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Lst>
  <p:notesMasterIdLst>
    <p:notesMasterId r:id="rId6"/>
  </p:notesMasterIdLst>
  <p:sldIdLst>
    <p:sldId id="256" r:id="rId4"/>
    <p:sldId id="287" r:id="rId5"/>
    <p:sldId id="11088782" r:id="rId7"/>
    <p:sldId id="307" r:id="rId8"/>
    <p:sldId id="11088854" r:id="rId9"/>
    <p:sldId id="11088814" r:id="rId10"/>
    <p:sldId id="11088855" r:id="rId11"/>
    <p:sldId id="11088856" r:id="rId12"/>
    <p:sldId id="11088817" r:id="rId13"/>
    <p:sldId id="11088857" r:id="rId14"/>
    <p:sldId id="11088858" r:id="rId15"/>
    <p:sldId id="11088859" r:id="rId16"/>
    <p:sldId id="11088860" r:id="rId17"/>
    <p:sldId id="11088861" r:id="rId18"/>
    <p:sldId id="11088862" r:id="rId19"/>
    <p:sldId id="11088863" r:id="rId20"/>
    <p:sldId id="11088864" r:id="rId21"/>
    <p:sldId id="11088865" r:id="rId22"/>
    <p:sldId id="11088866" r:id="rId23"/>
    <p:sldId id="11088867" r:id="rId24"/>
    <p:sldId id="11088868" r:id="rId25"/>
    <p:sldId id="11088869" r:id="rId26"/>
    <p:sldId id="11088870" r:id="rId27"/>
    <p:sldId id="11088871" r:id="rId28"/>
    <p:sldId id="11088872" r:id="rId29"/>
    <p:sldId id="11088874" r:id="rId30"/>
    <p:sldId id="11088873" r:id="rId31"/>
    <p:sldId id="11088875" r:id="rId32"/>
    <p:sldId id="11088876" r:id="rId33"/>
    <p:sldId id="11088877" r:id="rId34"/>
    <p:sldId id="11088878" r:id="rId35"/>
    <p:sldId id="11088879" r:id="rId36"/>
    <p:sldId id="11088880" r:id="rId37"/>
    <p:sldId id="11088881" r:id="rId38"/>
    <p:sldId id="11088882" r:id="rId39"/>
    <p:sldId id="11088883" r:id="rId40"/>
    <p:sldId id="11088884" r:id="rId41"/>
    <p:sldId id="11088885" r:id="rId42"/>
    <p:sldId id="11088886" r:id="rId43"/>
    <p:sldId id="11088887" r:id="rId44"/>
    <p:sldId id="11088891" r:id="rId45"/>
    <p:sldId id="11088893" r:id="rId46"/>
    <p:sldId id="11088894" r:id="rId47"/>
    <p:sldId id="11088895" r:id="rId48"/>
    <p:sldId id="11088892" r:id="rId49"/>
    <p:sldId id="11088896" r:id="rId50"/>
    <p:sldId id="11088897" r:id="rId51"/>
    <p:sldId id="11088898" r:id="rId52"/>
    <p:sldId id="11088899" r:id="rId53"/>
    <p:sldId id="11088900" r:id="rId54"/>
    <p:sldId id="11088901" r:id="rId55"/>
    <p:sldId id="11088902" r:id="rId56"/>
    <p:sldId id="11088903" r:id="rId57"/>
    <p:sldId id="11088904" r:id="rId58"/>
    <p:sldId id="11088905" r:id="rId59"/>
    <p:sldId id="11088906" r:id="rId60"/>
    <p:sldId id="11088912" r:id="rId61"/>
    <p:sldId id="11088913" r:id="rId62"/>
    <p:sldId id="11088914" r:id="rId63"/>
    <p:sldId id="11088907" r:id="rId64"/>
    <p:sldId id="11088908" r:id="rId65"/>
    <p:sldId id="11088909" r:id="rId66"/>
    <p:sldId id="11088910" r:id="rId67"/>
    <p:sldId id="11088915" r:id="rId68"/>
    <p:sldId id="11088916" r:id="rId69"/>
    <p:sldId id="11088917" r:id="rId70"/>
    <p:sldId id="11088918" r:id="rId71"/>
    <p:sldId id="11088919" r:id="rId72"/>
    <p:sldId id="11088920" r:id="rId73"/>
    <p:sldId id="11088921" r:id="rId74"/>
    <p:sldId id="11088922" r:id="rId75"/>
    <p:sldId id="11088923" r:id="rId76"/>
    <p:sldId id="11088924" r:id="rId77"/>
    <p:sldId id="11088925" r:id="rId78"/>
    <p:sldId id="11088926" r:id="rId79"/>
    <p:sldId id="11088927" r:id="rId80"/>
    <p:sldId id="11088928" r:id="rId81"/>
    <p:sldId id="11088929" r:id="rId82"/>
    <p:sldId id="11088931" r:id="rId83"/>
    <p:sldId id="11088930" r:id="rId84"/>
    <p:sldId id="11088932" r:id="rId85"/>
    <p:sldId id="11088933" r:id="rId86"/>
    <p:sldId id="11088934" r:id="rId87"/>
    <p:sldId id="11088935" r:id="rId88"/>
    <p:sldId id="11088936" r:id="rId89"/>
    <p:sldId id="11088937" r:id="rId90"/>
    <p:sldId id="11088938" r:id="rId91"/>
    <p:sldId id="11088939" r:id="rId92"/>
    <p:sldId id="11088940" r:id="rId93"/>
    <p:sldId id="11088941" r:id="rId94"/>
    <p:sldId id="11088942" r:id="rId95"/>
    <p:sldId id="11088943" r:id="rId96"/>
    <p:sldId id="11088944" r:id="rId97"/>
    <p:sldId id="11088945" r:id="rId98"/>
    <p:sldId id="11088791" r:id="rId9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C838"/>
    <a:srgbClr val="1F4966"/>
    <a:srgbClr val="12609E"/>
    <a:srgbClr val="16508E"/>
    <a:srgbClr val="21215D"/>
    <a:srgbClr val="61BDFF"/>
    <a:srgbClr val="15304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696" autoAdjust="0"/>
    <p:restoredTop sz="94660"/>
  </p:normalViewPr>
  <p:slideViewPr>
    <p:cSldViewPr snapToGrid="0" showGuides="1">
      <p:cViewPr varScale="1">
        <p:scale>
          <a:sx n="114" d="100"/>
          <a:sy n="114" d="100"/>
        </p:scale>
        <p:origin x="372" y="108"/>
      </p:cViewPr>
      <p:guideLst>
        <p:guide orient="horz" pos="2210"/>
        <p:guide pos="3828"/>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5.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notesMaster" Target="notesMasters/notesMaster1.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2" Type="http://schemas.openxmlformats.org/officeDocument/2006/relationships/tableStyles" Target="tableStyles.xml"/><Relationship Id="rId101" Type="http://schemas.openxmlformats.org/officeDocument/2006/relationships/viewProps" Target="viewProps.xml"/><Relationship Id="rId100" Type="http://schemas.openxmlformats.org/officeDocument/2006/relationships/presProps" Target="presProps.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2B4337-3A1C-43ED-9D96-331A3892D2B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4085D0C-8923-42F1-9A14-939F68CBA71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6A4653-28E5-4E46-8488-26DBFBE382B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6A4653-28E5-4E46-8488-26DBFBE382B2}"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6A4653-28E5-4E46-8488-26DBFBE382B2}"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0475C811-7B22-4EC4-9E1E-4D15514ADFE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342E914-3DDA-4215-B303-A1D4354F1E4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内页-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0475C811-7B22-4EC4-9E1E-4D15514ADFE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342E914-3DDA-4215-B303-A1D4354F1E4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内页-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5" Type="http://schemas.openxmlformats.org/officeDocument/2006/relationships/theme" Target="../theme/theme2.xml"/><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4.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jpe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2.jpeg"/><Relationship Id="rId1" Type="http://schemas.openxmlformats.org/officeDocument/2006/relationships/image" Target="../media/image11.jpe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3.jpe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4.jpe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5.jpe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9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6.jpeg"/></Relationships>
</file>

<file path=ppt/slides/_rels/slide9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0" y="-1"/>
            <a:ext cx="12196083" cy="6877085"/>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1" fmla="*/ 0 w 13716000"/>
              <a:gd name="connsiteY0-2" fmla="*/ 0 h 7715250"/>
              <a:gd name="connsiteX1-3" fmla="*/ 12192000 w 13716000"/>
              <a:gd name="connsiteY1-4" fmla="*/ 0 h 7715250"/>
              <a:gd name="connsiteX2-5" fmla="*/ 12192000 w 13716000"/>
              <a:gd name="connsiteY2-6" fmla="*/ 6858000 h 7715250"/>
              <a:gd name="connsiteX3-7" fmla="*/ 0 w 13716000"/>
              <a:gd name="connsiteY3-8" fmla="*/ 6858000 h 7715250"/>
              <a:gd name="connsiteX4-9" fmla="*/ 0 w 13716000"/>
              <a:gd name="connsiteY4-10" fmla="*/ 0 h 7715250"/>
              <a:gd name="connsiteX0-11" fmla="*/ 0 w 12512985"/>
              <a:gd name="connsiteY0-12" fmla="*/ 0 h 7544026"/>
              <a:gd name="connsiteX1-13" fmla="*/ 12192000 w 12512985"/>
              <a:gd name="connsiteY1-14" fmla="*/ 0 h 7544026"/>
              <a:gd name="connsiteX2-15" fmla="*/ 3991428 w 12512985"/>
              <a:gd name="connsiteY2-16" fmla="*/ 6466114 h 7544026"/>
              <a:gd name="connsiteX3-17" fmla="*/ 0 w 12512985"/>
              <a:gd name="connsiteY3-18" fmla="*/ 6858000 h 7544026"/>
              <a:gd name="connsiteX4-19" fmla="*/ 0 w 12512985"/>
              <a:gd name="connsiteY4-20" fmla="*/ 0 h 7544026"/>
              <a:gd name="connsiteX0-21" fmla="*/ 0 w 12513944"/>
              <a:gd name="connsiteY0-22" fmla="*/ 0 h 7700873"/>
              <a:gd name="connsiteX1-23" fmla="*/ 12192000 w 12513944"/>
              <a:gd name="connsiteY1-24" fmla="*/ 0 h 7700873"/>
              <a:gd name="connsiteX2-25" fmla="*/ 4020456 w 12513944"/>
              <a:gd name="connsiteY2-26" fmla="*/ 6828971 h 7700873"/>
              <a:gd name="connsiteX3-27" fmla="*/ 0 w 12513944"/>
              <a:gd name="connsiteY3-28" fmla="*/ 6858000 h 7700873"/>
              <a:gd name="connsiteX4-29" fmla="*/ 0 w 12513944"/>
              <a:gd name="connsiteY4-30" fmla="*/ 0 h 7700873"/>
              <a:gd name="connsiteX0-31" fmla="*/ 0 w 12521496"/>
              <a:gd name="connsiteY0-32" fmla="*/ 0 h 7394157"/>
              <a:gd name="connsiteX1-33" fmla="*/ 12192000 w 12521496"/>
              <a:gd name="connsiteY1-34" fmla="*/ 0 h 7394157"/>
              <a:gd name="connsiteX2-35" fmla="*/ 4020456 w 12521496"/>
              <a:gd name="connsiteY2-36" fmla="*/ 6828971 h 7394157"/>
              <a:gd name="connsiteX3-37" fmla="*/ 0 w 12521496"/>
              <a:gd name="connsiteY3-38" fmla="*/ 6858000 h 7394157"/>
              <a:gd name="connsiteX4-39" fmla="*/ 0 w 12521496"/>
              <a:gd name="connsiteY4-40" fmla="*/ 0 h 7394157"/>
              <a:gd name="connsiteX0-41" fmla="*/ 0 w 12521496"/>
              <a:gd name="connsiteY0-42" fmla="*/ 0 h 6918474"/>
              <a:gd name="connsiteX1-43" fmla="*/ 12192000 w 12521496"/>
              <a:gd name="connsiteY1-44" fmla="*/ 0 h 6918474"/>
              <a:gd name="connsiteX2-45" fmla="*/ 4020456 w 12521496"/>
              <a:gd name="connsiteY2-46" fmla="*/ 6828971 h 6918474"/>
              <a:gd name="connsiteX3-47" fmla="*/ 0 w 12521496"/>
              <a:gd name="connsiteY3-48" fmla="*/ 6858000 h 6918474"/>
              <a:gd name="connsiteX4-49" fmla="*/ 0 w 12521496"/>
              <a:gd name="connsiteY4-50" fmla="*/ 0 h 6918474"/>
              <a:gd name="connsiteX0-51" fmla="*/ 0 w 12520054"/>
              <a:gd name="connsiteY0-52" fmla="*/ 0 h 6877085"/>
              <a:gd name="connsiteX1-53" fmla="*/ 12192000 w 12520054"/>
              <a:gd name="connsiteY1-54" fmla="*/ 0 h 6877085"/>
              <a:gd name="connsiteX2-55" fmla="*/ 4020456 w 12520054"/>
              <a:gd name="connsiteY2-56" fmla="*/ 6828971 h 6877085"/>
              <a:gd name="connsiteX3-57" fmla="*/ 0 w 12520054"/>
              <a:gd name="connsiteY3-58" fmla="*/ 6858000 h 6877085"/>
              <a:gd name="connsiteX4-59" fmla="*/ 0 w 12520054"/>
              <a:gd name="connsiteY4-60" fmla="*/ 0 h 6877085"/>
              <a:gd name="connsiteX0-61" fmla="*/ 0 w 12594454"/>
              <a:gd name="connsiteY0-62" fmla="*/ 0 h 6877085"/>
              <a:gd name="connsiteX1-63" fmla="*/ 12192000 w 12594454"/>
              <a:gd name="connsiteY1-64" fmla="*/ 0 h 6877085"/>
              <a:gd name="connsiteX2-65" fmla="*/ 4020456 w 12594454"/>
              <a:gd name="connsiteY2-66" fmla="*/ 6828971 h 6877085"/>
              <a:gd name="connsiteX3-67" fmla="*/ 0 w 12594454"/>
              <a:gd name="connsiteY3-68" fmla="*/ 6858000 h 6877085"/>
              <a:gd name="connsiteX4-69" fmla="*/ 0 w 12594454"/>
              <a:gd name="connsiteY4-70" fmla="*/ 0 h 6877085"/>
              <a:gd name="connsiteX0-71" fmla="*/ 0 w 12413791"/>
              <a:gd name="connsiteY0-72" fmla="*/ 0 h 6877085"/>
              <a:gd name="connsiteX1-73" fmla="*/ 12192000 w 12413791"/>
              <a:gd name="connsiteY1-74" fmla="*/ 0 h 6877085"/>
              <a:gd name="connsiteX2-75" fmla="*/ 4020456 w 12413791"/>
              <a:gd name="connsiteY2-76" fmla="*/ 6828971 h 6877085"/>
              <a:gd name="connsiteX3-77" fmla="*/ 0 w 12413791"/>
              <a:gd name="connsiteY3-78" fmla="*/ 6858000 h 6877085"/>
              <a:gd name="connsiteX4-79" fmla="*/ 0 w 12413791"/>
              <a:gd name="connsiteY4-80" fmla="*/ 0 h 6877085"/>
              <a:gd name="connsiteX0-81" fmla="*/ 0 w 12777272"/>
              <a:gd name="connsiteY0-82" fmla="*/ 0 h 6877085"/>
              <a:gd name="connsiteX1-83" fmla="*/ 12192000 w 12777272"/>
              <a:gd name="connsiteY1-84" fmla="*/ 0 h 6877085"/>
              <a:gd name="connsiteX2-85" fmla="*/ 10145487 w 12777272"/>
              <a:gd name="connsiteY2-86" fmla="*/ 2046515 h 6877085"/>
              <a:gd name="connsiteX3-87" fmla="*/ 4020456 w 12777272"/>
              <a:gd name="connsiteY3-88" fmla="*/ 6828971 h 6877085"/>
              <a:gd name="connsiteX4-89" fmla="*/ 0 w 12777272"/>
              <a:gd name="connsiteY4-90" fmla="*/ 6858000 h 6877085"/>
              <a:gd name="connsiteX5" fmla="*/ 0 w 12777272"/>
              <a:gd name="connsiteY5" fmla="*/ 0 h 6877085"/>
              <a:gd name="connsiteX0-91" fmla="*/ 0 w 13300967"/>
              <a:gd name="connsiteY0-92" fmla="*/ 0 h 6877085"/>
              <a:gd name="connsiteX1-93" fmla="*/ 12192000 w 13300967"/>
              <a:gd name="connsiteY1-94" fmla="*/ 0 h 6877085"/>
              <a:gd name="connsiteX2-95" fmla="*/ 12104915 w 13300967"/>
              <a:gd name="connsiteY2-96" fmla="*/ 2670629 h 6877085"/>
              <a:gd name="connsiteX3-97" fmla="*/ 4020456 w 13300967"/>
              <a:gd name="connsiteY3-98" fmla="*/ 6828971 h 6877085"/>
              <a:gd name="connsiteX4-99" fmla="*/ 0 w 13300967"/>
              <a:gd name="connsiteY4-100" fmla="*/ 6858000 h 6877085"/>
              <a:gd name="connsiteX5-101" fmla="*/ 0 w 13300967"/>
              <a:gd name="connsiteY5-102" fmla="*/ 0 h 6877085"/>
              <a:gd name="connsiteX0-103" fmla="*/ 0 w 12924146"/>
              <a:gd name="connsiteY0-104" fmla="*/ 0 h 6877085"/>
              <a:gd name="connsiteX1-105" fmla="*/ 12192000 w 12924146"/>
              <a:gd name="connsiteY1-106" fmla="*/ 0 h 6877085"/>
              <a:gd name="connsiteX2-107" fmla="*/ 12104915 w 12924146"/>
              <a:gd name="connsiteY2-108" fmla="*/ 2670629 h 6877085"/>
              <a:gd name="connsiteX3-109" fmla="*/ 4020456 w 12924146"/>
              <a:gd name="connsiteY3-110" fmla="*/ 6828971 h 6877085"/>
              <a:gd name="connsiteX4-111" fmla="*/ 0 w 12924146"/>
              <a:gd name="connsiteY4-112" fmla="*/ 6858000 h 6877085"/>
              <a:gd name="connsiteX5-113" fmla="*/ 0 w 12924146"/>
              <a:gd name="connsiteY5-114" fmla="*/ 0 h 6877085"/>
              <a:gd name="connsiteX0-115" fmla="*/ 0 w 12946213"/>
              <a:gd name="connsiteY0-116" fmla="*/ 0 h 6877085"/>
              <a:gd name="connsiteX1-117" fmla="*/ 12192000 w 12946213"/>
              <a:gd name="connsiteY1-118" fmla="*/ 0 h 6877085"/>
              <a:gd name="connsiteX2-119" fmla="*/ 12192001 w 12946213"/>
              <a:gd name="connsiteY2-120" fmla="*/ 2656114 h 6877085"/>
              <a:gd name="connsiteX3-121" fmla="*/ 4020456 w 12946213"/>
              <a:gd name="connsiteY3-122" fmla="*/ 6828971 h 6877085"/>
              <a:gd name="connsiteX4-123" fmla="*/ 0 w 12946213"/>
              <a:gd name="connsiteY4-124" fmla="*/ 6858000 h 6877085"/>
              <a:gd name="connsiteX5-125" fmla="*/ 0 w 12946213"/>
              <a:gd name="connsiteY5-126" fmla="*/ 0 h 6877085"/>
              <a:gd name="connsiteX0-127" fmla="*/ 0 w 12196083"/>
              <a:gd name="connsiteY0-128" fmla="*/ 0 h 6877085"/>
              <a:gd name="connsiteX1-129" fmla="*/ 12192000 w 12196083"/>
              <a:gd name="connsiteY1-130" fmla="*/ 0 h 6877085"/>
              <a:gd name="connsiteX2-131" fmla="*/ 12192001 w 12196083"/>
              <a:gd name="connsiteY2-132" fmla="*/ 2656114 h 6877085"/>
              <a:gd name="connsiteX3-133" fmla="*/ 4020456 w 12196083"/>
              <a:gd name="connsiteY3-134" fmla="*/ 6828971 h 6877085"/>
              <a:gd name="connsiteX4-135" fmla="*/ 0 w 12196083"/>
              <a:gd name="connsiteY4-136" fmla="*/ 6858000 h 6877085"/>
              <a:gd name="connsiteX5-137" fmla="*/ 0 w 12196083"/>
              <a:gd name="connsiteY5-138" fmla="*/ 0 h 6877085"/>
              <a:gd name="connsiteX0-139" fmla="*/ 0 w 12196083"/>
              <a:gd name="connsiteY0-140" fmla="*/ 0 h 6877085"/>
              <a:gd name="connsiteX1-141" fmla="*/ 12192000 w 12196083"/>
              <a:gd name="connsiteY1-142" fmla="*/ 0 h 6877085"/>
              <a:gd name="connsiteX2-143" fmla="*/ 12192001 w 12196083"/>
              <a:gd name="connsiteY2-144" fmla="*/ 2656114 h 6877085"/>
              <a:gd name="connsiteX3-145" fmla="*/ 4020456 w 12196083"/>
              <a:gd name="connsiteY3-146" fmla="*/ 6828971 h 6877085"/>
              <a:gd name="connsiteX4-147" fmla="*/ 0 w 12196083"/>
              <a:gd name="connsiteY4-148" fmla="*/ 6858000 h 6877085"/>
              <a:gd name="connsiteX5-149" fmla="*/ 0 w 12196083"/>
              <a:gd name="connsiteY5-150" fmla="*/ 0 h 6877085"/>
              <a:gd name="connsiteX0-151" fmla="*/ 0 w 12196083"/>
              <a:gd name="connsiteY0-152" fmla="*/ 0 h 6877085"/>
              <a:gd name="connsiteX1-153" fmla="*/ 12192000 w 12196083"/>
              <a:gd name="connsiteY1-154" fmla="*/ 0 h 6877085"/>
              <a:gd name="connsiteX2-155" fmla="*/ 12192001 w 12196083"/>
              <a:gd name="connsiteY2-156" fmla="*/ 2656114 h 6877085"/>
              <a:gd name="connsiteX3-157" fmla="*/ 9942286 w 12196083"/>
              <a:gd name="connsiteY3-158" fmla="*/ 4194630 h 6877085"/>
              <a:gd name="connsiteX4-159" fmla="*/ 4020456 w 12196083"/>
              <a:gd name="connsiteY4-160" fmla="*/ 6828971 h 6877085"/>
              <a:gd name="connsiteX5-161" fmla="*/ 0 w 12196083"/>
              <a:gd name="connsiteY5-162" fmla="*/ 6858000 h 6877085"/>
              <a:gd name="connsiteX6" fmla="*/ 0 w 12196083"/>
              <a:gd name="connsiteY6" fmla="*/ 0 h 6877085"/>
              <a:gd name="connsiteX0-163" fmla="*/ 0 w 12196083"/>
              <a:gd name="connsiteY0-164" fmla="*/ 0 h 6877085"/>
              <a:gd name="connsiteX1-165" fmla="*/ 12192000 w 12196083"/>
              <a:gd name="connsiteY1-166" fmla="*/ 0 h 6877085"/>
              <a:gd name="connsiteX2-167" fmla="*/ 12192001 w 12196083"/>
              <a:gd name="connsiteY2-168" fmla="*/ 2656114 h 6877085"/>
              <a:gd name="connsiteX3-169" fmla="*/ 6357257 w 12196083"/>
              <a:gd name="connsiteY3-170" fmla="*/ 2931887 h 6877085"/>
              <a:gd name="connsiteX4-171" fmla="*/ 4020456 w 12196083"/>
              <a:gd name="connsiteY4-172" fmla="*/ 6828971 h 6877085"/>
              <a:gd name="connsiteX5-173" fmla="*/ 0 w 12196083"/>
              <a:gd name="connsiteY5-174" fmla="*/ 6858000 h 6877085"/>
              <a:gd name="connsiteX6-175" fmla="*/ 0 w 12196083"/>
              <a:gd name="connsiteY6-176" fmla="*/ 0 h 6877085"/>
              <a:gd name="connsiteX0-177" fmla="*/ 0 w 12196083"/>
              <a:gd name="connsiteY0-178" fmla="*/ 0 h 6877085"/>
              <a:gd name="connsiteX1-179" fmla="*/ 12192000 w 12196083"/>
              <a:gd name="connsiteY1-180" fmla="*/ 0 h 6877085"/>
              <a:gd name="connsiteX2-181" fmla="*/ 12192001 w 12196083"/>
              <a:gd name="connsiteY2-182" fmla="*/ 2656114 h 6877085"/>
              <a:gd name="connsiteX3-183" fmla="*/ 5907315 w 12196083"/>
              <a:gd name="connsiteY3-184" fmla="*/ 3120573 h 6877085"/>
              <a:gd name="connsiteX4-185" fmla="*/ 4020456 w 12196083"/>
              <a:gd name="connsiteY4-186" fmla="*/ 6828971 h 6877085"/>
              <a:gd name="connsiteX5-187" fmla="*/ 0 w 12196083"/>
              <a:gd name="connsiteY5-188" fmla="*/ 6858000 h 6877085"/>
              <a:gd name="connsiteX6-189" fmla="*/ 0 w 12196083"/>
              <a:gd name="connsiteY6-190" fmla="*/ 0 h 6877085"/>
              <a:gd name="connsiteX0-191" fmla="*/ 0 w 12196083"/>
              <a:gd name="connsiteY0-192" fmla="*/ 0 h 6877085"/>
              <a:gd name="connsiteX1-193" fmla="*/ 12192000 w 12196083"/>
              <a:gd name="connsiteY1-194" fmla="*/ 0 h 6877085"/>
              <a:gd name="connsiteX2-195" fmla="*/ 12192001 w 12196083"/>
              <a:gd name="connsiteY2-196" fmla="*/ 2656114 h 6877085"/>
              <a:gd name="connsiteX3-197" fmla="*/ 6836229 w 12196083"/>
              <a:gd name="connsiteY3-198" fmla="*/ 2815773 h 6877085"/>
              <a:gd name="connsiteX4-199" fmla="*/ 4020456 w 12196083"/>
              <a:gd name="connsiteY4-200" fmla="*/ 6828971 h 6877085"/>
              <a:gd name="connsiteX5-201" fmla="*/ 0 w 12196083"/>
              <a:gd name="connsiteY5-202" fmla="*/ 6858000 h 6877085"/>
              <a:gd name="connsiteX6-203" fmla="*/ 0 w 12196083"/>
              <a:gd name="connsiteY6-204" fmla="*/ 0 h 687708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01" y="connsiteY5-102"/>
              </a:cxn>
              <a:cxn ang="0">
                <a:pos x="connsiteX6-175" y="connsiteY6-176"/>
              </a:cxn>
            </a:cxnLst>
            <a:rect l="l" t="t" r="r" b="b"/>
            <a:pathLst>
              <a:path w="12196083" h="6877085">
                <a:moveTo>
                  <a:pt x="0" y="0"/>
                </a:moveTo>
                <a:lnTo>
                  <a:pt x="12192000" y="0"/>
                </a:lnTo>
                <a:cubicBezTo>
                  <a:pt x="12184744" y="1270000"/>
                  <a:pt x="12204096" y="1372809"/>
                  <a:pt x="12192001" y="2656114"/>
                </a:cubicBezTo>
                <a:cubicBezTo>
                  <a:pt x="11817049" y="3355219"/>
                  <a:pt x="8198153" y="2120297"/>
                  <a:pt x="6836229" y="2815773"/>
                </a:cubicBezTo>
                <a:cubicBezTo>
                  <a:pt x="5474305" y="3511249"/>
                  <a:pt x="5677504" y="6385076"/>
                  <a:pt x="4020456" y="6828971"/>
                </a:cubicBezTo>
                <a:cubicBezTo>
                  <a:pt x="1799770" y="6868885"/>
                  <a:pt x="1915885" y="6897914"/>
                  <a:pt x="0" y="6858000"/>
                </a:cubicBezTo>
                <a:lnTo>
                  <a:pt x="0" y="0"/>
                </a:lnTo>
                <a:close/>
              </a:path>
            </a:pathLst>
          </a:custGeom>
          <a:gradFill>
            <a:gsLst>
              <a:gs pos="0">
                <a:srgbClr val="61BDFF"/>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3" name="矩形 2"/>
          <p:cNvSpPr/>
          <p:nvPr/>
        </p:nvSpPr>
        <p:spPr>
          <a:xfrm>
            <a:off x="0" y="0"/>
            <a:ext cx="12196083" cy="6877085"/>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1" fmla="*/ 0 w 13716000"/>
              <a:gd name="connsiteY0-2" fmla="*/ 0 h 7715250"/>
              <a:gd name="connsiteX1-3" fmla="*/ 12192000 w 13716000"/>
              <a:gd name="connsiteY1-4" fmla="*/ 0 h 7715250"/>
              <a:gd name="connsiteX2-5" fmla="*/ 12192000 w 13716000"/>
              <a:gd name="connsiteY2-6" fmla="*/ 6858000 h 7715250"/>
              <a:gd name="connsiteX3-7" fmla="*/ 0 w 13716000"/>
              <a:gd name="connsiteY3-8" fmla="*/ 6858000 h 7715250"/>
              <a:gd name="connsiteX4-9" fmla="*/ 0 w 13716000"/>
              <a:gd name="connsiteY4-10" fmla="*/ 0 h 7715250"/>
              <a:gd name="connsiteX0-11" fmla="*/ 0 w 12512985"/>
              <a:gd name="connsiteY0-12" fmla="*/ 0 h 7544026"/>
              <a:gd name="connsiteX1-13" fmla="*/ 12192000 w 12512985"/>
              <a:gd name="connsiteY1-14" fmla="*/ 0 h 7544026"/>
              <a:gd name="connsiteX2-15" fmla="*/ 3991428 w 12512985"/>
              <a:gd name="connsiteY2-16" fmla="*/ 6466114 h 7544026"/>
              <a:gd name="connsiteX3-17" fmla="*/ 0 w 12512985"/>
              <a:gd name="connsiteY3-18" fmla="*/ 6858000 h 7544026"/>
              <a:gd name="connsiteX4-19" fmla="*/ 0 w 12512985"/>
              <a:gd name="connsiteY4-20" fmla="*/ 0 h 7544026"/>
              <a:gd name="connsiteX0-21" fmla="*/ 0 w 12513944"/>
              <a:gd name="connsiteY0-22" fmla="*/ 0 h 7700873"/>
              <a:gd name="connsiteX1-23" fmla="*/ 12192000 w 12513944"/>
              <a:gd name="connsiteY1-24" fmla="*/ 0 h 7700873"/>
              <a:gd name="connsiteX2-25" fmla="*/ 4020456 w 12513944"/>
              <a:gd name="connsiteY2-26" fmla="*/ 6828971 h 7700873"/>
              <a:gd name="connsiteX3-27" fmla="*/ 0 w 12513944"/>
              <a:gd name="connsiteY3-28" fmla="*/ 6858000 h 7700873"/>
              <a:gd name="connsiteX4-29" fmla="*/ 0 w 12513944"/>
              <a:gd name="connsiteY4-30" fmla="*/ 0 h 7700873"/>
              <a:gd name="connsiteX0-31" fmla="*/ 0 w 12521496"/>
              <a:gd name="connsiteY0-32" fmla="*/ 0 h 7394157"/>
              <a:gd name="connsiteX1-33" fmla="*/ 12192000 w 12521496"/>
              <a:gd name="connsiteY1-34" fmla="*/ 0 h 7394157"/>
              <a:gd name="connsiteX2-35" fmla="*/ 4020456 w 12521496"/>
              <a:gd name="connsiteY2-36" fmla="*/ 6828971 h 7394157"/>
              <a:gd name="connsiteX3-37" fmla="*/ 0 w 12521496"/>
              <a:gd name="connsiteY3-38" fmla="*/ 6858000 h 7394157"/>
              <a:gd name="connsiteX4-39" fmla="*/ 0 w 12521496"/>
              <a:gd name="connsiteY4-40" fmla="*/ 0 h 7394157"/>
              <a:gd name="connsiteX0-41" fmla="*/ 0 w 12521496"/>
              <a:gd name="connsiteY0-42" fmla="*/ 0 h 6918474"/>
              <a:gd name="connsiteX1-43" fmla="*/ 12192000 w 12521496"/>
              <a:gd name="connsiteY1-44" fmla="*/ 0 h 6918474"/>
              <a:gd name="connsiteX2-45" fmla="*/ 4020456 w 12521496"/>
              <a:gd name="connsiteY2-46" fmla="*/ 6828971 h 6918474"/>
              <a:gd name="connsiteX3-47" fmla="*/ 0 w 12521496"/>
              <a:gd name="connsiteY3-48" fmla="*/ 6858000 h 6918474"/>
              <a:gd name="connsiteX4-49" fmla="*/ 0 w 12521496"/>
              <a:gd name="connsiteY4-50" fmla="*/ 0 h 6918474"/>
              <a:gd name="connsiteX0-51" fmla="*/ 0 w 12520054"/>
              <a:gd name="connsiteY0-52" fmla="*/ 0 h 6877085"/>
              <a:gd name="connsiteX1-53" fmla="*/ 12192000 w 12520054"/>
              <a:gd name="connsiteY1-54" fmla="*/ 0 h 6877085"/>
              <a:gd name="connsiteX2-55" fmla="*/ 4020456 w 12520054"/>
              <a:gd name="connsiteY2-56" fmla="*/ 6828971 h 6877085"/>
              <a:gd name="connsiteX3-57" fmla="*/ 0 w 12520054"/>
              <a:gd name="connsiteY3-58" fmla="*/ 6858000 h 6877085"/>
              <a:gd name="connsiteX4-59" fmla="*/ 0 w 12520054"/>
              <a:gd name="connsiteY4-60" fmla="*/ 0 h 6877085"/>
              <a:gd name="connsiteX0-61" fmla="*/ 0 w 12594454"/>
              <a:gd name="connsiteY0-62" fmla="*/ 0 h 6877085"/>
              <a:gd name="connsiteX1-63" fmla="*/ 12192000 w 12594454"/>
              <a:gd name="connsiteY1-64" fmla="*/ 0 h 6877085"/>
              <a:gd name="connsiteX2-65" fmla="*/ 4020456 w 12594454"/>
              <a:gd name="connsiteY2-66" fmla="*/ 6828971 h 6877085"/>
              <a:gd name="connsiteX3-67" fmla="*/ 0 w 12594454"/>
              <a:gd name="connsiteY3-68" fmla="*/ 6858000 h 6877085"/>
              <a:gd name="connsiteX4-69" fmla="*/ 0 w 12594454"/>
              <a:gd name="connsiteY4-70" fmla="*/ 0 h 6877085"/>
              <a:gd name="connsiteX0-71" fmla="*/ 0 w 12413791"/>
              <a:gd name="connsiteY0-72" fmla="*/ 0 h 6877085"/>
              <a:gd name="connsiteX1-73" fmla="*/ 12192000 w 12413791"/>
              <a:gd name="connsiteY1-74" fmla="*/ 0 h 6877085"/>
              <a:gd name="connsiteX2-75" fmla="*/ 4020456 w 12413791"/>
              <a:gd name="connsiteY2-76" fmla="*/ 6828971 h 6877085"/>
              <a:gd name="connsiteX3-77" fmla="*/ 0 w 12413791"/>
              <a:gd name="connsiteY3-78" fmla="*/ 6858000 h 6877085"/>
              <a:gd name="connsiteX4-79" fmla="*/ 0 w 12413791"/>
              <a:gd name="connsiteY4-80" fmla="*/ 0 h 6877085"/>
              <a:gd name="connsiteX0-81" fmla="*/ 0 w 12777272"/>
              <a:gd name="connsiteY0-82" fmla="*/ 0 h 6877085"/>
              <a:gd name="connsiteX1-83" fmla="*/ 12192000 w 12777272"/>
              <a:gd name="connsiteY1-84" fmla="*/ 0 h 6877085"/>
              <a:gd name="connsiteX2-85" fmla="*/ 10145487 w 12777272"/>
              <a:gd name="connsiteY2-86" fmla="*/ 2046515 h 6877085"/>
              <a:gd name="connsiteX3-87" fmla="*/ 4020456 w 12777272"/>
              <a:gd name="connsiteY3-88" fmla="*/ 6828971 h 6877085"/>
              <a:gd name="connsiteX4-89" fmla="*/ 0 w 12777272"/>
              <a:gd name="connsiteY4-90" fmla="*/ 6858000 h 6877085"/>
              <a:gd name="connsiteX5" fmla="*/ 0 w 12777272"/>
              <a:gd name="connsiteY5" fmla="*/ 0 h 6877085"/>
              <a:gd name="connsiteX0-91" fmla="*/ 0 w 13300967"/>
              <a:gd name="connsiteY0-92" fmla="*/ 0 h 6877085"/>
              <a:gd name="connsiteX1-93" fmla="*/ 12192000 w 13300967"/>
              <a:gd name="connsiteY1-94" fmla="*/ 0 h 6877085"/>
              <a:gd name="connsiteX2-95" fmla="*/ 12104915 w 13300967"/>
              <a:gd name="connsiteY2-96" fmla="*/ 2670629 h 6877085"/>
              <a:gd name="connsiteX3-97" fmla="*/ 4020456 w 13300967"/>
              <a:gd name="connsiteY3-98" fmla="*/ 6828971 h 6877085"/>
              <a:gd name="connsiteX4-99" fmla="*/ 0 w 13300967"/>
              <a:gd name="connsiteY4-100" fmla="*/ 6858000 h 6877085"/>
              <a:gd name="connsiteX5-101" fmla="*/ 0 w 13300967"/>
              <a:gd name="connsiteY5-102" fmla="*/ 0 h 6877085"/>
              <a:gd name="connsiteX0-103" fmla="*/ 0 w 12924146"/>
              <a:gd name="connsiteY0-104" fmla="*/ 0 h 6877085"/>
              <a:gd name="connsiteX1-105" fmla="*/ 12192000 w 12924146"/>
              <a:gd name="connsiteY1-106" fmla="*/ 0 h 6877085"/>
              <a:gd name="connsiteX2-107" fmla="*/ 12104915 w 12924146"/>
              <a:gd name="connsiteY2-108" fmla="*/ 2670629 h 6877085"/>
              <a:gd name="connsiteX3-109" fmla="*/ 4020456 w 12924146"/>
              <a:gd name="connsiteY3-110" fmla="*/ 6828971 h 6877085"/>
              <a:gd name="connsiteX4-111" fmla="*/ 0 w 12924146"/>
              <a:gd name="connsiteY4-112" fmla="*/ 6858000 h 6877085"/>
              <a:gd name="connsiteX5-113" fmla="*/ 0 w 12924146"/>
              <a:gd name="connsiteY5-114" fmla="*/ 0 h 6877085"/>
              <a:gd name="connsiteX0-115" fmla="*/ 0 w 12946213"/>
              <a:gd name="connsiteY0-116" fmla="*/ 0 h 6877085"/>
              <a:gd name="connsiteX1-117" fmla="*/ 12192000 w 12946213"/>
              <a:gd name="connsiteY1-118" fmla="*/ 0 h 6877085"/>
              <a:gd name="connsiteX2-119" fmla="*/ 12192001 w 12946213"/>
              <a:gd name="connsiteY2-120" fmla="*/ 2656114 h 6877085"/>
              <a:gd name="connsiteX3-121" fmla="*/ 4020456 w 12946213"/>
              <a:gd name="connsiteY3-122" fmla="*/ 6828971 h 6877085"/>
              <a:gd name="connsiteX4-123" fmla="*/ 0 w 12946213"/>
              <a:gd name="connsiteY4-124" fmla="*/ 6858000 h 6877085"/>
              <a:gd name="connsiteX5-125" fmla="*/ 0 w 12946213"/>
              <a:gd name="connsiteY5-126" fmla="*/ 0 h 6877085"/>
              <a:gd name="connsiteX0-127" fmla="*/ 0 w 12196083"/>
              <a:gd name="connsiteY0-128" fmla="*/ 0 h 6877085"/>
              <a:gd name="connsiteX1-129" fmla="*/ 12192000 w 12196083"/>
              <a:gd name="connsiteY1-130" fmla="*/ 0 h 6877085"/>
              <a:gd name="connsiteX2-131" fmla="*/ 12192001 w 12196083"/>
              <a:gd name="connsiteY2-132" fmla="*/ 2656114 h 6877085"/>
              <a:gd name="connsiteX3-133" fmla="*/ 4020456 w 12196083"/>
              <a:gd name="connsiteY3-134" fmla="*/ 6828971 h 6877085"/>
              <a:gd name="connsiteX4-135" fmla="*/ 0 w 12196083"/>
              <a:gd name="connsiteY4-136" fmla="*/ 6858000 h 6877085"/>
              <a:gd name="connsiteX5-137" fmla="*/ 0 w 12196083"/>
              <a:gd name="connsiteY5-138" fmla="*/ 0 h 6877085"/>
              <a:gd name="connsiteX0-139" fmla="*/ 0 w 12196083"/>
              <a:gd name="connsiteY0-140" fmla="*/ 0 h 6877085"/>
              <a:gd name="connsiteX1-141" fmla="*/ 12192000 w 12196083"/>
              <a:gd name="connsiteY1-142" fmla="*/ 0 h 6877085"/>
              <a:gd name="connsiteX2-143" fmla="*/ 12192001 w 12196083"/>
              <a:gd name="connsiteY2-144" fmla="*/ 2656114 h 6877085"/>
              <a:gd name="connsiteX3-145" fmla="*/ 4020456 w 12196083"/>
              <a:gd name="connsiteY3-146" fmla="*/ 6828971 h 6877085"/>
              <a:gd name="connsiteX4-147" fmla="*/ 0 w 12196083"/>
              <a:gd name="connsiteY4-148" fmla="*/ 6858000 h 6877085"/>
              <a:gd name="connsiteX5-149" fmla="*/ 0 w 12196083"/>
              <a:gd name="connsiteY5-150" fmla="*/ 0 h 6877085"/>
              <a:gd name="connsiteX0-151" fmla="*/ 0 w 12196083"/>
              <a:gd name="connsiteY0-152" fmla="*/ 0 h 6877085"/>
              <a:gd name="connsiteX1-153" fmla="*/ 12192000 w 12196083"/>
              <a:gd name="connsiteY1-154" fmla="*/ 0 h 6877085"/>
              <a:gd name="connsiteX2-155" fmla="*/ 12192001 w 12196083"/>
              <a:gd name="connsiteY2-156" fmla="*/ 2656114 h 6877085"/>
              <a:gd name="connsiteX3-157" fmla="*/ 9942286 w 12196083"/>
              <a:gd name="connsiteY3-158" fmla="*/ 4194630 h 6877085"/>
              <a:gd name="connsiteX4-159" fmla="*/ 4020456 w 12196083"/>
              <a:gd name="connsiteY4-160" fmla="*/ 6828971 h 6877085"/>
              <a:gd name="connsiteX5-161" fmla="*/ 0 w 12196083"/>
              <a:gd name="connsiteY5-162" fmla="*/ 6858000 h 6877085"/>
              <a:gd name="connsiteX6" fmla="*/ 0 w 12196083"/>
              <a:gd name="connsiteY6" fmla="*/ 0 h 6877085"/>
              <a:gd name="connsiteX0-163" fmla="*/ 0 w 12196083"/>
              <a:gd name="connsiteY0-164" fmla="*/ 0 h 6877085"/>
              <a:gd name="connsiteX1-165" fmla="*/ 12192000 w 12196083"/>
              <a:gd name="connsiteY1-166" fmla="*/ 0 h 6877085"/>
              <a:gd name="connsiteX2-167" fmla="*/ 12192001 w 12196083"/>
              <a:gd name="connsiteY2-168" fmla="*/ 2656114 h 6877085"/>
              <a:gd name="connsiteX3-169" fmla="*/ 6357257 w 12196083"/>
              <a:gd name="connsiteY3-170" fmla="*/ 2931887 h 6877085"/>
              <a:gd name="connsiteX4-171" fmla="*/ 4020456 w 12196083"/>
              <a:gd name="connsiteY4-172" fmla="*/ 6828971 h 6877085"/>
              <a:gd name="connsiteX5-173" fmla="*/ 0 w 12196083"/>
              <a:gd name="connsiteY5-174" fmla="*/ 6858000 h 6877085"/>
              <a:gd name="connsiteX6-175" fmla="*/ 0 w 12196083"/>
              <a:gd name="connsiteY6-176" fmla="*/ 0 h 6877085"/>
              <a:gd name="connsiteX0-177" fmla="*/ 0 w 12196083"/>
              <a:gd name="connsiteY0-178" fmla="*/ 0 h 6877085"/>
              <a:gd name="connsiteX1-179" fmla="*/ 12192000 w 12196083"/>
              <a:gd name="connsiteY1-180" fmla="*/ 0 h 6877085"/>
              <a:gd name="connsiteX2-181" fmla="*/ 12192001 w 12196083"/>
              <a:gd name="connsiteY2-182" fmla="*/ 2656114 h 6877085"/>
              <a:gd name="connsiteX3-183" fmla="*/ 5907315 w 12196083"/>
              <a:gd name="connsiteY3-184" fmla="*/ 3120573 h 6877085"/>
              <a:gd name="connsiteX4-185" fmla="*/ 4020456 w 12196083"/>
              <a:gd name="connsiteY4-186" fmla="*/ 6828971 h 6877085"/>
              <a:gd name="connsiteX5-187" fmla="*/ 0 w 12196083"/>
              <a:gd name="connsiteY5-188" fmla="*/ 6858000 h 6877085"/>
              <a:gd name="connsiteX6-189" fmla="*/ 0 w 12196083"/>
              <a:gd name="connsiteY6-190" fmla="*/ 0 h 6877085"/>
              <a:gd name="connsiteX0-191" fmla="*/ 0 w 12196083"/>
              <a:gd name="connsiteY0-192" fmla="*/ 0 h 6877085"/>
              <a:gd name="connsiteX1-193" fmla="*/ 12192000 w 12196083"/>
              <a:gd name="connsiteY1-194" fmla="*/ 0 h 6877085"/>
              <a:gd name="connsiteX2-195" fmla="*/ 12192001 w 12196083"/>
              <a:gd name="connsiteY2-196" fmla="*/ 2656114 h 6877085"/>
              <a:gd name="connsiteX3-197" fmla="*/ 6836229 w 12196083"/>
              <a:gd name="connsiteY3-198" fmla="*/ 2815773 h 6877085"/>
              <a:gd name="connsiteX4-199" fmla="*/ 4020456 w 12196083"/>
              <a:gd name="connsiteY4-200" fmla="*/ 6828971 h 6877085"/>
              <a:gd name="connsiteX5-201" fmla="*/ 0 w 12196083"/>
              <a:gd name="connsiteY5-202" fmla="*/ 6858000 h 6877085"/>
              <a:gd name="connsiteX6-203" fmla="*/ 0 w 12196083"/>
              <a:gd name="connsiteY6-204" fmla="*/ 0 h 6877085"/>
              <a:gd name="connsiteX0-205" fmla="*/ 0 w 12196083"/>
              <a:gd name="connsiteY0-206" fmla="*/ 0 h 6877085"/>
              <a:gd name="connsiteX1-207" fmla="*/ 12192000 w 12196083"/>
              <a:gd name="connsiteY1-208" fmla="*/ 0 h 6877085"/>
              <a:gd name="connsiteX2-209" fmla="*/ 12192001 w 12196083"/>
              <a:gd name="connsiteY2-210" fmla="*/ 2656114 h 6877085"/>
              <a:gd name="connsiteX3-211" fmla="*/ 5863771 w 12196083"/>
              <a:gd name="connsiteY3-212" fmla="*/ 2960916 h 6877085"/>
              <a:gd name="connsiteX4-213" fmla="*/ 4020456 w 12196083"/>
              <a:gd name="connsiteY4-214" fmla="*/ 6828971 h 6877085"/>
              <a:gd name="connsiteX5-215" fmla="*/ 0 w 12196083"/>
              <a:gd name="connsiteY5-216" fmla="*/ 6858000 h 6877085"/>
              <a:gd name="connsiteX6-217" fmla="*/ 0 w 12196083"/>
              <a:gd name="connsiteY6-218" fmla="*/ 0 h 6877085"/>
              <a:gd name="connsiteX0-219" fmla="*/ 0 w 12196083"/>
              <a:gd name="connsiteY0-220" fmla="*/ 0 h 6877085"/>
              <a:gd name="connsiteX1-221" fmla="*/ 12192000 w 12196083"/>
              <a:gd name="connsiteY1-222" fmla="*/ 0 h 6877085"/>
              <a:gd name="connsiteX2-223" fmla="*/ 12192001 w 12196083"/>
              <a:gd name="connsiteY2-224" fmla="*/ 2656114 h 6877085"/>
              <a:gd name="connsiteX3-225" fmla="*/ 6778171 w 12196083"/>
              <a:gd name="connsiteY3-226" fmla="*/ 2496459 h 6877085"/>
              <a:gd name="connsiteX4-227" fmla="*/ 4020456 w 12196083"/>
              <a:gd name="connsiteY4-228" fmla="*/ 6828971 h 6877085"/>
              <a:gd name="connsiteX5-229" fmla="*/ 0 w 12196083"/>
              <a:gd name="connsiteY5-230" fmla="*/ 6858000 h 6877085"/>
              <a:gd name="connsiteX6-231" fmla="*/ 0 w 12196083"/>
              <a:gd name="connsiteY6-232" fmla="*/ 0 h 6877085"/>
              <a:gd name="connsiteX0-233" fmla="*/ 0 w 12196083"/>
              <a:gd name="connsiteY0-234" fmla="*/ 0 h 6877085"/>
              <a:gd name="connsiteX1-235" fmla="*/ 12192000 w 12196083"/>
              <a:gd name="connsiteY1-236" fmla="*/ 0 h 6877085"/>
              <a:gd name="connsiteX2-237" fmla="*/ 12192001 w 12196083"/>
              <a:gd name="connsiteY2-238" fmla="*/ 2656114 h 6877085"/>
              <a:gd name="connsiteX3-239" fmla="*/ 6313714 w 12196083"/>
              <a:gd name="connsiteY3-240" fmla="*/ 2510973 h 6877085"/>
              <a:gd name="connsiteX4-241" fmla="*/ 4020456 w 12196083"/>
              <a:gd name="connsiteY4-242" fmla="*/ 6828971 h 6877085"/>
              <a:gd name="connsiteX5-243" fmla="*/ 0 w 12196083"/>
              <a:gd name="connsiteY5-244" fmla="*/ 6858000 h 6877085"/>
              <a:gd name="connsiteX6-245" fmla="*/ 0 w 12196083"/>
              <a:gd name="connsiteY6-246" fmla="*/ 0 h 6877085"/>
              <a:gd name="connsiteX0-247" fmla="*/ 0 w 12196083"/>
              <a:gd name="connsiteY0-248" fmla="*/ 0 h 6877085"/>
              <a:gd name="connsiteX1-249" fmla="*/ 12192000 w 12196083"/>
              <a:gd name="connsiteY1-250" fmla="*/ 0 h 6877085"/>
              <a:gd name="connsiteX2-251" fmla="*/ 12192001 w 12196083"/>
              <a:gd name="connsiteY2-252" fmla="*/ 2656114 h 6877085"/>
              <a:gd name="connsiteX3-253" fmla="*/ 5167086 w 12196083"/>
              <a:gd name="connsiteY3-254" fmla="*/ 3657601 h 6877085"/>
              <a:gd name="connsiteX4-255" fmla="*/ 4020456 w 12196083"/>
              <a:gd name="connsiteY4-256" fmla="*/ 6828971 h 6877085"/>
              <a:gd name="connsiteX5-257" fmla="*/ 0 w 12196083"/>
              <a:gd name="connsiteY5-258" fmla="*/ 6858000 h 6877085"/>
              <a:gd name="connsiteX6-259" fmla="*/ 0 w 12196083"/>
              <a:gd name="connsiteY6-260" fmla="*/ 0 h 6877085"/>
              <a:gd name="connsiteX0-261" fmla="*/ 0 w 12196083"/>
              <a:gd name="connsiteY0-262" fmla="*/ 0 h 6877085"/>
              <a:gd name="connsiteX1-263" fmla="*/ 12192000 w 12196083"/>
              <a:gd name="connsiteY1-264" fmla="*/ 0 h 6877085"/>
              <a:gd name="connsiteX2-265" fmla="*/ 12192001 w 12196083"/>
              <a:gd name="connsiteY2-266" fmla="*/ 2656114 h 6877085"/>
              <a:gd name="connsiteX3-267" fmla="*/ 5167086 w 12196083"/>
              <a:gd name="connsiteY3-268" fmla="*/ 3657601 h 6877085"/>
              <a:gd name="connsiteX4-269" fmla="*/ 4020456 w 12196083"/>
              <a:gd name="connsiteY4-270" fmla="*/ 6828971 h 6877085"/>
              <a:gd name="connsiteX5-271" fmla="*/ 0 w 12196083"/>
              <a:gd name="connsiteY5-272" fmla="*/ 6858000 h 6877085"/>
              <a:gd name="connsiteX6-273" fmla="*/ 0 w 12196083"/>
              <a:gd name="connsiteY6-274" fmla="*/ 0 h 6877085"/>
              <a:gd name="connsiteX0-275" fmla="*/ 0 w 12196083"/>
              <a:gd name="connsiteY0-276" fmla="*/ 0 h 6877085"/>
              <a:gd name="connsiteX1-277" fmla="*/ 12192000 w 12196083"/>
              <a:gd name="connsiteY1-278" fmla="*/ 0 h 6877085"/>
              <a:gd name="connsiteX2-279" fmla="*/ 12192001 w 12196083"/>
              <a:gd name="connsiteY2-280" fmla="*/ 2656114 h 6877085"/>
              <a:gd name="connsiteX3-281" fmla="*/ 5167086 w 12196083"/>
              <a:gd name="connsiteY3-282" fmla="*/ 3657601 h 6877085"/>
              <a:gd name="connsiteX4-283" fmla="*/ 4020456 w 12196083"/>
              <a:gd name="connsiteY4-284" fmla="*/ 6828971 h 6877085"/>
              <a:gd name="connsiteX5-285" fmla="*/ 0 w 12196083"/>
              <a:gd name="connsiteY5-286" fmla="*/ 6858000 h 6877085"/>
              <a:gd name="connsiteX6-287" fmla="*/ 0 w 12196083"/>
              <a:gd name="connsiteY6-288" fmla="*/ 0 h 6877085"/>
              <a:gd name="connsiteX0-289" fmla="*/ 0 w 12196083"/>
              <a:gd name="connsiteY0-290" fmla="*/ 0 h 6877085"/>
              <a:gd name="connsiteX1-291" fmla="*/ 12192000 w 12196083"/>
              <a:gd name="connsiteY1-292" fmla="*/ 0 h 6877085"/>
              <a:gd name="connsiteX2-293" fmla="*/ 12192001 w 12196083"/>
              <a:gd name="connsiteY2-294" fmla="*/ 2656114 h 6877085"/>
              <a:gd name="connsiteX3-295" fmla="*/ 6110515 w 12196083"/>
              <a:gd name="connsiteY3-296" fmla="*/ 2133601 h 6877085"/>
              <a:gd name="connsiteX4-297" fmla="*/ 4020456 w 12196083"/>
              <a:gd name="connsiteY4-298" fmla="*/ 6828971 h 6877085"/>
              <a:gd name="connsiteX5-299" fmla="*/ 0 w 12196083"/>
              <a:gd name="connsiteY5-300" fmla="*/ 6858000 h 6877085"/>
              <a:gd name="connsiteX6-301" fmla="*/ 0 w 12196083"/>
              <a:gd name="connsiteY6-302" fmla="*/ 0 h 6877085"/>
              <a:gd name="connsiteX0-303" fmla="*/ 0 w 12196083"/>
              <a:gd name="connsiteY0-304" fmla="*/ 0 h 6877085"/>
              <a:gd name="connsiteX1-305" fmla="*/ 12192000 w 12196083"/>
              <a:gd name="connsiteY1-306" fmla="*/ 0 h 6877085"/>
              <a:gd name="connsiteX2-307" fmla="*/ 12192001 w 12196083"/>
              <a:gd name="connsiteY2-308" fmla="*/ 2656114 h 6877085"/>
              <a:gd name="connsiteX3-309" fmla="*/ 6110515 w 12196083"/>
              <a:gd name="connsiteY3-310" fmla="*/ 2133601 h 6877085"/>
              <a:gd name="connsiteX4-311" fmla="*/ 4020456 w 12196083"/>
              <a:gd name="connsiteY4-312" fmla="*/ 6828971 h 6877085"/>
              <a:gd name="connsiteX5-313" fmla="*/ 0 w 12196083"/>
              <a:gd name="connsiteY5-314" fmla="*/ 6858000 h 6877085"/>
              <a:gd name="connsiteX6-315" fmla="*/ 0 w 12196083"/>
              <a:gd name="connsiteY6-316" fmla="*/ 0 h 6877085"/>
              <a:gd name="connsiteX0-317" fmla="*/ 0 w 12196083"/>
              <a:gd name="connsiteY0-318" fmla="*/ 0 h 6877085"/>
              <a:gd name="connsiteX1-319" fmla="*/ 12192000 w 12196083"/>
              <a:gd name="connsiteY1-320" fmla="*/ 0 h 6877085"/>
              <a:gd name="connsiteX2-321" fmla="*/ 12192001 w 12196083"/>
              <a:gd name="connsiteY2-322" fmla="*/ 2656114 h 6877085"/>
              <a:gd name="connsiteX3-323" fmla="*/ 6357258 w 12196083"/>
              <a:gd name="connsiteY3-324" fmla="*/ 2409372 h 6877085"/>
              <a:gd name="connsiteX4-325" fmla="*/ 4020456 w 12196083"/>
              <a:gd name="connsiteY4-326" fmla="*/ 6828971 h 6877085"/>
              <a:gd name="connsiteX5-327" fmla="*/ 0 w 12196083"/>
              <a:gd name="connsiteY5-328" fmla="*/ 6858000 h 6877085"/>
              <a:gd name="connsiteX6-329" fmla="*/ 0 w 12196083"/>
              <a:gd name="connsiteY6-330" fmla="*/ 0 h 6877085"/>
              <a:gd name="connsiteX0-331" fmla="*/ 0 w 12196083"/>
              <a:gd name="connsiteY0-332" fmla="*/ 0 h 6877085"/>
              <a:gd name="connsiteX1-333" fmla="*/ 12192000 w 12196083"/>
              <a:gd name="connsiteY1-334" fmla="*/ 0 h 6877085"/>
              <a:gd name="connsiteX2-335" fmla="*/ 12192001 w 12196083"/>
              <a:gd name="connsiteY2-336" fmla="*/ 2656114 h 6877085"/>
              <a:gd name="connsiteX3-337" fmla="*/ 6357258 w 12196083"/>
              <a:gd name="connsiteY3-338" fmla="*/ 2409372 h 6877085"/>
              <a:gd name="connsiteX4-339" fmla="*/ 4020456 w 12196083"/>
              <a:gd name="connsiteY4-340" fmla="*/ 6828971 h 6877085"/>
              <a:gd name="connsiteX5-341" fmla="*/ 0 w 12196083"/>
              <a:gd name="connsiteY5-342" fmla="*/ 6858000 h 6877085"/>
              <a:gd name="connsiteX6-343" fmla="*/ 0 w 12196083"/>
              <a:gd name="connsiteY6-344" fmla="*/ 0 h 687708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01" y="connsiteY5-102"/>
              </a:cxn>
              <a:cxn ang="0">
                <a:pos x="connsiteX6-175" y="connsiteY6-176"/>
              </a:cxn>
            </a:cxnLst>
            <a:rect l="l" t="t" r="r" b="b"/>
            <a:pathLst>
              <a:path w="12196083" h="6877085">
                <a:moveTo>
                  <a:pt x="0" y="0"/>
                </a:moveTo>
                <a:lnTo>
                  <a:pt x="12192000" y="0"/>
                </a:lnTo>
                <a:cubicBezTo>
                  <a:pt x="12184744" y="1270000"/>
                  <a:pt x="12204096" y="1372809"/>
                  <a:pt x="12192001" y="2656114"/>
                </a:cubicBezTo>
                <a:cubicBezTo>
                  <a:pt x="10365620" y="3050419"/>
                  <a:pt x="7719182" y="1713896"/>
                  <a:pt x="6357258" y="2409372"/>
                </a:cubicBezTo>
                <a:cubicBezTo>
                  <a:pt x="4995334" y="3104848"/>
                  <a:pt x="6156476" y="4846563"/>
                  <a:pt x="4020456" y="6828971"/>
                </a:cubicBezTo>
                <a:cubicBezTo>
                  <a:pt x="1799770" y="6868885"/>
                  <a:pt x="1915885" y="6897914"/>
                  <a:pt x="0" y="6858000"/>
                </a:cubicBezTo>
                <a:lnTo>
                  <a:pt x="0" y="0"/>
                </a:lnTo>
                <a:close/>
              </a:path>
            </a:pathLst>
          </a:custGeom>
          <a:gradFill>
            <a:gsLst>
              <a:gs pos="21000">
                <a:srgbClr val="00B0F0"/>
              </a:gs>
              <a:gs pos="100000">
                <a:srgbClr val="21215D">
                  <a:alpha val="50000"/>
                </a:srgb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pic>
        <p:nvPicPr>
          <p:cNvPr id="4" name="图片 3"/>
          <p:cNvPicPr>
            <a:picLocks noChangeAspect="1"/>
          </p:cNvPicPr>
          <p:nvPr/>
        </p:nvPicPr>
        <p:blipFill>
          <a:blip r:embed="rId1" cstate="screen"/>
          <a:stretch>
            <a:fillRect/>
          </a:stretch>
        </p:blipFill>
        <p:spPr>
          <a:xfrm>
            <a:off x="5208590" y="1762901"/>
            <a:ext cx="5693676" cy="4870714"/>
          </a:xfrm>
          <a:prstGeom prst="rect">
            <a:avLst/>
          </a:prstGeom>
        </p:spPr>
      </p:pic>
      <p:sp>
        <p:nvSpPr>
          <p:cNvPr id="5" name="椭圆 4"/>
          <p:cNvSpPr/>
          <p:nvPr/>
        </p:nvSpPr>
        <p:spPr>
          <a:xfrm>
            <a:off x="-827314" y="4354285"/>
            <a:ext cx="1959428" cy="1959428"/>
          </a:xfrm>
          <a:prstGeom prst="ellipse">
            <a:avLst/>
          </a:prstGeom>
          <a:gradFill>
            <a:gsLst>
              <a:gs pos="21000">
                <a:srgbClr val="00B0F0">
                  <a:alpha val="0"/>
                </a:srgbClr>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5" name="椭圆 24"/>
          <p:cNvSpPr/>
          <p:nvPr/>
        </p:nvSpPr>
        <p:spPr>
          <a:xfrm>
            <a:off x="10094685" y="-979714"/>
            <a:ext cx="1959428" cy="1959428"/>
          </a:xfrm>
          <a:prstGeom prst="ellipse">
            <a:avLst/>
          </a:prstGeom>
          <a:gradFill>
            <a:gsLst>
              <a:gs pos="21000">
                <a:srgbClr val="21215D">
                  <a:alpha val="0"/>
                </a:srgbClr>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0" name="椭圆 29"/>
          <p:cNvSpPr/>
          <p:nvPr/>
        </p:nvSpPr>
        <p:spPr>
          <a:xfrm>
            <a:off x="11117942" y="5740398"/>
            <a:ext cx="1335316" cy="1299031"/>
          </a:xfrm>
          <a:prstGeom prst="ellipse">
            <a:avLst/>
          </a:prstGeom>
          <a:gradFill>
            <a:gsLst>
              <a:gs pos="21000">
                <a:srgbClr val="0070C0"/>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1" name="椭圆 30"/>
          <p:cNvSpPr/>
          <p:nvPr/>
        </p:nvSpPr>
        <p:spPr>
          <a:xfrm>
            <a:off x="3505199" y="-783774"/>
            <a:ext cx="1335316" cy="1299031"/>
          </a:xfrm>
          <a:prstGeom prst="ellipse">
            <a:avLst/>
          </a:prstGeom>
          <a:gradFill>
            <a:gsLst>
              <a:gs pos="21000">
                <a:srgbClr val="0070C0"/>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2" name="文本框 31"/>
          <p:cNvSpPr txBox="1"/>
          <p:nvPr/>
        </p:nvSpPr>
        <p:spPr>
          <a:xfrm>
            <a:off x="1049020" y="1508760"/>
            <a:ext cx="5348605" cy="1568450"/>
          </a:xfrm>
          <a:prstGeom prst="rect">
            <a:avLst/>
          </a:prstGeom>
          <a:noFill/>
        </p:spPr>
        <p:txBody>
          <a:bodyPr wrap="square" rtlCol="0">
            <a:spAutoFit/>
          </a:bodyPr>
          <a:lstStyle/>
          <a:p>
            <a:r>
              <a:rPr lang="zh-CN" altLang="en-US" sz="4800" b="1" dirty="0">
                <a:solidFill>
                  <a:schemeClr val="bg1"/>
                </a:solidFill>
                <a:uFillTx/>
                <a:latin typeface="微软雅黑" panose="020B0503020204020204" charset="-122"/>
                <a:ea typeface="微软雅黑" panose="020B0503020204020204" charset="-122"/>
                <a:sym typeface="字魂59号-创粗黑" panose="00000500000000000000" pitchFamily="2" charset="-122"/>
              </a:rPr>
              <a:t>大学生职业生涯发展与素质训练</a:t>
            </a:r>
            <a:endParaRPr lang="zh-CN" altLang="en-US" sz="4800" b="1" dirty="0">
              <a:solidFill>
                <a:schemeClr val="bg1"/>
              </a:solidFill>
              <a:uFillTx/>
              <a:latin typeface="微软雅黑" panose="020B0503020204020204" charset="-122"/>
              <a:ea typeface="微软雅黑" panose="020B0503020204020204" charset="-122"/>
              <a:sym typeface="字魂59号-创粗黑" panose="00000500000000000000" pitchFamily="2" charset="-122"/>
            </a:endParaRPr>
          </a:p>
        </p:txBody>
      </p:sp>
      <p:sp>
        <p:nvSpPr>
          <p:cNvPr id="34" name="文本框 33"/>
          <p:cNvSpPr txBox="1"/>
          <p:nvPr/>
        </p:nvSpPr>
        <p:spPr>
          <a:xfrm>
            <a:off x="1049020" y="4354195"/>
            <a:ext cx="3512185" cy="521970"/>
          </a:xfrm>
          <a:prstGeom prst="rect">
            <a:avLst/>
          </a:prstGeom>
          <a:noFill/>
        </p:spPr>
        <p:txBody>
          <a:bodyPr wrap="square" rtlCol="0">
            <a:spAutoFit/>
          </a:bodyPr>
          <a:lstStyle/>
          <a:p>
            <a:pPr algn="l"/>
            <a:r>
              <a:rPr lang="zh-CN" altLang="en-US" sz="2800" dirty="0">
                <a:solidFill>
                  <a:schemeClr val="bg1"/>
                </a:solidFill>
                <a:latin typeface="楷体" panose="02010609060101010101" charset="-122"/>
                <a:ea typeface="楷体" panose="02010609060101010101" charset="-122"/>
                <a:cs typeface="楷体" panose="02010609060101010101" charset="-122"/>
                <a:sym typeface="字魂59号-创粗黑" panose="00000500000000000000" pitchFamily="2" charset="-122"/>
              </a:rPr>
              <a:t>主讲教师</a:t>
            </a:r>
            <a:r>
              <a:rPr lang="en-US" altLang="zh-CN" sz="2800" dirty="0">
                <a:solidFill>
                  <a:schemeClr val="bg1"/>
                </a:solidFill>
                <a:latin typeface="楷体" panose="02010609060101010101" charset="-122"/>
                <a:ea typeface="楷体" panose="02010609060101010101" charset="-122"/>
                <a:cs typeface="楷体" panose="02010609060101010101" charset="-122"/>
                <a:sym typeface="字魂59号-创粗黑" panose="00000500000000000000" pitchFamily="2" charset="-122"/>
              </a:rPr>
              <a:t>:</a:t>
            </a:r>
            <a:endParaRPr lang="en-US" altLang="zh-CN" sz="2800" dirty="0">
              <a:solidFill>
                <a:schemeClr val="bg1"/>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ipe(left)">
                                      <p:cBhvr>
                                        <p:cTn id="13" dur="500"/>
                                        <p:tgtEl>
                                          <p:spTgt spid="32"/>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left)">
                                      <p:cBhvr>
                                        <p:cTn id="1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职业素质训练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552450" y="1498000"/>
            <a:ext cx="10411460" cy="129159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（1）本项目训练由蒙眼围圆、环境改善、荆棘取水、勇于认错四个训练项目组成。</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（2）学生以 40 人为 1 个班，分为 4 组，每组 10 人。</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（3）学生完成项目训练后，总结经验教训，形成精诚合作的团队意识。</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25" name="圆角矩形 6"/>
          <p:cNvSpPr>
            <a:spLocks noChangeArrowheads="1"/>
          </p:cNvSpPr>
          <p:nvPr/>
        </p:nvSpPr>
        <p:spPr bwMode="auto">
          <a:xfrm>
            <a:off x="552450" y="911260"/>
            <a:ext cx="2872740" cy="461645"/>
          </a:xfrm>
          <a:prstGeom prst="roundRect">
            <a:avLst>
              <a:gd name="adj" fmla="val 16667"/>
            </a:avLst>
          </a:prstGeom>
          <a:gradFill>
            <a:gsLst>
              <a:gs pos="21000">
                <a:srgbClr val="00B0F0"/>
              </a:gs>
              <a:gs pos="100000">
                <a:srgbClr val="21215D"/>
              </a:gs>
            </a:gsLst>
            <a:lin ang="7200000" scaled="0"/>
          </a:gra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rPr>
              <a:t>（二）训练设计</a:t>
            </a:r>
            <a:endPar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endParaRPr>
          </a:p>
        </p:txBody>
      </p:sp>
      <p:sp>
        <p:nvSpPr>
          <p:cNvPr id="2" name="Rectangle 3"/>
          <p:cNvSpPr txBox="1">
            <a:spLocks noChangeArrowheads="1"/>
          </p:cNvSpPr>
          <p:nvPr/>
        </p:nvSpPr>
        <p:spPr>
          <a:xfrm>
            <a:off x="552450" y="3661445"/>
            <a:ext cx="10411460" cy="289179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b="1" dirty="0">
                <a:solidFill>
                  <a:srgbClr val="0070C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1. 团队的概念</a:t>
            </a:r>
            <a:endParaRPr lang="zh-CN" altLang="en-US" sz="2000" b="1" dirty="0">
              <a:solidFill>
                <a:srgbClr val="0070C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b="1" dirty="0">
                <a:solidFill>
                  <a:srgbClr val="0070C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2. 团队的特征</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（1）目标清晰。</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（2）能力互补。</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（3）相互信任。</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（4）良好的沟通。</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（5）正确领导。</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3" name="圆角矩形 6"/>
          <p:cNvSpPr>
            <a:spLocks noChangeArrowheads="1"/>
          </p:cNvSpPr>
          <p:nvPr/>
        </p:nvSpPr>
        <p:spPr bwMode="auto">
          <a:xfrm>
            <a:off x="552450" y="3074670"/>
            <a:ext cx="3174365" cy="461645"/>
          </a:xfrm>
          <a:prstGeom prst="roundRect">
            <a:avLst>
              <a:gd name="adj" fmla="val 16667"/>
            </a:avLst>
          </a:prstGeom>
          <a:gradFill>
            <a:gsLst>
              <a:gs pos="21000">
                <a:srgbClr val="00B0F0"/>
              </a:gs>
              <a:gs pos="100000">
                <a:srgbClr val="21215D"/>
              </a:gs>
            </a:gsLst>
            <a:lin ang="7200000" scaled="0"/>
          </a:gra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rPr>
              <a:t>（三）项目知识点</a:t>
            </a:r>
            <a:endPar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250"/>
                                        <p:tgtEl>
                                          <p:spTgt spid="25"/>
                                        </p:tgtEl>
                                      </p:cBhvr>
                                    </p:animEffect>
                                    <p:anim calcmode="lin" valueType="num">
                                      <p:cBhvr>
                                        <p:cTn id="14" dur="250" fill="hold"/>
                                        <p:tgtEl>
                                          <p:spTgt spid="25"/>
                                        </p:tgtEl>
                                        <p:attrNameLst>
                                          <p:attrName>ppt_x</p:attrName>
                                        </p:attrNameLst>
                                      </p:cBhvr>
                                      <p:tavLst>
                                        <p:tav tm="0">
                                          <p:val>
                                            <p:strVal val="#ppt_x"/>
                                          </p:val>
                                        </p:tav>
                                        <p:tav tm="100000">
                                          <p:val>
                                            <p:strVal val="#ppt_x"/>
                                          </p:val>
                                        </p:tav>
                                      </p:tavLst>
                                    </p:anim>
                                    <p:anim calcmode="lin" valueType="num">
                                      <p:cBhvr>
                                        <p:cTn id="15" dur="25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anim calcmode="lin" valueType="num">
                                      <p:cBhvr>
                                        <p:cTn id="21" dur="1000" fill="hold"/>
                                        <p:tgtEl>
                                          <p:spTgt spid="2"/>
                                        </p:tgtEl>
                                        <p:attrNameLst>
                                          <p:attrName>ppt_x</p:attrName>
                                        </p:attrNameLst>
                                      </p:cBhvr>
                                      <p:tavLst>
                                        <p:tav tm="0">
                                          <p:val>
                                            <p:strVal val="#ppt_x"/>
                                          </p:val>
                                        </p:tav>
                                        <p:tav tm="100000">
                                          <p:val>
                                            <p:strVal val="#ppt_x"/>
                                          </p:val>
                                        </p:tav>
                                      </p:tavLst>
                                    </p:anim>
                                    <p:anim calcmode="lin" valueType="num">
                                      <p:cBhvr>
                                        <p:cTn id="22" dur="1000" fill="hold"/>
                                        <p:tgtEl>
                                          <p:spTgt spid="2"/>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42" presetClass="entr" presetSubtype="0"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250"/>
                                        <p:tgtEl>
                                          <p:spTgt spid="3"/>
                                        </p:tgtEl>
                                      </p:cBhvr>
                                    </p:animEffect>
                                    <p:anim calcmode="lin" valueType="num">
                                      <p:cBhvr>
                                        <p:cTn id="27" dur="250" fill="hold"/>
                                        <p:tgtEl>
                                          <p:spTgt spid="3"/>
                                        </p:tgtEl>
                                        <p:attrNameLst>
                                          <p:attrName>ppt_x</p:attrName>
                                        </p:attrNameLst>
                                      </p:cBhvr>
                                      <p:tavLst>
                                        <p:tav tm="0">
                                          <p:val>
                                            <p:strVal val="#ppt_x"/>
                                          </p:val>
                                        </p:tav>
                                        <p:tav tm="100000">
                                          <p:val>
                                            <p:strVal val="#ppt_x"/>
                                          </p:val>
                                        </p:tav>
                                      </p:tavLst>
                                    </p:anim>
                                    <p:anim calcmode="lin" valueType="num">
                                      <p:cBhvr>
                                        <p:cTn id="28"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25" grpId="0" bldLvl="0" animBg="1"/>
      <p:bldP spid="2" grpId="0"/>
      <p:bldP spid="3"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职业素质训练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 name="Rectangle 3"/>
          <p:cNvSpPr txBox="1">
            <a:spLocks noChangeArrowheads="1"/>
          </p:cNvSpPr>
          <p:nvPr/>
        </p:nvSpPr>
        <p:spPr>
          <a:xfrm>
            <a:off x="552450" y="823630"/>
            <a:ext cx="10411460" cy="409257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b="1" dirty="0">
                <a:solidFill>
                  <a:srgbClr val="0070C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3. 团队精神的内涵</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（1）团队精神的内容：</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（2）团队与其成员的关系：</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（3）团队成员之间的关系：</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（4）团队成员对团队事务的态度：</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b="1" dirty="0">
                <a:solidFill>
                  <a:srgbClr val="0070C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4. 团队精神的作用</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（1）团队精神有助于营造人才成长的氛围。</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（2）团队精神有助于培养团队成员之间的亲和力。</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（3）团队精神有助于提高组织整体效能、增强竞争力。</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（4）团队精神是推动团队有效运作与发展的内在动力。</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职业素质训练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552450" y="1498000"/>
            <a:ext cx="10411460" cy="489267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b="1" dirty="0">
                <a:solidFill>
                  <a:srgbClr val="0070C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1. 第一项活动：蒙眼围圆 （15 分钟）</a:t>
            </a:r>
            <a:endParaRPr lang="zh-CN" altLang="en-US" sz="2000" b="1" dirty="0">
              <a:solidFill>
                <a:srgbClr val="0070C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（1）目的：培养参与者的团队合作意识，让小组成员分享由成功合作带来的喜悦。</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（2）场地及器材：室外草地或比较开阔的场地；每组 1 条绳子，每人 1 条毛巾（蒙眼睛用）。</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（3）方式：分成几组，每组选一位队长；主持人发给每人 1 条毛巾，蒙上眼睛；发给每组 1 条绳子。</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（4）过程：</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①第一次比赛：</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第一步　将绳子呈一条线放在地上，本组学生蒙着眼睛也成一条线站在距离绳子3米处。</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第二步　哨声响，学生开始走向绳子。</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第三步　学生开始拿绳子围圈。</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第四步　哨声响，取下毛巾看哪一组的绳子围得最圆。</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25" name="圆角矩形 6"/>
          <p:cNvSpPr>
            <a:spLocks noChangeArrowheads="1"/>
          </p:cNvSpPr>
          <p:nvPr/>
        </p:nvSpPr>
        <p:spPr bwMode="auto">
          <a:xfrm>
            <a:off x="552450" y="911260"/>
            <a:ext cx="2872740" cy="461645"/>
          </a:xfrm>
          <a:prstGeom prst="roundRect">
            <a:avLst>
              <a:gd name="adj" fmla="val 16667"/>
            </a:avLst>
          </a:prstGeom>
          <a:gradFill>
            <a:gsLst>
              <a:gs pos="21000">
                <a:srgbClr val="00B0F0"/>
              </a:gs>
              <a:gs pos="100000">
                <a:srgbClr val="21215D"/>
              </a:gs>
            </a:gsLst>
            <a:lin ang="7200000" scaled="0"/>
          </a:gra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rPr>
              <a:t>（四）训练项目</a:t>
            </a:r>
            <a:endPar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250"/>
                                        <p:tgtEl>
                                          <p:spTgt spid="25"/>
                                        </p:tgtEl>
                                      </p:cBhvr>
                                    </p:animEffect>
                                    <p:anim calcmode="lin" valueType="num">
                                      <p:cBhvr>
                                        <p:cTn id="14" dur="250" fill="hold"/>
                                        <p:tgtEl>
                                          <p:spTgt spid="25"/>
                                        </p:tgtEl>
                                        <p:attrNameLst>
                                          <p:attrName>ppt_x</p:attrName>
                                        </p:attrNameLst>
                                      </p:cBhvr>
                                      <p:tavLst>
                                        <p:tav tm="0">
                                          <p:val>
                                            <p:strVal val="#ppt_x"/>
                                          </p:val>
                                        </p:tav>
                                        <p:tav tm="100000">
                                          <p:val>
                                            <p:strVal val="#ppt_x"/>
                                          </p:val>
                                        </p:tav>
                                      </p:tavLst>
                                    </p:anim>
                                    <p:anim calcmode="lin" valueType="num">
                                      <p:cBhvr>
                                        <p:cTn id="15" dur="25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25"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职业素质训练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 name="Rectangle 3"/>
          <p:cNvSpPr txBox="1">
            <a:spLocks noChangeArrowheads="1"/>
          </p:cNvSpPr>
          <p:nvPr/>
        </p:nvSpPr>
        <p:spPr>
          <a:xfrm>
            <a:off x="552450" y="823630"/>
            <a:ext cx="10411460" cy="449262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②第二次比赛：</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第一步　每组讨论 5 分钟，用什么方法可以围得很圆。</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第二步　重复第一次比赛的第一步、第二步、第三步。</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第三步　取下毛巾，看一看同心协力的结果。</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③第三次比赛：</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第一步　不蒙眼，哨声提醒开始。</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第二步　时间为 1 分钟。</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第三步　再让他们看一看同心协力的结果。</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（5）小组讨论，派代表分享。</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（6）培训师讲评：培训师可结合目标的重要性、团队在面对问题齐心协力、步调一致的重要性、团队核心人物的重要作用等方面进行讲评。</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职业素质训练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552450" y="911260"/>
            <a:ext cx="10411460" cy="529272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b="1" dirty="0">
                <a:solidFill>
                  <a:srgbClr val="0070C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2. 第二项活动：环境改善（15 分钟）</a:t>
            </a:r>
            <a:endParaRPr lang="zh-CN" altLang="en-US" sz="2000" b="1" dirty="0">
              <a:solidFill>
                <a:srgbClr val="0070C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（1）目的：培养参与者的团队合作精神和集体荣誉感。</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（2）场地及器材：室外开阔地；绑成圆圈的绳子，视组数多少决定绳圈数（其中有一圈是大圈）。</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（3）规则：圈里代表公司，圈外代表外在环境。</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（4）活动步骤：</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第一步　请每个人站在圈中，必须两脚均在圈里，不可一只脚在内，一只脚在外。</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第二步　当主持人喊“环境改变”时，每个人由自己所站的圈换到别人所站的圈，每一个人都要换，不换则犯规出局。</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第三步　当每个人站稳后，主持人可再喊“环境改变”，让每个人不断变动位置。</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第四步　在变动的过程中，主持人（或指定的人）可适时抽掉绑成圆圈的绳子，在慢慢地改变中，绳子的圈数越来越少，代表生存环境越来越恶劣，但人数却没有改变。</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第五步　抽到最后，只剩下一个大圈。</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职业素质训练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 name="Rectangle 3"/>
          <p:cNvSpPr txBox="1">
            <a:spLocks noChangeArrowheads="1"/>
          </p:cNvSpPr>
          <p:nvPr/>
        </p:nvSpPr>
        <p:spPr>
          <a:xfrm>
            <a:off x="552450" y="823630"/>
            <a:ext cx="10411460" cy="209169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第六步　所有参加活动的人，都要挤在那个大圈中，人数一样多，圈只有一个，有什么方法解决。</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第七步　在换圈的过程中，老师可用力推圈中的人，测试站的是否稳固，是否一推就倒在圈外。</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（5）培训师讲评：不管外在环境如何改变，员工都必须与公司站在一起。</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职业素质训练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552450" y="911260"/>
            <a:ext cx="10411460" cy="529272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b="1" dirty="0">
                <a:solidFill>
                  <a:srgbClr val="0070C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3. 第三项活动：荆棘取水（25 分钟 ~30 分钟）</a:t>
            </a:r>
            <a:endParaRPr lang="zh-CN" altLang="en-US" sz="2000" b="1" dirty="0">
              <a:solidFill>
                <a:srgbClr val="0070C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（1）目的：感受特殊情景下完成任务的分工与合作方式；了解团队特殊人才对完成任务的影响和重要作用；培养全体学员各尽所能，共同努力完成任务的能力。</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（2）场地及器材：相对开阔的小场地 1 块，25 米左右的尼龙绳 2 根，15 米左右的尼龙绳 1 根（用于围成荆棘区），纸杯 1 个，手套 3 双。</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（3）活动步骤：</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第一步　分组，10 人左右为 1 组，根据班级人数决定分组的多少。</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第二步　场景布置，指导各组学员分别将 15 米长的绳子围成 1 个直径在 5 米左右的荆棘区（圆圈），荆棘丛中放置 1 杯水。</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第三步　宣布规则，这个项目名称叫荆棘取水，在直径 5 米左右的荆棘丛中有 1 杯水，各小组任务是利用两根 25 米左右长的绳子将水取出。在取水过程中，任何人的任何部位不得接触“荆棘地带”，如果接触，需要从头开始。取水过程中，水不能溢出，否则将视为失败，最先取水成功小组获胜。</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职业素质训练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 name="Rectangle 3"/>
          <p:cNvSpPr txBox="1">
            <a:spLocks noChangeArrowheads="1"/>
          </p:cNvSpPr>
          <p:nvPr/>
        </p:nvSpPr>
        <p:spPr>
          <a:xfrm>
            <a:off x="552450" y="823630"/>
            <a:ext cx="10411460" cy="129159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（4）小组讨论，派代表分享结论。</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（5）培训师讲评：培训师可结合团队优势互补、解决问题过程中的讨论、决策、执行各个环节、细节决定成败等对活动进行讲评。</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职业素质训练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552450" y="911260"/>
            <a:ext cx="10411460" cy="569277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b="1" dirty="0">
                <a:solidFill>
                  <a:srgbClr val="0070C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4. 第四项活动：勇于认错（10 分钟 ~15 分钟）</a:t>
            </a:r>
            <a:endParaRPr lang="zh-CN" altLang="en-US" sz="2000" b="1" dirty="0">
              <a:solidFill>
                <a:srgbClr val="0070C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（1）目的：通过游戏使团队成员能够学会勇敢面对错误，承认错误，改正错误；通过游戏使团队成员明白，在团队的协作过程中，个人难免会出错，勇于认错对团来说有非常重要的意义；增强团队凝聚力。</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（2）游戏步骤：</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第一步　分组，10 人左右为 1 个小组，根据班级人数决定分组的多少，每组设 1 位监督员。</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第二步　宣布规则：当裁判员喊口令“一”时，举右手；喊口令“二”时，举左手；喊“三”时，抬右脚；喊“四”时，抬左脚；喊“五”时，停止不动。</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第三步　游戏开始。开始时裁判员按顺序喊出一、二、三、四、五的口令时，队员按规则做动作，速度不要太快，在队员熟悉之后，逐渐加快速度；然后，不按顺序，任意喊出数字口令，速度也逐渐加快。</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第四步　在游戏过程中如果有人出错，请他到圈中向大家致歉，说声：“对不起，我错了”，然后归队继续做此游戏。</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职业素质训练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 name="Rectangle 3"/>
          <p:cNvSpPr txBox="1">
            <a:spLocks noChangeArrowheads="1"/>
          </p:cNvSpPr>
          <p:nvPr/>
        </p:nvSpPr>
        <p:spPr>
          <a:xfrm>
            <a:off x="552450" y="823630"/>
            <a:ext cx="10411460" cy="169164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第五步　监督员在游戏结束时报出每组出错的次数，出错最少的那组获胜。</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（3）小组讨论，共同探讨。</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（4）培训师讲评：每个人都不是完美无瑕的，犯错并不怕，重要的是敢于承认自己的错误，这样更能拉近队员彼此之间的距离，为以后工作能更加顺利地开展创造更优越的条件。</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ṥļîďe"/>
          <p:cNvSpPr/>
          <p:nvPr/>
        </p:nvSpPr>
        <p:spPr bwMode="auto">
          <a:xfrm>
            <a:off x="0" y="0"/>
            <a:ext cx="6270772" cy="6858000"/>
          </a:xfrm>
          <a:custGeom>
            <a:avLst/>
            <a:gdLst>
              <a:gd name="T0" fmla="*/ 1167 w 1740"/>
              <a:gd name="T1" fmla="*/ 0 h 1204"/>
              <a:gd name="T2" fmla="*/ 1025 w 1740"/>
              <a:gd name="T3" fmla="*/ 643 h 1204"/>
              <a:gd name="T4" fmla="*/ 1025 w 1740"/>
              <a:gd name="T5" fmla="*/ 1204 h 1204"/>
              <a:gd name="T6" fmla="*/ 0 w 1740"/>
              <a:gd name="T7" fmla="*/ 1204 h 1204"/>
              <a:gd name="T8" fmla="*/ 0 w 1740"/>
              <a:gd name="T9" fmla="*/ 0 h 1204"/>
              <a:gd name="T10" fmla="*/ 1167 w 1740"/>
              <a:gd name="T11" fmla="*/ 0 h 1204"/>
              <a:gd name="connsiteX0" fmla="*/ 6707 w 7884"/>
              <a:gd name="connsiteY0" fmla="*/ 0 h 10000"/>
              <a:gd name="connsiteX1" fmla="*/ 5891 w 7884"/>
              <a:gd name="connsiteY1" fmla="*/ 5341 h 10000"/>
              <a:gd name="connsiteX2" fmla="*/ 5891 w 7884"/>
              <a:gd name="connsiteY2" fmla="*/ 10000 h 10000"/>
              <a:gd name="connsiteX3" fmla="*/ 0 w 7884"/>
              <a:gd name="connsiteY3" fmla="*/ 10000 h 10000"/>
              <a:gd name="connsiteX4" fmla="*/ 1255 w 7884"/>
              <a:gd name="connsiteY4" fmla="*/ 1069 h 10000"/>
              <a:gd name="connsiteX5" fmla="*/ 6707 w 7884"/>
              <a:gd name="connsiteY5" fmla="*/ 0 h 10000"/>
              <a:gd name="connsiteX0-1" fmla="*/ 8507 w 10000"/>
              <a:gd name="connsiteY0-2" fmla="*/ 0 h 10000"/>
              <a:gd name="connsiteX1-3" fmla="*/ 7472 w 10000"/>
              <a:gd name="connsiteY1-4" fmla="*/ 5341 h 10000"/>
              <a:gd name="connsiteX2-5" fmla="*/ 7472 w 10000"/>
              <a:gd name="connsiteY2-6" fmla="*/ 10000 h 10000"/>
              <a:gd name="connsiteX3-7" fmla="*/ 0 w 10000"/>
              <a:gd name="connsiteY3-8" fmla="*/ 10000 h 10000"/>
              <a:gd name="connsiteX4-9" fmla="*/ 1067 w 10000"/>
              <a:gd name="connsiteY4-10" fmla="*/ 0 h 10000"/>
              <a:gd name="connsiteX5-11" fmla="*/ 8507 w 10000"/>
              <a:gd name="connsiteY5-12" fmla="*/ 0 h 10000"/>
              <a:gd name="connsiteX0-13" fmla="*/ 7440 w 8933"/>
              <a:gd name="connsiteY0-14" fmla="*/ 0 h 10000"/>
              <a:gd name="connsiteX1-15" fmla="*/ 6405 w 8933"/>
              <a:gd name="connsiteY1-16" fmla="*/ 5341 h 10000"/>
              <a:gd name="connsiteX2-17" fmla="*/ 6405 w 8933"/>
              <a:gd name="connsiteY2-18" fmla="*/ 10000 h 10000"/>
              <a:gd name="connsiteX3-19" fmla="*/ 26 w 8933"/>
              <a:gd name="connsiteY3-20" fmla="*/ 10000 h 10000"/>
              <a:gd name="connsiteX4-21" fmla="*/ 0 w 8933"/>
              <a:gd name="connsiteY4-22" fmla="*/ 0 h 10000"/>
              <a:gd name="connsiteX5-23" fmla="*/ 7440 w 8933"/>
              <a:gd name="connsiteY5-24" fmla="*/ 0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933" h="10000">
                <a:moveTo>
                  <a:pt x="7440" y="0"/>
                </a:moveTo>
                <a:cubicBezTo>
                  <a:pt x="7440" y="0"/>
                  <a:pt x="2410" y="2882"/>
                  <a:pt x="6405" y="5341"/>
                </a:cubicBezTo>
                <a:cubicBezTo>
                  <a:pt x="7302" y="5897"/>
                  <a:pt x="11617" y="8231"/>
                  <a:pt x="6405" y="10000"/>
                </a:cubicBezTo>
                <a:lnTo>
                  <a:pt x="26" y="10000"/>
                </a:lnTo>
                <a:cubicBezTo>
                  <a:pt x="26" y="0"/>
                  <a:pt x="0" y="0"/>
                  <a:pt x="0" y="0"/>
                </a:cubicBezTo>
                <a:lnTo>
                  <a:pt x="7440" y="0"/>
                </a:lnTo>
                <a:close/>
              </a:path>
            </a:pathLst>
          </a:custGeom>
          <a:gradFill>
            <a:gsLst>
              <a:gs pos="21000">
                <a:srgbClr val="0070C0"/>
              </a:gs>
              <a:gs pos="100000">
                <a:schemeClr val="bg1"/>
              </a:gs>
            </a:gsLst>
            <a:lin ang="2700000" scaled="0"/>
          </a:gradFill>
        </p:spPr>
        <p:txBody>
          <a:bodyPr vert="horz" wrap="square" lIns="91440" tIns="45720" rIns="91440" bIns="45720" rtlCol="0">
            <a:normAutofit/>
          </a:bodyPr>
          <a:lstStyle/>
          <a:p>
            <a:endParaRPr lang="en-US" sz="240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6" name="ïṥḻïďé"/>
          <p:cNvSpPr txBox="1"/>
          <p:nvPr/>
        </p:nvSpPr>
        <p:spPr>
          <a:xfrm>
            <a:off x="480695" y="650875"/>
            <a:ext cx="2891155" cy="768350"/>
          </a:xfrm>
          <a:prstGeom prst="rect">
            <a:avLst/>
          </a:prstGeom>
          <a:noFill/>
          <a:ln>
            <a:noFill/>
          </a:ln>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00000"/>
              </a:lnSpc>
            </a:pPr>
            <a:r>
              <a:rPr lang="en-US" altLang="zh-CN" sz="4400" b="1" dirty="0">
                <a:solidFill>
                  <a:schemeClr val="bg1"/>
                </a:solidFill>
                <a:effectLst>
                  <a:outerShdw blurRad="38100" dist="38100" dir="2700000" algn="tl">
                    <a:srgbClr val="000000">
                      <a:alpha val="43137"/>
                    </a:srgbClr>
                  </a:outerShdw>
                </a:effectLst>
                <a:latin typeface="字魂59号-创粗黑" panose="00000500000000000000" pitchFamily="2" charset="-122"/>
                <a:ea typeface="字魂59号-创粗黑" panose="00000500000000000000" pitchFamily="2" charset="-122"/>
                <a:sym typeface="字魂59号-创粗黑" panose="00000500000000000000" pitchFamily="2" charset="-122"/>
              </a:rPr>
              <a:t>CONTENTS</a:t>
            </a:r>
            <a:endParaRPr lang="zh-CN" altLang="en-US" sz="4400" b="1" dirty="0">
              <a:solidFill>
                <a:schemeClr val="bg1"/>
              </a:solidFill>
              <a:effectLst>
                <a:outerShdw blurRad="38100" dist="38100" dir="2700000" algn="tl">
                  <a:srgbClr val="000000">
                    <a:alpha val="43137"/>
                  </a:srgbClr>
                </a:outerShdw>
              </a:effectLst>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7" name="íslîḋe"/>
          <p:cNvGrpSpPr/>
          <p:nvPr/>
        </p:nvGrpSpPr>
        <p:grpSpPr>
          <a:xfrm>
            <a:off x="4735613" y="773898"/>
            <a:ext cx="3676650" cy="521970"/>
            <a:chOff x="4237443" y="1347290"/>
            <a:chExt cx="3676650" cy="521970"/>
          </a:xfrm>
        </p:grpSpPr>
        <p:sp>
          <p:nvSpPr>
            <p:cNvPr id="22" name="iś1îḋé"/>
            <p:cNvSpPr/>
            <p:nvPr/>
          </p:nvSpPr>
          <p:spPr>
            <a:xfrm>
              <a:off x="4237443" y="1491105"/>
              <a:ext cx="304698" cy="304698"/>
            </a:xfrm>
            <a:prstGeom prst="diamond">
              <a:avLst/>
            </a:pr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9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5" name="íṩḻîḋê"/>
            <p:cNvSpPr/>
            <p:nvPr/>
          </p:nvSpPr>
          <p:spPr bwMode="auto">
            <a:xfrm>
              <a:off x="4632413" y="1347290"/>
              <a:ext cx="32816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00000"/>
                </a:lnSpc>
                <a:spcBef>
                  <a:spcPct val="0"/>
                </a:spcBef>
              </a:pPr>
              <a:r>
                <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主题一 大学生涯</a:t>
              </a:r>
              <a:endPar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pic>
        <p:nvPicPr>
          <p:cNvPr id="2" name="图片 1"/>
          <p:cNvPicPr>
            <a:picLocks noChangeAspect="1"/>
          </p:cNvPicPr>
          <p:nvPr/>
        </p:nvPicPr>
        <p:blipFill>
          <a:blip r:embed="rId1" cstate="screen"/>
          <a:stretch>
            <a:fillRect/>
          </a:stretch>
        </p:blipFill>
        <p:spPr>
          <a:xfrm>
            <a:off x="2917365" y="3730170"/>
            <a:ext cx="3127829" cy="3127829"/>
          </a:xfrm>
          <a:prstGeom prst="rect">
            <a:avLst/>
          </a:prstGeom>
        </p:spPr>
      </p:pic>
      <p:grpSp>
        <p:nvGrpSpPr>
          <p:cNvPr id="3" name="íslîḋe"/>
          <p:cNvGrpSpPr/>
          <p:nvPr/>
        </p:nvGrpSpPr>
        <p:grpSpPr>
          <a:xfrm>
            <a:off x="5129948" y="1549868"/>
            <a:ext cx="4904105" cy="521970"/>
            <a:chOff x="4237443" y="1347290"/>
            <a:chExt cx="4904105" cy="521970"/>
          </a:xfrm>
        </p:grpSpPr>
        <p:sp>
          <p:nvSpPr>
            <p:cNvPr id="4" name="iś1îḋé"/>
            <p:cNvSpPr/>
            <p:nvPr/>
          </p:nvSpPr>
          <p:spPr>
            <a:xfrm>
              <a:off x="4237443" y="1491105"/>
              <a:ext cx="304698" cy="304698"/>
            </a:xfrm>
            <a:prstGeom prst="diamond">
              <a:avLst/>
            </a:pr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9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8" name="íṩḻîḋê"/>
            <p:cNvSpPr/>
            <p:nvPr/>
          </p:nvSpPr>
          <p:spPr bwMode="auto">
            <a:xfrm>
              <a:off x="4632413" y="1347290"/>
              <a:ext cx="450913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00000"/>
                </a:lnSpc>
                <a:spcBef>
                  <a:spcPct val="0"/>
                </a:spcBef>
              </a:pPr>
              <a:r>
                <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主题二 认识职业生涯规划</a:t>
              </a:r>
              <a:endPar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9" name="íslîḋe"/>
          <p:cNvGrpSpPr/>
          <p:nvPr/>
        </p:nvGrpSpPr>
        <p:grpSpPr>
          <a:xfrm>
            <a:off x="5524283" y="2325838"/>
            <a:ext cx="4601845" cy="521970"/>
            <a:chOff x="4237443" y="1347290"/>
            <a:chExt cx="4601845" cy="521970"/>
          </a:xfrm>
        </p:grpSpPr>
        <p:sp>
          <p:nvSpPr>
            <p:cNvPr id="10" name="iś1îḋé"/>
            <p:cNvSpPr/>
            <p:nvPr/>
          </p:nvSpPr>
          <p:spPr>
            <a:xfrm>
              <a:off x="4237443" y="1491105"/>
              <a:ext cx="304698" cy="304698"/>
            </a:xfrm>
            <a:prstGeom prst="diamond">
              <a:avLst/>
            </a:pr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9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1" name="íṩḻîḋê"/>
            <p:cNvSpPr/>
            <p:nvPr/>
          </p:nvSpPr>
          <p:spPr bwMode="auto">
            <a:xfrm>
              <a:off x="4632413" y="1347290"/>
              <a:ext cx="42068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00000"/>
                </a:lnSpc>
                <a:spcBef>
                  <a:spcPct val="0"/>
                </a:spcBef>
              </a:pPr>
              <a:r>
                <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主题三 自我世界探索</a:t>
              </a:r>
              <a:endPar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2" name="íslîḋe"/>
          <p:cNvGrpSpPr/>
          <p:nvPr/>
        </p:nvGrpSpPr>
        <p:grpSpPr>
          <a:xfrm>
            <a:off x="5828448" y="3101808"/>
            <a:ext cx="4646295" cy="521970"/>
            <a:chOff x="4237443" y="1347290"/>
            <a:chExt cx="4646295" cy="521970"/>
          </a:xfrm>
        </p:grpSpPr>
        <p:sp>
          <p:nvSpPr>
            <p:cNvPr id="13" name="iś1îḋé"/>
            <p:cNvSpPr/>
            <p:nvPr/>
          </p:nvSpPr>
          <p:spPr>
            <a:xfrm>
              <a:off x="4237443" y="1491105"/>
              <a:ext cx="304698" cy="304698"/>
            </a:xfrm>
            <a:prstGeom prst="diamond">
              <a:avLst/>
            </a:pr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9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4" name="íṩḻîḋê"/>
            <p:cNvSpPr/>
            <p:nvPr/>
          </p:nvSpPr>
          <p:spPr bwMode="auto">
            <a:xfrm>
              <a:off x="4632413" y="1347290"/>
              <a:ext cx="425132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00000"/>
                </a:lnSpc>
                <a:spcBef>
                  <a:spcPct val="0"/>
                </a:spcBef>
              </a:pPr>
              <a:r>
                <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主题四 工作世界探索</a:t>
              </a:r>
              <a:endPar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5" name="íslîḋe"/>
          <p:cNvGrpSpPr/>
          <p:nvPr/>
        </p:nvGrpSpPr>
        <p:grpSpPr>
          <a:xfrm>
            <a:off x="6505993" y="3877778"/>
            <a:ext cx="4309110" cy="521970"/>
            <a:chOff x="4237443" y="1347290"/>
            <a:chExt cx="4309110" cy="521970"/>
          </a:xfrm>
        </p:grpSpPr>
        <p:sp>
          <p:nvSpPr>
            <p:cNvPr id="16" name="iś1îḋé"/>
            <p:cNvSpPr/>
            <p:nvPr/>
          </p:nvSpPr>
          <p:spPr>
            <a:xfrm>
              <a:off x="4237443" y="1491105"/>
              <a:ext cx="304698" cy="304698"/>
            </a:xfrm>
            <a:prstGeom prst="diamond">
              <a:avLst/>
            </a:pr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9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7" name="íṩḻîḋê"/>
            <p:cNvSpPr/>
            <p:nvPr/>
          </p:nvSpPr>
          <p:spPr bwMode="auto">
            <a:xfrm>
              <a:off x="4632413" y="1347290"/>
              <a:ext cx="391414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00000"/>
                </a:lnSpc>
                <a:spcBef>
                  <a:spcPct val="0"/>
                </a:spcBef>
              </a:pPr>
              <a:r>
                <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主题五 决策与行动</a:t>
              </a:r>
              <a:endPar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8" name="íslîḋe"/>
          <p:cNvGrpSpPr/>
          <p:nvPr/>
        </p:nvGrpSpPr>
        <p:grpSpPr>
          <a:xfrm>
            <a:off x="6900328" y="4653748"/>
            <a:ext cx="5220970" cy="521970"/>
            <a:chOff x="4237443" y="1347290"/>
            <a:chExt cx="5220970" cy="521970"/>
          </a:xfrm>
        </p:grpSpPr>
        <p:sp>
          <p:nvSpPr>
            <p:cNvPr id="19" name="iś1îḋé"/>
            <p:cNvSpPr/>
            <p:nvPr/>
          </p:nvSpPr>
          <p:spPr>
            <a:xfrm>
              <a:off x="4237443" y="1491105"/>
              <a:ext cx="304698" cy="304698"/>
            </a:xfrm>
            <a:prstGeom prst="diamond">
              <a:avLst/>
            </a:pr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9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0" name="íṩḻîḋê"/>
            <p:cNvSpPr/>
            <p:nvPr/>
          </p:nvSpPr>
          <p:spPr bwMode="auto">
            <a:xfrm>
              <a:off x="4632413" y="1347290"/>
              <a:ext cx="48260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00000"/>
                </a:lnSpc>
                <a:spcBef>
                  <a:spcPct val="0"/>
                </a:spcBef>
              </a:pPr>
              <a:r>
                <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主题六 时间管理与情商管理</a:t>
              </a:r>
              <a:endPar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21" name="íslîḋe"/>
          <p:cNvGrpSpPr/>
          <p:nvPr/>
        </p:nvGrpSpPr>
        <p:grpSpPr>
          <a:xfrm>
            <a:off x="6810158" y="5429718"/>
            <a:ext cx="4004945" cy="521970"/>
            <a:chOff x="4237443" y="1347290"/>
            <a:chExt cx="4004945" cy="521970"/>
          </a:xfrm>
        </p:grpSpPr>
        <p:sp>
          <p:nvSpPr>
            <p:cNvPr id="23" name="iś1îḋé"/>
            <p:cNvSpPr/>
            <p:nvPr/>
          </p:nvSpPr>
          <p:spPr>
            <a:xfrm>
              <a:off x="4237443" y="1491105"/>
              <a:ext cx="304698" cy="304698"/>
            </a:xfrm>
            <a:prstGeom prst="diamond">
              <a:avLst/>
            </a:pr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9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4" name="íṩḻîḋê"/>
            <p:cNvSpPr/>
            <p:nvPr/>
          </p:nvSpPr>
          <p:spPr bwMode="auto">
            <a:xfrm>
              <a:off x="4632413" y="1347290"/>
              <a:ext cx="36099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00000"/>
                </a:lnSpc>
                <a:spcBef>
                  <a:spcPct val="0"/>
                </a:spcBef>
              </a:pPr>
              <a:r>
                <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主题七 素质训练</a:t>
              </a:r>
              <a:endPar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ppt_x"/>
                                          </p:val>
                                        </p:tav>
                                        <p:tav tm="100000">
                                          <p:val>
                                            <p:strVal val="#ppt_x"/>
                                          </p:val>
                                        </p:tav>
                                      </p:tavLst>
                                    </p:anim>
                                    <p:anim calcmode="lin" valueType="num">
                                      <p:cBhvr additive="base">
                                        <p:cTn id="37" dur="500" fill="hold"/>
                                        <p:tgtEl>
                                          <p:spTgt spid="18"/>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nodeType="after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additive="base">
                                        <p:cTn id="41" dur="500" fill="hold"/>
                                        <p:tgtEl>
                                          <p:spTgt spid="21"/>
                                        </p:tgtEl>
                                        <p:attrNameLst>
                                          <p:attrName>ppt_x</p:attrName>
                                        </p:attrNameLst>
                                      </p:cBhvr>
                                      <p:tavLst>
                                        <p:tav tm="0">
                                          <p:val>
                                            <p:strVal val="#ppt_x"/>
                                          </p:val>
                                        </p:tav>
                                        <p:tav tm="100000">
                                          <p:val>
                                            <p:strVal val="#ppt_x"/>
                                          </p:val>
                                        </p:tav>
                                      </p:tavLst>
                                    </p:anim>
                                    <p:anim calcmode="lin" valueType="num">
                                      <p:cBhvr additive="base">
                                        <p:cTn id="4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职业素质训练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544755" y="948725"/>
            <a:ext cx="4476554" cy="521970"/>
          </a:xfrm>
          <a:prstGeom prst="rect">
            <a:avLst/>
          </a:prstGeom>
        </p:spPr>
        <p:txBody>
          <a:bodyPr vert="horz"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二、表达能力训练</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552450" y="2182530"/>
            <a:ext cx="10411460" cy="369252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表达能力和领会能力是现代社会大学生职业发展的必备技能之一。当前，很多大学生自信心不足，最主要的表现就在于不敢在大庭广众下充分表达自己的意见。如在招聘现场，面对招聘官羞怯脸红，词不达意，不能很好地展示自己的风采。其实，在语言的交际过程中，表达能力和领会能力的运用会涉及其他学科，如思维学、心理学、传播学、哲学、社会学、逻辑学、文学、美学、表演学、写作学、人际关系学和公共关系学等。沟通是现代人经常性的社会活动，诸如主持会议、商务谈判、接受采访、鼓励员工、凝聚人心、化解矛盾、宣传动员、汇报工作、加薪晋职、竞聘上岗、工作述职、自我推介、介绍产品、打通人脉、激发士气以及征服他人等。因此，通过本项目实训，可提高大学生的语言表达能力和领会能力，为大学生树立自信，勇敢地走向职场奠定基础。</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25" name="圆角矩形 6"/>
          <p:cNvSpPr>
            <a:spLocks noChangeArrowheads="1"/>
          </p:cNvSpPr>
          <p:nvPr/>
        </p:nvSpPr>
        <p:spPr bwMode="auto">
          <a:xfrm>
            <a:off x="552450" y="1595790"/>
            <a:ext cx="2872740" cy="461645"/>
          </a:xfrm>
          <a:prstGeom prst="roundRect">
            <a:avLst>
              <a:gd name="adj" fmla="val 16667"/>
            </a:avLst>
          </a:prstGeom>
          <a:gradFill>
            <a:gsLst>
              <a:gs pos="21000">
                <a:srgbClr val="00B0F0"/>
              </a:gs>
              <a:gs pos="100000">
                <a:srgbClr val="21215D"/>
              </a:gs>
            </a:gsLst>
            <a:lin ang="7200000" scaled="0"/>
          </a:gra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rPr>
              <a:t>（一）训练目的</a:t>
            </a:r>
            <a:endPar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1000"/>
                                        <p:tgtEl>
                                          <p:spTgt spid="42"/>
                                        </p:tgtEl>
                                      </p:cBhvr>
                                    </p:animEffect>
                                    <p:anim calcmode="lin" valueType="num">
                                      <p:cBhvr>
                                        <p:cTn id="15" dur="1000" fill="hold"/>
                                        <p:tgtEl>
                                          <p:spTgt spid="42"/>
                                        </p:tgtEl>
                                        <p:attrNameLst>
                                          <p:attrName>ppt_x</p:attrName>
                                        </p:attrNameLst>
                                      </p:cBhvr>
                                      <p:tavLst>
                                        <p:tav tm="0">
                                          <p:val>
                                            <p:strVal val="#ppt_x"/>
                                          </p:val>
                                        </p:tav>
                                        <p:tav tm="100000">
                                          <p:val>
                                            <p:strVal val="#ppt_x"/>
                                          </p:val>
                                        </p:tav>
                                      </p:tavLst>
                                    </p:anim>
                                    <p:anim calcmode="lin" valueType="num">
                                      <p:cBhvr>
                                        <p:cTn id="16" dur="1000" fill="hold"/>
                                        <p:tgtEl>
                                          <p:spTgt spid="42"/>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250"/>
                                        <p:tgtEl>
                                          <p:spTgt spid="25"/>
                                        </p:tgtEl>
                                      </p:cBhvr>
                                    </p:animEffect>
                                    <p:anim calcmode="lin" valueType="num">
                                      <p:cBhvr>
                                        <p:cTn id="21" dur="250" fill="hold"/>
                                        <p:tgtEl>
                                          <p:spTgt spid="25"/>
                                        </p:tgtEl>
                                        <p:attrNameLst>
                                          <p:attrName>ppt_x</p:attrName>
                                        </p:attrNameLst>
                                      </p:cBhvr>
                                      <p:tavLst>
                                        <p:tav tm="0">
                                          <p:val>
                                            <p:strVal val="#ppt_x"/>
                                          </p:val>
                                        </p:tav>
                                        <p:tav tm="100000">
                                          <p:val>
                                            <p:strVal val="#ppt_x"/>
                                          </p:val>
                                        </p:tav>
                                      </p:tavLst>
                                    </p:anim>
                                    <p:anim calcmode="lin" valueType="num">
                                      <p:cBhvr>
                                        <p:cTn id="22" dur="25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2" grpId="0"/>
      <p:bldP spid="25"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职业素质训练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552450" y="1498000"/>
            <a:ext cx="10411460" cy="129159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（1）本项目训练由听说画图、故事接龙两个活动组成。</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（2）学生以 40 人为 1 个班，分为 4 组，每组 10 人。</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（3）学生完成项目训练后，总结经验教训，提出改进措施。</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25" name="圆角矩形 6"/>
          <p:cNvSpPr>
            <a:spLocks noChangeArrowheads="1"/>
          </p:cNvSpPr>
          <p:nvPr/>
        </p:nvSpPr>
        <p:spPr bwMode="auto">
          <a:xfrm>
            <a:off x="552450" y="911260"/>
            <a:ext cx="2872740" cy="461645"/>
          </a:xfrm>
          <a:prstGeom prst="roundRect">
            <a:avLst>
              <a:gd name="adj" fmla="val 16667"/>
            </a:avLst>
          </a:prstGeom>
          <a:gradFill>
            <a:gsLst>
              <a:gs pos="21000">
                <a:srgbClr val="00B0F0"/>
              </a:gs>
              <a:gs pos="100000">
                <a:srgbClr val="21215D"/>
              </a:gs>
            </a:gsLst>
            <a:lin ang="7200000" scaled="0"/>
          </a:gra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rPr>
              <a:t>（二）训练设计</a:t>
            </a:r>
            <a:endPar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endParaRPr>
          </a:p>
        </p:txBody>
      </p:sp>
      <p:sp>
        <p:nvSpPr>
          <p:cNvPr id="2" name="Rectangle 3"/>
          <p:cNvSpPr txBox="1">
            <a:spLocks noChangeArrowheads="1"/>
          </p:cNvSpPr>
          <p:nvPr/>
        </p:nvSpPr>
        <p:spPr>
          <a:xfrm>
            <a:off x="552450" y="3661445"/>
            <a:ext cx="10411460" cy="209169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b="1" dirty="0">
                <a:solidFill>
                  <a:srgbClr val="0070C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1. 表达能力的基本构成要素</a:t>
            </a:r>
            <a:endParaRPr lang="zh-CN" altLang="en-US" sz="2000" b="1" dirty="0">
              <a:solidFill>
                <a:srgbClr val="0070C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b="1" dirty="0">
                <a:solidFill>
                  <a:srgbClr val="0070C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2. 口语表达的技巧训练</a:t>
            </a:r>
            <a:endParaRPr lang="zh-CN" altLang="en-US" sz="2000" b="1" dirty="0">
              <a:solidFill>
                <a:srgbClr val="0070C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（1）普通话语音训练。</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（2）态势语言训练。</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（3）常用的集中表达技巧训练——幽默。</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3" name="圆角矩形 6"/>
          <p:cNvSpPr>
            <a:spLocks noChangeArrowheads="1"/>
          </p:cNvSpPr>
          <p:nvPr/>
        </p:nvSpPr>
        <p:spPr bwMode="auto">
          <a:xfrm>
            <a:off x="552450" y="3074670"/>
            <a:ext cx="3174365" cy="461645"/>
          </a:xfrm>
          <a:prstGeom prst="roundRect">
            <a:avLst>
              <a:gd name="adj" fmla="val 16667"/>
            </a:avLst>
          </a:prstGeom>
          <a:gradFill>
            <a:gsLst>
              <a:gs pos="21000">
                <a:srgbClr val="00B0F0"/>
              </a:gs>
              <a:gs pos="100000">
                <a:srgbClr val="21215D"/>
              </a:gs>
            </a:gsLst>
            <a:lin ang="7200000" scaled="0"/>
          </a:gra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rPr>
              <a:t>（三）项目知识点</a:t>
            </a:r>
            <a:endPar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250"/>
                                        <p:tgtEl>
                                          <p:spTgt spid="25"/>
                                        </p:tgtEl>
                                      </p:cBhvr>
                                    </p:animEffect>
                                    <p:anim calcmode="lin" valueType="num">
                                      <p:cBhvr>
                                        <p:cTn id="14" dur="250" fill="hold"/>
                                        <p:tgtEl>
                                          <p:spTgt spid="25"/>
                                        </p:tgtEl>
                                        <p:attrNameLst>
                                          <p:attrName>ppt_x</p:attrName>
                                        </p:attrNameLst>
                                      </p:cBhvr>
                                      <p:tavLst>
                                        <p:tav tm="0">
                                          <p:val>
                                            <p:strVal val="#ppt_x"/>
                                          </p:val>
                                        </p:tav>
                                        <p:tav tm="100000">
                                          <p:val>
                                            <p:strVal val="#ppt_x"/>
                                          </p:val>
                                        </p:tav>
                                      </p:tavLst>
                                    </p:anim>
                                    <p:anim calcmode="lin" valueType="num">
                                      <p:cBhvr>
                                        <p:cTn id="15" dur="25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anim calcmode="lin" valueType="num">
                                      <p:cBhvr>
                                        <p:cTn id="21" dur="1000" fill="hold"/>
                                        <p:tgtEl>
                                          <p:spTgt spid="2"/>
                                        </p:tgtEl>
                                        <p:attrNameLst>
                                          <p:attrName>ppt_x</p:attrName>
                                        </p:attrNameLst>
                                      </p:cBhvr>
                                      <p:tavLst>
                                        <p:tav tm="0">
                                          <p:val>
                                            <p:strVal val="#ppt_x"/>
                                          </p:val>
                                        </p:tav>
                                        <p:tav tm="100000">
                                          <p:val>
                                            <p:strVal val="#ppt_x"/>
                                          </p:val>
                                        </p:tav>
                                      </p:tavLst>
                                    </p:anim>
                                    <p:anim calcmode="lin" valueType="num">
                                      <p:cBhvr>
                                        <p:cTn id="22" dur="1000" fill="hold"/>
                                        <p:tgtEl>
                                          <p:spTgt spid="2"/>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42" presetClass="entr" presetSubtype="0"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250"/>
                                        <p:tgtEl>
                                          <p:spTgt spid="3"/>
                                        </p:tgtEl>
                                      </p:cBhvr>
                                    </p:animEffect>
                                    <p:anim calcmode="lin" valueType="num">
                                      <p:cBhvr>
                                        <p:cTn id="27" dur="250" fill="hold"/>
                                        <p:tgtEl>
                                          <p:spTgt spid="3"/>
                                        </p:tgtEl>
                                        <p:attrNameLst>
                                          <p:attrName>ppt_x</p:attrName>
                                        </p:attrNameLst>
                                      </p:cBhvr>
                                      <p:tavLst>
                                        <p:tav tm="0">
                                          <p:val>
                                            <p:strVal val="#ppt_x"/>
                                          </p:val>
                                        </p:tav>
                                        <p:tav tm="100000">
                                          <p:val>
                                            <p:strVal val="#ppt_x"/>
                                          </p:val>
                                        </p:tav>
                                      </p:tavLst>
                                    </p:anim>
                                    <p:anim calcmode="lin" valueType="num">
                                      <p:cBhvr>
                                        <p:cTn id="28"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25" grpId="0" bldLvl="0" animBg="1"/>
      <p:bldP spid="2" grpId="0"/>
      <p:bldP spid="3"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职业素质训练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552450" y="1498000"/>
            <a:ext cx="10411460" cy="409257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b="1" dirty="0">
                <a:solidFill>
                  <a:srgbClr val="0070C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1. 训练项目一：听说画图（30 分钟）</a:t>
            </a:r>
            <a:endParaRPr lang="zh-CN" altLang="en-US" sz="2000" b="1" dirty="0">
              <a:solidFill>
                <a:srgbClr val="0070C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（1）目的：提高学生的表达能力和领会能力。</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（2）训练过程：</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第一步　分组，每四人一组。</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第二步　每组指定一位同学讲述图形，其他同学（不得偷看）根据讲述画图形。</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第三步　各组轮换讲述后结束，将同学们根据描述所画图形与原图形对比，分析产生误差的原因。</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第四步　由记录员进行点评。</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第五步　小组派代表发言，讲述本组情况和产生错误的原因。</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（3）总结：写出产生错误的原因。</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25" name="圆角矩形 6"/>
          <p:cNvSpPr>
            <a:spLocks noChangeArrowheads="1"/>
          </p:cNvSpPr>
          <p:nvPr/>
        </p:nvSpPr>
        <p:spPr bwMode="auto">
          <a:xfrm>
            <a:off x="552450" y="911260"/>
            <a:ext cx="2872740" cy="461645"/>
          </a:xfrm>
          <a:prstGeom prst="roundRect">
            <a:avLst>
              <a:gd name="adj" fmla="val 16667"/>
            </a:avLst>
          </a:prstGeom>
          <a:gradFill>
            <a:gsLst>
              <a:gs pos="21000">
                <a:srgbClr val="00B0F0"/>
              </a:gs>
              <a:gs pos="100000">
                <a:srgbClr val="21215D"/>
              </a:gs>
            </a:gsLst>
            <a:lin ang="7200000" scaled="0"/>
          </a:gra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rPr>
              <a:t>（四）训练项目</a:t>
            </a:r>
            <a:endPar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250"/>
                                        <p:tgtEl>
                                          <p:spTgt spid="25"/>
                                        </p:tgtEl>
                                      </p:cBhvr>
                                    </p:animEffect>
                                    <p:anim calcmode="lin" valueType="num">
                                      <p:cBhvr>
                                        <p:cTn id="14" dur="250" fill="hold"/>
                                        <p:tgtEl>
                                          <p:spTgt spid="25"/>
                                        </p:tgtEl>
                                        <p:attrNameLst>
                                          <p:attrName>ppt_x</p:attrName>
                                        </p:attrNameLst>
                                      </p:cBhvr>
                                      <p:tavLst>
                                        <p:tav tm="0">
                                          <p:val>
                                            <p:strVal val="#ppt_x"/>
                                          </p:val>
                                        </p:tav>
                                        <p:tav tm="100000">
                                          <p:val>
                                            <p:strVal val="#ppt_x"/>
                                          </p:val>
                                        </p:tav>
                                      </p:tavLst>
                                    </p:anim>
                                    <p:anim calcmode="lin" valueType="num">
                                      <p:cBhvr>
                                        <p:cTn id="15" dur="25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25"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职业素质训练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552450" y="911260"/>
            <a:ext cx="10411460" cy="369252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b="1" dirty="0">
                <a:solidFill>
                  <a:srgbClr val="0070C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2. 训练项目二：故事接龙（讲故事，每人 1.5 分钟，共 20 分钟；小组发言、讲评</a:t>
            </a:r>
            <a:r>
              <a:rPr lang="en-US" altLang="zh-CN" sz="2000" b="1" dirty="0">
                <a:solidFill>
                  <a:srgbClr val="0070C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 </a:t>
            </a:r>
            <a:r>
              <a:rPr lang="zh-CN" altLang="en-US" sz="2000" b="1" dirty="0">
                <a:solidFill>
                  <a:srgbClr val="0070C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20 分钟）</a:t>
            </a:r>
            <a:endParaRPr lang="zh-CN" altLang="en-US" sz="2000" b="1" dirty="0">
              <a:solidFill>
                <a:srgbClr val="0070C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（1）目的：提高学生的思维能力和语言表达能力。</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（2）形式：按组进行，每组做好记录。</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3）方式：每位同学以第一位同学的一个话题开始，结束后第二位同学接着前一位同学的话题往下讲，依次类推；每位同学在接替前一位同学的话题时，可以任意发挥，但必须和前一位同学的最后话题是相接的。</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同学们相互评价以下几个方面的表现：内容相关程度、声音大小、语调、节奏、停顿、身姿、手势和表情等。</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职业素质训练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544755" y="948725"/>
            <a:ext cx="4476554" cy="521970"/>
          </a:xfrm>
          <a:prstGeom prst="rect">
            <a:avLst/>
          </a:prstGeom>
        </p:spPr>
        <p:txBody>
          <a:bodyPr vert="horz"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三、沟通能力训练</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552450" y="2182530"/>
            <a:ext cx="10411460" cy="209169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和谐的人际关系是大学生事业发展中最重要的组成部分，对职业生涯的成功意义重大。索尼技术中心会计部经理曾说：“我在聘用一个人时，最为看重的是他的人际沟通能力。这项能力极其重要，因为必须有能力与人交谈才能获得需要的信息。我把 80% 的时间用在与索尼其他部门打交道上，我的员工也花费大量的时间与本部门之外的人打交道。”由此可见，如果大学生拥有较强的沟通能力，那么就等于他拥有了很强的就业竞争力。</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25" name="圆角矩形 6"/>
          <p:cNvSpPr>
            <a:spLocks noChangeArrowheads="1"/>
          </p:cNvSpPr>
          <p:nvPr/>
        </p:nvSpPr>
        <p:spPr bwMode="auto">
          <a:xfrm>
            <a:off x="552450" y="1595790"/>
            <a:ext cx="2872740" cy="461645"/>
          </a:xfrm>
          <a:prstGeom prst="roundRect">
            <a:avLst>
              <a:gd name="adj" fmla="val 16667"/>
            </a:avLst>
          </a:prstGeom>
          <a:gradFill>
            <a:gsLst>
              <a:gs pos="21000">
                <a:srgbClr val="00B0F0"/>
              </a:gs>
              <a:gs pos="100000">
                <a:srgbClr val="21215D"/>
              </a:gs>
            </a:gsLst>
            <a:lin ang="7200000" scaled="0"/>
          </a:gra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rPr>
              <a:t>（一）训练目的</a:t>
            </a:r>
            <a:endPar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1000"/>
                                        <p:tgtEl>
                                          <p:spTgt spid="42"/>
                                        </p:tgtEl>
                                      </p:cBhvr>
                                    </p:animEffect>
                                    <p:anim calcmode="lin" valueType="num">
                                      <p:cBhvr>
                                        <p:cTn id="15" dur="1000" fill="hold"/>
                                        <p:tgtEl>
                                          <p:spTgt spid="42"/>
                                        </p:tgtEl>
                                        <p:attrNameLst>
                                          <p:attrName>ppt_x</p:attrName>
                                        </p:attrNameLst>
                                      </p:cBhvr>
                                      <p:tavLst>
                                        <p:tav tm="0">
                                          <p:val>
                                            <p:strVal val="#ppt_x"/>
                                          </p:val>
                                        </p:tav>
                                        <p:tav tm="100000">
                                          <p:val>
                                            <p:strVal val="#ppt_x"/>
                                          </p:val>
                                        </p:tav>
                                      </p:tavLst>
                                    </p:anim>
                                    <p:anim calcmode="lin" valueType="num">
                                      <p:cBhvr>
                                        <p:cTn id="16" dur="1000" fill="hold"/>
                                        <p:tgtEl>
                                          <p:spTgt spid="42"/>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250"/>
                                        <p:tgtEl>
                                          <p:spTgt spid="25"/>
                                        </p:tgtEl>
                                      </p:cBhvr>
                                    </p:animEffect>
                                    <p:anim calcmode="lin" valueType="num">
                                      <p:cBhvr>
                                        <p:cTn id="21" dur="250" fill="hold"/>
                                        <p:tgtEl>
                                          <p:spTgt spid="25"/>
                                        </p:tgtEl>
                                        <p:attrNameLst>
                                          <p:attrName>ppt_x</p:attrName>
                                        </p:attrNameLst>
                                      </p:cBhvr>
                                      <p:tavLst>
                                        <p:tav tm="0">
                                          <p:val>
                                            <p:strVal val="#ppt_x"/>
                                          </p:val>
                                        </p:tav>
                                        <p:tav tm="100000">
                                          <p:val>
                                            <p:strVal val="#ppt_x"/>
                                          </p:val>
                                        </p:tav>
                                      </p:tavLst>
                                    </p:anim>
                                    <p:anim calcmode="lin" valueType="num">
                                      <p:cBhvr>
                                        <p:cTn id="22" dur="25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2" grpId="0"/>
      <p:bldP spid="25"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职业素质训练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552450" y="1498000"/>
            <a:ext cx="10411460" cy="169164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（1）本项目训练通过教师发送指令，学生理解、领会和执行活动，训练学生的接受力和沟通能力。</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（2）学生以 40 人为 1 个班，分为 4 组，每组 10 人。</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（3）学生完成项目训练后，总结经验教训，形成精诚合作的团队意识。</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25" name="圆角矩形 6"/>
          <p:cNvSpPr>
            <a:spLocks noChangeArrowheads="1"/>
          </p:cNvSpPr>
          <p:nvPr/>
        </p:nvSpPr>
        <p:spPr bwMode="auto">
          <a:xfrm>
            <a:off x="552450" y="911260"/>
            <a:ext cx="2872740" cy="461645"/>
          </a:xfrm>
          <a:prstGeom prst="roundRect">
            <a:avLst>
              <a:gd name="adj" fmla="val 16667"/>
            </a:avLst>
          </a:prstGeom>
          <a:gradFill>
            <a:gsLst>
              <a:gs pos="21000">
                <a:srgbClr val="00B0F0"/>
              </a:gs>
              <a:gs pos="100000">
                <a:srgbClr val="21215D"/>
              </a:gs>
            </a:gsLst>
            <a:lin ang="7200000" scaled="0"/>
          </a:gra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rPr>
              <a:t>（二）训练设计</a:t>
            </a:r>
            <a:endPar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endParaRPr>
          </a:p>
        </p:txBody>
      </p:sp>
      <p:sp>
        <p:nvSpPr>
          <p:cNvPr id="2" name="Rectangle 3"/>
          <p:cNvSpPr txBox="1">
            <a:spLocks noChangeArrowheads="1"/>
          </p:cNvSpPr>
          <p:nvPr/>
        </p:nvSpPr>
        <p:spPr>
          <a:xfrm>
            <a:off x="552450" y="3945925"/>
            <a:ext cx="10411460" cy="249174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b="1" dirty="0">
                <a:solidFill>
                  <a:srgbClr val="0070C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1. 什么是沟通</a:t>
            </a:r>
            <a:endParaRPr lang="zh-CN" altLang="en-US" sz="2000" b="1" dirty="0">
              <a:solidFill>
                <a:srgbClr val="0070C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b="1" dirty="0">
                <a:solidFill>
                  <a:srgbClr val="0070C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2. 沟通的特点</a:t>
            </a:r>
            <a:endParaRPr lang="zh-CN" altLang="en-US" sz="2000" b="1" dirty="0">
              <a:solidFill>
                <a:srgbClr val="0070C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（1）沟通需要借助一定的载体。</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（2）沟通双方符号统一。</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（3）沟通双方情景相融。</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（4）沟通双方相互影响。</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3" name="圆角矩形 6"/>
          <p:cNvSpPr>
            <a:spLocks noChangeArrowheads="1"/>
          </p:cNvSpPr>
          <p:nvPr/>
        </p:nvSpPr>
        <p:spPr bwMode="auto">
          <a:xfrm>
            <a:off x="552450" y="3359150"/>
            <a:ext cx="3174365" cy="461645"/>
          </a:xfrm>
          <a:prstGeom prst="roundRect">
            <a:avLst>
              <a:gd name="adj" fmla="val 16667"/>
            </a:avLst>
          </a:prstGeom>
          <a:gradFill>
            <a:gsLst>
              <a:gs pos="21000">
                <a:srgbClr val="00B0F0"/>
              </a:gs>
              <a:gs pos="100000">
                <a:srgbClr val="21215D"/>
              </a:gs>
            </a:gsLst>
            <a:lin ang="7200000" scaled="0"/>
          </a:gra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rPr>
              <a:t>（三）项目知识点</a:t>
            </a:r>
            <a:endPar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250"/>
                                        <p:tgtEl>
                                          <p:spTgt spid="25"/>
                                        </p:tgtEl>
                                      </p:cBhvr>
                                    </p:animEffect>
                                    <p:anim calcmode="lin" valueType="num">
                                      <p:cBhvr>
                                        <p:cTn id="14" dur="250" fill="hold"/>
                                        <p:tgtEl>
                                          <p:spTgt spid="25"/>
                                        </p:tgtEl>
                                        <p:attrNameLst>
                                          <p:attrName>ppt_x</p:attrName>
                                        </p:attrNameLst>
                                      </p:cBhvr>
                                      <p:tavLst>
                                        <p:tav tm="0">
                                          <p:val>
                                            <p:strVal val="#ppt_x"/>
                                          </p:val>
                                        </p:tav>
                                        <p:tav tm="100000">
                                          <p:val>
                                            <p:strVal val="#ppt_x"/>
                                          </p:val>
                                        </p:tav>
                                      </p:tavLst>
                                    </p:anim>
                                    <p:anim calcmode="lin" valueType="num">
                                      <p:cBhvr>
                                        <p:cTn id="15" dur="25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anim calcmode="lin" valueType="num">
                                      <p:cBhvr>
                                        <p:cTn id="21" dur="1000" fill="hold"/>
                                        <p:tgtEl>
                                          <p:spTgt spid="2"/>
                                        </p:tgtEl>
                                        <p:attrNameLst>
                                          <p:attrName>ppt_x</p:attrName>
                                        </p:attrNameLst>
                                      </p:cBhvr>
                                      <p:tavLst>
                                        <p:tav tm="0">
                                          <p:val>
                                            <p:strVal val="#ppt_x"/>
                                          </p:val>
                                        </p:tav>
                                        <p:tav tm="100000">
                                          <p:val>
                                            <p:strVal val="#ppt_x"/>
                                          </p:val>
                                        </p:tav>
                                      </p:tavLst>
                                    </p:anim>
                                    <p:anim calcmode="lin" valueType="num">
                                      <p:cBhvr>
                                        <p:cTn id="22" dur="1000" fill="hold"/>
                                        <p:tgtEl>
                                          <p:spTgt spid="2"/>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42" presetClass="entr" presetSubtype="0"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250"/>
                                        <p:tgtEl>
                                          <p:spTgt spid="3"/>
                                        </p:tgtEl>
                                      </p:cBhvr>
                                    </p:animEffect>
                                    <p:anim calcmode="lin" valueType="num">
                                      <p:cBhvr>
                                        <p:cTn id="27" dur="250" fill="hold"/>
                                        <p:tgtEl>
                                          <p:spTgt spid="3"/>
                                        </p:tgtEl>
                                        <p:attrNameLst>
                                          <p:attrName>ppt_x</p:attrName>
                                        </p:attrNameLst>
                                      </p:cBhvr>
                                      <p:tavLst>
                                        <p:tav tm="0">
                                          <p:val>
                                            <p:strVal val="#ppt_x"/>
                                          </p:val>
                                        </p:tav>
                                        <p:tav tm="100000">
                                          <p:val>
                                            <p:strVal val="#ppt_x"/>
                                          </p:val>
                                        </p:tav>
                                      </p:tavLst>
                                    </p:anim>
                                    <p:anim calcmode="lin" valueType="num">
                                      <p:cBhvr>
                                        <p:cTn id="28"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25" grpId="0" bldLvl="0" animBg="1"/>
      <p:bldP spid="2" grpId="0"/>
      <p:bldP spid="3"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职业素质训练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 name="Rectangle 3"/>
          <p:cNvSpPr txBox="1">
            <a:spLocks noChangeArrowheads="1"/>
          </p:cNvSpPr>
          <p:nvPr/>
        </p:nvSpPr>
        <p:spPr>
          <a:xfrm>
            <a:off x="552450" y="823630"/>
            <a:ext cx="10411460" cy="449262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b="1" dirty="0">
                <a:solidFill>
                  <a:srgbClr val="0070C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3. 沟通的要素</a:t>
            </a:r>
            <a:endParaRPr lang="zh-CN" altLang="en-US" sz="2000" b="1" dirty="0">
              <a:solidFill>
                <a:srgbClr val="0070C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沟通过程由以下基本要素组成：发送者、接收者、信息、渠道、噪声、反馈和环境。</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b="1" dirty="0">
                <a:solidFill>
                  <a:srgbClr val="0070C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4. 避免沟通的障碍</a:t>
            </a:r>
            <a:endParaRPr lang="zh-CN" altLang="en-US" sz="2000" b="1" dirty="0">
              <a:solidFill>
                <a:srgbClr val="0070C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（1）积极利用反馈。</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（2）简化语言。</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（3）主动倾听。</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b="1" dirty="0">
                <a:solidFill>
                  <a:srgbClr val="0070C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5. 语言沟通技巧</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（1）目的性原则。</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（2）情景性原则。</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（3）正确性原则。</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（4）得体性原则。</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职业素质训练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552450" y="1498000"/>
            <a:ext cx="10411460" cy="449262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（1）材料准备：每人两张 A4 纸。</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（2）训练步骤：</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第一步　给每位学生发一张 A4 纸。</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第二步　老师发出如下单项指令“请大家闭上眼睛，不可以提出任何问题”。</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第三步　请把你们手中的纸拿起来对折；再把你们手中的纸按顺时针旋转 180°，然后再对折；请再次把你们手中的纸按顺时针旋转 90° ；然后将纸的右上角撕一个大约 1.5厘米的正方形；再将纸按顺时针旋转 90° 后，在纸的左上角撕一个大约 1.5 厘米的扇形。</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第四步　睁开眼睛，把纸打开；看看大家都撕成什么图案。</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第五步　给学生发第二张纸。</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第六步　大家可以睁开眼睛，依次重复上述游戏过程，老师一边示范，一边带领大家做这个游戏，这一轮学生可以提问。</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25" name="圆角矩形 6"/>
          <p:cNvSpPr>
            <a:spLocks noChangeArrowheads="1"/>
          </p:cNvSpPr>
          <p:nvPr/>
        </p:nvSpPr>
        <p:spPr bwMode="auto">
          <a:xfrm>
            <a:off x="552450" y="911260"/>
            <a:ext cx="2872740" cy="461645"/>
          </a:xfrm>
          <a:prstGeom prst="roundRect">
            <a:avLst>
              <a:gd name="adj" fmla="val 16667"/>
            </a:avLst>
          </a:prstGeom>
          <a:gradFill>
            <a:gsLst>
              <a:gs pos="21000">
                <a:srgbClr val="00B0F0"/>
              </a:gs>
              <a:gs pos="100000">
                <a:srgbClr val="21215D"/>
              </a:gs>
            </a:gsLst>
            <a:lin ang="7200000" scaled="0"/>
          </a:gra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rPr>
              <a:t>（四）训练项目</a:t>
            </a:r>
            <a:endPar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250"/>
                                        <p:tgtEl>
                                          <p:spTgt spid="25"/>
                                        </p:tgtEl>
                                      </p:cBhvr>
                                    </p:animEffect>
                                    <p:anim calcmode="lin" valueType="num">
                                      <p:cBhvr>
                                        <p:cTn id="14" dur="250" fill="hold"/>
                                        <p:tgtEl>
                                          <p:spTgt spid="25"/>
                                        </p:tgtEl>
                                        <p:attrNameLst>
                                          <p:attrName>ppt_x</p:attrName>
                                        </p:attrNameLst>
                                      </p:cBhvr>
                                      <p:tavLst>
                                        <p:tav tm="0">
                                          <p:val>
                                            <p:strVal val="#ppt_x"/>
                                          </p:val>
                                        </p:tav>
                                        <p:tav tm="100000">
                                          <p:val>
                                            <p:strVal val="#ppt_x"/>
                                          </p:val>
                                        </p:tav>
                                      </p:tavLst>
                                    </p:anim>
                                    <p:anim calcmode="lin" valueType="num">
                                      <p:cBhvr>
                                        <p:cTn id="15" dur="25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25"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职业素质训练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 name="Rectangle 3"/>
          <p:cNvSpPr txBox="1">
            <a:spLocks noChangeArrowheads="1"/>
          </p:cNvSpPr>
          <p:nvPr/>
        </p:nvSpPr>
        <p:spPr>
          <a:xfrm>
            <a:off x="552450" y="823630"/>
            <a:ext cx="10411460" cy="409257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en-US" altLang="zh-CN"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第七步　看看这次大部分同学能否和老师撕成同样的图案。</a:t>
            </a:r>
            <a:endParaRPr lang="en-US" altLang="zh-CN"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en-US" altLang="zh-CN"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（3）组织讨论：</a:t>
            </a:r>
            <a:endParaRPr lang="en-US" altLang="zh-CN"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en-US" altLang="zh-CN"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①你第一次就撕成了老师的图案吗？如果是，你为什么可以一次成功？如果不是，你觉得问题出在哪？</a:t>
            </a:r>
            <a:endParaRPr lang="en-US" altLang="zh-CN"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en-US" altLang="zh-CN"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②在游戏的第一轮，为什么按照老师的指令去做，但还是得到了不同的结果？你认为问题出在哪里？</a:t>
            </a:r>
            <a:endParaRPr lang="en-US" altLang="zh-CN"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en-US" altLang="zh-CN"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③游戏的第二轮，老师亲自做示范，还允许提问，有很多学生撕出了和老师一样的图形，你认为原因是什么？另有少部分学生仍然撕出了不同的图案，又是为什么？</a:t>
            </a:r>
            <a:endParaRPr lang="en-US" altLang="zh-CN"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en-US" altLang="zh-CN"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④你认为顺利完成这个游戏需要哪些接受力和执行力？你具备了哪些能力？不具备的能力应该如何去培养？</a:t>
            </a:r>
            <a:endParaRPr lang="en-US" altLang="zh-CN"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职业素质训练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544755" y="948725"/>
            <a:ext cx="4476554" cy="521970"/>
          </a:xfrm>
          <a:prstGeom prst="rect">
            <a:avLst/>
          </a:prstGeom>
        </p:spPr>
        <p:txBody>
          <a:bodyPr vert="horz"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四、领导、组织能力训练</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552450" y="2182530"/>
            <a:ext cx="10411460" cy="329184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领导能力主要是运筹和战略能力，组织能力则更多的是一种过程和程序的协调、调度能力。领导与组织是两种并不相同但又互为补充的行为体系，一个好的领导者必须有很强的组织能力。在现实生活中，每个人都会影响到他人，也要接受来自他人的影响，因此，每个人都具有潜在的和现实的领导力。怎样把这种潜在的领导力挖掘出来，这需要人们在平时的工作生活中提高自己的组织能力，有意识地去影响别人，让别人按你的意志行事，在需要组织团队的时候敢于站出来，把无组织的人群管理起来，引领团队取得一个又一个的成就。通过本项目的训练，培养同学们的领导和组织意识，正确把握自己的优缺点，找到自己在人群中的位置，为职业发展得更加顺利奠定基础。</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25" name="圆角矩形 6"/>
          <p:cNvSpPr>
            <a:spLocks noChangeArrowheads="1"/>
          </p:cNvSpPr>
          <p:nvPr/>
        </p:nvSpPr>
        <p:spPr bwMode="auto">
          <a:xfrm>
            <a:off x="552450" y="1595790"/>
            <a:ext cx="2872740" cy="461645"/>
          </a:xfrm>
          <a:prstGeom prst="roundRect">
            <a:avLst>
              <a:gd name="adj" fmla="val 16667"/>
            </a:avLst>
          </a:prstGeom>
          <a:gradFill>
            <a:gsLst>
              <a:gs pos="21000">
                <a:srgbClr val="00B0F0"/>
              </a:gs>
              <a:gs pos="100000">
                <a:srgbClr val="21215D"/>
              </a:gs>
            </a:gsLst>
            <a:lin ang="7200000" scaled="0"/>
          </a:gra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rPr>
              <a:t>（一）训练目的</a:t>
            </a:r>
            <a:endPar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1000"/>
                                        <p:tgtEl>
                                          <p:spTgt spid="42"/>
                                        </p:tgtEl>
                                      </p:cBhvr>
                                    </p:animEffect>
                                    <p:anim calcmode="lin" valueType="num">
                                      <p:cBhvr>
                                        <p:cTn id="15" dur="1000" fill="hold"/>
                                        <p:tgtEl>
                                          <p:spTgt spid="42"/>
                                        </p:tgtEl>
                                        <p:attrNameLst>
                                          <p:attrName>ppt_x</p:attrName>
                                        </p:attrNameLst>
                                      </p:cBhvr>
                                      <p:tavLst>
                                        <p:tav tm="0">
                                          <p:val>
                                            <p:strVal val="#ppt_x"/>
                                          </p:val>
                                        </p:tav>
                                        <p:tav tm="100000">
                                          <p:val>
                                            <p:strVal val="#ppt_x"/>
                                          </p:val>
                                        </p:tav>
                                      </p:tavLst>
                                    </p:anim>
                                    <p:anim calcmode="lin" valueType="num">
                                      <p:cBhvr>
                                        <p:cTn id="16" dur="1000" fill="hold"/>
                                        <p:tgtEl>
                                          <p:spTgt spid="42"/>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250"/>
                                        <p:tgtEl>
                                          <p:spTgt spid="25"/>
                                        </p:tgtEl>
                                      </p:cBhvr>
                                    </p:animEffect>
                                    <p:anim calcmode="lin" valueType="num">
                                      <p:cBhvr>
                                        <p:cTn id="21" dur="250" fill="hold"/>
                                        <p:tgtEl>
                                          <p:spTgt spid="25"/>
                                        </p:tgtEl>
                                        <p:attrNameLst>
                                          <p:attrName>ppt_x</p:attrName>
                                        </p:attrNameLst>
                                      </p:cBhvr>
                                      <p:tavLst>
                                        <p:tav tm="0">
                                          <p:val>
                                            <p:strVal val="#ppt_x"/>
                                          </p:val>
                                        </p:tav>
                                        <p:tav tm="100000">
                                          <p:val>
                                            <p:strVal val="#ppt_x"/>
                                          </p:val>
                                        </p:tav>
                                      </p:tavLst>
                                    </p:anim>
                                    <p:anim calcmode="lin" valueType="num">
                                      <p:cBhvr>
                                        <p:cTn id="22" dur="25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2" grpId="0"/>
      <p:bldP spid="25"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íṩḻîḋê"/>
          <p:cNvSpPr/>
          <p:nvPr/>
        </p:nvSpPr>
        <p:spPr bwMode="auto">
          <a:xfrm>
            <a:off x="150176" y="4343400"/>
            <a:ext cx="5220110" cy="1499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en-US" altLang="zh-CN" sz="19900" dirty="0">
                <a:solidFill>
                  <a:srgbClr val="0070C0"/>
                </a:solidFill>
                <a:latin typeface="字魂143号-正酷超级黑" panose="00000500000000000000" pitchFamily="2" charset="-122"/>
                <a:ea typeface="字魂143号-正酷超级黑" panose="00000500000000000000" pitchFamily="2" charset="-122"/>
                <a:sym typeface="字魂59号-创粗黑" panose="00000500000000000000" pitchFamily="2" charset="-122"/>
              </a:rPr>
              <a:t>07</a:t>
            </a:r>
            <a:endParaRPr lang="en-US" altLang="zh-CN" sz="19900" b="1" i="1" dirty="0">
              <a:solidFill>
                <a:srgbClr val="0070C0"/>
              </a:solidFill>
              <a:latin typeface="字魂143号-正酷超级黑" panose="00000500000000000000" pitchFamily="2" charset="-122"/>
              <a:ea typeface="字魂143号-正酷超级黑" panose="00000500000000000000" pitchFamily="2" charset="-122"/>
              <a:cs typeface="+mn-ea"/>
              <a:sym typeface="字魂59号-创粗黑" panose="00000500000000000000" pitchFamily="2" charset="-122"/>
            </a:endParaRPr>
          </a:p>
        </p:txBody>
      </p:sp>
      <p:pic>
        <p:nvPicPr>
          <p:cNvPr id="6" name="图片 5"/>
          <p:cNvPicPr>
            <a:picLocks noChangeAspect="1"/>
          </p:cNvPicPr>
          <p:nvPr/>
        </p:nvPicPr>
        <p:blipFill>
          <a:blip r:embed="rId1" cstate="screen"/>
          <a:stretch>
            <a:fillRect/>
          </a:stretch>
        </p:blipFill>
        <p:spPr>
          <a:xfrm>
            <a:off x="8140475" y="4089400"/>
            <a:ext cx="3672774" cy="2768600"/>
          </a:xfrm>
          <a:prstGeom prst="rect">
            <a:avLst/>
          </a:prstGeom>
        </p:spPr>
      </p:pic>
      <p:sp>
        <p:nvSpPr>
          <p:cNvPr id="3" name="矩形 2"/>
          <p:cNvSpPr/>
          <p:nvPr/>
        </p:nvSpPr>
        <p:spPr>
          <a:xfrm>
            <a:off x="3352801" y="-469902"/>
            <a:ext cx="8854658" cy="1944763"/>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1" fmla="*/ 0 w 13716000"/>
              <a:gd name="connsiteY0-2" fmla="*/ 0 h 7715250"/>
              <a:gd name="connsiteX1-3" fmla="*/ 12192000 w 13716000"/>
              <a:gd name="connsiteY1-4" fmla="*/ 0 h 7715250"/>
              <a:gd name="connsiteX2-5" fmla="*/ 12192000 w 13716000"/>
              <a:gd name="connsiteY2-6" fmla="*/ 6858000 h 7715250"/>
              <a:gd name="connsiteX3-7" fmla="*/ 0 w 13716000"/>
              <a:gd name="connsiteY3-8" fmla="*/ 6858000 h 7715250"/>
              <a:gd name="connsiteX4-9" fmla="*/ 0 w 13716000"/>
              <a:gd name="connsiteY4-10" fmla="*/ 0 h 7715250"/>
              <a:gd name="connsiteX0-11" fmla="*/ 0 w 12512985"/>
              <a:gd name="connsiteY0-12" fmla="*/ 0 h 7544026"/>
              <a:gd name="connsiteX1-13" fmla="*/ 12192000 w 12512985"/>
              <a:gd name="connsiteY1-14" fmla="*/ 0 h 7544026"/>
              <a:gd name="connsiteX2-15" fmla="*/ 3991428 w 12512985"/>
              <a:gd name="connsiteY2-16" fmla="*/ 6466114 h 7544026"/>
              <a:gd name="connsiteX3-17" fmla="*/ 0 w 12512985"/>
              <a:gd name="connsiteY3-18" fmla="*/ 6858000 h 7544026"/>
              <a:gd name="connsiteX4-19" fmla="*/ 0 w 12512985"/>
              <a:gd name="connsiteY4-20" fmla="*/ 0 h 7544026"/>
              <a:gd name="connsiteX0-21" fmla="*/ 0 w 12513944"/>
              <a:gd name="connsiteY0-22" fmla="*/ 0 h 7700873"/>
              <a:gd name="connsiteX1-23" fmla="*/ 12192000 w 12513944"/>
              <a:gd name="connsiteY1-24" fmla="*/ 0 h 7700873"/>
              <a:gd name="connsiteX2-25" fmla="*/ 4020456 w 12513944"/>
              <a:gd name="connsiteY2-26" fmla="*/ 6828971 h 7700873"/>
              <a:gd name="connsiteX3-27" fmla="*/ 0 w 12513944"/>
              <a:gd name="connsiteY3-28" fmla="*/ 6858000 h 7700873"/>
              <a:gd name="connsiteX4-29" fmla="*/ 0 w 12513944"/>
              <a:gd name="connsiteY4-30" fmla="*/ 0 h 7700873"/>
              <a:gd name="connsiteX0-31" fmla="*/ 0 w 12521496"/>
              <a:gd name="connsiteY0-32" fmla="*/ 0 h 7394157"/>
              <a:gd name="connsiteX1-33" fmla="*/ 12192000 w 12521496"/>
              <a:gd name="connsiteY1-34" fmla="*/ 0 h 7394157"/>
              <a:gd name="connsiteX2-35" fmla="*/ 4020456 w 12521496"/>
              <a:gd name="connsiteY2-36" fmla="*/ 6828971 h 7394157"/>
              <a:gd name="connsiteX3-37" fmla="*/ 0 w 12521496"/>
              <a:gd name="connsiteY3-38" fmla="*/ 6858000 h 7394157"/>
              <a:gd name="connsiteX4-39" fmla="*/ 0 w 12521496"/>
              <a:gd name="connsiteY4-40" fmla="*/ 0 h 7394157"/>
              <a:gd name="connsiteX0-41" fmla="*/ 0 w 12521496"/>
              <a:gd name="connsiteY0-42" fmla="*/ 0 h 6918474"/>
              <a:gd name="connsiteX1-43" fmla="*/ 12192000 w 12521496"/>
              <a:gd name="connsiteY1-44" fmla="*/ 0 h 6918474"/>
              <a:gd name="connsiteX2-45" fmla="*/ 4020456 w 12521496"/>
              <a:gd name="connsiteY2-46" fmla="*/ 6828971 h 6918474"/>
              <a:gd name="connsiteX3-47" fmla="*/ 0 w 12521496"/>
              <a:gd name="connsiteY3-48" fmla="*/ 6858000 h 6918474"/>
              <a:gd name="connsiteX4-49" fmla="*/ 0 w 12521496"/>
              <a:gd name="connsiteY4-50" fmla="*/ 0 h 6918474"/>
              <a:gd name="connsiteX0-51" fmla="*/ 0 w 12520054"/>
              <a:gd name="connsiteY0-52" fmla="*/ 0 h 6877085"/>
              <a:gd name="connsiteX1-53" fmla="*/ 12192000 w 12520054"/>
              <a:gd name="connsiteY1-54" fmla="*/ 0 h 6877085"/>
              <a:gd name="connsiteX2-55" fmla="*/ 4020456 w 12520054"/>
              <a:gd name="connsiteY2-56" fmla="*/ 6828971 h 6877085"/>
              <a:gd name="connsiteX3-57" fmla="*/ 0 w 12520054"/>
              <a:gd name="connsiteY3-58" fmla="*/ 6858000 h 6877085"/>
              <a:gd name="connsiteX4-59" fmla="*/ 0 w 12520054"/>
              <a:gd name="connsiteY4-60" fmla="*/ 0 h 6877085"/>
              <a:gd name="connsiteX0-61" fmla="*/ 0 w 12594454"/>
              <a:gd name="connsiteY0-62" fmla="*/ 0 h 6877085"/>
              <a:gd name="connsiteX1-63" fmla="*/ 12192000 w 12594454"/>
              <a:gd name="connsiteY1-64" fmla="*/ 0 h 6877085"/>
              <a:gd name="connsiteX2-65" fmla="*/ 4020456 w 12594454"/>
              <a:gd name="connsiteY2-66" fmla="*/ 6828971 h 6877085"/>
              <a:gd name="connsiteX3-67" fmla="*/ 0 w 12594454"/>
              <a:gd name="connsiteY3-68" fmla="*/ 6858000 h 6877085"/>
              <a:gd name="connsiteX4-69" fmla="*/ 0 w 12594454"/>
              <a:gd name="connsiteY4-70" fmla="*/ 0 h 6877085"/>
              <a:gd name="connsiteX0-71" fmla="*/ 0 w 12413791"/>
              <a:gd name="connsiteY0-72" fmla="*/ 0 h 6877085"/>
              <a:gd name="connsiteX1-73" fmla="*/ 12192000 w 12413791"/>
              <a:gd name="connsiteY1-74" fmla="*/ 0 h 6877085"/>
              <a:gd name="connsiteX2-75" fmla="*/ 4020456 w 12413791"/>
              <a:gd name="connsiteY2-76" fmla="*/ 6828971 h 6877085"/>
              <a:gd name="connsiteX3-77" fmla="*/ 0 w 12413791"/>
              <a:gd name="connsiteY3-78" fmla="*/ 6858000 h 6877085"/>
              <a:gd name="connsiteX4-79" fmla="*/ 0 w 12413791"/>
              <a:gd name="connsiteY4-80" fmla="*/ 0 h 6877085"/>
              <a:gd name="connsiteX0-81" fmla="*/ 0 w 12777272"/>
              <a:gd name="connsiteY0-82" fmla="*/ 0 h 6877085"/>
              <a:gd name="connsiteX1-83" fmla="*/ 12192000 w 12777272"/>
              <a:gd name="connsiteY1-84" fmla="*/ 0 h 6877085"/>
              <a:gd name="connsiteX2-85" fmla="*/ 10145487 w 12777272"/>
              <a:gd name="connsiteY2-86" fmla="*/ 2046515 h 6877085"/>
              <a:gd name="connsiteX3-87" fmla="*/ 4020456 w 12777272"/>
              <a:gd name="connsiteY3-88" fmla="*/ 6828971 h 6877085"/>
              <a:gd name="connsiteX4-89" fmla="*/ 0 w 12777272"/>
              <a:gd name="connsiteY4-90" fmla="*/ 6858000 h 6877085"/>
              <a:gd name="connsiteX5" fmla="*/ 0 w 12777272"/>
              <a:gd name="connsiteY5" fmla="*/ 0 h 6877085"/>
              <a:gd name="connsiteX0-91" fmla="*/ 0 w 13300967"/>
              <a:gd name="connsiteY0-92" fmla="*/ 0 h 6877085"/>
              <a:gd name="connsiteX1-93" fmla="*/ 12192000 w 13300967"/>
              <a:gd name="connsiteY1-94" fmla="*/ 0 h 6877085"/>
              <a:gd name="connsiteX2-95" fmla="*/ 12104915 w 13300967"/>
              <a:gd name="connsiteY2-96" fmla="*/ 2670629 h 6877085"/>
              <a:gd name="connsiteX3-97" fmla="*/ 4020456 w 13300967"/>
              <a:gd name="connsiteY3-98" fmla="*/ 6828971 h 6877085"/>
              <a:gd name="connsiteX4-99" fmla="*/ 0 w 13300967"/>
              <a:gd name="connsiteY4-100" fmla="*/ 6858000 h 6877085"/>
              <a:gd name="connsiteX5-101" fmla="*/ 0 w 13300967"/>
              <a:gd name="connsiteY5-102" fmla="*/ 0 h 6877085"/>
              <a:gd name="connsiteX0-103" fmla="*/ 0 w 12924146"/>
              <a:gd name="connsiteY0-104" fmla="*/ 0 h 6877085"/>
              <a:gd name="connsiteX1-105" fmla="*/ 12192000 w 12924146"/>
              <a:gd name="connsiteY1-106" fmla="*/ 0 h 6877085"/>
              <a:gd name="connsiteX2-107" fmla="*/ 12104915 w 12924146"/>
              <a:gd name="connsiteY2-108" fmla="*/ 2670629 h 6877085"/>
              <a:gd name="connsiteX3-109" fmla="*/ 4020456 w 12924146"/>
              <a:gd name="connsiteY3-110" fmla="*/ 6828971 h 6877085"/>
              <a:gd name="connsiteX4-111" fmla="*/ 0 w 12924146"/>
              <a:gd name="connsiteY4-112" fmla="*/ 6858000 h 6877085"/>
              <a:gd name="connsiteX5-113" fmla="*/ 0 w 12924146"/>
              <a:gd name="connsiteY5-114" fmla="*/ 0 h 6877085"/>
              <a:gd name="connsiteX0-115" fmla="*/ 0 w 12946213"/>
              <a:gd name="connsiteY0-116" fmla="*/ 0 h 6877085"/>
              <a:gd name="connsiteX1-117" fmla="*/ 12192000 w 12946213"/>
              <a:gd name="connsiteY1-118" fmla="*/ 0 h 6877085"/>
              <a:gd name="connsiteX2-119" fmla="*/ 12192001 w 12946213"/>
              <a:gd name="connsiteY2-120" fmla="*/ 2656114 h 6877085"/>
              <a:gd name="connsiteX3-121" fmla="*/ 4020456 w 12946213"/>
              <a:gd name="connsiteY3-122" fmla="*/ 6828971 h 6877085"/>
              <a:gd name="connsiteX4-123" fmla="*/ 0 w 12946213"/>
              <a:gd name="connsiteY4-124" fmla="*/ 6858000 h 6877085"/>
              <a:gd name="connsiteX5-125" fmla="*/ 0 w 12946213"/>
              <a:gd name="connsiteY5-126" fmla="*/ 0 h 6877085"/>
              <a:gd name="connsiteX0-127" fmla="*/ 0 w 12196083"/>
              <a:gd name="connsiteY0-128" fmla="*/ 0 h 6877085"/>
              <a:gd name="connsiteX1-129" fmla="*/ 12192000 w 12196083"/>
              <a:gd name="connsiteY1-130" fmla="*/ 0 h 6877085"/>
              <a:gd name="connsiteX2-131" fmla="*/ 12192001 w 12196083"/>
              <a:gd name="connsiteY2-132" fmla="*/ 2656114 h 6877085"/>
              <a:gd name="connsiteX3-133" fmla="*/ 4020456 w 12196083"/>
              <a:gd name="connsiteY3-134" fmla="*/ 6828971 h 6877085"/>
              <a:gd name="connsiteX4-135" fmla="*/ 0 w 12196083"/>
              <a:gd name="connsiteY4-136" fmla="*/ 6858000 h 6877085"/>
              <a:gd name="connsiteX5-137" fmla="*/ 0 w 12196083"/>
              <a:gd name="connsiteY5-138" fmla="*/ 0 h 6877085"/>
              <a:gd name="connsiteX0-139" fmla="*/ 0 w 12196083"/>
              <a:gd name="connsiteY0-140" fmla="*/ 0 h 6877085"/>
              <a:gd name="connsiteX1-141" fmla="*/ 12192000 w 12196083"/>
              <a:gd name="connsiteY1-142" fmla="*/ 0 h 6877085"/>
              <a:gd name="connsiteX2-143" fmla="*/ 12192001 w 12196083"/>
              <a:gd name="connsiteY2-144" fmla="*/ 2656114 h 6877085"/>
              <a:gd name="connsiteX3-145" fmla="*/ 4020456 w 12196083"/>
              <a:gd name="connsiteY3-146" fmla="*/ 6828971 h 6877085"/>
              <a:gd name="connsiteX4-147" fmla="*/ 0 w 12196083"/>
              <a:gd name="connsiteY4-148" fmla="*/ 6858000 h 6877085"/>
              <a:gd name="connsiteX5-149" fmla="*/ 0 w 12196083"/>
              <a:gd name="connsiteY5-150" fmla="*/ 0 h 6877085"/>
              <a:gd name="connsiteX0-151" fmla="*/ 0 w 12196083"/>
              <a:gd name="connsiteY0-152" fmla="*/ 0 h 6877085"/>
              <a:gd name="connsiteX1-153" fmla="*/ 12192000 w 12196083"/>
              <a:gd name="connsiteY1-154" fmla="*/ 0 h 6877085"/>
              <a:gd name="connsiteX2-155" fmla="*/ 12192001 w 12196083"/>
              <a:gd name="connsiteY2-156" fmla="*/ 2656114 h 6877085"/>
              <a:gd name="connsiteX3-157" fmla="*/ 9942286 w 12196083"/>
              <a:gd name="connsiteY3-158" fmla="*/ 4194630 h 6877085"/>
              <a:gd name="connsiteX4-159" fmla="*/ 4020456 w 12196083"/>
              <a:gd name="connsiteY4-160" fmla="*/ 6828971 h 6877085"/>
              <a:gd name="connsiteX5-161" fmla="*/ 0 w 12196083"/>
              <a:gd name="connsiteY5-162" fmla="*/ 6858000 h 6877085"/>
              <a:gd name="connsiteX6" fmla="*/ 0 w 12196083"/>
              <a:gd name="connsiteY6" fmla="*/ 0 h 6877085"/>
              <a:gd name="connsiteX0-163" fmla="*/ 0 w 12196083"/>
              <a:gd name="connsiteY0-164" fmla="*/ 0 h 6877085"/>
              <a:gd name="connsiteX1-165" fmla="*/ 12192000 w 12196083"/>
              <a:gd name="connsiteY1-166" fmla="*/ 0 h 6877085"/>
              <a:gd name="connsiteX2-167" fmla="*/ 12192001 w 12196083"/>
              <a:gd name="connsiteY2-168" fmla="*/ 2656114 h 6877085"/>
              <a:gd name="connsiteX3-169" fmla="*/ 6357257 w 12196083"/>
              <a:gd name="connsiteY3-170" fmla="*/ 2931887 h 6877085"/>
              <a:gd name="connsiteX4-171" fmla="*/ 4020456 w 12196083"/>
              <a:gd name="connsiteY4-172" fmla="*/ 6828971 h 6877085"/>
              <a:gd name="connsiteX5-173" fmla="*/ 0 w 12196083"/>
              <a:gd name="connsiteY5-174" fmla="*/ 6858000 h 6877085"/>
              <a:gd name="connsiteX6-175" fmla="*/ 0 w 12196083"/>
              <a:gd name="connsiteY6-176" fmla="*/ 0 h 6877085"/>
              <a:gd name="connsiteX0-177" fmla="*/ 0 w 12196083"/>
              <a:gd name="connsiteY0-178" fmla="*/ 0 h 6877085"/>
              <a:gd name="connsiteX1-179" fmla="*/ 12192000 w 12196083"/>
              <a:gd name="connsiteY1-180" fmla="*/ 0 h 6877085"/>
              <a:gd name="connsiteX2-181" fmla="*/ 12192001 w 12196083"/>
              <a:gd name="connsiteY2-182" fmla="*/ 2656114 h 6877085"/>
              <a:gd name="connsiteX3-183" fmla="*/ 5907315 w 12196083"/>
              <a:gd name="connsiteY3-184" fmla="*/ 3120573 h 6877085"/>
              <a:gd name="connsiteX4-185" fmla="*/ 4020456 w 12196083"/>
              <a:gd name="connsiteY4-186" fmla="*/ 6828971 h 6877085"/>
              <a:gd name="connsiteX5-187" fmla="*/ 0 w 12196083"/>
              <a:gd name="connsiteY5-188" fmla="*/ 6858000 h 6877085"/>
              <a:gd name="connsiteX6-189" fmla="*/ 0 w 12196083"/>
              <a:gd name="connsiteY6-190" fmla="*/ 0 h 6877085"/>
              <a:gd name="connsiteX0-191" fmla="*/ 0 w 12196083"/>
              <a:gd name="connsiteY0-192" fmla="*/ 0 h 6877085"/>
              <a:gd name="connsiteX1-193" fmla="*/ 12192000 w 12196083"/>
              <a:gd name="connsiteY1-194" fmla="*/ 0 h 6877085"/>
              <a:gd name="connsiteX2-195" fmla="*/ 12192001 w 12196083"/>
              <a:gd name="connsiteY2-196" fmla="*/ 2656114 h 6877085"/>
              <a:gd name="connsiteX3-197" fmla="*/ 6836229 w 12196083"/>
              <a:gd name="connsiteY3-198" fmla="*/ 2815773 h 6877085"/>
              <a:gd name="connsiteX4-199" fmla="*/ 4020456 w 12196083"/>
              <a:gd name="connsiteY4-200" fmla="*/ 6828971 h 6877085"/>
              <a:gd name="connsiteX5-201" fmla="*/ 0 w 12196083"/>
              <a:gd name="connsiteY5-202" fmla="*/ 6858000 h 6877085"/>
              <a:gd name="connsiteX6-203" fmla="*/ 0 w 12196083"/>
              <a:gd name="connsiteY6-204" fmla="*/ 0 h 6877085"/>
              <a:gd name="connsiteX0-205" fmla="*/ 12700 w 12208783"/>
              <a:gd name="connsiteY0-206" fmla="*/ 0 h 6829195"/>
              <a:gd name="connsiteX1-207" fmla="*/ 12204700 w 12208783"/>
              <a:gd name="connsiteY1-208" fmla="*/ 0 h 6829195"/>
              <a:gd name="connsiteX2-209" fmla="*/ 12204701 w 12208783"/>
              <a:gd name="connsiteY2-210" fmla="*/ 2656114 h 6829195"/>
              <a:gd name="connsiteX3-211" fmla="*/ 6848929 w 12208783"/>
              <a:gd name="connsiteY3-212" fmla="*/ 2815773 h 6829195"/>
              <a:gd name="connsiteX4-213" fmla="*/ 4033156 w 12208783"/>
              <a:gd name="connsiteY4-214" fmla="*/ 6828971 h 6829195"/>
              <a:gd name="connsiteX5-215" fmla="*/ 0 w 12208783"/>
              <a:gd name="connsiteY5-216" fmla="*/ 1524000 h 6829195"/>
              <a:gd name="connsiteX6-217" fmla="*/ 12700 w 12208783"/>
              <a:gd name="connsiteY6-218" fmla="*/ 0 h 6829195"/>
              <a:gd name="connsiteX0-219" fmla="*/ 12700 w 12208783"/>
              <a:gd name="connsiteY0-220" fmla="*/ 0 h 2916962"/>
              <a:gd name="connsiteX1-221" fmla="*/ 12204700 w 12208783"/>
              <a:gd name="connsiteY1-222" fmla="*/ 0 h 2916962"/>
              <a:gd name="connsiteX2-223" fmla="*/ 12204701 w 12208783"/>
              <a:gd name="connsiteY2-224" fmla="*/ 2656114 h 2916962"/>
              <a:gd name="connsiteX3-225" fmla="*/ 6848929 w 12208783"/>
              <a:gd name="connsiteY3-226" fmla="*/ 2815773 h 2916962"/>
              <a:gd name="connsiteX4-227" fmla="*/ 3093356 w 12208783"/>
              <a:gd name="connsiteY4-228" fmla="*/ 821871 h 2916962"/>
              <a:gd name="connsiteX5-229" fmla="*/ 0 w 12208783"/>
              <a:gd name="connsiteY5-230" fmla="*/ 1524000 h 2916962"/>
              <a:gd name="connsiteX6-231" fmla="*/ 12700 w 12208783"/>
              <a:gd name="connsiteY6-232" fmla="*/ 0 h 2916962"/>
              <a:gd name="connsiteX0-233" fmla="*/ 12700 w 12208783"/>
              <a:gd name="connsiteY0-234" fmla="*/ 0 h 2778992"/>
              <a:gd name="connsiteX1-235" fmla="*/ 12204700 w 12208783"/>
              <a:gd name="connsiteY1-236" fmla="*/ 0 h 2778992"/>
              <a:gd name="connsiteX2-237" fmla="*/ 12204701 w 12208783"/>
              <a:gd name="connsiteY2-238" fmla="*/ 2656114 h 2778992"/>
              <a:gd name="connsiteX3-239" fmla="*/ 8042729 w 12208783"/>
              <a:gd name="connsiteY3-240" fmla="*/ 1507673 h 2778992"/>
              <a:gd name="connsiteX4-241" fmla="*/ 3093356 w 12208783"/>
              <a:gd name="connsiteY4-242" fmla="*/ 821871 h 2778992"/>
              <a:gd name="connsiteX5-243" fmla="*/ 0 w 12208783"/>
              <a:gd name="connsiteY5-244" fmla="*/ 1524000 h 2778992"/>
              <a:gd name="connsiteX6-245" fmla="*/ 12700 w 12208783"/>
              <a:gd name="connsiteY6-246" fmla="*/ 0 h 2778992"/>
              <a:gd name="connsiteX0-247" fmla="*/ 12700 w 12208783"/>
              <a:gd name="connsiteY0-248" fmla="*/ 0 h 2778992"/>
              <a:gd name="connsiteX1-249" fmla="*/ 12204700 w 12208783"/>
              <a:gd name="connsiteY1-250" fmla="*/ 0 h 2778992"/>
              <a:gd name="connsiteX2-251" fmla="*/ 12204701 w 12208783"/>
              <a:gd name="connsiteY2-252" fmla="*/ 2656114 h 2778992"/>
              <a:gd name="connsiteX3-253" fmla="*/ 8042729 w 12208783"/>
              <a:gd name="connsiteY3-254" fmla="*/ 1507673 h 2778992"/>
              <a:gd name="connsiteX4-255" fmla="*/ 3093356 w 12208783"/>
              <a:gd name="connsiteY4-256" fmla="*/ 821871 h 2778992"/>
              <a:gd name="connsiteX5-257" fmla="*/ 0 w 12208783"/>
              <a:gd name="connsiteY5-258" fmla="*/ 1524000 h 2778992"/>
              <a:gd name="connsiteX6-259" fmla="*/ 12700 w 12208783"/>
              <a:gd name="connsiteY6-260" fmla="*/ 0 h 2778992"/>
              <a:gd name="connsiteX0-261" fmla="*/ 12700 w 12208783"/>
              <a:gd name="connsiteY0-262" fmla="*/ 0 h 2778992"/>
              <a:gd name="connsiteX1-263" fmla="*/ 12204700 w 12208783"/>
              <a:gd name="connsiteY1-264" fmla="*/ 0 h 2778992"/>
              <a:gd name="connsiteX2-265" fmla="*/ 12204701 w 12208783"/>
              <a:gd name="connsiteY2-266" fmla="*/ 2656114 h 2778992"/>
              <a:gd name="connsiteX3-267" fmla="*/ 8042729 w 12208783"/>
              <a:gd name="connsiteY3-268" fmla="*/ 1507673 h 2778992"/>
              <a:gd name="connsiteX4-269" fmla="*/ 2852056 w 12208783"/>
              <a:gd name="connsiteY4-270" fmla="*/ 656771 h 2778992"/>
              <a:gd name="connsiteX5-271" fmla="*/ 0 w 12208783"/>
              <a:gd name="connsiteY5-272" fmla="*/ 1524000 h 2778992"/>
              <a:gd name="connsiteX6-273" fmla="*/ 12700 w 12208783"/>
              <a:gd name="connsiteY6-274" fmla="*/ 0 h 2778992"/>
              <a:gd name="connsiteX0-275" fmla="*/ 12700 w 12220158"/>
              <a:gd name="connsiteY0-276" fmla="*/ 0 h 1684233"/>
              <a:gd name="connsiteX1-277" fmla="*/ 12204700 w 12220158"/>
              <a:gd name="connsiteY1-278" fmla="*/ 0 h 1684233"/>
              <a:gd name="connsiteX2-279" fmla="*/ 12217401 w 12220158"/>
              <a:gd name="connsiteY2-280" fmla="*/ 1436914 h 1684233"/>
              <a:gd name="connsiteX3-281" fmla="*/ 8042729 w 12220158"/>
              <a:gd name="connsiteY3-282" fmla="*/ 1507673 h 1684233"/>
              <a:gd name="connsiteX4-283" fmla="*/ 2852056 w 12220158"/>
              <a:gd name="connsiteY4-284" fmla="*/ 656771 h 1684233"/>
              <a:gd name="connsiteX5-285" fmla="*/ 0 w 12220158"/>
              <a:gd name="connsiteY5-286" fmla="*/ 1524000 h 1684233"/>
              <a:gd name="connsiteX6-287" fmla="*/ 12700 w 12220158"/>
              <a:gd name="connsiteY6-288" fmla="*/ 0 h 1684233"/>
              <a:gd name="connsiteX0-289" fmla="*/ 12700 w 12220158"/>
              <a:gd name="connsiteY0-290" fmla="*/ 0 h 1576647"/>
              <a:gd name="connsiteX1-291" fmla="*/ 12204700 w 12220158"/>
              <a:gd name="connsiteY1-292" fmla="*/ 0 h 1576647"/>
              <a:gd name="connsiteX2-293" fmla="*/ 12217401 w 12220158"/>
              <a:gd name="connsiteY2-294" fmla="*/ 1436914 h 1576647"/>
              <a:gd name="connsiteX3-295" fmla="*/ 7814129 w 12220158"/>
              <a:gd name="connsiteY3-296" fmla="*/ 644073 h 1576647"/>
              <a:gd name="connsiteX4-297" fmla="*/ 2852056 w 12220158"/>
              <a:gd name="connsiteY4-298" fmla="*/ 656771 h 1576647"/>
              <a:gd name="connsiteX5-299" fmla="*/ 0 w 12220158"/>
              <a:gd name="connsiteY5-300" fmla="*/ 1524000 h 1576647"/>
              <a:gd name="connsiteX6-301" fmla="*/ 12700 w 12220158"/>
              <a:gd name="connsiteY6-302" fmla="*/ 0 h 1576647"/>
              <a:gd name="connsiteX0-303" fmla="*/ 12700 w 12220158"/>
              <a:gd name="connsiteY0-304" fmla="*/ 0 h 1576647"/>
              <a:gd name="connsiteX1-305" fmla="*/ 12204700 w 12220158"/>
              <a:gd name="connsiteY1-306" fmla="*/ 0 h 1576647"/>
              <a:gd name="connsiteX2-307" fmla="*/ 12217401 w 12220158"/>
              <a:gd name="connsiteY2-308" fmla="*/ 1436914 h 1576647"/>
              <a:gd name="connsiteX3-309" fmla="*/ 7814129 w 12220158"/>
              <a:gd name="connsiteY3-310" fmla="*/ 644073 h 1576647"/>
              <a:gd name="connsiteX4-311" fmla="*/ 5252356 w 12220158"/>
              <a:gd name="connsiteY4-312" fmla="*/ 1367971 h 1576647"/>
              <a:gd name="connsiteX5-313" fmla="*/ 0 w 12220158"/>
              <a:gd name="connsiteY5-314" fmla="*/ 1524000 h 1576647"/>
              <a:gd name="connsiteX6-315" fmla="*/ 12700 w 12220158"/>
              <a:gd name="connsiteY6-316" fmla="*/ 0 h 1576647"/>
              <a:gd name="connsiteX0-317" fmla="*/ 0 w 12207458"/>
              <a:gd name="connsiteY0-318" fmla="*/ 0 h 1576647"/>
              <a:gd name="connsiteX1-319" fmla="*/ 12192000 w 12207458"/>
              <a:gd name="connsiteY1-320" fmla="*/ 0 h 1576647"/>
              <a:gd name="connsiteX2-321" fmla="*/ 12204701 w 12207458"/>
              <a:gd name="connsiteY2-322" fmla="*/ 1436914 h 1576647"/>
              <a:gd name="connsiteX3-323" fmla="*/ 7801429 w 12207458"/>
              <a:gd name="connsiteY3-324" fmla="*/ 644073 h 1576647"/>
              <a:gd name="connsiteX4-325" fmla="*/ 5239656 w 12207458"/>
              <a:gd name="connsiteY4-326" fmla="*/ 1367971 h 1576647"/>
              <a:gd name="connsiteX5-327" fmla="*/ 3352800 w 12207458"/>
              <a:gd name="connsiteY5-328" fmla="*/ 25400 h 1576647"/>
              <a:gd name="connsiteX6-329" fmla="*/ 0 w 12207458"/>
              <a:gd name="connsiteY6-330" fmla="*/ 0 h 1576647"/>
              <a:gd name="connsiteX0-331" fmla="*/ 1168400 w 8854658"/>
              <a:gd name="connsiteY0-332" fmla="*/ 0 h 2046547"/>
              <a:gd name="connsiteX1-333" fmla="*/ 8839200 w 8854658"/>
              <a:gd name="connsiteY1-334" fmla="*/ 469900 h 2046547"/>
              <a:gd name="connsiteX2-335" fmla="*/ 8851901 w 8854658"/>
              <a:gd name="connsiteY2-336" fmla="*/ 1906814 h 2046547"/>
              <a:gd name="connsiteX3-337" fmla="*/ 4448629 w 8854658"/>
              <a:gd name="connsiteY3-338" fmla="*/ 1113973 h 2046547"/>
              <a:gd name="connsiteX4-339" fmla="*/ 1886856 w 8854658"/>
              <a:gd name="connsiteY4-340" fmla="*/ 1837871 h 2046547"/>
              <a:gd name="connsiteX5-341" fmla="*/ 0 w 8854658"/>
              <a:gd name="connsiteY5-342" fmla="*/ 495300 h 2046547"/>
              <a:gd name="connsiteX6-343" fmla="*/ 1168400 w 8854658"/>
              <a:gd name="connsiteY6-344" fmla="*/ 0 h 2046547"/>
              <a:gd name="connsiteX0-345" fmla="*/ 1168400 w 8854658"/>
              <a:gd name="connsiteY0-346" fmla="*/ 0 h 2046547"/>
              <a:gd name="connsiteX1-347" fmla="*/ 8839200 w 8854658"/>
              <a:gd name="connsiteY1-348" fmla="*/ 469900 h 2046547"/>
              <a:gd name="connsiteX2-349" fmla="*/ 8851901 w 8854658"/>
              <a:gd name="connsiteY2-350" fmla="*/ 1906814 h 2046547"/>
              <a:gd name="connsiteX3-351" fmla="*/ 4448629 w 8854658"/>
              <a:gd name="connsiteY3-352" fmla="*/ 1113973 h 2046547"/>
              <a:gd name="connsiteX4-353" fmla="*/ 1886856 w 8854658"/>
              <a:gd name="connsiteY4-354" fmla="*/ 1837871 h 2046547"/>
              <a:gd name="connsiteX5-355" fmla="*/ 0 w 8854658"/>
              <a:gd name="connsiteY5-356" fmla="*/ 495300 h 2046547"/>
              <a:gd name="connsiteX6-357" fmla="*/ 1168400 w 8854658"/>
              <a:gd name="connsiteY6-358" fmla="*/ 0 h 2046547"/>
              <a:gd name="connsiteX0-359" fmla="*/ 1168400 w 8854658"/>
              <a:gd name="connsiteY0-360" fmla="*/ 0 h 2046547"/>
              <a:gd name="connsiteX1-361" fmla="*/ 8839200 w 8854658"/>
              <a:gd name="connsiteY1-362" fmla="*/ 469900 h 2046547"/>
              <a:gd name="connsiteX2-363" fmla="*/ 8851901 w 8854658"/>
              <a:gd name="connsiteY2-364" fmla="*/ 1906814 h 2046547"/>
              <a:gd name="connsiteX3-365" fmla="*/ 4448629 w 8854658"/>
              <a:gd name="connsiteY3-366" fmla="*/ 1113973 h 2046547"/>
              <a:gd name="connsiteX4-367" fmla="*/ 1937656 w 8854658"/>
              <a:gd name="connsiteY4-368" fmla="*/ 1494971 h 2046547"/>
              <a:gd name="connsiteX5-369" fmla="*/ 0 w 8854658"/>
              <a:gd name="connsiteY5-370" fmla="*/ 495300 h 2046547"/>
              <a:gd name="connsiteX6-371" fmla="*/ 1168400 w 8854658"/>
              <a:gd name="connsiteY6-372" fmla="*/ 0 h 2046547"/>
              <a:gd name="connsiteX0-373" fmla="*/ 1168400 w 8854658"/>
              <a:gd name="connsiteY0-374" fmla="*/ 0 h 1930204"/>
              <a:gd name="connsiteX1-375" fmla="*/ 8839200 w 8854658"/>
              <a:gd name="connsiteY1-376" fmla="*/ 469900 h 1930204"/>
              <a:gd name="connsiteX2-377" fmla="*/ 8851901 w 8854658"/>
              <a:gd name="connsiteY2-378" fmla="*/ 1906814 h 1930204"/>
              <a:gd name="connsiteX3-379" fmla="*/ 4448629 w 8854658"/>
              <a:gd name="connsiteY3-380" fmla="*/ 1113973 h 1930204"/>
              <a:gd name="connsiteX4-381" fmla="*/ 1937656 w 8854658"/>
              <a:gd name="connsiteY4-382" fmla="*/ 1494971 h 1930204"/>
              <a:gd name="connsiteX5-383" fmla="*/ 0 w 8854658"/>
              <a:gd name="connsiteY5-384" fmla="*/ 495300 h 1930204"/>
              <a:gd name="connsiteX6-385" fmla="*/ 1168400 w 8854658"/>
              <a:gd name="connsiteY6-386" fmla="*/ 0 h 1930204"/>
              <a:gd name="connsiteX0-387" fmla="*/ 1168400 w 8854658"/>
              <a:gd name="connsiteY0-388" fmla="*/ 0 h 1944763"/>
              <a:gd name="connsiteX1-389" fmla="*/ 8839200 w 8854658"/>
              <a:gd name="connsiteY1-390" fmla="*/ 469900 h 1944763"/>
              <a:gd name="connsiteX2-391" fmla="*/ 8851901 w 8854658"/>
              <a:gd name="connsiteY2-392" fmla="*/ 1906814 h 1944763"/>
              <a:gd name="connsiteX3-393" fmla="*/ 4448629 w 8854658"/>
              <a:gd name="connsiteY3-394" fmla="*/ 1113973 h 1944763"/>
              <a:gd name="connsiteX4-395" fmla="*/ 1937656 w 8854658"/>
              <a:gd name="connsiteY4-396" fmla="*/ 1494971 h 1944763"/>
              <a:gd name="connsiteX5-397" fmla="*/ 0 w 8854658"/>
              <a:gd name="connsiteY5-398" fmla="*/ 495300 h 1944763"/>
              <a:gd name="connsiteX6-399" fmla="*/ 1168400 w 8854658"/>
              <a:gd name="connsiteY6-400" fmla="*/ 0 h 194476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01" y="connsiteY5-102"/>
              </a:cxn>
              <a:cxn ang="0">
                <a:pos x="connsiteX6-175" y="connsiteY6-176"/>
              </a:cxn>
            </a:cxnLst>
            <a:rect l="l" t="t" r="r" b="b"/>
            <a:pathLst>
              <a:path w="8854658" h="1944763">
                <a:moveTo>
                  <a:pt x="1168400" y="0"/>
                </a:moveTo>
                <a:lnTo>
                  <a:pt x="8839200" y="469900"/>
                </a:lnTo>
                <a:cubicBezTo>
                  <a:pt x="8831944" y="1739900"/>
                  <a:pt x="8863996" y="623509"/>
                  <a:pt x="8851901" y="1906814"/>
                </a:cubicBezTo>
                <a:cubicBezTo>
                  <a:pt x="6406849" y="2224919"/>
                  <a:pt x="5810553" y="418497"/>
                  <a:pt x="4448629" y="1113973"/>
                </a:cubicBezTo>
                <a:cubicBezTo>
                  <a:pt x="3086705" y="1809449"/>
                  <a:pt x="2679094" y="1598083"/>
                  <a:pt x="1937656" y="1494971"/>
                </a:cubicBezTo>
                <a:cubicBezTo>
                  <a:pt x="1196218" y="1391859"/>
                  <a:pt x="925285" y="967014"/>
                  <a:pt x="0" y="495300"/>
                </a:cubicBezTo>
                <a:lnTo>
                  <a:pt x="1168400" y="0"/>
                </a:lnTo>
                <a:close/>
              </a:path>
            </a:pathLst>
          </a:custGeom>
          <a:gradFill>
            <a:gsLst>
              <a:gs pos="0">
                <a:srgbClr val="61BDFF"/>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3" name="矩形 2"/>
          <p:cNvSpPr/>
          <p:nvPr/>
        </p:nvSpPr>
        <p:spPr>
          <a:xfrm rot="10800000" flipH="1">
            <a:off x="0" y="4196044"/>
            <a:ext cx="11938188" cy="3798642"/>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1" fmla="*/ 0 w 13716000"/>
              <a:gd name="connsiteY0-2" fmla="*/ 0 h 7715250"/>
              <a:gd name="connsiteX1-3" fmla="*/ 12192000 w 13716000"/>
              <a:gd name="connsiteY1-4" fmla="*/ 0 h 7715250"/>
              <a:gd name="connsiteX2-5" fmla="*/ 12192000 w 13716000"/>
              <a:gd name="connsiteY2-6" fmla="*/ 6858000 h 7715250"/>
              <a:gd name="connsiteX3-7" fmla="*/ 0 w 13716000"/>
              <a:gd name="connsiteY3-8" fmla="*/ 6858000 h 7715250"/>
              <a:gd name="connsiteX4-9" fmla="*/ 0 w 13716000"/>
              <a:gd name="connsiteY4-10" fmla="*/ 0 h 7715250"/>
              <a:gd name="connsiteX0-11" fmla="*/ 0 w 12512985"/>
              <a:gd name="connsiteY0-12" fmla="*/ 0 h 7544026"/>
              <a:gd name="connsiteX1-13" fmla="*/ 12192000 w 12512985"/>
              <a:gd name="connsiteY1-14" fmla="*/ 0 h 7544026"/>
              <a:gd name="connsiteX2-15" fmla="*/ 3991428 w 12512985"/>
              <a:gd name="connsiteY2-16" fmla="*/ 6466114 h 7544026"/>
              <a:gd name="connsiteX3-17" fmla="*/ 0 w 12512985"/>
              <a:gd name="connsiteY3-18" fmla="*/ 6858000 h 7544026"/>
              <a:gd name="connsiteX4-19" fmla="*/ 0 w 12512985"/>
              <a:gd name="connsiteY4-20" fmla="*/ 0 h 7544026"/>
              <a:gd name="connsiteX0-21" fmla="*/ 0 w 12513944"/>
              <a:gd name="connsiteY0-22" fmla="*/ 0 h 7700873"/>
              <a:gd name="connsiteX1-23" fmla="*/ 12192000 w 12513944"/>
              <a:gd name="connsiteY1-24" fmla="*/ 0 h 7700873"/>
              <a:gd name="connsiteX2-25" fmla="*/ 4020456 w 12513944"/>
              <a:gd name="connsiteY2-26" fmla="*/ 6828971 h 7700873"/>
              <a:gd name="connsiteX3-27" fmla="*/ 0 w 12513944"/>
              <a:gd name="connsiteY3-28" fmla="*/ 6858000 h 7700873"/>
              <a:gd name="connsiteX4-29" fmla="*/ 0 w 12513944"/>
              <a:gd name="connsiteY4-30" fmla="*/ 0 h 7700873"/>
              <a:gd name="connsiteX0-31" fmla="*/ 0 w 12521496"/>
              <a:gd name="connsiteY0-32" fmla="*/ 0 h 7394157"/>
              <a:gd name="connsiteX1-33" fmla="*/ 12192000 w 12521496"/>
              <a:gd name="connsiteY1-34" fmla="*/ 0 h 7394157"/>
              <a:gd name="connsiteX2-35" fmla="*/ 4020456 w 12521496"/>
              <a:gd name="connsiteY2-36" fmla="*/ 6828971 h 7394157"/>
              <a:gd name="connsiteX3-37" fmla="*/ 0 w 12521496"/>
              <a:gd name="connsiteY3-38" fmla="*/ 6858000 h 7394157"/>
              <a:gd name="connsiteX4-39" fmla="*/ 0 w 12521496"/>
              <a:gd name="connsiteY4-40" fmla="*/ 0 h 7394157"/>
              <a:gd name="connsiteX0-41" fmla="*/ 0 w 12521496"/>
              <a:gd name="connsiteY0-42" fmla="*/ 0 h 6918474"/>
              <a:gd name="connsiteX1-43" fmla="*/ 12192000 w 12521496"/>
              <a:gd name="connsiteY1-44" fmla="*/ 0 h 6918474"/>
              <a:gd name="connsiteX2-45" fmla="*/ 4020456 w 12521496"/>
              <a:gd name="connsiteY2-46" fmla="*/ 6828971 h 6918474"/>
              <a:gd name="connsiteX3-47" fmla="*/ 0 w 12521496"/>
              <a:gd name="connsiteY3-48" fmla="*/ 6858000 h 6918474"/>
              <a:gd name="connsiteX4-49" fmla="*/ 0 w 12521496"/>
              <a:gd name="connsiteY4-50" fmla="*/ 0 h 6918474"/>
              <a:gd name="connsiteX0-51" fmla="*/ 0 w 12520054"/>
              <a:gd name="connsiteY0-52" fmla="*/ 0 h 6877085"/>
              <a:gd name="connsiteX1-53" fmla="*/ 12192000 w 12520054"/>
              <a:gd name="connsiteY1-54" fmla="*/ 0 h 6877085"/>
              <a:gd name="connsiteX2-55" fmla="*/ 4020456 w 12520054"/>
              <a:gd name="connsiteY2-56" fmla="*/ 6828971 h 6877085"/>
              <a:gd name="connsiteX3-57" fmla="*/ 0 w 12520054"/>
              <a:gd name="connsiteY3-58" fmla="*/ 6858000 h 6877085"/>
              <a:gd name="connsiteX4-59" fmla="*/ 0 w 12520054"/>
              <a:gd name="connsiteY4-60" fmla="*/ 0 h 6877085"/>
              <a:gd name="connsiteX0-61" fmla="*/ 0 w 12594454"/>
              <a:gd name="connsiteY0-62" fmla="*/ 0 h 6877085"/>
              <a:gd name="connsiteX1-63" fmla="*/ 12192000 w 12594454"/>
              <a:gd name="connsiteY1-64" fmla="*/ 0 h 6877085"/>
              <a:gd name="connsiteX2-65" fmla="*/ 4020456 w 12594454"/>
              <a:gd name="connsiteY2-66" fmla="*/ 6828971 h 6877085"/>
              <a:gd name="connsiteX3-67" fmla="*/ 0 w 12594454"/>
              <a:gd name="connsiteY3-68" fmla="*/ 6858000 h 6877085"/>
              <a:gd name="connsiteX4-69" fmla="*/ 0 w 12594454"/>
              <a:gd name="connsiteY4-70" fmla="*/ 0 h 6877085"/>
              <a:gd name="connsiteX0-71" fmla="*/ 0 w 12413791"/>
              <a:gd name="connsiteY0-72" fmla="*/ 0 h 6877085"/>
              <a:gd name="connsiteX1-73" fmla="*/ 12192000 w 12413791"/>
              <a:gd name="connsiteY1-74" fmla="*/ 0 h 6877085"/>
              <a:gd name="connsiteX2-75" fmla="*/ 4020456 w 12413791"/>
              <a:gd name="connsiteY2-76" fmla="*/ 6828971 h 6877085"/>
              <a:gd name="connsiteX3-77" fmla="*/ 0 w 12413791"/>
              <a:gd name="connsiteY3-78" fmla="*/ 6858000 h 6877085"/>
              <a:gd name="connsiteX4-79" fmla="*/ 0 w 12413791"/>
              <a:gd name="connsiteY4-80" fmla="*/ 0 h 6877085"/>
              <a:gd name="connsiteX0-81" fmla="*/ 0 w 12777272"/>
              <a:gd name="connsiteY0-82" fmla="*/ 0 h 6877085"/>
              <a:gd name="connsiteX1-83" fmla="*/ 12192000 w 12777272"/>
              <a:gd name="connsiteY1-84" fmla="*/ 0 h 6877085"/>
              <a:gd name="connsiteX2-85" fmla="*/ 10145487 w 12777272"/>
              <a:gd name="connsiteY2-86" fmla="*/ 2046515 h 6877085"/>
              <a:gd name="connsiteX3-87" fmla="*/ 4020456 w 12777272"/>
              <a:gd name="connsiteY3-88" fmla="*/ 6828971 h 6877085"/>
              <a:gd name="connsiteX4-89" fmla="*/ 0 w 12777272"/>
              <a:gd name="connsiteY4-90" fmla="*/ 6858000 h 6877085"/>
              <a:gd name="connsiteX5" fmla="*/ 0 w 12777272"/>
              <a:gd name="connsiteY5" fmla="*/ 0 h 6877085"/>
              <a:gd name="connsiteX0-91" fmla="*/ 0 w 13300967"/>
              <a:gd name="connsiteY0-92" fmla="*/ 0 h 6877085"/>
              <a:gd name="connsiteX1-93" fmla="*/ 12192000 w 13300967"/>
              <a:gd name="connsiteY1-94" fmla="*/ 0 h 6877085"/>
              <a:gd name="connsiteX2-95" fmla="*/ 12104915 w 13300967"/>
              <a:gd name="connsiteY2-96" fmla="*/ 2670629 h 6877085"/>
              <a:gd name="connsiteX3-97" fmla="*/ 4020456 w 13300967"/>
              <a:gd name="connsiteY3-98" fmla="*/ 6828971 h 6877085"/>
              <a:gd name="connsiteX4-99" fmla="*/ 0 w 13300967"/>
              <a:gd name="connsiteY4-100" fmla="*/ 6858000 h 6877085"/>
              <a:gd name="connsiteX5-101" fmla="*/ 0 w 13300967"/>
              <a:gd name="connsiteY5-102" fmla="*/ 0 h 6877085"/>
              <a:gd name="connsiteX0-103" fmla="*/ 0 w 12924146"/>
              <a:gd name="connsiteY0-104" fmla="*/ 0 h 6877085"/>
              <a:gd name="connsiteX1-105" fmla="*/ 12192000 w 12924146"/>
              <a:gd name="connsiteY1-106" fmla="*/ 0 h 6877085"/>
              <a:gd name="connsiteX2-107" fmla="*/ 12104915 w 12924146"/>
              <a:gd name="connsiteY2-108" fmla="*/ 2670629 h 6877085"/>
              <a:gd name="connsiteX3-109" fmla="*/ 4020456 w 12924146"/>
              <a:gd name="connsiteY3-110" fmla="*/ 6828971 h 6877085"/>
              <a:gd name="connsiteX4-111" fmla="*/ 0 w 12924146"/>
              <a:gd name="connsiteY4-112" fmla="*/ 6858000 h 6877085"/>
              <a:gd name="connsiteX5-113" fmla="*/ 0 w 12924146"/>
              <a:gd name="connsiteY5-114" fmla="*/ 0 h 6877085"/>
              <a:gd name="connsiteX0-115" fmla="*/ 0 w 12946213"/>
              <a:gd name="connsiteY0-116" fmla="*/ 0 h 6877085"/>
              <a:gd name="connsiteX1-117" fmla="*/ 12192000 w 12946213"/>
              <a:gd name="connsiteY1-118" fmla="*/ 0 h 6877085"/>
              <a:gd name="connsiteX2-119" fmla="*/ 12192001 w 12946213"/>
              <a:gd name="connsiteY2-120" fmla="*/ 2656114 h 6877085"/>
              <a:gd name="connsiteX3-121" fmla="*/ 4020456 w 12946213"/>
              <a:gd name="connsiteY3-122" fmla="*/ 6828971 h 6877085"/>
              <a:gd name="connsiteX4-123" fmla="*/ 0 w 12946213"/>
              <a:gd name="connsiteY4-124" fmla="*/ 6858000 h 6877085"/>
              <a:gd name="connsiteX5-125" fmla="*/ 0 w 12946213"/>
              <a:gd name="connsiteY5-126" fmla="*/ 0 h 6877085"/>
              <a:gd name="connsiteX0-127" fmla="*/ 0 w 12196083"/>
              <a:gd name="connsiteY0-128" fmla="*/ 0 h 6877085"/>
              <a:gd name="connsiteX1-129" fmla="*/ 12192000 w 12196083"/>
              <a:gd name="connsiteY1-130" fmla="*/ 0 h 6877085"/>
              <a:gd name="connsiteX2-131" fmla="*/ 12192001 w 12196083"/>
              <a:gd name="connsiteY2-132" fmla="*/ 2656114 h 6877085"/>
              <a:gd name="connsiteX3-133" fmla="*/ 4020456 w 12196083"/>
              <a:gd name="connsiteY3-134" fmla="*/ 6828971 h 6877085"/>
              <a:gd name="connsiteX4-135" fmla="*/ 0 w 12196083"/>
              <a:gd name="connsiteY4-136" fmla="*/ 6858000 h 6877085"/>
              <a:gd name="connsiteX5-137" fmla="*/ 0 w 12196083"/>
              <a:gd name="connsiteY5-138" fmla="*/ 0 h 6877085"/>
              <a:gd name="connsiteX0-139" fmla="*/ 0 w 12196083"/>
              <a:gd name="connsiteY0-140" fmla="*/ 0 h 6877085"/>
              <a:gd name="connsiteX1-141" fmla="*/ 12192000 w 12196083"/>
              <a:gd name="connsiteY1-142" fmla="*/ 0 h 6877085"/>
              <a:gd name="connsiteX2-143" fmla="*/ 12192001 w 12196083"/>
              <a:gd name="connsiteY2-144" fmla="*/ 2656114 h 6877085"/>
              <a:gd name="connsiteX3-145" fmla="*/ 4020456 w 12196083"/>
              <a:gd name="connsiteY3-146" fmla="*/ 6828971 h 6877085"/>
              <a:gd name="connsiteX4-147" fmla="*/ 0 w 12196083"/>
              <a:gd name="connsiteY4-148" fmla="*/ 6858000 h 6877085"/>
              <a:gd name="connsiteX5-149" fmla="*/ 0 w 12196083"/>
              <a:gd name="connsiteY5-150" fmla="*/ 0 h 6877085"/>
              <a:gd name="connsiteX0-151" fmla="*/ 0 w 12196083"/>
              <a:gd name="connsiteY0-152" fmla="*/ 0 h 6877085"/>
              <a:gd name="connsiteX1-153" fmla="*/ 12192000 w 12196083"/>
              <a:gd name="connsiteY1-154" fmla="*/ 0 h 6877085"/>
              <a:gd name="connsiteX2-155" fmla="*/ 12192001 w 12196083"/>
              <a:gd name="connsiteY2-156" fmla="*/ 2656114 h 6877085"/>
              <a:gd name="connsiteX3-157" fmla="*/ 9942286 w 12196083"/>
              <a:gd name="connsiteY3-158" fmla="*/ 4194630 h 6877085"/>
              <a:gd name="connsiteX4-159" fmla="*/ 4020456 w 12196083"/>
              <a:gd name="connsiteY4-160" fmla="*/ 6828971 h 6877085"/>
              <a:gd name="connsiteX5-161" fmla="*/ 0 w 12196083"/>
              <a:gd name="connsiteY5-162" fmla="*/ 6858000 h 6877085"/>
              <a:gd name="connsiteX6" fmla="*/ 0 w 12196083"/>
              <a:gd name="connsiteY6" fmla="*/ 0 h 6877085"/>
              <a:gd name="connsiteX0-163" fmla="*/ 0 w 12196083"/>
              <a:gd name="connsiteY0-164" fmla="*/ 0 h 6877085"/>
              <a:gd name="connsiteX1-165" fmla="*/ 12192000 w 12196083"/>
              <a:gd name="connsiteY1-166" fmla="*/ 0 h 6877085"/>
              <a:gd name="connsiteX2-167" fmla="*/ 12192001 w 12196083"/>
              <a:gd name="connsiteY2-168" fmla="*/ 2656114 h 6877085"/>
              <a:gd name="connsiteX3-169" fmla="*/ 6357257 w 12196083"/>
              <a:gd name="connsiteY3-170" fmla="*/ 2931887 h 6877085"/>
              <a:gd name="connsiteX4-171" fmla="*/ 4020456 w 12196083"/>
              <a:gd name="connsiteY4-172" fmla="*/ 6828971 h 6877085"/>
              <a:gd name="connsiteX5-173" fmla="*/ 0 w 12196083"/>
              <a:gd name="connsiteY5-174" fmla="*/ 6858000 h 6877085"/>
              <a:gd name="connsiteX6-175" fmla="*/ 0 w 12196083"/>
              <a:gd name="connsiteY6-176" fmla="*/ 0 h 6877085"/>
              <a:gd name="connsiteX0-177" fmla="*/ 0 w 12196083"/>
              <a:gd name="connsiteY0-178" fmla="*/ 0 h 6877085"/>
              <a:gd name="connsiteX1-179" fmla="*/ 12192000 w 12196083"/>
              <a:gd name="connsiteY1-180" fmla="*/ 0 h 6877085"/>
              <a:gd name="connsiteX2-181" fmla="*/ 12192001 w 12196083"/>
              <a:gd name="connsiteY2-182" fmla="*/ 2656114 h 6877085"/>
              <a:gd name="connsiteX3-183" fmla="*/ 5907315 w 12196083"/>
              <a:gd name="connsiteY3-184" fmla="*/ 3120573 h 6877085"/>
              <a:gd name="connsiteX4-185" fmla="*/ 4020456 w 12196083"/>
              <a:gd name="connsiteY4-186" fmla="*/ 6828971 h 6877085"/>
              <a:gd name="connsiteX5-187" fmla="*/ 0 w 12196083"/>
              <a:gd name="connsiteY5-188" fmla="*/ 6858000 h 6877085"/>
              <a:gd name="connsiteX6-189" fmla="*/ 0 w 12196083"/>
              <a:gd name="connsiteY6-190" fmla="*/ 0 h 6877085"/>
              <a:gd name="connsiteX0-191" fmla="*/ 0 w 12196083"/>
              <a:gd name="connsiteY0-192" fmla="*/ 0 h 6877085"/>
              <a:gd name="connsiteX1-193" fmla="*/ 12192000 w 12196083"/>
              <a:gd name="connsiteY1-194" fmla="*/ 0 h 6877085"/>
              <a:gd name="connsiteX2-195" fmla="*/ 12192001 w 12196083"/>
              <a:gd name="connsiteY2-196" fmla="*/ 2656114 h 6877085"/>
              <a:gd name="connsiteX3-197" fmla="*/ 6836229 w 12196083"/>
              <a:gd name="connsiteY3-198" fmla="*/ 2815773 h 6877085"/>
              <a:gd name="connsiteX4-199" fmla="*/ 4020456 w 12196083"/>
              <a:gd name="connsiteY4-200" fmla="*/ 6828971 h 6877085"/>
              <a:gd name="connsiteX5-201" fmla="*/ 0 w 12196083"/>
              <a:gd name="connsiteY5-202" fmla="*/ 6858000 h 6877085"/>
              <a:gd name="connsiteX6-203" fmla="*/ 0 w 12196083"/>
              <a:gd name="connsiteY6-204" fmla="*/ 0 h 6877085"/>
              <a:gd name="connsiteX0-205" fmla="*/ 0 w 12196083"/>
              <a:gd name="connsiteY0-206" fmla="*/ 0 h 6877085"/>
              <a:gd name="connsiteX1-207" fmla="*/ 12192000 w 12196083"/>
              <a:gd name="connsiteY1-208" fmla="*/ 0 h 6877085"/>
              <a:gd name="connsiteX2-209" fmla="*/ 12192001 w 12196083"/>
              <a:gd name="connsiteY2-210" fmla="*/ 2656114 h 6877085"/>
              <a:gd name="connsiteX3-211" fmla="*/ 5863771 w 12196083"/>
              <a:gd name="connsiteY3-212" fmla="*/ 2960916 h 6877085"/>
              <a:gd name="connsiteX4-213" fmla="*/ 4020456 w 12196083"/>
              <a:gd name="connsiteY4-214" fmla="*/ 6828971 h 6877085"/>
              <a:gd name="connsiteX5-215" fmla="*/ 0 w 12196083"/>
              <a:gd name="connsiteY5-216" fmla="*/ 6858000 h 6877085"/>
              <a:gd name="connsiteX6-217" fmla="*/ 0 w 12196083"/>
              <a:gd name="connsiteY6-218" fmla="*/ 0 h 6877085"/>
              <a:gd name="connsiteX0-219" fmla="*/ 0 w 12196083"/>
              <a:gd name="connsiteY0-220" fmla="*/ 0 h 6877085"/>
              <a:gd name="connsiteX1-221" fmla="*/ 12192000 w 12196083"/>
              <a:gd name="connsiteY1-222" fmla="*/ 0 h 6877085"/>
              <a:gd name="connsiteX2-223" fmla="*/ 12192001 w 12196083"/>
              <a:gd name="connsiteY2-224" fmla="*/ 2656114 h 6877085"/>
              <a:gd name="connsiteX3-225" fmla="*/ 6778171 w 12196083"/>
              <a:gd name="connsiteY3-226" fmla="*/ 2496459 h 6877085"/>
              <a:gd name="connsiteX4-227" fmla="*/ 4020456 w 12196083"/>
              <a:gd name="connsiteY4-228" fmla="*/ 6828971 h 6877085"/>
              <a:gd name="connsiteX5-229" fmla="*/ 0 w 12196083"/>
              <a:gd name="connsiteY5-230" fmla="*/ 6858000 h 6877085"/>
              <a:gd name="connsiteX6-231" fmla="*/ 0 w 12196083"/>
              <a:gd name="connsiteY6-232" fmla="*/ 0 h 6877085"/>
              <a:gd name="connsiteX0-233" fmla="*/ 0 w 12196083"/>
              <a:gd name="connsiteY0-234" fmla="*/ 0 h 6877085"/>
              <a:gd name="connsiteX1-235" fmla="*/ 12192000 w 12196083"/>
              <a:gd name="connsiteY1-236" fmla="*/ 0 h 6877085"/>
              <a:gd name="connsiteX2-237" fmla="*/ 12192001 w 12196083"/>
              <a:gd name="connsiteY2-238" fmla="*/ 2656114 h 6877085"/>
              <a:gd name="connsiteX3-239" fmla="*/ 6313714 w 12196083"/>
              <a:gd name="connsiteY3-240" fmla="*/ 2510973 h 6877085"/>
              <a:gd name="connsiteX4-241" fmla="*/ 4020456 w 12196083"/>
              <a:gd name="connsiteY4-242" fmla="*/ 6828971 h 6877085"/>
              <a:gd name="connsiteX5-243" fmla="*/ 0 w 12196083"/>
              <a:gd name="connsiteY5-244" fmla="*/ 6858000 h 6877085"/>
              <a:gd name="connsiteX6-245" fmla="*/ 0 w 12196083"/>
              <a:gd name="connsiteY6-246" fmla="*/ 0 h 6877085"/>
              <a:gd name="connsiteX0-247" fmla="*/ 0 w 12196083"/>
              <a:gd name="connsiteY0-248" fmla="*/ 0 h 6877085"/>
              <a:gd name="connsiteX1-249" fmla="*/ 12192000 w 12196083"/>
              <a:gd name="connsiteY1-250" fmla="*/ 0 h 6877085"/>
              <a:gd name="connsiteX2-251" fmla="*/ 12192001 w 12196083"/>
              <a:gd name="connsiteY2-252" fmla="*/ 2656114 h 6877085"/>
              <a:gd name="connsiteX3-253" fmla="*/ 5167086 w 12196083"/>
              <a:gd name="connsiteY3-254" fmla="*/ 3657601 h 6877085"/>
              <a:gd name="connsiteX4-255" fmla="*/ 4020456 w 12196083"/>
              <a:gd name="connsiteY4-256" fmla="*/ 6828971 h 6877085"/>
              <a:gd name="connsiteX5-257" fmla="*/ 0 w 12196083"/>
              <a:gd name="connsiteY5-258" fmla="*/ 6858000 h 6877085"/>
              <a:gd name="connsiteX6-259" fmla="*/ 0 w 12196083"/>
              <a:gd name="connsiteY6-260" fmla="*/ 0 h 6877085"/>
              <a:gd name="connsiteX0-261" fmla="*/ 0 w 12196083"/>
              <a:gd name="connsiteY0-262" fmla="*/ 0 h 6877085"/>
              <a:gd name="connsiteX1-263" fmla="*/ 12192000 w 12196083"/>
              <a:gd name="connsiteY1-264" fmla="*/ 0 h 6877085"/>
              <a:gd name="connsiteX2-265" fmla="*/ 12192001 w 12196083"/>
              <a:gd name="connsiteY2-266" fmla="*/ 2656114 h 6877085"/>
              <a:gd name="connsiteX3-267" fmla="*/ 5167086 w 12196083"/>
              <a:gd name="connsiteY3-268" fmla="*/ 3657601 h 6877085"/>
              <a:gd name="connsiteX4-269" fmla="*/ 4020456 w 12196083"/>
              <a:gd name="connsiteY4-270" fmla="*/ 6828971 h 6877085"/>
              <a:gd name="connsiteX5-271" fmla="*/ 0 w 12196083"/>
              <a:gd name="connsiteY5-272" fmla="*/ 6858000 h 6877085"/>
              <a:gd name="connsiteX6-273" fmla="*/ 0 w 12196083"/>
              <a:gd name="connsiteY6-274" fmla="*/ 0 h 6877085"/>
              <a:gd name="connsiteX0-275" fmla="*/ 0 w 12196083"/>
              <a:gd name="connsiteY0-276" fmla="*/ 0 h 6877085"/>
              <a:gd name="connsiteX1-277" fmla="*/ 12192000 w 12196083"/>
              <a:gd name="connsiteY1-278" fmla="*/ 0 h 6877085"/>
              <a:gd name="connsiteX2-279" fmla="*/ 12192001 w 12196083"/>
              <a:gd name="connsiteY2-280" fmla="*/ 2656114 h 6877085"/>
              <a:gd name="connsiteX3-281" fmla="*/ 5167086 w 12196083"/>
              <a:gd name="connsiteY3-282" fmla="*/ 3657601 h 6877085"/>
              <a:gd name="connsiteX4-283" fmla="*/ 4020456 w 12196083"/>
              <a:gd name="connsiteY4-284" fmla="*/ 6828971 h 6877085"/>
              <a:gd name="connsiteX5-285" fmla="*/ 0 w 12196083"/>
              <a:gd name="connsiteY5-286" fmla="*/ 6858000 h 6877085"/>
              <a:gd name="connsiteX6-287" fmla="*/ 0 w 12196083"/>
              <a:gd name="connsiteY6-288" fmla="*/ 0 h 6877085"/>
              <a:gd name="connsiteX0-289" fmla="*/ 0 w 12196083"/>
              <a:gd name="connsiteY0-290" fmla="*/ 0 h 6877085"/>
              <a:gd name="connsiteX1-291" fmla="*/ 12192000 w 12196083"/>
              <a:gd name="connsiteY1-292" fmla="*/ 0 h 6877085"/>
              <a:gd name="connsiteX2-293" fmla="*/ 12192001 w 12196083"/>
              <a:gd name="connsiteY2-294" fmla="*/ 2656114 h 6877085"/>
              <a:gd name="connsiteX3-295" fmla="*/ 6110515 w 12196083"/>
              <a:gd name="connsiteY3-296" fmla="*/ 2133601 h 6877085"/>
              <a:gd name="connsiteX4-297" fmla="*/ 4020456 w 12196083"/>
              <a:gd name="connsiteY4-298" fmla="*/ 6828971 h 6877085"/>
              <a:gd name="connsiteX5-299" fmla="*/ 0 w 12196083"/>
              <a:gd name="connsiteY5-300" fmla="*/ 6858000 h 6877085"/>
              <a:gd name="connsiteX6-301" fmla="*/ 0 w 12196083"/>
              <a:gd name="connsiteY6-302" fmla="*/ 0 h 6877085"/>
              <a:gd name="connsiteX0-303" fmla="*/ 0 w 12196083"/>
              <a:gd name="connsiteY0-304" fmla="*/ 0 h 6877085"/>
              <a:gd name="connsiteX1-305" fmla="*/ 12192000 w 12196083"/>
              <a:gd name="connsiteY1-306" fmla="*/ 0 h 6877085"/>
              <a:gd name="connsiteX2-307" fmla="*/ 12192001 w 12196083"/>
              <a:gd name="connsiteY2-308" fmla="*/ 2656114 h 6877085"/>
              <a:gd name="connsiteX3-309" fmla="*/ 6110515 w 12196083"/>
              <a:gd name="connsiteY3-310" fmla="*/ 2133601 h 6877085"/>
              <a:gd name="connsiteX4-311" fmla="*/ 4020456 w 12196083"/>
              <a:gd name="connsiteY4-312" fmla="*/ 6828971 h 6877085"/>
              <a:gd name="connsiteX5-313" fmla="*/ 0 w 12196083"/>
              <a:gd name="connsiteY5-314" fmla="*/ 6858000 h 6877085"/>
              <a:gd name="connsiteX6-315" fmla="*/ 0 w 12196083"/>
              <a:gd name="connsiteY6-316" fmla="*/ 0 h 6877085"/>
              <a:gd name="connsiteX0-317" fmla="*/ 0 w 12196083"/>
              <a:gd name="connsiteY0-318" fmla="*/ 0 h 6877085"/>
              <a:gd name="connsiteX1-319" fmla="*/ 12192000 w 12196083"/>
              <a:gd name="connsiteY1-320" fmla="*/ 0 h 6877085"/>
              <a:gd name="connsiteX2-321" fmla="*/ 12192001 w 12196083"/>
              <a:gd name="connsiteY2-322" fmla="*/ 2656114 h 6877085"/>
              <a:gd name="connsiteX3-323" fmla="*/ 6357258 w 12196083"/>
              <a:gd name="connsiteY3-324" fmla="*/ 2409372 h 6877085"/>
              <a:gd name="connsiteX4-325" fmla="*/ 4020456 w 12196083"/>
              <a:gd name="connsiteY4-326" fmla="*/ 6828971 h 6877085"/>
              <a:gd name="connsiteX5-327" fmla="*/ 0 w 12196083"/>
              <a:gd name="connsiteY5-328" fmla="*/ 6858000 h 6877085"/>
              <a:gd name="connsiteX6-329" fmla="*/ 0 w 12196083"/>
              <a:gd name="connsiteY6-330" fmla="*/ 0 h 6877085"/>
              <a:gd name="connsiteX0-331" fmla="*/ 0 w 12196083"/>
              <a:gd name="connsiteY0-332" fmla="*/ 0 h 6877085"/>
              <a:gd name="connsiteX1-333" fmla="*/ 12192000 w 12196083"/>
              <a:gd name="connsiteY1-334" fmla="*/ 0 h 6877085"/>
              <a:gd name="connsiteX2-335" fmla="*/ 12192001 w 12196083"/>
              <a:gd name="connsiteY2-336" fmla="*/ 2656114 h 6877085"/>
              <a:gd name="connsiteX3-337" fmla="*/ 6357258 w 12196083"/>
              <a:gd name="connsiteY3-338" fmla="*/ 2409372 h 6877085"/>
              <a:gd name="connsiteX4-339" fmla="*/ 4020456 w 12196083"/>
              <a:gd name="connsiteY4-340" fmla="*/ 6828971 h 6877085"/>
              <a:gd name="connsiteX5-341" fmla="*/ 0 w 12196083"/>
              <a:gd name="connsiteY5-342" fmla="*/ 6858000 h 6877085"/>
              <a:gd name="connsiteX6-343" fmla="*/ 0 w 12196083"/>
              <a:gd name="connsiteY6-344" fmla="*/ 0 h 6877085"/>
              <a:gd name="connsiteX0-345" fmla="*/ 0 w 12196083"/>
              <a:gd name="connsiteY0-346" fmla="*/ 0 h 6829257"/>
              <a:gd name="connsiteX1-347" fmla="*/ 12192000 w 12196083"/>
              <a:gd name="connsiteY1-348" fmla="*/ 0 h 6829257"/>
              <a:gd name="connsiteX2-349" fmla="*/ 12192001 w 12196083"/>
              <a:gd name="connsiteY2-350" fmla="*/ 2656114 h 6829257"/>
              <a:gd name="connsiteX3-351" fmla="*/ 6357258 w 12196083"/>
              <a:gd name="connsiteY3-352" fmla="*/ 2409372 h 6829257"/>
              <a:gd name="connsiteX4-353" fmla="*/ 4020456 w 12196083"/>
              <a:gd name="connsiteY4-354" fmla="*/ 6828971 h 6829257"/>
              <a:gd name="connsiteX5-355" fmla="*/ 0 w 12196083"/>
              <a:gd name="connsiteY5-356" fmla="*/ 2679700 h 6829257"/>
              <a:gd name="connsiteX6-357" fmla="*/ 0 w 12196083"/>
              <a:gd name="connsiteY6-358" fmla="*/ 0 h 6829257"/>
              <a:gd name="connsiteX0-359" fmla="*/ 0 w 12196083"/>
              <a:gd name="connsiteY0-360" fmla="*/ 0 h 2730444"/>
              <a:gd name="connsiteX1-361" fmla="*/ 12192000 w 12196083"/>
              <a:gd name="connsiteY1-362" fmla="*/ 0 h 2730444"/>
              <a:gd name="connsiteX2-363" fmla="*/ 12192001 w 12196083"/>
              <a:gd name="connsiteY2-364" fmla="*/ 2656114 h 2730444"/>
              <a:gd name="connsiteX3-365" fmla="*/ 6357258 w 12196083"/>
              <a:gd name="connsiteY3-366" fmla="*/ 2409372 h 2730444"/>
              <a:gd name="connsiteX4-367" fmla="*/ 3677556 w 12196083"/>
              <a:gd name="connsiteY4-368" fmla="*/ 1609271 h 2730444"/>
              <a:gd name="connsiteX5-369" fmla="*/ 0 w 12196083"/>
              <a:gd name="connsiteY5-370" fmla="*/ 2679700 h 2730444"/>
              <a:gd name="connsiteX6-371" fmla="*/ 0 w 12196083"/>
              <a:gd name="connsiteY6-372" fmla="*/ 0 h 2730444"/>
              <a:gd name="connsiteX0-373" fmla="*/ 0 w 12196083"/>
              <a:gd name="connsiteY0-374" fmla="*/ 0 h 2730444"/>
              <a:gd name="connsiteX1-375" fmla="*/ 12192000 w 12196083"/>
              <a:gd name="connsiteY1-376" fmla="*/ 0 h 2730444"/>
              <a:gd name="connsiteX2-377" fmla="*/ 12192001 w 12196083"/>
              <a:gd name="connsiteY2-378" fmla="*/ 2656114 h 2730444"/>
              <a:gd name="connsiteX3-379" fmla="*/ 6357258 w 12196083"/>
              <a:gd name="connsiteY3-380" fmla="*/ 2409372 h 2730444"/>
              <a:gd name="connsiteX4-381" fmla="*/ 3677556 w 12196083"/>
              <a:gd name="connsiteY4-382" fmla="*/ 1609271 h 2730444"/>
              <a:gd name="connsiteX5-383" fmla="*/ 0 w 12196083"/>
              <a:gd name="connsiteY5-384" fmla="*/ 2679700 h 2730444"/>
              <a:gd name="connsiteX6-385" fmla="*/ 0 w 12196083"/>
              <a:gd name="connsiteY6-386" fmla="*/ 0 h 2730444"/>
              <a:gd name="connsiteX0-387" fmla="*/ 0 w 12196083"/>
              <a:gd name="connsiteY0-388" fmla="*/ 0 h 2730444"/>
              <a:gd name="connsiteX1-389" fmla="*/ 12192000 w 12196083"/>
              <a:gd name="connsiteY1-390" fmla="*/ 0 h 2730444"/>
              <a:gd name="connsiteX2-391" fmla="*/ 12192001 w 12196083"/>
              <a:gd name="connsiteY2-392" fmla="*/ 2656114 h 2730444"/>
              <a:gd name="connsiteX3-393" fmla="*/ 6357258 w 12196083"/>
              <a:gd name="connsiteY3-394" fmla="*/ 2409372 h 2730444"/>
              <a:gd name="connsiteX4-395" fmla="*/ 3550556 w 12196083"/>
              <a:gd name="connsiteY4-396" fmla="*/ 1660071 h 2730444"/>
              <a:gd name="connsiteX5-397" fmla="*/ 0 w 12196083"/>
              <a:gd name="connsiteY5-398" fmla="*/ 2679700 h 2730444"/>
              <a:gd name="connsiteX6-399" fmla="*/ 0 w 12196083"/>
              <a:gd name="connsiteY6-400" fmla="*/ 0 h 2730444"/>
              <a:gd name="connsiteX0-401" fmla="*/ 0 w 12196083"/>
              <a:gd name="connsiteY0-402" fmla="*/ 0 h 2702837"/>
              <a:gd name="connsiteX1-403" fmla="*/ 12192000 w 12196083"/>
              <a:gd name="connsiteY1-404" fmla="*/ 0 h 2702837"/>
              <a:gd name="connsiteX2-405" fmla="*/ 12192001 w 12196083"/>
              <a:gd name="connsiteY2-406" fmla="*/ 2656114 h 2702837"/>
              <a:gd name="connsiteX3-407" fmla="*/ 8160658 w 12196083"/>
              <a:gd name="connsiteY3-408" fmla="*/ 1494972 h 2702837"/>
              <a:gd name="connsiteX4-409" fmla="*/ 3550556 w 12196083"/>
              <a:gd name="connsiteY4-410" fmla="*/ 1660071 h 2702837"/>
              <a:gd name="connsiteX5-411" fmla="*/ 0 w 12196083"/>
              <a:gd name="connsiteY5-412" fmla="*/ 2679700 h 2702837"/>
              <a:gd name="connsiteX6-413" fmla="*/ 0 w 12196083"/>
              <a:gd name="connsiteY6-414" fmla="*/ 0 h 2702837"/>
              <a:gd name="connsiteX0-415" fmla="*/ 0 w 12196083"/>
              <a:gd name="connsiteY0-416" fmla="*/ 0 h 2710378"/>
              <a:gd name="connsiteX1-417" fmla="*/ 12192000 w 12196083"/>
              <a:gd name="connsiteY1-418" fmla="*/ 0 h 2710378"/>
              <a:gd name="connsiteX2-419" fmla="*/ 12192001 w 12196083"/>
              <a:gd name="connsiteY2-420" fmla="*/ 2656114 h 2710378"/>
              <a:gd name="connsiteX3-421" fmla="*/ 8160658 w 12196083"/>
              <a:gd name="connsiteY3-422" fmla="*/ 1494972 h 2710378"/>
              <a:gd name="connsiteX4-423" fmla="*/ 3550556 w 12196083"/>
              <a:gd name="connsiteY4-424" fmla="*/ 1660071 h 2710378"/>
              <a:gd name="connsiteX5-425" fmla="*/ 0 w 12196083"/>
              <a:gd name="connsiteY5-426" fmla="*/ 2679700 h 2710378"/>
              <a:gd name="connsiteX6-427" fmla="*/ 0 w 12196083"/>
              <a:gd name="connsiteY6-428" fmla="*/ 0 h 2710378"/>
              <a:gd name="connsiteX0-429" fmla="*/ 0 w 12192000"/>
              <a:gd name="connsiteY0-430" fmla="*/ 654352 h 3335394"/>
              <a:gd name="connsiteX1-431" fmla="*/ 12192000 w 12192000"/>
              <a:gd name="connsiteY1-432" fmla="*/ 654352 h 3335394"/>
              <a:gd name="connsiteX2-433" fmla="*/ 11938001 w 12192000"/>
              <a:gd name="connsiteY2-434" fmla="*/ 338666 h 3335394"/>
              <a:gd name="connsiteX3-435" fmla="*/ 8160658 w 12192000"/>
              <a:gd name="connsiteY3-436" fmla="*/ 2149324 h 3335394"/>
              <a:gd name="connsiteX4-437" fmla="*/ 3550556 w 12192000"/>
              <a:gd name="connsiteY4-438" fmla="*/ 2314423 h 3335394"/>
              <a:gd name="connsiteX5-439" fmla="*/ 0 w 12192000"/>
              <a:gd name="connsiteY5-440" fmla="*/ 3334052 h 3335394"/>
              <a:gd name="connsiteX6-441" fmla="*/ 0 w 12192000"/>
              <a:gd name="connsiteY6-442" fmla="*/ 654352 h 3335394"/>
              <a:gd name="connsiteX0-443" fmla="*/ 0 w 11938188"/>
              <a:gd name="connsiteY0-444" fmla="*/ 1117600 h 3798642"/>
              <a:gd name="connsiteX1-445" fmla="*/ 11379200 w 11938188"/>
              <a:gd name="connsiteY1-446" fmla="*/ 0 h 3798642"/>
              <a:gd name="connsiteX2-447" fmla="*/ 11938001 w 11938188"/>
              <a:gd name="connsiteY2-448" fmla="*/ 801914 h 3798642"/>
              <a:gd name="connsiteX3-449" fmla="*/ 8160658 w 11938188"/>
              <a:gd name="connsiteY3-450" fmla="*/ 2612572 h 3798642"/>
              <a:gd name="connsiteX4-451" fmla="*/ 3550556 w 11938188"/>
              <a:gd name="connsiteY4-452" fmla="*/ 2777671 h 3798642"/>
              <a:gd name="connsiteX5-453" fmla="*/ 0 w 11938188"/>
              <a:gd name="connsiteY5-454" fmla="*/ 3797300 h 3798642"/>
              <a:gd name="connsiteX6-455" fmla="*/ 0 w 11938188"/>
              <a:gd name="connsiteY6-456" fmla="*/ 1117600 h 379864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01" y="connsiteY5-102"/>
              </a:cxn>
              <a:cxn ang="0">
                <a:pos x="connsiteX6-175" y="connsiteY6-176"/>
              </a:cxn>
            </a:cxnLst>
            <a:rect l="l" t="t" r="r" b="b"/>
            <a:pathLst>
              <a:path w="11938188" h="3798642">
                <a:moveTo>
                  <a:pt x="0" y="1117600"/>
                </a:moveTo>
                <a:lnTo>
                  <a:pt x="11379200" y="0"/>
                </a:lnTo>
                <a:cubicBezTo>
                  <a:pt x="11371944" y="1270000"/>
                  <a:pt x="11950096" y="-481391"/>
                  <a:pt x="11938001" y="801914"/>
                </a:cubicBezTo>
                <a:cubicBezTo>
                  <a:pt x="10111620" y="1196219"/>
                  <a:pt x="9535282" y="2272696"/>
                  <a:pt x="8160658" y="2612572"/>
                </a:cubicBezTo>
                <a:cubicBezTo>
                  <a:pt x="6798734" y="3308048"/>
                  <a:pt x="4910666" y="2580216"/>
                  <a:pt x="3550556" y="2777671"/>
                </a:cubicBezTo>
                <a:cubicBezTo>
                  <a:pt x="2190446" y="2975126"/>
                  <a:pt x="1915885" y="3837214"/>
                  <a:pt x="0" y="3797300"/>
                </a:cubicBezTo>
                <a:lnTo>
                  <a:pt x="0" y="1117600"/>
                </a:lnTo>
                <a:close/>
              </a:path>
            </a:pathLst>
          </a:custGeom>
          <a:gradFill>
            <a:gsLst>
              <a:gs pos="21000">
                <a:srgbClr val="00B0F0"/>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3" name="椭圆 12"/>
          <p:cNvSpPr/>
          <p:nvPr/>
        </p:nvSpPr>
        <p:spPr>
          <a:xfrm>
            <a:off x="-763814" y="2971799"/>
            <a:ext cx="2959099" cy="2959099"/>
          </a:xfrm>
          <a:prstGeom prst="ellipse">
            <a:avLst/>
          </a:prstGeom>
          <a:gradFill>
            <a:gsLst>
              <a:gs pos="21000">
                <a:srgbClr val="00B0F0">
                  <a:alpha val="0"/>
                </a:srgbClr>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4" name="椭圆 13"/>
          <p:cNvSpPr/>
          <p:nvPr/>
        </p:nvSpPr>
        <p:spPr>
          <a:xfrm>
            <a:off x="7714342" y="-166916"/>
            <a:ext cx="1335316" cy="1299031"/>
          </a:xfrm>
          <a:prstGeom prst="ellipse">
            <a:avLst/>
          </a:prstGeom>
          <a:gradFill>
            <a:gsLst>
              <a:gs pos="21000">
                <a:srgbClr val="0070C0"/>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6" name="íṩḻîḋê"/>
          <p:cNvSpPr/>
          <p:nvPr/>
        </p:nvSpPr>
        <p:spPr bwMode="auto">
          <a:xfrm>
            <a:off x="3901756" y="2438233"/>
            <a:ext cx="522011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00000"/>
              </a:lnSpc>
              <a:spcBef>
                <a:spcPct val="0"/>
              </a:spcBef>
            </a:pPr>
            <a:r>
              <a:rPr lang="zh-CN" altLang="en-US" sz="9600" dirty="0">
                <a:solidFill>
                  <a:srgbClr val="404040"/>
                </a:solidFill>
                <a:effectLst>
                  <a:outerShdw blurRad="50800" dist="38100" dir="8100000" algn="tr" rotWithShape="0">
                    <a:prstClr val="black">
                      <a:alpha val="40000"/>
                    </a:prstClr>
                  </a:outerShdw>
                </a:effectLst>
                <a:latin typeface="字魂143号-正酷超级黑" panose="00000500000000000000" pitchFamily="2" charset="-122"/>
                <a:ea typeface="字魂143号-正酷超级黑" panose="00000500000000000000" pitchFamily="2" charset="-122"/>
                <a:sym typeface="字魂59号-创粗黑" panose="00000500000000000000" pitchFamily="2" charset="-122"/>
              </a:rPr>
              <a:t>素质训练</a:t>
            </a:r>
            <a:endParaRPr lang="zh-CN" altLang="en-US" sz="9600" dirty="0">
              <a:solidFill>
                <a:srgbClr val="404040"/>
              </a:solidFill>
              <a:effectLst>
                <a:outerShdw blurRad="50800" dist="38100" dir="8100000" algn="tr" rotWithShape="0">
                  <a:prstClr val="black">
                    <a:alpha val="40000"/>
                  </a:prstClr>
                </a:outerShdw>
              </a:effectLst>
              <a:latin typeface="字魂143号-正酷超级黑" panose="00000500000000000000" pitchFamily="2" charset="-122"/>
              <a:ea typeface="字魂143号-正酷超级黑" panose="00000500000000000000"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4" presetClass="entr" presetSubtype="1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randombar(horizontal)">
                                      <p:cBhvr>
                                        <p:cTn id="23" dur="500"/>
                                        <p:tgtEl>
                                          <p:spTgt spid="6"/>
                                        </p:tgtEl>
                                      </p:cBhvr>
                                    </p:animEffect>
                                  </p:childTnLst>
                                </p:cTn>
                              </p:par>
                            </p:childTnLst>
                          </p:cTn>
                        </p:par>
                        <p:par>
                          <p:cTn id="24" fill="hold">
                            <p:stCondLst>
                              <p:cond delay="1500"/>
                            </p:stCondLst>
                            <p:childTnLst>
                              <p:par>
                                <p:cTn id="25" presetID="16" presetClass="entr" presetSubtype="21"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arn(inVertical)">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3" grpId="0" animBg="1"/>
      <p:bldP spid="14" grpId="0" animBg="1"/>
      <p:bldP spid="1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职业素质训练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552450" y="1498000"/>
            <a:ext cx="10411460" cy="289179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（1）本项目由“无领导小组讨论”“造房子”“7 个和尚分粥”“四足蜈蚣”四个活动组成。</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（2）参训学生为一个行政班，分为若干小组，每组 10 人（如学生为 40 人时，分成4 组）。</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（3）“无领导小组讨论”40 分钟，“造房子”30 分钟，“7 个和尚分粥”30 分钟，“四足蜈蚣”30 分钟。</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（4）评估小组成员的领导和组织能力。</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25" name="圆角矩形 6"/>
          <p:cNvSpPr>
            <a:spLocks noChangeArrowheads="1"/>
          </p:cNvSpPr>
          <p:nvPr/>
        </p:nvSpPr>
        <p:spPr bwMode="auto">
          <a:xfrm>
            <a:off x="552450" y="911260"/>
            <a:ext cx="2872740" cy="461645"/>
          </a:xfrm>
          <a:prstGeom prst="roundRect">
            <a:avLst>
              <a:gd name="adj" fmla="val 16667"/>
            </a:avLst>
          </a:prstGeom>
          <a:gradFill>
            <a:gsLst>
              <a:gs pos="21000">
                <a:srgbClr val="00B0F0"/>
              </a:gs>
              <a:gs pos="100000">
                <a:srgbClr val="21215D"/>
              </a:gs>
            </a:gsLst>
            <a:lin ang="7200000" scaled="0"/>
          </a:gra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rPr>
              <a:t>（二）训练设计</a:t>
            </a:r>
            <a:endPar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250"/>
                                        <p:tgtEl>
                                          <p:spTgt spid="25"/>
                                        </p:tgtEl>
                                      </p:cBhvr>
                                    </p:animEffect>
                                    <p:anim calcmode="lin" valueType="num">
                                      <p:cBhvr>
                                        <p:cTn id="14" dur="250" fill="hold"/>
                                        <p:tgtEl>
                                          <p:spTgt spid="25"/>
                                        </p:tgtEl>
                                        <p:attrNameLst>
                                          <p:attrName>ppt_x</p:attrName>
                                        </p:attrNameLst>
                                      </p:cBhvr>
                                      <p:tavLst>
                                        <p:tav tm="0">
                                          <p:val>
                                            <p:strVal val="#ppt_x"/>
                                          </p:val>
                                        </p:tav>
                                        <p:tav tm="100000">
                                          <p:val>
                                            <p:strVal val="#ppt_x"/>
                                          </p:val>
                                        </p:tav>
                                      </p:tavLst>
                                    </p:anim>
                                    <p:anim calcmode="lin" valueType="num">
                                      <p:cBhvr>
                                        <p:cTn id="15" dur="25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25"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职业素质训练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 name="Rectangle 3"/>
          <p:cNvSpPr txBox="1">
            <a:spLocks noChangeArrowheads="1"/>
          </p:cNvSpPr>
          <p:nvPr/>
        </p:nvSpPr>
        <p:spPr>
          <a:xfrm>
            <a:off x="552450" y="1677070"/>
            <a:ext cx="10411460" cy="369252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b="1" dirty="0">
                <a:solidFill>
                  <a:srgbClr val="0070C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1. 什么是领导力</a:t>
            </a:r>
            <a:endParaRPr lang="zh-CN" altLang="en-US" sz="2000" b="1" dirty="0">
              <a:solidFill>
                <a:srgbClr val="0070C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b="1" dirty="0">
                <a:solidFill>
                  <a:srgbClr val="0070C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2. 全面培养领导力的理念</a:t>
            </a:r>
            <a:endParaRPr lang="zh-CN" altLang="en-US" sz="2000" b="1" dirty="0">
              <a:solidFill>
                <a:srgbClr val="0070C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（1）明确领导力是一种能够激发团队成员的热情与想象力，以至全力以赴，共同完成明确目标的能力。</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（2）强调员工的自我开发与管理。</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b="1" dirty="0">
                <a:solidFill>
                  <a:srgbClr val="0070C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3. 培养领导力的方法</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（1）行动学习法。</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（2）导师指导。</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（3）教练辅导。</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3" name="圆角矩形 6"/>
          <p:cNvSpPr>
            <a:spLocks noChangeArrowheads="1"/>
          </p:cNvSpPr>
          <p:nvPr/>
        </p:nvSpPr>
        <p:spPr bwMode="auto">
          <a:xfrm>
            <a:off x="552450" y="1090295"/>
            <a:ext cx="3174365" cy="461645"/>
          </a:xfrm>
          <a:prstGeom prst="roundRect">
            <a:avLst>
              <a:gd name="adj" fmla="val 16667"/>
            </a:avLst>
          </a:prstGeom>
          <a:gradFill>
            <a:gsLst>
              <a:gs pos="21000">
                <a:srgbClr val="00B0F0"/>
              </a:gs>
              <a:gs pos="100000">
                <a:srgbClr val="21215D"/>
              </a:gs>
            </a:gsLst>
            <a:lin ang="7200000" scaled="0"/>
          </a:gra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rPr>
              <a:t>（三）项目知识点</a:t>
            </a:r>
            <a:endPar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250"/>
                                        <p:tgtEl>
                                          <p:spTgt spid="3"/>
                                        </p:tgtEl>
                                      </p:cBhvr>
                                    </p:animEffect>
                                    <p:anim calcmode="lin" valueType="num">
                                      <p:cBhvr>
                                        <p:cTn id="14" dur="250" fill="hold"/>
                                        <p:tgtEl>
                                          <p:spTgt spid="3"/>
                                        </p:tgtEl>
                                        <p:attrNameLst>
                                          <p:attrName>ppt_x</p:attrName>
                                        </p:attrNameLst>
                                      </p:cBhvr>
                                      <p:tavLst>
                                        <p:tav tm="0">
                                          <p:val>
                                            <p:strVal val="#ppt_x"/>
                                          </p:val>
                                        </p:tav>
                                        <p:tav tm="100000">
                                          <p:val>
                                            <p:strVal val="#ppt_x"/>
                                          </p:val>
                                        </p:tav>
                                      </p:tavLst>
                                    </p:anim>
                                    <p:anim calcmode="lin" valueType="num">
                                      <p:cBhvr>
                                        <p:cTn id="15"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职业素质训练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552450" y="1498000"/>
            <a:ext cx="10411460" cy="512699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1800" b="1" dirty="0">
                <a:solidFill>
                  <a:srgbClr val="0070C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1. 训练项目一：无领导小组讨论</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（1）材料准备：</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设施：会议圆桌、凳子，移动麦克风 1 个，号牌 1—10，计算器 2 个；</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材料：扑克 8 副，尺子 4 个。</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（2）训练步骤：</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第一步　分组，每组 10 人。</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第二步　第一组成员编号，圆桌就座；第二组做评委，每人负责给第一组同学打分（打分标准：满分 10 分，其中仪态 3 分，表现力 3 分，领导力 4 分）。</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第三步　讨论题目为“毕业生跳槽的是与非”。</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第四步　教师宣布讨论开始，小组成员自由发言，时间为 20 分钟。</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第五步　评委打分，计算每人平均分。</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第六步　第一组与第二组互换，按上述方式重复进行。</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第七步　概述自己的表现。</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第八步　请第 1 名和第 2 名同学谈体会。</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25" name="圆角矩形 6"/>
          <p:cNvSpPr>
            <a:spLocks noChangeArrowheads="1"/>
          </p:cNvSpPr>
          <p:nvPr/>
        </p:nvSpPr>
        <p:spPr bwMode="auto">
          <a:xfrm>
            <a:off x="552450" y="911260"/>
            <a:ext cx="2872740" cy="461645"/>
          </a:xfrm>
          <a:prstGeom prst="roundRect">
            <a:avLst>
              <a:gd name="adj" fmla="val 16667"/>
            </a:avLst>
          </a:prstGeom>
          <a:gradFill>
            <a:gsLst>
              <a:gs pos="21000">
                <a:srgbClr val="00B0F0"/>
              </a:gs>
              <a:gs pos="100000">
                <a:srgbClr val="21215D"/>
              </a:gs>
            </a:gsLst>
            <a:lin ang="7200000" scaled="0"/>
          </a:gra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rPr>
              <a:t>（四）训练项目</a:t>
            </a:r>
            <a:endPar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250"/>
                                        <p:tgtEl>
                                          <p:spTgt spid="25"/>
                                        </p:tgtEl>
                                      </p:cBhvr>
                                    </p:animEffect>
                                    <p:anim calcmode="lin" valueType="num">
                                      <p:cBhvr>
                                        <p:cTn id="14" dur="250" fill="hold"/>
                                        <p:tgtEl>
                                          <p:spTgt spid="25"/>
                                        </p:tgtEl>
                                        <p:attrNameLst>
                                          <p:attrName>ppt_x</p:attrName>
                                        </p:attrNameLst>
                                      </p:cBhvr>
                                      <p:tavLst>
                                        <p:tav tm="0">
                                          <p:val>
                                            <p:strVal val="#ppt_x"/>
                                          </p:val>
                                        </p:tav>
                                        <p:tav tm="100000">
                                          <p:val>
                                            <p:strVal val="#ppt_x"/>
                                          </p:val>
                                        </p:tav>
                                      </p:tavLst>
                                    </p:anim>
                                    <p:anim calcmode="lin" valueType="num">
                                      <p:cBhvr>
                                        <p:cTn id="15" dur="25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25"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职业素质训练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552450" y="1142400"/>
            <a:ext cx="10411460" cy="489267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b="1" dirty="0">
                <a:solidFill>
                  <a:srgbClr val="0070C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2. 训练项目二：“造房子”（30 分钟）</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（1）把参与者分成 4 个小组，每组 10 人，每组 2 副扑克，没有组织，没有领导，每个组员按自己的想法建房子；在规定的时间内（10 分钟），将扑克牌房子建的尽可能高者为赢。统计各组结果。</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（2）要求各小组参赛人员快速建立领导组织机构，并就如何最快最好的建好房子进行讨论，在领导指挥下，全组齐心协力在 10 分钟的时间内完成工作。统计各组结果。</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（3）组织小组讨论（10 分钟）</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①第一阶段规定时间内建的房子高还是第二阶段建的房子高？</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②你们是怎么管理时间的？</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③你认为什么才是取得最大成功的关键因素？</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④如何将这个游戏的结果运用到你的工作中去？</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（4）小组代表发言，谈心得体会</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职业素质训练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552450" y="1142400"/>
            <a:ext cx="10411460" cy="489267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b="1" dirty="0">
                <a:solidFill>
                  <a:srgbClr val="0070C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3. 训练项目三：七个和尚分粥（30 分钟）</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（1）目的：训练队员的管理思想与领导力；培养队员的创新思维与逻辑能力。</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（2）游戏过程：</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第一步　老师先给大家讲述下面的场景：有七个和尚曾经住在一起，每天分一大桶粥，要命的是，粥每天都是不够的。一开始，他们抓阄决定谁来分粥，每天轮一个，于是每周下来，他们只有一天是饱的，就是自己分粥的那一天。后来，他们开始推选出一个道德高尚的人出来分粥，强权就会产生腐败，大家开始挖空心思去讨好他，贿赂他，搞的整个小团体乌烟瘴气。然后大家开始组成三人的分粥小组委员会及四人的评选委员会，互相攻击扯皮下来，粥吃到嘴里都凉了，直到现在那七个和尚还在为吃粥的事情头疼。</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第二步　请同学们对七个和尚的吃粥问题进行讨论，如果你是七个和尚之一，你会怎么办？</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第三步　这个游戏对我们的日常工作有什么启示？</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职业素质训练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552450" y="1142400"/>
            <a:ext cx="10411460" cy="329184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（3）游戏给我们的思考：</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①分粥的好办法还是有的：轮流分粥，但分粥的人要等其他人都挑完后拿剩下的最后一碗，为了不让自己吃到最少的，每人都尽量分的平均，就算不平，也只能认了。同样是七个人，不同的分配制度，就有不同的风气。一个团队中如果有不好的工作习气，一定是机制问题，一定是没有完全公平、公正、公开，没有严格的奖勤罚懒。如何制定这样一个制度，是每个领导需要考虑的问题。</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②寻找解决办法的过程，是队员发挥想象力、逻辑能力、分析能力的过程，只有这样才能出现上述足够公平的解决办法。</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职业素质训练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552450" y="982380"/>
            <a:ext cx="10411460" cy="529272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b="1" dirty="0">
                <a:solidFill>
                  <a:srgbClr val="0070C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4. 训练项目四：四足蜈蚣（30 分钟）</a:t>
            </a:r>
            <a:endParaRPr lang="zh-CN" altLang="en-US" sz="2000" b="1" dirty="0">
              <a:solidFill>
                <a:srgbClr val="0070C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（1）目的：培养领导能力，培养团队合作能力。</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（2）所需材料：两根 3 米 ~5 米的绳子</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（3）场地：室外草坪或空地</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（4）游戏规则：</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①队员组成整体时身体必须直接接触，并不能借助外物连接在一起。</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②任何时候每组所组成的整体只能由 4 个点接触地面，这些接触点可以是脚、膝盖或后背。如果在游戏中，哪个队的接触点超过了 4 个，必须回到起点重新开始。</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（5）游戏步骤：</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第一步　两根绳子平行放置，相距 10 米远。</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第二步　把队员分成若干个小组，每组 7 个人。</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第三步　划分小组后，把大家带到场地的起始线后面。</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第四步　宣布游戏规则：7 个人必须作为一个整体穿越场地。</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职业素质训练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552450" y="1000160"/>
            <a:ext cx="10411460" cy="529272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第五步　给每个小组 10 分钟的游戏计划时间。建议各组在计划时彼此分开，防止相互偷听。</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第六步　各小组计划完毕，比赛开始。第一次哨声提醒比赛将在 1 分钟后开始，第二次哨声表明比赛开始。</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第七步　考核各小组的完成情况，胜者奖励（以没有犯规和所用时间短者为胜）。</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（6）组织讨论：</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①你对计划的重要性有什么认识？你认为这次游戏的计划做得怎么样？</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②该游戏最难的地方在哪里？怎样改进？</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③在活动过程中，你觉得团队的合作精神怎么样？怎样才能进一步提高团队的合作精神？</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（7）游戏的启示：</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①本游戏考察了学生的组织能力和团队合作精神。每组的领导需要有较强的计划能力和组织能力，在了解了游戏规则之后，第一时间开始拟定作战计划。其他人作为组员应在遵从领导的同时给予有效的建议，但仍以配合他人为主。</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职业素质训练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552450" y="1142400"/>
            <a:ext cx="10411460" cy="169164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②由于是几个组同时竞争，所以其他组的表现也会对本组产生影响，队员间要互相鼓励，以减少外来的压力。</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③本游戏有助于培养团队合作精神，增强团队合作气氛，构建和谐的工作氛围，让队员们能够自然地进行身体接触和配合，消除害羞和扭捏感。</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职业素质训练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544755" y="948725"/>
            <a:ext cx="4476554" cy="521970"/>
          </a:xfrm>
          <a:prstGeom prst="rect">
            <a:avLst/>
          </a:prstGeom>
        </p:spPr>
        <p:txBody>
          <a:bodyPr vert="horz"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五、职场礼仪训练</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552450" y="2182530"/>
            <a:ext cx="10411460" cy="89154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通过一些职场礼仪的学习与实践，学生可以了解适合自己职业的一般礼仪知识，更加清楚职业的素质要求，提升自己的职业素质。</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25" name="圆角矩形 6"/>
          <p:cNvSpPr>
            <a:spLocks noChangeArrowheads="1"/>
          </p:cNvSpPr>
          <p:nvPr/>
        </p:nvSpPr>
        <p:spPr bwMode="auto">
          <a:xfrm>
            <a:off x="552450" y="1595790"/>
            <a:ext cx="2872740" cy="461645"/>
          </a:xfrm>
          <a:prstGeom prst="roundRect">
            <a:avLst>
              <a:gd name="adj" fmla="val 16667"/>
            </a:avLst>
          </a:prstGeom>
          <a:gradFill>
            <a:gsLst>
              <a:gs pos="21000">
                <a:srgbClr val="00B0F0"/>
              </a:gs>
              <a:gs pos="100000">
                <a:srgbClr val="21215D"/>
              </a:gs>
            </a:gsLst>
            <a:lin ang="7200000" scaled="0"/>
          </a:gra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rPr>
              <a:t>（一）训练目的</a:t>
            </a:r>
            <a:endPar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endParaRPr>
          </a:p>
        </p:txBody>
      </p:sp>
      <p:sp>
        <p:nvSpPr>
          <p:cNvPr id="2" name="Rectangle 3"/>
          <p:cNvSpPr txBox="1">
            <a:spLocks noChangeArrowheads="1"/>
          </p:cNvSpPr>
          <p:nvPr/>
        </p:nvSpPr>
        <p:spPr>
          <a:xfrm>
            <a:off x="544830" y="3908460"/>
            <a:ext cx="10411460" cy="209169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（1）情景模拟（礼仪剧场）。</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（2）学生（每 10 人）组成 1 个办公室礼仪训练小组，共 4 组。每个小组均以办公室礼仪为题材，由小组策划办公室情景，进行人员分工。</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（3）内容应包括：着装、化妆、行为、来客、面部表情、握手、倒水、交换名片等，反映出职场礼仪的素质要求。</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3" name="圆角矩形 6"/>
          <p:cNvSpPr>
            <a:spLocks noChangeArrowheads="1"/>
          </p:cNvSpPr>
          <p:nvPr/>
        </p:nvSpPr>
        <p:spPr bwMode="auto">
          <a:xfrm>
            <a:off x="544830" y="3321720"/>
            <a:ext cx="2872740" cy="461645"/>
          </a:xfrm>
          <a:prstGeom prst="roundRect">
            <a:avLst>
              <a:gd name="adj" fmla="val 16667"/>
            </a:avLst>
          </a:prstGeom>
          <a:gradFill>
            <a:gsLst>
              <a:gs pos="21000">
                <a:srgbClr val="00B0F0"/>
              </a:gs>
              <a:gs pos="100000">
                <a:srgbClr val="21215D"/>
              </a:gs>
            </a:gsLst>
            <a:lin ang="7200000" scaled="0"/>
          </a:gra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rPr>
              <a:t>（二）训练设计</a:t>
            </a:r>
            <a:endPar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1000"/>
                                        <p:tgtEl>
                                          <p:spTgt spid="42"/>
                                        </p:tgtEl>
                                      </p:cBhvr>
                                    </p:animEffect>
                                    <p:anim calcmode="lin" valueType="num">
                                      <p:cBhvr>
                                        <p:cTn id="15" dur="1000" fill="hold"/>
                                        <p:tgtEl>
                                          <p:spTgt spid="42"/>
                                        </p:tgtEl>
                                        <p:attrNameLst>
                                          <p:attrName>ppt_x</p:attrName>
                                        </p:attrNameLst>
                                      </p:cBhvr>
                                      <p:tavLst>
                                        <p:tav tm="0">
                                          <p:val>
                                            <p:strVal val="#ppt_x"/>
                                          </p:val>
                                        </p:tav>
                                        <p:tav tm="100000">
                                          <p:val>
                                            <p:strVal val="#ppt_x"/>
                                          </p:val>
                                        </p:tav>
                                      </p:tavLst>
                                    </p:anim>
                                    <p:anim calcmode="lin" valueType="num">
                                      <p:cBhvr>
                                        <p:cTn id="16" dur="1000" fill="hold"/>
                                        <p:tgtEl>
                                          <p:spTgt spid="42"/>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250"/>
                                        <p:tgtEl>
                                          <p:spTgt spid="25"/>
                                        </p:tgtEl>
                                      </p:cBhvr>
                                    </p:animEffect>
                                    <p:anim calcmode="lin" valueType="num">
                                      <p:cBhvr>
                                        <p:cTn id="21" dur="250" fill="hold"/>
                                        <p:tgtEl>
                                          <p:spTgt spid="25"/>
                                        </p:tgtEl>
                                        <p:attrNameLst>
                                          <p:attrName>ppt_x</p:attrName>
                                        </p:attrNameLst>
                                      </p:cBhvr>
                                      <p:tavLst>
                                        <p:tav tm="0">
                                          <p:val>
                                            <p:strVal val="#ppt_x"/>
                                          </p:val>
                                        </p:tav>
                                        <p:tav tm="100000">
                                          <p:val>
                                            <p:strVal val="#ppt_x"/>
                                          </p:val>
                                        </p:tav>
                                      </p:tavLst>
                                    </p:anim>
                                    <p:anim calcmode="lin" valueType="num">
                                      <p:cBhvr>
                                        <p:cTn id="22" dur="25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par>
                          <p:cTn id="30" fill="hold">
                            <p:stCondLst>
                              <p:cond delay="1000"/>
                            </p:stCondLst>
                            <p:childTnLst>
                              <p:par>
                                <p:cTn id="31" presetID="42" presetClass="entr" presetSubtype="0"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250"/>
                                        <p:tgtEl>
                                          <p:spTgt spid="3"/>
                                        </p:tgtEl>
                                      </p:cBhvr>
                                    </p:animEffect>
                                    <p:anim calcmode="lin" valueType="num">
                                      <p:cBhvr>
                                        <p:cTn id="34" dur="250" fill="hold"/>
                                        <p:tgtEl>
                                          <p:spTgt spid="3"/>
                                        </p:tgtEl>
                                        <p:attrNameLst>
                                          <p:attrName>ppt_x</p:attrName>
                                        </p:attrNameLst>
                                      </p:cBhvr>
                                      <p:tavLst>
                                        <p:tav tm="0">
                                          <p:val>
                                            <p:strVal val="#ppt_x"/>
                                          </p:val>
                                        </p:tav>
                                        <p:tav tm="100000">
                                          <p:val>
                                            <p:strVal val="#ppt_x"/>
                                          </p:val>
                                        </p:tav>
                                      </p:tavLst>
                                    </p:anim>
                                    <p:anim calcmode="lin" valueType="num">
                                      <p:cBhvr>
                                        <p:cTn id="35"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2" grpId="0"/>
      <p:bldP spid="25" grpId="0" bldLvl="0" animBg="1"/>
      <p:bldP spid="2" grpId="0"/>
      <p:bldP spid="3"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ṣļiḑé"/>
          <p:cNvSpPr/>
          <p:nvPr/>
        </p:nvSpPr>
        <p:spPr>
          <a:xfrm>
            <a:off x="256540" y="1035050"/>
            <a:ext cx="11935460" cy="5483860"/>
          </a:xfrm>
          <a:prstGeom prst="rect">
            <a:avLst/>
          </a:prstGeom>
          <a:gradFill>
            <a:gsLst>
              <a:gs pos="21000">
                <a:srgbClr val="00B0F0"/>
              </a:gs>
              <a:gs pos="100000">
                <a:srgbClr val="21215D"/>
              </a:gs>
            </a:gsLst>
            <a:lin ang="7200000" scaled="0"/>
          </a:gradFill>
          <a:ln w="12700">
            <a:miter lim="400000"/>
          </a:ln>
        </p:spPr>
        <p:txBody>
          <a:bodyPr lIns="22860" rIns="22860" anchor="ctr"/>
          <a:lstStyle/>
          <a:p>
            <a:pPr defTabSz="914400"/>
            <a:endParaRPr sz="3200">
              <a:solidFill>
                <a:srgbClr val="FFFFFF"/>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9" name="íšḻíḋê"/>
          <p:cNvSpPr/>
          <p:nvPr/>
        </p:nvSpPr>
        <p:spPr>
          <a:xfrm>
            <a:off x="256539" y="204562"/>
            <a:ext cx="695325" cy="690310"/>
          </a:xfrm>
          <a:prstGeom prst="roundRect">
            <a:avLst>
              <a:gd name="adj" fmla="val 11148"/>
            </a:avLst>
          </a:prstGeom>
          <a:gradFill>
            <a:gsLst>
              <a:gs pos="21000">
                <a:srgbClr val="00B0F0"/>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pPr>
            <a:r>
              <a:rPr lang="zh-CN" altLang="en-US" b="1" dirty="0">
                <a:latin typeface="微软雅黑" panose="020B0503020204020204" charset="-122"/>
                <a:ea typeface="微软雅黑" panose="020B0503020204020204" charset="-122"/>
                <a:sym typeface="字魂59号-创粗黑" panose="00000500000000000000" pitchFamily="2" charset="-122"/>
              </a:rPr>
              <a:t>故事分享</a:t>
            </a:r>
            <a:endParaRPr lang="zh-CN" altLang="en-US" b="1" dirty="0">
              <a:latin typeface="微软雅黑" panose="020B0503020204020204" charset="-122"/>
              <a:ea typeface="微软雅黑" panose="020B0503020204020204" charset="-122"/>
              <a:sym typeface="字魂59号-创粗黑" panose="00000500000000000000" pitchFamily="2" charset="-122"/>
            </a:endParaRPr>
          </a:p>
        </p:txBody>
      </p:sp>
      <p:cxnSp>
        <p:nvCxnSpPr>
          <p:cNvPr id="11" name="直接连接符 10"/>
          <p:cNvCxnSpPr/>
          <p:nvPr/>
        </p:nvCxnSpPr>
        <p:spPr>
          <a:xfrm>
            <a:off x="509210" y="1841525"/>
            <a:ext cx="3660775"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09210" y="1841525"/>
            <a:ext cx="1533717" cy="0"/>
          </a:xfrm>
          <a:prstGeom prst="line">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22910" y="1226820"/>
            <a:ext cx="2878455" cy="460375"/>
          </a:xfrm>
          <a:prstGeom prst="rect">
            <a:avLst/>
          </a:prstGeom>
          <a:noFill/>
        </p:spPr>
        <p:txBody>
          <a:bodyPr wrap="square" rtlCol="0">
            <a:spAutoFit/>
          </a:bodyPr>
          <a:lstStyle/>
          <a:p>
            <a:r>
              <a:rPr lang="zh-CN" altLang="en-US" sz="2400" b="1" dirty="0">
                <a:solidFill>
                  <a:schemeClr val="bg1"/>
                </a:solidFill>
                <a:latin typeface="微软雅黑" panose="020B0503020204020204" charset="-122"/>
                <a:ea typeface="微软雅黑" panose="020B0503020204020204" charset="-122"/>
                <a:sym typeface="字魂59号-创粗黑" panose="00000500000000000000" pitchFamily="2" charset="-122"/>
              </a:rPr>
              <a:t>土豆的故事</a:t>
            </a:r>
            <a:endParaRPr lang="zh-CN" altLang="en-US" sz="2400" b="1" dirty="0">
              <a:solidFill>
                <a:schemeClr val="bg1"/>
              </a:solidFill>
              <a:latin typeface="微软雅黑" panose="020B0503020204020204" charset="-122"/>
              <a:ea typeface="微软雅黑" panose="020B0503020204020204" charset="-122"/>
              <a:sym typeface="字魂59号-创粗黑" panose="00000500000000000000" pitchFamily="2" charset="-122"/>
            </a:endParaRPr>
          </a:p>
        </p:txBody>
      </p:sp>
      <p:sp>
        <p:nvSpPr>
          <p:cNvPr id="14" name="文本框 13"/>
          <p:cNvSpPr txBox="1"/>
          <p:nvPr/>
        </p:nvSpPr>
        <p:spPr>
          <a:xfrm>
            <a:off x="443865" y="1994535"/>
            <a:ext cx="11373485" cy="4407535"/>
          </a:xfrm>
          <a:prstGeom prst="rect">
            <a:avLst/>
          </a:prstGeom>
          <a:noFill/>
        </p:spPr>
        <p:txBody>
          <a:bodyPr wrap="square" rtlCol="0">
            <a:spAutoFit/>
          </a:bodyPr>
          <a:lstStyle/>
          <a:p>
            <a:pPr indent="457200" fontAlgn="auto">
              <a:lnSpc>
                <a:spcPct val="130000"/>
              </a:lnSpc>
            </a:pPr>
            <a:r>
              <a:rPr lang="zh-CN" altLang="en-US"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在美国的佛罗伦萨州曾发生过这样一个故事。一个叫约翰，一个叫哈里的两个年轻人，同时进入一家蔬菜贸易公司。</a:t>
            </a:r>
            <a:endParaRPr lang="zh-CN" altLang="en-US"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fontAlgn="auto">
              <a:lnSpc>
                <a:spcPct val="130000"/>
              </a:lnSpc>
            </a:pPr>
            <a:r>
              <a:rPr lang="zh-CN" altLang="en-US"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三个月后，哈里很不高兴地走到总经理办公室，向总经理抱怨说：“我和约翰同时来到公司，现在约翰的薪水已经增加了一倍，职位也升到了部门主管。而我每天勤勤恳恳地工作，从来没有迟到早退过，对上司交代的任务总是按时按量地完成，从来没有拖沓过，可是为什么我的薪水一点没有增加，依然是公司的普通职员呢？”</a:t>
            </a:r>
            <a:endParaRPr lang="zh-CN" altLang="en-US"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fontAlgn="auto">
              <a:lnSpc>
                <a:spcPct val="130000"/>
              </a:lnSpc>
            </a:pPr>
            <a:r>
              <a:rPr lang="zh-CN" altLang="en-US"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总经理没有马上回答哈里的问题，而是意味深长地对他说：“这样吧，公司现在打算预订一批土豆，你先去看一下哪里有卖的，回来我再回答你的问题。”</a:t>
            </a:r>
            <a:endParaRPr lang="zh-CN" altLang="en-US"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fontAlgn="auto">
              <a:lnSpc>
                <a:spcPct val="130000"/>
              </a:lnSpc>
            </a:pPr>
            <a:r>
              <a:rPr lang="zh-CN" altLang="en-US"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于是哈里走出总经理办公室，找卖土豆的蔬菜市场去了。半小时后，哈里急匆匆地回到总经理办公室，汇报说：“二十公里外的‘集农蔬菜批发中心’有土豆卖。”</a:t>
            </a:r>
            <a:endParaRPr lang="zh-CN" altLang="en-US"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fontAlgn="auto">
              <a:lnSpc>
                <a:spcPct val="130000"/>
              </a:lnSpc>
            </a:pPr>
            <a:r>
              <a:rPr lang="zh-CN" altLang="en-US"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总经理听说后问道：“一共几家卖的？”哈里挠了挠头说：“我刚才只有看到有卖的，没看到有几家，您稍等一会儿，我再去看一下！”</a:t>
            </a:r>
            <a:endParaRPr lang="zh-CN" altLang="en-US"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pic>
        <p:nvPicPr>
          <p:cNvPr id="3" name="图片 2" descr="u=915650236,1242653133&amp;fm=253&amp;fmt=auto&amp;app=138&amp;f=JPEG.webp"/>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9906000" y="402590"/>
            <a:ext cx="1600835" cy="12071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anim calcmode="lin" valueType="num">
                                      <p:cBhvr>
                                        <p:cTn id="30" dur="1000" fill="hold"/>
                                        <p:tgtEl>
                                          <p:spTgt spid="13"/>
                                        </p:tgtEl>
                                        <p:attrNameLst>
                                          <p:attrName>ppt_x</p:attrName>
                                        </p:attrNameLst>
                                      </p:cBhvr>
                                      <p:tavLst>
                                        <p:tav tm="0">
                                          <p:val>
                                            <p:strVal val="#ppt_x"/>
                                          </p:val>
                                        </p:tav>
                                        <p:tav tm="100000">
                                          <p:val>
                                            <p:strVal val="#ppt_x"/>
                                          </p:val>
                                        </p:tav>
                                      </p:tavLst>
                                    </p:anim>
                                    <p:anim calcmode="lin" valueType="num">
                                      <p:cBhvr>
                                        <p:cTn id="31" dur="1000" fill="hold"/>
                                        <p:tgtEl>
                                          <p:spTgt spid="13"/>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1000"/>
                                        <p:tgtEl>
                                          <p:spTgt spid="14"/>
                                        </p:tgtEl>
                                      </p:cBhvr>
                                    </p:animEffect>
                                    <p:anim calcmode="lin" valueType="num">
                                      <p:cBhvr>
                                        <p:cTn id="35" dur="1000" fill="hold"/>
                                        <p:tgtEl>
                                          <p:spTgt spid="14"/>
                                        </p:tgtEl>
                                        <p:attrNameLst>
                                          <p:attrName>ppt_x</p:attrName>
                                        </p:attrNameLst>
                                      </p:cBhvr>
                                      <p:tavLst>
                                        <p:tav tm="0">
                                          <p:val>
                                            <p:strVal val="#ppt_x"/>
                                          </p:val>
                                        </p:tav>
                                        <p:tav tm="100000">
                                          <p:val>
                                            <p:strVal val="#ppt_x"/>
                                          </p:val>
                                        </p:tav>
                                      </p:tavLst>
                                    </p:anim>
                                    <p:anim calcmode="lin" valueType="num">
                                      <p:cBhvr>
                                        <p:cTn id="3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9" grpId="0" bldLvl="0" animBg="1"/>
      <p:bldP spid="13" grpId="0"/>
      <p:bldP spid="1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职业素质训练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552450" y="1142400"/>
            <a:ext cx="10411460" cy="209169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（4）1 个小组表演时，其他每小组派 3 人作为评委，对表演打分，满分 10 分。从重点是否突出（3 分）、表演是否到位（3 分）、职场礼仪理解是否正确（4 分）等几个方面作为评分依据，评出最佳和最差办公室礼仪训练小组，进行奖励和处罚。</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（5）讨论交流。短剧结束后，教师要点评，小组与小组之间、每个小组成员之间互相点评，学生发言谈参与的体会。</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职业素质训练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 name="Rectangle 3"/>
          <p:cNvSpPr txBox="1">
            <a:spLocks noChangeArrowheads="1"/>
          </p:cNvSpPr>
          <p:nvPr/>
        </p:nvSpPr>
        <p:spPr>
          <a:xfrm>
            <a:off x="552450" y="1677070"/>
            <a:ext cx="10411460" cy="449262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b="1" dirty="0">
                <a:solidFill>
                  <a:srgbClr val="0070C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1. 礼仪的含义</a:t>
            </a:r>
            <a:endParaRPr lang="zh-CN" altLang="en-US" sz="2000" b="1" dirty="0">
              <a:solidFill>
                <a:srgbClr val="0070C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bg2">
                    <a:lumMod val="25000"/>
                  </a:schemeClr>
                </a:solidFill>
                <a:latin typeface="宋体" panose="02010600030101010101" pitchFamily="2" charset="-122"/>
                <a:ea typeface="宋体" panose="02010600030101010101" pitchFamily="2" charset="-122"/>
                <a:cs typeface="微软雅黑" panose="020B0503020204020204" charset="-122"/>
                <a:sym typeface="字魂59号-创粗黑" panose="00000500000000000000" pitchFamily="2" charset="-122"/>
              </a:rPr>
              <a:t>人们在人际交往、职场交往中约定俗成的行为规范、程序和方式，包括礼貌、礼节、仪式和风俗等方面的内容。</a:t>
            </a:r>
            <a:endParaRPr lang="zh-CN" altLang="en-US" sz="2000" dirty="0">
              <a:solidFill>
                <a:schemeClr val="bg2">
                  <a:lumMod val="25000"/>
                </a:schemeClr>
              </a:solidFill>
              <a:latin typeface="宋体" panose="02010600030101010101" pitchFamily="2" charset="-122"/>
              <a:ea typeface="宋体" panose="02010600030101010101" pitchFamily="2" charset="-122"/>
              <a:cs typeface="微软雅黑" panose="020B0503020204020204"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b="1" dirty="0">
                <a:solidFill>
                  <a:srgbClr val="0070C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2. 应该掌握的基本职场礼仪</a:t>
            </a:r>
            <a:endParaRPr lang="zh-CN" altLang="en-US" sz="2000" b="1" dirty="0">
              <a:solidFill>
                <a:srgbClr val="0070C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（1）要掌握</a:t>
            </a:r>
            <a:r>
              <a:rPr lang="zh-CN" altLang="en-US" sz="2000" b="1" i="1" u="sng" dirty="0">
                <a:solidFill>
                  <a:srgbClr val="00B0F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介绍、握手</a:t>
            </a: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等基本职场礼仪。</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b="1" dirty="0">
                <a:solidFill>
                  <a:srgbClr val="00B0F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①自我介绍。</a:t>
            </a: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基本程序是：先向对方点头致意，得到回应后再向对方介绍自己的姓名、身份和地位等，同时递上事先准备好的名片。也可以先请问对方姓名，待对方注意自己时，再简洁地介绍自己，若能找出与对方有关的相似处，则容易彼此沟通。在向别人做自我介绍时，表情态度要自然大方，充满自信，热情坦率。</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b="1" dirty="0">
                <a:solidFill>
                  <a:srgbClr val="00B0F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②介绍他人。</a:t>
            </a: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一般介绍的先后顺序是：将职位低者介绍给职位高者，将晚辈介绍给长辈，将男士介绍给女士，总体来讲就是“尊者居后”的原则。</a:t>
            </a:r>
            <a:endParaRPr lang="en-US" altLang="zh-CN"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3" name="圆角矩形 6"/>
          <p:cNvSpPr>
            <a:spLocks noChangeArrowheads="1"/>
          </p:cNvSpPr>
          <p:nvPr/>
        </p:nvSpPr>
        <p:spPr bwMode="auto">
          <a:xfrm>
            <a:off x="552450" y="1090295"/>
            <a:ext cx="3174365" cy="461645"/>
          </a:xfrm>
          <a:prstGeom prst="roundRect">
            <a:avLst>
              <a:gd name="adj" fmla="val 16667"/>
            </a:avLst>
          </a:prstGeom>
          <a:gradFill>
            <a:gsLst>
              <a:gs pos="21000">
                <a:srgbClr val="00B0F0"/>
              </a:gs>
              <a:gs pos="100000">
                <a:srgbClr val="21215D"/>
              </a:gs>
            </a:gsLst>
            <a:lin ang="7200000" scaled="0"/>
          </a:gra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rPr>
              <a:t>（三）项目知识点</a:t>
            </a:r>
            <a:endPar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250"/>
                                        <p:tgtEl>
                                          <p:spTgt spid="3"/>
                                        </p:tgtEl>
                                      </p:cBhvr>
                                    </p:animEffect>
                                    <p:anim calcmode="lin" valueType="num">
                                      <p:cBhvr>
                                        <p:cTn id="14" dur="250" fill="hold"/>
                                        <p:tgtEl>
                                          <p:spTgt spid="3"/>
                                        </p:tgtEl>
                                        <p:attrNameLst>
                                          <p:attrName>ppt_x</p:attrName>
                                        </p:attrNameLst>
                                      </p:cBhvr>
                                      <p:tavLst>
                                        <p:tav tm="0">
                                          <p:val>
                                            <p:strVal val="#ppt_x"/>
                                          </p:val>
                                        </p:tav>
                                        <p:tav tm="100000">
                                          <p:val>
                                            <p:strVal val="#ppt_x"/>
                                          </p:val>
                                        </p:tav>
                                      </p:tavLst>
                                    </p:anim>
                                    <p:anim calcmode="lin" valueType="num">
                                      <p:cBhvr>
                                        <p:cTn id="15"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职业素质训练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 name="Rectangle 3"/>
          <p:cNvSpPr txBox="1">
            <a:spLocks noChangeArrowheads="1"/>
          </p:cNvSpPr>
          <p:nvPr/>
        </p:nvSpPr>
        <p:spPr>
          <a:xfrm>
            <a:off x="552450" y="911895"/>
            <a:ext cx="10411460" cy="489267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b="1" dirty="0">
                <a:solidFill>
                  <a:srgbClr val="00B0F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③递送名片</a:t>
            </a: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递送名片时，应面带微笑，正视对方，将名片的正面朝向对方，恭敬地用双手的拇指和食指分别捏住名片上端的两角送到对方胸前。如果是坐着，应该起身或欠身递送。接受他人名片时，应起身或欠身，面带微笑，恭敬地用双手拇指和食指接住名片的下方两角，并轻声说“谢谢”。接过名片后，应当面用 30 秒以上的时间，仔细将对方名片“读”一遍，并郑重其事地将其放入自己携带的名片盒或名片夹之中，不能随意乱放，以防污损。</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b="1" dirty="0">
                <a:solidFill>
                  <a:srgbClr val="00B0F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④握手。</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第一，握手需要用右手，要注视对方，不要一面握手一面斜视他处，或东张西望，这都是不尊重对方的表现。</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第二，一般是站着握手，除因重病或其他原因不能站立者外，不要坐着与人握手；如果两人都坐着，可以微屈前身握手；人多时，不要交叉式握手；应等别人握完再握。</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第三，握手时一般要脱去手套，如因故来不及脱手套须向对方说明原因并表示歉意；另外，根据西方传统，女士如果是穿着晚礼服并戴着通花的长手套则可不必脱下。</a:t>
            </a:r>
            <a:endParaRPr lang="en-US" altLang="zh-CN"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职业素质训练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 name="Rectangle 3"/>
          <p:cNvSpPr txBox="1">
            <a:spLocks noChangeArrowheads="1"/>
          </p:cNvSpPr>
          <p:nvPr/>
        </p:nvSpPr>
        <p:spPr>
          <a:xfrm>
            <a:off x="552450" y="911895"/>
            <a:ext cx="10411460" cy="489267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四，握手的时间应长短适宜，握手力度要均匀，既能传递自己的热情又不会显得粗鲁，尤其对于女士而言，男士应等对方首先伸出手，握手也可以轻些，时间不宜过长，一般只握住对方的手指部分。同样对于尊贵者，如长辈、贵宾和上级等，应等对方先伸出手，自己才可伸手去握，同时身体稍微前倾，以示尊重。</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第五，需要注意握手中的禁忌：如贸然出手、目光游移、交叉握手、时间过长以及跨门握手等。</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en-US" altLang="zh-CN"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（2）</a:t>
            </a:r>
            <a:r>
              <a:rPr lang="en-US" altLang="zh-CN" sz="2000" b="1" i="1" u="sng" dirty="0">
                <a:solidFill>
                  <a:srgbClr val="00B0F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会议</a:t>
            </a:r>
            <a:r>
              <a:rPr lang="en-US" altLang="zh-CN"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礼仪。</a:t>
            </a:r>
            <a:endParaRPr lang="en-US" altLang="zh-CN"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en-US" altLang="zh-CN" sz="2000" b="1" dirty="0">
                <a:solidFill>
                  <a:srgbClr val="00B0F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①肢体语言。</a:t>
            </a:r>
            <a:r>
              <a:rPr lang="en-US" altLang="zh-CN"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如果在非正式的交际场合中主持会议，可以运用与正式场合完全不同的手势、举止和声音来鼓励别人，不需要死板地站在某处。环场漫步，伸出手来邀请某人做特别演说，轻松恰当地拍拍别人的肩膀或手臂，以示友好都是不错的选择。如果作为听众，当别人演说时，要积极认真地听，始终注视讲话者，并加以记录。当你同意演说者的观点时点点头，如果不同意其观点，把它放在心里而不要将其表面化。</a:t>
            </a:r>
            <a:endParaRPr lang="en-US" altLang="zh-CN"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职业素质训练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 name="Rectangle 3"/>
          <p:cNvSpPr txBox="1">
            <a:spLocks noChangeArrowheads="1"/>
          </p:cNvSpPr>
          <p:nvPr/>
        </p:nvSpPr>
        <p:spPr>
          <a:xfrm>
            <a:off x="552450" y="911895"/>
            <a:ext cx="10411460" cy="409257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en-US" altLang="zh-CN" sz="2000" b="1" dirty="0">
                <a:solidFill>
                  <a:srgbClr val="00B0F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②就座。</a:t>
            </a:r>
            <a:r>
              <a:rPr lang="en-US" altLang="zh-CN"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如果受到邀请参加一个排定座位的会议，最好等服务人员将自己引导到座位上去。如果会议有很特别的规定，例如，有从其他公司来的代表，则对方公司的高级代表坐在长会议桌的中间，自己公司的高级管理人员坐在对面，其身边坐着自己公司的职员，会议桌的两端可以空着。</a:t>
            </a:r>
            <a:endParaRPr lang="en-US" altLang="zh-CN"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en-US" altLang="zh-CN" sz="2000" b="1" dirty="0">
                <a:solidFill>
                  <a:srgbClr val="00B0F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③会场。</a:t>
            </a:r>
            <a:r>
              <a:rPr lang="en-US" altLang="zh-CN"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主席台就座的领导及嘉宾应按职位或重要程度依次从中央向两侧交替安排座次。开会时要尊重会议主持人和发言人。当别人讲话时，不要随意走动或打呵欠等，这是失礼行为。会中尽量不要离开会场，如果必须离开，要轻手轻脚，尽量不影响发言者和其他与会者，如果长时间离开或提前退场，应与会议组织者打招呼，说明理由。</a:t>
            </a:r>
            <a:endParaRPr lang="en-US" altLang="zh-CN"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en-US" altLang="zh-CN" sz="2000" b="1" dirty="0">
                <a:solidFill>
                  <a:srgbClr val="00B0F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④发言。</a:t>
            </a:r>
            <a:r>
              <a:rPr lang="en-US" altLang="zh-CN"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发言时，一定要谨记以下几点：首先，发言时不可长篇大论，滔滔不绝；其次，不可引用不正确的资料；第三，不要尽谈些期待性的预测；第四，不可人身攻击。</a:t>
            </a:r>
            <a:endParaRPr lang="en-US" altLang="zh-CN"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职业素质训练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552450" y="1498000"/>
            <a:ext cx="10411460" cy="489267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（1）材料准备：</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①四张桌子、五把凳子、电话、茶瓶、茶杯、抹布、一个笔记本。</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②制作名片和标牌。</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（2）训练步骤：</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第一步　学生分组，策划情景故事。学生（每 10 人）组成一个办公室礼仪训练小</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组，共 4 组，进行人员分工。</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第二步　布置办公室场景。桌子、凳子、电话、名片、茶瓶、茶杯摆放到位，每组</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同学根据分工进行着装、化妆，扮演经理的要携带名片。</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第三步　办公室礼仪训练要求。</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①第一组为建筑公司办公室，第二组为高校办公室，第三组为人事局办公室，第四</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组为旅行社办公室。</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②每组 8 分钟表演时间。</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25" name="圆角矩形 6"/>
          <p:cNvSpPr>
            <a:spLocks noChangeArrowheads="1"/>
          </p:cNvSpPr>
          <p:nvPr/>
        </p:nvSpPr>
        <p:spPr bwMode="auto">
          <a:xfrm>
            <a:off x="552450" y="911260"/>
            <a:ext cx="2872740" cy="461645"/>
          </a:xfrm>
          <a:prstGeom prst="roundRect">
            <a:avLst>
              <a:gd name="adj" fmla="val 16667"/>
            </a:avLst>
          </a:prstGeom>
          <a:gradFill>
            <a:gsLst>
              <a:gs pos="21000">
                <a:srgbClr val="00B0F0"/>
              </a:gs>
              <a:gs pos="100000">
                <a:srgbClr val="21215D"/>
              </a:gs>
            </a:gsLst>
            <a:lin ang="7200000" scaled="0"/>
          </a:gra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rPr>
              <a:t>（四）训练项目</a:t>
            </a:r>
            <a:endPar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250"/>
                                        <p:tgtEl>
                                          <p:spTgt spid="25"/>
                                        </p:tgtEl>
                                      </p:cBhvr>
                                    </p:animEffect>
                                    <p:anim calcmode="lin" valueType="num">
                                      <p:cBhvr>
                                        <p:cTn id="14" dur="250" fill="hold"/>
                                        <p:tgtEl>
                                          <p:spTgt spid="25"/>
                                        </p:tgtEl>
                                        <p:attrNameLst>
                                          <p:attrName>ppt_x</p:attrName>
                                        </p:attrNameLst>
                                      </p:cBhvr>
                                      <p:tavLst>
                                        <p:tav tm="0">
                                          <p:val>
                                            <p:strVal val="#ppt_x"/>
                                          </p:val>
                                        </p:tav>
                                        <p:tav tm="100000">
                                          <p:val>
                                            <p:strVal val="#ppt_x"/>
                                          </p:val>
                                        </p:tav>
                                      </p:tavLst>
                                    </p:anim>
                                    <p:anim calcmode="lin" valueType="num">
                                      <p:cBhvr>
                                        <p:cTn id="15" dur="25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25" grpId="0" bldLvl="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职业素质训练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552450" y="1026830"/>
            <a:ext cx="10411460" cy="529272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③各位职员了解自己职责，掌握相关的礼仪内容。</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第四步　办公室礼仪训练过程。</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①经理室两名办公人员面带笑容上场，其中一名以简短的语言介绍自己的职责，这时电话响起，有人预约今天来访。电话铃响起三声后拿起电话机，首先自报公司部门名、自己名，再询问对方来电的意图等，并做好电话记录，以“再见”为礼貌结束语，然后坐在办公桌前等待。要求着职业装、化淡妆，普通话流利。</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②三名来访者上场，其中一名以经理身份出现，并用简短的语言介绍自己的来访意图，要求着装明朗化，语言不限。</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③三名来访者来到经理室门前，作敲门状，动作要轻，得到允许后方可进入，两名办公人员应声作开门状。</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④双方初次见面，两名办公人员说“你好”，来访经理要按照握手礼仪首先伸手，握手时，目光注视对方，微笑致意，不可戴帽子和手套与人握手。握手的时间不宜超过3 秒，两名办公人员依次伸手回握。其他两名来访者紧随其后握手，并说一些礼貌用语。</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职业素质训练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552450" y="1026830"/>
            <a:ext cx="10411460" cy="409257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⑤一名办公人员为客人让座，一名办公人员为客人倒茶。注意倒茶礼仪，倒完茶后要双手递给客人，客人要起身双手接茶并致谢。</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⑥来访经理双手将自己名片呈出，并把文字正方，向着对方。一边递交一边清楚说出自己的姓名，办公人员接名片时应双手去接，拿到手后，要立即观阅，正确记住对方姓名后，将名片收起。</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⑦双方进行交谈，内容可以不限，但要注意交谈时距离保持在 1.2 米 ~2.1 米之间，交谈时要自然，充满自信，态度要和气，语言表达要得体，手势不要过多，眼睛要平视对方。</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⑧拜访结束，来访经理起身告辞时，主动伸手与办公人员握别并表示“打扰”之歉意。两名员工随着站起，三名来访者走几步，再回首挥手致意“再见”。两名办公人员也举手回敬，目送客人离去。</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职业素质训练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552450" y="831250"/>
            <a:ext cx="10411460" cy="569277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第五步　评委参考评分标准。</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①模拟上班时工作人员的状态和接待客户的状态。</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参考表现：持证上岗，胸卡佩戴在左胸前。举止大方得体，与人交谈应用礼貌用语，不大声喧哗。遇客来访，笑脸相迎，热情让座；来客告辞，起身相送；站立时做到肩平、头正、挺胸、收腹、精神饱满，不得摇头晃脑。</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②模拟与客户谈事情（生意）时的状态。</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参考表现：两腿自然垂直、上身挺直，对客户或来访人员提出的询问、疑难、要求、意见要认真倾听，在不违背保密制度的原则下，有问必答，并做到回答准确。对自己无把握回答的，应婉转地表示歉意，联系有关的人员给予解答，或留下文字记录，限时予以答复。</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③模拟宴请客户（领导、其他单位人员）时的状态。</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参考表现：A、B 两人是客户，衣冠整洁，准时到场，主动相互介绍身份，分清主次入座，一般从椅子左侧入座。A、B 使用餐具尽可能不发出声响，咀嚼时把嘴闭起来，不说话，用牙签时，用左手遮住嘴。说话的声音控制在对方听到为宜，注意场面气氛，可以找话题进行协调，但不要喧宾夺主，主要客人离开后，方可离席。</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职业素质训练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552450" y="831250"/>
            <a:ext cx="10411460" cy="249174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第六步　评委宣布分数并点评，点评时应指出优点和不足，尤其要指出发生了几处错误，谁犯的错误。</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第七步　写出参与总结。</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在活动中，我的角色是：</a:t>
            </a:r>
            <a:r>
              <a:rPr lang="en-US" altLang="zh-CN"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____________________________________________________</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成功之处是：</a:t>
            </a:r>
            <a:r>
              <a:rPr lang="en-US" altLang="zh-CN"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______________________________________________________________</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错误之处是：</a:t>
            </a:r>
            <a:r>
              <a:rPr lang="en-US" altLang="zh-CN"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______________________________________________________________</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ṣļiḑé"/>
          <p:cNvSpPr/>
          <p:nvPr/>
        </p:nvSpPr>
        <p:spPr>
          <a:xfrm>
            <a:off x="256540" y="225425"/>
            <a:ext cx="11935460" cy="5982970"/>
          </a:xfrm>
          <a:prstGeom prst="rect">
            <a:avLst/>
          </a:prstGeom>
          <a:gradFill>
            <a:gsLst>
              <a:gs pos="21000">
                <a:srgbClr val="00B0F0"/>
              </a:gs>
              <a:gs pos="100000">
                <a:srgbClr val="21215D"/>
              </a:gs>
            </a:gsLst>
            <a:lin ang="7200000" scaled="0"/>
          </a:gradFill>
          <a:ln w="12700">
            <a:miter lim="400000"/>
          </a:ln>
        </p:spPr>
        <p:txBody>
          <a:bodyPr lIns="22860" rIns="22860" anchor="ctr"/>
          <a:lstStyle/>
          <a:p>
            <a:pPr defTabSz="914400"/>
            <a:endParaRPr sz="3200">
              <a:solidFill>
                <a:srgbClr val="FFFFFF"/>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4" name="文本框 13"/>
          <p:cNvSpPr txBox="1"/>
          <p:nvPr/>
        </p:nvSpPr>
        <p:spPr>
          <a:xfrm>
            <a:off x="443865" y="456565"/>
            <a:ext cx="11373485" cy="5487035"/>
          </a:xfrm>
          <a:prstGeom prst="rect">
            <a:avLst/>
          </a:prstGeom>
          <a:noFill/>
        </p:spPr>
        <p:txBody>
          <a:bodyPr wrap="square" rtlCol="0">
            <a:spAutoFit/>
          </a:bodyPr>
          <a:lstStyle/>
          <a:p>
            <a:pPr indent="457200" fontAlgn="auto">
              <a:lnSpc>
                <a:spcPct val="130000"/>
              </a:lnSpc>
            </a:pPr>
            <a:r>
              <a:rPr lang="zh-CN" altLang="en-US"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说完又急匆匆地跑了出去，二十分钟后哈里喘着粗气再次跑到总经理的办公室汇报：“报告总经理！一共有三家卖土豆的。”总经理又问他：“土豆的价格是多少？三家的价格都一样吗？”哈里愣了一下，又挠了挠头说：“总经理，您再等一会儿，我再去问一下。”说完，哈里就要往外跑。这时，总经理叫住他：“你不用再去了，你去帮我把约翰叫来吧。”</a:t>
            </a:r>
            <a:endParaRPr lang="zh-CN" altLang="en-US"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fontAlgn="auto">
              <a:lnSpc>
                <a:spcPct val="130000"/>
              </a:lnSpc>
            </a:pPr>
            <a:r>
              <a:rPr lang="zh-CN" altLang="en-US"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三分钟后，哈里和约翰一起来到总经理办公室，总经理先对哈里说：“你先在这里休息一下吧。”然后又对约翰说：“公司打算预订一批土豆，你去看一下哪里有卖的。”</a:t>
            </a:r>
            <a:endParaRPr lang="zh-CN" altLang="en-US"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fontAlgn="auto">
              <a:lnSpc>
                <a:spcPct val="130000"/>
              </a:lnSpc>
            </a:pPr>
            <a:r>
              <a:rPr lang="zh-CN" altLang="en-US"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四十分钟后，约翰回来了，向总经理汇报：“二十公里外的‘集农蔬菜批发中心’有三家卖土豆的，其中两家是卖 0.9 美元一斤，只有一家老头卖的是 0.8 美元一斤。”</a:t>
            </a:r>
            <a:endParaRPr lang="zh-CN" altLang="en-US"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fontAlgn="auto">
              <a:lnSpc>
                <a:spcPct val="130000"/>
              </a:lnSpc>
            </a:pPr>
            <a:r>
              <a:rPr lang="zh-CN" altLang="en-US"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“我看了一下他们的土豆，发现老头家的最便宜，而且质量也最好，因为他是最近农园里种植的。如果需要的话，价格还可以更优惠些，并且他们家有货车，可以免费送货上门。”</a:t>
            </a:r>
            <a:endParaRPr lang="zh-CN" altLang="en-US"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fontAlgn="auto">
              <a:lnSpc>
                <a:spcPct val="130000"/>
              </a:lnSpc>
            </a:pPr>
            <a:r>
              <a:rPr lang="zh-CN" altLang="en-US"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“我已经把那老头带来了，就在公司大门外等着，要不要让他进来具体洽谈一下？”</a:t>
            </a:r>
            <a:endParaRPr lang="zh-CN" altLang="en-US"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fontAlgn="auto">
              <a:lnSpc>
                <a:spcPct val="130000"/>
              </a:lnSpc>
            </a:pPr>
            <a:r>
              <a:rPr lang="zh-CN" altLang="en-US"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总经理说道：“不用了，你让他先回去吧！”于是，约翰就出去了。</a:t>
            </a:r>
            <a:endParaRPr lang="zh-CN" altLang="en-US"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fontAlgn="auto">
              <a:lnSpc>
                <a:spcPct val="130000"/>
              </a:lnSpc>
            </a:pPr>
            <a:r>
              <a:rPr lang="zh-CN" altLang="en-US"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这时，总经理看着办公室目瞪口呆的哈里，问道：“你都看到了吧！如果你是总经理，你会给谁加薪晋职呢？”</a:t>
            </a:r>
            <a:endParaRPr lang="zh-CN" altLang="en-US"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fontAlgn="auto">
              <a:lnSpc>
                <a:spcPct val="130000"/>
              </a:lnSpc>
            </a:pPr>
            <a:r>
              <a:rPr lang="zh-CN" altLang="en-US"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哈里惭愧地低下了头。</a:t>
            </a:r>
            <a:endParaRPr lang="zh-CN" altLang="en-US"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1000"/>
                                        <p:tgtEl>
                                          <p:spTgt spid="14"/>
                                        </p:tgtEl>
                                      </p:cBhvr>
                                    </p:animEffect>
                                    <p:anim calcmode="lin" valueType="num">
                                      <p:cBhvr>
                                        <p:cTn id="11" dur="1000" fill="hold"/>
                                        <p:tgtEl>
                                          <p:spTgt spid="14"/>
                                        </p:tgtEl>
                                        <p:attrNameLst>
                                          <p:attrName>ppt_x</p:attrName>
                                        </p:attrNameLst>
                                      </p:cBhvr>
                                      <p:tavLst>
                                        <p:tav tm="0">
                                          <p:val>
                                            <p:strVal val="#ppt_x"/>
                                          </p:val>
                                        </p:tav>
                                        <p:tav tm="100000">
                                          <p:val>
                                            <p:strVal val="#ppt_x"/>
                                          </p:val>
                                        </p:tav>
                                      </p:tavLst>
                                    </p:anim>
                                    <p:anim calcmode="lin" valueType="num">
                                      <p:cBhvr>
                                        <p:cTn id="1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创新思维训练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544755" y="948725"/>
            <a:ext cx="4476554" cy="521970"/>
          </a:xfrm>
          <a:prstGeom prst="rect">
            <a:avLst/>
          </a:prstGeom>
        </p:spPr>
        <p:txBody>
          <a:bodyPr vert="horz"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一、逆向思维训练</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552450" y="2182530"/>
            <a:ext cx="10411460" cy="89154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逆向思维也叫反向思维、反转思维，其特点是改变惯常思维方向，从相反方面来认识事物、思考问题。</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25" name="圆角矩形 6"/>
          <p:cNvSpPr>
            <a:spLocks noChangeArrowheads="1"/>
          </p:cNvSpPr>
          <p:nvPr/>
        </p:nvSpPr>
        <p:spPr bwMode="auto">
          <a:xfrm>
            <a:off x="552450" y="1595755"/>
            <a:ext cx="3665220" cy="461645"/>
          </a:xfrm>
          <a:prstGeom prst="roundRect">
            <a:avLst>
              <a:gd name="adj" fmla="val 16667"/>
            </a:avLst>
          </a:prstGeom>
          <a:gradFill>
            <a:gsLst>
              <a:gs pos="21000">
                <a:srgbClr val="00B0F0"/>
              </a:gs>
              <a:gs pos="100000">
                <a:srgbClr val="21215D"/>
              </a:gs>
            </a:gsLst>
            <a:lin ang="7200000" scaled="0"/>
          </a:gra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rPr>
              <a:t>（一）逆向思维的含义</a:t>
            </a:r>
            <a:endPar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endParaRPr>
          </a:p>
        </p:txBody>
      </p:sp>
      <p:sp>
        <p:nvSpPr>
          <p:cNvPr id="2" name="椭圆 1"/>
          <p:cNvSpPr/>
          <p:nvPr/>
        </p:nvSpPr>
        <p:spPr>
          <a:xfrm>
            <a:off x="959485" y="3317240"/>
            <a:ext cx="1022985" cy="622300"/>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p>
            <a:pPr algn="ctr"/>
            <a:r>
              <a:rPr lang="zh-CN" altLang="en-US" sz="2000" b="1">
                <a:latin typeface="微软雅黑" panose="020B0503020204020204" charset="-122"/>
                <a:ea typeface="微软雅黑" panose="020B0503020204020204" charset="-122"/>
              </a:rPr>
              <a:t>例子</a:t>
            </a:r>
            <a:endParaRPr lang="zh-CN" altLang="en-US" sz="2000" b="1">
              <a:latin typeface="微软雅黑" panose="020B0503020204020204" charset="-122"/>
              <a:ea typeface="微软雅黑" panose="020B0503020204020204" charset="-122"/>
            </a:endParaRPr>
          </a:p>
        </p:txBody>
      </p:sp>
      <p:grpSp>
        <p:nvGrpSpPr>
          <p:cNvPr id="9" name="组合 8"/>
          <p:cNvGrpSpPr/>
          <p:nvPr/>
        </p:nvGrpSpPr>
        <p:grpSpPr>
          <a:xfrm>
            <a:off x="2266950" y="3263900"/>
            <a:ext cx="8721090" cy="2947035"/>
            <a:chOff x="3759" y="5140"/>
            <a:chExt cx="13734" cy="4641"/>
          </a:xfrm>
        </p:grpSpPr>
        <p:pic>
          <p:nvPicPr>
            <p:cNvPr id="3" name="图片 2" descr="u=251756715,2705728686&amp;fm=253&amp;fmt=auto&amp;app=138&amp;f=JPEG.webp"/>
            <p:cNvPicPr>
              <a:picLocks noChangeAspect="1"/>
            </p:cNvPicPr>
            <p:nvPr/>
          </p:nvPicPr>
          <p:blipFill>
            <a:blip r:embed="rId1"/>
            <a:stretch>
              <a:fillRect/>
            </a:stretch>
          </p:blipFill>
          <p:spPr>
            <a:xfrm>
              <a:off x="13784" y="5140"/>
              <a:ext cx="2928" cy="3913"/>
            </a:xfrm>
            <a:prstGeom prst="roundRect">
              <a:avLst/>
            </a:prstGeom>
          </p:spPr>
        </p:pic>
        <p:pic>
          <p:nvPicPr>
            <p:cNvPr id="4" name="图片 3" descr="u=1207361706,3001080972&amp;fm=253&amp;fmt=auto&amp;app=138&amp;f=JPEG.webp"/>
            <p:cNvPicPr>
              <a:picLocks noChangeAspect="1"/>
            </p:cNvPicPr>
            <p:nvPr/>
          </p:nvPicPr>
          <p:blipFill>
            <a:blip r:embed="rId2"/>
            <a:stretch>
              <a:fillRect/>
            </a:stretch>
          </p:blipFill>
          <p:spPr>
            <a:xfrm>
              <a:off x="3759" y="5224"/>
              <a:ext cx="5071" cy="3829"/>
            </a:xfrm>
            <a:prstGeom prst="roundRect">
              <a:avLst/>
            </a:prstGeom>
          </p:spPr>
        </p:pic>
        <p:pic>
          <p:nvPicPr>
            <p:cNvPr id="5" name="图片 4" descr="u=3712483717,1415004165&amp;fm=253&amp;fmt=auto&amp;app=138&amp;f=JPEG.webp"/>
            <p:cNvPicPr>
              <a:picLocks noChangeAspect="1"/>
            </p:cNvPicPr>
            <p:nvPr/>
          </p:nvPicPr>
          <p:blipFill>
            <a:blip r:embed="rId3"/>
            <a:stretch>
              <a:fillRect/>
            </a:stretch>
          </p:blipFill>
          <p:spPr>
            <a:xfrm>
              <a:off x="9160" y="5141"/>
              <a:ext cx="3513" cy="3912"/>
            </a:xfrm>
            <a:prstGeom prst="roundRect">
              <a:avLst/>
            </a:prstGeom>
          </p:spPr>
        </p:pic>
        <p:sp>
          <p:nvSpPr>
            <p:cNvPr id="6" name="文本框 5"/>
            <p:cNvSpPr txBox="1"/>
            <p:nvPr/>
          </p:nvSpPr>
          <p:spPr>
            <a:xfrm>
              <a:off x="4295" y="9201"/>
              <a:ext cx="4000" cy="580"/>
            </a:xfrm>
            <a:prstGeom prst="rect">
              <a:avLst/>
            </a:prstGeom>
            <a:noFill/>
          </p:spPr>
          <p:txBody>
            <a:bodyPr wrap="square" rtlCol="0" anchor="t">
              <a:spAutoFit/>
            </a:bodyPr>
            <a:p>
              <a:pPr algn="ctr"/>
              <a:r>
                <a:rPr lang="zh-CN" altLang="en-US" b="1">
                  <a:latin typeface="微软雅黑" panose="020B0503020204020204" charset="-122"/>
                  <a:ea typeface="微软雅黑" panose="020B0503020204020204" charset="-122"/>
                </a:rPr>
                <a:t>司马光砸缸</a:t>
              </a:r>
              <a:endParaRPr lang="zh-CN" altLang="en-US" b="1">
                <a:latin typeface="微软雅黑" panose="020B0503020204020204" charset="-122"/>
                <a:ea typeface="微软雅黑" panose="020B0503020204020204" charset="-122"/>
              </a:endParaRPr>
            </a:p>
          </p:txBody>
        </p:sp>
        <p:sp>
          <p:nvSpPr>
            <p:cNvPr id="7" name="文本框 6"/>
            <p:cNvSpPr txBox="1"/>
            <p:nvPr/>
          </p:nvSpPr>
          <p:spPr>
            <a:xfrm>
              <a:off x="8917" y="9201"/>
              <a:ext cx="4000" cy="580"/>
            </a:xfrm>
            <a:prstGeom prst="rect">
              <a:avLst/>
            </a:prstGeom>
            <a:noFill/>
          </p:spPr>
          <p:txBody>
            <a:bodyPr wrap="square" rtlCol="0" anchor="t">
              <a:spAutoFit/>
            </a:bodyPr>
            <a:p>
              <a:pPr algn="ctr"/>
              <a:r>
                <a:rPr lang="zh-CN" altLang="en-US" b="1">
                  <a:latin typeface="微软雅黑" panose="020B0503020204020204" charset="-122"/>
                  <a:ea typeface="微软雅黑" panose="020B0503020204020204" charset="-122"/>
                </a:rPr>
                <a:t>田忌与齐威王赛马</a:t>
              </a:r>
              <a:endParaRPr lang="zh-CN" altLang="en-US" b="1">
                <a:latin typeface="微软雅黑" panose="020B0503020204020204" charset="-122"/>
                <a:ea typeface="微软雅黑" panose="020B0503020204020204" charset="-122"/>
              </a:endParaRPr>
            </a:p>
          </p:txBody>
        </p:sp>
        <p:sp>
          <p:nvSpPr>
            <p:cNvPr id="8" name="文本框 7"/>
            <p:cNvSpPr txBox="1"/>
            <p:nvPr/>
          </p:nvSpPr>
          <p:spPr>
            <a:xfrm>
              <a:off x="13003" y="9201"/>
              <a:ext cx="4490" cy="580"/>
            </a:xfrm>
            <a:prstGeom prst="rect">
              <a:avLst/>
            </a:prstGeom>
            <a:noFill/>
          </p:spPr>
          <p:txBody>
            <a:bodyPr wrap="square" rtlCol="0" anchor="t">
              <a:spAutoFit/>
            </a:bodyPr>
            <a:p>
              <a:pPr algn="ctr"/>
              <a:r>
                <a:rPr lang="zh-CN" altLang="en-US" b="1">
                  <a:latin typeface="微软雅黑" panose="020B0503020204020204" charset="-122"/>
                  <a:ea typeface="微软雅黑" panose="020B0503020204020204" charset="-122"/>
                </a:rPr>
                <a:t>青岛牌啤酒进入美国市场</a:t>
              </a:r>
              <a:endParaRPr lang="zh-CN" altLang="en-US" b="1">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1000"/>
                                        <p:tgtEl>
                                          <p:spTgt spid="42"/>
                                        </p:tgtEl>
                                      </p:cBhvr>
                                    </p:animEffect>
                                    <p:anim calcmode="lin" valueType="num">
                                      <p:cBhvr>
                                        <p:cTn id="15" dur="1000" fill="hold"/>
                                        <p:tgtEl>
                                          <p:spTgt spid="42"/>
                                        </p:tgtEl>
                                        <p:attrNameLst>
                                          <p:attrName>ppt_x</p:attrName>
                                        </p:attrNameLst>
                                      </p:cBhvr>
                                      <p:tavLst>
                                        <p:tav tm="0">
                                          <p:val>
                                            <p:strVal val="#ppt_x"/>
                                          </p:val>
                                        </p:tav>
                                        <p:tav tm="100000">
                                          <p:val>
                                            <p:strVal val="#ppt_x"/>
                                          </p:val>
                                        </p:tav>
                                      </p:tavLst>
                                    </p:anim>
                                    <p:anim calcmode="lin" valueType="num">
                                      <p:cBhvr>
                                        <p:cTn id="16" dur="1000" fill="hold"/>
                                        <p:tgtEl>
                                          <p:spTgt spid="42"/>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250"/>
                                        <p:tgtEl>
                                          <p:spTgt spid="25"/>
                                        </p:tgtEl>
                                      </p:cBhvr>
                                    </p:animEffect>
                                    <p:anim calcmode="lin" valueType="num">
                                      <p:cBhvr>
                                        <p:cTn id="21" dur="250" fill="hold"/>
                                        <p:tgtEl>
                                          <p:spTgt spid="25"/>
                                        </p:tgtEl>
                                        <p:attrNameLst>
                                          <p:attrName>ppt_x</p:attrName>
                                        </p:attrNameLst>
                                      </p:cBhvr>
                                      <p:tavLst>
                                        <p:tav tm="0">
                                          <p:val>
                                            <p:strVal val="#ppt_x"/>
                                          </p:val>
                                        </p:tav>
                                        <p:tav tm="100000">
                                          <p:val>
                                            <p:strVal val="#ppt_x"/>
                                          </p:val>
                                        </p:tav>
                                      </p:tavLst>
                                    </p:anim>
                                    <p:anim calcmode="lin" valueType="num">
                                      <p:cBhvr>
                                        <p:cTn id="22" dur="25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2" grpId="0"/>
      <p:bldP spid="25"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创新思维训练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 name="Rectangle 3"/>
          <p:cNvSpPr txBox="1">
            <a:spLocks noChangeArrowheads="1"/>
          </p:cNvSpPr>
          <p:nvPr/>
        </p:nvSpPr>
        <p:spPr>
          <a:xfrm>
            <a:off x="552450" y="1498000"/>
            <a:ext cx="10411460" cy="169164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b="1" dirty="0">
                <a:gradFill>
                  <a:gsLst>
                    <a:gs pos="0">
                      <a:srgbClr val="007BD3"/>
                    </a:gs>
                    <a:gs pos="100000">
                      <a:srgbClr val="034373"/>
                    </a:gs>
                  </a:gsLst>
                  <a:lin scaled="0"/>
                </a:gra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1. 项目一</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在一次评选“香港小姐”的决赛中，主持人提出一个测试参赛小姐思维能力的难题：“假如你必须在肖邦和希特勒两个人中间选择一个作为终身伴侣的话，你会选择哪一个呢？”</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请思考：该小姐如何选择并对其选择做出解释。</a:t>
            </a:r>
            <a:endPar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11" name="圆角矩形 6"/>
          <p:cNvSpPr>
            <a:spLocks noChangeArrowheads="1"/>
          </p:cNvSpPr>
          <p:nvPr/>
        </p:nvSpPr>
        <p:spPr bwMode="auto">
          <a:xfrm>
            <a:off x="552450" y="911260"/>
            <a:ext cx="2872740" cy="461645"/>
          </a:xfrm>
          <a:prstGeom prst="roundRect">
            <a:avLst>
              <a:gd name="adj" fmla="val 16667"/>
            </a:avLst>
          </a:prstGeom>
          <a:gradFill>
            <a:gsLst>
              <a:gs pos="21000">
                <a:srgbClr val="00B0F0"/>
              </a:gs>
              <a:gs pos="100000">
                <a:srgbClr val="21215D"/>
              </a:gs>
            </a:gsLst>
            <a:lin ang="7200000" scaled="0"/>
          </a:gra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rPr>
              <a:t>（二）训练项目</a:t>
            </a:r>
            <a:endPar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endParaRPr>
          </a:p>
        </p:txBody>
      </p:sp>
      <p:grpSp>
        <p:nvGrpSpPr>
          <p:cNvPr id="14" name="组合 13"/>
          <p:cNvGrpSpPr/>
          <p:nvPr/>
        </p:nvGrpSpPr>
        <p:grpSpPr>
          <a:xfrm>
            <a:off x="1022985" y="3368675"/>
            <a:ext cx="10107295" cy="2777490"/>
            <a:chOff x="1611" y="5305"/>
            <a:chExt cx="15917" cy="4374"/>
          </a:xfrm>
        </p:grpSpPr>
        <p:sp>
          <p:nvSpPr>
            <p:cNvPr id="12" name="横卷形 11"/>
            <p:cNvSpPr/>
            <p:nvPr/>
          </p:nvSpPr>
          <p:spPr>
            <a:xfrm>
              <a:off x="1611" y="5305"/>
              <a:ext cx="15917" cy="4374"/>
            </a:xfrm>
            <a:prstGeom prst="horizontalScroll">
              <a:avLst/>
            </a:prstGeom>
          </p:spPr>
          <p:style>
            <a:lnRef idx="1">
              <a:schemeClr val="accent1"/>
            </a:lnRef>
            <a:fillRef idx="2">
              <a:schemeClr val="accent1"/>
            </a:fillRef>
            <a:effectRef idx="1">
              <a:schemeClr val="accent1"/>
            </a:effectRef>
            <a:fontRef idx="minor">
              <a:schemeClr val="dk1"/>
            </a:fontRef>
          </p:style>
          <p:txBody>
            <a:bodyPr rtlCol="0" anchor="ctr"/>
            <a:p>
              <a:pPr algn="ctr"/>
              <a:endParaRPr lang="zh-CN" altLang="en-US"/>
            </a:p>
          </p:txBody>
        </p:sp>
        <p:sp>
          <p:nvSpPr>
            <p:cNvPr id="13" name="文本框 12"/>
            <p:cNvSpPr txBox="1"/>
            <p:nvPr/>
          </p:nvSpPr>
          <p:spPr>
            <a:xfrm>
              <a:off x="2402" y="6186"/>
              <a:ext cx="14369" cy="2409"/>
            </a:xfrm>
            <a:prstGeom prst="rect">
              <a:avLst/>
            </a:prstGeom>
            <a:noFill/>
          </p:spPr>
          <p:txBody>
            <a:bodyPr wrap="square" rtlCol="0" anchor="t">
              <a:spAutoFit/>
            </a:bodyPr>
            <a:p>
              <a:pPr>
                <a:lnSpc>
                  <a:spcPct val="130000"/>
                </a:lnSpc>
              </a:pPr>
              <a:r>
                <a:rPr lang="zh-CN" altLang="en-US" sz="2400">
                  <a:highlight>
                    <a:srgbClr val="FFFF00"/>
                  </a:highlight>
                  <a:latin typeface="楷体" panose="02010609060101010101" charset="-122"/>
                  <a:ea typeface="楷体" panose="02010609060101010101" charset="-122"/>
                  <a:cs typeface="楷体" panose="02010609060101010101" charset="-122"/>
                </a:rPr>
                <a:t>参考答案：该小姐选择了希特勒。她运用逆向思维解释道：“如果嫁给希特勒的话，我相信我能够感化他，那么第二次世界大战就不会发生了，也不会有那么多人家破人亡。”</a:t>
              </a:r>
              <a:endParaRPr lang="zh-CN" altLang="en-US" sz="2400">
                <a:highlight>
                  <a:srgbClr val="FFFF00"/>
                </a:highlight>
                <a:latin typeface="楷体" panose="02010609060101010101" charset="-122"/>
                <a:ea typeface="楷体" panose="02010609060101010101" charset="-122"/>
                <a:cs typeface="楷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250"/>
                                        <p:tgtEl>
                                          <p:spTgt spid="11"/>
                                        </p:tgtEl>
                                      </p:cBhvr>
                                    </p:animEffect>
                                    <p:anim calcmode="lin" valueType="num">
                                      <p:cBhvr>
                                        <p:cTn id="14" dur="250" fill="hold"/>
                                        <p:tgtEl>
                                          <p:spTgt spid="11"/>
                                        </p:tgtEl>
                                        <p:attrNameLst>
                                          <p:attrName>ppt_x</p:attrName>
                                        </p:attrNameLst>
                                      </p:cBhvr>
                                      <p:tavLst>
                                        <p:tav tm="0">
                                          <p:val>
                                            <p:strVal val="#ppt_x"/>
                                          </p:val>
                                        </p:tav>
                                        <p:tav tm="100000">
                                          <p:val>
                                            <p:strVal val="#ppt_x"/>
                                          </p:val>
                                        </p:tav>
                                      </p:tavLst>
                                    </p:anim>
                                    <p:anim calcmode="lin" valueType="num">
                                      <p:cBhvr>
                                        <p:cTn id="15" dur="25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dissolve">
                                      <p:cBhvr>
                                        <p:cTn id="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bldLvl="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创新思维训练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 name="Rectangle 3"/>
          <p:cNvSpPr txBox="1">
            <a:spLocks noChangeArrowheads="1"/>
          </p:cNvSpPr>
          <p:nvPr/>
        </p:nvSpPr>
        <p:spPr>
          <a:xfrm>
            <a:off x="552450" y="1060485"/>
            <a:ext cx="10411460" cy="249174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en-US" altLang="zh-CN" sz="2000" b="1" dirty="0">
                <a:gradFill>
                  <a:gsLst>
                    <a:gs pos="0">
                      <a:srgbClr val="007BD3"/>
                    </a:gs>
                    <a:gs pos="100000">
                      <a:srgbClr val="034373"/>
                    </a:gs>
                  </a:gsLst>
                  <a:lin scaled="0"/>
                </a:gra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2</a:t>
            </a:r>
            <a:r>
              <a:rPr lang="zh-CN" altLang="en-US" sz="2000" b="1" dirty="0">
                <a:gradFill>
                  <a:gsLst>
                    <a:gs pos="0">
                      <a:srgbClr val="007BD3"/>
                    </a:gs>
                    <a:gs pos="100000">
                      <a:srgbClr val="034373"/>
                    </a:gs>
                  </a:gsLst>
                  <a:lin scaled="0"/>
                </a:gra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 项目二</a:t>
            </a:r>
            <a:endParaRPr lang="zh-CN" altLang="en-US" sz="2000" b="1" dirty="0">
              <a:gradFill>
                <a:gsLst>
                  <a:gs pos="0">
                    <a:srgbClr val="007BD3"/>
                  </a:gs>
                  <a:gs pos="100000">
                    <a:srgbClr val="034373"/>
                  </a:gs>
                </a:gsLst>
                <a:lin scaled="0"/>
              </a:gra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洪长兴是上海著名的羊肉店，为了保证肉的质量，该店有专门的供肉基地，整羊运来，店里的职工操刀拆卸、开料。因为店堂面积小，拆羊劳动强度大，每天供肉量有限。到了冬天羊肉销售旺季，来买肉的人排成长队，供不应求，许多顾客失望而去。这不但满足不了顾客的需求，营业额也受到很大影响。店堂小，供肉不足，成为该店发展的瓶颈。</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请思考：你能否用逆向思维为该店想出个办法，增加肉量，满足顾客的需求。</a:t>
            </a:r>
            <a:endPar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grpSp>
        <p:nvGrpSpPr>
          <p:cNvPr id="14" name="组合 13"/>
          <p:cNvGrpSpPr/>
          <p:nvPr/>
        </p:nvGrpSpPr>
        <p:grpSpPr>
          <a:xfrm>
            <a:off x="1022985" y="3467735"/>
            <a:ext cx="10107295" cy="2777490"/>
            <a:chOff x="1611" y="5305"/>
            <a:chExt cx="15917" cy="4374"/>
          </a:xfrm>
        </p:grpSpPr>
        <p:sp>
          <p:nvSpPr>
            <p:cNvPr id="12" name="横卷形 11"/>
            <p:cNvSpPr/>
            <p:nvPr/>
          </p:nvSpPr>
          <p:spPr>
            <a:xfrm>
              <a:off x="1611" y="5305"/>
              <a:ext cx="15917" cy="4374"/>
            </a:xfrm>
            <a:prstGeom prst="horizontalScroll">
              <a:avLst/>
            </a:prstGeom>
          </p:spPr>
          <p:style>
            <a:lnRef idx="1">
              <a:schemeClr val="accent1"/>
            </a:lnRef>
            <a:fillRef idx="2">
              <a:schemeClr val="accent1"/>
            </a:fillRef>
            <a:effectRef idx="1">
              <a:schemeClr val="accent1"/>
            </a:effectRef>
            <a:fontRef idx="minor">
              <a:schemeClr val="dk1"/>
            </a:fontRef>
          </p:style>
          <p:txBody>
            <a:bodyPr rtlCol="0" anchor="ctr"/>
            <a:p>
              <a:pPr algn="ctr"/>
              <a:endParaRPr lang="zh-CN" altLang="en-US"/>
            </a:p>
          </p:txBody>
        </p:sp>
        <p:sp>
          <p:nvSpPr>
            <p:cNvPr id="13" name="文本框 12"/>
            <p:cNvSpPr txBox="1"/>
            <p:nvPr/>
          </p:nvSpPr>
          <p:spPr>
            <a:xfrm>
              <a:off x="2402" y="6186"/>
              <a:ext cx="14369" cy="2664"/>
            </a:xfrm>
            <a:prstGeom prst="rect">
              <a:avLst/>
            </a:prstGeom>
            <a:noFill/>
          </p:spPr>
          <p:txBody>
            <a:bodyPr wrap="square" rtlCol="0" anchor="t">
              <a:spAutoFit/>
            </a:bodyPr>
            <a:p>
              <a:pPr>
                <a:lnSpc>
                  <a:spcPct val="130000"/>
                </a:lnSpc>
              </a:pPr>
              <a:r>
                <a:rPr lang="zh-CN" altLang="en-US" sz="2000">
                  <a:highlight>
                    <a:srgbClr val="FFFF00"/>
                  </a:highlight>
                  <a:latin typeface="楷体" panose="02010609060101010101" charset="-122"/>
                  <a:ea typeface="楷体" panose="02010609060101010101" charset="-122"/>
                  <a:cs typeface="楷体" panose="02010609060101010101" charset="-122"/>
                </a:rPr>
                <a:t>参考答案：办法是颠倒羊肉的加工程序。由洪长兴羊肉店派人到羊肉供应基地指导基地的员工按肉店的要求将整羊拆卸，精选出肉块，再运到该店切片上市，或者将切肉机运到供应基地，按要求切成羊肉片，再运到洪长兴来出售。这样就解决了肉店面积小，羊肉片加工量不足的困难。</a:t>
              </a:r>
              <a:endParaRPr lang="zh-CN" altLang="en-US" sz="2000">
                <a:highlight>
                  <a:srgbClr val="FFFF00"/>
                </a:highlight>
                <a:latin typeface="楷体" panose="02010609060101010101" charset="-122"/>
                <a:ea typeface="楷体" panose="02010609060101010101" charset="-122"/>
                <a:cs typeface="楷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dissolve">
                                      <p:cBhvr>
                                        <p:cTn id="1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创新思维训练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544755" y="948725"/>
            <a:ext cx="4476554" cy="521970"/>
          </a:xfrm>
          <a:prstGeom prst="rect">
            <a:avLst/>
          </a:prstGeom>
        </p:spPr>
        <p:txBody>
          <a:bodyPr vert="horz"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二、横向思维训练</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552450" y="2182530"/>
            <a:ext cx="10411460" cy="89154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也叫“侧向思维”，向着思考的事物及问题的侧面伸展思维触角，以求获得新的思维成果，这是发散思维中最常使用的一种方法。</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25" name="圆角矩形 6"/>
          <p:cNvSpPr>
            <a:spLocks noChangeArrowheads="1"/>
          </p:cNvSpPr>
          <p:nvPr/>
        </p:nvSpPr>
        <p:spPr bwMode="auto">
          <a:xfrm>
            <a:off x="552450" y="1595755"/>
            <a:ext cx="3665220" cy="461645"/>
          </a:xfrm>
          <a:prstGeom prst="roundRect">
            <a:avLst>
              <a:gd name="adj" fmla="val 16667"/>
            </a:avLst>
          </a:prstGeom>
          <a:gradFill>
            <a:gsLst>
              <a:gs pos="21000">
                <a:srgbClr val="00B0F0"/>
              </a:gs>
              <a:gs pos="100000">
                <a:srgbClr val="21215D"/>
              </a:gs>
            </a:gsLst>
            <a:lin ang="7200000" scaled="0"/>
          </a:gra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rPr>
              <a:t>（一）横向思维的含义</a:t>
            </a:r>
            <a:endPar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endParaRPr>
          </a:p>
        </p:txBody>
      </p:sp>
      <p:sp>
        <p:nvSpPr>
          <p:cNvPr id="2" name="椭圆 1"/>
          <p:cNvSpPr/>
          <p:nvPr/>
        </p:nvSpPr>
        <p:spPr>
          <a:xfrm>
            <a:off x="959485" y="3317240"/>
            <a:ext cx="1022985" cy="622300"/>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p>
            <a:pPr algn="ctr"/>
            <a:r>
              <a:rPr lang="zh-CN" altLang="en-US" sz="2000" b="1">
                <a:latin typeface="微软雅黑" panose="020B0503020204020204" charset="-122"/>
                <a:ea typeface="微软雅黑" panose="020B0503020204020204" charset="-122"/>
              </a:rPr>
              <a:t>例子</a:t>
            </a:r>
            <a:endParaRPr lang="zh-CN" altLang="en-US" sz="2000" b="1">
              <a:latin typeface="微软雅黑" panose="020B0503020204020204" charset="-122"/>
              <a:ea typeface="微软雅黑" panose="020B0503020204020204" charset="-122"/>
            </a:endParaRPr>
          </a:p>
        </p:txBody>
      </p:sp>
      <p:grpSp>
        <p:nvGrpSpPr>
          <p:cNvPr id="14" name="组合 13"/>
          <p:cNvGrpSpPr/>
          <p:nvPr/>
        </p:nvGrpSpPr>
        <p:grpSpPr>
          <a:xfrm>
            <a:off x="2343785" y="3317240"/>
            <a:ext cx="8148320" cy="3030855"/>
            <a:chOff x="3691" y="5224"/>
            <a:chExt cx="12832" cy="4773"/>
          </a:xfrm>
        </p:grpSpPr>
        <p:pic>
          <p:nvPicPr>
            <p:cNvPr id="10" name="图片 9" descr="u=831595711,896392549&amp;fm=253&amp;fmt=auto&amp;app=138&amp;f=PNG.webp"/>
            <p:cNvPicPr>
              <a:picLocks noChangeAspect="1"/>
            </p:cNvPicPr>
            <p:nvPr/>
          </p:nvPicPr>
          <p:blipFill>
            <a:blip r:embed="rId1"/>
            <a:srcRect l="17936" r="17936"/>
            <a:stretch>
              <a:fillRect/>
            </a:stretch>
          </p:blipFill>
          <p:spPr>
            <a:xfrm>
              <a:off x="8105" y="5224"/>
              <a:ext cx="4004" cy="4004"/>
            </a:xfrm>
            <a:prstGeom prst="roundRect">
              <a:avLst/>
            </a:prstGeom>
          </p:spPr>
        </p:pic>
        <p:pic>
          <p:nvPicPr>
            <p:cNvPr id="11" name="图片 10" descr="u=146369856,596980675&amp;fm=253&amp;fmt=auto&amp;app=138&amp;f=JPEG.webp"/>
            <p:cNvPicPr>
              <a:picLocks noChangeAspect="1"/>
            </p:cNvPicPr>
            <p:nvPr/>
          </p:nvPicPr>
          <p:blipFill>
            <a:blip r:embed="rId2"/>
            <a:srcRect l="15300" r="15300"/>
            <a:stretch>
              <a:fillRect/>
            </a:stretch>
          </p:blipFill>
          <p:spPr>
            <a:xfrm>
              <a:off x="12519" y="5224"/>
              <a:ext cx="4005" cy="4005"/>
            </a:xfrm>
            <a:prstGeom prst="roundRect">
              <a:avLst/>
            </a:prstGeom>
          </p:spPr>
        </p:pic>
        <p:pic>
          <p:nvPicPr>
            <p:cNvPr id="12" name="图片 11" descr="u=965488695,1361905561&amp;fm=253&amp;fmt=auto&amp;app=138&amp;f=JPEG.webp"/>
            <p:cNvPicPr>
              <a:picLocks noChangeAspect="1"/>
            </p:cNvPicPr>
            <p:nvPr/>
          </p:nvPicPr>
          <p:blipFill>
            <a:blip r:embed="rId3"/>
            <a:srcRect l="16667" r="16667"/>
            <a:stretch>
              <a:fillRect/>
            </a:stretch>
          </p:blipFill>
          <p:spPr>
            <a:xfrm>
              <a:off x="3691" y="5224"/>
              <a:ext cx="4004" cy="4004"/>
            </a:xfrm>
            <a:prstGeom prst="roundRect">
              <a:avLst/>
            </a:prstGeom>
          </p:spPr>
        </p:pic>
        <p:sp>
          <p:nvSpPr>
            <p:cNvPr id="13" name="文本框 12"/>
            <p:cNvSpPr txBox="1"/>
            <p:nvPr/>
          </p:nvSpPr>
          <p:spPr>
            <a:xfrm>
              <a:off x="8105" y="9417"/>
              <a:ext cx="4000" cy="580"/>
            </a:xfrm>
            <a:prstGeom prst="rect">
              <a:avLst/>
            </a:prstGeom>
            <a:noFill/>
          </p:spPr>
          <p:txBody>
            <a:bodyPr wrap="square" rtlCol="0" anchor="t">
              <a:spAutoFit/>
            </a:bodyPr>
            <a:p>
              <a:pPr algn="ctr"/>
              <a:r>
                <a:rPr lang="zh-CN" altLang="en-US" b="1">
                  <a:latin typeface="微软雅黑" panose="020B0503020204020204" charset="-122"/>
                  <a:ea typeface="微软雅黑" panose="020B0503020204020204" charset="-122"/>
                </a:rPr>
                <a:t>粽子</a:t>
              </a:r>
              <a:endParaRPr lang="zh-CN" altLang="en-US" b="1">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1000"/>
                                        <p:tgtEl>
                                          <p:spTgt spid="42"/>
                                        </p:tgtEl>
                                      </p:cBhvr>
                                    </p:animEffect>
                                    <p:anim calcmode="lin" valueType="num">
                                      <p:cBhvr>
                                        <p:cTn id="15" dur="1000" fill="hold"/>
                                        <p:tgtEl>
                                          <p:spTgt spid="42"/>
                                        </p:tgtEl>
                                        <p:attrNameLst>
                                          <p:attrName>ppt_x</p:attrName>
                                        </p:attrNameLst>
                                      </p:cBhvr>
                                      <p:tavLst>
                                        <p:tav tm="0">
                                          <p:val>
                                            <p:strVal val="#ppt_x"/>
                                          </p:val>
                                        </p:tav>
                                        <p:tav tm="100000">
                                          <p:val>
                                            <p:strVal val="#ppt_x"/>
                                          </p:val>
                                        </p:tav>
                                      </p:tavLst>
                                    </p:anim>
                                    <p:anim calcmode="lin" valueType="num">
                                      <p:cBhvr>
                                        <p:cTn id="16" dur="1000" fill="hold"/>
                                        <p:tgtEl>
                                          <p:spTgt spid="42"/>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250"/>
                                        <p:tgtEl>
                                          <p:spTgt spid="25"/>
                                        </p:tgtEl>
                                      </p:cBhvr>
                                    </p:animEffect>
                                    <p:anim calcmode="lin" valueType="num">
                                      <p:cBhvr>
                                        <p:cTn id="21" dur="250" fill="hold"/>
                                        <p:tgtEl>
                                          <p:spTgt spid="25"/>
                                        </p:tgtEl>
                                        <p:attrNameLst>
                                          <p:attrName>ppt_x</p:attrName>
                                        </p:attrNameLst>
                                      </p:cBhvr>
                                      <p:tavLst>
                                        <p:tav tm="0">
                                          <p:val>
                                            <p:strVal val="#ppt_x"/>
                                          </p:val>
                                        </p:tav>
                                        <p:tav tm="100000">
                                          <p:val>
                                            <p:strVal val="#ppt_x"/>
                                          </p:val>
                                        </p:tav>
                                      </p:tavLst>
                                    </p:anim>
                                    <p:anim calcmode="lin" valueType="num">
                                      <p:cBhvr>
                                        <p:cTn id="22" dur="25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2" grpId="0"/>
      <p:bldP spid="25" grpId="0" bldLvl="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创新思维训练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 name="Rectangle 3"/>
          <p:cNvSpPr txBox="1">
            <a:spLocks noChangeArrowheads="1"/>
          </p:cNvSpPr>
          <p:nvPr/>
        </p:nvSpPr>
        <p:spPr>
          <a:xfrm>
            <a:off x="552450" y="1498000"/>
            <a:ext cx="10411460" cy="209169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b="1" dirty="0">
                <a:gradFill>
                  <a:gsLst>
                    <a:gs pos="0">
                      <a:srgbClr val="007BD3"/>
                    </a:gs>
                    <a:gs pos="100000">
                      <a:srgbClr val="034373"/>
                    </a:gs>
                  </a:gsLst>
                  <a:lin scaled="0"/>
                </a:gra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1. 项目一</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某市郊区一个著名旅游景点的附近有几个“果树村”（以种植果树为主的山村），山坡上、出沟里分布很多果林，有苹果树林、桃树林、杏树林、栗子树林。这几个“果树村”打算借旅游景点之利，开展些能够吸引游客的活动，以增加收入。</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你能否运用横向思维为他们想些办法。</a:t>
            </a:r>
            <a:endPar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11" name="圆角矩形 6"/>
          <p:cNvSpPr>
            <a:spLocks noChangeArrowheads="1"/>
          </p:cNvSpPr>
          <p:nvPr/>
        </p:nvSpPr>
        <p:spPr bwMode="auto">
          <a:xfrm>
            <a:off x="552450" y="911260"/>
            <a:ext cx="2872740" cy="461645"/>
          </a:xfrm>
          <a:prstGeom prst="roundRect">
            <a:avLst>
              <a:gd name="adj" fmla="val 16667"/>
            </a:avLst>
          </a:prstGeom>
          <a:gradFill>
            <a:gsLst>
              <a:gs pos="21000">
                <a:srgbClr val="00B0F0"/>
              </a:gs>
              <a:gs pos="100000">
                <a:srgbClr val="21215D"/>
              </a:gs>
            </a:gsLst>
            <a:lin ang="7200000" scaled="0"/>
          </a:gra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rPr>
              <a:t>（二）训练项目</a:t>
            </a:r>
            <a:endPar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endParaRPr>
          </a:p>
        </p:txBody>
      </p:sp>
      <p:grpSp>
        <p:nvGrpSpPr>
          <p:cNvPr id="14" name="组合 13"/>
          <p:cNvGrpSpPr/>
          <p:nvPr/>
        </p:nvGrpSpPr>
        <p:grpSpPr>
          <a:xfrm>
            <a:off x="1022985" y="3519805"/>
            <a:ext cx="10107295" cy="2777490"/>
            <a:chOff x="1611" y="5305"/>
            <a:chExt cx="15917" cy="4374"/>
          </a:xfrm>
        </p:grpSpPr>
        <p:sp>
          <p:nvSpPr>
            <p:cNvPr id="12" name="横卷形 11"/>
            <p:cNvSpPr/>
            <p:nvPr/>
          </p:nvSpPr>
          <p:spPr>
            <a:xfrm>
              <a:off x="1611" y="5305"/>
              <a:ext cx="15917" cy="4374"/>
            </a:xfrm>
            <a:prstGeom prst="horizontalScroll">
              <a:avLst/>
            </a:prstGeom>
          </p:spPr>
          <p:style>
            <a:lnRef idx="1">
              <a:schemeClr val="accent1"/>
            </a:lnRef>
            <a:fillRef idx="2">
              <a:schemeClr val="accent1"/>
            </a:fillRef>
            <a:effectRef idx="1">
              <a:schemeClr val="accent1"/>
            </a:effectRef>
            <a:fontRef idx="minor">
              <a:schemeClr val="dk1"/>
            </a:fontRef>
          </p:style>
          <p:txBody>
            <a:bodyPr rtlCol="0" anchor="ctr"/>
            <a:p>
              <a:pPr algn="ctr"/>
              <a:endParaRPr lang="zh-CN" altLang="en-US"/>
            </a:p>
          </p:txBody>
        </p:sp>
        <p:sp>
          <p:nvSpPr>
            <p:cNvPr id="13" name="文本框 12"/>
            <p:cNvSpPr txBox="1"/>
            <p:nvPr/>
          </p:nvSpPr>
          <p:spPr>
            <a:xfrm>
              <a:off x="2402" y="6186"/>
              <a:ext cx="14369" cy="2664"/>
            </a:xfrm>
            <a:prstGeom prst="rect">
              <a:avLst/>
            </a:prstGeom>
            <a:noFill/>
          </p:spPr>
          <p:txBody>
            <a:bodyPr wrap="square" rtlCol="0" anchor="t">
              <a:spAutoFit/>
            </a:bodyPr>
            <a:p>
              <a:pPr>
                <a:lnSpc>
                  <a:spcPct val="130000"/>
                </a:lnSpc>
              </a:pPr>
              <a:r>
                <a:rPr lang="zh-CN" altLang="en-US" sz="2000">
                  <a:highlight>
                    <a:srgbClr val="FFFF00"/>
                  </a:highlight>
                  <a:latin typeface="楷体" panose="02010609060101010101" charset="-122"/>
                  <a:ea typeface="楷体" panose="02010609060101010101" charset="-122"/>
                  <a:cs typeface="楷体" panose="02010609060101010101" charset="-122"/>
                </a:rPr>
                <a:t>参考答案：可以开展两项活动：一是采摘鲜果，游客缴一定数额的活动费，按照规定到果林里采摘鲜果；二是把游客请进山村农家小院，一方面休息，另一方面可以品尝农家饭菜和了解山村农民的习俗。如果有纯净泉水，可用山泉沏茶招待游客。</a:t>
              </a:r>
              <a:endParaRPr lang="zh-CN" altLang="en-US" sz="2000">
                <a:highlight>
                  <a:srgbClr val="FFFF00"/>
                </a:highlight>
                <a:latin typeface="楷体" panose="02010609060101010101" charset="-122"/>
                <a:ea typeface="楷体" panose="02010609060101010101" charset="-122"/>
                <a:cs typeface="楷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250"/>
                                        <p:tgtEl>
                                          <p:spTgt spid="11"/>
                                        </p:tgtEl>
                                      </p:cBhvr>
                                    </p:animEffect>
                                    <p:anim calcmode="lin" valueType="num">
                                      <p:cBhvr>
                                        <p:cTn id="14" dur="250" fill="hold"/>
                                        <p:tgtEl>
                                          <p:spTgt spid="11"/>
                                        </p:tgtEl>
                                        <p:attrNameLst>
                                          <p:attrName>ppt_x</p:attrName>
                                        </p:attrNameLst>
                                      </p:cBhvr>
                                      <p:tavLst>
                                        <p:tav tm="0">
                                          <p:val>
                                            <p:strVal val="#ppt_x"/>
                                          </p:val>
                                        </p:tav>
                                        <p:tav tm="100000">
                                          <p:val>
                                            <p:strVal val="#ppt_x"/>
                                          </p:val>
                                        </p:tav>
                                      </p:tavLst>
                                    </p:anim>
                                    <p:anim calcmode="lin" valueType="num">
                                      <p:cBhvr>
                                        <p:cTn id="15" dur="25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dissolve">
                                      <p:cBhvr>
                                        <p:cTn id="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bldLvl="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创新思维训练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 name="Rectangle 3"/>
          <p:cNvSpPr txBox="1">
            <a:spLocks noChangeArrowheads="1"/>
          </p:cNvSpPr>
          <p:nvPr/>
        </p:nvSpPr>
        <p:spPr>
          <a:xfrm>
            <a:off x="552450" y="784895"/>
            <a:ext cx="10411460" cy="209169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en-US" altLang="zh-CN" sz="2000" b="1" dirty="0">
                <a:gradFill>
                  <a:gsLst>
                    <a:gs pos="0">
                      <a:srgbClr val="007BD3"/>
                    </a:gs>
                    <a:gs pos="100000">
                      <a:srgbClr val="034373"/>
                    </a:gs>
                  </a:gsLst>
                  <a:lin scaled="0"/>
                </a:gra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2</a:t>
            </a:r>
            <a:r>
              <a:rPr lang="zh-CN" altLang="en-US" sz="2000" b="1" dirty="0">
                <a:gradFill>
                  <a:gsLst>
                    <a:gs pos="0">
                      <a:srgbClr val="007BD3"/>
                    </a:gs>
                    <a:gs pos="100000">
                      <a:srgbClr val="034373"/>
                    </a:gs>
                  </a:gsLst>
                  <a:lin scaled="0"/>
                </a:gra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 项目二</a:t>
            </a:r>
            <a:endParaRPr lang="zh-CN" altLang="en-US" sz="2000" b="1" dirty="0">
              <a:gradFill>
                <a:gsLst>
                  <a:gs pos="0">
                    <a:srgbClr val="007BD3"/>
                  </a:gs>
                  <a:gs pos="100000">
                    <a:srgbClr val="034373"/>
                  </a:gs>
                </a:gsLst>
                <a:lin scaled="0"/>
              </a:gra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国家男子篮球队到某城市参加比赛，该市有一家皮鞋厂，产品质量不错，但由于广告费用昂贵，该厂一直未能通过新闻媒体宣传其产品。</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请考虑，他们能否趁国家男篮比赛之机，策划一次花钱少而且能够借新闻媒体宣传其产品的活动。</a:t>
            </a:r>
            <a:endPar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grpSp>
        <p:nvGrpSpPr>
          <p:cNvPr id="14" name="组合 13"/>
          <p:cNvGrpSpPr/>
          <p:nvPr/>
        </p:nvGrpSpPr>
        <p:grpSpPr>
          <a:xfrm>
            <a:off x="1022985" y="2517140"/>
            <a:ext cx="10107295" cy="4070350"/>
            <a:chOff x="1611" y="3808"/>
            <a:chExt cx="15917" cy="6410"/>
          </a:xfrm>
        </p:grpSpPr>
        <p:sp>
          <p:nvSpPr>
            <p:cNvPr id="12" name="横卷形 11"/>
            <p:cNvSpPr/>
            <p:nvPr/>
          </p:nvSpPr>
          <p:spPr>
            <a:xfrm>
              <a:off x="1611" y="3808"/>
              <a:ext cx="15917" cy="6410"/>
            </a:xfrm>
            <a:prstGeom prst="horizontalScroll">
              <a:avLst/>
            </a:prstGeom>
          </p:spPr>
          <p:style>
            <a:lnRef idx="1">
              <a:schemeClr val="accent1"/>
            </a:lnRef>
            <a:fillRef idx="2">
              <a:schemeClr val="accent1"/>
            </a:fillRef>
            <a:effectRef idx="1">
              <a:schemeClr val="accent1"/>
            </a:effectRef>
            <a:fontRef idx="minor">
              <a:schemeClr val="dk1"/>
            </a:fontRef>
          </p:style>
          <p:txBody>
            <a:bodyPr rtlCol="0" anchor="ctr"/>
            <a:p>
              <a:pPr algn="ctr"/>
              <a:endParaRPr lang="zh-CN" altLang="en-US"/>
            </a:p>
          </p:txBody>
        </p:sp>
        <p:sp>
          <p:nvSpPr>
            <p:cNvPr id="13" name="文本框 12"/>
            <p:cNvSpPr txBox="1"/>
            <p:nvPr/>
          </p:nvSpPr>
          <p:spPr>
            <a:xfrm>
              <a:off x="2402" y="4758"/>
              <a:ext cx="14369" cy="4554"/>
            </a:xfrm>
            <a:prstGeom prst="rect">
              <a:avLst/>
            </a:prstGeom>
            <a:noFill/>
          </p:spPr>
          <p:txBody>
            <a:bodyPr wrap="square" rtlCol="0" anchor="t">
              <a:spAutoFit/>
            </a:bodyPr>
            <a:p>
              <a:pPr>
                <a:lnSpc>
                  <a:spcPct val="130000"/>
                </a:lnSpc>
              </a:pPr>
              <a:r>
                <a:rPr lang="zh-CN" altLang="en-US" sz="2000">
                  <a:highlight>
                    <a:srgbClr val="FFFF00"/>
                  </a:highlight>
                  <a:latin typeface="楷体" panose="02010609060101010101" charset="-122"/>
                  <a:ea typeface="楷体" panose="02010609060101010101" charset="-122"/>
                  <a:cs typeface="楷体" panose="02010609060101010101" charset="-122"/>
                </a:rPr>
                <a:t>参考答案：一种办法是事先了解男篮队员们鞋的尺码，抢制一批优质皮鞋，待男篮来比赛时，举行一次向男篮队员赠鞋的活动，请新闻记者采访、报道这一活动。</a:t>
              </a:r>
              <a:endParaRPr lang="zh-CN" altLang="en-US" sz="2000">
                <a:highlight>
                  <a:srgbClr val="FFFF00"/>
                </a:highlight>
                <a:latin typeface="楷体" panose="02010609060101010101" charset="-122"/>
                <a:ea typeface="楷体" panose="02010609060101010101" charset="-122"/>
                <a:cs typeface="楷体" panose="02010609060101010101" charset="-122"/>
              </a:endParaRPr>
            </a:p>
            <a:p>
              <a:pPr>
                <a:lnSpc>
                  <a:spcPct val="130000"/>
                </a:lnSpc>
              </a:pPr>
              <a:r>
                <a:rPr lang="zh-CN" altLang="en-US" sz="2000">
                  <a:highlight>
                    <a:srgbClr val="FFFF00"/>
                  </a:highlight>
                  <a:latin typeface="楷体" panose="02010609060101010101" charset="-122"/>
                  <a:ea typeface="楷体" panose="02010609060101010101" charset="-122"/>
                  <a:cs typeface="楷体" panose="02010609060101010101" charset="-122"/>
                </a:rPr>
                <a:t>再一种办法是选择男篮队员最大的两个脚码，制作两双优质特大号皮鞋，刊登启事开展“皮鞋擂台赛”，欢迎人们踊跃试穿，谁试穿合脚皮鞋就归谁，并配送一只漂亮手提包。期间通过一定渠道特邀男篮队员前来参加“擂台赛”（试穿鞋），当皮鞋被男篮队员穿走，请记者追踪采访，了解他们对皮鞋质量、样式的评价，进行报道。</a:t>
              </a:r>
              <a:endParaRPr lang="zh-CN" altLang="en-US" sz="2000">
                <a:highlight>
                  <a:srgbClr val="FFFF00"/>
                </a:highlight>
                <a:latin typeface="楷体" panose="02010609060101010101" charset="-122"/>
                <a:ea typeface="楷体" panose="02010609060101010101" charset="-122"/>
                <a:cs typeface="楷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dissolve">
                                      <p:cBhvr>
                                        <p:cTn id="1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创新思维训练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 name="Rectangle 3"/>
          <p:cNvSpPr txBox="1">
            <a:spLocks noChangeArrowheads="1"/>
          </p:cNvSpPr>
          <p:nvPr/>
        </p:nvSpPr>
        <p:spPr>
          <a:xfrm>
            <a:off x="552450" y="1060485"/>
            <a:ext cx="10411460" cy="129159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en-US" altLang="zh-CN" sz="2000" b="1" dirty="0">
                <a:gradFill>
                  <a:gsLst>
                    <a:gs pos="0">
                      <a:srgbClr val="007BD3"/>
                    </a:gs>
                    <a:gs pos="100000">
                      <a:srgbClr val="034373"/>
                    </a:gs>
                  </a:gsLst>
                  <a:lin scaled="0"/>
                </a:gra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3</a:t>
            </a:r>
            <a:r>
              <a:rPr lang="zh-CN" altLang="en-US" sz="2000" b="1" dirty="0">
                <a:gradFill>
                  <a:gsLst>
                    <a:gs pos="0">
                      <a:srgbClr val="007BD3"/>
                    </a:gs>
                    <a:gs pos="100000">
                      <a:srgbClr val="034373"/>
                    </a:gs>
                  </a:gsLst>
                  <a:lin scaled="0"/>
                </a:gra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 项目三</a:t>
            </a:r>
            <a:endParaRPr lang="zh-CN" altLang="en-US" sz="2000" b="1" dirty="0">
              <a:gradFill>
                <a:gsLst>
                  <a:gs pos="0">
                    <a:srgbClr val="007BD3"/>
                  </a:gs>
                  <a:gs pos="100000">
                    <a:srgbClr val="034373"/>
                  </a:gs>
                </a:gsLst>
                <a:lin scaled="0"/>
              </a:gra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我国首次参加洛杉矶奥运会那年，广州市场汗衫积压严重，一再削价都销售不动。经营汗衫的公司能否从我国首次参加奥运会这一信息中受到启发，想出销售汗衫的办法。</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grpSp>
        <p:nvGrpSpPr>
          <p:cNvPr id="14" name="组合 13"/>
          <p:cNvGrpSpPr/>
          <p:nvPr/>
        </p:nvGrpSpPr>
        <p:grpSpPr>
          <a:xfrm>
            <a:off x="1022985" y="2756535"/>
            <a:ext cx="10107295" cy="2777490"/>
            <a:chOff x="1611" y="5305"/>
            <a:chExt cx="15917" cy="4374"/>
          </a:xfrm>
        </p:grpSpPr>
        <p:sp>
          <p:nvSpPr>
            <p:cNvPr id="12" name="横卷形 11"/>
            <p:cNvSpPr/>
            <p:nvPr/>
          </p:nvSpPr>
          <p:spPr>
            <a:xfrm>
              <a:off x="1611" y="5305"/>
              <a:ext cx="15917" cy="4374"/>
            </a:xfrm>
            <a:prstGeom prst="horizontalScroll">
              <a:avLst/>
            </a:prstGeom>
          </p:spPr>
          <p:style>
            <a:lnRef idx="1">
              <a:schemeClr val="accent1"/>
            </a:lnRef>
            <a:fillRef idx="2">
              <a:schemeClr val="accent1"/>
            </a:fillRef>
            <a:effectRef idx="1">
              <a:schemeClr val="accent1"/>
            </a:effectRef>
            <a:fontRef idx="minor">
              <a:schemeClr val="dk1"/>
            </a:fontRef>
          </p:style>
          <p:txBody>
            <a:bodyPr rtlCol="0" anchor="ctr"/>
            <a:p>
              <a:pPr algn="ctr"/>
              <a:endParaRPr lang="zh-CN" altLang="en-US"/>
            </a:p>
          </p:txBody>
        </p:sp>
        <p:sp>
          <p:nvSpPr>
            <p:cNvPr id="13" name="文本框 12"/>
            <p:cNvSpPr txBox="1"/>
            <p:nvPr/>
          </p:nvSpPr>
          <p:spPr>
            <a:xfrm>
              <a:off x="2402" y="6186"/>
              <a:ext cx="14369" cy="2664"/>
            </a:xfrm>
            <a:prstGeom prst="rect">
              <a:avLst/>
            </a:prstGeom>
            <a:noFill/>
          </p:spPr>
          <p:txBody>
            <a:bodyPr wrap="square" rtlCol="0" anchor="t">
              <a:spAutoFit/>
            </a:bodyPr>
            <a:p>
              <a:pPr>
                <a:lnSpc>
                  <a:spcPct val="130000"/>
                </a:lnSpc>
              </a:pPr>
              <a:r>
                <a:rPr lang="zh-CN" altLang="en-US" sz="2000">
                  <a:highlight>
                    <a:srgbClr val="FFFF00"/>
                  </a:highlight>
                  <a:latin typeface="楷体" panose="02010609060101010101" charset="-122"/>
                  <a:ea typeface="楷体" panose="02010609060101010101" charset="-122"/>
                  <a:cs typeface="楷体" panose="02010609060101010101" charset="-122"/>
                </a:rPr>
                <a:t>参考答案：广州海幢公司获得我国运动健儿将首次在奥运会亮相的信息之后，</a:t>
              </a:r>
              <a:endParaRPr lang="zh-CN" altLang="en-US" sz="2000">
                <a:highlight>
                  <a:srgbClr val="FFFF00"/>
                </a:highlight>
                <a:latin typeface="楷体" panose="02010609060101010101" charset="-122"/>
                <a:ea typeface="楷体" panose="02010609060101010101" charset="-122"/>
                <a:cs typeface="楷体" panose="02010609060101010101" charset="-122"/>
              </a:endParaRPr>
            </a:p>
            <a:p>
              <a:pPr>
                <a:lnSpc>
                  <a:spcPct val="130000"/>
                </a:lnSpc>
              </a:pPr>
              <a:r>
                <a:rPr lang="zh-CN" altLang="en-US" sz="2000">
                  <a:highlight>
                    <a:srgbClr val="FFFF00"/>
                  </a:highlight>
                  <a:latin typeface="楷体" panose="02010609060101010101" charset="-122"/>
                  <a:ea typeface="楷体" panose="02010609060101010101" charset="-122"/>
                  <a:cs typeface="楷体" panose="02010609060101010101" charset="-122"/>
                </a:rPr>
                <a:t>意识到一旦我们的运动员获得奖牌，将大大激发中国人民的爱国热情，如果将汗衫、背心等印上奥运会标志，投放市场，必会大受欢迎。果然，当奥运会捷报频频传来之后，他们投放市场的“奥运衫”成了抢手货。</a:t>
              </a:r>
              <a:endParaRPr lang="zh-CN" altLang="en-US" sz="2000">
                <a:highlight>
                  <a:srgbClr val="FFFF00"/>
                </a:highlight>
                <a:latin typeface="楷体" panose="02010609060101010101" charset="-122"/>
                <a:ea typeface="楷体" panose="02010609060101010101" charset="-122"/>
                <a:cs typeface="楷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dissolve">
                                      <p:cBhvr>
                                        <p:cTn id="1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7365"/>
          </a:xfrm>
          <a:prstGeom prst="rect">
            <a:avLst/>
          </a:prstGeom>
          <a:gradFill>
            <a:gsLst>
              <a:gs pos="21000">
                <a:srgbClr val="00B0F0"/>
              </a:gs>
              <a:gs pos="100000">
                <a:srgbClr val="21215D"/>
              </a:gs>
            </a:gsLst>
            <a:lin ang="72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8" name="矩形 7"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513715" y="1126490"/>
            <a:ext cx="11164570" cy="4831080"/>
          </a:xfrm>
          <a:prstGeom prst="rect">
            <a:avLst/>
          </a:prstGeom>
        </p:spPr>
        <p:txBody>
          <a:bodyPr wrap="square">
            <a:spAutoFit/>
          </a:bodyPr>
          <a:lstStyle/>
          <a:p>
            <a:pPr indent="457200" algn="l" fontAlgn="auto">
              <a:lnSpc>
                <a:spcPct val="100000"/>
              </a:lnSpc>
              <a:buNone/>
            </a:pPr>
            <a:r>
              <a:rPr lang="zh-CN" altLang="en-US" sz="22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曾经有三位旅人结伴穿越沙漠。他们带了足够的食物和水，匆匆上路。但是，第九天时，他们发现自己迷了路。他们在沙漠中徘徊，一天天过去，食物和水越来越少，但是他们依然没有走出沙漠。该怎么办？这样下去大家都会死去。三个人都开始担心自己的命运，他们不断向神灵祷告，希望他们能帮助自己。这时，死神出现了。</a:t>
            </a:r>
            <a:endParaRPr lang="zh-CN" altLang="en-US" sz="22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2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旅人们几乎不敢相信自己的眼睛。死神站在他们面前，对他们说：“我可以帮助你们，但是只能帮助其中的一个人，他将走出沙漠，继续活下去。而我将得到另外两人的灵魂。”旅人们十分痛苦，既希望自己能活着走出沙漠，却也不愿意放弃自己的伙伴，他们的心在煎熬。</a:t>
            </a:r>
            <a:endParaRPr lang="zh-CN" altLang="en-US" sz="22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2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“我将出一道题目考考你们，谁最先正确回答出题目，就是那个能活着出去的人，你们愿意接受吗？”</a:t>
            </a:r>
            <a:endParaRPr lang="zh-CN" altLang="en-US" sz="22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2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三人互相看了看对方，因为如果不接受，大家都会死，还不如有一个能活下来。而这样挑选幸存者的方法看来还算公平，于是他们接受了。</a:t>
            </a:r>
            <a:endParaRPr lang="zh-CN" altLang="en-US" sz="22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2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死神运用法术将他们带到一间屋子里，屋子里很暗，只有一盏小油灯提供光线。房间里放着一张桌子和三把椅子，桌子上有五个一模一样的盒子。</a:t>
            </a:r>
            <a:endParaRPr lang="zh-CN" altLang="en-US" sz="22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grpSp>
        <p:nvGrpSpPr>
          <p:cNvPr id="2" name="组合 1"/>
          <p:cNvGrpSpPr/>
          <p:nvPr/>
        </p:nvGrpSpPr>
        <p:grpSpPr>
          <a:xfrm>
            <a:off x="226479" y="219257"/>
            <a:ext cx="2419566" cy="669200"/>
            <a:chOff x="3004" y="4295"/>
            <a:chExt cx="3810" cy="1054"/>
          </a:xfrm>
        </p:grpSpPr>
        <p:sp>
          <p:nvSpPr>
            <p:cNvPr id="7" name="文本框 6"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txBox="1">
              <a:spLocks noChangeArrowheads="1"/>
            </p:cNvSpPr>
            <p:nvPr/>
          </p:nvSpPr>
          <p:spPr bwMode="auto">
            <a:xfrm>
              <a:off x="4286" y="4460"/>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a:r>
                <a:rPr lang="zh-CN" altLang="en-US" sz="2800" b="1" dirty="0">
                  <a:solidFill>
                    <a:schemeClr val="bg1"/>
                  </a:solidFill>
                  <a:latin typeface="微软雅黑" panose="020B0503020204020204" charset="-122"/>
                  <a:ea typeface="微软雅黑" panose="020B0503020204020204" charset="-122"/>
                  <a:sym typeface="字魂59号-创粗黑" panose="00000500000000000000" pitchFamily="2" charset="-122"/>
                </a:rPr>
                <a:t>相关案例</a:t>
              </a:r>
              <a:endParaRPr lang="zh-CN" altLang="en-US" sz="2800" b="1" dirty="0">
                <a:solidFill>
                  <a:schemeClr val="bg1"/>
                </a:solidFill>
                <a:latin typeface="微软雅黑" panose="020B0503020204020204" charset="-122"/>
                <a:ea typeface="微软雅黑" panose="020B0503020204020204" charset="-122"/>
                <a:sym typeface="字魂59号-创粗黑" panose="00000500000000000000" pitchFamily="2" charset="-122"/>
              </a:endParaRPr>
            </a:p>
          </p:txBody>
        </p:sp>
        <p:sp>
          <p:nvSpPr>
            <p:cNvPr id="21" name="AutoShape 59"/>
            <p:cNvSpPr/>
            <p:nvPr/>
          </p:nvSpPr>
          <p:spPr bwMode="auto">
            <a:xfrm>
              <a:off x="3004" y="4295"/>
              <a:ext cx="1059" cy="105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chemeClr val="bg1"/>
                </a:solidFill>
                <a:effectLst>
                  <a:outerShdw blurRad="38100" dist="38100" dir="2700000" algn="tl">
                    <a:srgbClr val="000000"/>
                  </a:outerShdw>
                </a:effectLst>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sp>
        <p:nvSpPr>
          <p:cNvPr id="3" name="文本框 2"/>
          <p:cNvSpPr txBox="1"/>
          <p:nvPr/>
        </p:nvSpPr>
        <p:spPr>
          <a:xfrm>
            <a:off x="4732655" y="537845"/>
            <a:ext cx="2726690" cy="460375"/>
          </a:xfrm>
          <a:prstGeom prst="rect">
            <a:avLst/>
          </a:prstGeom>
          <a:noFill/>
        </p:spPr>
        <p:txBody>
          <a:bodyPr wrap="square" rtlCol="0" anchor="t">
            <a:spAutoFit/>
          </a:bodyPr>
          <a:p>
            <a:pPr algn="ctr"/>
            <a:r>
              <a:rPr lang="zh-CN" altLang="en-US" sz="2400">
                <a:highlight>
                  <a:srgbClr val="FFFF00"/>
                </a:highlight>
              </a:rPr>
              <a:t>换位思考法</a:t>
            </a:r>
            <a:endParaRPr lang="zh-CN" altLang="en-US" sz="2400">
              <a:highlight>
                <a:srgbClr val="FFFF00"/>
              </a:highligh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checkerboard(across)">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7365"/>
          </a:xfrm>
          <a:prstGeom prst="rect">
            <a:avLst/>
          </a:prstGeom>
          <a:gradFill>
            <a:gsLst>
              <a:gs pos="21000">
                <a:srgbClr val="00B0F0"/>
              </a:gs>
              <a:gs pos="100000">
                <a:srgbClr val="21215D"/>
              </a:gs>
            </a:gsLst>
            <a:lin ang="72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8" name="矩形 7"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513715" y="1126490"/>
            <a:ext cx="11164570" cy="4492625"/>
          </a:xfrm>
          <a:prstGeom prst="rect">
            <a:avLst/>
          </a:prstGeom>
        </p:spPr>
        <p:txBody>
          <a:bodyPr wrap="square">
            <a:spAutoFit/>
          </a:bodyPr>
          <a:lstStyle/>
          <a:p>
            <a:pPr indent="457200" algn="l" fontAlgn="auto">
              <a:lnSpc>
                <a:spcPct val="100000"/>
              </a:lnSpc>
              <a:buNone/>
            </a:pPr>
            <a:r>
              <a:rPr lang="zh-CN" altLang="en-US" sz="22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“这五个盒子里各有一顶帽子。五顶帽子，有三顶黑的，两顶白的。你们现在各自挑选一个盒子，坐到一把椅子上。然后将帽子戴在自己的头上。坐在前面的人不允许回头看身后的人。我将给你们 5 分钟时间，你们必须说出自己头上戴的帽子是什么颜色的。我再重申一遍，最先回答出正确答案的就是幸存者，你们只有一次回答机会，所以必须好好思考。”</a:t>
            </a:r>
            <a:endParaRPr lang="zh-CN" altLang="en-US" sz="22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2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听完这些话，三个人都发现，坐在前面的人胜算最小，因为他无法看到其他两人的帽子颜色。而坐在最后的人胜算最大，如果前面两人的帽子都是白色，那他就幸运了。他们选了盒子，都抢着要坐到最后，而三人中年纪最小的那个人则坐在了最前面。</a:t>
            </a:r>
            <a:endParaRPr lang="zh-CN" altLang="en-US" sz="22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2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时间一分一秒地过去，三人谁也不敢贸然抢答。因为说错了，就意味着死亡。突然，坐在最前面的年轻人举起了他的手：“我知道我的帽子是什么颜色的了。”</a:t>
            </a:r>
            <a:endParaRPr lang="zh-CN" altLang="en-US" sz="22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2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“黑色。我的帽子是黑色的。”</a:t>
            </a:r>
            <a:endParaRPr lang="zh-CN" altLang="en-US" sz="22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2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“恭喜你，你获得了生存的机会。”死神说，“但是，你能告诉我你是怎么猜到的吗？”</a:t>
            </a:r>
            <a:endParaRPr lang="zh-CN" altLang="en-US" sz="22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grpSp>
        <p:nvGrpSpPr>
          <p:cNvPr id="2" name="组合 1"/>
          <p:cNvGrpSpPr/>
          <p:nvPr/>
        </p:nvGrpSpPr>
        <p:grpSpPr>
          <a:xfrm>
            <a:off x="226479" y="219257"/>
            <a:ext cx="2419566" cy="669200"/>
            <a:chOff x="3004" y="4295"/>
            <a:chExt cx="3810" cy="1054"/>
          </a:xfrm>
        </p:grpSpPr>
        <p:sp>
          <p:nvSpPr>
            <p:cNvPr id="7" name="文本框 6"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txBox="1">
              <a:spLocks noChangeArrowheads="1"/>
            </p:cNvSpPr>
            <p:nvPr/>
          </p:nvSpPr>
          <p:spPr bwMode="auto">
            <a:xfrm>
              <a:off x="4286" y="4460"/>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a:r>
                <a:rPr lang="zh-CN" altLang="en-US" sz="2800" b="1" dirty="0">
                  <a:solidFill>
                    <a:schemeClr val="bg1"/>
                  </a:solidFill>
                  <a:latin typeface="微软雅黑" panose="020B0503020204020204" charset="-122"/>
                  <a:ea typeface="微软雅黑" panose="020B0503020204020204" charset="-122"/>
                  <a:sym typeface="字魂59号-创粗黑" panose="00000500000000000000" pitchFamily="2" charset="-122"/>
                </a:rPr>
                <a:t>相关案例</a:t>
              </a:r>
              <a:endParaRPr lang="zh-CN" altLang="en-US" sz="2800" b="1" dirty="0">
                <a:solidFill>
                  <a:schemeClr val="bg1"/>
                </a:solidFill>
                <a:latin typeface="微软雅黑" panose="020B0503020204020204" charset="-122"/>
                <a:ea typeface="微软雅黑" panose="020B0503020204020204" charset="-122"/>
                <a:sym typeface="字魂59号-创粗黑" panose="00000500000000000000" pitchFamily="2" charset="-122"/>
              </a:endParaRPr>
            </a:p>
          </p:txBody>
        </p:sp>
        <p:sp>
          <p:nvSpPr>
            <p:cNvPr id="21" name="AutoShape 59"/>
            <p:cNvSpPr/>
            <p:nvPr/>
          </p:nvSpPr>
          <p:spPr bwMode="auto">
            <a:xfrm>
              <a:off x="3004" y="4295"/>
              <a:ext cx="1059" cy="105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chemeClr val="bg1"/>
                </a:solidFill>
                <a:effectLst>
                  <a:outerShdw blurRad="38100" dist="38100" dir="2700000" algn="tl">
                    <a:srgbClr val="000000"/>
                  </a:outerShdw>
                </a:effectLst>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checkerboard(across)">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7365"/>
          </a:xfrm>
          <a:prstGeom prst="rect">
            <a:avLst/>
          </a:prstGeom>
          <a:gradFill>
            <a:gsLst>
              <a:gs pos="21000">
                <a:srgbClr val="00B0F0"/>
              </a:gs>
              <a:gs pos="100000">
                <a:srgbClr val="21215D"/>
              </a:gs>
            </a:gsLst>
            <a:lin ang="72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8" name="矩形 7"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513715" y="1126490"/>
            <a:ext cx="11164570" cy="5169535"/>
          </a:xfrm>
          <a:prstGeom prst="rect">
            <a:avLst/>
          </a:prstGeom>
        </p:spPr>
        <p:txBody>
          <a:bodyPr wrap="square">
            <a:spAutoFit/>
          </a:bodyPr>
          <a:lstStyle/>
          <a:p>
            <a:pPr indent="457200" algn="l" fontAlgn="auto">
              <a:lnSpc>
                <a:spcPct val="100000"/>
              </a:lnSpc>
              <a:buNone/>
            </a:pPr>
            <a:r>
              <a:rPr lang="zh-CN" altLang="en-US" sz="22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这需要一点运气，但也需要智慧。我想，如果我是最后面的人，他如果看到两顶白帽子，他一定会毫不犹豫地说自己的帽子是黑色的。但是他一直都没有说话，那说明他看到的可能是两顶黑帽子，或者是一黑一白。坐在中间的那位，肯定也猜到了最后那人的心思，要是他看到了我头上戴的是白帽子，那他一定会知道他自己戴的是黑色的帽子。但是，他也没有说话，因为他难以做出定论，他一定是看到我戴的是黑色的帽子，所以他无法确定自己戴的帽子是什么颜色。”</a:t>
            </a:r>
            <a:endParaRPr lang="zh-CN" altLang="en-US" sz="22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2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“你真是一个聪明人。”死神忍不住称赞，“他们很不幸，只能死去，将灵魂交由我掌管了。”</a:t>
            </a:r>
            <a:endParaRPr lang="zh-CN" altLang="en-US" sz="22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2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“等等，这对他们不公平。”年轻人说道：“他们坐在后面，如果不靠瞎猜的话，或是出现特别幸运的情况，他们根本不可能获得正确答案。”</a:t>
            </a:r>
            <a:endParaRPr lang="zh-CN" altLang="en-US" sz="22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2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“的确如此。不过因为你很聪明，并且你有勇气向我求情，我愿意将你们三个都送出沙漠，你们都可以继续活下去了。”</a:t>
            </a:r>
            <a:endParaRPr lang="zh-CN" altLang="en-US" sz="22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2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年轻人能获得成功，解答谜题，靠的是智慧和勇气，同时，也是因为他的换位思考。他将自己置于了其他两人的位置，了解站在他们的角度是如何思考的。通过这些，再运用逻辑排除的方法，终于得到了正确的答案。</a:t>
            </a:r>
            <a:endParaRPr lang="zh-CN" altLang="en-US" sz="22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grpSp>
        <p:nvGrpSpPr>
          <p:cNvPr id="2" name="组合 1"/>
          <p:cNvGrpSpPr/>
          <p:nvPr/>
        </p:nvGrpSpPr>
        <p:grpSpPr>
          <a:xfrm>
            <a:off x="226479" y="219257"/>
            <a:ext cx="2419566" cy="669200"/>
            <a:chOff x="3004" y="4295"/>
            <a:chExt cx="3810" cy="1054"/>
          </a:xfrm>
        </p:grpSpPr>
        <p:sp>
          <p:nvSpPr>
            <p:cNvPr id="7" name="文本框 6"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txBox="1">
              <a:spLocks noChangeArrowheads="1"/>
            </p:cNvSpPr>
            <p:nvPr/>
          </p:nvSpPr>
          <p:spPr bwMode="auto">
            <a:xfrm>
              <a:off x="4286" y="4460"/>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a:r>
                <a:rPr lang="zh-CN" altLang="en-US" sz="2800" b="1" dirty="0">
                  <a:solidFill>
                    <a:schemeClr val="bg1"/>
                  </a:solidFill>
                  <a:latin typeface="微软雅黑" panose="020B0503020204020204" charset="-122"/>
                  <a:ea typeface="微软雅黑" panose="020B0503020204020204" charset="-122"/>
                  <a:sym typeface="字魂59号-创粗黑" panose="00000500000000000000" pitchFamily="2" charset="-122"/>
                </a:rPr>
                <a:t>相关案例</a:t>
              </a:r>
              <a:endParaRPr lang="zh-CN" altLang="en-US" sz="2800" b="1" dirty="0">
                <a:solidFill>
                  <a:schemeClr val="bg1"/>
                </a:solidFill>
                <a:latin typeface="微软雅黑" panose="020B0503020204020204" charset="-122"/>
                <a:ea typeface="微软雅黑" panose="020B0503020204020204" charset="-122"/>
                <a:sym typeface="字魂59号-创粗黑" panose="00000500000000000000" pitchFamily="2" charset="-122"/>
              </a:endParaRPr>
            </a:p>
          </p:txBody>
        </p:sp>
        <p:sp>
          <p:nvSpPr>
            <p:cNvPr id="21" name="AutoShape 59"/>
            <p:cNvSpPr/>
            <p:nvPr/>
          </p:nvSpPr>
          <p:spPr bwMode="auto">
            <a:xfrm>
              <a:off x="3004" y="4295"/>
              <a:ext cx="1059" cy="105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chemeClr val="bg1"/>
                </a:solidFill>
                <a:effectLst>
                  <a:outerShdw blurRad="38100" dist="38100" dir="2700000" algn="tl">
                    <a:srgbClr val="000000"/>
                  </a:outerShdw>
                </a:effectLst>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checkerboard(across)">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圆角矩形 6"/>
          <p:cNvSpPr>
            <a:spLocks noChangeArrowheads="1"/>
          </p:cNvSpPr>
          <p:nvPr/>
        </p:nvSpPr>
        <p:spPr bwMode="auto">
          <a:xfrm>
            <a:off x="464838" y="398046"/>
            <a:ext cx="2471166" cy="461856"/>
          </a:xfrm>
          <a:prstGeom prst="roundRect">
            <a:avLst>
              <a:gd name="adj" fmla="val 16667"/>
            </a:avLst>
          </a:prstGeom>
          <a:gradFill>
            <a:gsLst>
              <a:gs pos="21000">
                <a:srgbClr val="00B0F0"/>
              </a:gs>
              <a:gs pos="100000">
                <a:srgbClr val="21215D"/>
              </a:gs>
            </a:gsLst>
            <a:lin ang="7200000" scaled="0"/>
          </a:gra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rPr>
              <a:t>体验活动</a:t>
            </a:r>
            <a:endPar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endParaRPr>
          </a:p>
        </p:txBody>
      </p:sp>
      <p:sp>
        <p:nvSpPr>
          <p:cNvPr id="4" name="文本框 3"/>
          <p:cNvSpPr txBox="1"/>
          <p:nvPr/>
        </p:nvSpPr>
        <p:spPr>
          <a:xfrm>
            <a:off x="464820" y="1106170"/>
            <a:ext cx="11203305" cy="5262245"/>
          </a:xfrm>
          <a:prstGeom prst="rect">
            <a:avLst/>
          </a:prstGeom>
          <a:noFill/>
        </p:spPr>
        <p:txBody>
          <a:bodyPr wrap="square" rtlCol="0" anchor="t">
            <a:spAutoFit/>
          </a:bodyPr>
          <a:p>
            <a:pPr indent="457200" fontAlgn="auto">
              <a:lnSpc>
                <a:spcPct val="120000"/>
              </a:lnSpc>
            </a:pPr>
            <a:r>
              <a:rPr lang="zh-CN" altLang="en-US" sz="2000">
                <a:latin typeface="宋体" panose="02010600030101010101" pitchFamily="2" charset="-122"/>
                <a:ea typeface="宋体" panose="02010600030101010101" pitchFamily="2" charset="-122"/>
                <a:cs typeface="宋体" panose="02010600030101010101" pitchFamily="2" charset="-122"/>
              </a:rPr>
              <a:t>请出两组同学，每组三人，分别到讲台前做游戏。</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20000"/>
              </a:lnSpc>
            </a:pPr>
            <a:r>
              <a:rPr lang="zh-CN" altLang="en-US" sz="2000">
                <a:latin typeface="宋体" panose="02010600030101010101" pitchFamily="2" charset="-122"/>
                <a:ea typeface="宋体" panose="02010600030101010101" pitchFamily="2" charset="-122"/>
                <a:cs typeface="宋体" panose="02010600030101010101" pitchFamily="2" charset="-122"/>
              </a:rPr>
              <a:t>1. 游戏环节</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20000"/>
              </a:lnSpc>
            </a:pPr>
            <a:r>
              <a:rPr lang="zh-CN" altLang="en-US" sz="2000">
                <a:latin typeface="宋体" panose="02010600030101010101" pitchFamily="2" charset="-122"/>
                <a:ea typeface="宋体" panose="02010600030101010101" pitchFamily="2" charset="-122"/>
                <a:cs typeface="宋体" panose="02010600030101010101" pitchFamily="2" charset="-122"/>
              </a:rPr>
              <a:t>（1）请出第一组同学。其中的两位同学到黑板前听另一位同学叙述所要画的图的要求，并按照他的要求画出图画。在此过程中，画图的同学不得向叙述的同学询问，而叙述的同学也不能用手势表达（叙述与画图的同学背对背站立）。画好以后，叙述者出示原图，请同学们比较黑板上的图与原图有什么不同。</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20000"/>
              </a:lnSpc>
            </a:pPr>
            <a:r>
              <a:rPr lang="zh-CN" altLang="en-US" sz="2000">
                <a:latin typeface="宋体" panose="02010600030101010101" pitchFamily="2" charset="-122"/>
                <a:ea typeface="宋体" panose="02010600030101010101" pitchFamily="2" charset="-122"/>
                <a:cs typeface="宋体" panose="02010600030101010101" pitchFamily="2" charset="-122"/>
              </a:rPr>
              <a:t>（2）请另外一组同学到黑板前继续游戏，规则与前相同，但是这次画图的同学如有什么疑问尽可以向叙述的同学提出，后者要耐心地解答。画好以后，再次比较所画的图与原图有什么区别。</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20000"/>
              </a:lnSpc>
            </a:pPr>
            <a:r>
              <a:rPr lang="zh-CN" altLang="en-US" sz="2000">
                <a:latin typeface="宋体" panose="02010600030101010101" pitchFamily="2" charset="-122"/>
                <a:ea typeface="宋体" panose="02010600030101010101" pitchFamily="2" charset="-122"/>
                <a:cs typeface="宋体" panose="02010600030101010101" pitchFamily="2" charset="-122"/>
              </a:rPr>
              <a:t>2. 思考</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20000"/>
              </a:lnSpc>
            </a:pPr>
            <a:r>
              <a:rPr lang="zh-CN" altLang="en-US" sz="2000">
                <a:latin typeface="宋体" panose="02010600030101010101" pitchFamily="2" charset="-122"/>
                <a:ea typeface="宋体" panose="02010600030101010101" pitchFamily="2" charset="-122"/>
                <a:cs typeface="宋体" panose="02010600030101010101" pitchFamily="2" charset="-122"/>
              </a:rPr>
              <a:t>做了上面的游戏后，请你思考下列问题。</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20000"/>
              </a:lnSpc>
            </a:pPr>
            <a:r>
              <a:rPr lang="zh-CN" altLang="en-US" sz="2000">
                <a:latin typeface="宋体" panose="02010600030101010101" pitchFamily="2" charset="-122"/>
                <a:ea typeface="宋体" panose="02010600030101010101" pitchFamily="2" charset="-122"/>
                <a:cs typeface="宋体" panose="02010600030101010101" pitchFamily="2" charset="-122"/>
              </a:rPr>
              <a:t>在第一次画图时：</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20000"/>
              </a:lnSpc>
            </a:pPr>
            <a:r>
              <a:rPr lang="zh-CN" altLang="en-US" sz="2000">
                <a:latin typeface="宋体" panose="02010600030101010101" pitchFamily="2" charset="-122"/>
                <a:ea typeface="宋体" panose="02010600030101010101" pitchFamily="2" charset="-122"/>
                <a:cs typeface="宋体" panose="02010600030101010101" pitchFamily="2" charset="-122"/>
              </a:rPr>
              <a:t>（1）为什么画的图与原图会有很大区别？</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20000"/>
              </a:lnSpc>
            </a:pPr>
            <a:r>
              <a:rPr lang="en-US" altLang="zh-CN" sz="20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________________________________________________________________________________</a:t>
            </a:r>
            <a:endParaRPr lang="en-US" altLang="zh-CN" sz="20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20000"/>
              </a:lnSpc>
            </a:pPr>
            <a:r>
              <a:rPr lang="en-US" altLang="zh-CN" sz="20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________________________________________________________________________________</a:t>
            </a:r>
            <a:endParaRPr lang="en-US" altLang="zh-CN"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250"/>
                                        <p:tgtEl>
                                          <p:spTgt spid="25"/>
                                        </p:tgtEl>
                                      </p:cBhvr>
                                    </p:animEffect>
                                    <p:anim calcmode="lin" valueType="num">
                                      <p:cBhvr>
                                        <p:cTn id="8" dur="250" fill="hold"/>
                                        <p:tgtEl>
                                          <p:spTgt spid="25"/>
                                        </p:tgtEl>
                                        <p:attrNameLst>
                                          <p:attrName>ppt_x</p:attrName>
                                        </p:attrNameLst>
                                      </p:cBhvr>
                                      <p:tavLst>
                                        <p:tav tm="0">
                                          <p:val>
                                            <p:strVal val="#ppt_x"/>
                                          </p:val>
                                        </p:tav>
                                        <p:tav tm="100000">
                                          <p:val>
                                            <p:strVal val="#ppt_x"/>
                                          </p:val>
                                        </p:tav>
                                      </p:tavLst>
                                    </p:anim>
                                    <p:anim calcmode="lin" valueType="num">
                                      <p:cBhvr>
                                        <p:cTn id="9" dur="25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创新思维训练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544755" y="948725"/>
            <a:ext cx="4476554" cy="521970"/>
          </a:xfrm>
          <a:prstGeom prst="rect">
            <a:avLst/>
          </a:prstGeom>
        </p:spPr>
        <p:txBody>
          <a:bodyPr vert="horz"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三、换位思维训练</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552450" y="2182530"/>
            <a:ext cx="10411460" cy="89154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变换一下立场，转变一下地位，“设身处地”思考问题。就可能产生新思路，想出有效的方法。</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25" name="圆角矩形 6"/>
          <p:cNvSpPr>
            <a:spLocks noChangeArrowheads="1"/>
          </p:cNvSpPr>
          <p:nvPr/>
        </p:nvSpPr>
        <p:spPr bwMode="auto">
          <a:xfrm>
            <a:off x="552450" y="1595755"/>
            <a:ext cx="3665220" cy="461645"/>
          </a:xfrm>
          <a:prstGeom prst="roundRect">
            <a:avLst>
              <a:gd name="adj" fmla="val 16667"/>
            </a:avLst>
          </a:prstGeom>
          <a:gradFill>
            <a:gsLst>
              <a:gs pos="21000">
                <a:srgbClr val="00B0F0"/>
              </a:gs>
              <a:gs pos="100000">
                <a:srgbClr val="21215D"/>
              </a:gs>
            </a:gsLst>
            <a:lin ang="7200000" scaled="0"/>
          </a:gra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rPr>
              <a:t>（一）换位思维的内含</a:t>
            </a:r>
            <a:endPar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endParaRPr>
          </a:p>
        </p:txBody>
      </p:sp>
      <p:grpSp>
        <p:nvGrpSpPr>
          <p:cNvPr id="6" name="组合 5"/>
          <p:cNvGrpSpPr/>
          <p:nvPr/>
        </p:nvGrpSpPr>
        <p:grpSpPr>
          <a:xfrm>
            <a:off x="959485" y="3317240"/>
            <a:ext cx="9495155" cy="2759075"/>
            <a:chOff x="1511" y="5224"/>
            <a:chExt cx="14953" cy="4345"/>
          </a:xfrm>
        </p:grpSpPr>
        <p:sp>
          <p:nvSpPr>
            <p:cNvPr id="2" name="椭圆 1"/>
            <p:cNvSpPr/>
            <p:nvPr/>
          </p:nvSpPr>
          <p:spPr>
            <a:xfrm>
              <a:off x="1511" y="5224"/>
              <a:ext cx="1611" cy="980"/>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p>
              <a:pPr algn="ctr"/>
              <a:r>
                <a:rPr lang="zh-CN" altLang="en-US" sz="2000" b="1">
                  <a:latin typeface="微软雅黑" panose="020B0503020204020204" charset="-122"/>
                  <a:ea typeface="微软雅黑" panose="020B0503020204020204" charset="-122"/>
                </a:rPr>
                <a:t>例</a:t>
              </a:r>
              <a:r>
                <a:rPr lang="en-US" altLang="zh-CN" sz="2000" b="1">
                  <a:latin typeface="微软雅黑" panose="020B0503020204020204" charset="-122"/>
                  <a:ea typeface="微软雅黑" panose="020B0503020204020204" charset="-122"/>
                </a:rPr>
                <a:t>1</a:t>
              </a:r>
              <a:endParaRPr lang="en-US" altLang="zh-CN" sz="2000" b="1">
                <a:latin typeface="微软雅黑" panose="020B0503020204020204" charset="-122"/>
                <a:ea typeface="微软雅黑" panose="020B0503020204020204" charset="-122"/>
              </a:endParaRPr>
            </a:p>
          </p:txBody>
        </p:sp>
        <p:sp>
          <p:nvSpPr>
            <p:cNvPr id="3" name="文本框 2"/>
            <p:cNvSpPr txBox="1"/>
            <p:nvPr/>
          </p:nvSpPr>
          <p:spPr>
            <a:xfrm>
              <a:off x="3253" y="5352"/>
              <a:ext cx="4000" cy="725"/>
            </a:xfrm>
            <a:prstGeom prst="rect">
              <a:avLst/>
            </a:prstGeom>
            <a:noFill/>
          </p:spPr>
          <p:txBody>
            <a:bodyPr wrap="square" rtlCol="0" anchor="t">
              <a:spAutoFit/>
            </a:bodyPr>
            <a:p>
              <a:r>
                <a:rPr lang="zh-CN" altLang="en-US" sz="2400" b="1">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rPr>
                <a:t>对创业的认识</a:t>
              </a:r>
              <a:endParaRPr lang="zh-CN" altLang="en-US" sz="2400" b="1">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endParaRPr>
            </a:p>
          </p:txBody>
        </p:sp>
        <p:sp>
          <p:nvSpPr>
            <p:cNvPr id="4" name="文本框 3"/>
            <p:cNvSpPr txBox="1"/>
            <p:nvPr/>
          </p:nvSpPr>
          <p:spPr>
            <a:xfrm>
              <a:off x="3122" y="6373"/>
              <a:ext cx="13343" cy="3197"/>
            </a:xfrm>
            <a:prstGeom prst="rect">
              <a:avLst/>
            </a:prstGeom>
            <a:noFill/>
          </p:spPr>
          <p:txBody>
            <a:bodyPr wrap="square" rtlCol="0" anchor="t">
              <a:spAutoFit/>
              <a:scene3d>
                <a:camera prst="orthographicFront"/>
                <a:lightRig rig="soft" dir="t">
                  <a:rot lat="0" lon="0" rev="15600000"/>
                </a:lightRig>
              </a:scene3d>
              <a:sp3d extrusionH="57150" prstMaterial="softEdge">
                <a:bevelT w="25400" h="38100"/>
              </a:sp3d>
            </a:bodyPr>
            <a:p>
              <a:pPr indent="457200" fontAlgn="auto"/>
              <a:r>
                <a:rPr lang="zh-CN" altLang="en-US">
                  <a:ln/>
                  <a:solidFill>
                    <a:schemeClr val="accent4"/>
                  </a:solidFill>
                  <a:effectLst/>
                  <a:latin typeface="微软雅黑" panose="020B0503020204020204" charset="-122"/>
                  <a:ea typeface="微软雅黑" panose="020B0503020204020204" charset="-122"/>
                  <a:cs typeface="微软雅黑" panose="020B0503020204020204" charset="-122"/>
                </a:rPr>
                <a:t>A：我想要创业。</a:t>
              </a:r>
              <a:endParaRPr lang="zh-CN" altLang="en-US">
                <a:ln/>
                <a:solidFill>
                  <a:schemeClr val="accent4"/>
                </a:solidFill>
                <a:effectLst/>
                <a:latin typeface="微软雅黑" panose="020B0503020204020204" charset="-122"/>
                <a:ea typeface="微软雅黑" panose="020B0503020204020204" charset="-122"/>
                <a:cs typeface="微软雅黑" panose="020B0503020204020204" charset="-122"/>
              </a:endParaRPr>
            </a:p>
            <a:p>
              <a:pPr indent="457200" fontAlgn="auto"/>
              <a:r>
                <a:rPr lang="zh-CN" altLang="en-US">
                  <a:ln/>
                  <a:solidFill>
                    <a:schemeClr val="accent4"/>
                  </a:solidFill>
                  <a:effectLst/>
                  <a:latin typeface="微软雅黑" panose="020B0503020204020204" charset="-122"/>
                  <a:ea typeface="微软雅黑" panose="020B0503020204020204" charset="-122"/>
                  <a:cs typeface="微软雅黑" panose="020B0503020204020204" charset="-122"/>
                </a:rPr>
                <a:t>B：你有钱吗？</a:t>
              </a:r>
              <a:endParaRPr lang="zh-CN" altLang="en-US">
                <a:ln/>
                <a:solidFill>
                  <a:schemeClr val="accent4"/>
                </a:solidFill>
                <a:effectLst/>
                <a:latin typeface="微软雅黑" panose="020B0503020204020204" charset="-122"/>
                <a:ea typeface="微软雅黑" panose="020B0503020204020204" charset="-122"/>
                <a:cs typeface="微软雅黑" panose="020B0503020204020204" charset="-122"/>
              </a:endParaRPr>
            </a:p>
            <a:p>
              <a:pPr indent="457200" fontAlgn="auto"/>
              <a:r>
                <a:rPr lang="zh-CN" altLang="en-US">
                  <a:ln/>
                  <a:solidFill>
                    <a:schemeClr val="accent4"/>
                  </a:solidFill>
                  <a:effectLst/>
                  <a:latin typeface="微软雅黑" panose="020B0503020204020204" charset="-122"/>
                  <a:ea typeface="微软雅黑" panose="020B0503020204020204" charset="-122"/>
                  <a:cs typeface="微软雅黑" panose="020B0503020204020204" charset="-122"/>
                </a:rPr>
                <a:t>A：创业不一定有钱，可以用知识去创业，自己在某些方面具有独到的见解。</a:t>
              </a:r>
              <a:endParaRPr lang="zh-CN" altLang="en-US">
                <a:ln/>
                <a:solidFill>
                  <a:schemeClr val="accent4"/>
                </a:solidFill>
                <a:effectLst/>
                <a:latin typeface="微软雅黑" panose="020B0503020204020204" charset="-122"/>
                <a:ea typeface="微软雅黑" panose="020B0503020204020204" charset="-122"/>
                <a:cs typeface="微软雅黑" panose="020B0503020204020204" charset="-122"/>
              </a:endParaRPr>
            </a:p>
            <a:p>
              <a:pPr indent="457200" fontAlgn="auto"/>
              <a:r>
                <a:rPr lang="zh-CN" altLang="en-US">
                  <a:ln/>
                  <a:solidFill>
                    <a:schemeClr val="accent4"/>
                  </a:solidFill>
                  <a:effectLst/>
                  <a:latin typeface="微软雅黑" panose="020B0503020204020204" charset="-122"/>
                  <a:ea typeface="微软雅黑" panose="020B0503020204020204" charset="-122"/>
                  <a:cs typeface="微软雅黑" panose="020B0503020204020204" charset="-122"/>
                </a:rPr>
                <a:t>B ：市场是创业的基础，虽然有独到见解是一种创业的途径，但可能性太小了，有市场的创业相对容易些。</a:t>
              </a:r>
              <a:endParaRPr lang="zh-CN" altLang="en-US">
                <a:ln/>
                <a:solidFill>
                  <a:schemeClr val="accent4"/>
                </a:solidFill>
                <a:effectLst/>
                <a:latin typeface="微软雅黑" panose="020B0503020204020204" charset="-122"/>
                <a:ea typeface="微软雅黑" panose="020B0503020204020204" charset="-122"/>
                <a:cs typeface="微软雅黑" panose="020B0503020204020204" charset="-122"/>
              </a:endParaRPr>
            </a:p>
            <a:p>
              <a:pPr indent="457200" fontAlgn="auto"/>
              <a:r>
                <a:rPr lang="zh-CN" altLang="en-US">
                  <a:ln/>
                  <a:solidFill>
                    <a:schemeClr val="accent4"/>
                  </a:solidFill>
                  <a:effectLst/>
                  <a:latin typeface="微软雅黑" panose="020B0503020204020204" charset="-122"/>
                  <a:ea typeface="微软雅黑" panose="020B0503020204020204" charset="-122"/>
                  <a:cs typeface="微软雅黑" panose="020B0503020204020204" charset="-122"/>
                </a:rPr>
                <a:t>A：创业不一定要以市场为基础（可以技术创业）。</a:t>
              </a:r>
              <a:endParaRPr lang="zh-CN" altLang="en-US">
                <a:ln/>
                <a:solidFill>
                  <a:schemeClr val="accent4"/>
                </a:solidFill>
                <a:effectLst/>
                <a:latin typeface="微软雅黑" panose="020B0503020204020204" charset="-122"/>
                <a:ea typeface="微软雅黑" panose="020B0503020204020204" charset="-122"/>
                <a:cs typeface="微软雅黑" panose="020B0503020204020204" charset="-122"/>
              </a:endParaRPr>
            </a:p>
            <a:p>
              <a:pPr indent="457200" fontAlgn="auto"/>
              <a:r>
                <a:rPr lang="zh-CN" altLang="en-US">
                  <a:ln/>
                  <a:solidFill>
                    <a:schemeClr val="accent4"/>
                  </a:solidFill>
                  <a:effectLst/>
                  <a:latin typeface="微软雅黑" panose="020B0503020204020204" charset="-122"/>
                  <a:ea typeface="微软雅黑" panose="020B0503020204020204" charset="-122"/>
                  <a:cs typeface="微软雅黑" panose="020B0503020204020204" charset="-122"/>
                </a:rPr>
                <a:t>B：现在的技术不是问题（技术创新没有多大优势）。</a:t>
              </a:r>
              <a:endParaRPr lang="zh-CN" altLang="en-US">
                <a:ln/>
                <a:solidFill>
                  <a:schemeClr val="accent4"/>
                </a:solidFill>
                <a:effectLst/>
                <a:latin typeface="微软雅黑" panose="020B0503020204020204" charset="-122"/>
                <a:ea typeface="微软雅黑" panose="020B0503020204020204" charset="-122"/>
                <a:cs typeface="微软雅黑" panose="020B0503020204020204" charset="-122"/>
              </a:endParaRPr>
            </a:p>
          </p:txBody>
        </p:sp>
      </p:grpSp>
      <p:sp>
        <p:nvSpPr>
          <p:cNvPr id="5" name="云形 4"/>
          <p:cNvSpPr/>
          <p:nvPr/>
        </p:nvSpPr>
        <p:spPr>
          <a:xfrm>
            <a:off x="5021580" y="3681730"/>
            <a:ext cx="4483100" cy="2760345"/>
          </a:xfrm>
          <a:prstGeom prst="cloud">
            <a:avLst/>
          </a:prstGeom>
        </p:spPr>
        <p:style>
          <a:lnRef idx="1">
            <a:schemeClr val="accent5"/>
          </a:lnRef>
          <a:fillRef idx="2">
            <a:schemeClr val="accent5"/>
          </a:fillRef>
          <a:effectRef idx="1">
            <a:schemeClr val="accent5"/>
          </a:effectRef>
          <a:fontRef idx="minor">
            <a:schemeClr val="dk1"/>
          </a:fontRef>
        </p:style>
        <p:txBody>
          <a:bodyPr rtlCol="0" anchor="ctr"/>
          <a:p>
            <a:pPr algn="l"/>
            <a:r>
              <a:rPr lang="zh-CN" altLang="en-US">
                <a:highlight>
                  <a:srgbClr val="FFFF00"/>
                </a:highlight>
                <a:latin typeface="楷体" panose="02010609060101010101" charset="-122"/>
                <a:ea typeface="楷体" panose="02010609060101010101" charset="-122"/>
                <a:cs typeface="楷体" panose="02010609060101010101" charset="-122"/>
              </a:rPr>
              <a:t>这段话体现了A在对某种观点的认识后，没有对一般性与特殊性进行分析，技术创业的确是一条创业的路，但技术的特殊性没有到一定的程度是无法因起步早而获得相应的优势，片面地认为自己的见解具有相当的优势。</a:t>
            </a:r>
            <a:endParaRPr lang="zh-CN" altLang="en-US">
              <a:highlight>
                <a:srgbClr val="FFFF00"/>
              </a:highlight>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1000"/>
                                        <p:tgtEl>
                                          <p:spTgt spid="42"/>
                                        </p:tgtEl>
                                      </p:cBhvr>
                                    </p:animEffect>
                                    <p:anim calcmode="lin" valueType="num">
                                      <p:cBhvr>
                                        <p:cTn id="15" dur="1000" fill="hold"/>
                                        <p:tgtEl>
                                          <p:spTgt spid="42"/>
                                        </p:tgtEl>
                                        <p:attrNameLst>
                                          <p:attrName>ppt_x</p:attrName>
                                        </p:attrNameLst>
                                      </p:cBhvr>
                                      <p:tavLst>
                                        <p:tav tm="0">
                                          <p:val>
                                            <p:strVal val="#ppt_x"/>
                                          </p:val>
                                        </p:tav>
                                        <p:tav tm="100000">
                                          <p:val>
                                            <p:strVal val="#ppt_x"/>
                                          </p:val>
                                        </p:tav>
                                      </p:tavLst>
                                    </p:anim>
                                    <p:anim calcmode="lin" valueType="num">
                                      <p:cBhvr>
                                        <p:cTn id="16" dur="1000" fill="hold"/>
                                        <p:tgtEl>
                                          <p:spTgt spid="42"/>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250"/>
                                        <p:tgtEl>
                                          <p:spTgt spid="25"/>
                                        </p:tgtEl>
                                      </p:cBhvr>
                                    </p:animEffect>
                                    <p:anim calcmode="lin" valueType="num">
                                      <p:cBhvr>
                                        <p:cTn id="21" dur="250" fill="hold"/>
                                        <p:tgtEl>
                                          <p:spTgt spid="25"/>
                                        </p:tgtEl>
                                        <p:attrNameLst>
                                          <p:attrName>ppt_x</p:attrName>
                                        </p:attrNameLst>
                                      </p:cBhvr>
                                      <p:tavLst>
                                        <p:tav tm="0">
                                          <p:val>
                                            <p:strVal val="#ppt_x"/>
                                          </p:val>
                                        </p:tav>
                                        <p:tav tm="100000">
                                          <p:val>
                                            <p:strVal val="#ppt_x"/>
                                          </p:val>
                                        </p:tav>
                                      </p:tavLst>
                                    </p:anim>
                                    <p:anim calcmode="lin" valueType="num">
                                      <p:cBhvr>
                                        <p:cTn id="22" dur="25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diamond(in)">
                                      <p:cBhvr>
                                        <p:cTn id="27" dur="20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diamond(in)">
                                      <p:cBhvr>
                                        <p:cTn id="3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2" grpId="0"/>
      <p:bldP spid="25" grpId="0" bldLvl="0" animBg="1"/>
      <p:bldP spid="5"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创新思维训练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6" name="组合 5"/>
          <p:cNvGrpSpPr/>
          <p:nvPr/>
        </p:nvGrpSpPr>
        <p:grpSpPr>
          <a:xfrm>
            <a:off x="959485" y="1071245"/>
            <a:ext cx="9495790" cy="2205990"/>
            <a:chOff x="1511" y="5224"/>
            <a:chExt cx="14954" cy="3474"/>
          </a:xfrm>
        </p:grpSpPr>
        <p:sp>
          <p:nvSpPr>
            <p:cNvPr id="2" name="椭圆 1"/>
            <p:cNvSpPr/>
            <p:nvPr/>
          </p:nvSpPr>
          <p:spPr>
            <a:xfrm>
              <a:off x="1511" y="5224"/>
              <a:ext cx="1611" cy="980"/>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p>
              <a:pPr algn="ctr"/>
              <a:r>
                <a:rPr lang="zh-CN" altLang="en-US" sz="2000" b="1">
                  <a:latin typeface="微软雅黑" panose="020B0503020204020204" charset="-122"/>
                  <a:ea typeface="微软雅黑" panose="020B0503020204020204" charset="-122"/>
                </a:rPr>
                <a:t>例</a:t>
              </a:r>
              <a:r>
                <a:rPr lang="en-US" altLang="zh-CN" sz="2000" b="1">
                  <a:latin typeface="微软雅黑" panose="020B0503020204020204" charset="-122"/>
                  <a:ea typeface="微软雅黑" panose="020B0503020204020204" charset="-122"/>
                </a:rPr>
                <a:t>2</a:t>
              </a:r>
              <a:endParaRPr lang="en-US" altLang="zh-CN" sz="2000" b="1">
                <a:latin typeface="微软雅黑" panose="020B0503020204020204" charset="-122"/>
                <a:ea typeface="微软雅黑" panose="020B0503020204020204" charset="-122"/>
              </a:endParaRPr>
            </a:p>
          </p:txBody>
        </p:sp>
        <p:sp>
          <p:nvSpPr>
            <p:cNvPr id="3" name="文本框 2"/>
            <p:cNvSpPr txBox="1"/>
            <p:nvPr/>
          </p:nvSpPr>
          <p:spPr>
            <a:xfrm>
              <a:off x="3253" y="5352"/>
              <a:ext cx="4656" cy="725"/>
            </a:xfrm>
            <a:prstGeom prst="rect">
              <a:avLst/>
            </a:prstGeom>
            <a:noFill/>
          </p:spPr>
          <p:txBody>
            <a:bodyPr wrap="square" rtlCol="0" anchor="t">
              <a:spAutoFit/>
            </a:bodyPr>
            <a:p>
              <a:r>
                <a:rPr lang="zh-CN" altLang="en-US" sz="2400" b="1">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rPr>
                <a:t>对管理规范的认识</a:t>
              </a:r>
              <a:endParaRPr lang="zh-CN" altLang="en-US" sz="2400" b="1">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endParaRPr>
            </a:p>
          </p:txBody>
        </p:sp>
        <p:sp>
          <p:nvSpPr>
            <p:cNvPr id="4" name="文本框 3"/>
            <p:cNvSpPr txBox="1"/>
            <p:nvPr/>
          </p:nvSpPr>
          <p:spPr>
            <a:xfrm>
              <a:off x="3122" y="6373"/>
              <a:ext cx="13343" cy="2325"/>
            </a:xfrm>
            <a:prstGeom prst="rect">
              <a:avLst/>
            </a:prstGeom>
            <a:noFill/>
          </p:spPr>
          <p:txBody>
            <a:bodyPr wrap="square" rtlCol="0" anchor="t">
              <a:spAutoFit/>
              <a:scene3d>
                <a:camera prst="orthographicFront"/>
                <a:lightRig rig="soft" dir="t">
                  <a:rot lat="0" lon="0" rev="15600000"/>
                </a:lightRig>
              </a:scene3d>
              <a:sp3d extrusionH="57150" prstMaterial="softEdge">
                <a:bevelT w="25400" h="38100"/>
              </a:sp3d>
            </a:bodyPr>
            <a:p>
              <a:pPr indent="457200" fontAlgn="auto"/>
              <a:r>
                <a:rPr lang="zh-CN" altLang="en-US">
                  <a:solidFill>
                    <a:schemeClr val="accent4"/>
                  </a:solidFill>
                  <a:effectLst/>
                  <a:latin typeface="微软雅黑" panose="020B0503020204020204" charset="-122"/>
                  <a:ea typeface="微软雅黑" panose="020B0503020204020204" charset="-122"/>
                  <a:cs typeface="微软雅黑" panose="020B0503020204020204" charset="-122"/>
                </a:rPr>
                <a:t>A：管理方面的文档写得怎么样啦？</a:t>
              </a:r>
              <a:endParaRPr lang="zh-CN" altLang="en-US">
                <a:solidFill>
                  <a:schemeClr val="accent4"/>
                </a:solidFill>
                <a:effectLst/>
                <a:latin typeface="微软雅黑" panose="020B0503020204020204" charset="-122"/>
                <a:ea typeface="微软雅黑" panose="020B0503020204020204" charset="-122"/>
                <a:cs typeface="微软雅黑" panose="020B0503020204020204" charset="-122"/>
              </a:endParaRPr>
            </a:p>
            <a:p>
              <a:pPr indent="457200" fontAlgn="auto"/>
              <a:r>
                <a:rPr lang="zh-CN" altLang="en-US">
                  <a:solidFill>
                    <a:schemeClr val="accent4"/>
                  </a:solidFill>
                  <a:effectLst/>
                  <a:latin typeface="微软雅黑" panose="020B0503020204020204" charset="-122"/>
                  <a:ea typeface="微软雅黑" panose="020B0503020204020204" charset="-122"/>
                  <a:cs typeface="微软雅黑" panose="020B0503020204020204" charset="-122"/>
                </a:rPr>
                <a:t>B：到年底才能写完吧。</a:t>
              </a:r>
              <a:endParaRPr lang="zh-CN" altLang="en-US">
                <a:solidFill>
                  <a:schemeClr val="accent4"/>
                </a:solidFill>
                <a:effectLst/>
                <a:latin typeface="微软雅黑" panose="020B0503020204020204" charset="-122"/>
                <a:ea typeface="微软雅黑" panose="020B0503020204020204" charset="-122"/>
                <a:cs typeface="微软雅黑" panose="020B0503020204020204" charset="-122"/>
              </a:endParaRPr>
            </a:p>
            <a:p>
              <a:pPr indent="457200" fontAlgn="auto"/>
              <a:r>
                <a:rPr lang="zh-CN" altLang="en-US">
                  <a:solidFill>
                    <a:schemeClr val="accent4"/>
                  </a:solidFill>
                  <a:effectLst/>
                  <a:latin typeface="微软雅黑" panose="020B0503020204020204" charset="-122"/>
                  <a:ea typeface="微软雅黑" panose="020B0503020204020204" charset="-122"/>
                  <a:cs typeface="微软雅黑" panose="020B0503020204020204" charset="-122"/>
                </a:rPr>
                <a:t>A ：能否先拿出不完全规范的文档试用呀，这样可以逐步过渡到规范管理，让员工更能适应规范化管理。</a:t>
              </a:r>
              <a:endParaRPr lang="zh-CN" altLang="en-US">
                <a:solidFill>
                  <a:schemeClr val="accent4"/>
                </a:solidFill>
                <a:effectLst/>
                <a:latin typeface="微软雅黑" panose="020B0503020204020204" charset="-122"/>
                <a:ea typeface="微软雅黑" panose="020B0503020204020204" charset="-122"/>
                <a:cs typeface="微软雅黑" panose="020B0503020204020204" charset="-122"/>
              </a:endParaRPr>
            </a:p>
            <a:p>
              <a:pPr indent="457200" fontAlgn="auto"/>
              <a:r>
                <a:rPr lang="zh-CN" altLang="en-US">
                  <a:solidFill>
                    <a:schemeClr val="accent4"/>
                  </a:solidFill>
                  <a:effectLst/>
                  <a:latin typeface="微软雅黑" panose="020B0503020204020204" charset="-122"/>
                  <a:ea typeface="微软雅黑" panose="020B0503020204020204" charset="-122"/>
                  <a:cs typeface="微软雅黑" panose="020B0503020204020204" charset="-122"/>
                </a:rPr>
                <a:t>B：这样做是徒劳的。</a:t>
              </a:r>
              <a:endParaRPr lang="zh-CN" altLang="en-US">
                <a:solidFill>
                  <a:schemeClr val="accent4"/>
                </a:solidFill>
                <a:effectLst/>
                <a:latin typeface="微软雅黑" panose="020B0503020204020204" charset="-122"/>
                <a:ea typeface="微软雅黑" panose="020B0503020204020204" charset="-122"/>
                <a:cs typeface="微软雅黑" panose="020B0503020204020204" charset="-122"/>
              </a:endParaRPr>
            </a:p>
          </p:txBody>
        </p:sp>
      </p:grpSp>
      <p:sp>
        <p:nvSpPr>
          <p:cNvPr id="5" name="云形 4"/>
          <p:cNvSpPr/>
          <p:nvPr/>
        </p:nvSpPr>
        <p:spPr>
          <a:xfrm>
            <a:off x="5022215" y="970280"/>
            <a:ext cx="4483100" cy="2760345"/>
          </a:xfrm>
          <a:prstGeom prst="cloud">
            <a:avLst/>
          </a:prstGeom>
        </p:spPr>
        <p:style>
          <a:lnRef idx="1">
            <a:schemeClr val="accent5"/>
          </a:lnRef>
          <a:fillRef idx="2">
            <a:schemeClr val="accent5"/>
          </a:fillRef>
          <a:effectRef idx="1">
            <a:schemeClr val="accent5"/>
          </a:effectRef>
          <a:fontRef idx="minor">
            <a:schemeClr val="dk1"/>
          </a:fontRef>
        </p:style>
        <p:txBody>
          <a:bodyPr rtlCol="0" anchor="ctr"/>
          <a:p>
            <a:pPr algn="l"/>
            <a:r>
              <a:rPr lang="zh-CN" altLang="en-US">
                <a:highlight>
                  <a:srgbClr val="FFFF00"/>
                </a:highlight>
                <a:latin typeface="楷体" panose="02010609060101010101" charset="-122"/>
                <a:ea typeface="楷体" panose="02010609060101010101" charset="-122"/>
                <a:cs typeface="楷体" panose="02010609060101010101" charset="-122"/>
              </a:rPr>
              <a:t>这段话体现了 B 在实现管理中缺乏对员工的认识，总以为大家都具有自己同等的认识，就算大家都在同样的环境中工作，每个人的认识也是不同的，觉悟也不同，对同样事务的接受能力也不同，不能一概而论。</a:t>
            </a:r>
            <a:endParaRPr lang="zh-CN" altLang="en-US">
              <a:highlight>
                <a:srgbClr val="FFFF00"/>
              </a:highlight>
              <a:latin typeface="楷体" panose="02010609060101010101" charset="-122"/>
              <a:ea typeface="楷体" panose="02010609060101010101" charset="-122"/>
              <a:cs typeface="楷体" panose="02010609060101010101" charset="-122"/>
            </a:endParaRPr>
          </a:p>
        </p:txBody>
      </p:sp>
      <p:grpSp>
        <p:nvGrpSpPr>
          <p:cNvPr id="7" name="组合 6"/>
          <p:cNvGrpSpPr/>
          <p:nvPr/>
        </p:nvGrpSpPr>
        <p:grpSpPr>
          <a:xfrm>
            <a:off x="960120" y="3649345"/>
            <a:ext cx="9495790" cy="2205990"/>
            <a:chOff x="1511" y="5224"/>
            <a:chExt cx="14954" cy="3474"/>
          </a:xfrm>
        </p:grpSpPr>
        <p:sp>
          <p:nvSpPr>
            <p:cNvPr id="8" name="椭圆 7"/>
            <p:cNvSpPr/>
            <p:nvPr/>
          </p:nvSpPr>
          <p:spPr>
            <a:xfrm>
              <a:off x="1511" y="5224"/>
              <a:ext cx="1611" cy="980"/>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p>
              <a:pPr algn="ctr"/>
              <a:r>
                <a:rPr lang="zh-CN" altLang="en-US" sz="2000" b="1">
                  <a:latin typeface="微软雅黑" panose="020B0503020204020204" charset="-122"/>
                  <a:ea typeface="微软雅黑" panose="020B0503020204020204" charset="-122"/>
                </a:rPr>
                <a:t>例</a:t>
              </a:r>
              <a:r>
                <a:rPr lang="en-US" altLang="zh-CN" sz="2000" b="1">
                  <a:latin typeface="微软雅黑" panose="020B0503020204020204" charset="-122"/>
                  <a:ea typeface="微软雅黑" panose="020B0503020204020204" charset="-122"/>
                </a:rPr>
                <a:t>3</a:t>
              </a:r>
              <a:endParaRPr lang="en-US" altLang="zh-CN" sz="2000" b="1">
                <a:latin typeface="微软雅黑" panose="020B0503020204020204" charset="-122"/>
                <a:ea typeface="微软雅黑" panose="020B0503020204020204" charset="-122"/>
              </a:endParaRPr>
            </a:p>
          </p:txBody>
        </p:sp>
        <p:sp>
          <p:nvSpPr>
            <p:cNvPr id="9" name="文本框 8"/>
            <p:cNvSpPr txBox="1"/>
            <p:nvPr/>
          </p:nvSpPr>
          <p:spPr>
            <a:xfrm>
              <a:off x="3253" y="5352"/>
              <a:ext cx="4000" cy="725"/>
            </a:xfrm>
            <a:prstGeom prst="rect">
              <a:avLst/>
            </a:prstGeom>
            <a:noFill/>
          </p:spPr>
          <p:txBody>
            <a:bodyPr wrap="square" rtlCol="0" anchor="t">
              <a:spAutoFit/>
            </a:bodyPr>
            <a:p>
              <a:r>
                <a:rPr lang="zh-CN" altLang="en-US" sz="2400" b="1">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rPr>
                <a:t>了解员工的心态</a:t>
              </a:r>
              <a:endParaRPr lang="zh-CN" altLang="en-US" sz="2400" b="1">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endParaRPr>
            </a:p>
          </p:txBody>
        </p:sp>
        <p:sp>
          <p:nvSpPr>
            <p:cNvPr id="10" name="文本框 9"/>
            <p:cNvSpPr txBox="1"/>
            <p:nvPr/>
          </p:nvSpPr>
          <p:spPr>
            <a:xfrm>
              <a:off x="3122" y="6373"/>
              <a:ext cx="13343" cy="2325"/>
            </a:xfrm>
            <a:prstGeom prst="rect">
              <a:avLst/>
            </a:prstGeom>
            <a:noFill/>
          </p:spPr>
          <p:txBody>
            <a:bodyPr wrap="square" rtlCol="0" anchor="t">
              <a:spAutoFit/>
              <a:scene3d>
                <a:camera prst="orthographicFront"/>
                <a:lightRig rig="soft" dir="t">
                  <a:rot lat="0" lon="0" rev="15600000"/>
                </a:lightRig>
              </a:scene3d>
              <a:sp3d extrusionH="57150" prstMaterial="softEdge">
                <a:bevelT w="25400" h="38100"/>
              </a:sp3d>
            </a:bodyPr>
            <a:p>
              <a:pPr indent="457200" fontAlgn="auto"/>
              <a:r>
                <a:rPr lang="zh-CN" altLang="en-US">
                  <a:solidFill>
                    <a:schemeClr val="accent4"/>
                  </a:solidFill>
                  <a:effectLst/>
                  <a:latin typeface="微软雅黑" panose="020B0503020204020204" charset="-122"/>
                  <a:ea typeface="微软雅黑" panose="020B0503020204020204" charset="-122"/>
                  <a:cs typeface="微软雅黑" panose="020B0503020204020204" charset="-122"/>
                </a:rPr>
                <a:t>A（老板）：员工加班后，没有加班费，这些费用和资金一起算。</a:t>
              </a:r>
              <a:endParaRPr lang="zh-CN" altLang="en-US">
                <a:solidFill>
                  <a:schemeClr val="accent4"/>
                </a:solidFill>
                <a:effectLst/>
                <a:latin typeface="微软雅黑" panose="020B0503020204020204" charset="-122"/>
                <a:ea typeface="微软雅黑" panose="020B0503020204020204" charset="-122"/>
                <a:cs typeface="微软雅黑" panose="020B0503020204020204" charset="-122"/>
              </a:endParaRPr>
            </a:p>
            <a:p>
              <a:pPr indent="457200" fontAlgn="auto"/>
              <a:r>
                <a:rPr lang="zh-CN" altLang="en-US">
                  <a:solidFill>
                    <a:schemeClr val="accent4"/>
                  </a:solidFill>
                  <a:effectLst/>
                  <a:latin typeface="微软雅黑" panose="020B0503020204020204" charset="-122"/>
                  <a:ea typeface="微软雅黑" panose="020B0503020204020204" charset="-122"/>
                  <a:cs typeface="微软雅黑" panose="020B0503020204020204" charset="-122"/>
                </a:rPr>
                <a:t>B（员工）：年底有没有奖金还不一定呢，加班不等于给老板白干苦力吗？</a:t>
              </a:r>
              <a:endParaRPr lang="zh-CN" altLang="en-US">
                <a:solidFill>
                  <a:schemeClr val="accent4"/>
                </a:solidFill>
                <a:effectLst/>
                <a:latin typeface="微软雅黑" panose="020B0503020204020204" charset="-122"/>
                <a:ea typeface="微软雅黑" panose="020B0503020204020204" charset="-122"/>
                <a:cs typeface="微软雅黑" panose="020B0503020204020204" charset="-122"/>
              </a:endParaRPr>
            </a:p>
            <a:p>
              <a:pPr indent="457200" fontAlgn="auto"/>
              <a:r>
                <a:rPr lang="zh-CN" altLang="en-US">
                  <a:solidFill>
                    <a:schemeClr val="accent4"/>
                  </a:solidFill>
                  <a:effectLst/>
                  <a:latin typeface="微软雅黑" panose="020B0503020204020204" charset="-122"/>
                  <a:ea typeface="微软雅黑" panose="020B0503020204020204" charset="-122"/>
                  <a:cs typeface="微软雅黑" panose="020B0503020204020204" charset="-122"/>
                </a:rPr>
                <a:t>A：你可以让员工加点班呀。</a:t>
              </a:r>
              <a:endParaRPr lang="zh-CN" altLang="en-US">
                <a:solidFill>
                  <a:schemeClr val="accent4"/>
                </a:solidFill>
                <a:effectLst/>
                <a:latin typeface="微软雅黑" panose="020B0503020204020204" charset="-122"/>
                <a:ea typeface="微软雅黑" panose="020B0503020204020204" charset="-122"/>
                <a:cs typeface="微软雅黑" panose="020B0503020204020204" charset="-122"/>
              </a:endParaRPr>
            </a:p>
            <a:p>
              <a:pPr indent="457200" fontAlgn="auto"/>
              <a:r>
                <a:rPr lang="zh-CN" altLang="en-US">
                  <a:solidFill>
                    <a:schemeClr val="accent4"/>
                  </a:solidFill>
                  <a:effectLst/>
                  <a:latin typeface="微软雅黑" panose="020B0503020204020204" charset="-122"/>
                  <a:ea typeface="微软雅黑" panose="020B0503020204020204" charset="-122"/>
                  <a:cs typeface="微软雅黑" panose="020B0503020204020204" charset="-122"/>
                </a:rPr>
                <a:t>C（项目经理）：我让员工加班，我该怎么提呀，他们谁愿意加班呀？</a:t>
              </a:r>
              <a:endParaRPr lang="zh-CN" altLang="en-US">
                <a:solidFill>
                  <a:schemeClr val="accent4"/>
                </a:solidFill>
                <a:effectLst/>
                <a:latin typeface="微软雅黑" panose="020B0503020204020204" charset="-122"/>
                <a:ea typeface="微软雅黑" panose="020B0503020204020204" charset="-122"/>
                <a:cs typeface="微软雅黑" panose="020B0503020204020204" charset="-122"/>
              </a:endParaRPr>
            </a:p>
            <a:p>
              <a:pPr indent="457200" fontAlgn="auto"/>
              <a:r>
                <a:rPr lang="zh-CN" altLang="en-US">
                  <a:solidFill>
                    <a:schemeClr val="accent4"/>
                  </a:solidFill>
                  <a:effectLst/>
                  <a:latin typeface="微软雅黑" panose="020B0503020204020204" charset="-122"/>
                  <a:ea typeface="微软雅黑" panose="020B0503020204020204" charset="-122"/>
                  <a:cs typeface="微软雅黑" panose="020B0503020204020204" charset="-122"/>
                </a:rPr>
                <a:t>B：让我加班，谁给我钱呀，你能给我吗？</a:t>
              </a:r>
              <a:endParaRPr lang="zh-CN" altLang="en-US">
                <a:solidFill>
                  <a:schemeClr val="accent4"/>
                </a:solidFill>
                <a:effectLst/>
                <a:latin typeface="微软雅黑" panose="020B0503020204020204" charset="-122"/>
                <a:ea typeface="微软雅黑" panose="020B0503020204020204" charset="-122"/>
                <a:cs typeface="微软雅黑" panose="020B0503020204020204" charset="-122"/>
              </a:endParaRPr>
            </a:p>
          </p:txBody>
        </p:sp>
      </p:grpSp>
      <p:sp>
        <p:nvSpPr>
          <p:cNvPr id="11" name="云形 10"/>
          <p:cNvSpPr/>
          <p:nvPr/>
        </p:nvSpPr>
        <p:spPr>
          <a:xfrm>
            <a:off x="5022215" y="3799205"/>
            <a:ext cx="4483100" cy="2760345"/>
          </a:xfrm>
          <a:prstGeom prst="cloud">
            <a:avLst/>
          </a:prstGeom>
        </p:spPr>
        <p:style>
          <a:lnRef idx="1">
            <a:schemeClr val="accent5"/>
          </a:lnRef>
          <a:fillRef idx="2">
            <a:schemeClr val="accent5"/>
          </a:fillRef>
          <a:effectRef idx="1">
            <a:schemeClr val="accent5"/>
          </a:effectRef>
          <a:fontRef idx="minor">
            <a:schemeClr val="dk1"/>
          </a:fontRef>
        </p:style>
        <p:txBody>
          <a:bodyPr rtlCol="0" anchor="ctr"/>
          <a:p>
            <a:pPr algn="l"/>
            <a:r>
              <a:rPr lang="zh-CN" altLang="en-US">
                <a:highlight>
                  <a:srgbClr val="FFFF00"/>
                </a:highlight>
                <a:latin typeface="楷体" panose="02010609060101010101" charset="-122"/>
                <a:ea typeface="楷体" panose="02010609060101010101" charset="-122"/>
                <a:cs typeface="楷体" panose="02010609060101010101" charset="-122"/>
              </a:rPr>
              <a:t>在有些企业中，老板往往以为自己是老板就可以管理着自己的员工，到头来谁也不</a:t>
            </a:r>
            <a:endParaRPr lang="zh-CN" altLang="en-US">
              <a:highlight>
                <a:srgbClr val="FFFF00"/>
              </a:highlight>
              <a:latin typeface="楷体" panose="02010609060101010101" charset="-122"/>
              <a:ea typeface="楷体" panose="02010609060101010101" charset="-122"/>
              <a:cs typeface="楷体" panose="02010609060101010101" charset="-122"/>
            </a:endParaRPr>
          </a:p>
          <a:p>
            <a:pPr algn="l"/>
            <a:r>
              <a:rPr lang="zh-CN" altLang="en-US">
                <a:highlight>
                  <a:srgbClr val="FFFF00"/>
                </a:highlight>
                <a:latin typeface="楷体" panose="02010609060101010101" charset="-122"/>
                <a:ea typeface="楷体" panose="02010609060101010101" charset="-122"/>
                <a:cs typeface="楷体" panose="02010609060101010101" charset="-122"/>
              </a:rPr>
              <a:t>想干了，员工不怎么干活，自然出不了货，也就没有了效益，老板就没了收入，给员工的资金或福利之类的就少了，如此一来形成一种不良循环，最终还是逃不掉厄运。</a:t>
            </a:r>
            <a:endParaRPr lang="zh-CN" altLang="en-US">
              <a:highlight>
                <a:srgbClr val="FFFF00"/>
              </a:highlight>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amond(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diamond(in)">
                                      <p:cBhvr>
                                        <p:cTn id="2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1" grpId="0" bldLvl="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创新思维训练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 name="Rectangle 3"/>
          <p:cNvSpPr txBox="1">
            <a:spLocks noChangeArrowheads="1"/>
          </p:cNvSpPr>
          <p:nvPr/>
        </p:nvSpPr>
        <p:spPr>
          <a:xfrm>
            <a:off x="552450" y="1498000"/>
            <a:ext cx="10411460" cy="209169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b="1" dirty="0">
                <a:gradFill>
                  <a:gsLst>
                    <a:gs pos="0">
                      <a:srgbClr val="007BD3"/>
                    </a:gs>
                    <a:gs pos="100000">
                      <a:srgbClr val="034373"/>
                    </a:gs>
                  </a:gsLst>
                  <a:lin scaled="0"/>
                </a:gra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1. 项目一</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六七月份北京气温居高不下，恰逢高考温课紧张阶段，给家庭住房紧张、环境不够安静的学生带来许多困难。北京一些高档宾馆上客率不高，空房很多。</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如果你是宾馆经理，站在高考学生角度进行思考（换位思维），在宾馆经营方面能不能想出新的办法。</a:t>
            </a:r>
            <a:endPar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11" name="圆角矩形 6"/>
          <p:cNvSpPr>
            <a:spLocks noChangeArrowheads="1"/>
          </p:cNvSpPr>
          <p:nvPr/>
        </p:nvSpPr>
        <p:spPr bwMode="auto">
          <a:xfrm>
            <a:off x="552450" y="911260"/>
            <a:ext cx="2872740" cy="461645"/>
          </a:xfrm>
          <a:prstGeom prst="roundRect">
            <a:avLst>
              <a:gd name="adj" fmla="val 16667"/>
            </a:avLst>
          </a:prstGeom>
          <a:gradFill>
            <a:gsLst>
              <a:gs pos="21000">
                <a:srgbClr val="00B0F0"/>
              </a:gs>
              <a:gs pos="100000">
                <a:srgbClr val="21215D"/>
              </a:gs>
            </a:gsLst>
            <a:lin ang="7200000" scaled="0"/>
          </a:gra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rPr>
              <a:t>（二）训练项目</a:t>
            </a:r>
            <a:endPar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endParaRPr>
          </a:p>
        </p:txBody>
      </p:sp>
      <p:grpSp>
        <p:nvGrpSpPr>
          <p:cNvPr id="14" name="组合 13"/>
          <p:cNvGrpSpPr/>
          <p:nvPr/>
        </p:nvGrpSpPr>
        <p:grpSpPr>
          <a:xfrm>
            <a:off x="1022985" y="3519805"/>
            <a:ext cx="10107295" cy="2777490"/>
            <a:chOff x="1611" y="5305"/>
            <a:chExt cx="15917" cy="4374"/>
          </a:xfrm>
        </p:grpSpPr>
        <p:sp>
          <p:nvSpPr>
            <p:cNvPr id="12" name="横卷形 11"/>
            <p:cNvSpPr/>
            <p:nvPr/>
          </p:nvSpPr>
          <p:spPr>
            <a:xfrm>
              <a:off x="1611" y="5305"/>
              <a:ext cx="15917" cy="4374"/>
            </a:xfrm>
            <a:prstGeom prst="horizontalScroll">
              <a:avLst/>
            </a:prstGeom>
          </p:spPr>
          <p:style>
            <a:lnRef idx="1">
              <a:schemeClr val="accent1"/>
            </a:lnRef>
            <a:fillRef idx="2">
              <a:schemeClr val="accent1"/>
            </a:fillRef>
            <a:effectRef idx="1">
              <a:schemeClr val="accent1"/>
            </a:effectRef>
            <a:fontRef idx="minor">
              <a:schemeClr val="dk1"/>
            </a:fontRef>
          </p:style>
          <p:txBody>
            <a:bodyPr rtlCol="0" anchor="ctr"/>
            <a:p>
              <a:pPr algn="ctr"/>
              <a:endParaRPr lang="zh-CN" altLang="en-US"/>
            </a:p>
          </p:txBody>
        </p:sp>
        <p:sp>
          <p:nvSpPr>
            <p:cNvPr id="13" name="文本框 12"/>
            <p:cNvSpPr txBox="1"/>
            <p:nvPr/>
          </p:nvSpPr>
          <p:spPr>
            <a:xfrm>
              <a:off x="2402" y="6420"/>
              <a:ext cx="14369" cy="2222"/>
            </a:xfrm>
            <a:prstGeom prst="rect">
              <a:avLst/>
            </a:prstGeom>
            <a:noFill/>
          </p:spPr>
          <p:txBody>
            <a:bodyPr wrap="square" rtlCol="0" anchor="t">
              <a:spAutoFit/>
            </a:bodyPr>
            <a:p>
              <a:pPr>
                <a:lnSpc>
                  <a:spcPct val="130000"/>
                </a:lnSpc>
              </a:pPr>
              <a:r>
                <a:rPr lang="zh-CN" altLang="en-US" sz="2200">
                  <a:highlight>
                    <a:srgbClr val="FFFF00"/>
                  </a:highlight>
                  <a:latin typeface="楷体" panose="02010609060101010101" charset="-122"/>
                  <a:ea typeface="楷体" panose="02010609060101010101" charset="-122"/>
                  <a:cs typeface="楷体" panose="02010609060101010101" charset="-122"/>
                </a:rPr>
                <a:t>参考答案：为了解决高考学生的困难，宾馆专门辟出环境安静的客房，用较低价格出租给高考学生，并且安排价廉可口的饭菜。还为家长陪读提供方便。该宾馆的这一举措，不仅获得经济效益，而且赢得了赞誉。</a:t>
              </a:r>
              <a:endParaRPr lang="zh-CN" altLang="en-US" sz="2200">
                <a:highlight>
                  <a:srgbClr val="FFFF00"/>
                </a:highlight>
                <a:latin typeface="楷体" panose="02010609060101010101" charset="-122"/>
                <a:ea typeface="楷体" panose="02010609060101010101" charset="-122"/>
                <a:cs typeface="楷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250"/>
                                        <p:tgtEl>
                                          <p:spTgt spid="11"/>
                                        </p:tgtEl>
                                      </p:cBhvr>
                                    </p:animEffect>
                                    <p:anim calcmode="lin" valueType="num">
                                      <p:cBhvr>
                                        <p:cTn id="14" dur="250" fill="hold"/>
                                        <p:tgtEl>
                                          <p:spTgt spid="11"/>
                                        </p:tgtEl>
                                        <p:attrNameLst>
                                          <p:attrName>ppt_x</p:attrName>
                                        </p:attrNameLst>
                                      </p:cBhvr>
                                      <p:tavLst>
                                        <p:tav tm="0">
                                          <p:val>
                                            <p:strVal val="#ppt_x"/>
                                          </p:val>
                                        </p:tav>
                                        <p:tav tm="100000">
                                          <p:val>
                                            <p:strVal val="#ppt_x"/>
                                          </p:val>
                                        </p:tav>
                                      </p:tavLst>
                                    </p:anim>
                                    <p:anim calcmode="lin" valueType="num">
                                      <p:cBhvr>
                                        <p:cTn id="15" dur="25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dissolve">
                                      <p:cBhvr>
                                        <p:cTn id="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bldLvl="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创新思维训练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 name="Rectangle 3"/>
          <p:cNvSpPr txBox="1">
            <a:spLocks noChangeArrowheads="1"/>
          </p:cNvSpPr>
          <p:nvPr/>
        </p:nvSpPr>
        <p:spPr>
          <a:xfrm>
            <a:off x="552450" y="784895"/>
            <a:ext cx="10411460" cy="209169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en-US" altLang="zh-CN" sz="2000" b="1" dirty="0">
                <a:gradFill>
                  <a:gsLst>
                    <a:gs pos="0">
                      <a:srgbClr val="007BD3"/>
                    </a:gs>
                    <a:gs pos="100000">
                      <a:srgbClr val="034373"/>
                    </a:gs>
                  </a:gsLst>
                  <a:lin scaled="0"/>
                </a:gra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2</a:t>
            </a:r>
            <a:r>
              <a:rPr lang="zh-CN" altLang="en-US" sz="2000" b="1" dirty="0">
                <a:gradFill>
                  <a:gsLst>
                    <a:gs pos="0">
                      <a:srgbClr val="007BD3"/>
                    </a:gs>
                    <a:gs pos="100000">
                      <a:srgbClr val="034373"/>
                    </a:gs>
                  </a:gsLst>
                  <a:lin scaled="0"/>
                </a:gra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 项目二</a:t>
            </a:r>
            <a:endParaRPr lang="zh-CN" altLang="en-US" sz="2000" b="1" dirty="0">
              <a:gradFill>
                <a:gsLst>
                  <a:gs pos="0">
                    <a:srgbClr val="007BD3"/>
                  </a:gs>
                  <a:gs pos="100000">
                    <a:srgbClr val="034373"/>
                  </a:gs>
                </a:gsLst>
                <a:lin scaled="0"/>
              </a:gra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北京有一路公交汽车的起点站，经常出现一种现象，乘客坐上一辆汽车，到了开车的时间，突然司售人员高喊：“这辆车不开，去后面那辆。”于是乘客急忙下车往后一辆车上挤。一些老年乘客动作迟缓，很难占到座位。乘客对此很有意见。</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请运用换位思维，站在乘客角度想想，应该如何提高该路公交车的服务质量。</a:t>
            </a:r>
            <a:endPar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grpSp>
        <p:nvGrpSpPr>
          <p:cNvPr id="14" name="组合 13"/>
          <p:cNvGrpSpPr/>
          <p:nvPr/>
        </p:nvGrpSpPr>
        <p:grpSpPr>
          <a:xfrm>
            <a:off x="1042670" y="3108960"/>
            <a:ext cx="10107295" cy="2305050"/>
            <a:chOff x="1611" y="3808"/>
            <a:chExt cx="15917" cy="3630"/>
          </a:xfrm>
        </p:grpSpPr>
        <p:sp>
          <p:nvSpPr>
            <p:cNvPr id="12" name="横卷形 11"/>
            <p:cNvSpPr/>
            <p:nvPr/>
          </p:nvSpPr>
          <p:spPr>
            <a:xfrm>
              <a:off x="1611" y="3808"/>
              <a:ext cx="15917" cy="3630"/>
            </a:xfrm>
            <a:prstGeom prst="horizontalScroll">
              <a:avLst/>
            </a:prstGeom>
          </p:spPr>
          <p:style>
            <a:lnRef idx="1">
              <a:schemeClr val="accent1"/>
            </a:lnRef>
            <a:fillRef idx="2">
              <a:schemeClr val="accent1"/>
            </a:fillRef>
            <a:effectRef idx="1">
              <a:schemeClr val="accent1"/>
            </a:effectRef>
            <a:fontRef idx="minor">
              <a:schemeClr val="dk1"/>
            </a:fontRef>
          </p:style>
          <p:txBody>
            <a:bodyPr rtlCol="0" anchor="ctr"/>
            <a:p>
              <a:pPr algn="ctr"/>
              <a:endParaRPr lang="zh-CN" altLang="en-US"/>
            </a:p>
          </p:txBody>
        </p:sp>
        <p:sp>
          <p:nvSpPr>
            <p:cNvPr id="13" name="文本框 12"/>
            <p:cNvSpPr txBox="1"/>
            <p:nvPr/>
          </p:nvSpPr>
          <p:spPr>
            <a:xfrm>
              <a:off x="2402" y="4758"/>
              <a:ext cx="14369" cy="774"/>
            </a:xfrm>
            <a:prstGeom prst="rect">
              <a:avLst/>
            </a:prstGeom>
            <a:noFill/>
          </p:spPr>
          <p:txBody>
            <a:bodyPr wrap="square" rtlCol="0" anchor="t">
              <a:spAutoFit/>
            </a:bodyPr>
            <a:p>
              <a:pPr>
                <a:lnSpc>
                  <a:spcPct val="130000"/>
                </a:lnSpc>
              </a:pPr>
              <a:r>
                <a:rPr lang="zh-CN" altLang="en-US" sz="2000">
                  <a:highlight>
                    <a:srgbClr val="FFFF00"/>
                  </a:highlight>
                  <a:latin typeface="楷体" panose="02010609060101010101" charset="-122"/>
                  <a:ea typeface="楷体" panose="02010609060101010101" charset="-122"/>
                  <a:cs typeface="楷体" panose="02010609060101010101" charset="-122"/>
                </a:rPr>
                <a:t>参考答案：制作一个发车的标志牌，立在即将开出的汽车旁边，让乘客一目了然。</a:t>
              </a:r>
              <a:endParaRPr lang="zh-CN" altLang="en-US" sz="2000">
                <a:highlight>
                  <a:srgbClr val="FFFF00"/>
                </a:highlight>
                <a:latin typeface="楷体" panose="02010609060101010101" charset="-122"/>
                <a:ea typeface="楷体" panose="02010609060101010101" charset="-122"/>
                <a:cs typeface="楷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dissolve">
                                      <p:cBhvr>
                                        <p:cTn id="1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创新思维训练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544755" y="948725"/>
            <a:ext cx="4476554" cy="521970"/>
          </a:xfrm>
          <a:prstGeom prst="rect">
            <a:avLst/>
          </a:prstGeom>
        </p:spPr>
        <p:txBody>
          <a:bodyPr vert="horz"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四、求同思维训练</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552450" y="2182530"/>
            <a:ext cx="10411460" cy="129159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“求同”是指在两个以上事物中找到它们的共同之处，运用这种思维，有助于在不同的事物之间找到结合点，使新结合的事物在性质、形态、功能等方面有所变化，以获得创新的效果。</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25" name="圆角矩形 6"/>
          <p:cNvSpPr>
            <a:spLocks noChangeArrowheads="1"/>
          </p:cNvSpPr>
          <p:nvPr/>
        </p:nvSpPr>
        <p:spPr bwMode="auto">
          <a:xfrm>
            <a:off x="552450" y="1595755"/>
            <a:ext cx="3665220" cy="461645"/>
          </a:xfrm>
          <a:prstGeom prst="roundRect">
            <a:avLst>
              <a:gd name="adj" fmla="val 16667"/>
            </a:avLst>
          </a:prstGeom>
          <a:gradFill>
            <a:gsLst>
              <a:gs pos="21000">
                <a:srgbClr val="00B0F0"/>
              </a:gs>
              <a:gs pos="100000">
                <a:srgbClr val="21215D"/>
              </a:gs>
            </a:gsLst>
            <a:lin ang="7200000" scaled="0"/>
          </a:gra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rPr>
              <a:t>（一）求同思维的含义</a:t>
            </a:r>
            <a:endPar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endParaRPr>
          </a:p>
        </p:txBody>
      </p:sp>
      <p:sp>
        <p:nvSpPr>
          <p:cNvPr id="2" name="椭圆 1"/>
          <p:cNvSpPr/>
          <p:nvPr/>
        </p:nvSpPr>
        <p:spPr>
          <a:xfrm>
            <a:off x="959485" y="3655695"/>
            <a:ext cx="1022985" cy="622300"/>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p>
            <a:pPr algn="ctr"/>
            <a:r>
              <a:rPr lang="zh-CN" altLang="en-US" sz="2000" b="1">
                <a:latin typeface="微软雅黑" panose="020B0503020204020204" charset="-122"/>
                <a:ea typeface="微软雅黑" panose="020B0503020204020204" charset="-122"/>
              </a:rPr>
              <a:t>例</a:t>
            </a:r>
            <a:endParaRPr lang="en-US" altLang="zh-CN" sz="2000" b="1">
              <a:latin typeface="微软雅黑" panose="020B0503020204020204" charset="-122"/>
              <a:ea typeface="微软雅黑" panose="020B0503020204020204" charset="-122"/>
            </a:endParaRPr>
          </a:p>
        </p:txBody>
      </p:sp>
      <p:pic>
        <p:nvPicPr>
          <p:cNvPr id="7" name="图片 6" descr="u=1562881125,1812578348&amp;fm=253&amp;fmt=auto&amp;app=138&amp;f=JPEG.webp"/>
          <p:cNvPicPr>
            <a:picLocks noChangeAspect="1"/>
          </p:cNvPicPr>
          <p:nvPr/>
        </p:nvPicPr>
        <p:blipFill>
          <a:blip r:embed="rId1"/>
          <a:stretch>
            <a:fillRect/>
          </a:stretch>
        </p:blipFill>
        <p:spPr>
          <a:xfrm>
            <a:off x="2353310" y="3474085"/>
            <a:ext cx="2952750" cy="2952750"/>
          </a:xfrm>
          <a:prstGeom prst="rect">
            <a:avLst/>
          </a:prstGeom>
        </p:spPr>
      </p:pic>
      <p:pic>
        <p:nvPicPr>
          <p:cNvPr id="8" name="图片 7" descr="u=2942355741,1091090201&amp;fm=253&amp;fmt=auto&amp;app=138&amp;f=JPEG.webp"/>
          <p:cNvPicPr>
            <a:picLocks noChangeAspect="1"/>
          </p:cNvPicPr>
          <p:nvPr/>
        </p:nvPicPr>
        <p:blipFill>
          <a:blip r:embed="rId2"/>
          <a:stretch>
            <a:fillRect/>
          </a:stretch>
        </p:blipFill>
        <p:spPr>
          <a:xfrm>
            <a:off x="5499735" y="3474085"/>
            <a:ext cx="2969895" cy="29698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1000"/>
                                        <p:tgtEl>
                                          <p:spTgt spid="42"/>
                                        </p:tgtEl>
                                      </p:cBhvr>
                                    </p:animEffect>
                                    <p:anim calcmode="lin" valueType="num">
                                      <p:cBhvr>
                                        <p:cTn id="15" dur="1000" fill="hold"/>
                                        <p:tgtEl>
                                          <p:spTgt spid="42"/>
                                        </p:tgtEl>
                                        <p:attrNameLst>
                                          <p:attrName>ppt_x</p:attrName>
                                        </p:attrNameLst>
                                      </p:cBhvr>
                                      <p:tavLst>
                                        <p:tav tm="0">
                                          <p:val>
                                            <p:strVal val="#ppt_x"/>
                                          </p:val>
                                        </p:tav>
                                        <p:tav tm="100000">
                                          <p:val>
                                            <p:strVal val="#ppt_x"/>
                                          </p:val>
                                        </p:tav>
                                      </p:tavLst>
                                    </p:anim>
                                    <p:anim calcmode="lin" valueType="num">
                                      <p:cBhvr>
                                        <p:cTn id="16" dur="1000" fill="hold"/>
                                        <p:tgtEl>
                                          <p:spTgt spid="42"/>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250"/>
                                        <p:tgtEl>
                                          <p:spTgt spid="25"/>
                                        </p:tgtEl>
                                      </p:cBhvr>
                                    </p:animEffect>
                                    <p:anim calcmode="lin" valueType="num">
                                      <p:cBhvr>
                                        <p:cTn id="21" dur="250" fill="hold"/>
                                        <p:tgtEl>
                                          <p:spTgt spid="25"/>
                                        </p:tgtEl>
                                        <p:attrNameLst>
                                          <p:attrName>ppt_x</p:attrName>
                                        </p:attrNameLst>
                                      </p:cBhvr>
                                      <p:tavLst>
                                        <p:tav tm="0">
                                          <p:val>
                                            <p:strVal val="#ppt_x"/>
                                          </p:val>
                                        </p:tav>
                                        <p:tav tm="100000">
                                          <p:val>
                                            <p:strVal val="#ppt_x"/>
                                          </p:val>
                                        </p:tav>
                                      </p:tavLst>
                                    </p:anim>
                                    <p:anim calcmode="lin" valueType="num">
                                      <p:cBhvr>
                                        <p:cTn id="22" dur="25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2" grpId="0"/>
      <p:bldP spid="25" grpId="0" bldLvl="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创新思维训练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 name="Rectangle 3"/>
          <p:cNvSpPr txBox="1">
            <a:spLocks noChangeArrowheads="1"/>
          </p:cNvSpPr>
          <p:nvPr/>
        </p:nvSpPr>
        <p:spPr>
          <a:xfrm>
            <a:off x="552450" y="1498000"/>
            <a:ext cx="10411460" cy="89154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b="1" dirty="0">
                <a:gradFill>
                  <a:gsLst>
                    <a:gs pos="0">
                      <a:srgbClr val="007BD3"/>
                    </a:gs>
                    <a:gs pos="100000">
                      <a:srgbClr val="034373"/>
                    </a:gs>
                  </a:gsLst>
                  <a:lin scaled="0"/>
                </a:gra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1. 项目一</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找出与自行车有结合点的其他事物，使自行车的构造和功用发生新的变化。</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11" name="圆角矩形 6"/>
          <p:cNvSpPr>
            <a:spLocks noChangeArrowheads="1"/>
          </p:cNvSpPr>
          <p:nvPr/>
        </p:nvSpPr>
        <p:spPr bwMode="auto">
          <a:xfrm>
            <a:off x="552450" y="911260"/>
            <a:ext cx="2872740" cy="461645"/>
          </a:xfrm>
          <a:prstGeom prst="roundRect">
            <a:avLst>
              <a:gd name="adj" fmla="val 16667"/>
            </a:avLst>
          </a:prstGeom>
          <a:gradFill>
            <a:gsLst>
              <a:gs pos="21000">
                <a:srgbClr val="00B0F0"/>
              </a:gs>
              <a:gs pos="100000">
                <a:srgbClr val="21215D"/>
              </a:gs>
            </a:gsLst>
            <a:lin ang="7200000" scaled="0"/>
          </a:gra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rPr>
              <a:t>（二）训练项目</a:t>
            </a:r>
            <a:endPar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endParaRPr>
          </a:p>
        </p:txBody>
      </p:sp>
      <p:grpSp>
        <p:nvGrpSpPr>
          <p:cNvPr id="14" name="组合 13"/>
          <p:cNvGrpSpPr/>
          <p:nvPr/>
        </p:nvGrpSpPr>
        <p:grpSpPr>
          <a:xfrm>
            <a:off x="1022985" y="2225675"/>
            <a:ext cx="10107295" cy="3660775"/>
            <a:chOff x="1611" y="3267"/>
            <a:chExt cx="15917" cy="5765"/>
          </a:xfrm>
        </p:grpSpPr>
        <p:sp>
          <p:nvSpPr>
            <p:cNvPr id="12" name="横卷形 11"/>
            <p:cNvSpPr/>
            <p:nvPr/>
          </p:nvSpPr>
          <p:spPr>
            <a:xfrm>
              <a:off x="1611" y="3267"/>
              <a:ext cx="15917" cy="5765"/>
            </a:xfrm>
            <a:prstGeom prst="horizontalScroll">
              <a:avLst/>
            </a:prstGeom>
          </p:spPr>
          <p:style>
            <a:lnRef idx="1">
              <a:schemeClr val="accent1"/>
            </a:lnRef>
            <a:fillRef idx="2">
              <a:schemeClr val="accent1"/>
            </a:fillRef>
            <a:effectRef idx="1">
              <a:schemeClr val="accent1"/>
            </a:effectRef>
            <a:fontRef idx="minor">
              <a:schemeClr val="dk1"/>
            </a:fontRef>
          </p:style>
          <p:txBody>
            <a:bodyPr rtlCol="0" anchor="ctr"/>
            <a:p>
              <a:pPr algn="ctr"/>
              <a:endParaRPr lang="zh-CN" altLang="en-US"/>
            </a:p>
          </p:txBody>
        </p:sp>
        <p:sp>
          <p:nvSpPr>
            <p:cNvPr id="13" name="文本框 12"/>
            <p:cNvSpPr txBox="1"/>
            <p:nvPr/>
          </p:nvSpPr>
          <p:spPr>
            <a:xfrm>
              <a:off x="2624" y="4549"/>
              <a:ext cx="14369" cy="3294"/>
            </a:xfrm>
            <a:prstGeom prst="rect">
              <a:avLst/>
            </a:prstGeom>
            <a:noFill/>
          </p:spPr>
          <p:txBody>
            <a:bodyPr wrap="square" rtlCol="0" anchor="t">
              <a:spAutoFit/>
            </a:bodyPr>
            <a:p>
              <a:pPr>
                <a:lnSpc>
                  <a:spcPct val="130000"/>
                </a:lnSpc>
              </a:pPr>
              <a:r>
                <a:rPr lang="zh-CN" altLang="en-US" sz="2000">
                  <a:highlight>
                    <a:srgbClr val="FFFF00"/>
                  </a:highlight>
                  <a:latin typeface="楷体" panose="02010609060101010101" charset="-122"/>
                  <a:ea typeface="楷体" panose="02010609060101010101" charset="-122"/>
                  <a:cs typeface="楷体" panose="02010609060101010101" charset="-122"/>
                </a:rPr>
                <a:t>参考答案：自行车与船结合（水上自行车），与健身器材结合（自行车健身器），自行车旁安装挎斗（挎斗自行车），自行车上安装货架（载货自行车），自行车装到索道上（登高自行车，用于娱乐或体育比赛，尚无产品），自行车与飞行器结合（飞行自行车，尚无产品），自行车与太阳能结合（太阳能助动自行车，尚无产品），自行车与风扇结合（自来风自行车，夏天用，尚无产品）。</a:t>
              </a:r>
              <a:endParaRPr lang="zh-CN" altLang="en-US" sz="2000">
                <a:highlight>
                  <a:srgbClr val="FFFF00"/>
                </a:highlight>
                <a:latin typeface="楷体" panose="02010609060101010101" charset="-122"/>
                <a:ea typeface="楷体" panose="02010609060101010101" charset="-122"/>
                <a:cs typeface="楷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250"/>
                                        <p:tgtEl>
                                          <p:spTgt spid="11"/>
                                        </p:tgtEl>
                                      </p:cBhvr>
                                    </p:animEffect>
                                    <p:anim calcmode="lin" valueType="num">
                                      <p:cBhvr>
                                        <p:cTn id="14" dur="250" fill="hold"/>
                                        <p:tgtEl>
                                          <p:spTgt spid="11"/>
                                        </p:tgtEl>
                                        <p:attrNameLst>
                                          <p:attrName>ppt_x</p:attrName>
                                        </p:attrNameLst>
                                      </p:cBhvr>
                                      <p:tavLst>
                                        <p:tav tm="0">
                                          <p:val>
                                            <p:strVal val="#ppt_x"/>
                                          </p:val>
                                        </p:tav>
                                        <p:tav tm="100000">
                                          <p:val>
                                            <p:strVal val="#ppt_x"/>
                                          </p:val>
                                        </p:tav>
                                      </p:tavLst>
                                    </p:anim>
                                    <p:anim calcmode="lin" valueType="num">
                                      <p:cBhvr>
                                        <p:cTn id="15" dur="25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dissolve">
                                      <p:cBhvr>
                                        <p:cTn id="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bldLvl="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创新思维训练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 name="Rectangle 3"/>
          <p:cNvSpPr txBox="1">
            <a:spLocks noChangeArrowheads="1"/>
          </p:cNvSpPr>
          <p:nvPr/>
        </p:nvSpPr>
        <p:spPr>
          <a:xfrm>
            <a:off x="552450" y="784895"/>
            <a:ext cx="10411460" cy="209169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en-US" altLang="zh-CN" sz="2000" b="1" dirty="0">
                <a:gradFill>
                  <a:gsLst>
                    <a:gs pos="0">
                      <a:srgbClr val="007BD3"/>
                    </a:gs>
                    <a:gs pos="100000">
                      <a:srgbClr val="034373"/>
                    </a:gs>
                  </a:gsLst>
                  <a:lin scaled="0"/>
                </a:gra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2</a:t>
            </a:r>
            <a:r>
              <a:rPr lang="zh-CN" altLang="en-US" sz="2000" b="1" dirty="0">
                <a:gradFill>
                  <a:gsLst>
                    <a:gs pos="0">
                      <a:srgbClr val="007BD3"/>
                    </a:gs>
                    <a:gs pos="100000">
                      <a:srgbClr val="034373"/>
                    </a:gs>
                  </a:gsLst>
                  <a:lin scaled="0"/>
                </a:gra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 项目二</a:t>
            </a:r>
            <a:endParaRPr lang="zh-CN" altLang="en-US" sz="2000" b="1" dirty="0">
              <a:gradFill>
                <a:gsLst>
                  <a:gs pos="0">
                    <a:srgbClr val="007BD3"/>
                  </a:gs>
                  <a:gs pos="100000">
                    <a:srgbClr val="034373"/>
                  </a:gs>
                </a:gsLst>
                <a:lin scaled="0"/>
              </a:gra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某汽车轮胎厂生产一种名牌轮胎，出于公关需要，该厂准备制作一种精美、实用又能反映该厂特点的小礼品。</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请根据下面提供的要素，运用异中求同的思维方法，选出其中两种素材，设计出一个小礼品。素材：茶缸、烟灰缸、钢笔、工厂的厂牌、轮胎模型、厂办公楼模型、小相框。</a:t>
            </a:r>
            <a:endPar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grpSp>
        <p:nvGrpSpPr>
          <p:cNvPr id="14" name="组合 13"/>
          <p:cNvGrpSpPr/>
          <p:nvPr/>
        </p:nvGrpSpPr>
        <p:grpSpPr>
          <a:xfrm>
            <a:off x="1042670" y="3108960"/>
            <a:ext cx="10107295" cy="2433955"/>
            <a:chOff x="1611" y="3808"/>
            <a:chExt cx="15917" cy="3833"/>
          </a:xfrm>
        </p:grpSpPr>
        <p:sp>
          <p:nvSpPr>
            <p:cNvPr id="12" name="横卷形 11"/>
            <p:cNvSpPr/>
            <p:nvPr/>
          </p:nvSpPr>
          <p:spPr>
            <a:xfrm>
              <a:off x="1611" y="3808"/>
              <a:ext cx="15917" cy="3833"/>
            </a:xfrm>
            <a:prstGeom prst="horizontalScroll">
              <a:avLst/>
            </a:prstGeom>
          </p:spPr>
          <p:style>
            <a:lnRef idx="1">
              <a:schemeClr val="accent1"/>
            </a:lnRef>
            <a:fillRef idx="2">
              <a:schemeClr val="accent1"/>
            </a:fillRef>
            <a:effectRef idx="1">
              <a:schemeClr val="accent1"/>
            </a:effectRef>
            <a:fontRef idx="minor">
              <a:schemeClr val="dk1"/>
            </a:fontRef>
          </p:style>
          <p:txBody>
            <a:bodyPr rtlCol="0" anchor="ctr"/>
            <a:p>
              <a:pPr algn="ctr"/>
              <a:endParaRPr lang="zh-CN" altLang="en-US"/>
            </a:p>
          </p:txBody>
        </p:sp>
        <p:sp>
          <p:nvSpPr>
            <p:cNvPr id="13" name="文本框 12"/>
            <p:cNvSpPr txBox="1"/>
            <p:nvPr/>
          </p:nvSpPr>
          <p:spPr>
            <a:xfrm>
              <a:off x="2402" y="4758"/>
              <a:ext cx="14369" cy="2034"/>
            </a:xfrm>
            <a:prstGeom prst="rect">
              <a:avLst/>
            </a:prstGeom>
            <a:noFill/>
          </p:spPr>
          <p:txBody>
            <a:bodyPr wrap="square" rtlCol="0" anchor="t">
              <a:spAutoFit/>
            </a:bodyPr>
            <a:p>
              <a:pPr>
                <a:lnSpc>
                  <a:spcPct val="130000"/>
                </a:lnSpc>
              </a:pPr>
              <a:r>
                <a:rPr lang="zh-CN" altLang="en-US" sz="2000">
                  <a:highlight>
                    <a:srgbClr val="FFFF00"/>
                  </a:highlight>
                  <a:latin typeface="楷体" panose="02010609060101010101" charset="-122"/>
                  <a:ea typeface="楷体" panose="02010609060101010101" charset="-122"/>
                  <a:cs typeface="楷体" panose="02010609060101010101" charset="-122"/>
                </a:rPr>
                <a:t>参考答案：该厂制作的小礼品是，用一个橡胶仿真小轮胎套在特制的小烟灰缸上；此外也可用橡胶仿真小轮胎当底座，插上特制钢笔；或者在两个并立的小胶轮中间，插上一个小相框。</a:t>
              </a:r>
              <a:endParaRPr lang="zh-CN" altLang="en-US" sz="2000">
                <a:highlight>
                  <a:srgbClr val="FFFF00"/>
                </a:highlight>
                <a:latin typeface="楷体" panose="02010609060101010101" charset="-122"/>
                <a:ea typeface="楷体" panose="02010609060101010101" charset="-122"/>
                <a:cs typeface="楷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dissolve">
                                      <p:cBhvr>
                                        <p:cTn id="1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创新思维训练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544755" y="948725"/>
            <a:ext cx="4476554" cy="521970"/>
          </a:xfrm>
          <a:prstGeom prst="rect">
            <a:avLst/>
          </a:prstGeom>
        </p:spPr>
        <p:txBody>
          <a:bodyPr vert="horz"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五、求异思维训练</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552450" y="2182530"/>
            <a:ext cx="10411460" cy="89154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“求异”指在相同或相似的两个以上事物中找出不同之处，这是在科研、科技、产品研制、经营管理、广告宣传、文学创作等工作中能够获得新成效的一种思维方法。</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25" name="圆角矩形 6"/>
          <p:cNvSpPr>
            <a:spLocks noChangeArrowheads="1"/>
          </p:cNvSpPr>
          <p:nvPr/>
        </p:nvSpPr>
        <p:spPr bwMode="auto">
          <a:xfrm>
            <a:off x="552450" y="1595755"/>
            <a:ext cx="3665220" cy="461645"/>
          </a:xfrm>
          <a:prstGeom prst="roundRect">
            <a:avLst>
              <a:gd name="adj" fmla="val 16667"/>
            </a:avLst>
          </a:prstGeom>
          <a:gradFill>
            <a:gsLst>
              <a:gs pos="21000">
                <a:srgbClr val="00B0F0"/>
              </a:gs>
              <a:gs pos="100000">
                <a:srgbClr val="21215D"/>
              </a:gs>
            </a:gsLst>
            <a:lin ang="7200000" scaled="0"/>
          </a:gra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rPr>
              <a:t>（一）求异思维的含义</a:t>
            </a:r>
            <a:endPar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endParaRPr>
          </a:p>
        </p:txBody>
      </p:sp>
      <p:sp>
        <p:nvSpPr>
          <p:cNvPr id="2" name="椭圆 1"/>
          <p:cNvSpPr/>
          <p:nvPr/>
        </p:nvSpPr>
        <p:spPr>
          <a:xfrm>
            <a:off x="1294130" y="3338830"/>
            <a:ext cx="1022985" cy="622300"/>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p>
            <a:pPr algn="ctr"/>
            <a:r>
              <a:rPr lang="zh-CN" altLang="en-US" sz="2000" b="1">
                <a:latin typeface="微软雅黑" panose="020B0503020204020204" charset="-122"/>
                <a:ea typeface="微软雅黑" panose="020B0503020204020204" charset="-122"/>
              </a:rPr>
              <a:t>例</a:t>
            </a:r>
            <a:endParaRPr lang="en-US" altLang="zh-CN" sz="2000" b="1">
              <a:latin typeface="微软雅黑" panose="020B0503020204020204" charset="-122"/>
              <a:ea typeface="微软雅黑" panose="020B0503020204020204" charset="-122"/>
            </a:endParaRPr>
          </a:p>
        </p:txBody>
      </p:sp>
      <p:pic>
        <p:nvPicPr>
          <p:cNvPr id="3" name="图片 2" descr="u=4263988233,1151763600&amp;fm=253&amp;fmt=auto&amp;app=138&amp;f=JPEG.webp"/>
          <p:cNvPicPr>
            <a:picLocks noChangeAspect="1"/>
          </p:cNvPicPr>
          <p:nvPr/>
        </p:nvPicPr>
        <p:blipFill>
          <a:blip r:embed="rId1"/>
          <a:stretch>
            <a:fillRect/>
          </a:stretch>
        </p:blipFill>
        <p:spPr>
          <a:xfrm>
            <a:off x="2815590" y="3338830"/>
            <a:ext cx="4008755" cy="2661920"/>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1000"/>
                                        <p:tgtEl>
                                          <p:spTgt spid="42"/>
                                        </p:tgtEl>
                                      </p:cBhvr>
                                    </p:animEffect>
                                    <p:anim calcmode="lin" valueType="num">
                                      <p:cBhvr>
                                        <p:cTn id="15" dur="1000" fill="hold"/>
                                        <p:tgtEl>
                                          <p:spTgt spid="42"/>
                                        </p:tgtEl>
                                        <p:attrNameLst>
                                          <p:attrName>ppt_x</p:attrName>
                                        </p:attrNameLst>
                                      </p:cBhvr>
                                      <p:tavLst>
                                        <p:tav tm="0">
                                          <p:val>
                                            <p:strVal val="#ppt_x"/>
                                          </p:val>
                                        </p:tav>
                                        <p:tav tm="100000">
                                          <p:val>
                                            <p:strVal val="#ppt_x"/>
                                          </p:val>
                                        </p:tav>
                                      </p:tavLst>
                                    </p:anim>
                                    <p:anim calcmode="lin" valueType="num">
                                      <p:cBhvr>
                                        <p:cTn id="16" dur="1000" fill="hold"/>
                                        <p:tgtEl>
                                          <p:spTgt spid="42"/>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250"/>
                                        <p:tgtEl>
                                          <p:spTgt spid="25"/>
                                        </p:tgtEl>
                                      </p:cBhvr>
                                    </p:animEffect>
                                    <p:anim calcmode="lin" valueType="num">
                                      <p:cBhvr>
                                        <p:cTn id="21" dur="250" fill="hold"/>
                                        <p:tgtEl>
                                          <p:spTgt spid="25"/>
                                        </p:tgtEl>
                                        <p:attrNameLst>
                                          <p:attrName>ppt_x</p:attrName>
                                        </p:attrNameLst>
                                      </p:cBhvr>
                                      <p:tavLst>
                                        <p:tav tm="0">
                                          <p:val>
                                            <p:strVal val="#ppt_x"/>
                                          </p:val>
                                        </p:tav>
                                        <p:tav tm="100000">
                                          <p:val>
                                            <p:strVal val="#ppt_x"/>
                                          </p:val>
                                        </p:tav>
                                      </p:tavLst>
                                    </p:anim>
                                    <p:anim calcmode="lin" valueType="num">
                                      <p:cBhvr>
                                        <p:cTn id="22" dur="25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2" grpId="0"/>
      <p:bldP spid="25" grpId="0" bldLvl="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创新思维训练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 name="Rectangle 3"/>
          <p:cNvSpPr txBox="1">
            <a:spLocks noChangeArrowheads="1"/>
          </p:cNvSpPr>
          <p:nvPr/>
        </p:nvSpPr>
        <p:spPr>
          <a:xfrm>
            <a:off x="552450" y="1498000"/>
            <a:ext cx="10411460" cy="169164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b="1" dirty="0">
                <a:gradFill>
                  <a:gsLst>
                    <a:gs pos="0">
                      <a:srgbClr val="007BD3"/>
                    </a:gs>
                    <a:gs pos="100000">
                      <a:srgbClr val="034373"/>
                    </a:gs>
                  </a:gsLst>
                  <a:lin scaled="0"/>
                </a:gra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1. 项目一</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近些年社会上出现很多中介服务行业，如婚姻介绍、房屋租赁服务、国外留学服务、职业介绍服务、大型会议服务、旅馆介绍服务、人才交流服务、技术转让中介服务等，请考虑，还可以根据社会需要成立哪些与上述服务内容不同的中介性质的公司。</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11" name="圆角矩形 6"/>
          <p:cNvSpPr>
            <a:spLocks noChangeArrowheads="1"/>
          </p:cNvSpPr>
          <p:nvPr/>
        </p:nvSpPr>
        <p:spPr bwMode="auto">
          <a:xfrm>
            <a:off x="552450" y="911260"/>
            <a:ext cx="2872740" cy="461645"/>
          </a:xfrm>
          <a:prstGeom prst="roundRect">
            <a:avLst>
              <a:gd name="adj" fmla="val 16667"/>
            </a:avLst>
          </a:prstGeom>
          <a:gradFill>
            <a:gsLst>
              <a:gs pos="21000">
                <a:srgbClr val="00B0F0"/>
              </a:gs>
              <a:gs pos="100000">
                <a:srgbClr val="21215D"/>
              </a:gs>
            </a:gsLst>
            <a:lin ang="7200000" scaled="0"/>
          </a:gra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rPr>
              <a:t>（二）训练项目</a:t>
            </a:r>
            <a:endPar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endParaRPr>
          </a:p>
        </p:txBody>
      </p:sp>
      <p:grpSp>
        <p:nvGrpSpPr>
          <p:cNvPr id="14" name="组合 13"/>
          <p:cNvGrpSpPr/>
          <p:nvPr/>
        </p:nvGrpSpPr>
        <p:grpSpPr>
          <a:xfrm>
            <a:off x="704850" y="2962275"/>
            <a:ext cx="10107295" cy="3660775"/>
            <a:chOff x="1611" y="3267"/>
            <a:chExt cx="15917" cy="5765"/>
          </a:xfrm>
        </p:grpSpPr>
        <p:sp>
          <p:nvSpPr>
            <p:cNvPr id="12" name="横卷形 11"/>
            <p:cNvSpPr/>
            <p:nvPr/>
          </p:nvSpPr>
          <p:spPr>
            <a:xfrm>
              <a:off x="1611" y="3267"/>
              <a:ext cx="15917" cy="5765"/>
            </a:xfrm>
            <a:prstGeom prst="horizontalScroll">
              <a:avLst/>
            </a:prstGeom>
          </p:spPr>
          <p:style>
            <a:lnRef idx="1">
              <a:schemeClr val="accent1"/>
            </a:lnRef>
            <a:fillRef idx="2">
              <a:schemeClr val="accent1"/>
            </a:fillRef>
            <a:effectRef idx="1">
              <a:schemeClr val="accent1"/>
            </a:effectRef>
            <a:fontRef idx="minor">
              <a:schemeClr val="dk1"/>
            </a:fontRef>
          </p:style>
          <p:txBody>
            <a:bodyPr rtlCol="0" anchor="ctr"/>
            <a:p>
              <a:pPr algn="ctr"/>
              <a:endParaRPr lang="zh-CN" altLang="en-US"/>
            </a:p>
          </p:txBody>
        </p:sp>
        <p:sp>
          <p:nvSpPr>
            <p:cNvPr id="13" name="文本框 12"/>
            <p:cNvSpPr txBox="1"/>
            <p:nvPr/>
          </p:nvSpPr>
          <p:spPr>
            <a:xfrm>
              <a:off x="2624" y="4549"/>
              <a:ext cx="14369" cy="3294"/>
            </a:xfrm>
            <a:prstGeom prst="rect">
              <a:avLst/>
            </a:prstGeom>
            <a:noFill/>
          </p:spPr>
          <p:txBody>
            <a:bodyPr wrap="square" rtlCol="0" anchor="t">
              <a:spAutoFit/>
            </a:bodyPr>
            <a:p>
              <a:pPr>
                <a:lnSpc>
                  <a:spcPct val="130000"/>
                </a:lnSpc>
              </a:pPr>
              <a:r>
                <a:rPr lang="zh-CN" altLang="en-US" sz="2000">
                  <a:highlight>
                    <a:srgbClr val="FFFF00"/>
                  </a:highlight>
                  <a:latin typeface="楷体" panose="02010609060101010101" charset="-122"/>
                  <a:ea typeface="楷体" panose="02010609060101010101" charset="-122"/>
                  <a:cs typeface="楷体" panose="02010609060101010101" charset="-122"/>
                </a:rPr>
                <a:t>参考答案：成立医药咨询服务机构。外地人到北京、上海等大城市求医购药的很多，由于人生地疏遇到很多麻烦，这种服务机构可以给他们解决许多困难。成立办公用品中介服务公司。购买电脑、打印机、传真机、复印机、碎纸机等办公用品，如果不是内行，有可能多花钱还买不到优质、满意的产品。现在有城市已成立了这种中介服务公司，开展为客户介绍或代购大型办公用品的业务。</a:t>
              </a:r>
              <a:endParaRPr lang="zh-CN" altLang="en-US" sz="2000">
                <a:highlight>
                  <a:srgbClr val="FFFF00"/>
                </a:highlight>
                <a:latin typeface="楷体" panose="02010609060101010101" charset="-122"/>
                <a:ea typeface="楷体" panose="02010609060101010101" charset="-122"/>
                <a:cs typeface="楷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250"/>
                                        <p:tgtEl>
                                          <p:spTgt spid="11"/>
                                        </p:tgtEl>
                                      </p:cBhvr>
                                    </p:animEffect>
                                    <p:anim calcmode="lin" valueType="num">
                                      <p:cBhvr>
                                        <p:cTn id="14" dur="250" fill="hold"/>
                                        <p:tgtEl>
                                          <p:spTgt spid="11"/>
                                        </p:tgtEl>
                                        <p:attrNameLst>
                                          <p:attrName>ppt_x</p:attrName>
                                        </p:attrNameLst>
                                      </p:cBhvr>
                                      <p:tavLst>
                                        <p:tav tm="0">
                                          <p:val>
                                            <p:strVal val="#ppt_x"/>
                                          </p:val>
                                        </p:tav>
                                        <p:tav tm="100000">
                                          <p:val>
                                            <p:strVal val="#ppt_x"/>
                                          </p:val>
                                        </p:tav>
                                      </p:tavLst>
                                    </p:anim>
                                    <p:anim calcmode="lin" valueType="num">
                                      <p:cBhvr>
                                        <p:cTn id="15" dur="25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dissolve">
                                      <p:cBhvr>
                                        <p:cTn id="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bldLvl="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创新思维训练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 name="Rectangle 3"/>
          <p:cNvSpPr txBox="1">
            <a:spLocks noChangeArrowheads="1"/>
          </p:cNvSpPr>
          <p:nvPr/>
        </p:nvSpPr>
        <p:spPr>
          <a:xfrm>
            <a:off x="552450" y="784895"/>
            <a:ext cx="10411460" cy="129159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en-US" altLang="zh-CN" sz="2000" b="1" dirty="0">
                <a:gradFill>
                  <a:gsLst>
                    <a:gs pos="0">
                      <a:srgbClr val="007BD3"/>
                    </a:gs>
                    <a:gs pos="100000">
                      <a:srgbClr val="034373"/>
                    </a:gs>
                  </a:gsLst>
                  <a:lin scaled="0"/>
                </a:gra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2</a:t>
            </a:r>
            <a:r>
              <a:rPr lang="zh-CN" altLang="en-US" sz="2000" b="1" dirty="0">
                <a:gradFill>
                  <a:gsLst>
                    <a:gs pos="0">
                      <a:srgbClr val="007BD3"/>
                    </a:gs>
                    <a:gs pos="100000">
                      <a:srgbClr val="034373"/>
                    </a:gs>
                  </a:gsLst>
                  <a:lin scaled="0"/>
                </a:gra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 项目二</a:t>
            </a:r>
            <a:endParaRPr lang="zh-CN" altLang="en-US" sz="2000" b="1" dirty="0">
              <a:gradFill>
                <a:gsLst>
                  <a:gs pos="0">
                    <a:srgbClr val="007BD3"/>
                  </a:gs>
                  <a:gs pos="100000">
                    <a:srgbClr val="034373"/>
                  </a:gs>
                </a:gsLst>
                <a:lin scaled="0"/>
              </a:gra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有个专门生产皮包的企业，想扩大皮包的品种，你能否运用求异思维，从功能方面提出一些设想。</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grpSp>
        <p:nvGrpSpPr>
          <p:cNvPr id="14" name="组合 13"/>
          <p:cNvGrpSpPr/>
          <p:nvPr/>
        </p:nvGrpSpPr>
        <p:grpSpPr>
          <a:xfrm>
            <a:off x="1022985" y="2129790"/>
            <a:ext cx="10107295" cy="3945255"/>
            <a:chOff x="1611" y="3499"/>
            <a:chExt cx="15917" cy="6213"/>
          </a:xfrm>
        </p:grpSpPr>
        <p:sp>
          <p:nvSpPr>
            <p:cNvPr id="12" name="横卷形 11"/>
            <p:cNvSpPr/>
            <p:nvPr/>
          </p:nvSpPr>
          <p:spPr>
            <a:xfrm>
              <a:off x="1611" y="3499"/>
              <a:ext cx="15917" cy="6213"/>
            </a:xfrm>
            <a:prstGeom prst="horizontalScroll">
              <a:avLst/>
            </a:prstGeom>
          </p:spPr>
          <p:style>
            <a:lnRef idx="1">
              <a:schemeClr val="accent1"/>
            </a:lnRef>
            <a:fillRef idx="2">
              <a:schemeClr val="accent1"/>
            </a:fillRef>
            <a:effectRef idx="1">
              <a:schemeClr val="accent1"/>
            </a:effectRef>
            <a:fontRef idx="minor">
              <a:schemeClr val="dk1"/>
            </a:fontRef>
          </p:style>
          <p:txBody>
            <a:bodyPr rtlCol="0" anchor="ctr"/>
            <a:p>
              <a:pPr algn="ctr"/>
              <a:endParaRPr lang="zh-CN" altLang="en-US"/>
            </a:p>
          </p:txBody>
        </p:sp>
        <p:sp>
          <p:nvSpPr>
            <p:cNvPr id="13" name="文本框 12"/>
            <p:cNvSpPr txBox="1"/>
            <p:nvPr/>
          </p:nvSpPr>
          <p:spPr>
            <a:xfrm>
              <a:off x="2564" y="4744"/>
              <a:ext cx="14369" cy="3924"/>
            </a:xfrm>
            <a:prstGeom prst="rect">
              <a:avLst/>
            </a:prstGeom>
            <a:noFill/>
          </p:spPr>
          <p:txBody>
            <a:bodyPr wrap="square" rtlCol="0" anchor="t">
              <a:spAutoFit/>
            </a:bodyPr>
            <a:p>
              <a:pPr>
                <a:lnSpc>
                  <a:spcPct val="130000"/>
                </a:lnSpc>
              </a:pPr>
              <a:r>
                <a:rPr lang="zh-CN" altLang="en-US" sz="2000">
                  <a:highlight>
                    <a:srgbClr val="FFFF00"/>
                  </a:highlight>
                  <a:latin typeface="楷体" panose="02010609060101010101" charset="-122"/>
                  <a:ea typeface="楷体" panose="02010609060101010101" charset="-122"/>
                  <a:cs typeface="楷体" panose="02010609060101010101" charset="-122"/>
                </a:rPr>
                <a:t>参考答案：育儿包（便于携带婴儿用品），钓鱼专用包，运动员包，医生急救包，集邮包（装邮票册），化妆包，旅行便携包，写生包（装外出写生的用具），海员急救包（防水，备有救生用品），自行车挂包（供骑自行车长途锻炼用），经理包（高档提包），中小学生书包（背包），公务包（公务员及大学生用的男士、女士挎包及提包，或挎提两用包），采访包（供摄影记者用），电脑包，文具包（装办公常用的笔、本、文具刀、日历、计算器等）。</a:t>
              </a:r>
              <a:endParaRPr lang="zh-CN" altLang="en-US" sz="2000">
                <a:highlight>
                  <a:srgbClr val="FFFF00"/>
                </a:highlight>
                <a:latin typeface="楷体" panose="02010609060101010101" charset="-122"/>
                <a:ea typeface="楷体" panose="02010609060101010101" charset="-122"/>
                <a:cs typeface="楷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dissolve">
                                      <p:cBhvr>
                                        <p:cTn id="1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4820" y="1106170"/>
            <a:ext cx="11203305" cy="3692525"/>
          </a:xfrm>
          <a:prstGeom prst="rect">
            <a:avLst/>
          </a:prstGeom>
          <a:noFill/>
        </p:spPr>
        <p:txBody>
          <a:bodyPr wrap="square" rtlCol="0" anchor="t">
            <a:spAutoFit/>
          </a:bodyPr>
          <a:p>
            <a:pPr indent="457200" fontAlgn="auto">
              <a:lnSpc>
                <a:spcPct val="130000"/>
              </a:lnSpc>
            </a:pPr>
            <a:r>
              <a:rPr lang="zh-CN" altLang="en-US" sz="2000">
                <a:latin typeface="宋体" panose="02010600030101010101" pitchFamily="2" charset="-122"/>
                <a:ea typeface="宋体" panose="02010600030101010101" pitchFamily="2" charset="-122"/>
                <a:cs typeface="宋体" panose="02010600030101010101" pitchFamily="2" charset="-122"/>
              </a:rPr>
              <a:t>（2）为什么同样的表达会有不同的效果？</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pPr>
            <a:r>
              <a:rPr lang="en-US" altLang="zh-CN" sz="20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________________________________________________________________________________</a:t>
            </a:r>
            <a:endParaRPr lang="en-US" altLang="zh-CN" sz="20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pPr>
            <a:r>
              <a:rPr lang="en-US" altLang="zh-CN" sz="20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________________________________________________________________________________</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pPr>
            <a:r>
              <a:rPr lang="zh-CN" altLang="en-US" sz="2000">
                <a:latin typeface="宋体" panose="02010600030101010101" pitchFamily="2" charset="-122"/>
                <a:ea typeface="宋体" panose="02010600030101010101" pitchFamily="2" charset="-122"/>
                <a:cs typeface="宋体" panose="02010600030101010101" pitchFamily="2" charset="-122"/>
              </a:rPr>
              <a:t>（3）请画图的同学回答：在画图的时候最大的困难是什么？</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pPr>
            <a:r>
              <a:rPr lang="en-US" altLang="zh-CN" sz="20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________________________________________________________________________________</a:t>
            </a:r>
            <a:endParaRPr lang="en-US" altLang="zh-CN" sz="20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pPr>
            <a:r>
              <a:rPr lang="en-US" altLang="zh-CN" sz="20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________________________________________________________________________________</a:t>
            </a:r>
            <a:endParaRPr lang="en-US" altLang="zh-CN" sz="2000">
              <a:latin typeface="宋体" panose="02010600030101010101" pitchFamily="2" charset="-122"/>
              <a:ea typeface="宋体" panose="02010600030101010101" pitchFamily="2" charset="-122"/>
              <a:cs typeface="宋体" panose="02010600030101010101" pitchFamily="2" charset="-122"/>
              <a:sym typeface="+mn-ea"/>
            </a:endParaRPr>
          </a:p>
          <a:p>
            <a:pPr indent="457200" fontAlgn="auto">
              <a:lnSpc>
                <a:spcPct val="130000"/>
              </a:lnSpc>
            </a:pPr>
            <a:r>
              <a:rPr lang="zh-CN" altLang="en-US" sz="2000">
                <a:latin typeface="宋体" panose="02010600030101010101" pitchFamily="2" charset="-122"/>
                <a:ea typeface="宋体" panose="02010600030101010101" pitchFamily="2" charset="-122"/>
                <a:cs typeface="宋体" panose="02010600030101010101" pitchFamily="2" charset="-122"/>
              </a:rPr>
              <a:t>（4）如果把这作为一次人际交往的话，它最大的失败点在哪里？</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pPr>
            <a:r>
              <a:rPr lang="en-US" altLang="zh-CN" sz="20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________________________________________________________________________________</a:t>
            </a:r>
            <a:endParaRPr lang="en-US" altLang="zh-CN" sz="20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pPr>
            <a:r>
              <a:rPr lang="en-US" altLang="zh-CN" sz="20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________________________________________________________________________________</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创新思维训练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544755" y="948725"/>
            <a:ext cx="4476554" cy="521970"/>
          </a:xfrm>
          <a:prstGeom prst="rect">
            <a:avLst/>
          </a:prstGeom>
        </p:spPr>
        <p:txBody>
          <a:bodyPr vert="horz"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六、迂回思维训练</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552450" y="2182530"/>
            <a:ext cx="10411460" cy="49149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迂回思维是指在思考问题遇到障碍时，避开障碍，绕个弯子，间接求得解决问题的方法。</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25" name="圆角矩形 6"/>
          <p:cNvSpPr>
            <a:spLocks noChangeArrowheads="1"/>
          </p:cNvSpPr>
          <p:nvPr/>
        </p:nvSpPr>
        <p:spPr bwMode="auto">
          <a:xfrm>
            <a:off x="552450" y="1595755"/>
            <a:ext cx="3665220" cy="461645"/>
          </a:xfrm>
          <a:prstGeom prst="roundRect">
            <a:avLst>
              <a:gd name="adj" fmla="val 16667"/>
            </a:avLst>
          </a:prstGeom>
          <a:gradFill>
            <a:gsLst>
              <a:gs pos="21000">
                <a:srgbClr val="00B0F0"/>
              </a:gs>
              <a:gs pos="100000">
                <a:srgbClr val="21215D"/>
              </a:gs>
            </a:gsLst>
            <a:lin ang="7200000" scaled="0"/>
          </a:gra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rPr>
              <a:t>（一）迂回思维的含义</a:t>
            </a:r>
            <a:endPar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endParaRPr>
          </a:p>
        </p:txBody>
      </p:sp>
      <p:sp>
        <p:nvSpPr>
          <p:cNvPr id="2" name="椭圆 1"/>
          <p:cNvSpPr/>
          <p:nvPr/>
        </p:nvSpPr>
        <p:spPr>
          <a:xfrm>
            <a:off x="1294130" y="3338830"/>
            <a:ext cx="1022985" cy="622300"/>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p>
            <a:pPr algn="ctr"/>
            <a:r>
              <a:rPr lang="zh-CN" altLang="en-US" sz="2000" b="1">
                <a:latin typeface="微软雅黑" panose="020B0503020204020204" charset="-122"/>
                <a:ea typeface="微软雅黑" panose="020B0503020204020204" charset="-122"/>
              </a:rPr>
              <a:t>例</a:t>
            </a:r>
            <a:endParaRPr lang="en-US" altLang="zh-CN" sz="2000" b="1">
              <a:latin typeface="微软雅黑" panose="020B0503020204020204" charset="-122"/>
              <a:ea typeface="微软雅黑" panose="020B0503020204020204" charset="-122"/>
            </a:endParaRPr>
          </a:p>
        </p:txBody>
      </p:sp>
      <p:pic>
        <p:nvPicPr>
          <p:cNvPr id="4" name="图片 3" descr="u=1345937742,716095152&amp;fm=253&amp;fmt=auto&amp;app=138&amp;f=JPEG.webp"/>
          <p:cNvPicPr>
            <a:picLocks noChangeAspect="1"/>
          </p:cNvPicPr>
          <p:nvPr/>
        </p:nvPicPr>
        <p:blipFill>
          <a:blip r:embed="rId1"/>
          <a:stretch>
            <a:fillRect/>
          </a:stretch>
        </p:blipFill>
        <p:spPr>
          <a:xfrm>
            <a:off x="2834005" y="3119755"/>
            <a:ext cx="4762500" cy="31718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1000"/>
                                        <p:tgtEl>
                                          <p:spTgt spid="42"/>
                                        </p:tgtEl>
                                      </p:cBhvr>
                                    </p:animEffect>
                                    <p:anim calcmode="lin" valueType="num">
                                      <p:cBhvr>
                                        <p:cTn id="15" dur="1000" fill="hold"/>
                                        <p:tgtEl>
                                          <p:spTgt spid="42"/>
                                        </p:tgtEl>
                                        <p:attrNameLst>
                                          <p:attrName>ppt_x</p:attrName>
                                        </p:attrNameLst>
                                      </p:cBhvr>
                                      <p:tavLst>
                                        <p:tav tm="0">
                                          <p:val>
                                            <p:strVal val="#ppt_x"/>
                                          </p:val>
                                        </p:tav>
                                        <p:tav tm="100000">
                                          <p:val>
                                            <p:strVal val="#ppt_x"/>
                                          </p:val>
                                        </p:tav>
                                      </p:tavLst>
                                    </p:anim>
                                    <p:anim calcmode="lin" valueType="num">
                                      <p:cBhvr>
                                        <p:cTn id="16" dur="1000" fill="hold"/>
                                        <p:tgtEl>
                                          <p:spTgt spid="42"/>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250"/>
                                        <p:tgtEl>
                                          <p:spTgt spid="25"/>
                                        </p:tgtEl>
                                      </p:cBhvr>
                                    </p:animEffect>
                                    <p:anim calcmode="lin" valueType="num">
                                      <p:cBhvr>
                                        <p:cTn id="21" dur="250" fill="hold"/>
                                        <p:tgtEl>
                                          <p:spTgt spid="25"/>
                                        </p:tgtEl>
                                        <p:attrNameLst>
                                          <p:attrName>ppt_x</p:attrName>
                                        </p:attrNameLst>
                                      </p:cBhvr>
                                      <p:tavLst>
                                        <p:tav tm="0">
                                          <p:val>
                                            <p:strVal val="#ppt_x"/>
                                          </p:val>
                                        </p:tav>
                                        <p:tav tm="100000">
                                          <p:val>
                                            <p:strVal val="#ppt_x"/>
                                          </p:val>
                                        </p:tav>
                                      </p:tavLst>
                                    </p:anim>
                                    <p:anim calcmode="lin" valueType="num">
                                      <p:cBhvr>
                                        <p:cTn id="22" dur="25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2" grpId="0"/>
      <p:bldP spid="25" grpId="0" bldLvl="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创新思维训练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 name="Rectangle 3"/>
          <p:cNvSpPr txBox="1">
            <a:spLocks noChangeArrowheads="1"/>
          </p:cNvSpPr>
          <p:nvPr/>
        </p:nvSpPr>
        <p:spPr>
          <a:xfrm>
            <a:off x="552450" y="1498000"/>
            <a:ext cx="10411460" cy="129159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b="1" dirty="0">
                <a:gradFill>
                  <a:gsLst>
                    <a:gs pos="0">
                      <a:srgbClr val="007BD3"/>
                    </a:gs>
                    <a:gs pos="100000">
                      <a:srgbClr val="034373"/>
                    </a:gs>
                  </a:gsLst>
                  <a:lin scaled="0"/>
                </a:gra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1. 项目一</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有一所美容美发职业学校开办了一个理发店，由于店址偏僻，顾客较少，他们想扩大客源，又不愿花太多钱刊登广告，请运用迂回思维给该店想些办法。</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11" name="圆角矩形 6"/>
          <p:cNvSpPr>
            <a:spLocks noChangeArrowheads="1"/>
          </p:cNvSpPr>
          <p:nvPr/>
        </p:nvSpPr>
        <p:spPr bwMode="auto">
          <a:xfrm>
            <a:off x="552450" y="911260"/>
            <a:ext cx="2872740" cy="461645"/>
          </a:xfrm>
          <a:prstGeom prst="roundRect">
            <a:avLst>
              <a:gd name="adj" fmla="val 16667"/>
            </a:avLst>
          </a:prstGeom>
          <a:gradFill>
            <a:gsLst>
              <a:gs pos="21000">
                <a:srgbClr val="00B0F0"/>
              </a:gs>
              <a:gs pos="100000">
                <a:srgbClr val="21215D"/>
              </a:gs>
            </a:gsLst>
            <a:lin ang="7200000" scaled="0"/>
          </a:gra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rPr>
              <a:t>（二）训练项目</a:t>
            </a:r>
            <a:endPar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endParaRPr>
          </a:p>
        </p:txBody>
      </p:sp>
      <p:grpSp>
        <p:nvGrpSpPr>
          <p:cNvPr id="14" name="组合 13"/>
          <p:cNvGrpSpPr/>
          <p:nvPr/>
        </p:nvGrpSpPr>
        <p:grpSpPr>
          <a:xfrm>
            <a:off x="704850" y="2748915"/>
            <a:ext cx="10107295" cy="3660775"/>
            <a:chOff x="1611" y="3267"/>
            <a:chExt cx="15917" cy="5765"/>
          </a:xfrm>
        </p:grpSpPr>
        <p:sp>
          <p:nvSpPr>
            <p:cNvPr id="12" name="横卷形 11"/>
            <p:cNvSpPr/>
            <p:nvPr/>
          </p:nvSpPr>
          <p:spPr>
            <a:xfrm>
              <a:off x="1611" y="3267"/>
              <a:ext cx="15917" cy="5765"/>
            </a:xfrm>
            <a:prstGeom prst="horizontalScroll">
              <a:avLst/>
            </a:prstGeom>
          </p:spPr>
          <p:style>
            <a:lnRef idx="1">
              <a:schemeClr val="accent1"/>
            </a:lnRef>
            <a:fillRef idx="2">
              <a:schemeClr val="accent1"/>
            </a:fillRef>
            <a:effectRef idx="1">
              <a:schemeClr val="accent1"/>
            </a:effectRef>
            <a:fontRef idx="minor">
              <a:schemeClr val="dk1"/>
            </a:fontRef>
          </p:style>
          <p:txBody>
            <a:bodyPr rtlCol="0" anchor="ctr"/>
            <a:p>
              <a:pPr algn="ctr"/>
              <a:endParaRPr lang="zh-CN" altLang="en-US"/>
            </a:p>
          </p:txBody>
        </p:sp>
        <p:sp>
          <p:nvSpPr>
            <p:cNvPr id="13" name="文本框 12"/>
            <p:cNvSpPr txBox="1"/>
            <p:nvPr/>
          </p:nvSpPr>
          <p:spPr>
            <a:xfrm>
              <a:off x="2638" y="4333"/>
              <a:ext cx="14369" cy="3542"/>
            </a:xfrm>
            <a:prstGeom prst="rect">
              <a:avLst/>
            </a:prstGeom>
            <a:noFill/>
          </p:spPr>
          <p:txBody>
            <a:bodyPr wrap="square" rtlCol="0" anchor="t">
              <a:spAutoFit/>
            </a:bodyPr>
            <a:p>
              <a:pPr>
                <a:lnSpc>
                  <a:spcPct val="130000"/>
                </a:lnSpc>
              </a:pPr>
              <a:r>
                <a:rPr lang="zh-CN" altLang="en-US">
                  <a:highlight>
                    <a:srgbClr val="FFFF00"/>
                  </a:highlight>
                  <a:latin typeface="楷体" panose="02010609060101010101" charset="-122"/>
                  <a:ea typeface="楷体" panose="02010609060101010101" charset="-122"/>
                  <a:cs typeface="楷体" panose="02010609060101010101" charset="-122"/>
                </a:rPr>
                <a:t>参考答案：办法之一，与该市劳动局、电视台合作，为下岗职工开办理发、</a:t>
              </a:r>
              <a:endParaRPr lang="zh-CN" altLang="en-US">
                <a:highlight>
                  <a:srgbClr val="FFFF00"/>
                </a:highlight>
                <a:latin typeface="楷体" panose="02010609060101010101" charset="-122"/>
                <a:ea typeface="楷体" panose="02010609060101010101" charset="-122"/>
                <a:cs typeface="楷体" panose="02010609060101010101" charset="-122"/>
              </a:endParaRPr>
            </a:p>
            <a:p>
              <a:pPr>
                <a:lnSpc>
                  <a:spcPct val="130000"/>
                </a:lnSpc>
              </a:pPr>
              <a:r>
                <a:rPr lang="zh-CN" altLang="en-US">
                  <a:highlight>
                    <a:srgbClr val="FFFF00"/>
                  </a:highlight>
                  <a:latin typeface="楷体" panose="02010609060101010101" charset="-122"/>
                  <a:ea typeface="楷体" panose="02010609060101010101" charset="-122"/>
                  <a:cs typeface="楷体" panose="02010609060101010101" charset="-122"/>
                </a:rPr>
                <a:t>美容电视讲座，由该校教师授课，并定期在理发店开展辅导、咨询活动。这样，该职业学校及理发店的影响会迅速扩大。办法之二，征得市区有关职能部门同意，在步行街和居民区设立周末义务理发服务点。每到服务日，将书写着“美容美发学校理发店义务理发点”的招牌立起（并标上理发店的地点和联系电话），组织理发师为行人、居民理发，同时分发介绍理发店服务项目的名片。这样坚持一段时间，该理发店的顾客将大量增加。</a:t>
              </a:r>
              <a:endParaRPr lang="zh-CN" altLang="en-US">
                <a:highlight>
                  <a:srgbClr val="FFFF00"/>
                </a:highlight>
                <a:latin typeface="楷体" panose="02010609060101010101" charset="-122"/>
                <a:ea typeface="楷体" panose="02010609060101010101" charset="-122"/>
                <a:cs typeface="楷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250"/>
                                        <p:tgtEl>
                                          <p:spTgt spid="11"/>
                                        </p:tgtEl>
                                      </p:cBhvr>
                                    </p:animEffect>
                                    <p:anim calcmode="lin" valueType="num">
                                      <p:cBhvr>
                                        <p:cTn id="14" dur="250" fill="hold"/>
                                        <p:tgtEl>
                                          <p:spTgt spid="11"/>
                                        </p:tgtEl>
                                        <p:attrNameLst>
                                          <p:attrName>ppt_x</p:attrName>
                                        </p:attrNameLst>
                                      </p:cBhvr>
                                      <p:tavLst>
                                        <p:tav tm="0">
                                          <p:val>
                                            <p:strVal val="#ppt_x"/>
                                          </p:val>
                                        </p:tav>
                                        <p:tav tm="100000">
                                          <p:val>
                                            <p:strVal val="#ppt_x"/>
                                          </p:val>
                                        </p:tav>
                                      </p:tavLst>
                                    </p:anim>
                                    <p:anim calcmode="lin" valueType="num">
                                      <p:cBhvr>
                                        <p:cTn id="15" dur="25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dissolve">
                                      <p:cBhvr>
                                        <p:cTn id="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bldLvl="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创新思维训练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 name="Rectangle 3"/>
          <p:cNvSpPr txBox="1">
            <a:spLocks noChangeArrowheads="1"/>
          </p:cNvSpPr>
          <p:nvPr/>
        </p:nvSpPr>
        <p:spPr>
          <a:xfrm>
            <a:off x="552450" y="784895"/>
            <a:ext cx="10411460" cy="129159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en-US" altLang="zh-CN" sz="2000" b="1" dirty="0">
                <a:gradFill>
                  <a:gsLst>
                    <a:gs pos="0">
                      <a:srgbClr val="007BD3"/>
                    </a:gs>
                    <a:gs pos="100000">
                      <a:srgbClr val="034373"/>
                    </a:gs>
                  </a:gsLst>
                  <a:lin scaled="0"/>
                </a:gra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2</a:t>
            </a:r>
            <a:r>
              <a:rPr lang="zh-CN" altLang="en-US" sz="2000" b="1" dirty="0">
                <a:gradFill>
                  <a:gsLst>
                    <a:gs pos="0">
                      <a:srgbClr val="007BD3"/>
                    </a:gs>
                    <a:gs pos="100000">
                      <a:srgbClr val="034373"/>
                    </a:gs>
                  </a:gsLst>
                  <a:lin scaled="0"/>
                </a:gra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 项目二</a:t>
            </a:r>
            <a:endParaRPr lang="zh-CN" altLang="en-US" sz="2000" b="1" dirty="0">
              <a:gradFill>
                <a:gsLst>
                  <a:gs pos="0">
                    <a:srgbClr val="007BD3"/>
                  </a:gs>
                  <a:gs pos="100000">
                    <a:srgbClr val="034373"/>
                  </a:gs>
                </a:gsLst>
                <a:lin scaled="0"/>
              </a:gra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某市一家民办英语培训学校，师资力量较强，培养的学生有较高的英语读、说、写的能力。他们想扩大学校在全市的影响，以增加生源，请运用迂回思维为他们出些主意。</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grpSp>
        <p:nvGrpSpPr>
          <p:cNvPr id="14" name="组合 13"/>
          <p:cNvGrpSpPr/>
          <p:nvPr/>
        </p:nvGrpSpPr>
        <p:grpSpPr>
          <a:xfrm>
            <a:off x="1022985" y="2254250"/>
            <a:ext cx="10107295" cy="3349625"/>
            <a:chOff x="1611" y="3499"/>
            <a:chExt cx="15917" cy="5275"/>
          </a:xfrm>
        </p:grpSpPr>
        <p:sp>
          <p:nvSpPr>
            <p:cNvPr id="12" name="横卷形 11"/>
            <p:cNvSpPr/>
            <p:nvPr/>
          </p:nvSpPr>
          <p:spPr>
            <a:xfrm>
              <a:off x="1611" y="3499"/>
              <a:ext cx="15917" cy="5275"/>
            </a:xfrm>
            <a:prstGeom prst="horizontalScroll">
              <a:avLst/>
            </a:prstGeom>
          </p:spPr>
          <p:style>
            <a:lnRef idx="1">
              <a:schemeClr val="accent1"/>
            </a:lnRef>
            <a:fillRef idx="2">
              <a:schemeClr val="accent1"/>
            </a:fillRef>
            <a:effectRef idx="1">
              <a:schemeClr val="accent1"/>
            </a:effectRef>
            <a:fontRef idx="minor">
              <a:schemeClr val="dk1"/>
            </a:fontRef>
          </p:style>
          <p:txBody>
            <a:bodyPr rtlCol="0" anchor="ctr"/>
            <a:p>
              <a:pPr algn="ctr"/>
              <a:endParaRPr lang="zh-CN" altLang="en-US"/>
            </a:p>
          </p:txBody>
        </p:sp>
        <p:sp>
          <p:nvSpPr>
            <p:cNvPr id="13" name="文本框 12"/>
            <p:cNvSpPr txBox="1"/>
            <p:nvPr/>
          </p:nvSpPr>
          <p:spPr>
            <a:xfrm>
              <a:off x="2564" y="4744"/>
              <a:ext cx="14369" cy="2664"/>
            </a:xfrm>
            <a:prstGeom prst="rect">
              <a:avLst/>
            </a:prstGeom>
            <a:noFill/>
          </p:spPr>
          <p:txBody>
            <a:bodyPr wrap="square" rtlCol="0" anchor="t">
              <a:spAutoFit/>
            </a:bodyPr>
            <a:p>
              <a:pPr>
                <a:lnSpc>
                  <a:spcPct val="130000"/>
                </a:lnSpc>
              </a:pPr>
              <a:r>
                <a:rPr lang="zh-CN" altLang="en-US" sz="2000">
                  <a:highlight>
                    <a:srgbClr val="FFFF00"/>
                  </a:highlight>
                  <a:latin typeface="楷体" panose="02010609060101010101" charset="-122"/>
                  <a:ea typeface="楷体" panose="02010609060101010101" charset="-122"/>
                  <a:cs typeface="楷体" panose="02010609060101010101" charset="-122"/>
                </a:rPr>
                <a:t>参考答案：以学校的名义，或者联合共青团市委等有关单位，选择合适的公共场所，定期举办“英语会友日”等活动，向社会开放，为英语爱好者提供练习英语的环境。让该校师生在活动中尽量展示驾驭英语的能力，以提高学校的声誉，同时又有助于扩大生源。</a:t>
              </a:r>
              <a:endParaRPr lang="zh-CN" altLang="en-US" sz="2000">
                <a:highlight>
                  <a:srgbClr val="FFFF00"/>
                </a:highlight>
                <a:latin typeface="楷体" panose="02010609060101010101" charset="-122"/>
                <a:ea typeface="楷体" panose="02010609060101010101" charset="-122"/>
                <a:cs typeface="楷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dissolve">
                                      <p:cBhvr>
                                        <p:cTn id="1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创新思维训练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544755" y="948725"/>
            <a:ext cx="4476554" cy="521970"/>
          </a:xfrm>
          <a:prstGeom prst="rect">
            <a:avLst/>
          </a:prstGeom>
        </p:spPr>
        <p:txBody>
          <a:bodyPr vert="horz"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七、头脑风暴式思维训练</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552450" y="2331085"/>
            <a:ext cx="5053965" cy="329184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头脑风暴法又称智力激励法，是现代创造学奠基人之一的奥斯本提出的，是一种创造能力的集体训练法。它把一个组的全体成员都组织在一起，使每个成员都毫无顾忌地发表自己的观念，既不怕别人的讥讽，也不怕别人的批评和指责，是一个使每个人都能提出大量新观念、创造性地解决问题的最有效的方法。</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25" name="圆角矩形 6"/>
          <p:cNvSpPr>
            <a:spLocks noChangeArrowheads="1"/>
          </p:cNvSpPr>
          <p:nvPr/>
        </p:nvSpPr>
        <p:spPr bwMode="auto">
          <a:xfrm>
            <a:off x="552450" y="1595755"/>
            <a:ext cx="3185795" cy="461645"/>
          </a:xfrm>
          <a:prstGeom prst="roundRect">
            <a:avLst>
              <a:gd name="adj" fmla="val 16667"/>
            </a:avLst>
          </a:prstGeom>
          <a:gradFill>
            <a:gsLst>
              <a:gs pos="21000">
                <a:srgbClr val="00B0F0"/>
              </a:gs>
              <a:gs pos="100000">
                <a:srgbClr val="21215D"/>
              </a:gs>
            </a:gsLst>
            <a:lin ang="7200000" scaled="0"/>
          </a:gra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rPr>
              <a:t>（一）头脑风暴法</a:t>
            </a:r>
            <a:endPar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endParaRPr>
          </a:p>
        </p:txBody>
      </p:sp>
      <p:pic>
        <p:nvPicPr>
          <p:cNvPr id="3" name="图片 2" descr="u=3488648014,681041994&amp;fm=253&amp;fmt=auto&amp;app=138&amp;f=JPEG.webp"/>
          <p:cNvPicPr>
            <a:picLocks noChangeAspect="1"/>
          </p:cNvPicPr>
          <p:nvPr/>
        </p:nvPicPr>
        <p:blipFill>
          <a:blip r:embed="rId1">
            <a:clrChange>
              <a:clrFrom>
                <a:srgbClr val="F6F6F6">
                  <a:alpha val="100000"/>
                </a:srgbClr>
              </a:clrFrom>
              <a:clrTo>
                <a:srgbClr val="F6F6F6">
                  <a:alpha val="100000"/>
                  <a:alpha val="0"/>
                </a:srgbClr>
              </a:clrTo>
            </a:clrChange>
          </a:blip>
          <a:stretch>
            <a:fillRect/>
          </a:stretch>
        </p:blipFill>
        <p:spPr>
          <a:xfrm>
            <a:off x="6260465" y="1470660"/>
            <a:ext cx="4762500" cy="4762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1000"/>
                                        <p:tgtEl>
                                          <p:spTgt spid="42"/>
                                        </p:tgtEl>
                                      </p:cBhvr>
                                    </p:animEffect>
                                    <p:anim calcmode="lin" valueType="num">
                                      <p:cBhvr>
                                        <p:cTn id="15" dur="1000" fill="hold"/>
                                        <p:tgtEl>
                                          <p:spTgt spid="42"/>
                                        </p:tgtEl>
                                        <p:attrNameLst>
                                          <p:attrName>ppt_x</p:attrName>
                                        </p:attrNameLst>
                                      </p:cBhvr>
                                      <p:tavLst>
                                        <p:tav tm="0">
                                          <p:val>
                                            <p:strVal val="#ppt_x"/>
                                          </p:val>
                                        </p:tav>
                                        <p:tav tm="100000">
                                          <p:val>
                                            <p:strVal val="#ppt_x"/>
                                          </p:val>
                                        </p:tav>
                                      </p:tavLst>
                                    </p:anim>
                                    <p:anim calcmode="lin" valueType="num">
                                      <p:cBhvr>
                                        <p:cTn id="16" dur="1000" fill="hold"/>
                                        <p:tgtEl>
                                          <p:spTgt spid="42"/>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250"/>
                                        <p:tgtEl>
                                          <p:spTgt spid="25"/>
                                        </p:tgtEl>
                                      </p:cBhvr>
                                    </p:animEffect>
                                    <p:anim calcmode="lin" valueType="num">
                                      <p:cBhvr>
                                        <p:cTn id="21" dur="250" fill="hold"/>
                                        <p:tgtEl>
                                          <p:spTgt spid="25"/>
                                        </p:tgtEl>
                                        <p:attrNameLst>
                                          <p:attrName>ppt_x</p:attrName>
                                        </p:attrNameLst>
                                      </p:cBhvr>
                                      <p:tavLst>
                                        <p:tav tm="0">
                                          <p:val>
                                            <p:strVal val="#ppt_x"/>
                                          </p:val>
                                        </p:tav>
                                        <p:tav tm="100000">
                                          <p:val>
                                            <p:strVal val="#ppt_x"/>
                                          </p:val>
                                        </p:tav>
                                      </p:tavLst>
                                    </p:anim>
                                    <p:anim calcmode="lin" valueType="num">
                                      <p:cBhvr>
                                        <p:cTn id="22" dur="25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2" grpId="0"/>
      <p:bldP spid="25" grpId="0" bldLvl="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创新思维训练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 name="Rectangle 3"/>
          <p:cNvSpPr txBox="1">
            <a:spLocks noChangeArrowheads="1"/>
          </p:cNvSpPr>
          <p:nvPr/>
        </p:nvSpPr>
        <p:spPr>
          <a:xfrm>
            <a:off x="552450" y="1498000"/>
            <a:ext cx="10411460" cy="369252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b="1" dirty="0">
                <a:gradFill>
                  <a:gsLst>
                    <a:gs pos="0">
                      <a:srgbClr val="007BD3"/>
                    </a:gs>
                    <a:gs pos="100000">
                      <a:srgbClr val="034373"/>
                    </a:gs>
                  </a:gsLst>
                  <a:lin scaled="0"/>
                </a:gra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1. 项目准备</a:t>
            </a:r>
            <a:endParaRPr lang="zh-CN" altLang="en-US" sz="2000" b="1" dirty="0">
              <a:gradFill>
                <a:gsLst>
                  <a:gs pos="0">
                    <a:srgbClr val="007BD3"/>
                  </a:gs>
                  <a:gs pos="100000">
                    <a:srgbClr val="034373"/>
                  </a:gs>
                </a:gsLst>
                <a:lin scaled="0"/>
              </a:gra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4~15 人组成的小组聚集在一个房间里。找 1 位中心人物进行协调、介绍头脑风暴会议的目的和规则。这个人也应该确保规则被遵循，应该积极地鼓励参加者，这个人就是促进者。比较理想的情况是，你就一个无关的比较有趣的主题进行简短的热身，这会使你的创造热情高涨，它会帮助人们建立一种不受拘束的心情。当建立起适当的心情的时候，就可以开始正题了。目的和主题建立起来后，小组中的每个人大声说出他们的观点，把这些观点全部记录下来，以便以后对他们进行分析。记录观点最通常的方法是写在大的便签纸上，使用黑板、头顶幻灯片、计算机或零散纸张也行。一般会需要 1 位秘书或专门的记录人，对于较大的小组，你可能需要 2~3 人，以确保所有的观点被记录下来。</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11" name="圆角矩形 6"/>
          <p:cNvSpPr>
            <a:spLocks noChangeArrowheads="1"/>
          </p:cNvSpPr>
          <p:nvPr/>
        </p:nvSpPr>
        <p:spPr bwMode="auto">
          <a:xfrm>
            <a:off x="552450" y="911260"/>
            <a:ext cx="2872740" cy="461645"/>
          </a:xfrm>
          <a:prstGeom prst="roundRect">
            <a:avLst>
              <a:gd name="adj" fmla="val 16667"/>
            </a:avLst>
          </a:prstGeom>
          <a:gradFill>
            <a:gsLst>
              <a:gs pos="21000">
                <a:srgbClr val="00B0F0"/>
              </a:gs>
              <a:gs pos="100000">
                <a:srgbClr val="21215D"/>
              </a:gs>
            </a:gsLst>
            <a:lin ang="7200000" scaled="0"/>
          </a:gra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rPr>
              <a:t>（二）训练项目</a:t>
            </a:r>
            <a:endPar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250"/>
                                        <p:tgtEl>
                                          <p:spTgt spid="11"/>
                                        </p:tgtEl>
                                      </p:cBhvr>
                                    </p:animEffect>
                                    <p:anim calcmode="lin" valueType="num">
                                      <p:cBhvr>
                                        <p:cTn id="14" dur="250" fill="hold"/>
                                        <p:tgtEl>
                                          <p:spTgt spid="11"/>
                                        </p:tgtEl>
                                        <p:attrNameLst>
                                          <p:attrName>ppt_x</p:attrName>
                                        </p:attrNameLst>
                                      </p:cBhvr>
                                      <p:tavLst>
                                        <p:tav tm="0">
                                          <p:val>
                                            <p:strVal val="#ppt_x"/>
                                          </p:val>
                                        </p:tav>
                                        <p:tav tm="100000">
                                          <p:val>
                                            <p:strVal val="#ppt_x"/>
                                          </p:val>
                                        </p:tav>
                                      </p:tavLst>
                                    </p:anim>
                                    <p:anim calcmode="lin" valueType="num">
                                      <p:cBhvr>
                                        <p:cTn id="15" dur="25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bldLvl="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创新思维训练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 name="Rectangle 3"/>
          <p:cNvSpPr txBox="1">
            <a:spLocks noChangeArrowheads="1"/>
          </p:cNvSpPr>
          <p:nvPr/>
        </p:nvSpPr>
        <p:spPr>
          <a:xfrm>
            <a:off x="552450" y="784895"/>
            <a:ext cx="10411460" cy="529272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sz="2000" b="1" dirty="0">
                <a:gradFill>
                  <a:gsLst>
                    <a:gs pos="0">
                      <a:srgbClr val="007BD3"/>
                    </a:gs>
                    <a:gs pos="100000">
                      <a:srgbClr val="034373"/>
                    </a:gs>
                  </a:gsLst>
                  <a:lin scaled="0"/>
                </a:gra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2. 情景模拟</a:t>
            </a:r>
            <a:endParaRPr sz="2000" b="1" dirty="0">
              <a:gradFill>
                <a:gsLst>
                  <a:gs pos="0">
                    <a:srgbClr val="007BD3"/>
                  </a:gs>
                  <a:gs pos="100000">
                    <a:srgbClr val="034373"/>
                  </a:gs>
                </a:gsLst>
                <a:lin scaled="0"/>
              </a:gra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组长：我们的任务是砸核桃，要求多、快、好，大家有什么办法？</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甲：平常在家里用牙磕，用手或榔头砸，用钳子夹，用门挤。</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组长：几个核桃用这种办法行，但核桃多怎么办？</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乙：应该把核桃按大小分类，各类核桃分别放在压力机上砸。</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丙：可以把核桃沾上粉末一类的东西，使它们成为一般大的圆球，在压力机上砸，用不着分类。（发展了上一个观念）</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丁：沾上粉末可能带磁性，在压力机上砸压后，或者在粉碎机上粉碎后，由于磁场作用，核桃壳可能脱掉，只剩下核桃仁。（发展了上一个观念，并应用了物理效应）</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组长：很好！大家再想想用什么样的力才能把核桃砸开，用什么办法才能得到这些力。</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甲：应该加一个集中的挤压力。用某种东西冲击核桃，就能产生这种力，或者相反，用核桃冲击某种东西。</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乙：可以用气枪往墙壁上射核桃，比如说可以用射软木塞的儿童气枪射。</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创新思维训练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 name="Rectangle 3"/>
          <p:cNvSpPr txBox="1">
            <a:spLocks noChangeArrowheads="1"/>
          </p:cNvSpPr>
          <p:nvPr/>
        </p:nvSpPr>
        <p:spPr>
          <a:xfrm>
            <a:off x="552450" y="784895"/>
            <a:ext cx="10411460" cy="529272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丙：当核桃落地时，可以利用地球引力产生力。</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丁：核桃壳很硬，应该先用溶剂加工，使它软化、溶解……或者使它们变得很脆。经过冷冻就可以变脆。</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组长：动物是怎么解决这一任务的，比如乌鸦。</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甲：鸟儿用嘴啄或者飞得高高的，把核桃扔在硬地上。我们应该把核桃装在容器里，从高处往硬的地方扔，比如说在气球上、直升飞机上、电梯上往水泥板上扔，然后把摔碎的核桃拾起来。（类比法）</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乙：可以把核桃放在液体容器里，借助水力冲击把核桃破开。（物理效应）</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组长：是否可用发现法如认同、反向等尝试去解决问题呢？</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丙：应该从里面把核桃破开，把核桃钻个小孔，往里面打气加压。（反向思维）</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丁：可以把核桃放在空气室里，往里打气加压，然后使空气室里压力锐减，内部压力就会使核桃破裂，因为内部压力不可能很快变小。（发展了上一个观念）或者可以急剧增加和减少空气室压力，这时核桃壳会承受交变负荷。</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创新思维训练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 name="Rectangle 3"/>
          <p:cNvSpPr txBox="1">
            <a:spLocks noChangeArrowheads="1"/>
          </p:cNvSpPr>
          <p:nvPr/>
        </p:nvSpPr>
        <p:spPr>
          <a:xfrm>
            <a:off x="552450" y="784895"/>
            <a:ext cx="10411460" cy="329184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戊：我是核桃的核桃仁。从核桃壳内部，我用手脚对它施加压力，外壳就会破裂。（认同）应该不让外壳长，只让核桃仁长，就会把外壳顶破。（理想结果）为此，例如可以用某种特定的光线照射核桃外壳。</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乙：我也是核桃。我用手抓住树枝，当成熟时就撒手掉在硬地上摔破。应该把核桃种在悬崖峭壁上，或种在陡坡上，它们掉下来就摔破。</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甲：应该掘口深井，井底放一块钢板，在核桃与深井之间开几道沟槽。核桃从树上掉下来，顺着沟槽滚到井里，摔在钢板上就会摔破。</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结果，仅用 10 分钟就收集了 40 个观念，经专家组评价，从中得出参考解决方案。</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创新思维训练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544755" y="948725"/>
            <a:ext cx="4476554" cy="521970"/>
          </a:xfrm>
          <a:prstGeom prst="rect">
            <a:avLst/>
          </a:prstGeom>
        </p:spPr>
        <p:txBody>
          <a:bodyPr vert="horz"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八、分析列举式思维训练</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552450" y="2331085"/>
            <a:ext cx="10429240" cy="369252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如果提问中带有</a:t>
            </a:r>
            <a:r>
              <a:rPr lang="zh-CN" altLang="en-US" sz="2000" b="1" dirty="0">
                <a:solidFill>
                  <a:srgbClr val="FF000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“假……”“如果……”“是否……”</a:t>
            </a: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，这样的一些词，就会启发思维，促使想象。</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系统设问法正是根据这样的思路提出的创造发明技法。</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系统设问法针对事物的九个方面，系统地列举出问题，然后逐一加以研究、讨论，从多方面进行扩展，从而使人们萌生出许多新的设想。</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b="1" dirty="0">
                <a:solidFill>
                  <a:srgbClr val="00B0F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（1）转化。</a:t>
            </a: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有无其他用途？有无新的使用方式？如何改进已知的使用方式？</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b="1" dirty="0">
                <a:solidFill>
                  <a:srgbClr val="00B0F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（2）借用。</a:t>
            </a: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能否借用别的经验？有无与过去相似的东西？是否有可以模仿的地方？</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b="1" dirty="0">
                <a:solidFill>
                  <a:srgbClr val="00B0F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（3）改变。</a:t>
            </a: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能否做出某些改变？可否通过旋转、弯曲、扭转、回转的办法加以改变？功能、颜色、运行、味道、形式、轮廓可否改变？有无其他可能的改变？</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25" name="圆角矩形 6"/>
          <p:cNvSpPr>
            <a:spLocks noChangeArrowheads="1"/>
          </p:cNvSpPr>
          <p:nvPr/>
        </p:nvSpPr>
        <p:spPr bwMode="auto">
          <a:xfrm>
            <a:off x="552450" y="1595755"/>
            <a:ext cx="3185795" cy="461645"/>
          </a:xfrm>
          <a:prstGeom prst="roundRect">
            <a:avLst>
              <a:gd name="adj" fmla="val 16667"/>
            </a:avLst>
          </a:prstGeom>
          <a:gradFill>
            <a:gsLst>
              <a:gs pos="21000">
                <a:srgbClr val="00B0F0"/>
              </a:gs>
              <a:gs pos="100000">
                <a:srgbClr val="21215D"/>
              </a:gs>
            </a:gsLst>
            <a:lin ang="7200000" scaled="0"/>
          </a:gra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rPr>
              <a:t>（一）系统设问法</a:t>
            </a:r>
            <a:endPar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1000"/>
                                        <p:tgtEl>
                                          <p:spTgt spid="42"/>
                                        </p:tgtEl>
                                      </p:cBhvr>
                                    </p:animEffect>
                                    <p:anim calcmode="lin" valueType="num">
                                      <p:cBhvr>
                                        <p:cTn id="15" dur="1000" fill="hold"/>
                                        <p:tgtEl>
                                          <p:spTgt spid="42"/>
                                        </p:tgtEl>
                                        <p:attrNameLst>
                                          <p:attrName>ppt_x</p:attrName>
                                        </p:attrNameLst>
                                      </p:cBhvr>
                                      <p:tavLst>
                                        <p:tav tm="0">
                                          <p:val>
                                            <p:strVal val="#ppt_x"/>
                                          </p:val>
                                        </p:tav>
                                        <p:tav tm="100000">
                                          <p:val>
                                            <p:strVal val="#ppt_x"/>
                                          </p:val>
                                        </p:tav>
                                      </p:tavLst>
                                    </p:anim>
                                    <p:anim calcmode="lin" valueType="num">
                                      <p:cBhvr>
                                        <p:cTn id="16" dur="1000" fill="hold"/>
                                        <p:tgtEl>
                                          <p:spTgt spid="42"/>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250"/>
                                        <p:tgtEl>
                                          <p:spTgt spid="25"/>
                                        </p:tgtEl>
                                      </p:cBhvr>
                                    </p:animEffect>
                                    <p:anim calcmode="lin" valueType="num">
                                      <p:cBhvr>
                                        <p:cTn id="21" dur="250" fill="hold"/>
                                        <p:tgtEl>
                                          <p:spTgt spid="25"/>
                                        </p:tgtEl>
                                        <p:attrNameLst>
                                          <p:attrName>ppt_x</p:attrName>
                                        </p:attrNameLst>
                                      </p:cBhvr>
                                      <p:tavLst>
                                        <p:tav tm="0">
                                          <p:val>
                                            <p:strVal val="#ppt_x"/>
                                          </p:val>
                                        </p:tav>
                                        <p:tav tm="100000">
                                          <p:val>
                                            <p:strVal val="#ppt_x"/>
                                          </p:val>
                                        </p:tav>
                                      </p:tavLst>
                                    </p:anim>
                                    <p:anim calcmode="lin" valueType="num">
                                      <p:cBhvr>
                                        <p:cTn id="22" dur="25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2" grpId="0"/>
      <p:bldP spid="25" grpId="0" bldLvl="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创新思维训练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552450" y="1002665"/>
            <a:ext cx="10429240" cy="529272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b="1" dirty="0">
                <a:solidFill>
                  <a:srgbClr val="00B0F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（4）放大。</a:t>
            </a:r>
            <a:r>
              <a:rPr lang="zh-CN" altLang="en-US" sz="2000" dirty="0">
                <a:solidFill>
                  <a:schemeClr val="tx1"/>
                </a:solidFill>
                <a:latin typeface="宋体" panose="02010600030101010101" pitchFamily="2" charset="-122"/>
                <a:ea typeface="宋体" panose="02010600030101010101" pitchFamily="2" charset="-122"/>
                <a:cs typeface="微软雅黑" panose="020B0503020204020204" charset="-122"/>
                <a:sym typeface="字魂59号-创粗黑" panose="00000500000000000000" pitchFamily="2" charset="-122"/>
              </a:rPr>
              <a:t>能否增加什么？时间、频率、强度、质量、尺寸、附加价值、材料能否</a:t>
            </a:r>
            <a:endParaRPr lang="zh-CN" altLang="en-US" sz="2000" dirty="0">
              <a:solidFill>
                <a:schemeClr val="tx1"/>
              </a:solidFill>
              <a:latin typeface="宋体" panose="02010600030101010101" pitchFamily="2" charset="-122"/>
              <a:ea typeface="宋体" panose="02010600030101010101" pitchFamily="2" charset="-122"/>
              <a:cs typeface="微软雅黑" panose="020B0503020204020204"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solidFill>
                <a:latin typeface="宋体" panose="02010600030101010101" pitchFamily="2" charset="-122"/>
                <a:ea typeface="宋体" panose="02010600030101010101" pitchFamily="2" charset="-122"/>
                <a:cs typeface="微软雅黑" panose="020B0503020204020204" charset="-122"/>
                <a:sym typeface="字魂59号-创粗黑" panose="00000500000000000000" pitchFamily="2" charset="-122"/>
              </a:rPr>
              <a:t>增加？</a:t>
            </a:r>
            <a:endParaRPr lang="zh-CN" altLang="en-US" sz="2000" dirty="0">
              <a:solidFill>
                <a:schemeClr val="tx1"/>
              </a:solidFill>
              <a:latin typeface="宋体" panose="02010600030101010101" pitchFamily="2" charset="-122"/>
              <a:ea typeface="宋体" panose="02010600030101010101" pitchFamily="2" charset="-122"/>
              <a:cs typeface="微软雅黑" panose="020B0503020204020204"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b="1" dirty="0">
                <a:solidFill>
                  <a:srgbClr val="00B0F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（5）缩小。</a:t>
            </a:r>
            <a:r>
              <a:rPr lang="zh-CN" altLang="en-US" sz="2000" dirty="0">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能否减少什么？是否可以再小点、浓缩、微型化、再低些、再短些、再轻些、省略、精简、分割化小？</a:t>
            </a:r>
            <a:endParaRPr lang="zh-CN" altLang="en-US" sz="2000" dirty="0">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b="1" dirty="0">
                <a:solidFill>
                  <a:srgbClr val="00B0F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（6）代替。</a:t>
            </a:r>
            <a:r>
              <a:rPr lang="zh-CN" altLang="en-US" sz="2000" dirty="0">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能否取而代之？其他材料、其他成分、其他配置、其他方法、其他制造工艺、其他能源、其他过程、其他场所、其他颜色、音响、照明？</a:t>
            </a:r>
            <a:endParaRPr lang="zh-CN" altLang="en-US" sz="2000" dirty="0">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b="1" dirty="0">
                <a:solidFill>
                  <a:srgbClr val="00B0F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（7）调整。</a:t>
            </a:r>
            <a:r>
              <a:rPr lang="zh-CN" altLang="en-US" sz="2000" dirty="0">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可否调整顺序、排列、速度、条件、模式、配置？是否可以调整为其他的型号、其他设计方案、其他程序、其他工作状态？可否调换原因与效果？</a:t>
            </a:r>
            <a:endParaRPr lang="zh-CN" altLang="en-US" sz="2000" dirty="0">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b="1" dirty="0">
                <a:solidFill>
                  <a:srgbClr val="00B0F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（8）颠倒。</a:t>
            </a:r>
            <a:r>
              <a:rPr lang="zh-CN" altLang="en-US" sz="2000" dirty="0">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可否变换正负、颠倒方位？可否调换元件位置？可否前后颠倒？可否上下颠倒？反向有何作用？</a:t>
            </a:r>
            <a:endParaRPr lang="zh-CN" altLang="en-US" sz="2000" dirty="0">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b="1" dirty="0">
                <a:solidFill>
                  <a:srgbClr val="00B0F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（9）组合。</a:t>
            </a:r>
            <a:r>
              <a:rPr lang="zh-CN" altLang="en-US" sz="2000" dirty="0">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在这件物品上可加上别的东西吗？可否推出混合物、合金新品种、新配套？可否把零件、部件、连接件重新组合？目的能否组合？重要特征能否组合？创造设想能否综合？</a:t>
            </a:r>
            <a:endParaRPr lang="zh-CN" altLang="en-US" sz="2000" dirty="0">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4820" y="1106170"/>
            <a:ext cx="11203305" cy="4092575"/>
          </a:xfrm>
          <a:prstGeom prst="rect">
            <a:avLst/>
          </a:prstGeom>
          <a:noFill/>
        </p:spPr>
        <p:txBody>
          <a:bodyPr wrap="square" rtlCol="0" anchor="t">
            <a:spAutoFit/>
          </a:bodyPr>
          <a:p>
            <a:pPr indent="457200" fontAlgn="auto">
              <a:lnSpc>
                <a:spcPct val="130000"/>
              </a:lnSpc>
            </a:pPr>
            <a:r>
              <a:rPr lang="zh-CN" altLang="en-US" sz="2000">
                <a:latin typeface="宋体" panose="02010600030101010101" pitchFamily="2" charset="-122"/>
                <a:ea typeface="宋体" panose="02010600030101010101" pitchFamily="2" charset="-122"/>
                <a:cs typeface="宋体" panose="02010600030101010101" pitchFamily="2" charset="-122"/>
              </a:rPr>
              <a:t>在第二次画图时：</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pPr>
            <a:r>
              <a:rPr lang="zh-CN" altLang="en-US" sz="2000">
                <a:latin typeface="宋体" panose="02010600030101010101" pitchFamily="2" charset="-122"/>
                <a:ea typeface="宋体" panose="02010600030101010101" pitchFamily="2" charset="-122"/>
                <a:cs typeface="宋体" panose="02010600030101010101" pitchFamily="2" charset="-122"/>
              </a:rPr>
              <a:t>（1）为什么此次双方的交流比前一次好？</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pPr>
            <a:r>
              <a:rPr lang="en-US" altLang="zh-CN" sz="20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________________________________________________________________________________</a:t>
            </a:r>
            <a:endParaRPr lang="en-US" altLang="zh-CN" sz="20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pPr>
            <a:r>
              <a:rPr lang="en-US" altLang="zh-CN" sz="20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________________________________________________________________________________</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pPr>
            <a:r>
              <a:rPr lang="zh-CN" altLang="en-US" sz="2000">
                <a:latin typeface="宋体" panose="02010600030101010101" pitchFamily="2" charset="-122"/>
                <a:ea typeface="宋体" panose="02010600030101010101" pitchFamily="2" charset="-122"/>
                <a:cs typeface="宋体" panose="02010600030101010101" pitchFamily="2" charset="-122"/>
              </a:rPr>
              <a:t>（2）请画图的同学回答：对于这次交流满意吗？</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pPr>
            <a:r>
              <a:rPr lang="en-US" altLang="zh-CN" sz="20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________________________________________________________________________________</a:t>
            </a:r>
            <a:endParaRPr lang="en-US" altLang="zh-CN" sz="20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pPr>
            <a:r>
              <a:rPr lang="en-US" altLang="zh-CN" sz="20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________________________________________________________________________________</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pPr>
            <a:r>
              <a:rPr lang="zh-CN" altLang="en-US" sz="2000">
                <a:latin typeface="宋体" panose="02010600030101010101" pitchFamily="2" charset="-122"/>
                <a:ea typeface="宋体" panose="02010600030101010101" pitchFamily="2" charset="-122"/>
                <a:cs typeface="宋体" panose="02010600030101010101" pitchFamily="2" charset="-122"/>
              </a:rPr>
              <a:t>（3）从这次游戏中，你有什么收获吗？</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pPr>
            <a:r>
              <a:rPr lang="en-US" altLang="zh-CN" sz="20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________________________________________________________________________________</a:t>
            </a:r>
            <a:endParaRPr lang="en-US" altLang="zh-CN" sz="20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pPr>
            <a:r>
              <a:rPr lang="en-US" altLang="zh-CN" sz="20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________________________________________________________________________________</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创新思维训练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552450" y="1852295"/>
            <a:ext cx="10891520" cy="329184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b="1" dirty="0">
                <a:latin typeface="微软雅黑" panose="020B0503020204020204" charset="-122"/>
                <a:ea typeface="微软雅黑" panose="020B0503020204020204" charset="-122"/>
                <a:cs typeface="宋体" panose="02010600030101010101" pitchFamily="2" charset="-122"/>
                <a:sym typeface="字魂59号-创粗黑" panose="00000500000000000000" pitchFamily="2" charset="-122"/>
              </a:rPr>
              <a:t>因素</a:t>
            </a:r>
            <a:r>
              <a:rPr lang="zh-CN" altLang="en-US" sz="2000" dirty="0">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是指构成某种事物的特性因子。</a:t>
            </a:r>
            <a:endParaRPr lang="zh-CN" altLang="en-US" sz="2000" dirty="0">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i="1" u="sng" dirty="0">
                <a:solidFill>
                  <a:srgbClr val="00B0F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如工业产品，可以用若干反映产品特定用途或功能作为基本因素。</a:t>
            </a:r>
            <a:endParaRPr lang="zh-CN" altLang="en-US" sz="2000" i="1" u="sng" dirty="0">
              <a:solidFill>
                <a:srgbClr val="00B0F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endParaRPr lang="zh-CN" altLang="en-US" sz="2000" dirty="0">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相应的实现各功能的技术手段，则称之为</a:t>
            </a:r>
            <a:r>
              <a:rPr lang="zh-CN" altLang="en-US" sz="2000" b="1" dirty="0">
                <a:latin typeface="微软雅黑" panose="020B0503020204020204" charset="-122"/>
                <a:ea typeface="微软雅黑" panose="020B0503020204020204" charset="-122"/>
                <a:cs typeface="宋体" panose="02010600030101010101" pitchFamily="2" charset="-122"/>
                <a:sym typeface="字魂59号-创粗黑" panose="00000500000000000000" pitchFamily="2" charset="-122"/>
              </a:rPr>
              <a:t>形态</a:t>
            </a:r>
            <a:r>
              <a:rPr lang="zh-CN" altLang="en-US" sz="2000" dirty="0">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a:t>
            </a:r>
            <a:endParaRPr lang="zh-CN" altLang="en-US" sz="2000" dirty="0">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i="1" u="sng" dirty="0">
                <a:solidFill>
                  <a:srgbClr val="00B0F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例如，将“控制时间”作为某产品的一个基本因素，那么“手动控制”、“机械定时器控制”和“电脑控制”等技术手段，则为相应因素的表现形态。</a:t>
            </a:r>
            <a:endParaRPr lang="zh-CN" altLang="en-US" sz="2000" i="1" u="sng" dirty="0">
              <a:solidFill>
                <a:srgbClr val="00B0F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endParaRPr lang="zh-CN" altLang="en-US" sz="2000" dirty="0">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形态分析操作程序：</a:t>
            </a:r>
            <a:r>
              <a:rPr lang="zh-CN" altLang="en-US" sz="2000" b="1" dirty="0">
                <a:solidFill>
                  <a:srgbClr val="FF000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因素分析→形态分析→方案综合→方案评选。</a:t>
            </a:r>
            <a:endParaRPr lang="zh-CN" altLang="en-US" sz="2000" b="1" dirty="0">
              <a:solidFill>
                <a:srgbClr val="FF000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p:txBody>
      </p:sp>
      <p:sp>
        <p:nvSpPr>
          <p:cNvPr id="25" name="圆角矩形 6"/>
          <p:cNvSpPr>
            <a:spLocks noChangeArrowheads="1"/>
          </p:cNvSpPr>
          <p:nvPr/>
        </p:nvSpPr>
        <p:spPr bwMode="auto">
          <a:xfrm>
            <a:off x="552450" y="1116965"/>
            <a:ext cx="3185795" cy="461645"/>
          </a:xfrm>
          <a:prstGeom prst="roundRect">
            <a:avLst>
              <a:gd name="adj" fmla="val 16667"/>
            </a:avLst>
          </a:prstGeom>
          <a:gradFill>
            <a:gsLst>
              <a:gs pos="21000">
                <a:srgbClr val="00B0F0"/>
              </a:gs>
              <a:gs pos="100000">
                <a:srgbClr val="21215D"/>
              </a:gs>
            </a:gsLst>
            <a:lin ang="7200000" scaled="0"/>
          </a:gra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rPr>
              <a:t>（二）形态分析法</a:t>
            </a:r>
            <a:endPar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250"/>
                                        <p:tgtEl>
                                          <p:spTgt spid="25"/>
                                        </p:tgtEl>
                                      </p:cBhvr>
                                    </p:animEffect>
                                    <p:anim calcmode="lin" valueType="num">
                                      <p:cBhvr>
                                        <p:cTn id="14" dur="250" fill="hold"/>
                                        <p:tgtEl>
                                          <p:spTgt spid="25"/>
                                        </p:tgtEl>
                                        <p:attrNameLst>
                                          <p:attrName>ppt_x</p:attrName>
                                        </p:attrNameLst>
                                      </p:cBhvr>
                                      <p:tavLst>
                                        <p:tav tm="0">
                                          <p:val>
                                            <p:strVal val="#ppt_x"/>
                                          </p:val>
                                        </p:tav>
                                        <p:tav tm="100000">
                                          <p:val>
                                            <p:strVal val="#ppt_x"/>
                                          </p:val>
                                        </p:tav>
                                      </p:tavLst>
                                    </p:anim>
                                    <p:anim calcmode="lin" valueType="num">
                                      <p:cBhvr>
                                        <p:cTn id="15" dur="25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25" grpId="0" bldLvl="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创新思维训练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552450" y="1002665"/>
            <a:ext cx="10429240" cy="409257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dirty="0">
                <a:solidFill>
                  <a:schemeClr val="tx1"/>
                </a:solidFill>
                <a:latin typeface="宋体" panose="02010600030101010101" pitchFamily="2" charset="-122"/>
                <a:ea typeface="宋体" panose="02010600030101010101" pitchFamily="2" charset="-122"/>
                <a:cs typeface="微软雅黑" panose="020B0503020204020204" charset="-122"/>
                <a:sym typeface="字魂59号-创粗黑" panose="00000500000000000000" pitchFamily="2" charset="-122"/>
              </a:rPr>
              <a:t>因素分析就是要确定研究对象的最基本构成因素。分析时，要使各因素满足</a:t>
            </a:r>
            <a:r>
              <a:rPr lang="zh-CN" altLang="en-US" sz="2000" b="1" dirty="0">
                <a:solidFill>
                  <a:srgbClr val="00B0F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三个要求</a:t>
            </a:r>
            <a:r>
              <a:rPr lang="zh-CN" altLang="en-US" sz="2000" dirty="0">
                <a:solidFill>
                  <a:schemeClr val="tx1"/>
                </a:solidFill>
                <a:latin typeface="宋体" panose="02010600030101010101" pitchFamily="2" charset="-122"/>
                <a:ea typeface="宋体" panose="02010600030101010101" pitchFamily="2" charset="-122"/>
                <a:cs typeface="微软雅黑" panose="020B0503020204020204" charset="-122"/>
                <a:sym typeface="字魂59号-创粗黑" panose="00000500000000000000" pitchFamily="2" charset="-122"/>
              </a:rPr>
              <a:t>：一是在逻辑上彼此独立；二是在本质上是重要的；三是在数量上是全面的。</a:t>
            </a:r>
            <a:endParaRPr lang="zh-CN" altLang="en-US" sz="2000" dirty="0">
              <a:solidFill>
                <a:schemeClr val="tx1"/>
              </a:solidFill>
              <a:latin typeface="宋体" panose="02010600030101010101" pitchFamily="2" charset="-122"/>
              <a:ea typeface="宋体" panose="02010600030101010101" pitchFamily="2" charset="-122"/>
              <a:cs typeface="微软雅黑" panose="020B0503020204020204"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endParaRPr lang="zh-CN" altLang="en-US" sz="2000" dirty="0">
              <a:solidFill>
                <a:schemeClr val="tx1"/>
              </a:solidFill>
              <a:latin typeface="宋体" panose="02010600030101010101" pitchFamily="2" charset="-122"/>
              <a:ea typeface="宋体" panose="02010600030101010101" pitchFamily="2" charset="-122"/>
              <a:cs typeface="微软雅黑" panose="020B0503020204020204"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solidFill>
                <a:latin typeface="宋体" panose="02010600030101010101" pitchFamily="2" charset="-122"/>
                <a:ea typeface="宋体" panose="02010600030101010101" pitchFamily="2" charset="-122"/>
                <a:cs typeface="微软雅黑" panose="020B0503020204020204" charset="-122"/>
                <a:sym typeface="字魂59号-创粗黑" panose="00000500000000000000" pitchFamily="2" charset="-122"/>
              </a:rPr>
              <a:t>形态分析是对创造对象进行因素分解和形态综合的过程，即按照研究对象对因素所要求的功能属性，列出多因素可能的全部形态（或技术手段）。用矩阵的形式列出全部形态是通用的方式。在这一过程中，发散思维和收敛思维起着重要的作用。</a:t>
            </a:r>
            <a:endParaRPr lang="zh-CN" altLang="en-US" sz="2000" dirty="0">
              <a:solidFill>
                <a:schemeClr val="tx1"/>
              </a:solidFill>
              <a:latin typeface="宋体" panose="02010600030101010101" pitchFamily="2" charset="-122"/>
              <a:ea typeface="宋体" panose="02010600030101010101" pitchFamily="2" charset="-122"/>
              <a:cs typeface="微软雅黑" panose="020B0503020204020204"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endParaRPr lang="zh-CN" altLang="en-US" sz="2000" dirty="0">
              <a:solidFill>
                <a:schemeClr val="tx1"/>
              </a:solidFill>
              <a:latin typeface="宋体" panose="02010600030101010101" pitchFamily="2" charset="-122"/>
              <a:ea typeface="宋体" panose="02010600030101010101" pitchFamily="2" charset="-122"/>
              <a:cs typeface="微软雅黑" panose="020B0503020204020204"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solidFill>
                <a:latin typeface="宋体" panose="02010600030101010101" pitchFamily="2" charset="-122"/>
                <a:ea typeface="宋体" panose="02010600030101010101" pitchFamily="2" charset="-122"/>
                <a:cs typeface="微软雅黑" panose="020B0503020204020204" charset="-122"/>
                <a:sym typeface="字魂59号-创粗黑" panose="00000500000000000000" pitchFamily="2" charset="-122"/>
              </a:rPr>
              <a:t>由于系统综合所得的可行方案数往往很大，所以要进行评选，以找出最佳的可行方案。</a:t>
            </a:r>
            <a:endParaRPr lang="zh-CN" altLang="en-US" sz="2000" dirty="0">
              <a:solidFill>
                <a:schemeClr val="tx1"/>
              </a:solidFill>
              <a:latin typeface="宋体" panose="02010600030101010101" pitchFamily="2" charset="-122"/>
              <a:ea typeface="宋体" panose="02010600030101010101" pitchFamily="2" charset="-122"/>
              <a:cs typeface="微软雅黑" panose="020B0503020204020204"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endParaRPr lang="zh-CN" altLang="en-US" sz="2000" dirty="0">
              <a:solidFill>
                <a:schemeClr val="tx1"/>
              </a:solidFill>
              <a:latin typeface="宋体" panose="02010600030101010101" pitchFamily="2" charset="-122"/>
              <a:ea typeface="宋体" panose="02010600030101010101" pitchFamily="2" charset="-122"/>
              <a:cs typeface="微软雅黑" panose="020B0503020204020204"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solidFill>
                <a:latin typeface="宋体" panose="02010600030101010101" pitchFamily="2" charset="-122"/>
                <a:ea typeface="宋体" panose="02010600030101010101" pitchFamily="2" charset="-122"/>
                <a:cs typeface="微软雅黑" panose="020B0503020204020204" charset="-122"/>
                <a:sym typeface="字魂59号-创粗黑" panose="00000500000000000000" pitchFamily="2" charset="-122"/>
              </a:rPr>
              <a:t>在机械总体方案设计中，</a:t>
            </a:r>
            <a:r>
              <a:rPr lang="zh-CN" altLang="en-US" sz="2000" b="1" dirty="0">
                <a:solidFill>
                  <a:schemeClr val="tx1"/>
                </a:solidFill>
                <a:highlight>
                  <a:srgbClr val="FFFF00"/>
                </a:highlight>
                <a:latin typeface="宋体" panose="02010600030101010101" pitchFamily="2" charset="-122"/>
                <a:ea typeface="宋体" panose="02010600030101010101" pitchFamily="2" charset="-122"/>
                <a:cs typeface="微软雅黑" panose="020B0503020204020204" charset="-122"/>
                <a:sym typeface="字魂59号-创粗黑" panose="00000500000000000000" pitchFamily="2" charset="-122"/>
              </a:rPr>
              <a:t>形态分析法</a:t>
            </a:r>
            <a:r>
              <a:rPr lang="zh-CN" altLang="en-US" sz="2000" dirty="0">
                <a:solidFill>
                  <a:schemeClr val="tx1"/>
                </a:solidFill>
                <a:latin typeface="宋体" panose="02010600030101010101" pitchFamily="2" charset="-122"/>
                <a:ea typeface="宋体" panose="02010600030101010101" pitchFamily="2" charset="-122"/>
                <a:cs typeface="微软雅黑" panose="020B0503020204020204" charset="-122"/>
                <a:sym typeface="字魂59号-创粗黑" panose="00000500000000000000" pitchFamily="2" charset="-122"/>
              </a:rPr>
              <a:t>是最重要和最常用的方法之一。</a:t>
            </a:r>
            <a:endParaRPr lang="zh-CN" altLang="en-US" sz="2000" dirty="0">
              <a:solidFill>
                <a:schemeClr val="tx1"/>
              </a:solidFill>
              <a:latin typeface="宋体" panose="02010600030101010101" pitchFamily="2" charset="-122"/>
              <a:ea typeface="宋体" panose="02010600030101010101" pitchFamily="2" charset="-122"/>
              <a:cs typeface="微软雅黑" panose="020B0503020204020204"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创新思维训练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5" name="圆角矩形 6"/>
          <p:cNvSpPr>
            <a:spLocks noChangeArrowheads="1"/>
          </p:cNvSpPr>
          <p:nvPr/>
        </p:nvSpPr>
        <p:spPr bwMode="auto">
          <a:xfrm>
            <a:off x="552450" y="1116965"/>
            <a:ext cx="2526030" cy="461645"/>
          </a:xfrm>
          <a:prstGeom prst="roundRect">
            <a:avLst>
              <a:gd name="adj" fmla="val 16667"/>
            </a:avLst>
          </a:prstGeom>
          <a:gradFill>
            <a:gsLst>
              <a:gs pos="21000">
                <a:srgbClr val="00B0F0"/>
              </a:gs>
              <a:gs pos="100000">
                <a:srgbClr val="21215D"/>
              </a:gs>
            </a:gsLst>
            <a:lin ang="7200000" scaled="0"/>
          </a:gra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rPr>
              <a:t>（三）列举法</a:t>
            </a:r>
            <a:endPar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endParaRPr>
          </a:p>
        </p:txBody>
      </p:sp>
      <p:sp>
        <p:nvSpPr>
          <p:cNvPr id="10" name="Rectangle 3"/>
          <p:cNvSpPr txBox="1">
            <a:spLocks noChangeArrowheads="1"/>
          </p:cNvSpPr>
          <p:nvPr/>
        </p:nvSpPr>
        <p:spPr>
          <a:xfrm>
            <a:off x="552450" y="1803435"/>
            <a:ext cx="10411460" cy="329184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b="1" dirty="0">
                <a:gradFill>
                  <a:gsLst>
                    <a:gs pos="0">
                      <a:srgbClr val="007BD3"/>
                    </a:gs>
                    <a:gs pos="100000">
                      <a:srgbClr val="034373"/>
                    </a:gs>
                  </a:gsLst>
                  <a:lin scaled="0"/>
                </a:gra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1. 列举法的类型</a:t>
            </a:r>
            <a:endParaRPr lang="zh-CN" altLang="en-US" sz="2000" b="1" dirty="0">
              <a:gradFill>
                <a:gsLst>
                  <a:gs pos="0">
                    <a:srgbClr val="007BD3"/>
                  </a:gs>
                  <a:gs pos="100000">
                    <a:srgbClr val="034373"/>
                  </a:gs>
                </a:gsLst>
                <a:lin scaled="0"/>
              </a:gra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b="1" dirty="0">
                <a:solidFill>
                  <a:srgbClr val="00B0F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（1）属性列举法。</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通过列举、分析特征，应用类比、移植、替代、抽象的方法变换特征获得发明目标的方法。</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属性列举法操作程序：</a:t>
            </a:r>
            <a:r>
              <a:rPr lang="zh-CN" altLang="en-US" sz="2000" b="1" dirty="0">
                <a:solidFill>
                  <a:srgbClr val="00B0F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确定对象→列出特征→分析特征→提出设想。</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b="1" dirty="0">
                <a:solidFill>
                  <a:srgbClr val="00B0F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（2）缺点列举法。</a:t>
            </a:r>
            <a:endParaRPr lang="zh-CN" altLang="en-US" sz="2000" b="1" dirty="0">
              <a:solidFill>
                <a:srgbClr val="00B0F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b="1" dirty="0">
                <a:solidFill>
                  <a:srgbClr val="00B0F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（3）希望点列举法。</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通过列举研究对象被希望的特征而发现发明目标的方法。</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250"/>
                                        <p:tgtEl>
                                          <p:spTgt spid="25"/>
                                        </p:tgtEl>
                                      </p:cBhvr>
                                    </p:animEffect>
                                    <p:anim calcmode="lin" valueType="num">
                                      <p:cBhvr>
                                        <p:cTn id="8" dur="250" fill="hold"/>
                                        <p:tgtEl>
                                          <p:spTgt spid="25"/>
                                        </p:tgtEl>
                                        <p:attrNameLst>
                                          <p:attrName>ppt_x</p:attrName>
                                        </p:attrNameLst>
                                      </p:cBhvr>
                                      <p:tavLst>
                                        <p:tav tm="0">
                                          <p:val>
                                            <p:strVal val="#ppt_x"/>
                                          </p:val>
                                        </p:tav>
                                        <p:tav tm="100000">
                                          <p:val>
                                            <p:strVal val="#ppt_x"/>
                                          </p:val>
                                        </p:tav>
                                      </p:tavLst>
                                    </p:anim>
                                    <p:anim calcmode="lin" valueType="num">
                                      <p:cBhvr>
                                        <p:cTn id="9" dur="25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10"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创新思维训练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 name="Rectangle 3"/>
          <p:cNvSpPr txBox="1">
            <a:spLocks noChangeArrowheads="1"/>
          </p:cNvSpPr>
          <p:nvPr/>
        </p:nvSpPr>
        <p:spPr>
          <a:xfrm>
            <a:off x="552450" y="784895"/>
            <a:ext cx="10411460" cy="529272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sz="2000" b="1" dirty="0">
                <a:gradFill>
                  <a:gsLst>
                    <a:gs pos="0">
                      <a:srgbClr val="007BD3"/>
                    </a:gs>
                    <a:gs pos="100000">
                      <a:srgbClr val="034373"/>
                    </a:gs>
                  </a:gsLst>
                  <a:lin scaled="0"/>
                </a:gra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2. 训练项目：笔的新产品设想</a:t>
            </a:r>
            <a:endParaRPr sz="2000" b="1" dirty="0">
              <a:gradFill>
                <a:gsLst>
                  <a:gs pos="0">
                    <a:srgbClr val="007BD3"/>
                  </a:gs>
                  <a:gs pos="100000">
                    <a:srgbClr val="034373"/>
                  </a:gs>
                </a:gsLst>
                <a:lin scaled="0"/>
              </a:gra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（1）发明课题：笔。</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（2）应用属性列举法列举笔的特征。</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名词性特征：钢笔、铅笔、圆珠笔、毛笔、画笔、眉笔、眼线笔、蜡笔、粉笔、红笔、蓝笔、木头、铅芯、墨水、石膏、垫圈、塑料、笔囊、笔杆、笔尖、笔芯等。</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动词性特征：拿、写、画、涂、描、滚、拧、挤、刻、握、吸水等。</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形容词性特征：红的、蓝的、绿的、黄的、金的、轻便的、精致的等。</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（3）应用希望点与缺点列举法对以上特征进行分析。</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①可将钢笔与铅笔、钢笔与圆珠笔、毛笔与钢笔、画笔与铅笔、铅笔与蜡笔、眉笔与眼线笔、粉笔与蜡笔等进行组合，形成多功能笔。</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②一些钢笔尖质量不好，容易把纸划破；摔在地上笔尖易断；一只笔尖只能写一种字形，粗细不可变；笔尖歪了不易校正；钢笔写完字不易修改；希望钢笔有不同的尖，能同时满足绘画需要。</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创新思维训练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 name="Rectangle 3"/>
          <p:cNvSpPr txBox="1">
            <a:spLocks noChangeArrowheads="1"/>
          </p:cNvSpPr>
          <p:nvPr/>
        </p:nvSpPr>
        <p:spPr>
          <a:xfrm>
            <a:off x="552450" y="784895"/>
            <a:ext cx="10411460" cy="529272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③钢笔总需经常打水；刚灌水后笔写字浅，使一段后字迹变深；墨水打多了，钢笔漏水；墨水不易携带。希望有一种不用打水的钢笔，或者能应用固体墨水的钢笔。</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④钢笔的造型单一，握笔处太硬，长时间使用会使手起茧；塑料杆放桌上易滚动，跌落地上易裂；笔帽卡子不美观；女同志夏季穿裙子，无口袋，钢笔携带不便。</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⑤希望钢笔能兼有尺的功能，或者具有照明、报时、收放音、美容等多种功能。</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⑥希望笔的外观采用各种造型，手镯式、戒指笔、项链笔、胸花笔、十二属相笔、情侣笔、麦穗笔、根雕笔、袋鼠笔等。</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（4）提出新产品设想。</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①设计一种软尖笔，不怕摔。</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②设计一种能写各种变色字迹的笔。</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③研制一种不易蒸发的固体墨水，封于笔内，吸入少量自来水后便可书写。</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④设计几种组合笔。如书写笔：可将毛笔、钢笔、圆珠笔、铅笔进行组合；又如绘画笔：可将毛笔、油画笔、铅笔进行组合；再如化妆笔：可将眉笔、眼线笔、唇笔进行组合。</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创新思维训练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 name="Rectangle 3"/>
          <p:cNvSpPr txBox="1">
            <a:spLocks noChangeArrowheads="1"/>
          </p:cNvSpPr>
          <p:nvPr/>
        </p:nvSpPr>
        <p:spPr>
          <a:xfrm>
            <a:off x="552450" y="784895"/>
            <a:ext cx="10411460" cy="529272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⑤设计一种能当发卡、胸花、领带夹、钥匙链、项链等装饰品的装饰笔。</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⑥设计一种具有照明或收录、放音、报时、测量血压、测量心脏、计量、计时、计温等多功能笔。</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⑦改进笔杆的材料与造型，使书写更轻松，笔杆不易跌落。</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⑧设计一种纪念专用的礼品笔，如纪念自家父母、某一古人、某一事件（如：生日、婚礼、节日、赠亲友）的笔。</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⑨设计一种带音乐功能并能释放出清新空气或香气的笔。</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⑩设计一种带灯、计算器、收录音的多功能笔。</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（5）提出综合性方案。</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设计一种具有清香气味，带有能做领带夹的笔帽卡，异型笔杆并带有小灯、计算器、收录音功能的钢笔。</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（6）将上述设想中的关键部件列出。</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①对功能的分析：</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创新思维训练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 name="Rectangle 3"/>
          <p:cNvSpPr txBox="1">
            <a:spLocks noChangeArrowheads="1"/>
          </p:cNvSpPr>
          <p:nvPr/>
        </p:nvSpPr>
        <p:spPr>
          <a:xfrm>
            <a:off x="552450" y="784895"/>
            <a:ext cx="10411460" cy="489267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a. 为儿童们设计的带动画片中造型的笔，带香气、带音乐或带计时的塑料笔杆。</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b. 为庆祝“六一”儿童节，赠送礼品用的是软尖整体式可变形、具有收音功能的塑料笔。</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c. 同时适用于冬、夏两季，出水流畅，又不漏水，适用于高低温及高低压情况下的带灯、带尺的工程用笔。</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d. 能摆放于室内、带各种装饰性插座、具有密封式、一次性使用的极简结构的异形笔。</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e. 专供教师改作业、编辑人员改稿件使用的粗型、软尖、带灯与放大镜、可计时的软杆笔。</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f. 专供医生及化验、测试人员使用的能测温、能计时、可标记当日温度、湿度、带空气清新剂的软杆笔。</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g. 专供运动员使用的一种软型、套尖式、样式小巧的、一次性使用的、带香味的整体式笔。</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创新思维训练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 name="Rectangle 3"/>
          <p:cNvSpPr txBox="1">
            <a:spLocks noChangeArrowheads="1"/>
          </p:cNvSpPr>
          <p:nvPr/>
        </p:nvSpPr>
        <p:spPr>
          <a:xfrm>
            <a:off x="552450" y="784895"/>
            <a:ext cx="10411460" cy="529272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②对包装的分析：</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a. 简易的锡光纸加绸带的各色包装。</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b. 可当作家庭室内小摆设的各种动物、人物，雕塑形塑料或瓷制的、带音乐的、能存入香料的包装。</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c. 可以当作儿童玩具或摆设的、颜色鲜艳、具备动画人物造型、能自开、带音响的塑料包装。</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d. 长方形的、具有仿古图案、单色的古朴竹刻包装。</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e. 华丽的、带荧光的、带香气的、嵌有珠宝的、织锦缎制的软包式包装。</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f. 长方形、仿珠宝盒式的、带音乐、能自动开闭的高档包装。</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（7）进一步完善，并可提出系列产品设想。</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综合以上（5）和（6）中的列举分析可得如下设想：</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①为儿童设计的双笔尖的、笔帽及帽卡为各种动画人物造型的、带香气、带音乐、带计时的、色泽鲜艳、应用动画人物造型、能自动打开硬盒包装的软杆笔。</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创新思维训练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 name="Rectangle 3"/>
          <p:cNvSpPr txBox="1">
            <a:spLocks noChangeArrowheads="1"/>
          </p:cNvSpPr>
          <p:nvPr/>
        </p:nvSpPr>
        <p:spPr>
          <a:xfrm>
            <a:off x="552450" y="784895"/>
            <a:ext cx="10411460" cy="529272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②帽卡牢靠，握持舒适，同时适用于冬、夏两季，出水流畅，又不漏水并适合于低温高温、低压高压，带灯、带尺，采用长方形，能自动开闭及显示各种功能的，单色现代金属盒包装的笔。</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③供医生使用的带花式领带卡或帽卡的、能测温、计时、标注日期、计湿、计温、能清新空气的异型软杆笔。</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其他设想不再一一列出，下面以设想儿童笔为例说明。</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如考虑时间因素，则可设想春天用的笔，夏天用的笔，秋天用的笔，生日礼品笔，六—礼品笔，圣诞礼物笔，一次性笔，生辰纪念笔等。</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如考虑人物系列，可设想古代名人系列、现代英雄系列、童话人物系列、少数民族系列等。其中任一项仍可展开，如白雪公主和七个小矮人套笔，三国人物套笔，水浒人物套笔等。</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其中（6）和（7）这两步也可结合形态分析法使用，程序如下。</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①在第（5）步提出初步设想的基础上，应用形态分析中选择要素的方法，选择出设想产品的要素。</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创新思维训练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 name="Rectangle 3"/>
          <p:cNvSpPr txBox="1">
            <a:spLocks noChangeArrowheads="1"/>
          </p:cNvSpPr>
          <p:nvPr/>
        </p:nvSpPr>
        <p:spPr>
          <a:xfrm>
            <a:off x="552450" y="784895"/>
            <a:ext cx="10411460" cy="529272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②将每一要素作为一个中心点，作出思维发散图。</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③由于形态分析中的组合过于机械，可改为从每个中心点上逐一选择信息，进行综合，即可得到更完善的产品设想。</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④将新产品设想系列化。</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（8）应用焦点法做第三次展开，可进一步完善设想。</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这一步可以接着第（7）步所得到结果继续下去；也可以返回第（1）或第（5）步进行，最后将所得结果与第（7）步所得结果进行综合，提出进一步的设想。具体说明如下：</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①选择焦点：多功能笔。</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②选择参考物：香蕉。</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③列举参考物的特征，并由此进行联想。</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a. 带香味—兰花香—茉莉香—玫瑰香—苹果香—梨香—桃香。</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b. 甜的—酸的—苦的—辣的—咸的。</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c. 带皮的—皮革—皮毛—果皮—核桃皮。</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职业素质训练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544755" y="948725"/>
            <a:ext cx="4476554" cy="521970"/>
          </a:xfrm>
          <a:prstGeom prst="rect">
            <a:avLst/>
          </a:prstGeom>
        </p:spPr>
        <p:txBody>
          <a:bodyPr vert="horz"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一、团队合作训练</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552450" y="2182530"/>
            <a:ext cx="10411460" cy="249174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团队合作训练活动本质上是一种“体验式学习”，它是利用自然条件和环境，通过精心设计的具有挑战性的活动项目，让受训练者在掌握一定遇险技能的同时，开发其心智、培养其团队精神的一种活动方式。通过实训活动可以使受训者磨练意志、陶冶情操、完善人格、熔炼团队。实训活动能有效地提高受训者在体能、毅力、智慧、沟通和协作等方面的素质和能力，能够让受训者拥有克服困难的毅力、健康的心理素质、积极进取的人生态度、敢于挑战自我极限的勇气和精诚合作的团队意识。</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25" name="圆角矩形 6"/>
          <p:cNvSpPr>
            <a:spLocks noChangeArrowheads="1"/>
          </p:cNvSpPr>
          <p:nvPr/>
        </p:nvSpPr>
        <p:spPr bwMode="auto">
          <a:xfrm>
            <a:off x="552450" y="1595790"/>
            <a:ext cx="2872740" cy="461645"/>
          </a:xfrm>
          <a:prstGeom prst="roundRect">
            <a:avLst>
              <a:gd name="adj" fmla="val 16667"/>
            </a:avLst>
          </a:prstGeom>
          <a:gradFill>
            <a:gsLst>
              <a:gs pos="21000">
                <a:srgbClr val="00B0F0"/>
              </a:gs>
              <a:gs pos="100000">
                <a:srgbClr val="21215D"/>
              </a:gs>
            </a:gsLst>
            <a:lin ang="7200000" scaled="0"/>
          </a:gra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rPr>
              <a:t>（一）训练目的</a:t>
            </a:r>
            <a:endPar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1000"/>
                                        <p:tgtEl>
                                          <p:spTgt spid="42"/>
                                        </p:tgtEl>
                                      </p:cBhvr>
                                    </p:animEffect>
                                    <p:anim calcmode="lin" valueType="num">
                                      <p:cBhvr>
                                        <p:cTn id="15" dur="1000" fill="hold"/>
                                        <p:tgtEl>
                                          <p:spTgt spid="42"/>
                                        </p:tgtEl>
                                        <p:attrNameLst>
                                          <p:attrName>ppt_x</p:attrName>
                                        </p:attrNameLst>
                                      </p:cBhvr>
                                      <p:tavLst>
                                        <p:tav tm="0">
                                          <p:val>
                                            <p:strVal val="#ppt_x"/>
                                          </p:val>
                                        </p:tav>
                                        <p:tav tm="100000">
                                          <p:val>
                                            <p:strVal val="#ppt_x"/>
                                          </p:val>
                                        </p:tav>
                                      </p:tavLst>
                                    </p:anim>
                                    <p:anim calcmode="lin" valueType="num">
                                      <p:cBhvr>
                                        <p:cTn id="16" dur="1000" fill="hold"/>
                                        <p:tgtEl>
                                          <p:spTgt spid="42"/>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250"/>
                                        <p:tgtEl>
                                          <p:spTgt spid="25"/>
                                        </p:tgtEl>
                                      </p:cBhvr>
                                    </p:animEffect>
                                    <p:anim calcmode="lin" valueType="num">
                                      <p:cBhvr>
                                        <p:cTn id="21" dur="250" fill="hold"/>
                                        <p:tgtEl>
                                          <p:spTgt spid="25"/>
                                        </p:tgtEl>
                                        <p:attrNameLst>
                                          <p:attrName>ppt_x</p:attrName>
                                        </p:attrNameLst>
                                      </p:cBhvr>
                                      <p:tavLst>
                                        <p:tav tm="0">
                                          <p:val>
                                            <p:strVal val="#ppt_x"/>
                                          </p:val>
                                        </p:tav>
                                        <p:tav tm="100000">
                                          <p:val>
                                            <p:strVal val="#ppt_x"/>
                                          </p:val>
                                        </p:tav>
                                      </p:tavLst>
                                    </p:anim>
                                    <p:anim calcmode="lin" valueType="num">
                                      <p:cBhvr>
                                        <p:cTn id="22" dur="25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2" grpId="0"/>
      <p:bldP spid="25" grpId="0" bldLvl="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创新思维训练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 name="Rectangle 3"/>
          <p:cNvSpPr txBox="1">
            <a:spLocks noChangeArrowheads="1"/>
          </p:cNvSpPr>
          <p:nvPr/>
        </p:nvSpPr>
        <p:spPr>
          <a:xfrm>
            <a:off x="552450" y="784895"/>
            <a:ext cx="10411460" cy="489267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d. 长的—短的—方的—圆的—圆锥的—三角的—各种花的造型。</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e. 黄色—红色—蓝色—绿色—五彩色。</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f. 软的—糖—棉花—布—泡沫塑料—水。</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g. 能吃的—饼干—馒头—鸡蛋—桔子—柿子—西瓜—萝卜—葡萄—杏—豆角—枣—药。</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④提出笔的设想：</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a. 玫瑰香型、玫瑰造型、折叠笔，或玫瑰香嵌套式、可用做头饰与胸饰的笔。</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b. 可套于指尖的指套型软笔。</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c. 各类糖果与水果形外观的笔。</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d. 能装急救药的、药盒形外观的笔。</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⑤将上述结果与（7）中所得结果综合，可提出产品设想如下。</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a. 花枝笔。供女孩子或女同志使用，可用做头饰或胸饰、服饰，采用折叠式或嵌套式各种花枝造型、并带同种香气的可换杆芯的软杆水笔，包装可采取透明塑料简易包装。</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创新思维训练</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 name="Rectangle 3"/>
          <p:cNvSpPr txBox="1">
            <a:spLocks noChangeArrowheads="1"/>
          </p:cNvSpPr>
          <p:nvPr/>
        </p:nvSpPr>
        <p:spPr>
          <a:xfrm>
            <a:off x="552450" y="784895"/>
            <a:ext cx="10411460" cy="409257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b. 卡通式动画笔。供儿童使用，设计的笔帽、笔卡为各种动画人物造型，带香气的、带音乐的、带计时的系列套笔。包装可选用相适应的动画人物造型，并能自动开关的硬盒；或采用透明塑料简装。这种笔的各部分之间制成卡通式的、可互易的。</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c. 野外作业笔（工作笔）。适用于在特殊环境中的工作人员，这种笔帽卡牢靠，握持舒适，适用于高低温、高低压等特殊工作环境，带照明、带刻度（或卷尺），它的包装可采用能自开并有各种测量显示功能的金属包装。</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d. 医务工作者专用笔。供医生、护士们使用的以花式领带卡或胸饰为帽卡的、能测温、计时、计湿、计温、清新空气，具有一些急救功能的异型杆医务专用笔。</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e. 各种不同颜色的、能表示各种不同笔迹的指套笔。当设想列出后，还应制作出每一种类产品的详细设计方案及外观设计图。</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圆角矩形 6"/>
          <p:cNvSpPr>
            <a:spLocks noChangeArrowheads="1"/>
          </p:cNvSpPr>
          <p:nvPr/>
        </p:nvSpPr>
        <p:spPr bwMode="auto">
          <a:xfrm>
            <a:off x="909320" y="464820"/>
            <a:ext cx="2197100" cy="461645"/>
          </a:xfrm>
          <a:prstGeom prst="roundRect">
            <a:avLst>
              <a:gd name="adj" fmla="val 16667"/>
            </a:avLst>
          </a:prstGeom>
          <a:gradFill>
            <a:gsLst>
              <a:gs pos="21000">
                <a:srgbClr val="00B0F0"/>
              </a:gs>
              <a:gs pos="100000">
                <a:srgbClr val="21215D"/>
              </a:gs>
            </a:gsLst>
            <a:lin ang="7200000" scaled="0"/>
          </a:gra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rPr>
              <a:t>实践测评</a:t>
            </a:r>
            <a:endPar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endParaRPr>
          </a:p>
        </p:txBody>
      </p:sp>
      <p:sp>
        <p:nvSpPr>
          <p:cNvPr id="7" name="Rectangle 3"/>
          <p:cNvSpPr txBox="1">
            <a:spLocks noChangeArrowheads="1"/>
          </p:cNvSpPr>
          <p:nvPr/>
        </p:nvSpPr>
        <p:spPr>
          <a:xfrm>
            <a:off x="909124" y="1141266"/>
            <a:ext cx="10463726" cy="5144135"/>
          </a:xfrm>
          <a:prstGeom prst="rect">
            <a:avLst/>
          </a:prstGeom>
          <a:ln>
            <a:solidFill>
              <a:schemeClr val="accent1"/>
            </a:solidFill>
          </a:ln>
        </p:spPr>
        <p:txBody>
          <a:bodyPr vert="horz" lIns="91440" tIns="45720" rIns="91440" bIns="45720" numCol="2"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lnSpc>
                <a:spcPct val="15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自我介绍</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5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1. 训练目的</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5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以此锻炼同学们的团队合作精神、表达能力、沟通能力、组织能力、礼仪、时间掌控能力、创新思维以及对自我能力的总结和提炼能力。</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5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2. 训练步骤</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5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（1）选择 1 个音响设备较好的教室；</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5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（2）准备训练所用的纸和笔；</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5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（3）每 5 位左右同学组成 1 个小组，并选出组长；</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5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（4）每组 10 分钟进行讨论，整理自我介绍思路、内容；</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250"/>
                                        <p:tgtEl>
                                          <p:spTgt spid="25"/>
                                        </p:tgtEl>
                                      </p:cBhvr>
                                    </p:animEffect>
                                    <p:anim calcmode="lin" valueType="num">
                                      <p:cBhvr>
                                        <p:cTn id="8" dur="250" fill="hold"/>
                                        <p:tgtEl>
                                          <p:spTgt spid="25"/>
                                        </p:tgtEl>
                                        <p:attrNameLst>
                                          <p:attrName>ppt_x</p:attrName>
                                        </p:attrNameLst>
                                      </p:cBhvr>
                                      <p:tavLst>
                                        <p:tav tm="0">
                                          <p:val>
                                            <p:strVal val="#ppt_x"/>
                                          </p:val>
                                        </p:tav>
                                        <p:tav tm="100000">
                                          <p:val>
                                            <p:strVal val="#ppt_x"/>
                                          </p:val>
                                        </p:tav>
                                      </p:tavLst>
                                    </p:anim>
                                    <p:anim calcmode="lin" valueType="num">
                                      <p:cBhvr>
                                        <p:cTn id="9" dur="250" fill="hold"/>
                                        <p:tgtEl>
                                          <p:spTgt spid="2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7" grpId="0" bldLvl="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a:xfrm>
            <a:off x="909124" y="480866"/>
            <a:ext cx="10463726" cy="2912745"/>
          </a:xfrm>
          <a:prstGeom prst="rect">
            <a:avLst/>
          </a:prstGeom>
          <a:ln>
            <a:solidFill>
              <a:schemeClr val="accent1"/>
            </a:solidFill>
          </a:ln>
        </p:spPr>
        <p:txBody>
          <a:bodyPr vert="horz" lIns="91440" tIns="45720" rIns="91440" bIns="45720" numCol="2"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lnSpc>
                <a:spcPct val="15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（5）所有人轮流站到讲台上模拟求职，进行自我介绍；</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5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（6）时间为 3 分钟，到 3 分钟必须停止；</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5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（7）全部介绍结束后，每小组 10 分钟进行总结、提建议；</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5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（8）每个小组派出 1 名代表进行小组总结。</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5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注意事项：听众不要随便提问或长时间鼓掌，以免影响演讲者，更不能嘲笑其他同学。</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u=583890700,1081387916&amp;fm=253&amp;fmt=auto&amp;app=138&amp;f=JPEG.webp"/>
          <p:cNvPicPr>
            <a:picLocks noChangeAspect="1"/>
          </p:cNvPicPr>
          <p:nvPr/>
        </p:nvPicPr>
        <p:blipFill>
          <a:blip r:embed="rId1"/>
          <a:stretch>
            <a:fillRect/>
          </a:stretch>
        </p:blipFill>
        <p:spPr>
          <a:xfrm>
            <a:off x="699770" y="1099185"/>
            <a:ext cx="4762500" cy="4762500"/>
          </a:xfrm>
          <a:prstGeom prst="rect">
            <a:avLst/>
          </a:prstGeom>
        </p:spPr>
      </p:pic>
      <p:grpSp>
        <p:nvGrpSpPr>
          <p:cNvPr id="6" name="组合 5"/>
          <p:cNvGrpSpPr/>
          <p:nvPr/>
        </p:nvGrpSpPr>
        <p:grpSpPr>
          <a:xfrm>
            <a:off x="5240020" y="1455420"/>
            <a:ext cx="5173980" cy="4050665"/>
            <a:chOff x="2188" y="2604"/>
            <a:chExt cx="8148" cy="6379"/>
          </a:xfrm>
        </p:grpSpPr>
        <p:sp>
          <p:nvSpPr>
            <p:cNvPr id="4" name="ïsľíḋè"/>
            <p:cNvSpPr/>
            <p:nvPr/>
          </p:nvSpPr>
          <p:spPr>
            <a:xfrm>
              <a:off x="2188" y="2604"/>
              <a:ext cx="8148" cy="6379"/>
            </a:xfrm>
            <a:prstGeom prst="rect">
              <a:avLst/>
            </a:prstGeom>
            <a:gradFill>
              <a:gsLst>
                <a:gs pos="21000">
                  <a:srgbClr val="00B0F0"/>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1" name="文本框 10"/>
            <p:cNvSpPr txBox="1"/>
            <p:nvPr/>
          </p:nvSpPr>
          <p:spPr>
            <a:xfrm>
              <a:off x="2625" y="3095"/>
              <a:ext cx="4360" cy="725"/>
            </a:xfrm>
            <a:prstGeom prst="rect">
              <a:avLst/>
            </a:prstGeom>
            <a:noFill/>
          </p:spPr>
          <p:txBody>
            <a:bodyPr wrap="square" rtlCol="0">
              <a:spAutoFit/>
            </a:bodyPr>
            <a:lstStyle/>
            <a:p>
              <a:pPr algn="l">
                <a:lnSpc>
                  <a:spcPct val="100000"/>
                </a:lnSpc>
              </a:pPr>
              <a:r>
                <a:rPr lang="zh-CN" altLang="en-US" sz="2400" b="1" dirty="0">
                  <a:solidFill>
                    <a:schemeClr val="bg1"/>
                  </a:solidFill>
                  <a:latin typeface="微软雅黑" panose="020B0503020204020204" charset="-122"/>
                  <a:ea typeface="微软雅黑" panose="020B0503020204020204" charset="-122"/>
                  <a:sym typeface="字魂59号-创粗黑" panose="00000500000000000000" pitchFamily="2" charset="-122"/>
                </a:rPr>
                <a:t>作品分享</a:t>
              </a:r>
              <a:endParaRPr lang="zh-CN" altLang="en-US" sz="2400" b="1" dirty="0">
                <a:solidFill>
                  <a:schemeClr val="bg1"/>
                </a:solidFill>
                <a:latin typeface="微软雅黑" panose="020B0503020204020204" charset="-122"/>
                <a:ea typeface="微软雅黑" panose="020B0503020204020204" charset="-122"/>
                <a:sym typeface="字魂59号-创粗黑" panose="00000500000000000000" pitchFamily="2" charset="-122"/>
              </a:endParaRPr>
            </a:p>
          </p:txBody>
        </p:sp>
        <p:sp>
          <p:nvSpPr>
            <p:cNvPr id="12" name="文本框 11"/>
            <p:cNvSpPr txBox="1"/>
            <p:nvPr/>
          </p:nvSpPr>
          <p:spPr>
            <a:xfrm>
              <a:off x="2625" y="4082"/>
              <a:ext cx="7071" cy="4506"/>
            </a:xfrm>
            <a:prstGeom prst="rect">
              <a:avLst/>
            </a:prstGeom>
            <a:noFill/>
          </p:spPr>
          <p:txBody>
            <a:bodyPr wrap="square" rtlCol="0">
              <a:spAutoFit/>
            </a:bodyPr>
            <a:lstStyle/>
            <a:p>
              <a:pPr algn="l">
                <a:lnSpc>
                  <a:spcPct val="100000"/>
                </a:lnSpc>
              </a:pPr>
              <a:r>
                <a:rPr lang="zh-CN" altLang="en-US" b="1" dirty="0">
                  <a:solidFill>
                    <a:schemeClr val="accent2"/>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书名：</a:t>
              </a:r>
              <a:r>
                <a:rPr lang="zh-CN" altLang="en-US" b="1" dirty="0">
                  <a:solidFill>
                    <a:schemeClr val="bg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《现在，发挥你的优势》</a:t>
              </a:r>
              <a:endParaRPr lang="zh-CN" altLang="en-US" b="1" dirty="0">
                <a:solidFill>
                  <a:schemeClr val="bg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algn="l">
                <a:lnSpc>
                  <a:spcPct val="100000"/>
                </a:lnSpc>
              </a:pPr>
              <a:r>
                <a:rPr lang="zh-CN" altLang="en-US" b="1" dirty="0">
                  <a:solidFill>
                    <a:schemeClr val="accent2"/>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作者：</a:t>
              </a:r>
              <a:r>
                <a:rPr lang="zh-CN" altLang="en-US" b="1" dirty="0">
                  <a:solidFill>
                    <a:schemeClr val="bg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 美 ] 马库斯·白金汉</a:t>
              </a:r>
              <a:endParaRPr lang="zh-CN" altLang="en-US" b="1" dirty="0">
                <a:solidFill>
                  <a:schemeClr val="bg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algn="l">
                <a:lnSpc>
                  <a:spcPct val="100000"/>
                </a:lnSpc>
              </a:pPr>
              <a:r>
                <a:rPr lang="zh-CN" altLang="en-US" b="1" dirty="0">
                  <a:solidFill>
                    <a:schemeClr val="accent2"/>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推荐理由：</a:t>
              </a:r>
              <a:r>
                <a:rPr lang="zh-CN" altLang="en-US" dirty="0">
                  <a:solidFill>
                    <a:schemeClr val="bg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对每个职场人苦苦探索的问题给出了更加明确详尽的回答。通过这本书，你可以从世界上最权威的优势研究机构之一获得很多能改变一生的知识。你还会接触到一个强大、领先的优势评估测试工具，它是作者和专业团队经过长达十年的严密统计、测量、验证的结果。你可以通过它找出你的优势。</a:t>
              </a:r>
              <a:endParaRPr lang="zh-CN" altLang="en-US" dirty="0">
                <a:solidFill>
                  <a:schemeClr val="bg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
            <a:ext cx="12196083" cy="6877085"/>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1" fmla="*/ 0 w 13716000"/>
              <a:gd name="connsiteY0-2" fmla="*/ 0 h 7715250"/>
              <a:gd name="connsiteX1-3" fmla="*/ 12192000 w 13716000"/>
              <a:gd name="connsiteY1-4" fmla="*/ 0 h 7715250"/>
              <a:gd name="connsiteX2-5" fmla="*/ 12192000 w 13716000"/>
              <a:gd name="connsiteY2-6" fmla="*/ 6858000 h 7715250"/>
              <a:gd name="connsiteX3-7" fmla="*/ 0 w 13716000"/>
              <a:gd name="connsiteY3-8" fmla="*/ 6858000 h 7715250"/>
              <a:gd name="connsiteX4-9" fmla="*/ 0 w 13716000"/>
              <a:gd name="connsiteY4-10" fmla="*/ 0 h 7715250"/>
              <a:gd name="connsiteX0-11" fmla="*/ 0 w 12512985"/>
              <a:gd name="connsiteY0-12" fmla="*/ 0 h 7544026"/>
              <a:gd name="connsiteX1-13" fmla="*/ 12192000 w 12512985"/>
              <a:gd name="connsiteY1-14" fmla="*/ 0 h 7544026"/>
              <a:gd name="connsiteX2-15" fmla="*/ 3991428 w 12512985"/>
              <a:gd name="connsiteY2-16" fmla="*/ 6466114 h 7544026"/>
              <a:gd name="connsiteX3-17" fmla="*/ 0 w 12512985"/>
              <a:gd name="connsiteY3-18" fmla="*/ 6858000 h 7544026"/>
              <a:gd name="connsiteX4-19" fmla="*/ 0 w 12512985"/>
              <a:gd name="connsiteY4-20" fmla="*/ 0 h 7544026"/>
              <a:gd name="connsiteX0-21" fmla="*/ 0 w 12513944"/>
              <a:gd name="connsiteY0-22" fmla="*/ 0 h 7700873"/>
              <a:gd name="connsiteX1-23" fmla="*/ 12192000 w 12513944"/>
              <a:gd name="connsiteY1-24" fmla="*/ 0 h 7700873"/>
              <a:gd name="connsiteX2-25" fmla="*/ 4020456 w 12513944"/>
              <a:gd name="connsiteY2-26" fmla="*/ 6828971 h 7700873"/>
              <a:gd name="connsiteX3-27" fmla="*/ 0 w 12513944"/>
              <a:gd name="connsiteY3-28" fmla="*/ 6858000 h 7700873"/>
              <a:gd name="connsiteX4-29" fmla="*/ 0 w 12513944"/>
              <a:gd name="connsiteY4-30" fmla="*/ 0 h 7700873"/>
              <a:gd name="connsiteX0-31" fmla="*/ 0 w 12521496"/>
              <a:gd name="connsiteY0-32" fmla="*/ 0 h 7394157"/>
              <a:gd name="connsiteX1-33" fmla="*/ 12192000 w 12521496"/>
              <a:gd name="connsiteY1-34" fmla="*/ 0 h 7394157"/>
              <a:gd name="connsiteX2-35" fmla="*/ 4020456 w 12521496"/>
              <a:gd name="connsiteY2-36" fmla="*/ 6828971 h 7394157"/>
              <a:gd name="connsiteX3-37" fmla="*/ 0 w 12521496"/>
              <a:gd name="connsiteY3-38" fmla="*/ 6858000 h 7394157"/>
              <a:gd name="connsiteX4-39" fmla="*/ 0 w 12521496"/>
              <a:gd name="connsiteY4-40" fmla="*/ 0 h 7394157"/>
              <a:gd name="connsiteX0-41" fmla="*/ 0 w 12521496"/>
              <a:gd name="connsiteY0-42" fmla="*/ 0 h 6918474"/>
              <a:gd name="connsiteX1-43" fmla="*/ 12192000 w 12521496"/>
              <a:gd name="connsiteY1-44" fmla="*/ 0 h 6918474"/>
              <a:gd name="connsiteX2-45" fmla="*/ 4020456 w 12521496"/>
              <a:gd name="connsiteY2-46" fmla="*/ 6828971 h 6918474"/>
              <a:gd name="connsiteX3-47" fmla="*/ 0 w 12521496"/>
              <a:gd name="connsiteY3-48" fmla="*/ 6858000 h 6918474"/>
              <a:gd name="connsiteX4-49" fmla="*/ 0 w 12521496"/>
              <a:gd name="connsiteY4-50" fmla="*/ 0 h 6918474"/>
              <a:gd name="connsiteX0-51" fmla="*/ 0 w 12520054"/>
              <a:gd name="connsiteY0-52" fmla="*/ 0 h 6877085"/>
              <a:gd name="connsiteX1-53" fmla="*/ 12192000 w 12520054"/>
              <a:gd name="connsiteY1-54" fmla="*/ 0 h 6877085"/>
              <a:gd name="connsiteX2-55" fmla="*/ 4020456 w 12520054"/>
              <a:gd name="connsiteY2-56" fmla="*/ 6828971 h 6877085"/>
              <a:gd name="connsiteX3-57" fmla="*/ 0 w 12520054"/>
              <a:gd name="connsiteY3-58" fmla="*/ 6858000 h 6877085"/>
              <a:gd name="connsiteX4-59" fmla="*/ 0 w 12520054"/>
              <a:gd name="connsiteY4-60" fmla="*/ 0 h 6877085"/>
              <a:gd name="connsiteX0-61" fmla="*/ 0 w 12594454"/>
              <a:gd name="connsiteY0-62" fmla="*/ 0 h 6877085"/>
              <a:gd name="connsiteX1-63" fmla="*/ 12192000 w 12594454"/>
              <a:gd name="connsiteY1-64" fmla="*/ 0 h 6877085"/>
              <a:gd name="connsiteX2-65" fmla="*/ 4020456 w 12594454"/>
              <a:gd name="connsiteY2-66" fmla="*/ 6828971 h 6877085"/>
              <a:gd name="connsiteX3-67" fmla="*/ 0 w 12594454"/>
              <a:gd name="connsiteY3-68" fmla="*/ 6858000 h 6877085"/>
              <a:gd name="connsiteX4-69" fmla="*/ 0 w 12594454"/>
              <a:gd name="connsiteY4-70" fmla="*/ 0 h 6877085"/>
              <a:gd name="connsiteX0-71" fmla="*/ 0 w 12413791"/>
              <a:gd name="connsiteY0-72" fmla="*/ 0 h 6877085"/>
              <a:gd name="connsiteX1-73" fmla="*/ 12192000 w 12413791"/>
              <a:gd name="connsiteY1-74" fmla="*/ 0 h 6877085"/>
              <a:gd name="connsiteX2-75" fmla="*/ 4020456 w 12413791"/>
              <a:gd name="connsiteY2-76" fmla="*/ 6828971 h 6877085"/>
              <a:gd name="connsiteX3-77" fmla="*/ 0 w 12413791"/>
              <a:gd name="connsiteY3-78" fmla="*/ 6858000 h 6877085"/>
              <a:gd name="connsiteX4-79" fmla="*/ 0 w 12413791"/>
              <a:gd name="connsiteY4-80" fmla="*/ 0 h 6877085"/>
              <a:gd name="connsiteX0-81" fmla="*/ 0 w 12777272"/>
              <a:gd name="connsiteY0-82" fmla="*/ 0 h 6877085"/>
              <a:gd name="connsiteX1-83" fmla="*/ 12192000 w 12777272"/>
              <a:gd name="connsiteY1-84" fmla="*/ 0 h 6877085"/>
              <a:gd name="connsiteX2-85" fmla="*/ 10145487 w 12777272"/>
              <a:gd name="connsiteY2-86" fmla="*/ 2046515 h 6877085"/>
              <a:gd name="connsiteX3-87" fmla="*/ 4020456 w 12777272"/>
              <a:gd name="connsiteY3-88" fmla="*/ 6828971 h 6877085"/>
              <a:gd name="connsiteX4-89" fmla="*/ 0 w 12777272"/>
              <a:gd name="connsiteY4-90" fmla="*/ 6858000 h 6877085"/>
              <a:gd name="connsiteX5" fmla="*/ 0 w 12777272"/>
              <a:gd name="connsiteY5" fmla="*/ 0 h 6877085"/>
              <a:gd name="connsiteX0-91" fmla="*/ 0 w 13300967"/>
              <a:gd name="connsiteY0-92" fmla="*/ 0 h 6877085"/>
              <a:gd name="connsiteX1-93" fmla="*/ 12192000 w 13300967"/>
              <a:gd name="connsiteY1-94" fmla="*/ 0 h 6877085"/>
              <a:gd name="connsiteX2-95" fmla="*/ 12104915 w 13300967"/>
              <a:gd name="connsiteY2-96" fmla="*/ 2670629 h 6877085"/>
              <a:gd name="connsiteX3-97" fmla="*/ 4020456 w 13300967"/>
              <a:gd name="connsiteY3-98" fmla="*/ 6828971 h 6877085"/>
              <a:gd name="connsiteX4-99" fmla="*/ 0 w 13300967"/>
              <a:gd name="connsiteY4-100" fmla="*/ 6858000 h 6877085"/>
              <a:gd name="connsiteX5-101" fmla="*/ 0 w 13300967"/>
              <a:gd name="connsiteY5-102" fmla="*/ 0 h 6877085"/>
              <a:gd name="connsiteX0-103" fmla="*/ 0 w 12924146"/>
              <a:gd name="connsiteY0-104" fmla="*/ 0 h 6877085"/>
              <a:gd name="connsiteX1-105" fmla="*/ 12192000 w 12924146"/>
              <a:gd name="connsiteY1-106" fmla="*/ 0 h 6877085"/>
              <a:gd name="connsiteX2-107" fmla="*/ 12104915 w 12924146"/>
              <a:gd name="connsiteY2-108" fmla="*/ 2670629 h 6877085"/>
              <a:gd name="connsiteX3-109" fmla="*/ 4020456 w 12924146"/>
              <a:gd name="connsiteY3-110" fmla="*/ 6828971 h 6877085"/>
              <a:gd name="connsiteX4-111" fmla="*/ 0 w 12924146"/>
              <a:gd name="connsiteY4-112" fmla="*/ 6858000 h 6877085"/>
              <a:gd name="connsiteX5-113" fmla="*/ 0 w 12924146"/>
              <a:gd name="connsiteY5-114" fmla="*/ 0 h 6877085"/>
              <a:gd name="connsiteX0-115" fmla="*/ 0 w 12946213"/>
              <a:gd name="connsiteY0-116" fmla="*/ 0 h 6877085"/>
              <a:gd name="connsiteX1-117" fmla="*/ 12192000 w 12946213"/>
              <a:gd name="connsiteY1-118" fmla="*/ 0 h 6877085"/>
              <a:gd name="connsiteX2-119" fmla="*/ 12192001 w 12946213"/>
              <a:gd name="connsiteY2-120" fmla="*/ 2656114 h 6877085"/>
              <a:gd name="connsiteX3-121" fmla="*/ 4020456 w 12946213"/>
              <a:gd name="connsiteY3-122" fmla="*/ 6828971 h 6877085"/>
              <a:gd name="connsiteX4-123" fmla="*/ 0 w 12946213"/>
              <a:gd name="connsiteY4-124" fmla="*/ 6858000 h 6877085"/>
              <a:gd name="connsiteX5-125" fmla="*/ 0 w 12946213"/>
              <a:gd name="connsiteY5-126" fmla="*/ 0 h 6877085"/>
              <a:gd name="connsiteX0-127" fmla="*/ 0 w 12196083"/>
              <a:gd name="connsiteY0-128" fmla="*/ 0 h 6877085"/>
              <a:gd name="connsiteX1-129" fmla="*/ 12192000 w 12196083"/>
              <a:gd name="connsiteY1-130" fmla="*/ 0 h 6877085"/>
              <a:gd name="connsiteX2-131" fmla="*/ 12192001 w 12196083"/>
              <a:gd name="connsiteY2-132" fmla="*/ 2656114 h 6877085"/>
              <a:gd name="connsiteX3-133" fmla="*/ 4020456 w 12196083"/>
              <a:gd name="connsiteY3-134" fmla="*/ 6828971 h 6877085"/>
              <a:gd name="connsiteX4-135" fmla="*/ 0 w 12196083"/>
              <a:gd name="connsiteY4-136" fmla="*/ 6858000 h 6877085"/>
              <a:gd name="connsiteX5-137" fmla="*/ 0 w 12196083"/>
              <a:gd name="connsiteY5-138" fmla="*/ 0 h 6877085"/>
              <a:gd name="connsiteX0-139" fmla="*/ 0 w 12196083"/>
              <a:gd name="connsiteY0-140" fmla="*/ 0 h 6877085"/>
              <a:gd name="connsiteX1-141" fmla="*/ 12192000 w 12196083"/>
              <a:gd name="connsiteY1-142" fmla="*/ 0 h 6877085"/>
              <a:gd name="connsiteX2-143" fmla="*/ 12192001 w 12196083"/>
              <a:gd name="connsiteY2-144" fmla="*/ 2656114 h 6877085"/>
              <a:gd name="connsiteX3-145" fmla="*/ 4020456 w 12196083"/>
              <a:gd name="connsiteY3-146" fmla="*/ 6828971 h 6877085"/>
              <a:gd name="connsiteX4-147" fmla="*/ 0 w 12196083"/>
              <a:gd name="connsiteY4-148" fmla="*/ 6858000 h 6877085"/>
              <a:gd name="connsiteX5-149" fmla="*/ 0 w 12196083"/>
              <a:gd name="connsiteY5-150" fmla="*/ 0 h 6877085"/>
              <a:gd name="connsiteX0-151" fmla="*/ 0 w 12196083"/>
              <a:gd name="connsiteY0-152" fmla="*/ 0 h 6877085"/>
              <a:gd name="connsiteX1-153" fmla="*/ 12192000 w 12196083"/>
              <a:gd name="connsiteY1-154" fmla="*/ 0 h 6877085"/>
              <a:gd name="connsiteX2-155" fmla="*/ 12192001 w 12196083"/>
              <a:gd name="connsiteY2-156" fmla="*/ 2656114 h 6877085"/>
              <a:gd name="connsiteX3-157" fmla="*/ 9942286 w 12196083"/>
              <a:gd name="connsiteY3-158" fmla="*/ 4194630 h 6877085"/>
              <a:gd name="connsiteX4-159" fmla="*/ 4020456 w 12196083"/>
              <a:gd name="connsiteY4-160" fmla="*/ 6828971 h 6877085"/>
              <a:gd name="connsiteX5-161" fmla="*/ 0 w 12196083"/>
              <a:gd name="connsiteY5-162" fmla="*/ 6858000 h 6877085"/>
              <a:gd name="connsiteX6" fmla="*/ 0 w 12196083"/>
              <a:gd name="connsiteY6" fmla="*/ 0 h 6877085"/>
              <a:gd name="connsiteX0-163" fmla="*/ 0 w 12196083"/>
              <a:gd name="connsiteY0-164" fmla="*/ 0 h 6877085"/>
              <a:gd name="connsiteX1-165" fmla="*/ 12192000 w 12196083"/>
              <a:gd name="connsiteY1-166" fmla="*/ 0 h 6877085"/>
              <a:gd name="connsiteX2-167" fmla="*/ 12192001 w 12196083"/>
              <a:gd name="connsiteY2-168" fmla="*/ 2656114 h 6877085"/>
              <a:gd name="connsiteX3-169" fmla="*/ 6357257 w 12196083"/>
              <a:gd name="connsiteY3-170" fmla="*/ 2931887 h 6877085"/>
              <a:gd name="connsiteX4-171" fmla="*/ 4020456 w 12196083"/>
              <a:gd name="connsiteY4-172" fmla="*/ 6828971 h 6877085"/>
              <a:gd name="connsiteX5-173" fmla="*/ 0 w 12196083"/>
              <a:gd name="connsiteY5-174" fmla="*/ 6858000 h 6877085"/>
              <a:gd name="connsiteX6-175" fmla="*/ 0 w 12196083"/>
              <a:gd name="connsiteY6-176" fmla="*/ 0 h 6877085"/>
              <a:gd name="connsiteX0-177" fmla="*/ 0 w 12196083"/>
              <a:gd name="connsiteY0-178" fmla="*/ 0 h 6877085"/>
              <a:gd name="connsiteX1-179" fmla="*/ 12192000 w 12196083"/>
              <a:gd name="connsiteY1-180" fmla="*/ 0 h 6877085"/>
              <a:gd name="connsiteX2-181" fmla="*/ 12192001 w 12196083"/>
              <a:gd name="connsiteY2-182" fmla="*/ 2656114 h 6877085"/>
              <a:gd name="connsiteX3-183" fmla="*/ 5907315 w 12196083"/>
              <a:gd name="connsiteY3-184" fmla="*/ 3120573 h 6877085"/>
              <a:gd name="connsiteX4-185" fmla="*/ 4020456 w 12196083"/>
              <a:gd name="connsiteY4-186" fmla="*/ 6828971 h 6877085"/>
              <a:gd name="connsiteX5-187" fmla="*/ 0 w 12196083"/>
              <a:gd name="connsiteY5-188" fmla="*/ 6858000 h 6877085"/>
              <a:gd name="connsiteX6-189" fmla="*/ 0 w 12196083"/>
              <a:gd name="connsiteY6-190" fmla="*/ 0 h 6877085"/>
              <a:gd name="connsiteX0-191" fmla="*/ 0 w 12196083"/>
              <a:gd name="connsiteY0-192" fmla="*/ 0 h 6877085"/>
              <a:gd name="connsiteX1-193" fmla="*/ 12192000 w 12196083"/>
              <a:gd name="connsiteY1-194" fmla="*/ 0 h 6877085"/>
              <a:gd name="connsiteX2-195" fmla="*/ 12192001 w 12196083"/>
              <a:gd name="connsiteY2-196" fmla="*/ 2656114 h 6877085"/>
              <a:gd name="connsiteX3-197" fmla="*/ 6836229 w 12196083"/>
              <a:gd name="connsiteY3-198" fmla="*/ 2815773 h 6877085"/>
              <a:gd name="connsiteX4-199" fmla="*/ 4020456 w 12196083"/>
              <a:gd name="connsiteY4-200" fmla="*/ 6828971 h 6877085"/>
              <a:gd name="connsiteX5-201" fmla="*/ 0 w 12196083"/>
              <a:gd name="connsiteY5-202" fmla="*/ 6858000 h 6877085"/>
              <a:gd name="connsiteX6-203" fmla="*/ 0 w 12196083"/>
              <a:gd name="connsiteY6-204" fmla="*/ 0 h 687708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01" y="connsiteY5-102"/>
              </a:cxn>
              <a:cxn ang="0">
                <a:pos x="connsiteX6-175" y="connsiteY6-176"/>
              </a:cxn>
            </a:cxnLst>
            <a:rect l="l" t="t" r="r" b="b"/>
            <a:pathLst>
              <a:path w="12196083" h="6877085">
                <a:moveTo>
                  <a:pt x="0" y="0"/>
                </a:moveTo>
                <a:lnTo>
                  <a:pt x="12192000" y="0"/>
                </a:lnTo>
                <a:cubicBezTo>
                  <a:pt x="12184744" y="1270000"/>
                  <a:pt x="12204096" y="1372809"/>
                  <a:pt x="12192001" y="2656114"/>
                </a:cubicBezTo>
                <a:cubicBezTo>
                  <a:pt x="11817049" y="3355219"/>
                  <a:pt x="8198153" y="2120297"/>
                  <a:pt x="6836229" y="2815773"/>
                </a:cubicBezTo>
                <a:cubicBezTo>
                  <a:pt x="5474305" y="3511249"/>
                  <a:pt x="5677504" y="6385076"/>
                  <a:pt x="4020456" y="6828971"/>
                </a:cubicBezTo>
                <a:cubicBezTo>
                  <a:pt x="1799770" y="6868885"/>
                  <a:pt x="1915885" y="6897914"/>
                  <a:pt x="0" y="6858000"/>
                </a:cubicBezTo>
                <a:lnTo>
                  <a:pt x="0" y="0"/>
                </a:lnTo>
                <a:close/>
              </a:path>
            </a:pathLst>
          </a:custGeom>
          <a:gradFill>
            <a:gsLst>
              <a:gs pos="0">
                <a:srgbClr val="61BDFF"/>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3" name="矩形 2"/>
          <p:cNvSpPr/>
          <p:nvPr/>
        </p:nvSpPr>
        <p:spPr>
          <a:xfrm>
            <a:off x="0" y="0"/>
            <a:ext cx="12196083" cy="6877085"/>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1" fmla="*/ 0 w 13716000"/>
              <a:gd name="connsiteY0-2" fmla="*/ 0 h 7715250"/>
              <a:gd name="connsiteX1-3" fmla="*/ 12192000 w 13716000"/>
              <a:gd name="connsiteY1-4" fmla="*/ 0 h 7715250"/>
              <a:gd name="connsiteX2-5" fmla="*/ 12192000 w 13716000"/>
              <a:gd name="connsiteY2-6" fmla="*/ 6858000 h 7715250"/>
              <a:gd name="connsiteX3-7" fmla="*/ 0 w 13716000"/>
              <a:gd name="connsiteY3-8" fmla="*/ 6858000 h 7715250"/>
              <a:gd name="connsiteX4-9" fmla="*/ 0 w 13716000"/>
              <a:gd name="connsiteY4-10" fmla="*/ 0 h 7715250"/>
              <a:gd name="connsiteX0-11" fmla="*/ 0 w 12512985"/>
              <a:gd name="connsiteY0-12" fmla="*/ 0 h 7544026"/>
              <a:gd name="connsiteX1-13" fmla="*/ 12192000 w 12512985"/>
              <a:gd name="connsiteY1-14" fmla="*/ 0 h 7544026"/>
              <a:gd name="connsiteX2-15" fmla="*/ 3991428 w 12512985"/>
              <a:gd name="connsiteY2-16" fmla="*/ 6466114 h 7544026"/>
              <a:gd name="connsiteX3-17" fmla="*/ 0 w 12512985"/>
              <a:gd name="connsiteY3-18" fmla="*/ 6858000 h 7544026"/>
              <a:gd name="connsiteX4-19" fmla="*/ 0 w 12512985"/>
              <a:gd name="connsiteY4-20" fmla="*/ 0 h 7544026"/>
              <a:gd name="connsiteX0-21" fmla="*/ 0 w 12513944"/>
              <a:gd name="connsiteY0-22" fmla="*/ 0 h 7700873"/>
              <a:gd name="connsiteX1-23" fmla="*/ 12192000 w 12513944"/>
              <a:gd name="connsiteY1-24" fmla="*/ 0 h 7700873"/>
              <a:gd name="connsiteX2-25" fmla="*/ 4020456 w 12513944"/>
              <a:gd name="connsiteY2-26" fmla="*/ 6828971 h 7700873"/>
              <a:gd name="connsiteX3-27" fmla="*/ 0 w 12513944"/>
              <a:gd name="connsiteY3-28" fmla="*/ 6858000 h 7700873"/>
              <a:gd name="connsiteX4-29" fmla="*/ 0 w 12513944"/>
              <a:gd name="connsiteY4-30" fmla="*/ 0 h 7700873"/>
              <a:gd name="connsiteX0-31" fmla="*/ 0 w 12521496"/>
              <a:gd name="connsiteY0-32" fmla="*/ 0 h 7394157"/>
              <a:gd name="connsiteX1-33" fmla="*/ 12192000 w 12521496"/>
              <a:gd name="connsiteY1-34" fmla="*/ 0 h 7394157"/>
              <a:gd name="connsiteX2-35" fmla="*/ 4020456 w 12521496"/>
              <a:gd name="connsiteY2-36" fmla="*/ 6828971 h 7394157"/>
              <a:gd name="connsiteX3-37" fmla="*/ 0 w 12521496"/>
              <a:gd name="connsiteY3-38" fmla="*/ 6858000 h 7394157"/>
              <a:gd name="connsiteX4-39" fmla="*/ 0 w 12521496"/>
              <a:gd name="connsiteY4-40" fmla="*/ 0 h 7394157"/>
              <a:gd name="connsiteX0-41" fmla="*/ 0 w 12521496"/>
              <a:gd name="connsiteY0-42" fmla="*/ 0 h 6918474"/>
              <a:gd name="connsiteX1-43" fmla="*/ 12192000 w 12521496"/>
              <a:gd name="connsiteY1-44" fmla="*/ 0 h 6918474"/>
              <a:gd name="connsiteX2-45" fmla="*/ 4020456 w 12521496"/>
              <a:gd name="connsiteY2-46" fmla="*/ 6828971 h 6918474"/>
              <a:gd name="connsiteX3-47" fmla="*/ 0 w 12521496"/>
              <a:gd name="connsiteY3-48" fmla="*/ 6858000 h 6918474"/>
              <a:gd name="connsiteX4-49" fmla="*/ 0 w 12521496"/>
              <a:gd name="connsiteY4-50" fmla="*/ 0 h 6918474"/>
              <a:gd name="connsiteX0-51" fmla="*/ 0 w 12520054"/>
              <a:gd name="connsiteY0-52" fmla="*/ 0 h 6877085"/>
              <a:gd name="connsiteX1-53" fmla="*/ 12192000 w 12520054"/>
              <a:gd name="connsiteY1-54" fmla="*/ 0 h 6877085"/>
              <a:gd name="connsiteX2-55" fmla="*/ 4020456 w 12520054"/>
              <a:gd name="connsiteY2-56" fmla="*/ 6828971 h 6877085"/>
              <a:gd name="connsiteX3-57" fmla="*/ 0 w 12520054"/>
              <a:gd name="connsiteY3-58" fmla="*/ 6858000 h 6877085"/>
              <a:gd name="connsiteX4-59" fmla="*/ 0 w 12520054"/>
              <a:gd name="connsiteY4-60" fmla="*/ 0 h 6877085"/>
              <a:gd name="connsiteX0-61" fmla="*/ 0 w 12594454"/>
              <a:gd name="connsiteY0-62" fmla="*/ 0 h 6877085"/>
              <a:gd name="connsiteX1-63" fmla="*/ 12192000 w 12594454"/>
              <a:gd name="connsiteY1-64" fmla="*/ 0 h 6877085"/>
              <a:gd name="connsiteX2-65" fmla="*/ 4020456 w 12594454"/>
              <a:gd name="connsiteY2-66" fmla="*/ 6828971 h 6877085"/>
              <a:gd name="connsiteX3-67" fmla="*/ 0 w 12594454"/>
              <a:gd name="connsiteY3-68" fmla="*/ 6858000 h 6877085"/>
              <a:gd name="connsiteX4-69" fmla="*/ 0 w 12594454"/>
              <a:gd name="connsiteY4-70" fmla="*/ 0 h 6877085"/>
              <a:gd name="connsiteX0-71" fmla="*/ 0 w 12413791"/>
              <a:gd name="connsiteY0-72" fmla="*/ 0 h 6877085"/>
              <a:gd name="connsiteX1-73" fmla="*/ 12192000 w 12413791"/>
              <a:gd name="connsiteY1-74" fmla="*/ 0 h 6877085"/>
              <a:gd name="connsiteX2-75" fmla="*/ 4020456 w 12413791"/>
              <a:gd name="connsiteY2-76" fmla="*/ 6828971 h 6877085"/>
              <a:gd name="connsiteX3-77" fmla="*/ 0 w 12413791"/>
              <a:gd name="connsiteY3-78" fmla="*/ 6858000 h 6877085"/>
              <a:gd name="connsiteX4-79" fmla="*/ 0 w 12413791"/>
              <a:gd name="connsiteY4-80" fmla="*/ 0 h 6877085"/>
              <a:gd name="connsiteX0-81" fmla="*/ 0 w 12777272"/>
              <a:gd name="connsiteY0-82" fmla="*/ 0 h 6877085"/>
              <a:gd name="connsiteX1-83" fmla="*/ 12192000 w 12777272"/>
              <a:gd name="connsiteY1-84" fmla="*/ 0 h 6877085"/>
              <a:gd name="connsiteX2-85" fmla="*/ 10145487 w 12777272"/>
              <a:gd name="connsiteY2-86" fmla="*/ 2046515 h 6877085"/>
              <a:gd name="connsiteX3-87" fmla="*/ 4020456 w 12777272"/>
              <a:gd name="connsiteY3-88" fmla="*/ 6828971 h 6877085"/>
              <a:gd name="connsiteX4-89" fmla="*/ 0 w 12777272"/>
              <a:gd name="connsiteY4-90" fmla="*/ 6858000 h 6877085"/>
              <a:gd name="connsiteX5" fmla="*/ 0 w 12777272"/>
              <a:gd name="connsiteY5" fmla="*/ 0 h 6877085"/>
              <a:gd name="connsiteX0-91" fmla="*/ 0 w 13300967"/>
              <a:gd name="connsiteY0-92" fmla="*/ 0 h 6877085"/>
              <a:gd name="connsiteX1-93" fmla="*/ 12192000 w 13300967"/>
              <a:gd name="connsiteY1-94" fmla="*/ 0 h 6877085"/>
              <a:gd name="connsiteX2-95" fmla="*/ 12104915 w 13300967"/>
              <a:gd name="connsiteY2-96" fmla="*/ 2670629 h 6877085"/>
              <a:gd name="connsiteX3-97" fmla="*/ 4020456 w 13300967"/>
              <a:gd name="connsiteY3-98" fmla="*/ 6828971 h 6877085"/>
              <a:gd name="connsiteX4-99" fmla="*/ 0 w 13300967"/>
              <a:gd name="connsiteY4-100" fmla="*/ 6858000 h 6877085"/>
              <a:gd name="connsiteX5-101" fmla="*/ 0 w 13300967"/>
              <a:gd name="connsiteY5-102" fmla="*/ 0 h 6877085"/>
              <a:gd name="connsiteX0-103" fmla="*/ 0 w 12924146"/>
              <a:gd name="connsiteY0-104" fmla="*/ 0 h 6877085"/>
              <a:gd name="connsiteX1-105" fmla="*/ 12192000 w 12924146"/>
              <a:gd name="connsiteY1-106" fmla="*/ 0 h 6877085"/>
              <a:gd name="connsiteX2-107" fmla="*/ 12104915 w 12924146"/>
              <a:gd name="connsiteY2-108" fmla="*/ 2670629 h 6877085"/>
              <a:gd name="connsiteX3-109" fmla="*/ 4020456 w 12924146"/>
              <a:gd name="connsiteY3-110" fmla="*/ 6828971 h 6877085"/>
              <a:gd name="connsiteX4-111" fmla="*/ 0 w 12924146"/>
              <a:gd name="connsiteY4-112" fmla="*/ 6858000 h 6877085"/>
              <a:gd name="connsiteX5-113" fmla="*/ 0 w 12924146"/>
              <a:gd name="connsiteY5-114" fmla="*/ 0 h 6877085"/>
              <a:gd name="connsiteX0-115" fmla="*/ 0 w 12946213"/>
              <a:gd name="connsiteY0-116" fmla="*/ 0 h 6877085"/>
              <a:gd name="connsiteX1-117" fmla="*/ 12192000 w 12946213"/>
              <a:gd name="connsiteY1-118" fmla="*/ 0 h 6877085"/>
              <a:gd name="connsiteX2-119" fmla="*/ 12192001 w 12946213"/>
              <a:gd name="connsiteY2-120" fmla="*/ 2656114 h 6877085"/>
              <a:gd name="connsiteX3-121" fmla="*/ 4020456 w 12946213"/>
              <a:gd name="connsiteY3-122" fmla="*/ 6828971 h 6877085"/>
              <a:gd name="connsiteX4-123" fmla="*/ 0 w 12946213"/>
              <a:gd name="connsiteY4-124" fmla="*/ 6858000 h 6877085"/>
              <a:gd name="connsiteX5-125" fmla="*/ 0 w 12946213"/>
              <a:gd name="connsiteY5-126" fmla="*/ 0 h 6877085"/>
              <a:gd name="connsiteX0-127" fmla="*/ 0 w 12196083"/>
              <a:gd name="connsiteY0-128" fmla="*/ 0 h 6877085"/>
              <a:gd name="connsiteX1-129" fmla="*/ 12192000 w 12196083"/>
              <a:gd name="connsiteY1-130" fmla="*/ 0 h 6877085"/>
              <a:gd name="connsiteX2-131" fmla="*/ 12192001 w 12196083"/>
              <a:gd name="connsiteY2-132" fmla="*/ 2656114 h 6877085"/>
              <a:gd name="connsiteX3-133" fmla="*/ 4020456 w 12196083"/>
              <a:gd name="connsiteY3-134" fmla="*/ 6828971 h 6877085"/>
              <a:gd name="connsiteX4-135" fmla="*/ 0 w 12196083"/>
              <a:gd name="connsiteY4-136" fmla="*/ 6858000 h 6877085"/>
              <a:gd name="connsiteX5-137" fmla="*/ 0 w 12196083"/>
              <a:gd name="connsiteY5-138" fmla="*/ 0 h 6877085"/>
              <a:gd name="connsiteX0-139" fmla="*/ 0 w 12196083"/>
              <a:gd name="connsiteY0-140" fmla="*/ 0 h 6877085"/>
              <a:gd name="connsiteX1-141" fmla="*/ 12192000 w 12196083"/>
              <a:gd name="connsiteY1-142" fmla="*/ 0 h 6877085"/>
              <a:gd name="connsiteX2-143" fmla="*/ 12192001 w 12196083"/>
              <a:gd name="connsiteY2-144" fmla="*/ 2656114 h 6877085"/>
              <a:gd name="connsiteX3-145" fmla="*/ 4020456 w 12196083"/>
              <a:gd name="connsiteY3-146" fmla="*/ 6828971 h 6877085"/>
              <a:gd name="connsiteX4-147" fmla="*/ 0 w 12196083"/>
              <a:gd name="connsiteY4-148" fmla="*/ 6858000 h 6877085"/>
              <a:gd name="connsiteX5-149" fmla="*/ 0 w 12196083"/>
              <a:gd name="connsiteY5-150" fmla="*/ 0 h 6877085"/>
              <a:gd name="connsiteX0-151" fmla="*/ 0 w 12196083"/>
              <a:gd name="connsiteY0-152" fmla="*/ 0 h 6877085"/>
              <a:gd name="connsiteX1-153" fmla="*/ 12192000 w 12196083"/>
              <a:gd name="connsiteY1-154" fmla="*/ 0 h 6877085"/>
              <a:gd name="connsiteX2-155" fmla="*/ 12192001 w 12196083"/>
              <a:gd name="connsiteY2-156" fmla="*/ 2656114 h 6877085"/>
              <a:gd name="connsiteX3-157" fmla="*/ 9942286 w 12196083"/>
              <a:gd name="connsiteY3-158" fmla="*/ 4194630 h 6877085"/>
              <a:gd name="connsiteX4-159" fmla="*/ 4020456 w 12196083"/>
              <a:gd name="connsiteY4-160" fmla="*/ 6828971 h 6877085"/>
              <a:gd name="connsiteX5-161" fmla="*/ 0 w 12196083"/>
              <a:gd name="connsiteY5-162" fmla="*/ 6858000 h 6877085"/>
              <a:gd name="connsiteX6" fmla="*/ 0 w 12196083"/>
              <a:gd name="connsiteY6" fmla="*/ 0 h 6877085"/>
              <a:gd name="connsiteX0-163" fmla="*/ 0 w 12196083"/>
              <a:gd name="connsiteY0-164" fmla="*/ 0 h 6877085"/>
              <a:gd name="connsiteX1-165" fmla="*/ 12192000 w 12196083"/>
              <a:gd name="connsiteY1-166" fmla="*/ 0 h 6877085"/>
              <a:gd name="connsiteX2-167" fmla="*/ 12192001 w 12196083"/>
              <a:gd name="connsiteY2-168" fmla="*/ 2656114 h 6877085"/>
              <a:gd name="connsiteX3-169" fmla="*/ 6357257 w 12196083"/>
              <a:gd name="connsiteY3-170" fmla="*/ 2931887 h 6877085"/>
              <a:gd name="connsiteX4-171" fmla="*/ 4020456 w 12196083"/>
              <a:gd name="connsiteY4-172" fmla="*/ 6828971 h 6877085"/>
              <a:gd name="connsiteX5-173" fmla="*/ 0 w 12196083"/>
              <a:gd name="connsiteY5-174" fmla="*/ 6858000 h 6877085"/>
              <a:gd name="connsiteX6-175" fmla="*/ 0 w 12196083"/>
              <a:gd name="connsiteY6-176" fmla="*/ 0 h 6877085"/>
              <a:gd name="connsiteX0-177" fmla="*/ 0 w 12196083"/>
              <a:gd name="connsiteY0-178" fmla="*/ 0 h 6877085"/>
              <a:gd name="connsiteX1-179" fmla="*/ 12192000 w 12196083"/>
              <a:gd name="connsiteY1-180" fmla="*/ 0 h 6877085"/>
              <a:gd name="connsiteX2-181" fmla="*/ 12192001 w 12196083"/>
              <a:gd name="connsiteY2-182" fmla="*/ 2656114 h 6877085"/>
              <a:gd name="connsiteX3-183" fmla="*/ 5907315 w 12196083"/>
              <a:gd name="connsiteY3-184" fmla="*/ 3120573 h 6877085"/>
              <a:gd name="connsiteX4-185" fmla="*/ 4020456 w 12196083"/>
              <a:gd name="connsiteY4-186" fmla="*/ 6828971 h 6877085"/>
              <a:gd name="connsiteX5-187" fmla="*/ 0 w 12196083"/>
              <a:gd name="connsiteY5-188" fmla="*/ 6858000 h 6877085"/>
              <a:gd name="connsiteX6-189" fmla="*/ 0 w 12196083"/>
              <a:gd name="connsiteY6-190" fmla="*/ 0 h 6877085"/>
              <a:gd name="connsiteX0-191" fmla="*/ 0 w 12196083"/>
              <a:gd name="connsiteY0-192" fmla="*/ 0 h 6877085"/>
              <a:gd name="connsiteX1-193" fmla="*/ 12192000 w 12196083"/>
              <a:gd name="connsiteY1-194" fmla="*/ 0 h 6877085"/>
              <a:gd name="connsiteX2-195" fmla="*/ 12192001 w 12196083"/>
              <a:gd name="connsiteY2-196" fmla="*/ 2656114 h 6877085"/>
              <a:gd name="connsiteX3-197" fmla="*/ 6836229 w 12196083"/>
              <a:gd name="connsiteY3-198" fmla="*/ 2815773 h 6877085"/>
              <a:gd name="connsiteX4-199" fmla="*/ 4020456 w 12196083"/>
              <a:gd name="connsiteY4-200" fmla="*/ 6828971 h 6877085"/>
              <a:gd name="connsiteX5-201" fmla="*/ 0 w 12196083"/>
              <a:gd name="connsiteY5-202" fmla="*/ 6858000 h 6877085"/>
              <a:gd name="connsiteX6-203" fmla="*/ 0 w 12196083"/>
              <a:gd name="connsiteY6-204" fmla="*/ 0 h 6877085"/>
              <a:gd name="connsiteX0-205" fmla="*/ 0 w 12196083"/>
              <a:gd name="connsiteY0-206" fmla="*/ 0 h 6877085"/>
              <a:gd name="connsiteX1-207" fmla="*/ 12192000 w 12196083"/>
              <a:gd name="connsiteY1-208" fmla="*/ 0 h 6877085"/>
              <a:gd name="connsiteX2-209" fmla="*/ 12192001 w 12196083"/>
              <a:gd name="connsiteY2-210" fmla="*/ 2656114 h 6877085"/>
              <a:gd name="connsiteX3-211" fmla="*/ 5863771 w 12196083"/>
              <a:gd name="connsiteY3-212" fmla="*/ 2960916 h 6877085"/>
              <a:gd name="connsiteX4-213" fmla="*/ 4020456 w 12196083"/>
              <a:gd name="connsiteY4-214" fmla="*/ 6828971 h 6877085"/>
              <a:gd name="connsiteX5-215" fmla="*/ 0 w 12196083"/>
              <a:gd name="connsiteY5-216" fmla="*/ 6858000 h 6877085"/>
              <a:gd name="connsiteX6-217" fmla="*/ 0 w 12196083"/>
              <a:gd name="connsiteY6-218" fmla="*/ 0 h 6877085"/>
              <a:gd name="connsiteX0-219" fmla="*/ 0 w 12196083"/>
              <a:gd name="connsiteY0-220" fmla="*/ 0 h 6877085"/>
              <a:gd name="connsiteX1-221" fmla="*/ 12192000 w 12196083"/>
              <a:gd name="connsiteY1-222" fmla="*/ 0 h 6877085"/>
              <a:gd name="connsiteX2-223" fmla="*/ 12192001 w 12196083"/>
              <a:gd name="connsiteY2-224" fmla="*/ 2656114 h 6877085"/>
              <a:gd name="connsiteX3-225" fmla="*/ 6778171 w 12196083"/>
              <a:gd name="connsiteY3-226" fmla="*/ 2496459 h 6877085"/>
              <a:gd name="connsiteX4-227" fmla="*/ 4020456 w 12196083"/>
              <a:gd name="connsiteY4-228" fmla="*/ 6828971 h 6877085"/>
              <a:gd name="connsiteX5-229" fmla="*/ 0 w 12196083"/>
              <a:gd name="connsiteY5-230" fmla="*/ 6858000 h 6877085"/>
              <a:gd name="connsiteX6-231" fmla="*/ 0 w 12196083"/>
              <a:gd name="connsiteY6-232" fmla="*/ 0 h 6877085"/>
              <a:gd name="connsiteX0-233" fmla="*/ 0 w 12196083"/>
              <a:gd name="connsiteY0-234" fmla="*/ 0 h 6877085"/>
              <a:gd name="connsiteX1-235" fmla="*/ 12192000 w 12196083"/>
              <a:gd name="connsiteY1-236" fmla="*/ 0 h 6877085"/>
              <a:gd name="connsiteX2-237" fmla="*/ 12192001 w 12196083"/>
              <a:gd name="connsiteY2-238" fmla="*/ 2656114 h 6877085"/>
              <a:gd name="connsiteX3-239" fmla="*/ 6313714 w 12196083"/>
              <a:gd name="connsiteY3-240" fmla="*/ 2510973 h 6877085"/>
              <a:gd name="connsiteX4-241" fmla="*/ 4020456 w 12196083"/>
              <a:gd name="connsiteY4-242" fmla="*/ 6828971 h 6877085"/>
              <a:gd name="connsiteX5-243" fmla="*/ 0 w 12196083"/>
              <a:gd name="connsiteY5-244" fmla="*/ 6858000 h 6877085"/>
              <a:gd name="connsiteX6-245" fmla="*/ 0 w 12196083"/>
              <a:gd name="connsiteY6-246" fmla="*/ 0 h 6877085"/>
              <a:gd name="connsiteX0-247" fmla="*/ 0 w 12196083"/>
              <a:gd name="connsiteY0-248" fmla="*/ 0 h 6877085"/>
              <a:gd name="connsiteX1-249" fmla="*/ 12192000 w 12196083"/>
              <a:gd name="connsiteY1-250" fmla="*/ 0 h 6877085"/>
              <a:gd name="connsiteX2-251" fmla="*/ 12192001 w 12196083"/>
              <a:gd name="connsiteY2-252" fmla="*/ 2656114 h 6877085"/>
              <a:gd name="connsiteX3-253" fmla="*/ 5167086 w 12196083"/>
              <a:gd name="connsiteY3-254" fmla="*/ 3657601 h 6877085"/>
              <a:gd name="connsiteX4-255" fmla="*/ 4020456 w 12196083"/>
              <a:gd name="connsiteY4-256" fmla="*/ 6828971 h 6877085"/>
              <a:gd name="connsiteX5-257" fmla="*/ 0 w 12196083"/>
              <a:gd name="connsiteY5-258" fmla="*/ 6858000 h 6877085"/>
              <a:gd name="connsiteX6-259" fmla="*/ 0 w 12196083"/>
              <a:gd name="connsiteY6-260" fmla="*/ 0 h 6877085"/>
              <a:gd name="connsiteX0-261" fmla="*/ 0 w 12196083"/>
              <a:gd name="connsiteY0-262" fmla="*/ 0 h 6877085"/>
              <a:gd name="connsiteX1-263" fmla="*/ 12192000 w 12196083"/>
              <a:gd name="connsiteY1-264" fmla="*/ 0 h 6877085"/>
              <a:gd name="connsiteX2-265" fmla="*/ 12192001 w 12196083"/>
              <a:gd name="connsiteY2-266" fmla="*/ 2656114 h 6877085"/>
              <a:gd name="connsiteX3-267" fmla="*/ 5167086 w 12196083"/>
              <a:gd name="connsiteY3-268" fmla="*/ 3657601 h 6877085"/>
              <a:gd name="connsiteX4-269" fmla="*/ 4020456 w 12196083"/>
              <a:gd name="connsiteY4-270" fmla="*/ 6828971 h 6877085"/>
              <a:gd name="connsiteX5-271" fmla="*/ 0 w 12196083"/>
              <a:gd name="connsiteY5-272" fmla="*/ 6858000 h 6877085"/>
              <a:gd name="connsiteX6-273" fmla="*/ 0 w 12196083"/>
              <a:gd name="connsiteY6-274" fmla="*/ 0 h 6877085"/>
              <a:gd name="connsiteX0-275" fmla="*/ 0 w 12196083"/>
              <a:gd name="connsiteY0-276" fmla="*/ 0 h 6877085"/>
              <a:gd name="connsiteX1-277" fmla="*/ 12192000 w 12196083"/>
              <a:gd name="connsiteY1-278" fmla="*/ 0 h 6877085"/>
              <a:gd name="connsiteX2-279" fmla="*/ 12192001 w 12196083"/>
              <a:gd name="connsiteY2-280" fmla="*/ 2656114 h 6877085"/>
              <a:gd name="connsiteX3-281" fmla="*/ 5167086 w 12196083"/>
              <a:gd name="connsiteY3-282" fmla="*/ 3657601 h 6877085"/>
              <a:gd name="connsiteX4-283" fmla="*/ 4020456 w 12196083"/>
              <a:gd name="connsiteY4-284" fmla="*/ 6828971 h 6877085"/>
              <a:gd name="connsiteX5-285" fmla="*/ 0 w 12196083"/>
              <a:gd name="connsiteY5-286" fmla="*/ 6858000 h 6877085"/>
              <a:gd name="connsiteX6-287" fmla="*/ 0 w 12196083"/>
              <a:gd name="connsiteY6-288" fmla="*/ 0 h 6877085"/>
              <a:gd name="connsiteX0-289" fmla="*/ 0 w 12196083"/>
              <a:gd name="connsiteY0-290" fmla="*/ 0 h 6877085"/>
              <a:gd name="connsiteX1-291" fmla="*/ 12192000 w 12196083"/>
              <a:gd name="connsiteY1-292" fmla="*/ 0 h 6877085"/>
              <a:gd name="connsiteX2-293" fmla="*/ 12192001 w 12196083"/>
              <a:gd name="connsiteY2-294" fmla="*/ 2656114 h 6877085"/>
              <a:gd name="connsiteX3-295" fmla="*/ 6110515 w 12196083"/>
              <a:gd name="connsiteY3-296" fmla="*/ 2133601 h 6877085"/>
              <a:gd name="connsiteX4-297" fmla="*/ 4020456 w 12196083"/>
              <a:gd name="connsiteY4-298" fmla="*/ 6828971 h 6877085"/>
              <a:gd name="connsiteX5-299" fmla="*/ 0 w 12196083"/>
              <a:gd name="connsiteY5-300" fmla="*/ 6858000 h 6877085"/>
              <a:gd name="connsiteX6-301" fmla="*/ 0 w 12196083"/>
              <a:gd name="connsiteY6-302" fmla="*/ 0 h 6877085"/>
              <a:gd name="connsiteX0-303" fmla="*/ 0 w 12196083"/>
              <a:gd name="connsiteY0-304" fmla="*/ 0 h 6877085"/>
              <a:gd name="connsiteX1-305" fmla="*/ 12192000 w 12196083"/>
              <a:gd name="connsiteY1-306" fmla="*/ 0 h 6877085"/>
              <a:gd name="connsiteX2-307" fmla="*/ 12192001 w 12196083"/>
              <a:gd name="connsiteY2-308" fmla="*/ 2656114 h 6877085"/>
              <a:gd name="connsiteX3-309" fmla="*/ 6110515 w 12196083"/>
              <a:gd name="connsiteY3-310" fmla="*/ 2133601 h 6877085"/>
              <a:gd name="connsiteX4-311" fmla="*/ 4020456 w 12196083"/>
              <a:gd name="connsiteY4-312" fmla="*/ 6828971 h 6877085"/>
              <a:gd name="connsiteX5-313" fmla="*/ 0 w 12196083"/>
              <a:gd name="connsiteY5-314" fmla="*/ 6858000 h 6877085"/>
              <a:gd name="connsiteX6-315" fmla="*/ 0 w 12196083"/>
              <a:gd name="connsiteY6-316" fmla="*/ 0 h 6877085"/>
              <a:gd name="connsiteX0-317" fmla="*/ 0 w 12196083"/>
              <a:gd name="connsiteY0-318" fmla="*/ 0 h 6877085"/>
              <a:gd name="connsiteX1-319" fmla="*/ 12192000 w 12196083"/>
              <a:gd name="connsiteY1-320" fmla="*/ 0 h 6877085"/>
              <a:gd name="connsiteX2-321" fmla="*/ 12192001 w 12196083"/>
              <a:gd name="connsiteY2-322" fmla="*/ 2656114 h 6877085"/>
              <a:gd name="connsiteX3-323" fmla="*/ 6357258 w 12196083"/>
              <a:gd name="connsiteY3-324" fmla="*/ 2409372 h 6877085"/>
              <a:gd name="connsiteX4-325" fmla="*/ 4020456 w 12196083"/>
              <a:gd name="connsiteY4-326" fmla="*/ 6828971 h 6877085"/>
              <a:gd name="connsiteX5-327" fmla="*/ 0 w 12196083"/>
              <a:gd name="connsiteY5-328" fmla="*/ 6858000 h 6877085"/>
              <a:gd name="connsiteX6-329" fmla="*/ 0 w 12196083"/>
              <a:gd name="connsiteY6-330" fmla="*/ 0 h 6877085"/>
              <a:gd name="connsiteX0-331" fmla="*/ 0 w 12196083"/>
              <a:gd name="connsiteY0-332" fmla="*/ 0 h 6877085"/>
              <a:gd name="connsiteX1-333" fmla="*/ 12192000 w 12196083"/>
              <a:gd name="connsiteY1-334" fmla="*/ 0 h 6877085"/>
              <a:gd name="connsiteX2-335" fmla="*/ 12192001 w 12196083"/>
              <a:gd name="connsiteY2-336" fmla="*/ 2656114 h 6877085"/>
              <a:gd name="connsiteX3-337" fmla="*/ 6357258 w 12196083"/>
              <a:gd name="connsiteY3-338" fmla="*/ 2409372 h 6877085"/>
              <a:gd name="connsiteX4-339" fmla="*/ 4020456 w 12196083"/>
              <a:gd name="connsiteY4-340" fmla="*/ 6828971 h 6877085"/>
              <a:gd name="connsiteX5-341" fmla="*/ 0 w 12196083"/>
              <a:gd name="connsiteY5-342" fmla="*/ 6858000 h 6877085"/>
              <a:gd name="connsiteX6-343" fmla="*/ 0 w 12196083"/>
              <a:gd name="connsiteY6-344" fmla="*/ 0 h 687708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01" y="connsiteY5-102"/>
              </a:cxn>
              <a:cxn ang="0">
                <a:pos x="connsiteX6-175" y="connsiteY6-176"/>
              </a:cxn>
            </a:cxnLst>
            <a:rect l="l" t="t" r="r" b="b"/>
            <a:pathLst>
              <a:path w="12196083" h="6877085">
                <a:moveTo>
                  <a:pt x="0" y="0"/>
                </a:moveTo>
                <a:lnTo>
                  <a:pt x="12192000" y="0"/>
                </a:lnTo>
                <a:cubicBezTo>
                  <a:pt x="12184744" y="1270000"/>
                  <a:pt x="12204096" y="1372809"/>
                  <a:pt x="12192001" y="2656114"/>
                </a:cubicBezTo>
                <a:cubicBezTo>
                  <a:pt x="10365620" y="3050419"/>
                  <a:pt x="7719182" y="1713896"/>
                  <a:pt x="6357258" y="2409372"/>
                </a:cubicBezTo>
                <a:cubicBezTo>
                  <a:pt x="4995334" y="3104848"/>
                  <a:pt x="6156476" y="4846563"/>
                  <a:pt x="4020456" y="6828971"/>
                </a:cubicBezTo>
                <a:cubicBezTo>
                  <a:pt x="1799770" y="6868885"/>
                  <a:pt x="1915885" y="6897914"/>
                  <a:pt x="0" y="6858000"/>
                </a:cubicBezTo>
                <a:lnTo>
                  <a:pt x="0" y="0"/>
                </a:lnTo>
                <a:close/>
              </a:path>
            </a:pathLst>
          </a:custGeom>
          <a:gradFill>
            <a:gsLst>
              <a:gs pos="21000">
                <a:srgbClr val="00B0F0"/>
              </a:gs>
              <a:gs pos="100000">
                <a:srgbClr val="21215D">
                  <a:alpha val="50000"/>
                </a:srgb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pic>
        <p:nvPicPr>
          <p:cNvPr id="4" name="图片 3"/>
          <p:cNvPicPr>
            <a:picLocks noChangeAspect="1"/>
          </p:cNvPicPr>
          <p:nvPr/>
        </p:nvPicPr>
        <p:blipFill>
          <a:blip r:embed="rId1" cstate="screen"/>
          <a:stretch>
            <a:fillRect/>
          </a:stretch>
        </p:blipFill>
        <p:spPr>
          <a:xfrm>
            <a:off x="5208590" y="1762901"/>
            <a:ext cx="5693676" cy="4870714"/>
          </a:xfrm>
          <a:prstGeom prst="rect">
            <a:avLst/>
          </a:prstGeom>
        </p:spPr>
      </p:pic>
      <p:sp>
        <p:nvSpPr>
          <p:cNvPr id="5" name="椭圆 4"/>
          <p:cNvSpPr/>
          <p:nvPr/>
        </p:nvSpPr>
        <p:spPr>
          <a:xfrm>
            <a:off x="-827314" y="4354285"/>
            <a:ext cx="1959428" cy="1959428"/>
          </a:xfrm>
          <a:prstGeom prst="ellipse">
            <a:avLst/>
          </a:prstGeom>
          <a:gradFill>
            <a:gsLst>
              <a:gs pos="21000">
                <a:srgbClr val="00B0F0">
                  <a:alpha val="0"/>
                </a:srgbClr>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5" name="椭圆 24"/>
          <p:cNvSpPr/>
          <p:nvPr/>
        </p:nvSpPr>
        <p:spPr>
          <a:xfrm>
            <a:off x="10094685" y="-979714"/>
            <a:ext cx="1959428" cy="1959428"/>
          </a:xfrm>
          <a:prstGeom prst="ellipse">
            <a:avLst/>
          </a:prstGeom>
          <a:gradFill>
            <a:gsLst>
              <a:gs pos="21000">
                <a:srgbClr val="21215D">
                  <a:alpha val="0"/>
                </a:srgbClr>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0" name="椭圆 29"/>
          <p:cNvSpPr/>
          <p:nvPr/>
        </p:nvSpPr>
        <p:spPr>
          <a:xfrm>
            <a:off x="11117942" y="5740398"/>
            <a:ext cx="1335316" cy="1299031"/>
          </a:xfrm>
          <a:prstGeom prst="ellipse">
            <a:avLst/>
          </a:prstGeom>
          <a:gradFill>
            <a:gsLst>
              <a:gs pos="21000">
                <a:srgbClr val="0070C0"/>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1" name="椭圆 30"/>
          <p:cNvSpPr/>
          <p:nvPr/>
        </p:nvSpPr>
        <p:spPr>
          <a:xfrm>
            <a:off x="3505199" y="-783774"/>
            <a:ext cx="1335316" cy="1299031"/>
          </a:xfrm>
          <a:prstGeom prst="ellipse">
            <a:avLst/>
          </a:prstGeom>
          <a:gradFill>
            <a:gsLst>
              <a:gs pos="21000">
                <a:srgbClr val="0070C0"/>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 name="文本框 1"/>
          <p:cNvSpPr txBox="1"/>
          <p:nvPr/>
        </p:nvSpPr>
        <p:spPr>
          <a:xfrm>
            <a:off x="1132205" y="2839085"/>
            <a:ext cx="4388485" cy="1198880"/>
          </a:xfrm>
          <a:prstGeom prst="rect">
            <a:avLst/>
          </a:prstGeom>
          <a:noFill/>
        </p:spPr>
        <p:txBody>
          <a:bodyPr wrap="square" rtlCol="0">
            <a:spAutoFit/>
          </a:bodyPr>
          <a:p>
            <a:pPr>
              <a:lnSpc>
                <a:spcPct val="100000"/>
              </a:lnSpc>
            </a:pPr>
            <a:r>
              <a:rPr lang="zh-CN" altLang="en-US" sz="7200" b="1" dirty="0">
                <a:solidFill>
                  <a:schemeClr val="bg1"/>
                </a:solidFill>
                <a:uFillTx/>
                <a:latin typeface="微软雅黑" panose="020B0503020204020204" charset="-122"/>
                <a:ea typeface="微软雅黑" panose="020B0503020204020204" charset="-122"/>
                <a:sym typeface="字魂59号-创粗黑" panose="00000500000000000000" pitchFamily="2" charset="-122"/>
              </a:rPr>
              <a:t>感谢观看</a:t>
            </a:r>
            <a:endParaRPr lang="zh-CN" altLang="en-US" sz="7200" b="1" dirty="0">
              <a:solidFill>
                <a:schemeClr val="bg1"/>
              </a:solidFill>
              <a:uFillTx/>
              <a:latin typeface="微软雅黑" panose="020B0503020204020204" charset="-122"/>
              <a:ea typeface="微软雅黑" panose="020B0503020204020204"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fice 主题​​">
  <a:themeElements>
    <a:clrScheme name="自定义 216">
      <a:dk1>
        <a:sysClr val="windowText" lastClr="000000"/>
      </a:dk1>
      <a:lt1>
        <a:sysClr val="window" lastClr="FFFFFF"/>
      </a:lt1>
      <a:dk2>
        <a:srgbClr val="44546A"/>
      </a:dk2>
      <a:lt2>
        <a:srgbClr val="E7E6E6"/>
      </a:lt2>
      <a:accent1>
        <a:srgbClr val="1F4966"/>
      </a:accent1>
      <a:accent2>
        <a:srgbClr val="ECC838"/>
      </a:accent2>
      <a:accent3>
        <a:srgbClr val="1F4966"/>
      </a:accent3>
      <a:accent4>
        <a:srgbClr val="ECC838"/>
      </a:accent4>
      <a:accent5>
        <a:srgbClr val="1F4966"/>
      </a:accent5>
      <a:accent6>
        <a:srgbClr val="ECC838"/>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216">
      <a:dk1>
        <a:sysClr val="windowText" lastClr="000000"/>
      </a:dk1>
      <a:lt1>
        <a:sysClr val="window" lastClr="FFFFFF"/>
      </a:lt1>
      <a:dk2>
        <a:srgbClr val="44546A"/>
      </a:dk2>
      <a:lt2>
        <a:srgbClr val="E7E6E6"/>
      </a:lt2>
      <a:accent1>
        <a:srgbClr val="1F4966"/>
      </a:accent1>
      <a:accent2>
        <a:srgbClr val="ECC838"/>
      </a:accent2>
      <a:accent3>
        <a:srgbClr val="1F4966"/>
      </a:accent3>
      <a:accent4>
        <a:srgbClr val="ECC838"/>
      </a:accent4>
      <a:accent5>
        <a:srgbClr val="1F4966"/>
      </a:accent5>
      <a:accent6>
        <a:srgbClr val="ECC838"/>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25593</Words>
  <Application>WPS 演示</Application>
  <PresentationFormat>宽屏</PresentationFormat>
  <Paragraphs>987</Paragraphs>
  <Slides>95</Slides>
  <Notes>13</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95</vt:i4>
      </vt:variant>
    </vt:vector>
  </HeadingPairs>
  <TitlesOfParts>
    <vt:vector size="111" baseType="lpstr">
      <vt:lpstr>Arial</vt:lpstr>
      <vt:lpstr>宋体</vt:lpstr>
      <vt:lpstr>Wingdings</vt:lpstr>
      <vt:lpstr>字魂59号-创粗黑</vt:lpstr>
      <vt:lpstr>微软雅黑</vt:lpstr>
      <vt:lpstr>黑体</vt:lpstr>
      <vt:lpstr>楷体</vt:lpstr>
      <vt:lpstr>字魂143号-正酷超级黑</vt:lpstr>
      <vt:lpstr>Calibri</vt:lpstr>
      <vt:lpstr>Arial Unicode MS</vt:lpstr>
      <vt:lpstr>等线</vt:lpstr>
      <vt:lpstr>等线 Light</vt:lpstr>
      <vt:lpstr>Calibri Light</vt:lpstr>
      <vt:lpstr>方正宋刻本秀楷简体</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qwww</dc:creator>
  <cp:lastModifiedBy>薛东西</cp:lastModifiedBy>
  <cp:revision>59</cp:revision>
  <dcterms:created xsi:type="dcterms:W3CDTF">2021-03-14T11:56:00Z</dcterms:created>
  <dcterms:modified xsi:type="dcterms:W3CDTF">2022-07-21T03:31:46Z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67A827FAC88C48C8B539DD8AE7F4F5F5</vt:lpwstr>
  </property>
  <property fmtid="{D5CDD505-2E9C-101B-9397-08002B2CF9AE}" pid="3" name="KSOProductBuildVer">
    <vt:lpwstr>2052-11.1.0.11435</vt:lpwstr>
  </property>
</Properties>
</file>