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6"/>
  </p:notesMasterIdLst>
  <p:sldIdLst>
    <p:sldId id="256" r:id="rId4"/>
    <p:sldId id="287" r:id="rId5"/>
    <p:sldId id="11088782" r:id="rId7"/>
    <p:sldId id="11088854" r:id="rId8"/>
    <p:sldId id="307" r:id="rId9"/>
    <p:sldId id="11088814" r:id="rId10"/>
    <p:sldId id="11088855" r:id="rId11"/>
    <p:sldId id="11088815" r:id="rId12"/>
    <p:sldId id="11088856" r:id="rId13"/>
    <p:sldId id="11088857" r:id="rId14"/>
    <p:sldId id="11088858" r:id="rId15"/>
    <p:sldId id="11088859" r:id="rId16"/>
    <p:sldId id="11088860" r:id="rId17"/>
    <p:sldId id="11088861" r:id="rId18"/>
    <p:sldId id="11088862" r:id="rId19"/>
    <p:sldId id="11088863" r:id="rId20"/>
    <p:sldId id="11088864" r:id="rId21"/>
    <p:sldId id="11088865" r:id="rId22"/>
    <p:sldId id="11088866" r:id="rId23"/>
    <p:sldId id="11088867" r:id="rId24"/>
    <p:sldId id="11088868" r:id="rId25"/>
    <p:sldId id="11088904" r:id="rId26"/>
    <p:sldId id="11088903" r:id="rId27"/>
    <p:sldId id="11088905" r:id="rId28"/>
    <p:sldId id="11088906" r:id="rId29"/>
    <p:sldId id="11088908" r:id="rId30"/>
    <p:sldId id="11088909" r:id="rId31"/>
    <p:sldId id="11088910" r:id="rId32"/>
    <p:sldId id="11088911" r:id="rId33"/>
    <p:sldId id="11088912" r:id="rId34"/>
    <p:sldId id="11088913" r:id="rId35"/>
    <p:sldId id="11088914" r:id="rId36"/>
    <p:sldId id="11088915" r:id="rId37"/>
    <p:sldId id="11088916" r:id="rId38"/>
    <p:sldId id="11088917" r:id="rId39"/>
    <p:sldId id="11088825" r:id="rId40"/>
    <p:sldId id="11088827" r:id="rId41"/>
    <p:sldId id="11088918" r:id="rId42"/>
    <p:sldId id="11088919" r:id="rId43"/>
    <p:sldId id="11088920" r:id="rId44"/>
    <p:sldId id="11088791" r:id="rId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92D050"/>
    <a:srgbClr val="00B0F0"/>
    <a:srgbClr val="DB80B1"/>
    <a:srgbClr val="1F4966"/>
    <a:srgbClr val="ECC838"/>
    <a:srgbClr val="12609E"/>
    <a:srgbClr val="16508E"/>
    <a:srgbClr val="21215D"/>
    <a:srgbClr val="61BD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96" autoAdjust="0"/>
    <p:restoredTop sz="94660"/>
  </p:normalViewPr>
  <p:slideViewPr>
    <p:cSldViewPr snapToGrid="0" showGuides="1">
      <p:cViewPr varScale="1">
        <p:scale>
          <a:sx n="114" d="100"/>
          <a:sy n="114" d="100"/>
        </p:scale>
        <p:origin x="372" y="108"/>
      </p:cViewPr>
      <p:guideLst>
        <p:guide orient="horz" pos="22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2B4337-3A1C-43ED-9D96-331A3892D2B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085D0C-8923-42F1-9A14-939F68CBA71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475C811-7B22-4EC4-9E1E-4D15514ADFE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42E914-3DDA-4215-B303-A1D4354F1E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475C811-7B22-4EC4-9E1E-4D15514ADFE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42E914-3DDA-4215-B303-A1D4354F1E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5" Type="http://schemas.openxmlformats.org/officeDocument/2006/relationships/theme" Target="../theme/theme2.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3.xml"/><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1" Type="http://schemas.openxmlformats.org/officeDocument/2006/relationships/slideLayout" Target="../slideLayouts/slideLayout6.xml"/><Relationship Id="rId30" Type="http://schemas.openxmlformats.org/officeDocument/2006/relationships/tags" Target="../tags/tag32.xml"/><Relationship Id="rId3" Type="http://schemas.openxmlformats.org/officeDocument/2006/relationships/tags" Target="../tags/tag5.xml"/><Relationship Id="rId29" Type="http://schemas.openxmlformats.org/officeDocument/2006/relationships/tags" Target="../tags/tag31.xml"/><Relationship Id="rId28" Type="http://schemas.openxmlformats.org/officeDocument/2006/relationships/tags" Target="../tags/tag30.xml"/><Relationship Id="rId27" Type="http://schemas.openxmlformats.org/officeDocument/2006/relationships/tags" Target="../tags/tag29.xml"/><Relationship Id="rId26" Type="http://schemas.openxmlformats.org/officeDocument/2006/relationships/tags" Target="../tags/tag28.xml"/><Relationship Id="rId25" Type="http://schemas.openxmlformats.org/officeDocument/2006/relationships/tags" Target="../tags/tag27.xml"/><Relationship Id="rId24" Type="http://schemas.openxmlformats.org/officeDocument/2006/relationships/tags" Target="../tags/tag26.xml"/><Relationship Id="rId23" Type="http://schemas.openxmlformats.org/officeDocument/2006/relationships/tags" Target="../tags/tag25.xml"/><Relationship Id="rId22" Type="http://schemas.openxmlformats.org/officeDocument/2006/relationships/tags" Target="../tags/tag24.xml"/><Relationship Id="rId21" Type="http://schemas.openxmlformats.org/officeDocument/2006/relationships/tags" Target="../tags/tag23.xml"/><Relationship Id="rId20" Type="http://schemas.openxmlformats.org/officeDocument/2006/relationships/tags" Target="../tags/tag22.xml"/><Relationship Id="rId2" Type="http://schemas.openxmlformats.org/officeDocument/2006/relationships/tags" Target="../tags/tag4.xml"/><Relationship Id="rId19" Type="http://schemas.openxmlformats.org/officeDocument/2006/relationships/tags" Target="../tags/tag21.xml"/><Relationship Id="rId18" Type="http://schemas.openxmlformats.org/officeDocument/2006/relationships/tags" Target="../tags/tag20.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7" Type="http://schemas.openxmlformats.org/officeDocument/2006/relationships/slideLayout" Target="../slideLayouts/slideLayout6.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_rels/slide15.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7" Type="http://schemas.openxmlformats.org/officeDocument/2006/relationships/slideLayout" Target="../slideLayouts/slideLayout6.xml"/><Relationship Id="rId16" Type="http://schemas.openxmlformats.org/officeDocument/2006/relationships/tags" Target="../tags/tag64.xml"/><Relationship Id="rId15" Type="http://schemas.openxmlformats.org/officeDocument/2006/relationships/tags" Target="../tags/tag63.xml"/><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tags" Target="../tags/tag49.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18.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image" Target="../media/image8.png"/><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3" Type="http://schemas.openxmlformats.org/officeDocument/2006/relationships/slideLayout" Target="../slideLayouts/slideLayout6.xml"/><Relationship Id="rId12" Type="http://schemas.openxmlformats.org/officeDocument/2006/relationships/tags" Target="../tags/tag85.xml"/><Relationship Id="rId11" Type="http://schemas.openxmlformats.org/officeDocument/2006/relationships/image" Target="../media/image9.png"/><Relationship Id="rId10" Type="http://schemas.openxmlformats.org/officeDocument/2006/relationships/tags" Target="../tags/tag84.xml"/><Relationship Id="rId1" Type="http://schemas.openxmlformats.org/officeDocument/2006/relationships/tags" Target="../tags/tag7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2.png"/><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3" Type="http://schemas.openxmlformats.org/officeDocument/2006/relationships/slideLayout" Target="../slideLayouts/slideLayout6.xml"/><Relationship Id="rId12" Type="http://schemas.openxmlformats.org/officeDocument/2006/relationships/tags" Target="../tags/tag97.xml"/><Relationship Id="rId11" Type="http://schemas.openxmlformats.org/officeDocument/2006/relationships/tags" Target="../tags/tag96.xml"/><Relationship Id="rId10" Type="http://schemas.openxmlformats.org/officeDocument/2006/relationships/tags" Target="../tags/tag95.xml"/><Relationship Id="rId1" Type="http://schemas.openxmlformats.org/officeDocument/2006/relationships/tags" Target="../tags/tag8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4.jpeg"/></Relationships>
</file>

<file path=ppt/slides/_rels/slide26.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0" Type="http://schemas.openxmlformats.org/officeDocument/2006/relationships/slideLayout" Target="../slideLayouts/slideLayout6.xml"/><Relationship Id="rId1" Type="http://schemas.openxmlformats.org/officeDocument/2006/relationships/tags" Target="../tags/tag9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0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6.png"/><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1.jpe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hyperlink" Target="&#32844;&#19994;&#20215;&#20540;&#35266;&#27979;&#35797;&#37327;&#34920;.docx" TargetMode="Externa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2.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0" y="-1"/>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1817049" y="3355219"/>
                  <a:pt x="8198153" y="2120297"/>
                  <a:pt x="6836229" y="2815773"/>
                </a:cubicBezTo>
                <a:cubicBezTo>
                  <a:pt x="5474305" y="3511249"/>
                  <a:pt x="5677504" y="6385076"/>
                  <a:pt x="4020456" y="6828971"/>
                </a:cubicBezTo>
                <a:cubicBezTo>
                  <a:pt x="1799770" y="6868885"/>
                  <a:pt x="1915885" y="6897914"/>
                  <a:pt x="0" y="6858000"/>
                </a:cubicBezTo>
                <a:lnTo>
                  <a:pt x="0" y="0"/>
                </a:lnTo>
                <a:close/>
              </a:path>
            </a:pathLst>
          </a:custGeom>
          <a:gradFill>
            <a:gsLst>
              <a:gs pos="0">
                <a:srgbClr val="61BDFF"/>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
          <p:cNvSpPr/>
          <p:nvPr/>
        </p:nvSpPr>
        <p:spPr>
          <a:xfrm>
            <a:off x="0" y="0"/>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0 w 12196083"/>
              <a:gd name="connsiteY0-206" fmla="*/ 0 h 6877085"/>
              <a:gd name="connsiteX1-207" fmla="*/ 12192000 w 12196083"/>
              <a:gd name="connsiteY1-208" fmla="*/ 0 h 6877085"/>
              <a:gd name="connsiteX2-209" fmla="*/ 12192001 w 12196083"/>
              <a:gd name="connsiteY2-210" fmla="*/ 2656114 h 6877085"/>
              <a:gd name="connsiteX3-211" fmla="*/ 5863771 w 12196083"/>
              <a:gd name="connsiteY3-212" fmla="*/ 2960916 h 6877085"/>
              <a:gd name="connsiteX4-213" fmla="*/ 4020456 w 12196083"/>
              <a:gd name="connsiteY4-214" fmla="*/ 6828971 h 6877085"/>
              <a:gd name="connsiteX5-215" fmla="*/ 0 w 12196083"/>
              <a:gd name="connsiteY5-216" fmla="*/ 6858000 h 6877085"/>
              <a:gd name="connsiteX6-217" fmla="*/ 0 w 12196083"/>
              <a:gd name="connsiteY6-218" fmla="*/ 0 h 6877085"/>
              <a:gd name="connsiteX0-219" fmla="*/ 0 w 12196083"/>
              <a:gd name="connsiteY0-220" fmla="*/ 0 h 6877085"/>
              <a:gd name="connsiteX1-221" fmla="*/ 12192000 w 12196083"/>
              <a:gd name="connsiteY1-222" fmla="*/ 0 h 6877085"/>
              <a:gd name="connsiteX2-223" fmla="*/ 12192001 w 12196083"/>
              <a:gd name="connsiteY2-224" fmla="*/ 2656114 h 6877085"/>
              <a:gd name="connsiteX3-225" fmla="*/ 6778171 w 12196083"/>
              <a:gd name="connsiteY3-226" fmla="*/ 2496459 h 6877085"/>
              <a:gd name="connsiteX4-227" fmla="*/ 4020456 w 12196083"/>
              <a:gd name="connsiteY4-228" fmla="*/ 6828971 h 6877085"/>
              <a:gd name="connsiteX5-229" fmla="*/ 0 w 12196083"/>
              <a:gd name="connsiteY5-230" fmla="*/ 6858000 h 6877085"/>
              <a:gd name="connsiteX6-231" fmla="*/ 0 w 12196083"/>
              <a:gd name="connsiteY6-232" fmla="*/ 0 h 6877085"/>
              <a:gd name="connsiteX0-233" fmla="*/ 0 w 12196083"/>
              <a:gd name="connsiteY0-234" fmla="*/ 0 h 6877085"/>
              <a:gd name="connsiteX1-235" fmla="*/ 12192000 w 12196083"/>
              <a:gd name="connsiteY1-236" fmla="*/ 0 h 6877085"/>
              <a:gd name="connsiteX2-237" fmla="*/ 12192001 w 12196083"/>
              <a:gd name="connsiteY2-238" fmla="*/ 2656114 h 6877085"/>
              <a:gd name="connsiteX3-239" fmla="*/ 6313714 w 12196083"/>
              <a:gd name="connsiteY3-240" fmla="*/ 2510973 h 6877085"/>
              <a:gd name="connsiteX4-241" fmla="*/ 4020456 w 12196083"/>
              <a:gd name="connsiteY4-242" fmla="*/ 6828971 h 6877085"/>
              <a:gd name="connsiteX5-243" fmla="*/ 0 w 12196083"/>
              <a:gd name="connsiteY5-244" fmla="*/ 6858000 h 6877085"/>
              <a:gd name="connsiteX6-245" fmla="*/ 0 w 12196083"/>
              <a:gd name="connsiteY6-246" fmla="*/ 0 h 6877085"/>
              <a:gd name="connsiteX0-247" fmla="*/ 0 w 12196083"/>
              <a:gd name="connsiteY0-248" fmla="*/ 0 h 6877085"/>
              <a:gd name="connsiteX1-249" fmla="*/ 12192000 w 12196083"/>
              <a:gd name="connsiteY1-250" fmla="*/ 0 h 6877085"/>
              <a:gd name="connsiteX2-251" fmla="*/ 12192001 w 12196083"/>
              <a:gd name="connsiteY2-252" fmla="*/ 2656114 h 6877085"/>
              <a:gd name="connsiteX3-253" fmla="*/ 5167086 w 12196083"/>
              <a:gd name="connsiteY3-254" fmla="*/ 3657601 h 6877085"/>
              <a:gd name="connsiteX4-255" fmla="*/ 4020456 w 12196083"/>
              <a:gd name="connsiteY4-256" fmla="*/ 6828971 h 6877085"/>
              <a:gd name="connsiteX5-257" fmla="*/ 0 w 12196083"/>
              <a:gd name="connsiteY5-258" fmla="*/ 6858000 h 6877085"/>
              <a:gd name="connsiteX6-259" fmla="*/ 0 w 12196083"/>
              <a:gd name="connsiteY6-260" fmla="*/ 0 h 6877085"/>
              <a:gd name="connsiteX0-261" fmla="*/ 0 w 12196083"/>
              <a:gd name="connsiteY0-262" fmla="*/ 0 h 6877085"/>
              <a:gd name="connsiteX1-263" fmla="*/ 12192000 w 12196083"/>
              <a:gd name="connsiteY1-264" fmla="*/ 0 h 6877085"/>
              <a:gd name="connsiteX2-265" fmla="*/ 12192001 w 12196083"/>
              <a:gd name="connsiteY2-266" fmla="*/ 2656114 h 6877085"/>
              <a:gd name="connsiteX3-267" fmla="*/ 5167086 w 12196083"/>
              <a:gd name="connsiteY3-268" fmla="*/ 3657601 h 6877085"/>
              <a:gd name="connsiteX4-269" fmla="*/ 4020456 w 12196083"/>
              <a:gd name="connsiteY4-270" fmla="*/ 6828971 h 6877085"/>
              <a:gd name="connsiteX5-271" fmla="*/ 0 w 12196083"/>
              <a:gd name="connsiteY5-272" fmla="*/ 6858000 h 6877085"/>
              <a:gd name="connsiteX6-273" fmla="*/ 0 w 12196083"/>
              <a:gd name="connsiteY6-274" fmla="*/ 0 h 6877085"/>
              <a:gd name="connsiteX0-275" fmla="*/ 0 w 12196083"/>
              <a:gd name="connsiteY0-276" fmla="*/ 0 h 6877085"/>
              <a:gd name="connsiteX1-277" fmla="*/ 12192000 w 12196083"/>
              <a:gd name="connsiteY1-278" fmla="*/ 0 h 6877085"/>
              <a:gd name="connsiteX2-279" fmla="*/ 12192001 w 12196083"/>
              <a:gd name="connsiteY2-280" fmla="*/ 2656114 h 6877085"/>
              <a:gd name="connsiteX3-281" fmla="*/ 5167086 w 12196083"/>
              <a:gd name="connsiteY3-282" fmla="*/ 3657601 h 6877085"/>
              <a:gd name="connsiteX4-283" fmla="*/ 4020456 w 12196083"/>
              <a:gd name="connsiteY4-284" fmla="*/ 6828971 h 6877085"/>
              <a:gd name="connsiteX5-285" fmla="*/ 0 w 12196083"/>
              <a:gd name="connsiteY5-286" fmla="*/ 6858000 h 6877085"/>
              <a:gd name="connsiteX6-287" fmla="*/ 0 w 12196083"/>
              <a:gd name="connsiteY6-288" fmla="*/ 0 h 6877085"/>
              <a:gd name="connsiteX0-289" fmla="*/ 0 w 12196083"/>
              <a:gd name="connsiteY0-290" fmla="*/ 0 h 6877085"/>
              <a:gd name="connsiteX1-291" fmla="*/ 12192000 w 12196083"/>
              <a:gd name="connsiteY1-292" fmla="*/ 0 h 6877085"/>
              <a:gd name="connsiteX2-293" fmla="*/ 12192001 w 12196083"/>
              <a:gd name="connsiteY2-294" fmla="*/ 2656114 h 6877085"/>
              <a:gd name="connsiteX3-295" fmla="*/ 6110515 w 12196083"/>
              <a:gd name="connsiteY3-296" fmla="*/ 2133601 h 6877085"/>
              <a:gd name="connsiteX4-297" fmla="*/ 4020456 w 12196083"/>
              <a:gd name="connsiteY4-298" fmla="*/ 6828971 h 6877085"/>
              <a:gd name="connsiteX5-299" fmla="*/ 0 w 12196083"/>
              <a:gd name="connsiteY5-300" fmla="*/ 6858000 h 6877085"/>
              <a:gd name="connsiteX6-301" fmla="*/ 0 w 12196083"/>
              <a:gd name="connsiteY6-302" fmla="*/ 0 h 6877085"/>
              <a:gd name="connsiteX0-303" fmla="*/ 0 w 12196083"/>
              <a:gd name="connsiteY0-304" fmla="*/ 0 h 6877085"/>
              <a:gd name="connsiteX1-305" fmla="*/ 12192000 w 12196083"/>
              <a:gd name="connsiteY1-306" fmla="*/ 0 h 6877085"/>
              <a:gd name="connsiteX2-307" fmla="*/ 12192001 w 12196083"/>
              <a:gd name="connsiteY2-308" fmla="*/ 2656114 h 6877085"/>
              <a:gd name="connsiteX3-309" fmla="*/ 6110515 w 12196083"/>
              <a:gd name="connsiteY3-310" fmla="*/ 2133601 h 6877085"/>
              <a:gd name="connsiteX4-311" fmla="*/ 4020456 w 12196083"/>
              <a:gd name="connsiteY4-312" fmla="*/ 6828971 h 6877085"/>
              <a:gd name="connsiteX5-313" fmla="*/ 0 w 12196083"/>
              <a:gd name="connsiteY5-314" fmla="*/ 6858000 h 6877085"/>
              <a:gd name="connsiteX6-315" fmla="*/ 0 w 12196083"/>
              <a:gd name="connsiteY6-316" fmla="*/ 0 h 6877085"/>
              <a:gd name="connsiteX0-317" fmla="*/ 0 w 12196083"/>
              <a:gd name="connsiteY0-318" fmla="*/ 0 h 6877085"/>
              <a:gd name="connsiteX1-319" fmla="*/ 12192000 w 12196083"/>
              <a:gd name="connsiteY1-320" fmla="*/ 0 h 6877085"/>
              <a:gd name="connsiteX2-321" fmla="*/ 12192001 w 12196083"/>
              <a:gd name="connsiteY2-322" fmla="*/ 2656114 h 6877085"/>
              <a:gd name="connsiteX3-323" fmla="*/ 6357258 w 12196083"/>
              <a:gd name="connsiteY3-324" fmla="*/ 2409372 h 6877085"/>
              <a:gd name="connsiteX4-325" fmla="*/ 4020456 w 12196083"/>
              <a:gd name="connsiteY4-326" fmla="*/ 6828971 h 6877085"/>
              <a:gd name="connsiteX5-327" fmla="*/ 0 w 12196083"/>
              <a:gd name="connsiteY5-328" fmla="*/ 6858000 h 6877085"/>
              <a:gd name="connsiteX6-329" fmla="*/ 0 w 12196083"/>
              <a:gd name="connsiteY6-330" fmla="*/ 0 h 6877085"/>
              <a:gd name="connsiteX0-331" fmla="*/ 0 w 12196083"/>
              <a:gd name="connsiteY0-332" fmla="*/ 0 h 6877085"/>
              <a:gd name="connsiteX1-333" fmla="*/ 12192000 w 12196083"/>
              <a:gd name="connsiteY1-334" fmla="*/ 0 h 6877085"/>
              <a:gd name="connsiteX2-335" fmla="*/ 12192001 w 12196083"/>
              <a:gd name="connsiteY2-336" fmla="*/ 2656114 h 6877085"/>
              <a:gd name="connsiteX3-337" fmla="*/ 6357258 w 12196083"/>
              <a:gd name="connsiteY3-338" fmla="*/ 2409372 h 6877085"/>
              <a:gd name="connsiteX4-339" fmla="*/ 4020456 w 12196083"/>
              <a:gd name="connsiteY4-340" fmla="*/ 6828971 h 6877085"/>
              <a:gd name="connsiteX5-341" fmla="*/ 0 w 12196083"/>
              <a:gd name="connsiteY5-342" fmla="*/ 6858000 h 6877085"/>
              <a:gd name="connsiteX6-343" fmla="*/ 0 w 12196083"/>
              <a:gd name="connsiteY6-34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0365620" y="3050419"/>
                  <a:pt x="7719182" y="1713896"/>
                  <a:pt x="6357258" y="2409372"/>
                </a:cubicBezTo>
                <a:cubicBezTo>
                  <a:pt x="4995334" y="3104848"/>
                  <a:pt x="6156476" y="4846563"/>
                  <a:pt x="4020456" y="6828971"/>
                </a:cubicBezTo>
                <a:cubicBezTo>
                  <a:pt x="1799770" y="6868885"/>
                  <a:pt x="1915885" y="6897914"/>
                  <a:pt x="0" y="6858000"/>
                </a:cubicBezTo>
                <a:lnTo>
                  <a:pt x="0" y="0"/>
                </a:lnTo>
                <a:close/>
              </a:path>
            </a:pathLst>
          </a:custGeom>
          <a:gradFill>
            <a:gsLst>
              <a:gs pos="21000">
                <a:srgbClr val="00B0F0"/>
              </a:gs>
              <a:gs pos="100000">
                <a:srgbClr val="21215D">
                  <a:alpha val="50000"/>
                </a:srgb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4" name="图片 3"/>
          <p:cNvPicPr>
            <a:picLocks noChangeAspect="1"/>
          </p:cNvPicPr>
          <p:nvPr/>
        </p:nvPicPr>
        <p:blipFill>
          <a:blip r:embed="rId1" cstate="screen"/>
          <a:stretch>
            <a:fillRect/>
          </a:stretch>
        </p:blipFill>
        <p:spPr>
          <a:xfrm>
            <a:off x="5208590" y="1762901"/>
            <a:ext cx="5693676" cy="4870714"/>
          </a:xfrm>
          <a:prstGeom prst="rect">
            <a:avLst/>
          </a:prstGeom>
        </p:spPr>
      </p:pic>
      <p:sp>
        <p:nvSpPr>
          <p:cNvPr id="5" name="椭圆 4"/>
          <p:cNvSpPr/>
          <p:nvPr/>
        </p:nvSpPr>
        <p:spPr>
          <a:xfrm>
            <a:off x="-827314" y="4354285"/>
            <a:ext cx="1959428" cy="1959428"/>
          </a:xfrm>
          <a:prstGeom prst="ellipse">
            <a:avLst/>
          </a:prstGeom>
          <a:gradFill>
            <a:gsLst>
              <a:gs pos="21000">
                <a:srgbClr val="00B0F0">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椭圆 24"/>
          <p:cNvSpPr/>
          <p:nvPr/>
        </p:nvSpPr>
        <p:spPr>
          <a:xfrm>
            <a:off x="10094685" y="-979714"/>
            <a:ext cx="1959428" cy="1959428"/>
          </a:xfrm>
          <a:prstGeom prst="ellipse">
            <a:avLst/>
          </a:prstGeom>
          <a:gradFill>
            <a:gsLst>
              <a:gs pos="21000">
                <a:srgbClr val="21215D">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椭圆 29"/>
          <p:cNvSpPr/>
          <p:nvPr/>
        </p:nvSpPr>
        <p:spPr>
          <a:xfrm>
            <a:off x="11117942" y="5740398"/>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椭圆 30"/>
          <p:cNvSpPr/>
          <p:nvPr/>
        </p:nvSpPr>
        <p:spPr>
          <a:xfrm>
            <a:off x="3505199" y="-783774"/>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文本框 31"/>
          <p:cNvSpPr txBox="1"/>
          <p:nvPr/>
        </p:nvSpPr>
        <p:spPr>
          <a:xfrm>
            <a:off x="1049020" y="1508760"/>
            <a:ext cx="5348605" cy="1568450"/>
          </a:xfrm>
          <a:prstGeom prst="rect">
            <a:avLst/>
          </a:prstGeom>
          <a:noFill/>
        </p:spPr>
        <p:txBody>
          <a:bodyPr wrap="square" rtlCol="0">
            <a:spAutoFit/>
          </a:bodyPr>
          <a:lstStyle/>
          <a:p>
            <a:r>
              <a:rPr lang="zh-CN" altLang="en-US" sz="4800" b="1" dirty="0">
                <a:solidFill>
                  <a:schemeClr val="bg1"/>
                </a:solidFill>
                <a:uFillTx/>
                <a:latin typeface="微软雅黑" panose="020B0503020204020204" charset="-122"/>
                <a:ea typeface="微软雅黑" panose="020B0503020204020204" charset="-122"/>
                <a:sym typeface="字魂59号-创粗黑" panose="00000500000000000000" pitchFamily="2" charset="-122"/>
              </a:rPr>
              <a:t>大学生职业生涯发展与素质训练</a:t>
            </a:r>
            <a:endParaRPr lang="zh-CN" altLang="en-US" sz="4800" b="1" dirty="0">
              <a:solidFill>
                <a:schemeClr val="bg1"/>
              </a:solidFill>
              <a:uFillTx/>
              <a:latin typeface="微软雅黑" panose="020B0503020204020204" charset="-122"/>
              <a:ea typeface="微软雅黑" panose="020B0503020204020204" charset="-122"/>
              <a:sym typeface="字魂59号-创粗黑" panose="00000500000000000000" pitchFamily="2" charset="-122"/>
            </a:endParaRPr>
          </a:p>
        </p:txBody>
      </p:sp>
      <p:sp>
        <p:nvSpPr>
          <p:cNvPr id="34" name="文本框 33"/>
          <p:cNvSpPr txBox="1"/>
          <p:nvPr/>
        </p:nvSpPr>
        <p:spPr>
          <a:xfrm>
            <a:off x="1049020" y="4354195"/>
            <a:ext cx="3512185" cy="521970"/>
          </a:xfrm>
          <a:prstGeom prst="rect">
            <a:avLst/>
          </a:prstGeom>
          <a:noFill/>
        </p:spPr>
        <p:txBody>
          <a:bodyPr wrap="square" rtlCol="0">
            <a:spAutoFit/>
          </a:bodyPr>
          <a:lstStyle/>
          <a:p>
            <a:pPr algn="l"/>
            <a:r>
              <a:rPr lang="zh-CN" altLang="en-US" sz="2800" dirty="0">
                <a:solidFill>
                  <a:schemeClr val="bg1"/>
                </a:solidFill>
                <a:latin typeface="楷体" panose="02010609060101010101" charset="-122"/>
                <a:ea typeface="楷体" panose="02010609060101010101" charset="-122"/>
                <a:cs typeface="楷体" panose="02010609060101010101" charset="-122"/>
                <a:sym typeface="字魂59号-创粗黑" panose="00000500000000000000" pitchFamily="2" charset="-122"/>
              </a:rPr>
              <a:t>主讲教师</a:t>
            </a:r>
            <a:r>
              <a:rPr lang="en-US" altLang="zh-CN" sz="2800" dirty="0">
                <a:solidFill>
                  <a:schemeClr val="bg1"/>
                </a:solidFill>
                <a:latin typeface="楷体" panose="02010609060101010101" charset="-122"/>
                <a:ea typeface="楷体" panose="02010609060101010101" charset="-122"/>
                <a:cs typeface="楷体" panose="02010609060101010101" charset="-122"/>
                <a:sym typeface="字魂59号-创粗黑" panose="00000500000000000000" pitchFamily="2" charset="-122"/>
              </a:rPr>
              <a:t>:</a:t>
            </a:r>
            <a:endParaRPr lang="en-US" altLang="zh-CN" sz="2800" dirty="0">
              <a:solidFill>
                <a:schemeClr val="bg1"/>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自我探索概述</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614680" y="1088390"/>
            <a:ext cx="10615930" cy="4914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（二）测评法</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8" name="文本框 7"/>
          <p:cNvSpPr txBox="1"/>
          <p:nvPr/>
        </p:nvSpPr>
        <p:spPr>
          <a:xfrm>
            <a:off x="614680" y="1732915"/>
            <a:ext cx="2540000" cy="368300"/>
          </a:xfrm>
          <a:prstGeom prst="rect">
            <a:avLst/>
          </a:prstGeom>
          <a:noFill/>
        </p:spPr>
        <p:txBody>
          <a:bodyPr wrap="square" rtlCol="0" anchor="t">
            <a:spAutoFit/>
          </a:bodyPr>
          <a:p>
            <a:r>
              <a:rPr lang="zh-CN" altLang="en-US" b="1">
                <a:solidFill>
                  <a:srgbClr val="FF0000"/>
                </a:solidFill>
                <a:latin typeface="微软雅黑" panose="020B0503020204020204" charset="-122"/>
                <a:ea typeface="微软雅黑" panose="020B0503020204020204" charset="-122"/>
                <a:cs typeface="微软雅黑" panose="020B0503020204020204" charset="-122"/>
              </a:rPr>
              <a:t>1. 正式测评</a:t>
            </a:r>
            <a:endParaRPr lang="zh-CN" altLang="en-US" b="1">
              <a:solidFill>
                <a:srgbClr val="FF0000"/>
              </a:solidFill>
              <a:latin typeface="微软雅黑" panose="020B0503020204020204" charset="-122"/>
              <a:ea typeface="微软雅黑" panose="020B0503020204020204" charset="-122"/>
              <a:cs typeface="微软雅黑" panose="020B0503020204020204" charset="-122"/>
            </a:endParaRPr>
          </a:p>
        </p:txBody>
      </p:sp>
      <p:graphicFrame>
        <p:nvGraphicFramePr>
          <p:cNvPr id="9" name="表格 8"/>
          <p:cNvGraphicFramePr>
            <a:graphicFrameLocks noGrp="1"/>
          </p:cNvGraphicFramePr>
          <p:nvPr>
            <p:custDataLst>
              <p:tags r:id="rId1"/>
            </p:custDataLst>
          </p:nvPr>
        </p:nvGraphicFramePr>
        <p:xfrm>
          <a:off x="1292860" y="2362835"/>
          <a:ext cx="9568180" cy="3533775"/>
        </p:xfrm>
        <a:graphic>
          <a:graphicData uri="http://schemas.openxmlformats.org/drawingml/2006/table">
            <a:tbl>
              <a:tblPr firstRow="1" bandRow="1">
                <a:tableStyleId>{5C22544A-7EE6-4342-B048-85BDC9FD1C3A}</a:tableStyleId>
              </a:tblPr>
              <a:tblGrid>
                <a:gridCol w="2044065"/>
                <a:gridCol w="7524115"/>
              </a:tblGrid>
              <a:tr h="582930">
                <a:tc>
                  <a:txBody>
                    <a:bodyPr/>
                    <a:p>
                      <a:pPr algn="ctr">
                        <a:lnSpc>
                          <a:spcPct val="100000"/>
                        </a:lnSpc>
                      </a:pPr>
                      <a:r>
                        <a:rPr lang="zh-CN" altLang="en-US" sz="2000" b="1" dirty="0">
                          <a:solidFill>
                            <a:schemeClr val="bg1"/>
                          </a:solidFill>
                          <a:latin typeface="微软雅黑" panose="020B0503020204020204" charset="-122"/>
                          <a:ea typeface="微软雅黑" panose="020B0503020204020204" charset="-122"/>
                          <a:sym typeface="字魂59号-创粗黑" panose="00000500000000000000" pitchFamily="2" charset="-122"/>
                        </a:rPr>
                        <a:t>评价方面</a:t>
                      </a:r>
                      <a:endParaRPr lang="zh-CN" altLang="en-US" sz="20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a:txBody>
                  <a:tcPr anchor="ctr" anchorCtr="0">
                    <a:lnB w="12700" cap="flat" cmpd="sng" algn="ctr">
                      <a:solidFill>
                        <a:schemeClr val="bg1">
                          <a:lumMod val="85000"/>
                        </a:schemeClr>
                      </a:solidFill>
                      <a:prstDash val="solid"/>
                      <a:round/>
                      <a:headEnd type="none" w="med" len="med"/>
                      <a:tailEnd type="none" w="med" len="med"/>
                    </a:lnB>
                    <a:solidFill>
                      <a:srgbClr val="0070C0"/>
                    </a:solidFill>
                  </a:tcPr>
                </a:tc>
                <a:tc>
                  <a:txBody>
                    <a:bodyPr/>
                    <a:p>
                      <a:pPr algn="ctr">
                        <a:lnSpc>
                          <a:spcPct val="100000"/>
                        </a:lnSpc>
                      </a:pPr>
                      <a:r>
                        <a:rPr lang="zh-CN" altLang="en-US" sz="2000" b="1" dirty="0">
                          <a:solidFill>
                            <a:schemeClr val="bg1"/>
                          </a:solidFill>
                          <a:latin typeface="微软雅黑" panose="020B0503020204020204" charset="-122"/>
                          <a:ea typeface="微软雅黑" panose="020B0503020204020204" charset="-122"/>
                          <a:sym typeface="字魂59号-创粗黑" panose="00000500000000000000" pitchFamily="2" charset="-122"/>
                        </a:rPr>
                        <a:t>常用的人格测试工具</a:t>
                      </a:r>
                      <a:endParaRPr lang="zh-CN" altLang="en-US" sz="20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a:txBody>
                  <a:tcPr anchor="ctr" anchorCtr="0">
                    <a:lnB w="12700" cap="flat" cmpd="sng" algn="ctr">
                      <a:solidFill>
                        <a:schemeClr val="bg1">
                          <a:lumMod val="85000"/>
                        </a:schemeClr>
                      </a:solidFill>
                      <a:prstDash val="solid"/>
                      <a:round/>
                      <a:headEnd type="none" w="med" len="med"/>
                      <a:tailEnd type="none" w="med" len="med"/>
                    </a:lnB>
                    <a:solidFill>
                      <a:srgbClr val="0070C0"/>
                    </a:solidFill>
                  </a:tcPr>
                </a:tc>
              </a:tr>
              <a:tr h="704850">
                <a:tc>
                  <a:txBody>
                    <a:bodyPr/>
                    <a:p>
                      <a:pPr algn="ctr">
                        <a:lnSpc>
                          <a:spcPct val="100000"/>
                        </a:lnSpc>
                      </a:pPr>
                      <a:r>
                        <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人格测试</a:t>
                      </a:r>
                      <a:endPar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ctr">
                        <a:lnSpc>
                          <a:spcPct val="100000"/>
                        </a:lnSpc>
                      </a:pPr>
                      <a:r>
                        <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迈尔斯 –布里格斯类型指标测评（MBTI）、卡特尔 16PF 测评、艾森克人格问卷等。</a:t>
                      </a:r>
                      <a:endPar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704850">
                <a:tc>
                  <a:txBody>
                    <a:bodyPr/>
                    <a:p>
                      <a:pPr algn="ctr">
                        <a:lnSpc>
                          <a:spcPct val="100000"/>
                        </a:lnSpc>
                      </a:pPr>
                      <a:r>
                        <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智力测试</a:t>
                      </a:r>
                      <a:endPar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ctr">
                        <a:lnSpc>
                          <a:spcPct val="100000"/>
                        </a:lnSpc>
                      </a:pPr>
                      <a:r>
                        <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韦克斯勒智力量表和瑞文推理测验量表等。</a:t>
                      </a:r>
                      <a:endPar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770255">
                <a:tc>
                  <a:txBody>
                    <a:bodyPr/>
                    <a:p>
                      <a:pPr algn="ctr">
                        <a:lnSpc>
                          <a:spcPct val="100000"/>
                        </a:lnSpc>
                      </a:pPr>
                      <a:r>
                        <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职业能力测试</a:t>
                      </a:r>
                      <a:endPar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ctr">
                        <a:lnSpc>
                          <a:spcPct val="100000"/>
                        </a:lnSpc>
                      </a:pPr>
                      <a:endPar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770890">
                <a:tc>
                  <a:txBody>
                    <a:bodyPr/>
                    <a:p>
                      <a:pPr algn="ctr">
                        <a:lnSpc>
                          <a:spcPct val="100000"/>
                        </a:lnSpc>
                        <a:buNone/>
                      </a:pPr>
                      <a:r>
                        <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职业兴趣测试</a:t>
                      </a:r>
                      <a:endPar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ctr">
                        <a:lnSpc>
                          <a:spcPct val="100000"/>
                        </a:lnSpc>
                        <a:buNone/>
                      </a:pPr>
                      <a:r>
                        <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爱丁堡职业倾向问卷、霍兰德职业兴趣问卷、明尼苏达职业兴趣问卷等。</a:t>
                      </a:r>
                      <a:endPar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自我探索概述</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文本框 7"/>
          <p:cNvSpPr txBox="1"/>
          <p:nvPr/>
        </p:nvSpPr>
        <p:spPr>
          <a:xfrm>
            <a:off x="614680" y="1403985"/>
            <a:ext cx="2540000" cy="368300"/>
          </a:xfrm>
          <a:prstGeom prst="rect">
            <a:avLst/>
          </a:prstGeom>
          <a:noFill/>
        </p:spPr>
        <p:txBody>
          <a:bodyPr wrap="square" rtlCol="0" anchor="t">
            <a:spAutoFit/>
          </a:bodyPr>
          <a:p>
            <a:r>
              <a:rPr lang="zh-CN" altLang="en-US" b="1">
                <a:solidFill>
                  <a:srgbClr val="FF0000"/>
                </a:solidFill>
                <a:latin typeface="微软雅黑" panose="020B0503020204020204" charset="-122"/>
                <a:ea typeface="微软雅黑" panose="020B0503020204020204" charset="-122"/>
                <a:cs typeface="微软雅黑" panose="020B0503020204020204" charset="-122"/>
              </a:rPr>
              <a:t>2. 非正式测评</a:t>
            </a:r>
            <a:endParaRPr lang="zh-CN" altLang="en-US" b="1">
              <a:solidFill>
                <a:srgbClr val="FF0000"/>
              </a:solidFill>
              <a:latin typeface="微软雅黑" panose="020B0503020204020204" charset="-122"/>
              <a:ea typeface="微软雅黑" panose="020B0503020204020204" charset="-122"/>
              <a:cs typeface="微软雅黑" panose="020B0503020204020204" charset="-122"/>
            </a:endParaRPr>
          </a:p>
        </p:txBody>
      </p:sp>
      <p:graphicFrame>
        <p:nvGraphicFramePr>
          <p:cNvPr id="9" name="表格 8"/>
          <p:cNvGraphicFramePr>
            <a:graphicFrameLocks noGrp="1"/>
          </p:cNvGraphicFramePr>
          <p:nvPr>
            <p:custDataLst>
              <p:tags r:id="rId1"/>
            </p:custDataLst>
          </p:nvPr>
        </p:nvGraphicFramePr>
        <p:xfrm>
          <a:off x="1292860" y="2033905"/>
          <a:ext cx="9650095" cy="3533775"/>
        </p:xfrm>
        <a:graphic>
          <a:graphicData uri="http://schemas.openxmlformats.org/drawingml/2006/table">
            <a:tbl>
              <a:tblPr firstRow="1" bandRow="1">
                <a:tableStyleId>{5C22544A-7EE6-4342-B048-85BDC9FD1C3A}</a:tableStyleId>
              </a:tblPr>
              <a:tblGrid>
                <a:gridCol w="2792730"/>
                <a:gridCol w="6857365"/>
              </a:tblGrid>
              <a:tr h="582930">
                <a:tc>
                  <a:txBody>
                    <a:bodyPr/>
                    <a:p>
                      <a:pPr algn="ctr">
                        <a:lnSpc>
                          <a:spcPct val="100000"/>
                        </a:lnSpc>
                      </a:pPr>
                      <a:r>
                        <a:rPr lang="zh-CN" altLang="en-US" sz="2000" b="1" dirty="0">
                          <a:solidFill>
                            <a:schemeClr val="bg1"/>
                          </a:solidFill>
                          <a:latin typeface="微软雅黑" panose="020B0503020204020204" charset="-122"/>
                          <a:ea typeface="微软雅黑" panose="020B0503020204020204" charset="-122"/>
                          <a:sym typeface="字魂59号-创粗黑" panose="00000500000000000000" pitchFamily="2" charset="-122"/>
                        </a:rPr>
                        <a:t>常用的人格测试工具</a:t>
                      </a:r>
                      <a:endParaRPr lang="zh-CN" altLang="en-US" sz="20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a:txBody>
                  <a:tcPr anchor="ctr" anchorCtr="0">
                    <a:lnB w="12700" cap="flat" cmpd="sng" algn="ctr">
                      <a:solidFill>
                        <a:schemeClr val="bg1">
                          <a:lumMod val="85000"/>
                        </a:schemeClr>
                      </a:solidFill>
                      <a:prstDash val="solid"/>
                      <a:round/>
                      <a:headEnd type="none" w="med" len="med"/>
                      <a:tailEnd type="none" w="med" len="med"/>
                    </a:lnB>
                    <a:solidFill>
                      <a:srgbClr val="0070C0"/>
                    </a:solidFill>
                  </a:tcPr>
                </a:tc>
                <a:tc>
                  <a:txBody>
                    <a:bodyPr/>
                    <a:p>
                      <a:pPr algn="ctr">
                        <a:lnSpc>
                          <a:spcPct val="100000"/>
                        </a:lnSpc>
                        <a:buNone/>
                      </a:pPr>
                      <a:endParaRPr lang="zh-CN" altLang="en-US" sz="20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a:txBody>
                  <a:tcPr anchor="ctr" anchorCtr="0">
                    <a:lnB w="12700" cap="flat" cmpd="sng" algn="ctr">
                      <a:solidFill>
                        <a:schemeClr val="bg1">
                          <a:lumMod val="85000"/>
                        </a:schemeClr>
                      </a:solidFill>
                      <a:prstDash val="solid"/>
                      <a:round/>
                      <a:headEnd type="none" w="med" len="med"/>
                      <a:tailEnd type="none" w="med" len="med"/>
                    </a:lnB>
                    <a:solidFill>
                      <a:srgbClr val="0070C0"/>
                    </a:solidFill>
                  </a:tcPr>
                </a:tc>
              </a:tr>
              <a:tr h="704850">
                <a:tc>
                  <a:txBody>
                    <a:bodyPr/>
                    <a:p>
                      <a:pPr algn="ctr">
                        <a:lnSpc>
                          <a:spcPct val="100000"/>
                        </a:lnSpc>
                      </a:pPr>
                      <a:r>
                        <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（1）360 度评估</a:t>
                      </a:r>
                      <a:endPar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l">
                        <a:lnSpc>
                          <a:spcPct val="100000"/>
                        </a:lnSpc>
                        <a:buNone/>
                      </a:pPr>
                      <a:r>
                        <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360 度评估可以帮助我们提高自我洞察力，更加清楚地认识自己的强项和需要改进的地方，进而制定下一步的能力发展计划，可以激励人们不断改进自己的行为。</a:t>
                      </a:r>
                      <a:endPar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704850">
                <a:tc>
                  <a:txBody>
                    <a:bodyPr/>
                    <a:p>
                      <a:pPr algn="ctr">
                        <a:lnSpc>
                          <a:spcPct val="100000"/>
                        </a:lnSpc>
                      </a:pPr>
                      <a:r>
                        <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（2）生涯彩虹图</a:t>
                      </a:r>
                      <a:endPar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ctr">
                        <a:lnSpc>
                          <a:spcPct val="100000"/>
                        </a:lnSpc>
                        <a:buNone/>
                      </a:pPr>
                      <a:r>
                        <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见下一页</a:t>
                      </a:r>
                      <a:r>
                        <a:rPr lang="en-US" altLang="zh-CN"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PPT</a:t>
                      </a:r>
                      <a:endParaRPr lang="en-US" altLang="zh-CN"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770255">
                <a:tc>
                  <a:txBody>
                    <a:bodyPr/>
                    <a:p>
                      <a:pPr algn="ctr">
                        <a:lnSpc>
                          <a:spcPct val="100000"/>
                        </a:lnSpc>
                      </a:pPr>
                      <a:r>
                        <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hlinkClick r:id="rId2" action="ppaction://hlinksldjump"/>
                        </a:rPr>
                        <a:t>（3）生涯生命线</a:t>
                      </a:r>
                      <a:endPar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l">
                        <a:lnSpc>
                          <a:spcPct val="100000"/>
                        </a:lnSpc>
                        <a:buNone/>
                      </a:pPr>
                      <a:r>
                        <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给自己的生命定个期限，然后按照时间顺序来叙述你人生的大事件。写生命线的目的是让你对自己的人生有所展望和安排，以增加</a:t>
                      </a:r>
                      <a:endPar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p>
                      <a:pPr algn="l">
                        <a:lnSpc>
                          <a:spcPct val="100000"/>
                        </a:lnSpc>
                        <a:buNone/>
                      </a:pPr>
                      <a:r>
                        <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人生的目的性和规划性，为创造理想人生打下基础。</a:t>
                      </a:r>
                      <a:endParaRPr lang="zh-CN" altLang="en-US" sz="18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自我探索概述</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2" name="图片 1"/>
          <p:cNvPicPr>
            <a:picLocks noChangeAspect="1"/>
          </p:cNvPicPr>
          <p:nvPr/>
        </p:nvPicPr>
        <p:blipFill>
          <a:blip r:embed="rId1"/>
          <a:stretch>
            <a:fillRect/>
          </a:stretch>
        </p:blipFill>
        <p:spPr>
          <a:xfrm>
            <a:off x="948055" y="835660"/>
            <a:ext cx="10296525" cy="5810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自我探索概述</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文本框 31"/>
          <p:cNvSpPr txBox="1"/>
          <p:nvPr>
            <p:custDataLst>
              <p:tags r:id="rId1"/>
            </p:custDataLst>
          </p:nvPr>
        </p:nvSpPr>
        <p:spPr>
          <a:xfrm>
            <a:off x="596585" y="1163492"/>
            <a:ext cx="6138809" cy="398780"/>
          </a:xfrm>
          <a:prstGeom prst="rect">
            <a:avLst/>
          </a:prstGeom>
          <a:noFill/>
        </p:spPr>
        <p:txBody>
          <a:bodyPr wrap="square" rtlCol="0" anchor="ctr">
            <a:spAutoFit/>
          </a:bodyPr>
          <a:lstStyle>
            <a:defPPr>
              <a:defRPr lang="zh-CN"/>
            </a:defPPr>
            <a:lvl1pPr>
              <a:defRPr sz="2800" spc="100">
                <a:latin typeface="+mn-ea"/>
                <a:ea typeface="+mn-ea"/>
              </a:defRPr>
            </a:lvl1pPr>
          </a:lstStyle>
          <a:p>
            <a:pPr>
              <a:lnSpc>
                <a:spcPct val="100000"/>
              </a:lnSpc>
            </a:pPr>
            <a:r>
              <a:rPr lang="zh-CN" altLang="en-US" sz="2000" b="1" dirty="0">
                <a:latin typeface="Arial" panose="020B0604020202020204" pitchFamily="34" charset="0"/>
                <a:cs typeface="+mn-ea"/>
              </a:rPr>
              <a:t>生涯生命线的规划步骤：</a:t>
            </a:r>
            <a:endParaRPr lang="zh-CN" altLang="en-US" sz="2000" b="1" dirty="0">
              <a:latin typeface="Arial" panose="020B0604020202020204" pitchFamily="34" charset="0"/>
              <a:cs typeface="+mn-ea"/>
            </a:endParaRPr>
          </a:p>
        </p:txBody>
      </p:sp>
      <p:grpSp>
        <p:nvGrpSpPr>
          <p:cNvPr id="14" name="组合 13"/>
          <p:cNvGrpSpPr/>
          <p:nvPr/>
        </p:nvGrpSpPr>
        <p:grpSpPr>
          <a:xfrm>
            <a:off x="889635" y="1783080"/>
            <a:ext cx="10373995" cy="4378325"/>
            <a:chOff x="1798" y="2962"/>
            <a:chExt cx="16337" cy="6895"/>
          </a:xfrm>
        </p:grpSpPr>
        <p:sp>
          <p:nvSpPr>
            <p:cNvPr id="2" name="AutoShape 31"/>
            <p:cNvSpPr>
              <a:spLocks noChangeArrowheads="1"/>
            </p:cNvSpPr>
            <p:nvPr>
              <p:custDataLst>
                <p:tags r:id="rId2"/>
              </p:custDataLst>
            </p:nvPr>
          </p:nvSpPr>
          <p:spPr bwMode="auto">
            <a:xfrm>
              <a:off x="2333" y="2989"/>
              <a:ext cx="3337" cy="1005"/>
            </a:xfrm>
            <a:prstGeom prst="roundRect">
              <a:avLst>
                <a:gd name="adj" fmla="val 50000"/>
              </a:avLst>
            </a:prstGeom>
            <a:noFill/>
            <a:ln w="25400" cap="rnd" algn="ctr">
              <a:solidFill>
                <a:srgbClr val="48A5BD"/>
              </a:solidFill>
              <a:prstDash val="sysDot"/>
              <a:round/>
            </a:ln>
            <a:extLst>
              <a:ext uri="{909E8E84-426E-40DD-AFC4-6F175D3DCCD1}">
                <a14:hiddenFill xmlns:a14="http://schemas.microsoft.com/office/drawing/2010/main">
                  <a:solidFill>
                    <a:srgbClr val="FFFFFF"/>
                  </a:solidFill>
                </a14:hiddenFill>
              </a:ext>
            </a:extLst>
          </p:spPr>
          <p:txBody>
            <a:bodyPr wrap="square" anchor="ctr">
              <a:normAutofit/>
            </a:bodyPr>
            <a:lstStyle>
              <a:lvl1pPr>
                <a:defRPr>
                  <a:solidFill>
                    <a:srgbClr val="000000"/>
                  </a:solidFill>
                  <a:latin typeface="Calibri" panose="020F0502020204030204" pitchFamily="34" charset="0"/>
                  <a:ea typeface="宋体" panose="02010600030101010101" pitchFamily="2" charset="-122"/>
                </a:defRPr>
              </a:lvl1pPr>
              <a:lvl2pPr marL="742950" indent="-285750">
                <a:defRPr>
                  <a:solidFill>
                    <a:srgbClr val="000000"/>
                  </a:solidFill>
                  <a:latin typeface="Calibri" panose="020F0502020204030204" pitchFamily="34" charset="0"/>
                  <a:ea typeface="宋体" panose="02010600030101010101" pitchFamily="2" charset="-122"/>
                </a:defRPr>
              </a:lvl2pPr>
              <a:lvl3pPr marL="1143000" indent="-228600">
                <a:defRPr>
                  <a:solidFill>
                    <a:srgbClr val="000000"/>
                  </a:solidFill>
                  <a:latin typeface="Calibri" panose="020F0502020204030204" pitchFamily="34" charset="0"/>
                  <a:ea typeface="宋体" panose="02010600030101010101" pitchFamily="2" charset="-122"/>
                </a:defRPr>
              </a:lvl3pPr>
              <a:lvl4pPr marL="1600200" indent="-228600">
                <a:defRPr>
                  <a:solidFill>
                    <a:srgbClr val="000000"/>
                  </a:solidFill>
                  <a:latin typeface="Calibri" panose="020F0502020204030204" pitchFamily="34" charset="0"/>
                  <a:ea typeface="宋体" panose="02010600030101010101" pitchFamily="2" charset="-122"/>
                </a:defRPr>
              </a:lvl4pPr>
              <a:lvl5pPr marL="2057400" indent="-228600">
                <a:defRPr>
                  <a:solidFill>
                    <a:srgbClr val="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9pPr>
            </a:lstStyle>
            <a:p>
              <a:pPr eaLnBrk="1" hangingPunct="1"/>
              <a:endParaRPr lang="zh-CN" altLang="en-US">
                <a:solidFill>
                  <a:srgbClr val="48A5BD"/>
                </a:solidFill>
                <a:latin typeface="Arial" panose="020B0604020202020204" pitchFamily="34" charset="0"/>
                <a:ea typeface="黑体" panose="02010609060101010101" charset="-122"/>
              </a:endParaRPr>
            </a:p>
          </p:txBody>
        </p:sp>
        <p:sp>
          <p:nvSpPr>
            <p:cNvPr id="9" name="文本框 14"/>
            <p:cNvSpPr txBox="1">
              <a:spLocks noChangeArrowheads="1"/>
            </p:cNvSpPr>
            <p:nvPr>
              <p:custDataLst>
                <p:tags r:id="rId3"/>
              </p:custDataLst>
            </p:nvPr>
          </p:nvSpPr>
          <p:spPr bwMode="auto">
            <a:xfrm>
              <a:off x="2437" y="3203"/>
              <a:ext cx="2381"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lgn="ctr">
                <a:defRPr b="1">
                  <a:solidFill>
                    <a:srgbClr val="48A5BD"/>
                  </a:solidFill>
                  <a:latin typeface="Arial" panose="020B0604020202020204" pitchFamily="34" charset="0"/>
                  <a:ea typeface="+mn-ea"/>
                  <a:cs typeface="+mn-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mtClean="0">
                  <a:latin typeface="微软雅黑" panose="020B0503020204020204" charset="-122"/>
                  <a:ea typeface="微软雅黑" panose="020B0503020204020204" charset="-122"/>
                </a:rPr>
                <a:t>自由联想</a:t>
              </a:r>
              <a:endParaRPr lang="zh-CN" altLang="en-US" smtClean="0">
                <a:latin typeface="微软雅黑" panose="020B0503020204020204" charset="-122"/>
                <a:ea typeface="微软雅黑" panose="020B0503020204020204" charset="-122"/>
              </a:endParaRPr>
            </a:p>
          </p:txBody>
        </p:sp>
        <p:sp>
          <p:nvSpPr>
            <p:cNvPr id="17" name="KSO_Shape"/>
            <p:cNvSpPr/>
            <p:nvPr>
              <p:custDataLst>
                <p:tags r:id="rId4"/>
              </p:custDataLst>
            </p:nvPr>
          </p:nvSpPr>
          <p:spPr bwMode="auto">
            <a:xfrm>
              <a:off x="3174" y="9145"/>
              <a:ext cx="907" cy="697"/>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rgbClr val="48A5BD"/>
            </a:solidFill>
            <a:ln>
              <a:noFill/>
            </a:ln>
          </p:spPr>
          <p:txBody>
            <a:bodyPr wrap="square" anchor="ctr">
              <a:normAutofit/>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5" name="文本框 34"/>
            <p:cNvSpPr txBox="1"/>
            <p:nvPr>
              <p:custDataLst>
                <p:tags r:id="rId5"/>
              </p:custDataLst>
            </p:nvPr>
          </p:nvSpPr>
          <p:spPr>
            <a:xfrm>
              <a:off x="1798" y="4293"/>
              <a:ext cx="3020" cy="4554"/>
            </a:xfrm>
            <a:prstGeom prst="rect">
              <a:avLst/>
            </a:prstGeom>
            <a:noFill/>
          </p:spPr>
          <p:txBody>
            <a:bodyPr wrap="square" rtlCol="0">
              <a:spAutoFit/>
            </a:bodyPr>
            <a:lstStyle/>
            <a:p>
              <a:pPr>
                <a:lnSpc>
                  <a:spcPct val="100000"/>
                </a:lnSpc>
              </a:pPr>
              <a:r>
                <a:rPr lang="zh-CN" altLang="en-US" sz="1400" dirty="0">
                  <a:solidFill>
                    <a:schemeClr val="tx1"/>
                  </a:solidFill>
                  <a:uFillTx/>
                  <a:latin typeface="楷体" panose="02010609060101010101" charset="-122"/>
                  <a:ea typeface="楷体" panose="02010609060101010101" charset="-122"/>
                </a:rPr>
                <a:t>准备好纸笔，放松自己的心情，在一个安静舒适的地方坐好，回顾一下自己的成长历程，如印象最深刻或最难忘的人、事件、事物和时光等，思考这些经历对自己有什么影响，可以从积极的影响和消极的影响两方面去思考，用纸笔记下这些联想内容的关键词。</a:t>
              </a:r>
              <a:endParaRPr lang="zh-CN" altLang="en-US" sz="1400" dirty="0">
                <a:solidFill>
                  <a:schemeClr val="tx1"/>
                </a:solidFill>
                <a:uFillTx/>
                <a:latin typeface="楷体" panose="02010609060101010101" charset="-122"/>
                <a:ea typeface="楷体" panose="02010609060101010101" charset="-122"/>
              </a:endParaRPr>
            </a:p>
          </p:txBody>
        </p:sp>
        <p:sp>
          <p:nvSpPr>
            <p:cNvPr id="4" name="AutoShape 31"/>
            <p:cNvSpPr>
              <a:spLocks noChangeArrowheads="1"/>
            </p:cNvSpPr>
            <p:nvPr>
              <p:custDataLst>
                <p:tags r:id="rId6"/>
              </p:custDataLst>
            </p:nvPr>
          </p:nvSpPr>
          <p:spPr bwMode="auto">
            <a:xfrm>
              <a:off x="7654" y="2989"/>
              <a:ext cx="3932" cy="1005"/>
            </a:xfrm>
            <a:prstGeom prst="roundRect">
              <a:avLst>
                <a:gd name="adj" fmla="val 50000"/>
              </a:avLst>
            </a:prstGeom>
            <a:noFill/>
            <a:ln w="25400" cap="rnd" algn="ctr">
              <a:solidFill>
                <a:srgbClr val="76C6AF"/>
              </a:solidFill>
              <a:prstDash val="sysDot"/>
              <a:round/>
            </a:ln>
            <a:extLst>
              <a:ext uri="{909E8E84-426E-40DD-AFC4-6F175D3DCCD1}">
                <a14:hiddenFill xmlns:a14="http://schemas.microsoft.com/office/drawing/2010/main">
                  <a:solidFill>
                    <a:srgbClr val="FFFFFF"/>
                  </a:solidFill>
                </a14:hiddenFill>
              </a:ext>
            </a:extLst>
          </p:spPr>
          <p:txBody>
            <a:bodyPr wrap="square" anchor="ctr">
              <a:normAutofit/>
            </a:bodyPr>
            <a:lstStyle>
              <a:lvl1pPr>
                <a:defRPr>
                  <a:solidFill>
                    <a:srgbClr val="000000"/>
                  </a:solidFill>
                  <a:latin typeface="Calibri" panose="020F0502020204030204" pitchFamily="34" charset="0"/>
                  <a:ea typeface="宋体" panose="02010600030101010101" pitchFamily="2" charset="-122"/>
                </a:defRPr>
              </a:lvl1pPr>
              <a:lvl2pPr marL="742950" indent="-285750">
                <a:defRPr>
                  <a:solidFill>
                    <a:srgbClr val="000000"/>
                  </a:solidFill>
                  <a:latin typeface="Calibri" panose="020F0502020204030204" pitchFamily="34" charset="0"/>
                  <a:ea typeface="宋体" panose="02010600030101010101" pitchFamily="2" charset="-122"/>
                </a:defRPr>
              </a:lvl2pPr>
              <a:lvl3pPr marL="1143000" indent="-228600">
                <a:defRPr>
                  <a:solidFill>
                    <a:srgbClr val="000000"/>
                  </a:solidFill>
                  <a:latin typeface="Calibri" panose="020F0502020204030204" pitchFamily="34" charset="0"/>
                  <a:ea typeface="宋体" panose="02010600030101010101" pitchFamily="2" charset="-122"/>
                </a:defRPr>
              </a:lvl3pPr>
              <a:lvl4pPr marL="1600200" indent="-228600">
                <a:defRPr>
                  <a:solidFill>
                    <a:srgbClr val="000000"/>
                  </a:solidFill>
                  <a:latin typeface="Calibri" panose="020F0502020204030204" pitchFamily="34" charset="0"/>
                  <a:ea typeface="宋体" panose="02010600030101010101" pitchFamily="2" charset="-122"/>
                </a:defRPr>
              </a:lvl4pPr>
              <a:lvl5pPr marL="2057400" indent="-228600">
                <a:defRPr>
                  <a:solidFill>
                    <a:srgbClr val="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9pPr>
            </a:lstStyle>
            <a:p>
              <a:pPr eaLnBrk="1" hangingPunct="1"/>
              <a:endParaRPr lang="zh-CN" altLang="en-US">
                <a:solidFill>
                  <a:srgbClr val="48A5BD"/>
                </a:solidFill>
                <a:latin typeface="Arial" panose="020B0604020202020204" pitchFamily="34" charset="0"/>
                <a:ea typeface="黑体" panose="02010609060101010101" charset="-122"/>
              </a:endParaRPr>
            </a:p>
          </p:txBody>
        </p:sp>
        <p:sp>
          <p:nvSpPr>
            <p:cNvPr id="7" name="椭圆 6"/>
            <p:cNvSpPr/>
            <p:nvPr>
              <p:custDataLst>
                <p:tags r:id="rId7"/>
              </p:custDataLst>
            </p:nvPr>
          </p:nvSpPr>
          <p:spPr>
            <a:xfrm>
              <a:off x="7677" y="2999"/>
              <a:ext cx="988" cy="985"/>
            </a:xfrm>
            <a:prstGeom prst="ellipse">
              <a:avLst/>
            </a:prstGeom>
            <a:solidFill>
              <a:srgbClr val="DB8087"/>
            </a:solidFill>
            <a:ln w="12700">
              <a:noFill/>
            </a:ln>
          </p:spPr>
          <p:style>
            <a:lnRef idx="2">
              <a:srgbClr val="48A5BD">
                <a:shade val="50000"/>
              </a:srgbClr>
            </a:lnRef>
            <a:fillRef idx="1">
              <a:srgbClr val="48A5BD"/>
            </a:fillRef>
            <a:effectRef idx="0">
              <a:srgbClr val="48A5BD"/>
            </a:effectRef>
            <a:fontRef idx="minor">
              <a:srgbClr val="FEFDE9"/>
            </a:fontRef>
          </p:style>
          <p:txBody>
            <a:bodyPr wrap="square" anchor="ctr">
              <a:normAutofit/>
            </a:bodyPr>
            <a:lstStyle/>
            <a:p>
              <a:pPr algn="ctr">
                <a:defRPr/>
              </a:pPr>
              <a:r>
                <a:rPr lang="en-US" altLang="zh-CN" b="1" dirty="0">
                  <a:solidFill>
                    <a:srgbClr val="FEFDE9"/>
                  </a:solidFill>
                </a:rPr>
                <a:t>&gt;</a:t>
              </a:r>
              <a:endParaRPr lang="zh-CN" altLang="en-US" b="1" dirty="0">
                <a:solidFill>
                  <a:srgbClr val="FEFDE9"/>
                </a:solidFill>
              </a:endParaRPr>
            </a:p>
          </p:txBody>
        </p:sp>
        <p:sp>
          <p:nvSpPr>
            <p:cNvPr id="19" name="KSO_Shape"/>
            <p:cNvSpPr/>
            <p:nvPr>
              <p:custDataLst>
                <p:tags r:id="rId8"/>
              </p:custDataLst>
            </p:nvPr>
          </p:nvSpPr>
          <p:spPr bwMode="auto">
            <a:xfrm>
              <a:off x="9209" y="9073"/>
              <a:ext cx="1011" cy="753"/>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rgbClr val="76C6AF"/>
            </a:solidFill>
            <a:ln>
              <a:noFill/>
            </a:ln>
          </p:spPr>
          <p:txBody>
            <a:bodyPr wrap="square" anchor="ctr">
              <a:normAutofit/>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3" name="文本框 14"/>
            <p:cNvSpPr txBox="1">
              <a:spLocks noChangeArrowheads="1"/>
            </p:cNvSpPr>
            <p:nvPr>
              <p:custDataLst>
                <p:tags r:id="rId9"/>
              </p:custDataLst>
            </p:nvPr>
          </p:nvSpPr>
          <p:spPr bwMode="auto">
            <a:xfrm>
              <a:off x="8516" y="2985"/>
              <a:ext cx="2397"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lgn="ctr">
                <a:defRPr b="1">
                  <a:solidFill>
                    <a:srgbClr val="48A5BD"/>
                  </a:solidFill>
                  <a:latin typeface="Arial" panose="020B0604020202020204" pitchFamily="34" charset="0"/>
                  <a:ea typeface="+mn-ea"/>
                  <a:cs typeface="+mn-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mtClean="0">
                  <a:solidFill>
                    <a:srgbClr val="76C6AF"/>
                  </a:solidFill>
                  <a:latin typeface="微软雅黑" panose="020B0503020204020204" charset="-122"/>
                  <a:ea typeface="微软雅黑" panose="020B0503020204020204" charset="-122"/>
                </a:rPr>
                <a:t>分析我的生涯生命线</a:t>
              </a:r>
              <a:endParaRPr lang="zh-CN" altLang="en-US" smtClean="0">
                <a:solidFill>
                  <a:srgbClr val="76C6AF"/>
                </a:solidFill>
                <a:latin typeface="微软雅黑" panose="020B0503020204020204" charset="-122"/>
                <a:ea typeface="微软雅黑" panose="020B0503020204020204" charset="-122"/>
              </a:endParaRPr>
            </a:p>
          </p:txBody>
        </p:sp>
        <p:sp>
          <p:nvSpPr>
            <p:cNvPr id="5" name="AutoShape 31"/>
            <p:cNvSpPr>
              <a:spLocks noChangeArrowheads="1"/>
            </p:cNvSpPr>
            <p:nvPr>
              <p:custDataLst>
                <p:tags r:id="rId10"/>
              </p:custDataLst>
            </p:nvPr>
          </p:nvSpPr>
          <p:spPr bwMode="auto">
            <a:xfrm>
              <a:off x="10614" y="2989"/>
              <a:ext cx="4716" cy="1005"/>
            </a:xfrm>
            <a:prstGeom prst="roundRect">
              <a:avLst>
                <a:gd name="adj" fmla="val 50000"/>
              </a:avLst>
            </a:prstGeom>
            <a:noFill/>
            <a:ln w="25400" cap="rnd" algn="ctr">
              <a:solidFill>
                <a:srgbClr val="C4ADD2"/>
              </a:solidFill>
              <a:prstDash val="sysDot"/>
              <a:round/>
            </a:ln>
            <a:extLst>
              <a:ext uri="{909E8E84-426E-40DD-AFC4-6F175D3DCCD1}">
                <a14:hiddenFill xmlns:a14="http://schemas.microsoft.com/office/drawing/2010/main">
                  <a:solidFill>
                    <a:srgbClr val="FFFFFF"/>
                  </a:solidFill>
                </a14:hiddenFill>
              </a:ext>
            </a:extLst>
          </p:spPr>
          <p:txBody>
            <a:bodyPr wrap="square" anchor="ctr">
              <a:normAutofit/>
            </a:bodyPr>
            <a:lstStyle>
              <a:lvl1pPr>
                <a:defRPr>
                  <a:solidFill>
                    <a:srgbClr val="000000"/>
                  </a:solidFill>
                  <a:latin typeface="Calibri" panose="020F0502020204030204" pitchFamily="34" charset="0"/>
                  <a:ea typeface="宋体" panose="02010600030101010101" pitchFamily="2" charset="-122"/>
                </a:defRPr>
              </a:lvl1pPr>
              <a:lvl2pPr marL="742950" indent="-285750">
                <a:defRPr>
                  <a:solidFill>
                    <a:srgbClr val="000000"/>
                  </a:solidFill>
                  <a:latin typeface="Calibri" panose="020F0502020204030204" pitchFamily="34" charset="0"/>
                  <a:ea typeface="宋体" panose="02010600030101010101" pitchFamily="2" charset="-122"/>
                </a:defRPr>
              </a:lvl2pPr>
              <a:lvl3pPr marL="1143000" indent="-228600">
                <a:defRPr>
                  <a:solidFill>
                    <a:srgbClr val="000000"/>
                  </a:solidFill>
                  <a:latin typeface="Calibri" panose="020F0502020204030204" pitchFamily="34" charset="0"/>
                  <a:ea typeface="宋体" panose="02010600030101010101" pitchFamily="2" charset="-122"/>
                </a:defRPr>
              </a:lvl3pPr>
              <a:lvl4pPr marL="1600200" indent="-228600">
                <a:defRPr>
                  <a:solidFill>
                    <a:srgbClr val="000000"/>
                  </a:solidFill>
                  <a:latin typeface="Calibri" panose="020F0502020204030204" pitchFamily="34" charset="0"/>
                  <a:ea typeface="宋体" panose="02010600030101010101" pitchFamily="2" charset="-122"/>
                </a:defRPr>
              </a:lvl4pPr>
              <a:lvl5pPr marL="2057400" indent="-228600">
                <a:defRPr>
                  <a:solidFill>
                    <a:srgbClr val="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9pPr>
            </a:lstStyle>
            <a:p>
              <a:pPr eaLnBrk="1" hangingPunct="1"/>
              <a:endParaRPr lang="zh-CN" altLang="en-US">
                <a:solidFill>
                  <a:srgbClr val="48A5BD"/>
                </a:solidFill>
                <a:latin typeface="Arial" panose="020B0604020202020204" pitchFamily="34" charset="0"/>
                <a:ea typeface="黑体" panose="02010609060101010101" charset="-122"/>
              </a:endParaRPr>
            </a:p>
          </p:txBody>
        </p:sp>
        <p:sp>
          <p:nvSpPr>
            <p:cNvPr id="8" name="椭圆 7"/>
            <p:cNvSpPr/>
            <p:nvPr>
              <p:custDataLst>
                <p:tags r:id="rId11"/>
              </p:custDataLst>
            </p:nvPr>
          </p:nvSpPr>
          <p:spPr>
            <a:xfrm>
              <a:off x="10607" y="2999"/>
              <a:ext cx="988" cy="985"/>
            </a:xfrm>
            <a:prstGeom prst="ellipse">
              <a:avLst/>
            </a:prstGeom>
            <a:solidFill>
              <a:srgbClr val="76C6AF"/>
            </a:solidFill>
            <a:ln w="12700">
              <a:noFill/>
            </a:ln>
          </p:spPr>
          <p:style>
            <a:lnRef idx="2">
              <a:srgbClr val="48A5BD">
                <a:shade val="50000"/>
              </a:srgbClr>
            </a:lnRef>
            <a:fillRef idx="1">
              <a:srgbClr val="48A5BD"/>
            </a:fillRef>
            <a:effectRef idx="0">
              <a:srgbClr val="48A5BD"/>
            </a:effectRef>
            <a:fontRef idx="minor">
              <a:srgbClr val="FEFDE9"/>
            </a:fontRef>
          </p:style>
          <p:txBody>
            <a:bodyPr wrap="square" anchor="ctr">
              <a:normAutofit/>
            </a:bodyPr>
            <a:lstStyle/>
            <a:p>
              <a:pPr algn="ctr">
                <a:defRPr/>
              </a:pPr>
              <a:r>
                <a:rPr lang="en-US" altLang="zh-CN" b="1" dirty="0">
                  <a:solidFill>
                    <a:srgbClr val="FEFDE9"/>
                  </a:solidFill>
                </a:rPr>
                <a:t>&gt;</a:t>
              </a:r>
              <a:endParaRPr lang="zh-CN" altLang="en-US" b="1" dirty="0">
                <a:solidFill>
                  <a:srgbClr val="FEFDE9"/>
                </a:solidFill>
              </a:endParaRPr>
            </a:p>
          </p:txBody>
        </p:sp>
        <p:sp>
          <p:nvSpPr>
            <p:cNvPr id="20" name="KSO_Shape"/>
            <p:cNvSpPr/>
            <p:nvPr>
              <p:custDataLst>
                <p:tags r:id="rId12"/>
              </p:custDataLst>
            </p:nvPr>
          </p:nvSpPr>
          <p:spPr bwMode="auto">
            <a:xfrm>
              <a:off x="12261" y="8975"/>
              <a:ext cx="880" cy="852"/>
            </a:xfrm>
            <a:custGeom>
              <a:avLst/>
              <a:gdLst>
                <a:gd name="T0" fmla="*/ 1177459 w 2025651"/>
                <a:gd name="T1" fmla="*/ 1606659 h 2209800"/>
                <a:gd name="T2" fmla="*/ 1266601 w 2025651"/>
                <a:gd name="T3" fmla="*/ 1297638 h 2209800"/>
                <a:gd name="T4" fmla="*/ 1524547 w 2025651"/>
                <a:gd name="T5" fmla="*/ 1518055 h 2209800"/>
                <a:gd name="T6" fmla="*/ 863445 w 2025651"/>
                <a:gd name="T7" fmla="*/ 1593533 h 2209800"/>
                <a:gd name="T8" fmla="*/ 804100 w 2025651"/>
                <a:gd name="T9" fmla="*/ 1369014 h 2209800"/>
                <a:gd name="T10" fmla="*/ 1247281 w 2025651"/>
                <a:gd name="T11" fmla="*/ 932996 h 2209800"/>
                <a:gd name="T12" fmla="*/ 1210605 w 2025651"/>
                <a:gd name="T13" fmla="*/ 1277467 h 2209800"/>
                <a:gd name="T14" fmla="*/ 1012715 w 2025651"/>
                <a:gd name="T15" fmla="*/ 1148427 h 2209800"/>
                <a:gd name="T16" fmla="*/ 1064719 w 2025651"/>
                <a:gd name="T17" fmla="*/ 892260 h 2209800"/>
                <a:gd name="T18" fmla="*/ 867456 w 2025651"/>
                <a:gd name="T19" fmla="*/ 855100 h 2209800"/>
                <a:gd name="T20" fmla="*/ 638859 w 2025651"/>
                <a:gd name="T21" fmla="*/ 1162816 h 2209800"/>
                <a:gd name="T22" fmla="*/ 696625 w 2025651"/>
                <a:gd name="T23" fmla="*/ 1553482 h 2209800"/>
                <a:gd name="T24" fmla="*/ 1004339 w 2025651"/>
                <a:gd name="T25" fmla="*/ 1782352 h 2209800"/>
                <a:gd name="T26" fmla="*/ 1394732 w 2025651"/>
                <a:gd name="T27" fmla="*/ 1724587 h 2209800"/>
                <a:gd name="T28" fmla="*/ 1623329 w 2025651"/>
                <a:gd name="T29" fmla="*/ 1416598 h 2209800"/>
                <a:gd name="T30" fmla="*/ 1565563 w 2025651"/>
                <a:gd name="T31" fmla="*/ 1026479 h 2209800"/>
                <a:gd name="T32" fmla="*/ 1258122 w 2025651"/>
                <a:gd name="T33" fmla="*/ 797335 h 2209800"/>
                <a:gd name="T34" fmla="*/ 473733 w 2025651"/>
                <a:gd name="T35" fmla="*/ 894573 h 2209800"/>
                <a:gd name="T36" fmla="*/ 614745 w 2025651"/>
                <a:gd name="T37" fmla="*/ 736583 h 2209800"/>
                <a:gd name="T38" fmla="*/ 491304 w 2025651"/>
                <a:gd name="T39" fmla="*/ 933341 h 2209800"/>
                <a:gd name="T40" fmla="*/ 203321 w 2025651"/>
                <a:gd name="T41" fmla="*/ 764260 h 2209800"/>
                <a:gd name="T42" fmla="*/ 1384055 w 2025651"/>
                <a:gd name="T43" fmla="*/ 729167 h 2209800"/>
                <a:gd name="T44" fmla="*/ 1703542 w 2025651"/>
                <a:gd name="T45" fmla="*/ 1064533 h 2209800"/>
                <a:gd name="T46" fmla="*/ 1691497 w 2025651"/>
                <a:gd name="T47" fmla="*/ 1542532 h 2209800"/>
                <a:gd name="T48" fmla="*/ 1356679 w 2025651"/>
                <a:gd name="T49" fmla="*/ 1862292 h 2209800"/>
                <a:gd name="T50" fmla="*/ 878132 w 2025651"/>
                <a:gd name="T51" fmla="*/ 1850521 h 2209800"/>
                <a:gd name="T52" fmla="*/ 558645 w 2025651"/>
                <a:gd name="T53" fmla="*/ 1515154 h 2209800"/>
                <a:gd name="T54" fmla="*/ 570691 w 2025651"/>
                <a:gd name="T55" fmla="*/ 1036882 h 2209800"/>
                <a:gd name="T56" fmla="*/ 905783 w 2025651"/>
                <a:gd name="T57" fmla="*/ 717669 h 2209800"/>
                <a:gd name="T58" fmla="*/ 1006033 w 2025651"/>
                <a:gd name="T59" fmla="*/ 634045 h 2209800"/>
                <a:gd name="T60" fmla="*/ 524184 w 2025651"/>
                <a:gd name="T61" fmla="*/ 443404 h 2209800"/>
                <a:gd name="T62" fmla="*/ 508876 w 2025651"/>
                <a:gd name="T63" fmla="*/ 687826 h 2209800"/>
                <a:gd name="T64" fmla="*/ 349513 w 2025651"/>
                <a:gd name="T65" fmla="*/ 579984 h 2209800"/>
                <a:gd name="T66" fmla="*/ 409923 w 2025651"/>
                <a:gd name="T67" fmla="*/ 410834 h 2209800"/>
                <a:gd name="T68" fmla="*/ 1112121 w 2025651"/>
                <a:gd name="T69" fmla="*/ 508041 h 2209800"/>
                <a:gd name="T70" fmla="*/ 1328618 w 2025651"/>
                <a:gd name="T71" fmla="*/ 403037 h 2209800"/>
                <a:gd name="T72" fmla="*/ 1255098 w 2025651"/>
                <a:gd name="T73" fmla="*/ 535908 h 2209800"/>
                <a:gd name="T74" fmla="*/ 914430 w 2025651"/>
                <a:gd name="T75" fmla="*/ 452727 h 2209800"/>
                <a:gd name="T76" fmla="*/ 528802 w 2025651"/>
                <a:gd name="T77" fmla="*/ 269596 h 2209800"/>
                <a:gd name="T78" fmla="*/ 798950 w 2025651"/>
                <a:gd name="T79" fmla="*/ 440009 h 2209800"/>
                <a:gd name="T80" fmla="*/ 808256 w 2025651"/>
                <a:gd name="T81" fmla="*/ 667047 h 2209800"/>
                <a:gd name="T82" fmla="*/ 676330 w 2025651"/>
                <a:gd name="T83" fmla="*/ 421683 h 2209800"/>
                <a:gd name="T84" fmla="*/ 406181 w 2025651"/>
                <a:gd name="T85" fmla="*/ 339895 h 2209800"/>
                <a:gd name="T86" fmla="*/ 160665 w 2025651"/>
                <a:gd name="T87" fmla="*/ 471466 h 2209800"/>
                <a:gd name="T88" fmla="*/ 78828 w 2025651"/>
                <a:gd name="T89" fmla="*/ 742270 h 2209800"/>
                <a:gd name="T90" fmla="*/ 210480 w 2025651"/>
                <a:gd name="T91" fmla="*/ 987359 h 2209800"/>
                <a:gd name="T92" fmla="*/ 502252 w 2025651"/>
                <a:gd name="T93" fmla="*/ 1066139 h 2209800"/>
                <a:gd name="T94" fmla="*/ 195974 w 2025651"/>
                <a:gd name="T95" fmla="*/ 1072157 h 2209800"/>
                <a:gd name="T96" fmla="*/ 9032 w 2025651"/>
                <a:gd name="T97" fmla="*/ 793968 h 2209800"/>
                <a:gd name="T98" fmla="*/ 75816 w 2025651"/>
                <a:gd name="T99" fmla="*/ 456969 h 2209800"/>
                <a:gd name="T100" fmla="*/ 354450 w 2025651"/>
                <a:gd name="T101" fmla="*/ 270416 h 2209800"/>
                <a:gd name="T102" fmla="*/ 1211388 w 2025651"/>
                <a:gd name="T103" fmla="*/ 169861 h 2209800"/>
                <a:gd name="T104" fmla="*/ 1143179 w 2025651"/>
                <a:gd name="T105" fmla="*/ 382925 h 2209800"/>
                <a:gd name="T106" fmla="*/ 1049666 w 2025651"/>
                <a:gd name="T107" fmla="*/ 206738 h 2209800"/>
                <a:gd name="T108" fmla="*/ 1141899 w 2025651"/>
                <a:gd name="T109" fmla="*/ 274 h 2209800"/>
                <a:gd name="T110" fmla="*/ 1411838 w 2025651"/>
                <a:gd name="T111" fmla="*/ 136090 h 2209800"/>
                <a:gd name="T112" fmla="*/ 1483221 w 2025651"/>
                <a:gd name="T113" fmla="*/ 412102 h 2209800"/>
                <a:gd name="T114" fmla="*/ 1270988 w 2025651"/>
                <a:gd name="T115" fmla="*/ 636636 h 2209800"/>
                <a:gd name="T116" fmla="*/ 1425240 w 2025651"/>
                <a:gd name="T117" fmla="*/ 378696 h 2209800"/>
                <a:gd name="T118" fmla="*/ 1162411 w 2025651"/>
                <a:gd name="T119" fmla="*/ 62979 h 2209800"/>
                <a:gd name="T120" fmla="*/ 840780 w 2025651"/>
                <a:gd name="T121" fmla="*/ 325574 h 2209800"/>
                <a:gd name="T122" fmla="*/ 854728 w 2025651"/>
                <a:gd name="T123" fmla="*/ 135268 h 22098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25651" h="2209800">
                  <a:moveTo>
                    <a:pt x="1314437" y="1571625"/>
                  </a:moveTo>
                  <a:lnTo>
                    <a:pt x="1316672" y="1571625"/>
                  </a:lnTo>
                  <a:lnTo>
                    <a:pt x="1319547" y="1571625"/>
                  </a:lnTo>
                  <a:lnTo>
                    <a:pt x="1322101" y="1572262"/>
                  </a:lnTo>
                  <a:lnTo>
                    <a:pt x="1324656" y="1573536"/>
                  </a:lnTo>
                  <a:lnTo>
                    <a:pt x="1326572" y="1575448"/>
                  </a:lnTo>
                  <a:lnTo>
                    <a:pt x="1367769" y="1616539"/>
                  </a:lnTo>
                  <a:lnTo>
                    <a:pt x="1369685" y="1618769"/>
                  </a:lnTo>
                  <a:lnTo>
                    <a:pt x="1370962" y="1620999"/>
                  </a:lnTo>
                  <a:lnTo>
                    <a:pt x="1371601" y="1623865"/>
                  </a:lnTo>
                  <a:lnTo>
                    <a:pt x="1371601" y="1626095"/>
                  </a:lnTo>
                  <a:lnTo>
                    <a:pt x="1371601" y="1628962"/>
                  </a:lnTo>
                  <a:lnTo>
                    <a:pt x="1370962" y="1631510"/>
                  </a:lnTo>
                  <a:lnTo>
                    <a:pt x="1369685" y="1634059"/>
                  </a:lnTo>
                  <a:lnTo>
                    <a:pt x="1367769" y="1635970"/>
                  </a:lnTo>
                  <a:lnTo>
                    <a:pt x="1333279" y="1670372"/>
                  </a:lnTo>
                  <a:lnTo>
                    <a:pt x="1336153" y="1677061"/>
                  </a:lnTo>
                  <a:lnTo>
                    <a:pt x="1338708" y="1685025"/>
                  </a:lnTo>
                  <a:lnTo>
                    <a:pt x="1341582" y="1693625"/>
                  </a:lnTo>
                  <a:lnTo>
                    <a:pt x="1344456" y="1702863"/>
                  </a:lnTo>
                  <a:lnTo>
                    <a:pt x="1346691" y="1713056"/>
                  </a:lnTo>
                  <a:lnTo>
                    <a:pt x="1349566" y="1723568"/>
                  </a:lnTo>
                  <a:lnTo>
                    <a:pt x="1351801" y="1735036"/>
                  </a:lnTo>
                  <a:lnTo>
                    <a:pt x="1354356" y="1747459"/>
                  </a:lnTo>
                  <a:lnTo>
                    <a:pt x="1356272" y="1759882"/>
                  </a:lnTo>
                  <a:lnTo>
                    <a:pt x="1358188" y="1773579"/>
                  </a:lnTo>
                  <a:lnTo>
                    <a:pt x="1360104" y="1787276"/>
                  </a:lnTo>
                  <a:lnTo>
                    <a:pt x="1361701" y="1801929"/>
                  </a:lnTo>
                  <a:lnTo>
                    <a:pt x="1362978" y="1816582"/>
                  </a:lnTo>
                  <a:lnTo>
                    <a:pt x="1364256" y="1831871"/>
                  </a:lnTo>
                  <a:lnTo>
                    <a:pt x="1364895" y="1847798"/>
                  </a:lnTo>
                  <a:lnTo>
                    <a:pt x="1365853" y="1863725"/>
                  </a:lnTo>
                  <a:lnTo>
                    <a:pt x="1268131" y="1863725"/>
                  </a:lnTo>
                  <a:lnTo>
                    <a:pt x="1268769" y="1847798"/>
                  </a:lnTo>
                  <a:lnTo>
                    <a:pt x="1269408" y="1831871"/>
                  </a:lnTo>
                  <a:lnTo>
                    <a:pt x="1270686" y="1816582"/>
                  </a:lnTo>
                  <a:lnTo>
                    <a:pt x="1271963" y="1801929"/>
                  </a:lnTo>
                  <a:lnTo>
                    <a:pt x="1273560" y="1787276"/>
                  </a:lnTo>
                  <a:lnTo>
                    <a:pt x="1275476" y="1773579"/>
                  </a:lnTo>
                  <a:lnTo>
                    <a:pt x="1277392" y="1759882"/>
                  </a:lnTo>
                  <a:lnTo>
                    <a:pt x="1279308" y="1747459"/>
                  </a:lnTo>
                  <a:lnTo>
                    <a:pt x="1281863" y="1735036"/>
                  </a:lnTo>
                  <a:lnTo>
                    <a:pt x="1284098" y="1723568"/>
                  </a:lnTo>
                  <a:lnTo>
                    <a:pt x="1286973" y="1713056"/>
                  </a:lnTo>
                  <a:lnTo>
                    <a:pt x="1289208" y="1702863"/>
                  </a:lnTo>
                  <a:lnTo>
                    <a:pt x="1292082" y="1693625"/>
                  </a:lnTo>
                  <a:lnTo>
                    <a:pt x="1294956" y="1685025"/>
                  </a:lnTo>
                  <a:lnTo>
                    <a:pt x="1297511" y="1677061"/>
                  </a:lnTo>
                  <a:lnTo>
                    <a:pt x="1300385" y="1670372"/>
                  </a:lnTo>
                  <a:lnTo>
                    <a:pt x="1265895" y="1635970"/>
                  </a:lnTo>
                  <a:lnTo>
                    <a:pt x="1263979" y="1634059"/>
                  </a:lnTo>
                  <a:lnTo>
                    <a:pt x="1262702" y="1631510"/>
                  </a:lnTo>
                  <a:lnTo>
                    <a:pt x="1262063" y="1628962"/>
                  </a:lnTo>
                  <a:lnTo>
                    <a:pt x="1262063" y="1626095"/>
                  </a:lnTo>
                  <a:lnTo>
                    <a:pt x="1262063" y="1623865"/>
                  </a:lnTo>
                  <a:lnTo>
                    <a:pt x="1262702" y="1620999"/>
                  </a:lnTo>
                  <a:lnTo>
                    <a:pt x="1263979" y="1618769"/>
                  </a:lnTo>
                  <a:lnTo>
                    <a:pt x="1265895" y="1616539"/>
                  </a:lnTo>
                  <a:lnTo>
                    <a:pt x="1307092" y="1575448"/>
                  </a:lnTo>
                  <a:lnTo>
                    <a:pt x="1309008" y="1573536"/>
                  </a:lnTo>
                  <a:lnTo>
                    <a:pt x="1311563" y="1572262"/>
                  </a:lnTo>
                  <a:lnTo>
                    <a:pt x="1314437" y="1571625"/>
                  </a:lnTo>
                  <a:close/>
                  <a:moveTo>
                    <a:pt x="1450874" y="1497012"/>
                  </a:moveTo>
                  <a:lnTo>
                    <a:pt x="1469258" y="1505260"/>
                  </a:lnTo>
                  <a:lnTo>
                    <a:pt x="1487325" y="1512556"/>
                  </a:lnTo>
                  <a:lnTo>
                    <a:pt x="1505075" y="1519852"/>
                  </a:lnTo>
                  <a:lnTo>
                    <a:pt x="1522191" y="1526514"/>
                  </a:lnTo>
                  <a:lnTo>
                    <a:pt x="1539625" y="1532224"/>
                  </a:lnTo>
                  <a:lnTo>
                    <a:pt x="1556424" y="1537934"/>
                  </a:lnTo>
                  <a:lnTo>
                    <a:pt x="1588755" y="1548085"/>
                  </a:lnTo>
                  <a:lnTo>
                    <a:pt x="1619817" y="1557919"/>
                  </a:lnTo>
                  <a:lnTo>
                    <a:pt x="1648661" y="1567436"/>
                  </a:lnTo>
                  <a:lnTo>
                    <a:pt x="1662608" y="1572512"/>
                  </a:lnTo>
                  <a:lnTo>
                    <a:pt x="1675604" y="1577587"/>
                  </a:lnTo>
                  <a:lnTo>
                    <a:pt x="1688599" y="1582663"/>
                  </a:lnTo>
                  <a:lnTo>
                    <a:pt x="1700644" y="1588056"/>
                  </a:lnTo>
                  <a:lnTo>
                    <a:pt x="1705082" y="1590911"/>
                  </a:lnTo>
                  <a:lnTo>
                    <a:pt x="1709202" y="1593766"/>
                  </a:lnTo>
                  <a:lnTo>
                    <a:pt x="1713640" y="1596938"/>
                  </a:lnTo>
                  <a:lnTo>
                    <a:pt x="1717443" y="1600428"/>
                  </a:lnTo>
                  <a:lnTo>
                    <a:pt x="1721564" y="1604234"/>
                  </a:lnTo>
                  <a:lnTo>
                    <a:pt x="1725050" y="1608676"/>
                  </a:lnTo>
                  <a:lnTo>
                    <a:pt x="1728220" y="1613434"/>
                  </a:lnTo>
                  <a:lnTo>
                    <a:pt x="1731707" y="1618192"/>
                  </a:lnTo>
                  <a:lnTo>
                    <a:pt x="1734559" y="1623268"/>
                  </a:lnTo>
                  <a:lnTo>
                    <a:pt x="1737412" y="1628344"/>
                  </a:lnTo>
                  <a:lnTo>
                    <a:pt x="1742801" y="1639447"/>
                  </a:lnTo>
                  <a:lnTo>
                    <a:pt x="1747238" y="1651184"/>
                  </a:lnTo>
                  <a:lnTo>
                    <a:pt x="1751676" y="1663238"/>
                  </a:lnTo>
                  <a:lnTo>
                    <a:pt x="1755162" y="1676245"/>
                  </a:lnTo>
                  <a:lnTo>
                    <a:pt x="1758332" y="1688934"/>
                  </a:lnTo>
                  <a:lnTo>
                    <a:pt x="1761185" y="1701940"/>
                  </a:lnTo>
                  <a:lnTo>
                    <a:pt x="1763404" y="1714312"/>
                  </a:lnTo>
                  <a:lnTo>
                    <a:pt x="1764988" y="1727001"/>
                  </a:lnTo>
                  <a:lnTo>
                    <a:pt x="1766573" y="1738738"/>
                  </a:lnTo>
                  <a:lnTo>
                    <a:pt x="1768475" y="1760944"/>
                  </a:lnTo>
                  <a:lnTo>
                    <a:pt x="1758332" y="1778074"/>
                  </a:lnTo>
                  <a:lnTo>
                    <a:pt x="1747238" y="1794887"/>
                  </a:lnTo>
                  <a:lnTo>
                    <a:pt x="1735510" y="1811700"/>
                  </a:lnTo>
                  <a:lnTo>
                    <a:pt x="1723466" y="1827244"/>
                  </a:lnTo>
                  <a:lnTo>
                    <a:pt x="1712055" y="1831368"/>
                  </a:lnTo>
                  <a:lnTo>
                    <a:pt x="1699376" y="1834858"/>
                  </a:lnTo>
                  <a:lnTo>
                    <a:pt x="1685747" y="1838347"/>
                  </a:lnTo>
                  <a:lnTo>
                    <a:pt x="1670849" y="1841519"/>
                  </a:lnTo>
                  <a:lnTo>
                    <a:pt x="1654367" y="1844692"/>
                  </a:lnTo>
                  <a:lnTo>
                    <a:pt x="1636934" y="1847864"/>
                  </a:lnTo>
                  <a:lnTo>
                    <a:pt x="1618233" y="1850402"/>
                  </a:lnTo>
                  <a:lnTo>
                    <a:pt x="1597947" y="1852940"/>
                  </a:lnTo>
                  <a:lnTo>
                    <a:pt x="1576710" y="1855160"/>
                  </a:lnTo>
                  <a:lnTo>
                    <a:pt x="1554205" y="1857698"/>
                  </a:lnTo>
                  <a:lnTo>
                    <a:pt x="1530116" y="1859284"/>
                  </a:lnTo>
                  <a:lnTo>
                    <a:pt x="1505075" y="1860870"/>
                  </a:lnTo>
                  <a:lnTo>
                    <a:pt x="1478133" y="1861822"/>
                  </a:lnTo>
                  <a:lnTo>
                    <a:pt x="1450240" y="1863091"/>
                  </a:lnTo>
                  <a:lnTo>
                    <a:pt x="1421396" y="1863408"/>
                  </a:lnTo>
                  <a:lnTo>
                    <a:pt x="1390650" y="1863725"/>
                  </a:lnTo>
                  <a:lnTo>
                    <a:pt x="1450874" y="1497012"/>
                  </a:lnTo>
                  <a:close/>
                  <a:moveTo>
                    <a:pt x="1183056" y="1497012"/>
                  </a:moveTo>
                  <a:lnTo>
                    <a:pt x="1243013" y="1863725"/>
                  </a:lnTo>
                  <a:lnTo>
                    <a:pt x="1210021" y="1863408"/>
                  </a:lnTo>
                  <a:lnTo>
                    <a:pt x="1178614" y="1862774"/>
                  </a:lnTo>
                  <a:lnTo>
                    <a:pt x="1148794" y="1861822"/>
                  </a:lnTo>
                  <a:lnTo>
                    <a:pt x="1120560" y="1860236"/>
                  </a:lnTo>
                  <a:lnTo>
                    <a:pt x="1093595" y="1858650"/>
                  </a:lnTo>
                  <a:lnTo>
                    <a:pt x="1068534" y="1856429"/>
                  </a:lnTo>
                  <a:lnTo>
                    <a:pt x="1044424" y="1853891"/>
                  </a:lnTo>
                  <a:lnTo>
                    <a:pt x="1022535" y="1851353"/>
                  </a:lnTo>
                  <a:lnTo>
                    <a:pt x="1001597" y="1848498"/>
                  </a:lnTo>
                  <a:lnTo>
                    <a:pt x="982246" y="1845009"/>
                  </a:lnTo>
                  <a:lnTo>
                    <a:pt x="964798" y="1841837"/>
                  </a:lnTo>
                  <a:lnTo>
                    <a:pt x="948619" y="1838347"/>
                  </a:lnTo>
                  <a:lnTo>
                    <a:pt x="933709" y="1834223"/>
                  </a:lnTo>
                  <a:lnTo>
                    <a:pt x="920385" y="1830417"/>
                  </a:lnTo>
                  <a:lnTo>
                    <a:pt x="908330" y="1826610"/>
                  </a:lnTo>
                  <a:lnTo>
                    <a:pt x="897861" y="1822486"/>
                  </a:lnTo>
                  <a:lnTo>
                    <a:pt x="888662" y="1810431"/>
                  </a:lnTo>
                  <a:lnTo>
                    <a:pt x="880096" y="1798694"/>
                  </a:lnTo>
                  <a:lnTo>
                    <a:pt x="871848" y="1786005"/>
                  </a:lnTo>
                  <a:lnTo>
                    <a:pt x="863600" y="1773316"/>
                  </a:lnTo>
                  <a:lnTo>
                    <a:pt x="865186" y="1752062"/>
                  </a:lnTo>
                  <a:lnTo>
                    <a:pt x="866455" y="1740007"/>
                  </a:lnTo>
                  <a:lnTo>
                    <a:pt x="868041" y="1727001"/>
                  </a:lnTo>
                  <a:lnTo>
                    <a:pt x="869945" y="1713677"/>
                  </a:lnTo>
                  <a:lnTo>
                    <a:pt x="872800" y="1699719"/>
                  </a:lnTo>
                  <a:lnTo>
                    <a:pt x="875338" y="1685761"/>
                  </a:lnTo>
                  <a:lnTo>
                    <a:pt x="878827" y="1671804"/>
                  </a:lnTo>
                  <a:lnTo>
                    <a:pt x="883269" y="1658163"/>
                  </a:lnTo>
                  <a:lnTo>
                    <a:pt x="888027" y="1645157"/>
                  </a:lnTo>
                  <a:lnTo>
                    <a:pt x="890882" y="1638812"/>
                  </a:lnTo>
                  <a:lnTo>
                    <a:pt x="893420" y="1633102"/>
                  </a:lnTo>
                  <a:lnTo>
                    <a:pt x="896592" y="1627075"/>
                  </a:lnTo>
                  <a:lnTo>
                    <a:pt x="899765" y="1621365"/>
                  </a:lnTo>
                  <a:lnTo>
                    <a:pt x="903254" y="1615972"/>
                  </a:lnTo>
                  <a:lnTo>
                    <a:pt x="906744" y="1610896"/>
                  </a:lnTo>
                  <a:lnTo>
                    <a:pt x="910551" y="1606138"/>
                  </a:lnTo>
                  <a:lnTo>
                    <a:pt x="914675" y="1602014"/>
                  </a:lnTo>
                  <a:lnTo>
                    <a:pt x="919116" y="1597573"/>
                  </a:lnTo>
                  <a:lnTo>
                    <a:pt x="923557" y="1594083"/>
                  </a:lnTo>
                  <a:lnTo>
                    <a:pt x="927999" y="1590911"/>
                  </a:lnTo>
                  <a:lnTo>
                    <a:pt x="932757" y="1588056"/>
                  </a:lnTo>
                  <a:lnTo>
                    <a:pt x="945129" y="1582663"/>
                  </a:lnTo>
                  <a:lnTo>
                    <a:pt x="957502" y="1577587"/>
                  </a:lnTo>
                  <a:lnTo>
                    <a:pt x="971143" y="1572512"/>
                  </a:lnTo>
                  <a:lnTo>
                    <a:pt x="984784" y="1567436"/>
                  </a:lnTo>
                  <a:lnTo>
                    <a:pt x="1013969" y="1557919"/>
                  </a:lnTo>
                  <a:lnTo>
                    <a:pt x="1045058" y="1548085"/>
                  </a:lnTo>
                  <a:lnTo>
                    <a:pt x="1077099" y="1537934"/>
                  </a:lnTo>
                  <a:lnTo>
                    <a:pt x="1094230" y="1532224"/>
                  </a:lnTo>
                  <a:lnTo>
                    <a:pt x="1111361" y="1526514"/>
                  </a:lnTo>
                  <a:lnTo>
                    <a:pt x="1128808" y="1519852"/>
                  </a:lnTo>
                  <a:lnTo>
                    <a:pt x="1146256" y="1512556"/>
                  </a:lnTo>
                  <a:lnTo>
                    <a:pt x="1164339" y="1505260"/>
                  </a:lnTo>
                  <a:lnTo>
                    <a:pt x="1183056" y="1497012"/>
                  </a:lnTo>
                  <a:close/>
                  <a:moveTo>
                    <a:pt x="1315720" y="1011237"/>
                  </a:moveTo>
                  <a:lnTo>
                    <a:pt x="1324927" y="1011871"/>
                  </a:lnTo>
                  <a:lnTo>
                    <a:pt x="1333183" y="1012506"/>
                  </a:lnTo>
                  <a:lnTo>
                    <a:pt x="1341755" y="1013774"/>
                  </a:lnTo>
                  <a:lnTo>
                    <a:pt x="1350010" y="1015360"/>
                  </a:lnTo>
                  <a:lnTo>
                    <a:pt x="1358265" y="1017580"/>
                  </a:lnTo>
                  <a:lnTo>
                    <a:pt x="1366520" y="1020117"/>
                  </a:lnTo>
                  <a:lnTo>
                    <a:pt x="1374457" y="1023288"/>
                  </a:lnTo>
                  <a:lnTo>
                    <a:pt x="1381760" y="1026777"/>
                  </a:lnTo>
                  <a:lnTo>
                    <a:pt x="1389380" y="1030582"/>
                  </a:lnTo>
                  <a:lnTo>
                    <a:pt x="1396683" y="1035022"/>
                  </a:lnTo>
                  <a:lnTo>
                    <a:pt x="1403985" y="1039779"/>
                  </a:lnTo>
                  <a:lnTo>
                    <a:pt x="1410970" y="1044853"/>
                  </a:lnTo>
                  <a:lnTo>
                    <a:pt x="1417637" y="1050244"/>
                  </a:lnTo>
                  <a:lnTo>
                    <a:pt x="1423987" y="1055636"/>
                  </a:lnTo>
                  <a:lnTo>
                    <a:pt x="1430020" y="1061978"/>
                  </a:lnTo>
                  <a:lnTo>
                    <a:pt x="1435735" y="1068321"/>
                  </a:lnTo>
                  <a:lnTo>
                    <a:pt x="1441767" y="1074981"/>
                  </a:lnTo>
                  <a:lnTo>
                    <a:pt x="1446847" y="1082275"/>
                  </a:lnTo>
                  <a:lnTo>
                    <a:pt x="1451927" y="1089569"/>
                  </a:lnTo>
                  <a:lnTo>
                    <a:pt x="1456690" y="1097497"/>
                  </a:lnTo>
                  <a:lnTo>
                    <a:pt x="1460817" y="1105426"/>
                  </a:lnTo>
                  <a:lnTo>
                    <a:pt x="1465263" y="1113037"/>
                  </a:lnTo>
                  <a:lnTo>
                    <a:pt x="1468755" y="1121916"/>
                  </a:lnTo>
                  <a:lnTo>
                    <a:pt x="1472247" y="1130479"/>
                  </a:lnTo>
                  <a:lnTo>
                    <a:pt x="1475423" y="1139042"/>
                  </a:lnTo>
                  <a:lnTo>
                    <a:pt x="1477963" y="1148238"/>
                  </a:lnTo>
                  <a:lnTo>
                    <a:pt x="1480185" y="1157752"/>
                  </a:lnTo>
                  <a:lnTo>
                    <a:pt x="1482090" y="1166949"/>
                  </a:lnTo>
                  <a:lnTo>
                    <a:pt x="1483677" y="1176463"/>
                  </a:lnTo>
                  <a:lnTo>
                    <a:pt x="1484947" y="1186294"/>
                  </a:lnTo>
                  <a:lnTo>
                    <a:pt x="1485265" y="1196125"/>
                  </a:lnTo>
                  <a:lnTo>
                    <a:pt x="1485900" y="1205957"/>
                  </a:lnTo>
                  <a:lnTo>
                    <a:pt x="1485265" y="1218008"/>
                  </a:lnTo>
                  <a:lnTo>
                    <a:pt x="1484630" y="1230693"/>
                  </a:lnTo>
                  <a:lnTo>
                    <a:pt x="1483043" y="1243378"/>
                  </a:lnTo>
                  <a:lnTo>
                    <a:pt x="1481137" y="1256063"/>
                  </a:lnTo>
                  <a:lnTo>
                    <a:pt x="1478280" y="1268749"/>
                  </a:lnTo>
                  <a:lnTo>
                    <a:pt x="1475105" y="1281434"/>
                  </a:lnTo>
                  <a:lnTo>
                    <a:pt x="1471295" y="1294437"/>
                  </a:lnTo>
                  <a:lnTo>
                    <a:pt x="1466850" y="1307122"/>
                  </a:lnTo>
                  <a:lnTo>
                    <a:pt x="1462087" y="1320124"/>
                  </a:lnTo>
                  <a:lnTo>
                    <a:pt x="1457007" y="1332175"/>
                  </a:lnTo>
                  <a:lnTo>
                    <a:pt x="1451610" y="1344226"/>
                  </a:lnTo>
                  <a:lnTo>
                    <a:pt x="1445260" y="1356277"/>
                  </a:lnTo>
                  <a:lnTo>
                    <a:pt x="1438910" y="1368011"/>
                  </a:lnTo>
                  <a:lnTo>
                    <a:pt x="1432243" y="1379111"/>
                  </a:lnTo>
                  <a:lnTo>
                    <a:pt x="1424623" y="1389576"/>
                  </a:lnTo>
                  <a:lnTo>
                    <a:pt x="1417320" y="1399407"/>
                  </a:lnTo>
                  <a:lnTo>
                    <a:pt x="1417320" y="1467908"/>
                  </a:lnTo>
                  <a:lnTo>
                    <a:pt x="1404303" y="1481862"/>
                  </a:lnTo>
                  <a:lnTo>
                    <a:pt x="1390650" y="1496450"/>
                  </a:lnTo>
                  <a:lnTo>
                    <a:pt x="1374457" y="1513575"/>
                  </a:lnTo>
                  <a:lnTo>
                    <a:pt x="1365567" y="1521821"/>
                  </a:lnTo>
                  <a:lnTo>
                    <a:pt x="1356995" y="1530066"/>
                  </a:lnTo>
                  <a:lnTo>
                    <a:pt x="1348740" y="1537677"/>
                  </a:lnTo>
                  <a:lnTo>
                    <a:pt x="1340485" y="1544971"/>
                  </a:lnTo>
                  <a:lnTo>
                    <a:pt x="1333183" y="1550363"/>
                  </a:lnTo>
                  <a:lnTo>
                    <a:pt x="1326197" y="1555120"/>
                  </a:lnTo>
                  <a:lnTo>
                    <a:pt x="1323340" y="1556705"/>
                  </a:lnTo>
                  <a:lnTo>
                    <a:pt x="1320483" y="1557974"/>
                  </a:lnTo>
                  <a:lnTo>
                    <a:pt x="1317943" y="1558608"/>
                  </a:lnTo>
                  <a:lnTo>
                    <a:pt x="1315720" y="1558925"/>
                  </a:lnTo>
                  <a:lnTo>
                    <a:pt x="1313815" y="1558608"/>
                  </a:lnTo>
                  <a:lnTo>
                    <a:pt x="1311275" y="1557974"/>
                  </a:lnTo>
                  <a:lnTo>
                    <a:pt x="1308735" y="1556705"/>
                  </a:lnTo>
                  <a:lnTo>
                    <a:pt x="1305560" y="1555120"/>
                  </a:lnTo>
                  <a:lnTo>
                    <a:pt x="1298893" y="1550363"/>
                  </a:lnTo>
                  <a:lnTo>
                    <a:pt x="1291273" y="1544971"/>
                  </a:lnTo>
                  <a:lnTo>
                    <a:pt x="1283017" y="1537677"/>
                  </a:lnTo>
                  <a:lnTo>
                    <a:pt x="1274763" y="1530066"/>
                  </a:lnTo>
                  <a:lnTo>
                    <a:pt x="1266190" y="1521821"/>
                  </a:lnTo>
                  <a:lnTo>
                    <a:pt x="1257617" y="1513575"/>
                  </a:lnTo>
                  <a:lnTo>
                    <a:pt x="1241425" y="1496450"/>
                  </a:lnTo>
                  <a:lnTo>
                    <a:pt x="1227455" y="1481862"/>
                  </a:lnTo>
                  <a:lnTo>
                    <a:pt x="1214437" y="1467908"/>
                  </a:lnTo>
                  <a:lnTo>
                    <a:pt x="1214437" y="1399407"/>
                  </a:lnTo>
                  <a:lnTo>
                    <a:pt x="1207135" y="1389576"/>
                  </a:lnTo>
                  <a:lnTo>
                    <a:pt x="1199515" y="1379111"/>
                  </a:lnTo>
                  <a:lnTo>
                    <a:pt x="1192847" y="1368011"/>
                  </a:lnTo>
                  <a:lnTo>
                    <a:pt x="1186180" y="1356277"/>
                  </a:lnTo>
                  <a:lnTo>
                    <a:pt x="1180465" y="1344226"/>
                  </a:lnTo>
                  <a:lnTo>
                    <a:pt x="1174750" y="1332175"/>
                  </a:lnTo>
                  <a:lnTo>
                    <a:pt x="1169670" y="1320124"/>
                  </a:lnTo>
                  <a:lnTo>
                    <a:pt x="1164907" y="1307122"/>
                  </a:lnTo>
                  <a:lnTo>
                    <a:pt x="1160780" y="1294437"/>
                  </a:lnTo>
                  <a:lnTo>
                    <a:pt x="1156653" y="1281434"/>
                  </a:lnTo>
                  <a:lnTo>
                    <a:pt x="1153477" y="1268749"/>
                  </a:lnTo>
                  <a:lnTo>
                    <a:pt x="1150937" y="1256063"/>
                  </a:lnTo>
                  <a:lnTo>
                    <a:pt x="1148715" y="1243378"/>
                  </a:lnTo>
                  <a:lnTo>
                    <a:pt x="1147127" y="1230693"/>
                  </a:lnTo>
                  <a:lnTo>
                    <a:pt x="1146493" y="1218008"/>
                  </a:lnTo>
                  <a:lnTo>
                    <a:pt x="1146175" y="1205957"/>
                  </a:lnTo>
                  <a:lnTo>
                    <a:pt x="1146493" y="1196125"/>
                  </a:lnTo>
                  <a:lnTo>
                    <a:pt x="1146810" y="1186294"/>
                  </a:lnTo>
                  <a:lnTo>
                    <a:pt x="1148080" y="1176463"/>
                  </a:lnTo>
                  <a:lnTo>
                    <a:pt x="1149667" y="1166949"/>
                  </a:lnTo>
                  <a:lnTo>
                    <a:pt x="1151573" y="1157752"/>
                  </a:lnTo>
                  <a:lnTo>
                    <a:pt x="1153477" y="1148238"/>
                  </a:lnTo>
                  <a:lnTo>
                    <a:pt x="1156335" y="1139042"/>
                  </a:lnTo>
                  <a:lnTo>
                    <a:pt x="1159510" y="1130479"/>
                  </a:lnTo>
                  <a:lnTo>
                    <a:pt x="1163003" y="1121916"/>
                  </a:lnTo>
                  <a:lnTo>
                    <a:pt x="1166495" y="1113037"/>
                  </a:lnTo>
                  <a:lnTo>
                    <a:pt x="1170940" y="1105426"/>
                  </a:lnTo>
                  <a:lnTo>
                    <a:pt x="1175067" y="1097497"/>
                  </a:lnTo>
                  <a:lnTo>
                    <a:pt x="1179830" y="1089569"/>
                  </a:lnTo>
                  <a:lnTo>
                    <a:pt x="1184910" y="1082275"/>
                  </a:lnTo>
                  <a:lnTo>
                    <a:pt x="1190307" y="1074981"/>
                  </a:lnTo>
                  <a:lnTo>
                    <a:pt x="1195705" y="1068321"/>
                  </a:lnTo>
                  <a:lnTo>
                    <a:pt x="1201420" y="1061978"/>
                  </a:lnTo>
                  <a:lnTo>
                    <a:pt x="1207770" y="1055636"/>
                  </a:lnTo>
                  <a:lnTo>
                    <a:pt x="1214120" y="1050244"/>
                  </a:lnTo>
                  <a:lnTo>
                    <a:pt x="1220787" y="1044853"/>
                  </a:lnTo>
                  <a:lnTo>
                    <a:pt x="1228090" y="1039779"/>
                  </a:lnTo>
                  <a:lnTo>
                    <a:pt x="1235075" y="1035022"/>
                  </a:lnTo>
                  <a:lnTo>
                    <a:pt x="1242060" y="1030582"/>
                  </a:lnTo>
                  <a:lnTo>
                    <a:pt x="1249997" y="1026777"/>
                  </a:lnTo>
                  <a:lnTo>
                    <a:pt x="1257617" y="1023288"/>
                  </a:lnTo>
                  <a:lnTo>
                    <a:pt x="1265237" y="1020117"/>
                  </a:lnTo>
                  <a:lnTo>
                    <a:pt x="1273493" y="1017580"/>
                  </a:lnTo>
                  <a:lnTo>
                    <a:pt x="1281430" y="1015360"/>
                  </a:lnTo>
                  <a:lnTo>
                    <a:pt x="1290003" y="1013774"/>
                  </a:lnTo>
                  <a:lnTo>
                    <a:pt x="1298257" y="1012506"/>
                  </a:lnTo>
                  <a:lnTo>
                    <a:pt x="1307147" y="1011871"/>
                  </a:lnTo>
                  <a:lnTo>
                    <a:pt x="1315720" y="1011237"/>
                  </a:lnTo>
                  <a:close/>
                  <a:moveTo>
                    <a:pt x="1296826" y="906490"/>
                  </a:moveTo>
                  <a:lnTo>
                    <a:pt x="1281900" y="907125"/>
                  </a:lnTo>
                  <a:lnTo>
                    <a:pt x="1266974" y="908078"/>
                  </a:lnTo>
                  <a:lnTo>
                    <a:pt x="1252049" y="909665"/>
                  </a:lnTo>
                  <a:lnTo>
                    <a:pt x="1237123" y="910936"/>
                  </a:lnTo>
                  <a:lnTo>
                    <a:pt x="1222515" y="913159"/>
                  </a:lnTo>
                  <a:lnTo>
                    <a:pt x="1207906" y="915382"/>
                  </a:lnTo>
                  <a:lnTo>
                    <a:pt x="1193298" y="918240"/>
                  </a:lnTo>
                  <a:lnTo>
                    <a:pt x="1179325" y="921416"/>
                  </a:lnTo>
                  <a:lnTo>
                    <a:pt x="1165034" y="924909"/>
                  </a:lnTo>
                  <a:lnTo>
                    <a:pt x="1150744" y="928720"/>
                  </a:lnTo>
                  <a:lnTo>
                    <a:pt x="1137088" y="932848"/>
                  </a:lnTo>
                  <a:lnTo>
                    <a:pt x="1123432" y="937612"/>
                  </a:lnTo>
                  <a:lnTo>
                    <a:pt x="1109459" y="942058"/>
                  </a:lnTo>
                  <a:lnTo>
                    <a:pt x="1096121" y="947456"/>
                  </a:lnTo>
                  <a:lnTo>
                    <a:pt x="1082783" y="952855"/>
                  </a:lnTo>
                  <a:lnTo>
                    <a:pt x="1069763" y="958571"/>
                  </a:lnTo>
                  <a:lnTo>
                    <a:pt x="1056743" y="964605"/>
                  </a:lnTo>
                  <a:lnTo>
                    <a:pt x="1043722" y="970957"/>
                  </a:lnTo>
                  <a:lnTo>
                    <a:pt x="1031019" y="977626"/>
                  </a:lnTo>
                  <a:lnTo>
                    <a:pt x="1018634" y="984612"/>
                  </a:lnTo>
                  <a:lnTo>
                    <a:pt x="1006249" y="991916"/>
                  </a:lnTo>
                  <a:lnTo>
                    <a:pt x="994499" y="999220"/>
                  </a:lnTo>
                  <a:lnTo>
                    <a:pt x="982749" y="1007160"/>
                  </a:lnTo>
                  <a:lnTo>
                    <a:pt x="970999" y="1015417"/>
                  </a:lnTo>
                  <a:lnTo>
                    <a:pt x="959566" y="1023673"/>
                  </a:lnTo>
                  <a:lnTo>
                    <a:pt x="948133" y="1032248"/>
                  </a:lnTo>
                  <a:lnTo>
                    <a:pt x="937018" y="1041457"/>
                  </a:lnTo>
                  <a:lnTo>
                    <a:pt x="926539" y="1050349"/>
                  </a:lnTo>
                  <a:lnTo>
                    <a:pt x="915741" y="1059876"/>
                  </a:lnTo>
                  <a:lnTo>
                    <a:pt x="905261" y="1069404"/>
                  </a:lnTo>
                  <a:lnTo>
                    <a:pt x="895417" y="1079248"/>
                  </a:lnTo>
                  <a:lnTo>
                    <a:pt x="885572" y="1089410"/>
                  </a:lnTo>
                  <a:lnTo>
                    <a:pt x="875727" y="1099573"/>
                  </a:lnTo>
                  <a:lnTo>
                    <a:pt x="866200" y="1110370"/>
                  </a:lnTo>
                  <a:lnTo>
                    <a:pt x="857308" y="1121485"/>
                  </a:lnTo>
                  <a:lnTo>
                    <a:pt x="848099" y="1132283"/>
                  </a:lnTo>
                  <a:lnTo>
                    <a:pt x="839524" y="1143398"/>
                  </a:lnTo>
                  <a:lnTo>
                    <a:pt x="831267" y="1154830"/>
                  </a:lnTo>
                  <a:lnTo>
                    <a:pt x="823328" y="1166580"/>
                  </a:lnTo>
                  <a:lnTo>
                    <a:pt x="815389" y="1178330"/>
                  </a:lnTo>
                  <a:lnTo>
                    <a:pt x="808085" y="1190716"/>
                  </a:lnTo>
                  <a:lnTo>
                    <a:pt x="800463" y="1202783"/>
                  </a:lnTo>
                  <a:lnTo>
                    <a:pt x="793794" y="1215486"/>
                  </a:lnTo>
                  <a:lnTo>
                    <a:pt x="787125" y="1227871"/>
                  </a:lnTo>
                  <a:lnTo>
                    <a:pt x="780456" y="1240574"/>
                  </a:lnTo>
                  <a:lnTo>
                    <a:pt x="774422" y="1253595"/>
                  </a:lnTo>
                  <a:lnTo>
                    <a:pt x="768706" y="1266933"/>
                  </a:lnTo>
                  <a:lnTo>
                    <a:pt x="763307" y="1279953"/>
                  </a:lnTo>
                  <a:lnTo>
                    <a:pt x="757909" y="1293926"/>
                  </a:lnTo>
                  <a:lnTo>
                    <a:pt x="753145" y="1307264"/>
                  </a:lnTo>
                  <a:lnTo>
                    <a:pt x="749017" y="1320920"/>
                  </a:lnTo>
                  <a:lnTo>
                    <a:pt x="744571" y="1335210"/>
                  </a:lnTo>
                  <a:lnTo>
                    <a:pt x="741077" y="1348866"/>
                  </a:lnTo>
                  <a:lnTo>
                    <a:pt x="737584" y="1363157"/>
                  </a:lnTo>
                  <a:lnTo>
                    <a:pt x="734408" y="1377765"/>
                  </a:lnTo>
                  <a:lnTo>
                    <a:pt x="731550" y="1391738"/>
                  </a:lnTo>
                  <a:lnTo>
                    <a:pt x="729327" y="1406346"/>
                  </a:lnTo>
                  <a:lnTo>
                    <a:pt x="726787" y="1421272"/>
                  </a:lnTo>
                  <a:lnTo>
                    <a:pt x="725199" y="1435880"/>
                  </a:lnTo>
                  <a:lnTo>
                    <a:pt x="723928" y="1450806"/>
                  </a:lnTo>
                  <a:lnTo>
                    <a:pt x="722976" y="1465732"/>
                  </a:lnTo>
                  <a:lnTo>
                    <a:pt x="722658" y="1481293"/>
                  </a:lnTo>
                  <a:lnTo>
                    <a:pt x="722023" y="1496219"/>
                  </a:lnTo>
                  <a:lnTo>
                    <a:pt x="722658" y="1511462"/>
                  </a:lnTo>
                  <a:lnTo>
                    <a:pt x="722976" y="1526388"/>
                  </a:lnTo>
                  <a:lnTo>
                    <a:pt x="723928" y="1541314"/>
                  </a:lnTo>
                  <a:lnTo>
                    <a:pt x="725199" y="1556240"/>
                  </a:lnTo>
                  <a:lnTo>
                    <a:pt x="726787" y="1571483"/>
                  </a:lnTo>
                  <a:lnTo>
                    <a:pt x="729327" y="1585774"/>
                  </a:lnTo>
                  <a:lnTo>
                    <a:pt x="731550" y="1600382"/>
                  </a:lnTo>
                  <a:lnTo>
                    <a:pt x="734408" y="1614990"/>
                  </a:lnTo>
                  <a:lnTo>
                    <a:pt x="737584" y="1629281"/>
                  </a:lnTo>
                  <a:lnTo>
                    <a:pt x="741077" y="1643254"/>
                  </a:lnTo>
                  <a:lnTo>
                    <a:pt x="744571" y="1657545"/>
                  </a:lnTo>
                  <a:lnTo>
                    <a:pt x="749017" y="1671200"/>
                  </a:lnTo>
                  <a:lnTo>
                    <a:pt x="753145" y="1685173"/>
                  </a:lnTo>
                  <a:lnTo>
                    <a:pt x="757909" y="1698829"/>
                  </a:lnTo>
                  <a:lnTo>
                    <a:pt x="763307" y="1712167"/>
                  </a:lnTo>
                  <a:lnTo>
                    <a:pt x="768706" y="1725822"/>
                  </a:lnTo>
                  <a:lnTo>
                    <a:pt x="774422" y="1738525"/>
                  </a:lnTo>
                  <a:lnTo>
                    <a:pt x="780456" y="1751546"/>
                  </a:lnTo>
                  <a:lnTo>
                    <a:pt x="787125" y="1764566"/>
                  </a:lnTo>
                  <a:lnTo>
                    <a:pt x="793794" y="1777269"/>
                  </a:lnTo>
                  <a:lnTo>
                    <a:pt x="800463" y="1789337"/>
                  </a:lnTo>
                  <a:lnTo>
                    <a:pt x="808085" y="1802039"/>
                  </a:lnTo>
                  <a:lnTo>
                    <a:pt x="815389" y="1813789"/>
                  </a:lnTo>
                  <a:lnTo>
                    <a:pt x="823328" y="1825540"/>
                  </a:lnTo>
                  <a:lnTo>
                    <a:pt x="831267" y="1837607"/>
                  </a:lnTo>
                  <a:lnTo>
                    <a:pt x="839524" y="1849040"/>
                  </a:lnTo>
                  <a:lnTo>
                    <a:pt x="848099" y="1860472"/>
                  </a:lnTo>
                  <a:lnTo>
                    <a:pt x="857308" y="1871270"/>
                  </a:lnTo>
                  <a:lnTo>
                    <a:pt x="866200" y="1882067"/>
                  </a:lnTo>
                  <a:lnTo>
                    <a:pt x="875727" y="1892547"/>
                  </a:lnTo>
                  <a:lnTo>
                    <a:pt x="885572" y="1902709"/>
                  </a:lnTo>
                  <a:lnTo>
                    <a:pt x="895417" y="1913189"/>
                  </a:lnTo>
                  <a:lnTo>
                    <a:pt x="905261" y="1923034"/>
                  </a:lnTo>
                  <a:lnTo>
                    <a:pt x="915741" y="1932878"/>
                  </a:lnTo>
                  <a:lnTo>
                    <a:pt x="926539" y="1942088"/>
                  </a:lnTo>
                  <a:lnTo>
                    <a:pt x="937018" y="1951298"/>
                  </a:lnTo>
                  <a:lnTo>
                    <a:pt x="948133" y="1960190"/>
                  </a:lnTo>
                  <a:lnTo>
                    <a:pt x="959566" y="1968446"/>
                  </a:lnTo>
                  <a:lnTo>
                    <a:pt x="970999" y="1977338"/>
                  </a:lnTo>
                  <a:lnTo>
                    <a:pt x="982749" y="1985278"/>
                  </a:lnTo>
                  <a:lnTo>
                    <a:pt x="994499" y="1992899"/>
                  </a:lnTo>
                  <a:lnTo>
                    <a:pt x="1006249" y="2000521"/>
                  </a:lnTo>
                  <a:lnTo>
                    <a:pt x="1018634" y="2007825"/>
                  </a:lnTo>
                  <a:lnTo>
                    <a:pt x="1031019" y="2014494"/>
                  </a:lnTo>
                  <a:lnTo>
                    <a:pt x="1043722" y="2021481"/>
                  </a:lnTo>
                  <a:lnTo>
                    <a:pt x="1056743" y="2028150"/>
                  </a:lnTo>
                  <a:lnTo>
                    <a:pt x="1069763" y="2033866"/>
                  </a:lnTo>
                  <a:lnTo>
                    <a:pt x="1082783" y="2039900"/>
                  </a:lnTo>
                  <a:lnTo>
                    <a:pt x="1096121" y="2044981"/>
                  </a:lnTo>
                  <a:lnTo>
                    <a:pt x="1109459" y="2050062"/>
                  </a:lnTo>
                  <a:lnTo>
                    <a:pt x="1123432" y="2055143"/>
                  </a:lnTo>
                  <a:lnTo>
                    <a:pt x="1137088" y="2059589"/>
                  </a:lnTo>
                  <a:lnTo>
                    <a:pt x="1150744" y="2063718"/>
                  </a:lnTo>
                  <a:lnTo>
                    <a:pt x="1165034" y="2067528"/>
                  </a:lnTo>
                  <a:lnTo>
                    <a:pt x="1179325" y="2071022"/>
                  </a:lnTo>
                  <a:lnTo>
                    <a:pt x="1193298" y="2074197"/>
                  </a:lnTo>
                  <a:lnTo>
                    <a:pt x="1207906" y="2076738"/>
                  </a:lnTo>
                  <a:lnTo>
                    <a:pt x="1222515" y="2079279"/>
                  </a:lnTo>
                  <a:lnTo>
                    <a:pt x="1237123" y="2081184"/>
                  </a:lnTo>
                  <a:lnTo>
                    <a:pt x="1252049" y="2083089"/>
                  </a:lnTo>
                  <a:lnTo>
                    <a:pt x="1266974" y="2084360"/>
                  </a:lnTo>
                  <a:lnTo>
                    <a:pt x="1281900" y="2085630"/>
                  </a:lnTo>
                  <a:lnTo>
                    <a:pt x="1296826" y="2085948"/>
                  </a:lnTo>
                  <a:lnTo>
                    <a:pt x="1312387" y="2085948"/>
                  </a:lnTo>
                  <a:lnTo>
                    <a:pt x="1327313" y="2085948"/>
                  </a:lnTo>
                  <a:lnTo>
                    <a:pt x="1342556" y="2085630"/>
                  </a:lnTo>
                  <a:lnTo>
                    <a:pt x="1357482" y="2084360"/>
                  </a:lnTo>
                  <a:lnTo>
                    <a:pt x="1372408" y="2083089"/>
                  </a:lnTo>
                  <a:lnTo>
                    <a:pt x="1387016" y="2081184"/>
                  </a:lnTo>
                  <a:lnTo>
                    <a:pt x="1401942" y="2079279"/>
                  </a:lnTo>
                  <a:lnTo>
                    <a:pt x="1416550" y="2076738"/>
                  </a:lnTo>
                  <a:lnTo>
                    <a:pt x="1430841" y="2074197"/>
                  </a:lnTo>
                  <a:lnTo>
                    <a:pt x="1445449" y="2071022"/>
                  </a:lnTo>
                  <a:lnTo>
                    <a:pt x="1459422" y="2067528"/>
                  </a:lnTo>
                  <a:lnTo>
                    <a:pt x="1473395" y="2063718"/>
                  </a:lnTo>
                  <a:lnTo>
                    <a:pt x="1487369" y="2059589"/>
                  </a:lnTo>
                  <a:lnTo>
                    <a:pt x="1501342" y="2055143"/>
                  </a:lnTo>
                  <a:lnTo>
                    <a:pt x="1514680" y="2050062"/>
                  </a:lnTo>
                  <a:lnTo>
                    <a:pt x="1528018" y="2044981"/>
                  </a:lnTo>
                  <a:lnTo>
                    <a:pt x="1541356" y="2039900"/>
                  </a:lnTo>
                  <a:lnTo>
                    <a:pt x="1554694" y="2033866"/>
                  </a:lnTo>
                  <a:lnTo>
                    <a:pt x="1567714" y="2028150"/>
                  </a:lnTo>
                  <a:lnTo>
                    <a:pt x="1580417" y="2021481"/>
                  </a:lnTo>
                  <a:lnTo>
                    <a:pt x="1593120" y="2014494"/>
                  </a:lnTo>
                  <a:lnTo>
                    <a:pt x="1605505" y="2007825"/>
                  </a:lnTo>
                  <a:lnTo>
                    <a:pt x="1617890" y="2000521"/>
                  </a:lnTo>
                  <a:lnTo>
                    <a:pt x="1629958" y="1992899"/>
                  </a:lnTo>
                  <a:lnTo>
                    <a:pt x="1641708" y="1985278"/>
                  </a:lnTo>
                  <a:lnTo>
                    <a:pt x="1653141" y="1977338"/>
                  </a:lnTo>
                  <a:lnTo>
                    <a:pt x="1664573" y="1968446"/>
                  </a:lnTo>
                  <a:lnTo>
                    <a:pt x="1676006" y="1960190"/>
                  </a:lnTo>
                  <a:lnTo>
                    <a:pt x="1687121" y="1951298"/>
                  </a:lnTo>
                  <a:lnTo>
                    <a:pt x="1698235" y="1942088"/>
                  </a:lnTo>
                  <a:lnTo>
                    <a:pt x="1708398" y="1932878"/>
                  </a:lnTo>
                  <a:lnTo>
                    <a:pt x="1718878" y="1923034"/>
                  </a:lnTo>
                  <a:lnTo>
                    <a:pt x="1728722" y="1913189"/>
                  </a:lnTo>
                  <a:lnTo>
                    <a:pt x="1738885" y="1902709"/>
                  </a:lnTo>
                  <a:lnTo>
                    <a:pt x="1748412" y="1892547"/>
                  </a:lnTo>
                  <a:lnTo>
                    <a:pt x="1757939" y="1882067"/>
                  </a:lnTo>
                  <a:lnTo>
                    <a:pt x="1766831" y="1871270"/>
                  </a:lnTo>
                  <a:lnTo>
                    <a:pt x="1776040" y="1860472"/>
                  </a:lnTo>
                  <a:lnTo>
                    <a:pt x="1784615" y="1849040"/>
                  </a:lnTo>
                  <a:lnTo>
                    <a:pt x="1792872" y="1837607"/>
                  </a:lnTo>
                  <a:lnTo>
                    <a:pt x="1800811" y="1825540"/>
                  </a:lnTo>
                  <a:lnTo>
                    <a:pt x="1808750" y="1813789"/>
                  </a:lnTo>
                  <a:lnTo>
                    <a:pt x="1816054" y="1802039"/>
                  </a:lnTo>
                  <a:lnTo>
                    <a:pt x="1823676" y="1789337"/>
                  </a:lnTo>
                  <a:lnTo>
                    <a:pt x="1830663" y="1777269"/>
                  </a:lnTo>
                  <a:lnTo>
                    <a:pt x="1837331" y="1764566"/>
                  </a:lnTo>
                  <a:lnTo>
                    <a:pt x="1843683" y="1751546"/>
                  </a:lnTo>
                  <a:lnTo>
                    <a:pt x="1849717" y="1738525"/>
                  </a:lnTo>
                  <a:lnTo>
                    <a:pt x="1855433" y="1725822"/>
                  </a:lnTo>
                  <a:lnTo>
                    <a:pt x="1861149" y="1712167"/>
                  </a:lnTo>
                  <a:lnTo>
                    <a:pt x="1866231" y="1698829"/>
                  </a:lnTo>
                  <a:lnTo>
                    <a:pt x="1870994" y="1685173"/>
                  </a:lnTo>
                  <a:lnTo>
                    <a:pt x="1875123" y="1671200"/>
                  </a:lnTo>
                  <a:lnTo>
                    <a:pt x="1879569" y="1657545"/>
                  </a:lnTo>
                  <a:lnTo>
                    <a:pt x="1883062" y="1643254"/>
                  </a:lnTo>
                  <a:lnTo>
                    <a:pt x="1886555" y="1629281"/>
                  </a:lnTo>
                  <a:lnTo>
                    <a:pt x="1889731" y="1614990"/>
                  </a:lnTo>
                  <a:lnTo>
                    <a:pt x="1892589" y="1600382"/>
                  </a:lnTo>
                  <a:lnTo>
                    <a:pt x="1894812" y="1585774"/>
                  </a:lnTo>
                  <a:lnTo>
                    <a:pt x="1897352" y="1571483"/>
                  </a:lnTo>
                  <a:lnTo>
                    <a:pt x="1898940" y="1556240"/>
                  </a:lnTo>
                  <a:lnTo>
                    <a:pt x="1899893" y="1541314"/>
                  </a:lnTo>
                  <a:lnTo>
                    <a:pt x="1901163" y="1526388"/>
                  </a:lnTo>
                  <a:lnTo>
                    <a:pt x="1901481" y="1511462"/>
                  </a:lnTo>
                  <a:lnTo>
                    <a:pt x="1902116" y="1496219"/>
                  </a:lnTo>
                  <a:lnTo>
                    <a:pt x="1901481" y="1481293"/>
                  </a:lnTo>
                  <a:lnTo>
                    <a:pt x="1901163" y="1465732"/>
                  </a:lnTo>
                  <a:lnTo>
                    <a:pt x="1899893" y="1450806"/>
                  </a:lnTo>
                  <a:lnTo>
                    <a:pt x="1898940" y="1435880"/>
                  </a:lnTo>
                  <a:lnTo>
                    <a:pt x="1897352" y="1421272"/>
                  </a:lnTo>
                  <a:lnTo>
                    <a:pt x="1894812" y="1406346"/>
                  </a:lnTo>
                  <a:lnTo>
                    <a:pt x="1892589" y="1391738"/>
                  </a:lnTo>
                  <a:lnTo>
                    <a:pt x="1889731" y="1377765"/>
                  </a:lnTo>
                  <a:lnTo>
                    <a:pt x="1886555" y="1363157"/>
                  </a:lnTo>
                  <a:lnTo>
                    <a:pt x="1883062" y="1348866"/>
                  </a:lnTo>
                  <a:lnTo>
                    <a:pt x="1879569" y="1335210"/>
                  </a:lnTo>
                  <a:lnTo>
                    <a:pt x="1875123" y="1320920"/>
                  </a:lnTo>
                  <a:lnTo>
                    <a:pt x="1870994" y="1307264"/>
                  </a:lnTo>
                  <a:lnTo>
                    <a:pt x="1866231" y="1293926"/>
                  </a:lnTo>
                  <a:lnTo>
                    <a:pt x="1861149" y="1279953"/>
                  </a:lnTo>
                  <a:lnTo>
                    <a:pt x="1855433" y="1266933"/>
                  </a:lnTo>
                  <a:lnTo>
                    <a:pt x="1849717" y="1253595"/>
                  </a:lnTo>
                  <a:lnTo>
                    <a:pt x="1843683" y="1240574"/>
                  </a:lnTo>
                  <a:lnTo>
                    <a:pt x="1837331" y="1227871"/>
                  </a:lnTo>
                  <a:lnTo>
                    <a:pt x="1830663" y="1215486"/>
                  </a:lnTo>
                  <a:lnTo>
                    <a:pt x="1823676" y="1202783"/>
                  </a:lnTo>
                  <a:lnTo>
                    <a:pt x="1816054" y="1190716"/>
                  </a:lnTo>
                  <a:lnTo>
                    <a:pt x="1808750" y="1178330"/>
                  </a:lnTo>
                  <a:lnTo>
                    <a:pt x="1800811" y="1166580"/>
                  </a:lnTo>
                  <a:lnTo>
                    <a:pt x="1792872" y="1154830"/>
                  </a:lnTo>
                  <a:lnTo>
                    <a:pt x="1784615" y="1143398"/>
                  </a:lnTo>
                  <a:lnTo>
                    <a:pt x="1776040" y="1132283"/>
                  </a:lnTo>
                  <a:lnTo>
                    <a:pt x="1766831" y="1121485"/>
                  </a:lnTo>
                  <a:lnTo>
                    <a:pt x="1757939" y="1110370"/>
                  </a:lnTo>
                  <a:lnTo>
                    <a:pt x="1748412" y="1099573"/>
                  </a:lnTo>
                  <a:lnTo>
                    <a:pt x="1738885" y="1089410"/>
                  </a:lnTo>
                  <a:lnTo>
                    <a:pt x="1728722" y="1079248"/>
                  </a:lnTo>
                  <a:lnTo>
                    <a:pt x="1718878" y="1069404"/>
                  </a:lnTo>
                  <a:lnTo>
                    <a:pt x="1708398" y="1059876"/>
                  </a:lnTo>
                  <a:lnTo>
                    <a:pt x="1698235" y="1050349"/>
                  </a:lnTo>
                  <a:lnTo>
                    <a:pt x="1687121" y="1041457"/>
                  </a:lnTo>
                  <a:lnTo>
                    <a:pt x="1676006" y="1032248"/>
                  </a:lnTo>
                  <a:lnTo>
                    <a:pt x="1664573" y="1023673"/>
                  </a:lnTo>
                  <a:lnTo>
                    <a:pt x="1653141" y="1015417"/>
                  </a:lnTo>
                  <a:lnTo>
                    <a:pt x="1641708" y="1007160"/>
                  </a:lnTo>
                  <a:lnTo>
                    <a:pt x="1629958" y="999220"/>
                  </a:lnTo>
                  <a:lnTo>
                    <a:pt x="1617890" y="991916"/>
                  </a:lnTo>
                  <a:lnTo>
                    <a:pt x="1605505" y="984612"/>
                  </a:lnTo>
                  <a:lnTo>
                    <a:pt x="1593120" y="977626"/>
                  </a:lnTo>
                  <a:lnTo>
                    <a:pt x="1580417" y="970957"/>
                  </a:lnTo>
                  <a:lnTo>
                    <a:pt x="1567714" y="964605"/>
                  </a:lnTo>
                  <a:lnTo>
                    <a:pt x="1554694" y="958571"/>
                  </a:lnTo>
                  <a:lnTo>
                    <a:pt x="1541356" y="952855"/>
                  </a:lnTo>
                  <a:lnTo>
                    <a:pt x="1528018" y="947456"/>
                  </a:lnTo>
                  <a:lnTo>
                    <a:pt x="1514680" y="942058"/>
                  </a:lnTo>
                  <a:lnTo>
                    <a:pt x="1501342" y="937612"/>
                  </a:lnTo>
                  <a:lnTo>
                    <a:pt x="1487369" y="932848"/>
                  </a:lnTo>
                  <a:lnTo>
                    <a:pt x="1473395" y="928720"/>
                  </a:lnTo>
                  <a:lnTo>
                    <a:pt x="1459422" y="924909"/>
                  </a:lnTo>
                  <a:lnTo>
                    <a:pt x="1445449" y="921416"/>
                  </a:lnTo>
                  <a:lnTo>
                    <a:pt x="1430841" y="918240"/>
                  </a:lnTo>
                  <a:lnTo>
                    <a:pt x="1416550" y="915382"/>
                  </a:lnTo>
                  <a:lnTo>
                    <a:pt x="1401942" y="913159"/>
                  </a:lnTo>
                  <a:lnTo>
                    <a:pt x="1387016" y="910936"/>
                  </a:lnTo>
                  <a:lnTo>
                    <a:pt x="1372408" y="909665"/>
                  </a:lnTo>
                  <a:lnTo>
                    <a:pt x="1357482" y="908078"/>
                  </a:lnTo>
                  <a:lnTo>
                    <a:pt x="1342556" y="907125"/>
                  </a:lnTo>
                  <a:lnTo>
                    <a:pt x="1327313" y="906490"/>
                  </a:lnTo>
                  <a:lnTo>
                    <a:pt x="1312387" y="906490"/>
                  </a:lnTo>
                  <a:lnTo>
                    <a:pt x="1296826" y="906490"/>
                  </a:lnTo>
                  <a:close/>
                  <a:moveTo>
                    <a:pt x="517525" y="871537"/>
                  </a:moveTo>
                  <a:lnTo>
                    <a:pt x="519446" y="871856"/>
                  </a:lnTo>
                  <a:lnTo>
                    <a:pt x="521046" y="872175"/>
                  </a:lnTo>
                  <a:lnTo>
                    <a:pt x="522966" y="873451"/>
                  </a:lnTo>
                  <a:lnTo>
                    <a:pt x="524567" y="874408"/>
                  </a:lnTo>
                  <a:lnTo>
                    <a:pt x="554332" y="903750"/>
                  </a:lnTo>
                  <a:lnTo>
                    <a:pt x="555612" y="905345"/>
                  </a:lnTo>
                  <a:lnTo>
                    <a:pt x="556253" y="907258"/>
                  </a:lnTo>
                  <a:lnTo>
                    <a:pt x="557213" y="909491"/>
                  </a:lnTo>
                  <a:lnTo>
                    <a:pt x="557213" y="910767"/>
                  </a:lnTo>
                  <a:lnTo>
                    <a:pt x="557213" y="912999"/>
                  </a:lnTo>
                  <a:lnTo>
                    <a:pt x="556253" y="914913"/>
                  </a:lnTo>
                  <a:lnTo>
                    <a:pt x="555612" y="916508"/>
                  </a:lnTo>
                  <a:lnTo>
                    <a:pt x="554332" y="918102"/>
                  </a:lnTo>
                  <a:lnTo>
                    <a:pt x="529367" y="942980"/>
                  </a:lnTo>
                  <a:lnTo>
                    <a:pt x="533208" y="953505"/>
                  </a:lnTo>
                  <a:lnTo>
                    <a:pt x="537369" y="966262"/>
                  </a:lnTo>
                  <a:lnTo>
                    <a:pt x="540890" y="981252"/>
                  </a:lnTo>
                  <a:lnTo>
                    <a:pt x="544410" y="998794"/>
                  </a:lnTo>
                  <a:lnTo>
                    <a:pt x="547291" y="1017293"/>
                  </a:lnTo>
                  <a:lnTo>
                    <a:pt x="549531" y="1037705"/>
                  </a:lnTo>
                  <a:lnTo>
                    <a:pt x="551452" y="1059711"/>
                  </a:lnTo>
                  <a:lnTo>
                    <a:pt x="552732" y="1082675"/>
                  </a:lnTo>
                  <a:lnTo>
                    <a:pt x="481999" y="1082675"/>
                  </a:lnTo>
                  <a:lnTo>
                    <a:pt x="483279" y="1059711"/>
                  </a:lnTo>
                  <a:lnTo>
                    <a:pt x="484879" y="1037705"/>
                  </a:lnTo>
                  <a:lnTo>
                    <a:pt x="487120" y="1017293"/>
                  </a:lnTo>
                  <a:lnTo>
                    <a:pt x="490320" y="998794"/>
                  </a:lnTo>
                  <a:lnTo>
                    <a:pt x="493521" y="981252"/>
                  </a:lnTo>
                  <a:lnTo>
                    <a:pt x="497682" y="966262"/>
                  </a:lnTo>
                  <a:lnTo>
                    <a:pt x="501202" y="953505"/>
                  </a:lnTo>
                  <a:lnTo>
                    <a:pt x="505363" y="942980"/>
                  </a:lnTo>
                  <a:lnTo>
                    <a:pt x="480398" y="918102"/>
                  </a:lnTo>
                  <a:lnTo>
                    <a:pt x="479438" y="916508"/>
                  </a:lnTo>
                  <a:lnTo>
                    <a:pt x="478158" y="914913"/>
                  </a:lnTo>
                  <a:lnTo>
                    <a:pt x="477838" y="912999"/>
                  </a:lnTo>
                  <a:lnTo>
                    <a:pt x="477838" y="910767"/>
                  </a:lnTo>
                  <a:lnTo>
                    <a:pt x="477838" y="909491"/>
                  </a:lnTo>
                  <a:lnTo>
                    <a:pt x="478478" y="907258"/>
                  </a:lnTo>
                  <a:lnTo>
                    <a:pt x="479438" y="905345"/>
                  </a:lnTo>
                  <a:lnTo>
                    <a:pt x="480398" y="903750"/>
                  </a:lnTo>
                  <a:lnTo>
                    <a:pt x="510164" y="874408"/>
                  </a:lnTo>
                  <a:lnTo>
                    <a:pt x="511764" y="873451"/>
                  </a:lnTo>
                  <a:lnTo>
                    <a:pt x="513364" y="872175"/>
                  </a:lnTo>
                  <a:lnTo>
                    <a:pt x="515285" y="871856"/>
                  </a:lnTo>
                  <a:lnTo>
                    <a:pt x="517525" y="871537"/>
                  </a:lnTo>
                  <a:close/>
                  <a:moveTo>
                    <a:pt x="613411" y="817562"/>
                  </a:moveTo>
                  <a:lnTo>
                    <a:pt x="626428" y="823602"/>
                  </a:lnTo>
                  <a:lnTo>
                    <a:pt x="639446" y="828688"/>
                  </a:lnTo>
                  <a:lnTo>
                    <a:pt x="652463" y="833774"/>
                  </a:lnTo>
                  <a:lnTo>
                    <a:pt x="665163" y="838542"/>
                  </a:lnTo>
                  <a:lnTo>
                    <a:pt x="689611" y="846807"/>
                  </a:lnTo>
                  <a:lnTo>
                    <a:pt x="713105" y="854436"/>
                  </a:lnTo>
                  <a:lnTo>
                    <a:pt x="735648" y="861430"/>
                  </a:lnTo>
                  <a:lnTo>
                    <a:pt x="756285" y="868423"/>
                  </a:lnTo>
                  <a:lnTo>
                    <a:pt x="766128" y="872238"/>
                  </a:lnTo>
                  <a:lnTo>
                    <a:pt x="775971" y="875734"/>
                  </a:lnTo>
                  <a:lnTo>
                    <a:pt x="785178" y="879549"/>
                  </a:lnTo>
                  <a:lnTo>
                    <a:pt x="793751" y="883364"/>
                  </a:lnTo>
                  <a:lnTo>
                    <a:pt x="796925" y="884953"/>
                  </a:lnTo>
                  <a:lnTo>
                    <a:pt x="799783" y="887178"/>
                  </a:lnTo>
                  <a:lnTo>
                    <a:pt x="802323" y="889085"/>
                  </a:lnTo>
                  <a:lnTo>
                    <a:pt x="804863" y="891946"/>
                  </a:lnTo>
                  <a:lnTo>
                    <a:pt x="809625" y="897032"/>
                  </a:lnTo>
                  <a:lnTo>
                    <a:pt x="814388" y="902754"/>
                  </a:lnTo>
                  <a:lnTo>
                    <a:pt x="802958" y="912291"/>
                  </a:lnTo>
                  <a:lnTo>
                    <a:pt x="791845" y="922145"/>
                  </a:lnTo>
                  <a:lnTo>
                    <a:pt x="781051" y="932317"/>
                  </a:lnTo>
                  <a:lnTo>
                    <a:pt x="770573" y="942489"/>
                  </a:lnTo>
                  <a:lnTo>
                    <a:pt x="760095" y="952980"/>
                  </a:lnTo>
                  <a:lnTo>
                    <a:pt x="749618" y="963470"/>
                  </a:lnTo>
                  <a:lnTo>
                    <a:pt x="739775" y="974278"/>
                  </a:lnTo>
                  <a:lnTo>
                    <a:pt x="729933" y="985086"/>
                  </a:lnTo>
                  <a:lnTo>
                    <a:pt x="720725" y="996529"/>
                  </a:lnTo>
                  <a:lnTo>
                    <a:pt x="711201" y="1007973"/>
                  </a:lnTo>
                  <a:lnTo>
                    <a:pt x="701676" y="1019417"/>
                  </a:lnTo>
                  <a:lnTo>
                    <a:pt x="693103" y="1031178"/>
                  </a:lnTo>
                  <a:lnTo>
                    <a:pt x="683896" y="1043258"/>
                  </a:lnTo>
                  <a:lnTo>
                    <a:pt x="675641" y="1055337"/>
                  </a:lnTo>
                  <a:lnTo>
                    <a:pt x="667386" y="1067417"/>
                  </a:lnTo>
                  <a:lnTo>
                    <a:pt x="659131" y="1079814"/>
                  </a:lnTo>
                  <a:lnTo>
                    <a:pt x="638811" y="1081086"/>
                  </a:lnTo>
                  <a:lnTo>
                    <a:pt x="617221" y="1081721"/>
                  </a:lnTo>
                  <a:lnTo>
                    <a:pt x="594360" y="1082039"/>
                  </a:lnTo>
                  <a:lnTo>
                    <a:pt x="569913" y="1082675"/>
                  </a:lnTo>
                  <a:lnTo>
                    <a:pt x="613411" y="817562"/>
                  </a:lnTo>
                  <a:close/>
                  <a:moveTo>
                    <a:pt x="421057" y="817562"/>
                  </a:moveTo>
                  <a:lnTo>
                    <a:pt x="465138" y="1082675"/>
                  </a:lnTo>
                  <a:lnTo>
                    <a:pt x="428034" y="1082039"/>
                  </a:lnTo>
                  <a:lnTo>
                    <a:pt x="394101" y="1081086"/>
                  </a:lnTo>
                  <a:lnTo>
                    <a:pt x="363022" y="1079496"/>
                  </a:lnTo>
                  <a:lnTo>
                    <a:pt x="334480" y="1076953"/>
                  </a:lnTo>
                  <a:lnTo>
                    <a:pt x="308793" y="1073774"/>
                  </a:lnTo>
                  <a:lnTo>
                    <a:pt x="285642" y="1070596"/>
                  </a:lnTo>
                  <a:lnTo>
                    <a:pt x="265029" y="1066781"/>
                  </a:lnTo>
                  <a:lnTo>
                    <a:pt x="246635" y="1062966"/>
                  </a:lnTo>
                  <a:lnTo>
                    <a:pt x="239341" y="1054066"/>
                  </a:lnTo>
                  <a:lnTo>
                    <a:pt x="231730" y="1045483"/>
                  </a:lnTo>
                  <a:lnTo>
                    <a:pt x="224753" y="1036264"/>
                  </a:lnTo>
                  <a:lnTo>
                    <a:pt x="218094" y="1027046"/>
                  </a:lnTo>
                  <a:lnTo>
                    <a:pt x="211434" y="1017509"/>
                  </a:lnTo>
                  <a:lnTo>
                    <a:pt x="205409" y="1007973"/>
                  </a:lnTo>
                  <a:lnTo>
                    <a:pt x="199700" y="997801"/>
                  </a:lnTo>
                  <a:lnTo>
                    <a:pt x="193675" y="987947"/>
                  </a:lnTo>
                  <a:lnTo>
                    <a:pt x="196212" y="973006"/>
                  </a:lnTo>
                  <a:lnTo>
                    <a:pt x="198749" y="957112"/>
                  </a:lnTo>
                  <a:lnTo>
                    <a:pt x="200652" y="949483"/>
                  </a:lnTo>
                  <a:lnTo>
                    <a:pt x="202872" y="941536"/>
                  </a:lnTo>
                  <a:lnTo>
                    <a:pt x="205091" y="933907"/>
                  </a:lnTo>
                  <a:lnTo>
                    <a:pt x="207946" y="926595"/>
                  </a:lnTo>
                  <a:lnTo>
                    <a:pt x="211117" y="919284"/>
                  </a:lnTo>
                  <a:lnTo>
                    <a:pt x="214288" y="912609"/>
                  </a:lnTo>
                  <a:lnTo>
                    <a:pt x="217777" y="906251"/>
                  </a:lnTo>
                  <a:lnTo>
                    <a:pt x="221582" y="900529"/>
                  </a:lnTo>
                  <a:lnTo>
                    <a:pt x="226022" y="895443"/>
                  </a:lnTo>
                  <a:lnTo>
                    <a:pt x="230779" y="890675"/>
                  </a:lnTo>
                  <a:lnTo>
                    <a:pt x="235853" y="886542"/>
                  </a:lnTo>
                  <a:lnTo>
                    <a:pt x="241244" y="883364"/>
                  </a:lnTo>
                  <a:lnTo>
                    <a:pt x="249807" y="879549"/>
                  </a:lnTo>
                  <a:lnTo>
                    <a:pt x="259003" y="875734"/>
                  </a:lnTo>
                  <a:lnTo>
                    <a:pt x="268517" y="872238"/>
                  </a:lnTo>
                  <a:lnTo>
                    <a:pt x="278666" y="868423"/>
                  </a:lnTo>
                  <a:lnTo>
                    <a:pt x="299596" y="861430"/>
                  </a:lnTo>
                  <a:lnTo>
                    <a:pt x="321478" y="854436"/>
                  </a:lnTo>
                  <a:lnTo>
                    <a:pt x="344946" y="846807"/>
                  </a:lnTo>
                  <a:lnTo>
                    <a:pt x="369365" y="838542"/>
                  </a:lnTo>
                  <a:lnTo>
                    <a:pt x="382050" y="833774"/>
                  </a:lnTo>
                  <a:lnTo>
                    <a:pt x="395052" y="828688"/>
                  </a:lnTo>
                  <a:lnTo>
                    <a:pt x="408054" y="823602"/>
                  </a:lnTo>
                  <a:lnTo>
                    <a:pt x="421057" y="817562"/>
                  </a:lnTo>
                  <a:close/>
                  <a:moveTo>
                    <a:pt x="1293650" y="782637"/>
                  </a:moveTo>
                  <a:lnTo>
                    <a:pt x="1312387" y="782637"/>
                  </a:lnTo>
                  <a:lnTo>
                    <a:pt x="1330489" y="782637"/>
                  </a:lnTo>
                  <a:lnTo>
                    <a:pt x="1348908" y="783590"/>
                  </a:lnTo>
                  <a:lnTo>
                    <a:pt x="1367009" y="784860"/>
                  </a:lnTo>
                  <a:lnTo>
                    <a:pt x="1385111" y="786130"/>
                  </a:lnTo>
                  <a:lnTo>
                    <a:pt x="1402895" y="788353"/>
                  </a:lnTo>
                  <a:lnTo>
                    <a:pt x="1420679" y="790894"/>
                  </a:lnTo>
                  <a:lnTo>
                    <a:pt x="1438145" y="793752"/>
                  </a:lnTo>
                  <a:lnTo>
                    <a:pt x="1455611" y="797245"/>
                  </a:lnTo>
                  <a:lnTo>
                    <a:pt x="1472760" y="800739"/>
                  </a:lnTo>
                  <a:lnTo>
                    <a:pt x="1490227" y="805185"/>
                  </a:lnTo>
                  <a:lnTo>
                    <a:pt x="1507058" y="809948"/>
                  </a:lnTo>
                  <a:lnTo>
                    <a:pt x="1524207" y="814712"/>
                  </a:lnTo>
                  <a:lnTo>
                    <a:pt x="1540720" y="820110"/>
                  </a:lnTo>
                  <a:lnTo>
                    <a:pt x="1557234" y="826144"/>
                  </a:lnTo>
                  <a:lnTo>
                    <a:pt x="1573748" y="832496"/>
                  </a:lnTo>
                  <a:lnTo>
                    <a:pt x="1589309" y="839165"/>
                  </a:lnTo>
                  <a:lnTo>
                    <a:pt x="1605505" y="845834"/>
                  </a:lnTo>
                  <a:lnTo>
                    <a:pt x="1621383" y="853138"/>
                  </a:lnTo>
                  <a:lnTo>
                    <a:pt x="1636627" y="860760"/>
                  </a:lnTo>
                  <a:lnTo>
                    <a:pt x="1651870" y="869016"/>
                  </a:lnTo>
                  <a:lnTo>
                    <a:pt x="1667114" y="877273"/>
                  </a:lnTo>
                  <a:lnTo>
                    <a:pt x="1682039" y="886165"/>
                  </a:lnTo>
                  <a:lnTo>
                    <a:pt x="1696648" y="895375"/>
                  </a:lnTo>
                  <a:lnTo>
                    <a:pt x="1710621" y="904902"/>
                  </a:lnTo>
                  <a:lnTo>
                    <a:pt x="1724911" y="914747"/>
                  </a:lnTo>
                  <a:lnTo>
                    <a:pt x="1738567" y="924591"/>
                  </a:lnTo>
                  <a:lnTo>
                    <a:pt x="1752540" y="935071"/>
                  </a:lnTo>
                  <a:lnTo>
                    <a:pt x="1765878" y="945869"/>
                  </a:lnTo>
                  <a:lnTo>
                    <a:pt x="1778899" y="956666"/>
                  </a:lnTo>
                  <a:lnTo>
                    <a:pt x="1791284" y="968098"/>
                  </a:lnTo>
                  <a:lnTo>
                    <a:pt x="1803987" y="979849"/>
                  </a:lnTo>
                  <a:lnTo>
                    <a:pt x="1816054" y="991916"/>
                  </a:lnTo>
                  <a:lnTo>
                    <a:pt x="1828439" y="1003984"/>
                  </a:lnTo>
                  <a:lnTo>
                    <a:pt x="1839872" y="1016687"/>
                  </a:lnTo>
                  <a:lnTo>
                    <a:pt x="1851305" y="1029707"/>
                  </a:lnTo>
                  <a:lnTo>
                    <a:pt x="1862102" y="1042728"/>
                  </a:lnTo>
                  <a:lnTo>
                    <a:pt x="1873217" y="1056066"/>
                  </a:lnTo>
                  <a:lnTo>
                    <a:pt x="1883379" y="1069721"/>
                  </a:lnTo>
                  <a:lnTo>
                    <a:pt x="1893859" y="1083377"/>
                  </a:lnTo>
                  <a:lnTo>
                    <a:pt x="1903704" y="1097667"/>
                  </a:lnTo>
                  <a:lnTo>
                    <a:pt x="1912913" y="1111958"/>
                  </a:lnTo>
                  <a:lnTo>
                    <a:pt x="1922123" y="1126566"/>
                  </a:lnTo>
                  <a:lnTo>
                    <a:pt x="1930697" y="1141492"/>
                  </a:lnTo>
                  <a:lnTo>
                    <a:pt x="1939272" y="1156418"/>
                  </a:lnTo>
                  <a:lnTo>
                    <a:pt x="1947211" y="1171661"/>
                  </a:lnTo>
                  <a:lnTo>
                    <a:pt x="1955150" y="1187222"/>
                  </a:lnTo>
                  <a:lnTo>
                    <a:pt x="1962137" y="1202783"/>
                  </a:lnTo>
                  <a:lnTo>
                    <a:pt x="1969441" y="1218662"/>
                  </a:lnTo>
                  <a:lnTo>
                    <a:pt x="1976110" y="1234858"/>
                  </a:lnTo>
                  <a:lnTo>
                    <a:pt x="1982461" y="1251372"/>
                  </a:lnTo>
                  <a:lnTo>
                    <a:pt x="1987860" y="1267885"/>
                  </a:lnTo>
                  <a:lnTo>
                    <a:pt x="1993259" y="1284399"/>
                  </a:lnTo>
                  <a:lnTo>
                    <a:pt x="1998340" y="1301230"/>
                  </a:lnTo>
                  <a:lnTo>
                    <a:pt x="2003103" y="1318061"/>
                  </a:lnTo>
                  <a:lnTo>
                    <a:pt x="2007232" y="1335210"/>
                  </a:lnTo>
                  <a:lnTo>
                    <a:pt x="2011043" y="1352359"/>
                  </a:lnTo>
                  <a:lnTo>
                    <a:pt x="2014219" y="1370143"/>
                  </a:lnTo>
                  <a:lnTo>
                    <a:pt x="2017394" y="1387927"/>
                  </a:lnTo>
                  <a:lnTo>
                    <a:pt x="2019617" y="1405711"/>
                  </a:lnTo>
                  <a:lnTo>
                    <a:pt x="2021840" y="1423177"/>
                  </a:lnTo>
                  <a:lnTo>
                    <a:pt x="2023428" y="1441279"/>
                  </a:lnTo>
                  <a:lnTo>
                    <a:pt x="2024381" y="1459380"/>
                  </a:lnTo>
                  <a:lnTo>
                    <a:pt x="2025333" y="1478117"/>
                  </a:lnTo>
                  <a:lnTo>
                    <a:pt x="2025651" y="1496219"/>
                  </a:lnTo>
                  <a:lnTo>
                    <a:pt x="2025333" y="1514638"/>
                  </a:lnTo>
                  <a:lnTo>
                    <a:pt x="2024381" y="1532739"/>
                  </a:lnTo>
                  <a:lnTo>
                    <a:pt x="2023428" y="1550841"/>
                  </a:lnTo>
                  <a:lnTo>
                    <a:pt x="2021840" y="1568942"/>
                  </a:lnTo>
                  <a:lnTo>
                    <a:pt x="2019617" y="1587044"/>
                  </a:lnTo>
                  <a:lnTo>
                    <a:pt x="2017394" y="1604828"/>
                  </a:lnTo>
                  <a:lnTo>
                    <a:pt x="2014219" y="1622612"/>
                  </a:lnTo>
                  <a:lnTo>
                    <a:pt x="2011043" y="1639761"/>
                  </a:lnTo>
                  <a:lnTo>
                    <a:pt x="2007232" y="1657227"/>
                  </a:lnTo>
                  <a:lnTo>
                    <a:pt x="2003103" y="1674376"/>
                  </a:lnTo>
                  <a:lnTo>
                    <a:pt x="1998340" y="1691525"/>
                  </a:lnTo>
                  <a:lnTo>
                    <a:pt x="1993259" y="1708356"/>
                  </a:lnTo>
                  <a:lnTo>
                    <a:pt x="1987860" y="1724870"/>
                  </a:lnTo>
                  <a:lnTo>
                    <a:pt x="1982461" y="1741383"/>
                  </a:lnTo>
                  <a:lnTo>
                    <a:pt x="1976110" y="1757579"/>
                  </a:lnTo>
                  <a:lnTo>
                    <a:pt x="1969441" y="1773776"/>
                  </a:lnTo>
                  <a:lnTo>
                    <a:pt x="1962137" y="1789337"/>
                  </a:lnTo>
                  <a:lnTo>
                    <a:pt x="1955150" y="1805215"/>
                  </a:lnTo>
                  <a:lnTo>
                    <a:pt x="1947211" y="1821094"/>
                  </a:lnTo>
                  <a:lnTo>
                    <a:pt x="1939272" y="1836019"/>
                  </a:lnTo>
                  <a:lnTo>
                    <a:pt x="1930697" y="1851263"/>
                  </a:lnTo>
                  <a:lnTo>
                    <a:pt x="1922123" y="1865871"/>
                  </a:lnTo>
                  <a:lnTo>
                    <a:pt x="1912913" y="1880479"/>
                  </a:lnTo>
                  <a:lnTo>
                    <a:pt x="1903704" y="1895088"/>
                  </a:lnTo>
                  <a:lnTo>
                    <a:pt x="1893859" y="1909061"/>
                  </a:lnTo>
                  <a:lnTo>
                    <a:pt x="1883379" y="1923034"/>
                  </a:lnTo>
                  <a:lnTo>
                    <a:pt x="1873217" y="1936372"/>
                  </a:lnTo>
                  <a:lnTo>
                    <a:pt x="1862102" y="1949710"/>
                  </a:lnTo>
                  <a:lnTo>
                    <a:pt x="1851305" y="1963048"/>
                  </a:lnTo>
                  <a:lnTo>
                    <a:pt x="1839872" y="1975751"/>
                  </a:lnTo>
                  <a:lnTo>
                    <a:pt x="1828439" y="1988136"/>
                  </a:lnTo>
                  <a:lnTo>
                    <a:pt x="1816054" y="2000521"/>
                  </a:lnTo>
                  <a:lnTo>
                    <a:pt x="1803987" y="2012589"/>
                  </a:lnTo>
                  <a:lnTo>
                    <a:pt x="1791284" y="2024021"/>
                  </a:lnTo>
                  <a:lnTo>
                    <a:pt x="1778899" y="2035454"/>
                  </a:lnTo>
                  <a:lnTo>
                    <a:pt x="1765878" y="2046569"/>
                  </a:lnTo>
                  <a:lnTo>
                    <a:pt x="1752540" y="2057684"/>
                  </a:lnTo>
                  <a:lnTo>
                    <a:pt x="1738567" y="2067846"/>
                  </a:lnTo>
                  <a:lnTo>
                    <a:pt x="1724911" y="2078008"/>
                  </a:lnTo>
                  <a:lnTo>
                    <a:pt x="1710621" y="2087853"/>
                  </a:lnTo>
                  <a:lnTo>
                    <a:pt x="1696648" y="2097380"/>
                  </a:lnTo>
                  <a:lnTo>
                    <a:pt x="1682039" y="2106272"/>
                  </a:lnTo>
                  <a:lnTo>
                    <a:pt x="1667114" y="2115164"/>
                  </a:lnTo>
                  <a:lnTo>
                    <a:pt x="1651870" y="2123739"/>
                  </a:lnTo>
                  <a:lnTo>
                    <a:pt x="1636627" y="2131678"/>
                  </a:lnTo>
                  <a:lnTo>
                    <a:pt x="1621383" y="2139299"/>
                  </a:lnTo>
                  <a:lnTo>
                    <a:pt x="1605505" y="2146604"/>
                  </a:lnTo>
                  <a:lnTo>
                    <a:pt x="1589309" y="2153590"/>
                  </a:lnTo>
                  <a:lnTo>
                    <a:pt x="1573748" y="2160259"/>
                  </a:lnTo>
                  <a:lnTo>
                    <a:pt x="1557234" y="2166293"/>
                  </a:lnTo>
                  <a:lnTo>
                    <a:pt x="1540720" y="2172009"/>
                  </a:lnTo>
                  <a:lnTo>
                    <a:pt x="1524207" y="2177726"/>
                  </a:lnTo>
                  <a:lnTo>
                    <a:pt x="1507058" y="2182807"/>
                  </a:lnTo>
                  <a:lnTo>
                    <a:pt x="1490227" y="2186935"/>
                  </a:lnTo>
                  <a:lnTo>
                    <a:pt x="1472760" y="2191381"/>
                  </a:lnTo>
                  <a:lnTo>
                    <a:pt x="1455611" y="2195510"/>
                  </a:lnTo>
                  <a:lnTo>
                    <a:pt x="1438145" y="2198368"/>
                  </a:lnTo>
                  <a:lnTo>
                    <a:pt x="1420679" y="2201543"/>
                  </a:lnTo>
                  <a:lnTo>
                    <a:pt x="1402895" y="2204084"/>
                  </a:lnTo>
                  <a:lnTo>
                    <a:pt x="1385111" y="2205989"/>
                  </a:lnTo>
                  <a:lnTo>
                    <a:pt x="1367009" y="2207577"/>
                  </a:lnTo>
                  <a:lnTo>
                    <a:pt x="1348908" y="2208847"/>
                  </a:lnTo>
                  <a:lnTo>
                    <a:pt x="1330489" y="2209483"/>
                  </a:lnTo>
                  <a:lnTo>
                    <a:pt x="1312387" y="2209800"/>
                  </a:lnTo>
                  <a:lnTo>
                    <a:pt x="1293650" y="2209483"/>
                  </a:lnTo>
                  <a:lnTo>
                    <a:pt x="1275549" y="2208847"/>
                  </a:lnTo>
                  <a:lnTo>
                    <a:pt x="1257130" y="2207577"/>
                  </a:lnTo>
                  <a:lnTo>
                    <a:pt x="1239346" y="2205989"/>
                  </a:lnTo>
                  <a:lnTo>
                    <a:pt x="1221244" y="2204084"/>
                  </a:lnTo>
                  <a:lnTo>
                    <a:pt x="1203460" y="2201543"/>
                  </a:lnTo>
                  <a:lnTo>
                    <a:pt x="1185994" y="2198368"/>
                  </a:lnTo>
                  <a:lnTo>
                    <a:pt x="1168527" y="2195510"/>
                  </a:lnTo>
                  <a:lnTo>
                    <a:pt x="1151379" y="2191381"/>
                  </a:lnTo>
                  <a:lnTo>
                    <a:pt x="1133912" y="2186935"/>
                  </a:lnTo>
                  <a:lnTo>
                    <a:pt x="1117081" y="2182807"/>
                  </a:lnTo>
                  <a:lnTo>
                    <a:pt x="1099932" y="2177726"/>
                  </a:lnTo>
                  <a:lnTo>
                    <a:pt x="1083419" y="2172009"/>
                  </a:lnTo>
                  <a:lnTo>
                    <a:pt x="1066905" y="2166293"/>
                  </a:lnTo>
                  <a:lnTo>
                    <a:pt x="1050709" y="2160259"/>
                  </a:lnTo>
                  <a:lnTo>
                    <a:pt x="1034830" y="2153590"/>
                  </a:lnTo>
                  <a:lnTo>
                    <a:pt x="1018634" y="2146604"/>
                  </a:lnTo>
                  <a:lnTo>
                    <a:pt x="1003073" y="2139299"/>
                  </a:lnTo>
                  <a:lnTo>
                    <a:pt x="987512" y="2131678"/>
                  </a:lnTo>
                  <a:lnTo>
                    <a:pt x="971951" y="2123739"/>
                  </a:lnTo>
                  <a:lnTo>
                    <a:pt x="957025" y="2115164"/>
                  </a:lnTo>
                  <a:lnTo>
                    <a:pt x="942735" y="2106272"/>
                  </a:lnTo>
                  <a:lnTo>
                    <a:pt x="928126" y="2097380"/>
                  </a:lnTo>
                  <a:lnTo>
                    <a:pt x="913518" y="2087853"/>
                  </a:lnTo>
                  <a:lnTo>
                    <a:pt x="899227" y="2078008"/>
                  </a:lnTo>
                  <a:lnTo>
                    <a:pt x="885572" y="2067846"/>
                  </a:lnTo>
                  <a:lnTo>
                    <a:pt x="871599" y="2057684"/>
                  </a:lnTo>
                  <a:lnTo>
                    <a:pt x="858261" y="2046569"/>
                  </a:lnTo>
                  <a:lnTo>
                    <a:pt x="845240" y="2035454"/>
                  </a:lnTo>
                  <a:lnTo>
                    <a:pt x="832855" y="2024021"/>
                  </a:lnTo>
                  <a:lnTo>
                    <a:pt x="820152" y="2012589"/>
                  </a:lnTo>
                  <a:lnTo>
                    <a:pt x="808085" y="2000521"/>
                  </a:lnTo>
                  <a:lnTo>
                    <a:pt x="795699" y="1988136"/>
                  </a:lnTo>
                  <a:lnTo>
                    <a:pt x="784267" y="1975751"/>
                  </a:lnTo>
                  <a:lnTo>
                    <a:pt x="772834" y="1963048"/>
                  </a:lnTo>
                  <a:lnTo>
                    <a:pt x="761719" y="1949710"/>
                  </a:lnTo>
                  <a:lnTo>
                    <a:pt x="750922" y="1936372"/>
                  </a:lnTo>
                  <a:lnTo>
                    <a:pt x="740760" y="1923034"/>
                  </a:lnTo>
                  <a:lnTo>
                    <a:pt x="730280" y="1909061"/>
                  </a:lnTo>
                  <a:lnTo>
                    <a:pt x="720435" y="1895088"/>
                  </a:lnTo>
                  <a:lnTo>
                    <a:pt x="711226" y="1880479"/>
                  </a:lnTo>
                  <a:lnTo>
                    <a:pt x="702016" y="1865871"/>
                  </a:lnTo>
                  <a:lnTo>
                    <a:pt x="693442" y="1851263"/>
                  </a:lnTo>
                  <a:lnTo>
                    <a:pt x="684867" y="1836019"/>
                  </a:lnTo>
                  <a:lnTo>
                    <a:pt x="676928" y="1821094"/>
                  </a:lnTo>
                  <a:lnTo>
                    <a:pt x="668989" y="1805215"/>
                  </a:lnTo>
                  <a:lnTo>
                    <a:pt x="662002" y="1789337"/>
                  </a:lnTo>
                  <a:lnTo>
                    <a:pt x="654698" y="1773776"/>
                  </a:lnTo>
                  <a:lnTo>
                    <a:pt x="648029" y="1757579"/>
                  </a:lnTo>
                  <a:lnTo>
                    <a:pt x="641678" y="1741383"/>
                  </a:lnTo>
                  <a:lnTo>
                    <a:pt x="636279" y="1724870"/>
                  </a:lnTo>
                  <a:lnTo>
                    <a:pt x="630880" y="1708356"/>
                  </a:lnTo>
                  <a:lnTo>
                    <a:pt x="625799" y="1691525"/>
                  </a:lnTo>
                  <a:lnTo>
                    <a:pt x="621036" y="1674376"/>
                  </a:lnTo>
                  <a:lnTo>
                    <a:pt x="616907" y="1657227"/>
                  </a:lnTo>
                  <a:lnTo>
                    <a:pt x="613097" y="1639761"/>
                  </a:lnTo>
                  <a:lnTo>
                    <a:pt x="609921" y="1622612"/>
                  </a:lnTo>
                  <a:lnTo>
                    <a:pt x="606745" y="1604828"/>
                  </a:lnTo>
                  <a:lnTo>
                    <a:pt x="604522" y="1587044"/>
                  </a:lnTo>
                  <a:lnTo>
                    <a:pt x="602299" y="1568942"/>
                  </a:lnTo>
                  <a:lnTo>
                    <a:pt x="600711" y="1550841"/>
                  </a:lnTo>
                  <a:lnTo>
                    <a:pt x="599759" y="1532739"/>
                  </a:lnTo>
                  <a:lnTo>
                    <a:pt x="598806" y="1514638"/>
                  </a:lnTo>
                  <a:lnTo>
                    <a:pt x="598488" y="1496219"/>
                  </a:lnTo>
                  <a:lnTo>
                    <a:pt x="598806" y="1478117"/>
                  </a:lnTo>
                  <a:lnTo>
                    <a:pt x="599759" y="1459380"/>
                  </a:lnTo>
                  <a:lnTo>
                    <a:pt x="600711" y="1441279"/>
                  </a:lnTo>
                  <a:lnTo>
                    <a:pt x="602299" y="1423177"/>
                  </a:lnTo>
                  <a:lnTo>
                    <a:pt x="604522" y="1405711"/>
                  </a:lnTo>
                  <a:lnTo>
                    <a:pt x="606745" y="1387927"/>
                  </a:lnTo>
                  <a:lnTo>
                    <a:pt x="609921" y="1370143"/>
                  </a:lnTo>
                  <a:lnTo>
                    <a:pt x="613097" y="1352359"/>
                  </a:lnTo>
                  <a:lnTo>
                    <a:pt x="616907" y="1335210"/>
                  </a:lnTo>
                  <a:lnTo>
                    <a:pt x="621036" y="1318061"/>
                  </a:lnTo>
                  <a:lnTo>
                    <a:pt x="625799" y="1301230"/>
                  </a:lnTo>
                  <a:lnTo>
                    <a:pt x="630880" y="1284399"/>
                  </a:lnTo>
                  <a:lnTo>
                    <a:pt x="636279" y="1267885"/>
                  </a:lnTo>
                  <a:lnTo>
                    <a:pt x="641678" y="1251372"/>
                  </a:lnTo>
                  <a:lnTo>
                    <a:pt x="648029" y="1234858"/>
                  </a:lnTo>
                  <a:lnTo>
                    <a:pt x="654698" y="1218662"/>
                  </a:lnTo>
                  <a:lnTo>
                    <a:pt x="662002" y="1202783"/>
                  </a:lnTo>
                  <a:lnTo>
                    <a:pt x="668989" y="1187222"/>
                  </a:lnTo>
                  <a:lnTo>
                    <a:pt x="676928" y="1171661"/>
                  </a:lnTo>
                  <a:lnTo>
                    <a:pt x="684867" y="1156418"/>
                  </a:lnTo>
                  <a:lnTo>
                    <a:pt x="693442" y="1141492"/>
                  </a:lnTo>
                  <a:lnTo>
                    <a:pt x="702016" y="1126566"/>
                  </a:lnTo>
                  <a:lnTo>
                    <a:pt x="711226" y="1111958"/>
                  </a:lnTo>
                  <a:lnTo>
                    <a:pt x="720435" y="1097667"/>
                  </a:lnTo>
                  <a:lnTo>
                    <a:pt x="730280" y="1083377"/>
                  </a:lnTo>
                  <a:lnTo>
                    <a:pt x="740760" y="1069721"/>
                  </a:lnTo>
                  <a:lnTo>
                    <a:pt x="750922" y="1056066"/>
                  </a:lnTo>
                  <a:lnTo>
                    <a:pt x="761719" y="1042728"/>
                  </a:lnTo>
                  <a:lnTo>
                    <a:pt x="772834" y="1029707"/>
                  </a:lnTo>
                  <a:lnTo>
                    <a:pt x="784267" y="1016687"/>
                  </a:lnTo>
                  <a:lnTo>
                    <a:pt x="795699" y="1003984"/>
                  </a:lnTo>
                  <a:lnTo>
                    <a:pt x="808085" y="991916"/>
                  </a:lnTo>
                  <a:lnTo>
                    <a:pt x="820152" y="979849"/>
                  </a:lnTo>
                  <a:lnTo>
                    <a:pt x="832855" y="968098"/>
                  </a:lnTo>
                  <a:lnTo>
                    <a:pt x="845240" y="956666"/>
                  </a:lnTo>
                  <a:lnTo>
                    <a:pt x="858261" y="945869"/>
                  </a:lnTo>
                  <a:lnTo>
                    <a:pt x="871599" y="935071"/>
                  </a:lnTo>
                  <a:lnTo>
                    <a:pt x="885572" y="924591"/>
                  </a:lnTo>
                  <a:lnTo>
                    <a:pt x="899227" y="914747"/>
                  </a:lnTo>
                  <a:lnTo>
                    <a:pt x="913518" y="904902"/>
                  </a:lnTo>
                  <a:lnTo>
                    <a:pt x="928126" y="895375"/>
                  </a:lnTo>
                  <a:lnTo>
                    <a:pt x="942735" y="886165"/>
                  </a:lnTo>
                  <a:lnTo>
                    <a:pt x="957025" y="877273"/>
                  </a:lnTo>
                  <a:lnTo>
                    <a:pt x="971951" y="869016"/>
                  </a:lnTo>
                  <a:lnTo>
                    <a:pt x="987512" y="860760"/>
                  </a:lnTo>
                  <a:lnTo>
                    <a:pt x="1003073" y="853138"/>
                  </a:lnTo>
                  <a:lnTo>
                    <a:pt x="1018634" y="845834"/>
                  </a:lnTo>
                  <a:lnTo>
                    <a:pt x="1034830" y="839165"/>
                  </a:lnTo>
                  <a:lnTo>
                    <a:pt x="1050709" y="832496"/>
                  </a:lnTo>
                  <a:lnTo>
                    <a:pt x="1066905" y="826144"/>
                  </a:lnTo>
                  <a:lnTo>
                    <a:pt x="1083419" y="820110"/>
                  </a:lnTo>
                  <a:lnTo>
                    <a:pt x="1099932" y="814712"/>
                  </a:lnTo>
                  <a:lnTo>
                    <a:pt x="1117081" y="809948"/>
                  </a:lnTo>
                  <a:lnTo>
                    <a:pt x="1133912" y="805185"/>
                  </a:lnTo>
                  <a:lnTo>
                    <a:pt x="1151379" y="800739"/>
                  </a:lnTo>
                  <a:lnTo>
                    <a:pt x="1168527" y="797245"/>
                  </a:lnTo>
                  <a:lnTo>
                    <a:pt x="1185994" y="793752"/>
                  </a:lnTo>
                  <a:lnTo>
                    <a:pt x="1203460" y="790894"/>
                  </a:lnTo>
                  <a:lnTo>
                    <a:pt x="1221244" y="788353"/>
                  </a:lnTo>
                  <a:lnTo>
                    <a:pt x="1239346" y="786130"/>
                  </a:lnTo>
                  <a:lnTo>
                    <a:pt x="1257130" y="784860"/>
                  </a:lnTo>
                  <a:lnTo>
                    <a:pt x="1275549" y="783590"/>
                  </a:lnTo>
                  <a:lnTo>
                    <a:pt x="1293650" y="782637"/>
                  </a:lnTo>
                  <a:close/>
                  <a:moveTo>
                    <a:pt x="1063625" y="644525"/>
                  </a:moveTo>
                  <a:lnTo>
                    <a:pt x="1070325" y="651450"/>
                  </a:lnTo>
                  <a:lnTo>
                    <a:pt x="1077663" y="658060"/>
                  </a:lnTo>
                  <a:lnTo>
                    <a:pt x="1084683" y="664670"/>
                  </a:lnTo>
                  <a:lnTo>
                    <a:pt x="1092340" y="671280"/>
                  </a:lnTo>
                  <a:lnTo>
                    <a:pt x="1099678" y="677575"/>
                  </a:lnTo>
                  <a:lnTo>
                    <a:pt x="1107655" y="683556"/>
                  </a:lnTo>
                  <a:lnTo>
                    <a:pt x="1115631" y="689221"/>
                  </a:lnTo>
                  <a:lnTo>
                    <a:pt x="1123608" y="694887"/>
                  </a:lnTo>
                  <a:lnTo>
                    <a:pt x="1131903" y="700238"/>
                  </a:lnTo>
                  <a:lnTo>
                    <a:pt x="1140518" y="705274"/>
                  </a:lnTo>
                  <a:lnTo>
                    <a:pt x="1148813" y="710311"/>
                  </a:lnTo>
                  <a:lnTo>
                    <a:pt x="1157428" y="714717"/>
                  </a:lnTo>
                  <a:lnTo>
                    <a:pt x="1166680" y="719439"/>
                  </a:lnTo>
                  <a:lnTo>
                    <a:pt x="1175614" y="723216"/>
                  </a:lnTo>
                  <a:lnTo>
                    <a:pt x="1184866" y="727308"/>
                  </a:lnTo>
                  <a:lnTo>
                    <a:pt x="1193800" y="730770"/>
                  </a:lnTo>
                  <a:lnTo>
                    <a:pt x="1166999" y="735492"/>
                  </a:lnTo>
                  <a:lnTo>
                    <a:pt x="1140199" y="740843"/>
                  </a:lnTo>
                  <a:lnTo>
                    <a:pt x="1126479" y="743676"/>
                  </a:lnTo>
                  <a:lnTo>
                    <a:pt x="1113079" y="747138"/>
                  </a:lnTo>
                  <a:lnTo>
                    <a:pt x="1099997" y="750600"/>
                  </a:lnTo>
                  <a:lnTo>
                    <a:pt x="1086916" y="754063"/>
                  </a:lnTo>
                  <a:lnTo>
                    <a:pt x="1085640" y="739898"/>
                  </a:lnTo>
                  <a:lnTo>
                    <a:pt x="1083406" y="726049"/>
                  </a:lnTo>
                  <a:lnTo>
                    <a:pt x="1081173" y="711884"/>
                  </a:lnTo>
                  <a:lnTo>
                    <a:pt x="1078302" y="698350"/>
                  </a:lnTo>
                  <a:lnTo>
                    <a:pt x="1075111" y="684500"/>
                  </a:lnTo>
                  <a:lnTo>
                    <a:pt x="1071601" y="670965"/>
                  </a:lnTo>
                  <a:lnTo>
                    <a:pt x="1068092" y="657745"/>
                  </a:lnTo>
                  <a:lnTo>
                    <a:pt x="1063625" y="644525"/>
                  </a:lnTo>
                  <a:close/>
                  <a:moveTo>
                    <a:pt x="511342" y="468312"/>
                  </a:moveTo>
                  <a:lnTo>
                    <a:pt x="517684" y="468312"/>
                  </a:lnTo>
                  <a:lnTo>
                    <a:pt x="523708" y="468312"/>
                  </a:lnTo>
                  <a:lnTo>
                    <a:pt x="530050" y="469264"/>
                  </a:lnTo>
                  <a:lnTo>
                    <a:pt x="536075" y="469899"/>
                  </a:lnTo>
                  <a:lnTo>
                    <a:pt x="542417" y="471169"/>
                  </a:lnTo>
                  <a:lnTo>
                    <a:pt x="548124" y="472757"/>
                  </a:lnTo>
                  <a:lnTo>
                    <a:pt x="553832" y="474662"/>
                  </a:lnTo>
                  <a:lnTo>
                    <a:pt x="559539" y="476567"/>
                  </a:lnTo>
                  <a:lnTo>
                    <a:pt x="565247" y="479424"/>
                  </a:lnTo>
                  <a:lnTo>
                    <a:pt x="570638" y="482282"/>
                  </a:lnTo>
                  <a:lnTo>
                    <a:pt x="575711" y="485457"/>
                  </a:lnTo>
                  <a:lnTo>
                    <a:pt x="580784" y="488632"/>
                  </a:lnTo>
                  <a:lnTo>
                    <a:pt x="585858" y="492442"/>
                  </a:lnTo>
                  <a:lnTo>
                    <a:pt x="590614" y="496252"/>
                  </a:lnTo>
                  <a:lnTo>
                    <a:pt x="595370" y="500379"/>
                  </a:lnTo>
                  <a:lnTo>
                    <a:pt x="599810" y="504507"/>
                  </a:lnTo>
                  <a:lnTo>
                    <a:pt x="603932" y="509269"/>
                  </a:lnTo>
                  <a:lnTo>
                    <a:pt x="608054" y="514349"/>
                  </a:lnTo>
                  <a:lnTo>
                    <a:pt x="611859" y="519429"/>
                  </a:lnTo>
                  <a:lnTo>
                    <a:pt x="615347" y="524827"/>
                  </a:lnTo>
                  <a:lnTo>
                    <a:pt x="618835" y="530224"/>
                  </a:lnTo>
                  <a:lnTo>
                    <a:pt x="622006" y="536257"/>
                  </a:lnTo>
                  <a:lnTo>
                    <a:pt x="624860" y="541972"/>
                  </a:lnTo>
                  <a:lnTo>
                    <a:pt x="627714" y="548004"/>
                  </a:lnTo>
                  <a:lnTo>
                    <a:pt x="629934" y="554354"/>
                  </a:lnTo>
                  <a:lnTo>
                    <a:pt x="632470" y="560387"/>
                  </a:lnTo>
                  <a:lnTo>
                    <a:pt x="634373" y="567054"/>
                  </a:lnTo>
                  <a:lnTo>
                    <a:pt x="635958" y="574040"/>
                  </a:lnTo>
                  <a:lnTo>
                    <a:pt x="637544" y="580707"/>
                  </a:lnTo>
                  <a:lnTo>
                    <a:pt x="638178" y="587375"/>
                  </a:lnTo>
                  <a:lnTo>
                    <a:pt x="639129" y="594360"/>
                  </a:lnTo>
                  <a:lnTo>
                    <a:pt x="639763" y="601345"/>
                  </a:lnTo>
                  <a:lnTo>
                    <a:pt x="639763" y="608965"/>
                  </a:lnTo>
                  <a:lnTo>
                    <a:pt x="639446" y="617537"/>
                  </a:lnTo>
                  <a:lnTo>
                    <a:pt x="639129" y="626745"/>
                  </a:lnTo>
                  <a:lnTo>
                    <a:pt x="637861" y="635635"/>
                  </a:lnTo>
                  <a:lnTo>
                    <a:pt x="636275" y="644842"/>
                  </a:lnTo>
                  <a:lnTo>
                    <a:pt x="634373" y="654050"/>
                  </a:lnTo>
                  <a:lnTo>
                    <a:pt x="631836" y="663257"/>
                  </a:lnTo>
                  <a:lnTo>
                    <a:pt x="629299" y="672782"/>
                  </a:lnTo>
                  <a:lnTo>
                    <a:pt x="626446" y="681672"/>
                  </a:lnTo>
                  <a:lnTo>
                    <a:pt x="622958" y="691197"/>
                  </a:lnTo>
                  <a:lnTo>
                    <a:pt x="619470" y="699770"/>
                  </a:lnTo>
                  <a:lnTo>
                    <a:pt x="615030" y="708977"/>
                  </a:lnTo>
                  <a:lnTo>
                    <a:pt x="610591" y="717550"/>
                  </a:lnTo>
                  <a:lnTo>
                    <a:pt x="606152" y="725805"/>
                  </a:lnTo>
                  <a:lnTo>
                    <a:pt x="601396" y="733742"/>
                  </a:lnTo>
                  <a:lnTo>
                    <a:pt x="595687" y="741045"/>
                  </a:lnTo>
                  <a:lnTo>
                    <a:pt x="590297" y="748665"/>
                  </a:lnTo>
                  <a:lnTo>
                    <a:pt x="590297" y="797878"/>
                  </a:lnTo>
                  <a:lnTo>
                    <a:pt x="581101" y="808038"/>
                  </a:lnTo>
                  <a:lnTo>
                    <a:pt x="571272" y="818833"/>
                  </a:lnTo>
                  <a:lnTo>
                    <a:pt x="559539" y="830580"/>
                  </a:lnTo>
                  <a:lnTo>
                    <a:pt x="547490" y="842645"/>
                  </a:lnTo>
                  <a:lnTo>
                    <a:pt x="541148" y="848360"/>
                  </a:lnTo>
                  <a:lnTo>
                    <a:pt x="535124" y="853440"/>
                  </a:lnTo>
                  <a:lnTo>
                    <a:pt x="529733" y="857568"/>
                  </a:lnTo>
                  <a:lnTo>
                    <a:pt x="524977" y="860743"/>
                  </a:lnTo>
                  <a:lnTo>
                    <a:pt x="520855" y="862965"/>
                  </a:lnTo>
                  <a:lnTo>
                    <a:pt x="519269" y="863600"/>
                  </a:lnTo>
                  <a:lnTo>
                    <a:pt x="517684" y="863600"/>
                  </a:lnTo>
                  <a:lnTo>
                    <a:pt x="516098" y="863600"/>
                  </a:lnTo>
                  <a:lnTo>
                    <a:pt x="513879" y="862965"/>
                  </a:lnTo>
                  <a:lnTo>
                    <a:pt x="510074" y="860743"/>
                  </a:lnTo>
                  <a:lnTo>
                    <a:pt x="505000" y="857568"/>
                  </a:lnTo>
                  <a:lnTo>
                    <a:pt x="499927" y="853440"/>
                  </a:lnTo>
                  <a:lnTo>
                    <a:pt x="493902" y="848360"/>
                  </a:lnTo>
                  <a:lnTo>
                    <a:pt x="487560" y="842645"/>
                  </a:lnTo>
                  <a:lnTo>
                    <a:pt x="475194" y="830580"/>
                  </a:lnTo>
                  <a:lnTo>
                    <a:pt x="463779" y="818833"/>
                  </a:lnTo>
                  <a:lnTo>
                    <a:pt x="453949" y="808038"/>
                  </a:lnTo>
                  <a:lnTo>
                    <a:pt x="444436" y="797878"/>
                  </a:lnTo>
                  <a:lnTo>
                    <a:pt x="444436" y="748665"/>
                  </a:lnTo>
                  <a:lnTo>
                    <a:pt x="439046" y="741045"/>
                  </a:lnTo>
                  <a:lnTo>
                    <a:pt x="433973" y="733742"/>
                  </a:lnTo>
                  <a:lnTo>
                    <a:pt x="428582" y="725805"/>
                  </a:lnTo>
                  <a:lnTo>
                    <a:pt x="424143" y="717550"/>
                  </a:lnTo>
                  <a:lnTo>
                    <a:pt x="419704" y="708977"/>
                  </a:lnTo>
                  <a:lnTo>
                    <a:pt x="415898" y="699770"/>
                  </a:lnTo>
                  <a:lnTo>
                    <a:pt x="411776" y="691197"/>
                  </a:lnTo>
                  <a:lnTo>
                    <a:pt x="408605" y="681672"/>
                  </a:lnTo>
                  <a:lnTo>
                    <a:pt x="405435" y="672782"/>
                  </a:lnTo>
                  <a:lnTo>
                    <a:pt x="402898" y="663257"/>
                  </a:lnTo>
                  <a:lnTo>
                    <a:pt x="400361" y="654050"/>
                  </a:lnTo>
                  <a:lnTo>
                    <a:pt x="398459" y="644842"/>
                  </a:lnTo>
                  <a:lnTo>
                    <a:pt x="397190" y="635635"/>
                  </a:lnTo>
                  <a:lnTo>
                    <a:pt x="396239" y="626745"/>
                  </a:lnTo>
                  <a:lnTo>
                    <a:pt x="395288" y="617537"/>
                  </a:lnTo>
                  <a:lnTo>
                    <a:pt x="395288" y="608965"/>
                  </a:lnTo>
                  <a:lnTo>
                    <a:pt x="395288" y="601345"/>
                  </a:lnTo>
                  <a:lnTo>
                    <a:pt x="395605" y="594360"/>
                  </a:lnTo>
                  <a:lnTo>
                    <a:pt x="396556" y="587375"/>
                  </a:lnTo>
                  <a:lnTo>
                    <a:pt x="397824" y="580707"/>
                  </a:lnTo>
                  <a:lnTo>
                    <a:pt x="398776" y="574040"/>
                  </a:lnTo>
                  <a:lnTo>
                    <a:pt x="400678" y="567054"/>
                  </a:lnTo>
                  <a:lnTo>
                    <a:pt x="402898" y="560387"/>
                  </a:lnTo>
                  <a:lnTo>
                    <a:pt x="404800" y="554354"/>
                  </a:lnTo>
                  <a:lnTo>
                    <a:pt x="407020" y="548004"/>
                  </a:lnTo>
                  <a:lnTo>
                    <a:pt x="409874" y="541972"/>
                  </a:lnTo>
                  <a:lnTo>
                    <a:pt x="413045" y="536257"/>
                  </a:lnTo>
                  <a:lnTo>
                    <a:pt x="416216" y="530224"/>
                  </a:lnTo>
                  <a:lnTo>
                    <a:pt x="419386" y="524827"/>
                  </a:lnTo>
                  <a:lnTo>
                    <a:pt x="423192" y="519429"/>
                  </a:lnTo>
                  <a:lnTo>
                    <a:pt x="426679" y="514349"/>
                  </a:lnTo>
                  <a:lnTo>
                    <a:pt x="431119" y="509269"/>
                  </a:lnTo>
                  <a:lnTo>
                    <a:pt x="435558" y="504507"/>
                  </a:lnTo>
                  <a:lnTo>
                    <a:pt x="439680" y="500379"/>
                  </a:lnTo>
                  <a:lnTo>
                    <a:pt x="444436" y="496252"/>
                  </a:lnTo>
                  <a:lnTo>
                    <a:pt x="449193" y="492442"/>
                  </a:lnTo>
                  <a:lnTo>
                    <a:pt x="453949" y="488632"/>
                  </a:lnTo>
                  <a:lnTo>
                    <a:pt x="459340" y="485457"/>
                  </a:lnTo>
                  <a:lnTo>
                    <a:pt x="464413" y="482282"/>
                  </a:lnTo>
                  <a:lnTo>
                    <a:pt x="470121" y="479424"/>
                  </a:lnTo>
                  <a:lnTo>
                    <a:pt x="475511" y="476567"/>
                  </a:lnTo>
                  <a:lnTo>
                    <a:pt x="480902" y="474662"/>
                  </a:lnTo>
                  <a:lnTo>
                    <a:pt x="486926" y="472757"/>
                  </a:lnTo>
                  <a:lnTo>
                    <a:pt x="492951" y="471169"/>
                  </a:lnTo>
                  <a:lnTo>
                    <a:pt x="498976" y="469899"/>
                  </a:lnTo>
                  <a:lnTo>
                    <a:pt x="505000" y="469264"/>
                  </a:lnTo>
                  <a:lnTo>
                    <a:pt x="511342" y="468312"/>
                  </a:lnTo>
                  <a:close/>
                  <a:moveTo>
                    <a:pt x="1316038" y="455612"/>
                  </a:moveTo>
                  <a:lnTo>
                    <a:pt x="1317642" y="456252"/>
                  </a:lnTo>
                  <a:lnTo>
                    <a:pt x="1319245" y="456572"/>
                  </a:lnTo>
                  <a:lnTo>
                    <a:pt x="1320849" y="457211"/>
                  </a:lnTo>
                  <a:lnTo>
                    <a:pt x="1321811" y="458171"/>
                  </a:lnTo>
                  <a:lnTo>
                    <a:pt x="1345864" y="481843"/>
                  </a:lnTo>
                  <a:lnTo>
                    <a:pt x="1346505" y="483123"/>
                  </a:lnTo>
                  <a:lnTo>
                    <a:pt x="1347467" y="484722"/>
                  </a:lnTo>
                  <a:lnTo>
                    <a:pt x="1347788" y="486322"/>
                  </a:lnTo>
                  <a:lnTo>
                    <a:pt x="1347788" y="487921"/>
                  </a:lnTo>
                  <a:lnTo>
                    <a:pt x="1347788" y="488881"/>
                  </a:lnTo>
                  <a:lnTo>
                    <a:pt x="1347467" y="490480"/>
                  </a:lnTo>
                  <a:lnTo>
                    <a:pt x="1346505" y="492080"/>
                  </a:lnTo>
                  <a:lnTo>
                    <a:pt x="1345864" y="493359"/>
                  </a:lnTo>
                  <a:lnTo>
                    <a:pt x="1325980" y="513193"/>
                  </a:lnTo>
                  <a:lnTo>
                    <a:pt x="1329187" y="521510"/>
                  </a:lnTo>
                  <a:lnTo>
                    <a:pt x="1331753" y="531746"/>
                  </a:lnTo>
                  <a:lnTo>
                    <a:pt x="1334960" y="544222"/>
                  </a:lnTo>
                  <a:lnTo>
                    <a:pt x="1337846" y="557978"/>
                  </a:lnTo>
                  <a:lnTo>
                    <a:pt x="1340091" y="573012"/>
                  </a:lnTo>
                  <a:lnTo>
                    <a:pt x="1342336" y="589327"/>
                  </a:lnTo>
                  <a:lnTo>
                    <a:pt x="1343298" y="606921"/>
                  </a:lnTo>
                  <a:lnTo>
                    <a:pt x="1344260" y="625475"/>
                  </a:lnTo>
                  <a:lnTo>
                    <a:pt x="1287816" y="625475"/>
                  </a:lnTo>
                  <a:lnTo>
                    <a:pt x="1288457" y="606921"/>
                  </a:lnTo>
                  <a:lnTo>
                    <a:pt x="1290061" y="589327"/>
                  </a:lnTo>
                  <a:lnTo>
                    <a:pt x="1291985" y="573012"/>
                  </a:lnTo>
                  <a:lnTo>
                    <a:pt x="1294551" y="557978"/>
                  </a:lnTo>
                  <a:lnTo>
                    <a:pt x="1297116" y="544222"/>
                  </a:lnTo>
                  <a:lnTo>
                    <a:pt x="1300003" y="531746"/>
                  </a:lnTo>
                  <a:lnTo>
                    <a:pt x="1303210" y="521510"/>
                  </a:lnTo>
                  <a:lnTo>
                    <a:pt x="1306417" y="513193"/>
                  </a:lnTo>
                  <a:lnTo>
                    <a:pt x="1286533" y="493359"/>
                  </a:lnTo>
                  <a:lnTo>
                    <a:pt x="1285250" y="492080"/>
                  </a:lnTo>
                  <a:lnTo>
                    <a:pt x="1284929" y="490480"/>
                  </a:lnTo>
                  <a:lnTo>
                    <a:pt x="1284288" y="488881"/>
                  </a:lnTo>
                  <a:lnTo>
                    <a:pt x="1284288" y="487921"/>
                  </a:lnTo>
                  <a:lnTo>
                    <a:pt x="1284288" y="486322"/>
                  </a:lnTo>
                  <a:lnTo>
                    <a:pt x="1284929" y="484722"/>
                  </a:lnTo>
                  <a:lnTo>
                    <a:pt x="1285250" y="483123"/>
                  </a:lnTo>
                  <a:lnTo>
                    <a:pt x="1286533" y="481843"/>
                  </a:lnTo>
                  <a:lnTo>
                    <a:pt x="1310265" y="458171"/>
                  </a:lnTo>
                  <a:lnTo>
                    <a:pt x="1311548" y="457211"/>
                  </a:lnTo>
                  <a:lnTo>
                    <a:pt x="1313152" y="456572"/>
                  </a:lnTo>
                  <a:lnTo>
                    <a:pt x="1314434" y="456252"/>
                  </a:lnTo>
                  <a:lnTo>
                    <a:pt x="1316038" y="455612"/>
                  </a:lnTo>
                  <a:close/>
                  <a:moveTo>
                    <a:pt x="1393774" y="412750"/>
                  </a:moveTo>
                  <a:lnTo>
                    <a:pt x="1404237" y="417527"/>
                  </a:lnTo>
                  <a:lnTo>
                    <a:pt x="1414699" y="421666"/>
                  </a:lnTo>
                  <a:lnTo>
                    <a:pt x="1434990" y="429628"/>
                  </a:lnTo>
                  <a:lnTo>
                    <a:pt x="1454646" y="436315"/>
                  </a:lnTo>
                  <a:lnTo>
                    <a:pt x="1473035" y="442366"/>
                  </a:lnTo>
                  <a:lnTo>
                    <a:pt x="1491106" y="448098"/>
                  </a:lnTo>
                  <a:lnTo>
                    <a:pt x="1507592" y="453830"/>
                  </a:lnTo>
                  <a:lnTo>
                    <a:pt x="1523444" y="459244"/>
                  </a:lnTo>
                  <a:lnTo>
                    <a:pt x="1531053" y="462428"/>
                  </a:lnTo>
                  <a:lnTo>
                    <a:pt x="1537711" y="465613"/>
                  </a:lnTo>
                  <a:lnTo>
                    <a:pt x="1541198" y="467523"/>
                  </a:lnTo>
                  <a:lnTo>
                    <a:pt x="1544369" y="469753"/>
                  </a:lnTo>
                  <a:lnTo>
                    <a:pt x="1546905" y="472300"/>
                  </a:lnTo>
                  <a:lnTo>
                    <a:pt x="1550075" y="475485"/>
                  </a:lnTo>
                  <a:lnTo>
                    <a:pt x="1552612" y="478669"/>
                  </a:lnTo>
                  <a:lnTo>
                    <a:pt x="1554831" y="481854"/>
                  </a:lnTo>
                  <a:lnTo>
                    <a:pt x="1557367" y="485675"/>
                  </a:lnTo>
                  <a:lnTo>
                    <a:pt x="1559587" y="489178"/>
                  </a:lnTo>
                  <a:lnTo>
                    <a:pt x="1563074" y="497458"/>
                  </a:lnTo>
                  <a:lnTo>
                    <a:pt x="1566562" y="506693"/>
                  </a:lnTo>
                  <a:lnTo>
                    <a:pt x="1569415" y="515609"/>
                  </a:lnTo>
                  <a:lnTo>
                    <a:pt x="1571951" y="525163"/>
                  </a:lnTo>
                  <a:lnTo>
                    <a:pt x="1573536" y="534716"/>
                  </a:lnTo>
                  <a:lnTo>
                    <a:pt x="1574805" y="544270"/>
                  </a:lnTo>
                  <a:lnTo>
                    <a:pt x="1576073" y="552868"/>
                  </a:lnTo>
                  <a:lnTo>
                    <a:pt x="1577024" y="561148"/>
                  </a:lnTo>
                  <a:lnTo>
                    <a:pt x="1577975" y="575478"/>
                  </a:lnTo>
                  <a:lnTo>
                    <a:pt x="1577975" y="584713"/>
                  </a:lnTo>
                  <a:lnTo>
                    <a:pt x="1577975" y="586624"/>
                  </a:lnTo>
                  <a:lnTo>
                    <a:pt x="1577341" y="588216"/>
                  </a:lnTo>
                  <a:lnTo>
                    <a:pt x="1576073" y="589808"/>
                  </a:lnTo>
                  <a:lnTo>
                    <a:pt x="1574805" y="592038"/>
                  </a:lnTo>
                  <a:lnTo>
                    <a:pt x="1572902" y="593630"/>
                  </a:lnTo>
                  <a:lnTo>
                    <a:pt x="1570683" y="595541"/>
                  </a:lnTo>
                  <a:lnTo>
                    <a:pt x="1564659" y="598725"/>
                  </a:lnTo>
                  <a:lnTo>
                    <a:pt x="1557367" y="602228"/>
                  </a:lnTo>
                  <a:lnTo>
                    <a:pt x="1547856" y="605731"/>
                  </a:lnTo>
                  <a:lnTo>
                    <a:pt x="1536760" y="608915"/>
                  </a:lnTo>
                  <a:lnTo>
                    <a:pt x="1524395" y="611781"/>
                  </a:lnTo>
                  <a:lnTo>
                    <a:pt x="1509811" y="614648"/>
                  </a:lnTo>
                  <a:lnTo>
                    <a:pt x="1493642" y="617195"/>
                  </a:lnTo>
                  <a:lnTo>
                    <a:pt x="1475571" y="619424"/>
                  </a:lnTo>
                  <a:lnTo>
                    <a:pt x="1455914" y="621653"/>
                  </a:lnTo>
                  <a:lnTo>
                    <a:pt x="1434356" y="623246"/>
                  </a:lnTo>
                  <a:lnTo>
                    <a:pt x="1411212" y="624201"/>
                  </a:lnTo>
                  <a:lnTo>
                    <a:pt x="1385848" y="625156"/>
                  </a:lnTo>
                  <a:lnTo>
                    <a:pt x="1358900" y="625475"/>
                  </a:lnTo>
                  <a:lnTo>
                    <a:pt x="1393774" y="412750"/>
                  </a:lnTo>
                  <a:close/>
                  <a:moveTo>
                    <a:pt x="1238401" y="412750"/>
                  </a:moveTo>
                  <a:lnTo>
                    <a:pt x="1273175" y="625475"/>
                  </a:lnTo>
                  <a:lnTo>
                    <a:pt x="1246304" y="625156"/>
                  </a:lnTo>
                  <a:lnTo>
                    <a:pt x="1221014" y="624201"/>
                  </a:lnTo>
                  <a:lnTo>
                    <a:pt x="1197937" y="623246"/>
                  </a:lnTo>
                  <a:lnTo>
                    <a:pt x="1176441" y="621653"/>
                  </a:lnTo>
                  <a:lnTo>
                    <a:pt x="1156525" y="619424"/>
                  </a:lnTo>
                  <a:lnTo>
                    <a:pt x="1138822" y="617195"/>
                  </a:lnTo>
                  <a:lnTo>
                    <a:pt x="1122383" y="614648"/>
                  </a:lnTo>
                  <a:lnTo>
                    <a:pt x="1107841" y="611781"/>
                  </a:lnTo>
                  <a:lnTo>
                    <a:pt x="1095196" y="608915"/>
                  </a:lnTo>
                  <a:lnTo>
                    <a:pt x="1084448" y="605731"/>
                  </a:lnTo>
                  <a:lnTo>
                    <a:pt x="1075280" y="602228"/>
                  </a:lnTo>
                  <a:lnTo>
                    <a:pt x="1067377" y="598725"/>
                  </a:lnTo>
                  <a:lnTo>
                    <a:pt x="1061687" y="595541"/>
                  </a:lnTo>
                  <a:lnTo>
                    <a:pt x="1059158" y="593630"/>
                  </a:lnTo>
                  <a:lnTo>
                    <a:pt x="1057577" y="592038"/>
                  </a:lnTo>
                  <a:lnTo>
                    <a:pt x="1055997" y="589808"/>
                  </a:lnTo>
                  <a:lnTo>
                    <a:pt x="1055048" y="588216"/>
                  </a:lnTo>
                  <a:lnTo>
                    <a:pt x="1054416" y="586624"/>
                  </a:lnTo>
                  <a:lnTo>
                    <a:pt x="1054100" y="584713"/>
                  </a:lnTo>
                  <a:lnTo>
                    <a:pt x="1054416" y="575478"/>
                  </a:lnTo>
                  <a:lnTo>
                    <a:pt x="1055365" y="561148"/>
                  </a:lnTo>
                  <a:lnTo>
                    <a:pt x="1055997" y="552868"/>
                  </a:lnTo>
                  <a:lnTo>
                    <a:pt x="1057261" y="544270"/>
                  </a:lnTo>
                  <a:lnTo>
                    <a:pt x="1058842" y="534716"/>
                  </a:lnTo>
                  <a:lnTo>
                    <a:pt x="1060739" y="525163"/>
                  </a:lnTo>
                  <a:lnTo>
                    <a:pt x="1063268" y="515609"/>
                  </a:lnTo>
                  <a:lnTo>
                    <a:pt x="1065797" y="506693"/>
                  </a:lnTo>
                  <a:lnTo>
                    <a:pt x="1068958" y="497458"/>
                  </a:lnTo>
                  <a:lnTo>
                    <a:pt x="1073068" y="489178"/>
                  </a:lnTo>
                  <a:lnTo>
                    <a:pt x="1074964" y="485675"/>
                  </a:lnTo>
                  <a:lnTo>
                    <a:pt x="1077177" y="481854"/>
                  </a:lnTo>
                  <a:lnTo>
                    <a:pt x="1079706" y="478669"/>
                  </a:lnTo>
                  <a:lnTo>
                    <a:pt x="1082235" y="475485"/>
                  </a:lnTo>
                  <a:lnTo>
                    <a:pt x="1085080" y="472300"/>
                  </a:lnTo>
                  <a:lnTo>
                    <a:pt x="1088242" y="469753"/>
                  </a:lnTo>
                  <a:lnTo>
                    <a:pt x="1091403" y="467523"/>
                  </a:lnTo>
                  <a:lnTo>
                    <a:pt x="1094564" y="465613"/>
                  </a:lnTo>
                  <a:lnTo>
                    <a:pt x="1101519" y="462428"/>
                  </a:lnTo>
                  <a:lnTo>
                    <a:pt x="1108474" y="459244"/>
                  </a:lnTo>
                  <a:lnTo>
                    <a:pt x="1124280" y="453830"/>
                  </a:lnTo>
                  <a:lnTo>
                    <a:pt x="1141035" y="448098"/>
                  </a:lnTo>
                  <a:lnTo>
                    <a:pt x="1158738" y="442366"/>
                  </a:lnTo>
                  <a:lnTo>
                    <a:pt x="1177705" y="436315"/>
                  </a:lnTo>
                  <a:lnTo>
                    <a:pt x="1197305" y="429628"/>
                  </a:lnTo>
                  <a:lnTo>
                    <a:pt x="1217537" y="421666"/>
                  </a:lnTo>
                  <a:lnTo>
                    <a:pt x="1227653" y="417527"/>
                  </a:lnTo>
                  <a:lnTo>
                    <a:pt x="1238401" y="412750"/>
                  </a:lnTo>
                  <a:close/>
                  <a:moveTo>
                    <a:pt x="501333" y="303212"/>
                  </a:moveTo>
                  <a:lnTo>
                    <a:pt x="514668" y="303212"/>
                  </a:lnTo>
                  <a:lnTo>
                    <a:pt x="527050" y="303212"/>
                  </a:lnTo>
                  <a:lnTo>
                    <a:pt x="539750" y="303846"/>
                  </a:lnTo>
                  <a:lnTo>
                    <a:pt x="552450" y="304481"/>
                  </a:lnTo>
                  <a:lnTo>
                    <a:pt x="564515" y="305433"/>
                  </a:lnTo>
                  <a:lnTo>
                    <a:pt x="576898" y="307020"/>
                  </a:lnTo>
                  <a:lnTo>
                    <a:pt x="588963" y="308606"/>
                  </a:lnTo>
                  <a:lnTo>
                    <a:pt x="601028" y="310510"/>
                  </a:lnTo>
                  <a:lnTo>
                    <a:pt x="613411" y="312731"/>
                  </a:lnTo>
                  <a:lnTo>
                    <a:pt x="625158" y="314952"/>
                  </a:lnTo>
                  <a:lnTo>
                    <a:pt x="636906" y="317808"/>
                  </a:lnTo>
                  <a:lnTo>
                    <a:pt x="648653" y="320981"/>
                  </a:lnTo>
                  <a:lnTo>
                    <a:pt x="660083" y="324154"/>
                  </a:lnTo>
                  <a:lnTo>
                    <a:pt x="671513" y="327644"/>
                  </a:lnTo>
                  <a:lnTo>
                    <a:pt x="682943" y="331452"/>
                  </a:lnTo>
                  <a:lnTo>
                    <a:pt x="694373" y="335577"/>
                  </a:lnTo>
                  <a:lnTo>
                    <a:pt x="705486" y="339702"/>
                  </a:lnTo>
                  <a:lnTo>
                    <a:pt x="716598" y="344461"/>
                  </a:lnTo>
                  <a:lnTo>
                    <a:pt x="727393" y="349221"/>
                  </a:lnTo>
                  <a:lnTo>
                    <a:pt x="738188" y="354298"/>
                  </a:lnTo>
                  <a:lnTo>
                    <a:pt x="748665" y="359692"/>
                  </a:lnTo>
                  <a:lnTo>
                    <a:pt x="759460" y="365403"/>
                  </a:lnTo>
                  <a:lnTo>
                    <a:pt x="769620" y="370798"/>
                  </a:lnTo>
                  <a:lnTo>
                    <a:pt x="779780" y="377144"/>
                  </a:lnTo>
                  <a:lnTo>
                    <a:pt x="789623" y="383173"/>
                  </a:lnTo>
                  <a:lnTo>
                    <a:pt x="799465" y="389836"/>
                  </a:lnTo>
                  <a:lnTo>
                    <a:pt x="809308" y="396499"/>
                  </a:lnTo>
                  <a:lnTo>
                    <a:pt x="818833" y="403163"/>
                  </a:lnTo>
                  <a:lnTo>
                    <a:pt x="828358" y="410143"/>
                  </a:lnTo>
                  <a:lnTo>
                    <a:pt x="837248" y="417759"/>
                  </a:lnTo>
                  <a:lnTo>
                    <a:pt x="846455" y="425057"/>
                  </a:lnTo>
                  <a:lnTo>
                    <a:pt x="855345" y="432672"/>
                  </a:lnTo>
                  <a:lnTo>
                    <a:pt x="864235" y="440605"/>
                  </a:lnTo>
                  <a:lnTo>
                    <a:pt x="872808" y="448854"/>
                  </a:lnTo>
                  <a:lnTo>
                    <a:pt x="881063" y="457104"/>
                  </a:lnTo>
                  <a:lnTo>
                    <a:pt x="889000" y="465672"/>
                  </a:lnTo>
                  <a:lnTo>
                    <a:pt x="897255" y="474239"/>
                  </a:lnTo>
                  <a:lnTo>
                    <a:pt x="904558" y="482806"/>
                  </a:lnTo>
                  <a:lnTo>
                    <a:pt x="912178" y="492008"/>
                  </a:lnTo>
                  <a:lnTo>
                    <a:pt x="919480" y="500892"/>
                  </a:lnTo>
                  <a:lnTo>
                    <a:pt x="926783" y="510411"/>
                  </a:lnTo>
                  <a:lnTo>
                    <a:pt x="933768" y="519931"/>
                  </a:lnTo>
                  <a:lnTo>
                    <a:pt x="940435" y="529767"/>
                  </a:lnTo>
                  <a:lnTo>
                    <a:pt x="946785" y="539603"/>
                  </a:lnTo>
                  <a:lnTo>
                    <a:pt x="953135" y="549440"/>
                  </a:lnTo>
                  <a:lnTo>
                    <a:pt x="959485" y="559594"/>
                  </a:lnTo>
                  <a:lnTo>
                    <a:pt x="965201" y="569747"/>
                  </a:lnTo>
                  <a:lnTo>
                    <a:pt x="970915" y="580218"/>
                  </a:lnTo>
                  <a:lnTo>
                    <a:pt x="975995" y="590689"/>
                  </a:lnTo>
                  <a:lnTo>
                    <a:pt x="981075" y="601795"/>
                  </a:lnTo>
                  <a:lnTo>
                    <a:pt x="986155" y="612266"/>
                  </a:lnTo>
                  <a:lnTo>
                    <a:pt x="990918" y="623372"/>
                  </a:lnTo>
                  <a:lnTo>
                    <a:pt x="995045" y="634477"/>
                  </a:lnTo>
                  <a:lnTo>
                    <a:pt x="999173" y="645900"/>
                  </a:lnTo>
                  <a:lnTo>
                    <a:pt x="1002983" y="657323"/>
                  </a:lnTo>
                  <a:lnTo>
                    <a:pt x="1006475" y="668746"/>
                  </a:lnTo>
                  <a:lnTo>
                    <a:pt x="1010285" y="680169"/>
                  </a:lnTo>
                  <a:lnTo>
                    <a:pt x="1013143" y="691909"/>
                  </a:lnTo>
                  <a:lnTo>
                    <a:pt x="1016001" y="703650"/>
                  </a:lnTo>
                  <a:lnTo>
                    <a:pt x="1018541" y="715390"/>
                  </a:lnTo>
                  <a:lnTo>
                    <a:pt x="1020763" y="727130"/>
                  </a:lnTo>
                  <a:lnTo>
                    <a:pt x="1022668" y="739505"/>
                  </a:lnTo>
                  <a:lnTo>
                    <a:pt x="1024255" y="751563"/>
                  </a:lnTo>
                  <a:lnTo>
                    <a:pt x="1025843" y="763937"/>
                  </a:lnTo>
                  <a:lnTo>
                    <a:pt x="1027113" y="776312"/>
                  </a:lnTo>
                  <a:lnTo>
                    <a:pt x="1004571" y="785514"/>
                  </a:lnTo>
                  <a:lnTo>
                    <a:pt x="982663" y="795351"/>
                  </a:lnTo>
                  <a:lnTo>
                    <a:pt x="961073" y="805505"/>
                  </a:lnTo>
                  <a:lnTo>
                    <a:pt x="940118" y="816928"/>
                  </a:lnTo>
                  <a:lnTo>
                    <a:pt x="939800" y="805822"/>
                  </a:lnTo>
                  <a:lnTo>
                    <a:pt x="939165" y="795034"/>
                  </a:lnTo>
                  <a:lnTo>
                    <a:pt x="938530" y="784245"/>
                  </a:lnTo>
                  <a:lnTo>
                    <a:pt x="937578" y="773774"/>
                  </a:lnTo>
                  <a:lnTo>
                    <a:pt x="936625" y="762668"/>
                  </a:lnTo>
                  <a:lnTo>
                    <a:pt x="935038" y="752515"/>
                  </a:lnTo>
                  <a:lnTo>
                    <a:pt x="933133" y="741726"/>
                  </a:lnTo>
                  <a:lnTo>
                    <a:pt x="930910" y="731255"/>
                  </a:lnTo>
                  <a:lnTo>
                    <a:pt x="929005" y="720784"/>
                  </a:lnTo>
                  <a:lnTo>
                    <a:pt x="926148" y="710630"/>
                  </a:lnTo>
                  <a:lnTo>
                    <a:pt x="923608" y="700794"/>
                  </a:lnTo>
                  <a:lnTo>
                    <a:pt x="920750" y="690640"/>
                  </a:lnTo>
                  <a:lnTo>
                    <a:pt x="917258" y="680804"/>
                  </a:lnTo>
                  <a:lnTo>
                    <a:pt x="913765" y="670967"/>
                  </a:lnTo>
                  <a:lnTo>
                    <a:pt x="910273" y="661131"/>
                  </a:lnTo>
                  <a:lnTo>
                    <a:pt x="906145" y="651612"/>
                  </a:lnTo>
                  <a:lnTo>
                    <a:pt x="902018" y="642410"/>
                  </a:lnTo>
                  <a:lnTo>
                    <a:pt x="897573" y="632891"/>
                  </a:lnTo>
                  <a:lnTo>
                    <a:pt x="893128" y="623689"/>
                  </a:lnTo>
                  <a:lnTo>
                    <a:pt x="888048" y="614805"/>
                  </a:lnTo>
                  <a:lnTo>
                    <a:pt x="883285" y="605603"/>
                  </a:lnTo>
                  <a:lnTo>
                    <a:pt x="877888" y="597035"/>
                  </a:lnTo>
                  <a:lnTo>
                    <a:pt x="872808" y="588468"/>
                  </a:lnTo>
                  <a:lnTo>
                    <a:pt x="866775" y="579584"/>
                  </a:lnTo>
                  <a:lnTo>
                    <a:pt x="861060" y="571017"/>
                  </a:lnTo>
                  <a:lnTo>
                    <a:pt x="855028" y="563084"/>
                  </a:lnTo>
                  <a:lnTo>
                    <a:pt x="848678" y="554834"/>
                  </a:lnTo>
                  <a:lnTo>
                    <a:pt x="842328" y="546901"/>
                  </a:lnTo>
                  <a:lnTo>
                    <a:pt x="835660" y="539286"/>
                  </a:lnTo>
                  <a:lnTo>
                    <a:pt x="828993" y="531671"/>
                  </a:lnTo>
                  <a:lnTo>
                    <a:pt x="822008" y="524373"/>
                  </a:lnTo>
                  <a:lnTo>
                    <a:pt x="815023" y="516758"/>
                  </a:lnTo>
                  <a:lnTo>
                    <a:pt x="807720" y="509777"/>
                  </a:lnTo>
                  <a:lnTo>
                    <a:pt x="800418" y="502479"/>
                  </a:lnTo>
                  <a:lnTo>
                    <a:pt x="792480" y="495815"/>
                  </a:lnTo>
                  <a:lnTo>
                    <a:pt x="784543" y="489152"/>
                  </a:lnTo>
                  <a:lnTo>
                    <a:pt x="776605" y="482806"/>
                  </a:lnTo>
                  <a:lnTo>
                    <a:pt x="768985" y="476777"/>
                  </a:lnTo>
                  <a:lnTo>
                    <a:pt x="760730" y="470748"/>
                  </a:lnTo>
                  <a:lnTo>
                    <a:pt x="751840" y="464720"/>
                  </a:lnTo>
                  <a:lnTo>
                    <a:pt x="743585" y="459326"/>
                  </a:lnTo>
                  <a:lnTo>
                    <a:pt x="735013" y="453931"/>
                  </a:lnTo>
                  <a:lnTo>
                    <a:pt x="725805" y="448854"/>
                  </a:lnTo>
                  <a:lnTo>
                    <a:pt x="716915" y="443460"/>
                  </a:lnTo>
                  <a:lnTo>
                    <a:pt x="707708" y="439018"/>
                  </a:lnTo>
                  <a:lnTo>
                    <a:pt x="698818" y="434258"/>
                  </a:lnTo>
                  <a:lnTo>
                    <a:pt x="689293" y="429816"/>
                  </a:lnTo>
                  <a:lnTo>
                    <a:pt x="679768" y="426009"/>
                  </a:lnTo>
                  <a:lnTo>
                    <a:pt x="670561" y="421884"/>
                  </a:lnTo>
                  <a:lnTo>
                    <a:pt x="660718" y="418076"/>
                  </a:lnTo>
                  <a:lnTo>
                    <a:pt x="650876" y="414903"/>
                  </a:lnTo>
                  <a:lnTo>
                    <a:pt x="641033" y="411413"/>
                  </a:lnTo>
                  <a:lnTo>
                    <a:pt x="630556" y="408557"/>
                  </a:lnTo>
                  <a:lnTo>
                    <a:pt x="620713" y="405701"/>
                  </a:lnTo>
                  <a:lnTo>
                    <a:pt x="610553" y="403163"/>
                  </a:lnTo>
                  <a:lnTo>
                    <a:pt x="600076" y="401259"/>
                  </a:lnTo>
                  <a:lnTo>
                    <a:pt x="589915" y="399038"/>
                  </a:lnTo>
                  <a:lnTo>
                    <a:pt x="579120" y="397134"/>
                  </a:lnTo>
                  <a:lnTo>
                    <a:pt x="568643" y="395547"/>
                  </a:lnTo>
                  <a:lnTo>
                    <a:pt x="557848" y="394278"/>
                  </a:lnTo>
                  <a:lnTo>
                    <a:pt x="547370" y="393644"/>
                  </a:lnTo>
                  <a:lnTo>
                    <a:pt x="536575" y="393009"/>
                  </a:lnTo>
                  <a:lnTo>
                    <a:pt x="525463" y="392374"/>
                  </a:lnTo>
                  <a:lnTo>
                    <a:pt x="514668" y="392374"/>
                  </a:lnTo>
                  <a:lnTo>
                    <a:pt x="503555" y="392374"/>
                  </a:lnTo>
                  <a:lnTo>
                    <a:pt x="493078" y="393009"/>
                  </a:lnTo>
                  <a:lnTo>
                    <a:pt x="481965" y="393644"/>
                  </a:lnTo>
                  <a:lnTo>
                    <a:pt x="471170" y="394278"/>
                  </a:lnTo>
                  <a:lnTo>
                    <a:pt x="460692" y="395547"/>
                  </a:lnTo>
                  <a:lnTo>
                    <a:pt x="449897" y="397134"/>
                  </a:lnTo>
                  <a:lnTo>
                    <a:pt x="439420" y="399038"/>
                  </a:lnTo>
                  <a:lnTo>
                    <a:pt x="429260" y="401259"/>
                  </a:lnTo>
                  <a:lnTo>
                    <a:pt x="418465" y="403163"/>
                  </a:lnTo>
                  <a:lnTo>
                    <a:pt x="408305" y="405701"/>
                  </a:lnTo>
                  <a:lnTo>
                    <a:pt x="398462" y="408557"/>
                  </a:lnTo>
                  <a:lnTo>
                    <a:pt x="388302" y="411413"/>
                  </a:lnTo>
                  <a:lnTo>
                    <a:pt x="378460" y="414903"/>
                  </a:lnTo>
                  <a:lnTo>
                    <a:pt x="368617" y="418076"/>
                  </a:lnTo>
                  <a:lnTo>
                    <a:pt x="358775" y="421884"/>
                  </a:lnTo>
                  <a:lnTo>
                    <a:pt x="349250" y="426009"/>
                  </a:lnTo>
                  <a:lnTo>
                    <a:pt x="339725" y="429816"/>
                  </a:lnTo>
                  <a:lnTo>
                    <a:pt x="330517" y="434576"/>
                  </a:lnTo>
                  <a:lnTo>
                    <a:pt x="320992" y="439018"/>
                  </a:lnTo>
                  <a:lnTo>
                    <a:pt x="311785" y="443460"/>
                  </a:lnTo>
                  <a:lnTo>
                    <a:pt x="303212" y="448854"/>
                  </a:lnTo>
                  <a:lnTo>
                    <a:pt x="294005" y="453931"/>
                  </a:lnTo>
                  <a:lnTo>
                    <a:pt x="285432" y="459326"/>
                  </a:lnTo>
                  <a:lnTo>
                    <a:pt x="276860" y="465354"/>
                  </a:lnTo>
                  <a:lnTo>
                    <a:pt x="268605" y="470748"/>
                  </a:lnTo>
                  <a:lnTo>
                    <a:pt x="260350" y="477095"/>
                  </a:lnTo>
                  <a:lnTo>
                    <a:pt x="252095" y="483441"/>
                  </a:lnTo>
                  <a:lnTo>
                    <a:pt x="244157" y="489469"/>
                  </a:lnTo>
                  <a:lnTo>
                    <a:pt x="236220" y="496450"/>
                  </a:lnTo>
                  <a:lnTo>
                    <a:pt x="228917" y="503113"/>
                  </a:lnTo>
                  <a:lnTo>
                    <a:pt x="221297" y="510094"/>
                  </a:lnTo>
                  <a:lnTo>
                    <a:pt x="213995" y="517075"/>
                  </a:lnTo>
                  <a:lnTo>
                    <a:pt x="206692" y="524373"/>
                  </a:lnTo>
                  <a:lnTo>
                    <a:pt x="199707" y="531671"/>
                  </a:lnTo>
                  <a:lnTo>
                    <a:pt x="193040" y="539603"/>
                  </a:lnTo>
                  <a:lnTo>
                    <a:pt x="186372" y="546901"/>
                  </a:lnTo>
                  <a:lnTo>
                    <a:pt x="180022" y="555469"/>
                  </a:lnTo>
                  <a:lnTo>
                    <a:pt x="173672" y="563084"/>
                  </a:lnTo>
                  <a:lnTo>
                    <a:pt x="167957" y="571334"/>
                  </a:lnTo>
                  <a:lnTo>
                    <a:pt x="161925" y="580218"/>
                  </a:lnTo>
                  <a:lnTo>
                    <a:pt x="156527" y="588468"/>
                  </a:lnTo>
                  <a:lnTo>
                    <a:pt x="150812" y="597353"/>
                  </a:lnTo>
                  <a:lnTo>
                    <a:pt x="145732" y="605920"/>
                  </a:lnTo>
                  <a:lnTo>
                    <a:pt x="140652" y="615122"/>
                  </a:lnTo>
                  <a:lnTo>
                    <a:pt x="135890" y="624006"/>
                  </a:lnTo>
                  <a:lnTo>
                    <a:pt x="131127" y="633208"/>
                  </a:lnTo>
                  <a:lnTo>
                    <a:pt x="127000" y="642727"/>
                  </a:lnTo>
                  <a:lnTo>
                    <a:pt x="122555" y="651929"/>
                  </a:lnTo>
                  <a:lnTo>
                    <a:pt x="118745" y="661766"/>
                  </a:lnTo>
                  <a:lnTo>
                    <a:pt x="114935" y="671285"/>
                  </a:lnTo>
                  <a:lnTo>
                    <a:pt x="111442" y="681121"/>
                  </a:lnTo>
                  <a:lnTo>
                    <a:pt x="108267" y="691275"/>
                  </a:lnTo>
                  <a:lnTo>
                    <a:pt x="105092" y="701111"/>
                  </a:lnTo>
                  <a:lnTo>
                    <a:pt x="102552" y="711582"/>
                  </a:lnTo>
                  <a:lnTo>
                    <a:pt x="100012" y="721736"/>
                  </a:lnTo>
                  <a:lnTo>
                    <a:pt x="97790" y="731890"/>
                  </a:lnTo>
                  <a:lnTo>
                    <a:pt x="95885" y="742043"/>
                  </a:lnTo>
                  <a:lnTo>
                    <a:pt x="94297" y="752832"/>
                  </a:lnTo>
                  <a:lnTo>
                    <a:pt x="92710" y="763303"/>
                  </a:lnTo>
                  <a:lnTo>
                    <a:pt x="91440" y="774091"/>
                  </a:lnTo>
                  <a:lnTo>
                    <a:pt x="90170" y="785197"/>
                  </a:lnTo>
                  <a:lnTo>
                    <a:pt x="89852" y="795668"/>
                  </a:lnTo>
                  <a:lnTo>
                    <a:pt x="89535" y="806774"/>
                  </a:lnTo>
                  <a:lnTo>
                    <a:pt x="89217" y="817562"/>
                  </a:lnTo>
                  <a:lnTo>
                    <a:pt x="89535" y="828350"/>
                  </a:lnTo>
                  <a:lnTo>
                    <a:pt x="89852" y="839456"/>
                  </a:lnTo>
                  <a:lnTo>
                    <a:pt x="90170" y="850244"/>
                  </a:lnTo>
                  <a:lnTo>
                    <a:pt x="91440" y="861033"/>
                  </a:lnTo>
                  <a:lnTo>
                    <a:pt x="92710" y="871504"/>
                  </a:lnTo>
                  <a:lnTo>
                    <a:pt x="94297" y="882292"/>
                  </a:lnTo>
                  <a:lnTo>
                    <a:pt x="95885" y="892763"/>
                  </a:lnTo>
                  <a:lnTo>
                    <a:pt x="97790" y="902917"/>
                  </a:lnTo>
                  <a:lnTo>
                    <a:pt x="100012" y="913388"/>
                  </a:lnTo>
                  <a:lnTo>
                    <a:pt x="102552" y="923542"/>
                  </a:lnTo>
                  <a:lnTo>
                    <a:pt x="105092" y="933695"/>
                  </a:lnTo>
                  <a:lnTo>
                    <a:pt x="108267" y="943532"/>
                  </a:lnTo>
                  <a:lnTo>
                    <a:pt x="111442" y="953686"/>
                  </a:lnTo>
                  <a:lnTo>
                    <a:pt x="114935" y="963522"/>
                  </a:lnTo>
                  <a:lnTo>
                    <a:pt x="118745" y="973041"/>
                  </a:lnTo>
                  <a:lnTo>
                    <a:pt x="122555" y="982878"/>
                  </a:lnTo>
                  <a:lnTo>
                    <a:pt x="127000" y="992397"/>
                  </a:lnTo>
                  <a:lnTo>
                    <a:pt x="131127" y="1001916"/>
                  </a:lnTo>
                  <a:lnTo>
                    <a:pt x="135890" y="1010800"/>
                  </a:lnTo>
                  <a:lnTo>
                    <a:pt x="140652" y="1020002"/>
                  </a:lnTo>
                  <a:lnTo>
                    <a:pt x="145732" y="1028887"/>
                  </a:lnTo>
                  <a:lnTo>
                    <a:pt x="150812" y="1037454"/>
                  </a:lnTo>
                  <a:lnTo>
                    <a:pt x="156527" y="1046656"/>
                  </a:lnTo>
                  <a:lnTo>
                    <a:pt x="161925" y="1054906"/>
                  </a:lnTo>
                  <a:lnTo>
                    <a:pt x="167957" y="1063473"/>
                  </a:lnTo>
                  <a:lnTo>
                    <a:pt x="173672" y="1071723"/>
                  </a:lnTo>
                  <a:lnTo>
                    <a:pt x="180022" y="1079655"/>
                  </a:lnTo>
                  <a:lnTo>
                    <a:pt x="186372" y="1087905"/>
                  </a:lnTo>
                  <a:lnTo>
                    <a:pt x="193040" y="1095521"/>
                  </a:lnTo>
                  <a:lnTo>
                    <a:pt x="199707" y="1103136"/>
                  </a:lnTo>
                  <a:lnTo>
                    <a:pt x="206692" y="1110751"/>
                  </a:lnTo>
                  <a:lnTo>
                    <a:pt x="213995" y="1117732"/>
                  </a:lnTo>
                  <a:lnTo>
                    <a:pt x="221297" y="1125030"/>
                  </a:lnTo>
                  <a:lnTo>
                    <a:pt x="228917" y="1132011"/>
                  </a:lnTo>
                  <a:lnTo>
                    <a:pt x="236220" y="1138674"/>
                  </a:lnTo>
                  <a:lnTo>
                    <a:pt x="244157" y="1145337"/>
                  </a:lnTo>
                  <a:lnTo>
                    <a:pt x="252095" y="1151683"/>
                  </a:lnTo>
                  <a:lnTo>
                    <a:pt x="260350" y="1158029"/>
                  </a:lnTo>
                  <a:lnTo>
                    <a:pt x="268605" y="1164376"/>
                  </a:lnTo>
                  <a:lnTo>
                    <a:pt x="276860" y="1169770"/>
                  </a:lnTo>
                  <a:lnTo>
                    <a:pt x="285432" y="1175799"/>
                  </a:lnTo>
                  <a:lnTo>
                    <a:pt x="294005" y="1181193"/>
                  </a:lnTo>
                  <a:lnTo>
                    <a:pt x="303212" y="1186270"/>
                  </a:lnTo>
                  <a:lnTo>
                    <a:pt x="311785" y="1191346"/>
                  </a:lnTo>
                  <a:lnTo>
                    <a:pt x="320992" y="1196106"/>
                  </a:lnTo>
                  <a:lnTo>
                    <a:pt x="330517" y="1200866"/>
                  </a:lnTo>
                  <a:lnTo>
                    <a:pt x="339725" y="1205308"/>
                  </a:lnTo>
                  <a:lnTo>
                    <a:pt x="349250" y="1209115"/>
                  </a:lnTo>
                  <a:lnTo>
                    <a:pt x="358775" y="1212923"/>
                  </a:lnTo>
                  <a:lnTo>
                    <a:pt x="368617" y="1217048"/>
                  </a:lnTo>
                  <a:lnTo>
                    <a:pt x="378460" y="1220221"/>
                  </a:lnTo>
                  <a:lnTo>
                    <a:pt x="388302" y="1223711"/>
                  </a:lnTo>
                  <a:lnTo>
                    <a:pt x="398462" y="1226567"/>
                  </a:lnTo>
                  <a:lnTo>
                    <a:pt x="408305" y="1229106"/>
                  </a:lnTo>
                  <a:lnTo>
                    <a:pt x="418465" y="1231961"/>
                  </a:lnTo>
                  <a:lnTo>
                    <a:pt x="429260" y="1233865"/>
                  </a:lnTo>
                  <a:lnTo>
                    <a:pt x="439420" y="1235769"/>
                  </a:lnTo>
                  <a:lnTo>
                    <a:pt x="449897" y="1237673"/>
                  </a:lnTo>
                  <a:lnTo>
                    <a:pt x="460692" y="1239259"/>
                  </a:lnTo>
                  <a:lnTo>
                    <a:pt x="471170" y="1240529"/>
                  </a:lnTo>
                  <a:lnTo>
                    <a:pt x="481965" y="1241480"/>
                  </a:lnTo>
                  <a:lnTo>
                    <a:pt x="493078" y="1242115"/>
                  </a:lnTo>
                  <a:lnTo>
                    <a:pt x="503555" y="1242432"/>
                  </a:lnTo>
                  <a:lnTo>
                    <a:pt x="514668" y="1242432"/>
                  </a:lnTo>
                  <a:lnTo>
                    <a:pt x="531813" y="1242115"/>
                  </a:lnTo>
                  <a:lnTo>
                    <a:pt x="548958" y="1240846"/>
                  </a:lnTo>
                  <a:lnTo>
                    <a:pt x="566103" y="1238942"/>
                  </a:lnTo>
                  <a:lnTo>
                    <a:pt x="582613" y="1236721"/>
                  </a:lnTo>
                  <a:lnTo>
                    <a:pt x="574675" y="1259567"/>
                  </a:lnTo>
                  <a:lnTo>
                    <a:pt x="567690" y="1282730"/>
                  </a:lnTo>
                  <a:lnTo>
                    <a:pt x="561340" y="1305893"/>
                  </a:lnTo>
                  <a:lnTo>
                    <a:pt x="558165" y="1317633"/>
                  </a:lnTo>
                  <a:lnTo>
                    <a:pt x="555625" y="1329374"/>
                  </a:lnTo>
                  <a:lnTo>
                    <a:pt x="534988" y="1330960"/>
                  </a:lnTo>
                  <a:lnTo>
                    <a:pt x="524828" y="1331595"/>
                  </a:lnTo>
                  <a:lnTo>
                    <a:pt x="514668" y="1331912"/>
                  </a:lnTo>
                  <a:lnTo>
                    <a:pt x="501333" y="1331595"/>
                  </a:lnTo>
                  <a:lnTo>
                    <a:pt x="488315" y="1330960"/>
                  </a:lnTo>
                  <a:lnTo>
                    <a:pt x="475297" y="1330326"/>
                  </a:lnTo>
                  <a:lnTo>
                    <a:pt x="462280" y="1329056"/>
                  </a:lnTo>
                  <a:lnTo>
                    <a:pt x="449262" y="1327470"/>
                  </a:lnTo>
                  <a:lnTo>
                    <a:pt x="436245" y="1325883"/>
                  </a:lnTo>
                  <a:lnTo>
                    <a:pt x="423545" y="1323662"/>
                  </a:lnTo>
                  <a:lnTo>
                    <a:pt x="411162" y="1321124"/>
                  </a:lnTo>
                  <a:lnTo>
                    <a:pt x="398462" y="1318585"/>
                  </a:lnTo>
                  <a:lnTo>
                    <a:pt x="386397" y="1315730"/>
                  </a:lnTo>
                  <a:lnTo>
                    <a:pt x="374015" y="1312239"/>
                  </a:lnTo>
                  <a:lnTo>
                    <a:pt x="361950" y="1308749"/>
                  </a:lnTo>
                  <a:lnTo>
                    <a:pt x="349567" y="1304624"/>
                  </a:lnTo>
                  <a:lnTo>
                    <a:pt x="337820" y="1300499"/>
                  </a:lnTo>
                  <a:lnTo>
                    <a:pt x="326072" y="1296057"/>
                  </a:lnTo>
                  <a:lnTo>
                    <a:pt x="314642" y="1291297"/>
                  </a:lnTo>
                  <a:lnTo>
                    <a:pt x="303212" y="1286220"/>
                  </a:lnTo>
                  <a:lnTo>
                    <a:pt x="291782" y="1281143"/>
                  </a:lnTo>
                  <a:lnTo>
                    <a:pt x="280352" y="1275432"/>
                  </a:lnTo>
                  <a:lnTo>
                    <a:pt x="269240" y="1269721"/>
                  </a:lnTo>
                  <a:lnTo>
                    <a:pt x="258762" y="1263374"/>
                  </a:lnTo>
                  <a:lnTo>
                    <a:pt x="247967" y="1257028"/>
                  </a:lnTo>
                  <a:lnTo>
                    <a:pt x="237490" y="1250365"/>
                  </a:lnTo>
                  <a:lnTo>
                    <a:pt x="227330" y="1243702"/>
                  </a:lnTo>
                  <a:lnTo>
                    <a:pt x="217170" y="1236721"/>
                  </a:lnTo>
                  <a:lnTo>
                    <a:pt x="206692" y="1229423"/>
                  </a:lnTo>
                  <a:lnTo>
                    <a:pt x="196850" y="1222125"/>
                  </a:lnTo>
                  <a:lnTo>
                    <a:pt x="187642" y="1214192"/>
                  </a:lnTo>
                  <a:lnTo>
                    <a:pt x="178117" y="1206260"/>
                  </a:lnTo>
                  <a:lnTo>
                    <a:pt x="168592" y="1198010"/>
                  </a:lnTo>
                  <a:lnTo>
                    <a:pt x="159702" y="1189443"/>
                  </a:lnTo>
                  <a:lnTo>
                    <a:pt x="150812" y="1180875"/>
                  </a:lnTo>
                  <a:lnTo>
                    <a:pt x="142240" y="1171991"/>
                  </a:lnTo>
                  <a:lnTo>
                    <a:pt x="133985" y="1163106"/>
                  </a:lnTo>
                  <a:lnTo>
                    <a:pt x="125730" y="1153587"/>
                  </a:lnTo>
                  <a:lnTo>
                    <a:pt x="117792" y="1144703"/>
                  </a:lnTo>
                  <a:lnTo>
                    <a:pt x="109855" y="1134866"/>
                  </a:lnTo>
                  <a:lnTo>
                    <a:pt x="102552" y="1125030"/>
                  </a:lnTo>
                  <a:lnTo>
                    <a:pt x="94932" y="1115193"/>
                  </a:lnTo>
                  <a:lnTo>
                    <a:pt x="87947" y="1104722"/>
                  </a:lnTo>
                  <a:lnTo>
                    <a:pt x="81280" y="1094569"/>
                  </a:lnTo>
                  <a:lnTo>
                    <a:pt x="74612" y="1084098"/>
                  </a:lnTo>
                  <a:lnTo>
                    <a:pt x="68262" y="1073309"/>
                  </a:lnTo>
                  <a:lnTo>
                    <a:pt x="62230" y="1062521"/>
                  </a:lnTo>
                  <a:lnTo>
                    <a:pt x="56515" y="1051415"/>
                  </a:lnTo>
                  <a:lnTo>
                    <a:pt x="50800" y="1040310"/>
                  </a:lnTo>
                  <a:lnTo>
                    <a:pt x="45402" y="1028887"/>
                  </a:lnTo>
                  <a:lnTo>
                    <a:pt x="40322" y="1017464"/>
                  </a:lnTo>
                  <a:lnTo>
                    <a:pt x="35560" y="1005724"/>
                  </a:lnTo>
                  <a:lnTo>
                    <a:pt x="31115" y="993983"/>
                  </a:lnTo>
                  <a:lnTo>
                    <a:pt x="26987" y="982243"/>
                  </a:lnTo>
                  <a:lnTo>
                    <a:pt x="22860" y="970185"/>
                  </a:lnTo>
                  <a:lnTo>
                    <a:pt x="19367" y="958128"/>
                  </a:lnTo>
                  <a:lnTo>
                    <a:pt x="16192" y="946070"/>
                  </a:lnTo>
                  <a:lnTo>
                    <a:pt x="13017" y="933378"/>
                  </a:lnTo>
                  <a:lnTo>
                    <a:pt x="10477" y="921003"/>
                  </a:lnTo>
                  <a:lnTo>
                    <a:pt x="7937" y="908628"/>
                  </a:lnTo>
                  <a:lnTo>
                    <a:pt x="6032" y="895619"/>
                  </a:lnTo>
                  <a:lnTo>
                    <a:pt x="4127" y="882927"/>
                  </a:lnTo>
                  <a:lnTo>
                    <a:pt x="2540" y="869917"/>
                  </a:lnTo>
                  <a:lnTo>
                    <a:pt x="1270" y="856908"/>
                  </a:lnTo>
                  <a:lnTo>
                    <a:pt x="635" y="843898"/>
                  </a:lnTo>
                  <a:lnTo>
                    <a:pt x="0" y="830572"/>
                  </a:lnTo>
                  <a:lnTo>
                    <a:pt x="0" y="817562"/>
                  </a:lnTo>
                  <a:lnTo>
                    <a:pt x="0" y="804235"/>
                  </a:lnTo>
                  <a:lnTo>
                    <a:pt x="635" y="790909"/>
                  </a:lnTo>
                  <a:lnTo>
                    <a:pt x="1270" y="777899"/>
                  </a:lnTo>
                  <a:lnTo>
                    <a:pt x="2540" y="764889"/>
                  </a:lnTo>
                  <a:lnTo>
                    <a:pt x="4127" y="751880"/>
                  </a:lnTo>
                  <a:lnTo>
                    <a:pt x="6032" y="739505"/>
                  </a:lnTo>
                  <a:lnTo>
                    <a:pt x="7937" y="726496"/>
                  </a:lnTo>
                  <a:lnTo>
                    <a:pt x="10477" y="713803"/>
                  </a:lnTo>
                  <a:lnTo>
                    <a:pt x="13017" y="701746"/>
                  </a:lnTo>
                  <a:lnTo>
                    <a:pt x="16192" y="689054"/>
                  </a:lnTo>
                  <a:lnTo>
                    <a:pt x="19367" y="676996"/>
                  </a:lnTo>
                  <a:lnTo>
                    <a:pt x="22860" y="664621"/>
                  </a:lnTo>
                  <a:lnTo>
                    <a:pt x="26987" y="652881"/>
                  </a:lnTo>
                  <a:lnTo>
                    <a:pt x="31115" y="640823"/>
                  </a:lnTo>
                  <a:lnTo>
                    <a:pt x="35560" y="629401"/>
                  </a:lnTo>
                  <a:lnTo>
                    <a:pt x="40322" y="617343"/>
                  </a:lnTo>
                  <a:lnTo>
                    <a:pt x="45402" y="605920"/>
                  </a:lnTo>
                  <a:lnTo>
                    <a:pt x="50800" y="594497"/>
                  </a:lnTo>
                  <a:lnTo>
                    <a:pt x="56515" y="583709"/>
                  </a:lnTo>
                  <a:lnTo>
                    <a:pt x="62230" y="572603"/>
                  </a:lnTo>
                  <a:lnTo>
                    <a:pt x="68262" y="561497"/>
                  </a:lnTo>
                  <a:lnTo>
                    <a:pt x="74612" y="551026"/>
                  </a:lnTo>
                  <a:lnTo>
                    <a:pt x="81280" y="540238"/>
                  </a:lnTo>
                  <a:lnTo>
                    <a:pt x="87947" y="530084"/>
                  </a:lnTo>
                  <a:lnTo>
                    <a:pt x="94932" y="519931"/>
                  </a:lnTo>
                  <a:lnTo>
                    <a:pt x="102552" y="510094"/>
                  </a:lnTo>
                  <a:lnTo>
                    <a:pt x="109855" y="500258"/>
                  </a:lnTo>
                  <a:lnTo>
                    <a:pt x="117792" y="490421"/>
                  </a:lnTo>
                  <a:lnTo>
                    <a:pt x="125730" y="480902"/>
                  </a:lnTo>
                  <a:lnTo>
                    <a:pt x="133985" y="472018"/>
                  </a:lnTo>
                  <a:lnTo>
                    <a:pt x="142240" y="462816"/>
                  </a:lnTo>
                  <a:lnTo>
                    <a:pt x="150812" y="453931"/>
                  </a:lnTo>
                  <a:lnTo>
                    <a:pt x="159702" y="445681"/>
                  </a:lnTo>
                  <a:lnTo>
                    <a:pt x="168592" y="436797"/>
                  </a:lnTo>
                  <a:lnTo>
                    <a:pt x="178117" y="428547"/>
                  </a:lnTo>
                  <a:lnTo>
                    <a:pt x="187642" y="420932"/>
                  </a:lnTo>
                  <a:lnTo>
                    <a:pt x="196850" y="412999"/>
                  </a:lnTo>
                  <a:lnTo>
                    <a:pt x="206692" y="405384"/>
                  </a:lnTo>
                  <a:lnTo>
                    <a:pt x="217170" y="398403"/>
                  </a:lnTo>
                  <a:lnTo>
                    <a:pt x="227330" y="391422"/>
                  </a:lnTo>
                  <a:lnTo>
                    <a:pt x="237490" y="384124"/>
                  </a:lnTo>
                  <a:lnTo>
                    <a:pt x="247967" y="377778"/>
                  </a:lnTo>
                  <a:lnTo>
                    <a:pt x="258762" y="371750"/>
                  </a:lnTo>
                  <a:lnTo>
                    <a:pt x="269240" y="365403"/>
                  </a:lnTo>
                  <a:lnTo>
                    <a:pt x="280352" y="359375"/>
                  </a:lnTo>
                  <a:lnTo>
                    <a:pt x="291782" y="353981"/>
                  </a:lnTo>
                  <a:lnTo>
                    <a:pt x="303212" y="348904"/>
                  </a:lnTo>
                  <a:lnTo>
                    <a:pt x="314642" y="343827"/>
                  </a:lnTo>
                  <a:lnTo>
                    <a:pt x="326072" y="339067"/>
                  </a:lnTo>
                  <a:lnTo>
                    <a:pt x="337820" y="334308"/>
                  </a:lnTo>
                  <a:lnTo>
                    <a:pt x="349567" y="330183"/>
                  </a:lnTo>
                  <a:lnTo>
                    <a:pt x="361950" y="326375"/>
                  </a:lnTo>
                  <a:lnTo>
                    <a:pt x="374015" y="322885"/>
                  </a:lnTo>
                  <a:lnTo>
                    <a:pt x="386397" y="319394"/>
                  </a:lnTo>
                  <a:lnTo>
                    <a:pt x="398462" y="316539"/>
                  </a:lnTo>
                  <a:lnTo>
                    <a:pt x="411162" y="313683"/>
                  </a:lnTo>
                  <a:lnTo>
                    <a:pt x="423545" y="311144"/>
                  </a:lnTo>
                  <a:lnTo>
                    <a:pt x="436245" y="308923"/>
                  </a:lnTo>
                  <a:lnTo>
                    <a:pt x="449262" y="307337"/>
                  </a:lnTo>
                  <a:lnTo>
                    <a:pt x="462280" y="306068"/>
                  </a:lnTo>
                  <a:lnTo>
                    <a:pt x="475297" y="304798"/>
                  </a:lnTo>
                  <a:lnTo>
                    <a:pt x="488315" y="303846"/>
                  </a:lnTo>
                  <a:lnTo>
                    <a:pt x="501333" y="303212"/>
                  </a:lnTo>
                  <a:close/>
                  <a:moveTo>
                    <a:pt x="1311093" y="133350"/>
                  </a:moveTo>
                  <a:lnTo>
                    <a:pt x="1316198" y="133350"/>
                  </a:lnTo>
                  <a:lnTo>
                    <a:pt x="1321302" y="133350"/>
                  </a:lnTo>
                  <a:lnTo>
                    <a:pt x="1326407" y="133984"/>
                  </a:lnTo>
                  <a:lnTo>
                    <a:pt x="1331193" y="134617"/>
                  </a:lnTo>
                  <a:lnTo>
                    <a:pt x="1335978" y="135251"/>
                  </a:lnTo>
                  <a:lnTo>
                    <a:pt x="1340764" y="136835"/>
                  </a:lnTo>
                  <a:lnTo>
                    <a:pt x="1345231" y="138103"/>
                  </a:lnTo>
                  <a:lnTo>
                    <a:pt x="1350016" y="140004"/>
                  </a:lnTo>
                  <a:lnTo>
                    <a:pt x="1354483" y="142222"/>
                  </a:lnTo>
                  <a:lnTo>
                    <a:pt x="1358949" y="144440"/>
                  </a:lnTo>
                  <a:lnTo>
                    <a:pt x="1363097" y="146658"/>
                  </a:lnTo>
                  <a:lnTo>
                    <a:pt x="1367245" y="149510"/>
                  </a:lnTo>
                  <a:lnTo>
                    <a:pt x="1371392" y="152362"/>
                  </a:lnTo>
                  <a:lnTo>
                    <a:pt x="1374902" y="155530"/>
                  </a:lnTo>
                  <a:lnTo>
                    <a:pt x="1379049" y="159016"/>
                  </a:lnTo>
                  <a:lnTo>
                    <a:pt x="1382559" y="162501"/>
                  </a:lnTo>
                  <a:lnTo>
                    <a:pt x="1385749" y="165987"/>
                  </a:lnTo>
                  <a:lnTo>
                    <a:pt x="1389259" y="170106"/>
                  </a:lnTo>
                  <a:lnTo>
                    <a:pt x="1392130" y="174225"/>
                  </a:lnTo>
                  <a:lnTo>
                    <a:pt x="1395320" y="178345"/>
                  </a:lnTo>
                  <a:lnTo>
                    <a:pt x="1397873" y="182781"/>
                  </a:lnTo>
                  <a:lnTo>
                    <a:pt x="1400425" y="187217"/>
                  </a:lnTo>
                  <a:lnTo>
                    <a:pt x="1402658" y="191970"/>
                  </a:lnTo>
                  <a:lnTo>
                    <a:pt x="1405211" y="197039"/>
                  </a:lnTo>
                  <a:lnTo>
                    <a:pt x="1407125" y="201792"/>
                  </a:lnTo>
                  <a:lnTo>
                    <a:pt x="1408720" y="206862"/>
                  </a:lnTo>
                  <a:lnTo>
                    <a:pt x="1410315" y="211932"/>
                  </a:lnTo>
                  <a:lnTo>
                    <a:pt x="1411911" y="217636"/>
                  </a:lnTo>
                  <a:lnTo>
                    <a:pt x="1412549" y="223022"/>
                  </a:lnTo>
                  <a:lnTo>
                    <a:pt x="1413506" y="228409"/>
                  </a:lnTo>
                  <a:lnTo>
                    <a:pt x="1414144" y="234112"/>
                  </a:lnTo>
                  <a:lnTo>
                    <a:pt x="1414463" y="239816"/>
                  </a:lnTo>
                  <a:lnTo>
                    <a:pt x="1414463" y="245520"/>
                  </a:lnTo>
                  <a:lnTo>
                    <a:pt x="1414463" y="252491"/>
                  </a:lnTo>
                  <a:lnTo>
                    <a:pt x="1414144" y="259778"/>
                  </a:lnTo>
                  <a:lnTo>
                    <a:pt x="1412868" y="267066"/>
                  </a:lnTo>
                  <a:lnTo>
                    <a:pt x="1411911" y="274354"/>
                  </a:lnTo>
                  <a:lnTo>
                    <a:pt x="1410315" y="281959"/>
                  </a:lnTo>
                  <a:lnTo>
                    <a:pt x="1408720" y="288930"/>
                  </a:lnTo>
                  <a:lnTo>
                    <a:pt x="1406168" y="296535"/>
                  </a:lnTo>
                  <a:lnTo>
                    <a:pt x="1403935" y="303822"/>
                  </a:lnTo>
                  <a:lnTo>
                    <a:pt x="1401063" y="311427"/>
                  </a:lnTo>
                  <a:lnTo>
                    <a:pt x="1397873" y="318398"/>
                  </a:lnTo>
                  <a:lnTo>
                    <a:pt x="1394682" y="325686"/>
                  </a:lnTo>
                  <a:lnTo>
                    <a:pt x="1391173" y="332340"/>
                  </a:lnTo>
                  <a:lnTo>
                    <a:pt x="1387663" y="338994"/>
                  </a:lnTo>
                  <a:lnTo>
                    <a:pt x="1383835" y="345332"/>
                  </a:lnTo>
                  <a:lnTo>
                    <a:pt x="1379368" y="351352"/>
                  </a:lnTo>
                  <a:lnTo>
                    <a:pt x="1374902" y="357372"/>
                  </a:lnTo>
                  <a:lnTo>
                    <a:pt x="1374902" y="396664"/>
                  </a:lnTo>
                  <a:lnTo>
                    <a:pt x="1367564" y="404902"/>
                  </a:lnTo>
                  <a:lnTo>
                    <a:pt x="1359587" y="413140"/>
                  </a:lnTo>
                  <a:lnTo>
                    <a:pt x="1350016" y="422963"/>
                  </a:lnTo>
                  <a:lnTo>
                    <a:pt x="1340126" y="432469"/>
                  </a:lnTo>
                  <a:lnTo>
                    <a:pt x="1330235" y="441024"/>
                  </a:lnTo>
                  <a:lnTo>
                    <a:pt x="1326088" y="444193"/>
                  </a:lnTo>
                  <a:lnTo>
                    <a:pt x="1321940" y="447045"/>
                  </a:lnTo>
                  <a:lnTo>
                    <a:pt x="1318750" y="448629"/>
                  </a:lnTo>
                  <a:lnTo>
                    <a:pt x="1317155" y="448946"/>
                  </a:lnTo>
                  <a:lnTo>
                    <a:pt x="1316198" y="449263"/>
                  </a:lnTo>
                  <a:lnTo>
                    <a:pt x="1314921" y="448946"/>
                  </a:lnTo>
                  <a:lnTo>
                    <a:pt x="1313326" y="448629"/>
                  </a:lnTo>
                  <a:lnTo>
                    <a:pt x="1310136" y="447045"/>
                  </a:lnTo>
                  <a:lnTo>
                    <a:pt x="1306307" y="444193"/>
                  </a:lnTo>
                  <a:lnTo>
                    <a:pt x="1301841" y="441024"/>
                  </a:lnTo>
                  <a:lnTo>
                    <a:pt x="1292269" y="432469"/>
                  </a:lnTo>
                  <a:lnTo>
                    <a:pt x="1282060" y="422963"/>
                  </a:lnTo>
                  <a:lnTo>
                    <a:pt x="1273127" y="413140"/>
                  </a:lnTo>
                  <a:lnTo>
                    <a:pt x="1265151" y="404902"/>
                  </a:lnTo>
                  <a:lnTo>
                    <a:pt x="1257493" y="396664"/>
                  </a:lnTo>
                  <a:lnTo>
                    <a:pt x="1257493" y="357372"/>
                  </a:lnTo>
                  <a:lnTo>
                    <a:pt x="1252708" y="351352"/>
                  </a:lnTo>
                  <a:lnTo>
                    <a:pt x="1248879" y="345332"/>
                  </a:lnTo>
                  <a:lnTo>
                    <a:pt x="1245051" y="338994"/>
                  </a:lnTo>
                  <a:lnTo>
                    <a:pt x="1240903" y="332340"/>
                  </a:lnTo>
                  <a:lnTo>
                    <a:pt x="1237394" y="325686"/>
                  </a:lnTo>
                  <a:lnTo>
                    <a:pt x="1234203" y="318398"/>
                  </a:lnTo>
                  <a:lnTo>
                    <a:pt x="1231013" y="311427"/>
                  </a:lnTo>
                  <a:lnTo>
                    <a:pt x="1228460" y="303822"/>
                  </a:lnTo>
                  <a:lnTo>
                    <a:pt x="1225908" y="296535"/>
                  </a:lnTo>
                  <a:lnTo>
                    <a:pt x="1223994" y="288930"/>
                  </a:lnTo>
                  <a:lnTo>
                    <a:pt x="1222080" y="281959"/>
                  </a:lnTo>
                  <a:lnTo>
                    <a:pt x="1220484" y="274354"/>
                  </a:lnTo>
                  <a:lnTo>
                    <a:pt x="1219208" y="267066"/>
                  </a:lnTo>
                  <a:lnTo>
                    <a:pt x="1218570" y="259778"/>
                  </a:lnTo>
                  <a:lnTo>
                    <a:pt x="1217932" y="252491"/>
                  </a:lnTo>
                  <a:lnTo>
                    <a:pt x="1217613" y="245520"/>
                  </a:lnTo>
                  <a:lnTo>
                    <a:pt x="1217613" y="239816"/>
                  </a:lnTo>
                  <a:lnTo>
                    <a:pt x="1217932" y="234112"/>
                  </a:lnTo>
                  <a:lnTo>
                    <a:pt x="1218889" y="228409"/>
                  </a:lnTo>
                  <a:lnTo>
                    <a:pt x="1219527" y="223022"/>
                  </a:lnTo>
                  <a:lnTo>
                    <a:pt x="1220803" y="217636"/>
                  </a:lnTo>
                  <a:lnTo>
                    <a:pt x="1222080" y="211932"/>
                  </a:lnTo>
                  <a:lnTo>
                    <a:pt x="1223675" y="206862"/>
                  </a:lnTo>
                  <a:lnTo>
                    <a:pt x="1225589" y="201792"/>
                  </a:lnTo>
                  <a:lnTo>
                    <a:pt x="1227503" y="197039"/>
                  </a:lnTo>
                  <a:lnTo>
                    <a:pt x="1229418" y="191970"/>
                  </a:lnTo>
                  <a:lnTo>
                    <a:pt x="1231970" y="187217"/>
                  </a:lnTo>
                  <a:lnTo>
                    <a:pt x="1234522" y="182781"/>
                  </a:lnTo>
                  <a:lnTo>
                    <a:pt x="1237394" y="178345"/>
                  </a:lnTo>
                  <a:lnTo>
                    <a:pt x="1240265" y="174225"/>
                  </a:lnTo>
                  <a:lnTo>
                    <a:pt x="1243456" y="170106"/>
                  </a:lnTo>
                  <a:lnTo>
                    <a:pt x="1246646" y="165987"/>
                  </a:lnTo>
                  <a:lnTo>
                    <a:pt x="1250155" y="162501"/>
                  </a:lnTo>
                  <a:lnTo>
                    <a:pt x="1253665" y="159016"/>
                  </a:lnTo>
                  <a:lnTo>
                    <a:pt x="1257174" y="155530"/>
                  </a:lnTo>
                  <a:lnTo>
                    <a:pt x="1261003" y="152362"/>
                  </a:lnTo>
                  <a:lnTo>
                    <a:pt x="1265151" y="149510"/>
                  </a:lnTo>
                  <a:lnTo>
                    <a:pt x="1268979" y="146658"/>
                  </a:lnTo>
                  <a:lnTo>
                    <a:pt x="1273446" y="144440"/>
                  </a:lnTo>
                  <a:lnTo>
                    <a:pt x="1277912" y="142222"/>
                  </a:lnTo>
                  <a:lnTo>
                    <a:pt x="1282060" y="140004"/>
                  </a:lnTo>
                  <a:lnTo>
                    <a:pt x="1286845" y="138103"/>
                  </a:lnTo>
                  <a:lnTo>
                    <a:pt x="1291631" y="136835"/>
                  </a:lnTo>
                  <a:lnTo>
                    <a:pt x="1296417" y="135251"/>
                  </a:lnTo>
                  <a:lnTo>
                    <a:pt x="1301202" y="134617"/>
                  </a:lnTo>
                  <a:lnTo>
                    <a:pt x="1306307" y="133984"/>
                  </a:lnTo>
                  <a:lnTo>
                    <a:pt x="1311093" y="133350"/>
                  </a:lnTo>
                  <a:close/>
                  <a:moveTo>
                    <a:pt x="1313816" y="0"/>
                  </a:moveTo>
                  <a:lnTo>
                    <a:pt x="1324603" y="318"/>
                  </a:lnTo>
                  <a:lnTo>
                    <a:pt x="1335072" y="635"/>
                  </a:lnTo>
                  <a:lnTo>
                    <a:pt x="1345224" y="953"/>
                  </a:lnTo>
                  <a:lnTo>
                    <a:pt x="1356011" y="2223"/>
                  </a:lnTo>
                  <a:lnTo>
                    <a:pt x="1366163" y="3494"/>
                  </a:lnTo>
                  <a:lnTo>
                    <a:pt x="1376315" y="5082"/>
                  </a:lnTo>
                  <a:lnTo>
                    <a:pt x="1386785" y="6670"/>
                  </a:lnTo>
                  <a:lnTo>
                    <a:pt x="1396937" y="8576"/>
                  </a:lnTo>
                  <a:lnTo>
                    <a:pt x="1406772" y="10482"/>
                  </a:lnTo>
                  <a:lnTo>
                    <a:pt x="1416607" y="13023"/>
                  </a:lnTo>
                  <a:lnTo>
                    <a:pt x="1426442" y="15564"/>
                  </a:lnTo>
                  <a:lnTo>
                    <a:pt x="1436276" y="18740"/>
                  </a:lnTo>
                  <a:lnTo>
                    <a:pt x="1445794" y="21917"/>
                  </a:lnTo>
                  <a:lnTo>
                    <a:pt x="1455629" y="25093"/>
                  </a:lnTo>
                  <a:lnTo>
                    <a:pt x="1464512" y="28587"/>
                  </a:lnTo>
                  <a:lnTo>
                    <a:pt x="1474030" y="32716"/>
                  </a:lnTo>
                  <a:lnTo>
                    <a:pt x="1482913" y="36528"/>
                  </a:lnTo>
                  <a:lnTo>
                    <a:pt x="1492113" y="40975"/>
                  </a:lnTo>
                  <a:lnTo>
                    <a:pt x="1500996" y="45104"/>
                  </a:lnTo>
                  <a:lnTo>
                    <a:pt x="1510197" y="49868"/>
                  </a:lnTo>
                  <a:lnTo>
                    <a:pt x="1518763" y="54633"/>
                  </a:lnTo>
                  <a:lnTo>
                    <a:pt x="1527011" y="59715"/>
                  </a:lnTo>
                  <a:lnTo>
                    <a:pt x="1535895" y="65432"/>
                  </a:lnTo>
                  <a:lnTo>
                    <a:pt x="1544143" y="70514"/>
                  </a:lnTo>
                  <a:lnTo>
                    <a:pt x="1552392" y="76232"/>
                  </a:lnTo>
                  <a:lnTo>
                    <a:pt x="1560006" y="82267"/>
                  </a:lnTo>
                  <a:lnTo>
                    <a:pt x="1567937" y="87984"/>
                  </a:lnTo>
                  <a:lnTo>
                    <a:pt x="1575869" y="94337"/>
                  </a:lnTo>
                  <a:lnTo>
                    <a:pt x="1590780" y="107360"/>
                  </a:lnTo>
                  <a:lnTo>
                    <a:pt x="1605056" y="120701"/>
                  </a:lnTo>
                  <a:lnTo>
                    <a:pt x="1618698" y="135312"/>
                  </a:lnTo>
                  <a:lnTo>
                    <a:pt x="1631705" y="150240"/>
                  </a:lnTo>
                  <a:lnTo>
                    <a:pt x="1637733" y="157864"/>
                  </a:lnTo>
                  <a:lnTo>
                    <a:pt x="1643761" y="165805"/>
                  </a:lnTo>
                  <a:lnTo>
                    <a:pt x="1649789" y="174063"/>
                  </a:lnTo>
                  <a:lnTo>
                    <a:pt x="1655182" y="181686"/>
                  </a:lnTo>
                  <a:lnTo>
                    <a:pt x="1660893" y="190262"/>
                  </a:lnTo>
                  <a:lnTo>
                    <a:pt x="1665969" y="198838"/>
                  </a:lnTo>
                  <a:lnTo>
                    <a:pt x="1671045" y="207097"/>
                  </a:lnTo>
                  <a:lnTo>
                    <a:pt x="1675804" y="215991"/>
                  </a:lnTo>
                  <a:lnTo>
                    <a:pt x="1680563" y="224884"/>
                  </a:lnTo>
                  <a:lnTo>
                    <a:pt x="1685322" y="233778"/>
                  </a:lnTo>
                  <a:lnTo>
                    <a:pt x="1689129" y="242989"/>
                  </a:lnTo>
                  <a:lnTo>
                    <a:pt x="1693570" y="251883"/>
                  </a:lnTo>
                  <a:lnTo>
                    <a:pt x="1697060" y="261412"/>
                  </a:lnTo>
                  <a:lnTo>
                    <a:pt x="1700550" y="270941"/>
                  </a:lnTo>
                  <a:lnTo>
                    <a:pt x="1704040" y="280153"/>
                  </a:lnTo>
                  <a:lnTo>
                    <a:pt x="1707212" y="289682"/>
                  </a:lnTo>
                  <a:lnTo>
                    <a:pt x="1710067" y="299528"/>
                  </a:lnTo>
                  <a:lnTo>
                    <a:pt x="1712606" y="309375"/>
                  </a:lnTo>
                  <a:lnTo>
                    <a:pt x="1715144" y="319221"/>
                  </a:lnTo>
                  <a:lnTo>
                    <a:pt x="1717364" y="329068"/>
                  </a:lnTo>
                  <a:lnTo>
                    <a:pt x="1719268" y="339232"/>
                  </a:lnTo>
                  <a:lnTo>
                    <a:pt x="1720854" y="349714"/>
                  </a:lnTo>
                  <a:lnTo>
                    <a:pt x="1722440" y="359879"/>
                  </a:lnTo>
                  <a:lnTo>
                    <a:pt x="1723709" y="370043"/>
                  </a:lnTo>
                  <a:lnTo>
                    <a:pt x="1724661" y="380842"/>
                  </a:lnTo>
                  <a:lnTo>
                    <a:pt x="1725296" y="391007"/>
                  </a:lnTo>
                  <a:lnTo>
                    <a:pt x="1725613" y="401489"/>
                  </a:lnTo>
                  <a:lnTo>
                    <a:pt x="1725613" y="412288"/>
                  </a:lnTo>
                  <a:lnTo>
                    <a:pt x="1725613" y="425629"/>
                  </a:lnTo>
                  <a:lnTo>
                    <a:pt x="1724979" y="438969"/>
                  </a:lnTo>
                  <a:lnTo>
                    <a:pt x="1723709" y="451992"/>
                  </a:lnTo>
                  <a:lnTo>
                    <a:pt x="1722440" y="465015"/>
                  </a:lnTo>
                  <a:lnTo>
                    <a:pt x="1720537" y="478038"/>
                  </a:lnTo>
                  <a:lnTo>
                    <a:pt x="1718316" y="490426"/>
                  </a:lnTo>
                  <a:lnTo>
                    <a:pt x="1715461" y="503449"/>
                  </a:lnTo>
                  <a:lnTo>
                    <a:pt x="1712606" y="515837"/>
                  </a:lnTo>
                  <a:lnTo>
                    <a:pt x="1709116" y="528224"/>
                  </a:lnTo>
                  <a:lnTo>
                    <a:pt x="1705309" y="540612"/>
                  </a:lnTo>
                  <a:lnTo>
                    <a:pt x="1701184" y="552364"/>
                  </a:lnTo>
                  <a:lnTo>
                    <a:pt x="1696743" y="564117"/>
                  </a:lnTo>
                  <a:lnTo>
                    <a:pt x="1691984" y="575869"/>
                  </a:lnTo>
                  <a:lnTo>
                    <a:pt x="1686908" y="587304"/>
                  </a:lnTo>
                  <a:lnTo>
                    <a:pt x="1681197" y="598739"/>
                  </a:lnTo>
                  <a:lnTo>
                    <a:pt x="1675487" y="609856"/>
                  </a:lnTo>
                  <a:lnTo>
                    <a:pt x="1669142" y="620973"/>
                  </a:lnTo>
                  <a:lnTo>
                    <a:pt x="1662479" y="631455"/>
                  </a:lnTo>
                  <a:lnTo>
                    <a:pt x="1655817" y="641937"/>
                  </a:lnTo>
                  <a:lnTo>
                    <a:pt x="1648520" y="652101"/>
                  </a:lnTo>
                  <a:lnTo>
                    <a:pt x="1641223" y="662266"/>
                  </a:lnTo>
                  <a:lnTo>
                    <a:pt x="1633292" y="672112"/>
                  </a:lnTo>
                  <a:lnTo>
                    <a:pt x="1625360" y="681641"/>
                  </a:lnTo>
                  <a:lnTo>
                    <a:pt x="1617112" y="690853"/>
                  </a:lnTo>
                  <a:lnTo>
                    <a:pt x="1608546" y="700064"/>
                  </a:lnTo>
                  <a:lnTo>
                    <a:pt x="1599980" y="708640"/>
                  </a:lnTo>
                  <a:lnTo>
                    <a:pt x="1590462" y="717534"/>
                  </a:lnTo>
                  <a:lnTo>
                    <a:pt x="1581262" y="725157"/>
                  </a:lnTo>
                  <a:lnTo>
                    <a:pt x="1571427" y="733416"/>
                  </a:lnTo>
                  <a:lnTo>
                    <a:pt x="1561592" y="741039"/>
                  </a:lnTo>
                  <a:lnTo>
                    <a:pt x="1551757" y="748344"/>
                  </a:lnTo>
                  <a:lnTo>
                    <a:pt x="1541605" y="755650"/>
                  </a:lnTo>
                  <a:lnTo>
                    <a:pt x="1528280" y="751521"/>
                  </a:lnTo>
                  <a:lnTo>
                    <a:pt x="1514956" y="748027"/>
                  </a:lnTo>
                  <a:lnTo>
                    <a:pt x="1501631" y="744533"/>
                  </a:lnTo>
                  <a:lnTo>
                    <a:pt x="1487672" y="741356"/>
                  </a:lnTo>
                  <a:lnTo>
                    <a:pt x="1474347" y="738498"/>
                  </a:lnTo>
                  <a:lnTo>
                    <a:pt x="1460705" y="735957"/>
                  </a:lnTo>
                  <a:lnTo>
                    <a:pt x="1432787" y="731192"/>
                  </a:lnTo>
                  <a:lnTo>
                    <a:pt x="1444842" y="726428"/>
                  </a:lnTo>
                  <a:lnTo>
                    <a:pt x="1456581" y="721345"/>
                  </a:lnTo>
                  <a:lnTo>
                    <a:pt x="1468002" y="715946"/>
                  </a:lnTo>
                  <a:lnTo>
                    <a:pt x="1479423" y="709593"/>
                  </a:lnTo>
                  <a:lnTo>
                    <a:pt x="1490527" y="703240"/>
                  </a:lnTo>
                  <a:lnTo>
                    <a:pt x="1500996" y="696570"/>
                  </a:lnTo>
                  <a:lnTo>
                    <a:pt x="1511783" y="688947"/>
                  </a:lnTo>
                  <a:lnTo>
                    <a:pt x="1521935" y="681641"/>
                  </a:lnTo>
                  <a:lnTo>
                    <a:pt x="1531770" y="673700"/>
                  </a:lnTo>
                  <a:lnTo>
                    <a:pt x="1541288" y="665442"/>
                  </a:lnTo>
                  <a:lnTo>
                    <a:pt x="1550805" y="656231"/>
                  </a:lnTo>
                  <a:lnTo>
                    <a:pt x="1559689" y="647654"/>
                  </a:lnTo>
                  <a:lnTo>
                    <a:pt x="1568255" y="638125"/>
                  </a:lnTo>
                  <a:lnTo>
                    <a:pt x="1576503" y="628279"/>
                  </a:lnTo>
                  <a:lnTo>
                    <a:pt x="1584435" y="618432"/>
                  </a:lnTo>
                  <a:lnTo>
                    <a:pt x="1592049" y="608268"/>
                  </a:lnTo>
                  <a:lnTo>
                    <a:pt x="1599028" y="597786"/>
                  </a:lnTo>
                  <a:lnTo>
                    <a:pt x="1605691" y="586986"/>
                  </a:lnTo>
                  <a:lnTo>
                    <a:pt x="1612353" y="575869"/>
                  </a:lnTo>
                  <a:lnTo>
                    <a:pt x="1618381" y="564752"/>
                  </a:lnTo>
                  <a:lnTo>
                    <a:pt x="1623774" y="553317"/>
                  </a:lnTo>
                  <a:lnTo>
                    <a:pt x="1628850" y="541247"/>
                  </a:lnTo>
                  <a:lnTo>
                    <a:pt x="1633609" y="529177"/>
                  </a:lnTo>
                  <a:lnTo>
                    <a:pt x="1638051" y="517107"/>
                  </a:lnTo>
                  <a:lnTo>
                    <a:pt x="1641540" y="504402"/>
                  </a:lnTo>
                  <a:lnTo>
                    <a:pt x="1645030" y="491696"/>
                  </a:lnTo>
                  <a:lnTo>
                    <a:pt x="1647885" y="478673"/>
                  </a:lnTo>
                  <a:lnTo>
                    <a:pt x="1650106" y="465651"/>
                  </a:lnTo>
                  <a:lnTo>
                    <a:pt x="1651693" y="452628"/>
                  </a:lnTo>
                  <a:lnTo>
                    <a:pt x="1653279" y="439287"/>
                  </a:lnTo>
                  <a:lnTo>
                    <a:pt x="1654231" y="425946"/>
                  </a:lnTo>
                  <a:lnTo>
                    <a:pt x="1654231" y="412288"/>
                  </a:lnTo>
                  <a:lnTo>
                    <a:pt x="1653596" y="394818"/>
                  </a:lnTo>
                  <a:lnTo>
                    <a:pt x="1652644" y="377666"/>
                  </a:lnTo>
                  <a:lnTo>
                    <a:pt x="1650106" y="360514"/>
                  </a:lnTo>
                  <a:lnTo>
                    <a:pt x="1647568" y="343679"/>
                  </a:lnTo>
                  <a:lnTo>
                    <a:pt x="1643444" y="327162"/>
                  </a:lnTo>
                  <a:lnTo>
                    <a:pt x="1638685" y="310963"/>
                  </a:lnTo>
                  <a:lnTo>
                    <a:pt x="1633609" y="295399"/>
                  </a:lnTo>
                  <a:lnTo>
                    <a:pt x="1627264" y="279835"/>
                  </a:lnTo>
                  <a:lnTo>
                    <a:pt x="1620602" y="264589"/>
                  </a:lnTo>
                  <a:lnTo>
                    <a:pt x="1613305" y="249977"/>
                  </a:lnTo>
                  <a:lnTo>
                    <a:pt x="1605056" y="235684"/>
                  </a:lnTo>
                  <a:lnTo>
                    <a:pt x="1595856" y="222026"/>
                  </a:lnTo>
                  <a:lnTo>
                    <a:pt x="1586338" y="208685"/>
                  </a:lnTo>
                  <a:lnTo>
                    <a:pt x="1576503" y="195662"/>
                  </a:lnTo>
                  <a:lnTo>
                    <a:pt x="1565717" y="183274"/>
                  </a:lnTo>
                  <a:lnTo>
                    <a:pt x="1554613" y="171522"/>
                  </a:lnTo>
                  <a:lnTo>
                    <a:pt x="1542874" y="160087"/>
                  </a:lnTo>
                  <a:lnTo>
                    <a:pt x="1530184" y="149605"/>
                  </a:lnTo>
                  <a:lnTo>
                    <a:pt x="1517176" y="139441"/>
                  </a:lnTo>
                  <a:lnTo>
                    <a:pt x="1503852" y="129912"/>
                  </a:lnTo>
                  <a:lnTo>
                    <a:pt x="1490210" y="120701"/>
                  </a:lnTo>
                  <a:lnTo>
                    <a:pt x="1475933" y="112442"/>
                  </a:lnTo>
                  <a:lnTo>
                    <a:pt x="1461340" y="105137"/>
                  </a:lnTo>
                  <a:lnTo>
                    <a:pt x="1446111" y="98466"/>
                  </a:lnTo>
                  <a:lnTo>
                    <a:pt x="1430883" y="92114"/>
                  </a:lnTo>
                  <a:lnTo>
                    <a:pt x="1415020" y="87031"/>
                  </a:lnTo>
                  <a:lnTo>
                    <a:pt x="1398840" y="82267"/>
                  </a:lnTo>
                  <a:lnTo>
                    <a:pt x="1382343" y="78138"/>
                  </a:lnTo>
                  <a:lnTo>
                    <a:pt x="1365529" y="75597"/>
                  </a:lnTo>
                  <a:lnTo>
                    <a:pt x="1348397" y="73056"/>
                  </a:lnTo>
                  <a:lnTo>
                    <a:pt x="1331265" y="72103"/>
                  </a:lnTo>
                  <a:lnTo>
                    <a:pt x="1313816" y="71467"/>
                  </a:lnTo>
                  <a:lnTo>
                    <a:pt x="1296367" y="72103"/>
                  </a:lnTo>
                  <a:lnTo>
                    <a:pt x="1278918" y="73056"/>
                  </a:lnTo>
                  <a:lnTo>
                    <a:pt x="1262103" y="75597"/>
                  </a:lnTo>
                  <a:lnTo>
                    <a:pt x="1245606" y="78138"/>
                  </a:lnTo>
                  <a:lnTo>
                    <a:pt x="1229109" y="82267"/>
                  </a:lnTo>
                  <a:lnTo>
                    <a:pt x="1212929" y="87031"/>
                  </a:lnTo>
                  <a:lnTo>
                    <a:pt x="1197066" y="92114"/>
                  </a:lnTo>
                  <a:lnTo>
                    <a:pt x="1181521" y="98466"/>
                  </a:lnTo>
                  <a:lnTo>
                    <a:pt x="1166292" y="105137"/>
                  </a:lnTo>
                  <a:lnTo>
                    <a:pt x="1152016" y="112442"/>
                  </a:lnTo>
                  <a:lnTo>
                    <a:pt x="1137422" y="120701"/>
                  </a:lnTo>
                  <a:lnTo>
                    <a:pt x="1123463" y="129912"/>
                  </a:lnTo>
                  <a:lnTo>
                    <a:pt x="1110138" y="139441"/>
                  </a:lnTo>
                  <a:lnTo>
                    <a:pt x="1097448" y="149605"/>
                  </a:lnTo>
                  <a:lnTo>
                    <a:pt x="1085075" y="160087"/>
                  </a:lnTo>
                  <a:lnTo>
                    <a:pt x="1073337" y="171522"/>
                  </a:lnTo>
                  <a:lnTo>
                    <a:pt x="1062233" y="183274"/>
                  </a:lnTo>
                  <a:lnTo>
                    <a:pt x="1051129" y="195662"/>
                  </a:lnTo>
                  <a:lnTo>
                    <a:pt x="1041294" y="208685"/>
                  </a:lnTo>
                  <a:lnTo>
                    <a:pt x="1031459" y="222026"/>
                  </a:lnTo>
                  <a:lnTo>
                    <a:pt x="1022893" y="235684"/>
                  </a:lnTo>
                  <a:lnTo>
                    <a:pt x="1014645" y="249977"/>
                  </a:lnTo>
                  <a:lnTo>
                    <a:pt x="1007030" y="264589"/>
                  </a:lnTo>
                  <a:lnTo>
                    <a:pt x="1000368" y="279835"/>
                  </a:lnTo>
                  <a:lnTo>
                    <a:pt x="994023" y="295399"/>
                  </a:lnTo>
                  <a:lnTo>
                    <a:pt x="988630" y="310963"/>
                  </a:lnTo>
                  <a:lnTo>
                    <a:pt x="984188" y="327162"/>
                  </a:lnTo>
                  <a:lnTo>
                    <a:pt x="980381" y="343679"/>
                  </a:lnTo>
                  <a:lnTo>
                    <a:pt x="977208" y="360514"/>
                  </a:lnTo>
                  <a:lnTo>
                    <a:pt x="975305" y="377666"/>
                  </a:lnTo>
                  <a:lnTo>
                    <a:pt x="974036" y="394818"/>
                  </a:lnTo>
                  <a:lnTo>
                    <a:pt x="973401" y="412288"/>
                  </a:lnTo>
                  <a:lnTo>
                    <a:pt x="974036" y="428805"/>
                  </a:lnTo>
                  <a:lnTo>
                    <a:pt x="975305" y="445322"/>
                  </a:lnTo>
                  <a:lnTo>
                    <a:pt x="977208" y="461521"/>
                  </a:lnTo>
                  <a:lnTo>
                    <a:pt x="980064" y="477721"/>
                  </a:lnTo>
                  <a:lnTo>
                    <a:pt x="971498" y="466286"/>
                  </a:lnTo>
                  <a:lnTo>
                    <a:pt x="962297" y="454851"/>
                  </a:lnTo>
                  <a:lnTo>
                    <a:pt x="953414" y="443734"/>
                  </a:lnTo>
                  <a:lnTo>
                    <a:pt x="943897" y="432617"/>
                  </a:lnTo>
                  <a:lnTo>
                    <a:pt x="934062" y="422452"/>
                  </a:lnTo>
                  <a:lnTo>
                    <a:pt x="923910" y="411653"/>
                  </a:lnTo>
                  <a:lnTo>
                    <a:pt x="913440" y="402124"/>
                  </a:lnTo>
                  <a:lnTo>
                    <a:pt x="903288" y="392277"/>
                  </a:lnTo>
                  <a:lnTo>
                    <a:pt x="903605" y="381795"/>
                  </a:lnTo>
                  <a:lnTo>
                    <a:pt x="904557" y="371631"/>
                  </a:lnTo>
                  <a:lnTo>
                    <a:pt x="905826" y="361784"/>
                  </a:lnTo>
                  <a:lnTo>
                    <a:pt x="907095" y="351620"/>
                  </a:lnTo>
                  <a:lnTo>
                    <a:pt x="908681" y="341773"/>
                  </a:lnTo>
                  <a:lnTo>
                    <a:pt x="910268" y="331927"/>
                  </a:lnTo>
                  <a:lnTo>
                    <a:pt x="912806" y="322398"/>
                  </a:lnTo>
                  <a:lnTo>
                    <a:pt x="914709" y="312551"/>
                  </a:lnTo>
                  <a:lnTo>
                    <a:pt x="917564" y="303022"/>
                  </a:lnTo>
                  <a:lnTo>
                    <a:pt x="920103" y="293811"/>
                  </a:lnTo>
                  <a:lnTo>
                    <a:pt x="926130" y="274753"/>
                  </a:lnTo>
                  <a:lnTo>
                    <a:pt x="933110" y="256648"/>
                  </a:lnTo>
                  <a:lnTo>
                    <a:pt x="941041" y="238860"/>
                  </a:lnTo>
                  <a:lnTo>
                    <a:pt x="949290" y="221708"/>
                  </a:lnTo>
                  <a:lnTo>
                    <a:pt x="958808" y="204556"/>
                  </a:lnTo>
                  <a:lnTo>
                    <a:pt x="968960" y="188039"/>
                  </a:lnTo>
                  <a:lnTo>
                    <a:pt x="979746" y="172475"/>
                  </a:lnTo>
                  <a:lnTo>
                    <a:pt x="991485" y="156911"/>
                  </a:lnTo>
                  <a:lnTo>
                    <a:pt x="1003541" y="141982"/>
                  </a:lnTo>
                  <a:lnTo>
                    <a:pt x="1016548" y="128006"/>
                  </a:lnTo>
                  <a:lnTo>
                    <a:pt x="1029873" y="114348"/>
                  </a:lnTo>
                  <a:lnTo>
                    <a:pt x="1044149" y="101643"/>
                  </a:lnTo>
                  <a:lnTo>
                    <a:pt x="1059060" y="89255"/>
                  </a:lnTo>
                  <a:lnTo>
                    <a:pt x="1073971" y="77502"/>
                  </a:lnTo>
                  <a:lnTo>
                    <a:pt x="1090151" y="66385"/>
                  </a:lnTo>
                  <a:lnTo>
                    <a:pt x="1106331" y="56539"/>
                  </a:lnTo>
                  <a:lnTo>
                    <a:pt x="1123146" y="47010"/>
                  </a:lnTo>
                  <a:lnTo>
                    <a:pt x="1140595" y="38434"/>
                  </a:lnTo>
                  <a:lnTo>
                    <a:pt x="1158044" y="30493"/>
                  </a:lnTo>
                  <a:lnTo>
                    <a:pt x="1176762" y="23505"/>
                  </a:lnTo>
                  <a:lnTo>
                    <a:pt x="1185645" y="20328"/>
                  </a:lnTo>
                  <a:lnTo>
                    <a:pt x="1195163" y="17787"/>
                  </a:lnTo>
                  <a:lnTo>
                    <a:pt x="1204680" y="14929"/>
                  </a:lnTo>
                  <a:lnTo>
                    <a:pt x="1213881" y="12388"/>
                  </a:lnTo>
                  <a:lnTo>
                    <a:pt x="1223716" y="10164"/>
                  </a:lnTo>
                  <a:lnTo>
                    <a:pt x="1233233" y="8258"/>
                  </a:lnTo>
                  <a:lnTo>
                    <a:pt x="1243068" y="6353"/>
                  </a:lnTo>
                  <a:lnTo>
                    <a:pt x="1252903" y="4764"/>
                  </a:lnTo>
                  <a:lnTo>
                    <a:pt x="1263055" y="3176"/>
                  </a:lnTo>
                  <a:lnTo>
                    <a:pt x="1272890" y="2223"/>
                  </a:lnTo>
                  <a:lnTo>
                    <a:pt x="1283359" y="953"/>
                  </a:lnTo>
                  <a:lnTo>
                    <a:pt x="1293512" y="635"/>
                  </a:lnTo>
                  <a:lnTo>
                    <a:pt x="1303664" y="318"/>
                  </a:lnTo>
                  <a:lnTo>
                    <a:pt x="1313816" y="0"/>
                  </a:lnTo>
                  <a:close/>
                </a:path>
              </a:pathLst>
            </a:custGeom>
            <a:solidFill>
              <a:srgbClr val="C4ADD2"/>
            </a:solidFill>
            <a:ln>
              <a:noFill/>
            </a:ln>
          </p:spPr>
          <p:txBody>
            <a:bodyPr wrap="square" anchor="ctr">
              <a:normAutofit/>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4" name="文本框 14"/>
            <p:cNvSpPr txBox="1">
              <a:spLocks noChangeArrowheads="1"/>
            </p:cNvSpPr>
            <p:nvPr>
              <p:custDataLst>
                <p:tags r:id="rId13"/>
              </p:custDataLst>
            </p:nvPr>
          </p:nvSpPr>
          <p:spPr bwMode="auto">
            <a:xfrm>
              <a:off x="11644" y="2985"/>
              <a:ext cx="2477"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lgn="ctr">
                <a:defRPr b="1">
                  <a:solidFill>
                    <a:srgbClr val="48A5BD"/>
                  </a:solidFill>
                  <a:latin typeface="Arial" panose="020B0604020202020204" pitchFamily="34" charset="0"/>
                  <a:ea typeface="+mn-ea"/>
                  <a:cs typeface="+mn-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mtClean="0">
                  <a:solidFill>
                    <a:srgbClr val="C4ADD2"/>
                  </a:solidFill>
                  <a:latin typeface="微软雅黑" panose="020B0503020204020204" charset="-122"/>
                  <a:ea typeface="微软雅黑" panose="020B0503020204020204" charset="-122"/>
                </a:rPr>
                <a:t>分析对自己影响重大的事件</a:t>
              </a:r>
              <a:endParaRPr lang="zh-CN" altLang="en-US" smtClean="0">
                <a:solidFill>
                  <a:srgbClr val="C4ADD2"/>
                </a:solidFill>
                <a:latin typeface="微软雅黑" panose="020B0503020204020204" charset="-122"/>
                <a:ea typeface="微软雅黑" panose="020B0503020204020204" charset="-122"/>
              </a:endParaRPr>
            </a:p>
          </p:txBody>
        </p:sp>
        <p:sp>
          <p:nvSpPr>
            <p:cNvPr id="3" name="AutoShape 31"/>
            <p:cNvSpPr>
              <a:spLocks noChangeArrowheads="1"/>
            </p:cNvSpPr>
            <p:nvPr>
              <p:custDataLst>
                <p:tags r:id="rId14"/>
              </p:custDataLst>
            </p:nvPr>
          </p:nvSpPr>
          <p:spPr bwMode="auto">
            <a:xfrm>
              <a:off x="4697" y="2989"/>
              <a:ext cx="3933" cy="1005"/>
            </a:xfrm>
            <a:prstGeom prst="roundRect">
              <a:avLst>
                <a:gd name="adj" fmla="val 50000"/>
              </a:avLst>
            </a:prstGeom>
            <a:noFill/>
            <a:ln w="25400" cap="rnd" algn="ctr">
              <a:solidFill>
                <a:srgbClr val="DB8087"/>
              </a:solidFill>
              <a:prstDash val="sysDot"/>
              <a:round/>
            </a:ln>
            <a:extLst>
              <a:ext uri="{909E8E84-426E-40DD-AFC4-6F175D3DCCD1}">
                <a14:hiddenFill xmlns:a14="http://schemas.microsoft.com/office/drawing/2010/main">
                  <a:solidFill>
                    <a:srgbClr val="FFFFFF"/>
                  </a:solidFill>
                </a14:hiddenFill>
              </a:ext>
            </a:extLst>
          </p:spPr>
          <p:txBody>
            <a:bodyPr wrap="square" anchor="ctr">
              <a:normAutofit/>
            </a:bodyPr>
            <a:lstStyle>
              <a:lvl1pPr>
                <a:defRPr>
                  <a:solidFill>
                    <a:srgbClr val="000000"/>
                  </a:solidFill>
                  <a:latin typeface="Calibri" panose="020F0502020204030204" pitchFamily="34" charset="0"/>
                  <a:ea typeface="宋体" panose="02010600030101010101" pitchFamily="2" charset="-122"/>
                </a:defRPr>
              </a:lvl1pPr>
              <a:lvl2pPr marL="742950" indent="-285750">
                <a:defRPr>
                  <a:solidFill>
                    <a:srgbClr val="000000"/>
                  </a:solidFill>
                  <a:latin typeface="Calibri" panose="020F0502020204030204" pitchFamily="34" charset="0"/>
                  <a:ea typeface="宋体" panose="02010600030101010101" pitchFamily="2" charset="-122"/>
                </a:defRPr>
              </a:lvl2pPr>
              <a:lvl3pPr marL="1143000" indent="-228600">
                <a:defRPr>
                  <a:solidFill>
                    <a:srgbClr val="000000"/>
                  </a:solidFill>
                  <a:latin typeface="Calibri" panose="020F0502020204030204" pitchFamily="34" charset="0"/>
                  <a:ea typeface="宋体" panose="02010600030101010101" pitchFamily="2" charset="-122"/>
                </a:defRPr>
              </a:lvl3pPr>
              <a:lvl4pPr marL="1600200" indent="-228600">
                <a:defRPr>
                  <a:solidFill>
                    <a:srgbClr val="000000"/>
                  </a:solidFill>
                  <a:latin typeface="Calibri" panose="020F0502020204030204" pitchFamily="34" charset="0"/>
                  <a:ea typeface="宋体" panose="02010600030101010101" pitchFamily="2" charset="-122"/>
                </a:defRPr>
              </a:lvl4pPr>
              <a:lvl5pPr marL="2057400" indent="-228600">
                <a:defRPr>
                  <a:solidFill>
                    <a:srgbClr val="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9pPr>
            </a:lstStyle>
            <a:p>
              <a:pPr eaLnBrk="1" hangingPunct="1"/>
              <a:endParaRPr lang="zh-CN" altLang="en-US">
                <a:solidFill>
                  <a:srgbClr val="48A5BD"/>
                </a:solidFill>
                <a:latin typeface="Arial" panose="020B0604020202020204" pitchFamily="34" charset="0"/>
                <a:ea typeface="黑体" panose="02010609060101010101" charset="-122"/>
              </a:endParaRPr>
            </a:p>
          </p:txBody>
        </p:sp>
        <p:sp>
          <p:nvSpPr>
            <p:cNvPr id="6" name="椭圆 5"/>
            <p:cNvSpPr/>
            <p:nvPr>
              <p:custDataLst>
                <p:tags r:id="rId15"/>
              </p:custDataLst>
            </p:nvPr>
          </p:nvSpPr>
          <p:spPr>
            <a:xfrm>
              <a:off x="4717" y="2999"/>
              <a:ext cx="985" cy="985"/>
            </a:xfrm>
            <a:prstGeom prst="ellipse">
              <a:avLst/>
            </a:prstGeom>
            <a:solidFill>
              <a:srgbClr val="48A5BD"/>
            </a:solidFill>
            <a:ln w="12700">
              <a:noFill/>
            </a:ln>
          </p:spPr>
          <p:style>
            <a:lnRef idx="2">
              <a:srgbClr val="48A5BD">
                <a:shade val="50000"/>
              </a:srgbClr>
            </a:lnRef>
            <a:fillRef idx="1">
              <a:srgbClr val="48A5BD"/>
            </a:fillRef>
            <a:effectRef idx="0">
              <a:srgbClr val="48A5BD"/>
            </a:effectRef>
            <a:fontRef idx="minor">
              <a:srgbClr val="FEFDE9"/>
            </a:fontRef>
          </p:style>
          <p:txBody>
            <a:bodyPr wrap="square" anchor="ctr">
              <a:normAutofit/>
            </a:bodyPr>
            <a:lstStyle/>
            <a:p>
              <a:pPr algn="ctr">
                <a:defRPr/>
              </a:pPr>
              <a:r>
                <a:rPr lang="en-US" altLang="zh-CN" b="1" dirty="0">
                  <a:solidFill>
                    <a:srgbClr val="FEFDE9"/>
                  </a:solidFill>
                </a:rPr>
                <a:t>&gt;</a:t>
              </a:r>
              <a:endParaRPr lang="zh-CN" altLang="en-US" b="1" dirty="0">
                <a:solidFill>
                  <a:srgbClr val="FEFDE9"/>
                </a:solidFill>
              </a:endParaRPr>
            </a:p>
          </p:txBody>
        </p:sp>
        <p:sp>
          <p:nvSpPr>
            <p:cNvPr id="18" name="KSO_Shape"/>
            <p:cNvSpPr/>
            <p:nvPr>
              <p:custDataLst>
                <p:tags r:id="rId16"/>
              </p:custDataLst>
            </p:nvPr>
          </p:nvSpPr>
          <p:spPr bwMode="auto">
            <a:xfrm>
              <a:off x="6349" y="9085"/>
              <a:ext cx="751" cy="773"/>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DB8087"/>
            </a:solidFill>
            <a:ln>
              <a:noFill/>
            </a:ln>
          </p:spPr>
          <p:txBody>
            <a:bodyPr wrap="square" anchor="ctr">
              <a:normAutofit/>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1" name="文本框 14"/>
            <p:cNvSpPr txBox="1">
              <a:spLocks noChangeArrowheads="1"/>
            </p:cNvSpPr>
            <p:nvPr>
              <p:custDataLst>
                <p:tags r:id="rId17"/>
              </p:custDataLst>
            </p:nvPr>
          </p:nvSpPr>
          <p:spPr bwMode="auto">
            <a:xfrm>
              <a:off x="5518" y="2985"/>
              <a:ext cx="241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lgn="ctr">
                <a:defRPr b="1">
                  <a:solidFill>
                    <a:srgbClr val="48A5BD"/>
                  </a:solidFill>
                  <a:latin typeface="Arial" panose="020B0604020202020204" pitchFamily="34" charset="0"/>
                  <a:ea typeface="+mn-ea"/>
                  <a:cs typeface="+mn-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mtClean="0">
                  <a:solidFill>
                    <a:srgbClr val="DB8087"/>
                  </a:solidFill>
                  <a:latin typeface="微软雅黑" panose="020B0503020204020204" charset="-122"/>
                  <a:ea typeface="微软雅黑" panose="020B0503020204020204" charset="-122"/>
                </a:rPr>
                <a:t>画出我的生涯生命线</a:t>
              </a:r>
              <a:endParaRPr lang="zh-CN" altLang="en-US" smtClean="0">
                <a:solidFill>
                  <a:srgbClr val="DB8087"/>
                </a:solidFill>
                <a:latin typeface="微软雅黑" panose="020B0503020204020204" charset="-122"/>
                <a:ea typeface="微软雅黑" panose="020B0503020204020204" charset="-122"/>
              </a:endParaRPr>
            </a:p>
          </p:txBody>
        </p:sp>
        <p:sp>
          <p:nvSpPr>
            <p:cNvPr id="37" name="椭圆 36"/>
            <p:cNvSpPr/>
            <p:nvPr>
              <p:custDataLst>
                <p:tags r:id="rId18"/>
              </p:custDataLst>
            </p:nvPr>
          </p:nvSpPr>
          <p:spPr>
            <a:xfrm>
              <a:off x="14235" y="2988"/>
              <a:ext cx="988" cy="985"/>
            </a:xfrm>
            <a:prstGeom prst="ellipse">
              <a:avLst/>
            </a:prstGeom>
            <a:solidFill>
              <a:srgbClr val="C4ADD2"/>
            </a:solidFill>
            <a:ln w="12700">
              <a:noFill/>
            </a:ln>
          </p:spPr>
          <p:style>
            <a:lnRef idx="2">
              <a:srgbClr val="48A5BD">
                <a:shade val="50000"/>
              </a:srgbClr>
            </a:lnRef>
            <a:fillRef idx="1">
              <a:srgbClr val="48A5BD"/>
            </a:fillRef>
            <a:effectRef idx="0">
              <a:srgbClr val="48A5BD"/>
            </a:effectRef>
            <a:fontRef idx="minor">
              <a:srgbClr val="FEFDE9"/>
            </a:fontRef>
          </p:style>
          <p:txBody>
            <a:bodyPr wrap="square" anchor="ctr">
              <a:normAutofit/>
            </a:bodyPr>
            <a:lstStyle/>
            <a:p>
              <a:pPr algn="ctr">
                <a:defRPr/>
              </a:pPr>
              <a:r>
                <a:rPr lang="en-US" altLang="zh-CN" b="1" dirty="0">
                  <a:solidFill>
                    <a:srgbClr val="FEFDE9"/>
                  </a:solidFill>
                </a:rPr>
                <a:t>&gt;</a:t>
              </a:r>
              <a:endParaRPr lang="zh-CN" altLang="en-US" b="1" dirty="0">
                <a:solidFill>
                  <a:srgbClr val="FEFDE9"/>
                </a:solidFill>
              </a:endParaRPr>
            </a:p>
          </p:txBody>
        </p:sp>
        <p:sp>
          <p:nvSpPr>
            <p:cNvPr id="36" name="AutoShape 31"/>
            <p:cNvSpPr>
              <a:spLocks noChangeArrowheads="1"/>
            </p:cNvSpPr>
            <p:nvPr>
              <p:custDataLst>
                <p:tags r:id="rId19"/>
              </p:custDataLst>
            </p:nvPr>
          </p:nvSpPr>
          <p:spPr bwMode="auto">
            <a:xfrm>
              <a:off x="14203" y="2985"/>
              <a:ext cx="3932" cy="1005"/>
            </a:xfrm>
            <a:prstGeom prst="roundRect">
              <a:avLst>
                <a:gd name="adj" fmla="val 50000"/>
              </a:avLst>
            </a:prstGeom>
            <a:noFill/>
            <a:ln w="25400" cap="rnd" algn="ctr">
              <a:solidFill>
                <a:srgbClr val="C4ADD2"/>
              </a:solidFill>
              <a:prstDash val="sysDot"/>
              <a:round/>
            </a:ln>
            <a:extLst>
              <a:ext uri="{909E8E84-426E-40DD-AFC4-6F175D3DCCD1}">
                <a14:hiddenFill xmlns:a14="http://schemas.microsoft.com/office/drawing/2010/main">
                  <a:solidFill>
                    <a:srgbClr val="FFFFFF"/>
                  </a:solidFill>
                </a14:hiddenFill>
              </a:ext>
            </a:extLst>
          </p:spPr>
          <p:txBody>
            <a:bodyPr wrap="square" anchor="ctr">
              <a:normAutofit/>
            </a:bodyPr>
            <a:lstStyle>
              <a:lvl1pPr>
                <a:defRPr>
                  <a:solidFill>
                    <a:srgbClr val="000000"/>
                  </a:solidFill>
                  <a:latin typeface="Calibri" panose="020F0502020204030204" pitchFamily="34" charset="0"/>
                  <a:ea typeface="宋体" panose="02010600030101010101" pitchFamily="2" charset="-122"/>
                </a:defRPr>
              </a:lvl1pPr>
              <a:lvl2pPr marL="742950" indent="-285750">
                <a:defRPr>
                  <a:solidFill>
                    <a:srgbClr val="000000"/>
                  </a:solidFill>
                  <a:latin typeface="Calibri" panose="020F0502020204030204" pitchFamily="34" charset="0"/>
                  <a:ea typeface="宋体" panose="02010600030101010101" pitchFamily="2" charset="-122"/>
                </a:defRPr>
              </a:lvl2pPr>
              <a:lvl3pPr marL="1143000" indent="-228600">
                <a:defRPr>
                  <a:solidFill>
                    <a:srgbClr val="000000"/>
                  </a:solidFill>
                  <a:latin typeface="Calibri" panose="020F0502020204030204" pitchFamily="34" charset="0"/>
                  <a:ea typeface="宋体" panose="02010600030101010101" pitchFamily="2" charset="-122"/>
                </a:defRPr>
              </a:lvl3pPr>
              <a:lvl4pPr marL="1600200" indent="-228600">
                <a:defRPr>
                  <a:solidFill>
                    <a:srgbClr val="000000"/>
                  </a:solidFill>
                  <a:latin typeface="Calibri" panose="020F0502020204030204" pitchFamily="34" charset="0"/>
                  <a:ea typeface="宋体" panose="02010600030101010101" pitchFamily="2" charset="-122"/>
                </a:defRPr>
              </a:lvl4pPr>
              <a:lvl5pPr marL="2057400" indent="-228600">
                <a:defRPr>
                  <a:solidFill>
                    <a:srgbClr val="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Calibri" panose="020F0502020204030204" pitchFamily="34" charset="0"/>
                  <a:ea typeface="宋体" panose="02010600030101010101" pitchFamily="2" charset="-122"/>
                </a:defRPr>
              </a:lvl9pPr>
            </a:lstStyle>
            <a:p>
              <a:pPr eaLnBrk="1" hangingPunct="1"/>
              <a:endParaRPr lang="zh-CN" altLang="en-US">
                <a:solidFill>
                  <a:srgbClr val="48A5BD"/>
                </a:solidFill>
                <a:latin typeface="Arial" panose="020B0604020202020204" pitchFamily="34" charset="0"/>
                <a:ea typeface="黑体" panose="02010609060101010101" charset="-122"/>
              </a:endParaRPr>
            </a:p>
          </p:txBody>
        </p:sp>
        <p:sp>
          <p:nvSpPr>
            <p:cNvPr id="38" name="文本框 14"/>
            <p:cNvSpPr txBox="1">
              <a:spLocks noChangeArrowheads="1"/>
            </p:cNvSpPr>
            <p:nvPr>
              <p:custDataLst>
                <p:tags r:id="rId20"/>
              </p:custDataLst>
            </p:nvPr>
          </p:nvSpPr>
          <p:spPr bwMode="auto">
            <a:xfrm>
              <a:off x="15350" y="2962"/>
              <a:ext cx="2477"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lgn="ctr">
                <a:defRPr b="1">
                  <a:solidFill>
                    <a:srgbClr val="48A5BD"/>
                  </a:solidFill>
                  <a:latin typeface="Arial" panose="020B0604020202020204" pitchFamily="34" charset="0"/>
                  <a:ea typeface="+mn-ea"/>
                  <a:cs typeface="+mn-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mtClean="0">
                  <a:solidFill>
                    <a:srgbClr val="9BC674"/>
                  </a:solidFill>
                  <a:latin typeface="微软雅黑" panose="020B0503020204020204" charset="-122"/>
                  <a:ea typeface="微软雅黑" panose="020B0503020204020204" charset="-122"/>
                </a:rPr>
                <a:t>分析未来的生涯之路</a:t>
              </a:r>
              <a:endParaRPr lang="zh-CN" altLang="en-US" smtClean="0">
                <a:solidFill>
                  <a:srgbClr val="9BC674"/>
                </a:solidFill>
                <a:latin typeface="微软雅黑" panose="020B0503020204020204" charset="-122"/>
                <a:ea typeface="微软雅黑" panose="020B0503020204020204" charset="-122"/>
              </a:endParaRPr>
            </a:p>
          </p:txBody>
        </p:sp>
        <p:sp>
          <p:nvSpPr>
            <p:cNvPr id="45" name="Oval 100"/>
            <p:cNvSpPr>
              <a:spLocks noChangeArrowheads="1"/>
            </p:cNvSpPr>
            <p:nvPr>
              <p:custDataLst>
                <p:tags r:id="rId21"/>
              </p:custDataLst>
            </p:nvPr>
          </p:nvSpPr>
          <p:spPr bwMode="auto">
            <a:xfrm>
              <a:off x="15047" y="9269"/>
              <a:ext cx="244" cy="237"/>
            </a:xfrm>
            <a:prstGeom prst="ellipse">
              <a:avLst/>
            </a:prstGeom>
            <a:solidFill>
              <a:srgbClr val="9BC674"/>
            </a:solidFill>
            <a:ln>
              <a:noFill/>
            </a:ln>
          </p:spPr>
          <p:txBody>
            <a:bodyPr lIns="121920" tIns="60960" rIns="121920" bIns="60960"/>
            <a:lstStyle>
              <a:lvl1pPr>
                <a:defRPr>
                  <a:solidFill>
                    <a:srgbClr val="000000"/>
                  </a:solidFill>
                  <a:latin typeface="华文细黑" panose="02010600040101010101" pitchFamily="2" charset="-122"/>
                  <a:ea typeface="微软雅黑" panose="020B0503020204020204" charset="-122"/>
                </a:defRPr>
              </a:lvl1pPr>
              <a:lvl2pPr marL="742950" indent="-285750">
                <a:defRPr>
                  <a:solidFill>
                    <a:srgbClr val="000000"/>
                  </a:solidFill>
                  <a:latin typeface="华文细黑" panose="02010600040101010101" pitchFamily="2" charset="-122"/>
                  <a:ea typeface="微软雅黑" panose="020B0503020204020204" charset="-122"/>
                </a:defRPr>
              </a:lvl2pPr>
              <a:lvl3pPr marL="1143000" indent="-228600">
                <a:defRPr>
                  <a:solidFill>
                    <a:srgbClr val="000000"/>
                  </a:solidFill>
                  <a:latin typeface="华文细黑" panose="02010600040101010101" pitchFamily="2" charset="-122"/>
                  <a:ea typeface="微软雅黑" panose="020B0503020204020204" charset="-122"/>
                </a:defRPr>
              </a:lvl3pPr>
              <a:lvl4pPr marL="1600200" indent="-228600">
                <a:defRPr>
                  <a:solidFill>
                    <a:srgbClr val="000000"/>
                  </a:solidFill>
                  <a:latin typeface="华文细黑" panose="02010600040101010101" pitchFamily="2" charset="-122"/>
                  <a:ea typeface="微软雅黑" panose="020B0503020204020204" charset="-122"/>
                </a:defRPr>
              </a:lvl4pPr>
              <a:lvl5pPr marL="2057400" indent="-228600">
                <a:defRPr>
                  <a:solidFill>
                    <a:srgbClr val="000000"/>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rgbClr val="000000"/>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rgbClr val="000000"/>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rgbClr val="000000"/>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rgbClr val="000000"/>
                  </a:solidFill>
                  <a:latin typeface="华文细黑" panose="02010600040101010101" pitchFamily="2" charset="-122"/>
                  <a:ea typeface="微软雅黑" panose="020B0503020204020204" charset="-122"/>
                </a:defRPr>
              </a:lvl9pPr>
            </a:lstStyle>
            <a:p>
              <a:pPr eaLnBrk="1" hangingPunct="1"/>
              <a:endParaRPr lang="zh-CN" altLang="en-US" sz="2400">
                <a:solidFill>
                  <a:srgbClr val="DB8087"/>
                </a:solidFill>
                <a:latin typeface="Arial" panose="020B0604020202020204" pitchFamily="34" charset="0"/>
                <a:ea typeface="黑体" panose="02010609060101010101" charset="-122"/>
              </a:endParaRPr>
            </a:p>
          </p:txBody>
        </p:sp>
        <p:sp>
          <p:nvSpPr>
            <p:cNvPr id="46" name="Freeform 101"/>
            <p:cNvSpPr/>
            <p:nvPr>
              <p:custDataLst>
                <p:tags r:id="rId22"/>
              </p:custDataLst>
            </p:nvPr>
          </p:nvSpPr>
          <p:spPr bwMode="auto">
            <a:xfrm>
              <a:off x="14996" y="9547"/>
              <a:ext cx="338" cy="311"/>
            </a:xfrm>
            <a:custGeom>
              <a:avLst/>
              <a:gdLst>
                <a:gd name="T0" fmla="*/ 80872 w 53"/>
                <a:gd name="T1" fmla="*/ 0 h 49"/>
                <a:gd name="T2" fmla="*/ 0 w 53"/>
                <a:gd name="T3" fmla="*/ 77496 h 49"/>
                <a:gd name="T4" fmla="*/ 0 w 53"/>
                <a:gd name="T5" fmla="*/ 146051 h 49"/>
                <a:gd name="T6" fmla="*/ 158749 w 53"/>
                <a:gd name="T7" fmla="*/ 146051 h 49"/>
                <a:gd name="T8" fmla="*/ 158749 w 53"/>
                <a:gd name="T9" fmla="*/ 77496 h 49"/>
                <a:gd name="T10" fmla="*/ 80872 w 53"/>
                <a:gd name="T11" fmla="*/ 0 h 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 h="49">
                  <a:moveTo>
                    <a:pt x="27" y="0"/>
                  </a:moveTo>
                  <a:cubicBezTo>
                    <a:pt x="12" y="0"/>
                    <a:pt x="0" y="12"/>
                    <a:pt x="0" y="26"/>
                  </a:cubicBezTo>
                  <a:cubicBezTo>
                    <a:pt x="0" y="49"/>
                    <a:pt x="0" y="49"/>
                    <a:pt x="0" y="49"/>
                  </a:cubicBezTo>
                  <a:cubicBezTo>
                    <a:pt x="53" y="49"/>
                    <a:pt x="53" y="49"/>
                    <a:pt x="53" y="49"/>
                  </a:cubicBezTo>
                  <a:cubicBezTo>
                    <a:pt x="53" y="26"/>
                    <a:pt x="53" y="26"/>
                    <a:pt x="53" y="26"/>
                  </a:cubicBezTo>
                  <a:cubicBezTo>
                    <a:pt x="53" y="12"/>
                    <a:pt x="41" y="0"/>
                    <a:pt x="27" y="0"/>
                  </a:cubicBezTo>
                  <a:close/>
                </a:path>
              </a:pathLst>
            </a:custGeom>
            <a:solidFill>
              <a:srgbClr val="9BC674"/>
            </a:solidFill>
            <a:ln>
              <a:noFill/>
            </a:ln>
          </p:spPr>
          <p:txBody>
            <a:bodyPr lIns="121920" tIns="60960" rIns="121920" bIns="60960"/>
            <a:lstStyle/>
            <a:p>
              <a:endParaRPr lang="zh-CN" altLang="en-US"/>
            </a:p>
          </p:txBody>
        </p:sp>
        <p:sp>
          <p:nvSpPr>
            <p:cNvPr id="47" name="Oval 102"/>
            <p:cNvSpPr>
              <a:spLocks noChangeArrowheads="1"/>
            </p:cNvSpPr>
            <p:nvPr>
              <p:custDataLst>
                <p:tags r:id="rId23"/>
              </p:custDataLst>
            </p:nvPr>
          </p:nvSpPr>
          <p:spPr bwMode="auto">
            <a:xfrm>
              <a:off x="15700" y="9269"/>
              <a:ext cx="244" cy="237"/>
            </a:xfrm>
            <a:prstGeom prst="ellipse">
              <a:avLst/>
            </a:prstGeom>
            <a:solidFill>
              <a:srgbClr val="9BC674"/>
            </a:solidFill>
            <a:ln>
              <a:noFill/>
            </a:ln>
          </p:spPr>
          <p:txBody>
            <a:bodyPr lIns="121920" tIns="60960" rIns="121920" bIns="60960"/>
            <a:lstStyle>
              <a:lvl1pPr>
                <a:defRPr>
                  <a:solidFill>
                    <a:srgbClr val="000000"/>
                  </a:solidFill>
                  <a:latin typeface="华文细黑" panose="02010600040101010101" pitchFamily="2" charset="-122"/>
                  <a:ea typeface="微软雅黑" panose="020B0503020204020204" charset="-122"/>
                </a:defRPr>
              </a:lvl1pPr>
              <a:lvl2pPr marL="742950" indent="-285750">
                <a:defRPr>
                  <a:solidFill>
                    <a:srgbClr val="000000"/>
                  </a:solidFill>
                  <a:latin typeface="华文细黑" panose="02010600040101010101" pitchFamily="2" charset="-122"/>
                  <a:ea typeface="微软雅黑" panose="020B0503020204020204" charset="-122"/>
                </a:defRPr>
              </a:lvl2pPr>
              <a:lvl3pPr marL="1143000" indent="-228600">
                <a:defRPr>
                  <a:solidFill>
                    <a:srgbClr val="000000"/>
                  </a:solidFill>
                  <a:latin typeface="华文细黑" panose="02010600040101010101" pitchFamily="2" charset="-122"/>
                  <a:ea typeface="微软雅黑" panose="020B0503020204020204" charset="-122"/>
                </a:defRPr>
              </a:lvl3pPr>
              <a:lvl4pPr marL="1600200" indent="-228600">
                <a:defRPr>
                  <a:solidFill>
                    <a:srgbClr val="000000"/>
                  </a:solidFill>
                  <a:latin typeface="华文细黑" panose="02010600040101010101" pitchFamily="2" charset="-122"/>
                  <a:ea typeface="微软雅黑" panose="020B0503020204020204" charset="-122"/>
                </a:defRPr>
              </a:lvl4pPr>
              <a:lvl5pPr marL="2057400" indent="-228600">
                <a:defRPr>
                  <a:solidFill>
                    <a:srgbClr val="000000"/>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rgbClr val="000000"/>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rgbClr val="000000"/>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rgbClr val="000000"/>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rgbClr val="000000"/>
                  </a:solidFill>
                  <a:latin typeface="华文细黑" panose="02010600040101010101" pitchFamily="2" charset="-122"/>
                  <a:ea typeface="微软雅黑" panose="020B0503020204020204" charset="-122"/>
                </a:defRPr>
              </a:lvl9pPr>
            </a:lstStyle>
            <a:p>
              <a:pPr eaLnBrk="1" hangingPunct="1"/>
              <a:endParaRPr lang="zh-CN" altLang="en-US" sz="2400">
                <a:solidFill>
                  <a:srgbClr val="DB8087"/>
                </a:solidFill>
                <a:latin typeface="Arial" panose="020B0604020202020204" pitchFamily="34" charset="0"/>
                <a:ea typeface="黑体" panose="02010609060101010101" charset="-122"/>
              </a:endParaRPr>
            </a:p>
          </p:txBody>
        </p:sp>
        <p:sp>
          <p:nvSpPr>
            <p:cNvPr id="48" name="Freeform 103"/>
            <p:cNvSpPr/>
            <p:nvPr>
              <p:custDataLst>
                <p:tags r:id="rId24"/>
              </p:custDataLst>
            </p:nvPr>
          </p:nvSpPr>
          <p:spPr bwMode="auto">
            <a:xfrm>
              <a:off x="15656" y="9547"/>
              <a:ext cx="342" cy="311"/>
            </a:xfrm>
            <a:custGeom>
              <a:avLst/>
              <a:gdLst>
                <a:gd name="T0" fmla="*/ 78916 w 53"/>
                <a:gd name="T1" fmla="*/ 0 h 49"/>
                <a:gd name="T2" fmla="*/ 0 w 53"/>
                <a:gd name="T3" fmla="*/ 77496 h 49"/>
                <a:gd name="T4" fmla="*/ 0 w 53"/>
                <a:gd name="T5" fmla="*/ 146051 h 49"/>
                <a:gd name="T6" fmla="*/ 160867 w 53"/>
                <a:gd name="T7" fmla="*/ 146051 h 49"/>
                <a:gd name="T8" fmla="*/ 160867 w 53"/>
                <a:gd name="T9" fmla="*/ 77496 h 49"/>
                <a:gd name="T10" fmla="*/ 78916 w 53"/>
                <a:gd name="T11" fmla="*/ 0 h 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 h="49">
                  <a:moveTo>
                    <a:pt x="26" y="0"/>
                  </a:moveTo>
                  <a:cubicBezTo>
                    <a:pt x="12" y="0"/>
                    <a:pt x="0" y="12"/>
                    <a:pt x="0" y="26"/>
                  </a:cubicBezTo>
                  <a:cubicBezTo>
                    <a:pt x="0" y="49"/>
                    <a:pt x="0" y="49"/>
                    <a:pt x="0" y="49"/>
                  </a:cubicBezTo>
                  <a:cubicBezTo>
                    <a:pt x="53" y="49"/>
                    <a:pt x="53" y="49"/>
                    <a:pt x="53" y="49"/>
                  </a:cubicBezTo>
                  <a:cubicBezTo>
                    <a:pt x="53" y="26"/>
                    <a:pt x="53" y="26"/>
                    <a:pt x="53" y="26"/>
                  </a:cubicBezTo>
                  <a:cubicBezTo>
                    <a:pt x="53" y="12"/>
                    <a:pt x="41" y="0"/>
                    <a:pt x="26" y="0"/>
                  </a:cubicBezTo>
                  <a:close/>
                </a:path>
              </a:pathLst>
            </a:custGeom>
            <a:solidFill>
              <a:srgbClr val="9BC674"/>
            </a:solidFill>
            <a:ln>
              <a:noFill/>
            </a:ln>
          </p:spPr>
          <p:txBody>
            <a:bodyPr lIns="121920" tIns="60960" rIns="121920" bIns="60960"/>
            <a:lstStyle/>
            <a:p>
              <a:endParaRPr lang="zh-CN" altLang="en-US"/>
            </a:p>
          </p:txBody>
        </p:sp>
        <p:sp>
          <p:nvSpPr>
            <p:cNvPr id="49" name="Oval 104"/>
            <p:cNvSpPr>
              <a:spLocks noChangeArrowheads="1"/>
            </p:cNvSpPr>
            <p:nvPr>
              <p:custDataLst>
                <p:tags r:id="rId25"/>
              </p:custDataLst>
            </p:nvPr>
          </p:nvSpPr>
          <p:spPr bwMode="auto">
            <a:xfrm>
              <a:off x="15375" y="8975"/>
              <a:ext cx="244" cy="240"/>
            </a:xfrm>
            <a:prstGeom prst="ellipse">
              <a:avLst/>
            </a:prstGeom>
            <a:solidFill>
              <a:srgbClr val="9BC674"/>
            </a:solidFill>
            <a:ln>
              <a:noFill/>
            </a:ln>
          </p:spPr>
          <p:txBody>
            <a:bodyPr lIns="121920" tIns="60960" rIns="121920" bIns="60960"/>
            <a:lstStyle>
              <a:lvl1pPr>
                <a:defRPr>
                  <a:solidFill>
                    <a:srgbClr val="000000"/>
                  </a:solidFill>
                  <a:latin typeface="华文细黑" panose="02010600040101010101" pitchFamily="2" charset="-122"/>
                  <a:ea typeface="微软雅黑" panose="020B0503020204020204" charset="-122"/>
                </a:defRPr>
              </a:lvl1pPr>
              <a:lvl2pPr marL="742950" indent="-285750">
                <a:defRPr>
                  <a:solidFill>
                    <a:srgbClr val="000000"/>
                  </a:solidFill>
                  <a:latin typeface="华文细黑" panose="02010600040101010101" pitchFamily="2" charset="-122"/>
                  <a:ea typeface="微软雅黑" panose="020B0503020204020204" charset="-122"/>
                </a:defRPr>
              </a:lvl2pPr>
              <a:lvl3pPr marL="1143000" indent="-228600">
                <a:defRPr>
                  <a:solidFill>
                    <a:srgbClr val="000000"/>
                  </a:solidFill>
                  <a:latin typeface="华文细黑" panose="02010600040101010101" pitchFamily="2" charset="-122"/>
                  <a:ea typeface="微软雅黑" panose="020B0503020204020204" charset="-122"/>
                </a:defRPr>
              </a:lvl3pPr>
              <a:lvl4pPr marL="1600200" indent="-228600">
                <a:defRPr>
                  <a:solidFill>
                    <a:srgbClr val="000000"/>
                  </a:solidFill>
                  <a:latin typeface="华文细黑" panose="02010600040101010101" pitchFamily="2" charset="-122"/>
                  <a:ea typeface="微软雅黑" panose="020B0503020204020204" charset="-122"/>
                </a:defRPr>
              </a:lvl4pPr>
              <a:lvl5pPr marL="2057400" indent="-228600">
                <a:defRPr>
                  <a:solidFill>
                    <a:srgbClr val="000000"/>
                  </a:solidFill>
                  <a:latin typeface="华文细黑" panose="02010600040101010101" pitchFamily="2" charset="-122"/>
                  <a:ea typeface="微软雅黑" panose="020B0503020204020204" charset="-122"/>
                </a:defRPr>
              </a:lvl5pPr>
              <a:lvl6pPr marL="2514600" indent="-228600" fontAlgn="base">
                <a:spcBef>
                  <a:spcPct val="0"/>
                </a:spcBef>
                <a:spcAft>
                  <a:spcPct val="0"/>
                </a:spcAft>
                <a:defRPr>
                  <a:solidFill>
                    <a:srgbClr val="000000"/>
                  </a:solidFill>
                  <a:latin typeface="华文细黑" panose="02010600040101010101" pitchFamily="2" charset="-122"/>
                  <a:ea typeface="微软雅黑" panose="020B0503020204020204" charset="-122"/>
                </a:defRPr>
              </a:lvl6pPr>
              <a:lvl7pPr marL="2971800" indent="-228600" fontAlgn="base">
                <a:spcBef>
                  <a:spcPct val="0"/>
                </a:spcBef>
                <a:spcAft>
                  <a:spcPct val="0"/>
                </a:spcAft>
                <a:defRPr>
                  <a:solidFill>
                    <a:srgbClr val="000000"/>
                  </a:solidFill>
                  <a:latin typeface="华文细黑" panose="02010600040101010101" pitchFamily="2" charset="-122"/>
                  <a:ea typeface="微软雅黑" panose="020B0503020204020204" charset="-122"/>
                </a:defRPr>
              </a:lvl7pPr>
              <a:lvl8pPr marL="3429000" indent="-228600" fontAlgn="base">
                <a:spcBef>
                  <a:spcPct val="0"/>
                </a:spcBef>
                <a:spcAft>
                  <a:spcPct val="0"/>
                </a:spcAft>
                <a:defRPr>
                  <a:solidFill>
                    <a:srgbClr val="000000"/>
                  </a:solidFill>
                  <a:latin typeface="华文细黑" panose="02010600040101010101" pitchFamily="2" charset="-122"/>
                  <a:ea typeface="微软雅黑" panose="020B0503020204020204" charset="-122"/>
                </a:defRPr>
              </a:lvl8pPr>
              <a:lvl9pPr marL="3886200" indent="-228600" fontAlgn="base">
                <a:spcBef>
                  <a:spcPct val="0"/>
                </a:spcBef>
                <a:spcAft>
                  <a:spcPct val="0"/>
                </a:spcAft>
                <a:defRPr>
                  <a:solidFill>
                    <a:srgbClr val="000000"/>
                  </a:solidFill>
                  <a:latin typeface="华文细黑" panose="02010600040101010101" pitchFamily="2" charset="-122"/>
                  <a:ea typeface="微软雅黑" panose="020B0503020204020204" charset="-122"/>
                </a:defRPr>
              </a:lvl9pPr>
            </a:lstStyle>
            <a:p>
              <a:pPr eaLnBrk="1" hangingPunct="1"/>
              <a:endParaRPr lang="zh-CN" altLang="en-US" sz="2400">
                <a:solidFill>
                  <a:srgbClr val="DB8087"/>
                </a:solidFill>
                <a:latin typeface="Arial" panose="020B0604020202020204" pitchFamily="34" charset="0"/>
                <a:ea typeface="黑体" panose="02010609060101010101" charset="-122"/>
              </a:endParaRPr>
            </a:p>
          </p:txBody>
        </p:sp>
        <p:sp>
          <p:nvSpPr>
            <p:cNvPr id="50" name="Freeform 105"/>
            <p:cNvSpPr/>
            <p:nvPr>
              <p:custDataLst>
                <p:tags r:id="rId26"/>
              </p:custDataLst>
            </p:nvPr>
          </p:nvSpPr>
          <p:spPr bwMode="auto">
            <a:xfrm>
              <a:off x="15328" y="9249"/>
              <a:ext cx="342" cy="318"/>
            </a:xfrm>
            <a:custGeom>
              <a:avLst/>
              <a:gdLst>
                <a:gd name="T0" fmla="*/ 160867 w 54"/>
                <a:gd name="T1" fmla="*/ 81643 h 49"/>
                <a:gd name="T2" fmla="*/ 80434 w 54"/>
                <a:gd name="T3" fmla="*/ 0 h 49"/>
                <a:gd name="T4" fmla="*/ 0 w 54"/>
                <a:gd name="T5" fmla="*/ 81643 h 49"/>
                <a:gd name="T6" fmla="*/ 0 w 54"/>
                <a:gd name="T7" fmla="*/ 148167 h 49"/>
                <a:gd name="T8" fmla="*/ 160867 w 54"/>
                <a:gd name="T9" fmla="*/ 148167 h 49"/>
                <a:gd name="T10" fmla="*/ 160867 w 54"/>
                <a:gd name="T11" fmla="*/ 81643 h 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49">
                  <a:moveTo>
                    <a:pt x="54" y="27"/>
                  </a:moveTo>
                  <a:cubicBezTo>
                    <a:pt x="54" y="12"/>
                    <a:pt x="42" y="0"/>
                    <a:pt x="27" y="0"/>
                  </a:cubicBezTo>
                  <a:cubicBezTo>
                    <a:pt x="12" y="0"/>
                    <a:pt x="0" y="12"/>
                    <a:pt x="0" y="27"/>
                  </a:cubicBezTo>
                  <a:cubicBezTo>
                    <a:pt x="0" y="49"/>
                    <a:pt x="0" y="49"/>
                    <a:pt x="0" y="49"/>
                  </a:cubicBezTo>
                  <a:cubicBezTo>
                    <a:pt x="54" y="49"/>
                    <a:pt x="54" y="49"/>
                    <a:pt x="54" y="49"/>
                  </a:cubicBezTo>
                  <a:lnTo>
                    <a:pt x="54" y="27"/>
                  </a:lnTo>
                  <a:close/>
                </a:path>
              </a:pathLst>
            </a:custGeom>
            <a:solidFill>
              <a:srgbClr val="9BC674"/>
            </a:solidFill>
            <a:ln>
              <a:noFill/>
            </a:ln>
          </p:spPr>
          <p:txBody>
            <a:bodyPr lIns="121920" tIns="60960" rIns="121920" bIns="60960"/>
            <a:lstStyle/>
            <a:p>
              <a:endParaRPr lang="zh-CN" altLang="en-US"/>
            </a:p>
          </p:txBody>
        </p:sp>
        <p:sp>
          <p:nvSpPr>
            <p:cNvPr id="10" name="文本框 9"/>
            <p:cNvSpPr txBox="1"/>
            <p:nvPr>
              <p:custDataLst>
                <p:tags r:id="rId27"/>
              </p:custDataLst>
            </p:nvPr>
          </p:nvSpPr>
          <p:spPr>
            <a:xfrm>
              <a:off x="8384" y="4293"/>
              <a:ext cx="3020" cy="3197"/>
            </a:xfrm>
            <a:prstGeom prst="rect">
              <a:avLst/>
            </a:prstGeom>
            <a:noFill/>
          </p:spPr>
          <p:txBody>
            <a:bodyPr wrap="square" rtlCol="0">
              <a:spAutoFit/>
            </a:bodyPr>
            <a:p>
              <a:pPr>
                <a:lnSpc>
                  <a:spcPct val="100000"/>
                </a:lnSpc>
              </a:pPr>
              <a:r>
                <a:rPr lang="zh-CN" altLang="en-US" sz="1400" dirty="0">
                  <a:solidFill>
                    <a:schemeClr val="tx1"/>
                  </a:solidFill>
                  <a:uFillTx/>
                  <a:latin typeface="楷体" panose="02010609060101010101" charset="-122"/>
                  <a:ea typeface="楷体" panose="02010609060101010101" charset="-122"/>
                </a:rPr>
                <a:t>对上述步骤中标注的从出生到现在的重点事件进行分析，明确这些事件对自己有什么影响，消极影响还是积极影响，积极影响的事件标在生命线上方，消极影响的事件标在生命线的下方。</a:t>
              </a:r>
              <a:endParaRPr lang="zh-CN" altLang="en-US" sz="1400" dirty="0">
                <a:solidFill>
                  <a:schemeClr val="tx1"/>
                </a:solidFill>
                <a:uFillTx/>
                <a:latin typeface="楷体" panose="02010609060101010101" charset="-122"/>
                <a:ea typeface="楷体" panose="02010609060101010101" charset="-122"/>
              </a:endParaRPr>
            </a:p>
          </p:txBody>
        </p:sp>
        <p:sp>
          <p:nvSpPr>
            <p:cNvPr id="11" name="文本框 10"/>
            <p:cNvSpPr txBox="1"/>
            <p:nvPr>
              <p:custDataLst>
                <p:tags r:id="rId28"/>
              </p:custDataLst>
            </p:nvPr>
          </p:nvSpPr>
          <p:spPr>
            <a:xfrm>
              <a:off x="5091" y="4293"/>
              <a:ext cx="3020" cy="4215"/>
            </a:xfrm>
            <a:prstGeom prst="rect">
              <a:avLst/>
            </a:prstGeom>
            <a:noFill/>
          </p:spPr>
          <p:txBody>
            <a:bodyPr wrap="square" rtlCol="0">
              <a:spAutoFit/>
            </a:bodyPr>
            <a:p>
              <a:pPr>
                <a:lnSpc>
                  <a:spcPct val="100000"/>
                </a:lnSpc>
              </a:pPr>
              <a:r>
                <a:rPr lang="zh-CN" altLang="en-US" sz="1400" dirty="0">
                  <a:solidFill>
                    <a:schemeClr val="tx1"/>
                  </a:solidFill>
                  <a:uFillTx/>
                  <a:latin typeface="楷体" panose="02010609060101010101" charset="-122"/>
                  <a:ea typeface="楷体" panose="02010609060101010101" charset="-122"/>
                </a:rPr>
                <a:t>在生命线的时间轴上标注从出生到自己假定的寿命年限。将在自由联想步骤中记下来的从出生到现在的关键时间点标在时间轴上，有重大影响的时间点可以突出标注，标注自己从现在开始到自己假定的寿命结束期间计划去做的</a:t>
              </a:r>
              <a:endParaRPr lang="zh-CN" altLang="en-US" sz="1400" dirty="0">
                <a:solidFill>
                  <a:schemeClr val="tx1"/>
                </a:solidFill>
                <a:uFillTx/>
                <a:latin typeface="楷体" panose="02010609060101010101" charset="-122"/>
                <a:ea typeface="楷体" panose="02010609060101010101" charset="-122"/>
              </a:endParaRPr>
            </a:p>
            <a:p>
              <a:pPr>
                <a:lnSpc>
                  <a:spcPct val="100000"/>
                </a:lnSpc>
              </a:pPr>
              <a:r>
                <a:rPr lang="zh-CN" altLang="en-US" sz="1400" dirty="0">
                  <a:solidFill>
                    <a:schemeClr val="tx1"/>
                  </a:solidFill>
                  <a:uFillTx/>
                  <a:latin typeface="楷体" panose="02010609060101010101" charset="-122"/>
                  <a:ea typeface="楷体" panose="02010609060101010101" charset="-122"/>
                </a:rPr>
                <a:t>事。</a:t>
              </a:r>
              <a:endParaRPr lang="zh-CN" altLang="en-US" sz="1400" dirty="0">
                <a:solidFill>
                  <a:schemeClr val="tx1"/>
                </a:solidFill>
                <a:uFillTx/>
                <a:latin typeface="楷体" panose="02010609060101010101" charset="-122"/>
                <a:ea typeface="楷体" panose="02010609060101010101" charset="-122"/>
              </a:endParaRPr>
            </a:p>
          </p:txBody>
        </p:sp>
        <p:sp>
          <p:nvSpPr>
            <p:cNvPr id="12" name="文本框 11"/>
            <p:cNvSpPr txBox="1"/>
            <p:nvPr>
              <p:custDataLst>
                <p:tags r:id="rId29"/>
              </p:custDataLst>
            </p:nvPr>
          </p:nvSpPr>
          <p:spPr>
            <a:xfrm>
              <a:off x="11677" y="4293"/>
              <a:ext cx="3020" cy="2858"/>
            </a:xfrm>
            <a:prstGeom prst="rect">
              <a:avLst/>
            </a:prstGeom>
            <a:noFill/>
          </p:spPr>
          <p:txBody>
            <a:bodyPr wrap="square" rtlCol="0">
              <a:spAutoFit/>
            </a:bodyPr>
            <a:p>
              <a:pPr>
                <a:lnSpc>
                  <a:spcPct val="100000"/>
                </a:lnSpc>
              </a:pPr>
              <a:r>
                <a:rPr lang="zh-CN" altLang="en-US" sz="1400" dirty="0">
                  <a:solidFill>
                    <a:schemeClr val="tx1"/>
                  </a:solidFill>
                  <a:uFillTx/>
                  <a:latin typeface="楷体" panose="02010609060101010101" charset="-122"/>
                  <a:ea typeface="楷体" panose="02010609060101010101" charset="-122"/>
                </a:rPr>
                <a:t>在重大事件中，自己是如何表现的？其他人是如何表现的？当时自己有什么感受？对自己产生了哪些影响？这些事件如何影响自己今后的人生之路？</a:t>
              </a:r>
              <a:endParaRPr lang="zh-CN" altLang="en-US" sz="1400" dirty="0">
                <a:solidFill>
                  <a:schemeClr val="tx1"/>
                </a:solidFill>
                <a:uFillTx/>
                <a:latin typeface="楷体" panose="02010609060101010101" charset="-122"/>
                <a:ea typeface="楷体" panose="02010609060101010101" charset="-122"/>
              </a:endParaRPr>
            </a:p>
          </p:txBody>
        </p:sp>
        <p:sp>
          <p:nvSpPr>
            <p:cNvPr id="13" name="文本框 12"/>
            <p:cNvSpPr txBox="1"/>
            <p:nvPr>
              <p:custDataLst>
                <p:tags r:id="rId30"/>
              </p:custDataLst>
            </p:nvPr>
          </p:nvSpPr>
          <p:spPr>
            <a:xfrm>
              <a:off x="14970" y="4293"/>
              <a:ext cx="3020" cy="2179"/>
            </a:xfrm>
            <a:prstGeom prst="rect">
              <a:avLst/>
            </a:prstGeom>
            <a:noFill/>
          </p:spPr>
          <p:txBody>
            <a:bodyPr wrap="square" rtlCol="0">
              <a:spAutoFit/>
            </a:bodyPr>
            <a:p>
              <a:pPr>
                <a:lnSpc>
                  <a:spcPct val="100000"/>
                </a:lnSpc>
              </a:pPr>
              <a:r>
                <a:rPr lang="zh-CN" altLang="en-US" sz="1400" dirty="0">
                  <a:solidFill>
                    <a:schemeClr val="tx1"/>
                  </a:solidFill>
                  <a:uFillTx/>
                  <a:latin typeface="楷体" panose="02010609060101010101" charset="-122"/>
                  <a:ea typeface="楷体" panose="02010609060101010101" charset="-122"/>
                </a:rPr>
                <a:t>对自己从现在到未来规划中要做的事，要成为什么样的人进行分析和解释，并展望未来，制订自我管理和发展的规划。</a:t>
              </a:r>
              <a:endParaRPr lang="zh-CN" altLang="en-US" sz="1400" dirty="0">
                <a:solidFill>
                  <a:schemeClr val="tx1"/>
                </a:solidFill>
                <a:uFillTx/>
                <a:latin typeface="楷体" panose="02010609060101010101" charset="-122"/>
                <a:ea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自我探索概述</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614680" y="1088390"/>
            <a:ext cx="10615930" cy="4914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（三）自我探索的其他方法</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6" name="箭头: 五边形 5"/>
          <p:cNvSpPr/>
          <p:nvPr>
            <p:custDataLst>
              <p:tags r:id="rId1"/>
            </p:custDataLst>
          </p:nvPr>
        </p:nvSpPr>
        <p:spPr>
          <a:xfrm flipH="1">
            <a:off x="1365542" y="1846426"/>
            <a:ext cx="2490720" cy="747711"/>
          </a:xfrm>
          <a:prstGeom prst="homePlate">
            <a:avLst>
              <a:gd name="adj" fmla="val 19621"/>
            </a:avLst>
          </a:prstGeom>
          <a:gradFill flip="none" rotWithShape="1">
            <a:gsLst>
              <a:gs pos="100000">
                <a:srgbClr val="1D6DC2">
                  <a:lumMod val="5000"/>
                  <a:lumOff val="95000"/>
                  <a:alpha val="0"/>
                </a:srgbClr>
              </a:gs>
              <a:gs pos="0">
                <a:srgbClr val="1D6DC2">
                  <a:alpha val="80000"/>
                </a:srgbClr>
              </a:gs>
            </a:gsLst>
            <a:lin ang="10800000" scaled="1"/>
            <a:tileRect/>
          </a:gradFill>
          <a:ln w="28575">
            <a:noFill/>
          </a:ln>
        </p:spPr>
        <p:style>
          <a:lnRef idx="2">
            <a:srgbClr val="1D6DC2">
              <a:shade val="50000"/>
            </a:srgbClr>
          </a:lnRef>
          <a:fillRef idx="1">
            <a:srgbClr val="1D6DC2"/>
          </a:fillRef>
          <a:effectRef idx="0">
            <a:srgbClr val="1D6DC2"/>
          </a:effectRef>
          <a:fontRef idx="minor">
            <a:srgbClr val="FFFFFF"/>
          </a:fontRef>
        </p:style>
        <p:txBody>
          <a:bodyPr rtlCol="0" anchor="ctr"/>
          <a:lstStyle/>
          <a:p>
            <a:endParaRPr lang="zh-CN" altLang="en-US"/>
          </a:p>
        </p:txBody>
      </p:sp>
      <p:sp>
        <p:nvSpPr>
          <p:cNvPr id="5" name="箭头: 五边形 4"/>
          <p:cNvSpPr/>
          <p:nvPr>
            <p:custDataLst>
              <p:tags r:id="rId2"/>
            </p:custDataLst>
          </p:nvPr>
        </p:nvSpPr>
        <p:spPr>
          <a:xfrm flipH="1">
            <a:off x="1455218" y="1918654"/>
            <a:ext cx="2009525" cy="603256"/>
          </a:xfrm>
          <a:prstGeom prst="homePlate">
            <a:avLst>
              <a:gd name="adj" fmla="val 19621"/>
            </a:avLst>
          </a:prstGeom>
          <a:gradFill flip="none" rotWithShape="1">
            <a:gsLst>
              <a:gs pos="100000">
                <a:srgbClr val="1D6DC2">
                  <a:lumMod val="5000"/>
                  <a:lumOff val="95000"/>
                  <a:alpha val="0"/>
                </a:srgbClr>
              </a:gs>
              <a:gs pos="0">
                <a:srgbClr val="1D6DC2">
                  <a:alpha val="50000"/>
                </a:srgbClr>
              </a:gs>
            </a:gsLst>
            <a:lin ang="10800000" scaled="1"/>
            <a:tileRect/>
          </a:gradFill>
          <a:ln w="28575">
            <a:gradFill flip="none" rotWithShape="1">
              <a:gsLst>
                <a:gs pos="0">
                  <a:srgbClr val="1D6DC2">
                    <a:lumMod val="0"/>
                    <a:lumOff val="100000"/>
                  </a:srgbClr>
                </a:gs>
                <a:gs pos="100000">
                  <a:srgbClr val="FFFFFF"/>
                </a:gs>
              </a:gsLst>
              <a:lin ang="0" scaled="1"/>
              <a:tileRect/>
            </a:gradFill>
          </a:ln>
        </p:spPr>
        <p:style>
          <a:lnRef idx="2">
            <a:srgbClr val="1D6DC2">
              <a:shade val="50000"/>
            </a:srgbClr>
          </a:lnRef>
          <a:fillRef idx="1">
            <a:srgbClr val="1D6DC2"/>
          </a:fillRef>
          <a:effectRef idx="0">
            <a:srgbClr val="1D6DC2"/>
          </a:effectRef>
          <a:fontRef idx="minor">
            <a:srgbClr val="FFFFFF"/>
          </a:fontRef>
        </p:style>
        <p:txBody>
          <a:bodyPr rtlCol="0" anchor="ctr"/>
          <a:lstStyle/>
          <a:p>
            <a:endParaRPr lang="zh-CN" altLang="en-US" dirty="0"/>
          </a:p>
        </p:txBody>
      </p:sp>
      <p:grpSp>
        <p:nvGrpSpPr>
          <p:cNvPr id="21" name="组合 20"/>
          <p:cNvGrpSpPr/>
          <p:nvPr/>
        </p:nvGrpSpPr>
        <p:grpSpPr>
          <a:xfrm>
            <a:off x="1634490" y="2087880"/>
            <a:ext cx="9032240" cy="368300"/>
            <a:chOff x="2574" y="3288"/>
            <a:chExt cx="14224" cy="580"/>
          </a:xfrm>
        </p:grpSpPr>
        <p:sp>
          <p:nvSpPr>
            <p:cNvPr id="2" name="Rectangle 29"/>
            <p:cNvSpPr/>
            <p:nvPr>
              <p:custDataLst>
                <p:tags r:id="rId3"/>
              </p:custDataLst>
            </p:nvPr>
          </p:nvSpPr>
          <p:spPr>
            <a:xfrm flipH="1">
              <a:off x="2574" y="3288"/>
              <a:ext cx="2906" cy="580"/>
            </a:xfrm>
            <a:prstGeom prst="rect">
              <a:avLst/>
            </a:prstGeom>
          </p:spPr>
          <p:txBody>
            <a:bodyPr wrap="square"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00000"/>
                </a:lnSpc>
                <a:spcBef>
                  <a:spcPts val="0"/>
                </a:spcBef>
                <a:spcAft>
                  <a:spcPts val="0"/>
                </a:spcAft>
              </a:pPr>
              <a:r>
                <a:rPr lang="zh-CN" altLang="en-US" b="1" dirty="0">
                  <a:solidFill>
                    <a:srgbClr val="1D6DC2"/>
                  </a:solidFill>
                  <a:uFillTx/>
                  <a:latin typeface="Arial" panose="020B0604020202020204" pitchFamily="34" charset="0"/>
                  <a:ea typeface="微软雅黑" panose="020B0503020204020204" charset="-122"/>
                </a:rPr>
                <a:t>1. 我的“墓志铭”</a:t>
              </a:r>
              <a:endParaRPr lang="zh-CN" altLang="en-US" b="1" dirty="0">
                <a:solidFill>
                  <a:srgbClr val="1D6DC2"/>
                </a:solidFill>
                <a:uFillTx/>
                <a:latin typeface="Arial" panose="020B0604020202020204" pitchFamily="34" charset="0"/>
                <a:ea typeface="微软雅黑" panose="020B0503020204020204" charset="-122"/>
              </a:endParaRPr>
            </a:p>
          </p:txBody>
        </p:sp>
        <p:sp>
          <p:nvSpPr>
            <p:cNvPr id="10" name="TextBox 21"/>
            <p:cNvSpPr txBox="1"/>
            <p:nvPr>
              <p:custDataLst>
                <p:tags r:id="rId4"/>
              </p:custDataLst>
            </p:nvPr>
          </p:nvSpPr>
          <p:spPr>
            <a:xfrm flipH="1">
              <a:off x="5844" y="3288"/>
              <a:ext cx="10954" cy="580"/>
            </a:xfrm>
            <a:prstGeom prst="rect">
              <a:avLst/>
            </a:prstGeom>
            <a:noFill/>
          </p:spPr>
          <p:txBody>
            <a:bodyPr wrap="square" rtlCol="0" anchor="t" anchorCtr="0">
              <a:spAutoFit/>
            </a:bodyPr>
            <a:lstStyle/>
            <a:p>
              <a:pPr>
                <a:lnSpc>
                  <a:spcPct val="100000"/>
                </a:lnSpc>
              </a:pPr>
              <a:r>
                <a:rPr lang="zh-CN" altLang="en-US" dirty="0">
                  <a:solidFill>
                    <a:srgbClr val="000000">
                      <a:lumMod val="75000"/>
                      <a:lumOff val="25000"/>
                    </a:srgbClr>
                  </a:solidFill>
                  <a:uFillTx/>
                  <a:latin typeface="Arial" panose="020B0604020202020204" pitchFamily="34" charset="0"/>
                  <a:ea typeface="微软雅黑" panose="020B0503020204020204" charset="-122"/>
                </a:rPr>
                <a:t>书写“墓志铭”的原则：畅想性、全面性、成就性、概要性。</a:t>
              </a:r>
              <a:endParaRPr lang="zh-CN" altLang="en-US" dirty="0">
                <a:solidFill>
                  <a:srgbClr val="000000">
                    <a:lumMod val="75000"/>
                    <a:lumOff val="25000"/>
                  </a:srgbClr>
                </a:solidFill>
                <a:uFillTx/>
                <a:latin typeface="Arial" panose="020B0604020202020204" pitchFamily="34" charset="0"/>
                <a:ea typeface="微软雅黑" panose="020B0503020204020204" charset="-122"/>
              </a:endParaRPr>
            </a:p>
          </p:txBody>
        </p:sp>
      </p:grpSp>
      <p:sp>
        <p:nvSpPr>
          <p:cNvPr id="3" name="箭头: 五边形 5"/>
          <p:cNvSpPr/>
          <p:nvPr>
            <p:custDataLst>
              <p:tags r:id="rId5"/>
            </p:custDataLst>
          </p:nvPr>
        </p:nvSpPr>
        <p:spPr>
          <a:xfrm flipH="1">
            <a:off x="1365542" y="2964173"/>
            <a:ext cx="2490720" cy="747711"/>
          </a:xfrm>
          <a:prstGeom prst="homePlate">
            <a:avLst>
              <a:gd name="adj" fmla="val 19621"/>
            </a:avLst>
          </a:prstGeom>
          <a:gradFill flip="none" rotWithShape="1">
            <a:gsLst>
              <a:gs pos="100000">
                <a:srgbClr val="1D6DC2">
                  <a:lumMod val="5000"/>
                  <a:lumOff val="95000"/>
                  <a:alpha val="0"/>
                </a:srgbClr>
              </a:gs>
              <a:gs pos="0">
                <a:srgbClr val="1D6DC2">
                  <a:alpha val="80000"/>
                </a:srgbClr>
              </a:gs>
            </a:gsLst>
            <a:lin ang="10800000" scaled="1"/>
            <a:tileRect/>
          </a:gradFill>
          <a:ln w="28575">
            <a:noFill/>
          </a:ln>
        </p:spPr>
        <p:style>
          <a:lnRef idx="2">
            <a:srgbClr val="1D6DC2">
              <a:shade val="50000"/>
            </a:srgbClr>
          </a:lnRef>
          <a:fillRef idx="1">
            <a:srgbClr val="1D6DC2"/>
          </a:fillRef>
          <a:effectRef idx="0">
            <a:srgbClr val="1D6DC2"/>
          </a:effectRef>
          <a:fontRef idx="minor">
            <a:srgbClr val="FFFFFF"/>
          </a:fontRef>
        </p:style>
        <p:txBody>
          <a:bodyPr rtlCol="0" anchor="ctr"/>
          <a:lstStyle/>
          <a:p>
            <a:endParaRPr lang="zh-CN" altLang="en-US"/>
          </a:p>
        </p:txBody>
      </p:sp>
      <p:sp>
        <p:nvSpPr>
          <p:cNvPr id="4" name="箭头: 五边形 4"/>
          <p:cNvSpPr/>
          <p:nvPr>
            <p:custDataLst>
              <p:tags r:id="rId6"/>
            </p:custDataLst>
          </p:nvPr>
        </p:nvSpPr>
        <p:spPr>
          <a:xfrm flipH="1">
            <a:off x="1455218" y="3036401"/>
            <a:ext cx="2009525" cy="603256"/>
          </a:xfrm>
          <a:prstGeom prst="homePlate">
            <a:avLst>
              <a:gd name="adj" fmla="val 19621"/>
            </a:avLst>
          </a:prstGeom>
          <a:gradFill flip="none" rotWithShape="1">
            <a:gsLst>
              <a:gs pos="100000">
                <a:srgbClr val="1D6DC2">
                  <a:lumMod val="5000"/>
                  <a:lumOff val="95000"/>
                  <a:alpha val="0"/>
                </a:srgbClr>
              </a:gs>
              <a:gs pos="0">
                <a:srgbClr val="1D6DC2">
                  <a:alpha val="50000"/>
                </a:srgbClr>
              </a:gs>
            </a:gsLst>
            <a:lin ang="10800000" scaled="1"/>
            <a:tileRect/>
          </a:gradFill>
          <a:ln w="28575">
            <a:gradFill flip="none" rotWithShape="1">
              <a:gsLst>
                <a:gs pos="0">
                  <a:srgbClr val="1D6DC2">
                    <a:lumMod val="0"/>
                    <a:lumOff val="100000"/>
                  </a:srgbClr>
                </a:gs>
                <a:gs pos="100000">
                  <a:srgbClr val="FFFFFF"/>
                </a:gs>
              </a:gsLst>
              <a:lin ang="0" scaled="1"/>
              <a:tileRect/>
            </a:gradFill>
          </a:ln>
        </p:spPr>
        <p:style>
          <a:lnRef idx="2">
            <a:srgbClr val="1D6DC2">
              <a:shade val="50000"/>
            </a:srgbClr>
          </a:lnRef>
          <a:fillRef idx="1">
            <a:srgbClr val="1D6DC2"/>
          </a:fillRef>
          <a:effectRef idx="0">
            <a:srgbClr val="1D6DC2"/>
          </a:effectRef>
          <a:fontRef idx="minor">
            <a:srgbClr val="FFFFFF"/>
          </a:fontRef>
        </p:style>
        <p:txBody>
          <a:bodyPr rtlCol="0" anchor="ctr"/>
          <a:lstStyle/>
          <a:p>
            <a:endParaRPr lang="zh-CN" altLang="en-US" dirty="0"/>
          </a:p>
        </p:txBody>
      </p:sp>
      <p:sp>
        <p:nvSpPr>
          <p:cNvPr id="12" name="箭头: 五边形 5"/>
          <p:cNvSpPr/>
          <p:nvPr>
            <p:custDataLst>
              <p:tags r:id="rId7"/>
            </p:custDataLst>
          </p:nvPr>
        </p:nvSpPr>
        <p:spPr>
          <a:xfrm flipH="1">
            <a:off x="1365542" y="4081919"/>
            <a:ext cx="2490720" cy="747711"/>
          </a:xfrm>
          <a:prstGeom prst="homePlate">
            <a:avLst>
              <a:gd name="adj" fmla="val 19621"/>
            </a:avLst>
          </a:prstGeom>
          <a:gradFill flip="none" rotWithShape="1">
            <a:gsLst>
              <a:gs pos="100000">
                <a:srgbClr val="1D6DC2">
                  <a:lumMod val="5000"/>
                  <a:lumOff val="95000"/>
                  <a:alpha val="0"/>
                </a:srgbClr>
              </a:gs>
              <a:gs pos="0">
                <a:srgbClr val="1D6DC2">
                  <a:alpha val="80000"/>
                </a:srgbClr>
              </a:gs>
            </a:gsLst>
            <a:lin ang="10800000" scaled="1"/>
            <a:tileRect/>
          </a:gradFill>
          <a:ln w="28575">
            <a:noFill/>
          </a:ln>
        </p:spPr>
        <p:style>
          <a:lnRef idx="2">
            <a:srgbClr val="1D6DC2">
              <a:shade val="50000"/>
            </a:srgbClr>
          </a:lnRef>
          <a:fillRef idx="1">
            <a:srgbClr val="1D6DC2"/>
          </a:fillRef>
          <a:effectRef idx="0">
            <a:srgbClr val="1D6DC2"/>
          </a:effectRef>
          <a:fontRef idx="minor">
            <a:srgbClr val="FFFFFF"/>
          </a:fontRef>
        </p:style>
        <p:txBody>
          <a:bodyPr rtlCol="0" anchor="ctr"/>
          <a:lstStyle/>
          <a:p>
            <a:endParaRPr lang="zh-CN" altLang="en-US"/>
          </a:p>
        </p:txBody>
      </p:sp>
      <p:sp>
        <p:nvSpPr>
          <p:cNvPr id="13" name="箭头: 五边形 4"/>
          <p:cNvSpPr/>
          <p:nvPr>
            <p:custDataLst>
              <p:tags r:id="rId8"/>
            </p:custDataLst>
          </p:nvPr>
        </p:nvSpPr>
        <p:spPr>
          <a:xfrm flipH="1">
            <a:off x="1455218" y="4154147"/>
            <a:ext cx="2009525" cy="603256"/>
          </a:xfrm>
          <a:prstGeom prst="homePlate">
            <a:avLst>
              <a:gd name="adj" fmla="val 19621"/>
            </a:avLst>
          </a:prstGeom>
          <a:gradFill flip="none" rotWithShape="1">
            <a:gsLst>
              <a:gs pos="100000">
                <a:srgbClr val="1D6DC2">
                  <a:lumMod val="5000"/>
                  <a:lumOff val="95000"/>
                  <a:alpha val="0"/>
                </a:srgbClr>
              </a:gs>
              <a:gs pos="0">
                <a:srgbClr val="1D6DC2">
                  <a:alpha val="50000"/>
                </a:srgbClr>
              </a:gs>
            </a:gsLst>
            <a:lin ang="10800000" scaled="1"/>
            <a:tileRect/>
          </a:gradFill>
          <a:ln w="28575">
            <a:gradFill flip="none" rotWithShape="1">
              <a:gsLst>
                <a:gs pos="0">
                  <a:srgbClr val="1D6DC2">
                    <a:lumMod val="0"/>
                    <a:lumOff val="100000"/>
                  </a:srgbClr>
                </a:gs>
                <a:gs pos="100000">
                  <a:srgbClr val="FFFFFF"/>
                </a:gs>
              </a:gsLst>
              <a:lin ang="0" scaled="1"/>
              <a:tileRect/>
            </a:gradFill>
          </a:ln>
        </p:spPr>
        <p:style>
          <a:lnRef idx="2">
            <a:srgbClr val="1D6DC2">
              <a:shade val="50000"/>
            </a:srgbClr>
          </a:lnRef>
          <a:fillRef idx="1">
            <a:srgbClr val="1D6DC2"/>
          </a:fillRef>
          <a:effectRef idx="0">
            <a:srgbClr val="1D6DC2"/>
          </a:effectRef>
          <a:fontRef idx="minor">
            <a:srgbClr val="FFFFFF"/>
          </a:fontRef>
        </p:style>
        <p:txBody>
          <a:bodyPr rtlCol="0" anchor="ctr"/>
          <a:lstStyle/>
          <a:p>
            <a:endParaRPr lang="zh-CN" altLang="en-US" dirty="0"/>
          </a:p>
        </p:txBody>
      </p:sp>
      <p:sp>
        <p:nvSpPr>
          <p:cNvPr id="17" name="箭头: 五边形 5"/>
          <p:cNvSpPr/>
          <p:nvPr>
            <p:custDataLst>
              <p:tags r:id="rId9"/>
            </p:custDataLst>
          </p:nvPr>
        </p:nvSpPr>
        <p:spPr>
          <a:xfrm flipH="1">
            <a:off x="1365542" y="5199666"/>
            <a:ext cx="2490720" cy="747711"/>
          </a:xfrm>
          <a:prstGeom prst="homePlate">
            <a:avLst>
              <a:gd name="adj" fmla="val 19621"/>
            </a:avLst>
          </a:prstGeom>
          <a:gradFill flip="none" rotWithShape="1">
            <a:gsLst>
              <a:gs pos="100000">
                <a:srgbClr val="1D6DC2">
                  <a:lumMod val="5000"/>
                  <a:lumOff val="95000"/>
                  <a:alpha val="0"/>
                </a:srgbClr>
              </a:gs>
              <a:gs pos="0">
                <a:srgbClr val="1D6DC2">
                  <a:alpha val="80000"/>
                </a:srgbClr>
              </a:gs>
            </a:gsLst>
            <a:lin ang="10800000" scaled="1"/>
            <a:tileRect/>
          </a:gradFill>
          <a:ln w="28575">
            <a:noFill/>
          </a:ln>
        </p:spPr>
        <p:style>
          <a:lnRef idx="2">
            <a:srgbClr val="1D6DC2">
              <a:shade val="50000"/>
            </a:srgbClr>
          </a:lnRef>
          <a:fillRef idx="1">
            <a:srgbClr val="1D6DC2"/>
          </a:fillRef>
          <a:effectRef idx="0">
            <a:srgbClr val="1D6DC2"/>
          </a:effectRef>
          <a:fontRef idx="minor">
            <a:srgbClr val="FFFFFF"/>
          </a:fontRef>
        </p:style>
        <p:txBody>
          <a:bodyPr rtlCol="0" anchor="ctr"/>
          <a:lstStyle/>
          <a:p>
            <a:endParaRPr lang="zh-CN" altLang="en-US"/>
          </a:p>
        </p:txBody>
      </p:sp>
      <p:sp>
        <p:nvSpPr>
          <p:cNvPr id="18" name="箭头: 五边形 4"/>
          <p:cNvSpPr/>
          <p:nvPr>
            <p:custDataLst>
              <p:tags r:id="rId10"/>
            </p:custDataLst>
          </p:nvPr>
        </p:nvSpPr>
        <p:spPr>
          <a:xfrm flipH="1">
            <a:off x="1455218" y="5271894"/>
            <a:ext cx="2009525" cy="603256"/>
          </a:xfrm>
          <a:prstGeom prst="homePlate">
            <a:avLst>
              <a:gd name="adj" fmla="val 19621"/>
            </a:avLst>
          </a:prstGeom>
          <a:gradFill flip="none" rotWithShape="1">
            <a:gsLst>
              <a:gs pos="100000">
                <a:srgbClr val="1D6DC2">
                  <a:lumMod val="5000"/>
                  <a:lumOff val="95000"/>
                  <a:alpha val="0"/>
                </a:srgbClr>
              </a:gs>
              <a:gs pos="0">
                <a:srgbClr val="1D6DC2">
                  <a:alpha val="50000"/>
                </a:srgbClr>
              </a:gs>
            </a:gsLst>
            <a:lin ang="10800000" scaled="1"/>
            <a:tileRect/>
          </a:gradFill>
          <a:ln w="28575">
            <a:gradFill flip="none" rotWithShape="1">
              <a:gsLst>
                <a:gs pos="0">
                  <a:srgbClr val="1D6DC2">
                    <a:lumMod val="0"/>
                    <a:lumOff val="100000"/>
                  </a:srgbClr>
                </a:gs>
                <a:gs pos="100000">
                  <a:srgbClr val="FFFFFF"/>
                </a:gs>
              </a:gsLst>
              <a:lin ang="0" scaled="1"/>
              <a:tileRect/>
            </a:gradFill>
          </a:ln>
        </p:spPr>
        <p:style>
          <a:lnRef idx="2">
            <a:srgbClr val="1D6DC2">
              <a:shade val="50000"/>
            </a:srgbClr>
          </a:lnRef>
          <a:fillRef idx="1">
            <a:srgbClr val="1D6DC2"/>
          </a:fillRef>
          <a:effectRef idx="0">
            <a:srgbClr val="1D6DC2"/>
          </a:effectRef>
          <a:fontRef idx="minor">
            <a:srgbClr val="FFFFFF"/>
          </a:fontRef>
        </p:style>
        <p:txBody>
          <a:bodyPr rtlCol="0" anchor="ctr"/>
          <a:lstStyle/>
          <a:p>
            <a:endParaRPr lang="zh-CN" altLang="en-US" dirty="0"/>
          </a:p>
        </p:txBody>
      </p:sp>
      <p:grpSp>
        <p:nvGrpSpPr>
          <p:cNvPr id="22" name="组合 21"/>
          <p:cNvGrpSpPr/>
          <p:nvPr/>
        </p:nvGrpSpPr>
        <p:grpSpPr>
          <a:xfrm>
            <a:off x="1634490" y="3154045"/>
            <a:ext cx="9032240" cy="368300"/>
            <a:chOff x="2574" y="3288"/>
            <a:chExt cx="14224" cy="580"/>
          </a:xfrm>
        </p:grpSpPr>
        <p:sp>
          <p:nvSpPr>
            <p:cNvPr id="23" name="Rectangle 29"/>
            <p:cNvSpPr/>
            <p:nvPr>
              <p:custDataLst>
                <p:tags r:id="rId11"/>
              </p:custDataLst>
            </p:nvPr>
          </p:nvSpPr>
          <p:spPr>
            <a:xfrm flipH="1">
              <a:off x="2574" y="3288"/>
              <a:ext cx="2906" cy="580"/>
            </a:xfrm>
            <a:prstGeom prst="rect">
              <a:avLst/>
            </a:prstGeom>
          </p:spPr>
          <p:txBody>
            <a:bodyPr wrap="square"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00000"/>
                </a:lnSpc>
                <a:spcBef>
                  <a:spcPts val="0"/>
                </a:spcBef>
                <a:spcAft>
                  <a:spcPts val="0"/>
                </a:spcAft>
              </a:pPr>
              <a:r>
                <a:rPr lang="zh-CN" altLang="en-US" b="1" dirty="0">
                  <a:solidFill>
                    <a:srgbClr val="1D6DC2"/>
                  </a:solidFill>
                  <a:uFillTx/>
                  <a:latin typeface="Arial" panose="020B0604020202020204" pitchFamily="34" charset="0"/>
                  <a:ea typeface="微软雅黑" panose="020B0503020204020204" charset="-122"/>
                </a:rPr>
                <a:t>2. 我的表彰大会</a:t>
              </a:r>
              <a:endParaRPr lang="zh-CN" altLang="en-US" b="1" dirty="0">
                <a:solidFill>
                  <a:srgbClr val="1D6DC2"/>
                </a:solidFill>
                <a:uFillTx/>
                <a:latin typeface="Arial" panose="020B0604020202020204" pitchFamily="34" charset="0"/>
                <a:ea typeface="微软雅黑" panose="020B0503020204020204" charset="-122"/>
              </a:endParaRPr>
            </a:p>
          </p:txBody>
        </p:sp>
        <p:sp>
          <p:nvSpPr>
            <p:cNvPr id="24" name="TextBox 21"/>
            <p:cNvSpPr txBox="1"/>
            <p:nvPr>
              <p:custDataLst>
                <p:tags r:id="rId12"/>
              </p:custDataLst>
            </p:nvPr>
          </p:nvSpPr>
          <p:spPr>
            <a:xfrm flipH="1">
              <a:off x="5844" y="3288"/>
              <a:ext cx="10954" cy="580"/>
            </a:xfrm>
            <a:prstGeom prst="rect">
              <a:avLst/>
            </a:prstGeom>
            <a:noFill/>
          </p:spPr>
          <p:txBody>
            <a:bodyPr wrap="square" rtlCol="0" anchor="t" anchorCtr="0">
              <a:spAutoFit/>
            </a:bodyPr>
            <a:lstStyle/>
            <a:p>
              <a:pPr>
                <a:lnSpc>
                  <a:spcPct val="100000"/>
                </a:lnSpc>
              </a:pPr>
              <a:r>
                <a:rPr lang="zh-CN" altLang="en-US" dirty="0">
                  <a:solidFill>
                    <a:srgbClr val="000000">
                      <a:lumMod val="75000"/>
                      <a:lumOff val="25000"/>
                    </a:srgbClr>
                  </a:solidFill>
                  <a:uFillTx/>
                  <a:latin typeface="Arial" panose="020B0604020202020204" pitchFamily="34" charset="0"/>
                  <a:ea typeface="微软雅黑" panose="020B0503020204020204" charset="-122"/>
                </a:rPr>
                <a:t>要求：具体；要权威；人物；奖品。</a:t>
              </a:r>
              <a:endParaRPr lang="zh-CN" altLang="en-US" dirty="0">
                <a:solidFill>
                  <a:srgbClr val="000000">
                    <a:lumMod val="75000"/>
                    <a:lumOff val="25000"/>
                  </a:srgbClr>
                </a:solidFill>
                <a:uFillTx/>
                <a:latin typeface="Arial" panose="020B0604020202020204" pitchFamily="34" charset="0"/>
                <a:ea typeface="微软雅黑" panose="020B0503020204020204" charset="-122"/>
              </a:endParaRPr>
            </a:p>
          </p:txBody>
        </p:sp>
      </p:grpSp>
      <p:grpSp>
        <p:nvGrpSpPr>
          <p:cNvPr id="25" name="组合 24"/>
          <p:cNvGrpSpPr/>
          <p:nvPr/>
        </p:nvGrpSpPr>
        <p:grpSpPr>
          <a:xfrm>
            <a:off x="1634490" y="4146550"/>
            <a:ext cx="9032240" cy="645160"/>
            <a:chOff x="2574" y="3092"/>
            <a:chExt cx="14224" cy="1016"/>
          </a:xfrm>
        </p:grpSpPr>
        <p:sp>
          <p:nvSpPr>
            <p:cNvPr id="26" name="Rectangle 29"/>
            <p:cNvSpPr/>
            <p:nvPr>
              <p:custDataLst>
                <p:tags r:id="rId13"/>
              </p:custDataLst>
            </p:nvPr>
          </p:nvSpPr>
          <p:spPr>
            <a:xfrm flipH="1">
              <a:off x="2574" y="3288"/>
              <a:ext cx="2906" cy="580"/>
            </a:xfrm>
            <a:prstGeom prst="rect">
              <a:avLst/>
            </a:prstGeom>
          </p:spPr>
          <p:txBody>
            <a:bodyPr wrap="square"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00000"/>
                </a:lnSpc>
                <a:spcBef>
                  <a:spcPts val="0"/>
                </a:spcBef>
                <a:spcAft>
                  <a:spcPts val="0"/>
                </a:spcAft>
              </a:pPr>
              <a:r>
                <a:rPr lang="zh-CN" altLang="en-US" b="1" dirty="0">
                  <a:solidFill>
                    <a:srgbClr val="1D6DC2"/>
                  </a:solidFill>
                  <a:uFillTx/>
                  <a:latin typeface="Arial" panose="020B0604020202020204" pitchFamily="34" charset="0"/>
                  <a:ea typeface="微软雅黑" panose="020B0503020204020204" charset="-122"/>
                </a:rPr>
                <a:t>3. 我的三个愿望</a:t>
              </a:r>
              <a:endParaRPr lang="zh-CN" altLang="en-US" b="1" dirty="0">
                <a:solidFill>
                  <a:srgbClr val="1D6DC2"/>
                </a:solidFill>
                <a:uFillTx/>
                <a:latin typeface="Arial" panose="020B0604020202020204" pitchFamily="34" charset="0"/>
                <a:ea typeface="微软雅黑" panose="020B0503020204020204" charset="-122"/>
              </a:endParaRPr>
            </a:p>
          </p:txBody>
        </p:sp>
        <p:sp>
          <p:nvSpPr>
            <p:cNvPr id="27" name="TextBox 21"/>
            <p:cNvSpPr txBox="1"/>
            <p:nvPr>
              <p:custDataLst>
                <p:tags r:id="rId14"/>
              </p:custDataLst>
            </p:nvPr>
          </p:nvSpPr>
          <p:spPr>
            <a:xfrm flipH="1">
              <a:off x="5844" y="3092"/>
              <a:ext cx="10954" cy="1016"/>
            </a:xfrm>
            <a:prstGeom prst="rect">
              <a:avLst/>
            </a:prstGeom>
            <a:noFill/>
          </p:spPr>
          <p:txBody>
            <a:bodyPr wrap="square" rtlCol="0" anchor="t" anchorCtr="0">
              <a:spAutoFit/>
            </a:bodyPr>
            <a:lstStyle/>
            <a:p>
              <a:pPr>
                <a:lnSpc>
                  <a:spcPct val="100000"/>
                </a:lnSpc>
              </a:pPr>
              <a:r>
                <a:rPr lang="zh-CN" altLang="en-US" dirty="0">
                  <a:solidFill>
                    <a:srgbClr val="000000">
                      <a:lumMod val="75000"/>
                      <a:lumOff val="25000"/>
                    </a:srgbClr>
                  </a:solidFill>
                  <a:uFillTx/>
                  <a:latin typeface="Arial" panose="020B0604020202020204" pitchFamily="34" charset="0"/>
                  <a:ea typeface="微软雅黑" panose="020B0503020204020204" charset="-122"/>
                </a:rPr>
                <a:t>简单而明确地说出自己最想实现的三件事，澄清自己最在乎什么。要求具备时间、地点、事件等具体的因素。</a:t>
              </a:r>
              <a:endParaRPr lang="zh-CN" altLang="en-US" dirty="0">
                <a:solidFill>
                  <a:srgbClr val="000000">
                    <a:lumMod val="75000"/>
                    <a:lumOff val="25000"/>
                  </a:srgbClr>
                </a:solidFill>
                <a:uFillTx/>
                <a:latin typeface="Arial" panose="020B0604020202020204" pitchFamily="34" charset="0"/>
                <a:ea typeface="微软雅黑" panose="020B0503020204020204" charset="-122"/>
              </a:endParaRPr>
            </a:p>
          </p:txBody>
        </p:sp>
      </p:grpSp>
      <p:grpSp>
        <p:nvGrpSpPr>
          <p:cNvPr id="28" name="组合 27"/>
          <p:cNvGrpSpPr/>
          <p:nvPr/>
        </p:nvGrpSpPr>
        <p:grpSpPr>
          <a:xfrm>
            <a:off x="1634490" y="5281295"/>
            <a:ext cx="9032240" cy="645160"/>
            <a:chOff x="2574" y="3120"/>
            <a:chExt cx="14224" cy="1016"/>
          </a:xfrm>
        </p:grpSpPr>
        <p:sp>
          <p:nvSpPr>
            <p:cNvPr id="29" name="Rectangle 29"/>
            <p:cNvSpPr/>
            <p:nvPr>
              <p:custDataLst>
                <p:tags r:id="rId15"/>
              </p:custDataLst>
            </p:nvPr>
          </p:nvSpPr>
          <p:spPr>
            <a:xfrm flipH="1">
              <a:off x="2574" y="3288"/>
              <a:ext cx="2906" cy="580"/>
            </a:xfrm>
            <a:prstGeom prst="rect">
              <a:avLst/>
            </a:prstGeom>
          </p:spPr>
          <p:txBody>
            <a:bodyPr wrap="square"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00000"/>
                </a:lnSpc>
                <a:spcBef>
                  <a:spcPts val="0"/>
                </a:spcBef>
                <a:spcAft>
                  <a:spcPts val="0"/>
                </a:spcAft>
              </a:pPr>
              <a:r>
                <a:rPr lang="zh-CN" altLang="en-US" b="1" dirty="0">
                  <a:solidFill>
                    <a:srgbClr val="1D6DC2"/>
                  </a:solidFill>
                  <a:uFillTx/>
                  <a:latin typeface="Arial" panose="020B0604020202020204" pitchFamily="34" charset="0"/>
                  <a:ea typeface="微软雅黑" panose="020B0503020204020204" charset="-122"/>
                </a:rPr>
                <a:t>4. 我的最后三天</a:t>
              </a:r>
              <a:endParaRPr lang="zh-CN" altLang="en-US" b="1" dirty="0">
                <a:solidFill>
                  <a:srgbClr val="1D6DC2"/>
                </a:solidFill>
                <a:uFillTx/>
                <a:latin typeface="Arial" panose="020B0604020202020204" pitchFamily="34" charset="0"/>
                <a:ea typeface="微软雅黑" panose="020B0503020204020204" charset="-122"/>
              </a:endParaRPr>
            </a:p>
          </p:txBody>
        </p:sp>
        <p:sp>
          <p:nvSpPr>
            <p:cNvPr id="30" name="TextBox 21"/>
            <p:cNvSpPr txBox="1"/>
            <p:nvPr>
              <p:custDataLst>
                <p:tags r:id="rId16"/>
              </p:custDataLst>
            </p:nvPr>
          </p:nvSpPr>
          <p:spPr>
            <a:xfrm flipH="1">
              <a:off x="5844" y="3120"/>
              <a:ext cx="10954" cy="1016"/>
            </a:xfrm>
            <a:prstGeom prst="rect">
              <a:avLst/>
            </a:prstGeom>
            <a:noFill/>
          </p:spPr>
          <p:txBody>
            <a:bodyPr wrap="square" rtlCol="0" anchor="t" anchorCtr="0">
              <a:spAutoFit/>
            </a:bodyPr>
            <a:lstStyle/>
            <a:p>
              <a:pPr>
                <a:lnSpc>
                  <a:spcPct val="100000"/>
                </a:lnSpc>
              </a:pPr>
              <a:r>
                <a:rPr lang="zh-CN" altLang="en-US" dirty="0">
                  <a:solidFill>
                    <a:srgbClr val="000000">
                      <a:lumMod val="75000"/>
                      <a:lumOff val="25000"/>
                    </a:srgbClr>
                  </a:solidFill>
                  <a:uFillTx/>
                  <a:latin typeface="Arial" panose="020B0604020202020204" pitchFamily="34" charset="0"/>
                  <a:ea typeface="微软雅黑" panose="020B0503020204020204" charset="-122"/>
                </a:rPr>
                <a:t>三天，72 小时，整合你的所有生活，一生浓缩为三天，三天涵盖一生，你会怎么过呢？</a:t>
              </a:r>
              <a:endParaRPr lang="zh-CN" altLang="en-US" dirty="0">
                <a:solidFill>
                  <a:srgbClr val="000000">
                    <a:lumMod val="75000"/>
                    <a:lumOff val="25000"/>
                  </a:srgbClr>
                </a:solidFill>
                <a:uFillTx/>
                <a:latin typeface="Arial" panose="020B0604020202020204" pitchFamily="34" charset="0"/>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自我探索概述</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箭头: 五边形 5"/>
          <p:cNvSpPr/>
          <p:nvPr>
            <p:custDataLst>
              <p:tags r:id="rId1"/>
            </p:custDataLst>
          </p:nvPr>
        </p:nvSpPr>
        <p:spPr>
          <a:xfrm flipH="1">
            <a:off x="1365542" y="1508606"/>
            <a:ext cx="2490720" cy="747711"/>
          </a:xfrm>
          <a:prstGeom prst="homePlate">
            <a:avLst>
              <a:gd name="adj" fmla="val 19621"/>
            </a:avLst>
          </a:prstGeom>
          <a:gradFill flip="none" rotWithShape="1">
            <a:gsLst>
              <a:gs pos="100000">
                <a:srgbClr val="1D6DC2">
                  <a:lumMod val="5000"/>
                  <a:lumOff val="95000"/>
                  <a:alpha val="0"/>
                </a:srgbClr>
              </a:gs>
              <a:gs pos="0">
                <a:srgbClr val="1D6DC2">
                  <a:alpha val="80000"/>
                </a:srgbClr>
              </a:gs>
            </a:gsLst>
            <a:lin ang="10800000" scaled="1"/>
            <a:tileRect/>
          </a:gradFill>
          <a:ln w="28575">
            <a:noFill/>
          </a:ln>
        </p:spPr>
        <p:style>
          <a:lnRef idx="2">
            <a:srgbClr val="1D6DC2">
              <a:shade val="50000"/>
            </a:srgbClr>
          </a:lnRef>
          <a:fillRef idx="1">
            <a:srgbClr val="1D6DC2"/>
          </a:fillRef>
          <a:effectRef idx="0">
            <a:srgbClr val="1D6DC2"/>
          </a:effectRef>
          <a:fontRef idx="minor">
            <a:srgbClr val="FFFFFF"/>
          </a:fontRef>
        </p:style>
        <p:txBody>
          <a:bodyPr rtlCol="0" anchor="ctr"/>
          <a:lstStyle/>
          <a:p>
            <a:endParaRPr lang="zh-CN" altLang="en-US"/>
          </a:p>
        </p:txBody>
      </p:sp>
      <p:sp>
        <p:nvSpPr>
          <p:cNvPr id="5" name="箭头: 五边形 4"/>
          <p:cNvSpPr/>
          <p:nvPr>
            <p:custDataLst>
              <p:tags r:id="rId2"/>
            </p:custDataLst>
          </p:nvPr>
        </p:nvSpPr>
        <p:spPr>
          <a:xfrm flipH="1">
            <a:off x="1455218" y="1580834"/>
            <a:ext cx="2009525" cy="603256"/>
          </a:xfrm>
          <a:prstGeom prst="homePlate">
            <a:avLst>
              <a:gd name="adj" fmla="val 19621"/>
            </a:avLst>
          </a:prstGeom>
          <a:gradFill flip="none" rotWithShape="1">
            <a:gsLst>
              <a:gs pos="100000">
                <a:srgbClr val="1D6DC2">
                  <a:lumMod val="5000"/>
                  <a:lumOff val="95000"/>
                  <a:alpha val="0"/>
                </a:srgbClr>
              </a:gs>
              <a:gs pos="0">
                <a:srgbClr val="1D6DC2">
                  <a:alpha val="50000"/>
                </a:srgbClr>
              </a:gs>
            </a:gsLst>
            <a:lin ang="10800000" scaled="1"/>
            <a:tileRect/>
          </a:gradFill>
          <a:ln w="28575">
            <a:gradFill flip="none" rotWithShape="1">
              <a:gsLst>
                <a:gs pos="0">
                  <a:srgbClr val="1D6DC2">
                    <a:lumMod val="0"/>
                    <a:lumOff val="100000"/>
                  </a:srgbClr>
                </a:gs>
                <a:gs pos="100000">
                  <a:srgbClr val="FFFFFF"/>
                </a:gs>
              </a:gsLst>
              <a:lin ang="0" scaled="1"/>
              <a:tileRect/>
            </a:gradFill>
          </a:ln>
        </p:spPr>
        <p:style>
          <a:lnRef idx="2">
            <a:srgbClr val="1D6DC2">
              <a:shade val="50000"/>
            </a:srgbClr>
          </a:lnRef>
          <a:fillRef idx="1">
            <a:srgbClr val="1D6DC2"/>
          </a:fillRef>
          <a:effectRef idx="0">
            <a:srgbClr val="1D6DC2"/>
          </a:effectRef>
          <a:fontRef idx="minor">
            <a:srgbClr val="FFFFFF"/>
          </a:fontRef>
        </p:style>
        <p:txBody>
          <a:bodyPr rtlCol="0" anchor="ctr"/>
          <a:lstStyle/>
          <a:p>
            <a:endParaRPr lang="zh-CN" altLang="en-US" dirty="0"/>
          </a:p>
        </p:txBody>
      </p:sp>
      <p:grpSp>
        <p:nvGrpSpPr>
          <p:cNvPr id="21" name="组合 20"/>
          <p:cNvGrpSpPr/>
          <p:nvPr/>
        </p:nvGrpSpPr>
        <p:grpSpPr>
          <a:xfrm>
            <a:off x="1634490" y="1750060"/>
            <a:ext cx="9032240" cy="368300"/>
            <a:chOff x="2574" y="3288"/>
            <a:chExt cx="14224" cy="580"/>
          </a:xfrm>
        </p:grpSpPr>
        <p:sp>
          <p:nvSpPr>
            <p:cNvPr id="2" name="Rectangle 29"/>
            <p:cNvSpPr/>
            <p:nvPr>
              <p:custDataLst>
                <p:tags r:id="rId3"/>
              </p:custDataLst>
            </p:nvPr>
          </p:nvSpPr>
          <p:spPr>
            <a:xfrm flipH="1">
              <a:off x="2574" y="3288"/>
              <a:ext cx="2906" cy="580"/>
            </a:xfrm>
            <a:prstGeom prst="rect">
              <a:avLst/>
            </a:prstGeom>
          </p:spPr>
          <p:txBody>
            <a:bodyPr wrap="square"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00000"/>
                </a:lnSpc>
                <a:spcBef>
                  <a:spcPts val="0"/>
                </a:spcBef>
                <a:spcAft>
                  <a:spcPts val="0"/>
                </a:spcAft>
              </a:pPr>
              <a:r>
                <a:rPr lang="zh-CN" altLang="en-US" b="1" dirty="0">
                  <a:solidFill>
                    <a:srgbClr val="1D6DC2"/>
                  </a:solidFill>
                  <a:uFillTx/>
                  <a:latin typeface="Arial" panose="020B0604020202020204" pitchFamily="34" charset="0"/>
                  <a:ea typeface="微软雅黑" panose="020B0503020204020204" charset="-122"/>
                </a:rPr>
                <a:t>5. 十年后的我</a:t>
              </a:r>
              <a:endParaRPr lang="zh-CN" altLang="en-US" b="1" dirty="0">
                <a:solidFill>
                  <a:srgbClr val="1D6DC2"/>
                </a:solidFill>
                <a:uFillTx/>
                <a:latin typeface="Arial" panose="020B0604020202020204" pitchFamily="34" charset="0"/>
                <a:ea typeface="微软雅黑" panose="020B0503020204020204" charset="-122"/>
              </a:endParaRPr>
            </a:p>
          </p:txBody>
        </p:sp>
        <p:sp>
          <p:nvSpPr>
            <p:cNvPr id="10" name="TextBox 21"/>
            <p:cNvSpPr txBox="1"/>
            <p:nvPr>
              <p:custDataLst>
                <p:tags r:id="rId4"/>
              </p:custDataLst>
            </p:nvPr>
          </p:nvSpPr>
          <p:spPr>
            <a:xfrm flipH="1">
              <a:off x="5844" y="3288"/>
              <a:ext cx="10954" cy="580"/>
            </a:xfrm>
            <a:prstGeom prst="rect">
              <a:avLst/>
            </a:prstGeom>
            <a:noFill/>
          </p:spPr>
          <p:txBody>
            <a:bodyPr wrap="square" rtlCol="0" anchor="t" anchorCtr="0">
              <a:spAutoFit/>
            </a:bodyPr>
            <a:lstStyle/>
            <a:p>
              <a:pPr>
                <a:lnSpc>
                  <a:spcPct val="100000"/>
                </a:lnSpc>
              </a:pPr>
              <a:r>
                <a:rPr lang="zh-CN" altLang="en-US" dirty="0">
                  <a:solidFill>
                    <a:srgbClr val="000000">
                      <a:lumMod val="75000"/>
                      <a:lumOff val="25000"/>
                    </a:srgbClr>
                  </a:solidFill>
                  <a:uFillTx/>
                  <a:latin typeface="Arial" panose="020B0604020202020204" pitchFamily="34" charset="0"/>
                  <a:ea typeface="微软雅黑" panose="020B0503020204020204" charset="-122"/>
                </a:rPr>
                <a:t>展望一下十年后的自己。</a:t>
              </a:r>
              <a:endParaRPr lang="zh-CN" altLang="en-US" dirty="0">
                <a:solidFill>
                  <a:srgbClr val="000000">
                    <a:lumMod val="75000"/>
                    <a:lumOff val="25000"/>
                  </a:srgbClr>
                </a:solidFill>
                <a:uFillTx/>
                <a:latin typeface="Arial" panose="020B0604020202020204" pitchFamily="34" charset="0"/>
                <a:ea typeface="微软雅黑" panose="020B0503020204020204" charset="-122"/>
              </a:endParaRPr>
            </a:p>
          </p:txBody>
        </p:sp>
      </p:grpSp>
      <p:sp>
        <p:nvSpPr>
          <p:cNvPr id="3" name="箭头: 五边形 5"/>
          <p:cNvSpPr/>
          <p:nvPr>
            <p:custDataLst>
              <p:tags r:id="rId5"/>
            </p:custDataLst>
          </p:nvPr>
        </p:nvSpPr>
        <p:spPr>
          <a:xfrm flipH="1">
            <a:off x="1365542" y="2626353"/>
            <a:ext cx="2490720" cy="747711"/>
          </a:xfrm>
          <a:prstGeom prst="homePlate">
            <a:avLst>
              <a:gd name="adj" fmla="val 19621"/>
            </a:avLst>
          </a:prstGeom>
          <a:gradFill flip="none" rotWithShape="1">
            <a:gsLst>
              <a:gs pos="100000">
                <a:srgbClr val="1D6DC2">
                  <a:lumMod val="5000"/>
                  <a:lumOff val="95000"/>
                  <a:alpha val="0"/>
                </a:srgbClr>
              </a:gs>
              <a:gs pos="0">
                <a:srgbClr val="1D6DC2">
                  <a:alpha val="80000"/>
                </a:srgbClr>
              </a:gs>
            </a:gsLst>
            <a:lin ang="10800000" scaled="1"/>
            <a:tileRect/>
          </a:gradFill>
          <a:ln w="28575">
            <a:noFill/>
          </a:ln>
        </p:spPr>
        <p:style>
          <a:lnRef idx="2">
            <a:srgbClr val="1D6DC2">
              <a:shade val="50000"/>
            </a:srgbClr>
          </a:lnRef>
          <a:fillRef idx="1">
            <a:srgbClr val="1D6DC2"/>
          </a:fillRef>
          <a:effectRef idx="0">
            <a:srgbClr val="1D6DC2"/>
          </a:effectRef>
          <a:fontRef idx="minor">
            <a:srgbClr val="FFFFFF"/>
          </a:fontRef>
        </p:style>
        <p:txBody>
          <a:bodyPr rtlCol="0" anchor="ctr"/>
          <a:lstStyle/>
          <a:p>
            <a:endParaRPr lang="zh-CN" altLang="en-US"/>
          </a:p>
        </p:txBody>
      </p:sp>
      <p:sp>
        <p:nvSpPr>
          <p:cNvPr id="4" name="箭头: 五边形 4"/>
          <p:cNvSpPr/>
          <p:nvPr>
            <p:custDataLst>
              <p:tags r:id="rId6"/>
            </p:custDataLst>
          </p:nvPr>
        </p:nvSpPr>
        <p:spPr>
          <a:xfrm flipH="1">
            <a:off x="1455218" y="2698581"/>
            <a:ext cx="2009525" cy="603256"/>
          </a:xfrm>
          <a:prstGeom prst="homePlate">
            <a:avLst>
              <a:gd name="adj" fmla="val 19621"/>
            </a:avLst>
          </a:prstGeom>
          <a:gradFill flip="none" rotWithShape="1">
            <a:gsLst>
              <a:gs pos="100000">
                <a:srgbClr val="1D6DC2">
                  <a:lumMod val="5000"/>
                  <a:lumOff val="95000"/>
                  <a:alpha val="0"/>
                </a:srgbClr>
              </a:gs>
              <a:gs pos="0">
                <a:srgbClr val="1D6DC2">
                  <a:alpha val="50000"/>
                </a:srgbClr>
              </a:gs>
            </a:gsLst>
            <a:lin ang="10800000" scaled="1"/>
            <a:tileRect/>
          </a:gradFill>
          <a:ln w="28575">
            <a:gradFill flip="none" rotWithShape="1">
              <a:gsLst>
                <a:gs pos="0">
                  <a:srgbClr val="1D6DC2">
                    <a:lumMod val="0"/>
                    <a:lumOff val="100000"/>
                  </a:srgbClr>
                </a:gs>
                <a:gs pos="100000">
                  <a:srgbClr val="FFFFFF"/>
                </a:gs>
              </a:gsLst>
              <a:lin ang="0" scaled="1"/>
              <a:tileRect/>
            </a:gradFill>
          </a:ln>
        </p:spPr>
        <p:style>
          <a:lnRef idx="2">
            <a:srgbClr val="1D6DC2">
              <a:shade val="50000"/>
            </a:srgbClr>
          </a:lnRef>
          <a:fillRef idx="1">
            <a:srgbClr val="1D6DC2"/>
          </a:fillRef>
          <a:effectRef idx="0">
            <a:srgbClr val="1D6DC2"/>
          </a:effectRef>
          <a:fontRef idx="minor">
            <a:srgbClr val="FFFFFF"/>
          </a:fontRef>
        </p:style>
        <p:txBody>
          <a:bodyPr rtlCol="0" anchor="ctr"/>
          <a:lstStyle/>
          <a:p>
            <a:endParaRPr lang="zh-CN" altLang="en-US" dirty="0"/>
          </a:p>
        </p:txBody>
      </p:sp>
      <p:sp>
        <p:nvSpPr>
          <p:cNvPr id="12" name="箭头: 五边形 5"/>
          <p:cNvSpPr/>
          <p:nvPr>
            <p:custDataLst>
              <p:tags r:id="rId7"/>
            </p:custDataLst>
          </p:nvPr>
        </p:nvSpPr>
        <p:spPr>
          <a:xfrm flipH="1">
            <a:off x="1365542" y="3744099"/>
            <a:ext cx="2490720" cy="747711"/>
          </a:xfrm>
          <a:prstGeom prst="homePlate">
            <a:avLst>
              <a:gd name="adj" fmla="val 19621"/>
            </a:avLst>
          </a:prstGeom>
          <a:gradFill flip="none" rotWithShape="1">
            <a:gsLst>
              <a:gs pos="100000">
                <a:srgbClr val="1D6DC2">
                  <a:lumMod val="5000"/>
                  <a:lumOff val="95000"/>
                  <a:alpha val="0"/>
                </a:srgbClr>
              </a:gs>
              <a:gs pos="0">
                <a:srgbClr val="1D6DC2">
                  <a:alpha val="80000"/>
                </a:srgbClr>
              </a:gs>
            </a:gsLst>
            <a:lin ang="10800000" scaled="1"/>
            <a:tileRect/>
          </a:gradFill>
          <a:ln w="28575">
            <a:noFill/>
          </a:ln>
        </p:spPr>
        <p:style>
          <a:lnRef idx="2">
            <a:srgbClr val="1D6DC2">
              <a:shade val="50000"/>
            </a:srgbClr>
          </a:lnRef>
          <a:fillRef idx="1">
            <a:srgbClr val="1D6DC2"/>
          </a:fillRef>
          <a:effectRef idx="0">
            <a:srgbClr val="1D6DC2"/>
          </a:effectRef>
          <a:fontRef idx="minor">
            <a:srgbClr val="FFFFFF"/>
          </a:fontRef>
        </p:style>
        <p:txBody>
          <a:bodyPr rtlCol="0" anchor="ctr"/>
          <a:lstStyle/>
          <a:p>
            <a:endParaRPr lang="zh-CN" altLang="en-US"/>
          </a:p>
        </p:txBody>
      </p:sp>
      <p:sp>
        <p:nvSpPr>
          <p:cNvPr id="13" name="箭头: 五边形 4"/>
          <p:cNvSpPr/>
          <p:nvPr>
            <p:custDataLst>
              <p:tags r:id="rId8"/>
            </p:custDataLst>
          </p:nvPr>
        </p:nvSpPr>
        <p:spPr>
          <a:xfrm flipH="1">
            <a:off x="1455218" y="3816327"/>
            <a:ext cx="2009525" cy="603256"/>
          </a:xfrm>
          <a:prstGeom prst="homePlate">
            <a:avLst>
              <a:gd name="adj" fmla="val 19621"/>
            </a:avLst>
          </a:prstGeom>
          <a:gradFill flip="none" rotWithShape="1">
            <a:gsLst>
              <a:gs pos="100000">
                <a:srgbClr val="1D6DC2">
                  <a:lumMod val="5000"/>
                  <a:lumOff val="95000"/>
                  <a:alpha val="0"/>
                </a:srgbClr>
              </a:gs>
              <a:gs pos="0">
                <a:srgbClr val="1D6DC2">
                  <a:alpha val="50000"/>
                </a:srgbClr>
              </a:gs>
            </a:gsLst>
            <a:lin ang="10800000" scaled="1"/>
            <a:tileRect/>
          </a:gradFill>
          <a:ln w="28575">
            <a:gradFill flip="none" rotWithShape="1">
              <a:gsLst>
                <a:gs pos="0">
                  <a:srgbClr val="1D6DC2">
                    <a:lumMod val="0"/>
                    <a:lumOff val="100000"/>
                  </a:srgbClr>
                </a:gs>
                <a:gs pos="100000">
                  <a:srgbClr val="FFFFFF"/>
                </a:gs>
              </a:gsLst>
              <a:lin ang="0" scaled="1"/>
              <a:tileRect/>
            </a:gradFill>
          </a:ln>
        </p:spPr>
        <p:style>
          <a:lnRef idx="2">
            <a:srgbClr val="1D6DC2">
              <a:shade val="50000"/>
            </a:srgbClr>
          </a:lnRef>
          <a:fillRef idx="1">
            <a:srgbClr val="1D6DC2"/>
          </a:fillRef>
          <a:effectRef idx="0">
            <a:srgbClr val="1D6DC2"/>
          </a:effectRef>
          <a:fontRef idx="minor">
            <a:srgbClr val="FFFFFF"/>
          </a:fontRef>
        </p:style>
        <p:txBody>
          <a:bodyPr rtlCol="0" anchor="ctr"/>
          <a:lstStyle/>
          <a:p>
            <a:endParaRPr lang="zh-CN" altLang="en-US" dirty="0"/>
          </a:p>
        </p:txBody>
      </p:sp>
      <p:sp>
        <p:nvSpPr>
          <p:cNvPr id="17" name="箭头: 五边形 5"/>
          <p:cNvSpPr/>
          <p:nvPr>
            <p:custDataLst>
              <p:tags r:id="rId9"/>
            </p:custDataLst>
          </p:nvPr>
        </p:nvSpPr>
        <p:spPr>
          <a:xfrm flipH="1">
            <a:off x="1365542" y="4861846"/>
            <a:ext cx="2490720" cy="747711"/>
          </a:xfrm>
          <a:prstGeom prst="homePlate">
            <a:avLst>
              <a:gd name="adj" fmla="val 19621"/>
            </a:avLst>
          </a:prstGeom>
          <a:gradFill flip="none" rotWithShape="1">
            <a:gsLst>
              <a:gs pos="100000">
                <a:srgbClr val="1D6DC2">
                  <a:lumMod val="5000"/>
                  <a:lumOff val="95000"/>
                  <a:alpha val="0"/>
                </a:srgbClr>
              </a:gs>
              <a:gs pos="0">
                <a:srgbClr val="1D6DC2">
                  <a:alpha val="80000"/>
                </a:srgbClr>
              </a:gs>
            </a:gsLst>
            <a:lin ang="10800000" scaled="1"/>
            <a:tileRect/>
          </a:gradFill>
          <a:ln w="28575">
            <a:noFill/>
          </a:ln>
        </p:spPr>
        <p:style>
          <a:lnRef idx="2">
            <a:srgbClr val="1D6DC2">
              <a:shade val="50000"/>
            </a:srgbClr>
          </a:lnRef>
          <a:fillRef idx="1">
            <a:srgbClr val="1D6DC2"/>
          </a:fillRef>
          <a:effectRef idx="0">
            <a:srgbClr val="1D6DC2"/>
          </a:effectRef>
          <a:fontRef idx="minor">
            <a:srgbClr val="FFFFFF"/>
          </a:fontRef>
        </p:style>
        <p:txBody>
          <a:bodyPr rtlCol="0" anchor="ctr"/>
          <a:lstStyle/>
          <a:p>
            <a:endParaRPr lang="zh-CN" altLang="en-US"/>
          </a:p>
        </p:txBody>
      </p:sp>
      <p:sp>
        <p:nvSpPr>
          <p:cNvPr id="18" name="箭头: 五边形 4"/>
          <p:cNvSpPr/>
          <p:nvPr>
            <p:custDataLst>
              <p:tags r:id="rId10"/>
            </p:custDataLst>
          </p:nvPr>
        </p:nvSpPr>
        <p:spPr>
          <a:xfrm flipH="1">
            <a:off x="1455218" y="4934074"/>
            <a:ext cx="2009525" cy="603256"/>
          </a:xfrm>
          <a:prstGeom prst="homePlate">
            <a:avLst>
              <a:gd name="adj" fmla="val 19621"/>
            </a:avLst>
          </a:prstGeom>
          <a:gradFill flip="none" rotWithShape="1">
            <a:gsLst>
              <a:gs pos="100000">
                <a:srgbClr val="1D6DC2">
                  <a:lumMod val="5000"/>
                  <a:lumOff val="95000"/>
                  <a:alpha val="0"/>
                </a:srgbClr>
              </a:gs>
              <a:gs pos="0">
                <a:srgbClr val="1D6DC2">
                  <a:alpha val="50000"/>
                </a:srgbClr>
              </a:gs>
            </a:gsLst>
            <a:lin ang="10800000" scaled="1"/>
            <a:tileRect/>
          </a:gradFill>
          <a:ln w="28575">
            <a:gradFill flip="none" rotWithShape="1">
              <a:gsLst>
                <a:gs pos="0">
                  <a:srgbClr val="1D6DC2">
                    <a:lumMod val="0"/>
                    <a:lumOff val="100000"/>
                  </a:srgbClr>
                </a:gs>
                <a:gs pos="100000">
                  <a:srgbClr val="FFFFFF"/>
                </a:gs>
              </a:gsLst>
              <a:lin ang="0" scaled="1"/>
              <a:tileRect/>
            </a:gradFill>
          </a:ln>
        </p:spPr>
        <p:style>
          <a:lnRef idx="2">
            <a:srgbClr val="1D6DC2">
              <a:shade val="50000"/>
            </a:srgbClr>
          </a:lnRef>
          <a:fillRef idx="1">
            <a:srgbClr val="1D6DC2"/>
          </a:fillRef>
          <a:effectRef idx="0">
            <a:srgbClr val="1D6DC2"/>
          </a:effectRef>
          <a:fontRef idx="minor">
            <a:srgbClr val="FFFFFF"/>
          </a:fontRef>
        </p:style>
        <p:txBody>
          <a:bodyPr rtlCol="0" anchor="ctr"/>
          <a:lstStyle/>
          <a:p>
            <a:endParaRPr lang="zh-CN" altLang="en-US" dirty="0"/>
          </a:p>
        </p:txBody>
      </p:sp>
      <p:grpSp>
        <p:nvGrpSpPr>
          <p:cNvPr id="22" name="组合 21"/>
          <p:cNvGrpSpPr/>
          <p:nvPr/>
        </p:nvGrpSpPr>
        <p:grpSpPr>
          <a:xfrm>
            <a:off x="1634490" y="2709545"/>
            <a:ext cx="9032240" cy="645160"/>
            <a:chOff x="2574" y="3120"/>
            <a:chExt cx="14224" cy="1016"/>
          </a:xfrm>
        </p:grpSpPr>
        <p:sp>
          <p:nvSpPr>
            <p:cNvPr id="23" name="Rectangle 29"/>
            <p:cNvSpPr/>
            <p:nvPr>
              <p:custDataLst>
                <p:tags r:id="rId11"/>
              </p:custDataLst>
            </p:nvPr>
          </p:nvSpPr>
          <p:spPr>
            <a:xfrm flipH="1">
              <a:off x="2574" y="3288"/>
              <a:ext cx="3270" cy="580"/>
            </a:xfrm>
            <a:prstGeom prst="rect">
              <a:avLst/>
            </a:prstGeom>
          </p:spPr>
          <p:txBody>
            <a:bodyPr wrap="square"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00000"/>
                </a:lnSpc>
                <a:spcBef>
                  <a:spcPts val="0"/>
                </a:spcBef>
                <a:spcAft>
                  <a:spcPts val="0"/>
                </a:spcAft>
              </a:pPr>
              <a:r>
                <a:rPr lang="zh-CN" altLang="en-US" b="1" dirty="0">
                  <a:solidFill>
                    <a:srgbClr val="1D6DC2"/>
                  </a:solidFill>
                  <a:uFillTx/>
                  <a:latin typeface="Arial" panose="020B0604020202020204" pitchFamily="34" charset="0"/>
                  <a:ea typeface="微软雅黑" panose="020B0503020204020204" charset="-122"/>
                </a:rPr>
                <a:t>6. 我理想中的生活</a:t>
              </a:r>
              <a:endParaRPr lang="zh-CN" altLang="en-US" b="1" dirty="0">
                <a:solidFill>
                  <a:srgbClr val="1D6DC2"/>
                </a:solidFill>
                <a:uFillTx/>
                <a:latin typeface="Arial" panose="020B0604020202020204" pitchFamily="34" charset="0"/>
                <a:ea typeface="微软雅黑" panose="020B0503020204020204" charset="-122"/>
              </a:endParaRPr>
            </a:p>
          </p:txBody>
        </p:sp>
        <p:sp>
          <p:nvSpPr>
            <p:cNvPr id="24" name="TextBox 21"/>
            <p:cNvSpPr txBox="1"/>
            <p:nvPr>
              <p:custDataLst>
                <p:tags r:id="rId12"/>
              </p:custDataLst>
            </p:nvPr>
          </p:nvSpPr>
          <p:spPr>
            <a:xfrm flipH="1">
              <a:off x="5844" y="3120"/>
              <a:ext cx="10954" cy="1016"/>
            </a:xfrm>
            <a:prstGeom prst="rect">
              <a:avLst/>
            </a:prstGeom>
            <a:noFill/>
          </p:spPr>
          <p:txBody>
            <a:bodyPr wrap="square" rtlCol="0" anchor="t" anchorCtr="0">
              <a:spAutoFit/>
            </a:bodyPr>
            <a:lstStyle/>
            <a:p>
              <a:pPr>
                <a:lnSpc>
                  <a:spcPct val="100000"/>
                </a:lnSpc>
              </a:pPr>
              <a:r>
                <a:rPr lang="zh-CN" altLang="en-US" dirty="0">
                  <a:solidFill>
                    <a:srgbClr val="000000">
                      <a:lumMod val="75000"/>
                      <a:lumOff val="25000"/>
                    </a:srgbClr>
                  </a:solidFill>
                  <a:uFillTx/>
                  <a:latin typeface="Arial" panose="020B0604020202020204" pitchFamily="34" charset="0"/>
                  <a:ea typeface="微软雅黑" panose="020B0503020204020204" charset="-122"/>
                </a:rPr>
                <a:t>让大家畅想一下各自的理想生活，然后结合未来的理想生活再考虑现在的工作。</a:t>
              </a:r>
              <a:endParaRPr lang="zh-CN" altLang="en-US" dirty="0">
                <a:solidFill>
                  <a:srgbClr val="000000">
                    <a:lumMod val="75000"/>
                    <a:lumOff val="25000"/>
                  </a:srgbClr>
                </a:solidFill>
                <a:uFillTx/>
                <a:latin typeface="Arial" panose="020B0604020202020204" pitchFamily="34" charset="0"/>
                <a:ea typeface="微软雅黑" panose="020B0503020204020204" charset="-122"/>
              </a:endParaRPr>
            </a:p>
          </p:txBody>
        </p:sp>
      </p:grpSp>
      <p:grpSp>
        <p:nvGrpSpPr>
          <p:cNvPr id="25" name="组合 24"/>
          <p:cNvGrpSpPr/>
          <p:nvPr/>
        </p:nvGrpSpPr>
        <p:grpSpPr>
          <a:xfrm>
            <a:off x="1634490" y="3808730"/>
            <a:ext cx="9032240" cy="645160"/>
            <a:chOff x="2574" y="3092"/>
            <a:chExt cx="14224" cy="1016"/>
          </a:xfrm>
        </p:grpSpPr>
        <p:sp>
          <p:nvSpPr>
            <p:cNvPr id="26" name="Rectangle 29"/>
            <p:cNvSpPr/>
            <p:nvPr>
              <p:custDataLst>
                <p:tags r:id="rId13"/>
              </p:custDataLst>
            </p:nvPr>
          </p:nvSpPr>
          <p:spPr>
            <a:xfrm flipH="1">
              <a:off x="2574" y="3288"/>
              <a:ext cx="3270" cy="580"/>
            </a:xfrm>
            <a:prstGeom prst="rect">
              <a:avLst/>
            </a:prstGeom>
          </p:spPr>
          <p:txBody>
            <a:bodyPr wrap="square"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00000"/>
                </a:lnSpc>
                <a:spcBef>
                  <a:spcPts val="0"/>
                </a:spcBef>
                <a:spcAft>
                  <a:spcPts val="0"/>
                </a:spcAft>
              </a:pPr>
              <a:r>
                <a:rPr lang="zh-CN" altLang="en-US" b="1" dirty="0">
                  <a:solidFill>
                    <a:srgbClr val="1D6DC2"/>
                  </a:solidFill>
                  <a:uFillTx/>
                  <a:latin typeface="Arial" panose="020B0604020202020204" pitchFamily="34" charset="0"/>
                  <a:ea typeface="微软雅黑" panose="020B0503020204020204" charset="-122"/>
                </a:rPr>
                <a:t>7. 我理想中的工作</a:t>
              </a:r>
              <a:endParaRPr lang="zh-CN" altLang="en-US" b="1" dirty="0">
                <a:solidFill>
                  <a:srgbClr val="1D6DC2"/>
                </a:solidFill>
                <a:uFillTx/>
                <a:latin typeface="Arial" panose="020B0604020202020204" pitchFamily="34" charset="0"/>
                <a:ea typeface="微软雅黑" panose="020B0503020204020204" charset="-122"/>
              </a:endParaRPr>
            </a:p>
          </p:txBody>
        </p:sp>
        <p:sp>
          <p:nvSpPr>
            <p:cNvPr id="27" name="TextBox 21"/>
            <p:cNvSpPr txBox="1"/>
            <p:nvPr>
              <p:custDataLst>
                <p:tags r:id="rId14"/>
              </p:custDataLst>
            </p:nvPr>
          </p:nvSpPr>
          <p:spPr>
            <a:xfrm flipH="1">
              <a:off x="5844" y="3092"/>
              <a:ext cx="10954" cy="1016"/>
            </a:xfrm>
            <a:prstGeom prst="rect">
              <a:avLst/>
            </a:prstGeom>
            <a:noFill/>
          </p:spPr>
          <p:txBody>
            <a:bodyPr wrap="square" rtlCol="0" anchor="t" anchorCtr="0">
              <a:spAutoFit/>
            </a:bodyPr>
            <a:lstStyle/>
            <a:p>
              <a:pPr>
                <a:lnSpc>
                  <a:spcPct val="100000"/>
                </a:lnSpc>
              </a:pPr>
              <a:r>
                <a:rPr lang="zh-CN" altLang="en-US" dirty="0">
                  <a:solidFill>
                    <a:srgbClr val="000000">
                      <a:lumMod val="75000"/>
                      <a:lumOff val="25000"/>
                    </a:srgbClr>
                  </a:solidFill>
                  <a:uFillTx/>
                  <a:latin typeface="Arial" panose="020B0604020202020204" pitchFamily="34" charset="0"/>
                  <a:ea typeface="微软雅黑" panose="020B0503020204020204" charset="-122"/>
                </a:rPr>
                <a:t>你希望的工作环境、工作氛围、工作内容、工作强度、工资福利等方面去写你理想中的工作，越详细越好。</a:t>
              </a:r>
              <a:endParaRPr lang="zh-CN" altLang="en-US" dirty="0">
                <a:solidFill>
                  <a:srgbClr val="000000">
                    <a:lumMod val="75000"/>
                    <a:lumOff val="25000"/>
                  </a:srgbClr>
                </a:solidFill>
                <a:uFillTx/>
                <a:latin typeface="Arial" panose="020B0604020202020204" pitchFamily="34" charset="0"/>
                <a:ea typeface="微软雅黑" panose="020B0503020204020204" charset="-122"/>
              </a:endParaRPr>
            </a:p>
          </p:txBody>
        </p:sp>
      </p:grpSp>
      <p:grpSp>
        <p:nvGrpSpPr>
          <p:cNvPr id="28" name="组合 27"/>
          <p:cNvGrpSpPr/>
          <p:nvPr/>
        </p:nvGrpSpPr>
        <p:grpSpPr>
          <a:xfrm>
            <a:off x="1634490" y="4943475"/>
            <a:ext cx="9032240" cy="645160"/>
            <a:chOff x="2574" y="3120"/>
            <a:chExt cx="14224" cy="1016"/>
          </a:xfrm>
        </p:grpSpPr>
        <p:sp>
          <p:nvSpPr>
            <p:cNvPr id="29" name="Rectangle 29"/>
            <p:cNvSpPr/>
            <p:nvPr>
              <p:custDataLst>
                <p:tags r:id="rId15"/>
              </p:custDataLst>
            </p:nvPr>
          </p:nvSpPr>
          <p:spPr>
            <a:xfrm flipH="1">
              <a:off x="2574" y="3288"/>
              <a:ext cx="2906" cy="580"/>
            </a:xfrm>
            <a:prstGeom prst="rect">
              <a:avLst/>
            </a:prstGeom>
          </p:spPr>
          <p:txBody>
            <a:bodyPr wrap="square"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00000"/>
                </a:lnSpc>
                <a:spcBef>
                  <a:spcPts val="0"/>
                </a:spcBef>
                <a:spcAft>
                  <a:spcPts val="0"/>
                </a:spcAft>
              </a:pPr>
              <a:r>
                <a:rPr lang="zh-CN" altLang="en-US" b="1" dirty="0">
                  <a:solidFill>
                    <a:srgbClr val="1D6DC2"/>
                  </a:solidFill>
                  <a:uFillTx/>
                  <a:latin typeface="Arial" panose="020B0604020202020204" pitchFamily="34" charset="0"/>
                  <a:ea typeface="微软雅黑" panose="020B0503020204020204" charset="-122"/>
                </a:rPr>
                <a:t>8. 我的成功故事</a:t>
              </a:r>
              <a:endParaRPr lang="zh-CN" altLang="en-US" b="1" dirty="0">
                <a:solidFill>
                  <a:srgbClr val="1D6DC2"/>
                </a:solidFill>
                <a:uFillTx/>
                <a:latin typeface="Arial" panose="020B0604020202020204" pitchFamily="34" charset="0"/>
                <a:ea typeface="微软雅黑" panose="020B0503020204020204" charset="-122"/>
              </a:endParaRPr>
            </a:p>
          </p:txBody>
        </p:sp>
        <p:sp>
          <p:nvSpPr>
            <p:cNvPr id="30" name="TextBox 21"/>
            <p:cNvSpPr txBox="1"/>
            <p:nvPr>
              <p:custDataLst>
                <p:tags r:id="rId16"/>
              </p:custDataLst>
            </p:nvPr>
          </p:nvSpPr>
          <p:spPr>
            <a:xfrm flipH="1">
              <a:off x="5844" y="3120"/>
              <a:ext cx="10954" cy="1016"/>
            </a:xfrm>
            <a:prstGeom prst="rect">
              <a:avLst/>
            </a:prstGeom>
            <a:noFill/>
          </p:spPr>
          <p:txBody>
            <a:bodyPr wrap="square" rtlCol="0" anchor="t" anchorCtr="0">
              <a:spAutoFit/>
            </a:bodyPr>
            <a:lstStyle/>
            <a:p>
              <a:pPr>
                <a:lnSpc>
                  <a:spcPct val="100000"/>
                </a:lnSpc>
              </a:pPr>
              <a:r>
                <a:rPr lang="zh-CN" altLang="en-US" dirty="0">
                  <a:solidFill>
                    <a:srgbClr val="000000">
                      <a:lumMod val="75000"/>
                      <a:lumOff val="25000"/>
                    </a:srgbClr>
                  </a:solidFill>
                  <a:uFillTx/>
                  <a:latin typeface="Arial" panose="020B0604020202020204" pitchFamily="34" charset="0"/>
                  <a:ea typeface="微软雅黑" panose="020B0503020204020204" charset="-122"/>
                </a:rPr>
                <a:t>写下从小到现在的十件你认为最成功、最超越自我、最得意的事情，包括生活、学习、交际、办事等方面。</a:t>
              </a:r>
              <a:endParaRPr lang="zh-CN" altLang="en-US" dirty="0">
                <a:solidFill>
                  <a:srgbClr val="000000">
                    <a:lumMod val="75000"/>
                    <a:lumOff val="25000"/>
                  </a:srgbClr>
                </a:solidFill>
                <a:uFillTx/>
                <a:latin typeface="Arial" panose="020B0604020202020204" pitchFamily="34" charset="0"/>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兴趣探索</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606985" y="108207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一、职业兴趣的概念</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614680" y="1701800"/>
            <a:ext cx="10615930" cy="12915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职业兴趣是个体在追求某种职业或从事某种职业的过程中所表现出的个性取向。</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职业兴趣发生和发展的一般过程为：</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7" name="组合 6"/>
          <p:cNvGrpSpPr/>
          <p:nvPr/>
        </p:nvGrpSpPr>
        <p:grpSpPr>
          <a:xfrm>
            <a:off x="2082165" y="3474720"/>
            <a:ext cx="8065135" cy="1985010"/>
            <a:chOff x="3279" y="5472"/>
            <a:chExt cx="12701" cy="3126"/>
          </a:xfrm>
        </p:grpSpPr>
        <p:sp>
          <p:nvSpPr>
            <p:cNvPr id="3" name="L 形 2"/>
            <p:cNvSpPr>
              <a:spLocks noChangeAspect="1"/>
            </p:cNvSpPr>
            <p:nvPr>
              <p:custDataLst>
                <p:tags r:id="rId1"/>
              </p:custDataLst>
            </p:nvPr>
          </p:nvSpPr>
          <p:spPr>
            <a:xfrm rot="13500000">
              <a:off x="6498" y="6157"/>
              <a:ext cx="457" cy="457"/>
            </a:xfrm>
            <a:prstGeom prst="corner">
              <a:avLst>
                <a:gd name="adj1" fmla="val 31529"/>
                <a:gd name="adj2" fmla="val 32166"/>
              </a:avLst>
            </a:prstGeom>
            <a:solidFill>
              <a:srgbClr val="FFFFFF">
                <a:lumMod val="85000"/>
              </a:srgbClr>
            </a:solidFill>
            <a:ln>
              <a:noFill/>
            </a:ln>
          </p:spPr>
          <p:style>
            <a:lnRef idx="2">
              <a:srgbClr val="FF3C00">
                <a:shade val="50000"/>
              </a:srgbClr>
            </a:lnRef>
            <a:fillRef idx="1">
              <a:srgbClr val="FF3C00"/>
            </a:fillRef>
            <a:effectRef idx="0">
              <a:srgbClr val="FF3C0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FFFFFF">
                    <a:lumMod val="50000"/>
                  </a:srgbClr>
                </a:solidFill>
              </a:endParaRPr>
            </a:p>
          </p:txBody>
        </p:sp>
        <p:sp>
          <p:nvSpPr>
            <p:cNvPr id="4" name="L 形 3"/>
            <p:cNvSpPr>
              <a:spLocks noChangeAspect="1"/>
            </p:cNvSpPr>
            <p:nvPr>
              <p:custDataLst>
                <p:tags r:id="rId2"/>
              </p:custDataLst>
            </p:nvPr>
          </p:nvSpPr>
          <p:spPr>
            <a:xfrm rot="13500000">
              <a:off x="11697" y="6157"/>
              <a:ext cx="457" cy="457"/>
            </a:xfrm>
            <a:prstGeom prst="corner">
              <a:avLst>
                <a:gd name="adj1" fmla="val 31529"/>
                <a:gd name="adj2" fmla="val 32166"/>
              </a:avLst>
            </a:prstGeom>
            <a:solidFill>
              <a:srgbClr val="FFFFFF">
                <a:lumMod val="85000"/>
              </a:srgbClr>
            </a:solidFill>
            <a:ln>
              <a:noFill/>
            </a:ln>
          </p:spPr>
          <p:style>
            <a:lnRef idx="2">
              <a:srgbClr val="FF3C00">
                <a:shade val="50000"/>
              </a:srgbClr>
            </a:lnRef>
            <a:fillRef idx="1">
              <a:srgbClr val="FF3C00"/>
            </a:fillRef>
            <a:effectRef idx="0">
              <a:srgbClr val="FF3C0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FFFFFF">
                    <a:lumMod val="50000"/>
                  </a:srgbClr>
                </a:solidFill>
              </a:endParaRPr>
            </a:p>
          </p:txBody>
        </p:sp>
        <p:sp>
          <p:nvSpPr>
            <p:cNvPr id="21" name="椭圆 20"/>
            <p:cNvSpPr>
              <a:spLocks noChangeAspect="1"/>
            </p:cNvSpPr>
            <p:nvPr>
              <p:custDataLst>
                <p:tags r:id="rId3"/>
              </p:custDataLst>
            </p:nvPr>
          </p:nvSpPr>
          <p:spPr bwMode="auto">
            <a:xfrm>
              <a:off x="12993" y="5472"/>
              <a:ext cx="1825" cy="1825"/>
            </a:xfrm>
            <a:prstGeom prst="ellipse">
              <a:avLst/>
            </a:prstGeom>
            <a:solidFill>
              <a:srgbClr val="1F4966"/>
            </a:solidFill>
            <a:ln>
              <a:noFill/>
            </a:ln>
          </p:spPr>
          <p:style>
            <a:lnRef idx="2">
              <a:srgbClr val="FF3C00">
                <a:shade val="50000"/>
              </a:srgbClr>
            </a:lnRef>
            <a:fillRef idx="1">
              <a:srgbClr val="FF3C00"/>
            </a:fillRef>
            <a:effectRef idx="0">
              <a:srgbClr val="FF3C00"/>
            </a:effectRef>
            <a:fontRef idx="minor">
              <a:srgbClr val="FFFFFF"/>
            </a:fontRef>
          </p:style>
          <p:txBody>
            <a:bodyPr anchor="ctr"/>
            <a:lstStyle/>
            <a:p>
              <a:pPr algn="ctr" eaLnBrk="1" fontAlgn="auto" hangingPunct="1">
                <a:spcBef>
                  <a:spcPts val="0"/>
                </a:spcBef>
                <a:spcAft>
                  <a:spcPts val="0"/>
                </a:spcAft>
                <a:defRPr/>
              </a:pPr>
              <a:r>
                <a:rPr lang="zh-CN" altLang="en-US" sz="2400" b="1">
                  <a:solidFill>
                    <a:schemeClr val="bg1"/>
                  </a:solidFill>
                  <a:latin typeface="微软雅黑" panose="020B0503020204020204" charset="-122"/>
                  <a:ea typeface="微软雅黑" panose="020B0503020204020204" charset="-122"/>
                </a:rPr>
                <a:t>志趣</a:t>
              </a:r>
              <a:endParaRPr lang="zh-CN" altLang="en-US" sz="2400" b="1">
                <a:solidFill>
                  <a:schemeClr val="bg1"/>
                </a:solidFill>
                <a:latin typeface="微软雅黑" panose="020B0503020204020204" charset="-122"/>
                <a:ea typeface="微软雅黑" panose="020B0503020204020204" charset="-122"/>
              </a:endParaRPr>
            </a:p>
          </p:txBody>
        </p:sp>
        <p:sp>
          <p:nvSpPr>
            <p:cNvPr id="2" name="椭圆 1"/>
            <p:cNvSpPr>
              <a:spLocks noChangeAspect="1"/>
            </p:cNvSpPr>
            <p:nvPr>
              <p:custDataLst>
                <p:tags r:id="rId4"/>
              </p:custDataLst>
            </p:nvPr>
          </p:nvSpPr>
          <p:spPr bwMode="auto">
            <a:xfrm>
              <a:off x="8414" y="5472"/>
              <a:ext cx="1825" cy="1825"/>
            </a:xfrm>
            <a:prstGeom prst="ellipse">
              <a:avLst/>
            </a:prstGeom>
            <a:solidFill>
              <a:srgbClr val="17406D">
                <a:lumMod val="50000"/>
              </a:srgbClr>
            </a:solidFill>
            <a:ln>
              <a:noFill/>
            </a:ln>
          </p:spPr>
          <p:style>
            <a:lnRef idx="2">
              <a:srgbClr val="FF3C00">
                <a:shade val="50000"/>
              </a:srgbClr>
            </a:lnRef>
            <a:fillRef idx="1">
              <a:srgbClr val="FF3C00"/>
            </a:fillRef>
            <a:effectRef idx="0">
              <a:srgbClr val="FF3C00"/>
            </a:effectRef>
            <a:fontRef idx="minor">
              <a:srgbClr val="FFFFFF"/>
            </a:fontRef>
          </p:style>
          <p:txBody>
            <a:bodyPr anchor="ctr"/>
            <a:lstStyle/>
            <a:p>
              <a:pPr algn="ctr" eaLnBrk="1" fontAlgn="auto" hangingPunct="1">
                <a:spcBef>
                  <a:spcPts val="0"/>
                </a:spcBef>
                <a:spcAft>
                  <a:spcPts val="0"/>
                </a:spcAft>
                <a:defRPr/>
              </a:pPr>
              <a:r>
                <a:rPr lang="zh-CN" altLang="en-US" sz="2400" b="1">
                  <a:solidFill>
                    <a:schemeClr val="bg1"/>
                  </a:solidFill>
                  <a:latin typeface="微软雅黑" panose="020B0503020204020204" charset="-122"/>
                  <a:ea typeface="微软雅黑" panose="020B0503020204020204" charset="-122"/>
                </a:rPr>
                <a:t>乐趣</a:t>
              </a:r>
              <a:endParaRPr lang="zh-CN" altLang="en-US" sz="2400" b="1">
                <a:solidFill>
                  <a:schemeClr val="bg1"/>
                </a:solidFill>
                <a:latin typeface="微软雅黑" panose="020B0503020204020204" charset="-122"/>
                <a:ea typeface="微软雅黑" panose="020B0503020204020204" charset="-122"/>
              </a:endParaRPr>
            </a:p>
          </p:txBody>
        </p:sp>
        <p:sp>
          <p:nvSpPr>
            <p:cNvPr id="8" name="椭圆 7"/>
            <p:cNvSpPr>
              <a:spLocks noChangeAspect="1"/>
            </p:cNvSpPr>
            <p:nvPr>
              <p:custDataLst>
                <p:tags r:id="rId5"/>
              </p:custDataLst>
            </p:nvPr>
          </p:nvSpPr>
          <p:spPr bwMode="auto">
            <a:xfrm>
              <a:off x="3833" y="5472"/>
              <a:ext cx="1825" cy="1825"/>
            </a:xfrm>
            <a:prstGeom prst="ellipse">
              <a:avLst/>
            </a:prstGeom>
            <a:solidFill>
              <a:srgbClr val="1F4966"/>
            </a:solidFill>
            <a:ln>
              <a:noFill/>
            </a:ln>
          </p:spPr>
          <p:style>
            <a:lnRef idx="2">
              <a:srgbClr val="FF3C00">
                <a:shade val="50000"/>
              </a:srgbClr>
            </a:lnRef>
            <a:fillRef idx="1">
              <a:srgbClr val="FF3C00"/>
            </a:fillRef>
            <a:effectRef idx="0">
              <a:srgbClr val="FF3C00"/>
            </a:effectRef>
            <a:fontRef idx="minor">
              <a:srgbClr val="FFFFFF"/>
            </a:fontRef>
          </p:style>
          <p:txBody>
            <a:bodyPr anchor="ctr"/>
            <a:lstStyle/>
            <a:p>
              <a:pPr algn="ctr" eaLnBrk="1" fontAlgn="auto" hangingPunct="1">
                <a:spcBef>
                  <a:spcPts val="0"/>
                </a:spcBef>
                <a:spcAft>
                  <a:spcPts val="0"/>
                </a:spcAft>
                <a:defRPr/>
              </a:pPr>
              <a:r>
                <a:rPr lang="zh-CN" altLang="en-US" sz="2400" b="1">
                  <a:solidFill>
                    <a:schemeClr val="bg1"/>
                  </a:solidFill>
                  <a:latin typeface="微软雅黑" panose="020B0503020204020204" charset="-122"/>
                  <a:ea typeface="微软雅黑" panose="020B0503020204020204" charset="-122"/>
                </a:rPr>
                <a:t>有趣</a:t>
              </a:r>
              <a:endParaRPr lang="zh-CN" altLang="en-US" sz="2400" b="1">
                <a:solidFill>
                  <a:schemeClr val="bg1"/>
                </a:solidFill>
                <a:latin typeface="微软雅黑" panose="020B0503020204020204" charset="-122"/>
                <a:ea typeface="微软雅黑" panose="020B0503020204020204" charset="-122"/>
              </a:endParaRPr>
            </a:p>
          </p:txBody>
        </p:sp>
        <p:sp>
          <p:nvSpPr>
            <p:cNvPr id="48139" name="文本框 75"/>
            <p:cNvSpPr txBox="1">
              <a:spLocks noChangeArrowheads="1"/>
            </p:cNvSpPr>
            <p:nvPr>
              <p:custDataLst>
                <p:tags r:id="rId6"/>
              </p:custDataLst>
            </p:nvPr>
          </p:nvSpPr>
          <p:spPr bwMode="auto">
            <a:xfrm>
              <a:off x="3279" y="7582"/>
              <a:ext cx="2934"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00000"/>
                </a:lnSpc>
                <a:spcBef>
                  <a:spcPct val="0"/>
                </a:spcBef>
                <a:buFontTx/>
                <a:buNone/>
                <a:defRPr/>
              </a:pPr>
              <a:r>
                <a:rPr lang="zh-CN" altLang="en-US" sz="1800" dirty="0">
                  <a:solidFill>
                    <a:srgbClr val="7F7F7F"/>
                  </a:solidFill>
                  <a:latin typeface="宋体" panose="02010600030101010101" pitchFamily="2" charset="-122"/>
                  <a:ea typeface="宋体" panose="02010600030101010101" pitchFamily="2" charset="-122"/>
                  <a:cs typeface="+mn-ea"/>
                </a:rPr>
                <a:t>往往短暂易逝，非常不稳定；</a:t>
              </a:r>
              <a:endParaRPr lang="zh-CN" altLang="en-US" sz="1800" dirty="0">
                <a:solidFill>
                  <a:srgbClr val="7F7F7F"/>
                </a:solidFill>
                <a:latin typeface="宋体" panose="02010600030101010101" pitchFamily="2" charset="-122"/>
                <a:ea typeface="宋体" panose="02010600030101010101" pitchFamily="2" charset="-122"/>
                <a:cs typeface="+mn-ea"/>
              </a:endParaRPr>
            </a:p>
          </p:txBody>
        </p:sp>
        <p:sp>
          <p:nvSpPr>
            <p:cNvPr id="5" name="文本框 75"/>
            <p:cNvSpPr txBox="1">
              <a:spLocks noChangeArrowheads="1"/>
            </p:cNvSpPr>
            <p:nvPr>
              <p:custDataLst>
                <p:tags r:id="rId7"/>
              </p:custDataLst>
            </p:nvPr>
          </p:nvSpPr>
          <p:spPr bwMode="auto">
            <a:xfrm>
              <a:off x="7860" y="7582"/>
              <a:ext cx="2934"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00000"/>
                </a:lnSpc>
                <a:spcBef>
                  <a:spcPct val="0"/>
                </a:spcBef>
                <a:buFontTx/>
                <a:buNone/>
                <a:defRPr/>
              </a:pPr>
              <a:r>
                <a:rPr lang="zh-CN" altLang="en-US" sz="1800" dirty="0">
                  <a:solidFill>
                    <a:srgbClr val="7F7F7F"/>
                  </a:solidFill>
                  <a:latin typeface="宋体" panose="02010600030101010101" pitchFamily="2" charset="-122"/>
                  <a:ea typeface="宋体" panose="02010600030101010101" pitchFamily="2" charset="-122"/>
                  <a:cs typeface="+mn-ea"/>
                </a:rPr>
                <a:t>在有趣定向发展的基础上形成的</a:t>
              </a:r>
              <a:endParaRPr lang="zh-CN" altLang="en-US" sz="1800" dirty="0">
                <a:solidFill>
                  <a:srgbClr val="7F7F7F"/>
                </a:solidFill>
                <a:latin typeface="宋体" panose="02010600030101010101" pitchFamily="2" charset="-122"/>
                <a:ea typeface="宋体" panose="02010600030101010101" pitchFamily="2" charset="-122"/>
                <a:cs typeface="+mn-ea"/>
              </a:endParaRPr>
            </a:p>
          </p:txBody>
        </p:sp>
        <p:sp>
          <p:nvSpPr>
            <p:cNvPr id="6" name="文本框 75"/>
            <p:cNvSpPr txBox="1">
              <a:spLocks noChangeArrowheads="1"/>
            </p:cNvSpPr>
            <p:nvPr>
              <p:custDataLst>
                <p:tags r:id="rId8"/>
              </p:custDataLst>
            </p:nvPr>
          </p:nvSpPr>
          <p:spPr bwMode="auto">
            <a:xfrm>
              <a:off x="11830" y="7582"/>
              <a:ext cx="4151"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00000"/>
                </a:lnSpc>
                <a:spcBef>
                  <a:spcPct val="0"/>
                </a:spcBef>
                <a:buFontTx/>
                <a:buNone/>
                <a:defRPr/>
              </a:pPr>
              <a:r>
                <a:rPr lang="zh-CN" altLang="en-US" sz="1800" dirty="0">
                  <a:solidFill>
                    <a:srgbClr val="7F7F7F"/>
                  </a:solidFill>
                  <a:latin typeface="宋体" panose="02010600030101010101" pitchFamily="2" charset="-122"/>
                  <a:ea typeface="宋体" panose="02010600030101010101" pitchFamily="2" charset="-122"/>
                  <a:cs typeface="+mn-ea"/>
                </a:rPr>
                <a:t>取得成就的根本动力，是成功的重要保证。</a:t>
              </a:r>
              <a:endParaRPr lang="zh-CN" altLang="en-US" sz="1800" dirty="0">
                <a:solidFill>
                  <a:srgbClr val="7F7F7F"/>
                </a:solidFill>
                <a:latin typeface="宋体" panose="02010600030101010101" pitchFamily="2" charset="-122"/>
                <a:ea typeface="宋体" panose="02010600030101010101" pitchFamily="2" charset="-122"/>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兴趣探索</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606985" y="108207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二、兴趣与职业选择</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Rectangle 3"/>
          <p:cNvSpPr txBox="1">
            <a:spLocks noChangeArrowheads="1"/>
          </p:cNvSpPr>
          <p:nvPr/>
        </p:nvSpPr>
        <p:spPr>
          <a:xfrm>
            <a:off x="614680" y="1701800"/>
            <a:ext cx="4283075" cy="4914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（一）兴趣对职业选择的影响</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15" name="组合 14"/>
          <p:cNvGrpSpPr/>
          <p:nvPr/>
        </p:nvGrpSpPr>
        <p:grpSpPr>
          <a:xfrm>
            <a:off x="3154045" y="2483485"/>
            <a:ext cx="5956300" cy="2950210"/>
            <a:chOff x="4967" y="3911"/>
            <a:chExt cx="9380" cy="4646"/>
          </a:xfrm>
        </p:grpSpPr>
        <p:sp>
          <p:nvSpPr>
            <p:cNvPr id="15363" name="直接连接符 7"/>
            <p:cNvSpPr>
              <a:spLocks noChangeShapeType="1"/>
            </p:cNvSpPr>
            <p:nvPr>
              <p:custDataLst>
                <p:tags r:id="rId1"/>
              </p:custDataLst>
            </p:nvPr>
          </p:nvSpPr>
          <p:spPr bwMode="auto">
            <a:xfrm>
              <a:off x="6787" y="5443"/>
              <a:ext cx="5825" cy="1873"/>
            </a:xfrm>
            <a:prstGeom prst="line">
              <a:avLst/>
            </a:prstGeom>
            <a:noFill/>
            <a:ln w="6350" cap="flat" cmpd="sng">
              <a:solidFill>
                <a:srgbClr val="835174"/>
              </a:solidFill>
              <a:bevel/>
            </a:ln>
            <a:extLst>
              <a:ext uri="{909E8E84-426E-40DD-AFC4-6F175D3DCCD1}">
                <a14:hiddenFill xmlns:a14="http://schemas.microsoft.com/office/drawing/2010/main">
                  <a:noFill/>
                </a14:hiddenFill>
              </a:ext>
            </a:extLst>
          </p:spPr>
          <p:txBody>
            <a:bodyPr/>
            <a:lstStyle/>
            <a:p>
              <a:endParaRPr lang="zh-CN" altLang="en-US"/>
            </a:p>
          </p:txBody>
        </p:sp>
        <p:sp>
          <p:nvSpPr>
            <p:cNvPr id="15366" name="椭圆 1"/>
            <p:cNvSpPr>
              <a:spLocks noChangeArrowheads="1"/>
            </p:cNvSpPr>
            <p:nvPr>
              <p:custDataLst>
                <p:tags r:id="rId2"/>
              </p:custDataLst>
            </p:nvPr>
          </p:nvSpPr>
          <p:spPr bwMode="auto">
            <a:xfrm>
              <a:off x="4967" y="4256"/>
              <a:ext cx="2180" cy="2150"/>
            </a:xfrm>
            <a:prstGeom prst="ellipse">
              <a:avLst/>
            </a:prstGeom>
            <a:solidFill>
              <a:srgbClr val="DB81B1"/>
            </a:solidFill>
            <a:ln w="28575" cap="flat" cmpd="sng">
              <a:solidFill>
                <a:srgbClr val="835174"/>
              </a:solidFill>
              <a:bevel/>
            </a:ln>
          </p:spPr>
          <p:txBody>
            <a:bodyPr anchor="ctr"/>
            <a:lstStyle/>
            <a:p>
              <a:pPr algn="ctr"/>
              <a:r>
                <a:rPr lang="zh-CN" altLang="zh-CN" sz="2800" b="1">
                  <a:solidFill>
                    <a:srgbClr val="FFFFFF"/>
                  </a:solidFill>
                  <a:latin typeface="微软雅黑" panose="020B0503020204020204" charset="-122"/>
                  <a:ea typeface="微软雅黑" panose="020B0503020204020204" charset="-122"/>
                </a:rPr>
                <a:t>兴趣</a:t>
              </a:r>
              <a:endParaRPr lang="zh-CN" altLang="zh-CN" sz="2800" b="1">
                <a:solidFill>
                  <a:srgbClr val="FFFFFF"/>
                </a:solidFill>
                <a:latin typeface="微软雅黑" panose="020B0503020204020204" charset="-122"/>
                <a:ea typeface="微软雅黑" panose="020B0503020204020204" charset="-122"/>
              </a:endParaRPr>
            </a:p>
          </p:txBody>
        </p:sp>
        <p:sp>
          <p:nvSpPr>
            <p:cNvPr id="15367" name="椭圆 4"/>
            <p:cNvSpPr>
              <a:spLocks noChangeArrowheads="1"/>
            </p:cNvSpPr>
            <p:nvPr>
              <p:custDataLst>
                <p:tags r:id="rId3"/>
              </p:custDataLst>
            </p:nvPr>
          </p:nvSpPr>
          <p:spPr bwMode="auto">
            <a:xfrm>
              <a:off x="12165" y="6405"/>
              <a:ext cx="2182" cy="2152"/>
            </a:xfrm>
            <a:prstGeom prst="ellipse">
              <a:avLst/>
            </a:prstGeom>
            <a:solidFill>
              <a:srgbClr val="DB81B1"/>
            </a:solidFill>
            <a:ln w="28575" cap="flat" cmpd="sng">
              <a:solidFill>
                <a:srgbClr val="835174"/>
              </a:solidFill>
              <a:bevel/>
            </a:ln>
          </p:spPr>
          <p:txBody>
            <a:bodyPr anchor="ctr"/>
            <a:lstStyle/>
            <a:p>
              <a:pPr algn="ctr"/>
              <a:r>
                <a:rPr lang="zh-CN" altLang="zh-CN" sz="2800" b="1">
                  <a:solidFill>
                    <a:srgbClr val="FFFFFF"/>
                  </a:solidFill>
                  <a:latin typeface="微软雅黑" panose="020B0503020204020204" charset="-122"/>
                  <a:ea typeface="微软雅黑" panose="020B0503020204020204" charset="-122"/>
                </a:rPr>
                <a:t>工作</a:t>
              </a:r>
              <a:endParaRPr lang="zh-CN" altLang="zh-CN" sz="2800" b="1">
                <a:solidFill>
                  <a:srgbClr val="FFFFFF"/>
                </a:solidFill>
                <a:latin typeface="微软雅黑" panose="020B0503020204020204" charset="-122"/>
                <a:ea typeface="微软雅黑" panose="020B0503020204020204" charset="-122"/>
              </a:endParaRPr>
            </a:p>
          </p:txBody>
        </p:sp>
        <p:sp>
          <p:nvSpPr>
            <p:cNvPr id="11" name="文本框 10"/>
            <p:cNvSpPr txBox="1"/>
            <p:nvPr/>
          </p:nvSpPr>
          <p:spPr>
            <a:xfrm rot="960000">
              <a:off x="7542" y="3911"/>
              <a:ext cx="5848" cy="1016"/>
            </a:xfrm>
            <a:prstGeom prst="rect">
              <a:avLst/>
            </a:prstGeom>
            <a:noFill/>
          </p:spPr>
          <p:txBody>
            <a:bodyPr wrap="square" rtlCol="0" anchor="t">
              <a:spAutoFit/>
            </a:bodyPr>
            <a:p>
              <a:r>
                <a:rPr lang="zh-CN" altLang="en-US" b="1">
                  <a:solidFill>
                    <a:srgbClr val="DB80B1"/>
                  </a:solidFill>
                </a:rPr>
                <a:t>1. 兴趣是大学生职业生涯选择的重要依据</a:t>
              </a:r>
              <a:endParaRPr lang="zh-CN" altLang="en-US" b="1">
                <a:solidFill>
                  <a:srgbClr val="DB80B1"/>
                </a:solidFill>
              </a:endParaRPr>
            </a:p>
          </p:txBody>
        </p:sp>
        <p:sp>
          <p:nvSpPr>
            <p:cNvPr id="12" name="文本框 11"/>
            <p:cNvSpPr txBox="1"/>
            <p:nvPr/>
          </p:nvSpPr>
          <p:spPr>
            <a:xfrm rot="960000">
              <a:off x="7279" y="5162"/>
              <a:ext cx="5848" cy="580"/>
            </a:xfrm>
            <a:prstGeom prst="rect">
              <a:avLst/>
            </a:prstGeom>
            <a:noFill/>
          </p:spPr>
          <p:txBody>
            <a:bodyPr wrap="square" rtlCol="0" anchor="t">
              <a:spAutoFit/>
            </a:bodyPr>
            <a:p>
              <a:r>
                <a:rPr lang="zh-CN" altLang="en-US" b="1">
                  <a:solidFill>
                    <a:srgbClr val="DB80B1"/>
                  </a:solidFill>
                </a:rPr>
                <a:t>2. 促进智力开发，挖掘潜能</a:t>
              </a:r>
              <a:endParaRPr lang="zh-CN" altLang="en-US" b="1">
                <a:solidFill>
                  <a:srgbClr val="DB80B1"/>
                </a:solidFill>
              </a:endParaRPr>
            </a:p>
          </p:txBody>
        </p:sp>
        <p:sp>
          <p:nvSpPr>
            <p:cNvPr id="13" name="文本框 12"/>
            <p:cNvSpPr txBox="1"/>
            <p:nvPr/>
          </p:nvSpPr>
          <p:spPr>
            <a:xfrm rot="960000">
              <a:off x="6775" y="6843"/>
              <a:ext cx="5848" cy="580"/>
            </a:xfrm>
            <a:prstGeom prst="rect">
              <a:avLst/>
            </a:prstGeom>
            <a:noFill/>
          </p:spPr>
          <p:txBody>
            <a:bodyPr wrap="square" rtlCol="0" anchor="t">
              <a:spAutoFit/>
            </a:bodyPr>
            <a:p>
              <a:r>
                <a:rPr lang="zh-CN" altLang="en-US" b="1">
                  <a:solidFill>
                    <a:srgbClr val="DB80B1"/>
                  </a:solidFill>
                </a:rPr>
                <a:t>3. 提高工作效率</a:t>
              </a:r>
              <a:endParaRPr lang="zh-CN" altLang="en-US" b="1">
                <a:solidFill>
                  <a:srgbClr val="DB80B1"/>
                </a:solidFill>
              </a:endParaRPr>
            </a:p>
          </p:txBody>
        </p:sp>
        <p:sp>
          <p:nvSpPr>
            <p:cNvPr id="14" name="文本框 13"/>
            <p:cNvSpPr txBox="1"/>
            <p:nvPr/>
          </p:nvSpPr>
          <p:spPr>
            <a:xfrm rot="960000">
              <a:off x="6530" y="7688"/>
              <a:ext cx="5848" cy="580"/>
            </a:xfrm>
            <a:prstGeom prst="rect">
              <a:avLst/>
            </a:prstGeom>
            <a:noFill/>
          </p:spPr>
          <p:txBody>
            <a:bodyPr wrap="square" rtlCol="0" anchor="t">
              <a:spAutoFit/>
            </a:bodyPr>
            <a:p>
              <a:r>
                <a:rPr lang="zh-CN" altLang="en-US" b="1">
                  <a:solidFill>
                    <a:srgbClr val="DB80B1"/>
                  </a:solidFill>
                </a:rPr>
                <a:t>4. 兴趣影响我们的工作稳定性</a:t>
              </a:r>
              <a:endParaRPr lang="zh-CN" altLang="en-US" b="1">
                <a:solidFill>
                  <a:srgbClr val="DB80B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兴趣探索</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Rectangle 3"/>
          <p:cNvSpPr txBox="1">
            <a:spLocks noChangeArrowheads="1"/>
          </p:cNvSpPr>
          <p:nvPr/>
        </p:nvSpPr>
        <p:spPr>
          <a:xfrm>
            <a:off x="614680" y="1132840"/>
            <a:ext cx="4283075" cy="4914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（二）兴趣与职业的匹配</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5" name="圆角矩形 4"/>
          <p:cNvSpPr/>
          <p:nvPr>
            <p:custDataLst>
              <p:tags r:id="rId1"/>
            </p:custDataLst>
          </p:nvPr>
        </p:nvSpPr>
        <p:spPr>
          <a:xfrm>
            <a:off x="2334260" y="2647950"/>
            <a:ext cx="1539240" cy="452120"/>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rmAutofit/>
          </a:bodyPr>
          <a:lstStyle/>
          <a:p>
            <a:pPr algn="ctr"/>
            <a:r>
              <a:rPr lang="en-US" altLang="zh-CN" b="1" dirty="0">
                <a:solidFill>
                  <a:schemeClr val="tx1"/>
                </a:solidFill>
                <a:latin typeface="微软雅黑" panose="020B0503020204020204" charset="-122"/>
                <a:ea typeface="微软雅黑" panose="020B0503020204020204" charset="-122"/>
              </a:rPr>
              <a:t>专业与兴趣</a:t>
            </a:r>
            <a:endParaRPr lang="en-US" altLang="zh-CN" b="1" dirty="0">
              <a:solidFill>
                <a:schemeClr val="tx1"/>
              </a:solidFill>
              <a:latin typeface="微软雅黑" panose="020B0503020204020204" charset="-122"/>
              <a:ea typeface="微软雅黑" panose="020B0503020204020204" charset="-122"/>
            </a:endParaRPr>
          </a:p>
        </p:txBody>
      </p:sp>
      <p:sp>
        <p:nvSpPr>
          <p:cNvPr id="6" name="TextBox 35"/>
          <p:cNvSpPr txBox="1"/>
          <p:nvPr>
            <p:custDataLst>
              <p:tags r:id="rId2"/>
            </p:custDataLst>
          </p:nvPr>
        </p:nvSpPr>
        <p:spPr>
          <a:xfrm>
            <a:off x="2256790" y="3228975"/>
            <a:ext cx="3298190" cy="2306955"/>
          </a:xfrm>
          <a:prstGeom prst="rect">
            <a:avLst/>
          </a:prstGeom>
          <a:noFill/>
        </p:spPr>
        <p:txBody>
          <a:bodyPr wrap="square" rtlCol="0">
            <a:spAutoFit/>
          </a:bodyPr>
          <a:lstStyle/>
          <a:p>
            <a:pPr latinLnBrk="1">
              <a:lnSpc>
                <a:spcPct val="100000"/>
              </a:lnSpc>
            </a:pPr>
            <a:r>
              <a:rPr lang="en-US" altLang="zh-CN" dirty="0">
                <a:solidFill>
                  <a:srgbClr val="00B0F0"/>
                </a:solidFill>
                <a:latin typeface="楷体" panose="02010609060101010101" charset="-122"/>
                <a:ea typeface="楷体" panose="02010609060101010101" charset="-122"/>
              </a:rPr>
              <a:t>比如，一个喜爱文学（艺术型兴趣较高）而学习计算机专业（实用型）的大学生，可以考虑在毕业后去《电脑世界》一类的杂志社工作，这样也可以将自己艺术型的兴趣与实用型的专业结合起来，在一定程度上满足自己的兴趣。</a:t>
            </a:r>
            <a:endParaRPr lang="en-US" altLang="zh-CN" dirty="0">
              <a:solidFill>
                <a:srgbClr val="00B0F0"/>
              </a:solidFill>
              <a:latin typeface="楷体" panose="02010609060101010101" charset="-122"/>
              <a:ea typeface="楷体" panose="02010609060101010101" charset="-122"/>
            </a:endParaRPr>
          </a:p>
        </p:txBody>
      </p:sp>
      <p:grpSp>
        <p:nvGrpSpPr>
          <p:cNvPr id="2" name="组合 1"/>
          <p:cNvGrpSpPr/>
          <p:nvPr>
            <p:custDataLst>
              <p:tags r:id="rId3"/>
            </p:custDataLst>
          </p:nvPr>
        </p:nvGrpSpPr>
        <p:grpSpPr>
          <a:xfrm>
            <a:off x="1269750" y="3060771"/>
            <a:ext cx="640162" cy="531454"/>
            <a:chOff x="1756694" y="3016309"/>
            <a:chExt cx="1089943" cy="904858"/>
          </a:xfrm>
        </p:grpSpPr>
        <p:sp>
          <p:nvSpPr>
            <p:cNvPr id="4" name="椭圆形标注 3"/>
            <p:cNvSpPr/>
            <p:nvPr>
              <p:custDataLst>
                <p:tags r:id="rId4"/>
              </p:custDataLst>
            </p:nvPr>
          </p:nvSpPr>
          <p:spPr>
            <a:xfrm>
              <a:off x="1756694" y="3016309"/>
              <a:ext cx="1089943" cy="904858"/>
            </a:xfrm>
            <a:prstGeom prst="wedgeEllipseCallout">
              <a:avLst>
                <a:gd name="adj1" fmla="val 41431"/>
                <a:gd name="adj2" fmla="val 51108"/>
              </a:avLst>
            </a:prstGeom>
            <a:solidFill>
              <a:srgbClr val="00B0F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lstStyle/>
            <a:p>
              <a:pPr algn="ctr"/>
              <a:endParaRPr lang="zh-CN" altLang="en-US"/>
            </a:p>
          </p:txBody>
        </p:sp>
        <p:pic>
          <p:nvPicPr>
            <p:cNvPr id="7" name="图片 6"/>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1966111" y="3154872"/>
              <a:ext cx="627732" cy="627732"/>
            </a:xfrm>
            <a:prstGeom prst="rect">
              <a:avLst/>
            </a:prstGeom>
          </p:spPr>
        </p:pic>
      </p:grpSp>
      <p:sp>
        <p:nvSpPr>
          <p:cNvPr id="3" name="圆角矩形 2"/>
          <p:cNvSpPr/>
          <p:nvPr>
            <p:custDataLst>
              <p:tags r:id="rId7"/>
            </p:custDataLst>
          </p:nvPr>
        </p:nvSpPr>
        <p:spPr>
          <a:xfrm>
            <a:off x="6940319" y="2647854"/>
            <a:ext cx="2490386"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rmAutofit/>
          </a:bodyPr>
          <a:lstStyle/>
          <a:p>
            <a:pPr algn="ctr"/>
            <a:r>
              <a:rPr lang="en-US" altLang="zh-CN" b="1" dirty="0">
                <a:solidFill>
                  <a:schemeClr val="tx1"/>
                </a:solidFill>
                <a:latin typeface="微软雅黑" panose="020B0503020204020204" charset="-122"/>
                <a:ea typeface="微软雅黑" panose="020B0503020204020204" charset="-122"/>
              </a:rPr>
              <a:t>个人兴趣与职业环境</a:t>
            </a:r>
            <a:endParaRPr lang="en-US" altLang="zh-CN" b="1" dirty="0">
              <a:solidFill>
                <a:schemeClr val="tx1"/>
              </a:solidFill>
              <a:latin typeface="微软雅黑" panose="020B0503020204020204" charset="-122"/>
              <a:ea typeface="微软雅黑" panose="020B0503020204020204" charset="-122"/>
            </a:endParaRPr>
          </a:p>
        </p:txBody>
      </p:sp>
      <p:grpSp>
        <p:nvGrpSpPr>
          <p:cNvPr id="8" name="组合 7"/>
          <p:cNvGrpSpPr/>
          <p:nvPr>
            <p:custDataLst>
              <p:tags r:id="rId8"/>
            </p:custDataLst>
          </p:nvPr>
        </p:nvGrpSpPr>
        <p:grpSpPr>
          <a:xfrm>
            <a:off x="5875848" y="3060771"/>
            <a:ext cx="640162" cy="531454"/>
            <a:chOff x="6789512" y="3016309"/>
            <a:chExt cx="1089943" cy="904858"/>
          </a:xfrm>
        </p:grpSpPr>
        <p:sp>
          <p:nvSpPr>
            <p:cNvPr id="17" name="椭圆形标注 16"/>
            <p:cNvSpPr/>
            <p:nvPr>
              <p:custDataLst>
                <p:tags r:id="rId9"/>
              </p:custDataLst>
            </p:nvPr>
          </p:nvSpPr>
          <p:spPr>
            <a:xfrm>
              <a:off x="6789512" y="3016309"/>
              <a:ext cx="1089943" cy="904858"/>
            </a:xfrm>
            <a:prstGeom prst="wedgeEllipseCallout">
              <a:avLst>
                <a:gd name="adj1" fmla="val 41431"/>
                <a:gd name="adj2" fmla="val 51108"/>
              </a:avLst>
            </a:prstGeom>
            <a:solidFill>
              <a:srgbClr val="92D05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lstStyle/>
            <a:p>
              <a:pPr algn="ctr"/>
              <a:endParaRPr lang="zh-CN" altLang="en-US"/>
            </a:p>
          </p:txBody>
        </p:sp>
        <p:pic>
          <p:nvPicPr>
            <p:cNvPr id="18" name="图片 17"/>
            <p:cNvPicPr>
              <a:picLocks noChangeAspect="1"/>
            </p:cNvPicPr>
            <p:nvPr>
              <p:custDataLst>
                <p:tags r:id="rId10"/>
              </p:custDataLst>
            </p:nvPr>
          </p:nvPicPr>
          <p:blipFill>
            <a:blip r:embed="rId11"/>
            <a:stretch>
              <a:fillRect/>
            </a:stretch>
          </p:blipFill>
          <p:spPr>
            <a:xfrm>
              <a:off x="6993979" y="3105834"/>
              <a:ext cx="725807" cy="725807"/>
            </a:xfrm>
            <a:prstGeom prst="rect">
              <a:avLst/>
            </a:prstGeom>
          </p:spPr>
        </p:pic>
      </p:grpSp>
      <p:sp>
        <p:nvSpPr>
          <p:cNvPr id="19" name="文本框 18"/>
          <p:cNvSpPr txBox="1"/>
          <p:nvPr/>
        </p:nvSpPr>
        <p:spPr>
          <a:xfrm>
            <a:off x="1139190" y="1887220"/>
            <a:ext cx="4638675" cy="368300"/>
          </a:xfrm>
          <a:prstGeom prst="rect">
            <a:avLst/>
          </a:prstGeom>
          <a:noFill/>
        </p:spPr>
        <p:txBody>
          <a:bodyPr wrap="square" rtlCol="0" anchor="t">
            <a:spAutoFit/>
          </a:bodyPr>
          <a:p>
            <a:r>
              <a:rPr lang="zh-CN" altLang="en-US" b="1">
                <a:solidFill>
                  <a:srgbClr val="FF0000"/>
                </a:solidFill>
                <a:latin typeface="微软雅黑" panose="020B0503020204020204" charset="-122"/>
                <a:ea typeface="微软雅黑" panose="020B0503020204020204" charset="-122"/>
              </a:rPr>
              <a:t>现实中可实现的方式：</a:t>
            </a:r>
            <a:endParaRPr lang="zh-CN" altLang="en-US" b="1">
              <a:solidFill>
                <a:srgbClr val="FF0000"/>
              </a:solidFill>
              <a:latin typeface="微软雅黑" panose="020B0503020204020204" charset="-122"/>
              <a:ea typeface="微软雅黑" panose="020B0503020204020204" charset="-122"/>
            </a:endParaRPr>
          </a:p>
        </p:txBody>
      </p:sp>
      <p:sp>
        <p:nvSpPr>
          <p:cNvPr id="21" name="TextBox 35"/>
          <p:cNvSpPr txBox="1"/>
          <p:nvPr>
            <p:custDataLst>
              <p:tags r:id="rId12"/>
            </p:custDataLst>
          </p:nvPr>
        </p:nvSpPr>
        <p:spPr>
          <a:xfrm>
            <a:off x="6940550" y="3228975"/>
            <a:ext cx="3974465" cy="2306955"/>
          </a:xfrm>
          <a:prstGeom prst="rect">
            <a:avLst/>
          </a:prstGeom>
          <a:noFill/>
        </p:spPr>
        <p:txBody>
          <a:bodyPr wrap="square" rtlCol="0">
            <a:spAutoFit/>
          </a:bodyPr>
          <a:p>
            <a:pPr latinLnBrk="1">
              <a:lnSpc>
                <a:spcPct val="100000"/>
              </a:lnSpc>
            </a:pPr>
            <a:r>
              <a:rPr lang="en-US" altLang="zh-CN" dirty="0">
                <a:solidFill>
                  <a:srgbClr val="92D050"/>
                </a:solidFill>
                <a:latin typeface="楷体" panose="02010609060101010101" charset="-122"/>
                <a:ea typeface="楷体" panose="02010609060101010101" charset="-122"/>
              </a:rPr>
              <a:t>现实中，我们做不到百分之百的适配，但不必因此而放弃对个人兴趣的重视，我们的职业至少应当在一定程度上体现我们的兴趣，可以是百分之九十，也可以是百分之四十，而其余的部分可以在生活中的其他方面、其他活动中（如业余爱好、志愿活动、辅修专业等）来实现。</a:t>
            </a:r>
            <a:endParaRPr lang="en-US" altLang="zh-CN" dirty="0">
              <a:solidFill>
                <a:srgbClr val="92D050"/>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兴趣探索</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606985" y="108207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三、职业兴趣的类型</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2" name="图片 1"/>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017395" y="1169670"/>
            <a:ext cx="8157845" cy="5493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ṥļîďe"/>
          <p:cNvSpPr/>
          <p:nvPr/>
        </p:nvSpPr>
        <p:spPr bwMode="auto">
          <a:xfrm>
            <a:off x="0" y="0"/>
            <a:ext cx="6270772" cy="6858000"/>
          </a:xfrm>
          <a:custGeom>
            <a:avLst/>
            <a:gdLst>
              <a:gd name="T0" fmla="*/ 1167 w 1740"/>
              <a:gd name="T1" fmla="*/ 0 h 1204"/>
              <a:gd name="T2" fmla="*/ 1025 w 1740"/>
              <a:gd name="T3" fmla="*/ 643 h 1204"/>
              <a:gd name="T4" fmla="*/ 1025 w 1740"/>
              <a:gd name="T5" fmla="*/ 1204 h 1204"/>
              <a:gd name="T6" fmla="*/ 0 w 1740"/>
              <a:gd name="T7" fmla="*/ 1204 h 1204"/>
              <a:gd name="T8" fmla="*/ 0 w 1740"/>
              <a:gd name="T9" fmla="*/ 0 h 1204"/>
              <a:gd name="T10" fmla="*/ 1167 w 1740"/>
              <a:gd name="T11" fmla="*/ 0 h 1204"/>
              <a:gd name="connsiteX0" fmla="*/ 6707 w 7884"/>
              <a:gd name="connsiteY0" fmla="*/ 0 h 10000"/>
              <a:gd name="connsiteX1" fmla="*/ 5891 w 7884"/>
              <a:gd name="connsiteY1" fmla="*/ 5341 h 10000"/>
              <a:gd name="connsiteX2" fmla="*/ 5891 w 7884"/>
              <a:gd name="connsiteY2" fmla="*/ 10000 h 10000"/>
              <a:gd name="connsiteX3" fmla="*/ 0 w 7884"/>
              <a:gd name="connsiteY3" fmla="*/ 10000 h 10000"/>
              <a:gd name="connsiteX4" fmla="*/ 1255 w 7884"/>
              <a:gd name="connsiteY4" fmla="*/ 1069 h 10000"/>
              <a:gd name="connsiteX5" fmla="*/ 6707 w 7884"/>
              <a:gd name="connsiteY5" fmla="*/ 0 h 10000"/>
              <a:gd name="connsiteX0-1" fmla="*/ 8507 w 10000"/>
              <a:gd name="connsiteY0-2" fmla="*/ 0 h 10000"/>
              <a:gd name="connsiteX1-3" fmla="*/ 7472 w 10000"/>
              <a:gd name="connsiteY1-4" fmla="*/ 5341 h 10000"/>
              <a:gd name="connsiteX2-5" fmla="*/ 7472 w 10000"/>
              <a:gd name="connsiteY2-6" fmla="*/ 10000 h 10000"/>
              <a:gd name="connsiteX3-7" fmla="*/ 0 w 10000"/>
              <a:gd name="connsiteY3-8" fmla="*/ 10000 h 10000"/>
              <a:gd name="connsiteX4-9" fmla="*/ 1067 w 10000"/>
              <a:gd name="connsiteY4-10" fmla="*/ 0 h 10000"/>
              <a:gd name="connsiteX5-11" fmla="*/ 8507 w 10000"/>
              <a:gd name="connsiteY5-12" fmla="*/ 0 h 10000"/>
              <a:gd name="connsiteX0-13" fmla="*/ 7440 w 8933"/>
              <a:gd name="connsiteY0-14" fmla="*/ 0 h 10000"/>
              <a:gd name="connsiteX1-15" fmla="*/ 6405 w 8933"/>
              <a:gd name="connsiteY1-16" fmla="*/ 5341 h 10000"/>
              <a:gd name="connsiteX2-17" fmla="*/ 6405 w 8933"/>
              <a:gd name="connsiteY2-18" fmla="*/ 10000 h 10000"/>
              <a:gd name="connsiteX3-19" fmla="*/ 26 w 8933"/>
              <a:gd name="connsiteY3-20" fmla="*/ 10000 h 10000"/>
              <a:gd name="connsiteX4-21" fmla="*/ 0 w 8933"/>
              <a:gd name="connsiteY4-22" fmla="*/ 0 h 10000"/>
              <a:gd name="connsiteX5-23" fmla="*/ 7440 w 8933"/>
              <a:gd name="connsiteY5-24" fmla="*/ 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933" h="10000">
                <a:moveTo>
                  <a:pt x="7440" y="0"/>
                </a:moveTo>
                <a:cubicBezTo>
                  <a:pt x="7440" y="0"/>
                  <a:pt x="2410" y="2882"/>
                  <a:pt x="6405" y="5341"/>
                </a:cubicBezTo>
                <a:cubicBezTo>
                  <a:pt x="7302" y="5897"/>
                  <a:pt x="11617" y="8231"/>
                  <a:pt x="6405" y="10000"/>
                </a:cubicBezTo>
                <a:lnTo>
                  <a:pt x="26" y="10000"/>
                </a:lnTo>
                <a:cubicBezTo>
                  <a:pt x="26" y="0"/>
                  <a:pt x="0" y="0"/>
                  <a:pt x="0" y="0"/>
                </a:cubicBezTo>
                <a:lnTo>
                  <a:pt x="7440" y="0"/>
                </a:lnTo>
                <a:close/>
              </a:path>
            </a:pathLst>
          </a:custGeom>
          <a:gradFill>
            <a:gsLst>
              <a:gs pos="21000">
                <a:srgbClr val="0070C0"/>
              </a:gs>
              <a:gs pos="100000">
                <a:schemeClr val="bg1"/>
              </a:gs>
            </a:gsLst>
            <a:lin ang="2700000" scaled="0"/>
          </a:gradFill>
        </p:spPr>
        <p:txBody>
          <a:bodyPr vert="horz" wrap="square" lIns="91440" tIns="45720" rIns="91440" bIns="45720" rtlCol="0">
            <a:normAutofit/>
          </a:bodyPr>
          <a:lstStyle/>
          <a:p>
            <a:endParaRPr lang="en-US" sz="240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6" name="ïṥḻïďé"/>
          <p:cNvSpPr txBox="1"/>
          <p:nvPr/>
        </p:nvSpPr>
        <p:spPr>
          <a:xfrm>
            <a:off x="480695" y="650875"/>
            <a:ext cx="2891155" cy="768350"/>
          </a:xfrm>
          <a:prstGeom prst="rect">
            <a:avLst/>
          </a:prstGeom>
          <a:noFill/>
          <a:ln>
            <a:noFill/>
          </a:ln>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00000"/>
              </a:lnSpc>
            </a:pPr>
            <a:r>
              <a:rPr lang="en-US" altLang="zh-CN" sz="44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CONTENTS</a:t>
            </a:r>
            <a:endParaRPr lang="zh-CN" altLang="en-US" sz="44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7" name="íslîḋe"/>
          <p:cNvGrpSpPr/>
          <p:nvPr/>
        </p:nvGrpSpPr>
        <p:grpSpPr>
          <a:xfrm>
            <a:off x="4735613" y="773898"/>
            <a:ext cx="3676650" cy="521970"/>
            <a:chOff x="4237443" y="1347290"/>
            <a:chExt cx="3676650" cy="521970"/>
          </a:xfrm>
        </p:grpSpPr>
        <p:sp>
          <p:nvSpPr>
            <p:cNvPr id="22"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5" name="íṩḻîḋê"/>
            <p:cNvSpPr/>
            <p:nvPr/>
          </p:nvSpPr>
          <p:spPr bwMode="auto">
            <a:xfrm>
              <a:off x="4632413" y="1347290"/>
              <a:ext cx="3281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主题一 大学生涯</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pic>
        <p:nvPicPr>
          <p:cNvPr id="2" name="图片 1"/>
          <p:cNvPicPr>
            <a:picLocks noChangeAspect="1"/>
          </p:cNvPicPr>
          <p:nvPr/>
        </p:nvPicPr>
        <p:blipFill>
          <a:blip r:embed="rId1" cstate="screen"/>
          <a:stretch>
            <a:fillRect/>
          </a:stretch>
        </p:blipFill>
        <p:spPr>
          <a:xfrm>
            <a:off x="2917365" y="3730170"/>
            <a:ext cx="3127829" cy="3127829"/>
          </a:xfrm>
          <a:prstGeom prst="rect">
            <a:avLst/>
          </a:prstGeom>
        </p:spPr>
      </p:pic>
      <p:grpSp>
        <p:nvGrpSpPr>
          <p:cNvPr id="3" name="íslîḋe"/>
          <p:cNvGrpSpPr/>
          <p:nvPr/>
        </p:nvGrpSpPr>
        <p:grpSpPr>
          <a:xfrm>
            <a:off x="5129948" y="1549868"/>
            <a:ext cx="4904105" cy="521970"/>
            <a:chOff x="4237443" y="1347290"/>
            <a:chExt cx="4904105" cy="521970"/>
          </a:xfrm>
        </p:grpSpPr>
        <p:sp>
          <p:nvSpPr>
            <p:cNvPr id="4"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íṩḻîḋê"/>
            <p:cNvSpPr/>
            <p:nvPr/>
          </p:nvSpPr>
          <p:spPr bwMode="auto">
            <a:xfrm>
              <a:off x="4632413" y="1347290"/>
              <a:ext cx="45091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主题二 认识职业生涯规划</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9" name="íslîḋe"/>
          <p:cNvGrpSpPr/>
          <p:nvPr/>
        </p:nvGrpSpPr>
        <p:grpSpPr>
          <a:xfrm>
            <a:off x="5524283" y="2325838"/>
            <a:ext cx="4601845" cy="521970"/>
            <a:chOff x="4237443" y="1347290"/>
            <a:chExt cx="4601845" cy="521970"/>
          </a:xfrm>
        </p:grpSpPr>
        <p:sp>
          <p:nvSpPr>
            <p:cNvPr id="10"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1" name="íṩḻîḋê"/>
            <p:cNvSpPr/>
            <p:nvPr/>
          </p:nvSpPr>
          <p:spPr bwMode="auto">
            <a:xfrm>
              <a:off x="4632413" y="1347290"/>
              <a:ext cx="42068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主题三 自我世界探索</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2" name="íslîḋe"/>
          <p:cNvGrpSpPr/>
          <p:nvPr/>
        </p:nvGrpSpPr>
        <p:grpSpPr>
          <a:xfrm>
            <a:off x="5828448" y="3101808"/>
            <a:ext cx="4646295" cy="521970"/>
            <a:chOff x="4237443" y="1347290"/>
            <a:chExt cx="4646295" cy="521970"/>
          </a:xfrm>
        </p:grpSpPr>
        <p:sp>
          <p:nvSpPr>
            <p:cNvPr id="13"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4" name="íṩḻîḋê"/>
            <p:cNvSpPr/>
            <p:nvPr/>
          </p:nvSpPr>
          <p:spPr bwMode="auto">
            <a:xfrm>
              <a:off x="4632413" y="1347290"/>
              <a:ext cx="42513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主题四 工作世界探索</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5" name="íslîḋe"/>
          <p:cNvGrpSpPr/>
          <p:nvPr/>
        </p:nvGrpSpPr>
        <p:grpSpPr>
          <a:xfrm>
            <a:off x="6505993" y="3877778"/>
            <a:ext cx="4309110" cy="521970"/>
            <a:chOff x="4237443" y="1347290"/>
            <a:chExt cx="4309110" cy="521970"/>
          </a:xfrm>
        </p:grpSpPr>
        <p:sp>
          <p:nvSpPr>
            <p:cNvPr id="16"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7" name="íṩḻîḋê"/>
            <p:cNvSpPr/>
            <p:nvPr/>
          </p:nvSpPr>
          <p:spPr bwMode="auto">
            <a:xfrm>
              <a:off x="4632413" y="1347290"/>
              <a:ext cx="391414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主题五 决策与行动</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8" name="íslîḋe"/>
          <p:cNvGrpSpPr/>
          <p:nvPr/>
        </p:nvGrpSpPr>
        <p:grpSpPr>
          <a:xfrm>
            <a:off x="6900328" y="4653748"/>
            <a:ext cx="5220970" cy="521970"/>
            <a:chOff x="4237443" y="1347290"/>
            <a:chExt cx="5220970" cy="521970"/>
          </a:xfrm>
        </p:grpSpPr>
        <p:sp>
          <p:nvSpPr>
            <p:cNvPr id="19"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0" name="íṩḻîḋê"/>
            <p:cNvSpPr/>
            <p:nvPr/>
          </p:nvSpPr>
          <p:spPr bwMode="auto">
            <a:xfrm>
              <a:off x="4632413" y="1347290"/>
              <a:ext cx="48260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主题六 时间管理与情商管理</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21" name="íslîḋe"/>
          <p:cNvGrpSpPr/>
          <p:nvPr/>
        </p:nvGrpSpPr>
        <p:grpSpPr>
          <a:xfrm>
            <a:off x="6810158" y="5429718"/>
            <a:ext cx="4004945" cy="521970"/>
            <a:chOff x="4237443" y="1347290"/>
            <a:chExt cx="4004945" cy="521970"/>
          </a:xfrm>
        </p:grpSpPr>
        <p:sp>
          <p:nvSpPr>
            <p:cNvPr id="23"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4" name="íṩḻîḋê"/>
            <p:cNvSpPr/>
            <p:nvPr/>
          </p:nvSpPr>
          <p:spPr bwMode="auto">
            <a:xfrm>
              <a:off x="4632413" y="1347290"/>
              <a:ext cx="36099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主题七 素质训练</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兴趣探索</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5" name="组合 4"/>
          <p:cNvGrpSpPr/>
          <p:nvPr/>
        </p:nvGrpSpPr>
        <p:grpSpPr>
          <a:xfrm>
            <a:off x="2073275" y="1012190"/>
            <a:ext cx="8045450" cy="4433570"/>
            <a:chOff x="1148" y="1608"/>
            <a:chExt cx="16904" cy="9315"/>
          </a:xfrm>
        </p:grpSpPr>
        <p:pic>
          <p:nvPicPr>
            <p:cNvPr id="3" name="图片 2"/>
            <p:cNvPicPr>
              <a:picLocks noChangeAspect="1"/>
            </p:cNvPicPr>
            <p:nvPr/>
          </p:nvPicPr>
          <p:blipFill>
            <a:blip r:embed="rId1"/>
            <a:stretch>
              <a:fillRect/>
            </a:stretch>
          </p:blipFill>
          <p:spPr>
            <a:xfrm>
              <a:off x="1148" y="1608"/>
              <a:ext cx="16905" cy="5175"/>
            </a:xfrm>
            <a:prstGeom prst="rect">
              <a:avLst/>
            </a:prstGeom>
          </p:spPr>
        </p:pic>
        <p:pic>
          <p:nvPicPr>
            <p:cNvPr id="4" name="图片 3"/>
            <p:cNvPicPr>
              <a:picLocks noChangeAspect="1"/>
            </p:cNvPicPr>
            <p:nvPr/>
          </p:nvPicPr>
          <p:blipFill>
            <a:blip r:embed="rId2"/>
            <a:stretch>
              <a:fillRect/>
            </a:stretch>
          </p:blipFill>
          <p:spPr>
            <a:xfrm>
              <a:off x="1223" y="6559"/>
              <a:ext cx="16755" cy="436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单元三　能力探索</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606985" y="108207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一、能力的概念与分类</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Rectangle 3"/>
          <p:cNvSpPr txBox="1">
            <a:spLocks noChangeArrowheads="1"/>
          </p:cNvSpPr>
          <p:nvPr/>
        </p:nvSpPr>
        <p:spPr>
          <a:xfrm>
            <a:off x="614680" y="1701800"/>
            <a:ext cx="10251440" cy="8915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（一）能力的概念</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从心理学的角度看，能力是人们顺利完成某种活动所必备的个性心理特征。</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 name="Rectangle 3"/>
          <p:cNvSpPr txBox="1">
            <a:spLocks noChangeArrowheads="1"/>
          </p:cNvSpPr>
          <p:nvPr/>
        </p:nvSpPr>
        <p:spPr>
          <a:xfrm>
            <a:off x="614680" y="2823210"/>
            <a:ext cx="3451225" cy="4914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（二）能力的分类</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13" name="任意多边形 7"/>
          <p:cNvSpPr/>
          <p:nvPr>
            <p:custDataLst>
              <p:tags r:id="rId1"/>
            </p:custDataLst>
          </p:nvPr>
        </p:nvSpPr>
        <p:spPr>
          <a:xfrm flipH="1" flipV="1">
            <a:off x="1920763" y="3615458"/>
            <a:ext cx="1264001" cy="1436413"/>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rgbClr val="FFFFFF"/>
          </a:solidFill>
          <a:ln>
            <a:noFill/>
          </a:ln>
          <a:effectLst>
            <a:outerShdw blurRad="114300" sx="102000" sy="102000" algn="ctr" rotWithShape="0">
              <a:srgbClr val="000000">
                <a:lumMod val="95000"/>
                <a:lumOff val="5000"/>
                <a:alpha val="30000"/>
              </a:srgbClr>
            </a:outerShdw>
          </a:effectLst>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4" name="椭圆 13"/>
          <p:cNvSpPr/>
          <p:nvPr>
            <p:custDataLst>
              <p:tags r:id="rId2"/>
            </p:custDataLst>
          </p:nvPr>
        </p:nvSpPr>
        <p:spPr>
          <a:xfrm>
            <a:off x="2005493" y="3786393"/>
            <a:ext cx="1094541" cy="1094541"/>
          </a:xfrm>
          <a:prstGeom prst="ellipse">
            <a:avLst/>
          </a:prstGeom>
          <a:gradFill>
            <a:gsLst>
              <a:gs pos="0">
                <a:srgbClr val="1D6DC2">
                  <a:lumMod val="60000"/>
                  <a:lumOff val="40000"/>
                </a:srgbClr>
              </a:gs>
              <a:gs pos="93000">
                <a:srgbClr val="1D6DC2">
                  <a:lumMod val="75000"/>
                </a:srgbClr>
              </a:gs>
            </a:gsLst>
            <a:lin ang="5400000" scaled="0"/>
          </a:gradFill>
          <a:ln>
            <a:noFill/>
          </a:ln>
        </p:spPr>
        <p:style>
          <a:lnRef idx="2">
            <a:srgbClr val="1D6DC2">
              <a:shade val="50000"/>
            </a:srgbClr>
          </a:lnRef>
          <a:fillRef idx="1">
            <a:srgbClr val="1D6DC2"/>
          </a:fillRef>
          <a:effectRef idx="0">
            <a:srgbClr val="1D6DC2"/>
          </a:effectRef>
          <a:fontRef idx="minor">
            <a:srgbClr val="FFFFFF"/>
          </a:fontRef>
        </p:style>
        <p:txBody>
          <a:bodyPr lIns="0" tIns="0" rIns="0" bIns="0" rtlCol="0" anchor="ctr">
            <a:noAutofit/>
          </a:bodyPr>
          <a:p>
            <a:pPr algn="ctr">
              <a:lnSpc>
                <a:spcPct val="120000"/>
              </a:lnSpc>
            </a:pPr>
            <a:endParaRPr lang="zh-CN" altLang="en-US" sz="2000" b="1" spc="200" dirty="0">
              <a:solidFill>
                <a:srgbClr val="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8" name="文本框 17"/>
          <p:cNvSpPr txBox="1"/>
          <p:nvPr>
            <p:custDataLst>
              <p:tags r:id="rId3"/>
            </p:custDataLst>
          </p:nvPr>
        </p:nvSpPr>
        <p:spPr>
          <a:xfrm>
            <a:off x="1311150" y="5276852"/>
            <a:ext cx="2483227" cy="829945"/>
          </a:xfrm>
          <a:prstGeom prst="rect">
            <a:avLst/>
          </a:prstGeom>
          <a:noFill/>
        </p:spPr>
        <p:txBody>
          <a:bodyPr wrap="square" lIns="91440" tIns="45720" rIns="91440" bIns="45720" rtlCol="0" anchor="t" anchorCtr="0">
            <a:noAutofit/>
          </a:bodyPr>
          <a:p>
            <a:pPr algn="l">
              <a:lnSpc>
                <a:spcPct val="100000"/>
              </a:lnSpc>
            </a:pPr>
            <a:r>
              <a:rPr lang="zh-CN" altLang="en-US" sz="1600" dirty="0">
                <a:solidFill>
                  <a:schemeClr val="tx1"/>
                </a:solidFill>
                <a:uFillTx/>
                <a:latin typeface="楷体" panose="02010609060101010101" charset="-122"/>
                <a:ea typeface="楷体" panose="02010609060101010101" charset="-122"/>
                <a:sym typeface="Arial" panose="020B0604020202020204" pitchFamily="34" charset="0"/>
              </a:rPr>
              <a:t>每个人都有上天赋予我们的特殊才能，但有可能未被开发而荒废（潜能）。</a:t>
            </a:r>
            <a:endParaRPr lang="zh-CN" altLang="en-US" sz="1600" dirty="0">
              <a:solidFill>
                <a:schemeClr val="tx1"/>
              </a:solidFill>
              <a:uFillTx/>
              <a:latin typeface="楷体" panose="02010609060101010101" charset="-122"/>
              <a:ea typeface="楷体" panose="02010609060101010101" charset="-122"/>
              <a:sym typeface="Arial" panose="020B0604020202020204" pitchFamily="34" charset="0"/>
            </a:endParaRPr>
          </a:p>
        </p:txBody>
      </p:sp>
      <p:sp>
        <p:nvSpPr>
          <p:cNvPr id="22" name="任意多边形 14"/>
          <p:cNvSpPr/>
          <p:nvPr>
            <p:custDataLst>
              <p:tags r:id="rId4"/>
            </p:custDataLst>
          </p:nvPr>
        </p:nvSpPr>
        <p:spPr>
          <a:xfrm flipH="1" flipV="1">
            <a:off x="5481780" y="3616582"/>
            <a:ext cx="1264001" cy="1436413"/>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rgbClr val="FFFFFF"/>
          </a:solidFill>
          <a:ln>
            <a:noFill/>
          </a:ln>
          <a:effectLst>
            <a:outerShdw blurRad="114300" sx="102000" sy="102000" algn="ctr" rotWithShape="0">
              <a:srgbClr val="000000">
                <a:lumMod val="95000"/>
                <a:lumOff val="5000"/>
                <a:alpha val="30000"/>
              </a:srgbClr>
            </a:outerShdw>
          </a:effectLst>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23" name="椭圆 22"/>
          <p:cNvSpPr/>
          <p:nvPr>
            <p:custDataLst>
              <p:tags r:id="rId5"/>
            </p:custDataLst>
          </p:nvPr>
        </p:nvSpPr>
        <p:spPr>
          <a:xfrm>
            <a:off x="5566510" y="3787517"/>
            <a:ext cx="1094541" cy="1094541"/>
          </a:xfrm>
          <a:prstGeom prst="ellipse">
            <a:avLst/>
          </a:prstGeom>
          <a:gradFill>
            <a:gsLst>
              <a:gs pos="0">
                <a:srgbClr val="0088D5">
                  <a:lumMod val="60000"/>
                  <a:lumOff val="40000"/>
                </a:srgbClr>
              </a:gs>
              <a:gs pos="93000">
                <a:srgbClr val="0088D5">
                  <a:lumMod val="75000"/>
                </a:srgbClr>
              </a:gs>
            </a:gsLst>
            <a:lin ang="5400000" scaled="0"/>
          </a:gradFill>
          <a:ln>
            <a:noFill/>
          </a:ln>
        </p:spPr>
        <p:style>
          <a:lnRef idx="2">
            <a:srgbClr val="1D6DC2">
              <a:shade val="50000"/>
            </a:srgbClr>
          </a:lnRef>
          <a:fillRef idx="1">
            <a:srgbClr val="1D6DC2"/>
          </a:fillRef>
          <a:effectRef idx="0">
            <a:srgbClr val="1D6DC2"/>
          </a:effectRef>
          <a:fontRef idx="minor">
            <a:srgbClr val="FFFFFF"/>
          </a:fontRef>
        </p:style>
        <p:txBody>
          <a:bodyPr lIns="0" tIns="0" rIns="0" bIns="0" rtlCol="0" anchor="ctr">
            <a:noAutofit/>
          </a:bodyPr>
          <a:p>
            <a:pPr algn="ctr">
              <a:lnSpc>
                <a:spcPct val="120000"/>
              </a:lnSpc>
            </a:pPr>
            <a:endParaRPr lang="zh-CN" altLang="en-US" sz="2000" b="1" spc="200" dirty="0">
              <a:solidFill>
                <a:srgbClr val="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5" name="任意多边形 18"/>
          <p:cNvSpPr/>
          <p:nvPr>
            <p:custDataLst>
              <p:tags r:id="rId6"/>
            </p:custDataLst>
          </p:nvPr>
        </p:nvSpPr>
        <p:spPr>
          <a:xfrm flipH="1" flipV="1">
            <a:off x="9042797" y="3615458"/>
            <a:ext cx="1264001" cy="1436413"/>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rgbClr val="FFFFFF"/>
          </a:solidFill>
          <a:ln>
            <a:noFill/>
          </a:ln>
          <a:effectLst>
            <a:outerShdw blurRad="114300" sx="102000" sy="102000" algn="ctr" rotWithShape="0">
              <a:srgbClr val="000000">
                <a:lumMod val="95000"/>
                <a:lumOff val="5000"/>
                <a:alpha val="30000"/>
              </a:srgbClr>
            </a:outerShdw>
          </a:effectLst>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7"/>
            </p:custDataLst>
          </p:nvPr>
        </p:nvSpPr>
        <p:spPr>
          <a:xfrm>
            <a:off x="9127527" y="3786393"/>
            <a:ext cx="1094541" cy="1094541"/>
          </a:xfrm>
          <a:prstGeom prst="ellipse">
            <a:avLst/>
          </a:prstGeom>
          <a:gradFill>
            <a:gsLst>
              <a:gs pos="0">
                <a:srgbClr val="009ECA">
                  <a:lumMod val="60000"/>
                  <a:lumOff val="40000"/>
                </a:srgbClr>
              </a:gs>
              <a:gs pos="93000">
                <a:srgbClr val="009ECA">
                  <a:lumMod val="75000"/>
                </a:srgbClr>
              </a:gs>
            </a:gsLst>
            <a:lin ang="5400000" scaled="0"/>
          </a:gradFill>
          <a:ln>
            <a:noFill/>
          </a:ln>
        </p:spPr>
        <p:style>
          <a:lnRef idx="2">
            <a:srgbClr val="1D6DC2">
              <a:shade val="50000"/>
            </a:srgbClr>
          </a:lnRef>
          <a:fillRef idx="1">
            <a:srgbClr val="1D6DC2"/>
          </a:fillRef>
          <a:effectRef idx="0">
            <a:srgbClr val="1D6DC2"/>
          </a:effectRef>
          <a:fontRef idx="minor">
            <a:srgbClr val="FFFFFF"/>
          </a:fontRef>
        </p:style>
        <p:txBody>
          <a:bodyPr lIns="0" tIns="0" rIns="0" bIns="0" rtlCol="0" anchor="ctr">
            <a:noAutofit/>
          </a:bodyPr>
          <a:p>
            <a:pPr algn="ctr">
              <a:lnSpc>
                <a:spcPct val="120000"/>
              </a:lnSpc>
            </a:pPr>
            <a:endParaRPr lang="zh-CN" altLang="en-US" sz="2000" b="1" spc="200" dirty="0">
              <a:solidFill>
                <a:srgbClr val="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5" name="矩形 14"/>
          <p:cNvSpPr/>
          <p:nvPr>
            <p:custDataLst>
              <p:tags r:id="rId8"/>
            </p:custDataLst>
          </p:nvPr>
        </p:nvSpPr>
        <p:spPr>
          <a:xfrm>
            <a:off x="9193889" y="3980286"/>
            <a:ext cx="961817" cy="706755"/>
          </a:xfrm>
          <a:prstGeom prst="rect">
            <a:avLst/>
          </a:prstGeom>
        </p:spPr>
        <p:txBody>
          <a:bodyPr wrap="square" anchor="ctr">
            <a:spAutoFit/>
          </a:bodyPr>
          <a:p>
            <a:pPr algn="ctr">
              <a:lnSpc>
                <a:spcPct val="100000"/>
              </a:lnSpc>
            </a:pPr>
            <a:r>
              <a:rPr lang="zh-CN" altLang="en-US" sz="2000" b="1">
                <a:solidFill>
                  <a:srgbClr val="FFFFFF"/>
                </a:solidFill>
                <a:uFillTx/>
                <a:latin typeface="Arial" panose="020B0604020202020204" pitchFamily="34" charset="0"/>
                <a:ea typeface="微软雅黑" panose="020B0503020204020204" charset="-122"/>
                <a:sym typeface="Arial" panose="020B0604020202020204" pitchFamily="34" charset="0"/>
              </a:rPr>
              <a:t>自我</a:t>
            </a:r>
            <a:endParaRPr lang="zh-CN" altLang="en-US" sz="2000" b="1">
              <a:solidFill>
                <a:srgbClr val="FFFFFF"/>
              </a:solidFill>
              <a:uFillTx/>
              <a:latin typeface="Arial" panose="020B0604020202020204" pitchFamily="34" charset="0"/>
              <a:ea typeface="微软雅黑" panose="020B0503020204020204" charset="-122"/>
              <a:sym typeface="Arial" panose="020B0604020202020204" pitchFamily="34" charset="0"/>
            </a:endParaRPr>
          </a:p>
          <a:p>
            <a:pPr algn="ctr">
              <a:lnSpc>
                <a:spcPct val="100000"/>
              </a:lnSpc>
            </a:pPr>
            <a:r>
              <a:rPr lang="zh-CN" altLang="en-US" sz="2000" b="1">
                <a:solidFill>
                  <a:srgbClr val="FFFFFF"/>
                </a:solidFill>
                <a:uFillTx/>
                <a:latin typeface="Arial" panose="020B0604020202020204" pitchFamily="34" charset="0"/>
                <a:ea typeface="微软雅黑" panose="020B0503020204020204" charset="-122"/>
                <a:sym typeface="Arial" panose="020B0604020202020204" pitchFamily="34" charset="0"/>
              </a:rPr>
              <a:t>效能感</a:t>
            </a:r>
            <a:endParaRPr lang="zh-CN" altLang="en-US" sz="2000" b="1">
              <a:solidFill>
                <a:srgbClr val="FFFFFF"/>
              </a:solidFill>
              <a:uFillTx/>
              <a:latin typeface="Arial" panose="020B0604020202020204" pitchFamily="34" charset="0"/>
              <a:ea typeface="微软雅黑" panose="020B0503020204020204" charset="-122"/>
              <a:sym typeface="Arial" panose="020B0604020202020204" pitchFamily="34" charset="0"/>
            </a:endParaRPr>
          </a:p>
        </p:txBody>
      </p:sp>
      <p:sp>
        <p:nvSpPr>
          <p:cNvPr id="3" name="矩形 2"/>
          <p:cNvSpPr/>
          <p:nvPr>
            <p:custDataLst>
              <p:tags r:id="rId9"/>
            </p:custDataLst>
          </p:nvPr>
        </p:nvSpPr>
        <p:spPr>
          <a:xfrm>
            <a:off x="5632872" y="4135397"/>
            <a:ext cx="961817" cy="398780"/>
          </a:xfrm>
          <a:prstGeom prst="rect">
            <a:avLst/>
          </a:prstGeom>
        </p:spPr>
        <p:txBody>
          <a:bodyPr wrap="square" anchor="ctr">
            <a:spAutoFit/>
          </a:bodyPr>
          <a:p>
            <a:pPr algn="ctr">
              <a:lnSpc>
                <a:spcPct val="100000"/>
              </a:lnSpc>
            </a:pPr>
            <a:r>
              <a:rPr lang="zh-CN" altLang="en-US" sz="2000" b="1">
                <a:solidFill>
                  <a:srgbClr val="FFFFFF"/>
                </a:solidFill>
                <a:uFillTx/>
                <a:latin typeface="Arial" panose="020B0604020202020204" pitchFamily="34" charset="0"/>
                <a:ea typeface="微软雅黑" panose="020B0503020204020204" charset="-122"/>
                <a:sym typeface="Arial" panose="020B0604020202020204" pitchFamily="34" charset="0"/>
              </a:rPr>
              <a:t>技能</a:t>
            </a:r>
            <a:endParaRPr lang="zh-CN" altLang="en-US" sz="2000" b="1">
              <a:solidFill>
                <a:srgbClr val="FFFFFF"/>
              </a:solidFill>
              <a:uFillTx/>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10"/>
            </p:custDataLst>
          </p:nvPr>
        </p:nvSpPr>
        <p:spPr>
          <a:xfrm>
            <a:off x="2071855" y="3980286"/>
            <a:ext cx="961817" cy="706755"/>
          </a:xfrm>
          <a:prstGeom prst="rect">
            <a:avLst/>
          </a:prstGeom>
        </p:spPr>
        <p:txBody>
          <a:bodyPr wrap="square" anchor="ctr">
            <a:spAutoFit/>
          </a:bodyPr>
          <a:p>
            <a:pPr algn="ctr">
              <a:lnSpc>
                <a:spcPct val="100000"/>
              </a:lnSpc>
            </a:pPr>
            <a:r>
              <a:rPr lang="zh-CN" altLang="en-US" sz="2000" b="1">
                <a:solidFill>
                  <a:srgbClr val="FFFFFF"/>
                </a:solidFill>
                <a:uFillTx/>
                <a:latin typeface="Arial" panose="020B0604020202020204" pitchFamily="34" charset="0"/>
                <a:ea typeface="微软雅黑" panose="020B0503020204020204" charset="-122"/>
                <a:sym typeface="Arial" panose="020B0604020202020204" pitchFamily="34" charset="0"/>
              </a:rPr>
              <a:t>能力</a:t>
            </a:r>
            <a:endParaRPr lang="zh-CN" altLang="en-US" sz="2000" b="1">
              <a:solidFill>
                <a:srgbClr val="FFFFFF"/>
              </a:solidFill>
              <a:uFillTx/>
              <a:latin typeface="Arial" panose="020B0604020202020204" pitchFamily="34" charset="0"/>
              <a:ea typeface="微软雅黑" panose="020B0503020204020204" charset="-122"/>
              <a:sym typeface="Arial" panose="020B0604020202020204" pitchFamily="34" charset="0"/>
            </a:endParaRPr>
          </a:p>
          <a:p>
            <a:pPr algn="ctr">
              <a:lnSpc>
                <a:spcPct val="100000"/>
              </a:lnSpc>
            </a:pPr>
            <a:r>
              <a:rPr lang="zh-CN" altLang="en-US" sz="2000" b="1">
                <a:solidFill>
                  <a:srgbClr val="FFFFFF"/>
                </a:solidFill>
                <a:uFillTx/>
                <a:latin typeface="Arial" panose="020B0604020202020204" pitchFamily="34" charset="0"/>
                <a:ea typeface="微软雅黑" panose="020B0503020204020204" charset="-122"/>
                <a:sym typeface="Arial" panose="020B0604020202020204" pitchFamily="34" charset="0"/>
              </a:rPr>
              <a:t>倾向</a:t>
            </a:r>
            <a:endParaRPr lang="zh-CN" altLang="en-US" sz="2000" b="1">
              <a:solidFill>
                <a:srgbClr val="FFFFFF"/>
              </a:solidFill>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11"/>
            </p:custDataLst>
          </p:nvPr>
        </p:nvSpPr>
        <p:spPr>
          <a:xfrm>
            <a:off x="4871595" y="5276852"/>
            <a:ext cx="2483227" cy="1076325"/>
          </a:xfrm>
          <a:prstGeom prst="rect">
            <a:avLst/>
          </a:prstGeom>
          <a:noFill/>
        </p:spPr>
        <p:txBody>
          <a:bodyPr wrap="square" lIns="91440" tIns="45720" rIns="91440" bIns="45720" rtlCol="0" anchor="t" anchorCtr="0">
            <a:spAutoFit/>
          </a:bodyPr>
          <a:p>
            <a:pPr algn="l">
              <a:lnSpc>
                <a:spcPct val="100000"/>
              </a:lnSpc>
            </a:pPr>
            <a:r>
              <a:rPr lang="zh-CN" altLang="en-US" sz="1600" dirty="0">
                <a:solidFill>
                  <a:schemeClr val="tx1"/>
                </a:solidFill>
                <a:uFillTx/>
                <a:latin typeface="楷体" panose="02010609060101010101" charset="-122"/>
                <a:ea typeface="楷体" panose="02010609060101010101" charset="-122"/>
                <a:sym typeface="Arial" panose="020B0604020202020204" pitchFamily="34" charset="0"/>
              </a:rPr>
              <a:t>是经过后天学习和练习而形成的能力。</a:t>
            </a:r>
            <a:endParaRPr lang="zh-CN" altLang="en-US" sz="1600" dirty="0">
              <a:solidFill>
                <a:schemeClr val="tx1"/>
              </a:solidFill>
              <a:uFillTx/>
              <a:latin typeface="楷体" panose="02010609060101010101" charset="-122"/>
              <a:ea typeface="楷体" panose="02010609060101010101" charset="-122"/>
              <a:sym typeface="Arial" panose="020B0604020202020204" pitchFamily="34" charset="0"/>
            </a:endParaRPr>
          </a:p>
          <a:p>
            <a:pPr algn="l">
              <a:lnSpc>
                <a:spcPct val="100000"/>
              </a:lnSpc>
            </a:pPr>
            <a:r>
              <a:rPr lang="zh-CN" altLang="en-US" sz="1600" i="1" u="sng" dirty="0">
                <a:solidFill>
                  <a:srgbClr val="FF0000"/>
                </a:solidFill>
                <a:uFillTx/>
                <a:latin typeface="楷体" panose="02010609060101010101" charset="-122"/>
                <a:ea typeface="楷体" panose="02010609060101010101" charset="-122"/>
                <a:sym typeface="Arial" panose="020B0604020202020204" pitchFamily="34" charset="0"/>
              </a:rPr>
              <a:t>例如：阅读能力、人际交往能力、沟通能力等。</a:t>
            </a:r>
            <a:endParaRPr lang="zh-CN" altLang="en-US" sz="1600" i="1" u="sng" dirty="0">
              <a:solidFill>
                <a:srgbClr val="FF0000"/>
              </a:solidFill>
              <a:uFillTx/>
              <a:latin typeface="楷体" panose="02010609060101010101" charset="-122"/>
              <a:ea typeface="楷体" panose="02010609060101010101" charset="-122"/>
              <a:sym typeface="Arial" panose="020B0604020202020204" pitchFamily="34" charset="0"/>
            </a:endParaRPr>
          </a:p>
        </p:txBody>
      </p:sp>
      <p:sp>
        <p:nvSpPr>
          <p:cNvPr id="5" name="文本框 4"/>
          <p:cNvSpPr txBox="1"/>
          <p:nvPr/>
        </p:nvSpPr>
        <p:spPr>
          <a:xfrm>
            <a:off x="2000885" y="4615815"/>
            <a:ext cx="1099185" cy="275590"/>
          </a:xfrm>
          <a:prstGeom prst="rect">
            <a:avLst/>
          </a:prstGeom>
          <a:noFill/>
        </p:spPr>
        <p:txBody>
          <a:bodyPr wrap="square" rtlCol="0" anchor="t">
            <a:spAutoFit/>
          </a:bodyPr>
          <a:p>
            <a:pPr algn="ctr"/>
            <a:r>
              <a:rPr lang="zh-CN" altLang="en-US" sz="1200">
                <a:solidFill>
                  <a:schemeClr val="bg1"/>
                </a:solidFill>
              </a:rPr>
              <a:t>（aptitude）</a:t>
            </a:r>
            <a:endParaRPr lang="zh-CN" altLang="en-US" sz="1200">
              <a:solidFill>
                <a:schemeClr val="bg1"/>
              </a:solidFill>
            </a:endParaRPr>
          </a:p>
        </p:txBody>
      </p:sp>
      <p:sp>
        <p:nvSpPr>
          <p:cNvPr id="6" name="文本框 5"/>
          <p:cNvSpPr txBox="1"/>
          <p:nvPr/>
        </p:nvSpPr>
        <p:spPr>
          <a:xfrm>
            <a:off x="5563870" y="4533900"/>
            <a:ext cx="1099185" cy="275590"/>
          </a:xfrm>
          <a:prstGeom prst="rect">
            <a:avLst/>
          </a:prstGeom>
          <a:noFill/>
        </p:spPr>
        <p:txBody>
          <a:bodyPr wrap="square" rtlCol="0" anchor="t">
            <a:spAutoFit/>
          </a:bodyPr>
          <a:p>
            <a:pPr algn="ctr"/>
            <a:r>
              <a:rPr lang="zh-CN" altLang="en-US" sz="1200">
                <a:solidFill>
                  <a:schemeClr val="bg1"/>
                </a:solidFill>
              </a:rPr>
              <a:t>（skill）</a:t>
            </a:r>
            <a:endParaRPr lang="zh-CN" altLang="en-US" sz="1200">
              <a:solidFill>
                <a:schemeClr val="bg1"/>
              </a:solidFill>
            </a:endParaRPr>
          </a:p>
        </p:txBody>
      </p:sp>
      <p:sp>
        <p:nvSpPr>
          <p:cNvPr id="7" name="文本框 6"/>
          <p:cNvSpPr txBox="1"/>
          <p:nvPr/>
        </p:nvSpPr>
        <p:spPr>
          <a:xfrm>
            <a:off x="8935085" y="4615815"/>
            <a:ext cx="1479550" cy="275590"/>
          </a:xfrm>
          <a:prstGeom prst="rect">
            <a:avLst/>
          </a:prstGeom>
          <a:noFill/>
        </p:spPr>
        <p:txBody>
          <a:bodyPr wrap="square" rtlCol="0" anchor="t">
            <a:spAutoFit/>
          </a:bodyPr>
          <a:p>
            <a:pPr algn="ctr"/>
            <a:r>
              <a:rPr lang="zh-CN" altLang="en-US" sz="1200">
                <a:solidFill>
                  <a:schemeClr val="bg1"/>
                </a:solidFill>
              </a:rPr>
              <a:t>（Self-efficacy）</a:t>
            </a:r>
            <a:endParaRPr lang="zh-CN" altLang="en-US" sz="1200">
              <a:solidFill>
                <a:schemeClr val="bg1"/>
              </a:solidFill>
            </a:endParaRPr>
          </a:p>
        </p:txBody>
      </p:sp>
      <p:sp>
        <p:nvSpPr>
          <p:cNvPr id="8" name="文本框 7"/>
          <p:cNvSpPr txBox="1"/>
          <p:nvPr>
            <p:custDataLst>
              <p:tags r:id="rId12"/>
            </p:custDataLst>
          </p:nvPr>
        </p:nvSpPr>
        <p:spPr>
          <a:xfrm>
            <a:off x="8432040" y="5276852"/>
            <a:ext cx="2483227" cy="829945"/>
          </a:xfrm>
          <a:prstGeom prst="rect">
            <a:avLst/>
          </a:prstGeom>
          <a:noFill/>
        </p:spPr>
        <p:txBody>
          <a:bodyPr wrap="square" lIns="91440" tIns="45720" rIns="91440" bIns="45720" rtlCol="0" anchor="t" anchorCtr="0">
            <a:spAutoFit/>
          </a:bodyPr>
          <a:p>
            <a:pPr algn="l">
              <a:lnSpc>
                <a:spcPct val="100000"/>
              </a:lnSpc>
            </a:pPr>
            <a:r>
              <a:rPr lang="zh-CN" altLang="en-US" sz="1600" dirty="0">
                <a:solidFill>
                  <a:schemeClr val="tx1"/>
                </a:solidFill>
                <a:uFillTx/>
                <a:latin typeface="楷体" panose="02010609060101010101" charset="-122"/>
                <a:ea typeface="楷体" panose="02010609060101010101" charset="-122"/>
                <a:sym typeface="Arial" panose="020B0604020202020204" pitchFamily="34" charset="0"/>
              </a:rPr>
              <a:t>个人对自己的能力以及运用该能力将得到何种结果所持的信心或把握程度。</a:t>
            </a:r>
            <a:endParaRPr lang="zh-CN" altLang="en-US" sz="1600" dirty="0">
              <a:solidFill>
                <a:schemeClr val="tx1"/>
              </a:solidFill>
              <a:uFillTx/>
              <a:latin typeface="楷体" panose="02010609060101010101" charset="-122"/>
              <a:ea typeface="楷体" panose="0201060906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9"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tretch>
            <a:fillRect/>
          </a:stretch>
        </p:blipFill>
        <p:spPr>
          <a:xfrm>
            <a:off x="1948180" y="2454910"/>
            <a:ext cx="8257540" cy="2229485"/>
          </a:xfrm>
          <a:prstGeom prst="rect">
            <a:avLst/>
          </a:prstGeom>
        </p:spPr>
      </p:pic>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单元三　能力探索</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606985" y="108207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二、能力与职业选择</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îṡľíḑè"/>
          <p:cNvSpPr txBox="1"/>
          <p:nvPr/>
        </p:nvSpPr>
        <p:spPr bwMode="auto">
          <a:xfrm>
            <a:off x="995680" y="2259965"/>
            <a:ext cx="2851150" cy="531495"/>
          </a:xfrm>
          <a:prstGeom prst="roundRect">
            <a:avLst>
              <a:gd name="adj" fmla="val 50000"/>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1. 专业知识技能</a:t>
            </a:r>
            <a:endParaRPr lang="en-US" altLang="zh-CN" sz="2400" b="1">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p:txBody>
      </p:sp>
      <p:sp>
        <p:nvSpPr>
          <p:cNvPr id="10" name="矩形标注 9"/>
          <p:cNvSpPr/>
          <p:nvPr/>
        </p:nvSpPr>
        <p:spPr>
          <a:xfrm>
            <a:off x="4312920" y="1663065"/>
            <a:ext cx="4518660" cy="827405"/>
          </a:xfrm>
          <a:prstGeom prst="wedgeRectCallout">
            <a:avLst>
              <a:gd name="adj1" fmla="val -58234"/>
              <a:gd name="adj2" fmla="val 39946"/>
            </a:avLst>
          </a:prstGeom>
        </p:spPr>
        <p:style>
          <a:lnRef idx="1">
            <a:schemeClr val="accent4"/>
          </a:lnRef>
          <a:fillRef idx="2">
            <a:schemeClr val="accent4"/>
          </a:fillRef>
          <a:effectRef idx="1">
            <a:schemeClr val="accent4"/>
          </a:effectRef>
          <a:fontRef idx="minor">
            <a:schemeClr val="dk1"/>
          </a:fontRef>
        </p:style>
        <p:txBody>
          <a:bodyPr rtlCol="0" anchor="ctr"/>
          <a:p>
            <a:pPr algn="l"/>
            <a:r>
              <a:rPr lang="zh-CN" altLang="en-US" sz="2000">
                <a:latin typeface="微软雅黑" panose="020B0503020204020204" charset="-122"/>
                <a:ea typeface="微软雅黑" panose="020B0503020204020204" charset="-122"/>
              </a:rPr>
              <a:t>需要通过教育或者培训才能获得的特别的知识或能力。</a:t>
            </a:r>
            <a:endParaRPr lang="zh-CN" altLang="en-US" sz="2000">
              <a:latin typeface="微软雅黑" panose="020B0503020204020204" charset="-122"/>
              <a:ea typeface="微软雅黑" panose="020B0503020204020204" charset="-122"/>
            </a:endParaRPr>
          </a:p>
        </p:txBody>
      </p:sp>
      <p:sp>
        <p:nvSpPr>
          <p:cNvPr id="12" name="Rectangle 3"/>
          <p:cNvSpPr txBox="1">
            <a:spLocks noChangeArrowheads="1"/>
          </p:cNvSpPr>
          <p:nvPr/>
        </p:nvSpPr>
        <p:spPr>
          <a:xfrm>
            <a:off x="607060" y="4702810"/>
            <a:ext cx="5271135" cy="203009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00000"/>
              </a:lnSpc>
              <a:spcBef>
                <a:spcPts val="0"/>
              </a:spcBef>
              <a:buClr>
                <a:schemeClr val="tx1">
                  <a:lumMod val="75000"/>
                  <a:lumOff val="25000"/>
                </a:schemeClr>
              </a:buClr>
            </a:pPr>
            <a:r>
              <a:rPr lang="zh-CN" altLang="en-US" sz="18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（1）专业知识技能的获得途径有以下几种</a:t>
            </a:r>
            <a:r>
              <a:rPr lang="en-US" altLang="zh-CN" sz="18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a:t>
            </a:r>
            <a:endParaRPr lang="zh-CN" altLang="en-US" sz="18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①在校教育；</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②业余辅导，自学相关课程；</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③专业会议，讲座，研讨会；</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④资格认证考试培训；</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⑤岗前培训，在职教育；</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⑥业余爱好，娱乐休闲，社团活动，家庭职责。</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0" name="Rectangle 3"/>
          <p:cNvSpPr txBox="1">
            <a:spLocks noChangeArrowheads="1"/>
          </p:cNvSpPr>
          <p:nvPr/>
        </p:nvSpPr>
        <p:spPr>
          <a:xfrm>
            <a:off x="5878195" y="4702810"/>
            <a:ext cx="5271135" cy="175323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00000"/>
              </a:lnSpc>
              <a:spcBef>
                <a:spcPts val="0"/>
              </a:spcBef>
              <a:buClr>
                <a:schemeClr val="tx1">
                  <a:lumMod val="75000"/>
                  <a:lumOff val="25000"/>
                </a:schemeClr>
              </a:buClr>
            </a:pPr>
            <a:r>
              <a:rPr lang="zh-CN" altLang="en-US" sz="18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（2）发掘自己的专业知识技能需要考虑以下问题</a:t>
            </a:r>
            <a:r>
              <a:rPr lang="en-US" altLang="zh-CN" sz="18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a:t>
            </a:r>
            <a:endParaRPr lang="zh-CN" altLang="en-US" sz="18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①你大学学习的是什么专业？</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②你的专业课有哪些？</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③除了专业课之外，你还选修了哪些课程？</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④你参加过哪些相关培训？</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⑤你最近在看什么书？</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 name="文本框 1"/>
          <p:cNvSpPr txBox="1"/>
          <p:nvPr/>
        </p:nvSpPr>
        <p:spPr>
          <a:xfrm>
            <a:off x="607060" y="1663065"/>
            <a:ext cx="2948940" cy="460375"/>
          </a:xfrm>
          <a:prstGeom prst="rect">
            <a:avLst/>
          </a:prstGeom>
          <a:noFill/>
        </p:spPr>
        <p:txBody>
          <a:bodyPr wrap="square" rtlCol="0" anchor="t">
            <a:spAutoFit/>
          </a:bodyPr>
          <a:p>
            <a:r>
              <a:rPr lang="zh-CN" altLang="en-US" sz="2400" b="1">
                <a:latin typeface="微软雅黑" panose="020B0503020204020204" charset="-122"/>
                <a:ea typeface="微软雅黑" panose="020B0503020204020204" charset="-122"/>
              </a:rPr>
              <a:t>（一）技能的分类</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9" grpId="0" bldLvl="0" animBg="1"/>
      <p:bldP spid="12"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单元三　能力探索</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îṡľíḑè"/>
          <p:cNvSpPr txBox="1"/>
          <p:nvPr/>
        </p:nvSpPr>
        <p:spPr bwMode="auto">
          <a:xfrm>
            <a:off x="995680" y="1122045"/>
            <a:ext cx="2851150" cy="531495"/>
          </a:xfrm>
          <a:prstGeom prst="roundRect">
            <a:avLst>
              <a:gd name="adj" fmla="val 50000"/>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2. 可迁移技能</a:t>
            </a:r>
            <a:endParaRPr lang="en-US" altLang="zh-CN" sz="2400" b="1">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p:txBody>
      </p:sp>
      <p:sp>
        <p:nvSpPr>
          <p:cNvPr id="10" name="矩形标注 9"/>
          <p:cNvSpPr/>
          <p:nvPr/>
        </p:nvSpPr>
        <p:spPr>
          <a:xfrm>
            <a:off x="4357370" y="826135"/>
            <a:ext cx="4518660" cy="827405"/>
          </a:xfrm>
          <a:prstGeom prst="wedgeRectCallout">
            <a:avLst>
              <a:gd name="adj1" fmla="val -59415"/>
              <a:gd name="adj2" fmla="val 9785"/>
            </a:avLst>
          </a:prstGeom>
        </p:spPr>
        <p:style>
          <a:lnRef idx="1">
            <a:schemeClr val="accent4"/>
          </a:lnRef>
          <a:fillRef idx="2">
            <a:schemeClr val="accent4"/>
          </a:fillRef>
          <a:effectRef idx="1">
            <a:schemeClr val="accent4"/>
          </a:effectRef>
          <a:fontRef idx="minor">
            <a:schemeClr val="dk1"/>
          </a:fontRef>
        </p:style>
        <p:txBody>
          <a:bodyPr rtlCol="0" anchor="ctr"/>
          <a:p>
            <a:pPr algn="l"/>
            <a:r>
              <a:rPr lang="zh-CN" altLang="en-US" sz="2000">
                <a:latin typeface="微软雅黑" panose="020B0503020204020204" charset="-122"/>
                <a:ea typeface="微软雅黑" panose="020B0503020204020204" charset="-122"/>
              </a:rPr>
              <a:t>你会做的事，也被称为通用技能。</a:t>
            </a:r>
            <a:endParaRPr lang="zh-CN" altLang="en-US" sz="2000">
              <a:latin typeface="微软雅黑" panose="020B0503020204020204" charset="-122"/>
              <a:ea typeface="微软雅黑" panose="020B0503020204020204" charset="-122"/>
            </a:endParaRPr>
          </a:p>
        </p:txBody>
      </p:sp>
      <p:sp>
        <p:nvSpPr>
          <p:cNvPr id="12" name="Rectangle 3"/>
          <p:cNvSpPr txBox="1">
            <a:spLocks noChangeArrowheads="1"/>
          </p:cNvSpPr>
          <p:nvPr/>
        </p:nvSpPr>
        <p:spPr>
          <a:xfrm>
            <a:off x="995680" y="3251835"/>
            <a:ext cx="5271135" cy="147637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00000"/>
              </a:lnSpc>
              <a:spcBef>
                <a:spcPts val="0"/>
              </a:spcBef>
              <a:buClr>
                <a:schemeClr val="tx1">
                  <a:lumMod val="75000"/>
                  <a:lumOff val="25000"/>
                </a:schemeClr>
              </a:buClr>
            </a:pPr>
            <a:r>
              <a:rPr sz="18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（1）可迁移技能的获得的途径</a:t>
            </a:r>
            <a:r>
              <a:rPr lang="en-US" sz="18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a:t>
            </a:r>
            <a:endParaRPr sz="18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①参与实践，归纳总结；</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②观察学习，模仿体会；</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③专业训练；实习培训；</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④业余爱好，娱乐休闲，社团活动，家庭职责。</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0" name="Rectangle 3"/>
          <p:cNvSpPr txBox="1">
            <a:spLocks noChangeArrowheads="1"/>
          </p:cNvSpPr>
          <p:nvPr/>
        </p:nvSpPr>
        <p:spPr>
          <a:xfrm>
            <a:off x="995680" y="4890135"/>
            <a:ext cx="5271135" cy="175323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00000"/>
              </a:lnSpc>
              <a:spcBef>
                <a:spcPts val="0"/>
              </a:spcBef>
              <a:buClr>
                <a:schemeClr val="tx1">
                  <a:lumMod val="75000"/>
                  <a:lumOff val="25000"/>
                </a:schemeClr>
              </a:buClr>
            </a:pPr>
            <a:r>
              <a:rPr lang="zh-CN" altLang="en-US" sz="18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（2）发掘自己的可迁移技能需要考虑以下问题</a:t>
            </a:r>
            <a:r>
              <a:rPr lang="en-US" altLang="zh-CN" sz="18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a:t>
            </a:r>
            <a:endParaRPr lang="zh-CN" altLang="en-US" sz="18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①你都会做什么？</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②你参加过哪些社会实践？</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③请用 5~10 个动词来概述你的工作能力。</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④你觉得自己最突出的工作能力有哪些？</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⑤哪些能力能够帮你胜任这项工作？</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1" name="Rectangle 3"/>
          <p:cNvSpPr txBox="1">
            <a:spLocks noChangeArrowheads="1"/>
          </p:cNvSpPr>
          <p:nvPr/>
        </p:nvSpPr>
        <p:spPr>
          <a:xfrm>
            <a:off x="995680" y="1775460"/>
            <a:ext cx="7939405" cy="147637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00000"/>
              </a:lnSpc>
              <a:spcBef>
                <a:spcPts val="0"/>
              </a:spcBef>
              <a:buClr>
                <a:schemeClr val="tx1">
                  <a:lumMod val="75000"/>
                  <a:lumOff val="25000"/>
                </a:schemeClr>
              </a:buClr>
            </a:pPr>
            <a:r>
              <a:rPr lang="zh-CN" altLang="en-US" sz="18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可迁移技能举例</a:t>
            </a:r>
            <a:r>
              <a:rPr lang="en-US" altLang="zh-CN" sz="18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a:t>
            </a:r>
            <a:endParaRPr lang="zh-CN" altLang="en-US" sz="18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①你如何处理数据？比较、复制、计算、汇编、分析、调整和综合数据。</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②你如何与人打交道？服从、服务、谈话、说服、管理、教导、商讨、督导。</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③你如何与事物打交道？处理、喂养、照管、操纵、驾驶、操作、控制、建立、装配。</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1000"/>
                                        <p:tgtEl>
                                          <p:spTgt spid="21"/>
                                        </p:tgtEl>
                                      </p:cBhvr>
                                    </p:animEffect>
                                    <p:anim calcmode="lin" valueType="num">
                                      <p:cBhvr>
                                        <p:cTn id="27" dur="1000" fill="hold"/>
                                        <p:tgtEl>
                                          <p:spTgt spid="21"/>
                                        </p:tgtEl>
                                        <p:attrNameLst>
                                          <p:attrName>ppt_x</p:attrName>
                                        </p:attrNameLst>
                                      </p:cBhvr>
                                      <p:tavLst>
                                        <p:tav tm="0">
                                          <p:val>
                                            <p:strVal val="#ppt_x"/>
                                          </p:val>
                                        </p:tav>
                                        <p:tav tm="100000">
                                          <p:val>
                                            <p:strVal val="#ppt_x"/>
                                          </p:val>
                                        </p:tav>
                                      </p:tavLst>
                                    </p:anim>
                                    <p:anim calcmode="lin" valueType="num">
                                      <p:cBhvr>
                                        <p:cTn id="2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12" grpId="0"/>
      <p:bldP spid="20"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单元三　能力探索</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îṡľíḑè"/>
          <p:cNvSpPr txBox="1"/>
          <p:nvPr/>
        </p:nvSpPr>
        <p:spPr bwMode="auto">
          <a:xfrm>
            <a:off x="995680" y="1122045"/>
            <a:ext cx="2851150" cy="531495"/>
          </a:xfrm>
          <a:prstGeom prst="roundRect">
            <a:avLst>
              <a:gd name="adj" fmla="val 50000"/>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3. 自我管理技能</a:t>
            </a:r>
            <a:endParaRPr lang="en-US" altLang="zh-CN" sz="2400" b="1">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p:txBody>
      </p:sp>
      <p:sp>
        <p:nvSpPr>
          <p:cNvPr id="10" name="矩形标注 9"/>
          <p:cNvSpPr/>
          <p:nvPr/>
        </p:nvSpPr>
        <p:spPr>
          <a:xfrm>
            <a:off x="4357370" y="1048385"/>
            <a:ext cx="4518660" cy="827405"/>
          </a:xfrm>
          <a:prstGeom prst="wedgeRectCallout">
            <a:avLst>
              <a:gd name="adj1" fmla="val -60202"/>
              <a:gd name="adj2" fmla="val 1189"/>
            </a:avLst>
          </a:prstGeom>
        </p:spPr>
        <p:style>
          <a:lnRef idx="1">
            <a:schemeClr val="accent4"/>
          </a:lnRef>
          <a:fillRef idx="2">
            <a:schemeClr val="accent4"/>
          </a:fillRef>
          <a:effectRef idx="1">
            <a:schemeClr val="accent4"/>
          </a:effectRef>
          <a:fontRef idx="minor">
            <a:schemeClr val="dk1"/>
          </a:fontRef>
        </p:style>
        <p:txBody>
          <a:bodyPr rtlCol="0" anchor="ctr"/>
          <a:p>
            <a:pPr algn="l"/>
            <a:r>
              <a:rPr lang="zh-CN" altLang="en-US" sz="2000">
                <a:latin typeface="微软雅黑" panose="020B0503020204020204" charset="-122"/>
                <a:ea typeface="微软雅黑" panose="020B0503020204020204" charset="-122"/>
              </a:rPr>
              <a:t>勤奋的、坚强的、宽容的、勇敢的、冒险的、直率的，善良的等。</a:t>
            </a:r>
            <a:endParaRPr lang="zh-CN" altLang="en-US" sz="2000">
              <a:latin typeface="微软雅黑" panose="020B0503020204020204" charset="-122"/>
              <a:ea typeface="微软雅黑" panose="020B0503020204020204" charset="-122"/>
            </a:endParaRPr>
          </a:p>
        </p:txBody>
      </p:sp>
      <p:sp>
        <p:nvSpPr>
          <p:cNvPr id="12" name="Rectangle 3"/>
          <p:cNvSpPr txBox="1">
            <a:spLocks noChangeArrowheads="1"/>
          </p:cNvSpPr>
          <p:nvPr/>
        </p:nvSpPr>
        <p:spPr>
          <a:xfrm>
            <a:off x="995680" y="2211705"/>
            <a:ext cx="5271135" cy="203009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00000"/>
              </a:lnSpc>
              <a:spcBef>
                <a:spcPts val="0"/>
              </a:spcBef>
              <a:buClr>
                <a:schemeClr val="tx1">
                  <a:lumMod val="75000"/>
                  <a:lumOff val="25000"/>
                </a:schemeClr>
              </a:buClr>
            </a:pPr>
            <a:r>
              <a:rPr sz="18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（1）自我管理技能的获得途径</a:t>
            </a:r>
            <a:r>
              <a:rPr lang="en-US" sz="18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a:t>
            </a:r>
            <a:endParaRPr sz="18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①榜样的力量，认同与练习。</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②观念的多元化。</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③自我认知的提高。</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④意志力的培养。</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⑤丰富的精神生活。</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⑥业余爱好，娱乐休闲，社团活动，家庭职责。</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0" name="Rectangle 3"/>
          <p:cNvSpPr txBox="1">
            <a:spLocks noChangeArrowheads="1"/>
          </p:cNvSpPr>
          <p:nvPr/>
        </p:nvSpPr>
        <p:spPr>
          <a:xfrm>
            <a:off x="995680" y="4294505"/>
            <a:ext cx="5271135" cy="175323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00000"/>
              </a:lnSpc>
              <a:spcBef>
                <a:spcPts val="0"/>
              </a:spcBef>
              <a:buClr>
                <a:schemeClr val="tx1">
                  <a:lumMod val="75000"/>
                  <a:lumOff val="25000"/>
                </a:schemeClr>
              </a:buClr>
            </a:pPr>
            <a:r>
              <a:rPr lang="zh-CN" altLang="en-US" sz="18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（2）发掘自我管理技能需要考虑的问题</a:t>
            </a:r>
            <a:r>
              <a:rPr lang="en-US" altLang="zh-CN" sz="18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a:t>
            </a:r>
            <a:endParaRPr lang="zh-CN" altLang="en-US" sz="18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①请用 5 个形容词来描述你的优点。</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②在老师眼里，你是一个什么样的学生？</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③你的同学通常怎么评价你？</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④通常你给人留下最深刻的印象会是什么？</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00000"/>
              </a:lnSpc>
              <a:spcBef>
                <a:spcPts val="0"/>
              </a:spcBef>
              <a:buClr>
                <a:schemeClr val="tx1">
                  <a:lumMod val="75000"/>
                  <a:lumOff val="25000"/>
                </a:schemeClr>
              </a:buClr>
            </a:pPr>
            <a:r>
              <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⑤你觉得自己身上最明显的特点是什么？</a:t>
            </a:r>
            <a:endParaRPr lang="zh-CN" altLang="en-US" sz="1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12"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单元三　能力探索</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îṡľíḑè"/>
          <p:cNvSpPr txBox="1"/>
          <p:nvPr/>
        </p:nvSpPr>
        <p:spPr bwMode="auto">
          <a:xfrm>
            <a:off x="995680" y="988695"/>
            <a:ext cx="2851150" cy="531495"/>
          </a:xfrm>
          <a:prstGeom prst="roundRect">
            <a:avLst>
              <a:gd name="adj" fmla="val 50000"/>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400" b="1">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4. 技能的应用</a:t>
            </a:r>
            <a:endParaRPr lang="en-US" altLang="zh-CN" sz="2400" b="1">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p:txBody>
      </p:sp>
      <p:sp>
        <p:nvSpPr>
          <p:cNvPr id="17" name="TextBox 54"/>
          <p:cNvSpPr txBox="1"/>
          <p:nvPr/>
        </p:nvSpPr>
        <p:spPr>
          <a:xfrm>
            <a:off x="938134" y="1591596"/>
            <a:ext cx="1037351" cy="711698"/>
          </a:xfrm>
          <a:prstGeom prst="rect">
            <a:avLst/>
          </a:prstGeom>
          <a:noFill/>
        </p:spPr>
        <p:txBody>
          <a:bodyPr wrap="square" lIns="49623" tIns="24811" rIns="49623" bIns="24811" rtlCol="0">
            <a:spAutoFit/>
          </a:bodyPr>
          <a:p>
            <a:r>
              <a:rPr lang="id-ID"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1</a:t>
            </a:r>
            <a:r>
              <a:rPr lang="en-US"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a:t>
            </a:r>
            <a:endParaRPr lang="id-ID"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Rectangle 19"/>
          <p:cNvSpPr/>
          <p:nvPr/>
        </p:nvSpPr>
        <p:spPr>
          <a:xfrm>
            <a:off x="1419225" y="1801495"/>
            <a:ext cx="3066415" cy="511175"/>
          </a:xfrm>
          <a:prstGeom prst="rect">
            <a:avLst/>
          </a:prstGeom>
        </p:spPr>
        <p:txBody>
          <a:bodyPr wrap="square" lIns="49623" tIns="24811" rIns="49623" bIns="24811">
            <a:spAutoFit/>
          </a:bodyPr>
          <a:p>
            <a:pPr>
              <a:lnSpc>
                <a:spcPct val="150000"/>
              </a:lnSpc>
            </a:pPr>
            <a:r>
              <a:rPr lang="zh-CN" altLang="en-US" sz="2000" b="1" dirty="0">
                <a:solidFill>
                  <a:srgbClr val="0070C0"/>
                </a:solidFill>
                <a:latin typeface="微软雅黑" panose="020B0503020204020204" charset="-122"/>
                <a:ea typeface="微软雅黑" panose="020B0503020204020204" charset="-122"/>
                <a:sym typeface="字魂59号-创粗黑" panose="00000500000000000000" pitchFamily="2" charset="-122"/>
              </a:rPr>
              <a:t>三种技能的结合与表达</a:t>
            </a:r>
            <a:endParaRPr lang="zh-CN" altLang="en-US" sz="2000" b="1" dirty="0">
              <a:solidFill>
                <a:srgbClr val="0070C0"/>
              </a:solidFill>
              <a:latin typeface="微软雅黑" panose="020B0503020204020204" charset="-122"/>
              <a:ea typeface="微软雅黑" panose="020B0503020204020204" charset="-122"/>
              <a:sym typeface="字魂59号-创粗黑" panose="00000500000000000000" pitchFamily="2" charset="-122"/>
            </a:endParaRPr>
          </a:p>
        </p:txBody>
      </p:sp>
      <p:sp>
        <p:nvSpPr>
          <p:cNvPr id="15" name="TextBox 56"/>
          <p:cNvSpPr txBox="1"/>
          <p:nvPr/>
        </p:nvSpPr>
        <p:spPr>
          <a:xfrm>
            <a:off x="938134" y="4519047"/>
            <a:ext cx="796051" cy="711698"/>
          </a:xfrm>
          <a:prstGeom prst="rect">
            <a:avLst/>
          </a:prstGeom>
          <a:noFill/>
        </p:spPr>
        <p:txBody>
          <a:bodyPr wrap="square" lIns="49623" tIns="24811" rIns="49623" bIns="24811" rtlCol="0">
            <a:spAutoFit/>
          </a:bodyPr>
          <a:p>
            <a:r>
              <a:rPr lang="en-US"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2.</a:t>
            </a:r>
            <a:endParaRPr lang="id-ID"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4" name="Rectangle 19"/>
          <p:cNvSpPr/>
          <p:nvPr/>
        </p:nvSpPr>
        <p:spPr>
          <a:xfrm>
            <a:off x="1419225" y="4728845"/>
            <a:ext cx="4429760" cy="511175"/>
          </a:xfrm>
          <a:prstGeom prst="rect">
            <a:avLst/>
          </a:prstGeom>
        </p:spPr>
        <p:txBody>
          <a:bodyPr wrap="square" lIns="49623" tIns="24811" rIns="49623" bIns="24811">
            <a:spAutoFit/>
          </a:bodyPr>
          <a:p>
            <a:pPr>
              <a:lnSpc>
                <a:spcPct val="150000"/>
              </a:lnSpc>
            </a:pPr>
            <a:r>
              <a:rPr lang="zh-CN" altLang="en-US" sz="2000" b="1" dirty="0">
                <a:solidFill>
                  <a:srgbClr val="0070C0"/>
                </a:solidFill>
                <a:latin typeface="微软雅黑" panose="020B0503020204020204" charset="-122"/>
                <a:ea typeface="微软雅黑" panose="020B0503020204020204" charset="-122"/>
                <a:sym typeface="字魂59号-创粗黑" panose="00000500000000000000" pitchFamily="2" charset="-122"/>
              </a:rPr>
              <a:t>在制作简历描述社会实践中的应用</a:t>
            </a:r>
            <a:endParaRPr lang="zh-CN" altLang="en-US" sz="2000" b="1" dirty="0">
              <a:solidFill>
                <a:srgbClr val="0070C0"/>
              </a:solidFill>
              <a:latin typeface="微软雅黑" panose="020B0503020204020204" charset="-122"/>
              <a:ea typeface="微软雅黑" panose="020B0503020204020204" charset="-122"/>
              <a:sym typeface="字魂59号-创粗黑" panose="00000500000000000000" pitchFamily="2" charset="-122"/>
            </a:endParaRPr>
          </a:p>
        </p:txBody>
      </p:sp>
      <p:sp>
        <p:nvSpPr>
          <p:cNvPr id="25" name="TextBox 58"/>
          <p:cNvSpPr txBox="1"/>
          <p:nvPr/>
        </p:nvSpPr>
        <p:spPr>
          <a:xfrm>
            <a:off x="938134" y="5793779"/>
            <a:ext cx="796051" cy="711698"/>
          </a:xfrm>
          <a:prstGeom prst="rect">
            <a:avLst/>
          </a:prstGeom>
          <a:noFill/>
        </p:spPr>
        <p:txBody>
          <a:bodyPr wrap="square" lIns="49623" tIns="24811" rIns="49623" bIns="24811" rtlCol="0">
            <a:spAutoFit/>
          </a:bodyPr>
          <a:p>
            <a:r>
              <a:rPr lang="en-US"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3.</a:t>
            </a:r>
            <a:endParaRPr lang="id-ID"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6" name="Rectangle 19"/>
          <p:cNvSpPr/>
          <p:nvPr/>
        </p:nvSpPr>
        <p:spPr>
          <a:xfrm>
            <a:off x="1419225" y="6003925"/>
            <a:ext cx="2992120" cy="511175"/>
          </a:xfrm>
          <a:prstGeom prst="rect">
            <a:avLst/>
          </a:prstGeom>
        </p:spPr>
        <p:txBody>
          <a:bodyPr wrap="square" lIns="49623" tIns="24811" rIns="49623" bIns="24811">
            <a:spAutoFit/>
          </a:bodyPr>
          <a:p>
            <a:pPr>
              <a:lnSpc>
                <a:spcPct val="150000"/>
              </a:lnSpc>
            </a:pPr>
            <a:r>
              <a:rPr lang="zh-CN" altLang="en-US" sz="2000" b="1" dirty="0">
                <a:solidFill>
                  <a:srgbClr val="0070C0"/>
                </a:solidFill>
                <a:latin typeface="微软雅黑" panose="020B0503020204020204" charset="-122"/>
                <a:ea typeface="微软雅黑" panose="020B0503020204020204" charset="-122"/>
                <a:sym typeface="字魂59号-创粗黑" panose="00000500000000000000" pitchFamily="2" charset="-122"/>
              </a:rPr>
              <a:t>在求职过程中的应用</a:t>
            </a:r>
            <a:endParaRPr lang="zh-CN" altLang="en-US" sz="2000" b="1" dirty="0">
              <a:solidFill>
                <a:srgbClr val="0070C0"/>
              </a:solidFill>
              <a:latin typeface="微软雅黑" panose="020B0503020204020204" charset="-122"/>
              <a:ea typeface="微软雅黑" panose="020B0503020204020204" charset="-122"/>
              <a:sym typeface="字魂59号-创粗黑" panose="00000500000000000000" pitchFamily="2" charset="-122"/>
            </a:endParaRPr>
          </a:p>
        </p:txBody>
      </p:sp>
      <p:cxnSp>
        <p:nvCxnSpPr>
          <p:cNvPr id="27" name="直接连接符 26"/>
          <p:cNvCxnSpPr/>
          <p:nvPr/>
        </p:nvCxnSpPr>
        <p:spPr>
          <a:xfrm>
            <a:off x="1085479" y="4468593"/>
            <a:ext cx="307758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085479" y="5734631"/>
            <a:ext cx="307758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5937687" y="1675407"/>
            <a:ext cx="5448298" cy="3336555"/>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文本框 30"/>
          <p:cNvSpPr txBox="1"/>
          <p:nvPr/>
        </p:nvSpPr>
        <p:spPr>
          <a:xfrm>
            <a:off x="1085215" y="2312670"/>
            <a:ext cx="4709795" cy="2061210"/>
          </a:xfrm>
          <a:prstGeom prst="rect">
            <a:avLst/>
          </a:prstGeom>
          <a:noFill/>
        </p:spPr>
        <p:txBody>
          <a:bodyPr wrap="square" rtlCol="0" anchor="t">
            <a:spAutoFit/>
          </a:bodyPr>
          <a:p>
            <a:pPr algn="l">
              <a:lnSpc>
                <a:spcPct val="100000"/>
              </a:lnSpc>
            </a:pPr>
            <a:r>
              <a:rPr lang="zh-CN" altLang="en-US" sz="1600" dirty="0">
                <a:solidFill>
                  <a:srgbClr val="404040"/>
                </a:solidFill>
                <a:latin typeface="微软雅黑" panose="020B0503020204020204" charset="-122"/>
                <a:ea typeface="微软雅黑" panose="020B0503020204020204" charset="-122"/>
                <a:sym typeface="字魂59号-创粗黑" panose="00000500000000000000" pitchFamily="2" charset="-122"/>
              </a:rPr>
              <a:t>试着用这样的方法把你的三类技能融合在一起：</a:t>
            </a:r>
            <a:endParaRPr lang="zh-CN" altLang="en-US" sz="1600" dirty="0">
              <a:solidFill>
                <a:srgbClr val="404040"/>
              </a:solidFill>
              <a:latin typeface="微软雅黑" panose="020B0503020204020204" charset="-122"/>
              <a:ea typeface="微软雅黑" panose="020B0503020204020204" charset="-122"/>
              <a:sym typeface="字魂59号-创粗黑" panose="00000500000000000000" pitchFamily="2" charset="-122"/>
            </a:endParaRPr>
          </a:p>
          <a:p>
            <a:pPr algn="l">
              <a:lnSpc>
                <a:spcPct val="100000"/>
              </a:lnSpc>
            </a:pPr>
            <a:r>
              <a:rPr lang="zh-CN" altLang="en-US" sz="1600" b="1" u="sng" dirty="0">
                <a:solidFill>
                  <a:srgbClr val="FF0000"/>
                </a:solidFill>
                <a:latin typeface="微软雅黑" panose="020B0503020204020204" charset="-122"/>
                <a:ea typeface="微软雅黑" panose="020B0503020204020204" charset="-122"/>
                <a:sym typeface="字魂59号-创粗黑" panose="00000500000000000000" pitchFamily="2" charset="-122"/>
              </a:rPr>
              <a:t>娴熟地—翻译—英文材料；</a:t>
            </a:r>
            <a:endParaRPr lang="zh-CN" altLang="en-US" sz="1600" b="1" u="sng" dirty="0">
              <a:solidFill>
                <a:srgbClr val="FF0000"/>
              </a:solidFill>
              <a:latin typeface="微软雅黑" panose="020B0503020204020204" charset="-122"/>
              <a:ea typeface="微软雅黑" panose="020B0503020204020204" charset="-122"/>
              <a:sym typeface="字魂59号-创粗黑" panose="00000500000000000000" pitchFamily="2" charset="-122"/>
            </a:endParaRPr>
          </a:p>
          <a:p>
            <a:pPr algn="l">
              <a:lnSpc>
                <a:spcPct val="100000"/>
              </a:lnSpc>
            </a:pPr>
            <a:r>
              <a:rPr lang="zh-CN" altLang="en-US" sz="1600" b="1" u="sng" dirty="0">
                <a:solidFill>
                  <a:srgbClr val="FF0000"/>
                </a:solidFill>
                <a:latin typeface="微软雅黑" panose="020B0503020204020204" charset="-122"/>
                <a:ea typeface="微软雅黑" panose="020B0503020204020204" charset="-122"/>
                <a:sym typeface="字魂59号-创粗黑" panose="00000500000000000000" pitchFamily="2" charset="-122"/>
              </a:rPr>
              <a:t>细致地—归类—办公文档；</a:t>
            </a:r>
            <a:endParaRPr lang="zh-CN" altLang="en-US" sz="1600" b="1" u="sng" dirty="0">
              <a:solidFill>
                <a:srgbClr val="FF0000"/>
              </a:solidFill>
              <a:latin typeface="微软雅黑" panose="020B0503020204020204" charset="-122"/>
              <a:ea typeface="微软雅黑" panose="020B0503020204020204" charset="-122"/>
              <a:sym typeface="字魂59号-创粗黑" panose="00000500000000000000" pitchFamily="2" charset="-122"/>
            </a:endParaRPr>
          </a:p>
          <a:p>
            <a:pPr algn="l">
              <a:lnSpc>
                <a:spcPct val="100000"/>
              </a:lnSpc>
            </a:pPr>
            <a:r>
              <a:rPr lang="zh-CN" altLang="en-US" sz="1600" b="1" u="sng" dirty="0">
                <a:solidFill>
                  <a:srgbClr val="FF0000"/>
                </a:solidFill>
                <a:latin typeface="微软雅黑" panose="020B0503020204020204" charset="-122"/>
                <a:ea typeface="微软雅黑" panose="020B0503020204020204" charset="-122"/>
                <a:sym typeface="字魂59号-创粗黑" panose="00000500000000000000" pitchFamily="2" charset="-122"/>
              </a:rPr>
              <a:t>全面详尽地—考虑—班级管理工作；</a:t>
            </a:r>
            <a:endParaRPr lang="zh-CN" altLang="en-US" sz="1600" b="1" u="sng" dirty="0">
              <a:solidFill>
                <a:srgbClr val="FF0000"/>
              </a:solidFill>
              <a:latin typeface="微软雅黑" panose="020B0503020204020204" charset="-122"/>
              <a:ea typeface="微软雅黑" panose="020B0503020204020204" charset="-122"/>
              <a:sym typeface="字魂59号-创粗黑" panose="00000500000000000000" pitchFamily="2" charset="-122"/>
            </a:endParaRPr>
          </a:p>
          <a:p>
            <a:pPr algn="l">
              <a:lnSpc>
                <a:spcPct val="100000"/>
              </a:lnSpc>
            </a:pPr>
            <a:r>
              <a:rPr lang="zh-CN" altLang="en-US" sz="1600" b="1" u="sng" dirty="0">
                <a:solidFill>
                  <a:srgbClr val="FF0000"/>
                </a:solidFill>
                <a:latin typeface="微软雅黑" panose="020B0503020204020204" charset="-122"/>
                <a:ea typeface="微软雅黑" panose="020B0503020204020204" charset="-122"/>
                <a:sym typeface="字魂59号-创粗黑" panose="00000500000000000000" pitchFamily="2" charset="-122"/>
              </a:rPr>
              <a:t>独立—组织—200 余人参加的大型院系摄影比赛；</a:t>
            </a:r>
            <a:endParaRPr lang="zh-CN" altLang="en-US" sz="1600" b="1" u="sng" dirty="0">
              <a:solidFill>
                <a:srgbClr val="FF0000"/>
              </a:solidFill>
              <a:latin typeface="微软雅黑" panose="020B0503020204020204" charset="-122"/>
              <a:ea typeface="微软雅黑" panose="020B0503020204020204" charset="-122"/>
              <a:sym typeface="字魂59号-创粗黑" panose="00000500000000000000" pitchFamily="2" charset="-122"/>
            </a:endParaRPr>
          </a:p>
          <a:p>
            <a:pPr algn="l">
              <a:lnSpc>
                <a:spcPct val="100000"/>
              </a:lnSpc>
            </a:pPr>
            <a:r>
              <a:rPr lang="zh-CN" altLang="en-US" sz="1600" b="1" u="sng" dirty="0">
                <a:solidFill>
                  <a:srgbClr val="FF0000"/>
                </a:solidFill>
                <a:latin typeface="微软雅黑" panose="020B0503020204020204" charset="-122"/>
                <a:ea typeface="微软雅黑" panose="020B0503020204020204" charset="-122"/>
                <a:sym typeface="字魂59号-创粗黑" panose="00000500000000000000" pitchFamily="2" charset="-122"/>
              </a:rPr>
              <a:t>担任—兼职销售工作，锻炼了—吃苦耐劳的精神，培养了—与客户清晰—沟通、快速—了解并满足—客户需求的能力。</a:t>
            </a:r>
            <a:endParaRPr lang="zh-CN" altLang="en-US" sz="1600" b="1" u="sng" dirty="0">
              <a:solidFill>
                <a:srgbClr val="FF0000"/>
              </a:solidFill>
              <a:latin typeface="微软雅黑" panose="020B0503020204020204" charset="-122"/>
              <a:ea typeface="微软雅黑" panose="020B0503020204020204" charset="-122"/>
              <a:sym typeface="字魂59号-创粗黑" panose="00000500000000000000" pitchFamily="2" charset="-122"/>
            </a:endParaRPr>
          </a:p>
        </p:txBody>
      </p:sp>
      <p:sp>
        <p:nvSpPr>
          <p:cNvPr id="32" name="文本框 31"/>
          <p:cNvSpPr txBox="1"/>
          <p:nvPr/>
        </p:nvSpPr>
        <p:spPr>
          <a:xfrm>
            <a:off x="1085215" y="5269865"/>
            <a:ext cx="7787640" cy="337185"/>
          </a:xfrm>
          <a:prstGeom prst="rect">
            <a:avLst/>
          </a:prstGeom>
          <a:noFill/>
        </p:spPr>
        <p:txBody>
          <a:bodyPr wrap="none" rtlCol="0" anchor="t">
            <a:spAutoFit/>
          </a:bodyPr>
          <a:p>
            <a:pPr algn="l">
              <a:lnSpc>
                <a:spcPct val="100000"/>
              </a:lnSpc>
            </a:pPr>
            <a:r>
              <a:rPr sz="1600" dirty="0">
                <a:solidFill>
                  <a:srgbClr val="40404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参考以下思路</a:t>
            </a:r>
            <a:r>
              <a:rPr sz="1600" b="1" u="sng" dirty="0">
                <a:solidFill>
                  <a:srgbClr val="FF000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“实践单位介绍 + 岗位任务 + 实践过程 + 结果 + 得到提升的技能”</a:t>
            </a:r>
            <a:r>
              <a:rPr sz="1600" dirty="0">
                <a:solidFill>
                  <a:srgbClr val="40404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a:t>
            </a:r>
            <a:endParaRPr lang="zh-CN" altLang="en-US" sz="1600" dirty="0">
              <a:solidFill>
                <a:srgbClr val="40404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randombar(horizontal)">
                                      <p:cBhvr>
                                        <p:cTn id="16" dur="500"/>
                                        <p:tgtEl>
                                          <p:spTgt spid="17"/>
                                        </p:tgtEl>
                                      </p:cBhvr>
                                    </p:animEffect>
                                  </p:childTnLst>
                                </p:cTn>
                              </p:par>
                            </p:childTnLst>
                          </p:cTn>
                        </p:par>
                        <p:par>
                          <p:cTn id="17" fill="hold">
                            <p:stCondLst>
                              <p:cond delay="1000"/>
                            </p:stCondLst>
                            <p:childTnLst>
                              <p:par>
                                <p:cTn id="18" presetID="12" presetClass="entr" presetSubtype="4"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p:tgtEl>
                                          <p:spTgt spid="18"/>
                                        </p:tgtEl>
                                        <p:attrNameLst>
                                          <p:attrName>ppt_y</p:attrName>
                                        </p:attrNameLst>
                                      </p:cBhvr>
                                      <p:tavLst>
                                        <p:tav tm="0">
                                          <p:val>
                                            <p:strVal val="#ppt_y+#ppt_h*1.125000"/>
                                          </p:val>
                                        </p:tav>
                                        <p:tav tm="100000">
                                          <p:val>
                                            <p:strVal val="#ppt_y"/>
                                          </p:val>
                                        </p:tav>
                                      </p:tavLst>
                                    </p:anim>
                                    <p:animEffect transition="in" filter="wipe(up)">
                                      <p:cBhvr>
                                        <p:cTn id="21" dur="500"/>
                                        <p:tgtEl>
                                          <p:spTgt spid="18"/>
                                        </p:tgtEl>
                                      </p:cBhvr>
                                    </p:animEffect>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p:tgtEl>
                                          <p:spTgt spid="27"/>
                                        </p:tgtEl>
                                        <p:attrNameLst>
                                          <p:attrName>ppt_y</p:attrName>
                                        </p:attrNameLst>
                                      </p:cBhvr>
                                      <p:tavLst>
                                        <p:tav tm="0">
                                          <p:val>
                                            <p:strVal val="#ppt_y+#ppt_h*1.125000"/>
                                          </p:val>
                                        </p:tav>
                                        <p:tav tm="100000">
                                          <p:val>
                                            <p:strVal val="#ppt_y"/>
                                          </p:val>
                                        </p:tav>
                                      </p:tavLst>
                                    </p:anim>
                                    <p:animEffect transition="in" filter="wipe(up)">
                                      <p:cBhvr>
                                        <p:cTn id="26" dur="5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500"/>
                            </p:stCondLst>
                            <p:childTnLst>
                              <p:par>
                                <p:cTn id="33" presetID="12" presetClass="entr" presetSubtype="4"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p:tgtEl>
                                          <p:spTgt spid="24"/>
                                        </p:tgtEl>
                                        <p:attrNameLst>
                                          <p:attrName>ppt_y</p:attrName>
                                        </p:attrNameLst>
                                      </p:cBhvr>
                                      <p:tavLst>
                                        <p:tav tm="0">
                                          <p:val>
                                            <p:strVal val="#ppt_y+#ppt_h*1.125000"/>
                                          </p:val>
                                        </p:tav>
                                        <p:tav tm="100000">
                                          <p:val>
                                            <p:strVal val="#ppt_y"/>
                                          </p:val>
                                        </p:tav>
                                      </p:tavLst>
                                    </p:anim>
                                    <p:animEffect transition="in" filter="wipe(up)">
                                      <p:cBhvr>
                                        <p:cTn id="36" dur="500"/>
                                        <p:tgtEl>
                                          <p:spTgt spid="24"/>
                                        </p:tgtEl>
                                      </p:cBhvr>
                                    </p:animEffect>
                                  </p:childTnLst>
                                </p:cTn>
                              </p:par>
                            </p:childTnLst>
                          </p:cTn>
                        </p:par>
                        <p:par>
                          <p:cTn id="37" fill="hold">
                            <p:stCondLst>
                              <p:cond delay="1000"/>
                            </p:stCondLst>
                            <p:childTnLst>
                              <p:par>
                                <p:cTn id="38" presetID="12" presetClass="entr" presetSubtype="4"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p:tgtEl>
                                          <p:spTgt spid="28"/>
                                        </p:tgtEl>
                                        <p:attrNameLst>
                                          <p:attrName>ppt_y</p:attrName>
                                        </p:attrNameLst>
                                      </p:cBhvr>
                                      <p:tavLst>
                                        <p:tav tm="0">
                                          <p:val>
                                            <p:strVal val="#ppt_y+#ppt_h*1.125000"/>
                                          </p:val>
                                        </p:tav>
                                        <p:tav tm="100000">
                                          <p:val>
                                            <p:strVal val="#ppt_y"/>
                                          </p:val>
                                        </p:tav>
                                      </p:tavLst>
                                    </p:anim>
                                    <p:animEffect transition="in" filter="wipe(up)">
                                      <p:cBhvr>
                                        <p:cTn id="41" dur="500"/>
                                        <p:tgtEl>
                                          <p:spTgt spid="2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childTnLst>
                          </p:cTn>
                        </p:par>
                        <p:par>
                          <p:cTn id="45" fill="hold">
                            <p:stCondLst>
                              <p:cond delay="1500"/>
                            </p:stCondLst>
                            <p:childTnLst>
                              <p:par>
                                <p:cTn id="46" presetID="12" presetClass="entr" presetSubtype="4"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p:tgtEl>
                                          <p:spTgt spid="26"/>
                                        </p:tgtEl>
                                        <p:attrNameLst>
                                          <p:attrName>ppt_y</p:attrName>
                                        </p:attrNameLst>
                                      </p:cBhvr>
                                      <p:tavLst>
                                        <p:tav tm="0">
                                          <p:val>
                                            <p:strVal val="#ppt_y+#ppt_h*1.125000"/>
                                          </p:val>
                                        </p:tav>
                                        <p:tav tm="100000">
                                          <p:val>
                                            <p:strVal val="#ppt_y"/>
                                          </p:val>
                                        </p:tav>
                                      </p:tavLst>
                                    </p:anim>
                                    <p:animEffect transition="in" filter="wipe(up)">
                                      <p:cBhvr>
                                        <p:cTn id="4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17" grpId="0"/>
      <p:bldP spid="18" grpId="0"/>
      <p:bldP spid="15" grpId="0"/>
      <p:bldP spid="24" grpId="0"/>
      <p:bldP spid="25" grpId="0"/>
      <p:bldP spid="26" grpId="0"/>
      <p:bldP spid="30"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单元三　能力探索</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文本框 1"/>
          <p:cNvSpPr txBox="1"/>
          <p:nvPr/>
        </p:nvSpPr>
        <p:spPr>
          <a:xfrm>
            <a:off x="607060" y="1022985"/>
            <a:ext cx="3784600" cy="460375"/>
          </a:xfrm>
          <a:prstGeom prst="rect">
            <a:avLst/>
          </a:prstGeom>
          <a:noFill/>
        </p:spPr>
        <p:txBody>
          <a:bodyPr wrap="square" rtlCol="0" anchor="t">
            <a:spAutoFit/>
          </a:bodyPr>
          <a:p>
            <a:r>
              <a:rPr lang="zh-CN" altLang="en-US" sz="2400" b="1">
                <a:latin typeface="微软雅黑" panose="020B0503020204020204" charset="-122"/>
                <a:ea typeface="微软雅黑" panose="020B0503020204020204" charset="-122"/>
              </a:rPr>
              <a:t>（二）能力与职业的匹配</a:t>
            </a:r>
            <a:endParaRPr lang="zh-CN" altLang="en-US" sz="2400" b="1">
              <a:latin typeface="微软雅黑" panose="020B0503020204020204" charset="-122"/>
              <a:ea typeface="微软雅黑" panose="020B0503020204020204" charset="-122"/>
            </a:endParaRPr>
          </a:p>
        </p:txBody>
      </p:sp>
      <p:grpSp>
        <p:nvGrpSpPr>
          <p:cNvPr id="3" name="组合 2"/>
          <p:cNvGrpSpPr/>
          <p:nvPr>
            <p:custDataLst>
              <p:tags r:id="rId1"/>
            </p:custDataLst>
          </p:nvPr>
        </p:nvGrpSpPr>
        <p:grpSpPr>
          <a:xfrm rot="16200000">
            <a:off x="4222093" y="2737591"/>
            <a:ext cx="1665713" cy="2200280"/>
            <a:chOff x="4038499" y="2590007"/>
            <a:chExt cx="1195200" cy="1578768"/>
          </a:xfrm>
        </p:grpSpPr>
        <p:sp>
          <p:nvSpPr>
            <p:cNvPr id="4" name="菱形 3"/>
            <p:cNvSpPr/>
            <p:nvPr>
              <p:custDataLst>
                <p:tags r:id="rId2"/>
              </p:custDataLst>
            </p:nvPr>
          </p:nvSpPr>
          <p:spPr>
            <a:xfrm rot="5400000">
              <a:off x="4039199" y="2974975"/>
              <a:ext cx="1193800" cy="1193800"/>
            </a:xfrm>
            <a:prstGeom prst="diamond">
              <a:avLst/>
            </a:prstGeom>
            <a:noFill/>
            <a:ln>
              <a:solidFill>
                <a:srgbClr val="D3558B"/>
              </a:solidFill>
            </a:ln>
          </p:spPr>
          <p:txBody>
            <a:bodyPr rot="0" spcFirstLastPara="0" vertOverflow="overflow" horzOverflow="overflow" vert="horz" wrap="none" lIns="0" tIns="0" rIns="0" bIns="0" numCol="1" spcCol="0" rtlCol="0" fromWordArt="0" anchor="ctr" anchorCtr="0" forceAA="0" compatLnSpc="1"/>
            <a:p>
              <a:pPr algn="ctr"/>
              <a:r>
                <a:rPr lang="en-US" altLang="zh-CN" b="1" dirty="0" smtClean="0">
                  <a:latin typeface="微软雅黑" panose="020B0503020204020204" charset="-122"/>
                  <a:ea typeface="微软雅黑" panose="020B0503020204020204" charset="-122"/>
                  <a:cs typeface="+mn-ea"/>
                </a:rPr>
                <a:t>注意</a:t>
              </a:r>
              <a:r>
                <a:rPr lang="en-US" altLang="zh-CN" b="1" dirty="0" smtClean="0">
                  <a:latin typeface="微软雅黑" panose="020B0503020204020204" charset="-122"/>
                  <a:ea typeface="微软雅黑" panose="020B0503020204020204" charset="-122"/>
                  <a:cs typeface="+mn-ea"/>
                </a:rPr>
                <a:t>一般</a:t>
              </a:r>
              <a:endParaRPr lang="en-US" altLang="zh-CN" b="1" dirty="0" smtClean="0">
                <a:latin typeface="微软雅黑" panose="020B0503020204020204" charset="-122"/>
                <a:ea typeface="微软雅黑" panose="020B0503020204020204" charset="-122"/>
                <a:cs typeface="+mn-ea"/>
              </a:endParaRPr>
            </a:p>
            <a:p>
              <a:pPr algn="ctr"/>
              <a:r>
                <a:rPr lang="en-US" altLang="zh-CN" b="1" dirty="0" smtClean="0">
                  <a:latin typeface="微软雅黑" panose="020B0503020204020204" charset="-122"/>
                  <a:ea typeface="微软雅黑" panose="020B0503020204020204" charset="-122"/>
                  <a:cs typeface="+mn-ea"/>
                </a:rPr>
                <a:t>能力</a:t>
              </a:r>
              <a:endParaRPr lang="en-US" altLang="zh-CN" b="1" dirty="0" smtClean="0">
                <a:latin typeface="微软雅黑" panose="020B0503020204020204" charset="-122"/>
                <a:ea typeface="微软雅黑" panose="020B0503020204020204" charset="-122"/>
                <a:cs typeface="+mn-ea"/>
              </a:endParaRPr>
            </a:p>
          </p:txBody>
        </p:sp>
        <p:sp>
          <p:nvSpPr>
            <p:cNvPr id="5" name="燕尾形 4"/>
            <p:cNvSpPr/>
            <p:nvPr>
              <p:custDataLst>
                <p:tags r:id="rId3"/>
              </p:custDataLst>
            </p:nvPr>
          </p:nvSpPr>
          <p:spPr>
            <a:xfrm rot="16200000">
              <a:off x="4151118" y="2477388"/>
              <a:ext cx="969962" cy="1195200"/>
            </a:xfrm>
            <a:prstGeom prst="chevron">
              <a:avLst>
                <a:gd name="adj" fmla="val 61583"/>
              </a:avLst>
            </a:prstGeom>
            <a:solidFill>
              <a:srgbClr val="D3558B"/>
            </a:solidFill>
            <a:ln>
              <a:solidFill>
                <a:srgbClr val="D3558B"/>
              </a:solid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sz="2000" dirty="0" err="1" smtClean="0">
                <a:solidFill>
                  <a:srgbClr val="FFFFFF"/>
                </a:solidFill>
              </a:endParaRPr>
            </a:p>
          </p:txBody>
        </p:sp>
      </p:grpSp>
      <p:grpSp>
        <p:nvGrpSpPr>
          <p:cNvPr id="6" name="组合 5"/>
          <p:cNvGrpSpPr/>
          <p:nvPr>
            <p:custDataLst>
              <p:tags r:id="rId4"/>
            </p:custDataLst>
          </p:nvPr>
        </p:nvGrpSpPr>
        <p:grpSpPr>
          <a:xfrm rot="1800000">
            <a:off x="5894705" y="1771908"/>
            <a:ext cx="1665713" cy="2200280"/>
            <a:chOff x="4038499" y="2590007"/>
            <a:chExt cx="1195200" cy="1578768"/>
          </a:xfrm>
        </p:grpSpPr>
        <p:sp>
          <p:nvSpPr>
            <p:cNvPr id="7" name="菱形 6"/>
            <p:cNvSpPr/>
            <p:nvPr>
              <p:custDataLst>
                <p:tags r:id="rId5"/>
              </p:custDataLst>
            </p:nvPr>
          </p:nvSpPr>
          <p:spPr>
            <a:xfrm>
              <a:off x="4039199" y="2974975"/>
              <a:ext cx="1193800" cy="1193800"/>
            </a:xfrm>
            <a:prstGeom prst="diamond">
              <a:avLst/>
            </a:prstGeom>
            <a:noFill/>
            <a:ln>
              <a:solidFill>
                <a:srgbClr val="D3558B"/>
              </a:solidFill>
            </a:ln>
          </p:spPr>
          <p:txBody>
            <a:bodyPr rot="0" spcFirstLastPara="0" vertOverflow="overflow" horzOverflow="overflow" vert="horz" wrap="none" lIns="0" tIns="0" rIns="0" bIns="0" numCol="1" spcCol="0" rtlCol="0" fromWordArt="0" anchor="ctr" anchorCtr="0" forceAA="0" compatLnSpc="1"/>
            <a:p>
              <a:pPr algn="ctr"/>
              <a:r>
                <a:rPr lang="en-US" altLang="zh-CN" b="1" dirty="0" smtClean="0">
                  <a:latin typeface="微软雅黑" panose="020B0503020204020204" charset="-122"/>
                  <a:ea typeface="微软雅黑" panose="020B0503020204020204" charset="-122"/>
                  <a:cs typeface="+mn-ea"/>
                </a:rPr>
                <a:t>注意能力</a:t>
              </a:r>
              <a:endParaRPr lang="en-US" altLang="zh-CN" b="1" dirty="0" smtClean="0">
                <a:latin typeface="微软雅黑" panose="020B0503020204020204" charset="-122"/>
                <a:ea typeface="微软雅黑" panose="020B0503020204020204" charset="-122"/>
                <a:cs typeface="+mn-ea"/>
              </a:endParaRPr>
            </a:p>
            <a:p>
              <a:pPr algn="ctr"/>
              <a:r>
                <a:rPr lang="en-US" altLang="zh-CN" b="1" dirty="0" smtClean="0">
                  <a:latin typeface="微软雅黑" panose="020B0503020204020204" charset="-122"/>
                  <a:ea typeface="微软雅黑" panose="020B0503020204020204" charset="-122"/>
                  <a:cs typeface="+mn-ea"/>
                </a:rPr>
                <a:t>类型</a:t>
              </a:r>
              <a:endParaRPr lang="en-US" altLang="zh-CN" b="1" dirty="0" smtClean="0">
                <a:latin typeface="微软雅黑" panose="020B0503020204020204" charset="-122"/>
                <a:ea typeface="微软雅黑" panose="020B0503020204020204" charset="-122"/>
                <a:cs typeface="+mn-ea"/>
              </a:endParaRPr>
            </a:p>
          </p:txBody>
        </p:sp>
        <p:sp>
          <p:nvSpPr>
            <p:cNvPr id="8" name="燕尾形 7"/>
            <p:cNvSpPr/>
            <p:nvPr>
              <p:custDataLst>
                <p:tags r:id="rId6"/>
              </p:custDataLst>
            </p:nvPr>
          </p:nvSpPr>
          <p:spPr>
            <a:xfrm rot="16200000">
              <a:off x="4151118" y="2477388"/>
              <a:ext cx="969962" cy="1195200"/>
            </a:xfrm>
            <a:prstGeom prst="chevron">
              <a:avLst>
                <a:gd name="adj" fmla="val 61583"/>
              </a:avLst>
            </a:prstGeom>
            <a:solidFill>
              <a:srgbClr val="D3558B"/>
            </a:solidFill>
            <a:ln>
              <a:solidFill>
                <a:srgbClr val="D3558B"/>
              </a:solid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sz="2000" dirty="0" err="1" smtClean="0">
                <a:solidFill>
                  <a:srgbClr val="FFFFFF"/>
                </a:solidFill>
              </a:endParaRPr>
            </a:p>
          </p:txBody>
        </p:sp>
      </p:grpSp>
      <p:grpSp>
        <p:nvGrpSpPr>
          <p:cNvPr id="9" name="组合 8"/>
          <p:cNvGrpSpPr/>
          <p:nvPr>
            <p:custDataLst>
              <p:tags r:id="rId7"/>
            </p:custDataLst>
          </p:nvPr>
        </p:nvGrpSpPr>
        <p:grpSpPr>
          <a:xfrm rot="9000000">
            <a:off x="5894705" y="3703274"/>
            <a:ext cx="1665713" cy="2200280"/>
            <a:chOff x="4038499" y="2590007"/>
            <a:chExt cx="1195200" cy="1578768"/>
          </a:xfrm>
        </p:grpSpPr>
        <p:sp>
          <p:nvSpPr>
            <p:cNvPr id="13" name="菱形 12"/>
            <p:cNvSpPr/>
            <p:nvPr>
              <p:custDataLst>
                <p:tags r:id="rId8"/>
              </p:custDataLst>
            </p:nvPr>
          </p:nvSpPr>
          <p:spPr>
            <a:xfrm rot="10800000">
              <a:off x="4039199" y="2974975"/>
              <a:ext cx="1193800" cy="1193800"/>
            </a:xfrm>
            <a:prstGeom prst="diamond">
              <a:avLst/>
            </a:prstGeom>
            <a:noFill/>
            <a:ln>
              <a:solidFill>
                <a:srgbClr val="D3558B"/>
              </a:solidFill>
            </a:ln>
          </p:spPr>
          <p:txBody>
            <a:bodyPr rot="0" spcFirstLastPara="0" vertOverflow="overflow" horzOverflow="overflow" vert="horz" wrap="none" lIns="0" tIns="0" rIns="0" bIns="0" numCol="1" spcCol="0" rtlCol="0" fromWordArt="0" anchor="ctr" anchorCtr="0" forceAA="0" compatLnSpc="1"/>
            <a:p>
              <a:pPr algn="ctr"/>
              <a:r>
                <a:rPr lang="en-US" altLang="zh-CN" b="1" dirty="0" smtClean="0">
                  <a:latin typeface="微软雅黑" panose="020B0503020204020204" charset="-122"/>
                  <a:ea typeface="微软雅黑" panose="020B0503020204020204" charset="-122"/>
                  <a:cs typeface="+mn-ea"/>
                </a:rPr>
                <a:t>注意特殊</a:t>
              </a:r>
              <a:endParaRPr lang="en-US" altLang="zh-CN" b="1" dirty="0" smtClean="0">
                <a:latin typeface="微软雅黑" panose="020B0503020204020204" charset="-122"/>
                <a:ea typeface="微软雅黑" panose="020B0503020204020204" charset="-122"/>
                <a:cs typeface="+mn-ea"/>
              </a:endParaRPr>
            </a:p>
            <a:p>
              <a:pPr algn="ctr"/>
              <a:r>
                <a:rPr lang="en-US" altLang="zh-CN" b="1" dirty="0" smtClean="0">
                  <a:latin typeface="微软雅黑" panose="020B0503020204020204" charset="-122"/>
                  <a:ea typeface="微软雅黑" panose="020B0503020204020204" charset="-122"/>
                  <a:cs typeface="+mn-ea"/>
                </a:rPr>
                <a:t>能力</a:t>
              </a:r>
              <a:endParaRPr lang="en-US" altLang="zh-CN" b="1" dirty="0" smtClean="0">
                <a:latin typeface="微软雅黑" panose="020B0503020204020204" charset="-122"/>
                <a:ea typeface="微软雅黑" panose="020B0503020204020204" charset="-122"/>
                <a:cs typeface="+mn-ea"/>
              </a:endParaRPr>
            </a:p>
          </p:txBody>
        </p:sp>
        <p:sp>
          <p:nvSpPr>
            <p:cNvPr id="14" name="燕尾形 13"/>
            <p:cNvSpPr/>
            <p:nvPr>
              <p:custDataLst>
                <p:tags r:id="rId9"/>
              </p:custDataLst>
            </p:nvPr>
          </p:nvSpPr>
          <p:spPr>
            <a:xfrm rot="16200000">
              <a:off x="4151118" y="2477388"/>
              <a:ext cx="969962" cy="1195200"/>
            </a:xfrm>
            <a:prstGeom prst="chevron">
              <a:avLst>
                <a:gd name="adj" fmla="val 61583"/>
              </a:avLst>
            </a:prstGeom>
            <a:solidFill>
              <a:srgbClr val="D3558B"/>
            </a:solidFill>
            <a:ln>
              <a:solidFill>
                <a:srgbClr val="D3558B"/>
              </a:solid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sz="2000" dirty="0" err="1" smtClean="0">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单元四　性格探索</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606985" y="108207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一、性格的概念与职业关系</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íś1îḓe"/>
          <p:cNvSpPr/>
          <p:nvPr/>
        </p:nvSpPr>
        <p:spPr>
          <a:xfrm>
            <a:off x="6172052" y="2429254"/>
            <a:ext cx="1836463" cy="1738619"/>
          </a:xfrm>
          <a:prstGeom prst="roundRect">
            <a:avLst>
              <a:gd name="adj" fmla="val 6806"/>
            </a:avLst>
          </a:prstGeom>
          <a:gradFill>
            <a:gsLst>
              <a:gs pos="21000">
                <a:srgbClr val="00B0F0"/>
              </a:gs>
              <a:gs pos="100000">
                <a:srgbClr val="21215D"/>
              </a:gs>
            </a:gsLst>
            <a:lin ang="7200000" scaled="0"/>
          </a:gradFill>
          <a:ln w="12700">
            <a:miter lim="400000"/>
          </a:ln>
        </p:spPr>
        <p:txBody>
          <a:bodyPr lIns="22860" rIns="22860" anchor="ctr"/>
          <a:lstStyle/>
          <a:p>
            <a:pPr defTabSz="914400"/>
            <a:endParaRPr lang="en-US" sz="320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íṥľïḋè"/>
          <p:cNvSpPr/>
          <p:nvPr/>
        </p:nvSpPr>
        <p:spPr>
          <a:xfrm>
            <a:off x="4213127" y="4285801"/>
            <a:ext cx="1836463" cy="1738619"/>
          </a:xfrm>
          <a:prstGeom prst="roundRect">
            <a:avLst>
              <a:gd name="adj" fmla="val 6806"/>
            </a:avLst>
          </a:prstGeom>
          <a:gradFill>
            <a:gsLst>
              <a:gs pos="21000">
                <a:srgbClr val="00B0F0"/>
              </a:gs>
              <a:gs pos="100000">
                <a:srgbClr val="21215D"/>
              </a:gs>
            </a:gsLst>
            <a:lin ang="7200000" scaled="0"/>
          </a:gradFill>
          <a:ln w="12700">
            <a:miter lim="400000"/>
          </a:ln>
        </p:spPr>
        <p:txBody>
          <a:bodyPr lIns="22860" rIns="22860" anchor="ctr"/>
          <a:lstStyle/>
          <a:p>
            <a:pPr defTabSz="914400"/>
            <a:endParaRPr lang="en-US" sz="320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îṥ1îďé"/>
          <p:cNvSpPr/>
          <p:nvPr/>
        </p:nvSpPr>
        <p:spPr>
          <a:xfrm>
            <a:off x="6172052" y="4285801"/>
            <a:ext cx="1836463" cy="1738619"/>
          </a:xfrm>
          <a:prstGeom prst="roundRect">
            <a:avLst>
              <a:gd name="adj" fmla="val 6806"/>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îsļíďê"/>
          <p:cNvSpPr/>
          <p:nvPr/>
        </p:nvSpPr>
        <p:spPr>
          <a:xfrm>
            <a:off x="4213127" y="2429254"/>
            <a:ext cx="1836463" cy="1738619"/>
          </a:xfrm>
          <a:prstGeom prst="roundRect">
            <a:avLst>
              <a:gd name="adj" fmla="val 6806"/>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0" name="îŝlîḍè"/>
          <p:cNvSpPr/>
          <p:nvPr/>
        </p:nvSpPr>
        <p:spPr>
          <a:xfrm>
            <a:off x="5606594" y="3674713"/>
            <a:ext cx="986310" cy="986309"/>
          </a:xfrm>
          <a:prstGeom prst="rect">
            <a:avLst/>
          </a:prstGeom>
          <a:solidFill>
            <a:srgbClr val="FFC00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r>
              <a:rPr lang="en-US" altLang="zh-CN" b="1">
                <a:latin typeface="微软雅黑" panose="020B0503020204020204" charset="-122"/>
                <a:ea typeface="微软雅黑" panose="020B0503020204020204" charset="-122"/>
                <a:sym typeface="字魂59号-创粗黑" panose="00000500000000000000" pitchFamily="2" charset="-122"/>
              </a:rPr>
              <a:t>（一）性格的特征</a:t>
            </a:r>
            <a:endParaRPr lang="en-US" altLang="zh-CN" b="1">
              <a:latin typeface="微软雅黑" panose="020B0503020204020204" charset="-122"/>
              <a:ea typeface="微软雅黑" panose="020B0503020204020204" charset="-122"/>
              <a:sym typeface="字魂59号-创粗黑" panose="00000500000000000000" pitchFamily="2" charset="-122"/>
            </a:endParaRPr>
          </a:p>
        </p:txBody>
      </p:sp>
      <p:sp>
        <p:nvSpPr>
          <p:cNvPr id="21" name="işľiďe"/>
          <p:cNvSpPr/>
          <p:nvPr/>
        </p:nvSpPr>
        <p:spPr bwMode="auto">
          <a:xfrm>
            <a:off x="4878058" y="3184312"/>
            <a:ext cx="506614" cy="518829"/>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4" name="ïšliḑé"/>
          <p:cNvSpPr/>
          <p:nvPr/>
        </p:nvSpPr>
        <p:spPr bwMode="auto">
          <a:xfrm>
            <a:off x="6836976" y="3184312"/>
            <a:ext cx="506614" cy="518829"/>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7" name="íš1ïḍê"/>
          <p:cNvSpPr/>
          <p:nvPr/>
        </p:nvSpPr>
        <p:spPr bwMode="auto">
          <a:xfrm>
            <a:off x="4878058" y="5242575"/>
            <a:ext cx="506614" cy="518829"/>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8" name="iŝḷîḋè"/>
          <p:cNvSpPr/>
          <p:nvPr/>
        </p:nvSpPr>
        <p:spPr bwMode="auto">
          <a:xfrm>
            <a:off x="6836976" y="5242575"/>
            <a:ext cx="506614" cy="518829"/>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34" name="组合 33"/>
          <p:cNvGrpSpPr/>
          <p:nvPr/>
        </p:nvGrpSpPr>
        <p:grpSpPr>
          <a:xfrm>
            <a:off x="805180" y="1908794"/>
            <a:ext cx="3340100" cy="2860040"/>
            <a:chOff x="1268" y="4182"/>
            <a:chExt cx="5260" cy="4504"/>
          </a:xfrm>
        </p:grpSpPr>
        <p:sp>
          <p:nvSpPr>
            <p:cNvPr id="29" name="文本框 28"/>
            <p:cNvSpPr txBox="1"/>
            <p:nvPr/>
          </p:nvSpPr>
          <p:spPr>
            <a:xfrm>
              <a:off x="1883" y="4182"/>
              <a:ext cx="4000" cy="628"/>
            </a:xfrm>
            <a:prstGeom prst="rect">
              <a:avLst/>
            </a:prstGeom>
            <a:noFill/>
          </p:spPr>
          <p:txBody>
            <a:bodyPr wrap="square" rtlCol="0" anchor="t">
              <a:spAutoFit/>
            </a:bodyPr>
            <a:p>
              <a:pPr>
                <a:lnSpc>
                  <a:spcPct val="100000"/>
                </a:lnSpc>
              </a:pPr>
              <a:r>
                <a:rPr lang="zh-CN" altLang="en-US" sz="2000" b="1">
                  <a:solidFill>
                    <a:schemeClr val="tx1"/>
                  </a:solidFill>
                  <a:latin typeface="微软雅黑" panose="020B0503020204020204" charset="-122"/>
                  <a:ea typeface="微软雅黑" panose="020B0503020204020204" charset="-122"/>
                </a:rPr>
                <a:t>性格的态度特征</a:t>
              </a:r>
              <a:endParaRPr lang="zh-CN" altLang="en-US" sz="2000" b="1">
                <a:solidFill>
                  <a:schemeClr val="tx1"/>
                </a:solidFill>
                <a:latin typeface="微软雅黑" panose="020B0503020204020204" charset="-122"/>
                <a:ea typeface="微软雅黑" panose="020B0503020204020204" charset="-122"/>
              </a:endParaRPr>
            </a:p>
          </p:txBody>
        </p:sp>
        <p:sp>
          <p:nvSpPr>
            <p:cNvPr id="31" name="ïŝlïďè"/>
            <p:cNvSpPr/>
            <p:nvPr/>
          </p:nvSpPr>
          <p:spPr>
            <a:xfrm>
              <a:off x="1268" y="4182"/>
              <a:ext cx="615" cy="615"/>
            </a:xfrm>
            <a:prstGeom prst="ellipse">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de-DE">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3" name="文本框 32"/>
            <p:cNvSpPr txBox="1"/>
            <p:nvPr/>
          </p:nvSpPr>
          <p:spPr>
            <a:xfrm>
              <a:off x="1268" y="4810"/>
              <a:ext cx="5260" cy="3876"/>
            </a:xfrm>
            <a:prstGeom prst="rect">
              <a:avLst/>
            </a:prstGeom>
            <a:noFill/>
          </p:spPr>
          <p:txBody>
            <a:bodyPr wrap="square" rtlCol="0" anchor="t">
              <a:spAutoFit/>
            </a:bodyPr>
            <a:p>
              <a:pPr>
                <a:lnSpc>
                  <a:spcPct val="100000"/>
                </a:lnSpc>
              </a:pPr>
              <a:r>
                <a:rPr lang="zh-CN" altLang="en-US" sz="1400">
                  <a:solidFill>
                    <a:schemeClr val="tx1"/>
                  </a:solidFill>
                  <a:uFillTx/>
                  <a:latin typeface="微软雅黑" panose="020B0503020204020204" charset="-122"/>
                  <a:ea typeface="微软雅黑" panose="020B0503020204020204" charset="-122"/>
                </a:rPr>
                <a:t>个体在对现实生活各个方面的态度中表现出来的一般特征。</a:t>
              </a:r>
              <a:endParaRPr lang="zh-CN" altLang="en-US" sz="1400">
                <a:solidFill>
                  <a:schemeClr val="tx1"/>
                </a:solidFill>
                <a:uFillTx/>
                <a:latin typeface="微软雅黑" panose="020B0503020204020204" charset="-122"/>
                <a:ea typeface="微软雅黑" panose="020B0503020204020204" charset="-122"/>
              </a:endParaRPr>
            </a:p>
            <a:p>
              <a:pPr>
                <a:lnSpc>
                  <a:spcPct val="100000"/>
                </a:lnSpc>
              </a:pPr>
              <a:r>
                <a:rPr lang="zh-CN" altLang="en-US" sz="1400" b="1">
                  <a:solidFill>
                    <a:srgbClr val="FF0000"/>
                  </a:solidFill>
                  <a:uFillTx/>
                  <a:latin typeface="微软雅黑" panose="020B0503020204020204" charset="-122"/>
                  <a:ea typeface="微软雅黑" panose="020B0503020204020204" charset="-122"/>
                </a:rPr>
                <a:t>在对社会、集体方面，</a:t>
              </a:r>
              <a:r>
                <a:rPr lang="zh-CN" altLang="en-US" sz="1400">
                  <a:solidFill>
                    <a:schemeClr val="tx1"/>
                  </a:solidFill>
                  <a:uFillTx/>
                  <a:latin typeface="微软雅黑" panose="020B0503020204020204" charset="-122"/>
                  <a:ea typeface="微软雅黑" panose="020B0503020204020204" charset="-122"/>
                </a:rPr>
                <a:t>包括集体主义、富于同情心、善交际、为人正直、直率，或者与此相对立的冷漠、孤僻、拘谨、虚伪；</a:t>
              </a:r>
              <a:endParaRPr lang="zh-CN" altLang="en-US" sz="1400">
                <a:solidFill>
                  <a:schemeClr val="tx1"/>
                </a:solidFill>
                <a:uFillTx/>
                <a:latin typeface="微软雅黑" panose="020B0503020204020204" charset="-122"/>
                <a:ea typeface="微软雅黑" panose="020B0503020204020204" charset="-122"/>
              </a:endParaRPr>
            </a:p>
            <a:p>
              <a:pPr>
                <a:lnSpc>
                  <a:spcPct val="100000"/>
                </a:lnSpc>
              </a:pPr>
              <a:r>
                <a:rPr lang="zh-CN" altLang="en-US" sz="1400" b="1">
                  <a:solidFill>
                    <a:srgbClr val="FF0000"/>
                  </a:solidFill>
                  <a:uFillTx/>
                  <a:latin typeface="微软雅黑" panose="020B0503020204020204" charset="-122"/>
                  <a:ea typeface="微软雅黑" panose="020B0503020204020204" charset="-122"/>
                </a:rPr>
                <a:t>在对工作方面，</a:t>
              </a:r>
              <a:r>
                <a:rPr lang="zh-CN" altLang="en-US" sz="1400">
                  <a:solidFill>
                    <a:schemeClr val="tx1"/>
                  </a:solidFill>
                  <a:uFillTx/>
                  <a:latin typeface="微软雅黑" panose="020B0503020204020204" charset="-122"/>
                  <a:ea typeface="微软雅黑" panose="020B0503020204020204" charset="-122"/>
                </a:rPr>
                <a:t>包括勤劳或懒惰，有无责任心，认真仔细或粗心马虎，有首创精神或墨守成规；</a:t>
              </a:r>
              <a:endParaRPr lang="zh-CN" altLang="en-US" sz="1400">
                <a:solidFill>
                  <a:schemeClr val="tx1"/>
                </a:solidFill>
                <a:uFillTx/>
                <a:latin typeface="微软雅黑" panose="020B0503020204020204" charset="-122"/>
                <a:ea typeface="微软雅黑" panose="020B0503020204020204" charset="-122"/>
              </a:endParaRPr>
            </a:p>
            <a:p>
              <a:pPr>
                <a:lnSpc>
                  <a:spcPct val="100000"/>
                </a:lnSpc>
              </a:pPr>
              <a:r>
                <a:rPr lang="zh-CN" altLang="en-US" sz="1400" b="1">
                  <a:solidFill>
                    <a:srgbClr val="FF0000"/>
                  </a:solidFill>
                  <a:uFillTx/>
                  <a:latin typeface="微软雅黑" panose="020B0503020204020204" charset="-122"/>
                  <a:ea typeface="微软雅黑" panose="020B0503020204020204" charset="-122"/>
                </a:rPr>
                <a:t>在对自己方面，</a:t>
              </a:r>
              <a:r>
                <a:rPr lang="zh-CN" altLang="en-US" sz="1400">
                  <a:solidFill>
                    <a:schemeClr val="tx1"/>
                  </a:solidFill>
                  <a:uFillTx/>
                  <a:latin typeface="微软雅黑" panose="020B0503020204020204" charset="-122"/>
                  <a:ea typeface="微软雅黑" panose="020B0503020204020204" charset="-122"/>
                </a:rPr>
                <a:t>包括谦虚或自傲，自信或自卑，大方或羞怯等。</a:t>
              </a:r>
              <a:endParaRPr lang="zh-CN" altLang="en-US" sz="1400">
                <a:solidFill>
                  <a:schemeClr val="tx1"/>
                </a:solidFill>
                <a:uFillTx/>
                <a:latin typeface="微软雅黑" panose="020B0503020204020204" charset="-122"/>
                <a:ea typeface="微软雅黑" panose="020B0503020204020204" charset="-122"/>
              </a:endParaRPr>
            </a:p>
          </p:txBody>
        </p:sp>
      </p:grpSp>
      <p:grpSp>
        <p:nvGrpSpPr>
          <p:cNvPr id="35" name="组合 34"/>
          <p:cNvGrpSpPr/>
          <p:nvPr/>
        </p:nvGrpSpPr>
        <p:grpSpPr>
          <a:xfrm>
            <a:off x="8199755" y="2287814"/>
            <a:ext cx="3340100" cy="2213704"/>
            <a:chOff x="1268" y="4182"/>
            <a:chExt cx="5260" cy="3486"/>
          </a:xfrm>
        </p:grpSpPr>
        <p:sp>
          <p:nvSpPr>
            <p:cNvPr id="36" name="文本框 35"/>
            <p:cNvSpPr txBox="1"/>
            <p:nvPr/>
          </p:nvSpPr>
          <p:spPr>
            <a:xfrm>
              <a:off x="1883" y="4182"/>
              <a:ext cx="4000" cy="628"/>
            </a:xfrm>
            <a:prstGeom prst="rect">
              <a:avLst/>
            </a:prstGeom>
            <a:noFill/>
          </p:spPr>
          <p:txBody>
            <a:bodyPr wrap="square" rtlCol="0" anchor="t">
              <a:spAutoFit/>
            </a:bodyPr>
            <a:p>
              <a:pPr>
                <a:lnSpc>
                  <a:spcPct val="100000"/>
                </a:lnSpc>
              </a:pPr>
              <a:r>
                <a:rPr lang="zh-CN" altLang="en-US" sz="2000" b="1">
                  <a:solidFill>
                    <a:schemeClr val="tx1"/>
                  </a:solidFill>
                  <a:latin typeface="微软雅黑" panose="020B0503020204020204" charset="-122"/>
                  <a:ea typeface="微软雅黑" panose="020B0503020204020204" charset="-122"/>
                </a:rPr>
                <a:t> 性格的意志特征</a:t>
              </a:r>
              <a:endParaRPr lang="zh-CN" altLang="en-US" sz="2000" b="1">
                <a:solidFill>
                  <a:schemeClr val="tx1"/>
                </a:solidFill>
                <a:latin typeface="微软雅黑" panose="020B0503020204020204" charset="-122"/>
                <a:ea typeface="微软雅黑" panose="020B0503020204020204" charset="-122"/>
              </a:endParaRPr>
            </a:p>
          </p:txBody>
        </p:sp>
        <p:sp>
          <p:nvSpPr>
            <p:cNvPr id="38" name="ïŝlïďè"/>
            <p:cNvSpPr/>
            <p:nvPr/>
          </p:nvSpPr>
          <p:spPr>
            <a:xfrm>
              <a:off x="1268" y="4182"/>
              <a:ext cx="615" cy="615"/>
            </a:xfrm>
            <a:prstGeom prst="ellipse">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de-DE">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1" name="文本框 40"/>
            <p:cNvSpPr txBox="1"/>
            <p:nvPr/>
          </p:nvSpPr>
          <p:spPr>
            <a:xfrm>
              <a:off x="1268" y="4810"/>
              <a:ext cx="5260" cy="2858"/>
            </a:xfrm>
            <a:prstGeom prst="rect">
              <a:avLst/>
            </a:prstGeom>
            <a:noFill/>
          </p:spPr>
          <p:txBody>
            <a:bodyPr wrap="square" rtlCol="0" anchor="t">
              <a:spAutoFit/>
            </a:bodyPr>
            <a:p>
              <a:pPr>
                <a:lnSpc>
                  <a:spcPct val="100000"/>
                </a:lnSpc>
              </a:pPr>
              <a:r>
                <a:rPr lang="zh-CN" altLang="en-US" sz="1400">
                  <a:solidFill>
                    <a:schemeClr val="tx1"/>
                  </a:solidFill>
                  <a:uFillTx/>
                  <a:latin typeface="微软雅黑" panose="020B0503020204020204" charset="-122"/>
                  <a:ea typeface="微软雅黑" panose="020B0503020204020204" charset="-122"/>
                </a:rPr>
                <a:t>人在自己行为的自觉调节方式和水平方面的个人特点。</a:t>
              </a:r>
              <a:endParaRPr lang="zh-CN" altLang="en-US" sz="1400">
                <a:solidFill>
                  <a:schemeClr val="tx1"/>
                </a:solidFill>
                <a:uFillTx/>
                <a:latin typeface="微软雅黑" panose="020B0503020204020204" charset="-122"/>
                <a:ea typeface="微软雅黑" panose="020B0503020204020204" charset="-122"/>
              </a:endParaRPr>
            </a:p>
            <a:p>
              <a:pPr>
                <a:lnSpc>
                  <a:spcPct val="100000"/>
                </a:lnSpc>
              </a:pPr>
              <a:r>
                <a:rPr lang="zh-CN" altLang="en-US" sz="1400" b="1">
                  <a:solidFill>
                    <a:srgbClr val="FF0000"/>
                  </a:solidFill>
                  <a:uFillTx/>
                  <a:latin typeface="微软雅黑" panose="020B0503020204020204" charset="-122"/>
                  <a:ea typeface="微软雅黑" panose="020B0503020204020204" charset="-122"/>
                </a:rPr>
                <a:t>如</a:t>
              </a:r>
              <a:r>
                <a:rPr lang="zh-CN" altLang="en-US" sz="1400">
                  <a:solidFill>
                    <a:schemeClr val="tx1"/>
                  </a:solidFill>
                  <a:uFillTx/>
                  <a:latin typeface="微软雅黑" panose="020B0503020204020204" charset="-122"/>
                  <a:ea typeface="微软雅黑" panose="020B0503020204020204" charset="-122"/>
                </a:rPr>
                <a:t>独立性、目的性、组织性、纪律性，或者冲动性、盲目性、散漫性等；主动性、自制力，或者任性；恒心、坚韧性，或者见异思迁、虎头蛇尾；镇定、果断、勇敢、顽强，或者优柔寡断、鲁莽、怯懦等。</a:t>
              </a:r>
              <a:endParaRPr lang="zh-CN" altLang="en-US" sz="1400">
                <a:solidFill>
                  <a:schemeClr val="tx1"/>
                </a:solidFill>
                <a:uFillTx/>
                <a:latin typeface="微软雅黑" panose="020B0503020204020204" charset="-122"/>
                <a:ea typeface="微软雅黑" panose="020B0503020204020204" charset="-122"/>
              </a:endParaRPr>
            </a:p>
          </p:txBody>
        </p:sp>
      </p:grpSp>
      <p:grpSp>
        <p:nvGrpSpPr>
          <p:cNvPr id="42" name="组合 41"/>
          <p:cNvGrpSpPr/>
          <p:nvPr/>
        </p:nvGrpSpPr>
        <p:grpSpPr>
          <a:xfrm>
            <a:off x="805180" y="5007519"/>
            <a:ext cx="3340100" cy="1136015"/>
            <a:chOff x="1268" y="4182"/>
            <a:chExt cx="5260" cy="1789"/>
          </a:xfrm>
        </p:grpSpPr>
        <p:sp>
          <p:nvSpPr>
            <p:cNvPr id="43" name="文本框 42"/>
            <p:cNvSpPr txBox="1"/>
            <p:nvPr/>
          </p:nvSpPr>
          <p:spPr>
            <a:xfrm>
              <a:off x="1883" y="4182"/>
              <a:ext cx="4000" cy="628"/>
            </a:xfrm>
            <a:prstGeom prst="rect">
              <a:avLst/>
            </a:prstGeom>
            <a:noFill/>
          </p:spPr>
          <p:txBody>
            <a:bodyPr wrap="square" rtlCol="0" anchor="t">
              <a:spAutoFit/>
            </a:bodyPr>
            <a:p>
              <a:pPr>
                <a:lnSpc>
                  <a:spcPct val="100000"/>
                </a:lnSpc>
              </a:pPr>
              <a:r>
                <a:rPr lang="zh-CN" altLang="en-US" sz="2000" b="1">
                  <a:solidFill>
                    <a:schemeClr val="tx1"/>
                  </a:solidFill>
                  <a:latin typeface="微软雅黑" panose="020B0503020204020204" charset="-122"/>
                  <a:ea typeface="微软雅黑" panose="020B0503020204020204" charset="-122"/>
                </a:rPr>
                <a:t>性格的情绪特征</a:t>
              </a:r>
              <a:endParaRPr lang="zh-CN" altLang="en-US" sz="2000" b="1">
                <a:solidFill>
                  <a:schemeClr val="tx1"/>
                </a:solidFill>
                <a:latin typeface="微软雅黑" panose="020B0503020204020204" charset="-122"/>
                <a:ea typeface="微软雅黑" panose="020B0503020204020204" charset="-122"/>
              </a:endParaRPr>
            </a:p>
          </p:txBody>
        </p:sp>
        <p:sp>
          <p:nvSpPr>
            <p:cNvPr id="44" name="ïŝlïďè"/>
            <p:cNvSpPr/>
            <p:nvPr/>
          </p:nvSpPr>
          <p:spPr>
            <a:xfrm>
              <a:off x="1268" y="4182"/>
              <a:ext cx="615" cy="615"/>
            </a:xfrm>
            <a:prstGeom prst="ellipse">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de-DE">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5" name="文本框 44"/>
            <p:cNvSpPr txBox="1"/>
            <p:nvPr/>
          </p:nvSpPr>
          <p:spPr>
            <a:xfrm>
              <a:off x="1268" y="4810"/>
              <a:ext cx="5260" cy="1161"/>
            </a:xfrm>
            <a:prstGeom prst="rect">
              <a:avLst/>
            </a:prstGeom>
            <a:noFill/>
          </p:spPr>
          <p:txBody>
            <a:bodyPr wrap="square" rtlCol="0" anchor="t">
              <a:spAutoFit/>
            </a:bodyPr>
            <a:p>
              <a:pPr>
                <a:lnSpc>
                  <a:spcPct val="100000"/>
                </a:lnSpc>
              </a:pPr>
              <a:r>
                <a:rPr lang="zh-CN" altLang="en-US" sz="1400">
                  <a:solidFill>
                    <a:schemeClr val="tx1"/>
                  </a:solidFill>
                  <a:uFillTx/>
                  <a:latin typeface="微软雅黑" panose="020B0503020204020204" charset="-122"/>
                  <a:ea typeface="微软雅黑" panose="020B0503020204020204" charset="-122"/>
                </a:rPr>
                <a:t>主体依据客观事物对人的不同意义而产生对该事物的不同态度，</a:t>
              </a:r>
              <a:r>
                <a:rPr lang="zh-CN" altLang="en-US" sz="1400" b="1">
                  <a:solidFill>
                    <a:srgbClr val="FF0000"/>
                  </a:solidFill>
                  <a:uFillTx/>
                  <a:latin typeface="微软雅黑" panose="020B0503020204020204" charset="-122"/>
                  <a:ea typeface="微软雅黑" panose="020B0503020204020204" charset="-122"/>
                </a:rPr>
                <a:t>包括</a:t>
              </a:r>
              <a:r>
                <a:rPr lang="zh-CN" altLang="en-US" sz="1400">
                  <a:solidFill>
                    <a:schemeClr val="tx1"/>
                  </a:solidFill>
                  <a:uFillTx/>
                  <a:latin typeface="微软雅黑" panose="020B0503020204020204" charset="-122"/>
                  <a:ea typeface="微软雅黑" panose="020B0503020204020204" charset="-122"/>
                </a:rPr>
                <a:t>坚定性、乐观性、情绪的内外倾向性和波动性。</a:t>
              </a:r>
              <a:endParaRPr lang="zh-CN" altLang="en-US" sz="1400">
                <a:solidFill>
                  <a:schemeClr val="tx1"/>
                </a:solidFill>
                <a:uFillTx/>
                <a:latin typeface="微软雅黑" panose="020B0503020204020204" charset="-122"/>
                <a:ea typeface="微软雅黑" panose="020B0503020204020204" charset="-122"/>
              </a:endParaRPr>
            </a:p>
          </p:txBody>
        </p:sp>
      </p:grpSp>
      <p:grpSp>
        <p:nvGrpSpPr>
          <p:cNvPr id="46" name="组合 45"/>
          <p:cNvGrpSpPr/>
          <p:nvPr/>
        </p:nvGrpSpPr>
        <p:grpSpPr>
          <a:xfrm>
            <a:off x="8199755" y="4999264"/>
            <a:ext cx="3340100" cy="920789"/>
            <a:chOff x="1268" y="4182"/>
            <a:chExt cx="5260" cy="1450"/>
          </a:xfrm>
        </p:grpSpPr>
        <p:sp>
          <p:nvSpPr>
            <p:cNvPr id="47" name="文本框 46"/>
            <p:cNvSpPr txBox="1"/>
            <p:nvPr/>
          </p:nvSpPr>
          <p:spPr>
            <a:xfrm>
              <a:off x="1883" y="4182"/>
              <a:ext cx="4000" cy="628"/>
            </a:xfrm>
            <a:prstGeom prst="rect">
              <a:avLst/>
            </a:prstGeom>
            <a:noFill/>
          </p:spPr>
          <p:txBody>
            <a:bodyPr wrap="square" rtlCol="0" anchor="t">
              <a:spAutoFit/>
            </a:bodyPr>
            <a:p>
              <a:pPr>
                <a:lnSpc>
                  <a:spcPct val="100000"/>
                </a:lnSpc>
              </a:pPr>
              <a:r>
                <a:rPr lang="zh-CN" altLang="en-US" sz="2000" b="1">
                  <a:solidFill>
                    <a:schemeClr val="tx1"/>
                  </a:solidFill>
                  <a:latin typeface="微软雅黑" panose="020B0503020204020204" charset="-122"/>
                  <a:ea typeface="微软雅黑" panose="020B0503020204020204" charset="-122"/>
                </a:rPr>
                <a:t>性格的理智特征</a:t>
              </a:r>
              <a:endParaRPr lang="zh-CN" altLang="en-US" sz="2000" b="1">
                <a:solidFill>
                  <a:schemeClr val="tx1"/>
                </a:solidFill>
                <a:latin typeface="微软雅黑" panose="020B0503020204020204" charset="-122"/>
                <a:ea typeface="微软雅黑" panose="020B0503020204020204" charset="-122"/>
              </a:endParaRPr>
            </a:p>
          </p:txBody>
        </p:sp>
        <p:sp>
          <p:nvSpPr>
            <p:cNvPr id="48" name="ïŝlïďè"/>
            <p:cNvSpPr/>
            <p:nvPr/>
          </p:nvSpPr>
          <p:spPr>
            <a:xfrm>
              <a:off x="1268" y="4182"/>
              <a:ext cx="615" cy="615"/>
            </a:xfrm>
            <a:prstGeom prst="ellipse">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de-DE">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9" name="文本框 48"/>
            <p:cNvSpPr txBox="1"/>
            <p:nvPr/>
          </p:nvSpPr>
          <p:spPr>
            <a:xfrm>
              <a:off x="1268" y="4810"/>
              <a:ext cx="5260" cy="822"/>
            </a:xfrm>
            <a:prstGeom prst="rect">
              <a:avLst/>
            </a:prstGeom>
            <a:noFill/>
          </p:spPr>
          <p:txBody>
            <a:bodyPr wrap="square" rtlCol="0" anchor="t">
              <a:spAutoFit/>
            </a:bodyPr>
            <a:p>
              <a:pPr>
                <a:lnSpc>
                  <a:spcPct val="100000"/>
                </a:lnSpc>
              </a:pPr>
              <a:r>
                <a:rPr lang="zh-CN" altLang="en-US" sz="1400">
                  <a:solidFill>
                    <a:schemeClr val="tx1"/>
                  </a:solidFill>
                  <a:uFillTx/>
                  <a:latin typeface="微软雅黑" panose="020B0503020204020204" charset="-122"/>
                  <a:ea typeface="微软雅黑" panose="020B0503020204020204" charset="-122"/>
                </a:rPr>
                <a:t>个体在感知、记忆、思维和想象等方面表现出的特点和个体差异。</a:t>
              </a:r>
              <a:endParaRPr lang="zh-CN" altLang="en-US" sz="1400">
                <a:solidFill>
                  <a:schemeClr val="tx1"/>
                </a:solidFill>
                <a:uFillTx/>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fltVal val="0"/>
                                          </p:val>
                                        </p:tav>
                                        <p:tav tm="100000">
                                          <p:val>
                                            <p:strVal val="#ppt_w"/>
                                          </p:val>
                                        </p:tav>
                                      </p:tavLst>
                                    </p:anim>
                                    <p:anim calcmode="lin" valueType="num">
                                      <p:cBhvr>
                                        <p:cTn id="35" dur="500" fill="hold"/>
                                        <p:tgtEl>
                                          <p:spTgt spid="20"/>
                                        </p:tgtEl>
                                        <p:attrNameLst>
                                          <p:attrName>ppt_h</p:attrName>
                                        </p:attrNameLst>
                                      </p:cBhvr>
                                      <p:tavLst>
                                        <p:tav tm="0">
                                          <p:val>
                                            <p:fltVal val="0"/>
                                          </p:val>
                                        </p:tav>
                                        <p:tav tm="100000">
                                          <p:val>
                                            <p:strVal val="#ppt_h"/>
                                          </p:val>
                                        </p:tav>
                                      </p:tavLst>
                                    </p:anim>
                                    <p:animEffect transition="in" filter="fade">
                                      <p:cBhvr>
                                        <p:cTn id="36" dur="500"/>
                                        <p:tgtEl>
                                          <p:spTgt spid="2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animEffect transition="in" filter="fade">
                                      <p:cBhvr>
                                        <p:cTn id="41" dur="500"/>
                                        <p:tgtEl>
                                          <p:spTgt spid="21"/>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animEffect transition="in" filter="fade">
                                      <p:cBhvr>
                                        <p:cTn id="46" dur="500"/>
                                        <p:tgtEl>
                                          <p:spTgt spid="24"/>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p:cTn id="49" dur="500" fill="hold"/>
                                        <p:tgtEl>
                                          <p:spTgt spid="27"/>
                                        </p:tgtEl>
                                        <p:attrNameLst>
                                          <p:attrName>ppt_w</p:attrName>
                                        </p:attrNameLst>
                                      </p:cBhvr>
                                      <p:tavLst>
                                        <p:tav tm="0">
                                          <p:val>
                                            <p:fltVal val="0"/>
                                          </p:val>
                                        </p:tav>
                                        <p:tav tm="100000">
                                          <p:val>
                                            <p:strVal val="#ppt_w"/>
                                          </p:val>
                                        </p:tav>
                                      </p:tavLst>
                                    </p:anim>
                                    <p:anim calcmode="lin" valueType="num">
                                      <p:cBhvr>
                                        <p:cTn id="50" dur="500" fill="hold"/>
                                        <p:tgtEl>
                                          <p:spTgt spid="27"/>
                                        </p:tgtEl>
                                        <p:attrNameLst>
                                          <p:attrName>ppt_h</p:attrName>
                                        </p:attrNameLst>
                                      </p:cBhvr>
                                      <p:tavLst>
                                        <p:tav tm="0">
                                          <p:val>
                                            <p:fltVal val="0"/>
                                          </p:val>
                                        </p:tav>
                                        <p:tav tm="100000">
                                          <p:val>
                                            <p:strVal val="#ppt_h"/>
                                          </p:val>
                                        </p:tav>
                                      </p:tavLst>
                                    </p:anim>
                                    <p:animEffect transition="in" filter="fade">
                                      <p:cBhvr>
                                        <p:cTn id="51" dur="500"/>
                                        <p:tgtEl>
                                          <p:spTgt spid="27"/>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p:cTn id="54" dur="500" fill="hold"/>
                                        <p:tgtEl>
                                          <p:spTgt spid="28"/>
                                        </p:tgtEl>
                                        <p:attrNameLst>
                                          <p:attrName>ppt_w</p:attrName>
                                        </p:attrNameLst>
                                      </p:cBhvr>
                                      <p:tavLst>
                                        <p:tav tm="0">
                                          <p:val>
                                            <p:fltVal val="0"/>
                                          </p:val>
                                        </p:tav>
                                        <p:tav tm="100000">
                                          <p:val>
                                            <p:strVal val="#ppt_w"/>
                                          </p:val>
                                        </p:tav>
                                      </p:tavLst>
                                    </p:anim>
                                    <p:anim calcmode="lin" valueType="num">
                                      <p:cBhvr>
                                        <p:cTn id="55" dur="500" fill="hold"/>
                                        <p:tgtEl>
                                          <p:spTgt spid="28"/>
                                        </p:tgtEl>
                                        <p:attrNameLst>
                                          <p:attrName>ppt_h</p:attrName>
                                        </p:attrNameLst>
                                      </p:cBhvr>
                                      <p:tavLst>
                                        <p:tav tm="0">
                                          <p:val>
                                            <p:fltVal val="0"/>
                                          </p:val>
                                        </p:tav>
                                        <p:tav tm="100000">
                                          <p:val>
                                            <p:strVal val="#ppt_h"/>
                                          </p:val>
                                        </p:tav>
                                      </p:tavLst>
                                    </p:anim>
                                    <p:animEffect transition="in" filter="fade">
                                      <p:cBhvr>
                                        <p:cTn id="5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0" grpId="0" bldLvl="0" animBg="1"/>
      <p:bldP spid="11" grpId="0" bldLvl="0" animBg="1"/>
      <p:bldP spid="12" grpId="0" bldLvl="0" animBg="1"/>
      <p:bldP spid="19" grpId="0" bldLvl="0" animBg="1"/>
      <p:bldP spid="20" grpId="0" bldLvl="0" animBg="1"/>
      <p:bldP spid="21" grpId="0" bldLvl="0" animBg="1"/>
      <p:bldP spid="24" grpId="0" bldLvl="0" animBg="1"/>
      <p:bldP spid="27" grpId="0" bldLvl="0" animBg="1"/>
      <p:bldP spid="28"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单元四　性格探索</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文本框 1"/>
          <p:cNvSpPr txBox="1"/>
          <p:nvPr/>
        </p:nvSpPr>
        <p:spPr>
          <a:xfrm>
            <a:off x="607060" y="1022985"/>
            <a:ext cx="3784600" cy="460375"/>
          </a:xfrm>
          <a:prstGeom prst="rect">
            <a:avLst/>
          </a:prstGeom>
          <a:noFill/>
        </p:spPr>
        <p:txBody>
          <a:bodyPr wrap="square" rtlCol="0" anchor="t">
            <a:spAutoFit/>
          </a:bodyPr>
          <a:p>
            <a:r>
              <a:rPr lang="zh-CN" altLang="en-US" sz="2400" b="1">
                <a:latin typeface="微软雅黑" panose="020B0503020204020204" charset="-122"/>
                <a:ea typeface="微软雅黑" panose="020B0503020204020204" charset="-122"/>
              </a:rPr>
              <a:t>（二）性格与职业</a:t>
            </a:r>
            <a:endParaRPr lang="zh-CN" altLang="en-US" sz="2400" b="1">
              <a:latin typeface="微软雅黑" panose="020B0503020204020204" charset="-122"/>
              <a:ea typeface="微软雅黑" panose="020B0503020204020204" charset="-122"/>
            </a:endParaRPr>
          </a:p>
        </p:txBody>
      </p:sp>
      <p:graphicFrame>
        <p:nvGraphicFramePr>
          <p:cNvPr id="14" name="表格 13"/>
          <p:cNvGraphicFramePr>
            <a:graphicFrameLocks noGrp="1"/>
          </p:cNvGraphicFramePr>
          <p:nvPr>
            <p:custDataLst>
              <p:tags r:id="rId1"/>
            </p:custDataLst>
          </p:nvPr>
        </p:nvGraphicFramePr>
        <p:xfrm>
          <a:off x="1266337" y="2125261"/>
          <a:ext cx="9658985" cy="3275330"/>
        </p:xfrm>
        <a:graphic>
          <a:graphicData uri="http://schemas.openxmlformats.org/drawingml/2006/table">
            <a:tbl>
              <a:tblPr firstRow="1" bandRow="1">
                <a:tableStyleId>{5C22544A-7EE6-4342-B048-85BDC9FD1C3A}</a:tableStyleId>
              </a:tblPr>
              <a:tblGrid>
                <a:gridCol w="3243580"/>
                <a:gridCol w="6415709"/>
              </a:tblGrid>
              <a:tr h="158261">
                <a:tc>
                  <a:txBody>
                    <a:bodyPr/>
                    <a:p>
                      <a:pPr algn="ctr">
                        <a:lnSpc>
                          <a:spcPct val="100000"/>
                        </a:lnSpc>
                      </a:pPr>
                      <a:r>
                        <a:rPr lang="zh-CN" altLang="en-US" sz="2000" dirty="0">
                          <a:latin typeface="微软雅黑" panose="020B0503020204020204" charset="-122"/>
                          <a:ea typeface="微软雅黑" panose="020B0503020204020204" charset="-122"/>
                          <a:sym typeface="字魂59号-创粗黑" panose="00000500000000000000" pitchFamily="2" charset="-122"/>
                        </a:rPr>
                        <a:t>性格</a:t>
                      </a:r>
                      <a:endParaRPr lang="zh-CN" altLang="en-US" sz="2000" dirty="0">
                        <a:latin typeface="微软雅黑" panose="020B0503020204020204" charset="-122"/>
                        <a:ea typeface="微软雅黑" panose="020B0503020204020204" charset="-122"/>
                        <a:sym typeface="字魂59号-创粗黑" panose="00000500000000000000" pitchFamily="2" charset="-122"/>
                      </a:endParaRPr>
                    </a:p>
                  </a:txBody>
                  <a:tcPr anchor="ctr" anchorCtr="0">
                    <a:lnB w="12700" cap="flat" cmpd="sng" algn="ctr">
                      <a:solidFill>
                        <a:schemeClr val="bg1">
                          <a:lumMod val="85000"/>
                        </a:schemeClr>
                      </a:solidFill>
                      <a:prstDash val="solid"/>
                      <a:round/>
                      <a:headEnd type="none" w="med" len="med"/>
                      <a:tailEnd type="none" w="med" len="med"/>
                    </a:lnB>
                    <a:solidFill>
                      <a:srgbClr val="0070C0"/>
                    </a:solidFill>
                  </a:tcPr>
                </a:tc>
                <a:tc>
                  <a:txBody>
                    <a:bodyPr/>
                    <a:p>
                      <a:pPr algn="ctr">
                        <a:lnSpc>
                          <a:spcPct val="100000"/>
                        </a:lnSpc>
                      </a:pPr>
                      <a:r>
                        <a:rPr lang="zh-CN" altLang="en-US" sz="2000" dirty="0">
                          <a:latin typeface="微软雅黑" panose="020B0503020204020204" charset="-122"/>
                          <a:ea typeface="微软雅黑" panose="020B0503020204020204" charset="-122"/>
                          <a:sym typeface="字魂59号-创粗黑" panose="00000500000000000000" pitchFamily="2" charset="-122"/>
                        </a:rPr>
                        <a:t>适合于从事</a:t>
                      </a:r>
                      <a:endParaRPr lang="zh-CN" altLang="en-US" sz="2000" dirty="0">
                        <a:latin typeface="微软雅黑" panose="020B0503020204020204" charset="-122"/>
                        <a:ea typeface="微软雅黑" panose="020B0503020204020204" charset="-122"/>
                        <a:sym typeface="字魂59号-创粗黑" panose="00000500000000000000" pitchFamily="2" charset="-122"/>
                      </a:endParaRPr>
                    </a:p>
                  </a:txBody>
                  <a:tcPr anchor="ctr" anchorCtr="0">
                    <a:lnB w="12700" cap="flat" cmpd="sng" algn="ctr">
                      <a:solidFill>
                        <a:schemeClr val="bg1">
                          <a:lumMod val="85000"/>
                        </a:schemeClr>
                      </a:solidFill>
                      <a:prstDash val="solid"/>
                      <a:round/>
                      <a:headEnd type="none" w="med" len="med"/>
                      <a:tailEnd type="none" w="med" len="med"/>
                    </a:lnB>
                    <a:solidFill>
                      <a:srgbClr val="0070C0"/>
                    </a:solidFill>
                  </a:tcPr>
                </a:tc>
              </a:tr>
              <a:tr h="897255">
                <a:tc>
                  <a:txBody>
                    <a:bodyPr/>
                    <a:p>
                      <a:pPr algn="ctr">
                        <a:lnSpc>
                          <a:spcPct val="100000"/>
                        </a:lnSpc>
                      </a:pPr>
                      <a:r>
                        <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开朗、活泼、热情、温和</a:t>
                      </a:r>
                      <a:endPar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ctr">
                        <a:lnSpc>
                          <a:spcPct val="100000"/>
                        </a:lnSpc>
                      </a:pPr>
                      <a:r>
                        <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外贸、涉外工作、文体工作、教育工作、服务工作以及其他多人群交往的职业；</a:t>
                      </a:r>
                      <a:endPar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656876">
                <a:tc>
                  <a:txBody>
                    <a:bodyPr/>
                    <a:p>
                      <a:pPr algn="ctr">
                        <a:lnSpc>
                          <a:spcPct val="100000"/>
                        </a:lnSpc>
                      </a:pPr>
                      <a:r>
                        <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多疑、好问、倔强</a:t>
                      </a:r>
                      <a:endPar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ctr">
                        <a:lnSpc>
                          <a:spcPct val="100000"/>
                        </a:lnSpc>
                      </a:pPr>
                      <a:r>
                        <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科研、治学方面的工作；</a:t>
                      </a:r>
                      <a:endPar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613410">
                <a:tc>
                  <a:txBody>
                    <a:bodyPr/>
                    <a:p>
                      <a:pPr algn="ctr">
                        <a:lnSpc>
                          <a:spcPct val="100000"/>
                        </a:lnSpc>
                      </a:pPr>
                      <a:r>
                        <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深沉、严谨、认真</a:t>
                      </a:r>
                      <a:endPar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ctr">
                        <a:lnSpc>
                          <a:spcPct val="100000"/>
                        </a:lnSpc>
                      </a:pPr>
                      <a:r>
                        <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人事、行政、党务工作；</a:t>
                      </a:r>
                      <a:endPar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711200">
                <a:tc>
                  <a:txBody>
                    <a:bodyPr/>
                    <a:p>
                      <a:pPr algn="ctr">
                        <a:lnSpc>
                          <a:spcPct val="100000"/>
                        </a:lnSpc>
                      </a:pPr>
                      <a:r>
                        <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勇敢、沉着、果断与坚定</a:t>
                      </a:r>
                      <a:endPar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p>
                      <a:pPr algn="ctr">
                        <a:lnSpc>
                          <a:spcPct val="100000"/>
                        </a:lnSpc>
                      </a:pPr>
                      <a:r>
                        <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新型企业家和管理者。</a:t>
                      </a:r>
                      <a:endParaRPr lang="zh-CN" altLang="en-US" sz="1600" b="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txBody>
                  <a:tcPr anchor="ctr" anchorCtr="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单元四　性格探索</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607060" y="1082040"/>
            <a:ext cx="4974590" cy="52197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二、性格探索工具——MBTI</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4" name="组合 3"/>
          <p:cNvGrpSpPr/>
          <p:nvPr/>
        </p:nvGrpSpPr>
        <p:grpSpPr>
          <a:xfrm>
            <a:off x="781050" y="1984375"/>
            <a:ext cx="10695940" cy="3350260"/>
            <a:chOff x="1230" y="3125"/>
            <a:chExt cx="16844" cy="5276"/>
          </a:xfrm>
        </p:grpSpPr>
        <p:pic>
          <p:nvPicPr>
            <p:cNvPr id="2" name="图片 1"/>
            <p:cNvPicPr>
              <a:picLocks noChangeAspect="1"/>
            </p:cNvPicPr>
            <p:nvPr/>
          </p:nvPicPr>
          <p:blipFill>
            <a:blip r:embed="rId1"/>
            <a:stretch>
              <a:fillRect/>
            </a:stretch>
          </p:blipFill>
          <p:spPr>
            <a:xfrm>
              <a:off x="1230" y="3125"/>
              <a:ext cx="16740" cy="3780"/>
            </a:xfrm>
            <a:prstGeom prst="rect">
              <a:avLst/>
            </a:prstGeom>
          </p:spPr>
        </p:pic>
        <p:pic>
          <p:nvPicPr>
            <p:cNvPr id="3" name="图片 2"/>
            <p:cNvPicPr>
              <a:picLocks noChangeAspect="1"/>
            </p:cNvPicPr>
            <p:nvPr/>
          </p:nvPicPr>
          <p:blipFill>
            <a:blip r:embed="rId2"/>
            <a:stretch>
              <a:fillRect/>
            </a:stretch>
          </p:blipFill>
          <p:spPr>
            <a:xfrm>
              <a:off x="1230" y="6767"/>
              <a:ext cx="16845" cy="163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íṩḻîḋê"/>
          <p:cNvSpPr/>
          <p:nvPr/>
        </p:nvSpPr>
        <p:spPr bwMode="auto">
          <a:xfrm>
            <a:off x="150176" y="4343400"/>
            <a:ext cx="5220110" cy="1499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sz="19900" dirty="0">
                <a:solidFill>
                  <a:srgbClr val="0070C0"/>
                </a:solidFill>
                <a:latin typeface="字魂143号-正酷超级黑" panose="00000500000000000000" pitchFamily="2" charset="-122"/>
                <a:ea typeface="字魂143号-正酷超级黑" panose="00000500000000000000" pitchFamily="2" charset="-122"/>
                <a:sym typeface="字魂59号-创粗黑" panose="00000500000000000000" pitchFamily="2" charset="-122"/>
              </a:rPr>
              <a:t>03</a:t>
            </a:r>
            <a:endParaRPr lang="en-US" altLang="zh-CN" sz="19900" b="1" i="1" dirty="0">
              <a:solidFill>
                <a:srgbClr val="0070C0"/>
              </a:solidFill>
              <a:latin typeface="字魂143号-正酷超级黑" panose="00000500000000000000" pitchFamily="2" charset="-122"/>
              <a:ea typeface="字魂143号-正酷超级黑" panose="00000500000000000000" pitchFamily="2" charset="-122"/>
              <a:cs typeface="+mn-ea"/>
              <a:sym typeface="字魂59号-创粗黑" panose="00000500000000000000" pitchFamily="2" charset="-122"/>
            </a:endParaRPr>
          </a:p>
        </p:txBody>
      </p:sp>
      <p:pic>
        <p:nvPicPr>
          <p:cNvPr id="6" name="图片 5"/>
          <p:cNvPicPr>
            <a:picLocks noChangeAspect="1"/>
          </p:cNvPicPr>
          <p:nvPr/>
        </p:nvPicPr>
        <p:blipFill>
          <a:blip r:embed="rId1" cstate="screen"/>
          <a:stretch>
            <a:fillRect/>
          </a:stretch>
        </p:blipFill>
        <p:spPr>
          <a:xfrm>
            <a:off x="8140475" y="4089400"/>
            <a:ext cx="3672774" cy="2768600"/>
          </a:xfrm>
          <a:prstGeom prst="rect">
            <a:avLst/>
          </a:prstGeom>
        </p:spPr>
      </p:pic>
      <p:sp>
        <p:nvSpPr>
          <p:cNvPr id="3" name="矩形 2"/>
          <p:cNvSpPr/>
          <p:nvPr/>
        </p:nvSpPr>
        <p:spPr>
          <a:xfrm>
            <a:off x="3352801" y="-469902"/>
            <a:ext cx="8854658" cy="1944763"/>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12700 w 12208783"/>
              <a:gd name="connsiteY0-206" fmla="*/ 0 h 6829195"/>
              <a:gd name="connsiteX1-207" fmla="*/ 12204700 w 12208783"/>
              <a:gd name="connsiteY1-208" fmla="*/ 0 h 6829195"/>
              <a:gd name="connsiteX2-209" fmla="*/ 12204701 w 12208783"/>
              <a:gd name="connsiteY2-210" fmla="*/ 2656114 h 6829195"/>
              <a:gd name="connsiteX3-211" fmla="*/ 6848929 w 12208783"/>
              <a:gd name="connsiteY3-212" fmla="*/ 2815773 h 6829195"/>
              <a:gd name="connsiteX4-213" fmla="*/ 4033156 w 12208783"/>
              <a:gd name="connsiteY4-214" fmla="*/ 6828971 h 6829195"/>
              <a:gd name="connsiteX5-215" fmla="*/ 0 w 12208783"/>
              <a:gd name="connsiteY5-216" fmla="*/ 1524000 h 6829195"/>
              <a:gd name="connsiteX6-217" fmla="*/ 12700 w 12208783"/>
              <a:gd name="connsiteY6-218" fmla="*/ 0 h 6829195"/>
              <a:gd name="connsiteX0-219" fmla="*/ 12700 w 12208783"/>
              <a:gd name="connsiteY0-220" fmla="*/ 0 h 2916962"/>
              <a:gd name="connsiteX1-221" fmla="*/ 12204700 w 12208783"/>
              <a:gd name="connsiteY1-222" fmla="*/ 0 h 2916962"/>
              <a:gd name="connsiteX2-223" fmla="*/ 12204701 w 12208783"/>
              <a:gd name="connsiteY2-224" fmla="*/ 2656114 h 2916962"/>
              <a:gd name="connsiteX3-225" fmla="*/ 6848929 w 12208783"/>
              <a:gd name="connsiteY3-226" fmla="*/ 2815773 h 2916962"/>
              <a:gd name="connsiteX4-227" fmla="*/ 3093356 w 12208783"/>
              <a:gd name="connsiteY4-228" fmla="*/ 821871 h 2916962"/>
              <a:gd name="connsiteX5-229" fmla="*/ 0 w 12208783"/>
              <a:gd name="connsiteY5-230" fmla="*/ 1524000 h 2916962"/>
              <a:gd name="connsiteX6-231" fmla="*/ 12700 w 12208783"/>
              <a:gd name="connsiteY6-232" fmla="*/ 0 h 2916962"/>
              <a:gd name="connsiteX0-233" fmla="*/ 12700 w 12208783"/>
              <a:gd name="connsiteY0-234" fmla="*/ 0 h 2778992"/>
              <a:gd name="connsiteX1-235" fmla="*/ 12204700 w 12208783"/>
              <a:gd name="connsiteY1-236" fmla="*/ 0 h 2778992"/>
              <a:gd name="connsiteX2-237" fmla="*/ 12204701 w 12208783"/>
              <a:gd name="connsiteY2-238" fmla="*/ 2656114 h 2778992"/>
              <a:gd name="connsiteX3-239" fmla="*/ 8042729 w 12208783"/>
              <a:gd name="connsiteY3-240" fmla="*/ 1507673 h 2778992"/>
              <a:gd name="connsiteX4-241" fmla="*/ 3093356 w 12208783"/>
              <a:gd name="connsiteY4-242" fmla="*/ 821871 h 2778992"/>
              <a:gd name="connsiteX5-243" fmla="*/ 0 w 12208783"/>
              <a:gd name="connsiteY5-244" fmla="*/ 1524000 h 2778992"/>
              <a:gd name="connsiteX6-245" fmla="*/ 12700 w 12208783"/>
              <a:gd name="connsiteY6-246" fmla="*/ 0 h 2778992"/>
              <a:gd name="connsiteX0-247" fmla="*/ 12700 w 12208783"/>
              <a:gd name="connsiteY0-248" fmla="*/ 0 h 2778992"/>
              <a:gd name="connsiteX1-249" fmla="*/ 12204700 w 12208783"/>
              <a:gd name="connsiteY1-250" fmla="*/ 0 h 2778992"/>
              <a:gd name="connsiteX2-251" fmla="*/ 12204701 w 12208783"/>
              <a:gd name="connsiteY2-252" fmla="*/ 2656114 h 2778992"/>
              <a:gd name="connsiteX3-253" fmla="*/ 8042729 w 12208783"/>
              <a:gd name="connsiteY3-254" fmla="*/ 1507673 h 2778992"/>
              <a:gd name="connsiteX4-255" fmla="*/ 3093356 w 12208783"/>
              <a:gd name="connsiteY4-256" fmla="*/ 821871 h 2778992"/>
              <a:gd name="connsiteX5-257" fmla="*/ 0 w 12208783"/>
              <a:gd name="connsiteY5-258" fmla="*/ 1524000 h 2778992"/>
              <a:gd name="connsiteX6-259" fmla="*/ 12700 w 12208783"/>
              <a:gd name="connsiteY6-260" fmla="*/ 0 h 2778992"/>
              <a:gd name="connsiteX0-261" fmla="*/ 12700 w 12208783"/>
              <a:gd name="connsiteY0-262" fmla="*/ 0 h 2778992"/>
              <a:gd name="connsiteX1-263" fmla="*/ 12204700 w 12208783"/>
              <a:gd name="connsiteY1-264" fmla="*/ 0 h 2778992"/>
              <a:gd name="connsiteX2-265" fmla="*/ 12204701 w 12208783"/>
              <a:gd name="connsiteY2-266" fmla="*/ 2656114 h 2778992"/>
              <a:gd name="connsiteX3-267" fmla="*/ 8042729 w 12208783"/>
              <a:gd name="connsiteY3-268" fmla="*/ 1507673 h 2778992"/>
              <a:gd name="connsiteX4-269" fmla="*/ 2852056 w 12208783"/>
              <a:gd name="connsiteY4-270" fmla="*/ 656771 h 2778992"/>
              <a:gd name="connsiteX5-271" fmla="*/ 0 w 12208783"/>
              <a:gd name="connsiteY5-272" fmla="*/ 1524000 h 2778992"/>
              <a:gd name="connsiteX6-273" fmla="*/ 12700 w 12208783"/>
              <a:gd name="connsiteY6-274" fmla="*/ 0 h 2778992"/>
              <a:gd name="connsiteX0-275" fmla="*/ 12700 w 12220158"/>
              <a:gd name="connsiteY0-276" fmla="*/ 0 h 1684233"/>
              <a:gd name="connsiteX1-277" fmla="*/ 12204700 w 12220158"/>
              <a:gd name="connsiteY1-278" fmla="*/ 0 h 1684233"/>
              <a:gd name="connsiteX2-279" fmla="*/ 12217401 w 12220158"/>
              <a:gd name="connsiteY2-280" fmla="*/ 1436914 h 1684233"/>
              <a:gd name="connsiteX3-281" fmla="*/ 8042729 w 12220158"/>
              <a:gd name="connsiteY3-282" fmla="*/ 1507673 h 1684233"/>
              <a:gd name="connsiteX4-283" fmla="*/ 2852056 w 12220158"/>
              <a:gd name="connsiteY4-284" fmla="*/ 656771 h 1684233"/>
              <a:gd name="connsiteX5-285" fmla="*/ 0 w 12220158"/>
              <a:gd name="connsiteY5-286" fmla="*/ 1524000 h 1684233"/>
              <a:gd name="connsiteX6-287" fmla="*/ 12700 w 12220158"/>
              <a:gd name="connsiteY6-288" fmla="*/ 0 h 1684233"/>
              <a:gd name="connsiteX0-289" fmla="*/ 12700 w 12220158"/>
              <a:gd name="connsiteY0-290" fmla="*/ 0 h 1576647"/>
              <a:gd name="connsiteX1-291" fmla="*/ 12204700 w 12220158"/>
              <a:gd name="connsiteY1-292" fmla="*/ 0 h 1576647"/>
              <a:gd name="connsiteX2-293" fmla="*/ 12217401 w 12220158"/>
              <a:gd name="connsiteY2-294" fmla="*/ 1436914 h 1576647"/>
              <a:gd name="connsiteX3-295" fmla="*/ 7814129 w 12220158"/>
              <a:gd name="connsiteY3-296" fmla="*/ 644073 h 1576647"/>
              <a:gd name="connsiteX4-297" fmla="*/ 2852056 w 12220158"/>
              <a:gd name="connsiteY4-298" fmla="*/ 656771 h 1576647"/>
              <a:gd name="connsiteX5-299" fmla="*/ 0 w 12220158"/>
              <a:gd name="connsiteY5-300" fmla="*/ 1524000 h 1576647"/>
              <a:gd name="connsiteX6-301" fmla="*/ 12700 w 12220158"/>
              <a:gd name="connsiteY6-302" fmla="*/ 0 h 1576647"/>
              <a:gd name="connsiteX0-303" fmla="*/ 12700 w 12220158"/>
              <a:gd name="connsiteY0-304" fmla="*/ 0 h 1576647"/>
              <a:gd name="connsiteX1-305" fmla="*/ 12204700 w 12220158"/>
              <a:gd name="connsiteY1-306" fmla="*/ 0 h 1576647"/>
              <a:gd name="connsiteX2-307" fmla="*/ 12217401 w 12220158"/>
              <a:gd name="connsiteY2-308" fmla="*/ 1436914 h 1576647"/>
              <a:gd name="connsiteX3-309" fmla="*/ 7814129 w 12220158"/>
              <a:gd name="connsiteY3-310" fmla="*/ 644073 h 1576647"/>
              <a:gd name="connsiteX4-311" fmla="*/ 5252356 w 12220158"/>
              <a:gd name="connsiteY4-312" fmla="*/ 1367971 h 1576647"/>
              <a:gd name="connsiteX5-313" fmla="*/ 0 w 12220158"/>
              <a:gd name="connsiteY5-314" fmla="*/ 1524000 h 1576647"/>
              <a:gd name="connsiteX6-315" fmla="*/ 12700 w 12220158"/>
              <a:gd name="connsiteY6-316" fmla="*/ 0 h 1576647"/>
              <a:gd name="connsiteX0-317" fmla="*/ 0 w 12207458"/>
              <a:gd name="connsiteY0-318" fmla="*/ 0 h 1576647"/>
              <a:gd name="connsiteX1-319" fmla="*/ 12192000 w 12207458"/>
              <a:gd name="connsiteY1-320" fmla="*/ 0 h 1576647"/>
              <a:gd name="connsiteX2-321" fmla="*/ 12204701 w 12207458"/>
              <a:gd name="connsiteY2-322" fmla="*/ 1436914 h 1576647"/>
              <a:gd name="connsiteX3-323" fmla="*/ 7801429 w 12207458"/>
              <a:gd name="connsiteY3-324" fmla="*/ 644073 h 1576647"/>
              <a:gd name="connsiteX4-325" fmla="*/ 5239656 w 12207458"/>
              <a:gd name="connsiteY4-326" fmla="*/ 1367971 h 1576647"/>
              <a:gd name="connsiteX5-327" fmla="*/ 3352800 w 12207458"/>
              <a:gd name="connsiteY5-328" fmla="*/ 25400 h 1576647"/>
              <a:gd name="connsiteX6-329" fmla="*/ 0 w 12207458"/>
              <a:gd name="connsiteY6-330" fmla="*/ 0 h 1576647"/>
              <a:gd name="connsiteX0-331" fmla="*/ 1168400 w 8854658"/>
              <a:gd name="connsiteY0-332" fmla="*/ 0 h 2046547"/>
              <a:gd name="connsiteX1-333" fmla="*/ 8839200 w 8854658"/>
              <a:gd name="connsiteY1-334" fmla="*/ 469900 h 2046547"/>
              <a:gd name="connsiteX2-335" fmla="*/ 8851901 w 8854658"/>
              <a:gd name="connsiteY2-336" fmla="*/ 1906814 h 2046547"/>
              <a:gd name="connsiteX3-337" fmla="*/ 4448629 w 8854658"/>
              <a:gd name="connsiteY3-338" fmla="*/ 1113973 h 2046547"/>
              <a:gd name="connsiteX4-339" fmla="*/ 1886856 w 8854658"/>
              <a:gd name="connsiteY4-340" fmla="*/ 1837871 h 2046547"/>
              <a:gd name="connsiteX5-341" fmla="*/ 0 w 8854658"/>
              <a:gd name="connsiteY5-342" fmla="*/ 495300 h 2046547"/>
              <a:gd name="connsiteX6-343" fmla="*/ 1168400 w 8854658"/>
              <a:gd name="connsiteY6-344" fmla="*/ 0 h 2046547"/>
              <a:gd name="connsiteX0-345" fmla="*/ 1168400 w 8854658"/>
              <a:gd name="connsiteY0-346" fmla="*/ 0 h 2046547"/>
              <a:gd name="connsiteX1-347" fmla="*/ 8839200 w 8854658"/>
              <a:gd name="connsiteY1-348" fmla="*/ 469900 h 2046547"/>
              <a:gd name="connsiteX2-349" fmla="*/ 8851901 w 8854658"/>
              <a:gd name="connsiteY2-350" fmla="*/ 1906814 h 2046547"/>
              <a:gd name="connsiteX3-351" fmla="*/ 4448629 w 8854658"/>
              <a:gd name="connsiteY3-352" fmla="*/ 1113973 h 2046547"/>
              <a:gd name="connsiteX4-353" fmla="*/ 1886856 w 8854658"/>
              <a:gd name="connsiteY4-354" fmla="*/ 1837871 h 2046547"/>
              <a:gd name="connsiteX5-355" fmla="*/ 0 w 8854658"/>
              <a:gd name="connsiteY5-356" fmla="*/ 495300 h 2046547"/>
              <a:gd name="connsiteX6-357" fmla="*/ 1168400 w 8854658"/>
              <a:gd name="connsiteY6-358" fmla="*/ 0 h 2046547"/>
              <a:gd name="connsiteX0-359" fmla="*/ 1168400 w 8854658"/>
              <a:gd name="connsiteY0-360" fmla="*/ 0 h 2046547"/>
              <a:gd name="connsiteX1-361" fmla="*/ 8839200 w 8854658"/>
              <a:gd name="connsiteY1-362" fmla="*/ 469900 h 2046547"/>
              <a:gd name="connsiteX2-363" fmla="*/ 8851901 w 8854658"/>
              <a:gd name="connsiteY2-364" fmla="*/ 1906814 h 2046547"/>
              <a:gd name="connsiteX3-365" fmla="*/ 4448629 w 8854658"/>
              <a:gd name="connsiteY3-366" fmla="*/ 1113973 h 2046547"/>
              <a:gd name="connsiteX4-367" fmla="*/ 1937656 w 8854658"/>
              <a:gd name="connsiteY4-368" fmla="*/ 1494971 h 2046547"/>
              <a:gd name="connsiteX5-369" fmla="*/ 0 w 8854658"/>
              <a:gd name="connsiteY5-370" fmla="*/ 495300 h 2046547"/>
              <a:gd name="connsiteX6-371" fmla="*/ 1168400 w 8854658"/>
              <a:gd name="connsiteY6-372" fmla="*/ 0 h 2046547"/>
              <a:gd name="connsiteX0-373" fmla="*/ 1168400 w 8854658"/>
              <a:gd name="connsiteY0-374" fmla="*/ 0 h 1930204"/>
              <a:gd name="connsiteX1-375" fmla="*/ 8839200 w 8854658"/>
              <a:gd name="connsiteY1-376" fmla="*/ 469900 h 1930204"/>
              <a:gd name="connsiteX2-377" fmla="*/ 8851901 w 8854658"/>
              <a:gd name="connsiteY2-378" fmla="*/ 1906814 h 1930204"/>
              <a:gd name="connsiteX3-379" fmla="*/ 4448629 w 8854658"/>
              <a:gd name="connsiteY3-380" fmla="*/ 1113973 h 1930204"/>
              <a:gd name="connsiteX4-381" fmla="*/ 1937656 w 8854658"/>
              <a:gd name="connsiteY4-382" fmla="*/ 1494971 h 1930204"/>
              <a:gd name="connsiteX5-383" fmla="*/ 0 w 8854658"/>
              <a:gd name="connsiteY5-384" fmla="*/ 495300 h 1930204"/>
              <a:gd name="connsiteX6-385" fmla="*/ 1168400 w 8854658"/>
              <a:gd name="connsiteY6-386" fmla="*/ 0 h 1930204"/>
              <a:gd name="connsiteX0-387" fmla="*/ 1168400 w 8854658"/>
              <a:gd name="connsiteY0-388" fmla="*/ 0 h 1944763"/>
              <a:gd name="connsiteX1-389" fmla="*/ 8839200 w 8854658"/>
              <a:gd name="connsiteY1-390" fmla="*/ 469900 h 1944763"/>
              <a:gd name="connsiteX2-391" fmla="*/ 8851901 w 8854658"/>
              <a:gd name="connsiteY2-392" fmla="*/ 1906814 h 1944763"/>
              <a:gd name="connsiteX3-393" fmla="*/ 4448629 w 8854658"/>
              <a:gd name="connsiteY3-394" fmla="*/ 1113973 h 1944763"/>
              <a:gd name="connsiteX4-395" fmla="*/ 1937656 w 8854658"/>
              <a:gd name="connsiteY4-396" fmla="*/ 1494971 h 1944763"/>
              <a:gd name="connsiteX5-397" fmla="*/ 0 w 8854658"/>
              <a:gd name="connsiteY5-398" fmla="*/ 495300 h 1944763"/>
              <a:gd name="connsiteX6-399" fmla="*/ 1168400 w 8854658"/>
              <a:gd name="connsiteY6-400" fmla="*/ 0 h 19447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8854658" h="1944763">
                <a:moveTo>
                  <a:pt x="1168400" y="0"/>
                </a:moveTo>
                <a:lnTo>
                  <a:pt x="8839200" y="469900"/>
                </a:lnTo>
                <a:cubicBezTo>
                  <a:pt x="8831944" y="1739900"/>
                  <a:pt x="8863996" y="623509"/>
                  <a:pt x="8851901" y="1906814"/>
                </a:cubicBezTo>
                <a:cubicBezTo>
                  <a:pt x="6406849" y="2224919"/>
                  <a:pt x="5810553" y="418497"/>
                  <a:pt x="4448629" y="1113973"/>
                </a:cubicBezTo>
                <a:cubicBezTo>
                  <a:pt x="3086705" y="1809449"/>
                  <a:pt x="2679094" y="1598083"/>
                  <a:pt x="1937656" y="1494971"/>
                </a:cubicBezTo>
                <a:cubicBezTo>
                  <a:pt x="1196218" y="1391859"/>
                  <a:pt x="925285" y="967014"/>
                  <a:pt x="0" y="495300"/>
                </a:cubicBezTo>
                <a:lnTo>
                  <a:pt x="1168400" y="0"/>
                </a:lnTo>
                <a:close/>
              </a:path>
            </a:pathLst>
          </a:custGeom>
          <a:gradFill>
            <a:gsLst>
              <a:gs pos="0">
                <a:srgbClr val="61BDFF"/>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
          <p:cNvSpPr/>
          <p:nvPr/>
        </p:nvSpPr>
        <p:spPr>
          <a:xfrm rot="10800000" flipH="1">
            <a:off x="0" y="4196044"/>
            <a:ext cx="11938188" cy="379864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0 w 12196083"/>
              <a:gd name="connsiteY0-206" fmla="*/ 0 h 6877085"/>
              <a:gd name="connsiteX1-207" fmla="*/ 12192000 w 12196083"/>
              <a:gd name="connsiteY1-208" fmla="*/ 0 h 6877085"/>
              <a:gd name="connsiteX2-209" fmla="*/ 12192001 w 12196083"/>
              <a:gd name="connsiteY2-210" fmla="*/ 2656114 h 6877085"/>
              <a:gd name="connsiteX3-211" fmla="*/ 5863771 w 12196083"/>
              <a:gd name="connsiteY3-212" fmla="*/ 2960916 h 6877085"/>
              <a:gd name="connsiteX4-213" fmla="*/ 4020456 w 12196083"/>
              <a:gd name="connsiteY4-214" fmla="*/ 6828971 h 6877085"/>
              <a:gd name="connsiteX5-215" fmla="*/ 0 w 12196083"/>
              <a:gd name="connsiteY5-216" fmla="*/ 6858000 h 6877085"/>
              <a:gd name="connsiteX6-217" fmla="*/ 0 w 12196083"/>
              <a:gd name="connsiteY6-218" fmla="*/ 0 h 6877085"/>
              <a:gd name="connsiteX0-219" fmla="*/ 0 w 12196083"/>
              <a:gd name="connsiteY0-220" fmla="*/ 0 h 6877085"/>
              <a:gd name="connsiteX1-221" fmla="*/ 12192000 w 12196083"/>
              <a:gd name="connsiteY1-222" fmla="*/ 0 h 6877085"/>
              <a:gd name="connsiteX2-223" fmla="*/ 12192001 w 12196083"/>
              <a:gd name="connsiteY2-224" fmla="*/ 2656114 h 6877085"/>
              <a:gd name="connsiteX3-225" fmla="*/ 6778171 w 12196083"/>
              <a:gd name="connsiteY3-226" fmla="*/ 2496459 h 6877085"/>
              <a:gd name="connsiteX4-227" fmla="*/ 4020456 w 12196083"/>
              <a:gd name="connsiteY4-228" fmla="*/ 6828971 h 6877085"/>
              <a:gd name="connsiteX5-229" fmla="*/ 0 w 12196083"/>
              <a:gd name="connsiteY5-230" fmla="*/ 6858000 h 6877085"/>
              <a:gd name="connsiteX6-231" fmla="*/ 0 w 12196083"/>
              <a:gd name="connsiteY6-232" fmla="*/ 0 h 6877085"/>
              <a:gd name="connsiteX0-233" fmla="*/ 0 w 12196083"/>
              <a:gd name="connsiteY0-234" fmla="*/ 0 h 6877085"/>
              <a:gd name="connsiteX1-235" fmla="*/ 12192000 w 12196083"/>
              <a:gd name="connsiteY1-236" fmla="*/ 0 h 6877085"/>
              <a:gd name="connsiteX2-237" fmla="*/ 12192001 w 12196083"/>
              <a:gd name="connsiteY2-238" fmla="*/ 2656114 h 6877085"/>
              <a:gd name="connsiteX3-239" fmla="*/ 6313714 w 12196083"/>
              <a:gd name="connsiteY3-240" fmla="*/ 2510973 h 6877085"/>
              <a:gd name="connsiteX4-241" fmla="*/ 4020456 w 12196083"/>
              <a:gd name="connsiteY4-242" fmla="*/ 6828971 h 6877085"/>
              <a:gd name="connsiteX5-243" fmla="*/ 0 w 12196083"/>
              <a:gd name="connsiteY5-244" fmla="*/ 6858000 h 6877085"/>
              <a:gd name="connsiteX6-245" fmla="*/ 0 w 12196083"/>
              <a:gd name="connsiteY6-246" fmla="*/ 0 h 6877085"/>
              <a:gd name="connsiteX0-247" fmla="*/ 0 w 12196083"/>
              <a:gd name="connsiteY0-248" fmla="*/ 0 h 6877085"/>
              <a:gd name="connsiteX1-249" fmla="*/ 12192000 w 12196083"/>
              <a:gd name="connsiteY1-250" fmla="*/ 0 h 6877085"/>
              <a:gd name="connsiteX2-251" fmla="*/ 12192001 w 12196083"/>
              <a:gd name="connsiteY2-252" fmla="*/ 2656114 h 6877085"/>
              <a:gd name="connsiteX3-253" fmla="*/ 5167086 w 12196083"/>
              <a:gd name="connsiteY3-254" fmla="*/ 3657601 h 6877085"/>
              <a:gd name="connsiteX4-255" fmla="*/ 4020456 w 12196083"/>
              <a:gd name="connsiteY4-256" fmla="*/ 6828971 h 6877085"/>
              <a:gd name="connsiteX5-257" fmla="*/ 0 w 12196083"/>
              <a:gd name="connsiteY5-258" fmla="*/ 6858000 h 6877085"/>
              <a:gd name="connsiteX6-259" fmla="*/ 0 w 12196083"/>
              <a:gd name="connsiteY6-260" fmla="*/ 0 h 6877085"/>
              <a:gd name="connsiteX0-261" fmla="*/ 0 w 12196083"/>
              <a:gd name="connsiteY0-262" fmla="*/ 0 h 6877085"/>
              <a:gd name="connsiteX1-263" fmla="*/ 12192000 w 12196083"/>
              <a:gd name="connsiteY1-264" fmla="*/ 0 h 6877085"/>
              <a:gd name="connsiteX2-265" fmla="*/ 12192001 w 12196083"/>
              <a:gd name="connsiteY2-266" fmla="*/ 2656114 h 6877085"/>
              <a:gd name="connsiteX3-267" fmla="*/ 5167086 w 12196083"/>
              <a:gd name="connsiteY3-268" fmla="*/ 3657601 h 6877085"/>
              <a:gd name="connsiteX4-269" fmla="*/ 4020456 w 12196083"/>
              <a:gd name="connsiteY4-270" fmla="*/ 6828971 h 6877085"/>
              <a:gd name="connsiteX5-271" fmla="*/ 0 w 12196083"/>
              <a:gd name="connsiteY5-272" fmla="*/ 6858000 h 6877085"/>
              <a:gd name="connsiteX6-273" fmla="*/ 0 w 12196083"/>
              <a:gd name="connsiteY6-274" fmla="*/ 0 h 6877085"/>
              <a:gd name="connsiteX0-275" fmla="*/ 0 w 12196083"/>
              <a:gd name="connsiteY0-276" fmla="*/ 0 h 6877085"/>
              <a:gd name="connsiteX1-277" fmla="*/ 12192000 w 12196083"/>
              <a:gd name="connsiteY1-278" fmla="*/ 0 h 6877085"/>
              <a:gd name="connsiteX2-279" fmla="*/ 12192001 w 12196083"/>
              <a:gd name="connsiteY2-280" fmla="*/ 2656114 h 6877085"/>
              <a:gd name="connsiteX3-281" fmla="*/ 5167086 w 12196083"/>
              <a:gd name="connsiteY3-282" fmla="*/ 3657601 h 6877085"/>
              <a:gd name="connsiteX4-283" fmla="*/ 4020456 w 12196083"/>
              <a:gd name="connsiteY4-284" fmla="*/ 6828971 h 6877085"/>
              <a:gd name="connsiteX5-285" fmla="*/ 0 w 12196083"/>
              <a:gd name="connsiteY5-286" fmla="*/ 6858000 h 6877085"/>
              <a:gd name="connsiteX6-287" fmla="*/ 0 w 12196083"/>
              <a:gd name="connsiteY6-288" fmla="*/ 0 h 6877085"/>
              <a:gd name="connsiteX0-289" fmla="*/ 0 w 12196083"/>
              <a:gd name="connsiteY0-290" fmla="*/ 0 h 6877085"/>
              <a:gd name="connsiteX1-291" fmla="*/ 12192000 w 12196083"/>
              <a:gd name="connsiteY1-292" fmla="*/ 0 h 6877085"/>
              <a:gd name="connsiteX2-293" fmla="*/ 12192001 w 12196083"/>
              <a:gd name="connsiteY2-294" fmla="*/ 2656114 h 6877085"/>
              <a:gd name="connsiteX3-295" fmla="*/ 6110515 w 12196083"/>
              <a:gd name="connsiteY3-296" fmla="*/ 2133601 h 6877085"/>
              <a:gd name="connsiteX4-297" fmla="*/ 4020456 w 12196083"/>
              <a:gd name="connsiteY4-298" fmla="*/ 6828971 h 6877085"/>
              <a:gd name="connsiteX5-299" fmla="*/ 0 w 12196083"/>
              <a:gd name="connsiteY5-300" fmla="*/ 6858000 h 6877085"/>
              <a:gd name="connsiteX6-301" fmla="*/ 0 w 12196083"/>
              <a:gd name="connsiteY6-302" fmla="*/ 0 h 6877085"/>
              <a:gd name="connsiteX0-303" fmla="*/ 0 w 12196083"/>
              <a:gd name="connsiteY0-304" fmla="*/ 0 h 6877085"/>
              <a:gd name="connsiteX1-305" fmla="*/ 12192000 w 12196083"/>
              <a:gd name="connsiteY1-306" fmla="*/ 0 h 6877085"/>
              <a:gd name="connsiteX2-307" fmla="*/ 12192001 w 12196083"/>
              <a:gd name="connsiteY2-308" fmla="*/ 2656114 h 6877085"/>
              <a:gd name="connsiteX3-309" fmla="*/ 6110515 w 12196083"/>
              <a:gd name="connsiteY3-310" fmla="*/ 2133601 h 6877085"/>
              <a:gd name="connsiteX4-311" fmla="*/ 4020456 w 12196083"/>
              <a:gd name="connsiteY4-312" fmla="*/ 6828971 h 6877085"/>
              <a:gd name="connsiteX5-313" fmla="*/ 0 w 12196083"/>
              <a:gd name="connsiteY5-314" fmla="*/ 6858000 h 6877085"/>
              <a:gd name="connsiteX6-315" fmla="*/ 0 w 12196083"/>
              <a:gd name="connsiteY6-316" fmla="*/ 0 h 6877085"/>
              <a:gd name="connsiteX0-317" fmla="*/ 0 w 12196083"/>
              <a:gd name="connsiteY0-318" fmla="*/ 0 h 6877085"/>
              <a:gd name="connsiteX1-319" fmla="*/ 12192000 w 12196083"/>
              <a:gd name="connsiteY1-320" fmla="*/ 0 h 6877085"/>
              <a:gd name="connsiteX2-321" fmla="*/ 12192001 w 12196083"/>
              <a:gd name="connsiteY2-322" fmla="*/ 2656114 h 6877085"/>
              <a:gd name="connsiteX3-323" fmla="*/ 6357258 w 12196083"/>
              <a:gd name="connsiteY3-324" fmla="*/ 2409372 h 6877085"/>
              <a:gd name="connsiteX4-325" fmla="*/ 4020456 w 12196083"/>
              <a:gd name="connsiteY4-326" fmla="*/ 6828971 h 6877085"/>
              <a:gd name="connsiteX5-327" fmla="*/ 0 w 12196083"/>
              <a:gd name="connsiteY5-328" fmla="*/ 6858000 h 6877085"/>
              <a:gd name="connsiteX6-329" fmla="*/ 0 w 12196083"/>
              <a:gd name="connsiteY6-330" fmla="*/ 0 h 6877085"/>
              <a:gd name="connsiteX0-331" fmla="*/ 0 w 12196083"/>
              <a:gd name="connsiteY0-332" fmla="*/ 0 h 6877085"/>
              <a:gd name="connsiteX1-333" fmla="*/ 12192000 w 12196083"/>
              <a:gd name="connsiteY1-334" fmla="*/ 0 h 6877085"/>
              <a:gd name="connsiteX2-335" fmla="*/ 12192001 w 12196083"/>
              <a:gd name="connsiteY2-336" fmla="*/ 2656114 h 6877085"/>
              <a:gd name="connsiteX3-337" fmla="*/ 6357258 w 12196083"/>
              <a:gd name="connsiteY3-338" fmla="*/ 2409372 h 6877085"/>
              <a:gd name="connsiteX4-339" fmla="*/ 4020456 w 12196083"/>
              <a:gd name="connsiteY4-340" fmla="*/ 6828971 h 6877085"/>
              <a:gd name="connsiteX5-341" fmla="*/ 0 w 12196083"/>
              <a:gd name="connsiteY5-342" fmla="*/ 6858000 h 6877085"/>
              <a:gd name="connsiteX6-343" fmla="*/ 0 w 12196083"/>
              <a:gd name="connsiteY6-344" fmla="*/ 0 h 6877085"/>
              <a:gd name="connsiteX0-345" fmla="*/ 0 w 12196083"/>
              <a:gd name="connsiteY0-346" fmla="*/ 0 h 6829257"/>
              <a:gd name="connsiteX1-347" fmla="*/ 12192000 w 12196083"/>
              <a:gd name="connsiteY1-348" fmla="*/ 0 h 6829257"/>
              <a:gd name="connsiteX2-349" fmla="*/ 12192001 w 12196083"/>
              <a:gd name="connsiteY2-350" fmla="*/ 2656114 h 6829257"/>
              <a:gd name="connsiteX3-351" fmla="*/ 6357258 w 12196083"/>
              <a:gd name="connsiteY3-352" fmla="*/ 2409372 h 6829257"/>
              <a:gd name="connsiteX4-353" fmla="*/ 4020456 w 12196083"/>
              <a:gd name="connsiteY4-354" fmla="*/ 6828971 h 6829257"/>
              <a:gd name="connsiteX5-355" fmla="*/ 0 w 12196083"/>
              <a:gd name="connsiteY5-356" fmla="*/ 2679700 h 6829257"/>
              <a:gd name="connsiteX6-357" fmla="*/ 0 w 12196083"/>
              <a:gd name="connsiteY6-358" fmla="*/ 0 h 6829257"/>
              <a:gd name="connsiteX0-359" fmla="*/ 0 w 12196083"/>
              <a:gd name="connsiteY0-360" fmla="*/ 0 h 2730444"/>
              <a:gd name="connsiteX1-361" fmla="*/ 12192000 w 12196083"/>
              <a:gd name="connsiteY1-362" fmla="*/ 0 h 2730444"/>
              <a:gd name="connsiteX2-363" fmla="*/ 12192001 w 12196083"/>
              <a:gd name="connsiteY2-364" fmla="*/ 2656114 h 2730444"/>
              <a:gd name="connsiteX3-365" fmla="*/ 6357258 w 12196083"/>
              <a:gd name="connsiteY3-366" fmla="*/ 2409372 h 2730444"/>
              <a:gd name="connsiteX4-367" fmla="*/ 3677556 w 12196083"/>
              <a:gd name="connsiteY4-368" fmla="*/ 1609271 h 2730444"/>
              <a:gd name="connsiteX5-369" fmla="*/ 0 w 12196083"/>
              <a:gd name="connsiteY5-370" fmla="*/ 2679700 h 2730444"/>
              <a:gd name="connsiteX6-371" fmla="*/ 0 w 12196083"/>
              <a:gd name="connsiteY6-372" fmla="*/ 0 h 2730444"/>
              <a:gd name="connsiteX0-373" fmla="*/ 0 w 12196083"/>
              <a:gd name="connsiteY0-374" fmla="*/ 0 h 2730444"/>
              <a:gd name="connsiteX1-375" fmla="*/ 12192000 w 12196083"/>
              <a:gd name="connsiteY1-376" fmla="*/ 0 h 2730444"/>
              <a:gd name="connsiteX2-377" fmla="*/ 12192001 w 12196083"/>
              <a:gd name="connsiteY2-378" fmla="*/ 2656114 h 2730444"/>
              <a:gd name="connsiteX3-379" fmla="*/ 6357258 w 12196083"/>
              <a:gd name="connsiteY3-380" fmla="*/ 2409372 h 2730444"/>
              <a:gd name="connsiteX4-381" fmla="*/ 3677556 w 12196083"/>
              <a:gd name="connsiteY4-382" fmla="*/ 1609271 h 2730444"/>
              <a:gd name="connsiteX5-383" fmla="*/ 0 w 12196083"/>
              <a:gd name="connsiteY5-384" fmla="*/ 2679700 h 2730444"/>
              <a:gd name="connsiteX6-385" fmla="*/ 0 w 12196083"/>
              <a:gd name="connsiteY6-386" fmla="*/ 0 h 2730444"/>
              <a:gd name="connsiteX0-387" fmla="*/ 0 w 12196083"/>
              <a:gd name="connsiteY0-388" fmla="*/ 0 h 2730444"/>
              <a:gd name="connsiteX1-389" fmla="*/ 12192000 w 12196083"/>
              <a:gd name="connsiteY1-390" fmla="*/ 0 h 2730444"/>
              <a:gd name="connsiteX2-391" fmla="*/ 12192001 w 12196083"/>
              <a:gd name="connsiteY2-392" fmla="*/ 2656114 h 2730444"/>
              <a:gd name="connsiteX3-393" fmla="*/ 6357258 w 12196083"/>
              <a:gd name="connsiteY3-394" fmla="*/ 2409372 h 2730444"/>
              <a:gd name="connsiteX4-395" fmla="*/ 3550556 w 12196083"/>
              <a:gd name="connsiteY4-396" fmla="*/ 1660071 h 2730444"/>
              <a:gd name="connsiteX5-397" fmla="*/ 0 w 12196083"/>
              <a:gd name="connsiteY5-398" fmla="*/ 2679700 h 2730444"/>
              <a:gd name="connsiteX6-399" fmla="*/ 0 w 12196083"/>
              <a:gd name="connsiteY6-400" fmla="*/ 0 h 2730444"/>
              <a:gd name="connsiteX0-401" fmla="*/ 0 w 12196083"/>
              <a:gd name="connsiteY0-402" fmla="*/ 0 h 2702837"/>
              <a:gd name="connsiteX1-403" fmla="*/ 12192000 w 12196083"/>
              <a:gd name="connsiteY1-404" fmla="*/ 0 h 2702837"/>
              <a:gd name="connsiteX2-405" fmla="*/ 12192001 w 12196083"/>
              <a:gd name="connsiteY2-406" fmla="*/ 2656114 h 2702837"/>
              <a:gd name="connsiteX3-407" fmla="*/ 8160658 w 12196083"/>
              <a:gd name="connsiteY3-408" fmla="*/ 1494972 h 2702837"/>
              <a:gd name="connsiteX4-409" fmla="*/ 3550556 w 12196083"/>
              <a:gd name="connsiteY4-410" fmla="*/ 1660071 h 2702837"/>
              <a:gd name="connsiteX5-411" fmla="*/ 0 w 12196083"/>
              <a:gd name="connsiteY5-412" fmla="*/ 2679700 h 2702837"/>
              <a:gd name="connsiteX6-413" fmla="*/ 0 w 12196083"/>
              <a:gd name="connsiteY6-414" fmla="*/ 0 h 2702837"/>
              <a:gd name="connsiteX0-415" fmla="*/ 0 w 12196083"/>
              <a:gd name="connsiteY0-416" fmla="*/ 0 h 2710378"/>
              <a:gd name="connsiteX1-417" fmla="*/ 12192000 w 12196083"/>
              <a:gd name="connsiteY1-418" fmla="*/ 0 h 2710378"/>
              <a:gd name="connsiteX2-419" fmla="*/ 12192001 w 12196083"/>
              <a:gd name="connsiteY2-420" fmla="*/ 2656114 h 2710378"/>
              <a:gd name="connsiteX3-421" fmla="*/ 8160658 w 12196083"/>
              <a:gd name="connsiteY3-422" fmla="*/ 1494972 h 2710378"/>
              <a:gd name="connsiteX4-423" fmla="*/ 3550556 w 12196083"/>
              <a:gd name="connsiteY4-424" fmla="*/ 1660071 h 2710378"/>
              <a:gd name="connsiteX5-425" fmla="*/ 0 w 12196083"/>
              <a:gd name="connsiteY5-426" fmla="*/ 2679700 h 2710378"/>
              <a:gd name="connsiteX6-427" fmla="*/ 0 w 12196083"/>
              <a:gd name="connsiteY6-428" fmla="*/ 0 h 2710378"/>
              <a:gd name="connsiteX0-429" fmla="*/ 0 w 12192000"/>
              <a:gd name="connsiteY0-430" fmla="*/ 654352 h 3335394"/>
              <a:gd name="connsiteX1-431" fmla="*/ 12192000 w 12192000"/>
              <a:gd name="connsiteY1-432" fmla="*/ 654352 h 3335394"/>
              <a:gd name="connsiteX2-433" fmla="*/ 11938001 w 12192000"/>
              <a:gd name="connsiteY2-434" fmla="*/ 338666 h 3335394"/>
              <a:gd name="connsiteX3-435" fmla="*/ 8160658 w 12192000"/>
              <a:gd name="connsiteY3-436" fmla="*/ 2149324 h 3335394"/>
              <a:gd name="connsiteX4-437" fmla="*/ 3550556 w 12192000"/>
              <a:gd name="connsiteY4-438" fmla="*/ 2314423 h 3335394"/>
              <a:gd name="connsiteX5-439" fmla="*/ 0 w 12192000"/>
              <a:gd name="connsiteY5-440" fmla="*/ 3334052 h 3335394"/>
              <a:gd name="connsiteX6-441" fmla="*/ 0 w 12192000"/>
              <a:gd name="connsiteY6-442" fmla="*/ 654352 h 3335394"/>
              <a:gd name="connsiteX0-443" fmla="*/ 0 w 11938188"/>
              <a:gd name="connsiteY0-444" fmla="*/ 1117600 h 3798642"/>
              <a:gd name="connsiteX1-445" fmla="*/ 11379200 w 11938188"/>
              <a:gd name="connsiteY1-446" fmla="*/ 0 h 3798642"/>
              <a:gd name="connsiteX2-447" fmla="*/ 11938001 w 11938188"/>
              <a:gd name="connsiteY2-448" fmla="*/ 801914 h 3798642"/>
              <a:gd name="connsiteX3-449" fmla="*/ 8160658 w 11938188"/>
              <a:gd name="connsiteY3-450" fmla="*/ 2612572 h 3798642"/>
              <a:gd name="connsiteX4-451" fmla="*/ 3550556 w 11938188"/>
              <a:gd name="connsiteY4-452" fmla="*/ 2777671 h 3798642"/>
              <a:gd name="connsiteX5-453" fmla="*/ 0 w 11938188"/>
              <a:gd name="connsiteY5-454" fmla="*/ 3797300 h 3798642"/>
              <a:gd name="connsiteX6-455" fmla="*/ 0 w 11938188"/>
              <a:gd name="connsiteY6-456" fmla="*/ 1117600 h 37986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1938188" h="3798642">
                <a:moveTo>
                  <a:pt x="0" y="1117600"/>
                </a:moveTo>
                <a:lnTo>
                  <a:pt x="11379200" y="0"/>
                </a:lnTo>
                <a:cubicBezTo>
                  <a:pt x="11371944" y="1270000"/>
                  <a:pt x="11950096" y="-481391"/>
                  <a:pt x="11938001" y="801914"/>
                </a:cubicBezTo>
                <a:cubicBezTo>
                  <a:pt x="10111620" y="1196219"/>
                  <a:pt x="9535282" y="2272696"/>
                  <a:pt x="8160658" y="2612572"/>
                </a:cubicBezTo>
                <a:cubicBezTo>
                  <a:pt x="6798734" y="3308048"/>
                  <a:pt x="4910666" y="2580216"/>
                  <a:pt x="3550556" y="2777671"/>
                </a:cubicBezTo>
                <a:cubicBezTo>
                  <a:pt x="2190446" y="2975126"/>
                  <a:pt x="1915885" y="3837214"/>
                  <a:pt x="0" y="3797300"/>
                </a:cubicBezTo>
                <a:lnTo>
                  <a:pt x="0" y="1117600"/>
                </a:lnTo>
                <a:close/>
              </a:path>
            </a:pathLst>
          </a:cu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椭圆 12"/>
          <p:cNvSpPr/>
          <p:nvPr/>
        </p:nvSpPr>
        <p:spPr>
          <a:xfrm>
            <a:off x="-763814" y="2971799"/>
            <a:ext cx="2959099" cy="2959099"/>
          </a:xfrm>
          <a:prstGeom prst="ellipse">
            <a:avLst/>
          </a:prstGeom>
          <a:gradFill>
            <a:gsLst>
              <a:gs pos="21000">
                <a:srgbClr val="00B0F0">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椭圆 13"/>
          <p:cNvSpPr/>
          <p:nvPr/>
        </p:nvSpPr>
        <p:spPr>
          <a:xfrm>
            <a:off x="7714342" y="-166916"/>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íṩḻîḋê"/>
          <p:cNvSpPr/>
          <p:nvPr/>
        </p:nvSpPr>
        <p:spPr bwMode="auto">
          <a:xfrm>
            <a:off x="3901756" y="2829393"/>
            <a:ext cx="522011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spcBef>
                <a:spcPct val="0"/>
              </a:spcBef>
            </a:pPr>
            <a:r>
              <a:rPr lang="zh-CN" altLang="en-US" sz="6000" dirty="0">
                <a:solidFill>
                  <a:srgbClr val="404040"/>
                </a:solidFill>
                <a:effectLst>
                  <a:outerShdw blurRad="50800" dist="38100" dir="8100000" algn="tr" rotWithShape="0">
                    <a:prstClr val="black">
                      <a:alpha val="40000"/>
                    </a:prstClr>
                  </a:outerShdw>
                </a:effectLst>
                <a:latin typeface="字魂143号-正酷超级黑" panose="00000500000000000000" pitchFamily="2" charset="-122"/>
                <a:ea typeface="字魂143号-正酷超级黑" panose="00000500000000000000" pitchFamily="2" charset="-122"/>
                <a:sym typeface="字魂59号-创粗黑" panose="00000500000000000000" pitchFamily="2" charset="-122"/>
              </a:rPr>
              <a:t>自我世界探索</a:t>
            </a:r>
            <a:endParaRPr lang="zh-CN" altLang="en-US" sz="6000" dirty="0">
              <a:solidFill>
                <a:srgbClr val="404040"/>
              </a:solidFill>
              <a:effectLst>
                <a:outerShdw blurRad="50800" dist="38100" dir="8100000" algn="tr" rotWithShape="0">
                  <a:prstClr val="black">
                    <a:alpha val="40000"/>
                  </a:prstClr>
                </a:outerShdw>
              </a:effectLst>
              <a:latin typeface="字魂143号-正酷超级黑" panose="00000500000000000000" pitchFamily="2" charset="-122"/>
              <a:ea typeface="字魂143号-正酷超级黑" panose="00000500000000000000"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4" presetClass="entr" presetSubtype="1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par>
                          <p:cTn id="24" fill="hold">
                            <p:stCondLst>
                              <p:cond delay="1500"/>
                            </p:stCondLst>
                            <p:childTnLst>
                              <p:par>
                                <p:cTn id="25" presetID="16" presetClass="entr" presetSubtype="21"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3" grpId="0" animBg="1"/>
      <p:bldP spid="14" grpId="0" animBg="1"/>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单元四　性格探索</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5" name="图片 4"/>
          <p:cNvPicPr>
            <a:picLocks noChangeAspect="1"/>
          </p:cNvPicPr>
          <p:nvPr/>
        </p:nvPicPr>
        <p:blipFill>
          <a:blip r:embed="rId1"/>
          <a:stretch>
            <a:fillRect/>
          </a:stretch>
        </p:blipFill>
        <p:spPr>
          <a:xfrm>
            <a:off x="235585" y="871855"/>
            <a:ext cx="5897245" cy="2961640"/>
          </a:xfrm>
          <a:prstGeom prst="rect">
            <a:avLst/>
          </a:prstGeom>
        </p:spPr>
      </p:pic>
      <p:pic>
        <p:nvPicPr>
          <p:cNvPr id="6" name="图片 5"/>
          <p:cNvPicPr>
            <a:picLocks noChangeAspect="1"/>
          </p:cNvPicPr>
          <p:nvPr/>
        </p:nvPicPr>
        <p:blipFill>
          <a:blip r:embed="rId2"/>
          <a:stretch>
            <a:fillRect/>
          </a:stretch>
        </p:blipFill>
        <p:spPr>
          <a:xfrm>
            <a:off x="6192520" y="878205"/>
            <a:ext cx="5805170" cy="2955290"/>
          </a:xfrm>
          <a:prstGeom prst="rect">
            <a:avLst/>
          </a:prstGeom>
        </p:spPr>
      </p:pic>
      <p:pic>
        <p:nvPicPr>
          <p:cNvPr id="7" name="图片 6"/>
          <p:cNvPicPr>
            <a:picLocks noChangeAspect="1"/>
          </p:cNvPicPr>
          <p:nvPr/>
        </p:nvPicPr>
        <p:blipFill>
          <a:blip r:embed="rId3"/>
          <a:stretch>
            <a:fillRect/>
          </a:stretch>
        </p:blipFill>
        <p:spPr>
          <a:xfrm>
            <a:off x="235585" y="3833495"/>
            <a:ext cx="5897245" cy="2881630"/>
          </a:xfrm>
          <a:prstGeom prst="rect">
            <a:avLst/>
          </a:prstGeom>
        </p:spPr>
      </p:pic>
      <p:pic>
        <p:nvPicPr>
          <p:cNvPr id="8" name="图片 7"/>
          <p:cNvPicPr>
            <a:picLocks noChangeAspect="1"/>
          </p:cNvPicPr>
          <p:nvPr/>
        </p:nvPicPr>
        <p:blipFill>
          <a:blip r:embed="rId4"/>
          <a:stretch>
            <a:fillRect/>
          </a:stretch>
        </p:blipFill>
        <p:spPr>
          <a:xfrm>
            <a:off x="6192520" y="3833495"/>
            <a:ext cx="5800090" cy="27006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单元四　性格探索</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607060" y="1082040"/>
            <a:ext cx="4974590" cy="52197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三、性格探索与职业生涯</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等腰三角形 5"/>
          <p:cNvSpPr/>
          <p:nvPr>
            <p:custDataLst>
              <p:tags r:id="rId1"/>
            </p:custDataLst>
          </p:nvPr>
        </p:nvSpPr>
        <p:spPr>
          <a:xfrm>
            <a:off x="2138045" y="1764665"/>
            <a:ext cx="3978275" cy="4506595"/>
          </a:xfrm>
          <a:prstGeom prst="triangle">
            <a:avLst/>
          </a:prstGeom>
          <a:solidFill>
            <a:srgbClr val="039FD7"/>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sym typeface="Arial" panose="020B0604020202020204" pitchFamily="34" charset="0"/>
            </a:endParaRPr>
          </a:p>
        </p:txBody>
      </p:sp>
      <p:sp>
        <p:nvSpPr>
          <p:cNvPr id="11" name="任意多边形 10"/>
          <p:cNvSpPr/>
          <p:nvPr>
            <p:custDataLst>
              <p:tags r:id="rId2"/>
            </p:custDataLst>
          </p:nvPr>
        </p:nvSpPr>
        <p:spPr>
          <a:xfrm>
            <a:off x="4921823" y="3563093"/>
            <a:ext cx="5113725" cy="457200"/>
          </a:xfrm>
          <a:custGeom>
            <a:avLst/>
            <a:gdLst>
              <a:gd name="connsiteX0" fmla="*/ 0 w 5113725"/>
              <a:gd name="connsiteY0" fmla="*/ 0 h 457200"/>
              <a:gd name="connsiteX1" fmla="*/ 5113725 w 5113725"/>
              <a:gd name="connsiteY1" fmla="*/ 0 h 457200"/>
              <a:gd name="connsiteX2" fmla="*/ 5113725 w 5113725"/>
              <a:gd name="connsiteY2" fmla="*/ 457200 h 457200"/>
              <a:gd name="connsiteX3" fmla="*/ 201832 w 5113725"/>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5113725" h="457200">
                <a:moveTo>
                  <a:pt x="0" y="0"/>
                </a:moveTo>
                <a:lnTo>
                  <a:pt x="5113725" y="0"/>
                </a:lnTo>
                <a:lnTo>
                  <a:pt x="5113725" y="457200"/>
                </a:lnTo>
                <a:lnTo>
                  <a:pt x="201832" y="457200"/>
                </a:lnTo>
                <a:close/>
              </a:path>
            </a:pathLst>
          </a:custGeom>
          <a:solidFill>
            <a:srgbClr val="039FD7">
              <a:lumMod val="60000"/>
              <a:lumOff val="40000"/>
            </a:srgbClr>
          </a:solidFill>
        </p:spPr>
        <p:txBody>
          <a:bodyPr rot="0" spcFirstLastPara="0" vertOverflow="overflow" horzOverflow="overflow" vert="horz" wrap="square" lIns="180000" tIns="0" rIns="90000" bIns="0" numCol="1" spcCol="0" rtlCol="0" fromWordArt="0" anchor="ctr" anchorCtr="0" forceAA="0" compatLnSpc="1">
            <a:normAutofit/>
          </a:bodyPr>
          <a:p>
            <a:pPr algn="just"/>
            <a:r>
              <a:rPr lang="da-DK" altLang="zh-CN" sz="2400" b="1" dirty="0">
                <a:solidFill>
                  <a:sysClr val="window" lastClr="FFFFFF"/>
                </a:solidFill>
                <a:latin typeface="微软雅黑" panose="020B0503020204020204" charset="-122"/>
                <a:ea typeface="微软雅黑" panose="020B0503020204020204" charset="-122"/>
                <a:sym typeface="Arial" panose="020B0604020202020204" pitchFamily="34" charset="0"/>
              </a:rPr>
              <a:t>（一）帮助大学生有效择业</a:t>
            </a:r>
            <a:endParaRPr lang="da-DK" altLang="zh-CN" sz="24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3" name="任意多边形 12"/>
          <p:cNvSpPr/>
          <p:nvPr>
            <p:custDataLst>
              <p:tags r:id="rId3"/>
            </p:custDataLst>
          </p:nvPr>
        </p:nvSpPr>
        <p:spPr>
          <a:xfrm>
            <a:off x="5258675" y="4326147"/>
            <a:ext cx="4776873" cy="457200"/>
          </a:xfrm>
          <a:custGeom>
            <a:avLst/>
            <a:gdLst>
              <a:gd name="connsiteX0" fmla="*/ 0 w 4776873"/>
              <a:gd name="connsiteY0" fmla="*/ 0 h 457200"/>
              <a:gd name="connsiteX1" fmla="*/ 4776873 w 4776873"/>
              <a:gd name="connsiteY1" fmla="*/ 0 h 457200"/>
              <a:gd name="connsiteX2" fmla="*/ 4776873 w 4776873"/>
              <a:gd name="connsiteY2" fmla="*/ 457200 h 457200"/>
              <a:gd name="connsiteX3" fmla="*/ 201832 w 4776873"/>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4776873" h="457200">
                <a:moveTo>
                  <a:pt x="0" y="0"/>
                </a:moveTo>
                <a:lnTo>
                  <a:pt x="4776873" y="0"/>
                </a:lnTo>
                <a:lnTo>
                  <a:pt x="4776873" y="457200"/>
                </a:lnTo>
                <a:lnTo>
                  <a:pt x="201832" y="457200"/>
                </a:lnTo>
                <a:close/>
              </a:path>
            </a:pathLst>
          </a:custGeom>
          <a:solidFill>
            <a:srgbClr val="039FD7">
              <a:lumMod val="60000"/>
              <a:lumOff val="40000"/>
            </a:srgbClr>
          </a:solidFill>
        </p:spPr>
        <p:txBody>
          <a:bodyPr rot="0" spcFirstLastPara="0" vertOverflow="overflow" horzOverflow="overflow" vert="horz" wrap="square" lIns="180000" tIns="0" rIns="90000" bIns="0" numCol="1" spcCol="0" rtlCol="0" fromWordArt="0" anchor="ctr" anchorCtr="0" forceAA="0" compatLnSpc="1">
            <a:normAutofit/>
          </a:bodyPr>
          <a:p>
            <a:pPr algn="just"/>
            <a:r>
              <a:rPr lang="da-DK" altLang="zh-CN" sz="2400" b="1" dirty="0">
                <a:solidFill>
                  <a:sysClr val="window" lastClr="FFFFFF"/>
                </a:solidFill>
                <a:latin typeface="微软雅黑" panose="020B0503020204020204" charset="-122"/>
                <a:ea typeface="微软雅黑" panose="020B0503020204020204" charset="-122"/>
                <a:sym typeface="Arial" panose="020B0604020202020204" pitchFamily="34" charset="0"/>
              </a:rPr>
              <a:t>（二）帮助大学生处理人际关系</a:t>
            </a:r>
            <a:endParaRPr lang="da-DK" altLang="zh-CN" sz="24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单元五　价值观探索</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607060" y="1082040"/>
            <a:ext cx="4974590" cy="52197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一、价值观的概念</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Rectangle 3"/>
          <p:cNvSpPr txBox="1">
            <a:spLocks noChangeArrowheads="1"/>
          </p:cNvSpPr>
          <p:nvPr/>
        </p:nvSpPr>
        <p:spPr>
          <a:xfrm>
            <a:off x="614680" y="1701800"/>
            <a:ext cx="10251440" cy="8915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fontAlgn="auto">
              <a:lnSpc>
                <a:spcPct val="130000"/>
              </a:lnSpc>
              <a:spcBef>
                <a:spcPts val="0"/>
              </a:spcBef>
              <a:buClr>
                <a:schemeClr val="tx1">
                  <a:lumMod val="75000"/>
                  <a:lumOff val="25000"/>
                </a:schemeClr>
              </a:buClr>
              <a:buFont typeface="Arial" panose="020B0604020202020204" pitchFamily="34" charset="0"/>
              <a:buChar cha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价值观的概念</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marL="342900" indent="-3429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指一个人对周围的客观事物（包括人、事、物）的意义、重要性的总评价和总看法。</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 name="Rectangle 3"/>
          <p:cNvSpPr txBox="1">
            <a:spLocks noChangeArrowheads="1"/>
          </p:cNvSpPr>
          <p:nvPr/>
        </p:nvSpPr>
        <p:spPr>
          <a:xfrm>
            <a:off x="607060" y="2691130"/>
            <a:ext cx="10251440" cy="8915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fontAlgn="auto">
              <a:lnSpc>
                <a:spcPct val="130000"/>
              </a:lnSpc>
              <a:spcBef>
                <a:spcPts val="0"/>
              </a:spcBef>
              <a:buClr>
                <a:schemeClr val="tx1">
                  <a:lumMod val="75000"/>
                  <a:lumOff val="25000"/>
                </a:schemeClr>
              </a:buClr>
              <a:buFont typeface="Arial" panose="020B0604020202020204" pitchFamily="34" charset="0"/>
              <a:buChar cha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职业价值观的概念</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marL="342900" indent="-3429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个人希望从事某项职业的态度倾向。</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pic>
        <p:nvPicPr>
          <p:cNvPr id="3" name="图片 2" descr="u=2214930522,3499013692&amp;fm=253&amp;fmt=auto&amp;app=138&amp;f=JPEG.webp"/>
          <p:cNvPicPr>
            <a:picLocks noChangeAspect="1"/>
          </p:cNvPicPr>
          <p:nvPr/>
        </p:nvPicPr>
        <p:blipFill>
          <a:blip r:embed="rId1"/>
          <a:stretch>
            <a:fillRect/>
          </a:stretch>
        </p:blipFill>
        <p:spPr>
          <a:xfrm>
            <a:off x="6067425" y="3218815"/>
            <a:ext cx="4629785" cy="3086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9"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单元五　价值观探索</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607060" y="1082040"/>
            <a:ext cx="4974590" cy="52197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二、价值观与职业选择</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3" name="组合 2"/>
          <p:cNvGrpSpPr/>
          <p:nvPr>
            <p:custDataLst>
              <p:tags r:id="rId1"/>
            </p:custDataLst>
          </p:nvPr>
        </p:nvGrpSpPr>
        <p:grpSpPr>
          <a:xfrm>
            <a:off x="3910297" y="2276872"/>
            <a:ext cx="4023360" cy="2676292"/>
            <a:chOff x="3910297" y="2276872"/>
            <a:chExt cx="4023360" cy="2676292"/>
          </a:xfrm>
        </p:grpSpPr>
        <p:sp>
          <p:nvSpPr>
            <p:cNvPr id="4" name="Arc 3"/>
            <p:cNvSpPr/>
            <p:nvPr/>
          </p:nvSpPr>
          <p:spPr>
            <a:xfrm>
              <a:off x="4583832" y="2276872"/>
              <a:ext cx="2676291" cy="2676292"/>
            </a:xfrm>
            <a:prstGeom prst="arc">
              <a:avLst>
                <a:gd name="adj1" fmla="val 12272767"/>
                <a:gd name="adj2" fmla="val 20003823"/>
              </a:avLst>
            </a:prstGeom>
            <a:noFill/>
            <a:ln w="19050">
              <a:solidFill>
                <a:schemeClr val="bg1">
                  <a:lumMod val="65000"/>
                </a:schemeClr>
              </a:solidFill>
              <a:prstDash val="lgDash"/>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Oval 4"/>
            <p:cNvSpPr/>
            <p:nvPr/>
          </p:nvSpPr>
          <p:spPr>
            <a:xfrm>
              <a:off x="3910297" y="2985014"/>
              <a:ext cx="1260008" cy="1260008"/>
            </a:xfrm>
            <a:prstGeom prst="ellipse">
              <a:avLst/>
            </a:prstGeom>
            <a:gradFill>
              <a:gsLst>
                <a:gs pos="21000">
                  <a:srgbClr val="00B0F0"/>
                </a:gs>
                <a:gs pos="100000">
                  <a:srgbClr val="21215D"/>
                </a:gs>
              </a:gsLst>
              <a:lin ang="7200000" scaled="0"/>
            </a:gra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Oval 5"/>
            <p:cNvSpPr/>
            <p:nvPr/>
          </p:nvSpPr>
          <p:spPr>
            <a:xfrm>
              <a:off x="6673649" y="2985014"/>
              <a:ext cx="1260008" cy="1260008"/>
            </a:xfrm>
            <a:prstGeom prst="ellipse">
              <a:avLst/>
            </a:prstGeom>
            <a:gradFill>
              <a:gsLst>
                <a:gs pos="21000">
                  <a:srgbClr val="00B0F0"/>
                </a:gs>
                <a:gs pos="100000">
                  <a:srgbClr val="21215D"/>
                </a:gs>
              </a:gsLst>
              <a:lin ang="7200000" scaled="0"/>
            </a:gra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 name="Arc 6"/>
            <p:cNvSpPr/>
            <p:nvPr/>
          </p:nvSpPr>
          <p:spPr>
            <a:xfrm>
              <a:off x="4583832" y="2276872"/>
              <a:ext cx="2676291" cy="2676292"/>
            </a:xfrm>
            <a:prstGeom prst="arc">
              <a:avLst>
                <a:gd name="adj1" fmla="val 1657893"/>
                <a:gd name="adj2" fmla="val 9194934"/>
              </a:avLst>
            </a:prstGeom>
            <a:noFill/>
            <a:ln w="19050">
              <a:solidFill>
                <a:schemeClr val="bg1">
                  <a:lumMod val="65000"/>
                </a:schemeClr>
              </a:solidFill>
              <a:prstDash val="lgDash"/>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Freeform: Shape 19"/>
            <p:cNvSpPr/>
            <p:nvPr/>
          </p:nvSpPr>
          <p:spPr bwMode="auto">
            <a:xfrm>
              <a:off x="4211226" y="3298416"/>
              <a:ext cx="633204" cy="6332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Freeform: Shape 20"/>
            <p:cNvSpPr/>
            <p:nvPr/>
          </p:nvSpPr>
          <p:spPr bwMode="auto">
            <a:xfrm>
              <a:off x="6999525" y="3298416"/>
              <a:ext cx="633204" cy="6332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TextBox 1"/>
            <p:cNvSpPr txBox="1"/>
            <p:nvPr/>
          </p:nvSpPr>
          <p:spPr bwMode="auto">
            <a:xfrm>
              <a:off x="5243162" y="3061097"/>
              <a:ext cx="1357630" cy="1107440"/>
            </a:xfrm>
            <a:prstGeom prst="rect">
              <a:avLst/>
            </a:prstGeom>
            <a:noFill/>
            <a:scene3d>
              <a:camera prst="orthographicFront">
                <a:rot lat="0" lon="0" rev="0"/>
              </a:camera>
              <a:lightRig rig="threePt" dir="t"/>
            </a:scene3d>
            <a:sp3d prstMaterial="matte">
              <a:bevelT w="1270" h="1270"/>
            </a:sp3d>
          </p:spPr>
          <p:txBody>
            <a:bodyPr wrap="square" lIns="0" tIns="0" rIns="0" bIns="0" anchor="ctr" anchorCtr="1">
              <a:spAutoFit/>
            </a:bodyPr>
            <a:p>
              <a:pPr algn="ctr"/>
              <a:r>
                <a:rPr lang="zh-CN" altLang="en-US" sz="2400" b="1"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价值观</a:t>
              </a:r>
              <a:endParaRPr lang="zh-CN" altLang="en-US" sz="2400" b="1"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p>
              <a:pPr algn="ctr"/>
              <a:r>
                <a:rPr lang="en-US" altLang="zh-CN" sz="2400" b="1"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vs</a:t>
              </a:r>
              <a:endParaRPr lang="en-US" altLang="zh-CN" sz="2400" b="1"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a:p>
              <a:pPr algn="ctr"/>
              <a:r>
                <a:rPr lang="zh-CN" altLang="en-US" sz="2400" b="1"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职业选择</a:t>
              </a:r>
              <a:endParaRPr lang="zh-CN" altLang="en-US" sz="2400" b="1"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p:txBody>
        </p:sp>
      </p:grpSp>
      <p:grpSp>
        <p:nvGrpSpPr>
          <p:cNvPr id="11" name="组合 18"/>
          <p:cNvGrpSpPr/>
          <p:nvPr>
            <p:custDataLst>
              <p:tags r:id="rId2"/>
            </p:custDataLst>
          </p:nvPr>
        </p:nvGrpSpPr>
        <p:grpSpPr>
          <a:xfrm>
            <a:off x="770221" y="2794264"/>
            <a:ext cx="3039745" cy="1793061"/>
            <a:chOff x="8175333" y="1672594"/>
            <a:chExt cx="2276469" cy="1793061"/>
          </a:xfrm>
        </p:grpSpPr>
        <p:sp>
          <p:nvSpPr>
            <p:cNvPr id="21" name="TextBox 30"/>
            <p:cNvSpPr txBox="1"/>
            <p:nvPr/>
          </p:nvSpPr>
          <p:spPr>
            <a:xfrm>
              <a:off x="8175333" y="1672594"/>
              <a:ext cx="2276469" cy="738505"/>
            </a:xfrm>
            <a:prstGeom prst="rect">
              <a:avLst/>
            </a:prstGeom>
            <a:noFill/>
          </p:spPr>
          <p:txBody>
            <a:bodyPr wrap="square" lIns="0" tIns="0" rIns="0" bIns="0" anchor="t" anchorCtr="0">
              <a:spAutoFit/>
            </a:bodyPr>
            <a:p>
              <a:pPr algn="l">
                <a:lnSpc>
                  <a:spcPct val="100000"/>
                </a:lnSpc>
              </a:pPr>
              <a:r>
                <a:rPr lang="zh-CN" altLang="en-US" sz="2400" b="1" dirty="0">
                  <a:solidFill>
                    <a:srgbClr val="40404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（一）大学生价值观对职业选择的影响</a:t>
              </a:r>
              <a:endParaRPr lang="zh-CN" altLang="en-US" sz="2400" b="1" dirty="0">
                <a:solidFill>
                  <a:srgbClr val="40404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p:txBody>
        </p:sp>
        <p:sp>
          <p:nvSpPr>
            <p:cNvPr id="22" name="TextBox 31"/>
            <p:cNvSpPr txBox="1"/>
            <p:nvPr/>
          </p:nvSpPr>
          <p:spPr>
            <a:xfrm>
              <a:off x="8175594" y="2506805"/>
              <a:ext cx="2198693" cy="958850"/>
            </a:xfrm>
            <a:prstGeom prst="rect">
              <a:avLst/>
            </a:prstGeom>
          </p:spPr>
          <p:txBody>
            <a:bodyPr vert="horz" wrap="square" lIns="0" tIns="0" rIns="0" bIns="0" anchor="t" anchorCtr="0">
              <a:spAutoFit/>
            </a:bodyPr>
            <a:p>
              <a:pPr algn="l" fontAlgn="auto">
                <a:lnSpc>
                  <a:spcPct val="100000"/>
                </a:lnSpc>
                <a:spcAft>
                  <a:spcPts val="1000"/>
                </a:spcAft>
              </a:pPr>
              <a:r>
                <a:rPr lang="zh-CN" altLang="en-US" dirty="0">
                  <a:solidFill>
                    <a:srgbClr val="404040"/>
                  </a:solidFill>
                  <a:latin typeface="微软雅黑" panose="020B0503020204020204" charset="-122"/>
                  <a:ea typeface="微软雅黑" panose="020B0503020204020204" charset="-122"/>
                  <a:sym typeface="字魂59号-创粗黑" panose="00000500000000000000" pitchFamily="2" charset="-122"/>
                </a:rPr>
                <a:t>1. 价值观是职业决策的依据</a:t>
              </a:r>
              <a:endParaRPr lang="zh-CN" altLang="en-US" dirty="0">
                <a:solidFill>
                  <a:srgbClr val="404040"/>
                </a:solidFill>
                <a:latin typeface="微软雅黑" panose="020B0503020204020204" charset="-122"/>
                <a:ea typeface="微软雅黑" panose="020B0503020204020204" charset="-122"/>
                <a:sym typeface="字魂59号-创粗黑" panose="00000500000000000000" pitchFamily="2" charset="-122"/>
              </a:endParaRPr>
            </a:p>
            <a:p>
              <a:pPr algn="l" fontAlgn="auto">
                <a:lnSpc>
                  <a:spcPct val="100000"/>
                </a:lnSpc>
                <a:spcAft>
                  <a:spcPts val="1000"/>
                </a:spcAft>
              </a:pPr>
              <a:r>
                <a:rPr lang="zh-CN" altLang="en-US" dirty="0">
                  <a:solidFill>
                    <a:srgbClr val="404040"/>
                  </a:solidFill>
                  <a:latin typeface="微软雅黑" panose="020B0503020204020204" charset="-122"/>
                  <a:ea typeface="微软雅黑" panose="020B0503020204020204" charset="-122"/>
                  <a:sym typeface="字魂59号-创粗黑" panose="00000500000000000000" pitchFamily="2" charset="-122"/>
                </a:rPr>
                <a:t>2. 价值观对职业选择起到决定作用</a:t>
              </a:r>
              <a:endParaRPr lang="zh-CN" altLang="en-US" dirty="0">
                <a:solidFill>
                  <a:srgbClr val="404040"/>
                </a:solidFill>
                <a:latin typeface="微软雅黑" panose="020B0503020204020204" charset="-122"/>
                <a:ea typeface="微软雅黑" panose="020B0503020204020204" charset="-122"/>
                <a:sym typeface="字魂59号-创粗黑" panose="00000500000000000000" pitchFamily="2" charset="-122"/>
              </a:endParaRPr>
            </a:p>
          </p:txBody>
        </p:sp>
      </p:grpSp>
      <p:grpSp>
        <p:nvGrpSpPr>
          <p:cNvPr id="12" name="组合 32"/>
          <p:cNvGrpSpPr/>
          <p:nvPr>
            <p:custDataLst>
              <p:tags r:id="rId3"/>
            </p:custDataLst>
          </p:nvPr>
        </p:nvGrpSpPr>
        <p:grpSpPr>
          <a:xfrm>
            <a:off x="8088597" y="2185934"/>
            <a:ext cx="3700781" cy="2804795"/>
            <a:chOff x="1197898" y="2166601"/>
            <a:chExt cx="2881753" cy="2804795"/>
          </a:xfrm>
        </p:grpSpPr>
        <p:sp>
          <p:nvSpPr>
            <p:cNvPr id="13" name="TextBox 33"/>
            <p:cNvSpPr txBox="1"/>
            <p:nvPr/>
          </p:nvSpPr>
          <p:spPr>
            <a:xfrm>
              <a:off x="1197898" y="2166601"/>
              <a:ext cx="2881753" cy="738505"/>
            </a:xfrm>
            <a:prstGeom prst="rect">
              <a:avLst/>
            </a:prstGeom>
            <a:noFill/>
          </p:spPr>
          <p:txBody>
            <a:bodyPr wrap="square" lIns="0" tIns="0" rIns="0" bIns="0" anchor="t" anchorCtr="0">
              <a:spAutoFit/>
            </a:bodyPr>
            <a:p>
              <a:pPr algn="l" fontAlgn="auto">
                <a:lnSpc>
                  <a:spcPct val="100000"/>
                </a:lnSpc>
              </a:pPr>
              <a:r>
                <a:rPr lang="zh-CN" altLang="en-US" sz="2400" b="1" dirty="0">
                  <a:solidFill>
                    <a:srgbClr val="40404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（二）树立正确的职业价值观</a:t>
              </a:r>
              <a:endParaRPr lang="zh-CN" altLang="en-US" sz="2400" b="1" dirty="0">
                <a:solidFill>
                  <a:srgbClr val="404040"/>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p:txBody>
        </p:sp>
        <p:sp>
          <p:nvSpPr>
            <p:cNvPr id="14" name="TextBox 34"/>
            <p:cNvSpPr txBox="1"/>
            <p:nvPr/>
          </p:nvSpPr>
          <p:spPr>
            <a:xfrm>
              <a:off x="1197898" y="3053061"/>
              <a:ext cx="2572711" cy="1918335"/>
            </a:xfrm>
            <a:prstGeom prst="rect">
              <a:avLst/>
            </a:prstGeom>
          </p:spPr>
          <p:txBody>
            <a:bodyPr vert="horz" wrap="square" lIns="0" tIns="0" rIns="0" bIns="0" anchor="t" anchorCtr="0">
              <a:spAutoFit/>
            </a:bodyPr>
            <a:p>
              <a:pPr algn="l" fontAlgn="auto">
                <a:lnSpc>
                  <a:spcPct val="100000"/>
                </a:lnSpc>
                <a:spcAft>
                  <a:spcPts val="1000"/>
                </a:spcAft>
              </a:pPr>
              <a:r>
                <a:rPr dirty="0">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1. 把提高职业能力与培养职业品德结合起来</a:t>
              </a:r>
              <a:endParaRPr dirty="0">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l" fontAlgn="auto">
                <a:lnSpc>
                  <a:spcPct val="100000"/>
                </a:lnSpc>
                <a:spcAft>
                  <a:spcPts val="1000"/>
                </a:spcAft>
              </a:pPr>
              <a:r>
                <a:rPr dirty="0">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2. 把个人价值的实现与倡导爱业、敬业的职业精神结合起来</a:t>
              </a:r>
              <a:endParaRPr dirty="0">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l" fontAlgn="auto">
                <a:lnSpc>
                  <a:spcPct val="100000"/>
                </a:lnSpc>
                <a:spcAft>
                  <a:spcPts val="1000"/>
                </a:spcAft>
              </a:pPr>
              <a:r>
                <a:rPr dirty="0">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3. 把个人发展与追求理想、超越自我结合起来</a:t>
              </a:r>
              <a:endParaRPr dirty="0">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360"/>
                                          </p:val>
                                        </p:tav>
                                        <p:tav tm="100000">
                                          <p:val>
                                            <p:fltVal val="0"/>
                                          </p:val>
                                        </p:tav>
                                      </p:tavLst>
                                    </p:anim>
                                    <p:animEffect transition="in" filter="fade">
                                      <p:cBhvr>
                                        <p:cTn id="16" dur="500"/>
                                        <p:tgtEl>
                                          <p:spTgt spid="3"/>
                                        </p:tgtEl>
                                      </p:cBhvr>
                                    </p:animEffect>
                                  </p:childTnLst>
                                </p:cTn>
                              </p:par>
                            </p:childTnLst>
                          </p:cTn>
                        </p:par>
                        <p:par>
                          <p:cTn id="17" fill="hold">
                            <p:stCondLst>
                              <p:cond delay="1500"/>
                            </p:stCondLst>
                            <p:childTnLst>
                              <p:par>
                                <p:cTn id="18" presetID="53" presetClass="entr" presetSubtype="528"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anim calcmode="lin" valueType="num">
                                      <p:cBhvr>
                                        <p:cTn id="23" dur="500" fill="hold"/>
                                        <p:tgtEl>
                                          <p:spTgt spid="11"/>
                                        </p:tgtEl>
                                        <p:attrNameLst>
                                          <p:attrName>ppt_x</p:attrName>
                                        </p:attrNameLst>
                                      </p:cBhvr>
                                      <p:tavLst>
                                        <p:tav tm="0">
                                          <p:val>
                                            <p:fltVal val="0.5"/>
                                          </p:val>
                                        </p:tav>
                                        <p:tav tm="100000">
                                          <p:val>
                                            <p:strVal val="#ppt_x"/>
                                          </p:val>
                                        </p:tav>
                                      </p:tavLst>
                                    </p:anim>
                                    <p:anim calcmode="lin" valueType="num">
                                      <p:cBhvr>
                                        <p:cTn id="24" dur="500" fill="hold"/>
                                        <p:tgtEl>
                                          <p:spTgt spid="11"/>
                                        </p:tgtEl>
                                        <p:attrNameLst>
                                          <p:attrName>ppt_y</p:attrName>
                                        </p:attrNameLst>
                                      </p:cBhvr>
                                      <p:tavLst>
                                        <p:tav tm="0">
                                          <p:val>
                                            <p:fltVal val="0.5"/>
                                          </p:val>
                                        </p:tav>
                                        <p:tav tm="100000">
                                          <p:val>
                                            <p:strVal val="#ppt_y"/>
                                          </p:val>
                                        </p:tav>
                                      </p:tavLst>
                                    </p:anim>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anim calcmode="lin" valueType="num">
                                      <p:cBhvr>
                                        <p:cTn id="31" dur="500" fill="hold"/>
                                        <p:tgtEl>
                                          <p:spTgt spid="12"/>
                                        </p:tgtEl>
                                        <p:attrNameLst>
                                          <p:attrName>ppt_x</p:attrName>
                                        </p:attrNameLst>
                                      </p:cBhvr>
                                      <p:tavLst>
                                        <p:tav tm="0">
                                          <p:val>
                                            <p:fltVal val="0.5"/>
                                          </p:val>
                                        </p:tav>
                                        <p:tav tm="100000">
                                          <p:val>
                                            <p:strVal val="#ppt_x"/>
                                          </p:val>
                                        </p:tav>
                                      </p:tavLst>
                                    </p:anim>
                                    <p:anim calcmode="lin" valueType="num">
                                      <p:cBhvr>
                                        <p:cTn id="32" dur="500" fill="hold"/>
                                        <p:tgtEl>
                                          <p:spTgt spid="1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单元五　价值观探索</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607060" y="1082040"/>
            <a:ext cx="4974590" cy="52197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三、价值观的澄清</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 name="iṣḷïdé"/>
          <p:cNvSpPr/>
          <p:nvPr/>
        </p:nvSpPr>
        <p:spPr>
          <a:xfrm>
            <a:off x="683260" y="2621093"/>
            <a:ext cx="3487214" cy="705800"/>
          </a:xfrm>
          <a:prstGeom prst="rect">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2400" b="1" dirty="0">
                <a:solidFill>
                  <a:schemeClr val="bg1"/>
                </a:solidFill>
                <a:uFillTx/>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（一）选择阶段</a:t>
            </a:r>
            <a:r>
              <a:rPr lang="zh-CN" altLang="en-US" dirty="0">
                <a:solidFill>
                  <a:schemeClr val="bg1"/>
                </a:solidFill>
                <a:uFillTx/>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（choosing）</a:t>
            </a:r>
            <a:endParaRPr lang="zh-CN" altLang="en-US" dirty="0">
              <a:solidFill>
                <a:schemeClr val="bg1"/>
              </a:solidFill>
              <a:uFillTx/>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5" name="ïŝḻîḑe"/>
          <p:cNvSpPr/>
          <p:nvPr/>
        </p:nvSpPr>
        <p:spPr>
          <a:xfrm>
            <a:off x="4362262" y="2621092"/>
            <a:ext cx="3487214" cy="705800"/>
          </a:xfrm>
          <a:prstGeom prst="rect">
            <a:avLst/>
          </a:prstGeom>
          <a:gradFill>
            <a:gsLst>
              <a:gs pos="21000">
                <a:srgbClr val="00B0F0"/>
              </a:gs>
              <a:gs pos="100000">
                <a:srgbClr val="21215D"/>
              </a:gs>
            </a:gsLst>
            <a:lin ang="72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zh-CN" altLang="en-US" sz="2400"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（二）珍视阶段</a:t>
            </a:r>
            <a:r>
              <a:rPr lang="zh-CN" altLang="en-US" sz="2000" b="1"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（prizing）</a:t>
            </a:r>
            <a:endParaRPr lang="zh-CN" altLang="en-US" sz="2000" b="1"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6" name="ïşḻïďé"/>
          <p:cNvSpPr/>
          <p:nvPr/>
        </p:nvSpPr>
        <p:spPr>
          <a:xfrm>
            <a:off x="8041846" y="2621093"/>
            <a:ext cx="3487214" cy="705800"/>
          </a:xfrm>
          <a:prstGeom prst="rect">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（三）行动阶段</a:t>
            </a:r>
            <a:r>
              <a:rPr lang="zh-CN" altLang="en-US" b="1"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（acting）</a:t>
            </a:r>
            <a:endParaRPr lang="zh-CN" altLang="en-US" b="1"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7" name="ïşḻiďé"/>
          <p:cNvSpPr/>
          <p:nvPr/>
        </p:nvSpPr>
        <p:spPr>
          <a:xfrm>
            <a:off x="2198016" y="2009989"/>
            <a:ext cx="457702" cy="490238"/>
          </a:xfrm>
          <a:custGeom>
            <a:avLst/>
            <a:gdLst>
              <a:gd name="connsiteX0" fmla="*/ 458586 w 565731"/>
              <a:gd name="connsiteY0" fmla="*/ 166887 h 605945"/>
              <a:gd name="connsiteX1" fmla="*/ 538915 w 565731"/>
              <a:gd name="connsiteY1" fmla="*/ 182885 h 605945"/>
              <a:gd name="connsiteX2" fmla="*/ 541140 w 565731"/>
              <a:gd name="connsiteY2" fmla="*/ 184218 h 605945"/>
              <a:gd name="connsiteX3" fmla="*/ 544478 w 565731"/>
              <a:gd name="connsiteY3" fmla="*/ 186217 h 605945"/>
              <a:gd name="connsiteX4" fmla="*/ 546703 w 565731"/>
              <a:gd name="connsiteY4" fmla="*/ 188884 h 605945"/>
              <a:gd name="connsiteX5" fmla="*/ 548929 w 565731"/>
              <a:gd name="connsiteY5" fmla="*/ 191772 h 605945"/>
              <a:gd name="connsiteX6" fmla="*/ 550041 w 565731"/>
              <a:gd name="connsiteY6" fmla="*/ 195549 h 605945"/>
              <a:gd name="connsiteX7" fmla="*/ 550931 w 565731"/>
              <a:gd name="connsiteY7" fmla="*/ 198215 h 605945"/>
              <a:gd name="connsiteX8" fmla="*/ 565617 w 565731"/>
              <a:gd name="connsiteY8" fmla="*/ 331082 h 605945"/>
              <a:gd name="connsiteX9" fmla="*/ 549374 w 565731"/>
              <a:gd name="connsiteY9" fmla="*/ 351301 h 605945"/>
              <a:gd name="connsiteX10" fmla="*/ 547371 w 565731"/>
              <a:gd name="connsiteY10" fmla="*/ 351524 h 605945"/>
              <a:gd name="connsiteX11" fmla="*/ 528902 w 565731"/>
              <a:gd name="connsiteY11" fmla="*/ 335082 h 605945"/>
              <a:gd name="connsiteX12" fmla="*/ 515551 w 565731"/>
              <a:gd name="connsiteY12" fmla="*/ 213991 h 605945"/>
              <a:gd name="connsiteX13" fmla="*/ 510433 w 565731"/>
              <a:gd name="connsiteY13" fmla="*/ 212657 h 605945"/>
              <a:gd name="connsiteX14" fmla="*/ 510433 w 565731"/>
              <a:gd name="connsiteY14" fmla="*/ 338415 h 605945"/>
              <a:gd name="connsiteX15" fmla="*/ 525119 w 565731"/>
              <a:gd name="connsiteY15" fmla="*/ 521051 h 605945"/>
              <a:gd name="connsiteX16" fmla="*/ 504647 w 565731"/>
              <a:gd name="connsiteY16" fmla="*/ 544825 h 605945"/>
              <a:gd name="connsiteX17" fmla="*/ 502867 w 565731"/>
              <a:gd name="connsiteY17" fmla="*/ 545047 h 605945"/>
              <a:gd name="connsiteX18" fmla="*/ 480838 w 565731"/>
              <a:gd name="connsiteY18" fmla="*/ 524606 h 605945"/>
              <a:gd name="connsiteX19" fmla="*/ 467487 w 565731"/>
              <a:gd name="connsiteY19" fmla="*/ 359522 h 605945"/>
              <a:gd name="connsiteX20" fmla="*/ 458586 w 565731"/>
              <a:gd name="connsiteY20" fmla="*/ 361522 h 605945"/>
              <a:gd name="connsiteX21" fmla="*/ 449685 w 565731"/>
              <a:gd name="connsiteY21" fmla="*/ 359522 h 605945"/>
              <a:gd name="connsiteX22" fmla="*/ 436334 w 565731"/>
              <a:gd name="connsiteY22" fmla="*/ 524606 h 605945"/>
              <a:gd name="connsiteX23" fmla="*/ 414305 w 565731"/>
              <a:gd name="connsiteY23" fmla="*/ 545047 h 605945"/>
              <a:gd name="connsiteX24" fmla="*/ 412525 w 565731"/>
              <a:gd name="connsiteY24" fmla="*/ 544825 h 605945"/>
              <a:gd name="connsiteX25" fmla="*/ 392276 w 565731"/>
              <a:gd name="connsiteY25" fmla="*/ 521051 h 605945"/>
              <a:gd name="connsiteX26" fmla="*/ 403402 w 565731"/>
              <a:gd name="connsiteY26" fmla="*/ 380852 h 605945"/>
              <a:gd name="connsiteX27" fmla="*/ 426321 w 565731"/>
              <a:gd name="connsiteY27" fmla="*/ 366632 h 605945"/>
              <a:gd name="connsiteX28" fmla="*/ 435222 w 565731"/>
              <a:gd name="connsiteY28" fmla="*/ 335971 h 605945"/>
              <a:gd name="connsiteX29" fmla="*/ 416975 w 565731"/>
              <a:gd name="connsiteY29" fmla="*/ 171998 h 605945"/>
              <a:gd name="connsiteX30" fmla="*/ 458586 w 565731"/>
              <a:gd name="connsiteY30" fmla="*/ 166887 h 605945"/>
              <a:gd name="connsiteX31" fmla="*/ 107223 w 565731"/>
              <a:gd name="connsiteY31" fmla="*/ 166887 h 605945"/>
              <a:gd name="connsiteX32" fmla="*/ 148848 w 565731"/>
              <a:gd name="connsiteY32" fmla="*/ 171998 h 605945"/>
              <a:gd name="connsiteX33" fmla="*/ 130595 w 565731"/>
              <a:gd name="connsiteY33" fmla="*/ 335971 h 605945"/>
              <a:gd name="connsiteX34" fmla="*/ 139499 w 565731"/>
              <a:gd name="connsiteY34" fmla="*/ 366632 h 605945"/>
              <a:gd name="connsiteX35" fmla="*/ 162204 w 565731"/>
              <a:gd name="connsiteY35" fmla="*/ 380852 h 605945"/>
              <a:gd name="connsiteX36" fmla="*/ 173556 w 565731"/>
              <a:gd name="connsiteY36" fmla="*/ 521051 h 605945"/>
              <a:gd name="connsiteX37" fmla="*/ 153300 w 565731"/>
              <a:gd name="connsiteY37" fmla="*/ 545047 h 605945"/>
              <a:gd name="connsiteX38" fmla="*/ 151519 w 565731"/>
              <a:gd name="connsiteY38" fmla="*/ 545047 h 605945"/>
              <a:gd name="connsiteX39" fmla="*/ 129483 w 565731"/>
              <a:gd name="connsiteY39" fmla="*/ 524606 h 605945"/>
              <a:gd name="connsiteX40" fmla="*/ 116127 w 565731"/>
              <a:gd name="connsiteY40" fmla="*/ 359522 h 605945"/>
              <a:gd name="connsiteX41" fmla="*/ 107223 w 565731"/>
              <a:gd name="connsiteY41" fmla="*/ 361522 h 605945"/>
              <a:gd name="connsiteX42" fmla="*/ 98097 w 565731"/>
              <a:gd name="connsiteY42" fmla="*/ 359522 h 605945"/>
              <a:gd name="connsiteX43" fmla="*/ 84964 w 565731"/>
              <a:gd name="connsiteY43" fmla="*/ 524606 h 605945"/>
              <a:gd name="connsiteX44" fmla="*/ 62704 w 565731"/>
              <a:gd name="connsiteY44" fmla="*/ 545047 h 605945"/>
              <a:gd name="connsiteX45" fmla="*/ 60924 w 565731"/>
              <a:gd name="connsiteY45" fmla="*/ 545047 h 605945"/>
              <a:gd name="connsiteX46" fmla="*/ 40668 w 565731"/>
              <a:gd name="connsiteY46" fmla="*/ 521051 h 605945"/>
              <a:gd name="connsiteX47" fmla="*/ 55359 w 565731"/>
              <a:gd name="connsiteY47" fmla="*/ 338415 h 605945"/>
              <a:gd name="connsiteX48" fmla="*/ 55359 w 565731"/>
              <a:gd name="connsiteY48" fmla="*/ 212657 h 605945"/>
              <a:gd name="connsiteX49" fmla="*/ 50239 w 565731"/>
              <a:gd name="connsiteY49" fmla="*/ 213991 h 605945"/>
              <a:gd name="connsiteX50" fmla="*/ 36884 w 565731"/>
              <a:gd name="connsiteY50" fmla="*/ 335082 h 605945"/>
              <a:gd name="connsiteX51" fmla="*/ 18408 w 565731"/>
              <a:gd name="connsiteY51" fmla="*/ 351524 h 605945"/>
              <a:gd name="connsiteX52" fmla="*/ 16405 w 565731"/>
              <a:gd name="connsiteY52" fmla="*/ 351301 h 605945"/>
              <a:gd name="connsiteX53" fmla="*/ 156 w 565731"/>
              <a:gd name="connsiteY53" fmla="*/ 331082 h 605945"/>
              <a:gd name="connsiteX54" fmla="*/ 14847 w 565731"/>
              <a:gd name="connsiteY54" fmla="*/ 198215 h 605945"/>
              <a:gd name="connsiteX55" fmla="*/ 15737 w 565731"/>
              <a:gd name="connsiteY55" fmla="*/ 195549 h 605945"/>
              <a:gd name="connsiteX56" fmla="*/ 16850 w 565731"/>
              <a:gd name="connsiteY56" fmla="*/ 191772 h 605945"/>
              <a:gd name="connsiteX57" fmla="*/ 19299 w 565731"/>
              <a:gd name="connsiteY57" fmla="*/ 188439 h 605945"/>
              <a:gd name="connsiteX58" fmla="*/ 21079 w 565731"/>
              <a:gd name="connsiteY58" fmla="*/ 186440 h 605945"/>
              <a:gd name="connsiteX59" fmla="*/ 25976 w 565731"/>
              <a:gd name="connsiteY59" fmla="*/ 183551 h 605945"/>
              <a:gd name="connsiteX60" fmla="*/ 26867 w 565731"/>
              <a:gd name="connsiteY60" fmla="*/ 182885 h 605945"/>
              <a:gd name="connsiteX61" fmla="*/ 27312 w 565731"/>
              <a:gd name="connsiteY61" fmla="*/ 182662 h 605945"/>
              <a:gd name="connsiteX62" fmla="*/ 28202 w 565731"/>
              <a:gd name="connsiteY62" fmla="*/ 182440 h 605945"/>
              <a:gd name="connsiteX63" fmla="*/ 107223 w 565731"/>
              <a:gd name="connsiteY63" fmla="*/ 166887 h 605945"/>
              <a:gd name="connsiteX64" fmla="*/ 291929 w 565731"/>
              <a:gd name="connsiteY64" fmla="*/ 132875 h 605945"/>
              <a:gd name="connsiteX65" fmla="*/ 383170 w 565731"/>
              <a:gd name="connsiteY65" fmla="*/ 152651 h 605945"/>
              <a:gd name="connsiteX66" fmla="*/ 386063 w 565731"/>
              <a:gd name="connsiteY66" fmla="*/ 154207 h 605945"/>
              <a:gd name="connsiteX67" fmla="*/ 390291 w 565731"/>
              <a:gd name="connsiteY67" fmla="*/ 156873 h 605945"/>
              <a:gd name="connsiteX68" fmla="*/ 393184 w 565731"/>
              <a:gd name="connsiteY68" fmla="*/ 160206 h 605945"/>
              <a:gd name="connsiteX69" fmla="*/ 395855 w 565731"/>
              <a:gd name="connsiteY69" fmla="*/ 163761 h 605945"/>
              <a:gd name="connsiteX70" fmla="*/ 397412 w 565731"/>
              <a:gd name="connsiteY70" fmla="*/ 168650 h 605945"/>
              <a:gd name="connsiteX71" fmla="*/ 398303 w 565731"/>
              <a:gd name="connsiteY71" fmla="*/ 171761 h 605945"/>
              <a:gd name="connsiteX72" fmla="*/ 416773 w 565731"/>
              <a:gd name="connsiteY72" fmla="*/ 337969 h 605945"/>
              <a:gd name="connsiteX73" fmla="*/ 396522 w 565731"/>
              <a:gd name="connsiteY73" fmla="*/ 363522 h 605945"/>
              <a:gd name="connsiteX74" fmla="*/ 393852 w 565731"/>
              <a:gd name="connsiteY74" fmla="*/ 363744 h 605945"/>
              <a:gd name="connsiteX75" fmla="*/ 370930 w 565731"/>
              <a:gd name="connsiteY75" fmla="*/ 343079 h 605945"/>
              <a:gd name="connsiteX76" fmla="*/ 354017 w 565731"/>
              <a:gd name="connsiteY76" fmla="*/ 191759 h 605945"/>
              <a:gd name="connsiteX77" fmla="*/ 347564 w 565731"/>
              <a:gd name="connsiteY77" fmla="*/ 189759 h 605945"/>
              <a:gd name="connsiteX78" fmla="*/ 347564 w 565731"/>
              <a:gd name="connsiteY78" fmla="*/ 347523 h 605945"/>
              <a:gd name="connsiteX79" fmla="*/ 366034 w 565731"/>
              <a:gd name="connsiteY79" fmla="*/ 575948 h 605945"/>
              <a:gd name="connsiteX80" fmla="*/ 340665 w 565731"/>
              <a:gd name="connsiteY80" fmla="*/ 605723 h 605945"/>
              <a:gd name="connsiteX81" fmla="*/ 338440 w 565731"/>
              <a:gd name="connsiteY81" fmla="*/ 605945 h 605945"/>
              <a:gd name="connsiteX82" fmla="*/ 310622 w 565731"/>
              <a:gd name="connsiteY82" fmla="*/ 580392 h 605945"/>
              <a:gd name="connsiteX83" fmla="*/ 294154 w 565731"/>
              <a:gd name="connsiteY83" fmla="*/ 373965 h 605945"/>
              <a:gd name="connsiteX84" fmla="*/ 282805 w 565731"/>
              <a:gd name="connsiteY84" fmla="*/ 376187 h 605945"/>
              <a:gd name="connsiteX85" fmla="*/ 271678 w 565731"/>
              <a:gd name="connsiteY85" fmla="*/ 373965 h 605945"/>
              <a:gd name="connsiteX86" fmla="*/ 254987 w 565731"/>
              <a:gd name="connsiteY86" fmla="*/ 580392 h 605945"/>
              <a:gd name="connsiteX87" fmla="*/ 227393 w 565731"/>
              <a:gd name="connsiteY87" fmla="*/ 605945 h 605945"/>
              <a:gd name="connsiteX88" fmla="*/ 225167 w 565731"/>
              <a:gd name="connsiteY88" fmla="*/ 605723 h 605945"/>
              <a:gd name="connsiteX89" fmla="*/ 199798 w 565731"/>
              <a:gd name="connsiteY89" fmla="*/ 575948 h 605945"/>
              <a:gd name="connsiteX90" fmla="*/ 218046 w 565731"/>
              <a:gd name="connsiteY90" fmla="*/ 347523 h 605945"/>
              <a:gd name="connsiteX91" fmla="*/ 218046 w 565731"/>
              <a:gd name="connsiteY91" fmla="*/ 189759 h 605945"/>
              <a:gd name="connsiteX92" fmla="*/ 211815 w 565731"/>
              <a:gd name="connsiteY92" fmla="*/ 191759 h 605945"/>
              <a:gd name="connsiteX93" fmla="*/ 194902 w 565731"/>
              <a:gd name="connsiteY93" fmla="*/ 343079 h 605945"/>
              <a:gd name="connsiteX94" fmla="*/ 171980 w 565731"/>
              <a:gd name="connsiteY94" fmla="*/ 363744 h 605945"/>
              <a:gd name="connsiteX95" fmla="*/ 169310 w 565731"/>
              <a:gd name="connsiteY95" fmla="*/ 363522 h 605945"/>
              <a:gd name="connsiteX96" fmla="*/ 148836 w 565731"/>
              <a:gd name="connsiteY96" fmla="*/ 337969 h 605945"/>
              <a:gd name="connsiteX97" fmla="*/ 167307 w 565731"/>
              <a:gd name="connsiteY97" fmla="*/ 171761 h 605945"/>
              <a:gd name="connsiteX98" fmla="*/ 168420 w 565731"/>
              <a:gd name="connsiteY98" fmla="*/ 168428 h 605945"/>
              <a:gd name="connsiteX99" fmla="*/ 169977 w 565731"/>
              <a:gd name="connsiteY99" fmla="*/ 163984 h 605945"/>
              <a:gd name="connsiteX100" fmla="*/ 173093 w 565731"/>
              <a:gd name="connsiteY100" fmla="*/ 159540 h 605945"/>
              <a:gd name="connsiteX101" fmla="*/ 175096 w 565731"/>
              <a:gd name="connsiteY101" fmla="*/ 157095 h 605945"/>
              <a:gd name="connsiteX102" fmla="*/ 181327 w 565731"/>
              <a:gd name="connsiteY102" fmla="*/ 153318 h 605945"/>
              <a:gd name="connsiteX103" fmla="*/ 182440 w 565731"/>
              <a:gd name="connsiteY103" fmla="*/ 152651 h 605945"/>
              <a:gd name="connsiteX104" fmla="*/ 183107 w 565731"/>
              <a:gd name="connsiteY104" fmla="*/ 152429 h 605945"/>
              <a:gd name="connsiteX105" fmla="*/ 184220 w 565731"/>
              <a:gd name="connsiteY105" fmla="*/ 151985 h 605945"/>
              <a:gd name="connsiteX106" fmla="*/ 273903 w 565731"/>
              <a:gd name="connsiteY106" fmla="*/ 133097 h 605945"/>
              <a:gd name="connsiteX107" fmla="*/ 279689 w 565731"/>
              <a:gd name="connsiteY107" fmla="*/ 144652 h 605945"/>
              <a:gd name="connsiteX108" fmla="*/ 279912 w 565731"/>
              <a:gd name="connsiteY108" fmla="*/ 144652 h 605945"/>
              <a:gd name="connsiteX109" fmla="*/ 264334 w 565731"/>
              <a:gd name="connsiteY109" fmla="*/ 265975 h 605945"/>
              <a:gd name="connsiteX110" fmla="*/ 282805 w 565731"/>
              <a:gd name="connsiteY110" fmla="*/ 298194 h 605945"/>
              <a:gd name="connsiteX111" fmla="*/ 301498 w 565731"/>
              <a:gd name="connsiteY111" fmla="*/ 265975 h 605945"/>
              <a:gd name="connsiteX112" fmla="*/ 285920 w 565731"/>
              <a:gd name="connsiteY112" fmla="*/ 144652 h 605945"/>
              <a:gd name="connsiteX113" fmla="*/ 458589 w 565731"/>
              <a:gd name="connsiteY113" fmla="*/ 60898 h 605945"/>
              <a:gd name="connsiteX114" fmla="*/ 505339 w 565731"/>
              <a:gd name="connsiteY114" fmla="*/ 111988 h 605945"/>
              <a:gd name="connsiteX115" fmla="*/ 458589 w 565731"/>
              <a:gd name="connsiteY115" fmla="*/ 163078 h 605945"/>
              <a:gd name="connsiteX116" fmla="*/ 411839 w 565731"/>
              <a:gd name="connsiteY116" fmla="*/ 111988 h 605945"/>
              <a:gd name="connsiteX117" fmla="*/ 458589 w 565731"/>
              <a:gd name="connsiteY117" fmla="*/ 60898 h 605945"/>
              <a:gd name="connsiteX118" fmla="*/ 107209 w 565731"/>
              <a:gd name="connsiteY118" fmla="*/ 60898 h 605945"/>
              <a:gd name="connsiteX119" fmla="*/ 153924 w 565731"/>
              <a:gd name="connsiteY119" fmla="*/ 111988 h 605945"/>
              <a:gd name="connsiteX120" fmla="*/ 107209 w 565731"/>
              <a:gd name="connsiteY120" fmla="*/ 163078 h 605945"/>
              <a:gd name="connsiteX121" fmla="*/ 60494 w 565731"/>
              <a:gd name="connsiteY121" fmla="*/ 111988 h 605945"/>
              <a:gd name="connsiteX122" fmla="*/ 107209 w 565731"/>
              <a:gd name="connsiteY122" fmla="*/ 60898 h 605945"/>
              <a:gd name="connsiteX123" fmla="*/ 282810 w 565731"/>
              <a:gd name="connsiteY123" fmla="*/ 0 h 605945"/>
              <a:gd name="connsiteX124" fmla="*/ 341344 w 565731"/>
              <a:gd name="connsiteY124" fmla="*/ 64003 h 605945"/>
              <a:gd name="connsiteX125" fmla="*/ 282810 w 565731"/>
              <a:gd name="connsiteY125" fmla="*/ 128006 h 605945"/>
              <a:gd name="connsiteX126" fmla="*/ 224276 w 565731"/>
              <a:gd name="connsiteY126" fmla="*/ 64003 h 605945"/>
              <a:gd name="connsiteX127" fmla="*/ 282810 w 565731"/>
              <a:gd name="connsiteY127" fmla="*/ 0 h 605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65731" h="605945">
                <a:moveTo>
                  <a:pt x="458586" y="166887"/>
                </a:moveTo>
                <a:cubicBezTo>
                  <a:pt x="494634" y="166887"/>
                  <a:pt x="537135" y="182218"/>
                  <a:pt x="538915" y="182885"/>
                </a:cubicBezTo>
                <a:cubicBezTo>
                  <a:pt x="539583" y="183107"/>
                  <a:pt x="540250" y="183773"/>
                  <a:pt x="541140" y="184218"/>
                </a:cubicBezTo>
                <a:cubicBezTo>
                  <a:pt x="542253" y="184884"/>
                  <a:pt x="543366" y="185329"/>
                  <a:pt x="544478" y="186217"/>
                </a:cubicBezTo>
                <a:cubicBezTo>
                  <a:pt x="545368" y="187106"/>
                  <a:pt x="546036" y="187995"/>
                  <a:pt x="546703" y="188884"/>
                </a:cubicBezTo>
                <a:cubicBezTo>
                  <a:pt x="547593" y="189772"/>
                  <a:pt x="548261" y="190661"/>
                  <a:pt x="548929" y="191772"/>
                </a:cubicBezTo>
                <a:cubicBezTo>
                  <a:pt x="549596" y="193105"/>
                  <a:pt x="549819" y="194216"/>
                  <a:pt x="550041" y="195549"/>
                </a:cubicBezTo>
                <a:cubicBezTo>
                  <a:pt x="550264" y="196438"/>
                  <a:pt x="550709" y="197327"/>
                  <a:pt x="550931" y="198215"/>
                </a:cubicBezTo>
                <a:lnTo>
                  <a:pt x="565617" y="331082"/>
                </a:lnTo>
                <a:cubicBezTo>
                  <a:pt x="566730" y="341081"/>
                  <a:pt x="559609" y="350190"/>
                  <a:pt x="549374" y="351301"/>
                </a:cubicBezTo>
                <a:cubicBezTo>
                  <a:pt x="548706" y="351524"/>
                  <a:pt x="548038" y="351524"/>
                  <a:pt x="547371" y="351524"/>
                </a:cubicBezTo>
                <a:cubicBezTo>
                  <a:pt x="538025" y="351524"/>
                  <a:pt x="530015" y="344414"/>
                  <a:pt x="528902" y="335082"/>
                </a:cubicBezTo>
                <a:lnTo>
                  <a:pt x="515551" y="213991"/>
                </a:lnTo>
                <a:cubicBezTo>
                  <a:pt x="513993" y="213546"/>
                  <a:pt x="512213" y="213102"/>
                  <a:pt x="510433" y="212657"/>
                </a:cubicBezTo>
                <a:lnTo>
                  <a:pt x="510433" y="338415"/>
                </a:lnTo>
                <a:lnTo>
                  <a:pt x="525119" y="521051"/>
                </a:lnTo>
                <a:cubicBezTo>
                  <a:pt x="526009" y="533271"/>
                  <a:pt x="516886" y="543936"/>
                  <a:pt x="504647" y="544825"/>
                </a:cubicBezTo>
                <a:cubicBezTo>
                  <a:pt x="504202" y="545047"/>
                  <a:pt x="503535" y="545047"/>
                  <a:pt x="502867" y="545047"/>
                </a:cubicBezTo>
                <a:cubicBezTo>
                  <a:pt x="491519" y="545047"/>
                  <a:pt x="481728" y="536160"/>
                  <a:pt x="480838" y="524606"/>
                </a:cubicBezTo>
                <a:lnTo>
                  <a:pt x="467487" y="359522"/>
                </a:lnTo>
                <a:cubicBezTo>
                  <a:pt x="464817" y="360855"/>
                  <a:pt x="461924" y="361522"/>
                  <a:pt x="458586" y="361522"/>
                </a:cubicBezTo>
                <a:cubicBezTo>
                  <a:pt x="455471" y="361522"/>
                  <a:pt x="452356" y="360855"/>
                  <a:pt x="449685" y="359522"/>
                </a:cubicBezTo>
                <a:lnTo>
                  <a:pt x="436334" y="524606"/>
                </a:lnTo>
                <a:cubicBezTo>
                  <a:pt x="435444" y="536160"/>
                  <a:pt x="425653" y="545047"/>
                  <a:pt x="414305" y="545047"/>
                </a:cubicBezTo>
                <a:cubicBezTo>
                  <a:pt x="413637" y="545047"/>
                  <a:pt x="413192" y="545047"/>
                  <a:pt x="412525" y="544825"/>
                </a:cubicBezTo>
                <a:cubicBezTo>
                  <a:pt x="400286" y="543936"/>
                  <a:pt x="391163" y="533271"/>
                  <a:pt x="392276" y="521051"/>
                </a:cubicBezTo>
                <a:lnTo>
                  <a:pt x="403402" y="380852"/>
                </a:lnTo>
                <a:cubicBezTo>
                  <a:pt x="412525" y="378630"/>
                  <a:pt x="420535" y="373964"/>
                  <a:pt x="426321" y="366632"/>
                </a:cubicBezTo>
                <a:cubicBezTo>
                  <a:pt x="433219" y="357967"/>
                  <a:pt x="436557" y="347080"/>
                  <a:pt x="435222" y="335971"/>
                </a:cubicBezTo>
                <a:lnTo>
                  <a:pt x="416975" y="171998"/>
                </a:lnTo>
                <a:cubicBezTo>
                  <a:pt x="430104" y="169331"/>
                  <a:pt x="444790" y="166887"/>
                  <a:pt x="458586" y="166887"/>
                </a:cubicBezTo>
                <a:close/>
                <a:moveTo>
                  <a:pt x="107223" y="166887"/>
                </a:moveTo>
                <a:cubicBezTo>
                  <a:pt x="121024" y="166887"/>
                  <a:pt x="135715" y="169331"/>
                  <a:pt x="148848" y="171998"/>
                </a:cubicBezTo>
                <a:lnTo>
                  <a:pt x="130595" y="335971"/>
                </a:lnTo>
                <a:cubicBezTo>
                  <a:pt x="129260" y="347080"/>
                  <a:pt x="132376" y="357967"/>
                  <a:pt x="139499" y="366632"/>
                </a:cubicBezTo>
                <a:cubicBezTo>
                  <a:pt x="145287" y="373964"/>
                  <a:pt x="153300" y="378852"/>
                  <a:pt x="162204" y="380852"/>
                </a:cubicBezTo>
                <a:lnTo>
                  <a:pt x="173556" y="521051"/>
                </a:lnTo>
                <a:cubicBezTo>
                  <a:pt x="174669" y="533271"/>
                  <a:pt x="165543" y="543936"/>
                  <a:pt x="153300" y="545047"/>
                </a:cubicBezTo>
                <a:cubicBezTo>
                  <a:pt x="152632" y="545047"/>
                  <a:pt x="151964" y="545047"/>
                  <a:pt x="151519" y="545047"/>
                </a:cubicBezTo>
                <a:cubicBezTo>
                  <a:pt x="139944" y="545047"/>
                  <a:pt x="130373" y="536160"/>
                  <a:pt x="129483" y="524606"/>
                </a:cubicBezTo>
                <a:lnTo>
                  <a:pt x="116127" y="359522"/>
                </a:lnTo>
                <a:cubicBezTo>
                  <a:pt x="113456" y="360855"/>
                  <a:pt x="110339" y="361522"/>
                  <a:pt x="107223" y="361522"/>
                </a:cubicBezTo>
                <a:cubicBezTo>
                  <a:pt x="103884" y="361522"/>
                  <a:pt x="100991" y="360855"/>
                  <a:pt x="98097" y="359522"/>
                </a:cubicBezTo>
                <a:lnTo>
                  <a:pt x="84964" y="524606"/>
                </a:lnTo>
                <a:cubicBezTo>
                  <a:pt x="84073" y="536160"/>
                  <a:pt x="74279" y="545047"/>
                  <a:pt x="62704" y="545047"/>
                </a:cubicBezTo>
                <a:cubicBezTo>
                  <a:pt x="62259" y="545047"/>
                  <a:pt x="61591" y="545047"/>
                  <a:pt x="60924" y="545047"/>
                </a:cubicBezTo>
                <a:cubicBezTo>
                  <a:pt x="48904" y="543936"/>
                  <a:pt x="39777" y="533271"/>
                  <a:pt x="40668" y="521051"/>
                </a:cubicBezTo>
                <a:lnTo>
                  <a:pt x="55359" y="338415"/>
                </a:lnTo>
                <a:lnTo>
                  <a:pt x="55359" y="212657"/>
                </a:lnTo>
                <a:cubicBezTo>
                  <a:pt x="53578" y="213102"/>
                  <a:pt x="51797" y="213546"/>
                  <a:pt x="50239" y="213991"/>
                </a:cubicBezTo>
                <a:lnTo>
                  <a:pt x="36884" y="335082"/>
                </a:lnTo>
                <a:cubicBezTo>
                  <a:pt x="35771" y="344636"/>
                  <a:pt x="27757" y="351524"/>
                  <a:pt x="18408" y="351524"/>
                </a:cubicBezTo>
                <a:cubicBezTo>
                  <a:pt x="17740" y="351524"/>
                  <a:pt x="17073" y="351524"/>
                  <a:pt x="16405" y="351301"/>
                </a:cubicBezTo>
                <a:cubicBezTo>
                  <a:pt x="6166" y="350190"/>
                  <a:pt x="-1180" y="341081"/>
                  <a:pt x="156" y="331082"/>
                </a:cubicBezTo>
                <a:lnTo>
                  <a:pt x="14847" y="198215"/>
                </a:lnTo>
                <a:cubicBezTo>
                  <a:pt x="14847" y="197104"/>
                  <a:pt x="15515" y="196438"/>
                  <a:pt x="15737" y="195549"/>
                </a:cubicBezTo>
                <a:cubicBezTo>
                  <a:pt x="15960" y="194216"/>
                  <a:pt x="16182" y="193105"/>
                  <a:pt x="16850" y="191772"/>
                </a:cubicBezTo>
                <a:cubicBezTo>
                  <a:pt x="17518" y="190661"/>
                  <a:pt x="18408" y="189550"/>
                  <a:pt x="19299" y="188439"/>
                </a:cubicBezTo>
                <a:cubicBezTo>
                  <a:pt x="19966" y="187773"/>
                  <a:pt x="20412" y="187106"/>
                  <a:pt x="21079" y="186440"/>
                </a:cubicBezTo>
                <a:cubicBezTo>
                  <a:pt x="22415" y="185106"/>
                  <a:pt x="24196" y="184218"/>
                  <a:pt x="25976" y="183551"/>
                </a:cubicBezTo>
                <a:cubicBezTo>
                  <a:pt x="26199" y="183329"/>
                  <a:pt x="26644" y="183107"/>
                  <a:pt x="26867" y="182885"/>
                </a:cubicBezTo>
                <a:cubicBezTo>
                  <a:pt x="26867" y="182885"/>
                  <a:pt x="27312" y="182662"/>
                  <a:pt x="27312" y="182662"/>
                </a:cubicBezTo>
                <a:cubicBezTo>
                  <a:pt x="27757" y="182662"/>
                  <a:pt x="27980" y="182440"/>
                  <a:pt x="28202" y="182440"/>
                </a:cubicBezTo>
                <a:cubicBezTo>
                  <a:pt x="35771" y="179774"/>
                  <a:pt x="74279" y="166887"/>
                  <a:pt x="107223" y="166887"/>
                </a:cubicBezTo>
                <a:close/>
                <a:moveTo>
                  <a:pt x="291929" y="132875"/>
                </a:moveTo>
                <a:cubicBezTo>
                  <a:pt x="334656" y="135097"/>
                  <a:pt x="381167" y="151762"/>
                  <a:pt x="383170" y="152651"/>
                </a:cubicBezTo>
                <a:cubicBezTo>
                  <a:pt x="384283" y="153096"/>
                  <a:pt x="385173" y="153762"/>
                  <a:pt x="386063" y="154207"/>
                </a:cubicBezTo>
                <a:cubicBezTo>
                  <a:pt x="387621" y="155096"/>
                  <a:pt x="389178" y="155762"/>
                  <a:pt x="390291" y="156873"/>
                </a:cubicBezTo>
                <a:cubicBezTo>
                  <a:pt x="391626" y="157984"/>
                  <a:pt x="392294" y="159095"/>
                  <a:pt x="393184" y="160206"/>
                </a:cubicBezTo>
                <a:cubicBezTo>
                  <a:pt x="394074" y="161539"/>
                  <a:pt x="395187" y="162428"/>
                  <a:pt x="395855" y="163761"/>
                </a:cubicBezTo>
                <a:cubicBezTo>
                  <a:pt x="396522" y="165317"/>
                  <a:pt x="396967" y="166872"/>
                  <a:pt x="397412" y="168650"/>
                </a:cubicBezTo>
                <a:cubicBezTo>
                  <a:pt x="397635" y="169761"/>
                  <a:pt x="398303" y="170650"/>
                  <a:pt x="398303" y="171761"/>
                </a:cubicBezTo>
                <a:lnTo>
                  <a:pt x="416773" y="337969"/>
                </a:lnTo>
                <a:cubicBezTo>
                  <a:pt x="418331" y="350634"/>
                  <a:pt x="409207" y="362189"/>
                  <a:pt x="396522" y="363522"/>
                </a:cubicBezTo>
                <a:cubicBezTo>
                  <a:pt x="395632" y="363522"/>
                  <a:pt x="394742" y="363744"/>
                  <a:pt x="393852" y="363744"/>
                </a:cubicBezTo>
                <a:cubicBezTo>
                  <a:pt x="382280" y="363744"/>
                  <a:pt x="372265" y="354856"/>
                  <a:pt x="370930" y="343079"/>
                </a:cubicBezTo>
                <a:lnTo>
                  <a:pt x="354017" y="191759"/>
                </a:lnTo>
                <a:cubicBezTo>
                  <a:pt x="352014" y="191092"/>
                  <a:pt x="350012" y="190426"/>
                  <a:pt x="347564" y="189759"/>
                </a:cubicBezTo>
                <a:lnTo>
                  <a:pt x="347564" y="347523"/>
                </a:lnTo>
                <a:lnTo>
                  <a:pt x="366034" y="575948"/>
                </a:lnTo>
                <a:cubicBezTo>
                  <a:pt x="367370" y="591280"/>
                  <a:pt x="355798" y="604612"/>
                  <a:pt x="340665" y="605723"/>
                </a:cubicBezTo>
                <a:cubicBezTo>
                  <a:pt x="339775" y="605945"/>
                  <a:pt x="339107" y="605945"/>
                  <a:pt x="338440" y="605945"/>
                </a:cubicBezTo>
                <a:cubicBezTo>
                  <a:pt x="323974" y="605945"/>
                  <a:pt x="311957" y="594835"/>
                  <a:pt x="310622" y="580392"/>
                </a:cubicBezTo>
                <a:lnTo>
                  <a:pt x="294154" y="373965"/>
                </a:lnTo>
                <a:cubicBezTo>
                  <a:pt x="290594" y="375299"/>
                  <a:pt x="286810" y="376187"/>
                  <a:pt x="282805" y="376187"/>
                </a:cubicBezTo>
                <a:cubicBezTo>
                  <a:pt x="279022" y="376187"/>
                  <a:pt x="275238" y="375299"/>
                  <a:pt x="271678" y="373965"/>
                </a:cubicBezTo>
                <a:lnTo>
                  <a:pt x="254987" y="580392"/>
                </a:lnTo>
                <a:cubicBezTo>
                  <a:pt x="253875" y="594835"/>
                  <a:pt x="241858" y="605945"/>
                  <a:pt x="227393" y="605945"/>
                </a:cubicBezTo>
                <a:cubicBezTo>
                  <a:pt x="226725" y="605945"/>
                  <a:pt x="225835" y="605945"/>
                  <a:pt x="225167" y="605723"/>
                </a:cubicBezTo>
                <a:cubicBezTo>
                  <a:pt x="209812" y="604612"/>
                  <a:pt x="198462" y="591280"/>
                  <a:pt x="199798" y="575948"/>
                </a:cubicBezTo>
                <a:lnTo>
                  <a:pt x="218046" y="347523"/>
                </a:lnTo>
                <a:lnTo>
                  <a:pt x="218046" y="189759"/>
                </a:lnTo>
                <a:cubicBezTo>
                  <a:pt x="215821" y="190426"/>
                  <a:pt x="213595" y="191092"/>
                  <a:pt x="211815" y="191759"/>
                </a:cubicBezTo>
                <a:lnTo>
                  <a:pt x="194902" y="343079"/>
                </a:lnTo>
                <a:cubicBezTo>
                  <a:pt x="193567" y="354856"/>
                  <a:pt x="183552" y="363744"/>
                  <a:pt x="171980" y="363744"/>
                </a:cubicBezTo>
                <a:cubicBezTo>
                  <a:pt x="171090" y="363744"/>
                  <a:pt x="170200" y="363744"/>
                  <a:pt x="169310" y="363522"/>
                </a:cubicBezTo>
                <a:cubicBezTo>
                  <a:pt x="156625" y="362189"/>
                  <a:pt x="147501" y="350634"/>
                  <a:pt x="148836" y="337969"/>
                </a:cubicBezTo>
                <a:lnTo>
                  <a:pt x="167307" y="171761"/>
                </a:lnTo>
                <a:cubicBezTo>
                  <a:pt x="167530" y="170650"/>
                  <a:pt x="168197" y="169539"/>
                  <a:pt x="168420" y="168428"/>
                </a:cubicBezTo>
                <a:cubicBezTo>
                  <a:pt x="168865" y="166872"/>
                  <a:pt x="169087" y="165317"/>
                  <a:pt x="169977" y="163984"/>
                </a:cubicBezTo>
                <a:cubicBezTo>
                  <a:pt x="170645" y="162206"/>
                  <a:pt x="171980" y="160873"/>
                  <a:pt x="173093" y="159540"/>
                </a:cubicBezTo>
                <a:cubicBezTo>
                  <a:pt x="173761" y="158651"/>
                  <a:pt x="174206" y="157762"/>
                  <a:pt x="175096" y="157095"/>
                </a:cubicBezTo>
                <a:cubicBezTo>
                  <a:pt x="176876" y="155540"/>
                  <a:pt x="179102" y="154429"/>
                  <a:pt x="181327" y="153318"/>
                </a:cubicBezTo>
                <a:cubicBezTo>
                  <a:pt x="181772" y="153096"/>
                  <a:pt x="181995" y="152874"/>
                  <a:pt x="182440" y="152651"/>
                </a:cubicBezTo>
                <a:cubicBezTo>
                  <a:pt x="182662" y="152651"/>
                  <a:pt x="182885" y="152429"/>
                  <a:pt x="183107" y="152429"/>
                </a:cubicBezTo>
                <a:cubicBezTo>
                  <a:pt x="183552" y="152207"/>
                  <a:pt x="183775" y="152207"/>
                  <a:pt x="184220" y="151985"/>
                </a:cubicBezTo>
                <a:cubicBezTo>
                  <a:pt x="192899" y="148874"/>
                  <a:pt x="234959" y="135097"/>
                  <a:pt x="273903" y="133097"/>
                </a:cubicBezTo>
                <a:lnTo>
                  <a:pt x="279689" y="144652"/>
                </a:lnTo>
                <a:lnTo>
                  <a:pt x="279912" y="144652"/>
                </a:lnTo>
                <a:lnTo>
                  <a:pt x="264334" y="265975"/>
                </a:lnTo>
                <a:lnTo>
                  <a:pt x="282805" y="298194"/>
                </a:lnTo>
                <a:lnTo>
                  <a:pt x="301498" y="265975"/>
                </a:lnTo>
                <a:lnTo>
                  <a:pt x="285920" y="144652"/>
                </a:lnTo>
                <a:close/>
                <a:moveTo>
                  <a:pt x="458589" y="60898"/>
                </a:moveTo>
                <a:cubicBezTo>
                  <a:pt x="484408" y="60898"/>
                  <a:pt x="505339" y="83772"/>
                  <a:pt x="505339" y="111988"/>
                </a:cubicBezTo>
                <a:cubicBezTo>
                  <a:pt x="505339" y="140204"/>
                  <a:pt x="484408" y="163078"/>
                  <a:pt x="458589" y="163078"/>
                </a:cubicBezTo>
                <a:cubicBezTo>
                  <a:pt x="432770" y="163078"/>
                  <a:pt x="411839" y="140204"/>
                  <a:pt x="411839" y="111988"/>
                </a:cubicBezTo>
                <a:cubicBezTo>
                  <a:pt x="411839" y="83772"/>
                  <a:pt x="432770" y="60898"/>
                  <a:pt x="458589" y="60898"/>
                </a:cubicBezTo>
                <a:close/>
                <a:moveTo>
                  <a:pt x="107209" y="60898"/>
                </a:moveTo>
                <a:cubicBezTo>
                  <a:pt x="133009" y="60898"/>
                  <a:pt x="153924" y="83772"/>
                  <a:pt x="153924" y="111988"/>
                </a:cubicBezTo>
                <a:cubicBezTo>
                  <a:pt x="153924" y="140204"/>
                  <a:pt x="133009" y="163078"/>
                  <a:pt x="107209" y="163078"/>
                </a:cubicBezTo>
                <a:cubicBezTo>
                  <a:pt x="81409" y="163078"/>
                  <a:pt x="60494" y="140204"/>
                  <a:pt x="60494" y="111988"/>
                </a:cubicBezTo>
                <a:cubicBezTo>
                  <a:pt x="60494" y="83772"/>
                  <a:pt x="81409" y="60898"/>
                  <a:pt x="107209" y="60898"/>
                </a:cubicBezTo>
                <a:close/>
                <a:moveTo>
                  <a:pt x="282810" y="0"/>
                </a:moveTo>
                <a:cubicBezTo>
                  <a:pt x="315137" y="0"/>
                  <a:pt x="341344" y="28655"/>
                  <a:pt x="341344" y="64003"/>
                </a:cubicBezTo>
                <a:cubicBezTo>
                  <a:pt x="341344" y="99351"/>
                  <a:pt x="315137" y="128006"/>
                  <a:pt x="282810" y="128006"/>
                </a:cubicBezTo>
                <a:cubicBezTo>
                  <a:pt x="250483" y="128006"/>
                  <a:pt x="224276" y="99351"/>
                  <a:pt x="224276" y="64003"/>
                </a:cubicBezTo>
                <a:cubicBezTo>
                  <a:pt x="224276" y="28655"/>
                  <a:pt x="250483" y="0"/>
                  <a:pt x="282810" y="0"/>
                </a:cubicBezTo>
                <a:close/>
              </a:path>
            </a:pathLst>
          </a:cu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chemeClr val="lt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ïŝḷiďé"/>
          <p:cNvSpPr/>
          <p:nvPr/>
        </p:nvSpPr>
        <p:spPr>
          <a:xfrm>
            <a:off x="5877018" y="2009989"/>
            <a:ext cx="457702" cy="490238"/>
          </a:xfrm>
          <a:custGeom>
            <a:avLst/>
            <a:gdLst>
              <a:gd name="connsiteX0" fmla="*/ 458586 w 565731"/>
              <a:gd name="connsiteY0" fmla="*/ 166887 h 605945"/>
              <a:gd name="connsiteX1" fmla="*/ 538915 w 565731"/>
              <a:gd name="connsiteY1" fmla="*/ 182885 h 605945"/>
              <a:gd name="connsiteX2" fmla="*/ 541140 w 565731"/>
              <a:gd name="connsiteY2" fmla="*/ 184218 h 605945"/>
              <a:gd name="connsiteX3" fmla="*/ 544478 w 565731"/>
              <a:gd name="connsiteY3" fmla="*/ 186217 h 605945"/>
              <a:gd name="connsiteX4" fmla="*/ 546703 w 565731"/>
              <a:gd name="connsiteY4" fmla="*/ 188884 h 605945"/>
              <a:gd name="connsiteX5" fmla="*/ 548929 w 565731"/>
              <a:gd name="connsiteY5" fmla="*/ 191772 h 605945"/>
              <a:gd name="connsiteX6" fmla="*/ 550041 w 565731"/>
              <a:gd name="connsiteY6" fmla="*/ 195549 h 605945"/>
              <a:gd name="connsiteX7" fmla="*/ 550931 w 565731"/>
              <a:gd name="connsiteY7" fmla="*/ 198215 h 605945"/>
              <a:gd name="connsiteX8" fmla="*/ 565617 w 565731"/>
              <a:gd name="connsiteY8" fmla="*/ 331082 h 605945"/>
              <a:gd name="connsiteX9" fmla="*/ 549374 w 565731"/>
              <a:gd name="connsiteY9" fmla="*/ 351301 h 605945"/>
              <a:gd name="connsiteX10" fmla="*/ 547371 w 565731"/>
              <a:gd name="connsiteY10" fmla="*/ 351524 h 605945"/>
              <a:gd name="connsiteX11" fmla="*/ 528902 w 565731"/>
              <a:gd name="connsiteY11" fmla="*/ 335082 h 605945"/>
              <a:gd name="connsiteX12" fmla="*/ 515551 w 565731"/>
              <a:gd name="connsiteY12" fmla="*/ 213991 h 605945"/>
              <a:gd name="connsiteX13" fmla="*/ 510433 w 565731"/>
              <a:gd name="connsiteY13" fmla="*/ 212657 h 605945"/>
              <a:gd name="connsiteX14" fmla="*/ 510433 w 565731"/>
              <a:gd name="connsiteY14" fmla="*/ 338415 h 605945"/>
              <a:gd name="connsiteX15" fmla="*/ 525119 w 565731"/>
              <a:gd name="connsiteY15" fmla="*/ 521051 h 605945"/>
              <a:gd name="connsiteX16" fmla="*/ 504647 w 565731"/>
              <a:gd name="connsiteY16" fmla="*/ 544825 h 605945"/>
              <a:gd name="connsiteX17" fmla="*/ 502867 w 565731"/>
              <a:gd name="connsiteY17" fmla="*/ 545047 h 605945"/>
              <a:gd name="connsiteX18" fmla="*/ 480838 w 565731"/>
              <a:gd name="connsiteY18" fmla="*/ 524606 h 605945"/>
              <a:gd name="connsiteX19" fmla="*/ 467487 w 565731"/>
              <a:gd name="connsiteY19" fmla="*/ 359522 h 605945"/>
              <a:gd name="connsiteX20" fmla="*/ 458586 w 565731"/>
              <a:gd name="connsiteY20" fmla="*/ 361522 h 605945"/>
              <a:gd name="connsiteX21" fmla="*/ 449685 w 565731"/>
              <a:gd name="connsiteY21" fmla="*/ 359522 h 605945"/>
              <a:gd name="connsiteX22" fmla="*/ 436334 w 565731"/>
              <a:gd name="connsiteY22" fmla="*/ 524606 h 605945"/>
              <a:gd name="connsiteX23" fmla="*/ 414305 w 565731"/>
              <a:gd name="connsiteY23" fmla="*/ 545047 h 605945"/>
              <a:gd name="connsiteX24" fmla="*/ 412525 w 565731"/>
              <a:gd name="connsiteY24" fmla="*/ 544825 h 605945"/>
              <a:gd name="connsiteX25" fmla="*/ 392276 w 565731"/>
              <a:gd name="connsiteY25" fmla="*/ 521051 h 605945"/>
              <a:gd name="connsiteX26" fmla="*/ 403402 w 565731"/>
              <a:gd name="connsiteY26" fmla="*/ 380852 h 605945"/>
              <a:gd name="connsiteX27" fmla="*/ 426321 w 565731"/>
              <a:gd name="connsiteY27" fmla="*/ 366632 h 605945"/>
              <a:gd name="connsiteX28" fmla="*/ 435222 w 565731"/>
              <a:gd name="connsiteY28" fmla="*/ 335971 h 605945"/>
              <a:gd name="connsiteX29" fmla="*/ 416975 w 565731"/>
              <a:gd name="connsiteY29" fmla="*/ 171998 h 605945"/>
              <a:gd name="connsiteX30" fmla="*/ 458586 w 565731"/>
              <a:gd name="connsiteY30" fmla="*/ 166887 h 605945"/>
              <a:gd name="connsiteX31" fmla="*/ 107223 w 565731"/>
              <a:gd name="connsiteY31" fmla="*/ 166887 h 605945"/>
              <a:gd name="connsiteX32" fmla="*/ 148848 w 565731"/>
              <a:gd name="connsiteY32" fmla="*/ 171998 h 605945"/>
              <a:gd name="connsiteX33" fmla="*/ 130595 w 565731"/>
              <a:gd name="connsiteY33" fmla="*/ 335971 h 605945"/>
              <a:gd name="connsiteX34" fmla="*/ 139499 w 565731"/>
              <a:gd name="connsiteY34" fmla="*/ 366632 h 605945"/>
              <a:gd name="connsiteX35" fmla="*/ 162204 w 565731"/>
              <a:gd name="connsiteY35" fmla="*/ 380852 h 605945"/>
              <a:gd name="connsiteX36" fmla="*/ 173556 w 565731"/>
              <a:gd name="connsiteY36" fmla="*/ 521051 h 605945"/>
              <a:gd name="connsiteX37" fmla="*/ 153300 w 565731"/>
              <a:gd name="connsiteY37" fmla="*/ 545047 h 605945"/>
              <a:gd name="connsiteX38" fmla="*/ 151519 w 565731"/>
              <a:gd name="connsiteY38" fmla="*/ 545047 h 605945"/>
              <a:gd name="connsiteX39" fmla="*/ 129483 w 565731"/>
              <a:gd name="connsiteY39" fmla="*/ 524606 h 605945"/>
              <a:gd name="connsiteX40" fmla="*/ 116127 w 565731"/>
              <a:gd name="connsiteY40" fmla="*/ 359522 h 605945"/>
              <a:gd name="connsiteX41" fmla="*/ 107223 w 565731"/>
              <a:gd name="connsiteY41" fmla="*/ 361522 h 605945"/>
              <a:gd name="connsiteX42" fmla="*/ 98097 w 565731"/>
              <a:gd name="connsiteY42" fmla="*/ 359522 h 605945"/>
              <a:gd name="connsiteX43" fmla="*/ 84964 w 565731"/>
              <a:gd name="connsiteY43" fmla="*/ 524606 h 605945"/>
              <a:gd name="connsiteX44" fmla="*/ 62704 w 565731"/>
              <a:gd name="connsiteY44" fmla="*/ 545047 h 605945"/>
              <a:gd name="connsiteX45" fmla="*/ 60924 w 565731"/>
              <a:gd name="connsiteY45" fmla="*/ 545047 h 605945"/>
              <a:gd name="connsiteX46" fmla="*/ 40668 w 565731"/>
              <a:gd name="connsiteY46" fmla="*/ 521051 h 605945"/>
              <a:gd name="connsiteX47" fmla="*/ 55359 w 565731"/>
              <a:gd name="connsiteY47" fmla="*/ 338415 h 605945"/>
              <a:gd name="connsiteX48" fmla="*/ 55359 w 565731"/>
              <a:gd name="connsiteY48" fmla="*/ 212657 h 605945"/>
              <a:gd name="connsiteX49" fmla="*/ 50239 w 565731"/>
              <a:gd name="connsiteY49" fmla="*/ 213991 h 605945"/>
              <a:gd name="connsiteX50" fmla="*/ 36884 w 565731"/>
              <a:gd name="connsiteY50" fmla="*/ 335082 h 605945"/>
              <a:gd name="connsiteX51" fmla="*/ 18408 w 565731"/>
              <a:gd name="connsiteY51" fmla="*/ 351524 h 605945"/>
              <a:gd name="connsiteX52" fmla="*/ 16405 w 565731"/>
              <a:gd name="connsiteY52" fmla="*/ 351301 h 605945"/>
              <a:gd name="connsiteX53" fmla="*/ 156 w 565731"/>
              <a:gd name="connsiteY53" fmla="*/ 331082 h 605945"/>
              <a:gd name="connsiteX54" fmla="*/ 14847 w 565731"/>
              <a:gd name="connsiteY54" fmla="*/ 198215 h 605945"/>
              <a:gd name="connsiteX55" fmla="*/ 15737 w 565731"/>
              <a:gd name="connsiteY55" fmla="*/ 195549 h 605945"/>
              <a:gd name="connsiteX56" fmla="*/ 16850 w 565731"/>
              <a:gd name="connsiteY56" fmla="*/ 191772 h 605945"/>
              <a:gd name="connsiteX57" fmla="*/ 19299 w 565731"/>
              <a:gd name="connsiteY57" fmla="*/ 188439 h 605945"/>
              <a:gd name="connsiteX58" fmla="*/ 21079 w 565731"/>
              <a:gd name="connsiteY58" fmla="*/ 186440 h 605945"/>
              <a:gd name="connsiteX59" fmla="*/ 25976 w 565731"/>
              <a:gd name="connsiteY59" fmla="*/ 183551 h 605945"/>
              <a:gd name="connsiteX60" fmla="*/ 26867 w 565731"/>
              <a:gd name="connsiteY60" fmla="*/ 182885 h 605945"/>
              <a:gd name="connsiteX61" fmla="*/ 27312 w 565731"/>
              <a:gd name="connsiteY61" fmla="*/ 182662 h 605945"/>
              <a:gd name="connsiteX62" fmla="*/ 28202 w 565731"/>
              <a:gd name="connsiteY62" fmla="*/ 182440 h 605945"/>
              <a:gd name="connsiteX63" fmla="*/ 107223 w 565731"/>
              <a:gd name="connsiteY63" fmla="*/ 166887 h 605945"/>
              <a:gd name="connsiteX64" fmla="*/ 291929 w 565731"/>
              <a:gd name="connsiteY64" fmla="*/ 132875 h 605945"/>
              <a:gd name="connsiteX65" fmla="*/ 383170 w 565731"/>
              <a:gd name="connsiteY65" fmla="*/ 152651 h 605945"/>
              <a:gd name="connsiteX66" fmla="*/ 386063 w 565731"/>
              <a:gd name="connsiteY66" fmla="*/ 154207 h 605945"/>
              <a:gd name="connsiteX67" fmla="*/ 390291 w 565731"/>
              <a:gd name="connsiteY67" fmla="*/ 156873 h 605945"/>
              <a:gd name="connsiteX68" fmla="*/ 393184 w 565731"/>
              <a:gd name="connsiteY68" fmla="*/ 160206 h 605945"/>
              <a:gd name="connsiteX69" fmla="*/ 395855 w 565731"/>
              <a:gd name="connsiteY69" fmla="*/ 163761 h 605945"/>
              <a:gd name="connsiteX70" fmla="*/ 397412 w 565731"/>
              <a:gd name="connsiteY70" fmla="*/ 168650 h 605945"/>
              <a:gd name="connsiteX71" fmla="*/ 398303 w 565731"/>
              <a:gd name="connsiteY71" fmla="*/ 171761 h 605945"/>
              <a:gd name="connsiteX72" fmla="*/ 416773 w 565731"/>
              <a:gd name="connsiteY72" fmla="*/ 337969 h 605945"/>
              <a:gd name="connsiteX73" fmla="*/ 396522 w 565731"/>
              <a:gd name="connsiteY73" fmla="*/ 363522 h 605945"/>
              <a:gd name="connsiteX74" fmla="*/ 393852 w 565731"/>
              <a:gd name="connsiteY74" fmla="*/ 363744 h 605945"/>
              <a:gd name="connsiteX75" fmla="*/ 370930 w 565731"/>
              <a:gd name="connsiteY75" fmla="*/ 343079 h 605945"/>
              <a:gd name="connsiteX76" fmla="*/ 354017 w 565731"/>
              <a:gd name="connsiteY76" fmla="*/ 191759 h 605945"/>
              <a:gd name="connsiteX77" fmla="*/ 347564 w 565731"/>
              <a:gd name="connsiteY77" fmla="*/ 189759 h 605945"/>
              <a:gd name="connsiteX78" fmla="*/ 347564 w 565731"/>
              <a:gd name="connsiteY78" fmla="*/ 347523 h 605945"/>
              <a:gd name="connsiteX79" fmla="*/ 366034 w 565731"/>
              <a:gd name="connsiteY79" fmla="*/ 575948 h 605945"/>
              <a:gd name="connsiteX80" fmla="*/ 340665 w 565731"/>
              <a:gd name="connsiteY80" fmla="*/ 605723 h 605945"/>
              <a:gd name="connsiteX81" fmla="*/ 338440 w 565731"/>
              <a:gd name="connsiteY81" fmla="*/ 605945 h 605945"/>
              <a:gd name="connsiteX82" fmla="*/ 310622 w 565731"/>
              <a:gd name="connsiteY82" fmla="*/ 580392 h 605945"/>
              <a:gd name="connsiteX83" fmla="*/ 294154 w 565731"/>
              <a:gd name="connsiteY83" fmla="*/ 373965 h 605945"/>
              <a:gd name="connsiteX84" fmla="*/ 282805 w 565731"/>
              <a:gd name="connsiteY84" fmla="*/ 376187 h 605945"/>
              <a:gd name="connsiteX85" fmla="*/ 271678 w 565731"/>
              <a:gd name="connsiteY85" fmla="*/ 373965 h 605945"/>
              <a:gd name="connsiteX86" fmla="*/ 254987 w 565731"/>
              <a:gd name="connsiteY86" fmla="*/ 580392 h 605945"/>
              <a:gd name="connsiteX87" fmla="*/ 227393 w 565731"/>
              <a:gd name="connsiteY87" fmla="*/ 605945 h 605945"/>
              <a:gd name="connsiteX88" fmla="*/ 225167 w 565731"/>
              <a:gd name="connsiteY88" fmla="*/ 605723 h 605945"/>
              <a:gd name="connsiteX89" fmla="*/ 199798 w 565731"/>
              <a:gd name="connsiteY89" fmla="*/ 575948 h 605945"/>
              <a:gd name="connsiteX90" fmla="*/ 218046 w 565731"/>
              <a:gd name="connsiteY90" fmla="*/ 347523 h 605945"/>
              <a:gd name="connsiteX91" fmla="*/ 218046 w 565731"/>
              <a:gd name="connsiteY91" fmla="*/ 189759 h 605945"/>
              <a:gd name="connsiteX92" fmla="*/ 211815 w 565731"/>
              <a:gd name="connsiteY92" fmla="*/ 191759 h 605945"/>
              <a:gd name="connsiteX93" fmla="*/ 194902 w 565731"/>
              <a:gd name="connsiteY93" fmla="*/ 343079 h 605945"/>
              <a:gd name="connsiteX94" fmla="*/ 171980 w 565731"/>
              <a:gd name="connsiteY94" fmla="*/ 363744 h 605945"/>
              <a:gd name="connsiteX95" fmla="*/ 169310 w 565731"/>
              <a:gd name="connsiteY95" fmla="*/ 363522 h 605945"/>
              <a:gd name="connsiteX96" fmla="*/ 148836 w 565731"/>
              <a:gd name="connsiteY96" fmla="*/ 337969 h 605945"/>
              <a:gd name="connsiteX97" fmla="*/ 167307 w 565731"/>
              <a:gd name="connsiteY97" fmla="*/ 171761 h 605945"/>
              <a:gd name="connsiteX98" fmla="*/ 168420 w 565731"/>
              <a:gd name="connsiteY98" fmla="*/ 168428 h 605945"/>
              <a:gd name="connsiteX99" fmla="*/ 169977 w 565731"/>
              <a:gd name="connsiteY99" fmla="*/ 163984 h 605945"/>
              <a:gd name="connsiteX100" fmla="*/ 173093 w 565731"/>
              <a:gd name="connsiteY100" fmla="*/ 159540 h 605945"/>
              <a:gd name="connsiteX101" fmla="*/ 175096 w 565731"/>
              <a:gd name="connsiteY101" fmla="*/ 157095 h 605945"/>
              <a:gd name="connsiteX102" fmla="*/ 181327 w 565731"/>
              <a:gd name="connsiteY102" fmla="*/ 153318 h 605945"/>
              <a:gd name="connsiteX103" fmla="*/ 182440 w 565731"/>
              <a:gd name="connsiteY103" fmla="*/ 152651 h 605945"/>
              <a:gd name="connsiteX104" fmla="*/ 183107 w 565731"/>
              <a:gd name="connsiteY104" fmla="*/ 152429 h 605945"/>
              <a:gd name="connsiteX105" fmla="*/ 184220 w 565731"/>
              <a:gd name="connsiteY105" fmla="*/ 151985 h 605945"/>
              <a:gd name="connsiteX106" fmla="*/ 273903 w 565731"/>
              <a:gd name="connsiteY106" fmla="*/ 133097 h 605945"/>
              <a:gd name="connsiteX107" fmla="*/ 279689 w 565731"/>
              <a:gd name="connsiteY107" fmla="*/ 144652 h 605945"/>
              <a:gd name="connsiteX108" fmla="*/ 279912 w 565731"/>
              <a:gd name="connsiteY108" fmla="*/ 144652 h 605945"/>
              <a:gd name="connsiteX109" fmla="*/ 264334 w 565731"/>
              <a:gd name="connsiteY109" fmla="*/ 265975 h 605945"/>
              <a:gd name="connsiteX110" fmla="*/ 282805 w 565731"/>
              <a:gd name="connsiteY110" fmla="*/ 298194 h 605945"/>
              <a:gd name="connsiteX111" fmla="*/ 301498 w 565731"/>
              <a:gd name="connsiteY111" fmla="*/ 265975 h 605945"/>
              <a:gd name="connsiteX112" fmla="*/ 285920 w 565731"/>
              <a:gd name="connsiteY112" fmla="*/ 144652 h 605945"/>
              <a:gd name="connsiteX113" fmla="*/ 458589 w 565731"/>
              <a:gd name="connsiteY113" fmla="*/ 60898 h 605945"/>
              <a:gd name="connsiteX114" fmla="*/ 505339 w 565731"/>
              <a:gd name="connsiteY114" fmla="*/ 111988 h 605945"/>
              <a:gd name="connsiteX115" fmla="*/ 458589 w 565731"/>
              <a:gd name="connsiteY115" fmla="*/ 163078 h 605945"/>
              <a:gd name="connsiteX116" fmla="*/ 411839 w 565731"/>
              <a:gd name="connsiteY116" fmla="*/ 111988 h 605945"/>
              <a:gd name="connsiteX117" fmla="*/ 458589 w 565731"/>
              <a:gd name="connsiteY117" fmla="*/ 60898 h 605945"/>
              <a:gd name="connsiteX118" fmla="*/ 107209 w 565731"/>
              <a:gd name="connsiteY118" fmla="*/ 60898 h 605945"/>
              <a:gd name="connsiteX119" fmla="*/ 153924 w 565731"/>
              <a:gd name="connsiteY119" fmla="*/ 111988 h 605945"/>
              <a:gd name="connsiteX120" fmla="*/ 107209 w 565731"/>
              <a:gd name="connsiteY120" fmla="*/ 163078 h 605945"/>
              <a:gd name="connsiteX121" fmla="*/ 60494 w 565731"/>
              <a:gd name="connsiteY121" fmla="*/ 111988 h 605945"/>
              <a:gd name="connsiteX122" fmla="*/ 107209 w 565731"/>
              <a:gd name="connsiteY122" fmla="*/ 60898 h 605945"/>
              <a:gd name="connsiteX123" fmla="*/ 282810 w 565731"/>
              <a:gd name="connsiteY123" fmla="*/ 0 h 605945"/>
              <a:gd name="connsiteX124" fmla="*/ 341344 w 565731"/>
              <a:gd name="connsiteY124" fmla="*/ 64003 h 605945"/>
              <a:gd name="connsiteX125" fmla="*/ 282810 w 565731"/>
              <a:gd name="connsiteY125" fmla="*/ 128006 h 605945"/>
              <a:gd name="connsiteX126" fmla="*/ 224276 w 565731"/>
              <a:gd name="connsiteY126" fmla="*/ 64003 h 605945"/>
              <a:gd name="connsiteX127" fmla="*/ 282810 w 565731"/>
              <a:gd name="connsiteY127" fmla="*/ 0 h 605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65731" h="605945">
                <a:moveTo>
                  <a:pt x="458586" y="166887"/>
                </a:moveTo>
                <a:cubicBezTo>
                  <a:pt x="494634" y="166887"/>
                  <a:pt x="537135" y="182218"/>
                  <a:pt x="538915" y="182885"/>
                </a:cubicBezTo>
                <a:cubicBezTo>
                  <a:pt x="539583" y="183107"/>
                  <a:pt x="540250" y="183773"/>
                  <a:pt x="541140" y="184218"/>
                </a:cubicBezTo>
                <a:cubicBezTo>
                  <a:pt x="542253" y="184884"/>
                  <a:pt x="543366" y="185329"/>
                  <a:pt x="544478" y="186217"/>
                </a:cubicBezTo>
                <a:cubicBezTo>
                  <a:pt x="545368" y="187106"/>
                  <a:pt x="546036" y="187995"/>
                  <a:pt x="546703" y="188884"/>
                </a:cubicBezTo>
                <a:cubicBezTo>
                  <a:pt x="547593" y="189772"/>
                  <a:pt x="548261" y="190661"/>
                  <a:pt x="548929" y="191772"/>
                </a:cubicBezTo>
                <a:cubicBezTo>
                  <a:pt x="549596" y="193105"/>
                  <a:pt x="549819" y="194216"/>
                  <a:pt x="550041" y="195549"/>
                </a:cubicBezTo>
                <a:cubicBezTo>
                  <a:pt x="550264" y="196438"/>
                  <a:pt x="550709" y="197327"/>
                  <a:pt x="550931" y="198215"/>
                </a:cubicBezTo>
                <a:lnTo>
                  <a:pt x="565617" y="331082"/>
                </a:lnTo>
                <a:cubicBezTo>
                  <a:pt x="566730" y="341081"/>
                  <a:pt x="559609" y="350190"/>
                  <a:pt x="549374" y="351301"/>
                </a:cubicBezTo>
                <a:cubicBezTo>
                  <a:pt x="548706" y="351524"/>
                  <a:pt x="548038" y="351524"/>
                  <a:pt x="547371" y="351524"/>
                </a:cubicBezTo>
                <a:cubicBezTo>
                  <a:pt x="538025" y="351524"/>
                  <a:pt x="530015" y="344414"/>
                  <a:pt x="528902" y="335082"/>
                </a:cubicBezTo>
                <a:lnTo>
                  <a:pt x="515551" y="213991"/>
                </a:lnTo>
                <a:cubicBezTo>
                  <a:pt x="513993" y="213546"/>
                  <a:pt x="512213" y="213102"/>
                  <a:pt x="510433" y="212657"/>
                </a:cubicBezTo>
                <a:lnTo>
                  <a:pt x="510433" y="338415"/>
                </a:lnTo>
                <a:lnTo>
                  <a:pt x="525119" y="521051"/>
                </a:lnTo>
                <a:cubicBezTo>
                  <a:pt x="526009" y="533271"/>
                  <a:pt x="516886" y="543936"/>
                  <a:pt x="504647" y="544825"/>
                </a:cubicBezTo>
                <a:cubicBezTo>
                  <a:pt x="504202" y="545047"/>
                  <a:pt x="503535" y="545047"/>
                  <a:pt x="502867" y="545047"/>
                </a:cubicBezTo>
                <a:cubicBezTo>
                  <a:pt x="491519" y="545047"/>
                  <a:pt x="481728" y="536160"/>
                  <a:pt x="480838" y="524606"/>
                </a:cubicBezTo>
                <a:lnTo>
                  <a:pt x="467487" y="359522"/>
                </a:lnTo>
                <a:cubicBezTo>
                  <a:pt x="464817" y="360855"/>
                  <a:pt x="461924" y="361522"/>
                  <a:pt x="458586" y="361522"/>
                </a:cubicBezTo>
                <a:cubicBezTo>
                  <a:pt x="455471" y="361522"/>
                  <a:pt x="452356" y="360855"/>
                  <a:pt x="449685" y="359522"/>
                </a:cubicBezTo>
                <a:lnTo>
                  <a:pt x="436334" y="524606"/>
                </a:lnTo>
                <a:cubicBezTo>
                  <a:pt x="435444" y="536160"/>
                  <a:pt x="425653" y="545047"/>
                  <a:pt x="414305" y="545047"/>
                </a:cubicBezTo>
                <a:cubicBezTo>
                  <a:pt x="413637" y="545047"/>
                  <a:pt x="413192" y="545047"/>
                  <a:pt x="412525" y="544825"/>
                </a:cubicBezTo>
                <a:cubicBezTo>
                  <a:pt x="400286" y="543936"/>
                  <a:pt x="391163" y="533271"/>
                  <a:pt x="392276" y="521051"/>
                </a:cubicBezTo>
                <a:lnTo>
                  <a:pt x="403402" y="380852"/>
                </a:lnTo>
                <a:cubicBezTo>
                  <a:pt x="412525" y="378630"/>
                  <a:pt x="420535" y="373964"/>
                  <a:pt x="426321" y="366632"/>
                </a:cubicBezTo>
                <a:cubicBezTo>
                  <a:pt x="433219" y="357967"/>
                  <a:pt x="436557" y="347080"/>
                  <a:pt x="435222" y="335971"/>
                </a:cubicBezTo>
                <a:lnTo>
                  <a:pt x="416975" y="171998"/>
                </a:lnTo>
                <a:cubicBezTo>
                  <a:pt x="430104" y="169331"/>
                  <a:pt x="444790" y="166887"/>
                  <a:pt x="458586" y="166887"/>
                </a:cubicBezTo>
                <a:close/>
                <a:moveTo>
                  <a:pt x="107223" y="166887"/>
                </a:moveTo>
                <a:cubicBezTo>
                  <a:pt x="121024" y="166887"/>
                  <a:pt x="135715" y="169331"/>
                  <a:pt x="148848" y="171998"/>
                </a:cubicBezTo>
                <a:lnTo>
                  <a:pt x="130595" y="335971"/>
                </a:lnTo>
                <a:cubicBezTo>
                  <a:pt x="129260" y="347080"/>
                  <a:pt x="132376" y="357967"/>
                  <a:pt x="139499" y="366632"/>
                </a:cubicBezTo>
                <a:cubicBezTo>
                  <a:pt x="145287" y="373964"/>
                  <a:pt x="153300" y="378852"/>
                  <a:pt x="162204" y="380852"/>
                </a:cubicBezTo>
                <a:lnTo>
                  <a:pt x="173556" y="521051"/>
                </a:lnTo>
                <a:cubicBezTo>
                  <a:pt x="174669" y="533271"/>
                  <a:pt x="165543" y="543936"/>
                  <a:pt x="153300" y="545047"/>
                </a:cubicBezTo>
                <a:cubicBezTo>
                  <a:pt x="152632" y="545047"/>
                  <a:pt x="151964" y="545047"/>
                  <a:pt x="151519" y="545047"/>
                </a:cubicBezTo>
                <a:cubicBezTo>
                  <a:pt x="139944" y="545047"/>
                  <a:pt x="130373" y="536160"/>
                  <a:pt x="129483" y="524606"/>
                </a:cubicBezTo>
                <a:lnTo>
                  <a:pt x="116127" y="359522"/>
                </a:lnTo>
                <a:cubicBezTo>
                  <a:pt x="113456" y="360855"/>
                  <a:pt x="110339" y="361522"/>
                  <a:pt x="107223" y="361522"/>
                </a:cubicBezTo>
                <a:cubicBezTo>
                  <a:pt x="103884" y="361522"/>
                  <a:pt x="100991" y="360855"/>
                  <a:pt x="98097" y="359522"/>
                </a:cubicBezTo>
                <a:lnTo>
                  <a:pt x="84964" y="524606"/>
                </a:lnTo>
                <a:cubicBezTo>
                  <a:pt x="84073" y="536160"/>
                  <a:pt x="74279" y="545047"/>
                  <a:pt x="62704" y="545047"/>
                </a:cubicBezTo>
                <a:cubicBezTo>
                  <a:pt x="62259" y="545047"/>
                  <a:pt x="61591" y="545047"/>
                  <a:pt x="60924" y="545047"/>
                </a:cubicBezTo>
                <a:cubicBezTo>
                  <a:pt x="48904" y="543936"/>
                  <a:pt x="39777" y="533271"/>
                  <a:pt x="40668" y="521051"/>
                </a:cubicBezTo>
                <a:lnTo>
                  <a:pt x="55359" y="338415"/>
                </a:lnTo>
                <a:lnTo>
                  <a:pt x="55359" y="212657"/>
                </a:lnTo>
                <a:cubicBezTo>
                  <a:pt x="53578" y="213102"/>
                  <a:pt x="51797" y="213546"/>
                  <a:pt x="50239" y="213991"/>
                </a:cubicBezTo>
                <a:lnTo>
                  <a:pt x="36884" y="335082"/>
                </a:lnTo>
                <a:cubicBezTo>
                  <a:pt x="35771" y="344636"/>
                  <a:pt x="27757" y="351524"/>
                  <a:pt x="18408" y="351524"/>
                </a:cubicBezTo>
                <a:cubicBezTo>
                  <a:pt x="17740" y="351524"/>
                  <a:pt x="17073" y="351524"/>
                  <a:pt x="16405" y="351301"/>
                </a:cubicBezTo>
                <a:cubicBezTo>
                  <a:pt x="6166" y="350190"/>
                  <a:pt x="-1180" y="341081"/>
                  <a:pt x="156" y="331082"/>
                </a:cubicBezTo>
                <a:lnTo>
                  <a:pt x="14847" y="198215"/>
                </a:lnTo>
                <a:cubicBezTo>
                  <a:pt x="14847" y="197104"/>
                  <a:pt x="15515" y="196438"/>
                  <a:pt x="15737" y="195549"/>
                </a:cubicBezTo>
                <a:cubicBezTo>
                  <a:pt x="15960" y="194216"/>
                  <a:pt x="16182" y="193105"/>
                  <a:pt x="16850" y="191772"/>
                </a:cubicBezTo>
                <a:cubicBezTo>
                  <a:pt x="17518" y="190661"/>
                  <a:pt x="18408" y="189550"/>
                  <a:pt x="19299" y="188439"/>
                </a:cubicBezTo>
                <a:cubicBezTo>
                  <a:pt x="19966" y="187773"/>
                  <a:pt x="20412" y="187106"/>
                  <a:pt x="21079" y="186440"/>
                </a:cubicBezTo>
                <a:cubicBezTo>
                  <a:pt x="22415" y="185106"/>
                  <a:pt x="24196" y="184218"/>
                  <a:pt x="25976" y="183551"/>
                </a:cubicBezTo>
                <a:cubicBezTo>
                  <a:pt x="26199" y="183329"/>
                  <a:pt x="26644" y="183107"/>
                  <a:pt x="26867" y="182885"/>
                </a:cubicBezTo>
                <a:cubicBezTo>
                  <a:pt x="26867" y="182885"/>
                  <a:pt x="27312" y="182662"/>
                  <a:pt x="27312" y="182662"/>
                </a:cubicBezTo>
                <a:cubicBezTo>
                  <a:pt x="27757" y="182662"/>
                  <a:pt x="27980" y="182440"/>
                  <a:pt x="28202" y="182440"/>
                </a:cubicBezTo>
                <a:cubicBezTo>
                  <a:pt x="35771" y="179774"/>
                  <a:pt x="74279" y="166887"/>
                  <a:pt x="107223" y="166887"/>
                </a:cubicBezTo>
                <a:close/>
                <a:moveTo>
                  <a:pt x="291929" y="132875"/>
                </a:moveTo>
                <a:cubicBezTo>
                  <a:pt x="334656" y="135097"/>
                  <a:pt x="381167" y="151762"/>
                  <a:pt x="383170" y="152651"/>
                </a:cubicBezTo>
                <a:cubicBezTo>
                  <a:pt x="384283" y="153096"/>
                  <a:pt x="385173" y="153762"/>
                  <a:pt x="386063" y="154207"/>
                </a:cubicBezTo>
                <a:cubicBezTo>
                  <a:pt x="387621" y="155096"/>
                  <a:pt x="389178" y="155762"/>
                  <a:pt x="390291" y="156873"/>
                </a:cubicBezTo>
                <a:cubicBezTo>
                  <a:pt x="391626" y="157984"/>
                  <a:pt x="392294" y="159095"/>
                  <a:pt x="393184" y="160206"/>
                </a:cubicBezTo>
                <a:cubicBezTo>
                  <a:pt x="394074" y="161539"/>
                  <a:pt x="395187" y="162428"/>
                  <a:pt x="395855" y="163761"/>
                </a:cubicBezTo>
                <a:cubicBezTo>
                  <a:pt x="396522" y="165317"/>
                  <a:pt x="396967" y="166872"/>
                  <a:pt x="397412" y="168650"/>
                </a:cubicBezTo>
                <a:cubicBezTo>
                  <a:pt x="397635" y="169761"/>
                  <a:pt x="398303" y="170650"/>
                  <a:pt x="398303" y="171761"/>
                </a:cubicBezTo>
                <a:lnTo>
                  <a:pt x="416773" y="337969"/>
                </a:lnTo>
                <a:cubicBezTo>
                  <a:pt x="418331" y="350634"/>
                  <a:pt x="409207" y="362189"/>
                  <a:pt x="396522" y="363522"/>
                </a:cubicBezTo>
                <a:cubicBezTo>
                  <a:pt x="395632" y="363522"/>
                  <a:pt x="394742" y="363744"/>
                  <a:pt x="393852" y="363744"/>
                </a:cubicBezTo>
                <a:cubicBezTo>
                  <a:pt x="382280" y="363744"/>
                  <a:pt x="372265" y="354856"/>
                  <a:pt x="370930" y="343079"/>
                </a:cubicBezTo>
                <a:lnTo>
                  <a:pt x="354017" y="191759"/>
                </a:lnTo>
                <a:cubicBezTo>
                  <a:pt x="352014" y="191092"/>
                  <a:pt x="350012" y="190426"/>
                  <a:pt x="347564" y="189759"/>
                </a:cubicBezTo>
                <a:lnTo>
                  <a:pt x="347564" y="347523"/>
                </a:lnTo>
                <a:lnTo>
                  <a:pt x="366034" y="575948"/>
                </a:lnTo>
                <a:cubicBezTo>
                  <a:pt x="367370" y="591280"/>
                  <a:pt x="355798" y="604612"/>
                  <a:pt x="340665" y="605723"/>
                </a:cubicBezTo>
                <a:cubicBezTo>
                  <a:pt x="339775" y="605945"/>
                  <a:pt x="339107" y="605945"/>
                  <a:pt x="338440" y="605945"/>
                </a:cubicBezTo>
                <a:cubicBezTo>
                  <a:pt x="323974" y="605945"/>
                  <a:pt x="311957" y="594835"/>
                  <a:pt x="310622" y="580392"/>
                </a:cubicBezTo>
                <a:lnTo>
                  <a:pt x="294154" y="373965"/>
                </a:lnTo>
                <a:cubicBezTo>
                  <a:pt x="290594" y="375299"/>
                  <a:pt x="286810" y="376187"/>
                  <a:pt x="282805" y="376187"/>
                </a:cubicBezTo>
                <a:cubicBezTo>
                  <a:pt x="279022" y="376187"/>
                  <a:pt x="275238" y="375299"/>
                  <a:pt x="271678" y="373965"/>
                </a:cubicBezTo>
                <a:lnTo>
                  <a:pt x="254987" y="580392"/>
                </a:lnTo>
                <a:cubicBezTo>
                  <a:pt x="253875" y="594835"/>
                  <a:pt x="241858" y="605945"/>
                  <a:pt x="227393" y="605945"/>
                </a:cubicBezTo>
                <a:cubicBezTo>
                  <a:pt x="226725" y="605945"/>
                  <a:pt x="225835" y="605945"/>
                  <a:pt x="225167" y="605723"/>
                </a:cubicBezTo>
                <a:cubicBezTo>
                  <a:pt x="209812" y="604612"/>
                  <a:pt x="198462" y="591280"/>
                  <a:pt x="199798" y="575948"/>
                </a:cubicBezTo>
                <a:lnTo>
                  <a:pt x="218046" y="347523"/>
                </a:lnTo>
                <a:lnTo>
                  <a:pt x="218046" y="189759"/>
                </a:lnTo>
                <a:cubicBezTo>
                  <a:pt x="215821" y="190426"/>
                  <a:pt x="213595" y="191092"/>
                  <a:pt x="211815" y="191759"/>
                </a:cubicBezTo>
                <a:lnTo>
                  <a:pt x="194902" y="343079"/>
                </a:lnTo>
                <a:cubicBezTo>
                  <a:pt x="193567" y="354856"/>
                  <a:pt x="183552" y="363744"/>
                  <a:pt x="171980" y="363744"/>
                </a:cubicBezTo>
                <a:cubicBezTo>
                  <a:pt x="171090" y="363744"/>
                  <a:pt x="170200" y="363744"/>
                  <a:pt x="169310" y="363522"/>
                </a:cubicBezTo>
                <a:cubicBezTo>
                  <a:pt x="156625" y="362189"/>
                  <a:pt x="147501" y="350634"/>
                  <a:pt x="148836" y="337969"/>
                </a:cubicBezTo>
                <a:lnTo>
                  <a:pt x="167307" y="171761"/>
                </a:lnTo>
                <a:cubicBezTo>
                  <a:pt x="167530" y="170650"/>
                  <a:pt x="168197" y="169539"/>
                  <a:pt x="168420" y="168428"/>
                </a:cubicBezTo>
                <a:cubicBezTo>
                  <a:pt x="168865" y="166872"/>
                  <a:pt x="169087" y="165317"/>
                  <a:pt x="169977" y="163984"/>
                </a:cubicBezTo>
                <a:cubicBezTo>
                  <a:pt x="170645" y="162206"/>
                  <a:pt x="171980" y="160873"/>
                  <a:pt x="173093" y="159540"/>
                </a:cubicBezTo>
                <a:cubicBezTo>
                  <a:pt x="173761" y="158651"/>
                  <a:pt x="174206" y="157762"/>
                  <a:pt x="175096" y="157095"/>
                </a:cubicBezTo>
                <a:cubicBezTo>
                  <a:pt x="176876" y="155540"/>
                  <a:pt x="179102" y="154429"/>
                  <a:pt x="181327" y="153318"/>
                </a:cubicBezTo>
                <a:cubicBezTo>
                  <a:pt x="181772" y="153096"/>
                  <a:pt x="181995" y="152874"/>
                  <a:pt x="182440" y="152651"/>
                </a:cubicBezTo>
                <a:cubicBezTo>
                  <a:pt x="182662" y="152651"/>
                  <a:pt x="182885" y="152429"/>
                  <a:pt x="183107" y="152429"/>
                </a:cubicBezTo>
                <a:cubicBezTo>
                  <a:pt x="183552" y="152207"/>
                  <a:pt x="183775" y="152207"/>
                  <a:pt x="184220" y="151985"/>
                </a:cubicBezTo>
                <a:cubicBezTo>
                  <a:pt x="192899" y="148874"/>
                  <a:pt x="234959" y="135097"/>
                  <a:pt x="273903" y="133097"/>
                </a:cubicBezTo>
                <a:lnTo>
                  <a:pt x="279689" y="144652"/>
                </a:lnTo>
                <a:lnTo>
                  <a:pt x="279912" y="144652"/>
                </a:lnTo>
                <a:lnTo>
                  <a:pt x="264334" y="265975"/>
                </a:lnTo>
                <a:lnTo>
                  <a:pt x="282805" y="298194"/>
                </a:lnTo>
                <a:lnTo>
                  <a:pt x="301498" y="265975"/>
                </a:lnTo>
                <a:lnTo>
                  <a:pt x="285920" y="144652"/>
                </a:lnTo>
                <a:close/>
                <a:moveTo>
                  <a:pt x="458589" y="60898"/>
                </a:moveTo>
                <a:cubicBezTo>
                  <a:pt x="484408" y="60898"/>
                  <a:pt x="505339" y="83772"/>
                  <a:pt x="505339" y="111988"/>
                </a:cubicBezTo>
                <a:cubicBezTo>
                  <a:pt x="505339" y="140204"/>
                  <a:pt x="484408" y="163078"/>
                  <a:pt x="458589" y="163078"/>
                </a:cubicBezTo>
                <a:cubicBezTo>
                  <a:pt x="432770" y="163078"/>
                  <a:pt x="411839" y="140204"/>
                  <a:pt x="411839" y="111988"/>
                </a:cubicBezTo>
                <a:cubicBezTo>
                  <a:pt x="411839" y="83772"/>
                  <a:pt x="432770" y="60898"/>
                  <a:pt x="458589" y="60898"/>
                </a:cubicBezTo>
                <a:close/>
                <a:moveTo>
                  <a:pt x="107209" y="60898"/>
                </a:moveTo>
                <a:cubicBezTo>
                  <a:pt x="133009" y="60898"/>
                  <a:pt x="153924" y="83772"/>
                  <a:pt x="153924" y="111988"/>
                </a:cubicBezTo>
                <a:cubicBezTo>
                  <a:pt x="153924" y="140204"/>
                  <a:pt x="133009" y="163078"/>
                  <a:pt x="107209" y="163078"/>
                </a:cubicBezTo>
                <a:cubicBezTo>
                  <a:pt x="81409" y="163078"/>
                  <a:pt x="60494" y="140204"/>
                  <a:pt x="60494" y="111988"/>
                </a:cubicBezTo>
                <a:cubicBezTo>
                  <a:pt x="60494" y="83772"/>
                  <a:pt x="81409" y="60898"/>
                  <a:pt x="107209" y="60898"/>
                </a:cubicBezTo>
                <a:close/>
                <a:moveTo>
                  <a:pt x="282810" y="0"/>
                </a:moveTo>
                <a:cubicBezTo>
                  <a:pt x="315137" y="0"/>
                  <a:pt x="341344" y="28655"/>
                  <a:pt x="341344" y="64003"/>
                </a:cubicBezTo>
                <a:cubicBezTo>
                  <a:pt x="341344" y="99351"/>
                  <a:pt x="315137" y="128006"/>
                  <a:pt x="282810" y="128006"/>
                </a:cubicBezTo>
                <a:cubicBezTo>
                  <a:pt x="250483" y="128006"/>
                  <a:pt x="224276" y="99351"/>
                  <a:pt x="224276" y="64003"/>
                </a:cubicBezTo>
                <a:cubicBezTo>
                  <a:pt x="224276" y="28655"/>
                  <a:pt x="250483" y="0"/>
                  <a:pt x="282810" y="0"/>
                </a:cubicBezTo>
                <a:close/>
              </a:path>
            </a:pathLst>
          </a:custGeom>
          <a:gradFill>
            <a:gsLst>
              <a:gs pos="21000">
                <a:srgbClr val="00B0F0"/>
              </a:gs>
              <a:gs pos="100000">
                <a:srgbClr val="21215D"/>
              </a:gs>
            </a:gsLst>
            <a:lin ang="7200000" scaled="0"/>
          </a:gradFill>
          <a:ln>
            <a:no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 name="išlïḓè"/>
          <p:cNvSpPr/>
          <p:nvPr/>
        </p:nvSpPr>
        <p:spPr>
          <a:xfrm>
            <a:off x="9556020" y="2009989"/>
            <a:ext cx="457702" cy="490238"/>
          </a:xfrm>
          <a:custGeom>
            <a:avLst/>
            <a:gdLst>
              <a:gd name="connsiteX0" fmla="*/ 458586 w 565731"/>
              <a:gd name="connsiteY0" fmla="*/ 166887 h 605945"/>
              <a:gd name="connsiteX1" fmla="*/ 538915 w 565731"/>
              <a:gd name="connsiteY1" fmla="*/ 182885 h 605945"/>
              <a:gd name="connsiteX2" fmla="*/ 541140 w 565731"/>
              <a:gd name="connsiteY2" fmla="*/ 184218 h 605945"/>
              <a:gd name="connsiteX3" fmla="*/ 544478 w 565731"/>
              <a:gd name="connsiteY3" fmla="*/ 186217 h 605945"/>
              <a:gd name="connsiteX4" fmla="*/ 546703 w 565731"/>
              <a:gd name="connsiteY4" fmla="*/ 188884 h 605945"/>
              <a:gd name="connsiteX5" fmla="*/ 548929 w 565731"/>
              <a:gd name="connsiteY5" fmla="*/ 191772 h 605945"/>
              <a:gd name="connsiteX6" fmla="*/ 550041 w 565731"/>
              <a:gd name="connsiteY6" fmla="*/ 195549 h 605945"/>
              <a:gd name="connsiteX7" fmla="*/ 550931 w 565731"/>
              <a:gd name="connsiteY7" fmla="*/ 198215 h 605945"/>
              <a:gd name="connsiteX8" fmla="*/ 565617 w 565731"/>
              <a:gd name="connsiteY8" fmla="*/ 331082 h 605945"/>
              <a:gd name="connsiteX9" fmla="*/ 549374 w 565731"/>
              <a:gd name="connsiteY9" fmla="*/ 351301 h 605945"/>
              <a:gd name="connsiteX10" fmla="*/ 547371 w 565731"/>
              <a:gd name="connsiteY10" fmla="*/ 351524 h 605945"/>
              <a:gd name="connsiteX11" fmla="*/ 528902 w 565731"/>
              <a:gd name="connsiteY11" fmla="*/ 335082 h 605945"/>
              <a:gd name="connsiteX12" fmla="*/ 515551 w 565731"/>
              <a:gd name="connsiteY12" fmla="*/ 213991 h 605945"/>
              <a:gd name="connsiteX13" fmla="*/ 510433 w 565731"/>
              <a:gd name="connsiteY13" fmla="*/ 212657 h 605945"/>
              <a:gd name="connsiteX14" fmla="*/ 510433 w 565731"/>
              <a:gd name="connsiteY14" fmla="*/ 338415 h 605945"/>
              <a:gd name="connsiteX15" fmla="*/ 525119 w 565731"/>
              <a:gd name="connsiteY15" fmla="*/ 521051 h 605945"/>
              <a:gd name="connsiteX16" fmla="*/ 504647 w 565731"/>
              <a:gd name="connsiteY16" fmla="*/ 544825 h 605945"/>
              <a:gd name="connsiteX17" fmla="*/ 502867 w 565731"/>
              <a:gd name="connsiteY17" fmla="*/ 545047 h 605945"/>
              <a:gd name="connsiteX18" fmla="*/ 480838 w 565731"/>
              <a:gd name="connsiteY18" fmla="*/ 524606 h 605945"/>
              <a:gd name="connsiteX19" fmla="*/ 467487 w 565731"/>
              <a:gd name="connsiteY19" fmla="*/ 359522 h 605945"/>
              <a:gd name="connsiteX20" fmla="*/ 458586 w 565731"/>
              <a:gd name="connsiteY20" fmla="*/ 361522 h 605945"/>
              <a:gd name="connsiteX21" fmla="*/ 449685 w 565731"/>
              <a:gd name="connsiteY21" fmla="*/ 359522 h 605945"/>
              <a:gd name="connsiteX22" fmla="*/ 436334 w 565731"/>
              <a:gd name="connsiteY22" fmla="*/ 524606 h 605945"/>
              <a:gd name="connsiteX23" fmla="*/ 414305 w 565731"/>
              <a:gd name="connsiteY23" fmla="*/ 545047 h 605945"/>
              <a:gd name="connsiteX24" fmla="*/ 412525 w 565731"/>
              <a:gd name="connsiteY24" fmla="*/ 544825 h 605945"/>
              <a:gd name="connsiteX25" fmla="*/ 392276 w 565731"/>
              <a:gd name="connsiteY25" fmla="*/ 521051 h 605945"/>
              <a:gd name="connsiteX26" fmla="*/ 403402 w 565731"/>
              <a:gd name="connsiteY26" fmla="*/ 380852 h 605945"/>
              <a:gd name="connsiteX27" fmla="*/ 426321 w 565731"/>
              <a:gd name="connsiteY27" fmla="*/ 366632 h 605945"/>
              <a:gd name="connsiteX28" fmla="*/ 435222 w 565731"/>
              <a:gd name="connsiteY28" fmla="*/ 335971 h 605945"/>
              <a:gd name="connsiteX29" fmla="*/ 416975 w 565731"/>
              <a:gd name="connsiteY29" fmla="*/ 171998 h 605945"/>
              <a:gd name="connsiteX30" fmla="*/ 458586 w 565731"/>
              <a:gd name="connsiteY30" fmla="*/ 166887 h 605945"/>
              <a:gd name="connsiteX31" fmla="*/ 107223 w 565731"/>
              <a:gd name="connsiteY31" fmla="*/ 166887 h 605945"/>
              <a:gd name="connsiteX32" fmla="*/ 148848 w 565731"/>
              <a:gd name="connsiteY32" fmla="*/ 171998 h 605945"/>
              <a:gd name="connsiteX33" fmla="*/ 130595 w 565731"/>
              <a:gd name="connsiteY33" fmla="*/ 335971 h 605945"/>
              <a:gd name="connsiteX34" fmla="*/ 139499 w 565731"/>
              <a:gd name="connsiteY34" fmla="*/ 366632 h 605945"/>
              <a:gd name="connsiteX35" fmla="*/ 162204 w 565731"/>
              <a:gd name="connsiteY35" fmla="*/ 380852 h 605945"/>
              <a:gd name="connsiteX36" fmla="*/ 173556 w 565731"/>
              <a:gd name="connsiteY36" fmla="*/ 521051 h 605945"/>
              <a:gd name="connsiteX37" fmla="*/ 153300 w 565731"/>
              <a:gd name="connsiteY37" fmla="*/ 545047 h 605945"/>
              <a:gd name="connsiteX38" fmla="*/ 151519 w 565731"/>
              <a:gd name="connsiteY38" fmla="*/ 545047 h 605945"/>
              <a:gd name="connsiteX39" fmla="*/ 129483 w 565731"/>
              <a:gd name="connsiteY39" fmla="*/ 524606 h 605945"/>
              <a:gd name="connsiteX40" fmla="*/ 116127 w 565731"/>
              <a:gd name="connsiteY40" fmla="*/ 359522 h 605945"/>
              <a:gd name="connsiteX41" fmla="*/ 107223 w 565731"/>
              <a:gd name="connsiteY41" fmla="*/ 361522 h 605945"/>
              <a:gd name="connsiteX42" fmla="*/ 98097 w 565731"/>
              <a:gd name="connsiteY42" fmla="*/ 359522 h 605945"/>
              <a:gd name="connsiteX43" fmla="*/ 84964 w 565731"/>
              <a:gd name="connsiteY43" fmla="*/ 524606 h 605945"/>
              <a:gd name="connsiteX44" fmla="*/ 62704 w 565731"/>
              <a:gd name="connsiteY44" fmla="*/ 545047 h 605945"/>
              <a:gd name="connsiteX45" fmla="*/ 60924 w 565731"/>
              <a:gd name="connsiteY45" fmla="*/ 545047 h 605945"/>
              <a:gd name="connsiteX46" fmla="*/ 40668 w 565731"/>
              <a:gd name="connsiteY46" fmla="*/ 521051 h 605945"/>
              <a:gd name="connsiteX47" fmla="*/ 55359 w 565731"/>
              <a:gd name="connsiteY47" fmla="*/ 338415 h 605945"/>
              <a:gd name="connsiteX48" fmla="*/ 55359 w 565731"/>
              <a:gd name="connsiteY48" fmla="*/ 212657 h 605945"/>
              <a:gd name="connsiteX49" fmla="*/ 50239 w 565731"/>
              <a:gd name="connsiteY49" fmla="*/ 213991 h 605945"/>
              <a:gd name="connsiteX50" fmla="*/ 36884 w 565731"/>
              <a:gd name="connsiteY50" fmla="*/ 335082 h 605945"/>
              <a:gd name="connsiteX51" fmla="*/ 18408 w 565731"/>
              <a:gd name="connsiteY51" fmla="*/ 351524 h 605945"/>
              <a:gd name="connsiteX52" fmla="*/ 16405 w 565731"/>
              <a:gd name="connsiteY52" fmla="*/ 351301 h 605945"/>
              <a:gd name="connsiteX53" fmla="*/ 156 w 565731"/>
              <a:gd name="connsiteY53" fmla="*/ 331082 h 605945"/>
              <a:gd name="connsiteX54" fmla="*/ 14847 w 565731"/>
              <a:gd name="connsiteY54" fmla="*/ 198215 h 605945"/>
              <a:gd name="connsiteX55" fmla="*/ 15737 w 565731"/>
              <a:gd name="connsiteY55" fmla="*/ 195549 h 605945"/>
              <a:gd name="connsiteX56" fmla="*/ 16850 w 565731"/>
              <a:gd name="connsiteY56" fmla="*/ 191772 h 605945"/>
              <a:gd name="connsiteX57" fmla="*/ 19299 w 565731"/>
              <a:gd name="connsiteY57" fmla="*/ 188439 h 605945"/>
              <a:gd name="connsiteX58" fmla="*/ 21079 w 565731"/>
              <a:gd name="connsiteY58" fmla="*/ 186440 h 605945"/>
              <a:gd name="connsiteX59" fmla="*/ 25976 w 565731"/>
              <a:gd name="connsiteY59" fmla="*/ 183551 h 605945"/>
              <a:gd name="connsiteX60" fmla="*/ 26867 w 565731"/>
              <a:gd name="connsiteY60" fmla="*/ 182885 h 605945"/>
              <a:gd name="connsiteX61" fmla="*/ 27312 w 565731"/>
              <a:gd name="connsiteY61" fmla="*/ 182662 h 605945"/>
              <a:gd name="connsiteX62" fmla="*/ 28202 w 565731"/>
              <a:gd name="connsiteY62" fmla="*/ 182440 h 605945"/>
              <a:gd name="connsiteX63" fmla="*/ 107223 w 565731"/>
              <a:gd name="connsiteY63" fmla="*/ 166887 h 605945"/>
              <a:gd name="connsiteX64" fmla="*/ 291929 w 565731"/>
              <a:gd name="connsiteY64" fmla="*/ 132875 h 605945"/>
              <a:gd name="connsiteX65" fmla="*/ 383170 w 565731"/>
              <a:gd name="connsiteY65" fmla="*/ 152651 h 605945"/>
              <a:gd name="connsiteX66" fmla="*/ 386063 w 565731"/>
              <a:gd name="connsiteY66" fmla="*/ 154207 h 605945"/>
              <a:gd name="connsiteX67" fmla="*/ 390291 w 565731"/>
              <a:gd name="connsiteY67" fmla="*/ 156873 h 605945"/>
              <a:gd name="connsiteX68" fmla="*/ 393184 w 565731"/>
              <a:gd name="connsiteY68" fmla="*/ 160206 h 605945"/>
              <a:gd name="connsiteX69" fmla="*/ 395855 w 565731"/>
              <a:gd name="connsiteY69" fmla="*/ 163761 h 605945"/>
              <a:gd name="connsiteX70" fmla="*/ 397412 w 565731"/>
              <a:gd name="connsiteY70" fmla="*/ 168650 h 605945"/>
              <a:gd name="connsiteX71" fmla="*/ 398303 w 565731"/>
              <a:gd name="connsiteY71" fmla="*/ 171761 h 605945"/>
              <a:gd name="connsiteX72" fmla="*/ 416773 w 565731"/>
              <a:gd name="connsiteY72" fmla="*/ 337969 h 605945"/>
              <a:gd name="connsiteX73" fmla="*/ 396522 w 565731"/>
              <a:gd name="connsiteY73" fmla="*/ 363522 h 605945"/>
              <a:gd name="connsiteX74" fmla="*/ 393852 w 565731"/>
              <a:gd name="connsiteY74" fmla="*/ 363744 h 605945"/>
              <a:gd name="connsiteX75" fmla="*/ 370930 w 565731"/>
              <a:gd name="connsiteY75" fmla="*/ 343079 h 605945"/>
              <a:gd name="connsiteX76" fmla="*/ 354017 w 565731"/>
              <a:gd name="connsiteY76" fmla="*/ 191759 h 605945"/>
              <a:gd name="connsiteX77" fmla="*/ 347564 w 565731"/>
              <a:gd name="connsiteY77" fmla="*/ 189759 h 605945"/>
              <a:gd name="connsiteX78" fmla="*/ 347564 w 565731"/>
              <a:gd name="connsiteY78" fmla="*/ 347523 h 605945"/>
              <a:gd name="connsiteX79" fmla="*/ 366034 w 565731"/>
              <a:gd name="connsiteY79" fmla="*/ 575948 h 605945"/>
              <a:gd name="connsiteX80" fmla="*/ 340665 w 565731"/>
              <a:gd name="connsiteY80" fmla="*/ 605723 h 605945"/>
              <a:gd name="connsiteX81" fmla="*/ 338440 w 565731"/>
              <a:gd name="connsiteY81" fmla="*/ 605945 h 605945"/>
              <a:gd name="connsiteX82" fmla="*/ 310622 w 565731"/>
              <a:gd name="connsiteY82" fmla="*/ 580392 h 605945"/>
              <a:gd name="connsiteX83" fmla="*/ 294154 w 565731"/>
              <a:gd name="connsiteY83" fmla="*/ 373965 h 605945"/>
              <a:gd name="connsiteX84" fmla="*/ 282805 w 565731"/>
              <a:gd name="connsiteY84" fmla="*/ 376187 h 605945"/>
              <a:gd name="connsiteX85" fmla="*/ 271678 w 565731"/>
              <a:gd name="connsiteY85" fmla="*/ 373965 h 605945"/>
              <a:gd name="connsiteX86" fmla="*/ 254987 w 565731"/>
              <a:gd name="connsiteY86" fmla="*/ 580392 h 605945"/>
              <a:gd name="connsiteX87" fmla="*/ 227393 w 565731"/>
              <a:gd name="connsiteY87" fmla="*/ 605945 h 605945"/>
              <a:gd name="connsiteX88" fmla="*/ 225167 w 565731"/>
              <a:gd name="connsiteY88" fmla="*/ 605723 h 605945"/>
              <a:gd name="connsiteX89" fmla="*/ 199798 w 565731"/>
              <a:gd name="connsiteY89" fmla="*/ 575948 h 605945"/>
              <a:gd name="connsiteX90" fmla="*/ 218046 w 565731"/>
              <a:gd name="connsiteY90" fmla="*/ 347523 h 605945"/>
              <a:gd name="connsiteX91" fmla="*/ 218046 w 565731"/>
              <a:gd name="connsiteY91" fmla="*/ 189759 h 605945"/>
              <a:gd name="connsiteX92" fmla="*/ 211815 w 565731"/>
              <a:gd name="connsiteY92" fmla="*/ 191759 h 605945"/>
              <a:gd name="connsiteX93" fmla="*/ 194902 w 565731"/>
              <a:gd name="connsiteY93" fmla="*/ 343079 h 605945"/>
              <a:gd name="connsiteX94" fmla="*/ 171980 w 565731"/>
              <a:gd name="connsiteY94" fmla="*/ 363744 h 605945"/>
              <a:gd name="connsiteX95" fmla="*/ 169310 w 565731"/>
              <a:gd name="connsiteY95" fmla="*/ 363522 h 605945"/>
              <a:gd name="connsiteX96" fmla="*/ 148836 w 565731"/>
              <a:gd name="connsiteY96" fmla="*/ 337969 h 605945"/>
              <a:gd name="connsiteX97" fmla="*/ 167307 w 565731"/>
              <a:gd name="connsiteY97" fmla="*/ 171761 h 605945"/>
              <a:gd name="connsiteX98" fmla="*/ 168420 w 565731"/>
              <a:gd name="connsiteY98" fmla="*/ 168428 h 605945"/>
              <a:gd name="connsiteX99" fmla="*/ 169977 w 565731"/>
              <a:gd name="connsiteY99" fmla="*/ 163984 h 605945"/>
              <a:gd name="connsiteX100" fmla="*/ 173093 w 565731"/>
              <a:gd name="connsiteY100" fmla="*/ 159540 h 605945"/>
              <a:gd name="connsiteX101" fmla="*/ 175096 w 565731"/>
              <a:gd name="connsiteY101" fmla="*/ 157095 h 605945"/>
              <a:gd name="connsiteX102" fmla="*/ 181327 w 565731"/>
              <a:gd name="connsiteY102" fmla="*/ 153318 h 605945"/>
              <a:gd name="connsiteX103" fmla="*/ 182440 w 565731"/>
              <a:gd name="connsiteY103" fmla="*/ 152651 h 605945"/>
              <a:gd name="connsiteX104" fmla="*/ 183107 w 565731"/>
              <a:gd name="connsiteY104" fmla="*/ 152429 h 605945"/>
              <a:gd name="connsiteX105" fmla="*/ 184220 w 565731"/>
              <a:gd name="connsiteY105" fmla="*/ 151985 h 605945"/>
              <a:gd name="connsiteX106" fmla="*/ 273903 w 565731"/>
              <a:gd name="connsiteY106" fmla="*/ 133097 h 605945"/>
              <a:gd name="connsiteX107" fmla="*/ 279689 w 565731"/>
              <a:gd name="connsiteY107" fmla="*/ 144652 h 605945"/>
              <a:gd name="connsiteX108" fmla="*/ 279912 w 565731"/>
              <a:gd name="connsiteY108" fmla="*/ 144652 h 605945"/>
              <a:gd name="connsiteX109" fmla="*/ 264334 w 565731"/>
              <a:gd name="connsiteY109" fmla="*/ 265975 h 605945"/>
              <a:gd name="connsiteX110" fmla="*/ 282805 w 565731"/>
              <a:gd name="connsiteY110" fmla="*/ 298194 h 605945"/>
              <a:gd name="connsiteX111" fmla="*/ 301498 w 565731"/>
              <a:gd name="connsiteY111" fmla="*/ 265975 h 605945"/>
              <a:gd name="connsiteX112" fmla="*/ 285920 w 565731"/>
              <a:gd name="connsiteY112" fmla="*/ 144652 h 605945"/>
              <a:gd name="connsiteX113" fmla="*/ 458589 w 565731"/>
              <a:gd name="connsiteY113" fmla="*/ 60898 h 605945"/>
              <a:gd name="connsiteX114" fmla="*/ 505339 w 565731"/>
              <a:gd name="connsiteY114" fmla="*/ 111988 h 605945"/>
              <a:gd name="connsiteX115" fmla="*/ 458589 w 565731"/>
              <a:gd name="connsiteY115" fmla="*/ 163078 h 605945"/>
              <a:gd name="connsiteX116" fmla="*/ 411839 w 565731"/>
              <a:gd name="connsiteY116" fmla="*/ 111988 h 605945"/>
              <a:gd name="connsiteX117" fmla="*/ 458589 w 565731"/>
              <a:gd name="connsiteY117" fmla="*/ 60898 h 605945"/>
              <a:gd name="connsiteX118" fmla="*/ 107209 w 565731"/>
              <a:gd name="connsiteY118" fmla="*/ 60898 h 605945"/>
              <a:gd name="connsiteX119" fmla="*/ 153924 w 565731"/>
              <a:gd name="connsiteY119" fmla="*/ 111988 h 605945"/>
              <a:gd name="connsiteX120" fmla="*/ 107209 w 565731"/>
              <a:gd name="connsiteY120" fmla="*/ 163078 h 605945"/>
              <a:gd name="connsiteX121" fmla="*/ 60494 w 565731"/>
              <a:gd name="connsiteY121" fmla="*/ 111988 h 605945"/>
              <a:gd name="connsiteX122" fmla="*/ 107209 w 565731"/>
              <a:gd name="connsiteY122" fmla="*/ 60898 h 605945"/>
              <a:gd name="connsiteX123" fmla="*/ 282810 w 565731"/>
              <a:gd name="connsiteY123" fmla="*/ 0 h 605945"/>
              <a:gd name="connsiteX124" fmla="*/ 341344 w 565731"/>
              <a:gd name="connsiteY124" fmla="*/ 64003 h 605945"/>
              <a:gd name="connsiteX125" fmla="*/ 282810 w 565731"/>
              <a:gd name="connsiteY125" fmla="*/ 128006 h 605945"/>
              <a:gd name="connsiteX126" fmla="*/ 224276 w 565731"/>
              <a:gd name="connsiteY126" fmla="*/ 64003 h 605945"/>
              <a:gd name="connsiteX127" fmla="*/ 282810 w 565731"/>
              <a:gd name="connsiteY127" fmla="*/ 0 h 605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65731" h="605945">
                <a:moveTo>
                  <a:pt x="458586" y="166887"/>
                </a:moveTo>
                <a:cubicBezTo>
                  <a:pt x="494634" y="166887"/>
                  <a:pt x="537135" y="182218"/>
                  <a:pt x="538915" y="182885"/>
                </a:cubicBezTo>
                <a:cubicBezTo>
                  <a:pt x="539583" y="183107"/>
                  <a:pt x="540250" y="183773"/>
                  <a:pt x="541140" y="184218"/>
                </a:cubicBezTo>
                <a:cubicBezTo>
                  <a:pt x="542253" y="184884"/>
                  <a:pt x="543366" y="185329"/>
                  <a:pt x="544478" y="186217"/>
                </a:cubicBezTo>
                <a:cubicBezTo>
                  <a:pt x="545368" y="187106"/>
                  <a:pt x="546036" y="187995"/>
                  <a:pt x="546703" y="188884"/>
                </a:cubicBezTo>
                <a:cubicBezTo>
                  <a:pt x="547593" y="189772"/>
                  <a:pt x="548261" y="190661"/>
                  <a:pt x="548929" y="191772"/>
                </a:cubicBezTo>
                <a:cubicBezTo>
                  <a:pt x="549596" y="193105"/>
                  <a:pt x="549819" y="194216"/>
                  <a:pt x="550041" y="195549"/>
                </a:cubicBezTo>
                <a:cubicBezTo>
                  <a:pt x="550264" y="196438"/>
                  <a:pt x="550709" y="197327"/>
                  <a:pt x="550931" y="198215"/>
                </a:cubicBezTo>
                <a:lnTo>
                  <a:pt x="565617" y="331082"/>
                </a:lnTo>
                <a:cubicBezTo>
                  <a:pt x="566730" y="341081"/>
                  <a:pt x="559609" y="350190"/>
                  <a:pt x="549374" y="351301"/>
                </a:cubicBezTo>
                <a:cubicBezTo>
                  <a:pt x="548706" y="351524"/>
                  <a:pt x="548038" y="351524"/>
                  <a:pt x="547371" y="351524"/>
                </a:cubicBezTo>
                <a:cubicBezTo>
                  <a:pt x="538025" y="351524"/>
                  <a:pt x="530015" y="344414"/>
                  <a:pt x="528902" y="335082"/>
                </a:cubicBezTo>
                <a:lnTo>
                  <a:pt x="515551" y="213991"/>
                </a:lnTo>
                <a:cubicBezTo>
                  <a:pt x="513993" y="213546"/>
                  <a:pt x="512213" y="213102"/>
                  <a:pt x="510433" y="212657"/>
                </a:cubicBezTo>
                <a:lnTo>
                  <a:pt x="510433" y="338415"/>
                </a:lnTo>
                <a:lnTo>
                  <a:pt x="525119" y="521051"/>
                </a:lnTo>
                <a:cubicBezTo>
                  <a:pt x="526009" y="533271"/>
                  <a:pt x="516886" y="543936"/>
                  <a:pt x="504647" y="544825"/>
                </a:cubicBezTo>
                <a:cubicBezTo>
                  <a:pt x="504202" y="545047"/>
                  <a:pt x="503535" y="545047"/>
                  <a:pt x="502867" y="545047"/>
                </a:cubicBezTo>
                <a:cubicBezTo>
                  <a:pt x="491519" y="545047"/>
                  <a:pt x="481728" y="536160"/>
                  <a:pt x="480838" y="524606"/>
                </a:cubicBezTo>
                <a:lnTo>
                  <a:pt x="467487" y="359522"/>
                </a:lnTo>
                <a:cubicBezTo>
                  <a:pt x="464817" y="360855"/>
                  <a:pt x="461924" y="361522"/>
                  <a:pt x="458586" y="361522"/>
                </a:cubicBezTo>
                <a:cubicBezTo>
                  <a:pt x="455471" y="361522"/>
                  <a:pt x="452356" y="360855"/>
                  <a:pt x="449685" y="359522"/>
                </a:cubicBezTo>
                <a:lnTo>
                  <a:pt x="436334" y="524606"/>
                </a:lnTo>
                <a:cubicBezTo>
                  <a:pt x="435444" y="536160"/>
                  <a:pt x="425653" y="545047"/>
                  <a:pt x="414305" y="545047"/>
                </a:cubicBezTo>
                <a:cubicBezTo>
                  <a:pt x="413637" y="545047"/>
                  <a:pt x="413192" y="545047"/>
                  <a:pt x="412525" y="544825"/>
                </a:cubicBezTo>
                <a:cubicBezTo>
                  <a:pt x="400286" y="543936"/>
                  <a:pt x="391163" y="533271"/>
                  <a:pt x="392276" y="521051"/>
                </a:cubicBezTo>
                <a:lnTo>
                  <a:pt x="403402" y="380852"/>
                </a:lnTo>
                <a:cubicBezTo>
                  <a:pt x="412525" y="378630"/>
                  <a:pt x="420535" y="373964"/>
                  <a:pt x="426321" y="366632"/>
                </a:cubicBezTo>
                <a:cubicBezTo>
                  <a:pt x="433219" y="357967"/>
                  <a:pt x="436557" y="347080"/>
                  <a:pt x="435222" y="335971"/>
                </a:cubicBezTo>
                <a:lnTo>
                  <a:pt x="416975" y="171998"/>
                </a:lnTo>
                <a:cubicBezTo>
                  <a:pt x="430104" y="169331"/>
                  <a:pt x="444790" y="166887"/>
                  <a:pt x="458586" y="166887"/>
                </a:cubicBezTo>
                <a:close/>
                <a:moveTo>
                  <a:pt x="107223" y="166887"/>
                </a:moveTo>
                <a:cubicBezTo>
                  <a:pt x="121024" y="166887"/>
                  <a:pt x="135715" y="169331"/>
                  <a:pt x="148848" y="171998"/>
                </a:cubicBezTo>
                <a:lnTo>
                  <a:pt x="130595" y="335971"/>
                </a:lnTo>
                <a:cubicBezTo>
                  <a:pt x="129260" y="347080"/>
                  <a:pt x="132376" y="357967"/>
                  <a:pt x="139499" y="366632"/>
                </a:cubicBezTo>
                <a:cubicBezTo>
                  <a:pt x="145287" y="373964"/>
                  <a:pt x="153300" y="378852"/>
                  <a:pt x="162204" y="380852"/>
                </a:cubicBezTo>
                <a:lnTo>
                  <a:pt x="173556" y="521051"/>
                </a:lnTo>
                <a:cubicBezTo>
                  <a:pt x="174669" y="533271"/>
                  <a:pt x="165543" y="543936"/>
                  <a:pt x="153300" y="545047"/>
                </a:cubicBezTo>
                <a:cubicBezTo>
                  <a:pt x="152632" y="545047"/>
                  <a:pt x="151964" y="545047"/>
                  <a:pt x="151519" y="545047"/>
                </a:cubicBezTo>
                <a:cubicBezTo>
                  <a:pt x="139944" y="545047"/>
                  <a:pt x="130373" y="536160"/>
                  <a:pt x="129483" y="524606"/>
                </a:cubicBezTo>
                <a:lnTo>
                  <a:pt x="116127" y="359522"/>
                </a:lnTo>
                <a:cubicBezTo>
                  <a:pt x="113456" y="360855"/>
                  <a:pt x="110339" y="361522"/>
                  <a:pt x="107223" y="361522"/>
                </a:cubicBezTo>
                <a:cubicBezTo>
                  <a:pt x="103884" y="361522"/>
                  <a:pt x="100991" y="360855"/>
                  <a:pt x="98097" y="359522"/>
                </a:cubicBezTo>
                <a:lnTo>
                  <a:pt x="84964" y="524606"/>
                </a:lnTo>
                <a:cubicBezTo>
                  <a:pt x="84073" y="536160"/>
                  <a:pt x="74279" y="545047"/>
                  <a:pt x="62704" y="545047"/>
                </a:cubicBezTo>
                <a:cubicBezTo>
                  <a:pt x="62259" y="545047"/>
                  <a:pt x="61591" y="545047"/>
                  <a:pt x="60924" y="545047"/>
                </a:cubicBezTo>
                <a:cubicBezTo>
                  <a:pt x="48904" y="543936"/>
                  <a:pt x="39777" y="533271"/>
                  <a:pt x="40668" y="521051"/>
                </a:cubicBezTo>
                <a:lnTo>
                  <a:pt x="55359" y="338415"/>
                </a:lnTo>
                <a:lnTo>
                  <a:pt x="55359" y="212657"/>
                </a:lnTo>
                <a:cubicBezTo>
                  <a:pt x="53578" y="213102"/>
                  <a:pt x="51797" y="213546"/>
                  <a:pt x="50239" y="213991"/>
                </a:cubicBezTo>
                <a:lnTo>
                  <a:pt x="36884" y="335082"/>
                </a:lnTo>
                <a:cubicBezTo>
                  <a:pt x="35771" y="344636"/>
                  <a:pt x="27757" y="351524"/>
                  <a:pt x="18408" y="351524"/>
                </a:cubicBezTo>
                <a:cubicBezTo>
                  <a:pt x="17740" y="351524"/>
                  <a:pt x="17073" y="351524"/>
                  <a:pt x="16405" y="351301"/>
                </a:cubicBezTo>
                <a:cubicBezTo>
                  <a:pt x="6166" y="350190"/>
                  <a:pt x="-1180" y="341081"/>
                  <a:pt x="156" y="331082"/>
                </a:cubicBezTo>
                <a:lnTo>
                  <a:pt x="14847" y="198215"/>
                </a:lnTo>
                <a:cubicBezTo>
                  <a:pt x="14847" y="197104"/>
                  <a:pt x="15515" y="196438"/>
                  <a:pt x="15737" y="195549"/>
                </a:cubicBezTo>
                <a:cubicBezTo>
                  <a:pt x="15960" y="194216"/>
                  <a:pt x="16182" y="193105"/>
                  <a:pt x="16850" y="191772"/>
                </a:cubicBezTo>
                <a:cubicBezTo>
                  <a:pt x="17518" y="190661"/>
                  <a:pt x="18408" y="189550"/>
                  <a:pt x="19299" y="188439"/>
                </a:cubicBezTo>
                <a:cubicBezTo>
                  <a:pt x="19966" y="187773"/>
                  <a:pt x="20412" y="187106"/>
                  <a:pt x="21079" y="186440"/>
                </a:cubicBezTo>
                <a:cubicBezTo>
                  <a:pt x="22415" y="185106"/>
                  <a:pt x="24196" y="184218"/>
                  <a:pt x="25976" y="183551"/>
                </a:cubicBezTo>
                <a:cubicBezTo>
                  <a:pt x="26199" y="183329"/>
                  <a:pt x="26644" y="183107"/>
                  <a:pt x="26867" y="182885"/>
                </a:cubicBezTo>
                <a:cubicBezTo>
                  <a:pt x="26867" y="182885"/>
                  <a:pt x="27312" y="182662"/>
                  <a:pt x="27312" y="182662"/>
                </a:cubicBezTo>
                <a:cubicBezTo>
                  <a:pt x="27757" y="182662"/>
                  <a:pt x="27980" y="182440"/>
                  <a:pt x="28202" y="182440"/>
                </a:cubicBezTo>
                <a:cubicBezTo>
                  <a:pt x="35771" y="179774"/>
                  <a:pt x="74279" y="166887"/>
                  <a:pt x="107223" y="166887"/>
                </a:cubicBezTo>
                <a:close/>
                <a:moveTo>
                  <a:pt x="291929" y="132875"/>
                </a:moveTo>
                <a:cubicBezTo>
                  <a:pt x="334656" y="135097"/>
                  <a:pt x="381167" y="151762"/>
                  <a:pt x="383170" y="152651"/>
                </a:cubicBezTo>
                <a:cubicBezTo>
                  <a:pt x="384283" y="153096"/>
                  <a:pt x="385173" y="153762"/>
                  <a:pt x="386063" y="154207"/>
                </a:cubicBezTo>
                <a:cubicBezTo>
                  <a:pt x="387621" y="155096"/>
                  <a:pt x="389178" y="155762"/>
                  <a:pt x="390291" y="156873"/>
                </a:cubicBezTo>
                <a:cubicBezTo>
                  <a:pt x="391626" y="157984"/>
                  <a:pt x="392294" y="159095"/>
                  <a:pt x="393184" y="160206"/>
                </a:cubicBezTo>
                <a:cubicBezTo>
                  <a:pt x="394074" y="161539"/>
                  <a:pt x="395187" y="162428"/>
                  <a:pt x="395855" y="163761"/>
                </a:cubicBezTo>
                <a:cubicBezTo>
                  <a:pt x="396522" y="165317"/>
                  <a:pt x="396967" y="166872"/>
                  <a:pt x="397412" y="168650"/>
                </a:cubicBezTo>
                <a:cubicBezTo>
                  <a:pt x="397635" y="169761"/>
                  <a:pt x="398303" y="170650"/>
                  <a:pt x="398303" y="171761"/>
                </a:cubicBezTo>
                <a:lnTo>
                  <a:pt x="416773" y="337969"/>
                </a:lnTo>
                <a:cubicBezTo>
                  <a:pt x="418331" y="350634"/>
                  <a:pt x="409207" y="362189"/>
                  <a:pt x="396522" y="363522"/>
                </a:cubicBezTo>
                <a:cubicBezTo>
                  <a:pt x="395632" y="363522"/>
                  <a:pt x="394742" y="363744"/>
                  <a:pt x="393852" y="363744"/>
                </a:cubicBezTo>
                <a:cubicBezTo>
                  <a:pt x="382280" y="363744"/>
                  <a:pt x="372265" y="354856"/>
                  <a:pt x="370930" y="343079"/>
                </a:cubicBezTo>
                <a:lnTo>
                  <a:pt x="354017" y="191759"/>
                </a:lnTo>
                <a:cubicBezTo>
                  <a:pt x="352014" y="191092"/>
                  <a:pt x="350012" y="190426"/>
                  <a:pt x="347564" y="189759"/>
                </a:cubicBezTo>
                <a:lnTo>
                  <a:pt x="347564" y="347523"/>
                </a:lnTo>
                <a:lnTo>
                  <a:pt x="366034" y="575948"/>
                </a:lnTo>
                <a:cubicBezTo>
                  <a:pt x="367370" y="591280"/>
                  <a:pt x="355798" y="604612"/>
                  <a:pt x="340665" y="605723"/>
                </a:cubicBezTo>
                <a:cubicBezTo>
                  <a:pt x="339775" y="605945"/>
                  <a:pt x="339107" y="605945"/>
                  <a:pt x="338440" y="605945"/>
                </a:cubicBezTo>
                <a:cubicBezTo>
                  <a:pt x="323974" y="605945"/>
                  <a:pt x="311957" y="594835"/>
                  <a:pt x="310622" y="580392"/>
                </a:cubicBezTo>
                <a:lnTo>
                  <a:pt x="294154" y="373965"/>
                </a:lnTo>
                <a:cubicBezTo>
                  <a:pt x="290594" y="375299"/>
                  <a:pt x="286810" y="376187"/>
                  <a:pt x="282805" y="376187"/>
                </a:cubicBezTo>
                <a:cubicBezTo>
                  <a:pt x="279022" y="376187"/>
                  <a:pt x="275238" y="375299"/>
                  <a:pt x="271678" y="373965"/>
                </a:cubicBezTo>
                <a:lnTo>
                  <a:pt x="254987" y="580392"/>
                </a:lnTo>
                <a:cubicBezTo>
                  <a:pt x="253875" y="594835"/>
                  <a:pt x="241858" y="605945"/>
                  <a:pt x="227393" y="605945"/>
                </a:cubicBezTo>
                <a:cubicBezTo>
                  <a:pt x="226725" y="605945"/>
                  <a:pt x="225835" y="605945"/>
                  <a:pt x="225167" y="605723"/>
                </a:cubicBezTo>
                <a:cubicBezTo>
                  <a:pt x="209812" y="604612"/>
                  <a:pt x="198462" y="591280"/>
                  <a:pt x="199798" y="575948"/>
                </a:cubicBezTo>
                <a:lnTo>
                  <a:pt x="218046" y="347523"/>
                </a:lnTo>
                <a:lnTo>
                  <a:pt x="218046" y="189759"/>
                </a:lnTo>
                <a:cubicBezTo>
                  <a:pt x="215821" y="190426"/>
                  <a:pt x="213595" y="191092"/>
                  <a:pt x="211815" y="191759"/>
                </a:cubicBezTo>
                <a:lnTo>
                  <a:pt x="194902" y="343079"/>
                </a:lnTo>
                <a:cubicBezTo>
                  <a:pt x="193567" y="354856"/>
                  <a:pt x="183552" y="363744"/>
                  <a:pt x="171980" y="363744"/>
                </a:cubicBezTo>
                <a:cubicBezTo>
                  <a:pt x="171090" y="363744"/>
                  <a:pt x="170200" y="363744"/>
                  <a:pt x="169310" y="363522"/>
                </a:cubicBezTo>
                <a:cubicBezTo>
                  <a:pt x="156625" y="362189"/>
                  <a:pt x="147501" y="350634"/>
                  <a:pt x="148836" y="337969"/>
                </a:cubicBezTo>
                <a:lnTo>
                  <a:pt x="167307" y="171761"/>
                </a:lnTo>
                <a:cubicBezTo>
                  <a:pt x="167530" y="170650"/>
                  <a:pt x="168197" y="169539"/>
                  <a:pt x="168420" y="168428"/>
                </a:cubicBezTo>
                <a:cubicBezTo>
                  <a:pt x="168865" y="166872"/>
                  <a:pt x="169087" y="165317"/>
                  <a:pt x="169977" y="163984"/>
                </a:cubicBezTo>
                <a:cubicBezTo>
                  <a:pt x="170645" y="162206"/>
                  <a:pt x="171980" y="160873"/>
                  <a:pt x="173093" y="159540"/>
                </a:cubicBezTo>
                <a:cubicBezTo>
                  <a:pt x="173761" y="158651"/>
                  <a:pt x="174206" y="157762"/>
                  <a:pt x="175096" y="157095"/>
                </a:cubicBezTo>
                <a:cubicBezTo>
                  <a:pt x="176876" y="155540"/>
                  <a:pt x="179102" y="154429"/>
                  <a:pt x="181327" y="153318"/>
                </a:cubicBezTo>
                <a:cubicBezTo>
                  <a:pt x="181772" y="153096"/>
                  <a:pt x="181995" y="152874"/>
                  <a:pt x="182440" y="152651"/>
                </a:cubicBezTo>
                <a:cubicBezTo>
                  <a:pt x="182662" y="152651"/>
                  <a:pt x="182885" y="152429"/>
                  <a:pt x="183107" y="152429"/>
                </a:cubicBezTo>
                <a:cubicBezTo>
                  <a:pt x="183552" y="152207"/>
                  <a:pt x="183775" y="152207"/>
                  <a:pt x="184220" y="151985"/>
                </a:cubicBezTo>
                <a:cubicBezTo>
                  <a:pt x="192899" y="148874"/>
                  <a:pt x="234959" y="135097"/>
                  <a:pt x="273903" y="133097"/>
                </a:cubicBezTo>
                <a:lnTo>
                  <a:pt x="279689" y="144652"/>
                </a:lnTo>
                <a:lnTo>
                  <a:pt x="279912" y="144652"/>
                </a:lnTo>
                <a:lnTo>
                  <a:pt x="264334" y="265975"/>
                </a:lnTo>
                <a:lnTo>
                  <a:pt x="282805" y="298194"/>
                </a:lnTo>
                <a:lnTo>
                  <a:pt x="301498" y="265975"/>
                </a:lnTo>
                <a:lnTo>
                  <a:pt x="285920" y="144652"/>
                </a:lnTo>
                <a:close/>
                <a:moveTo>
                  <a:pt x="458589" y="60898"/>
                </a:moveTo>
                <a:cubicBezTo>
                  <a:pt x="484408" y="60898"/>
                  <a:pt x="505339" y="83772"/>
                  <a:pt x="505339" y="111988"/>
                </a:cubicBezTo>
                <a:cubicBezTo>
                  <a:pt x="505339" y="140204"/>
                  <a:pt x="484408" y="163078"/>
                  <a:pt x="458589" y="163078"/>
                </a:cubicBezTo>
                <a:cubicBezTo>
                  <a:pt x="432770" y="163078"/>
                  <a:pt x="411839" y="140204"/>
                  <a:pt x="411839" y="111988"/>
                </a:cubicBezTo>
                <a:cubicBezTo>
                  <a:pt x="411839" y="83772"/>
                  <a:pt x="432770" y="60898"/>
                  <a:pt x="458589" y="60898"/>
                </a:cubicBezTo>
                <a:close/>
                <a:moveTo>
                  <a:pt x="107209" y="60898"/>
                </a:moveTo>
                <a:cubicBezTo>
                  <a:pt x="133009" y="60898"/>
                  <a:pt x="153924" y="83772"/>
                  <a:pt x="153924" y="111988"/>
                </a:cubicBezTo>
                <a:cubicBezTo>
                  <a:pt x="153924" y="140204"/>
                  <a:pt x="133009" y="163078"/>
                  <a:pt x="107209" y="163078"/>
                </a:cubicBezTo>
                <a:cubicBezTo>
                  <a:pt x="81409" y="163078"/>
                  <a:pt x="60494" y="140204"/>
                  <a:pt x="60494" y="111988"/>
                </a:cubicBezTo>
                <a:cubicBezTo>
                  <a:pt x="60494" y="83772"/>
                  <a:pt x="81409" y="60898"/>
                  <a:pt x="107209" y="60898"/>
                </a:cubicBezTo>
                <a:close/>
                <a:moveTo>
                  <a:pt x="282810" y="0"/>
                </a:moveTo>
                <a:cubicBezTo>
                  <a:pt x="315137" y="0"/>
                  <a:pt x="341344" y="28655"/>
                  <a:pt x="341344" y="64003"/>
                </a:cubicBezTo>
                <a:cubicBezTo>
                  <a:pt x="341344" y="99351"/>
                  <a:pt x="315137" y="128006"/>
                  <a:pt x="282810" y="128006"/>
                </a:cubicBezTo>
                <a:cubicBezTo>
                  <a:pt x="250483" y="128006"/>
                  <a:pt x="224276" y="99351"/>
                  <a:pt x="224276" y="64003"/>
                </a:cubicBezTo>
                <a:cubicBezTo>
                  <a:pt x="224276" y="28655"/>
                  <a:pt x="250483" y="0"/>
                  <a:pt x="282810" y="0"/>
                </a:cubicBezTo>
                <a:close/>
              </a:path>
            </a:pathLst>
          </a:cu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chemeClr val="lt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5" name="文本框 14"/>
          <p:cNvSpPr txBox="1"/>
          <p:nvPr/>
        </p:nvSpPr>
        <p:spPr>
          <a:xfrm>
            <a:off x="683260" y="3636645"/>
            <a:ext cx="2992120" cy="1476375"/>
          </a:xfrm>
          <a:prstGeom prst="rect">
            <a:avLst/>
          </a:prstGeom>
          <a:noFill/>
        </p:spPr>
        <p:txBody>
          <a:bodyPr wrap="square" rtlCol="0">
            <a:spAutoFit/>
          </a:bodyPr>
          <a:lstStyle/>
          <a:p>
            <a:pPr marL="457200" indent="-457200" algn="l">
              <a:lnSpc>
                <a:spcPct val="150000"/>
              </a:lnSpc>
              <a:buFont typeface="Wingdings" panose="05000000000000000000" charset="0"/>
              <a:buChar char="Ø"/>
            </a:pPr>
            <a:r>
              <a:rPr lang="zh-CN" altLang="en-US" sz="2000" dirty="0">
                <a:solidFill>
                  <a:srgbClr val="FF0000"/>
                </a:solidFill>
                <a:latin typeface="微软雅黑" panose="020B0503020204020204" charset="-122"/>
                <a:ea typeface="微软雅黑" panose="020B0503020204020204" charset="-122"/>
                <a:sym typeface="字魂59号-创粗黑" panose="00000500000000000000" pitchFamily="2" charset="-122"/>
              </a:rPr>
              <a:t>自由选择</a:t>
            </a:r>
            <a:endParaRPr lang="zh-CN" altLang="en-US" sz="2000" dirty="0">
              <a:solidFill>
                <a:srgbClr val="FF0000"/>
              </a:solidFill>
              <a:latin typeface="微软雅黑" panose="020B0503020204020204" charset="-122"/>
              <a:ea typeface="微软雅黑" panose="020B0503020204020204" charset="-122"/>
              <a:sym typeface="字魂59号-创粗黑" panose="00000500000000000000" pitchFamily="2" charset="-122"/>
            </a:endParaRPr>
          </a:p>
          <a:p>
            <a:pPr marL="457200" indent="-457200" algn="l">
              <a:lnSpc>
                <a:spcPct val="150000"/>
              </a:lnSpc>
              <a:buFont typeface="Wingdings" panose="05000000000000000000" charset="0"/>
              <a:buChar char="Ø"/>
            </a:pPr>
            <a:r>
              <a:rPr lang="zh-CN" altLang="en-US" sz="2000" dirty="0">
                <a:solidFill>
                  <a:srgbClr val="FF0000"/>
                </a:solidFill>
                <a:latin typeface="微软雅黑" panose="020B0503020204020204" charset="-122"/>
                <a:ea typeface="微软雅黑" panose="020B0503020204020204" charset="-122"/>
                <a:sym typeface="字魂59号-创粗黑" panose="00000500000000000000" pitchFamily="2" charset="-122"/>
              </a:rPr>
              <a:t>从多种选项中选择</a:t>
            </a:r>
            <a:endParaRPr lang="zh-CN" altLang="en-US" sz="2000" dirty="0">
              <a:solidFill>
                <a:srgbClr val="FF0000"/>
              </a:solidFill>
              <a:latin typeface="微软雅黑" panose="020B0503020204020204" charset="-122"/>
              <a:ea typeface="微软雅黑" panose="020B0503020204020204" charset="-122"/>
              <a:sym typeface="字魂59号-创粗黑" panose="00000500000000000000" pitchFamily="2" charset="-122"/>
            </a:endParaRPr>
          </a:p>
          <a:p>
            <a:pPr marL="457200" indent="-457200" algn="l">
              <a:lnSpc>
                <a:spcPct val="150000"/>
              </a:lnSpc>
              <a:buFont typeface="Wingdings" panose="05000000000000000000" charset="0"/>
              <a:buChar char="Ø"/>
            </a:pPr>
            <a:r>
              <a:rPr lang="zh-CN" altLang="en-US" sz="2000" dirty="0">
                <a:solidFill>
                  <a:srgbClr val="FF0000"/>
                </a:solidFill>
                <a:latin typeface="微软雅黑" panose="020B0503020204020204" charset="-122"/>
                <a:ea typeface="微软雅黑" panose="020B0503020204020204" charset="-122"/>
                <a:sym typeface="字魂59号-创粗黑" panose="00000500000000000000" pitchFamily="2" charset="-122"/>
              </a:rPr>
              <a:t>深思熟虑后选择</a:t>
            </a:r>
            <a:endParaRPr lang="zh-CN" altLang="en-US" sz="2000" dirty="0">
              <a:solidFill>
                <a:srgbClr val="FF0000"/>
              </a:solidFill>
              <a:latin typeface="微软雅黑" panose="020B0503020204020204" charset="-122"/>
              <a:ea typeface="微软雅黑" panose="020B0503020204020204" charset="-122"/>
              <a:sym typeface="字魂59号-创粗黑" panose="00000500000000000000" pitchFamily="2" charset="-122"/>
            </a:endParaRPr>
          </a:p>
        </p:txBody>
      </p:sp>
      <p:sp>
        <p:nvSpPr>
          <p:cNvPr id="10" name="文本框 9"/>
          <p:cNvSpPr txBox="1"/>
          <p:nvPr/>
        </p:nvSpPr>
        <p:spPr>
          <a:xfrm>
            <a:off x="4362450" y="3636645"/>
            <a:ext cx="2992120" cy="1014730"/>
          </a:xfrm>
          <a:prstGeom prst="rect">
            <a:avLst/>
          </a:prstGeom>
          <a:noFill/>
        </p:spPr>
        <p:txBody>
          <a:bodyPr wrap="square" rtlCol="0">
            <a:spAutoFit/>
          </a:bodyPr>
          <a:p>
            <a:pPr marL="457200" indent="-457200" algn="l">
              <a:lnSpc>
                <a:spcPct val="150000"/>
              </a:lnSpc>
              <a:buFont typeface="Wingdings" panose="05000000000000000000" charset="0"/>
              <a:buChar char="Ø"/>
            </a:pPr>
            <a:r>
              <a:rPr lang="zh-CN" altLang="en-US" sz="2000" dirty="0">
                <a:solidFill>
                  <a:srgbClr val="FF0000"/>
                </a:solidFill>
                <a:latin typeface="微软雅黑" panose="020B0503020204020204" charset="-122"/>
                <a:ea typeface="微软雅黑" panose="020B0503020204020204" charset="-122"/>
                <a:sym typeface="字魂59号-创粗黑" panose="00000500000000000000" pitchFamily="2" charset="-122"/>
              </a:rPr>
              <a:t>重视所做的选择</a:t>
            </a:r>
            <a:endParaRPr lang="zh-CN" altLang="en-US" sz="2000" dirty="0">
              <a:solidFill>
                <a:srgbClr val="FF0000"/>
              </a:solidFill>
              <a:latin typeface="微软雅黑" panose="020B0503020204020204" charset="-122"/>
              <a:ea typeface="微软雅黑" panose="020B0503020204020204" charset="-122"/>
              <a:sym typeface="字魂59号-创粗黑" panose="00000500000000000000" pitchFamily="2" charset="-122"/>
            </a:endParaRPr>
          </a:p>
          <a:p>
            <a:pPr marL="457200" indent="-457200" algn="l">
              <a:lnSpc>
                <a:spcPct val="150000"/>
              </a:lnSpc>
              <a:buFont typeface="Wingdings" panose="05000000000000000000" charset="0"/>
              <a:buChar char="Ø"/>
            </a:pPr>
            <a:r>
              <a:rPr lang="zh-CN" altLang="en-US" sz="2000" dirty="0">
                <a:solidFill>
                  <a:srgbClr val="FF0000"/>
                </a:solidFill>
                <a:latin typeface="微软雅黑" panose="020B0503020204020204" charset="-122"/>
                <a:ea typeface="微软雅黑" panose="020B0503020204020204" charset="-122"/>
                <a:sym typeface="字魂59号-创粗黑" panose="00000500000000000000" pitchFamily="2" charset="-122"/>
              </a:rPr>
              <a:t>愿意公开表示选择</a:t>
            </a:r>
            <a:endParaRPr lang="zh-CN" altLang="en-US" sz="2000" dirty="0">
              <a:solidFill>
                <a:srgbClr val="FF0000"/>
              </a:solidFill>
              <a:latin typeface="微软雅黑" panose="020B0503020204020204" charset="-122"/>
              <a:ea typeface="微软雅黑" panose="020B0503020204020204" charset="-122"/>
              <a:sym typeface="字魂59号-创粗黑" panose="00000500000000000000" pitchFamily="2" charset="-122"/>
            </a:endParaRPr>
          </a:p>
        </p:txBody>
      </p:sp>
      <p:sp>
        <p:nvSpPr>
          <p:cNvPr id="11" name="文本框 10"/>
          <p:cNvSpPr txBox="1"/>
          <p:nvPr/>
        </p:nvSpPr>
        <p:spPr>
          <a:xfrm>
            <a:off x="8041640" y="3636645"/>
            <a:ext cx="2441575" cy="1014730"/>
          </a:xfrm>
          <a:prstGeom prst="rect">
            <a:avLst/>
          </a:prstGeom>
          <a:noFill/>
        </p:spPr>
        <p:txBody>
          <a:bodyPr wrap="square" rtlCol="0">
            <a:spAutoFit/>
          </a:bodyPr>
          <a:p>
            <a:pPr marL="457200" indent="-457200" algn="l">
              <a:lnSpc>
                <a:spcPct val="150000"/>
              </a:lnSpc>
              <a:buFont typeface="Wingdings" panose="05000000000000000000" charset="0"/>
              <a:buChar char="Ø"/>
            </a:pPr>
            <a:r>
              <a:rPr lang="zh-CN" altLang="en-US" sz="2000" dirty="0">
                <a:solidFill>
                  <a:srgbClr val="FF0000"/>
                </a:solidFill>
                <a:latin typeface="微软雅黑" panose="020B0503020204020204" charset="-122"/>
                <a:ea typeface="微软雅黑" panose="020B0503020204020204" charset="-122"/>
                <a:sym typeface="字魂59号-创粗黑" panose="00000500000000000000" pitchFamily="2" charset="-122"/>
              </a:rPr>
              <a:t>采取行动</a:t>
            </a:r>
            <a:endParaRPr lang="zh-CN" altLang="en-US" sz="2000" dirty="0">
              <a:solidFill>
                <a:srgbClr val="FF0000"/>
              </a:solidFill>
              <a:latin typeface="微软雅黑" panose="020B0503020204020204" charset="-122"/>
              <a:ea typeface="微软雅黑" panose="020B0503020204020204" charset="-122"/>
              <a:sym typeface="字魂59号-创粗黑" panose="00000500000000000000" pitchFamily="2" charset="-122"/>
            </a:endParaRPr>
          </a:p>
          <a:p>
            <a:pPr marL="457200" indent="-457200" algn="l">
              <a:lnSpc>
                <a:spcPct val="150000"/>
              </a:lnSpc>
              <a:buFont typeface="Wingdings" panose="05000000000000000000" charset="0"/>
              <a:buChar char="Ø"/>
            </a:pPr>
            <a:r>
              <a:rPr lang="zh-CN" altLang="en-US" sz="2000" dirty="0">
                <a:solidFill>
                  <a:srgbClr val="FF0000"/>
                </a:solidFill>
                <a:latin typeface="微软雅黑" panose="020B0503020204020204" charset="-122"/>
                <a:ea typeface="微软雅黑" panose="020B0503020204020204" charset="-122"/>
                <a:sym typeface="字魂59号-创粗黑" panose="00000500000000000000" pitchFamily="2" charset="-122"/>
              </a:rPr>
              <a:t>重复实行</a:t>
            </a:r>
            <a:endParaRPr lang="zh-CN" altLang="en-US" sz="2000" dirty="0">
              <a:solidFill>
                <a:srgbClr val="FF0000"/>
              </a:solidFill>
              <a:latin typeface="微软雅黑" panose="020B0503020204020204" charset="-122"/>
              <a:ea typeface="微软雅黑" panose="020B0503020204020204"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1000"/>
                                        <p:tgtEl>
                                          <p:spTgt spid="3"/>
                                        </p:tgtEl>
                                      </p:cBhvr>
                                    </p:animEffect>
                                    <p:anim calcmode="lin" valueType="num">
                                      <p:cBhvr>
                                        <p:cTn id="40" dur="1000" fill="hold"/>
                                        <p:tgtEl>
                                          <p:spTgt spid="3"/>
                                        </p:tgtEl>
                                        <p:attrNameLst>
                                          <p:attrName>ppt_x</p:attrName>
                                        </p:attrNameLst>
                                      </p:cBhvr>
                                      <p:tavLst>
                                        <p:tav tm="0">
                                          <p:val>
                                            <p:strVal val="#ppt_x"/>
                                          </p:val>
                                        </p:tav>
                                        <p:tav tm="100000">
                                          <p:val>
                                            <p:strVal val="#ppt_x"/>
                                          </p:val>
                                        </p:tav>
                                      </p:tavLst>
                                    </p:anim>
                                    <p:anim calcmode="lin" valueType="num">
                                      <p:cBhvr>
                                        <p:cTn id="41" dur="10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1000"/>
                                        <p:tgtEl>
                                          <p:spTgt spid="11"/>
                                        </p:tgtEl>
                                      </p:cBhvr>
                                    </p:animEffect>
                                    <p:anim calcmode="lin" valueType="num">
                                      <p:cBhvr>
                                        <p:cTn id="55" dur="1000" fill="hold"/>
                                        <p:tgtEl>
                                          <p:spTgt spid="11"/>
                                        </p:tgtEl>
                                        <p:attrNameLst>
                                          <p:attrName>ppt_x</p:attrName>
                                        </p:attrNameLst>
                                      </p:cBhvr>
                                      <p:tavLst>
                                        <p:tav tm="0">
                                          <p:val>
                                            <p:strVal val="#ppt_x"/>
                                          </p:val>
                                        </p:tav>
                                        <p:tav tm="100000">
                                          <p:val>
                                            <p:strVal val="#ppt_x"/>
                                          </p:val>
                                        </p:tav>
                                      </p:tavLst>
                                    </p:anim>
                                    <p:anim calcmode="lin" valueType="num">
                                      <p:cBhvr>
                                        <p:cTn id="5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 grpId="0" bldLvl="0" animBg="1"/>
      <p:bldP spid="5" grpId="0" bldLvl="0" animBg="1"/>
      <p:bldP spid="6" grpId="0" bldLvl="0" animBg="1"/>
      <p:bldP spid="7" grpId="0" bldLvl="0" animBg="1"/>
      <p:bldP spid="8" grpId="0" bldLvl="0" animBg="1"/>
      <p:bldP spid="3" grpId="0" bldLvl="0" animBg="1"/>
      <p:bldP spid="15" grpId="0"/>
      <p:bldP spid="10"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单元五　价值观探索</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607060" y="1082040"/>
            <a:ext cx="5953125" cy="52197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四、价值观在职业生涯规划中的应用</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2" name="组合 1"/>
          <p:cNvGrpSpPr/>
          <p:nvPr>
            <p:custDataLst>
              <p:tags r:id="rId1"/>
            </p:custDataLst>
          </p:nvPr>
        </p:nvGrpSpPr>
        <p:grpSpPr>
          <a:xfrm>
            <a:off x="1033106" y="1923621"/>
            <a:ext cx="2913800" cy="4298610"/>
            <a:chOff x="735349" y="1841194"/>
            <a:chExt cx="2419318" cy="3569121"/>
          </a:xfrm>
        </p:grpSpPr>
        <p:sp>
          <p:nvSpPr>
            <p:cNvPr id="19" name="任意多边形 8"/>
            <p:cNvSpPr/>
            <p:nvPr/>
          </p:nvSpPr>
          <p:spPr bwMode="auto">
            <a:xfrm>
              <a:off x="738512" y="1841194"/>
              <a:ext cx="2415806" cy="3568876"/>
            </a:xfrm>
            <a:custGeom>
              <a:avLst/>
              <a:gdLst>
                <a:gd name="T0" fmla="*/ 2271713 w 21600"/>
                <a:gd name="T1" fmla="*/ 3620294 h 21600"/>
                <a:gd name="T2" fmla="*/ 2271713 w 21600"/>
                <a:gd name="T3" fmla="*/ 3620294 h 21600"/>
                <a:gd name="T4" fmla="*/ 2271713 w 21600"/>
                <a:gd name="T5" fmla="*/ 3620294 h 21600"/>
                <a:gd name="T6" fmla="*/ 2271713 w 21600"/>
                <a:gd name="T7" fmla="*/ 36202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noFill/>
            <a:ln w="12700" cap="flat" cmpd="sng">
              <a:solidFill>
                <a:srgbClr val="53585F"/>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0" name="任意多边形 9"/>
            <p:cNvSpPr/>
            <p:nvPr/>
          </p:nvSpPr>
          <p:spPr bwMode="auto">
            <a:xfrm>
              <a:off x="735349" y="4291825"/>
              <a:ext cx="1688289" cy="1114270"/>
            </a:xfrm>
            <a:custGeom>
              <a:avLst/>
              <a:gdLst>
                <a:gd name="T0" fmla="*/ 1587500 w 21600"/>
                <a:gd name="T1" fmla="*/ 1047750 h 21600"/>
                <a:gd name="T2" fmla="*/ 1587500 w 21600"/>
                <a:gd name="T3" fmla="*/ 1047750 h 21600"/>
                <a:gd name="T4" fmla="*/ 1587500 w 21600"/>
                <a:gd name="T5" fmla="*/ 1047750 h 21600"/>
                <a:gd name="T6" fmla="*/ 1587500 w 21600"/>
                <a:gd name="T7" fmla="*/ 10477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12216"/>
                  </a:lnTo>
                  <a:lnTo>
                    <a:pt x="21599" y="21600"/>
                  </a:lnTo>
                  <a:lnTo>
                    <a:pt x="0" y="21600"/>
                  </a:lnTo>
                  <a:lnTo>
                    <a:pt x="0" y="0"/>
                  </a:lnTo>
                  <a:close/>
                </a:path>
              </a:pathLst>
            </a:custGeom>
            <a:solidFill>
              <a:srgbClr val="FFC000"/>
            </a:solidFill>
            <a:ln>
              <a:noFill/>
            </a:ln>
            <a:effectLst/>
          </p:spPr>
          <p:txBody>
            <a:bodyPr anchor="ctr"/>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1" name="任意多边形 10"/>
            <p:cNvSpPr/>
            <p:nvPr/>
          </p:nvSpPr>
          <p:spPr bwMode="auto">
            <a:xfrm flipH="1">
              <a:off x="738726" y="3815728"/>
              <a:ext cx="2415941" cy="1594587"/>
            </a:xfrm>
            <a:custGeom>
              <a:avLst/>
              <a:gdLst>
                <a:gd name="T0" fmla="*/ 2271713 w 21600"/>
                <a:gd name="T1" fmla="*/ 1499394 h 21600"/>
                <a:gd name="T2" fmla="*/ 2271713 w 21600"/>
                <a:gd name="T3" fmla="*/ 1499394 h 21600"/>
                <a:gd name="T4" fmla="*/ 2271713 w 21600"/>
                <a:gd name="T5" fmla="*/ 1499394 h 21600"/>
                <a:gd name="T6" fmla="*/ 2271713 w 21600"/>
                <a:gd name="T7" fmla="*/ 1499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12216"/>
                  </a:lnTo>
                  <a:lnTo>
                    <a:pt x="21600" y="21600"/>
                  </a:lnTo>
                  <a:lnTo>
                    <a:pt x="0" y="21600"/>
                  </a:lnTo>
                  <a:lnTo>
                    <a:pt x="0" y="0"/>
                  </a:lnTo>
                  <a:close/>
                </a:path>
              </a:pathLst>
            </a:custGeom>
            <a:gradFill>
              <a:gsLst>
                <a:gs pos="21000">
                  <a:srgbClr val="00B0F0"/>
                </a:gs>
                <a:gs pos="100000">
                  <a:srgbClr val="21215D"/>
                </a:gs>
              </a:gsLst>
              <a:lin ang="7200000" scaled="0"/>
            </a:gradFill>
            <a:ln>
              <a:noFill/>
            </a:ln>
            <a:effectLst/>
          </p:spPr>
          <p:txBody>
            <a:bodyPr anchor="ctr"/>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2" name="任意多边形 11"/>
            <p:cNvSpPr/>
            <p:nvPr/>
          </p:nvSpPr>
          <p:spPr bwMode="auto">
            <a:xfrm>
              <a:off x="863468" y="1979858"/>
              <a:ext cx="2174858" cy="17883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wrap="square" lIns="0" tIns="0" rIns="0" bIns="0" anchor="t" anchorCtr="0">
              <a:spAutoFit/>
            </a:bodyPr>
            <a:p>
              <a:pPr>
                <a:lnSpc>
                  <a:spcPct val="100000"/>
                </a:lnSpc>
              </a:pPr>
              <a:r>
                <a:rPr lang="zh-CN" altLang="en-US" sz="1600" b="1" dirty="0">
                  <a:solidFill>
                    <a:srgbClr val="FF0000"/>
                  </a:solidFill>
                  <a:latin typeface="微软雅黑" panose="020B0503020204020204" charset="-122"/>
                  <a:ea typeface="微软雅黑" panose="020B0503020204020204" charset="-122"/>
                  <a:sym typeface="字魂59号-创粗黑" panose="00000500000000000000" pitchFamily="2" charset="-122"/>
                </a:rPr>
                <a:t>价值观在人们的职业生涯发展中起到极其重要的作用。</a:t>
              </a:r>
              <a:endParaRPr lang="zh-CN" altLang="en-US" sz="1600" b="1" dirty="0">
                <a:solidFill>
                  <a:srgbClr val="FF0000"/>
                </a:solidFill>
                <a:latin typeface="微软雅黑" panose="020B0503020204020204" charset="-122"/>
                <a:ea typeface="微软雅黑" panose="020B0503020204020204" charset="-122"/>
                <a:sym typeface="字魂59号-创粗黑" panose="00000500000000000000" pitchFamily="2" charset="-122"/>
              </a:endParaRPr>
            </a:p>
            <a:p>
              <a:pPr>
                <a:lnSpc>
                  <a:spcPct val="100000"/>
                </a:lnSpc>
              </a:pPr>
              <a:r>
                <a:rPr lang="zh-CN" altLang="en-US" dirty="0">
                  <a:solidFill>
                    <a:schemeClr val="tx1">
                      <a:lumMod val="75000"/>
                      <a:lumOff val="25000"/>
                    </a:schemeClr>
                  </a:solidFill>
                  <a:latin typeface="楷体" panose="02010609060101010101" charset="-122"/>
                  <a:ea typeface="楷体" panose="02010609060101010101" charset="-122"/>
                  <a:sym typeface="字魂59号-创粗黑" panose="00000500000000000000" pitchFamily="2" charset="-122"/>
                </a:rPr>
                <a:t>某著名歌唱家在其歌唱事业的巅峰时期退出乐坛相夫教子，因为她的价值观是：与家人相处的时光是有限的，而且比事业更宝贵（丈夫生病住院后发）</a:t>
              </a:r>
              <a:r>
                <a:rPr lang="zh-CN" altLang="en-US" sz="160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p:txBody>
        </p:sp>
        <p:sp>
          <p:nvSpPr>
            <p:cNvPr id="23" name="任意多边形 19"/>
            <p:cNvSpPr/>
            <p:nvPr/>
          </p:nvSpPr>
          <p:spPr bwMode="auto">
            <a:xfrm>
              <a:off x="841323" y="4465786"/>
              <a:ext cx="2209128" cy="7666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0" tIns="0" rIns="0" bIns="0" anchor="t" anchorCtr="0">
              <a:spAutoFit/>
            </a:bodyPr>
            <a:p>
              <a:pPr algn="ctr"/>
              <a:r>
                <a:rPr lang="zh-CN" altLang="en-US" sz="2000" b="1" dirty="0">
                  <a:solidFill>
                    <a:schemeClr val="bg1"/>
                  </a:solidFill>
                  <a:latin typeface="微软雅黑" panose="020B0503020204020204" charset="-122"/>
                  <a:ea typeface="微软雅黑" panose="020B0503020204020204" charset="-122"/>
                  <a:sym typeface="字魂59号-创粗黑" panose="00000500000000000000" pitchFamily="2" charset="-122"/>
                </a:rPr>
                <a:t>（一）</a:t>
              </a:r>
              <a:endParaRPr lang="zh-CN" altLang="en-US" sz="20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a:p>
              <a:pPr algn="ctr"/>
              <a:r>
                <a:rPr lang="zh-CN" altLang="en-US" sz="2000" b="1" dirty="0">
                  <a:solidFill>
                    <a:schemeClr val="bg1"/>
                  </a:solidFill>
                  <a:latin typeface="微软雅黑" panose="020B0503020204020204" charset="-122"/>
                  <a:ea typeface="微软雅黑" panose="020B0503020204020204" charset="-122"/>
                  <a:sym typeface="字魂59号-创粗黑" panose="00000500000000000000" pitchFamily="2" charset="-122"/>
                </a:rPr>
                <a:t>在职业决策中，价值观</a:t>
              </a:r>
              <a:endParaRPr lang="zh-CN" altLang="en-US" sz="20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a:p>
              <a:pPr algn="ctr"/>
              <a:r>
                <a:rPr lang="zh-CN" altLang="en-US" sz="2000" b="1" dirty="0">
                  <a:solidFill>
                    <a:schemeClr val="bg1"/>
                  </a:solidFill>
                  <a:latin typeface="微软雅黑" panose="020B0503020204020204" charset="-122"/>
                  <a:ea typeface="微软雅黑" panose="020B0503020204020204" charset="-122"/>
                  <a:sym typeface="字魂59号-创粗黑" panose="00000500000000000000" pitchFamily="2" charset="-122"/>
                </a:rPr>
                <a:t>作为评判的标准之一</a:t>
              </a:r>
              <a:endParaRPr lang="zh-CN" altLang="en-US" sz="20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grpSp>
      <p:grpSp>
        <p:nvGrpSpPr>
          <p:cNvPr id="9" name="组合 8"/>
          <p:cNvGrpSpPr/>
          <p:nvPr>
            <p:custDataLst>
              <p:tags r:id="rId2"/>
            </p:custDataLst>
          </p:nvPr>
        </p:nvGrpSpPr>
        <p:grpSpPr>
          <a:xfrm>
            <a:off x="4639101" y="1923621"/>
            <a:ext cx="2913800" cy="4313124"/>
            <a:chOff x="3508363" y="1841194"/>
            <a:chExt cx="2419318" cy="3581172"/>
          </a:xfrm>
        </p:grpSpPr>
        <p:sp>
          <p:nvSpPr>
            <p:cNvPr id="13" name="任意多边形 6"/>
            <p:cNvSpPr/>
            <p:nvPr/>
          </p:nvSpPr>
          <p:spPr bwMode="auto">
            <a:xfrm>
              <a:off x="3511526" y="1841194"/>
              <a:ext cx="2415806" cy="3568876"/>
            </a:xfrm>
            <a:custGeom>
              <a:avLst/>
              <a:gdLst>
                <a:gd name="T0" fmla="*/ 2271713 w 21600"/>
                <a:gd name="T1" fmla="*/ 3620294 h 21600"/>
                <a:gd name="T2" fmla="*/ 2271713 w 21600"/>
                <a:gd name="T3" fmla="*/ 3620294 h 21600"/>
                <a:gd name="T4" fmla="*/ 2271713 w 21600"/>
                <a:gd name="T5" fmla="*/ 3620294 h 21600"/>
                <a:gd name="T6" fmla="*/ 2271713 w 21600"/>
                <a:gd name="T7" fmla="*/ 36202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noFill/>
            <a:ln w="12700" cap="flat" cmpd="sng">
              <a:solidFill>
                <a:srgbClr val="53585F"/>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4" name="任意多边形 7"/>
            <p:cNvSpPr/>
            <p:nvPr/>
          </p:nvSpPr>
          <p:spPr bwMode="auto">
            <a:xfrm>
              <a:off x="3508363" y="4291825"/>
              <a:ext cx="1688289" cy="1114270"/>
            </a:xfrm>
            <a:custGeom>
              <a:avLst/>
              <a:gdLst>
                <a:gd name="T0" fmla="*/ 1587500 w 21600"/>
                <a:gd name="T1" fmla="*/ 1047750 h 21600"/>
                <a:gd name="T2" fmla="*/ 1587500 w 21600"/>
                <a:gd name="T3" fmla="*/ 1047750 h 21600"/>
                <a:gd name="T4" fmla="*/ 1587500 w 21600"/>
                <a:gd name="T5" fmla="*/ 1047750 h 21600"/>
                <a:gd name="T6" fmla="*/ 1587500 w 21600"/>
                <a:gd name="T7" fmla="*/ 10477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12216"/>
                  </a:lnTo>
                  <a:lnTo>
                    <a:pt x="21599" y="21600"/>
                  </a:lnTo>
                  <a:lnTo>
                    <a:pt x="0" y="21600"/>
                  </a:lnTo>
                  <a:lnTo>
                    <a:pt x="0" y="0"/>
                  </a:lnTo>
                  <a:close/>
                </a:path>
              </a:pathLst>
            </a:custGeom>
            <a:solidFill>
              <a:srgbClr val="FFC000"/>
            </a:solidFill>
            <a:ln>
              <a:noFill/>
            </a:ln>
            <a:effectLst/>
          </p:spPr>
          <p:txBody>
            <a:bodyPr anchor="ctr"/>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2" name="任意多边形 12"/>
            <p:cNvSpPr/>
            <p:nvPr/>
          </p:nvSpPr>
          <p:spPr bwMode="auto">
            <a:xfrm flipH="1">
              <a:off x="3511740" y="3827779"/>
              <a:ext cx="2415941" cy="1594587"/>
            </a:xfrm>
            <a:custGeom>
              <a:avLst/>
              <a:gdLst>
                <a:gd name="T0" fmla="*/ 2271713 w 21600"/>
                <a:gd name="T1" fmla="*/ 1499394 h 21600"/>
                <a:gd name="T2" fmla="*/ 2271713 w 21600"/>
                <a:gd name="T3" fmla="*/ 1499394 h 21600"/>
                <a:gd name="T4" fmla="*/ 2271713 w 21600"/>
                <a:gd name="T5" fmla="*/ 1499394 h 21600"/>
                <a:gd name="T6" fmla="*/ 2271713 w 21600"/>
                <a:gd name="T7" fmla="*/ 1499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12216"/>
                  </a:lnTo>
                  <a:lnTo>
                    <a:pt x="21600" y="21600"/>
                  </a:lnTo>
                  <a:lnTo>
                    <a:pt x="0" y="21600"/>
                  </a:lnTo>
                  <a:lnTo>
                    <a:pt x="0" y="0"/>
                  </a:lnTo>
                  <a:close/>
                </a:path>
              </a:pathLst>
            </a:custGeom>
            <a:gradFill>
              <a:gsLst>
                <a:gs pos="21000">
                  <a:srgbClr val="00B0F0"/>
                </a:gs>
                <a:gs pos="100000">
                  <a:srgbClr val="21215D"/>
                </a:gs>
              </a:gsLst>
              <a:lin ang="7200000" scaled="0"/>
            </a:gradFill>
            <a:ln>
              <a:noFill/>
            </a:ln>
            <a:effectLst/>
          </p:spPr>
          <p:txBody>
            <a:bodyPr anchor="ctr"/>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grpSp>
        <p:nvGrpSpPr>
          <p:cNvPr id="24" name="组合 23"/>
          <p:cNvGrpSpPr/>
          <p:nvPr>
            <p:custDataLst>
              <p:tags r:id="rId3"/>
            </p:custDataLst>
          </p:nvPr>
        </p:nvGrpSpPr>
        <p:grpSpPr>
          <a:xfrm>
            <a:off x="8245096" y="1922859"/>
            <a:ext cx="2913799" cy="4301406"/>
            <a:chOff x="6281377" y="1842249"/>
            <a:chExt cx="2419317" cy="3571443"/>
          </a:xfrm>
        </p:grpSpPr>
        <p:sp>
          <p:nvSpPr>
            <p:cNvPr id="25" name="任意多边形 4"/>
            <p:cNvSpPr/>
            <p:nvPr/>
          </p:nvSpPr>
          <p:spPr bwMode="auto">
            <a:xfrm>
              <a:off x="6284540" y="1842249"/>
              <a:ext cx="2415806" cy="3567822"/>
            </a:xfrm>
            <a:custGeom>
              <a:avLst/>
              <a:gdLst>
                <a:gd name="T0" fmla="*/ 2271713 w 21600"/>
                <a:gd name="T1" fmla="*/ 3620294 h 21600"/>
                <a:gd name="T2" fmla="*/ 2271713 w 21600"/>
                <a:gd name="T3" fmla="*/ 3620294 h 21600"/>
                <a:gd name="T4" fmla="*/ 2271713 w 21600"/>
                <a:gd name="T5" fmla="*/ 3620294 h 21600"/>
                <a:gd name="T6" fmla="*/ 2271713 w 21600"/>
                <a:gd name="T7" fmla="*/ 36202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noFill/>
            <a:ln w="12700" cap="flat" cmpd="sng">
              <a:solidFill>
                <a:srgbClr val="53585F"/>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6" name="任意多边形 5"/>
            <p:cNvSpPr/>
            <p:nvPr/>
          </p:nvSpPr>
          <p:spPr bwMode="auto">
            <a:xfrm>
              <a:off x="6281377" y="4291825"/>
              <a:ext cx="1688289" cy="1114270"/>
            </a:xfrm>
            <a:custGeom>
              <a:avLst/>
              <a:gdLst>
                <a:gd name="T0" fmla="*/ 1587500 w 21600"/>
                <a:gd name="T1" fmla="*/ 1047750 h 21600"/>
                <a:gd name="T2" fmla="*/ 1587500 w 21600"/>
                <a:gd name="T3" fmla="*/ 1047750 h 21600"/>
                <a:gd name="T4" fmla="*/ 1587500 w 21600"/>
                <a:gd name="T5" fmla="*/ 1047750 h 21600"/>
                <a:gd name="T6" fmla="*/ 1587500 w 21600"/>
                <a:gd name="T7" fmla="*/ 10477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12216"/>
                  </a:lnTo>
                  <a:lnTo>
                    <a:pt x="21599" y="21600"/>
                  </a:lnTo>
                  <a:lnTo>
                    <a:pt x="0" y="21600"/>
                  </a:lnTo>
                  <a:lnTo>
                    <a:pt x="0" y="0"/>
                  </a:lnTo>
                  <a:close/>
                </a:path>
              </a:pathLst>
            </a:custGeom>
            <a:solidFill>
              <a:srgbClr val="FFC000"/>
            </a:solidFill>
            <a:ln>
              <a:noFill/>
            </a:ln>
            <a:effectLst/>
          </p:spPr>
          <p:txBody>
            <a:bodyPr anchor="ctr"/>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7" name="任意多边形 14"/>
            <p:cNvSpPr/>
            <p:nvPr/>
          </p:nvSpPr>
          <p:spPr bwMode="auto">
            <a:xfrm flipH="1">
              <a:off x="6284753" y="3819105"/>
              <a:ext cx="2415941" cy="1594587"/>
            </a:xfrm>
            <a:custGeom>
              <a:avLst/>
              <a:gdLst>
                <a:gd name="T0" fmla="*/ 2271713 w 21600"/>
                <a:gd name="T1" fmla="*/ 1499394 h 21600"/>
                <a:gd name="T2" fmla="*/ 2271713 w 21600"/>
                <a:gd name="T3" fmla="*/ 1499394 h 21600"/>
                <a:gd name="T4" fmla="*/ 2271713 w 21600"/>
                <a:gd name="T5" fmla="*/ 1499394 h 21600"/>
                <a:gd name="T6" fmla="*/ 2271713 w 21600"/>
                <a:gd name="T7" fmla="*/ 1499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12216"/>
                  </a:lnTo>
                  <a:lnTo>
                    <a:pt x="21600" y="21600"/>
                  </a:lnTo>
                  <a:lnTo>
                    <a:pt x="0" y="21600"/>
                  </a:lnTo>
                  <a:lnTo>
                    <a:pt x="0" y="0"/>
                  </a:lnTo>
                  <a:close/>
                </a:path>
              </a:pathLst>
            </a:custGeom>
            <a:gradFill>
              <a:gsLst>
                <a:gs pos="21000">
                  <a:srgbClr val="00B0F0"/>
                </a:gs>
                <a:gs pos="100000">
                  <a:srgbClr val="21215D"/>
                </a:gs>
              </a:gsLst>
              <a:lin ang="7200000" scaled="0"/>
            </a:gradFill>
            <a:ln>
              <a:noFill/>
            </a:ln>
            <a:effectLst/>
          </p:spPr>
          <p:txBody>
            <a:bodyPr anchor="ctr"/>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30" name="任意多边形 19"/>
          <p:cNvSpPr/>
          <p:nvPr/>
        </p:nvSpPr>
        <p:spPr bwMode="auto">
          <a:xfrm>
            <a:off x="4765635" y="5084651"/>
            <a:ext cx="2660649" cy="9232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0" tIns="0" rIns="0" bIns="0" anchor="t" anchorCtr="0">
            <a:spAutoFit/>
          </a:bodyPr>
          <a:p>
            <a:pPr algn="ctr"/>
            <a:r>
              <a:rPr lang="zh-CN" altLang="en-US" sz="2000" b="1" dirty="0">
                <a:solidFill>
                  <a:schemeClr val="bg1"/>
                </a:solidFill>
                <a:latin typeface="微软雅黑" panose="020B0503020204020204" charset="-122"/>
                <a:ea typeface="微软雅黑" panose="020B0503020204020204" charset="-122"/>
                <a:sym typeface="字魂59号-创粗黑" panose="00000500000000000000" pitchFamily="2" charset="-122"/>
              </a:rPr>
              <a:t>（二）</a:t>
            </a:r>
            <a:endParaRPr lang="zh-CN" altLang="en-US" sz="20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a:p>
            <a:pPr algn="ctr"/>
            <a:r>
              <a:rPr lang="zh-CN" altLang="en-US" sz="2000" b="1" dirty="0">
                <a:solidFill>
                  <a:schemeClr val="bg1"/>
                </a:solidFill>
                <a:latin typeface="微软雅黑" panose="020B0503020204020204" charset="-122"/>
                <a:ea typeface="微软雅黑" panose="020B0503020204020204" charset="-122"/>
                <a:sym typeface="字魂59号-创粗黑" panose="00000500000000000000" pitchFamily="2" charset="-122"/>
              </a:rPr>
              <a:t>个人价值观与单位价值观（企业文化）的适配</a:t>
            </a:r>
            <a:endParaRPr lang="zh-CN" altLang="en-US" sz="20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31" name="任意多边形 19"/>
          <p:cNvSpPr/>
          <p:nvPr/>
        </p:nvSpPr>
        <p:spPr bwMode="auto">
          <a:xfrm>
            <a:off x="8370530" y="5084651"/>
            <a:ext cx="2660649" cy="9232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0" tIns="0" rIns="0" bIns="0" anchor="t" anchorCtr="0">
            <a:spAutoFit/>
          </a:bodyPr>
          <a:p>
            <a:pPr algn="ctr"/>
            <a:r>
              <a:rPr lang="zh-CN" altLang="en-US" sz="2000" b="1" dirty="0">
                <a:solidFill>
                  <a:schemeClr val="bg1"/>
                </a:solidFill>
                <a:latin typeface="微软雅黑" panose="020B0503020204020204" charset="-122"/>
                <a:ea typeface="微软雅黑" panose="020B0503020204020204" charset="-122"/>
                <a:sym typeface="字魂59号-创粗黑" panose="00000500000000000000" pitchFamily="2" charset="-122"/>
              </a:rPr>
              <a:t>（三）</a:t>
            </a:r>
            <a:endParaRPr lang="zh-CN" altLang="en-US" sz="20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a:p>
            <a:pPr algn="ctr"/>
            <a:r>
              <a:rPr lang="zh-CN" altLang="en-US" sz="2000" b="1" dirty="0">
                <a:solidFill>
                  <a:schemeClr val="bg1"/>
                </a:solidFill>
                <a:latin typeface="微软雅黑" panose="020B0503020204020204" charset="-122"/>
                <a:ea typeface="微软雅黑" panose="020B0503020204020204" charset="-122"/>
                <a:sym typeface="字魂59号-创粗黑" panose="00000500000000000000" pitchFamily="2" charset="-122"/>
              </a:rPr>
              <a:t>正确认识价值观在职业生涯规划中的应用</a:t>
            </a:r>
            <a:endParaRPr lang="zh-CN" altLang="en-US" sz="20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32" name="任意多边形 11"/>
          <p:cNvSpPr/>
          <p:nvPr/>
        </p:nvSpPr>
        <p:spPr bwMode="auto">
          <a:xfrm>
            <a:off x="4787861" y="2090626"/>
            <a:ext cx="2619375" cy="23698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wrap="square" lIns="0" tIns="0" rIns="0" bIns="0" anchor="t" anchorCtr="0">
            <a:spAutoFit/>
          </a:bodyPr>
          <a:p>
            <a:pPr>
              <a:lnSpc>
                <a:spcPct val="100000"/>
              </a:lnSpc>
            </a:pPr>
            <a:r>
              <a:rPr lang="zh-CN" altLang="en-US" sz="1400" b="1" dirty="0">
                <a:solidFill>
                  <a:srgbClr val="FF0000"/>
                </a:solidFill>
                <a:latin typeface="微软雅黑" panose="020B0503020204020204" charset="-122"/>
                <a:ea typeface="微软雅黑" panose="020B0503020204020204" charset="-122"/>
                <a:sym typeface="字魂59号-创粗黑" panose="00000500000000000000" pitchFamily="2" charset="-122"/>
              </a:rPr>
              <a:t>在择业时，可以通过公司的网站、文字介绍、人物访谈等方式了解企业的文化之后再做选择。</a:t>
            </a:r>
            <a:endParaRPr lang="zh-CN" altLang="en-US" sz="1400" b="1" dirty="0">
              <a:solidFill>
                <a:srgbClr val="FF0000"/>
              </a:solidFill>
              <a:latin typeface="微软雅黑" panose="020B0503020204020204" charset="-122"/>
              <a:ea typeface="微软雅黑" panose="020B0503020204020204" charset="-122"/>
              <a:sym typeface="字魂59号-创粗黑" panose="00000500000000000000" pitchFamily="2" charset="-122"/>
            </a:endParaRPr>
          </a:p>
          <a:p>
            <a:pPr>
              <a:lnSpc>
                <a:spcPct val="100000"/>
              </a:lnSpc>
            </a:pPr>
            <a:r>
              <a:rPr lang="zh-CN" altLang="en-US" sz="1600" dirty="0">
                <a:solidFill>
                  <a:schemeClr val="tx1">
                    <a:lumMod val="75000"/>
                    <a:lumOff val="25000"/>
                  </a:schemeClr>
                </a:solidFill>
                <a:latin typeface="楷体" panose="02010609060101010101" charset="-122"/>
                <a:ea typeface="楷体" panose="02010609060101010101" charset="-122"/>
                <a:sym typeface="字魂59号-创粗黑" panose="00000500000000000000" pitchFamily="2" charset="-122"/>
              </a:rPr>
              <a:t>例如，一家公司可能会非常重视员工的独立与创新，而另一家公司却更提倡合作与互助，那么，一位野心勃勃、独立进取的销售人员也许就更适合于在第一家公司的环境中工作</a:t>
            </a:r>
            <a:r>
              <a:rPr lang="zh-CN" altLang="en-US" sz="140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p:txBody>
      </p:sp>
      <p:sp>
        <p:nvSpPr>
          <p:cNvPr id="33" name="任意多边形 11"/>
          <p:cNvSpPr/>
          <p:nvPr/>
        </p:nvSpPr>
        <p:spPr bwMode="auto">
          <a:xfrm>
            <a:off x="8388946" y="2090626"/>
            <a:ext cx="2619375" cy="32315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wrap="square" lIns="0" tIns="0" rIns="0" bIns="0" anchor="t" anchorCtr="0">
            <a:spAutoFit/>
          </a:bodyPr>
          <a:p>
            <a:pPr>
              <a:lnSpc>
                <a:spcPct val="100000"/>
              </a:lnSpc>
            </a:pPr>
            <a:r>
              <a:rPr lang="zh-CN" altLang="en-US" sz="1400" b="1" dirty="0">
                <a:solidFill>
                  <a:srgbClr val="FF0000"/>
                </a:solidFill>
                <a:latin typeface="微软雅黑" panose="020B0503020204020204" charset="-122"/>
                <a:ea typeface="微软雅黑" panose="020B0503020204020204" charset="-122"/>
                <a:sym typeface="字魂59号-创粗黑" panose="00000500000000000000" pitchFamily="2" charset="-122"/>
              </a:rPr>
              <a:t>需要对自己的价值观进行澄清和排序。</a:t>
            </a:r>
            <a:endParaRPr lang="zh-CN" altLang="en-US" sz="1400" b="1" dirty="0">
              <a:solidFill>
                <a:srgbClr val="FF0000"/>
              </a:solidFill>
              <a:latin typeface="微软雅黑" panose="020B0503020204020204" charset="-122"/>
              <a:ea typeface="微软雅黑" panose="020B0503020204020204" charset="-122"/>
              <a:sym typeface="字魂59号-创粗黑" panose="00000500000000000000" pitchFamily="2" charset="-122"/>
            </a:endParaRPr>
          </a:p>
          <a:p>
            <a:pPr>
              <a:lnSpc>
                <a:spcPct val="100000"/>
              </a:lnSpc>
            </a:pPr>
            <a:r>
              <a:rPr lang="zh-CN" altLang="en-US" sz="1400" dirty="0">
                <a:solidFill>
                  <a:schemeClr val="tx1">
                    <a:lumMod val="75000"/>
                    <a:lumOff val="25000"/>
                  </a:schemeClr>
                </a:solidFill>
                <a:latin typeface="楷体" panose="02010609060101010101" charset="-122"/>
                <a:ea typeface="楷体" panose="02010609060101010101" charset="-122"/>
                <a:sym typeface="字魂59号-创粗黑" panose="00000500000000000000" pitchFamily="2" charset="-122"/>
              </a:rPr>
              <a:t>例如，某人的职业价值观包含家庭、工作与生活的平衡、工作地点离家近、有学习发展成长的机会等，面临的工作选择是要么留在总公司从事行政管理工作，没有业务压力，每天下班回家可以照顾家人；要么到分公司出任领导，到外地工作，近几年内不能很好地照顾家人，但是基层管理的工作经验将能为日后的提升以及重回总公司管理层奠定良好的基础。最终他选择了出任分公司副总经理</a:t>
            </a:r>
            <a:r>
              <a:rPr lang="zh-CN" altLang="en-US" sz="120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rPr>
              <a:t>。</a:t>
            </a:r>
            <a:endParaRPr lang="zh-CN" altLang="en-US" sz="1200" dirty="0">
              <a:solidFill>
                <a:schemeClr val="tx1">
                  <a:lumMod val="75000"/>
                  <a:lumOff val="25000"/>
                </a:schemeClr>
              </a:solidFill>
              <a:latin typeface="微软雅黑" panose="020B0503020204020204" charset="-122"/>
              <a:ea typeface="微软雅黑" panose="020B0503020204020204"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7"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900" decel="100000" fill="hold"/>
                                        <p:tgtEl>
                                          <p:spTgt spid="2"/>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7" fill="hold">
                            <p:stCondLst>
                              <p:cond delay="2000"/>
                            </p:stCondLst>
                            <p:childTnLst>
                              <p:par>
                                <p:cTn id="18" presetID="37"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900" decel="100000" fill="hold"/>
                                        <p:tgtEl>
                                          <p:spTgt spid="9"/>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24" fill="hold">
                            <p:stCondLst>
                              <p:cond delay="3000"/>
                            </p:stCondLst>
                            <p:childTnLst>
                              <p:par>
                                <p:cTn id="25" presetID="37"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900" decel="100000" fill="hold"/>
                                        <p:tgtEl>
                                          <p:spTgt spid="24"/>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6"/>
          <p:cNvSpPr>
            <a:spLocks noChangeArrowheads="1"/>
          </p:cNvSpPr>
          <p:nvPr/>
        </p:nvSpPr>
        <p:spPr bwMode="auto">
          <a:xfrm>
            <a:off x="909320" y="464820"/>
            <a:ext cx="219710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实践测评</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7" name="Rectangle 3"/>
          <p:cNvSpPr txBox="1">
            <a:spLocks noChangeArrowheads="1"/>
          </p:cNvSpPr>
          <p:nvPr/>
        </p:nvSpPr>
        <p:spPr>
          <a:xfrm>
            <a:off x="909124" y="1240326"/>
            <a:ext cx="10463726" cy="5015865"/>
          </a:xfrm>
          <a:prstGeom prst="rect">
            <a:avLst/>
          </a:prstGeom>
          <a:ln>
            <a:solidFill>
              <a:schemeClr val="accent1"/>
            </a:solidFill>
          </a:ln>
        </p:spPr>
        <p:txBody>
          <a:bodyPr vert="horz" lIns="91440" tIns="45720" rIns="91440" bIns="45720" numCol="2"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一、职业兴趣探索</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请回答下列问题，如有可能请与一位同学互相讲述自己对问题的思考和回答，通过互相提问，帮助讲述的人发现细节和原因。这个练习可以帮助我们回忆并梳理日常生活中有关个人兴趣的一些代表性事件，增进自己对自我职业兴趣的觉察，同时起到探究作用。</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假如现在给你一个机会，让你在一夜之间精通三种专业，你希望是：</a:t>
            </a: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______________________________________________________________________________</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在与什么样的人谈论什么话题时你会感到很喜欢？会有一种发自内心的愉悦吗？</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______________________________________________________________________________</a:t>
            </a: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______________________________________________________________________________</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anim calcmode="lin" valueType="num">
                                      <p:cBhvr>
                                        <p:cTn id="8" dur="250" fill="hold"/>
                                        <p:tgtEl>
                                          <p:spTgt spid="25"/>
                                        </p:tgtEl>
                                        <p:attrNameLst>
                                          <p:attrName>ppt_x</p:attrName>
                                        </p:attrNameLst>
                                      </p:cBhvr>
                                      <p:tavLst>
                                        <p:tav tm="0">
                                          <p:val>
                                            <p:strVal val="#ppt_x"/>
                                          </p:val>
                                        </p:tav>
                                        <p:tav tm="100000">
                                          <p:val>
                                            <p:strVal val="#ppt_x"/>
                                          </p:val>
                                        </p:tav>
                                      </p:tavLst>
                                    </p:anim>
                                    <p:anim calcmode="lin" valueType="num">
                                      <p:cBhvr>
                                        <p:cTn id="9" dur="25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7"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a:xfrm>
            <a:off x="864039" y="870121"/>
            <a:ext cx="10463726" cy="5118100"/>
          </a:xfrm>
          <a:prstGeom prst="rect">
            <a:avLst/>
          </a:prstGeom>
          <a:ln>
            <a:solidFill>
              <a:schemeClr val="accent1"/>
            </a:solidFill>
          </a:ln>
        </p:spPr>
        <p:txBody>
          <a:bodyPr vert="horz" lIns="91440" tIns="45720" rIns="91440" bIns="45720" numCol="2"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285750" algn="l" fontAlgn="auto">
              <a:lnSpc>
                <a:spcPct val="10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你喜欢阅读报纸上的哪些文章？什么主题的报道能令你真正感兴趣？请将答案写在下面。</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a:t>
            </a: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______________________________________________________________________________</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如果你正在书店里浏览，倾向停留在哪类书架前？真正令你感兴趣的是哪方面的书籍？写在下面。</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______________________________________________________________________________</a:t>
            </a: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______________________________________________________________________________</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你喜欢浏览什么类型的网站？这些网站令你真正感兴趣的原因是什么？将答案写下来。</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______________________________________________________________________________</a:t>
            </a: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______________________________________________________________________________</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a:xfrm>
            <a:off x="864039" y="498011"/>
            <a:ext cx="10463726" cy="5605780"/>
          </a:xfrm>
          <a:prstGeom prst="rect">
            <a:avLst/>
          </a:prstGeom>
          <a:ln>
            <a:solidFill>
              <a:schemeClr val="accent1"/>
            </a:solidFill>
          </a:ln>
        </p:spPr>
        <p:txBody>
          <a:bodyPr vert="horz" lIns="91440" tIns="45720" rIns="91440" bIns="45720" numCol="2"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285750" algn="l" fontAlgn="auto">
              <a:lnSpc>
                <a:spcPct val="10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除了单纯的娱乐放松外，你最喜欢看哪几类电视节目？你正在看的电视剧是哪一类题材的？电视剧又主要反映些什么内容？</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a:t>
            </a: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休闲的时候，如果只是处于对兴趣的考虑，你最希望做些什么活动，或学些什么？这里面又是什么吸引着你？</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a:t>
            </a: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我们生活中都有过一些时刻，因为专注于某种工作或某些方面的学习忘记休息时间，如果这种事情发生在你身上，会是什么工作让你如此全神贯注，废寝忘食？写下来。</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回答完上面的问题，需要仔细寻找一下答案里面的共同点？是否可以归纳主题或关键词？这些主题或关键词可能和霍兰德的哪些类型相对应？如何能让这样的主题在今后的生活中得到发展？</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6"/>
          <p:cNvSpPr>
            <a:spLocks noChangeArrowheads="1"/>
          </p:cNvSpPr>
          <p:nvPr/>
        </p:nvSpPr>
        <p:spPr bwMode="auto">
          <a:xfrm>
            <a:off x="909320" y="464820"/>
            <a:ext cx="219710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实践测评</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7" name="Rectangle 3"/>
          <p:cNvSpPr txBox="1">
            <a:spLocks noChangeArrowheads="1"/>
          </p:cNvSpPr>
          <p:nvPr/>
        </p:nvSpPr>
        <p:spPr>
          <a:xfrm>
            <a:off x="909124" y="1240326"/>
            <a:ext cx="10463726" cy="1732915"/>
          </a:xfrm>
          <a:prstGeom prst="rect">
            <a:avLst/>
          </a:prstGeom>
          <a:ln>
            <a:solidFill>
              <a:schemeClr val="accent1"/>
            </a:solidFill>
          </a:ln>
        </p:spPr>
        <p:txBody>
          <a:bodyPr vert="horz" lIns="91440" tIns="45720" rIns="91440" bIns="45720" numCol="2"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二、职业价值观测试量表</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sp>
        <p:nvSpPr>
          <p:cNvPr id="2" name="文本框 1"/>
          <p:cNvSpPr txBox="1"/>
          <p:nvPr/>
        </p:nvSpPr>
        <p:spPr>
          <a:xfrm>
            <a:off x="4826000" y="2177415"/>
            <a:ext cx="2540000" cy="368300"/>
          </a:xfrm>
          <a:prstGeom prst="rect">
            <a:avLst/>
          </a:prstGeom>
          <a:noFill/>
        </p:spPr>
        <p:txBody>
          <a:bodyPr wrap="square" rtlCol="0" anchor="t">
            <a:spAutoFit/>
          </a:bodyPr>
          <a:p>
            <a:pPr algn="ctr"/>
            <a:r>
              <a:rPr lang="zh-CN" altLang="en-US">
                <a:hlinkClick r:id="rId1" tooltip="" action="ppaction://hlinkfile"/>
              </a:rPr>
              <a:t>职业价值观测试量表</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anim calcmode="lin" valueType="num">
                                      <p:cBhvr>
                                        <p:cTn id="8" dur="250" fill="hold"/>
                                        <p:tgtEl>
                                          <p:spTgt spid="25"/>
                                        </p:tgtEl>
                                        <p:attrNameLst>
                                          <p:attrName>ppt_x</p:attrName>
                                        </p:attrNameLst>
                                      </p:cBhvr>
                                      <p:tavLst>
                                        <p:tav tm="0">
                                          <p:val>
                                            <p:strVal val="#ppt_x"/>
                                          </p:val>
                                        </p:tav>
                                        <p:tav tm="100000">
                                          <p:val>
                                            <p:strVal val="#ppt_x"/>
                                          </p:val>
                                        </p:tav>
                                      </p:tavLst>
                                    </p:anim>
                                    <p:anim calcmode="lin" valueType="num">
                                      <p:cBhvr>
                                        <p:cTn id="9" dur="25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标注 6"/>
          <p:cNvSpPr/>
          <p:nvPr/>
        </p:nvSpPr>
        <p:spPr>
          <a:xfrm>
            <a:off x="2523490" y="2112010"/>
            <a:ext cx="3701415" cy="1121410"/>
          </a:xfrm>
          <a:prstGeom prst="wedgeRoundRectCallout">
            <a:avLst>
              <a:gd name="adj1" fmla="val 56176"/>
              <a:gd name="adj2" fmla="val -21687"/>
              <a:gd name="adj3" fmla="val 1666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solidFill>
                  <a:schemeClr val="tx1"/>
                </a:solidFill>
                <a:latin typeface="微软雅黑" panose="020B0503020204020204" charset="-122"/>
                <a:ea typeface="微软雅黑" panose="020B0503020204020204" charset="-122"/>
                <a:cs typeface="微软雅黑" panose="020B0503020204020204" charset="-122"/>
              </a:rPr>
              <a:t>每个人都有他隐藏的精华，和任何人的精华不同，它使人具有自己的气味。</a:t>
            </a:r>
            <a:endParaRPr lang="zh-CN" altLang="en-US">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3684905" y="1506855"/>
            <a:ext cx="2540000" cy="368300"/>
          </a:xfrm>
          <a:prstGeom prst="rect">
            <a:avLst/>
          </a:prstGeom>
          <a:noFill/>
        </p:spPr>
        <p:txBody>
          <a:bodyPr wrap="square" rtlCol="0" anchor="t">
            <a:spAutoFit/>
          </a:bodyPr>
          <a:p>
            <a:pPr algn="r"/>
            <a:r>
              <a:rPr lang="zh-CN" altLang="en-US" b="1"/>
              <a:t>罗曼·罗兰</a:t>
            </a:r>
            <a:endParaRPr lang="zh-CN" altLang="en-US" b="1"/>
          </a:p>
        </p:txBody>
      </p:sp>
      <p:pic>
        <p:nvPicPr>
          <p:cNvPr id="2" name="图片 1" descr="u=2200909566,2836327159&amp;fm=253&amp;fmt=auto&amp;app=138&amp;f=JPEG.webp"/>
          <p:cNvPicPr>
            <a:picLocks noChangeAspect="1"/>
          </p:cNvPicPr>
          <p:nvPr/>
        </p:nvPicPr>
        <p:blipFill>
          <a:blip r:embed="rId1"/>
          <a:stretch>
            <a:fillRect/>
          </a:stretch>
        </p:blipFill>
        <p:spPr>
          <a:xfrm>
            <a:off x="6793230" y="1329055"/>
            <a:ext cx="3014345" cy="41998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311775" y="1652905"/>
            <a:ext cx="5173980" cy="3552190"/>
            <a:chOff x="2188" y="2604"/>
            <a:chExt cx="8148" cy="5594"/>
          </a:xfrm>
        </p:grpSpPr>
        <p:sp>
          <p:nvSpPr>
            <p:cNvPr id="4" name="ïsľíḋè"/>
            <p:cNvSpPr/>
            <p:nvPr/>
          </p:nvSpPr>
          <p:spPr>
            <a:xfrm>
              <a:off x="2188" y="2604"/>
              <a:ext cx="8148" cy="5594"/>
            </a:xfrm>
            <a:prstGeom prst="rect">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文本框 10"/>
            <p:cNvSpPr txBox="1"/>
            <p:nvPr/>
          </p:nvSpPr>
          <p:spPr>
            <a:xfrm>
              <a:off x="2625" y="3095"/>
              <a:ext cx="4360" cy="725"/>
            </a:xfrm>
            <a:prstGeom prst="rect">
              <a:avLst/>
            </a:prstGeom>
            <a:noFill/>
          </p:spPr>
          <p:txBody>
            <a:bodyPr wrap="square" rtlCol="0">
              <a:spAutoFit/>
            </a:bodyPr>
            <a:lstStyle/>
            <a:p>
              <a:pPr algn="l">
                <a:lnSpc>
                  <a:spcPct val="100000"/>
                </a:lnSpc>
              </a:pPr>
              <a:r>
                <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rPr>
                <a:t>作品分享</a:t>
              </a:r>
              <a:endPar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12" name="文本框 11"/>
            <p:cNvSpPr txBox="1"/>
            <p:nvPr/>
          </p:nvSpPr>
          <p:spPr>
            <a:xfrm>
              <a:off x="2625" y="4082"/>
              <a:ext cx="7071" cy="3633"/>
            </a:xfrm>
            <a:prstGeom prst="rect">
              <a:avLst/>
            </a:prstGeom>
            <a:noFill/>
          </p:spPr>
          <p:txBody>
            <a:bodyPr wrap="square" rtlCol="0">
              <a:spAutoFit/>
            </a:bodyPr>
            <a:lstStyle/>
            <a:p>
              <a:pPr algn="l">
                <a:lnSpc>
                  <a:spcPct val="100000"/>
                </a:lnSpc>
              </a:pPr>
              <a:r>
                <a:rPr lang="zh-CN" altLang="en-US"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书名：</a:t>
              </a:r>
              <a:r>
                <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《你的降落伞是什么颜色？》</a:t>
              </a:r>
              <a:endPar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l">
                <a:lnSpc>
                  <a:spcPct val="100000"/>
                </a:lnSpc>
              </a:pPr>
              <a:r>
                <a:rPr lang="zh-CN" altLang="en-US"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作者：</a:t>
              </a:r>
              <a:r>
                <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理查德·尼尔森·鲍利斯</a:t>
              </a:r>
              <a:endPar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l">
                <a:lnSpc>
                  <a:spcPct val="100000"/>
                </a:lnSpc>
              </a:pPr>
              <a:r>
                <a:rPr lang="zh-CN" altLang="en-US"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推荐理由：</a:t>
              </a:r>
              <a:r>
                <a:rPr lang="zh-CN" altLang="en-US"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通过理查德·尼尔森·鲍利斯 30 多年的不懈努力，影响了很多人的职业生涯，我们可以借助降落伞行动手册奔向更美好的生活。不管用哪种求职或跳槽的方式，本书一定能够帮助你找到职业和人生的方向。</a:t>
              </a:r>
              <a:endParaRPr lang="zh-CN" altLang="en-US"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p:txBody>
        </p:sp>
      </p:grpSp>
      <p:pic>
        <p:nvPicPr>
          <p:cNvPr id="5" name="图片 4" descr="u=3642442157,830871834&amp;fm=253&amp;fmt=auto&amp;app=138&amp;f=JPEG.webp"/>
          <p:cNvPicPr>
            <a:picLocks noChangeAspect="1"/>
          </p:cNvPicPr>
          <p:nvPr/>
        </p:nvPicPr>
        <p:blipFill>
          <a:blip r:embed="rId1"/>
          <a:stretch>
            <a:fillRect/>
          </a:stretch>
        </p:blipFill>
        <p:spPr>
          <a:xfrm>
            <a:off x="1330325" y="1047750"/>
            <a:ext cx="3571875" cy="4762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1817049" y="3355219"/>
                  <a:pt x="8198153" y="2120297"/>
                  <a:pt x="6836229" y="2815773"/>
                </a:cubicBezTo>
                <a:cubicBezTo>
                  <a:pt x="5474305" y="3511249"/>
                  <a:pt x="5677504" y="6385076"/>
                  <a:pt x="4020456" y="6828971"/>
                </a:cubicBezTo>
                <a:cubicBezTo>
                  <a:pt x="1799770" y="6868885"/>
                  <a:pt x="1915885" y="6897914"/>
                  <a:pt x="0" y="6858000"/>
                </a:cubicBezTo>
                <a:lnTo>
                  <a:pt x="0" y="0"/>
                </a:lnTo>
                <a:close/>
              </a:path>
            </a:pathLst>
          </a:custGeom>
          <a:gradFill>
            <a:gsLst>
              <a:gs pos="0">
                <a:srgbClr val="61BDFF"/>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
          <p:cNvSpPr/>
          <p:nvPr/>
        </p:nvSpPr>
        <p:spPr>
          <a:xfrm>
            <a:off x="0" y="0"/>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0 w 12196083"/>
              <a:gd name="connsiteY0-206" fmla="*/ 0 h 6877085"/>
              <a:gd name="connsiteX1-207" fmla="*/ 12192000 w 12196083"/>
              <a:gd name="connsiteY1-208" fmla="*/ 0 h 6877085"/>
              <a:gd name="connsiteX2-209" fmla="*/ 12192001 w 12196083"/>
              <a:gd name="connsiteY2-210" fmla="*/ 2656114 h 6877085"/>
              <a:gd name="connsiteX3-211" fmla="*/ 5863771 w 12196083"/>
              <a:gd name="connsiteY3-212" fmla="*/ 2960916 h 6877085"/>
              <a:gd name="connsiteX4-213" fmla="*/ 4020456 w 12196083"/>
              <a:gd name="connsiteY4-214" fmla="*/ 6828971 h 6877085"/>
              <a:gd name="connsiteX5-215" fmla="*/ 0 w 12196083"/>
              <a:gd name="connsiteY5-216" fmla="*/ 6858000 h 6877085"/>
              <a:gd name="connsiteX6-217" fmla="*/ 0 w 12196083"/>
              <a:gd name="connsiteY6-218" fmla="*/ 0 h 6877085"/>
              <a:gd name="connsiteX0-219" fmla="*/ 0 w 12196083"/>
              <a:gd name="connsiteY0-220" fmla="*/ 0 h 6877085"/>
              <a:gd name="connsiteX1-221" fmla="*/ 12192000 w 12196083"/>
              <a:gd name="connsiteY1-222" fmla="*/ 0 h 6877085"/>
              <a:gd name="connsiteX2-223" fmla="*/ 12192001 w 12196083"/>
              <a:gd name="connsiteY2-224" fmla="*/ 2656114 h 6877085"/>
              <a:gd name="connsiteX3-225" fmla="*/ 6778171 w 12196083"/>
              <a:gd name="connsiteY3-226" fmla="*/ 2496459 h 6877085"/>
              <a:gd name="connsiteX4-227" fmla="*/ 4020456 w 12196083"/>
              <a:gd name="connsiteY4-228" fmla="*/ 6828971 h 6877085"/>
              <a:gd name="connsiteX5-229" fmla="*/ 0 w 12196083"/>
              <a:gd name="connsiteY5-230" fmla="*/ 6858000 h 6877085"/>
              <a:gd name="connsiteX6-231" fmla="*/ 0 w 12196083"/>
              <a:gd name="connsiteY6-232" fmla="*/ 0 h 6877085"/>
              <a:gd name="connsiteX0-233" fmla="*/ 0 w 12196083"/>
              <a:gd name="connsiteY0-234" fmla="*/ 0 h 6877085"/>
              <a:gd name="connsiteX1-235" fmla="*/ 12192000 w 12196083"/>
              <a:gd name="connsiteY1-236" fmla="*/ 0 h 6877085"/>
              <a:gd name="connsiteX2-237" fmla="*/ 12192001 w 12196083"/>
              <a:gd name="connsiteY2-238" fmla="*/ 2656114 h 6877085"/>
              <a:gd name="connsiteX3-239" fmla="*/ 6313714 w 12196083"/>
              <a:gd name="connsiteY3-240" fmla="*/ 2510973 h 6877085"/>
              <a:gd name="connsiteX4-241" fmla="*/ 4020456 w 12196083"/>
              <a:gd name="connsiteY4-242" fmla="*/ 6828971 h 6877085"/>
              <a:gd name="connsiteX5-243" fmla="*/ 0 w 12196083"/>
              <a:gd name="connsiteY5-244" fmla="*/ 6858000 h 6877085"/>
              <a:gd name="connsiteX6-245" fmla="*/ 0 w 12196083"/>
              <a:gd name="connsiteY6-246" fmla="*/ 0 h 6877085"/>
              <a:gd name="connsiteX0-247" fmla="*/ 0 w 12196083"/>
              <a:gd name="connsiteY0-248" fmla="*/ 0 h 6877085"/>
              <a:gd name="connsiteX1-249" fmla="*/ 12192000 w 12196083"/>
              <a:gd name="connsiteY1-250" fmla="*/ 0 h 6877085"/>
              <a:gd name="connsiteX2-251" fmla="*/ 12192001 w 12196083"/>
              <a:gd name="connsiteY2-252" fmla="*/ 2656114 h 6877085"/>
              <a:gd name="connsiteX3-253" fmla="*/ 5167086 w 12196083"/>
              <a:gd name="connsiteY3-254" fmla="*/ 3657601 h 6877085"/>
              <a:gd name="connsiteX4-255" fmla="*/ 4020456 w 12196083"/>
              <a:gd name="connsiteY4-256" fmla="*/ 6828971 h 6877085"/>
              <a:gd name="connsiteX5-257" fmla="*/ 0 w 12196083"/>
              <a:gd name="connsiteY5-258" fmla="*/ 6858000 h 6877085"/>
              <a:gd name="connsiteX6-259" fmla="*/ 0 w 12196083"/>
              <a:gd name="connsiteY6-260" fmla="*/ 0 h 6877085"/>
              <a:gd name="connsiteX0-261" fmla="*/ 0 w 12196083"/>
              <a:gd name="connsiteY0-262" fmla="*/ 0 h 6877085"/>
              <a:gd name="connsiteX1-263" fmla="*/ 12192000 w 12196083"/>
              <a:gd name="connsiteY1-264" fmla="*/ 0 h 6877085"/>
              <a:gd name="connsiteX2-265" fmla="*/ 12192001 w 12196083"/>
              <a:gd name="connsiteY2-266" fmla="*/ 2656114 h 6877085"/>
              <a:gd name="connsiteX3-267" fmla="*/ 5167086 w 12196083"/>
              <a:gd name="connsiteY3-268" fmla="*/ 3657601 h 6877085"/>
              <a:gd name="connsiteX4-269" fmla="*/ 4020456 w 12196083"/>
              <a:gd name="connsiteY4-270" fmla="*/ 6828971 h 6877085"/>
              <a:gd name="connsiteX5-271" fmla="*/ 0 w 12196083"/>
              <a:gd name="connsiteY5-272" fmla="*/ 6858000 h 6877085"/>
              <a:gd name="connsiteX6-273" fmla="*/ 0 w 12196083"/>
              <a:gd name="connsiteY6-274" fmla="*/ 0 h 6877085"/>
              <a:gd name="connsiteX0-275" fmla="*/ 0 w 12196083"/>
              <a:gd name="connsiteY0-276" fmla="*/ 0 h 6877085"/>
              <a:gd name="connsiteX1-277" fmla="*/ 12192000 w 12196083"/>
              <a:gd name="connsiteY1-278" fmla="*/ 0 h 6877085"/>
              <a:gd name="connsiteX2-279" fmla="*/ 12192001 w 12196083"/>
              <a:gd name="connsiteY2-280" fmla="*/ 2656114 h 6877085"/>
              <a:gd name="connsiteX3-281" fmla="*/ 5167086 w 12196083"/>
              <a:gd name="connsiteY3-282" fmla="*/ 3657601 h 6877085"/>
              <a:gd name="connsiteX4-283" fmla="*/ 4020456 w 12196083"/>
              <a:gd name="connsiteY4-284" fmla="*/ 6828971 h 6877085"/>
              <a:gd name="connsiteX5-285" fmla="*/ 0 w 12196083"/>
              <a:gd name="connsiteY5-286" fmla="*/ 6858000 h 6877085"/>
              <a:gd name="connsiteX6-287" fmla="*/ 0 w 12196083"/>
              <a:gd name="connsiteY6-288" fmla="*/ 0 h 6877085"/>
              <a:gd name="connsiteX0-289" fmla="*/ 0 w 12196083"/>
              <a:gd name="connsiteY0-290" fmla="*/ 0 h 6877085"/>
              <a:gd name="connsiteX1-291" fmla="*/ 12192000 w 12196083"/>
              <a:gd name="connsiteY1-292" fmla="*/ 0 h 6877085"/>
              <a:gd name="connsiteX2-293" fmla="*/ 12192001 w 12196083"/>
              <a:gd name="connsiteY2-294" fmla="*/ 2656114 h 6877085"/>
              <a:gd name="connsiteX3-295" fmla="*/ 6110515 w 12196083"/>
              <a:gd name="connsiteY3-296" fmla="*/ 2133601 h 6877085"/>
              <a:gd name="connsiteX4-297" fmla="*/ 4020456 w 12196083"/>
              <a:gd name="connsiteY4-298" fmla="*/ 6828971 h 6877085"/>
              <a:gd name="connsiteX5-299" fmla="*/ 0 w 12196083"/>
              <a:gd name="connsiteY5-300" fmla="*/ 6858000 h 6877085"/>
              <a:gd name="connsiteX6-301" fmla="*/ 0 w 12196083"/>
              <a:gd name="connsiteY6-302" fmla="*/ 0 h 6877085"/>
              <a:gd name="connsiteX0-303" fmla="*/ 0 w 12196083"/>
              <a:gd name="connsiteY0-304" fmla="*/ 0 h 6877085"/>
              <a:gd name="connsiteX1-305" fmla="*/ 12192000 w 12196083"/>
              <a:gd name="connsiteY1-306" fmla="*/ 0 h 6877085"/>
              <a:gd name="connsiteX2-307" fmla="*/ 12192001 w 12196083"/>
              <a:gd name="connsiteY2-308" fmla="*/ 2656114 h 6877085"/>
              <a:gd name="connsiteX3-309" fmla="*/ 6110515 w 12196083"/>
              <a:gd name="connsiteY3-310" fmla="*/ 2133601 h 6877085"/>
              <a:gd name="connsiteX4-311" fmla="*/ 4020456 w 12196083"/>
              <a:gd name="connsiteY4-312" fmla="*/ 6828971 h 6877085"/>
              <a:gd name="connsiteX5-313" fmla="*/ 0 w 12196083"/>
              <a:gd name="connsiteY5-314" fmla="*/ 6858000 h 6877085"/>
              <a:gd name="connsiteX6-315" fmla="*/ 0 w 12196083"/>
              <a:gd name="connsiteY6-316" fmla="*/ 0 h 6877085"/>
              <a:gd name="connsiteX0-317" fmla="*/ 0 w 12196083"/>
              <a:gd name="connsiteY0-318" fmla="*/ 0 h 6877085"/>
              <a:gd name="connsiteX1-319" fmla="*/ 12192000 w 12196083"/>
              <a:gd name="connsiteY1-320" fmla="*/ 0 h 6877085"/>
              <a:gd name="connsiteX2-321" fmla="*/ 12192001 w 12196083"/>
              <a:gd name="connsiteY2-322" fmla="*/ 2656114 h 6877085"/>
              <a:gd name="connsiteX3-323" fmla="*/ 6357258 w 12196083"/>
              <a:gd name="connsiteY3-324" fmla="*/ 2409372 h 6877085"/>
              <a:gd name="connsiteX4-325" fmla="*/ 4020456 w 12196083"/>
              <a:gd name="connsiteY4-326" fmla="*/ 6828971 h 6877085"/>
              <a:gd name="connsiteX5-327" fmla="*/ 0 w 12196083"/>
              <a:gd name="connsiteY5-328" fmla="*/ 6858000 h 6877085"/>
              <a:gd name="connsiteX6-329" fmla="*/ 0 w 12196083"/>
              <a:gd name="connsiteY6-330" fmla="*/ 0 h 6877085"/>
              <a:gd name="connsiteX0-331" fmla="*/ 0 w 12196083"/>
              <a:gd name="connsiteY0-332" fmla="*/ 0 h 6877085"/>
              <a:gd name="connsiteX1-333" fmla="*/ 12192000 w 12196083"/>
              <a:gd name="connsiteY1-334" fmla="*/ 0 h 6877085"/>
              <a:gd name="connsiteX2-335" fmla="*/ 12192001 w 12196083"/>
              <a:gd name="connsiteY2-336" fmla="*/ 2656114 h 6877085"/>
              <a:gd name="connsiteX3-337" fmla="*/ 6357258 w 12196083"/>
              <a:gd name="connsiteY3-338" fmla="*/ 2409372 h 6877085"/>
              <a:gd name="connsiteX4-339" fmla="*/ 4020456 w 12196083"/>
              <a:gd name="connsiteY4-340" fmla="*/ 6828971 h 6877085"/>
              <a:gd name="connsiteX5-341" fmla="*/ 0 w 12196083"/>
              <a:gd name="connsiteY5-342" fmla="*/ 6858000 h 6877085"/>
              <a:gd name="connsiteX6-343" fmla="*/ 0 w 12196083"/>
              <a:gd name="connsiteY6-34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0365620" y="3050419"/>
                  <a:pt x="7719182" y="1713896"/>
                  <a:pt x="6357258" y="2409372"/>
                </a:cubicBezTo>
                <a:cubicBezTo>
                  <a:pt x="4995334" y="3104848"/>
                  <a:pt x="6156476" y="4846563"/>
                  <a:pt x="4020456" y="6828971"/>
                </a:cubicBezTo>
                <a:cubicBezTo>
                  <a:pt x="1799770" y="6868885"/>
                  <a:pt x="1915885" y="6897914"/>
                  <a:pt x="0" y="6858000"/>
                </a:cubicBezTo>
                <a:lnTo>
                  <a:pt x="0" y="0"/>
                </a:lnTo>
                <a:close/>
              </a:path>
            </a:pathLst>
          </a:custGeom>
          <a:gradFill>
            <a:gsLst>
              <a:gs pos="21000">
                <a:srgbClr val="00B0F0"/>
              </a:gs>
              <a:gs pos="100000">
                <a:srgbClr val="21215D">
                  <a:alpha val="50000"/>
                </a:srgb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4" name="图片 3"/>
          <p:cNvPicPr>
            <a:picLocks noChangeAspect="1"/>
          </p:cNvPicPr>
          <p:nvPr/>
        </p:nvPicPr>
        <p:blipFill>
          <a:blip r:embed="rId1" cstate="screen"/>
          <a:stretch>
            <a:fillRect/>
          </a:stretch>
        </p:blipFill>
        <p:spPr>
          <a:xfrm>
            <a:off x="5208590" y="1762901"/>
            <a:ext cx="5693676" cy="4870714"/>
          </a:xfrm>
          <a:prstGeom prst="rect">
            <a:avLst/>
          </a:prstGeom>
        </p:spPr>
      </p:pic>
      <p:sp>
        <p:nvSpPr>
          <p:cNvPr id="5" name="椭圆 4"/>
          <p:cNvSpPr/>
          <p:nvPr/>
        </p:nvSpPr>
        <p:spPr>
          <a:xfrm>
            <a:off x="-827314" y="4354285"/>
            <a:ext cx="1959428" cy="1959428"/>
          </a:xfrm>
          <a:prstGeom prst="ellipse">
            <a:avLst/>
          </a:prstGeom>
          <a:gradFill>
            <a:gsLst>
              <a:gs pos="21000">
                <a:srgbClr val="00B0F0">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椭圆 24"/>
          <p:cNvSpPr/>
          <p:nvPr/>
        </p:nvSpPr>
        <p:spPr>
          <a:xfrm>
            <a:off x="10094685" y="-979714"/>
            <a:ext cx="1959428" cy="1959428"/>
          </a:xfrm>
          <a:prstGeom prst="ellipse">
            <a:avLst/>
          </a:prstGeom>
          <a:gradFill>
            <a:gsLst>
              <a:gs pos="21000">
                <a:srgbClr val="21215D">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椭圆 29"/>
          <p:cNvSpPr/>
          <p:nvPr/>
        </p:nvSpPr>
        <p:spPr>
          <a:xfrm>
            <a:off x="11117942" y="5740398"/>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椭圆 30"/>
          <p:cNvSpPr/>
          <p:nvPr/>
        </p:nvSpPr>
        <p:spPr>
          <a:xfrm>
            <a:off x="3505199" y="-783774"/>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文本框 1"/>
          <p:cNvSpPr txBox="1"/>
          <p:nvPr/>
        </p:nvSpPr>
        <p:spPr>
          <a:xfrm>
            <a:off x="1132205" y="2839085"/>
            <a:ext cx="4388485" cy="1198880"/>
          </a:xfrm>
          <a:prstGeom prst="rect">
            <a:avLst/>
          </a:prstGeom>
          <a:noFill/>
        </p:spPr>
        <p:txBody>
          <a:bodyPr wrap="square" rtlCol="0">
            <a:spAutoFit/>
          </a:bodyPr>
          <a:p>
            <a:pPr>
              <a:lnSpc>
                <a:spcPct val="100000"/>
              </a:lnSpc>
            </a:pPr>
            <a:r>
              <a:rPr lang="zh-CN" altLang="en-US" sz="7200" b="1" dirty="0">
                <a:solidFill>
                  <a:schemeClr val="bg1"/>
                </a:solidFill>
                <a:uFillTx/>
                <a:latin typeface="微软雅黑" panose="020B0503020204020204" charset="-122"/>
                <a:ea typeface="微软雅黑" panose="020B0503020204020204" charset="-122"/>
                <a:sym typeface="字魂59号-创粗黑" panose="00000500000000000000" pitchFamily="2" charset="-122"/>
              </a:rPr>
              <a:t>感谢观看</a:t>
            </a:r>
            <a:endParaRPr lang="zh-CN" altLang="en-US" sz="7200" b="1" dirty="0">
              <a:solidFill>
                <a:schemeClr val="bg1"/>
              </a:solidFill>
              <a:uFillTx/>
              <a:latin typeface="微软雅黑" panose="020B0503020204020204" charset="-122"/>
              <a:ea typeface="微软雅黑" panose="020B0503020204020204"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ṣļiḑé"/>
          <p:cNvSpPr/>
          <p:nvPr/>
        </p:nvSpPr>
        <p:spPr>
          <a:xfrm>
            <a:off x="3041015" y="1362710"/>
            <a:ext cx="8368030" cy="4808855"/>
          </a:xfrm>
          <a:prstGeom prst="rect">
            <a:avLst/>
          </a:prstGeom>
          <a:gradFill>
            <a:gsLst>
              <a:gs pos="21000">
                <a:srgbClr val="00B0F0"/>
              </a:gs>
              <a:gs pos="100000">
                <a:srgbClr val="21215D"/>
              </a:gs>
            </a:gsLst>
            <a:lin ang="7200000" scaled="0"/>
          </a:gradFill>
          <a:ln w="12700">
            <a:miter lim="400000"/>
          </a:ln>
        </p:spPr>
        <p:txBody>
          <a:bodyPr lIns="22860" rIns="22860" anchor="ctr"/>
          <a:lstStyle/>
          <a:p>
            <a:pPr defTabSz="914400"/>
            <a:endParaRPr sz="320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íšḻíḋê"/>
          <p:cNvSpPr/>
          <p:nvPr/>
        </p:nvSpPr>
        <p:spPr>
          <a:xfrm>
            <a:off x="3041014" y="433797"/>
            <a:ext cx="695325" cy="690310"/>
          </a:xfrm>
          <a:prstGeom prst="roundRect">
            <a:avLst>
              <a:gd name="adj" fmla="val 11148"/>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r>
              <a:rPr lang="zh-CN" altLang="en-US" b="1" dirty="0">
                <a:latin typeface="微软雅黑" panose="020B0503020204020204" charset="-122"/>
                <a:ea typeface="微软雅黑" panose="020B0503020204020204" charset="-122"/>
                <a:sym typeface="字魂59号-创粗黑" panose="00000500000000000000" pitchFamily="2" charset="-122"/>
              </a:rPr>
              <a:t>故事分享</a:t>
            </a:r>
            <a:endParaRPr lang="zh-CN" altLang="en-US" b="1" dirty="0">
              <a:latin typeface="微软雅黑" panose="020B0503020204020204" charset="-122"/>
              <a:ea typeface="微软雅黑" panose="020B0503020204020204" charset="-122"/>
              <a:sym typeface="字魂59号-创粗黑" panose="00000500000000000000" pitchFamily="2" charset="-122"/>
            </a:endParaRPr>
          </a:p>
        </p:txBody>
      </p:sp>
      <p:cxnSp>
        <p:nvCxnSpPr>
          <p:cNvPr id="11" name="直接连接符 10"/>
          <p:cNvCxnSpPr/>
          <p:nvPr/>
        </p:nvCxnSpPr>
        <p:spPr>
          <a:xfrm>
            <a:off x="3498155" y="2302535"/>
            <a:ext cx="366077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498155" y="2302535"/>
            <a:ext cx="1533717"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411855" y="1687830"/>
            <a:ext cx="2878455" cy="460375"/>
          </a:xfrm>
          <a:prstGeom prst="rect">
            <a:avLst/>
          </a:prstGeom>
          <a:noFill/>
        </p:spPr>
        <p:txBody>
          <a:bodyPr wrap="square" rtlCol="0">
            <a:spAutoFit/>
          </a:bodyPr>
          <a:lstStyle/>
          <a:p>
            <a:r>
              <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rPr>
              <a:t>沙粒与珍珠</a:t>
            </a:r>
            <a:endPar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14" name="文本框 13"/>
          <p:cNvSpPr txBox="1"/>
          <p:nvPr/>
        </p:nvSpPr>
        <p:spPr>
          <a:xfrm>
            <a:off x="3498215" y="2563495"/>
            <a:ext cx="7113270" cy="3291840"/>
          </a:xfrm>
          <a:prstGeom prst="rect">
            <a:avLst/>
          </a:prstGeom>
          <a:noFill/>
        </p:spPr>
        <p:txBody>
          <a:bodyPr wrap="square" rtlCol="0">
            <a:spAutoFit/>
          </a:bodyPr>
          <a:lstStyle/>
          <a:p>
            <a:pPr indent="457200" fontAlgn="auto">
              <a:lnSpc>
                <a:spcPct val="100000"/>
              </a:lnSpc>
            </a:pPr>
            <a:r>
              <a:rPr lang="zh-CN" altLang="en-US" sz="16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有一个自以为是全才的年轻人，毕业后屡次碰壁，一直找不着理想的工作，他觉得自己怀才不遇，对社会感到非常失望。多次的碰壁，让他伤心而绝望，他觉得没有伯乐赏识他这匹“千里马”。</a:t>
            </a:r>
            <a:endParaRPr lang="zh-CN" altLang="en-US" sz="16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fontAlgn="auto">
              <a:lnSpc>
                <a:spcPct val="100000"/>
              </a:lnSpc>
            </a:pPr>
            <a:r>
              <a:rPr lang="zh-CN" altLang="en-US" sz="16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痛苦绝望下，他来到大海边，打算就此结束自己的生命。他正要自杀的时候，有一位老人从附近走过，看见了他并且救了他。老人问他为什么要这样，他说自己得不到别人和社会的承认，没有人欣赏和重用他。老人从脚下的沙滩上捡起一粒沙子，让年轻人看了看，然后就随手扔在了地上，对年轻人说：“请你把我刚才扔在地上的那粒沙子捡起来。”“这根本就不可能！”年轻人说。老人没有说话，从自己的口袋里掏出一颗晶莹剔透的珍珠扔在地上，然后对年轻人说：“你能不能把这颗珍珠捡起来呢？”“这当然可以！”“那你就应该明白这是为什么了吧？你应该知道，现在你还不是一颗珍珠，所以你不能要求别人立即承认你，如果要想得到别人的承认，那就要想办法使自己变成一颗珍珠才行。”年轻人低下头，一时无语。</a:t>
            </a:r>
            <a:endParaRPr lang="zh-CN" altLang="en-US" sz="16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pic>
        <p:nvPicPr>
          <p:cNvPr id="3" name="图片 2" descr="u=256894510,2469369960&amp;fm=253&amp;fmt=auto&amp;app=138&amp;f=JPEG.webp"/>
          <p:cNvPicPr>
            <a:picLocks noChangeAspect="1"/>
          </p:cNvPicPr>
          <p:nvPr/>
        </p:nvPicPr>
        <p:blipFill>
          <a:blip r:embed="rId1"/>
          <a:stretch>
            <a:fillRect/>
          </a:stretch>
        </p:blipFill>
        <p:spPr>
          <a:xfrm>
            <a:off x="685165" y="1362710"/>
            <a:ext cx="2124710" cy="20770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anim calcmode="lin" valueType="num">
                                      <p:cBhvr>
                                        <p:cTn id="35" dur="1000" fill="hold"/>
                                        <p:tgtEl>
                                          <p:spTgt spid="14"/>
                                        </p:tgtEl>
                                        <p:attrNameLst>
                                          <p:attrName>ppt_x</p:attrName>
                                        </p:attrNameLst>
                                      </p:cBhvr>
                                      <p:tavLst>
                                        <p:tav tm="0">
                                          <p:val>
                                            <p:strVal val="#ppt_x"/>
                                          </p:val>
                                        </p:tav>
                                        <p:tav tm="100000">
                                          <p:val>
                                            <p:strVal val="#ppt_x"/>
                                          </p:val>
                                        </p:tav>
                                      </p:tavLst>
                                    </p:anim>
                                    <p:anim calcmode="lin" valueType="num">
                                      <p:cBhvr>
                                        <p:cTn id="3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9" grpId="0" bldLvl="0" animBg="1"/>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6"/>
          <p:cNvSpPr>
            <a:spLocks noChangeArrowheads="1"/>
          </p:cNvSpPr>
          <p:nvPr/>
        </p:nvSpPr>
        <p:spPr bwMode="auto">
          <a:xfrm>
            <a:off x="1283353" y="967006"/>
            <a:ext cx="2471166" cy="461856"/>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体验活动</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4" name="文本框 3"/>
          <p:cNvSpPr txBox="1"/>
          <p:nvPr/>
        </p:nvSpPr>
        <p:spPr>
          <a:xfrm>
            <a:off x="1283335" y="1684655"/>
            <a:ext cx="9246870" cy="4092575"/>
          </a:xfrm>
          <a:prstGeom prst="rect">
            <a:avLst/>
          </a:prstGeom>
          <a:noFill/>
        </p:spPr>
        <p:txBody>
          <a:bodyPr wrap="square" rtlCol="0" anchor="t">
            <a:spAutoFit/>
          </a:bodyPr>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人，要认识自己。那么，你认识自己吗？请你在 3 分钟内写出 20 个关于“我”的句子，来描述你自己。</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说明：不要做太多的思考，想到什么就写下来。尽量选择一些能反映个人风格的句子，内容可以很具体，也可以较抽象。</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1. 我</a:t>
            </a:r>
            <a:r>
              <a:rPr lang="en-US" altLang="zh-CN" sz="2000">
                <a:latin typeface="宋体" panose="02010600030101010101" pitchFamily="2" charset="-122"/>
                <a:ea typeface="宋体" panose="02010600030101010101" pitchFamily="2" charset="-122"/>
                <a:cs typeface="宋体" panose="02010600030101010101" pitchFamily="2" charset="-122"/>
              </a:rPr>
              <a:t>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2. 我</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3. 我</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4. 我</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5. 我</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6. 我</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7. 我</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8. 我</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9. 我</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anim calcmode="lin" valueType="num">
                                      <p:cBhvr>
                                        <p:cTn id="8" dur="250" fill="hold"/>
                                        <p:tgtEl>
                                          <p:spTgt spid="25"/>
                                        </p:tgtEl>
                                        <p:attrNameLst>
                                          <p:attrName>ppt_x</p:attrName>
                                        </p:attrNameLst>
                                      </p:cBhvr>
                                      <p:tavLst>
                                        <p:tav tm="0">
                                          <p:val>
                                            <p:strVal val="#ppt_x"/>
                                          </p:val>
                                        </p:tav>
                                        <p:tav tm="100000">
                                          <p:val>
                                            <p:strVal val="#ppt_x"/>
                                          </p:val>
                                        </p:tav>
                                      </p:tavLst>
                                    </p:anim>
                                    <p:anim calcmode="lin" valueType="num">
                                      <p:cBhvr>
                                        <p:cTn id="9"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3335" y="1684655"/>
            <a:ext cx="9246870" cy="3476625"/>
          </a:xfrm>
          <a:prstGeom prst="rect">
            <a:avLst/>
          </a:prstGeom>
          <a:noFill/>
        </p:spPr>
        <p:txBody>
          <a:bodyPr wrap="square" rtlCol="0" anchor="t">
            <a:spAutoFit/>
          </a:bodyPr>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10. 我</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11. 我</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12. 我</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13. 我</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14. 我</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15. 我</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16. 我</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17. 我</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18. 我</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19. 我</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20. 我</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自我探索概述</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606985" y="108207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一、自我探索的概念及意义</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614680" y="1701800"/>
            <a:ext cx="10615930" cy="409257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（一）自我探索的概念</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借助职业发展理论，使用比较成熟的职业测评和非正式评估工具，对自己的职业兴趣、性格特点、技能以及价值观等进行全方位的、深层次的量化评价和分析，更科学地、全面地认识自己，了解自己最喜欢的工作是什么，自己最擅长的职业技能是什么，自己最看重的又是什么。进而帮助自己找到喜欢且适合自己的职业发展目标和方向。</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（二）自我探索的意义</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 形成初步的职业库</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 完善自我、提升技能</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（1）发挥自己的优势。</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（2）弥补不足。</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自我探索概述</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606985" y="108207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二、自我探索的方法</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614680" y="1701800"/>
            <a:ext cx="10615930" cy="4914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（一）橱窗分析法</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7" name="组合 6"/>
          <p:cNvGrpSpPr/>
          <p:nvPr/>
        </p:nvGrpSpPr>
        <p:grpSpPr>
          <a:xfrm>
            <a:off x="1375410" y="2291080"/>
            <a:ext cx="9491345" cy="3848100"/>
            <a:chOff x="2166" y="3608"/>
            <a:chExt cx="14947" cy="6060"/>
          </a:xfrm>
        </p:grpSpPr>
        <p:pic>
          <p:nvPicPr>
            <p:cNvPr id="2" name="图片 1"/>
            <p:cNvPicPr>
              <a:picLocks noChangeAspect="1"/>
            </p:cNvPicPr>
            <p:nvPr/>
          </p:nvPicPr>
          <p:blipFill>
            <a:blip r:embed="rId1"/>
            <a:stretch>
              <a:fillRect/>
            </a:stretch>
          </p:blipFill>
          <p:spPr>
            <a:xfrm>
              <a:off x="4647" y="3608"/>
              <a:ext cx="9360" cy="6060"/>
            </a:xfrm>
            <a:prstGeom prst="rect">
              <a:avLst/>
            </a:prstGeom>
          </p:spPr>
        </p:pic>
        <p:sp>
          <p:nvSpPr>
            <p:cNvPr id="3" name="文本框 2"/>
            <p:cNvSpPr txBox="1"/>
            <p:nvPr/>
          </p:nvSpPr>
          <p:spPr>
            <a:xfrm>
              <a:off x="11943" y="3826"/>
              <a:ext cx="5171" cy="1452"/>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rPr>
                <a:t>自己知道、别人也知道的部分，属于个人展现在外、无所隐藏的部分。</a:t>
              </a:r>
              <a:endParaRPr lang="zh-CN" altLang="en-US">
                <a:latin typeface="微软雅黑" panose="020B0503020204020204" charset="-122"/>
                <a:ea typeface="微软雅黑" panose="020B0503020204020204" charset="-122"/>
              </a:endParaRPr>
            </a:p>
          </p:txBody>
        </p:sp>
        <p:sp>
          <p:nvSpPr>
            <p:cNvPr id="4" name="文本框 3"/>
            <p:cNvSpPr txBox="1"/>
            <p:nvPr/>
          </p:nvSpPr>
          <p:spPr>
            <a:xfrm>
              <a:off x="2166" y="3826"/>
              <a:ext cx="5171" cy="1452"/>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rPr>
                <a:t>即自己知道、别人不知道的部分，属于个人内在的私有秘密</a:t>
              </a:r>
              <a:endParaRPr lang="zh-CN" altLang="en-US">
                <a:latin typeface="微软雅黑" panose="020B0503020204020204" charset="-122"/>
                <a:ea typeface="微软雅黑" panose="020B0503020204020204" charset="-122"/>
              </a:endParaRPr>
            </a:p>
            <a:p>
              <a:r>
                <a:rPr lang="zh-CN" altLang="en-US">
                  <a:latin typeface="微软雅黑" panose="020B0503020204020204" charset="-122"/>
                  <a:ea typeface="微软雅黑" panose="020B0503020204020204" charset="-122"/>
                </a:rPr>
                <a:t>部分。</a:t>
              </a:r>
              <a:endParaRPr lang="zh-CN" altLang="en-US">
                <a:latin typeface="微软雅黑" panose="020B0503020204020204" charset="-122"/>
                <a:ea typeface="微软雅黑" panose="020B0503020204020204" charset="-122"/>
              </a:endParaRPr>
            </a:p>
          </p:txBody>
        </p:sp>
        <p:sp>
          <p:nvSpPr>
            <p:cNvPr id="5" name="文本框 4"/>
            <p:cNvSpPr txBox="1"/>
            <p:nvPr/>
          </p:nvSpPr>
          <p:spPr>
            <a:xfrm>
              <a:off x="11943" y="7052"/>
              <a:ext cx="5171" cy="1452"/>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rPr>
                <a:t>即自己不知道而别人知道的部分，犹如一个人的背部，自己</a:t>
              </a:r>
              <a:endParaRPr lang="zh-CN" altLang="en-US">
                <a:latin typeface="微软雅黑" panose="020B0503020204020204" charset="-122"/>
                <a:ea typeface="微软雅黑" panose="020B0503020204020204" charset="-122"/>
              </a:endParaRPr>
            </a:p>
            <a:p>
              <a:r>
                <a:rPr lang="zh-CN" altLang="en-US">
                  <a:latin typeface="微软雅黑" panose="020B0503020204020204" charset="-122"/>
                  <a:ea typeface="微软雅黑" panose="020B0503020204020204" charset="-122"/>
                </a:rPr>
                <a:t>看不到，别人却看得很清楚。</a:t>
              </a:r>
              <a:endParaRPr lang="zh-CN" altLang="en-US">
                <a:latin typeface="微软雅黑" panose="020B0503020204020204" charset="-122"/>
                <a:ea typeface="微软雅黑" panose="020B0503020204020204" charset="-122"/>
              </a:endParaRPr>
            </a:p>
          </p:txBody>
        </p:sp>
        <p:sp>
          <p:nvSpPr>
            <p:cNvPr id="6" name="文本框 5"/>
            <p:cNvSpPr txBox="1"/>
            <p:nvPr/>
          </p:nvSpPr>
          <p:spPr>
            <a:xfrm>
              <a:off x="2166" y="7052"/>
              <a:ext cx="5171" cy="1016"/>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rPr>
                <a:t>自己不知道、别人也不知道的部分，是有待开发的部分。</a:t>
              </a:r>
              <a:endParaRPr lang="zh-CN" altLang="en-US">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Lst>
  </p:timing>
</p:sld>
</file>

<file path=ppt/tags/tag1.xml><?xml version="1.0" encoding="utf-8"?>
<p:tagLst xmlns:p="http://schemas.openxmlformats.org/presentationml/2006/main">
  <p:tag name="KSO_WM_UNIT_TABLE_BEAUTIFY" val="smartTable{5c4b1be2-41dc-4be9-b2b8-630ae37755e4}"/>
  <p:tag name="TABLE_ENDDRAG_ORIGIN_RECT" val="753*256"/>
  <p:tag name="TABLE_ENDDRAG_RECT" val="102*184*753*256"/>
</p:tagLst>
</file>

<file path=ppt/tags/tag10.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i"/>
  <p:tag name="KSO_WM_UNIT_INDEX" val="1_3_1"/>
  <p:tag name="KSO_WM_UNIT_ID" val="diagram20169707_5*m_h_i*1_3_1"/>
  <p:tag name="KSO_WM_UNIT_LAYERLEVEL" val="1_1_1"/>
  <p:tag name="KSO_WM_DIAGRAM_GROUP_CODE" val="m1-1"/>
  <p:tag name="KSO_WM_UNIT_FILL_FORE_SCHEMECOLOR_INDEX" val="7"/>
  <p:tag name="KSO_WM_UNIT_FILL_TYPE" val="1"/>
</p:tagLst>
</file>

<file path=ppt/tags/tag100.xml><?xml version="1.0" encoding="utf-8"?>
<p:tagLst xmlns:p="http://schemas.openxmlformats.org/presentationml/2006/main">
  <p:tag name="KSO_WM_TEMPLATE_CATEGORY" val="diagram"/>
  <p:tag name="KSO_WM_TEMPLATE_INDEX" val="499"/>
  <p:tag name="KSO_WM_UNIT_TYPE" val="q_i"/>
  <p:tag name="KSO_WM_UNIT_INDEX" val="1_1"/>
  <p:tag name="KSO_WM_UNIT_ID" val="259*q_i*1_1"/>
  <p:tag name="KSO_WM_UNIT_CLEAR" val="1"/>
  <p:tag name="KSO_WM_UNIT_LAYERLEVEL" val="1_1"/>
  <p:tag name="KSO_WM_BEAUTIFY_FLAG" val="#wm#"/>
  <p:tag name="KSO_WM_TAG_VERSION" val="1.0"/>
  <p:tag name="KSO_WM_DIAGRAM_GROUP_CODE" val="q1-1"/>
  <p:tag name="KSO_WM_UNIT_FILL_FORE_SCHEMECOLOR_INDEX" val="5"/>
  <p:tag name="KSO_WM_UNIT_FILL_TYPE" val="1"/>
  <p:tag name="KSO_WM_UNIT_LINE_FORE_SCHEMECOLOR_INDEX" val="5"/>
  <p:tag name="KSO_WM_UNIT_LINE_FILL_TYPE" val="2"/>
</p:tagLst>
</file>

<file path=ppt/tags/tag101.xml><?xml version="1.0" encoding="utf-8"?>
<p:tagLst xmlns:p="http://schemas.openxmlformats.org/presentationml/2006/main">
  <p:tag name="KSO_WM_TAG_VERSION" val="1.0"/>
  <p:tag name="KSO_WM_BEAUTIFY_FLAG" val="#wm#"/>
  <p:tag name="KSO_WM_UNIT_TYPE" val="i"/>
  <p:tag name="KSO_WM_UNIT_ID" val="diagram499_3*i*6"/>
  <p:tag name="KSO_WM_TEMPLATE_CATEGORY" val="diagram"/>
  <p:tag name="KSO_WM_TEMPLATE_INDEX" val="499"/>
  <p:tag name="KSO_WM_UNIT_INDEX" val="6"/>
</p:tagLst>
</file>

<file path=ppt/tags/tag102.xml><?xml version="1.0" encoding="utf-8"?>
<p:tagLst xmlns:p="http://schemas.openxmlformats.org/presentationml/2006/main">
  <p:tag name="KSO_WM_TEMPLATE_CATEGORY" val="diagram"/>
  <p:tag name="KSO_WM_TEMPLATE_INDEX" val="499"/>
  <p:tag name="KSO_WM_UNIT_TYPE" val="q_h_a"/>
  <p:tag name="KSO_WM_UNIT_INDEX" val="1_1_1"/>
  <p:tag name="KSO_WM_UNIT_ID" val="259*q_h_a*1_1_1"/>
  <p:tag name="KSO_WM_UNIT_CLEAR" val="1"/>
  <p:tag name="KSO_WM_UNIT_LAYERLEVEL" val="1_1_1"/>
  <p:tag name="KSO_WM_UNIT_VALUE" val="25"/>
  <p:tag name="KSO_WM_UNIT_HIGHLIGHT" val="0"/>
  <p:tag name="KSO_WM_UNIT_COMPATIBLE" val="0"/>
  <p:tag name="KSO_WM_BEAUTIFY_FLAG" val="#wm#"/>
  <p:tag name="KSO_WM_TAG_VERSION" val="1.0"/>
  <p:tag name="KSO_WM_DIAGRAM_GROUP_CODE" val="q1-1"/>
  <p:tag name="KSO_WM_UNIT_PRESET_TEXT" val="AMET"/>
  <p:tag name="KSO_WM_UNIT_LINE_FORE_SCHEMECOLOR_INDEX" val="5"/>
  <p:tag name="KSO_WM_UNIT_LINE_FILL_TYPE" val="2"/>
  <p:tag name="KSO_WM_UNIT_TEXT_FILL_FORE_SCHEMECOLOR_INDEX" val="13"/>
  <p:tag name="KSO_WM_UNIT_TEXT_FILL_TYPE" val="1"/>
</p:tagLst>
</file>

<file path=ppt/tags/tag103.xml><?xml version="1.0" encoding="utf-8"?>
<p:tagLst xmlns:p="http://schemas.openxmlformats.org/presentationml/2006/main">
  <p:tag name="KSO_WM_TEMPLATE_CATEGORY" val="diagram"/>
  <p:tag name="KSO_WM_TEMPLATE_INDEX" val="499"/>
  <p:tag name="KSO_WM_UNIT_TYPE" val="q_i"/>
  <p:tag name="KSO_WM_UNIT_INDEX" val="1_2"/>
  <p:tag name="KSO_WM_UNIT_ID" val="259*q_i*1_2"/>
  <p:tag name="KSO_WM_UNIT_CLEAR" val="1"/>
  <p:tag name="KSO_WM_UNIT_LAYERLEVEL" val="1_1"/>
  <p:tag name="KSO_WM_BEAUTIFY_FLAG" val="#wm#"/>
  <p:tag name="KSO_WM_TAG_VERSION" val="1.0"/>
  <p:tag name="KSO_WM_DIAGRAM_GROUP_CODE" val="q1-1"/>
  <p:tag name="KSO_WM_UNIT_FILL_FORE_SCHEMECOLOR_INDEX" val="5"/>
  <p:tag name="KSO_WM_UNIT_FILL_TYPE" val="1"/>
  <p:tag name="KSO_WM_UNIT_LINE_FORE_SCHEMECOLOR_INDEX" val="5"/>
  <p:tag name="KSO_WM_UNIT_LINE_FILL_TYPE" val="2"/>
</p:tagLst>
</file>

<file path=ppt/tags/tag104.xml><?xml version="1.0" encoding="utf-8"?>
<p:tagLst xmlns:p="http://schemas.openxmlformats.org/presentationml/2006/main">
  <p:tag name="KSO_WM_TAG_VERSION" val="1.0"/>
  <p:tag name="KSO_WM_BEAUTIFY_FLAG" val="#wm#"/>
  <p:tag name="KSO_WM_UNIT_TYPE" val="i"/>
  <p:tag name="KSO_WM_UNIT_ID" val="diagram499_3*i*11"/>
  <p:tag name="KSO_WM_TEMPLATE_CATEGORY" val="diagram"/>
  <p:tag name="KSO_WM_TEMPLATE_INDEX" val="499"/>
  <p:tag name="KSO_WM_UNIT_INDEX" val="11"/>
</p:tagLst>
</file>

<file path=ppt/tags/tag105.xml><?xml version="1.0" encoding="utf-8"?>
<p:tagLst xmlns:p="http://schemas.openxmlformats.org/presentationml/2006/main">
  <p:tag name="KSO_WM_TEMPLATE_CATEGORY" val="diagram"/>
  <p:tag name="KSO_WM_TEMPLATE_INDEX" val="499"/>
  <p:tag name="KSO_WM_UNIT_TYPE" val="q_h_a"/>
  <p:tag name="KSO_WM_UNIT_INDEX" val="1_2_1"/>
  <p:tag name="KSO_WM_UNIT_ID" val="259*q_h_a*1_2_1"/>
  <p:tag name="KSO_WM_UNIT_CLEAR" val="1"/>
  <p:tag name="KSO_WM_UNIT_LAYERLEVEL" val="1_1_1"/>
  <p:tag name="KSO_WM_UNIT_VALUE" val="25"/>
  <p:tag name="KSO_WM_UNIT_HIGHLIGHT" val="0"/>
  <p:tag name="KSO_WM_UNIT_COMPATIBLE" val="0"/>
  <p:tag name="KSO_WM_BEAUTIFY_FLAG" val="#wm#"/>
  <p:tag name="KSO_WM_TAG_VERSION" val="1.0"/>
  <p:tag name="KSO_WM_DIAGRAM_GROUP_CODE" val="q1-1"/>
  <p:tag name="KSO_WM_UNIT_PRESET_TEXT" val="AMET"/>
  <p:tag name="KSO_WM_UNIT_LINE_FORE_SCHEMECOLOR_INDEX" val="5"/>
  <p:tag name="KSO_WM_UNIT_LINE_FILL_TYPE" val="2"/>
  <p:tag name="KSO_WM_UNIT_TEXT_FILL_FORE_SCHEMECOLOR_INDEX" val="13"/>
  <p:tag name="KSO_WM_UNIT_TEXT_FILL_TYPE" val="1"/>
</p:tagLst>
</file>

<file path=ppt/tags/tag106.xml><?xml version="1.0" encoding="utf-8"?>
<p:tagLst xmlns:p="http://schemas.openxmlformats.org/presentationml/2006/main">
  <p:tag name="KSO_WM_TEMPLATE_CATEGORY" val="diagram"/>
  <p:tag name="KSO_WM_TEMPLATE_INDEX" val="499"/>
  <p:tag name="KSO_WM_UNIT_TYPE" val="q_i"/>
  <p:tag name="KSO_WM_UNIT_INDEX" val="1_3"/>
  <p:tag name="KSO_WM_UNIT_ID" val="259*q_i*1_3"/>
  <p:tag name="KSO_WM_UNIT_CLEAR" val="1"/>
  <p:tag name="KSO_WM_UNIT_LAYERLEVEL" val="1_1"/>
  <p:tag name="KSO_WM_BEAUTIFY_FLAG" val="#wm#"/>
  <p:tag name="KSO_WM_TAG_VERSION" val="1.0"/>
  <p:tag name="KSO_WM_DIAGRAM_GROUP_CODE" val="q1-1"/>
  <p:tag name="KSO_WM_UNIT_FILL_FORE_SCHEMECOLOR_INDEX" val="5"/>
  <p:tag name="KSO_WM_UNIT_FILL_TYPE" val="1"/>
  <p:tag name="KSO_WM_UNIT_LINE_FORE_SCHEMECOLOR_INDEX" val="5"/>
  <p:tag name="KSO_WM_UNIT_LINE_FILL_TYPE" val="2"/>
</p:tagLst>
</file>

<file path=ppt/tags/tag107.xml><?xml version="1.0" encoding="utf-8"?>
<p:tagLst xmlns:p="http://schemas.openxmlformats.org/presentationml/2006/main">
  <p:tag name="KSO_WM_UNIT_TABLE_BEAUTIFY" val="smartTable{3917fa0e-95c2-410a-af62-f31219339e48}"/>
</p:tagLst>
</file>

<file path=ppt/tags/tag108.xml><?xml version="1.0" encoding="utf-8"?>
<p:tagLst xmlns:p="http://schemas.openxmlformats.org/presentationml/2006/main">
  <p:tag name="KSO_WM_TEMPLATE_CATEGORY" val="diagram"/>
  <p:tag name="KSO_WM_TEMPLATE_INDEX" val="160560"/>
  <p:tag name="KSO_WM_UNIT_TYPE" val="n_h_i"/>
  <p:tag name="KSO_WM_UNIT_INDEX" val="1_1_1"/>
  <p:tag name="KSO_WM_UNIT_ID" val="diagram160560_5*n_h_i*1_1_1"/>
  <p:tag name="KSO_WM_UNIT_LAYERLEVEL" val="1_1_1"/>
  <p:tag name="KSO_WM_BEAUTIFY_FLAG" val="#wm#"/>
  <p:tag name="KSO_WM_TAG_VERSION" val="1.0"/>
  <p:tag name="KSO_WM_DIAGRAM_GROUP_CODE" val="n1-1"/>
  <p:tag name="KSO_WM_UNIT_FILL_FORE_SCHEMECOLOR_INDEX" val="5"/>
  <p:tag name="KSO_WM_UNIT_FILL_TYPE" val="1"/>
</p:tagLst>
</file>

<file path=ppt/tags/tag109.xml><?xml version="1.0" encoding="utf-8"?>
<p:tagLst xmlns:p="http://schemas.openxmlformats.org/presentationml/2006/main">
  <p:tag name="KSO_WM_TEMPLATE_CATEGORY" val="diagram"/>
  <p:tag name="KSO_WM_TEMPLATE_INDEX" val="160560"/>
  <p:tag name="KSO_WM_UNIT_TYPE" val="n_h_h_f"/>
  <p:tag name="KSO_WM_UNIT_INDEX" val="1_2_1_1"/>
  <p:tag name="KSO_WM_UNIT_ID" val="diagram160560_5*n_h_h_f*1_2_1_1"/>
  <p:tag name="KSO_WM_UNIT_LAYERLEVEL" val="1_1_1_1"/>
  <p:tag name="KSO_WM_UNIT_VALUE" val="21"/>
  <p:tag name="KSO_WM_UNIT_HIGHLIGHT" val="0"/>
  <p:tag name="KSO_WM_UNIT_COMPATIBLE" val="0"/>
  <p:tag name="KSO_WM_UNIT_CLEAR" val="0"/>
  <p:tag name="KSO_WM_UNIT_PRESET_TEXT_INDEX" val="4"/>
  <p:tag name="KSO_WM_UNIT_PRESET_TEXT_LEN" val="38"/>
  <p:tag name="KSO_WM_BEAUTIFY_FLAG" val="#wm#"/>
  <p:tag name="KSO_WM_TAG_VERSION" val="1.0"/>
  <p:tag name="KSO_WM_DIAGRAM_GROUP_CODE" val="n1-1"/>
  <p:tag name="KSO_WM_UNIT_FILL_FORE_SCHEMECOLOR_INDEX" val="5"/>
  <p:tag name="KSO_WM_UNIT_FILL_TYPE" val="1"/>
  <p:tag name="KSO_WM_UNIT_TEXT_FILL_FORE_SCHEMECOLOR_INDEX" val="14"/>
  <p:tag name="KSO_WM_UNIT_TEXT_FILL_TYPE" val="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a"/>
  <p:tag name="KSO_WM_UNIT_INDEX" val="1_3_1"/>
  <p:tag name="KSO_WM_UNIT_LAYERLEVEL" val="1_1_1"/>
  <p:tag name="KSO_WM_UNIT_VALUE" val="5"/>
  <p:tag name="KSO_WM_UNIT_HIGHLIGHT" val="0"/>
  <p:tag name="KSO_WM_UNIT_COMPATIBLE" val="0"/>
  <p:tag name="KSO_WM_UNIT_CLEAR" val="0"/>
  <p:tag name="KSO_WM_DIAGRAM_GROUP_CODE" val="m1-1"/>
  <p:tag name="KSO_WM_UNIT_ID" val="diagram20169707_5*m_h_a*1_3_1"/>
  <p:tag name="KSO_WM_UNIT_PRESET_TEXT" val="编辑标题"/>
  <p:tag name="KSO_WM_UNIT_TEXT_FILL_FORE_SCHEMECOLOR_INDEX" val="7"/>
  <p:tag name="KSO_WM_UNIT_TEXT_FILL_TYPE" val="1"/>
</p:tagLst>
</file>

<file path=ppt/tags/tag110.xml><?xml version="1.0" encoding="utf-8"?>
<p:tagLst xmlns:p="http://schemas.openxmlformats.org/presentationml/2006/main">
  <p:tag name="KSO_WM_TEMPLATE_CATEGORY" val="diagram"/>
  <p:tag name="KSO_WM_TEMPLATE_INDEX" val="160560"/>
  <p:tag name="KSO_WM_UNIT_TYPE" val="n_h_h_f"/>
  <p:tag name="KSO_WM_UNIT_INDEX" val="1_2_2_1"/>
  <p:tag name="KSO_WM_UNIT_ID" val="diagram160560_5*n_h_h_f*1_2_2_1"/>
  <p:tag name="KSO_WM_UNIT_LAYERLEVEL" val="1_1_1_1"/>
  <p:tag name="KSO_WM_UNIT_VALUE" val="19"/>
  <p:tag name="KSO_WM_UNIT_HIGHLIGHT" val="0"/>
  <p:tag name="KSO_WM_UNIT_COMPATIBLE" val="0"/>
  <p:tag name="KSO_WM_UNIT_CLEAR" val="0"/>
  <p:tag name="KSO_WM_UNIT_PRESET_TEXT_INDEX" val="4"/>
  <p:tag name="KSO_WM_UNIT_PRESET_TEXT_LEN" val="38"/>
  <p:tag name="KSO_WM_BEAUTIFY_FLAG" val="#wm#"/>
  <p:tag name="KSO_WM_TAG_VERSION" val="1.0"/>
  <p:tag name="KSO_WM_DIAGRAM_GROUP_CODE" val="n1-1"/>
  <p:tag name="KSO_WM_UNIT_FILL_FORE_SCHEMECOLOR_INDEX" val="5"/>
  <p:tag name="KSO_WM_UNIT_FILL_TYPE" val="1"/>
  <p:tag name="KSO_WM_UNIT_TEXT_FILL_FORE_SCHEMECOLOR_INDEX" val="14"/>
  <p:tag name="KSO_WM_UNIT_TEXT_FILL_TYPE" val="1"/>
</p:tagLst>
</file>

<file path=ppt/tags/tag111.xml><?xml version="1.0" encoding="utf-8"?>
<p:tagLst xmlns:p="http://schemas.openxmlformats.org/presentationml/2006/main">
  <p:tag name="PA" val="v4.0.0"/>
</p:tagLst>
</file>

<file path=ppt/tags/tag112.xml><?xml version="1.0" encoding="utf-8"?>
<p:tagLst xmlns:p="http://schemas.openxmlformats.org/presentationml/2006/main">
  <p:tag name="PA" val="v4.0.0"/>
</p:tagLst>
</file>

<file path=ppt/tags/tag113.xml><?xml version="1.0" encoding="utf-8"?>
<p:tagLst xmlns:p="http://schemas.openxmlformats.org/presentationml/2006/main">
  <p:tag name="PA" val="v4.0.0"/>
</p:tagLst>
</file>

<file path=ppt/tags/tag114.xml><?xml version="1.0" encoding="utf-8"?>
<p:tagLst xmlns:p="http://schemas.openxmlformats.org/presentationml/2006/main">
  <p:tag name="PA" val="v4.0.0"/>
</p:tagLst>
</file>

<file path=ppt/tags/tag115.xml><?xml version="1.0" encoding="utf-8"?>
<p:tagLst xmlns:p="http://schemas.openxmlformats.org/presentationml/2006/main">
  <p:tag name="PA" val="v4.0.0"/>
</p:tagLst>
</file>

<file path=ppt/tags/tag116.xml><?xml version="1.0" encoding="utf-8"?>
<p:tagLst xmlns:p="http://schemas.openxmlformats.org/presentationml/2006/main">
  <p:tag name="PA" val="v4.0.0"/>
</p:tagLst>
</file>

<file path=ppt/tags/tag12.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i"/>
  <p:tag name="KSO_WM_UNIT_INDEX" val="1_4_2"/>
  <p:tag name="KSO_WM_UNIT_ID" val="diagram20169707_5*m_h_i*1_4_2"/>
  <p:tag name="KSO_WM_UNIT_LAYERLEVEL" val="1_1_1"/>
  <p:tag name="KSO_WM_DIAGRAM_GROUP_CODE" val="m1-1"/>
  <p:tag name="KSO_WM_UNIT_LINE_FORE_SCHEMECOLOR_INDEX" val="10"/>
  <p:tag name="KSO_WM_UNIT_LINE_FILL_TYPE" val="2"/>
  <p:tag name="KSO_WM_UNIT_TEXT_FILL_FORE_SCHEMECOLOR_INDEX" val="5"/>
  <p:tag name="KSO_WM_UNIT_TEXT_FILL_TYPE" val="1"/>
</p:tagLst>
</file>

<file path=ppt/tags/tag13.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i"/>
  <p:tag name="KSO_WM_UNIT_INDEX" val="1_2"/>
  <p:tag name="KSO_WM_UNIT_ID" val="diagram20169707_5*m_i*1_2"/>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14.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i"/>
  <p:tag name="KSO_WM_UNIT_INDEX" val="1_4_1"/>
  <p:tag name="KSO_WM_UNIT_ID" val="diagram20169707_5*m_h_i*1_4_1"/>
  <p:tag name="KSO_WM_UNIT_LAYERLEVEL" val="1_1_1"/>
  <p:tag name="KSO_WM_DIAGRAM_GROUP_CODE" val="m1-1"/>
  <p:tag name="KSO_WM_UNIT_FILL_FORE_SCHEMECOLOR_INDEX" val="10"/>
  <p:tag name="KSO_WM_UNIT_FILL_TYPE" val="1"/>
</p:tagLst>
</file>

<file path=ppt/tags/tag15.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a"/>
  <p:tag name="KSO_WM_UNIT_INDEX" val="1_4_1"/>
  <p:tag name="KSO_WM_UNIT_LAYERLEVEL" val="1_1_1"/>
  <p:tag name="KSO_WM_UNIT_VALUE" val="6"/>
  <p:tag name="KSO_WM_UNIT_HIGHLIGHT" val="0"/>
  <p:tag name="KSO_WM_UNIT_COMPATIBLE" val="0"/>
  <p:tag name="KSO_WM_UNIT_CLEAR" val="0"/>
  <p:tag name="KSO_WM_DIAGRAM_GROUP_CODE" val="m1-1"/>
  <p:tag name="KSO_WM_UNIT_ID" val="diagram20169707_5*m_h_a*1_4_1"/>
  <p:tag name="KSO_WM_UNIT_PRESET_TEXT" val="编辑标题"/>
  <p:tag name="KSO_WM_UNIT_TEXT_FILL_FORE_SCHEMECOLOR_INDEX" val="10"/>
  <p:tag name="KSO_WM_UNIT_TEXT_FILL_TYPE" val="1"/>
</p:tagLst>
</file>

<file path=ppt/tags/tag16.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i"/>
  <p:tag name="KSO_WM_UNIT_INDEX" val="1_2_2"/>
  <p:tag name="KSO_WM_UNIT_ID" val="diagram20169707_5*m_h_i*1_2_2"/>
  <p:tag name="KSO_WM_UNIT_LAYERLEVEL" val="1_1_1"/>
  <p:tag name="KSO_WM_DIAGRAM_GROUP_CODE" val="m1-1"/>
  <p:tag name="KSO_WM_UNIT_LINE_FORE_SCHEMECOLOR_INDEX" val="6"/>
  <p:tag name="KSO_WM_UNIT_LINE_FILL_TYPE" val="2"/>
  <p:tag name="KSO_WM_UNIT_TEXT_FILL_FORE_SCHEMECOLOR_INDEX" val="5"/>
  <p:tag name="KSO_WM_UNIT_TEXT_FILL_TYPE" val="1"/>
</p:tagLst>
</file>

<file path=ppt/tags/tag17.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i"/>
  <p:tag name="KSO_WM_UNIT_INDEX" val="1_4"/>
  <p:tag name="KSO_WM_UNIT_ID" val="diagram20169707_5*m_i*1_4"/>
  <p:tag name="KSO_WM_UNIT_LAYERLEVEL" val="1_1"/>
  <p:tag name="KSO_WM_DIAGRAM_GROUP_CODE" val="m1-1"/>
  <p:tag name="KSO_WM_UNIT_FILL_FORE_SCHEMECOLOR_INDEX" val="5"/>
  <p:tag name="KSO_WM_UNIT_FILL_TYPE" val="1"/>
  <p:tag name="KSO_WM_UNIT_TEXT_FILL_FORE_SCHEMECOLOR_INDEX" val="14"/>
  <p:tag name="KSO_WM_UNIT_TEXT_FILL_TYPE" val="1"/>
</p:tagLst>
</file>

<file path=ppt/tags/tag18.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i"/>
  <p:tag name="KSO_WM_UNIT_INDEX" val="1_2_1"/>
  <p:tag name="KSO_WM_UNIT_ID" val="diagram20169707_5*m_h_i*1_2_1"/>
  <p:tag name="KSO_WM_UNIT_LAYERLEVEL" val="1_1_1"/>
  <p:tag name="KSO_WM_DIAGRAM_GROUP_CODE" val="m1-1"/>
  <p:tag name="KSO_WM_UNIT_FILL_FORE_SCHEMECOLOR_INDEX" val="6"/>
  <p:tag name="KSO_WM_UNIT_FILL_TYPE" val="1"/>
</p:tagLst>
</file>

<file path=ppt/tags/tag19.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a"/>
  <p:tag name="KSO_WM_UNIT_INDEX" val="1_2_1"/>
  <p:tag name="KSO_WM_UNIT_LAYERLEVEL" val="1_1_1"/>
  <p:tag name="KSO_WM_UNIT_VALUE" val="5"/>
  <p:tag name="KSO_WM_UNIT_HIGHLIGHT" val="0"/>
  <p:tag name="KSO_WM_UNIT_COMPATIBLE" val="0"/>
  <p:tag name="KSO_WM_UNIT_CLEAR" val="0"/>
  <p:tag name="KSO_WM_DIAGRAM_GROUP_CODE" val="m1-1"/>
  <p:tag name="KSO_WM_UNIT_ID" val="diagram20169707_5*m_h_a*1_2_1"/>
  <p:tag name="KSO_WM_UNIT_PRESET_TEXT" val="编辑标题"/>
  <p:tag name="KSO_WM_UNIT_TEXT_FILL_FORE_SCHEMECOLOR_INDEX" val="6"/>
  <p:tag name="KSO_WM_UNIT_TEXT_FILL_TYPE" val="1"/>
</p:tagLst>
</file>

<file path=ppt/tags/tag2.xml><?xml version="1.0" encoding="utf-8"?>
<p:tagLst xmlns:p="http://schemas.openxmlformats.org/presentationml/2006/main">
  <p:tag name="KSO_WM_UNIT_TABLE_BEAUTIFY" val="smartTable{5c4b1be2-41dc-4be9-b2b8-630ae37755e4}"/>
  <p:tag name="TABLE_ENDDRAG_ORIGIN_RECT" val="753*256"/>
  <p:tag name="TABLE_ENDDRAG_RECT" val="102*184*753*256"/>
</p:tagLst>
</file>

<file path=ppt/tags/tag20.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i"/>
  <p:tag name="KSO_WM_UNIT_INDEX" val="1_1"/>
  <p:tag name="KSO_WM_UNIT_ID" val="diagram20169707_5*m_i*1_1"/>
  <p:tag name="KSO_WM_UNIT_LAYERLEVEL" val="1_1"/>
  <p:tag name="KSO_WM_DIAGRAM_GROUP_CODE" val="m1-1"/>
  <p:tag name="KSO_WM_UNIT_FILL_FORE_SCHEMECOLOR_INDEX" val="10"/>
  <p:tag name="KSO_WM_UNIT_FILL_TYPE" val="1"/>
  <p:tag name="KSO_WM_UNIT_TEXT_FILL_FORE_SCHEMECOLOR_INDEX" val="14"/>
  <p:tag name="KSO_WM_UNIT_TEXT_FILL_TYPE" val="1"/>
</p:tagLst>
</file>

<file path=ppt/tags/tag21.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i"/>
  <p:tag name="KSO_WM_UNIT_INDEX" val="1_5_7"/>
  <p:tag name="KSO_WM_UNIT_ID" val="diagram20169707_5*m_h_i*1_5_7"/>
  <p:tag name="KSO_WM_UNIT_LAYERLEVEL" val="1_1_1"/>
  <p:tag name="KSO_WM_DIAGRAM_GROUP_CODE" val="m1-1"/>
  <p:tag name="KSO_WM_UNIT_LINE_FORE_SCHEMECOLOR_INDEX" val="10"/>
  <p:tag name="KSO_WM_UNIT_LINE_FILL_TYPE" val="2"/>
  <p:tag name="KSO_WM_UNIT_TEXT_FILL_FORE_SCHEMECOLOR_INDEX" val="5"/>
  <p:tag name="KSO_WM_UNIT_TEXT_FILL_TYPE" val="1"/>
</p:tagLst>
</file>

<file path=ppt/tags/tag22.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a"/>
  <p:tag name="KSO_WM_UNIT_INDEX" val="1_5_1"/>
  <p:tag name="KSO_WM_UNIT_LAYERLEVEL" val="1_1_1"/>
  <p:tag name="KSO_WM_UNIT_VALUE" val="6"/>
  <p:tag name="KSO_WM_UNIT_HIGHLIGHT" val="0"/>
  <p:tag name="KSO_WM_UNIT_COMPATIBLE" val="0"/>
  <p:tag name="KSO_WM_UNIT_CLEAR" val="0"/>
  <p:tag name="KSO_WM_DIAGRAM_GROUP_CODE" val="m1-1"/>
  <p:tag name="KSO_WM_UNIT_ID" val="diagram20169707_5*m_h_a*1_5_1"/>
  <p:tag name="KSO_WM_UNIT_PRESET_TEXT" val="编辑标题"/>
  <p:tag name="KSO_WM_UNIT_TEXT_FILL_FORE_SCHEMECOLOR_INDEX" val="9"/>
  <p:tag name="KSO_WM_UNIT_TEXT_FILL_TYPE" val="1"/>
</p:tagLst>
</file>

<file path=ppt/tags/tag23.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i"/>
  <p:tag name="KSO_WM_UNIT_INDEX" val="1_5_1"/>
  <p:tag name="KSO_WM_UNIT_ID" val="diagram20169707_5*m_h_i*1_5_1"/>
  <p:tag name="KSO_WM_UNIT_LAYERLEVEL" val="1_1_1"/>
  <p:tag name="KSO_WM_DIAGRAM_GROUP_CODE" val="m1-1"/>
  <p:tag name="KSO_WM_UNIT_FILL_FORE_SCHEMECOLOR_INDEX" val="9"/>
  <p:tag name="KSO_WM_UNIT_FILL_TYPE" val="1"/>
  <p:tag name="KSO_WM_UNIT_TEXT_FILL_FORE_SCHEMECOLOR_INDEX" val="6"/>
  <p:tag name="KSO_WM_UNIT_TEXT_FILL_TYPE" val="1"/>
</p:tagLst>
</file>

<file path=ppt/tags/tag24.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i"/>
  <p:tag name="KSO_WM_UNIT_INDEX" val="1_5_2"/>
  <p:tag name="KSO_WM_UNIT_ID" val="diagram20169707_5*m_h_i*1_5_2"/>
  <p:tag name="KSO_WM_UNIT_LAYERLEVEL" val="1_1_1"/>
  <p:tag name="KSO_WM_DIAGRAM_GROUP_CODE" val="m1-1"/>
  <p:tag name="KSO_WM_UNIT_FILL_FORE_SCHEMECOLOR_INDEX" val="9"/>
  <p:tag name="KSO_WM_UNIT_FILL_TYPE" val="1"/>
  <p:tag name="KSO_WM_UNIT_TEXT_FILL_FORE_SCHEMECOLOR_INDEX" val="13"/>
  <p:tag name="KSO_WM_UNIT_TEXT_FILL_TYPE" val="1"/>
</p:tagLst>
</file>

<file path=ppt/tags/tag25.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i"/>
  <p:tag name="KSO_WM_UNIT_INDEX" val="1_5_3"/>
  <p:tag name="KSO_WM_UNIT_ID" val="diagram20169707_5*m_h_i*1_5_3"/>
  <p:tag name="KSO_WM_UNIT_LAYERLEVEL" val="1_1_1"/>
  <p:tag name="KSO_WM_DIAGRAM_GROUP_CODE" val="m1-1"/>
  <p:tag name="KSO_WM_UNIT_FILL_FORE_SCHEMECOLOR_INDEX" val="9"/>
  <p:tag name="KSO_WM_UNIT_FILL_TYPE" val="1"/>
  <p:tag name="KSO_WM_UNIT_TEXT_FILL_FORE_SCHEMECOLOR_INDEX" val="6"/>
  <p:tag name="KSO_WM_UNIT_TEXT_FILL_TYPE" val="1"/>
</p:tagLst>
</file>

<file path=ppt/tags/tag26.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i"/>
  <p:tag name="KSO_WM_UNIT_INDEX" val="1_5_4"/>
  <p:tag name="KSO_WM_UNIT_ID" val="diagram20169707_5*m_h_i*1_5_4"/>
  <p:tag name="KSO_WM_UNIT_LAYERLEVEL" val="1_1_1"/>
  <p:tag name="KSO_WM_DIAGRAM_GROUP_CODE" val="m1-1"/>
  <p:tag name="KSO_WM_UNIT_FILL_FORE_SCHEMECOLOR_INDEX" val="9"/>
  <p:tag name="KSO_WM_UNIT_FILL_TYPE" val="1"/>
  <p:tag name="KSO_WM_UNIT_TEXT_FILL_FORE_SCHEMECOLOR_INDEX" val="13"/>
  <p:tag name="KSO_WM_UNIT_TEXT_FILL_TYPE" val="1"/>
</p:tagLst>
</file>

<file path=ppt/tags/tag27.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i"/>
  <p:tag name="KSO_WM_UNIT_INDEX" val="1_5_5"/>
  <p:tag name="KSO_WM_UNIT_ID" val="diagram20169707_5*m_h_i*1_5_5"/>
  <p:tag name="KSO_WM_UNIT_LAYERLEVEL" val="1_1_1"/>
  <p:tag name="KSO_WM_DIAGRAM_GROUP_CODE" val="m1-1"/>
  <p:tag name="KSO_WM_UNIT_FILL_FORE_SCHEMECOLOR_INDEX" val="9"/>
  <p:tag name="KSO_WM_UNIT_FILL_TYPE" val="1"/>
  <p:tag name="KSO_WM_UNIT_TEXT_FILL_FORE_SCHEMECOLOR_INDEX" val="6"/>
  <p:tag name="KSO_WM_UNIT_TEXT_FILL_TYPE" val="1"/>
</p:tagLst>
</file>

<file path=ppt/tags/tag28.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i"/>
  <p:tag name="KSO_WM_UNIT_INDEX" val="1_5_6"/>
  <p:tag name="KSO_WM_UNIT_ID" val="diagram20169707_5*m_h_i*1_5_6"/>
  <p:tag name="KSO_WM_UNIT_LAYERLEVEL" val="1_1_1"/>
  <p:tag name="KSO_WM_DIAGRAM_GROUP_CODE" val="m1-1"/>
  <p:tag name="KSO_WM_UNIT_FILL_FORE_SCHEMECOLOR_INDEX" val="9"/>
  <p:tag name="KSO_WM_UNIT_FILL_TYPE" val="1"/>
  <p:tag name="KSO_WM_UNIT_TEXT_FILL_FORE_SCHEMECOLOR_INDEX" val="13"/>
  <p:tag name="KSO_WM_UNIT_TEXT_FILL_TYPE" val="1"/>
</p:tagLst>
</file>

<file path=ppt/tags/tag29.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f"/>
  <p:tag name="KSO_WM_UNIT_INDEX" val="1_1_1"/>
  <p:tag name="KSO_WM_UNIT_LAYERLEVEL" val="1_1_1"/>
  <p:tag name="KSO_WM_UNIT_VALUE" val="30"/>
  <p:tag name="KSO_WM_UNIT_HIGHLIGHT" val="0"/>
  <p:tag name="KSO_WM_UNIT_COMPATIBLE" val="0"/>
  <p:tag name="KSO_WM_UNIT_CLEAR" val="0"/>
  <p:tag name="KSO_WM_UNIT_PRESET_TEXT_INDEX" val="2"/>
  <p:tag name="KSO_WM_UNIT_PRESET_TEXT_LEN" val="20"/>
  <p:tag name="KSO_WM_DIAGRAM_GROUP_CODE" val="m1-1"/>
  <p:tag name="KSO_WM_UNIT_ID" val="diagram20169707_5*m_h_f*1_1_1"/>
  <p:tag name="KSO_WM_UNIT_TEXT_FILL_FORE_SCHEMECOLOR_INDEX" val="13"/>
  <p:tag name="KSO_WM_UNIT_TEXT_FILL_TYPE" val="1"/>
</p:tagLst>
</file>

<file path=ppt/tags/tag3.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a"/>
  <p:tag name="KSO_WM_UNIT_INDEX" val="1"/>
  <p:tag name="KSO_WM_UNIT_LAYERLEVEL" val="1"/>
  <p:tag name="KSO_WM_UNIT_VALUE" val="16"/>
  <p:tag name="KSO_WM_UNIT_ISCONTENTSTITLE" val="0"/>
  <p:tag name="KSO_WM_UNIT_HIGHLIGHT" val="0"/>
  <p:tag name="KSO_WM_UNIT_COMPATIBLE" val="0"/>
  <p:tag name="KSO_WM_UNIT_CLEAR" val="0"/>
  <p:tag name="KSO_WM_UNIT_PRESET_TEXT_INDEX" val="0"/>
  <p:tag name="KSO_WM_UNIT_PRESET_TEXT_LEN" val="9"/>
  <p:tag name="KSO_WM_DIAGRAM_GROUP_CODE" val="m1_1"/>
  <p:tag name="KSO_WM_UNIT_ID" val="diagram20169707_5*a*1"/>
  <p:tag name="KSO_WM_UNIT_TEXT_FILL_FORE_SCHEMECOLOR_INDEX" val="13"/>
  <p:tag name="KSO_WM_UNIT_TEXT_FILL_TYPE" val="1"/>
</p:tagLst>
</file>

<file path=ppt/tags/tag30.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f"/>
  <p:tag name="KSO_WM_UNIT_INDEX" val="1_1_1"/>
  <p:tag name="KSO_WM_UNIT_LAYERLEVEL" val="1_1_1"/>
  <p:tag name="KSO_WM_UNIT_VALUE" val="30"/>
  <p:tag name="KSO_WM_UNIT_HIGHLIGHT" val="0"/>
  <p:tag name="KSO_WM_UNIT_COMPATIBLE" val="0"/>
  <p:tag name="KSO_WM_UNIT_CLEAR" val="0"/>
  <p:tag name="KSO_WM_UNIT_PRESET_TEXT_INDEX" val="2"/>
  <p:tag name="KSO_WM_UNIT_PRESET_TEXT_LEN" val="20"/>
  <p:tag name="KSO_WM_DIAGRAM_GROUP_CODE" val="m1-1"/>
  <p:tag name="KSO_WM_UNIT_ID" val="diagram20169707_5*m_h_f*1_1_1"/>
  <p:tag name="KSO_WM_UNIT_TEXT_FILL_FORE_SCHEMECOLOR_INDEX" val="13"/>
  <p:tag name="KSO_WM_UNIT_TEXT_FILL_TYPE" val="1"/>
</p:tagLst>
</file>

<file path=ppt/tags/tag31.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f"/>
  <p:tag name="KSO_WM_UNIT_INDEX" val="1_1_1"/>
  <p:tag name="KSO_WM_UNIT_LAYERLEVEL" val="1_1_1"/>
  <p:tag name="KSO_WM_UNIT_VALUE" val="30"/>
  <p:tag name="KSO_WM_UNIT_HIGHLIGHT" val="0"/>
  <p:tag name="KSO_WM_UNIT_COMPATIBLE" val="0"/>
  <p:tag name="KSO_WM_UNIT_CLEAR" val="0"/>
  <p:tag name="KSO_WM_UNIT_PRESET_TEXT_INDEX" val="2"/>
  <p:tag name="KSO_WM_UNIT_PRESET_TEXT_LEN" val="20"/>
  <p:tag name="KSO_WM_DIAGRAM_GROUP_CODE" val="m1-1"/>
  <p:tag name="KSO_WM_UNIT_ID" val="diagram20169707_5*m_h_f*1_1_1"/>
  <p:tag name="KSO_WM_UNIT_TEXT_FILL_FORE_SCHEMECOLOR_INDEX" val="13"/>
  <p:tag name="KSO_WM_UNIT_TEXT_FILL_TYPE" val="1"/>
</p:tagLst>
</file>

<file path=ppt/tags/tag32.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f"/>
  <p:tag name="KSO_WM_UNIT_INDEX" val="1_1_1"/>
  <p:tag name="KSO_WM_UNIT_LAYERLEVEL" val="1_1_1"/>
  <p:tag name="KSO_WM_UNIT_VALUE" val="30"/>
  <p:tag name="KSO_WM_UNIT_HIGHLIGHT" val="0"/>
  <p:tag name="KSO_WM_UNIT_COMPATIBLE" val="0"/>
  <p:tag name="KSO_WM_UNIT_CLEAR" val="0"/>
  <p:tag name="KSO_WM_UNIT_PRESET_TEXT_INDEX" val="2"/>
  <p:tag name="KSO_WM_UNIT_PRESET_TEXT_LEN" val="20"/>
  <p:tag name="KSO_WM_DIAGRAM_GROUP_CODE" val="m1-1"/>
  <p:tag name="KSO_WM_UNIT_ID" val="diagram20169707_5*m_h_f*1_1_1"/>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19259_3*l_h_i*1_1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30"/>
  <p:tag name="KSO_WM_UNIT_FILL_FORE_SCHEMECOLOR_INDEX" val="5"/>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19259_3*l_h_i*1_1_2"/>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16"/>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3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19259_3*l_h_a*1_1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6"/>
  <p:tag name="KSO_WM_UNIT_TEXT_FILL_FORE_SCHEMECOLOR_INDEX" val="5"/>
  <p:tag name="KSO_WM_UNIT_TEXT_FILL_TYPE" val="1"/>
</p:tagLst>
</file>

<file path=ppt/tags/tag36.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19259_3*l_h_f*1_1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42"/>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19259_3*l_h_i*1_2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30"/>
  <p:tag name="KSO_WM_UNIT_FILL_FORE_SCHEMECOLOR_INDEX" val="5"/>
  <p:tag name="KSO_WM_UNIT_FILL_TYPE" val="1"/>
  <p:tag name="KSO_WM_UNIT_TEXT_FILL_FORE_SCHEMECOLOR_INDEX" val="2"/>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19259_3*l_h_i*1_2_2"/>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16"/>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19259_3*l_h_i*1_3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30"/>
  <p:tag name="KSO_WM_UNIT_FILL_FORE_SCHEMECOLOR_INDEX" val="5"/>
  <p:tag name="KSO_WM_UNIT_FILL_TYPE" val="1"/>
  <p:tag name="KSO_WM_UNIT_TEXT_FILL_FORE_SCHEMECOLOR_INDEX" val="2"/>
  <p:tag name="KSO_WM_UNIT_TEXT_FILL_TYPE" val="1"/>
</p:tagLst>
</file>

<file path=ppt/tags/tag4.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i"/>
  <p:tag name="KSO_WM_UNIT_INDEX" val="1_1_2"/>
  <p:tag name="KSO_WM_UNIT_ID" val="diagram20169707_5*m_h_i*1_1_2"/>
  <p:tag name="KSO_WM_UNIT_LAYERLEVEL" val="1_1_1"/>
  <p:tag name="KSO_WM_DIAGRAM_GROUP_CODE" val="m1-1"/>
  <p:tag name="KSO_WM_UNIT_LINE_FORE_SCHEMECOLOR_INDEX" val="5"/>
  <p:tag name="KSO_WM_UNIT_LINE_FILL_TYPE" val="2"/>
  <p:tag name="KSO_WM_UNIT_TEXT_FILL_FORE_SCHEMECOLOR_INDEX" val="5"/>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19259_3*l_h_i*1_3_2"/>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16"/>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20219259_3*l_h_i*1_4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30"/>
  <p:tag name="KSO_WM_UNIT_FILL_FORE_SCHEMECOLOR_INDEX" val="5"/>
  <p:tag name="KSO_WM_UNIT_FILL_TYPE" val="1"/>
  <p:tag name="KSO_WM_UNIT_TEXT_FILL_FORE_SCHEMECOLOR_INDEX" val="2"/>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2"/>
  <p:tag name="KSO_WM_UNIT_ID" val="diagram20219259_3*l_h_i*1_4_2"/>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16"/>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4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19259_3*l_h_a*1_1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6"/>
  <p:tag name="KSO_WM_UNIT_TEXT_FILL_FORE_SCHEMECOLOR_INDEX" val="5"/>
  <p:tag name="KSO_WM_UNIT_TEXT_FILL_TYPE" val="1"/>
</p:tagLst>
</file>

<file path=ppt/tags/tag44.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19259_3*l_h_f*1_1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42"/>
  <p:tag name="KSO_WM_UNIT_TEXT_FILL_FORE_SCHEMECOLOR_INDEX" val="13"/>
  <p:tag name="KSO_WM_UNIT_TEXT_FILL_TYPE" val="1"/>
</p:tagLst>
</file>

<file path=ppt/tags/tag4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19259_3*l_h_a*1_1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6"/>
  <p:tag name="KSO_WM_UNIT_TEXT_FILL_FORE_SCHEMECOLOR_INDEX" val="5"/>
  <p:tag name="KSO_WM_UNIT_TEXT_FILL_TYPE" val="1"/>
</p:tagLst>
</file>

<file path=ppt/tags/tag46.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19259_3*l_h_f*1_1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42"/>
  <p:tag name="KSO_WM_UNIT_TEXT_FILL_FORE_SCHEMECOLOR_INDEX" val="13"/>
  <p:tag name="KSO_WM_UNIT_TEXT_FILL_TYPE" val="1"/>
</p:tagLst>
</file>

<file path=ppt/tags/tag4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19259_3*l_h_a*1_1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6"/>
  <p:tag name="KSO_WM_UNIT_TEXT_FILL_FORE_SCHEMECOLOR_INDEX" val="5"/>
  <p:tag name="KSO_WM_UNIT_TEXT_FILL_TYPE" val="1"/>
</p:tagLst>
</file>

<file path=ppt/tags/tag48.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19259_3*l_h_f*1_1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42"/>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19259_3*l_h_i*1_1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30"/>
  <p:tag name="KSO_WM_UNIT_FILL_FORE_SCHEMECOLOR_INDEX" val="5"/>
  <p:tag name="KSO_WM_UNIT_FILL_TYPE" val="1"/>
  <p:tag name="KSO_WM_UNIT_TEXT_FILL_FORE_SCHEMECOLOR_INDEX" val="2"/>
  <p:tag name="KSO_WM_UNIT_TEXT_FILL_TYPE" val="1"/>
</p:tagLst>
</file>

<file path=ppt/tags/tag5.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a"/>
  <p:tag name="KSO_WM_UNIT_INDEX" val="1_1_1"/>
  <p:tag name="KSO_WM_UNIT_LAYERLEVEL" val="1_1_1"/>
  <p:tag name="KSO_WM_UNIT_VALUE" val="5"/>
  <p:tag name="KSO_WM_UNIT_HIGHLIGHT" val="0"/>
  <p:tag name="KSO_WM_UNIT_COMPATIBLE" val="0"/>
  <p:tag name="KSO_WM_UNIT_CLEAR" val="0"/>
  <p:tag name="KSO_WM_DIAGRAM_GROUP_CODE" val="m1-1"/>
  <p:tag name="KSO_WM_UNIT_ID" val="diagram20169707_5*m_h_a*1_1_1"/>
  <p:tag name="KSO_WM_UNIT_PRESET_TEXT" val="编辑标题"/>
  <p:tag name="KSO_WM_UNIT_TEXT_FILL_FORE_SCHEMECOLOR_INDEX" val="5"/>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19259_3*l_h_i*1_1_2"/>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16"/>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5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19259_3*l_h_a*1_1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6"/>
  <p:tag name="KSO_WM_UNIT_TEXT_FILL_FORE_SCHEMECOLOR_INDEX" val="5"/>
  <p:tag name="KSO_WM_UNIT_TEXT_FILL_TYPE" val="1"/>
</p:tagLst>
</file>

<file path=ppt/tags/tag52.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19259_3*l_h_f*1_1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42"/>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19259_3*l_h_i*1_2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30"/>
  <p:tag name="KSO_WM_UNIT_FILL_FORE_SCHEMECOLOR_INDEX" val="5"/>
  <p:tag name="KSO_WM_UNIT_FILL_TYPE" val="1"/>
  <p:tag name="KSO_WM_UNIT_TEXT_FILL_FORE_SCHEMECOLOR_INDEX" val="2"/>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19259_3*l_h_i*1_2_2"/>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16"/>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19259_3*l_h_i*1_3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30"/>
  <p:tag name="KSO_WM_UNIT_FILL_FORE_SCHEMECOLOR_INDEX" val="5"/>
  <p:tag name="KSO_WM_UNIT_FILL_TYPE" val="1"/>
  <p:tag name="KSO_WM_UNIT_TEXT_FILL_FORE_SCHEMECOLOR_INDEX" val="2"/>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19259_3*l_h_i*1_3_2"/>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16"/>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20219259_3*l_h_i*1_4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30"/>
  <p:tag name="KSO_WM_UNIT_FILL_FORE_SCHEMECOLOR_INDEX" val="5"/>
  <p:tag name="KSO_WM_UNIT_FILL_TYPE" val="1"/>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2"/>
  <p:tag name="KSO_WM_UNIT_ID" val="diagram20219259_3*l_h_i*1_4_2"/>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16"/>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5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19259_3*l_h_a*1_1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6"/>
  <p:tag name="KSO_WM_UNIT_TEXT_FILL_FORE_SCHEMECOLOR_INDEX" val="5"/>
  <p:tag name="KSO_WM_UNIT_TEXT_FILL_TYPE" val="1"/>
</p:tagLst>
</file>

<file path=ppt/tags/tag6.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i"/>
  <p:tag name="KSO_WM_UNIT_INDEX" val="1_1_1"/>
  <p:tag name="KSO_WM_UNIT_ID" val="diagram20169707_5*m_h_i*1_1_1"/>
  <p:tag name="KSO_WM_UNIT_LAYERLEVEL" val="1_1_1"/>
  <p:tag name="KSO_WM_DIAGRAM_GROUP_CODE" val="m1-1"/>
  <p:tag name="KSO_WM_UNIT_FILL_FORE_SCHEMECOLOR_INDEX" val="5"/>
  <p:tag name="KSO_WM_UNIT_FILL_TYPE" val="1"/>
</p:tagLst>
</file>

<file path=ppt/tags/tag60.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19259_3*l_h_f*1_1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42"/>
  <p:tag name="KSO_WM_UNIT_TEXT_FILL_FORE_SCHEMECOLOR_INDEX" val="13"/>
  <p:tag name="KSO_WM_UNIT_TEXT_FILL_TYPE" val="1"/>
</p:tagLst>
</file>

<file path=ppt/tags/tag6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19259_3*l_h_a*1_1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6"/>
  <p:tag name="KSO_WM_UNIT_TEXT_FILL_FORE_SCHEMECOLOR_INDEX" val="5"/>
  <p:tag name="KSO_WM_UNIT_TEXT_FILL_TYPE" val="1"/>
</p:tagLst>
</file>

<file path=ppt/tags/tag62.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19259_3*l_h_f*1_1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42"/>
  <p:tag name="KSO_WM_UNIT_TEXT_FILL_FORE_SCHEMECOLOR_INDEX" val="13"/>
  <p:tag name="KSO_WM_UNIT_TEXT_FILL_TYPE" val="1"/>
</p:tagLst>
</file>

<file path=ppt/tags/tag6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19259_3*l_h_a*1_1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6"/>
  <p:tag name="KSO_WM_UNIT_TEXT_FILL_FORE_SCHEMECOLOR_INDEX" val="5"/>
  <p:tag name="KSO_WM_UNIT_TEXT_FILL_TYPE" val="1"/>
</p:tagLst>
</file>

<file path=ppt/tags/tag64.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19259_3*l_h_f*1_1_1"/>
  <p:tag name="KSO_WM_TEMPLATE_CATEGORY" val="diagram"/>
  <p:tag name="KSO_WM_TEMPLATE_INDEX" val="20219259"/>
  <p:tag name="KSO_WM_UNIT_LAYERLEVEL" val="1_1_1"/>
  <p:tag name="KSO_WM_TAG_VERSION" val="1.0"/>
  <p:tag name="KSO_WM_BEAUTIFY_FLAG" val="#wm#"/>
  <p:tag name="KSO_WM_DIAGRAM_GROUP_CODE" val="l1-1"/>
  <p:tag name="KSO_WM_CHIP_GROUPID" val="60b9dd2f65103b6cf1b285d5"/>
  <p:tag name="KSO_WM_CHIP_XID" val="60b9dd2f65103b6cf1b285d6"/>
  <p:tag name="KSO_WM_ASSEMBLE_CHIP_INDEX" val="8f1aa83ad0bf4440b15a62e7ebc781e7"/>
  <p:tag name="KSO_WM_UNIT_VALUE" val="42"/>
  <p:tag name="KSO_WM_UNIT_TEXT_FILL_FORE_SCHEMECOLOR_INDEX" val="13"/>
  <p:tag name="KSO_WM_UNIT_TEXT_FILL_TYPE" val="1"/>
</p:tagLst>
</file>

<file path=ppt/tags/tag65.xml><?xml version="1.0" encoding="utf-8"?>
<p:tagLst xmlns:p="http://schemas.openxmlformats.org/presentationml/2006/main">
  <p:tag name="KSO_WM_TAG_VERSION" val="1.0"/>
  <p:tag name="KSO_WM_BEAUTIFY_FLAG" val="#wm#"/>
  <p:tag name="KSO_WM_TEMPLATE_CATEGORY" val="diagram"/>
  <p:tag name="KSO_WM_TEMPLATE_INDEX" val="20170668"/>
  <p:tag name="KSO_WM_UNIT_TYPE" val="m_i"/>
  <p:tag name="KSO_WM_UNIT_INDEX" val="1_1"/>
  <p:tag name="KSO_WM_UNIT_LAYERLEVEL" val="1_1"/>
  <p:tag name="KSO_WM_DIAGRAM_GROUP_CODE" val="m1-1"/>
  <p:tag name="KSO_WM_UNIT_ID" val="diagram20170668_3*m_i*1_1"/>
  <p:tag name="KSO_WM_UNIT_FILL_FORE_SCHEMECOLOR_INDEX" val="14"/>
  <p:tag name="KSO_WM_UNIT_FILL_TYPE" val="1"/>
  <p:tag name="KSO_WM_UNIT_TEXT_FILL_FORE_SCHEMECOLOR_INDEX" val="14"/>
  <p:tag name="KSO_WM_UNIT_TEXT_FILL_TYPE" val="1"/>
</p:tagLst>
</file>

<file path=ppt/tags/tag66.xml><?xml version="1.0" encoding="utf-8"?>
<p:tagLst xmlns:p="http://schemas.openxmlformats.org/presentationml/2006/main">
  <p:tag name="KSO_WM_TAG_VERSION" val="1.0"/>
  <p:tag name="KSO_WM_BEAUTIFY_FLAG" val="#wm#"/>
  <p:tag name="KSO_WM_TEMPLATE_CATEGORY" val="diagram"/>
  <p:tag name="KSO_WM_TEMPLATE_INDEX" val="20170668"/>
  <p:tag name="KSO_WM_UNIT_TYPE" val="m_i"/>
  <p:tag name="KSO_WM_UNIT_INDEX" val="1_2"/>
  <p:tag name="KSO_WM_UNIT_LAYERLEVEL" val="1_1"/>
  <p:tag name="KSO_WM_DIAGRAM_GROUP_CODE" val="m1-1"/>
  <p:tag name="KSO_WM_UNIT_ID" val="diagram20170668_3*m_i*1_2"/>
  <p:tag name="KSO_WM_UNIT_FILL_FORE_SCHEMECOLOR_INDEX" val="14"/>
  <p:tag name="KSO_WM_UNIT_FILL_TYPE" val="1"/>
  <p:tag name="KSO_WM_UNIT_TEXT_FILL_FORE_SCHEMECOLOR_INDEX" val="14"/>
  <p:tag name="KSO_WM_UNIT_TEXT_FILL_TYPE" val="1"/>
</p:tagLst>
</file>

<file path=ppt/tags/tag67.xml><?xml version="1.0" encoding="utf-8"?>
<p:tagLst xmlns:p="http://schemas.openxmlformats.org/presentationml/2006/main">
  <p:tag name="KSO_WM_TAG_VERSION" val="1.0"/>
  <p:tag name="KSO_WM_BEAUTIFY_FLAG" val="#wm#"/>
  <p:tag name="KSO_WM_TEMPLATE_CATEGORY" val="diagram"/>
  <p:tag name="KSO_WM_TEMPLATE_INDEX" val="20170668"/>
  <p:tag name="KSO_WM_UNIT_TYPE" val="m_h_i"/>
  <p:tag name="KSO_WM_UNIT_INDEX" val="1_3_1"/>
  <p:tag name="KSO_WM_UNIT_ID" val="diagram20170668_3*m_h_i*1_3_1"/>
  <p:tag name="KSO_WM_UNIT_LAYERLEVEL" val="1_1_1"/>
  <p:tag name="KSO_WM_DIAGRAM_GROUP_CODE" val="m1-1"/>
  <p:tag name="KSO_WM_UNIT_FILL_FORE_SCHEMECOLOR_INDEX" val="5"/>
  <p:tag name="KSO_WM_UNIT_FILL_TYPE" val="1"/>
  <p:tag name="KSO_WM_UNIT_TEXT_FILL_FORE_SCHEMECOLOR_INDEX" val="14"/>
  <p:tag name="KSO_WM_UNIT_TEXT_FILL_TYPE" val="1"/>
</p:tagLst>
</file>

<file path=ppt/tags/tag68.xml><?xml version="1.0" encoding="utf-8"?>
<p:tagLst xmlns:p="http://schemas.openxmlformats.org/presentationml/2006/main">
  <p:tag name="KSO_WM_TAG_VERSION" val="1.0"/>
  <p:tag name="KSO_WM_BEAUTIFY_FLAG" val="#wm#"/>
  <p:tag name="KSO_WM_TEMPLATE_CATEGORY" val="diagram"/>
  <p:tag name="KSO_WM_TEMPLATE_INDEX" val="20170668"/>
  <p:tag name="KSO_WM_UNIT_TYPE" val="m_h_i"/>
  <p:tag name="KSO_WM_UNIT_INDEX" val="1_2_1"/>
  <p:tag name="KSO_WM_UNIT_ID" val="diagram20170668_3*m_h_i*1_2_1"/>
  <p:tag name="KSO_WM_UNIT_LAYERLEVEL" val="1_1_1"/>
  <p:tag name="KSO_WM_DIAGRAM_GROUP_CODE" val="m1-1"/>
  <p:tag name="KSO_WM_UNIT_FILL_FORE_SCHEMECOLOR_INDEX" val="15"/>
  <p:tag name="KSO_WM_UNIT_FILL_TYPE" val="1"/>
  <p:tag name="KSO_WM_UNIT_TEXT_FILL_FORE_SCHEMECOLOR_INDEX" val="14"/>
  <p:tag name="KSO_WM_UNIT_TEXT_FILL_TYPE" val="1"/>
</p:tagLst>
</file>

<file path=ppt/tags/tag69.xml><?xml version="1.0" encoding="utf-8"?>
<p:tagLst xmlns:p="http://schemas.openxmlformats.org/presentationml/2006/main">
  <p:tag name="KSO_WM_TAG_VERSION" val="1.0"/>
  <p:tag name="KSO_WM_BEAUTIFY_FLAG" val="#wm#"/>
  <p:tag name="KSO_WM_TEMPLATE_CATEGORY" val="diagram"/>
  <p:tag name="KSO_WM_TEMPLATE_INDEX" val="20170668"/>
  <p:tag name="KSO_WM_UNIT_TYPE" val="m_h_i"/>
  <p:tag name="KSO_WM_UNIT_INDEX" val="1_1_1"/>
  <p:tag name="KSO_WM_UNIT_ID" val="diagram20170668_3*m_h_i*1_1_1"/>
  <p:tag name="KSO_WM_UNIT_LAYERLEVEL" val="1_1_1"/>
  <p:tag name="KSO_WM_DIAGRAM_GROUP_CODE" val="m1-1"/>
  <p:tag name="KSO_WM_UNIT_FILL_FORE_SCHEMECOLOR_INDEX" val="5"/>
  <p:tag name="KSO_WM_UNIT_FILL_TYPE" val="1"/>
  <p:tag name="KSO_WM_UNIT_TEXT_FILL_FORE_SCHEMECOLOR_INDEX" val="14"/>
  <p:tag name="KSO_WM_UNIT_TEXT_FILL_TYPE" val="1"/>
</p:tagLst>
</file>

<file path=ppt/tags/tag7.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f"/>
  <p:tag name="KSO_WM_UNIT_INDEX" val="1_1_1"/>
  <p:tag name="KSO_WM_UNIT_LAYERLEVEL" val="1_1_1"/>
  <p:tag name="KSO_WM_UNIT_VALUE" val="30"/>
  <p:tag name="KSO_WM_UNIT_HIGHLIGHT" val="0"/>
  <p:tag name="KSO_WM_UNIT_COMPATIBLE" val="0"/>
  <p:tag name="KSO_WM_UNIT_CLEAR" val="0"/>
  <p:tag name="KSO_WM_UNIT_PRESET_TEXT_INDEX" val="2"/>
  <p:tag name="KSO_WM_UNIT_PRESET_TEXT_LEN" val="20"/>
  <p:tag name="KSO_WM_DIAGRAM_GROUP_CODE" val="m1-1"/>
  <p:tag name="KSO_WM_UNIT_ID" val="diagram20169707_5*m_h_f*1_1_1"/>
  <p:tag name="KSO_WM_UNIT_TEXT_FILL_FORE_SCHEMECOLOR_INDEX" val="13"/>
  <p:tag name="KSO_WM_UNIT_TEXT_FILL_TYPE" val="1"/>
</p:tagLst>
</file>

<file path=ppt/tags/tag70.xml><?xml version="1.0" encoding="utf-8"?>
<p:tagLst xmlns:p="http://schemas.openxmlformats.org/presentationml/2006/main">
  <p:tag name="KSO_WM_TAG_VERSION" val="1.0"/>
  <p:tag name="KSO_WM_BEAUTIFY_FLAG" val="#wm#"/>
  <p:tag name="KSO_WM_TEMPLATE_CATEGORY" val="diagram"/>
  <p:tag name="KSO_WM_TEMPLATE_INDEX" val="20170668"/>
  <p:tag name="KSO_WM_UNIT_TYPE" val="m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m1-1"/>
  <p:tag name="KSO_WM_UNIT_ID" val="diagram20170668_3*m_h_a*1_1_1"/>
</p:tagLst>
</file>

<file path=ppt/tags/tag71.xml><?xml version="1.0" encoding="utf-8"?>
<p:tagLst xmlns:p="http://schemas.openxmlformats.org/presentationml/2006/main">
  <p:tag name="KSO_WM_TAG_VERSION" val="1.0"/>
  <p:tag name="KSO_WM_BEAUTIFY_FLAG" val="#wm#"/>
  <p:tag name="KSO_WM_TEMPLATE_CATEGORY" val="diagram"/>
  <p:tag name="KSO_WM_TEMPLATE_INDEX" val="20170668"/>
  <p:tag name="KSO_WM_UNIT_TYPE" val="m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m1-1"/>
  <p:tag name="KSO_WM_UNIT_ID" val="diagram20170668_3*m_h_a*1_1_1"/>
</p:tagLst>
</file>

<file path=ppt/tags/tag72.xml><?xml version="1.0" encoding="utf-8"?>
<p:tagLst xmlns:p="http://schemas.openxmlformats.org/presentationml/2006/main">
  <p:tag name="KSO_WM_TAG_VERSION" val="1.0"/>
  <p:tag name="KSO_WM_BEAUTIFY_FLAG" val="#wm#"/>
  <p:tag name="KSO_WM_TEMPLATE_CATEGORY" val="diagram"/>
  <p:tag name="KSO_WM_TEMPLATE_INDEX" val="20170668"/>
  <p:tag name="KSO_WM_UNIT_TYPE" val="m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m1-1"/>
  <p:tag name="KSO_WM_UNIT_ID" val="diagram20170668_3*m_h_a*1_1_1"/>
</p:tagLst>
</file>

<file path=ppt/tags/tag73.xml><?xml version="1.0" encoding="utf-8"?>
<p:tagLst xmlns:p="http://schemas.openxmlformats.org/presentationml/2006/main">
  <p:tag name="KSO_WM_TAG_VERSION" val="1.0"/>
  <p:tag name="KSO_WM_BEAUTIFY_FLAG" val="#wm#"/>
  <p:tag name="KSO_WM_TEMPLATE_CATEGORY" val="diagram"/>
  <p:tag name="KSO_WM_TEMPLATE_INDEX" val="20170980"/>
  <p:tag name="KSO_WM_UNIT_TYPE" val="m_i"/>
  <p:tag name="KSO_WM_UNIT_INDEX" val="1_1"/>
  <p:tag name="KSO_WM_UNIT_LAYERLEVEL" val="1_1"/>
  <p:tag name="KSO_WM_DIAGRAM_GROUP_CODE" val="m1-1"/>
  <p:tag name="KSO_WM_UNIT_ID" val="diagram20170980_1*m_i*1_1"/>
  <p:tag name="KSO_WM_UNIT_LINE_FORE_SCHEMECOLOR_INDEX" val="10"/>
  <p:tag name="KSO_WM_UNIT_LINE_FILL_TYPE" val="2"/>
  <p:tag name="KSO_WM_UNIT_TEXT_FILL_FORE_SCHEMECOLOR_INDEX" val="13"/>
  <p:tag name="KSO_WM_UNIT_TEXT_FILL_TYPE" val="1"/>
</p:tagLst>
</file>

<file path=ppt/tags/tag74.xml><?xml version="1.0" encoding="utf-8"?>
<p:tagLst xmlns:p="http://schemas.openxmlformats.org/presentationml/2006/main">
  <p:tag name="KSO_WM_TAG_VERSION" val="1.0"/>
  <p:tag name="KSO_WM_BEAUTIFY_FLAG" val="#wm#"/>
  <p:tag name="KSO_WM_TEMPLATE_CATEGORY" val="diagram"/>
  <p:tag name="KSO_WM_TEMPLATE_INDEX" val="20170980"/>
  <p:tag name="KSO_WM_UNIT_TYPE" val="m_h_i"/>
  <p:tag name="KSO_WM_UNIT_INDEX" val="1_1_1"/>
  <p:tag name="KSO_WM_UNIT_ID" val="diagram20170980_1*m_h_i*1_1_1"/>
  <p:tag name="KSO_WM_UNIT_LAYERLEVEL" val="1_1_1"/>
  <p:tag name="KSO_WM_DIAGRAM_GROUP_CODE" val="m1-1"/>
  <p:tag name="KSO_WM_UNIT_FILL_FORE_SCHEMECOLOR_INDEX" val="8"/>
  <p:tag name="KSO_WM_UNIT_FILL_TYPE" val="1"/>
  <p:tag name="KSO_WM_UNIT_LINE_FORE_SCHEMECOLOR_INDEX" val="10"/>
  <p:tag name="KSO_WM_UNIT_LINE_FILL_TYPE" val="2"/>
</p:tagLst>
</file>

<file path=ppt/tags/tag75.xml><?xml version="1.0" encoding="utf-8"?>
<p:tagLst xmlns:p="http://schemas.openxmlformats.org/presentationml/2006/main">
  <p:tag name="KSO_WM_TAG_VERSION" val="1.0"/>
  <p:tag name="KSO_WM_BEAUTIFY_FLAG" val="#wm#"/>
  <p:tag name="KSO_WM_TEMPLATE_CATEGORY" val="diagram"/>
  <p:tag name="KSO_WM_TEMPLATE_INDEX" val="20170980"/>
  <p:tag name="KSO_WM_UNIT_TYPE" val="m_h_i"/>
  <p:tag name="KSO_WM_UNIT_INDEX" val="1_2_1"/>
  <p:tag name="KSO_WM_UNIT_ID" val="diagram20170980_1*m_h_i*1_2_1"/>
  <p:tag name="KSO_WM_UNIT_LAYERLEVEL" val="1_1_1"/>
  <p:tag name="KSO_WM_DIAGRAM_GROUP_CODE" val="m1-1"/>
  <p:tag name="KSO_WM_UNIT_FILL_FORE_SCHEMECOLOR_INDEX" val="8"/>
  <p:tag name="KSO_WM_UNIT_FILL_TYPE" val="1"/>
  <p:tag name="KSO_WM_UNIT_LINE_FORE_SCHEMECOLOR_INDEX" val="10"/>
  <p:tag name="KSO_WM_UNIT_LINE_FILL_TYPE" val="2"/>
</p:tagLst>
</file>

<file path=ppt/tags/tag76.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1"/>
  <p:tag name="KSO_WM_UNIT_ID" val="diagram160811_1*r_t*1_1"/>
  <p:tag name="KSO_WM_UNIT_CLEAR" val="1"/>
  <p:tag name="KSO_WM_UNIT_LAYERLEVEL" val="1_1"/>
  <p:tag name="KSO_WM_UNIT_DIAGRAM_CONTRAST_TITLE_CNT" val="2"/>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77.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v"/>
  <p:tag name="KSO_WM_UNIT_INDEX" val="1_1"/>
  <p:tag name="KSO_WM_UNIT_ID" val="diagram160811_1*r_v*1_1"/>
  <p:tag name="KSO_WM_UNIT_CLEAR" val="1"/>
  <p:tag name="KSO_WM_UNIT_LAYERLEVEL" val="1_1"/>
  <p:tag name="KSO_WM_UNIT_DIAGRAM_CONTRAST_TITLE_CNT" val="2"/>
  <p:tag name="KSO_WM_UNIT_DIAGRAM_DIMENSION_TITLE_CNT" val="1"/>
  <p:tag name="KSO_WM_UNIT_VALUE" val="20"/>
  <p:tag name="KSO_WM_UNIT_HIGHLIGHT" val="0"/>
  <p:tag name="KSO_WM_UNIT_COMPATIBLE" val="0"/>
  <p:tag name="KSO_WM_UNIT_PRESET_TEXT_INDEX" val="3"/>
  <p:tag name="KSO_WM_UNIT_PRESET_TEXT_LEN" val="24"/>
  <p:tag name="KSO_WM_DIAGRAM_GROUP_CODE" val="r1-1"/>
  <p:tag name="KSO_WM_UNIT_TEXT_FILL_FORE_SCHEMECOLOR_INDEX" val="13"/>
  <p:tag name="KSO_WM_UNIT_TEXT_FILL_TYPE" val="1"/>
</p:tagLst>
</file>

<file path=ppt/tags/tag78.xml><?xml version="1.0" encoding="utf-8"?>
<p:tagLst xmlns:p="http://schemas.openxmlformats.org/presentationml/2006/main">
  <p:tag name="KSO_WM_TAG_VERSION" val="1.0"/>
  <p:tag name="KSO_WM_BEAUTIFY_FLAG" val="#wm#"/>
  <p:tag name="KSO_WM_UNIT_TYPE" val="i"/>
  <p:tag name="KSO_WM_UNIT_ID" val="diagram160811_1*i*2"/>
  <p:tag name="KSO_WM_TEMPLATE_CATEGORY" val="diagram"/>
  <p:tag name="KSO_WM_TEMPLATE_INDEX" val="160811"/>
  <p:tag name="KSO_WM_UNIT_INDEX" val="2"/>
</p:tagLst>
</file>

<file path=ppt/tags/tag79.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1"/>
  <p:tag name="KSO_WM_UNIT_ID" val="diagram160811_1*r_i*1_1"/>
  <p:tag name="KSO_WM_UNIT_CLEAR" val="1"/>
  <p:tag name="KSO_WM_UNIT_LAYERLEVEL" val="1_1"/>
  <p:tag name="KSO_WM_DIAGRAM_GROUP_CODE" val="r1-1"/>
  <p:tag name="KSO_WM_UNIT_DIAGRAM_CONTRAST_TITLE_CNT" val="2"/>
  <p:tag name="KSO_WM_UNIT_DIAGRAM_DIMENSION_TITLE_CNT" val="1"/>
  <p:tag name="KSO_WM_UNIT_FILL_FORE_SCHEMECOLOR_INDEX" val="5"/>
  <p:tag name="KSO_WM_UNIT_FILL_TYPE" val="1"/>
  <p:tag name="KSO_WM_UNIT_TEXT_FILL_FORE_SCHEMECOLOR_INDEX" val="2"/>
  <p:tag name="KSO_WM_UNIT_TEXT_FILL_TYPE" val="1"/>
</p:tagLst>
</file>

<file path=ppt/tags/tag8.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h_i"/>
  <p:tag name="KSO_WM_UNIT_INDEX" val="1_3_2"/>
  <p:tag name="KSO_WM_UNIT_ID" val="diagram20169707_5*m_h_i*1_3_2"/>
  <p:tag name="KSO_WM_UNIT_LAYERLEVEL" val="1_1_1"/>
  <p:tag name="KSO_WM_DIAGRAM_GROUP_CODE" val="m1-1"/>
  <p:tag name="KSO_WM_UNIT_LINE_FORE_SCHEMECOLOR_INDEX" val="7"/>
  <p:tag name="KSO_WM_UNIT_LINE_FILL_TYPE" val="2"/>
  <p:tag name="KSO_WM_UNIT_TEXT_FILL_FORE_SCHEMECOLOR_INDEX" val="5"/>
  <p:tag name="KSO_WM_UNIT_TEXT_FILL_TYPE" val="1"/>
</p:tagLst>
</file>

<file path=ppt/tags/tag80.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2"/>
  <p:tag name="KSO_WM_UNIT_ID" val="diagram160811_1*r_i*1_2"/>
  <p:tag name="KSO_WM_UNIT_CLEAR" val="1"/>
  <p:tag name="KSO_WM_UNIT_LAYERLEVEL" val="1_1"/>
  <p:tag name="KSO_WM_DIAGRAM_GROUP_CODE" val="r1-1"/>
  <p:tag name="KSO_WM_UNIT_DIAGRAM_CONTRAST_TITLE_CNT" val="2"/>
  <p:tag name="KSO_WM_UNIT_DIAGRAM_DIMENSION_TITLE_CNT" val="1"/>
</p:tagLst>
</file>

<file path=ppt/tags/tag81.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2"/>
  <p:tag name="KSO_WM_UNIT_ID" val="diagram160811_1*r_t*1_2"/>
  <p:tag name="KSO_WM_UNIT_CLEAR" val="1"/>
  <p:tag name="KSO_WM_UNIT_LAYERLEVEL" val="1_1"/>
  <p:tag name="KSO_WM_UNIT_DIAGRAM_CONTRAST_TITLE_CNT" val="2"/>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82.xml><?xml version="1.0" encoding="utf-8"?>
<p:tagLst xmlns:p="http://schemas.openxmlformats.org/presentationml/2006/main">
  <p:tag name="KSO_WM_TAG_VERSION" val="1.0"/>
  <p:tag name="KSO_WM_BEAUTIFY_FLAG" val="#wm#"/>
  <p:tag name="KSO_WM_UNIT_TYPE" val="i"/>
  <p:tag name="KSO_WM_UNIT_ID" val="diagram160811_1*i*9"/>
  <p:tag name="KSO_WM_TEMPLATE_CATEGORY" val="diagram"/>
  <p:tag name="KSO_WM_TEMPLATE_INDEX" val="160811"/>
  <p:tag name="KSO_WM_UNIT_INDEX" val="9"/>
</p:tagLst>
</file>

<file path=ppt/tags/tag83.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3"/>
  <p:tag name="KSO_WM_UNIT_ID" val="diagram160811_1*r_i*1_3"/>
  <p:tag name="KSO_WM_UNIT_CLEAR" val="1"/>
  <p:tag name="KSO_WM_UNIT_LAYERLEVEL" val="1_1"/>
  <p:tag name="KSO_WM_DIAGRAM_GROUP_CODE" val="r1-1"/>
  <p:tag name="KSO_WM_UNIT_DIAGRAM_CONTRAST_TITLE_CNT" val="2"/>
  <p:tag name="KSO_WM_UNIT_DIAGRAM_DIMENSION_TITLE_CNT" val="1"/>
  <p:tag name="KSO_WM_UNIT_FILL_FORE_SCHEMECOLOR_INDEX" val="7"/>
  <p:tag name="KSO_WM_UNIT_FILL_TYPE" val="1"/>
  <p:tag name="KSO_WM_UNIT_TEXT_FILL_FORE_SCHEMECOLOR_INDEX" val="2"/>
  <p:tag name="KSO_WM_UNIT_TEXT_FILL_TYPE" val="1"/>
</p:tagLst>
</file>

<file path=ppt/tags/tag84.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4"/>
  <p:tag name="KSO_WM_UNIT_ID" val="diagram160811_1*r_i*1_4"/>
  <p:tag name="KSO_WM_UNIT_CLEAR" val="1"/>
  <p:tag name="KSO_WM_UNIT_LAYERLEVEL" val="1_1"/>
  <p:tag name="KSO_WM_DIAGRAM_GROUP_CODE" val="r1-1"/>
  <p:tag name="KSO_WM_UNIT_DIAGRAM_CONTRAST_TITLE_CNT" val="2"/>
  <p:tag name="KSO_WM_UNIT_DIAGRAM_DIMENSION_TITLE_CNT" val="1"/>
</p:tagLst>
</file>

<file path=ppt/tags/tag85.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v"/>
  <p:tag name="KSO_WM_UNIT_INDEX" val="1_1"/>
  <p:tag name="KSO_WM_UNIT_ID" val="diagram160811_1*r_v*1_1"/>
  <p:tag name="KSO_WM_UNIT_CLEAR" val="1"/>
  <p:tag name="KSO_WM_UNIT_LAYERLEVEL" val="1_1"/>
  <p:tag name="KSO_WM_UNIT_DIAGRAM_CONTRAST_TITLE_CNT" val="2"/>
  <p:tag name="KSO_WM_UNIT_DIAGRAM_DIMENSION_TITLE_CNT" val="1"/>
  <p:tag name="KSO_WM_UNIT_VALUE" val="20"/>
  <p:tag name="KSO_WM_UNIT_HIGHLIGHT" val="0"/>
  <p:tag name="KSO_WM_UNIT_COMPATIBLE" val="0"/>
  <p:tag name="KSO_WM_UNIT_PRESET_TEXT_INDEX" val="3"/>
  <p:tag name="KSO_WM_UNIT_PRESET_TEXT_LEN" val="24"/>
  <p:tag name="KSO_WM_DIAGRAM_GROUP_CODE" val="r1-1"/>
  <p:tag name="KSO_WM_UNIT_TEXT_FILL_FORE_SCHEMECOLOR_INDEX" val="13"/>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13"/>
  <p:tag name="KSO_WM_UNIT_TEXT_FILL_TYPE" val="1"/>
</p:tagLst>
</file>

<file path=ppt/tags/tag8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8.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13"/>
  <p:tag name="KSO_WM_UNIT_TEXT_FILL_TYPE" val="1"/>
</p:tagLst>
</file>

<file path=ppt/tags/tag9.xml><?xml version="1.0" encoding="utf-8"?>
<p:tagLst xmlns:p="http://schemas.openxmlformats.org/presentationml/2006/main">
  <p:tag name="KSO_WM_TAG_VERSION" val="1.0"/>
  <p:tag name="KSO_WM_BEAUTIFY_FLAG" val="#wm#"/>
  <p:tag name="KSO_WM_TEMPLATE_CATEGORY" val="diagram"/>
  <p:tag name="KSO_WM_TEMPLATE_INDEX" val="20169707"/>
  <p:tag name="KSO_WM_UNIT_TYPE" val="m_i"/>
  <p:tag name="KSO_WM_UNIT_INDEX" val="1_3"/>
  <p:tag name="KSO_WM_UNIT_ID" val="diagram20169707_5*m_i*1_3"/>
  <p:tag name="KSO_WM_UNIT_LAYERLEVEL" val="1_1"/>
  <p:tag name="KSO_WM_DIAGRAM_GROUP_CODE" val="m1-1"/>
  <p:tag name="KSO_WM_UNIT_FILL_FORE_SCHEMECOLOR_INDEX" val="6"/>
  <p:tag name="KSO_WM_UNIT_FILL_TYPE" val="1"/>
  <p:tag name="KSO_WM_UNIT_TEXT_FILL_FORE_SCHEMECOLOR_INDEX" val="14"/>
  <p:tag name="KSO_WM_UNIT_TEXT_FILL_TYPE" val="1"/>
</p:tagLst>
</file>

<file path=ppt/tags/tag9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13"/>
  <p:tag name="KSO_WM_UNIT_TEXT_FILL_TYPE" val="1"/>
</p:tagLst>
</file>

<file path=ppt/tags/tag9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9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96.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97.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98.xml><?xml version="1.0" encoding="utf-8"?>
<p:tagLst xmlns:p="http://schemas.openxmlformats.org/presentationml/2006/main">
  <p:tag name="KSO_WM_TAG_VERSION" val="1.0"/>
  <p:tag name="KSO_WM_BEAUTIFY_FLAG" val="#wm#"/>
  <p:tag name="KSO_WM_UNIT_TYPE" val="i"/>
  <p:tag name="KSO_WM_UNIT_ID" val="diagram499_3*i*1"/>
  <p:tag name="KSO_WM_TEMPLATE_CATEGORY" val="diagram"/>
  <p:tag name="KSO_WM_TEMPLATE_INDEX" val="499"/>
  <p:tag name="KSO_WM_UNIT_INDEX" val="1"/>
</p:tagLst>
</file>

<file path=ppt/tags/tag99.xml><?xml version="1.0" encoding="utf-8"?>
<p:tagLst xmlns:p="http://schemas.openxmlformats.org/presentationml/2006/main">
  <p:tag name="KSO_WM_TEMPLATE_CATEGORY" val="diagram"/>
  <p:tag name="KSO_WM_TEMPLATE_INDEX" val="499"/>
  <p:tag name="KSO_WM_UNIT_TYPE" val="q_h_a"/>
  <p:tag name="KSO_WM_UNIT_INDEX" val="1_3_1"/>
  <p:tag name="KSO_WM_UNIT_ID" val="259*q_h_a*1_3_1"/>
  <p:tag name="KSO_WM_UNIT_CLEAR" val="1"/>
  <p:tag name="KSO_WM_UNIT_LAYERLEVEL" val="1_1_1"/>
  <p:tag name="KSO_WM_UNIT_VALUE" val="25"/>
  <p:tag name="KSO_WM_UNIT_HIGHLIGHT" val="0"/>
  <p:tag name="KSO_WM_UNIT_COMPATIBLE" val="0"/>
  <p:tag name="KSO_WM_BEAUTIFY_FLAG" val="#wm#"/>
  <p:tag name="KSO_WM_TAG_VERSION" val="1.0"/>
  <p:tag name="KSO_WM_DIAGRAM_GROUP_CODE" val="q1-1"/>
  <p:tag name="KSO_WM_UNIT_PRESET_TEXT" val="AMET"/>
  <p:tag name="KSO_WM_UNIT_LINE_FORE_SCHEMECOLOR_INDEX" val="5"/>
  <p:tag name="KSO_WM_UNIT_LINE_FILL_TYPE" val="2"/>
  <p:tag name="KSO_WM_UNIT_TEXT_FILL_FORE_SCHEMECOLOR_INDEX" val="13"/>
  <p:tag name="KSO_WM_UNIT_TEXT_FILL_TYPE" val="1"/>
</p:tagLst>
</file>

<file path=ppt/theme/theme1.xml><?xml version="1.0" encoding="utf-8"?>
<a:theme xmlns:a="http://schemas.openxmlformats.org/drawingml/2006/main" name="Office 主题​​">
  <a:themeElements>
    <a:clrScheme name="自定义 216">
      <a:dk1>
        <a:sysClr val="windowText" lastClr="000000"/>
      </a:dk1>
      <a:lt1>
        <a:sysClr val="window" lastClr="FFFFFF"/>
      </a:lt1>
      <a:dk2>
        <a:srgbClr val="44546A"/>
      </a:dk2>
      <a:lt2>
        <a:srgbClr val="E7E6E6"/>
      </a:lt2>
      <a:accent1>
        <a:srgbClr val="1F4966"/>
      </a:accent1>
      <a:accent2>
        <a:srgbClr val="ECC838"/>
      </a:accent2>
      <a:accent3>
        <a:srgbClr val="1F4966"/>
      </a:accent3>
      <a:accent4>
        <a:srgbClr val="ECC838"/>
      </a:accent4>
      <a:accent5>
        <a:srgbClr val="1F4966"/>
      </a:accent5>
      <a:accent6>
        <a:srgbClr val="ECC838"/>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16">
      <a:dk1>
        <a:sysClr val="windowText" lastClr="000000"/>
      </a:dk1>
      <a:lt1>
        <a:sysClr val="window" lastClr="FFFFFF"/>
      </a:lt1>
      <a:dk2>
        <a:srgbClr val="44546A"/>
      </a:dk2>
      <a:lt2>
        <a:srgbClr val="E7E6E6"/>
      </a:lt2>
      <a:accent1>
        <a:srgbClr val="1F4966"/>
      </a:accent1>
      <a:accent2>
        <a:srgbClr val="ECC838"/>
      </a:accent2>
      <a:accent3>
        <a:srgbClr val="1F4966"/>
      </a:accent3>
      <a:accent4>
        <a:srgbClr val="ECC838"/>
      </a:accent4>
      <a:accent5>
        <a:srgbClr val="1F4966"/>
      </a:accent5>
      <a:accent6>
        <a:srgbClr val="ECC838"/>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8568</Words>
  <Application>WPS 演示</Application>
  <PresentationFormat>宽屏</PresentationFormat>
  <Paragraphs>582</Paragraphs>
  <Slides>41</Slides>
  <Notes>13</Notes>
  <HiddenSlides>0</HiddenSlides>
  <MMClips>0</MMClips>
  <ScaleCrop>false</ScaleCrop>
  <HeadingPairs>
    <vt:vector size="6" baseType="variant">
      <vt:variant>
        <vt:lpstr>已用的字体</vt:lpstr>
      </vt:variant>
      <vt:variant>
        <vt:i4>26</vt:i4>
      </vt:variant>
      <vt:variant>
        <vt:lpstr>主题</vt:lpstr>
      </vt:variant>
      <vt:variant>
        <vt:i4>2</vt:i4>
      </vt:variant>
      <vt:variant>
        <vt:lpstr>幻灯片标题</vt:lpstr>
      </vt:variant>
      <vt:variant>
        <vt:i4>41</vt:i4>
      </vt:variant>
    </vt:vector>
  </HeadingPairs>
  <TitlesOfParts>
    <vt:vector size="69" baseType="lpstr">
      <vt:lpstr>Arial</vt:lpstr>
      <vt:lpstr>宋体</vt:lpstr>
      <vt:lpstr>Wingdings</vt:lpstr>
      <vt:lpstr>字魂59号-创粗黑</vt:lpstr>
      <vt:lpstr>微软雅黑</vt:lpstr>
      <vt:lpstr>黑体</vt:lpstr>
      <vt:lpstr>楷体</vt:lpstr>
      <vt:lpstr>字魂143号-正酷超级黑</vt:lpstr>
      <vt:lpstr>Calibri</vt:lpstr>
      <vt:lpstr>Arial Unicode MS</vt:lpstr>
      <vt:lpstr>等线</vt:lpstr>
      <vt:lpstr>华文细黑</vt:lpstr>
      <vt:lpstr>Calibri Light</vt:lpstr>
      <vt:lpstr>方正宋刻本秀楷简体</vt:lpstr>
      <vt:lpstr>Wingdings</vt:lpstr>
      <vt:lpstr>Open Sans</vt:lpstr>
      <vt:lpstr>77-Essential-Icons</vt:lpstr>
      <vt:lpstr>SF UI Display Thin</vt:lpstr>
      <vt:lpstr>Roboto Condensed Light</vt:lpstr>
      <vt:lpstr>等线 Light</vt:lpstr>
      <vt:lpstr>Segoe Print</vt:lpstr>
      <vt:lpstr>RomanS</vt:lpstr>
      <vt:lpstr>Roboto</vt:lpstr>
      <vt:lpstr>AIGDT</vt:lpstr>
      <vt:lpstr>Algerian</vt:lpstr>
      <vt:lpstr>字魂59号-创粗黑</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qwww</dc:creator>
  <cp:lastModifiedBy>薛东西</cp:lastModifiedBy>
  <cp:revision>63</cp:revision>
  <dcterms:created xsi:type="dcterms:W3CDTF">2021-03-14T11:56:00Z</dcterms:created>
  <dcterms:modified xsi:type="dcterms:W3CDTF">2022-07-19T02:02:19Z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9F0D4E330AF641A287A387F782BF3830</vt:lpwstr>
  </property>
  <property fmtid="{D5CDD505-2E9C-101B-9397-08002B2CF9AE}" pid="3" name="KSOProductBuildVer">
    <vt:lpwstr>2052-11.1.0.11435</vt:lpwstr>
  </property>
</Properties>
</file>