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56" r:id="rId4"/>
    <p:sldId id="287" r:id="rId5"/>
    <p:sldId id="11088782" r:id="rId7"/>
    <p:sldId id="11088814" r:id="rId8"/>
    <p:sldId id="11088854" r:id="rId9"/>
    <p:sldId id="11088855" r:id="rId10"/>
    <p:sldId id="11088815" r:id="rId11"/>
    <p:sldId id="11088856" r:id="rId12"/>
    <p:sldId id="11088857" r:id="rId13"/>
    <p:sldId id="11088859" r:id="rId14"/>
    <p:sldId id="11088862" r:id="rId15"/>
    <p:sldId id="11088860" r:id="rId16"/>
    <p:sldId id="11088858" r:id="rId17"/>
    <p:sldId id="11088819" r:id="rId18"/>
    <p:sldId id="11088863" r:id="rId19"/>
    <p:sldId id="11088864" r:id="rId20"/>
    <p:sldId id="11088865" r:id="rId21"/>
    <p:sldId id="11088866" r:id="rId22"/>
    <p:sldId id="11088867" r:id="rId23"/>
    <p:sldId id="11088868" r:id="rId24"/>
    <p:sldId id="11088869" r:id="rId25"/>
    <p:sldId id="11088874" r:id="rId26"/>
    <p:sldId id="11088873" r:id="rId27"/>
    <p:sldId id="11088872" r:id="rId28"/>
    <p:sldId id="11088871" r:id="rId29"/>
    <p:sldId id="11088825" r:id="rId30"/>
    <p:sldId id="11088826" r:id="rId31"/>
    <p:sldId id="11088870" r:id="rId32"/>
    <p:sldId id="1108879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CD4F"/>
    <a:srgbClr val="12609E"/>
    <a:srgbClr val="ECC838"/>
    <a:srgbClr val="61BDFF"/>
    <a:srgbClr val="9BBB59"/>
    <a:srgbClr val="1F4966"/>
    <a:srgbClr val="16508E"/>
    <a:srgbClr val="21215D"/>
    <a:srgbClr val="1530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6" autoAdjust="0"/>
    <p:restoredTop sz="94660"/>
  </p:normalViewPr>
  <p:slideViewPr>
    <p:cSldViewPr snapToGrid="0" showGuides="1">
      <p:cViewPr varScale="1">
        <p:scale>
          <a:sx n="114" d="100"/>
          <a:sy n="114" d="100"/>
        </p:scale>
        <p:origin x="372" y="108"/>
      </p:cViewPr>
      <p:guideLst>
        <p:guide orient="horz" pos="2139"/>
        <p:guide pos="380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B4337-3A1C-43ED-9D96-331A3892D2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85D0C-8923-42F1-9A14-939F68CBA7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6A4653-28E5-4E46-8488-26DBFBE382B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75C811-7B22-4EC4-9E1E-4D15514ADF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42E914-3DDA-4215-B303-A1D4354F1E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A06D462-3DC8-4B7C-BF0A-91B5871D371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C51EC2-436B-4FB1-8ABC-AFCC2BFF2CD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2" Type="http://schemas.openxmlformats.org/officeDocument/2006/relationships/slideLayout" Target="../slideLayouts/slideLayout6.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1" Type="http://schemas.openxmlformats.org/officeDocument/2006/relationships/slideLayout" Target="../slideLayouts/slideLayout6.xml"/><Relationship Id="rId10" Type="http://schemas.openxmlformats.org/officeDocument/2006/relationships/tags" Target="../tags/tag54.xml"/><Relationship Id="rId1" Type="http://schemas.openxmlformats.org/officeDocument/2006/relationships/tags" Target="../tags/tag4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1" Type="http://schemas.openxmlformats.org/officeDocument/2006/relationships/slideLayout" Target="../slideLayouts/slideLayout6.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21.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4" Type="http://schemas.openxmlformats.org/officeDocument/2006/relationships/slideLayout" Target="../slideLayouts/slideLayout6.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22.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7" Type="http://schemas.openxmlformats.org/officeDocument/2006/relationships/slideLayout" Target="../slideLayouts/slideLayout6.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7.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4" Type="http://schemas.openxmlformats.org/officeDocument/2006/relationships/slideLayout" Target="../slideLayouts/slideLayout6.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文本框 31"/>
          <p:cNvSpPr txBox="1"/>
          <p:nvPr/>
        </p:nvSpPr>
        <p:spPr>
          <a:xfrm>
            <a:off x="1049020" y="1508760"/>
            <a:ext cx="5348605" cy="1568450"/>
          </a:xfrm>
          <a:prstGeom prst="rect">
            <a:avLst/>
          </a:prstGeom>
          <a:noFill/>
        </p:spPr>
        <p:txBody>
          <a:bodyPr wrap="square" rtlCol="0">
            <a:spAutoFit/>
          </a:bodyPr>
          <a:lstStyle/>
          <a:p>
            <a:r>
              <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大学生职业生涯发展与素质训练</a:t>
            </a:r>
            <a:endParaRPr lang="zh-CN" altLang="en-US" sz="48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
        <p:nvSpPr>
          <p:cNvPr id="34" name="文本框 33"/>
          <p:cNvSpPr txBox="1"/>
          <p:nvPr/>
        </p:nvSpPr>
        <p:spPr>
          <a:xfrm>
            <a:off x="1049020" y="4354195"/>
            <a:ext cx="3512185" cy="521970"/>
          </a:xfrm>
          <a:prstGeom prst="rect">
            <a:avLst/>
          </a:prstGeom>
          <a:noFill/>
        </p:spPr>
        <p:txBody>
          <a:bodyPr wrap="square" rtlCol="0">
            <a:spAutoFit/>
          </a:bodyPr>
          <a:lstStyle/>
          <a:p>
            <a:pPr algn="l"/>
            <a:r>
              <a:rPr lang="zh-CN" altLang="en-US"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主讲教师</a:t>
            </a:r>
            <a:r>
              <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rPr>
              <a:t>:</a:t>
            </a:r>
            <a:endParaRPr lang="en-US" altLang="zh-CN" sz="2800" dirty="0">
              <a:solidFill>
                <a:schemeClr val="bg1"/>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5072380" cy="46037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rPr>
              <a:t>（一）职业生涯规划的类型</a:t>
            </a:r>
            <a:endPar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endParaRPr>
          </a:p>
        </p:txBody>
      </p:sp>
      <p:grpSp>
        <p:nvGrpSpPr>
          <p:cNvPr id="46" name="组合 45"/>
          <p:cNvGrpSpPr/>
          <p:nvPr/>
        </p:nvGrpSpPr>
        <p:grpSpPr>
          <a:xfrm>
            <a:off x="997585" y="1980565"/>
            <a:ext cx="10197465" cy="3528060"/>
            <a:chOff x="1689" y="3105"/>
            <a:chExt cx="16059" cy="5556"/>
          </a:xfrm>
        </p:grpSpPr>
        <p:sp>
          <p:nvSpPr>
            <p:cNvPr id="23" name="Freeform 22"/>
            <p:cNvSpPr/>
            <p:nvPr>
              <p:custDataLst>
                <p:tags r:id="rId1"/>
              </p:custDataLst>
            </p:nvPr>
          </p:nvSpPr>
          <p:spPr>
            <a:xfrm rot="16200000">
              <a:off x="-561" y="5355"/>
              <a:ext cx="5556" cy="1056"/>
            </a:xfrm>
            <a:custGeom>
              <a:avLst/>
              <a:gdLst>
                <a:gd name="connsiteX0" fmla="*/ 0 w 3527802"/>
                <a:gd name="connsiteY0" fmla="*/ 0 h 670282"/>
                <a:gd name="connsiteX1" fmla="*/ 3527802 w 3527802"/>
                <a:gd name="connsiteY1" fmla="*/ 0 h 670282"/>
                <a:gd name="connsiteX2" fmla="*/ 3527802 w 3527802"/>
                <a:gd name="connsiteY2" fmla="*/ 670282 h 670282"/>
                <a:gd name="connsiteX3" fmla="*/ 0 w 3527802"/>
                <a:gd name="connsiteY3" fmla="*/ 670282 h 670282"/>
                <a:gd name="connsiteX4" fmla="*/ 0 w 3527802"/>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7802" h="670282">
                  <a:moveTo>
                    <a:pt x="0" y="0"/>
                  </a:moveTo>
                  <a:lnTo>
                    <a:pt x="3527802" y="0"/>
                  </a:lnTo>
                  <a:lnTo>
                    <a:pt x="3527802" y="670282"/>
                  </a:lnTo>
                  <a:lnTo>
                    <a:pt x="0" y="670282"/>
                  </a:lnTo>
                  <a:lnTo>
                    <a:pt x="0" y="0"/>
                  </a:lnTo>
                  <a:close/>
                </a:path>
              </a:pathLst>
            </a:custGeom>
            <a:solidFill>
              <a:srgbClr val="9BBB59"/>
            </a:solidFill>
            <a:ln>
              <a:noFill/>
            </a:ln>
          </p:spPr>
          <p:style>
            <a:lnRef idx="2">
              <a:sysClr val="window" lastClr="FFFFFF">
                <a:hueOff val="0"/>
                <a:satOff val="0"/>
                <a:lumOff val="0"/>
                <a:alphaOff val="0"/>
              </a:sysClr>
            </a:lnRef>
            <a:fillRef idx="1">
              <a:srgbClr val="3498DB">
                <a:shade val="80000"/>
                <a:hueOff val="0"/>
                <a:satOff val="0"/>
                <a:lumOff val="0"/>
                <a:alphaOff val="0"/>
              </a:srgbClr>
            </a:fillRef>
            <a:effectRef idx="0">
              <a:srgbClr val="3498DB">
                <a:shade val="80000"/>
                <a:hueOff val="0"/>
                <a:satOff val="0"/>
                <a:lumOff val="0"/>
                <a:alphaOff val="0"/>
              </a:srgbClr>
            </a:effectRef>
            <a:fontRef idx="minor">
              <a:sysClr val="window" lastClr="FFFFFF"/>
            </a:fontRef>
          </p:style>
          <p:txBody>
            <a:bodyPr spcFirstLastPara="0" vert="horz" wrap="square" lIns="90000" tIns="7620" rIns="90000" bIns="7620" numCol="1" spcCol="1270" anchor="ctr" anchorCtr="0">
              <a:normAutofit/>
            </a:bodyPr>
            <a:lstStyle/>
            <a:p>
              <a:pPr lvl="0" algn="ctr" defTabSz="533400">
                <a:lnSpc>
                  <a:spcPct val="120000"/>
                </a:lnSpc>
                <a:spcBef>
                  <a:spcPct val="0"/>
                </a:spcBef>
                <a:spcAft>
                  <a:spcPct val="35000"/>
                </a:spcAft>
                <a:defRPr/>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1. 按照规划时间进行分类</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11" name="Freeform 23"/>
            <p:cNvSpPr/>
            <p:nvPr>
              <p:custDataLst>
                <p:tags r:id="rId2"/>
              </p:custDataLst>
            </p:nvPr>
          </p:nvSpPr>
          <p:spPr>
            <a:xfrm>
              <a:off x="3438" y="3633"/>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rgbClr val="1F74AD"/>
            </a:solidFill>
            <a:ln>
              <a:noFill/>
            </a:ln>
          </p:spPr>
          <p:style>
            <a:lnRef idx="2">
              <a:sysClr val="window" lastClr="FFFFFF">
                <a:hueOff val="0"/>
                <a:satOff val="0"/>
                <a:lumOff val="0"/>
                <a:alphaOff val="0"/>
              </a:sysClr>
            </a:lnRef>
            <a:fillRef idx="1">
              <a:srgbClr val="3498DB">
                <a:shade val="80000"/>
                <a:hueOff val="0"/>
                <a:satOff val="0"/>
                <a:lumOff val="0"/>
                <a:alphaOff val="0"/>
              </a:srgbClr>
            </a:fillRef>
            <a:effectRef idx="0">
              <a:srgbClr val="3498DB">
                <a:shade val="80000"/>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marL="0" marR="0" lvl="0" indent="0" algn="ctr" defTabSz="533400" rtl="0" eaLnBrk="1" fontAlgn="auto" latinLnBrk="0" hangingPunct="1">
                <a:lnSpc>
                  <a:spcPct val="120000"/>
                </a:lnSpc>
                <a:spcBef>
                  <a:spcPct val="0"/>
                </a:spcBef>
                <a:spcAft>
                  <a:spcPct val="35000"/>
                </a:spcAft>
                <a:buClrTx/>
                <a:buSzTx/>
                <a:buFontTx/>
                <a:buNone/>
                <a:defRPr/>
              </a:pPr>
              <a:r>
                <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rPr>
                <a:t>（1）短期规划</a:t>
              </a:r>
              <a:endParaRPr kumimoji="0" lang="zh-CN" altLang="en-US" sz="1800"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12" name="Freeform 25"/>
            <p:cNvSpPr/>
            <p:nvPr>
              <p:custDataLst>
                <p:tags r:id="rId3"/>
              </p:custDataLst>
            </p:nvPr>
          </p:nvSpPr>
          <p:spPr>
            <a:xfrm>
              <a:off x="3438" y="4781"/>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rgbClr val="1F74AD"/>
            </a:solidFill>
            <a:ln>
              <a:noFill/>
            </a:ln>
          </p:spPr>
          <p:style>
            <a:lnRef idx="2">
              <a:sysClr val="window" lastClr="FFFFFF">
                <a:hueOff val="0"/>
                <a:satOff val="0"/>
                <a:lumOff val="0"/>
                <a:alphaOff val="0"/>
              </a:sysClr>
            </a:lnRef>
            <a:fillRef idx="1">
              <a:scrgbClr r="0" g="0" b="0"/>
            </a:fillRef>
            <a:effectRef idx="0">
              <a:srgbClr val="3498DB">
                <a:tint val="99000"/>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ctr" defTabSz="533400">
                <a:lnSpc>
                  <a:spcPct val="120000"/>
                </a:lnSpc>
                <a:spcBef>
                  <a:spcPct val="0"/>
                </a:spcBef>
                <a:spcAft>
                  <a:spcPct val="35000"/>
                </a:spcAft>
                <a:defRPr/>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（2）中期规划</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25" name="Freeform 27"/>
            <p:cNvSpPr/>
            <p:nvPr>
              <p:custDataLst>
                <p:tags r:id="rId4"/>
              </p:custDataLst>
            </p:nvPr>
          </p:nvSpPr>
          <p:spPr>
            <a:xfrm>
              <a:off x="3438" y="7077"/>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rgbClr val="1F74AD"/>
            </a:solidFill>
            <a:ln>
              <a:noFill/>
            </a:ln>
          </p:spPr>
          <p:style>
            <a:lnRef idx="2">
              <a:sysClr val="window" lastClr="FFFFFF">
                <a:hueOff val="0"/>
                <a:satOff val="0"/>
                <a:lumOff val="0"/>
                <a:alphaOff val="0"/>
              </a:sysClr>
            </a:lnRef>
            <a:fillRef idx="1">
              <a:scrgbClr r="0" g="0" b="0"/>
            </a:fillRef>
            <a:effectRef idx="0">
              <a:srgbClr val="3498DB">
                <a:tint val="99000"/>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ctr" defTabSz="533400">
                <a:lnSpc>
                  <a:spcPct val="120000"/>
                </a:lnSpc>
                <a:spcBef>
                  <a:spcPct val="0"/>
                </a:spcBef>
                <a:spcAft>
                  <a:spcPct val="35000"/>
                </a:spcAft>
                <a:defRPr/>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（4）人生规划</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33" name="Freeform 27"/>
            <p:cNvSpPr/>
            <p:nvPr>
              <p:custDataLst>
                <p:tags r:id="rId5"/>
              </p:custDataLst>
            </p:nvPr>
          </p:nvSpPr>
          <p:spPr>
            <a:xfrm>
              <a:off x="3438" y="5929"/>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rgbClr val="1F74AD"/>
            </a:solidFill>
            <a:ln>
              <a:noFill/>
            </a:ln>
          </p:spPr>
          <p:style>
            <a:lnRef idx="2">
              <a:sysClr val="window" lastClr="FFFFFF">
                <a:hueOff val="0"/>
                <a:satOff val="0"/>
                <a:lumOff val="0"/>
                <a:alphaOff val="0"/>
              </a:sysClr>
            </a:lnRef>
            <a:fillRef idx="1">
              <a:scrgbClr r="0" g="0" b="0"/>
            </a:fillRef>
            <a:effectRef idx="0">
              <a:srgbClr val="3498DB">
                <a:tint val="99000"/>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ctr" defTabSz="533400">
                <a:lnSpc>
                  <a:spcPct val="120000"/>
                </a:lnSpc>
                <a:spcBef>
                  <a:spcPct val="0"/>
                </a:spcBef>
                <a:spcAft>
                  <a:spcPct val="35000"/>
                </a:spcAft>
                <a:defRPr/>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（3）长期规划</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cxnSp>
          <p:nvCxnSpPr>
            <p:cNvPr id="32" name="直接连接符 31"/>
            <p:cNvCxnSpPr/>
            <p:nvPr>
              <p:custDataLst>
                <p:tags r:id="rId6"/>
              </p:custDataLst>
            </p:nvPr>
          </p:nvCxnSpPr>
          <p:spPr>
            <a:xfrm flipH="1">
              <a:off x="3293" y="4161"/>
              <a:ext cx="145" cy="0"/>
            </a:xfrm>
            <a:prstGeom prst="line">
              <a:avLst/>
            </a:prstGeom>
          </p:spPr>
          <p:style>
            <a:lnRef idx="1">
              <a:srgbClr val="1F74AD"/>
            </a:lnRef>
            <a:fillRef idx="0">
              <a:srgbClr val="1F74AD"/>
            </a:fillRef>
            <a:effectRef idx="0">
              <a:srgbClr val="1F74AD"/>
            </a:effectRef>
            <a:fontRef idx="minor">
              <a:srgbClr val="000000"/>
            </a:fontRef>
          </p:style>
        </p:cxnSp>
        <p:cxnSp>
          <p:nvCxnSpPr>
            <p:cNvPr id="35" name="直接连接符 34"/>
            <p:cNvCxnSpPr/>
            <p:nvPr>
              <p:custDataLst>
                <p:tags r:id="rId7"/>
              </p:custDataLst>
            </p:nvPr>
          </p:nvCxnSpPr>
          <p:spPr>
            <a:xfrm flipH="1">
              <a:off x="3293" y="5309"/>
              <a:ext cx="145" cy="0"/>
            </a:xfrm>
            <a:prstGeom prst="line">
              <a:avLst/>
            </a:prstGeom>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8"/>
              </p:custDataLst>
            </p:nvPr>
          </p:nvCxnSpPr>
          <p:spPr>
            <a:xfrm flipH="1">
              <a:off x="3293" y="6469"/>
              <a:ext cx="145" cy="0"/>
            </a:xfrm>
            <a:prstGeom prst="line">
              <a:avLst/>
            </a:prstGeom>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9"/>
              </p:custDataLst>
            </p:nvPr>
          </p:nvCxnSpPr>
          <p:spPr>
            <a:xfrm flipH="1">
              <a:off x="3293" y="7605"/>
              <a:ext cx="145" cy="0"/>
            </a:xfrm>
            <a:prstGeom prst="line">
              <a:avLst/>
            </a:prstGeom>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0"/>
              </p:custDataLst>
            </p:nvPr>
          </p:nvCxnSpPr>
          <p:spPr>
            <a:xfrm>
              <a:off x="3293" y="4161"/>
              <a:ext cx="0" cy="3432"/>
            </a:xfrm>
            <a:prstGeom prst="line">
              <a:avLst/>
            </a:prstGeom>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11"/>
              </p:custDataLst>
            </p:nvPr>
          </p:nvCxnSpPr>
          <p:spPr>
            <a:xfrm flipH="1">
              <a:off x="2746" y="5932"/>
              <a:ext cx="547" cy="0"/>
            </a:xfrm>
            <a:prstGeom prst="line">
              <a:avLst/>
            </a:prstGeom>
          </p:spPr>
          <p:style>
            <a:lnRef idx="1">
              <a:srgbClr val="1F74AD"/>
            </a:lnRef>
            <a:fillRef idx="0">
              <a:srgbClr val="1F74AD"/>
            </a:fillRef>
            <a:effectRef idx="0">
              <a:srgbClr val="1F74AD"/>
            </a:effectRef>
            <a:fontRef idx="minor">
              <a:srgbClr val="000000"/>
            </a:fontRef>
          </p:style>
        </p:cxnSp>
        <p:sp>
          <p:nvSpPr>
            <p:cNvPr id="41" name="文本框 40"/>
            <p:cNvSpPr txBox="1"/>
            <p:nvPr/>
          </p:nvSpPr>
          <p:spPr>
            <a:xfrm>
              <a:off x="7236" y="3653"/>
              <a:ext cx="10512" cy="628"/>
            </a:xfrm>
            <a:prstGeom prst="rect">
              <a:avLst/>
            </a:prstGeom>
            <a:noFill/>
          </p:spPr>
          <p:txBody>
            <a:bodyPr wrap="square" rtlCol="0" anchor="t">
              <a:spAutoFit/>
            </a:bodyPr>
            <a:p>
              <a:r>
                <a:rPr lang="zh-CN" altLang="en-US" sz="2000" b="1">
                  <a:solidFill>
                    <a:srgbClr val="9BBB59"/>
                  </a:solidFill>
                  <a:latin typeface="微软雅黑" panose="020B0503020204020204" charset="-122"/>
                  <a:ea typeface="微软雅黑" panose="020B0503020204020204" charset="-122"/>
                  <a:cs typeface="微软雅黑" panose="020B0503020204020204" charset="-122"/>
                </a:rPr>
                <a:t>2 年以内</a:t>
              </a:r>
              <a:r>
                <a:rPr lang="zh-CN" altLang="en-US">
                  <a:latin typeface="微软雅黑" panose="020B0503020204020204" charset="-122"/>
                  <a:ea typeface="微软雅黑" panose="020B0503020204020204" charset="-122"/>
                  <a:cs typeface="微软雅黑" panose="020B0503020204020204" charset="-122"/>
                </a:rPr>
                <a:t>的规划，主要是确立近期目标、规划近期应完成的任务。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3" name="文本框 42"/>
            <p:cNvSpPr txBox="1"/>
            <p:nvPr/>
          </p:nvSpPr>
          <p:spPr>
            <a:xfrm>
              <a:off x="7236" y="4801"/>
              <a:ext cx="10512" cy="1064"/>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一般涉及</a:t>
              </a:r>
              <a:r>
                <a:rPr lang="zh-CN" altLang="en-US">
                  <a:solidFill>
                    <a:srgbClr val="00B050"/>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9BBB59"/>
                  </a:solidFill>
                  <a:latin typeface="微软雅黑" panose="020B0503020204020204" charset="-122"/>
                  <a:ea typeface="微软雅黑" panose="020B0503020204020204" charset="-122"/>
                  <a:cs typeface="微软雅黑" panose="020B0503020204020204" charset="-122"/>
                </a:rPr>
                <a:t>2~5 年</a:t>
              </a:r>
              <a:r>
                <a:rPr lang="zh-CN" altLang="en-US">
                  <a:latin typeface="微软雅黑" panose="020B0503020204020204" charset="-122"/>
                  <a:ea typeface="微软雅黑" panose="020B0503020204020204" charset="-122"/>
                  <a:cs typeface="微软雅黑" panose="020B0503020204020204" charset="-122"/>
                </a:rPr>
                <a:t>内的职业目标和任务，是常用的一种职业生涯规划。</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4" name="文本框 43"/>
            <p:cNvSpPr txBox="1"/>
            <p:nvPr/>
          </p:nvSpPr>
          <p:spPr>
            <a:xfrm>
              <a:off x="7236" y="5914"/>
              <a:ext cx="10512" cy="1064"/>
            </a:xfrm>
            <a:prstGeom prst="rect">
              <a:avLst/>
            </a:prstGeom>
            <a:noFill/>
          </p:spPr>
          <p:txBody>
            <a:bodyPr wrap="square" rtlCol="0" anchor="t">
              <a:spAutoFit/>
            </a:bodyPr>
            <a:p>
              <a:r>
                <a:rPr lang="zh-CN" altLang="en-US" sz="2000" b="1">
                  <a:solidFill>
                    <a:srgbClr val="9BBB59"/>
                  </a:solidFill>
                  <a:latin typeface="微软雅黑" panose="020B0503020204020204" charset="-122"/>
                  <a:ea typeface="微软雅黑" panose="020B0503020204020204" charset="-122"/>
                  <a:cs typeface="微软雅黑" panose="020B0503020204020204" charset="-122"/>
                </a:rPr>
                <a:t>5~10 年</a:t>
              </a:r>
              <a:r>
                <a:rPr lang="zh-CN" altLang="en-US">
                  <a:latin typeface="微软雅黑" panose="020B0503020204020204" charset="-122"/>
                  <a:ea typeface="微软雅黑" panose="020B0503020204020204" charset="-122"/>
                  <a:cs typeface="微软雅黑" panose="020B0503020204020204" charset="-122"/>
                </a:rPr>
                <a:t>的规划，主要是设定较长的目标以及为主观的目标应采取的具体措施。</a:t>
              </a:r>
              <a:endParaRPr lang="zh-CN" altLang="en-US">
                <a:latin typeface="微软雅黑" panose="020B0503020204020204" charset="-122"/>
                <a:ea typeface="微软雅黑" panose="020B0503020204020204" charset="-122"/>
                <a:cs typeface="微软雅黑" panose="020B0503020204020204" charset="-122"/>
              </a:endParaRPr>
            </a:p>
          </p:txBody>
        </p:sp>
        <p:sp>
          <p:nvSpPr>
            <p:cNvPr id="45" name="文本框 44"/>
            <p:cNvSpPr txBox="1"/>
            <p:nvPr/>
          </p:nvSpPr>
          <p:spPr>
            <a:xfrm>
              <a:off x="7236" y="7077"/>
              <a:ext cx="10512" cy="1016"/>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整个职业生涯的规划，时间长达 40 年左右，设定整个人生的发展目标和阶梯。</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组合 6"/>
          <p:cNvGrpSpPr/>
          <p:nvPr/>
        </p:nvGrpSpPr>
        <p:grpSpPr>
          <a:xfrm>
            <a:off x="997585" y="1713865"/>
            <a:ext cx="10197465" cy="3528060"/>
            <a:chOff x="1571" y="3119"/>
            <a:chExt cx="16059" cy="5556"/>
          </a:xfrm>
        </p:grpSpPr>
        <p:sp>
          <p:nvSpPr>
            <p:cNvPr id="2" name="Freeform 1"/>
            <p:cNvSpPr/>
            <p:nvPr>
              <p:custDataLst>
                <p:tags r:id="rId1"/>
              </p:custDataLst>
            </p:nvPr>
          </p:nvSpPr>
          <p:spPr>
            <a:xfrm rot="16200000">
              <a:off x="-679" y="5369"/>
              <a:ext cx="5556" cy="1056"/>
            </a:xfrm>
            <a:custGeom>
              <a:avLst/>
              <a:gdLst>
                <a:gd name="connsiteX0" fmla="*/ 0 w 3527802"/>
                <a:gd name="connsiteY0" fmla="*/ 0 h 670282"/>
                <a:gd name="connsiteX1" fmla="*/ 3527802 w 3527802"/>
                <a:gd name="connsiteY1" fmla="*/ 0 h 670282"/>
                <a:gd name="connsiteX2" fmla="*/ 3527802 w 3527802"/>
                <a:gd name="connsiteY2" fmla="*/ 670282 h 670282"/>
                <a:gd name="connsiteX3" fmla="*/ 0 w 3527802"/>
                <a:gd name="connsiteY3" fmla="*/ 670282 h 670282"/>
                <a:gd name="connsiteX4" fmla="*/ 0 w 3527802"/>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7802" h="670282">
                  <a:moveTo>
                    <a:pt x="0" y="0"/>
                  </a:moveTo>
                  <a:lnTo>
                    <a:pt x="3527802" y="0"/>
                  </a:lnTo>
                  <a:lnTo>
                    <a:pt x="3527802" y="670282"/>
                  </a:lnTo>
                  <a:lnTo>
                    <a:pt x="0" y="670282"/>
                  </a:lnTo>
                  <a:lnTo>
                    <a:pt x="0" y="0"/>
                  </a:lnTo>
                  <a:close/>
                </a:path>
              </a:pathLst>
            </a:custGeom>
            <a:solidFill>
              <a:srgbClr val="9BBB59"/>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90000" tIns="7620" rIns="90000" bIns="7620" numCol="1" spcCol="1270" anchor="ctr" anchorCtr="0">
              <a:normAutofit lnSpcReduction="10000"/>
            </a:bodyPr>
            <a:p>
              <a:pPr marL="0" lvl="0" indent="0" algn="ctr" defTabSz="533400">
                <a:lnSpc>
                  <a:spcPct val="120000"/>
                </a:lnSpc>
                <a:spcBef>
                  <a:spcPts val="0"/>
                </a:spcBef>
                <a:spcAft>
                  <a:spcPts val="175"/>
                </a:spcAft>
                <a:buSzPct val="100000"/>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2. 按照处理职业问题时采用的不同方法进行分类</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24" name="Freeform 23"/>
            <p:cNvSpPr/>
            <p:nvPr>
              <p:custDataLst>
                <p:tags r:id="rId2"/>
              </p:custDataLst>
            </p:nvPr>
          </p:nvSpPr>
          <p:spPr>
            <a:xfrm>
              <a:off x="3320" y="4221"/>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marL="0" marR="0" lvl="0" indent="0" algn="ctr" defTabSz="533400" rtl="0" eaLnBrk="1" fontAlgn="auto" latinLnBrk="0" hangingPunct="1">
                <a:lnSpc>
                  <a:spcPct val="120000"/>
                </a:lnSpc>
                <a:spcBef>
                  <a:spcPts val="0"/>
                </a:spcBef>
                <a:spcAft>
                  <a:spcPts val="175"/>
                </a:spcAft>
                <a:buSzPct val="100000"/>
                <a:buFontTx/>
                <a:buNone/>
              </a:pPr>
              <a:r>
                <a:rPr kumimoji="0" lang="zh-CN" altLang="en-US"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rPr>
                <a:t>（1）依赖型</a:t>
              </a:r>
              <a:endParaRPr kumimoji="0" lang="zh-CN" altLang="en-US" b="1" i="0" noProof="0" dirty="0">
                <a:ln>
                  <a:noFill/>
                </a:ln>
                <a:solidFill>
                  <a:prstClr val="whit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6" name="Freeform 25"/>
            <p:cNvSpPr/>
            <p:nvPr>
              <p:custDataLst>
                <p:tags r:id="rId3"/>
              </p:custDataLst>
            </p:nvPr>
          </p:nvSpPr>
          <p:spPr>
            <a:xfrm>
              <a:off x="3320" y="5369"/>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p>
              <a:pPr marL="0" lvl="0" indent="0" algn="ctr" defTabSz="533400">
                <a:lnSpc>
                  <a:spcPct val="120000"/>
                </a:lnSpc>
                <a:spcBef>
                  <a:spcPts val="0"/>
                </a:spcBef>
                <a:spcAft>
                  <a:spcPts val="175"/>
                </a:spcAft>
                <a:buSzPct val="100000"/>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（2）直觉型</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sp>
          <p:nvSpPr>
            <p:cNvPr id="3" name="Freeform 27"/>
            <p:cNvSpPr/>
            <p:nvPr>
              <p:custDataLst>
                <p:tags r:id="rId4"/>
              </p:custDataLst>
            </p:nvPr>
          </p:nvSpPr>
          <p:spPr>
            <a:xfrm>
              <a:off x="3320" y="6517"/>
              <a:ext cx="3462" cy="1056"/>
            </a:xfrm>
            <a:custGeom>
              <a:avLst/>
              <a:gdLst>
                <a:gd name="connsiteX0" fmla="*/ 0 w 2198526"/>
                <a:gd name="connsiteY0" fmla="*/ 0 h 670282"/>
                <a:gd name="connsiteX1" fmla="*/ 2198526 w 2198526"/>
                <a:gd name="connsiteY1" fmla="*/ 0 h 670282"/>
                <a:gd name="connsiteX2" fmla="*/ 2198526 w 2198526"/>
                <a:gd name="connsiteY2" fmla="*/ 670282 h 670282"/>
                <a:gd name="connsiteX3" fmla="*/ 0 w 2198526"/>
                <a:gd name="connsiteY3" fmla="*/ 670282 h 670282"/>
                <a:gd name="connsiteX4" fmla="*/ 0 w 2198526"/>
                <a:gd name="connsiteY4" fmla="*/ 0 h 67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8526" h="670282">
                  <a:moveTo>
                    <a:pt x="0" y="0"/>
                  </a:moveTo>
                  <a:lnTo>
                    <a:pt x="2198526" y="0"/>
                  </a:lnTo>
                  <a:lnTo>
                    <a:pt x="2198526" y="670282"/>
                  </a:lnTo>
                  <a:lnTo>
                    <a:pt x="0" y="670282"/>
                  </a:lnTo>
                  <a:lnTo>
                    <a:pt x="0" y="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90000" tIns="46800" rIns="90000" bIns="46800" numCol="1" spcCol="1270" anchor="ctr" anchorCtr="0"/>
            <a:p>
              <a:pPr marL="0" lvl="0" indent="0" algn="ctr" defTabSz="533400">
                <a:lnSpc>
                  <a:spcPct val="120000"/>
                </a:lnSpc>
                <a:spcBef>
                  <a:spcPts val="0"/>
                </a:spcBef>
                <a:spcAft>
                  <a:spcPts val="175"/>
                </a:spcAft>
                <a:buSzPct val="100000"/>
              </a:pPr>
              <a:r>
                <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rPr>
                <a:t>（3）理性型</a:t>
              </a:r>
              <a:endParaRPr lang="zh-CN" altLang="en-US" b="1" dirty="0">
                <a:solidFill>
                  <a:prstClr val="white"/>
                </a:solidFill>
                <a:uFillTx/>
                <a:latin typeface="微软雅黑" panose="020B0503020204020204" charset="-122"/>
                <a:ea typeface="微软雅黑" panose="020B0503020204020204" charset="-122"/>
                <a:cs typeface="Open Sans" panose="020B0606030504020204" pitchFamily="34" charset="0"/>
              </a:endParaRPr>
            </a:p>
          </p:txBody>
        </p:sp>
        <p:cxnSp>
          <p:nvCxnSpPr>
            <p:cNvPr id="13" name="直接连接符 12"/>
            <p:cNvCxnSpPr/>
            <p:nvPr>
              <p:custDataLst>
                <p:tags r:id="rId5"/>
              </p:custDataLst>
            </p:nvPr>
          </p:nvCxnSpPr>
          <p:spPr>
            <a:xfrm flipH="1">
              <a:off x="3175" y="4749"/>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6"/>
              </p:custDataLst>
            </p:nvPr>
          </p:nvCxnSpPr>
          <p:spPr>
            <a:xfrm flipH="1">
              <a:off x="3175" y="5897"/>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7"/>
              </p:custDataLst>
            </p:nvPr>
          </p:nvCxnSpPr>
          <p:spPr>
            <a:xfrm flipH="1">
              <a:off x="3175" y="7057"/>
              <a:ext cx="1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15"/>
            <p:cNvCxnSpPr/>
            <p:nvPr>
              <p:custDataLst>
                <p:tags r:id="rId8"/>
              </p:custDataLst>
            </p:nvPr>
          </p:nvCxnSpPr>
          <p:spPr>
            <a:xfrm>
              <a:off x="3175" y="4749"/>
              <a:ext cx="0" cy="229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9"/>
              </p:custDataLst>
            </p:nvPr>
          </p:nvCxnSpPr>
          <p:spPr>
            <a:xfrm flipH="1">
              <a:off x="2628" y="5946"/>
              <a:ext cx="547"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7118" y="4435"/>
              <a:ext cx="10512" cy="58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依赖父母、朋友、老师，或遵从书本与社会舆论。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118" y="5607"/>
              <a:ext cx="10512" cy="58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凭自己的直觉或一时的喜好作决定。</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118" y="6563"/>
              <a:ext cx="9699" cy="1016"/>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综合考虑个人与职场等因素，分析利弊得失，做出并执行相应的计划。</a:t>
              </a:r>
              <a:endParaRPr lang="zh-CN" altLang="en-US">
                <a:latin typeface="微软雅黑" panose="020B0503020204020204" charset="-122"/>
                <a:ea typeface="微软雅黑" panose="020B0503020204020204" charset="-122"/>
                <a:cs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6085840" cy="133223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rPr>
              <a:t>（二）职业生涯规划的作用</a:t>
            </a:r>
            <a:endPar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2000" b="1" dirty="0">
                <a:solidFill>
                  <a:srgbClr val="12609E"/>
                </a:solidFill>
                <a:latin typeface="宋体" panose="02010600030101010101" pitchFamily="2" charset="-122"/>
                <a:ea typeface="宋体" panose="02010600030101010101" pitchFamily="2" charset="-122"/>
                <a:sym typeface="字魂59号-创粗黑" panose="00000500000000000000" pitchFamily="2" charset="-122"/>
              </a:rPr>
              <a:t>1. 职业生涯帮助人们满足人生需求</a:t>
            </a:r>
            <a:endParaRPr lang="zh-CN" altLang="en-US" sz="2000" b="1" dirty="0">
              <a:solidFill>
                <a:srgbClr val="12609E"/>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sz="2000" b="1" dirty="0">
                <a:solidFill>
                  <a:srgbClr val="12609E"/>
                </a:solidFill>
                <a:latin typeface="宋体" panose="02010600030101010101" pitchFamily="2" charset="-122"/>
                <a:ea typeface="宋体" panose="02010600030101010101" pitchFamily="2" charset="-122"/>
                <a:sym typeface="字魂59号-创粗黑" panose="00000500000000000000" pitchFamily="2" charset="-122"/>
              </a:rPr>
              <a:t>2. 职业生涯是促进人全面发展的重要手段</a:t>
            </a:r>
            <a:endParaRPr lang="zh-CN" altLang="en-US" sz="2000" b="1" dirty="0">
              <a:solidFill>
                <a:srgbClr val="12609E"/>
              </a:solidFill>
              <a:latin typeface="宋体" panose="02010600030101010101" pitchFamily="2" charset="-122"/>
              <a:ea typeface="宋体" panose="02010600030101010101" pitchFamily="2"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3214370" y="2660650"/>
            <a:ext cx="8148955" cy="3751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537527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三、大学生职业生涯规划的意义</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84860" y="4486910"/>
            <a:ext cx="1064260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dirty="0">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通过职业生涯规划，大学生可以解决好职业生涯中的“四定”——</a:t>
            </a:r>
            <a:r>
              <a:rPr lang="zh-CN" altLang="en-US" sz="2000" b="1"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定向、定点、定</a:t>
            </a:r>
            <a:endParaRPr lang="zh-CN" altLang="en-US" sz="2000" b="1"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algn="l" fontAlgn="auto">
              <a:lnSpc>
                <a:spcPct val="130000"/>
              </a:lnSpc>
              <a:spcBef>
                <a:spcPts val="0"/>
              </a:spcBef>
              <a:buClr>
                <a:schemeClr val="tx1">
                  <a:lumMod val="75000"/>
                  <a:lumOff val="25000"/>
                </a:schemeClr>
              </a:buClr>
            </a:pPr>
            <a:r>
              <a:rPr lang="zh-CN" altLang="en-US" sz="2000" b="1"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位、定心。</a:t>
            </a:r>
            <a:endParaRPr lang="zh-CN" altLang="en-US" sz="2000" b="1"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
        <p:nvSpPr>
          <p:cNvPr id="2" name="Rectangle 3"/>
          <p:cNvSpPr txBox="1">
            <a:spLocks noChangeArrowheads="1"/>
          </p:cNvSpPr>
          <p:nvPr/>
        </p:nvSpPr>
        <p:spPr>
          <a:xfrm>
            <a:off x="784860" y="1819910"/>
            <a:ext cx="8789670" cy="245110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b="1" u="sng" dirty="0">
                <a:solidFill>
                  <a:schemeClr val="tx1"/>
                </a:solidFill>
                <a:highlight>
                  <a:srgbClr val="FFFF00"/>
                </a:highlight>
                <a:latin typeface="宋体" panose="02010600030101010101" pitchFamily="2" charset="-122"/>
                <a:ea typeface="宋体" panose="02010600030101010101" pitchFamily="2" charset="-122"/>
                <a:sym typeface="字魂59号-创粗黑" panose="00000500000000000000" pitchFamily="2" charset="-122"/>
              </a:rPr>
              <a:t>（一）发掘自我潜能，增强个人实力</a:t>
            </a:r>
            <a:endParaRPr lang="zh-CN" altLang="en-US" b="1" u="sng" dirty="0">
              <a:solidFill>
                <a:schemeClr val="tx1"/>
              </a:solidFill>
              <a:highlight>
                <a:srgbClr val="FFFF00"/>
              </a:highlight>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b="1" u="sng" dirty="0">
                <a:solidFill>
                  <a:schemeClr val="tx1"/>
                </a:solidFill>
                <a:highlight>
                  <a:srgbClr val="FFFF00"/>
                </a:highlight>
                <a:latin typeface="宋体" panose="02010600030101010101" pitchFamily="2" charset="-122"/>
                <a:ea typeface="宋体" panose="02010600030101010101" pitchFamily="2" charset="-122"/>
                <a:sym typeface="字魂59号-创粗黑" panose="00000500000000000000" pitchFamily="2" charset="-122"/>
              </a:rPr>
              <a:t>（二）增强发展的目的性与计划性，提高成功的可能性</a:t>
            </a:r>
            <a:endParaRPr lang="zh-CN" altLang="en-US" b="1" u="sng" dirty="0">
              <a:solidFill>
                <a:schemeClr val="tx1"/>
              </a:solidFill>
              <a:highlight>
                <a:srgbClr val="FFFF00"/>
              </a:highlight>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b="1" u="sng" dirty="0">
                <a:solidFill>
                  <a:schemeClr val="tx1"/>
                </a:solidFill>
                <a:highlight>
                  <a:srgbClr val="FFFF00"/>
                </a:highlight>
                <a:latin typeface="宋体" panose="02010600030101010101" pitchFamily="2" charset="-122"/>
                <a:ea typeface="宋体" panose="02010600030101010101" pitchFamily="2" charset="-122"/>
                <a:sym typeface="字魂59号-创粗黑" panose="00000500000000000000" pitchFamily="2" charset="-122"/>
              </a:rPr>
              <a:t>（三）提升应对竞争的能力</a:t>
            </a:r>
            <a:endPar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rPr>
              <a:t>（四）是大学生适应社会经济发展的要求</a:t>
            </a:r>
            <a:endPar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endParaRPr>
          </a:p>
          <a:p>
            <a:pPr algn="l">
              <a:lnSpc>
                <a:spcPct val="100000"/>
              </a:lnSpc>
            </a:pPr>
            <a:r>
              <a:rPr lang="zh-CN" altLang="en-US" b="1" dirty="0">
                <a:solidFill>
                  <a:schemeClr val="tx1"/>
                </a:solidFill>
                <a:latin typeface="宋体" panose="02010600030101010101" pitchFamily="2" charset="-122"/>
                <a:ea typeface="宋体" panose="02010600030101010101" pitchFamily="2" charset="-122"/>
                <a:sym typeface="字魂59号-创粗黑" panose="00000500000000000000" pitchFamily="2" charset="-122"/>
              </a:rPr>
              <a:t>（五）有利于自我觉醒</a:t>
            </a:r>
            <a:endParaRPr lang="zh-CN" altLang="en-US" sz="2000" b="1" dirty="0">
              <a:solidFill>
                <a:srgbClr val="12609E"/>
              </a:solidFill>
              <a:latin typeface="宋体" panose="02010600030101010101" pitchFamily="2" charset="-122"/>
              <a:ea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642110"/>
            <a:ext cx="11164570" cy="4523105"/>
          </a:xfrm>
          <a:prstGeom prst="rect">
            <a:avLst/>
          </a:prstGeom>
        </p:spPr>
        <p:txBody>
          <a:bodyPr wrap="square">
            <a:spAutoFit/>
          </a:bodyPr>
          <a:lstStyle/>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张倩是学计算机软件技术的，这个专业是父母为她选择的，理由很简单，就是计算机是人类未来的重要工具，搞软件的人肯定“吃香”。可是，在大学里，张倩觉得自己逻辑思维不强，不适合软件行业，学习劲头不足，成绩也很一般。毕业后，还是通过关系进入一家私企软件公司做了两年程序员，但自己在程序这块做得实在不好，计算机更新太快，自己也没那么多精力去更新知识。另外，自己年龄不小了，技术还是停滞不前，IT 业又是一个吃青春饭的行业。之前，听说同学做 ERP 销售不错，心想自己口才好，爱交朋友，沟通能力强，应该去做销售，于是就开始做起了 ERP 销售。可是，开创市场也不是容易的事情，有的同学比自己入行早，市场面大，业绩也比自己好，再加上年龄一天天大了，婚姻问题、孩子教育问题摆在眼前，此时她感觉自己做销售已经力不从心，感觉自己真的没什么前途。五年时间过得飞快，一些同学已经升职为主管，一些同学成了软件行业的主力军，而自己下一步将做什么工作？该如何安排自己？张倩感到茫然不知所措。</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665855" y="845820"/>
            <a:ext cx="4860925" cy="521970"/>
          </a:xfrm>
          <a:prstGeom prst="rect">
            <a:avLst/>
          </a:prstGeom>
          <a:noFill/>
        </p:spPr>
        <p:txBody>
          <a:bodyPr wrap="square" rtlCol="0" anchor="t">
            <a:spAutoFit/>
          </a:bodyPr>
          <a:p>
            <a:pPr algn="ctr"/>
            <a:r>
              <a:rPr lang="zh-CN" altLang="en-US" sz="2800">
                <a:highlight>
                  <a:srgbClr val="FFFF00"/>
                </a:highlight>
              </a:rPr>
              <a:t>我该何去何从？</a:t>
            </a:r>
            <a:endParaRPr lang="zh-CN" altLang="en-US" sz="2800">
              <a:highlight>
                <a:srgbClr val="FFFF00"/>
              </a:highlight>
            </a:endParaRPr>
          </a:p>
        </p:txBody>
      </p:sp>
      <p:sp>
        <p:nvSpPr>
          <p:cNvPr id="5" name="云形标注 4"/>
          <p:cNvSpPr/>
          <p:nvPr/>
        </p:nvSpPr>
        <p:spPr>
          <a:xfrm>
            <a:off x="1625600" y="2058035"/>
            <a:ext cx="5870575" cy="3691255"/>
          </a:xfrm>
          <a:prstGeom prst="cloudCallout">
            <a:avLst>
              <a:gd name="adj1" fmla="val -45835"/>
              <a:gd name="adj2" fmla="val 666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rgbClr val="FFFF00"/>
                </a:solidFill>
              </a:rPr>
              <a:t>评析：张倩同学之所以会遇到这样的困惑是因为其对自己的职业生涯并不明确，在就业前没有做好职业生涯规划，虽然能力不错，但是久而久之便在职业的发展中遇到了障碍。</a:t>
            </a:r>
            <a:endParaRPr lang="zh-CN" altLang="en-US" sz="2000"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642110"/>
            <a:ext cx="11164570" cy="4892675"/>
          </a:xfrm>
          <a:prstGeom prst="rect">
            <a:avLst/>
          </a:prstGeom>
        </p:spPr>
        <p:txBody>
          <a:bodyPr wrap="square">
            <a:spAutoFit/>
          </a:bodyPr>
          <a:lstStyle/>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郝同学八年前毕业于某本科计算机应用专业，毕业后不久，即找到与专业对口的电脑维修与调试工作。工作一年后，他感到收入不能满足自己的需求，于是辞职去南方打工，从事的是办公室文秘工作，两年多了，他又觉得工资太低，于是再次辞职，接着他回到当初毕业的城市，在亲属的公司里继续做文秘兼打杂等工作，忙乎了两年，他感到收入仍低，甚至不足以应付自己的开销。于是，他再次回到电脑行业重操旧业。现在他已三十岁了，还没有打下可以使职业持续发展的基础，对自身的前景仍然感到茫然。</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据郝同学自己说，毕业时对未来的就业方向十分模糊，没有进行职业生涯规划，当时学校和社会也缺少针对大学生职业规划的就业指导。那时，他没有进行过市场调查，不清楚用人单位的要求，也不了解自己的兴趣、爱好和特长；求职时，仅凭一时感觉寻找工作；择业时，也不问其职业特点与自己的兴趣、专长是否对口，是否擅长。谁知几经辗转之后，才发现原来自己最适合最喜欢的还是自己的本专业。然而转眼毕业已八年，而这八年正是事业发展的黄金时段，郝同学对此懊悔不已。</a:t>
            </a:r>
            <a:endParaRPr lang="zh-CN" altLang="en-US" sz="24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665855" y="845820"/>
            <a:ext cx="4860925" cy="521970"/>
          </a:xfrm>
          <a:prstGeom prst="rect">
            <a:avLst/>
          </a:prstGeom>
          <a:noFill/>
        </p:spPr>
        <p:txBody>
          <a:bodyPr wrap="square" rtlCol="0" anchor="t">
            <a:spAutoFit/>
          </a:bodyPr>
          <a:p>
            <a:pPr algn="ctr"/>
            <a:r>
              <a:rPr lang="zh-CN" altLang="en-US" sz="2800">
                <a:highlight>
                  <a:srgbClr val="FFFF00"/>
                </a:highlight>
              </a:rPr>
              <a:t>毕业时，他准备好了吗？</a:t>
            </a:r>
            <a:endParaRPr lang="zh-CN" altLang="en-US" sz="2800">
              <a:highlight>
                <a:srgbClr val="FFFF00"/>
              </a:highlight>
            </a:endParaRPr>
          </a:p>
        </p:txBody>
      </p:sp>
      <p:sp>
        <p:nvSpPr>
          <p:cNvPr id="5" name="云形标注 4"/>
          <p:cNvSpPr/>
          <p:nvPr/>
        </p:nvSpPr>
        <p:spPr>
          <a:xfrm>
            <a:off x="2327275" y="1464310"/>
            <a:ext cx="7889875" cy="4961255"/>
          </a:xfrm>
          <a:prstGeom prst="cloudCallout">
            <a:avLst>
              <a:gd name="adj1" fmla="val 56663"/>
              <a:gd name="adj2" fmla="val 527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FF00"/>
                </a:solidFill>
              </a:rPr>
              <a:t>评析：从郝同学的职场波折可以看出部分大学生在校期间缺乏必要的职业生涯规划。在日益严峻的就业压力下，不少大学生认为谈职业生涯规划是一件奢侈的事，大学生们对待工作的选择越来越现实，哪里出的价高、工作轻松就去哪里，找工作很少与自己的理想、兴趣、专长结合在一起。不少人在找到一份相对稳定的工作后，就觉得自己一辈子就这样了，只要按部就班就行，不再为实现原先的理想去努力。一些找不到所谓的好工作的大学生就在社会上“飘着”，或者隔三岔五地换工作，以至于一部分人到了三十多岁的年龄还在不停地更换工作，不知道自己最适合的职业。</a:t>
            </a:r>
            <a:endParaRPr lang="zh-CN" altLang="en-US" b="1">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1659890"/>
            <a:ext cx="11164570" cy="4707890"/>
          </a:xfrm>
          <a:prstGeom prst="rect">
            <a:avLst/>
          </a:prstGeom>
        </p:spPr>
        <p:txBody>
          <a:bodyPr wrap="square">
            <a:spAutoFit/>
          </a:bodyPr>
          <a:lstStyle/>
          <a:p>
            <a:pPr indent="457200" algn="l" fontAlgn="auto">
              <a:lnSpc>
                <a:spcPct val="100000"/>
              </a:lnSpc>
              <a:buNone/>
            </a:pP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毕业生甲</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甲生：我想应聘你们公司的工作。</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公司：很好，把你的简历给我看看。</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甲生：幸亏昨晚熬夜到三点钟把简历制作好，真是辛苦。</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公司：噢，之前你都没有准备吗？</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甲生：这种还用事先准备吗？不用的。</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公司：谈谈你大学期间的情况。</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其实我不太善于讲话，尤其是在领导的面前，今天既然是来应聘，我还是讲一下吧！我学的是土木工程专业，这个专业很难学的，所以大部分课程学完了也不知道讲的是什么，考试刚好六七十分。我知道现在在学校学的知识基本上到社会上都用不着，还是靠自己今后工作了再逐步积累吧。我们的每一门专业课都有实习，在实习期间倒还真的学到不少知识。大学四年，马上就要毕业，想想这四年，唉，开始觉得是很长的一段时间，想不到一下子就过去了。在学校里我的爱好还是很广泛的，平时喜欢打打球、跑跑步什么的，还有我特别喜欢参加周末舞会，在那里可以认识学校里不少的女生，跟她们聊聊天觉得挺舒服的，他们都夸我长得帅，我觉得她们的眼光还真不错。在我们班里，我学习还算可以吧，反正四年我都没有挂过科，自我感觉良好。就这样……</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2" name="组合 1"/>
          <p:cNvGrpSpPr/>
          <p:nvPr/>
        </p:nvGrpSpPr>
        <p:grpSpPr>
          <a:xfrm>
            <a:off x="226479" y="219257"/>
            <a:ext cx="2419566" cy="669200"/>
            <a:chOff x="3004" y="4295"/>
            <a:chExt cx="3810" cy="1054"/>
          </a:xfrm>
        </p:grpSpPr>
        <p:sp>
          <p:nvSpPr>
            <p:cNvPr id="7"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4286" y="4460"/>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a:r>
                <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rPr>
                <a:t>相关案例</a:t>
              </a:r>
              <a:endParaRPr lang="zh-CN" altLang="en-US" sz="28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21" name="AutoShape 59"/>
            <p:cNvSpPr/>
            <p:nvPr/>
          </p:nvSpPr>
          <p:spPr bwMode="auto">
            <a:xfrm>
              <a:off x="3004" y="4295"/>
              <a:ext cx="1059" cy="105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chemeClr val="bg1"/>
                </a:solidFill>
                <a:effectLst>
                  <a:outerShdw blurRad="38100" dist="38100" dir="2700000" algn="tl">
                    <a:srgbClr val="000000"/>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 name="文本框 2"/>
          <p:cNvSpPr txBox="1"/>
          <p:nvPr/>
        </p:nvSpPr>
        <p:spPr>
          <a:xfrm>
            <a:off x="3665855" y="845820"/>
            <a:ext cx="4860925" cy="521970"/>
          </a:xfrm>
          <a:prstGeom prst="rect">
            <a:avLst/>
          </a:prstGeom>
          <a:noFill/>
        </p:spPr>
        <p:txBody>
          <a:bodyPr wrap="square" rtlCol="0" anchor="t">
            <a:spAutoFit/>
          </a:bodyPr>
          <a:p>
            <a:pPr algn="ctr"/>
            <a:r>
              <a:rPr lang="zh-CN" altLang="en-US" sz="2800">
                <a:highlight>
                  <a:srgbClr val="FFFF00"/>
                </a:highlight>
              </a:rPr>
              <a:t>校园招聘会两位毕业生的表现</a:t>
            </a:r>
            <a:endParaRPr lang="zh-CN" altLang="en-US" sz="2800">
              <a:highlight>
                <a:srgbClr val="FFFF00"/>
              </a:highligh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477520"/>
            <a:ext cx="11164570" cy="5939155"/>
          </a:xfrm>
          <a:prstGeom prst="rect">
            <a:avLst/>
          </a:prstGeom>
        </p:spPr>
        <p:txBody>
          <a:bodyPr wrap="square">
            <a:spAutoFit/>
          </a:bodyPr>
          <a:lstStyle/>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公司：你在学校都拿到些什么证？</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甲生：我有驾驶证，哦，我还要告诉你，我大三就拿到驾驶证了，我开车技术还算不错。</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公司：有英语四级证书吗？</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甲生：没有。哎呀，其实英语四级证要不要都无所谓的，因为毕业以后到单位又用不上，关键还是要靠实力。</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公司：你是土木工程专业，有没有在校期间参加“施工员”考证？</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甲生：没有考虑过要考，课程压力太大了，大一大二还不知道要考，大三了功课一多起来就顾不上了，大四主要精力都全部用在实习和毕业设计上。</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公司：你对我们公司了解吗？</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甲生：现在不了解，以后肯定会了解的！我人缘好，在学校我经常找其他专业的同学聊天，我们年级其他专业的同学都认识我。以后到了你们公司，我保证，不到三个月，我肯定把你们公司了解得一清二楚。</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公司：你觉得今天你来应聘我们公司，你的优势是什么？</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我是学土木工程专业的，也正是你们公司所需要的专业，还有我个子高，而且人也长得帅，又会打球，很多企业都是优先招会打球的毕业生的，我相信，你们公司也是这样，所以，我觉得我会比其他人有优势。</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公司：嗯，那我们今天就到这。</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甲生：您觉得我可以签吗？</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公司：等通知吧。</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477520"/>
            <a:ext cx="11164570" cy="5939155"/>
          </a:xfrm>
          <a:prstGeom prst="rect">
            <a:avLst/>
          </a:prstGeom>
        </p:spPr>
        <p:txBody>
          <a:bodyPr wrap="square">
            <a:spAutoFit/>
          </a:bodyPr>
          <a:lstStyle/>
          <a:p>
            <a:pPr indent="457200" algn="l" fontAlgn="auto">
              <a:lnSpc>
                <a:spcPct val="100000"/>
              </a:lnSpc>
              <a:buNone/>
            </a:pPr>
            <a:r>
              <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 毕业生乙</a:t>
            </a:r>
            <a:endParaRPr lang="zh-CN" altLang="en-US" sz="2000" dirty="0">
              <a:solidFill>
                <a:srgbClr val="FF0000"/>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乙生：您好！</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公司：你好！哦，是女生啊，不好意思，我们公司没有考虑在你们学校招女毕业生！</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乙生：据我所知，贵公司设计院今年会招一名女设计员。</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公司：哦，这你也知道？</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乙生：贵公司的网站主页上就有十年人才引进计划，我关注过，而且我还知道，贵公司设计院每两年都有引进 1 名女设计员的计划，但要求很苛刻，必须是211 高校的毕业生。</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公司：嗯，这个没错，我们公司的吴总现在就在一所大学进行毕业生招聘。</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乙生：我想争取这个机会！</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公司：但你的学历不符合我们的要求。</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乙生：在不影响您工作的前提下，希望您能够看一下我的简历。</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公司：看了你的简历，你各方面都还不错，谈谈你大学期间各方面的情况。</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我把大学四年分为大学适应期阶段、个人能力提升和专业知识储备阶段、专业知识实践及个人素质进一步完善阶段这三个阶段，每个阶段我都有自己的计划和目标。学校给了我很多锻炼自己的平台，为提升我的英语水平，我在做好学生会工作的同时，还参加了英语爱好者协会，通过参加协会的各种活动，我的英语口语、听力、阅读等能力提升得很快。另外，我还坚持参加各种社会实践活动，四年来，我分别到过贵公司、区五建、市设计院、市政公司等进行过实习，专业方面的社会实践能够有效地帮我将学到的书本知识运用于实践中，同时也加深了我对理论知识的理解。四年来，我的各科成绩比较好，获得过国家奖学金和自治区人民政府奖学金。</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7365"/>
          </a:xfrm>
          <a:prstGeom prst="rect">
            <a:avLst/>
          </a:prstGeom>
          <a:gradFill>
            <a:gsLst>
              <a:gs pos="21000">
                <a:srgbClr val="00B0F0"/>
              </a:gs>
              <a:gs pos="100000">
                <a:srgbClr val="21215D"/>
              </a:gs>
            </a:gsLst>
            <a:lin ang="72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13715" y="477520"/>
            <a:ext cx="11164570" cy="5015865"/>
          </a:xfrm>
          <a:prstGeom prst="rect">
            <a:avLst/>
          </a:prstGeom>
        </p:spPr>
        <p:txBody>
          <a:bodyPr wrap="square">
            <a:spAutoFit/>
          </a:bodyPr>
          <a:lstStyle/>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公司：如果我们公司让你有机会和 211 高校毕业生同时去竞争我们今年设计院仅有的一个女性毕业生这个岗位，你觉得你有什么优势？</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大一时，我利用暑期社会实践的机会，曾经到贵公司作过调研，有幸阅览过贵公司在国内有影响力的建筑设计图。所以我认为我有三大优势，第一是我已利用三年时间致力于研究贵公司的设计风格，到了贵公司，我基本不需要培训就可以直接上岗工作。相反，“211工程”毕业的学生，他们仍然需要至少一年的培训期。第二我的英语已通过六级，英语口语好，在建筑专业资料的阅读、与外部交流沟通等方面我基本没有障碍。贵公司不是两年后就要启动国外项目吗？我觉得我会成为贵公司需要的一名员工。第三我知道我的学历还达不到贵公司的要求，到公司后仍然需要不断地学习，充实自己的专业技能，力争用五年时间成为贵公司设计院的一名中坚力量。</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公司：在我们公司工作，我想听听你未来十年的打算，有考虑过吗？</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乙生：前三年，在协助公司完成各种设计任务的同时，我将继续学习专业知识，充实自己，并通过实践深入学习，争取考取建筑行业的各种证书。三年后，大概利用三年时间，总结工作经验及个人在设计院工作的体验和感悟，创造属于自己独特的设计风格，成为贵公司设计院的中坚力量。从第七年开始，我主要致力于为自己能够成为贵公司的技术总监而去努力！</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algn="l" fontAlgn="auto">
              <a:lnSpc>
                <a:spcPct val="100000"/>
              </a:lnSpc>
              <a:buNone/>
            </a:pPr>
            <a:r>
              <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公司：好，我对您非常满意，我回到公司后，会尽快组织专题会议研究你的应聘问题，在我未给你答复前，请你暂时别再投其他公司，等待我的通知。</a:t>
            </a:r>
            <a:endParaRPr lang="zh-CN" altLang="en-US" sz="2000" dirty="0">
              <a:solidFill>
                <a:schemeClr val="bg1"/>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heckerboard(across)">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ṥļîďe"/>
          <p:cNvSpPr/>
          <p:nvPr/>
        </p:nvSpPr>
        <p:spPr bwMode="auto">
          <a:xfrm>
            <a:off x="0" y="0"/>
            <a:ext cx="6270772" cy="6858000"/>
          </a:xfrm>
          <a:custGeom>
            <a:avLst/>
            <a:gdLst>
              <a:gd name="T0" fmla="*/ 1167 w 1740"/>
              <a:gd name="T1" fmla="*/ 0 h 1204"/>
              <a:gd name="T2" fmla="*/ 1025 w 1740"/>
              <a:gd name="T3" fmla="*/ 643 h 1204"/>
              <a:gd name="T4" fmla="*/ 1025 w 1740"/>
              <a:gd name="T5" fmla="*/ 1204 h 1204"/>
              <a:gd name="T6" fmla="*/ 0 w 1740"/>
              <a:gd name="T7" fmla="*/ 1204 h 1204"/>
              <a:gd name="T8" fmla="*/ 0 w 1740"/>
              <a:gd name="T9" fmla="*/ 0 h 1204"/>
              <a:gd name="T10" fmla="*/ 1167 w 1740"/>
              <a:gd name="T11" fmla="*/ 0 h 1204"/>
              <a:gd name="connsiteX0" fmla="*/ 6707 w 7884"/>
              <a:gd name="connsiteY0" fmla="*/ 0 h 10000"/>
              <a:gd name="connsiteX1" fmla="*/ 5891 w 7884"/>
              <a:gd name="connsiteY1" fmla="*/ 5341 h 10000"/>
              <a:gd name="connsiteX2" fmla="*/ 5891 w 7884"/>
              <a:gd name="connsiteY2" fmla="*/ 10000 h 10000"/>
              <a:gd name="connsiteX3" fmla="*/ 0 w 7884"/>
              <a:gd name="connsiteY3" fmla="*/ 10000 h 10000"/>
              <a:gd name="connsiteX4" fmla="*/ 1255 w 7884"/>
              <a:gd name="connsiteY4" fmla="*/ 1069 h 10000"/>
              <a:gd name="connsiteX5" fmla="*/ 6707 w 7884"/>
              <a:gd name="connsiteY5" fmla="*/ 0 h 10000"/>
              <a:gd name="connsiteX0-1" fmla="*/ 8507 w 10000"/>
              <a:gd name="connsiteY0-2" fmla="*/ 0 h 10000"/>
              <a:gd name="connsiteX1-3" fmla="*/ 7472 w 10000"/>
              <a:gd name="connsiteY1-4" fmla="*/ 5341 h 10000"/>
              <a:gd name="connsiteX2-5" fmla="*/ 7472 w 10000"/>
              <a:gd name="connsiteY2-6" fmla="*/ 10000 h 10000"/>
              <a:gd name="connsiteX3-7" fmla="*/ 0 w 10000"/>
              <a:gd name="connsiteY3-8" fmla="*/ 10000 h 10000"/>
              <a:gd name="connsiteX4-9" fmla="*/ 1067 w 10000"/>
              <a:gd name="connsiteY4-10" fmla="*/ 0 h 10000"/>
              <a:gd name="connsiteX5-11" fmla="*/ 8507 w 10000"/>
              <a:gd name="connsiteY5-12" fmla="*/ 0 h 10000"/>
              <a:gd name="connsiteX0-13" fmla="*/ 7440 w 8933"/>
              <a:gd name="connsiteY0-14" fmla="*/ 0 h 10000"/>
              <a:gd name="connsiteX1-15" fmla="*/ 6405 w 8933"/>
              <a:gd name="connsiteY1-16" fmla="*/ 5341 h 10000"/>
              <a:gd name="connsiteX2-17" fmla="*/ 6405 w 8933"/>
              <a:gd name="connsiteY2-18" fmla="*/ 10000 h 10000"/>
              <a:gd name="connsiteX3-19" fmla="*/ 26 w 8933"/>
              <a:gd name="connsiteY3-20" fmla="*/ 10000 h 10000"/>
              <a:gd name="connsiteX4-21" fmla="*/ 0 w 8933"/>
              <a:gd name="connsiteY4-22" fmla="*/ 0 h 10000"/>
              <a:gd name="connsiteX5-23" fmla="*/ 7440 w 8933"/>
              <a:gd name="connsiteY5-24"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933" h="10000">
                <a:moveTo>
                  <a:pt x="7440" y="0"/>
                </a:moveTo>
                <a:cubicBezTo>
                  <a:pt x="7440" y="0"/>
                  <a:pt x="2410" y="2882"/>
                  <a:pt x="6405" y="5341"/>
                </a:cubicBezTo>
                <a:cubicBezTo>
                  <a:pt x="7302" y="5897"/>
                  <a:pt x="11617" y="8231"/>
                  <a:pt x="6405" y="10000"/>
                </a:cubicBezTo>
                <a:lnTo>
                  <a:pt x="26" y="10000"/>
                </a:lnTo>
                <a:cubicBezTo>
                  <a:pt x="26" y="0"/>
                  <a:pt x="0" y="0"/>
                  <a:pt x="0" y="0"/>
                </a:cubicBezTo>
                <a:lnTo>
                  <a:pt x="7440" y="0"/>
                </a:lnTo>
                <a:close/>
              </a:path>
            </a:pathLst>
          </a:custGeom>
          <a:gradFill>
            <a:gsLst>
              <a:gs pos="21000">
                <a:srgbClr val="0070C0"/>
              </a:gs>
              <a:gs pos="100000">
                <a:schemeClr val="bg1"/>
              </a:gs>
            </a:gsLst>
            <a:lin ang="2700000" scaled="0"/>
          </a:gradFill>
        </p:spPr>
        <p:txBody>
          <a:bodyPr vert="horz" wrap="square" lIns="91440" tIns="45720" rIns="91440" bIns="45720" rtlCol="0">
            <a:normAutofit/>
          </a:bodyPr>
          <a:lstStyle/>
          <a:p>
            <a:endParaRPr 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ṥḻïďé"/>
          <p:cNvSpPr txBox="1"/>
          <p:nvPr/>
        </p:nvSpPr>
        <p:spPr>
          <a:xfrm>
            <a:off x="480695" y="650875"/>
            <a:ext cx="2891155" cy="768350"/>
          </a:xfrm>
          <a:prstGeom prst="rect">
            <a:avLst/>
          </a:prstGeom>
          <a:noFill/>
          <a:ln>
            <a:noFill/>
          </a:ln>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00000"/>
              </a:lnSpc>
            </a:pPr>
            <a:r>
              <a:rPr lang="en-US" altLang="zh-CN"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zh-CN" altLang="en-US" sz="44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íslîḋe"/>
          <p:cNvGrpSpPr/>
          <p:nvPr/>
        </p:nvGrpSpPr>
        <p:grpSpPr>
          <a:xfrm>
            <a:off x="4735613" y="773898"/>
            <a:ext cx="3676650" cy="521970"/>
            <a:chOff x="4237443" y="1347290"/>
            <a:chExt cx="3676650" cy="521970"/>
          </a:xfrm>
        </p:grpSpPr>
        <p:sp>
          <p:nvSpPr>
            <p:cNvPr id="22"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íṩḻîḋê"/>
            <p:cNvSpPr/>
            <p:nvPr/>
          </p:nvSpPr>
          <p:spPr bwMode="auto">
            <a:xfrm>
              <a:off x="4632413" y="1347290"/>
              <a:ext cx="3281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主题一 大学生涯</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2" name="图片 1"/>
          <p:cNvPicPr>
            <a:picLocks noChangeAspect="1"/>
          </p:cNvPicPr>
          <p:nvPr/>
        </p:nvPicPr>
        <p:blipFill>
          <a:blip r:embed="rId1" cstate="screen"/>
          <a:stretch>
            <a:fillRect/>
          </a:stretch>
        </p:blipFill>
        <p:spPr>
          <a:xfrm>
            <a:off x="2917365" y="3730170"/>
            <a:ext cx="3127829" cy="3127829"/>
          </a:xfrm>
          <a:prstGeom prst="rect">
            <a:avLst/>
          </a:prstGeom>
        </p:spPr>
      </p:pic>
      <p:grpSp>
        <p:nvGrpSpPr>
          <p:cNvPr id="3" name="íslîḋe"/>
          <p:cNvGrpSpPr/>
          <p:nvPr/>
        </p:nvGrpSpPr>
        <p:grpSpPr>
          <a:xfrm>
            <a:off x="5129948" y="1549868"/>
            <a:ext cx="4904105" cy="521970"/>
            <a:chOff x="4237443" y="1347290"/>
            <a:chExt cx="4904105" cy="521970"/>
          </a:xfrm>
        </p:grpSpPr>
        <p:sp>
          <p:nvSpPr>
            <p:cNvPr id="4"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íṩḻîḋê"/>
            <p:cNvSpPr/>
            <p:nvPr/>
          </p:nvSpPr>
          <p:spPr bwMode="auto">
            <a:xfrm>
              <a:off x="4632413" y="1347290"/>
              <a:ext cx="450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主题二 认识职业生涯规划</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íslîḋe"/>
          <p:cNvGrpSpPr/>
          <p:nvPr/>
        </p:nvGrpSpPr>
        <p:grpSpPr>
          <a:xfrm>
            <a:off x="5524283" y="2325838"/>
            <a:ext cx="4601845" cy="521970"/>
            <a:chOff x="4237443" y="1347290"/>
            <a:chExt cx="4601845" cy="521970"/>
          </a:xfrm>
        </p:grpSpPr>
        <p:sp>
          <p:nvSpPr>
            <p:cNvPr id="10"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íṩḻîḋê"/>
            <p:cNvSpPr/>
            <p:nvPr/>
          </p:nvSpPr>
          <p:spPr bwMode="auto">
            <a:xfrm>
              <a:off x="4632413" y="1347290"/>
              <a:ext cx="4206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主题三 自我世界探索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íslîḋe"/>
          <p:cNvGrpSpPr/>
          <p:nvPr/>
        </p:nvGrpSpPr>
        <p:grpSpPr>
          <a:xfrm>
            <a:off x="5828448" y="3101808"/>
            <a:ext cx="4646295" cy="521970"/>
            <a:chOff x="4237443" y="1347290"/>
            <a:chExt cx="4646295" cy="521970"/>
          </a:xfrm>
        </p:grpSpPr>
        <p:sp>
          <p:nvSpPr>
            <p:cNvPr id="1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íṩḻîḋê"/>
            <p:cNvSpPr/>
            <p:nvPr/>
          </p:nvSpPr>
          <p:spPr bwMode="auto">
            <a:xfrm>
              <a:off x="4632413" y="1347290"/>
              <a:ext cx="4251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主题四 工作世界探索</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5" name="íslîḋe"/>
          <p:cNvGrpSpPr/>
          <p:nvPr/>
        </p:nvGrpSpPr>
        <p:grpSpPr>
          <a:xfrm>
            <a:off x="6505993" y="3877778"/>
            <a:ext cx="4309110" cy="521970"/>
            <a:chOff x="4237443" y="1347290"/>
            <a:chExt cx="4309110" cy="521970"/>
          </a:xfrm>
        </p:grpSpPr>
        <p:sp>
          <p:nvSpPr>
            <p:cNvPr id="16"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íṩḻîḋê"/>
            <p:cNvSpPr/>
            <p:nvPr/>
          </p:nvSpPr>
          <p:spPr bwMode="auto">
            <a:xfrm>
              <a:off x="4632413" y="1347290"/>
              <a:ext cx="39141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主题五 决策与行动</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8" name="íslîḋe"/>
          <p:cNvGrpSpPr/>
          <p:nvPr/>
        </p:nvGrpSpPr>
        <p:grpSpPr>
          <a:xfrm>
            <a:off x="6900328" y="4653748"/>
            <a:ext cx="5220970" cy="521970"/>
            <a:chOff x="4237443" y="1347290"/>
            <a:chExt cx="5220970" cy="521970"/>
          </a:xfrm>
        </p:grpSpPr>
        <p:sp>
          <p:nvSpPr>
            <p:cNvPr id="19"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íṩḻîḋê"/>
            <p:cNvSpPr/>
            <p:nvPr/>
          </p:nvSpPr>
          <p:spPr bwMode="auto">
            <a:xfrm>
              <a:off x="4632413" y="1347290"/>
              <a:ext cx="4826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主题六 时间管理与情商管理</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1" name="íslîḋe"/>
          <p:cNvGrpSpPr/>
          <p:nvPr/>
        </p:nvGrpSpPr>
        <p:grpSpPr>
          <a:xfrm>
            <a:off x="6810158" y="5429718"/>
            <a:ext cx="4004945" cy="521970"/>
            <a:chOff x="4237443" y="1347290"/>
            <a:chExt cx="4004945" cy="521970"/>
          </a:xfrm>
        </p:grpSpPr>
        <p:sp>
          <p:nvSpPr>
            <p:cNvPr id="23" name="iś1îḋé"/>
            <p:cNvSpPr/>
            <p:nvPr/>
          </p:nvSpPr>
          <p:spPr>
            <a:xfrm>
              <a:off x="4237443" y="1491105"/>
              <a:ext cx="304698" cy="304698"/>
            </a:xfrm>
            <a:prstGeom prst="diamond">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9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íṩḻîḋê"/>
            <p:cNvSpPr/>
            <p:nvPr/>
          </p:nvSpPr>
          <p:spPr bwMode="auto">
            <a:xfrm>
              <a:off x="4632413" y="1347290"/>
              <a:ext cx="36099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00000"/>
                </a:lnSpc>
                <a:spcBef>
                  <a:spcPct val="0"/>
                </a:spcBef>
              </a:pPr>
              <a:r>
                <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主题七 素质训练</a:t>
              </a:r>
              <a:endParaRPr lang="zh-CN" altLang="en-US" sz="28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048635" y="313690"/>
            <a:ext cx="571373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职业生涯规划的原则及步骤</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537527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一、职业生涯规划的原则</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26" name="Straight Connector 25"/>
          <p:cNvCxnSpPr/>
          <p:nvPr>
            <p:custDataLst>
              <p:tags r:id="rId1"/>
            </p:custDataLst>
          </p:nvPr>
        </p:nvCxnSpPr>
        <p:spPr>
          <a:xfrm flipH="1">
            <a:off x="3346990" y="4325954"/>
            <a:ext cx="1282700" cy="0"/>
          </a:xfrm>
          <a:prstGeom prst="line">
            <a:avLst/>
          </a:prstGeom>
          <a:ln w="25400">
            <a:solidFill>
              <a:srgbClr val="8590CA"/>
            </a:solidFill>
            <a:tailEnd type="oval"/>
          </a:ln>
        </p:spPr>
        <p:style>
          <a:lnRef idx="1">
            <a:srgbClr val="8590CA"/>
          </a:lnRef>
          <a:fillRef idx="0">
            <a:srgbClr val="8590CA"/>
          </a:fillRef>
          <a:effectRef idx="0">
            <a:srgbClr val="8590CA"/>
          </a:effectRef>
          <a:fontRef idx="minor">
            <a:sysClr val="windowText" lastClr="000000"/>
          </a:fontRef>
        </p:style>
      </p:cxnSp>
      <p:cxnSp>
        <p:nvCxnSpPr>
          <p:cNvPr id="27" name="Straight Connector 26"/>
          <p:cNvCxnSpPr/>
          <p:nvPr>
            <p:custDataLst>
              <p:tags r:id="rId2"/>
            </p:custDataLst>
          </p:nvPr>
        </p:nvCxnSpPr>
        <p:spPr>
          <a:xfrm>
            <a:off x="6252210" y="5451868"/>
            <a:ext cx="1418624" cy="0"/>
          </a:xfrm>
          <a:prstGeom prst="line">
            <a:avLst/>
          </a:prstGeom>
          <a:ln w="25400">
            <a:solidFill>
              <a:srgbClr val="7AC2C7"/>
            </a:solidFill>
            <a:tailEnd type="oval"/>
          </a:ln>
        </p:spPr>
        <p:style>
          <a:lnRef idx="1">
            <a:srgbClr val="8590CA"/>
          </a:lnRef>
          <a:fillRef idx="0">
            <a:srgbClr val="8590CA"/>
          </a:fillRef>
          <a:effectRef idx="0">
            <a:srgbClr val="8590CA"/>
          </a:effectRef>
          <a:fontRef idx="minor">
            <a:sysClr val="windowText" lastClr="000000"/>
          </a:fontRef>
        </p:style>
      </p:cxnSp>
      <p:cxnSp>
        <p:nvCxnSpPr>
          <p:cNvPr id="28" name="Straight Connector 27"/>
          <p:cNvCxnSpPr/>
          <p:nvPr>
            <p:custDataLst>
              <p:tags r:id="rId3"/>
            </p:custDataLst>
          </p:nvPr>
        </p:nvCxnSpPr>
        <p:spPr>
          <a:xfrm>
            <a:off x="7734334" y="4356267"/>
            <a:ext cx="927100" cy="0"/>
          </a:xfrm>
          <a:prstGeom prst="line">
            <a:avLst/>
          </a:prstGeom>
          <a:ln w="25400">
            <a:solidFill>
              <a:srgbClr val="79B6D3"/>
            </a:solidFill>
            <a:tailEnd type="oval"/>
          </a:ln>
        </p:spPr>
        <p:style>
          <a:lnRef idx="1">
            <a:srgbClr val="8590CA"/>
          </a:lnRef>
          <a:fillRef idx="0">
            <a:srgbClr val="8590CA"/>
          </a:fillRef>
          <a:effectRef idx="0">
            <a:srgbClr val="8590CA"/>
          </a:effectRef>
          <a:fontRef idx="minor">
            <a:sysClr val="windowText" lastClr="000000"/>
          </a:fontRef>
        </p:style>
      </p:cxnSp>
      <p:cxnSp>
        <p:nvCxnSpPr>
          <p:cNvPr id="29" name="Straight Connector 28"/>
          <p:cNvCxnSpPr/>
          <p:nvPr>
            <p:custDataLst>
              <p:tags r:id="rId4"/>
            </p:custDataLst>
          </p:nvPr>
        </p:nvCxnSpPr>
        <p:spPr>
          <a:xfrm flipH="1">
            <a:off x="4521234" y="2819567"/>
            <a:ext cx="1333460" cy="0"/>
          </a:xfrm>
          <a:prstGeom prst="line">
            <a:avLst/>
          </a:prstGeom>
          <a:ln w="25400">
            <a:solidFill>
              <a:srgbClr val="8EAADC"/>
            </a:solidFill>
            <a:tailEnd type="oval"/>
          </a:ln>
        </p:spPr>
        <p:style>
          <a:lnRef idx="1">
            <a:srgbClr val="8590CA"/>
          </a:lnRef>
          <a:fillRef idx="0">
            <a:srgbClr val="8590CA"/>
          </a:fillRef>
          <a:effectRef idx="0">
            <a:srgbClr val="8590CA"/>
          </a:effectRef>
          <a:fontRef idx="minor">
            <a:sysClr val="windowText" lastClr="000000"/>
          </a:fontRef>
        </p:style>
      </p:cxnSp>
      <p:sp>
        <p:nvSpPr>
          <p:cNvPr id="4" name="Freeform 5"/>
          <p:cNvSpPr/>
          <p:nvPr>
            <p:custDataLst>
              <p:tags r:id="rId5"/>
            </p:custDataLst>
          </p:nvPr>
        </p:nvSpPr>
        <p:spPr bwMode="auto">
          <a:xfrm>
            <a:off x="6311900" y="3601085"/>
            <a:ext cx="1467485" cy="1466215"/>
          </a:xfrm>
          <a:custGeom>
            <a:avLst/>
            <a:gdLst>
              <a:gd name="T0" fmla="*/ 328 w 1143"/>
              <a:gd name="T1" fmla="*/ 487 h 1143"/>
              <a:gd name="T2" fmla="*/ 276 w 1143"/>
              <a:gd name="T3" fmla="*/ 363 h 1143"/>
              <a:gd name="T4" fmla="*/ 174 w 1143"/>
              <a:gd name="T5" fmla="*/ 398 h 1143"/>
              <a:gd name="T6" fmla="*/ 0 w 1143"/>
              <a:gd name="T7" fmla="*/ 572 h 1143"/>
              <a:gd name="T8" fmla="*/ 175 w 1143"/>
              <a:gd name="T9" fmla="*/ 746 h 1143"/>
              <a:gd name="T10" fmla="*/ 211 w 1143"/>
              <a:gd name="T11" fmla="*/ 849 h 1143"/>
              <a:gd name="T12" fmla="*/ 86 w 1143"/>
              <a:gd name="T13" fmla="*/ 900 h 1143"/>
              <a:gd name="T14" fmla="*/ 246 w 1143"/>
              <a:gd name="T15" fmla="*/ 1060 h 1143"/>
              <a:gd name="T16" fmla="*/ 298 w 1143"/>
              <a:gd name="T17" fmla="*/ 936 h 1143"/>
              <a:gd name="T18" fmla="*/ 400 w 1143"/>
              <a:gd name="T19" fmla="*/ 972 h 1143"/>
              <a:gd name="T20" fmla="*/ 572 w 1143"/>
              <a:gd name="T21" fmla="*/ 1143 h 1143"/>
              <a:gd name="T22" fmla="*/ 1143 w 1143"/>
              <a:gd name="T23" fmla="*/ 572 h 1143"/>
              <a:gd name="T24" fmla="*/ 959 w 1143"/>
              <a:gd name="T25" fmla="*/ 388 h 1143"/>
              <a:gd name="T26" fmla="*/ 916 w 1143"/>
              <a:gd name="T27" fmla="*/ 345 h 1143"/>
              <a:gd name="T28" fmla="*/ 759 w 1143"/>
              <a:gd name="T29" fmla="*/ 187 h 1143"/>
              <a:gd name="T30" fmla="*/ 746 w 1143"/>
              <a:gd name="T31" fmla="*/ 175 h 1143"/>
              <a:gd name="T32" fmla="*/ 572 w 1143"/>
              <a:gd name="T33" fmla="*/ 0 h 1143"/>
              <a:gd name="T34" fmla="*/ 572 w 1143"/>
              <a:gd name="T35" fmla="*/ 0 h 1143"/>
              <a:gd name="T36" fmla="*/ 398 w 1143"/>
              <a:gd name="T37" fmla="*/ 174 h 1143"/>
              <a:gd name="T38" fmla="*/ 378 w 1143"/>
              <a:gd name="T39" fmla="*/ 194 h 1143"/>
              <a:gd name="T40" fmla="*/ 379 w 1143"/>
              <a:gd name="T41" fmla="*/ 194 h 1143"/>
              <a:gd name="T42" fmla="*/ 363 w 1143"/>
              <a:gd name="T43" fmla="*/ 276 h 1143"/>
              <a:gd name="T44" fmla="*/ 488 w 1143"/>
              <a:gd name="T45" fmla="*/ 328 h 1143"/>
              <a:gd name="T46" fmla="*/ 328 w 1143"/>
              <a:gd name="T47" fmla="*/ 487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328" y="487"/>
                </a:moveTo>
                <a:cubicBezTo>
                  <a:pt x="272" y="446"/>
                  <a:pt x="296" y="413"/>
                  <a:pt x="276" y="363"/>
                </a:cubicBezTo>
                <a:cubicBezTo>
                  <a:pt x="266" y="336"/>
                  <a:pt x="236" y="336"/>
                  <a:pt x="174" y="398"/>
                </a:cubicBezTo>
                <a:cubicBezTo>
                  <a:pt x="0" y="572"/>
                  <a:pt x="0" y="572"/>
                  <a:pt x="0" y="572"/>
                </a:cubicBezTo>
                <a:cubicBezTo>
                  <a:pt x="175" y="746"/>
                  <a:pt x="175" y="746"/>
                  <a:pt x="175" y="746"/>
                </a:cubicBezTo>
                <a:cubicBezTo>
                  <a:pt x="238" y="809"/>
                  <a:pt x="237" y="839"/>
                  <a:pt x="211" y="849"/>
                </a:cubicBezTo>
                <a:cubicBezTo>
                  <a:pt x="160" y="868"/>
                  <a:pt x="127" y="844"/>
                  <a:pt x="86" y="900"/>
                </a:cubicBezTo>
                <a:cubicBezTo>
                  <a:pt x="16" y="997"/>
                  <a:pt x="150" y="1131"/>
                  <a:pt x="246" y="1060"/>
                </a:cubicBezTo>
                <a:cubicBezTo>
                  <a:pt x="303" y="1019"/>
                  <a:pt x="279" y="986"/>
                  <a:pt x="298" y="936"/>
                </a:cubicBezTo>
                <a:cubicBezTo>
                  <a:pt x="308" y="909"/>
                  <a:pt x="338" y="909"/>
                  <a:pt x="400" y="972"/>
                </a:cubicBezTo>
                <a:cubicBezTo>
                  <a:pt x="572" y="1143"/>
                  <a:pt x="572" y="1143"/>
                  <a:pt x="572" y="1143"/>
                </a:cubicBezTo>
                <a:cubicBezTo>
                  <a:pt x="1143" y="572"/>
                  <a:pt x="1143" y="572"/>
                  <a:pt x="1143" y="572"/>
                </a:cubicBezTo>
                <a:cubicBezTo>
                  <a:pt x="959" y="388"/>
                  <a:pt x="959" y="388"/>
                  <a:pt x="959" y="388"/>
                </a:cubicBezTo>
                <a:cubicBezTo>
                  <a:pt x="916" y="345"/>
                  <a:pt x="916" y="345"/>
                  <a:pt x="916" y="345"/>
                </a:cubicBezTo>
                <a:cubicBezTo>
                  <a:pt x="759" y="187"/>
                  <a:pt x="759" y="187"/>
                  <a:pt x="759" y="187"/>
                </a:cubicBezTo>
                <a:cubicBezTo>
                  <a:pt x="755" y="183"/>
                  <a:pt x="751" y="179"/>
                  <a:pt x="746" y="175"/>
                </a:cubicBezTo>
                <a:cubicBezTo>
                  <a:pt x="572" y="0"/>
                  <a:pt x="572" y="0"/>
                  <a:pt x="572" y="0"/>
                </a:cubicBezTo>
                <a:cubicBezTo>
                  <a:pt x="572" y="0"/>
                  <a:pt x="572" y="0"/>
                  <a:pt x="572" y="0"/>
                </a:cubicBezTo>
                <a:cubicBezTo>
                  <a:pt x="398" y="174"/>
                  <a:pt x="398" y="174"/>
                  <a:pt x="398" y="174"/>
                </a:cubicBezTo>
                <a:cubicBezTo>
                  <a:pt x="378" y="194"/>
                  <a:pt x="378" y="194"/>
                  <a:pt x="378" y="194"/>
                </a:cubicBezTo>
                <a:cubicBezTo>
                  <a:pt x="379" y="194"/>
                  <a:pt x="379" y="194"/>
                  <a:pt x="379" y="194"/>
                </a:cubicBezTo>
                <a:cubicBezTo>
                  <a:pt x="336" y="243"/>
                  <a:pt x="339" y="267"/>
                  <a:pt x="363" y="276"/>
                </a:cubicBezTo>
                <a:cubicBezTo>
                  <a:pt x="413" y="295"/>
                  <a:pt x="446" y="272"/>
                  <a:pt x="488" y="328"/>
                </a:cubicBezTo>
                <a:cubicBezTo>
                  <a:pt x="559" y="425"/>
                  <a:pt x="425" y="558"/>
                  <a:pt x="328" y="487"/>
                </a:cubicBezTo>
                <a:close/>
              </a:path>
            </a:pathLst>
          </a:custGeom>
          <a:solidFill>
            <a:srgbClr val="79B6D3"/>
          </a:solidFill>
          <a:ln>
            <a:noFill/>
          </a:ln>
        </p:spPr>
        <p:txBody>
          <a:bodyPr vert="horz" wrap="square" lIns="90000" tIns="46800" rIns="90000" bIns="46800" numCol="1" anchor="t" anchorCtr="0" compatLnSpc="1">
            <a:normAutofit/>
          </a:bodyPr>
          <a:lstStyle/>
          <a:p>
            <a:pPr>
              <a:lnSpc>
                <a:spcPct val="120000"/>
              </a:lnSpc>
            </a:pPr>
            <a:endParaRPr lang="id-ID" sz="1200">
              <a:latin typeface="Arial" panose="020B0604020202020204" pitchFamily="34" charset="0"/>
              <a:ea typeface="微软雅黑" panose="020B0503020204020204" charset="-122"/>
              <a:sym typeface="Arial" panose="020B0604020202020204" pitchFamily="34" charset="0"/>
            </a:endParaRPr>
          </a:p>
        </p:txBody>
      </p:sp>
      <p:sp>
        <p:nvSpPr>
          <p:cNvPr id="5" name="Freeform 6"/>
          <p:cNvSpPr/>
          <p:nvPr>
            <p:custDataLst>
              <p:tags r:id="rId6"/>
            </p:custDataLst>
          </p:nvPr>
        </p:nvSpPr>
        <p:spPr bwMode="auto">
          <a:xfrm>
            <a:off x="5386705" y="2611120"/>
            <a:ext cx="1364615" cy="1363345"/>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rgbClr val="8EAADC"/>
          </a:solidFill>
          <a:ln>
            <a:noFill/>
          </a:ln>
        </p:spPr>
        <p:txBody>
          <a:bodyPr vert="horz" wrap="square" lIns="90000" tIns="46800" rIns="90000" bIns="46800" numCol="1" anchor="t" anchorCtr="0" compatLnSpc="1">
            <a:normAutofit/>
          </a:bodyPr>
          <a:lstStyle/>
          <a:p>
            <a:pPr>
              <a:lnSpc>
                <a:spcPct val="120000"/>
              </a:lnSpc>
            </a:pPr>
            <a:endParaRPr lang="id-ID" sz="1200">
              <a:latin typeface="Arial" panose="020B0604020202020204" pitchFamily="34" charset="0"/>
              <a:ea typeface="微软雅黑" panose="020B0503020204020204" charset="-122"/>
              <a:sym typeface="Arial" panose="020B0604020202020204" pitchFamily="34" charset="0"/>
            </a:endParaRPr>
          </a:p>
        </p:txBody>
      </p:sp>
      <p:sp>
        <p:nvSpPr>
          <p:cNvPr id="6" name="Freeform 7"/>
          <p:cNvSpPr/>
          <p:nvPr>
            <p:custDataLst>
              <p:tags r:id="rId7"/>
            </p:custDataLst>
          </p:nvPr>
        </p:nvSpPr>
        <p:spPr bwMode="auto">
          <a:xfrm>
            <a:off x="4387215" y="3592830"/>
            <a:ext cx="1467485" cy="1467485"/>
          </a:xfrm>
          <a:custGeom>
            <a:avLst/>
            <a:gdLst>
              <a:gd name="T0" fmla="*/ 814 w 1143"/>
              <a:gd name="T1" fmla="*/ 656 h 1143"/>
              <a:gd name="T2" fmla="*/ 866 w 1143"/>
              <a:gd name="T3" fmla="*/ 781 h 1143"/>
              <a:gd name="T4" fmla="*/ 969 w 1143"/>
              <a:gd name="T5" fmla="*/ 745 h 1143"/>
              <a:gd name="T6" fmla="*/ 1143 w 1143"/>
              <a:gd name="T7" fmla="*/ 572 h 1143"/>
              <a:gd name="T8" fmla="*/ 968 w 1143"/>
              <a:gd name="T9" fmla="*/ 397 h 1143"/>
              <a:gd name="T10" fmla="*/ 932 w 1143"/>
              <a:gd name="T11" fmla="*/ 294 h 1143"/>
              <a:gd name="T12" fmla="*/ 1057 w 1143"/>
              <a:gd name="T13" fmla="*/ 243 h 1143"/>
              <a:gd name="T14" fmla="*/ 896 w 1143"/>
              <a:gd name="T15" fmla="*/ 83 h 1143"/>
              <a:gd name="T16" fmla="*/ 845 w 1143"/>
              <a:gd name="T17" fmla="*/ 207 h 1143"/>
              <a:gd name="T18" fmla="*/ 743 w 1143"/>
              <a:gd name="T19" fmla="*/ 172 h 1143"/>
              <a:gd name="T20" fmla="*/ 571 w 1143"/>
              <a:gd name="T21" fmla="*/ 0 h 1143"/>
              <a:gd name="T22" fmla="*/ 0 w 1143"/>
              <a:gd name="T23" fmla="*/ 572 h 1143"/>
              <a:gd name="T24" fmla="*/ 184 w 1143"/>
              <a:gd name="T25" fmla="*/ 755 h 1143"/>
              <a:gd name="T26" fmla="*/ 227 w 1143"/>
              <a:gd name="T27" fmla="*/ 798 h 1143"/>
              <a:gd name="T28" fmla="*/ 384 w 1143"/>
              <a:gd name="T29" fmla="*/ 956 h 1143"/>
              <a:gd name="T30" fmla="*/ 396 w 1143"/>
              <a:gd name="T31" fmla="*/ 969 h 1143"/>
              <a:gd name="T32" fmla="*/ 571 w 1143"/>
              <a:gd name="T33" fmla="*/ 1143 h 1143"/>
              <a:gd name="T34" fmla="*/ 571 w 1143"/>
              <a:gd name="T35" fmla="*/ 1143 h 1143"/>
              <a:gd name="T36" fmla="*/ 745 w 1143"/>
              <a:gd name="T37" fmla="*/ 970 h 1143"/>
              <a:gd name="T38" fmla="*/ 765 w 1143"/>
              <a:gd name="T39" fmla="*/ 949 h 1143"/>
              <a:gd name="T40" fmla="*/ 764 w 1143"/>
              <a:gd name="T41" fmla="*/ 949 h 1143"/>
              <a:gd name="T42" fmla="*/ 780 w 1143"/>
              <a:gd name="T43" fmla="*/ 867 h 1143"/>
              <a:gd name="T44" fmla="*/ 655 w 1143"/>
              <a:gd name="T45" fmla="*/ 815 h 1143"/>
              <a:gd name="T46" fmla="*/ 814 w 1143"/>
              <a:gd name="T47" fmla="*/ 656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3" h="1143">
                <a:moveTo>
                  <a:pt x="814" y="656"/>
                </a:moveTo>
                <a:cubicBezTo>
                  <a:pt x="871" y="697"/>
                  <a:pt x="847" y="730"/>
                  <a:pt x="866" y="781"/>
                </a:cubicBezTo>
                <a:cubicBezTo>
                  <a:pt x="877" y="807"/>
                  <a:pt x="907" y="808"/>
                  <a:pt x="969" y="745"/>
                </a:cubicBezTo>
                <a:cubicBezTo>
                  <a:pt x="1143" y="572"/>
                  <a:pt x="1143" y="572"/>
                  <a:pt x="1143" y="572"/>
                </a:cubicBezTo>
                <a:cubicBezTo>
                  <a:pt x="968" y="397"/>
                  <a:pt x="968" y="397"/>
                  <a:pt x="968" y="397"/>
                </a:cubicBezTo>
                <a:cubicBezTo>
                  <a:pt x="905" y="334"/>
                  <a:pt x="905" y="304"/>
                  <a:pt x="932" y="294"/>
                </a:cubicBezTo>
                <a:cubicBezTo>
                  <a:pt x="983" y="275"/>
                  <a:pt x="1016" y="300"/>
                  <a:pt x="1057" y="243"/>
                </a:cubicBezTo>
                <a:cubicBezTo>
                  <a:pt x="1127" y="147"/>
                  <a:pt x="993" y="12"/>
                  <a:pt x="896" y="83"/>
                </a:cubicBezTo>
                <a:cubicBezTo>
                  <a:pt x="840" y="124"/>
                  <a:pt x="864" y="157"/>
                  <a:pt x="845" y="207"/>
                </a:cubicBezTo>
                <a:cubicBezTo>
                  <a:pt x="835" y="234"/>
                  <a:pt x="805" y="234"/>
                  <a:pt x="743" y="172"/>
                </a:cubicBezTo>
                <a:cubicBezTo>
                  <a:pt x="571" y="0"/>
                  <a:pt x="571" y="0"/>
                  <a:pt x="571" y="0"/>
                </a:cubicBezTo>
                <a:cubicBezTo>
                  <a:pt x="0" y="572"/>
                  <a:pt x="0" y="572"/>
                  <a:pt x="0" y="572"/>
                </a:cubicBezTo>
                <a:cubicBezTo>
                  <a:pt x="184" y="755"/>
                  <a:pt x="184" y="755"/>
                  <a:pt x="184" y="755"/>
                </a:cubicBezTo>
                <a:cubicBezTo>
                  <a:pt x="227" y="798"/>
                  <a:pt x="227" y="798"/>
                  <a:pt x="227" y="798"/>
                </a:cubicBezTo>
                <a:cubicBezTo>
                  <a:pt x="384" y="956"/>
                  <a:pt x="384" y="956"/>
                  <a:pt x="384" y="956"/>
                </a:cubicBezTo>
                <a:cubicBezTo>
                  <a:pt x="388" y="960"/>
                  <a:pt x="392" y="964"/>
                  <a:pt x="396" y="969"/>
                </a:cubicBezTo>
                <a:cubicBezTo>
                  <a:pt x="571" y="1143"/>
                  <a:pt x="571" y="1143"/>
                  <a:pt x="571" y="1143"/>
                </a:cubicBezTo>
                <a:cubicBezTo>
                  <a:pt x="571" y="1143"/>
                  <a:pt x="571" y="1143"/>
                  <a:pt x="571" y="1143"/>
                </a:cubicBezTo>
                <a:cubicBezTo>
                  <a:pt x="745" y="970"/>
                  <a:pt x="745" y="970"/>
                  <a:pt x="745" y="970"/>
                </a:cubicBezTo>
                <a:cubicBezTo>
                  <a:pt x="765" y="949"/>
                  <a:pt x="765" y="949"/>
                  <a:pt x="765" y="949"/>
                </a:cubicBezTo>
                <a:cubicBezTo>
                  <a:pt x="764" y="949"/>
                  <a:pt x="764" y="949"/>
                  <a:pt x="764" y="949"/>
                </a:cubicBezTo>
                <a:cubicBezTo>
                  <a:pt x="807" y="900"/>
                  <a:pt x="804" y="876"/>
                  <a:pt x="780" y="867"/>
                </a:cubicBezTo>
                <a:cubicBezTo>
                  <a:pt x="729" y="848"/>
                  <a:pt x="697" y="872"/>
                  <a:pt x="655" y="815"/>
                </a:cubicBezTo>
                <a:cubicBezTo>
                  <a:pt x="584" y="718"/>
                  <a:pt x="717" y="585"/>
                  <a:pt x="814" y="656"/>
                </a:cubicBezTo>
                <a:close/>
              </a:path>
            </a:pathLst>
          </a:custGeom>
          <a:solidFill>
            <a:srgbClr val="8590CA"/>
          </a:solidFill>
          <a:ln>
            <a:noFill/>
          </a:ln>
        </p:spPr>
        <p:txBody>
          <a:bodyPr vert="horz" wrap="square" lIns="90000" tIns="46800" rIns="90000" bIns="46800" numCol="1" anchor="t" anchorCtr="0" compatLnSpc="1">
            <a:normAutofit/>
          </a:bodyPr>
          <a:lstStyle/>
          <a:p>
            <a:pPr>
              <a:lnSpc>
                <a:spcPct val="120000"/>
              </a:lnSpc>
            </a:pPr>
            <a:endParaRPr lang="id-ID" sz="1200">
              <a:latin typeface="Arial" panose="020B0604020202020204" pitchFamily="34" charset="0"/>
              <a:ea typeface="微软雅黑" panose="020B0503020204020204" charset="-122"/>
              <a:sym typeface="Arial" panose="020B0604020202020204" pitchFamily="34" charset="0"/>
            </a:endParaRPr>
          </a:p>
        </p:txBody>
      </p:sp>
      <p:sp>
        <p:nvSpPr>
          <p:cNvPr id="7" name="Freeform 6"/>
          <p:cNvSpPr/>
          <p:nvPr>
            <p:custDataLst>
              <p:tags r:id="rId8"/>
            </p:custDataLst>
          </p:nvPr>
        </p:nvSpPr>
        <p:spPr bwMode="auto">
          <a:xfrm rot="10800000">
            <a:off x="5386705" y="4608195"/>
            <a:ext cx="1364615" cy="1363345"/>
          </a:xfrm>
          <a:custGeom>
            <a:avLst/>
            <a:gdLst>
              <a:gd name="T0" fmla="*/ 378 w 1062"/>
              <a:gd name="T1" fmla="*/ 908 h 1062"/>
              <a:gd name="T2" fmla="*/ 335 w 1062"/>
              <a:gd name="T3" fmla="*/ 852 h 1062"/>
              <a:gd name="T4" fmla="*/ 372 w 1062"/>
              <a:gd name="T5" fmla="*/ 845 h 1062"/>
              <a:gd name="T6" fmla="*/ 470 w 1062"/>
              <a:gd name="T7" fmla="*/ 791 h 1062"/>
              <a:gd name="T8" fmla="*/ 451 w 1062"/>
              <a:gd name="T9" fmla="*/ 611 h 1062"/>
              <a:gd name="T10" fmla="*/ 271 w 1062"/>
              <a:gd name="T11" fmla="*/ 592 h 1062"/>
              <a:gd name="T12" fmla="*/ 217 w 1062"/>
              <a:gd name="T13" fmla="*/ 690 h 1062"/>
              <a:gd name="T14" fmla="*/ 210 w 1062"/>
              <a:gd name="T15" fmla="*/ 727 h 1062"/>
              <a:gd name="T16" fmla="*/ 173 w 1062"/>
              <a:gd name="T17" fmla="*/ 703 h 1062"/>
              <a:gd name="T18" fmla="*/ 164 w 1062"/>
              <a:gd name="T19" fmla="*/ 694 h 1062"/>
              <a:gd name="T20" fmla="*/ 0 w 1062"/>
              <a:gd name="T21" fmla="*/ 531 h 1062"/>
              <a:gd name="T22" fmla="*/ 155 w 1062"/>
              <a:gd name="T23" fmla="*/ 376 h 1062"/>
              <a:gd name="T24" fmla="*/ 167 w 1062"/>
              <a:gd name="T25" fmla="*/ 365 h 1062"/>
              <a:gd name="T26" fmla="*/ 167 w 1062"/>
              <a:gd name="T27" fmla="*/ 365 h 1062"/>
              <a:gd name="T28" fmla="*/ 532 w 1062"/>
              <a:gd name="T29" fmla="*/ 0 h 1062"/>
              <a:gd name="T30" fmla="*/ 1062 w 1062"/>
              <a:gd name="T31" fmla="*/ 531 h 1062"/>
              <a:gd name="T32" fmla="*/ 911 w 1062"/>
              <a:gd name="T33" fmla="*/ 682 h 1062"/>
              <a:gd name="T34" fmla="*/ 857 w 1062"/>
              <a:gd name="T35" fmla="*/ 753 h 1062"/>
              <a:gd name="T36" fmla="*/ 865 w 1062"/>
              <a:gd name="T37" fmla="*/ 819 h 1062"/>
              <a:gd name="T38" fmla="*/ 886 w 1062"/>
              <a:gd name="T39" fmla="*/ 832 h 1062"/>
              <a:gd name="T40" fmla="*/ 940 w 1062"/>
              <a:gd name="T41" fmla="*/ 843 h 1062"/>
              <a:gd name="T42" fmla="*/ 986 w 1062"/>
              <a:gd name="T43" fmla="*/ 860 h 1062"/>
              <a:gd name="T44" fmla="*/ 997 w 1062"/>
              <a:gd name="T45" fmla="*/ 873 h 1062"/>
              <a:gd name="T46" fmla="*/ 982 w 1062"/>
              <a:gd name="T47" fmla="*/ 979 h 1062"/>
              <a:gd name="T48" fmla="*/ 877 w 1062"/>
              <a:gd name="T49" fmla="*/ 993 h 1062"/>
              <a:gd name="T50" fmla="*/ 864 w 1062"/>
              <a:gd name="T51" fmla="*/ 982 h 1062"/>
              <a:gd name="T52" fmla="*/ 847 w 1062"/>
              <a:gd name="T53" fmla="*/ 936 h 1062"/>
              <a:gd name="T54" fmla="*/ 836 w 1062"/>
              <a:gd name="T55" fmla="*/ 882 h 1062"/>
              <a:gd name="T56" fmla="*/ 822 w 1062"/>
              <a:gd name="T57" fmla="*/ 861 h 1062"/>
              <a:gd name="T58" fmla="*/ 686 w 1062"/>
              <a:gd name="T59" fmla="*/ 907 h 1062"/>
              <a:gd name="T60" fmla="*/ 531 w 1062"/>
              <a:gd name="T61" fmla="*/ 1062 h 1062"/>
              <a:gd name="T62" fmla="*/ 378 w 1062"/>
              <a:gd name="T63" fmla="*/ 908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2" h="1062">
                <a:moveTo>
                  <a:pt x="378" y="908"/>
                </a:moveTo>
                <a:cubicBezTo>
                  <a:pt x="346" y="876"/>
                  <a:pt x="337" y="859"/>
                  <a:pt x="335" y="852"/>
                </a:cubicBezTo>
                <a:cubicBezTo>
                  <a:pt x="348" y="848"/>
                  <a:pt x="360" y="847"/>
                  <a:pt x="372" y="845"/>
                </a:cubicBezTo>
                <a:cubicBezTo>
                  <a:pt x="402" y="842"/>
                  <a:pt x="436" y="839"/>
                  <a:pt x="470" y="791"/>
                </a:cubicBezTo>
                <a:cubicBezTo>
                  <a:pt x="510" y="737"/>
                  <a:pt x="502" y="663"/>
                  <a:pt x="451" y="611"/>
                </a:cubicBezTo>
                <a:cubicBezTo>
                  <a:pt x="399" y="560"/>
                  <a:pt x="326" y="552"/>
                  <a:pt x="271" y="592"/>
                </a:cubicBezTo>
                <a:cubicBezTo>
                  <a:pt x="223" y="627"/>
                  <a:pt x="220" y="660"/>
                  <a:pt x="217" y="690"/>
                </a:cubicBezTo>
                <a:cubicBezTo>
                  <a:pt x="216" y="703"/>
                  <a:pt x="215" y="715"/>
                  <a:pt x="210" y="727"/>
                </a:cubicBezTo>
                <a:cubicBezTo>
                  <a:pt x="205" y="726"/>
                  <a:pt x="193" y="720"/>
                  <a:pt x="173" y="703"/>
                </a:cubicBezTo>
                <a:cubicBezTo>
                  <a:pt x="164" y="694"/>
                  <a:pt x="164" y="694"/>
                  <a:pt x="164" y="694"/>
                </a:cubicBezTo>
                <a:cubicBezTo>
                  <a:pt x="0" y="531"/>
                  <a:pt x="0" y="531"/>
                  <a:pt x="0" y="531"/>
                </a:cubicBezTo>
                <a:cubicBezTo>
                  <a:pt x="155" y="376"/>
                  <a:pt x="155" y="376"/>
                  <a:pt x="155" y="376"/>
                </a:cubicBezTo>
                <a:cubicBezTo>
                  <a:pt x="159" y="372"/>
                  <a:pt x="163" y="369"/>
                  <a:pt x="167" y="365"/>
                </a:cubicBezTo>
                <a:cubicBezTo>
                  <a:pt x="167" y="365"/>
                  <a:pt x="167" y="365"/>
                  <a:pt x="167" y="365"/>
                </a:cubicBezTo>
                <a:cubicBezTo>
                  <a:pt x="532" y="0"/>
                  <a:pt x="532" y="0"/>
                  <a:pt x="532" y="0"/>
                </a:cubicBezTo>
                <a:cubicBezTo>
                  <a:pt x="1062" y="531"/>
                  <a:pt x="1062" y="531"/>
                  <a:pt x="1062" y="531"/>
                </a:cubicBezTo>
                <a:cubicBezTo>
                  <a:pt x="911" y="682"/>
                  <a:pt x="911" y="682"/>
                  <a:pt x="911" y="682"/>
                </a:cubicBezTo>
                <a:cubicBezTo>
                  <a:pt x="884" y="710"/>
                  <a:pt x="866" y="733"/>
                  <a:pt x="857" y="753"/>
                </a:cubicBezTo>
                <a:cubicBezTo>
                  <a:pt x="842" y="788"/>
                  <a:pt x="855" y="809"/>
                  <a:pt x="865" y="819"/>
                </a:cubicBezTo>
                <a:cubicBezTo>
                  <a:pt x="870" y="824"/>
                  <a:pt x="877" y="829"/>
                  <a:pt x="886" y="832"/>
                </a:cubicBezTo>
                <a:cubicBezTo>
                  <a:pt x="906" y="840"/>
                  <a:pt x="925" y="841"/>
                  <a:pt x="940" y="843"/>
                </a:cubicBezTo>
                <a:cubicBezTo>
                  <a:pt x="960" y="845"/>
                  <a:pt x="972" y="846"/>
                  <a:pt x="986" y="860"/>
                </a:cubicBezTo>
                <a:cubicBezTo>
                  <a:pt x="990" y="864"/>
                  <a:pt x="993" y="868"/>
                  <a:pt x="997" y="873"/>
                </a:cubicBezTo>
                <a:cubicBezTo>
                  <a:pt x="1025" y="912"/>
                  <a:pt x="1007" y="954"/>
                  <a:pt x="982" y="979"/>
                </a:cubicBezTo>
                <a:cubicBezTo>
                  <a:pt x="958" y="1003"/>
                  <a:pt x="916" y="1022"/>
                  <a:pt x="877" y="993"/>
                </a:cubicBezTo>
                <a:cubicBezTo>
                  <a:pt x="872" y="990"/>
                  <a:pt x="867" y="986"/>
                  <a:pt x="864" y="982"/>
                </a:cubicBezTo>
                <a:cubicBezTo>
                  <a:pt x="850" y="968"/>
                  <a:pt x="849" y="957"/>
                  <a:pt x="847" y="936"/>
                </a:cubicBezTo>
                <a:cubicBezTo>
                  <a:pt x="845" y="921"/>
                  <a:pt x="843" y="903"/>
                  <a:pt x="836" y="882"/>
                </a:cubicBezTo>
                <a:cubicBezTo>
                  <a:pt x="832" y="874"/>
                  <a:pt x="828" y="866"/>
                  <a:pt x="822" y="861"/>
                </a:cubicBezTo>
                <a:cubicBezTo>
                  <a:pt x="777" y="816"/>
                  <a:pt x="708" y="885"/>
                  <a:pt x="686" y="907"/>
                </a:cubicBezTo>
                <a:cubicBezTo>
                  <a:pt x="531" y="1062"/>
                  <a:pt x="531" y="1062"/>
                  <a:pt x="531" y="1062"/>
                </a:cubicBezTo>
                <a:lnTo>
                  <a:pt x="378" y="908"/>
                </a:lnTo>
                <a:close/>
              </a:path>
            </a:pathLst>
          </a:custGeom>
          <a:solidFill>
            <a:srgbClr val="7AC2C7"/>
          </a:solidFill>
          <a:ln>
            <a:noFill/>
          </a:ln>
        </p:spPr>
        <p:txBody>
          <a:bodyPr vert="horz" wrap="square" lIns="90000" tIns="46800" rIns="90000" bIns="46800" numCol="1" anchor="t" anchorCtr="0" compatLnSpc="1">
            <a:normAutofit/>
          </a:bodyPr>
          <a:lstStyle/>
          <a:p>
            <a:pPr>
              <a:lnSpc>
                <a:spcPct val="120000"/>
              </a:lnSpc>
            </a:pPr>
            <a:endParaRPr lang="id-ID" sz="1200">
              <a:latin typeface="Arial" panose="020B0604020202020204" pitchFamily="34" charset="0"/>
              <a:ea typeface="微软雅黑" panose="020B0503020204020204" charset="-122"/>
              <a:sym typeface="Arial" panose="020B0604020202020204" pitchFamily="34" charset="0"/>
            </a:endParaRPr>
          </a:p>
        </p:txBody>
      </p:sp>
      <p:sp>
        <p:nvSpPr>
          <p:cNvPr id="20" name="TextBox 19"/>
          <p:cNvSpPr txBox="1">
            <a:spLocks noChangeAspect="1"/>
          </p:cNvSpPr>
          <p:nvPr>
            <p:custDataLst>
              <p:tags r:id="rId9"/>
            </p:custDataLst>
          </p:nvPr>
        </p:nvSpPr>
        <p:spPr>
          <a:xfrm>
            <a:off x="5781675" y="2943860"/>
            <a:ext cx="635635" cy="635635"/>
          </a:xfrm>
          <a:prstGeom prst="rect">
            <a:avLst/>
          </a:prstGeom>
          <a:noFill/>
        </p:spPr>
        <p:txBody>
          <a:bodyPr wrap="square" lIns="90000" tIns="46800" rIns="90000" bIns="46800" rtlCol="0" anchor="ctr" anchorCtr="0">
            <a:normAutofit fontScale="72500"/>
          </a:bodyPr>
          <a:lstStyle/>
          <a:p>
            <a:pPr algn="ctr">
              <a:lnSpc>
                <a:spcPct val="130000"/>
              </a:lnSpc>
            </a:pPr>
            <a:r>
              <a:rPr lang="en-US" sz="36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ru-RU" sz="3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TextBox 20"/>
          <p:cNvSpPr txBox="1">
            <a:spLocks noChangeAspect="1"/>
          </p:cNvSpPr>
          <p:nvPr>
            <p:custDataLst>
              <p:tags r:id="rId10"/>
            </p:custDataLst>
          </p:nvPr>
        </p:nvSpPr>
        <p:spPr>
          <a:xfrm>
            <a:off x="5711825" y="5010785"/>
            <a:ext cx="635635" cy="635635"/>
          </a:xfrm>
          <a:prstGeom prst="rect">
            <a:avLst/>
          </a:prstGeom>
          <a:noFill/>
        </p:spPr>
        <p:txBody>
          <a:bodyPr wrap="square" lIns="90000" tIns="46800" rIns="90000" bIns="46800" rtlCol="0" anchor="ctr" anchorCtr="0">
            <a:normAutofit fontScale="72500"/>
          </a:bodyPr>
          <a:lstStyle/>
          <a:p>
            <a:pPr algn="ctr">
              <a:lnSpc>
                <a:spcPct val="130000"/>
              </a:lnSpc>
            </a:pPr>
            <a:r>
              <a:rPr lang="en-US" sz="36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ru-RU" sz="3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TextBox 21"/>
          <p:cNvSpPr txBox="1">
            <a:spLocks noChangeAspect="1"/>
          </p:cNvSpPr>
          <p:nvPr>
            <p:custDataLst>
              <p:tags r:id="rId11"/>
            </p:custDataLst>
          </p:nvPr>
        </p:nvSpPr>
        <p:spPr>
          <a:xfrm>
            <a:off x="4772025" y="3977640"/>
            <a:ext cx="635635" cy="635635"/>
          </a:xfrm>
          <a:prstGeom prst="rect">
            <a:avLst/>
          </a:prstGeom>
          <a:noFill/>
        </p:spPr>
        <p:txBody>
          <a:bodyPr wrap="square" lIns="90000" tIns="46800" rIns="90000" bIns="46800" rtlCol="0" anchor="ctr" anchorCtr="0">
            <a:normAutofit fontScale="72500"/>
          </a:bodyPr>
          <a:lstStyle/>
          <a:p>
            <a:pPr algn="ctr">
              <a:lnSpc>
                <a:spcPct val="130000"/>
              </a:lnSpc>
            </a:pPr>
            <a:r>
              <a:rPr lang="en-US" sz="3600"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ru-RU" sz="3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2"/>
            </p:custDataLst>
          </p:nvPr>
        </p:nvSpPr>
        <p:spPr>
          <a:xfrm>
            <a:off x="6751320" y="4039870"/>
            <a:ext cx="635635" cy="635635"/>
          </a:xfrm>
          <a:prstGeom prst="rect">
            <a:avLst/>
          </a:prstGeom>
          <a:noFill/>
        </p:spPr>
        <p:txBody>
          <a:bodyPr wrap="square" lIns="90000" tIns="46800" rIns="90000" bIns="46800" rtlCol="0" anchor="ctr" anchorCtr="0">
            <a:normAutofit fontScale="72500"/>
          </a:bodyPr>
          <a:lstStyle>
            <a:defPPr>
              <a:defRPr lang="zh-CN"/>
            </a:defPPr>
            <a:lvl1pPr algn="ctr">
              <a:defRPr sz="4800">
                <a:solidFill>
                  <a:sysClr val="window" lastClr="FFFFFF"/>
                </a:solidFill>
              </a:defRPr>
            </a:lvl1pPr>
          </a:lstStyle>
          <a:p>
            <a:pPr>
              <a:lnSpc>
                <a:spcPct val="130000"/>
              </a:lnSpc>
            </a:pPr>
            <a:r>
              <a:rPr lang="en-US" altLang="zh-CN" sz="3600">
                <a:latin typeface="Arial" panose="020B0604020202020204" pitchFamily="34" charset="0"/>
                <a:ea typeface="微软雅黑" panose="020B0503020204020204" charset="-122"/>
                <a:sym typeface="Arial" panose="020B0604020202020204" pitchFamily="34" charset="0"/>
              </a:rPr>
              <a:t>2</a:t>
            </a:r>
            <a:endParaRPr lang="zh-CN" altLang="en-US" sz="360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3"/>
            </p:custDataLst>
          </p:nvPr>
        </p:nvSpPr>
        <p:spPr>
          <a:xfrm>
            <a:off x="784225" y="2428240"/>
            <a:ext cx="3573780" cy="1600835"/>
          </a:xfrm>
          <a:prstGeom prst="rect">
            <a:avLst/>
          </a:prstGeom>
        </p:spPr>
        <p:txBody>
          <a:bodyPr wrap="square" lIns="90000" tIns="46800" rIns="90000" bIns="46800" anchor="t" anchorCtr="0">
            <a:spAutoFit/>
          </a:bodyPr>
          <a:lstStyle>
            <a:defPPr>
              <a:defRPr lang="zh-CN"/>
            </a:defPPr>
            <a:lvl1pPr algn="r">
              <a:defRPr sz="2000">
                <a:solidFill>
                  <a:sysClr val="window" lastClr="FFFFFF"/>
                </a:solidFill>
              </a:defRPr>
            </a:lvl1pPr>
          </a:lstStyle>
          <a:p>
            <a:pPr algn="l">
              <a:lnSpc>
                <a:spcPct val="100000"/>
              </a:lnSpc>
            </a:pPr>
            <a:r>
              <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rPr>
              <a:t>要求个人在自我评估时，对自己的智商、情商、专业特长、个性特点及优缺点实事求是地评价，不隐瞒不歪曲，使评估结果尽可能地接近真实的自我。客观地评估所处的职业环境，正视职业现实矛盾，以及矛盾中所孕育的发展机会，使评价结果建立在事实的基础上，而不是根据自己的喜好下结论。</a:t>
            </a:r>
            <a:endPar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4"/>
            </p:custDataLst>
          </p:nvPr>
        </p:nvSpPr>
        <p:spPr>
          <a:xfrm>
            <a:off x="2236470" y="1921510"/>
            <a:ext cx="2121535" cy="424815"/>
          </a:xfrm>
          <a:prstGeom prst="rect">
            <a:avLst/>
          </a:prstGeom>
          <a:noFill/>
        </p:spPr>
        <p:txBody>
          <a:bodyPr wrap="square" lIns="90000" tIns="46800" rIns="90000" bIns="46800" rtlCol="0" anchor="t" anchorCtr="0">
            <a:sp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a:lnSpc>
                <a:spcPct val="120000"/>
              </a:lnSpc>
            </a:pPr>
            <a:r>
              <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（一）客观性原则</a:t>
            </a:r>
            <a:endPar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15"/>
            </p:custDataLst>
          </p:nvPr>
        </p:nvSpPr>
        <p:spPr>
          <a:xfrm>
            <a:off x="629285" y="4613910"/>
            <a:ext cx="2628265" cy="1384935"/>
          </a:xfrm>
          <a:prstGeom prst="rect">
            <a:avLst/>
          </a:prstGeom>
        </p:spPr>
        <p:txBody>
          <a:bodyPr wrap="square" lIns="90000" tIns="46800" rIns="90000" bIns="46800" anchor="t" anchorCtr="0">
            <a:spAutoFit/>
          </a:bodyPr>
          <a:lstStyle>
            <a:defPPr>
              <a:defRPr lang="zh-CN"/>
            </a:defPPr>
            <a:lvl1pPr algn="r">
              <a:defRPr sz="2000">
                <a:solidFill>
                  <a:sysClr val="window" lastClr="FFFFFF"/>
                </a:solidFill>
              </a:defRPr>
            </a:lvl1pPr>
          </a:lstStyle>
          <a:p>
            <a:pPr algn="l">
              <a:lnSpc>
                <a:spcPct val="100000"/>
              </a:lnSpc>
            </a:pPr>
            <a:r>
              <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rPr>
              <a:t>制订规划时要力求简单、清晰，抓住要点，最好用条文表述和图表示意的形式，便于自己一目了然。必须避免烦琐的“形式主义”，讲求简便易行的实用性。</a:t>
            </a:r>
            <a:endPar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16"/>
            </p:custDataLst>
          </p:nvPr>
        </p:nvSpPr>
        <p:spPr>
          <a:xfrm>
            <a:off x="1136015" y="4107180"/>
            <a:ext cx="2121535" cy="424815"/>
          </a:xfrm>
          <a:prstGeom prst="rect">
            <a:avLst/>
          </a:prstGeom>
          <a:noFill/>
        </p:spPr>
        <p:txBody>
          <a:bodyPr wrap="square" lIns="90000" tIns="46800" rIns="90000" bIns="46800" rtlCol="0" anchor="t" anchorCtr="0">
            <a:sp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a:lnSpc>
                <a:spcPct val="120000"/>
              </a:lnSpc>
            </a:pPr>
            <a:r>
              <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（四）实用性原则</a:t>
            </a:r>
            <a:endPar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17"/>
            </p:custDataLst>
          </p:nvPr>
        </p:nvSpPr>
        <p:spPr>
          <a:xfrm>
            <a:off x="8865235" y="3620135"/>
            <a:ext cx="2658745" cy="1169670"/>
          </a:xfrm>
          <a:prstGeom prst="rect">
            <a:avLst/>
          </a:prstGeom>
        </p:spPr>
        <p:txBody>
          <a:bodyPr wrap="square" lIns="90000" tIns="46800" rIns="90000" bIns="46800" anchor="t" anchorCtr="0">
            <a:spAutoFit/>
          </a:bodyPr>
          <a:lstStyle>
            <a:defPPr>
              <a:defRPr lang="zh-CN"/>
            </a:defPPr>
            <a:lvl1pPr algn="r">
              <a:defRPr sz="2000">
                <a:solidFill>
                  <a:sysClr val="window" lastClr="FFFFFF"/>
                </a:solidFill>
              </a:defRPr>
            </a:lvl1pPr>
          </a:lstStyle>
          <a:p>
            <a:pPr algn="l">
              <a:lnSpc>
                <a:spcPct val="100000"/>
              </a:lnSpc>
            </a:pPr>
            <a:r>
              <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rPr>
              <a:t>无论对自己还是对社会，都要把眼光放得长远一点儿，立足于挖掘自己的潜力和潜能，对社会的发展变化趋势保持一种从容应对的态度。</a:t>
            </a:r>
            <a:endPar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8"/>
            </p:custDataLst>
          </p:nvPr>
        </p:nvSpPr>
        <p:spPr>
          <a:xfrm>
            <a:off x="8865235" y="3113405"/>
            <a:ext cx="2121535" cy="424815"/>
          </a:xfrm>
          <a:prstGeom prst="rect">
            <a:avLst/>
          </a:prstGeom>
          <a:noFill/>
        </p:spPr>
        <p:txBody>
          <a:bodyPr wrap="square" lIns="90000" tIns="46800" rIns="90000" bIns="46800" rtlCol="0" anchor="t" anchorCtr="0">
            <a:sp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algn="l">
              <a:lnSpc>
                <a:spcPct val="120000"/>
              </a:lnSpc>
            </a:pPr>
            <a:r>
              <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（二）前瞻性原则</a:t>
            </a:r>
            <a:endPar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9"/>
            </p:custDataLst>
          </p:nvPr>
        </p:nvSpPr>
        <p:spPr>
          <a:xfrm>
            <a:off x="7942580" y="5621655"/>
            <a:ext cx="3044825" cy="738505"/>
          </a:xfrm>
          <a:prstGeom prst="rect">
            <a:avLst/>
          </a:prstGeom>
        </p:spPr>
        <p:txBody>
          <a:bodyPr wrap="square" lIns="90000" tIns="46800" rIns="90000" bIns="46800" anchor="t" anchorCtr="0">
            <a:spAutoFit/>
          </a:bodyPr>
          <a:lstStyle>
            <a:defPPr>
              <a:defRPr lang="zh-CN"/>
            </a:defPPr>
            <a:lvl1pPr algn="r">
              <a:defRPr sz="2000">
                <a:solidFill>
                  <a:sysClr val="window" lastClr="FFFFFF"/>
                </a:solidFill>
              </a:defRPr>
            </a:lvl1pPr>
          </a:lstStyle>
          <a:p>
            <a:pPr algn="l">
              <a:lnSpc>
                <a:spcPct val="100000"/>
              </a:lnSpc>
            </a:pPr>
            <a:r>
              <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rPr>
              <a:t>职业生涯规划是一个涉及不同要素及时空概念的系统工程，涵盖了个人一生的职业生活内容。</a:t>
            </a:r>
            <a:endPar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20"/>
            </p:custDataLst>
          </p:nvPr>
        </p:nvSpPr>
        <p:spPr>
          <a:xfrm>
            <a:off x="7942580" y="5114925"/>
            <a:ext cx="2121535" cy="424815"/>
          </a:xfrm>
          <a:prstGeom prst="rect">
            <a:avLst/>
          </a:prstGeom>
          <a:noFill/>
        </p:spPr>
        <p:txBody>
          <a:bodyPr wrap="square" lIns="90000" tIns="46800" rIns="90000" bIns="46800" rtlCol="0" anchor="t" anchorCtr="0">
            <a:spAutoFit/>
          </a:bodyPr>
          <a:lstStyle>
            <a:defPPr>
              <a:defRPr lang="zh-CN"/>
            </a:defPPr>
            <a:lvl1pPr algn="r">
              <a:defRPr sz="2400" b="1">
                <a:solidFill>
                  <a:sysClr val="window" lastClr="FFFFFF"/>
                </a:solidFill>
                <a:latin typeface="Arial" panose="020B0604020202020204" pitchFamily="34" charset="0"/>
                <a:ea typeface="微软雅黑" panose="020B0503020204020204" charset="-122"/>
                <a:cs typeface="+mn-ea"/>
              </a:defRPr>
            </a:lvl1pPr>
          </a:lstStyle>
          <a:p>
            <a:pPr algn="l">
              <a:lnSpc>
                <a:spcPct val="120000"/>
              </a:lnSpc>
            </a:pPr>
            <a:r>
              <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（三）全程性原则</a:t>
            </a:r>
            <a:endParaRPr lang="zh-CN" altLang="en-US" sz="18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048635" y="313690"/>
            <a:ext cx="571373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职业生涯规划的原则及步骤</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5375275"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二、职业生涯规划的步骤</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Rectangle 96"/>
          <p:cNvSpPr/>
          <p:nvPr>
            <p:custDataLst>
              <p:tags r:id="rId1"/>
            </p:custDataLst>
          </p:nvPr>
        </p:nvSpPr>
        <p:spPr>
          <a:xfrm>
            <a:off x="5904705" y="2009123"/>
            <a:ext cx="183602" cy="4819131"/>
          </a:xfrm>
          <a:prstGeom prst="rect">
            <a:avLst/>
          </a:prstGeom>
          <a:gradFill>
            <a:gsLst>
              <a:gs pos="1000">
                <a:sysClr val="window" lastClr="FFFFFF">
                  <a:lumMod val="95000"/>
                </a:sysClr>
              </a:gs>
              <a:gs pos="49000">
                <a:sysClr val="window" lastClr="FFFFFF">
                  <a:lumMod val="75000"/>
                </a:sysClr>
              </a:gs>
              <a:gs pos="32000">
                <a:sysClr val="window" lastClr="FFFFFF">
                  <a:lumMod val="65000"/>
                </a:sysClr>
              </a:gs>
              <a:gs pos="90000">
                <a:sysClr val="window" lastClr="FFFFFF">
                  <a:lumMod val="95000"/>
                </a:sysClr>
              </a:gs>
            </a:gsLst>
            <a:lin ang="0" scaled="0"/>
          </a:gradFill>
          <a:ln w="6350">
            <a:solidFill>
              <a:sysClr val="window" lastClr="FFFFFF">
                <a:lumMod val="85000"/>
              </a:sysClr>
            </a:solidFill>
          </a:ln>
          <a:effectLst/>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noProof="1"/>
          </a:p>
        </p:txBody>
      </p:sp>
      <p:sp>
        <p:nvSpPr>
          <p:cNvPr id="43" name="文本框 42"/>
          <p:cNvSpPr txBox="1"/>
          <p:nvPr>
            <p:custDataLst>
              <p:tags r:id="rId2"/>
            </p:custDataLst>
          </p:nvPr>
        </p:nvSpPr>
        <p:spPr>
          <a:xfrm>
            <a:off x="7620635" y="2285365"/>
            <a:ext cx="3750945" cy="1076325"/>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1. 职业兴趣探索——我到底想做什么</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2. 职业技能探索——我到底能做什么</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3. 性格探索——我到底适合做什么</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4. 职业价值观探索——我到底为什么做</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44" name="Pentagon 102"/>
          <p:cNvSpPr/>
          <p:nvPr userDrawn="1">
            <p:custDataLst>
              <p:tags r:id="rId3"/>
            </p:custDataLst>
          </p:nvPr>
        </p:nvSpPr>
        <p:spPr>
          <a:xfrm>
            <a:off x="4669017" y="2440780"/>
            <a:ext cx="2838578" cy="766489"/>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45" name="Pentagon 103"/>
          <p:cNvSpPr/>
          <p:nvPr>
            <p:custDataLst>
              <p:tags r:id="rId4"/>
            </p:custDataLst>
          </p:nvPr>
        </p:nvSpPr>
        <p:spPr>
          <a:xfrm>
            <a:off x="4686100" y="2456234"/>
            <a:ext cx="2804412" cy="735584"/>
          </a:xfrm>
          <a:prstGeom prst="homePlate">
            <a:avLst/>
          </a:prstGeom>
          <a:solidFill>
            <a:srgbClr val="FFC715"/>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46" name="文本框 45"/>
          <p:cNvSpPr txBox="1"/>
          <p:nvPr>
            <p:custDataLst>
              <p:tags r:id="rId5"/>
            </p:custDataLst>
          </p:nvPr>
        </p:nvSpPr>
        <p:spPr>
          <a:xfrm>
            <a:off x="4882515" y="2608263"/>
            <a:ext cx="2228215" cy="431165"/>
          </a:xfrm>
          <a:prstGeom prst="rect">
            <a:avLst/>
          </a:prstGeom>
          <a:noFill/>
        </p:spPr>
        <p:txBody>
          <a:bodyPr wrap="square" lIns="90000" tIns="46800" rIns="90000" bIns="46800" rtlCol="0" anchor="ctr" anchorCtr="0">
            <a:spAutoFit/>
          </a:bodyPr>
          <a:lstStyle/>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（一）自我评估</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48" name="Pentagon 100"/>
          <p:cNvSpPr/>
          <p:nvPr userDrawn="1">
            <p:custDataLst>
              <p:tags r:id="rId6"/>
            </p:custDataLst>
          </p:nvPr>
        </p:nvSpPr>
        <p:spPr>
          <a:xfrm flipH="1">
            <a:off x="4301595" y="3711223"/>
            <a:ext cx="2840075" cy="767848"/>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49" name="Pentagon 101"/>
          <p:cNvSpPr/>
          <p:nvPr>
            <p:custDataLst>
              <p:tags r:id="rId7"/>
            </p:custDataLst>
          </p:nvPr>
        </p:nvSpPr>
        <p:spPr>
          <a:xfrm flipH="1">
            <a:off x="4318687" y="3726704"/>
            <a:ext cx="2805891" cy="736888"/>
          </a:xfrm>
          <a:prstGeom prst="homePlate">
            <a:avLst/>
          </a:prstGeom>
          <a:solidFill>
            <a:srgbClr val="9DCD4F"/>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52" name="Pentagon 102"/>
          <p:cNvSpPr/>
          <p:nvPr userDrawn="1">
            <p:custDataLst>
              <p:tags r:id="rId8"/>
            </p:custDataLst>
          </p:nvPr>
        </p:nvSpPr>
        <p:spPr>
          <a:xfrm>
            <a:off x="4686100" y="5034429"/>
            <a:ext cx="2840075" cy="767848"/>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53" name="Pentagon 103"/>
          <p:cNvSpPr/>
          <p:nvPr>
            <p:custDataLst>
              <p:tags r:id="rId9"/>
            </p:custDataLst>
          </p:nvPr>
        </p:nvSpPr>
        <p:spPr>
          <a:xfrm>
            <a:off x="4703192" y="5049910"/>
            <a:ext cx="2805891" cy="736888"/>
          </a:xfrm>
          <a:prstGeom prst="homePlate">
            <a:avLst/>
          </a:prstGeom>
          <a:solidFill>
            <a:srgbClr val="FFC715"/>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55" name="文本框 54"/>
          <p:cNvSpPr txBox="1"/>
          <p:nvPr>
            <p:custDataLst>
              <p:tags r:id="rId10"/>
            </p:custDataLst>
          </p:nvPr>
        </p:nvSpPr>
        <p:spPr>
          <a:xfrm>
            <a:off x="4669155" y="3873818"/>
            <a:ext cx="2228215" cy="431165"/>
          </a:xfrm>
          <a:prstGeom prst="rect">
            <a:avLst/>
          </a:prstGeom>
          <a:noFill/>
        </p:spPr>
        <p:txBody>
          <a:bodyPr wrap="square" lIns="90000" tIns="46800" rIns="90000" bIns="46800" rtlCol="0" anchor="ctr" anchorCtr="0">
            <a:spAutoFit/>
          </a:bodyPr>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（二）环境评估</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56" name="文本框 55"/>
          <p:cNvSpPr txBox="1"/>
          <p:nvPr>
            <p:custDataLst>
              <p:tags r:id="rId11"/>
            </p:custDataLst>
          </p:nvPr>
        </p:nvSpPr>
        <p:spPr>
          <a:xfrm>
            <a:off x="4882515" y="5202873"/>
            <a:ext cx="2228215" cy="431165"/>
          </a:xfrm>
          <a:prstGeom prst="rect">
            <a:avLst/>
          </a:prstGeom>
          <a:noFill/>
        </p:spPr>
        <p:txBody>
          <a:bodyPr wrap="square" lIns="90000" tIns="46800" rIns="90000" bIns="46800" rtlCol="0" anchor="ctr" anchorCtr="0">
            <a:spAutoFit/>
          </a:bodyPr>
          <a:lstStyle/>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（三）职业选择</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57" name="文本框 56"/>
          <p:cNvSpPr txBox="1"/>
          <p:nvPr>
            <p:custDataLst>
              <p:tags r:id="rId12"/>
            </p:custDataLst>
          </p:nvPr>
        </p:nvSpPr>
        <p:spPr>
          <a:xfrm>
            <a:off x="666750" y="2695575"/>
            <a:ext cx="3465830" cy="2799715"/>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algn="l"/>
            <a:r>
              <a:rPr lang="zh-CN" altLang="en-US" sz="1600" b="1" dirty="0">
                <a:solidFill>
                  <a:srgbClr val="9DCD4F"/>
                </a:solidFill>
                <a:uFillTx/>
                <a:latin typeface="微软雅黑" panose="020B0503020204020204" charset="-122"/>
                <a:ea typeface="微软雅黑" panose="020B0503020204020204" charset="-122"/>
                <a:cs typeface="微软雅黑" panose="020B0503020204020204" charset="-122"/>
              </a:rPr>
              <a:t>1. 职业分析</a:t>
            </a:r>
            <a:endParaRPr lang="zh-CN" altLang="en-US" sz="1600" b="1" dirty="0">
              <a:solidFill>
                <a:srgbClr val="9DCD4F"/>
              </a:solidFill>
              <a:uFillTx/>
              <a:latin typeface="微软雅黑" panose="020B0503020204020204" charset="-122"/>
              <a:ea typeface="微软雅黑" panose="020B0503020204020204" charset="-122"/>
              <a:cs typeface="微软雅黑" panose="020B0503020204020204" charset="-122"/>
            </a:endParaRPr>
          </a:p>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包括职业的特点和要求、现有从业人员的情况、所在行业的发展情况、前景与趋势、职业对从业人员的要求及未来有哪些行业可能会对你的目标职业有需求。</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algn="l"/>
            <a:r>
              <a:rPr lang="zh-CN" altLang="en-US" sz="1600" b="1" dirty="0">
                <a:solidFill>
                  <a:srgbClr val="9DCD4F"/>
                </a:solidFill>
                <a:uFillTx/>
                <a:latin typeface="微软雅黑" panose="020B0503020204020204" charset="-122"/>
                <a:ea typeface="微软雅黑" panose="020B0503020204020204" charset="-122"/>
                <a:cs typeface="微软雅黑" panose="020B0503020204020204" charset="-122"/>
              </a:rPr>
              <a:t>2. 外部环境分析</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algn="l"/>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包括家庭环境分析、学校环境分析、社会环境分析（社会经济环境、文化环境、人们的价值观念、就业环境和社会政治制度）。</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58" name="文本框 57"/>
          <p:cNvSpPr txBox="1"/>
          <p:nvPr>
            <p:custDataLst>
              <p:tags r:id="rId13"/>
            </p:custDataLst>
          </p:nvPr>
        </p:nvSpPr>
        <p:spPr>
          <a:xfrm>
            <a:off x="7620635" y="4760278"/>
            <a:ext cx="3750945" cy="1322070"/>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性格与职业的匹配</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兴趣与职业的匹配</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技能与职业的匹配</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价值观与职业的匹配</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内外环境与职业相适应</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048635" y="313690"/>
            <a:ext cx="571373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职业生涯规划的原则及步骤</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Rectangle 96"/>
          <p:cNvSpPr/>
          <p:nvPr>
            <p:custDataLst>
              <p:tags r:id="rId1"/>
            </p:custDataLst>
          </p:nvPr>
        </p:nvSpPr>
        <p:spPr>
          <a:xfrm>
            <a:off x="5850639" y="1170444"/>
            <a:ext cx="205732" cy="5400000"/>
          </a:xfrm>
          <a:prstGeom prst="rect">
            <a:avLst/>
          </a:prstGeom>
          <a:gradFill>
            <a:gsLst>
              <a:gs pos="1000">
                <a:sysClr val="window" lastClr="FFFFFF">
                  <a:lumMod val="95000"/>
                </a:sysClr>
              </a:gs>
              <a:gs pos="49000">
                <a:sysClr val="window" lastClr="FFFFFF">
                  <a:lumMod val="75000"/>
                </a:sysClr>
              </a:gs>
              <a:gs pos="32000">
                <a:sysClr val="window" lastClr="FFFFFF">
                  <a:lumMod val="65000"/>
                </a:sysClr>
              </a:gs>
              <a:gs pos="90000">
                <a:sysClr val="window" lastClr="FFFFFF">
                  <a:lumMod val="95000"/>
                </a:sysClr>
              </a:gs>
            </a:gsLst>
            <a:lin ang="0" scaled="0"/>
          </a:gradFill>
          <a:ln w="6350">
            <a:solidFill>
              <a:sysClr val="window" lastClr="FFFFFF">
                <a:lumMod val="85000"/>
              </a:sysClr>
            </a:solidFill>
          </a:ln>
          <a:effectLst/>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noProof="1"/>
          </a:p>
        </p:txBody>
      </p:sp>
      <p:sp>
        <p:nvSpPr>
          <p:cNvPr id="14" name="Pentagon 102"/>
          <p:cNvSpPr/>
          <p:nvPr userDrawn="1">
            <p:custDataLst>
              <p:tags r:id="rId2"/>
            </p:custDataLst>
          </p:nvPr>
        </p:nvSpPr>
        <p:spPr>
          <a:xfrm>
            <a:off x="4466009" y="1419671"/>
            <a:ext cx="3180723" cy="858877"/>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15" name="Pentagon 103"/>
          <p:cNvSpPr/>
          <p:nvPr>
            <p:custDataLst>
              <p:tags r:id="rId3"/>
            </p:custDataLst>
          </p:nvPr>
        </p:nvSpPr>
        <p:spPr>
          <a:xfrm>
            <a:off x="4485151" y="1436987"/>
            <a:ext cx="3142439" cy="824247"/>
          </a:xfrm>
          <a:prstGeom prst="homePlate">
            <a:avLst/>
          </a:prstGeom>
          <a:solidFill>
            <a:srgbClr val="FFC715"/>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12" name="Pentagon 100"/>
          <p:cNvSpPr/>
          <p:nvPr userDrawn="1">
            <p:custDataLst>
              <p:tags r:id="rId4"/>
            </p:custDataLst>
          </p:nvPr>
        </p:nvSpPr>
        <p:spPr>
          <a:xfrm flipH="1">
            <a:off x="4054300" y="2628036"/>
            <a:ext cx="3182400" cy="860400"/>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13" name="Pentagon 101"/>
          <p:cNvSpPr/>
          <p:nvPr>
            <p:custDataLst>
              <p:tags r:id="rId5"/>
            </p:custDataLst>
          </p:nvPr>
        </p:nvSpPr>
        <p:spPr>
          <a:xfrm flipH="1">
            <a:off x="4073452" y="2645383"/>
            <a:ext cx="3144096" cy="825708"/>
          </a:xfrm>
          <a:prstGeom prst="homePlate">
            <a:avLst/>
          </a:prstGeom>
          <a:solidFill>
            <a:srgbClr val="9DCD4F"/>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26" name="Pentagon 102"/>
          <p:cNvSpPr/>
          <p:nvPr userDrawn="1">
            <p:custDataLst>
              <p:tags r:id="rId6"/>
            </p:custDataLst>
          </p:nvPr>
        </p:nvSpPr>
        <p:spPr>
          <a:xfrm>
            <a:off x="4485151" y="3846312"/>
            <a:ext cx="3182400" cy="860400"/>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27" name="Pentagon 103"/>
          <p:cNvSpPr/>
          <p:nvPr>
            <p:custDataLst>
              <p:tags r:id="rId7"/>
            </p:custDataLst>
          </p:nvPr>
        </p:nvSpPr>
        <p:spPr>
          <a:xfrm>
            <a:off x="4504303" y="3863659"/>
            <a:ext cx="3144096" cy="825708"/>
          </a:xfrm>
          <a:prstGeom prst="homePlate">
            <a:avLst/>
          </a:prstGeom>
          <a:solidFill>
            <a:srgbClr val="FFC715"/>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30" name="Pentagon 100"/>
          <p:cNvSpPr/>
          <p:nvPr userDrawn="1">
            <p:custDataLst>
              <p:tags r:id="rId8"/>
            </p:custDataLst>
          </p:nvPr>
        </p:nvSpPr>
        <p:spPr>
          <a:xfrm flipH="1">
            <a:off x="4082593" y="5056200"/>
            <a:ext cx="3182400" cy="860400"/>
          </a:xfrm>
          <a:prstGeom prst="homePlate">
            <a:avLst/>
          </a:prstGeom>
          <a:solidFill>
            <a:sysClr val="window" lastClr="FFFFFF"/>
          </a:solidFill>
          <a:ln w="9525">
            <a:solidFill>
              <a:sysClr val="window" lastClr="FFFFFF">
                <a:lumMod val="85000"/>
              </a:sysClr>
            </a:solid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31" name="Pentagon 101"/>
          <p:cNvSpPr/>
          <p:nvPr>
            <p:custDataLst>
              <p:tags r:id="rId9"/>
            </p:custDataLst>
          </p:nvPr>
        </p:nvSpPr>
        <p:spPr>
          <a:xfrm flipH="1">
            <a:off x="4101745" y="5073547"/>
            <a:ext cx="3144096" cy="825708"/>
          </a:xfrm>
          <a:prstGeom prst="homePlate">
            <a:avLst/>
          </a:prstGeom>
          <a:solidFill>
            <a:srgbClr val="9DCD4F"/>
          </a:solidFill>
          <a:ln>
            <a:noFill/>
          </a:ln>
        </p:spPr>
        <p:style>
          <a:lnRef idx="2">
            <a:srgbClr val="FFC715">
              <a:shade val="50000"/>
            </a:srgbClr>
          </a:lnRef>
          <a:fillRef idx="1">
            <a:srgbClr val="FFC715"/>
          </a:fillRef>
          <a:effectRef idx="0">
            <a:srgbClr val="FFC715"/>
          </a:effectRef>
          <a:fontRef idx="minor">
            <a:sysClr val="window" lastClr="FFFFFF"/>
          </a:fontRef>
        </p:style>
        <p:txBody>
          <a:bodyPr rtlCol="0" anchor="ctr"/>
          <a:lstStyle/>
          <a:p>
            <a:pPr algn="ctr"/>
            <a:endParaRPr lang="en-US" sz="2400"/>
          </a:p>
        </p:txBody>
      </p:sp>
      <p:sp>
        <p:nvSpPr>
          <p:cNvPr id="4" name="文本框 3"/>
          <p:cNvSpPr txBox="1"/>
          <p:nvPr>
            <p:custDataLst>
              <p:tags r:id="rId10"/>
            </p:custDataLst>
          </p:nvPr>
        </p:nvSpPr>
        <p:spPr>
          <a:xfrm>
            <a:off x="4839970" y="1464310"/>
            <a:ext cx="2228215" cy="769620"/>
          </a:xfrm>
          <a:prstGeom prst="rect">
            <a:avLst/>
          </a:prstGeom>
          <a:noFill/>
        </p:spPr>
        <p:txBody>
          <a:bodyPr wrap="square" lIns="90000" tIns="46800" rIns="90000" bIns="46800" rtlCol="0" anchor="ctr" anchorCtr="0">
            <a:spAutoFit/>
          </a:bodyPr>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（四）职业生涯路线的选择</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5" name="文本框 4"/>
          <p:cNvSpPr txBox="1"/>
          <p:nvPr>
            <p:custDataLst>
              <p:tags r:id="rId11"/>
            </p:custDataLst>
          </p:nvPr>
        </p:nvSpPr>
        <p:spPr>
          <a:xfrm>
            <a:off x="4791075" y="2668271"/>
            <a:ext cx="2228215" cy="769620"/>
          </a:xfrm>
          <a:prstGeom prst="rect">
            <a:avLst/>
          </a:prstGeom>
          <a:noFill/>
        </p:spPr>
        <p:txBody>
          <a:bodyPr wrap="square" lIns="90000" tIns="46800" rIns="90000" bIns="46800" rtlCol="0" anchor="ctr" anchorCtr="0">
            <a:spAutoFit/>
          </a:bodyPr>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（五）设定职业生涯目标</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6" name="文本框 5"/>
          <p:cNvSpPr txBox="1"/>
          <p:nvPr>
            <p:custDataLst>
              <p:tags r:id="rId12"/>
            </p:custDataLst>
          </p:nvPr>
        </p:nvSpPr>
        <p:spPr>
          <a:xfrm>
            <a:off x="4839970" y="3895091"/>
            <a:ext cx="2228215" cy="769620"/>
          </a:xfrm>
          <a:prstGeom prst="rect">
            <a:avLst/>
          </a:prstGeom>
          <a:noFill/>
        </p:spPr>
        <p:txBody>
          <a:bodyPr wrap="square" lIns="90000" tIns="46800" rIns="90000" bIns="46800" rtlCol="0" anchor="ctr" anchorCtr="0">
            <a:spAutoFit/>
          </a:bodyPr>
          <a:p>
            <a:pPr algn="ctr">
              <a:lnSpc>
                <a:spcPct val="100000"/>
              </a:lnSpc>
            </a:pPr>
            <a:r>
              <a:rPr lang="zh-CN" altLang="en-US" sz="2200" b="1" dirty="0">
                <a:solidFill>
                  <a:sysClr val="window" lastClr="FFFFFF"/>
                </a:solidFill>
                <a:latin typeface="微软雅黑" panose="020B0503020204020204" charset="-122"/>
                <a:ea typeface="微软雅黑" panose="020B0503020204020204" charset="-122"/>
                <a:cs typeface="+mn-ea"/>
              </a:rPr>
              <a:t>（六）制定实施计划与具体措施</a:t>
            </a:r>
            <a:endParaRPr lang="zh-CN" altLang="en-US" sz="2200" b="1" dirty="0">
              <a:solidFill>
                <a:sysClr val="window" lastClr="FFFFFF"/>
              </a:solidFill>
              <a:latin typeface="微软雅黑" panose="020B0503020204020204" charset="-122"/>
              <a:ea typeface="微软雅黑" panose="020B0503020204020204" charset="-122"/>
              <a:cs typeface="+mn-ea"/>
            </a:endParaRPr>
          </a:p>
        </p:txBody>
      </p:sp>
      <p:sp>
        <p:nvSpPr>
          <p:cNvPr id="7" name="文本框 6"/>
          <p:cNvSpPr txBox="1"/>
          <p:nvPr>
            <p:custDataLst>
              <p:tags r:id="rId13"/>
            </p:custDataLst>
          </p:nvPr>
        </p:nvSpPr>
        <p:spPr>
          <a:xfrm>
            <a:off x="4640580" y="5283518"/>
            <a:ext cx="2528570" cy="431165"/>
          </a:xfrm>
          <a:prstGeom prst="rect">
            <a:avLst/>
          </a:prstGeom>
          <a:noFill/>
        </p:spPr>
        <p:txBody>
          <a:bodyPr wrap="square" lIns="90000" tIns="46800" rIns="90000" bIns="46800" rtlCol="0" anchor="ctr" anchorCtr="0">
            <a:spAutoFit/>
          </a:bodyPr>
          <a:p>
            <a:pPr algn="ctr">
              <a:lnSpc>
                <a:spcPct val="100000"/>
              </a:lnSpc>
            </a:pPr>
            <a:r>
              <a:rPr lang="en-US" altLang="zh-CN" sz="2200" b="1" dirty="0">
                <a:solidFill>
                  <a:sysClr val="window" lastClr="FFFFFF"/>
                </a:solidFill>
                <a:latin typeface="微软雅黑" panose="020B0503020204020204" charset="-122"/>
                <a:ea typeface="微软雅黑" panose="020B0503020204020204" charset="-122"/>
                <a:cs typeface="+mn-ea"/>
              </a:rPr>
              <a:t>（七）评估与调整</a:t>
            </a:r>
            <a:endParaRPr lang="en-US" altLang="zh-CN" sz="2200" b="1" dirty="0">
              <a:solidFill>
                <a:sysClr val="window" lastClr="FFFFFF"/>
              </a:solidFill>
              <a:latin typeface="微软雅黑" panose="020B0503020204020204" charset="-122"/>
              <a:ea typeface="微软雅黑" panose="020B0503020204020204" charset="-122"/>
              <a:cs typeface="+mn-ea"/>
            </a:endParaRPr>
          </a:p>
        </p:txBody>
      </p:sp>
      <p:sp>
        <p:nvSpPr>
          <p:cNvPr id="9" name="文本框 8"/>
          <p:cNvSpPr txBox="1"/>
          <p:nvPr>
            <p:custDataLst>
              <p:tags r:id="rId14"/>
            </p:custDataLst>
          </p:nvPr>
        </p:nvSpPr>
        <p:spPr>
          <a:xfrm>
            <a:off x="7799070" y="1433830"/>
            <a:ext cx="3750945" cy="829945"/>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marL="285750" indent="-285750" algn="l">
              <a:buFont typeface="Arial" panose="020B0604020202020204" pitchFamily="34" charset="0"/>
              <a:buChar char="•"/>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我想往哪一路线发展</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Arial" panose="020B0604020202020204" pitchFamily="34" charset="0"/>
              <a:buChar char="•"/>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我能往哪一路线发展</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Arial" panose="020B0604020202020204" pitchFamily="34" charset="0"/>
              <a:buChar char="•"/>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我可以往哪一路线发展</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15"/>
            </p:custDataLst>
          </p:nvPr>
        </p:nvSpPr>
        <p:spPr>
          <a:xfrm>
            <a:off x="7799070" y="3738245"/>
            <a:ext cx="3110865" cy="1076325"/>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marL="285750" indent="-285750" algn="l">
              <a:buFont typeface="Arial" panose="020B0604020202020204" pitchFamily="34" charset="0"/>
              <a:buChar char="•"/>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比如制定并坚持一日和一周的生活制度，参加各种有利于生涯规划方案实现的活动、社会实践、实习、实训等。</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16"/>
            </p:custDataLst>
          </p:nvPr>
        </p:nvSpPr>
        <p:spPr>
          <a:xfrm>
            <a:off x="765810" y="4715193"/>
            <a:ext cx="3110865" cy="1568450"/>
          </a:xfrm>
          <a:prstGeom prst="rect">
            <a:avLst/>
          </a:prstGeom>
        </p:spPr>
        <p:txBody>
          <a:bodyPr vert="horz" wrap="square" lIns="91440" tIns="45720" rIns="91440" bIns="45720" rtlCol="0" anchor="ctr" anchorCtr="0">
            <a:spAutoFit/>
          </a:bodyPr>
          <a:lstStyle>
            <a:lvl1pPr indent="0" defTabSz="1218565">
              <a:spcBef>
                <a:spcPts val="0"/>
              </a:spcBef>
              <a:buFont typeface="Arial" panose="020B0604020202020204" pitchFamily="34" charset="0"/>
              <a:buNone/>
              <a:defRPr sz="2400"/>
            </a:lvl1pPr>
            <a:lvl2pPr marL="609600" indent="0" defTabSz="1218565">
              <a:spcBef>
                <a:spcPts val="0"/>
              </a:spcBef>
              <a:buFont typeface="Arial" panose="020B0604020202020204" pitchFamily="34" charset="0"/>
              <a:buNone/>
              <a:defRPr sz="2000"/>
            </a:lvl2pPr>
            <a:lvl3pPr marL="1219200" indent="0" defTabSz="1218565">
              <a:spcBef>
                <a:spcPts val="0"/>
              </a:spcBef>
              <a:buFont typeface="Arial" panose="020B0604020202020204" pitchFamily="34" charset="0"/>
              <a:buNone/>
              <a:defRPr/>
            </a:lvl3pPr>
            <a:lvl4pPr marL="1828800" indent="0" defTabSz="1218565">
              <a:spcBef>
                <a:spcPts val="0"/>
              </a:spcBef>
              <a:buFont typeface="Arial" panose="020B0604020202020204" pitchFamily="34" charset="0"/>
              <a:buNone/>
              <a:defRPr/>
            </a:lvl4pPr>
            <a:lvl5pPr marL="2438400" indent="0" defTabSz="1218565">
              <a:spcBef>
                <a:spcPts val="0"/>
              </a:spcBef>
              <a:buFont typeface="Arial" panose="020B0604020202020204" pitchFamily="34" charset="0"/>
              <a:buNone/>
              <a:defRPr/>
            </a:lvl5pPr>
            <a:lvl6pPr marL="3352800" indent="-304800" defTabSz="1218565">
              <a:lnSpc>
                <a:spcPct val="90000"/>
              </a:lnSpc>
              <a:spcBef>
                <a:spcPts val="665"/>
              </a:spcBef>
              <a:buFont typeface="Arial" panose="020B0604020202020204" pitchFamily="34" charset="0"/>
              <a:buChar char="•"/>
              <a:defRPr sz="2400"/>
            </a:lvl6pPr>
            <a:lvl7pPr marL="3962400" indent="-304800" defTabSz="1218565">
              <a:lnSpc>
                <a:spcPct val="90000"/>
              </a:lnSpc>
              <a:spcBef>
                <a:spcPts val="665"/>
              </a:spcBef>
              <a:buFont typeface="Arial" panose="020B0604020202020204" pitchFamily="34" charset="0"/>
              <a:buChar char="•"/>
              <a:defRPr sz="2400"/>
            </a:lvl7pPr>
            <a:lvl8pPr marL="4572000" indent="-304800" defTabSz="1218565">
              <a:lnSpc>
                <a:spcPct val="90000"/>
              </a:lnSpc>
              <a:spcBef>
                <a:spcPts val="665"/>
              </a:spcBef>
              <a:buFont typeface="Arial" panose="020B0604020202020204" pitchFamily="34" charset="0"/>
              <a:buChar char="•"/>
              <a:defRPr sz="2400"/>
            </a:lvl8pPr>
            <a:lvl9pPr marL="5181600" indent="-304800" defTabSz="1218565">
              <a:lnSpc>
                <a:spcPct val="90000"/>
              </a:lnSpc>
              <a:spcBef>
                <a:spcPts val="665"/>
              </a:spcBef>
              <a:buFont typeface="Arial" panose="020B0604020202020204" pitchFamily="34" charset="0"/>
              <a:buChar char="•"/>
              <a:defRPr sz="2400"/>
            </a:lvl9pPr>
          </a:lstStyle>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职业的重新选择</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职业生涯路线的再次抉择和调整</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rPr>
              <a:t>生涯目标的部分或全部重新修正以及实施措施与计划的变更</a:t>
            </a:r>
            <a:endParaRPr lang="zh-CN" altLang="en-US" sz="1600" dirty="0">
              <a:solidFill>
                <a:schemeClr val="tx1"/>
              </a:solidFill>
              <a:uFillTx/>
              <a:latin typeface="微软雅黑" panose="020B0503020204020204" charset="-122"/>
              <a:ea typeface="微软雅黑" panose="020B0503020204020204" charset="-122"/>
              <a:cs typeface="微软雅黑" panose="020B0503020204020204" charset="-122"/>
            </a:endParaRPr>
          </a:p>
          <a:p>
            <a:pPr marL="285750" indent="-285750" algn="l">
              <a:buFont typeface="Wingdings" panose="05000000000000000000" charset="0"/>
              <a:buChar char="Ø"/>
            </a:pPr>
            <a:r>
              <a:rPr lang="en-US" altLang="zh-CN" sz="1600" dirty="0">
                <a:solidFill>
                  <a:schemeClr val="tx1"/>
                </a:solidFill>
                <a:uFillTx/>
                <a:latin typeface="微软雅黑" panose="020B0503020204020204" charset="-122"/>
                <a:ea typeface="微软雅黑" panose="020B0503020204020204" charset="-122"/>
                <a:cs typeface="微软雅黑" panose="020B0503020204020204" charset="-122"/>
              </a:rPr>
              <a:t>……</a:t>
            </a:r>
            <a:endParaRPr lang="en-US" altLang="zh-CN" sz="160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3048635" y="313690"/>
            <a:ext cx="5713730" cy="37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单元二　职业生涯规划的原则及步骤</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1273810" y="1419225"/>
            <a:ext cx="9645015" cy="4681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3"/>
          <p:cNvSpPr txBox="1">
            <a:spLocks noChangeArrowheads="1"/>
          </p:cNvSpPr>
          <p:nvPr/>
        </p:nvSpPr>
        <p:spPr>
          <a:xfrm>
            <a:off x="3517265" y="2001520"/>
            <a:ext cx="7467600" cy="342519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457200" algn="l" fontAlgn="auto">
              <a:lnSpc>
                <a:spcPct val="100000"/>
              </a:lnSpc>
              <a:buClr>
                <a:schemeClr val="tx1">
                  <a:lumMod val="75000"/>
                  <a:lumOff val="25000"/>
                </a:schemeClr>
              </a:buClr>
            </a:pPr>
            <a:r>
              <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rPr>
              <a:t>我是师范类院校英语专业的在校生，今年大三，马上要面临就业了。我对当老师没有兴趣，想往财务管理方向发展，但缺乏相关经验，也没有相关证书，而获得经验和证书又需要比较长的时间。最近，我也在思考自己的职业方向，想弄清楚自己以后到底做什么工作。</a:t>
            </a:r>
            <a:endPar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endParaRPr>
          </a:p>
          <a:p>
            <a:pPr indent="457200" algn="l" fontAlgn="auto">
              <a:lnSpc>
                <a:spcPct val="100000"/>
              </a:lnSpc>
              <a:buClr>
                <a:schemeClr val="tx1">
                  <a:lumMod val="75000"/>
                  <a:lumOff val="25000"/>
                </a:schemeClr>
              </a:buClr>
            </a:pPr>
            <a:r>
              <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rPr>
              <a:t>经过一段时间的考虑，我发现不去做永远也不知道自己适合做什么，就算是财务管理，我也只是理论上的了解。所以我初步决定找和自己专业相关的或者适合女生做的行政类、外贸类工作，等有了经验后再转到财务管理。</a:t>
            </a:r>
            <a:endPar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endParaRPr>
          </a:p>
          <a:p>
            <a:pPr indent="457200" algn="l" fontAlgn="auto">
              <a:lnSpc>
                <a:spcPct val="100000"/>
              </a:lnSpc>
              <a:buClr>
                <a:schemeClr val="tx1">
                  <a:lumMod val="75000"/>
                  <a:lumOff val="25000"/>
                </a:schemeClr>
              </a:buClr>
            </a:pPr>
            <a:r>
              <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rPr>
              <a:t>请问老师，我这样的规划是否可以？如果不行，我该怎么做？</a:t>
            </a:r>
            <a:endParaRPr lang="zh-CN" altLang="en-US" sz="2000" dirty="0">
              <a:solidFill>
                <a:srgbClr val="12609E"/>
              </a:solidFill>
              <a:latin typeface="楷体" panose="02010609060101010101" charset="-122"/>
              <a:ea typeface="楷体" panose="02010609060101010101" charset="-122"/>
              <a:sym typeface="字魂59号-创粗黑" panose="00000500000000000000" pitchFamily="2" charset="-122"/>
            </a:endParaRPr>
          </a:p>
        </p:txBody>
      </p:sp>
      <p:sp>
        <p:nvSpPr>
          <p:cNvPr id="3" name="圆角矩形 2"/>
          <p:cNvSpPr/>
          <p:nvPr/>
        </p:nvSpPr>
        <p:spPr>
          <a:xfrm>
            <a:off x="725685" y="1757388"/>
            <a:ext cx="2463113" cy="3912973"/>
          </a:xfrm>
          <a:prstGeom prst="round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353695"/>
            <a:ext cx="4343400" cy="831850"/>
            <a:chOff x="0" y="3428"/>
            <a:chExt cx="6840" cy="1310"/>
          </a:xfrm>
        </p:grpSpPr>
        <p:grpSp>
          <p:nvGrpSpPr>
            <p:cNvPr id="2" name="组合 1"/>
            <p:cNvGrpSpPr/>
            <p:nvPr/>
          </p:nvGrpSpPr>
          <p:grpSpPr>
            <a:xfrm>
              <a:off x="0" y="3428"/>
              <a:ext cx="6840" cy="1310"/>
              <a:chOff x="0" y="2176741"/>
              <a:chExt cx="4343400" cy="832090"/>
            </a:xfrm>
          </p:grpSpPr>
          <p:sp>
            <p:nvSpPr>
              <p:cNvPr id="26" name="íŝ1ïḋe"/>
              <p:cNvSpPr/>
              <p:nvPr/>
            </p:nvSpPr>
            <p:spPr>
              <a:xfrm>
                <a:off x="0" y="2176741"/>
                <a:ext cx="3914775" cy="832090"/>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7" name="ï$ḻíḋê"/>
              <p:cNvGrpSpPr/>
              <p:nvPr/>
            </p:nvGrpSpPr>
            <p:grpSpPr>
              <a:xfrm>
                <a:off x="3517190" y="2179681"/>
                <a:ext cx="826210" cy="826210"/>
                <a:chOff x="5913867" y="1401685"/>
                <a:chExt cx="648788" cy="648788"/>
              </a:xfrm>
            </p:grpSpPr>
            <p:sp>
              <p:nvSpPr>
                <p:cNvPr id="28" name="işļíḓê"/>
                <p:cNvSpPr/>
                <p:nvPr/>
              </p:nvSpPr>
              <p:spPr>
                <a:xfrm>
                  <a:off x="5913867" y="1401685"/>
                  <a:ext cx="648788" cy="648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íśliďé"/>
                <p:cNvSpPr/>
                <p:nvPr/>
              </p:nvSpPr>
              <p:spPr>
                <a:xfrm>
                  <a:off x="6040542" y="1520800"/>
                  <a:ext cx="395439" cy="41055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4" name="文本框 3"/>
            <p:cNvSpPr txBox="1"/>
            <p:nvPr/>
          </p:nvSpPr>
          <p:spPr>
            <a:xfrm>
              <a:off x="663" y="3721"/>
              <a:ext cx="4839" cy="725"/>
            </a:xfrm>
            <a:prstGeom prst="rect">
              <a:avLst/>
            </a:prstGeom>
            <a:noFill/>
          </p:spPr>
          <p:txBody>
            <a:bodyPr wrap="square" rtlCol="0" anchor="t">
              <a:spAutoFit/>
            </a:bodyPr>
            <a:p>
              <a:r>
                <a:rPr lang="zh-CN" altLang="en-US" sz="2400" b="1">
                  <a:solidFill>
                    <a:schemeClr val="bg1"/>
                  </a:solidFill>
                  <a:latin typeface="微软雅黑" panose="020B0503020204020204" charset="-122"/>
                  <a:ea typeface="微软雅黑" panose="020B0503020204020204" charset="-122"/>
                </a:rPr>
                <a:t>我该怎样做职业规划</a:t>
              </a:r>
              <a:endParaRPr lang="zh-CN" altLang="en-US" sz="2400" b="1">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ïśļiḑè"/>
          <p:cNvSpPr/>
          <p:nvPr/>
        </p:nvSpPr>
        <p:spPr>
          <a:xfrm>
            <a:off x="426125" y="1293499"/>
            <a:ext cx="488549" cy="488549"/>
          </a:xfrm>
          <a:prstGeom prst="ellipse">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字魂59号-创粗黑" panose="00000500000000000000" pitchFamily="2" charset="-122"/>
                <a:ea typeface="字魂59号-创粗黑" panose="00000500000000000000" pitchFamily="2" charset="-122"/>
                <a:sym typeface="字魂59号-创粗黑" panose="00000500000000000000" pitchFamily="2" charset="-122"/>
              </a:rPr>
              <a:t> </a:t>
            </a: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32" name="直接连接符 31"/>
          <p:cNvCxnSpPr/>
          <p:nvPr/>
        </p:nvCxnSpPr>
        <p:spPr>
          <a:xfrm>
            <a:off x="1079172" y="1863978"/>
            <a:ext cx="366077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79172" y="1863978"/>
            <a:ext cx="1533717" cy="0"/>
          </a:xfrm>
          <a:prstGeom prst="line">
            <a:avLst/>
          </a:prstGeom>
          <a:ln w="19050" cap="rnd">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993084" y="1307586"/>
            <a:ext cx="3036625" cy="460375"/>
          </a:xfrm>
          <a:prstGeom prst="rect">
            <a:avLst/>
          </a:prstGeom>
          <a:noFill/>
        </p:spPr>
        <p:txBody>
          <a:bodyPr wrap="square" rtlCol="0">
            <a:spAutoFit/>
          </a:bodyPr>
          <a:lstStyle/>
          <a:p>
            <a:r>
              <a:rPr lang="zh-CN" altLang="en-US" sz="2400" b="1"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分析</a:t>
            </a:r>
            <a:endParaRPr lang="zh-CN" altLang="en-US" sz="2400" b="1"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文本框 34"/>
          <p:cNvSpPr txBox="1"/>
          <p:nvPr/>
        </p:nvSpPr>
        <p:spPr>
          <a:xfrm>
            <a:off x="1014095" y="2017395"/>
            <a:ext cx="10528935" cy="4615815"/>
          </a:xfrm>
          <a:prstGeom prst="rect">
            <a:avLst/>
          </a:prstGeom>
          <a:noFill/>
        </p:spPr>
        <p:txBody>
          <a:bodyPr wrap="square" rtlCol="0">
            <a:spAutoFit/>
          </a:bodyPr>
          <a:lstStyle/>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大学生进行职业规划的通常步骤是第一要了解自己的职业兴趣；第二要了解市场上相关职业的人才要求；第三要根据人才要求去制订自己的学业和职业发展计划。你真的想往财务管理领域发展，先做行政或者外贸再转去做财务的规划显然不合理。按照你的分析，往财务发展的障碍是没有相关经验和证书，那么先从事行政和外贸，就能够解决证书和经验的问题吗？显然不能。</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1. 经验和证书不是障碍</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首先说证书，财务管理类的证书主要有会计从业资格证、注册会计师证书和各类管理会计认证。会计从业资格证考试并不难，相信你通过自学就能拿到。注册会计师资格证书是从事财务审计必须具备的，好比律师、行医资格证，注册会计师需要考很多门，通常都是一边工作一边考，在五年之内考出来，所以即使会计师事务所招聘刚毕业的大学生，都不会要求通过注册会计师考试。各类管理会计的认证主要有中国的会计师系列，英国、美国、加拿大等国的管理会计师认证等，这些认证不是从事财务管理所必需的，它们不像注册会计师、律师、医生一样有政策性的规定，是属于“锦上添花”型的证书，而且大多数是有财务会计工作经验的人才能考。因此你认为“缺乏相关证书”是自己从事财务管理的障碍基本上不成立。</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应届毕业生不管从事什么职业都缺乏经验，从这点上讲你不管做行政、外贸还是做财务都有同样的烦恼和缺陷。即使你能够顺利做外贸或者行政，你的财务管理经验也是一片空白。</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2.“跨专业职业规划”三步走</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从你的来信看，你对财务管理并没有深入的认识，所以你首先应该认识这个职业。大学生设想的职业目标通常只是一个抽象的职业群，例如“金融”“ IT”等。但“金融”又包括银行、证券、保险、基金等，细分领域中有一些职位是独立的，有一些则是共通的。设立合理的职业目标，首先要能够分辨自己喜欢的是哪一些细分职位，其次要能说出自己喜欢这些职业的哪些方面（与职业的真实状况相符）。只有这样，你才能开始规划你的职业生涯。</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a:p>
            <a:pPr indent="457200" fontAlgn="auto">
              <a:lnSpc>
                <a:spcPct val="100000"/>
              </a:lnSpc>
            </a:pPr>
            <a:r>
              <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我想告诉你，职业规划的关键不在选择职业本身，而在选择之后的具体计划和执行。如果你真的对财务管理感兴趣，应该做好三件事：第一是学习本科财务管理或者会计学专业的课程知识，例如旁听该专业的课程，认真学习所有的核心专业教材等；第二是深入了解财务管理相关的职业，会计、出纳、结算、成本会计、审计助理、财务分析……这些都属于“财务管理”，唯独没有一个岗位被叫作“财务管理”，所以重要的是对财务管理领域的职业群有更深入的认识；第三是通过实习积累职业经验。</a:t>
            </a:r>
            <a:endParaRPr lang="zh-CN" altLang="en-US" sz="1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grpSp>
        <p:nvGrpSpPr>
          <p:cNvPr id="5" name="组合 4"/>
          <p:cNvGrpSpPr/>
          <p:nvPr/>
        </p:nvGrpSpPr>
        <p:grpSpPr>
          <a:xfrm>
            <a:off x="0" y="353695"/>
            <a:ext cx="4343400" cy="831850"/>
            <a:chOff x="0" y="3428"/>
            <a:chExt cx="6840" cy="1310"/>
          </a:xfrm>
        </p:grpSpPr>
        <p:grpSp>
          <p:nvGrpSpPr>
            <p:cNvPr id="2" name="组合 1"/>
            <p:cNvGrpSpPr/>
            <p:nvPr/>
          </p:nvGrpSpPr>
          <p:grpSpPr>
            <a:xfrm>
              <a:off x="0" y="3428"/>
              <a:ext cx="6840" cy="1310"/>
              <a:chOff x="0" y="2176741"/>
              <a:chExt cx="4343400" cy="832090"/>
            </a:xfrm>
          </p:grpSpPr>
          <p:sp>
            <p:nvSpPr>
              <p:cNvPr id="26" name="íŝ1ïḋe"/>
              <p:cNvSpPr/>
              <p:nvPr/>
            </p:nvSpPr>
            <p:spPr>
              <a:xfrm>
                <a:off x="0" y="2176741"/>
                <a:ext cx="3914775" cy="832090"/>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7" name="ï$ḻíḋê"/>
              <p:cNvGrpSpPr/>
              <p:nvPr/>
            </p:nvGrpSpPr>
            <p:grpSpPr>
              <a:xfrm>
                <a:off x="3517190" y="2179681"/>
                <a:ext cx="826210" cy="826210"/>
                <a:chOff x="5913867" y="1401685"/>
                <a:chExt cx="648788" cy="648788"/>
              </a:xfrm>
            </p:grpSpPr>
            <p:sp>
              <p:nvSpPr>
                <p:cNvPr id="28" name="işļíḓê"/>
                <p:cNvSpPr/>
                <p:nvPr/>
              </p:nvSpPr>
              <p:spPr>
                <a:xfrm>
                  <a:off x="5913867" y="1401685"/>
                  <a:ext cx="648788" cy="648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íśliďé"/>
                <p:cNvSpPr/>
                <p:nvPr/>
              </p:nvSpPr>
              <p:spPr>
                <a:xfrm>
                  <a:off x="6040542" y="1520800"/>
                  <a:ext cx="395439" cy="41055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4" name="文本框 3"/>
            <p:cNvSpPr txBox="1"/>
            <p:nvPr/>
          </p:nvSpPr>
          <p:spPr>
            <a:xfrm>
              <a:off x="663" y="3721"/>
              <a:ext cx="4839" cy="725"/>
            </a:xfrm>
            <a:prstGeom prst="rect">
              <a:avLst/>
            </a:prstGeom>
            <a:noFill/>
          </p:spPr>
          <p:txBody>
            <a:bodyPr wrap="square" rtlCol="0" anchor="t">
              <a:spAutoFit/>
            </a:bodyPr>
            <a:p>
              <a:r>
                <a:rPr lang="zh-CN" altLang="en-US" sz="2400" b="1">
                  <a:solidFill>
                    <a:schemeClr val="bg1"/>
                  </a:solidFill>
                  <a:latin typeface="微软雅黑" panose="020B0503020204020204" charset="-122"/>
                  <a:ea typeface="微软雅黑" panose="020B0503020204020204" charset="-122"/>
                </a:rPr>
                <a:t>我该怎样做职业规划</a:t>
              </a:r>
              <a:endParaRPr lang="zh-CN" altLang="en-US" sz="2400" b="1">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
          <p:cNvSpPr>
            <a:spLocks noChangeArrowheads="1"/>
          </p:cNvSpPr>
          <p:nvPr/>
        </p:nvSpPr>
        <p:spPr bwMode="auto">
          <a:xfrm>
            <a:off x="909320" y="464820"/>
            <a:ext cx="2197100" cy="461645"/>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实践测评</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3" name="组合 2"/>
          <p:cNvGrpSpPr/>
          <p:nvPr/>
        </p:nvGrpSpPr>
        <p:grpSpPr>
          <a:xfrm>
            <a:off x="909320" y="1240155"/>
            <a:ext cx="10463530" cy="5015230"/>
            <a:chOff x="1432" y="1953"/>
            <a:chExt cx="16478" cy="7898"/>
          </a:xfrm>
        </p:grpSpPr>
        <p:sp>
          <p:nvSpPr>
            <p:cNvPr id="7" name="Rectangle 3"/>
            <p:cNvSpPr txBox="1">
              <a:spLocks noChangeArrowheads="1"/>
            </p:cNvSpPr>
            <p:nvPr/>
          </p:nvSpPr>
          <p:spPr>
            <a:xfrm>
              <a:off x="1432" y="1953"/>
              <a:ext cx="16478" cy="7899"/>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请你提纲式地列出今后十年内你的职业生涯目标，列出你从学校毕业后十年内最想实现的三个职业目标。在列目标的时候请尽量与自己的优势匹配。</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现在你有了目标的清单，请你回答：</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你是独立地按照自己的意愿选择上述目标的吗？如果不是，是什么因素使你作出上述选择的呢？</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marL="285750" indent="-285750" algn="l">
                <a:lnSpc>
                  <a:spcPct val="15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pic>
          <p:nvPicPr>
            <p:cNvPr id="2" name="图片 1"/>
            <p:cNvPicPr>
              <a:picLocks noChangeAspect="1"/>
            </p:cNvPicPr>
            <p:nvPr/>
          </p:nvPicPr>
          <p:blipFill>
            <a:blip r:embed="rId1"/>
            <a:stretch>
              <a:fillRect/>
            </a:stretch>
          </p:blipFill>
          <p:spPr>
            <a:xfrm>
              <a:off x="3300" y="3718"/>
              <a:ext cx="12600" cy="25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864039" y="1208576"/>
            <a:ext cx="10463726" cy="4323080"/>
          </a:xfrm>
          <a:prstGeom prst="rect">
            <a:avLst/>
          </a:prstGeom>
          <a:ln>
            <a:solidFill>
              <a:schemeClr val="accent1"/>
            </a:solidFill>
          </a:ln>
        </p:spPr>
        <p:txBody>
          <a:bodyPr vert="horz" lIns="91440" tIns="45720" rIns="91440" bIns="45720" numCol="2"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你为目标的实现设定时限了吗？</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你选择的上述目标符合你的价值观吗？</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你能用细致的图景想象上述目标的实现过程吗（上述目标是否足够具体化）？</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你愿意为上述目标努力吗？</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你选择的长远目标和短期目标的关系是怎样的？</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a:p>
            <a:pPr indent="-285750" algn="l" fontAlgn="auto">
              <a:lnSpc>
                <a:spcPct val="100000"/>
              </a:lnSpc>
              <a:buClr>
                <a:schemeClr val="accent2"/>
              </a:buClr>
              <a:buFont typeface="Wingdings" panose="05000000000000000000" pitchFamily="2" charset="2"/>
              <a:buChar char="u"/>
            </a:pPr>
            <a:r>
              <a:rPr lang="en-US" altLang="zh-CN"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rPr>
              <a:t>_____________________________________________________________________________</a:t>
            </a:r>
            <a:endParaRPr lang="zh-CN" altLang="en-US" sz="2000" dirty="0">
              <a:solidFill>
                <a:srgbClr val="404040"/>
              </a:solidFill>
              <a:latin typeface="楷体" panose="02010609060101010101" charset="-122"/>
              <a:ea typeface="楷体" panose="02010609060101010101" charset="-122"/>
              <a:cs typeface="楷体" panose="02010609060101010101"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sľíḋè"/>
          <p:cNvSpPr/>
          <p:nvPr/>
        </p:nvSpPr>
        <p:spPr>
          <a:xfrm>
            <a:off x="1389090" y="1653396"/>
            <a:ext cx="5174071" cy="3552093"/>
          </a:xfrm>
          <a:prstGeom prst="rect">
            <a:avLst/>
          </a:pr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10"/>
          <p:cNvSpPr txBox="1"/>
          <p:nvPr/>
        </p:nvSpPr>
        <p:spPr>
          <a:xfrm>
            <a:off x="1666875" y="1965325"/>
            <a:ext cx="2768600" cy="460375"/>
          </a:xfrm>
          <a:prstGeom prst="rect">
            <a:avLst/>
          </a:prstGeom>
          <a:noFill/>
        </p:spPr>
        <p:txBody>
          <a:bodyPr wrap="square" rtlCol="0">
            <a:spAutoFit/>
          </a:bodyPr>
          <a:lstStyle/>
          <a:p>
            <a:pPr algn="l">
              <a:lnSpc>
                <a:spcPct val="100000"/>
              </a:lnSpc>
            </a:pPr>
            <a:r>
              <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rPr>
              <a:t>作品分享</a:t>
            </a:r>
            <a:endParaRPr lang="zh-CN" altLang="en-US" sz="2400" b="1" dirty="0">
              <a:solidFill>
                <a:schemeClr val="bg1"/>
              </a:solidFill>
              <a:latin typeface="微软雅黑" panose="020B0503020204020204" charset="-122"/>
              <a:ea typeface="微软雅黑" panose="020B0503020204020204" charset="-122"/>
              <a:sym typeface="字魂59号-创粗黑" panose="00000500000000000000" pitchFamily="2" charset="-122"/>
            </a:endParaRPr>
          </a:p>
        </p:txBody>
      </p:sp>
      <p:sp>
        <p:nvSpPr>
          <p:cNvPr id="12" name="文本框 11"/>
          <p:cNvSpPr txBox="1"/>
          <p:nvPr/>
        </p:nvSpPr>
        <p:spPr>
          <a:xfrm>
            <a:off x="1666875" y="2592070"/>
            <a:ext cx="4490085" cy="2306955"/>
          </a:xfrm>
          <a:prstGeom prst="rect">
            <a:avLst/>
          </a:prstGeom>
          <a:noFill/>
        </p:spPr>
        <p:txBody>
          <a:bodyPr wrap="square" rtlCol="0">
            <a:spAutoFit/>
          </a:bodyPr>
          <a:lstStyle/>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书名：</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《拆掉思维里的墙》</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作者：</a:t>
            </a: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古典</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a:p>
            <a:pPr algn="l">
              <a:lnSpc>
                <a:spcPct val="100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推荐理由：</a:t>
            </a:r>
            <a:r>
              <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rPr>
              <a:t>在这本有趣而内容丰富的书中，古典给出了易于理解的“心智模式突破法则”。遵循他建议的简单方法，把脚镣解开，你将享受飞翔的快感。对于初涉职场的新丁，这本由 CCE 全球职业教练（CBCC）首席顾问酝酿的精彩不容错过。同时帮助成为自己的样子，做自己，与众不同。</a:t>
            </a:r>
            <a:endParaRPr lang="zh-CN" altLang="en-US" sz="1600" dirty="0">
              <a:solidFill>
                <a:schemeClr val="bg1"/>
              </a:solidFill>
              <a:latin typeface="微软雅黑" panose="020B0503020204020204" charset="-122"/>
              <a:ea typeface="微软雅黑" panose="020B0503020204020204" charset="-122"/>
              <a:cs typeface="微软雅黑" panose="020B0503020204020204" charset="-122"/>
              <a:sym typeface="字魂59号-创粗黑" panose="00000500000000000000" pitchFamily="2" charset="-122"/>
            </a:endParaRPr>
          </a:p>
        </p:txBody>
      </p:sp>
      <p:pic>
        <p:nvPicPr>
          <p:cNvPr id="2" name="图片 1" descr="u=2035531092,760070869&amp;fm=224&amp;app=112&amp;f=JPE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336030" y="1110615"/>
            <a:ext cx="4637405" cy="4637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1817049" y="3355219"/>
                  <a:pt x="8198153" y="2120297"/>
                  <a:pt x="6836229" y="2815773"/>
                </a:cubicBezTo>
                <a:cubicBezTo>
                  <a:pt x="5474305" y="3511249"/>
                  <a:pt x="5677504" y="6385076"/>
                  <a:pt x="4020456" y="6828971"/>
                </a:cubicBezTo>
                <a:cubicBezTo>
                  <a:pt x="1799770" y="6868885"/>
                  <a:pt x="1915885" y="6897914"/>
                  <a:pt x="0" y="6858000"/>
                </a:cubicBezTo>
                <a:lnTo>
                  <a:pt x="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a:off x="0" y="0"/>
            <a:ext cx="12196083" cy="6877085"/>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2196083" h="6877085">
                <a:moveTo>
                  <a:pt x="0" y="0"/>
                </a:moveTo>
                <a:lnTo>
                  <a:pt x="12192000" y="0"/>
                </a:lnTo>
                <a:cubicBezTo>
                  <a:pt x="12184744" y="1270000"/>
                  <a:pt x="12204096" y="1372809"/>
                  <a:pt x="12192001" y="2656114"/>
                </a:cubicBezTo>
                <a:cubicBezTo>
                  <a:pt x="10365620" y="3050419"/>
                  <a:pt x="7719182" y="1713896"/>
                  <a:pt x="6357258" y="2409372"/>
                </a:cubicBezTo>
                <a:cubicBezTo>
                  <a:pt x="4995334" y="3104848"/>
                  <a:pt x="6156476" y="4846563"/>
                  <a:pt x="4020456" y="6828971"/>
                </a:cubicBezTo>
                <a:cubicBezTo>
                  <a:pt x="1799770" y="6868885"/>
                  <a:pt x="1915885" y="6897914"/>
                  <a:pt x="0" y="6858000"/>
                </a:cubicBezTo>
                <a:lnTo>
                  <a:pt x="0" y="0"/>
                </a:lnTo>
                <a:close/>
              </a:path>
            </a:pathLst>
          </a:custGeom>
          <a:gradFill>
            <a:gsLst>
              <a:gs pos="21000">
                <a:srgbClr val="00B0F0"/>
              </a:gs>
              <a:gs pos="100000">
                <a:srgbClr val="21215D">
                  <a:alpha val="50000"/>
                </a:srgb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4" name="图片 3"/>
          <p:cNvPicPr>
            <a:picLocks noChangeAspect="1"/>
          </p:cNvPicPr>
          <p:nvPr/>
        </p:nvPicPr>
        <p:blipFill>
          <a:blip r:embed="rId1" cstate="screen"/>
          <a:stretch>
            <a:fillRect/>
          </a:stretch>
        </p:blipFill>
        <p:spPr>
          <a:xfrm>
            <a:off x="5208590" y="1762901"/>
            <a:ext cx="5693676" cy="4870714"/>
          </a:xfrm>
          <a:prstGeom prst="rect">
            <a:avLst/>
          </a:prstGeom>
        </p:spPr>
      </p:pic>
      <p:sp>
        <p:nvSpPr>
          <p:cNvPr id="5" name="椭圆 4"/>
          <p:cNvSpPr/>
          <p:nvPr/>
        </p:nvSpPr>
        <p:spPr>
          <a:xfrm>
            <a:off x="-827314" y="4354285"/>
            <a:ext cx="1959428" cy="1959428"/>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0094685" y="-979714"/>
            <a:ext cx="1959428" cy="1959428"/>
          </a:xfrm>
          <a:prstGeom prst="ellipse">
            <a:avLst/>
          </a:prstGeom>
          <a:gradFill>
            <a:gsLst>
              <a:gs pos="21000">
                <a:srgbClr val="21215D">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椭圆 29"/>
          <p:cNvSpPr/>
          <p:nvPr/>
        </p:nvSpPr>
        <p:spPr>
          <a:xfrm>
            <a:off x="11117942" y="5740398"/>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3505199" y="-783774"/>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32205" y="2839085"/>
            <a:ext cx="4388485" cy="1198880"/>
          </a:xfrm>
          <a:prstGeom prst="rect">
            <a:avLst/>
          </a:prstGeom>
          <a:noFill/>
        </p:spPr>
        <p:txBody>
          <a:bodyPr wrap="square" rtlCol="0">
            <a:spAutoFit/>
          </a:bodyPr>
          <a:p>
            <a:pPr>
              <a:lnSpc>
                <a:spcPct val="100000"/>
              </a:lnSpc>
            </a:pPr>
            <a:r>
              <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rPr>
              <a:t>感谢观看</a:t>
            </a:r>
            <a:endParaRPr lang="zh-CN" altLang="en-US" sz="7200" b="1" dirty="0">
              <a:solidFill>
                <a:schemeClr val="bg1"/>
              </a:solidFill>
              <a:uFillTx/>
              <a:latin typeface="微软雅黑" panose="020B0503020204020204" charset="-122"/>
              <a:ea typeface="微软雅黑" panose="020B0503020204020204"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ṩḻîḋê"/>
          <p:cNvSpPr/>
          <p:nvPr/>
        </p:nvSpPr>
        <p:spPr bwMode="auto">
          <a:xfrm>
            <a:off x="150176" y="4343400"/>
            <a:ext cx="5220110" cy="149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9900" dirty="0">
                <a:solidFill>
                  <a:srgbClr val="0070C0"/>
                </a:solidFill>
                <a:latin typeface="字魂143号-正酷超级黑" panose="00000500000000000000" pitchFamily="2" charset="-122"/>
                <a:ea typeface="字魂143号-正酷超级黑" panose="00000500000000000000" pitchFamily="2" charset="-122"/>
                <a:sym typeface="字魂59号-创粗黑" panose="00000500000000000000" pitchFamily="2" charset="-122"/>
              </a:rPr>
              <a:t>02</a:t>
            </a:r>
            <a:endParaRPr lang="en-US" altLang="zh-CN" sz="19900" b="1" i="1" dirty="0">
              <a:solidFill>
                <a:srgbClr val="0070C0"/>
              </a:solidFill>
              <a:latin typeface="字魂143号-正酷超级黑" panose="00000500000000000000" pitchFamily="2" charset="-122"/>
              <a:ea typeface="字魂143号-正酷超级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1" cstate="screen"/>
          <a:stretch>
            <a:fillRect/>
          </a:stretch>
        </p:blipFill>
        <p:spPr>
          <a:xfrm>
            <a:off x="8140475" y="4089400"/>
            <a:ext cx="3672774" cy="2768600"/>
          </a:xfrm>
          <a:prstGeom prst="rect">
            <a:avLst/>
          </a:prstGeom>
        </p:spPr>
      </p:pic>
      <p:sp>
        <p:nvSpPr>
          <p:cNvPr id="3" name="矩形 2"/>
          <p:cNvSpPr/>
          <p:nvPr/>
        </p:nvSpPr>
        <p:spPr>
          <a:xfrm>
            <a:off x="3352801" y="-469902"/>
            <a:ext cx="8854658" cy="1944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12700 w 12208783"/>
              <a:gd name="connsiteY0-206" fmla="*/ 0 h 6829195"/>
              <a:gd name="connsiteX1-207" fmla="*/ 12204700 w 12208783"/>
              <a:gd name="connsiteY1-208" fmla="*/ 0 h 6829195"/>
              <a:gd name="connsiteX2-209" fmla="*/ 12204701 w 12208783"/>
              <a:gd name="connsiteY2-210" fmla="*/ 2656114 h 6829195"/>
              <a:gd name="connsiteX3-211" fmla="*/ 6848929 w 12208783"/>
              <a:gd name="connsiteY3-212" fmla="*/ 2815773 h 6829195"/>
              <a:gd name="connsiteX4-213" fmla="*/ 4033156 w 12208783"/>
              <a:gd name="connsiteY4-214" fmla="*/ 6828971 h 6829195"/>
              <a:gd name="connsiteX5-215" fmla="*/ 0 w 12208783"/>
              <a:gd name="connsiteY5-216" fmla="*/ 1524000 h 6829195"/>
              <a:gd name="connsiteX6-217" fmla="*/ 12700 w 12208783"/>
              <a:gd name="connsiteY6-218" fmla="*/ 0 h 6829195"/>
              <a:gd name="connsiteX0-219" fmla="*/ 12700 w 12208783"/>
              <a:gd name="connsiteY0-220" fmla="*/ 0 h 2916962"/>
              <a:gd name="connsiteX1-221" fmla="*/ 12204700 w 12208783"/>
              <a:gd name="connsiteY1-222" fmla="*/ 0 h 2916962"/>
              <a:gd name="connsiteX2-223" fmla="*/ 12204701 w 12208783"/>
              <a:gd name="connsiteY2-224" fmla="*/ 2656114 h 2916962"/>
              <a:gd name="connsiteX3-225" fmla="*/ 6848929 w 12208783"/>
              <a:gd name="connsiteY3-226" fmla="*/ 2815773 h 2916962"/>
              <a:gd name="connsiteX4-227" fmla="*/ 3093356 w 12208783"/>
              <a:gd name="connsiteY4-228" fmla="*/ 821871 h 2916962"/>
              <a:gd name="connsiteX5-229" fmla="*/ 0 w 12208783"/>
              <a:gd name="connsiteY5-230" fmla="*/ 1524000 h 2916962"/>
              <a:gd name="connsiteX6-231" fmla="*/ 12700 w 12208783"/>
              <a:gd name="connsiteY6-232" fmla="*/ 0 h 2916962"/>
              <a:gd name="connsiteX0-233" fmla="*/ 12700 w 12208783"/>
              <a:gd name="connsiteY0-234" fmla="*/ 0 h 2778992"/>
              <a:gd name="connsiteX1-235" fmla="*/ 12204700 w 12208783"/>
              <a:gd name="connsiteY1-236" fmla="*/ 0 h 2778992"/>
              <a:gd name="connsiteX2-237" fmla="*/ 12204701 w 12208783"/>
              <a:gd name="connsiteY2-238" fmla="*/ 2656114 h 2778992"/>
              <a:gd name="connsiteX3-239" fmla="*/ 8042729 w 12208783"/>
              <a:gd name="connsiteY3-240" fmla="*/ 1507673 h 2778992"/>
              <a:gd name="connsiteX4-241" fmla="*/ 3093356 w 12208783"/>
              <a:gd name="connsiteY4-242" fmla="*/ 821871 h 2778992"/>
              <a:gd name="connsiteX5-243" fmla="*/ 0 w 12208783"/>
              <a:gd name="connsiteY5-244" fmla="*/ 1524000 h 2778992"/>
              <a:gd name="connsiteX6-245" fmla="*/ 12700 w 12208783"/>
              <a:gd name="connsiteY6-246" fmla="*/ 0 h 2778992"/>
              <a:gd name="connsiteX0-247" fmla="*/ 12700 w 12208783"/>
              <a:gd name="connsiteY0-248" fmla="*/ 0 h 2778992"/>
              <a:gd name="connsiteX1-249" fmla="*/ 12204700 w 12208783"/>
              <a:gd name="connsiteY1-250" fmla="*/ 0 h 2778992"/>
              <a:gd name="connsiteX2-251" fmla="*/ 12204701 w 12208783"/>
              <a:gd name="connsiteY2-252" fmla="*/ 2656114 h 2778992"/>
              <a:gd name="connsiteX3-253" fmla="*/ 8042729 w 12208783"/>
              <a:gd name="connsiteY3-254" fmla="*/ 1507673 h 2778992"/>
              <a:gd name="connsiteX4-255" fmla="*/ 3093356 w 12208783"/>
              <a:gd name="connsiteY4-256" fmla="*/ 821871 h 2778992"/>
              <a:gd name="connsiteX5-257" fmla="*/ 0 w 12208783"/>
              <a:gd name="connsiteY5-258" fmla="*/ 1524000 h 2778992"/>
              <a:gd name="connsiteX6-259" fmla="*/ 12700 w 12208783"/>
              <a:gd name="connsiteY6-260" fmla="*/ 0 h 2778992"/>
              <a:gd name="connsiteX0-261" fmla="*/ 12700 w 12208783"/>
              <a:gd name="connsiteY0-262" fmla="*/ 0 h 2778992"/>
              <a:gd name="connsiteX1-263" fmla="*/ 12204700 w 12208783"/>
              <a:gd name="connsiteY1-264" fmla="*/ 0 h 2778992"/>
              <a:gd name="connsiteX2-265" fmla="*/ 12204701 w 12208783"/>
              <a:gd name="connsiteY2-266" fmla="*/ 2656114 h 2778992"/>
              <a:gd name="connsiteX3-267" fmla="*/ 8042729 w 12208783"/>
              <a:gd name="connsiteY3-268" fmla="*/ 1507673 h 2778992"/>
              <a:gd name="connsiteX4-269" fmla="*/ 2852056 w 12208783"/>
              <a:gd name="connsiteY4-270" fmla="*/ 656771 h 2778992"/>
              <a:gd name="connsiteX5-271" fmla="*/ 0 w 12208783"/>
              <a:gd name="connsiteY5-272" fmla="*/ 1524000 h 2778992"/>
              <a:gd name="connsiteX6-273" fmla="*/ 12700 w 12208783"/>
              <a:gd name="connsiteY6-274" fmla="*/ 0 h 2778992"/>
              <a:gd name="connsiteX0-275" fmla="*/ 12700 w 12220158"/>
              <a:gd name="connsiteY0-276" fmla="*/ 0 h 1684233"/>
              <a:gd name="connsiteX1-277" fmla="*/ 12204700 w 12220158"/>
              <a:gd name="connsiteY1-278" fmla="*/ 0 h 1684233"/>
              <a:gd name="connsiteX2-279" fmla="*/ 12217401 w 12220158"/>
              <a:gd name="connsiteY2-280" fmla="*/ 1436914 h 1684233"/>
              <a:gd name="connsiteX3-281" fmla="*/ 8042729 w 12220158"/>
              <a:gd name="connsiteY3-282" fmla="*/ 1507673 h 1684233"/>
              <a:gd name="connsiteX4-283" fmla="*/ 2852056 w 12220158"/>
              <a:gd name="connsiteY4-284" fmla="*/ 656771 h 1684233"/>
              <a:gd name="connsiteX5-285" fmla="*/ 0 w 12220158"/>
              <a:gd name="connsiteY5-286" fmla="*/ 1524000 h 1684233"/>
              <a:gd name="connsiteX6-287" fmla="*/ 12700 w 12220158"/>
              <a:gd name="connsiteY6-288" fmla="*/ 0 h 1684233"/>
              <a:gd name="connsiteX0-289" fmla="*/ 12700 w 12220158"/>
              <a:gd name="connsiteY0-290" fmla="*/ 0 h 1576647"/>
              <a:gd name="connsiteX1-291" fmla="*/ 12204700 w 12220158"/>
              <a:gd name="connsiteY1-292" fmla="*/ 0 h 1576647"/>
              <a:gd name="connsiteX2-293" fmla="*/ 12217401 w 12220158"/>
              <a:gd name="connsiteY2-294" fmla="*/ 1436914 h 1576647"/>
              <a:gd name="connsiteX3-295" fmla="*/ 7814129 w 12220158"/>
              <a:gd name="connsiteY3-296" fmla="*/ 644073 h 1576647"/>
              <a:gd name="connsiteX4-297" fmla="*/ 2852056 w 12220158"/>
              <a:gd name="connsiteY4-298" fmla="*/ 656771 h 1576647"/>
              <a:gd name="connsiteX5-299" fmla="*/ 0 w 12220158"/>
              <a:gd name="connsiteY5-300" fmla="*/ 1524000 h 1576647"/>
              <a:gd name="connsiteX6-301" fmla="*/ 12700 w 12220158"/>
              <a:gd name="connsiteY6-302" fmla="*/ 0 h 1576647"/>
              <a:gd name="connsiteX0-303" fmla="*/ 12700 w 12220158"/>
              <a:gd name="connsiteY0-304" fmla="*/ 0 h 1576647"/>
              <a:gd name="connsiteX1-305" fmla="*/ 12204700 w 12220158"/>
              <a:gd name="connsiteY1-306" fmla="*/ 0 h 1576647"/>
              <a:gd name="connsiteX2-307" fmla="*/ 12217401 w 12220158"/>
              <a:gd name="connsiteY2-308" fmla="*/ 1436914 h 1576647"/>
              <a:gd name="connsiteX3-309" fmla="*/ 7814129 w 12220158"/>
              <a:gd name="connsiteY3-310" fmla="*/ 644073 h 1576647"/>
              <a:gd name="connsiteX4-311" fmla="*/ 5252356 w 12220158"/>
              <a:gd name="connsiteY4-312" fmla="*/ 1367971 h 1576647"/>
              <a:gd name="connsiteX5-313" fmla="*/ 0 w 12220158"/>
              <a:gd name="connsiteY5-314" fmla="*/ 1524000 h 1576647"/>
              <a:gd name="connsiteX6-315" fmla="*/ 12700 w 12220158"/>
              <a:gd name="connsiteY6-316" fmla="*/ 0 h 1576647"/>
              <a:gd name="connsiteX0-317" fmla="*/ 0 w 12207458"/>
              <a:gd name="connsiteY0-318" fmla="*/ 0 h 1576647"/>
              <a:gd name="connsiteX1-319" fmla="*/ 12192000 w 12207458"/>
              <a:gd name="connsiteY1-320" fmla="*/ 0 h 1576647"/>
              <a:gd name="connsiteX2-321" fmla="*/ 12204701 w 12207458"/>
              <a:gd name="connsiteY2-322" fmla="*/ 1436914 h 1576647"/>
              <a:gd name="connsiteX3-323" fmla="*/ 7801429 w 12207458"/>
              <a:gd name="connsiteY3-324" fmla="*/ 644073 h 1576647"/>
              <a:gd name="connsiteX4-325" fmla="*/ 5239656 w 12207458"/>
              <a:gd name="connsiteY4-326" fmla="*/ 1367971 h 1576647"/>
              <a:gd name="connsiteX5-327" fmla="*/ 3352800 w 12207458"/>
              <a:gd name="connsiteY5-328" fmla="*/ 25400 h 1576647"/>
              <a:gd name="connsiteX6-329" fmla="*/ 0 w 12207458"/>
              <a:gd name="connsiteY6-330" fmla="*/ 0 h 1576647"/>
              <a:gd name="connsiteX0-331" fmla="*/ 1168400 w 8854658"/>
              <a:gd name="connsiteY0-332" fmla="*/ 0 h 2046547"/>
              <a:gd name="connsiteX1-333" fmla="*/ 8839200 w 8854658"/>
              <a:gd name="connsiteY1-334" fmla="*/ 469900 h 2046547"/>
              <a:gd name="connsiteX2-335" fmla="*/ 8851901 w 8854658"/>
              <a:gd name="connsiteY2-336" fmla="*/ 1906814 h 2046547"/>
              <a:gd name="connsiteX3-337" fmla="*/ 4448629 w 8854658"/>
              <a:gd name="connsiteY3-338" fmla="*/ 1113973 h 2046547"/>
              <a:gd name="connsiteX4-339" fmla="*/ 1886856 w 8854658"/>
              <a:gd name="connsiteY4-340" fmla="*/ 1837871 h 2046547"/>
              <a:gd name="connsiteX5-341" fmla="*/ 0 w 8854658"/>
              <a:gd name="connsiteY5-342" fmla="*/ 495300 h 2046547"/>
              <a:gd name="connsiteX6-343" fmla="*/ 1168400 w 8854658"/>
              <a:gd name="connsiteY6-344" fmla="*/ 0 h 2046547"/>
              <a:gd name="connsiteX0-345" fmla="*/ 1168400 w 8854658"/>
              <a:gd name="connsiteY0-346" fmla="*/ 0 h 2046547"/>
              <a:gd name="connsiteX1-347" fmla="*/ 8839200 w 8854658"/>
              <a:gd name="connsiteY1-348" fmla="*/ 469900 h 2046547"/>
              <a:gd name="connsiteX2-349" fmla="*/ 8851901 w 8854658"/>
              <a:gd name="connsiteY2-350" fmla="*/ 1906814 h 2046547"/>
              <a:gd name="connsiteX3-351" fmla="*/ 4448629 w 8854658"/>
              <a:gd name="connsiteY3-352" fmla="*/ 1113973 h 2046547"/>
              <a:gd name="connsiteX4-353" fmla="*/ 1886856 w 8854658"/>
              <a:gd name="connsiteY4-354" fmla="*/ 1837871 h 2046547"/>
              <a:gd name="connsiteX5-355" fmla="*/ 0 w 8854658"/>
              <a:gd name="connsiteY5-356" fmla="*/ 495300 h 2046547"/>
              <a:gd name="connsiteX6-357" fmla="*/ 1168400 w 8854658"/>
              <a:gd name="connsiteY6-358" fmla="*/ 0 h 2046547"/>
              <a:gd name="connsiteX0-359" fmla="*/ 1168400 w 8854658"/>
              <a:gd name="connsiteY0-360" fmla="*/ 0 h 2046547"/>
              <a:gd name="connsiteX1-361" fmla="*/ 8839200 w 8854658"/>
              <a:gd name="connsiteY1-362" fmla="*/ 469900 h 2046547"/>
              <a:gd name="connsiteX2-363" fmla="*/ 8851901 w 8854658"/>
              <a:gd name="connsiteY2-364" fmla="*/ 1906814 h 2046547"/>
              <a:gd name="connsiteX3-365" fmla="*/ 4448629 w 8854658"/>
              <a:gd name="connsiteY3-366" fmla="*/ 1113973 h 2046547"/>
              <a:gd name="connsiteX4-367" fmla="*/ 1937656 w 8854658"/>
              <a:gd name="connsiteY4-368" fmla="*/ 1494971 h 2046547"/>
              <a:gd name="connsiteX5-369" fmla="*/ 0 w 8854658"/>
              <a:gd name="connsiteY5-370" fmla="*/ 495300 h 2046547"/>
              <a:gd name="connsiteX6-371" fmla="*/ 1168400 w 8854658"/>
              <a:gd name="connsiteY6-372" fmla="*/ 0 h 2046547"/>
              <a:gd name="connsiteX0-373" fmla="*/ 1168400 w 8854658"/>
              <a:gd name="connsiteY0-374" fmla="*/ 0 h 1930204"/>
              <a:gd name="connsiteX1-375" fmla="*/ 8839200 w 8854658"/>
              <a:gd name="connsiteY1-376" fmla="*/ 469900 h 1930204"/>
              <a:gd name="connsiteX2-377" fmla="*/ 8851901 w 8854658"/>
              <a:gd name="connsiteY2-378" fmla="*/ 1906814 h 1930204"/>
              <a:gd name="connsiteX3-379" fmla="*/ 4448629 w 8854658"/>
              <a:gd name="connsiteY3-380" fmla="*/ 1113973 h 1930204"/>
              <a:gd name="connsiteX4-381" fmla="*/ 1937656 w 8854658"/>
              <a:gd name="connsiteY4-382" fmla="*/ 1494971 h 1930204"/>
              <a:gd name="connsiteX5-383" fmla="*/ 0 w 8854658"/>
              <a:gd name="connsiteY5-384" fmla="*/ 495300 h 1930204"/>
              <a:gd name="connsiteX6-385" fmla="*/ 1168400 w 8854658"/>
              <a:gd name="connsiteY6-386" fmla="*/ 0 h 1930204"/>
              <a:gd name="connsiteX0-387" fmla="*/ 1168400 w 8854658"/>
              <a:gd name="connsiteY0-388" fmla="*/ 0 h 1944763"/>
              <a:gd name="connsiteX1-389" fmla="*/ 8839200 w 8854658"/>
              <a:gd name="connsiteY1-390" fmla="*/ 469900 h 1944763"/>
              <a:gd name="connsiteX2-391" fmla="*/ 8851901 w 8854658"/>
              <a:gd name="connsiteY2-392" fmla="*/ 1906814 h 1944763"/>
              <a:gd name="connsiteX3-393" fmla="*/ 4448629 w 8854658"/>
              <a:gd name="connsiteY3-394" fmla="*/ 1113973 h 1944763"/>
              <a:gd name="connsiteX4-395" fmla="*/ 1937656 w 8854658"/>
              <a:gd name="connsiteY4-396" fmla="*/ 1494971 h 1944763"/>
              <a:gd name="connsiteX5-397" fmla="*/ 0 w 8854658"/>
              <a:gd name="connsiteY5-398" fmla="*/ 495300 h 1944763"/>
              <a:gd name="connsiteX6-399" fmla="*/ 1168400 w 8854658"/>
              <a:gd name="connsiteY6-400" fmla="*/ 0 h 1944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8854658" h="1944763">
                <a:moveTo>
                  <a:pt x="1168400" y="0"/>
                </a:moveTo>
                <a:lnTo>
                  <a:pt x="8839200" y="469900"/>
                </a:lnTo>
                <a:cubicBezTo>
                  <a:pt x="8831944" y="1739900"/>
                  <a:pt x="8863996" y="623509"/>
                  <a:pt x="8851901" y="1906814"/>
                </a:cubicBezTo>
                <a:cubicBezTo>
                  <a:pt x="6406849" y="2224919"/>
                  <a:pt x="5810553" y="418497"/>
                  <a:pt x="4448629" y="1113973"/>
                </a:cubicBezTo>
                <a:cubicBezTo>
                  <a:pt x="3086705" y="1809449"/>
                  <a:pt x="2679094" y="1598083"/>
                  <a:pt x="1937656" y="1494971"/>
                </a:cubicBezTo>
                <a:cubicBezTo>
                  <a:pt x="1196218" y="1391859"/>
                  <a:pt x="925285" y="967014"/>
                  <a:pt x="0" y="495300"/>
                </a:cubicBezTo>
                <a:lnTo>
                  <a:pt x="1168400" y="0"/>
                </a:lnTo>
                <a:close/>
              </a:path>
            </a:pathLst>
          </a:custGeom>
          <a:gradFill>
            <a:gsLst>
              <a:gs pos="0">
                <a:srgbClr val="61BDFF"/>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
          <p:cNvSpPr/>
          <p:nvPr/>
        </p:nvSpPr>
        <p:spPr>
          <a:xfrm rot="10800000" flipH="1">
            <a:off x="0" y="4196044"/>
            <a:ext cx="11938188" cy="37986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1" fmla="*/ 0 w 13716000"/>
              <a:gd name="connsiteY0-2" fmla="*/ 0 h 7715250"/>
              <a:gd name="connsiteX1-3" fmla="*/ 12192000 w 13716000"/>
              <a:gd name="connsiteY1-4" fmla="*/ 0 h 7715250"/>
              <a:gd name="connsiteX2-5" fmla="*/ 12192000 w 13716000"/>
              <a:gd name="connsiteY2-6" fmla="*/ 6858000 h 7715250"/>
              <a:gd name="connsiteX3-7" fmla="*/ 0 w 13716000"/>
              <a:gd name="connsiteY3-8" fmla="*/ 6858000 h 7715250"/>
              <a:gd name="connsiteX4-9" fmla="*/ 0 w 13716000"/>
              <a:gd name="connsiteY4-10" fmla="*/ 0 h 7715250"/>
              <a:gd name="connsiteX0-11" fmla="*/ 0 w 12512985"/>
              <a:gd name="connsiteY0-12" fmla="*/ 0 h 7544026"/>
              <a:gd name="connsiteX1-13" fmla="*/ 12192000 w 12512985"/>
              <a:gd name="connsiteY1-14" fmla="*/ 0 h 7544026"/>
              <a:gd name="connsiteX2-15" fmla="*/ 3991428 w 12512985"/>
              <a:gd name="connsiteY2-16" fmla="*/ 6466114 h 7544026"/>
              <a:gd name="connsiteX3-17" fmla="*/ 0 w 12512985"/>
              <a:gd name="connsiteY3-18" fmla="*/ 6858000 h 7544026"/>
              <a:gd name="connsiteX4-19" fmla="*/ 0 w 12512985"/>
              <a:gd name="connsiteY4-20" fmla="*/ 0 h 7544026"/>
              <a:gd name="connsiteX0-21" fmla="*/ 0 w 12513944"/>
              <a:gd name="connsiteY0-22" fmla="*/ 0 h 7700873"/>
              <a:gd name="connsiteX1-23" fmla="*/ 12192000 w 12513944"/>
              <a:gd name="connsiteY1-24" fmla="*/ 0 h 7700873"/>
              <a:gd name="connsiteX2-25" fmla="*/ 4020456 w 12513944"/>
              <a:gd name="connsiteY2-26" fmla="*/ 6828971 h 7700873"/>
              <a:gd name="connsiteX3-27" fmla="*/ 0 w 12513944"/>
              <a:gd name="connsiteY3-28" fmla="*/ 6858000 h 7700873"/>
              <a:gd name="connsiteX4-29" fmla="*/ 0 w 12513944"/>
              <a:gd name="connsiteY4-30" fmla="*/ 0 h 7700873"/>
              <a:gd name="connsiteX0-31" fmla="*/ 0 w 12521496"/>
              <a:gd name="connsiteY0-32" fmla="*/ 0 h 7394157"/>
              <a:gd name="connsiteX1-33" fmla="*/ 12192000 w 12521496"/>
              <a:gd name="connsiteY1-34" fmla="*/ 0 h 7394157"/>
              <a:gd name="connsiteX2-35" fmla="*/ 4020456 w 12521496"/>
              <a:gd name="connsiteY2-36" fmla="*/ 6828971 h 7394157"/>
              <a:gd name="connsiteX3-37" fmla="*/ 0 w 12521496"/>
              <a:gd name="connsiteY3-38" fmla="*/ 6858000 h 7394157"/>
              <a:gd name="connsiteX4-39" fmla="*/ 0 w 12521496"/>
              <a:gd name="connsiteY4-40" fmla="*/ 0 h 7394157"/>
              <a:gd name="connsiteX0-41" fmla="*/ 0 w 12521496"/>
              <a:gd name="connsiteY0-42" fmla="*/ 0 h 6918474"/>
              <a:gd name="connsiteX1-43" fmla="*/ 12192000 w 12521496"/>
              <a:gd name="connsiteY1-44" fmla="*/ 0 h 6918474"/>
              <a:gd name="connsiteX2-45" fmla="*/ 4020456 w 12521496"/>
              <a:gd name="connsiteY2-46" fmla="*/ 6828971 h 6918474"/>
              <a:gd name="connsiteX3-47" fmla="*/ 0 w 12521496"/>
              <a:gd name="connsiteY3-48" fmla="*/ 6858000 h 6918474"/>
              <a:gd name="connsiteX4-49" fmla="*/ 0 w 12521496"/>
              <a:gd name="connsiteY4-50" fmla="*/ 0 h 6918474"/>
              <a:gd name="connsiteX0-51" fmla="*/ 0 w 12520054"/>
              <a:gd name="connsiteY0-52" fmla="*/ 0 h 6877085"/>
              <a:gd name="connsiteX1-53" fmla="*/ 12192000 w 12520054"/>
              <a:gd name="connsiteY1-54" fmla="*/ 0 h 6877085"/>
              <a:gd name="connsiteX2-55" fmla="*/ 4020456 w 12520054"/>
              <a:gd name="connsiteY2-56" fmla="*/ 6828971 h 6877085"/>
              <a:gd name="connsiteX3-57" fmla="*/ 0 w 12520054"/>
              <a:gd name="connsiteY3-58" fmla="*/ 6858000 h 6877085"/>
              <a:gd name="connsiteX4-59" fmla="*/ 0 w 12520054"/>
              <a:gd name="connsiteY4-60" fmla="*/ 0 h 6877085"/>
              <a:gd name="connsiteX0-61" fmla="*/ 0 w 12594454"/>
              <a:gd name="connsiteY0-62" fmla="*/ 0 h 6877085"/>
              <a:gd name="connsiteX1-63" fmla="*/ 12192000 w 12594454"/>
              <a:gd name="connsiteY1-64" fmla="*/ 0 h 6877085"/>
              <a:gd name="connsiteX2-65" fmla="*/ 4020456 w 12594454"/>
              <a:gd name="connsiteY2-66" fmla="*/ 6828971 h 6877085"/>
              <a:gd name="connsiteX3-67" fmla="*/ 0 w 12594454"/>
              <a:gd name="connsiteY3-68" fmla="*/ 6858000 h 6877085"/>
              <a:gd name="connsiteX4-69" fmla="*/ 0 w 12594454"/>
              <a:gd name="connsiteY4-70" fmla="*/ 0 h 6877085"/>
              <a:gd name="connsiteX0-71" fmla="*/ 0 w 12413791"/>
              <a:gd name="connsiteY0-72" fmla="*/ 0 h 6877085"/>
              <a:gd name="connsiteX1-73" fmla="*/ 12192000 w 12413791"/>
              <a:gd name="connsiteY1-74" fmla="*/ 0 h 6877085"/>
              <a:gd name="connsiteX2-75" fmla="*/ 4020456 w 12413791"/>
              <a:gd name="connsiteY2-76" fmla="*/ 6828971 h 6877085"/>
              <a:gd name="connsiteX3-77" fmla="*/ 0 w 12413791"/>
              <a:gd name="connsiteY3-78" fmla="*/ 6858000 h 6877085"/>
              <a:gd name="connsiteX4-79" fmla="*/ 0 w 12413791"/>
              <a:gd name="connsiteY4-80" fmla="*/ 0 h 6877085"/>
              <a:gd name="connsiteX0-81" fmla="*/ 0 w 12777272"/>
              <a:gd name="connsiteY0-82" fmla="*/ 0 h 6877085"/>
              <a:gd name="connsiteX1-83" fmla="*/ 12192000 w 12777272"/>
              <a:gd name="connsiteY1-84" fmla="*/ 0 h 6877085"/>
              <a:gd name="connsiteX2-85" fmla="*/ 10145487 w 12777272"/>
              <a:gd name="connsiteY2-86" fmla="*/ 2046515 h 6877085"/>
              <a:gd name="connsiteX3-87" fmla="*/ 4020456 w 12777272"/>
              <a:gd name="connsiteY3-88" fmla="*/ 6828971 h 6877085"/>
              <a:gd name="connsiteX4-89" fmla="*/ 0 w 12777272"/>
              <a:gd name="connsiteY4-90" fmla="*/ 6858000 h 6877085"/>
              <a:gd name="connsiteX5" fmla="*/ 0 w 12777272"/>
              <a:gd name="connsiteY5" fmla="*/ 0 h 6877085"/>
              <a:gd name="connsiteX0-91" fmla="*/ 0 w 13300967"/>
              <a:gd name="connsiteY0-92" fmla="*/ 0 h 6877085"/>
              <a:gd name="connsiteX1-93" fmla="*/ 12192000 w 13300967"/>
              <a:gd name="connsiteY1-94" fmla="*/ 0 h 6877085"/>
              <a:gd name="connsiteX2-95" fmla="*/ 12104915 w 13300967"/>
              <a:gd name="connsiteY2-96" fmla="*/ 2670629 h 6877085"/>
              <a:gd name="connsiteX3-97" fmla="*/ 4020456 w 13300967"/>
              <a:gd name="connsiteY3-98" fmla="*/ 6828971 h 6877085"/>
              <a:gd name="connsiteX4-99" fmla="*/ 0 w 13300967"/>
              <a:gd name="connsiteY4-100" fmla="*/ 6858000 h 6877085"/>
              <a:gd name="connsiteX5-101" fmla="*/ 0 w 13300967"/>
              <a:gd name="connsiteY5-102" fmla="*/ 0 h 6877085"/>
              <a:gd name="connsiteX0-103" fmla="*/ 0 w 12924146"/>
              <a:gd name="connsiteY0-104" fmla="*/ 0 h 6877085"/>
              <a:gd name="connsiteX1-105" fmla="*/ 12192000 w 12924146"/>
              <a:gd name="connsiteY1-106" fmla="*/ 0 h 6877085"/>
              <a:gd name="connsiteX2-107" fmla="*/ 12104915 w 12924146"/>
              <a:gd name="connsiteY2-108" fmla="*/ 2670629 h 6877085"/>
              <a:gd name="connsiteX3-109" fmla="*/ 4020456 w 12924146"/>
              <a:gd name="connsiteY3-110" fmla="*/ 6828971 h 6877085"/>
              <a:gd name="connsiteX4-111" fmla="*/ 0 w 12924146"/>
              <a:gd name="connsiteY4-112" fmla="*/ 6858000 h 6877085"/>
              <a:gd name="connsiteX5-113" fmla="*/ 0 w 12924146"/>
              <a:gd name="connsiteY5-114" fmla="*/ 0 h 6877085"/>
              <a:gd name="connsiteX0-115" fmla="*/ 0 w 12946213"/>
              <a:gd name="connsiteY0-116" fmla="*/ 0 h 6877085"/>
              <a:gd name="connsiteX1-117" fmla="*/ 12192000 w 12946213"/>
              <a:gd name="connsiteY1-118" fmla="*/ 0 h 6877085"/>
              <a:gd name="connsiteX2-119" fmla="*/ 12192001 w 12946213"/>
              <a:gd name="connsiteY2-120" fmla="*/ 2656114 h 6877085"/>
              <a:gd name="connsiteX3-121" fmla="*/ 4020456 w 12946213"/>
              <a:gd name="connsiteY3-122" fmla="*/ 6828971 h 6877085"/>
              <a:gd name="connsiteX4-123" fmla="*/ 0 w 12946213"/>
              <a:gd name="connsiteY4-124" fmla="*/ 6858000 h 6877085"/>
              <a:gd name="connsiteX5-125" fmla="*/ 0 w 12946213"/>
              <a:gd name="connsiteY5-126" fmla="*/ 0 h 6877085"/>
              <a:gd name="connsiteX0-127" fmla="*/ 0 w 12196083"/>
              <a:gd name="connsiteY0-128" fmla="*/ 0 h 6877085"/>
              <a:gd name="connsiteX1-129" fmla="*/ 12192000 w 12196083"/>
              <a:gd name="connsiteY1-130" fmla="*/ 0 h 6877085"/>
              <a:gd name="connsiteX2-131" fmla="*/ 12192001 w 12196083"/>
              <a:gd name="connsiteY2-132" fmla="*/ 2656114 h 6877085"/>
              <a:gd name="connsiteX3-133" fmla="*/ 4020456 w 12196083"/>
              <a:gd name="connsiteY3-134" fmla="*/ 6828971 h 6877085"/>
              <a:gd name="connsiteX4-135" fmla="*/ 0 w 12196083"/>
              <a:gd name="connsiteY4-136" fmla="*/ 6858000 h 6877085"/>
              <a:gd name="connsiteX5-137" fmla="*/ 0 w 12196083"/>
              <a:gd name="connsiteY5-138" fmla="*/ 0 h 6877085"/>
              <a:gd name="connsiteX0-139" fmla="*/ 0 w 12196083"/>
              <a:gd name="connsiteY0-140" fmla="*/ 0 h 6877085"/>
              <a:gd name="connsiteX1-141" fmla="*/ 12192000 w 12196083"/>
              <a:gd name="connsiteY1-142" fmla="*/ 0 h 6877085"/>
              <a:gd name="connsiteX2-143" fmla="*/ 12192001 w 12196083"/>
              <a:gd name="connsiteY2-144" fmla="*/ 2656114 h 6877085"/>
              <a:gd name="connsiteX3-145" fmla="*/ 4020456 w 12196083"/>
              <a:gd name="connsiteY3-146" fmla="*/ 6828971 h 6877085"/>
              <a:gd name="connsiteX4-147" fmla="*/ 0 w 12196083"/>
              <a:gd name="connsiteY4-148" fmla="*/ 6858000 h 6877085"/>
              <a:gd name="connsiteX5-149" fmla="*/ 0 w 12196083"/>
              <a:gd name="connsiteY5-150" fmla="*/ 0 h 6877085"/>
              <a:gd name="connsiteX0-151" fmla="*/ 0 w 12196083"/>
              <a:gd name="connsiteY0-152" fmla="*/ 0 h 6877085"/>
              <a:gd name="connsiteX1-153" fmla="*/ 12192000 w 12196083"/>
              <a:gd name="connsiteY1-154" fmla="*/ 0 h 6877085"/>
              <a:gd name="connsiteX2-155" fmla="*/ 12192001 w 12196083"/>
              <a:gd name="connsiteY2-156" fmla="*/ 2656114 h 6877085"/>
              <a:gd name="connsiteX3-157" fmla="*/ 9942286 w 12196083"/>
              <a:gd name="connsiteY3-158" fmla="*/ 4194630 h 6877085"/>
              <a:gd name="connsiteX4-159" fmla="*/ 4020456 w 12196083"/>
              <a:gd name="connsiteY4-160" fmla="*/ 6828971 h 6877085"/>
              <a:gd name="connsiteX5-161" fmla="*/ 0 w 12196083"/>
              <a:gd name="connsiteY5-162" fmla="*/ 6858000 h 6877085"/>
              <a:gd name="connsiteX6" fmla="*/ 0 w 12196083"/>
              <a:gd name="connsiteY6" fmla="*/ 0 h 6877085"/>
              <a:gd name="connsiteX0-163" fmla="*/ 0 w 12196083"/>
              <a:gd name="connsiteY0-164" fmla="*/ 0 h 6877085"/>
              <a:gd name="connsiteX1-165" fmla="*/ 12192000 w 12196083"/>
              <a:gd name="connsiteY1-166" fmla="*/ 0 h 6877085"/>
              <a:gd name="connsiteX2-167" fmla="*/ 12192001 w 12196083"/>
              <a:gd name="connsiteY2-168" fmla="*/ 2656114 h 6877085"/>
              <a:gd name="connsiteX3-169" fmla="*/ 6357257 w 12196083"/>
              <a:gd name="connsiteY3-170" fmla="*/ 2931887 h 6877085"/>
              <a:gd name="connsiteX4-171" fmla="*/ 4020456 w 12196083"/>
              <a:gd name="connsiteY4-172" fmla="*/ 6828971 h 6877085"/>
              <a:gd name="connsiteX5-173" fmla="*/ 0 w 12196083"/>
              <a:gd name="connsiteY5-174" fmla="*/ 6858000 h 6877085"/>
              <a:gd name="connsiteX6-175" fmla="*/ 0 w 12196083"/>
              <a:gd name="connsiteY6-176" fmla="*/ 0 h 6877085"/>
              <a:gd name="connsiteX0-177" fmla="*/ 0 w 12196083"/>
              <a:gd name="connsiteY0-178" fmla="*/ 0 h 6877085"/>
              <a:gd name="connsiteX1-179" fmla="*/ 12192000 w 12196083"/>
              <a:gd name="connsiteY1-180" fmla="*/ 0 h 6877085"/>
              <a:gd name="connsiteX2-181" fmla="*/ 12192001 w 12196083"/>
              <a:gd name="connsiteY2-182" fmla="*/ 2656114 h 6877085"/>
              <a:gd name="connsiteX3-183" fmla="*/ 5907315 w 12196083"/>
              <a:gd name="connsiteY3-184" fmla="*/ 3120573 h 6877085"/>
              <a:gd name="connsiteX4-185" fmla="*/ 4020456 w 12196083"/>
              <a:gd name="connsiteY4-186" fmla="*/ 6828971 h 6877085"/>
              <a:gd name="connsiteX5-187" fmla="*/ 0 w 12196083"/>
              <a:gd name="connsiteY5-188" fmla="*/ 6858000 h 6877085"/>
              <a:gd name="connsiteX6-189" fmla="*/ 0 w 12196083"/>
              <a:gd name="connsiteY6-190" fmla="*/ 0 h 6877085"/>
              <a:gd name="connsiteX0-191" fmla="*/ 0 w 12196083"/>
              <a:gd name="connsiteY0-192" fmla="*/ 0 h 6877085"/>
              <a:gd name="connsiteX1-193" fmla="*/ 12192000 w 12196083"/>
              <a:gd name="connsiteY1-194" fmla="*/ 0 h 6877085"/>
              <a:gd name="connsiteX2-195" fmla="*/ 12192001 w 12196083"/>
              <a:gd name="connsiteY2-196" fmla="*/ 2656114 h 6877085"/>
              <a:gd name="connsiteX3-197" fmla="*/ 6836229 w 12196083"/>
              <a:gd name="connsiteY3-198" fmla="*/ 2815773 h 6877085"/>
              <a:gd name="connsiteX4-199" fmla="*/ 4020456 w 12196083"/>
              <a:gd name="connsiteY4-200" fmla="*/ 6828971 h 6877085"/>
              <a:gd name="connsiteX5-201" fmla="*/ 0 w 12196083"/>
              <a:gd name="connsiteY5-202" fmla="*/ 6858000 h 6877085"/>
              <a:gd name="connsiteX6-203" fmla="*/ 0 w 12196083"/>
              <a:gd name="connsiteY6-204" fmla="*/ 0 h 6877085"/>
              <a:gd name="connsiteX0-205" fmla="*/ 0 w 12196083"/>
              <a:gd name="connsiteY0-206" fmla="*/ 0 h 6877085"/>
              <a:gd name="connsiteX1-207" fmla="*/ 12192000 w 12196083"/>
              <a:gd name="connsiteY1-208" fmla="*/ 0 h 6877085"/>
              <a:gd name="connsiteX2-209" fmla="*/ 12192001 w 12196083"/>
              <a:gd name="connsiteY2-210" fmla="*/ 2656114 h 6877085"/>
              <a:gd name="connsiteX3-211" fmla="*/ 5863771 w 12196083"/>
              <a:gd name="connsiteY3-212" fmla="*/ 2960916 h 6877085"/>
              <a:gd name="connsiteX4-213" fmla="*/ 4020456 w 12196083"/>
              <a:gd name="connsiteY4-214" fmla="*/ 6828971 h 6877085"/>
              <a:gd name="connsiteX5-215" fmla="*/ 0 w 12196083"/>
              <a:gd name="connsiteY5-216" fmla="*/ 6858000 h 6877085"/>
              <a:gd name="connsiteX6-217" fmla="*/ 0 w 12196083"/>
              <a:gd name="connsiteY6-218" fmla="*/ 0 h 6877085"/>
              <a:gd name="connsiteX0-219" fmla="*/ 0 w 12196083"/>
              <a:gd name="connsiteY0-220" fmla="*/ 0 h 6877085"/>
              <a:gd name="connsiteX1-221" fmla="*/ 12192000 w 12196083"/>
              <a:gd name="connsiteY1-222" fmla="*/ 0 h 6877085"/>
              <a:gd name="connsiteX2-223" fmla="*/ 12192001 w 12196083"/>
              <a:gd name="connsiteY2-224" fmla="*/ 2656114 h 6877085"/>
              <a:gd name="connsiteX3-225" fmla="*/ 6778171 w 12196083"/>
              <a:gd name="connsiteY3-226" fmla="*/ 2496459 h 6877085"/>
              <a:gd name="connsiteX4-227" fmla="*/ 4020456 w 12196083"/>
              <a:gd name="connsiteY4-228" fmla="*/ 6828971 h 6877085"/>
              <a:gd name="connsiteX5-229" fmla="*/ 0 w 12196083"/>
              <a:gd name="connsiteY5-230" fmla="*/ 6858000 h 6877085"/>
              <a:gd name="connsiteX6-231" fmla="*/ 0 w 12196083"/>
              <a:gd name="connsiteY6-232" fmla="*/ 0 h 6877085"/>
              <a:gd name="connsiteX0-233" fmla="*/ 0 w 12196083"/>
              <a:gd name="connsiteY0-234" fmla="*/ 0 h 6877085"/>
              <a:gd name="connsiteX1-235" fmla="*/ 12192000 w 12196083"/>
              <a:gd name="connsiteY1-236" fmla="*/ 0 h 6877085"/>
              <a:gd name="connsiteX2-237" fmla="*/ 12192001 w 12196083"/>
              <a:gd name="connsiteY2-238" fmla="*/ 2656114 h 6877085"/>
              <a:gd name="connsiteX3-239" fmla="*/ 6313714 w 12196083"/>
              <a:gd name="connsiteY3-240" fmla="*/ 2510973 h 6877085"/>
              <a:gd name="connsiteX4-241" fmla="*/ 4020456 w 12196083"/>
              <a:gd name="connsiteY4-242" fmla="*/ 6828971 h 6877085"/>
              <a:gd name="connsiteX5-243" fmla="*/ 0 w 12196083"/>
              <a:gd name="connsiteY5-244" fmla="*/ 6858000 h 6877085"/>
              <a:gd name="connsiteX6-245" fmla="*/ 0 w 12196083"/>
              <a:gd name="connsiteY6-246" fmla="*/ 0 h 6877085"/>
              <a:gd name="connsiteX0-247" fmla="*/ 0 w 12196083"/>
              <a:gd name="connsiteY0-248" fmla="*/ 0 h 6877085"/>
              <a:gd name="connsiteX1-249" fmla="*/ 12192000 w 12196083"/>
              <a:gd name="connsiteY1-250" fmla="*/ 0 h 6877085"/>
              <a:gd name="connsiteX2-251" fmla="*/ 12192001 w 12196083"/>
              <a:gd name="connsiteY2-252" fmla="*/ 2656114 h 6877085"/>
              <a:gd name="connsiteX3-253" fmla="*/ 5167086 w 12196083"/>
              <a:gd name="connsiteY3-254" fmla="*/ 3657601 h 6877085"/>
              <a:gd name="connsiteX4-255" fmla="*/ 4020456 w 12196083"/>
              <a:gd name="connsiteY4-256" fmla="*/ 6828971 h 6877085"/>
              <a:gd name="connsiteX5-257" fmla="*/ 0 w 12196083"/>
              <a:gd name="connsiteY5-258" fmla="*/ 6858000 h 6877085"/>
              <a:gd name="connsiteX6-259" fmla="*/ 0 w 12196083"/>
              <a:gd name="connsiteY6-260" fmla="*/ 0 h 6877085"/>
              <a:gd name="connsiteX0-261" fmla="*/ 0 w 12196083"/>
              <a:gd name="connsiteY0-262" fmla="*/ 0 h 6877085"/>
              <a:gd name="connsiteX1-263" fmla="*/ 12192000 w 12196083"/>
              <a:gd name="connsiteY1-264" fmla="*/ 0 h 6877085"/>
              <a:gd name="connsiteX2-265" fmla="*/ 12192001 w 12196083"/>
              <a:gd name="connsiteY2-266" fmla="*/ 2656114 h 6877085"/>
              <a:gd name="connsiteX3-267" fmla="*/ 5167086 w 12196083"/>
              <a:gd name="connsiteY3-268" fmla="*/ 3657601 h 6877085"/>
              <a:gd name="connsiteX4-269" fmla="*/ 4020456 w 12196083"/>
              <a:gd name="connsiteY4-270" fmla="*/ 6828971 h 6877085"/>
              <a:gd name="connsiteX5-271" fmla="*/ 0 w 12196083"/>
              <a:gd name="connsiteY5-272" fmla="*/ 6858000 h 6877085"/>
              <a:gd name="connsiteX6-273" fmla="*/ 0 w 12196083"/>
              <a:gd name="connsiteY6-274" fmla="*/ 0 h 6877085"/>
              <a:gd name="connsiteX0-275" fmla="*/ 0 w 12196083"/>
              <a:gd name="connsiteY0-276" fmla="*/ 0 h 6877085"/>
              <a:gd name="connsiteX1-277" fmla="*/ 12192000 w 12196083"/>
              <a:gd name="connsiteY1-278" fmla="*/ 0 h 6877085"/>
              <a:gd name="connsiteX2-279" fmla="*/ 12192001 w 12196083"/>
              <a:gd name="connsiteY2-280" fmla="*/ 2656114 h 6877085"/>
              <a:gd name="connsiteX3-281" fmla="*/ 5167086 w 12196083"/>
              <a:gd name="connsiteY3-282" fmla="*/ 3657601 h 6877085"/>
              <a:gd name="connsiteX4-283" fmla="*/ 4020456 w 12196083"/>
              <a:gd name="connsiteY4-284" fmla="*/ 6828971 h 6877085"/>
              <a:gd name="connsiteX5-285" fmla="*/ 0 w 12196083"/>
              <a:gd name="connsiteY5-286" fmla="*/ 6858000 h 6877085"/>
              <a:gd name="connsiteX6-287" fmla="*/ 0 w 12196083"/>
              <a:gd name="connsiteY6-288" fmla="*/ 0 h 6877085"/>
              <a:gd name="connsiteX0-289" fmla="*/ 0 w 12196083"/>
              <a:gd name="connsiteY0-290" fmla="*/ 0 h 6877085"/>
              <a:gd name="connsiteX1-291" fmla="*/ 12192000 w 12196083"/>
              <a:gd name="connsiteY1-292" fmla="*/ 0 h 6877085"/>
              <a:gd name="connsiteX2-293" fmla="*/ 12192001 w 12196083"/>
              <a:gd name="connsiteY2-294" fmla="*/ 2656114 h 6877085"/>
              <a:gd name="connsiteX3-295" fmla="*/ 6110515 w 12196083"/>
              <a:gd name="connsiteY3-296" fmla="*/ 2133601 h 6877085"/>
              <a:gd name="connsiteX4-297" fmla="*/ 4020456 w 12196083"/>
              <a:gd name="connsiteY4-298" fmla="*/ 6828971 h 6877085"/>
              <a:gd name="connsiteX5-299" fmla="*/ 0 w 12196083"/>
              <a:gd name="connsiteY5-300" fmla="*/ 6858000 h 6877085"/>
              <a:gd name="connsiteX6-301" fmla="*/ 0 w 12196083"/>
              <a:gd name="connsiteY6-302" fmla="*/ 0 h 6877085"/>
              <a:gd name="connsiteX0-303" fmla="*/ 0 w 12196083"/>
              <a:gd name="connsiteY0-304" fmla="*/ 0 h 6877085"/>
              <a:gd name="connsiteX1-305" fmla="*/ 12192000 w 12196083"/>
              <a:gd name="connsiteY1-306" fmla="*/ 0 h 6877085"/>
              <a:gd name="connsiteX2-307" fmla="*/ 12192001 w 12196083"/>
              <a:gd name="connsiteY2-308" fmla="*/ 2656114 h 6877085"/>
              <a:gd name="connsiteX3-309" fmla="*/ 6110515 w 12196083"/>
              <a:gd name="connsiteY3-310" fmla="*/ 2133601 h 6877085"/>
              <a:gd name="connsiteX4-311" fmla="*/ 4020456 w 12196083"/>
              <a:gd name="connsiteY4-312" fmla="*/ 6828971 h 6877085"/>
              <a:gd name="connsiteX5-313" fmla="*/ 0 w 12196083"/>
              <a:gd name="connsiteY5-314" fmla="*/ 6858000 h 6877085"/>
              <a:gd name="connsiteX6-315" fmla="*/ 0 w 12196083"/>
              <a:gd name="connsiteY6-316" fmla="*/ 0 h 6877085"/>
              <a:gd name="connsiteX0-317" fmla="*/ 0 w 12196083"/>
              <a:gd name="connsiteY0-318" fmla="*/ 0 h 6877085"/>
              <a:gd name="connsiteX1-319" fmla="*/ 12192000 w 12196083"/>
              <a:gd name="connsiteY1-320" fmla="*/ 0 h 6877085"/>
              <a:gd name="connsiteX2-321" fmla="*/ 12192001 w 12196083"/>
              <a:gd name="connsiteY2-322" fmla="*/ 2656114 h 6877085"/>
              <a:gd name="connsiteX3-323" fmla="*/ 6357258 w 12196083"/>
              <a:gd name="connsiteY3-324" fmla="*/ 2409372 h 6877085"/>
              <a:gd name="connsiteX4-325" fmla="*/ 4020456 w 12196083"/>
              <a:gd name="connsiteY4-326" fmla="*/ 6828971 h 6877085"/>
              <a:gd name="connsiteX5-327" fmla="*/ 0 w 12196083"/>
              <a:gd name="connsiteY5-328" fmla="*/ 6858000 h 6877085"/>
              <a:gd name="connsiteX6-329" fmla="*/ 0 w 12196083"/>
              <a:gd name="connsiteY6-330" fmla="*/ 0 h 6877085"/>
              <a:gd name="connsiteX0-331" fmla="*/ 0 w 12196083"/>
              <a:gd name="connsiteY0-332" fmla="*/ 0 h 6877085"/>
              <a:gd name="connsiteX1-333" fmla="*/ 12192000 w 12196083"/>
              <a:gd name="connsiteY1-334" fmla="*/ 0 h 6877085"/>
              <a:gd name="connsiteX2-335" fmla="*/ 12192001 w 12196083"/>
              <a:gd name="connsiteY2-336" fmla="*/ 2656114 h 6877085"/>
              <a:gd name="connsiteX3-337" fmla="*/ 6357258 w 12196083"/>
              <a:gd name="connsiteY3-338" fmla="*/ 2409372 h 6877085"/>
              <a:gd name="connsiteX4-339" fmla="*/ 4020456 w 12196083"/>
              <a:gd name="connsiteY4-340" fmla="*/ 6828971 h 6877085"/>
              <a:gd name="connsiteX5-341" fmla="*/ 0 w 12196083"/>
              <a:gd name="connsiteY5-342" fmla="*/ 6858000 h 6877085"/>
              <a:gd name="connsiteX6-343" fmla="*/ 0 w 12196083"/>
              <a:gd name="connsiteY6-344" fmla="*/ 0 h 6877085"/>
              <a:gd name="connsiteX0-345" fmla="*/ 0 w 12196083"/>
              <a:gd name="connsiteY0-346" fmla="*/ 0 h 6829257"/>
              <a:gd name="connsiteX1-347" fmla="*/ 12192000 w 12196083"/>
              <a:gd name="connsiteY1-348" fmla="*/ 0 h 6829257"/>
              <a:gd name="connsiteX2-349" fmla="*/ 12192001 w 12196083"/>
              <a:gd name="connsiteY2-350" fmla="*/ 2656114 h 6829257"/>
              <a:gd name="connsiteX3-351" fmla="*/ 6357258 w 12196083"/>
              <a:gd name="connsiteY3-352" fmla="*/ 2409372 h 6829257"/>
              <a:gd name="connsiteX4-353" fmla="*/ 4020456 w 12196083"/>
              <a:gd name="connsiteY4-354" fmla="*/ 6828971 h 6829257"/>
              <a:gd name="connsiteX5-355" fmla="*/ 0 w 12196083"/>
              <a:gd name="connsiteY5-356" fmla="*/ 2679700 h 6829257"/>
              <a:gd name="connsiteX6-357" fmla="*/ 0 w 12196083"/>
              <a:gd name="connsiteY6-358" fmla="*/ 0 h 6829257"/>
              <a:gd name="connsiteX0-359" fmla="*/ 0 w 12196083"/>
              <a:gd name="connsiteY0-360" fmla="*/ 0 h 2730444"/>
              <a:gd name="connsiteX1-361" fmla="*/ 12192000 w 12196083"/>
              <a:gd name="connsiteY1-362" fmla="*/ 0 h 2730444"/>
              <a:gd name="connsiteX2-363" fmla="*/ 12192001 w 12196083"/>
              <a:gd name="connsiteY2-364" fmla="*/ 2656114 h 2730444"/>
              <a:gd name="connsiteX3-365" fmla="*/ 6357258 w 12196083"/>
              <a:gd name="connsiteY3-366" fmla="*/ 2409372 h 2730444"/>
              <a:gd name="connsiteX4-367" fmla="*/ 3677556 w 12196083"/>
              <a:gd name="connsiteY4-368" fmla="*/ 1609271 h 2730444"/>
              <a:gd name="connsiteX5-369" fmla="*/ 0 w 12196083"/>
              <a:gd name="connsiteY5-370" fmla="*/ 2679700 h 2730444"/>
              <a:gd name="connsiteX6-371" fmla="*/ 0 w 12196083"/>
              <a:gd name="connsiteY6-372" fmla="*/ 0 h 2730444"/>
              <a:gd name="connsiteX0-373" fmla="*/ 0 w 12196083"/>
              <a:gd name="connsiteY0-374" fmla="*/ 0 h 2730444"/>
              <a:gd name="connsiteX1-375" fmla="*/ 12192000 w 12196083"/>
              <a:gd name="connsiteY1-376" fmla="*/ 0 h 2730444"/>
              <a:gd name="connsiteX2-377" fmla="*/ 12192001 w 12196083"/>
              <a:gd name="connsiteY2-378" fmla="*/ 2656114 h 2730444"/>
              <a:gd name="connsiteX3-379" fmla="*/ 6357258 w 12196083"/>
              <a:gd name="connsiteY3-380" fmla="*/ 2409372 h 2730444"/>
              <a:gd name="connsiteX4-381" fmla="*/ 3677556 w 12196083"/>
              <a:gd name="connsiteY4-382" fmla="*/ 1609271 h 2730444"/>
              <a:gd name="connsiteX5-383" fmla="*/ 0 w 12196083"/>
              <a:gd name="connsiteY5-384" fmla="*/ 2679700 h 2730444"/>
              <a:gd name="connsiteX6-385" fmla="*/ 0 w 12196083"/>
              <a:gd name="connsiteY6-386" fmla="*/ 0 h 2730444"/>
              <a:gd name="connsiteX0-387" fmla="*/ 0 w 12196083"/>
              <a:gd name="connsiteY0-388" fmla="*/ 0 h 2730444"/>
              <a:gd name="connsiteX1-389" fmla="*/ 12192000 w 12196083"/>
              <a:gd name="connsiteY1-390" fmla="*/ 0 h 2730444"/>
              <a:gd name="connsiteX2-391" fmla="*/ 12192001 w 12196083"/>
              <a:gd name="connsiteY2-392" fmla="*/ 2656114 h 2730444"/>
              <a:gd name="connsiteX3-393" fmla="*/ 6357258 w 12196083"/>
              <a:gd name="connsiteY3-394" fmla="*/ 2409372 h 2730444"/>
              <a:gd name="connsiteX4-395" fmla="*/ 3550556 w 12196083"/>
              <a:gd name="connsiteY4-396" fmla="*/ 1660071 h 2730444"/>
              <a:gd name="connsiteX5-397" fmla="*/ 0 w 12196083"/>
              <a:gd name="connsiteY5-398" fmla="*/ 2679700 h 2730444"/>
              <a:gd name="connsiteX6-399" fmla="*/ 0 w 12196083"/>
              <a:gd name="connsiteY6-400" fmla="*/ 0 h 2730444"/>
              <a:gd name="connsiteX0-401" fmla="*/ 0 w 12196083"/>
              <a:gd name="connsiteY0-402" fmla="*/ 0 h 2702837"/>
              <a:gd name="connsiteX1-403" fmla="*/ 12192000 w 12196083"/>
              <a:gd name="connsiteY1-404" fmla="*/ 0 h 2702837"/>
              <a:gd name="connsiteX2-405" fmla="*/ 12192001 w 12196083"/>
              <a:gd name="connsiteY2-406" fmla="*/ 2656114 h 2702837"/>
              <a:gd name="connsiteX3-407" fmla="*/ 8160658 w 12196083"/>
              <a:gd name="connsiteY3-408" fmla="*/ 1494972 h 2702837"/>
              <a:gd name="connsiteX4-409" fmla="*/ 3550556 w 12196083"/>
              <a:gd name="connsiteY4-410" fmla="*/ 1660071 h 2702837"/>
              <a:gd name="connsiteX5-411" fmla="*/ 0 w 12196083"/>
              <a:gd name="connsiteY5-412" fmla="*/ 2679700 h 2702837"/>
              <a:gd name="connsiteX6-413" fmla="*/ 0 w 12196083"/>
              <a:gd name="connsiteY6-414" fmla="*/ 0 h 2702837"/>
              <a:gd name="connsiteX0-415" fmla="*/ 0 w 12196083"/>
              <a:gd name="connsiteY0-416" fmla="*/ 0 h 2710378"/>
              <a:gd name="connsiteX1-417" fmla="*/ 12192000 w 12196083"/>
              <a:gd name="connsiteY1-418" fmla="*/ 0 h 2710378"/>
              <a:gd name="connsiteX2-419" fmla="*/ 12192001 w 12196083"/>
              <a:gd name="connsiteY2-420" fmla="*/ 2656114 h 2710378"/>
              <a:gd name="connsiteX3-421" fmla="*/ 8160658 w 12196083"/>
              <a:gd name="connsiteY3-422" fmla="*/ 1494972 h 2710378"/>
              <a:gd name="connsiteX4-423" fmla="*/ 3550556 w 12196083"/>
              <a:gd name="connsiteY4-424" fmla="*/ 1660071 h 2710378"/>
              <a:gd name="connsiteX5-425" fmla="*/ 0 w 12196083"/>
              <a:gd name="connsiteY5-426" fmla="*/ 2679700 h 2710378"/>
              <a:gd name="connsiteX6-427" fmla="*/ 0 w 12196083"/>
              <a:gd name="connsiteY6-428" fmla="*/ 0 h 2710378"/>
              <a:gd name="connsiteX0-429" fmla="*/ 0 w 12192000"/>
              <a:gd name="connsiteY0-430" fmla="*/ 654352 h 3335394"/>
              <a:gd name="connsiteX1-431" fmla="*/ 12192000 w 12192000"/>
              <a:gd name="connsiteY1-432" fmla="*/ 654352 h 3335394"/>
              <a:gd name="connsiteX2-433" fmla="*/ 11938001 w 12192000"/>
              <a:gd name="connsiteY2-434" fmla="*/ 338666 h 3335394"/>
              <a:gd name="connsiteX3-435" fmla="*/ 8160658 w 12192000"/>
              <a:gd name="connsiteY3-436" fmla="*/ 2149324 h 3335394"/>
              <a:gd name="connsiteX4-437" fmla="*/ 3550556 w 12192000"/>
              <a:gd name="connsiteY4-438" fmla="*/ 2314423 h 3335394"/>
              <a:gd name="connsiteX5-439" fmla="*/ 0 w 12192000"/>
              <a:gd name="connsiteY5-440" fmla="*/ 3334052 h 3335394"/>
              <a:gd name="connsiteX6-441" fmla="*/ 0 w 12192000"/>
              <a:gd name="connsiteY6-442" fmla="*/ 654352 h 3335394"/>
              <a:gd name="connsiteX0-443" fmla="*/ 0 w 11938188"/>
              <a:gd name="connsiteY0-444" fmla="*/ 1117600 h 3798642"/>
              <a:gd name="connsiteX1-445" fmla="*/ 11379200 w 11938188"/>
              <a:gd name="connsiteY1-446" fmla="*/ 0 h 3798642"/>
              <a:gd name="connsiteX2-447" fmla="*/ 11938001 w 11938188"/>
              <a:gd name="connsiteY2-448" fmla="*/ 801914 h 3798642"/>
              <a:gd name="connsiteX3-449" fmla="*/ 8160658 w 11938188"/>
              <a:gd name="connsiteY3-450" fmla="*/ 2612572 h 3798642"/>
              <a:gd name="connsiteX4-451" fmla="*/ 3550556 w 11938188"/>
              <a:gd name="connsiteY4-452" fmla="*/ 2777671 h 3798642"/>
              <a:gd name="connsiteX5-453" fmla="*/ 0 w 11938188"/>
              <a:gd name="connsiteY5-454" fmla="*/ 3797300 h 3798642"/>
              <a:gd name="connsiteX6-455" fmla="*/ 0 w 11938188"/>
              <a:gd name="connsiteY6-456" fmla="*/ 1117600 h 37986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01" y="connsiteY5-102"/>
              </a:cxn>
              <a:cxn ang="0">
                <a:pos x="connsiteX6-175" y="connsiteY6-176"/>
              </a:cxn>
            </a:cxnLst>
            <a:rect l="l" t="t" r="r" b="b"/>
            <a:pathLst>
              <a:path w="11938188" h="3798642">
                <a:moveTo>
                  <a:pt x="0" y="1117600"/>
                </a:moveTo>
                <a:lnTo>
                  <a:pt x="11379200" y="0"/>
                </a:lnTo>
                <a:cubicBezTo>
                  <a:pt x="11371944" y="1270000"/>
                  <a:pt x="11950096" y="-481391"/>
                  <a:pt x="11938001" y="801914"/>
                </a:cubicBezTo>
                <a:cubicBezTo>
                  <a:pt x="10111620" y="1196219"/>
                  <a:pt x="9535282" y="2272696"/>
                  <a:pt x="8160658" y="2612572"/>
                </a:cubicBezTo>
                <a:cubicBezTo>
                  <a:pt x="6798734" y="3308048"/>
                  <a:pt x="4910666" y="2580216"/>
                  <a:pt x="3550556" y="2777671"/>
                </a:cubicBezTo>
                <a:cubicBezTo>
                  <a:pt x="2190446" y="2975126"/>
                  <a:pt x="1915885" y="3837214"/>
                  <a:pt x="0" y="3797300"/>
                </a:cubicBezTo>
                <a:lnTo>
                  <a:pt x="0" y="1117600"/>
                </a:lnTo>
                <a:close/>
              </a:path>
            </a:pathLst>
          </a:custGeom>
          <a:gradFill>
            <a:gsLst>
              <a:gs pos="21000">
                <a:srgbClr val="00B0F0"/>
              </a:gs>
              <a:gs pos="100000">
                <a:srgbClr val="21215D"/>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椭圆 12"/>
          <p:cNvSpPr/>
          <p:nvPr/>
        </p:nvSpPr>
        <p:spPr>
          <a:xfrm>
            <a:off x="-763814" y="2971799"/>
            <a:ext cx="2959099" cy="2959099"/>
          </a:xfrm>
          <a:prstGeom prst="ellipse">
            <a:avLst/>
          </a:prstGeom>
          <a:gradFill>
            <a:gsLst>
              <a:gs pos="21000">
                <a:srgbClr val="00B0F0">
                  <a:alpha val="0"/>
                </a:srgb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椭圆 13"/>
          <p:cNvSpPr/>
          <p:nvPr/>
        </p:nvSpPr>
        <p:spPr>
          <a:xfrm>
            <a:off x="7714342" y="-166916"/>
            <a:ext cx="1335316" cy="1299031"/>
          </a:xfrm>
          <a:prstGeom prst="ellipse">
            <a:avLst/>
          </a:prstGeom>
          <a:gradFill>
            <a:gsLst>
              <a:gs pos="21000">
                <a:srgbClr val="0070C0"/>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íṩḻîḋê"/>
          <p:cNvSpPr/>
          <p:nvPr/>
        </p:nvSpPr>
        <p:spPr bwMode="auto">
          <a:xfrm>
            <a:off x="3774440" y="2359660"/>
            <a:ext cx="649795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pPr>
            <a:r>
              <a:rPr lang="zh-CN" altLang="en-US" sz="60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rPr>
              <a:t>认识职业生涯规划</a:t>
            </a:r>
            <a:endParaRPr lang="zh-CN" altLang="en-US" sz="6000" dirty="0">
              <a:solidFill>
                <a:srgbClr val="404040"/>
              </a:solidFill>
              <a:effectLst>
                <a:outerShdw blurRad="50800" dist="38100" dir="8100000" algn="tr" rotWithShape="0">
                  <a:prstClr val="black">
                    <a:alpha val="40000"/>
                  </a:prstClr>
                </a:outerShdw>
              </a:effectLst>
              <a:latin typeface="字魂143号-正酷超级黑" panose="00000500000000000000" pitchFamily="2" charset="-122"/>
              <a:ea typeface="字魂143号-正酷超级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animBg="1"/>
      <p:bldP spid="14"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352836"/>
            <a:ext cx="1037351" cy="711200"/>
          </a:xfrm>
          <a:prstGeom prst="rect">
            <a:avLst/>
          </a:prstGeom>
          <a:noFill/>
        </p:spPr>
        <p:txBody>
          <a:bodyPr wrap="square" lIns="49623" tIns="24811" rIns="49623" bIns="24811" rtlCol="0" anchor="ctr" anchorCtr="0">
            <a:spAutoFit/>
          </a:bodyPr>
          <a:lstStyle/>
          <a:p>
            <a:pPr>
              <a:lnSpc>
                <a:spcPct val="100000"/>
              </a:lnSpc>
            </a:pPr>
            <a:r>
              <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499553"/>
            <a:ext cx="410718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给你的人生设置一个目的地</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圆角矩形 6"/>
          <p:cNvSpPr>
            <a:spLocks noChangeArrowheads="1"/>
          </p:cNvSpPr>
          <p:nvPr/>
        </p:nvSpPr>
        <p:spPr bwMode="auto">
          <a:xfrm>
            <a:off x="1283353" y="691416"/>
            <a:ext cx="2471166" cy="461856"/>
          </a:xfrm>
          <a:prstGeom prst="roundRect">
            <a:avLst>
              <a:gd name="adj" fmla="val 16667"/>
            </a:avLst>
          </a:prstGeom>
          <a:gradFill>
            <a:gsLst>
              <a:gs pos="21000">
                <a:srgbClr val="00B0F0"/>
              </a:gs>
              <a:gs pos="100000">
                <a:srgbClr val="21215D"/>
              </a:gs>
            </a:gsLst>
            <a:lin ang="7200000" scaled="0"/>
          </a:gra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rPr>
              <a:t>体验活动</a:t>
            </a:r>
            <a:endParaRPr lang="zh-CN" altLang="en-US" sz="2400" b="1">
              <a:solidFill>
                <a:srgbClr val="FFFFFF"/>
              </a:solidFill>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 name="文本框 3"/>
          <p:cNvSpPr txBox="1"/>
          <p:nvPr/>
        </p:nvSpPr>
        <p:spPr>
          <a:xfrm>
            <a:off x="1283335" y="2093595"/>
            <a:ext cx="9246870" cy="439991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大家被分为三个小组讨论自己的“十一”旅行计划。</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有人要跟团去马尔代夫，有人要结伴自助出游，有人要去亲戚同学所在地访友，还有人要到曾经去过的一个小镇故地重游……大家兴致勃勃地陈述着自己的计划路线、所带物品、与谁同行等细节。</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主持人在讨论告一段落时总结，其实旅游计划和生涯规划有很多相似之处。二者都有目的地、实现途径、前期规划等一系列准备的过程。不同的是，旅游是一个具体的短期计划，而职业规划则是人生的一个长期计划。</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“那么，可不可以如同旅游一样给你的职业生涯设置一个目的地，做一个职业规划？”主持人提出问题。</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很多人大学毕业后，发现不喜欢自己的职业。因为刚找工作时可能比较现实，只要收入不错就行，可时间久了会慢慢发现，这根本不是自己的兴趣所在，如果要转变，前期的积累都要丢掉，如果不转变，又感觉很痛苦。这就是一个“结”，如果没有一个长期的规划，很可能就如同一条没有方向的河，随波逐流，最后自己都不知道未来要流到哪儿。</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83335" y="715645"/>
            <a:ext cx="9246870" cy="163004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主持人建议，尽管我们不能计划细致到哪年要达到什么标准，但有一个明确的职业方向很有必要，至少应该考虑以下几点。</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（1）我的择业标准是：</a:t>
            </a:r>
            <a:r>
              <a:rPr lang="en-US" altLang="zh-CN" sz="2000">
                <a:latin typeface="宋体" panose="02010600030101010101" pitchFamily="2" charset="-122"/>
                <a:ea typeface="宋体" panose="02010600030101010101" pitchFamily="2" charset="-122"/>
                <a:cs typeface="宋体" panose="02010600030101010101" pitchFamily="2" charset="-122"/>
              </a:rPr>
              <a:t>____________________________________________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（2）除了现实目标，我的其他目标是：</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（3）当归属感、认同感缺乏时，我的人生道路在哪里？</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________________</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4"/>
          <p:cNvSpPr txBox="1"/>
          <p:nvPr/>
        </p:nvSpPr>
        <p:spPr>
          <a:xfrm>
            <a:off x="1196579" y="1352836"/>
            <a:ext cx="1037351" cy="711200"/>
          </a:xfrm>
          <a:prstGeom prst="rect">
            <a:avLst/>
          </a:prstGeom>
          <a:noFill/>
        </p:spPr>
        <p:txBody>
          <a:bodyPr wrap="square" lIns="49623" tIns="24811" rIns="49623" bIns="24811" rtlCol="0" anchor="ctr" anchorCtr="0">
            <a:spAutoFit/>
          </a:bodyPr>
          <a:lstStyle/>
          <a:p>
            <a:pPr>
              <a:lnSpc>
                <a:spcPct val="100000"/>
              </a:lnSpc>
            </a:pPr>
            <a:r>
              <a:rPr lang="en-US"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id-ID" sz="4300" dirty="0">
              <a:solidFill>
                <a:srgbClr val="0070C0"/>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Rectangle 19"/>
          <p:cNvSpPr/>
          <p:nvPr/>
        </p:nvSpPr>
        <p:spPr>
          <a:xfrm>
            <a:off x="1798955" y="1499553"/>
            <a:ext cx="4107180" cy="418465"/>
          </a:xfrm>
          <a:prstGeom prst="rect">
            <a:avLst/>
          </a:prstGeom>
        </p:spPr>
        <p:txBody>
          <a:bodyPr wrap="square" lIns="49623" tIns="24811" rIns="49623" bIns="24811" anchor="ctr" anchorCtr="0">
            <a:spAutoFit/>
          </a:bodyPr>
          <a:lstStyle/>
          <a:p>
            <a:pPr>
              <a:lnSpc>
                <a:spcPct val="100000"/>
              </a:lnSpc>
            </a:pPr>
            <a:r>
              <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我的生命线</a:t>
            </a:r>
            <a:endParaRPr lang="zh-CN" altLang="en-US" sz="24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3"/>
          <p:cNvSpPr txBox="1"/>
          <p:nvPr/>
        </p:nvSpPr>
        <p:spPr>
          <a:xfrm>
            <a:off x="1283335" y="2093595"/>
            <a:ext cx="9246870" cy="2553335"/>
          </a:xfrm>
          <a:prstGeom prst="rect">
            <a:avLst/>
          </a:prstGeom>
          <a:noFill/>
        </p:spPr>
        <p:txBody>
          <a:bodyPr wrap="square" rtlCol="0" anchor="t">
            <a:spAutoFit/>
          </a:bodyPr>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请在白纸上画一条直线，这条直线的长度代表了你的生命长度。思考一下，你期待自己活到多少岁？将直线的一端视为你生命的开始，另一端写上你期待可以活到的年龄。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在这条生命线中找到你现在的年龄点，并标记下来，写下你现在的年龄。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回顾你过往生命历程中发生的重大事件，在直线上方写出两到三件对你有积极影响的事件，在直线下方写出两到三件对你有消极影响的事件，并都在直线相应的位置上表明年龄。</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457200" fontAlgn="auto"/>
            <a:r>
              <a:rPr lang="zh-CN" altLang="en-US" sz="2000">
                <a:latin typeface="宋体" panose="02010600030101010101" pitchFamily="2" charset="-122"/>
                <a:ea typeface="宋体" panose="02010600030101010101" pitchFamily="2" charset="-122"/>
                <a:cs typeface="宋体" panose="02010600030101010101" pitchFamily="2" charset="-122"/>
              </a:rPr>
              <a:t>思考一下这些事件对你的影响，即它们如何使你成为今天的你。</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6" name="图片 5" descr="u=36825385,2507241924&amp;fm=253&amp;fmt=auto&amp;app=138&amp;f=JPEG.webp"/>
          <p:cNvPicPr>
            <a:picLocks noChangeAspect="1"/>
          </p:cNvPicPr>
          <p:nvPr/>
        </p:nvPicPr>
        <p:blipFill>
          <a:blip r:embed="rId1"/>
          <a:stretch>
            <a:fillRect/>
          </a:stretch>
        </p:blipFill>
        <p:spPr>
          <a:xfrm>
            <a:off x="5388610" y="1618615"/>
            <a:ext cx="6096000" cy="4114800"/>
          </a:xfrm>
          <a:prstGeom prst="rect">
            <a:avLst/>
          </a:prstGeom>
        </p:spPr>
      </p:pic>
      <p:sp>
        <p:nvSpPr>
          <p:cNvPr id="7" name="圆角矩形标注 6"/>
          <p:cNvSpPr/>
          <p:nvPr/>
        </p:nvSpPr>
        <p:spPr>
          <a:xfrm>
            <a:off x="967740" y="2355850"/>
            <a:ext cx="4038600" cy="1521460"/>
          </a:xfrm>
          <a:prstGeom prst="wedgeRoundRectCallout">
            <a:avLst>
              <a:gd name="adj1" fmla="val 56918"/>
              <a:gd name="adj2" fmla="val -20701"/>
              <a:gd name="adj3" fmla="val 1666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a:latin typeface="微软雅黑" panose="020B0503020204020204" charset="-122"/>
                <a:ea typeface="微软雅黑" panose="020B0503020204020204" charset="-122"/>
                <a:cs typeface="微软雅黑" panose="020B0503020204020204" charset="-122"/>
              </a:rPr>
              <a:t>“人生就是一部作品。谁有生活理想和实现的计划，谁就有好的情节和结尾，谁便能写得十分精彩和引人注目。”</a:t>
            </a:r>
            <a:endParaRPr lang="zh-CN" altLang="en-US">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466340" y="1768475"/>
            <a:ext cx="2540000" cy="368300"/>
          </a:xfrm>
          <a:prstGeom prst="rect">
            <a:avLst/>
          </a:prstGeom>
          <a:noFill/>
        </p:spPr>
        <p:txBody>
          <a:bodyPr wrap="square" rtlCol="0" anchor="t">
            <a:spAutoFit/>
          </a:bodyPr>
          <a:p>
            <a:pPr algn="r"/>
            <a:r>
              <a:rPr lang="zh-CN" altLang="en-US" b="1"/>
              <a:t>莎士比亚</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785" y="1082075"/>
            <a:ext cx="4476554" cy="521970"/>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一、职业生涯规划的概念</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3"/>
          <p:cNvSpPr txBox="1">
            <a:spLocks noChangeArrowheads="1"/>
          </p:cNvSpPr>
          <p:nvPr/>
        </p:nvSpPr>
        <p:spPr>
          <a:xfrm>
            <a:off x="784860" y="1924050"/>
            <a:ext cx="10642600" cy="89154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auto">
              <a:lnSpc>
                <a:spcPct val="130000"/>
              </a:lnSpc>
              <a:spcBef>
                <a:spcPts val="0"/>
              </a:spcBef>
              <a:buClr>
                <a:schemeClr val="tx1">
                  <a:lumMod val="75000"/>
                  <a:lumOff val="25000"/>
                </a:schemeClr>
              </a:buClr>
            </a:pP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职业生涯规划</a:t>
            </a:r>
            <a:r>
              <a:rPr lang="zh-CN" altLang="en-US" sz="2000" dirty="0">
                <a:solidFill>
                  <a:srgbClr val="1F4966"/>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（career planning）</a:t>
            </a:r>
            <a:r>
              <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rPr>
              <a:t>是指个人根据自己的实际情况，结合机遇和制约发展的因素，为自己的职业选择与发展进行设计、执行、评估、反馈和修正的过程。</a:t>
            </a:r>
            <a:endParaRPr lang="zh-CN" altLang="en-US" sz="20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字魂59号-创粗黑" panose="00000500000000000000" pitchFamily="2" charset="-122"/>
            </a:endParaRPr>
          </a:p>
        </p:txBody>
      </p:sp>
      <p:pic>
        <p:nvPicPr>
          <p:cNvPr id="3" name="图片 2"/>
          <p:cNvPicPr>
            <a:picLocks noChangeAspect="1"/>
          </p:cNvPicPr>
          <p:nvPr/>
        </p:nvPicPr>
        <p:blipFill>
          <a:blip r:embed="rId1"/>
          <a:stretch>
            <a:fillRect/>
          </a:stretch>
        </p:blipFill>
        <p:spPr>
          <a:xfrm>
            <a:off x="3143250" y="3135630"/>
            <a:ext cx="5905500" cy="2867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íṩḻîḋê"/>
          <p:cNvSpPr/>
          <p:nvPr/>
        </p:nvSpPr>
        <p:spPr bwMode="auto">
          <a:xfrm>
            <a:off x="4065209" y="322872"/>
            <a:ext cx="4023661" cy="37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dist">
              <a:lnSpc>
                <a:spcPct val="120000"/>
              </a:lnSpc>
              <a:spcBef>
                <a:spcPct val="0"/>
              </a:spcBef>
            </a:pPr>
            <a:r>
              <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rPr>
              <a:t>单元一　职业生涯规划概述</a:t>
            </a:r>
            <a:endParaRPr sz="2400" dirty="0">
              <a:solidFill>
                <a:srgbClr val="40404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Rectangle 3"/>
          <p:cNvSpPr txBox="1">
            <a:spLocks noChangeArrowheads="1"/>
          </p:cNvSpPr>
          <p:nvPr/>
        </p:nvSpPr>
        <p:spPr>
          <a:xfrm>
            <a:off x="784860" y="1082040"/>
            <a:ext cx="5072380" cy="521970"/>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rPr>
              <a:t>二、职业生涯规划的基本内容</a:t>
            </a:r>
            <a:endParaRPr lang="zh-CN" altLang="en-US" sz="2800" b="1" dirty="0">
              <a:solidFill>
                <a:srgbClr val="12609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 name="组合 4"/>
          <p:cNvGrpSpPr/>
          <p:nvPr/>
        </p:nvGrpSpPr>
        <p:grpSpPr>
          <a:xfrm>
            <a:off x="1497965" y="1852295"/>
            <a:ext cx="3336290" cy="4364990"/>
            <a:chOff x="2373" y="3281"/>
            <a:chExt cx="5254" cy="6874"/>
          </a:xfrm>
        </p:grpSpPr>
        <p:sp>
          <p:nvSpPr>
            <p:cNvPr id="18" name="Freeform 6"/>
            <p:cNvSpPr/>
            <p:nvPr>
              <p:custDataLst>
                <p:tags r:id="rId1"/>
              </p:custDataLst>
            </p:nvPr>
          </p:nvSpPr>
          <p:spPr bwMode="auto">
            <a:xfrm>
              <a:off x="5081" y="5975"/>
              <a:ext cx="2547" cy="3281"/>
            </a:xfrm>
            <a:custGeom>
              <a:avLst/>
              <a:gdLst>
                <a:gd name="T0" fmla="*/ 0 w 890"/>
                <a:gd name="T1" fmla="*/ 445 h 1149"/>
                <a:gd name="T2" fmla="*/ 445 w 890"/>
                <a:gd name="T3" fmla="*/ 0 h 1149"/>
                <a:gd name="T4" fmla="*/ 890 w 890"/>
                <a:gd name="T5" fmla="*/ 445 h 1149"/>
                <a:gd name="T6" fmla="*/ 445 w 890"/>
                <a:gd name="T7" fmla="*/ 890 h 1149"/>
                <a:gd name="T8" fmla="*/ 443 w 890"/>
                <a:gd name="T9" fmla="*/ 890 h 1149"/>
                <a:gd name="T10" fmla="*/ 443 w 890"/>
                <a:gd name="T11" fmla="*/ 890 h 1149"/>
                <a:gd name="T12" fmla="*/ 0 w 890"/>
                <a:gd name="T13" fmla="*/ 1149 h 1149"/>
                <a:gd name="T14" fmla="*/ 0 w 890"/>
                <a:gd name="T15" fmla="*/ 445 h 1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0" h="1149">
                  <a:moveTo>
                    <a:pt x="0" y="445"/>
                  </a:moveTo>
                  <a:cubicBezTo>
                    <a:pt x="0" y="199"/>
                    <a:pt x="199" y="0"/>
                    <a:pt x="445" y="0"/>
                  </a:cubicBezTo>
                  <a:cubicBezTo>
                    <a:pt x="691" y="0"/>
                    <a:pt x="890" y="199"/>
                    <a:pt x="890" y="445"/>
                  </a:cubicBezTo>
                  <a:cubicBezTo>
                    <a:pt x="890" y="691"/>
                    <a:pt x="691" y="890"/>
                    <a:pt x="445" y="890"/>
                  </a:cubicBezTo>
                  <a:cubicBezTo>
                    <a:pt x="444" y="890"/>
                    <a:pt x="444" y="890"/>
                    <a:pt x="443" y="890"/>
                  </a:cubicBezTo>
                  <a:cubicBezTo>
                    <a:pt x="443" y="890"/>
                    <a:pt x="443" y="890"/>
                    <a:pt x="443" y="890"/>
                  </a:cubicBezTo>
                  <a:cubicBezTo>
                    <a:pt x="253" y="891"/>
                    <a:pt x="88" y="995"/>
                    <a:pt x="0" y="1149"/>
                  </a:cubicBezTo>
                  <a:cubicBezTo>
                    <a:pt x="0" y="445"/>
                    <a:pt x="0" y="445"/>
                    <a:pt x="0" y="445"/>
                  </a:cubicBezTo>
                </a:path>
              </a:pathLst>
            </a:custGeom>
            <a:solidFill>
              <a:srgbClr val="333333"/>
            </a:solidFill>
            <a:ln>
              <a:noFill/>
            </a:ln>
          </p:spPr>
          <p:txBody>
            <a:bodyPr vert="horz" wrap="square" lIns="91440" tIns="45720" rIns="91440" bIns="45720" numCol="1" anchor="t" anchorCtr="0" compatLnSpc="1"/>
            <a:lstStyle/>
            <a:p>
              <a:pPr algn="ctr"/>
              <a:endParaRPr lang="zh-CN" altLang="en-US" sz="1800"/>
            </a:p>
          </p:txBody>
        </p:sp>
        <p:sp>
          <p:nvSpPr>
            <p:cNvPr id="19" name="Oval 9"/>
            <p:cNvSpPr>
              <a:spLocks noChangeArrowheads="1"/>
            </p:cNvSpPr>
            <p:nvPr>
              <p:custDataLst>
                <p:tags r:id="rId2"/>
              </p:custDataLst>
            </p:nvPr>
          </p:nvSpPr>
          <p:spPr bwMode="auto">
            <a:xfrm>
              <a:off x="5246" y="6142"/>
              <a:ext cx="2215" cy="22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30" name="Oval 24"/>
            <p:cNvSpPr>
              <a:spLocks noChangeArrowheads="1"/>
            </p:cNvSpPr>
            <p:nvPr>
              <p:custDataLst>
                <p:tags r:id="rId3"/>
              </p:custDataLst>
            </p:nvPr>
          </p:nvSpPr>
          <p:spPr bwMode="auto">
            <a:xfrm>
              <a:off x="5246" y="6142"/>
              <a:ext cx="2215" cy="2210"/>
            </a:xfrm>
            <a:prstGeom prst="ellipse">
              <a:avLst/>
            </a:prstGeom>
            <a:solidFill>
              <a:srgbClr val="D9CC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dirty="0"/>
            </a:p>
          </p:txBody>
        </p:sp>
        <p:sp>
          <p:nvSpPr>
            <p:cNvPr id="31" name="Freeform 25"/>
            <p:cNvSpPr/>
            <p:nvPr>
              <p:custDataLst>
                <p:tags r:id="rId4"/>
              </p:custDataLst>
            </p:nvPr>
          </p:nvSpPr>
          <p:spPr bwMode="auto">
            <a:xfrm>
              <a:off x="6355" y="6142"/>
              <a:ext cx="1106" cy="2210"/>
            </a:xfrm>
            <a:custGeom>
              <a:avLst/>
              <a:gdLst>
                <a:gd name="T0" fmla="*/ 0 w 387"/>
                <a:gd name="T1" fmla="*/ 0 h 774"/>
                <a:gd name="T2" fmla="*/ 0 w 387"/>
                <a:gd name="T3" fmla="*/ 774 h 774"/>
                <a:gd name="T4" fmla="*/ 387 w 387"/>
                <a:gd name="T5" fmla="*/ 387 h 774"/>
                <a:gd name="T6" fmla="*/ 0 w 387"/>
                <a:gd name="T7" fmla="*/ 0 h 774"/>
              </a:gdLst>
              <a:ahLst/>
              <a:cxnLst>
                <a:cxn ang="0">
                  <a:pos x="T0" y="T1"/>
                </a:cxn>
                <a:cxn ang="0">
                  <a:pos x="T2" y="T3"/>
                </a:cxn>
                <a:cxn ang="0">
                  <a:pos x="T4" y="T5"/>
                </a:cxn>
                <a:cxn ang="0">
                  <a:pos x="T6" y="T7"/>
                </a:cxn>
              </a:cxnLst>
              <a:rect l="0" t="0" r="r" b="b"/>
              <a:pathLst>
                <a:path w="387" h="774">
                  <a:moveTo>
                    <a:pt x="0" y="0"/>
                  </a:moveTo>
                  <a:cubicBezTo>
                    <a:pt x="0" y="774"/>
                    <a:pt x="0" y="774"/>
                    <a:pt x="0" y="774"/>
                  </a:cubicBezTo>
                  <a:cubicBezTo>
                    <a:pt x="214" y="774"/>
                    <a:pt x="387" y="601"/>
                    <a:pt x="387" y="387"/>
                  </a:cubicBezTo>
                  <a:cubicBezTo>
                    <a:pt x="387" y="173"/>
                    <a:pt x="214" y="0"/>
                    <a:pt x="0" y="0"/>
                  </a:cubicBezTo>
                  <a:close/>
                </a:path>
              </a:pathLst>
            </a:custGeom>
            <a:solidFill>
              <a:srgbClr val="D9CC62">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15" name="稻壳儿小白白(http://dwz.cn/Wu2UP)"/>
            <p:cNvSpPr>
              <a:spLocks noEditPoints="1"/>
            </p:cNvSpPr>
            <p:nvPr>
              <p:custDataLst>
                <p:tags r:id="rId5"/>
              </p:custDataLst>
            </p:nvPr>
          </p:nvSpPr>
          <p:spPr bwMode="auto">
            <a:xfrm>
              <a:off x="6033" y="6479"/>
              <a:ext cx="559" cy="510"/>
            </a:xfrm>
            <a:custGeom>
              <a:avLst/>
              <a:gdLst>
                <a:gd name="T0" fmla="*/ 212670739 w 929"/>
                <a:gd name="T1" fmla="*/ 55974249 h 850"/>
                <a:gd name="T2" fmla="*/ 198524888 w 929"/>
                <a:gd name="T3" fmla="*/ 42704703 h 850"/>
                <a:gd name="T4" fmla="*/ 124870562 w 929"/>
                <a:gd name="T5" fmla="*/ 118463174 h 850"/>
                <a:gd name="T6" fmla="*/ 118042092 w 929"/>
                <a:gd name="T7" fmla="*/ 121599924 h 850"/>
                <a:gd name="T8" fmla="*/ 118042092 w 929"/>
                <a:gd name="T9" fmla="*/ 121599924 h 850"/>
                <a:gd name="T10" fmla="*/ 110969167 w 929"/>
                <a:gd name="T11" fmla="*/ 118463174 h 850"/>
                <a:gd name="T12" fmla="*/ 72435010 w 929"/>
                <a:gd name="T13" fmla="*/ 79136396 h 850"/>
                <a:gd name="T14" fmla="*/ 17803800 w 929"/>
                <a:gd name="T15" fmla="*/ 136075837 h 850"/>
                <a:gd name="T16" fmla="*/ 10730875 w 929"/>
                <a:gd name="T17" fmla="*/ 139212588 h 850"/>
                <a:gd name="T18" fmla="*/ 4145874 w 929"/>
                <a:gd name="T19" fmla="*/ 136558678 h 850"/>
                <a:gd name="T20" fmla="*/ 3658444 w 929"/>
                <a:gd name="T21" fmla="*/ 122806291 h 850"/>
                <a:gd name="T22" fmla="*/ 65362085 w 929"/>
                <a:gd name="T23" fmla="*/ 58628649 h 850"/>
                <a:gd name="T24" fmla="*/ 72435010 w 929"/>
                <a:gd name="T25" fmla="*/ 55733074 h 850"/>
                <a:gd name="T26" fmla="*/ 72435010 w 929"/>
                <a:gd name="T27" fmla="*/ 55733074 h 850"/>
                <a:gd name="T28" fmla="*/ 79507441 w 929"/>
                <a:gd name="T29" fmla="*/ 58628649 h 850"/>
                <a:gd name="T30" fmla="*/ 118042092 w 929"/>
                <a:gd name="T31" fmla="*/ 97955426 h 850"/>
                <a:gd name="T32" fmla="*/ 184623494 w 929"/>
                <a:gd name="T33" fmla="*/ 29434667 h 850"/>
                <a:gd name="T34" fmla="*/ 170477644 w 929"/>
                <a:gd name="T35" fmla="*/ 16165121 h 850"/>
                <a:gd name="T36" fmla="*/ 226572133 w 929"/>
                <a:gd name="T37" fmla="*/ 0 h 850"/>
                <a:gd name="T38" fmla="*/ 212670739 w 929"/>
                <a:gd name="T39" fmla="*/ 55974249 h 850"/>
                <a:gd name="T40" fmla="*/ 10730875 w 929"/>
                <a:gd name="T41" fmla="*/ 151999783 h 850"/>
                <a:gd name="T42" fmla="*/ 4389836 w 929"/>
                <a:gd name="T43" fmla="*/ 151034591 h 850"/>
                <a:gd name="T44" fmla="*/ 4389836 w 929"/>
                <a:gd name="T45" fmla="*/ 205078947 h 850"/>
                <a:gd name="T46" fmla="*/ 33656397 w 929"/>
                <a:gd name="T47" fmla="*/ 205078947 h 850"/>
                <a:gd name="T48" fmla="*/ 33656397 w 929"/>
                <a:gd name="T49" fmla="*/ 138488571 h 850"/>
                <a:gd name="T50" fmla="*/ 27315358 w 929"/>
                <a:gd name="T51" fmla="*/ 145002756 h 850"/>
                <a:gd name="T52" fmla="*/ 10730875 w 929"/>
                <a:gd name="T53" fmla="*/ 151999783 h 850"/>
                <a:gd name="T54" fmla="*/ 39997436 w 929"/>
                <a:gd name="T55" fmla="*/ 205078947 h 850"/>
                <a:gd name="T56" fmla="*/ 69264491 w 929"/>
                <a:gd name="T57" fmla="*/ 205078947 h 850"/>
                <a:gd name="T58" fmla="*/ 69264491 w 929"/>
                <a:gd name="T59" fmla="*/ 101333352 h 850"/>
                <a:gd name="T60" fmla="*/ 39997436 w 929"/>
                <a:gd name="T61" fmla="*/ 131733211 h 850"/>
                <a:gd name="T62" fmla="*/ 39997436 w 929"/>
                <a:gd name="T63" fmla="*/ 205078947 h 850"/>
                <a:gd name="T64" fmla="*/ 101701571 w 929"/>
                <a:gd name="T65" fmla="*/ 127390093 h 850"/>
                <a:gd name="T66" fmla="*/ 75848998 w 929"/>
                <a:gd name="T67" fmla="*/ 100850511 h 850"/>
                <a:gd name="T68" fmla="*/ 75848998 w 929"/>
                <a:gd name="T69" fmla="*/ 205078947 h 850"/>
                <a:gd name="T70" fmla="*/ 104872091 w 929"/>
                <a:gd name="T71" fmla="*/ 205078947 h 850"/>
                <a:gd name="T72" fmla="*/ 104872091 w 929"/>
                <a:gd name="T73" fmla="*/ 130285668 h 850"/>
                <a:gd name="T74" fmla="*/ 101701571 w 929"/>
                <a:gd name="T75" fmla="*/ 127390093 h 850"/>
                <a:gd name="T76" fmla="*/ 118042092 w 929"/>
                <a:gd name="T77" fmla="*/ 134387120 h 850"/>
                <a:gd name="T78" fmla="*/ 111457092 w 929"/>
                <a:gd name="T79" fmla="*/ 133421928 h 850"/>
                <a:gd name="T80" fmla="*/ 111457092 w 929"/>
                <a:gd name="T81" fmla="*/ 205078947 h 850"/>
                <a:gd name="T82" fmla="*/ 140723653 w 929"/>
                <a:gd name="T83" fmla="*/ 205078947 h 850"/>
                <a:gd name="T84" fmla="*/ 140723653 w 929"/>
                <a:gd name="T85" fmla="*/ 120875908 h 850"/>
                <a:gd name="T86" fmla="*/ 134382614 w 929"/>
                <a:gd name="T87" fmla="*/ 127390093 h 850"/>
                <a:gd name="T88" fmla="*/ 118042092 w 929"/>
                <a:gd name="T89" fmla="*/ 134387120 h 850"/>
                <a:gd name="T90" fmla="*/ 147064691 w 929"/>
                <a:gd name="T91" fmla="*/ 114120547 h 850"/>
                <a:gd name="T92" fmla="*/ 147064691 w 929"/>
                <a:gd name="T93" fmla="*/ 205078947 h 850"/>
                <a:gd name="T94" fmla="*/ 176331252 w 929"/>
                <a:gd name="T95" fmla="*/ 205078947 h 850"/>
                <a:gd name="T96" fmla="*/ 176331252 w 929"/>
                <a:gd name="T97" fmla="*/ 84203039 h 850"/>
                <a:gd name="T98" fmla="*/ 147064691 w 929"/>
                <a:gd name="T99" fmla="*/ 114120547 h 850"/>
                <a:gd name="T100" fmla="*/ 199012813 w 929"/>
                <a:gd name="T101" fmla="*/ 60799717 h 850"/>
                <a:gd name="T102" fmla="*/ 182916253 w 929"/>
                <a:gd name="T103" fmla="*/ 77447679 h 850"/>
                <a:gd name="T104" fmla="*/ 182916253 w 929"/>
                <a:gd name="T105" fmla="*/ 205078947 h 850"/>
                <a:gd name="T106" fmla="*/ 212182814 w 929"/>
                <a:gd name="T107" fmla="*/ 205078947 h 850"/>
                <a:gd name="T108" fmla="*/ 212182814 w 929"/>
                <a:gd name="T109" fmla="*/ 73345737 h 850"/>
                <a:gd name="T110" fmla="*/ 199012813 w 929"/>
                <a:gd name="T111" fmla="*/ 60799717 h 850"/>
                <a:gd name="T112" fmla="*/ 199012813 w 929"/>
                <a:gd name="T113" fmla="*/ 60799717 h 850"/>
                <a:gd name="T114" fmla="*/ 199012813 w 929"/>
                <a:gd name="T115" fmla="*/ 60799717 h 8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29" h="850">
                  <a:moveTo>
                    <a:pt x="872" y="232"/>
                  </a:moveTo>
                  <a:cubicBezTo>
                    <a:pt x="814" y="177"/>
                    <a:pt x="814" y="177"/>
                    <a:pt x="814" y="177"/>
                  </a:cubicBezTo>
                  <a:cubicBezTo>
                    <a:pt x="512" y="491"/>
                    <a:pt x="512" y="491"/>
                    <a:pt x="512" y="491"/>
                  </a:cubicBezTo>
                  <a:cubicBezTo>
                    <a:pt x="505" y="499"/>
                    <a:pt x="494" y="504"/>
                    <a:pt x="484" y="504"/>
                  </a:cubicBezTo>
                  <a:cubicBezTo>
                    <a:pt x="484" y="504"/>
                    <a:pt x="484" y="504"/>
                    <a:pt x="484" y="504"/>
                  </a:cubicBezTo>
                  <a:cubicBezTo>
                    <a:pt x="473" y="504"/>
                    <a:pt x="462" y="499"/>
                    <a:pt x="455" y="491"/>
                  </a:cubicBezTo>
                  <a:cubicBezTo>
                    <a:pt x="297" y="328"/>
                    <a:pt x="297" y="328"/>
                    <a:pt x="297" y="328"/>
                  </a:cubicBezTo>
                  <a:cubicBezTo>
                    <a:pt x="73" y="564"/>
                    <a:pt x="73" y="564"/>
                    <a:pt x="73" y="564"/>
                  </a:cubicBezTo>
                  <a:cubicBezTo>
                    <a:pt x="65" y="573"/>
                    <a:pt x="55" y="577"/>
                    <a:pt x="44" y="577"/>
                  </a:cubicBezTo>
                  <a:cubicBezTo>
                    <a:pt x="34" y="577"/>
                    <a:pt x="25" y="573"/>
                    <a:pt x="17" y="566"/>
                  </a:cubicBezTo>
                  <a:cubicBezTo>
                    <a:pt x="1" y="551"/>
                    <a:pt x="0" y="525"/>
                    <a:pt x="15" y="509"/>
                  </a:cubicBezTo>
                  <a:cubicBezTo>
                    <a:pt x="268" y="243"/>
                    <a:pt x="268" y="243"/>
                    <a:pt x="268" y="243"/>
                  </a:cubicBezTo>
                  <a:cubicBezTo>
                    <a:pt x="276" y="235"/>
                    <a:pt x="286" y="231"/>
                    <a:pt x="297" y="231"/>
                  </a:cubicBezTo>
                  <a:cubicBezTo>
                    <a:pt x="297" y="231"/>
                    <a:pt x="297" y="231"/>
                    <a:pt x="297" y="231"/>
                  </a:cubicBezTo>
                  <a:cubicBezTo>
                    <a:pt x="308" y="231"/>
                    <a:pt x="318" y="235"/>
                    <a:pt x="326" y="243"/>
                  </a:cubicBezTo>
                  <a:cubicBezTo>
                    <a:pt x="484" y="406"/>
                    <a:pt x="484" y="406"/>
                    <a:pt x="484" y="406"/>
                  </a:cubicBezTo>
                  <a:cubicBezTo>
                    <a:pt x="757" y="122"/>
                    <a:pt x="757" y="122"/>
                    <a:pt x="757" y="122"/>
                  </a:cubicBezTo>
                  <a:cubicBezTo>
                    <a:pt x="699" y="67"/>
                    <a:pt x="699" y="67"/>
                    <a:pt x="699" y="67"/>
                  </a:cubicBezTo>
                  <a:cubicBezTo>
                    <a:pt x="929" y="0"/>
                    <a:pt x="929" y="0"/>
                    <a:pt x="929" y="0"/>
                  </a:cubicBezTo>
                  <a:lnTo>
                    <a:pt x="872" y="232"/>
                  </a:lnTo>
                  <a:close/>
                  <a:moveTo>
                    <a:pt x="44" y="630"/>
                  </a:moveTo>
                  <a:cubicBezTo>
                    <a:pt x="35" y="630"/>
                    <a:pt x="26" y="629"/>
                    <a:pt x="18" y="626"/>
                  </a:cubicBezTo>
                  <a:cubicBezTo>
                    <a:pt x="18" y="850"/>
                    <a:pt x="18" y="850"/>
                    <a:pt x="18" y="850"/>
                  </a:cubicBezTo>
                  <a:cubicBezTo>
                    <a:pt x="138" y="850"/>
                    <a:pt x="138" y="850"/>
                    <a:pt x="138" y="850"/>
                  </a:cubicBezTo>
                  <a:cubicBezTo>
                    <a:pt x="138" y="574"/>
                    <a:pt x="138" y="574"/>
                    <a:pt x="138" y="574"/>
                  </a:cubicBezTo>
                  <a:cubicBezTo>
                    <a:pt x="112" y="601"/>
                    <a:pt x="112" y="601"/>
                    <a:pt x="112" y="601"/>
                  </a:cubicBezTo>
                  <a:cubicBezTo>
                    <a:pt x="94" y="619"/>
                    <a:pt x="70" y="630"/>
                    <a:pt x="44" y="630"/>
                  </a:cubicBezTo>
                  <a:close/>
                  <a:moveTo>
                    <a:pt x="164" y="850"/>
                  </a:moveTo>
                  <a:cubicBezTo>
                    <a:pt x="284" y="850"/>
                    <a:pt x="284" y="850"/>
                    <a:pt x="284" y="850"/>
                  </a:cubicBezTo>
                  <a:cubicBezTo>
                    <a:pt x="284" y="420"/>
                    <a:pt x="284" y="420"/>
                    <a:pt x="284" y="420"/>
                  </a:cubicBezTo>
                  <a:cubicBezTo>
                    <a:pt x="164" y="546"/>
                    <a:pt x="164" y="546"/>
                    <a:pt x="164" y="546"/>
                  </a:cubicBezTo>
                  <a:lnTo>
                    <a:pt x="164" y="850"/>
                  </a:lnTo>
                  <a:close/>
                  <a:moveTo>
                    <a:pt x="417" y="528"/>
                  </a:moveTo>
                  <a:cubicBezTo>
                    <a:pt x="311" y="418"/>
                    <a:pt x="311" y="418"/>
                    <a:pt x="311" y="418"/>
                  </a:cubicBezTo>
                  <a:cubicBezTo>
                    <a:pt x="311" y="850"/>
                    <a:pt x="311" y="850"/>
                    <a:pt x="311" y="850"/>
                  </a:cubicBezTo>
                  <a:cubicBezTo>
                    <a:pt x="430" y="850"/>
                    <a:pt x="430" y="850"/>
                    <a:pt x="430" y="850"/>
                  </a:cubicBezTo>
                  <a:cubicBezTo>
                    <a:pt x="430" y="540"/>
                    <a:pt x="430" y="540"/>
                    <a:pt x="430" y="540"/>
                  </a:cubicBezTo>
                  <a:cubicBezTo>
                    <a:pt x="425" y="537"/>
                    <a:pt x="421" y="533"/>
                    <a:pt x="417" y="528"/>
                  </a:cubicBezTo>
                  <a:close/>
                  <a:moveTo>
                    <a:pt x="484" y="557"/>
                  </a:moveTo>
                  <a:cubicBezTo>
                    <a:pt x="474" y="557"/>
                    <a:pt x="466" y="555"/>
                    <a:pt x="457" y="553"/>
                  </a:cubicBezTo>
                  <a:cubicBezTo>
                    <a:pt x="457" y="850"/>
                    <a:pt x="457" y="850"/>
                    <a:pt x="457" y="850"/>
                  </a:cubicBezTo>
                  <a:cubicBezTo>
                    <a:pt x="577" y="850"/>
                    <a:pt x="577" y="850"/>
                    <a:pt x="577" y="850"/>
                  </a:cubicBezTo>
                  <a:cubicBezTo>
                    <a:pt x="577" y="501"/>
                    <a:pt x="577" y="501"/>
                    <a:pt x="577" y="501"/>
                  </a:cubicBezTo>
                  <a:cubicBezTo>
                    <a:pt x="551" y="528"/>
                    <a:pt x="551" y="528"/>
                    <a:pt x="551" y="528"/>
                  </a:cubicBezTo>
                  <a:cubicBezTo>
                    <a:pt x="533" y="546"/>
                    <a:pt x="509" y="557"/>
                    <a:pt x="484" y="557"/>
                  </a:cubicBezTo>
                  <a:close/>
                  <a:moveTo>
                    <a:pt x="603" y="473"/>
                  </a:moveTo>
                  <a:cubicBezTo>
                    <a:pt x="603" y="850"/>
                    <a:pt x="603" y="850"/>
                    <a:pt x="603" y="850"/>
                  </a:cubicBezTo>
                  <a:cubicBezTo>
                    <a:pt x="723" y="850"/>
                    <a:pt x="723" y="850"/>
                    <a:pt x="723" y="850"/>
                  </a:cubicBezTo>
                  <a:cubicBezTo>
                    <a:pt x="723" y="349"/>
                    <a:pt x="723" y="349"/>
                    <a:pt x="723" y="349"/>
                  </a:cubicBezTo>
                  <a:lnTo>
                    <a:pt x="603" y="473"/>
                  </a:lnTo>
                  <a:close/>
                  <a:moveTo>
                    <a:pt x="816" y="252"/>
                  </a:moveTo>
                  <a:cubicBezTo>
                    <a:pt x="750" y="321"/>
                    <a:pt x="750" y="321"/>
                    <a:pt x="750" y="321"/>
                  </a:cubicBezTo>
                  <a:cubicBezTo>
                    <a:pt x="750" y="850"/>
                    <a:pt x="750" y="850"/>
                    <a:pt x="750" y="850"/>
                  </a:cubicBezTo>
                  <a:cubicBezTo>
                    <a:pt x="870" y="850"/>
                    <a:pt x="870" y="850"/>
                    <a:pt x="870" y="850"/>
                  </a:cubicBezTo>
                  <a:cubicBezTo>
                    <a:pt x="870" y="304"/>
                    <a:pt x="870" y="304"/>
                    <a:pt x="870" y="304"/>
                  </a:cubicBezTo>
                  <a:lnTo>
                    <a:pt x="816" y="252"/>
                  </a:lnTo>
                  <a:close/>
                  <a:moveTo>
                    <a:pt x="816" y="252"/>
                  </a:moveTo>
                  <a:cubicBezTo>
                    <a:pt x="816" y="252"/>
                    <a:pt x="816" y="252"/>
                    <a:pt x="816" y="25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9pPr>
            </a:lstStyle>
            <a:p>
              <a:pPr algn="ctr"/>
              <a:endParaRPr lang="zh-CN" altLang="en-US" sz="1800">
                <a:latin typeface="Calibri" panose="020F0502020204030204" pitchFamily="34" charset="0"/>
                <a:ea typeface="等线" panose="02010600030101010101" charset="-122"/>
              </a:endParaRPr>
            </a:p>
          </p:txBody>
        </p:sp>
        <p:sp>
          <p:nvSpPr>
            <p:cNvPr id="2" name="文本框 1"/>
            <p:cNvSpPr txBox="1"/>
            <p:nvPr>
              <p:custDataLst>
                <p:tags r:id="rId6"/>
              </p:custDataLst>
            </p:nvPr>
          </p:nvSpPr>
          <p:spPr>
            <a:xfrm>
              <a:off x="5359" y="7117"/>
              <a:ext cx="2023" cy="1307"/>
            </a:xfrm>
            <a:prstGeom prst="rect">
              <a:avLst/>
            </a:prstGeom>
            <a:noFill/>
          </p:spPr>
          <p:txBody>
            <a:bodyPr wrap="square" rtlCol="0">
              <a:spAutoFit/>
            </a:bodyPr>
            <a:lstStyle/>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对环境资源</a:t>
              </a:r>
              <a:endParaRPr lang="zh-CN" altLang="en-US" sz="1600" b="1" spc="150" dirty="0">
                <a:solidFill>
                  <a:srgbClr val="FFFFFF"/>
                </a:solidFill>
                <a:latin typeface="Arial" panose="020B0604020202020204" pitchFamily="34" charset="0"/>
                <a:ea typeface="微软雅黑" panose="020B0503020204020204" charset="-122"/>
              </a:endParaRPr>
            </a:p>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的掌握</a:t>
              </a:r>
              <a:endParaRPr lang="zh-CN" altLang="en-US" sz="1600" b="1" spc="150" dirty="0">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7"/>
              </p:custDataLst>
            </p:nvPr>
          </p:nvSpPr>
          <p:spPr>
            <a:xfrm>
              <a:off x="2643" y="9173"/>
              <a:ext cx="4554" cy="167"/>
            </a:xfrm>
            <a:prstGeom prst="ellipse">
              <a:avLst/>
            </a:prstGeom>
            <a:solidFill>
              <a:sysClr val="window" lastClr="FFFFFF">
                <a:lumMod val="95000"/>
              </a:sysClr>
            </a:solidFill>
            <a:ln>
              <a:noFill/>
            </a:ln>
          </p:spPr>
          <p:style>
            <a:lnRef idx="2">
              <a:srgbClr val="F1C135">
                <a:shade val="50000"/>
              </a:srgbClr>
            </a:lnRef>
            <a:fillRef idx="1">
              <a:srgbClr val="F1C135"/>
            </a:fillRef>
            <a:effectRef idx="0">
              <a:srgbClr val="F1C135"/>
            </a:effectRef>
            <a:fontRef idx="minor">
              <a:sysClr val="window" lastClr="FFFFFF"/>
            </a:fontRef>
          </p:style>
          <p:txBody>
            <a:bodyPr rtlCol="0" anchor="ctr"/>
            <a:lstStyle/>
            <a:p>
              <a:pPr algn="ctr"/>
              <a:endParaRPr lang="zh-CN" altLang="en-US" sz="1800"/>
            </a:p>
          </p:txBody>
        </p:sp>
        <p:sp>
          <p:nvSpPr>
            <p:cNvPr id="21" name="Freeform 11"/>
            <p:cNvSpPr/>
            <p:nvPr>
              <p:custDataLst>
                <p:tags r:id="rId8"/>
              </p:custDataLst>
            </p:nvPr>
          </p:nvSpPr>
          <p:spPr bwMode="auto">
            <a:xfrm>
              <a:off x="2373" y="5073"/>
              <a:ext cx="2547" cy="3279"/>
            </a:xfrm>
            <a:custGeom>
              <a:avLst/>
              <a:gdLst>
                <a:gd name="T0" fmla="*/ 890 w 890"/>
                <a:gd name="T1" fmla="*/ 445 h 1148"/>
                <a:gd name="T2" fmla="*/ 445 w 890"/>
                <a:gd name="T3" fmla="*/ 0 h 1148"/>
                <a:gd name="T4" fmla="*/ 0 w 890"/>
                <a:gd name="T5" fmla="*/ 445 h 1148"/>
                <a:gd name="T6" fmla="*/ 445 w 890"/>
                <a:gd name="T7" fmla="*/ 890 h 1148"/>
                <a:gd name="T8" fmla="*/ 447 w 890"/>
                <a:gd name="T9" fmla="*/ 890 h 1148"/>
                <a:gd name="T10" fmla="*/ 447 w 890"/>
                <a:gd name="T11" fmla="*/ 890 h 1148"/>
                <a:gd name="T12" fmla="*/ 890 w 890"/>
                <a:gd name="T13" fmla="*/ 1148 h 1148"/>
                <a:gd name="T14" fmla="*/ 890 w 890"/>
                <a:gd name="T15" fmla="*/ 445 h 1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0" h="1148">
                  <a:moveTo>
                    <a:pt x="890" y="445"/>
                  </a:moveTo>
                  <a:cubicBezTo>
                    <a:pt x="890" y="199"/>
                    <a:pt x="691" y="0"/>
                    <a:pt x="445" y="0"/>
                  </a:cubicBezTo>
                  <a:cubicBezTo>
                    <a:pt x="199" y="0"/>
                    <a:pt x="0" y="199"/>
                    <a:pt x="0" y="445"/>
                  </a:cubicBezTo>
                  <a:cubicBezTo>
                    <a:pt x="0" y="691"/>
                    <a:pt x="199" y="890"/>
                    <a:pt x="445" y="890"/>
                  </a:cubicBezTo>
                  <a:cubicBezTo>
                    <a:pt x="446" y="890"/>
                    <a:pt x="446" y="890"/>
                    <a:pt x="447" y="890"/>
                  </a:cubicBezTo>
                  <a:cubicBezTo>
                    <a:pt x="447" y="890"/>
                    <a:pt x="447" y="890"/>
                    <a:pt x="447" y="890"/>
                  </a:cubicBezTo>
                  <a:cubicBezTo>
                    <a:pt x="637" y="891"/>
                    <a:pt x="802" y="995"/>
                    <a:pt x="890" y="1148"/>
                  </a:cubicBezTo>
                  <a:cubicBezTo>
                    <a:pt x="890" y="445"/>
                    <a:pt x="890" y="445"/>
                    <a:pt x="890" y="445"/>
                  </a:cubicBezTo>
                </a:path>
              </a:pathLst>
            </a:custGeom>
            <a:solidFill>
              <a:srgbClr val="333333"/>
            </a:solidFill>
            <a:ln>
              <a:noFill/>
            </a:ln>
          </p:spPr>
          <p:txBody>
            <a:bodyPr vert="horz" wrap="square" lIns="91440" tIns="45720" rIns="91440" bIns="45720" numCol="1" anchor="t" anchorCtr="0" compatLnSpc="1"/>
            <a:lstStyle/>
            <a:p>
              <a:pPr algn="ctr"/>
              <a:endParaRPr lang="zh-CN" altLang="en-US" sz="1800"/>
            </a:p>
          </p:txBody>
        </p:sp>
        <p:sp>
          <p:nvSpPr>
            <p:cNvPr id="24" name="Oval 16"/>
            <p:cNvSpPr>
              <a:spLocks noChangeArrowheads="1"/>
            </p:cNvSpPr>
            <p:nvPr>
              <p:custDataLst>
                <p:tags r:id="rId9"/>
              </p:custDataLst>
            </p:nvPr>
          </p:nvSpPr>
          <p:spPr bwMode="auto">
            <a:xfrm>
              <a:off x="2540" y="5240"/>
              <a:ext cx="2215" cy="22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26" name="Oval 20"/>
            <p:cNvSpPr>
              <a:spLocks noChangeArrowheads="1"/>
            </p:cNvSpPr>
            <p:nvPr>
              <p:custDataLst>
                <p:tags r:id="rId10"/>
              </p:custDataLst>
            </p:nvPr>
          </p:nvSpPr>
          <p:spPr bwMode="auto">
            <a:xfrm>
              <a:off x="2540" y="5240"/>
              <a:ext cx="2215" cy="2210"/>
            </a:xfrm>
            <a:prstGeom prst="ellipse">
              <a:avLst/>
            </a:prstGeom>
            <a:solidFill>
              <a:srgbClr val="F1C135"/>
            </a:solidFill>
            <a:ln>
              <a:noFill/>
            </a:ln>
          </p:spPr>
          <p:txBody>
            <a:bodyPr vert="horz" wrap="square" lIns="91440" tIns="45720" rIns="91440" bIns="45720" numCol="1" anchor="t" anchorCtr="0" compatLnSpc="1"/>
            <a:lstStyle/>
            <a:p>
              <a:pPr algn="ctr"/>
              <a:endParaRPr lang="zh-CN" altLang="en-US" sz="1800"/>
            </a:p>
          </p:txBody>
        </p:sp>
        <p:sp>
          <p:nvSpPr>
            <p:cNvPr id="27" name="Freeform 21"/>
            <p:cNvSpPr/>
            <p:nvPr>
              <p:custDataLst>
                <p:tags r:id="rId11"/>
              </p:custDataLst>
            </p:nvPr>
          </p:nvSpPr>
          <p:spPr bwMode="auto">
            <a:xfrm>
              <a:off x="3647" y="5240"/>
              <a:ext cx="1109" cy="2210"/>
            </a:xfrm>
            <a:custGeom>
              <a:avLst/>
              <a:gdLst>
                <a:gd name="T0" fmla="*/ 0 w 387"/>
                <a:gd name="T1" fmla="*/ 0 h 774"/>
                <a:gd name="T2" fmla="*/ 0 w 387"/>
                <a:gd name="T3" fmla="*/ 774 h 774"/>
                <a:gd name="T4" fmla="*/ 387 w 387"/>
                <a:gd name="T5" fmla="*/ 387 h 774"/>
                <a:gd name="T6" fmla="*/ 0 w 387"/>
                <a:gd name="T7" fmla="*/ 0 h 774"/>
              </a:gdLst>
              <a:ahLst/>
              <a:cxnLst>
                <a:cxn ang="0">
                  <a:pos x="T0" y="T1"/>
                </a:cxn>
                <a:cxn ang="0">
                  <a:pos x="T2" y="T3"/>
                </a:cxn>
                <a:cxn ang="0">
                  <a:pos x="T4" y="T5"/>
                </a:cxn>
                <a:cxn ang="0">
                  <a:pos x="T6" y="T7"/>
                </a:cxn>
              </a:cxnLst>
              <a:rect l="0" t="0" r="r" b="b"/>
              <a:pathLst>
                <a:path w="387" h="774">
                  <a:moveTo>
                    <a:pt x="0" y="0"/>
                  </a:moveTo>
                  <a:cubicBezTo>
                    <a:pt x="0" y="774"/>
                    <a:pt x="0" y="774"/>
                    <a:pt x="0" y="774"/>
                  </a:cubicBezTo>
                  <a:cubicBezTo>
                    <a:pt x="214" y="774"/>
                    <a:pt x="387" y="601"/>
                    <a:pt x="387" y="387"/>
                  </a:cubicBezTo>
                  <a:cubicBezTo>
                    <a:pt x="387" y="173"/>
                    <a:pt x="214" y="0"/>
                    <a:pt x="0" y="0"/>
                  </a:cubicBezTo>
                  <a:close/>
                </a:path>
              </a:pathLst>
            </a:custGeom>
            <a:solidFill>
              <a:srgbClr val="F1C135">
                <a:lumMod val="75000"/>
              </a:srgbClr>
            </a:solidFill>
            <a:ln>
              <a:noFill/>
            </a:ln>
          </p:spPr>
          <p:txBody>
            <a:bodyPr vert="horz" wrap="square" lIns="91440" tIns="45720" rIns="91440" bIns="45720" numCol="1" anchor="t" anchorCtr="0" compatLnSpc="1"/>
            <a:lstStyle/>
            <a:p>
              <a:pPr algn="ctr"/>
              <a:endParaRPr lang="zh-CN" altLang="en-US" sz="1800"/>
            </a:p>
          </p:txBody>
        </p:sp>
        <p:sp>
          <p:nvSpPr>
            <p:cNvPr id="14" name="稻壳儿小白白(http://dwz.cn/Wu2UP)"/>
            <p:cNvSpPr>
              <a:spLocks noEditPoints="1"/>
            </p:cNvSpPr>
            <p:nvPr>
              <p:custDataLst>
                <p:tags r:id="rId12"/>
              </p:custDataLst>
            </p:nvPr>
          </p:nvSpPr>
          <p:spPr bwMode="auto">
            <a:xfrm>
              <a:off x="3286" y="5395"/>
              <a:ext cx="637" cy="502"/>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9pPr>
            </a:lstStyle>
            <a:p>
              <a:pPr algn="ctr"/>
              <a:endParaRPr lang="zh-CN" altLang="en-US" sz="1800">
                <a:latin typeface="Calibri" panose="020F0502020204030204" pitchFamily="34" charset="0"/>
                <a:ea typeface="等线" panose="02010600030101010101" charset="-122"/>
              </a:endParaRPr>
            </a:p>
          </p:txBody>
        </p:sp>
        <p:sp>
          <p:nvSpPr>
            <p:cNvPr id="7" name="文本框 6"/>
            <p:cNvSpPr txBox="1"/>
            <p:nvPr>
              <p:custDataLst>
                <p:tags r:id="rId13"/>
              </p:custDataLst>
            </p:nvPr>
          </p:nvSpPr>
          <p:spPr>
            <a:xfrm>
              <a:off x="2665" y="6058"/>
              <a:ext cx="2023" cy="1307"/>
            </a:xfrm>
            <a:prstGeom prst="rect">
              <a:avLst/>
            </a:prstGeom>
            <a:noFill/>
          </p:spPr>
          <p:txBody>
            <a:bodyPr wrap="square" rtlCol="0">
              <a:spAutoFit/>
            </a:bodyPr>
            <a:lstStyle/>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对职业世界</a:t>
              </a:r>
              <a:endParaRPr lang="zh-CN" altLang="en-US" sz="1600" b="1" spc="150" dirty="0">
                <a:solidFill>
                  <a:srgbClr val="FFFFFF"/>
                </a:solidFill>
                <a:latin typeface="Arial" panose="020B0604020202020204" pitchFamily="34" charset="0"/>
                <a:ea typeface="微软雅黑" panose="020B0503020204020204" charset="-122"/>
              </a:endParaRPr>
            </a:p>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的探索</a:t>
              </a:r>
              <a:endParaRPr lang="zh-CN" altLang="en-US" sz="1600" b="1" spc="150" dirty="0">
                <a:solidFill>
                  <a:srgbClr val="FFFFFF"/>
                </a:solidFill>
                <a:latin typeface="Arial" panose="020B0604020202020204" pitchFamily="34" charset="0"/>
                <a:ea typeface="微软雅黑" panose="020B0503020204020204" charset="-122"/>
              </a:endParaRPr>
            </a:p>
          </p:txBody>
        </p:sp>
        <p:sp>
          <p:nvSpPr>
            <p:cNvPr id="17" name="Freeform 5"/>
            <p:cNvSpPr/>
            <p:nvPr>
              <p:custDataLst>
                <p:tags r:id="rId14"/>
              </p:custDataLst>
            </p:nvPr>
          </p:nvSpPr>
          <p:spPr bwMode="auto">
            <a:xfrm>
              <a:off x="5081" y="3281"/>
              <a:ext cx="2547" cy="3281"/>
            </a:xfrm>
            <a:custGeom>
              <a:avLst/>
              <a:gdLst>
                <a:gd name="T0" fmla="*/ 0 w 890"/>
                <a:gd name="T1" fmla="*/ 445 h 1149"/>
                <a:gd name="T2" fmla="*/ 445 w 890"/>
                <a:gd name="T3" fmla="*/ 0 h 1149"/>
                <a:gd name="T4" fmla="*/ 890 w 890"/>
                <a:gd name="T5" fmla="*/ 445 h 1149"/>
                <a:gd name="T6" fmla="*/ 445 w 890"/>
                <a:gd name="T7" fmla="*/ 891 h 1149"/>
                <a:gd name="T8" fmla="*/ 443 w 890"/>
                <a:gd name="T9" fmla="*/ 890 h 1149"/>
                <a:gd name="T10" fmla="*/ 443 w 890"/>
                <a:gd name="T11" fmla="*/ 891 h 1149"/>
                <a:gd name="T12" fmla="*/ 0 w 890"/>
                <a:gd name="T13" fmla="*/ 1149 h 1149"/>
                <a:gd name="T14" fmla="*/ 0 w 890"/>
                <a:gd name="T15" fmla="*/ 445 h 1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0" h="1149">
                  <a:moveTo>
                    <a:pt x="0" y="445"/>
                  </a:moveTo>
                  <a:cubicBezTo>
                    <a:pt x="0" y="199"/>
                    <a:pt x="199" y="0"/>
                    <a:pt x="445" y="0"/>
                  </a:cubicBezTo>
                  <a:cubicBezTo>
                    <a:pt x="691" y="0"/>
                    <a:pt x="890" y="199"/>
                    <a:pt x="890" y="445"/>
                  </a:cubicBezTo>
                  <a:cubicBezTo>
                    <a:pt x="890" y="691"/>
                    <a:pt x="691" y="891"/>
                    <a:pt x="445" y="891"/>
                  </a:cubicBezTo>
                  <a:cubicBezTo>
                    <a:pt x="444" y="891"/>
                    <a:pt x="444" y="891"/>
                    <a:pt x="443" y="890"/>
                  </a:cubicBezTo>
                  <a:cubicBezTo>
                    <a:pt x="443" y="891"/>
                    <a:pt x="443" y="891"/>
                    <a:pt x="443" y="891"/>
                  </a:cubicBezTo>
                  <a:cubicBezTo>
                    <a:pt x="253" y="891"/>
                    <a:pt x="88" y="995"/>
                    <a:pt x="0" y="1149"/>
                  </a:cubicBezTo>
                  <a:cubicBezTo>
                    <a:pt x="0" y="445"/>
                    <a:pt x="0" y="445"/>
                    <a:pt x="0" y="445"/>
                  </a:cubicBezTo>
                </a:path>
              </a:pathLst>
            </a:custGeom>
            <a:solidFill>
              <a:srgbClr val="333333"/>
            </a:solidFill>
            <a:ln>
              <a:noFill/>
            </a:ln>
          </p:spPr>
          <p:txBody>
            <a:bodyPr vert="horz" wrap="square" lIns="91440" tIns="45720" rIns="91440" bIns="45720" numCol="1" anchor="t" anchorCtr="0" compatLnSpc="1"/>
            <a:lstStyle/>
            <a:p>
              <a:pPr algn="ctr"/>
              <a:endParaRPr lang="zh-CN" altLang="en-US" sz="1800"/>
            </a:p>
          </p:txBody>
        </p:sp>
        <p:sp>
          <p:nvSpPr>
            <p:cNvPr id="22" name="Oval 12"/>
            <p:cNvSpPr>
              <a:spLocks noChangeArrowheads="1"/>
            </p:cNvSpPr>
            <p:nvPr>
              <p:custDataLst>
                <p:tags r:id="rId15"/>
              </p:custDataLst>
            </p:nvPr>
          </p:nvSpPr>
          <p:spPr bwMode="auto">
            <a:xfrm>
              <a:off x="5246" y="3447"/>
              <a:ext cx="2215" cy="22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28" name="Oval 22"/>
            <p:cNvSpPr>
              <a:spLocks noChangeArrowheads="1"/>
            </p:cNvSpPr>
            <p:nvPr>
              <p:custDataLst>
                <p:tags r:id="rId16"/>
              </p:custDataLst>
            </p:nvPr>
          </p:nvSpPr>
          <p:spPr bwMode="auto">
            <a:xfrm>
              <a:off x="5246" y="3447"/>
              <a:ext cx="2215" cy="2210"/>
            </a:xfrm>
            <a:prstGeom prst="ellipse">
              <a:avLst/>
            </a:prstGeom>
            <a:solidFill>
              <a:srgbClr val="BED581"/>
            </a:solidFill>
            <a:ln>
              <a:noFill/>
            </a:ln>
          </p:spPr>
          <p:txBody>
            <a:bodyPr vert="horz" wrap="square" lIns="91440" tIns="45720" rIns="91440" bIns="45720" numCol="1" anchor="t" anchorCtr="0" compatLnSpc="1"/>
            <a:lstStyle/>
            <a:p>
              <a:pPr algn="ctr"/>
              <a:endParaRPr lang="zh-CN" altLang="en-US" sz="1800"/>
            </a:p>
          </p:txBody>
        </p:sp>
        <p:sp>
          <p:nvSpPr>
            <p:cNvPr id="29" name="Freeform 23"/>
            <p:cNvSpPr/>
            <p:nvPr>
              <p:custDataLst>
                <p:tags r:id="rId17"/>
              </p:custDataLst>
            </p:nvPr>
          </p:nvSpPr>
          <p:spPr bwMode="auto">
            <a:xfrm>
              <a:off x="6355" y="3447"/>
              <a:ext cx="1106" cy="2210"/>
            </a:xfrm>
            <a:custGeom>
              <a:avLst/>
              <a:gdLst>
                <a:gd name="T0" fmla="*/ 0 w 387"/>
                <a:gd name="T1" fmla="*/ 0 h 774"/>
                <a:gd name="T2" fmla="*/ 0 w 387"/>
                <a:gd name="T3" fmla="*/ 774 h 774"/>
                <a:gd name="T4" fmla="*/ 387 w 387"/>
                <a:gd name="T5" fmla="*/ 387 h 774"/>
                <a:gd name="T6" fmla="*/ 0 w 387"/>
                <a:gd name="T7" fmla="*/ 0 h 774"/>
              </a:gdLst>
              <a:ahLst/>
              <a:cxnLst>
                <a:cxn ang="0">
                  <a:pos x="T0" y="T1"/>
                </a:cxn>
                <a:cxn ang="0">
                  <a:pos x="T2" y="T3"/>
                </a:cxn>
                <a:cxn ang="0">
                  <a:pos x="T4" y="T5"/>
                </a:cxn>
                <a:cxn ang="0">
                  <a:pos x="T6" y="T7"/>
                </a:cxn>
              </a:cxnLst>
              <a:rect l="0" t="0" r="r" b="b"/>
              <a:pathLst>
                <a:path w="387" h="774">
                  <a:moveTo>
                    <a:pt x="0" y="0"/>
                  </a:moveTo>
                  <a:cubicBezTo>
                    <a:pt x="0" y="774"/>
                    <a:pt x="0" y="774"/>
                    <a:pt x="0" y="774"/>
                  </a:cubicBezTo>
                  <a:cubicBezTo>
                    <a:pt x="214" y="774"/>
                    <a:pt x="387" y="601"/>
                    <a:pt x="387" y="387"/>
                  </a:cubicBezTo>
                  <a:cubicBezTo>
                    <a:pt x="387" y="174"/>
                    <a:pt x="214" y="0"/>
                    <a:pt x="0" y="0"/>
                  </a:cubicBezTo>
                  <a:close/>
                </a:path>
              </a:pathLst>
            </a:custGeom>
            <a:solidFill>
              <a:srgbClr val="BED581">
                <a:lumMod val="75000"/>
              </a:srgbClr>
            </a:solidFill>
            <a:ln>
              <a:noFill/>
            </a:ln>
          </p:spPr>
          <p:txBody>
            <a:bodyPr vert="horz" wrap="square" lIns="91440" tIns="45720" rIns="91440" bIns="45720" numCol="1" anchor="t" anchorCtr="0" compatLnSpc="1"/>
            <a:lstStyle/>
            <a:p>
              <a:pPr algn="ctr"/>
              <a:endParaRPr lang="zh-CN" altLang="en-US" sz="1800" dirty="0"/>
            </a:p>
          </p:txBody>
        </p:sp>
        <p:sp>
          <p:nvSpPr>
            <p:cNvPr id="13" name="稻壳儿小白白(http://dwz.cn/Wu2UP)"/>
            <p:cNvSpPr>
              <a:spLocks noEditPoints="1"/>
            </p:cNvSpPr>
            <p:nvPr>
              <p:custDataLst>
                <p:tags r:id="rId18"/>
              </p:custDataLst>
            </p:nvPr>
          </p:nvSpPr>
          <p:spPr bwMode="auto">
            <a:xfrm>
              <a:off x="6040" y="3704"/>
              <a:ext cx="644" cy="644"/>
            </a:xfrm>
            <a:custGeom>
              <a:avLst/>
              <a:gdLst>
                <a:gd name="T0" fmla="*/ 273216550 w 393"/>
                <a:gd name="T1" fmla="*/ 536008502 h 391"/>
                <a:gd name="T2" fmla="*/ 287691519 w 393"/>
                <a:gd name="T3" fmla="*/ 483316982 h 391"/>
                <a:gd name="T4" fmla="*/ 220744284 w 393"/>
                <a:gd name="T5" fmla="*/ 456061352 h 391"/>
                <a:gd name="T6" fmla="*/ 195412752 w 393"/>
                <a:gd name="T7" fmla="*/ 408820958 h 391"/>
                <a:gd name="T8" fmla="*/ 128465517 w 393"/>
                <a:gd name="T9" fmla="*/ 437892281 h 391"/>
                <a:gd name="T10" fmla="*/ 75994595 w 393"/>
                <a:gd name="T11" fmla="*/ 421538903 h 391"/>
                <a:gd name="T12" fmla="*/ 48853861 w 393"/>
                <a:gd name="T13" fmla="*/ 488768107 h 391"/>
                <a:gd name="T14" fmla="*/ 1809203 w 393"/>
                <a:gd name="T15" fmla="*/ 514205347 h 391"/>
                <a:gd name="T16" fmla="*/ 28949938 w 393"/>
                <a:gd name="T17" fmla="*/ 545093712 h 391"/>
                <a:gd name="T18" fmla="*/ 5427609 w 393"/>
                <a:gd name="T19" fmla="*/ 614138610 h 391"/>
                <a:gd name="T20" fmla="*/ 56090672 w 393"/>
                <a:gd name="T21" fmla="*/ 635943113 h 391"/>
                <a:gd name="T22" fmla="*/ 75994595 w 393"/>
                <a:gd name="T23" fmla="*/ 692268717 h 391"/>
                <a:gd name="T24" fmla="*/ 123037908 w 393"/>
                <a:gd name="T25" fmla="*/ 708622095 h 391"/>
                <a:gd name="T26" fmla="*/ 173700971 w 393"/>
                <a:gd name="T27" fmla="*/ 681367814 h 391"/>
                <a:gd name="T28" fmla="*/ 226173238 w 393"/>
                <a:gd name="T29" fmla="*/ 695902801 h 391"/>
                <a:gd name="T30" fmla="*/ 253313973 w 393"/>
                <a:gd name="T31" fmla="*/ 628674945 h 391"/>
                <a:gd name="T32" fmla="*/ 293119128 w 393"/>
                <a:gd name="T33" fmla="*/ 623223819 h 391"/>
                <a:gd name="T34" fmla="*/ 182746986 w 393"/>
                <a:gd name="T35" fmla="*/ 628674945 h 391"/>
                <a:gd name="T36" fmla="*/ 119419502 w 393"/>
                <a:gd name="T37" fmla="*/ 488768107 h 391"/>
                <a:gd name="T38" fmla="*/ 182746986 w 393"/>
                <a:gd name="T39" fmla="*/ 628674945 h 391"/>
                <a:gd name="T40" fmla="*/ 472249053 w 393"/>
                <a:gd name="T41" fmla="*/ 610505874 h 391"/>
                <a:gd name="T42" fmla="*/ 481295068 w 393"/>
                <a:gd name="T43" fmla="*/ 581433203 h 391"/>
                <a:gd name="T44" fmla="*/ 443297771 w 393"/>
                <a:gd name="T45" fmla="*/ 566898215 h 391"/>
                <a:gd name="T46" fmla="*/ 428822802 w 393"/>
                <a:gd name="T47" fmla="*/ 539642586 h 391"/>
                <a:gd name="T48" fmla="*/ 392636052 w 393"/>
                <a:gd name="T49" fmla="*/ 555995963 h 391"/>
                <a:gd name="T50" fmla="*/ 361875566 w 393"/>
                <a:gd name="T51" fmla="*/ 546910754 h 391"/>
                <a:gd name="T52" fmla="*/ 347400597 w 393"/>
                <a:gd name="T53" fmla="*/ 583250245 h 391"/>
                <a:gd name="T54" fmla="*/ 320259863 w 393"/>
                <a:gd name="T55" fmla="*/ 597786580 h 391"/>
                <a:gd name="T56" fmla="*/ 336545380 w 393"/>
                <a:gd name="T57" fmla="*/ 615955652 h 391"/>
                <a:gd name="T58" fmla="*/ 323879614 w 393"/>
                <a:gd name="T59" fmla="*/ 654112185 h 391"/>
                <a:gd name="T60" fmla="*/ 351020349 w 393"/>
                <a:gd name="T61" fmla="*/ 666831478 h 391"/>
                <a:gd name="T62" fmla="*/ 361875566 w 393"/>
                <a:gd name="T63" fmla="*/ 697719843 h 391"/>
                <a:gd name="T64" fmla="*/ 389016301 w 393"/>
                <a:gd name="T65" fmla="*/ 706805053 h 391"/>
                <a:gd name="T66" fmla="*/ 416157036 w 393"/>
                <a:gd name="T67" fmla="*/ 690453023 h 391"/>
                <a:gd name="T68" fmla="*/ 446917522 w 393"/>
                <a:gd name="T69" fmla="*/ 699536885 h 391"/>
                <a:gd name="T70" fmla="*/ 461392490 w 393"/>
                <a:gd name="T71" fmla="*/ 661380352 h 391"/>
                <a:gd name="T72" fmla="*/ 483104271 w 393"/>
                <a:gd name="T73" fmla="*/ 659563310 h 391"/>
                <a:gd name="T74" fmla="*/ 421585990 w 393"/>
                <a:gd name="T75" fmla="*/ 661380352 h 391"/>
                <a:gd name="T76" fmla="*/ 387207098 w 393"/>
                <a:gd name="T77" fmla="*/ 583250245 h 391"/>
                <a:gd name="T78" fmla="*/ 421585990 w 393"/>
                <a:gd name="T79" fmla="*/ 661380352 h 391"/>
                <a:gd name="T80" fmla="*/ 654996039 w 393"/>
                <a:gd name="T81" fmla="*/ 221671029 h 391"/>
                <a:gd name="T82" fmla="*/ 682136774 w 393"/>
                <a:gd name="T83" fmla="*/ 132640018 h 391"/>
                <a:gd name="T84" fmla="*/ 568146226 w 393"/>
                <a:gd name="T85" fmla="*/ 87215317 h 391"/>
                <a:gd name="T86" fmla="*/ 524719975 w 393"/>
                <a:gd name="T87" fmla="*/ 5451126 h 391"/>
                <a:gd name="T88" fmla="*/ 414347833 w 393"/>
                <a:gd name="T89" fmla="*/ 54509910 h 391"/>
                <a:gd name="T90" fmla="*/ 325688817 w 393"/>
                <a:gd name="T91" fmla="*/ 27254281 h 391"/>
                <a:gd name="T92" fmla="*/ 280454707 w 393"/>
                <a:gd name="T93" fmla="*/ 141723880 h 391"/>
                <a:gd name="T94" fmla="*/ 199032503 w 393"/>
                <a:gd name="T95" fmla="*/ 185331538 h 391"/>
                <a:gd name="T96" fmla="*/ 246075816 w 393"/>
                <a:gd name="T97" fmla="*/ 236207365 h 391"/>
                <a:gd name="T98" fmla="*/ 206269315 w 393"/>
                <a:gd name="T99" fmla="*/ 352494005 h 391"/>
                <a:gd name="T100" fmla="*/ 291309925 w 393"/>
                <a:gd name="T101" fmla="*/ 388833496 h 391"/>
                <a:gd name="T102" fmla="*/ 325688817 w 393"/>
                <a:gd name="T103" fmla="*/ 483316982 h 391"/>
                <a:gd name="T104" fmla="*/ 403492615 w 393"/>
                <a:gd name="T105" fmla="*/ 510571263 h 391"/>
                <a:gd name="T106" fmla="*/ 490342428 w 393"/>
                <a:gd name="T107" fmla="*/ 463329520 h 391"/>
                <a:gd name="T108" fmla="*/ 577192241 w 393"/>
                <a:gd name="T109" fmla="*/ 490585149 h 391"/>
                <a:gd name="T110" fmla="*/ 622427696 w 393"/>
                <a:gd name="T111" fmla="*/ 376114203 h 391"/>
                <a:gd name="T112" fmla="*/ 691184134 w 393"/>
                <a:gd name="T113" fmla="*/ 367030341 h 391"/>
                <a:gd name="T114" fmla="*/ 504817397 w 393"/>
                <a:gd name="T115" fmla="*/ 376114203 h 391"/>
                <a:gd name="T116" fmla="*/ 398063661 w 393"/>
                <a:gd name="T117" fmla="*/ 141723880 h 391"/>
                <a:gd name="T118" fmla="*/ 504817397 w 393"/>
                <a:gd name="T119" fmla="*/ 376114203 h 3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93" h="391">
                  <a:moveTo>
                    <a:pt x="160" y="318"/>
                  </a:moveTo>
                  <a:cubicBezTo>
                    <a:pt x="151" y="315"/>
                    <a:pt x="151" y="315"/>
                    <a:pt x="151" y="315"/>
                  </a:cubicBezTo>
                  <a:cubicBezTo>
                    <a:pt x="152" y="308"/>
                    <a:pt x="152" y="302"/>
                    <a:pt x="151" y="295"/>
                  </a:cubicBezTo>
                  <a:cubicBezTo>
                    <a:pt x="159" y="291"/>
                    <a:pt x="159" y="291"/>
                    <a:pt x="159" y="291"/>
                  </a:cubicBezTo>
                  <a:cubicBezTo>
                    <a:pt x="165" y="289"/>
                    <a:pt x="167" y="282"/>
                    <a:pt x="164" y="277"/>
                  </a:cubicBezTo>
                  <a:cubicBezTo>
                    <a:pt x="159" y="266"/>
                    <a:pt x="159" y="266"/>
                    <a:pt x="159" y="266"/>
                  </a:cubicBezTo>
                  <a:cubicBezTo>
                    <a:pt x="157" y="261"/>
                    <a:pt x="151" y="258"/>
                    <a:pt x="145" y="261"/>
                  </a:cubicBezTo>
                  <a:cubicBezTo>
                    <a:pt x="137" y="265"/>
                    <a:pt x="137" y="265"/>
                    <a:pt x="137" y="265"/>
                  </a:cubicBezTo>
                  <a:cubicBezTo>
                    <a:pt x="132" y="260"/>
                    <a:pt x="128" y="255"/>
                    <a:pt x="122" y="251"/>
                  </a:cubicBezTo>
                  <a:cubicBezTo>
                    <a:pt x="125" y="242"/>
                    <a:pt x="125" y="242"/>
                    <a:pt x="125" y="242"/>
                  </a:cubicBezTo>
                  <a:cubicBezTo>
                    <a:pt x="127" y="237"/>
                    <a:pt x="125" y="231"/>
                    <a:pt x="119" y="229"/>
                  </a:cubicBezTo>
                  <a:cubicBezTo>
                    <a:pt x="108" y="225"/>
                    <a:pt x="108" y="225"/>
                    <a:pt x="108" y="225"/>
                  </a:cubicBezTo>
                  <a:cubicBezTo>
                    <a:pt x="103" y="223"/>
                    <a:pt x="96" y="226"/>
                    <a:pt x="94" y="231"/>
                  </a:cubicBezTo>
                  <a:cubicBezTo>
                    <a:pt x="91" y="240"/>
                    <a:pt x="91" y="240"/>
                    <a:pt x="91" y="240"/>
                  </a:cubicBezTo>
                  <a:cubicBezTo>
                    <a:pt x="84" y="239"/>
                    <a:pt x="78" y="239"/>
                    <a:pt x="71" y="241"/>
                  </a:cubicBezTo>
                  <a:cubicBezTo>
                    <a:pt x="67" y="232"/>
                    <a:pt x="67" y="232"/>
                    <a:pt x="67" y="232"/>
                  </a:cubicBezTo>
                  <a:cubicBezTo>
                    <a:pt x="65" y="227"/>
                    <a:pt x="58" y="224"/>
                    <a:pt x="53" y="227"/>
                  </a:cubicBezTo>
                  <a:cubicBezTo>
                    <a:pt x="42" y="232"/>
                    <a:pt x="42" y="232"/>
                    <a:pt x="42" y="232"/>
                  </a:cubicBezTo>
                  <a:cubicBezTo>
                    <a:pt x="37" y="234"/>
                    <a:pt x="34" y="241"/>
                    <a:pt x="37" y="246"/>
                  </a:cubicBezTo>
                  <a:cubicBezTo>
                    <a:pt x="41" y="254"/>
                    <a:pt x="41" y="254"/>
                    <a:pt x="41" y="254"/>
                  </a:cubicBezTo>
                  <a:cubicBezTo>
                    <a:pt x="36" y="259"/>
                    <a:pt x="31" y="264"/>
                    <a:pt x="27" y="269"/>
                  </a:cubicBezTo>
                  <a:cubicBezTo>
                    <a:pt x="19" y="266"/>
                    <a:pt x="19" y="266"/>
                    <a:pt x="19" y="266"/>
                  </a:cubicBezTo>
                  <a:cubicBezTo>
                    <a:pt x="13" y="264"/>
                    <a:pt x="7" y="267"/>
                    <a:pt x="5" y="272"/>
                  </a:cubicBezTo>
                  <a:cubicBezTo>
                    <a:pt x="1" y="283"/>
                    <a:pt x="1" y="283"/>
                    <a:pt x="1" y="283"/>
                  </a:cubicBezTo>
                  <a:cubicBezTo>
                    <a:pt x="0" y="286"/>
                    <a:pt x="0" y="289"/>
                    <a:pt x="1" y="291"/>
                  </a:cubicBezTo>
                  <a:cubicBezTo>
                    <a:pt x="2" y="294"/>
                    <a:pt x="4" y="296"/>
                    <a:pt x="7" y="297"/>
                  </a:cubicBezTo>
                  <a:cubicBezTo>
                    <a:pt x="16" y="300"/>
                    <a:pt x="16" y="300"/>
                    <a:pt x="16" y="300"/>
                  </a:cubicBezTo>
                  <a:cubicBezTo>
                    <a:pt x="15" y="307"/>
                    <a:pt x="15" y="313"/>
                    <a:pt x="17" y="320"/>
                  </a:cubicBezTo>
                  <a:cubicBezTo>
                    <a:pt x="8" y="324"/>
                    <a:pt x="8" y="324"/>
                    <a:pt x="8" y="324"/>
                  </a:cubicBezTo>
                  <a:cubicBezTo>
                    <a:pt x="3" y="326"/>
                    <a:pt x="0" y="333"/>
                    <a:pt x="3" y="338"/>
                  </a:cubicBezTo>
                  <a:cubicBezTo>
                    <a:pt x="8" y="349"/>
                    <a:pt x="8" y="349"/>
                    <a:pt x="8" y="349"/>
                  </a:cubicBezTo>
                  <a:cubicBezTo>
                    <a:pt x="10" y="354"/>
                    <a:pt x="17" y="357"/>
                    <a:pt x="22" y="354"/>
                  </a:cubicBezTo>
                  <a:cubicBezTo>
                    <a:pt x="31" y="350"/>
                    <a:pt x="31" y="350"/>
                    <a:pt x="31" y="350"/>
                  </a:cubicBezTo>
                  <a:cubicBezTo>
                    <a:pt x="35" y="356"/>
                    <a:pt x="40" y="360"/>
                    <a:pt x="45" y="364"/>
                  </a:cubicBezTo>
                  <a:cubicBezTo>
                    <a:pt x="42" y="373"/>
                    <a:pt x="42" y="373"/>
                    <a:pt x="42" y="373"/>
                  </a:cubicBezTo>
                  <a:cubicBezTo>
                    <a:pt x="41" y="375"/>
                    <a:pt x="41" y="378"/>
                    <a:pt x="42" y="381"/>
                  </a:cubicBezTo>
                  <a:cubicBezTo>
                    <a:pt x="43" y="383"/>
                    <a:pt x="45" y="385"/>
                    <a:pt x="48" y="386"/>
                  </a:cubicBezTo>
                  <a:cubicBezTo>
                    <a:pt x="59" y="390"/>
                    <a:pt x="59" y="390"/>
                    <a:pt x="59" y="390"/>
                  </a:cubicBezTo>
                  <a:cubicBezTo>
                    <a:pt x="62" y="391"/>
                    <a:pt x="65" y="391"/>
                    <a:pt x="68" y="390"/>
                  </a:cubicBezTo>
                  <a:cubicBezTo>
                    <a:pt x="70" y="389"/>
                    <a:pt x="72" y="387"/>
                    <a:pt x="73" y="384"/>
                  </a:cubicBezTo>
                  <a:cubicBezTo>
                    <a:pt x="76" y="375"/>
                    <a:pt x="76" y="375"/>
                    <a:pt x="76" y="375"/>
                  </a:cubicBezTo>
                  <a:cubicBezTo>
                    <a:pt x="83" y="376"/>
                    <a:pt x="90" y="376"/>
                    <a:pt x="96" y="375"/>
                  </a:cubicBezTo>
                  <a:cubicBezTo>
                    <a:pt x="100" y="383"/>
                    <a:pt x="100" y="383"/>
                    <a:pt x="100" y="383"/>
                  </a:cubicBezTo>
                  <a:cubicBezTo>
                    <a:pt x="103" y="388"/>
                    <a:pt x="109" y="391"/>
                    <a:pt x="114" y="388"/>
                  </a:cubicBezTo>
                  <a:cubicBezTo>
                    <a:pt x="125" y="383"/>
                    <a:pt x="125" y="383"/>
                    <a:pt x="125" y="383"/>
                  </a:cubicBezTo>
                  <a:cubicBezTo>
                    <a:pt x="131" y="381"/>
                    <a:pt x="133" y="374"/>
                    <a:pt x="130" y="369"/>
                  </a:cubicBezTo>
                  <a:cubicBezTo>
                    <a:pt x="126" y="361"/>
                    <a:pt x="126" y="361"/>
                    <a:pt x="126" y="361"/>
                  </a:cubicBezTo>
                  <a:cubicBezTo>
                    <a:pt x="132" y="356"/>
                    <a:pt x="136" y="351"/>
                    <a:pt x="140" y="346"/>
                  </a:cubicBezTo>
                  <a:cubicBezTo>
                    <a:pt x="149" y="349"/>
                    <a:pt x="149" y="349"/>
                    <a:pt x="149" y="349"/>
                  </a:cubicBezTo>
                  <a:cubicBezTo>
                    <a:pt x="151" y="350"/>
                    <a:pt x="154" y="350"/>
                    <a:pt x="157" y="349"/>
                  </a:cubicBezTo>
                  <a:cubicBezTo>
                    <a:pt x="159" y="348"/>
                    <a:pt x="161" y="346"/>
                    <a:pt x="162" y="343"/>
                  </a:cubicBezTo>
                  <a:cubicBezTo>
                    <a:pt x="167" y="332"/>
                    <a:pt x="167" y="332"/>
                    <a:pt x="167" y="332"/>
                  </a:cubicBezTo>
                  <a:cubicBezTo>
                    <a:pt x="169" y="326"/>
                    <a:pt x="166" y="320"/>
                    <a:pt x="160" y="318"/>
                  </a:cubicBezTo>
                  <a:close/>
                  <a:moveTo>
                    <a:pt x="101" y="346"/>
                  </a:moveTo>
                  <a:cubicBezTo>
                    <a:pt x="96" y="349"/>
                    <a:pt x="90" y="350"/>
                    <a:pt x="84" y="350"/>
                  </a:cubicBezTo>
                  <a:cubicBezTo>
                    <a:pt x="67" y="350"/>
                    <a:pt x="52" y="340"/>
                    <a:pt x="45" y="325"/>
                  </a:cubicBezTo>
                  <a:cubicBezTo>
                    <a:pt x="35" y="304"/>
                    <a:pt x="45" y="279"/>
                    <a:pt x="66" y="269"/>
                  </a:cubicBezTo>
                  <a:cubicBezTo>
                    <a:pt x="72" y="266"/>
                    <a:pt x="77" y="265"/>
                    <a:pt x="84" y="265"/>
                  </a:cubicBezTo>
                  <a:cubicBezTo>
                    <a:pt x="100" y="265"/>
                    <a:pt x="115" y="275"/>
                    <a:pt x="122" y="290"/>
                  </a:cubicBezTo>
                  <a:cubicBezTo>
                    <a:pt x="132" y="311"/>
                    <a:pt x="123" y="336"/>
                    <a:pt x="101" y="346"/>
                  </a:cubicBezTo>
                  <a:close/>
                  <a:moveTo>
                    <a:pt x="266" y="349"/>
                  </a:moveTo>
                  <a:cubicBezTo>
                    <a:pt x="261" y="347"/>
                    <a:pt x="261" y="347"/>
                    <a:pt x="261" y="347"/>
                  </a:cubicBezTo>
                  <a:cubicBezTo>
                    <a:pt x="262" y="343"/>
                    <a:pt x="261" y="340"/>
                    <a:pt x="261" y="336"/>
                  </a:cubicBezTo>
                  <a:cubicBezTo>
                    <a:pt x="266" y="334"/>
                    <a:pt x="266" y="334"/>
                    <a:pt x="266" y="334"/>
                  </a:cubicBezTo>
                  <a:cubicBezTo>
                    <a:pt x="269" y="332"/>
                    <a:pt x="270" y="329"/>
                    <a:pt x="269" y="326"/>
                  </a:cubicBezTo>
                  <a:cubicBezTo>
                    <a:pt x="266" y="320"/>
                    <a:pt x="266" y="320"/>
                    <a:pt x="266" y="320"/>
                  </a:cubicBezTo>
                  <a:cubicBezTo>
                    <a:pt x="264" y="317"/>
                    <a:pt x="261" y="315"/>
                    <a:pt x="258" y="317"/>
                  </a:cubicBezTo>
                  <a:cubicBezTo>
                    <a:pt x="253" y="319"/>
                    <a:pt x="253" y="319"/>
                    <a:pt x="253" y="319"/>
                  </a:cubicBezTo>
                  <a:cubicBezTo>
                    <a:pt x="251" y="316"/>
                    <a:pt x="248" y="314"/>
                    <a:pt x="245" y="312"/>
                  </a:cubicBezTo>
                  <a:cubicBezTo>
                    <a:pt x="247" y="307"/>
                    <a:pt x="247" y="307"/>
                    <a:pt x="247" y="307"/>
                  </a:cubicBezTo>
                  <a:cubicBezTo>
                    <a:pt x="248" y="304"/>
                    <a:pt x="246" y="300"/>
                    <a:pt x="243" y="299"/>
                  </a:cubicBezTo>
                  <a:cubicBezTo>
                    <a:pt x="237" y="297"/>
                    <a:pt x="237" y="297"/>
                    <a:pt x="237" y="297"/>
                  </a:cubicBezTo>
                  <a:cubicBezTo>
                    <a:pt x="234" y="296"/>
                    <a:pt x="230" y="297"/>
                    <a:pt x="229" y="300"/>
                  </a:cubicBezTo>
                  <a:cubicBezTo>
                    <a:pt x="228" y="305"/>
                    <a:pt x="228" y="305"/>
                    <a:pt x="228" y="305"/>
                  </a:cubicBezTo>
                  <a:cubicBezTo>
                    <a:pt x="224" y="305"/>
                    <a:pt x="220" y="305"/>
                    <a:pt x="217" y="306"/>
                  </a:cubicBezTo>
                  <a:cubicBezTo>
                    <a:pt x="214" y="301"/>
                    <a:pt x="214" y="301"/>
                    <a:pt x="214" y="301"/>
                  </a:cubicBezTo>
                  <a:cubicBezTo>
                    <a:pt x="213" y="298"/>
                    <a:pt x="209" y="296"/>
                    <a:pt x="206" y="298"/>
                  </a:cubicBezTo>
                  <a:cubicBezTo>
                    <a:pt x="200" y="301"/>
                    <a:pt x="200" y="301"/>
                    <a:pt x="200" y="301"/>
                  </a:cubicBezTo>
                  <a:cubicBezTo>
                    <a:pt x="197" y="302"/>
                    <a:pt x="196" y="306"/>
                    <a:pt x="197" y="309"/>
                  </a:cubicBezTo>
                  <a:cubicBezTo>
                    <a:pt x="200" y="313"/>
                    <a:pt x="200" y="313"/>
                    <a:pt x="200" y="313"/>
                  </a:cubicBezTo>
                  <a:cubicBezTo>
                    <a:pt x="197" y="316"/>
                    <a:pt x="194" y="318"/>
                    <a:pt x="192" y="321"/>
                  </a:cubicBezTo>
                  <a:cubicBezTo>
                    <a:pt x="187" y="320"/>
                    <a:pt x="187" y="320"/>
                    <a:pt x="187" y="320"/>
                  </a:cubicBezTo>
                  <a:cubicBezTo>
                    <a:pt x="184" y="318"/>
                    <a:pt x="181" y="320"/>
                    <a:pt x="180" y="323"/>
                  </a:cubicBezTo>
                  <a:cubicBezTo>
                    <a:pt x="177" y="329"/>
                    <a:pt x="177" y="329"/>
                    <a:pt x="177" y="329"/>
                  </a:cubicBezTo>
                  <a:cubicBezTo>
                    <a:pt x="177" y="331"/>
                    <a:pt x="177" y="332"/>
                    <a:pt x="177" y="334"/>
                  </a:cubicBezTo>
                  <a:cubicBezTo>
                    <a:pt x="178" y="335"/>
                    <a:pt x="179" y="336"/>
                    <a:pt x="181" y="337"/>
                  </a:cubicBezTo>
                  <a:cubicBezTo>
                    <a:pt x="186" y="339"/>
                    <a:pt x="186" y="339"/>
                    <a:pt x="186" y="339"/>
                  </a:cubicBezTo>
                  <a:cubicBezTo>
                    <a:pt x="185" y="342"/>
                    <a:pt x="186" y="346"/>
                    <a:pt x="186" y="350"/>
                  </a:cubicBezTo>
                  <a:cubicBezTo>
                    <a:pt x="181" y="352"/>
                    <a:pt x="181" y="352"/>
                    <a:pt x="181" y="352"/>
                  </a:cubicBezTo>
                  <a:cubicBezTo>
                    <a:pt x="178" y="353"/>
                    <a:pt x="177" y="357"/>
                    <a:pt x="179" y="360"/>
                  </a:cubicBezTo>
                  <a:cubicBezTo>
                    <a:pt x="181" y="366"/>
                    <a:pt x="181" y="366"/>
                    <a:pt x="181" y="366"/>
                  </a:cubicBezTo>
                  <a:cubicBezTo>
                    <a:pt x="183" y="369"/>
                    <a:pt x="186" y="370"/>
                    <a:pt x="189" y="369"/>
                  </a:cubicBezTo>
                  <a:cubicBezTo>
                    <a:pt x="194" y="367"/>
                    <a:pt x="194" y="367"/>
                    <a:pt x="194" y="367"/>
                  </a:cubicBezTo>
                  <a:cubicBezTo>
                    <a:pt x="196" y="370"/>
                    <a:pt x="199" y="372"/>
                    <a:pt x="202" y="374"/>
                  </a:cubicBezTo>
                  <a:cubicBezTo>
                    <a:pt x="200" y="379"/>
                    <a:pt x="200" y="379"/>
                    <a:pt x="200" y="379"/>
                  </a:cubicBezTo>
                  <a:cubicBezTo>
                    <a:pt x="200" y="381"/>
                    <a:pt x="200" y="382"/>
                    <a:pt x="200" y="384"/>
                  </a:cubicBezTo>
                  <a:cubicBezTo>
                    <a:pt x="201" y="385"/>
                    <a:pt x="202" y="386"/>
                    <a:pt x="204" y="387"/>
                  </a:cubicBezTo>
                  <a:cubicBezTo>
                    <a:pt x="210" y="389"/>
                    <a:pt x="210" y="389"/>
                    <a:pt x="210" y="389"/>
                  </a:cubicBezTo>
                  <a:cubicBezTo>
                    <a:pt x="212" y="390"/>
                    <a:pt x="213" y="390"/>
                    <a:pt x="215" y="389"/>
                  </a:cubicBezTo>
                  <a:cubicBezTo>
                    <a:pt x="216" y="388"/>
                    <a:pt x="217" y="387"/>
                    <a:pt x="218" y="386"/>
                  </a:cubicBezTo>
                  <a:cubicBezTo>
                    <a:pt x="219" y="381"/>
                    <a:pt x="219" y="381"/>
                    <a:pt x="219" y="381"/>
                  </a:cubicBezTo>
                  <a:cubicBezTo>
                    <a:pt x="223" y="381"/>
                    <a:pt x="227" y="381"/>
                    <a:pt x="230" y="380"/>
                  </a:cubicBezTo>
                  <a:cubicBezTo>
                    <a:pt x="233" y="385"/>
                    <a:pt x="233" y="385"/>
                    <a:pt x="233" y="385"/>
                  </a:cubicBezTo>
                  <a:cubicBezTo>
                    <a:pt x="234" y="388"/>
                    <a:pt x="238" y="389"/>
                    <a:pt x="241" y="388"/>
                  </a:cubicBezTo>
                  <a:cubicBezTo>
                    <a:pt x="247" y="385"/>
                    <a:pt x="247" y="385"/>
                    <a:pt x="247" y="385"/>
                  </a:cubicBezTo>
                  <a:cubicBezTo>
                    <a:pt x="250" y="384"/>
                    <a:pt x="251" y="380"/>
                    <a:pt x="250" y="377"/>
                  </a:cubicBezTo>
                  <a:cubicBezTo>
                    <a:pt x="247" y="372"/>
                    <a:pt x="247" y="372"/>
                    <a:pt x="247" y="372"/>
                  </a:cubicBezTo>
                  <a:cubicBezTo>
                    <a:pt x="250" y="370"/>
                    <a:pt x="253" y="367"/>
                    <a:pt x="255" y="364"/>
                  </a:cubicBezTo>
                  <a:cubicBezTo>
                    <a:pt x="260" y="366"/>
                    <a:pt x="260" y="366"/>
                    <a:pt x="260" y="366"/>
                  </a:cubicBezTo>
                  <a:cubicBezTo>
                    <a:pt x="261" y="367"/>
                    <a:pt x="263" y="367"/>
                    <a:pt x="264" y="366"/>
                  </a:cubicBezTo>
                  <a:cubicBezTo>
                    <a:pt x="266" y="365"/>
                    <a:pt x="267" y="364"/>
                    <a:pt x="267" y="363"/>
                  </a:cubicBezTo>
                  <a:cubicBezTo>
                    <a:pt x="270" y="356"/>
                    <a:pt x="270" y="356"/>
                    <a:pt x="270" y="356"/>
                  </a:cubicBezTo>
                  <a:cubicBezTo>
                    <a:pt x="271" y="353"/>
                    <a:pt x="269" y="350"/>
                    <a:pt x="266" y="349"/>
                  </a:cubicBezTo>
                  <a:close/>
                  <a:moveTo>
                    <a:pt x="233" y="364"/>
                  </a:moveTo>
                  <a:cubicBezTo>
                    <a:pt x="230" y="366"/>
                    <a:pt x="227" y="366"/>
                    <a:pt x="224" y="366"/>
                  </a:cubicBezTo>
                  <a:cubicBezTo>
                    <a:pt x="214" y="366"/>
                    <a:pt x="206" y="361"/>
                    <a:pt x="202" y="353"/>
                  </a:cubicBezTo>
                  <a:cubicBezTo>
                    <a:pt x="197" y="341"/>
                    <a:pt x="202" y="327"/>
                    <a:pt x="214" y="321"/>
                  </a:cubicBezTo>
                  <a:cubicBezTo>
                    <a:pt x="217" y="320"/>
                    <a:pt x="220" y="319"/>
                    <a:pt x="223" y="319"/>
                  </a:cubicBezTo>
                  <a:cubicBezTo>
                    <a:pt x="233" y="319"/>
                    <a:pt x="241" y="325"/>
                    <a:pt x="245" y="333"/>
                  </a:cubicBezTo>
                  <a:cubicBezTo>
                    <a:pt x="250" y="345"/>
                    <a:pt x="245" y="359"/>
                    <a:pt x="233" y="364"/>
                  </a:cubicBezTo>
                  <a:close/>
                  <a:moveTo>
                    <a:pt x="378" y="160"/>
                  </a:moveTo>
                  <a:cubicBezTo>
                    <a:pt x="364" y="155"/>
                    <a:pt x="364" y="155"/>
                    <a:pt x="364" y="155"/>
                  </a:cubicBezTo>
                  <a:cubicBezTo>
                    <a:pt x="365" y="144"/>
                    <a:pt x="364" y="133"/>
                    <a:pt x="362" y="122"/>
                  </a:cubicBezTo>
                  <a:cubicBezTo>
                    <a:pt x="377" y="115"/>
                    <a:pt x="377" y="115"/>
                    <a:pt x="377" y="115"/>
                  </a:cubicBezTo>
                  <a:cubicBezTo>
                    <a:pt x="386" y="111"/>
                    <a:pt x="390" y="100"/>
                    <a:pt x="386" y="91"/>
                  </a:cubicBezTo>
                  <a:cubicBezTo>
                    <a:pt x="377" y="73"/>
                    <a:pt x="377" y="73"/>
                    <a:pt x="377" y="73"/>
                  </a:cubicBezTo>
                  <a:cubicBezTo>
                    <a:pt x="373" y="64"/>
                    <a:pt x="362" y="60"/>
                    <a:pt x="353" y="64"/>
                  </a:cubicBezTo>
                  <a:cubicBezTo>
                    <a:pt x="339" y="71"/>
                    <a:pt x="339" y="71"/>
                    <a:pt x="339" y="71"/>
                  </a:cubicBezTo>
                  <a:cubicBezTo>
                    <a:pt x="332" y="62"/>
                    <a:pt x="323" y="54"/>
                    <a:pt x="314" y="48"/>
                  </a:cubicBezTo>
                  <a:cubicBezTo>
                    <a:pt x="320" y="33"/>
                    <a:pt x="320" y="33"/>
                    <a:pt x="320" y="33"/>
                  </a:cubicBezTo>
                  <a:cubicBezTo>
                    <a:pt x="323" y="24"/>
                    <a:pt x="319" y="13"/>
                    <a:pt x="309" y="10"/>
                  </a:cubicBezTo>
                  <a:cubicBezTo>
                    <a:pt x="290" y="3"/>
                    <a:pt x="290" y="3"/>
                    <a:pt x="290" y="3"/>
                  </a:cubicBezTo>
                  <a:cubicBezTo>
                    <a:pt x="281" y="0"/>
                    <a:pt x="271" y="5"/>
                    <a:pt x="267" y="14"/>
                  </a:cubicBezTo>
                  <a:cubicBezTo>
                    <a:pt x="262" y="29"/>
                    <a:pt x="262" y="29"/>
                    <a:pt x="262" y="29"/>
                  </a:cubicBezTo>
                  <a:cubicBezTo>
                    <a:pt x="251" y="27"/>
                    <a:pt x="240" y="28"/>
                    <a:pt x="229" y="30"/>
                  </a:cubicBezTo>
                  <a:cubicBezTo>
                    <a:pt x="222" y="15"/>
                    <a:pt x="222" y="15"/>
                    <a:pt x="222" y="15"/>
                  </a:cubicBezTo>
                  <a:cubicBezTo>
                    <a:pt x="218" y="6"/>
                    <a:pt x="207" y="2"/>
                    <a:pt x="198" y="7"/>
                  </a:cubicBezTo>
                  <a:cubicBezTo>
                    <a:pt x="180" y="15"/>
                    <a:pt x="180" y="15"/>
                    <a:pt x="180" y="15"/>
                  </a:cubicBezTo>
                  <a:cubicBezTo>
                    <a:pt x="171" y="19"/>
                    <a:pt x="167" y="30"/>
                    <a:pt x="171" y="39"/>
                  </a:cubicBezTo>
                  <a:cubicBezTo>
                    <a:pt x="178" y="53"/>
                    <a:pt x="178" y="53"/>
                    <a:pt x="178" y="53"/>
                  </a:cubicBezTo>
                  <a:cubicBezTo>
                    <a:pt x="169" y="60"/>
                    <a:pt x="161" y="69"/>
                    <a:pt x="155" y="78"/>
                  </a:cubicBezTo>
                  <a:cubicBezTo>
                    <a:pt x="140" y="72"/>
                    <a:pt x="140" y="72"/>
                    <a:pt x="140" y="72"/>
                  </a:cubicBezTo>
                  <a:cubicBezTo>
                    <a:pt x="131" y="69"/>
                    <a:pt x="120" y="74"/>
                    <a:pt x="117" y="83"/>
                  </a:cubicBezTo>
                  <a:cubicBezTo>
                    <a:pt x="110" y="102"/>
                    <a:pt x="110" y="102"/>
                    <a:pt x="110" y="102"/>
                  </a:cubicBezTo>
                  <a:cubicBezTo>
                    <a:pt x="109" y="106"/>
                    <a:pt x="109" y="111"/>
                    <a:pt x="111" y="116"/>
                  </a:cubicBezTo>
                  <a:cubicBezTo>
                    <a:pt x="113" y="120"/>
                    <a:pt x="116" y="123"/>
                    <a:pt x="121" y="125"/>
                  </a:cubicBezTo>
                  <a:cubicBezTo>
                    <a:pt x="136" y="130"/>
                    <a:pt x="136" y="130"/>
                    <a:pt x="136" y="130"/>
                  </a:cubicBezTo>
                  <a:cubicBezTo>
                    <a:pt x="135" y="141"/>
                    <a:pt x="135" y="152"/>
                    <a:pt x="137" y="163"/>
                  </a:cubicBezTo>
                  <a:cubicBezTo>
                    <a:pt x="123" y="170"/>
                    <a:pt x="123" y="170"/>
                    <a:pt x="123" y="170"/>
                  </a:cubicBezTo>
                  <a:cubicBezTo>
                    <a:pt x="114" y="174"/>
                    <a:pt x="110" y="185"/>
                    <a:pt x="114" y="194"/>
                  </a:cubicBezTo>
                  <a:cubicBezTo>
                    <a:pt x="122" y="212"/>
                    <a:pt x="122" y="212"/>
                    <a:pt x="122" y="212"/>
                  </a:cubicBezTo>
                  <a:cubicBezTo>
                    <a:pt x="126" y="221"/>
                    <a:pt x="137" y="225"/>
                    <a:pt x="146" y="221"/>
                  </a:cubicBezTo>
                  <a:cubicBezTo>
                    <a:pt x="161" y="214"/>
                    <a:pt x="161" y="214"/>
                    <a:pt x="161" y="214"/>
                  </a:cubicBezTo>
                  <a:cubicBezTo>
                    <a:pt x="168" y="223"/>
                    <a:pt x="176" y="231"/>
                    <a:pt x="185" y="237"/>
                  </a:cubicBezTo>
                  <a:cubicBezTo>
                    <a:pt x="179" y="252"/>
                    <a:pt x="179" y="252"/>
                    <a:pt x="179" y="252"/>
                  </a:cubicBezTo>
                  <a:cubicBezTo>
                    <a:pt x="178" y="256"/>
                    <a:pt x="178" y="261"/>
                    <a:pt x="180" y="266"/>
                  </a:cubicBezTo>
                  <a:cubicBezTo>
                    <a:pt x="182" y="270"/>
                    <a:pt x="185" y="273"/>
                    <a:pt x="190" y="275"/>
                  </a:cubicBezTo>
                  <a:cubicBezTo>
                    <a:pt x="209" y="282"/>
                    <a:pt x="209" y="282"/>
                    <a:pt x="209" y="282"/>
                  </a:cubicBezTo>
                  <a:cubicBezTo>
                    <a:pt x="213" y="284"/>
                    <a:pt x="218" y="283"/>
                    <a:pt x="223" y="281"/>
                  </a:cubicBezTo>
                  <a:cubicBezTo>
                    <a:pt x="227" y="279"/>
                    <a:pt x="230" y="276"/>
                    <a:pt x="232" y="271"/>
                  </a:cubicBezTo>
                  <a:cubicBezTo>
                    <a:pt x="238" y="256"/>
                    <a:pt x="238" y="256"/>
                    <a:pt x="238" y="256"/>
                  </a:cubicBezTo>
                  <a:cubicBezTo>
                    <a:pt x="248" y="258"/>
                    <a:pt x="260" y="257"/>
                    <a:pt x="271" y="255"/>
                  </a:cubicBezTo>
                  <a:cubicBezTo>
                    <a:pt x="277" y="270"/>
                    <a:pt x="277" y="270"/>
                    <a:pt x="277" y="270"/>
                  </a:cubicBezTo>
                  <a:cubicBezTo>
                    <a:pt x="281" y="279"/>
                    <a:pt x="292" y="283"/>
                    <a:pt x="301" y="278"/>
                  </a:cubicBezTo>
                  <a:cubicBezTo>
                    <a:pt x="319" y="270"/>
                    <a:pt x="319" y="270"/>
                    <a:pt x="319" y="270"/>
                  </a:cubicBezTo>
                  <a:cubicBezTo>
                    <a:pt x="328" y="266"/>
                    <a:pt x="332" y="255"/>
                    <a:pt x="328" y="246"/>
                  </a:cubicBezTo>
                  <a:cubicBezTo>
                    <a:pt x="322" y="232"/>
                    <a:pt x="322" y="232"/>
                    <a:pt x="322" y="232"/>
                  </a:cubicBezTo>
                  <a:cubicBezTo>
                    <a:pt x="330" y="225"/>
                    <a:pt x="338" y="216"/>
                    <a:pt x="344" y="207"/>
                  </a:cubicBezTo>
                  <a:cubicBezTo>
                    <a:pt x="359" y="213"/>
                    <a:pt x="359" y="213"/>
                    <a:pt x="359" y="213"/>
                  </a:cubicBezTo>
                  <a:cubicBezTo>
                    <a:pt x="364" y="215"/>
                    <a:pt x="368" y="214"/>
                    <a:pt x="373" y="212"/>
                  </a:cubicBezTo>
                  <a:cubicBezTo>
                    <a:pt x="377" y="210"/>
                    <a:pt x="380" y="207"/>
                    <a:pt x="382" y="202"/>
                  </a:cubicBezTo>
                  <a:cubicBezTo>
                    <a:pt x="389" y="183"/>
                    <a:pt x="389" y="183"/>
                    <a:pt x="389" y="183"/>
                  </a:cubicBezTo>
                  <a:cubicBezTo>
                    <a:pt x="393" y="174"/>
                    <a:pt x="388" y="164"/>
                    <a:pt x="378" y="160"/>
                  </a:cubicBezTo>
                  <a:close/>
                  <a:moveTo>
                    <a:pt x="279" y="207"/>
                  </a:moveTo>
                  <a:cubicBezTo>
                    <a:pt x="270" y="212"/>
                    <a:pt x="260" y="214"/>
                    <a:pt x="250" y="214"/>
                  </a:cubicBezTo>
                  <a:cubicBezTo>
                    <a:pt x="222" y="214"/>
                    <a:pt x="197" y="197"/>
                    <a:pt x="185" y="172"/>
                  </a:cubicBezTo>
                  <a:cubicBezTo>
                    <a:pt x="169" y="137"/>
                    <a:pt x="184" y="94"/>
                    <a:pt x="220" y="78"/>
                  </a:cubicBezTo>
                  <a:cubicBezTo>
                    <a:pt x="229" y="74"/>
                    <a:pt x="239" y="71"/>
                    <a:pt x="250" y="71"/>
                  </a:cubicBezTo>
                  <a:cubicBezTo>
                    <a:pt x="277" y="71"/>
                    <a:pt x="303" y="88"/>
                    <a:pt x="314" y="113"/>
                  </a:cubicBezTo>
                  <a:cubicBezTo>
                    <a:pt x="331" y="148"/>
                    <a:pt x="315" y="191"/>
                    <a:pt x="279"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charset="-122"/>
                  <a:cs typeface="+mn-ea"/>
                </a:defRPr>
              </a:lvl9pPr>
            </a:lstStyle>
            <a:p>
              <a:pPr algn="ctr"/>
              <a:endParaRPr lang="zh-CN" altLang="en-US" sz="1800" dirty="0">
                <a:latin typeface="Calibri" panose="020F0502020204030204" pitchFamily="34" charset="0"/>
                <a:ea typeface="等线" panose="02010600030101010101" charset="-122"/>
              </a:endParaRPr>
            </a:p>
          </p:txBody>
        </p:sp>
        <p:sp>
          <p:nvSpPr>
            <p:cNvPr id="8" name="文本框 7"/>
            <p:cNvSpPr txBox="1"/>
            <p:nvPr>
              <p:custDataLst>
                <p:tags r:id="rId19"/>
              </p:custDataLst>
            </p:nvPr>
          </p:nvSpPr>
          <p:spPr>
            <a:xfrm>
              <a:off x="5359" y="4515"/>
              <a:ext cx="2023" cy="919"/>
            </a:xfrm>
            <a:prstGeom prst="rect">
              <a:avLst/>
            </a:prstGeom>
            <a:noFill/>
          </p:spPr>
          <p:txBody>
            <a:bodyPr wrap="square" rtlCol="0">
              <a:spAutoFit/>
            </a:bodyPr>
            <a:lstStyle/>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对自我的</a:t>
              </a:r>
              <a:endParaRPr lang="zh-CN" altLang="en-US" sz="1600" b="1" spc="150" dirty="0">
                <a:solidFill>
                  <a:srgbClr val="FFFFFF"/>
                </a:solidFill>
                <a:latin typeface="Arial" panose="020B0604020202020204" pitchFamily="34" charset="0"/>
                <a:ea typeface="微软雅黑" panose="020B0503020204020204" charset="-122"/>
              </a:endParaRPr>
            </a:p>
            <a:p>
              <a:pPr algn="ctr">
                <a:lnSpc>
                  <a:spcPct val="100000"/>
                </a:lnSpc>
              </a:pPr>
              <a:r>
                <a:rPr lang="zh-CN" altLang="en-US" sz="1600" b="1" spc="150" dirty="0">
                  <a:solidFill>
                    <a:srgbClr val="FFFFFF"/>
                  </a:solidFill>
                  <a:latin typeface="Arial" panose="020B0604020202020204" pitchFamily="34" charset="0"/>
                  <a:ea typeface="微软雅黑" panose="020B0503020204020204" charset="-122"/>
                </a:rPr>
                <a:t>探索</a:t>
              </a:r>
              <a:endParaRPr lang="zh-CN" altLang="en-US" sz="1600" b="1" spc="150" dirty="0">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20"/>
              </p:custDataLst>
            </p:nvPr>
          </p:nvSpPr>
          <p:spPr>
            <a:xfrm>
              <a:off x="2748" y="9575"/>
              <a:ext cx="4345" cy="580"/>
            </a:xfrm>
            <a:prstGeom prst="rect">
              <a:avLst/>
            </a:prstGeom>
            <a:noFill/>
          </p:spPr>
          <p:txBody>
            <a:bodyPr wrap="square" rtlCol="0">
              <a:spAutoFit/>
            </a:bodyPr>
            <a:lstStyle/>
            <a:p>
              <a:pPr algn="ctr">
                <a:lnSpc>
                  <a:spcPct val="100000"/>
                </a:lnSpc>
              </a:pPr>
              <a:r>
                <a:rPr lang="zh-CN" altLang="en-US" b="1">
                  <a:solidFill>
                    <a:srgbClr val="333333"/>
                  </a:solidFill>
                  <a:uFillTx/>
                  <a:latin typeface="Arial" panose="020B0604020202020204" pitchFamily="34" charset="0"/>
                  <a:ea typeface="微软雅黑" panose="020B0503020204020204" charset="-122"/>
                  <a:cs typeface="+mn-ea"/>
                </a:rPr>
                <a:t>职业生涯规划</a:t>
              </a:r>
              <a:endParaRPr lang="zh-CN" altLang="en-US" b="1">
                <a:solidFill>
                  <a:srgbClr val="333333"/>
                </a:solidFill>
                <a:uFillTx/>
                <a:latin typeface="Arial" panose="020B0604020202020204" pitchFamily="34" charset="0"/>
                <a:ea typeface="微软雅黑" panose="020B0503020204020204" charset="-122"/>
                <a:cs typeface="+mn-ea"/>
              </a:endParaRPr>
            </a:p>
          </p:txBody>
        </p:sp>
      </p:grpSp>
      <p:grpSp>
        <p:nvGrpSpPr>
          <p:cNvPr id="96" name="组合 95"/>
          <p:cNvGrpSpPr/>
          <p:nvPr/>
        </p:nvGrpSpPr>
        <p:grpSpPr>
          <a:xfrm>
            <a:off x="6544310" y="2132965"/>
            <a:ext cx="3423285" cy="4077335"/>
            <a:chOff x="10306" y="3359"/>
            <a:chExt cx="5391" cy="6421"/>
          </a:xfrm>
        </p:grpSpPr>
        <p:sp>
          <p:nvSpPr>
            <p:cNvPr id="65" name="任意多边形: 形状 57"/>
            <p:cNvSpPr/>
            <p:nvPr>
              <p:custDataLst>
                <p:tags r:id="rId21"/>
              </p:custDataLst>
            </p:nvPr>
          </p:nvSpPr>
          <p:spPr bwMode="auto">
            <a:xfrm rot="5502596" flipH="1">
              <a:off x="9865" y="4924"/>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FFC000"/>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66" name="任意多边形: 形状 58"/>
            <p:cNvSpPr/>
            <p:nvPr>
              <p:custDataLst>
                <p:tags r:id="rId22"/>
              </p:custDataLst>
            </p:nvPr>
          </p:nvSpPr>
          <p:spPr bwMode="auto">
            <a:xfrm rot="9072800" flipH="1">
              <a:off x="10833" y="3359"/>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1F74AD"/>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67" name="任意多边形: 形状 61"/>
            <p:cNvSpPr/>
            <p:nvPr>
              <p:custDataLst>
                <p:tags r:id="rId23"/>
              </p:custDataLst>
            </p:nvPr>
          </p:nvSpPr>
          <p:spPr bwMode="auto">
            <a:xfrm rot="12672800" flipH="1">
              <a:off x="12684" y="3418"/>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3498DB"/>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68" name="任意多边形: 形状 62"/>
            <p:cNvSpPr/>
            <p:nvPr>
              <p:custDataLst>
                <p:tags r:id="rId24"/>
              </p:custDataLst>
            </p:nvPr>
          </p:nvSpPr>
          <p:spPr bwMode="auto">
            <a:xfrm rot="16272800" flipH="1">
              <a:off x="13552" y="5041"/>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1AA3AA"/>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69" name="任意多边形: 形状 63"/>
            <p:cNvSpPr/>
            <p:nvPr>
              <p:custDataLst>
                <p:tags r:id="rId25"/>
              </p:custDataLst>
            </p:nvPr>
          </p:nvSpPr>
          <p:spPr bwMode="auto">
            <a:xfrm rot="1872800" flipH="1">
              <a:off x="10751" y="6538"/>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9BBB59"/>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70" name="任意多边形: 形状 64"/>
            <p:cNvSpPr/>
            <p:nvPr>
              <p:custDataLst>
                <p:tags r:id="rId26"/>
              </p:custDataLst>
            </p:nvPr>
          </p:nvSpPr>
          <p:spPr bwMode="auto">
            <a:xfrm rot="19872800" flipH="1">
              <a:off x="12590" y="6585"/>
              <a:ext cx="2586" cy="1705"/>
            </a:xfrm>
            <a:custGeom>
              <a:avLst/>
              <a:gdLst>
                <a:gd name="connsiteX0" fmla="*/ 2062970 w 2077085"/>
                <a:gd name="connsiteY0" fmla="*/ 1369396 h 1369396"/>
                <a:gd name="connsiteX1" fmla="*/ 2065268 w 2077085"/>
                <a:gd name="connsiteY1" fmla="*/ 825176 h 1369396"/>
                <a:gd name="connsiteX2" fmla="*/ 2077085 w 2077085"/>
                <a:gd name="connsiteY2" fmla="*/ 438371 h 1369396"/>
                <a:gd name="connsiteX3" fmla="*/ 1580630 w 2077085"/>
                <a:gd name="connsiteY3" fmla="*/ 171680 h 1369396"/>
                <a:gd name="connsiteX4" fmla="*/ 1276005 w 2077085"/>
                <a:gd name="connsiteY4" fmla="*/ 0 h 1369396"/>
                <a:gd name="connsiteX5" fmla="*/ 1399778 w 2077085"/>
                <a:gd name="connsiteY5" fmla="*/ 215377 h 1369396"/>
                <a:gd name="connsiteX6" fmla="*/ 1311899 w 2077085"/>
                <a:gd name="connsiteY6" fmla="*/ 245077 h 1369396"/>
                <a:gd name="connsiteX7" fmla="*/ 1153611 w 2077085"/>
                <a:gd name="connsiteY7" fmla="*/ 273282 h 1369396"/>
                <a:gd name="connsiteX8" fmla="*/ 1101136 w 2077085"/>
                <a:gd name="connsiteY8" fmla="*/ 275931 h 1369396"/>
                <a:gd name="connsiteX9" fmla="*/ 1077078 w 2077085"/>
                <a:gd name="connsiteY9" fmla="*/ 278470 h 1369396"/>
                <a:gd name="connsiteX10" fmla="*/ 1054454 w 2077085"/>
                <a:gd name="connsiteY10" fmla="*/ 278287 h 1369396"/>
                <a:gd name="connsiteX11" fmla="*/ 1044016 w 2077085"/>
                <a:gd name="connsiteY11" fmla="*/ 278814 h 1369396"/>
                <a:gd name="connsiteX12" fmla="*/ 1029597 w 2077085"/>
                <a:gd name="connsiteY12" fmla="*/ 278086 h 1369396"/>
                <a:gd name="connsiteX13" fmla="*/ 964181 w 2077085"/>
                <a:gd name="connsiteY13" fmla="*/ 277557 h 1369396"/>
                <a:gd name="connsiteX14" fmla="*/ 633835 w 2077085"/>
                <a:gd name="connsiteY14" fmla="*/ 198149 h 1369396"/>
                <a:gd name="connsiteX15" fmla="*/ 626485 w 2077085"/>
                <a:gd name="connsiteY15" fmla="*/ 194456 h 1369396"/>
                <a:gd name="connsiteX16" fmla="*/ 533088 w 2077085"/>
                <a:gd name="connsiteY16" fmla="*/ 149477 h 1369396"/>
                <a:gd name="connsiteX17" fmla="*/ 529551 w 2077085"/>
                <a:gd name="connsiteY17" fmla="*/ 147328 h 1369396"/>
                <a:gd name="connsiteX18" fmla="*/ 527969 w 2077085"/>
                <a:gd name="connsiteY18" fmla="*/ 150065 h 1369396"/>
                <a:gd name="connsiteX19" fmla="*/ 544842 w 2077085"/>
                <a:gd name="connsiteY19" fmla="*/ 770807 h 1369396"/>
                <a:gd name="connsiteX20" fmla="*/ 2636 w 2077085"/>
                <a:gd name="connsiteY20" fmla="*/ 1059730 h 1369396"/>
                <a:gd name="connsiteX21" fmla="*/ 0 w 2077085"/>
                <a:gd name="connsiteY21" fmla="*/ 1064295 h 1369396"/>
                <a:gd name="connsiteX22" fmla="*/ 1701638 w 2077085"/>
                <a:gd name="connsiteY22" fmla="*/ 1226767 h 1369396"/>
                <a:gd name="connsiteX23" fmla="*/ 1926994 w 2077085"/>
                <a:gd name="connsiteY23" fmla="*/ 1132786 h 136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7085" h="1369396">
                  <a:moveTo>
                    <a:pt x="2062970" y="1369396"/>
                  </a:moveTo>
                  <a:lnTo>
                    <a:pt x="2065268" y="825176"/>
                  </a:lnTo>
                  <a:lnTo>
                    <a:pt x="2077085" y="438371"/>
                  </a:lnTo>
                  <a:lnTo>
                    <a:pt x="1580630" y="171680"/>
                  </a:lnTo>
                  <a:lnTo>
                    <a:pt x="1276005" y="0"/>
                  </a:lnTo>
                  <a:lnTo>
                    <a:pt x="1399778" y="215377"/>
                  </a:lnTo>
                  <a:lnTo>
                    <a:pt x="1311899" y="245077"/>
                  </a:lnTo>
                  <a:cubicBezTo>
                    <a:pt x="1260525" y="258292"/>
                    <a:pt x="1207662" y="267794"/>
                    <a:pt x="1153611" y="273282"/>
                  </a:cubicBezTo>
                  <a:lnTo>
                    <a:pt x="1101136" y="275931"/>
                  </a:lnTo>
                  <a:lnTo>
                    <a:pt x="1077078" y="278470"/>
                  </a:lnTo>
                  <a:lnTo>
                    <a:pt x="1054454" y="278287"/>
                  </a:lnTo>
                  <a:lnTo>
                    <a:pt x="1044016" y="278814"/>
                  </a:lnTo>
                  <a:lnTo>
                    <a:pt x="1029597" y="278086"/>
                  </a:lnTo>
                  <a:lnTo>
                    <a:pt x="964181" y="277557"/>
                  </a:lnTo>
                  <a:cubicBezTo>
                    <a:pt x="851416" y="270255"/>
                    <a:pt x="739615" y="243786"/>
                    <a:pt x="633835" y="198149"/>
                  </a:cubicBezTo>
                  <a:lnTo>
                    <a:pt x="626485" y="194456"/>
                  </a:lnTo>
                  <a:lnTo>
                    <a:pt x="533088" y="149477"/>
                  </a:lnTo>
                  <a:lnTo>
                    <a:pt x="529551" y="147328"/>
                  </a:lnTo>
                  <a:lnTo>
                    <a:pt x="527969" y="150065"/>
                  </a:lnTo>
                  <a:lnTo>
                    <a:pt x="544842" y="770807"/>
                  </a:lnTo>
                  <a:lnTo>
                    <a:pt x="2636" y="1059730"/>
                  </a:lnTo>
                  <a:lnTo>
                    <a:pt x="0" y="1064295"/>
                  </a:lnTo>
                  <a:cubicBezTo>
                    <a:pt x="522172" y="1365693"/>
                    <a:pt x="1143743" y="1419850"/>
                    <a:pt x="1701638" y="1226767"/>
                  </a:cubicBezTo>
                  <a:lnTo>
                    <a:pt x="1926994" y="1132786"/>
                  </a:lnTo>
                  <a:close/>
                </a:path>
              </a:pathLst>
            </a:custGeom>
            <a:solidFill>
              <a:srgbClr val="69A35B"/>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charset="-122"/>
                <a:ea typeface="微软雅黑" panose="020B0503020204020204" charset="-122"/>
              </a:endParaRPr>
            </a:p>
          </p:txBody>
        </p:sp>
        <p:sp>
          <p:nvSpPr>
            <p:cNvPr id="146" name="文本框 145"/>
            <p:cNvSpPr txBox="1"/>
            <p:nvPr>
              <p:custDataLst>
                <p:tags r:id="rId27"/>
              </p:custDataLst>
            </p:nvPr>
          </p:nvSpPr>
          <p:spPr>
            <a:xfrm>
              <a:off x="10520" y="5336"/>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solidFill>
                    <a:sysClr val="window" lastClr="FFFFFF"/>
                  </a:solidFill>
                  <a:latin typeface="微软雅黑" panose="020B0503020204020204" charset="-122"/>
                  <a:ea typeface="微软雅黑" panose="020B0503020204020204" charset="-122"/>
                </a:rPr>
                <a:t>评估</a:t>
              </a:r>
              <a:endParaRPr lang="en-US" altLang="zh-CN" sz="2000" b="1" dirty="0">
                <a:solidFill>
                  <a:sysClr val="window" lastClr="FFFFFF"/>
                </a:solidFill>
                <a:latin typeface="微软雅黑" panose="020B0503020204020204" charset="-122"/>
                <a:ea typeface="微软雅黑" panose="020B0503020204020204" charset="-122"/>
              </a:endParaRPr>
            </a:p>
          </p:txBody>
        </p:sp>
        <p:sp>
          <p:nvSpPr>
            <p:cNvPr id="147" name="文本框 146"/>
            <p:cNvSpPr txBox="1"/>
            <p:nvPr>
              <p:custDataLst>
                <p:tags r:id="rId28"/>
              </p:custDataLst>
            </p:nvPr>
          </p:nvSpPr>
          <p:spPr>
            <a:xfrm>
              <a:off x="11660" y="3753"/>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知己</a:t>
              </a:r>
              <a:endParaRPr kumimoji="0" lang="en-US" altLang="zh-CN"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148" name="文本框 147"/>
            <p:cNvSpPr txBox="1"/>
            <p:nvPr>
              <p:custDataLst>
                <p:tags r:id="rId29"/>
              </p:custDataLst>
            </p:nvPr>
          </p:nvSpPr>
          <p:spPr>
            <a:xfrm>
              <a:off x="13586" y="3927"/>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知彼</a:t>
              </a:r>
              <a:endParaRPr kumimoji="0" lang="zh-CN" altLang="en-US"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150" name="文本框 149"/>
            <p:cNvSpPr txBox="1"/>
            <p:nvPr>
              <p:custDataLst>
                <p:tags r:id="rId30"/>
              </p:custDataLst>
            </p:nvPr>
          </p:nvSpPr>
          <p:spPr>
            <a:xfrm>
              <a:off x="14367" y="5782"/>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抉择</a:t>
              </a:r>
              <a:endParaRPr kumimoji="0" lang="zh-CN" altLang="en-US" sz="2000" b="1" i="0" u="none" strike="noStrike" kern="120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endParaRPr>
            </a:p>
          </p:txBody>
        </p:sp>
        <p:sp>
          <p:nvSpPr>
            <p:cNvPr id="151" name="文本框 150"/>
            <p:cNvSpPr txBox="1"/>
            <p:nvPr>
              <p:custDataLst>
                <p:tags r:id="rId31"/>
              </p:custDataLst>
            </p:nvPr>
          </p:nvSpPr>
          <p:spPr>
            <a:xfrm>
              <a:off x="13086" y="7349"/>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solidFill>
                    <a:sysClr val="window" lastClr="FFFFFF"/>
                  </a:solidFill>
                  <a:latin typeface="微软雅黑" panose="020B0503020204020204" charset="-122"/>
                  <a:ea typeface="微软雅黑" panose="020B0503020204020204" charset="-122"/>
                </a:rPr>
                <a:t>目标</a:t>
              </a:r>
              <a:endParaRPr lang="en-US" altLang="zh-CN" sz="2000" b="1" dirty="0">
                <a:solidFill>
                  <a:sysClr val="window" lastClr="FFFFFF"/>
                </a:solidFill>
                <a:latin typeface="微软雅黑" panose="020B0503020204020204" charset="-122"/>
                <a:ea typeface="微软雅黑" panose="020B0503020204020204" charset="-122"/>
              </a:endParaRPr>
            </a:p>
          </p:txBody>
        </p:sp>
        <p:sp>
          <p:nvSpPr>
            <p:cNvPr id="152" name="文本框 151"/>
            <p:cNvSpPr txBox="1"/>
            <p:nvPr>
              <p:custDataLst>
                <p:tags r:id="rId32"/>
              </p:custDataLst>
            </p:nvPr>
          </p:nvSpPr>
          <p:spPr>
            <a:xfrm>
              <a:off x="11254" y="7095"/>
              <a:ext cx="1179"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solidFill>
                    <a:sysClr val="window" lastClr="FFFFFF"/>
                  </a:solidFill>
                  <a:latin typeface="微软雅黑" panose="020B0503020204020204" charset="-122"/>
                  <a:ea typeface="微软雅黑" panose="020B0503020204020204" charset="-122"/>
                </a:rPr>
                <a:t>行动</a:t>
              </a:r>
              <a:endParaRPr lang="en-US" altLang="zh-CN" sz="2000" b="1" dirty="0">
                <a:solidFill>
                  <a:sysClr val="window" lastClr="FFFFFF"/>
                </a:solidFill>
                <a:latin typeface="微软雅黑" panose="020B0503020204020204" charset="-122"/>
                <a:ea typeface="微软雅黑" panose="020B0503020204020204" charset="-122"/>
              </a:endParaRPr>
            </a:p>
          </p:txBody>
        </p:sp>
        <p:sp>
          <p:nvSpPr>
            <p:cNvPr id="95" name="文本框 94"/>
            <p:cNvSpPr txBox="1"/>
            <p:nvPr>
              <p:custDataLst>
                <p:tags r:id="rId33"/>
              </p:custDataLst>
            </p:nvPr>
          </p:nvSpPr>
          <p:spPr>
            <a:xfrm>
              <a:off x="10688" y="9200"/>
              <a:ext cx="4345" cy="580"/>
            </a:xfrm>
            <a:prstGeom prst="rect">
              <a:avLst/>
            </a:prstGeom>
            <a:noFill/>
          </p:spPr>
          <p:txBody>
            <a:bodyPr wrap="square" rtlCol="0">
              <a:spAutoFit/>
            </a:bodyPr>
            <a:p>
              <a:pPr algn="ctr">
                <a:lnSpc>
                  <a:spcPct val="100000"/>
                </a:lnSpc>
              </a:pPr>
              <a:r>
                <a:rPr lang="zh-CN" altLang="en-US" b="1">
                  <a:solidFill>
                    <a:srgbClr val="333333"/>
                  </a:solidFill>
                  <a:uFillTx/>
                  <a:latin typeface="Arial" panose="020B0604020202020204" pitchFamily="34" charset="0"/>
                  <a:ea typeface="微软雅黑" panose="020B0503020204020204" charset="-122"/>
                  <a:cs typeface="+mn-ea"/>
                </a:rPr>
                <a:t>生涯规划有六大要素</a:t>
              </a:r>
              <a:endParaRPr lang="zh-CN" altLang="en-US" b="1">
                <a:solidFill>
                  <a:srgbClr val="333333"/>
                </a:solidFill>
                <a:uFillTx/>
                <a:latin typeface="Arial" panose="020B0604020202020204" pitchFamily="34" charset="0"/>
                <a:ea typeface="微软雅黑" panose="020B050302020402020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tags/tag1.xml><?xml version="1.0" encoding="utf-8"?>
<p:tagLst xmlns:p="http://schemas.openxmlformats.org/presentationml/2006/main">
  <p:tag name="KSO_WM_TEMPLATE_CATEGORY" val="diagram"/>
  <p:tag name="KSO_WM_TEMPLATE_INDEX" val="20181207"/>
  <p:tag name="KSO_WM_UNIT_TYPE" val="l_h_i"/>
  <p:tag name="KSO_WM_UNIT_INDEX" val="1_1_1"/>
  <p:tag name="KSO_WM_UNIT_ID" val="diagram20181207_2*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Lst>
</file>

<file path=ppt/tags/tag10.xml><?xml version="1.0" encoding="utf-8"?>
<p:tagLst xmlns:p="http://schemas.openxmlformats.org/presentationml/2006/main">
  <p:tag name="KSO_WM_TEMPLATE_CATEGORY" val="diagram"/>
  <p:tag name="KSO_WM_TEMPLATE_INDEX" val="20181207"/>
  <p:tag name="KSO_WM_UNIT_TYPE" val="l_h_i"/>
  <p:tag name="KSO_WM_UNIT_INDEX" val="1_2_3"/>
  <p:tag name="KSO_WM_UNIT_ID" val="diagram20181207_2*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1207"/>
  <p:tag name="KSO_WM_UNIT_TYPE" val="l_h_i"/>
  <p:tag name="KSO_WM_UNIT_INDEX" val="1_2_4"/>
  <p:tag name="KSO_WM_UNIT_ID" val="diagram20181207_2*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20181207"/>
  <p:tag name="KSO_WM_UNIT_TYPE" val="l_h_x"/>
  <p:tag name="KSO_WM_UNIT_INDEX" val="1_2_1"/>
  <p:tag name="KSO_WM_UNIT_ID" val="diagram20181207_2*l_h_x*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75*95"/>
  <p:tag name="KSO_WM_UNIT_FILL_FORE_SCHEMECOLOR_INDEX" val="16"/>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20181207"/>
  <p:tag name="KSO_WM_UNIT_TYPE" val="l_h_f"/>
  <p:tag name="KSO_WM_UNIT_INDEX" val="1_2_1"/>
  <p:tag name="KSO_WM_UNIT_ID" val="diagram20181207_2*l_h_f*1_2_1"/>
  <p:tag name="KSO_WM_UNIT_LAYERLEVEL" val="1_1_1"/>
  <p:tag name="KSO_WM_UNIT_VALUE" val="1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4"/>
  <p:tag name="KSO_WM_UNIT_TEXT_FILL_TYPE" val="1"/>
</p:tagLst>
</file>

<file path=ppt/tags/tag14.xml><?xml version="1.0" encoding="utf-8"?>
<p:tagLst xmlns:p="http://schemas.openxmlformats.org/presentationml/2006/main">
  <p:tag name="KSO_WM_TEMPLATE_CATEGORY" val="diagram"/>
  <p:tag name="KSO_WM_TEMPLATE_INDEX" val="20181207"/>
  <p:tag name="KSO_WM_UNIT_TYPE" val="l_h_i"/>
  <p:tag name="KSO_WM_UNIT_INDEX" val="1_3_1"/>
  <p:tag name="KSO_WM_UNIT_ID" val="diagram20181207_2*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20181207"/>
  <p:tag name="KSO_WM_UNIT_TYPE" val="l_h_i"/>
  <p:tag name="KSO_WM_UNIT_INDEX" val="1_3_2"/>
  <p:tag name="KSO_WM_UNIT_ID" val="diagram20181207_2*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16.xml><?xml version="1.0" encoding="utf-8"?>
<p:tagLst xmlns:p="http://schemas.openxmlformats.org/presentationml/2006/main">
  <p:tag name="KSO_WM_TEMPLATE_CATEGORY" val="diagram"/>
  <p:tag name="KSO_WM_TEMPLATE_INDEX" val="20181207"/>
  <p:tag name="KSO_WM_UNIT_TYPE" val="l_h_i"/>
  <p:tag name="KSO_WM_UNIT_INDEX" val="1_3_3"/>
  <p:tag name="KSO_WM_UNIT_ID" val="diagram20181207_2*l_h_i*1_3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20181207"/>
  <p:tag name="KSO_WM_UNIT_TYPE" val="l_h_i"/>
  <p:tag name="KSO_WM_UNIT_INDEX" val="1_3_4"/>
  <p:tag name="KSO_WM_UNIT_ID" val="diagram20181207_2*l_h_i*1_3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20181207"/>
  <p:tag name="KSO_WM_UNIT_TYPE" val="l_h_x"/>
  <p:tag name="KSO_WM_UNIT_INDEX" val="1_3_1"/>
  <p:tag name="KSO_WM_UNIT_ID" val="diagram20181207_2*l_h_x*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96*96"/>
  <p:tag name="KSO_WM_UNIT_FILL_FORE_SCHEMECOLOR_INDEX" val="16"/>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EMPLATE_CATEGORY" val="diagram"/>
  <p:tag name="KSO_WM_TEMPLATE_INDEX" val="20181207"/>
  <p:tag name="KSO_WM_UNIT_TYPE" val="l_h_f"/>
  <p:tag name="KSO_WM_UNIT_INDEX" val="1_3_1"/>
  <p:tag name="KSO_WM_UNIT_ID" val="diagram20181207_2*l_h_f*1_3_1"/>
  <p:tag name="KSO_WM_UNIT_LAYERLEVEL" val="1_1_1"/>
  <p:tag name="KSO_WM_UNIT_VALUE" val="1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4"/>
  <p:tag name="KSO_WM_UNIT_TEXT_FILL_TYPE" val="1"/>
</p:tagLst>
</file>

<file path=ppt/tags/tag2.xml><?xml version="1.0" encoding="utf-8"?>
<p:tagLst xmlns:p="http://schemas.openxmlformats.org/presentationml/2006/main">
  <p:tag name="KSO_WM_TEMPLATE_CATEGORY" val="diagram"/>
  <p:tag name="KSO_WM_TEMPLATE_INDEX" val="20181207"/>
  <p:tag name="KSO_WM_UNIT_TYPE" val="l_h_i"/>
  <p:tag name="KSO_WM_UNIT_INDEX" val="1_1_2"/>
  <p:tag name="KSO_WM_UNIT_ID" val="diagram20181207_2*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20.xml><?xml version="1.0" encoding="utf-8"?>
<p:tagLst xmlns:p="http://schemas.openxmlformats.org/presentationml/2006/main">
  <p:tag name="KSO_WM_TEMPLATE_CATEGORY" val="diagram"/>
  <p:tag name="KSO_WM_TEMPLATE_INDEX" val="20181207"/>
  <p:tag name="KSO_WM_UNIT_TYPE" val="a"/>
  <p:tag name="KSO_WM_UNIT_INDEX" val="1"/>
  <p:tag name="KSO_WM_UNIT_ID" val="diagram20181207_2*a*1"/>
  <p:tag name="KSO_WM_UNIT_LAYERLEVEL" val="1"/>
  <p:tag name="KSO_WM_UNIT_VALUE" val="13"/>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DIAGRAM_GROUP_CODE" val="l1-1"/>
  <p:tag name="KSO_WM_UNIT_TEXT_FILL_FORE_SCHEMECOLOR_INDEX" val="3"/>
  <p:tag name="KSO_WM_UNIT_TEXT_FILL_TYPE" val="1"/>
</p:tagLst>
</file>

<file path=ppt/tags/tag21.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200112_5*q_h_i*1_6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Lst>
</file>

<file path=ppt/tags/tag22.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200112_5*q_h_i*1_1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Lst>
</file>

<file path=ppt/tags/tag23.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200112_5*q_h_i*1_2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Lst>
</file>

<file path=ppt/tags/tag24.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200112_5*q_h_i*1_3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200112_5*q_h_i*1_5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Lst>
</file>

<file path=ppt/tags/tag26.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200112_5*q_h_i*1_4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200112_5*q_h_i*1_6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12_5*q_h_i*1_1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12_5*q_h_i*1_2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3.xml><?xml version="1.0" encoding="utf-8"?>
<p:tagLst xmlns:p="http://schemas.openxmlformats.org/presentationml/2006/main">
  <p:tag name="KSO_WM_TEMPLATE_CATEGORY" val="diagram"/>
  <p:tag name="KSO_WM_TEMPLATE_INDEX" val="20181207"/>
  <p:tag name="KSO_WM_UNIT_TYPE" val="l_h_i"/>
  <p:tag name="KSO_WM_UNIT_INDEX" val="1_1_3"/>
  <p:tag name="KSO_WM_UNIT_ID" val="diagram20181207_2*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12_5*q_h_i*1_3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00112_5*q_h_i*1_4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00112_5*q_h_i*1_5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33.xml><?xml version="1.0" encoding="utf-8"?>
<p:tagLst xmlns:p="http://schemas.openxmlformats.org/presentationml/2006/main">
  <p:tag name="KSO_WM_TEMPLATE_CATEGORY" val="diagram"/>
  <p:tag name="KSO_WM_TEMPLATE_INDEX" val="20181207"/>
  <p:tag name="KSO_WM_UNIT_TYPE" val="a"/>
  <p:tag name="KSO_WM_UNIT_INDEX" val="1"/>
  <p:tag name="KSO_WM_UNIT_ID" val="diagram20181207_2*a*1"/>
  <p:tag name="KSO_WM_UNIT_LAYERLEVEL" val="1"/>
  <p:tag name="KSO_WM_UNIT_VALUE" val="13"/>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DIAGRAM_GROUP_CODE" val="l1-1"/>
  <p:tag name="KSO_WM_UNIT_TEXT_FILL_FORE_SCHEMECOLOR_INDEX" val="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f*1_1_1"/>
  <p:tag name="KSO_WM_TEMPLATE_CATEGORY" val="diagram"/>
  <p:tag name="KSO_WM_TEMPLATE_INDEX" val="20200202"/>
  <p:tag name="KSO_WM_UNIT_LAYERLEVEL" val="1_1_1"/>
  <p:tag name="KSO_WM_TAG_VERSION" val="1.0"/>
  <p:tag name="KSO_WM_BEAUTIFY_FLAG" val="#wm#"/>
  <p:tag name="KSO_WM_UNIT_ISCONTENTSTITLE" val="0"/>
  <p:tag name="KSO_WM_UNIT_NOCLEAR" val="0"/>
  <p:tag name="KSO_WM_UNIT_VALUE" val="28"/>
  <p:tag name="KSO_WM_DIAGRAM_GROUP_CODE" val="n1-1"/>
  <p:tag name="KSO_WM_UNIT_TYPE" val="n_h_f"/>
  <p:tag name="KSO_WM_UNIT_INDEX" val="1_1_1"/>
  <p:tag name="KSO_WM_UNIT_PRESET_TEXT" val="添加标题"/>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1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1_1"/>
  <p:tag name="KSO_WM_UNIT_PRESET_TEXT" val="添加标题"/>
  <p:tag name="KSO_WM_UNIT_VALUE" val="16"/>
  <p:tag name="KSO_WM_UNIT_FILL_FORE_SCHEMECOLOR_INDEX" val="5"/>
  <p:tag name="KSO_WM_UNI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f"/>
  <p:tag name="KSO_WM_UNIT_INDEX" val="1_2_2_1"/>
  <p:tag name="KSO_WM_UNIT_ISCONTENTSTITLE" val="0"/>
  <p:tag name="KSO_WM_UNIT_PRESET_TEXT" val="添加标题"/>
  <p:tag name="KSO_WM_UNIT_NOCLEAR" val="0"/>
  <p:tag name="KSO_WM_UNIT_FILL_FORE_SCHEMECOLOR_INDEX" val="5"/>
  <p:tag name="KSO_WM_UNI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4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4_1"/>
  <p:tag name="KSO_WM_UNIT_PRESET_TEXT" val="添加标题"/>
  <p:tag name="KSO_WM_UNIT_FILL_FORE_SCHEMECOLOR_INDEX" val="5"/>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f*1_2_3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3_1"/>
  <p:tag name="KSO_WM_UNIT_PRESET_TEXT" val="添加标题"/>
  <p:tag name="KSO_WM_UNIT_FILL_FORE_SCHEMECOLOR_INDEX" val="5"/>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1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 val="5"/>
  <p:tag name="KSO_WM_UNIT_LINE_FILL_TYPE" val="2"/>
</p:tagLst>
</file>

<file path=ppt/tags/tag4.xml><?xml version="1.0" encoding="utf-8"?>
<p:tagLst xmlns:p="http://schemas.openxmlformats.org/presentationml/2006/main">
  <p:tag name="KSO_WM_TEMPLATE_CATEGORY" val="diagram"/>
  <p:tag name="KSO_WM_TEMPLATE_INDEX" val="20181207"/>
  <p:tag name="KSO_WM_UNIT_TYPE" val="l_h_i"/>
  <p:tag name="KSO_WM_UNIT_INDEX" val="1_1_4"/>
  <p:tag name="KSO_WM_UNIT_ID" val="diagram20181207_2*l_h_i*1_1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2_1"/>
  <p:tag name="KSO_WM_UNIT_LINE_FORE_SCHEMECOLOR_INDEX" val="5"/>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3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3_1"/>
  <p:tag name="KSO_WM_UNIT_LINE_FORE_SCHEMECOLOR_INDEX" val="5"/>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h_h_i*1_2_4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4_1"/>
  <p:tag name="KSO_WM_UNIT_LINE_FORE_SCHEMECOLOR_INDEX" val="5"/>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2"/>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2"/>
  <p:tag name="KSO_WM_UNIT_LINE_FORE_SCHEMECOLOR_INDEX" val="5"/>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3*n_i*1_1"/>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1"/>
  <p:tag name="KSO_WM_UNIT_LINE_FORE_SCHEMECOLOR_INDEX" val="5"/>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f*1_1_1"/>
  <p:tag name="KSO_WM_TEMPLATE_CATEGORY" val="diagram"/>
  <p:tag name="KSO_WM_TEMPLATE_INDEX" val="20200202"/>
  <p:tag name="KSO_WM_UNIT_LAYERLEVEL" val="1_1_1"/>
  <p:tag name="KSO_WM_TAG_VERSION" val="1.0"/>
  <p:tag name="KSO_WM_BEAUTIFY_FLAG" val="#wm#"/>
  <p:tag name="KSO_WM_UNIT_ISCONTENTSTITLE" val="0"/>
  <p:tag name="KSO_WM_UNIT_NOCLEAR" val="0"/>
  <p:tag name="KSO_WM_UNIT_VALUE" val="28"/>
  <p:tag name="KSO_WM_DIAGRAM_GROUP_CODE" val="n1-1"/>
  <p:tag name="KSO_WM_UNIT_TYPE" val="n_h_f"/>
  <p:tag name="KSO_WM_UNIT_INDEX" val="1_1_1"/>
  <p:tag name="KSO_WM_UNIT_PRESET_TEXT" val="添加标题"/>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f*1_2_1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1_1"/>
  <p:tag name="KSO_WM_UNIT_PRESET_TEXT" val="添加标题"/>
  <p:tag name="KSO_WM_UNIT_FILL_FORE_SCHEMECOLOR_INDEX_BRIGHTNESS" val="0"/>
  <p:tag name="KSO_WM_UNIT_FILL_FORE_SCHEMECOLOR_INDEX" val="5"/>
  <p:tag name="KSO_WM_UNI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f*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f"/>
  <p:tag name="KSO_WM_UNIT_INDEX" val="1_2_2_1"/>
  <p:tag name="KSO_WM_UNIT_ISCONTENTSTITLE" val="0"/>
  <p:tag name="KSO_WM_UNIT_PRESET_TEXT" val="添加标题"/>
  <p:tag name="KSO_WM_UNIT_NOCLEAR" val="0"/>
  <p:tag name="KSO_WM_UNIT_FILL_FORE_SCHEMECOLOR_INDEX_BRIGHTNESS" val="0"/>
  <p:tag name="KSO_WM_UNIT_FILL_FORE_SCHEMECOLOR_INDEX" val="5"/>
  <p:tag name="KSO_WM_UNI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f*1_2_3_1"/>
  <p:tag name="KSO_WM_TEMPLATE_CATEGORY" val="diagram"/>
  <p:tag name="KSO_WM_TEMPLATE_INDEX" val="20200202"/>
  <p:tag name="KSO_WM_UNIT_LAYERLEVEL" val="1_1_1_1"/>
  <p:tag name="KSO_WM_TAG_VERSION" val="1.0"/>
  <p:tag name="KSO_WM_BEAUTIFY_FLAG" val="#wm#"/>
  <p:tag name="KSO_WM_UNIT_ISCONTENTSTITLE" val="0"/>
  <p:tag name="KSO_WM_UNIT_NOCLEAR" val="0"/>
  <p:tag name="KSO_WM_DIAGRAM_GROUP_CODE" val="n1-1"/>
  <p:tag name="KSO_WM_UNIT_TYPE" val="n_h_h_f"/>
  <p:tag name="KSO_WM_UNIT_INDEX" val="1_2_3_1"/>
  <p:tag name="KSO_WM_UNIT_PRESET_TEXT" val="添加标题"/>
  <p:tag name="KSO_WM_UNIT_FILL_FORE_SCHEMECOLOR_INDEX_BRIGHTNESS" val="0"/>
  <p:tag name="KSO_WM_UNIT_FILL_FORE_SCHEMECOLOR_INDEX" val="5"/>
  <p:tag name="KSO_WM_UNI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i*1_2_1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_BRIGHTNESS" val="0"/>
  <p:tag name="KSO_WM_UNIT_LINE_FORE_SCHEMECOLOR_INDEX" val="5"/>
  <p:tag name="KSO_WM_UNIT_LINE_FILL_TYPE" val="2"/>
  <p:tag name="KSO_WM_UNIT_USESOURCEFORMAT_APPLY" val="1"/>
</p:tagLst>
</file>

<file path=ppt/tags/tag5.xml><?xml version="1.0" encoding="utf-8"?>
<p:tagLst xmlns:p="http://schemas.openxmlformats.org/presentationml/2006/main">
  <p:tag name="KSO_WM_TEMPLATE_CATEGORY" val="diagram"/>
  <p:tag name="KSO_WM_TEMPLATE_INDEX" val="20181207"/>
  <p:tag name="KSO_WM_UNIT_TYPE" val="l_h_x"/>
  <p:tag name="KSO_WM_UNIT_INDEX" val="1_1_1"/>
  <p:tag name="KSO_WM_UNIT_ID" val="diagram20181207_2*l_h_x*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76*83"/>
  <p:tag name="KSO_WM_UNIT_FILL_FORE_SCHEMECOLOR_INDEX" val="16"/>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i*1_2_2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2_1"/>
  <p:tag name="KSO_WM_UNIT_LINE_FORE_SCHEMECOLOR_INDEX_BRIGHTNESS" val="0"/>
  <p:tag name="KSO_WM_UNIT_LINE_FORE_SCHEMECOLOR_INDEX" val="5"/>
  <p:tag name="KSO_WM_UNIT_LINE_FILL_TYPE" val="2"/>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h_h_i*1_2_3_1"/>
  <p:tag name="KSO_WM_TEMPLATE_CATEGORY" val="diagram"/>
  <p:tag name="KSO_WM_TEMPLATE_INDEX" val="20200202"/>
  <p:tag name="KSO_WM_UNIT_LAYERLEVEL" val="1_1_1_1"/>
  <p:tag name="KSO_WM_TAG_VERSION" val="1.0"/>
  <p:tag name="KSO_WM_BEAUTIFY_FLAG" val="#wm#"/>
  <p:tag name="KSO_WM_DIAGRAM_GROUP_CODE" val="n1-1"/>
  <p:tag name="KSO_WM_UNIT_TYPE" val="n_h_h_i"/>
  <p:tag name="KSO_WM_UNIT_INDEX" val="1_2_3_1"/>
  <p:tag name="KSO_WM_UNIT_LINE_FORE_SCHEMECOLOR_INDEX_BRIGHTNESS" val="0"/>
  <p:tag name="KSO_WM_UNIT_LINE_FORE_SCHEMECOLOR_INDEX" val="5"/>
  <p:tag name="KSO_WM_UNIT_LINE_FILL_TYPE" val="2"/>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i*1_2"/>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2"/>
  <p:tag name="KSO_WM_UNIT_LINE_FORE_SCHEMECOLOR_INDEX_BRIGHTNESS" val="0"/>
  <p:tag name="KSO_WM_UNIT_LINE_FORE_SCHEMECOLOR_INDEX" val="5"/>
  <p:tag name="KSO_WM_UNIT_LINE_FILL_TYPE" val="2"/>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202_2*n_i*1_1"/>
  <p:tag name="KSO_WM_TEMPLATE_CATEGORY" val="diagram"/>
  <p:tag name="KSO_WM_TEMPLATE_INDEX" val="20200202"/>
  <p:tag name="KSO_WM_UNIT_LAYERLEVEL" val="1_1"/>
  <p:tag name="KSO_WM_TAG_VERSION" val="1.0"/>
  <p:tag name="KSO_WM_BEAUTIFY_FLAG" val="#wm#"/>
  <p:tag name="KSO_WM_DIAGRAM_GROUP_CODE" val="n1-1"/>
  <p:tag name="KSO_WM_UNIT_TYPE" val="n_i"/>
  <p:tag name="KSO_WM_UNIT_INDEX" val="1_1"/>
  <p:tag name="KSO_WM_UNIT_LINE_FORE_SCHEMECOLOR_INDEX_BRIGHTNESS" val="0"/>
  <p:tag name="KSO_WM_UNIT_LINE_FORE_SCHEMECOLOR_INDEX" val="5"/>
  <p:tag name="KSO_WM_UNIT_LINE_FILL_TYPE" val="2"/>
  <p:tag name="KSO_WM_UNIT_USESOURCEFORMAT_APPLY" val="1"/>
</p:tagLst>
</file>

<file path=ppt/tags/tag54.xml><?xml version="1.0" encoding="utf-8"?>
<p:tagLst xmlns:p="http://schemas.openxmlformats.org/presentationml/2006/main">
  <p:tag name="KSO_WM_SLIDE_ITEM_CNT" val="3"/>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4_2"/>
  <p:tag name="KSO_WM_UNIT_ID" val="diagram20170390_3*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2"/>
  <p:tag name="KSO_WM_UNIT_ID" val="diagram20170390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8"/>
  <p:tag name="KSO_WM_UNIT_LINE_FILL_TYPE" val="2"/>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2"/>
  <p:tag name="KSO_WM_UNIT_ID" val="diagram20170390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7"/>
  <p:tag name="KSO_WM_UNIT_LINE_FILL_TYPE" val="2"/>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2"/>
  <p:tag name="KSO_WM_UNIT_ID" val="diagram20170390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81207"/>
  <p:tag name="KSO_WM_UNIT_TYPE" val="l_h_f"/>
  <p:tag name="KSO_WM_UNIT_INDEX" val="1_1_1"/>
  <p:tag name="KSO_WM_UNIT_ID" val="diagram20181207_2*l_h_f*1_1_1"/>
  <p:tag name="KSO_WM_UNIT_LAYERLEVEL" val="1_1_1"/>
  <p:tag name="KSO_WM_UNIT_VALUE" val="1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4"/>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4_1"/>
  <p:tag name="KSO_WM_UNIT_ID" val="diagram20170390_3*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1_1"/>
  <p:tag name="KSO_WM_UNIT_ID" val="diagram20170390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3_1"/>
  <p:tag name="KSO_WM_UNIT_ID" val="diagram20170390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4_1"/>
  <p:tag name="KSO_WM_UNIT_ID" val="diagram20170390_3*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i"/>
  <p:tag name="KSO_WM_UNIT_INDEX" val="1_2_1"/>
  <p:tag name="KSO_WM_UNIT_ID" val="diagram20170390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SUBTYPE" val="d"/>
  <p:tag name="KSO_WM_UNIT_TEXT_FILL_FORE_SCHEMECOLOR_INDEX" val="14"/>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3*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1_1"/>
  <p:tag name="KSO_WM_UNIT_LAYERLEVEL" val="1_1_1"/>
  <p:tag name="KSO_WM_UNIT_VALUE" val="10"/>
  <p:tag name="KSO_WM_UNIT_HIGHLIGHT" val="0"/>
  <p:tag name="KSO_WM_UNIT_COMPATIBLE" val="0"/>
  <p:tag name="KSO_WM_DIAGRAM_GROUP_CODE" val="l1-1"/>
  <p:tag name="KSO_WM_UNIT_ID" val="diagram20170390_3*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3*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81207"/>
  <p:tag name="KSO_WM_UNIT_TYPE" val="l_i"/>
  <p:tag name="KSO_WM_UNIT_INDEX" val="1_6"/>
  <p:tag name="KSO_WM_UNIT_ID" val="diagram20181207_2*l_i*1_6"/>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1_1"/>
  <p:tag name="KSO_WM_UNIT_LAYERLEVEL" val="1_1_1"/>
  <p:tag name="KSO_WM_UNIT_VALUE" val="10"/>
  <p:tag name="KSO_WM_UNIT_HIGHLIGHT" val="0"/>
  <p:tag name="KSO_WM_UNIT_COMPATIBLE" val="0"/>
  <p:tag name="KSO_WM_DIAGRAM_GROUP_CODE" val="l1-1"/>
  <p:tag name="KSO_WM_UNIT_ID" val="diagram20170390_3*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3*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1_1"/>
  <p:tag name="KSO_WM_UNIT_LAYERLEVEL" val="1_1_1"/>
  <p:tag name="KSO_WM_UNIT_VALUE" val="10"/>
  <p:tag name="KSO_WM_UNIT_HIGHLIGHT" val="0"/>
  <p:tag name="KSO_WM_UNIT_COMPATIBLE" val="0"/>
  <p:tag name="KSO_WM_DIAGRAM_GROUP_CODE" val="l1-1"/>
  <p:tag name="KSO_WM_UNIT_ID" val="diagram20170390_3*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f"/>
  <p:tag name="KSO_WM_UNIT_INDEX" val="1_1_1"/>
  <p:tag name="KSO_WM_UNIT_LAYERLEVEL" val="1_1_1"/>
  <p:tag name="KSO_WM_UNIT_VALUE" val="30"/>
  <p:tag name="KSO_WM_UNIT_HIGHLIGHT" val="0"/>
  <p:tag name="KSO_WM_UNIT_COMPATIBLE" val="0"/>
  <p:tag name="KSO_WM_DIAGRAM_GROUP_CODE" val="l1-1"/>
  <p:tag name="KSO_WM_UNIT_ID" val="diagram20170390_3*l_h_f*1_1_1"/>
  <p:tag name="KSO_WM_UNIT_NOCLEAR" val="0"/>
  <p:tag name="KSO_WM_UNIT_DIAGRAM_ISNUMVISUAL" val="0"/>
  <p:tag name="KSO_WM_UNIT_DIAGRAM_ISREFERUNIT" val="0"/>
  <p:tag name="KSO_WM_UNIT_PRESET_TEXT" val="单击此处添加文本具体内容，简明扼要地阐述你的观点"/>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0390"/>
  <p:tag name="KSO_WM_UNIT_TYPE" val="l_h_a"/>
  <p:tag name="KSO_WM_UNIT_INDEX" val="1_1_1"/>
  <p:tag name="KSO_WM_UNIT_LAYERLEVEL" val="1_1_1"/>
  <p:tag name="KSO_WM_UNIT_VALUE" val="10"/>
  <p:tag name="KSO_WM_UNIT_HIGHLIGHT" val="0"/>
  <p:tag name="KSO_WM_UNIT_COMPATIBLE" val="0"/>
  <p:tag name="KSO_WM_DIAGRAM_GROUP_CODE" val="l1-1"/>
  <p:tag name="KSO_WM_UNIT_ID" val="diagram20170390_3*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i"/>
  <p:tag name="KSO_WM_UNIT_INDEX" val="1_1"/>
  <p:tag name="KSO_WM_UNIT_ID" val="diagram20169889_3*l_i*1_1"/>
  <p:tag name="KSO_WM_UNIT_LAYERLEVEL" val="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1_1"/>
  <p:tag name="KSO_WM_UNIT_ID" val="diagram20169889_3*l_h_i*1_1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1_2"/>
  <p:tag name="KSO_WM_UNIT_ID" val="diagram20169889_3*l_h_i*1_1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8.xml><?xml version="1.0" encoding="utf-8"?>
<p:tagLst xmlns:p="http://schemas.openxmlformats.org/presentationml/2006/main">
  <p:tag name="KSO_WM_TEMPLATE_CATEGORY" val="diagram"/>
  <p:tag name="KSO_WM_TEMPLATE_INDEX" val="20181207"/>
  <p:tag name="KSO_WM_UNIT_TYPE" val="l_h_i"/>
  <p:tag name="KSO_WM_UNIT_INDEX" val="1_2_1"/>
  <p:tag name="KSO_WM_UNIT_ID" val="diagram20181207_2*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2_1"/>
  <p:tag name="KSO_WM_UNIT_ID" val="diagram20169889_3*l_h_i*1_2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2_2"/>
  <p:tag name="KSO_WM_UNIT_ID" val="diagram20169889_3*l_h_i*1_2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3_1"/>
  <p:tag name="KSO_WM_UNIT_ID" val="diagram20169889_3*l_h_i*1_3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3_2"/>
  <p:tag name="KSO_WM_UNIT_ID" val="diagram20169889_3*l_h_i*1_3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0"/>
  <p:tag name="KSO_WM_DIAGRAM_GROUP_CODE" val="l1-1"/>
  <p:tag name="KSO_WM_UNIT_ID" val="diagram20169889_3*l_h_f*1_1_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i"/>
  <p:tag name="KSO_WM_UNIT_INDEX" val="1_1"/>
  <p:tag name="KSO_WM_UNIT_ID" val="diagram20169889_4*l_i*1_1"/>
  <p:tag name="KSO_WM_UNIT_LAYERLEVEL" val="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1_1"/>
  <p:tag name="KSO_WM_UNIT_ID" val="diagram20169889_4*l_h_i*1_1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TEMPLATE_CATEGORY" val="diagram"/>
  <p:tag name="KSO_WM_TEMPLATE_INDEX" val="20181207"/>
  <p:tag name="KSO_WM_UNIT_TYPE" val="l_h_i"/>
  <p:tag name="KSO_WM_UNIT_INDEX" val="1_2_2"/>
  <p:tag name="KSO_WM_UNIT_ID" val="diagram20181207_2*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1_2"/>
  <p:tag name="KSO_WM_UNIT_ID" val="diagram20169889_4*l_h_i*1_1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2_1"/>
  <p:tag name="KSO_WM_UNIT_ID" val="diagram20169889_4*l_h_i*1_2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2_2"/>
  <p:tag name="KSO_WM_UNIT_ID" val="diagram20169889_4*l_h_i*1_2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3_1"/>
  <p:tag name="KSO_WM_UNIT_ID" val="diagram20169889_4*l_h_i*1_3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3_2"/>
  <p:tag name="KSO_WM_UNIT_ID" val="diagram20169889_4*l_h_i*1_3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4_1"/>
  <p:tag name="KSO_WM_UNIT_ID" val="diagram20169889_4*l_h_i*1_4_1"/>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i"/>
  <p:tag name="KSO_WM_UNIT_INDEX" val="1_4_2"/>
  <p:tag name="KSO_WM_UNIT_ID" val="diagram20169889_4*l_h_i*1_4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69889"/>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2"/>
  <p:tag name="KSO_WM_DIAGRAM_GROUP_CODE" val="l1-1"/>
  <p:tag name="KSO_WM_UNIT_ID" val="diagram20169889_3*l_h_a*1_1_1"/>
  <p:tag name="KSO_WM_UNIT_TEXT_FILL_FORE_SCHEMECOLOR_INDEX" val="14"/>
  <p:tag name="KSO_WM_UNIT_TEXT_FILL_TYPE" val="1"/>
</p:tagLst>
</file>

<file path=ppt/theme/theme1.xml><?xml version="1.0" encoding="utf-8"?>
<a:theme xmlns:a="http://schemas.openxmlformats.org/drawingml/2006/main" name="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6">
      <a:dk1>
        <a:sysClr val="windowText" lastClr="000000"/>
      </a:dk1>
      <a:lt1>
        <a:sysClr val="window" lastClr="FFFFFF"/>
      </a:lt1>
      <a:dk2>
        <a:srgbClr val="44546A"/>
      </a:dk2>
      <a:lt2>
        <a:srgbClr val="E7E6E6"/>
      </a:lt2>
      <a:accent1>
        <a:srgbClr val="1F4966"/>
      </a:accent1>
      <a:accent2>
        <a:srgbClr val="ECC838"/>
      </a:accent2>
      <a:accent3>
        <a:srgbClr val="1F4966"/>
      </a:accent3>
      <a:accent4>
        <a:srgbClr val="ECC838"/>
      </a:accent4>
      <a:accent5>
        <a:srgbClr val="1F4966"/>
      </a:accent5>
      <a:accent6>
        <a:srgbClr val="ECC838"/>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8056</Words>
  <Application>WPS 演示</Application>
  <PresentationFormat>宽屏</PresentationFormat>
  <Paragraphs>337</Paragraphs>
  <Slides>29</Slides>
  <Notes>13</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29</vt:i4>
      </vt:variant>
    </vt:vector>
  </HeadingPairs>
  <TitlesOfParts>
    <vt:vector size="61" baseType="lpstr">
      <vt:lpstr>Arial</vt:lpstr>
      <vt:lpstr>宋体</vt:lpstr>
      <vt:lpstr>Wingdings</vt:lpstr>
      <vt:lpstr>字魂59号-创粗黑</vt:lpstr>
      <vt:lpstr>微软雅黑</vt:lpstr>
      <vt:lpstr>黑体</vt:lpstr>
      <vt:lpstr>楷体</vt:lpstr>
      <vt:lpstr>字魂143号-正酷超级黑</vt:lpstr>
      <vt:lpstr>Calibri</vt:lpstr>
      <vt:lpstr>方正楷体_GBK</vt:lpstr>
      <vt:lpstr>Calibri Light</vt:lpstr>
      <vt:lpstr>方正宋刻本秀楷简体</vt:lpstr>
      <vt:lpstr>Arial Unicode MS</vt:lpstr>
      <vt:lpstr>等线</vt:lpstr>
      <vt:lpstr>Wingdings</vt:lpstr>
      <vt:lpstr>Open Sans</vt:lpstr>
      <vt:lpstr>77-Essential-Icons</vt:lpstr>
      <vt:lpstr>SF UI Display Thin</vt:lpstr>
      <vt:lpstr>Roboto Condensed Light</vt:lpstr>
      <vt:lpstr>等线 Light</vt:lpstr>
      <vt:lpstr>Segoe Print</vt:lpstr>
      <vt:lpstr>RomanS</vt:lpstr>
      <vt:lpstr>Roboto</vt:lpstr>
      <vt:lpstr>Gill Sans</vt:lpstr>
      <vt:lpstr>Gill Sans MT</vt:lpstr>
      <vt:lpstr>Open Sans Light</vt:lpstr>
      <vt:lpstr>Yu Gothic UI Light</vt:lpstr>
      <vt:lpstr>汉仪长艺体简</vt:lpstr>
      <vt:lpstr>汉仪中等线简</vt:lpstr>
      <vt:lpstr>汉仪中黑简</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qwww</dc:creator>
  <cp:lastModifiedBy>薛东西</cp:lastModifiedBy>
  <cp:revision>59</cp:revision>
  <dcterms:created xsi:type="dcterms:W3CDTF">2021-03-14T11:56:00Z</dcterms:created>
  <dcterms:modified xsi:type="dcterms:W3CDTF">2022-07-18T07:34:42Z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955C5B0A6B594D1EA17F41B4D1618AD4</vt:lpwstr>
  </property>
  <property fmtid="{D5CDD505-2E9C-101B-9397-08002B2CF9AE}" pid="3" name="KSOProductBuildVer">
    <vt:lpwstr>2052-11.1.0.11435</vt:lpwstr>
  </property>
</Properties>
</file>