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4" Type="http://schemas.openxmlformats.org/officeDocument/2006/relationships/extended-properties" Target="docProps/app.xml"/><Relationship Id="rId2"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 id="481" r:id="rId227"/>
    <p:sldId id="482" r:id="rId228"/>
    <p:sldId id="483" r:id="rId229"/>
    <p:sldId id="484" r:id="rId230"/>
    <p:sldId id="485" r:id="rId231"/>
    <p:sldId id="486" r:id="rId232"/>
    <p:sldId id="487" r:id="rId233"/>
    <p:sldId id="488" r:id="rId234"/>
    <p:sldId id="489" r:id="rId235"/>
    <p:sldId id="490" r:id="rId236"/>
    <p:sldId id="491" r:id="rId237"/>
    <p:sldId id="492" r:id="rId238"/>
    <p:sldId id="493" r:id="rId239"/>
    <p:sldId id="494" r:id="rId240"/>
    <p:sldId id="495" r:id="rId241"/>
    <p:sldId id="496" r:id="rId242"/>
    <p:sldId id="497" r:id="rId243"/>
    <p:sldId id="498" r:id="rId244"/>
    <p:sldId id="499" r:id="rId245"/>
    <p:sldId id="500" r:id="rId246"/>
    <p:sldId id="501" r:id="rId247"/>
    <p:sldId id="502" r:id="rId248"/>
    <p:sldId id="503" r:id="rId249"/>
    <p:sldId id="504" r:id="rId250"/>
    <p:sldId id="505" r:id="rId251"/>
    <p:sldId id="506" r:id="rId252"/>
    <p:sldId id="507" r:id="rId253"/>
    <p:sldId id="508" r:id="rId254"/>
    <p:sldId id="509" r:id="rId255"/>
    <p:sldId id="510" r:id="rId256"/>
    <p:sldId id="511" r:id="rId257"/>
    <p:sldId id="512" r:id="rId258"/>
    <p:sldId id="513" r:id="rId259"/>
    <p:sldId id="514" r:id="rId260"/>
    <p:sldId id="515" r:id="rId261"/>
    <p:sldId id="516" r:id="rId262"/>
    <p:sldId id="517" r:id="rId263"/>
    <p:sldId id="518" r:id="rId264"/>
    <p:sldId id="519" r:id="rId265"/>
    <p:sldId id="520" r:id="rId266"/>
    <p:sldId id="521" r:id="rId267"/>
    <p:sldId id="522" r:id="rId268"/>
    <p:sldId id="523" r:id="rId269"/>
    <p:sldId id="524" r:id="rId270"/>
    <p:sldId id="525" r:id="rId271"/>
    <p:sldId id="526" r:id="rId272"/>
    <p:sldId id="527" r:id="rId273"/>
    <p:sldId id="528" r:id="rId274"/>
    <p:sldId id="529" r:id="rId275"/>
    <p:sldId id="530" r:id="rId276"/>
    <p:sldId id="531" r:id="rId277"/>
    <p:sldId id="532" r:id="rId278"/>
    <p:sldId id="533" r:id="rId279"/>
    <p:sldId id="534" r:id="rId280"/>
    <p:sldId id="535" r:id="rId281"/>
    <p:sldId id="536" r:id="rId28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8.xml"/><Relationship Id="rId98" Type="http://schemas.openxmlformats.org/officeDocument/2006/relationships/slide" Target="slides/slide97.xml"/><Relationship Id="rId97" Type="http://schemas.openxmlformats.org/officeDocument/2006/relationships/slide" Target="slides/slide96.xml"/><Relationship Id="rId96" Type="http://schemas.openxmlformats.org/officeDocument/2006/relationships/slide" Target="slides/slide95.xml"/><Relationship Id="rId95" Type="http://schemas.openxmlformats.org/officeDocument/2006/relationships/slide" Target="slides/slide94.xml"/><Relationship Id="rId94" Type="http://schemas.openxmlformats.org/officeDocument/2006/relationships/slide" Target="slides/slide93.xml"/><Relationship Id="rId93" Type="http://schemas.openxmlformats.org/officeDocument/2006/relationships/slide" Target="slides/slide92.xml"/><Relationship Id="rId92" Type="http://schemas.openxmlformats.org/officeDocument/2006/relationships/slide" Target="slides/slide91.xml"/><Relationship Id="rId91" Type="http://schemas.openxmlformats.org/officeDocument/2006/relationships/slide" Target="slides/slide90.xml"/><Relationship Id="rId90" Type="http://schemas.openxmlformats.org/officeDocument/2006/relationships/slide" Target="slides/slide89.xml"/><Relationship Id="rId9" Type="http://schemas.openxmlformats.org/officeDocument/2006/relationships/slide" Target="slides/slide8.xml"/><Relationship Id="rId89" Type="http://schemas.openxmlformats.org/officeDocument/2006/relationships/slide" Target="slides/slide88.xml"/><Relationship Id="rId88" Type="http://schemas.openxmlformats.org/officeDocument/2006/relationships/slide" Target="slides/slide87.xml"/><Relationship Id="rId87" Type="http://schemas.openxmlformats.org/officeDocument/2006/relationships/slide" Target="slides/slide86.xml"/><Relationship Id="rId86" Type="http://schemas.openxmlformats.org/officeDocument/2006/relationships/slide" Target="slides/slide85.xml"/><Relationship Id="rId85" Type="http://schemas.openxmlformats.org/officeDocument/2006/relationships/slide" Target="slides/slide84.xml"/><Relationship Id="rId84" Type="http://schemas.openxmlformats.org/officeDocument/2006/relationships/slide" Target="slides/slide83.xml"/><Relationship Id="rId83" Type="http://schemas.openxmlformats.org/officeDocument/2006/relationships/slide" Target="slides/slide82.xml"/><Relationship Id="rId82" Type="http://schemas.openxmlformats.org/officeDocument/2006/relationships/slide" Target="slides/slide81.xml"/><Relationship Id="rId81" Type="http://schemas.openxmlformats.org/officeDocument/2006/relationships/slide" Target="slides/slide80.xml"/><Relationship Id="rId80" Type="http://schemas.openxmlformats.org/officeDocument/2006/relationships/slide" Target="slides/slide79.xml"/><Relationship Id="rId8" Type="http://schemas.openxmlformats.org/officeDocument/2006/relationships/slide" Target="slides/slide7.xml"/><Relationship Id="rId79" Type="http://schemas.openxmlformats.org/officeDocument/2006/relationships/slide" Target="slides/slide78.xml"/><Relationship Id="rId78" Type="http://schemas.openxmlformats.org/officeDocument/2006/relationships/slide" Target="slides/slide77.xml"/><Relationship Id="rId77" Type="http://schemas.openxmlformats.org/officeDocument/2006/relationships/slide" Target="slides/slide76.xml"/><Relationship Id="rId76" Type="http://schemas.openxmlformats.org/officeDocument/2006/relationships/slide" Target="slides/slide75.xml"/><Relationship Id="rId75" Type="http://schemas.openxmlformats.org/officeDocument/2006/relationships/slide" Target="slides/slide74.xml"/><Relationship Id="rId74" Type="http://schemas.openxmlformats.org/officeDocument/2006/relationships/slide" Target="slides/slide73.xml"/><Relationship Id="rId73" Type="http://schemas.openxmlformats.org/officeDocument/2006/relationships/slide" Target="slides/slide72.xml"/><Relationship Id="rId72" Type="http://schemas.openxmlformats.org/officeDocument/2006/relationships/slide" Target="slides/slide71.xml"/><Relationship Id="rId71" Type="http://schemas.openxmlformats.org/officeDocument/2006/relationships/slide" Target="slides/slide70.xml"/><Relationship Id="rId70" Type="http://schemas.openxmlformats.org/officeDocument/2006/relationships/slide" Target="slides/slide69.xml"/><Relationship Id="rId7" Type="http://schemas.openxmlformats.org/officeDocument/2006/relationships/slide" Target="slides/slide6.xml"/><Relationship Id="rId69" Type="http://schemas.openxmlformats.org/officeDocument/2006/relationships/slide" Target="slides/slide68.xml"/><Relationship Id="rId68" Type="http://schemas.openxmlformats.org/officeDocument/2006/relationships/slide" Target="slides/slide67.xml"/><Relationship Id="rId67" Type="http://schemas.openxmlformats.org/officeDocument/2006/relationships/slide" Target="slides/slide66.xml"/><Relationship Id="rId66" Type="http://schemas.openxmlformats.org/officeDocument/2006/relationships/slide" Target="slides/slide65.xml"/><Relationship Id="rId65" Type="http://schemas.openxmlformats.org/officeDocument/2006/relationships/slide" Target="slides/slide64.xml"/><Relationship Id="rId64" Type="http://schemas.openxmlformats.org/officeDocument/2006/relationships/slide" Target="slides/slide63.xml"/><Relationship Id="rId63" Type="http://schemas.openxmlformats.org/officeDocument/2006/relationships/slide" Target="slides/slide62.xml"/><Relationship Id="rId62" Type="http://schemas.openxmlformats.org/officeDocument/2006/relationships/slide" Target="slides/slide61.xml"/><Relationship Id="rId61" Type="http://schemas.openxmlformats.org/officeDocument/2006/relationships/slide" Target="slides/slide60.xml"/><Relationship Id="rId60" Type="http://schemas.openxmlformats.org/officeDocument/2006/relationships/slide" Target="slides/slide59.xml"/><Relationship Id="rId6" Type="http://schemas.openxmlformats.org/officeDocument/2006/relationships/slide" Target="slides/slide5.xml"/><Relationship Id="rId59" Type="http://schemas.openxmlformats.org/officeDocument/2006/relationships/slide" Target="slides/slide58.xml"/><Relationship Id="rId58" Type="http://schemas.openxmlformats.org/officeDocument/2006/relationships/slide" Target="slides/slide57.xml"/><Relationship Id="rId57" Type="http://schemas.openxmlformats.org/officeDocument/2006/relationships/slide" Target="slides/slide56.xml"/><Relationship Id="rId56" Type="http://schemas.openxmlformats.org/officeDocument/2006/relationships/slide" Target="slides/slide55.xml"/><Relationship Id="rId55" Type="http://schemas.openxmlformats.org/officeDocument/2006/relationships/slide" Target="slides/slide54.xml"/><Relationship Id="rId54" Type="http://schemas.openxmlformats.org/officeDocument/2006/relationships/slide" Target="slides/slide53.xml"/><Relationship Id="rId53" Type="http://schemas.openxmlformats.org/officeDocument/2006/relationships/slide" Target="slides/slide52.xml"/><Relationship Id="rId52" Type="http://schemas.openxmlformats.org/officeDocument/2006/relationships/slide" Target="slides/slide51.xml"/><Relationship Id="rId51" Type="http://schemas.openxmlformats.org/officeDocument/2006/relationships/slide" Target="slides/slide50.xml"/><Relationship Id="rId50" Type="http://schemas.openxmlformats.org/officeDocument/2006/relationships/slide" Target="slides/slide49.xml"/><Relationship Id="rId5" Type="http://schemas.openxmlformats.org/officeDocument/2006/relationships/slide" Target="slides/slide4.xml"/><Relationship Id="rId49" Type="http://schemas.openxmlformats.org/officeDocument/2006/relationships/slide" Target="slides/slide48.xml"/><Relationship Id="rId48" Type="http://schemas.openxmlformats.org/officeDocument/2006/relationships/slide" Target="slides/slide47.xml"/><Relationship Id="rId47" Type="http://schemas.openxmlformats.org/officeDocument/2006/relationships/slide" Target="slides/slide46.xml"/><Relationship Id="rId46" Type="http://schemas.openxmlformats.org/officeDocument/2006/relationships/slide" Target="slides/slide45.xml"/><Relationship Id="rId45" Type="http://schemas.openxmlformats.org/officeDocument/2006/relationships/slide" Target="slides/slide44.xml"/><Relationship Id="rId44" Type="http://schemas.openxmlformats.org/officeDocument/2006/relationships/slide" Target="slides/slide43.xml"/><Relationship Id="rId43" Type="http://schemas.openxmlformats.org/officeDocument/2006/relationships/slide" Target="slides/slide42.xml"/><Relationship Id="rId42" Type="http://schemas.openxmlformats.org/officeDocument/2006/relationships/slide" Target="slides/slide41.xml"/><Relationship Id="rId41" Type="http://schemas.openxmlformats.org/officeDocument/2006/relationships/slide" Target="slides/slide40.xml"/><Relationship Id="rId40" Type="http://schemas.openxmlformats.org/officeDocument/2006/relationships/slide" Target="slides/slide39.xml"/><Relationship Id="rId4" Type="http://schemas.openxmlformats.org/officeDocument/2006/relationships/slide" Target="slides/slide3.xml"/><Relationship Id="rId39" Type="http://schemas.openxmlformats.org/officeDocument/2006/relationships/slide" Target="slides/slide38.xml"/><Relationship Id="rId38" Type="http://schemas.openxmlformats.org/officeDocument/2006/relationships/slide" Target="slides/slide37.xml"/><Relationship Id="rId37" Type="http://schemas.openxmlformats.org/officeDocument/2006/relationships/slide" Target="slides/slide36.xml"/><Relationship Id="rId36" Type="http://schemas.openxmlformats.org/officeDocument/2006/relationships/slide" Target="slides/slide35.xml"/><Relationship Id="rId35" Type="http://schemas.openxmlformats.org/officeDocument/2006/relationships/slide" Target="slides/slide34.xml"/><Relationship Id="rId34" Type="http://schemas.openxmlformats.org/officeDocument/2006/relationships/slide" Target="slides/slide33.xml"/><Relationship Id="rId33" Type="http://schemas.openxmlformats.org/officeDocument/2006/relationships/slide" Target="slides/slide32.xml"/><Relationship Id="rId32" Type="http://schemas.openxmlformats.org/officeDocument/2006/relationships/slide" Target="slides/slide31.xml"/><Relationship Id="rId31" Type="http://schemas.openxmlformats.org/officeDocument/2006/relationships/slide" Target="slides/slide30.xml"/><Relationship Id="rId30" Type="http://schemas.openxmlformats.org/officeDocument/2006/relationships/slide" Target="slides/slide29.xml"/><Relationship Id="rId3" Type="http://schemas.openxmlformats.org/officeDocument/2006/relationships/slide" Target="slides/slide2.xml"/><Relationship Id="rId29" Type="http://schemas.openxmlformats.org/officeDocument/2006/relationships/slide" Target="slides/slide28.xml"/><Relationship Id="rId285" Type="http://schemas.openxmlformats.org/officeDocument/2006/relationships/viewProps" Target="viewProps.xml"/><Relationship Id="rId284" Type="http://schemas.openxmlformats.org/officeDocument/2006/relationships/tableStyles" Target="tableStyles.xml"/><Relationship Id="rId283" Type="http://schemas.openxmlformats.org/officeDocument/2006/relationships/presProps" Target="presProps.xml"/><Relationship Id="rId282" Type="http://schemas.openxmlformats.org/officeDocument/2006/relationships/slide" Target="slides/slide281.xml"/><Relationship Id="rId281" Type="http://schemas.openxmlformats.org/officeDocument/2006/relationships/slide" Target="slides/slide280.xml"/><Relationship Id="rId280" Type="http://schemas.openxmlformats.org/officeDocument/2006/relationships/slide" Target="slides/slide279.xml"/><Relationship Id="rId28" Type="http://schemas.openxmlformats.org/officeDocument/2006/relationships/slide" Target="slides/slide27.xml"/><Relationship Id="rId279" Type="http://schemas.openxmlformats.org/officeDocument/2006/relationships/slide" Target="slides/slide278.xml"/><Relationship Id="rId278" Type="http://schemas.openxmlformats.org/officeDocument/2006/relationships/slide" Target="slides/slide277.xml"/><Relationship Id="rId277" Type="http://schemas.openxmlformats.org/officeDocument/2006/relationships/slide" Target="slides/slide276.xml"/><Relationship Id="rId276" Type="http://schemas.openxmlformats.org/officeDocument/2006/relationships/slide" Target="slides/slide275.xml"/><Relationship Id="rId275" Type="http://schemas.openxmlformats.org/officeDocument/2006/relationships/slide" Target="slides/slide274.xml"/><Relationship Id="rId274" Type="http://schemas.openxmlformats.org/officeDocument/2006/relationships/slide" Target="slides/slide273.xml"/><Relationship Id="rId273" Type="http://schemas.openxmlformats.org/officeDocument/2006/relationships/slide" Target="slides/slide272.xml"/><Relationship Id="rId272" Type="http://schemas.openxmlformats.org/officeDocument/2006/relationships/slide" Target="slides/slide271.xml"/><Relationship Id="rId271" Type="http://schemas.openxmlformats.org/officeDocument/2006/relationships/slide" Target="slides/slide270.xml"/><Relationship Id="rId270" Type="http://schemas.openxmlformats.org/officeDocument/2006/relationships/slide" Target="slides/slide269.xml"/><Relationship Id="rId27" Type="http://schemas.openxmlformats.org/officeDocument/2006/relationships/slide" Target="slides/slide26.xml"/><Relationship Id="rId269" Type="http://schemas.openxmlformats.org/officeDocument/2006/relationships/slide" Target="slides/slide268.xml"/><Relationship Id="rId268" Type="http://schemas.openxmlformats.org/officeDocument/2006/relationships/slide" Target="slides/slide267.xml"/><Relationship Id="rId267" Type="http://schemas.openxmlformats.org/officeDocument/2006/relationships/slide" Target="slides/slide266.xml"/><Relationship Id="rId266" Type="http://schemas.openxmlformats.org/officeDocument/2006/relationships/slide" Target="slides/slide265.xml"/><Relationship Id="rId265" Type="http://schemas.openxmlformats.org/officeDocument/2006/relationships/slide" Target="slides/slide264.xml"/><Relationship Id="rId264" Type="http://schemas.openxmlformats.org/officeDocument/2006/relationships/slide" Target="slides/slide263.xml"/><Relationship Id="rId263" Type="http://schemas.openxmlformats.org/officeDocument/2006/relationships/slide" Target="slides/slide262.xml"/><Relationship Id="rId262" Type="http://schemas.openxmlformats.org/officeDocument/2006/relationships/slide" Target="slides/slide261.xml"/><Relationship Id="rId261" Type="http://schemas.openxmlformats.org/officeDocument/2006/relationships/slide" Target="slides/slide260.xml"/><Relationship Id="rId260" Type="http://schemas.openxmlformats.org/officeDocument/2006/relationships/slide" Target="slides/slide259.xml"/><Relationship Id="rId26" Type="http://schemas.openxmlformats.org/officeDocument/2006/relationships/slide" Target="slides/slide25.xml"/><Relationship Id="rId259" Type="http://schemas.openxmlformats.org/officeDocument/2006/relationships/slide" Target="slides/slide258.xml"/><Relationship Id="rId258" Type="http://schemas.openxmlformats.org/officeDocument/2006/relationships/slide" Target="slides/slide257.xml"/><Relationship Id="rId257" Type="http://schemas.openxmlformats.org/officeDocument/2006/relationships/slide" Target="slides/slide256.xml"/><Relationship Id="rId256" Type="http://schemas.openxmlformats.org/officeDocument/2006/relationships/slide" Target="slides/slide255.xml"/><Relationship Id="rId255" Type="http://schemas.openxmlformats.org/officeDocument/2006/relationships/slide" Target="slides/slide254.xml"/><Relationship Id="rId254" Type="http://schemas.openxmlformats.org/officeDocument/2006/relationships/slide" Target="slides/slide253.xml"/><Relationship Id="rId253" Type="http://schemas.openxmlformats.org/officeDocument/2006/relationships/slide" Target="slides/slide252.xml"/><Relationship Id="rId252" Type="http://schemas.openxmlformats.org/officeDocument/2006/relationships/slide" Target="slides/slide251.xml"/><Relationship Id="rId251" Type="http://schemas.openxmlformats.org/officeDocument/2006/relationships/slide" Target="slides/slide250.xml"/><Relationship Id="rId250" Type="http://schemas.openxmlformats.org/officeDocument/2006/relationships/slide" Target="slides/slide249.xml"/><Relationship Id="rId25" Type="http://schemas.openxmlformats.org/officeDocument/2006/relationships/slide" Target="slides/slide24.xml"/><Relationship Id="rId249" Type="http://schemas.openxmlformats.org/officeDocument/2006/relationships/slide" Target="slides/slide248.xml"/><Relationship Id="rId248" Type="http://schemas.openxmlformats.org/officeDocument/2006/relationships/slide" Target="slides/slide247.xml"/><Relationship Id="rId247" Type="http://schemas.openxmlformats.org/officeDocument/2006/relationships/slide" Target="slides/slide246.xml"/><Relationship Id="rId246" Type="http://schemas.openxmlformats.org/officeDocument/2006/relationships/slide" Target="slides/slide245.xml"/><Relationship Id="rId245" Type="http://schemas.openxmlformats.org/officeDocument/2006/relationships/slide" Target="slides/slide244.xml"/><Relationship Id="rId244" Type="http://schemas.openxmlformats.org/officeDocument/2006/relationships/slide" Target="slides/slide243.xml"/><Relationship Id="rId243" Type="http://schemas.openxmlformats.org/officeDocument/2006/relationships/slide" Target="slides/slide242.xml"/><Relationship Id="rId242" Type="http://schemas.openxmlformats.org/officeDocument/2006/relationships/slide" Target="slides/slide241.xml"/><Relationship Id="rId241" Type="http://schemas.openxmlformats.org/officeDocument/2006/relationships/slide" Target="slides/slide240.xml"/><Relationship Id="rId240" Type="http://schemas.openxmlformats.org/officeDocument/2006/relationships/slide" Target="slides/slide239.xml"/><Relationship Id="rId24" Type="http://schemas.openxmlformats.org/officeDocument/2006/relationships/slide" Target="slides/slide23.xml"/><Relationship Id="rId239" Type="http://schemas.openxmlformats.org/officeDocument/2006/relationships/slide" Target="slides/slide238.xml"/><Relationship Id="rId238" Type="http://schemas.openxmlformats.org/officeDocument/2006/relationships/slide" Target="slides/slide237.xml"/><Relationship Id="rId237" Type="http://schemas.openxmlformats.org/officeDocument/2006/relationships/slide" Target="slides/slide236.xml"/><Relationship Id="rId236" Type="http://schemas.openxmlformats.org/officeDocument/2006/relationships/slide" Target="slides/slide235.xml"/><Relationship Id="rId235" Type="http://schemas.openxmlformats.org/officeDocument/2006/relationships/slide" Target="slides/slide234.xml"/><Relationship Id="rId234" Type="http://schemas.openxmlformats.org/officeDocument/2006/relationships/slide" Target="slides/slide233.xml"/><Relationship Id="rId233" Type="http://schemas.openxmlformats.org/officeDocument/2006/relationships/slide" Target="slides/slide232.xml"/><Relationship Id="rId232" Type="http://schemas.openxmlformats.org/officeDocument/2006/relationships/slide" Target="slides/slide231.xml"/><Relationship Id="rId231" Type="http://schemas.openxmlformats.org/officeDocument/2006/relationships/slide" Target="slides/slide230.xml"/><Relationship Id="rId230" Type="http://schemas.openxmlformats.org/officeDocument/2006/relationships/slide" Target="slides/slide229.xml"/><Relationship Id="rId23" Type="http://schemas.openxmlformats.org/officeDocument/2006/relationships/slide" Target="slides/slide22.xml"/><Relationship Id="rId229" Type="http://schemas.openxmlformats.org/officeDocument/2006/relationships/slide" Target="slides/slide228.xml"/><Relationship Id="rId228" Type="http://schemas.openxmlformats.org/officeDocument/2006/relationships/slide" Target="slides/slide227.xml"/><Relationship Id="rId227" Type="http://schemas.openxmlformats.org/officeDocument/2006/relationships/slide" Target="slides/slide226.xml"/><Relationship Id="rId226" Type="http://schemas.openxmlformats.org/officeDocument/2006/relationships/slide" Target="slides/slide225.xml"/><Relationship Id="rId225" Type="http://schemas.openxmlformats.org/officeDocument/2006/relationships/slide" Target="slides/slide224.xml"/><Relationship Id="rId224" Type="http://schemas.openxmlformats.org/officeDocument/2006/relationships/slide" Target="slides/slide223.xml"/><Relationship Id="rId223" Type="http://schemas.openxmlformats.org/officeDocument/2006/relationships/slide" Target="slides/slide222.xml"/><Relationship Id="rId222" Type="http://schemas.openxmlformats.org/officeDocument/2006/relationships/slide" Target="slides/slide221.xml"/><Relationship Id="rId221" Type="http://schemas.openxmlformats.org/officeDocument/2006/relationships/slide" Target="slides/slide220.xml"/><Relationship Id="rId220" Type="http://schemas.openxmlformats.org/officeDocument/2006/relationships/slide" Target="slides/slide219.xml"/><Relationship Id="rId22" Type="http://schemas.openxmlformats.org/officeDocument/2006/relationships/slide" Target="slides/slide21.xml"/><Relationship Id="rId219" Type="http://schemas.openxmlformats.org/officeDocument/2006/relationships/slide" Target="slides/slide218.xml"/><Relationship Id="rId218" Type="http://schemas.openxmlformats.org/officeDocument/2006/relationships/slide" Target="slides/slide217.xml"/><Relationship Id="rId217" Type="http://schemas.openxmlformats.org/officeDocument/2006/relationships/slide" Target="slides/slide216.xml"/><Relationship Id="rId216" Type="http://schemas.openxmlformats.org/officeDocument/2006/relationships/slide" Target="slides/slide215.xml"/><Relationship Id="rId215" Type="http://schemas.openxmlformats.org/officeDocument/2006/relationships/slide" Target="slides/slide214.xml"/><Relationship Id="rId214" Type="http://schemas.openxmlformats.org/officeDocument/2006/relationships/slide" Target="slides/slide213.xml"/><Relationship Id="rId213" Type="http://schemas.openxmlformats.org/officeDocument/2006/relationships/slide" Target="slides/slide212.xml"/><Relationship Id="rId212" Type="http://schemas.openxmlformats.org/officeDocument/2006/relationships/slide" Target="slides/slide211.xml"/><Relationship Id="rId211" Type="http://schemas.openxmlformats.org/officeDocument/2006/relationships/slide" Target="slides/slide210.xml"/><Relationship Id="rId210" Type="http://schemas.openxmlformats.org/officeDocument/2006/relationships/slide" Target="slides/slide209.xml"/><Relationship Id="rId21" Type="http://schemas.openxmlformats.org/officeDocument/2006/relationships/slide" Target="slides/slide20.xml"/><Relationship Id="rId209" Type="http://schemas.openxmlformats.org/officeDocument/2006/relationships/slide" Target="slides/slide208.xml"/><Relationship Id="rId208" Type="http://schemas.openxmlformats.org/officeDocument/2006/relationships/slide" Target="slides/slide207.xml"/><Relationship Id="rId207" Type="http://schemas.openxmlformats.org/officeDocument/2006/relationships/slide" Target="slides/slide206.xml"/><Relationship Id="rId206" Type="http://schemas.openxmlformats.org/officeDocument/2006/relationships/slide" Target="slides/slide205.xml"/><Relationship Id="rId205" Type="http://schemas.openxmlformats.org/officeDocument/2006/relationships/slide" Target="slides/slide204.xml"/><Relationship Id="rId204" Type="http://schemas.openxmlformats.org/officeDocument/2006/relationships/slide" Target="slides/slide203.xml"/><Relationship Id="rId203" Type="http://schemas.openxmlformats.org/officeDocument/2006/relationships/slide" Target="slides/slide202.xml"/><Relationship Id="rId202" Type="http://schemas.openxmlformats.org/officeDocument/2006/relationships/slide" Target="slides/slide201.xml"/><Relationship Id="rId201" Type="http://schemas.openxmlformats.org/officeDocument/2006/relationships/slide" Target="slides/slide200.xml"/><Relationship Id="rId200" Type="http://schemas.openxmlformats.org/officeDocument/2006/relationships/slide" Target="slides/slide199.xml"/><Relationship Id="rId20" Type="http://schemas.openxmlformats.org/officeDocument/2006/relationships/slide" Target="slides/slide19.xml"/><Relationship Id="rId2" Type="http://schemas.openxmlformats.org/officeDocument/2006/relationships/slide" Target="slides/slide1.xml"/><Relationship Id="rId199" Type="http://schemas.openxmlformats.org/officeDocument/2006/relationships/slide" Target="slides/slide198.xml"/><Relationship Id="rId198" Type="http://schemas.openxmlformats.org/officeDocument/2006/relationships/slide" Target="slides/slide197.xml"/><Relationship Id="rId197" Type="http://schemas.openxmlformats.org/officeDocument/2006/relationships/slide" Target="slides/slide196.xml"/><Relationship Id="rId196" Type="http://schemas.openxmlformats.org/officeDocument/2006/relationships/slide" Target="slides/slide195.xml"/><Relationship Id="rId195" Type="http://schemas.openxmlformats.org/officeDocument/2006/relationships/slide" Target="slides/slide194.xml"/><Relationship Id="rId194" Type="http://schemas.openxmlformats.org/officeDocument/2006/relationships/slide" Target="slides/slide193.xml"/><Relationship Id="rId193" Type="http://schemas.openxmlformats.org/officeDocument/2006/relationships/slide" Target="slides/slide192.xml"/><Relationship Id="rId192" Type="http://schemas.openxmlformats.org/officeDocument/2006/relationships/slide" Target="slides/slide191.xml"/><Relationship Id="rId191" Type="http://schemas.openxmlformats.org/officeDocument/2006/relationships/slide" Target="slides/slide190.xml"/><Relationship Id="rId190" Type="http://schemas.openxmlformats.org/officeDocument/2006/relationships/slide" Target="slides/slide189.xml"/><Relationship Id="rId19" Type="http://schemas.openxmlformats.org/officeDocument/2006/relationships/slide" Target="slides/slide18.xml"/><Relationship Id="rId189" Type="http://schemas.openxmlformats.org/officeDocument/2006/relationships/slide" Target="slides/slide188.xml"/><Relationship Id="rId188" Type="http://schemas.openxmlformats.org/officeDocument/2006/relationships/slide" Target="slides/slide187.xml"/><Relationship Id="rId187" Type="http://schemas.openxmlformats.org/officeDocument/2006/relationships/slide" Target="slides/slide186.xml"/><Relationship Id="rId186" Type="http://schemas.openxmlformats.org/officeDocument/2006/relationships/slide" Target="slides/slide185.xml"/><Relationship Id="rId185" Type="http://schemas.openxmlformats.org/officeDocument/2006/relationships/slide" Target="slides/slide184.xml"/><Relationship Id="rId184" Type="http://schemas.openxmlformats.org/officeDocument/2006/relationships/slide" Target="slides/slide183.xml"/><Relationship Id="rId183" Type="http://schemas.openxmlformats.org/officeDocument/2006/relationships/slide" Target="slides/slide182.xml"/><Relationship Id="rId182" Type="http://schemas.openxmlformats.org/officeDocument/2006/relationships/slide" Target="slides/slide181.xml"/><Relationship Id="rId181" Type="http://schemas.openxmlformats.org/officeDocument/2006/relationships/slide" Target="slides/slide180.xml"/><Relationship Id="rId180" Type="http://schemas.openxmlformats.org/officeDocument/2006/relationships/slide" Target="slides/slide179.xml"/><Relationship Id="rId18" Type="http://schemas.openxmlformats.org/officeDocument/2006/relationships/slide" Target="slides/slide17.xml"/><Relationship Id="rId179" Type="http://schemas.openxmlformats.org/officeDocument/2006/relationships/slide" Target="slides/slide178.xml"/><Relationship Id="rId178" Type="http://schemas.openxmlformats.org/officeDocument/2006/relationships/slide" Target="slides/slide177.xml"/><Relationship Id="rId177" Type="http://schemas.openxmlformats.org/officeDocument/2006/relationships/slide" Target="slides/slide176.xml"/><Relationship Id="rId176" Type="http://schemas.openxmlformats.org/officeDocument/2006/relationships/slide" Target="slides/slide175.xml"/><Relationship Id="rId175" Type="http://schemas.openxmlformats.org/officeDocument/2006/relationships/slide" Target="slides/slide174.xml"/><Relationship Id="rId174" Type="http://schemas.openxmlformats.org/officeDocument/2006/relationships/slide" Target="slides/slide173.xml"/><Relationship Id="rId173" Type="http://schemas.openxmlformats.org/officeDocument/2006/relationships/slide" Target="slides/slide172.xml"/><Relationship Id="rId172" Type="http://schemas.openxmlformats.org/officeDocument/2006/relationships/slide" Target="slides/slide171.xml"/><Relationship Id="rId171" Type="http://schemas.openxmlformats.org/officeDocument/2006/relationships/slide" Target="slides/slide170.xml"/><Relationship Id="rId170" Type="http://schemas.openxmlformats.org/officeDocument/2006/relationships/slide" Target="slides/slide169.xml"/><Relationship Id="rId17" Type="http://schemas.openxmlformats.org/officeDocument/2006/relationships/slide" Target="slides/slide16.xml"/><Relationship Id="rId169" Type="http://schemas.openxmlformats.org/officeDocument/2006/relationships/slide" Target="slides/slide168.xml"/><Relationship Id="rId168" Type="http://schemas.openxmlformats.org/officeDocument/2006/relationships/slide" Target="slides/slide167.xml"/><Relationship Id="rId167" Type="http://schemas.openxmlformats.org/officeDocument/2006/relationships/slide" Target="slides/slide166.xml"/><Relationship Id="rId166" Type="http://schemas.openxmlformats.org/officeDocument/2006/relationships/slide" Target="slides/slide165.xml"/><Relationship Id="rId165" Type="http://schemas.openxmlformats.org/officeDocument/2006/relationships/slide" Target="slides/slide164.xml"/><Relationship Id="rId164" Type="http://schemas.openxmlformats.org/officeDocument/2006/relationships/slide" Target="slides/slide163.xml"/><Relationship Id="rId163" Type="http://schemas.openxmlformats.org/officeDocument/2006/relationships/slide" Target="slides/slide162.xml"/><Relationship Id="rId162" Type="http://schemas.openxmlformats.org/officeDocument/2006/relationships/slide" Target="slides/slide161.xml"/><Relationship Id="rId161" Type="http://schemas.openxmlformats.org/officeDocument/2006/relationships/slide" Target="slides/slide160.xml"/><Relationship Id="rId160" Type="http://schemas.openxmlformats.org/officeDocument/2006/relationships/slide" Target="slides/slide159.xml"/><Relationship Id="rId16" Type="http://schemas.openxmlformats.org/officeDocument/2006/relationships/slide" Target="slides/slide15.xml"/><Relationship Id="rId159" Type="http://schemas.openxmlformats.org/officeDocument/2006/relationships/slide" Target="slides/slide158.xml"/><Relationship Id="rId158" Type="http://schemas.openxmlformats.org/officeDocument/2006/relationships/slide" Target="slides/slide157.xml"/><Relationship Id="rId157" Type="http://schemas.openxmlformats.org/officeDocument/2006/relationships/slide" Target="slides/slide156.xml"/><Relationship Id="rId156" Type="http://schemas.openxmlformats.org/officeDocument/2006/relationships/slide" Target="slides/slide155.xml"/><Relationship Id="rId155" Type="http://schemas.openxmlformats.org/officeDocument/2006/relationships/slide" Target="slides/slide154.xml"/><Relationship Id="rId154" Type="http://schemas.openxmlformats.org/officeDocument/2006/relationships/slide" Target="slides/slide153.xml"/><Relationship Id="rId153" Type="http://schemas.openxmlformats.org/officeDocument/2006/relationships/slide" Target="slides/slide152.xml"/><Relationship Id="rId152" Type="http://schemas.openxmlformats.org/officeDocument/2006/relationships/slide" Target="slides/slide151.xml"/><Relationship Id="rId151" Type="http://schemas.openxmlformats.org/officeDocument/2006/relationships/slide" Target="slides/slide150.xml"/><Relationship Id="rId150" Type="http://schemas.openxmlformats.org/officeDocument/2006/relationships/slide" Target="slides/slide149.xml"/><Relationship Id="rId15" Type="http://schemas.openxmlformats.org/officeDocument/2006/relationships/slide" Target="slides/slide14.xml"/><Relationship Id="rId149" Type="http://schemas.openxmlformats.org/officeDocument/2006/relationships/slide" Target="slides/slide148.xml"/><Relationship Id="rId148" Type="http://schemas.openxmlformats.org/officeDocument/2006/relationships/slide" Target="slides/slide147.xml"/><Relationship Id="rId147" Type="http://schemas.openxmlformats.org/officeDocument/2006/relationships/slide" Target="slides/slide146.xml"/><Relationship Id="rId146" Type="http://schemas.openxmlformats.org/officeDocument/2006/relationships/slide" Target="slides/slide145.xml"/><Relationship Id="rId145" Type="http://schemas.openxmlformats.org/officeDocument/2006/relationships/slide" Target="slides/slide144.xml"/><Relationship Id="rId144" Type="http://schemas.openxmlformats.org/officeDocument/2006/relationships/slide" Target="slides/slide143.xml"/><Relationship Id="rId143" Type="http://schemas.openxmlformats.org/officeDocument/2006/relationships/slide" Target="slides/slide142.xml"/><Relationship Id="rId142" Type="http://schemas.openxmlformats.org/officeDocument/2006/relationships/slide" Target="slides/slide141.xml"/><Relationship Id="rId141" Type="http://schemas.openxmlformats.org/officeDocument/2006/relationships/slide" Target="slides/slide140.xml"/><Relationship Id="rId140" Type="http://schemas.openxmlformats.org/officeDocument/2006/relationships/slide" Target="slides/slide139.xml"/><Relationship Id="rId14" Type="http://schemas.openxmlformats.org/officeDocument/2006/relationships/slide" Target="slides/slide13.xml"/><Relationship Id="rId139" Type="http://schemas.openxmlformats.org/officeDocument/2006/relationships/slide" Target="slides/slide138.xml"/><Relationship Id="rId138" Type="http://schemas.openxmlformats.org/officeDocument/2006/relationships/slide" Target="slides/slide137.xml"/><Relationship Id="rId137" Type="http://schemas.openxmlformats.org/officeDocument/2006/relationships/slide" Target="slides/slide136.xml"/><Relationship Id="rId136" Type="http://schemas.openxmlformats.org/officeDocument/2006/relationships/slide" Target="slides/slide135.xml"/><Relationship Id="rId135" Type="http://schemas.openxmlformats.org/officeDocument/2006/relationships/slide" Target="slides/slide134.xml"/><Relationship Id="rId134" Type="http://schemas.openxmlformats.org/officeDocument/2006/relationships/slide" Target="slides/slide133.xml"/><Relationship Id="rId133" Type="http://schemas.openxmlformats.org/officeDocument/2006/relationships/slide" Target="slides/slide132.xml"/><Relationship Id="rId132" Type="http://schemas.openxmlformats.org/officeDocument/2006/relationships/slide" Target="slides/slide131.xml"/><Relationship Id="rId131" Type="http://schemas.openxmlformats.org/officeDocument/2006/relationships/slide" Target="slides/slide130.xml"/><Relationship Id="rId130" Type="http://schemas.openxmlformats.org/officeDocument/2006/relationships/slide" Target="slides/slide129.xml"/><Relationship Id="rId13" Type="http://schemas.openxmlformats.org/officeDocument/2006/relationships/slide" Target="slides/slide12.xml"/><Relationship Id="rId129" Type="http://schemas.openxmlformats.org/officeDocument/2006/relationships/slide" Target="slides/slide128.xml"/><Relationship Id="rId128" Type="http://schemas.openxmlformats.org/officeDocument/2006/relationships/slide" Target="slides/slide127.xml"/><Relationship Id="rId127" Type="http://schemas.openxmlformats.org/officeDocument/2006/relationships/slide" Target="slides/slide126.xml"/><Relationship Id="rId126" Type="http://schemas.openxmlformats.org/officeDocument/2006/relationships/slide" Target="slides/slide125.xml"/><Relationship Id="rId125" Type="http://schemas.openxmlformats.org/officeDocument/2006/relationships/slide" Target="slides/slide124.xml"/><Relationship Id="rId124" Type="http://schemas.openxmlformats.org/officeDocument/2006/relationships/slide" Target="slides/slide123.xml"/><Relationship Id="rId123" Type="http://schemas.openxmlformats.org/officeDocument/2006/relationships/slide" Target="slides/slide122.xml"/><Relationship Id="rId122" Type="http://schemas.openxmlformats.org/officeDocument/2006/relationships/slide" Target="slides/slide121.xml"/><Relationship Id="rId121" Type="http://schemas.openxmlformats.org/officeDocument/2006/relationships/slide" Target="slides/slide120.xml"/><Relationship Id="rId120" Type="http://schemas.openxmlformats.org/officeDocument/2006/relationships/slide" Target="slides/slide119.xml"/><Relationship Id="rId12" Type="http://schemas.openxmlformats.org/officeDocument/2006/relationships/slide" Target="slides/slide11.xml"/><Relationship Id="rId119" Type="http://schemas.openxmlformats.org/officeDocument/2006/relationships/slide" Target="slides/slide118.xml"/><Relationship Id="rId118" Type="http://schemas.openxmlformats.org/officeDocument/2006/relationships/slide" Target="slides/slide117.xml"/><Relationship Id="rId117" Type="http://schemas.openxmlformats.org/officeDocument/2006/relationships/slide" Target="slides/slide116.xml"/><Relationship Id="rId116" Type="http://schemas.openxmlformats.org/officeDocument/2006/relationships/slide" Target="slides/slide115.xml"/><Relationship Id="rId115" Type="http://schemas.openxmlformats.org/officeDocument/2006/relationships/slide" Target="slides/slide114.xml"/><Relationship Id="rId114" Type="http://schemas.openxmlformats.org/officeDocument/2006/relationships/slide" Target="slides/slide113.xml"/><Relationship Id="rId113" Type="http://schemas.openxmlformats.org/officeDocument/2006/relationships/slide" Target="slides/slide112.xml"/><Relationship Id="rId112" Type="http://schemas.openxmlformats.org/officeDocument/2006/relationships/slide" Target="slides/slide111.xml"/><Relationship Id="rId111" Type="http://schemas.openxmlformats.org/officeDocument/2006/relationships/slide" Target="slides/slide110.xml"/><Relationship Id="rId110" Type="http://schemas.openxmlformats.org/officeDocument/2006/relationships/slide" Target="slides/slide109.xml"/><Relationship Id="rId11" Type="http://schemas.openxmlformats.org/officeDocument/2006/relationships/slide" Target="slides/slide10.xml"/><Relationship Id="rId109" Type="http://schemas.openxmlformats.org/officeDocument/2006/relationships/slide" Target="slides/slide108.xml"/><Relationship Id="rId108" Type="http://schemas.openxmlformats.org/officeDocument/2006/relationships/slide" Target="slides/slide107.xml"/><Relationship Id="rId107" Type="http://schemas.openxmlformats.org/officeDocument/2006/relationships/slide" Target="slides/slide106.xml"/><Relationship Id="rId106" Type="http://schemas.openxmlformats.org/officeDocument/2006/relationships/slide" Target="slides/slide105.xml"/><Relationship Id="rId105" Type="http://schemas.openxmlformats.org/officeDocument/2006/relationships/slide" Target="slides/slide104.xml"/><Relationship Id="rId104" Type="http://schemas.openxmlformats.org/officeDocument/2006/relationships/slide" Target="slides/slide103.xml"/><Relationship Id="rId103" Type="http://schemas.openxmlformats.org/officeDocument/2006/relationships/slide" Target="slides/slide102.xml"/><Relationship Id="rId102" Type="http://schemas.openxmlformats.org/officeDocument/2006/relationships/slide" Target="slides/slide101.xml"/><Relationship Id="rId101" Type="http://schemas.openxmlformats.org/officeDocument/2006/relationships/slide" Target="slides/slide100.xml"/><Relationship Id="rId100" Type="http://schemas.openxmlformats.org/officeDocument/2006/relationships/slide" Target="slides/slide99.xml"/><Relationship Id="rId10" Type="http://schemas.openxmlformats.org/officeDocument/2006/relationships/slide" Target="slides/slide9.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5" Type="http://schemas.openxmlformats.org/officeDocument/2006/relationships/slide" Target="slide3.xml"/><Relationship Id="rId4" Type="http://schemas.openxmlformats.org/officeDocument/2006/relationships/image" Target="../media/image136.png"/><Relationship Id="rId3" Type="http://schemas.openxmlformats.org/officeDocument/2006/relationships/image" Target="../media/image13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4" Type="http://schemas.openxmlformats.org/officeDocument/2006/relationships/image" Target="../media/image143.png"/><Relationship Id="rId3" Type="http://schemas.openxmlformats.org/officeDocument/2006/relationships/image" Target="../media/image14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5" Type="http://schemas.openxmlformats.org/officeDocument/2006/relationships/image" Target="../media/image151.png"/><Relationship Id="rId4" Type="http://schemas.openxmlformats.org/officeDocument/2006/relationships/slide" Target="slide3.xml"/><Relationship Id="rId3" Type="http://schemas.openxmlformats.org/officeDocument/2006/relationships/image" Target="../media/image15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5" Type="http://schemas.openxmlformats.org/officeDocument/2006/relationships/image" Target="../media/image165.png"/><Relationship Id="rId4" Type="http://schemas.openxmlformats.org/officeDocument/2006/relationships/slide" Target="slide3.xml"/><Relationship Id="rId3" Type="http://schemas.openxmlformats.org/officeDocument/2006/relationships/image" Target="../media/image16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4" Type="http://schemas.openxmlformats.org/officeDocument/2006/relationships/image" Target="../media/image168.png"/><Relationship Id="rId3" Type="http://schemas.openxmlformats.org/officeDocument/2006/relationships/image" Target="../media/image16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4" Type="http://schemas.openxmlformats.org/officeDocument/2006/relationships/image" Target="../media/image169.png"/><Relationship Id="rId3" Type="http://schemas.openxmlformats.org/officeDocument/2006/relationships/image" Target="../media/image16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4" Type="http://schemas.openxmlformats.org/officeDocument/2006/relationships/image" Target="../media/image171.png"/><Relationship Id="rId3" Type="http://schemas.openxmlformats.org/officeDocument/2006/relationships/image" Target="../media/image17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4" Type="http://schemas.openxmlformats.org/officeDocument/2006/relationships/image" Target="../media/image173.png"/><Relationship Id="rId3" Type="http://schemas.openxmlformats.org/officeDocument/2006/relationships/image" Target="../media/image17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4" Type="http://schemas.openxmlformats.org/officeDocument/2006/relationships/image" Target="../media/image175.png"/><Relationship Id="rId3" Type="http://schemas.openxmlformats.org/officeDocument/2006/relationships/image" Target="../media/image17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4" Type="http://schemas.openxmlformats.org/officeDocument/2006/relationships/image" Target="../media/image177.png"/><Relationship Id="rId3" Type="http://schemas.openxmlformats.org/officeDocument/2006/relationships/image" Target="../media/image17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4" Type="http://schemas.openxmlformats.org/officeDocument/2006/relationships/image" Target="../media/image179.png"/><Relationship Id="rId3" Type="http://schemas.openxmlformats.org/officeDocument/2006/relationships/image" Target="../media/image17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4" Type="http://schemas.openxmlformats.org/officeDocument/2006/relationships/image" Target="../media/image181.png"/><Relationship Id="rId3" Type="http://schemas.openxmlformats.org/officeDocument/2006/relationships/image" Target="../media/image18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4" Type="http://schemas.openxmlformats.org/officeDocument/2006/relationships/image" Target="../media/image182.png"/><Relationship Id="rId3" Type="http://schemas.openxmlformats.org/officeDocument/2006/relationships/image" Target="../media/image18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4" Type="http://schemas.openxmlformats.org/officeDocument/2006/relationships/image" Target="../media/image184.png"/><Relationship Id="rId3" Type="http://schemas.openxmlformats.org/officeDocument/2006/relationships/image" Target="../media/image18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6" Type="http://schemas.openxmlformats.org/officeDocument/2006/relationships/image" Target="../media/image177.png"/><Relationship Id="rId5" Type="http://schemas.openxmlformats.org/officeDocument/2006/relationships/image" Target="../media/image176.png"/><Relationship Id="rId4" Type="http://schemas.openxmlformats.org/officeDocument/2006/relationships/slide" Target="slide3.xml"/><Relationship Id="rId3" Type="http://schemas.openxmlformats.org/officeDocument/2006/relationships/image" Target="../media/image18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slide" Target="slide3.xml"/><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5" Type="http://schemas.openxmlformats.org/officeDocument/2006/relationships/image" Target="../media/image215.png"/><Relationship Id="rId4" Type="http://schemas.openxmlformats.org/officeDocument/2006/relationships/slide" Target="slide3.xml"/><Relationship Id="rId3" Type="http://schemas.openxmlformats.org/officeDocument/2006/relationships/image" Target="../media/image21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4" Type="http://schemas.openxmlformats.org/officeDocument/2006/relationships/image" Target="../media/image218.png"/><Relationship Id="rId3" Type="http://schemas.openxmlformats.org/officeDocument/2006/relationships/image" Target="../media/image21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hyperlink" Target="http://image.baidu.com/i?ct=503316480&amp;z=0&amp;tn=baiduimagedetail&amp;word=%BC%D6%D2%EA&amp;in=26835&amp;cl=2&amp;cm=1&amp;sc=0&amp;lm=-1&amp;pn=3&amp;rn=1&amp;di=533146052&amp;ln=332" TargetMode="External"/><Relationship Id="rId5" Type="http://schemas.openxmlformats.org/officeDocument/2006/relationships/image" Target="../media/image10.png"/><Relationship Id="rId4" Type="http://schemas.openxmlformats.org/officeDocument/2006/relationships/hyperlink" Target="http://www.china-zongmao.com/images/1218100663484.jpg" TargetMode="External"/><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5" Type="http://schemas.openxmlformats.org/officeDocument/2006/relationships/image" Target="../media/image233.png"/><Relationship Id="rId4" Type="http://schemas.openxmlformats.org/officeDocument/2006/relationships/slide" Target="slide3.xml"/><Relationship Id="rId3" Type="http://schemas.openxmlformats.org/officeDocument/2006/relationships/image" Target="../media/image23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3" Type="http://schemas.openxmlformats.org/officeDocument/2006/relationships/image" Target="../media/image26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2" Type="http://schemas.openxmlformats.org/officeDocument/2006/relationships/image" Target="../media/image268.png"/><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2" Type="http://schemas.openxmlformats.org/officeDocument/2006/relationships/image" Target="../media/image277.png"/><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2" Type="http://schemas.openxmlformats.org/officeDocument/2006/relationships/image" Target="../media/image28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21.png"/><Relationship Id="rId7" Type="http://schemas.openxmlformats.org/officeDocument/2006/relationships/image" Target="../media/image20.png"/><Relationship Id="rId6" Type="http://schemas.openxmlformats.org/officeDocument/2006/relationships/hyperlink" Target="http://image.baidu.com/i?ct=503316480&amp;z=0&amp;tn=baiduimagedetail&amp;word=%D1%D5%D6%AE%CD%C6&amp;in=11574&amp;cl=2&amp;cm=1&amp;sc=0&amp;lm=-1&amp;pn=1&amp;rn=1&amp;di=2764519400&amp;ln=43" TargetMode="External"/><Relationship Id="rId5" Type="http://schemas.openxmlformats.org/officeDocument/2006/relationships/image" Target="../media/image19.png"/><Relationship Id="rId4" Type="http://schemas.openxmlformats.org/officeDocument/2006/relationships/hyperlink" Target="http://image.baidu.com/i?ct=503316480&amp;z=0&amp;tn=baiduimagedetail&amp;word=%D1%D5%D6%AE%CD%C6&amp;in=26903&amp;cl=2&amp;cm=1&amp;sc=0&amp;lm=-1&amp;pn=32&amp;rn=1&amp;di=1520950136&amp;ln=43" TargetMode="External"/><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2" Type="http://schemas.openxmlformats.org/officeDocument/2006/relationships/image" Target="../media/image288.png"/><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image" Target="../media/image289.png"/><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4" Type="http://schemas.openxmlformats.org/officeDocument/2006/relationships/slide" Target="slide3.xml"/><Relationship Id="rId3" Type="http://schemas.openxmlformats.org/officeDocument/2006/relationships/image" Target="../media/image29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4" Type="http://schemas.openxmlformats.org/officeDocument/2006/relationships/image" Target="../media/image298.png"/><Relationship Id="rId3" Type="http://schemas.openxmlformats.org/officeDocument/2006/relationships/image" Target="../media/image29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3" Type="http://schemas.openxmlformats.org/officeDocument/2006/relationships/image" Target="../media/image30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5" Type="http://schemas.openxmlformats.org/officeDocument/2006/relationships/image" Target="../media/image305.png"/><Relationship Id="rId4" Type="http://schemas.openxmlformats.org/officeDocument/2006/relationships/image" Target="../media/image304.png"/><Relationship Id="rId3" Type="http://schemas.openxmlformats.org/officeDocument/2006/relationships/image" Target="../media/image30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5" Type="http://schemas.openxmlformats.org/officeDocument/2006/relationships/image" Target="../media/image309.png"/><Relationship Id="rId4" Type="http://schemas.openxmlformats.org/officeDocument/2006/relationships/image" Target="../media/image308.png"/><Relationship Id="rId3" Type="http://schemas.openxmlformats.org/officeDocument/2006/relationships/image" Target="../media/image30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4" Type="http://schemas.openxmlformats.org/officeDocument/2006/relationships/image" Target="../media/image312.png"/><Relationship Id="rId3" Type="http://schemas.openxmlformats.org/officeDocument/2006/relationships/image" Target="../media/image31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4" Type="http://schemas.openxmlformats.org/officeDocument/2006/relationships/image" Target="../media/image314.png"/><Relationship Id="rId3" Type="http://schemas.openxmlformats.org/officeDocument/2006/relationships/image" Target="../media/image31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3" Type="http://schemas.openxmlformats.org/officeDocument/2006/relationships/image" Target="../media/image31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hyperlink" Target="http://image.baidu.com/i?ct=503316480&amp;z=0&amp;tn=baiduimagedetail&amp;word=%CD%AF%C3%C9%D0%EB%D6%AA&amp;in=24952&amp;cl=2&amp;cm=1&amp;sc=0&amp;lm=-1&amp;pn=1&amp;rn=1&amp;di=686329524&amp;ln=10" TargetMode="External"/><Relationship Id="rId5" Type="http://schemas.openxmlformats.org/officeDocument/2006/relationships/image" Target="../media/image26.png"/><Relationship Id="rId4" Type="http://schemas.openxmlformats.org/officeDocument/2006/relationships/hyperlink" Target="http://imgsrc.baidu.com/baike/pic/item/61183b2d8d40cc2a349bf7ae.jpg" TargetMode="External"/><Relationship Id="rId3"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5" Type="http://schemas.openxmlformats.org/officeDocument/2006/relationships/image" Target="../media/image319.png"/><Relationship Id="rId4" Type="http://schemas.openxmlformats.org/officeDocument/2006/relationships/slide" Target="slide3.xml"/><Relationship Id="rId3" Type="http://schemas.openxmlformats.org/officeDocument/2006/relationships/image" Target="../media/image31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3" Type="http://schemas.openxmlformats.org/officeDocument/2006/relationships/image" Target="../media/image320.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18.xml"/><Relationship Id="rId7" Type="http://schemas.openxmlformats.org/officeDocument/2006/relationships/slide" Target="slide182.xml"/><Relationship Id="rId6" Type="http://schemas.openxmlformats.org/officeDocument/2006/relationships/slide" Target="slide140.xml"/><Relationship Id="rId5" Type="http://schemas.openxmlformats.org/officeDocument/2006/relationships/slide" Target="slide202.xml"/><Relationship Id="rId4" Type="http://schemas.openxmlformats.org/officeDocument/2006/relationships/slide" Target="slide86.xml"/><Relationship Id="rId3" Type="http://schemas.openxmlformats.org/officeDocument/2006/relationships/slide" Target="slide69.xml"/><Relationship Id="rId2" Type="http://schemas.openxmlformats.org/officeDocument/2006/relationships/image" Target="../media/image2.jpeg"/><Relationship Id="rId13" Type="http://schemas.openxmlformats.org/officeDocument/2006/relationships/slide" Target="slide153.xml"/><Relationship Id="rId12" Type="http://schemas.openxmlformats.org/officeDocument/2006/relationships/slide" Target="slide261.xml"/><Relationship Id="rId11" Type="http://schemas.openxmlformats.org/officeDocument/2006/relationships/slide" Target="slide113.xml"/><Relationship Id="rId10" Type="http://schemas.openxmlformats.org/officeDocument/2006/relationships/slide" Target="slide4.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hyperlink" Target="http://imgsrc.baidu.com/baike/pic/item/86d5bac2fff9e9080ff4775f.jpg" TargetMode="External"/><Relationship Id="rId5" Type="http://schemas.openxmlformats.org/officeDocument/2006/relationships/image" Target="../media/image33.png"/><Relationship Id="rId4" Type="http://schemas.openxmlformats.org/officeDocument/2006/relationships/hyperlink" Target="http://imgsrc.baidu.com/baike/pic/item/1899a23e6aa58de3828b138f.jpg" TargetMode="External"/><Relationship Id="rId3" Type="http://schemas.openxmlformats.org/officeDocument/2006/relationships/image" Target="../media/image3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4" Type="http://schemas.openxmlformats.org/officeDocument/2006/relationships/slide" Target="slide3.xml"/><Relationship Id="rId3" Type="http://schemas.openxmlformats.org/officeDocument/2006/relationships/image" Target="../media/image3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5" Type="http://schemas.openxmlformats.org/officeDocument/2006/relationships/image" Target="../media/image58.png"/><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5" Type="http://schemas.openxmlformats.org/officeDocument/2006/relationships/image" Target="../media/image84.png"/><Relationship Id="rId4" Type="http://schemas.openxmlformats.org/officeDocument/2006/relationships/slide" Target="slide3.xml"/><Relationship Id="rId3" Type="http://schemas.openxmlformats.org/officeDocument/2006/relationships/image" Target="../media/image8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4" Type="http://schemas.openxmlformats.org/officeDocument/2006/relationships/image" Target="../media/image98.png"/><Relationship Id="rId3" Type="http://schemas.openxmlformats.org/officeDocument/2006/relationships/image" Target="../media/image9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4" Type="http://schemas.openxmlformats.org/officeDocument/2006/relationships/image" Target="../media/image100.png"/><Relationship Id="rId3" Type="http://schemas.openxmlformats.org/officeDocument/2006/relationships/image" Target="../media/image9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4" Type="http://schemas.openxmlformats.org/officeDocument/2006/relationships/image" Target="../media/image102.png"/><Relationship Id="rId3" Type="http://schemas.openxmlformats.org/officeDocument/2006/relationships/image" Target="../media/image10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4" Type="http://schemas.openxmlformats.org/officeDocument/2006/relationships/image" Target="../media/image104.png"/><Relationship Id="rId3" Type="http://schemas.openxmlformats.org/officeDocument/2006/relationships/image" Target="../media/image10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4" Type="http://schemas.openxmlformats.org/officeDocument/2006/relationships/image" Target="../media/image106.png"/><Relationship Id="rId3" Type="http://schemas.openxmlformats.org/officeDocument/2006/relationships/image" Target="../media/image10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4" Type="http://schemas.openxmlformats.org/officeDocument/2006/relationships/image" Target="../media/image109.png"/><Relationship Id="rId3" Type="http://schemas.openxmlformats.org/officeDocument/2006/relationships/image" Target="../media/image10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4" Type="http://schemas.openxmlformats.org/officeDocument/2006/relationships/image" Target="../media/image114.png"/><Relationship Id="rId3" Type="http://schemas.openxmlformats.org/officeDocument/2006/relationships/image" Target="../media/image11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4" Type="http://schemas.openxmlformats.org/officeDocument/2006/relationships/image" Target="../media/image115.png"/><Relationship Id="rId3" Type="http://schemas.openxmlformats.org/officeDocument/2006/relationships/image" Target="../media/image11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p:cNvSpPr/>
          <p:nvPr/>
        </p:nvSpPr>
        <p:spPr>
          <a:xfrm>
            <a:off x="0" y="0"/>
            <a:ext cx="12192000" cy="6858000"/>
          </a:xfrm>
          <a:prstGeom prst="rect">
            <a:avLst/>
          </a:prstGeom>
          <a:solidFill>
            <a:srgbClr val="E7CD93">
              <a:alpha val="100000"/>
            </a:srgbClr>
          </a:solidFill>
          <a:ln cap="flat">
            <a:noFill/>
            <a:prstDash val="solid"/>
            <a:miter lim="0"/>
          </a:ln>
        </p:spPr>
        <p:txBody>
          <a:bodyPr rtlCol="0"/>
          <a:lstStyle/>
          <a:p>
            <a:pPr algn="ctr"/>
            <a:endParaRPr lang="zh-CN" altLang="en-US"/>
          </a:p>
        </p:txBody>
      </p:sp>
      <p:sp>
        <p:nvSpPr>
          <p:cNvPr id="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6" name="picture 6"/>
          <p:cNvPicPr>
            <a:picLocks noChangeAspect="1"/>
          </p:cNvPicPr>
          <p:nvPr/>
        </p:nvPicPr>
        <p:blipFill>
          <a:blip r:embed="rId2"/>
          <a:stretch>
            <a:fillRect/>
          </a:stretch>
        </p:blipFill>
        <p:spPr>
          <a:xfrm rot="21600000">
            <a:off x="0" y="0"/>
            <a:ext cx="12191999" cy="6858000"/>
          </a:xfrm>
          <a:prstGeom prst="rect">
            <a:avLst/>
          </a:prstGeom>
        </p:spPr>
      </p:pic>
      <p:sp>
        <p:nvSpPr>
          <p:cNvPr id="8" name="textbox 8"/>
          <p:cNvSpPr/>
          <p:nvPr/>
        </p:nvSpPr>
        <p:spPr>
          <a:xfrm>
            <a:off x="5447605" y="2360634"/>
            <a:ext cx="6097270" cy="2279014"/>
          </a:xfrm>
          <a:prstGeom prst="rect">
            <a:avLst/>
          </a:prstGeom>
        </p:spPr>
        <p:txBody>
          <a:bodyPr vert="horz" wrap="square" lIns="0" tIns="0" rIns="0" bIns="0"/>
          <a:lstStyle/>
          <a:p>
            <a:pPr algn="l" rtl="0" eaLnBrk="0">
              <a:lnSpc>
                <a:spcPct val="100000"/>
              </a:lnSpc>
              <a:tabLst/>
            </a:pPr>
            <a:endParaRPr lang="Arial" altLang="Arial" sz="100" dirty="0"/>
          </a:p>
          <a:p>
            <a:pPr marL="12700" algn="l" rtl="0" eaLnBrk="0">
              <a:lnSpc>
                <a:spcPct val="91000"/>
              </a:lnSpc>
              <a:tabLst/>
            </a:pPr>
            <a:r>
              <a:rPr sz="8000" b="1" kern="0" spc="-30" dirty="0">
                <a:solidFill>
                  <a:srgbClr val="FFC000">
                    <a:alpha val="100000"/>
                  </a:srgbClr>
                </a:solidFill>
                <a:latin typeface="Microsoft YaHei"/>
                <a:ea typeface="Microsoft YaHei"/>
                <a:cs typeface="Microsoft YaHei"/>
              </a:rPr>
              <a:t>学前教育简史</a:t>
            </a:r>
            <a:endParaRPr lang="Microsoft YaHei" altLang="Microsoft YaHei" sz="8000" dirty="0"/>
          </a:p>
          <a:p>
            <a:pPr algn="l" rtl="0" eaLnBrk="0">
              <a:lnSpc>
                <a:spcPct val="119000"/>
              </a:lnSpc>
              <a:tabLst/>
            </a:pPr>
            <a:endParaRPr lang="Arial" altLang="Arial" sz="1000" dirty="0"/>
          </a:p>
          <a:p>
            <a:pPr algn="l" rtl="0" eaLnBrk="0">
              <a:lnSpc>
                <a:spcPct val="119000"/>
              </a:lnSpc>
              <a:tabLst/>
            </a:pPr>
            <a:endParaRPr lang="Arial" altLang="Arial" sz="1000" dirty="0"/>
          </a:p>
          <a:p>
            <a:pPr algn="l" rtl="0" eaLnBrk="0">
              <a:lnSpc>
                <a:spcPct val="100000"/>
              </a:lnSpc>
              <a:tabLst/>
            </a:pPr>
            <a:endParaRPr lang="Arial" altLang="Arial" sz="1100" dirty="0"/>
          </a:p>
          <a:p>
            <a:pPr marL="1689735" algn="l" rtl="0" eaLnBrk="0">
              <a:lnSpc>
                <a:spcPct val="91000"/>
              </a:lnSpc>
              <a:spcBef>
                <a:spcPts val="6"/>
              </a:spcBef>
              <a:tabLst/>
            </a:pPr>
            <a:r>
              <a:rPr sz="4400" b="1" kern="0" spc="-40" dirty="0">
                <a:solidFill>
                  <a:srgbClr val="FFFFFF">
                    <a:alpha val="100000"/>
                  </a:srgbClr>
                </a:solidFill>
                <a:latin typeface="Microsoft YaHei"/>
                <a:ea typeface="Microsoft YaHei"/>
                <a:cs typeface="Microsoft YaHei"/>
              </a:rPr>
              <a:t>师范教育系</a:t>
            </a:r>
            <a:endParaRPr lang="Microsoft YaHei" altLang="Microsoft YaHei"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 name="picture 218"/>
          <p:cNvPicPr>
            <a:picLocks noChangeAspect="1"/>
          </p:cNvPicPr>
          <p:nvPr/>
        </p:nvPicPr>
        <p:blipFill>
          <a:blip r:embed="rId2"/>
          <a:stretch>
            <a:fillRect/>
          </a:stretch>
        </p:blipFill>
        <p:spPr>
          <a:xfrm rot="21600000">
            <a:off x="0" y="0"/>
            <a:ext cx="12192000" cy="6858000"/>
          </a:xfrm>
          <a:prstGeom prst="rect">
            <a:avLst/>
          </a:prstGeom>
        </p:spPr>
      </p:pic>
      <p:sp>
        <p:nvSpPr>
          <p:cNvPr id="2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222" name="table 222"/>
          <p:cNvGraphicFramePr>
            <a:graphicFrameLocks noGrp="1"/>
          </p:cNvGraphicFramePr>
          <p:nvPr/>
        </p:nvGraphicFramePr>
        <p:xfrm>
          <a:off x="1445005" y="1964685"/>
          <a:ext cx="9780269" cy="2036445"/>
        </p:xfrm>
        <a:graphic>
          <a:graphicData uri="http://schemas.openxmlformats.org/drawingml/2006/table">
            <a:tbl>
              <a:tblPr>
                <a:solidFill>
                  <a:srgbClr val="00B075"/>
                </a:solidFill>
              </a:tblPr>
              <a:tblGrid>
                <a:gridCol w="9780269"/>
              </a:tblGrid>
              <a:tr h="2011045">
                <a:tc>
                  <a:txBody>
                    <a:bodyPr/>
                    <a:lstStyle/>
                    <a:p>
                      <a:pPr algn="l" rtl="0" eaLnBrk="0">
                        <a:lnSpc>
                          <a:spcPct val="116000"/>
                        </a:lnSpc>
                        <a:tabLst/>
                      </a:pPr>
                      <a:endParaRPr lang="Arial" altLang="Arial" sz="1000" dirty="0"/>
                    </a:p>
                    <a:p>
                      <a:pPr algn="l" rtl="0" eaLnBrk="0">
                        <a:lnSpc>
                          <a:spcPct val="117000"/>
                        </a:lnSpc>
                        <a:tabLst/>
                      </a:pPr>
                      <a:endParaRPr lang="Arial" altLang="Arial" sz="1000" dirty="0"/>
                    </a:p>
                    <a:p>
                      <a:pPr marL="272415" algn="l" rtl="0" eaLnBrk="0">
                        <a:lnSpc>
                          <a:spcPct val="86000"/>
                        </a:lnSpc>
                        <a:spcBef>
                          <a:spcPts val="4"/>
                        </a:spcBef>
                        <a:tabLst/>
                      </a:pPr>
                      <a:r>
                        <a:rPr sz="2000" kern="0" spc="30" dirty="0">
                          <a:solidFill>
                            <a:srgbClr val="FFFFFF">
                              <a:alpha val="100000"/>
                            </a:srgbClr>
                          </a:solidFill>
                          <a:latin typeface="Microsoft YaHei"/>
                          <a:ea typeface="Microsoft YaHei"/>
                          <a:cs typeface="Microsoft YaHei"/>
                        </a:rPr>
                        <a:t>1、古代不可能出现学前社会教育机构（为什么</a:t>
                      </a:r>
                      <a:r>
                        <a:rPr sz="2000" kern="0" spc="70" dirty="0">
                          <a:solidFill>
                            <a:srgbClr val="FFFFFF">
                              <a:alpha val="100000"/>
                            </a:srgbClr>
                          </a:solidFill>
                          <a:latin typeface="Microsoft YaHei"/>
                          <a:ea typeface="Microsoft YaHei"/>
                          <a:cs typeface="Microsoft YaHei"/>
                        </a:rPr>
                        <a:t>？）</a:t>
                      </a:r>
                      <a:r>
                        <a:rPr sz="2000" kern="0" spc="30" dirty="0">
                          <a:solidFill>
                            <a:srgbClr val="FFFFFF">
                              <a:alpha val="100000"/>
                            </a:srgbClr>
                          </a:solidFill>
                          <a:latin typeface="Microsoft YaHei"/>
                          <a:ea typeface="Microsoft YaHei"/>
                          <a:cs typeface="Microsoft YaHei"/>
                        </a:rPr>
                        <a:t>受社会生产力水平的制约；古代</a:t>
                      </a:r>
                      <a:endParaRPr lang="Microsoft YaHei" altLang="Microsoft YaHei" sz="2000" dirty="0"/>
                    </a:p>
                    <a:p>
                      <a:pPr marL="252095" indent="-2540" algn="l" rtl="0" eaLnBrk="0">
                        <a:lnSpc>
                          <a:spcPct val="152000"/>
                        </a:lnSpc>
                        <a:spcBef>
                          <a:spcPts val="39"/>
                        </a:spcBef>
                        <a:tabLst/>
                      </a:pPr>
                      <a:r>
                        <a:rPr sz="2000" kern="0" spc="40" dirty="0">
                          <a:solidFill>
                            <a:srgbClr val="FFFFFF">
                              <a:alpha val="100000"/>
                            </a:srgbClr>
                          </a:solidFill>
                          <a:latin typeface="Microsoft YaHei"/>
                          <a:ea typeface="Microsoft YaHei"/>
                          <a:cs typeface="Microsoft YaHei"/>
                        </a:rPr>
                        <a:t>儿童教育无学前和学龄之分，学前儿童在家</a:t>
                      </a:r>
                      <a:r>
                        <a:rPr sz="2000" kern="0" spc="30" dirty="0">
                          <a:solidFill>
                            <a:srgbClr val="FFFFFF">
                              <a:alpha val="100000"/>
                            </a:srgbClr>
                          </a:solidFill>
                          <a:latin typeface="Microsoft YaHei"/>
                          <a:ea typeface="Microsoft YaHei"/>
                          <a:cs typeface="Microsoft YaHei"/>
                        </a:rPr>
                        <a:t>庭里接受教育，学前教育的基本形式是   </a:t>
                      </a:r>
                      <a:r>
                        <a:rPr sz="2000" kern="0" spc="-50" dirty="0">
                          <a:solidFill>
                            <a:srgbClr val="FFFFFF">
                              <a:alpha val="100000"/>
                            </a:srgbClr>
                          </a:solidFill>
                          <a:latin typeface="Microsoft YaHei"/>
                          <a:ea typeface="Microsoft YaHei"/>
                          <a:cs typeface="Microsoft YaHei"/>
                        </a:rPr>
                        <a:t>家庭教育。</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224" name="table 224"/>
          <p:cNvGraphicFramePr>
            <a:graphicFrameLocks noGrp="1"/>
          </p:cNvGraphicFramePr>
          <p:nvPr/>
        </p:nvGraphicFramePr>
        <p:xfrm>
          <a:off x="1446530" y="4211063"/>
          <a:ext cx="9780269" cy="1953260"/>
        </p:xfrm>
        <a:graphic>
          <a:graphicData uri="http://schemas.openxmlformats.org/drawingml/2006/table">
            <a:tbl>
              <a:tblPr>
                <a:solidFill>
                  <a:srgbClr val="C67B18"/>
                </a:solidFill>
              </a:tblPr>
              <a:tblGrid>
                <a:gridCol w="9780269"/>
              </a:tblGrid>
              <a:tr h="1927860">
                <a:tc>
                  <a:txBody>
                    <a:bodyPr/>
                    <a:lstStyle/>
                    <a:p>
                      <a:pPr algn="l" rtl="0" eaLnBrk="0">
                        <a:lnSpc>
                          <a:spcPct val="194000"/>
                        </a:lnSpc>
                        <a:tabLst/>
                      </a:pPr>
                      <a:endParaRPr lang="Arial" altLang="Arial" sz="1000" dirty="0"/>
                    </a:p>
                    <a:p>
                      <a:pPr algn="l" rtl="0" eaLnBrk="0">
                        <a:lnSpc>
                          <a:spcPct val="7432"/>
                        </a:lnSpc>
                        <a:tabLst/>
                      </a:pPr>
                      <a:endParaRPr lang="Arial" altLang="Arial" sz="100" dirty="0"/>
                    </a:p>
                    <a:p>
                      <a:pPr marL="260984" algn="l" rtl="0" eaLnBrk="0">
                        <a:lnSpc>
                          <a:spcPct val="85000"/>
                        </a:lnSpc>
                        <a:tabLst/>
                      </a:pPr>
                      <a:r>
                        <a:rPr sz="2000" kern="0" spc="40" dirty="0">
                          <a:solidFill>
                            <a:srgbClr val="FFFFFF">
                              <a:alpha val="100000"/>
                            </a:srgbClr>
                          </a:solidFill>
                          <a:latin typeface="Microsoft YaHei"/>
                          <a:ea typeface="Microsoft YaHei"/>
                          <a:cs typeface="Microsoft YaHei"/>
                        </a:rPr>
                        <a:t>2、春秋末年（公元前475年），中国进</a:t>
                      </a:r>
                      <a:r>
                        <a:rPr sz="2000" kern="0" spc="30" dirty="0">
                          <a:solidFill>
                            <a:srgbClr val="FFFFFF">
                              <a:alpha val="100000"/>
                            </a:srgbClr>
                          </a:solidFill>
                          <a:latin typeface="Microsoft YaHei"/>
                          <a:ea typeface="Microsoft YaHei"/>
                          <a:cs typeface="Microsoft YaHei"/>
                        </a:rPr>
                        <a:t>入了长达两千多年的封建社会。在封建社</a:t>
                      </a:r>
                      <a:endParaRPr lang="Microsoft YaHei" altLang="Microsoft YaHei" sz="2000" dirty="0"/>
                    </a:p>
                    <a:p>
                      <a:pPr marL="250190" indent="-1905" algn="l" rtl="0" eaLnBrk="0">
                        <a:lnSpc>
                          <a:spcPct val="152000"/>
                        </a:lnSpc>
                        <a:spcBef>
                          <a:spcPts val="39"/>
                        </a:spcBef>
                        <a:tabLst/>
                      </a:pPr>
                      <a:r>
                        <a:rPr sz="2000" kern="0" spc="30" dirty="0">
                          <a:solidFill>
                            <a:srgbClr val="FFFFFF">
                              <a:alpha val="100000"/>
                            </a:srgbClr>
                          </a:solidFill>
                          <a:latin typeface="Microsoft YaHei"/>
                          <a:ea typeface="Microsoft YaHei"/>
                          <a:cs typeface="Microsoft YaHei"/>
                        </a:rPr>
                        <a:t>会，家庭是社会的基本细胞，是子女与社</a:t>
                      </a:r>
                      <a:r>
                        <a:rPr sz="2000" kern="0" spc="20" dirty="0">
                          <a:solidFill>
                            <a:srgbClr val="FFFFFF">
                              <a:alpha val="100000"/>
                            </a:srgbClr>
                          </a:solidFill>
                          <a:latin typeface="Microsoft YaHei"/>
                          <a:ea typeface="Microsoft YaHei"/>
                          <a:cs typeface="Microsoft YaHei"/>
                        </a:rPr>
                        <a:t>会最早的接触点，也是我国古代儿童接       </a:t>
                      </a:r>
                      <a:r>
                        <a:rPr sz="2000" kern="0" spc="-20" dirty="0">
                          <a:solidFill>
                            <a:srgbClr val="FFFFFF">
                              <a:alpha val="100000"/>
                            </a:srgbClr>
                          </a:solidFill>
                          <a:latin typeface="Microsoft YaHei"/>
                          <a:ea typeface="Microsoft YaHei"/>
                          <a:cs typeface="Microsoft YaHei"/>
                        </a:rPr>
                        <a:t>受学前教育的场所。</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sp>
        <p:nvSpPr>
          <p:cNvPr id="226" name="path"/>
          <p:cNvSpPr/>
          <p:nvPr/>
        </p:nvSpPr>
        <p:spPr>
          <a:xfrm>
            <a:off x="1458465" y="1342644"/>
            <a:ext cx="932688" cy="470915"/>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28" name="textbox 228"/>
          <p:cNvSpPr/>
          <p:nvPr/>
        </p:nvSpPr>
        <p:spPr>
          <a:xfrm>
            <a:off x="1684155" y="551189"/>
            <a:ext cx="5412740" cy="1172844"/>
          </a:xfrm>
          <a:prstGeom prst="rect">
            <a:avLst/>
          </a:prstGeom>
        </p:spPr>
        <p:txBody>
          <a:bodyPr vert="horz" wrap="square" lIns="0" tIns="0" rIns="0" bIns="0"/>
          <a:lstStyle/>
          <a:p>
            <a:pPr algn="l" rtl="0" eaLnBrk="0">
              <a:lnSpc>
                <a:spcPct val="79418"/>
              </a:lnSpc>
              <a:tabLst/>
            </a:pPr>
            <a:endParaRPr lang="Arial" altLang="Arial" sz="100" dirty="0"/>
          </a:p>
          <a:p>
            <a:pPr marL="19050" algn="l" rtl="0" eaLnBrk="0">
              <a:lnSpc>
                <a:spcPct val="91000"/>
              </a:lnSpc>
              <a:tabLst/>
            </a:pPr>
            <a:r>
              <a:rPr sz="2400" b="1" kern="0" spc="-20" dirty="0">
                <a:solidFill>
                  <a:srgbClr val="7F7F7F">
                    <a:alpha val="100000"/>
                  </a:srgbClr>
                </a:solidFill>
                <a:latin typeface="Microsoft YaHei"/>
                <a:ea typeface="Microsoft YaHei"/>
                <a:cs typeface="Microsoft YaHei"/>
              </a:rPr>
              <a:t>古代的家庭教育</a:t>
            </a:r>
            <a:endParaRPr lang="Microsoft YaHei" altLang="Microsoft YaHei" sz="2400" dirty="0"/>
          </a:p>
          <a:p>
            <a:pPr algn="l" rtl="0" eaLnBrk="0">
              <a:lnSpc>
                <a:spcPct val="145000"/>
              </a:lnSpc>
              <a:tabLst/>
            </a:pPr>
            <a:endParaRPr lang="Arial" altLang="Arial" sz="1000" dirty="0"/>
          </a:p>
          <a:p>
            <a:pPr algn="l" rtl="0" eaLnBrk="0">
              <a:lnSpc>
                <a:spcPct val="145000"/>
              </a:lnSpc>
              <a:tabLst/>
            </a:pPr>
            <a:endParaRPr lang="Arial" altLang="Arial" sz="1000" dirty="0"/>
          </a:p>
          <a:p>
            <a:pPr algn="l" rtl="0" eaLnBrk="0">
              <a:lnSpc>
                <a:spcPct val="101000"/>
              </a:lnSpc>
              <a:tabLst/>
            </a:pPr>
            <a:endParaRPr lang="Arial" altLang="Arial" sz="500" dirty="0"/>
          </a:p>
          <a:p>
            <a:pPr marL="12700" algn="l" rtl="0" eaLnBrk="0">
              <a:lnSpc>
                <a:spcPct val="97000"/>
              </a:lnSpc>
              <a:spcBef>
                <a:spcPts val="5"/>
              </a:spcBef>
              <a:tabLst/>
            </a:pPr>
            <a:r>
              <a:rPr sz="2700" kern="0" spc="20" baseline="-5787" dirty="0">
                <a:solidFill>
                  <a:srgbClr val="FFFFFF">
                    <a:alpha val="100000"/>
                  </a:srgbClr>
                </a:solidFill>
                <a:latin typeface="Microsoft YaHei"/>
                <a:ea typeface="Microsoft YaHei"/>
                <a:cs typeface="Microsoft YaHei"/>
              </a:rPr>
              <a:t>一、</a:t>
            </a:r>
            <a:r>
              <a:rPr sz="1700" kern="0" spc="20" dirty="0">
                <a:solidFill>
                  <a:srgbClr val="FFFFFF">
                    <a:alpha val="100000"/>
                  </a:srgbClr>
                </a:solidFill>
                <a:latin typeface="Microsoft YaHei"/>
                <a:ea typeface="Microsoft YaHei"/>
                <a:cs typeface="Microsoft YaHei"/>
              </a:rPr>
              <a:t>     </a:t>
            </a:r>
            <a:r>
              <a:rPr sz="2000" kern="0" spc="20" dirty="0">
                <a:solidFill>
                  <a:srgbClr val="44546A">
                    <a:alpha val="100000"/>
                  </a:srgbClr>
                </a:solidFill>
                <a:latin typeface="Microsoft YaHei"/>
                <a:ea typeface="Microsoft YaHei"/>
                <a:cs typeface="Microsoft YaHei"/>
              </a:rPr>
              <a:t>家庭教育是</a:t>
            </a:r>
            <a:r>
              <a:rPr sz="2000" kern="0" spc="10" dirty="0">
                <a:solidFill>
                  <a:srgbClr val="44546A">
                    <a:alpha val="100000"/>
                  </a:srgbClr>
                </a:solidFill>
                <a:latin typeface="Microsoft YaHei"/>
                <a:ea typeface="Microsoft YaHei"/>
                <a:cs typeface="Microsoft YaHei"/>
              </a:rPr>
              <a:t>中国古代学前教育的基本形式</a:t>
            </a:r>
            <a:endParaRPr lang="Microsoft YaHei" altLang="Microsoft YaHei" sz="2000" dirty="0"/>
          </a:p>
        </p:txBody>
      </p:sp>
      <p:sp>
        <p:nvSpPr>
          <p:cNvPr id="230" name="textbox 23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3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6" name="group 26"/>
          <p:cNvGrpSpPr/>
          <p:nvPr/>
        </p:nvGrpSpPr>
        <p:grpSpPr>
          <a:xfrm rot="21600000">
            <a:off x="1750281" y="181482"/>
            <a:ext cx="2331351" cy="199231"/>
            <a:chOff x="0" y="0"/>
            <a:chExt cx="2331351" cy="199231"/>
          </a:xfrm>
        </p:grpSpPr>
        <p:pic>
          <p:nvPicPr>
            <p:cNvPr id="234" name="picture 234"/>
            <p:cNvPicPr>
              <a:picLocks noChangeAspect="1"/>
            </p:cNvPicPr>
            <p:nvPr/>
          </p:nvPicPr>
          <p:blipFill>
            <a:blip r:embed="rId3"/>
            <a:stretch>
              <a:fillRect/>
            </a:stretch>
          </p:blipFill>
          <p:spPr>
            <a:xfrm rot="21600000">
              <a:off x="1956" y="11350"/>
              <a:ext cx="2329395" cy="187880"/>
            </a:xfrm>
            <a:prstGeom prst="rect">
              <a:avLst/>
            </a:prstGeom>
          </p:spPr>
        </p:pic>
        <p:sp>
          <p:nvSpPr>
            <p:cNvPr id="236" name="textbox 236"/>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23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0" name="picture 2470"/>
          <p:cNvPicPr>
            <a:picLocks noChangeAspect="1"/>
          </p:cNvPicPr>
          <p:nvPr/>
        </p:nvPicPr>
        <p:blipFill>
          <a:blip r:embed="rId2"/>
          <a:stretch>
            <a:fillRect/>
          </a:stretch>
        </p:blipFill>
        <p:spPr>
          <a:xfrm rot="21600000">
            <a:off x="0" y="0"/>
            <a:ext cx="12192000" cy="6858000"/>
          </a:xfrm>
          <a:prstGeom prst="rect">
            <a:avLst/>
          </a:prstGeom>
        </p:spPr>
      </p:pic>
      <p:sp>
        <p:nvSpPr>
          <p:cNvPr id="247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474" name="textbox 2474"/>
          <p:cNvSpPr/>
          <p:nvPr/>
        </p:nvSpPr>
        <p:spPr>
          <a:xfrm>
            <a:off x="1178177" y="1801561"/>
            <a:ext cx="9951084" cy="3543934"/>
          </a:xfrm>
          <a:prstGeom prst="rect">
            <a:avLst/>
          </a:prstGeom>
        </p:spPr>
        <p:txBody>
          <a:bodyPr vert="horz" wrap="square" lIns="0" tIns="0" rIns="0" bIns="0"/>
          <a:lstStyle/>
          <a:p>
            <a:pPr algn="l" rtl="0" eaLnBrk="0">
              <a:lnSpc>
                <a:spcPct val="102000"/>
              </a:lnSpc>
              <a:tabLst/>
            </a:pPr>
            <a:endParaRPr lang="Arial" altLang="Arial" sz="100" dirty="0"/>
          </a:p>
          <a:p>
            <a:pPr marL="335915" indent="-323215" algn="l" rtl="0" eaLnBrk="0">
              <a:lnSpc>
                <a:spcPct val="122000"/>
              </a:lnSpc>
              <a:spcBef>
                <a:spcPts val="1"/>
              </a:spcBef>
              <a:tabLst/>
            </a:pPr>
            <a:r>
              <a:rPr sz="20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kern="0" spc="-60" dirty="0">
                <a:solidFill>
                  <a:srgbClr val="000000">
                    <a:alpha val="100000"/>
                  </a:srgbClr>
                </a:solidFill>
                <a:latin typeface="Microsoft YaHei"/>
                <a:ea typeface="Microsoft YaHei"/>
                <a:cs typeface="Microsoft YaHei"/>
              </a:rPr>
              <a:t>我国著名的幼儿教育专家。</a:t>
            </a:r>
            <a:r>
              <a:rPr sz="2000" kern="0" spc="-47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20世纪30、40年代我国幼教界的“南陈北张”中的北</a:t>
            </a:r>
            <a:r>
              <a:rPr sz="2000" kern="0" spc="-70" dirty="0">
                <a:solidFill>
                  <a:srgbClr val="000000">
                    <a:alpha val="100000"/>
                  </a:srgbClr>
                </a:solidFill>
                <a:latin typeface="Microsoft YaHei"/>
                <a:ea typeface="Microsoft YaHei"/>
                <a:cs typeface="Microsoft YaHei"/>
              </a:rPr>
              <a:t>张，   </a:t>
            </a:r>
            <a:r>
              <a:rPr sz="2000" kern="0" spc="0" dirty="0">
                <a:solidFill>
                  <a:srgbClr val="000000">
                    <a:alpha val="100000"/>
                  </a:srgbClr>
                </a:solidFill>
                <a:latin typeface="Microsoft YaHei"/>
                <a:ea typeface="Microsoft YaHei"/>
                <a:cs typeface="Microsoft YaHei"/>
              </a:rPr>
              <a:t>他对北方和台湾的幼教影响很大。</a:t>
            </a:r>
            <a:endParaRPr lang="Microsoft YaHei" altLang="Microsoft YaHei" sz="2000" dirty="0"/>
          </a:p>
          <a:p>
            <a:pPr marL="12700" algn="l" rtl="0" eaLnBrk="0">
              <a:lnSpc>
                <a:spcPts val="2587"/>
              </a:lnSpc>
              <a:spcBef>
                <a:spcPts val="1045"/>
              </a:spcBef>
              <a:tabLst/>
            </a:pPr>
            <a:r>
              <a:rPr sz="20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590" dirty="0">
                <a:solidFill>
                  <a:srgbClr val="000000">
                    <a:alpha val="100000"/>
                  </a:srgbClr>
                </a:solidFill>
                <a:latin typeface="Wingdings"/>
                <a:ea typeface="Wingdings"/>
                <a:cs typeface="Wingdings"/>
              </a:rPr>
              <a:t> </a:t>
            </a:r>
            <a:r>
              <a:rPr sz="2000" kern="0" spc="-60" dirty="0">
                <a:solidFill>
                  <a:srgbClr val="000000">
                    <a:alpha val="100000"/>
                  </a:srgbClr>
                </a:solidFill>
                <a:latin typeface="Microsoft YaHei"/>
                <a:ea typeface="Microsoft YaHei"/>
                <a:cs typeface="Microsoft YaHei"/>
              </a:rPr>
              <a:t>1924年译著《福禄倍尔游戏辑要》、《蒙台梭利及其教育</a:t>
            </a:r>
            <a:r>
              <a:rPr sz="2000" kern="0" spc="-70" dirty="0">
                <a:solidFill>
                  <a:srgbClr val="000000">
                    <a:alpha val="100000"/>
                  </a:srgbClr>
                </a:solidFill>
                <a:latin typeface="Microsoft YaHei"/>
                <a:ea typeface="Microsoft YaHei"/>
                <a:cs typeface="Microsoft YaHei"/>
              </a:rPr>
              <a:t>》</a:t>
            </a:r>
            <a:endParaRPr lang="Microsoft YaHei" altLang="Microsoft YaHei" sz="2000" dirty="0"/>
          </a:p>
          <a:p>
            <a:pPr marL="12700" algn="l" rtl="0" eaLnBrk="0">
              <a:lnSpc>
                <a:spcPts val="2422"/>
              </a:lnSpc>
              <a:spcBef>
                <a:spcPts val="1287"/>
              </a:spcBef>
              <a:tabLst/>
            </a:pPr>
            <a:r>
              <a:rPr sz="20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60" dirty="0">
                <a:solidFill>
                  <a:srgbClr val="000000">
                    <a:alpha val="100000"/>
                  </a:srgbClr>
                </a:solidFill>
                <a:latin typeface="Wingdings"/>
                <a:ea typeface="Wingdings"/>
                <a:cs typeface="Wingdings"/>
              </a:rPr>
              <a:t> </a:t>
            </a:r>
            <a:r>
              <a:rPr sz="2000" kern="0" spc="-70" dirty="0">
                <a:solidFill>
                  <a:srgbClr val="000000">
                    <a:alpha val="100000"/>
                  </a:srgbClr>
                </a:solidFill>
                <a:latin typeface="Microsoft YaHei"/>
                <a:ea typeface="Microsoft YaHei"/>
                <a:cs typeface="Microsoft YaHei"/>
              </a:rPr>
              <a:t>1930年秋，任北平幼稚师范学校校长。期间，编辑了</a:t>
            </a:r>
            <a:endParaRPr lang="Microsoft YaHei" altLang="Microsoft YaHei" sz="2000" dirty="0"/>
          </a:p>
          <a:p>
            <a:pPr marL="12700" algn="l" rtl="0" eaLnBrk="0">
              <a:lnSpc>
                <a:spcPts val="2426"/>
              </a:lnSpc>
              <a:spcBef>
                <a:spcPts val="1177"/>
              </a:spcBef>
              <a:tabLst/>
            </a:pPr>
            <a:r>
              <a:rPr sz="20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30" dirty="0">
                <a:solidFill>
                  <a:srgbClr val="000000">
                    <a:alpha val="100000"/>
                  </a:srgbClr>
                </a:solidFill>
                <a:latin typeface="Wingdings"/>
                <a:ea typeface="Wingdings"/>
                <a:cs typeface="Wingdings"/>
              </a:rPr>
              <a:t> </a:t>
            </a:r>
            <a:r>
              <a:rPr sz="2000" kern="0" spc="-100" dirty="0">
                <a:solidFill>
                  <a:srgbClr val="000000">
                    <a:alpha val="100000"/>
                  </a:srgbClr>
                </a:solidFill>
                <a:latin typeface="Microsoft YaHei"/>
                <a:ea typeface="Microsoft YaHei"/>
                <a:cs typeface="Microsoft YaHei"/>
              </a:rPr>
              <a:t>幼稚师范丛书，进行了</a:t>
            </a:r>
            <a:r>
              <a:rPr sz="2000" kern="0" spc="-110" dirty="0">
                <a:solidFill>
                  <a:srgbClr val="000000">
                    <a:alpha val="100000"/>
                  </a:srgbClr>
                </a:solidFill>
                <a:latin typeface="Microsoft YaHei"/>
                <a:ea typeface="Microsoft YaHei"/>
                <a:cs typeface="Microsoft YaHei"/>
              </a:rPr>
              <a:t>教育见习、实习的改革试验。</a:t>
            </a:r>
            <a:endParaRPr lang="Microsoft YaHei" altLang="Microsoft YaHei" sz="2000" dirty="0"/>
          </a:p>
          <a:p>
            <a:pPr marL="12700" algn="l" rtl="0" eaLnBrk="0">
              <a:lnSpc>
                <a:spcPts val="2587"/>
              </a:lnSpc>
              <a:spcBef>
                <a:spcPts val="899"/>
              </a:spcBef>
              <a:tabLst/>
            </a:pPr>
            <a:r>
              <a:rPr sz="20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580" dirty="0">
                <a:solidFill>
                  <a:srgbClr val="000000">
                    <a:alpha val="100000"/>
                  </a:srgbClr>
                </a:solidFill>
                <a:latin typeface="Wingdings"/>
                <a:ea typeface="Wingdings"/>
                <a:cs typeface="Wingdings"/>
              </a:rPr>
              <a:t> </a:t>
            </a:r>
            <a:r>
              <a:rPr sz="2000" kern="0" spc="-90" dirty="0">
                <a:solidFill>
                  <a:srgbClr val="000000">
                    <a:alpha val="100000"/>
                  </a:srgbClr>
                </a:solidFill>
                <a:latin typeface="Microsoft YaHei"/>
                <a:ea typeface="Microsoft YaHei"/>
                <a:cs typeface="Microsoft YaHei"/>
              </a:rPr>
              <a:t>1934年，开始了幼</a:t>
            </a:r>
            <a:r>
              <a:rPr sz="2000" kern="0" spc="-100" dirty="0">
                <a:solidFill>
                  <a:srgbClr val="000000">
                    <a:alpha val="100000"/>
                  </a:srgbClr>
                </a:solidFill>
                <a:latin typeface="Microsoft YaHei"/>
                <a:ea typeface="Microsoft YaHei"/>
                <a:cs typeface="Microsoft YaHei"/>
              </a:rPr>
              <a:t>稚园行为课程的研究，</a:t>
            </a:r>
            <a:r>
              <a:rPr sz="2000" kern="0" spc="37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并讲授《幼稚教育》于各大学。</a:t>
            </a:r>
            <a:endParaRPr lang="Microsoft YaHei" altLang="Microsoft YaHei" sz="2000" dirty="0"/>
          </a:p>
          <a:p>
            <a:pPr algn="l" rtl="0" eaLnBrk="0">
              <a:lnSpc>
                <a:spcPct val="105000"/>
              </a:lnSpc>
              <a:tabLst/>
            </a:pPr>
            <a:endParaRPr lang="Arial" altLang="Arial" sz="800" dirty="0"/>
          </a:p>
          <a:p>
            <a:pPr marL="337820" indent="-325120" algn="l" rtl="0" eaLnBrk="0">
              <a:lnSpc>
                <a:spcPct val="133000"/>
              </a:lnSpc>
              <a:spcBef>
                <a:spcPts val="5"/>
              </a:spcBef>
              <a:tabLst/>
            </a:pPr>
            <a:r>
              <a:rPr sz="2000" kern="0" spc="-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580" dirty="0">
                <a:solidFill>
                  <a:srgbClr val="000000">
                    <a:alpha val="100000"/>
                  </a:srgbClr>
                </a:solidFill>
                <a:latin typeface="Wingdings"/>
                <a:ea typeface="Wingdings"/>
                <a:cs typeface="Wingdings"/>
              </a:rPr>
              <a:t> </a:t>
            </a:r>
            <a:r>
              <a:rPr sz="2000" kern="0" spc="-50" dirty="0">
                <a:solidFill>
                  <a:srgbClr val="000000">
                    <a:alpha val="100000"/>
                  </a:srgbClr>
                </a:solidFill>
                <a:latin typeface="Microsoft YaHei"/>
                <a:ea typeface="Microsoft YaHei"/>
                <a:cs typeface="Microsoft YaHei"/>
              </a:rPr>
              <a:t>1947年，任台北育幼院院长。之后，陆续写下《幼稚教育》、《幼稚园课程活动中 </a:t>
            </a:r>
            <a:r>
              <a:rPr sz="2000" kern="0" spc="-6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心》、《幼稚园行为课</a:t>
            </a:r>
            <a:r>
              <a:rPr sz="2000" kern="0" spc="-40" dirty="0">
                <a:solidFill>
                  <a:srgbClr val="000000">
                    <a:alpha val="100000"/>
                  </a:srgbClr>
                </a:solidFill>
                <a:latin typeface="Microsoft YaHei"/>
                <a:ea typeface="Microsoft YaHei"/>
                <a:cs typeface="Microsoft YaHei"/>
              </a:rPr>
              <a:t>程》等十几本专著，为幼儿教育理论的建设作出了重要的贡献。</a:t>
            </a:r>
            <a:endParaRPr lang="Microsoft YaHei" altLang="Microsoft YaHei" sz="2000" dirty="0"/>
          </a:p>
        </p:txBody>
      </p:sp>
      <p:sp>
        <p:nvSpPr>
          <p:cNvPr id="2476" name="textbox 2476"/>
          <p:cNvSpPr/>
          <p:nvPr/>
        </p:nvSpPr>
        <p:spPr>
          <a:xfrm>
            <a:off x="1445765" y="550045"/>
            <a:ext cx="3190239" cy="1011555"/>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10" dirty="0">
                <a:solidFill>
                  <a:srgbClr val="7F7F7F">
                    <a:alpha val="100000"/>
                  </a:srgbClr>
                </a:solidFill>
                <a:latin typeface="Microsoft YaHei"/>
                <a:ea typeface="Microsoft YaHei"/>
                <a:cs typeface="Microsoft YaHei"/>
              </a:rPr>
              <a:t>张雪门的学前教育思想</a:t>
            </a:r>
            <a:endParaRPr lang="Microsoft YaHei" altLang="Microsoft YaHei" sz="2400" dirty="0"/>
          </a:p>
          <a:p>
            <a:pPr algn="l" rtl="0" eaLnBrk="0">
              <a:lnSpc>
                <a:spcPct val="104000"/>
              </a:lnSpc>
              <a:tabLst/>
            </a:pPr>
            <a:endParaRPr lang="Arial" altLang="Arial" sz="1400" dirty="0"/>
          </a:p>
          <a:p>
            <a:pPr marL="944880" algn="l" rtl="0" eaLnBrk="0">
              <a:lnSpc>
                <a:spcPct val="91000"/>
              </a:lnSpc>
              <a:spcBef>
                <a:spcPts val="7"/>
              </a:spcBef>
              <a:tabLst>
                <a:tab pos="112585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一、生平及成就</a:t>
            </a:r>
            <a:endParaRPr lang="Microsoft YaHei" altLang="Microsoft YaHei" sz="2000" dirty="0"/>
          </a:p>
        </p:txBody>
      </p:sp>
      <p:sp>
        <p:nvSpPr>
          <p:cNvPr id="247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480" name="textbox 248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48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14" name="group 314"/>
          <p:cNvGrpSpPr/>
          <p:nvPr/>
        </p:nvGrpSpPr>
        <p:grpSpPr>
          <a:xfrm rot="21600000">
            <a:off x="1584025" y="181482"/>
            <a:ext cx="2561648" cy="199231"/>
            <a:chOff x="0" y="0"/>
            <a:chExt cx="2561648" cy="199231"/>
          </a:xfrm>
        </p:grpSpPr>
        <p:pic>
          <p:nvPicPr>
            <p:cNvPr id="2484" name="picture 2484"/>
            <p:cNvPicPr>
              <a:picLocks noChangeAspect="1"/>
            </p:cNvPicPr>
            <p:nvPr/>
          </p:nvPicPr>
          <p:blipFill>
            <a:blip r:embed="rId3"/>
            <a:stretch>
              <a:fillRect/>
            </a:stretch>
          </p:blipFill>
          <p:spPr>
            <a:xfrm rot="21600000">
              <a:off x="13273" y="11350"/>
              <a:ext cx="2548374" cy="187881"/>
            </a:xfrm>
            <a:prstGeom prst="rect">
              <a:avLst/>
            </a:prstGeom>
          </p:spPr>
        </p:pic>
        <p:sp>
          <p:nvSpPr>
            <p:cNvPr id="2486" name="textbox 2486"/>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48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0" name="picture 2490"/>
          <p:cNvPicPr>
            <a:picLocks noChangeAspect="1"/>
          </p:cNvPicPr>
          <p:nvPr/>
        </p:nvPicPr>
        <p:blipFill>
          <a:blip r:embed="rId2"/>
          <a:stretch>
            <a:fillRect/>
          </a:stretch>
        </p:blipFill>
        <p:spPr>
          <a:xfrm rot="21600000">
            <a:off x="0" y="0"/>
            <a:ext cx="12192000" cy="6858000"/>
          </a:xfrm>
          <a:prstGeom prst="rect">
            <a:avLst/>
          </a:prstGeom>
        </p:spPr>
      </p:pic>
      <p:sp>
        <p:nvSpPr>
          <p:cNvPr id="249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494" name="textbox 2494"/>
          <p:cNvSpPr/>
          <p:nvPr/>
        </p:nvSpPr>
        <p:spPr>
          <a:xfrm>
            <a:off x="1178178" y="1801561"/>
            <a:ext cx="7842250" cy="260096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2422"/>
              </a:lnSpc>
              <a:tabLst/>
            </a:pPr>
            <a:r>
              <a:rPr sz="2000" kern="0" spc="-12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2000" kern="0" spc="-620" dirty="0">
                <a:solidFill>
                  <a:srgbClr val="00B075">
                    <a:alpha val="100000"/>
                  </a:srgbClr>
                </a:solidFill>
                <a:latin typeface="Wingdings"/>
                <a:ea typeface="Wingdings"/>
                <a:cs typeface="Wingdings"/>
              </a:rPr>
              <a:t> </a:t>
            </a:r>
            <a:r>
              <a:rPr sz="2000" b="1" kern="0" spc="-120" dirty="0">
                <a:solidFill>
                  <a:srgbClr val="00B075">
                    <a:alpha val="100000"/>
                  </a:srgbClr>
                </a:solidFill>
                <a:latin typeface="Microsoft YaHei"/>
                <a:ea typeface="Microsoft YaHei"/>
                <a:cs typeface="Microsoft YaHei"/>
              </a:rPr>
              <a:t>1、儿童本位：</a:t>
            </a:r>
            <a:r>
              <a:rPr sz="2000" b="1" kern="0" spc="110" dirty="0">
                <a:solidFill>
                  <a:srgbClr val="00B075">
                    <a:alpha val="100000"/>
                  </a:srgbClr>
                </a:solidFill>
                <a:latin typeface="Microsoft YaHei"/>
                <a:ea typeface="Microsoft YaHei"/>
                <a:cs typeface="Microsoft YaHei"/>
              </a:rPr>
              <a:t>  </a:t>
            </a:r>
            <a:r>
              <a:rPr sz="2000" kern="0" spc="-120" dirty="0">
                <a:solidFill>
                  <a:srgbClr val="000000">
                    <a:alpha val="100000"/>
                  </a:srgbClr>
                </a:solidFill>
                <a:latin typeface="Microsoft YaHei"/>
                <a:ea typeface="Microsoft YaHei"/>
                <a:cs typeface="Microsoft YaHei"/>
              </a:rPr>
              <a:t>以儿童</a:t>
            </a:r>
            <a:r>
              <a:rPr sz="2000" kern="0" spc="-130" dirty="0">
                <a:solidFill>
                  <a:srgbClr val="000000">
                    <a:alpha val="100000"/>
                  </a:srgbClr>
                </a:solidFill>
                <a:latin typeface="Microsoft YaHei"/>
                <a:ea typeface="Microsoft YaHei"/>
                <a:cs typeface="Microsoft YaHei"/>
              </a:rPr>
              <a:t>为中心。目的-内容-教学方法</a:t>
            </a:r>
            <a:endParaRPr lang="Microsoft YaHei" altLang="Microsoft YaHei" sz="2000" dirty="0"/>
          </a:p>
          <a:p>
            <a:pPr marL="159385" indent="-146685" algn="l" rtl="0" eaLnBrk="0">
              <a:lnSpc>
                <a:spcPct val="126000"/>
              </a:lnSpc>
              <a:spcBef>
                <a:spcPts val="1178"/>
              </a:spcBef>
              <a:tabLst/>
            </a:pPr>
            <a:r>
              <a:rPr sz="2000" kern="0" spc="-18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2000" kern="0" spc="-670" dirty="0">
                <a:solidFill>
                  <a:srgbClr val="00B075">
                    <a:alpha val="100000"/>
                  </a:srgbClr>
                </a:solidFill>
                <a:latin typeface="Wingdings"/>
                <a:ea typeface="Wingdings"/>
                <a:cs typeface="Wingdings"/>
              </a:rPr>
              <a:t> </a:t>
            </a:r>
            <a:r>
              <a:rPr sz="2000" b="1" kern="0" spc="-180" dirty="0">
                <a:solidFill>
                  <a:srgbClr val="00B075">
                    <a:alpha val="100000"/>
                  </a:srgbClr>
                </a:solidFill>
                <a:latin typeface="Microsoft YaHei"/>
                <a:ea typeface="Microsoft YaHei"/>
                <a:cs typeface="Microsoft YaHei"/>
              </a:rPr>
              <a:t>2、社会本位：</a:t>
            </a:r>
            <a:r>
              <a:rPr sz="2000" b="1" kern="0" spc="90" dirty="0">
                <a:solidFill>
                  <a:srgbClr val="00B075">
                    <a:alpha val="100000"/>
                  </a:srgbClr>
                </a:solidFill>
                <a:latin typeface="Microsoft YaHei"/>
                <a:ea typeface="Microsoft YaHei"/>
                <a:cs typeface="Microsoft YaHei"/>
              </a:rPr>
              <a:t>  </a:t>
            </a:r>
            <a:r>
              <a:rPr sz="2000" kern="0" spc="-180" dirty="0">
                <a:solidFill>
                  <a:srgbClr val="000000">
                    <a:alpha val="100000"/>
                  </a:srgbClr>
                </a:solidFill>
                <a:latin typeface="Microsoft YaHei"/>
                <a:ea typeface="Microsoft YaHei"/>
                <a:cs typeface="Microsoft YaHei"/>
              </a:rPr>
              <a:t>幼稚教育四目标——</a:t>
            </a: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(1)铲除我民族的劣</a:t>
            </a:r>
            <a:r>
              <a:rPr sz="2000" kern="0" spc="-20" dirty="0">
                <a:solidFill>
                  <a:srgbClr val="000000">
                    <a:alpha val="100000"/>
                  </a:srgbClr>
                </a:solidFill>
                <a:latin typeface="Microsoft YaHei"/>
                <a:ea typeface="Microsoft YaHei"/>
                <a:cs typeface="Microsoft YaHei"/>
              </a:rPr>
              <a:t>根性</a:t>
            </a:r>
            <a:endParaRPr lang="Microsoft YaHei" altLang="Microsoft YaHei" sz="2000" dirty="0"/>
          </a:p>
          <a:p>
            <a:pPr marL="159385" algn="l" rtl="0" eaLnBrk="0">
              <a:lnSpc>
                <a:spcPct val="91000"/>
              </a:lnSpc>
              <a:spcBef>
                <a:spcPts val="1247"/>
              </a:spcBef>
              <a:tabLst/>
            </a:pPr>
            <a:r>
              <a:rPr sz="2000" kern="0" spc="-10" dirty="0">
                <a:solidFill>
                  <a:srgbClr val="000000">
                    <a:alpha val="100000"/>
                  </a:srgbClr>
                </a:solidFill>
                <a:latin typeface="Microsoft YaHei"/>
                <a:ea typeface="Microsoft YaHei"/>
                <a:cs typeface="Microsoft YaHei"/>
              </a:rPr>
              <a:t>(2)唤起我民族的自</a:t>
            </a:r>
            <a:r>
              <a:rPr sz="2000" kern="0" spc="-20" dirty="0">
                <a:solidFill>
                  <a:srgbClr val="000000">
                    <a:alpha val="100000"/>
                  </a:srgbClr>
                </a:solidFill>
                <a:latin typeface="Microsoft YaHei"/>
                <a:ea typeface="Microsoft YaHei"/>
                <a:cs typeface="Microsoft YaHei"/>
              </a:rPr>
              <a:t>信心</a:t>
            </a:r>
            <a:endParaRPr lang="Microsoft YaHei" altLang="Microsoft YaHei" sz="2000" dirty="0"/>
          </a:p>
          <a:p>
            <a:pPr marL="159385" algn="l" rtl="0" eaLnBrk="0">
              <a:lnSpc>
                <a:spcPct val="91000"/>
              </a:lnSpc>
              <a:spcBef>
                <a:spcPts val="1415"/>
              </a:spcBef>
              <a:tabLst/>
            </a:pPr>
            <a:r>
              <a:rPr sz="2000" kern="0" spc="-10" dirty="0">
                <a:solidFill>
                  <a:srgbClr val="000000">
                    <a:alpha val="100000"/>
                  </a:srgbClr>
                </a:solidFill>
                <a:latin typeface="Microsoft YaHei"/>
                <a:ea typeface="Microsoft YaHei"/>
                <a:cs typeface="Microsoft YaHei"/>
              </a:rPr>
              <a:t>(3)养成劳动与客观的习惯态度</a:t>
            </a:r>
            <a:endParaRPr lang="Microsoft YaHei" altLang="Microsoft YaHei" sz="2000" dirty="0"/>
          </a:p>
          <a:p>
            <a:pPr algn="l" rtl="0" eaLnBrk="0">
              <a:lnSpc>
                <a:spcPct val="107000"/>
              </a:lnSpc>
              <a:tabLst/>
            </a:pPr>
            <a:endParaRPr lang="Arial" altLang="Arial" sz="1100" dirty="0"/>
          </a:p>
          <a:p>
            <a:pPr algn="r" rtl="0" eaLnBrk="0">
              <a:lnSpc>
                <a:spcPct val="91000"/>
              </a:lnSpc>
              <a:spcBef>
                <a:spcPts val="3"/>
              </a:spcBef>
              <a:tabLst/>
            </a:pPr>
            <a:r>
              <a:rPr sz="2000" kern="0" spc="0" dirty="0">
                <a:solidFill>
                  <a:srgbClr val="000000">
                    <a:alpha val="100000"/>
                  </a:srgbClr>
                </a:solidFill>
                <a:latin typeface="Microsoft YaHei"/>
                <a:ea typeface="Microsoft YaHei"/>
                <a:cs typeface="Microsoft YaHei"/>
              </a:rPr>
              <a:t>(4)锻炼我名族为争中华之自由平等而</a:t>
            </a:r>
            <a:r>
              <a:rPr sz="2000" kern="0" spc="-10" dirty="0">
                <a:solidFill>
                  <a:srgbClr val="000000">
                    <a:alpha val="100000"/>
                  </a:srgbClr>
                </a:solidFill>
                <a:latin typeface="Microsoft YaHei"/>
                <a:ea typeface="Microsoft YaHei"/>
                <a:cs typeface="Microsoft YaHei"/>
              </a:rPr>
              <a:t>向帝国主义作奋斗之决心与实力</a:t>
            </a:r>
            <a:endParaRPr lang="Microsoft YaHei" altLang="Microsoft YaHei" sz="2000" dirty="0"/>
          </a:p>
        </p:txBody>
      </p:sp>
      <p:sp>
        <p:nvSpPr>
          <p:cNvPr id="2496" name="textbox 2496"/>
          <p:cNvSpPr/>
          <p:nvPr/>
        </p:nvSpPr>
        <p:spPr>
          <a:xfrm>
            <a:off x="1445765" y="550045"/>
            <a:ext cx="6007100" cy="1010285"/>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张雪门的学前教育思想</a:t>
            </a:r>
            <a:endParaRPr lang="Microsoft YaHei" altLang="Microsoft YaHei" sz="2400" dirty="0"/>
          </a:p>
          <a:p>
            <a:pPr algn="l" rtl="0" eaLnBrk="0">
              <a:lnSpc>
                <a:spcPct val="104000"/>
              </a:lnSpc>
              <a:tabLst/>
            </a:pPr>
            <a:endParaRPr lang="Arial" altLang="Arial" sz="1400" dirty="0"/>
          </a:p>
          <a:p>
            <a:pPr algn="l" rtl="0" eaLnBrk="0">
              <a:lnSpc>
                <a:spcPct val="7462"/>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二、儿童观——儿童本位与社会本位</a:t>
            </a:r>
            <a:r>
              <a:rPr sz="2000" kern="0" spc="-10" dirty="0">
                <a:solidFill>
                  <a:srgbClr val="44546A">
                    <a:alpha val="100000"/>
                  </a:srgbClr>
                </a:solidFill>
                <a:latin typeface="Microsoft YaHei"/>
                <a:ea typeface="Microsoft YaHei"/>
                <a:cs typeface="Microsoft YaHei"/>
              </a:rPr>
              <a:t>相结合</a:t>
            </a:r>
            <a:endParaRPr lang="Microsoft YaHei" altLang="Microsoft YaHei" sz="2000" dirty="0"/>
          </a:p>
        </p:txBody>
      </p:sp>
      <p:sp>
        <p:nvSpPr>
          <p:cNvPr id="249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500" name="textbox 250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50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16" name="group 316"/>
          <p:cNvGrpSpPr/>
          <p:nvPr/>
        </p:nvGrpSpPr>
        <p:grpSpPr>
          <a:xfrm rot="21600000">
            <a:off x="1584025" y="181482"/>
            <a:ext cx="2561648" cy="199231"/>
            <a:chOff x="0" y="0"/>
            <a:chExt cx="2561648" cy="199231"/>
          </a:xfrm>
        </p:grpSpPr>
        <p:pic>
          <p:nvPicPr>
            <p:cNvPr id="2504" name="picture 2504"/>
            <p:cNvPicPr>
              <a:picLocks noChangeAspect="1"/>
            </p:cNvPicPr>
            <p:nvPr/>
          </p:nvPicPr>
          <p:blipFill>
            <a:blip r:embed="rId3"/>
            <a:stretch>
              <a:fillRect/>
            </a:stretch>
          </p:blipFill>
          <p:spPr>
            <a:xfrm rot="21600000">
              <a:off x="13273" y="11350"/>
              <a:ext cx="2548374" cy="187881"/>
            </a:xfrm>
            <a:prstGeom prst="rect">
              <a:avLst/>
            </a:prstGeom>
          </p:spPr>
        </p:pic>
        <p:sp>
          <p:nvSpPr>
            <p:cNvPr id="2506" name="textbox 2506"/>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50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0" name="picture 2510"/>
          <p:cNvPicPr>
            <a:picLocks noChangeAspect="1"/>
          </p:cNvPicPr>
          <p:nvPr/>
        </p:nvPicPr>
        <p:blipFill>
          <a:blip r:embed="rId2"/>
          <a:stretch>
            <a:fillRect/>
          </a:stretch>
        </p:blipFill>
        <p:spPr>
          <a:xfrm rot="21600000">
            <a:off x="0" y="0"/>
            <a:ext cx="12192000" cy="6858000"/>
          </a:xfrm>
          <a:prstGeom prst="rect">
            <a:avLst/>
          </a:prstGeom>
        </p:spPr>
      </p:pic>
      <p:sp>
        <p:nvSpPr>
          <p:cNvPr id="251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514" name="textbox 2514"/>
          <p:cNvSpPr/>
          <p:nvPr/>
        </p:nvSpPr>
        <p:spPr>
          <a:xfrm>
            <a:off x="1178178" y="2369371"/>
            <a:ext cx="9835515" cy="2639695"/>
          </a:xfrm>
          <a:prstGeom prst="rect">
            <a:avLst/>
          </a:prstGeom>
        </p:spPr>
        <p:txBody>
          <a:bodyPr vert="horz" wrap="square" lIns="0" tIns="0" rIns="0" bIns="0"/>
          <a:lstStyle/>
          <a:p>
            <a:pPr algn="l" rtl="0" eaLnBrk="0">
              <a:lnSpc>
                <a:spcPct val="83341"/>
              </a:lnSpc>
              <a:tabLst/>
            </a:pPr>
            <a:endParaRPr lang="Arial" altLang="Arial" sz="100" dirty="0"/>
          </a:p>
          <a:p>
            <a:pPr marL="156845" algn="l" rtl="0" eaLnBrk="0">
              <a:lnSpc>
                <a:spcPts val="2587"/>
              </a:lnSpc>
              <a:tabLst/>
            </a:pPr>
            <a:r>
              <a:rPr sz="2000" kern="0" spc="-60" dirty="0">
                <a:solidFill>
                  <a:srgbClr val="000000">
                    <a:alpha val="100000"/>
                  </a:srgbClr>
                </a:solidFill>
                <a:latin typeface="Microsoft YaHei"/>
                <a:ea typeface="Microsoft YaHei"/>
                <a:cs typeface="Microsoft YaHei"/>
              </a:rPr>
              <a:t>（一）行为课程的内容—源于生活又高于生活经验</a:t>
            </a:r>
            <a:endParaRPr lang="Microsoft YaHei" altLang="Microsoft YaHei" sz="2000" dirty="0"/>
          </a:p>
          <a:p>
            <a:pPr marL="12700" algn="l" rtl="0" eaLnBrk="0">
              <a:lnSpc>
                <a:spcPct val="98000"/>
              </a:lnSpc>
              <a:spcBef>
                <a:spcPts val="1295"/>
              </a:spcBef>
              <a:tabLst/>
            </a:pPr>
            <a:r>
              <a:rPr sz="20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580" dirty="0">
                <a:solidFill>
                  <a:srgbClr val="000000">
                    <a:alpha val="100000"/>
                  </a:srgbClr>
                </a:solidFill>
                <a:latin typeface="Wingdings"/>
                <a:ea typeface="Wingdings"/>
                <a:cs typeface="Wingdings"/>
              </a:rPr>
              <a:t> </a:t>
            </a:r>
            <a:r>
              <a:rPr sz="2000" kern="0" spc="-40" dirty="0">
                <a:solidFill>
                  <a:srgbClr val="000000">
                    <a:alpha val="100000"/>
                  </a:srgbClr>
                </a:solidFill>
                <a:latin typeface="Microsoft YaHei"/>
                <a:ea typeface="Microsoft YaHei"/>
                <a:cs typeface="Microsoft YaHei"/>
              </a:rPr>
              <a:t>1、课程内容</a:t>
            </a:r>
            <a:r>
              <a:rPr sz="2000" kern="0" spc="-30" dirty="0">
                <a:solidFill>
                  <a:srgbClr val="000000">
                    <a:alpha val="100000"/>
                  </a:srgbClr>
                </a:solidFill>
                <a:latin typeface="Microsoft YaHei"/>
                <a:ea typeface="Microsoft YaHei"/>
                <a:cs typeface="Microsoft YaHei"/>
              </a:rPr>
              <a:t>：（</a:t>
            </a:r>
            <a:r>
              <a:rPr sz="2000" kern="0" spc="-40" dirty="0">
                <a:solidFill>
                  <a:srgbClr val="000000">
                    <a:alpha val="100000"/>
                  </a:srgbClr>
                </a:solidFill>
                <a:latin typeface="Microsoft YaHei"/>
                <a:ea typeface="Microsoft YaHei"/>
                <a:cs typeface="Microsoft YaHei"/>
              </a:rPr>
              <a:t>1）儿童自发的诸般活动（2）</a:t>
            </a:r>
            <a:r>
              <a:rPr sz="2000" kern="0" spc="-50" dirty="0">
                <a:solidFill>
                  <a:srgbClr val="000000">
                    <a:alpha val="100000"/>
                  </a:srgbClr>
                </a:solidFill>
                <a:latin typeface="Microsoft YaHei"/>
                <a:ea typeface="Microsoft YaHei"/>
                <a:cs typeface="Microsoft YaHei"/>
              </a:rPr>
              <a:t>儿童的自然环境（3）儿童的社会环境</a:t>
            </a:r>
            <a:endParaRPr lang="Microsoft YaHei" altLang="Microsoft YaHei" sz="2000" dirty="0"/>
          </a:p>
          <a:p>
            <a:pPr marL="12700" algn="l" rtl="0" eaLnBrk="0">
              <a:lnSpc>
                <a:spcPts val="2224"/>
              </a:lnSpc>
              <a:spcBef>
                <a:spcPts val="1239"/>
              </a:spcBef>
              <a:tabLst/>
            </a:pPr>
            <a:r>
              <a:rPr sz="18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40" dirty="0">
                <a:solidFill>
                  <a:srgbClr val="000000">
                    <a:alpha val="100000"/>
                  </a:srgbClr>
                </a:solidFill>
                <a:latin typeface="Wingdings"/>
                <a:ea typeface="Wingdings"/>
                <a:cs typeface="Wingdings"/>
              </a:rPr>
              <a:t> </a:t>
            </a:r>
            <a:r>
              <a:rPr sz="1800" kern="0" spc="-90" dirty="0">
                <a:solidFill>
                  <a:srgbClr val="000000">
                    <a:alpha val="100000"/>
                  </a:srgbClr>
                </a:solidFill>
                <a:latin typeface="Microsoft YaHei"/>
                <a:ea typeface="Microsoft YaHei"/>
                <a:cs typeface="Microsoft YaHei"/>
              </a:rPr>
              <a:t>2、课程实施原则：</a:t>
            </a:r>
            <a:endParaRPr lang="Microsoft YaHei" altLang="Microsoft YaHei" sz="1800" dirty="0"/>
          </a:p>
          <a:p>
            <a:pPr marL="455930" algn="l" rtl="0" eaLnBrk="0">
              <a:lnSpc>
                <a:spcPts val="2587"/>
              </a:lnSpc>
              <a:spcBef>
                <a:spcPts val="1100"/>
              </a:spcBef>
              <a:tabLst/>
            </a:pPr>
            <a:r>
              <a:rPr sz="2000" kern="0" spc="-180" dirty="0">
                <a:solidFill>
                  <a:srgbClr val="000000">
                    <a:alpha val="100000"/>
                  </a:srgbClr>
                </a:solidFill>
                <a:latin typeface="Microsoft YaHei"/>
                <a:ea typeface="Microsoft YaHei"/>
                <a:cs typeface="Microsoft YaHei"/>
              </a:rPr>
              <a:t>（1）固由于自然行为，</a:t>
            </a:r>
            <a:r>
              <a:rPr sz="2000" kern="0" spc="130" dirty="0">
                <a:solidFill>
                  <a:srgbClr val="000000">
                    <a:alpha val="100000"/>
                  </a:srgbClr>
                </a:solidFill>
                <a:latin typeface="Microsoft YaHei"/>
                <a:ea typeface="Microsoft YaHei"/>
                <a:cs typeface="Microsoft YaHei"/>
              </a:rPr>
              <a:t>  </a:t>
            </a:r>
            <a:r>
              <a:rPr sz="2000" kern="0" spc="-180" dirty="0">
                <a:solidFill>
                  <a:srgbClr val="000000">
                    <a:alpha val="100000"/>
                  </a:srgbClr>
                </a:solidFill>
                <a:latin typeface="Microsoft YaHei"/>
                <a:ea typeface="Microsoft YaHei"/>
                <a:cs typeface="Microsoft YaHei"/>
              </a:rPr>
              <a:t>确须经人工精选。</a:t>
            </a:r>
            <a:endParaRPr lang="Microsoft YaHei" altLang="Microsoft YaHei" sz="2000" dirty="0"/>
          </a:p>
          <a:p>
            <a:pPr marL="455930" algn="l" rtl="0" eaLnBrk="0">
              <a:lnSpc>
                <a:spcPts val="2587"/>
              </a:lnSpc>
              <a:spcBef>
                <a:spcPts val="1012"/>
              </a:spcBef>
              <a:tabLst/>
            </a:pPr>
            <a:r>
              <a:rPr sz="2000" kern="0" spc="-60" dirty="0">
                <a:solidFill>
                  <a:srgbClr val="000000">
                    <a:alpha val="100000"/>
                  </a:srgbClr>
                </a:solidFill>
                <a:latin typeface="Microsoft YaHei"/>
                <a:ea typeface="Microsoft YaHei"/>
                <a:cs typeface="Microsoft YaHei"/>
              </a:rPr>
              <a:t>（2）固由于劳动的行为，确须在劳动上劳</a:t>
            </a:r>
            <a:r>
              <a:rPr sz="2000" kern="0" spc="-70" dirty="0">
                <a:solidFill>
                  <a:srgbClr val="000000">
                    <a:alpha val="100000"/>
                  </a:srgbClr>
                </a:solidFill>
                <a:latin typeface="Microsoft YaHei"/>
                <a:ea typeface="Microsoft YaHei"/>
                <a:cs typeface="Microsoft YaHei"/>
              </a:rPr>
              <a:t>心。</a:t>
            </a:r>
            <a:endParaRPr lang="Microsoft YaHei" altLang="Microsoft YaHei" sz="2000" dirty="0"/>
          </a:p>
          <a:p>
            <a:pPr algn="l" rtl="0" eaLnBrk="0">
              <a:lnSpc>
                <a:spcPct val="105000"/>
              </a:lnSpc>
              <a:tabLst/>
            </a:pPr>
            <a:endParaRPr lang="Arial" altLang="Arial" sz="800" dirty="0"/>
          </a:p>
          <a:p>
            <a:pPr marL="455930" algn="l" rtl="0" eaLnBrk="0">
              <a:lnSpc>
                <a:spcPts val="2587"/>
              </a:lnSpc>
              <a:spcBef>
                <a:spcPts val="4"/>
              </a:spcBef>
              <a:tabLst/>
            </a:pPr>
            <a:r>
              <a:rPr sz="2000" kern="0" spc="-120" dirty="0">
                <a:solidFill>
                  <a:srgbClr val="000000">
                    <a:alpha val="100000"/>
                  </a:srgbClr>
                </a:solidFill>
                <a:latin typeface="Microsoft YaHei"/>
                <a:ea typeface="Microsoft YaHei"/>
                <a:cs typeface="Microsoft YaHei"/>
              </a:rPr>
              <a:t>（3）固由于儿童生活中取材，</a:t>
            </a:r>
            <a:r>
              <a:rPr sz="2000" kern="0" spc="430" dirty="0">
                <a:solidFill>
                  <a:srgbClr val="000000">
                    <a:alpha val="100000"/>
                  </a:srgbClr>
                </a:solidFill>
                <a:latin typeface="Microsoft YaHei"/>
                <a:ea typeface="Microsoft YaHei"/>
                <a:cs typeface="Microsoft YaHei"/>
              </a:rPr>
              <a:t> </a:t>
            </a:r>
            <a:r>
              <a:rPr sz="2000" kern="0" spc="-120" dirty="0">
                <a:solidFill>
                  <a:srgbClr val="000000">
                    <a:alpha val="100000"/>
                  </a:srgbClr>
                </a:solidFill>
                <a:latin typeface="Microsoft YaHei"/>
                <a:ea typeface="Microsoft YaHei"/>
                <a:cs typeface="Microsoft YaHei"/>
              </a:rPr>
              <a:t>确须有远大的客观标准。</a:t>
            </a:r>
            <a:endParaRPr lang="Microsoft YaHei" altLang="Microsoft YaHei" sz="2000" dirty="0"/>
          </a:p>
        </p:txBody>
      </p:sp>
      <p:sp>
        <p:nvSpPr>
          <p:cNvPr id="2516" name="textbox 2516"/>
          <p:cNvSpPr/>
          <p:nvPr/>
        </p:nvSpPr>
        <p:spPr>
          <a:xfrm>
            <a:off x="1445765" y="550045"/>
            <a:ext cx="5245734" cy="1624964"/>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张雪门的学前教育思想</a:t>
            </a:r>
            <a:endParaRPr lang="Microsoft YaHei" altLang="Microsoft YaHei" sz="2400" dirty="0"/>
          </a:p>
          <a:p>
            <a:pPr marL="944880" algn="l" rtl="0" eaLnBrk="0">
              <a:lnSpc>
                <a:spcPct val="91000"/>
              </a:lnSpc>
              <a:spcBef>
                <a:spcPts val="1756"/>
              </a:spcBef>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三、幼稚园行为课程——生活</a:t>
            </a:r>
            <a:r>
              <a:rPr sz="2000" kern="0" spc="-10" dirty="0">
                <a:solidFill>
                  <a:srgbClr val="44546A">
                    <a:alpha val="100000"/>
                  </a:srgbClr>
                </a:solidFill>
                <a:latin typeface="Microsoft YaHei"/>
                <a:ea typeface="Microsoft YaHei"/>
                <a:cs typeface="Microsoft YaHei"/>
              </a:rPr>
              <a:t>即教育</a:t>
            </a:r>
            <a:endParaRPr lang="Microsoft YaHei" altLang="Microsoft YaHei" sz="2000" dirty="0"/>
          </a:p>
          <a:p>
            <a:pPr algn="l" rtl="0" eaLnBrk="0">
              <a:lnSpc>
                <a:spcPct val="135000"/>
              </a:lnSpc>
              <a:tabLst/>
            </a:pPr>
            <a:endParaRPr lang="Arial" altLang="Arial" sz="1000" dirty="0"/>
          </a:p>
          <a:p>
            <a:pPr algn="l" rtl="0" eaLnBrk="0">
              <a:lnSpc>
                <a:spcPct val="135000"/>
              </a:lnSpc>
              <a:tabLst/>
            </a:pPr>
            <a:endParaRPr lang="Arial" altLang="Arial" sz="1000" dirty="0"/>
          </a:p>
          <a:p>
            <a:pPr algn="l" rtl="0" eaLnBrk="0">
              <a:lnSpc>
                <a:spcPct val="100000"/>
              </a:lnSpc>
              <a:tabLst/>
            </a:pPr>
            <a:endParaRPr lang="Arial" altLang="Arial" sz="500" dirty="0"/>
          </a:p>
          <a:p>
            <a:pPr marL="107950" algn="l" rtl="0" eaLnBrk="0">
              <a:lnSpc>
                <a:spcPct val="91000"/>
              </a:lnSpc>
              <a:spcBef>
                <a:spcPts val="1"/>
              </a:spcBef>
              <a:tabLst/>
            </a:pPr>
            <a:r>
              <a:rPr sz="2000" kern="0" spc="0" dirty="0">
                <a:solidFill>
                  <a:srgbClr val="000000">
                    <a:alpha val="100000"/>
                  </a:srgbClr>
                </a:solidFill>
                <a:latin typeface="Microsoft YaHei"/>
                <a:ea typeface="Microsoft YaHei"/>
                <a:cs typeface="Microsoft YaHei"/>
              </a:rPr>
              <a:t>生活和实际行为是两大因素</a:t>
            </a:r>
            <a:endParaRPr lang="Microsoft YaHei" altLang="Microsoft YaHei" sz="2000" dirty="0"/>
          </a:p>
        </p:txBody>
      </p:sp>
      <p:sp>
        <p:nvSpPr>
          <p:cNvPr id="251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520" name="textbox 252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52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18" name="group 318"/>
          <p:cNvGrpSpPr/>
          <p:nvPr/>
        </p:nvGrpSpPr>
        <p:grpSpPr>
          <a:xfrm rot="21600000">
            <a:off x="1584025" y="181482"/>
            <a:ext cx="2561648" cy="199231"/>
            <a:chOff x="0" y="0"/>
            <a:chExt cx="2561648" cy="199231"/>
          </a:xfrm>
        </p:grpSpPr>
        <p:pic>
          <p:nvPicPr>
            <p:cNvPr id="2524" name="picture 2524"/>
            <p:cNvPicPr>
              <a:picLocks noChangeAspect="1"/>
            </p:cNvPicPr>
            <p:nvPr/>
          </p:nvPicPr>
          <p:blipFill>
            <a:blip r:embed="rId3"/>
            <a:stretch>
              <a:fillRect/>
            </a:stretch>
          </p:blipFill>
          <p:spPr>
            <a:xfrm rot="21600000">
              <a:off x="13273" y="11350"/>
              <a:ext cx="2548374" cy="187881"/>
            </a:xfrm>
            <a:prstGeom prst="rect">
              <a:avLst/>
            </a:prstGeom>
          </p:spPr>
        </p:pic>
        <p:sp>
          <p:nvSpPr>
            <p:cNvPr id="2526" name="textbox 2526"/>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52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0" name="picture 2530"/>
          <p:cNvPicPr>
            <a:picLocks noChangeAspect="1"/>
          </p:cNvPicPr>
          <p:nvPr/>
        </p:nvPicPr>
        <p:blipFill>
          <a:blip r:embed="rId2"/>
          <a:stretch>
            <a:fillRect/>
          </a:stretch>
        </p:blipFill>
        <p:spPr>
          <a:xfrm rot="21600000">
            <a:off x="0" y="0"/>
            <a:ext cx="12192000" cy="6858000"/>
          </a:xfrm>
          <a:prstGeom prst="rect">
            <a:avLst/>
          </a:prstGeom>
        </p:spPr>
      </p:pic>
      <p:sp>
        <p:nvSpPr>
          <p:cNvPr id="253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534" name="textbox 2534"/>
          <p:cNvSpPr/>
          <p:nvPr/>
        </p:nvSpPr>
        <p:spPr>
          <a:xfrm>
            <a:off x="1445765" y="550045"/>
            <a:ext cx="9935209" cy="5343525"/>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张雪门的学前教育思想</a:t>
            </a:r>
            <a:endParaRPr lang="Microsoft YaHei" altLang="Microsoft YaHei" sz="2400" dirty="0"/>
          </a:p>
          <a:p>
            <a:pPr marL="944880" algn="l" rtl="0" eaLnBrk="0">
              <a:lnSpc>
                <a:spcPct val="91000"/>
              </a:lnSpc>
              <a:spcBef>
                <a:spcPts val="1754"/>
              </a:spcBef>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三、幼稚园行为课程——生活</a:t>
            </a:r>
            <a:r>
              <a:rPr sz="2000" kern="0" spc="-10" dirty="0">
                <a:solidFill>
                  <a:srgbClr val="44546A">
                    <a:alpha val="100000"/>
                  </a:srgbClr>
                </a:solidFill>
                <a:latin typeface="Microsoft YaHei"/>
                <a:ea typeface="Microsoft YaHei"/>
                <a:cs typeface="Microsoft YaHei"/>
              </a:rPr>
              <a:t>即教育</a:t>
            </a:r>
            <a:endParaRPr lang="Microsoft YaHei" altLang="Microsoft YaHei" sz="2000" dirty="0"/>
          </a:p>
          <a:p>
            <a:pPr algn="l" rtl="0" eaLnBrk="0">
              <a:lnSpc>
                <a:spcPct val="135000"/>
              </a:lnSpc>
              <a:tabLst/>
            </a:pPr>
            <a:endParaRPr lang="Arial" altLang="Arial" sz="1000" dirty="0"/>
          </a:p>
          <a:p>
            <a:pPr algn="l" rtl="0" eaLnBrk="0">
              <a:lnSpc>
                <a:spcPct val="135000"/>
              </a:lnSpc>
              <a:tabLst/>
            </a:pPr>
            <a:endParaRPr lang="Arial" altLang="Arial" sz="1000" dirty="0"/>
          </a:p>
          <a:p>
            <a:pPr marL="270509" algn="l" rtl="0" eaLnBrk="0">
              <a:lnSpc>
                <a:spcPct val="91000"/>
              </a:lnSpc>
              <a:spcBef>
                <a:spcPts val="604"/>
              </a:spcBef>
              <a:tabLst/>
            </a:pPr>
            <a:r>
              <a:rPr sz="2000" kern="0" spc="-80" dirty="0">
                <a:solidFill>
                  <a:srgbClr val="000000">
                    <a:alpha val="100000"/>
                  </a:srgbClr>
                </a:solidFill>
                <a:latin typeface="Microsoft YaHei"/>
                <a:ea typeface="Microsoft YaHei"/>
                <a:cs typeface="Microsoft YaHei"/>
              </a:rPr>
              <a:t>（二）课程目标—既重视儿童个体身心发展，又关注社会需求。</a:t>
            </a:r>
            <a:endParaRPr lang="Microsoft YaHei" altLang="Microsoft YaHei" sz="2000" dirty="0"/>
          </a:p>
          <a:p>
            <a:pPr algn="l" rtl="0" eaLnBrk="0">
              <a:lnSpc>
                <a:spcPct val="125000"/>
              </a:lnSpc>
              <a:tabLst/>
            </a:pPr>
            <a:endParaRPr lang="Arial" altLang="Arial" sz="1000" dirty="0"/>
          </a:p>
          <a:p>
            <a:pPr marL="141604" algn="l" rtl="0" eaLnBrk="0">
              <a:lnSpc>
                <a:spcPct val="91000"/>
              </a:lnSpc>
              <a:spcBef>
                <a:spcPts val="605"/>
              </a:spcBef>
              <a:tabLst/>
            </a:pPr>
            <a:r>
              <a:rPr sz="2000" kern="0" spc="-10" dirty="0">
                <a:solidFill>
                  <a:srgbClr val="000000">
                    <a:alpha val="100000"/>
                  </a:srgbClr>
                </a:solidFill>
                <a:latin typeface="Microsoft YaHei"/>
                <a:ea typeface="Microsoft YaHei"/>
                <a:cs typeface="Microsoft YaHei"/>
              </a:rPr>
              <a:t>课程的制定标准——</a:t>
            </a:r>
            <a:endParaRPr lang="Microsoft YaHei" altLang="Microsoft YaHei" sz="2000" dirty="0"/>
          </a:p>
          <a:p>
            <a:pPr marL="163829" algn="l" rtl="0" eaLnBrk="0">
              <a:lnSpc>
                <a:spcPct val="91000"/>
              </a:lnSpc>
              <a:spcBef>
                <a:spcPts val="1415"/>
              </a:spcBef>
              <a:tabLst/>
            </a:pPr>
            <a:r>
              <a:rPr sz="2000" kern="0" spc="-130" dirty="0">
                <a:solidFill>
                  <a:srgbClr val="000000">
                    <a:alpha val="100000"/>
                  </a:srgbClr>
                </a:solidFill>
                <a:latin typeface="Microsoft YaHei"/>
                <a:ea typeface="Microsoft YaHei"/>
                <a:cs typeface="Microsoft YaHei"/>
              </a:rPr>
              <a:t>1、应适合于儿童需求。</a:t>
            </a:r>
            <a:endParaRPr lang="Microsoft YaHei" altLang="Microsoft YaHei" sz="2000" dirty="0"/>
          </a:p>
          <a:p>
            <a:pPr marL="151764" algn="l" rtl="0" eaLnBrk="0">
              <a:lnSpc>
                <a:spcPct val="91000"/>
              </a:lnSpc>
              <a:spcBef>
                <a:spcPts val="1416"/>
              </a:spcBef>
              <a:tabLst/>
            </a:pPr>
            <a:r>
              <a:rPr sz="2000" kern="0" spc="-110" dirty="0">
                <a:solidFill>
                  <a:srgbClr val="000000">
                    <a:alpha val="100000"/>
                  </a:srgbClr>
                </a:solidFill>
                <a:latin typeface="Microsoft YaHei"/>
                <a:ea typeface="Microsoft YaHei"/>
                <a:cs typeface="Microsoft YaHei"/>
              </a:rPr>
              <a:t>2、要顾及现实生活</a:t>
            </a:r>
            <a:r>
              <a:rPr sz="2000" kern="0" spc="-120" dirty="0">
                <a:solidFill>
                  <a:srgbClr val="000000">
                    <a:alpha val="100000"/>
                  </a:srgbClr>
                </a:solidFill>
                <a:latin typeface="Microsoft YaHei"/>
                <a:ea typeface="Microsoft YaHei"/>
                <a:cs typeface="Microsoft YaHei"/>
              </a:rPr>
              <a:t>意义。</a:t>
            </a:r>
            <a:endParaRPr lang="Microsoft YaHei" altLang="Microsoft YaHei" sz="2000" dirty="0"/>
          </a:p>
          <a:p>
            <a:pPr marL="154939" algn="l" rtl="0" eaLnBrk="0">
              <a:lnSpc>
                <a:spcPct val="91000"/>
              </a:lnSpc>
              <a:spcBef>
                <a:spcPts val="1415"/>
              </a:spcBef>
              <a:tabLst/>
            </a:pPr>
            <a:r>
              <a:rPr sz="2000" kern="0" spc="-10" dirty="0">
                <a:solidFill>
                  <a:srgbClr val="000000">
                    <a:alpha val="100000"/>
                  </a:srgbClr>
                </a:solidFill>
                <a:latin typeface="Microsoft YaHei"/>
                <a:ea typeface="Microsoft YaHei"/>
                <a:cs typeface="Microsoft YaHei"/>
              </a:rPr>
              <a:t>3、应根据儿童的直接经验。</a:t>
            </a:r>
            <a:endParaRPr lang="Microsoft YaHei" altLang="Microsoft YaHei" sz="2000" dirty="0"/>
          </a:p>
          <a:p>
            <a:pPr marL="139064" algn="l" rtl="0" eaLnBrk="0">
              <a:lnSpc>
                <a:spcPct val="91000"/>
              </a:lnSpc>
              <a:spcBef>
                <a:spcPts val="1416"/>
              </a:spcBef>
              <a:tabLst/>
            </a:pPr>
            <a:r>
              <a:rPr sz="2000" kern="0" spc="0" dirty="0">
                <a:solidFill>
                  <a:srgbClr val="000000">
                    <a:alpha val="100000"/>
                  </a:srgbClr>
                </a:solidFill>
                <a:latin typeface="Microsoft YaHei"/>
                <a:ea typeface="Microsoft YaHei"/>
                <a:cs typeface="Microsoft YaHei"/>
              </a:rPr>
              <a:t>4、要照顾儿童的团体生活</a:t>
            </a:r>
            <a:r>
              <a:rPr sz="2000" kern="0" spc="-10" dirty="0">
                <a:solidFill>
                  <a:srgbClr val="000000">
                    <a:alpha val="100000"/>
                  </a:srgbClr>
                </a:solidFill>
                <a:latin typeface="Microsoft YaHei"/>
                <a:ea typeface="Microsoft YaHei"/>
                <a:cs typeface="Microsoft YaHei"/>
              </a:rPr>
              <a:t>。</a:t>
            </a:r>
            <a:endParaRPr lang="Microsoft YaHei" altLang="Microsoft YaHei" sz="2000" dirty="0"/>
          </a:p>
          <a:p>
            <a:pPr marL="302895" algn="l" rtl="0" eaLnBrk="0">
              <a:lnSpc>
                <a:spcPct val="91000"/>
              </a:lnSpc>
              <a:spcBef>
                <a:spcPts val="1416"/>
              </a:spcBef>
              <a:tabLst/>
            </a:pPr>
            <a:r>
              <a:rPr sz="2000" kern="0" spc="-90" dirty="0">
                <a:solidFill>
                  <a:srgbClr val="000000">
                    <a:alpha val="100000"/>
                  </a:srgbClr>
                </a:solidFill>
                <a:latin typeface="Microsoft YaHei"/>
                <a:ea typeface="Microsoft YaHei"/>
                <a:cs typeface="Microsoft YaHei"/>
              </a:rPr>
              <a:t>（三）课程应综合而不分</a:t>
            </a:r>
            <a:r>
              <a:rPr sz="2000" kern="0" spc="-100" dirty="0">
                <a:solidFill>
                  <a:srgbClr val="000000">
                    <a:alpha val="100000"/>
                  </a:srgbClr>
                </a:solidFill>
                <a:latin typeface="Microsoft YaHei"/>
                <a:ea typeface="Microsoft YaHei"/>
                <a:cs typeface="Microsoft YaHei"/>
              </a:rPr>
              <a:t>科——</a:t>
            </a:r>
            <a:endParaRPr lang="Microsoft YaHei" altLang="Microsoft YaHei" sz="2000" dirty="0"/>
          </a:p>
          <a:p>
            <a:pPr marL="297815" algn="l" rtl="0" eaLnBrk="0">
              <a:lnSpc>
                <a:spcPct val="83000"/>
              </a:lnSpc>
              <a:spcBef>
                <a:spcPts val="1405"/>
              </a:spcBef>
              <a:tabLst/>
            </a:pPr>
            <a:r>
              <a:rPr sz="2000" kern="0" spc="-50" dirty="0">
                <a:solidFill>
                  <a:srgbClr val="000000">
                    <a:alpha val="100000"/>
                  </a:srgbClr>
                </a:solidFill>
                <a:latin typeface="Microsoft YaHei"/>
                <a:ea typeface="Microsoft YaHei"/>
                <a:cs typeface="Microsoft YaHei"/>
              </a:rPr>
              <a:t>“幼稚生对于自然和人事</a:t>
            </a:r>
            <a:r>
              <a:rPr sz="2000" kern="0" spc="-60" dirty="0">
                <a:solidFill>
                  <a:srgbClr val="000000">
                    <a:alpha val="100000"/>
                  </a:srgbClr>
                </a:solidFill>
                <a:latin typeface="Microsoft YaHei"/>
                <a:ea typeface="Microsoft YaHei"/>
                <a:cs typeface="Microsoft YaHei"/>
              </a:rPr>
              <a:t>界没有明显的界限，</a:t>
            </a:r>
            <a:r>
              <a:rPr sz="2000" kern="0" spc="34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他看宇宙一切的一切，都是整个儿的。”</a:t>
            </a:r>
            <a:endParaRPr lang="Microsoft YaHei" altLang="Microsoft YaHei" sz="2000" dirty="0"/>
          </a:p>
          <a:p>
            <a:pPr marL="139700" algn="l" rtl="0" eaLnBrk="0">
              <a:lnSpc>
                <a:spcPts val="3601"/>
              </a:lnSpc>
              <a:tabLst/>
            </a:pPr>
            <a:r>
              <a:rPr sz="2000" kern="0" spc="0" dirty="0">
                <a:solidFill>
                  <a:srgbClr val="000000">
                    <a:alpha val="100000"/>
                  </a:srgbClr>
                </a:solidFill>
                <a:latin typeface="Microsoft YaHei"/>
                <a:ea typeface="Microsoft YaHei"/>
                <a:cs typeface="Microsoft YaHei"/>
              </a:rPr>
              <a:t>所以编制课程时如果分得太清楚、太有系统了，反而不能引起儿童的反应。</a:t>
            </a:r>
            <a:endParaRPr lang="Microsoft YaHei" altLang="Microsoft YaHei" sz="2000" dirty="0"/>
          </a:p>
        </p:txBody>
      </p:sp>
      <p:sp>
        <p:nvSpPr>
          <p:cNvPr id="253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538" name="textbox 253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54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20" name="group 320"/>
          <p:cNvGrpSpPr/>
          <p:nvPr/>
        </p:nvGrpSpPr>
        <p:grpSpPr>
          <a:xfrm rot="21600000">
            <a:off x="1584025" y="181482"/>
            <a:ext cx="2561648" cy="199231"/>
            <a:chOff x="0" y="0"/>
            <a:chExt cx="2561648" cy="199231"/>
          </a:xfrm>
        </p:grpSpPr>
        <p:pic>
          <p:nvPicPr>
            <p:cNvPr id="2542" name="picture 2542"/>
            <p:cNvPicPr>
              <a:picLocks noChangeAspect="1"/>
            </p:cNvPicPr>
            <p:nvPr/>
          </p:nvPicPr>
          <p:blipFill>
            <a:blip r:embed="rId3"/>
            <a:stretch>
              <a:fillRect/>
            </a:stretch>
          </p:blipFill>
          <p:spPr>
            <a:xfrm rot="21600000">
              <a:off x="13273" y="11350"/>
              <a:ext cx="2548374" cy="187881"/>
            </a:xfrm>
            <a:prstGeom prst="rect">
              <a:avLst/>
            </a:prstGeom>
          </p:spPr>
        </p:pic>
        <p:sp>
          <p:nvSpPr>
            <p:cNvPr id="2544" name="textbox 2544"/>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54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8" name="picture 2548"/>
          <p:cNvPicPr>
            <a:picLocks noChangeAspect="1"/>
          </p:cNvPicPr>
          <p:nvPr/>
        </p:nvPicPr>
        <p:blipFill>
          <a:blip r:embed="rId2"/>
          <a:stretch>
            <a:fillRect/>
          </a:stretch>
        </p:blipFill>
        <p:spPr>
          <a:xfrm rot="21600000">
            <a:off x="0" y="0"/>
            <a:ext cx="12192000" cy="6858000"/>
          </a:xfrm>
          <a:prstGeom prst="rect">
            <a:avLst/>
          </a:prstGeom>
        </p:spPr>
      </p:pic>
      <p:sp>
        <p:nvSpPr>
          <p:cNvPr id="255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552" name="textbox 2552"/>
          <p:cNvSpPr/>
          <p:nvPr/>
        </p:nvSpPr>
        <p:spPr>
          <a:xfrm>
            <a:off x="1445765" y="550045"/>
            <a:ext cx="10018394" cy="5830570"/>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张雪门的学前教育思想</a:t>
            </a:r>
            <a:endParaRPr lang="Microsoft YaHei" altLang="Microsoft YaHei" sz="2400" dirty="0"/>
          </a:p>
          <a:p>
            <a:pPr marL="944880" algn="l" rtl="0" eaLnBrk="0">
              <a:lnSpc>
                <a:spcPct val="91000"/>
              </a:lnSpc>
              <a:spcBef>
                <a:spcPts val="1754"/>
              </a:spcBef>
              <a:tabLst>
                <a:tab pos="1129664"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三、幼稚园行为课程——生活</a:t>
            </a:r>
            <a:r>
              <a:rPr sz="2000" kern="0" spc="-10" dirty="0">
                <a:solidFill>
                  <a:srgbClr val="44546A">
                    <a:alpha val="100000"/>
                  </a:srgbClr>
                </a:solidFill>
                <a:latin typeface="Microsoft YaHei"/>
                <a:ea typeface="Microsoft YaHei"/>
                <a:cs typeface="Microsoft YaHei"/>
              </a:rPr>
              <a:t>即教育</a:t>
            </a:r>
            <a:endParaRPr lang="Microsoft YaHei" altLang="Microsoft YaHei" sz="2000" dirty="0"/>
          </a:p>
          <a:p>
            <a:pPr algn="l" rtl="0" eaLnBrk="0">
              <a:lnSpc>
                <a:spcPct val="135000"/>
              </a:lnSpc>
              <a:tabLst/>
            </a:pPr>
            <a:endParaRPr lang="Arial" altLang="Arial" sz="1000" dirty="0"/>
          </a:p>
          <a:p>
            <a:pPr algn="l" rtl="0" eaLnBrk="0">
              <a:lnSpc>
                <a:spcPct val="135000"/>
              </a:lnSpc>
              <a:tabLst/>
            </a:pPr>
            <a:endParaRPr lang="Arial" altLang="Arial" sz="1000" dirty="0"/>
          </a:p>
          <a:p>
            <a:pPr marL="270509" algn="l" rtl="0" eaLnBrk="0">
              <a:lnSpc>
                <a:spcPct val="91000"/>
              </a:lnSpc>
              <a:spcBef>
                <a:spcPts val="604"/>
              </a:spcBef>
              <a:tabLst/>
            </a:pPr>
            <a:r>
              <a:rPr sz="2000" kern="0" spc="-70" dirty="0">
                <a:solidFill>
                  <a:srgbClr val="000000">
                    <a:alpha val="100000"/>
                  </a:srgbClr>
                </a:solidFill>
                <a:latin typeface="Microsoft YaHei"/>
                <a:ea typeface="Microsoft YaHei"/>
                <a:cs typeface="Microsoft YaHei"/>
              </a:rPr>
              <a:t>（四）行为课程的教学法——“做中</a:t>
            </a:r>
            <a:r>
              <a:rPr sz="2000" kern="0" spc="-80" dirty="0">
                <a:solidFill>
                  <a:srgbClr val="000000">
                    <a:alpha val="100000"/>
                  </a:srgbClr>
                </a:solidFill>
                <a:latin typeface="Microsoft YaHei"/>
                <a:ea typeface="Microsoft YaHei"/>
                <a:cs typeface="Microsoft YaHei"/>
              </a:rPr>
              <a:t>学”</a:t>
            </a:r>
            <a:endParaRPr lang="Microsoft YaHei" altLang="Microsoft YaHei" sz="2000" dirty="0"/>
          </a:p>
          <a:p>
            <a:pPr algn="l" rtl="0" eaLnBrk="0">
              <a:lnSpc>
                <a:spcPct val="125000"/>
              </a:lnSpc>
              <a:tabLst/>
            </a:pPr>
            <a:endParaRPr lang="Arial" altLang="Arial" sz="1000" dirty="0"/>
          </a:p>
          <a:p>
            <a:pPr marL="172085" algn="l" rtl="0" eaLnBrk="0">
              <a:lnSpc>
                <a:spcPct val="91000"/>
              </a:lnSpc>
              <a:spcBef>
                <a:spcPts val="606"/>
              </a:spcBef>
              <a:tabLst/>
            </a:pPr>
            <a:r>
              <a:rPr sz="2000" kern="0" spc="-10" dirty="0">
                <a:solidFill>
                  <a:srgbClr val="000000">
                    <a:alpha val="100000"/>
                  </a:srgbClr>
                </a:solidFill>
                <a:latin typeface="Microsoft YaHei"/>
                <a:ea typeface="Microsoft YaHei"/>
                <a:cs typeface="Microsoft YaHei"/>
              </a:rPr>
              <a:t>⒈要旨：以行为为中心</a:t>
            </a:r>
            <a:r>
              <a:rPr sz="2000" kern="0" spc="-20" dirty="0">
                <a:solidFill>
                  <a:srgbClr val="000000">
                    <a:alpha val="100000"/>
                  </a:srgbClr>
                </a:solidFill>
                <a:latin typeface="Microsoft YaHei"/>
                <a:ea typeface="Microsoft YaHei"/>
                <a:cs typeface="Microsoft YaHei"/>
              </a:rPr>
              <a:t>,以设计为过程</a:t>
            </a:r>
            <a:endParaRPr lang="Microsoft YaHei" altLang="Microsoft YaHei" sz="2000" dirty="0"/>
          </a:p>
          <a:p>
            <a:pPr marL="161925" algn="l" rtl="0" eaLnBrk="0">
              <a:lnSpc>
                <a:spcPct val="91000"/>
              </a:lnSpc>
              <a:spcBef>
                <a:spcPts val="1415"/>
              </a:spcBef>
              <a:tabLst/>
            </a:pPr>
            <a:r>
              <a:rPr sz="2000" kern="0" spc="-100" dirty="0">
                <a:solidFill>
                  <a:srgbClr val="000000">
                    <a:alpha val="100000"/>
                  </a:srgbClr>
                </a:solidFill>
                <a:latin typeface="Microsoft YaHei"/>
                <a:ea typeface="Microsoft YaHei"/>
                <a:cs typeface="Microsoft YaHei"/>
              </a:rPr>
              <a:t>⒉基本思想：“生活即教育”、</a:t>
            </a:r>
            <a:r>
              <a:rPr sz="2000" kern="0" spc="9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a:t>
            </a:r>
            <a:r>
              <a:rPr sz="2000" kern="0" spc="-110" dirty="0">
                <a:solidFill>
                  <a:srgbClr val="000000">
                    <a:alpha val="100000"/>
                  </a:srgbClr>
                </a:solidFill>
                <a:latin typeface="Microsoft YaHei"/>
                <a:ea typeface="Microsoft YaHei"/>
                <a:cs typeface="Microsoft YaHei"/>
              </a:rPr>
              <a:t>行为即课程”</a:t>
            </a:r>
            <a:endParaRPr lang="Microsoft YaHei" altLang="Microsoft YaHei" sz="2000" dirty="0"/>
          </a:p>
          <a:p>
            <a:pPr marL="179704" algn="l" rtl="0" eaLnBrk="0">
              <a:lnSpc>
                <a:spcPct val="83000"/>
              </a:lnSpc>
              <a:spcBef>
                <a:spcPts val="1412"/>
              </a:spcBef>
              <a:tabLst/>
            </a:pPr>
            <a:r>
              <a:rPr sz="2000" kern="0" spc="0" dirty="0">
                <a:solidFill>
                  <a:srgbClr val="000000">
                    <a:alpha val="100000"/>
                  </a:srgbClr>
                </a:solidFill>
                <a:latin typeface="Microsoft YaHei"/>
                <a:ea typeface="Microsoft YaHei"/>
                <a:cs typeface="Microsoft YaHei"/>
              </a:rPr>
              <a:t>⒊目标：兼顾个体和社会</a:t>
            </a:r>
            <a:r>
              <a:rPr sz="2000" kern="0" spc="-10" dirty="0">
                <a:solidFill>
                  <a:srgbClr val="000000">
                    <a:alpha val="100000"/>
                  </a:srgbClr>
                </a:solidFill>
                <a:latin typeface="Microsoft YaHei"/>
                <a:ea typeface="Microsoft YaHei"/>
                <a:cs typeface="Microsoft YaHei"/>
              </a:rPr>
              <a:t>的需要,其内容来自周围环境,其方法采用单元设计教学法,其实施</a:t>
            </a:r>
            <a:endParaRPr lang="Microsoft YaHei" altLang="Microsoft YaHei" sz="2000" dirty="0"/>
          </a:p>
          <a:p>
            <a:pPr marL="149860" algn="l" rtl="0" eaLnBrk="0">
              <a:lnSpc>
                <a:spcPts val="3597"/>
              </a:lnSpc>
              <a:tabLst/>
            </a:pPr>
            <a:r>
              <a:rPr sz="2000" kern="0" spc="-180" dirty="0">
                <a:solidFill>
                  <a:srgbClr val="000000">
                    <a:alpha val="100000"/>
                  </a:srgbClr>
                </a:solidFill>
                <a:latin typeface="Microsoft YaHei"/>
                <a:ea typeface="Microsoft YaHei"/>
                <a:cs typeface="Microsoft YaHei"/>
              </a:rPr>
              <a:t>以行动为中心。</a:t>
            </a:r>
            <a:endParaRPr lang="Microsoft YaHei" altLang="Microsoft YaHei" sz="2000" dirty="0"/>
          </a:p>
          <a:p>
            <a:pPr algn="r" rtl="0" eaLnBrk="0">
              <a:lnSpc>
                <a:spcPts val="2587"/>
              </a:lnSpc>
              <a:spcBef>
                <a:spcPts val="1242"/>
              </a:spcBef>
              <a:tabLst/>
            </a:pPr>
            <a:r>
              <a:rPr sz="2000" kern="0" spc="-10" dirty="0">
                <a:solidFill>
                  <a:srgbClr val="000000">
                    <a:alpha val="100000"/>
                  </a:srgbClr>
                </a:solidFill>
                <a:latin typeface="Microsoft YaHei"/>
                <a:ea typeface="Microsoft YaHei"/>
                <a:cs typeface="Microsoft YaHei"/>
              </a:rPr>
              <a:t>4、“做中学”的意义—（</a:t>
            </a:r>
            <a:r>
              <a:rPr sz="2000" kern="0" spc="-18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1）对儿童直接经验获得的一种保障。（2）能满足儿童行为表</a:t>
            </a:r>
            <a:endParaRPr lang="Microsoft YaHei" altLang="Microsoft YaHei" sz="2000" dirty="0"/>
          </a:p>
          <a:p>
            <a:pPr marL="140970" algn="l" rtl="0" eaLnBrk="0">
              <a:lnSpc>
                <a:spcPts val="3430"/>
              </a:lnSpc>
              <a:tabLst/>
            </a:pPr>
            <a:r>
              <a:rPr sz="2000" kern="0" spc="0" dirty="0">
                <a:solidFill>
                  <a:srgbClr val="000000">
                    <a:alpha val="100000"/>
                  </a:srgbClr>
                </a:solidFill>
                <a:latin typeface="Microsoft YaHei"/>
                <a:ea typeface="Microsoft YaHei"/>
                <a:cs typeface="Microsoft YaHei"/>
              </a:rPr>
              <a:t>现的欲望。（3）是儿童真正兴趣之所在。</a:t>
            </a:r>
            <a:endParaRPr lang="Microsoft YaHei" altLang="Microsoft YaHei" sz="2000" dirty="0"/>
          </a:p>
          <a:p>
            <a:pPr marL="159385" algn="l" rtl="0" eaLnBrk="0">
              <a:lnSpc>
                <a:spcPts val="2587"/>
              </a:lnSpc>
              <a:spcBef>
                <a:spcPts val="1180"/>
              </a:spcBef>
              <a:tabLst/>
            </a:pPr>
            <a:r>
              <a:rPr sz="2000" kern="0" spc="0" dirty="0">
                <a:solidFill>
                  <a:srgbClr val="000000">
                    <a:alpha val="100000"/>
                  </a:srgbClr>
                </a:solidFill>
                <a:latin typeface="Microsoft YaHei"/>
                <a:ea typeface="Microsoft YaHei"/>
                <a:cs typeface="Microsoft YaHei"/>
              </a:rPr>
              <a:t>5、教学法—教师要</a:t>
            </a:r>
            <a:r>
              <a:rPr sz="2000" kern="0" spc="-8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1）为儿童提供“做中学”的机会。</a:t>
            </a:r>
            <a:endParaRPr lang="Microsoft YaHei" altLang="Microsoft YaHei" sz="2000" dirty="0"/>
          </a:p>
          <a:p>
            <a:pPr marL="303529" algn="l" rtl="0" eaLnBrk="0">
              <a:lnSpc>
                <a:spcPts val="3599"/>
              </a:lnSpc>
              <a:tabLst/>
            </a:pPr>
            <a:r>
              <a:rPr sz="2000" kern="0" spc="-70" dirty="0">
                <a:solidFill>
                  <a:srgbClr val="000000">
                    <a:alpha val="100000"/>
                  </a:srgbClr>
                </a:solidFill>
                <a:latin typeface="Microsoft YaHei"/>
                <a:ea typeface="Microsoft YaHei"/>
                <a:cs typeface="Microsoft YaHei"/>
              </a:rPr>
              <a:t>（2）引导儿童主动探究、亲历发现过程。</a:t>
            </a:r>
            <a:endParaRPr lang="Microsoft YaHei" altLang="Microsoft YaHei" sz="2000" dirty="0"/>
          </a:p>
          <a:p>
            <a:pPr algn="l" rtl="0" eaLnBrk="0">
              <a:lnSpc>
                <a:spcPct val="105000"/>
              </a:lnSpc>
              <a:tabLst/>
            </a:pPr>
            <a:endParaRPr lang="Arial" altLang="Arial" sz="800" dirty="0"/>
          </a:p>
          <a:p>
            <a:pPr marL="303529" algn="l" rtl="0" eaLnBrk="0">
              <a:lnSpc>
                <a:spcPts val="2587"/>
              </a:lnSpc>
              <a:spcBef>
                <a:spcPts val="4"/>
              </a:spcBef>
              <a:tabLst/>
            </a:pPr>
            <a:r>
              <a:rPr sz="2000" kern="0" spc="-80" dirty="0">
                <a:solidFill>
                  <a:srgbClr val="000000">
                    <a:alpha val="100000"/>
                  </a:srgbClr>
                </a:solidFill>
                <a:latin typeface="Microsoft YaHei"/>
                <a:ea typeface="Microsoft YaHei"/>
                <a:cs typeface="Microsoft YaHei"/>
              </a:rPr>
              <a:t>（3）做好课前充分准备。（4）做好课程</a:t>
            </a:r>
            <a:r>
              <a:rPr sz="2000" kern="0" spc="-90" dirty="0">
                <a:solidFill>
                  <a:srgbClr val="000000">
                    <a:alpha val="100000"/>
                  </a:srgbClr>
                </a:solidFill>
                <a:latin typeface="Microsoft YaHei"/>
                <a:ea typeface="Microsoft YaHei"/>
                <a:cs typeface="Microsoft YaHei"/>
              </a:rPr>
              <a:t>实施指导。</a:t>
            </a:r>
            <a:endParaRPr lang="Microsoft YaHei" altLang="Microsoft YaHei" sz="2000" dirty="0"/>
          </a:p>
        </p:txBody>
      </p:sp>
      <p:sp>
        <p:nvSpPr>
          <p:cNvPr id="255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556" name="textbox 255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55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22" name="group 322"/>
          <p:cNvGrpSpPr/>
          <p:nvPr/>
        </p:nvGrpSpPr>
        <p:grpSpPr>
          <a:xfrm rot="21600000">
            <a:off x="1584025" y="181482"/>
            <a:ext cx="2561648" cy="199231"/>
            <a:chOff x="0" y="0"/>
            <a:chExt cx="2561648" cy="199231"/>
          </a:xfrm>
        </p:grpSpPr>
        <p:pic>
          <p:nvPicPr>
            <p:cNvPr id="2560" name="picture 2560"/>
            <p:cNvPicPr>
              <a:picLocks noChangeAspect="1"/>
            </p:cNvPicPr>
            <p:nvPr/>
          </p:nvPicPr>
          <p:blipFill>
            <a:blip r:embed="rId3"/>
            <a:stretch>
              <a:fillRect/>
            </a:stretch>
          </p:blipFill>
          <p:spPr>
            <a:xfrm rot="21600000">
              <a:off x="13273" y="11350"/>
              <a:ext cx="2548374" cy="187881"/>
            </a:xfrm>
            <a:prstGeom prst="rect">
              <a:avLst/>
            </a:prstGeom>
          </p:spPr>
        </p:pic>
        <p:sp>
          <p:nvSpPr>
            <p:cNvPr id="2562" name="textbox 2562"/>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56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6" name="picture 2566"/>
          <p:cNvPicPr>
            <a:picLocks noChangeAspect="1"/>
          </p:cNvPicPr>
          <p:nvPr/>
        </p:nvPicPr>
        <p:blipFill>
          <a:blip r:embed="rId2"/>
          <a:stretch>
            <a:fillRect/>
          </a:stretch>
        </p:blipFill>
        <p:spPr>
          <a:xfrm rot="21600000">
            <a:off x="0" y="0"/>
            <a:ext cx="12192000" cy="6858000"/>
          </a:xfrm>
          <a:prstGeom prst="rect">
            <a:avLst/>
          </a:prstGeom>
        </p:spPr>
      </p:pic>
      <p:sp>
        <p:nvSpPr>
          <p:cNvPr id="256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570" name="textbox 2570"/>
          <p:cNvSpPr/>
          <p:nvPr/>
        </p:nvSpPr>
        <p:spPr>
          <a:xfrm>
            <a:off x="1589446" y="1891386"/>
            <a:ext cx="10183494" cy="309245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2587"/>
              </a:lnSpc>
              <a:tabLst/>
            </a:pPr>
            <a:r>
              <a:rPr sz="2000" kern="0" spc="-10" dirty="0">
                <a:solidFill>
                  <a:srgbClr val="000000">
                    <a:alpha val="100000"/>
                  </a:srgbClr>
                </a:solidFill>
                <a:latin typeface="Microsoft YaHei"/>
                <a:ea typeface="Microsoft YaHei"/>
                <a:cs typeface="Microsoft YaHei"/>
              </a:rPr>
              <a:t>(一)关于见习、实习的场</a:t>
            </a:r>
            <a:r>
              <a:rPr sz="2000" kern="0" spc="-20" dirty="0">
                <a:solidFill>
                  <a:srgbClr val="000000">
                    <a:alpha val="100000"/>
                  </a:srgbClr>
                </a:solidFill>
                <a:latin typeface="Microsoft YaHei"/>
                <a:ea typeface="Microsoft YaHei"/>
                <a:cs typeface="Microsoft YaHei"/>
              </a:rPr>
              <a:t>所</a:t>
            </a:r>
            <a:endParaRPr lang="Microsoft YaHei" altLang="Microsoft YaHei" sz="2000" dirty="0"/>
          </a:p>
          <a:p>
            <a:pPr marL="16509" algn="l" rtl="0" eaLnBrk="0">
              <a:lnSpc>
                <a:spcPct val="83000"/>
              </a:lnSpc>
              <a:spcBef>
                <a:spcPts val="1373"/>
              </a:spcBef>
              <a:tabLst/>
            </a:pPr>
            <a:r>
              <a:rPr sz="2000" kern="0" spc="-20" dirty="0">
                <a:solidFill>
                  <a:srgbClr val="000000">
                    <a:alpha val="100000"/>
                  </a:srgbClr>
                </a:solidFill>
                <a:latin typeface="Microsoft YaHei"/>
                <a:ea typeface="Microsoft YaHei"/>
                <a:cs typeface="Microsoft YaHei"/>
              </a:rPr>
              <a:t>四种单位:    1、中心幼稚</a:t>
            </a:r>
            <a:r>
              <a:rPr sz="2000" kern="0" spc="-30" dirty="0">
                <a:solidFill>
                  <a:srgbClr val="000000">
                    <a:alpha val="100000"/>
                  </a:srgbClr>
                </a:solidFill>
                <a:latin typeface="Microsoft YaHei"/>
                <a:ea typeface="Microsoft YaHei"/>
                <a:cs typeface="Microsoft YaHei"/>
              </a:rPr>
              <a:t>园</a:t>
            </a:r>
            <a:r>
              <a:rPr sz="2000" kern="0" spc="7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2、平民幼稚园</a:t>
            </a:r>
            <a:endParaRPr lang="Microsoft YaHei" altLang="Microsoft YaHei" sz="2000" dirty="0"/>
          </a:p>
          <a:p>
            <a:pPr marL="1353819" algn="l" rtl="0" eaLnBrk="0">
              <a:lnSpc>
                <a:spcPts val="3593"/>
              </a:lnSpc>
              <a:tabLst/>
            </a:pPr>
            <a:r>
              <a:rPr sz="2000" kern="0" spc="-20" dirty="0">
                <a:solidFill>
                  <a:srgbClr val="000000">
                    <a:alpha val="100000"/>
                  </a:srgbClr>
                </a:solidFill>
                <a:latin typeface="Microsoft YaHei"/>
                <a:ea typeface="Microsoft YaHei"/>
                <a:cs typeface="Microsoft YaHei"/>
              </a:rPr>
              <a:t>3、婴儿保育院</a:t>
            </a:r>
            <a:r>
              <a:rPr sz="2000" kern="0" spc="31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4、小学</a:t>
            </a:r>
            <a:endParaRPr lang="Microsoft YaHei" altLang="Microsoft YaHei" sz="2000" dirty="0"/>
          </a:p>
          <a:p>
            <a:pPr marL="12700" algn="l" rtl="0" eaLnBrk="0">
              <a:lnSpc>
                <a:spcPts val="2587"/>
              </a:lnSpc>
              <a:spcBef>
                <a:spcPts val="1252"/>
              </a:spcBef>
              <a:tabLst/>
            </a:pPr>
            <a:r>
              <a:rPr sz="2000" kern="0" spc="-10" dirty="0">
                <a:solidFill>
                  <a:srgbClr val="000000">
                    <a:alpha val="100000"/>
                  </a:srgbClr>
                </a:solidFill>
                <a:latin typeface="Microsoft YaHei"/>
                <a:ea typeface="Microsoft YaHei"/>
                <a:cs typeface="Microsoft YaHei"/>
              </a:rPr>
              <a:t>(二)关于见习、实习的时间安排</a:t>
            </a:r>
            <a:endParaRPr lang="Microsoft YaHei" altLang="Microsoft YaHei" sz="2000" dirty="0"/>
          </a:p>
          <a:p>
            <a:pPr marL="168910" algn="l" rtl="0" eaLnBrk="0">
              <a:lnSpc>
                <a:spcPct val="83000"/>
              </a:lnSpc>
              <a:spcBef>
                <a:spcPts val="1373"/>
              </a:spcBef>
              <a:tabLst/>
            </a:pPr>
            <a:r>
              <a:rPr sz="2000" kern="0" spc="-60" dirty="0">
                <a:solidFill>
                  <a:srgbClr val="000000">
                    <a:alpha val="100000"/>
                  </a:srgbClr>
                </a:solidFill>
                <a:latin typeface="Microsoft YaHei"/>
                <a:ea typeface="Microsoft YaHei"/>
                <a:cs typeface="Microsoft YaHei"/>
              </a:rPr>
              <a:t>1、参观、见习</a:t>
            </a:r>
            <a:r>
              <a:rPr sz="2000" kern="0" spc="-37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 第一学年：</a:t>
            </a:r>
            <a:r>
              <a:rPr sz="2000" kern="0" spc="20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9学时  分三次进行</a:t>
            </a:r>
            <a:endParaRPr lang="Microsoft YaHei" altLang="Microsoft YaHei" sz="2000" dirty="0"/>
          </a:p>
          <a:p>
            <a:pPr marL="157479" algn="l" rtl="0" eaLnBrk="0">
              <a:lnSpc>
                <a:spcPts val="3597"/>
              </a:lnSpc>
              <a:tabLst/>
            </a:pPr>
            <a:r>
              <a:rPr sz="2000" kern="0" spc="-10" dirty="0">
                <a:solidFill>
                  <a:srgbClr val="000000">
                    <a:alpha val="100000"/>
                  </a:srgbClr>
                </a:solidFill>
                <a:latin typeface="Microsoft YaHei"/>
                <a:ea typeface="Microsoft YaHei"/>
                <a:cs typeface="Microsoft YaHei"/>
              </a:rPr>
              <a:t>2、试教—第二学年：学生自由支配</a:t>
            </a:r>
            <a:endParaRPr lang="Microsoft YaHei" altLang="Microsoft YaHei" sz="2000" dirty="0"/>
          </a:p>
          <a:p>
            <a:pPr algn="l" rtl="0" eaLnBrk="0">
              <a:lnSpc>
                <a:spcPct val="103000"/>
              </a:lnSpc>
              <a:tabLst/>
            </a:pPr>
            <a:endParaRPr lang="Arial" altLang="Arial" sz="1300" dirty="0"/>
          </a:p>
          <a:p>
            <a:pPr algn="l" rtl="0" eaLnBrk="0">
              <a:lnSpc>
                <a:spcPct val="10405"/>
              </a:lnSpc>
              <a:tabLst/>
            </a:pPr>
            <a:endParaRPr lang="Arial" altLang="Arial" sz="100" dirty="0"/>
          </a:p>
          <a:p>
            <a:pPr algn="r" rtl="0" eaLnBrk="0">
              <a:lnSpc>
                <a:spcPct val="91000"/>
              </a:lnSpc>
              <a:tabLst/>
            </a:pPr>
            <a:r>
              <a:rPr sz="2000" kern="0" spc="-40" dirty="0">
                <a:solidFill>
                  <a:srgbClr val="000000">
                    <a:alpha val="100000"/>
                  </a:srgbClr>
                </a:solidFill>
                <a:latin typeface="Microsoft YaHei"/>
                <a:ea typeface="Microsoft YaHei"/>
                <a:cs typeface="Microsoft YaHei"/>
              </a:rPr>
              <a:t>3、辅导—第三学年：第一学期一半</a:t>
            </a:r>
            <a:r>
              <a:rPr sz="2000" kern="0" spc="-50" dirty="0">
                <a:solidFill>
                  <a:srgbClr val="000000">
                    <a:alpha val="100000"/>
                  </a:srgbClr>
                </a:solidFill>
                <a:latin typeface="Microsoft YaHei"/>
                <a:ea typeface="Microsoft YaHei"/>
                <a:cs typeface="Microsoft YaHei"/>
              </a:rPr>
              <a:t>时间在幼儿园</a:t>
            </a:r>
            <a:r>
              <a:rPr sz="2000" kern="0" spc="-29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，一半时间在小学，第二学期全班下乡。</a:t>
            </a:r>
            <a:endParaRPr lang="Microsoft YaHei" altLang="Microsoft YaHei" sz="2000" dirty="0"/>
          </a:p>
        </p:txBody>
      </p:sp>
      <p:sp>
        <p:nvSpPr>
          <p:cNvPr id="2572" name="textbox 2572"/>
          <p:cNvSpPr/>
          <p:nvPr/>
        </p:nvSpPr>
        <p:spPr>
          <a:xfrm>
            <a:off x="1445765" y="550045"/>
            <a:ext cx="4949190" cy="1010919"/>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张雪门的学前教育思想</a:t>
            </a:r>
            <a:endParaRPr lang="Microsoft YaHei" altLang="Microsoft YaHei" sz="2400" dirty="0"/>
          </a:p>
          <a:p>
            <a:pPr algn="l" rtl="0" eaLnBrk="0">
              <a:lnSpc>
                <a:spcPct val="104000"/>
              </a:lnSpc>
              <a:tabLst/>
            </a:pPr>
            <a:endParaRPr lang="Arial" altLang="Arial" sz="1400" dirty="0"/>
          </a:p>
          <a:p>
            <a:pPr algn="l" rtl="0" eaLnBrk="0">
              <a:lnSpc>
                <a:spcPct val="7272"/>
              </a:lnSpc>
              <a:tabLst/>
            </a:pPr>
            <a:endParaRPr lang="Arial" altLang="Arial" sz="100" dirty="0"/>
          </a:p>
          <a:p>
            <a:pPr marL="944880" algn="l" rtl="0" eaLnBrk="0">
              <a:lnSpc>
                <a:spcPct val="91000"/>
              </a:lnSpc>
              <a:tabLst>
                <a:tab pos="1144269"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四、论幼稚师范教育的见习和实习</a:t>
            </a:r>
            <a:endParaRPr lang="Microsoft YaHei" altLang="Microsoft YaHei" sz="2000" dirty="0"/>
          </a:p>
        </p:txBody>
      </p:sp>
      <p:sp>
        <p:nvSpPr>
          <p:cNvPr id="257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576" name="textbox 257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57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24" name="group 324"/>
          <p:cNvGrpSpPr/>
          <p:nvPr/>
        </p:nvGrpSpPr>
        <p:grpSpPr>
          <a:xfrm rot="21600000">
            <a:off x="1584025" y="181482"/>
            <a:ext cx="2561648" cy="199231"/>
            <a:chOff x="0" y="0"/>
            <a:chExt cx="2561648" cy="199231"/>
          </a:xfrm>
        </p:grpSpPr>
        <p:pic>
          <p:nvPicPr>
            <p:cNvPr id="2580" name="picture 2580"/>
            <p:cNvPicPr>
              <a:picLocks noChangeAspect="1"/>
            </p:cNvPicPr>
            <p:nvPr/>
          </p:nvPicPr>
          <p:blipFill>
            <a:blip r:embed="rId3"/>
            <a:stretch>
              <a:fillRect/>
            </a:stretch>
          </p:blipFill>
          <p:spPr>
            <a:xfrm rot="21600000">
              <a:off x="13273" y="11350"/>
              <a:ext cx="2548374" cy="187881"/>
            </a:xfrm>
            <a:prstGeom prst="rect">
              <a:avLst/>
            </a:prstGeom>
          </p:spPr>
        </p:pic>
        <p:sp>
          <p:nvSpPr>
            <p:cNvPr id="2582" name="textbox 2582"/>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58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6" name="picture 2586"/>
          <p:cNvPicPr>
            <a:picLocks noChangeAspect="1"/>
          </p:cNvPicPr>
          <p:nvPr/>
        </p:nvPicPr>
        <p:blipFill>
          <a:blip r:embed="rId2"/>
          <a:stretch>
            <a:fillRect/>
          </a:stretch>
        </p:blipFill>
        <p:spPr>
          <a:xfrm rot="21600000">
            <a:off x="0" y="0"/>
            <a:ext cx="12192000" cy="6858000"/>
          </a:xfrm>
          <a:prstGeom prst="rect">
            <a:avLst/>
          </a:prstGeom>
        </p:spPr>
      </p:pic>
      <p:sp>
        <p:nvSpPr>
          <p:cNvPr id="258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590" name="textbox 2590"/>
          <p:cNvSpPr/>
          <p:nvPr/>
        </p:nvSpPr>
        <p:spPr>
          <a:xfrm>
            <a:off x="1571121" y="1891386"/>
            <a:ext cx="9975850" cy="3524250"/>
          </a:xfrm>
          <a:prstGeom prst="rect">
            <a:avLst/>
          </a:prstGeom>
        </p:spPr>
        <p:txBody>
          <a:bodyPr vert="horz" wrap="square" lIns="0" tIns="0" rIns="0" bIns="0"/>
          <a:lstStyle/>
          <a:p>
            <a:pPr algn="l" rtl="0" eaLnBrk="0">
              <a:lnSpc>
                <a:spcPct val="83341"/>
              </a:lnSpc>
              <a:tabLst/>
            </a:pPr>
            <a:endParaRPr lang="Arial" altLang="Arial" sz="100" dirty="0"/>
          </a:p>
          <a:p>
            <a:pPr marL="31115" algn="l" rtl="0" eaLnBrk="0">
              <a:lnSpc>
                <a:spcPts val="2587"/>
              </a:lnSpc>
              <a:tabLst/>
            </a:pPr>
            <a:r>
              <a:rPr sz="2000" kern="0" spc="-20" dirty="0">
                <a:solidFill>
                  <a:srgbClr val="000000">
                    <a:alpha val="100000"/>
                  </a:srgbClr>
                </a:solidFill>
                <a:latin typeface="Microsoft YaHei"/>
                <a:ea typeface="Microsoft YaHei"/>
                <a:cs typeface="Microsoft YaHei"/>
              </a:rPr>
              <a:t>(三)关于实习的组织</a:t>
            </a:r>
            <a:endParaRPr lang="Microsoft YaHei" altLang="Microsoft YaHei" sz="2000" dirty="0"/>
          </a:p>
          <a:p>
            <a:pPr marL="15240" algn="l" rtl="0" eaLnBrk="0">
              <a:lnSpc>
                <a:spcPct val="83000"/>
              </a:lnSpc>
              <a:spcBef>
                <a:spcPts val="1373"/>
              </a:spcBef>
              <a:tabLst/>
            </a:pPr>
            <a:r>
              <a:rPr sz="2000" kern="0" spc="0" dirty="0">
                <a:solidFill>
                  <a:srgbClr val="000000">
                    <a:alpha val="100000"/>
                  </a:srgbClr>
                </a:solidFill>
                <a:latin typeface="Microsoft YaHei"/>
                <a:ea typeface="Microsoft YaHei"/>
                <a:cs typeface="Microsoft YaHei"/>
              </a:rPr>
              <a:t>条件：有步骤、有范围、有相当时间、有适合的导师与方法</a:t>
            </a:r>
            <a:endParaRPr lang="Microsoft YaHei" altLang="Microsoft YaHei" sz="2000" dirty="0"/>
          </a:p>
          <a:p>
            <a:pPr marL="12700" algn="l" rtl="0" eaLnBrk="0">
              <a:lnSpc>
                <a:spcPts val="3589"/>
              </a:lnSpc>
              <a:tabLst/>
            </a:pPr>
            <a:r>
              <a:rPr sz="2000" kern="0" spc="-10" dirty="0">
                <a:solidFill>
                  <a:srgbClr val="000000">
                    <a:alpha val="100000"/>
                  </a:srgbClr>
                </a:solidFill>
                <a:latin typeface="Microsoft YaHei"/>
                <a:ea typeface="Microsoft YaHei"/>
                <a:cs typeface="Microsoft YaHei"/>
              </a:rPr>
              <a:t>特点：空间上   时间上</a:t>
            </a:r>
            <a:r>
              <a:rPr sz="2000" kern="0" spc="6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内容上</a:t>
            </a:r>
            <a:endParaRPr lang="Microsoft YaHei" altLang="Microsoft YaHei" sz="2000" dirty="0"/>
          </a:p>
          <a:p>
            <a:pPr marL="187325" algn="l" rtl="0" eaLnBrk="0">
              <a:lnSpc>
                <a:spcPct val="83000"/>
              </a:lnSpc>
              <a:spcBef>
                <a:spcPts val="1617"/>
              </a:spcBef>
              <a:tabLst/>
            </a:pPr>
            <a:r>
              <a:rPr sz="2000" kern="0" spc="-50" dirty="0">
                <a:solidFill>
                  <a:srgbClr val="000000">
                    <a:alpha val="100000"/>
                  </a:srgbClr>
                </a:solidFill>
                <a:latin typeface="Microsoft YaHei"/>
                <a:ea typeface="Microsoft YaHei"/>
                <a:cs typeface="Microsoft YaHei"/>
              </a:rPr>
              <a:t>1、空间上，它把幼师生的实习场所从幼稚园扩大到婴儿园和小学</a:t>
            </a:r>
            <a:r>
              <a:rPr sz="2000" kern="0" spc="-60" dirty="0">
                <a:solidFill>
                  <a:srgbClr val="000000">
                    <a:alpha val="100000"/>
                  </a:srgbClr>
                </a:solidFill>
                <a:latin typeface="Microsoft YaHei"/>
                <a:ea typeface="Microsoft YaHei"/>
                <a:cs typeface="Microsoft YaHei"/>
              </a:rPr>
              <a:t>，</a:t>
            </a:r>
            <a:r>
              <a:rPr sz="2000" kern="0" spc="34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从校内扩到到校外，</a:t>
            </a:r>
            <a:endParaRPr lang="Microsoft YaHei" altLang="Microsoft YaHei" sz="2000" dirty="0"/>
          </a:p>
          <a:p>
            <a:pPr marL="13970" algn="l" rtl="0" eaLnBrk="0">
              <a:lnSpc>
                <a:spcPts val="3599"/>
              </a:lnSpc>
              <a:tabLst/>
            </a:pPr>
            <a:r>
              <a:rPr sz="2000" kern="0" spc="-140" dirty="0">
                <a:solidFill>
                  <a:srgbClr val="000000">
                    <a:alpha val="100000"/>
                  </a:srgbClr>
                </a:solidFill>
                <a:latin typeface="Microsoft YaHei"/>
                <a:ea typeface="Microsoft YaHei"/>
                <a:cs typeface="Microsoft YaHei"/>
              </a:rPr>
              <a:t>从城市扩大到农村；</a:t>
            </a:r>
            <a:endParaRPr lang="Microsoft YaHei" altLang="Microsoft YaHei" sz="2000" dirty="0"/>
          </a:p>
          <a:p>
            <a:pPr marL="175260" algn="l" rtl="0" eaLnBrk="0">
              <a:lnSpc>
                <a:spcPct val="91000"/>
              </a:lnSpc>
              <a:spcBef>
                <a:spcPts val="1617"/>
              </a:spcBef>
              <a:tabLst/>
            </a:pPr>
            <a:r>
              <a:rPr sz="2000" kern="0" spc="0" dirty="0">
                <a:solidFill>
                  <a:srgbClr val="000000">
                    <a:alpha val="100000"/>
                  </a:srgbClr>
                </a:solidFill>
                <a:latin typeface="Microsoft YaHei"/>
                <a:ea typeface="Microsoft YaHei"/>
                <a:cs typeface="Microsoft YaHei"/>
              </a:rPr>
              <a:t>2、时间上，它从只集中在三年中的最后一个学期，增加</a:t>
            </a:r>
            <a:r>
              <a:rPr sz="2000" kern="0" spc="-10" dirty="0">
                <a:solidFill>
                  <a:srgbClr val="000000">
                    <a:alpha val="100000"/>
                  </a:srgbClr>
                </a:solidFill>
                <a:latin typeface="Microsoft YaHei"/>
                <a:ea typeface="Microsoft YaHei"/>
                <a:cs typeface="Microsoft YaHei"/>
              </a:rPr>
              <a:t>到三年中均有实习；</a:t>
            </a:r>
            <a:endParaRPr lang="Microsoft YaHei" altLang="Microsoft YaHei" sz="2000" dirty="0"/>
          </a:p>
          <a:p>
            <a:pPr algn="r" rtl="0" eaLnBrk="0">
              <a:lnSpc>
                <a:spcPct val="83000"/>
              </a:lnSpc>
              <a:spcBef>
                <a:spcPts val="1406"/>
              </a:spcBef>
              <a:tabLst/>
            </a:pPr>
            <a:r>
              <a:rPr sz="2000" kern="0" spc="0" dirty="0">
                <a:solidFill>
                  <a:srgbClr val="000000">
                    <a:alpha val="100000"/>
                  </a:srgbClr>
                </a:solidFill>
                <a:latin typeface="Microsoft YaHei"/>
                <a:ea typeface="Microsoft YaHei"/>
                <a:cs typeface="Microsoft YaHei"/>
              </a:rPr>
              <a:t>3、内容上，它从仅仅实习幼稚教育扩展到婴儿保育、小</a:t>
            </a:r>
            <a:r>
              <a:rPr sz="2000" kern="0" spc="-10" dirty="0">
                <a:solidFill>
                  <a:srgbClr val="000000">
                    <a:alpha val="100000"/>
                  </a:srgbClr>
                </a:solidFill>
                <a:latin typeface="Microsoft YaHei"/>
                <a:ea typeface="Microsoft YaHei"/>
                <a:cs typeface="Microsoft YaHei"/>
              </a:rPr>
              <a:t>学教育，从只实习教育和教学扩</a:t>
            </a:r>
            <a:endParaRPr lang="Microsoft YaHei" altLang="Microsoft YaHei" sz="2000" dirty="0"/>
          </a:p>
          <a:p>
            <a:pPr marL="15240" algn="l" rtl="0" eaLnBrk="0">
              <a:lnSpc>
                <a:spcPts val="3599"/>
              </a:lnSpc>
              <a:tabLst/>
            </a:pPr>
            <a:r>
              <a:rPr sz="2000" kern="0" spc="-40" dirty="0">
                <a:solidFill>
                  <a:srgbClr val="000000">
                    <a:alpha val="100000"/>
                  </a:srgbClr>
                </a:solidFill>
                <a:latin typeface="Microsoft YaHei"/>
                <a:ea typeface="Microsoft YaHei"/>
                <a:cs typeface="Microsoft YaHei"/>
              </a:rPr>
              <a:t>展到实习行政管理以及</a:t>
            </a:r>
            <a:r>
              <a:rPr sz="2000" kern="0" spc="-50" dirty="0">
                <a:solidFill>
                  <a:srgbClr val="000000">
                    <a:alpha val="100000"/>
                  </a:srgbClr>
                </a:solidFill>
                <a:latin typeface="Microsoft YaHei"/>
                <a:ea typeface="Microsoft YaHei"/>
                <a:cs typeface="Microsoft YaHei"/>
              </a:rPr>
              <a:t>缝纫炊事等。</a:t>
            </a:r>
            <a:endParaRPr lang="Microsoft YaHei" altLang="Microsoft YaHei" sz="2000" dirty="0"/>
          </a:p>
        </p:txBody>
      </p:sp>
      <p:sp>
        <p:nvSpPr>
          <p:cNvPr id="2592" name="textbox 2592"/>
          <p:cNvSpPr/>
          <p:nvPr/>
        </p:nvSpPr>
        <p:spPr>
          <a:xfrm>
            <a:off x="1445765" y="550045"/>
            <a:ext cx="4949190" cy="1010919"/>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张雪门的学前教育思想</a:t>
            </a:r>
            <a:endParaRPr lang="Microsoft YaHei" altLang="Microsoft YaHei" sz="2400" dirty="0"/>
          </a:p>
          <a:p>
            <a:pPr algn="l" rtl="0" eaLnBrk="0">
              <a:lnSpc>
                <a:spcPct val="104000"/>
              </a:lnSpc>
              <a:tabLst/>
            </a:pPr>
            <a:endParaRPr lang="Arial" altLang="Arial" sz="1400" dirty="0"/>
          </a:p>
          <a:p>
            <a:pPr marL="944880" algn="l" rtl="0" eaLnBrk="0">
              <a:lnSpc>
                <a:spcPct val="91000"/>
              </a:lnSpc>
              <a:spcBef>
                <a:spcPts val="7"/>
              </a:spcBef>
              <a:tabLst>
                <a:tab pos="1144269"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四、论幼稚师范教育的见习和实习</a:t>
            </a:r>
            <a:endParaRPr lang="Microsoft YaHei" altLang="Microsoft YaHei" sz="2000" dirty="0"/>
          </a:p>
        </p:txBody>
      </p:sp>
      <p:sp>
        <p:nvSpPr>
          <p:cNvPr id="259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596" name="textbox 259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59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26" name="group 326"/>
          <p:cNvGrpSpPr/>
          <p:nvPr/>
        </p:nvGrpSpPr>
        <p:grpSpPr>
          <a:xfrm rot="21600000">
            <a:off x="1584025" y="181482"/>
            <a:ext cx="2561648" cy="199231"/>
            <a:chOff x="0" y="0"/>
            <a:chExt cx="2561648" cy="199231"/>
          </a:xfrm>
        </p:grpSpPr>
        <p:pic>
          <p:nvPicPr>
            <p:cNvPr id="2600" name="picture 2600"/>
            <p:cNvPicPr>
              <a:picLocks noChangeAspect="1"/>
            </p:cNvPicPr>
            <p:nvPr/>
          </p:nvPicPr>
          <p:blipFill>
            <a:blip r:embed="rId3"/>
            <a:stretch>
              <a:fillRect/>
            </a:stretch>
          </p:blipFill>
          <p:spPr>
            <a:xfrm rot="21600000">
              <a:off x="13273" y="11350"/>
              <a:ext cx="2548374" cy="187881"/>
            </a:xfrm>
            <a:prstGeom prst="rect">
              <a:avLst/>
            </a:prstGeom>
          </p:spPr>
        </p:pic>
        <p:sp>
          <p:nvSpPr>
            <p:cNvPr id="2602" name="textbox 2602"/>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60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6" name="picture 2606"/>
          <p:cNvPicPr>
            <a:picLocks noChangeAspect="1"/>
          </p:cNvPicPr>
          <p:nvPr/>
        </p:nvPicPr>
        <p:blipFill>
          <a:blip r:embed="rId2"/>
          <a:stretch>
            <a:fillRect/>
          </a:stretch>
        </p:blipFill>
        <p:spPr>
          <a:xfrm rot="21600000">
            <a:off x="0" y="0"/>
            <a:ext cx="12192000" cy="6858000"/>
          </a:xfrm>
          <a:prstGeom prst="rect">
            <a:avLst/>
          </a:prstGeom>
        </p:spPr>
      </p:pic>
      <p:sp>
        <p:nvSpPr>
          <p:cNvPr id="260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610" name="textbox 2610"/>
          <p:cNvSpPr/>
          <p:nvPr/>
        </p:nvSpPr>
        <p:spPr>
          <a:xfrm>
            <a:off x="1571885" y="1937706"/>
            <a:ext cx="9776459" cy="3018789"/>
          </a:xfrm>
          <a:prstGeom prst="rect">
            <a:avLst/>
          </a:prstGeom>
        </p:spPr>
        <p:txBody>
          <a:bodyPr vert="horz" wrap="square" lIns="0" tIns="0" rIns="0" bIns="0"/>
          <a:lstStyle/>
          <a:p>
            <a:pPr algn="l" rtl="0" eaLnBrk="0">
              <a:lnSpc>
                <a:spcPct val="88225"/>
              </a:lnSpc>
              <a:tabLst/>
            </a:pPr>
            <a:endParaRPr lang="Arial" altLang="Arial" sz="100" dirty="0"/>
          </a:p>
          <a:p>
            <a:pPr marL="37465" algn="l" rtl="0" eaLnBrk="0">
              <a:lnSpc>
                <a:spcPct val="91000"/>
              </a:lnSpc>
              <a:tabLst/>
            </a:pPr>
            <a:r>
              <a:rPr sz="2000" kern="0" spc="-30" dirty="0">
                <a:solidFill>
                  <a:srgbClr val="000000">
                    <a:alpha val="100000"/>
                  </a:srgbClr>
                </a:solidFill>
                <a:latin typeface="Microsoft YaHei"/>
                <a:ea typeface="Microsoft YaHei"/>
                <a:cs typeface="Microsoft YaHei"/>
              </a:rPr>
              <a:t>1、张雪门在幼稚教育目的、课程、师资培养方面</a:t>
            </a:r>
            <a:r>
              <a:rPr sz="2000" kern="0" spc="-40" dirty="0">
                <a:solidFill>
                  <a:srgbClr val="000000">
                    <a:alpha val="100000"/>
                  </a:srgbClr>
                </a:solidFill>
                <a:latin typeface="Microsoft YaHei"/>
                <a:ea typeface="Microsoft YaHei"/>
                <a:cs typeface="Microsoft YaHei"/>
              </a:rPr>
              <a:t>的研究和实践卓有成效。</a:t>
            </a:r>
            <a:endParaRPr lang="Microsoft YaHei" altLang="Microsoft YaHei" sz="2000" dirty="0"/>
          </a:p>
          <a:p>
            <a:pPr marL="26034" algn="l" rtl="0" eaLnBrk="0">
              <a:lnSpc>
                <a:spcPct val="83000"/>
              </a:lnSpc>
              <a:spcBef>
                <a:spcPts val="1410"/>
              </a:spcBef>
              <a:tabLst/>
            </a:pPr>
            <a:r>
              <a:rPr sz="2000" kern="0" spc="-40" dirty="0">
                <a:solidFill>
                  <a:srgbClr val="000000">
                    <a:alpha val="100000"/>
                  </a:srgbClr>
                </a:solidFill>
                <a:latin typeface="Microsoft YaHei"/>
                <a:ea typeface="Microsoft YaHei"/>
                <a:cs typeface="Microsoft YaHei"/>
              </a:rPr>
              <a:t>2、他的行为课程不仅体现了以儿童为中心的教育观， 且强调了教育对现实生活</a:t>
            </a:r>
            <a:r>
              <a:rPr sz="2000" kern="0" spc="-50" dirty="0">
                <a:solidFill>
                  <a:srgbClr val="000000">
                    <a:alpha val="100000"/>
                  </a:srgbClr>
                </a:solidFill>
                <a:latin typeface="Microsoft YaHei"/>
                <a:ea typeface="Microsoft YaHei"/>
                <a:cs typeface="Microsoft YaHei"/>
              </a:rPr>
              <a:t>的意义，</a:t>
            </a:r>
            <a:endParaRPr lang="Microsoft YaHei" altLang="Microsoft YaHei" sz="2000" dirty="0"/>
          </a:p>
          <a:p>
            <a:pPr marL="15240" algn="l" rtl="0" eaLnBrk="0">
              <a:lnSpc>
                <a:spcPts val="3589"/>
              </a:lnSpc>
              <a:tabLst/>
            </a:pPr>
            <a:r>
              <a:rPr sz="1900" kern="0" spc="-100" dirty="0">
                <a:solidFill>
                  <a:srgbClr val="000000">
                    <a:alpha val="100000"/>
                  </a:srgbClr>
                </a:solidFill>
                <a:latin typeface="Microsoft YaHei"/>
                <a:ea typeface="Microsoft YaHei"/>
                <a:cs typeface="Microsoft YaHei"/>
              </a:rPr>
              <a:t>具有科学性。</a:t>
            </a:r>
            <a:endParaRPr lang="Microsoft YaHei" altLang="Microsoft YaHei" sz="1900" dirty="0"/>
          </a:p>
          <a:p>
            <a:pPr marL="29209" algn="l" rtl="0" eaLnBrk="0">
              <a:lnSpc>
                <a:spcPct val="83000"/>
              </a:lnSpc>
              <a:spcBef>
                <a:spcPts val="1617"/>
              </a:spcBef>
              <a:tabLst/>
            </a:pPr>
            <a:r>
              <a:rPr sz="2000" kern="0" spc="0" dirty="0">
                <a:solidFill>
                  <a:srgbClr val="000000">
                    <a:alpha val="100000"/>
                  </a:srgbClr>
                </a:solidFill>
                <a:latin typeface="Microsoft YaHei"/>
                <a:ea typeface="Microsoft YaHei"/>
                <a:cs typeface="Microsoft YaHei"/>
              </a:rPr>
              <a:t>3、他十分重视幼稚师范生的培养，其师范教学观，不仅</a:t>
            </a:r>
            <a:r>
              <a:rPr sz="2000" kern="0" spc="-10" dirty="0">
                <a:solidFill>
                  <a:srgbClr val="000000">
                    <a:alpha val="100000"/>
                  </a:srgbClr>
                </a:solidFill>
                <a:latin typeface="Microsoft YaHei"/>
                <a:ea typeface="Microsoft YaHei"/>
                <a:cs typeface="Microsoft YaHei"/>
              </a:rPr>
              <a:t>重知识的学习，更重实践出真</a:t>
            </a:r>
            <a:endParaRPr lang="Microsoft YaHei" altLang="Microsoft YaHei" sz="2000" dirty="0"/>
          </a:p>
          <a:p>
            <a:pPr marL="12700" algn="l" rtl="0" eaLnBrk="0">
              <a:lnSpc>
                <a:spcPts val="3599"/>
              </a:lnSpc>
              <a:tabLst/>
            </a:pPr>
            <a:r>
              <a:rPr sz="2000" kern="0" spc="0" dirty="0">
                <a:solidFill>
                  <a:srgbClr val="000000">
                    <a:alpha val="100000"/>
                  </a:srgbClr>
                </a:solidFill>
                <a:latin typeface="Microsoft YaHei"/>
                <a:ea typeface="Microsoft YaHei"/>
                <a:cs typeface="Microsoft YaHei"/>
              </a:rPr>
              <a:t>知，真正实现了教学做合一。</a:t>
            </a:r>
            <a:endParaRPr lang="Microsoft YaHei" altLang="Microsoft YaHei" sz="2000" dirty="0"/>
          </a:p>
          <a:p>
            <a:pPr marL="13334" algn="l" rtl="0" eaLnBrk="0">
              <a:lnSpc>
                <a:spcPct val="83000"/>
              </a:lnSpc>
              <a:spcBef>
                <a:spcPts val="1603"/>
              </a:spcBef>
              <a:tabLst/>
            </a:pPr>
            <a:r>
              <a:rPr sz="2000" kern="0" spc="0" dirty="0">
                <a:solidFill>
                  <a:srgbClr val="000000">
                    <a:alpha val="100000"/>
                  </a:srgbClr>
                </a:solidFill>
                <a:latin typeface="Microsoft YaHei"/>
                <a:ea typeface="Microsoft YaHei"/>
                <a:cs typeface="Microsoft YaHei"/>
              </a:rPr>
              <a:t>4、他的学前教育思想和实践对我国产生很大影响，他严谨求是的治学态度、工作</a:t>
            </a:r>
            <a:r>
              <a:rPr sz="2000" kern="0" spc="-10" dirty="0">
                <a:solidFill>
                  <a:srgbClr val="000000">
                    <a:alpha val="100000"/>
                  </a:srgbClr>
                </a:solidFill>
                <a:latin typeface="Microsoft YaHei"/>
                <a:ea typeface="Microsoft YaHei"/>
                <a:cs typeface="Microsoft YaHei"/>
              </a:rPr>
              <a:t>作风</a:t>
            </a:r>
            <a:endParaRPr lang="Microsoft YaHei" altLang="Microsoft YaHei" sz="2000" dirty="0"/>
          </a:p>
          <a:p>
            <a:pPr marL="14604" algn="l" rtl="0" eaLnBrk="0">
              <a:lnSpc>
                <a:spcPts val="3581"/>
              </a:lnSpc>
              <a:tabLst/>
            </a:pPr>
            <a:r>
              <a:rPr sz="2000" kern="0" spc="-160" dirty="0">
                <a:solidFill>
                  <a:srgbClr val="000000">
                    <a:alpha val="100000"/>
                  </a:srgbClr>
                </a:solidFill>
                <a:latin typeface="Microsoft YaHei"/>
                <a:ea typeface="Microsoft YaHei"/>
                <a:cs typeface="Microsoft YaHei"/>
              </a:rPr>
              <a:t>也值得我们学习。</a:t>
            </a:r>
            <a:endParaRPr lang="Microsoft YaHei" altLang="Microsoft YaHei" sz="2000" dirty="0"/>
          </a:p>
        </p:txBody>
      </p:sp>
      <p:sp>
        <p:nvSpPr>
          <p:cNvPr id="2612" name="textbox 2612"/>
          <p:cNvSpPr/>
          <p:nvPr/>
        </p:nvSpPr>
        <p:spPr>
          <a:xfrm>
            <a:off x="1445765" y="550045"/>
            <a:ext cx="5556884" cy="1010919"/>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张雪门的学前教育思想</a:t>
            </a:r>
            <a:endParaRPr lang="Microsoft YaHei" altLang="Microsoft YaHei" sz="2400" dirty="0"/>
          </a:p>
          <a:p>
            <a:pPr algn="l" rtl="0" eaLnBrk="0">
              <a:lnSpc>
                <a:spcPct val="159000"/>
              </a:lnSpc>
              <a:tabLst/>
            </a:pPr>
            <a:endParaRPr lang="Arial" altLang="Arial" sz="1000" dirty="0"/>
          </a:p>
          <a:p>
            <a:pPr algn="l" rtl="0" eaLnBrk="0">
              <a:lnSpc>
                <a:spcPct val="100000"/>
              </a:lnSpc>
              <a:tabLst/>
            </a:pPr>
            <a:endParaRPr lang="Arial" altLang="Arial" sz="500" dirty="0"/>
          </a:p>
          <a:p>
            <a:pPr marL="944880" algn="l" rtl="0" eaLnBrk="0">
              <a:lnSpc>
                <a:spcPct val="91000"/>
              </a:lnSpc>
              <a:spcBef>
                <a:spcPts val="6"/>
              </a:spcBef>
              <a:tabLst>
                <a:tab pos="1105535" algn="l"/>
              </a:tabLst>
            </a:pPr>
            <a:r>
              <a:rPr sz="2000" kern="0" spc="0" dirty="0">
                <a:solidFill>
                  <a:srgbClr val="44546A">
                    <a:alpha val="100000"/>
                  </a:srgbClr>
                </a:solidFill>
                <a:latin typeface="Microsoft YaHei"/>
                <a:ea typeface="Microsoft YaHei"/>
                <a:cs typeface="Microsoft YaHei"/>
              </a:rPr>
              <a:t>	</a:t>
            </a:r>
            <a:r>
              <a:rPr sz="2000" kern="0" spc="-60" dirty="0">
                <a:solidFill>
                  <a:srgbClr val="44546A">
                    <a:alpha val="100000"/>
                  </a:srgbClr>
                </a:solidFill>
                <a:latin typeface="Microsoft YaHei"/>
                <a:ea typeface="Microsoft YaHei"/>
                <a:cs typeface="Microsoft YaHei"/>
              </a:rPr>
              <a:t>思考：如何评价张雪门的学前教育思想？</a:t>
            </a:r>
            <a:endParaRPr lang="Microsoft YaHei" altLang="Microsoft YaHei" sz="2000" dirty="0"/>
          </a:p>
        </p:txBody>
      </p:sp>
      <p:sp>
        <p:nvSpPr>
          <p:cNvPr id="261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2616" name="textbox 261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61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28" name="group 328"/>
          <p:cNvGrpSpPr/>
          <p:nvPr/>
        </p:nvGrpSpPr>
        <p:grpSpPr>
          <a:xfrm rot="21600000">
            <a:off x="1584025" y="181482"/>
            <a:ext cx="2561648" cy="199231"/>
            <a:chOff x="0" y="0"/>
            <a:chExt cx="2561648" cy="199231"/>
          </a:xfrm>
        </p:grpSpPr>
        <p:pic>
          <p:nvPicPr>
            <p:cNvPr id="2620" name="picture 2620"/>
            <p:cNvPicPr>
              <a:picLocks noChangeAspect="1"/>
            </p:cNvPicPr>
            <p:nvPr/>
          </p:nvPicPr>
          <p:blipFill>
            <a:blip r:embed="rId3"/>
            <a:stretch>
              <a:fillRect/>
            </a:stretch>
          </p:blipFill>
          <p:spPr>
            <a:xfrm rot="21600000">
              <a:off x="13273" y="11350"/>
              <a:ext cx="2548374" cy="187881"/>
            </a:xfrm>
            <a:prstGeom prst="rect">
              <a:avLst/>
            </a:prstGeom>
          </p:spPr>
        </p:pic>
        <p:sp>
          <p:nvSpPr>
            <p:cNvPr id="2622" name="textbox 2622"/>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62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6" name="picture 2626"/>
          <p:cNvPicPr>
            <a:picLocks noChangeAspect="1"/>
          </p:cNvPicPr>
          <p:nvPr/>
        </p:nvPicPr>
        <p:blipFill>
          <a:blip r:embed="rId2"/>
          <a:stretch>
            <a:fillRect/>
          </a:stretch>
        </p:blipFill>
        <p:spPr>
          <a:xfrm rot="21600000">
            <a:off x="0" y="0"/>
            <a:ext cx="12192000" cy="6858000"/>
          </a:xfrm>
          <a:prstGeom prst="rect">
            <a:avLst/>
          </a:prstGeom>
        </p:spPr>
      </p:pic>
      <p:sp>
        <p:nvSpPr>
          <p:cNvPr id="262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630" name="textbox 2630"/>
          <p:cNvSpPr/>
          <p:nvPr/>
        </p:nvSpPr>
        <p:spPr>
          <a:xfrm>
            <a:off x="1445765" y="550045"/>
            <a:ext cx="9538334" cy="3977004"/>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张宗麟的学前教育思想</a:t>
            </a:r>
            <a:endParaRPr lang="Microsoft YaHei" altLang="Microsoft YaHei" sz="2400" dirty="0"/>
          </a:p>
          <a:p>
            <a:pPr algn="l" rtl="0" eaLnBrk="0">
              <a:lnSpc>
                <a:spcPct val="104000"/>
              </a:lnSpc>
              <a:tabLst/>
            </a:pPr>
            <a:endParaRPr lang="Arial" altLang="Arial" sz="1000" dirty="0"/>
          </a:p>
          <a:p>
            <a:pPr algn="l" rtl="0" eaLnBrk="0">
              <a:lnSpc>
                <a:spcPct val="104000"/>
              </a:lnSpc>
              <a:tabLst/>
            </a:pPr>
            <a:endParaRPr lang="Arial" altLang="Arial" sz="1000" dirty="0"/>
          </a:p>
          <a:p>
            <a:pPr marL="944880" algn="l" rtl="0" eaLnBrk="0">
              <a:lnSpc>
                <a:spcPct val="91000"/>
              </a:lnSpc>
              <a:spcBef>
                <a:spcPts val="606"/>
              </a:spcBef>
              <a:tabLst>
                <a:tab pos="1189989"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一、生平及成就</a:t>
            </a:r>
            <a:endParaRPr lang="Microsoft YaHei" altLang="Microsoft YaHei" sz="2000" dirty="0"/>
          </a:p>
          <a:p>
            <a:pPr algn="l" rtl="0" eaLnBrk="0">
              <a:lnSpc>
                <a:spcPct val="170000"/>
              </a:lnSpc>
              <a:tabLst/>
            </a:pPr>
            <a:endParaRPr lang="Arial" altLang="Arial" sz="1000" dirty="0"/>
          </a:p>
          <a:p>
            <a:pPr marL="147320" algn="l" rtl="0" eaLnBrk="0">
              <a:lnSpc>
                <a:spcPts val="2587"/>
              </a:lnSpc>
              <a:spcBef>
                <a:spcPts val="611"/>
              </a:spcBef>
              <a:tabLst/>
            </a:pPr>
            <a:r>
              <a:rPr sz="2000" kern="0" spc="-20" dirty="0">
                <a:solidFill>
                  <a:srgbClr val="000000">
                    <a:alpha val="100000"/>
                  </a:srgbClr>
                </a:solidFill>
                <a:latin typeface="Microsoft YaHei"/>
                <a:ea typeface="Microsoft YaHei"/>
                <a:cs typeface="Microsoft YaHei"/>
              </a:rPr>
              <a:t>张宗麟（1899-1976</a:t>
            </a:r>
            <a:r>
              <a:rPr sz="2000" kern="0" spc="10" dirty="0">
                <a:solidFill>
                  <a:srgbClr val="000000">
                    <a:alpha val="100000"/>
                  </a:srgbClr>
                </a:solidFill>
                <a:latin typeface="Microsoft YaHei"/>
                <a:ea typeface="Microsoft YaHei"/>
                <a:cs typeface="Microsoft YaHei"/>
              </a:rPr>
              <a:t>），</a:t>
            </a:r>
            <a:r>
              <a:rPr sz="2000" kern="0" spc="-20" dirty="0">
                <a:solidFill>
                  <a:srgbClr val="000000">
                    <a:alpha val="100000"/>
                  </a:srgbClr>
                </a:solidFill>
                <a:latin typeface="Microsoft YaHei"/>
                <a:ea typeface="Microsoft YaHei"/>
                <a:cs typeface="Microsoft YaHei"/>
              </a:rPr>
              <a:t>浙江绍兴人。师从陶行知、陈鹤琴等，中国第一位男幼师。</a:t>
            </a:r>
            <a:endParaRPr lang="Microsoft YaHei" altLang="Microsoft YaHei" sz="2000" dirty="0"/>
          </a:p>
          <a:p>
            <a:pPr marL="142875" algn="l" rtl="0" eaLnBrk="0">
              <a:lnSpc>
                <a:spcPts val="3599"/>
              </a:lnSpc>
              <a:tabLst/>
            </a:pPr>
            <a:r>
              <a:rPr sz="2000" kern="0" spc="0" dirty="0">
                <a:solidFill>
                  <a:srgbClr val="000000">
                    <a:alpha val="100000"/>
                  </a:srgbClr>
                </a:solidFill>
                <a:latin typeface="Microsoft YaHei"/>
                <a:ea typeface="Microsoft YaHei"/>
                <a:cs typeface="Microsoft YaHei"/>
              </a:rPr>
              <a:t>主编《初等教育界》，教育论著《幼稚园的社会》，《张宗麟幼儿教育论</a:t>
            </a:r>
            <a:r>
              <a:rPr sz="2000" kern="0" spc="-10" dirty="0">
                <a:solidFill>
                  <a:srgbClr val="000000">
                    <a:alpha val="100000"/>
                  </a:srgbClr>
                </a:solidFill>
                <a:latin typeface="Microsoft YaHei"/>
                <a:ea typeface="Microsoft YaHei"/>
                <a:cs typeface="Microsoft YaHei"/>
              </a:rPr>
              <a:t>集》。</a:t>
            </a:r>
            <a:endParaRPr lang="Microsoft YaHei" altLang="Microsoft YaHei" sz="2000" dirty="0"/>
          </a:p>
          <a:p>
            <a:pPr algn="l" rtl="0" eaLnBrk="0">
              <a:lnSpc>
                <a:spcPct val="108000"/>
              </a:lnSpc>
              <a:tabLst/>
            </a:pPr>
            <a:endParaRPr lang="Arial" altLang="Arial" sz="1000" dirty="0"/>
          </a:p>
          <a:p>
            <a:pPr algn="l" rtl="0" eaLnBrk="0">
              <a:lnSpc>
                <a:spcPct val="109000"/>
              </a:lnSpc>
              <a:tabLst/>
            </a:pPr>
            <a:endParaRPr lang="Arial" altLang="Arial" sz="1000" dirty="0"/>
          </a:p>
          <a:p>
            <a:pPr marL="12700" algn="l" rtl="0" eaLnBrk="0">
              <a:lnSpc>
                <a:spcPct val="91000"/>
              </a:lnSpc>
              <a:spcBef>
                <a:spcPts val="1211"/>
              </a:spcBef>
              <a:tabLst/>
            </a:pPr>
            <a:r>
              <a:rPr sz="4000" kern="0" spc="4440" dirty="0">
                <a:solidFill>
                  <a:srgbClr val="00B075">
                    <a:alpha val="100000"/>
                  </a:srgbClr>
                </a:solidFill>
                <a:latin typeface="Arial"/>
                <a:ea typeface="Arial"/>
                <a:cs typeface="Arial"/>
              </a:rPr>
              <a:t>D</a:t>
            </a:r>
            <a:r>
              <a:rPr sz="4000" kern="0" spc="840" dirty="0">
                <a:solidFill>
                  <a:srgbClr val="00B075">
                    <a:alpha val="100000"/>
                  </a:srgbClr>
                </a:solidFill>
                <a:latin typeface="Arial"/>
                <a:ea typeface="Arial"/>
                <a:cs typeface="Arial"/>
              </a:rPr>
              <a:t> </a:t>
            </a:r>
            <a:r>
              <a:rPr sz="2000" kern="0" spc="0" dirty="0">
                <a:solidFill>
                  <a:srgbClr val="44546A">
                    <a:alpha val="100000"/>
                  </a:srgbClr>
                </a:solidFill>
                <a:latin typeface="Microsoft YaHei"/>
                <a:ea typeface="Microsoft YaHei"/>
                <a:cs typeface="Microsoft YaHei"/>
              </a:rPr>
              <a:t>二、幼稚教育思想—幼稚教育的民族化和贫</a:t>
            </a:r>
            <a:r>
              <a:rPr sz="2000" kern="0" spc="-10" dirty="0">
                <a:solidFill>
                  <a:srgbClr val="44546A">
                    <a:alpha val="100000"/>
                  </a:srgbClr>
                </a:solidFill>
                <a:latin typeface="Microsoft YaHei"/>
                <a:ea typeface="Microsoft YaHei"/>
                <a:cs typeface="Microsoft YaHei"/>
              </a:rPr>
              <a:t>民化</a:t>
            </a:r>
            <a:endParaRPr lang="Microsoft YaHei" altLang="Microsoft YaHei" sz="2000" dirty="0"/>
          </a:p>
          <a:p>
            <a:pPr marL="163195" algn="l" rtl="0" eaLnBrk="0">
              <a:lnSpc>
                <a:spcPct val="91000"/>
              </a:lnSpc>
              <a:spcBef>
                <a:spcPts val="400"/>
              </a:spcBef>
              <a:tabLst/>
            </a:pPr>
            <a:r>
              <a:rPr sz="2000" kern="0" spc="-50" dirty="0">
                <a:solidFill>
                  <a:srgbClr val="000000">
                    <a:alpha val="100000"/>
                  </a:srgbClr>
                </a:solidFill>
                <a:latin typeface="Microsoft YaHei"/>
                <a:ea typeface="Microsoft YaHei"/>
                <a:cs typeface="Microsoft YaHei"/>
              </a:rPr>
              <a:t>1、建设民族化幼稚教育的四个办</a:t>
            </a:r>
            <a:r>
              <a:rPr sz="2000" kern="0" spc="-60" dirty="0">
                <a:solidFill>
                  <a:srgbClr val="000000">
                    <a:alpha val="100000"/>
                  </a:srgbClr>
                </a:solidFill>
                <a:latin typeface="Microsoft YaHei"/>
                <a:ea typeface="Microsoft YaHei"/>
                <a:cs typeface="Microsoft YaHei"/>
              </a:rPr>
              <a:t>法。</a:t>
            </a:r>
            <a:endParaRPr lang="Microsoft YaHei" altLang="Microsoft YaHei" sz="2000" dirty="0"/>
          </a:p>
          <a:p>
            <a:pPr algn="l" rtl="0" eaLnBrk="0">
              <a:lnSpc>
                <a:spcPct val="107000"/>
              </a:lnSpc>
              <a:tabLst/>
            </a:pPr>
            <a:endParaRPr lang="Arial" altLang="Arial" sz="1100" dirty="0"/>
          </a:p>
          <a:p>
            <a:pPr marL="151764" algn="l" rtl="0" eaLnBrk="0">
              <a:lnSpc>
                <a:spcPct val="91000"/>
              </a:lnSpc>
              <a:spcBef>
                <a:spcPts val="3"/>
              </a:spcBef>
              <a:tabLst/>
            </a:pPr>
            <a:r>
              <a:rPr sz="2000" kern="0" spc="-60" dirty="0">
                <a:solidFill>
                  <a:srgbClr val="000000">
                    <a:alpha val="100000"/>
                  </a:srgbClr>
                </a:solidFill>
                <a:latin typeface="Microsoft YaHei"/>
                <a:ea typeface="Microsoft YaHei"/>
                <a:cs typeface="Microsoft YaHei"/>
              </a:rPr>
              <a:t>2、进行了一系列幼稚教育贫民化试验。</a:t>
            </a:r>
            <a:endParaRPr lang="Microsoft YaHei" altLang="Microsoft YaHei" sz="2000" dirty="0"/>
          </a:p>
        </p:txBody>
      </p:sp>
      <p:sp>
        <p:nvSpPr>
          <p:cNvPr id="2632" name="path"/>
          <p:cNvSpPr/>
          <p:nvPr/>
        </p:nvSpPr>
        <p:spPr>
          <a:xfrm>
            <a:off x="1458465" y="1179576"/>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634" name="textbox 263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263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30" name="group 330"/>
          <p:cNvGrpSpPr/>
          <p:nvPr/>
        </p:nvGrpSpPr>
        <p:grpSpPr>
          <a:xfrm rot="21600000">
            <a:off x="1584025" y="181482"/>
            <a:ext cx="2561648" cy="199231"/>
            <a:chOff x="0" y="0"/>
            <a:chExt cx="2561648" cy="199231"/>
          </a:xfrm>
        </p:grpSpPr>
        <p:pic>
          <p:nvPicPr>
            <p:cNvPr id="2638" name="picture 2638"/>
            <p:cNvPicPr>
              <a:picLocks noChangeAspect="1"/>
            </p:cNvPicPr>
            <p:nvPr/>
          </p:nvPicPr>
          <p:blipFill>
            <a:blip r:embed="rId3"/>
            <a:stretch>
              <a:fillRect/>
            </a:stretch>
          </p:blipFill>
          <p:spPr>
            <a:xfrm rot="21600000">
              <a:off x="13273" y="11350"/>
              <a:ext cx="2548374" cy="187881"/>
            </a:xfrm>
            <a:prstGeom prst="rect">
              <a:avLst/>
            </a:prstGeom>
          </p:spPr>
        </p:pic>
        <p:sp>
          <p:nvSpPr>
            <p:cNvPr id="2640" name="textbox 2640"/>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64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4" name="picture 2644"/>
          <p:cNvPicPr>
            <a:picLocks noChangeAspect="1"/>
          </p:cNvPicPr>
          <p:nvPr/>
        </p:nvPicPr>
        <p:blipFill>
          <a:blip r:embed="rId2"/>
          <a:stretch>
            <a:fillRect/>
          </a:stretch>
        </p:blipFill>
        <p:spPr>
          <a:xfrm rot="21600000">
            <a:off x="0" y="0"/>
            <a:ext cx="12192000" cy="6858000"/>
          </a:xfrm>
          <a:prstGeom prst="rect">
            <a:avLst/>
          </a:prstGeom>
        </p:spPr>
      </p:pic>
      <p:sp>
        <p:nvSpPr>
          <p:cNvPr id="264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648" name="textbox 2648"/>
          <p:cNvSpPr/>
          <p:nvPr/>
        </p:nvSpPr>
        <p:spPr>
          <a:xfrm>
            <a:off x="1445765" y="550045"/>
            <a:ext cx="9575165" cy="4434204"/>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张宗麟的学前教育思想</a:t>
            </a:r>
            <a:endParaRPr lang="Microsoft YaHei" altLang="Microsoft YaHei" sz="2400" dirty="0"/>
          </a:p>
          <a:p>
            <a:pPr algn="l" rtl="0" eaLnBrk="0">
              <a:lnSpc>
                <a:spcPct val="104000"/>
              </a:lnSpc>
              <a:tabLst/>
            </a:pPr>
            <a:endParaRPr lang="Arial" altLang="Arial" sz="1000" dirty="0"/>
          </a:p>
          <a:p>
            <a:pPr algn="l" rtl="0" eaLnBrk="0">
              <a:lnSpc>
                <a:spcPct val="104000"/>
              </a:lnSpc>
              <a:tabLst/>
            </a:pPr>
            <a:endParaRPr lang="Arial" altLang="Arial" sz="1000" dirty="0"/>
          </a:p>
          <a:p>
            <a:pPr marL="944880" algn="l" rtl="0" eaLnBrk="0">
              <a:lnSpc>
                <a:spcPct val="91000"/>
              </a:lnSpc>
              <a:spcBef>
                <a:spcPts val="606"/>
              </a:spcBef>
              <a:tabLst>
                <a:tab pos="1193164"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三、幼稚园的社会化课程—生活即教育，社会即</a:t>
            </a:r>
            <a:r>
              <a:rPr sz="2000" kern="0" spc="-10" dirty="0">
                <a:solidFill>
                  <a:srgbClr val="44546A">
                    <a:alpha val="100000"/>
                  </a:srgbClr>
                </a:solidFill>
                <a:latin typeface="Microsoft YaHei"/>
                <a:ea typeface="Microsoft YaHei"/>
                <a:cs typeface="Microsoft YaHei"/>
              </a:rPr>
              <a:t>学校</a:t>
            </a:r>
            <a:endParaRPr lang="Microsoft YaHei" altLang="Microsoft YaHei" sz="2000" dirty="0"/>
          </a:p>
          <a:p>
            <a:pPr algn="l" rtl="0" eaLnBrk="0">
              <a:lnSpc>
                <a:spcPct val="170000"/>
              </a:lnSpc>
              <a:tabLst/>
            </a:pPr>
            <a:endParaRPr lang="Arial" altLang="Arial" sz="1000" dirty="0"/>
          </a:p>
          <a:p>
            <a:pPr algn="r" rtl="0" eaLnBrk="0">
              <a:lnSpc>
                <a:spcPts val="2587"/>
              </a:lnSpc>
              <a:spcBef>
                <a:spcPts val="611"/>
              </a:spcBef>
              <a:tabLst/>
            </a:pPr>
            <a:r>
              <a:rPr sz="2000" kern="0" spc="-60" dirty="0">
                <a:solidFill>
                  <a:srgbClr val="000000">
                    <a:alpha val="100000"/>
                  </a:srgbClr>
                </a:solidFill>
                <a:latin typeface="Microsoft YaHei"/>
                <a:ea typeface="Microsoft YaHei"/>
                <a:cs typeface="Microsoft YaHei"/>
              </a:rPr>
              <a:t>（一）社会课程—既包括幼儿生活，</a:t>
            </a:r>
            <a:r>
              <a:rPr sz="2000" kern="0" spc="36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又包括发展变化的社会。张宗麟认为社会化的</a:t>
            </a:r>
            <a:r>
              <a:rPr sz="2000" kern="0" spc="-70" dirty="0">
                <a:solidFill>
                  <a:srgbClr val="000000">
                    <a:alpha val="100000"/>
                  </a:srgbClr>
                </a:solidFill>
                <a:latin typeface="Microsoft YaHei"/>
                <a:ea typeface="Microsoft YaHei"/>
                <a:cs typeface="Microsoft YaHei"/>
              </a:rPr>
              <a:t>课</a:t>
            </a:r>
            <a:endParaRPr lang="Microsoft YaHei" altLang="Microsoft YaHei" sz="2000" dirty="0"/>
          </a:p>
          <a:p>
            <a:pPr marL="139064" algn="l" rtl="0" eaLnBrk="0">
              <a:lnSpc>
                <a:spcPct val="149000"/>
              </a:lnSpc>
              <a:spcBef>
                <a:spcPts val="38"/>
              </a:spcBef>
              <a:tabLst/>
            </a:pPr>
            <a:r>
              <a:rPr sz="2000" kern="0" spc="-10" dirty="0">
                <a:solidFill>
                  <a:srgbClr val="000000">
                    <a:alpha val="100000"/>
                  </a:srgbClr>
                </a:solidFill>
                <a:latin typeface="Microsoft YaHei"/>
                <a:ea typeface="Microsoft YaHei"/>
                <a:cs typeface="Microsoft YaHei"/>
              </a:rPr>
              <a:t>程有两个根据，即儿童社会和成人社会。在幼儿教育中如何处理好这两方面的关</a:t>
            </a:r>
            <a:r>
              <a:rPr sz="2000" kern="0" spc="-20" dirty="0">
                <a:solidFill>
                  <a:srgbClr val="000000">
                    <a:alpha val="100000"/>
                  </a:srgbClr>
                </a:solidFill>
                <a:latin typeface="Microsoft YaHei"/>
                <a:ea typeface="Microsoft YaHei"/>
                <a:cs typeface="Microsoft YaHei"/>
              </a:rPr>
              <a:t>系，</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张宗麟主张成人应当尊重儿童社会，应当让孩子们到他们自己的社会里去，而不要拉 </a:t>
            </a:r>
            <a:r>
              <a:rPr sz="2000" kern="0" spc="-30" dirty="0">
                <a:solidFill>
                  <a:srgbClr val="000000">
                    <a:alpha val="100000"/>
                  </a:srgbClr>
                </a:solidFill>
                <a:latin typeface="Microsoft YaHei"/>
                <a:ea typeface="Microsoft YaHei"/>
                <a:cs typeface="Microsoft YaHei"/>
              </a:rPr>
              <a:t>他们到我们的社会里来</a:t>
            </a:r>
            <a:r>
              <a:rPr sz="2000" kern="0" spc="-40" dirty="0">
                <a:solidFill>
                  <a:srgbClr val="000000">
                    <a:alpha val="100000"/>
                  </a:srgbClr>
                </a:solidFill>
                <a:latin typeface="Microsoft YaHei"/>
                <a:ea typeface="Microsoft YaHei"/>
                <a:cs typeface="Microsoft YaHei"/>
              </a:rPr>
              <a:t>。</a:t>
            </a:r>
            <a:endParaRPr lang="Microsoft YaHei" altLang="Microsoft YaHei" sz="2000" dirty="0"/>
          </a:p>
          <a:p>
            <a:pPr marL="302895" algn="l" rtl="0" eaLnBrk="0">
              <a:lnSpc>
                <a:spcPct val="86000"/>
              </a:lnSpc>
              <a:spcBef>
                <a:spcPts val="1400"/>
              </a:spcBef>
              <a:tabLst/>
            </a:pPr>
            <a:r>
              <a:rPr sz="2000" kern="0" spc="-80" dirty="0">
                <a:solidFill>
                  <a:srgbClr val="000000">
                    <a:alpha val="100000"/>
                  </a:srgbClr>
                </a:solidFill>
                <a:latin typeface="Microsoft YaHei"/>
                <a:ea typeface="Microsoft YaHei"/>
                <a:cs typeface="Microsoft YaHei"/>
              </a:rPr>
              <a:t>（二）课程内容—以培养幼儿良好行为习惯为核心的生活教育。</a:t>
            </a:r>
            <a:endParaRPr lang="Microsoft YaHei" altLang="Microsoft YaHei" sz="2000" dirty="0"/>
          </a:p>
          <a:p>
            <a:pPr marL="163829" algn="l" rtl="0" eaLnBrk="0">
              <a:lnSpc>
                <a:spcPts val="3533"/>
              </a:lnSpc>
              <a:tabLst/>
            </a:pPr>
            <a:r>
              <a:rPr sz="2000" kern="0" spc="-40" dirty="0">
                <a:solidFill>
                  <a:srgbClr val="000000">
                    <a:alpha val="100000"/>
                  </a:srgbClr>
                </a:solidFill>
                <a:latin typeface="Microsoft YaHei"/>
                <a:ea typeface="Microsoft YaHei"/>
                <a:cs typeface="Microsoft YaHei"/>
              </a:rPr>
              <a:t>1、与陈鹤琴共同编制“单元</a:t>
            </a:r>
            <a:r>
              <a:rPr sz="2000" kern="0" spc="-50" dirty="0">
                <a:solidFill>
                  <a:srgbClr val="000000">
                    <a:alpha val="100000"/>
                  </a:srgbClr>
                </a:solidFill>
                <a:latin typeface="Microsoft YaHei"/>
                <a:ea typeface="Microsoft YaHei"/>
                <a:cs typeface="Microsoft YaHei"/>
              </a:rPr>
              <a:t>制”幼儿课程。</a:t>
            </a:r>
            <a:endParaRPr lang="Microsoft YaHei" altLang="Microsoft YaHei" sz="2000" dirty="0"/>
          </a:p>
          <a:p>
            <a:pPr algn="l" rtl="0" eaLnBrk="0">
              <a:lnSpc>
                <a:spcPct val="103000"/>
              </a:lnSpc>
              <a:tabLst/>
            </a:pPr>
            <a:endParaRPr lang="Arial" altLang="Arial" sz="1300" dirty="0"/>
          </a:p>
          <a:p>
            <a:pPr algn="l" rtl="0" eaLnBrk="0">
              <a:lnSpc>
                <a:spcPct val="8735"/>
              </a:lnSpc>
              <a:tabLst/>
            </a:pPr>
            <a:endParaRPr lang="Arial" altLang="Arial" sz="100" dirty="0"/>
          </a:p>
          <a:p>
            <a:pPr marL="151764" algn="l" rtl="0" eaLnBrk="0">
              <a:lnSpc>
                <a:spcPct val="91000"/>
              </a:lnSpc>
              <a:tabLst/>
            </a:pPr>
            <a:r>
              <a:rPr sz="2000" kern="0" spc="-40" dirty="0">
                <a:solidFill>
                  <a:srgbClr val="000000">
                    <a:alpha val="100000"/>
                  </a:srgbClr>
                </a:solidFill>
                <a:latin typeface="Microsoft YaHei"/>
                <a:ea typeface="Microsoft YaHei"/>
                <a:cs typeface="Microsoft YaHei"/>
              </a:rPr>
              <a:t>2、从家庭生活入手引发幼儿对社会的理解。</a:t>
            </a:r>
            <a:endParaRPr lang="Microsoft YaHei" altLang="Microsoft YaHei" sz="2000" dirty="0"/>
          </a:p>
        </p:txBody>
      </p:sp>
      <p:sp>
        <p:nvSpPr>
          <p:cNvPr id="2650" name="path"/>
          <p:cNvSpPr/>
          <p:nvPr/>
        </p:nvSpPr>
        <p:spPr>
          <a:xfrm>
            <a:off x="1458465" y="1179576"/>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652" name="textbox 265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265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32" name="group 332"/>
          <p:cNvGrpSpPr/>
          <p:nvPr/>
        </p:nvGrpSpPr>
        <p:grpSpPr>
          <a:xfrm rot="21600000">
            <a:off x="1584025" y="181482"/>
            <a:ext cx="2561648" cy="199231"/>
            <a:chOff x="0" y="0"/>
            <a:chExt cx="2561648" cy="199231"/>
          </a:xfrm>
        </p:grpSpPr>
        <p:pic>
          <p:nvPicPr>
            <p:cNvPr id="2656" name="picture 2656"/>
            <p:cNvPicPr>
              <a:picLocks noChangeAspect="1"/>
            </p:cNvPicPr>
            <p:nvPr/>
          </p:nvPicPr>
          <p:blipFill>
            <a:blip r:embed="rId3"/>
            <a:stretch>
              <a:fillRect/>
            </a:stretch>
          </p:blipFill>
          <p:spPr>
            <a:xfrm rot="21600000">
              <a:off x="13273" y="11350"/>
              <a:ext cx="2548374" cy="187881"/>
            </a:xfrm>
            <a:prstGeom prst="rect">
              <a:avLst/>
            </a:prstGeom>
          </p:spPr>
        </p:pic>
        <p:sp>
          <p:nvSpPr>
            <p:cNvPr id="2658" name="textbox 265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66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 name="picture 240"/>
          <p:cNvPicPr>
            <a:picLocks noChangeAspect="1"/>
          </p:cNvPicPr>
          <p:nvPr/>
        </p:nvPicPr>
        <p:blipFill>
          <a:blip r:embed="rId2"/>
          <a:stretch>
            <a:fillRect/>
          </a:stretch>
        </p:blipFill>
        <p:spPr>
          <a:xfrm rot="21600000">
            <a:off x="0" y="0"/>
            <a:ext cx="12192000" cy="6858000"/>
          </a:xfrm>
          <a:prstGeom prst="rect">
            <a:avLst/>
          </a:prstGeom>
        </p:spPr>
      </p:pic>
      <p:sp>
        <p:nvSpPr>
          <p:cNvPr id="24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244" name="table 244"/>
          <p:cNvGraphicFramePr>
            <a:graphicFrameLocks noGrp="1"/>
          </p:cNvGraphicFramePr>
          <p:nvPr/>
        </p:nvGraphicFramePr>
        <p:xfrm>
          <a:off x="1446530" y="3241804"/>
          <a:ext cx="9780269" cy="3109595"/>
        </p:xfrm>
        <a:graphic>
          <a:graphicData uri="http://schemas.openxmlformats.org/drawingml/2006/table">
            <a:tbl>
              <a:tblPr>
                <a:solidFill>
                  <a:srgbClr val="C67B18"/>
                </a:solidFill>
              </a:tblPr>
              <a:tblGrid>
                <a:gridCol w="9780269"/>
              </a:tblGrid>
              <a:tr h="3084195">
                <a:tc>
                  <a:txBody>
                    <a:bodyPr/>
                    <a:lstStyle/>
                    <a:p>
                      <a:pPr algn="l" rtl="0" eaLnBrk="0">
                        <a:lnSpc>
                          <a:spcPct val="189000"/>
                        </a:lnSpc>
                        <a:tabLst/>
                      </a:pPr>
                      <a:endParaRPr lang="Arial" altLang="Arial" sz="1000" dirty="0"/>
                    </a:p>
                    <a:p>
                      <a:pPr marL="272415" algn="l" rtl="0" eaLnBrk="0">
                        <a:lnSpc>
                          <a:spcPct val="91000"/>
                        </a:lnSpc>
                        <a:spcBef>
                          <a:spcPts val="2"/>
                        </a:spcBef>
                        <a:tabLst/>
                      </a:pPr>
                      <a:r>
                        <a:rPr sz="2000" kern="0" spc="30" dirty="0">
                          <a:solidFill>
                            <a:srgbClr val="FFFFFF">
                              <a:alpha val="100000"/>
                            </a:srgbClr>
                          </a:solidFill>
                          <a:latin typeface="Microsoft YaHei"/>
                          <a:ea typeface="Microsoft YaHei"/>
                          <a:cs typeface="Microsoft YaHei"/>
                        </a:rPr>
                        <a:t>1.初步思想品德教育：①孝悌</a:t>
                      </a:r>
                      <a:r>
                        <a:rPr sz="2000" kern="0" spc="170" dirty="0">
                          <a:solidFill>
                            <a:srgbClr val="FFFFFF">
                              <a:alpha val="100000"/>
                            </a:srgbClr>
                          </a:solidFill>
                          <a:latin typeface="Microsoft YaHei"/>
                          <a:ea typeface="Microsoft YaHei"/>
                          <a:cs typeface="Microsoft YaHei"/>
                        </a:rPr>
                        <a:t> </a:t>
                      </a:r>
                      <a:r>
                        <a:rPr sz="2000" kern="0" spc="30" dirty="0">
                          <a:solidFill>
                            <a:srgbClr val="FFFFFF">
                              <a:alpha val="100000"/>
                            </a:srgbClr>
                          </a:solidFill>
                          <a:latin typeface="Microsoft YaHei"/>
                          <a:ea typeface="Microsoft YaHei"/>
                          <a:cs typeface="Microsoft YaHei"/>
                        </a:rPr>
                        <a:t>②崇俭 ③诚信</a:t>
                      </a:r>
                      <a:r>
                        <a:rPr sz="2000" kern="0" spc="20" dirty="0">
                          <a:solidFill>
                            <a:srgbClr val="FFFFFF">
                              <a:alpha val="100000"/>
                            </a:srgbClr>
                          </a:solidFill>
                          <a:latin typeface="Microsoft YaHei"/>
                          <a:ea typeface="Microsoft YaHei"/>
                          <a:cs typeface="Microsoft YaHei"/>
                        </a:rPr>
                        <a:t> ④自立 ⑤处世之道</a:t>
                      </a:r>
                      <a:endParaRPr lang="Microsoft YaHei" altLang="Microsoft YaHei" sz="2000" dirty="0"/>
                    </a:p>
                    <a:p>
                      <a:pPr marL="260984" algn="l" rtl="0" eaLnBrk="0">
                        <a:lnSpc>
                          <a:spcPct val="91000"/>
                        </a:lnSpc>
                        <a:spcBef>
                          <a:spcPts val="1415"/>
                        </a:spcBef>
                        <a:tabLst/>
                      </a:pPr>
                      <a:r>
                        <a:rPr sz="2000" kern="0" spc="0" dirty="0">
                          <a:solidFill>
                            <a:srgbClr val="FFFFFF">
                              <a:alpha val="100000"/>
                            </a:srgbClr>
                          </a:solidFill>
                          <a:latin typeface="Microsoft YaHei"/>
                          <a:ea typeface="Microsoft YaHei"/>
                          <a:cs typeface="Microsoft YaHei"/>
                        </a:rPr>
                        <a:t>2.文化知识教育①识字习字②基本计算③自然常</a:t>
                      </a:r>
                      <a:r>
                        <a:rPr sz="2000" kern="0" spc="-10" dirty="0">
                          <a:solidFill>
                            <a:srgbClr val="FFFFFF">
                              <a:alpha val="100000"/>
                            </a:srgbClr>
                          </a:solidFill>
                          <a:latin typeface="Microsoft YaHei"/>
                          <a:ea typeface="Microsoft YaHei"/>
                          <a:cs typeface="Microsoft YaHei"/>
                        </a:rPr>
                        <a:t>识④ 诗赋知识启蒙。</a:t>
                      </a:r>
                      <a:endParaRPr lang="Microsoft YaHei" altLang="Microsoft YaHei" sz="2000" dirty="0"/>
                    </a:p>
                    <a:p>
                      <a:pPr marL="424815" algn="l" rtl="0" eaLnBrk="0">
                        <a:lnSpc>
                          <a:spcPts val="2587"/>
                        </a:lnSpc>
                        <a:spcBef>
                          <a:spcPts val="1044"/>
                        </a:spcBef>
                        <a:tabLst/>
                      </a:pPr>
                      <a:r>
                        <a:rPr sz="2000" kern="0" spc="0" dirty="0">
                          <a:solidFill>
                            <a:srgbClr val="FFFFFF">
                              <a:alpha val="100000"/>
                            </a:srgbClr>
                          </a:solidFill>
                          <a:latin typeface="Microsoft YaHei"/>
                          <a:ea typeface="Microsoft YaHei"/>
                          <a:cs typeface="Microsoft YaHei"/>
                        </a:rPr>
                        <a:t>听解《四书》、学诗、“三、百、千”   ：《三字经》《百家姓》和《千字</a:t>
                      </a:r>
                      <a:r>
                        <a:rPr sz="2000" kern="0" spc="-10" dirty="0">
                          <a:solidFill>
                            <a:srgbClr val="FFFFFF">
                              <a:alpha val="100000"/>
                            </a:srgbClr>
                          </a:solidFill>
                          <a:latin typeface="Microsoft YaHei"/>
                          <a:ea typeface="Microsoft YaHei"/>
                          <a:cs typeface="Microsoft YaHei"/>
                        </a:rPr>
                        <a:t>文》</a:t>
                      </a:r>
                      <a:endParaRPr lang="Microsoft YaHei" altLang="Microsoft YaHei" sz="2000" dirty="0"/>
                    </a:p>
                    <a:p>
                      <a:pPr marL="264159" algn="l" rtl="0" eaLnBrk="0">
                        <a:lnSpc>
                          <a:spcPts val="3470"/>
                        </a:lnSpc>
                        <a:tabLst/>
                      </a:pPr>
                      <a:r>
                        <a:rPr sz="2000" kern="0" spc="30" dirty="0">
                          <a:solidFill>
                            <a:srgbClr val="FFFFFF">
                              <a:alpha val="100000"/>
                            </a:srgbClr>
                          </a:solidFill>
                          <a:latin typeface="Microsoft YaHei"/>
                          <a:ea typeface="Microsoft YaHei"/>
                          <a:cs typeface="Microsoft YaHei"/>
                        </a:rPr>
                        <a:t>3.生活常规教育：①礼仪常规的训练</a:t>
                      </a:r>
                      <a:r>
                        <a:rPr sz="2000" kern="0" spc="170" dirty="0">
                          <a:solidFill>
                            <a:srgbClr val="FFFFFF">
                              <a:alpha val="100000"/>
                            </a:srgbClr>
                          </a:solidFill>
                          <a:latin typeface="Microsoft YaHei"/>
                          <a:ea typeface="Microsoft YaHei"/>
                          <a:cs typeface="Microsoft YaHei"/>
                        </a:rPr>
                        <a:t> </a:t>
                      </a:r>
                      <a:r>
                        <a:rPr sz="2000" kern="0" spc="30" dirty="0">
                          <a:solidFill>
                            <a:srgbClr val="FFFFFF">
                              <a:alpha val="100000"/>
                            </a:srgbClr>
                          </a:solidFill>
                          <a:latin typeface="Microsoft YaHei"/>
                          <a:ea typeface="Microsoft YaHei"/>
                          <a:cs typeface="Microsoft YaHei"/>
                        </a:rPr>
                        <a:t>②为未来生活作准备的技能教</a:t>
                      </a:r>
                      <a:r>
                        <a:rPr sz="2000" kern="0" spc="20" dirty="0">
                          <a:solidFill>
                            <a:srgbClr val="FFFFFF">
                              <a:alpha val="100000"/>
                            </a:srgbClr>
                          </a:solidFill>
                          <a:latin typeface="Microsoft YaHei"/>
                          <a:ea typeface="Microsoft YaHei"/>
                          <a:cs typeface="Microsoft YaHei"/>
                        </a:rPr>
                        <a:t>育</a:t>
                      </a:r>
                      <a:endParaRPr lang="Microsoft YaHei" altLang="Microsoft YaHei" sz="2000" dirty="0"/>
                    </a:p>
                    <a:p>
                      <a:pPr marL="248284" algn="l" rtl="0" eaLnBrk="0">
                        <a:lnSpc>
                          <a:spcPct val="87000"/>
                        </a:lnSpc>
                        <a:spcBef>
                          <a:spcPts val="1511"/>
                        </a:spcBef>
                        <a:tabLst/>
                      </a:pPr>
                      <a:r>
                        <a:rPr sz="2000" kern="0" spc="40" dirty="0">
                          <a:solidFill>
                            <a:srgbClr val="FFFFFF">
                              <a:alpha val="100000"/>
                            </a:srgbClr>
                          </a:solidFill>
                          <a:latin typeface="Microsoft YaHei"/>
                          <a:ea typeface="Microsoft YaHei"/>
                          <a:cs typeface="Microsoft YaHei"/>
                        </a:rPr>
                        <a:t>4身体保健教育：①卫生习惯养成②进行身体锻炼③身体保健。</a:t>
                      </a:r>
                      <a:r>
                        <a:rPr sz="2000" kern="0" spc="30" dirty="0">
                          <a:solidFill>
                            <a:srgbClr val="FFFFFF">
                              <a:alpha val="100000"/>
                            </a:srgbClr>
                          </a:solidFill>
                          <a:latin typeface="Microsoft YaHei"/>
                          <a:ea typeface="Microsoft YaHei"/>
                          <a:cs typeface="Microsoft YaHei"/>
                        </a:rPr>
                        <a:t>穿勿过暖、食勿</a:t>
                      </a:r>
                      <a:endParaRPr lang="Microsoft YaHei" altLang="Microsoft YaHei" sz="2000" dirty="0"/>
                    </a:p>
                    <a:p>
                      <a:pPr marL="250825" algn="l" rtl="0" eaLnBrk="0">
                        <a:lnSpc>
                          <a:spcPts val="3498"/>
                        </a:lnSpc>
                        <a:tabLst/>
                      </a:pPr>
                      <a:r>
                        <a:rPr sz="2000" kern="0" spc="30" dirty="0">
                          <a:solidFill>
                            <a:srgbClr val="FFFFFF">
                              <a:alpha val="100000"/>
                            </a:srgbClr>
                          </a:solidFill>
                          <a:latin typeface="Microsoft YaHei"/>
                          <a:ea typeface="Microsoft YaHei"/>
                          <a:cs typeface="Microsoft YaHei"/>
                        </a:rPr>
                        <a:t>过饱、任其啼哭、安全、免惊吓</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graphicFrame>
        <p:nvGraphicFramePr>
          <p:cNvPr id="246" name="table 246"/>
          <p:cNvGraphicFramePr>
            <a:graphicFrameLocks noGrp="1"/>
          </p:cNvGraphicFramePr>
          <p:nvPr/>
        </p:nvGraphicFramePr>
        <p:xfrm>
          <a:off x="1445005" y="1880866"/>
          <a:ext cx="9780269" cy="652779"/>
        </p:xfrm>
        <a:graphic>
          <a:graphicData uri="http://schemas.openxmlformats.org/drawingml/2006/table">
            <a:tbl>
              <a:tblPr>
                <a:solidFill>
                  <a:srgbClr val="00B075"/>
                </a:solidFill>
              </a:tblPr>
              <a:tblGrid>
                <a:gridCol w="9780269"/>
              </a:tblGrid>
              <a:tr h="627379">
                <a:tc>
                  <a:txBody>
                    <a:bodyPr/>
                    <a:lstStyle/>
                    <a:p>
                      <a:pPr algn="l" rtl="0" eaLnBrk="0">
                        <a:lnSpc>
                          <a:spcPct val="139000"/>
                        </a:lnSpc>
                        <a:tabLst/>
                      </a:pPr>
                      <a:endParaRPr lang="Arial" altLang="Arial" sz="1000" dirty="0"/>
                    </a:p>
                    <a:p>
                      <a:pPr marL="272415" algn="l" rtl="0" eaLnBrk="0">
                        <a:lnSpc>
                          <a:spcPct val="91000"/>
                        </a:lnSpc>
                        <a:spcBef>
                          <a:spcPts val="7"/>
                        </a:spcBef>
                        <a:tabLst/>
                      </a:pPr>
                      <a:r>
                        <a:rPr sz="2000" kern="0" spc="30" dirty="0">
                          <a:solidFill>
                            <a:srgbClr val="FFFFFF">
                              <a:alpha val="100000"/>
                            </a:srgbClr>
                          </a:solidFill>
                          <a:latin typeface="Microsoft YaHei"/>
                          <a:ea typeface="Microsoft YaHei"/>
                          <a:cs typeface="Microsoft YaHei"/>
                        </a:rPr>
                        <a:t>1.齐家治国    2.谋取功名</a:t>
                      </a:r>
                      <a:r>
                        <a:rPr sz="2000" kern="0" spc="20" dirty="0">
                          <a:solidFill>
                            <a:srgbClr val="FFFFFF">
                              <a:alpha val="100000"/>
                            </a:srgbClr>
                          </a:solidFill>
                          <a:latin typeface="Microsoft YaHei"/>
                          <a:ea typeface="Microsoft YaHei"/>
                          <a:cs typeface="Microsoft YaHei"/>
                        </a:rPr>
                        <a:t>，光耀门楣</a:t>
                      </a:r>
                      <a:r>
                        <a:rPr sz="2000" kern="0" spc="130" dirty="0">
                          <a:solidFill>
                            <a:srgbClr val="FFFFFF">
                              <a:alpha val="100000"/>
                            </a:srgbClr>
                          </a:solidFill>
                          <a:latin typeface="Microsoft YaHei"/>
                          <a:ea typeface="Microsoft YaHei"/>
                          <a:cs typeface="Microsoft YaHei"/>
                        </a:rPr>
                        <a:t>  </a:t>
                      </a:r>
                      <a:r>
                        <a:rPr sz="2000" kern="0" spc="20" dirty="0">
                          <a:solidFill>
                            <a:srgbClr val="FFFFFF">
                              <a:alpha val="100000"/>
                            </a:srgbClr>
                          </a:solidFill>
                          <a:latin typeface="Microsoft YaHei"/>
                          <a:ea typeface="Microsoft YaHei"/>
                          <a:cs typeface="Microsoft YaHei"/>
                        </a:rPr>
                        <a:t>3.修养品德，谋生传家</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sp>
        <p:nvSpPr>
          <p:cNvPr id="248" name="path"/>
          <p:cNvSpPr/>
          <p:nvPr/>
        </p:nvSpPr>
        <p:spPr>
          <a:xfrm>
            <a:off x="1458465" y="1342644"/>
            <a:ext cx="932688" cy="470915"/>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50" name="textbox 250"/>
          <p:cNvSpPr/>
          <p:nvPr/>
        </p:nvSpPr>
        <p:spPr>
          <a:xfrm>
            <a:off x="1670108" y="551189"/>
            <a:ext cx="3649345" cy="1173480"/>
          </a:xfrm>
          <a:prstGeom prst="rect">
            <a:avLst/>
          </a:prstGeom>
        </p:spPr>
        <p:txBody>
          <a:bodyPr vert="horz" wrap="square" lIns="0" tIns="0" rIns="0" bIns="0"/>
          <a:lstStyle/>
          <a:p>
            <a:pPr algn="l" rtl="0" eaLnBrk="0">
              <a:lnSpc>
                <a:spcPct val="79418"/>
              </a:lnSpc>
              <a:tabLst/>
            </a:pPr>
            <a:endParaRPr lang="Arial" altLang="Arial" sz="100" dirty="0"/>
          </a:p>
          <a:p>
            <a:pPr marL="12700" algn="l" rtl="0" eaLnBrk="0">
              <a:lnSpc>
                <a:spcPct val="91000"/>
              </a:lnSpc>
              <a:tabLst/>
            </a:pPr>
            <a:r>
              <a:rPr sz="2400" b="1" kern="0" spc="-20" dirty="0">
                <a:solidFill>
                  <a:srgbClr val="7F7F7F">
                    <a:alpha val="100000"/>
                  </a:srgbClr>
                </a:solidFill>
                <a:latin typeface="Microsoft YaHei"/>
                <a:ea typeface="Microsoft YaHei"/>
                <a:cs typeface="Microsoft YaHei"/>
              </a:rPr>
              <a:t>古代的家庭教育</a:t>
            </a:r>
            <a:endParaRPr lang="Microsoft YaHei" altLang="Microsoft YaHei" sz="2400" dirty="0"/>
          </a:p>
          <a:p>
            <a:pPr algn="l" rtl="0" eaLnBrk="0">
              <a:lnSpc>
                <a:spcPct val="145000"/>
              </a:lnSpc>
              <a:tabLst/>
            </a:pPr>
            <a:endParaRPr lang="Arial" altLang="Arial" sz="1000" dirty="0"/>
          </a:p>
          <a:p>
            <a:pPr algn="l" rtl="0" eaLnBrk="0">
              <a:lnSpc>
                <a:spcPct val="146000"/>
              </a:lnSpc>
              <a:tabLst/>
            </a:pPr>
            <a:endParaRPr lang="Arial" altLang="Arial" sz="1000" dirty="0"/>
          </a:p>
          <a:p>
            <a:pPr algn="l" rtl="0" eaLnBrk="0">
              <a:lnSpc>
                <a:spcPct val="100000"/>
              </a:lnSpc>
              <a:tabLst/>
            </a:pPr>
            <a:endParaRPr lang="Arial" altLang="Arial" sz="500" dirty="0"/>
          </a:p>
          <a:p>
            <a:pPr marL="29209" algn="l" rtl="0" eaLnBrk="0">
              <a:lnSpc>
                <a:spcPct val="97000"/>
              </a:lnSpc>
              <a:spcBef>
                <a:spcPts val="1"/>
              </a:spcBef>
              <a:tabLst/>
            </a:pPr>
            <a:r>
              <a:rPr sz="2700" kern="0" spc="0" baseline="-5787" dirty="0">
                <a:solidFill>
                  <a:srgbClr val="FFFFFF">
                    <a:alpha val="100000"/>
                  </a:srgbClr>
                </a:solidFill>
                <a:latin typeface="Microsoft YaHei"/>
                <a:ea typeface="Microsoft YaHei"/>
                <a:cs typeface="Microsoft YaHei"/>
              </a:rPr>
              <a:t>二、</a:t>
            </a:r>
            <a:r>
              <a:rPr sz="1700" kern="0" spc="70" dirty="0">
                <a:solidFill>
                  <a:srgbClr val="FFFFFF">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古代学前家庭教育的目的</a:t>
            </a:r>
            <a:endParaRPr lang="Microsoft YaHei" altLang="Microsoft YaHei" sz="2000" dirty="0"/>
          </a:p>
        </p:txBody>
      </p:sp>
      <p:sp>
        <p:nvSpPr>
          <p:cNvPr id="252" name="textbox 25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5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56" name="textbox 256"/>
          <p:cNvSpPr/>
          <p:nvPr/>
        </p:nvSpPr>
        <p:spPr>
          <a:xfrm>
            <a:off x="2463852" y="2782647"/>
            <a:ext cx="2821304" cy="304800"/>
          </a:xfrm>
          <a:prstGeom prst="rect">
            <a:avLst/>
          </a:prstGeom>
        </p:spPr>
        <p:txBody>
          <a:bodyPr vert="horz" wrap="square" lIns="0" tIns="0" rIns="0" bIns="0"/>
          <a:lstStyle/>
          <a:p>
            <a:pPr algn="l" rtl="0" eaLnBrk="0">
              <a:lnSpc>
                <a:spcPct val="93152"/>
              </a:lnSpc>
              <a:tabLst/>
            </a:pPr>
            <a:endParaRPr lang="Arial" altLang="Arial" sz="100" dirty="0"/>
          </a:p>
          <a:p>
            <a:pPr marL="12700" algn="l" rtl="0" eaLnBrk="0">
              <a:lnSpc>
                <a:spcPct val="91000"/>
              </a:lnSpc>
              <a:tabLst/>
            </a:pPr>
            <a:r>
              <a:rPr sz="2000" kern="0" spc="0" dirty="0">
                <a:solidFill>
                  <a:srgbClr val="44546A">
                    <a:alpha val="100000"/>
                  </a:srgbClr>
                </a:solidFill>
                <a:latin typeface="Microsoft YaHei"/>
                <a:ea typeface="Microsoft YaHei"/>
                <a:cs typeface="Microsoft YaHei"/>
              </a:rPr>
              <a:t>古代学前家庭教育的目的</a:t>
            </a:r>
            <a:endParaRPr lang="Microsoft YaHei" altLang="Microsoft YaHei" sz="2000" dirty="0"/>
          </a:p>
        </p:txBody>
      </p:sp>
      <p:grpSp>
        <p:nvGrpSpPr>
          <p:cNvPr id="28" name="group 28"/>
          <p:cNvGrpSpPr/>
          <p:nvPr/>
        </p:nvGrpSpPr>
        <p:grpSpPr>
          <a:xfrm rot="21600000">
            <a:off x="1750281" y="181482"/>
            <a:ext cx="2331351" cy="199231"/>
            <a:chOff x="0" y="0"/>
            <a:chExt cx="2331351" cy="199231"/>
          </a:xfrm>
        </p:grpSpPr>
        <p:pic>
          <p:nvPicPr>
            <p:cNvPr id="258" name="picture 258"/>
            <p:cNvPicPr>
              <a:picLocks noChangeAspect="1"/>
            </p:cNvPicPr>
            <p:nvPr/>
          </p:nvPicPr>
          <p:blipFill>
            <a:blip r:embed="rId3"/>
            <a:stretch>
              <a:fillRect/>
            </a:stretch>
          </p:blipFill>
          <p:spPr>
            <a:xfrm rot="21600000">
              <a:off x="1956" y="11350"/>
              <a:ext cx="2329395" cy="187880"/>
            </a:xfrm>
            <a:prstGeom prst="rect">
              <a:avLst/>
            </a:prstGeom>
          </p:spPr>
        </p:pic>
        <p:sp>
          <p:nvSpPr>
            <p:cNvPr id="260" name="textbox 260"/>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grpSp>
        <p:nvGrpSpPr>
          <p:cNvPr id="30" name="group 30"/>
          <p:cNvGrpSpPr/>
          <p:nvPr/>
        </p:nvGrpSpPr>
        <p:grpSpPr>
          <a:xfrm rot="21600000">
            <a:off x="1424933" y="2700528"/>
            <a:ext cx="931163" cy="470916"/>
            <a:chOff x="0" y="0"/>
            <a:chExt cx="931163" cy="470916"/>
          </a:xfrm>
        </p:grpSpPr>
        <p:sp>
          <p:nvSpPr>
            <p:cNvPr id="262" name="path"/>
            <p:cNvSpPr/>
            <p:nvPr/>
          </p:nvSpPr>
          <p:spPr>
            <a:xfrm>
              <a:off x="0" y="0"/>
              <a:ext cx="931163" cy="470916"/>
            </a:xfrm>
            <a:custGeom>
              <a:avLst/>
              <a:gdLst/>
              <a:ahLst/>
              <a:cxnLst/>
              <a:rect l="0" t="0" r="0" b="0"/>
              <a:pathLst>
                <a:path w="1466" h="741">
                  <a:moveTo>
                    <a:pt x="3" y="0"/>
                  </a:moveTo>
                  <a:lnTo>
                    <a:pt x="211" y="373"/>
                  </a:lnTo>
                  <a:lnTo>
                    <a:pt x="0" y="741"/>
                  </a:lnTo>
                  <a:lnTo>
                    <a:pt x="1258" y="741"/>
                  </a:lnTo>
                  <a:lnTo>
                    <a:pt x="1466" y="376"/>
                  </a:lnTo>
                  <a:lnTo>
                    <a:pt x="1267" y="0"/>
                  </a:lnTo>
                  <a:lnTo>
                    <a:pt x="3" y="0"/>
                  </a:lnTo>
                  <a:close/>
                </a:path>
              </a:pathLst>
            </a:custGeom>
            <a:solidFill>
              <a:srgbClr val="C67B18">
                <a:alpha val="100000"/>
              </a:srgbClr>
            </a:solidFill>
            <a:ln cap="flat">
              <a:noFill/>
              <a:prstDash val="solid"/>
              <a:miter lim="0"/>
            </a:ln>
          </p:spPr>
          <p:txBody>
            <a:bodyPr rtlCol="0"/>
            <a:lstStyle/>
            <a:p>
              <a:pPr algn="ctr"/>
              <a:endParaRPr lang="zh-CN" altLang="en-US"/>
            </a:p>
          </p:txBody>
        </p:sp>
        <p:sp>
          <p:nvSpPr>
            <p:cNvPr id="264" name="textbox 264"/>
            <p:cNvSpPr/>
            <p:nvPr/>
          </p:nvSpPr>
          <p:spPr>
            <a:xfrm>
              <a:off x="-12700" y="-12700"/>
              <a:ext cx="956944" cy="520065"/>
            </a:xfrm>
            <a:prstGeom prst="rect">
              <a:avLst/>
            </a:prstGeom>
          </p:spPr>
          <p:txBody>
            <a:bodyPr vert="horz" wrap="square" lIns="0" tIns="0" rIns="0" bIns="0"/>
            <a:lstStyle/>
            <a:p>
              <a:pPr algn="l" rtl="0" eaLnBrk="0">
                <a:lnSpc>
                  <a:spcPct val="103000"/>
                </a:lnSpc>
                <a:tabLst/>
              </a:pPr>
              <a:endParaRPr lang="Arial" altLang="Arial" sz="1000" dirty="0"/>
            </a:p>
            <a:p>
              <a:pPr marL="252729" algn="l" rtl="0" eaLnBrk="0">
                <a:lnSpc>
                  <a:spcPct val="91000"/>
                </a:lnSpc>
                <a:spcBef>
                  <a:spcPts val="3"/>
                </a:spcBef>
                <a:tabLst/>
              </a:pPr>
              <a:r>
                <a:rPr sz="1600" kern="0" spc="-140" dirty="0">
                  <a:solidFill>
                    <a:srgbClr val="FFFFFF">
                      <a:alpha val="100000"/>
                    </a:srgbClr>
                  </a:solidFill>
                  <a:latin typeface="Microsoft YaHei"/>
                  <a:ea typeface="Microsoft YaHei"/>
                  <a:cs typeface="Microsoft YaHei"/>
                </a:rPr>
                <a:t>三、</a:t>
              </a:r>
              <a:endParaRPr lang="Microsoft YaHei" altLang="Microsoft YaHei" sz="1600" dirty="0"/>
            </a:p>
          </p:txBody>
        </p:sp>
      </p:grpSp>
      <p:sp>
        <p:nvSpPr>
          <p:cNvPr id="26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 name="picture 2662"/>
          <p:cNvPicPr>
            <a:picLocks noChangeAspect="1"/>
          </p:cNvPicPr>
          <p:nvPr/>
        </p:nvPicPr>
        <p:blipFill>
          <a:blip r:embed="rId2"/>
          <a:stretch>
            <a:fillRect/>
          </a:stretch>
        </p:blipFill>
        <p:spPr>
          <a:xfrm rot="21600000">
            <a:off x="0" y="0"/>
            <a:ext cx="12192000" cy="6858000"/>
          </a:xfrm>
          <a:prstGeom prst="rect">
            <a:avLst/>
          </a:prstGeom>
        </p:spPr>
      </p:pic>
      <p:sp>
        <p:nvSpPr>
          <p:cNvPr id="266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666" name="textbox 2666"/>
          <p:cNvSpPr/>
          <p:nvPr/>
        </p:nvSpPr>
        <p:spPr>
          <a:xfrm>
            <a:off x="1445765" y="550045"/>
            <a:ext cx="9803765" cy="4408170"/>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张宗麟的学前教育思想</a:t>
            </a:r>
            <a:endParaRPr lang="Microsoft YaHei" altLang="Microsoft YaHei" sz="2400" dirty="0"/>
          </a:p>
          <a:p>
            <a:pPr algn="l" rtl="0" eaLnBrk="0">
              <a:lnSpc>
                <a:spcPct val="104000"/>
              </a:lnSpc>
              <a:tabLst/>
            </a:pPr>
            <a:endParaRPr lang="Arial" altLang="Arial" sz="1000" dirty="0"/>
          </a:p>
          <a:p>
            <a:pPr algn="l" rtl="0" eaLnBrk="0">
              <a:lnSpc>
                <a:spcPct val="104000"/>
              </a:lnSpc>
              <a:tabLst/>
            </a:pPr>
            <a:endParaRPr lang="Arial" altLang="Arial" sz="1000" dirty="0"/>
          </a:p>
          <a:p>
            <a:pPr marL="944880" algn="l" rtl="0" eaLnBrk="0">
              <a:lnSpc>
                <a:spcPct val="91000"/>
              </a:lnSpc>
              <a:spcBef>
                <a:spcPts val="606"/>
              </a:spcBef>
              <a:tabLst>
                <a:tab pos="1193164"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三、幼稚园的社会化课程—生活即教育，社会即</a:t>
            </a:r>
            <a:r>
              <a:rPr sz="2000" kern="0" spc="-10" dirty="0">
                <a:solidFill>
                  <a:srgbClr val="44546A">
                    <a:alpha val="100000"/>
                  </a:srgbClr>
                </a:solidFill>
                <a:latin typeface="Microsoft YaHei"/>
                <a:ea typeface="Microsoft YaHei"/>
                <a:cs typeface="Microsoft YaHei"/>
              </a:rPr>
              <a:t>学校</a:t>
            </a:r>
            <a:endParaRPr lang="Microsoft YaHei" altLang="Microsoft YaHei" sz="2000" dirty="0"/>
          </a:p>
          <a:p>
            <a:pPr algn="l" rtl="0" eaLnBrk="0">
              <a:lnSpc>
                <a:spcPct val="100000"/>
              </a:lnSpc>
              <a:tabLst/>
            </a:pPr>
            <a:endParaRPr lang="Arial" altLang="Arial" sz="1000" dirty="0"/>
          </a:p>
          <a:p>
            <a:pPr algn="l" rtl="0" eaLnBrk="0">
              <a:lnSpc>
                <a:spcPct val="101000"/>
              </a:lnSpc>
              <a:tabLst/>
            </a:pPr>
            <a:endParaRPr lang="Arial" altLang="Arial" sz="1000" dirty="0"/>
          </a:p>
          <a:p>
            <a:pPr marL="302895" algn="l" rtl="0" eaLnBrk="0">
              <a:lnSpc>
                <a:spcPct val="91000"/>
              </a:lnSpc>
              <a:spcBef>
                <a:spcPts val="610"/>
              </a:spcBef>
              <a:tabLst/>
            </a:pPr>
            <a:r>
              <a:rPr sz="2000" kern="0" spc="-60" dirty="0">
                <a:solidFill>
                  <a:srgbClr val="000000">
                    <a:alpha val="100000"/>
                  </a:srgbClr>
                </a:solidFill>
                <a:latin typeface="Microsoft YaHei"/>
                <a:ea typeface="Microsoft YaHei"/>
                <a:cs typeface="Microsoft YaHei"/>
              </a:rPr>
              <a:t>（三）幼儿教育者应注重培</a:t>
            </a:r>
            <a:r>
              <a:rPr sz="2000" kern="0" spc="-70" dirty="0">
                <a:solidFill>
                  <a:srgbClr val="000000">
                    <a:alpha val="100000"/>
                  </a:srgbClr>
                </a:solidFill>
                <a:latin typeface="Microsoft YaHei"/>
                <a:ea typeface="Microsoft YaHei"/>
                <a:cs typeface="Microsoft YaHei"/>
              </a:rPr>
              <a:t>养幼儿的人格意识</a:t>
            </a:r>
            <a:endParaRPr lang="Microsoft YaHei" altLang="Microsoft YaHei" sz="2000" dirty="0"/>
          </a:p>
          <a:p>
            <a:pPr marL="140970" algn="l" rtl="0" eaLnBrk="0">
              <a:lnSpc>
                <a:spcPct val="95000"/>
              </a:lnSpc>
              <a:spcBef>
                <a:spcPts val="1422"/>
              </a:spcBef>
              <a:tabLst/>
            </a:pPr>
            <a:r>
              <a:rPr sz="1900" kern="0" spc="-130" dirty="0">
                <a:solidFill>
                  <a:srgbClr val="000000">
                    <a:alpha val="100000"/>
                  </a:srgbClr>
                </a:solidFill>
                <a:latin typeface="Microsoft YaHei"/>
                <a:ea typeface="Microsoft YaHei"/>
                <a:cs typeface="Microsoft YaHei"/>
              </a:rPr>
              <a:t>指导原则：</a:t>
            </a:r>
            <a:endParaRPr lang="Microsoft YaHei" altLang="Microsoft YaHei" sz="1900" dirty="0"/>
          </a:p>
          <a:p>
            <a:pPr marL="163829" algn="l" rtl="0" eaLnBrk="0">
              <a:lnSpc>
                <a:spcPct val="83000"/>
              </a:lnSpc>
              <a:spcBef>
                <a:spcPts val="1422"/>
              </a:spcBef>
              <a:tabLst/>
            </a:pPr>
            <a:r>
              <a:rPr sz="2000" kern="0" spc="-120" dirty="0">
                <a:solidFill>
                  <a:srgbClr val="000000">
                    <a:alpha val="100000"/>
                  </a:srgbClr>
                </a:solidFill>
                <a:latin typeface="Microsoft YaHei"/>
                <a:ea typeface="Microsoft YaHei"/>
                <a:cs typeface="Microsoft YaHei"/>
              </a:rPr>
              <a:t>1、互助与合作精神。</a:t>
            </a:r>
            <a:r>
              <a:rPr sz="2000" kern="0" spc="160" dirty="0">
                <a:solidFill>
                  <a:srgbClr val="000000">
                    <a:alpha val="100000"/>
                  </a:srgbClr>
                </a:solidFill>
                <a:latin typeface="Microsoft YaHei"/>
                <a:ea typeface="Microsoft YaHei"/>
                <a:cs typeface="Microsoft YaHei"/>
              </a:rPr>
              <a:t>  </a:t>
            </a:r>
            <a:r>
              <a:rPr sz="2000" kern="0" spc="-120" dirty="0">
                <a:solidFill>
                  <a:srgbClr val="000000">
                    <a:alpha val="100000"/>
                  </a:srgbClr>
                </a:solidFill>
                <a:latin typeface="Microsoft YaHei"/>
                <a:ea typeface="Microsoft YaHei"/>
                <a:cs typeface="Microsoft YaHei"/>
              </a:rPr>
              <a:t>2、爱与怜。</a:t>
            </a:r>
            <a:r>
              <a:rPr sz="2000" kern="0" spc="490" dirty="0">
                <a:solidFill>
                  <a:srgbClr val="000000">
                    <a:alpha val="100000"/>
                  </a:srgbClr>
                </a:solidFill>
                <a:latin typeface="Microsoft YaHei"/>
                <a:ea typeface="Microsoft YaHei"/>
                <a:cs typeface="Microsoft YaHei"/>
              </a:rPr>
              <a:t> </a:t>
            </a:r>
            <a:r>
              <a:rPr sz="2000" kern="0" spc="-120" dirty="0">
                <a:solidFill>
                  <a:srgbClr val="000000">
                    <a:alpha val="100000"/>
                  </a:srgbClr>
                </a:solidFill>
                <a:latin typeface="Microsoft YaHei"/>
                <a:ea typeface="Microsoft YaHei"/>
                <a:cs typeface="Microsoft YaHei"/>
              </a:rPr>
              <a:t>3、顾到别人。</a:t>
            </a:r>
            <a:endParaRPr lang="Microsoft YaHei" altLang="Microsoft YaHei" sz="2000" dirty="0"/>
          </a:p>
          <a:p>
            <a:pPr marL="160654" algn="l" rtl="0" eaLnBrk="0">
              <a:lnSpc>
                <a:spcPts val="3595"/>
              </a:lnSpc>
              <a:tabLst/>
            </a:pPr>
            <a:r>
              <a:rPr sz="2000" kern="0" spc="-20" dirty="0">
                <a:solidFill>
                  <a:srgbClr val="000000">
                    <a:alpha val="100000"/>
                  </a:srgbClr>
                </a:solidFill>
                <a:latin typeface="Microsoft YaHei"/>
                <a:ea typeface="Microsoft YaHei"/>
                <a:cs typeface="Microsoft YaHei"/>
              </a:rPr>
              <a:t>四、幼稚师范的培养</a:t>
            </a:r>
            <a:endParaRPr lang="Microsoft YaHei" altLang="Microsoft YaHei" sz="2000" dirty="0"/>
          </a:p>
          <a:p>
            <a:pPr marL="163829" algn="l" rtl="0" eaLnBrk="0">
              <a:lnSpc>
                <a:spcPct val="91000"/>
              </a:lnSpc>
              <a:spcBef>
                <a:spcPts val="1615"/>
              </a:spcBef>
              <a:tabLst/>
            </a:pPr>
            <a:r>
              <a:rPr sz="2000" kern="0" spc="-20" dirty="0">
                <a:solidFill>
                  <a:srgbClr val="000000">
                    <a:alpha val="100000"/>
                  </a:srgbClr>
                </a:solidFill>
                <a:latin typeface="Microsoft YaHei"/>
                <a:ea typeface="Microsoft YaHei"/>
                <a:cs typeface="Microsoft YaHei"/>
              </a:rPr>
              <a:t>1、严格幼稚师范生的培养标准</a:t>
            </a:r>
            <a:endParaRPr lang="Microsoft YaHei" altLang="Microsoft YaHei" sz="2000" dirty="0"/>
          </a:p>
          <a:p>
            <a:pPr marL="302895" algn="l" rtl="0" eaLnBrk="0">
              <a:lnSpc>
                <a:spcPts val="2587"/>
              </a:lnSpc>
              <a:spcBef>
                <a:spcPts val="1045"/>
              </a:spcBef>
              <a:tabLst/>
            </a:pPr>
            <a:r>
              <a:rPr sz="2000" kern="0" spc="-50" dirty="0">
                <a:solidFill>
                  <a:srgbClr val="000000">
                    <a:alpha val="100000"/>
                  </a:srgbClr>
                </a:solidFill>
                <a:latin typeface="Microsoft YaHei"/>
                <a:ea typeface="Microsoft YaHei"/>
                <a:cs typeface="Microsoft YaHei"/>
              </a:rPr>
              <a:t>（1）准入资格提升。（2）幼稚师范课程以提高教育素养、提升教育教学能力为目</a:t>
            </a:r>
            <a:r>
              <a:rPr sz="2000" kern="0" spc="-60" dirty="0">
                <a:solidFill>
                  <a:srgbClr val="000000">
                    <a:alpha val="100000"/>
                  </a:srgbClr>
                </a:solidFill>
                <a:latin typeface="Microsoft YaHei"/>
                <a:ea typeface="Microsoft YaHei"/>
                <a:cs typeface="Microsoft YaHei"/>
              </a:rPr>
              <a:t>标。</a:t>
            </a:r>
            <a:endParaRPr lang="Microsoft YaHei" altLang="Microsoft YaHei" sz="2000" dirty="0"/>
          </a:p>
          <a:p>
            <a:pPr marL="151764" algn="l" rtl="0" eaLnBrk="0">
              <a:lnSpc>
                <a:spcPts val="3364"/>
              </a:lnSpc>
              <a:tabLst/>
            </a:pPr>
            <a:r>
              <a:rPr sz="2000" kern="0" spc="-10" dirty="0">
                <a:solidFill>
                  <a:srgbClr val="000000">
                    <a:alpha val="100000"/>
                  </a:srgbClr>
                </a:solidFill>
                <a:latin typeface="Microsoft YaHei"/>
                <a:ea typeface="Microsoft YaHei"/>
                <a:cs typeface="Microsoft YaHei"/>
              </a:rPr>
              <a:t>2、招收男幼师，加大男幼师配比。</a:t>
            </a:r>
            <a:endParaRPr lang="Microsoft YaHei" altLang="Microsoft YaHei" sz="2000" dirty="0"/>
          </a:p>
        </p:txBody>
      </p:sp>
      <p:sp>
        <p:nvSpPr>
          <p:cNvPr id="2668" name="path"/>
          <p:cNvSpPr/>
          <p:nvPr/>
        </p:nvSpPr>
        <p:spPr>
          <a:xfrm>
            <a:off x="1458465" y="1179576"/>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670" name="textbox 267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267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34" name="group 334"/>
          <p:cNvGrpSpPr/>
          <p:nvPr/>
        </p:nvGrpSpPr>
        <p:grpSpPr>
          <a:xfrm rot="21600000">
            <a:off x="1584025" y="181482"/>
            <a:ext cx="2561648" cy="199231"/>
            <a:chOff x="0" y="0"/>
            <a:chExt cx="2561648" cy="199231"/>
          </a:xfrm>
        </p:grpSpPr>
        <p:pic>
          <p:nvPicPr>
            <p:cNvPr id="2674" name="picture 2674"/>
            <p:cNvPicPr>
              <a:picLocks noChangeAspect="1"/>
            </p:cNvPicPr>
            <p:nvPr/>
          </p:nvPicPr>
          <p:blipFill>
            <a:blip r:embed="rId3"/>
            <a:stretch>
              <a:fillRect/>
            </a:stretch>
          </p:blipFill>
          <p:spPr>
            <a:xfrm rot="21600000">
              <a:off x="13273" y="11350"/>
              <a:ext cx="2548374" cy="187881"/>
            </a:xfrm>
            <a:prstGeom prst="rect">
              <a:avLst/>
            </a:prstGeom>
          </p:spPr>
        </p:pic>
        <p:sp>
          <p:nvSpPr>
            <p:cNvPr id="2676" name="textbox 2676"/>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67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0" name="picture 2680"/>
          <p:cNvPicPr>
            <a:picLocks noChangeAspect="1"/>
          </p:cNvPicPr>
          <p:nvPr/>
        </p:nvPicPr>
        <p:blipFill>
          <a:blip r:embed="rId2"/>
          <a:stretch>
            <a:fillRect/>
          </a:stretch>
        </p:blipFill>
        <p:spPr>
          <a:xfrm rot="21600000">
            <a:off x="0" y="0"/>
            <a:ext cx="12192000" cy="6858000"/>
          </a:xfrm>
          <a:prstGeom prst="rect">
            <a:avLst/>
          </a:prstGeom>
        </p:spPr>
      </p:pic>
      <p:sp>
        <p:nvSpPr>
          <p:cNvPr id="268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684" name="textbox 2684"/>
          <p:cNvSpPr/>
          <p:nvPr/>
        </p:nvSpPr>
        <p:spPr>
          <a:xfrm>
            <a:off x="1445765" y="550045"/>
            <a:ext cx="9483090" cy="3977004"/>
          </a:xfrm>
          <a:prstGeom prst="rect">
            <a:avLst/>
          </a:prstGeom>
        </p:spPr>
        <p:txBody>
          <a:bodyPr vert="horz" wrap="square" lIns="0" tIns="0" rIns="0" bIns="0"/>
          <a:lstStyle/>
          <a:p>
            <a:pPr algn="l" rtl="0" eaLnBrk="0">
              <a:lnSpc>
                <a:spcPct val="87417"/>
              </a:lnSpc>
              <a:tabLst/>
            </a:pPr>
            <a:endParaRPr lang="Arial" altLang="Arial" sz="100" dirty="0"/>
          </a:p>
          <a:p>
            <a:pPr marL="139700" algn="l" rtl="0" eaLnBrk="0">
              <a:lnSpc>
                <a:spcPct val="91000"/>
              </a:lnSpc>
              <a:tabLst/>
            </a:pPr>
            <a:r>
              <a:rPr sz="2400" b="1" kern="0" spc="-10" dirty="0">
                <a:solidFill>
                  <a:srgbClr val="7F7F7F">
                    <a:alpha val="100000"/>
                  </a:srgbClr>
                </a:solidFill>
                <a:latin typeface="Microsoft YaHei"/>
                <a:ea typeface="Microsoft YaHei"/>
                <a:cs typeface="Microsoft YaHei"/>
              </a:rPr>
              <a:t>张宗麟的学前教育思想</a:t>
            </a:r>
            <a:endParaRPr lang="Microsoft YaHei" altLang="Microsoft YaHei" sz="2400" dirty="0"/>
          </a:p>
          <a:p>
            <a:pPr algn="l" rtl="0" eaLnBrk="0">
              <a:lnSpc>
                <a:spcPct val="117000"/>
              </a:lnSpc>
              <a:tabLst/>
            </a:pPr>
            <a:endParaRPr lang="Arial" altLang="Arial" sz="1000" dirty="0"/>
          </a:p>
          <a:p>
            <a:pPr algn="l" rtl="0" eaLnBrk="0">
              <a:lnSpc>
                <a:spcPct val="117000"/>
              </a:lnSpc>
              <a:tabLst/>
            </a:pPr>
            <a:endParaRPr lang="Arial" altLang="Arial" sz="1000" dirty="0"/>
          </a:p>
          <a:p>
            <a:pPr marL="944880" algn="l" rtl="0" eaLnBrk="0">
              <a:lnSpc>
                <a:spcPct val="91000"/>
              </a:lnSpc>
              <a:spcBef>
                <a:spcPts val="607"/>
              </a:spcBef>
              <a:tabLst>
                <a:tab pos="1054735"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思考：如何评价张宗麟的学前教育思想？</a:t>
            </a:r>
            <a:endParaRPr lang="Microsoft YaHei" altLang="Microsoft YaHei" sz="2000" dirty="0"/>
          </a:p>
          <a:p>
            <a:pPr algn="l" rtl="0" eaLnBrk="0">
              <a:lnSpc>
                <a:spcPct val="169000"/>
              </a:lnSpc>
              <a:tabLst/>
            </a:pPr>
            <a:endParaRPr lang="Arial" altLang="Arial" sz="1000" dirty="0"/>
          </a:p>
          <a:p>
            <a:pPr marL="501015" indent="-342265" algn="l" rtl="0" eaLnBrk="0">
              <a:lnSpc>
                <a:spcPct val="122000"/>
              </a:lnSpc>
              <a:spcBef>
                <a:spcPts val="608"/>
              </a:spcBef>
              <a:tabLst/>
            </a:pPr>
            <a:r>
              <a:rPr sz="20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590" dirty="0">
                <a:solidFill>
                  <a:srgbClr val="000000">
                    <a:alpha val="100000"/>
                  </a:srgbClr>
                </a:solidFill>
                <a:latin typeface="Wingdings"/>
                <a:ea typeface="Wingdings"/>
                <a:cs typeface="Wingdings"/>
              </a:rPr>
              <a:t> </a:t>
            </a:r>
            <a:r>
              <a:rPr sz="2000" kern="0" spc="-60" dirty="0">
                <a:solidFill>
                  <a:srgbClr val="000000">
                    <a:alpha val="100000"/>
                  </a:srgbClr>
                </a:solidFill>
                <a:latin typeface="Microsoft YaHei"/>
                <a:ea typeface="Microsoft YaHei"/>
                <a:cs typeface="Microsoft YaHei"/>
              </a:rPr>
              <a:t>1、张宗麟的学前教育</a:t>
            </a:r>
            <a:r>
              <a:rPr sz="2000" kern="0" spc="-70" dirty="0">
                <a:solidFill>
                  <a:srgbClr val="000000">
                    <a:alpha val="100000"/>
                  </a:srgbClr>
                </a:solidFill>
                <a:latin typeface="Microsoft YaHei"/>
                <a:ea typeface="Microsoft YaHei"/>
                <a:cs typeface="Microsoft YaHei"/>
              </a:rPr>
              <a:t>思想突出了民族化和贫民化，学习借鉴国内外的先进理论， </a:t>
            </a:r>
            <a:r>
              <a:rPr sz="2000" kern="0" spc="-10" dirty="0">
                <a:solidFill>
                  <a:srgbClr val="000000">
                    <a:alpha val="100000"/>
                  </a:srgbClr>
                </a:solidFill>
                <a:latin typeface="Microsoft YaHei"/>
                <a:ea typeface="Microsoft YaHei"/>
                <a:cs typeface="Microsoft YaHei"/>
              </a:rPr>
              <a:t>同时与我国实际国情相结合，真正做到</a:t>
            </a:r>
            <a:r>
              <a:rPr sz="2000" kern="0" spc="-20" dirty="0">
                <a:solidFill>
                  <a:srgbClr val="000000">
                    <a:alpha val="100000"/>
                  </a:srgbClr>
                </a:solidFill>
                <a:latin typeface="Microsoft YaHei"/>
                <a:ea typeface="Microsoft YaHei"/>
                <a:cs typeface="Microsoft YaHei"/>
              </a:rPr>
              <a:t>了“洋为中用”。</a:t>
            </a:r>
            <a:endParaRPr lang="Microsoft YaHei" altLang="Microsoft YaHei" sz="2000" dirty="0"/>
          </a:p>
          <a:p>
            <a:pPr marL="482600" indent="-323850" algn="l" rtl="0" eaLnBrk="0">
              <a:lnSpc>
                <a:spcPct val="122000"/>
              </a:lnSpc>
              <a:spcBef>
                <a:spcPts val="1343"/>
              </a:spcBef>
              <a:tabLst/>
            </a:pPr>
            <a:r>
              <a:rPr sz="20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90" dirty="0">
                <a:solidFill>
                  <a:srgbClr val="000000">
                    <a:alpha val="100000"/>
                  </a:srgbClr>
                </a:solidFill>
                <a:latin typeface="Wingdings"/>
                <a:ea typeface="Wingdings"/>
                <a:cs typeface="Wingdings"/>
              </a:rPr>
              <a:t> </a:t>
            </a:r>
            <a:r>
              <a:rPr sz="2000" kern="0" spc="-40" dirty="0">
                <a:solidFill>
                  <a:srgbClr val="000000">
                    <a:alpha val="100000"/>
                  </a:srgbClr>
                </a:solidFill>
                <a:latin typeface="Microsoft YaHei"/>
                <a:ea typeface="Microsoft YaHei"/>
                <a:cs typeface="Microsoft YaHei"/>
              </a:rPr>
              <a:t>2、他强调儿童的社会性</a:t>
            </a:r>
            <a:r>
              <a:rPr sz="2000" kern="0" spc="-50" dirty="0">
                <a:solidFill>
                  <a:srgbClr val="000000">
                    <a:alpha val="100000"/>
                  </a:srgbClr>
                </a:solidFill>
                <a:latin typeface="Microsoft YaHei"/>
                <a:ea typeface="Microsoft YaHei"/>
                <a:cs typeface="Microsoft YaHei"/>
              </a:rPr>
              <a:t>发展，提倡儿童个体与社会相互渗透，对学前教育发展</a:t>
            </a:r>
            <a:r>
              <a:rPr sz="2000" kern="0" spc="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有重要意义。</a:t>
            </a:r>
            <a:endParaRPr lang="Microsoft YaHei" altLang="Microsoft YaHei" sz="2000" dirty="0"/>
          </a:p>
          <a:p>
            <a:pPr algn="l" rtl="0" eaLnBrk="0">
              <a:lnSpc>
                <a:spcPct val="101000"/>
              </a:lnSpc>
              <a:tabLst/>
            </a:pPr>
            <a:endParaRPr lang="Arial" altLang="Arial" sz="1100" dirty="0"/>
          </a:p>
          <a:p>
            <a:pPr algn="l" rtl="0" eaLnBrk="0">
              <a:lnSpc>
                <a:spcPct val="8422"/>
              </a:lnSpc>
              <a:tabLst/>
            </a:pPr>
            <a:endParaRPr lang="Arial" altLang="Arial" sz="100" dirty="0"/>
          </a:p>
          <a:p>
            <a:pPr marL="483234" indent="-324484" algn="l" rtl="0" eaLnBrk="0">
              <a:lnSpc>
                <a:spcPct val="122000"/>
              </a:lnSpc>
              <a:tabLst/>
            </a:pPr>
            <a:r>
              <a:rPr sz="2000" kern="0" spc="-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60" dirty="0">
                <a:solidFill>
                  <a:srgbClr val="000000">
                    <a:alpha val="100000"/>
                  </a:srgbClr>
                </a:solidFill>
                <a:latin typeface="Wingdings"/>
                <a:ea typeface="Wingdings"/>
                <a:cs typeface="Wingdings"/>
              </a:rPr>
              <a:t> </a:t>
            </a:r>
            <a:r>
              <a:rPr sz="2000" kern="0" spc="-50" dirty="0">
                <a:solidFill>
                  <a:srgbClr val="000000">
                    <a:alpha val="100000"/>
                  </a:srgbClr>
                </a:solidFill>
                <a:latin typeface="Microsoft YaHei"/>
                <a:ea typeface="Microsoft YaHei"/>
                <a:cs typeface="Microsoft YaHei"/>
              </a:rPr>
              <a:t>3、他对幼稚师范生的培养有独</a:t>
            </a:r>
            <a:r>
              <a:rPr sz="2000" kern="0" spc="-60" dirty="0">
                <a:solidFill>
                  <a:srgbClr val="000000">
                    <a:alpha val="100000"/>
                  </a:srgbClr>
                </a:solidFill>
                <a:latin typeface="Microsoft YaHei"/>
                <a:ea typeface="Microsoft YaHei"/>
                <a:cs typeface="Microsoft YaHei"/>
              </a:rPr>
              <a:t>到的见解，提升了当时幼儿教师的整体素质，为    </a:t>
            </a:r>
            <a:r>
              <a:rPr sz="2000" kern="0" spc="0" dirty="0">
                <a:solidFill>
                  <a:srgbClr val="000000">
                    <a:alpha val="100000"/>
                  </a:srgbClr>
                </a:solidFill>
                <a:latin typeface="Microsoft YaHei"/>
                <a:ea typeface="Microsoft YaHei"/>
                <a:cs typeface="Microsoft YaHei"/>
              </a:rPr>
              <a:t>我国近代学前教育事业做出了不可磨灭的贡献。</a:t>
            </a:r>
            <a:endParaRPr lang="Microsoft YaHei" altLang="Microsoft YaHei" sz="2000" dirty="0"/>
          </a:p>
        </p:txBody>
      </p:sp>
      <p:sp>
        <p:nvSpPr>
          <p:cNvPr id="2686" name="path"/>
          <p:cNvSpPr/>
          <p:nvPr/>
        </p:nvSpPr>
        <p:spPr>
          <a:xfrm>
            <a:off x="1458465" y="1179576"/>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2688" name="textbox 268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269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36" name="group 336"/>
          <p:cNvGrpSpPr/>
          <p:nvPr/>
        </p:nvGrpSpPr>
        <p:grpSpPr>
          <a:xfrm rot="21600000">
            <a:off x="1584025" y="181482"/>
            <a:ext cx="2561648" cy="199231"/>
            <a:chOff x="0" y="0"/>
            <a:chExt cx="2561648" cy="199231"/>
          </a:xfrm>
        </p:grpSpPr>
        <p:pic>
          <p:nvPicPr>
            <p:cNvPr id="2692" name="picture 2692"/>
            <p:cNvPicPr>
              <a:picLocks noChangeAspect="1"/>
            </p:cNvPicPr>
            <p:nvPr/>
          </p:nvPicPr>
          <p:blipFill>
            <a:blip r:embed="rId3"/>
            <a:stretch>
              <a:fillRect/>
            </a:stretch>
          </p:blipFill>
          <p:spPr>
            <a:xfrm rot="21600000">
              <a:off x="13273" y="11350"/>
              <a:ext cx="2548374" cy="187881"/>
            </a:xfrm>
            <a:prstGeom prst="rect">
              <a:avLst/>
            </a:prstGeom>
          </p:spPr>
        </p:pic>
        <p:sp>
          <p:nvSpPr>
            <p:cNvPr id="2694" name="textbox 2694"/>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69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8" name="picture 2698"/>
          <p:cNvPicPr>
            <a:picLocks noChangeAspect="1"/>
          </p:cNvPicPr>
          <p:nvPr/>
        </p:nvPicPr>
        <p:blipFill>
          <a:blip r:embed="rId2"/>
          <a:stretch>
            <a:fillRect/>
          </a:stretch>
        </p:blipFill>
        <p:spPr>
          <a:xfrm rot="21600000">
            <a:off x="0" y="0"/>
            <a:ext cx="12192000" cy="6858000"/>
          </a:xfrm>
          <a:prstGeom prst="rect">
            <a:avLst/>
          </a:prstGeom>
        </p:spPr>
      </p:pic>
      <p:sp>
        <p:nvSpPr>
          <p:cNvPr id="270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2702" name="picture 2702"/>
          <p:cNvPicPr>
            <a:picLocks noChangeAspect="1"/>
          </p:cNvPicPr>
          <p:nvPr/>
        </p:nvPicPr>
        <p:blipFill>
          <a:blip r:embed="rId3"/>
          <a:stretch>
            <a:fillRect/>
          </a:stretch>
        </p:blipFill>
        <p:spPr>
          <a:xfrm rot="21600000">
            <a:off x="1825751" y="1647444"/>
            <a:ext cx="8540495" cy="4629911"/>
          </a:xfrm>
          <a:prstGeom prst="rect">
            <a:avLst/>
          </a:prstGeom>
        </p:spPr>
      </p:pic>
      <p:grpSp>
        <p:nvGrpSpPr>
          <p:cNvPr id="338" name="group 338"/>
          <p:cNvGrpSpPr/>
          <p:nvPr/>
        </p:nvGrpSpPr>
        <p:grpSpPr>
          <a:xfrm rot="21600000">
            <a:off x="1626109" y="800100"/>
            <a:ext cx="2171700" cy="697991"/>
            <a:chOff x="0" y="0"/>
            <a:chExt cx="2171700" cy="697991"/>
          </a:xfrm>
        </p:grpSpPr>
        <p:sp>
          <p:nvSpPr>
            <p:cNvPr id="2704" name="path"/>
            <p:cNvSpPr/>
            <p:nvPr/>
          </p:nvSpPr>
          <p:spPr>
            <a:xfrm>
              <a:off x="0" y="0"/>
              <a:ext cx="2171700" cy="697991"/>
            </a:xfrm>
            <a:custGeom>
              <a:avLst/>
              <a:gdLst/>
              <a:ahLst/>
              <a:cxnLst/>
              <a:rect l="0" t="0" r="0" b="0"/>
              <a:pathLst>
                <a:path w="3420" h="1099">
                  <a:moveTo>
                    <a:pt x="7" y="0"/>
                  </a:moveTo>
                  <a:lnTo>
                    <a:pt x="493" y="552"/>
                  </a:lnTo>
                  <a:lnTo>
                    <a:pt x="0" y="1099"/>
                  </a:lnTo>
                  <a:lnTo>
                    <a:pt x="2936" y="1099"/>
                  </a:lnTo>
                  <a:lnTo>
                    <a:pt x="3420" y="557"/>
                  </a:lnTo>
                  <a:lnTo>
                    <a:pt x="2956" y="0"/>
                  </a:lnTo>
                  <a:lnTo>
                    <a:pt x="7"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2706" name="textbox 2706"/>
            <p:cNvSpPr/>
            <p:nvPr/>
          </p:nvSpPr>
          <p:spPr>
            <a:xfrm>
              <a:off x="-12700" y="-12700"/>
              <a:ext cx="2197100" cy="766444"/>
            </a:xfrm>
            <a:prstGeom prst="rect">
              <a:avLst/>
            </a:prstGeom>
          </p:spPr>
          <p:txBody>
            <a:bodyPr vert="horz" wrap="square" lIns="0" tIns="0" rIns="0" bIns="0"/>
            <a:lstStyle/>
            <a:p>
              <a:pPr algn="l" rtl="0" eaLnBrk="0">
                <a:lnSpc>
                  <a:spcPct val="109000"/>
                </a:lnSpc>
                <a:tabLst/>
              </a:pPr>
              <a:endParaRPr lang="Arial" altLang="Arial" sz="1000" dirty="0"/>
            </a:p>
            <a:p>
              <a:pPr marL="307975" algn="l" rtl="0" eaLnBrk="0">
                <a:lnSpc>
                  <a:spcPct val="91000"/>
                </a:lnSpc>
                <a:spcBef>
                  <a:spcPts val="2"/>
                </a:spcBef>
                <a:tabLst/>
              </a:pPr>
              <a:r>
                <a:rPr sz="3200" b="1" kern="0" spc="-10" dirty="0">
                  <a:solidFill>
                    <a:srgbClr val="44546A">
                      <a:alpha val="100000"/>
                    </a:srgbClr>
                  </a:solidFill>
                  <a:latin typeface="Microsoft YaHei"/>
                  <a:ea typeface="Microsoft YaHei"/>
                  <a:cs typeface="Microsoft YaHei"/>
                </a:rPr>
                <a:t>本章小结</a:t>
              </a:r>
              <a:endParaRPr lang="Microsoft YaHei" altLang="Microsoft YaHei" sz="3200" dirty="0"/>
            </a:p>
          </p:txBody>
        </p:sp>
      </p:grpSp>
      <p:grpSp>
        <p:nvGrpSpPr>
          <p:cNvPr id="340" name="group 340"/>
          <p:cNvGrpSpPr/>
          <p:nvPr/>
        </p:nvGrpSpPr>
        <p:grpSpPr>
          <a:xfrm rot="21600000">
            <a:off x="11284681" y="5990831"/>
            <a:ext cx="907318" cy="867168"/>
            <a:chOff x="0" y="0"/>
            <a:chExt cx="907318" cy="867168"/>
          </a:xfrm>
        </p:grpSpPr>
        <p:pic>
          <p:nvPicPr>
            <p:cNvPr id="2708" name="picture 2708"/>
            <p:cNvPicPr>
              <a:picLocks noChangeAspect="1"/>
            </p:cNvPicPr>
            <p:nvPr/>
          </p:nvPicPr>
          <p:blipFill>
            <a:blip r:embed="rId4"/>
            <a:stretch>
              <a:fillRect/>
            </a:stretch>
          </p:blipFill>
          <p:spPr>
            <a:xfrm rot="21600000">
              <a:off x="0" y="0"/>
              <a:ext cx="907318" cy="867168"/>
            </a:xfrm>
            <a:prstGeom prst="rect">
              <a:avLst/>
            </a:prstGeom>
          </p:spPr>
        </p:pic>
        <p:sp>
          <p:nvSpPr>
            <p:cNvPr id="2710" name="textbox 2710"/>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854"/>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5"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sp>
        <p:nvSpPr>
          <p:cNvPr id="271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4" name="picture 2714"/>
          <p:cNvPicPr>
            <a:picLocks noChangeAspect="1"/>
          </p:cNvPicPr>
          <p:nvPr/>
        </p:nvPicPr>
        <p:blipFill>
          <a:blip r:embed="rId2"/>
          <a:stretch>
            <a:fillRect/>
          </a:stretch>
        </p:blipFill>
        <p:spPr>
          <a:xfrm rot="21600000">
            <a:off x="0" y="0"/>
            <a:ext cx="12192000" cy="6858000"/>
          </a:xfrm>
          <a:prstGeom prst="rect">
            <a:avLst/>
          </a:prstGeom>
        </p:spPr>
      </p:pic>
      <p:sp>
        <p:nvSpPr>
          <p:cNvPr id="271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718" name="textbox 2718"/>
          <p:cNvSpPr/>
          <p:nvPr/>
        </p:nvSpPr>
        <p:spPr>
          <a:xfrm>
            <a:off x="3575779" y="2309785"/>
            <a:ext cx="5069840"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70" dirty="0">
                <a:solidFill>
                  <a:srgbClr val="E9A54E">
                    <a:alpha val="100000"/>
                  </a:srgbClr>
                </a:solidFill>
                <a:latin typeface="Microsoft YaHei"/>
                <a:ea typeface="Microsoft YaHei"/>
                <a:cs typeface="Microsoft YaHei"/>
              </a:rPr>
              <a:t>中国现代学前教育发展</a:t>
            </a:r>
            <a:endParaRPr lang="Microsoft YaHei" altLang="Microsoft YaHei" sz="3900" dirty="0"/>
          </a:p>
        </p:txBody>
      </p:sp>
      <p:grpSp>
        <p:nvGrpSpPr>
          <p:cNvPr id="342" name="group 342"/>
          <p:cNvGrpSpPr/>
          <p:nvPr/>
        </p:nvGrpSpPr>
        <p:grpSpPr>
          <a:xfrm rot="21600000">
            <a:off x="5260336" y="1102779"/>
            <a:ext cx="1541786" cy="530440"/>
            <a:chOff x="0" y="0"/>
            <a:chExt cx="1541786" cy="530440"/>
          </a:xfrm>
        </p:grpSpPr>
        <p:pic>
          <p:nvPicPr>
            <p:cNvPr id="2720" name="picture 2720"/>
            <p:cNvPicPr>
              <a:picLocks noChangeAspect="1"/>
            </p:cNvPicPr>
            <p:nvPr/>
          </p:nvPicPr>
          <p:blipFill>
            <a:blip r:embed="rId3"/>
            <a:stretch>
              <a:fillRect/>
            </a:stretch>
          </p:blipFill>
          <p:spPr>
            <a:xfrm rot="21600000">
              <a:off x="12192" y="19460"/>
              <a:ext cx="1529593" cy="510980"/>
            </a:xfrm>
            <a:prstGeom prst="rect">
              <a:avLst/>
            </a:prstGeom>
          </p:spPr>
        </p:pic>
        <p:sp>
          <p:nvSpPr>
            <p:cNvPr id="2722" name="textbox 2722"/>
            <p:cNvSpPr/>
            <p:nvPr/>
          </p:nvSpPr>
          <p:spPr>
            <a:xfrm>
              <a:off x="-12700" y="-12700"/>
              <a:ext cx="1567814" cy="608330"/>
            </a:xfrm>
            <a:prstGeom prst="rect">
              <a:avLst/>
            </a:prstGeom>
          </p:spPr>
          <p:txBody>
            <a:bodyPr vert="horz" wrap="square" lIns="0" tIns="0" rIns="0" bIns="0"/>
            <a:lstStyle/>
            <a:p>
              <a:pPr algn="l" rtl="0" eaLnBrk="0">
                <a:lnSpc>
                  <a:spcPct val="93739"/>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第六章</a:t>
              </a:r>
              <a:endParaRPr lang="Microsoft YaHei" altLang="Microsoft YaHei" sz="3900" dirty="0"/>
            </a:p>
          </p:txBody>
        </p:sp>
      </p:grpSp>
      <p:sp>
        <p:nvSpPr>
          <p:cNvPr id="272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6" name="picture 2726"/>
          <p:cNvPicPr>
            <a:picLocks noChangeAspect="1"/>
          </p:cNvPicPr>
          <p:nvPr/>
        </p:nvPicPr>
        <p:blipFill>
          <a:blip r:embed="rId2"/>
          <a:stretch>
            <a:fillRect/>
          </a:stretch>
        </p:blipFill>
        <p:spPr>
          <a:xfrm rot="21600000">
            <a:off x="0" y="0"/>
            <a:ext cx="12192000" cy="6858000"/>
          </a:xfrm>
          <a:prstGeom prst="rect">
            <a:avLst/>
          </a:prstGeom>
        </p:spPr>
      </p:pic>
      <p:sp>
        <p:nvSpPr>
          <p:cNvPr id="272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730" name="textbox 2730"/>
          <p:cNvSpPr/>
          <p:nvPr/>
        </p:nvSpPr>
        <p:spPr>
          <a:xfrm>
            <a:off x="1591991" y="1885787"/>
            <a:ext cx="10206990" cy="3571875"/>
          </a:xfrm>
          <a:prstGeom prst="rect">
            <a:avLst/>
          </a:prstGeom>
        </p:spPr>
        <p:txBody>
          <a:bodyPr vert="horz" wrap="square" lIns="0" tIns="0" rIns="0" bIns="0"/>
          <a:lstStyle/>
          <a:p>
            <a:pPr algn="l" rtl="0" eaLnBrk="0">
              <a:lnSpc>
                <a:spcPct val="83341"/>
              </a:lnSpc>
              <a:tabLst/>
            </a:pPr>
            <a:endParaRPr lang="Arial" altLang="Arial" sz="100" dirty="0"/>
          </a:p>
          <a:p>
            <a:pPr marL="152400" algn="l" rtl="0" eaLnBrk="0">
              <a:lnSpc>
                <a:spcPts val="2645"/>
              </a:lnSpc>
              <a:tabLst/>
            </a:pPr>
            <a:r>
              <a:rPr sz="2000" b="1" kern="0" spc="-60" dirty="0">
                <a:solidFill>
                  <a:srgbClr val="000000">
                    <a:alpha val="100000"/>
                  </a:srgbClr>
                </a:solidFill>
                <a:latin typeface="Microsoft YaHei"/>
                <a:ea typeface="Microsoft YaHei"/>
                <a:cs typeface="Microsoft YaHei"/>
              </a:rPr>
              <a:t>（一）确定学前教育的性质、任</a:t>
            </a:r>
            <a:r>
              <a:rPr sz="2000" b="1" kern="0" spc="-70" dirty="0">
                <a:solidFill>
                  <a:srgbClr val="000000">
                    <a:alpha val="100000"/>
                  </a:srgbClr>
                </a:solidFill>
                <a:latin typeface="Microsoft YaHei"/>
                <a:ea typeface="Microsoft YaHei"/>
                <a:cs typeface="Microsoft YaHei"/>
              </a:rPr>
              <a:t>务及发展方针</a:t>
            </a:r>
            <a:endParaRPr lang="Microsoft YaHei" altLang="Microsoft YaHei" sz="2000" dirty="0"/>
          </a:p>
          <a:p>
            <a:pPr marL="336550" indent="-324484" algn="l" rtl="0" eaLnBrk="0">
              <a:lnSpc>
                <a:spcPct val="132000"/>
              </a:lnSpc>
              <a:spcBef>
                <a:spcPts val="1248"/>
              </a:spcBef>
              <a:tabLst/>
            </a:pPr>
            <a:r>
              <a:rPr sz="2000" kern="0" spc="-6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60" dirty="0">
                <a:solidFill>
                  <a:srgbClr val="000000">
                    <a:alpha val="100000"/>
                  </a:srgbClr>
                </a:solidFill>
                <a:latin typeface="Wingdings"/>
                <a:ea typeface="Wingdings"/>
                <a:cs typeface="Wingdings"/>
              </a:rPr>
              <a:t> </a:t>
            </a:r>
            <a:r>
              <a:rPr sz="2000" b="1" kern="0" spc="-620" dirty="0">
                <a:solidFill>
                  <a:srgbClr val="000000">
                    <a:alpha val="100000"/>
                  </a:srgbClr>
                </a:solidFill>
                <a:latin typeface="Microsoft YaHei"/>
                <a:ea typeface="Microsoft YaHei"/>
                <a:cs typeface="Microsoft YaHei"/>
              </a:rPr>
              <a:t>性质：</a:t>
            </a:r>
            <a:r>
              <a:rPr sz="2000" b="1" kern="0" spc="48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1951年10月1日，中央人民政府政务院</a:t>
            </a:r>
            <a:r>
              <a:rPr sz="2000" kern="0" spc="-10" dirty="0">
                <a:solidFill>
                  <a:srgbClr val="000000">
                    <a:alpha val="100000"/>
                  </a:srgbClr>
                </a:solidFill>
                <a:latin typeface="Microsoft YaHei"/>
                <a:ea typeface="Microsoft YaHei"/>
                <a:cs typeface="Microsoft YaHei"/>
              </a:rPr>
              <a:t>颁布了新中国成立以来的第一个学制——</a:t>
            </a:r>
            <a:r>
              <a:rPr sz="2000" kern="0" spc="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《关于改革学制的决定》。该学制规定：实施幼儿教育的组织为幼儿园，</a:t>
            </a:r>
            <a:r>
              <a:rPr sz="2000" kern="0" spc="40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收3-7岁的幼  </a:t>
            </a:r>
            <a:r>
              <a:rPr sz="2000" kern="0" spc="-4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儿，使他们的身心在入小学前获得健全的发育。</a:t>
            </a:r>
            <a:endParaRPr lang="Microsoft YaHei" altLang="Microsoft YaHei" sz="2000" dirty="0"/>
          </a:p>
          <a:p>
            <a:pPr marL="338454" indent="-325754" algn="l" rtl="0" eaLnBrk="0">
              <a:lnSpc>
                <a:spcPct val="132000"/>
              </a:lnSpc>
              <a:spcBef>
                <a:spcPts val="1294"/>
              </a:spcBef>
              <a:tabLst/>
            </a:pPr>
            <a:r>
              <a:rPr sz="20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b="1" kern="0" spc="-60" dirty="0">
                <a:solidFill>
                  <a:srgbClr val="000000">
                    <a:alpha val="100000"/>
                  </a:srgbClr>
                </a:solidFill>
                <a:latin typeface="Microsoft YaHei"/>
                <a:ea typeface="Microsoft YaHei"/>
                <a:cs typeface="Microsoft YaHei"/>
              </a:rPr>
              <a:t>双重任务：</a:t>
            </a:r>
            <a:r>
              <a:rPr sz="2000" kern="0" spc="-60" dirty="0">
                <a:solidFill>
                  <a:srgbClr val="000000">
                    <a:alpha val="100000"/>
                  </a:srgbClr>
                </a:solidFill>
                <a:latin typeface="Microsoft YaHei"/>
                <a:ea typeface="Microsoft YaHei"/>
                <a:cs typeface="Microsoft YaHei"/>
              </a:rPr>
              <a:t>①新民主主义教育方针教养幼儿，使他们的身心在入小</a:t>
            </a:r>
            <a:r>
              <a:rPr sz="2000" kern="0" spc="-70" dirty="0">
                <a:solidFill>
                  <a:srgbClr val="000000">
                    <a:alpha val="100000"/>
                  </a:srgbClr>
                </a:solidFill>
                <a:latin typeface="Microsoft YaHei"/>
                <a:ea typeface="Microsoft YaHei"/>
                <a:cs typeface="Microsoft YaHei"/>
              </a:rPr>
              <a:t>学前获得健全的发展；</a:t>
            </a:r>
            <a:r>
              <a:rPr sz="2000" kern="0" spc="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②减轻幼儿给母亲带来的</a:t>
            </a:r>
            <a:r>
              <a:rPr sz="2000" kern="0" spc="-30" dirty="0">
                <a:solidFill>
                  <a:srgbClr val="000000">
                    <a:alpha val="100000"/>
                  </a:srgbClr>
                </a:solidFill>
                <a:latin typeface="Microsoft YaHei"/>
                <a:ea typeface="Microsoft YaHei"/>
                <a:cs typeface="Microsoft YaHei"/>
              </a:rPr>
              <a:t>负担，</a:t>
            </a:r>
            <a:r>
              <a:rPr sz="2000" kern="0" spc="43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以便母亲有时间参加政治活动、生产劳动、文化教育活</a:t>
            </a:r>
            <a:r>
              <a:rPr sz="2000" kern="0" spc="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动等。</a:t>
            </a:r>
            <a:endParaRPr lang="Microsoft YaHei" altLang="Microsoft YaHei" sz="2000" dirty="0"/>
          </a:p>
          <a:p>
            <a:pPr algn="l" rtl="0" eaLnBrk="0">
              <a:lnSpc>
                <a:spcPct val="109000"/>
              </a:lnSpc>
              <a:tabLst/>
            </a:pPr>
            <a:endParaRPr lang="Arial" altLang="Arial" sz="1000" dirty="0"/>
          </a:p>
          <a:p>
            <a:pPr algn="l" rtl="0" eaLnBrk="0">
              <a:lnSpc>
                <a:spcPct val="9734"/>
              </a:lnSpc>
              <a:tabLst/>
            </a:pPr>
            <a:endParaRPr lang="Arial" altLang="Arial" sz="100" dirty="0"/>
          </a:p>
          <a:p>
            <a:pPr marL="12700" algn="l" rtl="0" eaLnBrk="0">
              <a:lnSpc>
                <a:spcPts val="2410"/>
              </a:lnSpc>
              <a:tabLst/>
            </a:pPr>
            <a:r>
              <a:rPr sz="1900" kern="0" spc="-1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680" dirty="0">
                <a:solidFill>
                  <a:srgbClr val="000000">
                    <a:alpha val="100000"/>
                  </a:srgbClr>
                </a:solidFill>
                <a:latin typeface="Wingdings"/>
                <a:ea typeface="Wingdings"/>
                <a:cs typeface="Wingdings"/>
              </a:rPr>
              <a:t> </a:t>
            </a:r>
            <a:r>
              <a:rPr sz="1900" b="1" kern="0" spc="-150" dirty="0">
                <a:solidFill>
                  <a:srgbClr val="000000">
                    <a:alpha val="100000"/>
                  </a:srgbClr>
                </a:solidFill>
                <a:latin typeface="Microsoft YaHei"/>
                <a:ea typeface="Microsoft YaHei"/>
                <a:cs typeface="Microsoft YaHei"/>
              </a:rPr>
              <a:t>发展方针：</a:t>
            </a:r>
            <a:r>
              <a:rPr sz="1900" b="1" kern="0" spc="110" dirty="0">
                <a:solidFill>
                  <a:srgbClr val="000000">
                    <a:alpha val="100000"/>
                  </a:srgbClr>
                </a:solidFill>
                <a:latin typeface="Microsoft YaHei"/>
                <a:ea typeface="Microsoft YaHei"/>
                <a:cs typeface="Microsoft YaHei"/>
              </a:rPr>
              <a:t>  </a:t>
            </a:r>
            <a:r>
              <a:rPr sz="1900" kern="0" spc="-150" dirty="0">
                <a:solidFill>
                  <a:srgbClr val="000000">
                    <a:alpha val="100000"/>
                  </a:srgbClr>
                </a:solidFill>
                <a:latin typeface="Microsoft YaHei"/>
                <a:ea typeface="Microsoft YaHei"/>
                <a:cs typeface="Microsoft YaHei"/>
              </a:rPr>
              <a:t>公办和</a:t>
            </a:r>
            <a:r>
              <a:rPr sz="1900" kern="0" spc="-160" dirty="0">
                <a:solidFill>
                  <a:srgbClr val="000000">
                    <a:alpha val="100000"/>
                  </a:srgbClr>
                </a:solidFill>
                <a:latin typeface="Microsoft YaHei"/>
                <a:ea typeface="Microsoft YaHei"/>
                <a:cs typeface="Microsoft YaHei"/>
              </a:rPr>
              <a:t>民办并举。</a:t>
            </a:r>
            <a:endParaRPr lang="Microsoft YaHei" altLang="Microsoft YaHei" sz="1900" dirty="0"/>
          </a:p>
        </p:txBody>
      </p:sp>
      <p:sp>
        <p:nvSpPr>
          <p:cNvPr id="2732" name="textbox 2732"/>
          <p:cNvSpPr/>
          <p:nvPr/>
        </p:nvSpPr>
        <p:spPr>
          <a:xfrm>
            <a:off x="1445765" y="550045"/>
            <a:ext cx="6467475" cy="1010285"/>
          </a:xfrm>
          <a:prstGeom prst="rect">
            <a:avLst/>
          </a:prstGeom>
        </p:spPr>
        <p:txBody>
          <a:bodyPr vert="horz" wrap="square" lIns="0" tIns="0" rIns="0" bIns="0"/>
          <a:lstStyle/>
          <a:p>
            <a:pPr algn="l" rtl="0" eaLnBrk="0">
              <a:lnSpc>
                <a:spcPct val="87417"/>
              </a:lnSpc>
              <a:tabLst/>
            </a:pPr>
            <a:endParaRPr lang="Arial" altLang="Arial" sz="100" dirty="0"/>
          </a:p>
          <a:p>
            <a:pPr marL="178435" algn="l" rtl="0" eaLnBrk="0">
              <a:lnSpc>
                <a:spcPct val="91000"/>
              </a:lnSpc>
              <a:tabLst/>
            </a:pPr>
            <a:r>
              <a:rPr sz="2400" b="1" kern="0" spc="0" dirty="0">
                <a:solidFill>
                  <a:srgbClr val="7F7F7F">
                    <a:alpha val="100000"/>
                  </a:srgbClr>
                </a:solidFill>
                <a:latin typeface="Microsoft YaHei"/>
                <a:ea typeface="Microsoft YaHei"/>
                <a:cs typeface="Microsoft YaHei"/>
              </a:rPr>
              <a:t>新中国成立初期的学前</a:t>
            </a:r>
            <a:r>
              <a:rPr sz="2400" b="1" kern="0" spc="-10" dirty="0">
                <a:solidFill>
                  <a:srgbClr val="7F7F7F">
                    <a:alpha val="100000"/>
                  </a:srgbClr>
                </a:solidFill>
                <a:latin typeface="Microsoft YaHei"/>
                <a:ea typeface="Microsoft YaHei"/>
                <a:cs typeface="Microsoft YaHei"/>
              </a:rPr>
              <a:t>教育</a:t>
            </a:r>
            <a:endParaRPr lang="Microsoft YaHei" altLang="Microsoft YaHei" sz="2400" dirty="0"/>
          </a:p>
          <a:p>
            <a:pPr algn="l" rtl="0" eaLnBrk="0">
              <a:lnSpc>
                <a:spcPct val="121000"/>
              </a:lnSpc>
              <a:tabLst/>
            </a:pPr>
            <a:endParaRPr lang="Arial" altLang="Arial" sz="1000" dirty="0"/>
          </a:p>
          <a:p>
            <a:pPr algn="l" rtl="0" eaLnBrk="0">
              <a:lnSpc>
                <a:spcPct val="100000"/>
              </a:lnSpc>
              <a:tabLst/>
            </a:pPr>
            <a:endParaRPr lang="Arial" altLang="Arial" sz="500" dirty="0"/>
          </a:p>
          <a:p>
            <a:pPr marL="944880" algn="l" rtl="0" eaLnBrk="0">
              <a:lnSpc>
                <a:spcPct val="91000"/>
              </a:lnSpc>
              <a:spcBef>
                <a:spcPts val="3"/>
              </a:spcBef>
              <a:tabLst>
                <a:tab pos="1125855"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一、新民主主义向社会主义过渡时期的学前教育</a:t>
            </a:r>
            <a:endParaRPr lang="Microsoft YaHei" altLang="Microsoft YaHei" sz="2000" dirty="0"/>
          </a:p>
        </p:txBody>
      </p:sp>
      <p:sp>
        <p:nvSpPr>
          <p:cNvPr id="273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736" name="textbox 273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273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44" name="group 344"/>
          <p:cNvGrpSpPr/>
          <p:nvPr/>
        </p:nvGrpSpPr>
        <p:grpSpPr>
          <a:xfrm rot="21600000">
            <a:off x="1584025" y="181304"/>
            <a:ext cx="2370753" cy="199409"/>
            <a:chOff x="0" y="0"/>
            <a:chExt cx="2370753" cy="199409"/>
          </a:xfrm>
        </p:grpSpPr>
        <p:pic>
          <p:nvPicPr>
            <p:cNvPr id="2740" name="picture 2740"/>
            <p:cNvPicPr>
              <a:picLocks noChangeAspect="1"/>
            </p:cNvPicPr>
            <p:nvPr/>
          </p:nvPicPr>
          <p:blipFill>
            <a:blip r:embed="rId3"/>
            <a:stretch>
              <a:fillRect/>
            </a:stretch>
          </p:blipFill>
          <p:spPr>
            <a:xfrm rot="21600000">
              <a:off x="13273" y="11528"/>
              <a:ext cx="2357480" cy="187880"/>
            </a:xfrm>
            <a:prstGeom prst="rect">
              <a:avLst/>
            </a:prstGeom>
          </p:spPr>
        </p:pic>
        <p:sp>
          <p:nvSpPr>
            <p:cNvPr id="2742" name="textbox 2742"/>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74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6" name="picture 2746"/>
          <p:cNvPicPr>
            <a:picLocks noChangeAspect="1"/>
          </p:cNvPicPr>
          <p:nvPr/>
        </p:nvPicPr>
        <p:blipFill>
          <a:blip r:embed="rId2"/>
          <a:stretch>
            <a:fillRect/>
          </a:stretch>
        </p:blipFill>
        <p:spPr>
          <a:xfrm rot="21600000">
            <a:off x="0" y="0"/>
            <a:ext cx="12192000" cy="6858000"/>
          </a:xfrm>
          <a:prstGeom prst="rect">
            <a:avLst/>
          </a:prstGeom>
        </p:spPr>
      </p:pic>
      <p:sp>
        <p:nvSpPr>
          <p:cNvPr id="274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750" name="textbox 2750"/>
          <p:cNvSpPr/>
          <p:nvPr/>
        </p:nvSpPr>
        <p:spPr>
          <a:xfrm>
            <a:off x="1445765" y="550045"/>
            <a:ext cx="8025130" cy="5629909"/>
          </a:xfrm>
          <a:prstGeom prst="rect">
            <a:avLst/>
          </a:prstGeom>
        </p:spPr>
        <p:txBody>
          <a:bodyPr vert="horz" wrap="square" lIns="0" tIns="0" rIns="0" bIns="0"/>
          <a:lstStyle/>
          <a:p>
            <a:pPr algn="l" rtl="0" eaLnBrk="0">
              <a:lnSpc>
                <a:spcPct val="87417"/>
              </a:lnSpc>
              <a:tabLst/>
            </a:pPr>
            <a:endParaRPr lang="Arial" altLang="Arial" sz="100" dirty="0"/>
          </a:p>
          <a:p>
            <a:pPr marL="178435" algn="l" rtl="0" eaLnBrk="0">
              <a:lnSpc>
                <a:spcPct val="91000"/>
              </a:lnSpc>
              <a:tabLst/>
            </a:pPr>
            <a:r>
              <a:rPr sz="2400" b="1" kern="0" spc="0" dirty="0">
                <a:solidFill>
                  <a:srgbClr val="7F7F7F">
                    <a:alpha val="100000"/>
                  </a:srgbClr>
                </a:solidFill>
                <a:latin typeface="Microsoft YaHei"/>
                <a:ea typeface="Microsoft YaHei"/>
                <a:cs typeface="Microsoft YaHei"/>
              </a:rPr>
              <a:t>新中国成立初期的学前</a:t>
            </a:r>
            <a:r>
              <a:rPr sz="2400" b="1" kern="0" spc="-10" dirty="0">
                <a:solidFill>
                  <a:srgbClr val="7F7F7F">
                    <a:alpha val="100000"/>
                  </a:srgbClr>
                </a:solidFill>
                <a:latin typeface="Microsoft YaHei"/>
                <a:ea typeface="Microsoft YaHei"/>
                <a:cs typeface="Microsoft YaHei"/>
              </a:rPr>
              <a:t>教育</a:t>
            </a:r>
            <a:endParaRPr lang="Microsoft YaHei" altLang="Microsoft YaHei" sz="2400" dirty="0"/>
          </a:p>
          <a:p>
            <a:pPr marL="944880" algn="l" rtl="0" eaLnBrk="0">
              <a:lnSpc>
                <a:spcPct val="91000"/>
              </a:lnSpc>
              <a:spcBef>
                <a:spcPts val="1754"/>
              </a:spcBef>
              <a:tabLst>
                <a:tab pos="1125219"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一、新民主主义向社会主义过渡时期的学前教育</a:t>
            </a:r>
            <a:endParaRPr lang="Microsoft YaHei" altLang="Microsoft YaHei" sz="2000" dirty="0"/>
          </a:p>
          <a:p>
            <a:pPr algn="l" rtl="0" eaLnBrk="0">
              <a:lnSpc>
                <a:spcPct val="176000"/>
              </a:lnSpc>
              <a:tabLst/>
            </a:pPr>
            <a:endParaRPr lang="Arial" altLang="Arial" sz="1000" dirty="0"/>
          </a:p>
          <a:p>
            <a:pPr marL="298450" indent="-139700" algn="l" rtl="0" eaLnBrk="0">
              <a:lnSpc>
                <a:spcPct val="123000"/>
              </a:lnSpc>
              <a:spcBef>
                <a:spcPts val="610"/>
              </a:spcBef>
              <a:tabLst/>
            </a:pPr>
            <a:r>
              <a:rPr sz="2000" kern="0" spc="-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90" dirty="0">
                <a:solidFill>
                  <a:srgbClr val="000000">
                    <a:alpha val="100000"/>
                  </a:srgbClr>
                </a:solidFill>
                <a:latin typeface="Wingdings"/>
                <a:ea typeface="Wingdings"/>
                <a:cs typeface="Wingdings"/>
              </a:rPr>
              <a:t> </a:t>
            </a:r>
            <a:r>
              <a:rPr sz="2000" b="1" kern="0" spc="-50" dirty="0">
                <a:solidFill>
                  <a:srgbClr val="000000">
                    <a:alpha val="100000"/>
                  </a:srgbClr>
                </a:solidFill>
                <a:latin typeface="Microsoft YaHei"/>
                <a:ea typeface="Microsoft YaHei"/>
                <a:cs typeface="Microsoft YaHei"/>
              </a:rPr>
              <a:t>问题1：新中国成立后为何要进行学前教育改革？                      </a:t>
            </a:r>
            <a:r>
              <a:rPr sz="2000" b="1" kern="0" spc="-60" dirty="0">
                <a:solidFill>
                  <a:srgbClr val="000000">
                    <a:alpha val="100000"/>
                  </a:srgbClr>
                </a:solidFill>
                <a:latin typeface="Microsoft YaHei"/>
                <a:ea typeface="Microsoft YaHei"/>
                <a:cs typeface="Microsoft YaHei"/>
              </a:rPr>
              <a:t>       </a:t>
            </a:r>
            <a:r>
              <a:rPr sz="2000" b="1" kern="0" spc="-100" dirty="0">
                <a:solidFill>
                  <a:srgbClr val="000000">
                    <a:alpha val="100000"/>
                  </a:srgbClr>
                </a:solidFill>
                <a:latin typeface="Microsoft YaHei"/>
                <a:ea typeface="Microsoft YaHei"/>
                <a:cs typeface="Microsoft YaHei"/>
              </a:rPr>
              <a:t>（二）学前教育的改革与实施</a:t>
            </a:r>
            <a:endParaRPr lang="Microsoft YaHei" altLang="Microsoft YaHei" sz="2000" dirty="0"/>
          </a:p>
          <a:p>
            <a:pPr marL="158750" algn="l" rtl="0" eaLnBrk="0">
              <a:lnSpc>
                <a:spcPts val="2428"/>
              </a:lnSpc>
              <a:spcBef>
                <a:spcPts val="1319"/>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4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建立教育管理体制——统一领导、分级管理</a:t>
            </a:r>
            <a:endParaRPr lang="Microsoft YaHei" altLang="Microsoft YaHei" sz="2000" dirty="0"/>
          </a:p>
          <a:p>
            <a:pPr algn="r" rtl="0" eaLnBrk="0">
              <a:lnSpc>
                <a:spcPct val="91000"/>
              </a:lnSpc>
              <a:spcBef>
                <a:spcPts val="1267"/>
              </a:spcBef>
              <a:tabLst/>
            </a:pPr>
            <a:r>
              <a:rPr sz="2000" kern="0" spc="-40" dirty="0">
                <a:solidFill>
                  <a:srgbClr val="000000">
                    <a:alpha val="100000"/>
                  </a:srgbClr>
                </a:solidFill>
                <a:latin typeface="Microsoft YaHei"/>
                <a:ea typeface="Microsoft YaHei"/>
                <a:cs typeface="Microsoft YaHei"/>
              </a:rPr>
              <a:t>托儿所统一由卫生行政</a:t>
            </a:r>
            <a:r>
              <a:rPr sz="2000" kern="0" spc="-50" dirty="0">
                <a:solidFill>
                  <a:srgbClr val="000000">
                    <a:alpha val="100000"/>
                  </a:srgbClr>
                </a:solidFill>
                <a:latin typeface="Microsoft YaHei"/>
                <a:ea typeface="Microsoft YaHei"/>
                <a:cs typeface="Microsoft YaHei"/>
              </a:rPr>
              <a:t>部门领导；幼儿园统一由教育行政部门领导。</a:t>
            </a:r>
            <a:endParaRPr lang="Microsoft YaHei" altLang="Microsoft YaHei" sz="2000" dirty="0"/>
          </a:p>
          <a:p>
            <a:pPr marL="158114" algn="l" rtl="0" eaLnBrk="0">
              <a:lnSpc>
                <a:spcPts val="2428"/>
              </a:lnSpc>
              <a:spcBef>
                <a:spcPts val="1319"/>
              </a:spcBef>
              <a:tabLst/>
            </a:pPr>
            <a:r>
              <a:rPr sz="20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30" dirty="0">
                <a:solidFill>
                  <a:srgbClr val="000000">
                    <a:alpha val="100000"/>
                  </a:srgbClr>
                </a:solidFill>
                <a:latin typeface="Wingdings"/>
                <a:ea typeface="Wingdings"/>
                <a:cs typeface="Wingdings"/>
              </a:rPr>
              <a:t> </a:t>
            </a:r>
            <a:r>
              <a:rPr sz="2000" kern="0" spc="-60" dirty="0">
                <a:solidFill>
                  <a:srgbClr val="000000">
                    <a:alpha val="100000"/>
                  </a:srgbClr>
                </a:solidFill>
                <a:latin typeface="Microsoft YaHei"/>
                <a:ea typeface="Microsoft YaHei"/>
                <a:cs typeface="Microsoft YaHei"/>
              </a:rPr>
              <a:t>收回教育主权——接管外国在我</a:t>
            </a:r>
            <a:r>
              <a:rPr sz="2000" kern="0" spc="-70" dirty="0">
                <a:solidFill>
                  <a:srgbClr val="000000">
                    <a:alpha val="100000"/>
                  </a:srgbClr>
                </a:solidFill>
                <a:latin typeface="Microsoft YaHei"/>
                <a:ea typeface="Microsoft YaHei"/>
                <a:cs typeface="Microsoft YaHei"/>
              </a:rPr>
              <a:t>国设立的学前教育机构</a:t>
            </a:r>
            <a:endParaRPr lang="Microsoft YaHei" altLang="Microsoft YaHei" sz="2000" dirty="0"/>
          </a:p>
          <a:p>
            <a:pPr marL="297815" indent="-139700" algn="l" rtl="0" eaLnBrk="0">
              <a:lnSpc>
                <a:spcPct val="123000"/>
              </a:lnSpc>
              <a:spcBef>
                <a:spcPts val="1147"/>
              </a:spcBef>
              <a:tabLst/>
            </a:pPr>
            <a:r>
              <a:rPr sz="20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kern="0" spc="-60" dirty="0">
                <a:solidFill>
                  <a:srgbClr val="000000">
                    <a:alpha val="100000"/>
                  </a:srgbClr>
                </a:solidFill>
                <a:latin typeface="Microsoft YaHei"/>
                <a:ea typeface="Microsoft YaHei"/>
                <a:cs typeface="Microsoft YaHei"/>
              </a:rPr>
              <a:t>停办私立幼儿园—</a:t>
            </a:r>
            <a:r>
              <a:rPr sz="2000" kern="0" spc="-70" dirty="0">
                <a:solidFill>
                  <a:srgbClr val="000000">
                    <a:alpha val="100000"/>
                  </a:srgbClr>
                </a:solidFill>
                <a:latin typeface="Microsoft YaHei"/>
                <a:ea typeface="Microsoft YaHei"/>
                <a:cs typeface="Microsoft YaHei"/>
              </a:rPr>
              <a:t>—</a:t>
            </a:r>
            <a:r>
              <a:rPr sz="2000" kern="0" spc="-42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向工农子女打开幼儿教育机构的大门</a:t>
            </a:r>
            <a:r>
              <a:rPr sz="2000" kern="0" spc="0" dirty="0">
                <a:solidFill>
                  <a:srgbClr val="000000">
                    <a:alpha val="100000"/>
                  </a:srgbClr>
                </a:solidFill>
                <a:latin typeface="Microsoft YaHei"/>
                <a:ea typeface="Microsoft YaHei"/>
                <a:cs typeface="Microsoft YaHei"/>
              </a:rPr>
              <a:t>                </a:t>
            </a:r>
            <a:r>
              <a:rPr sz="2000" b="1" kern="0" spc="-70" dirty="0">
                <a:solidFill>
                  <a:srgbClr val="000000">
                    <a:alpha val="100000"/>
                  </a:srgbClr>
                </a:solidFill>
                <a:latin typeface="Microsoft YaHei"/>
                <a:ea typeface="Microsoft YaHei"/>
                <a:cs typeface="Microsoft YaHei"/>
              </a:rPr>
              <a:t>（三）学习苏联学前教育的</a:t>
            </a:r>
            <a:r>
              <a:rPr sz="2000" b="1" kern="0" spc="-80" dirty="0">
                <a:solidFill>
                  <a:srgbClr val="000000">
                    <a:alpha val="100000"/>
                  </a:srgbClr>
                </a:solidFill>
                <a:latin typeface="Microsoft YaHei"/>
                <a:ea typeface="Microsoft YaHei"/>
                <a:cs typeface="Microsoft YaHei"/>
              </a:rPr>
              <a:t>理论和经验</a:t>
            </a:r>
            <a:endParaRPr lang="Microsoft YaHei" altLang="Microsoft YaHei" sz="2000" dirty="0"/>
          </a:p>
          <a:p>
            <a:pPr marL="158114" algn="l" rtl="0" eaLnBrk="0">
              <a:lnSpc>
                <a:spcPts val="2428"/>
              </a:lnSpc>
              <a:spcBef>
                <a:spcPts val="1319"/>
              </a:spcBef>
              <a:tabLst/>
            </a:pPr>
            <a:r>
              <a:rPr sz="20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30" dirty="0">
                <a:solidFill>
                  <a:srgbClr val="000000">
                    <a:alpha val="100000"/>
                  </a:srgbClr>
                </a:solidFill>
                <a:latin typeface="Wingdings"/>
                <a:ea typeface="Wingdings"/>
                <a:cs typeface="Wingdings"/>
              </a:rPr>
              <a:t> </a:t>
            </a:r>
            <a:r>
              <a:rPr sz="2000" kern="0" spc="-100" dirty="0">
                <a:solidFill>
                  <a:srgbClr val="000000">
                    <a:alpha val="100000"/>
                  </a:srgbClr>
                </a:solidFill>
                <a:latin typeface="Microsoft YaHei"/>
                <a:ea typeface="Microsoft YaHei"/>
                <a:cs typeface="Microsoft YaHei"/>
              </a:rPr>
              <a:t>积极引进和翻译苏联教育学著作。</a:t>
            </a:r>
            <a:endParaRPr lang="Microsoft YaHei" altLang="Microsoft YaHei" sz="2000" dirty="0"/>
          </a:p>
          <a:p>
            <a:pPr marL="158114" algn="l" rtl="0" eaLnBrk="0">
              <a:lnSpc>
                <a:spcPts val="2426"/>
              </a:lnSpc>
              <a:spcBef>
                <a:spcPts val="1171"/>
              </a:spcBef>
              <a:tabLst/>
            </a:pPr>
            <a:r>
              <a:rPr sz="2000" kern="0" spc="-1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kern="0" spc="-160" dirty="0">
                <a:solidFill>
                  <a:srgbClr val="000000">
                    <a:alpha val="100000"/>
                  </a:srgbClr>
                </a:solidFill>
                <a:latin typeface="Microsoft YaHei"/>
                <a:ea typeface="Microsoft YaHei"/>
                <a:cs typeface="Microsoft YaHei"/>
              </a:rPr>
              <a:t>聘请苏联学前教育专家来华</a:t>
            </a:r>
            <a:r>
              <a:rPr sz="2000" kern="0" spc="-170" dirty="0">
                <a:solidFill>
                  <a:srgbClr val="000000">
                    <a:alpha val="100000"/>
                  </a:srgbClr>
                </a:solidFill>
                <a:latin typeface="Microsoft YaHei"/>
                <a:ea typeface="Microsoft YaHei"/>
                <a:cs typeface="Microsoft YaHei"/>
              </a:rPr>
              <a:t>。</a:t>
            </a:r>
            <a:endParaRPr lang="Microsoft YaHei" altLang="Microsoft YaHei" sz="2000" dirty="0"/>
          </a:p>
          <a:p>
            <a:pPr algn="l" rtl="0" eaLnBrk="0">
              <a:lnSpc>
                <a:spcPct val="108000"/>
              </a:lnSpc>
              <a:tabLst/>
            </a:pPr>
            <a:endParaRPr lang="Arial" altLang="Arial" sz="900" dirty="0"/>
          </a:p>
          <a:p>
            <a:pPr marL="158114" algn="l" rtl="0" eaLnBrk="0">
              <a:lnSpc>
                <a:spcPts val="2426"/>
              </a:lnSpc>
              <a:spcBef>
                <a:spcPts val="7"/>
              </a:spcBef>
              <a:tabLst/>
            </a:pPr>
            <a:r>
              <a:rPr sz="20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30" dirty="0">
                <a:solidFill>
                  <a:srgbClr val="000000">
                    <a:alpha val="100000"/>
                  </a:srgbClr>
                </a:solidFill>
                <a:latin typeface="Wingdings"/>
                <a:ea typeface="Wingdings"/>
                <a:cs typeface="Wingdings"/>
              </a:rPr>
              <a:t> </a:t>
            </a:r>
            <a:r>
              <a:rPr sz="2000" kern="0" spc="-100" dirty="0">
                <a:solidFill>
                  <a:srgbClr val="000000">
                    <a:alpha val="100000"/>
                  </a:srgbClr>
                </a:solidFill>
                <a:latin typeface="Microsoft YaHei"/>
                <a:ea typeface="Microsoft YaHei"/>
                <a:cs typeface="Microsoft YaHei"/>
              </a:rPr>
              <a:t>设立实验园推动学习苏联学前教育的经验与理论。</a:t>
            </a:r>
            <a:endParaRPr lang="Microsoft YaHei" altLang="Microsoft YaHei" sz="2000" dirty="0"/>
          </a:p>
        </p:txBody>
      </p:sp>
      <p:sp>
        <p:nvSpPr>
          <p:cNvPr id="275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754" name="textbox 275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275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46" name="group 346"/>
          <p:cNvGrpSpPr/>
          <p:nvPr/>
        </p:nvGrpSpPr>
        <p:grpSpPr>
          <a:xfrm rot="21600000">
            <a:off x="1584025" y="181304"/>
            <a:ext cx="2370753" cy="199409"/>
            <a:chOff x="0" y="0"/>
            <a:chExt cx="2370753" cy="199409"/>
          </a:xfrm>
        </p:grpSpPr>
        <p:pic>
          <p:nvPicPr>
            <p:cNvPr id="2758" name="picture 2758"/>
            <p:cNvPicPr>
              <a:picLocks noChangeAspect="1"/>
            </p:cNvPicPr>
            <p:nvPr/>
          </p:nvPicPr>
          <p:blipFill>
            <a:blip r:embed="rId3"/>
            <a:stretch>
              <a:fillRect/>
            </a:stretch>
          </p:blipFill>
          <p:spPr>
            <a:xfrm rot="21600000">
              <a:off x="13273" y="11528"/>
              <a:ext cx="2357480" cy="187880"/>
            </a:xfrm>
            <a:prstGeom prst="rect">
              <a:avLst/>
            </a:prstGeom>
          </p:spPr>
        </p:pic>
        <p:sp>
          <p:nvSpPr>
            <p:cNvPr id="2760" name="textbox 2760"/>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76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 name="picture 2764"/>
          <p:cNvPicPr>
            <a:picLocks noChangeAspect="1"/>
          </p:cNvPicPr>
          <p:nvPr/>
        </p:nvPicPr>
        <p:blipFill>
          <a:blip r:embed="rId2"/>
          <a:stretch>
            <a:fillRect/>
          </a:stretch>
        </p:blipFill>
        <p:spPr>
          <a:xfrm rot="21600000">
            <a:off x="0" y="0"/>
            <a:ext cx="12192000" cy="6858000"/>
          </a:xfrm>
          <a:prstGeom prst="rect">
            <a:avLst/>
          </a:prstGeom>
        </p:spPr>
      </p:pic>
      <p:sp>
        <p:nvSpPr>
          <p:cNvPr id="276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768" name="textbox 2768"/>
          <p:cNvSpPr/>
          <p:nvPr/>
        </p:nvSpPr>
        <p:spPr>
          <a:xfrm>
            <a:off x="1445765" y="550045"/>
            <a:ext cx="10382884" cy="5828665"/>
          </a:xfrm>
          <a:prstGeom prst="rect">
            <a:avLst/>
          </a:prstGeom>
        </p:spPr>
        <p:txBody>
          <a:bodyPr vert="horz" wrap="square" lIns="0" tIns="0" rIns="0" bIns="0"/>
          <a:lstStyle/>
          <a:p>
            <a:pPr algn="l" rtl="0" eaLnBrk="0">
              <a:lnSpc>
                <a:spcPct val="87417"/>
              </a:lnSpc>
              <a:tabLst/>
            </a:pPr>
            <a:endParaRPr lang="Arial" altLang="Arial" sz="100" dirty="0"/>
          </a:p>
          <a:p>
            <a:pPr marL="178435" algn="l" rtl="0" eaLnBrk="0">
              <a:lnSpc>
                <a:spcPct val="91000"/>
              </a:lnSpc>
              <a:tabLst/>
            </a:pPr>
            <a:r>
              <a:rPr sz="2400" b="1" kern="0" spc="0" dirty="0">
                <a:solidFill>
                  <a:srgbClr val="7F7F7F">
                    <a:alpha val="100000"/>
                  </a:srgbClr>
                </a:solidFill>
                <a:latin typeface="Microsoft YaHei"/>
                <a:ea typeface="Microsoft YaHei"/>
                <a:cs typeface="Microsoft YaHei"/>
              </a:rPr>
              <a:t>新中国成立初期的学前</a:t>
            </a:r>
            <a:r>
              <a:rPr sz="2400" b="1" kern="0" spc="-10" dirty="0">
                <a:solidFill>
                  <a:srgbClr val="7F7F7F">
                    <a:alpha val="100000"/>
                  </a:srgbClr>
                </a:solidFill>
                <a:latin typeface="Microsoft YaHei"/>
                <a:ea typeface="Microsoft YaHei"/>
                <a:cs typeface="Microsoft YaHei"/>
              </a:rPr>
              <a:t>教育</a:t>
            </a:r>
            <a:endParaRPr lang="Microsoft YaHei" altLang="Microsoft YaHei" sz="2400" dirty="0"/>
          </a:p>
          <a:p>
            <a:pPr marL="944880" algn="l" rtl="0" eaLnBrk="0">
              <a:lnSpc>
                <a:spcPct val="91000"/>
              </a:lnSpc>
              <a:spcBef>
                <a:spcPts val="1760"/>
              </a:spcBef>
              <a:tabLst>
                <a:tab pos="1125855"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一、新民主主义向社会主义过渡时期的学前教育</a:t>
            </a:r>
            <a:endParaRPr lang="Microsoft YaHei" altLang="Microsoft YaHei" sz="2000" dirty="0"/>
          </a:p>
          <a:p>
            <a:pPr marL="150495" algn="l" rtl="0" eaLnBrk="0">
              <a:lnSpc>
                <a:spcPct val="83000"/>
              </a:lnSpc>
              <a:spcBef>
                <a:spcPts val="1487"/>
              </a:spcBef>
              <a:tabLst/>
            </a:pPr>
            <a:r>
              <a:rPr sz="1800" b="1" kern="0" spc="-40" dirty="0">
                <a:solidFill>
                  <a:srgbClr val="000000">
                    <a:alpha val="100000"/>
                  </a:srgbClr>
                </a:solidFill>
                <a:latin typeface="Microsoft YaHei"/>
                <a:ea typeface="Microsoft YaHei"/>
                <a:cs typeface="Microsoft YaHei"/>
              </a:rPr>
              <a:t>问题2：学前教育事业快速发展过程中存在</a:t>
            </a:r>
            <a:r>
              <a:rPr sz="1800" b="1" kern="0" spc="-50" dirty="0">
                <a:solidFill>
                  <a:srgbClr val="000000">
                    <a:alpha val="100000"/>
                  </a:srgbClr>
                </a:solidFill>
                <a:latin typeface="Microsoft YaHei"/>
                <a:ea typeface="Microsoft YaHei"/>
                <a:cs typeface="Microsoft YaHei"/>
              </a:rPr>
              <a:t>什么问题？</a:t>
            </a:r>
            <a:endParaRPr lang="Microsoft YaHei" altLang="Microsoft YaHei" sz="1800" dirty="0"/>
          </a:p>
          <a:p>
            <a:pPr marL="350520" algn="l" rtl="0" eaLnBrk="0">
              <a:lnSpc>
                <a:spcPts val="3286"/>
              </a:lnSpc>
              <a:tabLst/>
            </a:pPr>
            <a:r>
              <a:rPr sz="1800" b="1" kern="0" spc="-80" dirty="0">
                <a:solidFill>
                  <a:srgbClr val="000000">
                    <a:alpha val="100000"/>
                  </a:srgbClr>
                </a:solidFill>
                <a:latin typeface="Microsoft YaHei"/>
                <a:ea typeface="Microsoft YaHei"/>
                <a:cs typeface="Microsoft YaHei"/>
              </a:rPr>
              <a:t>（四）学前教育事业的蓬勃发展</a:t>
            </a:r>
            <a:endParaRPr lang="Microsoft YaHei" altLang="Microsoft YaHei" sz="1800" dirty="0"/>
          </a:p>
          <a:p>
            <a:pPr marL="156210" algn="l" rtl="0" eaLnBrk="0">
              <a:lnSpc>
                <a:spcPts val="2179"/>
              </a:lnSpc>
              <a:spcBef>
                <a:spcPts val="1318"/>
              </a:spcBef>
              <a:tabLst/>
            </a:pPr>
            <a:r>
              <a:rPr sz="18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10" dirty="0">
                <a:solidFill>
                  <a:srgbClr val="000000">
                    <a:alpha val="100000"/>
                  </a:srgbClr>
                </a:solidFill>
                <a:latin typeface="Wingdings"/>
                <a:ea typeface="Wingdings"/>
                <a:cs typeface="Wingdings"/>
              </a:rPr>
              <a:t> </a:t>
            </a:r>
            <a:r>
              <a:rPr sz="1800" kern="0" spc="-60" dirty="0">
                <a:solidFill>
                  <a:srgbClr val="000000">
                    <a:alpha val="100000"/>
                  </a:srgbClr>
                </a:solidFill>
                <a:latin typeface="Microsoft YaHei"/>
                <a:ea typeface="Microsoft YaHei"/>
                <a:cs typeface="Microsoft YaHei"/>
              </a:rPr>
              <a:t>学前教育机构的发展——发展迅速。截至1956</a:t>
            </a:r>
            <a:r>
              <a:rPr sz="1800" kern="0" spc="-70" dirty="0">
                <a:solidFill>
                  <a:srgbClr val="000000">
                    <a:alpha val="100000"/>
                  </a:srgbClr>
                </a:solidFill>
                <a:latin typeface="Microsoft YaHei"/>
                <a:ea typeface="Microsoft YaHei"/>
                <a:cs typeface="Microsoft YaHei"/>
              </a:rPr>
              <a:t>年，相比1946年：</a:t>
            </a:r>
            <a:endParaRPr lang="Microsoft YaHei" altLang="Microsoft YaHei" sz="1800" dirty="0"/>
          </a:p>
          <a:p>
            <a:pPr marL="483234" indent="-326390" algn="l" rtl="0" eaLnBrk="0">
              <a:lnSpc>
                <a:spcPct val="122000"/>
              </a:lnSpc>
              <a:spcBef>
                <a:spcPts val="1079"/>
              </a:spcBef>
              <a:tabLst/>
            </a:pPr>
            <a:r>
              <a:rPr sz="1800" kern="0" spc="-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00" dirty="0">
                <a:solidFill>
                  <a:srgbClr val="000000">
                    <a:alpha val="100000"/>
                  </a:srgbClr>
                </a:solidFill>
                <a:latin typeface="Wingdings"/>
                <a:ea typeface="Wingdings"/>
                <a:cs typeface="Wingdings"/>
              </a:rPr>
              <a:t> </a:t>
            </a:r>
            <a:r>
              <a:rPr sz="1800" kern="0" spc="-30" dirty="0">
                <a:solidFill>
                  <a:srgbClr val="000000">
                    <a:alpha val="100000"/>
                  </a:srgbClr>
                </a:solidFill>
                <a:latin typeface="Microsoft YaHei"/>
                <a:ea typeface="Microsoft YaHei"/>
                <a:cs typeface="Microsoft YaHei"/>
              </a:rPr>
              <a:t>全国有幼儿园18534所，增加了10倍多；入园幼儿约有108.1万人，增加近9倍。民办幼儿园发展最</a:t>
            </a:r>
            <a:r>
              <a:rPr sz="1800" kern="0" spc="0" dirty="0">
                <a:solidFill>
                  <a:srgbClr val="000000">
                    <a:alpha val="100000"/>
                  </a:srgbClr>
                </a:solidFill>
                <a:latin typeface="Microsoft YaHei"/>
                <a:ea typeface="Microsoft YaHei"/>
                <a:cs typeface="Microsoft YaHei"/>
              </a:rPr>
              <a:t> </a:t>
            </a:r>
            <a:r>
              <a:rPr sz="1800" kern="0" spc="0" dirty="0">
                <a:solidFill>
                  <a:srgbClr val="000000">
                    <a:alpha val="100000"/>
                  </a:srgbClr>
                </a:solidFill>
                <a:latin typeface="Microsoft YaHei"/>
                <a:ea typeface="Microsoft YaHei"/>
                <a:cs typeface="Microsoft YaHei"/>
              </a:rPr>
              <a:t>快，增长近19倍。其他部门创</a:t>
            </a:r>
            <a:r>
              <a:rPr sz="1800" kern="0" spc="-10" dirty="0">
                <a:solidFill>
                  <a:srgbClr val="000000">
                    <a:alpha val="100000"/>
                  </a:srgbClr>
                </a:solidFill>
                <a:latin typeface="Microsoft YaHei"/>
                <a:ea typeface="Microsoft YaHei"/>
                <a:cs typeface="Microsoft YaHei"/>
              </a:rPr>
              <a:t>办的幼儿园增长近7倍，在园幼儿增长近8倍。</a:t>
            </a:r>
            <a:endParaRPr lang="Microsoft YaHei" altLang="Microsoft YaHei" sz="1800" dirty="0"/>
          </a:p>
          <a:p>
            <a:pPr marL="156210" algn="l" rtl="0" eaLnBrk="0">
              <a:lnSpc>
                <a:spcPts val="2177"/>
              </a:lnSpc>
              <a:spcBef>
                <a:spcPts val="1192"/>
              </a:spcBef>
              <a:tabLst/>
            </a:pPr>
            <a:r>
              <a:rPr sz="18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350" dirty="0">
                <a:solidFill>
                  <a:srgbClr val="000000">
                    <a:alpha val="100000"/>
                  </a:srgbClr>
                </a:solidFill>
                <a:latin typeface="Wingdings"/>
                <a:ea typeface="Wingdings"/>
                <a:cs typeface="Wingdings"/>
              </a:rPr>
              <a:t> </a:t>
            </a:r>
            <a:r>
              <a:rPr sz="1800" kern="0" spc="-80" dirty="0">
                <a:solidFill>
                  <a:srgbClr val="000000">
                    <a:alpha val="100000"/>
                  </a:srgbClr>
                </a:solidFill>
                <a:latin typeface="Microsoft YaHei"/>
                <a:ea typeface="Microsoft YaHei"/>
                <a:cs typeface="Microsoft YaHei"/>
              </a:rPr>
              <a:t>学前教育师资的培养——建设专业人才培养体制；大力开展在职教师培训。</a:t>
            </a:r>
            <a:endParaRPr lang="Microsoft YaHei" altLang="Microsoft YaHei" sz="1800" dirty="0"/>
          </a:p>
          <a:p>
            <a:pPr marL="944880" algn="l" rtl="0" eaLnBrk="0">
              <a:lnSpc>
                <a:spcPct val="79000"/>
              </a:lnSpc>
              <a:spcBef>
                <a:spcPts val="1147"/>
              </a:spcBef>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二、全面建设社会主义时期的学</a:t>
            </a:r>
            <a:r>
              <a:rPr sz="2000" kern="0" spc="-10" dirty="0">
                <a:solidFill>
                  <a:srgbClr val="44546A">
                    <a:alpha val="100000"/>
                  </a:srgbClr>
                </a:solidFill>
                <a:latin typeface="Microsoft YaHei"/>
                <a:ea typeface="Microsoft YaHei"/>
                <a:cs typeface="Microsoft YaHei"/>
              </a:rPr>
              <a:t>前教育</a:t>
            </a:r>
            <a:endParaRPr lang="Microsoft YaHei" altLang="Microsoft YaHei" sz="2000" dirty="0"/>
          </a:p>
          <a:p>
            <a:pPr marL="281940" algn="l" rtl="0" eaLnBrk="0">
              <a:lnSpc>
                <a:spcPts val="2308"/>
              </a:lnSpc>
              <a:spcBef>
                <a:spcPts val="1130"/>
              </a:spcBef>
              <a:tabLst/>
            </a:pPr>
            <a:r>
              <a:rPr sz="1800" b="1" kern="0" spc="-60" dirty="0">
                <a:solidFill>
                  <a:srgbClr val="000000">
                    <a:alpha val="100000"/>
                  </a:srgbClr>
                </a:solidFill>
                <a:latin typeface="Microsoft YaHei"/>
                <a:ea typeface="Microsoft YaHei"/>
                <a:cs typeface="Microsoft YaHei"/>
              </a:rPr>
              <a:t>（一）幼教机构稳步发展，幼教质量不断提高</a:t>
            </a:r>
            <a:endParaRPr lang="Microsoft YaHei" altLang="Microsoft YaHei" sz="1800" dirty="0"/>
          </a:p>
          <a:p>
            <a:pPr marL="156210" algn="l" rtl="0" eaLnBrk="0">
              <a:lnSpc>
                <a:spcPts val="3058"/>
              </a:lnSpc>
              <a:tabLst/>
            </a:pPr>
            <a:r>
              <a:rPr sz="17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700" kern="0" spc="-260" dirty="0">
                <a:solidFill>
                  <a:srgbClr val="000000">
                    <a:alpha val="100000"/>
                  </a:srgbClr>
                </a:solidFill>
                <a:latin typeface="Wingdings"/>
                <a:ea typeface="Wingdings"/>
                <a:cs typeface="Wingdings"/>
              </a:rPr>
              <a:t> </a:t>
            </a:r>
            <a:r>
              <a:rPr sz="1700" kern="0" spc="-100" dirty="0">
                <a:solidFill>
                  <a:srgbClr val="000000">
                    <a:alpha val="100000"/>
                  </a:srgbClr>
                </a:solidFill>
                <a:latin typeface="Microsoft YaHei"/>
                <a:ea typeface="Microsoft YaHei"/>
                <a:cs typeface="Microsoft YaHei"/>
              </a:rPr>
              <a:t>多种类型幼儿园同时增长。</a:t>
            </a:r>
            <a:endParaRPr lang="Microsoft YaHei" altLang="Microsoft YaHei" sz="1700" dirty="0"/>
          </a:p>
          <a:p>
            <a:pPr marL="156210" algn="l" rtl="0" eaLnBrk="0">
              <a:lnSpc>
                <a:spcPts val="2179"/>
              </a:lnSpc>
              <a:spcBef>
                <a:spcPts val="1242"/>
              </a:spcBef>
              <a:tabLst/>
            </a:pPr>
            <a:r>
              <a:rPr sz="18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380" dirty="0">
                <a:solidFill>
                  <a:srgbClr val="000000">
                    <a:alpha val="100000"/>
                  </a:srgbClr>
                </a:solidFill>
                <a:latin typeface="Wingdings"/>
                <a:ea typeface="Wingdings"/>
                <a:cs typeface="Wingdings"/>
              </a:rPr>
              <a:t> </a:t>
            </a:r>
            <a:r>
              <a:rPr sz="1800" kern="0" spc="-80" dirty="0">
                <a:solidFill>
                  <a:srgbClr val="000000">
                    <a:alpha val="100000"/>
                  </a:srgbClr>
                </a:solidFill>
                <a:latin typeface="Microsoft YaHei"/>
                <a:ea typeface="Microsoft YaHei"/>
                <a:cs typeface="Microsoft YaHei"/>
              </a:rPr>
              <a:t>幼儿园较长时间存</a:t>
            </a:r>
            <a:r>
              <a:rPr sz="1800" kern="0" spc="-90" dirty="0">
                <a:solidFill>
                  <a:srgbClr val="000000">
                    <a:alpha val="100000"/>
                  </a:srgbClr>
                </a:solidFill>
                <a:latin typeface="Microsoft YaHei"/>
                <a:ea typeface="Microsoft YaHei"/>
                <a:cs typeface="Microsoft YaHei"/>
              </a:rPr>
              <a:t>在“偏重课堂教学”和“千园一面”的现象。</a:t>
            </a:r>
            <a:endParaRPr lang="Microsoft YaHei" altLang="Microsoft YaHei" sz="1800" dirty="0"/>
          </a:p>
          <a:p>
            <a:pPr marL="156210" algn="l" rtl="0" eaLnBrk="0">
              <a:lnSpc>
                <a:spcPts val="2175"/>
              </a:lnSpc>
              <a:spcBef>
                <a:spcPts val="1061"/>
              </a:spcBef>
              <a:tabLst/>
            </a:pPr>
            <a:r>
              <a:rPr sz="18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10" dirty="0">
                <a:solidFill>
                  <a:srgbClr val="000000">
                    <a:alpha val="100000"/>
                  </a:srgbClr>
                </a:solidFill>
                <a:latin typeface="Wingdings"/>
                <a:ea typeface="Wingdings"/>
                <a:cs typeface="Wingdings"/>
              </a:rPr>
              <a:t> </a:t>
            </a:r>
            <a:r>
              <a:rPr sz="1800" kern="0" spc="-130" dirty="0">
                <a:solidFill>
                  <a:srgbClr val="000000">
                    <a:alpha val="100000"/>
                  </a:srgbClr>
                </a:solidFill>
                <a:latin typeface="Microsoft YaHei"/>
                <a:ea typeface="Microsoft YaHei"/>
                <a:cs typeface="Microsoft YaHei"/>
              </a:rPr>
              <a:t>开展义务视导工作，以提高幼儿教育</a:t>
            </a:r>
            <a:r>
              <a:rPr sz="1800" kern="0" spc="-140" dirty="0">
                <a:solidFill>
                  <a:srgbClr val="000000">
                    <a:alpha val="100000"/>
                  </a:srgbClr>
                </a:solidFill>
                <a:latin typeface="Microsoft YaHei"/>
                <a:ea typeface="Microsoft YaHei"/>
                <a:cs typeface="Microsoft YaHei"/>
              </a:rPr>
              <a:t>质量。</a:t>
            </a:r>
            <a:endParaRPr lang="Microsoft YaHei" altLang="Microsoft YaHei" sz="1800" dirty="0"/>
          </a:p>
          <a:p>
            <a:pPr algn="l" rtl="0" eaLnBrk="0">
              <a:lnSpc>
                <a:spcPct val="113000"/>
              </a:lnSpc>
              <a:tabLst/>
            </a:pPr>
            <a:endParaRPr lang="Arial" altLang="Arial" sz="600" dirty="0"/>
          </a:p>
          <a:p>
            <a:pPr marL="156210" algn="l" rtl="0" eaLnBrk="0">
              <a:lnSpc>
                <a:spcPts val="2323"/>
              </a:lnSpc>
              <a:spcBef>
                <a:spcPts val="4"/>
              </a:spcBef>
              <a:tabLst/>
            </a:pPr>
            <a:r>
              <a:rPr sz="18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30" dirty="0">
                <a:solidFill>
                  <a:srgbClr val="000000">
                    <a:alpha val="100000"/>
                  </a:srgbClr>
                </a:solidFill>
                <a:latin typeface="Wingdings"/>
                <a:ea typeface="Wingdings"/>
                <a:cs typeface="Wingdings"/>
              </a:rPr>
              <a:t> </a:t>
            </a:r>
            <a:r>
              <a:rPr sz="1800" kern="0" spc="-100" dirty="0">
                <a:solidFill>
                  <a:srgbClr val="000000">
                    <a:alpha val="100000"/>
                  </a:srgbClr>
                </a:solidFill>
                <a:latin typeface="Microsoft YaHei"/>
                <a:ea typeface="Microsoft YaHei"/>
                <a:cs typeface="Microsoft YaHei"/>
              </a:rPr>
              <a:t>传播媒介《学前教育》</a:t>
            </a:r>
            <a:r>
              <a:rPr sz="1800" kern="0" spc="-110" dirty="0">
                <a:solidFill>
                  <a:srgbClr val="000000">
                    <a:alpha val="100000"/>
                  </a:srgbClr>
                </a:solidFill>
                <a:latin typeface="Microsoft YaHei"/>
                <a:ea typeface="Microsoft YaHei"/>
                <a:cs typeface="Microsoft YaHei"/>
              </a:rPr>
              <a:t>《小喇叭》起到了良好的作用。</a:t>
            </a:r>
            <a:endParaRPr lang="Microsoft YaHei" altLang="Microsoft YaHei" sz="1800" dirty="0"/>
          </a:p>
        </p:txBody>
      </p:sp>
      <p:sp>
        <p:nvSpPr>
          <p:cNvPr id="2770" name="path"/>
          <p:cNvSpPr/>
          <p:nvPr/>
        </p:nvSpPr>
        <p:spPr>
          <a:xfrm>
            <a:off x="1458465" y="3989832"/>
            <a:ext cx="932688" cy="449497"/>
          </a:xfrm>
          <a:custGeom>
            <a:avLst/>
            <a:gdLst/>
            <a:ahLst/>
            <a:cxnLst/>
            <a:rect l="0" t="0" r="0" b="0"/>
            <a:pathLst>
              <a:path w="1468" h="707">
                <a:moveTo>
                  <a:pt x="3" y="0"/>
                </a:moveTo>
                <a:lnTo>
                  <a:pt x="211" y="356"/>
                </a:lnTo>
                <a:lnTo>
                  <a:pt x="0" y="707"/>
                </a:lnTo>
                <a:lnTo>
                  <a:pt x="1261" y="707"/>
                </a:lnTo>
                <a:lnTo>
                  <a:pt x="1468" y="359"/>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77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774" name="textbox 277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277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48" name="group 348"/>
          <p:cNvGrpSpPr/>
          <p:nvPr/>
        </p:nvGrpSpPr>
        <p:grpSpPr>
          <a:xfrm rot="21600000">
            <a:off x="1584025" y="181304"/>
            <a:ext cx="2370753" cy="199409"/>
            <a:chOff x="0" y="0"/>
            <a:chExt cx="2370753" cy="199409"/>
          </a:xfrm>
        </p:grpSpPr>
        <p:pic>
          <p:nvPicPr>
            <p:cNvPr id="2778" name="picture 2778"/>
            <p:cNvPicPr>
              <a:picLocks noChangeAspect="1"/>
            </p:cNvPicPr>
            <p:nvPr/>
          </p:nvPicPr>
          <p:blipFill>
            <a:blip r:embed="rId3"/>
            <a:stretch>
              <a:fillRect/>
            </a:stretch>
          </p:blipFill>
          <p:spPr>
            <a:xfrm rot="21600000">
              <a:off x="13273" y="11528"/>
              <a:ext cx="2357480" cy="187880"/>
            </a:xfrm>
            <a:prstGeom prst="rect">
              <a:avLst/>
            </a:prstGeom>
          </p:spPr>
        </p:pic>
        <p:sp>
          <p:nvSpPr>
            <p:cNvPr id="2780" name="textbox 2780"/>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7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4" name="picture 2784"/>
          <p:cNvPicPr>
            <a:picLocks noChangeAspect="1"/>
          </p:cNvPicPr>
          <p:nvPr/>
        </p:nvPicPr>
        <p:blipFill>
          <a:blip r:embed="rId2"/>
          <a:stretch>
            <a:fillRect/>
          </a:stretch>
        </p:blipFill>
        <p:spPr>
          <a:xfrm rot="21600000">
            <a:off x="0" y="0"/>
            <a:ext cx="12192000" cy="6858000"/>
          </a:xfrm>
          <a:prstGeom prst="rect">
            <a:avLst/>
          </a:prstGeom>
        </p:spPr>
      </p:pic>
      <p:sp>
        <p:nvSpPr>
          <p:cNvPr id="27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788" name="textbox 2788"/>
          <p:cNvSpPr/>
          <p:nvPr/>
        </p:nvSpPr>
        <p:spPr>
          <a:xfrm>
            <a:off x="1479289" y="550045"/>
            <a:ext cx="10281919" cy="5516879"/>
          </a:xfrm>
          <a:prstGeom prst="rect">
            <a:avLst/>
          </a:prstGeom>
        </p:spPr>
        <p:txBody>
          <a:bodyPr vert="horz" wrap="square" lIns="0" tIns="0" rIns="0" bIns="0"/>
          <a:lstStyle/>
          <a:p>
            <a:pPr algn="l" rtl="0" eaLnBrk="0">
              <a:lnSpc>
                <a:spcPct val="87417"/>
              </a:lnSpc>
              <a:tabLst/>
            </a:pPr>
            <a:endParaRPr lang="Arial" altLang="Arial" sz="100" dirty="0"/>
          </a:p>
          <a:p>
            <a:pPr marL="144779" algn="l" rtl="0" eaLnBrk="0">
              <a:lnSpc>
                <a:spcPct val="91000"/>
              </a:lnSpc>
              <a:tabLst/>
            </a:pPr>
            <a:r>
              <a:rPr sz="2400" b="1" kern="0" spc="0" dirty="0">
                <a:solidFill>
                  <a:srgbClr val="7F7F7F">
                    <a:alpha val="100000"/>
                  </a:srgbClr>
                </a:solidFill>
                <a:latin typeface="Microsoft YaHei"/>
                <a:ea typeface="Microsoft YaHei"/>
                <a:cs typeface="Microsoft YaHei"/>
              </a:rPr>
              <a:t>新中国成立初期的学前</a:t>
            </a:r>
            <a:r>
              <a:rPr sz="2400" b="1" kern="0" spc="-10" dirty="0">
                <a:solidFill>
                  <a:srgbClr val="7F7F7F">
                    <a:alpha val="100000"/>
                  </a:srgbClr>
                </a:solidFill>
                <a:latin typeface="Microsoft YaHei"/>
                <a:ea typeface="Microsoft YaHei"/>
                <a:cs typeface="Microsoft YaHei"/>
              </a:rPr>
              <a:t>教育</a:t>
            </a:r>
            <a:endParaRPr lang="Microsoft YaHei" altLang="Microsoft YaHei" sz="2400" dirty="0"/>
          </a:p>
          <a:p>
            <a:pPr algn="l" rtl="0" eaLnBrk="0">
              <a:lnSpc>
                <a:spcPct val="152000"/>
              </a:lnSpc>
              <a:tabLst/>
            </a:pPr>
            <a:endParaRPr lang="Arial" altLang="Arial" sz="1000" dirty="0"/>
          </a:p>
          <a:p>
            <a:pPr marL="264795" algn="l" rtl="0" eaLnBrk="0">
              <a:lnSpc>
                <a:spcPct val="91000"/>
              </a:lnSpc>
              <a:spcBef>
                <a:spcPts val="611"/>
              </a:spcBef>
              <a:tabLst/>
            </a:pPr>
            <a:r>
              <a:rPr sz="2000" b="1" kern="0" spc="-50" dirty="0">
                <a:solidFill>
                  <a:srgbClr val="000000">
                    <a:alpha val="100000"/>
                  </a:srgbClr>
                </a:solidFill>
                <a:latin typeface="Microsoft YaHei"/>
                <a:ea typeface="Microsoft YaHei"/>
                <a:cs typeface="Microsoft YaHei"/>
              </a:rPr>
              <a:t>（二）幼儿教育机构发展“大跃进</a:t>
            </a:r>
            <a:r>
              <a:rPr sz="2000" b="1" kern="0" spc="-60" dirty="0">
                <a:solidFill>
                  <a:srgbClr val="000000">
                    <a:alpha val="100000"/>
                  </a:srgbClr>
                </a:solidFill>
                <a:latin typeface="Microsoft YaHei"/>
                <a:ea typeface="Microsoft YaHei"/>
                <a:cs typeface="Microsoft YaHei"/>
              </a:rPr>
              <a:t>”</a:t>
            </a:r>
            <a:r>
              <a:rPr sz="2000" kern="0" spc="-60" dirty="0">
                <a:solidFill>
                  <a:srgbClr val="000000">
                    <a:alpha val="100000"/>
                  </a:srgbClr>
                </a:solidFill>
                <a:latin typeface="Microsoft YaHei"/>
                <a:ea typeface="Microsoft YaHei"/>
                <a:cs typeface="Microsoft YaHei"/>
              </a:rPr>
              <a:t>——盲目发展，</a:t>
            </a:r>
            <a:r>
              <a:rPr sz="2000" kern="0" spc="35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教师队伍动荡，学前教育学术受阻。</a:t>
            </a:r>
            <a:endParaRPr lang="Microsoft YaHei" altLang="Microsoft YaHei" sz="2000" dirty="0"/>
          </a:p>
          <a:p>
            <a:pPr marL="264795" algn="l" rtl="0" eaLnBrk="0">
              <a:lnSpc>
                <a:spcPct val="86000"/>
              </a:lnSpc>
              <a:spcBef>
                <a:spcPts val="1395"/>
              </a:spcBef>
              <a:tabLst/>
            </a:pPr>
            <a:r>
              <a:rPr sz="2000" b="1" kern="0" spc="-110" dirty="0">
                <a:solidFill>
                  <a:srgbClr val="000000">
                    <a:alpha val="100000"/>
                  </a:srgbClr>
                </a:solidFill>
                <a:latin typeface="Microsoft YaHei"/>
                <a:ea typeface="Microsoft YaHei"/>
                <a:cs typeface="Microsoft YaHei"/>
              </a:rPr>
              <a:t>（三）学前教育的调整巩固</a:t>
            </a:r>
            <a:r>
              <a:rPr sz="2000" kern="0" spc="-110" dirty="0">
                <a:solidFill>
                  <a:srgbClr val="000000">
                    <a:alpha val="100000"/>
                  </a:srgbClr>
                </a:solidFill>
                <a:latin typeface="Microsoft YaHei"/>
                <a:ea typeface="Microsoft YaHei"/>
                <a:cs typeface="Microsoft YaHei"/>
              </a:rPr>
              <a:t>——教育部提出：</a:t>
            </a:r>
            <a:r>
              <a:rPr sz="2000" kern="0" spc="46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幼儿园的发展，宁可慢些、少些，</a:t>
            </a:r>
            <a:r>
              <a:rPr sz="2000" kern="0" spc="11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但要好些。</a:t>
            </a:r>
            <a:endParaRPr lang="Microsoft YaHei" altLang="Microsoft YaHei" sz="2000" dirty="0"/>
          </a:p>
          <a:p>
            <a:pPr marL="106679" algn="l" rtl="0" eaLnBrk="0">
              <a:lnSpc>
                <a:spcPts val="3537"/>
              </a:lnSpc>
              <a:tabLst/>
            </a:pPr>
            <a:r>
              <a:rPr sz="2000" kern="0" spc="-180" dirty="0">
                <a:solidFill>
                  <a:srgbClr val="000000">
                    <a:alpha val="100000"/>
                  </a:srgbClr>
                </a:solidFill>
                <a:latin typeface="Microsoft YaHei"/>
                <a:ea typeface="Microsoft YaHei"/>
                <a:cs typeface="Microsoft YaHei"/>
              </a:rPr>
              <a:t>逐步回升发展。</a:t>
            </a:r>
            <a:endParaRPr lang="Microsoft YaHei" altLang="Microsoft YaHei" sz="2000" dirty="0"/>
          </a:p>
          <a:p>
            <a:pPr algn="l" rtl="0" eaLnBrk="0">
              <a:lnSpc>
                <a:spcPct val="112000"/>
              </a:lnSpc>
              <a:tabLst/>
            </a:pPr>
            <a:endParaRPr lang="Arial" altLang="Arial" sz="1000" dirty="0"/>
          </a:p>
          <a:p>
            <a:pPr algn="l" rtl="0" eaLnBrk="0">
              <a:lnSpc>
                <a:spcPct val="112000"/>
              </a:lnSpc>
              <a:tabLst/>
            </a:pPr>
            <a:endParaRPr lang="Arial" altLang="Arial" sz="1000" dirty="0"/>
          </a:p>
          <a:p>
            <a:pPr algn="l" rtl="0" eaLnBrk="0">
              <a:lnSpc>
                <a:spcPct val="112000"/>
              </a:lnSpc>
              <a:tabLst/>
            </a:pPr>
            <a:endParaRPr lang="Arial" altLang="Arial" sz="1000" dirty="0"/>
          </a:p>
          <a:p>
            <a:pPr marL="943610" algn="l" rtl="0" eaLnBrk="0">
              <a:lnSpc>
                <a:spcPct val="91000"/>
              </a:lnSpc>
              <a:spcBef>
                <a:spcPts val="604"/>
              </a:spcBef>
              <a:tabLst>
                <a:tab pos="1128394"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三、“文化大革命”时期的学</a:t>
            </a:r>
            <a:r>
              <a:rPr sz="2000" kern="0" spc="-10" dirty="0">
                <a:solidFill>
                  <a:srgbClr val="44546A">
                    <a:alpha val="100000"/>
                  </a:srgbClr>
                </a:solidFill>
                <a:latin typeface="Microsoft YaHei"/>
                <a:ea typeface="Microsoft YaHei"/>
                <a:cs typeface="Microsoft YaHei"/>
              </a:rPr>
              <a:t>前教育</a:t>
            </a:r>
            <a:endParaRPr lang="Microsoft YaHei" altLang="Microsoft YaHei" sz="2000" dirty="0"/>
          </a:p>
          <a:p>
            <a:pPr algn="l" rtl="0" eaLnBrk="0">
              <a:lnSpc>
                <a:spcPct val="116000"/>
              </a:lnSpc>
              <a:tabLst/>
            </a:pPr>
            <a:endParaRPr lang="Arial" altLang="Arial" sz="1000" dirty="0"/>
          </a:p>
          <a:p>
            <a:pPr marL="109220" algn="l" rtl="0" eaLnBrk="0">
              <a:lnSpc>
                <a:spcPct val="91000"/>
              </a:lnSpc>
              <a:spcBef>
                <a:spcPts val="607"/>
              </a:spcBef>
              <a:tabLst/>
            </a:pPr>
            <a:r>
              <a:rPr sz="2000" kern="0" spc="-80" dirty="0">
                <a:solidFill>
                  <a:srgbClr val="000000">
                    <a:alpha val="100000"/>
                  </a:srgbClr>
                </a:solidFill>
                <a:latin typeface="Microsoft YaHei"/>
                <a:ea typeface="Microsoft YaHei"/>
                <a:cs typeface="Microsoft YaHei"/>
              </a:rPr>
              <a:t>学前教育处于停滞状态，</a:t>
            </a:r>
            <a:r>
              <a:rPr sz="2000" kern="0" spc="15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“左”的错误在</a:t>
            </a:r>
            <a:r>
              <a:rPr sz="2000" kern="0" spc="-90" dirty="0">
                <a:solidFill>
                  <a:srgbClr val="000000">
                    <a:alpha val="100000"/>
                  </a:srgbClr>
                </a:solidFill>
                <a:latin typeface="Microsoft YaHei"/>
                <a:ea typeface="Microsoft YaHei"/>
                <a:cs typeface="Microsoft YaHei"/>
              </a:rPr>
              <a:t>这一时期达到顶峰。</a:t>
            </a:r>
            <a:endParaRPr lang="Microsoft YaHei" altLang="Microsoft YaHei" sz="2000" dirty="0"/>
          </a:p>
          <a:p>
            <a:pPr algn="l" rtl="0" eaLnBrk="0">
              <a:lnSpc>
                <a:spcPct val="138000"/>
              </a:lnSpc>
              <a:tabLst/>
            </a:pPr>
            <a:endParaRPr lang="Arial" altLang="Arial" sz="1000" dirty="0"/>
          </a:p>
          <a:p>
            <a:pPr marL="12700" algn="l" rtl="0" eaLnBrk="0">
              <a:lnSpc>
                <a:spcPct val="91000"/>
              </a:lnSpc>
              <a:spcBef>
                <a:spcPts val="1209"/>
              </a:spcBef>
              <a:tabLst/>
            </a:pPr>
            <a:r>
              <a:rPr sz="4000" kern="0" spc="4430" dirty="0">
                <a:solidFill>
                  <a:srgbClr val="00B075">
                    <a:alpha val="100000"/>
                  </a:srgbClr>
                </a:solidFill>
                <a:latin typeface="Arial"/>
                <a:ea typeface="Arial"/>
                <a:cs typeface="Arial"/>
              </a:rPr>
              <a:t>D</a:t>
            </a:r>
            <a:r>
              <a:rPr sz="4000" kern="0" spc="470" dirty="0">
                <a:solidFill>
                  <a:srgbClr val="00B075">
                    <a:alpha val="100000"/>
                  </a:srgbClr>
                </a:solidFill>
                <a:latin typeface="Arial"/>
                <a:ea typeface="Arial"/>
                <a:cs typeface="Arial"/>
              </a:rPr>
              <a:t> </a:t>
            </a:r>
            <a:r>
              <a:rPr sz="2000" kern="0" spc="-10" dirty="0">
                <a:solidFill>
                  <a:srgbClr val="44546A">
                    <a:alpha val="100000"/>
                  </a:srgbClr>
                </a:solidFill>
                <a:latin typeface="Microsoft YaHei"/>
                <a:ea typeface="Microsoft YaHei"/>
                <a:cs typeface="Microsoft YaHei"/>
              </a:rPr>
              <a:t>四、拨乱反正时期的学前</a:t>
            </a:r>
            <a:r>
              <a:rPr sz="2000" kern="0" spc="-20" dirty="0">
                <a:solidFill>
                  <a:srgbClr val="44546A">
                    <a:alpha val="100000"/>
                  </a:srgbClr>
                </a:solidFill>
                <a:latin typeface="Microsoft YaHei"/>
                <a:ea typeface="Microsoft YaHei"/>
                <a:cs typeface="Microsoft YaHei"/>
              </a:rPr>
              <a:t>教育</a:t>
            </a:r>
            <a:endParaRPr lang="Microsoft YaHei" altLang="Microsoft YaHei" sz="2000" dirty="0"/>
          </a:p>
          <a:p>
            <a:pPr algn="r" rtl="0" eaLnBrk="0">
              <a:lnSpc>
                <a:spcPct val="83000"/>
              </a:lnSpc>
              <a:spcBef>
                <a:spcPts val="1377"/>
              </a:spcBef>
              <a:tabLst/>
            </a:pPr>
            <a:r>
              <a:rPr sz="2000" kern="0" spc="-30" dirty="0">
                <a:solidFill>
                  <a:srgbClr val="000000">
                    <a:alpha val="100000"/>
                  </a:srgbClr>
                </a:solidFill>
                <a:latin typeface="Microsoft YaHei"/>
                <a:ea typeface="Microsoft YaHei"/>
                <a:cs typeface="Microsoft YaHei"/>
              </a:rPr>
              <a:t>“拨乱反正”时期的学前教育从混乱转向正常。学前教育领域开始以理性看待我国</a:t>
            </a:r>
            <a:r>
              <a:rPr sz="2000" kern="0" spc="-40" dirty="0">
                <a:solidFill>
                  <a:srgbClr val="000000">
                    <a:alpha val="100000"/>
                  </a:srgbClr>
                </a:solidFill>
                <a:latin typeface="Microsoft YaHei"/>
                <a:ea typeface="Microsoft YaHei"/>
                <a:cs typeface="Microsoft YaHei"/>
              </a:rPr>
              <a:t>传统与外</a:t>
            </a:r>
            <a:endParaRPr lang="Microsoft YaHei" altLang="Microsoft YaHei" sz="2000" dirty="0"/>
          </a:p>
          <a:p>
            <a:pPr marL="122554" algn="l" rtl="0" eaLnBrk="0">
              <a:lnSpc>
                <a:spcPts val="3593"/>
              </a:lnSpc>
              <a:tabLst/>
            </a:pPr>
            <a:r>
              <a:rPr sz="2000" kern="0" spc="-150" dirty="0">
                <a:solidFill>
                  <a:srgbClr val="000000">
                    <a:alpha val="100000"/>
                  </a:srgbClr>
                </a:solidFill>
                <a:latin typeface="Microsoft YaHei"/>
                <a:ea typeface="Microsoft YaHei"/>
                <a:cs typeface="Microsoft YaHei"/>
              </a:rPr>
              <a:t>国的优秀教育资源。</a:t>
            </a:r>
            <a:endParaRPr lang="Microsoft YaHei" altLang="Microsoft YaHei" sz="2000" dirty="0"/>
          </a:p>
          <a:p>
            <a:pPr algn="l" rtl="0" eaLnBrk="0">
              <a:lnSpc>
                <a:spcPct val="103000"/>
              </a:lnSpc>
              <a:tabLst/>
            </a:pPr>
            <a:endParaRPr lang="Arial" altLang="Arial" sz="1300" dirty="0"/>
          </a:p>
          <a:p>
            <a:pPr algn="l" rtl="0" eaLnBrk="0">
              <a:lnSpc>
                <a:spcPct val="10531"/>
              </a:lnSpc>
              <a:tabLst/>
            </a:pPr>
            <a:endParaRPr lang="Arial" altLang="Arial" sz="100" dirty="0"/>
          </a:p>
          <a:p>
            <a:pPr marL="118745" algn="l" rtl="0" eaLnBrk="0">
              <a:lnSpc>
                <a:spcPct val="91000"/>
              </a:lnSpc>
              <a:tabLst/>
            </a:pPr>
            <a:r>
              <a:rPr sz="2000" b="1" kern="0" spc="-30" dirty="0">
                <a:solidFill>
                  <a:srgbClr val="000000">
                    <a:alpha val="100000"/>
                  </a:srgbClr>
                </a:solidFill>
                <a:latin typeface="Microsoft YaHei"/>
                <a:ea typeface="Microsoft YaHei"/>
                <a:cs typeface="Microsoft YaHei"/>
              </a:rPr>
              <a:t>问题3：学前教育的曲折发展对你有何启示</a:t>
            </a:r>
            <a:r>
              <a:rPr sz="2000" b="1" kern="0" spc="-40" dirty="0">
                <a:solidFill>
                  <a:srgbClr val="000000">
                    <a:alpha val="100000"/>
                  </a:srgbClr>
                </a:solidFill>
                <a:latin typeface="Microsoft YaHei"/>
                <a:ea typeface="Microsoft YaHei"/>
                <a:cs typeface="Microsoft YaHei"/>
              </a:rPr>
              <a:t>？</a:t>
            </a:r>
            <a:endParaRPr lang="Microsoft YaHei" altLang="Microsoft YaHei" sz="2000" dirty="0"/>
          </a:p>
        </p:txBody>
      </p:sp>
      <p:sp>
        <p:nvSpPr>
          <p:cNvPr id="2790" name="path"/>
          <p:cNvSpPr/>
          <p:nvPr/>
        </p:nvSpPr>
        <p:spPr>
          <a:xfrm>
            <a:off x="1491989" y="2892551"/>
            <a:ext cx="931163" cy="469391"/>
          </a:xfrm>
          <a:custGeom>
            <a:avLst/>
            <a:gdLst/>
            <a:ahLst/>
            <a:cxnLst/>
            <a:rect l="0" t="0" r="0" b="0"/>
            <a:pathLst>
              <a:path w="1466" h="739">
                <a:moveTo>
                  <a:pt x="3" y="0"/>
                </a:moveTo>
                <a:lnTo>
                  <a:pt x="211" y="371"/>
                </a:lnTo>
                <a:lnTo>
                  <a:pt x="0" y="739"/>
                </a:lnTo>
                <a:lnTo>
                  <a:pt x="1259" y="739"/>
                </a:lnTo>
                <a:lnTo>
                  <a:pt x="1466" y="375"/>
                </a:lnTo>
                <a:lnTo>
                  <a:pt x="1267"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792" name="textbox 279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279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50" name="group 350"/>
          <p:cNvGrpSpPr/>
          <p:nvPr/>
        </p:nvGrpSpPr>
        <p:grpSpPr>
          <a:xfrm rot="21600000">
            <a:off x="1584025" y="181304"/>
            <a:ext cx="2370753" cy="199409"/>
            <a:chOff x="0" y="0"/>
            <a:chExt cx="2370753" cy="199409"/>
          </a:xfrm>
        </p:grpSpPr>
        <p:pic>
          <p:nvPicPr>
            <p:cNvPr id="2796" name="picture 2796"/>
            <p:cNvPicPr>
              <a:picLocks noChangeAspect="1"/>
            </p:cNvPicPr>
            <p:nvPr/>
          </p:nvPicPr>
          <p:blipFill>
            <a:blip r:embed="rId3"/>
            <a:stretch>
              <a:fillRect/>
            </a:stretch>
          </p:blipFill>
          <p:spPr>
            <a:xfrm rot="21600000">
              <a:off x="13273" y="11528"/>
              <a:ext cx="2357480" cy="187880"/>
            </a:xfrm>
            <a:prstGeom prst="rect">
              <a:avLst/>
            </a:prstGeom>
          </p:spPr>
        </p:pic>
        <p:sp>
          <p:nvSpPr>
            <p:cNvPr id="2798" name="textbox 2798"/>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80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2" name="picture 2802"/>
          <p:cNvPicPr>
            <a:picLocks noChangeAspect="1"/>
          </p:cNvPicPr>
          <p:nvPr/>
        </p:nvPicPr>
        <p:blipFill>
          <a:blip r:embed="rId2"/>
          <a:stretch>
            <a:fillRect/>
          </a:stretch>
        </p:blipFill>
        <p:spPr>
          <a:xfrm rot="21600000">
            <a:off x="0" y="0"/>
            <a:ext cx="12192000" cy="6858000"/>
          </a:xfrm>
          <a:prstGeom prst="rect">
            <a:avLst/>
          </a:prstGeom>
        </p:spPr>
      </p:pic>
      <p:sp>
        <p:nvSpPr>
          <p:cNvPr id="280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806" name="textbox 2806"/>
          <p:cNvSpPr/>
          <p:nvPr/>
        </p:nvSpPr>
        <p:spPr>
          <a:xfrm>
            <a:off x="1445765" y="550045"/>
            <a:ext cx="10445115" cy="5845175"/>
          </a:xfrm>
          <a:prstGeom prst="rect">
            <a:avLst/>
          </a:prstGeom>
        </p:spPr>
        <p:txBody>
          <a:bodyPr vert="horz" wrap="square" lIns="0" tIns="0" rIns="0" bIns="0"/>
          <a:lstStyle/>
          <a:p>
            <a:pPr algn="l" rtl="0" eaLnBrk="0">
              <a:lnSpc>
                <a:spcPct val="87417"/>
              </a:lnSpc>
              <a:tabLst/>
            </a:pPr>
            <a:endParaRPr lang="Arial" altLang="Arial" sz="100" dirty="0"/>
          </a:p>
          <a:p>
            <a:pPr marL="340995" algn="l" rtl="0" eaLnBrk="0">
              <a:lnSpc>
                <a:spcPct val="91000"/>
              </a:lnSpc>
              <a:tabLst/>
            </a:pPr>
            <a:r>
              <a:rPr sz="2400" b="1" kern="0" spc="-10" dirty="0">
                <a:solidFill>
                  <a:srgbClr val="7F7F7F">
                    <a:alpha val="100000"/>
                  </a:srgbClr>
                </a:solidFill>
                <a:latin typeface="Microsoft YaHei"/>
                <a:ea typeface="Microsoft YaHei"/>
                <a:cs typeface="Microsoft YaHei"/>
              </a:rPr>
              <a:t>改革开放以来的学前教育</a:t>
            </a:r>
            <a:endParaRPr lang="Microsoft YaHei" altLang="Microsoft YaHei" sz="2400" dirty="0"/>
          </a:p>
          <a:p>
            <a:pPr marL="944880" algn="l" rtl="0" eaLnBrk="0">
              <a:lnSpc>
                <a:spcPct val="91000"/>
              </a:lnSpc>
              <a:spcBef>
                <a:spcPts val="1756"/>
              </a:spcBef>
              <a:tabLst>
                <a:tab pos="1125219"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一、政府加强对学前教育工作的领导和管</a:t>
            </a:r>
            <a:r>
              <a:rPr sz="2000" kern="0" spc="-10" dirty="0">
                <a:solidFill>
                  <a:srgbClr val="44546A">
                    <a:alpha val="100000"/>
                  </a:srgbClr>
                </a:solidFill>
                <a:latin typeface="Microsoft YaHei"/>
                <a:ea typeface="Microsoft YaHei"/>
                <a:cs typeface="Microsoft YaHei"/>
              </a:rPr>
              <a:t>理</a:t>
            </a:r>
            <a:endParaRPr lang="Microsoft YaHei" altLang="Microsoft YaHei" sz="2000" dirty="0"/>
          </a:p>
          <a:p>
            <a:pPr algn="l" rtl="0" eaLnBrk="0">
              <a:lnSpc>
                <a:spcPct val="144000"/>
              </a:lnSpc>
              <a:tabLst/>
            </a:pPr>
            <a:endParaRPr lang="Arial" altLang="Arial" sz="1000" dirty="0"/>
          </a:p>
          <a:p>
            <a:pPr marL="484505" indent="-325754" algn="l" rtl="0" eaLnBrk="0">
              <a:lnSpc>
                <a:spcPct val="122000"/>
              </a:lnSpc>
              <a:spcBef>
                <a:spcPts val="603"/>
              </a:spcBef>
              <a:tabLst/>
            </a:pPr>
            <a:r>
              <a:rPr sz="20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kern="0" spc="-60" dirty="0">
                <a:solidFill>
                  <a:srgbClr val="000000">
                    <a:alpha val="100000"/>
                  </a:srgbClr>
                </a:solidFill>
                <a:latin typeface="Microsoft YaHei"/>
                <a:ea typeface="Microsoft YaHei"/>
                <a:cs typeface="Microsoft YaHei"/>
              </a:rPr>
              <a:t>恢复与建立学前教育</a:t>
            </a:r>
            <a:r>
              <a:rPr sz="2000" kern="0" spc="-70" dirty="0">
                <a:solidFill>
                  <a:srgbClr val="000000">
                    <a:alpha val="100000"/>
                  </a:srgbClr>
                </a:solidFill>
                <a:latin typeface="Microsoft YaHei"/>
                <a:ea typeface="Microsoft YaHei"/>
                <a:cs typeface="Microsoft YaHei"/>
              </a:rPr>
              <a:t>管理机构和体制——</a:t>
            </a:r>
            <a:r>
              <a:rPr sz="2000" kern="0" spc="-40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由上至下实行统一领导，</a:t>
            </a:r>
            <a:r>
              <a:rPr sz="2000" kern="0" spc="35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地方分级管理的领导体</a:t>
            </a: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制</a:t>
            </a:r>
            <a:endParaRPr lang="Microsoft YaHei" altLang="Microsoft YaHei" sz="2000" dirty="0"/>
          </a:p>
          <a:p>
            <a:pPr marL="158750" algn="l" rtl="0" eaLnBrk="0">
              <a:lnSpc>
                <a:spcPts val="2412"/>
              </a:lnSpc>
              <a:spcBef>
                <a:spcPts val="1320"/>
              </a:spcBef>
              <a:tabLst/>
            </a:pPr>
            <a:r>
              <a:rPr sz="19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440" dirty="0">
                <a:solidFill>
                  <a:srgbClr val="000000">
                    <a:alpha val="100000"/>
                  </a:srgbClr>
                </a:solidFill>
                <a:latin typeface="Wingdings"/>
                <a:ea typeface="Wingdings"/>
                <a:cs typeface="Wingdings"/>
              </a:rPr>
              <a:t> </a:t>
            </a:r>
            <a:r>
              <a:rPr sz="1900" kern="0" spc="-110" dirty="0">
                <a:solidFill>
                  <a:srgbClr val="000000">
                    <a:alpha val="100000"/>
                  </a:srgbClr>
                </a:solidFill>
                <a:latin typeface="Microsoft YaHei"/>
                <a:ea typeface="Microsoft YaHei"/>
                <a:cs typeface="Microsoft YaHei"/>
              </a:rPr>
              <a:t>1978年恢复了幼儿教育处；</a:t>
            </a:r>
            <a:endParaRPr lang="Microsoft YaHei" altLang="Microsoft YaHei" sz="1900" dirty="0"/>
          </a:p>
          <a:p>
            <a:pPr marL="158114" algn="l" rtl="0" eaLnBrk="0">
              <a:lnSpc>
                <a:spcPts val="2424"/>
              </a:lnSpc>
              <a:spcBef>
                <a:spcPts val="1187"/>
              </a:spcBef>
              <a:tabLst/>
            </a:pPr>
            <a:r>
              <a:rPr sz="20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00" dirty="0">
                <a:solidFill>
                  <a:srgbClr val="000000">
                    <a:alpha val="100000"/>
                  </a:srgbClr>
                </a:solidFill>
                <a:latin typeface="Wingdings"/>
                <a:ea typeface="Wingdings"/>
                <a:cs typeface="Wingdings"/>
              </a:rPr>
              <a:t> </a:t>
            </a:r>
            <a:r>
              <a:rPr sz="2000" kern="0" spc="-70" dirty="0">
                <a:solidFill>
                  <a:srgbClr val="000000">
                    <a:alpha val="100000"/>
                  </a:srgbClr>
                </a:solidFill>
                <a:latin typeface="Microsoft YaHei"/>
                <a:ea typeface="Microsoft YaHei"/>
                <a:cs typeface="Microsoft YaHei"/>
              </a:rPr>
              <a:t>1987年10月，国家有关规</a:t>
            </a:r>
            <a:r>
              <a:rPr sz="2000" kern="0" spc="-80" dirty="0">
                <a:solidFill>
                  <a:srgbClr val="000000">
                    <a:alpha val="100000"/>
                  </a:srgbClr>
                </a:solidFill>
                <a:latin typeface="Microsoft YaHei"/>
                <a:ea typeface="Microsoft YaHei"/>
                <a:cs typeface="Microsoft YaHei"/>
              </a:rPr>
              <a:t>定，</a:t>
            </a:r>
            <a:r>
              <a:rPr sz="2000" kern="0" spc="15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既突出了幼教事业的教育属性，又显示了计划经济体制下</a:t>
            </a:r>
            <a:endParaRPr lang="Microsoft YaHei" altLang="Microsoft YaHei" sz="2000" dirty="0"/>
          </a:p>
          <a:p>
            <a:pPr marL="482600" algn="l" rtl="0" eaLnBrk="0">
              <a:lnSpc>
                <a:spcPct val="91000"/>
              </a:lnSpc>
              <a:spcBef>
                <a:spcPts val="1271"/>
              </a:spcBef>
              <a:tabLst/>
            </a:pPr>
            <a:r>
              <a:rPr sz="2000" kern="0" spc="0" dirty="0">
                <a:solidFill>
                  <a:srgbClr val="000000">
                    <a:alpha val="100000"/>
                  </a:srgbClr>
                </a:solidFill>
                <a:latin typeface="Microsoft YaHei"/>
                <a:ea typeface="Microsoft YaHei"/>
                <a:cs typeface="Microsoft YaHei"/>
              </a:rPr>
              <a:t>依靠行政加强领导，多渠道发展幼儿教育事业的特点。</a:t>
            </a:r>
            <a:endParaRPr lang="Microsoft YaHei" altLang="Microsoft YaHei" sz="2000" dirty="0"/>
          </a:p>
          <a:p>
            <a:pPr algn="l" rtl="0" eaLnBrk="0">
              <a:lnSpc>
                <a:spcPct val="109000"/>
              </a:lnSpc>
              <a:tabLst/>
            </a:pPr>
            <a:endParaRPr lang="Arial" altLang="Arial" sz="1000" dirty="0"/>
          </a:p>
          <a:p>
            <a:pPr algn="l" rtl="0" eaLnBrk="0">
              <a:lnSpc>
                <a:spcPct val="9606"/>
              </a:lnSpc>
              <a:tabLst/>
            </a:pPr>
            <a:endParaRPr lang="Arial" altLang="Arial" sz="100" dirty="0"/>
          </a:p>
          <a:p>
            <a:pPr marL="158114" algn="l" rtl="0" eaLnBrk="0">
              <a:lnSpc>
                <a:spcPts val="2426"/>
              </a:lnSpc>
              <a:tabLst/>
            </a:pPr>
            <a:r>
              <a:rPr sz="2000" kern="0" spc="-1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kern="0" spc="-140" dirty="0">
                <a:solidFill>
                  <a:srgbClr val="000000">
                    <a:alpha val="100000"/>
                  </a:srgbClr>
                </a:solidFill>
                <a:latin typeface="Microsoft YaHei"/>
                <a:ea typeface="Microsoft YaHei"/>
                <a:cs typeface="Microsoft YaHei"/>
              </a:rPr>
              <a:t>颁布多种学前教育</a:t>
            </a:r>
            <a:r>
              <a:rPr sz="2000" kern="0" spc="-150" dirty="0">
                <a:solidFill>
                  <a:srgbClr val="000000">
                    <a:alpha val="100000"/>
                  </a:srgbClr>
                </a:solidFill>
                <a:latin typeface="Microsoft YaHei"/>
                <a:ea typeface="Microsoft YaHei"/>
                <a:cs typeface="Microsoft YaHei"/>
              </a:rPr>
              <a:t>法规</a:t>
            </a:r>
            <a:endParaRPr lang="Microsoft YaHei" altLang="Microsoft YaHei" sz="2000" dirty="0"/>
          </a:p>
        </p:txBody>
      </p:sp>
      <p:pic>
        <p:nvPicPr>
          <p:cNvPr id="2808" name="picture 2808"/>
          <p:cNvPicPr>
            <a:picLocks noChangeAspect="1"/>
          </p:cNvPicPr>
          <p:nvPr/>
        </p:nvPicPr>
        <p:blipFill>
          <a:blip r:embed="rId3"/>
          <a:stretch>
            <a:fillRect/>
          </a:stretch>
        </p:blipFill>
        <p:spPr>
          <a:xfrm rot="21600000">
            <a:off x="4476045" y="3909059"/>
            <a:ext cx="6553199" cy="2447543"/>
          </a:xfrm>
          <a:prstGeom prst="rect">
            <a:avLst/>
          </a:prstGeom>
        </p:spPr>
      </p:pic>
      <p:sp>
        <p:nvSpPr>
          <p:cNvPr id="281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812" name="textbox 281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81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52" name="group 352"/>
          <p:cNvGrpSpPr/>
          <p:nvPr/>
        </p:nvGrpSpPr>
        <p:grpSpPr>
          <a:xfrm rot="21600000">
            <a:off x="1584025" y="181304"/>
            <a:ext cx="2370753" cy="199409"/>
            <a:chOff x="0" y="0"/>
            <a:chExt cx="2370753" cy="199409"/>
          </a:xfrm>
        </p:grpSpPr>
        <p:pic>
          <p:nvPicPr>
            <p:cNvPr id="2816" name="picture 2816"/>
            <p:cNvPicPr>
              <a:picLocks noChangeAspect="1"/>
            </p:cNvPicPr>
            <p:nvPr/>
          </p:nvPicPr>
          <p:blipFill>
            <a:blip r:embed="rId4"/>
            <a:stretch>
              <a:fillRect/>
            </a:stretch>
          </p:blipFill>
          <p:spPr>
            <a:xfrm rot="21600000">
              <a:off x="13273" y="11528"/>
              <a:ext cx="2357480" cy="187880"/>
            </a:xfrm>
            <a:prstGeom prst="rect">
              <a:avLst/>
            </a:prstGeom>
          </p:spPr>
        </p:pic>
        <p:sp>
          <p:nvSpPr>
            <p:cNvPr id="2818" name="textbox 2818"/>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82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2" name="picture 2822"/>
          <p:cNvPicPr>
            <a:picLocks noChangeAspect="1"/>
          </p:cNvPicPr>
          <p:nvPr/>
        </p:nvPicPr>
        <p:blipFill>
          <a:blip r:embed="rId2"/>
          <a:stretch>
            <a:fillRect/>
          </a:stretch>
        </p:blipFill>
        <p:spPr>
          <a:xfrm rot="21600000">
            <a:off x="0" y="0"/>
            <a:ext cx="12192000" cy="6858000"/>
          </a:xfrm>
          <a:prstGeom prst="rect">
            <a:avLst/>
          </a:prstGeom>
        </p:spPr>
      </p:pic>
      <p:sp>
        <p:nvSpPr>
          <p:cNvPr id="282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826" name="textbox 2826"/>
          <p:cNvSpPr/>
          <p:nvPr/>
        </p:nvSpPr>
        <p:spPr>
          <a:xfrm>
            <a:off x="1445765" y="550045"/>
            <a:ext cx="10348594" cy="5556250"/>
          </a:xfrm>
          <a:prstGeom prst="rect">
            <a:avLst/>
          </a:prstGeom>
        </p:spPr>
        <p:txBody>
          <a:bodyPr vert="horz" wrap="square" lIns="0" tIns="0" rIns="0" bIns="0"/>
          <a:lstStyle/>
          <a:p>
            <a:pPr algn="l" rtl="0" eaLnBrk="0">
              <a:lnSpc>
                <a:spcPct val="87417"/>
              </a:lnSpc>
              <a:tabLst/>
            </a:pPr>
            <a:endParaRPr lang="Arial" altLang="Arial" sz="100" dirty="0"/>
          </a:p>
          <a:p>
            <a:pPr marL="340995" algn="l" rtl="0" eaLnBrk="0">
              <a:lnSpc>
                <a:spcPct val="91000"/>
              </a:lnSpc>
              <a:tabLst/>
            </a:pPr>
            <a:r>
              <a:rPr sz="2400" b="1" kern="0" spc="-10" dirty="0">
                <a:solidFill>
                  <a:srgbClr val="7F7F7F">
                    <a:alpha val="100000"/>
                  </a:srgbClr>
                </a:solidFill>
                <a:latin typeface="Microsoft YaHei"/>
                <a:ea typeface="Microsoft YaHei"/>
                <a:cs typeface="Microsoft YaHei"/>
              </a:rPr>
              <a:t>改革开放以来的学前教育</a:t>
            </a:r>
            <a:endParaRPr lang="Microsoft YaHei" altLang="Microsoft YaHei" sz="2400" dirty="0"/>
          </a:p>
          <a:p>
            <a:pPr marL="944880" algn="l" rtl="0" eaLnBrk="0">
              <a:lnSpc>
                <a:spcPct val="91000"/>
              </a:lnSpc>
              <a:spcBef>
                <a:spcPts val="1752"/>
              </a:spcBef>
              <a:tabLst>
                <a:tab pos="112776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二、多种学前教育机构</a:t>
            </a:r>
            <a:r>
              <a:rPr sz="2000" kern="0" spc="-10" dirty="0">
                <a:solidFill>
                  <a:srgbClr val="44546A">
                    <a:alpha val="100000"/>
                  </a:srgbClr>
                </a:solidFill>
                <a:latin typeface="Microsoft YaHei"/>
                <a:ea typeface="Microsoft YaHei"/>
                <a:cs typeface="Microsoft YaHei"/>
              </a:rPr>
              <a:t>并存</a:t>
            </a:r>
            <a:endParaRPr lang="Microsoft YaHei" altLang="Microsoft YaHei" sz="2000" dirty="0"/>
          </a:p>
          <a:p>
            <a:pPr algn="l" rtl="0" eaLnBrk="0">
              <a:lnSpc>
                <a:spcPct val="119000"/>
              </a:lnSpc>
              <a:tabLst/>
            </a:pPr>
            <a:endParaRPr lang="Arial" altLang="Arial" sz="1000" dirty="0"/>
          </a:p>
          <a:p>
            <a:pPr marL="158750" algn="l" rtl="0" eaLnBrk="0">
              <a:lnSpc>
                <a:spcPts val="2587"/>
              </a:lnSpc>
              <a:spcBef>
                <a:spcPts val="609"/>
              </a:spcBef>
              <a:tabLst/>
            </a:pPr>
            <a:r>
              <a:rPr sz="2000" kern="0" spc="-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60" dirty="0">
                <a:solidFill>
                  <a:srgbClr val="000000">
                    <a:alpha val="100000"/>
                  </a:srgbClr>
                </a:solidFill>
                <a:latin typeface="Wingdings"/>
                <a:ea typeface="Wingdings"/>
                <a:cs typeface="Wingdings"/>
              </a:rPr>
              <a:t> </a:t>
            </a:r>
            <a:r>
              <a:rPr sz="2000" b="1" kern="0" spc="-50" dirty="0">
                <a:solidFill>
                  <a:srgbClr val="000000">
                    <a:alpha val="100000"/>
                  </a:srgbClr>
                </a:solidFill>
                <a:latin typeface="Microsoft YaHei"/>
                <a:ea typeface="Microsoft YaHei"/>
                <a:cs typeface="Microsoft YaHei"/>
              </a:rPr>
              <a:t>多渠道办园</a:t>
            </a:r>
            <a:r>
              <a:rPr sz="2000" kern="0" spc="-50" dirty="0">
                <a:solidFill>
                  <a:srgbClr val="000000">
                    <a:alpha val="100000"/>
                  </a:srgbClr>
                </a:solidFill>
                <a:latin typeface="Microsoft YaHei"/>
                <a:ea typeface="Microsoft YaHei"/>
                <a:cs typeface="Microsoft YaHei"/>
              </a:rPr>
              <a:t>——教育部门办；其</a:t>
            </a:r>
            <a:r>
              <a:rPr sz="2000" kern="0" spc="-60" dirty="0">
                <a:solidFill>
                  <a:srgbClr val="000000">
                    <a:alpha val="100000"/>
                  </a:srgbClr>
                </a:solidFill>
                <a:latin typeface="Microsoft YaHei"/>
                <a:ea typeface="Microsoft YaHei"/>
                <a:cs typeface="Microsoft YaHei"/>
              </a:rPr>
              <a:t>他部门办；民办(集体)幼儿园</a:t>
            </a:r>
            <a:endParaRPr lang="Microsoft YaHei" altLang="Microsoft YaHei" sz="2000" dirty="0"/>
          </a:p>
          <a:p>
            <a:pPr marL="158114" algn="l" rtl="0" eaLnBrk="0">
              <a:lnSpc>
                <a:spcPts val="2414"/>
              </a:lnSpc>
              <a:spcBef>
                <a:spcPts val="1287"/>
              </a:spcBef>
              <a:tabLst/>
            </a:pPr>
            <a:r>
              <a:rPr sz="20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b="1" kern="0" spc="-120" dirty="0">
                <a:solidFill>
                  <a:srgbClr val="000000">
                    <a:alpha val="100000"/>
                  </a:srgbClr>
                </a:solidFill>
                <a:latin typeface="Microsoft YaHei"/>
                <a:ea typeface="Microsoft YaHei"/>
                <a:cs typeface="Microsoft YaHei"/>
              </a:rPr>
              <a:t>城乡幼儿园的发展</a:t>
            </a:r>
            <a:r>
              <a:rPr sz="2000" kern="0" spc="-130" dirty="0">
                <a:solidFill>
                  <a:srgbClr val="000000">
                    <a:alpha val="100000"/>
                  </a:srgbClr>
                </a:solidFill>
                <a:latin typeface="Microsoft YaHei"/>
                <a:ea typeface="Microsoft YaHei"/>
                <a:cs typeface="Microsoft YaHei"/>
              </a:rPr>
              <a:t>——农村幼儿园占大多数，</a:t>
            </a:r>
            <a:r>
              <a:rPr sz="2000" kern="0" spc="350" dirty="0">
                <a:solidFill>
                  <a:srgbClr val="000000">
                    <a:alpha val="100000"/>
                  </a:srgbClr>
                </a:solidFill>
                <a:latin typeface="Microsoft YaHei"/>
                <a:ea typeface="Microsoft YaHei"/>
                <a:cs typeface="Microsoft YaHei"/>
              </a:rPr>
              <a:t> </a:t>
            </a:r>
            <a:r>
              <a:rPr sz="2000" kern="0" spc="-130" dirty="0">
                <a:solidFill>
                  <a:srgbClr val="000000">
                    <a:alpha val="100000"/>
                  </a:srgbClr>
                </a:solidFill>
                <a:latin typeface="Microsoft YaHei"/>
                <a:ea typeface="Microsoft YaHei"/>
                <a:cs typeface="Microsoft YaHei"/>
              </a:rPr>
              <a:t>发展不稳定；</a:t>
            </a:r>
            <a:endParaRPr lang="Microsoft YaHei" altLang="Microsoft YaHei" sz="2000" dirty="0"/>
          </a:p>
          <a:p>
            <a:pPr marL="158114" algn="l" rtl="0" eaLnBrk="0">
              <a:lnSpc>
                <a:spcPts val="2426"/>
              </a:lnSpc>
              <a:spcBef>
                <a:spcPts val="1185"/>
              </a:spcBef>
              <a:tabLst/>
            </a:pPr>
            <a:r>
              <a:rPr sz="2000" kern="0" spc="-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50" dirty="0">
                <a:solidFill>
                  <a:srgbClr val="000000">
                    <a:alpha val="100000"/>
                  </a:srgbClr>
                </a:solidFill>
                <a:latin typeface="Wingdings"/>
                <a:ea typeface="Wingdings"/>
                <a:cs typeface="Wingdings"/>
              </a:rPr>
              <a:t>           </a:t>
            </a:r>
            <a:r>
              <a:rPr sz="2000" kern="0" spc="-50" dirty="0">
                <a:solidFill>
                  <a:srgbClr val="000000">
                    <a:alpha val="100000"/>
                  </a:srgbClr>
                </a:solidFill>
                <a:latin typeface="Microsoft YaHei"/>
                <a:ea typeface="Microsoft YaHei"/>
                <a:cs typeface="Microsoft YaHei"/>
              </a:rPr>
              <a:t>城市、县镇幼儿园发展比较稳定</a:t>
            </a:r>
            <a:r>
              <a:rPr sz="2000" kern="0" spc="-60" dirty="0">
                <a:solidFill>
                  <a:srgbClr val="000000">
                    <a:alpha val="100000"/>
                  </a:srgbClr>
                </a:solidFill>
                <a:latin typeface="Microsoft YaHei"/>
                <a:ea typeface="Microsoft YaHei"/>
                <a:cs typeface="Microsoft YaHei"/>
              </a:rPr>
              <a:t>，呈逐年发展趋势</a:t>
            </a:r>
            <a:endParaRPr lang="Microsoft YaHei" altLang="Microsoft YaHei" sz="2000" dirty="0"/>
          </a:p>
          <a:p>
            <a:pPr marL="158114" algn="l" rtl="0" eaLnBrk="0">
              <a:lnSpc>
                <a:spcPts val="2645"/>
              </a:lnSpc>
              <a:spcBef>
                <a:spcPts val="854"/>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b="1" kern="0" spc="-80" dirty="0">
                <a:solidFill>
                  <a:srgbClr val="000000">
                    <a:alpha val="100000"/>
                  </a:srgbClr>
                </a:solidFill>
                <a:latin typeface="Microsoft YaHei"/>
                <a:ea typeface="Microsoft YaHei"/>
                <a:cs typeface="Microsoft YaHei"/>
              </a:rPr>
              <a:t>各种收托形式的幼儿园(班</a:t>
            </a:r>
            <a:r>
              <a:rPr sz="2000" b="1" kern="0" spc="-90" dirty="0">
                <a:solidFill>
                  <a:srgbClr val="000000">
                    <a:alpha val="100000"/>
                  </a:srgbClr>
                </a:solidFill>
                <a:latin typeface="Microsoft YaHei"/>
                <a:ea typeface="Microsoft YaHei"/>
                <a:cs typeface="Microsoft YaHei"/>
              </a:rPr>
              <a:t>)的发展</a:t>
            </a:r>
            <a:r>
              <a:rPr sz="2000" kern="0" spc="-90" dirty="0">
                <a:solidFill>
                  <a:srgbClr val="000000">
                    <a:alpha val="100000"/>
                  </a:srgbClr>
                </a:solidFill>
                <a:latin typeface="Microsoft YaHei"/>
                <a:ea typeface="Microsoft YaHei"/>
                <a:cs typeface="Microsoft YaHei"/>
              </a:rPr>
              <a:t>——</a:t>
            </a:r>
            <a:endParaRPr lang="Microsoft YaHei" altLang="Microsoft YaHei" sz="2000" dirty="0"/>
          </a:p>
          <a:p>
            <a:pPr algn="r" rtl="0" eaLnBrk="0">
              <a:lnSpc>
                <a:spcPts val="2587"/>
              </a:lnSpc>
              <a:spcBef>
                <a:spcPts val="998"/>
              </a:spcBef>
              <a:tabLst/>
            </a:pPr>
            <a:r>
              <a:rPr sz="2000" kern="0" spc="-20" dirty="0">
                <a:solidFill>
                  <a:srgbClr val="000000">
                    <a:alpha val="100000"/>
                  </a:srgbClr>
                </a:solidFill>
                <a:latin typeface="Microsoft YaHei"/>
                <a:ea typeface="Microsoft YaHei"/>
                <a:cs typeface="Microsoft YaHei"/>
              </a:rPr>
              <a:t>全(整)日制幼儿园；寄宿制幼儿园幼儿学前班；混合班；</a:t>
            </a:r>
            <a:r>
              <a:rPr sz="2000" kern="0" spc="32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季</a:t>
            </a:r>
            <a:r>
              <a:rPr sz="2000" kern="0" spc="-30" dirty="0">
                <a:solidFill>
                  <a:srgbClr val="000000">
                    <a:alpha val="100000"/>
                  </a:srgbClr>
                </a:solidFill>
                <a:latin typeface="Microsoft YaHei"/>
                <a:ea typeface="Microsoft YaHei"/>
                <a:cs typeface="Microsoft YaHei"/>
              </a:rPr>
              <a:t>节性、计时制的幼儿班、游戏</a:t>
            </a:r>
            <a:endParaRPr lang="Microsoft YaHei" altLang="Microsoft YaHei" sz="2000" dirty="0"/>
          </a:p>
          <a:p>
            <a:pPr marL="155575" algn="l" rtl="0" eaLnBrk="0">
              <a:lnSpc>
                <a:spcPts val="3599"/>
              </a:lnSpc>
              <a:tabLst/>
            </a:pPr>
            <a:r>
              <a:rPr sz="2000" kern="0" spc="-20" dirty="0">
                <a:solidFill>
                  <a:srgbClr val="000000">
                    <a:alpha val="100000"/>
                  </a:srgbClr>
                </a:solidFill>
                <a:latin typeface="Microsoft YaHei"/>
                <a:ea typeface="Microsoft YaHei"/>
                <a:cs typeface="Microsoft YaHei"/>
              </a:rPr>
              <a:t>(活动)小组、辅导站等</a:t>
            </a:r>
            <a:endParaRPr lang="Microsoft YaHei" altLang="Microsoft YaHei" sz="2000" dirty="0"/>
          </a:p>
          <a:p>
            <a:pPr marL="157479" algn="l" rtl="0" eaLnBrk="0">
              <a:lnSpc>
                <a:spcPts val="2420"/>
              </a:lnSpc>
              <a:spcBef>
                <a:spcPts val="1287"/>
              </a:spcBef>
              <a:tabLst/>
            </a:pPr>
            <a:r>
              <a:rPr sz="2000" kern="0" spc="-1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b="1" kern="0" spc="-140" dirty="0">
                <a:solidFill>
                  <a:srgbClr val="000000">
                    <a:alpha val="100000"/>
                  </a:srgbClr>
                </a:solidFill>
                <a:latin typeface="Microsoft YaHei"/>
                <a:ea typeface="Microsoft YaHei"/>
                <a:cs typeface="Microsoft YaHei"/>
              </a:rPr>
              <a:t>不同规格幼儿园的</a:t>
            </a:r>
            <a:r>
              <a:rPr sz="2000" b="1" kern="0" spc="-150" dirty="0">
                <a:solidFill>
                  <a:srgbClr val="000000">
                    <a:alpha val="100000"/>
                  </a:srgbClr>
                </a:solidFill>
                <a:latin typeface="Microsoft YaHei"/>
                <a:ea typeface="Microsoft YaHei"/>
                <a:cs typeface="Microsoft YaHei"/>
              </a:rPr>
              <a:t>发展</a:t>
            </a:r>
            <a:endParaRPr lang="Microsoft YaHei" altLang="Microsoft YaHei" sz="2000" dirty="0"/>
          </a:p>
          <a:p>
            <a:pPr marL="214629" algn="l" rtl="0" eaLnBrk="0">
              <a:lnSpc>
                <a:spcPct val="83000"/>
              </a:lnSpc>
              <a:spcBef>
                <a:spcPts val="1269"/>
              </a:spcBef>
              <a:tabLst/>
            </a:pPr>
            <a:r>
              <a:rPr sz="2000" kern="0" spc="-30" dirty="0">
                <a:solidFill>
                  <a:srgbClr val="00B075">
                    <a:alpha val="100000"/>
                  </a:srgbClr>
                </a:solidFill>
                <a:latin typeface="Microsoft YaHei"/>
                <a:ea typeface="Microsoft YaHei"/>
                <a:cs typeface="Microsoft YaHei"/>
              </a:rPr>
              <a:t>示范性幼儿园</a:t>
            </a:r>
            <a:r>
              <a:rPr sz="2000" kern="0" spc="-30" dirty="0">
                <a:solidFill>
                  <a:srgbClr val="000000">
                    <a:alpha val="100000"/>
                  </a:srgbClr>
                </a:solidFill>
                <a:latin typeface="Microsoft YaHei"/>
                <a:ea typeface="Microsoft YaHei"/>
                <a:cs typeface="Microsoft YaHei"/>
              </a:rPr>
              <a:t>——教育部门办的，起示范带头作用，</a:t>
            </a:r>
            <a:r>
              <a:rPr sz="2000" kern="0" spc="35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辅导</a:t>
            </a:r>
            <a:r>
              <a:rPr sz="2000" kern="0" spc="-40" dirty="0">
                <a:solidFill>
                  <a:srgbClr val="000000">
                    <a:alpha val="100000"/>
                  </a:srgbClr>
                </a:solidFill>
                <a:latin typeface="Microsoft YaHei"/>
                <a:ea typeface="Microsoft YaHei"/>
                <a:cs typeface="Microsoft YaHei"/>
              </a:rPr>
              <a:t>一般幼儿园</a:t>
            </a:r>
            <a:endParaRPr lang="Microsoft YaHei" altLang="Microsoft YaHei" sz="2000" dirty="0"/>
          </a:p>
          <a:p>
            <a:pPr marL="147954" algn="l" rtl="0" eaLnBrk="0">
              <a:lnSpc>
                <a:spcPts val="3829"/>
              </a:lnSpc>
              <a:tabLst/>
            </a:pPr>
            <a:r>
              <a:rPr sz="2000" kern="0" spc="0" dirty="0">
                <a:solidFill>
                  <a:srgbClr val="00B075">
                    <a:alpha val="100000"/>
                  </a:srgbClr>
                </a:solidFill>
                <a:latin typeface="Microsoft YaHei"/>
                <a:ea typeface="Microsoft YaHei"/>
                <a:cs typeface="Microsoft YaHei"/>
              </a:rPr>
              <a:t>乡(镇)中心幼儿园</a:t>
            </a:r>
            <a:r>
              <a:rPr sz="2000" kern="0" spc="0" dirty="0">
                <a:solidFill>
                  <a:srgbClr val="000000">
                    <a:alpha val="100000"/>
                  </a:srgbClr>
                </a:solidFill>
                <a:latin typeface="Microsoft YaHei"/>
                <a:ea typeface="Microsoft YaHei"/>
                <a:cs typeface="Microsoft YaHei"/>
              </a:rPr>
              <a:t>——条件、教育质量</a:t>
            </a:r>
            <a:r>
              <a:rPr sz="2000" kern="0" spc="-10" dirty="0">
                <a:solidFill>
                  <a:srgbClr val="000000">
                    <a:alpha val="100000"/>
                  </a:srgbClr>
                </a:solidFill>
                <a:latin typeface="Microsoft YaHei"/>
                <a:ea typeface="Microsoft YaHei"/>
                <a:cs typeface="Microsoft YaHei"/>
              </a:rPr>
              <a:t>好于乡村幼儿园</a:t>
            </a:r>
            <a:endParaRPr lang="Microsoft YaHei" altLang="Microsoft YaHei" sz="2000" dirty="0"/>
          </a:p>
          <a:p>
            <a:pPr algn="l" rtl="0" eaLnBrk="0">
              <a:lnSpc>
                <a:spcPct val="104000"/>
              </a:lnSpc>
              <a:tabLst/>
            </a:pPr>
            <a:endParaRPr lang="Arial" altLang="Arial" sz="1100" dirty="0"/>
          </a:p>
          <a:p>
            <a:pPr algn="l" rtl="0" eaLnBrk="0">
              <a:lnSpc>
                <a:spcPct val="8240"/>
              </a:lnSpc>
              <a:tabLst/>
            </a:pPr>
            <a:endParaRPr lang="Arial" altLang="Arial" sz="100" dirty="0"/>
          </a:p>
          <a:p>
            <a:pPr marL="140335" algn="l" rtl="0" eaLnBrk="0">
              <a:lnSpc>
                <a:spcPct val="91000"/>
              </a:lnSpc>
              <a:tabLst/>
            </a:pPr>
            <a:r>
              <a:rPr sz="2000" kern="0" spc="0" dirty="0">
                <a:solidFill>
                  <a:srgbClr val="00B075">
                    <a:alpha val="100000"/>
                  </a:srgbClr>
                </a:solidFill>
                <a:latin typeface="Microsoft YaHei"/>
                <a:ea typeface="Microsoft YaHei"/>
                <a:cs typeface="Microsoft YaHei"/>
              </a:rPr>
              <a:t>一般幼儿园</a:t>
            </a:r>
            <a:r>
              <a:rPr sz="2000" kern="0" spc="0" dirty="0">
                <a:solidFill>
                  <a:srgbClr val="000000">
                    <a:alpha val="100000"/>
                  </a:srgbClr>
                </a:solidFill>
                <a:latin typeface="Microsoft YaHei"/>
                <a:ea typeface="Microsoft YaHei"/>
                <a:cs typeface="Microsoft YaHei"/>
              </a:rPr>
              <a:t>——各幼儿园的质量差异极大</a:t>
            </a:r>
            <a:endParaRPr lang="Microsoft YaHei" altLang="Microsoft YaHei" sz="2000" dirty="0"/>
          </a:p>
        </p:txBody>
      </p:sp>
      <p:sp>
        <p:nvSpPr>
          <p:cNvPr id="282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830" name="textbox 283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83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54" name="group 354"/>
          <p:cNvGrpSpPr/>
          <p:nvPr/>
        </p:nvGrpSpPr>
        <p:grpSpPr>
          <a:xfrm rot="21600000">
            <a:off x="1584025" y="181304"/>
            <a:ext cx="2370753" cy="199409"/>
            <a:chOff x="0" y="0"/>
            <a:chExt cx="2370753" cy="199409"/>
          </a:xfrm>
        </p:grpSpPr>
        <p:pic>
          <p:nvPicPr>
            <p:cNvPr id="2834" name="picture 2834"/>
            <p:cNvPicPr>
              <a:picLocks noChangeAspect="1"/>
            </p:cNvPicPr>
            <p:nvPr/>
          </p:nvPicPr>
          <p:blipFill>
            <a:blip r:embed="rId3"/>
            <a:stretch>
              <a:fillRect/>
            </a:stretch>
          </p:blipFill>
          <p:spPr>
            <a:xfrm rot="21600000">
              <a:off x="13273" y="11528"/>
              <a:ext cx="2357480" cy="187880"/>
            </a:xfrm>
            <a:prstGeom prst="rect">
              <a:avLst/>
            </a:prstGeom>
          </p:spPr>
        </p:pic>
        <p:sp>
          <p:nvSpPr>
            <p:cNvPr id="2836" name="textbox 2836"/>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83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 name="picture 268"/>
          <p:cNvPicPr>
            <a:picLocks noChangeAspect="1"/>
          </p:cNvPicPr>
          <p:nvPr/>
        </p:nvPicPr>
        <p:blipFill>
          <a:blip r:embed="rId2"/>
          <a:stretch>
            <a:fillRect/>
          </a:stretch>
        </p:blipFill>
        <p:spPr>
          <a:xfrm rot="21600000">
            <a:off x="0" y="0"/>
            <a:ext cx="12192000" cy="6858000"/>
          </a:xfrm>
          <a:prstGeom prst="rect">
            <a:avLst/>
          </a:prstGeom>
        </p:spPr>
      </p:pic>
      <p:sp>
        <p:nvSpPr>
          <p:cNvPr id="27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272" name="table 272"/>
          <p:cNvGraphicFramePr>
            <a:graphicFrameLocks noGrp="1"/>
          </p:cNvGraphicFramePr>
          <p:nvPr/>
        </p:nvGraphicFramePr>
        <p:xfrm>
          <a:off x="1445005" y="1880871"/>
          <a:ext cx="9780269" cy="4283075"/>
        </p:xfrm>
        <a:graphic>
          <a:graphicData uri="http://schemas.openxmlformats.org/drawingml/2006/table">
            <a:tbl>
              <a:tblPr>
                <a:solidFill>
                  <a:srgbClr val="00B075"/>
                </a:solidFill>
              </a:tblPr>
              <a:tblGrid>
                <a:gridCol w="1814829"/>
                <a:gridCol w="7965440"/>
              </a:tblGrid>
              <a:tr h="4283075">
                <a:tc>
                  <a:txBody>
                    <a:bodyPr/>
                    <a:lstStyle/>
                    <a:p>
                      <a:pPr algn="l" rtl="0" eaLnBrk="0">
                        <a:lnSpc>
                          <a:spcPct val="108000"/>
                        </a:lnSpc>
                        <a:tabLst/>
                      </a:pPr>
                      <a:endParaRPr lang="Arial" altLang="Arial" sz="1000" dirty="0"/>
                    </a:p>
                    <a:p>
                      <a:pPr algn="l" rtl="0" eaLnBrk="0">
                        <a:lnSpc>
                          <a:spcPct val="6954"/>
                        </a:lnSpc>
                        <a:tabLst/>
                      </a:pPr>
                      <a:endParaRPr lang="Arial" altLang="Arial" sz="100" dirty="0"/>
                    </a:p>
                    <a:p>
                      <a:pPr marL="412115" algn="l" rtl="0" eaLnBrk="0">
                        <a:lnSpc>
                          <a:spcPts val="2587"/>
                        </a:lnSpc>
                        <a:tabLst/>
                      </a:pPr>
                      <a:r>
                        <a:rPr sz="1900" kern="0" spc="-160" dirty="0">
                          <a:solidFill>
                            <a:srgbClr val="FFFFFF">
                              <a:alpha val="100000"/>
                            </a:srgbClr>
                          </a:solidFill>
                          <a:latin typeface="Microsoft YaHei"/>
                          <a:ea typeface="Microsoft YaHei"/>
                          <a:cs typeface="Microsoft YaHei"/>
                        </a:rPr>
                        <a:t>（一）原则</a:t>
                      </a:r>
                      <a:endParaRPr lang="Microsoft YaHei" altLang="Microsoft YaHei" sz="1900" dirty="0"/>
                    </a:p>
                    <a:p>
                      <a:pPr marL="248284" indent="24129" algn="l" rtl="0" eaLnBrk="0">
                        <a:lnSpc>
                          <a:spcPct val="149000"/>
                        </a:lnSpc>
                        <a:spcBef>
                          <a:spcPts val="131"/>
                        </a:spcBef>
                        <a:tabLst/>
                      </a:pPr>
                      <a:r>
                        <a:rPr sz="2000" kern="0" spc="-10" dirty="0">
                          <a:solidFill>
                            <a:srgbClr val="FFFFFF">
                              <a:alpha val="100000"/>
                            </a:srgbClr>
                          </a:solidFill>
                          <a:latin typeface="Microsoft YaHei"/>
                          <a:ea typeface="Microsoft YaHei"/>
                          <a:cs typeface="Microsoft YaHei"/>
                        </a:rPr>
                        <a:t>1.及早施教</a:t>
                      </a:r>
                      <a:r>
                        <a:rPr sz="2000" kern="0" spc="0" dirty="0">
                          <a:solidFill>
                            <a:srgbClr val="FFFFFF">
                              <a:alpha val="100000"/>
                            </a:srgbClr>
                          </a:solidFill>
                          <a:latin typeface="Microsoft YaHei"/>
                          <a:ea typeface="Microsoft YaHei"/>
                          <a:cs typeface="Microsoft YaHei"/>
                        </a:rPr>
                        <a:t>     </a:t>
                      </a:r>
                      <a:r>
                        <a:rPr sz="2000" kern="0" spc="20" dirty="0">
                          <a:solidFill>
                            <a:srgbClr val="FFFFFF">
                              <a:alpha val="100000"/>
                            </a:srgbClr>
                          </a:solidFill>
                          <a:latin typeface="Microsoft YaHei"/>
                          <a:ea typeface="Microsoft YaHei"/>
                          <a:cs typeface="Microsoft YaHei"/>
                        </a:rPr>
                        <a:t>3.严慈相济</a:t>
                      </a:r>
                      <a:r>
                        <a:rPr sz="2000" kern="0" spc="0" dirty="0">
                          <a:solidFill>
                            <a:srgbClr val="FFFFFF">
                              <a:alpha val="100000"/>
                            </a:srgbClr>
                          </a:solidFill>
                          <a:latin typeface="Microsoft YaHei"/>
                          <a:ea typeface="Microsoft YaHei"/>
                          <a:cs typeface="Microsoft YaHei"/>
                        </a:rPr>
                        <a:t>     </a:t>
                      </a:r>
                      <a:r>
                        <a:rPr sz="2000" kern="0" spc="0" dirty="0">
                          <a:solidFill>
                            <a:srgbClr val="FFFFFF">
                              <a:alpha val="100000"/>
                            </a:srgbClr>
                          </a:solidFill>
                          <a:latin typeface="Microsoft YaHei"/>
                          <a:ea typeface="Microsoft YaHei"/>
                          <a:cs typeface="Microsoft YaHei"/>
                        </a:rPr>
                        <a:t>（二）方法    </a:t>
                      </a:r>
                      <a:r>
                        <a:rPr sz="2000" kern="0" spc="0" dirty="0">
                          <a:solidFill>
                            <a:srgbClr val="FFFFFF">
                              <a:alpha val="100000"/>
                            </a:srgbClr>
                          </a:solidFill>
                          <a:latin typeface="Microsoft YaHei"/>
                          <a:ea typeface="Microsoft YaHei"/>
                          <a:cs typeface="Microsoft YaHei"/>
                        </a:rPr>
                        <a:t>1、注重身教  </a:t>
                      </a:r>
                      <a:r>
                        <a:rPr sz="2000" kern="0" spc="0" dirty="0">
                          <a:solidFill>
                            <a:srgbClr val="FFFFFF">
                              <a:alpha val="100000"/>
                            </a:srgbClr>
                          </a:solidFill>
                          <a:latin typeface="Microsoft YaHei"/>
                          <a:ea typeface="Microsoft YaHei"/>
                          <a:cs typeface="Microsoft YaHei"/>
                        </a:rPr>
                        <a:t>2、潜移默化  </a:t>
                      </a:r>
                      <a:r>
                        <a:rPr sz="2000" kern="0" spc="0" dirty="0">
                          <a:solidFill>
                            <a:srgbClr val="FFFFFF">
                              <a:alpha val="100000"/>
                            </a:srgbClr>
                          </a:solidFill>
                          <a:latin typeface="Microsoft YaHei"/>
                          <a:ea typeface="Microsoft YaHei"/>
                          <a:cs typeface="Microsoft YaHei"/>
                        </a:rPr>
                        <a:t>3、顺应自然  </a:t>
                      </a:r>
                      <a:r>
                        <a:rPr sz="2000" kern="0" spc="-20" dirty="0">
                          <a:solidFill>
                            <a:srgbClr val="FFFFFF">
                              <a:alpha val="100000"/>
                            </a:srgbClr>
                          </a:solidFill>
                          <a:latin typeface="Microsoft YaHei"/>
                          <a:ea typeface="Microsoft YaHei"/>
                          <a:cs typeface="Microsoft YaHei"/>
                        </a:rPr>
                        <a:t>4、体罚</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a:noFill/>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algn="l" rtl="0" eaLnBrk="0">
                        <a:lnSpc>
                          <a:spcPct val="110000"/>
                        </a:lnSpc>
                        <a:tabLst/>
                      </a:pPr>
                      <a:endParaRPr lang="Arial" altLang="Arial" sz="1000" dirty="0"/>
                    </a:p>
                    <a:p>
                      <a:pPr marL="341629" algn="l" rtl="0" eaLnBrk="0">
                        <a:lnSpc>
                          <a:spcPct val="86000"/>
                        </a:lnSpc>
                        <a:spcBef>
                          <a:spcPts val="3"/>
                        </a:spcBef>
                        <a:tabLst/>
                      </a:pPr>
                      <a:r>
                        <a:rPr sz="2000" kern="0" spc="-80" dirty="0">
                          <a:solidFill>
                            <a:srgbClr val="FFFFFF">
                              <a:alpha val="100000"/>
                            </a:srgbClr>
                          </a:solidFill>
                          <a:latin typeface="Microsoft YaHei"/>
                          <a:ea typeface="Microsoft YaHei"/>
                          <a:cs typeface="Microsoft YaHei"/>
                        </a:rPr>
                        <a:t>2.量资循序（循序渐进）</a:t>
                      </a:r>
                      <a:endParaRPr lang="Microsoft YaHei" altLang="Microsoft YaHei" sz="2000" dirty="0"/>
                    </a:p>
                    <a:p>
                      <a:pPr marL="328929" algn="l" rtl="0" eaLnBrk="0">
                        <a:lnSpc>
                          <a:spcPts val="3531"/>
                        </a:lnSpc>
                        <a:tabLst/>
                      </a:pPr>
                      <a:r>
                        <a:rPr sz="2000" kern="0" spc="20" dirty="0">
                          <a:solidFill>
                            <a:srgbClr val="FFFFFF">
                              <a:alpha val="100000"/>
                            </a:srgbClr>
                          </a:solidFill>
                          <a:latin typeface="Microsoft YaHei"/>
                          <a:ea typeface="Microsoft YaHei"/>
                          <a:cs typeface="Microsoft YaHei"/>
                        </a:rPr>
                        <a:t>4.一致性原则</a:t>
                      </a:r>
                      <a:endParaRPr lang="Microsoft YaHei" altLang="Microsoft YaHei" sz="2000" dirty="0"/>
                    </a:p>
                    <a:p>
                      <a:pPr algn="l" rtl="0" eaLnBrk="0">
                        <a:lnSpc>
                          <a:spcPct val="114000"/>
                        </a:lnSpc>
                        <a:tabLst/>
                      </a:pPr>
                      <a:endParaRPr lang="Arial" altLang="Arial" sz="1000" dirty="0"/>
                    </a:p>
                    <a:p>
                      <a:pPr algn="l" rtl="0" eaLnBrk="0">
                        <a:lnSpc>
                          <a:spcPct val="114000"/>
                        </a:lnSpc>
                        <a:tabLst/>
                      </a:pPr>
                      <a:endParaRPr lang="Arial" altLang="Arial" sz="1000" dirty="0"/>
                    </a:p>
                    <a:p>
                      <a:pPr algn="l" rtl="0" eaLnBrk="0">
                        <a:lnSpc>
                          <a:spcPct val="114000"/>
                        </a:lnSpc>
                        <a:tabLst/>
                      </a:pPr>
                      <a:endParaRPr lang="Arial" altLang="Arial" sz="1000" dirty="0"/>
                    </a:p>
                    <a:p>
                      <a:pPr algn="l" rtl="0" eaLnBrk="0">
                        <a:lnSpc>
                          <a:spcPct val="114000"/>
                        </a:lnSpc>
                        <a:tabLst/>
                      </a:pPr>
                      <a:endParaRPr lang="Arial" altLang="Arial" sz="1000" dirty="0"/>
                    </a:p>
                    <a:p>
                      <a:pPr algn="l" rtl="0" eaLnBrk="0">
                        <a:lnSpc>
                          <a:spcPct val="114000"/>
                        </a:lnSpc>
                        <a:tabLst/>
                      </a:pPr>
                      <a:endParaRPr lang="Arial" altLang="Arial" sz="1000" dirty="0"/>
                    </a:p>
                    <a:p>
                      <a:pPr algn="l" rtl="0" eaLnBrk="0">
                        <a:lnSpc>
                          <a:spcPct val="114000"/>
                        </a:lnSpc>
                        <a:tabLst/>
                      </a:pPr>
                      <a:endParaRPr lang="Arial" altLang="Arial" sz="1000" dirty="0"/>
                    </a:p>
                    <a:p>
                      <a:pPr algn="l" rtl="0" eaLnBrk="0">
                        <a:lnSpc>
                          <a:spcPct val="101000"/>
                        </a:lnSpc>
                        <a:tabLst/>
                      </a:pPr>
                      <a:endParaRPr lang="Arial" altLang="Arial" sz="500" dirty="0"/>
                    </a:p>
                    <a:p>
                      <a:pPr marL="125095" algn="l" rtl="0" eaLnBrk="0">
                        <a:lnSpc>
                          <a:spcPct val="91000"/>
                        </a:lnSpc>
                        <a:spcBef>
                          <a:spcPts val="5"/>
                        </a:spcBef>
                        <a:tabLst/>
                      </a:pPr>
                      <a:r>
                        <a:rPr sz="2000" kern="0" spc="-30" dirty="0">
                          <a:solidFill>
                            <a:srgbClr val="FFFFFF">
                              <a:alpha val="100000"/>
                            </a:srgbClr>
                          </a:solidFill>
                          <a:latin typeface="Microsoft YaHei"/>
                          <a:ea typeface="Microsoft YaHei"/>
                          <a:cs typeface="Microsoft YaHei"/>
                        </a:rPr>
                        <a:t>孟母三迁（坟墓-街市-学宫</a:t>
                      </a:r>
                      <a:r>
                        <a:rPr sz="2000" kern="0" spc="-40" dirty="0">
                          <a:solidFill>
                            <a:srgbClr val="FFFFFF">
                              <a:alpha val="100000"/>
                            </a:srgbClr>
                          </a:solidFill>
                          <a:latin typeface="Microsoft YaHei"/>
                          <a:ea typeface="Microsoft YaHei"/>
                          <a:cs typeface="Microsoft YaHei"/>
                        </a:rPr>
                        <a:t>）</a:t>
                      </a:r>
                      <a:endParaRPr lang="Microsoft YaHei" altLang="Microsoft YaHei" sz="2000" dirty="0"/>
                    </a:p>
                  </a:txBody>
                  <a:tcPr marL="0" marR="0" marT="0" marB="0" vert="horz">
                    <a:lnL>
                      <a:noFill/>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sp>
        <p:nvSpPr>
          <p:cNvPr id="274" name="path"/>
          <p:cNvSpPr/>
          <p:nvPr/>
        </p:nvSpPr>
        <p:spPr>
          <a:xfrm>
            <a:off x="1458465" y="1342644"/>
            <a:ext cx="932688" cy="470915"/>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76" name="textbox 276"/>
          <p:cNvSpPr/>
          <p:nvPr/>
        </p:nvSpPr>
        <p:spPr>
          <a:xfrm>
            <a:off x="1337597" y="551189"/>
            <a:ext cx="3727450" cy="1173480"/>
          </a:xfrm>
          <a:prstGeom prst="rect">
            <a:avLst/>
          </a:prstGeom>
        </p:spPr>
        <p:txBody>
          <a:bodyPr vert="horz" wrap="square" lIns="0" tIns="0" rIns="0" bIns="0"/>
          <a:lstStyle/>
          <a:p>
            <a:pPr algn="l" rtl="0" eaLnBrk="0">
              <a:lnSpc>
                <a:spcPct val="79418"/>
              </a:lnSpc>
              <a:tabLst/>
            </a:pPr>
            <a:endParaRPr lang="Arial" altLang="Arial" sz="100" dirty="0"/>
          </a:p>
          <a:p>
            <a:pPr marL="12700" algn="l" rtl="0" eaLnBrk="0">
              <a:lnSpc>
                <a:spcPct val="91000"/>
              </a:lnSpc>
              <a:tabLst/>
            </a:pPr>
            <a:r>
              <a:rPr sz="2400" b="1" kern="0" spc="-20" dirty="0">
                <a:solidFill>
                  <a:srgbClr val="7F7F7F">
                    <a:alpha val="100000"/>
                  </a:srgbClr>
                </a:solidFill>
                <a:latin typeface="Microsoft YaHei"/>
                <a:ea typeface="Microsoft YaHei"/>
                <a:cs typeface="Microsoft YaHei"/>
              </a:rPr>
              <a:t>古代的家庭教育</a:t>
            </a:r>
            <a:endParaRPr lang="Microsoft YaHei" altLang="Microsoft YaHei" sz="2400" dirty="0"/>
          </a:p>
          <a:p>
            <a:pPr algn="l" rtl="0" eaLnBrk="0">
              <a:lnSpc>
                <a:spcPct val="145000"/>
              </a:lnSpc>
              <a:tabLst/>
            </a:pPr>
            <a:endParaRPr lang="Arial" altLang="Arial" sz="1000" dirty="0"/>
          </a:p>
          <a:p>
            <a:pPr algn="l" rtl="0" eaLnBrk="0">
              <a:lnSpc>
                <a:spcPct val="146000"/>
              </a:lnSpc>
              <a:tabLst/>
            </a:pPr>
            <a:endParaRPr lang="Arial" altLang="Arial" sz="1000" dirty="0"/>
          </a:p>
          <a:p>
            <a:pPr algn="l" rtl="0" eaLnBrk="0">
              <a:lnSpc>
                <a:spcPct val="100000"/>
              </a:lnSpc>
              <a:tabLst/>
            </a:pPr>
            <a:endParaRPr lang="Arial" altLang="Arial" sz="500" dirty="0"/>
          </a:p>
          <a:p>
            <a:pPr algn="r" rtl="0" eaLnBrk="0">
              <a:lnSpc>
                <a:spcPct val="97000"/>
              </a:lnSpc>
              <a:spcBef>
                <a:spcPts val="3"/>
              </a:spcBef>
              <a:tabLst/>
            </a:pPr>
            <a:r>
              <a:rPr sz="2700" kern="0" spc="-10" baseline="-5787" dirty="0">
                <a:solidFill>
                  <a:srgbClr val="FFFFFF">
                    <a:alpha val="100000"/>
                  </a:srgbClr>
                </a:solidFill>
                <a:latin typeface="Microsoft YaHei"/>
                <a:ea typeface="Microsoft YaHei"/>
                <a:cs typeface="Microsoft YaHei"/>
              </a:rPr>
              <a:t>四、</a:t>
            </a:r>
            <a:r>
              <a:rPr sz="1700" kern="0" spc="70" dirty="0">
                <a:solidFill>
                  <a:srgbClr val="FFFFFF">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家庭教育的原则和方</a:t>
            </a:r>
            <a:r>
              <a:rPr sz="2000" kern="0" spc="-20" dirty="0">
                <a:solidFill>
                  <a:srgbClr val="44546A">
                    <a:alpha val="100000"/>
                  </a:srgbClr>
                </a:solidFill>
                <a:latin typeface="Microsoft YaHei"/>
                <a:ea typeface="Microsoft YaHei"/>
                <a:cs typeface="Microsoft YaHei"/>
              </a:rPr>
              <a:t>法</a:t>
            </a:r>
            <a:endParaRPr lang="Microsoft YaHei" altLang="Microsoft YaHei" sz="2000" dirty="0"/>
          </a:p>
        </p:txBody>
      </p:sp>
      <p:sp>
        <p:nvSpPr>
          <p:cNvPr id="278" name="textbox 27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8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2" name="group 32"/>
          <p:cNvGrpSpPr/>
          <p:nvPr/>
        </p:nvGrpSpPr>
        <p:grpSpPr>
          <a:xfrm rot="21600000">
            <a:off x="1750281" y="181482"/>
            <a:ext cx="2331351" cy="199231"/>
            <a:chOff x="0" y="0"/>
            <a:chExt cx="2331351" cy="199231"/>
          </a:xfrm>
        </p:grpSpPr>
        <p:pic>
          <p:nvPicPr>
            <p:cNvPr id="282" name="picture 282"/>
            <p:cNvPicPr>
              <a:picLocks noChangeAspect="1"/>
            </p:cNvPicPr>
            <p:nvPr/>
          </p:nvPicPr>
          <p:blipFill>
            <a:blip r:embed="rId3"/>
            <a:stretch>
              <a:fillRect/>
            </a:stretch>
          </p:blipFill>
          <p:spPr>
            <a:xfrm rot="21600000">
              <a:off x="1956" y="11350"/>
              <a:ext cx="2329395" cy="187880"/>
            </a:xfrm>
            <a:prstGeom prst="rect">
              <a:avLst/>
            </a:prstGeom>
          </p:spPr>
        </p:pic>
        <p:sp>
          <p:nvSpPr>
            <p:cNvPr id="284" name="textbox 284"/>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28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0" name="picture 2840"/>
          <p:cNvPicPr>
            <a:picLocks noChangeAspect="1"/>
          </p:cNvPicPr>
          <p:nvPr/>
        </p:nvPicPr>
        <p:blipFill>
          <a:blip r:embed="rId2"/>
          <a:stretch>
            <a:fillRect/>
          </a:stretch>
        </p:blipFill>
        <p:spPr>
          <a:xfrm rot="21600000">
            <a:off x="0" y="0"/>
            <a:ext cx="12192000" cy="6858000"/>
          </a:xfrm>
          <a:prstGeom prst="rect">
            <a:avLst/>
          </a:prstGeom>
        </p:spPr>
      </p:pic>
      <p:sp>
        <p:nvSpPr>
          <p:cNvPr id="284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844" name="textbox 2844"/>
          <p:cNvSpPr/>
          <p:nvPr/>
        </p:nvSpPr>
        <p:spPr>
          <a:xfrm>
            <a:off x="1445765" y="550045"/>
            <a:ext cx="9389109" cy="2539364"/>
          </a:xfrm>
          <a:prstGeom prst="rect">
            <a:avLst/>
          </a:prstGeom>
        </p:spPr>
        <p:txBody>
          <a:bodyPr vert="horz" wrap="square" lIns="0" tIns="0" rIns="0" bIns="0"/>
          <a:lstStyle/>
          <a:p>
            <a:pPr algn="l" rtl="0" eaLnBrk="0">
              <a:lnSpc>
                <a:spcPct val="87417"/>
              </a:lnSpc>
              <a:tabLst/>
            </a:pPr>
            <a:endParaRPr lang="Arial" altLang="Arial" sz="100" dirty="0"/>
          </a:p>
          <a:p>
            <a:pPr marL="340995" algn="l" rtl="0" eaLnBrk="0">
              <a:lnSpc>
                <a:spcPct val="91000"/>
              </a:lnSpc>
              <a:tabLst/>
            </a:pPr>
            <a:r>
              <a:rPr sz="2400" b="1" kern="0" spc="-10" dirty="0">
                <a:solidFill>
                  <a:srgbClr val="7F7F7F">
                    <a:alpha val="100000"/>
                  </a:srgbClr>
                </a:solidFill>
                <a:latin typeface="Microsoft YaHei"/>
                <a:ea typeface="Microsoft YaHei"/>
                <a:cs typeface="Microsoft YaHei"/>
              </a:rPr>
              <a:t>改革开放以来的学前教育</a:t>
            </a:r>
            <a:endParaRPr lang="Microsoft YaHei" altLang="Microsoft YaHei" sz="2400" dirty="0"/>
          </a:p>
          <a:p>
            <a:pPr algn="l" rtl="0" eaLnBrk="0">
              <a:lnSpc>
                <a:spcPct val="102000"/>
              </a:lnSpc>
              <a:tabLst/>
            </a:pPr>
            <a:endParaRPr lang="Arial" altLang="Arial" sz="1000" dirty="0"/>
          </a:p>
          <a:p>
            <a:pPr algn="l" rtl="0" eaLnBrk="0">
              <a:lnSpc>
                <a:spcPct val="102000"/>
              </a:lnSpc>
              <a:tabLst/>
            </a:pPr>
            <a:endParaRPr lang="Arial" altLang="Arial" sz="1000" dirty="0"/>
          </a:p>
          <a:p>
            <a:pPr marL="944880" algn="l" rtl="0" eaLnBrk="0">
              <a:lnSpc>
                <a:spcPct val="91000"/>
              </a:lnSpc>
              <a:spcBef>
                <a:spcPts val="610"/>
              </a:spcBef>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三、多规格的学前教育师</a:t>
            </a:r>
            <a:r>
              <a:rPr sz="2000" kern="0" spc="-10" dirty="0">
                <a:solidFill>
                  <a:srgbClr val="44546A">
                    <a:alpha val="100000"/>
                  </a:srgbClr>
                </a:solidFill>
                <a:latin typeface="Microsoft YaHei"/>
                <a:ea typeface="Microsoft YaHei"/>
                <a:cs typeface="Microsoft YaHei"/>
              </a:rPr>
              <a:t>资培训</a:t>
            </a:r>
            <a:endParaRPr lang="Microsoft YaHei" altLang="Microsoft YaHei" sz="2000" dirty="0"/>
          </a:p>
          <a:p>
            <a:pPr algn="l" rtl="0" eaLnBrk="0">
              <a:lnSpc>
                <a:spcPct val="144000"/>
              </a:lnSpc>
              <a:tabLst/>
            </a:pPr>
            <a:endParaRPr lang="Arial" altLang="Arial" sz="1000" dirty="0"/>
          </a:p>
          <a:p>
            <a:pPr marL="488950" indent="-330200" algn="l" rtl="0" eaLnBrk="0">
              <a:lnSpc>
                <a:spcPct val="122000"/>
              </a:lnSpc>
              <a:spcBef>
                <a:spcPts val="601"/>
              </a:spcBef>
              <a:tabLst/>
            </a:pPr>
            <a:r>
              <a:rPr sz="2000" kern="0" spc="-4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2000" kern="0" spc="-770" dirty="0">
                <a:solidFill>
                  <a:srgbClr val="00B075">
                    <a:alpha val="100000"/>
                  </a:srgbClr>
                </a:solidFill>
                <a:latin typeface="Wingdings"/>
                <a:ea typeface="Wingdings"/>
                <a:cs typeface="Wingdings"/>
              </a:rPr>
              <a:t> </a:t>
            </a:r>
            <a:r>
              <a:rPr sz="2000" b="1" kern="0" spc="-40" dirty="0">
                <a:solidFill>
                  <a:srgbClr val="00B075">
                    <a:alpha val="100000"/>
                  </a:srgbClr>
                </a:solidFill>
                <a:latin typeface="Microsoft YaHei"/>
                <a:ea typeface="Microsoft YaHei"/>
                <a:cs typeface="Microsoft YaHei"/>
              </a:rPr>
              <a:t>职前培养：</a:t>
            </a:r>
            <a:r>
              <a:rPr sz="2000" kern="0" spc="-40" dirty="0">
                <a:solidFill>
                  <a:srgbClr val="000000">
                    <a:alpha val="100000"/>
                  </a:srgbClr>
                </a:solidFill>
                <a:latin typeface="Microsoft YaHei"/>
                <a:ea typeface="Microsoft YaHei"/>
                <a:cs typeface="Microsoft YaHei"/>
              </a:rPr>
              <a:t>高等师范院校学前教育专业的发展和改革;中等幼儿师范学校是培</a:t>
            </a:r>
            <a:r>
              <a:rPr sz="2000" kern="0" spc="-50" dirty="0">
                <a:solidFill>
                  <a:srgbClr val="000000">
                    <a:alpha val="100000"/>
                  </a:srgbClr>
                </a:solidFill>
                <a:latin typeface="Microsoft YaHei"/>
                <a:ea typeface="Microsoft YaHei"/>
                <a:cs typeface="Microsoft YaHei"/>
              </a:rPr>
              <a:t>养   </a:t>
            </a:r>
            <a:r>
              <a:rPr sz="2000" kern="0" spc="-40" dirty="0">
                <a:solidFill>
                  <a:srgbClr val="000000">
                    <a:alpha val="100000"/>
                  </a:srgbClr>
                </a:solidFill>
                <a:latin typeface="Microsoft YaHei"/>
                <a:ea typeface="Microsoft YaHei"/>
                <a:cs typeface="Microsoft YaHei"/>
              </a:rPr>
              <a:t>幼儿教师的主要阵地。</a:t>
            </a:r>
            <a:endParaRPr lang="Microsoft YaHei" altLang="Microsoft YaHei" sz="2000" dirty="0"/>
          </a:p>
          <a:p>
            <a:pPr algn="l" rtl="0" eaLnBrk="0">
              <a:lnSpc>
                <a:spcPct val="109000"/>
              </a:lnSpc>
              <a:tabLst/>
            </a:pPr>
            <a:endParaRPr lang="Arial" altLang="Arial" sz="1000" dirty="0"/>
          </a:p>
          <a:p>
            <a:pPr algn="l" rtl="0" eaLnBrk="0">
              <a:lnSpc>
                <a:spcPct val="9604"/>
              </a:lnSpc>
              <a:tabLst/>
            </a:pPr>
            <a:endParaRPr lang="Arial" altLang="Arial" sz="100" dirty="0"/>
          </a:p>
          <a:p>
            <a:pPr algn="r" rtl="0" eaLnBrk="0">
              <a:lnSpc>
                <a:spcPts val="2422"/>
              </a:lnSpc>
              <a:tabLst/>
            </a:pPr>
            <a:r>
              <a:rPr sz="2000" kern="0" spc="-4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2000" kern="0" spc="-770" dirty="0">
                <a:solidFill>
                  <a:srgbClr val="00B075">
                    <a:alpha val="100000"/>
                  </a:srgbClr>
                </a:solidFill>
                <a:latin typeface="Wingdings"/>
                <a:ea typeface="Wingdings"/>
                <a:cs typeface="Wingdings"/>
              </a:rPr>
              <a:t> </a:t>
            </a:r>
            <a:r>
              <a:rPr sz="2000" b="1" kern="0" spc="-40" dirty="0">
                <a:solidFill>
                  <a:srgbClr val="00B075">
                    <a:alpha val="100000"/>
                  </a:srgbClr>
                </a:solidFill>
                <a:latin typeface="Microsoft YaHei"/>
                <a:ea typeface="Microsoft YaHei"/>
                <a:cs typeface="Microsoft YaHei"/>
              </a:rPr>
              <a:t>职后培训：</a:t>
            </a:r>
            <a:r>
              <a:rPr sz="2000" kern="0" spc="-40" dirty="0">
                <a:solidFill>
                  <a:srgbClr val="000000">
                    <a:alpha val="100000"/>
                  </a:srgbClr>
                </a:solidFill>
                <a:latin typeface="Microsoft YaHei"/>
                <a:ea typeface="Microsoft YaHei"/>
                <a:cs typeface="Microsoft YaHei"/>
              </a:rPr>
              <a:t>短期培训、脱产进修、夜校、函授、刊授</a:t>
            </a:r>
            <a:r>
              <a:rPr sz="2000" kern="0" spc="-50" dirty="0">
                <a:solidFill>
                  <a:srgbClr val="000000">
                    <a:alpha val="100000"/>
                  </a:srgbClr>
                </a:solidFill>
                <a:latin typeface="Microsoft YaHei"/>
                <a:ea typeface="Microsoft YaHei"/>
                <a:cs typeface="Microsoft YaHei"/>
              </a:rPr>
              <a:t>、广播、电视、自学考试等</a:t>
            </a:r>
            <a:endParaRPr lang="Microsoft YaHei" altLang="Microsoft YaHei" sz="2000" dirty="0"/>
          </a:p>
        </p:txBody>
      </p:sp>
      <p:sp>
        <p:nvSpPr>
          <p:cNvPr id="2846" name="path"/>
          <p:cNvSpPr/>
          <p:nvPr/>
        </p:nvSpPr>
        <p:spPr>
          <a:xfrm>
            <a:off x="1458465" y="1217676"/>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848" name="textbox 284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85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56" name="group 356"/>
          <p:cNvGrpSpPr/>
          <p:nvPr/>
        </p:nvGrpSpPr>
        <p:grpSpPr>
          <a:xfrm rot="21600000">
            <a:off x="1584025" y="181304"/>
            <a:ext cx="2370753" cy="199409"/>
            <a:chOff x="0" y="0"/>
            <a:chExt cx="2370753" cy="199409"/>
          </a:xfrm>
        </p:grpSpPr>
        <p:pic>
          <p:nvPicPr>
            <p:cNvPr id="2852" name="picture 2852"/>
            <p:cNvPicPr>
              <a:picLocks noChangeAspect="1"/>
            </p:cNvPicPr>
            <p:nvPr/>
          </p:nvPicPr>
          <p:blipFill>
            <a:blip r:embed="rId3"/>
            <a:stretch>
              <a:fillRect/>
            </a:stretch>
          </p:blipFill>
          <p:spPr>
            <a:xfrm rot="21600000">
              <a:off x="13273" y="11528"/>
              <a:ext cx="2357480" cy="187880"/>
            </a:xfrm>
            <a:prstGeom prst="rect">
              <a:avLst/>
            </a:prstGeom>
          </p:spPr>
        </p:pic>
        <p:sp>
          <p:nvSpPr>
            <p:cNvPr id="2854" name="textbox 2854"/>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85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8" name="picture 2858"/>
          <p:cNvPicPr>
            <a:picLocks noChangeAspect="1"/>
          </p:cNvPicPr>
          <p:nvPr/>
        </p:nvPicPr>
        <p:blipFill>
          <a:blip r:embed="rId2"/>
          <a:stretch>
            <a:fillRect/>
          </a:stretch>
        </p:blipFill>
        <p:spPr>
          <a:xfrm rot="21600000">
            <a:off x="0" y="0"/>
            <a:ext cx="12192000" cy="6858000"/>
          </a:xfrm>
          <a:prstGeom prst="rect">
            <a:avLst/>
          </a:prstGeom>
        </p:spPr>
      </p:pic>
      <p:sp>
        <p:nvSpPr>
          <p:cNvPr id="286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862" name="textbox 2862"/>
          <p:cNvSpPr/>
          <p:nvPr/>
        </p:nvSpPr>
        <p:spPr>
          <a:xfrm>
            <a:off x="1445765" y="550045"/>
            <a:ext cx="10560050" cy="4184650"/>
          </a:xfrm>
          <a:prstGeom prst="rect">
            <a:avLst/>
          </a:prstGeom>
        </p:spPr>
        <p:txBody>
          <a:bodyPr vert="horz" wrap="square" lIns="0" tIns="0" rIns="0" bIns="0"/>
          <a:lstStyle/>
          <a:p>
            <a:pPr algn="l" rtl="0" eaLnBrk="0">
              <a:lnSpc>
                <a:spcPct val="87417"/>
              </a:lnSpc>
              <a:tabLst/>
            </a:pPr>
            <a:endParaRPr lang="Arial" altLang="Arial" sz="100" dirty="0"/>
          </a:p>
          <a:p>
            <a:pPr marL="340995" algn="l" rtl="0" eaLnBrk="0">
              <a:lnSpc>
                <a:spcPct val="91000"/>
              </a:lnSpc>
              <a:tabLst/>
            </a:pPr>
            <a:r>
              <a:rPr sz="2400" b="1" kern="0" spc="-10" dirty="0">
                <a:solidFill>
                  <a:srgbClr val="7F7F7F">
                    <a:alpha val="100000"/>
                  </a:srgbClr>
                </a:solidFill>
                <a:latin typeface="Microsoft YaHei"/>
                <a:ea typeface="Microsoft YaHei"/>
                <a:cs typeface="Microsoft YaHei"/>
              </a:rPr>
              <a:t>改革开放以来的学前教育</a:t>
            </a:r>
            <a:endParaRPr lang="Microsoft YaHei" altLang="Microsoft YaHei" sz="2400" dirty="0"/>
          </a:p>
          <a:p>
            <a:pPr marL="944880" algn="l" rtl="0" eaLnBrk="0">
              <a:lnSpc>
                <a:spcPct val="91000"/>
              </a:lnSpc>
              <a:spcBef>
                <a:spcPts val="1756"/>
              </a:spcBef>
              <a:tabLst>
                <a:tab pos="1144269"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四、开展科学研究，促进学前教育改革</a:t>
            </a:r>
            <a:endParaRPr lang="Microsoft YaHei" altLang="Microsoft YaHei" sz="2000" dirty="0"/>
          </a:p>
          <a:p>
            <a:pPr algn="l" rtl="0" eaLnBrk="0">
              <a:lnSpc>
                <a:spcPct val="142000"/>
              </a:lnSpc>
              <a:tabLst/>
            </a:pPr>
            <a:endParaRPr lang="Arial" altLang="Arial" sz="1000" dirty="0"/>
          </a:p>
          <a:p>
            <a:pPr marL="158750" algn="l" rtl="0" eaLnBrk="0">
              <a:lnSpc>
                <a:spcPts val="2428"/>
              </a:lnSpc>
              <a:spcBef>
                <a:spcPts val="604"/>
              </a:spcBef>
              <a:tabLst/>
            </a:pPr>
            <a:r>
              <a:rPr sz="20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50" dirty="0">
                <a:solidFill>
                  <a:srgbClr val="000000">
                    <a:alpha val="100000"/>
                  </a:srgbClr>
                </a:solidFill>
                <a:latin typeface="Wingdings"/>
                <a:ea typeface="Wingdings"/>
                <a:cs typeface="Wingdings"/>
              </a:rPr>
              <a:t> </a:t>
            </a:r>
            <a:r>
              <a:rPr sz="2000" kern="0" spc="-110" dirty="0">
                <a:solidFill>
                  <a:srgbClr val="000000">
                    <a:alpha val="100000"/>
                  </a:srgbClr>
                </a:solidFill>
                <a:latin typeface="Microsoft YaHei"/>
                <a:ea typeface="Microsoft YaHei"/>
                <a:cs typeface="Microsoft YaHei"/>
              </a:rPr>
              <a:t>学前教育科学研究机</a:t>
            </a:r>
            <a:r>
              <a:rPr sz="2000" kern="0" spc="-120" dirty="0">
                <a:solidFill>
                  <a:srgbClr val="000000">
                    <a:alpha val="100000"/>
                  </a:srgbClr>
                </a:solidFill>
                <a:latin typeface="Microsoft YaHei"/>
                <a:ea typeface="Microsoft YaHei"/>
                <a:cs typeface="Microsoft YaHei"/>
              </a:rPr>
              <a:t>构的建立</a:t>
            </a:r>
            <a:endParaRPr lang="Microsoft YaHei" altLang="Microsoft YaHei" sz="2000" dirty="0"/>
          </a:p>
          <a:p>
            <a:pPr marL="456565" algn="l" rtl="0" eaLnBrk="0">
              <a:lnSpc>
                <a:spcPct val="91000"/>
              </a:lnSpc>
              <a:spcBef>
                <a:spcPts val="1267"/>
              </a:spcBef>
              <a:tabLst/>
            </a:pPr>
            <a:r>
              <a:rPr sz="2000" kern="0" spc="0" dirty="0">
                <a:solidFill>
                  <a:srgbClr val="000000">
                    <a:alpha val="100000"/>
                  </a:srgbClr>
                </a:solidFill>
                <a:latin typeface="Microsoft YaHei"/>
                <a:ea typeface="Microsoft YaHei"/>
                <a:cs typeface="Microsoft YaHei"/>
              </a:rPr>
              <a:t>中央教科所幼儿教育研究</a:t>
            </a:r>
            <a:r>
              <a:rPr sz="2000" kern="0" spc="-10" dirty="0">
                <a:solidFill>
                  <a:srgbClr val="000000">
                    <a:alpha val="100000"/>
                  </a:srgbClr>
                </a:solidFill>
                <a:latin typeface="Microsoft YaHei"/>
                <a:ea typeface="Microsoft YaHei"/>
                <a:cs typeface="Microsoft YaHei"/>
              </a:rPr>
              <a:t>室；学校附设学前教育研究机构</a:t>
            </a:r>
            <a:endParaRPr lang="Microsoft YaHei" altLang="Microsoft YaHei" sz="2000" dirty="0"/>
          </a:p>
          <a:p>
            <a:pPr marL="158114" algn="l" rtl="0" eaLnBrk="0">
              <a:lnSpc>
                <a:spcPts val="2426"/>
              </a:lnSpc>
              <a:spcBef>
                <a:spcPts val="1319"/>
              </a:spcBef>
              <a:tabLst/>
            </a:pPr>
            <a:r>
              <a:rPr sz="20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80" dirty="0">
                <a:solidFill>
                  <a:srgbClr val="000000">
                    <a:alpha val="100000"/>
                  </a:srgbClr>
                </a:solidFill>
                <a:latin typeface="Wingdings"/>
                <a:ea typeface="Wingdings"/>
                <a:cs typeface="Wingdings"/>
              </a:rPr>
              <a:t> </a:t>
            </a:r>
            <a:r>
              <a:rPr sz="2000" kern="0" spc="-110" dirty="0">
                <a:solidFill>
                  <a:srgbClr val="000000">
                    <a:alpha val="100000"/>
                  </a:srgbClr>
                </a:solidFill>
                <a:latin typeface="Microsoft YaHei"/>
                <a:ea typeface="Microsoft YaHei"/>
                <a:cs typeface="Microsoft YaHei"/>
              </a:rPr>
              <a:t>学前教育群众性学术团体的成立</a:t>
            </a:r>
            <a:endParaRPr lang="Microsoft YaHei" altLang="Microsoft YaHei" sz="2000" dirty="0"/>
          </a:p>
          <a:p>
            <a:pPr marL="462280" algn="l" rtl="0" eaLnBrk="0">
              <a:lnSpc>
                <a:spcPct val="91000"/>
              </a:lnSpc>
              <a:spcBef>
                <a:spcPts val="1269"/>
              </a:spcBef>
              <a:tabLst/>
            </a:pPr>
            <a:r>
              <a:rPr sz="2000" kern="0" spc="-10" dirty="0">
                <a:solidFill>
                  <a:srgbClr val="000000">
                    <a:alpha val="100000"/>
                  </a:srgbClr>
                </a:solidFill>
                <a:latin typeface="Microsoft YaHei"/>
                <a:ea typeface="Microsoft YaHei"/>
                <a:cs typeface="Microsoft YaHei"/>
              </a:rPr>
              <a:t>1979中国教育学会幼儿教育研究会成立</a:t>
            </a:r>
            <a:endParaRPr lang="Microsoft YaHei" altLang="Microsoft YaHei" sz="2000" dirty="0"/>
          </a:p>
          <a:p>
            <a:pPr marL="462280"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1992年该会成为</a:t>
            </a:r>
            <a:r>
              <a:rPr sz="2000" kern="0" spc="-10" dirty="0">
                <a:solidFill>
                  <a:srgbClr val="000000">
                    <a:alpha val="100000"/>
                  </a:srgbClr>
                </a:solidFill>
                <a:latin typeface="Microsoft YaHei"/>
                <a:ea typeface="Microsoft YaHei"/>
                <a:cs typeface="Microsoft YaHei"/>
              </a:rPr>
              <a:t>国家一级学会“中国学前教育研究会”。</a:t>
            </a:r>
            <a:endParaRPr lang="Microsoft YaHei" altLang="Microsoft YaHei" sz="2000" dirty="0"/>
          </a:p>
          <a:p>
            <a:pPr marL="158114" algn="l" rtl="0" eaLnBrk="0">
              <a:lnSpc>
                <a:spcPts val="2426"/>
              </a:lnSpc>
              <a:spcBef>
                <a:spcPts val="1319"/>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3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确立课题，有计划地进行学前教育科学研究</a:t>
            </a:r>
            <a:endParaRPr lang="Microsoft YaHei" altLang="Microsoft YaHei" sz="2000" dirty="0"/>
          </a:p>
          <a:p>
            <a:pPr algn="l" rtl="0" eaLnBrk="0">
              <a:lnSpc>
                <a:spcPct val="105000"/>
              </a:lnSpc>
              <a:tabLst/>
            </a:pPr>
            <a:endParaRPr lang="Arial" altLang="Arial" sz="1000" dirty="0"/>
          </a:p>
          <a:p>
            <a:pPr algn="l" rtl="0" eaLnBrk="0">
              <a:lnSpc>
                <a:spcPct val="7684"/>
              </a:lnSpc>
              <a:tabLst/>
            </a:pPr>
            <a:endParaRPr lang="Arial" altLang="Arial" sz="100" dirty="0"/>
          </a:p>
          <a:p>
            <a:pPr algn="r" rtl="0" eaLnBrk="0">
              <a:lnSpc>
                <a:spcPct val="91000"/>
              </a:lnSpc>
              <a:tabLst/>
            </a:pPr>
            <a:r>
              <a:rPr sz="2000" kern="0" spc="-30" dirty="0">
                <a:solidFill>
                  <a:srgbClr val="000000">
                    <a:alpha val="100000"/>
                  </a:srgbClr>
                </a:solidFill>
                <a:latin typeface="Microsoft YaHei"/>
                <a:ea typeface="Microsoft YaHei"/>
                <a:cs typeface="Microsoft YaHei"/>
              </a:rPr>
              <a:t>开展幼儿生理、心理方面的研究；幼</a:t>
            </a:r>
            <a:r>
              <a:rPr sz="2000" kern="0" spc="-40" dirty="0">
                <a:solidFill>
                  <a:srgbClr val="000000">
                    <a:alpha val="100000"/>
                  </a:srgbClr>
                </a:solidFill>
                <a:latin typeface="Microsoft YaHei"/>
                <a:ea typeface="Microsoft YaHei"/>
                <a:cs typeface="Microsoft YaHei"/>
              </a:rPr>
              <a:t>教历史经验的研究；农村幼儿教育的研究；专题研究。</a:t>
            </a:r>
            <a:endParaRPr lang="Microsoft YaHei" altLang="Microsoft YaHei" sz="2000" dirty="0"/>
          </a:p>
        </p:txBody>
      </p:sp>
      <p:sp>
        <p:nvSpPr>
          <p:cNvPr id="286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866" name="textbox 286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86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58" name="group 358"/>
          <p:cNvGrpSpPr/>
          <p:nvPr/>
        </p:nvGrpSpPr>
        <p:grpSpPr>
          <a:xfrm rot="21600000">
            <a:off x="1584025" y="181304"/>
            <a:ext cx="2370753" cy="199409"/>
            <a:chOff x="0" y="0"/>
            <a:chExt cx="2370753" cy="199409"/>
          </a:xfrm>
        </p:grpSpPr>
        <p:pic>
          <p:nvPicPr>
            <p:cNvPr id="2870" name="picture 2870"/>
            <p:cNvPicPr>
              <a:picLocks noChangeAspect="1"/>
            </p:cNvPicPr>
            <p:nvPr/>
          </p:nvPicPr>
          <p:blipFill>
            <a:blip r:embed="rId3"/>
            <a:stretch>
              <a:fillRect/>
            </a:stretch>
          </p:blipFill>
          <p:spPr>
            <a:xfrm rot="21600000">
              <a:off x="13273" y="11528"/>
              <a:ext cx="2357480" cy="187880"/>
            </a:xfrm>
            <a:prstGeom prst="rect">
              <a:avLst/>
            </a:prstGeom>
          </p:spPr>
        </p:pic>
        <p:sp>
          <p:nvSpPr>
            <p:cNvPr id="2872" name="textbox 2872"/>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87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6" name="picture 2876"/>
          <p:cNvPicPr>
            <a:picLocks noChangeAspect="1"/>
          </p:cNvPicPr>
          <p:nvPr/>
        </p:nvPicPr>
        <p:blipFill>
          <a:blip r:embed="rId2"/>
          <a:stretch>
            <a:fillRect/>
          </a:stretch>
        </p:blipFill>
        <p:spPr>
          <a:xfrm rot="21600000">
            <a:off x="0" y="0"/>
            <a:ext cx="12192000" cy="6858000"/>
          </a:xfrm>
          <a:prstGeom prst="rect">
            <a:avLst/>
          </a:prstGeom>
        </p:spPr>
      </p:pic>
      <p:sp>
        <p:nvSpPr>
          <p:cNvPr id="287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880" name="textbox 2880"/>
          <p:cNvSpPr/>
          <p:nvPr/>
        </p:nvSpPr>
        <p:spPr>
          <a:xfrm>
            <a:off x="1390897" y="550045"/>
            <a:ext cx="10542905" cy="5542915"/>
          </a:xfrm>
          <a:prstGeom prst="rect">
            <a:avLst/>
          </a:prstGeom>
        </p:spPr>
        <p:txBody>
          <a:bodyPr vert="horz" wrap="square" lIns="0" tIns="0" rIns="0" bIns="0"/>
          <a:lstStyle/>
          <a:p>
            <a:pPr algn="l" rtl="0" eaLnBrk="0">
              <a:lnSpc>
                <a:spcPct val="87417"/>
              </a:lnSpc>
              <a:tabLst/>
            </a:pPr>
            <a:endParaRPr lang="Arial" altLang="Arial" sz="100" dirty="0"/>
          </a:p>
          <a:p>
            <a:pPr marL="184150" algn="l" rtl="0" eaLnBrk="0">
              <a:lnSpc>
                <a:spcPct val="91000"/>
              </a:lnSpc>
              <a:tabLst/>
            </a:pPr>
            <a:r>
              <a:rPr sz="2400" b="1" kern="0" spc="-10" dirty="0">
                <a:solidFill>
                  <a:srgbClr val="7F7F7F">
                    <a:alpha val="100000"/>
                  </a:srgbClr>
                </a:solidFill>
                <a:latin typeface="Microsoft YaHei"/>
                <a:ea typeface="Microsoft YaHei"/>
                <a:cs typeface="Microsoft YaHei"/>
              </a:rPr>
              <a:t>21世纪初我国学前教育的改革与发展</a:t>
            </a:r>
            <a:endParaRPr lang="Microsoft YaHei" altLang="Microsoft YaHei" sz="2400" dirty="0"/>
          </a:p>
          <a:p>
            <a:pPr marL="1000125" algn="l" rtl="0" eaLnBrk="0">
              <a:lnSpc>
                <a:spcPct val="91000"/>
              </a:lnSpc>
              <a:spcBef>
                <a:spcPts val="1758"/>
              </a:spcBef>
              <a:tabLst>
                <a:tab pos="1180464"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一、幼儿教育改革与发展的目标与</a:t>
            </a:r>
            <a:r>
              <a:rPr sz="2000" kern="0" spc="-10" dirty="0">
                <a:solidFill>
                  <a:srgbClr val="44546A">
                    <a:alpha val="100000"/>
                  </a:srgbClr>
                </a:solidFill>
                <a:latin typeface="Microsoft YaHei"/>
                <a:ea typeface="Microsoft YaHei"/>
                <a:cs typeface="Microsoft YaHei"/>
              </a:rPr>
              <a:t>政策</a:t>
            </a:r>
            <a:endParaRPr lang="Microsoft YaHei" altLang="Microsoft YaHei" sz="2000" dirty="0"/>
          </a:p>
          <a:p>
            <a:pPr algn="l" rtl="0" eaLnBrk="0">
              <a:lnSpc>
                <a:spcPct val="142000"/>
              </a:lnSpc>
              <a:tabLst/>
            </a:pPr>
            <a:endParaRPr lang="Arial" altLang="Arial" sz="1000" dirty="0"/>
          </a:p>
          <a:p>
            <a:pPr marL="180975" algn="l" rtl="0" eaLnBrk="0">
              <a:lnSpc>
                <a:spcPts val="2422"/>
              </a:lnSpc>
              <a:spcBef>
                <a:spcPts val="602"/>
              </a:spcBef>
              <a:tabLst/>
            </a:pPr>
            <a:r>
              <a:rPr sz="20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10" dirty="0">
                <a:solidFill>
                  <a:srgbClr val="000000">
                    <a:alpha val="100000"/>
                  </a:srgbClr>
                </a:solidFill>
                <a:latin typeface="Wingdings"/>
                <a:ea typeface="Wingdings"/>
                <a:cs typeface="Wingdings"/>
              </a:rPr>
              <a:t> </a:t>
            </a:r>
            <a:r>
              <a:rPr sz="2000" kern="0" spc="-110" dirty="0">
                <a:solidFill>
                  <a:srgbClr val="000000">
                    <a:alpha val="100000"/>
                  </a:srgbClr>
                </a:solidFill>
                <a:latin typeface="Microsoft YaHei"/>
                <a:ea typeface="Microsoft YaHei"/>
                <a:cs typeface="Microsoft YaHei"/>
              </a:rPr>
              <a:t>“十一五”期间幼儿教育改革的目标与</a:t>
            </a:r>
            <a:r>
              <a:rPr sz="2000" kern="0" spc="-120" dirty="0">
                <a:solidFill>
                  <a:srgbClr val="000000">
                    <a:alpha val="100000"/>
                  </a:srgbClr>
                </a:solidFill>
                <a:latin typeface="Microsoft YaHei"/>
                <a:ea typeface="Microsoft YaHei"/>
                <a:cs typeface="Microsoft YaHei"/>
              </a:rPr>
              <a:t>政策</a:t>
            </a:r>
            <a:endParaRPr lang="Microsoft YaHei" altLang="Microsoft YaHei" sz="2000" dirty="0"/>
          </a:p>
          <a:p>
            <a:pPr marL="525780" indent="-344804" algn="l" rtl="0" eaLnBrk="0">
              <a:lnSpc>
                <a:spcPct val="128000"/>
              </a:lnSpc>
              <a:spcBef>
                <a:spcPts val="913"/>
              </a:spcBef>
              <a:tabLst/>
            </a:pPr>
            <a:r>
              <a:rPr sz="2000" kern="0" spc="-4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2000" kern="0" spc="-770" dirty="0">
                <a:solidFill>
                  <a:srgbClr val="00B075">
                    <a:alpha val="100000"/>
                  </a:srgbClr>
                </a:solidFill>
                <a:latin typeface="Wingdings"/>
                <a:ea typeface="Wingdings"/>
                <a:cs typeface="Wingdings"/>
              </a:rPr>
              <a:t> </a:t>
            </a:r>
            <a:r>
              <a:rPr sz="2000" b="1" kern="0" spc="-40" dirty="0">
                <a:solidFill>
                  <a:srgbClr val="00B075">
                    <a:alpha val="100000"/>
                  </a:srgbClr>
                </a:solidFill>
                <a:latin typeface="Microsoft YaHei"/>
                <a:ea typeface="Microsoft YaHei"/>
                <a:cs typeface="Microsoft YaHei"/>
              </a:rPr>
              <a:t>总目标</a:t>
            </a:r>
            <a:r>
              <a:rPr sz="2000" kern="0" spc="-40" dirty="0">
                <a:solidFill>
                  <a:srgbClr val="000000">
                    <a:alpha val="100000"/>
                  </a:srgbClr>
                </a:solidFill>
                <a:latin typeface="Microsoft YaHei"/>
                <a:ea typeface="Microsoft YaHei"/>
                <a:cs typeface="Microsoft YaHei"/>
              </a:rPr>
              <a:t>——2007年国务院颁布了《国家教育事业发展“十一五”规划纲要》。纲要中指   </a:t>
            </a:r>
            <a:r>
              <a:rPr sz="2000" kern="0" spc="-5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出，学前三年的毛入学率要由2005年的41.4%增长到2010年的5</a:t>
            </a:r>
            <a:r>
              <a:rPr sz="2000" kern="0" spc="-40" dirty="0">
                <a:solidFill>
                  <a:srgbClr val="000000">
                    <a:alpha val="100000"/>
                  </a:srgbClr>
                </a:solidFill>
                <a:latin typeface="Microsoft YaHei"/>
                <a:ea typeface="Microsoft YaHei"/>
                <a:cs typeface="Microsoft YaHei"/>
              </a:rPr>
              <a:t>5%，提高13.6个百分点。</a:t>
            </a:r>
            <a:endParaRPr lang="Microsoft YaHei" altLang="Microsoft YaHei" sz="2000" dirty="0"/>
          </a:p>
          <a:p>
            <a:pPr marL="504825" indent="-324484" algn="l" rtl="0" eaLnBrk="0">
              <a:lnSpc>
                <a:spcPct val="122000"/>
              </a:lnSpc>
              <a:spcBef>
                <a:spcPts val="1343"/>
              </a:spcBef>
              <a:tabLst/>
            </a:pPr>
            <a:r>
              <a:rPr sz="2000" kern="0" spc="-8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2000" kern="0" spc="-780" dirty="0">
                <a:solidFill>
                  <a:srgbClr val="00B075">
                    <a:alpha val="100000"/>
                  </a:srgbClr>
                </a:solidFill>
                <a:latin typeface="Wingdings"/>
                <a:ea typeface="Wingdings"/>
                <a:cs typeface="Wingdings"/>
              </a:rPr>
              <a:t> </a:t>
            </a:r>
            <a:r>
              <a:rPr sz="2000" b="1" kern="0" spc="-80" dirty="0">
                <a:solidFill>
                  <a:srgbClr val="00B075">
                    <a:alpha val="100000"/>
                  </a:srgbClr>
                </a:solidFill>
                <a:latin typeface="Microsoft YaHei"/>
                <a:ea typeface="Microsoft YaHei"/>
                <a:cs typeface="Microsoft YaHei"/>
              </a:rPr>
              <a:t>方针政策</a:t>
            </a:r>
            <a:r>
              <a:rPr sz="2000" kern="0" spc="-80" dirty="0">
                <a:solidFill>
                  <a:srgbClr val="000000">
                    <a:alpha val="100000"/>
                  </a:srgbClr>
                </a:solidFill>
                <a:latin typeface="Microsoft YaHei"/>
                <a:ea typeface="Microsoft YaHei"/>
                <a:cs typeface="Microsoft YaHei"/>
              </a:rPr>
              <a:t>——提高农村义务教育师资水平；加</a:t>
            </a:r>
            <a:r>
              <a:rPr sz="2000" kern="0" spc="-90" dirty="0">
                <a:solidFill>
                  <a:srgbClr val="000000">
                    <a:alpha val="100000"/>
                  </a:srgbClr>
                </a:solidFill>
                <a:latin typeface="Microsoft YaHei"/>
                <a:ea typeface="Microsoft YaHei"/>
                <a:cs typeface="Microsoft YaHei"/>
              </a:rPr>
              <a:t>强教师教育与培训；</a:t>
            </a:r>
            <a:r>
              <a:rPr sz="2000" kern="0" spc="33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加强师范院校建设；</a:t>
            </a:r>
            <a:r>
              <a:rPr sz="2000" kern="0" spc="32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加</a:t>
            </a:r>
            <a:r>
              <a:rPr sz="2000" kern="0" spc="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大公共财政对教育的投入力度；</a:t>
            </a:r>
            <a:r>
              <a:rPr sz="2000" kern="0" spc="32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加强教育法制建</a:t>
            </a:r>
            <a:endParaRPr lang="Microsoft YaHei" altLang="Microsoft YaHei" sz="2000" dirty="0"/>
          </a:p>
          <a:p>
            <a:pPr algn="l" rtl="0" eaLnBrk="0">
              <a:lnSpc>
                <a:spcPct val="138000"/>
              </a:lnSpc>
              <a:tabLst/>
            </a:pPr>
            <a:endParaRPr lang="Arial" altLang="Arial" sz="1000" dirty="0"/>
          </a:p>
          <a:p>
            <a:pPr algn="l" rtl="0" eaLnBrk="0">
              <a:lnSpc>
                <a:spcPct val="139000"/>
              </a:lnSpc>
              <a:tabLst/>
            </a:pPr>
            <a:endParaRPr lang="Arial" altLang="Arial" sz="1000" dirty="0"/>
          </a:p>
          <a:p>
            <a:pPr marL="943610" algn="l" rtl="0" eaLnBrk="0">
              <a:lnSpc>
                <a:spcPct val="91000"/>
              </a:lnSpc>
              <a:spcBef>
                <a:spcPts val="604"/>
              </a:spcBef>
              <a:tabLst>
                <a:tab pos="1128394"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二、学前教育朝着多元化方向</a:t>
            </a:r>
            <a:r>
              <a:rPr sz="2000" kern="0" spc="-10" dirty="0">
                <a:solidFill>
                  <a:srgbClr val="44546A">
                    <a:alpha val="100000"/>
                  </a:srgbClr>
                </a:solidFill>
                <a:latin typeface="Microsoft YaHei"/>
                <a:ea typeface="Microsoft YaHei"/>
                <a:cs typeface="Microsoft YaHei"/>
              </a:rPr>
              <a:t>发展</a:t>
            </a:r>
            <a:endParaRPr lang="Microsoft YaHei" altLang="Microsoft YaHei" sz="2000" dirty="0"/>
          </a:p>
          <a:p>
            <a:pPr algn="l" rtl="0" eaLnBrk="0">
              <a:lnSpc>
                <a:spcPct val="151000"/>
              </a:lnSpc>
              <a:tabLst/>
            </a:pPr>
            <a:endParaRPr lang="Arial" altLang="Arial" sz="1000" dirty="0"/>
          </a:p>
          <a:p>
            <a:pPr marL="146050" algn="l" rtl="0" eaLnBrk="0">
              <a:lnSpc>
                <a:spcPts val="2224"/>
              </a:lnSpc>
              <a:spcBef>
                <a:spcPts val="548"/>
              </a:spcBef>
              <a:tabLst/>
            </a:pPr>
            <a:r>
              <a:rPr sz="18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560" dirty="0">
                <a:solidFill>
                  <a:srgbClr val="000000">
                    <a:alpha val="100000"/>
                  </a:srgbClr>
                </a:solidFill>
                <a:latin typeface="Wingdings"/>
                <a:ea typeface="Wingdings"/>
                <a:cs typeface="Wingdings"/>
              </a:rPr>
              <a:t> </a:t>
            </a:r>
            <a:r>
              <a:rPr sz="1800" kern="0" spc="-100" dirty="0">
                <a:solidFill>
                  <a:srgbClr val="000000">
                    <a:alpha val="100000"/>
                  </a:srgbClr>
                </a:solidFill>
                <a:latin typeface="Microsoft YaHei"/>
                <a:ea typeface="Microsoft YaHei"/>
                <a:cs typeface="Microsoft YaHei"/>
              </a:rPr>
              <a:t>机构类型多元化；</a:t>
            </a:r>
            <a:endParaRPr lang="Microsoft YaHei" altLang="Microsoft YaHei" sz="1800" dirty="0"/>
          </a:p>
          <a:p>
            <a:pPr marL="146050" algn="l" rtl="0" eaLnBrk="0">
              <a:lnSpc>
                <a:spcPts val="2224"/>
              </a:lnSpc>
              <a:spcBef>
                <a:spcPts val="1375"/>
              </a:spcBef>
              <a:tabLst/>
            </a:pPr>
            <a:r>
              <a:rPr sz="18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550" dirty="0">
                <a:solidFill>
                  <a:srgbClr val="000000">
                    <a:alpha val="100000"/>
                  </a:srgbClr>
                </a:solidFill>
                <a:latin typeface="Wingdings"/>
                <a:ea typeface="Wingdings"/>
                <a:cs typeface="Wingdings"/>
              </a:rPr>
              <a:t> </a:t>
            </a:r>
            <a:r>
              <a:rPr sz="1800" kern="0" spc="-100" dirty="0">
                <a:solidFill>
                  <a:srgbClr val="000000">
                    <a:alpha val="100000"/>
                  </a:srgbClr>
                </a:solidFill>
                <a:latin typeface="Microsoft YaHei"/>
                <a:ea typeface="Microsoft YaHei"/>
                <a:cs typeface="Microsoft YaHei"/>
              </a:rPr>
              <a:t>办园体制多元化；</a:t>
            </a:r>
            <a:endParaRPr lang="Microsoft YaHei" altLang="Microsoft YaHei" sz="1800" dirty="0"/>
          </a:p>
          <a:p>
            <a:pPr algn="l" rtl="0" eaLnBrk="0">
              <a:lnSpc>
                <a:spcPct val="104000"/>
              </a:lnSpc>
              <a:tabLst/>
            </a:pPr>
            <a:endParaRPr lang="Arial" altLang="Arial" sz="1100" dirty="0"/>
          </a:p>
          <a:p>
            <a:pPr marL="146050" algn="l" rtl="0" eaLnBrk="0">
              <a:lnSpc>
                <a:spcPts val="2224"/>
              </a:lnSpc>
              <a:spcBef>
                <a:spcPts val="2"/>
              </a:spcBef>
              <a:tabLst/>
            </a:pPr>
            <a:r>
              <a:rPr sz="18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560" dirty="0">
                <a:solidFill>
                  <a:srgbClr val="000000">
                    <a:alpha val="100000"/>
                  </a:srgbClr>
                </a:solidFill>
                <a:latin typeface="Wingdings"/>
                <a:ea typeface="Wingdings"/>
                <a:cs typeface="Wingdings"/>
              </a:rPr>
              <a:t> </a:t>
            </a:r>
            <a:r>
              <a:rPr sz="1800" kern="0" spc="-100" dirty="0">
                <a:solidFill>
                  <a:srgbClr val="000000">
                    <a:alpha val="100000"/>
                  </a:srgbClr>
                </a:solidFill>
                <a:latin typeface="Microsoft YaHei"/>
                <a:ea typeface="Microsoft YaHei"/>
                <a:cs typeface="Microsoft YaHei"/>
              </a:rPr>
              <a:t>课程模式多元化。</a:t>
            </a:r>
            <a:endParaRPr lang="Microsoft YaHei" altLang="Microsoft YaHei" sz="1800" dirty="0"/>
          </a:p>
        </p:txBody>
      </p:sp>
      <p:sp>
        <p:nvSpPr>
          <p:cNvPr id="2882" name="path"/>
          <p:cNvSpPr/>
          <p:nvPr/>
        </p:nvSpPr>
        <p:spPr>
          <a:xfrm>
            <a:off x="1403597" y="4238244"/>
            <a:ext cx="931164" cy="470916"/>
          </a:xfrm>
          <a:custGeom>
            <a:avLst/>
            <a:gdLst/>
            <a:ahLst/>
            <a:cxnLst/>
            <a:rect l="0" t="0" r="0" b="0"/>
            <a:pathLst>
              <a:path w="1466" h="741">
                <a:moveTo>
                  <a:pt x="3" y="0"/>
                </a:moveTo>
                <a:lnTo>
                  <a:pt x="211" y="373"/>
                </a:lnTo>
                <a:lnTo>
                  <a:pt x="0" y="741"/>
                </a:lnTo>
                <a:lnTo>
                  <a:pt x="1259" y="741"/>
                </a:lnTo>
                <a:lnTo>
                  <a:pt x="1466" y="376"/>
                </a:lnTo>
                <a:lnTo>
                  <a:pt x="1267"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88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886" name="textbox 288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88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60" name="group 360"/>
          <p:cNvGrpSpPr/>
          <p:nvPr/>
        </p:nvGrpSpPr>
        <p:grpSpPr>
          <a:xfrm rot="21600000">
            <a:off x="1584025" y="181304"/>
            <a:ext cx="2370753" cy="199409"/>
            <a:chOff x="0" y="0"/>
            <a:chExt cx="2370753" cy="199409"/>
          </a:xfrm>
        </p:grpSpPr>
        <p:pic>
          <p:nvPicPr>
            <p:cNvPr id="2890" name="picture 2890"/>
            <p:cNvPicPr>
              <a:picLocks noChangeAspect="1"/>
            </p:cNvPicPr>
            <p:nvPr/>
          </p:nvPicPr>
          <p:blipFill>
            <a:blip r:embed="rId3"/>
            <a:stretch>
              <a:fillRect/>
            </a:stretch>
          </p:blipFill>
          <p:spPr>
            <a:xfrm rot="21600000">
              <a:off x="13273" y="11528"/>
              <a:ext cx="2357480" cy="187880"/>
            </a:xfrm>
            <a:prstGeom prst="rect">
              <a:avLst/>
            </a:prstGeom>
          </p:spPr>
        </p:pic>
        <p:sp>
          <p:nvSpPr>
            <p:cNvPr id="2892" name="textbox 2892"/>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89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6" name="picture 2896"/>
          <p:cNvPicPr>
            <a:picLocks noChangeAspect="1"/>
          </p:cNvPicPr>
          <p:nvPr/>
        </p:nvPicPr>
        <p:blipFill>
          <a:blip r:embed="rId2"/>
          <a:stretch>
            <a:fillRect/>
          </a:stretch>
        </p:blipFill>
        <p:spPr>
          <a:xfrm rot="21600000">
            <a:off x="0" y="0"/>
            <a:ext cx="12192000" cy="6858000"/>
          </a:xfrm>
          <a:prstGeom prst="rect">
            <a:avLst/>
          </a:prstGeom>
        </p:spPr>
      </p:pic>
      <p:sp>
        <p:nvSpPr>
          <p:cNvPr id="289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900" name="textbox 2900"/>
          <p:cNvSpPr/>
          <p:nvPr/>
        </p:nvSpPr>
        <p:spPr>
          <a:xfrm>
            <a:off x="1445765" y="550045"/>
            <a:ext cx="10416540" cy="5117465"/>
          </a:xfrm>
          <a:prstGeom prst="rect">
            <a:avLst/>
          </a:prstGeom>
        </p:spPr>
        <p:txBody>
          <a:bodyPr vert="horz" wrap="square" lIns="0" tIns="0" rIns="0" bIns="0"/>
          <a:lstStyle/>
          <a:p>
            <a:pPr algn="l" rtl="0" eaLnBrk="0">
              <a:lnSpc>
                <a:spcPct val="87417"/>
              </a:lnSpc>
              <a:tabLst/>
            </a:pPr>
            <a:endParaRPr lang="Arial" altLang="Arial" sz="100" dirty="0"/>
          </a:p>
          <a:p>
            <a:pPr marL="129539" algn="l" rtl="0" eaLnBrk="0">
              <a:lnSpc>
                <a:spcPct val="91000"/>
              </a:lnSpc>
              <a:tabLst/>
            </a:pPr>
            <a:r>
              <a:rPr sz="2400" b="1" kern="0" spc="-10" dirty="0">
                <a:solidFill>
                  <a:srgbClr val="7F7F7F">
                    <a:alpha val="100000"/>
                  </a:srgbClr>
                </a:solidFill>
                <a:latin typeface="Microsoft YaHei"/>
                <a:ea typeface="Microsoft YaHei"/>
                <a:cs typeface="Microsoft YaHei"/>
              </a:rPr>
              <a:t>21世纪初我国学前教育的改革与发展</a:t>
            </a:r>
            <a:endParaRPr lang="Microsoft YaHei" altLang="Microsoft YaHei" sz="2400" dirty="0"/>
          </a:p>
          <a:p>
            <a:pPr marL="944880" algn="l" rtl="0" eaLnBrk="0">
              <a:lnSpc>
                <a:spcPts val="2587"/>
              </a:lnSpc>
              <a:spcBef>
                <a:spcPts val="1383"/>
              </a:spcBef>
              <a:tabLst>
                <a:tab pos="1128394" algn="l"/>
              </a:tabLst>
            </a:pPr>
            <a:r>
              <a:rPr sz="2000" kern="0" spc="0" dirty="0">
                <a:solidFill>
                  <a:srgbClr val="44546A">
                    <a:alpha val="100000"/>
                  </a:srgbClr>
                </a:solidFill>
                <a:latin typeface="Microsoft YaHei"/>
                <a:ea typeface="Microsoft YaHei"/>
                <a:cs typeface="Microsoft YaHei"/>
              </a:rPr>
              <a:t>	</a:t>
            </a:r>
            <a:r>
              <a:rPr sz="2000" kern="0" spc="-20" dirty="0">
                <a:solidFill>
                  <a:srgbClr val="44546A">
                    <a:alpha val="100000"/>
                  </a:srgbClr>
                </a:solidFill>
                <a:latin typeface="Microsoft YaHei"/>
                <a:ea typeface="Microsoft YaHei"/>
                <a:cs typeface="Microsoft YaHei"/>
              </a:rPr>
              <a:t>三、 《国家中长期教育改革和发展规划纲要（2010-2020）》</a:t>
            </a:r>
            <a:endParaRPr lang="Microsoft YaHei" altLang="Microsoft YaHei" sz="2000" dirty="0"/>
          </a:p>
          <a:p>
            <a:pPr algn="l" rtl="0" eaLnBrk="0">
              <a:lnSpc>
                <a:spcPct val="139000"/>
              </a:lnSpc>
              <a:tabLst/>
            </a:pPr>
            <a:endParaRPr lang="Arial" altLang="Arial" sz="1000" dirty="0"/>
          </a:p>
          <a:p>
            <a:pPr marL="125729" algn="l" rtl="0" eaLnBrk="0">
              <a:lnSpc>
                <a:spcPts val="2416"/>
              </a:lnSpc>
              <a:spcBef>
                <a:spcPts val="609"/>
              </a:spcBef>
              <a:tabLst/>
            </a:pPr>
            <a:r>
              <a:rPr sz="20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b="1" kern="0" spc="-130" dirty="0">
                <a:solidFill>
                  <a:srgbClr val="000000">
                    <a:alpha val="100000"/>
                  </a:srgbClr>
                </a:solidFill>
                <a:latin typeface="Microsoft YaHei"/>
                <a:ea typeface="Microsoft YaHei"/>
                <a:cs typeface="Microsoft YaHei"/>
              </a:rPr>
              <a:t>幼儿教育发展的主要目标</a:t>
            </a:r>
            <a:endParaRPr lang="Microsoft YaHei" altLang="Microsoft YaHei" sz="2000" dirty="0"/>
          </a:p>
          <a:p>
            <a:pPr algn="r" rtl="0" eaLnBrk="0">
              <a:lnSpc>
                <a:spcPct val="83000"/>
              </a:lnSpc>
              <a:spcBef>
                <a:spcPts val="1269"/>
              </a:spcBef>
              <a:tabLst/>
            </a:pPr>
            <a:r>
              <a:rPr sz="2000" kern="0" spc="-20" dirty="0">
                <a:solidFill>
                  <a:srgbClr val="000000">
                    <a:alpha val="100000"/>
                  </a:srgbClr>
                </a:solidFill>
                <a:latin typeface="Microsoft YaHei"/>
                <a:ea typeface="Microsoft YaHei"/>
                <a:cs typeface="Microsoft YaHei"/>
              </a:rPr>
              <a:t>到2020年，全面普及学前一年教育，基本普及学前两年教育，</a:t>
            </a:r>
            <a:r>
              <a:rPr sz="2000" kern="0" spc="34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有条件的地区普及学前三年</a:t>
            </a:r>
            <a:endParaRPr lang="Microsoft YaHei" altLang="Microsoft YaHei" sz="2000" dirty="0"/>
          </a:p>
          <a:p>
            <a:pPr marL="107314" algn="l" rtl="0" eaLnBrk="0">
              <a:lnSpc>
                <a:spcPts val="3603"/>
              </a:lnSpc>
              <a:tabLst/>
            </a:pPr>
            <a:r>
              <a:rPr sz="2000" kern="0" spc="-50" dirty="0">
                <a:solidFill>
                  <a:srgbClr val="000000">
                    <a:alpha val="100000"/>
                  </a:srgbClr>
                </a:solidFill>
                <a:latin typeface="Microsoft YaHei"/>
                <a:ea typeface="Microsoft YaHei"/>
                <a:cs typeface="Microsoft YaHei"/>
              </a:rPr>
              <a:t>教育。重视0-3岁婴幼儿教育。</a:t>
            </a:r>
            <a:endParaRPr lang="Microsoft YaHei" altLang="Microsoft YaHei" sz="2000" dirty="0"/>
          </a:p>
          <a:p>
            <a:pPr marL="125729" algn="l" rtl="0" eaLnBrk="0">
              <a:lnSpc>
                <a:spcPts val="2417"/>
              </a:lnSpc>
              <a:spcBef>
                <a:spcPts val="1517"/>
              </a:spcBef>
              <a:tabLst/>
            </a:pPr>
            <a:r>
              <a:rPr sz="1900" kern="0" spc="-1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500" dirty="0">
                <a:solidFill>
                  <a:srgbClr val="000000">
                    <a:alpha val="100000"/>
                  </a:srgbClr>
                </a:solidFill>
                <a:latin typeface="Wingdings"/>
                <a:ea typeface="Wingdings"/>
                <a:cs typeface="Wingdings"/>
              </a:rPr>
              <a:t> </a:t>
            </a:r>
            <a:r>
              <a:rPr sz="1900" kern="0" spc="-140" dirty="0">
                <a:solidFill>
                  <a:srgbClr val="000000">
                    <a:alpha val="100000"/>
                  </a:srgbClr>
                </a:solidFill>
                <a:latin typeface="Microsoft YaHei"/>
                <a:ea typeface="Microsoft YaHei"/>
                <a:cs typeface="Microsoft YaHei"/>
              </a:rPr>
              <a:t>明确政府职责</a:t>
            </a:r>
            <a:endParaRPr lang="Microsoft YaHei" altLang="Microsoft YaHei" sz="1900" dirty="0"/>
          </a:p>
          <a:p>
            <a:pPr marL="125729" algn="l" rtl="0" eaLnBrk="0">
              <a:lnSpc>
                <a:spcPts val="2428"/>
              </a:lnSpc>
              <a:spcBef>
                <a:spcPts val="1181"/>
              </a:spcBef>
              <a:tabLst/>
            </a:pPr>
            <a:r>
              <a:rPr sz="2000" kern="0" spc="-1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90" dirty="0">
                <a:solidFill>
                  <a:srgbClr val="000000">
                    <a:alpha val="100000"/>
                  </a:srgbClr>
                </a:solidFill>
                <a:latin typeface="Wingdings"/>
                <a:ea typeface="Wingdings"/>
                <a:cs typeface="Wingdings"/>
              </a:rPr>
              <a:t> </a:t>
            </a:r>
            <a:r>
              <a:rPr sz="2000" kern="0" spc="-150" dirty="0">
                <a:solidFill>
                  <a:srgbClr val="000000">
                    <a:alpha val="100000"/>
                  </a:srgbClr>
                </a:solidFill>
                <a:latin typeface="Microsoft YaHei"/>
                <a:ea typeface="Microsoft YaHei"/>
                <a:cs typeface="Microsoft YaHei"/>
              </a:rPr>
              <a:t>重点发展农村学前教育</a:t>
            </a:r>
            <a:endParaRPr lang="Microsoft YaHei" altLang="Microsoft YaHei" sz="2000" dirty="0"/>
          </a:p>
          <a:p>
            <a:pPr marL="125729" algn="l" rtl="0" eaLnBrk="0">
              <a:lnSpc>
                <a:spcPts val="2426"/>
              </a:lnSpc>
              <a:spcBef>
                <a:spcPts val="1171"/>
              </a:spcBef>
              <a:tabLst/>
            </a:pPr>
            <a:r>
              <a:rPr sz="20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30" dirty="0">
                <a:solidFill>
                  <a:srgbClr val="000000">
                    <a:alpha val="100000"/>
                  </a:srgbClr>
                </a:solidFill>
                <a:latin typeface="Wingdings"/>
                <a:ea typeface="Wingdings"/>
                <a:cs typeface="Wingdings"/>
              </a:rPr>
              <a:t> </a:t>
            </a:r>
            <a:r>
              <a:rPr sz="2000" kern="0" spc="-100" dirty="0">
                <a:solidFill>
                  <a:srgbClr val="000000">
                    <a:alpha val="100000"/>
                  </a:srgbClr>
                </a:solidFill>
                <a:latin typeface="Microsoft YaHei"/>
                <a:ea typeface="Microsoft YaHei"/>
                <a:cs typeface="Microsoft YaHei"/>
              </a:rPr>
              <a:t>努力建设高素质专业化的教师队伍</a:t>
            </a:r>
            <a:endParaRPr lang="Microsoft YaHei" altLang="Microsoft YaHei" sz="2000" dirty="0"/>
          </a:p>
          <a:p>
            <a:pPr marL="125729" algn="l" rtl="0" eaLnBrk="0">
              <a:lnSpc>
                <a:spcPts val="2417"/>
              </a:lnSpc>
              <a:spcBef>
                <a:spcPts val="1173"/>
              </a:spcBef>
              <a:tabLst/>
            </a:pPr>
            <a:r>
              <a:rPr sz="19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660" dirty="0">
                <a:solidFill>
                  <a:srgbClr val="000000">
                    <a:alpha val="100000"/>
                  </a:srgbClr>
                </a:solidFill>
                <a:latin typeface="Wingdings"/>
                <a:ea typeface="Wingdings"/>
                <a:cs typeface="Wingdings"/>
              </a:rPr>
              <a:t> </a:t>
            </a:r>
            <a:r>
              <a:rPr sz="1900" kern="0" spc="-120" dirty="0">
                <a:solidFill>
                  <a:srgbClr val="000000">
                    <a:alpha val="100000"/>
                  </a:srgbClr>
                </a:solidFill>
                <a:latin typeface="Microsoft YaHei"/>
                <a:ea typeface="Microsoft YaHei"/>
                <a:cs typeface="Microsoft YaHei"/>
              </a:rPr>
              <a:t>加大教育投入</a:t>
            </a:r>
            <a:endParaRPr lang="Microsoft YaHei" altLang="Microsoft YaHei" sz="1900" dirty="0"/>
          </a:p>
          <a:p>
            <a:pPr marL="304165" algn="l" rtl="0" eaLnBrk="0">
              <a:lnSpc>
                <a:spcPts val="2587"/>
              </a:lnSpc>
              <a:spcBef>
                <a:spcPts val="907"/>
              </a:spcBef>
              <a:tabLst/>
            </a:pPr>
            <a:r>
              <a:rPr sz="2000" kern="0" spc="-30" dirty="0">
                <a:solidFill>
                  <a:srgbClr val="000000">
                    <a:alpha val="100000"/>
                  </a:srgbClr>
                </a:solidFill>
                <a:latin typeface="Microsoft YaHei"/>
                <a:ea typeface="Microsoft YaHei"/>
                <a:cs typeface="Microsoft YaHei"/>
              </a:rPr>
              <a:t>《规划纲要（2010-2020）》为学前教育发展带来哪些新机遇</a:t>
            </a:r>
            <a:r>
              <a:rPr sz="2000" kern="0" spc="55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a:t>
            </a:r>
            <a:endParaRPr lang="Microsoft YaHei" altLang="Microsoft YaHei" sz="2000" dirty="0"/>
          </a:p>
          <a:p>
            <a:pPr algn="l" rtl="0" eaLnBrk="0">
              <a:lnSpc>
                <a:spcPct val="107000"/>
              </a:lnSpc>
              <a:tabLst/>
            </a:pPr>
            <a:endParaRPr lang="Arial" altLang="Arial" sz="1000" dirty="0"/>
          </a:p>
          <a:p>
            <a:pPr marL="125095" algn="l" rtl="0" eaLnBrk="0">
              <a:lnSpc>
                <a:spcPts val="2426"/>
              </a:lnSpc>
              <a:spcBef>
                <a:spcPts val="3"/>
              </a:spcBef>
              <a:tabLst/>
            </a:pPr>
            <a:r>
              <a:rPr sz="20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800" dirty="0">
                <a:solidFill>
                  <a:srgbClr val="000000">
                    <a:alpha val="100000"/>
                  </a:srgbClr>
                </a:solidFill>
                <a:latin typeface="Wingdings"/>
                <a:ea typeface="Wingdings"/>
                <a:cs typeface="Wingdings"/>
              </a:rPr>
              <a:t> </a:t>
            </a:r>
            <a:r>
              <a:rPr sz="2000" kern="0" spc="-70" dirty="0">
                <a:solidFill>
                  <a:srgbClr val="000000">
                    <a:alpha val="100000"/>
                  </a:srgbClr>
                </a:solidFill>
                <a:latin typeface="Microsoft YaHei"/>
                <a:ea typeface="Microsoft YaHei"/>
                <a:cs typeface="Microsoft YaHei"/>
              </a:rPr>
              <a:t>破解了城乡“入学难”的问题</a:t>
            </a:r>
            <a:r>
              <a:rPr sz="2000" kern="0" spc="27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；给民办教</a:t>
            </a:r>
            <a:r>
              <a:rPr sz="2000" kern="0" spc="-80" dirty="0">
                <a:solidFill>
                  <a:srgbClr val="000000">
                    <a:alpha val="100000"/>
                  </a:srgbClr>
                </a:solidFill>
                <a:latin typeface="Microsoft YaHei"/>
                <a:ea typeface="Microsoft YaHei"/>
                <a:cs typeface="Microsoft YaHei"/>
              </a:rPr>
              <a:t>育带来了机遇</a:t>
            </a:r>
            <a:endParaRPr lang="Microsoft YaHei" altLang="Microsoft YaHei" sz="2000" dirty="0"/>
          </a:p>
        </p:txBody>
      </p:sp>
      <p:sp>
        <p:nvSpPr>
          <p:cNvPr id="290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904" name="textbox 290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90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62" name="group 362"/>
          <p:cNvGrpSpPr/>
          <p:nvPr/>
        </p:nvGrpSpPr>
        <p:grpSpPr>
          <a:xfrm rot="21600000">
            <a:off x="1584025" y="181304"/>
            <a:ext cx="2370753" cy="199409"/>
            <a:chOff x="0" y="0"/>
            <a:chExt cx="2370753" cy="199409"/>
          </a:xfrm>
        </p:grpSpPr>
        <p:pic>
          <p:nvPicPr>
            <p:cNvPr id="2908" name="picture 2908"/>
            <p:cNvPicPr>
              <a:picLocks noChangeAspect="1"/>
            </p:cNvPicPr>
            <p:nvPr/>
          </p:nvPicPr>
          <p:blipFill>
            <a:blip r:embed="rId3"/>
            <a:stretch>
              <a:fillRect/>
            </a:stretch>
          </p:blipFill>
          <p:spPr>
            <a:xfrm rot="21600000">
              <a:off x="13273" y="11528"/>
              <a:ext cx="2357480" cy="187880"/>
            </a:xfrm>
            <a:prstGeom prst="rect">
              <a:avLst/>
            </a:prstGeom>
          </p:spPr>
        </p:pic>
        <p:sp>
          <p:nvSpPr>
            <p:cNvPr id="2910" name="textbox 2910"/>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91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4" name="picture 2914"/>
          <p:cNvPicPr>
            <a:picLocks noChangeAspect="1"/>
          </p:cNvPicPr>
          <p:nvPr/>
        </p:nvPicPr>
        <p:blipFill>
          <a:blip r:embed="rId2"/>
          <a:stretch>
            <a:fillRect/>
          </a:stretch>
        </p:blipFill>
        <p:spPr>
          <a:xfrm rot="21600000">
            <a:off x="0" y="0"/>
            <a:ext cx="12192000" cy="6858000"/>
          </a:xfrm>
          <a:prstGeom prst="rect">
            <a:avLst/>
          </a:prstGeom>
        </p:spPr>
      </p:pic>
      <p:sp>
        <p:nvSpPr>
          <p:cNvPr id="291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918" name="textbox 2918"/>
          <p:cNvSpPr/>
          <p:nvPr/>
        </p:nvSpPr>
        <p:spPr>
          <a:xfrm>
            <a:off x="1445765" y="550045"/>
            <a:ext cx="7788909" cy="5533390"/>
          </a:xfrm>
          <a:prstGeom prst="rect">
            <a:avLst/>
          </a:prstGeom>
        </p:spPr>
        <p:txBody>
          <a:bodyPr vert="horz" wrap="square" lIns="0" tIns="0" rIns="0" bIns="0"/>
          <a:lstStyle/>
          <a:p>
            <a:pPr algn="l" rtl="0" eaLnBrk="0">
              <a:lnSpc>
                <a:spcPct val="87417"/>
              </a:lnSpc>
              <a:tabLst/>
            </a:pPr>
            <a:endParaRPr lang="Arial" altLang="Arial" sz="100" dirty="0"/>
          </a:p>
          <a:p>
            <a:pPr marL="129539" algn="l" rtl="0" eaLnBrk="0">
              <a:lnSpc>
                <a:spcPct val="91000"/>
              </a:lnSpc>
              <a:tabLst/>
            </a:pPr>
            <a:r>
              <a:rPr sz="2400" b="1" kern="0" spc="-10" dirty="0">
                <a:solidFill>
                  <a:srgbClr val="7F7F7F">
                    <a:alpha val="100000"/>
                  </a:srgbClr>
                </a:solidFill>
                <a:latin typeface="Microsoft YaHei"/>
                <a:ea typeface="Microsoft YaHei"/>
                <a:cs typeface="Microsoft YaHei"/>
              </a:rPr>
              <a:t>21世纪初我国学前教育的改革与发展</a:t>
            </a:r>
            <a:endParaRPr lang="Microsoft YaHei" altLang="Microsoft YaHei" sz="2400" dirty="0"/>
          </a:p>
          <a:p>
            <a:pPr marL="944880" algn="l" rtl="0" eaLnBrk="0">
              <a:lnSpc>
                <a:spcPts val="2587"/>
              </a:lnSpc>
              <a:spcBef>
                <a:spcPts val="1390"/>
              </a:spcBef>
              <a:tabLst>
                <a:tab pos="1144905" algn="l"/>
              </a:tabLst>
            </a:pPr>
            <a:r>
              <a:rPr sz="2000" kern="0" spc="0" dirty="0">
                <a:solidFill>
                  <a:srgbClr val="44546A">
                    <a:alpha val="100000"/>
                  </a:srgbClr>
                </a:solidFill>
                <a:latin typeface="Microsoft YaHei"/>
                <a:ea typeface="Microsoft YaHei"/>
                <a:cs typeface="Microsoft YaHei"/>
              </a:rPr>
              <a:t>	</a:t>
            </a:r>
            <a:r>
              <a:rPr sz="2000" kern="0" spc="-20" dirty="0">
                <a:solidFill>
                  <a:srgbClr val="44546A">
                    <a:alpha val="100000"/>
                  </a:srgbClr>
                </a:solidFill>
                <a:latin typeface="Microsoft YaHei"/>
                <a:ea typeface="Microsoft YaHei"/>
                <a:cs typeface="Microsoft YaHei"/>
              </a:rPr>
              <a:t>四、 《幼儿园教师专业标准(</a:t>
            </a:r>
            <a:r>
              <a:rPr sz="2000" kern="0" spc="-30" dirty="0">
                <a:solidFill>
                  <a:srgbClr val="44546A">
                    <a:alpha val="100000"/>
                  </a:srgbClr>
                </a:solidFill>
                <a:latin typeface="Microsoft YaHei"/>
                <a:ea typeface="Microsoft YaHei"/>
                <a:cs typeface="Microsoft YaHei"/>
              </a:rPr>
              <a:t>试行)》——教育部2012年颁布</a:t>
            </a:r>
            <a:endParaRPr lang="Microsoft YaHei" altLang="Microsoft YaHei" sz="2000" dirty="0"/>
          </a:p>
          <a:p>
            <a:pPr algn="l" rtl="0" eaLnBrk="0">
              <a:lnSpc>
                <a:spcPct val="137000"/>
              </a:lnSpc>
              <a:tabLst/>
            </a:pPr>
            <a:endParaRPr lang="Arial" altLang="Arial" sz="1000" dirty="0"/>
          </a:p>
          <a:p>
            <a:pPr marL="123825" algn="l" rtl="0" eaLnBrk="0">
              <a:lnSpc>
                <a:spcPts val="2179"/>
              </a:lnSpc>
              <a:spcBef>
                <a:spcPts val="546"/>
              </a:spcBef>
              <a:tabLst/>
            </a:pPr>
            <a:r>
              <a:rPr sz="1800" kern="0" spc="-10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1800" kern="0" spc="-380" dirty="0">
                <a:solidFill>
                  <a:srgbClr val="00B075">
                    <a:alpha val="100000"/>
                  </a:srgbClr>
                </a:solidFill>
                <a:latin typeface="Wingdings"/>
                <a:ea typeface="Wingdings"/>
                <a:cs typeface="Wingdings"/>
              </a:rPr>
              <a:t> </a:t>
            </a:r>
            <a:r>
              <a:rPr sz="1800" b="1" kern="0" spc="-100" dirty="0">
                <a:solidFill>
                  <a:srgbClr val="00B075">
                    <a:alpha val="100000"/>
                  </a:srgbClr>
                </a:solidFill>
                <a:latin typeface="Microsoft YaHei"/>
                <a:ea typeface="Microsoft YaHei"/>
                <a:cs typeface="Microsoft YaHei"/>
              </a:rPr>
              <a:t>基本要求</a:t>
            </a:r>
            <a:r>
              <a:rPr sz="1800" kern="0" spc="-100" dirty="0">
                <a:solidFill>
                  <a:srgbClr val="000000">
                    <a:alpha val="100000"/>
                  </a:srgbClr>
                </a:solidFill>
                <a:latin typeface="Microsoft YaHei"/>
                <a:ea typeface="Microsoft YaHei"/>
                <a:cs typeface="Microsoft YaHei"/>
              </a:rPr>
              <a:t>——对合格幼儿教师的</a:t>
            </a:r>
            <a:endParaRPr lang="Microsoft YaHei" altLang="Microsoft YaHei" sz="1800" dirty="0"/>
          </a:p>
          <a:p>
            <a:pPr marL="123825" algn="l" rtl="0" eaLnBrk="0">
              <a:lnSpc>
                <a:spcPts val="2179"/>
              </a:lnSpc>
              <a:spcBef>
                <a:spcPts val="1061"/>
              </a:spcBef>
              <a:tabLst/>
            </a:pPr>
            <a:r>
              <a:rPr sz="1800" kern="0" spc="-8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1800" kern="0" spc="-430" dirty="0">
                <a:solidFill>
                  <a:srgbClr val="00B075">
                    <a:alpha val="100000"/>
                  </a:srgbClr>
                </a:solidFill>
                <a:latin typeface="Wingdings"/>
                <a:ea typeface="Wingdings"/>
                <a:cs typeface="Wingdings"/>
              </a:rPr>
              <a:t> </a:t>
            </a:r>
            <a:r>
              <a:rPr sz="1800" b="1" kern="0" spc="-80" dirty="0">
                <a:solidFill>
                  <a:srgbClr val="00B075">
                    <a:alpha val="100000"/>
                  </a:srgbClr>
                </a:solidFill>
                <a:latin typeface="Microsoft YaHei"/>
                <a:ea typeface="Microsoft YaHei"/>
                <a:cs typeface="Microsoft YaHei"/>
              </a:rPr>
              <a:t>基本规范</a:t>
            </a:r>
            <a:r>
              <a:rPr sz="1800" kern="0" spc="-80" dirty="0">
                <a:solidFill>
                  <a:srgbClr val="000000">
                    <a:alpha val="100000"/>
                  </a:srgbClr>
                </a:solidFill>
                <a:latin typeface="Microsoft YaHei"/>
                <a:ea typeface="Microsoft YaHei"/>
                <a:cs typeface="Microsoft YaHei"/>
              </a:rPr>
              <a:t>——幼儿</a:t>
            </a:r>
            <a:r>
              <a:rPr sz="1800" kern="0" spc="-90" dirty="0">
                <a:solidFill>
                  <a:srgbClr val="000000">
                    <a:alpha val="100000"/>
                  </a:srgbClr>
                </a:solidFill>
                <a:latin typeface="Microsoft YaHei"/>
                <a:ea typeface="Microsoft YaHei"/>
                <a:cs typeface="Microsoft YaHei"/>
              </a:rPr>
              <a:t>教师开展保教活动</a:t>
            </a:r>
            <a:endParaRPr lang="Microsoft YaHei" altLang="Microsoft YaHei" sz="1800" dirty="0"/>
          </a:p>
          <a:p>
            <a:pPr marL="123825" algn="l" rtl="0" eaLnBrk="0">
              <a:lnSpc>
                <a:spcPts val="2179"/>
              </a:lnSpc>
              <a:spcBef>
                <a:spcPts val="1061"/>
              </a:spcBef>
              <a:tabLst/>
            </a:pPr>
            <a:r>
              <a:rPr sz="1800" kern="0" spc="-8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1800" kern="0" spc="-430" dirty="0">
                <a:solidFill>
                  <a:srgbClr val="00B075">
                    <a:alpha val="100000"/>
                  </a:srgbClr>
                </a:solidFill>
                <a:latin typeface="Wingdings"/>
                <a:ea typeface="Wingdings"/>
                <a:cs typeface="Wingdings"/>
              </a:rPr>
              <a:t> </a:t>
            </a:r>
            <a:r>
              <a:rPr sz="1800" b="1" kern="0" spc="-80" dirty="0">
                <a:solidFill>
                  <a:srgbClr val="00B075">
                    <a:alpha val="100000"/>
                  </a:srgbClr>
                </a:solidFill>
                <a:latin typeface="Microsoft YaHei"/>
                <a:ea typeface="Microsoft YaHei"/>
                <a:cs typeface="Microsoft YaHei"/>
              </a:rPr>
              <a:t>基本准则</a:t>
            </a:r>
            <a:r>
              <a:rPr sz="1800" kern="0" spc="-80" dirty="0">
                <a:solidFill>
                  <a:srgbClr val="000000">
                    <a:alpha val="100000"/>
                  </a:srgbClr>
                </a:solidFill>
                <a:latin typeface="Microsoft YaHei"/>
                <a:ea typeface="Microsoft YaHei"/>
                <a:cs typeface="Microsoft YaHei"/>
              </a:rPr>
              <a:t>——引领</a:t>
            </a:r>
            <a:r>
              <a:rPr sz="1800" kern="0" spc="-90" dirty="0">
                <a:solidFill>
                  <a:srgbClr val="000000">
                    <a:alpha val="100000"/>
                  </a:srgbClr>
                </a:solidFill>
                <a:latin typeface="Microsoft YaHei"/>
                <a:ea typeface="Microsoft YaHei"/>
                <a:cs typeface="Microsoft YaHei"/>
              </a:rPr>
              <a:t>幼儿教师专业发展</a:t>
            </a:r>
            <a:endParaRPr lang="Microsoft YaHei" altLang="Microsoft YaHei" sz="1800" dirty="0"/>
          </a:p>
          <a:p>
            <a:pPr marL="123825" algn="l" rtl="0" eaLnBrk="0">
              <a:lnSpc>
                <a:spcPts val="2177"/>
              </a:lnSpc>
              <a:spcBef>
                <a:spcPts val="1061"/>
              </a:spcBef>
              <a:tabLst/>
            </a:pPr>
            <a:r>
              <a:rPr sz="1800" kern="0" spc="-6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1800" kern="0" spc="-370" dirty="0">
                <a:solidFill>
                  <a:srgbClr val="00B075">
                    <a:alpha val="100000"/>
                  </a:srgbClr>
                </a:solidFill>
                <a:latin typeface="Wingdings"/>
                <a:ea typeface="Wingdings"/>
                <a:cs typeface="Wingdings"/>
              </a:rPr>
              <a:t> </a:t>
            </a:r>
            <a:r>
              <a:rPr sz="1800" b="1" kern="0" spc="-60" dirty="0">
                <a:solidFill>
                  <a:srgbClr val="00B075">
                    <a:alpha val="100000"/>
                  </a:srgbClr>
                </a:solidFill>
                <a:latin typeface="Microsoft YaHei"/>
                <a:ea typeface="Microsoft YaHei"/>
                <a:cs typeface="Microsoft YaHei"/>
              </a:rPr>
              <a:t>重要依据</a:t>
            </a:r>
            <a:r>
              <a:rPr sz="1800" kern="0" spc="-60" dirty="0">
                <a:solidFill>
                  <a:srgbClr val="000000">
                    <a:alpha val="100000"/>
                  </a:srgbClr>
                </a:solidFill>
                <a:latin typeface="Microsoft YaHei"/>
                <a:ea typeface="Microsoft YaHei"/>
                <a:cs typeface="Microsoft YaHei"/>
              </a:rPr>
              <a:t>——幼儿教师培养、准入、培训、考核等工作</a:t>
            </a:r>
            <a:endParaRPr lang="Microsoft YaHei" altLang="Microsoft YaHei" sz="1800" dirty="0"/>
          </a:p>
          <a:p>
            <a:pPr marL="117475" indent="5714" algn="l" rtl="0" eaLnBrk="0">
              <a:lnSpc>
                <a:spcPct val="127000"/>
              </a:lnSpc>
              <a:spcBef>
                <a:spcPts val="1075"/>
              </a:spcBef>
              <a:tabLst/>
            </a:pPr>
            <a:r>
              <a:rPr sz="1800" kern="0" spc="-1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1800" kern="0" spc="-530" dirty="0">
                <a:solidFill>
                  <a:srgbClr val="00B075">
                    <a:alpha val="100000"/>
                  </a:srgbClr>
                </a:solidFill>
                <a:latin typeface="Wingdings"/>
                <a:ea typeface="Wingdings"/>
                <a:cs typeface="Wingdings"/>
              </a:rPr>
              <a:t> </a:t>
            </a:r>
            <a:r>
              <a:rPr sz="1800" b="1" kern="0" spc="-10" dirty="0">
                <a:solidFill>
                  <a:srgbClr val="00B075">
                    <a:alpha val="100000"/>
                  </a:srgbClr>
                </a:solidFill>
                <a:latin typeface="Microsoft YaHei"/>
                <a:ea typeface="Microsoft YaHei"/>
                <a:cs typeface="Microsoft YaHei"/>
              </a:rPr>
              <a:t>基本理念</a:t>
            </a:r>
            <a:r>
              <a:rPr sz="1800" kern="0" spc="-10" dirty="0">
                <a:solidFill>
                  <a:srgbClr val="000000">
                    <a:alpha val="100000"/>
                  </a:srgbClr>
                </a:solidFill>
                <a:latin typeface="Microsoft YaHei"/>
                <a:ea typeface="Microsoft YaHei"/>
                <a:cs typeface="Microsoft YaHei"/>
              </a:rPr>
              <a:t>——幼儿为本，师德为先，能力为重，终身学习                 </a:t>
            </a:r>
            <a:r>
              <a:rPr sz="1800" kern="0" spc="-20" dirty="0">
                <a:solidFill>
                  <a:srgbClr val="000000">
                    <a:alpha val="100000"/>
                  </a:srgbClr>
                </a:solidFill>
                <a:latin typeface="Microsoft YaHei"/>
                <a:ea typeface="Microsoft YaHei"/>
                <a:cs typeface="Microsoft YaHei"/>
              </a:rPr>
              <a:t>       </a:t>
            </a:r>
            <a:r>
              <a:rPr sz="1800" b="1" kern="0" spc="-50" dirty="0">
                <a:solidFill>
                  <a:srgbClr val="000000">
                    <a:alpha val="100000"/>
                  </a:srgbClr>
                </a:solidFill>
                <a:latin typeface="Microsoft YaHei"/>
                <a:ea typeface="Microsoft YaHei"/>
                <a:cs typeface="Microsoft YaHei"/>
              </a:rPr>
              <a:t>问题2：《专业标准》</a:t>
            </a:r>
            <a:r>
              <a:rPr sz="1800" b="1" kern="0" spc="-60" dirty="0">
                <a:solidFill>
                  <a:srgbClr val="000000">
                    <a:alpha val="100000"/>
                  </a:srgbClr>
                </a:solidFill>
                <a:latin typeface="Microsoft YaHei"/>
                <a:ea typeface="Microsoft YaHei"/>
                <a:cs typeface="Microsoft YaHei"/>
              </a:rPr>
              <a:t>具有哪些突出特点？</a:t>
            </a:r>
            <a:endParaRPr lang="Microsoft YaHei" altLang="Microsoft YaHei" sz="1800" dirty="0"/>
          </a:p>
          <a:p>
            <a:pPr marL="123825" algn="l" rtl="0" eaLnBrk="0">
              <a:lnSpc>
                <a:spcPts val="2179"/>
              </a:lnSpc>
              <a:spcBef>
                <a:spcPts val="981"/>
              </a:spcBef>
              <a:tabLst/>
            </a:pPr>
            <a:r>
              <a:rPr sz="18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20" dirty="0">
                <a:solidFill>
                  <a:srgbClr val="000000">
                    <a:alpha val="100000"/>
                  </a:srgbClr>
                </a:solidFill>
                <a:latin typeface="Wingdings"/>
                <a:ea typeface="Wingdings"/>
                <a:cs typeface="Wingdings"/>
              </a:rPr>
              <a:t> </a:t>
            </a:r>
            <a:r>
              <a:rPr sz="1800" kern="0" spc="-110" dirty="0">
                <a:solidFill>
                  <a:srgbClr val="000000">
                    <a:alpha val="100000"/>
                  </a:srgbClr>
                </a:solidFill>
                <a:latin typeface="Microsoft YaHei"/>
                <a:ea typeface="Microsoft YaHei"/>
                <a:cs typeface="Microsoft YaHei"/>
              </a:rPr>
              <a:t>对幼儿园教师的师德与专业</a:t>
            </a:r>
            <a:r>
              <a:rPr sz="1800" kern="0" spc="-120" dirty="0">
                <a:solidFill>
                  <a:srgbClr val="000000">
                    <a:alpha val="100000"/>
                  </a:srgbClr>
                </a:solidFill>
                <a:latin typeface="Microsoft YaHei"/>
                <a:ea typeface="Microsoft YaHei"/>
                <a:cs typeface="Microsoft YaHei"/>
              </a:rPr>
              <a:t>态度提出了特别要求。</a:t>
            </a:r>
            <a:endParaRPr lang="Microsoft YaHei" altLang="Microsoft YaHei" sz="1800" dirty="0"/>
          </a:p>
          <a:p>
            <a:pPr marL="123825" algn="l" rtl="0" eaLnBrk="0">
              <a:lnSpc>
                <a:spcPts val="2175"/>
              </a:lnSpc>
              <a:spcBef>
                <a:spcPts val="1061"/>
              </a:spcBef>
              <a:tabLst/>
            </a:pPr>
            <a:r>
              <a:rPr sz="18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30" dirty="0">
                <a:solidFill>
                  <a:srgbClr val="000000">
                    <a:alpha val="100000"/>
                  </a:srgbClr>
                </a:solidFill>
                <a:latin typeface="Wingdings"/>
                <a:ea typeface="Wingdings"/>
                <a:cs typeface="Wingdings"/>
              </a:rPr>
              <a:t> </a:t>
            </a:r>
            <a:r>
              <a:rPr sz="1800" kern="0" spc="-120" dirty="0">
                <a:solidFill>
                  <a:srgbClr val="000000">
                    <a:alpha val="100000"/>
                  </a:srgbClr>
                </a:solidFill>
                <a:latin typeface="Microsoft YaHei"/>
                <a:ea typeface="Microsoft YaHei"/>
                <a:cs typeface="Microsoft YaHei"/>
              </a:rPr>
              <a:t>要求幼儿园教师高度重</a:t>
            </a:r>
            <a:r>
              <a:rPr sz="1800" kern="0" spc="-130" dirty="0">
                <a:solidFill>
                  <a:srgbClr val="000000">
                    <a:alpha val="100000"/>
                  </a:srgbClr>
                </a:solidFill>
                <a:latin typeface="Microsoft YaHei"/>
                <a:ea typeface="Microsoft YaHei"/>
                <a:cs typeface="Microsoft YaHei"/>
              </a:rPr>
              <a:t>视幼儿的生命与健康。</a:t>
            </a:r>
            <a:endParaRPr lang="Microsoft YaHei" altLang="Microsoft YaHei" sz="1800" dirty="0"/>
          </a:p>
          <a:p>
            <a:pPr marL="123825" algn="l" rtl="0" eaLnBrk="0">
              <a:lnSpc>
                <a:spcPts val="2179"/>
              </a:lnSpc>
              <a:spcBef>
                <a:spcPts val="1064"/>
              </a:spcBef>
              <a:tabLst/>
            </a:pPr>
            <a:r>
              <a:rPr sz="1800" kern="0" spc="-1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30" dirty="0">
                <a:solidFill>
                  <a:srgbClr val="000000">
                    <a:alpha val="100000"/>
                  </a:srgbClr>
                </a:solidFill>
                <a:latin typeface="Wingdings"/>
                <a:ea typeface="Wingdings"/>
                <a:cs typeface="Wingdings"/>
              </a:rPr>
              <a:t> </a:t>
            </a:r>
            <a:r>
              <a:rPr sz="1800" kern="0" spc="-140" dirty="0">
                <a:solidFill>
                  <a:srgbClr val="000000">
                    <a:alpha val="100000"/>
                  </a:srgbClr>
                </a:solidFill>
                <a:latin typeface="Microsoft YaHei"/>
                <a:ea typeface="Microsoft YaHei"/>
                <a:cs typeface="Microsoft YaHei"/>
              </a:rPr>
              <a:t>充分体现幼儿园保</a:t>
            </a:r>
            <a:r>
              <a:rPr sz="1800" kern="0" spc="-150" dirty="0">
                <a:solidFill>
                  <a:srgbClr val="000000">
                    <a:alpha val="100000"/>
                  </a:srgbClr>
                </a:solidFill>
                <a:latin typeface="Microsoft YaHei"/>
                <a:ea typeface="Microsoft YaHei"/>
                <a:cs typeface="Microsoft YaHei"/>
              </a:rPr>
              <a:t>教结合的基本特点。</a:t>
            </a:r>
            <a:endParaRPr lang="Microsoft YaHei" altLang="Microsoft YaHei" sz="1800" dirty="0"/>
          </a:p>
          <a:p>
            <a:pPr marL="123825" algn="l" rtl="0" eaLnBrk="0">
              <a:lnSpc>
                <a:spcPts val="2177"/>
              </a:lnSpc>
              <a:spcBef>
                <a:spcPts val="1061"/>
              </a:spcBef>
              <a:tabLst/>
            </a:pPr>
            <a:r>
              <a:rPr sz="18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390" dirty="0">
                <a:solidFill>
                  <a:srgbClr val="000000">
                    <a:alpha val="100000"/>
                  </a:srgbClr>
                </a:solidFill>
                <a:latin typeface="Wingdings"/>
                <a:ea typeface="Wingdings"/>
                <a:cs typeface="Wingdings"/>
              </a:rPr>
              <a:t> </a:t>
            </a:r>
            <a:r>
              <a:rPr sz="1800" kern="0" spc="-120" dirty="0">
                <a:solidFill>
                  <a:srgbClr val="000000">
                    <a:alpha val="100000"/>
                  </a:srgbClr>
                </a:solidFill>
                <a:latin typeface="Microsoft YaHei"/>
                <a:ea typeface="Microsoft YaHei"/>
                <a:cs typeface="Microsoft YaHei"/>
              </a:rPr>
              <a:t>强调幼儿园教师必须具备的教育教学实践能</a:t>
            </a:r>
            <a:r>
              <a:rPr sz="1800" kern="0" spc="-130" dirty="0">
                <a:solidFill>
                  <a:srgbClr val="000000">
                    <a:alpha val="100000"/>
                  </a:srgbClr>
                </a:solidFill>
                <a:latin typeface="Microsoft YaHei"/>
                <a:ea typeface="Microsoft YaHei"/>
                <a:cs typeface="Microsoft YaHei"/>
              </a:rPr>
              <a:t>力。</a:t>
            </a:r>
            <a:endParaRPr lang="Microsoft YaHei" altLang="Microsoft YaHei" sz="1800" dirty="0"/>
          </a:p>
          <a:p>
            <a:pPr algn="l" rtl="0" eaLnBrk="0">
              <a:lnSpc>
                <a:spcPct val="110000"/>
              </a:lnSpc>
              <a:tabLst/>
            </a:pPr>
            <a:endParaRPr lang="Arial" altLang="Arial" sz="800" dirty="0"/>
          </a:p>
          <a:p>
            <a:pPr marL="123825" algn="l" rtl="0" eaLnBrk="0">
              <a:lnSpc>
                <a:spcPts val="2175"/>
              </a:lnSpc>
              <a:spcBef>
                <a:spcPts val="6"/>
              </a:spcBef>
              <a:tabLst/>
            </a:pPr>
            <a:r>
              <a:rPr sz="18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00" dirty="0">
                <a:solidFill>
                  <a:srgbClr val="000000">
                    <a:alpha val="100000"/>
                  </a:srgbClr>
                </a:solidFill>
                <a:latin typeface="Wingdings"/>
                <a:ea typeface="Wingdings"/>
                <a:cs typeface="Wingdings"/>
              </a:rPr>
              <a:t> </a:t>
            </a:r>
            <a:r>
              <a:rPr sz="1800" kern="0" spc="-70" dirty="0">
                <a:solidFill>
                  <a:srgbClr val="000000">
                    <a:alpha val="100000"/>
                  </a:srgbClr>
                </a:solidFill>
                <a:latin typeface="Microsoft YaHei"/>
                <a:ea typeface="Microsoft YaHei"/>
                <a:cs typeface="Microsoft YaHei"/>
              </a:rPr>
              <a:t>重视幼儿园教师的反思与自主专业发展能力。</a:t>
            </a:r>
            <a:endParaRPr lang="Microsoft YaHei" altLang="Microsoft YaHei" sz="1800" dirty="0"/>
          </a:p>
        </p:txBody>
      </p:sp>
      <p:sp>
        <p:nvSpPr>
          <p:cNvPr id="292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922" name="textbox 292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92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64" name="group 364"/>
          <p:cNvGrpSpPr/>
          <p:nvPr/>
        </p:nvGrpSpPr>
        <p:grpSpPr>
          <a:xfrm rot="21600000">
            <a:off x="1584025" y="181304"/>
            <a:ext cx="2370753" cy="199409"/>
            <a:chOff x="0" y="0"/>
            <a:chExt cx="2370753" cy="199409"/>
          </a:xfrm>
        </p:grpSpPr>
        <p:pic>
          <p:nvPicPr>
            <p:cNvPr id="2926" name="picture 2926"/>
            <p:cNvPicPr>
              <a:picLocks noChangeAspect="1"/>
            </p:cNvPicPr>
            <p:nvPr/>
          </p:nvPicPr>
          <p:blipFill>
            <a:blip r:embed="rId3"/>
            <a:stretch>
              <a:fillRect/>
            </a:stretch>
          </p:blipFill>
          <p:spPr>
            <a:xfrm rot="21600000">
              <a:off x="13273" y="11528"/>
              <a:ext cx="2357480" cy="187880"/>
            </a:xfrm>
            <a:prstGeom prst="rect">
              <a:avLst/>
            </a:prstGeom>
          </p:spPr>
        </p:pic>
        <p:sp>
          <p:nvSpPr>
            <p:cNvPr id="2928" name="textbox 2928"/>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9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2" name="picture 2932"/>
          <p:cNvPicPr>
            <a:picLocks noChangeAspect="1"/>
          </p:cNvPicPr>
          <p:nvPr/>
        </p:nvPicPr>
        <p:blipFill>
          <a:blip r:embed="rId2"/>
          <a:stretch>
            <a:fillRect/>
          </a:stretch>
        </p:blipFill>
        <p:spPr>
          <a:xfrm rot="21600000">
            <a:off x="0" y="0"/>
            <a:ext cx="12192000" cy="6858000"/>
          </a:xfrm>
          <a:prstGeom prst="rect">
            <a:avLst/>
          </a:prstGeom>
        </p:spPr>
      </p:pic>
      <p:sp>
        <p:nvSpPr>
          <p:cNvPr id="29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936" name="textbox 2936"/>
          <p:cNvSpPr/>
          <p:nvPr/>
        </p:nvSpPr>
        <p:spPr>
          <a:xfrm>
            <a:off x="1445765" y="550045"/>
            <a:ext cx="10296525" cy="4709159"/>
          </a:xfrm>
          <a:prstGeom prst="rect">
            <a:avLst/>
          </a:prstGeom>
        </p:spPr>
        <p:txBody>
          <a:bodyPr vert="horz" wrap="square" lIns="0" tIns="0" rIns="0" bIns="0"/>
          <a:lstStyle/>
          <a:p>
            <a:pPr algn="l" rtl="0" eaLnBrk="0">
              <a:lnSpc>
                <a:spcPct val="87417"/>
              </a:lnSpc>
              <a:tabLst/>
            </a:pPr>
            <a:endParaRPr lang="Arial" altLang="Arial" sz="100" dirty="0"/>
          </a:p>
          <a:p>
            <a:pPr marL="129539" algn="l" rtl="0" eaLnBrk="0">
              <a:lnSpc>
                <a:spcPct val="91000"/>
              </a:lnSpc>
              <a:tabLst/>
            </a:pPr>
            <a:r>
              <a:rPr sz="2400" b="1" kern="0" spc="-10" dirty="0">
                <a:solidFill>
                  <a:srgbClr val="7F7F7F">
                    <a:alpha val="100000"/>
                  </a:srgbClr>
                </a:solidFill>
                <a:latin typeface="Microsoft YaHei"/>
                <a:ea typeface="Microsoft YaHei"/>
                <a:cs typeface="Microsoft YaHei"/>
              </a:rPr>
              <a:t>21世纪初我国学前教育的改革与发展</a:t>
            </a:r>
            <a:endParaRPr lang="Microsoft YaHei" altLang="Microsoft YaHei" sz="2400" dirty="0"/>
          </a:p>
          <a:p>
            <a:pPr marL="944880" algn="l" rtl="0" eaLnBrk="0">
              <a:lnSpc>
                <a:spcPts val="2587"/>
              </a:lnSpc>
              <a:spcBef>
                <a:spcPts val="1390"/>
              </a:spcBef>
              <a:tabLst>
                <a:tab pos="1127125" algn="l"/>
              </a:tabLst>
            </a:pPr>
            <a:r>
              <a:rPr sz="2000" kern="0" spc="0" dirty="0">
                <a:solidFill>
                  <a:srgbClr val="44546A">
                    <a:alpha val="100000"/>
                  </a:srgbClr>
                </a:solidFill>
                <a:latin typeface="Microsoft YaHei"/>
                <a:ea typeface="Microsoft YaHei"/>
                <a:cs typeface="Microsoft YaHei"/>
              </a:rPr>
              <a:t>	</a:t>
            </a:r>
            <a:r>
              <a:rPr sz="2000" kern="0" spc="-20" dirty="0">
                <a:solidFill>
                  <a:srgbClr val="44546A">
                    <a:alpha val="100000"/>
                  </a:srgbClr>
                </a:solidFill>
                <a:latin typeface="Microsoft YaHei"/>
                <a:ea typeface="Microsoft YaHei"/>
                <a:cs typeface="Microsoft YaHei"/>
              </a:rPr>
              <a:t>五、 《</a:t>
            </a:r>
            <a:r>
              <a:rPr sz="2000" kern="0" spc="-310" dirty="0">
                <a:solidFill>
                  <a:srgbClr val="44546A">
                    <a:alpha val="100000"/>
                  </a:srgbClr>
                </a:solidFill>
                <a:latin typeface="Microsoft YaHei"/>
                <a:ea typeface="Microsoft YaHei"/>
                <a:cs typeface="Microsoft YaHei"/>
              </a:rPr>
              <a:t> </a:t>
            </a:r>
            <a:r>
              <a:rPr sz="2000" kern="0" spc="-20" dirty="0">
                <a:solidFill>
                  <a:srgbClr val="44546A">
                    <a:alpha val="100000"/>
                  </a:srgbClr>
                </a:solidFill>
                <a:latin typeface="Microsoft YaHei"/>
                <a:ea typeface="Microsoft YaHei"/>
                <a:cs typeface="Microsoft YaHei"/>
              </a:rPr>
              <a:t>3-6岁儿童</a:t>
            </a:r>
            <a:r>
              <a:rPr sz="2000" kern="0" spc="-30" dirty="0">
                <a:solidFill>
                  <a:srgbClr val="44546A">
                    <a:alpha val="100000"/>
                  </a:srgbClr>
                </a:solidFill>
                <a:latin typeface="Microsoft YaHei"/>
                <a:ea typeface="Microsoft YaHei"/>
                <a:cs typeface="Microsoft YaHei"/>
              </a:rPr>
              <a:t>学习与发展指南》——2012年10月教育部制定</a:t>
            </a:r>
            <a:endParaRPr lang="Microsoft YaHei" altLang="Microsoft YaHei" sz="2000" dirty="0"/>
          </a:p>
          <a:p>
            <a:pPr algn="l" rtl="0" eaLnBrk="0">
              <a:lnSpc>
                <a:spcPct val="139000"/>
              </a:lnSpc>
              <a:tabLst/>
            </a:pPr>
            <a:endParaRPr lang="Arial" altLang="Arial" sz="1000" dirty="0"/>
          </a:p>
          <a:p>
            <a:pPr marL="123825" algn="l" rtl="0" eaLnBrk="0">
              <a:lnSpc>
                <a:spcPts val="2177"/>
              </a:lnSpc>
              <a:spcBef>
                <a:spcPts val="522"/>
              </a:spcBef>
              <a:tabLst/>
            </a:pPr>
            <a:r>
              <a:rPr sz="1700" kern="0" spc="-10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1700" kern="0" spc="-310" dirty="0">
                <a:solidFill>
                  <a:srgbClr val="00B075">
                    <a:alpha val="100000"/>
                  </a:srgbClr>
                </a:solidFill>
                <a:latin typeface="Wingdings"/>
                <a:ea typeface="Wingdings"/>
                <a:cs typeface="Wingdings"/>
              </a:rPr>
              <a:t> </a:t>
            </a:r>
            <a:r>
              <a:rPr sz="1700" b="1" kern="0" spc="-100" dirty="0">
                <a:solidFill>
                  <a:srgbClr val="00B075">
                    <a:alpha val="100000"/>
                  </a:srgbClr>
                </a:solidFill>
                <a:latin typeface="Microsoft YaHei"/>
                <a:ea typeface="Microsoft YaHei"/>
                <a:cs typeface="Microsoft YaHei"/>
              </a:rPr>
              <a:t>基本框架——</a:t>
            </a:r>
            <a:endParaRPr lang="Microsoft YaHei" altLang="Microsoft YaHei" sz="1700" dirty="0"/>
          </a:p>
          <a:p>
            <a:pPr marL="382270" algn="l" rtl="0" eaLnBrk="0">
              <a:lnSpc>
                <a:spcPct val="91000"/>
              </a:lnSpc>
              <a:spcBef>
                <a:spcPts val="1145"/>
              </a:spcBef>
              <a:tabLst/>
            </a:pPr>
            <a:r>
              <a:rPr sz="1800" kern="0" spc="-40" dirty="0">
                <a:solidFill>
                  <a:srgbClr val="000000">
                    <a:alpha val="100000"/>
                  </a:srgbClr>
                </a:solidFill>
                <a:latin typeface="Microsoft YaHei"/>
                <a:ea typeface="Microsoft YaHei"/>
                <a:cs typeface="Microsoft YaHei"/>
              </a:rPr>
              <a:t>学习与发展目标——</a:t>
            </a:r>
            <a:r>
              <a:rPr sz="1800" kern="0" spc="-420" dirty="0">
                <a:solidFill>
                  <a:srgbClr val="000000">
                    <a:alpha val="100000"/>
                  </a:srgbClr>
                </a:solidFill>
                <a:latin typeface="Microsoft YaHei"/>
                <a:ea typeface="Microsoft YaHei"/>
                <a:cs typeface="Microsoft YaHei"/>
              </a:rPr>
              <a:t> </a:t>
            </a:r>
            <a:r>
              <a:rPr sz="1800" kern="0" spc="-40" dirty="0">
                <a:solidFill>
                  <a:srgbClr val="000000">
                    <a:alpha val="100000"/>
                  </a:srgbClr>
                </a:solidFill>
                <a:latin typeface="Microsoft YaHei"/>
                <a:ea typeface="Microsoft YaHei"/>
                <a:cs typeface="Microsoft YaHei"/>
              </a:rPr>
              <a:t>32个目标，指明了</a:t>
            </a:r>
            <a:r>
              <a:rPr sz="1800" kern="0" spc="-50" dirty="0">
                <a:solidFill>
                  <a:srgbClr val="000000">
                    <a:alpha val="100000"/>
                  </a:srgbClr>
                </a:solidFill>
                <a:latin typeface="Microsoft YaHei"/>
                <a:ea typeface="Microsoft YaHei"/>
                <a:cs typeface="Microsoft YaHei"/>
              </a:rPr>
              <a:t>幼儿学习与发展的具体方向。</a:t>
            </a:r>
            <a:endParaRPr lang="Microsoft YaHei" altLang="Microsoft YaHei" sz="1800" dirty="0"/>
          </a:p>
          <a:p>
            <a:pPr algn="r" rtl="0" eaLnBrk="0">
              <a:lnSpc>
                <a:spcPct val="91000"/>
              </a:lnSpc>
              <a:spcBef>
                <a:spcPts val="1275"/>
              </a:spcBef>
              <a:tabLst/>
            </a:pPr>
            <a:r>
              <a:rPr sz="1800" kern="0" spc="-20" dirty="0">
                <a:solidFill>
                  <a:srgbClr val="000000">
                    <a:alpha val="100000"/>
                  </a:srgbClr>
                </a:solidFill>
                <a:latin typeface="Microsoft YaHei"/>
                <a:ea typeface="Microsoft YaHei"/>
                <a:cs typeface="Microsoft YaHei"/>
              </a:rPr>
              <a:t>教育建议——87条教育建议，列举了能够有效帮助和促进幼</a:t>
            </a:r>
            <a:r>
              <a:rPr sz="1800" kern="0" spc="-30" dirty="0">
                <a:solidFill>
                  <a:srgbClr val="000000">
                    <a:alpha val="100000"/>
                  </a:srgbClr>
                </a:solidFill>
                <a:latin typeface="Microsoft YaHei"/>
                <a:ea typeface="Microsoft YaHei"/>
                <a:cs typeface="Microsoft YaHei"/>
              </a:rPr>
              <a:t>儿学习与发展的教育途径与方法，  指出</a:t>
            </a:r>
            <a:endParaRPr lang="Microsoft YaHei" altLang="Microsoft YaHei" sz="1800" dirty="0"/>
          </a:p>
          <a:p>
            <a:pPr marL="116204" algn="l" rtl="0" eaLnBrk="0">
              <a:lnSpc>
                <a:spcPct val="91000"/>
              </a:lnSpc>
              <a:spcBef>
                <a:spcPts val="1275"/>
              </a:spcBef>
              <a:tabLst/>
            </a:pPr>
            <a:r>
              <a:rPr sz="1800" kern="0" spc="-80" dirty="0">
                <a:solidFill>
                  <a:srgbClr val="000000">
                    <a:alpha val="100000"/>
                  </a:srgbClr>
                </a:solidFill>
                <a:latin typeface="Microsoft YaHei"/>
                <a:ea typeface="Microsoft YaHei"/>
                <a:cs typeface="Microsoft YaHei"/>
              </a:rPr>
              <a:t>了错误做法对幼儿终身发展的危害。</a:t>
            </a:r>
            <a:endParaRPr lang="Microsoft YaHei" altLang="Microsoft YaHei" sz="1800" dirty="0"/>
          </a:p>
          <a:p>
            <a:pPr marL="117475" algn="l" rtl="0" eaLnBrk="0">
              <a:lnSpc>
                <a:spcPts val="2376"/>
              </a:lnSpc>
              <a:spcBef>
                <a:spcPts val="906"/>
              </a:spcBef>
              <a:tabLst/>
            </a:pPr>
            <a:r>
              <a:rPr sz="1800" b="1" kern="0" spc="-50" dirty="0">
                <a:solidFill>
                  <a:srgbClr val="000000">
                    <a:alpha val="100000"/>
                  </a:srgbClr>
                </a:solidFill>
                <a:latin typeface="Microsoft YaHei"/>
                <a:ea typeface="Microsoft YaHei"/>
                <a:cs typeface="Microsoft YaHei"/>
              </a:rPr>
              <a:t>问题3：实施《指南》应把握以下</a:t>
            </a:r>
            <a:r>
              <a:rPr sz="1800" b="1" kern="0" spc="-60" dirty="0">
                <a:solidFill>
                  <a:srgbClr val="000000">
                    <a:alpha val="100000"/>
                  </a:srgbClr>
                </a:solidFill>
                <a:latin typeface="Microsoft YaHei"/>
                <a:ea typeface="Microsoft YaHei"/>
                <a:cs typeface="Microsoft YaHei"/>
              </a:rPr>
              <a:t>几个方面？</a:t>
            </a:r>
            <a:endParaRPr lang="Microsoft YaHei" altLang="Microsoft YaHei" sz="1800" dirty="0"/>
          </a:p>
          <a:p>
            <a:pPr marL="123189" algn="l" rtl="0" eaLnBrk="0">
              <a:lnSpc>
                <a:spcPts val="2169"/>
              </a:lnSpc>
              <a:spcBef>
                <a:spcPts val="1150"/>
              </a:spcBef>
              <a:tabLst/>
            </a:pPr>
            <a:r>
              <a:rPr sz="17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700" kern="0" spc="-320" dirty="0">
                <a:solidFill>
                  <a:srgbClr val="000000">
                    <a:alpha val="100000"/>
                  </a:srgbClr>
                </a:solidFill>
                <a:latin typeface="Wingdings"/>
                <a:ea typeface="Wingdings"/>
                <a:cs typeface="Wingdings"/>
              </a:rPr>
              <a:t> </a:t>
            </a:r>
            <a:r>
              <a:rPr sz="1700" kern="0" spc="-70" dirty="0">
                <a:solidFill>
                  <a:srgbClr val="000000">
                    <a:alpha val="100000"/>
                  </a:srgbClr>
                </a:solidFill>
                <a:latin typeface="Microsoft YaHei"/>
                <a:ea typeface="Microsoft YaHei"/>
                <a:cs typeface="Microsoft YaHei"/>
              </a:rPr>
              <a:t>关注幼儿学习与发展的整体性；</a:t>
            </a:r>
            <a:endParaRPr lang="Microsoft YaHei" altLang="Microsoft YaHei" sz="1700" dirty="0"/>
          </a:p>
          <a:p>
            <a:pPr marL="123189" algn="l" rtl="0" eaLnBrk="0">
              <a:lnSpc>
                <a:spcPts val="2169"/>
              </a:lnSpc>
              <a:spcBef>
                <a:spcPts val="1071"/>
              </a:spcBef>
              <a:tabLst/>
            </a:pPr>
            <a:r>
              <a:rPr sz="17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700" kern="0" spc="-250" dirty="0">
                <a:solidFill>
                  <a:srgbClr val="000000">
                    <a:alpha val="100000"/>
                  </a:srgbClr>
                </a:solidFill>
                <a:latin typeface="Wingdings"/>
                <a:ea typeface="Wingdings"/>
                <a:cs typeface="Wingdings"/>
              </a:rPr>
              <a:t> </a:t>
            </a:r>
            <a:r>
              <a:rPr sz="1700" kern="0" spc="-100" dirty="0">
                <a:solidFill>
                  <a:srgbClr val="000000">
                    <a:alpha val="100000"/>
                  </a:srgbClr>
                </a:solidFill>
                <a:latin typeface="Microsoft YaHei"/>
                <a:ea typeface="Microsoft YaHei"/>
                <a:cs typeface="Microsoft YaHei"/>
              </a:rPr>
              <a:t>尊重幼儿发展的个体差异；</a:t>
            </a:r>
            <a:endParaRPr lang="Microsoft YaHei" altLang="Microsoft YaHei" sz="1700" dirty="0"/>
          </a:p>
          <a:p>
            <a:pPr marL="123189" algn="l" rtl="0" eaLnBrk="0">
              <a:lnSpc>
                <a:spcPts val="2169"/>
              </a:lnSpc>
              <a:spcBef>
                <a:spcPts val="1071"/>
              </a:spcBef>
              <a:tabLst/>
            </a:pPr>
            <a:r>
              <a:rPr sz="17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700" kern="0" spc="-340" dirty="0">
                <a:solidFill>
                  <a:srgbClr val="000000">
                    <a:alpha val="100000"/>
                  </a:srgbClr>
                </a:solidFill>
                <a:latin typeface="Wingdings"/>
                <a:ea typeface="Wingdings"/>
                <a:cs typeface="Wingdings"/>
              </a:rPr>
              <a:t> </a:t>
            </a:r>
            <a:r>
              <a:rPr sz="1700" kern="0" spc="-80" dirty="0">
                <a:solidFill>
                  <a:srgbClr val="000000">
                    <a:alpha val="100000"/>
                  </a:srgbClr>
                </a:solidFill>
                <a:latin typeface="Microsoft YaHei"/>
                <a:ea typeface="Microsoft YaHei"/>
                <a:cs typeface="Microsoft YaHei"/>
              </a:rPr>
              <a:t>理解幼儿的学习方式和特点；</a:t>
            </a:r>
            <a:endParaRPr lang="Microsoft YaHei" altLang="Microsoft YaHei" sz="1700" dirty="0"/>
          </a:p>
          <a:p>
            <a:pPr algn="l" rtl="0" eaLnBrk="0">
              <a:lnSpc>
                <a:spcPct val="111000"/>
              </a:lnSpc>
              <a:tabLst/>
            </a:pPr>
            <a:endParaRPr lang="Arial" altLang="Arial" sz="800" dirty="0"/>
          </a:p>
          <a:p>
            <a:pPr marL="123189" algn="l" rtl="0" eaLnBrk="0">
              <a:lnSpc>
                <a:spcPts val="2166"/>
              </a:lnSpc>
              <a:spcBef>
                <a:spcPts val="5"/>
              </a:spcBef>
              <a:tabLst/>
            </a:pPr>
            <a:r>
              <a:rPr sz="17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700" kern="0" spc="-310" dirty="0">
                <a:solidFill>
                  <a:srgbClr val="000000">
                    <a:alpha val="100000"/>
                  </a:srgbClr>
                </a:solidFill>
                <a:latin typeface="Wingdings"/>
                <a:ea typeface="Wingdings"/>
                <a:cs typeface="Wingdings"/>
              </a:rPr>
              <a:t> </a:t>
            </a:r>
            <a:r>
              <a:rPr sz="1700" kern="0" spc="-130" dirty="0">
                <a:solidFill>
                  <a:srgbClr val="000000">
                    <a:alpha val="100000"/>
                  </a:srgbClr>
                </a:solidFill>
                <a:latin typeface="Microsoft YaHei"/>
                <a:ea typeface="Microsoft YaHei"/>
                <a:cs typeface="Microsoft YaHei"/>
              </a:rPr>
              <a:t>重视幼儿的学习品质。</a:t>
            </a:r>
            <a:endParaRPr lang="Microsoft YaHei" altLang="Microsoft YaHei" sz="1700" dirty="0"/>
          </a:p>
        </p:txBody>
      </p:sp>
      <p:sp>
        <p:nvSpPr>
          <p:cNvPr id="293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940" name="textbox 294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94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66" name="group 366"/>
          <p:cNvGrpSpPr/>
          <p:nvPr/>
        </p:nvGrpSpPr>
        <p:grpSpPr>
          <a:xfrm rot="21600000">
            <a:off x="11284681" y="5990831"/>
            <a:ext cx="907318" cy="867168"/>
            <a:chOff x="0" y="0"/>
            <a:chExt cx="907318" cy="867168"/>
          </a:xfrm>
        </p:grpSpPr>
        <p:pic>
          <p:nvPicPr>
            <p:cNvPr id="2944" name="picture 2944"/>
            <p:cNvPicPr>
              <a:picLocks noChangeAspect="1"/>
            </p:cNvPicPr>
            <p:nvPr/>
          </p:nvPicPr>
          <p:blipFill>
            <a:blip r:embed="rId3"/>
            <a:stretch>
              <a:fillRect/>
            </a:stretch>
          </p:blipFill>
          <p:spPr>
            <a:xfrm rot="21600000">
              <a:off x="0" y="0"/>
              <a:ext cx="907318" cy="867168"/>
            </a:xfrm>
            <a:prstGeom prst="rect">
              <a:avLst/>
            </a:prstGeom>
          </p:spPr>
        </p:pic>
        <p:sp>
          <p:nvSpPr>
            <p:cNvPr id="2946" name="textbox 2946"/>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854"/>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grpSp>
        <p:nvGrpSpPr>
          <p:cNvPr id="368" name="group 368"/>
          <p:cNvGrpSpPr/>
          <p:nvPr/>
        </p:nvGrpSpPr>
        <p:grpSpPr>
          <a:xfrm rot="21600000">
            <a:off x="1584025" y="181304"/>
            <a:ext cx="2370753" cy="199409"/>
            <a:chOff x="0" y="0"/>
            <a:chExt cx="2370753" cy="199409"/>
          </a:xfrm>
        </p:grpSpPr>
        <p:pic>
          <p:nvPicPr>
            <p:cNvPr id="2948" name="picture 2948"/>
            <p:cNvPicPr>
              <a:picLocks noChangeAspect="1"/>
            </p:cNvPicPr>
            <p:nvPr/>
          </p:nvPicPr>
          <p:blipFill>
            <a:blip r:embed="rId5"/>
            <a:stretch>
              <a:fillRect/>
            </a:stretch>
          </p:blipFill>
          <p:spPr>
            <a:xfrm rot="21600000">
              <a:off x="13273" y="11528"/>
              <a:ext cx="2357480" cy="187880"/>
            </a:xfrm>
            <a:prstGeom prst="rect">
              <a:avLst/>
            </a:prstGeom>
          </p:spPr>
        </p:pic>
        <p:sp>
          <p:nvSpPr>
            <p:cNvPr id="2950" name="textbox 2950"/>
            <p:cNvSpPr/>
            <p:nvPr/>
          </p:nvSpPr>
          <p:spPr>
            <a:xfrm>
              <a:off x="-12700" y="-12700"/>
              <a:ext cx="2396489" cy="241934"/>
            </a:xfrm>
            <a:prstGeom prst="rect">
              <a:avLst/>
            </a:prstGeom>
          </p:spPr>
          <p:txBody>
            <a:bodyPr vert="horz" wrap="square" lIns="0" tIns="0" rIns="0" bIns="0"/>
            <a:lstStyle/>
            <a:p>
              <a:pPr algn="l" rtl="0" eaLnBrk="0">
                <a:lnSpc>
                  <a:spcPct val="9021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第六章 中国现代学前教育发展</a:t>
              </a:r>
              <a:endParaRPr lang="Microsoft YaHei" altLang="Microsoft YaHei" sz="1400" dirty="0"/>
            </a:p>
          </p:txBody>
        </p:sp>
      </p:grpSp>
      <p:sp>
        <p:nvSpPr>
          <p:cNvPr id="295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4" name="picture 2954"/>
          <p:cNvPicPr>
            <a:picLocks noChangeAspect="1"/>
          </p:cNvPicPr>
          <p:nvPr/>
        </p:nvPicPr>
        <p:blipFill>
          <a:blip r:embed="rId2"/>
          <a:stretch>
            <a:fillRect/>
          </a:stretch>
        </p:blipFill>
        <p:spPr>
          <a:xfrm rot="21600000">
            <a:off x="0" y="0"/>
            <a:ext cx="12192000" cy="6858000"/>
          </a:xfrm>
          <a:prstGeom prst="rect">
            <a:avLst/>
          </a:prstGeom>
        </p:spPr>
      </p:pic>
      <p:sp>
        <p:nvSpPr>
          <p:cNvPr id="295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958" name="textbox 2958"/>
          <p:cNvSpPr/>
          <p:nvPr/>
        </p:nvSpPr>
        <p:spPr>
          <a:xfrm>
            <a:off x="3548375" y="2309785"/>
            <a:ext cx="5097145"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90" dirty="0">
                <a:solidFill>
                  <a:srgbClr val="E9A54E">
                    <a:alpha val="100000"/>
                  </a:srgbClr>
                </a:solidFill>
                <a:latin typeface="Microsoft YaHei"/>
                <a:ea typeface="Microsoft YaHei"/>
                <a:cs typeface="Microsoft YaHei"/>
              </a:rPr>
              <a:t>外国古代学前教育实践</a:t>
            </a:r>
            <a:endParaRPr lang="Microsoft YaHei" altLang="Microsoft YaHei" sz="3900" dirty="0"/>
          </a:p>
        </p:txBody>
      </p:sp>
      <p:grpSp>
        <p:nvGrpSpPr>
          <p:cNvPr id="370" name="group 370"/>
          <p:cNvGrpSpPr/>
          <p:nvPr/>
        </p:nvGrpSpPr>
        <p:grpSpPr>
          <a:xfrm rot="21600000">
            <a:off x="5184136" y="1103286"/>
            <a:ext cx="1542815" cy="529933"/>
            <a:chOff x="0" y="0"/>
            <a:chExt cx="1542815" cy="529933"/>
          </a:xfrm>
        </p:grpSpPr>
        <p:pic>
          <p:nvPicPr>
            <p:cNvPr id="2960" name="picture 2960"/>
            <p:cNvPicPr>
              <a:picLocks noChangeAspect="1"/>
            </p:cNvPicPr>
            <p:nvPr/>
          </p:nvPicPr>
          <p:blipFill>
            <a:blip r:embed="rId3"/>
            <a:stretch>
              <a:fillRect/>
            </a:stretch>
          </p:blipFill>
          <p:spPr>
            <a:xfrm rot="21600000">
              <a:off x="11832" y="18952"/>
              <a:ext cx="1530983" cy="510980"/>
            </a:xfrm>
            <a:prstGeom prst="rect">
              <a:avLst/>
            </a:prstGeom>
          </p:spPr>
        </p:pic>
        <p:sp>
          <p:nvSpPr>
            <p:cNvPr id="2962" name="textbox 2962"/>
            <p:cNvSpPr/>
            <p:nvPr/>
          </p:nvSpPr>
          <p:spPr>
            <a:xfrm>
              <a:off x="-12700" y="-12700"/>
              <a:ext cx="1568450"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第七章</a:t>
              </a:r>
              <a:endParaRPr lang="Microsoft YaHei" altLang="Microsoft YaHei" sz="3900" dirty="0"/>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4" name="picture 2964"/>
          <p:cNvPicPr>
            <a:picLocks noChangeAspect="1"/>
          </p:cNvPicPr>
          <p:nvPr/>
        </p:nvPicPr>
        <p:blipFill>
          <a:blip r:embed="rId2"/>
          <a:stretch>
            <a:fillRect/>
          </a:stretch>
        </p:blipFill>
        <p:spPr>
          <a:xfrm rot="21600000">
            <a:off x="0" y="0"/>
            <a:ext cx="12192000" cy="6858000"/>
          </a:xfrm>
          <a:prstGeom prst="rect">
            <a:avLst/>
          </a:prstGeom>
        </p:spPr>
      </p:pic>
      <p:sp>
        <p:nvSpPr>
          <p:cNvPr id="296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968" name="textbox 2968"/>
          <p:cNvSpPr/>
          <p:nvPr/>
        </p:nvSpPr>
        <p:spPr>
          <a:xfrm>
            <a:off x="1544891" y="550065"/>
            <a:ext cx="5386070" cy="1215389"/>
          </a:xfrm>
          <a:prstGeom prst="rect">
            <a:avLst/>
          </a:prstGeom>
        </p:spPr>
        <p:txBody>
          <a:bodyPr vert="horz" wrap="square" lIns="0" tIns="0" rIns="0" bIns="0"/>
          <a:lstStyle/>
          <a:p>
            <a:pPr algn="l" rtl="0" eaLnBrk="0">
              <a:lnSpc>
                <a:spcPct val="87417"/>
              </a:lnSpc>
              <a:tabLst/>
            </a:pPr>
            <a:endParaRPr lang="Arial" altLang="Arial" sz="100" dirty="0"/>
          </a:p>
          <a:p>
            <a:pPr marL="69850" algn="l" rtl="0" eaLnBrk="0">
              <a:lnSpc>
                <a:spcPct val="91000"/>
              </a:lnSpc>
              <a:tabLst/>
            </a:pPr>
            <a:r>
              <a:rPr sz="2400" b="1" kern="0" spc="-10" dirty="0">
                <a:solidFill>
                  <a:srgbClr val="7F7F7F">
                    <a:alpha val="100000"/>
                  </a:srgbClr>
                </a:solidFill>
                <a:latin typeface="Microsoft YaHei"/>
                <a:ea typeface="Microsoft YaHei"/>
                <a:cs typeface="Microsoft YaHei"/>
              </a:rPr>
              <a:t>古代东方国家的学前教育</a:t>
            </a:r>
            <a:endParaRPr lang="Microsoft YaHei" altLang="Microsoft YaHei" sz="2400" dirty="0"/>
          </a:p>
          <a:p>
            <a:pPr algn="l" rtl="0" eaLnBrk="0">
              <a:lnSpc>
                <a:spcPct val="117000"/>
              </a:lnSpc>
              <a:tabLst/>
            </a:pPr>
            <a:endParaRPr lang="Arial" altLang="Arial" sz="1000" dirty="0"/>
          </a:p>
          <a:p>
            <a:pPr algn="l" rtl="0" eaLnBrk="0">
              <a:lnSpc>
                <a:spcPct val="118000"/>
              </a:lnSpc>
              <a:tabLst/>
            </a:pPr>
            <a:endParaRPr lang="Arial" altLang="Arial" sz="1000" dirty="0"/>
          </a:p>
          <a:p>
            <a:pPr algn="l" rtl="0" eaLnBrk="0">
              <a:lnSpc>
                <a:spcPct val="118000"/>
              </a:lnSpc>
              <a:tabLst/>
            </a:pPr>
            <a:endParaRPr lang="Arial" altLang="Arial" sz="1000" dirty="0"/>
          </a:p>
          <a:p>
            <a:pPr algn="l" rtl="0" eaLnBrk="0">
              <a:lnSpc>
                <a:spcPct val="112000"/>
              </a:lnSpc>
              <a:tabLst/>
            </a:pPr>
            <a:endParaRPr lang="Arial" altLang="Arial" sz="400" dirty="0"/>
          </a:p>
          <a:p>
            <a:pPr marL="12700" algn="l" rtl="0" eaLnBrk="0">
              <a:lnSpc>
                <a:spcPct val="91000"/>
              </a:lnSpc>
              <a:spcBef>
                <a:spcPts val="3"/>
              </a:spcBef>
              <a:tabLst/>
            </a:pPr>
            <a:r>
              <a:rPr sz="1800" b="1" kern="0" spc="0" dirty="0">
                <a:solidFill>
                  <a:srgbClr val="000000">
                    <a:alpha val="100000"/>
                  </a:srgbClr>
                </a:solidFill>
                <a:latin typeface="Microsoft YaHei"/>
                <a:ea typeface="Microsoft YaHei"/>
                <a:cs typeface="Microsoft YaHei"/>
              </a:rPr>
              <a:t>古代东方早在公元前3000年左右就已建</a:t>
            </a:r>
            <a:r>
              <a:rPr sz="1800" b="1" kern="0" spc="-10" dirty="0">
                <a:solidFill>
                  <a:srgbClr val="000000">
                    <a:alpha val="100000"/>
                  </a:srgbClr>
                </a:solidFill>
                <a:latin typeface="Microsoft YaHei"/>
                <a:ea typeface="Microsoft YaHei"/>
                <a:cs typeface="Microsoft YaHei"/>
              </a:rPr>
              <a:t>立奴隶制国家</a:t>
            </a:r>
            <a:endParaRPr lang="Microsoft YaHei" altLang="Microsoft YaHei" sz="1800" dirty="0"/>
          </a:p>
        </p:txBody>
      </p:sp>
      <p:sp>
        <p:nvSpPr>
          <p:cNvPr id="2970" name="textbox 2970"/>
          <p:cNvSpPr/>
          <p:nvPr/>
        </p:nvSpPr>
        <p:spPr>
          <a:xfrm>
            <a:off x="1602955" y="5131936"/>
            <a:ext cx="7828280" cy="664209"/>
          </a:xfrm>
          <a:prstGeom prst="rect">
            <a:avLst/>
          </a:prstGeom>
        </p:spPr>
        <p:txBody>
          <a:bodyPr vert="horz" wrap="square" lIns="0" tIns="0" rIns="0" bIns="0"/>
          <a:lstStyle/>
          <a:p>
            <a:pPr algn="l" rtl="0" eaLnBrk="0">
              <a:lnSpc>
                <a:spcPct val="89487"/>
              </a:lnSpc>
              <a:tabLst/>
            </a:pPr>
            <a:endParaRPr lang="Arial" altLang="Arial" sz="100" dirty="0"/>
          </a:p>
          <a:p>
            <a:pPr marL="12700" algn="l" rtl="0" eaLnBrk="0">
              <a:lnSpc>
                <a:spcPct val="85000"/>
              </a:lnSpc>
              <a:tabLst/>
            </a:pPr>
            <a:r>
              <a:rPr sz="1800" b="1" kern="0" spc="-30" dirty="0">
                <a:solidFill>
                  <a:srgbClr val="000000">
                    <a:alpha val="100000"/>
                  </a:srgbClr>
                </a:solidFill>
                <a:latin typeface="Microsoft YaHei"/>
                <a:ea typeface="Microsoft YaHei"/>
                <a:cs typeface="Microsoft YaHei"/>
              </a:rPr>
              <a:t>学校产生的原因和形式（分析）  ——重要原因是奴隶制国家制</a:t>
            </a:r>
            <a:r>
              <a:rPr sz="1800" b="1" kern="0" spc="-40" dirty="0">
                <a:solidFill>
                  <a:srgbClr val="000000">
                    <a:alpha val="100000"/>
                  </a:srgbClr>
                </a:solidFill>
                <a:latin typeface="Microsoft YaHei"/>
                <a:ea typeface="Microsoft YaHei"/>
                <a:cs typeface="Microsoft YaHei"/>
              </a:rPr>
              <a:t>度的建立与文字</a:t>
            </a:r>
            <a:endParaRPr lang="Microsoft YaHei" altLang="Microsoft YaHei" sz="1800" dirty="0"/>
          </a:p>
          <a:p>
            <a:pPr marL="18415" algn="l" rtl="0" eaLnBrk="0">
              <a:lnSpc>
                <a:spcPts val="3182"/>
              </a:lnSpc>
              <a:tabLst/>
            </a:pPr>
            <a:r>
              <a:rPr sz="1800" b="1" kern="0" spc="-60" dirty="0">
                <a:solidFill>
                  <a:srgbClr val="000000">
                    <a:alpha val="100000"/>
                  </a:srgbClr>
                </a:solidFill>
                <a:latin typeface="Microsoft YaHei"/>
                <a:ea typeface="Microsoft YaHei"/>
                <a:cs typeface="Microsoft YaHei"/>
              </a:rPr>
              <a:t>的出现等，学校最早出现于皇家</a:t>
            </a:r>
            <a:r>
              <a:rPr sz="1800" b="1" kern="0" spc="-70" dirty="0">
                <a:solidFill>
                  <a:srgbClr val="000000">
                    <a:alpha val="100000"/>
                  </a:srgbClr>
                </a:solidFill>
                <a:latin typeface="Microsoft YaHei"/>
                <a:ea typeface="Microsoft YaHei"/>
                <a:cs typeface="Microsoft YaHei"/>
              </a:rPr>
              <a:t>的宫廷之中。</a:t>
            </a:r>
            <a:endParaRPr lang="Microsoft YaHei" altLang="Microsoft YaHei" sz="1800" dirty="0"/>
          </a:p>
        </p:txBody>
      </p:sp>
      <p:grpSp>
        <p:nvGrpSpPr>
          <p:cNvPr id="372" name="group 372"/>
          <p:cNvGrpSpPr/>
          <p:nvPr/>
        </p:nvGrpSpPr>
        <p:grpSpPr>
          <a:xfrm rot="21600000">
            <a:off x="1569721" y="2180838"/>
            <a:ext cx="1636775" cy="1101852"/>
            <a:chOff x="0" y="0"/>
            <a:chExt cx="1636775" cy="1101852"/>
          </a:xfrm>
        </p:grpSpPr>
        <p:sp>
          <p:nvSpPr>
            <p:cNvPr id="2972" name="path"/>
            <p:cNvSpPr/>
            <p:nvPr/>
          </p:nvSpPr>
          <p:spPr>
            <a:xfrm>
              <a:off x="0" y="0"/>
              <a:ext cx="1636775" cy="1101852"/>
            </a:xfrm>
            <a:custGeom>
              <a:avLst/>
              <a:gdLst/>
              <a:ahLst/>
              <a:cxnLst/>
              <a:rect l="0" t="0" r="0" b="0"/>
              <a:pathLst>
                <a:path w="2577" h="1735">
                  <a:moveTo>
                    <a:pt x="1965" y="314"/>
                  </a:moveTo>
                  <a:lnTo>
                    <a:pt x="2000" y="328"/>
                  </a:lnTo>
                  <a:cubicBezTo>
                    <a:pt x="2057" y="364"/>
                    <a:pt x="2100" y="392"/>
                    <a:pt x="2136" y="442"/>
                  </a:cubicBezTo>
                  <a:lnTo>
                    <a:pt x="2164" y="478"/>
                  </a:lnTo>
                  <a:cubicBezTo>
                    <a:pt x="2207" y="535"/>
                    <a:pt x="2228" y="599"/>
                    <a:pt x="2242" y="671"/>
                  </a:cubicBezTo>
                  <a:lnTo>
                    <a:pt x="2285" y="692"/>
                  </a:lnTo>
                  <a:cubicBezTo>
                    <a:pt x="2342" y="728"/>
                    <a:pt x="2392" y="764"/>
                    <a:pt x="2435" y="814"/>
                  </a:cubicBezTo>
                  <a:lnTo>
                    <a:pt x="2470" y="849"/>
                  </a:lnTo>
                  <a:cubicBezTo>
                    <a:pt x="2506" y="906"/>
                    <a:pt x="2534" y="963"/>
                    <a:pt x="2556" y="1028"/>
                  </a:cubicBezTo>
                  <a:cubicBezTo>
                    <a:pt x="2563" y="1056"/>
                    <a:pt x="2570" y="1078"/>
                    <a:pt x="2570" y="1106"/>
                  </a:cubicBezTo>
                  <a:cubicBezTo>
                    <a:pt x="2577" y="1149"/>
                    <a:pt x="2577" y="1192"/>
                    <a:pt x="2577" y="1235"/>
                  </a:cubicBezTo>
                  <a:cubicBezTo>
                    <a:pt x="2570" y="1263"/>
                    <a:pt x="2563" y="1292"/>
                    <a:pt x="2556" y="1321"/>
                  </a:cubicBezTo>
                  <a:cubicBezTo>
                    <a:pt x="2549" y="1363"/>
                    <a:pt x="2527" y="1406"/>
                    <a:pt x="2513" y="1442"/>
                  </a:cubicBezTo>
                  <a:cubicBezTo>
                    <a:pt x="2499" y="1470"/>
                    <a:pt x="2485" y="1492"/>
                    <a:pt x="2463" y="1513"/>
                  </a:cubicBezTo>
                  <a:cubicBezTo>
                    <a:pt x="2442" y="1549"/>
                    <a:pt x="2413" y="1578"/>
                    <a:pt x="2378" y="1606"/>
                  </a:cubicBezTo>
                  <a:cubicBezTo>
                    <a:pt x="2356" y="1628"/>
                    <a:pt x="2335" y="1642"/>
                    <a:pt x="2314" y="1656"/>
                  </a:cubicBezTo>
                  <a:cubicBezTo>
                    <a:pt x="2271" y="1678"/>
                    <a:pt x="2235" y="1692"/>
                    <a:pt x="2185" y="1706"/>
                  </a:cubicBezTo>
                  <a:cubicBezTo>
                    <a:pt x="2164" y="1713"/>
                    <a:pt x="2136" y="1720"/>
                    <a:pt x="2107" y="1728"/>
                  </a:cubicBezTo>
                  <a:cubicBezTo>
                    <a:pt x="2079" y="1735"/>
                    <a:pt x="2057" y="1735"/>
                    <a:pt x="2029" y="1735"/>
                  </a:cubicBezTo>
                  <a:lnTo>
                    <a:pt x="519" y="1735"/>
                  </a:lnTo>
                  <a:cubicBezTo>
                    <a:pt x="491" y="1735"/>
                    <a:pt x="469" y="1728"/>
                    <a:pt x="441" y="1720"/>
                  </a:cubicBezTo>
                  <a:cubicBezTo>
                    <a:pt x="391" y="1713"/>
                    <a:pt x="356" y="1699"/>
                    <a:pt x="313" y="1678"/>
                  </a:cubicBezTo>
                  <a:cubicBezTo>
                    <a:pt x="284" y="1670"/>
                    <a:pt x="263" y="1656"/>
                    <a:pt x="242" y="1642"/>
                  </a:cubicBezTo>
                  <a:cubicBezTo>
                    <a:pt x="206" y="1613"/>
                    <a:pt x="170" y="1585"/>
                    <a:pt x="142" y="1556"/>
                  </a:cubicBezTo>
                  <a:cubicBezTo>
                    <a:pt x="128" y="1535"/>
                    <a:pt x="106" y="1513"/>
                    <a:pt x="92" y="1492"/>
                  </a:cubicBezTo>
                  <a:cubicBezTo>
                    <a:pt x="71" y="1449"/>
                    <a:pt x="49" y="1413"/>
                    <a:pt x="35" y="1371"/>
                  </a:cubicBezTo>
                  <a:cubicBezTo>
                    <a:pt x="21" y="1342"/>
                    <a:pt x="14" y="1321"/>
                    <a:pt x="14" y="1292"/>
                  </a:cubicBezTo>
                  <a:cubicBezTo>
                    <a:pt x="0" y="1249"/>
                    <a:pt x="0" y="1199"/>
                    <a:pt x="0" y="1156"/>
                  </a:cubicBezTo>
                  <a:cubicBezTo>
                    <a:pt x="0" y="1128"/>
                    <a:pt x="7" y="1106"/>
                    <a:pt x="7" y="1078"/>
                  </a:cubicBezTo>
                  <a:cubicBezTo>
                    <a:pt x="21" y="1028"/>
                    <a:pt x="35" y="985"/>
                    <a:pt x="56" y="935"/>
                  </a:cubicBezTo>
                  <a:lnTo>
                    <a:pt x="78" y="892"/>
                  </a:lnTo>
                  <a:cubicBezTo>
                    <a:pt x="121" y="835"/>
                    <a:pt x="156" y="792"/>
                    <a:pt x="213" y="749"/>
                  </a:cubicBezTo>
                  <a:cubicBezTo>
                    <a:pt x="242" y="721"/>
                    <a:pt x="277" y="699"/>
                    <a:pt x="313" y="685"/>
                  </a:cubicBezTo>
                  <a:lnTo>
                    <a:pt x="334" y="671"/>
                  </a:lnTo>
                  <a:cubicBezTo>
                    <a:pt x="348" y="592"/>
                    <a:pt x="377" y="521"/>
                    <a:pt x="427" y="457"/>
                  </a:cubicBezTo>
                  <a:lnTo>
                    <a:pt x="448" y="428"/>
                  </a:lnTo>
                  <a:cubicBezTo>
                    <a:pt x="491" y="378"/>
                    <a:pt x="534" y="349"/>
                    <a:pt x="591" y="321"/>
                  </a:cubicBezTo>
                  <a:lnTo>
                    <a:pt x="633" y="299"/>
                  </a:lnTo>
                  <a:cubicBezTo>
                    <a:pt x="690" y="278"/>
                    <a:pt x="754" y="271"/>
                    <a:pt x="818" y="278"/>
                  </a:cubicBezTo>
                  <a:cubicBezTo>
                    <a:pt x="854" y="221"/>
                    <a:pt x="897" y="171"/>
                    <a:pt x="947" y="128"/>
                  </a:cubicBezTo>
                  <a:lnTo>
                    <a:pt x="982" y="99"/>
                  </a:lnTo>
                  <a:cubicBezTo>
                    <a:pt x="1032" y="64"/>
                    <a:pt x="1089" y="42"/>
                    <a:pt x="1146" y="21"/>
                  </a:cubicBezTo>
                  <a:lnTo>
                    <a:pt x="1196" y="14"/>
                  </a:lnTo>
                  <a:cubicBezTo>
                    <a:pt x="1260" y="0"/>
                    <a:pt x="1317" y="0"/>
                    <a:pt x="1381" y="14"/>
                  </a:cubicBezTo>
                  <a:lnTo>
                    <a:pt x="1431" y="21"/>
                  </a:lnTo>
                  <a:cubicBezTo>
                    <a:pt x="1488" y="42"/>
                    <a:pt x="1538" y="64"/>
                    <a:pt x="1594" y="99"/>
                  </a:cubicBezTo>
                  <a:lnTo>
                    <a:pt x="1630" y="128"/>
                  </a:lnTo>
                  <a:cubicBezTo>
                    <a:pt x="1680" y="171"/>
                    <a:pt x="1723" y="221"/>
                    <a:pt x="1758" y="278"/>
                  </a:cubicBezTo>
                  <a:cubicBezTo>
                    <a:pt x="1829" y="271"/>
                    <a:pt x="1894" y="285"/>
                    <a:pt x="1965" y="314"/>
                  </a:cubicBezTo>
                </a:path>
              </a:pathLst>
            </a:custGeom>
            <a:solidFill>
              <a:srgbClr val="C9CACA">
                <a:alpha val="100000"/>
              </a:srgbClr>
            </a:solidFill>
            <a:ln cap="flat">
              <a:noFill/>
              <a:prstDash val="solid"/>
              <a:miter lim="0"/>
            </a:ln>
          </p:spPr>
          <p:txBody>
            <a:bodyPr rtlCol="0"/>
            <a:lstStyle/>
            <a:p>
              <a:pPr algn="ctr"/>
              <a:endParaRPr lang="zh-CN" altLang="en-US"/>
            </a:p>
          </p:txBody>
        </p:sp>
        <p:sp>
          <p:nvSpPr>
            <p:cNvPr id="2974" name="path"/>
            <p:cNvSpPr/>
            <p:nvPr/>
          </p:nvSpPr>
          <p:spPr>
            <a:xfrm>
              <a:off x="50293" y="56389"/>
              <a:ext cx="1537716" cy="992124"/>
            </a:xfrm>
            <a:custGeom>
              <a:avLst/>
              <a:gdLst/>
              <a:ahLst/>
              <a:cxnLst/>
              <a:rect l="0" t="0" r="0" b="0"/>
              <a:pathLst>
                <a:path w="2421" h="1562">
                  <a:moveTo>
                    <a:pt x="918" y="107"/>
                  </a:moveTo>
                  <a:lnTo>
                    <a:pt x="947" y="85"/>
                  </a:lnTo>
                  <a:cubicBezTo>
                    <a:pt x="1004" y="42"/>
                    <a:pt x="1061" y="21"/>
                    <a:pt x="1132" y="7"/>
                  </a:cubicBezTo>
                  <a:lnTo>
                    <a:pt x="1168" y="7"/>
                  </a:lnTo>
                  <a:cubicBezTo>
                    <a:pt x="1239" y="0"/>
                    <a:pt x="1303" y="7"/>
                    <a:pt x="1367" y="28"/>
                  </a:cubicBezTo>
                  <a:lnTo>
                    <a:pt x="1403" y="42"/>
                  </a:lnTo>
                  <a:cubicBezTo>
                    <a:pt x="1502" y="92"/>
                    <a:pt x="1588" y="171"/>
                    <a:pt x="1631" y="278"/>
                  </a:cubicBezTo>
                  <a:cubicBezTo>
                    <a:pt x="1709" y="263"/>
                    <a:pt x="1780" y="271"/>
                    <a:pt x="1851" y="299"/>
                  </a:cubicBezTo>
                  <a:lnTo>
                    <a:pt x="1887" y="313"/>
                  </a:lnTo>
                  <a:cubicBezTo>
                    <a:pt x="1944" y="349"/>
                    <a:pt x="1980" y="385"/>
                    <a:pt x="2022" y="435"/>
                  </a:cubicBezTo>
                  <a:lnTo>
                    <a:pt x="2036" y="470"/>
                  </a:lnTo>
                  <a:cubicBezTo>
                    <a:pt x="2065" y="527"/>
                    <a:pt x="2079" y="577"/>
                    <a:pt x="2086" y="642"/>
                  </a:cubicBezTo>
                  <a:cubicBezTo>
                    <a:pt x="2165" y="670"/>
                    <a:pt x="2236" y="720"/>
                    <a:pt x="2300" y="784"/>
                  </a:cubicBezTo>
                  <a:lnTo>
                    <a:pt x="2321" y="813"/>
                  </a:lnTo>
                  <a:cubicBezTo>
                    <a:pt x="2357" y="863"/>
                    <a:pt x="2378" y="906"/>
                    <a:pt x="2400" y="963"/>
                  </a:cubicBezTo>
                  <a:lnTo>
                    <a:pt x="2407" y="1005"/>
                  </a:lnTo>
                  <a:cubicBezTo>
                    <a:pt x="2421" y="1070"/>
                    <a:pt x="2421" y="1127"/>
                    <a:pt x="2407" y="1191"/>
                  </a:cubicBezTo>
                  <a:lnTo>
                    <a:pt x="2393" y="1234"/>
                  </a:lnTo>
                  <a:cubicBezTo>
                    <a:pt x="2378" y="1298"/>
                    <a:pt x="2350" y="1341"/>
                    <a:pt x="2307" y="1391"/>
                  </a:cubicBezTo>
                  <a:lnTo>
                    <a:pt x="2279" y="1426"/>
                  </a:lnTo>
                  <a:cubicBezTo>
                    <a:pt x="2236" y="1469"/>
                    <a:pt x="2186" y="1505"/>
                    <a:pt x="2129" y="1526"/>
                  </a:cubicBezTo>
                  <a:cubicBezTo>
                    <a:pt x="2093" y="1541"/>
                    <a:pt x="2058" y="1555"/>
                    <a:pt x="2015" y="1562"/>
                  </a:cubicBezTo>
                  <a:lnTo>
                    <a:pt x="1951" y="1562"/>
                  </a:lnTo>
                  <a:lnTo>
                    <a:pt x="448" y="1562"/>
                  </a:lnTo>
                  <a:cubicBezTo>
                    <a:pt x="427" y="1562"/>
                    <a:pt x="398" y="1562"/>
                    <a:pt x="377" y="1555"/>
                  </a:cubicBezTo>
                  <a:cubicBezTo>
                    <a:pt x="334" y="1548"/>
                    <a:pt x="292" y="1526"/>
                    <a:pt x="249" y="1505"/>
                  </a:cubicBezTo>
                  <a:lnTo>
                    <a:pt x="213" y="1483"/>
                  </a:lnTo>
                  <a:cubicBezTo>
                    <a:pt x="156" y="1448"/>
                    <a:pt x="121" y="1412"/>
                    <a:pt x="85" y="1355"/>
                  </a:cubicBezTo>
                  <a:cubicBezTo>
                    <a:pt x="64" y="1326"/>
                    <a:pt x="42" y="1291"/>
                    <a:pt x="28" y="1255"/>
                  </a:cubicBezTo>
                  <a:cubicBezTo>
                    <a:pt x="21" y="1234"/>
                    <a:pt x="21" y="1212"/>
                    <a:pt x="14" y="1191"/>
                  </a:cubicBezTo>
                  <a:cubicBezTo>
                    <a:pt x="7" y="1141"/>
                    <a:pt x="0" y="1098"/>
                    <a:pt x="7" y="1048"/>
                  </a:cubicBezTo>
                  <a:lnTo>
                    <a:pt x="14" y="1005"/>
                  </a:lnTo>
                  <a:cubicBezTo>
                    <a:pt x="21" y="948"/>
                    <a:pt x="42" y="898"/>
                    <a:pt x="71" y="848"/>
                  </a:cubicBezTo>
                  <a:lnTo>
                    <a:pt x="92" y="813"/>
                  </a:lnTo>
                  <a:cubicBezTo>
                    <a:pt x="156" y="734"/>
                    <a:pt x="235" y="670"/>
                    <a:pt x="334" y="642"/>
                  </a:cubicBezTo>
                  <a:lnTo>
                    <a:pt x="334" y="606"/>
                  </a:lnTo>
                  <a:cubicBezTo>
                    <a:pt x="348" y="542"/>
                    <a:pt x="363" y="492"/>
                    <a:pt x="398" y="435"/>
                  </a:cubicBezTo>
                  <a:lnTo>
                    <a:pt x="420" y="406"/>
                  </a:lnTo>
                  <a:cubicBezTo>
                    <a:pt x="462" y="356"/>
                    <a:pt x="505" y="328"/>
                    <a:pt x="562" y="299"/>
                  </a:cubicBezTo>
                  <a:cubicBezTo>
                    <a:pt x="641" y="271"/>
                    <a:pt x="712" y="263"/>
                    <a:pt x="790" y="278"/>
                  </a:cubicBezTo>
                  <a:cubicBezTo>
                    <a:pt x="819" y="206"/>
                    <a:pt x="861" y="156"/>
                    <a:pt x="918" y="107"/>
                  </a:cubicBezTo>
                </a:path>
              </a:pathLst>
            </a:custGeom>
            <a:solidFill>
              <a:srgbClr val="FFFFFF">
                <a:alpha val="100000"/>
              </a:srgbClr>
            </a:solidFill>
            <a:ln cap="flat">
              <a:noFill/>
              <a:prstDash val="solid"/>
              <a:miter lim="0"/>
            </a:ln>
          </p:spPr>
          <p:txBody>
            <a:bodyPr rtlCol="0"/>
            <a:lstStyle/>
            <a:p>
              <a:pPr algn="ctr"/>
              <a:endParaRPr lang="zh-CN" altLang="en-US"/>
            </a:p>
          </p:txBody>
        </p:sp>
        <p:sp>
          <p:nvSpPr>
            <p:cNvPr id="2976" name="path"/>
            <p:cNvSpPr/>
            <p:nvPr/>
          </p:nvSpPr>
          <p:spPr>
            <a:xfrm>
              <a:off x="103635" y="109733"/>
              <a:ext cx="1431036" cy="888491"/>
            </a:xfrm>
            <a:custGeom>
              <a:avLst/>
              <a:gdLst/>
              <a:ahLst/>
              <a:cxnLst/>
              <a:rect l="0" t="0" r="0" b="0"/>
              <a:pathLst>
                <a:path w="2253" h="1399">
                  <a:moveTo>
                    <a:pt x="385" y="1399"/>
                  </a:moveTo>
                  <a:cubicBezTo>
                    <a:pt x="171" y="1399"/>
                    <a:pt x="0" y="1220"/>
                    <a:pt x="0" y="1006"/>
                  </a:cubicBezTo>
                  <a:cubicBezTo>
                    <a:pt x="0" y="813"/>
                    <a:pt x="149" y="649"/>
                    <a:pt x="342" y="628"/>
                  </a:cubicBezTo>
                  <a:cubicBezTo>
                    <a:pt x="335" y="606"/>
                    <a:pt x="335" y="585"/>
                    <a:pt x="335" y="563"/>
                  </a:cubicBezTo>
                  <a:cubicBezTo>
                    <a:pt x="335" y="399"/>
                    <a:pt x="463" y="264"/>
                    <a:pt x="627" y="264"/>
                  </a:cubicBezTo>
                  <a:cubicBezTo>
                    <a:pt x="670" y="264"/>
                    <a:pt x="720" y="278"/>
                    <a:pt x="755" y="299"/>
                  </a:cubicBezTo>
                  <a:cubicBezTo>
                    <a:pt x="791" y="128"/>
                    <a:pt x="948" y="0"/>
                    <a:pt x="1126" y="0"/>
                  </a:cubicBezTo>
                  <a:cubicBezTo>
                    <a:pt x="1305" y="0"/>
                    <a:pt x="1461" y="128"/>
                    <a:pt x="1497" y="299"/>
                  </a:cubicBezTo>
                  <a:cubicBezTo>
                    <a:pt x="1533" y="278"/>
                    <a:pt x="1576" y="264"/>
                    <a:pt x="1626" y="264"/>
                  </a:cubicBezTo>
                  <a:cubicBezTo>
                    <a:pt x="1790" y="264"/>
                    <a:pt x="1918" y="399"/>
                    <a:pt x="1918" y="563"/>
                  </a:cubicBezTo>
                  <a:cubicBezTo>
                    <a:pt x="1918" y="585"/>
                    <a:pt x="1918" y="606"/>
                    <a:pt x="1911" y="628"/>
                  </a:cubicBezTo>
                  <a:cubicBezTo>
                    <a:pt x="2103" y="649"/>
                    <a:pt x="2253" y="813"/>
                    <a:pt x="2253" y="1006"/>
                  </a:cubicBezTo>
                  <a:cubicBezTo>
                    <a:pt x="2253" y="1220"/>
                    <a:pt x="2075" y="1399"/>
                    <a:pt x="1861" y="1399"/>
                  </a:cubicBezTo>
                  <a:lnTo>
                    <a:pt x="385" y="1399"/>
                  </a:lnTo>
                  <a:close/>
                </a:path>
              </a:pathLst>
            </a:custGeom>
            <a:solidFill>
              <a:srgbClr val="00B075">
                <a:alpha val="100000"/>
              </a:srgbClr>
            </a:solidFill>
            <a:ln cap="flat">
              <a:noFill/>
              <a:prstDash val="solid"/>
              <a:miter lim="0"/>
            </a:ln>
          </p:spPr>
          <p:txBody>
            <a:bodyPr rtlCol="0"/>
            <a:lstStyle/>
            <a:p>
              <a:pPr algn="ctr"/>
              <a:endParaRPr lang="zh-CN" altLang="en-US"/>
            </a:p>
          </p:txBody>
        </p:sp>
      </p:grpSp>
      <p:grpSp>
        <p:nvGrpSpPr>
          <p:cNvPr id="374" name="group 374"/>
          <p:cNvGrpSpPr/>
          <p:nvPr/>
        </p:nvGrpSpPr>
        <p:grpSpPr>
          <a:xfrm rot="21600000">
            <a:off x="5946643" y="2180838"/>
            <a:ext cx="1635251" cy="1101852"/>
            <a:chOff x="0" y="0"/>
            <a:chExt cx="1635251" cy="1101852"/>
          </a:xfrm>
        </p:grpSpPr>
        <p:grpSp>
          <p:nvGrpSpPr>
            <p:cNvPr id="376" name="group 376"/>
            <p:cNvGrpSpPr/>
            <p:nvPr/>
          </p:nvGrpSpPr>
          <p:grpSpPr>
            <a:xfrm rot="21600000">
              <a:off x="0" y="0"/>
              <a:ext cx="1635251" cy="1101852"/>
              <a:chOff x="0" y="0"/>
              <a:chExt cx="1635251" cy="1101852"/>
            </a:xfrm>
          </p:grpSpPr>
          <p:sp>
            <p:nvSpPr>
              <p:cNvPr id="2978" name="path"/>
              <p:cNvSpPr/>
              <p:nvPr/>
            </p:nvSpPr>
            <p:spPr>
              <a:xfrm>
                <a:off x="0" y="0"/>
                <a:ext cx="1635251" cy="1101852"/>
              </a:xfrm>
              <a:custGeom>
                <a:avLst/>
                <a:gdLst/>
                <a:ahLst/>
                <a:cxnLst/>
                <a:rect l="0" t="0" r="0" b="0"/>
                <a:pathLst>
                  <a:path w="2575" h="1735">
                    <a:moveTo>
                      <a:pt x="1963" y="314"/>
                    </a:moveTo>
                    <a:cubicBezTo>
                      <a:pt x="1977" y="314"/>
                      <a:pt x="1991" y="321"/>
                      <a:pt x="2006" y="328"/>
                    </a:cubicBezTo>
                    <a:cubicBezTo>
                      <a:pt x="2055" y="364"/>
                      <a:pt x="2098" y="392"/>
                      <a:pt x="2141" y="442"/>
                    </a:cubicBezTo>
                    <a:cubicBezTo>
                      <a:pt x="2148" y="449"/>
                      <a:pt x="2155" y="464"/>
                      <a:pt x="2162" y="478"/>
                    </a:cubicBezTo>
                    <a:cubicBezTo>
                      <a:pt x="2205" y="535"/>
                      <a:pt x="2226" y="599"/>
                      <a:pt x="2240" y="671"/>
                    </a:cubicBezTo>
                    <a:cubicBezTo>
                      <a:pt x="2255" y="678"/>
                      <a:pt x="2269" y="685"/>
                      <a:pt x="2283" y="692"/>
                    </a:cubicBezTo>
                    <a:cubicBezTo>
                      <a:pt x="2340" y="728"/>
                      <a:pt x="2390" y="764"/>
                      <a:pt x="2432" y="814"/>
                    </a:cubicBezTo>
                    <a:cubicBezTo>
                      <a:pt x="2447" y="828"/>
                      <a:pt x="2454" y="842"/>
                      <a:pt x="2468" y="849"/>
                    </a:cubicBezTo>
                    <a:cubicBezTo>
                      <a:pt x="2504" y="906"/>
                      <a:pt x="2532" y="963"/>
                      <a:pt x="2553" y="1028"/>
                    </a:cubicBezTo>
                    <a:cubicBezTo>
                      <a:pt x="2560" y="1056"/>
                      <a:pt x="2568" y="1078"/>
                      <a:pt x="2568" y="1106"/>
                    </a:cubicBezTo>
                    <a:cubicBezTo>
                      <a:pt x="2575" y="1149"/>
                      <a:pt x="2575" y="1192"/>
                      <a:pt x="2575" y="1235"/>
                    </a:cubicBezTo>
                    <a:cubicBezTo>
                      <a:pt x="2568" y="1263"/>
                      <a:pt x="2568" y="1292"/>
                      <a:pt x="2560" y="1321"/>
                    </a:cubicBezTo>
                    <a:cubicBezTo>
                      <a:pt x="2546" y="1363"/>
                      <a:pt x="2532" y="1406"/>
                      <a:pt x="2511" y="1442"/>
                    </a:cubicBezTo>
                    <a:cubicBezTo>
                      <a:pt x="2496" y="1470"/>
                      <a:pt x="2482" y="1492"/>
                      <a:pt x="2468" y="1513"/>
                    </a:cubicBezTo>
                    <a:cubicBezTo>
                      <a:pt x="2440" y="1549"/>
                      <a:pt x="2411" y="1578"/>
                      <a:pt x="2376" y="1606"/>
                    </a:cubicBezTo>
                    <a:cubicBezTo>
                      <a:pt x="2354" y="1628"/>
                      <a:pt x="2333" y="1642"/>
                      <a:pt x="2312" y="1656"/>
                    </a:cubicBezTo>
                    <a:cubicBezTo>
                      <a:pt x="2269" y="1678"/>
                      <a:pt x="2233" y="1692"/>
                      <a:pt x="2191" y="1706"/>
                    </a:cubicBezTo>
                    <a:cubicBezTo>
                      <a:pt x="2162" y="1713"/>
                      <a:pt x="2134" y="1720"/>
                      <a:pt x="2105" y="1728"/>
                    </a:cubicBezTo>
                    <a:cubicBezTo>
                      <a:pt x="2084" y="1735"/>
                      <a:pt x="2055" y="1735"/>
                      <a:pt x="2027" y="1735"/>
                    </a:cubicBezTo>
                    <a:lnTo>
                      <a:pt x="526" y="1735"/>
                    </a:lnTo>
                    <a:cubicBezTo>
                      <a:pt x="497" y="1735"/>
                      <a:pt x="469" y="1728"/>
                      <a:pt x="441" y="1720"/>
                    </a:cubicBezTo>
                    <a:cubicBezTo>
                      <a:pt x="398" y="1713"/>
                      <a:pt x="355" y="1699"/>
                      <a:pt x="313" y="1678"/>
                    </a:cubicBezTo>
                    <a:cubicBezTo>
                      <a:pt x="291" y="1670"/>
                      <a:pt x="263" y="1656"/>
                      <a:pt x="241" y="1642"/>
                    </a:cubicBezTo>
                    <a:cubicBezTo>
                      <a:pt x="206" y="1613"/>
                      <a:pt x="177" y="1585"/>
                      <a:pt x="142" y="1556"/>
                    </a:cubicBezTo>
                    <a:cubicBezTo>
                      <a:pt x="128" y="1535"/>
                      <a:pt x="113" y="1513"/>
                      <a:pt x="92" y="1492"/>
                    </a:cubicBezTo>
                    <a:cubicBezTo>
                      <a:pt x="71" y="1449"/>
                      <a:pt x="49" y="1413"/>
                      <a:pt x="35" y="1371"/>
                    </a:cubicBezTo>
                    <a:cubicBezTo>
                      <a:pt x="28" y="1342"/>
                      <a:pt x="21" y="1321"/>
                      <a:pt x="14" y="1292"/>
                    </a:cubicBezTo>
                    <a:cubicBezTo>
                      <a:pt x="7" y="1249"/>
                      <a:pt x="0" y="1199"/>
                      <a:pt x="0" y="1156"/>
                    </a:cubicBezTo>
                    <a:cubicBezTo>
                      <a:pt x="0" y="1128"/>
                      <a:pt x="7" y="1106"/>
                      <a:pt x="7" y="1078"/>
                    </a:cubicBezTo>
                    <a:cubicBezTo>
                      <a:pt x="21" y="1028"/>
                      <a:pt x="35" y="985"/>
                      <a:pt x="56" y="935"/>
                    </a:cubicBezTo>
                    <a:cubicBezTo>
                      <a:pt x="64" y="921"/>
                      <a:pt x="71" y="906"/>
                      <a:pt x="85" y="892"/>
                    </a:cubicBezTo>
                    <a:cubicBezTo>
                      <a:pt x="120" y="835"/>
                      <a:pt x="156" y="792"/>
                      <a:pt x="213" y="749"/>
                    </a:cubicBezTo>
                    <a:cubicBezTo>
                      <a:pt x="241" y="721"/>
                      <a:pt x="277" y="699"/>
                      <a:pt x="313" y="685"/>
                    </a:cubicBezTo>
                    <a:cubicBezTo>
                      <a:pt x="320" y="678"/>
                      <a:pt x="327" y="678"/>
                      <a:pt x="334" y="671"/>
                    </a:cubicBezTo>
                    <a:cubicBezTo>
                      <a:pt x="348" y="592"/>
                      <a:pt x="377" y="521"/>
                      <a:pt x="426" y="457"/>
                    </a:cubicBezTo>
                    <a:cubicBezTo>
                      <a:pt x="433" y="449"/>
                      <a:pt x="441" y="435"/>
                      <a:pt x="455" y="428"/>
                    </a:cubicBezTo>
                    <a:cubicBezTo>
                      <a:pt x="497" y="378"/>
                      <a:pt x="540" y="349"/>
                      <a:pt x="590" y="321"/>
                    </a:cubicBezTo>
                    <a:cubicBezTo>
                      <a:pt x="604" y="314"/>
                      <a:pt x="618" y="307"/>
                      <a:pt x="633" y="299"/>
                    </a:cubicBezTo>
                    <a:cubicBezTo>
                      <a:pt x="697" y="278"/>
                      <a:pt x="754" y="271"/>
                      <a:pt x="818" y="278"/>
                    </a:cubicBezTo>
                    <a:cubicBezTo>
                      <a:pt x="853" y="221"/>
                      <a:pt x="896" y="171"/>
                      <a:pt x="946" y="128"/>
                    </a:cubicBezTo>
                    <a:cubicBezTo>
                      <a:pt x="960" y="121"/>
                      <a:pt x="967" y="107"/>
                      <a:pt x="981" y="99"/>
                    </a:cubicBezTo>
                    <a:cubicBezTo>
                      <a:pt x="1038" y="64"/>
                      <a:pt x="1088" y="42"/>
                      <a:pt x="1145" y="21"/>
                    </a:cubicBezTo>
                    <a:cubicBezTo>
                      <a:pt x="1159" y="21"/>
                      <a:pt x="1180" y="14"/>
                      <a:pt x="1195" y="14"/>
                    </a:cubicBezTo>
                    <a:cubicBezTo>
                      <a:pt x="1259" y="0"/>
                      <a:pt x="1316" y="0"/>
                      <a:pt x="1380" y="14"/>
                    </a:cubicBezTo>
                    <a:cubicBezTo>
                      <a:pt x="1401" y="14"/>
                      <a:pt x="1415" y="21"/>
                      <a:pt x="1429" y="21"/>
                    </a:cubicBezTo>
                    <a:cubicBezTo>
                      <a:pt x="1486" y="42"/>
                      <a:pt x="1543" y="64"/>
                      <a:pt x="1593" y="99"/>
                    </a:cubicBezTo>
                    <a:cubicBezTo>
                      <a:pt x="1607" y="107"/>
                      <a:pt x="1621" y="121"/>
                      <a:pt x="1629" y="128"/>
                    </a:cubicBezTo>
                    <a:cubicBezTo>
                      <a:pt x="1678" y="171"/>
                      <a:pt x="1721" y="221"/>
                      <a:pt x="1757" y="278"/>
                    </a:cubicBezTo>
                    <a:cubicBezTo>
                      <a:pt x="1828" y="271"/>
                      <a:pt x="1899" y="285"/>
                      <a:pt x="1963" y="314"/>
                    </a:cubicBezTo>
                  </a:path>
                </a:pathLst>
              </a:custGeom>
              <a:solidFill>
                <a:srgbClr val="C9CACA">
                  <a:alpha val="100000"/>
                </a:srgbClr>
              </a:solidFill>
              <a:ln cap="flat">
                <a:noFill/>
                <a:prstDash val="solid"/>
                <a:miter lim="0"/>
              </a:ln>
            </p:spPr>
            <p:txBody>
              <a:bodyPr rtlCol="0"/>
              <a:lstStyle/>
              <a:p>
                <a:pPr algn="ctr"/>
                <a:endParaRPr lang="zh-CN" altLang="en-US"/>
              </a:p>
            </p:txBody>
          </p:sp>
          <p:sp>
            <p:nvSpPr>
              <p:cNvPr id="2980" name="path"/>
              <p:cNvSpPr/>
              <p:nvPr/>
            </p:nvSpPr>
            <p:spPr>
              <a:xfrm>
                <a:off x="50291" y="56389"/>
                <a:ext cx="1536191" cy="992124"/>
              </a:xfrm>
              <a:custGeom>
                <a:avLst/>
                <a:gdLst/>
                <a:ahLst/>
                <a:cxnLst/>
                <a:rect l="0" t="0" r="0" b="0"/>
                <a:pathLst>
                  <a:path w="2419" h="1562">
                    <a:moveTo>
                      <a:pt x="917" y="107"/>
                    </a:moveTo>
                    <a:cubicBezTo>
                      <a:pt x="932" y="99"/>
                      <a:pt x="939" y="92"/>
                      <a:pt x="953" y="85"/>
                    </a:cubicBezTo>
                    <a:cubicBezTo>
                      <a:pt x="1010" y="42"/>
                      <a:pt x="1060" y="21"/>
                      <a:pt x="1131" y="7"/>
                    </a:cubicBezTo>
                    <a:lnTo>
                      <a:pt x="1166" y="7"/>
                    </a:lnTo>
                    <a:cubicBezTo>
                      <a:pt x="1238" y="0"/>
                      <a:pt x="1302" y="7"/>
                      <a:pt x="1366" y="28"/>
                    </a:cubicBezTo>
                    <a:cubicBezTo>
                      <a:pt x="1380" y="35"/>
                      <a:pt x="1394" y="42"/>
                      <a:pt x="1401" y="42"/>
                    </a:cubicBezTo>
                    <a:cubicBezTo>
                      <a:pt x="1508" y="92"/>
                      <a:pt x="1586" y="171"/>
                      <a:pt x="1629" y="278"/>
                    </a:cubicBezTo>
                    <a:cubicBezTo>
                      <a:pt x="1707" y="263"/>
                      <a:pt x="1785" y="271"/>
                      <a:pt x="1857" y="299"/>
                    </a:cubicBezTo>
                    <a:cubicBezTo>
                      <a:pt x="1864" y="306"/>
                      <a:pt x="1878" y="313"/>
                      <a:pt x="1885" y="313"/>
                    </a:cubicBezTo>
                    <a:cubicBezTo>
                      <a:pt x="1942" y="349"/>
                      <a:pt x="1985" y="385"/>
                      <a:pt x="2020" y="435"/>
                    </a:cubicBezTo>
                    <a:cubicBezTo>
                      <a:pt x="2027" y="449"/>
                      <a:pt x="2034" y="456"/>
                      <a:pt x="2034" y="470"/>
                    </a:cubicBezTo>
                    <a:cubicBezTo>
                      <a:pt x="2070" y="527"/>
                      <a:pt x="2084" y="577"/>
                      <a:pt x="2084" y="642"/>
                    </a:cubicBezTo>
                    <a:cubicBezTo>
                      <a:pt x="2170" y="670"/>
                      <a:pt x="2241" y="720"/>
                      <a:pt x="2298" y="784"/>
                    </a:cubicBezTo>
                    <a:cubicBezTo>
                      <a:pt x="2305" y="791"/>
                      <a:pt x="2312" y="806"/>
                      <a:pt x="2326" y="813"/>
                    </a:cubicBezTo>
                    <a:cubicBezTo>
                      <a:pt x="2355" y="863"/>
                      <a:pt x="2383" y="906"/>
                      <a:pt x="2397" y="963"/>
                    </a:cubicBezTo>
                    <a:cubicBezTo>
                      <a:pt x="2397" y="977"/>
                      <a:pt x="2404" y="991"/>
                      <a:pt x="2404" y="1005"/>
                    </a:cubicBezTo>
                    <a:cubicBezTo>
                      <a:pt x="2419" y="1070"/>
                      <a:pt x="2419" y="1127"/>
                      <a:pt x="2404" y="1191"/>
                    </a:cubicBezTo>
                    <a:cubicBezTo>
                      <a:pt x="2404" y="1205"/>
                      <a:pt x="2397" y="1219"/>
                      <a:pt x="2397" y="1234"/>
                    </a:cubicBezTo>
                    <a:cubicBezTo>
                      <a:pt x="2376" y="1298"/>
                      <a:pt x="2348" y="1341"/>
                      <a:pt x="2305" y="1391"/>
                    </a:cubicBezTo>
                    <a:cubicBezTo>
                      <a:pt x="2298" y="1405"/>
                      <a:pt x="2291" y="1419"/>
                      <a:pt x="2276" y="1426"/>
                    </a:cubicBezTo>
                    <a:cubicBezTo>
                      <a:pt x="2234" y="1469"/>
                      <a:pt x="2184" y="1505"/>
                      <a:pt x="2127" y="1526"/>
                    </a:cubicBezTo>
                    <a:cubicBezTo>
                      <a:pt x="2091" y="1541"/>
                      <a:pt x="2056" y="1555"/>
                      <a:pt x="2020" y="1562"/>
                    </a:cubicBezTo>
                    <a:lnTo>
                      <a:pt x="1949" y="1562"/>
                    </a:lnTo>
                    <a:lnTo>
                      <a:pt x="448" y="1562"/>
                    </a:lnTo>
                    <a:cubicBezTo>
                      <a:pt x="426" y="1562"/>
                      <a:pt x="405" y="1562"/>
                      <a:pt x="377" y="1555"/>
                    </a:cubicBezTo>
                    <a:cubicBezTo>
                      <a:pt x="334" y="1548"/>
                      <a:pt x="291" y="1526"/>
                      <a:pt x="249" y="1505"/>
                    </a:cubicBezTo>
                    <a:cubicBezTo>
                      <a:pt x="234" y="1498"/>
                      <a:pt x="227" y="1491"/>
                      <a:pt x="213" y="1483"/>
                    </a:cubicBezTo>
                    <a:cubicBezTo>
                      <a:pt x="163" y="1448"/>
                      <a:pt x="120" y="1412"/>
                      <a:pt x="85" y="1355"/>
                    </a:cubicBezTo>
                    <a:cubicBezTo>
                      <a:pt x="64" y="1326"/>
                      <a:pt x="49" y="1291"/>
                      <a:pt x="35" y="1255"/>
                    </a:cubicBezTo>
                    <a:cubicBezTo>
                      <a:pt x="28" y="1234"/>
                      <a:pt x="21" y="1212"/>
                      <a:pt x="14" y="1191"/>
                    </a:cubicBezTo>
                    <a:cubicBezTo>
                      <a:pt x="7" y="1141"/>
                      <a:pt x="0" y="1098"/>
                      <a:pt x="7" y="1048"/>
                    </a:cubicBezTo>
                    <a:cubicBezTo>
                      <a:pt x="7" y="1034"/>
                      <a:pt x="14" y="1020"/>
                      <a:pt x="14" y="1005"/>
                    </a:cubicBezTo>
                    <a:cubicBezTo>
                      <a:pt x="28" y="948"/>
                      <a:pt x="42" y="898"/>
                      <a:pt x="71" y="848"/>
                    </a:cubicBezTo>
                    <a:cubicBezTo>
                      <a:pt x="78" y="834"/>
                      <a:pt x="92" y="827"/>
                      <a:pt x="99" y="813"/>
                    </a:cubicBezTo>
                    <a:cubicBezTo>
                      <a:pt x="156" y="734"/>
                      <a:pt x="241" y="670"/>
                      <a:pt x="334" y="642"/>
                    </a:cubicBezTo>
                    <a:cubicBezTo>
                      <a:pt x="341" y="634"/>
                      <a:pt x="341" y="620"/>
                      <a:pt x="341" y="606"/>
                    </a:cubicBezTo>
                    <a:cubicBezTo>
                      <a:pt x="348" y="542"/>
                      <a:pt x="370" y="492"/>
                      <a:pt x="398" y="435"/>
                    </a:cubicBezTo>
                    <a:cubicBezTo>
                      <a:pt x="405" y="428"/>
                      <a:pt x="412" y="420"/>
                      <a:pt x="419" y="406"/>
                    </a:cubicBezTo>
                    <a:cubicBezTo>
                      <a:pt x="462" y="356"/>
                      <a:pt x="512" y="328"/>
                      <a:pt x="569" y="299"/>
                    </a:cubicBezTo>
                    <a:cubicBezTo>
                      <a:pt x="640" y="271"/>
                      <a:pt x="711" y="263"/>
                      <a:pt x="789" y="278"/>
                    </a:cubicBezTo>
                    <a:cubicBezTo>
                      <a:pt x="818" y="206"/>
                      <a:pt x="860" y="156"/>
                      <a:pt x="917" y="107"/>
                    </a:cubicBezTo>
                  </a:path>
                </a:pathLst>
              </a:custGeom>
              <a:solidFill>
                <a:srgbClr val="FFFFFF">
                  <a:alpha val="100000"/>
                </a:srgbClr>
              </a:solidFill>
              <a:ln cap="flat">
                <a:noFill/>
                <a:prstDash val="solid"/>
                <a:miter lim="0"/>
              </a:ln>
            </p:spPr>
            <p:txBody>
              <a:bodyPr rtlCol="0"/>
              <a:lstStyle/>
              <a:p>
                <a:pPr algn="ctr"/>
                <a:endParaRPr lang="zh-CN" altLang="en-US"/>
              </a:p>
            </p:txBody>
          </p:sp>
          <p:sp>
            <p:nvSpPr>
              <p:cNvPr id="2982" name="path"/>
              <p:cNvSpPr/>
              <p:nvPr/>
            </p:nvSpPr>
            <p:spPr>
              <a:xfrm>
                <a:off x="103637" y="109733"/>
                <a:ext cx="1429511" cy="888491"/>
              </a:xfrm>
              <a:custGeom>
                <a:avLst/>
                <a:gdLst/>
                <a:ahLst/>
                <a:cxnLst/>
                <a:rect l="0" t="0" r="0" b="0"/>
                <a:pathLst>
                  <a:path w="2251" h="1399">
                    <a:moveTo>
                      <a:pt x="391" y="1399"/>
                    </a:moveTo>
                    <a:cubicBezTo>
                      <a:pt x="178" y="1399"/>
                      <a:pt x="0" y="1220"/>
                      <a:pt x="0" y="1006"/>
                    </a:cubicBezTo>
                    <a:cubicBezTo>
                      <a:pt x="0" y="813"/>
                      <a:pt x="149" y="649"/>
                      <a:pt x="341" y="628"/>
                    </a:cubicBezTo>
                    <a:cubicBezTo>
                      <a:pt x="334" y="606"/>
                      <a:pt x="334" y="585"/>
                      <a:pt x="334" y="563"/>
                    </a:cubicBezTo>
                    <a:cubicBezTo>
                      <a:pt x="334" y="399"/>
                      <a:pt x="463" y="264"/>
                      <a:pt x="626" y="264"/>
                    </a:cubicBezTo>
                    <a:cubicBezTo>
                      <a:pt x="676" y="264"/>
                      <a:pt x="719" y="278"/>
                      <a:pt x="755" y="299"/>
                    </a:cubicBezTo>
                    <a:cubicBezTo>
                      <a:pt x="790" y="128"/>
                      <a:pt x="947" y="0"/>
                      <a:pt x="1125" y="0"/>
                    </a:cubicBezTo>
                    <a:cubicBezTo>
                      <a:pt x="1310" y="0"/>
                      <a:pt x="1460" y="128"/>
                      <a:pt x="1496" y="299"/>
                    </a:cubicBezTo>
                    <a:cubicBezTo>
                      <a:pt x="1538" y="278"/>
                      <a:pt x="1581" y="264"/>
                      <a:pt x="1624" y="264"/>
                    </a:cubicBezTo>
                    <a:cubicBezTo>
                      <a:pt x="1788" y="264"/>
                      <a:pt x="1916" y="399"/>
                      <a:pt x="1916" y="563"/>
                    </a:cubicBezTo>
                    <a:cubicBezTo>
                      <a:pt x="1916" y="585"/>
                      <a:pt x="1916" y="606"/>
                      <a:pt x="1909" y="628"/>
                    </a:cubicBezTo>
                    <a:cubicBezTo>
                      <a:pt x="2101" y="649"/>
                      <a:pt x="2251" y="813"/>
                      <a:pt x="2251" y="1006"/>
                    </a:cubicBezTo>
                    <a:cubicBezTo>
                      <a:pt x="2251" y="1220"/>
                      <a:pt x="2080" y="1399"/>
                      <a:pt x="1866" y="1399"/>
                    </a:cubicBezTo>
                    <a:lnTo>
                      <a:pt x="391" y="1399"/>
                    </a:lnTo>
                    <a:close/>
                  </a:path>
                </a:pathLst>
              </a:custGeom>
              <a:solidFill>
                <a:srgbClr val="00B075">
                  <a:alpha val="100000"/>
                </a:srgbClr>
              </a:solidFill>
              <a:ln cap="flat">
                <a:noFill/>
                <a:prstDash val="solid"/>
                <a:miter lim="0"/>
              </a:ln>
            </p:spPr>
            <p:txBody>
              <a:bodyPr rtlCol="0"/>
              <a:lstStyle/>
              <a:p>
                <a:pPr algn="ctr"/>
                <a:endParaRPr lang="zh-CN" altLang="en-US"/>
              </a:p>
            </p:txBody>
          </p:sp>
        </p:grpSp>
        <p:sp>
          <p:nvSpPr>
            <p:cNvPr id="2984" name="textbox 2984"/>
            <p:cNvSpPr/>
            <p:nvPr/>
          </p:nvSpPr>
          <p:spPr>
            <a:xfrm>
              <a:off x="-12700" y="-12700"/>
              <a:ext cx="1661160" cy="1158875"/>
            </a:xfrm>
            <a:prstGeom prst="rect">
              <a:avLst/>
            </a:prstGeom>
          </p:spPr>
          <p:txBody>
            <a:bodyPr vert="horz" wrap="square" lIns="0" tIns="0" rIns="0" bIns="0"/>
            <a:lstStyle/>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marL="594359" algn="l" rtl="0" eaLnBrk="0">
                <a:lnSpc>
                  <a:spcPct val="91000"/>
                </a:lnSpc>
                <a:spcBef>
                  <a:spcPts val="6"/>
                </a:spcBef>
                <a:tabLst/>
              </a:pPr>
              <a:r>
                <a:rPr sz="2400" b="1" kern="0" spc="-40" dirty="0">
                  <a:solidFill>
                    <a:srgbClr val="FFFFFF">
                      <a:alpha val="100000"/>
                    </a:srgbClr>
                  </a:solidFill>
                  <a:latin typeface="Microsoft YaHei"/>
                  <a:ea typeface="Microsoft YaHei"/>
                  <a:cs typeface="Microsoft YaHei"/>
                </a:rPr>
                <a:t>印度</a:t>
              </a:r>
              <a:endParaRPr lang="Microsoft YaHei" altLang="Microsoft YaHei" sz="2400" dirty="0"/>
            </a:p>
          </p:txBody>
        </p:sp>
      </p:grpSp>
      <p:grpSp>
        <p:nvGrpSpPr>
          <p:cNvPr id="378" name="group 378"/>
          <p:cNvGrpSpPr/>
          <p:nvPr/>
        </p:nvGrpSpPr>
        <p:grpSpPr>
          <a:xfrm rot="21600000">
            <a:off x="3758179" y="2180845"/>
            <a:ext cx="1638300" cy="1097279"/>
            <a:chOff x="0" y="0"/>
            <a:chExt cx="1638300" cy="1097279"/>
          </a:xfrm>
        </p:grpSpPr>
        <p:grpSp>
          <p:nvGrpSpPr>
            <p:cNvPr id="380" name="group 380"/>
            <p:cNvGrpSpPr/>
            <p:nvPr/>
          </p:nvGrpSpPr>
          <p:grpSpPr>
            <a:xfrm rot="21600000">
              <a:off x="0" y="0"/>
              <a:ext cx="1638300" cy="1097279"/>
              <a:chOff x="0" y="0"/>
              <a:chExt cx="1638300" cy="1097279"/>
            </a:xfrm>
          </p:grpSpPr>
          <p:sp>
            <p:nvSpPr>
              <p:cNvPr id="2986" name="path"/>
              <p:cNvSpPr/>
              <p:nvPr/>
            </p:nvSpPr>
            <p:spPr>
              <a:xfrm>
                <a:off x="0" y="0"/>
                <a:ext cx="1638300" cy="1097279"/>
              </a:xfrm>
              <a:custGeom>
                <a:avLst/>
                <a:gdLst/>
                <a:ahLst/>
                <a:cxnLst/>
                <a:rect l="0" t="0" r="0" b="0"/>
                <a:pathLst>
                  <a:path w="2580" h="1727">
                    <a:moveTo>
                      <a:pt x="1967" y="307"/>
                    </a:moveTo>
                    <a:cubicBezTo>
                      <a:pt x="1981" y="307"/>
                      <a:pt x="1995" y="314"/>
                      <a:pt x="2009" y="321"/>
                    </a:cubicBezTo>
                    <a:cubicBezTo>
                      <a:pt x="2059" y="357"/>
                      <a:pt x="2102" y="385"/>
                      <a:pt x="2145" y="435"/>
                    </a:cubicBezTo>
                    <a:cubicBezTo>
                      <a:pt x="2152" y="449"/>
                      <a:pt x="2159" y="456"/>
                      <a:pt x="2166" y="471"/>
                    </a:cubicBezTo>
                    <a:cubicBezTo>
                      <a:pt x="2209" y="528"/>
                      <a:pt x="2230" y="592"/>
                      <a:pt x="2245" y="664"/>
                    </a:cubicBezTo>
                    <a:lnTo>
                      <a:pt x="2287" y="685"/>
                    </a:lnTo>
                    <a:cubicBezTo>
                      <a:pt x="2344" y="721"/>
                      <a:pt x="2394" y="756"/>
                      <a:pt x="2437" y="806"/>
                    </a:cubicBezTo>
                    <a:cubicBezTo>
                      <a:pt x="2451" y="821"/>
                      <a:pt x="2458" y="835"/>
                      <a:pt x="2473" y="842"/>
                    </a:cubicBezTo>
                    <a:cubicBezTo>
                      <a:pt x="2508" y="899"/>
                      <a:pt x="2537" y="956"/>
                      <a:pt x="2558" y="1021"/>
                    </a:cubicBezTo>
                    <a:cubicBezTo>
                      <a:pt x="2565" y="1049"/>
                      <a:pt x="2572" y="1071"/>
                      <a:pt x="2572" y="1099"/>
                    </a:cubicBezTo>
                    <a:cubicBezTo>
                      <a:pt x="2580" y="1142"/>
                      <a:pt x="2580" y="1185"/>
                      <a:pt x="2580" y="1228"/>
                    </a:cubicBezTo>
                    <a:cubicBezTo>
                      <a:pt x="2572" y="1256"/>
                      <a:pt x="2565" y="1285"/>
                      <a:pt x="2565" y="1313"/>
                    </a:cubicBezTo>
                    <a:cubicBezTo>
                      <a:pt x="2551" y="1356"/>
                      <a:pt x="2537" y="1399"/>
                      <a:pt x="2515" y="1435"/>
                    </a:cubicBezTo>
                    <a:cubicBezTo>
                      <a:pt x="2501" y="1463"/>
                      <a:pt x="2487" y="1485"/>
                      <a:pt x="2473" y="1506"/>
                    </a:cubicBezTo>
                    <a:cubicBezTo>
                      <a:pt x="2444" y="1542"/>
                      <a:pt x="2416" y="1570"/>
                      <a:pt x="2380" y="1599"/>
                    </a:cubicBezTo>
                    <a:cubicBezTo>
                      <a:pt x="2359" y="1620"/>
                      <a:pt x="2337" y="1635"/>
                      <a:pt x="2316" y="1649"/>
                    </a:cubicBezTo>
                    <a:cubicBezTo>
                      <a:pt x="2273" y="1670"/>
                      <a:pt x="2237" y="1685"/>
                      <a:pt x="2195" y="1699"/>
                    </a:cubicBezTo>
                    <a:cubicBezTo>
                      <a:pt x="2166" y="1713"/>
                      <a:pt x="2138" y="1713"/>
                      <a:pt x="2109" y="1720"/>
                    </a:cubicBezTo>
                    <a:cubicBezTo>
                      <a:pt x="2081" y="1727"/>
                      <a:pt x="2059" y="1727"/>
                      <a:pt x="2031" y="1727"/>
                    </a:cubicBezTo>
                    <a:lnTo>
                      <a:pt x="520" y="1727"/>
                    </a:lnTo>
                    <a:cubicBezTo>
                      <a:pt x="498" y="1727"/>
                      <a:pt x="470" y="1720"/>
                      <a:pt x="441" y="1713"/>
                    </a:cubicBezTo>
                    <a:cubicBezTo>
                      <a:pt x="399" y="1706"/>
                      <a:pt x="356" y="1692"/>
                      <a:pt x="313" y="1670"/>
                    </a:cubicBezTo>
                    <a:cubicBezTo>
                      <a:pt x="292" y="1663"/>
                      <a:pt x="263" y="1649"/>
                      <a:pt x="242" y="1635"/>
                    </a:cubicBezTo>
                    <a:cubicBezTo>
                      <a:pt x="206" y="1606"/>
                      <a:pt x="178" y="1578"/>
                      <a:pt x="142" y="1549"/>
                    </a:cubicBezTo>
                    <a:cubicBezTo>
                      <a:pt x="128" y="1528"/>
                      <a:pt x="106" y="1506"/>
                      <a:pt x="92" y="1485"/>
                    </a:cubicBezTo>
                    <a:cubicBezTo>
                      <a:pt x="71" y="1442"/>
                      <a:pt x="49" y="1406"/>
                      <a:pt x="35" y="1363"/>
                    </a:cubicBezTo>
                    <a:cubicBezTo>
                      <a:pt x="28" y="1335"/>
                      <a:pt x="14" y="1313"/>
                      <a:pt x="14" y="1285"/>
                    </a:cubicBezTo>
                    <a:cubicBezTo>
                      <a:pt x="0" y="1242"/>
                      <a:pt x="0" y="1199"/>
                      <a:pt x="0" y="1149"/>
                    </a:cubicBezTo>
                    <a:cubicBezTo>
                      <a:pt x="0" y="1121"/>
                      <a:pt x="7" y="1099"/>
                      <a:pt x="7" y="1071"/>
                    </a:cubicBezTo>
                    <a:cubicBezTo>
                      <a:pt x="21" y="1021"/>
                      <a:pt x="35" y="978"/>
                      <a:pt x="57" y="928"/>
                    </a:cubicBezTo>
                    <a:lnTo>
                      <a:pt x="78" y="885"/>
                    </a:lnTo>
                    <a:cubicBezTo>
                      <a:pt x="121" y="828"/>
                      <a:pt x="156" y="785"/>
                      <a:pt x="213" y="742"/>
                    </a:cubicBezTo>
                    <a:cubicBezTo>
                      <a:pt x="242" y="714"/>
                      <a:pt x="277" y="692"/>
                      <a:pt x="313" y="678"/>
                    </a:cubicBezTo>
                    <a:cubicBezTo>
                      <a:pt x="320" y="671"/>
                      <a:pt x="327" y="671"/>
                      <a:pt x="334" y="664"/>
                    </a:cubicBezTo>
                    <a:cubicBezTo>
                      <a:pt x="349" y="585"/>
                      <a:pt x="377" y="514"/>
                      <a:pt x="427" y="449"/>
                    </a:cubicBezTo>
                    <a:cubicBezTo>
                      <a:pt x="434" y="442"/>
                      <a:pt x="441" y="428"/>
                      <a:pt x="456" y="421"/>
                    </a:cubicBezTo>
                    <a:cubicBezTo>
                      <a:pt x="491" y="371"/>
                      <a:pt x="541" y="342"/>
                      <a:pt x="591" y="314"/>
                    </a:cubicBezTo>
                    <a:cubicBezTo>
                      <a:pt x="605" y="307"/>
                      <a:pt x="620" y="299"/>
                      <a:pt x="634" y="292"/>
                    </a:cubicBezTo>
                    <a:cubicBezTo>
                      <a:pt x="698" y="271"/>
                      <a:pt x="755" y="264"/>
                      <a:pt x="819" y="271"/>
                    </a:cubicBezTo>
                    <a:cubicBezTo>
                      <a:pt x="855" y="214"/>
                      <a:pt x="898" y="164"/>
                      <a:pt x="947" y="121"/>
                    </a:cubicBezTo>
                    <a:cubicBezTo>
                      <a:pt x="962" y="114"/>
                      <a:pt x="969" y="99"/>
                      <a:pt x="983" y="92"/>
                    </a:cubicBezTo>
                    <a:cubicBezTo>
                      <a:pt x="1033" y="57"/>
                      <a:pt x="1090" y="35"/>
                      <a:pt x="1147" y="14"/>
                    </a:cubicBezTo>
                    <a:cubicBezTo>
                      <a:pt x="1161" y="14"/>
                      <a:pt x="1183" y="7"/>
                      <a:pt x="1197" y="7"/>
                    </a:cubicBezTo>
                    <a:cubicBezTo>
                      <a:pt x="1261" y="0"/>
                      <a:pt x="1318" y="0"/>
                      <a:pt x="1382" y="7"/>
                    </a:cubicBezTo>
                    <a:cubicBezTo>
                      <a:pt x="1396" y="7"/>
                      <a:pt x="1418" y="14"/>
                      <a:pt x="1432" y="14"/>
                    </a:cubicBezTo>
                    <a:cubicBezTo>
                      <a:pt x="1489" y="35"/>
                      <a:pt x="1546" y="57"/>
                      <a:pt x="1596" y="92"/>
                    </a:cubicBezTo>
                    <a:cubicBezTo>
                      <a:pt x="1610" y="99"/>
                      <a:pt x="1617" y="114"/>
                      <a:pt x="1632" y="121"/>
                    </a:cubicBezTo>
                    <a:cubicBezTo>
                      <a:pt x="1682" y="164"/>
                      <a:pt x="1724" y="214"/>
                      <a:pt x="1760" y="271"/>
                    </a:cubicBezTo>
                    <a:cubicBezTo>
                      <a:pt x="1831" y="264"/>
                      <a:pt x="1902" y="278"/>
                      <a:pt x="1967" y="307"/>
                    </a:cubicBezTo>
                  </a:path>
                </a:pathLst>
              </a:custGeom>
              <a:solidFill>
                <a:srgbClr val="C9CACA">
                  <a:alpha val="100000"/>
                </a:srgbClr>
              </a:solidFill>
              <a:ln cap="flat">
                <a:noFill/>
                <a:prstDash val="solid"/>
                <a:miter lim="0"/>
              </a:ln>
            </p:spPr>
            <p:txBody>
              <a:bodyPr rtlCol="0"/>
              <a:lstStyle/>
              <a:p>
                <a:pPr algn="ctr"/>
                <a:endParaRPr lang="zh-CN" altLang="en-US"/>
              </a:p>
            </p:txBody>
          </p:sp>
          <p:sp>
            <p:nvSpPr>
              <p:cNvPr id="2988" name="path"/>
              <p:cNvSpPr/>
              <p:nvPr/>
            </p:nvSpPr>
            <p:spPr>
              <a:xfrm>
                <a:off x="51815" y="50286"/>
                <a:ext cx="1536192" cy="992123"/>
              </a:xfrm>
              <a:custGeom>
                <a:avLst/>
                <a:gdLst/>
                <a:ahLst/>
                <a:cxnLst/>
                <a:rect l="0" t="0" r="0" b="0"/>
                <a:pathLst>
                  <a:path w="2419" h="1562">
                    <a:moveTo>
                      <a:pt x="917" y="107"/>
                    </a:moveTo>
                    <a:cubicBezTo>
                      <a:pt x="932" y="99"/>
                      <a:pt x="939" y="92"/>
                      <a:pt x="953" y="85"/>
                    </a:cubicBezTo>
                    <a:cubicBezTo>
                      <a:pt x="1003" y="42"/>
                      <a:pt x="1060" y="21"/>
                      <a:pt x="1131" y="7"/>
                    </a:cubicBezTo>
                    <a:lnTo>
                      <a:pt x="1166" y="7"/>
                    </a:lnTo>
                    <a:cubicBezTo>
                      <a:pt x="1238" y="0"/>
                      <a:pt x="1302" y="7"/>
                      <a:pt x="1366" y="28"/>
                    </a:cubicBezTo>
                    <a:cubicBezTo>
                      <a:pt x="1380" y="35"/>
                      <a:pt x="1387" y="42"/>
                      <a:pt x="1401" y="42"/>
                    </a:cubicBezTo>
                    <a:cubicBezTo>
                      <a:pt x="1501" y="92"/>
                      <a:pt x="1586" y="171"/>
                      <a:pt x="1629" y="278"/>
                    </a:cubicBezTo>
                    <a:cubicBezTo>
                      <a:pt x="1707" y="263"/>
                      <a:pt x="1778" y="271"/>
                      <a:pt x="1849" y="299"/>
                    </a:cubicBezTo>
                    <a:cubicBezTo>
                      <a:pt x="1864" y="306"/>
                      <a:pt x="1878" y="313"/>
                      <a:pt x="1885" y="313"/>
                    </a:cubicBezTo>
                    <a:cubicBezTo>
                      <a:pt x="1942" y="349"/>
                      <a:pt x="1985" y="385"/>
                      <a:pt x="2020" y="435"/>
                    </a:cubicBezTo>
                    <a:cubicBezTo>
                      <a:pt x="2027" y="449"/>
                      <a:pt x="2027" y="456"/>
                      <a:pt x="2034" y="470"/>
                    </a:cubicBezTo>
                    <a:cubicBezTo>
                      <a:pt x="2063" y="527"/>
                      <a:pt x="2077" y="577"/>
                      <a:pt x="2084" y="642"/>
                    </a:cubicBezTo>
                    <a:cubicBezTo>
                      <a:pt x="2163" y="670"/>
                      <a:pt x="2234" y="720"/>
                      <a:pt x="2298" y="784"/>
                    </a:cubicBezTo>
                    <a:cubicBezTo>
                      <a:pt x="2305" y="791"/>
                      <a:pt x="2312" y="806"/>
                      <a:pt x="2319" y="813"/>
                    </a:cubicBezTo>
                    <a:cubicBezTo>
                      <a:pt x="2355" y="863"/>
                      <a:pt x="2376" y="913"/>
                      <a:pt x="2397" y="963"/>
                    </a:cubicBezTo>
                    <a:cubicBezTo>
                      <a:pt x="2397" y="977"/>
                      <a:pt x="2404" y="991"/>
                      <a:pt x="2404" y="1005"/>
                    </a:cubicBezTo>
                    <a:cubicBezTo>
                      <a:pt x="2419" y="1070"/>
                      <a:pt x="2419" y="1127"/>
                      <a:pt x="2404" y="1191"/>
                    </a:cubicBezTo>
                    <a:cubicBezTo>
                      <a:pt x="2404" y="1205"/>
                      <a:pt x="2397" y="1219"/>
                      <a:pt x="2397" y="1234"/>
                    </a:cubicBezTo>
                    <a:cubicBezTo>
                      <a:pt x="2376" y="1298"/>
                      <a:pt x="2348" y="1341"/>
                      <a:pt x="2305" y="1391"/>
                    </a:cubicBezTo>
                    <a:cubicBezTo>
                      <a:pt x="2298" y="1405"/>
                      <a:pt x="2291" y="1419"/>
                      <a:pt x="2276" y="1426"/>
                    </a:cubicBezTo>
                    <a:cubicBezTo>
                      <a:pt x="2234" y="1469"/>
                      <a:pt x="2184" y="1505"/>
                      <a:pt x="2127" y="1526"/>
                    </a:cubicBezTo>
                    <a:cubicBezTo>
                      <a:pt x="2091" y="1541"/>
                      <a:pt x="2056" y="1555"/>
                      <a:pt x="2020" y="1562"/>
                    </a:cubicBezTo>
                    <a:lnTo>
                      <a:pt x="1949" y="1562"/>
                    </a:lnTo>
                    <a:lnTo>
                      <a:pt x="448" y="1562"/>
                    </a:lnTo>
                    <a:cubicBezTo>
                      <a:pt x="426" y="1562"/>
                      <a:pt x="405" y="1562"/>
                      <a:pt x="377" y="1555"/>
                    </a:cubicBezTo>
                    <a:cubicBezTo>
                      <a:pt x="334" y="1548"/>
                      <a:pt x="291" y="1533"/>
                      <a:pt x="249" y="1505"/>
                    </a:cubicBezTo>
                    <a:cubicBezTo>
                      <a:pt x="234" y="1498"/>
                      <a:pt x="220" y="1491"/>
                      <a:pt x="213" y="1483"/>
                    </a:cubicBezTo>
                    <a:cubicBezTo>
                      <a:pt x="156" y="1448"/>
                      <a:pt x="120" y="1412"/>
                      <a:pt x="85" y="1355"/>
                    </a:cubicBezTo>
                    <a:cubicBezTo>
                      <a:pt x="64" y="1326"/>
                      <a:pt x="49" y="1291"/>
                      <a:pt x="35" y="1255"/>
                    </a:cubicBezTo>
                    <a:cubicBezTo>
                      <a:pt x="21" y="1234"/>
                      <a:pt x="21" y="1212"/>
                      <a:pt x="14" y="1191"/>
                    </a:cubicBezTo>
                    <a:cubicBezTo>
                      <a:pt x="7" y="1141"/>
                      <a:pt x="0" y="1098"/>
                      <a:pt x="7" y="1048"/>
                    </a:cubicBezTo>
                    <a:cubicBezTo>
                      <a:pt x="7" y="1034"/>
                      <a:pt x="7" y="1020"/>
                      <a:pt x="14" y="1005"/>
                    </a:cubicBezTo>
                    <a:cubicBezTo>
                      <a:pt x="21" y="948"/>
                      <a:pt x="42" y="898"/>
                      <a:pt x="71" y="848"/>
                    </a:cubicBezTo>
                    <a:cubicBezTo>
                      <a:pt x="78" y="841"/>
                      <a:pt x="85" y="827"/>
                      <a:pt x="99" y="813"/>
                    </a:cubicBezTo>
                    <a:cubicBezTo>
                      <a:pt x="156" y="734"/>
                      <a:pt x="241" y="677"/>
                      <a:pt x="334" y="642"/>
                    </a:cubicBezTo>
                    <a:cubicBezTo>
                      <a:pt x="334" y="634"/>
                      <a:pt x="341" y="620"/>
                      <a:pt x="341" y="606"/>
                    </a:cubicBezTo>
                    <a:cubicBezTo>
                      <a:pt x="348" y="542"/>
                      <a:pt x="362" y="492"/>
                      <a:pt x="398" y="435"/>
                    </a:cubicBezTo>
                    <a:cubicBezTo>
                      <a:pt x="405" y="428"/>
                      <a:pt x="412" y="420"/>
                      <a:pt x="419" y="406"/>
                    </a:cubicBezTo>
                    <a:cubicBezTo>
                      <a:pt x="462" y="356"/>
                      <a:pt x="505" y="328"/>
                      <a:pt x="569" y="299"/>
                    </a:cubicBezTo>
                    <a:cubicBezTo>
                      <a:pt x="640" y="271"/>
                      <a:pt x="711" y="263"/>
                      <a:pt x="789" y="278"/>
                    </a:cubicBezTo>
                    <a:cubicBezTo>
                      <a:pt x="818" y="206"/>
                      <a:pt x="860" y="156"/>
                      <a:pt x="917" y="107"/>
                    </a:cubicBezTo>
                  </a:path>
                </a:pathLst>
              </a:custGeom>
              <a:solidFill>
                <a:srgbClr val="FFFFFF">
                  <a:alpha val="100000"/>
                </a:srgbClr>
              </a:solidFill>
              <a:ln cap="flat">
                <a:noFill/>
                <a:prstDash val="solid"/>
                <a:miter lim="0"/>
              </a:ln>
            </p:spPr>
            <p:txBody>
              <a:bodyPr rtlCol="0"/>
              <a:lstStyle/>
              <a:p>
                <a:pPr algn="ctr"/>
                <a:endParaRPr lang="zh-CN" altLang="en-US"/>
              </a:p>
            </p:txBody>
          </p:sp>
          <p:sp>
            <p:nvSpPr>
              <p:cNvPr id="2990" name="path"/>
              <p:cNvSpPr/>
              <p:nvPr/>
            </p:nvSpPr>
            <p:spPr>
              <a:xfrm>
                <a:off x="105166" y="103630"/>
                <a:ext cx="1427987" cy="888491"/>
              </a:xfrm>
              <a:custGeom>
                <a:avLst/>
                <a:gdLst/>
                <a:ahLst/>
                <a:cxnLst/>
                <a:rect l="0" t="0" r="0" b="0"/>
                <a:pathLst>
                  <a:path w="2248" h="1399">
                    <a:moveTo>
                      <a:pt x="384" y="1399"/>
                    </a:moveTo>
                    <a:cubicBezTo>
                      <a:pt x="170" y="1399"/>
                      <a:pt x="0" y="1227"/>
                      <a:pt x="0" y="1013"/>
                    </a:cubicBezTo>
                    <a:cubicBezTo>
                      <a:pt x="0" y="813"/>
                      <a:pt x="149" y="649"/>
                      <a:pt x="341" y="628"/>
                    </a:cubicBezTo>
                    <a:cubicBezTo>
                      <a:pt x="334" y="606"/>
                      <a:pt x="334" y="585"/>
                      <a:pt x="334" y="563"/>
                    </a:cubicBezTo>
                    <a:cubicBezTo>
                      <a:pt x="334" y="399"/>
                      <a:pt x="462" y="271"/>
                      <a:pt x="626" y="271"/>
                    </a:cubicBezTo>
                    <a:cubicBezTo>
                      <a:pt x="676" y="271"/>
                      <a:pt x="718" y="278"/>
                      <a:pt x="754" y="299"/>
                    </a:cubicBezTo>
                    <a:cubicBezTo>
                      <a:pt x="789" y="128"/>
                      <a:pt x="946" y="0"/>
                      <a:pt x="1124" y="0"/>
                    </a:cubicBezTo>
                    <a:cubicBezTo>
                      <a:pt x="1302" y="0"/>
                      <a:pt x="1458" y="128"/>
                      <a:pt x="1494" y="299"/>
                    </a:cubicBezTo>
                    <a:cubicBezTo>
                      <a:pt x="1530" y="278"/>
                      <a:pt x="1579" y="271"/>
                      <a:pt x="1622" y="271"/>
                    </a:cubicBezTo>
                    <a:cubicBezTo>
                      <a:pt x="1786" y="271"/>
                      <a:pt x="1914" y="399"/>
                      <a:pt x="1914" y="563"/>
                    </a:cubicBezTo>
                    <a:cubicBezTo>
                      <a:pt x="1914" y="585"/>
                      <a:pt x="1914" y="606"/>
                      <a:pt x="1907" y="628"/>
                    </a:cubicBezTo>
                    <a:cubicBezTo>
                      <a:pt x="2099" y="649"/>
                      <a:pt x="2248" y="813"/>
                      <a:pt x="2248" y="1013"/>
                    </a:cubicBezTo>
                    <a:cubicBezTo>
                      <a:pt x="2248" y="1227"/>
                      <a:pt x="2077" y="1399"/>
                      <a:pt x="1864" y="1399"/>
                    </a:cubicBezTo>
                    <a:lnTo>
                      <a:pt x="384" y="1399"/>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2992" name="textbox 2992"/>
            <p:cNvSpPr/>
            <p:nvPr/>
          </p:nvSpPr>
          <p:spPr>
            <a:xfrm>
              <a:off x="-12700" y="-12700"/>
              <a:ext cx="1663700" cy="1152525"/>
            </a:xfrm>
            <a:prstGeom prst="rect">
              <a:avLst/>
            </a:prstGeom>
          </p:spPr>
          <p:txBody>
            <a:bodyPr vert="horz" wrap="square" lIns="0" tIns="0" rIns="0" bIns="0"/>
            <a:lstStyle/>
            <a:p>
              <a:pPr algn="l" rtl="0" eaLnBrk="0">
                <a:lnSpc>
                  <a:spcPct val="145000"/>
                </a:lnSpc>
                <a:tabLst/>
              </a:pPr>
              <a:endParaRPr lang="Arial" altLang="Arial" sz="1000" dirty="0"/>
            </a:p>
            <a:p>
              <a:pPr algn="l" rtl="0" eaLnBrk="0">
                <a:lnSpc>
                  <a:spcPct val="145000"/>
                </a:lnSpc>
                <a:tabLst/>
              </a:pPr>
              <a:endParaRPr lang="Arial" altLang="Arial" sz="1000" dirty="0"/>
            </a:p>
            <a:p>
              <a:pPr marL="393700" algn="l" rtl="0" eaLnBrk="0">
                <a:lnSpc>
                  <a:spcPct val="91000"/>
                </a:lnSpc>
                <a:spcBef>
                  <a:spcPts val="3"/>
                </a:spcBef>
                <a:tabLst/>
              </a:pPr>
              <a:r>
                <a:rPr sz="2400" b="1" kern="0" spc="-60" dirty="0">
                  <a:solidFill>
                    <a:srgbClr val="FFFFFF">
                      <a:alpha val="100000"/>
                    </a:srgbClr>
                  </a:solidFill>
                  <a:latin typeface="Microsoft YaHei"/>
                  <a:ea typeface="Microsoft YaHei"/>
                  <a:cs typeface="Microsoft YaHei"/>
                </a:rPr>
                <a:t>巴比伦</a:t>
              </a:r>
              <a:endParaRPr lang="Microsoft YaHei" altLang="Microsoft YaHei" sz="2400" dirty="0"/>
            </a:p>
          </p:txBody>
        </p:sp>
      </p:grpSp>
      <p:grpSp>
        <p:nvGrpSpPr>
          <p:cNvPr id="382" name="group 382"/>
          <p:cNvGrpSpPr/>
          <p:nvPr/>
        </p:nvGrpSpPr>
        <p:grpSpPr>
          <a:xfrm rot="21600000">
            <a:off x="8133590" y="2180845"/>
            <a:ext cx="1636775" cy="1097279"/>
            <a:chOff x="0" y="0"/>
            <a:chExt cx="1636775" cy="1097279"/>
          </a:xfrm>
        </p:grpSpPr>
        <p:grpSp>
          <p:nvGrpSpPr>
            <p:cNvPr id="384" name="group 384"/>
            <p:cNvGrpSpPr/>
            <p:nvPr/>
          </p:nvGrpSpPr>
          <p:grpSpPr>
            <a:xfrm rot="21600000">
              <a:off x="0" y="0"/>
              <a:ext cx="1636775" cy="1097279"/>
              <a:chOff x="0" y="0"/>
              <a:chExt cx="1636775" cy="1097279"/>
            </a:xfrm>
          </p:grpSpPr>
          <p:sp>
            <p:nvSpPr>
              <p:cNvPr id="2994" name="path"/>
              <p:cNvSpPr/>
              <p:nvPr/>
            </p:nvSpPr>
            <p:spPr>
              <a:xfrm>
                <a:off x="0" y="0"/>
                <a:ext cx="1636775" cy="1097279"/>
              </a:xfrm>
              <a:custGeom>
                <a:avLst/>
                <a:gdLst/>
                <a:ahLst/>
                <a:cxnLst/>
                <a:rect l="0" t="0" r="0" b="0"/>
                <a:pathLst>
                  <a:path w="2577" h="1727">
                    <a:moveTo>
                      <a:pt x="1965" y="307"/>
                    </a:moveTo>
                    <a:cubicBezTo>
                      <a:pt x="1979" y="307"/>
                      <a:pt x="1993" y="314"/>
                      <a:pt x="2007" y="321"/>
                    </a:cubicBezTo>
                    <a:cubicBezTo>
                      <a:pt x="2057" y="357"/>
                      <a:pt x="2100" y="385"/>
                      <a:pt x="2143" y="435"/>
                    </a:cubicBezTo>
                    <a:cubicBezTo>
                      <a:pt x="2150" y="449"/>
                      <a:pt x="2157" y="456"/>
                      <a:pt x="2164" y="471"/>
                    </a:cubicBezTo>
                    <a:cubicBezTo>
                      <a:pt x="2207" y="528"/>
                      <a:pt x="2235" y="592"/>
                      <a:pt x="2242" y="664"/>
                    </a:cubicBezTo>
                    <a:lnTo>
                      <a:pt x="2285" y="685"/>
                    </a:lnTo>
                    <a:cubicBezTo>
                      <a:pt x="2342" y="721"/>
                      <a:pt x="2392" y="756"/>
                      <a:pt x="2442" y="806"/>
                    </a:cubicBezTo>
                    <a:cubicBezTo>
                      <a:pt x="2449" y="821"/>
                      <a:pt x="2456" y="835"/>
                      <a:pt x="2470" y="842"/>
                    </a:cubicBezTo>
                    <a:cubicBezTo>
                      <a:pt x="2506" y="899"/>
                      <a:pt x="2534" y="956"/>
                      <a:pt x="2556" y="1021"/>
                    </a:cubicBezTo>
                    <a:cubicBezTo>
                      <a:pt x="2563" y="1049"/>
                      <a:pt x="2570" y="1071"/>
                      <a:pt x="2570" y="1099"/>
                    </a:cubicBezTo>
                    <a:cubicBezTo>
                      <a:pt x="2577" y="1142"/>
                      <a:pt x="2577" y="1185"/>
                      <a:pt x="2577" y="1228"/>
                    </a:cubicBezTo>
                    <a:cubicBezTo>
                      <a:pt x="2570" y="1256"/>
                      <a:pt x="2570" y="1285"/>
                      <a:pt x="2563" y="1313"/>
                    </a:cubicBezTo>
                    <a:cubicBezTo>
                      <a:pt x="2549" y="1356"/>
                      <a:pt x="2534" y="1399"/>
                      <a:pt x="2513" y="1435"/>
                    </a:cubicBezTo>
                    <a:cubicBezTo>
                      <a:pt x="2499" y="1463"/>
                      <a:pt x="2485" y="1485"/>
                      <a:pt x="2470" y="1506"/>
                    </a:cubicBezTo>
                    <a:cubicBezTo>
                      <a:pt x="2442" y="1542"/>
                      <a:pt x="2413" y="1570"/>
                      <a:pt x="2378" y="1599"/>
                    </a:cubicBezTo>
                    <a:cubicBezTo>
                      <a:pt x="2356" y="1620"/>
                      <a:pt x="2335" y="1635"/>
                      <a:pt x="2314" y="1649"/>
                    </a:cubicBezTo>
                    <a:cubicBezTo>
                      <a:pt x="2271" y="1670"/>
                      <a:pt x="2235" y="1685"/>
                      <a:pt x="2193" y="1699"/>
                    </a:cubicBezTo>
                    <a:cubicBezTo>
                      <a:pt x="2164" y="1713"/>
                      <a:pt x="2136" y="1713"/>
                      <a:pt x="2114" y="1720"/>
                    </a:cubicBezTo>
                    <a:cubicBezTo>
                      <a:pt x="2086" y="1727"/>
                      <a:pt x="2057" y="1727"/>
                      <a:pt x="2029" y="1727"/>
                    </a:cubicBezTo>
                    <a:lnTo>
                      <a:pt x="526" y="1727"/>
                    </a:lnTo>
                    <a:cubicBezTo>
                      <a:pt x="498" y="1727"/>
                      <a:pt x="469" y="1720"/>
                      <a:pt x="441" y="1713"/>
                    </a:cubicBezTo>
                    <a:cubicBezTo>
                      <a:pt x="398" y="1706"/>
                      <a:pt x="356" y="1692"/>
                      <a:pt x="313" y="1670"/>
                    </a:cubicBezTo>
                    <a:cubicBezTo>
                      <a:pt x="291" y="1663"/>
                      <a:pt x="270" y="1649"/>
                      <a:pt x="242" y="1635"/>
                    </a:cubicBezTo>
                    <a:cubicBezTo>
                      <a:pt x="206" y="1606"/>
                      <a:pt x="177" y="1578"/>
                      <a:pt x="142" y="1549"/>
                    </a:cubicBezTo>
                    <a:cubicBezTo>
                      <a:pt x="128" y="1528"/>
                      <a:pt x="113" y="1506"/>
                      <a:pt x="92" y="1485"/>
                    </a:cubicBezTo>
                    <a:cubicBezTo>
                      <a:pt x="71" y="1442"/>
                      <a:pt x="49" y="1406"/>
                      <a:pt x="35" y="1363"/>
                    </a:cubicBezTo>
                    <a:cubicBezTo>
                      <a:pt x="28" y="1335"/>
                      <a:pt x="21" y="1313"/>
                      <a:pt x="14" y="1285"/>
                    </a:cubicBezTo>
                    <a:cubicBezTo>
                      <a:pt x="7" y="1242"/>
                      <a:pt x="0" y="1199"/>
                      <a:pt x="0" y="1149"/>
                    </a:cubicBezTo>
                    <a:cubicBezTo>
                      <a:pt x="7" y="1121"/>
                      <a:pt x="7" y="1099"/>
                      <a:pt x="14" y="1071"/>
                    </a:cubicBezTo>
                    <a:cubicBezTo>
                      <a:pt x="21" y="1021"/>
                      <a:pt x="35" y="978"/>
                      <a:pt x="56" y="928"/>
                    </a:cubicBezTo>
                    <a:cubicBezTo>
                      <a:pt x="64" y="913"/>
                      <a:pt x="78" y="899"/>
                      <a:pt x="85" y="885"/>
                    </a:cubicBezTo>
                    <a:cubicBezTo>
                      <a:pt x="121" y="828"/>
                      <a:pt x="156" y="785"/>
                      <a:pt x="213" y="742"/>
                    </a:cubicBezTo>
                    <a:cubicBezTo>
                      <a:pt x="249" y="714"/>
                      <a:pt x="277" y="692"/>
                      <a:pt x="313" y="678"/>
                    </a:cubicBezTo>
                    <a:cubicBezTo>
                      <a:pt x="320" y="671"/>
                      <a:pt x="334" y="671"/>
                      <a:pt x="341" y="664"/>
                    </a:cubicBezTo>
                    <a:cubicBezTo>
                      <a:pt x="348" y="585"/>
                      <a:pt x="377" y="514"/>
                      <a:pt x="427" y="449"/>
                    </a:cubicBezTo>
                    <a:cubicBezTo>
                      <a:pt x="434" y="442"/>
                      <a:pt x="441" y="428"/>
                      <a:pt x="455" y="421"/>
                    </a:cubicBezTo>
                    <a:cubicBezTo>
                      <a:pt x="498" y="371"/>
                      <a:pt x="541" y="342"/>
                      <a:pt x="590" y="314"/>
                    </a:cubicBezTo>
                    <a:cubicBezTo>
                      <a:pt x="605" y="307"/>
                      <a:pt x="619" y="299"/>
                      <a:pt x="633" y="292"/>
                    </a:cubicBezTo>
                    <a:cubicBezTo>
                      <a:pt x="697" y="271"/>
                      <a:pt x="754" y="264"/>
                      <a:pt x="818" y="271"/>
                    </a:cubicBezTo>
                    <a:cubicBezTo>
                      <a:pt x="854" y="214"/>
                      <a:pt x="897" y="164"/>
                      <a:pt x="947" y="121"/>
                    </a:cubicBezTo>
                    <a:cubicBezTo>
                      <a:pt x="961" y="114"/>
                      <a:pt x="968" y="99"/>
                      <a:pt x="982" y="92"/>
                    </a:cubicBezTo>
                    <a:cubicBezTo>
                      <a:pt x="1039" y="57"/>
                      <a:pt x="1089" y="35"/>
                      <a:pt x="1146" y="14"/>
                    </a:cubicBezTo>
                    <a:cubicBezTo>
                      <a:pt x="1167" y="14"/>
                      <a:pt x="1181" y="7"/>
                      <a:pt x="1196" y="7"/>
                    </a:cubicBezTo>
                    <a:cubicBezTo>
                      <a:pt x="1260" y="0"/>
                      <a:pt x="1317" y="0"/>
                      <a:pt x="1388" y="7"/>
                    </a:cubicBezTo>
                    <a:cubicBezTo>
                      <a:pt x="1402" y="7"/>
                      <a:pt x="1416" y="14"/>
                      <a:pt x="1431" y="14"/>
                    </a:cubicBezTo>
                    <a:cubicBezTo>
                      <a:pt x="1495" y="35"/>
                      <a:pt x="1545" y="57"/>
                      <a:pt x="1594" y="92"/>
                    </a:cubicBezTo>
                    <a:cubicBezTo>
                      <a:pt x="1609" y="99"/>
                      <a:pt x="1623" y="114"/>
                      <a:pt x="1630" y="121"/>
                    </a:cubicBezTo>
                    <a:cubicBezTo>
                      <a:pt x="1680" y="164"/>
                      <a:pt x="1723" y="214"/>
                      <a:pt x="1758" y="271"/>
                    </a:cubicBezTo>
                    <a:cubicBezTo>
                      <a:pt x="1829" y="264"/>
                      <a:pt x="1901" y="278"/>
                      <a:pt x="1965" y="307"/>
                    </a:cubicBezTo>
                  </a:path>
                </a:pathLst>
              </a:custGeom>
              <a:solidFill>
                <a:srgbClr val="C9CACA">
                  <a:alpha val="100000"/>
                </a:srgbClr>
              </a:solidFill>
              <a:ln cap="flat">
                <a:noFill/>
                <a:prstDash val="solid"/>
                <a:miter lim="0"/>
              </a:ln>
            </p:spPr>
            <p:txBody>
              <a:bodyPr rtlCol="0"/>
              <a:lstStyle/>
              <a:p>
                <a:pPr algn="ctr"/>
                <a:endParaRPr lang="zh-CN" altLang="en-US"/>
              </a:p>
            </p:txBody>
          </p:sp>
          <p:sp>
            <p:nvSpPr>
              <p:cNvPr id="2996" name="path"/>
              <p:cNvSpPr/>
              <p:nvPr/>
            </p:nvSpPr>
            <p:spPr>
              <a:xfrm>
                <a:off x="53333" y="50286"/>
                <a:ext cx="1533143" cy="992123"/>
              </a:xfrm>
              <a:custGeom>
                <a:avLst/>
                <a:gdLst/>
                <a:ahLst/>
                <a:cxnLst/>
                <a:rect l="0" t="0" r="0" b="0"/>
                <a:pathLst>
                  <a:path w="2414" h="1562">
                    <a:moveTo>
                      <a:pt x="911" y="107"/>
                    </a:moveTo>
                    <a:cubicBezTo>
                      <a:pt x="925" y="99"/>
                      <a:pt x="932" y="92"/>
                      <a:pt x="947" y="85"/>
                    </a:cubicBezTo>
                    <a:cubicBezTo>
                      <a:pt x="1004" y="42"/>
                      <a:pt x="1054" y="21"/>
                      <a:pt x="1125" y="7"/>
                    </a:cubicBezTo>
                    <a:lnTo>
                      <a:pt x="1160" y="7"/>
                    </a:lnTo>
                    <a:cubicBezTo>
                      <a:pt x="1232" y="0"/>
                      <a:pt x="1296" y="7"/>
                      <a:pt x="1360" y="28"/>
                    </a:cubicBezTo>
                    <a:cubicBezTo>
                      <a:pt x="1374" y="35"/>
                      <a:pt x="1388" y="42"/>
                      <a:pt x="1395" y="42"/>
                    </a:cubicBezTo>
                    <a:cubicBezTo>
                      <a:pt x="1502" y="92"/>
                      <a:pt x="1581" y="171"/>
                      <a:pt x="1623" y="278"/>
                    </a:cubicBezTo>
                    <a:cubicBezTo>
                      <a:pt x="1702" y="263"/>
                      <a:pt x="1780" y="271"/>
                      <a:pt x="1851" y="299"/>
                    </a:cubicBezTo>
                    <a:cubicBezTo>
                      <a:pt x="1858" y="306"/>
                      <a:pt x="1873" y="313"/>
                      <a:pt x="1880" y="313"/>
                    </a:cubicBezTo>
                    <a:cubicBezTo>
                      <a:pt x="1937" y="349"/>
                      <a:pt x="1979" y="385"/>
                      <a:pt x="2015" y="435"/>
                    </a:cubicBezTo>
                    <a:cubicBezTo>
                      <a:pt x="2022" y="449"/>
                      <a:pt x="2029" y="456"/>
                      <a:pt x="2036" y="470"/>
                    </a:cubicBezTo>
                    <a:cubicBezTo>
                      <a:pt x="2065" y="527"/>
                      <a:pt x="2079" y="577"/>
                      <a:pt x="2079" y="642"/>
                    </a:cubicBezTo>
                    <a:cubicBezTo>
                      <a:pt x="2165" y="670"/>
                      <a:pt x="2236" y="720"/>
                      <a:pt x="2293" y="784"/>
                    </a:cubicBezTo>
                    <a:cubicBezTo>
                      <a:pt x="2300" y="791"/>
                      <a:pt x="2307" y="806"/>
                      <a:pt x="2321" y="813"/>
                    </a:cubicBezTo>
                    <a:cubicBezTo>
                      <a:pt x="2350" y="863"/>
                      <a:pt x="2378" y="913"/>
                      <a:pt x="2393" y="963"/>
                    </a:cubicBezTo>
                    <a:cubicBezTo>
                      <a:pt x="2400" y="977"/>
                      <a:pt x="2400" y="991"/>
                      <a:pt x="2407" y="1005"/>
                    </a:cubicBezTo>
                    <a:cubicBezTo>
                      <a:pt x="2414" y="1070"/>
                      <a:pt x="2414" y="1127"/>
                      <a:pt x="2400" y="1191"/>
                    </a:cubicBezTo>
                    <a:cubicBezTo>
                      <a:pt x="2400" y="1205"/>
                      <a:pt x="2393" y="1219"/>
                      <a:pt x="2393" y="1234"/>
                    </a:cubicBezTo>
                    <a:cubicBezTo>
                      <a:pt x="2371" y="1298"/>
                      <a:pt x="2343" y="1341"/>
                      <a:pt x="2307" y="1391"/>
                    </a:cubicBezTo>
                    <a:cubicBezTo>
                      <a:pt x="2293" y="1405"/>
                      <a:pt x="2286" y="1419"/>
                      <a:pt x="2271" y="1426"/>
                    </a:cubicBezTo>
                    <a:cubicBezTo>
                      <a:pt x="2229" y="1469"/>
                      <a:pt x="2179" y="1505"/>
                      <a:pt x="2122" y="1526"/>
                    </a:cubicBezTo>
                    <a:cubicBezTo>
                      <a:pt x="2086" y="1541"/>
                      <a:pt x="2051" y="1555"/>
                      <a:pt x="2015" y="1562"/>
                    </a:cubicBezTo>
                    <a:lnTo>
                      <a:pt x="1944" y="1562"/>
                    </a:lnTo>
                    <a:lnTo>
                      <a:pt x="441" y="1562"/>
                    </a:lnTo>
                    <a:cubicBezTo>
                      <a:pt x="420" y="1562"/>
                      <a:pt x="398" y="1562"/>
                      <a:pt x="370" y="1555"/>
                    </a:cubicBezTo>
                    <a:cubicBezTo>
                      <a:pt x="327" y="1548"/>
                      <a:pt x="284" y="1533"/>
                      <a:pt x="242" y="1505"/>
                    </a:cubicBezTo>
                    <a:cubicBezTo>
                      <a:pt x="227" y="1498"/>
                      <a:pt x="220" y="1491"/>
                      <a:pt x="206" y="1483"/>
                    </a:cubicBezTo>
                    <a:cubicBezTo>
                      <a:pt x="156" y="1448"/>
                      <a:pt x="113" y="1412"/>
                      <a:pt x="78" y="1355"/>
                    </a:cubicBezTo>
                    <a:cubicBezTo>
                      <a:pt x="56" y="1326"/>
                      <a:pt x="42" y="1291"/>
                      <a:pt x="28" y="1255"/>
                    </a:cubicBezTo>
                    <a:cubicBezTo>
                      <a:pt x="21" y="1234"/>
                      <a:pt x="14" y="1212"/>
                      <a:pt x="7" y="1191"/>
                    </a:cubicBezTo>
                    <a:cubicBezTo>
                      <a:pt x="0" y="1141"/>
                      <a:pt x="0" y="1098"/>
                      <a:pt x="0" y="1048"/>
                    </a:cubicBezTo>
                    <a:cubicBezTo>
                      <a:pt x="0" y="1034"/>
                      <a:pt x="7" y="1020"/>
                      <a:pt x="7" y="1005"/>
                    </a:cubicBezTo>
                    <a:cubicBezTo>
                      <a:pt x="21" y="948"/>
                      <a:pt x="35" y="898"/>
                      <a:pt x="64" y="848"/>
                    </a:cubicBezTo>
                    <a:cubicBezTo>
                      <a:pt x="78" y="841"/>
                      <a:pt x="85" y="827"/>
                      <a:pt x="92" y="813"/>
                    </a:cubicBezTo>
                    <a:cubicBezTo>
                      <a:pt x="149" y="734"/>
                      <a:pt x="235" y="677"/>
                      <a:pt x="334" y="642"/>
                    </a:cubicBezTo>
                    <a:lnTo>
                      <a:pt x="334" y="606"/>
                    </a:lnTo>
                    <a:cubicBezTo>
                      <a:pt x="341" y="542"/>
                      <a:pt x="363" y="492"/>
                      <a:pt x="398" y="435"/>
                    </a:cubicBezTo>
                    <a:cubicBezTo>
                      <a:pt x="405" y="428"/>
                      <a:pt x="413" y="420"/>
                      <a:pt x="420" y="406"/>
                    </a:cubicBezTo>
                    <a:cubicBezTo>
                      <a:pt x="455" y="356"/>
                      <a:pt x="505" y="328"/>
                      <a:pt x="562" y="299"/>
                    </a:cubicBezTo>
                    <a:cubicBezTo>
                      <a:pt x="633" y="271"/>
                      <a:pt x="705" y="263"/>
                      <a:pt x="783" y="278"/>
                    </a:cubicBezTo>
                    <a:cubicBezTo>
                      <a:pt x="811" y="206"/>
                      <a:pt x="854" y="156"/>
                      <a:pt x="911" y="107"/>
                    </a:cubicBezTo>
                  </a:path>
                </a:pathLst>
              </a:custGeom>
              <a:solidFill>
                <a:srgbClr val="FFFFFF">
                  <a:alpha val="100000"/>
                </a:srgbClr>
              </a:solidFill>
              <a:ln cap="flat">
                <a:noFill/>
                <a:prstDash val="solid"/>
                <a:miter lim="0"/>
              </a:ln>
            </p:spPr>
            <p:txBody>
              <a:bodyPr rtlCol="0"/>
              <a:lstStyle/>
              <a:p>
                <a:pPr algn="ctr"/>
                <a:endParaRPr lang="zh-CN" altLang="en-US"/>
              </a:p>
            </p:txBody>
          </p:sp>
          <p:sp>
            <p:nvSpPr>
              <p:cNvPr id="2998" name="path"/>
              <p:cNvSpPr/>
              <p:nvPr/>
            </p:nvSpPr>
            <p:spPr>
              <a:xfrm>
                <a:off x="102106" y="103630"/>
                <a:ext cx="1429511" cy="888491"/>
              </a:xfrm>
              <a:custGeom>
                <a:avLst/>
                <a:gdLst/>
                <a:ahLst/>
                <a:cxnLst/>
                <a:rect l="0" t="0" r="0" b="0"/>
                <a:pathLst>
                  <a:path w="2251" h="1399">
                    <a:moveTo>
                      <a:pt x="391" y="1399"/>
                    </a:moveTo>
                    <a:cubicBezTo>
                      <a:pt x="178" y="1399"/>
                      <a:pt x="0" y="1227"/>
                      <a:pt x="0" y="1013"/>
                    </a:cubicBezTo>
                    <a:cubicBezTo>
                      <a:pt x="0" y="813"/>
                      <a:pt x="149" y="649"/>
                      <a:pt x="341" y="628"/>
                    </a:cubicBezTo>
                    <a:cubicBezTo>
                      <a:pt x="334" y="606"/>
                      <a:pt x="334" y="585"/>
                      <a:pt x="334" y="563"/>
                    </a:cubicBezTo>
                    <a:cubicBezTo>
                      <a:pt x="334" y="399"/>
                      <a:pt x="470" y="271"/>
                      <a:pt x="626" y="271"/>
                    </a:cubicBezTo>
                    <a:cubicBezTo>
                      <a:pt x="676" y="271"/>
                      <a:pt x="719" y="278"/>
                      <a:pt x="755" y="299"/>
                    </a:cubicBezTo>
                    <a:cubicBezTo>
                      <a:pt x="790" y="128"/>
                      <a:pt x="947" y="0"/>
                      <a:pt x="1125" y="0"/>
                    </a:cubicBezTo>
                    <a:cubicBezTo>
                      <a:pt x="1310" y="0"/>
                      <a:pt x="1460" y="128"/>
                      <a:pt x="1496" y="299"/>
                    </a:cubicBezTo>
                    <a:cubicBezTo>
                      <a:pt x="1538" y="278"/>
                      <a:pt x="1581" y="271"/>
                      <a:pt x="1624" y="271"/>
                    </a:cubicBezTo>
                    <a:cubicBezTo>
                      <a:pt x="1788" y="271"/>
                      <a:pt x="1916" y="399"/>
                      <a:pt x="1916" y="563"/>
                    </a:cubicBezTo>
                    <a:cubicBezTo>
                      <a:pt x="1916" y="585"/>
                      <a:pt x="1916" y="606"/>
                      <a:pt x="1909" y="628"/>
                    </a:cubicBezTo>
                    <a:cubicBezTo>
                      <a:pt x="2101" y="649"/>
                      <a:pt x="2251" y="813"/>
                      <a:pt x="2251" y="1013"/>
                    </a:cubicBezTo>
                    <a:cubicBezTo>
                      <a:pt x="2251" y="1227"/>
                      <a:pt x="2080" y="1399"/>
                      <a:pt x="1866" y="1399"/>
                    </a:cubicBezTo>
                    <a:lnTo>
                      <a:pt x="391" y="1399"/>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000" name="textbox 3000"/>
            <p:cNvSpPr/>
            <p:nvPr/>
          </p:nvSpPr>
          <p:spPr>
            <a:xfrm>
              <a:off x="-12700" y="-12700"/>
              <a:ext cx="1662429" cy="1155700"/>
            </a:xfrm>
            <a:prstGeom prst="rect">
              <a:avLst/>
            </a:prstGeom>
          </p:spPr>
          <p:txBody>
            <a:bodyPr vert="horz" wrap="square" lIns="0" tIns="0" rIns="0" bIns="0"/>
            <a:lstStyle/>
            <a:p>
              <a:pPr algn="l" rtl="0" eaLnBrk="0">
                <a:lnSpc>
                  <a:spcPct val="146000"/>
                </a:lnSpc>
                <a:tabLst/>
              </a:pPr>
              <a:endParaRPr lang="Arial" altLang="Arial" sz="1000" dirty="0"/>
            </a:p>
            <a:p>
              <a:pPr algn="l" rtl="0" eaLnBrk="0">
                <a:lnSpc>
                  <a:spcPct val="146000"/>
                </a:lnSpc>
                <a:tabLst/>
              </a:pPr>
              <a:endParaRPr lang="Arial" altLang="Arial" sz="1000" dirty="0"/>
            </a:p>
            <a:p>
              <a:pPr marL="555625" algn="l" rtl="0" eaLnBrk="0">
                <a:lnSpc>
                  <a:spcPct val="90000"/>
                </a:lnSpc>
                <a:tabLst/>
              </a:pPr>
              <a:r>
                <a:rPr sz="2400" b="1" kern="0" spc="-50" dirty="0">
                  <a:solidFill>
                    <a:srgbClr val="FFFFFF">
                      <a:alpha val="100000"/>
                    </a:srgbClr>
                  </a:solidFill>
                  <a:latin typeface="Microsoft YaHei"/>
                  <a:ea typeface="Microsoft YaHei"/>
                  <a:cs typeface="Microsoft YaHei"/>
                </a:rPr>
                <a:t>中国</a:t>
              </a:r>
              <a:endParaRPr lang="Microsoft YaHei" altLang="Microsoft YaHei" sz="2400" dirty="0"/>
            </a:p>
          </p:txBody>
        </p:sp>
      </p:grpSp>
      <p:sp>
        <p:nvSpPr>
          <p:cNvPr id="3002" name="textbox 300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300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3006" name="path"/>
          <p:cNvSpPr/>
          <p:nvPr/>
        </p:nvSpPr>
        <p:spPr>
          <a:xfrm>
            <a:off x="2437637" y="4477511"/>
            <a:ext cx="6517551" cy="38100"/>
          </a:xfrm>
          <a:custGeom>
            <a:avLst/>
            <a:gdLst/>
            <a:ahLst/>
            <a:cxnLst/>
            <a:rect l="0" t="0" r="0" b="0"/>
            <a:pathLst>
              <a:path w="10263" h="60">
                <a:moveTo>
                  <a:pt x="0" y="30"/>
                </a:moveTo>
                <a:lnTo>
                  <a:pt x="10263" y="30"/>
                </a:lnTo>
              </a:path>
            </a:pathLst>
          </a:custGeom>
          <a:noFill/>
          <a:ln w="38100" cap="flat">
            <a:solidFill>
              <a:srgbClr val="D1D1D2">
                <a:alpha val="100000"/>
              </a:srgbClr>
            </a:solidFill>
            <a:prstDash val="solid"/>
            <a:miter lim="800000"/>
          </a:ln>
        </p:spPr>
        <p:txBody>
          <a:bodyPr rtlCol="0"/>
          <a:lstStyle/>
          <a:p>
            <a:pPr algn="ctr"/>
            <a:endParaRPr lang="zh-CN" altLang="en-US"/>
          </a:p>
        </p:txBody>
      </p:sp>
      <p:grpSp>
        <p:nvGrpSpPr>
          <p:cNvPr id="386" name="group 386"/>
          <p:cNvGrpSpPr/>
          <p:nvPr/>
        </p:nvGrpSpPr>
        <p:grpSpPr>
          <a:xfrm rot="21600000">
            <a:off x="2077829" y="3259835"/>
            <a:ext cx="621561" cy="1553864"/>
            <a:chOff x="0" y="0"/>
            <a:chExt cx="621561" cy="1553864"/>
          </a:xfrm>
        </p:grpSpPr>
        <p:sp>
          <p:nvSpPr>
            <p:cNvPr id="3008" name="path"/>
            <p:cNvSpPr/>
            <p:nvPr/>
          </p:nvSpPr>
          <p:spPr>
            <a:xfrm>
              <a:off x="284370" y="0"/>
              <a:ext cx="53339" cy="1319784"/>
            </a:xfrm>
            <a:custGeom>
              <a:avLst/>
              <a:gdLst/>
              <a:ahLst/>
              <a:cxnLst/>
              <a:rect l="0" t="0" r="0" b="0"/>
              <a:pathLst>
                <a:path w="83" h="2078">
                  <a:moveTo>
                    <a:pt x="83" y="2078"/>
                  </a:moveTo>
                  <a:lnTo>
                    <a:pt x="0" y="2078"/>
                  </a:lnTo>
                  <a:lnTo>
                    <a:pt x="0" y="0"/>
                  </a:lnTo>
                  <a:lnTo>
                    <a:pt x="83" y="0"/>
                  </a:lnTo>
                  <a:lnTo>
                    <a:pt x="83" y="2078"/>
                  </a:lnTo>
                  <a:close/>
                </a:path>
              </a:pathLst>
            </a:custGeom>
            <a:solidFill>
              <a:srgbClr val="C9CACA">
                <a:alpha val="100000"/>
              </a:srgbClr>
            </a:solidFill>
            <a:ln cap="flat">
              <a:noFill/>
              <a:prstDash val="solid"/>
              <a:miter lim="0"/>
            </a:ln>
          </p:spPr>
          <p:txBody>
            <a:bodyPr rtlCol="0"/>
            <a:lstStyle/>
            <a:p>
              <a:pPr algn="ctr"/>
              <a:endParaRPr lang="zh-CN" altLang="en-US"/>
            </a:p>
          </p:txBody>
        </p:sp>
        <p:sp>
          <p:nvSpPr>
            <p:cNvPr id="3010" name="path"/>
            <p:cNvSpPr/>
            <p:nvPr/>
          </p:nvSpPr>
          <p:spPr>
            <a:xfrm>
              <a:off x="22242" y="952500"/>
              <a:ext cx="577595" cy="585216"/>
            </a:xfrm>
            <a:custGeom>
              <a:avLst/>
              <a:gdLst/>
              <a:ahLst/>
              <a:cxnLst/>
              <a:rect l="0" t="0" r="0" b="0"/>
              <a:pathLst>
                <a:path w="909" h="921">
                  <a:moveTo>
                    <a:pt x="0" y="460"/>
                  </a:moveTo>
                  <a:cubicBezTo>
                    <a:pt x="0" y="206"/>
                    <a:pt x="203" y="0"/>
                    <a:pt x="454" y="0"/>
                  </a:cubicBezTo>
                  <a:cubicBezTo>
                    <a:pt x="705" y="0"/>
                    <a:pt x="909" y="206"/>
                    <a:pt x="909" y="460"/>
                  </a:cubicBezTo>
                  <a:cubicBezTo>
                    <a:pt x="909" y="715"/>
                    <a:pt x="705" y="921"/>
                    <a:pt x="454" y="921"/>
                  </a:cubicBezTo>
                  <a:cubicBezTo>
                    <a:pt x="203" y="921"/>
                    <a:pt x="0" y="715"/>
                    <a:pt x="0" y="460"/>
                  </a:cubicBezTo>
                </a:path>
              </a:pathLst>
            </a:custGeom>
            <a:solidFill>
              <a:srgbClr val="727171">
                <a:alpha val="100000"/>
              </a:srgbClr>
            </a:solidFill>
            <a:ln cap="flat">
              <a:noFill/>
              <a:prstDash val="solid"/>
              <a:miter lim="0"/>
            </a:ln>
          </p:spPr>
          <p:txBody>
            <a:bodyPr rtlCol="0"/>
            <a:lstStyle/>
            <a:p>
              <a:pPr algn="ctr"/>
              <a:endParaRPr lang="zh-CN" altLang="en-US"/>
            </a:p>
          </p:txBody>
        </p:sp>
        <p:sp>
          <p:nvSpPr>
            <p:cNvPr id="3012" name="path"/>
            <p:cNvSpPr/>
            <p:nvPr/>
          </p:nvSpPr>
          <p:spPr>
            <a:xfrm>
              <a:off x="72534" y="1001268"/>
              <a:ext cx="477011" cy="480059"/>
            </a:xfrm>
            <a:custGeom>
              <a:avLst/>
              <a:gdLst/>
              <a:ahLst/>
              <a:cxnLst/>
              <a:rect l="0" t="0" r="0" b="0"/>
              <a:pathLst>
                <a:path w="751" h="755">
                  <a:moveTo>
                    <a:pt x="0" y="377"/>
                  </a:moveTo>
                  <a:cubicBezTo>
                    <a:pt x="0" y="169"/>
                    <a:pt x="168" y="0"/>
                    <a:pt x="375" y="0"/>
                  </a:cubicBezTo>
                  <a:cubicBezTo>
                    <a:pt x="583" y="0"/>
                    <a:pt x="751" y="169"/>
                    <a:pt x="751" y="377"/>
                  </a:cubicBezTo>
                  <a:cubicBezTo>
                    <a:pt x="751" y="586"/>
                    <a:pt x="583" y="755"/>
                    <a:pt x="375" y="755"/>
                  </a:cubicBezTo>
                  <a:cubicBezTo>
                    <a:pt x="168" y="755"/>
                    <a:pt x="0" y="586"/>
                    <a:pt x="0" y="377"/>
                  </a:cubicBezTo>
                </a:path>
              </a:pathLst>
            </a:custGeom>
            <a:solidFill>
              <a:srgbClr val="9FA0A0">
                <a:alpha val="100000"/>
              </a:srgbClr>
            </a:solidFill>
            <a:ln cap="flat">
              <a:noFill/>
              <a:prstDash val="solid"/>
              <a:miter lim="0"/>
            </a:ln>
          </p:spPr>
          <p:txBody>
            <a:bodyPr rtlCol="0"/>
            <a:lstStyle/>
            <a:p>
              <a:pPr algn="ctr"/>
              <a:endParaRPr lang="zh-CN" altLang="en-US"/>
            </a:p>
          </p:txBody>
        </p:sp>
        <p:sp>
          <p:nvSpPr>
            <p:cNvPr id="3014" name="path"/>
            <p:cNvSpPr/>
            <p:nvPr/>
          </p:nvSpPr>
          <p:spPr>
            <a:xfrm>
              <a:off x="0" y="933850"/>
              <a:ext cx="621561" cy="620013"/>
            </a:xfrm>
            <a:custGeom>
              <a:avLst/>
              <a:gdLst/>
              <a:ahLst/>
              <a:cxnLst/>
              <a:rect l="0" t="0" r="0" b="0"/>
              <a:pathLst>
                <a:path w="978" h="976">
                  <a:moveTo>
                    <a:pt x="198" y="490"/>
                  </a:moveTo>
                  <a:cubicBezTo>
                    <a:pt x="198" y="327"/>
                    <a:pt x="328" y="194"/>
                    <a:pt x="489" y="194"/>
                  </a:cubicBezTo>
                  <a:cubicBezTo>
                    <a:pt x="650" y="194"/>
                    <a:pt x="781" y="327"/>
                    <a:pt x="781" y="490"/>
                  </a:cubicBezTo>
                  <a:cubicBezTo>
                    <a:pt x="781" y="653"/>
                    <a:pt x="650" y="785"/>
                    <a:pt x="489" y="785"/>
                  </a:cubicBezTo>
                  <a:cubicBezTo>
                    <a:pt x="328" y="785"/>
                    <a:pt x="198" y="653"/>
                    <a:pt x="198" y="490"/>
                  </a:cubicBezTo>
                </a:path>
                <a:path w="978" h="976">
                  <a:moveTo>
                    <a:pt x="890" y="257"/>
                  </a:moveTo>
                  <a:cubicBezTo>
                    <a:pt x="1011" y="478"/>
                    <a:pt x="940" y="756"/>
                    <a:pt x="719" y="884"/>
                  </a:cubicBezTo>
                  <a:cubicBezTo>
                    <a:pt x="498" y="1013"/>
                    <a:pt x="219" y="934"/>
                    <a:pt x="91" y="713"/>
                  </a:cubicBezTo>
                  <a:cubicBezTo>
                    <a:pt x="-36" y="499"/>
                    <a:pt x="41" y="214"/>
                    <a:pt x="262" y="92"/>
                  </a:cubicBezTo>
                  <a:cubicBezTo>
                    <a:pt x="476" y="-35"/>
                    <a:pt x="762" y="35"/>
                    <a:pt x="890" y="257"/>
                  </a:cubicBezTo>
                </a:path>
              </a:pathLst>
            </a:custGeom>
            <a:solidFill>
              <a:srgbClr val="C9CACA">
                <a:alpha val="100000"/>
              </a:srgbClr>
            </a:solidFill>
            <a:ln cap="flat">
              <a:noFill/>
              <a:prstDash val="solid"/>
              <a:miter lim="0"/>
            </a:ln>
          </p:spPr>
          <p:txBody>
            <a:bodyPr rtlCol="0"/>
            <a:lstStyle/>
            <a:p>
              <a:pPr algn="ctr"/>
              <a:endParaRPr lang="zh-CN" altLang="en-US"/>
            </a:p>
          </p:txBody>
        </p:sp>
        <p:sp>
          <p:nvSpPr>
            <p:cNvPr id="3016" name="path"/>
            <p:cNvSpPr/>
            <p:nvPr/>
          </p:nvSpPr>
          <p:spPr>
            <a:xfrm>
              <a:off x="52623" y="985291"/>
              <a:ext cx="515855" cy="516556"/>
            </a:xfrm>
            <a:custGeom>
              <a:avLst/>
              <a:gdLst/>
              <a:ahLst/>
              <a:cxnLst/>
              <a:rect l="0" t="0" r="0" b="0"/>
              <a:pathLst>
                <a:path w="812" h="813">
                  <a:moveTo>
                    <a:pt x="735" y="219"/>
                  </a:moveTo>
                  <a:cubicBezTo>
                    <a:pt x="835" y="397"/>
                    <a:pt x="771" y="625"/>
                    <a:pt x="592" y="731"/>
                  </a:cubicBezTo>
                  <a:cubicBezTo>
                    <a:pt x="414" y="838"/>
                    <a:pt x="185" y="774"/>
                    <a:pt x="78" y="596"/>
                  </a:cubicBezTo>
                  <a:cubicBezTo>
                    <a:pt x="-21" y="411"/>
                    <a:pt x="35" y="183"/>
                    <a:pt x="214" y="76"/>
                  </a:cubicBezTo>
                  <a:cubicBezTo>
                    <a:pt x="399" y="-22"/>
                    <a:pt x="628" y="41"/>
                    <a:pt x="735" y="219"/>
                  </a:cubicBezTo>
                </a:path>
              </a:pathLst>
            </a:custGeom>
            <a:solidFill>
              <a:srgbClr val="FFFFFF">
                <a:alpha val="100000"/>
              </a:srgbClr>
            </a:solidFill>
            <a:ln cap="flat">
              <a:noFill/>
              <a:prstDash val="solid"/>
              <a:miter lim="0"/>
            </a:ln>
          </p:spPr>
          <p:txBody>
            <a:bodyPr rtlCol="0"/>
            <a:lstStyle/>
            <a:p>
              <a:pPr algn="ctr"/>
              <a:endParaRPr lang="zh-CN" altLang="en-US"/>
            </a:p>
          </p:txBody>
        </p:sp>
        <p:sp>
          <p:nvSpPr>
            <p:cNvPr id="3018" name="path"/>
            <p:cNvSpPr/>
            <p:nvPr/>
          </p:nvSpPr>
          <p:spPr>
            <a:xfrm>
              <a:off x="104765" y="1036094"/>
              <a:ext cx="411697" cy="412913"/>
            </a:xfrm>
            <a:custGeom>
              <a:avLst/>
              <a:gdLst/>
              <a:ahLst/>
              <a:cxnLst/>
              <a:rect l="0" t="0" r="0" b="0"/>
              <a:pathLst>
                <a:path w="648" h="650">
                  <a:moveTo>
                    <a:pt x="581" y="181"/>
                  </a:moveTo>
                  <a:cubicBezTo>
                    <a:pt x="659" y="317"/>
                    <a:pt x="609" y="503"/>
                    <a:pt x="474" y="581"/>
                  </a:cubicBezTo>
                  <a:cubicBezTo>
                    <a:pt x="331" y="660"/>
                    <a:pt x="146" y="617"/>
                    <a:pt x="68" y="474"/>
                  </a:cubicBezTo>
                  <a:cubicBezTo>
                    <a:pt x="-9" y="331"/>
                    <a:pt x="32" y="152"/>
                    <a:pt x="175" y="66"/>
                  </a:cubicBezTo>
                  <a:cubicBezTo>
                    <a:pt x="317" y="-11"/>
                    <a:pt x="495" y="38"/>
                    <a:pt x="581" y="181"/>
                  </a:cubicBezTo>
                </a:path>
              </a:pathLst>
            </a:custGeom>
            <a:solidFill>
              <a:srgbClr val="00B075">
                <a:alpha val="100000"/>
              </a:srgbClr>
            </a:solidFill>
            <a:ln cap="flat">
              <a:noFill/>
              <a:prstDash val="solid"/>
              <a:miter lim="0"/>
            </a:ln>
          </p:spPr>
          <p:txBody>
            <a:bodyPr rtlCol="0"/>
            <a:lstStyle/>
            <a:p>
              <a:pPr algn="ctr"/>
              <a:endParaRPr lang="zh-CN" altLang="en-US"/>
            </a:p>
          </p:txBody>
        </p:sp>
      </p:grpSp>
      <p:sp>
        <p:nvSpPr>
          <p:cNvPr id="3020" name="textbox 3020"/>
          <p:cNvSpPr/>
          <p:nvPr/>
        </p:nvSpPr>
        <p:spPr>
          <a:xfrm>
            <a:off x="2118292" y="2647731"/>
            <a:ext cx="1653539" cy="358140"/>
          </a:xfrm>
          <a:prstGeom prst="rect">
            <a:avLst/>
          </a:prstGeom>
        </p:spPr>
        <p:txBody>
          <a:bodyPr vert="horz" wrap="square" lIns="0" tIns="0" rIns="0" bIns="0"/>
          <a:lstStyle/>
          <a:p>
            <a:pPr algn="l" rtl="0" eaLnBrk="0">
              <a:lnSpc>
                <a:spcPct val="81417"/>
              </a:lnSpc>
              <a:tabLst/>
            </a:pPr>
            <a:endParaRPr lang="Arial" altLang="Arial" sz="100" dirty="0"/>
          </a:p>
          <a:p>
            <a:pPr marL="12700" algn="l" rtl="0" eaLnBrk="0">
              <a:lnSpc>
                <a:spcPct val="91000"/>
              </a:lnSpc>
              <a:tabLst>
                <a:tab pos="1525905" algn="l"/>
              </a:tabLst>
            </a:pPr>
            <a:r>
              <a:rPr sz="2400" b="1" kern="0" spc="-30" dirty="0">
                <a:solidFill>
                  <a:srgbClr val="FFFFFF">
                    <a:alpha val="100000"/>
                  </a:srgbClr>
                </a:solidFill>
                <a:latin typeface="Microsoft YaHei"/>
                <a:ea typeface="Microsoft YaHei"/>
                <a:cs typeface="Microsoft YaHei"/>
              </a:rPr>
              <a:t>埃及</a:t>
            </a:r>
            <a:r>
              <a:rPr sz="2400" b="1" kern="0" spc="110" dirty="0">
                <a:solidFill>
                  <a:srgbClr val="FFFFFF">
                    <a:alpha val="100000"/>
                  </a:srgbClr>
                </a:solidFill>
                <a:latin typeface="Microsoft YaHei"/>
                <a:ea typeface="Microsoft YaHei"/>
                <a:cs typeface="Microsoft YaHei"/>
              </a:rPr>
              <a:t>    </a:t>
            </a:r>
            <a:r>
              <a:rPr sz="2400" b="1" strike="sngStrike" kern="0" spc="0" dirty="0">
                <a:solidFill>
                  <a:srgbClr val="FFFFFF">
                    <a:alpha val="100000"/>
                  </a:srgbClr>
                </a:solidFill>
                <a:latin typeface="Microsoft YaHei"/>
                <a:ea typeface="Microsoft YaHei"/>
                <a:cs typeface="Microsoft YaHei"/>
              </a:rPr>
              <a:t>	</a:t>
            </a:r>
            <a:endParaRPr lang="Microsoft YaHei" altLang="Microsoft YaHei" sz="2400" dirty="0"/>
          </a:p>
        </p:txBody>
      </p:sp>
      <p:sp>
        <p:nvSpPr>
          <p:cNvPr id="3022" name="path"/>
          <p:cNvSpPr/>
          <p:nvPr/>
        </p:nvSpPr>
        <p:spPr>
          <a:xfrm>
            <a:off x="3641370" y="2755386"/>
            <a:ext cx="114300" cy="114300"/>
          </a:xfrm>
          <a:custGeom>
            <a:avLst/>
            <a:gdLst/>
            <a:ahLst/>
            <a:cxnLst/>
            <a:rect l="0" t="0" r="0" b="0"/>
            <a:pathLst>
              <a:path w="180" h="180">
                <a:moveTo>
                  <a:pt x="0" y="0"/>
                </a:moveTo>
                <a:lnTo>
                  <a:pt x="180" y="90"/>
                </a:lnTo>
                <a:lnTo>
                  <a:pt x="0" y="180"/>
                </a:lnTo>
                <a:lnTo>
                  <a:pt x="0" y="0"/>
                </a:lnTo>
                <a:close/>
              </a:path>
            </a:pathLst>
          </a:custGeom>
          <a:solidFill>
            <a:srgbClr val="D1D1D2">
              <a:alpha val="100000"/>
            </a:srgbClr>
          </a:solidFill>
          <a:ln cap="flat">
            <a:noFill/>
            <a:prstDash val="solid"/>
            <a:miter lim="0"/>
          </a:ln>
        </p:spPr>
        <p:txBody>
          <a:bodyPr rtlCol="0"/>
          <a:lstStyle/>
          <a:p>
            <a:pPr algn="ctr"/>
            <a:endParaRPr lang="zh-CN" altLang="en-US"/>
          </a:p>
        </p:txBody>
      </p:sp>
      <p:grpSp>
        <p:nvGrpSpPr>
          <p:cNvPr id="388" name="group 388"/>
          <p:cNvGrpSpPr/>
          <p:nvPr/>
        </p:nvGrpSpPr>
        <p:grpSpPr>
          <a:xfrm rot="21600000">
            <a:off x="1584025" y="181482"/>
            <a:ext cx="2435305" cy="199231"/>
            <a:chOff x="0" y="0"/>
            <a:chExt cx="2435305" cy="199231"/>
          </a:xfrm>
        </p:grpSpPr>
        <p:pic>
          <p:nvPicPr>
            <p:cNvPr id="3024" name="picture 3024"/>
            <p:cNvPicPr>
              <a:picLocks noChangeAspect="1"/>
            </p:cNvPicPr>
            <p:nvPr/>
          </p:nvPicPr>
          <p:blipFill>
            <a:blip r:embed="rId3"/>
            <a:stretch>
              <a:fillRect/>
            </a:stretch>
          </p:blipFill>
          <p:spPr>
            <a:xfrm rot="21600000">
              <a:off x="13273" y="11350"/>
              <a:ext cx="2422031" cy="187881"/>
            </a:xfrm>
            <a:prstGeom prst="rect">
              <a:avLst/>
            </a:prstGeom>
          </p:spPr>
        </p:pic>
        <p:sp>
          <p:nvSpPr>
            <p:cNvPr id="3026" name="textbox 302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028" name="path"/>
          <p:cNvSpPr/>
          <p:nvPr/>
        </p:nvSpPr>
        <p:spPr>
          <a:xfrm>
            <a:off x="8923020" y="3255264"/>
            <a:ext cx="54864" cy="1368551"/>
          </a:xfrm>
          <a:custGeom>
            <a:avLst/>
            <a:gdLst/>
            <a:ahLst/>
            <a:cxnLst/>
            <a:rect l="0" t="0" r="0" b="0"/>
            <a:pathLst>
              <a:path w="86" h="2155">
                <a:moveTo>
                  <a:pt x="86" y="2155"/>
                </a:moveTo>
                <a:lnTo>
                  <a:pt x="0" y="2155"/>
                </a:lnTo>
                <a:lnTo>
                  <a:pt x="0" y="0"/>
                </a:lnTo>
                <a:lnTo>
                  <a:pt x="86" y="0"/>
                </a:lnTo>
                <a:lnTo>
                  <a:pt x="86" y="2155"/>
                </a:lnTo>
                <a:close/>
              </a:path>
            </a:pathLst>
          </a:custGeom>
          <a:solidFill>
            <a:srgbClr val="C9CACA">
              <a:alpha val="100000"/>
            </a:srgbClr>
          </a:solidFill>
          <a:ln cap="flat">
            <a:noFill/>
            <a:prstDash val="solid"/>
            <a:miter lim="0"/>
          </a:ln>
        </p:spPr>
        <p:txBody>
          <a:bodyPr rtlCol="0"/>
          <a:lstStyle/>
          <a:p>
            <a:pPr algn="ctr"/>
            <a:endParaRPr lang="zh-CN" altLang="en-US"/>
          </a:p>
        </p:txBody>
      </p:sp>
      <p:grpSp>
        <p:nvGrpSpPr>
          <p:cNvPr id="390" name="group 390"/>
          <p:cNvGrpSpPr/>
          <p:nvPr/>
        </p:nvGrpSpPr>
        <p:grpSpPr>
          <a:xfrm rot="21600000">
            <a:off x="8660892" y="4206240"/>
            <a:ext cx="583692" cy="583691"/>
            <a:chOff x="0" y="0"/>
            <a:chExt cx="583692" cy="583691"/>
          </a:xfrm>
        </p:grpSpPr>
        <p:sp>
          <p:nvSpPr>
            <p:cNvPr id="3030" name="path"/>
            <p:cNvSpPr/>
            <p:nvPr/>
          </p:nvSpPr>
          <p:spPr>
            <a:xfrm>
              <a:off x="0" y="0"/>
              <a:ext cx="583692" cy="583691"/>
            </a:xfrm>
            <a:custGeom>
              <a:avLst/>
              <a:gdLst/>
              <a:ahLst/>
              <a:cxnLst/>
              <a:rect l="0" t="0" r="0" b="0"/>
              <a:pathLst>
                <a:path w="919" h="919">
                  <a:moveTo>
                    <a:pt x="0" y="459"/>
                  </a:moveTo>
                  <a:cubicBezTo>
                    <a:pt x="0" y="205"/>
                    <a:pt x="205" y="0"/>
                    <a:pt x="459" y="0"/>
                  </a:cubicBezTo>
                  <a:cubicBezTo>
                    <a:pt x="713" y="0"/>
                    <a:pt x="919" y="205"/>
                    <a:pt x="919" y="459"/>
                  </a:cubicBezTo>
                  <a:cubicBezTo>
                    <a:pt x="919" y="713"/>
                    <a:pt x="713" y="919"/>
                    <a:pt x="459" y="919"/>
                  </a:cubicBezTo>
                  <a:cubicBezTo>
                    <a:pt x="205" y="919"/>
                    <a:pt x="0" y="713"/>
                    <a:pt x="0" y="459"/>
                  </a:cubicBezTo>
                </a:path>
              </a:pathLst>
            </a:custGeom>
            <a:solidFill>
              <a:srgbClr val="C9CACA">
                <a:alpha val="100000"/>
              </a:srgbClr>
            </a:solidFill>
            <a:ln cap="flat">
              <a:noFill/>
              <a:prstDash val="solid"/>
              <a:miter lim="0"/>
            </a:ln>
          </p:spPr>
          <p:txBody>
            <a:bodyPr rtlCol="0"/>
            <a:lstStyle/>
            <a:p>
              <a:pPr algn="ctr"/>
              <a:endParaRPr lang="zh-CN" altLang="en-US"/>
            </a:p>
          </p:txBody>
        </p:sp>
        <p:sp>
          <p:nvSpPr>
            <p:cNvPr id="3032" name="path"/>
            <p:cNvSpPr/>
            <p:nvPr/>
          </p:nvSpPr>
          <p:spPr>
            <a:xfrm>
              <a:off x="50292" y="50292"/>
              <a:ext cx="478535" cy="480059"/>
            </a:xfrm>
            <a:custGeom>
              <a:avLst/>
              <a:gdLst/>
              <a:ahLst/>
              <a:cxnLst/>
              <a:rect l="0" t="0" r="0" b="0"/>
              <a:pathLst>
                <a:path w="753" h="755">
                  <a:moveTo>
                    <a:pt x="0" y="377"/>
                  </a:moveTo>
                  <a:cubicBezTo>
                    <a:pt x="0" y="169"/>
                    <a:pt x="168" y="0"/>
                    <a:pt x="376" y="0"/>
                  </a:cubicBezTo>
                  <a:cubicBezTo>
                    <a:pt x="584" y="0"/>
                    <a:pt x="753" y="169"/>
                    <a:pt x="753" y="377"/>
                  </a:cubicBezTo>
                  <a:cubicBezTo>
                    <a:pt x="753" y="586"/>
                    <a:pt x="584" y="755"/>
                    <a:pt x="376" y="755"/>
                  </a:cubicBezTo>
                  <a:cubicBezTo>
                    <a:pt x="168" y="755"/>
                    <a:pt x="0" y="586"/>
                    <a:pt x="0" y="377"/>
                  </a:cubicBezTo>
                </a:path>
              </a:pathLst>
            </a:custGeom>
            <a:solidFill>
              <a:srgbClr val="FFFFFF">
                <a:alpha val="100000"/>
              </a:srgbClr>
            </a:solidFill>
            <a:ln cap="flat">
              <a:noFill/>
              <a:prstDash val="solid"/>
              <a:miter lim="0"/>
            </a:ln>
          </p:spPr>
          <p:txBody>
            <a:bodyPr rtlCol="0"/>
            <a:lstStyle/>
            <a:p>
              <a:pPr algn="ctr"/>
              <a:endParaRPr lang="zh-CN" altLang="en-US"/>
            </a:p>
          </p:txBody>
        </p:sp>
        <p:sp>
          <p:nvSpPr>
            <p:cNvPr id="3034" name="path"/>
            <p:cNvSpPr/>
            <p:nvPr/>
          </p:nvSpPr>
          <p:spPr>
            <a:xfrm>
              <a:off x="105155" y="103631"/>
              <a:ext cx="374904" cy="376428"/>
            </a:xfrm>
            <a:custGeom>
              <a:avLst/>
              <a:gdLst/>
              <a:ahLst/>
              <a:cxnLst/>
              <a:rect l="0" t="0" r="0" b="0"/>
              <a:pathLst>
                <a:path w="590" h="592">
                  <a:moveTo>
                    <a:pt x="0" y="296"/>
                  </a:moveTo>
                  <a:cubicBezTo>
                    <a:pt x="0" y="132"/>
                    <a:pt x="132" y="0"/>
                    <a:pt x="295" y="0"/>
                  </a:cubicBezTo>
                  <a:cubicBezTo>
                    <a:pt x="458" y="0"/>
                    <a:pt x="590" y="132"/>
                    <a:pt x="590" y="296"/>
                  </a:cubicBezTo>
                  <a:cubicBezTo>
                    <a:pt x="590" y="460"/>
                    <a:pt x="458" y="592"/>
                    <a:pt x="295" y="592"/>
                  </a:cubicBezTo>
                  <a:cubicBezTo>
                    <a:pt x="132" y="592"/>
                    <a:pt x="0" y="460"/>
                    <a:pt x="0" y="296"/>
                  </a:cubicBezTo>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036" name="path"/>
          <p:cNvSpPr/>
          <p:nvPr/>
        </p:nvSpPr>
        <p:spPr>
          <a:xfrm>
            <a:off x="4549140" y="3255264"/>
            <a:ext cx="56388" cy="1339595"/>
          </a:xfrm>
          <a:custGeom>
            <a:avLst/>
            <a:gdLst/>
            <a:ahLst/>
            <a:cxnLst/>
            <a:rect l="0" t="0" r="0" b="0"/>
            <a:pathLst>
              <a:path w="88" h="2109">
                <a:moveTo>
                  <a:pt x="88" y="2109"/>
                </a:moveTo>
                <a:lnTo>
                  <a:pt x="0" y="2109"/>
                </a:lnTo>
                <a:lnTo>
                  <a:pt x="0" y="0"/>
                </a:lnTo>
                <a:lnTo>
                  <a:pt x="88" y="0"/>
                </a:lnTo>
                <a:lnTo>
                  <a:pt x="88" y="2109"/>
                </a:lnTo>
                <a:close/>
              </a:path>
            </a:pathLst>
          </a:custGeom>
          <a:solidFill>
            <a:srgbClr val="C9CACA">
              <a:alpha val="100000"/>
            </a:srgbClr>
          </a:solidFill>
          <a:ln cap="flat">
            <a:noFill/>
            <a:prstDash val="solid"/>
            <a:miter lim="0"/>
          </a:ln>
        </p:spPr>
        <p:txBody>
          <a:bodyPr rtlCol="0"/>
          <a:lstStyle/>
          <a:p>
            <a:pPr algn="ctr"/>
            <a:endParaRPr lang="zh-CN" altLang="en-US"/>
          </a:p>
        </p:txBody>
      </p:sp>
      <p:grpSp>
        <p:nvGrpSpPr>
          <p:cNvPr id="392" name="group 392"/>
          <p:cNvGrpSpPr/>
          <p:nvPr/>
        </p:nvGrpSpPr>
        <p:grpSpPr>
          <a:xfrm rot="21600000">
            <a:off x="4287011" y="4206240"/>
            <a:ext cx="579120" cy="583691"/>
            <a:chOff x="0" y="0"/>
            <a:chExt cx="579120" cy="583691"/>
          </a:xfrm>
        </p:grpSpPr>
        <p:sp>
          <p:nvSpPr>
            <p:cNvPr id="3038" name="path"/>
            <p:cNvSpPr/>
            <p:nvPr/>
          </p:nvSpPr>
          <p:spPr>
            <a:xfrm>
              <a:off x="0" y="0"/>
              <a:ext cx="579120" cy="583691"/>
            </a:xfrm>
            <a:custGeom>
              <a:avLst/>
              <a:gdLst/>
              <a:ahLst/>
              <a:cxnLst/>
              <a:rect l="0" t="0" r="0" b="0"/>
              <a:pathLst>
                <a:path w="912" h="919">
                  <a:moveTo>
                    <a:pt x="0" y="459"/>
                  </a:moveTo>
                  <a:cubicBezTo>
                    <a:pt x="0" y="205"/>
                    <a:pt x="204" y="0"/>
                    <a:pt x="455" y="0"/>
                  </a:cubicBezTo>
                  <a:cubicBezTo>
                    <a:pt x="707" y="0"/>
                    <a:pt x="912" y="205"/>
                    <a:pt x="912" y="459"/>
                  </a:cubicBezTo>
                  <a:cubicBezTo>
                    <a:pt x="912" y="713"/>
                    <a:pt x="707" y="919"/>
                    <a:pt x="455" y="919"/>
                  </a:cubicBezTo>
                  <a:cubicBezTo>
                    <a:pt x="204" y="919"/>
                    <a:pt x="0" y="713"/>
                    <a:pt x="0" y="459"/>
                  </a:cubicBezTo>
                </a:path>
              </a:pathLst>
            </a:custGeom>
            <a:solidFill>
              <a:srgbClr val="C9CACA">
                <a:alpha val="100000"/>
              </a:srgbClr>
            </a:solidFill>
            <a:ln cap="flat">
              <a:noFill/>
              <a:prstDash val="solid"/>
              <a:miter lim="0"/>
            </a:ln>
          </p:spPr>
          <p:txBody>
            <a:bodyPr rtlCol="0"/>
            <a:lstStyle/>
            <a:p>
              <a:pPr algn="ctr"/>
              <a:endParaRPr lang="zh-CN" altLang="en-US"/>
            </a:p>
          </p:txBody>
        </p:sp>
        <p:sp>
          <p:nvSpPr>
            <p:cNvPr id="3040" name="path"/>
            <p:cNvSpPr/>
            <p:nvPr/>
          </p:nvSpPr>
          <p:spPr>
            <a:xfrm>
              <a:off x="50291" y="50292"/>
              <a:ext cx="480059" cy="480059"/>
            </a:xfrm>
            <a:custGeom>
              <a:avLst/>
              <a:gdLst/>
              <a:ahLst/>
              <a:cxnLst/>
              <a:rect l="0" t="0" r="0" b="0"/>
              <a:pathLst>
                <a:path w="755" h="755">
                  <a:moveTo>
                    <a:pt x="0" y="377"/>
                  </a:moveTo>
                  <a:cubicBezTo>
                    <a:pt x="0" y="169"/>
                    <a:pt x="169" y="0"/>
                    <a:pt x="377" y="0"/>
                  </a:cubicBezTo>
                  <a:cubicBezTo>
                    <a:pt x="586" y="0"/>
                    <a:pt x="755" y="169"/>
                    <a:pt x="755" y="377"/>
                  </a:cubicBezTo>
                  <a:cubicBezTo>
                    <a:pt x="755" y="586"/>
                    <a:pt x="586" y="755"/>
                    <a:pt x="377" y="755"/>
                  </a:cubicBezTo>
                  <a:cubicBezTo>
                    <a:pt x="169" y="755"/>
                    <a:pt x="0" y="586"/>
                    <a:pt x="0" y="377"/>
                  </a:cubicBezTo>
                </a:path>
              </a:pathLst>
            </a:custGeom>
            <a:solidFill>
              <a:srgbClr val="FFFFFF">
                <a:alpha val="100000"/>
              </a:srgbClr>
            </a:solidFill>
            <a:ln cap="flat">
              <a:noFill/>
              <a:prstDash val="solid"/>
              <a:miter lim="0"/>
            </a:ln>
          </p:spPr>
          <p:txBody>
            <a:bodyPr rtlCol="0"/>
            <a:lstStyle/>
            <a:p>
              <a:pPr algn="ctr"/>
              <a:endParaRPr lang="zh-CN" altLang="en-US"/>
            </a:p>
          </p:txBody>
        </p:sp>
        <p:sp>
          <p:nvSpPr>
            <p:cNvPr id="3042" name="path"/>
            <p:cNvSpPr/>
            <p:nvPr/>
          </p:nvSpPr>
          <p:spPr>
            <a:xfrm>
              <a:off x="106679" y="103631"/>
              <a:ext cx="368808" cy="376428"/>
            </a:xfrm>
            <a:custGeom>
              <a:avLst/>
              <a:gdLst/>
              <a:ahLst/>
              <a:cxnLst/>
              <a:rect l="0" t="0" r="0" b="0"/>
              <a:pathLst>
                <a:path w="580" h="592">
                  <a:moveTo>
                    <a:pt x="0" y="296"/>
                  </a:moveTo>
                  <a:cubicBezTo>
                    <a:pt x="0" y="132"/>
                    <a:pt x="130" y="0"/>
                    <a:pt x="290" y="0"/>
                  </a:cubicBezTo>
                  <a:cubicBezTo>
                    <a:pt x="450" y="0"/>
                    <a:pt x="580" y="132"/>
                    <a:pt x="580" y="296"/>
                  </a:cubicBezTo>
                  <a:cubicBezTo>
                    <a:pt x="580" y="460"/>
                    <a:pt x="450" y="592"/>
                    <a:pt x="290" y="592"/>
                  </a:cubicBezTo>
                  <a:cubicBezTo>
                    <a:pt x="130" y="592"/>
                    <a:pt x="0" y="460"/>
                    <a:pt x="0" y="296"/>
                  </a:cubicBezTo>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044" name="path"/>
          <p:cNvSpPr/>
          <p:nvPr/>
        </p:nvSpPr>
        <p:spPr>
          <a:xfrm>
            <a:off x="6737604" y="3259835"/>
            <a:ext cx="53340" cy="1319784"/>
          </a:xfrm>
          <a:custGeom>
            <a:avLst/>
            <a:gdLst/>
            <a:ahLst/>
            <a:cxnLst/>
            <a:rect l="0" t="0" r="0" b="0"/>
            <a:pathLst>
              <a:path w="84" h="2078">
                <a:moveTo>
                  <a:pt x="84" y="2078"/>
                </a:moveTo>
                <a:lnTo>
                  <a:pt x="0" y="2078"/>
                </a:lnTo>
                <a:lnTo>
                  <a:pt x="0" y="0"/>
                </a:lnTo>
                <a:lnTo>
                  <a:pt x="84" y="0"/>
                </a:lnTo>
                <a:lnTo>
                  <a:pt x="84" y="2078"/>
                </a:lnTo>
                <a:close/>
              </a:path>
            </a:pathLst>
          </a:custGeom>
          <a:solidFill>
            <a:srgbClr val="C9CACA">
              <a:alpha val="100000"/>
            </a:srgbClr>
          </a:solidFill>
          <a:ln cap="flat">
            <a:noFill/>
            <a:prstDash val="solid"/>
            <a:miter lim="0"/>
          </a:ln>
        </p:spPr>
        <p:txBody>
          <a:bodyPr rtlCol="0"/>
          <a:lstStyle/>
          <a:p>
            <a:pPr algn="ctr"/>
            <a:endParaRPr lang="zh-CN" altLang="en-US"/>
          </a:p>
        </p:txBody>
      </p:sp>
      <p:grpSp>
        <p:nvGrpSpPr>
          <p:cNvPr id="394" name="group 394"/>
          <p:cNvGrpSpPr/>
          <p:nvPr/>
        </p:nvGrpSpPr>
        <p:grpSpPr>
          <a:xfrm rot="21600000">
            <a:off x="6477000" y="4212335"/>
            <a:ext cx="577595" cy="585216"/>
            <a:chOff x="0" y="0"/>
            <a:chExt cx="577595" cy="585216"/>
          </a:xfrm>
        </p:grpSpPr>
        <p:sp>
          <p:nvSpPr>
            <p:cNvPr id="3046" name="path"/>
            <p:cNvSpPr/>
            <p:nvPr/>
          </p:nvSpPr>
          <p:spPr>
            <a:xfrm>
              <a:off x="0" y="0"/>
              <a:ext cx="577595" cy="585216"/>
            </a:xfrm>
            <a:custGeom>
              <a:avLst/>
              <a:gdLst/>
              <a:ahLst/>
              <a:cxnLst/>
              <a:rect l="0" t="0" r="0" b="0"/>
              <a:pathLst>
                <a:path w="909" h="921">
                  <a:moveTo>
                    <a:pt x="0" y="460"/>
                  </a:moveTo>
                  <a:cubicBezTo>
                    <a:pt x="0" y="206"/>
                    <a:pt x="203" y="0"/>
                    <a:pt x="454" y="0"/>
                  </a:cubicBezTo>
                  <a:cubicBezTo>
                    <a:pt x="705" y="0"/>
                    <a:pt x="909" y="206"/>
                    <a:pt x="909" y="460"/>
                  </a:cubicBezTo>
                  <a:cubicBezTo>
                    <a:pt x="909" y="715"/>
                    <a:pt x="705" y="921"/>
                    <a:pt x="454" y="921"/>
                  </a:cubicBezTo>
                  <a:cubicBezTo>
                    <a:pt x="203" y="921"/>
                    <a:pt x="0" y="715"/>
                    <a:pt x="0" y="460"/>
                  </a:cubicBezTo>
                </a:path>
              </a:pathLst>
            </a:custGeom>
            <a:solidFill>
              <a:srgbClr val="C9CACA">
                <a:alpha val="100000"/>
              </a:srgbClr>
            </a:solidFill>
            <a:ln cap="flat">
              <a:noFill/>
              <a:prstDash val="solid"/>
              <a:miter lim="0"/>
            </a:ln>
          </p:spPr>
          <p:txBody>
            <a:bodyPr rtlCol="0"/>
            <a:lstStyle/>
            <a:p>
              <a:pPr algn="ctr"/>
              <a:endParaRPr lang="zh-CN" altLang="en-US"/>
            </a:p>
          </p:txBody>
        </p:sp>
        <p:sp>
          <p:nvSpPr>
            <p:cNvPr id="3048" name="path"/>
            <p:cNvSpPr/>
            <p:nvPr/>
          </p:nvSpPr>
          <p:spPr>
            <a:xfrm>
              <a:off x="48767" y="50292"/>
              <a:ext cx="480059" cy="480059"/>
            </a:xfrm>
            <a:custGeom>
              <a:avLst/>
              <a:gdLst/>
              <a:ahLst/>
              <a:cxnLst/>
              <a:rect l="0" t="0" r="0" b="0"/>
              <a:pathLst>
                <a:path w="755" h="755">
                  <a:moveTo>
                    <a:pt x="0" y="377"/>
                  </a:moveTo>
                  <a:cubicBezTo>
                    <a:pt x="0" y="169"/>
                    <a:pt x="169" y="0"/>
                    <a:pt x="378" y="0"/>
                  </a:cubicBezTo>
                  <a:cubicBezTo>
                    <a:pt x="586" y="0"/>
                    <a:pt x="755" y="169"/>
                    <a:pt x="755" y="377"/>
                  </a:cubicBezTo>
                  <a:cubicBezTo>
                    <a:pt x="755" y="586"/>
                    <a:pt x="586" y="755"/>
                    <a:pt x="378" y="755"/>
                  </a:cubicBezTo>
                  <a:cubicBezTo>
                    <a:pt x="169" y="755"/>
                    <a:pt x="0" y="586"/>
                    <a:pt x="0" y="377"/>
                  </a:cubicBezTo>
                </a:path>
              </a:pathLst>
            </a:custGeom>
            <a:solidFill>
              <a:srgbClr val="FFFFFF">
                <a:alpha val="100000"/>
              </a:srgbClr>
            </a:solidFill>
            <a:ln cap="flat">
              <a:noFill/>
              <a:prstDash val="solid"/>
              <a:miter lim="0"/>
            </a:ln>
          </p:spPr>
          <p:txBody>
            <a:bodyPr rtlCol="0"/>
            <a:lstStyle/>
            <a:p>
              <a:pPr algn="ctr"/>
              <a:endParaRPr lang="zh-CN" altLang="en-US"/>
            </a:p>
          </p:txBody>
        </p:sp>
        <p:sp>
          <p:nvSpPr>
            <p:cNvPr id="3050" name="path"/>
            <p:cNvSpPr/>
            <p:nvPr/>
          </p:nvSpPr>
          <p:spPr>
            <a:xfrm>
              <a:off x="102107" y="105156"/>
              <a:ext cx="371856" cy="374903"/>
            </a:xfrm>
            <a:custGeom>
              <a:avLst/>
              <a:gdLst/>
              <a:ahLst/>
              <a:cxnLst/>
              <a:rect l="0" t="0" r="0" b="0"/>
              <a:pathLst>
                <a:path w="585" h="590">
                  <a:moveTo>
                    <a:pt x="0" y="295"/>
                  </a:moveTo>
                  <a:cubicBezTo>
                    <a:pt x="0" y="132"/>
                    <a:pt x="131" y="0"/>
                    <a:pt x="292" y="0"/>
                  </a:cubicBezTo>
                  <a:cubicBezTo>
                    <a:pt x="454" y="0"/>
                    <a:pt x="585" y="132"/>
                    <a:pt x="585" y="295"/>
                  </a:cubicBezTo>
                  <a:cubicBezTo>
                    <a:pt x="585" y="458"/>
                    <a:pt x="454" y="590"/>
                    <a:pt x="292" y="590"/>
                  </a:cubicBezTo>
                  <a:cubicBezTo>
                    <a:pt x="131" y="590"/>
                    <a:pt x="0" y="458"/>
                    <a:pt x="0" y="295"/>
                  </a:cubicBezTo>
                </a:path>
              </a:pathLst>
            </a:custGeom>
            <a:solidFill>
              <a:srgbClr val="00B075">
                <a:alpha val="100000"/>
              </a:srgbClr>
            </a:solidFill>
            <a:ln cap="flat">
              <a:noFill/>
              <a:prstDash val="solid"/>
              <a:miter lim="0"/>
            </a:ln>
          </p:spPr>
          <p:txBody>
            <a:bodyPr rtlCol="0"/>
            <a:lstStyle/>
            <a:p>
              <a:pPr algn="ctr"/>
              <a:endParaRPr lang="zh-CN" altLang="en-US"/>
            </a:p>
          </p:txBody>
        </p:sp>
      </p:grpSp>
      <p:grpSp>
        <p:nvGrpSpPr>
          <p:cNvPr id="396" name="group 396"/>
          <p:cNvGrpSpPr/>
          <p:nvPr/>
        </p:nvGrpSpPr>
        <p:grpSpPr>
          <a:xfrm rot="21600000">
            <a:off x="7636002" y="2781294"/>
            <a:ext cx="600533" cy="114300"/>
            <a:chOff x="0" y="0"/>
            <a:chExt cx="600533" cy="114300"/>
          </a:xfrm>
        </p:grpSpPr>
        <p:sp>
          <p:nvSpPr>
            <p:cNvPr id="3052" name="path"/>
            <p:cNvSpPr/>
            <p:nvPr/>
          </p:nvSpPr>
          <p:spPr>
            <a:xfrm>
              <a:off x="0" y="38105"/>
              <a:ext cx="505282" cy="38100"/>
            </a:xfrm>
            <a:custGeom>
              <a:avLst/>
              <a:gdLst/>
              <a:ahLst/>
              <a:cxnLst/>
              <a:rect l="0" t="0" r="0" b="0"/>
              <a:pathLst>
                <a:path w="795" h="60">
                  <a:moveTo>
                    <a:pt x="0" y="30"/>
                  </a:moveTo>
                  <a:lnTo>
                    <a:pt x="795" y="30"/>
                  </a:lnTo>
                </a:path>
              </a:pathLst>
            </a:custGeom>
            <a:noFill/>
            <a:ln w="38100" cap="flat">
              <a:solidFill>
                <a:srgbClr val="D1D1D2">
                  <a:alpha val="100000"/>
                </a:srgbClr>
              </a:solidFill>
              <a:prstDash val="solid"/>
              <a:miter lim="800000"/>
            </a:ln>
          </p:spPr>
          <p:txBody>
            <a:bodyPr rtlCol="0"/>
            <a:lstStyle/>
            <a:p>
              <a:pPr algn="ctr"/>
              <a:endParaRPr lang="zh-CN" altLang="en-US"/>
            </a:p>
          </p:txBody>
        </p:sp>
        <p:sp>
          <p:nvSpPr>
            <p:cNvPr id="3054" name="path"/>
            <p:cNvSpPr/>
            <p:nvPr/>
          </p:nvSpPr>
          <p:spPr>
            <a:xfrm>
              <a:off x="486233" y="0"/>
              <a:ext cx="114300" cy="114300"/>
            </a:xfrm>
            <a:custGeom>
              <a:avLst/>
              <a:gdLst/>
              <a:ahLst/>
              <a:cxnLst/>
              <a:rect l="0" t="0" r="0" b="0"/>
              <a:pathLst>
                <a:path w="180" h="180">
                  <a:moveTo>
                    <a:pt x="0" y="0"/>
                  </a:moveTo>
                  <a:lnTo>
                    <a:pt x="180" y="90"/>
                  </a:lnTo>
                  <a:lnTo>
                    <a:pt x="0" y="180"/>
                  </a:lnTo>
                  <a:lnTo>
                    <a:pt x="0" y="0"/>
                  </a:lnTo>
                  <a:close/>
                </a:path>
              </a:pathLst>
            </a:custGeom>
            <a:solidFill>
              <a:srgbClr val="D1D1D2">
                <a:alpha val="100000"/>
              </a:srgbClr>
            </a:solidFill>
            <a:ln cap="flat">
              <a:noFill/>
              <a:prstDash val="solid"/>
              <a:miter lim="0"/>
            </a:ln>
          </p:spPr>
          <p:txBody>
            <a:bodyPr rtlCol="0"/>
            <a:lstStyle/>
            <a:p>
              <a:pPr algn="ctr"/>
              <a:endParaRPr lang="zh-CN" altLang="en-US"/>
            </a:p>
          </p:txBody>
        </p:sp>
      </p:grpSp>
      <p:grpSp>
        <p:nvGrpSpPr>
          <p:cNvPr id="398" name="group 398"/>
          <p:cNvGrpSpPr/>
          <p:nvPr/>
        </p:nvGrpSpPr>
        <p:grpSpPr>
          <a:xfrm rot="21600000">
            <a:off x="5397245" y="2781294"/>
            <a:ext cx="600532" cy="114300"/>
            <a:chOff x="0" y="0"/>
            <a:chExt cx="600532" cy="114300"/>
          </a:xfrm>
        </p:grpSpPr>
        <p:sp>
          <p:nvSpPr>
            <p:cNvPr id="3056" name="path"/>
            <p:cNvSpPr/>
            <p:nvPr/>
          </p:nvSpPr>
          <p:spPr>
            <a:xfrm>
              <a:off x="0" y="38105"/>
              <a:ext cx="505282" cy="38100"/>
            </a:xfrm>
            <a:custGeom>
              <a:avLst/>
              <a:gdLst/>
              <a:ahLst/>
              <a:cxnLst/>
              <a:rect l="0" t="0" r="0" b="0"/>
              <a:pathLst>
                <a:path w="795" h="60">
                  <a:moveTo>
                    <a:pt x="0" y="30"/>
                  </a:moveTo>
                  <a:lnTo>
                    <a:pt x="795" y="30"/>
                  </a:lnTo>
                </a:path>
              </a:pathLst>
            </a:custGeom>
            <a:noFill/>
            <a:ln w="38100" cap="flat">
              <a:solidFill>
                <a:srgbClr val="D1D1D2">
                  <a:alpha val="100000"/>
                </a:srgbClr>
              </a:solidFill>
              <a:prstDash val="solid"/>
              <a:miter lim="800000"/>
            </a:ln>
          </p:spPr>
          <p:txBody>
            <a:bodyPr rtlCol="0"/>
            <a:lstStyle/>
            <a:p>
              <a:pPr algn="ctr"/>
              <a:endParaRPr lang="zh-CN" altLang="en-US"/>
            </a:p>
          </p:txBody>
        </p:sp>
        <p:sp>
          <p:nvSpPr>
            <p:cNvPr id="3058" name="path"/>
            <p:cNvSpPr/>
            <p:nvPr/>
          </p:nvSpPr>
          <p:spPr>
            <a:xfrm>
              <a:off x="486232" y="0"/>
              <a:ext cx="114300" cy="114300"/>
            </a:xfrm>
            <a:custGeom>
              <a:avLst/>
              <a:gdLst/>
              <a:ahLst/>
              <a:cxnLst/>
              <a:rect l="0" t="0" r="0" b="0"/>
              <a:pathLst>
                <a:path w="180" h="180">
                  <a:moveTo>
                    <a:pt x="0" y="0"/>
                  </a:moveTo>
                  <a:lnTo>
                    <a:pt x="180" y="90"/>
                  </a:lnTo>
                  <a:lnTo>
                    <a:pt x="0" y="180"/>
                  </a:lnTo>
                  <a:lnTo>
                    <a:pt x="0" y="0"/>
                  </a:lnTo>
                  <a:close/>
                </a:path>
              </a:pathLst>
            </a:custGeom>
            <a:solidFill>
              <a:srgbClr val="D1D1D2">
                <a:alpha val="100000"/>
              </a:srgbClr>
            </a:solidFill>
            <a:ln cap="flat">
              <a:noFill/>
              <a:prstDash val="solid"/>
              <a:miter lim="0"/>
            </a:ln>
          </p:spPr>
          <p:txBody>
            <a:bodyPr rtlCol="0"/>
            <a:lstStyle/>
            <a:p>
              <a:pPr algn="ctr"/>
              <a:endParaRPr lang="zh-CN" altLang="en-US"/>
            </a:p>
          </p:txBody>
        </p:sp>
      </p:grpSp>
      <p:sp>
        <p:nvSpPr>
          <p:cNvPr id="306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2" name="picture 3062"/>
          <p:cNvPicPr>
            <a:picLocks noChangeAspect="1"/>
          </p:cNvPicPr>
          <p:nvPr/>
        </p:nvPicPr>
        <p:blipFill>
          <a:blip r:embed="rId2"/>
          <a:stretch>
            <a:fillRect/>
          </a:stretch>
        </p:blipFill>
        <p:spPr>
          <a:xfrm rot="21600000">
            <a:off x="0" y="0"/>
            <a:ext cx="12192000" cy="6858000"/>
          </a:xfrm>
          <a:prstGeom prst="rect">
            <a:avLst/>
          </a:prstGeom>
        </p:spPr>
      </p:pic>
      <p:sp>
        <p:nvSpPr>
          <p:cNvPr id="306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400" name="group 400"/>
          <p:cNvGrpSpPr/>
          <p:nvPr/>
        </p:nvGrpSpPr>
        <p:grpSpPr>
          <a:xfrm rot="21600000">
            <a:off x="8040623" y="1798320"/>
            <a:ext cx="3160776" cy="3749039"/>
            <a:chOff x="0" y="0"/>
            <a:chExt cx="3160776" cy="3749039"/>
          </a:xfrm>
        </p:grpSpPr>
        <p:grpSp>
          <p:nvGrpSpPr>
            <p:cNvPr id="402" name="group 402"/>
            <p:cNvGrpSpPr/>
            <p:nvPr/>
          </p:nvGrpSpPr>
          <p:grpSpPr>
            <a:xfrm rot="21600000">
              <a:off x="0" y="0"/>
              <a:ext cx="3160776" cy="3749039"/>
              <a:chOff x="0" y="0"/>
              <a:chExt cx="3160776" cy="3749039"/>
            </a:xfrm>
          </p:grpSpPr>
          <p:sp>
            <p:nvSpPr>
              <p:cNvPr id="3066" name="path"/>
              <p:cNvSpPr/>
              <p:nvPr/>
            </p:nvSpPr>
            <p:spPr>
              <a:xfrm>
                <a:off x="9143" y="690371"/>
                <a:ext cx="3151632" cy="3058667"/>
              </a:xfrm>
              <a:custGeom>
                <a:avLst/>
                <a:gdLst/>
                <a:ahLst/>
                <a:cxnLst/>
                <a:rect l="0" t="0" r="0" b="0"/>
                <a:pathLst>
                  <a:path w="4963" h="4816">
                    <a:moveTo>
                      <a:pt x="0" y="0"/>
                    </a:moveTo>
                    <a:lnTo>
                      <a:pt x="4963" y="0"/>
                    </a:lnTo>
                    <a:lnTo>
                      <a:pt x="4963" y="4816"/>
                    </a:lnTo>
                    <a:lnTo>
                      <a:pt x="0" y="4816"/>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3068" name="path"/>
              <p:cNvSpPr/>
              <p:nvPr/>
            </p:nvSpPr>
            <p:spPr>
              <a:xfrm>
                <a:off x="0" y="0"/>
                <a:ext cx="3151632" cy="684276"/>
              </a:xfrm>
              <a:custGeom>
                <a:avLst/>
                <a:gdLst/>
                <a:ahLst/>
                <a:cxnLst/>
                <a:rect l="0" t="0" r="0" b="0"/>
                <a:pathLst>
                  <a:path w="4963" h="1077">
                    <a:moveTo>
                      <a:pt x="0" y="0"/>
                    </a:moveTo>
                    <a:lnTo>
                      <a:pt x="4963" y="0"/>
                    </a:lnTo>
                    <a:lnTo>
                      <a:pt x="4963" y="1077"/>
                    </a:lnTo>
                    <a:lnTo>
                      <a:pt x="0" y="1077"/>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070" name="textbox 3070"/>
            <p:cNvSpPr/>
            <p:nvPr/>
          </p:nvSpPr>
          <p:spPr>
            <a:xfrm>
              <a:off x="-12700" y="-12700"/>
              <a:ext cx="3186429" cy="3799204"/>
            </a:xfrm>
            <a:prstGeom prst="rect">
              <a:avLst/>
            </a:prstGeom>
          </p:spPr>
          <p:txBody>
            <a:bodyPr vert="horz" wrap="square" lIns="0" tIns="0" rIns="0" bIns="0"/>
            <a:lstStyle/>
            <a:p>
              <a:pPr algn="l" rtl="0" eaLnBrk="0">
                <a:lnSpc>
                  <a:spcPct val="164000"/>
                </a:lnSpc>
                <a:tabLst/>
              </a:pPr>
              <a:endParaRPr lang="Arial" altLang="Arial" sz="1000" dirty="0"/>
            </a:p>
            <a:p>
              <a:pPr algn="l" rtl="0" eaLnBrk="0">
                <a:lnSpc>
                  <a:spcPct val="7058"/>
                </a:lnSpc>
                <a:tabLst/>
              </a:pPr>
              <a:endParaRPr lang="Arial" altLang="Arial" sz="100" dirty="0"/>
            </a:p>
            <a:p>
              <a:pPr marL="795655" algn="l" rtl="0" eaLnBrk="0">
                <a:lnSpc>
                  <a:spcPct val="91000"/>
                </a:lnSpc>
                <a:tabLst/>
              </a:pPr>
              <a:r>
                <a:rPr sz="2000" b="1" kern="0" spc="-30" dirty="0">
                  <a:solidFill>
                    <a:srgbClr val="FFFFFF">
                      <a:alpha val="100000"/>
                    </a:srgbClr>
                  </a:solidFill>
                  <a:latin typeface="Microsoft YaHei"/>
                  <a:ea typeface="Microsoft YaHei"/>
                  <a:cs typeface="Microsoft YaHei"/>
                </a:rPr>
                <a:t>3、古代印度</a:t>
              </a:r>
              <a:endParaRPr lang="Microsoft YaHei" altLang="Microsoft YaHei" sz="2000" dirty="0"/>
            </a:p>
            <a:p>
              <a:pPr algn="l" rtl="0" eaLnBrk="0">
                <a:lnSpc>
                  <a:spcPct val="120000"/>
                </a:lnSpc>
                <a:tabLst/>
              </a:pPr>
              <a:endParaRPr lang="Arial" altLang="Arial" sz="1000" dirty="0"/>
            </a:p>
            <a:p>
              <a:pPr algn="l" rtl="0" eaLnBrk="0">
                <a:lnSpc>
                  <a:spcPct val="120000"/>
                </a:lnSpc>
                <a:tabLst/>
              </a:pPr>
              <a:endParaRPr lang="Arial" altLang="Arial" sz="1000" dirty="0"/>
            </a:p>
            <a:p>
              <a:pPr marL="109854" algn="l" rtl="0" eaLnBrk="0">
                <a:lnSpc>
                  <a:spcPct val="83000"/>
                </a:lnSpc>
                <a:spcBef>
                  <a:spcPts val="605"/>
                </a:spcBef>
                <a:tabLst/>
              </a:pPr>
              <a:r>
                <a:rPr sz="2000" b="1" kern="0" spc="-80" dirty="0">
                  <a:solidFill>
                    <a:srgbClr val="00B075">
                      <a:alpha val="100000"/>
                    </a:srgbClr>
                  </a:solidFill>
                  <a:latin typeface="Microsoft YaHei"/>
                  <a:ea typeface="Microsoft YaHei"/>
                  <a:cs typeface="Microsoft YaHei"/>
                </a:rPr>
                <a:t>教育形式：</a:t>
              </a:r>
              <a:r>
                <a:rPr sz="2000" b="1" kern="0" spc="80" dirty="0">
                  <a:solidFill>
                    <a:srgbClr val="00B075">
                      <a:alpha val="100000"/>
                    </a:srgbClr>
                  </a:solidFill>
                  <a:latin typeface="Microsoft YaHei"/>
                  <a:ea typeface="Microsoft YaHei"/>
                  <a:cs typeface="Microsoft YaHei"/>
                </a:rPr>
                <a:t>  </a:t>
              </a:r>
              <a:r>
                <a:rPr sz="1800" kern="0" spc="-80" dirty="0">
                  <a:solidFill>
                    <a:srgbClr val="000000">
                      <a:alpha val="100000"/>
                    </a:srgbClr>
                  </a:solidFill>
                  <a:latin typeface="Microsoft YaHei"/>
                  <a:ea typeface="Microsoft YaHei"/>
                  <a:cs typeface="Microsoft YaHei"/>
                </a:rPr>
                <a:t>家庭教育</a:t>
              </a:r>
              <a:r>
                <a:rPr sz="1800" kern="0" spc="-90" dirty="0">
                  <a:solidFill>
                    <a:srgbClr val="000000">
                      <a:alpha val="100000"/>
                    </a:srgbClr>
                  </a:solidFill>
                  <a:latin typeface="Microsoft YaHei"/>
                  <a:ea typeface="Microsoft YaHei"/>
                  <a:cs typeface="Microsoft YaHei"/>
                </a:rPr>
                <a:t>、寺庙</a:t>
              </a:r>
              <a:endParaRPr lang="Microsoft YaHei" altLang="Microsoft YaHei" sz="1800" dirty="0"/>
            </a:p>
            <a:p>
              <a:pPr marL="107314" algn="l" rtl="0" eaLnBrk="0">
                <a:lnSpc>
                  <a:spcPts val="2933"/>
                </a:lnSpc>
                <a:tabLst/>
              </a:pPr>
              <a:r>
                <a:rPr sz="1800" kern="0" spc="40" dirty="0">
                  <a:solidFill>
                    <a:srgbClr val="000000">
                      <a:alpha val="100000"/>
                    </a:srgbClr>
                  </a:solidFill>
                  <a:latin typeface="Microsoft YaHei"/>
                  <a:ea typeface="Microsoft YaHei"/>
                  <a:cs typeface="Microsoft YaHei"/>
                </a:rPr>
                <a:t>教育</a:t>
              </a:r>
              <a:endParaRPr lang="Microsoft YaHei" altLang="Microsoft YaHei" sz="1800" dirty="0"/>
            </a:p>
            <a:p>
              <a:pPr marL="107314" indent="1905" algn="l" rtl="0" eaLnBrk="0">
                <a:lnSpc>
                  <a:spcPct val="117000"/>
                </a:lnSpc>
                <a:spcBef>
                  <a:spcPts val="1094"/>
                </a:spcBef>
                <a:tabLst/>
              </a:pPr>
              <a:r>
                <a:rPr sz="2000" b="1" kern="0" spc="-100" dirty="0">
                  <a:solidFill>
                    <a:srgbClr val="00B075">
                      <a:alpha val="100000"/>
                    </a:srgbClr>
                  </a:solidFill>
                  <a:latin typeface="Microsoft YaHei"/>
                  <a:ea typeface="Microsoft YaHei"/>
                  <a:cs typeface="Microsoft YaHei"/>
                </a:rPr>
                <a:t>教育内容</a:t>
              </a:r>
              <a:r>
                <a:rPr sz="1800" kern="0" spc="-100" dirty="0">
                  <a:solidFill>
                    <a:srgbClr val="00B075">
                      <a:alpha val="100000"/>
                    </a:srgbClr>
                  </a:solidFill>
                  <a:latin typeface="Microsoft YaHei"/>
                  <a:ea typeface="Microsoft YaHei"/>
                  <a:cs typeface="Microsoft YaHei"/>
                </a:rPr>
                <a:t>：</a:t>
              </a:r>
              <a:r>
                <a:rPr sz="1800" kern="0" spc="-200" dirty="0">
                  <a:solidFill>
                    <a:srgbClr val="00B075">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日常生活习惯、</a:t>
              </a:r>
              <a:r>
                <a:rPr sz="1800" kern="0" spc="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传颂《吠陀》经典</a:t>
              </a:r>
              <a:endParaRPr lang="Microsoft YaHei" altLang="Microsoft YaHei" sz="1800" dirty="0"/>
            </a:p>
            <a:p>
              <a:pPr algn="l" rtl="0" eaLnBrk="0">
                <a:lnSpc>
                  <a:spcPct val="117000"/>
                </a:lnSpc>
                <a:tabLst/>
              </a:pPr>
              <a:endParaRPr lang="Arial" altLang="Arial" sz="500" dirty="0"/>
            </a:p>
            <a:p>
              <a:pPr marL="109854" algn="l" rtl="0" eaLnBrk="0">
                <a:lnSpc>
                  <a:spcPct val="91000"/>
                </a:lnSpc>
                <a:spcBef>
                  <a:spcPts val="5"/>
                </a:spcBef>
                <a:tabLst/>
              </a:pPr>
              <a:r>
                <a:rPr sz="2000" b="1" kern="0" spc="-160" dirty="0">
                  <a:solidFill>
                    <a:srgbClr val="00B075">
                      <a:alpha val="100000"/>
                    </a:srgbClr>
                  </a:solidFill>
                  <a:latin typeface="Microsoft YaHei"/>
                  <a:ea typeface="Microsoft YaHei"/>
                  <a:cs typeface="Microsoft YaHei"/>
                </a:rPr>
                <a:t>教育方法：</a:t>
              </a:r>
              <a:r>
                <a:rPr sz="2000" b="1" kern="0" spc="110" dirty="0">
                  <a:solidFill>
                    <a:srgbClr val="00B075">
                      <a:alpha val="100000"/>
                    </a:srgbClr>
                  </a:solidFill>
                  <a:latin typeface="Microsoft YaHei"/>
                  <a:ea typeface="Microsoft YaHei"/>
                  <a:cs typeface="Microsoft YaHei"/>
                </a:rPr>
                <a:t>  </a:t>
              </a:r>
              <a:r>
                <a:rPr sz="1800" kern="0" spc="-160" dirty="0">
                  <a:solidFill>
                    <a:srgbClr val="000000">
                      <a:alpha val="100000"/>
                    </a:srgbClr>
                  </a:solidFill>
                  <a:latin typeface="Microsoft YaHei"/>
                  <a:ea typeface="Microsoft YaHei"/>
                  <a:cs typeface="Microsoft YaHei"/>
                </a:rPr>
                <a:t>家长制</a:t>
              </a:r>
              <a:endParaRPr lang="Microsoft YaHei" altLang="Microsoft YaHei" sz="1800" dirty="0"/>
            </a:p>
          </p:txBody>
        </p:sp>
      </p:grpSp>
      <p:grpSp>
        <p:nvGrpSpPr>
          <p:cNvPr id="404" name="group 404"/>
          <p:cNvGrpSpPr/>
          <p:nvPr/>
        </p:nvGrpSpPr>
        <p:grpSpPr>
          <a:xfrm rot="21600000">
            <a:off x="1301496" y="1798320"/>
            <a:ext cx="3151632" cy="3741420"/>
            <a:chOff x="0" y="0"/>
            <a:chExt cx="3151632" cy="3741420"/>
          </a:xfrm>
        </p:grpSpPr>
        <p:grpSp>
          <p:nvGrpSpPr>
            <p:cNvPr id="406" name="group 406"/>
            <p:cNvGrpSpPr/>
            <p:nvPr/>
          </p:nvGrpSpPr>
          <p:grpSpPr>
            <a:xfrm rot="21600000">
              <a:off x="0" y="0"/>
              <a:ext cx="3151632" cy="3741420"/>
              <a:chOff x="0" y="0"/>
              <a:chExt cx="3151632" cy="3741420"/>
            </a:xfrm>
          </p:grpSpPr>
          <p:sp>
            <p:nvSpPr>
              <p:cNvPr id="3072" name="path"/>
              <p:cNvSpPr/>
              <p:nvPr/>
            </p:nvSpPr>
            <p:spPr>
              <a:xfrm>
                <a:off x="0" y="684276"/>
                <a:ext cx="3151632" cy="3057144"/>
              </a:xfrm>
              <a:custGeom>
                <a:avLst/>
                <a:gdLst/>
                <a:ahLst/>
                <a:cxnLst/>
                <a:rect l="0" t="0" r="0" b="0"/>
                <a:pathLst>
                  <a:path w="4963" h="4814">
                    <a:moveTo>
                      <a:pt x="0" y="0"/>
                    </a:moveTo>
                    <a:lnTo>
                      <a:pt x="4963" y="0"/>
                    </a:lnTo>
                    <a:lnTo>
                      <a:pt x="4963" y="4814"/>
                    </a:lnTo>
                    <a:lnTo>
                      <a:pt x="0" y="481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3074" name="path"/>
              <p:cNvSpPr/>
              <p:nvPr/>
            </p:nvSpPr>
            <p:spPr>
              <a:xfrm>
                <a:off x="0" y="0"/>
                <a:ext cx="3151632" cy="684276"/>
              </a:xfrm>
              <a:custGeom>
                <a:avLst/>
                <a:gdLst/>
                <a:ahLst/>
                <a:cxnLst/>
                <a:rect l="0" t="0" r="0" b="0"/>
                <a:pathLst>
                  <a:path w="4963" h="1077">
                    <a:moveTo>
                      <a:pt x="0" y="0"/>
                    </a:moveTo>
                    <a:lnTo>
                      <a:pt x="4963" y="0"/>
                    </a:lnTo>
                    <a:lnTo>
                      <a:pt x="4963" y="1077"/>
                    </a:lnTo>
                    <a:lnTo>
                      <a:pt x="0" y="1077"/>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076" name="textbox 3076"/>
            <p:cNvSpPr/>
            <p:nvPr/>
          </p:nvSpPr>
          <p:spPr>
            <a:xfrm>
              <a:off x="-12700" y="-12700"/>
              <a:ext cx="3177539" cy="3791584"/>
            </a:xfrm>
            <a:prstGeom prst="rect">
              <a:avLst/>
            </a:prstGeom>
          </p:spPr>
          <p:txBody>
            <a:bodyPr vert="horz" wrap="square" lIns="0" tIns="0" rIns="0" bIns="0"/>
            <a:lstStyle/>
            <a:p>
              <a:pPr algn="l" rtl="0" eaLnBrk="0">
                <a:lnSpc>
                  <a:spcPct val="137000"/>
                </a:lnSpc>
                <a:tabLst/>
              </a:pPr>
              <a:endParaRPr lang="Arial" altLang="Arial" sz="1000" dirty="0"/>
            </a:p>
            <a:p>
              <a:pPr marL="716280" algn="l" rtl="0" eaLnBrk="0">
                <a:lnSpc>
                  <a:spcPct val="91000"/>
                </a:lnSpc>
                <a:spcBef>
                  <a:spcPts val="5"/>
                </a:spcBef>
                <a:tabLst/>
              </a:pPr>
              <a:r>
                <a:rPr sz="2000" b="1" kern="0" spc="-40" dirty="0">
                  <a:solidFill>
                    <a:srgbClr val="FFFFFF">
                      <a:alpha val="100000"/>
                    </a:srgbClr>
                  </a:solidFill>
                  <a:latin typeface="Microsoft YaHei"/>
                  <a:ea typeface="Microsoft YaHei"/>
                  <a:cs typeface="Microsoft YaHei"/>
                </a:rPr>
                <a:t>1、古代埃及</a:t>
              </a:r>
              <a:endParaRPr lang="Microsoft YaHei" altLang="Microsoft YaHei" sz="2000" dirty="0"/>
            </a:p>
            <a:p>
              <a:pPr algn="l" rtl="0" eaLnBrk="0">
                <a:lnSpc>
                  <a:spcPct val="133000"/>
                </a:lnSpc>
                <a:tabLst/>
              </a:pPr>
              <a:endParaRPr lang="Arial" altLang="Arial" sz="1000" dirty="0"/>
            </a:p>
            <a:p>
              <a:pPr algn="l" rtl="0" eaLnBrk="0">
                <a:lnSpc>
                  <a:spcPct val="134000"/>
                </a:lnSpc>
                <a:tabLst/>
              </a:pPr>
              <a:endParaRPr lang="Arial" altLang="Arial" sz="1000" dirty="0"/>
            </a:p>
            <a:p>
              <a:pPr marL="79375" algn="l" rtl="0" eaLnBrk="0">
                <a:lnSpc>
                  <a:spcPct val="83000"/>
                </a:lnSpc>
                <a:spcBef>
                  <a:spcPts val="607"/>
                </a:spcBef>
                <a:tabLst/>
              </a:pPr>
              <a:r>
                <a:rPr sz="2000" b="1" kern="0" spc="-100" dirty="0">
                  <a:solidFill>
                    <a:srgbClr val="00B075">
                      <a:alpha val="100000"/>
                    </a:srgbClr>
                  </a:solidFill>
                  <a:latin typeface="Microsoft YaHei"/>
                  <a:ea typeface="Microsoft YaHei"/>
                  <a:cs typeface="Microsoft YaHei"/>
                </a:rPr>
                <a:t>教育形式：</a:t>
              </a:r>
              <a:r>
                <a:rPr sz="2000" b="1" kern="0" spc="110" dirty="0">
                  <a:solidFill>
                    <a:srgbClr val="00B075">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家庭教育、宫</a:t>
              </a:r>
              <a:endParaRPr lang="Microsoft YaHei" altLang="Microsoft YaHei" sz="1800" dirty="0"/>
            </a:p>
            <a:p>
              <a:pPr marL="77469" algn="l" rtl="0" eaLnBrk="0">
                <a:lnSpc>
                  <a:spcPts val="2933"/>
                </a:lnSpc>
                <a:tabLst/>
              </a:pPr>
              <a:r>
                <a:rPr sz="1800" kern="0" spc="40" dirty="0">
                  <a:solidFill>
                    <a:srgbClr val="000000">
                      <a:alpha val="100000"/>
                    </a:srgbClr>
                  </a:solidFill>
                  <a:latin typeface="Microsoft YaHei"/>
                  <a:ea typeface="Microsoft YaHei"/>
                  <a:cs typeface="Microsoft YaHei"/>
                </a:rPr>
                <a:t>廷教育</a:t>
              </a:r>
              <a:endParaRPr lang="Microsoft YaHei" altLang="Microsoft YaHei" sz="1800" dirty="0"/>
            </a:p>
            <a:p>
              <a:pPr marL="80010" algn="l" rtl="0" eaLnBrk="0">
                <a:lnSpc>
                  <a:spcPct val="83000"/>
                </a:lnSpc>
                <a:spcBef>
                  <a:spcPts val="1099"/>
                </a:spcBef>
                <a:tabLst/>
              </a:pPr>
              <a:r>
                <a:rPr sz="2000" b="1" kern="0" spc="-100" dirty="0">
                  <a:solidFill>
                    <a:srgbClr val="00B075">
                      <a:alpha val="100000"/>
                    </a:srgbClr>
                  </a:solidFill>
                  <a:latin typeface="Microsoft YaHei"/>
                  <a:ea typeface="Microsoft YaHei"/>
                  <a:cs typeface="Microsoft YaHei"/>
                </a:rPr>
                <a:t>教育内容：</a:t>
              </a:r>
              <a:r>
                <a:rPr sz="2000" b="1" kern="0" spc="110" dirty="0">
                  <a:solidFill>
                    <a:srgbClr val="00B075">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父辈技艺的传</a:t>
              </a:r>
              <a:endParaRPr lang="Microsoft YaHei" altLang="Microsoft YaHei" sz="1800" dirty="0"/>
            </a:p>
            <a:p>
              <a:pPr marL="77469" algn="l" rtl="0" eaLnBrk="0">
                <a:lnSpc>
                  <a:spcPct val="139000"/>
                </a:lnSpc>
                <a:spcBef>
                  <a:spcPts val="29"/>
                </a:spcBef>
                <a:tabLst/>
              </a:pPr>
              <a:r>
                <a:rPr sz="1800" kern="0" spc="50" dirty="0">
                  <a:solidFill>
                    <a:srgbClr val="000000">
                      <a:alpha val="100000"/>
                    </a:srgbClr>
                  </a:solidFill>
                  <a:latin typeface="Microsoft YaHei"/>
                  <a:ea typeface="Microsoft YaHei"/>
                  <a:cs typeface="Microsoft YaHei"/>
                </a:rPr>
                <a:t>承，包括祭祀、医学、建</a:t>
              </a:r>
              <a:r>
                <a:rPr sz="1800" kern="0" spc="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筑、农务等</a:t>
              </a:r>
              <a:endParaRPr lang="Microsoft YaHei" altLang="Microsoft YaHei" sz="1800" dirty="0"/>
            </a:p>
            <a:p>
              <a:pPr algn="l" rtl="0" eaLnBrk="0">
                <a:lnSpc>
                  <a:spcPct val="108000"/>
                </a:lnSpc>
                <a:tabLst/>
              </a:pPr>
              <a:endParaRPr lang="Arial" altLang="Arial" sz="700" dirty="0"/>
            </a:p>
            <a:p>
              <a:pPr algn="l" rtl="0" eaLnBrk="0">
                <a:lnSpc>
                  <a:spcPct val="6635"/>
                </a:lnSpc>
                <a:tabLst/>
              </a:pPr>
              <a:endParaRPr lang="Arial" altLang="Arial" sz="100" dirty="0"/>
            </a:p>
            <a:p>
              <a:pPr marL="80010" algn="l" rtl="0" eaLnBrk="0">
                <a:lnSpc>
                  <a:spcPct val="91000"/>
                </a:lnSpc>
                <a:tabLst/>
              </a:pPr>
              <a:r>
                <a:rPr sz="2000" b="1" kern="0" spc="-100" dirty="0">
                  <a:solidFill>
                    <a:srgbClr val="00B075">
                      <a:alpha val="100000"/>
                    </a:srgbClr>
                  </a:solidFill>
                  <a:latin typeface="Microsoft YaHei"/>
                  <a:ea typeface="Microsoft YaHei"/>
                  <a:cs typeface="Microsoft YaHei"/>
                </a:rPr>
                <a:t>教育方法：</a:t>
              </a:r>
              <a:r>
                <a:rPr sz="2000" b="1" kern="0" spc="110" dirty="0">
                  <a:solidFill>
                    <a:srgbClr val="00B075">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家长制加体罚</a:t>
              </a:r>
              <a:endParaRPr lang="Microsoft YaHei" altLang="Microsoft YaHei" sz="1800" dirty="0"/>
            </a:p>
          </p:txBody>
        </p:sp>
      </p:grpSp>
      <p:grpSp>
        <p:nvGrpSpPr>
          <p:cNvPr id="408" name="group 408"/>
          <p:cNvGrpSpPr/>
          <p:nvPr/>
        </p:nvGrpSpPr>
        <p:grpSpPr>
          <a:xfrm rot="21600000">
            <a:off x="4671059" y="1798320"/>
            <a:ext cx="3151631" cy="3741420"/>
            <a:chOff x="0" y="0"/>
            <a:chExt cx="3151631" cy="3741420"/>
          </a:xfrm>
        </p:grpSpPr>
        <p:grpSp>
          <p:nvGrpSpPr>
            <p:cNvPr id="410" name="group 410"/>
            <p:cNvGrpSpPr/>
            <p:nvPr/>
          </p:nvGrpSpPr>
          <p:grpSpPr>
            <a:xfrm rot="21600000">
              <a:off x="0" y="0"/>
              <a:ext cx="3151631" cy="3741420"/>
              <a:chOff x="0" y="0"/>
              <a:chExt cx="3151631" cy="3741420"/>
            </a:xfrm>
          </p:grpSpPr>
          <p:sp>
            <p:nvSpPr>
              <p:cNvPr id="3078" name="path"/>
              <p:cNvSpPr/>
              <p:nvPr/>
            </p:nvSpPr>
            <p:spPr>
              <a:xfrm>
                <a:off x="0" y="684276"/>
                <a:ext cx="3151631" cy="3057144"/>
              </a:xfrm>
              <a:custGeom>
                <a:avLst/>
                <a:gdLst/>
                <a:ahLst/>
                <a:cxnLst/>
                <a:rect l="0" t="0" r="0" b="0"/>
                <a:pathLst>
                  <a:path w="4963" h="4814">
                    <a:moveTo>
                      <a:pt x="0" y="0"/>
                    </a:moveTo>
                    <a:lnTo>
                      <a:pt x="4963" y="0"/>
                    </a:lnTo>
                    <a:lnTo>
                      <a:pt x="4963" y="4814"/>
                    </a:lnTo>
                    <a:lnTo>
                      <a:pt x="0" y="481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3080" name="path"/>
              <p:cNvSpPr/>
              <p:nvPr/>
            </p:nvSpPr>
            <p:spPr>
              <a:xfrm>
                <a:off x="0" y="0"/>
                <a:ext cx="3151631" cy="684276"/>
              </a:xfrm>
              <a:custGeom>
                <a:avLst/>
                <a:gdLst/>
                <a:ahLst/>
                <a:cxnLst/>
                <a:rect l="0" t="0" r="0" b="0"/>
                <a:pathLst>
                  <a:path w="4963" h="1077">
                    <a:moveTo>
                      <a:pt x="0" y="0"/>
                    </a:moveTo>
                    <a:lnTo>
                      <a:pt x="4963" y="0"/>
                    </a:lnTo>
                    <a:lnTo>
                      <a:pt x="4963" y="1077"/>
                    </a:lnTo>
                    <a:lnTo>
                      <a:pt x="0" y="1077"/>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082" name="textbox 3082"/>
            <p:cNvSpPr/>
            <p:nvPr/>
          </p:nvSpPr>
          <p:spPr>
            <a:xfrm>
              <a:off x="-12700" y="-12700"/>
              <a:ext cx="3177539" cy="3791584"/>
            </a:xfrm>
            <a:prstGeom prst="rect">
              <a:avLst/>
            </a:prstGeom>
          </p:spPr>
          <p:txBody>
            <a:bodyPr vert="horz" wrap="square" lIns="0" tIns="0" rIns="0" bIns="0"/>
            <a:lstStyle/>
            <a:p>
              <a:pPr algn="l" rtl="0" eaLnBrk="0">
                <a:lnSpc>
                  <a:spcPct val="137000"/>
                </a:lnSpc>
                <a:tabLst/>
              </a:pPr>
              <a:endParaRPr lang="Arial" altLang="Arial" sz="1000" dirty="0"/>
            </a:p>
            <a:p>
              <a:pPr marL="621030" algn="l" rtl="0" eaLnBrk="0">
                <a:lnSpc>
                  <a:spcPct val="91000"/>
                </a:lnSpc>
                <a:spcBef>
                  <a:spcPts val="5"/>
                </a:spcBef>
                <a:tabLst/>
              </a:pPr>
              <a:r>
                <a:rPr sz="2000" b="1" kern="0" spc="-20" dirty="0">
                  <a:solidFill>
                    <a:srgbClr val="FFFFFF">
                      <a:alpha val="100000"/>
                    </a:srgbClr>
                  </a:solidFill>
                  <a:latin typeface="Microsoft YaHei"/>
                  <a:ea typeface="Microsoft YaHei"/>
                  <a:cs typeface="Microsoft YaHei"/>
                </a:rPr>
                <a:t>2、古代希伯来</a:t>
              </a:r>
              <a:endParaRPr lang="Microsoft YaHei" altLang="Microsoft YaHei" sz="2000" dirty="0"/>
            </a:p>
            <a:p>
              <a:pPr algn="l" rtl="0" eaLnBrk="0">
                <a:lnSpc>
                  <a:spcPct val="133000"/>
                </a:lnSpc>
                <a:tabLst/>
              </a:pPr>
              <a:endParaRPr lang="Arial" altLang="Arial" sz="1000" dirty="0"/>
            </a:p>
            <a:p>
              <a:pPr algn="l" rtl="0" eaLnBrk="0">
                <a:lnSpc>
                  <a:spcPct val="134000"/>
                </a:lnSpc>
                <a:tabLst/>
              </a:pPr>
              <a:endParaRPr lang="Arial" altLang="Arial" sz="1000" dirty="0"/>
            </a:p>
            <a:p>
              <a:pPr marL="109220" algn="l" rtl="0" eaLnBrk="0">
                <a:lnSpc>
                  <a:spcPct val="83000"/>
                </a:lnSpc>
                <a:spcBef>
                  <a:spcPts val="608"/>
                </a:spcBef>
                <a:tabLst/>
              </a:pPr>
              <a:r>
                <a:rPr sz="2000" b="1" kern="0" spc="-80" dirty="0">
                  <a:solidFill>
                    <a:srgbClr val="00B075">
                      <a:alpha val="100000"/>
                    </a:srgbClr>
                  </a:solidFill>
                  <a:latin typeface="Microsoft YaHei"/>
                  <a:ea typeface="Microsoft YaHei"/>
                  <a:cs typeface="Microsoft YaHei"/>
                </a:rPr>
                <a:t>教育形式：</a:t>
              </a:r>
              <a:r>
                <a:rPr sz="2000" b="1" kern="0" spc="80" dirty="0">
                  <a:solidFill>
                    <a:srgbClr val="00B075">
                      <a:alpha val="100000"/>
                    </a:srgbClr>
                  </a:solidFill>
                  <a:latin typeface="Microsoft YaHei"/>
                  <a:ea typeface="Microsoft YaHei"/>
                  <a:cs typeface="Microsoft YaHei"/>
                </a:rPr>
                <a:t>  </a:t>
              </a:r>
              <a:r>
                <a:rPr sz="1800" kern="0" spc="-80" dirty="0">
                  <a:solidFill>
                    <a:srgbClr val="000000">
                      <a:alpha val="100000"/>
                    </a:srgbClr>
                  </a:solidFill>
                  <a:latin typeface="Microsoft YaHei"/>
                  <a:ea typeface="Microsoft YaHei"/>
                  <a:cs typeface="Microsoft YaHei"/>
                </a:rPr>
                <a:t>家庭教育</a:t>
              </a:r>
              <a:r>
                <a:rPr sz="1800" kern="0" spc="-90" dirty="0">
                  <a:solidFill>
                    <a:srgbClr val="000000">
                      <a:alpha val="100000"/>
                    </a:srgbClr>
                  </a:solidFill>
                  <a:latin typeface="Microsoft YaHei"/>
                  <a:ea typeface="Microsoft YaHei"/>
                  <a:cs typeface="Microsoft YaHei"/>
                </a:rPr>
                <a:t>、会堂</a:t>
              </a:r>
              <a:endParaRPr lang="Microsoft YaHei" altLang="Microsoft YaHei" sz="1800" dirty="0"/>
            </a:p>
            <a:p>
              <a:pPr marL="106679" algn="l" rtl="0" eaLnBrk="0">
                <a:lnSpc>
                  <a:spcPts val="2933"/>
                </a:lnSpc>
                <a:tabLst/>
              </a:pPr>
              <a:r>
                <a:rPr sz="1800" kern="0" spc="40" dirty="0">
                  <a:solidFill>
                    <a:srgbClr val="000000">
                      <a:alpha val="100000"/>
                    </a:srgbClr>
                  </a:solidFill>
                  <a:latin typeface="Microsoft YaHei"/>
                  <a:ea typeface="Microsoft YaHei"/>
                  <a:cs typeface="Microsoft YaHei"/>
                </a:rPr>
                <a:t>教育</a:t>
              </a:r>
              <a:endParaRPr lang="Microsoft YaHei" altLang="Microsoft YaHei" sz="1800" dirty="0"/>
            </a:p>
            <a:p>
              <a:pPr marL="109220" algn="l" rtl="0" eaLnBrk="0">
                <a:lnSpc>
                  <a:spcPct val="100000"/>
                </a:lnSpc>
                <a:spcBef>
                  <a:spcPts val="879"/>
                </a:spcBef>
                <a:tabLst/>
              </a:pPr>
              <a:r>
                <a:rPr sz="2000" b="1" kern="0" spc="-140" dirty="0">
                  <a:solidFill>
                    <a:srgbClr val="00B075">
                      <a:alpha val="100000"/>
                    </a:srgbClr>
                  </a:solidFill>
                  <a:latin typeface="Microsoft YaHei"/>
                  <a:ea typeface="Microsoft YaHei"/>
                  <a:cs typeface="Microsoft YaHei"/>
                </a:rPr>
                <a:t>教育内容：</a:t>
              </a:r>
              <a:r>
                <a:rPr sz="2000" b="1" kern="0" spc="100" dirty="0">
                  <a:solidFill>
                    <a:srgbClr val="00B075">
                      <a:alpha val="100000"/>
                    </a:srgbClr>
                  </a:solidFill>
                  <a:latin typeface="Microsoft YaHei"/>
                  <a:ea typeface="Microsoft YaHei"/>
                  <a:cs typeface="Microsoft YaHei"/>
                </a:rPr>
                <a:t>  </a:t>
              </a:r>
              <a:r>
                <a:rPr sz="1800" kern="0" spc="-140" dirty="0">
                  <a:solidFill>
                    <a:srgbClr val="000000">
                      <a:alpha val="100000"/>
                    </a:srgbClr>
                  </a:solidFill>
                  <a:latin typeface="Microsoft YaHei"/>
                  <a:ea typeface="Microsoft YaHei"/>
                  <a:cs typeface="Microsoft YaHei"/>
                </a:rPr>
                <a:t>《圣经》</a:t>
              </a:r>
              <a:endParaRPr lang="Microsoft YaHei" altLang="Microsoft YaHei" sz="1800" dirty="0"/>
            </a:p>
            <a:p>
              <a:pPr marL="219075" algn="l" rtl="0" eaLnBrk="0">
                <a:lnSpc>
                  <a:spcPts val="2964"/>
                </a:lnSpc>
                <a:tabLst/>
              </a:pPr>
              <a:r>
                <a:rPr sz="1800" kern="0" spc="-110" dirty="0">
                  <a:solidFill>
                    <a:srgbClr val="000000">
                      <a:alpha val="100000"/>
                    </a:srgbClr>
                  </a:solidFill>
                  <a:latin typeface="Microsoft YaHei"/>
                  <a:ea typeface="Microsoft YaHei"/>
                  <a:cs typeface="Microsoft YaHei"/>
                </a:rPr>
                <a:t>《摩西五经》</a:t>
              </a:r>
              <a:endParaRPr lang="Microsoft YaHei" altLang="Microsoft YaHei" sz="1800" dirty="0"/>
            </a:p>
            <a:p>
              <a:pPr algn="l" rtl="0" eaLnBrk="0">
                <a:lnSpc>
                  <a:spcPct val="106000"/>
                </a:lnSpc>
                <a:tabLst/>
              </a:pPr>
              <a:endParaRPr lang="Arial" altLang="Arial" sz="700" dirty="0"/>
            </a:p>
            <a:p>
              <a:pPr marL="109220" algn="l" rtl="0" eaLnBrk="0">
                <a:lnSpc>
                  <a:spcPct val="91000"/>
                </a:lnSpc>
                <a:spcBef>
                  <a:spcPts val="1"/>
                </a:spcBef>
                <a:tabLst/>
              </a:pPr>
              <a:r>
                <a:rPr sz="2000" b="1" kern="0" spc="-100" dirty="0">
                  <a:solidFill>
                    <a:srgbClr val="00B075">
                      <a:alpha val="100000"/>
                    </a:srgbClr>
                  </a:solidFill>
                  <a:latin typeface="Microsoft YaHei"/>
                  <a:ea typeface="Microsoft YaHei"/>
                  <a:cs typeface="Microsoft YaHei"/>
                </a:rPr>
                <a:t>教育方法：</a:t>
              </a:r>
              <a:r>
                <a:rPr sz="2000" b="1" kern="0" spc="110" dirty="0">
                  <a:solidFill>
                    <a:srgbClr val="00B075">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家长制加神谕</a:t>
              </a:r>
              <a:endParaRPr lang="Microsoft YaHei" altLang="Microsoft YaHei" sz="1800" dirty="0"/>
            </a:p>
          </p:txBody>
        </p:sp>
      </p:grpSp>
      <p:sp>
        <p:nvSpPr>
          <p:cNvPr id="3084" name="textbox 308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308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3088" name="textbox 3088"/>
          <p:cNvSpPr/>
          <p:nvPr/>
        </p:nvSpPr>
        <p:spPr>
          <a:xfrm>
            <a:off x="1602313" y="550065"/>
            <a:ext cx="3369309"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古代东方国家的学前教育</a:t>
            </a:r>
            <a:endParaRPr lang="Microsoft YaHei" altLang="Microsoft YaHei" sz="2400" dirty="0"/>
          </a:p>
        </p:txBody>
      </p:sp>
      <p:grpSp>
        <p:nvGrpSpPr>
          <p:cNvPr id="412" name="group 412"/>
          <p:cNvGrpSpPr/>
          <p:nvPr/>
        </p:nvGrpSpPr>
        <p:grpSpPr>
          <a:xfrm rot="21600000">
            <a:off x="1584025" y="181482"/>
            <a:ext cx="2435305" cy="199231"/>
            <a:chOff x="0" y="0"/>
            <a:chExt cx="2435305" cy="199231"/>
          </a:xfrm>
        </p:grpSpPr>
        <p:pic>
          <p:nvPicPr>
            <p:cNvPr id="3090" name="picture 3090"/>
            <p:cNvPicPr>
              <a:picLocks noChangeAspect="1"/>
            </p:cNvPicPr>
            <p:nvPr/>
          </p:nvPicPr>
          <p:blipFill>
            <a:blip r:embed="rId3"/>
            <a:stretch>
              <a:fillRect/>
            </a:stretch>
          </p:blipFill>
          <p:spPr>
            <a:xfrm rot="21600000">
              <a:off x="13273" y="11350"/>
              <a:ext cx="2422031" cy="187881"/>
            </a:xfrm>
            <a:prstGeom prst="rect">
              <a:avLst/>
            </a:prstGeom>
          </p:spPr>
        </p:pic>
        <p:sp>
          <p:nvSpPr>
            <p:cNvPr id="3092" name="textbox 3092"/>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09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6" name="picture 3096"/>
          <p:cNvPicPr>
            <a:picLocks noChangeAspect="1"/>
          </p:cNvPicPr>
          <p:nvPr/>
        </p:nvPicPr>
        <p:blipFill>
          <a:blip r:embed="rId2"/>
          <a:stretch>
            <a:fillRect/>
          </a:stretch>
        </p:blipFill>
        <p:spPr>
          <a:xfrm rot="21600000">
            <a:off x="0" y="0"/>
            <a:ext cx="12192000" cy="6858000"/>
          </a:xfrm>
          <a:prstGeom prst="rect">
            <a:avLst/>
          </a:prstGeom>
        </p:spPr>
      </p:pic>
      <p:sp>
        <p:nvSpPr>
          <p:cNvPr id="309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414" name="group 414"/>
          <p:cNvGrpSpPr/>
          <p:nvPr/>
        </p:nvGrpSpPr>
        <p:grpSpPr>
          <a:xfrm rot="21600000">
            <a:off x="1301496" y="1798320"/>
            <a:ext cx="9483852" cy="3741420"/>
            <a:chOff x="0" y="0"/>
            <a:chExt cx="9483852" cy="3741420"/>
          </a:xfrm>
        </p:grpSpPr>
        <p:grpSp>
          <p:nvGrpSpPr>
            <p:cNvPr id="416" name="group 416"/>
            <p:cNvGrpSpPr/>
            <p:nvPr/>
          </p:nvGrpSpPr>
          <p:grpSpPr>
            <a:xfrm rot="21600000">
              <a:off x="0" y="0"/>
              <a:ext cx="9483852" cy="3741420"/>
              <a:chOff x="0" y="0"/>
              <a:chExt cx="9483852" cy="3741420"/>
            </a:xfrm>
          </p:grpSpPr>
          <p:sp>
            <p:nvSpPr>
              <p:cNvPr id="3100" name="path"/>
              <p:cNvSpPr/>
              <p:nvPr/>
            </p:nvSpPr>
            <p:spPr>
              <a:xfrm>
                <a:off x="0" y="684276"/>
                <a:ext cx="9483852" cy="3057144"/>
              </a:xfrm>
              <a:custGeom>
                <a:avLst/>
                <a:gdLst/>
                <a:ahLst/>
                <a:cxnLst/>
                <a:rect l="0" t="0" r="0" b="0"/>
                <a:pathLst>
                  <a:path w="14935" h="4814">
                    <a:moveTo>
                      <a:pt x="0" y="0"/>
                    </a:moveTo>
                    <a:lnTo>
                      <a:pt x="14935" y="0"/>
                    </a:lnTo>
                    <a:lnTo>
                      <a:pt x="14935" y="4814"/>
                    </a:lnTo>
                    <a:lnTo>
                      <a:pt x="0" y="481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3102" name="path"/>
              <p:cNvSpPr/>
              <p:nvPr/>
            </p:nvSpPr>
            <p:spPr>
              <a:xfrm>
                <a:off x="0" y="0"/>
                <a:ext cx="3151632" cy="684276"/>
              </a:xfrm>
              <a:custGeom>
                <a:avLst/>
                <a:gdLst/>
                <a:ahLst/>
                <a:cxnLst/>
                <a:rect l="0" t="0" r="0" b="0"/>
                <a:pathLst>
                  <a:path w="4963" h="1077">
                    <a:moveTo>
                      <a:pt x="0" y="0"/>
                    </a:moveTo>
                    <a:lnTo>
                      <a:pt x="4963" y="0"/>
                    </a:lnTo>
                    <a:lnTo>
                      <a:pt x="4963" y="1077"/>
                    </a:lnTo>
                    <a:lnTo>
                      <a:pt x="0" y="1077"/>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104" name="textbox 3104"/>
            <p:cNvSpPr/>
            <p:nvPr/>
          </p:nvSpPr>
          <p:spPr>
            <a:xfrm>
              <a:off x="-12700" y="-12700"/>
              <a:ext cx="9509759" cy="3792220"/>
            </a:xfrm>
            <a:prstGeom prst="rect">
              <a:avLst/>
            </a:prstGeom>
          </p:spPr>
          <p:txBody>
            <a:bodyPr vert="horz" wrap="square" lIns="0" tIns="0" rIns="0" bIns="0"/>
            <a:lstStyle/>
            <a:p>
              <a:pPr algn="l" rtl="0" eaLnBrk="0">
                <a:lnSpc>
                  <a:spcPct val="137000"/>
                </a:lnSpc>
                <a:tabLst/>
              </a:pPr>
              <a:endParaRPr lang="Arial" altLang="Arial" sz="1000" dirty="0"/>
            </a:p>
            <a:p>
              <a:pPr marL="1158239" algn="l" rtl="0" eaLnBrk="0">
                <a:lnSpc>
                  <a:spcPct val="91000"/>
                </a:lnSpc>
                <a:spcBef>
                  <a:spcPts val="5"/>
                </a:spcBef>
                <a:tabLst/>
              </a:pPr>
              <a:r>
                <a:rPr sz="2000" b="1" kern="0" spc="-20" dirty="0">
                  <a:solidFill>
                    <a:srgbClr val="FFFFFF">
                      <a:alpha val="100000"/>
                    </a:srgbClr>
                  </a:solidFill>
                  <a:latin typeface="Microsoft YaHei"/>
                  <a:ea typeface="Microsoft YaHei"/>
                  <a:cs typeface="Microsoft YaHei"/>
                </a:rPr>
                <a:t>评价</a:t>
              </a:r>
              <a:endParaRPr lang="Microsoft YaHei" altLang="Microsoft YaHei" sz="2000" dirty="0"/>
            </a:p>
            <a:p>
              <a:pPr algn="l" rtl="0" eaLnBrk="0">
                <a:lnSpc>
                  <a:spcPct val="129000"/>
                </a:lnSpc>
                <a:tabLst/>
              </a:pPr>
              <a:endParaRPr lang="Arial" altLang="Arial" sz="1000" dirty="0"/>
            </a:p>
            <a:p>
              <a:pPr algn="l" rtl="0" eaLnBrk="0">
                <a:lnSpc>
                  <a:spcPct val="130000"/>
                </a:lnSpc>
                <a:tabLst/>
              </a:pPr>
              <a:endParaRPr lang="Arial" altLang="Arial" sz="1000" dirty="0"/>
            </a:p>
            <a:p>
              <a:pPr marL="95885" algn="l" rtl="0" eaLnBrk="0">
                <a:lnSpc>
                  <a:spcPts val="2424"/>
                </a:lnSpc>
                <a:spcBef>
                  <a:spcPts val="609"/>
                </a:spcBef>
                <a:tabLst/>
              </a:pPr>
              <a:r>
                <a:rPr sz="2000" kern="0" spc="-1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40" dirty="0">
                  <a:solidFill>
                    <a:srgbClr val="000000">
                      <a:alpha val="100000"/>
                    </a:srgbClr>
                  </a:solidFill>
                  <a:latin typeface="Wingdings"/>
                  <a:ea typeface="Wingdings"/>
                  <a:cs typeface="Wingdings"/>
                </a:rPr>
                <a:t> </a:t>
              </a:r>
              <a:r>
                <a:rPr sz="2000" kern="0" spc="-140" dirty="0">
                  <a:solidFill>
                    <a:srgbClr val="000000">
                      <a:alpha val="100000"/>
                    </a:srgbClr>
                  </a:solidFill>
                  <a:latin typeface="Microsoft YaHei"/>
                  <a:ea typeface="Microsoft YaHei"/>
                  <a:cs typeface="Microsoft YaHei"/>
                </a:rPr>
                <a:t>教育具有阶级性、等级性、宗教色彩。</a:t>
              </a:r>
              <a:endParaRPr lang="Microsoft YaHei" altLang="Microsoft YaHei" sz="2000" dirty="0"/>
            </a:p>
            <a:p>
              <a:pPr marL="95885" algn="l" rtl="0" eaLnBrk="0">
                <a:lnSpc>
                  <a:spcPts val="2422"/>
                </a:lnSpc>
                <a:spcBef>
                  <a:spcPts val="696"/>
                </a:spcBef>
                <a:tabLst/>
              </a:pPr>
              <a:r>
                <a:rPr sz="20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kern="0" spc="-120" dirty="0">
                  <a:solidFill>
                    <a:srgbClr val="000000">
                      <a:alpha val="100000"/>
                    </a:srgbClr>
                  </a:solidFill>
                  <a:latin typeface="Microsoft YaHei"/>
                  <a:ea typeface="Microsoft YaHei"/>
                  <a:cs typeface="Microsoft YaHei"/>
                </a:rPr>
                <a:t>儿童教育以家庭教育为主。</a:t>
              </a:r>
              <a:endParaRPr lang="Microsoft YaHei" altLang="Microsoft YaHei" sz="2000" dirty="0"/>
            </a:p>
            <a:p>
              <a:pPr algn="l" rtl="0" eaLnBrk="0">
                <a:lnSpc>
                  <a:spcPct val="116000"/>
                </a:lnSpc>
                <a:tabLst/>
              </a:pPr>
              <a:endParaRPr lang="Arial" altLang="Arial" sz="500" dirty="0"/>
            </a:p>
            <a:p>
              <a:pPr marL="95885" algn="l" rtl="0" eaLnBrk="0">
                <a:lnSpc>
                  <a:spcPts val="2422"/>
                </a:lnSpc>
                <a:spcBef>
                  <a:spcPts val="2"/>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特权阶层子弟的教育开始和劳动、 社会生活脱节以及流行父权制。</a:t>
              </a:r>
              <a:endParaRPr lang="Microsoft YaHei" altLang="Microsoft YaHei" sz="2000" dirty="0"/>
            </a:p>
          </p:txBody>
        </p:sp>
      </p:grpSp>
      <p:sp>
        <p:nvSpPr>
          <p:cNvPr id="3106" name="textbox 310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310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3110" name="textbox 3110"/>
          <p:cNvSpPr/>
          <p:nvPr/>
        </p:nvSpPr>
        <p:spPr>
          <a:xfrm>
            <a:off x="1602313" y="550065"/>
            <a:ext cx="3369309"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古代东方国家的学前教育</a:t>
            </a:r>
            <a:endParaRPr lang="Microsoft YaHei" altLang="Microsoft YaHei" sz="2400" dirty="0"/>
          </a:p>
        </p:txBody>
      </p:sp>
      <p:grpSp>
        <p:nvGrpSpPr>
          <p:cNvPr id="418" name="group 418"/>
          <p:cNvGrpSpPr/>
          <p:nvPr/>
        </p:nvGrpSpPr>
        <p:grpSpPr>
          <a:xfrm rot="21600000">
            <a:off x="1584025" y="181482"/>
            <a:ext cx="2435305" cy="199231"/>
            <a:chOff x="0" y="0"/>
            <a:chExt cx="2435305" cy="199231"/>
          </a:xfrm>
        </p:grpSpPr>
        <p:pic>
          <p:nvPicPr>
            <p:cNvPr id="3112" name="picture 3112"/>
            <p:cNvPicPr>
              <a:picLocks noChangeAspect="1"/>
            </p:cNvPicPr>
            <p:nvPr/>
          </p:nvPicPr>
          <p:blipFill>
            <a:blip r:embed="rId3"/>
            <a:stretch>
              <a:fillRect/>
            </a:stretch>
          </p:blipFill>
          <p:spPr>
            <a:xfrm rot="21600000">
              <a:off x="13273" y="11350"/>
              <a:ext cx="2422031" cy="187881"/>
            </a:xfrm>
            <a:prstGeom prst="rect">
              <a:avLst/>
            </a:prstGeom>
          </p:spPr>
        </p:pic>
        <p:sp>
          <p:nvSpPr>
            <p:cNvPr id="3114" name="textbox 3114"/>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11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 name="picture 288"/>
          <p:cNvPicPr>
            <a:picLocks noChangeAspect="1"/>
          </p:cNvPicPr>
          <p:nvPr/>
        </p:nvPicPr>
        <p:blipFill>
          <a:blip r:embed="rId2"/>
          <a:stretch>
            <a:fillRect/>
          </a:stretch>
        </p:blipFill>
        <p:spPr>
          <a:xfrm rot="21600000">
            <a:off x="0" y="0"/>
            <a:ext cx="12192000" cy="6858000"/>
          </a:xfrm>
          <a:prstGeom prst="rect">
            <a:avLst/>
          </a:prstGeom>
        </p:spPr>
      </p:pic>
      <p:sp>
        <p:nvSpPr>
          <p:cNvPr id="29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292" name="table 292"/>
          <p:cNvGraphicFramePr>
            <a:graphicFrameLocks noGrp="1"/>
          </p:cNvGraphicFramePr>
          <p:nvPr/>
        </p:nvGraphicFramePr>
        <p:xfrm>
          <a:off x="1446530" y="1961636"/>
          <a:ext cx="9780269" cy="4182745"/>
        </p:xfrm>
        <a:graphic>
          <a:graphicData uri="http://schemas.openxmlformats.org/drawingml/2006/table">
            <a:tbl>
              <a:tblPr>
                <a:solidFill>
                  <a:srgbClr val="C67B18"/>
                </a:solidFill>
              </a:tblPr>
              <a:tblGrid>
                <a:gridCol w="9780269"/>
              </a:tblGrid>
              <a:tr h="4157345">
                <a:tc>
                  <a:txBody>
                    <a:bodyPr/>
                    <a:lstStyle/>
                    <a:p>
                      <a:pPr algn="l" rtl="0" eaLnBrk="0">
                        <a:lnSpc>
                          <a:spcPct val="132000"/>
                        </a:lnSpc>
                        <a:tabLst/>
                      </a:pPr>
                      <a:endParaRPr lang="Arial" altLang="Arial" sz="1000" dirty="0"/>
                    </a:p>
                    <a:p>
                      <a:pPr algn="l" rtl="0" eaLnBrk="0">
                        <a:lnSpc>
                          <a:spcPct val="133000"/>
                        </a:lnSpc>
                        <a:tabLst/>
                      </a:pPr>
                      <a:endParaRPr lang="Arial" altLang="Arial" sz="1000" dirty="0"/>
                    </a:p>
                    <a:p>
                      <a:pPr marL="272415" algn="l" rtl="0" eaLnBrk="0">
                        <a:lnSpc>
                          <a:spcPct val="91000"/>
                        </a:lnSpc>
                        <a:spcBef>
                          <a:spcPts val="6"/>
                        </a:spcBef>
                        <a:tabLst/>
                      </a:pPr>
                      <a:r>
                        <a:rPr sz="2000" kern="0" spc="-30" dirty="0">
                          <a:solidFill>
                            <a:srgbClr val="FFFFFF">
                              <a:alpha val="100000"/>
                            </a:srgbClr>
                          </a:solidFill>
                          <a:latin typeface="Microsoft YaHei"/>
                          <a:ea typeface="Microsoft YaHei"/>
                          <a:cs typeface="Microsoft YaHei"/>
                        </a:rPr>
                        <a:t>1.学前教育成为普通平民家庭教育的重要组成部分；</a:t>
                      </a:r>
                      <a:endParaRPr lang="Microsoft YaHei" altLang="Microsoft YaHei" sz="2000" dirty="0"/>
                    </a:p>
                    <a:p>
                      <a:pPr marL="260984" algn="l" rtl="0" eaLnBrk="0">
                        <a:lnSpc>
                          <a:spcPct val="83000"/>
                        </a:lnSpc>
                        <a:spcBef>
                          <a:spcPts val="1410"/>
                        </a:spcBef>
                        <a:tabLst/>
                      </a:pPr>
                      <a:r>
                        <a:rPr sz="2000" kern="0" spc="40" dirty="0">
                          <a:solidFill>
                            <a:srgbClr val="FFFFFF">
                              <a:alpha val="100000"/>
                            </a:srgbClr>
                          </a:solidFill>
                          <a:latin typeface="Microsoft YaHei"/>
                          <a:ea typeface="Microsoft YaHei"/>
                          <a:cs typeface="Microsoft YaHei"/>
                        </a:rPr>
                        <a:t>2.学前教育的内容大为丰富，涵盖了德</a:t>
                      </a:r>
                      <a:r>
                        <a:rPr sz="2000" kern="0" spc="30" dirty="0">
                          <a:solidFill>
                            <a:srgbClr val="FFFFFF">
                              <a:alpha val="100000"/>
                            </a:srgbClr>
                          </a:solidFill>
                          <a:latin typeface="Microsoft YaHei"/>
                          <a:ea typeface="Microsoft YaHei"/>
                          <a:cs typeface="Microsoft YaHei"/>
                        </a:rPr>
                        <a:t>、智、体诸方面，并出现了许多专为幼儿</a:t>
                      </a:r>
                      <a:endParaRPr lang="Microsoft YaHei" altLang="Microsoft YaHei" sz="2000" dirty="0"/>
                    </a:p>
                    <a:p>
                      <a:pPr marL="249554" algn="l" rtl="0" eaLnBrk="0">
                        <a:lnSpc>
                          <a:spcPts val="3599"/>
                        </a:lnSpc>
                        <a:tabLst/>
                      </a:pPr>
                      <a:r>
                        <a:rPr sz="2000" kern="0" spc="-20" dirty="0">
                          <a:solidFill>
                            <a:srgbClr val="FFFFFF">
                              <a:alpha val="100000"/>
                            </a:srgbClr>
                          </a:solidFill>
                          <a:latin typeface="Microsoft YaHei"/>
                          <a:ea typeface="Microsoft YaHei"/>
                          <a:cs typeface="Microsoft YaHei"/>
                        </a:rPr>
                        <a:t>编写的用于思想教育、文化知识教育等方</a:t>
                      </a:r>
                      <a:r>
                        <a:rPr sz="2000" kern="0" spc="-30" dirty="0">
                          <a:solidFill>
                            <a:srgbClr val="FFFFFF">
                              <a:alpha val="100000"/>
                            </a:srgbClr>
                          </a:solidFill>
                          <a:latin typeface="Microsoft YaHei"/>
                          <a:ea typeface="Microsoft YaHei"/>
                          <a:cs typeface="Microsoft YaHei"/>
                        </a:rPr>
                        <a:t>面的教材；</a:t>
                      </a:r>
                      <a:endParaRPr lang="Microsoft YaHei" altLang="Microsoft YaHei" sz="2000" dirty="0"/>
                    </a:p>
                    <a:p>
                      <a:pPr marL="264159" algn="l" rtl="0" eaLnBrk="0">
                        <a:lnSpc>
                          <a:spcPct val="91000"/>
                        </a:lnSpc>
                        <a:spcBef>
                          <a:spcPts val="1613"/>
                        </a:spcBef>
                        <a:tabLst/>
                      </a:pPr>
                      <a:r>
                        <a:rPr sz="2000" kern="0" spc="-40" dirty="0">
                          <a:solidFill>
                            <a:srgbClr val="FFFFFF">
                              <a:alpha val="100000"/>
                            </a:srgbClr>
                          </a:solidFill>
                          <a:latin typeface="Microsoft YaHei"/>
                          <a:ea typeface="Microsoft YaHei"/>
                          <a:cs typeface="Microsoft YaHei"/>
                        </a:rPr>
                        <a:t>3.方法比较科学，符合幼儿的生理</a:t>
                      </a:r>
                      <a:r>
                        <a:rPr sz="2000" kern="0" spc="-50" dirty="0">
                          <a:solidFill>
                            <a:srgbClr val="FFFFFF">
                              <a:alpha val="100000"/>
                            </a:srgbClr>
                          </a:solidFill>
                          <a:latin typeface="Microsoft YaHei"/>
                          <a:ea typeface="Microsoft YaHei"/>
                          <a:cs typeface="Microsoft YaHei"/>
                        </a:rPr>
                        <a:t>特点。</a:t>
                      </a:r>
                      <a:endParaRPr lang="Microsoft YaHei" altLang="Microsoft YaHei" sz="2000" dirty="0"/>
                    </a:p>
                    <a:p>
                      <a:pPr marL="248284" algn="l" rtl="0" eaLnBrk="0">
                        <a:lnSpc>
                          <a:spcPct val="91000"/>
                        </a:lnSpc>
                        <a:spcBef>
                          <a:spcPts val="1415"/>
                        </a:spcBef>
                        <a:tabLst/>
                      </a:pPr>
                      <a:r>
                        <a:rPr sz="2000" kern="0" spc="-20" dirty="0">
                          <a:solidFill>
                            <a:srgbClr val="FFFFFF">
                              <a:alpha val="100000"/>
                            </a:srgbClr>
                          </a:solidFill>
                          <a:latin typeface="Microsoft YaHei"/>
                          <a:ea typeface="Microsoft YaHei"/>
                          <a:cs typeface="Microsoft YaHei"/>
                        </a:rPr>
                        <a:t>4.内容有所偏颇，难度增大，过于成人化和教条化。</a:t>
                      </a:r>
                      <a:endParaRPr lang="Microsoft YaHei" altLang="Microsoft YaHei" sz="2000" dirty="0"/>
                    </a:p>
                    <a:p>
                      <a:pPr marL="267970" algn="l" rtl="0" eaLnBrk="0">
                        <a:lnSpc>
                          <a:spcPct val="83000"/>
                        </a:lnSpc>
                        <a:spcBef>
                          <a:spcPts val="1408"/>
                        </a:spcBef>
                        <a:tabLst/>
                      </a:pPr>
                      <a:r>
                        <a:rPr sz="2000" kern="0" spc="0" dirty="0">
                          <a:solidFill>
                            <a:srgbClr val="FFFFFF">
                              <a:alpha val="100000"/>
                            </a:srgbClr>
                          </a:solidFill>
                          <a:latin typeface="Microsoft YaHei"/>
                          <a:ea typeface="Microsoft YaHei"/>
                          <a:cs typeface="Microsoft YaHei"/>
                        </a:rPr>
                        <a:t>5.学前教育的实施具有浓厚的功利主义色彩，在实施</a:t>
                      </a:r>
                      <a:r>
                        <a:rPr sz="2000" kern="0" spc="-10" dirty="0">
                          <a:solidFill>
                            <a:srgbClr val="FFFFFF">
                              <a:alpha val="100000"/>
                            </a:srgbClr>
                          </a:solidFill>
                          <a:latin typeface="Microsoft YaHei"/>
                          <a:ea typeface="Microsoft YaHei"/>
                          <a:cs typeface="Microsoft YaHei"/>
                        </a:rPr>
                        <a:t>过程中，总体上是重教轻养，</a:t>
                      </a:r>
                      <a:endParaRPr lang="Microsoft YaHei" altLang="Microsoft YaHei" sz="2000" dirty="0"/>
                    </a:p>
                    <a:p>
                      <a:pPr marL="252729" algn="l" rtl="0" eaLnBrk="0">
                        <a:lnSpc>
                          <a:spcPts val="3601"/>
                        </a:lnSpc>
                        <a:tabLst/>
                      </a:pPr>
                      <a:r>
                        <a:rPr sz="2000" kern="0" spc="-90" dirty="0">
                          <a:solidFill>
                            <a:srgbClr val="FFFFFF">
                              <a:alpha val="100000"/>
                            </a:srgbClr>
                          </a:solidFill>
                          <a:latin typeface="Microsoft YaHei"/>
                          <a:ea typeface="Microsoft YaHei"/>
                          <a:cs typeface="Microsoft YaHei"/>
                        </a:rPr>
                        <a:t>忽视幼儿心理发展需求。</a:t>
                      </a:r>
                      <a:endParaRPr lang="Microsoft YaHei" altLang="Microsoft YaHei" sz="2000" dirty="0"/>
                    </a:p>
                    <a:p>
                      <a:pPr algn="l" rtl="0" eaLnBrk="0">
                        <a:lnSpc>
                          <a:spcPct val="103000"/>
                        </a:lnSpc>
                        <a:tabLst/>
                      </a:pPr>
                      <a:endParaRPr lang="Arial" altLang="Arial" sz="1300" dirty="0"/>
                    </a:p>
                    <a:p>
                      <a:pPr marL="260984" algn="l" rtl="0" eaLnBrk="0">
                        <a:lnSpc>
                          <a:spcPct val="91000"/>
                        </a:lnSpc>
                        <a:spcBef>
                          <a:spcPts val="6"/>
                        </a:spcBef>
                        <a:tabLst/>
                      </a:pPr>
                      <a:r>
                        <a:rPr sz="2000" kern="0" spc="-40" dirty="0">
                          <a:solidFill>
                            <a:srgbClr val="FFFFFF">
                              <a:alpha val="100000"/>
                            </a:srgbClr>
                          </a:solidFill>
                          <a:latin typeface="Microsoft YaHei"/>
                          <a:ea typeface="Microsoft YaHei"/>
                          <a:cs typeface="Microsoft YaHei"/>
                        </a:rPr>
                        <a:t>6.儒家思想规范指导着学前教育的实施。</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sp>
        <p:nvSpPr>
          <p:cNvPr id="294" name="path"/>
          <p:cNvSpPr/>
          <p:nvPr/>
        </p:nvSpPr>
        <p:spPr>
          <a:xfrm>
            <a:off x="1424933" y="1266444"/>
            <a:ext cx="931163" cy="470915"/>
          </a:xfrm>
          <a:custGeom>
            <a:avLst/>
            <a:gdLst/>
            <a:ahLst/>
            <a:cxnLst/>
            <a:rect l="0" t="0" r="0" b="0"/>
            <a:pathLst>
              <a:path w="1466" h="741">
                <a:moveTo>
                  <a:pt x="3" y="0"/>
                </a:moveTo>
                <a:lnTo>
                  <a:pt x="211" y="373"/>
                </a:lnTo>
                <a:lnTo>
                  <a:pt x="0" y="741"/>
                </a:lnTo>
                <a:lnTo>
                  <a:pt x="1258" y="741"/>
                </a:lnTo>
                <a:lnTo>
                  <a:pt x="1466" y="376"/>
                </a:lnTo>
                <a:lnTo>
                  <a:pt x="1267" y="0"/>
                </a:lnTo>
                <a:lnTo>
                  <a:pt x="3" y="0"/>
                </a:lnTo>
                <a:close/>
              </a:path>
            </a:pathLst>
          </a:custGeom>
          <a:solidFill>
            <a:srgbClr val="C67B18">
              <a:alpha val="100000"/>
            </a:srgbClr>
          </a:solidFill>
          <a:ln cap="flat">
            <a:noFill/>
            <a:prstDash val="solid"/>
            <a:miter lim="0"/>
          </a:ln>
        </p:spPr>
        <p:txBody>
          <a:bodyPr rtlCol="0"/>
          <a:lstStyle/>
          <a:p>
            <a:pPr algn="ctr"/>
            <a:endParaRPr lang="zh-CN" altLang="en-US"/>
          </a:p>
        </p:txBody>
      </p:sp>
      <p:sp>
        <p:nvSpPr>
          <p:cNvPr id="296" name="textbox 296"/>
          <p:cNvSpPr/>
          <p:nvPr/>
        </p:nvSpPr>
        <p:spPr>
          <a:xfrm>
            <a:off x="1648832" y="551189"/>
            <a:ext cx="5532120" cy="1102360"/>
          </a:xfrm>
          <a:prstGeom prst="rect">
            <a:avLst/>
          </a:prstGeom>
        </p:spPr>
        <p:txBody>
          <a:bodyPr vert="horz" wrap="square" lIns="0" tIns="0" rIns="0" bIns="0"/>
          <a:lstStyle/>
          <a:p>
            <a:pPr algn="l" rtl="0" eaLnBrk="0">
              <a:lnSpc>
                <a:spcPct val="79418"/>
              </a:lnSpc>
              <a:tabLst/>
            </a:pPr>
            <a:endParaRPr lang="Arial" altLang="Arial" sz="100" dirty="0"/>
          </a:p>
          <a:p>
            <a:pPr marL="95885" algn="l" rtl="0" eaLnBrk="0">
              <a:lnSpc>
                <a:spcPct val="91000"/>
              </a:lnSpc>
              <a:tabLst/>
            </a:pPr>
            <a:r>
              <a:rPr sz="2400" b="1" kern="0" spc="-20" dirty="0">
                <a:solidFill>
                  <a:srgbClr val="7F7F7F">
                    <a:alpha val="100000"/>
                  </a:srgbClr>
                </a:solidFill>
                <a:latin typeface="Microsoft YaHei"/>
                <a:ea typeface="Microsoft YaHei"/>
                <a:cs typeface="Microsoft YaHei"/>
              </a:rPr>
              <a:t>古代的家庭教育</a:t>
            </a:r>
            <a:endParaRPr lang="Microsoft YaHei" altLang="Microsoft YaHei" sz="2400" dirty="0"/>
          </a:p>
          <a:p>
            <a:pPr algn="l" rtl="0" eaLnBrk="0">
              <a:lnSpc>
                <a:spcPct val="128000"/>
              </a:lnSpc>
              <a:tabLst/>
            </a:pPr>
            <a:endParaRPr lang="Arial" altLang="Arial" sz="1000" dirty="0"/>
          </a:p>
          <a:p>
            <a:pPr algn="l" rtl="0" eaLnBrk="0">
              <a:lnSpc>
                <a:spcPct val="128000"/>
              </a:lnSpc>
              <a:tabLst/>
            </a:pPr>
            <a:endParaRPr lang="Arial" altLang="Arial" sz="1000" dirty="0"/>
          </a:p>
          <a:p>
            <a:pPr algn="l" rtl="0" eaLnBrk="0">
              <a:lnSpc>
                <a:spcPct val="100000"/>
              </a:lnSpc>
              <a:tabLst/>
            </a:pPr>
            <a:endParaRPr lang="Arial" altLang="Arial" sz="500" dirty="0"/>
          </a:p>
          <a:p>
            <a:pPr algn="r" rtl="0" eaLnBrk="0">
              <a:lnSpc>
                <a:spcPct val="91000"/>
              </a:lnSpc>
              <a:spcBef>
                <a:spcPts val="4"/>
              </a:spcBef>
              <a:tabLst/>
            </a:pPr>
            <a:r>
              <a:rPr sz="1800" kern="0" spc="-30" dirty="0">
                <a:solidFill>
                  <a:srgbClr val="FFFFFF">
                    <a:alpha val="100000"/>
                  </a:srgbClr>
                </a:solidFill>
                <a:latin typeface="Microsoft YaHei"/>
                <a:ea typeface="Microsoft YaHei"/>
                <a:cs typeface="Microsoft YaHei"/>
              </a:rPr>
              <a:t>思考     </a:t>
            </a:r>
            <a:r>
              <a:rPr sz="2000" kern="0" spc="-30" dirty="0">
                <a:solidFill>
                  <a:srgbClr val="44546A">
                    <a:alpha val="100000"/>
                  </a:srgbClr>
                </a:solidFill>
                <a:latin typeface="Microsoft YaHei"/>
                <a:ea typeface="Microsoft YaHei"/>
                <a:cs typeface="Microsoft YaHei"/>
              </a:rPr>
              <a:t>我国古</a:t>
            </a:r>
            <a:r>
              <a:rPr sz="2000" kern="0" spc="-40" dirty="0">
                <a:solidFill>
                  <a:srgbClr val="44546A">
                    <a:alpha val="100000"/>
                  </a:srgbClr>
                </a:solidFill>
                <a:latin typeface="Microsoft YaHei"/>
                <a:ea typeface="Microsoft YaHei"/>
                <a:cs typeface="Microsoft YaHei"/>
              </a:rPr>
              <a:t>代学前家庭教育的主要经验和局限？</a:t>
            </a:r>
            <a:endParaRPr lang="Microsoft YaHei" altLang="Microsoft YaHei" sz="2000" dirty="0"/>
          </a:p>
        </p:txBody>
      </p:sp>
      <p:sp>
        <p:nvSpPr>
          <p:cNvPr id="298" name="textbox 29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0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4" name="group 34"/>
          <p:cNvGrpSpPr/>
          <p:nvPr/>
        </p:nvGrpSpPr>
        <p:grpSpPr>
          <a:xfrm rot="21600000">
            <a:off x="1750281" y="181482"/>
            <a:ext cx="2331351" cy="199231"/>
            <a:chOff x="0" y="0"/>
            <a:chExt cx="2331351" cy="199231"/>
          </a:xfrm>
        </p:grpSpPr>
        <p:pic>
          <p:nvPicPr>
            <p:cNvPr id="302" name="picture 302"/>
            <p:cNvPicPr>
              <a:picLocks noChangeAspect="1"/>
            </p:cNvPicPr>
            <p:nvPr/>
          </p:nvPicPr>
          <p:blipFill>
            <a:blip r:embed="rId3"/>
            <a:stretch>
              <a:fillRect/>
            </a:stretch>
          </p:blipFill>
          <p:spPr>
            <a:xfrm rot="21600000">
              <a:off x="1956" y="11350"/>
              <a:ext cx="2329395" cy="187880"/>
            </a:xfrm>
            <a:prstGeom prst="rect">
              <a:avLst/>
            </a:prstGeom>
          </p:spPr>
        </p:pic>
        <p:sp>
          <p:nvSpPr>
            <p:cNvPr id="304" name="textbox 304"/>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30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8" name="picture 3118"/>
          <p:cNvPicPr>
            <a:picLocks noChangeAspect="1"/>
          </p:cNvPicPr>
          <p:nvPr/>
        </p:nvPicPr>
        <p:blipFill>
          <a:blip r:embed="rId2"/>
          <a:stretch>
            <a:fillRect/>
          </a:stretch>
        </p:blipFill>
        <p:spPr>
          <a:xfrm rot="21600000">
            <a:off x="0" y="0"/>
            <a:ext cx="12192000" cy="6858000"/>
          </a:xfrm>
          <a:prstGeom prst="rect">
            <a:avLst/>
          </a:prstGeom>
        </p:spPr>
      </p:pic>
      <p:sp>
        <p:nvSpPr>
          <p:cNvPr id="31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420" name="group 420"/>
          <p:cNvGrpSpPr/>
          <p:nvPr/>
        </p:nvGrpSpPr>
        <p:grpSpPr>
          <a:xfrm rot="21600000">
            <a:off x="1301496" y="1412747"/>
            <a:ext cx="9483852" cy="4904232"/>
            <a:chOff x="0" y="0"/>
            <a:chExt cx="9483852" cy="4904232"/>
          </a:xfrm>
        </p:grpSpPr>
        <p:sp>
          <p:nvSpPr>
            <p:cNvPr id="3122" name="path"/>
            <p:cNvSpPr/>
            <p:nvPr/>
          </p:nvSpPr>
          <p:spPr>
            <a:xfrm>
              <a:off x="0" y="819911"/>
              <a:ext cx="9483852" cy="4084320"/>
            </a:xfrm>
            <a:custGeom>
              <a:avLst/>
              <a:gdLst/>
              <a:ahLst/>
              <a:cxnLst/>
              <a:rect l="0" t="0" r="0" b="0"/>
              <a:pathLst>
                <a:path w="14935" h="6432">
                  <a:moveTo>
                    <a:pt x="0" y="0"/>
                  </a:moveTo>
                  <a:lnTo>
                    <a:pt x="14935" y="0"/>
                  </a:lnTo>
                  <a:lnTo>
                    <a:pt x="14935" y="6432"/>
                  </a:lnTo>
                  <a:lnTo>
                    <a:pt x="0" y="6432"/>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3124" name="path"/>
            <p:cNvSpPr/>
            <p:nvPr/>
          </p:nvSpPr>
          <p:spPr>
            <a:xfrm>
              <a:off x="0" y="0"/>
              <a:ext cx="6990588" cy="819911"/>
            </a:xfrm>
            <a:custGeom>
              <a:avLst/>
              <a:gdLst/>
              <a:ahLst/>
              <a:cxnLst/>
              <a:rect l="0" t="0" r="0" b="0"/>
              <a:pathLst>
                <a:path w="11008" h="1291">
                  <a:moveTo>
                    <a:pt x="0" y="0"/>
                  </a:moveTo>
                  <a:lnTo>
                    <a:pt x="11008" y="0"/>
                  </a:lnTo>
                  <a:lnTo>
                    <a:pt x="11008" y="1291"/>
                  </a:lnTo>
                  <a:lnTo>
                    <a:pt x="0" y="1291"/>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126" name="textbox 3126"/>
          <p:cNvSpPr/>
          <p:nvPr/>
        </p:nvSpPr>
        <p:spPr>
          <a:xfrm>
            <a:off x="1351783" y="1677301"/>
            <a:ext cx="7396480" cy="3886834"/>
          </a:xfrm>
          <a:prstGeom prst="rect">
            <a:avLst/>
          </a:prstGeom>
        </p:spPr>
        <p:txBody>
          <a:bodyPr vert="horz" wrap="square" lIns="0" tIns="0" rIns="0" bIns="0"/>
          <a:lstStyle/>
          <a:p>
            <a:pPr algn="l" rtl="0" eaLnBrk="0">
              <a:lnSpc>
                <a:spcPct val="90194"/>
              </a:lnSpc>
              <a:tabLst/>
            </a:pPr>
            <a:endParaRPr lang="Arial" altLang="Arial" sz="100" dirty="0"/>
          </a:p>
          <a:p>
            <a:pPr marL="295275" algn="l" rtl="0" eaLnBrk="0">
              <a:lnSpc>
                <a:spcPct val="91000"/>
              </a:lnSpc>
              <a:tabLst/>
            </a:pPr>
            <a:r>
              <a:rPr sz="2000" b="1" kern="0" spc="0" dirty="0">
                <a:solidFill>
                  <a:srgbClr val="FFFFFF">
                    <a:alpha val="100000"/>
                  </a:srgbClr>
                </a:solidFill>
                <a:latin typeface="Microsoft YaHei"/>
                <a:ea typeface="Microsoft YaHei"/>
                <a:cs typeface="Microsoft YaHei"/>
              </a:rPr>
              <a:t>思考：相比原始社会，奴隶社会学前教育的新特点</a:t>
            </a:r>
            <a:endParaRPr lang="Microsoft YaHei" altLang="Microsoft YaHei" sz="2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marL="15240" algn="l" rtl="0" eaLnBrk="0">
              <a:lnSpc>
                <a:spcPct val="83000"/>
              </a:lnSpc>
              <a:spcBef>
                <a:spcPts val="600"/>
              </a:spcBef>
              <a:tabLst/>
            </a:pPr>
            <a:r>
              <a:rPr sz="2000" kern="0" spc="-30" dirty="0">
                <a:solidFill>
                  <a:srgbClr val="000000">
                    <a:alpha val="100000"/>
                  </a:srgbClr>
                </a:solidFill>
                <a:latin typeface="Microsoft YaHei"/>
                <a:ea typeface="Microsoft YaHei"/>
                <a:cs typeface="Microsoft YaHei"/>
              </a:rPr>
              <a:t>人类进入阶级社会后，与新的社会结构</a:t>
            </a:r>
            <a:r>
              <a:rPr sz="2000" kern="0" spc="-40" dirty="0">
                <a:solidFill>
                  <a:srgbClr val="000000">
                    <a:alpha val="100000"/>
                  </a:srgbClr>
                </a:solidFill>
                <a:latin typeface="Microsoft YaHei"/>
                <a:ea typeface="Microsoft YaHei"/>
                <a:cs typeface="Microsoft YaHei"/>
              </a:rPr>
              <a:t>、生产关系、</a:t>
            </a:r>
            <a:r>
              <a:rPr sz="2000" kern="0" spc="39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家庭结构相对</a:t>
            </a:r>
            <a:endParaRPr lang="Microsoft YaHei" altLang="Microsoft YaHei" sz="2000" dirty="0"/>
          </a:p>
          <a:p>
            <a:pPr marL="12700" algn="l" rtl="0" eaLnBrk="0">
              <a:lnSpc>
                <a:spcPts val="3120"/>
              </a:lnSpc>
              <a:tabLst/>
            </a:pPr>
            <a:r>
              <a:rPr sz="2000" kern="0" spc="-20" dirty="0">
                <a:solidFill>
                  <a:srgbClr val="000000">
                    <a:alpha val="100000"/>
                  </a:srgbClr>
                </a:solidFill>
                <a:latin typeface="Microsoft YaHei"/>
                <a:ea typeface="Microsoft YaHei"/>
                <a:cs typeface="Microsoft YaHei"/>
              </a:rPr>
              <a:t>应，幼儿教育的性质、内容、</a:t>
            </a:r>
            <a:r>
              <a:rPr sz="2000" kern="0" spc="-30" dirty="0">
                <a:solidFill>
                  <a:srgbClr val="000000">
                    <a:alpha val="100000"/>
                  </a:srgbClr>
                </a:solidFill>
                <a:latin typeface="Microsoft YaHei"/>
                <a:ea typeface="Microsoft YaHei"/>
                <a:cs typeface="Microsoft YaHei"/>
              </a:rPr>
              <a:t>方法、形式都与原始社会不同。</a:t>
            </a:r>
            <a:endParaRPr lang="Microsoft YaHei" altLang="Microsoft YaHei" sz="2000" dirty="0"/>
          </a:p>
          <a:p>
            <a:pPr algn="l" rtl="0" eaLnBrk="0">
              <a:lnSpc>
                <a:spcPct val="102000"/>
              </a:lnSpc>
              <a:tabLst/>
            </a:pPr>
            <a:endParaRPr lang="Arial" altLang="Arial" sz="1000" dirty="0"/>
          </a:p>
          <a:p>
            <a:pPr algn="l" rtl="0" eaLnBrk="0">
              <a:lnSpc>
                <a:spcPct val="102000"/>
              </a:lnSpc>
              <a:tabLst/>
            </a:pPr>
            <a:endParaRPr lang="Arial" altLang="Arial" sz="1000" dirty="0"/>
          </a:p>
          <a:p>
            <a:pPr algn="l" rtl="0" eaLnBrk="0">
              <a:lnSpc>
                <a:spcPct val="103000"/>
              </a:lnSpc>
              <a:tabLst/>
            </a:pPr>
            <a:endParaRPr lang="Arial" altLang="Arial" sz="1000" dirty="0"/>
          </a:p>
          <a:p>
            <a:pPr marL="13970" algn="l" rtl="0" eaLnBrk="0">
              <a:lnSpc>
                <a:spcPct val="95000"/>
              </a:lnSpc>
              <a:spcBef>
                <a:spcPts val="578"/>
              </a:spcBef>
              <a:tabLst/>
            </a:pPr>
            <a:r>
              <a:rPr sz="1900" b="1" kern="0" spc="-160" dirty="0">
                <a:solidFill>
                  <a:srgbClr val="00B075">
                    <a:alpha val="100000"/>
                  </a:srgbClr>
                </a:solidFill>
                <a:latin typeface="Microsoft YaHei"/>
                <a:ea typeface="Microsoft YaHei"/>
                <a:cs typeface="Microsoft YaHei"/>
              </a:rPr>
              <a:t>表现在：</a:t>
            </a:r>
            <a:endParaRPr lang="Microsoft YaHei" altLang="Microsoft YaHei" sz="1900" dirty="0"/>
          </a:p>
          <a:p>
            <a:pPr marL="33019" algn="l" rtl="0" eaLnBrk="0">
              <a:lnSpc>
                <a:spcPts val="2414"/>
              </a:lnSpc>
              <a:spcBef>
                <a:spcPts val="851"/>
              </a:spcBef>
              <a:tabLst/>
            </a:pPr>
            <a:r>
              <a:rPr sz="19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490" dirty="0">
                <a:solidFill>
                  <a:srgbClr val="000000">
                    <a:alpha val="100000"/>
                  </a:srgbClr>
                </a:solidFill>
                <a:latin typeface="Wingdings"/>
                <a:ea typeface="Wingdings"/>
                <a:cs typeface="Wingdings"/>
              </a:rPr>
              <a:t> </a:t>
            </a:r>
            <a:r>
              <a:rPr sz="1900" kern="0" spc="-90" dirty="0">
                <a:solidFill>
                  <a:srgbClr val="000000">
                    <a:alpha val="100000"/>
                  </a:srgbClr>
                </a:solidFill>
                <a:latin typeface="Microsoft YaHei"/>
                <a:ea typeface="Microsoft YaHei"/>
                <a:cs typeface="Microsoft YaHei"/>
              </a:rPr>
              <a:t>1.教育具有了阶级性、</a:t>
            </a:r>
            <a:r>
              <a:rPr sz="1900" kern="0" spc="-100" dirty="0">
                <a:solidFill>
                  <a:srgbClr val="000000">
                    <a:alpha val="100000"/>
                  </a:srgbClr>
                </a:solidFill>
                <a:latin typeface="Microsoft YaHei"/>
                <a:ea typeface="Microsoft YaHei"/>
                <a:cs typeface="Microsoft YaHei"/>
              </a:rPr>
              <a:t>等级性；</a:t>
            </a:r>
            <a:endParaRPr lang="Microsoft YaHei" altLang="Microsoft YaHei" sz="1900" dirty="0"/>
          </a:p>
          <a:p>
            <a:pPr marL="32384" algn="l" rtl="0" eaLnBrk="0">
              <a:lnSpc>
                <a:spcPts val="2422"/>
              </a:lnSpc>
              <a:spcBef>
                <a:spcPts val="706"/>
              </a:spcBef>
              <a:tabLst/>
            </a:pPr>
            <a:r>
              <a:rPr sz="20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90" dirty="0">
                <a:solidFill>
                  <a:srgbClr val="000000">
                    <a:alpha val="100000"/>
                  </a:srgbClr>
                </a:solidFill>
                <a:latin typeface="Wingdings"/>
                <a:ea typeface="Wingdings"/>
                <a:cs typeface="Wingdings"/>
              </a:rPr>
              <a:t> </a:t>
            </a:r>
            <a:r>
              <a:rPr sz="2000" kern="0" spc="-130" dirty="0">
                <a:solidFill>
                  <a:srgbClr val="000000">
                    <a:alpha val="100000"/>
                  </a:srgbClr>
                </a:solidFill>
                <a:latin typeface="Microsoft YaHei"/>
                <a:ea typeface="Microsoft YaHei"/>
                <a:cs typeface="Microsoft YaHei"/>
              </a:rPr>
              <a:t>2.儿童由公育转变</a:t>
            </a:r>
            <a:r>
              <a:rPr sz="2000" kern="0" spc="-140" dirty="0">
                <a:solidFill>
                  <a:srgbClr val="000000">
                    <a:alpha val="100000"/>
                  </a:srgbClr>
                </a:solidFill>
                <a:latin typeface="Microsoft YaHei"/>
                <a:ea typeface="Microsoft YaHei"/>
                <a:cs typeface="Microsoft YaHei"/>
              </a:rPr>
              <a:t>为以家庭教育为主；</a:t>
            </a:r>
            <a:endParaRPr lang="Microsoft YaHei" altLang="Microsoft YaHei" sz="2000" dirty="0"/>
          </a:p>
          <a:p>
            <a:pPr marL="32384" algn="l" rtl="0" eaLnBrk="0">
              <a:lnSpc>
                <a:spcPts val="2422"/>
              </a:lnSpc>
              <a:spcBef>
                <a:spcPts val="698"/>
              </a:spcBef>
              <a:tabLst/>
            </a:pPr>
            <a:r>
              <a:rPr sz="20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20" dirty="0">
                <a:solidFill>
                  <a:srgbClr val="000000">
                    <a:alpha val="100000"/>
                  </a:srgbClr>
                </a:solidFill>
                <a:latin typeface="Wingdings"/>
                <a:ea typeface="Wingdings"/>
                <a:cs typeface="Wingdings"/>
              </a:rPr>
              <a:t> </a:t>
            </a:r>
            <a:r>
              <a:rPr sz="2000" kern="0" spc="-100" dirty="0">
                <a:solidFill>
                  <a:srgbClr val="000000">
                    <a:alpha val="100000"/>
                  </a:srgbClr>
                </a:solidFill>
                <a:latin typeface="Microsoft YaHei"/>
                <a:ea typeface="Microsoft YaHei"/>
                <a:cs typeface="Microsoft YaHei"/>
              </a:rPr>
              <a:t>3.特权阶层的教育开始与劳动、社会生活相脱节；</a:t>
            </a:r>
            <a:endParaRPr lang="Microsoft YaHei" altLang="Microsoft YaHei" sz="2000" dirty="0"/>
          </a:p>
          <a:p>
            <a:pPr algn="l" rtl="0" eaLnBrk="0">
              <a:lnSpc>
                <a:spcPct val="116000"/>
              </a:lnSpc>
              <a:tabLst/>
            </a:pPr>
            <a:endParaRPr lang="Arial" altLang="Arial" sz="500" dirty="0"/>
          </a:p>
          <a:p>
            <a:pPr marL="31750" algn="l" rtl="0" eaLnBrk="0">
              <a:lnSpc>
                <a:spcPts val="2224"/>
              </a:lnSpc>
              <a:spcBef>
                <a:spcPts val="2"/>
              </a:spcBef>
              <a:tabLst/>
            </a:pPr>
            <a:r>
              <a:rPr sz="18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570" dirty="0">
                <a:solidFill>
                  <a:srgbClr val="000000">
                    <a:alpha val="100000"/>
                  </a:srgbClr>
                </a:solidFill>
                <a:latin typeface="Wingdings"/>
                <a:ea typeface="Wingdings"/>
                <a:cs typeface="Wingdings"/>
              </a:rPr>
              <a:t> </a:t>
            </a:r>
            <a:r>
              <a:rPr sz="1800" kern="0" spc="-120" dirty="0">
                <a:solidFill>
                  <a:srgbClr val="000000">
                    <a:alpha val="100000"/>
                  </a:srgbClr>
                </a:solidFill>
                <a:latin typeface="Microsoft YaHei"/>
                <a:ea typeface="Microsoft YaHei"/>
                <a:cs typeface="Microsoft YaHei"/>
              </a:rPr>
              <a:t>4.流行父权制。</a:t>
            </a:r>
            <a:endParaRPr lang="Microsoft YaHei" altLang="Microsoft YaHei" sz="1800" dirty="0"/>
          </a:p>
        </p:txBody>
      </p:sp>
      <p:grpSp>
        <p:nvGrpSpPr>
          <p:cNvPr id="422" name="group 422"/>
          <p:cNvGrpSpPr/>
          <p:nvPr/>
        </p:nvGrpSpPr>
        <p:grpSpPr>
          <a:xfrm rot="21600000">
            <a:off x="22810" y="30747"/>
            <a:ext cx="1312240" cy="1312240"/>
            <a:chOff x="0" y="0"/>
            <a:chExt cx="1312240" cy="1312240"/>
          </a:xfrm>
        </p:grpSpPr>
        <p:sp>
          <p:nvSpPr>
            <p:cNvPr id="3128" name="path"/>
            <p:cNvSpPr/>
            <p:nvPr/>
          </p:nvSpPr>
          <p:spPr>
            <a:xfrm>
              <a:off x="0" y="0"/>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3130" name="textbox 3130"/>
            <p:cNvSpPr/>
            <p:nvPr/>
          </p:nvSpPr>
          <p:spPr>
            <a:xfrm>
              <a:off x="-12700" y="-12700"/>
              <a:ext cx="1337944" cy="1452244"/>
            </a:xfrm>
            <a:prstGeom prst="rect">
              <a:avLst/>
            </a:prstGeom>
          </p:spPr>
          <p:txBody>
            <a:bodyPr vert="horz" wrap="square" lIns="0" tIns="0" rIns="0" bIns="0"/>
            <a:lstStyle/>
            <a:p>
              <a:pPr algn="l" rtl="0" eaLnBrk="0">
                <a:lnSpc>
                  <a:spcPct val="136000"/>
                </a:lnSpc>
                <a:tabLst/>
              </a:pPr>
              <a:endParaRPr lang="Arial" altLang="Arial" sz="1000" dirty="0"/>
            </a:p>
            <a:p>
              <a:pPr algn="l" rtl="0" eaLnBrk="0">
                <a:lnSpc>
                  <a:spcPct val="136000"/>
                </a:lnSpc>
                <a:tabLst/>
              </a:pPr>
              <a:endParaRPr lang="Arial" altLang="Arial" sz="1000" dirty="0"/>
            </a:p>
            <a:p>
              <a:pPr algn="l" rtl="0" eaLnBrk="0">
                <a:lnSpc>
                  <a:spcPct val="8527"/>
                </a:lnSpc>
                <a:tabLst/>
              </a:pPr>
              <a:endParaRPr lang="Arial" altLang="Arial" sz="100" dirty="0"/>
            </a:p>
            <a:p>
              <a:pPr marL="349884"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grpSp>
      <p:sp>
        <p:nvSpPr>
          <p:cNvPr id="3132" name="textbox 3132"/>
          <p:cNvSpPr/>
          <p:nvPr/>
        </p:nvSpPr>
        <p:spPr>
          <a:xfrm>
            <a:off x="1602313" y="550065"/>
            <a:ext cx="3369309"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古代东方国家的学前教育</a:t>
            </a:r>
            <a:endParaRPr lang="Microsoft YaHei" altLang="Microsoft YaHei" sz="2400" dirty="0"/>
          </a:p>
        </p:txBody>
      </p:sp>
      <p:grpSp>
        <p:nvGrpSpPr>
          <p:cNvPr id="424" name="group 424"/>
          <p:cNvGrpSpPr/>
          <p:nvPr/>
        </p:nvGrpSpPr>
        <p:grpSpPr>
          <a:xfrm rot="21600000">
            <a:off x="1584025" y="181482"/>
            <a:ext cx="2435305" cy="199231"/>
            <a:chOff x="0" y="0"/>
            <a:chExt cx="2435305" cy="199231"/>
          </a:xfrm>
        </p:grpSpPr>
        <p:pic>
          <p:nvPicPr>
            <p:cNvPr id="3134" name="picture 3134"/>
            <p:cNvPicPr>
              <a:picLocks noChangeAspect="1"/>
            </p:cNvPicPr>
            <p:nvPr/>
          </p:nvPicPr>
          <p:blipFill>
            <a:blip r:embed="rId3"/>
            <a:stretch>
              <a:fillRect/>
            </a:stretch>
          </p:blipFill>
          <p:spPr>
            <a:xfrm rot="21600000">
              <a:off x="13273" y="11350"/>
              <a:ext cx="2422031" cy="187881"/>
            </a:xfrm>
            <a:prstGeom prst="rect">
              <a:avLst/>
            </a:prstGeom>
          </p:spPr>
        </p:pic>
        <p:sp>
          <p:nvSpPr>
            <p:cNvPr id="3136" name="textbox 313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13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40" name="picture 3140"/>
          <p:cNvPicPr>
            <a:picLocks noChangeAspect="1"/>
          </p:cNvPicPr>
          <p:nvPr/>
        </p:nvPicPr>
        <p:blipFill>
          <a:blip r:embed="rId2"/>
          <a:stretch>
            <a:fillRect/>
          </a:stretch>
        </p:blipFill>
        <p:spPr>
          <a:xfrm rot="21600000">
            <a:off x="0" y="0"/>
            <a:ext cx="12192000" cy="6858000"/>
          </a:xfrm>
          <a:prstGeom prst="rect">
            <a:avLst/>
          </a:prstGeom>
        </p:spPr>
      </p:pic>
      <p:sp>
        <p:nvSpPr>
          <p:cNvPr id="314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144" name="rect"/>
          <p:cNvSpPr/>
          <p:nvPr/>
        </p:nvSpPr>
        <p:spPr>
          <a:xfrm>
            <a:off x="1301496" y="1342644"/>
            <a:ext cx="9483852" cy="4974335"/>
          </a:xfrm>
          <a:prstGeom prst="rect">
            <a:avLst/>
          </a:prstGeom>
          <a:solidFill>
            <a:srgbClr val="E9A54E">
              <a:alpha val="33725"/>
            </a:srgbClr>
          </a:solidFill>
          <a:ln cap="flat">
            <a:noFill/>
            <a:prstDash val="solid"/>
            <a:miter lim="0"/>
          </a:ln>
        </p:spPr>
        <p:txBody>
          <a:bodyPr rtlCol="0"/>
          <a:lstStyle/>
          <a:p>
            <a:pPr algn="ctr"/>
            <a:endParaRPr lang="zh-CN" altLang="en-US"/>
          </a:p>
        </p:txBody>
      </p:sp>
      <p:graphicFrame>
        <p:nvGraphicFramePr>
          <p:cNvPr id="3146" name="table 3146"/>
          <p:cNvGraphicFramePr>
            <a:graphicFrameLocks noGrp="1"/>
          </p:cNvGraphicFramePr>
          <p:nvPr/>
        </p:nvGraphicFramePr>
        <p:xfrm>
          <a:off x="2163773" y="3292392"/>
          <a:ext cx="7759064" cy="2768600"/>
        </p:xfrm>
        <a:graphic>
          <a:graphicData uri="http://schemas.openxmlformats.org/drawingml/2006/table">
            <a:tbl>
              <a:tblPr/>
              <a:tblGrid>
                <a:gridCol w="2590800"/>
                <a:gridCol w="2577464"/>
                <a:gridCol w="2590800"/>
              </a:tblGrid>
              <a:tr h="434340">
                <a:tc>
                  <a:txBody>
                    <a:bodyPr/>
                    <a:lstStyle/>
                    <a:p>
                      <a:pPr algn="l" rtl="0" eaLnBrk="0">
                        <a:lnSpc>
                          <a:spcPct val="100000"/>
                        </a:lnSpc>
                        <a:tabLst/>
                      </a:pPr>
                      <a:endParaRPr lang="Arial" altLang="Arial" sz="10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4000"/>
                        </a:lnSpc>
                        <a:tabLst/>
                      </a:pPr>
                      <a:endParaRPr lang="Arial" altLang="Arial" sz="800" dirty="0"/>
                    </a:p>
                    <a:p>
                      <a:pPr marL="987425" algn="l" rtl="0" eaLnBrk="0">
                        <a:lnSpc>
                          <a:spcPct val="95000"/>
                        </a:lnSpc>
                        <a:spcBef>
                          <a:spcPts val="4"/>
                        </a:spcBef>
                        <a:tabLst/>
                      </a:pPr>
                      <a:r>
                        <a:rPr sz="1500" kern="0" spc="80" dirty="0">
                          <a:solidFill>
                            <a:srgbClr val="000000">
                              <a:alpha val="100000"/>
                            </a:srgbClr>
                          </a:solidFill>
                          <a:latin typeface="Microsoft YaHei"/>
                          <a:ea typeface="Microsoft YaHei"/>
                          <a:cs typeface="Microsoft YaHei"/>
                        </a:rPr>
                        <a:t>斯巴达</a:t>
                      </a:r>
                      <a:endParaRPr lang="Microsoft YaHei" altLang="Microsoft YaHei" sz="15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2000"/>
                        </a:lnSpc>
                        <a:tabLst/>
                      </a:pPr>
                      <a:endParaRPr lang="Arial" altLang="Arial" sz="800" dirty="0"/>
                    </a:p>
                    <a:p>
                      <a:pPr marL="1087755" algn="l" rtl="0" eaLnBrk="0">
                        <a:lnSpc>
                          <a:spcPct val="96000"/>
                        </a:lnSpc>
                        <a:spcBef>
                          <a:spcPts val="6"/>
                        </a:spcBef>
                        <a:tabLst/>
                      </a:pPr>
                      <a:r>
                        <a:rPr sz="1500" kern="0" spc="80" dirty="0">
                          <a:solidFill>
                            <a:srgbClr val="000000">
                              <a:alpha val="100000"/>
                            </a:srgbClr>
                          </a:solidFill>
                          <a:latin typeface="Microsoft YaHei"/>
                          <a:ea typeface="Microsoft YaHei"/>
                          <a:cs typeface="Microsoft YaHei"/>
                        </a:rPr>
                        <a:t>雅典</a:t>
                      </a:r>
                      <a:endParaRPr lang="Microsoft YaHei" altLang="Microsoft YaHei" sz="15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464819">
                <a:tc>
                  <a:txBody>
                    <a:bodyPr/>
                    <a:lstStyle/>
                    <a:p>
                      <a:pPr algn="l" rtl="0" eaLnBrk="0">
                        <a:lnSpc>
                          <a:spcPct val="109000"/>
                        </a:lnSpc>
                        <a:tabLst/>
                      </a:pPr>
                      <a:endParaRPr lang="Arial" altLang="Arial" sz="800" dirty="0"/>
                    </a:p>
                    <a:p>
                      <a:pPr marL="899160" algn="l" rtl="0" eaLnBrk="0">
                        <a:lnSpc>
                          <a:spcPct val="96000"/>
                        </a:lnSpc>
                        <a:spcBef>
                          <a:spcPts val="2"/>
                        </a:spcBef>
                        <a:tabLst/>
                      </a:pPr>
                      <a:r>
                        <a:rPr sz="1500" kern="0" spc="80" dirty="0">
                          <a:solidFill>
                            <a:srgbClr val="000000">
                              <a:alpha val="100000"/>
                            </a:srgbClr>
                          </a:solidFill>
                          <a:latin typeface="Microsoft YaHei"/>
                          <a:ea typeface="Microsoft YaHei"/>
                          <a:cs typeface="Microsoft YaHei"/>
                        </a:rPr>
                        <a:t>教育目的</a:t>
                      </a:r>
                      <a:endParaRPr lang="Microsoft YaHei" altLang="Microsoft YaHei" sz="15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463550">
                <a:tc>
                  <a:txBody>
                    <a:bodyPr/>
                    <a:lstStyle/>
                    <a:p>
                      <a:pPr algn="l" rtl="0" eaLnBrk="0">
                        <a:lnSpc>
                          <a:spcPct val="108000"/>
                        </a:lnSpc>
                        <a:tabLst/>
                      </a:pPr>
                      <a:endParaRPr lang="Arial" altLang="Arial" sz="800" dirty="0"/>
                    </a:p>
                    <a:p>
                      <a:pPr marL="696594" algn="l" rtl="0" eaLnBrk="0">
                        <a:lnSpc>
                          <a:spcPct val="96000"/>
                        </a:lnSpc>
                        <a:spcBef>
                          <a:spcPts val="7"/>
                        </a:spcBef>
                        <a:tabLst/>
                      </a:pPr>
                      <a:r>
                        <a:rPr sz="1500" kern="0" spc="90" dirty="0">
                          <a:solidFill>
                            <a:srgbClr val="000000">
                              <a:alpha val="100000"/>
                            </a:srgbClr>
                          </a:solidFill>
                          <a:latin typeface="Microsoft YaHei"/>
                          <a:ea typeface="Microsoft YaHei"/>
                          <a:cs typeface="Microsoft YaHei"/>
                        </a:rPr>
                        <a:t>教育实施场所</a:t>
                      </a:r>
                      <a:endParaRPr lang="Microsoft YaHei" altLang="Microsoft YaHei" sz="15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464184">
                <a:tc>
                  <a:txBody>
                    <a:bodyPr/>
                    <a:lstStyle/>
                    <a:p>
                      <a:pPr algn="l" rtl="0" eaLnBrk="0">
                        <a:lnSpc>
                          <a:spcPct val="109000"/>
                        </a:lnSpc>
                        <a:tabLst/>
                      </a:pPr>
                      <a:endParaRPr lang="Arial" altLang="Arial" sz="800" dirty="0"/>
                    </a:p>
                    <a:p>
                      <a:pPr marL="899160" algn="l" rtl="0" eaLnBrk="0">
                        <a:lnSpc>
                          <a:spcPct val="96000"/>
                        </a:lnSpc>
                        <a:spcBef>
                          <a:spcPts val="2"/>
                        </a:spcBef>
                        <a:tabLst/>
                      </a:pPr>
                      <a:r>
                        <a:rPr sz="1500" kern="0" spc="80" dirty="0">
                          <a:solidFill>
                            <a:srgbClr val="000000">
                              <a:alpha val="100000"/>
                            </a:srgbClr>
                          </a:solidFill>
                          <a:latin typeface="Microsoft YaHei"/>
                          <a:ea typeface="Microsoft YaHei"/>
                          <a:cs typeface="Microsoft YaHei"/>
                        </a:rPr>
                        <a:t>教育内容</a:t>
                      </a:r>
                      <a:endParaRPr lang="Microsoft YaHei" altLang="Microsoft YaHei" sz="15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463550">
                <a:tc>
                  <a:txBody>
                    <a:bodyPr/>
                    <a:lstStyle/>
                    <a:p>
                      <a:pPr algn="l" rtl="0" eaLnBrk="0">
                        <a:lnSpc>
                          <a:spcPct val="109000"/>
                        </a:lnSpc>
                        <a:tabLst/>
                      </a:pPr>
                      <a:endParaRPr lang="Arial" altLang="Arial" sz="800" dirty="0"/>
                    </a:p>
                    <a:p>
                      <a:pPr marL="901064" algn="l" rtl="0" eaLnBrk="0">
                        <a:lnSpc>
                          <a:spcPct val="96000"/>
                        </a:lnSpc>
                        <a:spcBef>
                          <a:spcPts val="2"/>
                        </a:spcBef>
                        <a:tabLst/>
                      </a:pPr>
                      <a:r>
                        <a:rPr sz="1500" kern="0" spc="80" dirty="0">
                          <a:solidFill>
                            <a:srgbClr val="000000">
                              <a:alpha val="100000"/>
                            </a:srgbClr>
                          </a:solidFill>
                          <a:latin typeface="Microsoft YaHei"/>
                          <a:ea typeface="Microsoft YaHei"/>
                          <a:cs typeface="Microsoft YaHei"/>
                        </a:rPr>
                        <a:t>女子教育</a:t>
                      </a:r>
                      <a:endParaRPr lang="Microsoft YaHei" altLang="Microsoft YaHei" sz="15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478154">
                <a:tc>
                  <a:txBody>
                    <a:bodyPr/>
                    <a:lstStyle/>
                    <a:p>
                      <a:pPr algn="l" rtl="0" eaLnBrk="0">
                        <a:lnSpc>
                          <a:spcPct val="111000"/>
                        </a:lnSpc>
                        <a:tabLst/>
                      </a:pPr>
                      <a:endParaRPr lang="Arial" altLang="Arial" sz="800" dirty="0"/>
                    </a:p>
                    <a:p>
                      <a:pPr marL="1102994" algn="l" rtl="0" eaLnBrk="0">
                        <a:lnSpc>
                          <a:spcPct val="95000"/>
                        </a:lnSpc>
                        <a:spcBef>
                          <a:spcPts val="2"/>
                        </a:spcBef>
                        <a:tabLst/>
                      </a:pPr>
                      <a:r>
                        <a:rPr sz="1500" kern="0" spc="70" dirty="0">
                          <a:solidFill>
                            <a:srgbClr val="000000">
                              <a:alpha val="100000"/>
                            </a:srgbClr>
                          </a:solidFill>
                          <a:latin typeface="Microsoft YaHei"/>
                          <a:ea typeface="Microsoft YaHei"/>
                          <a:cs typeface="Microsoft YaHei"/>
                        </a:rPr>
                        <a:t>评价</a:t>
                      </a:r>
                      <a:endParaRPr lang="Microsoft YaHei" altLang="Microsoft YaHei" sz="15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tcPr>
                </a:tc>
              </a:tr>
            </a:tbl>
          </a:graphicData>
        </a:graphic>
      </p:graphicFrame>
      <p:sp>
        <p:nvSpPr>
          <p:cNvPr id="3148" name="textbox 3148"/>
          <p:cNvSpPr/>
          <p:nvPr/>
        </p:nvSpPr>
        <p:spPr>
          <a:xfrm>
            <a:off x="1382482" y="471095"/>
            <a:ext cx="5354320" cy="2671445"/>
          </a:xfrm>
          <a:prstGeom prst="rect">
            <a:avLst/>
          </a:prstGeom>
        </p:spPr>
        <p:txBody>
          <a:bodyPr vert="horz" wrap="square" lIns="0" tIns="0" rIns="0" bIns="0"/>
          <a:lstStyle/>
          <a:p>
            <a:pPr algn="l" rtl="0" eaLnBrk="0">
              <a:lnSpc>
                <a:spcPct val="87417"/>
              </a:lnSpc>
              <a:tabLst/>
            </a:pPr>
            <a:endParaRPr lang="Arial" altLang="Arial" sz="100" dirty="0"/>
          </a:p>
          <a:p>
            <a:pPr marL="232409" algn="l" rtl="0" eaLnBrk="0">
              <a:lnSpc>
                <a:spcPct val="91000"/>
              </a:lnSpc>
              <a:tabLst/>
            </a:pPr>
            <a:r>
              <a:rPr sz="2400" b="1" kern="0" spc="-10" dirty="0">
                <a:solidFill>
                  <a:srgbClr val="7F7F7F">
                    <a:alpha val="100000"/>
                  </a:srgbClr>
                </a:solidFill>
                <a:latin typeface="Microsoft YaHei"/>
                <a:ea typeface="Microsoft YaHei"/>
                <a:cs typeface="Microsoft YaHei"/>
              </a:rPr>
              <a:t>古代西方国家的学前教育</a:t>
            </a:r>
            <a:endParaRPr lang="Microsoft YaHei" altLang="Microsoft YaHei" sz="2400" dirty="0"/>
          </a:p>
          <a:p>
            <a:pPr marL="873125" algn="l" rtl="0" eaLnBrk="0">
              <a:lnSpc>
                <a:spcPct val="98000"/>
              </a:lnSpc>
              <a:spcBef>
                <a:spcPts val="279"/>
              </a:spcBef>
              <a:tabLst/>
            </a:pPr>
            <a:r>
              <a:rPr sz="2200" b="1" kern="0" spc="-140" dirty="0">
                <a:solidFill>
                  <a:srgbClr val="7F7F7F">
                    <a:alpha val="100000"/>
                  </a:srgbClr>
                </a:solidFill>
                <a:latin typeface="Microsoft YaHei"/>
                <a:ea typeface="Microsoft YaHei"/>
                <a:cs typeface="Microsoft YaHei"/>
              </a:rPr>
              <a:t>（西方奴隶社会）</a:t>
            </a:r>
            <a:endParaRPr lang="Microsoft YaHei" altLang="Microsoft YaHei" sz="2200" dirty="0"/>
          </a:p>
          <a:p>
            <a:pPr algn="l" rtl="0" eaLnBrk="0">
              <a:lnSpc>
                <a:spcPct val="147000"/>
              </a:lnSpc>
              <a:tabLst/>
            </a:pPr>
            <a:endParaRPr lang="Arial" altLang="Arial" sz="1000" dirty="0"/>
          </a:p>
          <a:p>
            <a:pPr marL="12700" algn="l" rtl="0" eaLnBrk="0">
              <a:lnSpc>
                <a:spcPct val="96000"/>
              </a:lnSpc>
              <a:spcBef>
                <a:spcPts val="580"/>
              </a:spcBef>
              <a:tabLst/>
            </a:pPr>
            <a:r>
              <a:rPr sz="1900" b="1" kern="0" spc="-120" dirty="0">
                <a:solidFill>
                  <a:srgbClr val="00B075">
                    <a:alpha val="100000"/>
                  </a:srgbClr>
                </a:solidFill>
                <a:latin typeface="Microsoft YaHei"/>
                <a:ea typeface="Microsoft YaHei"/>
                <a:cs typeface="Microsoft YaHei"/>
              </a:rPr>
              <a:t>分组学习：</a:t>
            </a:r>
            <a:endParaRPr lang="Microsoft YaHei" altLang="Microsoft YaHei" sz="1900" dirty="0"/>
          </a:p>
          <a:p>
            <a:pPr marL="13970" algn="l" rtl="0" eaLnBrk="0">
              <a:lnSpc>
                <a:spcPct val="91000"/>
              </a:lnSpc>
              <a:spcBef>
                <a:spcPts val="947"/>
              </a:spcBef>
              <a:tabLst/>
            </a:pPr>
            <a:r>
              <a:rPr sz="2000" kern="0" spc="0" dirty="0">
                <a:solidFill>
                  <a:srgbClr val="000000">
                    <a:alpha val="100000"/>
                  </a:srgbClr>
                </a:solidFill>
                <a:latin typeface="Microsoft YaHei"/>
                <a:ea typeface="Microsoft YaHei"/>
                <a:cs typeface="Microsoft YaHei"/>
              </a:rPr>
              <a:t>一、古希腊的学前教育P97-P1</a:t>
            </a:r>
            <a:r>
              <a:rPr sz="2000" kern="0" spc="-10" dirty="0">
                <a:solidFill>
                  <a:srgbClr val="000000">
                    <a:alpha val="100000"/>
                  </a:srgbClr>
                </a:solidFill>
                <a:latin typeface="Microsoft YaHei"/>
                <a:ea typeface="Microsoft YaHei"/>
                <a:cs typeface="Microsoft YaHei"/>
              </a:rPr>
              <a:t>00</a:t>
            </a:r>
            <a:endParaRPr lang="Microsoft YaHei" altLang="Microsoft YaHei" sz="2000" dirty="0"/>
          </a:p>
          <a:p>
            <a:pPr marL="386079" algn="l" rtl="0" eaLnBrk="0">
              <a:lnSpc>
                <a:spcPct val="83000"/>
              </a:lnSpc>
              <a:spcBef>
                <a:spcPts val="925"/>
              </a:spcBef>
              <a:tabLst/>
            </a:pPr>
            <a:r>
              <a:rPr sz="2000" kern="0" spc="0" dirty="0">
                <a:solidFill>
                  <a:srgbClr val="000000">
                    <a:alpha val="100000"/>
                  </a:srgbClr>
                </a:solidFill>
                <a:latin typeface="Microsoft YaHei"/>
                <a:ea typeface="Microsoft YaHei"/>
                <a:cs typeface="Microsoft YaHei"/>
              </a:rPr>
              <a:t>编制“斯巴达和雅典学前教育异同比较表”</a:t>
            </a:r>
            <a:endParaRPr lang="Microsoft YaHei" altLang="Microsoft YaHei" sz="2000" dirty="0"/>
          </a:p>
          <a:p>
            <a:pPr marL="46355" algn="l" rtl="0" eaLnBrk="0">
              <a:lnSpc>
                <a:spcPts val="4761"/>
              </a:lnSpc>
              <a:tabLst/>
            </a:pPr>
            <a:r>
              <a:rPr sz="2000" kern="0" spc="0" dirty="0">
                <a:solidFill>
                  <a:srgbClr val="000000">
                    <a:alpha val="100000"/>
                  </a:srgbClr>
                </a:solidFill>
                <a:latin typeface="Microsoft YaHei"/>
                <a:ea typeface="Microsoft YaHei"/>
                <a:cs typeface="Microsoft YaHei"/>
              </a:rPr>
              <a:t>斯巴达与雅典教育异同比较表</a:t>
            </a:r>
            <a:endParaRPr lang="Microsoft YaHei" altLang="Microsoft YaHei" sz="2000" dirty="0"/>
          </a:p>
        </p:txBody>
      </p:sp>
      <p:sp>
        <p:nvSpPr>
          <p:cNvPr id="3150" name="textbox 315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15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26" name="group 426"/>
          <p:cNvGrpSpPr/>
          <p:nvPr/>
        </p:nvGrpSpPr>
        <p:grpSpPr>
          <a:xfrm rot="21600000">
            <a:off x="1584025" y="181482"/>
            <a:ext cx="2435305" cy="199231"/>
            <a:chOff x="0" y="0"/>
            <a:chExt cx="2435305" cy="199231"/>
          </a:xfrm>
        </p:grpSpPr>
        <p:pic>
          <p:nvPicPr>
            <p:cNvPr id="3154" name="picture 3154"/>
            <p:cNvPicPr>
              <a:picLocks noChangeAspect="1"/>
            </p:cNvPicPr>
            <p:nvPr/>
          </p:nvPicPr>
          <p:blipFill>
            <a:blip r:embed="rId3"/>
            <a:stretch>
              <a:fillRect/>
            </a:stretch>
          </p:blipFill>
          <p:spPr>
            <a:xfrm rot="21600000">
              <a:off x="13273" y="11350"/>
              <a:ext cx="2422031" cy="187881"/>
            </a:xfrm>
            <a:prstGeom prst="rect">
              <a:avLst/>
            </a:prstGeom>
          </p:spPr>
        </p:pic>
        <p:sp>
          <p:nvSpPr>
            <p:cNvPr id="3156" name="textbox 315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15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0" name="picture 3160"/>
          <p:cNvPicPr>
            <a:picLocks noChangeAspect="1"/>
          </p:cNvPicPr>
          <p:nvPr/>
        </p:nvPicPr>
        <p:blipFill>
          <a:blip r:embed="rId2"/>
          <a:stretch>
            <a:fillRect/>
          </a:stretch>
        </p:blipFill>
        <p:spPr>
          <a:xfrm rot="21600000">
            <a:off x="0" y="0"/>
            <a:ext cx="12192000" cy="6858000"/>
          </a:xfrm>
          <a:prstGeom prst="rect">
            <a:avLst/>
          </a:prstGeom>
        </p:spPr>
      </p:pic>
      <p:sp>
        <p:nvSpPr>
          <p:cNvPr id="316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164" name="rect"/>
          <p:cNvSpPr/>
          <p:nvPr/>
        </p:nvSpPr>
        <p:spPr>
          <a:xfrm>
            <a:off x="1301496" y="1342644"/>
            <a:ext cx="9483852" cy="4974335"/>
          </a:xfrm>
          <a:prstGeom prst="rect">
            <a:avLst/>
          </a:prstGeom>
          <a:solidFill>
            <a:srgbClr val="E9A54E">
              <a:alpha val="33725"/>
            </a:srgbClr>
          </a:solidFill>
          <a:ln cap="flat">
            <a:noFill/>
            <a:prstDash val="solid"/>
            <a:miter lim="0"/>
          </a:ln>
        </p:spPr>
        <p:txBody>
          <a:bodyPr rtlCol="0"/>
          <a:lstStyle/>
          <a:p>
            <a:pPr algn="ctr"/>
            <a:endParaRPr lang="zh-CN" altLang="en-US"/>
          </a:p>
        </p:txBody>
      </p:sp>
      <p:graphicFrame>
        <p:nvGraphicFramePr>
          <p:cNvPr id="3166" name="table 3166"/>
          <p:cNvGraphicFramePr>
            <a:graphicFrameLocks noGrp="1"/>
          </p:cNvGraphicFramePr>
          <p:nvPr/>
        </p:nvGraphicFramePr>
        <p:xfrm>
          <a:off x="1865313" y="2110077"/>
          <a:ext cx="8384540" cy="3862069"/>
        </p:xfrm>
        <a:graphic>
          <a:graphicData uri="http://schemas.openxmlformats.org/drawingml/2006/table">
            <a:tbl>
              <a:tblPr/>
              <a:tblGrid>
                <a:gridCol w="2078355"/>
                <a:gridCol w="3157854"/>
                <a:gridCol w="3148329"/>
              </a:tblGrid>
              <a:tr h="410844">
                <a:tc>
                  <a:txBody>
                    <a:bodyPr/>
                    <a:lstStyle/>
                    <a:p>
                      <a:pPr algn="l" rtl="0" eaLnBrk="0">
                        <a:lnSpc>
                          <a:spcPct val="100000"/>
                        </a:lnSpc>
                        <a:tabLst/>
                      </a:pPr>
                      <a:endParaRPr lang="Arial" altLang="Arial" sz="1000" dirty="0"/>
                    </a:p>
                  </a:txBody>
                  <a:tcPr marL="0" marR="0" marT="0" marB="0" vert="horz">
                    <a:lnL w="28575"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28575"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solidFill>
                      <a:srgbClr val="DAE3F3"/>
                    </a:solidFill>
                  </a:tcPr>
                </a:tc>
                <a:tc>
                  <a:txBody>
                    <a:bodyPr/>
                    <a:lstStyle/>
                    <a:p>
                      <a:pPr algn="l" rtl="0" eaLnBrk="0">
                        <a:lnSpc>
                          <a:spcPct val="118000"/>
                        </a:lnSpc>
                        <a:tabLst/>
                      </a:pPr>
                      <a:endParaRPr lang="Arial" altLang="Arial" sz="500" dirty="0"/>
                    </a:p>
                    <a:p>
                      <a:pPr marL="1200150" algn="l" rtl="0" eaLnBrk="0">
                        <a:lnSpc>
                          <a:spcPct val="90000"/>
                        </a:lnSpc>
                        <a:spcBef>
                          <a:spcPts val="3"/>
                        </a:spcBef>
                        <a:tabLst/>
                      </a:pPr>
                      <a:r>
                        <a:rPr sz="2000" b="1" kern="0" spc="-10" dirty="0">
                          <a:solidFill>
                            <a:srgbClr val="000000">
                              <a:alpha val="100000"/>
                            </a:srgbClr>
                          </a:solidFill>
                          <a:latin typeface="Microsoft YaHei"/>
                          <a:ea typeface="Microsoft YaHei"/>
                          <a:cs typeface="Microsoft YaHei"/>
                        </a:rPr>
                        <a:t>斯巴达</a:t>
                      </a:r>
                      <a:endParaRPr lang="Microsoft YaHei" altLang="Microsoft YaHei" sz="2000" dirty="0"/>
                    </a:p>
                  </a:txBody>
                  <a:tcPr marL="0" marR="0" marT="0" marB="0" vert="horz">
                    <a:lnL w="6350"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28575"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solidFill>
                      <a:srgbClr val="DAE3F3"/>
                    </a:solidFill>
                  </a:tcPr>
                </a:tc>
                <a:tc>
                  <a:txBody>
                    <a:bodyPr/>
                    <a:lstStyle/>
                    <a:p>
                      <a:pPr algn="l" rtl="0" eaLnBrk="0">
                        <a:lnSpc>
                          <a:spcPct val="114000"/>
                        </a:lnSpc>
                        <a:tabLst/>
                      </a:pPr>
                      <a:endParaRPr lang="Arial" altLang="Arial" sz="500" dirty="0"/>
                    </a:p>
                    <a:p>
                      <a:pPr marL="1315085" algn="l" rtl="0" eaLnBrk="0">
                        <a:lnSpc>
                          <a:spcPct val="91000"/>
                        </a:lnSpc>
                        <a:spcBef>
                          <a:spcPts val="3"/>
                        </a:spcBef>
                        <a:tabLst/>
                      </a:pPr>
                      <a:r>
                        <a:rPr sz="2000" b="1" kern="0" spc="-10" dirty="0">
                          <a:solidFill>
                            <a:srgbClr val="000000">
                              <a:alpha val="100000"/>
                            </a:srgbClr>
                          </a:solidFill>
                          <a:latin typeface="Microsoft YaHei"/>
                          <a:ea typeface="Microsoft YaHei"/>
                          <a:cs typeface="Microsoft YaHei"/>
                        </a:rPr>
                        <a:t>雅典</a:t>
                      </a:r>
                      <a:endParaRPr lang="Microsoft YaHei" altLang="Microsoft YaHei" sz="2000" dirty="0"/>
                    </a:p>
                  </a:txBody>
                  <a:tcPr marL="0" marR="0" marT="0" marB="0" vert="horz">
                    <a:lnL w="6350" cap="flat" cmpd="sng" algn="ctr">
                      <a:solidFill>
                        <a:srgbClr val="00704B"/>
                      </a:solidFill>
                      <a:prstDash val="solid"/>
                      <a:round/>
                      <a:headEnd type="none" w="med" len="med"/>
                      <a:tailEnd type="none" w="med" len="med"/>
                    </a:lnL>
                    <a:lnR w="28575" cap="flat" cmpd="sng" algn="ctr">
                      <a:solidFill>
                        <a:srgbClr val="00704B"/>
                      </a:solidFill>
                      <a:prstDash val="solid"/>
                      <a:round/>
                      <a:headEnd type="none" w="med" len="med"/>
                      <a:tailEnd type="none" w="med" len="med"/>
                    </a:lnR>
                    <a:lnT w="28575"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solidFill>
                      <a:srgbClr val="DAE3F3"/>
                    </a:solidFill>
                  </a:tcPr>
                </a:tc>
              </a:tr>
              <a:tr h="537209">
                <a:tc>
                  <a:txBody>
                    <a:bodyPr/>
                    <a:lstStyle/>
                    <a:p>
                      <a:pPr algn="l" rtl="0" eaLnBrk="0">
                        <a:lnSpc>
                          <a:spcPct val="102000"/>
                        </a:lnSpc>
                        <a:tabLst/>
                      </a:pPr>
                      <a:endParaRPr lang="Arial" altLang="Arial" sz="1000" dirty="0"/>
                    </a:p>
                    <a:p>
                      <a:pPr marL="592455" algn="l" rtl="0" eaLnBrk="0">
                        <a:lnSpc>
                          <a:spcPct val="91000"/>
                        </a:lnSpc>
                        <a:spcBef>
                          <a:spcPts val="2"/>
                        </a:spcBef>
                        <a:tabLst/>
                      </a:pPr>
                      <a:r>
                        <a:rPr sz="1800" b="1" kern="0" spc="-10" dirty="0">
                          <a:solidFill>
                            <a:srgbClr val="000000">
                              <a:alpha val="100000"/>
                            </a:srgbClr>
                          </a:solidFill>
                          <a:latin typeface="Microsoft YaHei"/>
                          <a:ea typeface="Microsoft YaHei"/>
                          <a:cs typeface="Microsoft YaHei"/>
                        </a:rPr>
                        <a:t>教育目的</a:t>
                      </a:r>
                      <a:endParaRPr lang="Microsoft YaHei" altLang="Microsoft YaHei" sz="1800" dirty="0"/>
                    </a:p>
                  </a:txBody>
                  <a:tcPr marL="0" marR="0" marT="0" marB="0" vert="horz">
                    <a:lnL w="28575"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solidFill>
                      <a:srgbClr val="C9C9C9"/>
                    </a:solidFill>
                  </a:tcPr>
                </a:tc>
                <a:tc>
                  <a:txBody>
                    <a:bodyPr/>
                    <a:lstStyle/>
                    <a:p>
                      <a:pPr algn="l" rtl="0" eaLnBrk="0">
                        <a:lnSpc>
                          <a:spcPct val="105000"/>
                        </a:lnSpc>
                        <a:tabLst/>
                      </a:pPr>
                      <a:endParaRPr lang="Arial" altLang="Arial" sz="1000" dirty="0"/>
                    </a:p>
                    <a:p>
                      <a:pPr algn="l" rtl="0" eaLnBrk="0">
                        <a:lnSpc>
                          <a:spcPct val="7275"/>
                        </a:lnSpc>
                        <a:tabLst/>
                      </a:pPr>
                      <a:endParaRPr lang="Arial" altLang="Arial" sz="100" dirty="0"/>
                    </a:p>
                    <a:p>
                      <a:pPr marL="97789" algn="l" rtl="0" eaLnBrk="0">
                        <a:lnSpc>
                          <a:spcPct val="89000"/>
                        </a:lnSpc>
                        <a:tabLst/>
                      </a:pPr>
                      <a:r>
                        <a:rPr sz="1800" kern="0" spc="-20" dirty="0">
                          <a:solidFill>
                            <a:srgbClr val="000000">
                              <a:alpha val="100000"/>
                            </a:srgbClr>
                          </a:solidFill>
                          <a:latin typeface="Microsoft YaHei"/>
                          <a:ea typeface="Microsoft YaHei"/>
                          <a:cs typeface="Microsoft YaHei"/>
                        </a:rPr>
                        <a:t>军人</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tcPr>
                </a:tc>
                <a:tc>
                  <a:txBody>
                    <a:bodyPr/>
                    <a:lstStyle/>
                    <a:p>
                      <a:pPr algn="l" rtl="0" eaLnBrk="0">
                        <a:lnSpc>
                          <a:spcPct val="102000"/>
                        </a:lnSpc>
                        <a:tabLst/>
                      </a:pPr>
                      <a:endParaRPr lang="Arial" altLang="Arial" sz="1000" dirty="0"/>
                    </a:p>
                    <a:p>
                      <a:pPr marL="94614" algn="l" rtl="0" eaLnBrk="0">
                        <a:lnSpc>
                          <a:spcPct val="91000"/>
                        </a:lnSpc>
                        <a:spcBef>
                          <a:spcPts val="2"/>
                        </a:spcBef>
                        <a:tabLst/>
                      </a:pPr>
                      <a:r>
                        <a:rPr sz="1800" kern="0" spc="-10" dirty="0">
                          <a:solidFill>
                            <a:srgbClr val="000000">
                              <a:alpha val="100000"/>
                            </a:srgbClr>
                          </a:solidFill>
                          <a:latin typeface="Microsoft YaHei"/>
                          <a:ea typeface="Microsoft YaHei"/>
                          <a:cs typeface="Microsoft YaHei"/>
                        </a:rPr>
                        <a:t>政治家、商人</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28575"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tcPr>
                </a:tc>
              </a:tr>
              <a:tr h="480059">
                <a:tc>
                  <a:txBody>
                    <a:bodyPr/>
                    <a:lstStyle/>
                    <a:p>
                      <a:pPr algn="l" rtl="0" eaLnBrk="0">
                        <a:lnSpc>
                          <a:spcPct val="104000"/>
                        </a:lnSpc>
                        <a:tabLst/>
                      </a:pPr>
                      <a:endParaRPr lang="Arial" altLang="Arial" sz="800" dirty="0"/>
                    </a:p>
                    <a:p>
                      <a:pPr marL="363854" algn="l" rtl="0" eaLnBrk="0">
                        <a:lnSpc>
                          <a:spcPct val="91000"/>
                        </a:lnSpc>
                        <a:spcBef>
                          <a:spcPts val="3"/>
                        </a:spcBef>
                        <a:tabLst/>
                      </a:pPr>
                      <a:r>
                        <a:rPr sz="1800" b="1" kern="0" spc="-10" dirty="0">
                          <a:solidFill>
                            <a:srgbClr val="000000">
                              <a:alpha val="100000"/>
                            </a:srgbClr>
                          </a:solidFill>
                          <a:latin typeface="Microsoft YaHei"/>
                          <a:ea typeface="Microsoft YaHei"/>
                          <a:cs typeface="Microsoft YaHei"/>
                        </a:rPr>
                        <a:t>教育实施机构</a:t>
                      </a:r>
                      <a:endParaRPr lang="Microsoft YaHei" altLang="Microsoft YaHei" sz="1800" dirty="0"/>
                    </a:p>
                  </a:txBody>
                  <a:tcPr marL="0" marR="0" marT="0" marB="0" vert="horz">
                    <a:lnL w="28575"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solidFill>
                      <a:srgbClr val="C9C9C9"/>
                    </a:solidFill>
                  </a:tcPr>
                </a:tc>
                <a:tc>
                  <a:txBody>
                    <a:bodyPr/>
                    <a:lstStyle/>
                    <a:p>
                      <a:pPr algn="l" rtl="0" eaLnBrk="0">
                        <a:lnSpc>
                          <a:spcPct val="104000"/>
                        </a:lnSpc>
                        <a:tabLst/>
                      </a:pPr>
                      <a:endParaRPr lang="Arial" altLang="Arial" sz="800" dirty="0"/>
                    </a:p>
                    <a:p>
                      <a:pPr marL="96519" algn="l" rtl="0" eaLnBrk="0">
                        <a:lnSpc>
                          <a:spcPct val="91000"/>
                        </a:lnSpc>
                        <a:spcBef>
                          <a:spcPts val="2"/>
                        </a:spcBef>
                        <a:tabLst/>
                      </a:pPr>
                      <a:r>
                        <a:rPr sz="1800" kern="0" spc="-10" dirty="0">
                          <a:solidFill>
                            <a:srgbClr val="000000">
                              <a:alpha val="100000"/>
                            </a:srgbClr>
                          </a:solidFill>
                          <a:latin typeface="Microsoft YaHei"/>
                          <a:ea typeface="Microsoft YaHei"/>
                          <a:cs typeface="Microsoft YaHei"/>
                        </a:rPr>
                        <a:t>家庭、军营</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tcPr>
                </a:tc>
                <a:tc>
                  <a:txBody>
                    <a:bodyPr/>
                    <a:lstStyle/>
                    <a:p>
                      <a:pPr algn="l" rtl="0" eaLnBrk="0">
                        <a:lnSpc>
                          <a:spcPct val="104000"/>
                        </a:lnSpc>
                        <a:tabLst/>
                      </a:pPr>
                      <a:endParaRPr lang="Arial" altLang="Arial" sz="800" dirty="0"/>
                    </a:p>
                    <a:p>
                      <a:pPr marL="97155" algn="l" rtl="0" eaLnBrk="0">
                        <a:lnSpc>
                          <a:spcPct val="91000"/>
                        </a:lnSpc>
                        <a:spcBef>
                          <a:spcPts val="2"/>
                        </a:spcBef>
                        <a:tabLst/>
                      </a:pPr>
                      <a:r>
                        <a:rPr sz="1800" kern="0" spc="-10" dirty="0">
                          <a:solidFill>
                            <a:srgbClr val="000000">
                              <a:alpha val="100000"/>
                            </a:srgbClr>
                          </a:solidFill>
                          <a:latin typeface="Microsoft YaHei"/>
                          <a:ea typeface="Microsoft YaHei"/>
                          <a:cs typeface="Microsoft YaHei"/>
                        </a:rPr>
                        <a:t>家庭、学校</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28575"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tcPr>
                </a:tc>
              </a:tr>
              <a:tr h="1125219">
                <a:tc>
                  <a:txBody>
                    <a:bodyPr/>
                    <a:lstStyle/>
                    <a:p>
                      <a:pPr algn="l" rtl="0" eaLnBrk="0">
                        <a:lnSpc>
                          <a:spcPct val="147000"/>
                        </a:lnSpc>
                        <a:tabLst/>
                      </a:pPr>
                      <a:endParaRPr lang="Arial" altLang="Arial" sz="1000" dirty="0"/>
                    </a:p>
                    <a:p>
                      <a:pPr algn="l" rtl="0" eaLnBrk="0">
                        <a:lnSpc>
                          <a:spcPct val="148000"/>
                        </a:lnSpc>
                        <a:tabLst/>
                      </a:pPr>
                      <a:endParaRPr lang="Arial" altLang="Arial" sz="1000" dirty="0"/>
                    </a:p>
                    <a:p>
                      <a:pPr marL="592455" algn="l" rtl="0" eaLnBrk="0">
                        <a:lnSpc>
                          <a:spcPct val="91000"/>
                        </a:lnSpc>
                        <a:spcBef>
                          <a:spcPts val="1"/>
                        </a:spcBef>
                        <a:tabLst/>
                      </a:pPr>
                      <a:r>
                        <a:rPr sz="1800" b="1" kern="0" spc="-10" dirty="0">
                          <a:solidFill>
                            <a:srgbClr val="000000">
                              <a:alpha val="100000"/>
                            </a:srgbClr>
                          </a:solidFill>
                          <a:latin typeface="Microsoft YaHei"/>
                          <a:ea typeface="Microsoft YaHei"/>
                          <a:cs typeface="Microsoft YaHei"/>
                        </a:rPr>
                        <a:t>教育内容</a:t>
                      </a:r>
                      <a:endParaRPr lang="Microsoft YaHei" altLang="Microsoft YaHei" sz="1800" dirty="0"/>
                    </a:p>
                  </a:txBody>
                  <a:tcPr marL="0" marR="0" marT="0" marB="0" vert="horz">
                    <a:lnL w="28575"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solidFill>
                      <a:srgbClr val="C9C9C9"/>
                    </a:solidFill>
                  </a:tcPr>
                </a:tc>
                <a:tc>
                  <a:txBody>
                    <a:bodyPr/>
                    <a:lstStyle/>
                    <a:p>
                      <a:pPr algn="l" rtl="0" eaLnBrk="0">
                        <a:lnSpc>
                          <a:spcPct val="187000"/>
                        </a:lnSpc>
                        <a:tabLst/>
                      </a:pPr>
                      <a:endParaRPr lang="Arial" altLang="Arial" sz="1000" dirty="0"/>
                    </a:p>
                    <a:p>
                      <a:pPr marL="93344" algn="l" rtl="0" eaLnBrk="0">
                        <a:lnSpc>
                          <a:spcPct val="91000"/>
                        </a:lnSpc>
                        <a:tabLst/>
                      </a:pPr>
                      <a:r>
                        <a:rPr sz="1800" kern="0" spc="-10" dirty="0">
                          <a:solidFill>
                            <a:srgbClr val="000000">
                              <a:alpha val="100000"/>
                            </a:srgbClr>
                          </a:solidFill>
                          <a:latin typeface="Microsoft YaHei"/>
                          <a:ea typeface="Microsoft YaHei"/>
                          <a:cs typeface="Microsoft YaHei"/>
                        </a:rPr>
                        <a:t>保育</a:t>
                      </a:r>
                      <a:endParaRPr lang="Microsoft YaHei" altLang="Microsoft YaHei" sz="1800" dirty="0"/>
                    </a:p>
                    <a:p>
                      <a:pPr algn="l" rtl="0" eaLnBrk="0">
                        <a:lnSpc>
                          <a:spcPct val="104000"/>
                        </a:lnSpc>
                        <a:tabLst/>
                      </a:pPr>
                      <a:endParaRPr lang="Arial" altLang="Arial" sz="500" dirty="0"/>
                    </a:p>
                    <a:p>
                      <a:pPr marL="97789" algn="l" rtl="0" eaLnBrk="0">
                        <a:lnSpc>
                          <a:spcPct val="91000"/>
                        </a:lnSpc>
                        <a:spcBef>
                          <a:spcPts val="3"/>
                        </a:spcBef>
                        <a:tabLst/>
                      </a:pPr>
                      <a:r>
                        <a:rPr sz="1800" kern="0" spc="-10" dirty="0">
                          <a:solidFill>
                            <a:srgbClr val="000000">
                              <a:alpha val="100000"/>
                            </a:srgbClr>
                          </a:solidFill>
                          <a:latin typeface="Microsoft YaHei"/>
                          <a:ea typeface="Microsoft YaHei"/>
                          <a:cs typeface="Microsoft YaHei"/>
                        </a:rPr>
                        <a:t>军事训练、道德训练</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tcPr>
                </a:tc>
                <a:tc>
                  <a:txBody>
                    <a:bodyPr/>
                    <a:lstStyle/>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8862"/>
                        </a:lnSpc>
                        <a:tabLst/>
                      </a:pPr>
                      <a:endParaRPr lang="Arial" altLang="Arial" sz="100" dirty="0"/>
                    </a:p>
                    <a:p>
                      <a:pPr marL="95250" indent="1270" algn="l" rtl="0" eaLnBrk="0">
                        <a:lnSpc>
                          <a:spcPct val="95000"/>
                        </a:lnSpc>
                        <a:tabLst/>
                      </a:pPr>
                      <a:r>
                        <a:rPr sz="1800" kern="0" spc="-110" dirty="0">
                          <a:solidFill>
                            <a:srgbClr val="000000">
                              <a:alpha val="100000"/>
                            </a:srgbClr>
                          </a:solidFill>
                          <a:latin typeface="Microsoft YaHei"/>
                          <a:ea typeface="Microsoft YaHei"/>
                          <a:cs typeface="Microsoft YaHei"/>
                        </a:rPr>
                        <a:t>音乐、故事、游戏、玩具、</a:t>
                      </a:r>
                      <a:r>
                        <a:rPr sz="1800" kern="0" spc="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礼貌行为习惯</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28575"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tcPr>
                </a:tc>
              </a:tr>
              <a:tr h="647065">
                <a:tc>
                  <a:txBody>
                    <a:bodyPr/>
                    <a:lstStyle/>
                    <a:p>
                      <a:pPr algn="l" rtl="0" eaLnBrk="0">
                        <a:lnSpc>
                          <a:spcPct val="138000"/>
                        </a:lnSpc>
                        <a:tabLst/>
                      </a:pPr>
                      <a:endParaRPr lang="Arial" altLang="Arial" sz="1000" dirty="0"/>
                    </a:p>
                    <a:p>
                      <a:pPr marL="591184" algn="l" rtl="0" eaLnBrk="0">
                        <a:lnSpc>
                          <a:spcPct val="91000"/>
                        </a:lnSpc>
                        <a:spcBef>
                          <a:spcPts val="3"/>
                        </a:spcBef>
                        <a:tabLst/>
                      </a:pPr>
                      <a:r>
                        <a:rPr sz="1800" b="1" kern="0" spc="-10" dirty="0">
                          <a:solidFill>
                            <a:srgbClr val="000000">
                              <a:alpha val="100000"/>
                            </a:srgbClr>
                          </a:solidFill>
                          <a:latin typeface="Microsoft YaHei"/>
                          <a:ea typeface="Microsoft YaHei"/>
                          <a:cs typeface="Microsoft YaHei"/>
                        </a:rPr>
                        <a:t>女子教育</a:t>
                      </a:r>
                      <a:endParaRPr lang="Microsoft YaHei" altLang="Microsoft YaHei" sz="1800" dirty="0"/>
                    </a:p>
                  </a:txBody>
                  <a:tcPr marL="0" marR="0" marT="0" marB="0" vert="horz">
                    <a:lnL w="28575"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solidFill>
                      <a:srgbClr val="C9C9C9"/>
                    </a:solidFill>
                  </a:tcPr>
                </a:tc>
                <a:tc>
                  <a:txBody>
                    <a:bodyPr/>
                    <a:lstStyle/>
                    <a:p>
                      <a:pPr algn="l" rtl="0" eaLnBrk="0">
                        <a:lnSpc>
                          <a:spcPct val="140000"/>
                        </a:lnSpc>
                        <a:tabLst/>
                      </a:pPr>
                      <a:endParaRPr lang="Arial" altLang="Arial" sz="1000" dirty="0"/>
                    </a:p>
                    <a:p>
                      <a:pPr marL="95250" algn="l" rtl="0" eaLnBrk="0">
                        <a:lnSpc>
                          <a:spcPct val="90000"/>
                        </a:lnSpc>
                        <a:spcBef>
                          <a:spcPts val="1"/>
                        </a:spcBef>
                        <a:tabLst/>
                      </a:pPr>
                      <a:r>
                        <a:rPr sz="1800" kern="0" spc="-20" dirty="0">
                          <a:solidFill>
                            <a:srgbClr val="000000">
                              <a:alpha val="100000"/>
                            </a:srgbClr>
                          </a:solidFill>
                          <a:latin typeface="Microsoft YaHei"/>
                          <a:ea typeface="Microsoft YaHei"/>
                          <a:cs typeface="Microsoft YaHei"/>
                        </a:rPr>
                        <a:t>重视</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tcPr>
                </a:tc>
                <a:tc>
                  <a:txBody>
                    <a:bodyPr/>
                    <a:lstStyle/>
                    <a:p>
                      <a:pPr algn="l" rtl="0" eaLnBrk="0">
                        <a:lnSpc>
                          <a:spcPct val="140000"/>
                        </a:lnSpc>
                        <a:tabLst/>
                      </a:pPr>
                      <a:endParaRPr lang="Arial" altLang="Arial" sz="1000" dirty="0"/>
                    </a:p>
                    <a:p>
                      <a:pPr marL="92710" algn="l" rtl="0" eaLnBrk="0">
                        <a:lnSpc>
                          <a:spcPct val="90000"/>
                        </a:lnSpc>
                        <a:spcBef>
                          <a:spcPts val="1"/>
                        </a:spcBef>
                        <a:tabLst/>
                      </a:pPr>
                      <a:r>
                        <a:rPr sz="1800" kern="0" spc="-10" dirty="0">
                          <a:solidFill>
                            <a:srgbClr val="000000">
                              <a:alpha val="100000"/>
                            </a:srgbClr>
                          </a:solidFill>
                          <a:latin typeface="Microsoft YaHei"/>
                          <a:ea typeface="Microsoft YaHei"/>
                          <a:cs typeface="Microsoft YaHei"/>
                        </a:rPr>
                        <a:t>不重视</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28575"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6350" cap="flat" cmpd="sng" algn="ctr">
                      <a:solidFill>
                        <a:srgbClr val="00704B"/>
                      </a:solidFill>
                      <a:prstDash val="solid"/>
                      <a:round/>
                      <a:headEnd type="none" w="med" len="med"/>
                      <a:tailEnd type="none" w="med" len="med"/>
                    </a:lnB>
                  </a:tcPr>
                </a:tc>
              </a:tr>
              <a:tr h="661669">
                <a:tc>
                  <a:txBody>
                    <a:bodyPr/>
                    <a:lstStyle/>
                    <a:p>
                      <a:pPr algn="l" rtl="0" eaLnBrk="0">
                        <a:lnSpc>
                          <a:spcPct val="140000"/>
                        </a:lnSpc>
                        <a:tabLst/>
                      </a:pPr>
                      <a:endParaRPr lang="Arial" altLang="Arial" sz="1000" dirty="0"/>
                    </a:p>
                    <a:p>
                      <a:pPr marL="820419" algn="l" rtl="0" eaLnBrk="0">
                        <a:lnSpc>
                          <a:spcPct val="90000"/>
                        </a:lnSpc>
                        <a:spcBef>
                          <a:spcPts val="3"/>
                        </a:spcBef>
                        <a:tabLst/>
                      </a:pPr>
                      <a:r>
                        <a:rPr sz="1800" b="1" kern="0" spc="-20" dirty="0">
                          <a:solidFill>
                            <a:srgbClr val="000000">
                              <a:alpha val="100000"/>
                            </a:srgbClr>
                          </a:solidFill>
                          <a:latin typeface="Microsoft YaHei"/>
                          <a:ea typeface="Microsoft YaHei"/>
                          <a:cs typeface="Microsoft YaHei"/>
                        </a:rPr>
                        <a:t>评价</a:t>
                      </a:r>
                      <a:endParaRPr lang="Microsoft YaHei" altLang="Microsoft YaHei" sz="1800" dirty="0"/>
                    </a:p>
                  </a:txBody>
                  <a:tcPr marL="0" marR="0" marT="0" marB="0" vert="horz">
                    <a:lnL w="28575"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28575" cap="flat" cmpd="sng" algn="ctr">
                      <a:solidFill>
                        <a:srgbClr val="00704B"/>
                      </a:solidFill>
                      <a:prstDash val="solid"/>
                      <a:round/>
                      <a:headEnd type="none" w="med" len="med"/>
                      <a:tailEnd type="none" w="med" len="med"/>
                    </a:lnB>
                    <a:solidFill>
                      <a:srgbClr val="C9C9C9"/>
                    </a:solidFill>
                  </a:tcPr>
                </a:tc>
                <a:tc>
                  <a:txBody>
                    <a:bodyPr/>
                    <a:lstStyle/>
                    <a:p>
                      <a:pPr algn="l" rtl="0" eaLnBrk="0">
                        <a:lnSpc>
                          <a:spcPct val="138000"/>
                        </a:lnSpc>
                        <a:tabLst/>
                      </a:pPr>
                      <a:endParaRPr lang="Arial" altLang="Arial" sz="1000" dirty="0"/>
                    </a:p>
                    <a:p>
                      <a:pPr marL="97789" algn="l" rtl="0" eaLnBrk="0">
                        <a:lnSpc>
                          <a:spcPct val="91000"/>
                        </a:lnSpc>
                        <a:spcBef>
                          <a:spcPts val="6"/>
                        </a:spcBef>
                        <a:tabLst/>
                      </a:pPr>
                      <a:r>
                        <a:rPr sz="1800" kern="0" spc="-10" dirty="0">
                          <a:solidFill>
                            <a:srgbClr val="000000">
                              <a:alpha val="100000"/>
                            </a:srgbClr>
                          </a:solidFill>
                          <a:latin typeface="Microsoft YaHei"/>
                          <a:ea typeface="Microsoft YaHei"/>
                          <a:cs typeface="Microsoft YaHei"/>
                        </a:rPr>
                        <a:t>军事体育教育</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6350"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28575" cap="flat" cmpd="sng" algn="ctr">
                      <a:solidFill>
                        <a:srgbClr val="00704B"/>
                      </a:solidFill>
                      <a:prstDash val="solid"/>
                      <a:round/>
                      <a:headEnd type="none" w="med" len="med"/>
                      <a:tailEnd type="none" w="med" len="med"/>
                    </a:lnB>
                  </a:tcPr>
                </a:tc>
                <a:tc>
                  <a:txBody>
                    <a:bodyPr/>
                    <a:lstStyle/>
                    <a:p>
                      <a:pPr algn="l" rtl="0" eaLnBrk="0">
                        <a:lnSpc>
                          <a:spcPct val="138000"/>
                        </a:lnSpc>
                        <a:tabLst/>
                      </a:pPr>
                      <a:endParaRPr lang="Arial" altLang="Arial" sz="1000" dirty="0"/>
                    </a:p>
                    <a:p>
                      <a:pPr marL="94614" algn="l" rtl="0" eaLnBrk="0">
                        <a:lnSpc>
                          <a:spcPct val="91000"/>
                        </a:lnSpc>
                        <a:spcBef>
                          <a:spcPts val="6"/>
                        </a:spcBef>
                        <a:tabLst/>
                      </a:pPr>
                      <a:r>
                        <a:rPr sz="1800" kern="0" spc="-10" dirty="0">
                          <a:solidFill>
                            <a:srgbClr val="000000">
                              <a:alpha val="100000"/>
                            </a:srgbClr>
                          </a:solidFill>
                          <a:latin typeface="Microsoft YaHei"/>
                          <a:ea typeface="Microsoft YaHei"/>
                          <a:cs typeface="Microsoft YaHei"/>
                        </a:rPr>
                        <a:t>和谐教育</a:t>
                      </a:r>
                      <a:endParaRPr lang="Microsoft YaHei" altLang="Microsoft YaHei" sz="1800" dirty="0"/>
                    </a:p>
                  </a:txBody>
                  <a:tcPr marL="0" marR="0" marT="0" marB="0" vert="horz">
                    <a:lnL w="6350" cap="flat" cmpd="sng" algn="ctr">
                      <a:solidFill>
                        <a:srgbClr val="00704B"/>
                      </a:solidFill>
                      <a:prstDash val="solid"/>
                      <a:round/>
                      <a:headEnd type="none" w="med" len="med"/>
                      <a:tailEnd type="none" w="med" len="med"/>
                    </a:lnL>
                    <a:lnR w="28575" cap="flat" cmpd="sng" algn="ctr">
                      <a:solidFill>
                        <a:srgbClr val="00704B"/>
                      </a:solidFill>
                      <a:prstDash val="solid"/>
                      <a:round/>
                      <a:headEnd type="none" w="med" len="med"/>
                      <a:tailEnd type="none" w="med" len="med"/>
                    </a:lnR>
                    <a:lnT w="6350" cap="flat" cmpd="sng" algn="ctr">
                      <a:solidFill>
                        <a:srgbClr val="00704B"/>
                      </a:solidFill>
                      <a:prstDash val="solid"/>
                      <a:round/>
                      <a:headEnd type="none" w="med" len="med"/>
                      <a:tailEnd type="none" w="med" len="med"/>
                    </a:lnT>
                    <a:lnB w="28575" cap="flat" cmpd="sng" algn="ctr">
                      <a:solidFill>
                        <a:srgbClr val="00704B"/>
                      </a:solidFill>
                      <a:prstDash val="solid"/>
                      <a:round/>
                      <a:headEnd type="none" w="med" len="med"/>
                      <a:tailEnd type="none" w="med" len="med"/>
                    </a:lnB>
                  </a:tcPr>
                </a:tc>
              </a:tr>
            </a:tbl>
          </a:graphicData>
        </a:graphic>
      </p:graphicFrame>
      <p:sp>
        <p:nvSpPr>
          <p:cNvPr id="3168" name="textbox 3168"/>
          <p:cNvSpPr/>
          <p:nvPr/>
        </p:nvSpPr>
        <p:spPr>
          <a:xfrm>
            <a:off x="1416848" y="471095"/>
            <a:ext cx="3554729" cy="1367155"/>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10" dirty="0">
                <a:solidFill>
                  <a:srgbClr val="7F7F7F">
                    <a:alpha val="100000"/>
                  </a:srgbClr>
                </a:solidFill>
                <a:latin typeface="Microsoft YaHei"/>
                <a:ea typeface="Microsoft YaHei"/>
                <a:cs typeface="Microsoft YaHei"/>
              </a:rPr>
              <a:t>古代西方国家的学前教育</a:t>
            </a:r>
            <a:endParaRPr lang="Microsoft YaHei" altLang="Microsoft YaHei" sz="2400" dirty="0"/>
          </a:p>
          <a:p>
            <a:pPr marL="838835" algn="l" rtl="0" eaLnBrk="0">
              <a:lnSpc>
                <a:spcPct val="98000"/>
              </a:lnSpc>
              <a:spcBef>
                <a:spcPts val="279"/>
              </a:spcBef>
              <a:tabLst/>
            </a:pPr>
            <a:r>
              <a:rPr sz="2200" b="1" kern="0" spc="-140" dirty="0">
                <a:solidFill>
                  <a:srgbClr val="7F7F7F">
                    <a:alpha val="100000"/>
                  </a:srgbClr>
                </a:solidFill>
                <a:latin typeface="Microsoft YaHei"/>
                <a:ea typeface="Microsoft YaHei"/>
                <a:cs typeface="Microsoft YaHei"/>
              </a:rPr>
              <a:t>（西方奴隶社会）</a:t>
            </a:r>
            <a:endParaRPr lang="Microsoft YaHei" altLang="Microsoft YaHei" sz="2200" dirty="0"/>
          </a:p>
          <a:p>
            <a:pPr algn="l" rtl="0" eaLnBrk="0">
              <a:lnSpc>
                <a:spcPct val="190000"/>
              </a:lnSpc>
              <a:tabLst/>
            </a:pPr>
            <a:endParaRPr lang="Arial" altLang="Arial" sz="1000" dirty="0"/>
          </a:p>
          <a:p>
            <a:pPr algn="l" rtl="0" eaLnBrk="0">
              <a:lnSpc>
                <a:spcPct val="101000"/>
              </a:lnSpc>
              <a:tabLst/>
            </a:pPr>
            <a:endParaRPr lang="Arial" altLang="Arial" sz="500" dirty="0"/>
          </a:p>
          <a:p>
            <a:pPr marL="12700" algn="l" rtl="0" eaLnBrk="0">
              <a:lnSpc>
                <a:spcPct val="91000"/>
              </a:lnSpc>
              <a:spcBef>
                <a:spcPts val="3"/>
              </a:spcBef>
              <a:tabLst/>
            </a:pPr>
            <a:r>
              <a:rPr sz="2000" kern="0" spc="0" dirty="0">
                <a:solidFill>
                  <a:srgbClr val="000000">
                    <a:alpha val="100000"/>
                  </a:srgbClr>
                </a:solidFill>
                <a:latin typeface="Microsoft YaHei"/>
                <a:ea typeface="Microsoft YaHei"/>
                <a:cs typeface="Microsoft YaHei"/>
              </a:rPr>
              <a:t>斯巴达与雅典教育异同比较表</a:t>
            </a:r>
            <a:endParaRPr lang="Microsoft YaHei" altLang="Microsoft YaHei" sz="2000" dirty="0"/>
          </a:p>
        </p:txBody>
      </p:sp>
      <p:sp>
        <p:nvSpPr>
          <p:cNvPr id="3170" name="textbox 317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17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28" name="group 428"/>
          <p:cNvGrpSpPr/>
          <p:nvPr/>
        </p:nvGrpSpPr>
        <p:grpSpPr>
          <a:xfrm rot="21600000">
            <a:off x="1584025" y="181482"/>
            <a:ext cx="2435305" cy="199231"/>
            <a:chOff x="0" y="0"/>
            <a:chExt cx="2435305" cy="199231"/>
          </a:xfrm>
        </p:grpSpPr>
        <p:pic>
          <p:nvPicPr>
            <p:cNvPr id="3174" name="picture 3174"/>
            <p:cNvPicPr>
              <a:picLocks noChangeAspect="1"/>
            </p:cNvPicPr>
            <p:nvPr/>
          </p:nvPicPr>
          <p:blipFill>
            <a:blip r:embed="rId3"/>
            <a:stretch>
              <a:fillRect/>
            </a:stretch>
          </p:blipFill>
          <p:spPr>
            <a:xfrm rot="21600000">
              <a:off x="13273" y="11350"/>
              <a:ext cx="2422031" cy="187881"/>
            </a:xfrm>
            <a:prstGeom prst="rect">
              <a:avLst/>
            </a:prstGeom>
          </p:spPr>
        </p:pic>
        <p:sp>
          <p:nvSpPr>
            <p:cNvPr id="3176" name="textbox 317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17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0" name="picture 3180"/>
          <p:cNvPicPr>
            <a:picLocks noChangeAspect="1"/>
          </p:cNvPicPr>
          <p:nvPr/>
        </p:nvPicPr>
        <p:blipFill>
          <a:blip r:embed="rId2"/>
          <a:stretch>
            <a:fillRect/>
          </a:stretch>
        </p:blipFill>
        <p:spPr>
          <a:xfrm rot="21600000">
            <a:off x="0" y="0"/>
            <a:ext cx="12192000" cy="6858000"/>
          </a:xfrm>
          <a:prstGeom prst="rect">
            <a:avLst/>
          </a:prstGeom>
        </p:spPr>
      </p:pic>
      <p:sp>
        <p:nvSpPr>
          <p:cNvPr id="318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184" name="rect"/>
          <p:cNvSpPr/>
          <p:nvPr/>
        </p:nvSpPr>
        <p:spPr>
          <a:xfrm>
            <a:off x="1301496" y="1342644"/>
            <a:ext cx="9483852" cy="5122163"/>
          </a:xfrm>
          <a:prstGeom prst="rect">
            <a:avLst/>
          </a:prstGeom>
          <a:solidFill>
            <a:srgbClr val="E9A54E">
              <a:alpha val="33725"/>
            </a:srgbClr>
          </a:solidFill>
          <a:ln cap="flat">
            <a:noFill/>
            <a:prstDash val="solid"/>
            <a:miter lim="0"/>
          </a:ln>
        </p:spPr>
        <p:txBody>
          <a:bodyPr rtlCol="0"/>
          <a:lstStyle/>
          <a:p>
            <a:pPr algn="ctr"/>
            <a:endParaRPr lang="zh-CN" altLang="en-US"/>
          </a:p>
        </p:txBody>
      </p:sp>
      <p:graphicFrame>
        <p:nvGraphicFramePr>
          <p:cNvPr id="3186" name="table 3186"/>
          <p:cNvGraphicFramePr>
            <a:graphicFrameLocks noGrp="1"/>
          </p:cNvGraphicFramePr>
          <p:nvPr/>
        </p:nvGraphicFramePr>
        <p:xfrm>
          <a:off x="1983089" y="2753157"/>
          <a:ext cx="8120379" cy="3651250"/>
        </p:xfrm>
        <a:graphic>
          <a:graphicData uri="http://schemas.openxmlformats.org/drawingml/2006/table">
            <a:tbl>
              <a:tblPr/>
              <a:tblGrid>
                <a:gridCol w="1891664"/>
                <a:gridCol w="3517900"/>
                <a:gridCol w="2710814"/>
              </a:tblGrid>
              <a:tr h="518794">
                <a:tc>
                  <a:txBody>
                    <a:bodyPr/>
                    <a:lstStyle/>
                    <a:p>
                      <a:pPr algn="l" rtl="0" eaLnBrk="0">
                        <a:lnSpc>
                          <a:spcPct val="100000"/>
                        </a:lnSpc>
                        <a:tabLst/>
                      </a:pPr>
                      <a:endParaRPr lang="Arial" altLang="Arial" sz="10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1000"/>
                        </a:lnSpc>
                        <a:tabLst/>
                      </a:pPr>
                      <a:endParaRPr lang="Arial" altLang="Arial" sz="1000" dirty="0"/>
                    </a:p>
                    <a:p>
                      <a:pPr marL="1419860" algn="l" rtl="0" eaLnBrk="0">
                        <a:lnSpc>
                          <a:spcPct val="91000"/>
                        </a:lnSpc>
                        <a:tabLst/>
                      </a:pPr>
                      <a:r>
                        <a:rPr sz="1800" b="1" kern="0" spc="-10" dirty="0">
                          <a:solidFill>
                            <a:srgbClr val="000000">
                              <a:alpha val="100000"/>
                            </a:srgbClr>
                          </a:solidFill>
                          <a:latin typeface="Microsoft YaHei"/>
                          <a:ea typeface="Microsoft YaHei"/>
                          <a:cs typeface="Microsoft YaHei"/>
                        </a:rPr>
                        <a:t>前罗马</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6000"/>
                        </a:lnSpc>
                        <a:tabLst/>
                      </a:pPr>
                      <a:endParaRPr lang="Arial" altLang="Arial" sz="1000" dirty="0"/>
                    </a:p>
                    <a:p>
                      <a:pPr marL="1007110" algn="l" rtl="0" eaLnBrk="0">
                        <a:lnSpc>
                          <a:spcPct val="88000"/>
                        </a:lnSpc>
                        <a:spcBef>
                          <a:spcPts val="5"/>
                        </a:spcBef>
                        <a:tabLst/>
                      </a:pPr>
                      <a:r>
                        <a:rPr sz="1800" b="1" kern="0" spc="-10" dirty="0">
                          <a:solidFill>
                            <a:srgbClr val="000000">
                              <a:alpha val="100000"/>
                            </a:srgbClr>
                          </a:solidFill>
                          <a:latin typeface="Microsoft YaHei"/>
                          <a:ea typeface="Microsoft YaHei"/>
                          <a:cs typeface="Microsoft YaHei"/>
                        </a:rPr>
                        <a:t>后罗马</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779144">
                <a:tc>
                  <a:txBody>
                    <a:bodyPr/>
                    <a:lstStyle/>
                    <a:p>
                      <a:pPr algn="l" rtl="0" eaLnBrk="0">
                        <a:lnSpc>
                          <a:spcPct val="181000"/>
                        </a:lnSpc>
                        <a:tabLst/>
                      </a:pPr>
                      <a:endParaRPr lang="Arial" altLang="Arial" sz="1000" dirty="0"/>
                    </a:p>
                    <a:p>
                      <a:pPr algn="l" rtl="0" eaLnBrk="0">
                        <a:lnSpc>
                          <a:spcPct val="9350"/>
                        </a:lnSpc>
                        <a:tabLst/>
                      </a:pPr>
                      <a:endParaRPr lang="Arial" altLang="Arial" sz="100" dirty="0"/>
                    </a:p>
                    <a:p>
                      <a:pPr marL="737234" algn="l" rtl="0" eaLnBrk="0">
                        <a:lnSpc>
                          <a:spcPct val="91000"/>
                        </a:lnSpc>
                        <a:tabLst/>
                      </a:pPr>
                      <a:r>
                        <a:rPr sz="1800" b="1" kern="0" spc="-40" dirty="0">
                          <a:solidFill>
                            <a:srgbClr val="000000">
                              <a:alpha val="100000"/>
                            </a:srgbClr>
                          </a:solidFill>
                          <a:latin typeface="Microsoft YaHei"/>
                          <a:ea typeface="Microsoft YaHei"/>
                          <a:cs typeface="Microsoft YaHei"/>
                        </a:rPr>
                        <a:t>时间</a:t>
                      </a:r>
                      <a:endParaRPr lang="Microsoft YaHei" altLang="Microsoft YaHei" sz="18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779779">
                <a:tc>
                  <a:txBody>
                    <a:bodyPr/>
                    <a:lstStyle/>
                    <a:p>
                      <a:pPr algn="l" rtl="0" eaLnBrk="0">
                        <a:lnSpc>
                          <a:spcPct val="182000"/>
                        </a:lnSpc>
                        <a:tabLst/>
                      </a:pPr>
                      <a:endParaRPr lang="Arial" altLang="Arial" sz="1000" dirty="0"/>
                    </a:p>
                    <a:p>
                      <a:pPr marL="499109" algn="l" rtl="0" eaLnBrk="0">
                        <a:lnSpc>
                          <a:spcPct val="91000"/>
                        </a:lnSpc>
                        <a:spcBef>
                          <a:spcPts val="3"/>
                        </a:spcBef>
                        <a:tabLst/>
                      </a:pPr>
                      <a:r>
                        <a:rPr sz="1800" b="1" kern="0" spc="-10" dirty="0">
                          <a:solidFill>
                            <a:srgbClr val="000000">
                              <a:alpha val="100000"/>
                            </a:srgbClr>
                          </a:solidFill>
                          <a:latin typeface="Microsoft YaHei"/>
                          <a:ea typeface="Microsoft YaHei"/>
                          <a:cs typeface="Microsoft YaHei"/>
                        </a:rPr>
                        <a:t>教育场所</a:t>
                      </a:r>
                      <a:endParaRPr lang="Microsoft YaHei" altLang="Microsoft YaHei" sz="18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779779">
                <a:tc>
                  <a:txBody>
                    <a:bodyPr/>
                    <a:lstStyle/>
                    <a:p>
                      <a:pPr algn="l" rtl="0" eaLnBrk="0">
                        <a:lnSpc>
                          <a:spcPct val="182000"/>
                        </a:lnSpc>
                        <a:tabLst/>
                      </a:pPr>
                      <a:endParaRPr lang="Arial" altLang="Arial" sz="1000" dirty="0"/>
                    </a:p>
                    <a:p>
                      <a:pPr marL="384809" algn="l" rtl="0" eaLnBrk="0">
                        <a:lnSpc>
                          <a:spcPct val="91000"/>
                        </a:lnSpc>
                        <a:spcBef>
                          <a:spcPts val="1"/>
                        </a:spcBef>
                        <a:tabLst/>
                      </a:pPr>
                      <a:r>
                        <a:rPr sz="1800" b="1" kern="0" spc="-10" dirty="0">
                          <a:solidFill>
                            <a:srgbClr val="000000">
                              <a:alpha val="100000"/>
                            </a:srgbClr>
                          </a:solidFill>
                          <a:latin typeface="Microsoft YaHei"/>
                          <a:ea typeface="Microsoft YaHei"/>
                          <a:cs typeface="Microsoft YaHei"/>
                        </a:rPr>
                        <a:t>教育实施者</a:t>
                      </a:r>
                      <a:endParaRPr lang="Microsoft YaHei" altLang="Microsoft YaHei" sz="18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793750">
                <a:tc>
                  <a:txBody>
                    <a:bodyPr/>
                    <a:lstStyle/>
                    <a:p>
                      <a:pPr algn="l" rtl="0" eaLnBrk="0">
                        <a:lnSpc>
                          <a:spcPct val="181000"/>
                        </a:lnSpc>
                        <a:tabLst/>
                      </a:pPr>
                      <a:endParaRPr lang="Arial" altLang="Arial" sz="1000" dirty="0"/>
                    </a:p>
                    <a:p>
                      <a:pPr algn="l" rtl="0" eaLnBrk="0">
                        <a:lnSpc>
                          <a:spcPct val="9080"/>
                        </a:lnSpc>
                        <a:tabLst/>
                      </a:pPr>
                      <a:endParaRPr lang="Arial" altLang="Arial" sz="100" dirty="0"/>
                    </a:p>
                    <a:p>
                      <a:pPr marL="499109" algn="l" rtl="0" eaLnBrk="0">
                        <a:lnSpc>
                          <a:spcPct val="91000"/>
                        </a:lnSpc>
                        <a:tabLst/>
                      </a:pPr>
                      <a:r>
                        <a:rPr sz="1800" b="1" kern="0" spc="-10" dirty="0">
                          <a:solidFill>
                            <a:srgbClr val="000000">
                              <a:alpha val="100000"/>
                            </a:srgbClr>
                          </a:solidFill>
                          <a:latin typeface="Microsoft YaHei"/>
                          <a:ea typeface="Microsoft YaHei"/>
                          <a:cs typeface="Microsoft YaHei"/>
                        </a:rPr>
                        <a:t>教育内容</a:t>
                      </a:r>
                      <a:endParaRPr lang="Microsoft YaHei" altLang="Microsoft YaHei" sz="18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tcPr>
                </a:tc>
                <a:tc>
                  <a:txBody>
                    <a:bodyPr/>
                    <a:lstStyle/>
                    <a:p>
                      <a:pPr algn="l" rtl="0" eaLnBrk="0">
                        <a:lnSpc>
                          <a:spcPct val="100000"/>
                        </a:lnSpc>
                        <a:tabLst/>
                      </a:pPr>
                      <a:endParaRPr lang="Arial" altLang="Arial" sz="1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tcPr>
                </a:tc>
              </a:tr>
            </a:tbl>
          </a:graphicData>
        </a:graphic>
      </p:graphicFrame>
      <p:sp>
        <p:nvSpPr>
          <p:cNvPr id="3188" name="textbox 3188"/>
          <p:cNvSpPr/>
          <p:nvPr/>
        </p:nvSpPr>
        <p:spPr>
          <a:xfrm>
            <a:off x="1416338" y="471095"/>
            <a:ext cx="5144134" cy="2160270"/>
          </a:xfrm>
          <a:prstGeom prst="rect">
            <a:avLst/>
          </a:prstGeom>
        </p:spPr>
        <p:txBody>
          <a:bodyPr vert="horz" wrap="square" lIns="0" tIns="0" rIns="0" bIns="0"/>
          <a:lstStyle/>
          <a:p>
            <a:pPr algn="l" rtl="0" eaLnBrk="0">
              <a:lnSpc>
                <a:spcPct val="87530"/>
              </a:lnSpc>
              <a:tabLst/>
            </a:pPr>
            <a:endParaRPr lang="Arial" altLang="Arial" sz="100" dirty="0"/>
          </a:p>
          <a:p>
            <a:pPr marL="198120" algn="l" rtl="0" eaLnBrk="0">
              <a:lnSpc>
                <a:spcPct val="83000"/>
              </a:lnSpc>
              <a:tabLst/>
            </a:pPr>
            <a:r>
              <a:rPr sz="2400" b="1" kern="0" spc="-10" dirty="0">
                <a:solidFill>
                  <a:srgbClr val="7F7F7F">
                    <a:alpha val="100000"/>
                  </a:srgbClr>
                </a:solidFill>
                <a:latin typeface="Microsoft YaHei"/>
                <a:ea typeface="Microsoft YaHei"/>
                <a:cs typeface="Microsoft YaHei"/>
              </a:rPr>
              <a:t>古代西方国家的学前教育</a:t>
            </a:r>
            <a:endParaRPr lang="Microsoft YaHei" altLang="Microsoft YaHei" sz="2400" dirty="0"/>
          </a:p>
          <a:p>
            <a:pPr marL="655319" algn="l" rtl="0" eaLnBrk="0">
              <a:lnSpc>
                <a:spcPts val="3110"/>
              </a:lnSpc>
              <a:tabLst/>
            </a:pPr>
            <a:r>
              <a:rPr sz="2400" b="1" kern="0" spc="-10" dirty="0">
                <a:solidFill>
                  <a:srgbClr val="7F7F7F">
                    <a:alpha val="100000"/>
                  </a:srgbClr>
                </a:solidFill>
                <a:latin typeface="Microsoft YaHei"/>
                <a:ea typeface="Microsoft YaHei"/>
                <a:cs typeface="Microsoft YaHei"/>
              </a:rPr>
              <a:t>古罗马的学前教育</a:t>
            </a:r>
            <a:endParaRPr lang="Microsoft YaHei" altLang="Microsoft YaHei" sz="2400" dirty="0"/>
          </a:p>
          <a:p>
            <a:pPr algn="l" rtl="0" eaLnBrk="0">
              <a:lnSpc>
                <a:spcPct val="189000"/>
              </a:lnSpc>
              <a:tabLst/>
            </a:pPr>
            <a:endParaRPr lang="Arial" altLang="Arial" sz="1000" dirty="0"/>
          </a:p>
          <a:p>
            <a:pPr marL="12700" algn="l" rtl="0" eaLnBrk="0">
              <a:lnSpc>
                <a:spcPct val="91000"/>
              </a:lnSpc>
              <a:spcBef>
                <a:spcPts val="607"/>
              </a:spcBef>
              <a:tabLst/>
            </a:pPr>
            <a:r>
              <a:rPr sz="2000" b="1" kern="0" spc="-10" dirty="0">
                <a:solidFill>
                  <a:srgbClr val="00B075">
                    <a:alpha val="100000"/>
                  </a:srgbClr>
                </a:solidFill>
                <a:latin typeface="Microsoft YaHei"/>
                <a:ea typeface="Microsoft YaHei"/>
                <a:cs typeface="Microsoft YaHei"/>
              </a:rPr>
              <a:t>分组学习</a:t>
            </a:r>
            <a:endParaRPr lang="Microsoft YaHei" altLang="Microsoft YaHei" sz="2000" dirty="0"/>
          </a:p>
          <a:p>
            <a:pPr marL="17145" algn="l" rtl="0" eaLnBrk="0">
              <a:lnSpc>
                <a:spcPct val="91000"/>
              </a:lnSpc>
              <a:spcBef>
                <a:spcPts val="937"/>
              </a:spcBef>
              <a:tabLst/>
            </a:pPr>
            <a:r>
              <a:rPr sz="2000" kern="0" spc="0" dirty="0">
                <a:solidFill>
                  <a:srgbClr val="000000">
                    <a:alpha val="100000"/>
                  </a:srgbClr>
                </a:solidFill>
                <a:latin typeface="Microsoft YaHei"/>
                <a:ea typeface="Microsoft YaHei"/>
                <a:cs typeface="Microsoft YaHei"/>
              </a:rPr>
              <a:t>二、古代罗马的学前教育P100-</a:t>
            </a:r>
            <a:r>
              <a:rPr sz="2000" kern="0" spc="-10" dirty="0">
                <a:solidFill>
                  <a:srgbClr val="000000">
                    <a:alpha val="100000"/>
                  </a:srgbClr>
                </a:solidFill>
                <a:latin typeface="Microsoft YaHei"/>
                <a:ea typeface="Microsoft YaHei"/>
                <a:cs typeface="Microsoft YaHei"/>
              </a:rPr>
              <a:t>P102</a:t>
            </a:r>
            <a:endParaRPr lang="Microsoft YaHei" altLang="Microsoft YaHei" sz="2000" dirty="0"/>
          </a:p>
          <a:p>
            <a:pPr algn="l" rtl="0" eaLnBrk="0">
              <a:lnSpc>
                <a:spcPct val="111000"/>
              </a:lnSpc>
              <a:tabLst/>
            </a:pPr>
            <a:endParaRPr lang="Arial" altLang="Arial" sz="700" dirty="0"/>
          </a:p>
          <a:p>
            <a:pPr marL="684530" algn="l" rtl="0" eaLnBrk="0">
              <a:lnSpc>
                <a:spcPct val="91000"/>
              </a:lnSpc>
              <a:spcBef>
                <a:spcPts val="4"/>
              </a:spcBef>
              <a:tabLst/>
            </a:pPr>
            <a:r>
              <a:rPr sz="2000" kern="0" spc="0" dirty="0">
                <a:solidFill>
                  <a:srgbClr val="000000">
                    <a:alpha val="100000"/>
                  </a:srgbClr>
                </a:solidFill>
                <a:latin typeface="Microsoft YaHei"/>
                <a:ea typeface="Microsoft YaHei"/>
                <a:cs typeface="Microsoft YaHei"/>
              </a:rPr>
              <a:t>编制“古代罗马学前教育发展历程表”</a:t>
            </a:r>
            <a:endParaRPr lang="Microsoft YaHei" altLang="Microsoft YaHei" sz="2000" dirty="0"/>
          </a:p>
        </p:txBody>
      </p:sp>
      <p:sp>
        <p:nvSpPr>
          <p:cNvPr id="3190" name="textbox 319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19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30" name="group 430"/>
          <p:cNvGrpSpPr/>
          <p:nvPr/>
        </p:nvGrpSpPr>
        <p:grpSpPr>
          <a:xfrm rot="21600000">
            <a:off x="1584025" y="181482"/>
            <a:ext cx="2435305" cy="199231"/>
            <a:chOff x="0" y="0"/>
            <a:chExt cx="2435305" cy="199231"/>
          </a:xfrm>
        </p:grpSpPr>
        <p:pic>
          <p:nvPicPr>
            <p:cNvPr id="3194" name="picture 3194"/>
            <p:cNvPicPr>
              <a:picLocks noChangeAspect="1"/>
            </p:cNvPicPr>
            <p:nvPr/>
          </p:nvPicPr>
          <p:blipFill>
            <a:blip r:embed="rId3"/>
            <a:stretch>
              <a:fillRect/>
            </a:stretch>
          </p:blipFill>
          <p:spPr>
            <a:xfrm rot="21600000">
              <a:off x="13273" y="11350"/>
              <a:ext cx="2422031" cy="187881"/>
            </a:xfrm>
            <a:prstGeom prst="rect">
              <a:avLst/>
            </a:prstGeom>
          </p:spPr>
        </p:pic>
        <p:sp>
          <p:nvSpPr>
            <p:cNvPr id="3196" name="textbox 319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19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0" name="picture 3200"/>
          <p:cNvPicPr>
            <a:picLocks noChangeAspect="1"/>
          </p:cNvPicPr>
          <p:nvPr/>
        </p:nvPicPr>
        <p:blipFill>
          <a:blip r:embed="rId2"/>
          <a:stretch>
            <a:fillRect/>
          </a:stretch>
        </p:blipFill>
        <p:spPr>
          <a:xfrm rot="21600000">
            <a:off x="0" y="0"/>
            <a:ext cx="12192000" cy="6858000"/>
          </a:xfrm>
          <a:prstGeom prst="rect">
            <a:avLst/>
          </a:prstGeom>
        </p:spPr>
      </p:pic>
      <p:sp>
        <p:nvSpPr>
          <p:cNvPr id="320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204" name="rect"/>
          <p:cNvSpPr/>
          <p:nvPr/>
        </p:nvSpPr>
        <p:spPr>
          <a:xfrm>
            <a:off x="1301496" y="1342644"/>
            <a:ext cx="9483852" cy="4974335"/>
          </a:xfrm>
          <a:prstGeom prst="rect">
            <a:avLst/>
          </a:prstGeom>
          <a:solidFill>
            <a:srgbClr val="E9A54E">
              <a:alpha val="33725"/>
            </a:srgbClr>
          </a:solidFill>
          <a:ln cap="flat">
            <a:noFill/>
            <a:prstDash val="solid"/>
            <a:miter lim="0"/>
          </a:ln>
        </p:spPr>
        <p:txBody>
          <a:bodyPr rtlCol="0"/>
          <a:lstStyle/>
          <a:p>
            <a:pPr algn="ctr"/>
            <a:endParaRPr lang="zh-CN" altLang="en-US"/>
          </a:p>
        </p:txBody>
      </p:sp>
      <p:graphicFrame>
        <p:nvGraphicFramePr>
          <p:cNvPr id="3206" name="table 3206"/>
          <p:cNvGraphicFramePr>
            <a:graphicFrameLocks noGrp="1"/>
          </p:cNvGraphicFramePr>
          <p:nvPr/>
        </p:nvGraphicFramePr>
        <p:xfrm>
          <a:off x="1644516" y="2286725"/>
          <a:ext cx="8821419" cy="3776979"/>
        </p:xfrm>
        <a:graphic>
          <a:graphicData uri="http://schemas.openxmlformats.org/drawingml/2006/table">
            <a:tbl>
              <a:tblPr/>
              <a:tblGrid>
                <a:gridCol w="1809750"/>
                <a:gridCol w="3924300"/>
                <a:gridCol w="3087370"/>
              </a:tblGrid>
              <a:tr h="489584">
                <a:tc>
                  <a:txBody>
                    <a:bodyPr/>
                    <a:lstStyle/>
                    <a:p>
                      <a:pPr algn="l" rtl="0" eaLnBrk="0">
                        <a:lnSpc>
                          <a:spcPct val="100000"/>
                        </a:lnSpc>
                        <a:tabLst/>
                      </a:pPr>
                      <a:endParaRPr lang="Arial" altLang="Arial" sz="10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solidFill>
                      <a:srgbClr val="DEEBF7"/>
                    </a:solidFill>
                  </a:tcPr>
                </a:tc>
                <a:tc>
                  <a:txBody>
                    <a:bodyPr/>
                    <a:lstStyle/>
                    <a:p>
                      <a:pPr algn="l" rtl="0" eaLnBrk="0">
                        <a:lnSpc>
                          <a:spcPct val="103000"/>
                        </a:lnSpc>
                        <a:tabLst/>
                      </a:pPr>
                      <a:endParaRPr lang="Arial" altLang="Arial" sz="800" dirty="0"/>
                    </a:p>
                    <a:p>
                      <a:pPr algn="l" rtl="0" eaLnBrk="0">
                        <a:lnSpc>
                          <a:spcPct val="7330"/>
                        </a:lnSpc>
                        <a:tabLst/>
                      </a:pPr>
                      <a:endParaRPr lang="Arial" altLang="Arial" sz="100" dirty="0"/>
                    </a:p>
                    <a:p>
                      <a:pPr marL="1583689" algn="l" rtl="0" eaLnBrk="0">
                        <a:lnSpc>
                          <a:spcPct val="91000"/>
                        </a:lnSpc>
                        <a:tabLst/>
                      </a:pPr>
                      <a:r>
                        <a:rPr sz="2000" b="1" kern="0" spc="-10" dirty="0">
                          <a:solidFill>
                            <a:srgbClr val="000000">
                              <a:alpha val="100000"/>
                            </a:srgbClr>
                          </a:solidFill>
                          <a:latin typeface="Microsoft YaHei"/>
                          <a:ea typeface="Microsoft YaHei"/>
                          <a:cs typeface="Microsoft YaHei"/>
                        </a:rPr>
                        <a:t>前罗马</a:t>
                      </a:r>
                      <a:endParaRPr lang="Microsoft YaHei" altLang="Microsoft YaHei" sz="20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solidFill>
                      <a:srgbClr val="DEEBF7"/>
                    </a:solidFill>
                  </a:tcPr>
                </a:tc>
                <a:tc>
                  <a:txBody>
                    <a:bodyPr/>
                    <a:lstStyle/>
                    <a:p>
                      <a:pPr algn="l" rtl="0" eaLnBrk="0">
                        <a:lnSpc>
                          <a:spcPct val="111000"/>
                        </a:lnSpc>
                        <a:tabLst/>
                      </a:pPr>
                      <a:endParaRPr lang="Arial" altLang="Arial" sz="800" dirty="0"/>
                    </a:p>
                    <a:p>
                      <a:pPr marL="1157605" algn="l" rtl="0" eaLnBrk="0">
                        <a:lnSpc>
                          <a:spcPct val="88000"/>
                        </a:lnSpc>
                        <a:spcBef>
                          <a:spcPts val="4"/>
                        </a:spcBef>
                        <a:tabLst/>
                      </a:pPr>
                      <a:r>
                        <a:rPr sz="2000" b="1" kern="0" spc="-10" dirty="0">
                          <a:solidFill>
                            <a:srgbClr val="000000">
                              <a:alpha val="100000"/>
                            </a:srgbClr>
                          </a:solidFill>
                          <a:latin typeface="Microsoft YaHei"/>
                          <a:ea typeface="Microsoft YaHei"/>
                          <a:cs typeface="Microsoft YaHei"/>
                        </a:rPr>
                        <a:t>后罗马</a:t>
                      </a:r>
                      <a:endParaRPr lang="Microsoft YaHei" altLang="Microsoft YaHei" sz="20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28575"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solidFill>
                      <a:srgbClr val="DEEBF7"/>
                    </a:solidFill>
                  </a:tcPr>
                </a:tc>
              </a:tr>
              <a:tr h="736600">
                <a:tc>
                  <a:txBody>
                    <a:bodyPr/>
                    <a:lstStyle/>
                    <a:p>
                      <a:pPr algn="l" rtl="0" eaLnBrk="0">
                        <a:lnSpc>
                          <a:spcPct val="167000"/>
                        </a:lnSpc>
                        <a:tabLst/>
                      </a:pPr>
                      <a:endParaRPr lang="Arial" altLang="Arial" sz="1000" dirty="0"/>
                    </a:p>
                    <a:p>
                      <a:pPr algn="l" rtl="0" eaLnBrk="0">
                        <a:lnSpc>
                          <a:spcPct val="6038"/>
                        </a:lnSpc>
                        <a:tabLst/>
                      </a:pPr>
                      <a:endParaRPr lang="Arial" altLang="Arial" sz="100" dirty="0"/>
                    </a:p>
                    <a:p>
                      <a:pPr marL="696594" algn="l" rtl="0" eaLnBrk="0">
                        <a:lnSpc>
                          <a:spcPct val="91000"/>
                        </a:lnSpc>
                        <a:tabLst/>
                      </a:pPr>
                      <a:r>
                        <a:rPr sz="1800" b="1" kern="0" spc="-40" dirty="0">
                          <a:solidFill>
                            <a:srgbClr val="000000">
                              <a:alpha val="100000"/>
                            </a:srgbClr>
                          </a:solidFill>
                          <a:latin typeface="Microsoft YaHei"/>
                          <a:ea typeface="Microsoft YaHei"/>
                          <a:cs typeface="Microsoft YaHei"/>
                        </a:rPr>
                        <a:t>时间</a:t>
                      </a:r>
                      <a:endParaRPr lang="Microsoft YaHei" altLang="Microsoft YaHei" sz="18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solidFill>
                      <a:srgbClr val="D1D1D2"/>
                    </a:solidFill>
                  </a:tcPr>
                </a:tc>
                <a:tc>
                  <a:txBody>
                    <a:bodyPr/>
                    <a:lstStyle/>
                    <a:p>
                      <a:pPr algn="l" rtl="0" eaLnBrk="0">
                        <a:lnSpc>
                          <a:spcPct val="167000"/>
                        </a:lnSpc>
                        <a:tabLst/>
                      </a:pPr>
                      <a:endParaRPr lang="Arial" altLang="Arial" sz="1000" dirty="0"/>
                    </a:p>
                    <a:p>
                      <a:pPr algn="l" rtl="0" eaLnBrk="0">
                        <a:lnSpc>
                          <a:spcPct val="6178"/>
                        </a:lnSpc>
                        <a:tabLst/>
                      </a:pPr>
                      <a:endParaRPr lang="Arial" altLang="Arial" sz="100" dirty="0"/>
                    </a:p>
                    <a:p>
                      <a:pPr marL="93980" algn="l" rtl="0" eaLnBrk="0">
                        <a:lnSpc>
                          <a:spcPct val="91000"/>
                        </a:lnSpc>
                        <a:tabLst/>
                      </a:pPr>
                      <a:r>
                        <a:rPr sz="1800" kern="0" spc="0" dirty="0">
                          <a:solidFill>
                            <a:srgbClr val="000000">
                              <a:alpha val="100000"/>
                            </a:srgbClr>
                          </a:solidFill>
                          <a:latin typeface="Microsoft YaHei"/>
                          <a:ea typeface="Microsoft YaHei"/>
                          <a:cs typeface="Microsoft YaHei"/>
                        </a:rPr>
                        <a:t>公元前8世纪到公元前</a:t>
                      </a:r>
                      <a:r>
                        <a:rPr sz="1800" kern="0" spc="-10" dirty="0">
                          <a:solidFill>
                            <a:srgbClr val="000000">
                              <a:alpha val="100000"/>
                            </a:srgbClr>
                          </a:solidFill>
                          <a:latin typeface="Microsoft YaHei"/>
                          <a:ea typeface="Microsoft YaHei"/>
                          <a:cs typeface="Microsoft YaHei"/>
                        </a:rPr>
                        <a:t>1世纪</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67000"/>
                        </a:lnSpc>
                        <a:tabLst/>
                      </a:pPr>
                      <a:endParaRPr lang="Arial" altLang="Arial" sz="1000" dirty="0"/>
                    </a:p>
                    <a:p>
                      <a:pPr algn="l" rtl="0" eaLnBrk="0">
                        <a:lnSpc>
                          <a:spcPct val="6178"/>
                        </a:lnSpc>
                        <a:tabLst/>
                      </a:pPr>
                      <a:endParaRPr lang="Arial" altLang="Arial" sz="100" dirty="0"/>
                    </a:p>
                    <a:p>
                      <a:pPr marL="93980" algn="l" rtl="0" eaLnBrk="0">
                        <a:lnSpc>
                          <a:spcPct val="91000"/>
                        </a:lnSpc>
                        <a:tabLst/>
                      </a:pPr>
                      <a:r>
                        <a:rPr sz="1800" kern="0" spc="0" dirty="0">
                          <a:solidFill>
                            <a:srgbClr val="000000">
                              <a:alpha val="100000"/>
                            </a:srgbClr>
                          </a:solidFill>
                          <a:latin typeface="Microsoft YaHei"/>
                          <a:ea typeface="Microsoft YaHei"/>
                          <a:cs typeface="Microsoft YaHei"/>
                        </a:rPr>
                        <a:t>公元前1世纪到公元5</a:t>
                      </a:r>
                      <a:r>
                        <a:rPr sz="1800" kern="0" spc="-10" dirty="0">
                          <a:solidFill>
                            <a:srgbClr val="000000">
                              <a:alpha val="100000"/>
                            </a:srgbClr>
                          </a:solidFill>
                          <a:latin typeface="Microsoft YaHei"/>
                          <a:ea typeface="Microsoft YaHei"/>
                          <a:cs typeface="Microsoft YaHei"/>
                        </a:rPr>
                        <a:t>世纪末</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733425">
                <a:tc>
                  <a:txBody>
                    <a:bodyPr/>
                    <a:lstStyle/>
                    <a:p>
                      <a:pPr algn="l" rtl="0" eaLnBrk="0">
                        <a:lnSpc>
                          <a:spcPct val="166000"/>
                        </a:lnSpc>
                        <a:tabLst/>
                      </a:pPr>
                      <a:endParaRPr lang="Arial" altLang="Arial" sz="1000" dirty="0"/>
                    </a:p>
                    <a:p>
                      <a:pPr algn="l" rtl="0" eaLnBrk="0">
                        <a:lnSpc>
                          <a:spcPct val="7266"/>
                        </a:lnSpc>
                        <a:tabLst/>
                      </a:pPr>
                      <a:endParaRPr lang="Arial" altLang="Arial" sz="100" dirty="0"/>
                    </a:p>
                    <a:p>
                      <a:pPr marL="458469" algn="l" rtl="0" eaLnBrk="0">
                        <a:lnSpc>
                          <a:spcPct val="91000"/>
                        </a:lnSpc>
                        <a:tabLst/>
                      </a:pPr>
                      <a:r>
                        <a:rPr sz="1800" b="1" kern="0" spc="-10" dirty="0">
                          <a:solidFill>
                            <a:srgbClr val="000000">
                              <a:alpha val="100000"/>
                            </a:srgbClr>
                          </a:solidFill>
                          <a:latin typeface="Microsoft YaHei"/>
                          <a:ea typeface="Microsoft YaHei"/>
                          <a:cs typeface="Microsoft YaHei"/>
                        </a:rPr>
                        <a:t>教育场所</a:t>
                      </a:r>
                      <a:endParaRPr lang="Microsoft YaHei" altLang="Microsoft YaHei" sz="18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solidFill>
                      <a:srgbClr val="D1D1D2"/>
                    </a:solidFill>
                  </a:tcPr>
                </a:tc>
                <a:tc>
                  <a:txBody>
                    <a:bodyPr/>
                    <a:lstStyle/>
                    <a:p>
                      <a:pPr algn="l" rtl="0" eaLnBrk="0">
                        <a:lnSpc>
                          <a:spcPct val="166000"/>
                        </a:lnSpc>
                        <a:tabLst/>
                      </a:pPr>
                      <a:endParaRPr lang="Arial" altLang="Arial" sz="1000" dirty="0"/>
                    </a:p>
                    <a:p>
                      <a:pPr algn="l" rtl="0" eaLnBrk="0">
                        <a:lnSpc>
                          <a:spcPct val="6774"/>
                        </a:lnSpc>
                        <a:tabLst/>
                      </a:pPr>
                      <a:endParaRPr lang="Arial" altLang="Arial" sz="100" dirty="0"/>
                    </a:p>
                    <a:p>
                      <a:pPr marL="97155" algn="l" rtl="0" eaLnBrk="0">
                        <a:lnSpc>
                          <a:spcPct val="91000"/>
                        </a:lnSpc>
                        <a:tabLst/>
                      </a:pPr>
                      <a:r>
                        <a:rPr sz="1800" kern="0" spc="-20" dirty="0">
                          <a:solidFill>
                            <a:srgbClr val="000000">
                              <a:alpha val="100000"/>
                            </a:srgbClr>
                          </a:solidFill>
                          <a:latin typeface="Microsoft YaHei"/>
                          <a:ea typeface="Microsoft YaHei"/>
                          <a:cs typeface="Microsoft YaHei"/>
                        </a:rPr>
                        <a:t>家庭</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66000"/>
                        </a:lnSpc>
                        <a:tabLst/>
                      </a:pPr>
                      <a:endParaRPr lang="Arial" altLang="Arial" sz="1000" dirty="0"/>
                    </a:p>
                    <a:p>
                      <a:pPr algn="l" rtl="0" eaLnBrk="0">
                        <a:lnSpc>
                          <a:spcPct val="6774"/>
                        </a:lnSpc>
                        <a:tabLst/>
                      </a:pPr>
                      <a:endParaRPr lang="Arial" altLang="Arial" sz="100" dirty="0"/>
                    </a:p>
                    <a:p>
                      <a:pPr marL="97155" algn="l" rtl="0" eaLnBrk="0">
                        <a:lnSpc>
                          <a:spcPct val="91000"/>
                        </a:lnSpc>
                        <a:tabLst/>
                      </a:pPr>
                      <a:r>
                        <a:rPr sz="1800" kern="0" spc="-20" dirty="0">
                          <a:solidFill>
                            <a:srgbClr val="000000">
                              <a:alpha val="100000"/>
                            </a:srgbClr>
                          </a:solidFill>
                          <a:latin typeface="Microsoft YaHei"/>
                          <a:ea typeface="Microsoft YaHei"/>
                          <a:cs typeface="Microsoft YaHei"/>
                        </a:rPr>
                        <a:t>家庭</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734059">
                <a:tc>
                  <a:txBody>
                    <a:bodyPr/>
                    <a:lstStyle/>
                    <a:p>
                      <a:pPr algn="l" rtl="0" eaLnBrk="0">
                        <a:lnSpc>
                          <a:spcPct val="166000"/>
                        </a:lnSpc>
                        <a:tabLst/>
                      </a:pPr>
                      <a:endParaRPr lang="Arial" altLang="Arial" sz="1000" dirty="0"/>
                    </a:p>
                    <a:p>
                      <a:pPr algn="l" rtl="0" eaLnBrk="0">
                        <a:lnSpc>
                          <a:spcPct val="9766"/>
                        </a:lnSpc>
                        <a:tabLst/>
                      </a:pPr>
                      <a:endParaRPr lang="Arial" altLang="Arial" sz="100" dirty="0"/>
                    </a:p>
                    <a:p>
                      <a:pPr marL="344804" algn="l" rtl="0" eaLnBrk="0">
                        <a:lnSpc>
                          <a:spcPct val="91000"/>
                        </a:lnSpc>
                        <a:tabLst/>
                      </a:pPr>
                      <a:r>
                        <a:rPr sz="1800" b="1" kern="0" spc="-10" dirty="0">
                          <a:solidFill>
                            <a:srgbClr val="000000">
                              <a:alpha val="100000"/>
                            </a:srgbClr>
                          </a:solidFill>
                          <a:latin typeface="Microsoft YaHei"/>
                          <a:ea typeface="Microsoft YaHei"/>
                          <a:cs typeface="Microsoft YaHei"/>
                        </a:rPr>
                        <a:t>教育实施者</a:t>
                      </a:r>
                      <a:endParaRPr lang="Microsoft YaHei" altLang="Microsoft YaHei" sz="18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solidFill>
                      <a:srgbClr val="D1D1D2"/>
                    </a:solidFill>
                  </a:tcPr>
                </a:tc>
                <a:tc>
                  <a:txBody>
                    <a:bodyPr/>
                    <a:lstStyle/>
                    <a:p>
                      <a:pPr algn="l" rtl="0" eaLnBrk="0">
                        <a:lnSpc>
                          <a:spcPct val="166000"/>
                        </a:lnSpc>
                        <a:tabLst/>
                      </a:pPr>
                      <a:endParaRPr lang="Arial" altLang="Arial" sz="1000" dirty="0"/>
                    </a:p>
                    <a:p>
                      <a:pPr algn="l" rtl="0" eaLnBrk="0">
                        <a:lnSpc>
                          <a:spcPct val="9380"/>
                        </a:lnSpc>
                        <a:tabLst/>
                      </a:pPr>
                      <a:endParaRPr lang="Arial" altLang="Arial" sz="100" dirty="0"/>
                    </a:p>
                    <a:p>
                      <a:pPr marL="95885" algn="l" rtl="0" eaLnBrk="0">
                        <a:lnSpc>
                          <a:spcPct val="91000"/>
                        </a:lnSpc>
                        <a:tabLst/>
                      </a:pPr>
                      <a:r>
                        <a:rPr sz="1800" kern="0" spc="-10" dirty="0">
                          <a:solidFill>
                            <a:srgbClr val="000000">
                              <a:alpha val="100000"/>
                            </a:srgbClr>
                          </a:solidFill>
                          <a:latin typeface="Microsoft YaHei"/>
                          <a:ea typeface="Microsoft YaHei"/>
                          <a:cs typeface="Microsoft YaHei"/>
                        </a:rPr>
                        <a:t>母亲或父亲</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c>
                  <a:txBody>
                    <a:bodyPr/>
                    <a:lstStyle/>
                    <a:p>
                      <a:pPr algn="l" rtl="0" eaLnBrk="0">
                        <a:lnSpc>
                          <a:spcPct val="166000"/>
                        </a:lnSpc>
                        <a:tabLst/>
                      </a:pPr>
                      <a:endParaRPr lang="Arial" altLang="Arial" sz="1000" dirty="0"/>
                    </a:p>
                    <a:p>
                      <a:pPr algn="l" rtl="0" eaLnBrk="0">
                        <a:lnSpc>
                          <a:spcPct val="9414"/>
                        </a:lnSpc>
                        <a:tabLst/>
                      </a:pPr>
                      <a:endParaRPr lang="Arial" altLang="Arial" sz="100" dirty="0"/>
                    </a:p>
                    <a:p>
                      <a:pPr marL="95250" algn="l" rtl="0" eaLnBrk="0">
                        <a:lnSpc>
                          <a:spcPct val="91000"/>
                        </a:lnSpc>
                        <a:tabLst/>
                      </a:pPr>
                      <a:r>
                        <a:rPr sz="1800" kern="0" spc="-10" dirty="0">
                          <a:solidFill>
                            <a:srgbClr val="000000">
                              <a:alpha val="100000"/>
                            </a:srgbClr>
                          </a:solidFill>
                          <a:latin typeface="Microsoft YaHei"/>
                          <a:ea typeface="Microsoft YaHei"/>
                          <a:cs typeface="Microsoft YaHei"/>
                        </a:rPr>
                        <a:t>希腊侍女或奴隶</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12700" cap="flat" cmpd="sng" algn="ctr">
                      <a:solidFill>
                        <a:srgbClr val="007A77"/>
                      </a:solidFill>
                      <a:prstDash val="solid"/>
                      <a:round/>
                      <a:headEnd type="none" w="med" len="med"/>
                      <a:tailEnd type="none" w="med" len="med"/>
                    </a:lnB>
                  </a:tcPr>
                </a:tc>
              </a:tr>
              <a:tr h="1083310">
                <a:tc>
                  <a:txBody>
                    <a:bodyPr/>
                    <a:lstStyle/>
                    <a:p>
                      <a:pPr algn="l" rtl="0" eaLnBrk="0">
                        <a:lnSpc>
                          <a:spcPct val="138000"/>
                        </a:lnSpc>
                        <a:tabLst/>
                      </a:pPr>
                      <a:endParaRPr lang="Arial" altLang="Arial" sz="1000" dirty="0"/>
                    </a:p>
                    <a:p>
                      <a:pPr algn="l" rtl="0" eaLnBrk="0">
                        <a:lnSpc>
                          <a:spcPct val="138000"/>
                        </a:lnSpc>
                        <a:tabLst/>
                      </a:pPr>
                      <a:endParaRPr lang="Arial" altLang="Arial" sz="1000" dirty="0"/>
                    </a:p>
                    <a:p>
                      <a:pPr algn="l" rtl="0" eaLnBrk="0">
                        <a:lnSpc>
                          <a:spcPct val="9203"/>
                        </a:lnSpc>
                        <a:tabLst/>
                      </a:pPr>
                      <a:endParaRPr lang="Arial" altLang="Arial" sz="100" dirty="0"/>
                    </a:p>
                    <a:p>
                      <a:pPr marL="459105" algn="l" rtl="0" eaLnBrk="0">
                        <a:lnSpc>
                          <a:spcPct val="91000"/>
                        </a:lnSpc>
                        <a:tabLst/>
                      </a:pPr>
                      <a:r>
                        <a:rPr sz="1800" b="1" kern="0" spc="-10" dirty="0">
                          <a:solidFill>
                            <a:srgbClr val="000000">
                              <a:alpha val="100000"/>
                            </a:srgbClr>
                          </a:solidFill>
                          <a:latin typeface="Microsoft YaHei"/>
                          <a:ea typeface="Microsoft YaHei"/>
                          <a:cs typeface="Microsoft YaHei"/>
                        </a:rPr>
                        <a:t>教育内容</a:t>
                      </a:r>
                      <a:endParaRPr lang="Microsoft YaHei" altLang="Microsoft YaHei" sz="1800" dirty="0"/>
                    </a:p>
                  </a:txBody>
                  <a:tcPr marL="0" marR="0" marT="0" marB="0" vert="horz">
                    <a:lnL w="28575"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solidFill>
                      <a:srgbClr val="D1D1D2"/>
                    </a:solidFill>
                  </a:tcPr>
                </a:tc>
                <a:tc>
                  <a:txBody>
                    <a:bodyPr/>
                    <a:lstStyle/>
                    <a:p>
                      <a:pPr algn="l" rtl="0" eaLnBrk="0">
                        <a:lnSpc>
                          <a:spcPct val="110000"/>
                        </a:lnSpc>
                        <a:tabLst/>
                      </a:pPr>
                      <a:endParaRPr lang="Arial" altLang="Arial" sz="700" dirty="0"/>
                    </a:p>
                    <a:p>
                      <a:pPr marL="104139" indent="-8889" algn="l" rtl="0" eaLnBrk="0">
                        <a:lnSpc>
                          <a:spcPct val="96000"/>
                        </a:lnSpc>
                        <a:spcBef>
                          <a:spcPts val="1"/>
                        </a:spcBef>
                        <a:tabLst/>
                      </a:pPr>
                      <a:r>
                        <a:rPr sz="1800" kern="0" spc="-10" dirty="0">
                          <a:solidFill>
                            <a:srgbClr val="000000">
                              <a:alpha val="100000"/>
                            </a:srgbClr>
                          </a:solidFill>
                          <a:latin typeface="Microsoft YaHei"/>
                          <a:ea typeface="Microsoft YaHei"/>
                          <a:cs typeface="Microsoft YaHei"/>
                        </a:rPr>
                        <a:t>礼貌及宗教色彩的知识，方式为父亲   </a:t>
                      </a:r>
                      <a:r>
                        <a:rPr sz="1800" kern="0" spc="-20" dirty="0">
                          <a:solidFill>
                            <a:srgbClr val="000000">
                              <a:alpha val="100000"/>
                            </a:srgbClr>
                          </a:solidFill>
                          <a:latin typeface="Microsoft YaHei"/>
                          <a:ea typeface="Microsoft YaHei"/>
                          <a:cs typeface="Microsoft YaHei"/>
                        </a:rPr>
                        <a:t>的格言或歌谣</a:t>
                      </a:r>
                      <a:endParaRPr lang="Microsoft YaHei" altLang="Microsoft YaHei" sz="1800" dirty="0"/>
                    </a:p>
                    <a:p>
                      <a:pPr algn="l" rtl="0" eaLnBrk="0">
                        <a:lnSpc>
                          <a:spcPct val="103000"/>
                        </a:lnSpc>
                        <a:tabLst/>
                      </a:pPr>
                      <a:endParaRPr lang="Arial" altLang="Arial" sz="500" dirty="0"/>
                    </a:p>
                    <a:p>
                      <a:pPr marL="203834" algn="l" rtl="0" eaLnBrk="0">
                        <a:lnSpc>
                          <a:spcPct val="96000"/>
                        </a:lnSpc>
                        <a:spcBef>
                          <a:spcPts val="5"/>
                        </a:spcBef>
                        <a:tabLst/>
                      </a:pPr>
                      <a:r>
                        <a:rPr sz="1700" kern="0" spc="-120" dirty="0">
                          <a:solidFill>
                            <a:srgbClr val="000000">
                              <a:alpha val="100000"/>
                            </a:srgbClr>
                          </a:solidFill>
                          <a:latin typeface="Microsoft YaHei"/>
                          <a:ea typeface="Microsoft YaHei"/>
                          <a:cs typeface="Microsoft YaHei"/>
                        </a:rPr>
                        <a:t>《十二铜表法》</a:t>
                      </a:r>
                      <a:endParaRPr lang="Microsoft YaHei" altLang="Microsoft YaHei" sz="1700" dirty="0"/>
                    </a:p>
                  </a:txBody>
                  <a:tcPr marL="0" marR="0" marT="0" marB="0" vert="horz">
                    <a:lnL w="12700" cap="flat" cmpd="sng" algn="ctr">
                      <a:solidFill>
                        <a:srgbClr val="007A77"/>
                      </a:solidFill>
                      <a:prstDash val="solid"/>
                      <a:round/>
                      <a:headEnd type="none" w="med" len="med"/>
                      <a:tailEnd type="none" w="med" len="med"/>
                    </a:lnL>
                    <a:lnR w="12700"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tcPr>
                </a:tc>
                <a:tc>
                  <a:txBody>
                    <a:bodyPr/>
                    <a:lstStyle/>
                    <a:p>
                      <a:pPr algn="l" rtl="0" eaLnBrk="0">
                        <a:lnSpc>
                          <a:spcPct val="185000"/>
                        </a:lnSpc>
                        <a:tabLst/>
                      </a:pPr>
                      <a:endParaRPr lang="Arial" altLang="Arial" sz="1000" dirty="0"/>
                    </a:p>
                    <a:p>
                      <a:pPr marL="95250" indent="635" algn="l" rtl="0" eaLnBrk="0">
                        <a:lnSpc>
                          <a:spcPct val="96000"/>
                        </a:lnSpc>
                        <a:spcBef>
                          <a:spcPts val="1"/>
                        </a:spcBef>
                        <a:tabLst/>
                      </a:pPr>
                      <a:r>
                        <a:rPr sz="1800" kern="0" spc="-10" dirty="0">
                          <a:solidFill>
                            <a:srgbClr val="000000">
                              <a:alpha val="100000"/>
                            </a:srgbClr>
                          </a:solidFill>
                          <a:latin typeface="Microsoft YaHei"/>
                          <a:ea typeface="Microsoft YaHei"/>
                          <a:cs typeface="Microsoft YaHei"/>
                        </a:rPr>
                        <a:t>无系统教育内容，后期多为    </a:t>
                      </a:r>
                      <a:r>
                        <a:rPr sz="1800" kern="0" spc="-10" dirty="0">
                          <a:solidFill>
                            <a:srgbClr val="000000">
                              <a:alpha val="100000"/>
                            </a:srgbClr>
                          </a:solidFill>
                          <a:latin typeface="Microsoft YaHei"/>
                          <a:ea typeface="Microsoft YaHei"/>
                          <a:cs typeface="Microsoft YaHei"/>
                        </a:rPr>
                        <a:t>基督教内容</a:t>
                      </a:r>
                      <a:endParaRPr lang="Microsoft YaHei" altLang="Microsoft YaHei" sz="1800" dirty="0"/>
                    </a:p>
                  </a:txBody>
                  <a:tcPr marL="0" marR="0" marT="0" marB="0" vert="horz">
                    <a:lnL w="12700" cap="flat" cmpd="sng" algn="ctr">
                      <a:solidFill>
                        <a:srgbClr val="007A77"/>
                      </a:solidFill>
                      <a:prstDash val="solid"/>
                      <a:round/>
                      <a:headEnd type="none" w="med" len="med"/>
                      <a:tailEnd type="none" w="med" len="med"/>
                    </a:lnL>
                    <a:lnR w="28575" cap="flat" cmpd="sng" algn="ctr">
                      <a:solidFill>
                        <a:srgbClr val="007A77"/>
                      </a:solidFill>
                      <a:prstDash val="solid"/>
                      <a:round/>
                      <a:headEnd type="none" w="med" len="med"/>
                      <a:tailEnd type="none" w="med" len="med"/>
                    </a:lnR>
                    <a:lnT w="12700" cap="flat" cmpd="sng" algn="ctr">
                      <a:solidFill>
                        <a:srgbClr val="007A77"/>
                      </a:solidFill>
                      <a:prstDash val="solid"/>
                      <a:round/>
                      <a:headEnd type="none" w="med" len="med"/>
                      <a:tailEnd type="none" w="med" len="med"/>
                    </a:lnT>
                    <a:lnB w="28575" cap="flat" cmpd="sng" algn="ctr">
                      <a:solidFill>
                        <a:srgbClr val="007A77"/>
                      </a:solidFill>
                      <a:prstDash val="solid"/>
                      <a:round/>
                      <a:headEnd type="none" w="med" len="med"/>
                      <a:tailEnd type="none" w="med" len="med"/>
                    </a:lnB>
                  </a:tcPr>
                </a:tc>
              </a:tr>
            </a:tbl>
          </a:graphicData>
        </a:graphic>
      </p:graphicFrame>
      <p:sp>
        <p:nvSpPr>
          <p:cNvPr id="3208" name="textbox 3208"/>
          <p:cNvSpPr/>
          <p:nvPr/>
        </p:nvSpPr>
        <p:spPr>
          <a:xfrm>
            <a:off x="1417865" y="471095"/>
            <a:ext cx="3553459" cy="1367155"/>
          </a:xfrm>
          <a:prstGeom prst="rect">
            <a:avLst/>
          </a:prstGeom>
        </p:spPr>
        <p:txBody>
          <a:bodyPr vert="horz" wrap="square" lIns="0" tIns="0" rIns="0" bIns="0"/>
          <a:lstStyle/>
          <a:p>
            <a:pPr algn="l" rtl="0" eaLnBrk="0">
              <a:lnSpc>
                <a:spcPct val="63644"/>
              </a:lnSpc>
              <a:tabLst/>
            </a:pPr>
            <a:endParaRPr lang="Arial" altLang="Arial" sz="100" dirty="0"/>
          </a:p>
          <a:p>
            <a:pPr marL="654050" indent="-457200" algn="l" rtl="0" eaLnBrk="0">
              <a:lnSpc>
                <a:spcPct val="96000"/>
              </a:lnSpc>
              <a:tabLst/>
            </a:pPr>
            <a:r>
              <a:rPr sz="2400" b="1" kern="0" spc="-10" dirty="0">
                <a:solidFill>
                  <a:srgbClr val="7F7F7F">
                    <a:alpha val="100000"/>
                  </a:srgbClr>
                </a:solidFill>
                <a:latin typeface="Microsoft YaHei"/>
                <a:ea typeface="Microsoft YaHei"/>
                <a:cs typeface="Microsoft YaHei"/>
              </a:rPr>
              <a:t>古代西方国家的学前教育</a:t>
            </a:r>
            <a:r>
              <a:rPr sz="2400" b="1" kern="0" spc="20" dirty="0">
                <a:solidFill>
                  <a:srgbClr val="7F7F7F">
                    <a:alpha val="100000"/>
                  </a:srgbClr>
                </a:solidFill>
                <a:latin typeface="Microsoft YaHei"/>
                <a:ea typeface="Microsoft YaHei"/>
                <a:cs typeface="Microsoft YaHei"/>
              </a:rPr>
              <a:t> </a:t>
            </a:r>
            <a:r>
              <a:rPr sz="2400" b="1" kern="0" spc="-10" dirty="0">
                <a:solidFill>
                  <a:srgbClr val="7F7F7F">
                    <a:alpha val="100000"/>
                  </a:srgbClr>
                </a:solidFill>
                <a:latin typeface="Microsoft YaHei"/>
                <a:ea typeface="Microsoft YaHei"/>
                <a:cs typeface="Microsoft YaHei"/>
              </a:rPr>
              <a:t>古罗马的学前教育</a:t>
            </a:r>
            <a:endParaRPr lang="Microsoft YaHei" altLang="Microsoft YaHei" sz="2400" dirty="0"/>
          </a:p>
          <a:p>
            <a:pPr algn="l" rtl="0" eaLnBrk="0">
              <a:lnSpc>
                <a:spcPct val="189000"/>
              </a:lnSpc>
              <a:tabLst/>
            </a:pPr>
            <a:endParaRPr lang="Arial" altLang="Arial" sz="1000" dirty="0"/>
          </a:p>
          <a:p>
            <a:pPr algn="l" rtl="0" eaLnBrk="0">
              <a:lnSpc>
                <a:spcPct val="101000"/>
              </a:lnSpc>
              <a:tabLst/>
            </a:pPr>
            <a:endParaRPr lang="Arial" altLang="Arial" sz="500" dirty="0"/>
          </a:p>
          <a:p>
            <a:pPr marL="12700" algn="l" rtl="0" eaLnBrk="0">
              <a:lnSpc>
                <a:spcPct val="91000"/>
              </a:lnSpc>
              <a:spcBef>
                <a:spcPts val="2"/>
              </a:spcBef>
              <a:tabLst/>
            </a:pPr>
            <a:r>
              <a:rPr sz="2000" kern="0" spc="0" dirty="0">
                <a:solidFill>
                  <a:srgbClr val="000000">
                    <a:alpha val="100000"/>
                  </a:srgbClr>
                </a:solidFill>
                <a:latin typeface="Microsoft YaHei"/>
                <a:ea typeface="Microsoft YaHei"/>
                <a:cs typeface="Microsoft YaHei"/>
              </a:rPr>
              <a:t>古代罗马学前教育发展表</a:t>
            </a:r>
            <a:endParaRPr lang="Microsoft YaHei" altLang="Microsoft YaHei" sz="2000" dirty="0"/>
          </a:p>
        </p:txBody>
      </p:sp>
      <p:sp>
        <p:nvSpPr>
          <p:cNvPr id="3210" name="textbox 321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21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32" name="group 432"/>
          <p:cNvGrpSpPr/>
          <p:nvPr/>
        </p:nvGrpSpPr>
        <p:grpSpPr>
          <a:xfrm rot="21600000">
            <a:off x="1584025" y="181482"/>
            <a:ext cx="2435305" cy="199231"/>
            <a:chOff x="0" y="0"/>
            <a:chExt cx="2435305" cy="199231"/>
          </a:xfrm>
        </p:grpSpPr>
        <p:pic>
          <p:nvPicPr>
            <p:cNvPr id="3214" name="picture 3214"/>
            <p:cNvPicPr>
              <a:picLocks noChangeAspect="1"/>
            </p:cNvPicPr>
            <p:nvPr/>
          </p:nvPicPr>
          <p:blipFill>
            <a:blip r:embed="rId3"/>
            <a:stretch>
              <a:fillRect/>
            </a:stretch>
          </p:blipFill>
          <p:spPr>
            <a:xfrm rot="21600000">
              <a:off x="13273" y="11350"/>
              <a:ext cx="2422031" cy="187881"/>
            </a:xfrm>
            <a:prstGeom prst="rect">
              <a:avLst/>
            </a:prstGeom>
          </p:spPr>
        </p:pic>
        <p:sp>
          <p:nvSpPr>
            <p:cNvPr id="3216" name="textbox 321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21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0" name="picture 3220"/>
          <p:cNvPicPr>
            <a:picLocks noChangeAspect="1"/>
          </p:cNvPicPr>
          <p:nvPr/>
        </p:nvPicPr>
        <p:blipFill>
          <a:blip r:embed="rId2"/>
          <a:stretch>
            <a:fillRect/>
          </a:stretch>
        </p:blipFill>
        <p:spPr>
          <a:xfrm rot="21600000">
            <a:off x="0" y="0"/>
            <a:ext cx="12192000" cy="6858000"/>
          </a:xfrm>
          <a:prstGeom prst="rect">
            <a:avLst/>
          </a:prstGeom>
        </p:spPr>
      </p:pic>
      <p:sp>
        <p:nvSpPr>
          <p:cNvPr id="322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434" name="group 434"/>
          <p:cNvGrpSpPr/>
          <p:nvPr/>
        </p:nvGrpSpPr>
        <p:grpSpPr>
          <a:xfrm rot="21600000">
            <a:off x="1301496" y="1487424"/>
            <a:ext cx="9483852" cy="3791711"/>
            <a:chOff x="0" y="0"/>
            <a:chExt cx="9483852" cy="3791711"/>
          </a:xfrm>
        </p:grpSpPr>
        <p:sp>
          <p:nvSpPr>
            <p:cNvPr id="3224" name="path"/>
            <p:cNvSpPr/>
            <p:nvPr/>
          </p:nvSpPr>
          <p:spPr>
            <a:xfrm>
              <a:off x="0" y="819911"/>
              <a:ext cx="9483852" cy="2971800"/>
            </a:xfrm>
            <a:custGeom>
              <a:avLst/>
              <a:gdLst/>
              <a:ahLst/>
              <a:cxnLst/>
              <a:rect l="0" t="0" r="0" b="0"/>
              <a:pathLst>
                <a:path w="14935" h="4680">
                  <a:moveTo>
                    <a:pt x="0" y="0"/>
                  </a:moveTo>
                  <a:lnTo>
                    <a:pt x="14935" y="0"/>
                  </a:lnTo>
                  <a:lnTo>
                    <a:pt x="14935" y="4680"/>
                  </a:lnTo>
                  <a:lnTo>
                    <a:pt x="0" y="4680"/>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3226" name="path"/>
            <p:cNvSpPr/>
            <p:nvPr/>
          </p:nvSpPr>
          <p:spPr>
            <a:xfrm>
              <a:off x="0" y="0"/>
              <a:ext cx="6990588" cy="819911"/>
            </a:xfrm>
            <a:custGeom>
              <a:avLst/>
              <a:gdLst/>
              <a:ahLst/>
              <a:cxnLst/>
              <a:rect l="0" t="0" r="0" b="0"/>
              <a:pathLst>
                <a:path w="11008" h="1291">
                  <a:moveTo>
                    <a:pt x="0" y="0"/>
                  </a:moveTo>
                  <a:lnTo>
                    <a:pt x="11008" y="0"/>
                  </a:lnTo>
                  <a:lnTo>
                    <a:pt x="11008" y="1291"/>
                  </a:lnTo>
                  <a:lnTo>
                    <a:pt x="0" y="1291"/>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3228" name="textbox 3228"/>
          <p:cNvSpPr/>
          <p:nvPr/>
        </p:nvSpPr>
        <p:spPr>
          <a:xfrm>
            <a:off x="1452732" y="2756059"/>
            <a:ext cx="4515484" cy="1917700"/>
          </a:xfrm>
          <a:prstGeom prst="rect">
            <a:avLst/>
          </a:prstGeom>
        </p:spPr>
        <p:txBody>
          <a:bodyPr vert="horz" wrap="square" lIns="0" tIns="0" rIns="0" bIns="0"/>
          <a:lstStyle/>
          <a:p>
            <a:pPr algn="l" rtl="0" eaLnBrk="0">
              <a:lnSpc>
                <a:spcPct val="83341"/>
              </a:lnSpc>
              <a:tabLst/>
            </a:pPr>
            <a:endParaRPr lang="Arial" altLang="Arial" sz="100" dirty="0"/>
          </a:p>
          <a:p>
            <a:pPr marL="139700" algn="l" rtl="0" eaLnBrk="0">
              <a:lnSpc>
                <a:spcPts val="2587"/>
              </a:lnSpc>
              <a:tabLst/>
            </a:pPr>
            <a:r>
              <a:rPr sz="1800" kern="0" spc="-150" dirty="0">
                <a:solidFill>
                  <a:srgbClr val="000000">
                    <a:alpha val="100000"/>
                  </a:srgbClr>
                </a:solidFill>
                <a:latin typeface="Microsoft YaHei"/>
                <a:ea typeface="Microsoft YaHei"/>
                <a:cs typeface="Microsoft YaHei"/>
              </a:rPr>
              <a:t>（一）家长制；</a:t>
            </a:r>
            <a:endParaRPr lang="Microsoft YaHei" altLang="Microsoft YaHei" sz="1800" dirty="0"/>
          </a:p>
          <a:p>
            <a:pPr marL="139700" algn="l" rtl="0" eaLnBrk="0">
              <a:lnSpc>
                <a:spcPts val="2951"/>
              </a:lnSpc>
              <a:tabLst/>
            </a:pPr>
            <a:r>
              <a:rPr sz="1800" kern="0" spc="-100" dirty="0">
                <a:solidFill>
                  <a:srgbClr val="000000">
                    <a:alpha val="100000"/>
                  </a:srgbClr>
                </a:solidFill>
                <a:latin typeface="Microsoft YaHei"/>
                <a:ea typeface="Microsoft YaHei"/>
                <a:cs typeface="Microsoft YaHei"/>
              </a:rPr>
              <a:t>（二）家庭负责；</a:t>
            </a:r>
            <a:endParaRPr lang="Microsoft YaHei" altLang="Microsoft YaHei" sz="1800" dirty="0"/>
          </a:p>
          <a:p>
            <a:pPr marL="139700" algn="l" rtl="0" eaLnBrk="0">
              <a:lnSpc>
                <a:spcPct val="96000"/>
              </a:lnSpc>
              <a:spcBef>
                <a:spcPts val="1061"/>
              </a:spcBef>
              <a:tabLst/>
            </a:pPr>
            <a:r>
              <a:rPr sz="1900" kern="0" spc="-120" dirty="0">
                <a:solidFill>
                  <a:srgbClr val="000000">
                    <a:alpha val="100000"/>
                  </a:srgbClr>
                </a:solidFill>
                <a:latin typeface="Microsoft YaHei"/>
                <a:ea typeface="Microsoft YaHei"/>
                <a:cs typeface="Microsoft YaHei"/>
              </a:rPr>
              <a:t>（三）法制及道德教育；</a:t>
            </a:r>
            <a:endParaRPr lang="Microsoft YaHei" altLang="Microsoft YaHei" sz="1900" dirty="0"/>
          </a:p>
          <a:p>
            <a:pPr algn="r" rtl="0" eaLnBrk="0">
              <a:lnSpc>
                <a:spcPct val="85000"/>
              </a:lnSpc>
              <a:spcBef>
                <a:spcPts val="951"/>
              </a:spcBef>
              <a:tabLst/>
            </a:pPr>
            <a:r>
              <a:rPr sz="2000" kern="0" spc="-150" dirty="0">
                <a:solidFill>
                  <a:srgbClr val="000000">
                    <a:alpha val="100000"/>
                  </a:srgbClr>
                </a:solidFill>
                <a:latin typeface="Microsoft YaHei"/>
                <a:ea typeface="Microsoft YaHei"/>
                <a:cs typeface="Microsoft YaHei"/>
              </a:rPr>
              <a:t>（四）在人生早期奠定德行、智慧基础；</a:t>
            </a:r>
            <a:endParaRPr lang="Microsoft YaHei" altLang="Microsoft YaHei" sz="2000" dirty="0"/>
          </a:p>
          <a:p>
            <a:pPr algn="r" rtl="0" eaLnBrk="0">
              <a:lnSpc>
                <a:spcPts val="3120"/>
              </a:lnSpc>
              <a:tabLst/>
            </a:pPr>
            <a:r>
              <a:rPr sz="2000" kern="0" spc="-150" dirty="0">
                <a:solidFill>
                  <a:srgbClr val="000000">
                    <a:alpha val="100000"/>
                  </a:srgbClr>
                </a:solidFill>
                <a:latin typeface="Microsoft YaHei"/>
                <a:ea typeface="Microsoft YaHei"/>
                <a:cs typeface="Microsoft YaHei"/>
              </a:rPr>
              <a:t>（五）教育内容及形式随社会风气改变。</a:t>
            </a:r>
            <a:endParaRPr lang="Microsoft YaHei" altLang="Microsoft YaHei" sz="2000" dirty="0"/>
          </a:p>
        </p:txBody>
      </p:sp>
      <p:sp>
        <p:nvSpPr>
          <p:cNvPr id="3230" name="textbox 3230"/>
          <p:cNvSpPr/>
          <p:nvPr/>
        </p:nvSpPr>
        <p:spPr>
          <a:xfrm>
            <a:off x="10110" y="168782"/>
            <a:ext cx="4961254" cy="1027430"/>
          </a:xfrm>
          <a:prstGeom prst="rect">
            <a:avLst/>
          </a:prstGeom>
        </p:spPr>
        <p:txBody>
          <a:bodyPr vert="horz" wrap="square" lIns="0" tIns="0" rIns="0" bIns="0"/>
          <a:lstStyle/>
          <a:p>
            <a:pPr algn="l" rtl="0" eaLnBrk="0">
              <a:lnSpc>
                <a:spcPct val="89113"/>
              </a:lnSpc>
              <a:tabLst/>
            </a:pPr>
            <a:endParaRPr lang="Arial" altLang="Arial" sz="100" dirty="0"/>
          </a:p>
          <a:p>
            <a:pPr marL="1573530" algn="l" rtl="0" eaLnBrk="0">
              <a:lnSpc>
                <a:spcPct val="83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a:p>
            <a:pPr marL="12700" algn="l" rtl="0" eaLnBrk="0">
              <a:lnSpc>
                <a:spcPts val="2772"/>
              </a:lnSpc>
              <a:spcBef>
                <a:spcPts val="602"/>
              </a:spcBef>
              <a:tabLst>
                <a:tab pos="349884" algn="l"/>
              </a:tabLst>
            </a:pPr>
            <a:r>
              <a:rPr sz="3900" kern="0" spc="0" dirty="0">
                <a:solidFill>
                  <a:srgbClr val="00B075">
                    <a:alpha val="100000"/>
                  </a:srgbClr>
                </a:solidFill>
                <a:latin typeface="Calibri"/>
                <a:ea typeface="Calibri"/>
                <a:cs typeface="Calibri"/>
              </a:rPr>
              <a:t>	</a:t>
            </a:r>
            <a:r>
              <a:rPr sz="3900" kern="0" spc="-10" dirty="0">
                <a:solidFill>
                  <a:srgbClr val="00B075">
                    <a:alpha val="100000"/>
                  </a:srgbClr>
                </a:solidFill>
                <a:latin typeface="Calibri"/>
                <a:ea typeface="Calibri"/>
                <a:cs typeface="Calibri"/>
              </a:rPr>
              <a:t>02</a:t>
            </a:r>
            <a:r>
              <a:rPr sz="3900" kern="0" spc="100" dirty="0">
                <a:solidFill>
                  <a:srgbClr val="00B075">
                    <a:alpha val="100000"/>
                  </a:srgbClr>
                </a:solidFill>
                <a:latin typeface="Calibri"/>
                <a:ea typeface="Calibri"/>
                <a:cs typeface="Calibri"/>
              </a:rPr>
              <a:t>      </a:t>
            </a:r>
            <a:r>
              <a:rPr sz="2400" b="1" kern="0" spc="-10" dirty="0">
                <a:solidFill>
                  <a:srgbClr val="7F7F7F">
                    <a:alpha val="100000"/>
                  </a:srgbClr>
                </a:solidFill>
                <a:latin typeface="Microsoft YaHei"/>
                <a:ea typeface="Microsoft YaHei"/>
                <a:cs typeface="Microsoft YaHei"/>
              </a:rPr>
              <a:t>古代西方国家的学前教育</a:t>
            </a:r>
            <a:endParaRPr lang="Microsoft YaHei" altLang="Microsoft YaHei" sz="2400" dirty="0"/>
          </a:p>
          <a:p>
            <a:pPr marL="2061845" algn="l" rtl="0" eaLnBrk="0">
              <a:lnSpc>
                <a:spcPct val="91000"/>
              </a:lnSpc>
              <a:spcBef>
                <a:spcPts val="490"/>
              </a:spcBef>
              <a:tabLst/>
            </a:pPr>
            <a:r>
              <a:rPr sz="2400" b="1" kern="0" spc="-10" dirty="0">
                <a:solidFill>
                  <a:srgbClr val="7F7F7F">
                    <a:alpha val="100000"/>
                  </a:srgbClr>
                </a:solidFill>
                <a:latin typeface="Microsoft YaHei"/>
                <a:ea typeface="Microsoft YaHei"/>
                <a:cs typeface="Microsoft YaHei"/>
              </a:rPr>
              <a:t>古罗马的学前教育</a:t>
            </a:r>
            <a:endParaRPr lang="Microsoft YaHei" altLang="Microsoft YaHei" sz="2400" dirty="0"/>
          </a:p>
        </p:txBody>
      </p:sp>
      <p:sp>
        <p:nvSpPr>
          <p:cNvPr id="3232" name="textbox 3232"/>
          <p:cNvSpPr/>
          <p:nvPr/>
        </p:nvSpPr>
        <p:spPr>
          <a:xfrm>
            <a:off x="1418630" y="1751193"/>
            <a:ext cx="2566035" cy="304165"/>
          </a:xfrm>
          <a:prstGeom prst="rect">
            <a:avLst/>
          </a:prstGeom>
        </p:spPr>
        <p:txBody>
          <a:bodyPr vert="horz" wrap="square" lIns="0" tIns="0" rIns="0" bIns="0"/>
          <a:lstStyle/>
          <a:p>
            <a:pPr algn="l" rtl="0" eaLnBrk="0">
              <a:lnSpc>
                <a:spcPct val="90066"/>
              </a:lnSpc>
              <a:tabLst/>
            </a:pPr>
            <a:endParaRPr lang="Arial" altLang="Arial" sz="100" dirty="0"/>
          </a:p>
          <a:p>
            <a:pPr marL="12700" algn="l" rtl="0" eaLnBrk="0">
              <a:lnSpc>
                <a:spcPct val="91000"/>
              </a:lnSpc>
              <a:tabLst/>
            </a:pPr>
            <a:r>
              <a:rPr sz="2000" b="1" kern="0" spc="0" dirty="0">
                <a:solidFill>
                  <a:srgbClr val="FFFFFF">
                    <a:alpha val="100000"/>
                  </a:srgbClr>
                </a:solidFill>
                <a:latin typeface="Microsoft YaHei"/>
                <a:ea typeface="Microsoft YaHei"/>
                <a:cs typeface="Microsoft YaHei"/>
              </a:rPr>
              <a:t>评价：古罗马学前教</a:t>
            </a:r>
            <a:r>
              <a:rPr sz="2000" b="1" kern="0" spc="-10" dirty="0">
                <a:solidFill>
                  <a:srgbClr val="FFFFFF">
                    <a:alpha val="100000"/>
                  </a:srgbClr>
                </a:solidFill>
                <a:latin typeface="Microsoft YaHei"/>
                <a:ea typeface="Microsoft YaHei"/>
                <a:cs typeface="Microsoft YaHei"/>
              </a:rPr>
              <a:t>育</a:t>
            </a:r>
            <a:endParaRPr lang="Microsoft YaHei" altLang="Microsoft YaHei" sz="2000" dirty="0"/>
          </a:p>
        </p:txBody>
      </p:sp>
      <p:sp>
        <p:nvSpPr>
          <p:cNvPr id="323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6" name="picture 3236"/>
          <p:cNvPicPr>
            <a:picLocks noChangeAspect="1"/>
          </p:cNvPicPr>
          <p:nvPr/>
        </p:nvPicPr>
        <p:blipFill>
          <a:blip r:embed="rId2"/>
          <a:stretch>
            <a:fillRect/>
          </a:stretch>
        </p:blipFill>
        <p:spPr>
          <a:xfrm rot="21600000">
            <a:off x="0" y="0"/>
            <a:ext cx="12192000" cy="6858000"/>
          </a:xfrm>
          <a:prstGeom prst="rect">
            <a:avLst/>
          </a:prstGeom>
        </p:spPr>
      </p:pic>
      <p:sp>
        <p:nvSpPr>
          <p:cNvPr id="323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240" name="textbox 3240"/>
          <p:cNvSpPr/>
          <p:nvPr/>
        </p:nvSpPr>
        <p:spPr>
          <a:xfrm>
            <a:off x="1577484" y="508501"/>
            <a:ext cx="8735059" cy="4643120"/>
          </a:xfrm>
          <a:prstGeom prst="rect">
            <a:avLst/>
          </a:prstGeom>
        </p:spPr>
        <p:txBody>
          <a:bodyPr vert="horz" wrap="square" lIns="0" tIns="0" rIns="0" bIns="0"/>
          <a:lstStyle/>
          <a:p>
            <a:pPr algn="l" rtl="0" eaLnBrk="0">
              <a:lnSpc>
                <a:spcPct val="87417"/>
              </a:lnSpc>
              <a:tabLst/>
            </a:pPr>
            <a:endParaRPr lang="Arial" altLang="Arial" sz="100" dirty="0"/>
          </a:p>
          <a:p>
            <a:pPr marL="20954" algn="l" rtl="0" eaLnBrk="0">
              <a:lnSpc>
                <a:spcPct val="91000"/>
              </a:lnSpc>
              <a:tabLst/>
            </a:pPr>
            <a:r>
              <a:rPr sz="2400" b="1" kern="0" spc="-10" dirty="0">
                <a:solidFill>
                  <a:srgbClr val="7F7F7F">
                    <a:alpha val="100000"/>
                  </a:srgbClr>
                </a:solidFill>
                <a:latin typeface="Microsoft YaHei"/>
                <a:ea typeface="Microsoft YaHei"/>
                <a:cs typeface="Microsoft YaHei"/>
              </a:rPr>
              <a:t>西欧中世纪的学前教育</a:t>
            </a:r>
            <a:endParaRPr lang="Microsoft YaHei" altLang="Microsoft YaHei" sz="2400" dirty="0"/>
          </a:p>
          <a:p>
            <a:pPr algn="l" rtl="0" eaLnBrk="0">
              <a:lnSpc>
                <a:spcPct val="128000"/>
              </a:lnSpc>
              <a:tabLst/>
            </a:pPr>
            <a:endParaRPr lang="Arial" altLang="Arial" sz="1000" dirty="0"/>
          </a:p>
          <a:p>
            <a:pPr algn="l" rtl="0" eaLnBrk="0">
              <a:lnSpc>
                <a:spcPct val="128000"/>
              </a:lnSpc>
              <a:tabLst/>
            </a:pPr>
            <a:endParaRPr lang="Arial" altLang="Arial" sz="1000" dirty="0"/>
          </a:p>
          <a:p>
            <a:pPr marL="12700" algn="l" rtl="0" eaLnBrk="0">
              <a:lnSpc>
                <a:spcPct val="85000"/>
              </a:lnSpc>
              <a:spcBef>
                <a:spcPts val="602"/>
              </a:spcBef>
              <a:tabLst/>
            </a:pPr>
            <a:r>
              <a:rPr sz="2000" b="1" kern="0" spc="-30" dirty="0">
                <a:solidFill>
                  <a:srgbClr val="000000">
                    <a:alpha val="100000"/>
                  </a:srgbClr>
                </a:solidFill>
                <a:latin typeface="Microsoft YaHei"/>
                <a:ea typeface="Microsoft YaHei"/>
                <a:cs typeface="Microsoft YaHei"/>
              </a:rPr>
              <a:t>一、中世纪的社会状况（5世纪到~14世纪上半叶）</a:t>
            </a:r>
            <a:endParaRPr lang="Microsoft YaHei" altLang="Microsoft YaHei" sz="2000" dirty="0"/>
          </a:p>
          <a:p>
            <a:pPr marL="13334" algn="l" rtl="0" eaLnBrk="0">
              <a:lnSpc>
                <a:spcPts val="3056"/>
              </a:lnSpc>
              <a:tabLst/>
            </a:pPr>
            <a:r>
              <a:rPr sz="2000" b="1" kern="0" spc="-10" dirty="0">
                <a:solidFill>
                  <a:srgbClr val="000000">
                    <a:alpha val="100000"/>
                  </a:srgbClr>
                </a:solidFill>
                <a:latin typeface="Microsoft YaHei"/>
                <a:ea typeface="Microsoft YaHei"/>
                <a:cs typeface="Microsoft YaHei"/>
              </a:rPr>
              <a:t>二、西欧中世纪的儿童观</a:t>
            </a:r>
            <a:endParaRPr lang="Microsoft YaHei" altLang="Microsoft YaHei" sz="2000" dirty="0"/>
          </a:p>
          <a:p>
            <a:pPr marL="167004" algn="l" rtl="0" eaLnBrk="0">
              <a:lnSpc>
                <a:spcPts val="2645"/>
              </a:lnSpc>
              <a:spcBef>
                <a:spcPts val="725"/>
              </a:spcBef>
              <a:tabLst/>
            </a:pPr>
            <a:r>
              <a:rPr sz="1900" b="1" kern="0" spc="-120" dirty="0">
                <a:solidFill>
                  <a:srgbClr val="00B075">
                    <a:alpha val="100000"/>
                  </a:srgbClr>
                </a:solidFill>
                <a:latin typeface="Microsoft YaHei"/>
                <a:ea typeface="Microsoft YaHei"/>
                <a:cs typeface="Microsoft YaHei"/>
              </a:rPr>
              <a:t>（一）性恶论</a:t>
            </a:r>
            <a:endParaRPr lang="Microsoft YaHei" altLang="Microsoft YaHei" sz="1900" dirty="0"/>
          </a:p>
          <a:p>
            <a:pPr marL="158750" algn="l" rtl="0" eaLnBrk="0">
              <a:lnSpc>
                <a:spcPct val="91000"/>
              </a:lnSpc>
              <a:spcBef>
                <a:spcPts val="890"/>
              </a:spcBef>
              <a:tabLst/>
            </a:pPr>
            <a:r>
              <a:rPr sz="2000" kern="0" spc="0" dirty="0">
                <a:solidFill>
                  <a:srgbClr val="000000">
                    <a:alpha val="100000"/>
                  </a:srgbClr>
                </a:solidFill>
                <a:latin typeface="Microsoft YaHei"/>
                <a:ea typeface="Microsoft YaHei"/>
                <a:cs typeface="Microsoft YaHei"/>
              </a:rPr>
              <a:t>基督教垄断教育；儿童性恶论</a:t>
            </a:r>
            <a:endParaRPr lang="Microsoft YaHei" altLang="Microsoft YaHei" sz="2000" dirty="0"/>
          </a:p>
          <a:p>
            <a:pPr marL="161289" algn="l" rtl="0" eaLnBrk="0">
              <a:lnSpc>
                <a:spcPct val="91000"/>
              </a:lnSpc>
              <a:spcBef>
                <a:spcPts val="936"/>
              </a:spcBef>
              <a:tabLst/>
            </a:pPr>
            <a:r>
              <a:rPr sz="2000" kern="0" spc="0" dirty="0">
                <a:solidFill>
                  <a:srgbClr val="000000">
                    <a:alpha val="100000"/>
                  </a:srgbClr>
                </a:solidFill>
                <a:latin typeface="Microsoft YaHei"/>
                <a:ea typeface="Microsoft YaHei"/>
                <a:cs typeface="Microsoft YaHei"/>
              </a:rPr>
              <a:t>畏神禁欲；宗教神学；体罚</a:t>
            </a:r>
            <a:r>
              <a:rPr sz="2000" kern="0" spc="-10" dirty="0">
                <a:solidFill>
                  <a:srgbClr val="000000">
                    <a:alpha val="100000"/>
                  </a:srgbClr>
                </a:solidFill>
                <a:latin typeface="Microsoft YaHei"/>
                <a:ea typeface="Microsoft YaHei"/>
                <a:cs typeface="Microsoft YaHei"/>
              </a:rPr>
              <a:t>盛行</a:t>
            </a:r>
            <a:endParaRPr lang="Microsoft YaHei" altLang="Microsoft YaHei" sz="2000" dirty="0"/>
          </a:p>
          <a:p>
            <a:pPr marL="167004" algn="l" rtl="0" eaLnBrk="0">
              <a:lnSpc>
                <a:spcPct val="91000"/>
              </a:lnSpc>
              <a:spcBef>
                <a:spcPts val="937"/>
              </a:spcBef>
              <a:tabLst/>
            </a:pPr>
            <a:r>
              <a:rPr sz="2000" b="1" kern="0" spc="-180" dirty="0">
                <a:solidFill>
                  <a:srgbClr val="00B075">
                    <a:alpha val="100000"/>
                  </a:srgbClr>
                </a:solidFill>
                <a:latin typeface="Microsoft YaHei"/>
                <a:ea typeface="Microsoft YaHei"/>
                <a:cs typeface="Microsoft YaHei"/>
              </a:rPr>
              <a:t>（二）预成论</a:t>
            </a:r>
            <a:endParaRPr lang="Microsoft YaHei" altLang="Microsoft YaHei" sz="2000" dirty="0"/>
          </a:p>
          <a:p>
            <a:pPr marL="158750" algn="l" rtl="0" eaLnBrk="0">
              <a:lnSpc>
                <a:spcPct val="91000"/>
              </a:lnSpc>
              <a:spcBef>
                <a:spcPts val="936"/>
              </a:spcBef>
              <a:tabLst/>
            </a:pPr>
            <a:r>
              <a:rPr sz="2000" kern="0" spc="-120" dirty="0">
                <a:solidFill>
                  <a:srgbClr val="000000">
                    <a:alpha val="100000"/>
                  </a:srgbClr>
                </a:solidFill>
                <a:latin typeface="Microsoft YaHei"/>
                <a:ea typeface="Microsoft YaHei"/>
                <a:cs typeface="Microsoft YaHei"/>
              </a:rPr>
              <a:t>儿童被看成“小大人”；</a:t>
            </a:r>
            <a:endParaRPr lang="Microsoft YaHei" altLang="Microsoft YaHei" sz="2000" dirty="0"/>
          </a:p>
          <a:p>
            <a:pPr marL="158750" algn="l" rtl="0" eaLnBrk="0">
              <a:lnSpc>
                <a:spcPct val="91000"/>
              </a:lnSpc>
              <a:spcBef>
                <a:spcPts val="936"/>
              </a:spcBef>
              <a:tabLst/>
            </a:pPr>
            <a:r>
              <a:rPr sz="2000" kern="0" spc="0" dirty="0">
                <a:solidFill>
                  <a:srgbClr val="000000">
                    <a:alpha val="100000"/>
                  </a:srgbClr>
                </a:solidFill>
                <a:latin typeface="Microsoft YaHei"/>
                <a:ea typeface="Microsoft YaHei"/>
                <a:cs typeface="Microsoft YaHei"/>
              </a:rPr>
              <a:t>否认儿童与成人在身心方面的差异、节律性、阶段性。</a:t>
            </a:r>
            <a:endParaRPr lang="Microsoft YaHei" altLang="Microsoft YaHei" sz="2000" dirty="0"/>
          </a:p>
          <a:p>
            <a:pPr algn="r" rtl="0" eaLnBrk="0">
              <a:lnSpc>
                <a:spcPct val="83000"/>
              </a:lnSpc>
              <a:spcBef>
                <a:spcPts val="931"/>
              </a:spcBef>
              <a:tabLst/>
            </a:pPr>
            <a:r>
              <a:rPr sz="2000" kern="0" spc="0" dirty="0">
                <a:solidFill>
                  <a:srgbClr val="000000">
                    <a:alpha val="100000"/>
                  </a:srgbClr>
                </a:solidFill>
                <a:latin typeface="Microsoft YaHei"/>
                <a:ea typeface="Microsoft YaHei"/>
                <a:cs typeface="Microsoft YaHei"/>
              </a:rPr>
              <a:t>受这种观点的影响，教育忽视儿童的身心特点、爱好和需要，对儿童的要求</a:t>
            </a:r>
            <a:r>
              <a:rPr sz="2000" kern="0" spc="-10" dirty="0">
                <a:solidFill>
                  <a:srgbClr val="000000">
                    <a:alpha val="100000"/>
                  </a:srgbClr>
                </a:solidFill>
                <a:latin typeface="Microsoft YaHei"/>
                <a:ea typeface="Microsoft YaHei"/>
                <a:cs typeface="Microsoft YaHei"/>
              </a:rPr>
              <a:t>整</a:t>
            </a:r>
            <a:endParaRPr lang="Microsoft YaHei" altLang="Microsoft YaHei" sz="2000" dirty="0"/>
          </a:p>
          <a:p>
            <a:pPr marL="12700" algn="l" rtl="0" eaLnBrk="0">
              <a:lnSpc>
                <a:spcPts val="3116"/>
              </a:lnSpc>
              <a:tabLst/>
            </a:pPr>
            <a:r>
              <a:rPr sz="2000" kern="0" spc="-140" dirty="0">
                <a:solidFill>
                  <a:srgbClr val="000000">
                    <a:alpha val="100000"/>
                  </a:srgbClr>
                </a:solidFill>
                <a:latin typeface="Microsoft YaHei"/>
                <a:ea typeface="Microsoft YaHei"/>
                <a:cs typeface="Microsoft YaHei"/>
              </a:rPr>
              <a:t>齐划一</a:t>
            </a:r>
            <a:r>
              <a:rPr sz="2000" kern="0" spc="-260" dirty="0">
                <a:solidFill>
                  <a:srgbClr val="000000">
                    <a:alpha val="100000"/>
                  </a:srgbClr>
                </a:solidFill>
                <a:latin typeface="Microsoft YaHei"/>
                <a:ea typeface="Microsoft YaHei"/>
                <a:cs typeface="Microsoft YaHei"/>
              </a:rPr>
              <a:t> </a:t>
            </a:r>
            <a:r>
              <a:rPr sz="2000" kern="0" spc="-140" dirty="0">
                <a:solidFill>
                  <a:srgbClr val="000000">
                    <a:alpha val="100000"/>
                  </a:srgbClr>
                </a:solidFill>
                <a:latin typeface="Microsoft YaHei"/>
                <a:ea typeface="Microsoft YaHei"/>
                <a:cs typeface="Microsoft YaHei"/>
              </a:rPr>
              <a:t>，方法简单粗暴。</a:t>
            </a:r>
            <a:endParaRPr lang="Microsoft YaHei" altLang="Microsoft YaHei" sz="2000" dirty="0"/>
          </a:p>
        </p:txBody>
      </p:sp>
      <p:sp>
        <p:nvSpPr>
          <p:cNvPr id="3242" name="textbox 324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24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36" name="group 436"/>
          <p:cNvGrpSpPr/>
          <p:nvPr/>
        </p:nvGrpSpPr>
        <p:grpSpPr>
          <a:xfrm rot="21600000">
            <a:off x="1584025" y="181482"/>
            <a:ext cx="2435305" cy="199231"/>
            <a:chOff x="0" y="0"/>
            <a:chExt cx="2435305" cy="199231"/>
          </a:xfrm>
        </p:grpSpPr>
        <p:pic>
          <p:nvPicPr>
            <p:cNvPr id="3246" name="picture 3246"/>
            <p:cNvPicPr>
              <a:picLocks noChangeAspect="1"/>
            </p:cNvPicPr>
            <p:nvPr/>
          </p:nvPicPr>
          <p:blipFill>
            <a:blip r:embed="rId3"/>
            <a:stretch>
              <a:fillRect/>
            </a:stretch>
          </p:blipFill>
          <p:spPr>
            <a:xfrm rot="21600000">
              <a:off x="13273" y="11350"/>
              <a:ext cx="2422031" cy="187881"/>
            </a:xfrm>
            <a:prstGeom prst="rect">
              <a:avLst/>
            </a:prstGeom>
          </p:spPr>
        </p:pic>
        <p:sp>
          <p:nvSpPr>
            <p:cNvPr id="3248" name="textbox 3248"/>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25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52" name="picture 3252"/>
          <p:cNvPicPr>
            <a:picLocks noChangeAspect="1"/>
          </p:cNvPicPr>
          <p:nvPr/>
        </p:nvPicPr>
        <p:blipFill>
          <a:blip r:embed="rId2"/>
          <a:stretch>
            <a:fillRect/>
          </a:stretch>
        </p:blipFill>
        <p:spPr>
          <a:xfrm rot="21600000">
            <a:off x="0" y="0"/>
            <a:ext cx="12192000" cy="6858000"/>
          </a:xfrm>
          <a:prstGeom prst="rect">
            <a:avLst/>
          </a:prstGeom>
        </p:spPr>
      </p:pic>
      <p:sp>
        <p:nvSpPr>
          <p:cNvPr id="325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256" name="textbox 3256"/>
          <p:cNvSpPr/>
          <p:nvPr/>
        </p:nvSpPr>
        <p:spPr>
          <a:xfrm>
            <a:off x="1572648" y="508501"/>
            <a:ext cx="8813800" cy="3850640"/>
          </a:xfrm>
          <a:prstGeom prst="rect">
            <a:avLst/>
          </a:prstGeom>
        </p:spPr>
        <p:txBody>
          <a:bodyPr vert="horz" wrap="square" lIns="0" tIns="0" rIns="0" bIns="0"/>
          <a:lstStyle/>
          <a:p>
            <a:pPr algn="l" rtl="0" eaLnBrk="0">
              <a:lnSpc>
                <a:spcPct val="87417"/>
              </a:lnSpc>
              <a:tabLst/>
            </a:pPr>
            <a:endParaRPr lang="Arial" altLang="Arial" sz="100" dirty="0"/>
          </a:p>
          <a:p>
            <a:pPr marL="26034" algn="l" rtl="0" eaLnBrk="0">
              <a:lnSpc>
                <a:spcPct val="91000"/>
              </a:lnSpc>
              <a:tabLst/>
            </a:pPr>
            <a:r>
              <a:rPr sz="2400" b="1" kern="0" spc="-10" dirty="0">
                <a:solidFill>
                  <a:srgbClr val="7F7F7F">
                    <a:alpha val="100000"/>
                  </a:srgbClr>
                </a:solidFill>
                <a:latin typeface="Microsoft YaHei"/>
                <a:ea typeface="Microsoft YaHei"/>
                <a:cs typeface="Microsoft YaHei"/>
              </a:rPr>
              <a:t>西欧中世纪的学前教育</a:t>
            </a:r>
            <a:endParaRPr lang="Microsoft YaHei" altLang="Microsoft YaHei" sz="2400" dirty="0"/>
          </a:p>
          <a:p>
            <a:pPr algn="l" rtl="0" eaLnBrk="0">
              <a:lnSpc>
                <a:spcPct val="127000"/>
              </a:lnSpc>
              <a:tabLst/>
            </a:pPr>
            <a:endParaRPr lang="Arial" altLang="Arial" sz="1000" dirty="0"/>
          </a:p>
          <a:p>
            <a:pPr algn="l" rtl="0" eaLnBrk="0">
              <a:lnSpc>
                <a:spcPct val="128000"/>
              </a:lnSpc>
              <a:tabLst/>
            </a:pPr>
            <a:endParaRPr lang="Arial" altLang="Arial" sz="1000" dirty="0"/>
          </a:p>
          <a:p>
            <a:pPr marL="18415" algn="l" rtl="0" eaLnBrk="0">
              <a:lnSpc>
                <a:spcPct val="91000"/>
              </a:lnSpc>
              <a:spcBef>
                <a:spcPts val="610"/>
              </a:spcBef>
              <a:tabLst/>
            </a:pPr>
            <a:r>
              <a:rPr sz="2000" b="1" kern="0" spc="0" dirty="0">
                <a:solidFill>
                  <a:srgbClr val="000000">
                    <a:alpha val="100000"/>
                  </a:srgbClr>
                </a:solidFill>
                <a:latin typeface="Microsoft YaHei"/>
                <a:ea typeface="Microsoft YaHei"/>
                <a:cs typeface="Microsoft YaHei"/>
              </a:rPr>
              <a:t>二、西欧中世纪学前教育</a:t>
            </a:r>
            <a:r>
              <a:rPr sz="2000" b="1" kern="0" spc="-10" dirty="0">
                <a:solidFill>
                  <a:srgbClr val="000000">
                    <a:alpha val="100000"/>
                  </a:srgbClr>
                </a:solidFill>
                <a:latin typeface="Microsoft YaHei"/>
                <a:ea typeface="Microsoft YaHei"/>
                <a:cs typeface="Microsoft YaHei"/>
              </a:rPr>
              <a:t>的实施</a:t>
            </a:r>
            <a:endParaRPr lang="Microsoft YaHei" altLang="Microsoft YaHei" sz="2000" dirty="0"/>
          </a:p>
          <a:p>
            <a:pPr marL="171450" algn="l" rtl="0" eaLnBrk="0">
              <a:lnSpc>
                <a:spcPts val="2645"/>
              </a:lnSpc>
              <a:spcBef>
                <a:spcPts val="522"/>
              </a:spcBef>
              <a:tabLst/>
            </a:pPr>
            <a:r>
              <a:rPr sz="2000" b="1" kern="0" spc="-110" dirty="0">
                <a:solidFill>
                  <a:srgbClr val="00B075">
                    <a:alpha val="100000"/>
                  </a:srgbClr>
                </a:solidFill>
                <a:latin typeface="Microsoft YaHei"/>
                <a:ea typeface="Microsoft YaHei"/>
                <a:cs typeface="Microsoft YaHei"/>
              </a:rPr>
              <a:t>（一）基督教会的学前教育</a:t>
            </a:r>
            <a:endParaRPr lang="Microsoft YaHei" altLang="Microsoft YaHei" sz="2000" dirty="0"/>
          </a:p>
          <a:p>
            <a:pPr marL="36830" algn="l" rtl="0" eaLnBrk="0">
              <a:lnSpc>
                <a:spcPct val="91000"/>
              </a:lnSpc>
              <a:spcBef>
                <a:spcPts val="890"/>
              </a:spcBef>
              <a:tabLst/>
            </a:pPr>
            <a:r>
              <a:rPr sz="2000" kern="0" spc="-110" dirty="0">
                <a:solidFill>
                  <a:srgbClr val="000000">
                    <a:alpha val="100000"/>
                  </a:srgbClr>
                </a:solidFill>
                <a:latin typeface="Microsoft YaHei"/>
                <a:ea typeface="Microsoft YaHei"/>
                <a:cs typeface="Microsoft YaHei"/>
              </a:rPr>
              <a:t>1.基督教会学前教育目的</a:t>
            </a:r>
            <a:r>
              <a:rPr sz="2000" kern="0" spc="-120" dirty="0">
                <a:solidFill>
                  <a:srgbClr val="000000">
                    <a:alpha val="100000"/>
                  </a:srgbClr>
                </a:solidFill>
                <a:latin typeface="Microsoft YaHei"/>
                <a:ea typeface="Microsoft YaHei"/>
                <a:cs typeface="Microsoft YaHei"/>
              </a:rPr>
              <a:t>：</a:t>
            </a:r>
            <a:endParaRPr lang="Microsoft YaHei" altLang="Microsoft YaHei" sz="2000" dirty="0"/>
          </a:p>
          <a:p>
            <a:pPr algn="r" rtl="0" eaLnBrk="0">
              <a:lnSpc>
                <a:spcPct val="83000"/>
              </a:lnSpc>
              <a:spcBef>
                <a:spcPts val="931"/>
              </a:spcBef>
              <a:tabLst/>
            </a:pPr>
            <a:r>
              <a:rPr sz="2000" kern="0" spc="-20" dirty="0">
                <a:solidFill>
                  <a:srgbClr val="000000">
                    <a:alpha val="100000"/>
                  </a:srgbClr>
                </a:solidFill>
                <a:latin typeface="Microsoft YaHei"/>
                <a:ea typeface="Microsoft YaHei"/>
                <a:cs typeface="Microsoft YaHei"/>
              </a:rPr>
              <a:t>从小训练成笃信上帝</a:t>
            </a:r>
            <a:r>
              <a:rPr sz="2000" kern="0" spc="-30" dirty="0">
                <a:solidFill>
                  <a:srgbClr val="000000">
                    <a:alpha val="100000"/>
                  </a:srgbClr>
                </a:solidFill>
                <a:latin typeface="Microsoft YaHei"/>
                <a:ea typeface="Microsoft YaHei"/>
                <a:cs typeface="Microsoft YaHei"/>
              </a:rPr>
              <a:t>、服从教会的“圣童”，</a:t>
            </a:r>
            <a:r>
              <a:rPr sz="2000" kern="0" spc="34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从而为培养一个真正的基督徒奠</a:t>
            </a:r>
            <a:endParaRPr lang="Microsoft YaHei" altLang="Microsoft YaHei" sz="2000" dirty="0"/>
          </a:p>
          <a:p>
            <a:pPr marL="13334" algn="l" rtl="0" eaLnBrk="0">
              <a:lnSpc>
                <a:spcPts val="3116"/>
              </a:lnSpc>
              <a:tabLst/>
            </a:pPr>
            <a:r>
              <a:rPr sz="1900" kern="0" spc="-170" dirty="0">
                <a:solidFill>
                  <a:srgbClr val="000000">
                    <a:alpha val="100000"/>
                  </a:srgbClr>
                </a:solidFill>
                <a:latin typeface="Microsoft YaHei"/>
                <a:ea typeface="Microsoft YaHei"/>
                <a:cs typeface="Microsoft YaHei"/>
              </a:rPr>
              <a:t>定基础；</a:t>
            </a:r>
            <a:endParaRPr lang="Microsoft YaHei" altLang="Microsoft YaHei" sz="1900" dirty="0"/>
          </a:p>
          <a:p>
            <a:pPr marL="24765" algn="l" rtl="0" eaLnBrk="0">
              <a:lnSpc>
                <a:spcPct val="91000"/>
              </a:lnSpc>
              <a:spcBef>
                <a:spcPts val="1138"/>
              </a:spcBef>
              <a:tabLst/>
            </a:pPr>
            <a:r>
              <a:rPr sz="2000" kern="0" spc="-160" dirty="0">
                <a:solidFill>
                  <a:srgbClr val="000000">
                    <a:alpha val="100000"/>
                  </a:srgbClr>
                </a:solidFill>
                <a:latin typeface="Microsoft YaHei"/>
                <a:ea typeface="Microsoft YaHei"/>
                <a:cs typeface="Microsoft YaHei"/>
              </a:rPr>
              <a:t>2.内容和方法：</a:t>
            </a:r>
            <a:endParaRPr lang="Microsoft YaHei" altLang="Microsoft YaHei" sz="2000" dirty="0"/>
          </a:p>
          <a:p>
            <a:pPr marL="35559" algn="l" rtl="0" eaLnBrk="0">
              <a:lnSpc>
                <a:spcPct val="83000"/>
              </a:lnSpc>
              <a:spcBef>
                <a:spcPts val="927"/>
              </a:spcBef>
              <a:tabLst/>
            </a:pPr>
            <a:r>
              <a:rPr sz="2000" kern="0" spc="-50" dirty="0">
                <a:solidFill>
                  <a:srgbClr val="000000">
                    <a:alpha val="100000"/>
                  </a:srgbClr>
                </a:solidFill>
                <a:latin typeface="Microsoft YaHei"/>
                <a:ea typeface="Microsoft YaHei"/>
                <a:cs typeface="Microsoft YaHei"/>
              </a:rPr>
              <a:t>内容：“原罪”、上帝的子民、忍耐服从、音乐等；</a:t>
            </a:r>
            <a:endParaRPr lang="Microsoft YaHei" altLang="Microsoft YaHei" sz="2000" dirty="0"/>
          </a:p>
          <a:p>
            <a:pPr marL="12700" algn="l" rtl="0" eaLnBrk="0">
              <a:lnSpc>
                <a:spcPts val="3120"/>
              </a:lnSpc>
              <a:tabLst/>
            </a:pPr>
            <a:r>
              <a:rPr sz="2000" kern="0" spc="0" dirty="0">
                <a:solidFill>
                  <a:srgbClr val="000000">
                    <a:alpha val="100000"/>
                  </a:srgbClr>
                </a:solidFill>
                <a:latin typeface="Microsoft YaHei"/>
                <a:ea typeface="Microsoft YaHei"/>
                <a:cs typeface="Microsoft YaHei"/>
              </a:rPr>
              <a:t>方法：宗教意识的熏陶、参加礼仪活动。</a:t>
            </a:r>
            <a:endParaRPr lang="Microsoft YaHei" altLang="Microsoft YaHei" sz="2000" dirty="0"/>
          </a:p>
        </p:txBody>
      </p:sp>
      <p:sp>
        <p:nvSpPr>
          <p:cNvPr id="3258" name="textbox 325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26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38" name="group 438"/>
          <p:cNvGrpSpPr/>
          <p:nvPr/>
        </p:nvGrpSpPr>
        <p:grpSpPr>
          <a:xfrm rot="21600000">
            <a:off x="1584025" y="181482"/>
            <a:ext cx="2435305" cy="199231"/>
            <a:chOff x="0" y="0"/>
            <a:chExt cx="2435305" cy="199231"/>
          </a:xfrm>
        </p:grpSpPr>
        <p:pic>
          <p:nvPicPr>
            <p:cNvPr id="3262" name="picture 3262"/>
            <p:cNvPicPr>
              <a:picLocks noChangeAspect="1"/>
            </p:cNvPicPr>
            <p:nvPr/>
          </p:nvPicPr>
          <p:blipFill>
            <a:blip r:embed="rId3"/>
            <a:stretch>
              <a:fillRect/>
            </a:stretch>
          </p:blipFill>
          <p:spPr>
            <a:xfrm rot="21600000">
              <a:off x="13273" y="11350"/>
              <a:ext cx="2422031" cy="187881"/>
            </a:xfrm>
            <a:prstGeom prst="rect">
              <a:avLst/>
            </a:prstGeom>
          </p:spPr>
        </p:pic>
        <p:sp>
          <p:nvSpPr>
            <p:cNvPr id="3264" name="textbox 3264"/>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26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8" name="picture 3268"/>
          <p:cNvPicPr>
            <a:picLocks noChangeAspect="1"/>
          </p:cNvPicPr>
          <p:nvPr/>
        </p:nvPicPr>
        <p:blipFill>
          <a:blip r:embed="rId2"/>
          <a:stretch>
            <a:fillRect/>
          </a:stretch>
        </p:blipFill>
        <p:spPr>
          <a:xfrm rot="21600000">
            <a:off x="0" y="0"/>
            <a:ext cx="12192000" cy="6858000"/>
          </a:xfrm>
          <a:prstGeom prst="rect">
            <a:avLst/>
          </a:prstGeom>
        </p:spPr>
      </p:pic>
      <p:sp>
        <p:nvSpPr>
          <p:cNvPr id="327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272" name="textbox 3272"/>
          <p:cNvSpPr/>
          <p:nvPr/>
        </p:nvSpPr>
        <p:spPr>
          <a:xfrm>
            <a:off x="1574684" y="508501"/>
            <a:ext cx="9119234" cy="4272915"/>
          </a:xfrm>
          <a:prstGeom prst="rect">
            <a:avLst/>
          </a:prstGeom>
        </p:spPr>
        <p:txBody>
          <a:bodyPr vert="horz" wrap="square" lIns="0" tIns="0" rIns="0" bIns="0"/>
          <a:lstStyle/>
          <a:p>
            <a:pPr algn="l" rtl="0" eaLnBrk="0">
              <a:lnSpc>
                <a:spcPct val="87417"/>
              </a:lnSpc>
              <a:tabLst/>
            </a:pPr>
            <a:endParaRPr lang="Arial" altLang="Arial" sz="100" dirty="0"/>
          </a:p>
          <a:p>
            <a:pPr marL="23495" algn="l" rtl="0" eaLnBrk="0">
              <a:lnSpc>
                <a:spcPct val="91000"/>
              </a:lnSpc>
              <a:tabLst/>
            </a:pPr>
            <a:r>
              <a:rPr sz="2400" b="1" kern="0" spc="-10" dirty="0">
                <a:solidFill>
                  <a:srgbClr val="7F7F7F">
                    <a:alpha val="100000"/>
                  </a:srgbClr>
                </a:solidFill>
                <a:latin typeface="Microsoft YaHei"/>
                <a:ea typeface="Microsoft YaHei"/>
                <a:cs typeface="Microsoft YaHei"/>
              </a:rPr>
              <a:t>西欧中世纪的学前教育</a:t>
            </a:r>
            <a:endParaRPr lang="Microsoft YaHei" altLang="Microsoft YaHei" sz="2400" dirty="0"/>
          </a:p>
          <a:p>
            <a:pPr algn="l" rtl="0" eaLnBrk="0">
              <a:lnSpc>
                <a:spcPct val="127000"/>
              </a:lnSpc>
              <a:tabLst/>
            </a:pPr>
            <a:endParaRPr lang="Arial" altLang="Arial" sz="1000" dirty="0"/>
          </a:p>
          <a:p>
            <a:pPr algn="l" rtl="0" eaLnBrk="0">
              <a:lnSpc>
                <a:spcPct val="128000"/>
              </a:lnSpc>
              <a:tabLst/>
            </a:pPr>
            <a:endParaRPr lang="Arial" altLang="Arial" sz="1000" dirty="0"/>
          </a:p>
          <a:p>
            <a:pPr marL="169545" algn="l" rtl="0" eaLnBrk="0">
              <a:lnSpc>
                <a:spcPct val="91000"/>
              </a:lnSpc>
              <a:spcBef>
                <a:spcPts val="610"/>
              </a:spcBef>
              <a:tabLst/>
            </a:pPr>
            <a:r>
              <a:rPr sz="2000" b="1" kern="0" spc="-100" dirty="0">
                <a:solidFill>
                  <a:srgbClr val="00B075">
                    <a:alpha val="100000"/>
                  </a:srgbClr>
                </a:solidFill>
                <a:latin typeface="Microsoft YaHei"/>
                <a:ea typeface="Microsoft YaHei"/>
                <a:cs typeface="Microsoft YaHei"/>
              </a:rPr>
              <a:t>（二）世俗封建主的学前教育</a:t>
            </a:r>
            <a:endParaRPr lang="Microsoft YaHei" altLang="Microsoft YaHei" sz="2000" dirty="0"/>
          </a:p>
          <a:p>
            <a:pPr marL="34925" algn="l" rtl="0" eaLnBrk="0">
              <a:lnSpc>
                <a:spcPct val="83000"/>
              </a:lnSpc>
              <a:spcBef>
                <a:spcPts val="926"/>
              </a:spcBef>
              <a:tabLst/>
            </a:pPr>
            <a:r>
              <a:rPr sz="2000" kern="0" spc="-50" dirty="0">
                <a:solidFill>
                  <a:srgbClr val="000000">
                    <a:alpha val="100000"/>
                  </a:srgbClr>
                </a:solidFill>
                <a:latin typeface="Microsoft YaHei"/>
                <a:ea typeface="Microsoft YaHei"/>
                <a:cs typeface="Microsoft YaHei"/>
              </a:rPr>
              <a:t>1.西欧中世纪的状况：   基督教与贵族依存；等级制</a:t>
            </a:r>
            <a:r>
              <a:rPr sz="2000" kern="0" spc="-60" dirty="0">
                <a:solidFill>
                  <a:srgbClr val="000000">
                    <a:alpha val="100000"/>
                  </a:srgbClr>
                </a:solidFill>
                <a:latin typeface="Microsoft YaHei"/>
                <a:ea typeface="Microsoft YaHei"/>
                <a:cs typeface="Microsoft YaHei"/>
              </a:rPr>
              <a:t>度</a:t>
            </a:r>
            <a:endParaRPr lang="Microsoft YaHei" altLang="Microsoft YaHei" sz="2000" dirty="0"/>
          </a:p>
          <a:p>
            <a:pPr marL="22859" algn="l" rtl="0" eaLnBrk="0">
              <a:lnSpc>
                <a:spcPts val="3120"/>
              </a:lnSpc>
              <a:tabLst/>
            </a:pPr>
            <a:r>
              <a:rPr sz="2000" kern="0" spc="-20" dirty="0">
                <a:solidFill>
                  <a:srgbClr val="000000">
                    <a:alpha val="100000"/>
                  </a:srgbClr>
                </a:solidFill>
                <a:latin typeface="Microsoft YaHei"/>
                <a:ea typeface="Microsoft YaHei"/>
                <a:cs typeface="Microsoft YaHei"/>
              </a:rPr>
              <a:t>2.宫廷学校教育</a:t>
            </a:r>
            <a:endParaRPr lang="Microsoft YaHei" altLang="Microsoft YaHei" sz="2000" dirty="0"/>
          </a:p>
          <a:p>
            <a:pPr marL="26034" algn="l" rtl="0" eaLnBrk="0">
              <a:lnSpc>
                <a:spcPct val="91000"/>
              </a:lnSpc>
              <a:spcBef>
                <a:spcPts val="1138"/>
              </a:spcBef>
              <a:tabLst/>
            </a:pPr>
            <a:r>
              <a:rPr sz="2000" kern="0" spc="-20" dirty="0">
                <a:solidFill>
                  <a:srgbClr val="000000">
                    <a:alpha val="100000"/>
                  </a:srgbClr>
                </a:solidFill>
                <a:latin typeface="Microsoft YaHei"/>
                <a:ea typeface="Microsoft YaHei"/>
                <a:cs typeface="Microsoft YaHei"/>
              </a:rPr>
              <a:t>3.骑士早期教育</a:t>
            </a:r>
            <a:endParaRPr lang="Microsoft YaHei" altLang="Microsoft YaHei" sz="2000" dirty="0"/>
          </a:p>
          <a:p>
            <a:pPr marL="12700" algn="l" rtl="0" eaLnBrk="0">
              <a:lnSpc>
                <a:spcPct val="83000"/>
              </a:lnSpc>
              <a:spcBef>
                <a:spcPts val="927"/>
              </a:spcBef>
              <a:tabLst/>
            </a:pPr>
            <a:r>
              <a:rPr sz="2000" b="1" kern="0" spc="-40" dirty="0">
                <a:solidFill>
                  <a:srgbClr val="00B075">
                    <a:alpha val="100000"/>
                  </a:srgbClr>
                </a:solidFill>
                <a:latin typeface="Microsoft YaHei"/>
                <a:ea typeface="Microsoft YaHei"/>
                <a:cs typeface="Microsoft YaHei"/>
              </a:rPr>
              <a:t>性质：</a:t>
            </a:r>
            <a:r>
              <a:rPr sz="2000" b="1" kern="0" spc="290" dirty="0">
                <a:solidFill>
                  <a:srgbClr val="00B075">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集封建思想意识的熏陶与军事体育</a:t>
            </a:r>
            <a:r>
              <a:rPr sz="2000" kern="0" spc="-50" dirty="0">
                <a:solidFill>
                  <a:srgbClr val="000000">
                    <a:alpha val="100000"/>
                  </a:srgbClr>
                </a:solidFill>
                <a:latin typeface="Microsoft YaHei"/>
                <a:ea typeface="Microsoft YaHei"/>
                <a:cs typeface="Microsoft YaHei"/>
              </a:rPr>
              <a:t>训练于一体的一种特殊形式的家庭教育；</a:t>
            </a:r>
            <a:endParaRPr lang="Microsoft YaHei" altLang="Microsoft YaHei" sz="2000" dirty="0"/>
          </a:p>
          <a:p>
            <a:pPr marL="15240" algn="l" rtl="0" eaLnBrk="0">
              <a:lnSpc>
                <a:spcPts val="3114"/>
              </a:lnSpc>
              <a:tabLst/>
            </a:pPr>
            <a:r>
              <a:rPr sz="1900" b="1" kern="0" spc="-130" dirty="0">
                <a:solidFill>
                  <a:srgbClr val="00B075">
                    <a:alpha val="100000"/>
                  </a:srgbClr>
                </a:solidFill>
                <a:latin typeface="Microsoft YaHei"/>
                <a:ea typeface="Microsoft YaHei"/>
                <a:cs typeface="Microsoft YaHei"/>
              </a:rPr>
              <a:t>三个阶段：</a:t>
            </a:r>
            <a:endParaRPr lang="Microsoft YaHei" altLang="Microsoft YaHei" sz="1900" dirty="0"/>
          </a:p>
          <a:p>
            <a:pPr marL="31750" algn="l" rtl="0" eaLnBrk="0">
              <a:lnSpc>
                <a:spcPct val="91000"/>
              </a:lnSpc>
              <a:spcBef>
                <a:spcPts val="1144"/>
              </a:spcBef>
              <a:tabLst/>
            </a:pPr>
            <a:r>
              <a:rPr sz="2000" kern="0" spc="-100" dirty="0">
                <a:solidFill>
                  <a:srgbClr val="000000">
                    <a:alpha val="100000"/>
                  </a:srgbClr>
                </a:solidFill>
                <a:latin typeface="Microsoft YaHei"/>
                <a:ea typeface="Microsoft YaHei"/>
                <a:cs typeface="Microsoft YaHei"/>
              </a:rPr>
              <a:t>出生至7岁为第一阶段；</a:t>
            </a:r>
            <a:endParaRPr lang="Microsoft YaHei" altLang="Microsoft YaHei" sz="2000" dirty="0"/>
          </a:p>
          <a:p>
            <a:pPr marL="166370" algn="l" rtl="0" eaLnBrk="0">
              <a:lnSpc>
                <a:spcPct val="91000"/>
              </a:lnSpc>
              <a:spcBef>
                <a:spcPts val="936"/>
              </a:spcBef>
              <a:tabLst/>
            </a:pPr>
            <a:r>
              <a:rPr sz="2000" kern="0" spc="-140" dirty="0">
                <a:solidFill>
                  <a:srgbClr val="000000">
                    <a:alpha val="100000"/>
                  </a:srgbClr>
                </a:solidFill>
                <a:latin typeface="Microsoft YaHei"/>
                <a:ea typeface="Microsoft YaHei"/>
                <a:cs typeface="Microsoft YaHei"/>
              </a:rPr>
              <a:t>幼儿教育时期；家庭中；</a:t>
            </a:r>
            <a:r>
              <a:rPr sz="2000" kern="0" spc="120" dirty="0">
                <a:solidFill>
                  <a:srgbClr val="000000">
                    <a:alpha val="100000"/>
                  </a:srgbClr>
                </a:solidFill>
                <a:latin typeface="Microsoft YaHei"/>
                <a:ea typeface="Microsoft YaHei"/>
                <a:cs typeface="Microsoft YaHei"/>
              </a:rPr>
              <a:t>  </a:t>
            </a:r>
            <a:r>
              <a:rPr sz="2000" kern="0" spc="-140" dirty="0">
                <a:solidFill>
                  <a:srgbClr val="000000">
                    <a:alpha val="100000"/>
                  </a:srgbClr>
                </a:solidFill>
                <a:latin typeface="Microsoft YaHei"/>
                <a:ea typeface="Microsoft YaHei"/>
                <a:cs typeface="Microsoft YaHei"/>
              </a:rPr>
              <a:t>父母是教师；</a:t>
            </a:r>
            <a:endParaRPr lang="Microsoft YaHei" altLang="Microsoft YaHei" sz="2000" dirty="0"/>
          </a:p>
          <a:p>
            <a:pPr algn="l" rtl="0" eaLnBrk="0">
              <a:lnSpc>
                <a:spcPct val="111000"/>
              </a:lnSpc>
              <a:tabLst/>
            </a:pPr>
            <a:endParaRPr lang="Arial" altLang="Arial" sz="700" dirty="0"/>
          </a:p>
          <a:p>
            <a:pPr marL="160654" algn="l" rtl="0" eaLnBrk="0">
              <a:lnSpc>
                <a:spcPct val="91000"/>
              </a:lnSpc>
              <a:spcBef>
                <a:spcPts val="4"/>
              </a:spcBef>
              <a:tabLst/>
            </a:pPr>
            <a:r>
              <a:rPr sz="2000" kern="0" spc="-30" dirty="0">
                <a:solidFill>
                  <a:srgbClr val="000000">
                    <a:alpha val="100000"/>
                  </a:srgbClr>
                </a:solidFill>
                <a:latin typeface="Microsoft YaHei"/>
                <a:ea typeface="Microsoft YaHei"/>
                <a:cs typeface="Microsoft YaHei"/>
              </a:rPr>
              <a:t>教育的目的是熏陶宗教意识，培养道德品质和身体养护。</a:t>
            </a:r>
            <a:endParaRPr lang="Microsoft YaHei" altLang="Microsoft YaHei" sz="2000" dirty="0"/>
          </a:p>
        </p:txBody>
      </p:sp>
      <p:sp>
        <p:nvSpPr>
          <p:cNvPr id="3274" name="textbox 327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27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40" name="group 440"/>
          <p:cNvGrpSpPr/>
          <p:nvPr/>
        </p:nvGrpSpPr>
        <p:grpSpPr>
          <a:xfrm rot="21600000">
            <a:off x="1584025" y="181482"/>
            <a:ext cx="2435305" cy="199231"/>
            <a:chOff x="0" y="0"/>
            <a:chExt cx="2435305" cy="199231"/>
          </a:xfrm>
        </p:grpSpPr>
        <p:pic>
          <p:nvPicPr>
            <p:cNvPr id="3278" name="picture 3278"/>
            <p:cNvPicPr>
              <a:picLocks noChangeAspect="1"/>
            </p:cNvPicPr>
            <p:nvPr/>
          </p:nvPicPr>
          <p:blipFill>
            <a:blip r:embed="rId3"/>
            <a:stretch>
              <a:fillRect/>
            </a:stretch>
          </p:blipFill>
          <p:spPr>
            <a:xfrm rot="21600000">
              <a:off x="13273" y="11350"/>
              <a:ext cx="2422031" cy="187881"/>
            </a:xfrm>
            <a:prstGeom prst="rect">
              <a:avLst/>
            </a:prstGeom>
          </p:spPr>
        </p:pic>
        <p:sp>
          <p:nvSpPr>
            <p:cNvPr id="3280" name="textbox 3280"/>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2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4" name="picture 3284"/>
          <p:cNvPicPr>
            <a:picLocks noChangeAspect="1"/>
          </p:cNvPicPr>
          <p:nvPr/>
        </p:nvPicPr>
        <p:blipFill>
          <a:blip r:embed="rId2"/>
          <a:stretch>
            <a:fillRect/>
          </a:stretch>
        </p:blipFill>
        <p:spPr>
          <a:xfrm rot="21600000">
            <a:off x="0" y="0"/>
            <a:ext cx="12192000" cy="6858000"/>
          </a:xfrm>
          <a:prstGeom prst="rect">
            <a:avLst/>
          </a:prstGeom>
        </p:spPr>
      </p:pic>
      <p:sp>
        <p:nvSpPr>
          <p:cNvPr id="32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288" name="textbox 3288"/>
          <p:cNvSpPr/>
          <p:nvPr/>
        </p:nvSpPr>
        <p:spPr>
          <a:xfrm>
            <a:off x="1946521" y="2893266"/>
            <a:ext cx="8004809" cy="1491614"/>
          </a:xfrm>
          <a:prstGeom prst="rect">
            <a:avLst/>
          </a:prstGeom>
        </p:spPr>
        <p:txBody>
          <a:bodyPr vert="horz" wrap="square" lIns="0" tIns="0" rIns="0" bIns="0"/>
          <a:lstStyle/>
          <a:p>
            <a:pPr algn="l" rtl="0" eaLnBrk="0">
              <a:lnSpc>
                <a:spcPct val="81544"/>
              </a:lnSpc>
              <a:tabLst/>
            </a:pPr>
            <a:endParaRPr lang="Arial" altLang="Arial" sz="100" dirty="0"/>
          </a:p>
          <a:p>
            <a:pPr marL="36830" algn="l" rtl="0" eaLnBrk="0">
              <a:lnSpc>
                <a:spcPct val="91000"/>
              </a:lnSpc>
              <a:tabLst/>
            </a:pPr>
            <a:r>
              <a:rPr sz="2000" kern="0" spc="0" dirty="0">
                <a:solidFill>
                  <a:srgbClr val="000000">
                    <a:alpha val="100000"/>
                  </a:srgbClr>
                </a:solidFill>
                <a:latin typeface="Microsoft YaHei"/>
                <a:ea typeface="Microsoft YaHei"/>
                <a:cs typeface="Microsoft YaHei"/>
              </a:rPr>
              <a:t>1、西欧中世纪的学</a:t>
            </a:r>
            <a:r>
              <a:rPr sz="2000" kern="0" spc="-10" dirty="0">
                <a:solidFill>
                  <a:srgbClr val="000000">
                    <a:alpha val="100000"/>
                  </a:srgbClr>
                </a:solidFill>
                <a:latin typeface="Microsoft YaHei"/>
                <a:ea typeface="Microsoft YaHei"/>
                <a:cs typeface="Microsoft YaHei"/>
              </a:rPr>
              <a:t>前教育还不是一个明确划分的学习阶段；</a:t>
            </a:r>
            <a:endParaRPr lang="Microsoft YaHei" altLang="Microsoft YaHei" sz="2000" dirty="0"/>
          </a:p>
          <a:p>
            <a:pPr marL="25400" algn="l" rtl="0" eaLnBrk="0">
              <a:lnSpc>
                <a:spcPct val="83000"/>
              </a:lnSpc>
              <a:spcBef>
                <a:spcPts val="931"/>
              </a:spcBef>
              <a:tabLst/>
            </a:pPr>
            <a:r>
              <a:rPr sz="2000" kern="0" spc="-30" dirty="0">
                <a:solidFill>
                  <a:srgbClr val="000000">
                    <a:alpha val="100000"/>
                  </a:srgbClr>
                </a:solidFill>
                <a:latin typeface="Microsoft YaHei"/>
                <a:ea typeface="Microsoft YaHei"/>
                <a:cs typeface="Microsoft YaHei"/>
              </a:rPr>
              <a:t>2、它根据儿童的社会阶级实施完全不同的教育，具有等级性</a:t>
            </a:r>
            <a:r>
              <a:rPr sz="2000" kern="0" spc="-40" dirty="0">
                <a:solidFill>
                  <a:srgbClr val="000000">
                    <a:alpha val="100000"/>
                  </a:srgbClr>
                </a:solidFill>
                <a:latin typeface="Microsoft YaHei"/>
                <a:ea typeface="Microsoft YaHei"/>
                <a:cs typeface="Microsoft YaHei"/>
              </a:rPr>
              <a:t>、神学性；</a:t>
            </a:r>
            <a:endParaRPr lang="Microsoft YaHei" altLang="Microsoft YaHei" sz="2000" dirty="0"/>
          </a:p>
          <a:p>
            <a:pPr marL="27940" algn="l" rtl="0" eaLnBrk="0">
              <a:lnSpc>
                <a:spcPts val="3118"/>
              </a:lnSpc>
              <a:tabLst/>
            </a:pPr>
            <a:r>
              <a:rPr sz="2000" kern="0" spc="-60" dirty="0">
                <a:solidFill>
                  <a:srgbClr val="000000">
                    <a:alpha val="100000"/>
                  </a:srgbClr>
                </a:solidFill>
                <a:latin typeface="Microsoft YaHei"/>
                <a:ea typeface="Microsoft YaHei"/>
                <a:cs typeface="Microsoft YaHei"/>
              </a:rPr>
              <a:t>3、教育对象比较狭窄，  教育任务比较单一，教育内容方法粗浅简单</a:t>
            </a:r>
            <a:r>
              <a:rPr sz="2000" kern="0" spc="-70" dirty="0">
                <a:solidFill>
                  <a:srgbClr val="000000">
                    <a:alpha val="100000"/>
                  </a:srgbClr>
                </a:solidFill>
                <a:latin typeface="Microsoft YaHei"/>
                <a:ea typeface="Microsoft YaHei"/>
                <a:cs typeface="Microsoft YaHei"/>
              </a:rPr>
              <a:t>。</a:t>
            </a:r>
            <a:endParaRPr lang="Microsoft YaHei" altLang="Microsoft YaHei" sz="2000" dirty="0"/>
          </a:p>
          <a:p>
            <a:pPr algn="l" rtl="0" eaLnBrk="0">
              <a:lnSpc>
                <a:spcPct val="105000"/>
              </a:lnSpc>
              <a:tabLst/>
            </a:pPr>
            <a:endParaRPr lang="Arial" altLang="Arial" sz="900" dirty="0"/>
          </a:p>
          <a:p>
            <a:pPr marL="12700" algn="l" rtl="0" eaLnBrk="0">
              <a:lnSpc>
                <a:spcPct val="91000"/>
              </a:lnSpc>
              <a:spcBef>
                <a:spcPts val="2"/>
              </a:spcBef>
              <a:tabLst/>
            </a:pPr>
            <a:r>
              <a:rPr sz="2000" kern="0" spc="-30" dirty="0">
                <a:solidFill>
                  <a:srgbClr val="000000">
                    <a:alpha val="100000"/>
                  </a:srgbClr>
                </a:solidFill>
                <a:latin typeface="Microsoft YaHei"/>
                <a:ea typeface="Microsoft YaHei"/>
                <a:cs typeface="Microsoft YaHei"/>
              </a:rPr>
              <a:t>4、学前教育既无专门的理论</a:t>
            </a:r>
            <a:r>
              <a:rPr sz="2000" kern="0" spc="-40" dirty="0">
                <a:solidFill>
                  <a:srgbClr val="000000">
                    <a:alpha val="100000"/>
                  </a:srgbClr>
                </a:solidFill>
                <a:latin typeface="Microsoft YaHei"/>
                <a:ea typeface="Microsoft YaHei"/>
                <a:cs typeface="Microsoft YaHei"/>
              </a:rPr>
              <a:t>著述，也无系统的教育机构。</a:t>
            </a:r>
            <a:endParaRPr lang="Microsoft YaHei" altLang="Microsoft YaHei" sz="2000" dirty="0"/>
          </a:p>
        </p:txBody>
      </p:sp>
      <p:sp>
        <p:nvSpPr>
          <p:cNvPr id="3290" name="textbox 3290"/>
          <p:cNvSpPr/>
          <p:nvPr/>
        </p:nvSpPr>
        <p:spPr>
          <a:xfrm>
            <a:off x="1584356" y="508501"/>
            <a:ext cx="3068320" cy="1473835"/>
          </a:xfrm>
          <a:prstGeom prst="rect">
            <a:avLst/>
          </a:prstGeom>
        </p:spPr>
        <p:txBody>
          <a:bodyPr vert="horz" wrap="square" lIns="0" tIns="0" rIns="0" bIns="0"/>
          <a:lstStyle/>
          <a:p>
            <a:pPr algn="l" rtl="0" eaLnBrk="0">
              <a:lnSpc>
                <a:spcPct val="87417"/>
              </a:lnSpc>
              <a:tabLst/>
            </a:pPr>
            <a:endParaRPr lang="Arial" altLang="Arial" sz="100" dirty="0"/>
          </a:p>
          <a:p>
            <a:pPr marL="13970" algn="l" rtl="0" eaLnBrk="0">
              <a:lnSpc>
                <a:spcPct val="91000"/>
              </a:lnSpc>
              <a:tabLst/>
            </a:pPr>
            <a:r>
              <a:rPr sz="2400" b="1" kern="0" spc="-10" dirty="0">
                <a:solidFill>
                  <a:srgbClr val="7F7F7F">
                    <a:alpha val="100000"/>
                  </a:srgbClr>
                </a:solidFill>
                <a:latin typeface="Microsoft YaHei"/>
                <a:ea typeface="Microsoft YaHei"/>
                <a:cs typeface="Microsoft YaHei"/>
              </a:rPr>
              <a:t>西欧中世纪的学前教育</a:t>
            </a:r>
            <a:endParaRPr lang="Microsoft YaHei" altLang="Microsoft YaHei" sz="2400" dirty="0"/>
          </a:p>
          <a:p>
            <a:pPr algn="l" rtl="0" eaLnBrk="0">
              <a:lnSpc>
                <a:spcPct val="127000"/>
              </a:lnSpc>
              <a:tabLst/>
            </a:pPr>
            <a:endParaRPr lang="Arial" altLang="Arial" sz="1000" dirty="0"/>
          </a:p>
          <a:p>
            <a:pPr algn="l" rtl="0" eaLnBrk="0">
              <a:lnSpc>
                <a:spcPct val="128000"/>
              </a:lnSpc>
              <a:tabLst/>
            </a:pPr>
            <a:endParaRPr lang="Arial" altLang="Arial" sz="1000" dirty="0"/>
          </a:p>
          <a:p>
            <a:pPr marL="12700" algn="l" rtl="0" eaLnBrk="0">
              <a:lnSpc>
                <a:spcPct val="83000"/>
              </a:lnSpc>
              <a:spcBef>
                <a:spcPts val="604"/>
              </a:spcBef>
              <a:tabLst/>
            </a:pPr>
            <a:r>
              <a:rPr sz="2000" kern="0" spc="-110" dirty="0">
                <a:solidFill>
                  <a:srgbClr val="000000">
                    <a:alpha val="100000"/>
                  </a:srgbClr>
                </a:solidFill>
                <a:latin typeface="Microsoft YaHei"/>
                <a:ea typeface="Microsoft YaHei"/>
                <a:cs typeface="Microsoft YaHei"/>
              </a:rPr>
              <a:t>7岁至14岁为第二阶段；</a:t>
            </a:r>
            <a:endParaRPr lang="Microsoft YaHei" altLang="Microsoft YaHei" sz="2000" dirty="0"/>
          </a:p>
          <a:p>
            <a:pPr marL="25400" algn="l" rtl="0" eaLnBrk="0">
              <a:lnSpc>
                <a:spcPts val="3120"/>
              </a:lnSpc>
              <a:tabLst/>
            </a:pPr>
            <a:r>
              <a:rPr sz="2000" kern="0" spc="-20" dirty="0">
                <a:solidFill>
                  <a:srgbClr val="000000">
                    <a:alpha val="100000"/>
                  </a:srgbClr>
                </a:solidFill>
                <a:latin typeface="Microsoft YaHei"/>
                <a:ea typeface="Microsoft YaHei"/>
                <a:cs typeface="Microsoft YaHei"/>
              </a:rPr>
              <a:t>14至21岁为第三阶段。</a:t>
            </a:r>
            <a:endParaRPr lang="Microsoft YaHei" altLang="Microsoft YaHei" sz="2000" dirty="0"/>
          </a:p>
        </p:txBody>
      </p:sp>
      <p:sp>
        <p:nvSpPr>
          <p:cNvPr id="3292" name="textbox 329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29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42" name="group 442"/>
          <p:cNvGrpSpPr/>
          <p:nvPr/>
        </p:nvGrpSpPr>
        <p:grpSpPr>
          <a:xfrm rot="21600000">
            <a:off x="11284681" y="5990831"/>
            <a:ext cx="907318" cy="867168"/>
            <a:chOff x="0" y="0"/>
            <a:chExt cx="907318" cy="867168"/>
          </a:xfrm>
        </p:grpSpPr>
        <p:pic>
          <p:nvPicPr>
            <p:cNvPr id="3296" name="picture 3296"/>
            <p:cNvPicPr>
              <a:picLocks noChangeAspect="1"/>
            </p:cNvPicPr>
            <p:nvPr/>
          </p:nvPicPr>
          <p:blipFill>
            <a:blip r:embed="rId3"/>
            <a:stretch>
              <a:fillRect/>
            </a:stretch>
          </p:blipFill>
          <p:spPr>
            <a:xfrm rot="21600000">
              <a:off x="0" y="0"/>
              <a:ext cx="907318" cy="867168"/>
            </a:xfrm>
            <a:prstGeom prst="rect">
              <a:avLst/>
            </a:prstGeom>
          </p:spPr>
        </p:pic>
        <p:sp>
          <p:nvSpPr>
            <p:cNvPr id="3298" name="textbox 3298"/>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854"/>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grpSp>
        <p:nvGrpSpPr>
          <p:cNvPr id="444" name="group 444"/>
          <p:cNvGrpSpPr/>
          <p:nvPr/>
        </p:nvGrpSpPr>
        <p:grpSpPr>
          <a:xfrm rot="21600000">
            <a:off x="1336547" y="2395728"/>
            <a:ext cx="1126236" cy="470916"/>
            <a:chOff x="0" y="0"/>
            <a:chExt cx="1126236" cy="470916"/>
          </a:xfrm>
        </p:grpSpPr>
        <p:sp>
          <p:nvSpPr>
            <p:cNvPr id="3300" name="path"/>
            <p:cNvSpPr/>
            <p:nvPr/>
          </p:nvSpPr>
          <p:spPr>
            <a:xfrm>
              <a:off x="0" y="0"/>
              <a:ext cx="1126236" cy="470916"/>
            </a:xfrm>
            <a:custGeom>
              <a:avLst/>
              <a:gdLst/>
              <a:ahLst/>
              <a:cxnLst/>
              <a:rect l="0" t="0" r="0" b="0"/>
              <a:pathLst>
                <a:path w="1773" h="741">
                  <a:moveTo>
                    <a:pt x="3" y="0"/>
                  </a:moveTo>
                  <a:lnTo>
                    <a:pt x="255" y="373"/>
                  </a:lnTo>
                  <a:lnTo>
                    <a:pt x="0" y="741"/>
                  </a:lnTo>
                  <a:lnTo>
                    <a:pt x="1522" y="741"/>
                  </a:lnTo>
                  <a:lnTo>
                    <a:pt x="1773" y="376"/>
                  </a:lnTo>
                  <a:lnTo>
                    <a:pt x="1533"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3302" name="textbox 3302"/>
            <p:cNvSpPr/>
            <p:nvPr/>
          </p:nvSpPr>
          <p:spPr>
            <a:xfrm>
              <a:off x="-12700" y="-12700"/>
              <a:ext cx="1151889" cy="521334"/>
            </a:xfrm>
            <a:prstGeom prst="rect">
              <a:avLst/>
            </a:prstGeom>
          </p:spPr>
          <p:txBody>
            <a:bodyPr vert="horz" wrap="square" lIns="0" tIns="0" rIns="0" bIns="0"/>
            <a:lstStyle/>
            <a:p>
              <a:pPr algn="l" rtl="0" eaLnBrk="0">
                <a:lnSpc>
                  <a:spcPct val="103000"/>
                </a:lnSpc>
                <a:tabLst/>
              </a:pPr>
              <a:endParaRPr lang="Arial" altLang="Arial" sz="800" dirty="0"/>
            </a:p>
            <a:p>
              <a:pPr algn="l" rtl="0" eaLnBrk="0">
                <a:lnSpc>
                  <a:spcPct val="7369"/>
                </a:lnSpc>
                <a:tabLst/>
              </a:pPr>
              <a:endParaRPr lang="Arial" altLang="Arial" sz="100" dirty="0"/>
            </a:p>
            <a:p>
              <a:pPr marL="264795" algn="l" rtl="0" eaLnBrk="0">
                <a:lnSpc>
                  <a:spcPct val="100000"/>
                </a:lnSpc>
                <a:tabLst/>
              </a:pPr>
              <a:r>
                <a:rPr sz="1800" b="1" kern="0" spc="-110" dirty="0">
                  <a:solidFill>
                    <a:srgbClr val="000000">
                      <a:alpha val="100000"/>
                    </a:srgbClr>
                  </a:solidFill>
                  <a:latin typeface="Microsoft YaHei"/>
                  <a:ea typeface="Microsoft YaHei"/>
                  <a:cs typeface="Microsoft YaHei"/>
                </a:rPr>
                <a:t>评价：</a:t>
              </a:r>
              <a:endParaRPr lang="Microsoft YaHei" altLang="Microsoft YaHei" sz="1800" dirty="0"/>
            </a:p>
          </p:txBody>
        </p:sp>
      </p:grpSp>
      <p:grpSp>
        <p:nvGrpSpPr>
          <p:cNvPr id="446" name="group 446"/>
          <p:cNvGrpSpPr/>
          <p:nvPr/>
        </p:nvGrpSpPr>
        <p:grpSpPr>
          <a:xfrm rot="21600000">
            <a:off x="1584025" y="181482"/>
            <a:ext cx="2435305" cy="199231"/>
            <a:chOff x="0" y="0"/>
            <a:chExt cx="2435305" cy="199231"/>
          </a:xfrm>
        </p:grpSpPr>
        <p:pic>
          <p:nvPicPr>
            <p:cNvPr id="3304" name="picture 3304"/>
            <p:cNvPicPr>
              <a:picLocks noChangeAspect="1"/>
            </p:cNvPicPr>
            <p:nvPr/>
          </p:nvPicPr>
          <p:blipFill>
            <a:blip r:embed="rId5"/>
            <a:stretch>
              <a:fillRect/>
            </a:stretch>
          </p:blipFill>
          <p:spPr>
            <a:xfrm rot="21600000">
              <a:off x="13273" y="11350"/>
              <a:ext cx="2422031" cy="187881"/>
            </a:xfrm>
            <a:prstGeom prst="rect">
              <a:avLst/>
            </a:prstGeom>
          </p:spPr>
        </p:pic>
        <p:sp>
          <p:nvSpPr>
            <p:cNvPr id="3306" name="textbox 330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第七章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外国古代学前教育实践</a:t>
              </a:r>
              <a:endParaRPr lang="Microsoft YaHei" altLang="Microsoft YaHei" sz="1400" dirty="0"/>
            </a:p>
          </p:txBody>
        </p:sp>
      </p:grpSp>
      <p:sp>
        <p:nvSpPr>
          <p:cNvPr id="330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 name="picture 308"/>
          <p:cNvPicPr>
            <a:picLocks noChangeAspect="1"/>
          </p:cNvPicPr>
          <p:nvPr/>
        </p:nvPicPr>
        <p:blipFill>
          <a:blip r:embed="rId2"/>
          <a:stretch>
            <a:fillRect/>
          </a:stretch>
        </p:blipFill>
        <p:spPr>
          <a:xfrm rot="21600000">
            <a:off x="0" y="0"/>
            <a:ext cx="12192000" cy="6858000"/>
          </a:xfrm>
          <a:prstGeom prst="rect">
            <a:avLst/>
          </a:prstGeom>
        </p:spPr>
      </p:pic>
      <p:sp>
        <p:nvSpPr>
          <p:cNvPr id="31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312" name="table 312"/>
          <p:cNvGraphicFramePr>
            <a:graphicFrameLocks noGrp="1"/>
          </p:cNvGraphicFramePr>
          <p:nvPr/>
        </p:nvGraphicFramePr>
        <p:xfrm>
          <a:off x="515366" y="1743708"/>
          <a:ext cx="3634104" cy="3182620"/>
        </p:xfrm>
        <a:graphic>
          <a:graphicData uri="http://schemas.openxmlformats.org/drawingml/2006/table">
            <a:tbl>
              <a:tblPr>
                <a:solidFill>
                  <a:srgbClr val="00B075"/>
                </a:solidFill>
              </a:tblPr>
              <a:tblGrid>
                <a:gridCol w="3634104"/>
              </a:tblGrid>
              <a:tr h="739140">
                <a:tc>
                  <a:txBody>
                    <a:bodyPr/>
                    <a:lstStyle/>
                    <a:p>
                      <a:pPr algn="l" rtl="0" eaLnBrk="0">
                        <a:lnSpc>
                          <a:spcPct val="137000"/>
                        </a:lnSpc>
                        <a:tabLst/>
                      </a:pPr>
                      <a:endParaRPr lang="Arial" altLang="Arial" sz="1000" dirty="0"/>
                    </a:p>
                    <a:p>
                      <a:pPr algn="l" rtl="0" eaLnBrk="0">
                        <a:lnSpc>
                          <a:spcPct val="6435"/>
                        </a:lnSpc>
                        <a:tabLst/>
                      </a:pPr>
                      <a:endParaRPr lang="Arial" altLang="Arial" sz="100" dirty="0"/>
                    </a:p>
                    <a:p>
                      <a:pPr marL="675005" algn="l" rtl="0" eaLnBrk="0">
                        <a:lnSpc>
                          <a:spcPct val="89000"/>
                        </a:lnSpc>
                        <a:tabLst/>
                      </a:pPr>
                      <a:r>
                        <a:rPr sz="2400" kern="0" spc="-50" dirty="0">
                          <a:solidFill>
                            <a:srgbClr val="FFFFFF">
                              <a:alpha val="100000"/>
                            </a:srgbClr>
                          </a:solidFill>
                          <a:latin typeface="Microsoft YaHei"/>
                          <a:ea typeface="Microsoft YaHei"/>
                          <a:cs typeface="Microsoft YaHei"/>
                        </a:rPr>
                        <a:t>1、识记</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2443480">
                <a:tc>
                  <a:txBody>
                    <a:bodyPr/>
                    <a:lstStyle/>
                    <a:p>
                      <a:pPr algn="l" rtl="0" eaLnBrk="0">
                        <a:lnSpc>
                          <a:spcPct val="118000"/>
                        </a:lnSpc>
                        <a:tabLst/>
                      </a:pPr>
                      <a:endParaRPr lang="Arial" altLang="Arial" sz="1000" dirty="0"/>
                    </a:p>
                    <a:p>
                      <a:pPr algn="l" rtl="0" eaLnBrk="0">
                        <a:lnSpc>
                          <a:spcPct val="6251"/>
                        </a:lnSpc>
                        <a:tabLst/>
                      </a:pPr>
                      <a:endParaRPr lang="Arial" altLang="Arial" sz="100" dirty="0"/>
                    </a:p>
                    <a:p>
                      <a:pPr marL="387984" algn="l" rtl="0" eaLnBrk="0">
                        <a:lnSpc>
                          <a:spcPct val="107000"/>
                        </a:lnSpc>
                        <a:tabLst/>
                      </a:pPr>
                      <a:r>
                        <a:rPr sz="2000" kern="0" spc="-100" dirty="0">
                          <a:solidFill>
                            <a:srgbClr val="FFFFFF">
                              <a:alpha val="100000"/>
                            </a:srgbClr>
                          </a:solidFill>
                          <a:latin typeface="Microsoft YaHei"/>
                          <a:ea typeface="Microsoft YaHei"/>
                          <a:cs typeface="Microsoft YaHei"/>
                        </a:rPr>
                        <a:t>（</a:t>
                      </a:r>
                      <a:r>
                        <a:rPr sz="2000" kern="0" spc="-300" dirty="0">
                          <a:solidFill>
                            <a:srgbClr val="FFFFFF">
                              <a:alpha val="100000"/>
                            </a:srgbClr>
                          </a:solidFill>
                          <a:latin typeface="Microsoft YaHei"/>
                          <a:ea typeface="Microsoft YaHei"/>
                          <a:cs typeface="Microsoft YaHei"/>
                        </a:rPr>
                        <a:t> </a:t>
                      </a:r>
                      <a:r>
                        <a:rPr sz="2000" kern="0" spc="-100" dirty="0">
                          <a:solidFill>
                            <a:srgbClr val="FFFFFF">
                              <a:alpha val="100000"/>
                            </a:srgbClr>
                          </a:solidFill>
                          <a:latin typeface="Microsoft YaHei"/>
                          <a:ea typeface="Microsoft YaHei"/>
                          <a:cs typeface="Microsoft YaHei"/>
                        </a:rPr>
                        <a:t>1）儿童家庭教育的内容</a:t>
                      </a:r>
                      <a:r>
                        <a:rPr sz="2000" kern="0" spc="0" dirty="0">
                          <a:solidFill>
                            <a:srgbClr val="FFFFFF">
                              <a:alpha val="100000"/>
                            </a:srgbClr>
                          </a:solidFill>
                          <a:latin typeface="Microsoft YaHei"/>
                          <a:ea typeface="Microsoft YaHei"/>
                          <a:cs typeface="Microsoft YaHei"/>
                        </a:rPr>
                        <a:t>      </a:t>
                      </a:r>
                      <a:r>
                        <a:rPr sz="2000" kern="0" spc="-70" dirty="0">
                          <a:solidFill>
                            <a:srgbClr val="FFFFFF">
                              <a:alpha val="100000"/>
                            </a:srgbClr>
                          </a:solidFill>
                          <a:latin typeface="Microsoft YaHei"/>
                          <a:ea typeface="Microsoft YaHei"/>
                          <a:cs typeface="Microsoft YaHei"/>
                        </a:rPr>
                        <a:t>（2）家庭教育的原则和方法</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314" name="table 314"/>
          <p:cNvGraphicFramePr>
            <a:graphicFrameLocks noGrp="1"/>
          </p:cNvGraphicFramePr>
          <p:nvPr/>
        </p:nvGraphicFramePr>
        <p:xfrm>
          <a:off x="8202421" y="1675128"/>
          <a:ext cx="3632200" cy="3182620"/>
        </p:xfrm>
        <a:graphic>
          <a:graphicData uri="http://schemas.openxmlformats.org/drawingml/2006/table">
            <a:tbl>
              <a:tblPr>
                <a:solidFill>
                  <a:srgbClr val="00B075"/>
                </a:solidFill>
              </a:tblPr>
              <a:tblGrid>
                <a:gridCol w="3632200"/>
              </a:tblGrid>
              <a:tr h="739140">
                <a:tc>
                  <a:txBody>
                    <a:bodyPr/>
                    <a:lstStyle/>
                    <a:p>
                      <a:pPr algn="l" rtl="0" eaLnBrk="0">
                        <a:lnSpc>
                          <a:spcPct val="132000"/>
                        </a:lnSpc>
                        <a:tabLst/>
                      </a:pPr>
                      <a:endParaRPr lang="Arial" altLang="Arial" sz="1000" dirty="0"/>
                    </a:p>
                    <a:p>
                      <a:pPr marL="664209" algn="l" rtl="0" eaLnBrk="0">
                        <a:lnSpc>
                          <a:spcPct val="91000"/>
                        </a:lnSpc>
                        <a:spcBef>
                          <a:spcPts val="5"/>
                        </a:spcBef>
                        <a:tabLst/>
                      </a:pPr>
                      <a:r>
                        <a:rPr sz="2400" kern="0" spc="-60" dirty="0">
                          <a:solidFill>
                            <a:srgbClr val="FFFFFF">
                              <a:alpha val="100000"/>
                            </a:srgbClr>
                          </a:solidFill>
                          <a:latin typeface="Microsoft YaHei"/>
                          <a:ea typeface="Microsoft YaHei"/>
                          <a:cs typeface="Microsoft YaHei"/>
                        </a:rPr>
                        <a:t>3、应用</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2443480">
                <a:tc>
                  <a:txBody>
                    <a:bodyPr/>
                    <a:lstStyle/>
                    <a:p>
                      <a:pPr algn="l" rtl="0" eaLnBrk="0">
                        <a:lnSpc>
                          <a:spcPct val="148000"/>
                        </a:lnSpc>
                        <a:tabLst/>
                      </a:pPr>
                      <a:endParaRPr lang="Arial" altLang="Arial" sz="1000" dirty="0"/>
                    </a:p>
                    <a:p>
                      <a:pPr marL="227965" indent="-4444" algn="l" rtl="0" eaLnBrk="0">
                        <a:lnSpc>
                          <a:spcPct val="96000"/>
                        </a:lnSpc>
                        <a:spcBef>
                          <a:spcPts val="3"/>
                        </a:spcBef>
                        <a:tabLst/>
                      </a:pPr>
                      <a:r>
                        <a:rPr sz="2000" kern="0" spc="30" dirty="0">
                          <a:solidFill>
                            <a:srgbClr val="FFFFFF">
                              <a:alpha val="100000"/>
                            </a:srgbClr>
                          </a:solidFill>
                          <a:latin typeface="Microsoft YaHei"/>
                          <a:ea typeface="Microsoft YaHei"/>
                          <a:cs typeface="Microsoft YaHei"/>
                        </a:rPr>
                        <a:t>分析总结我国古代学前家庭教</a:t>
                      </a:r>
                      <a:r>
                        <a:rPr sz="2000" kern="0" spc="60" dirty="0">
                          <a:solidFill>
                            <a:srgbClr val="FFFFFF">
                              <a:alpha val="100000"/>
                            </a:srgbClr>
                          </a:solidFill>
                          <a:latin typeface="Microsoft YaHei"/>
                          <a:ea typeface="Microsoft YaHei"/>
                          <a:cs typeface="Microsoft YaHei"/>
                        </a:rPr>
                        <a:t> </a:t>
                      </a:r>
                      <a:r>
                        <a:rPr sz="2000" kern="0" spc="-10" dirty="0">
                          <a:solidFill>
                            <a:srgbClr val="FFFFFF">
                              <a:alpha val="100000"/>
                            </a:srgbClr>
                          </a:solidFill>
                          <a:latin typeface="Microsoft YaHei"/>
                          <a:ea typeface="Microsoft YaHei"/>
                          <a:cs typeface="Microsoft YaHei"/>
                        </a:rPr>
                        <a:t>育的主要经验和局限。</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316" name="table 316"/>
          <p:cNvGraphicFramePr>
            <a:graphicFrameLocks noGrp="1"/>
          </p:cNvGraphicFramePr>
          <p:nvPr/>
        </p:nvGraphicFramePr>
        <p:xfrm>
          <a:off x="4381753" y="1710180"/>
          <a:ext cx="3632200" cy="3182620"/>
        </p:xfrm>
        <a:graphic>
          <a:graphicData uri="http://schemas.openxmlformats.org/drawingml/2006/table">
            <a:tbl>
              <a:tblPr>
                <a:solidFill>
                  <a:srgbClr val="00B075"/>
                </a:solidFill>
              </a:tblPr>
              <a:tblGrid>
                <a:gridCol w="3632200"/>
              </a:tblGrid>
              <a:tr h="739140">
                <a:tc>
                  <a:txBody>
                    <a:bodyPr/>
                    <a:lstStyle/>
                    <a:p>
                      <a:pPr algn="l" rtl="0" eaLnBrk="0">
                        <a:lnSpc>
                          <a:spcPct val="136000"/>
                        </a:lnSpc>
                        <a:tabLst/>
                      </a:pPr>
                      <a:endParaRPr lang="Arial" altLang="Arial" sz="1000" dirty="0"/>
                    </a:p>
                    <a:p>
                      <a:pPr algn="l" rtl="0" eaLnBrk="0">
                        <a:lnSpc>
                          <a:spcPct val="8711"/>
                        </a:lnSpc>
                        <a:tabLst/>
                      </a:pPr>
                      <a:endParaRPr lang="Arial" altLang="Arial" sz="100" dirty="0"/>
                    </a:p>
                    <a:p>
                      <a:pPr marL="707390" algn="l" rtl="0" eaLnBrk="0">
                        <a:lnSpc>
                          <a:spcPct val="89000"/>
                        </a:lnSpc>
                        <a:tabLst/>
                      </a:pPr>
                      <a:r>
                        <a:rPr sz="2400" kern="0" spc="-20" dirty="0">
                          <a:solidFill>
                            <a:srgbClr val="FFFFFF">
                              <a:alpha val="100000"/>
                            </a:srgbClr>
                          </a:solidFill>
                          <a:latin typeface="Microsoft YaHei"/>
                          <a:ea typeface="Microsoft YaHei"/>
                          <a:cs typeface="Microsoft YaHei"/>
                        </a:rPr>
                        <a:t>2、领会</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2443480">
                <a:tc>
                  <a:txBody>
                    <a:bodyPr/>
                    <a:lstStyle/>
                    <a:p>
                      <a:pPr algn="l" rtl="0" eaLnBrk="0">
                        <a:lnSpc>
                          <a:spcPct val="151000"/>
                        </a:lnSpc>
                        <a:tabLst/>
                      </a:pPr>
                      <a:endParaRPr lang="Arial" altLang="Arial" sz="1000" dirty="0"/>
                    </a:p>
                    <a:p>
                      <a:pPr algn="l" rtl="0" eaLnBrk="0">
                        <a:lnSpc>
                          <a:spcPct val="8804"/>
                        </a:lnSpc>
                        <a:tabLst/>
                      </a:pPr>
                      <a:endParaRPr lang="Arial" altLang="Arial" sz="100" dirty="0"/>
                    </a:p>
                    <a:p>
                      <a:pPr marL="222884" indent="19050" algn="l" rtl="0" eaLnBrk="0">
                        <a:lnSpc>
                          <a:spcPct val="95000"/>
                        </a:lnSpc>
                        <a:tabLst/>
                      </a:pPr>
                      <a:r>
                        <a:rPr sz="2000" kern="0" spc="20" dirty="0">
                          <a:solidFill>
                            <a:srgbClr val="FFFFFF">
                              <a:alpha val="100000"/>
                            </a:srgbClr>
                          </a:solidFill>
                          <a:latin typeface="Microsoft YaHei"/>
                          <a:ea typeface="Microsoft YaHei"/>
                          <a:cs typeface="Microsoft YaHei"/>
                        </a:rPr>
                        <a:t>中国古代学前教育的基本形式</a:t>
                      </a:r>
                      <a:r>
                        <a:rPr sz="2000" kern="0" spc="40" dirty="0">
                          <a:solidFill>
                            <a:srgbClr val="FFFFFF">
                              <a:alpha val="100000"/>
                            </a:srgbClr>
                          </a:solidFill>
                          <a:latin typeface="Microsoft YaHei"/>
                          <a:ea typeface="Microsoft YaHei"/>
                          <a:cs typeface="Microsoft YaHei"/>
                        </a:rPr>
                        <a:t> </a:t>
                      </a:r>
                      <a:r>
                        <a:rPr sz="2000" kern="0" spc="20" dirty="0">
                          <a:solidFill>
                            <a:srgbClr val="FFFFFF">
                              <a:alpha val="100000"/>
                            </a:srgbClr>
                          </a:solidFill>
                          <a:latin typeface="Microsoft YaHei"/>
                          <a:ea typeface="Microsoft YaHei"/>
                          <a:cs typeface="Microsoft YaHei"/>
                        </a:rPr>
                        <a:t>是家庭教育</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sp>
        <p:nvSpPr>
          <p:cNvPr id="318" name="path"/>
          <p:cNvSpPr/>
          <p:nvPr/>
        </p:nvSpPr>
        <p:spPr>
          <a:xfrm>
            <a:off x="1362458" y="1059179"/>
            <a:ext cx="2773680" cy="469391"/>
          </a:xfrm>
          <a:custGeom>
            <a:avLst/>
            <a:gdLst/>
            <a:ahLst/>
            <a:cxnLst/>
            <a:rect l="0" t="0" r="0" b="0"/>
            <a:pathLst>
              <a:path w="4368" h="739">
                <a:moveTo>
                  <a:pt x="9" y="0"/>
                </a:moveTo>
                <a:lnTo>
                  <a:pt x="630" y="371"/>
                </a:lnTo>
                <a:lnTo>
                  <a:pt x="0" y="739"/>
                </a:lnTo>
                <a:lnTo>
                  <a:pt x="3750" y="739"/>
                </a:lnTo>
                <a:lnTo>
                  <a:pt x="4368" y="375"/>
                </a:lnTo>
                <a:lnTo>
                  <a:pt x="3775" y="0"/>
                </a:lnTo>
                <a:lnTo>
                  <a:pt x="9" y="0"/>
                </a:lnTo>
                <a:close/>
              </a:path>
            </a:pathLst>
          </a:custGeom>
          <a:solidFill>
            <a:srgbClr val="C67B18">
              <a:alpha val="100000"/>
            </a:srgbClr>
          </a:solidFill>
          <a:ln cap="flat">
            <a:noFill/>
            <a:prstDash val="solid"/>
            <a:miter lim="0"/>
          </a:ln>
        </p:spPr>
        <p:txBody>
          <a:bodyPr rtlCol="0"/>
          <a:lstStyle/>
          <a:p>
            <a:pPr algn="ctr"/>
            <a:endParaRPr lang="zh-CN" altLang="en-US"/>
          </a:p>
        </p:txBody>
      </p:sp>
      <p:sp>
        <p:nvSpPr>
          <p:cNvPr id="320" name="textbox 320"/>
          <p:cNvSpPr/>
          <p:nvPr/>
        </p:nvSpPr>
        <p:spPr>
          <a:xfrm>
            <a:off x="929258" y="1058193"/>
            <a:ext cx="2185035" cy="607059"/>
          </a:xfrm>
          <a:prstGeom prst="rect">
            <a:avLst/>
          </a:prstGeom>
        </p:spPr>
        <p:txBody>
          <a:bodyPr vert="horz" wrap="square" lIns="0" tIns="0" rIns="0" bIns="0"/>
          <a:lstStyle/>
          <a:p>
            <a:pPr algn="l" rtl="0" eaLnBrk="0">
              <a:lnSpc>
                <a:spcPct val="112000"/>
              </a:lnSpc>
              <a:tabLst/>
            </a:pPr>
            <a:endParaRPr lang="Arial" altLang="Arial" sz="700" dirty="0"/>
          </a:p>
          <a:p>
            <a:pPr marL="569594" algn="l" rtl="0" eaLnBrk="0">
              <a:lnSpc>
                <a:spcPct val="91000"/>
              </a:lnSpc>
              <a:spcBef>
                <a:spcPts val="6"/>
              </a:spcBef>
              <a:tabLst>
                <a:tab pos="1029969" algn="l"/>
              </a:tabLst>
            </a:pPr>
            <a:r>
              <a:rPr sz="1800" kern="0" spc="0" dirty="0">
                <a:solidFill>
                  <a:srgbClr val="FFFFFF">
                    <a:alpha val="100000"/>
                  </a:srgbClr>
                </a:solidFill>
                <a:latin typeface="Microsoft YaHei"/>
                <a:ea typeface="Microsoft YaHei"/>
                <a:cs typeface="Microsoft YaHei"/>
              </a:rPr>
              <a:t>	</a:t>
            </a:r>
            <a:r>
              <a:rPr sz="1800" kern="0" spc="-10" dirty="0">
                <a:solidFill>
                  <a:srgbClr val="FFFFFF">
                    <a:alpha val="100000"/>
                  </a:srgbClr>
                </a:solidFill>
                <a:latin typeface="Microsoft YaHei"/>
                <a:ea typeface="Microsoft YaHei"/>
                <a:cs typeface="Microsoft YaHei"/>
              </a:rPr>
              <a:t>第一章小结</a:t>
            </a:r>
            <a:endParaRPr lang="Microsoft YaHei" altLang="Microsoft YaHei" sz="1800" dirty="0"/>
          </a:p>
        </p:txBody>
      </p:sp>
      <p:sp>
        <p:nvSpPr>
          <p:cNvPr id="322" name="path"/>
          <p:cNvSpPr/>
          <p:nvPr/>
        </p:nvSpPr>
        <p:spPr>
          <a:xfrm>
            <a:off x="941958" y="1070893"/>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32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0" name="picture 3310"/>
          <p:cNvPicPr>
            <a:picLocks noChangeAspect="1"/>
          </p:cNvPicPr>
          <p:nvPr/>
        </p:nvPicPr>
        <p:blipFill>
          <a:blip r:embed="rId2"/>
          <a:stretch>
            <a:fillRect/>
          </a:stretch>
        </p:blipFill>
        <p:spPr>
          <a:xfrm rot="21600000">
            <a:off x="0" y="0"/>
            <a:ext cx="12192000" cy="6858000"/>
          </a:xfrm>
          <a:prstGeom prst="rect">
            <a:avLst/>
          </a:prstGeom>
        </p:spPr>
      </p:pic>
      <p:sp>
        <p:nvSpPr>
          <p:cNvPr id="331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314" name="textbox 3314"/>
          <p:cNvSpPr/>
          <p:nvPr/>
        </p:nvSpPr>
        <p:spPr>
          <a:xfrm>
            <a:off x="3623846" y="2309785"/>
            <a:ext cx="5097145"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90" dirty="0">
                <a:solidFill>
                  <a:srgbClr val="E9A54E">
                    <a:alpha val="100000"/>
                  </a:srgbClr>
                </a:solidFill>
                <a:latin typeface="Microsoft YaHei"/>
                <a:ea typeface="Microsoft YaHei"/>
                <a:cs typeface="Microsoft YaHei"/>
              </a:rPr>
              <a:t>外国古代学前教育思想</a:t>
            </a:r>
            <a:endParaRPr lang="Microsoft YaHei" altLang="Microsoft YaHei" sz="3900" dirty="0"/>
          </a:p>
        </p:txBody>
      </p:sp>
      <p:grpSp>
        <p:nvGrpSpPr>
          <p:cNvPr id="448" name="group 448"/>
          <p:cNvGrpSpPr/>
          <p:nvPr/>
        </p:nvGrpSpPr>
        <p:grpSpPr>
          <a:xfrm rot="21600000">
            <a:off x="5335807" y="1103286"/>
            <a:ext cx="1540991" cy="529932"/>
            <a:chOff x="0" y="0"/>
            <a:chExt cx="1540991" cy="529932"/>
          </a:xfrm>
        </p:grpSpPr>
        <p:pic>
          <p:nvPicPr>
            <p:cNvPr id="3316" name="picture 3316"/>
            <p:cNvPicPr>
              <a:picLocks noChangeAspect="1"/>
            </p:cNvPicPr>
            <p:nvPr/>
          </p:nvPicPr>
          <p:blipFill>
            <a:blip r:embed="rId3"/>
            <a:stretch>
              <a:fillRect/>
            </a:stretch>
          </p:blipFill>
          <p:spPr>
            <a:xfrm rot="21600000">
              <a:off x="11397" y="18952"/>
              <a:ext cx="1529593" cy="510980"/>
            </a:xfrm>
            <a:prstGeom prst="rect">
              <a:avLst/>
            </a:prstGeom>
          </p:spPr>
        </p:pic>
        <p:sp>
          <p:nvSpPr>
            <p:cNvPr id="3318" name="textbox 3318"/>
            <p:cNvSpPr/>
            <p:nvPr/>
          </p:nvSpPr>
          <p:spPr>
            <a:xfrm>
              <a:off x="-12700" y="-12700"/>
              <a:ext cx="1566544"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第八章</a:t>
              </a:r>
              <a:endParaRPr lang="Microsoft YaHei" altLang="Microsoft YaHei" sz="3900" dirty="0"/>
            </a:p>
          </p:txBody>
        </p:sp>
      </p:grpSp>
      <p:sp>
        <p:nvSpPr>
          <p:cNvPr id="332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22" name="picture 3322"/>
          <p:cNvPicPr>
            <a:picLocks noChangeAspect="1"/>
          </p:cNvPicPr>
          <p:nvPr/>
        </p:nvPicPr>
        <p:blipFill>
          <a:blip r:embed="rId2"/>
          <a:stretch>
            <a:fillRect/>
          </a:stretch>
        </p:blipFill>
        <p:spPr>
          <a:xfrm rot="21600000">
            <a:off x="0" y="0"/>
            <a:ext cx="12192000" cy="6858000"/>
          </a:xfrm>
          <a:prstGeom prst="rect">
            <a:avLst/>
          </a:prstGeom>
        </p:spPr>
      </p:pic>
      <p:sp>
        <p:nvSpPr>
          <p:cNvPr id="332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326" name="textbox 3326"/>
          <p:cNvSpPr/>
          <p:nvPr/>
        </p:nvSpPr>
        <p:spPr>
          <a:xfrm>
            <a:off x="1445765" y="508501"/>
            <a:ext cx="7877175" cy="3858259"/>
          </a:xfrm>
          <a:prstGeom prst="rect">
            <a:avLst/>
          </a:prstGeom>
        </p:spPr>
        <p:txBody>
          <a:bodyPr vert="horz" wrap="square" lIns="0" tIns="0" rIns="0" bIns="0"/>
          <a:lstStyle/>
          <a:p>
            <a:pPr algn="l" rtl="0" eaLnBrk="0">
              <a:lnSpc>
                <a:spcPct val="87417"/>
              </a:lnSpc>
              <a:tabLst/>
            </a:pPr>
            <a:endParaRPr lang="Arial" altLang="Arial" sz="100" dirty="0"/>
          </a:p>
          <a:p>
            <a:pPr marL="233045" algn="l" rtl="0" eaLnBrk="0">
              <a:lnSpc>
                <a:spcPct val="91000"/>
              </a:lnSpc>
              <a:tabLst/>
            </a:pPr>
            <a:r>
              <a:rPr sz="2400" b="1" kern="0" spc="-10" dirty="0">
                <a:solidFill>
                  <a:srgbClr val="7F7F7F">
                    <a:alpha val="100000"/>
                  </a:srgbClr>
                </a:solidFill>
                <a:latin typeface="Microsoft YaHei"/>
                <a:ea typeface="Microsoft YaHei"/>
                <a:cs typeface="Microsoft YaHei"/>
              </a:rPr>
              <a:t>柏拉图的学前教育思想</a:t>
            </a:r>
            <a:endParaRPr lang="Microsoft YaHei" altLang="Microsoft YaHei" sz="2400" dirty="0"/>
          </a:p>
          <a:p>
            <a:pPr algn="l" rtl="0" eaLnBrk="0">
              <a:lnSpc>
                <a:spcPct val="123000"/>
              </a:lnSpc>
              <a:tabLst/>
            </a:pPr>
            <a:endParaRPr lang="Arial" altLang="Arial" sz="1000" dirty="0"/>
          </a:p>
          <a:p>
            <a:pPr marL="944880" algn="l" rtl="0" eaLnBrk="0">
              <a:lnSpc>
                <a:spcPct val="91000"/>
              </a:lnSpc>
              <a:spcBef>
                <a:spcPts val="612"/>
              </a:spcBef>
              <a:tabLst>
                <a:tab pos="1125855"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一、柏拉图的学前教</a:t>
            </a:r>
            <a:r>
              <a:rPr sz="2000" kern="0" spc="-10" dirty="0">
                <a:solidFill>
                  <a:srgbClr val="44546A">
                    <a:alpha val="100000"/>
                  </a:srgbClr>
                </a:solidFill>
                <a:latin typeface="Microsoft YaHei"/>
                <a:ea typeface="Microsoft YaHei"/>
                <a:cs typeface="Microsoft YaHei"/>
              </a:rPr>
              <a:t>育思想</a:t>
            </a:r>
            <a:endParaRPr lang="Microsoft YaHei" altLang="Microsoft YaHei" sz="2000" dirty="0"/>
          </a:p>
          <a:p>
            <a:pPr algn="l" rtl="0" eaLnBrk="0">
              <a:lnSpc>
                <a:spcPct val="144000"/>
              </a:lnSpc>
              <a:tabLst/>
            </a:pPr>
            <a:endParaRPr lang="Arial" altLang="Arial" sz="1000" dirty="0"/>
          </a:p>
          <a:p>
            <a:pPr marL="141604" algn="l" rtl="0" eaLnBrk="0">
              <a:lnSpc>
                <a:spcPct val="83000"/>
              </a:lnSpc>
              <a:spcBef>
                <a:spcPts val="606"/>
              </a:spcBef>
              <a:tabLst/>
            </a:pPr>
            <a:r>
              <a:rPr sz="2000" kern="0" spc="-60" dirty="0">
                <a:solidFill>
                  <a:srgbClr val="000000">
                    <a:alpha val="100000"/>
                  </a:srgbClr>
                </a:solidFill>
                <a:latin typeface="Microsoft YaHei"/>
                <a:ea typeface="Microsoft YaHei"/>
                <a:cs typeface="Microsoft YaHei"/>
              </a:rPr>
              <a:t>古希腊著名哲学家，教育家。</a:t>
            </a:r>
            <a:endParaRPr lang="Microsoft YaHei" altLang="Microsoft YaHei" sz="2000" dirty="0"/>
          </a:p>
          <a:p>
            <a:pPr marL="139700" algn="l" rtl="0" eaLnBrk="0">
              <a:lnSpc>
                <a:spcPts val="3354"/>
              </a:lnSpc>
              <a:tabLst/>
            </a:pPr>
            <a:r>
              <a:rPr sz="2000" kern="0" spc="-70" dirty="0">
                <a:solidFill>
                  <a:srgbClr val="000000">
                    <a:alpha val="100000"/>
                  </a:srgbClr>
                </a:solidFill>
                <a:latin typeface="Microsoft YaHei"/>
                <a:ea typeface="Microsoft YaHei"/>
                <a:cs typeface="Microsoft YaHei"/>
              </a:rPr>
              <a:t>著作：</a:t>
            </a:r>
            <a:r>
              <a:rPr sz="2000" kern="0" spc="33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《理想国》《法律篇</a:t>
            </a:r>
            <a:r>
              <a:rPr sz="2000" kern="0" spc="-80" dirty="0">
                <a:solidFill>
                  <a:srgbClr val="000000">
                    <a:alpha val="100000"/>
                  </a:srgbClr>
                </a:solidFill>
                <a:latin typeface="Microsoft YaHei"/>
                <a:ea typeface="Microsoft YaHei"/>
                <a:cs typeface="Microsoft YaHei"/>
              </a:rPr>
              <a:t>》</a:t>
            </a:r>
            <a:endParaRPr lang="Microsoft YaHei" altLang="Microsoft YaHei" sz="2000" dirty="0"/>
          </a:p>
          <a:p>
            <a:pPr marL="298450" algn="l" rtl="0" eaLnBrk="0">
              <a:lnSpc>
                <a:spcPts val="2645"/>
              </a:lnSpc>
              <a:spcBef>
                <a:spcPts val="489"/>
              </a:spcBef>
              <a:tabLst/>
            </a:pPr>
            <a:r>
              <a:rPr sz="2000" b="1" kern="0" spc="-130" dirty="0">
                <a:solidFill>
                  <a:srgbClr val="00B075">
                    <a:alpha val="100000"/>
                  </a:srgbClr>
                </a:solidFill>
                <a:latin typeface="Microsoft YaHei"/>
                <a:ea typeface="Microsoft YaHei"/>
                <a:cs typeface="Microsoft YaHei"/>
              </a:rPr>
              <a:t>（一）哲学观与政治观</a:t>
            </a:r>
            <a:endParaRPr lang="Microsoft YaHei" altLang="Microsoft YaHei" sz="2000" dirty="0"/>
          </a:p>
          <a:p>
            <a:pPr marL="146685" algn="l" rtl="0" eaLnBrk="0">
              <a:lnSpc>
                <a:spcPct val="91000"/>
              </a:lnSpc>
              <a:spcBef>
                <a:spcPts val="890"/>
              </a:spcBef>
              <a:tabLst/>
            </a:pPr>
            <a:r>
              <a:rPr sz="2000" kern="0" spc="-30" dirty="0">
                <a:solidFill>
                  <a:srgbClr val="000000">
                    <a:alpha val="100000"/>
                  </a:srgbClr>
                </a:solidFill>
                <a:latin typeface="Microsoft YaHei"/>
                <a:ea typeface="Microsoft YaHei"/>
                <a:cs typeface="Microsoft YaHei"/>
              </a:rPr>
              <a:t>哲学观</a:t>
            </a:r>
            <a:r>
              <a:rPr sz="2000" kern="0" spc="-50" dirty="0">
                <a:solidFill>
                  <a:srgbClr val="000000">
                    <a:alpha val="100000"/>
                  </a:srgbClr>
                </a:solidFill>
                <a:latin typeface="Microsoft YaHei"/>
                <a:ea typeface="Microsoft YaHei"/>
                <a:cs typeface="Microsoft YaHei"/>
              </a:rPr>
              <a:t>：（</a:t>
            </a:r>
            <a:r>
              <a:rPr sz="2000" kern="0" spc="-30" dirty="0">
                <a:solidFill>
                  <a:srgbClr val="000000">
                    <a:alpha val="100000"/>
                  </a:srgbClr>
                </a:solidFill>
                <a:latin typeface="Microsoft YaHei"/>
                <a:ea typeface="Microsoft YaHei"/>
                <a:cs typeface="Microsoft YaHei"/>
              </a:rPr>
              <a:t>1）“理念论”：即“本体论”；理念</a:t>
            </a:r>
            <a:r>
              <a:rPr sz="2000" kern="0" spc="-40" dirty="0">
                <a:solidFill>
                  <a:srgbClr val="000000">
                    <a:alpha val="100000"/>
                  </a:srgbClr>
                </a:solidFill>
                <a:latin typeface="Microsoft YaHei"/>
                <a:ea typeface="Microsoft YaHei"/>
                <a:cs typeface="Microsoft YaHei"/>
              </a:rPr>
              <a:t>；</a:t>
            </a:r>
            <a:endParaRPr lang="Microsoft YaHei" altLang="Microsoft YaHei" sz="2000" dirty="0"/>
          </a:p>
          <a:p>
            <a:pPr algn="r" rtl="0" eaLnBrk="0">
              <a:lnSpc>
                <a:spcPts val="2587"/>
              </a:lnSpc>
              <a:spcBef>
                <a:spcPts val="565"/>
              </a:spcBef>
              <a:tabLst/>
            </a:pPr>
            <a:r>
              <a:rPr sz="2000" kern="0" spc="-110" dirty="0">
                <a:solidFill>
                  <a:srgbClr val="000000">
                    <a:alpha val="100000"/>
                  </a:srgbClr>
                </a:solidFill>
                <a:latin typeface="Microsoft YaHei"/>
                <a:ea typeface="Microsoft YaHei"/>
                <a:cs typeface="Microsoft YaHei"/>
              </a:rPr>
              <a:t>（2）认识论：“灵魂回忆</a:t>
            </a:r>
            <a:r>
              <a:rPr sz="2000" kern="0" spc="-120" dirty="0">
                <a:solidFill>
                  <a:srgbClr val="000000">
                    <a:alpha val="100000"/>
                  </a:srgbClr>
                </a:solidFill>
                <a:latin typeface="Microsoft YaHei"/>
                <a:ea typeface="Microsoft YaHei"/>
                <a:cs typeface="Microsoft YaHei"/>
              </a:rPr>
              <a:t>说”；</a:t>
            </a:r>
            <a:r>
              <a:rPr sz="2000" kern="0" spc="350" dirty="0">
                <a:solidFill>
                  <a:srgbClr val="000000">
                    <a:alpha val="100000"/>
                  </a:srgbClr>
                </a:solidFill>
                <a:latin typeface="Microsoft YaHei"/>
                <a:ea typeface="Microsoft YaHei"/>
                <a:cs typeface="Microsoft YaHei"/>
              </a:rPr>
              <a:t> </a:t>
            </a:r>
            <a:r>
              <a:rPr sz="2000" kern="0" spc="-120" dirty="0">
                <a:solidFill>
                  <a:srgbClr val="000000">
                    <a:alpha val="100000"/>
                  </a:srgbClr>
                </a:solidFill>
                <a:latin typeface="Microsoft YaHei"/>
                <a:ea typeface="Microsoft YaHei"/>
                <a:cs typeface="Microsoft YaHei"/>
              </a:rPr>
              <a:t>教学的目的就是让人恢复固有知识；</a:t>
            </a:r>
            <a:endParaRPr lang="Microsoft YaHei" altLang="Microsoft YaHei" sz="2000" dirty="0"/>
          </a:p>
          <a:p>
            <a:pPr marL="140970" algn="l" rtl="0" eaLnBrk="0">
              <a:lnSpc>
                <a:spcPct val="86000"/>
              </a:lnSpc>
              <a:spcBef>
                <a:spcPts val="888"/>
              </a:spcBef>
              <a:tabLst/>
            </a:pPr>
            <a:r>
              <a:rPr sz="2000" kern="0" spc="-50" dirty="0">
                <a:solidFill>
                  <a:srgbClr val="000000">
                    <a:alpha val="100000"/>
                  </a:srgbClr>
                </a:solidFill>
                <a:latin typeface="Microsoft YaHei"/>
                <a:ea typeface="Microsoft YaHei"/>
                <a:cs typeface="Microsoft YaHei"/>
              </a:rPr>
              <a:t>政治观</a:t>
            </a:r>
            <a:r>
              <a:rPr sz="2000" kern="0" spc="-40" dirty="0">
                <a:solidFill>
                  <a:srgbClr val="000000">
                    <a:alpha val="100000"/>
                  </a:srgbClr>
                </a:solidFill>
                <a:latin typeface="Microsoft YaHei"/>
                <a:ea typeface="Microsoft YaHei"/>
                <a:cs typeface="Microsoft YaHei"/>
              </a:rPr>
              <a:t>：（</a:t>
            </a:r>
            <a:r>
              <a:rPr sz="2000" kern="0" spc="-50" dirty="0">
                <a:solidFill>
                  <a:srgbClr val="000000">
                    <a:alpha val="100000"/>
                  </a:srgbClr>
                </a:solidFill>
                <a:latin typeface="Microsoft YaHei"/>
                <a:ea typeface="Microsoft YaHei"/>
                <a:cs typeface="Microsoft YaHei"/>
              </a:rPr>
              <a:t>1）国家学说、社会</a:t>
            </a:r>
            <a:r>
              <a:rPr sz="2000" kern="0" spc="-60" dirty="0">
                <a:solidFill>
                  <a:srgbClr val="000000">
                    <a:alpha val="100000"/>
                  </a:srgbClr>
                </a:solidFill>
                <a:latin typeface="Microsoft YaHei"/>
                <a:ea typeface="Microsoft YaHei"/>
                <a:cs typeface="Microsoft YaHei"/>
              </a:rPr>
              <a:t>政治观；</a:t>
            </a:r>
            <a:endParaRPr lang="Microsoft YaHei" altLang="Microsoft YaHei" sz="2000" dirty="0"/>
          </a:p>
          <a:p>
            <a:pPr marL="302895" algn="l" rtl="0" eaLnBrk="0">
              <a:lnSpc>
                <a:spcPts val="3288"/>
              </a:lnSpc>
              <a:tabLst/>
            </a:pPr>
            <a:r>
              <a:rPr sz="2000" kern="0" spc="-120" dirty="0">
                <a:solidFill>
                  <a:srgbClr val="000000">
                    <a:alpha val="100000"/>
                  </a:srgbClr>
                </a:solidFill>
                <a:latin typeface="Microsoft YaHei"/>
                <a:ea typeface="Microsoft YaHei"/>
                <a:cs typeface="Microsoft YaHei"/>
              </a:rPr>
              <a:t>（2）教育是实现理想国的手段和</a:t>
            </a:r>
            <a:r>
              <a:rPr sz="2000" kern="0" spc="-130" dirty="0">
                <a:solidFill>
                  <a:srgbClr val="000000">
                    <a:alpha val="100000"/>
                  </a:srgbClr>
                </a:solidFill>
                <a:latin typeface="Microsoft YaHei"/>
                <a:ea typeface="Microsoft YaHei"/>
                <a:cs typeface="Microsoft YaHei"/>
              </a:rPr>
              <a:t>工具；</a:t>
            </a:r>
            <a:endParaRPr lang="Microsoft YaHei" altLang="Microsoft YaHei" sz="2000" dirty="0"/>
          </a:p>
        </p:txBody>
      </p:sp>
      <p:sp>
        <p:nvSpPr>
          <p:cNvPr id="332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pic>
        <p:nvPicPr>
          <p:cNvPr id="3330" name="picture 3330"/>
          <p:cNvPicPr>
            <a:picLocks noChangeAspect="1"/>
          </p:cNvPicPr>
          <p:nvPr/>
        </p:nvPicPr>
        <p:blipFill>
          <a:blip r:embed="rId3"/>
          <a:stretch>
            <a:fillRect/>
          </a:stretch>
        </p:blipFill>
        <p:spPr>
          <a:xfrm rot="21600000">
            <a:off x="8988552" y="835152"/>
            <a:ext cx="2478023" cy="2822447"/>
          </a:xfrm>
          <a:prstGeom prst="rect">
            <a:avLst/>
          </a:prstGeom>
        </p:spPr>
      </p:pic>
      <p:sp>
        <p:nvSpPr>
          <p:cNvPr id="3332" name="textbox 333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333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50" name="group 450"/>
          <p:cNvGrpSpPr/>
          <p:nvPr/>
        </p:nvGrpSpPr>
        <p:grpSpPr>
          <a:xfrm rot="21600000">
            <a:off x="1635842" y="181482"/>
            <a:ext cx="2436828" cy="199231"/>
            <a:chOff x="0" y="0"/>
            <a:chExt cx="2436828" cy="199231"/>
          </a:xfrm>
        </p:grpSpPr>
        <p:pic>
          <p:nvPicPr>
            <p:cNvPr id="3336" name="picture 3336"/>
            <p:cNvPicPr>
              <a:picLocks noChangeAspect="1"/>
            </p:cNvPicPr>
            <p:nvPr/>
          </p:nvPicPr>
          <p:blipFill>
            <a:blip r:embed="rId4"/>
            <a:stretch>
              <a:fillRect/>
            </a:stretch>
          </p:blipFill>
          <p:spPr>
            <a:xfrm rot="21600000">
              <a:off x="761" y="11350"/>
              <a:ext cx="2436066" cy="187881"/>
            </a:xfrm>
            <a:prstGeom prst="rect">
              <a:avLst/>
            </a:prstGeom>
          </p:spPr>
        </p:pic>
        <p:sp>
          <p:nvSpPr>
            <p:cNvPr id="3338" name="textbox 3338"/>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34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2" name="picture 3342"/>
          <p:cNvPicPr>
            <a:picLocks noChangeAspect="1"/>
          </p:cNvPicPr>
          <p:nvPr/>
        </p:nvPicPr>
        <p:blipFill>
          <a:blip r:embed="rId2"/>
          <a:stretch>
            <a:fillRect/>
          </a:stretch>
        </p:blipFill>
        <p:spPr>
          <a:xfrm rot="21600000">
            <a:off x="0" y="0"/>
            <a:ext cx="12192000" cy="6858000"/>
          </a:xfrm>
          <a:prstGeom prst="rect">
            <a:avLst/>
          </a:prstGeom>
        </p:spPr>
      </p:pic>
      <p:sp>
        <p:nvSpPr>
          <p:cNvPr id="334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346" name="textbox 3346"/>
          <p:cNvSpPr/>
          <p:nvPr/>
        </p:nvSpPr>
        <p:spPr>
          <a:xfrm>
            <a:off x="1572903" y="508501"/>
            <a:ext cx="5337809" cy="5123179"/>
          </a:xfrm>
          <a:prstGeom prst="rect">
            <a:avLst/>
          </a:prstGeom>
        </p:spPr>
        <p:txBody>
          <a:bodyPr vert="horz" wrap="square" lIns="0" tIns="0" rIns="0" bIns="0"/>
          <a:lstStyle/>
          <a:p>
            <a:pPr algn="l" rtl="0" eaLnBrk="0">
              <a:lnSpc>
                <a:spcPct val="87417"/>
              </a:lnSpc>
              <a:tabLst/>
            </a:pPr>
            <a:endParaRPr lang="Arial" altLang="Arial" sz="100" dirty="0"/>
          </a:p>
          <a:p>
            <a:pPr marL="106045" algn="l" rtl="0" eaLnBrk="0">
              <a:lnSpc>
                <a:spcPct val="91000"/>
              </a:lnSpc>
              <a:tabLst/>
            </a:pPr>
            <a:r>
              <a:rPr sz="2400" b="1" kern="0" spc="-10" dirty="0">
                <a:solidFill>
                  <a:srgbClr val="7F7F7F">
                    <a:alpha val="100000"/>
                  </a:srgbClr>
                </a:solidFill>
                <a:latin typeface="Microsoft YaHei"/>
                <a:ea typeface="Microsoft YaHei"/>
                <a:cs typeface="Microsoft YaHei"/>
              </a:rPr>
              <a:t>柏拉图的学前教育思想</a:t>
            </a:r>
            <a:endParaRPr lang="Microsoft YaHei" altLang="Microsoft YaHei" sz="24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4000"/>
              </a:lnSpc>
              <a:tabLst/>
            </a:pPr>
            <a:endParaRPr lang="Arial" altLang="Arial" sz="1000" dirty="0"/>
          </a:p>
          <a:p>
            <a:pPr marL="171450" algn="l" rtl="0" eaLnBrk="0">
              <a:lnSpc>
                <a:spcPct val="91000"/>
              </a:lnSpc>
              <a:spcBef>
                <a:spcPts val="605"/>
              </a:spcBef>
              <a:tabLst/>
            </a:pPr>
            <a:r>
              <a:rPr sz="2000" b="1" kern="0" spc="-130" dirty="0">
                <a:solidFill>
                  <a:srgbClr val="00B075">
                    <a:alpha val="100000"/>
                  </a:srgbClr>
                </a:solidFill>
                <a:latin typeface="Microsoft YaHei"/>
                <a:ea typeface="Microsoft YaHei"/>
                <a:cs typeface="Microsoft YaHei"/>
              </a:rPr>
              <a:t>（二）学前教育思想</a:t>
            </a:r>
            <a:endParaRPr lang="Microsoft YaHei" altLang="Microsoft YaHei" sz="2000" dirty="0"/>
          </a:p>
          <a:p>
            <a:pPr marL="17145" algn="l" rtl="0" eaLnBrk="0">
              <a:lnSpc>
                <a:spcPct val="83000"/>
              </a:lnSpc>
              <a:spcBef>
                <a:spcPts val="930"/>
              </a:spcBef>
              <a:tabLst/>
            </a:pPr>
            <a:r>
              <a:rPr sz="2000" kern="0" spc="0" dirty="0">
                <a:solidFill>
                  <a:srgbClr val="000000">
                    <a:alpha val="100000"/>
                  </a:srgbClr>
                </a:solidFill>
                <a:latin typeface="Microsoft YaHei"/>
                <a:ea typeface="Microsoft YaHei"/>
                <a:cs typeface="Microsoft YaHei"/>
              </a:rPr>
              <a:t>西方最早提出较为系统的学前教育思</a:t>
            </a:r>
            <a:r>
              <a:rPr sz="2000" kern="0" spc="-10" dirty="0">
                <a:solidFill>
                  <a:srgbClr val="000000">
                    <a:alpha val="100000"/>
                  </a:srgbClr>
                </a:solidFill>
                <a:latin typeface="Microsoft YaHei"/>
                <a:ea typeface="Microsoft YaHei"/>
                <a:cs typeface="Microsoft YaHei"/>
              </a:rPr>
              <a:t>想的人</a:t>
            </a:r>
            <a:endParaRPr lang="Microsoft YaHei" altLang="Microsoft YaHei" sz="2000" dirty="0"/>
          </a:p>
          <a:p>
            <a:pPr marL="36830" algn="l" rtl="0" eaLnBrk="0">
              <a:lnSpc>
                <a:spcPts val="3114"/>
              </a:lnSpc>
              <a:tabLst/>
            </a:pPr>
            <a:r>
              <a:rPr sz="2000" kern="0" spc="-160" dirty="0">
                <a:solidFill>
                  <a:srgbClr val="000000">
                    <a:alpha val="100000"/>
                  </a:srgbClr>
                </a:solidFill>
                <a:latin typeface="Microsoft YaHei"/>
                <a:ea typeface="Microsoft YaHei"/>
                <a:cs typeface="Microsoft YaHei"/>
              </a:rPr>
              <a:t>1、早教的重要性。</a:t>
            </a:r>
            <a:endParaRPr lang="Microsoft YaHei" altLang="Microsoft YaHei" sz="2000" dirty="0"/>
          </a:p>
          <a:p>
            <a:pPr marL="24765" algn="l" rtl="0" eaLnBrk="0">
              <a:lnSpc>
                <a:spcPct val="91000"/>
              </a:lnSpc>
              <a:spcBef>
                <a:spcPts val="1140"/>
              </a:spcBef>
              <a:tabLst/>
            </a:pPr>
            <a:r>
              <a:rPr sz="2000" kern="0" spc="-140" dirty="0">
                <a:solidFill>
                  <a:srgbClr val="000000">
                    <a:alpha val="100000"/>
                  </a:srgbClr>
                </a:solidFill>
                <a:latin typeface="Microsoft YaHei"/>
                <a:ea typeface="Microsoft YaHei"/>
                <a:cs typeface="Microsoft YaHei"/>
              </a:rPr>
              <a:t>2、优生优育与胎教。</a:t>
            </a:r>
            <a:endParaRPr lang="Microsoft YaHei" altLang="Microsoft YaHei" sz="2000" dirty="0"/>
          </a:p>
          <a:p>
            <a:pPr marL="88900" algn="l" rtl="0" eaLnBrk="0">
              <a:lnSpc>
                <a:spcPts val="2587"/>
              </a:lnSpc>
              <a:spcBef>
                <a:spcPts val="566"/>
              </a:spcBef>
              <a:tabLst/>
            </a:pPr>
            <a:r>
              <a:rPr sz="2000" kern="0" spc="0" dirty="0">
                <a:solidFill>
                  <a:srgbClr val="000000">
                    <a:alpha val="100000"/>
                  </a:srgbClr>
                </a:solidFill>
                <a:latin typeface="Microsoft YaHei"/>
                <a:ea typeface="Microsoft YaHei"/>
                <a:cs typeface="Microsoft YaHei"/>
              </a:rPr>
              <a:t>最早论述优生优育的问题——《理想国》</a:t>
            </a:r>
            <a:r>
              <a:rPr sz="2000" kern="0" spc="-10" dirty="0">
                <a:solidFill>
                  <a:srgbClr val="000000">
                    <a:alpha val="100000"/>
                  </a:srgbClr>
                </a:solidFill>
                <a:latin typeface="Microsoft YaHei"/>
                <a:ea typeface="Microsoft YaHei"/>
                <a:cs typeface="Microsoft YaHei"/>
              </a:rPr>
              <a:t>。</a:t>
            </a:r>
            <a:endParaRPr lang="Microsoft YaHei" altLang="Microsoft YaHei" sz="2000" dirty="0"/>
          </a:p>
          <a:p>
            <a:pPr marL="27940" algn="l" rtl="0" eaLnBrk="0">
              <a:lnSpc>
                <a:spcPct val="91000"/>
              </a:lnSpc>
              <a:spcBef>
                <a:spcPts val="904"/>
              </a:spcBef>
              <a:tabLst/>
            </a:pPr>
            <a:r>
              <a:rPr sz="2000" kern="0" spc="-10" dirty="0">
                <a:solidFill>
                  <a:srgbClr val="000000">
                    <a:alpha val="100000"/>
                  </a:srgbClr>
                </a:solidFill>
                <a:latin typeface="Microsoft YaHei"/>
                <a:ea typeface="Microsoft YaHei"/>
                <a:cs typeface="Microsoft YaHei"/>
              </a:rPr>
              <a:t>3、学前教育管理—</a:t>
            </a:r>
            <a:r>
              <a:rPr sz="2000" kern="0" spc="-40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由国家负责，实行公育。</a:t>
            </a:r>
            <a:endParaRPr lang="Microsoft YaHei" altLang="Microsoft YaHei" sz="2000" dirty="0"/>
          </a:p>
          <a:p>
            <a:pPr marL="312420" algn="l" rtl="0" eaLnBrk="0">
              <a:lnSpc>
                <a:spcPct val="91000"/>
              </a:lnSpc>
              <a:spcBef>
                <a:spcPts val="936"/>
              </a:spcBef>
              <a:tabLst/>
            </a:pPr>
            <a:r>
              <a:rPr sz="2000" kern="0" spc="-130" dirty="0">
                <a:solidFill>
                  <a:srgbClr val="000000">
                    <a:alpha val="100000"/>
                  </a:srgbClr>
                </a:solidFill>
                <a:latin typeface="Microsoft YaHei"/>
                <a:ea typeface="Microsoft YaHei"/>
                <a:cs typeface="Microsoft YaHei"/>
              </a:rPr>
              <a:t>公育制度的年龄划分：</a:t>
            </a:r>
            <a:endParaRPr lang="Microsoft YaHei" altLang="Microsoft YaHei" sz="2000" dirty="0"/>
          </a:p>
          <a:p>
            <a:pPr marL="320040" algn="l" rtl="0" eaLnBrk="0">
              <a:lnSpc>
                <a:spcPct val="91000"/>
              </a:lnSpc>
              <a:spcBef>
                <a:spcPts val="937"/>
              </a:spcBef>
              <a:tabLst/>
            </a:pPr>
            <a:r>
              <a:rPr sz="2000" kern="0" spc="-10" dirty="0">
                <a:solidFill>
                  <a:srgbClr val="000000">
                    <a:alpha val="100000"/>
                  </a:srgbClr>
                </a:solidFill>
                <a:latin typeface="Microsoft YaHei"/>
                <a:ea typeface="Microsoft YaHei"/>
                <a:cs typeface="Microsoft YaHei"/>
              </a:rPr>
              <a:t>0~3岁：育儿园，集体喂养；</a:t>
            </a:r>
            <a:endParaRPr lang="Microsoft YaHei" altLang="Microsoft YaHei" sz="2000" dirty="0"/>
          </a:p>
          <a:p>
            <a:pPr marL="327025" algn="l" rtl="0" eaLnBrk="0">
              <a:lnSpc>
                <a:spcPct val="91000"/>
              </a:lnSpc>
              <a:spcBef>
                <a:spcPts val="936"/>
              </a:spcBef>
              <a:tabLst/>
            </a:pPr>
            <a:r>
              <a:rPr sz="2000" kern="0" spc="-40" dirty="0">
                <a:solidFill>
                  <a:srgbClr val="000000">
                    <a:alpha val="100000"/>
                  </a:srgbClr>
                </a:solidFill>
                <a:latin typeface="Microsoft YaHei"/>
                <a:ea typeface="Microsoft YaHei"/>
                <a:cs typeface="Microsoft YaHei"/>
              </a:rPr>
              <a:t>3~6岁：儿童场；保姆监护；德智体美教育。</a:t>
            </a:r>
            <a:endParaRPr lang="Microsoft YaHei" altLang="Microsoft YaHei" sz="2000" dirty="0"/>
          </a:p>
          <a:p>
            <a:pPr marL="12700" algn="l" rtl="0" eaLnBrk="0">
              <a:lnSpc>
                <a:spcPct val="83000"/>
              </a:lnSpc>
              <a:spcBef>
                <a:spcPts val="925"/>
              </a:spcBef>
              <a:tabLst/>
            </a:pPr>
            <a:r>
              <a:rPr sz="2000" kern="0" spc="-50" dirty="0">
                <a:solidFill>
                  <a:srgbClr val="000000">
                    <a:alpha val="100000"/>
                  </a:srgbClr>
                </a:solidFill>
                <a:latin typeface="Microsoft YaHei"/>
                <a:ea typeface="Microsoft YaHei"/>
                <a:cs typeface="Microsoft YaHei"/>
              </a:rPr>
              <a:t>4、文艺教育和体操训练—先音乐后体操。</a:t>
            </a:r>
            <a:endParaRPr lang="Microsoft YaHei" altLang="Microsoft YaHei" sz="2000" dirty="0"/>
          </a:p>
          <a:p>
            <a:pPr marL="31750" algn="l" rtl="0" eaLnBrk="0">
              <a:lnSpc>
                <a:spcPts val="3126"/>
              </a:lnSpc>
              <a:tabLst/>
            </a:pPr>
            <a:r>
              <a:rPr sz="2000" kern="0" spc="-70" dirty="0">
                <a:solidFill>
                  <a:srgbClr val="000000">
                    <a:alpha val="100000"/>
                  </a:srgbClr>
                </a:solidFill>
                <a:latin typeface="Microsoft YaHei"/>
                <a:ea typeface="Microsoft YaHei"/>
                <a:cs typeface="Microsoft YaHei"/>
              </a:rPr>
              <a:t>5、重视游戏对儿童的发展作</a:t>
            </a:r>
            <a:r>
              <a:rPr sz="2000" kern="0" spc="-80" dirty="0">
                <a:solidFill>
                  <a:srgbClr val="000000">
                    <a:alpha val="100000"/>
                  </a:srgbClr>
                </a:solidFill>
                <a:latin typeface="Microsoft YaHei"/>
                <a:ea typeface="Microsoft YaHei"/>
                <a:cs typeface="Microsoft YaHei"/>
              </a:rPr>
              <a:t>用。</a:t>
            </a:r>
            <a:endParaRPr lang="Microsoft YaHei" altLang="Microsoft YaHei" sz="2000" dirty="0"/>
          </a:p>
        </p:txBody>
      </p:sp>
      <p:pic>
        <p:nvPicPr>
          <p:cNvPr id="3348" name="picture 3348"/>
          <p:cNvPicPr>
            <a:picLocks noChangeAspect="1"/>
          </p:cNvPicPr>
          <p:nvPr/>
        </p:nvPicPr>
        <p:blipFill>
          <a:blip r:embed="rId3"/>
          <a:stretch>
            <a:fillRect/>
          </a:stretch>
        </p:blipFill>
        <p:spPr>
          <a:xfrm rot="21600000">
            <a:off x="7880604" y="835152"/>
            <a:ext cx="2478023" cy="2822447"/>
          </a:xfrm>
          <a:prstGeom prst="rect">
            <a:avLst/>
          </a:prstGeom>
        </p:spPr>
      </p:pic>
      <p:sp>
        <p:nvSpPr>
          <p:cNvPr id="3350" name="textbox 335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335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52" name="group 452"/>
          <p:cNvGrpSpPr/>
          <p:nvPr/>
        </p:nvGrpSpPr>
        <p:grpSpPr>
          <a:xfrm rot="21600000">
            <a:off x="1635842" y="181482"/>
            <a:ext cx="2436828" cy="199231"/>
            <a:chOff x="0" y="0"/>
            <a:chExt cx="2436828" cy="199231"/>
          </a:xfrm>
        </p:grpSpPr>
        <p:pic>
          <p:nvPicPr>
            <p:cNvPr id="3354" name="picture 3354"/>
            <p:cNvPicPr>
              <a:picLocks noChangeAspect="1"/>
            </p:cNvPicPr>
            <p:nvPr/>
          </p:nvPicPr>
          <p:blipFill>
            <a:blip r:embed="rId4"/>
            <a:stretch>
              <a:fillRect/>
            </a:stretch>
          </p:blipFill>
          <p:spPr>
            <a:xfrm rot="21600000">
              <a:off x="761" y="11350"/>
              <a:ext cx="2436066" cy="187881"/>
            </a:xfrm>
            <a:prstGeom prst="rect">
              <a:avLst/>
            </a:prstGeom>
          </p:spPr>
        </p:pic>
        <p:sp>
          <p:nvSpPr>
            <p:cNvPr id="3356" name="textbox 3356"/>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35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0" name="picture 3360"/>
          <p:cNvPicPr>
            <a:picLocks noChangeAspect="1"/>
          </p:cNvPicPr>
          <p:nvPr/>
        </p:nvPicPr>
        <p:blipFill>
          <a:blip r:embed="rId2"/>
          <a:stretch>
            <a:fillRect/>
          </a:stretch>
        </p:blipFill>
        <p:spPr>
          <a:xfrm rot="21600000">
            <a:off x="0" y="0"/>
            <a:ext cx="12192000" cy="6858000"/>
          </a:xfrm>
          <a:prstGeom prst="rect">
            <a:avLst/>
          </a:prstGeom>
        </p:spPr>
      </p:pic>
      <p:sp>
        <p:nvSpPr>
          <p:cNvPr id="336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364" name="textbox 3364"/>
          <p:cNvSpPr/>
          <p:nvPr/>
        </p:nvSpPr>
        <p:spPr>
          <a:xfrm>
            <a:off x="1370076" y="2162555"/>
            <a:ext cx="9686925" cy="2486025"/>
          </a:xfrm>
          <a:prstGeom prst="rect">
            <a:avLst/>
          </a:prstGeom>
          <a:solidFill>
            <a:srgbClr val="E9A54E">
              <a:alpha val="33725"/>
            </a:srgbClr>
          </a:solidFill>
        </p:spPr>
        <p:txBody>
          <a:bodyPr vert="horz" wrap="square" lIns="0" tIns="0" rIns="0" bIns="0"/>
          <a:lstStyle/>
          <a:p>
            <a:pPr algn="l" rtl="0" eaLnBrk="0">
              <a:lnSpc>
                <a:spcPct val="103000"/>
              </a:lnSpc>
              <a:tabLst/>
            </a:pPr>
            <a:endParaRPr lang="Arial" altLang="Arial" sz="1000" dirty="0"/>
          </a:p>
          <a:p>
            <a:pPr algn="l" rtl="0" eaLnBrk="0">
              <a:lnSpc>
                <a:spcPct val="104000"/>
              </a:lnSpc>
              <a:tabLst/>
            </a:pPr>
            <a:endParaRPr lang="Arial" altLang="Arial" sz="1000" dirty="0"/>
          </a:p>
          <a:p>
            <a:pPr marL="208915" algn="l" rtl="0" eaLnBrk="0">
              <a:lnSpc>
                <a:spcPct val="88000"/>
              </a:lnSpc>
              <a:spcBef>
                <a:spcPts val="2"/>
              </a:spcBef>
              <a:tabLst/>
            </a:pPr>
            <a:r>
              <a:rPr sz="2000" kern="0" spc="-40" dirty="0">
                <a:solidFill>
                  <a:srgbClr val="000000">
                    <a:alpha val="100000"/>
                  </a:srgbClr>
                </a:solidFill>
                <a:latin typeface="Microsoft YaHei"/>
                <a:ea typeface="Microsoft YaHei"/>
                <a:cs typeface="Microsoft YaHei"/>
              </a:rPr>
              <a:t>①是西方古代最伟大的教育家，</a:t>
            </a:r>
            <a:r>
              <a:rPr sz="2000" kern="0" spc="38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首次提出教育的许多</a:t>
            </a:r>
            <a:r>
              <a:rPr sz="2000" kern="0" spc="-50" dirty="0">
                <a:solidFill>
                  <a:srgbClr val="000000">
                    <a:alpha val="100000"/>
                  </a:srgbClr>
                </a:solidFill>
                <a:latin typeface="Microsoft YaHei"/>
                <a:ea typeface="Microsoft YaHei"/>
                <a:cs typeface="Microsoft YaHei"/>
              </a:rPr>
              <a:t>问题</a:t>
            </a:r>
            <a:endParaRPr lang="Microsoft YaHei" altLang="Microsoft YaHei" sz="2000" dirty="0"/>
          </a:p>
          <a:p>
            <a:pPr marL="208915" algn="l" rtl="0" eaLnBrk="0">
              <a:lnSpc>
                <a:spcPts val="3120"/>
              </a:lnSpc>
              <a:tabLst/>
            </a:pPr>
            <a:r>
              <a:rPr sz="2000" kern="0" spc="-10" dirty="0">
                <a:solidFill>
                  <a:srgbClr val="000000">
                    <a:alpha val="100000"/>
                  </a:srgbClr>
                </a:solidFill>
                <a:latin typeface="Microsoft YaHei"/>
                <a:ea typeface="Microsoft YaHei"/>
                <a:cs typeface="Microsoft YaHei"/>
              </a:rPr>
              <a:t>② 重视教育的政治意义</a:t>
            </a:r>
            <a:endParaRPr lang="Microsoft YaHei" altLang="Microsoft YaHei" sz="2000" dirty="0"/>
          </a:p>
          <a:p>
            <a:pPr algn="l" rtl="0" eaLnBrk="0">
              <a:lnSpc>
                <a:spcPct val="107000"/>
              </a:lnSpc>
              <a:tabLst/>
            </a:pPr>
            <a:endParaRPr lang="Arial" altLang="Arial" sz="800" dirty="0"/>
          </a:p>
          <a:p>
            <a:pPr marL="208915" algn="l" rtl="0" eaLnBrk="0">
              <a:lnSpc>
                <a:spcPct val="91000"/>
              </a:lnSpc>
              <a:spcBef>
                <a:spcPts val="5"/>
              </a:spcBef>
              <a:tabLst/>
            </a:pPr>
            <a:r>
              <a:rPr sz="2000" kern="0" spc="0" dirty="0">
                <a:solidFill>
                  <a:srgbClr val="000000">
                    <a:alpha val="100000"/>
                  </a:srgbClr>
                </a:solidFill>
                <a:latin typeface="Microsoft YaHei"/>
                <a:ea typeface="Microsoft YaHei"/>
                <a:cs typeface="Microsoft YaHei"/>
              </a:rPr>
              <a:t>③是西方学前教育思</a:t>
            </a:r>
            <a:r>
              <a:rPr sz="2000" kern="0" spc="-10" dirty="0">
                <a:solidFill>
                  <a:srgbClr val="000000">
                    <a:alpha val="100000"/>
                  </a:srgbClr>
                </a:solidFill>
                <a:latin typeface="Microsoft YaHei"/>
                <a:ea typeface="Microsoft YaHei"/>
                <a:cs typeface="Microsoft YaHei"/>
              </a:rPr>
              <a:t>想的奠基人</a:t>
            </a:r>
            <a:endParaRPr lang="Microsoft YaHei" altLang="Microsoft YaHei" sz="2000" dirty="0"/>
          </a:p>
        </p:txBody>
      </p:sp>
      <p:sp>
        <p:nvSpPr>
          <p:cNvPr id="3366" name="rect"/>
          <p:cNvSpPr/>
          <p:nvPr/>
        </p:nvSpPr>
        <p:spPr>
          <a:xfrm>
            <a:off x="1370076" y="1342644"/>
            <a:ext cx="4968240" cy="819911"/>
          </a:xfrm>
          <a:prstGeom prst="rect">
            <a:avLst/>
          </a:prstGeom>
          <a:solidFill>
            <a:srgbClr val="F5A63E">
              <a:alpha val="100000"/>
            </a:srgbClr>
          </a:solidFill>
          <a:ln cap="flat">
            <a:noFill/>
            <a:prstDash val="solid"/>
            <a:miter lim="0"/>
          </a:ln>
        </p:spPr>
        <p:txBody>
          <a:bodyPr rtlCol="0"/>
          <a:lstStyle/>
          <a:p>
            <a:pPr algn="ctr"/>
            <a:endParaRPr lang="zh-CN" altLang="en-US"/>
          </a:p>
        </p:txBody>
      </p:sp>
      <p:sp>
        <p:nvSpPr>
          <p:cNvPr id="3368" name="textbox 3368"/>
          <p:cNvSpPr/>
          <p:nvPr/>
        </p:nvSpPr>
        <p:spPr>
          <a:xfrm>
            <a:off x="10110" y="168782"/>
            <a:ext cx="6341109" cy="1742439"/>
          </a:xfrm>
          <a:prstGeom prst="rect">
            <a:avLst/>
          </a:prstGeom>
        </p:spPr>
        <p:txBody>
          <a:bodyPr vert="horz" wrap="square" lIns="0" tIns="0" rIns="0" bIns="0"/>
          <a:lstStyle/>
          <a:p>
            <a:pPr algn="l" rtl="0" eaLnBrk="0">
              <a:lnSpc>
                <a:spcPct val="89113"/>
              </a:lnSpc>
              <a:tabLst/>
            </a:pPr>
            <a:endParaRPr lang="Arial" altLang="Arial" sz="100" dirty="0"/>
          </a:p>
          <a:p>
            <a:pPr marL="1625600" algn="l" rtl="0" eaLnBrk="0">
              <a:lnSpc>
                <a:spcPct val="83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a:p>
            <a:pPr marL="12700" algn="l" rtl="0" eaLnBrk="0">
              <a:lnSpc>
                <a:spcPct val="66000"/>
              </a:lnSpc>
              <a:spcBef>
                <a:spcPts val="580"/>
              </a:spcBef>
              <a:tabLst>
                <a:tab pos="349884" algn="l"/>
              </a:tabLst>
            </a:pPr>
            <a:r>
              <a:rPr sz="3900" kern="0" spc="0" dirty="0">
                <a:solidFill>
                  <a:srgbClr val="00B075">
                    <a:alpha val="100000"/>
                  </a:srgbClr>
                </a:solidFill>
                <a:latin typeface="Calibri"/>
                <a:ea typeface="Calibri"/>
                <a:cs typeface="Calibri"/>
              </a:rPr>
              <a:t>	</a:t>
            </a:r>
            <a:r>
              <a:rPr sz="3900" kern="0" spc="-10" dirty="0">
                <a:solidFill>
                  <a:srgbClr val="00B075">
                    <a:alpha val="100000"/>
                  </a:srgbClr>
                </a:solidFill>
                <a:latin typeface="Calibri"/>
                <a:ea typeface="Calibri"/>
                <a:cs typeface="Calibri"/>
              </a:rPr>
              <a:t>01</a:t>
            </a:r>
            <a:r>
              <a:rPr sz="3900" kern="0" spc="60" dirty="0">
                <a:solidFill>
                  <a:srgbClr val="00B075">
                    <a:alpha val="100000"/>
                  </a:srgbClr>
                </a:solidFill>
                <a:latin typeface="Calibri"/>
                <a:ea typeface="Calibri"/>
                <a:cs typeface="Calibri"/>
              </a:rPr>
              <a:t>       </a:t>
            </a:r>
            <a:r>
              <a:rPr sz="2400" b="1" kern="0" spc="-10" dirty="0">
                <a:solidFill>
                  <a:srgbClr val="7F7F7F">
                    <a:alpha val="100000"/>
                  </a:srgbClr>
                </a:solidFill>
                <a:latin typeface="Microsoft YaHei"/>
                <a:ea typeface="Microsoft YaHei"/>
                <a:cs typeface="Microsoft YaHei"/>
              </a:rPr>
              <a:t>柏拉图的学前教育思想</a:t>
            </a:r>
            <a:endParaRPr lang="Microsoft YaHei" altLang="Microsoft YaHei" sz="2400" dirty="0"/>
          </a:p>
          <a:p>
            <a:pPr algn="l" rtl="0" eaLnBrk="0">
              <a:lnSpc>
                <a:spcPct val="117000"/>
              </a:lnSpc>
              <a:tabLst/>
            </a:pPr>
            <a:endParaRPr lang="Arial" altLang="Arial" sz="1000" dirty="0"/>
          </a:p>
          <a:p>
            <a:pPr algn="l" rtl="0" eaLnBrk="0">
              <a:lnSpc>
                <a:spcPct val="118000"/>
              </a:lnSpc>
              <a:tabLst/>
            </a:pPr>
            <a:endParaRPr lang="Arial" altLang="Arial" sz="1000" dirty="0"/>
          </a:p>
          <a:p>
            <a:pPr algn="l" rtl="0" eaLnBrk="0">
              <a:lnSpc>
                <a:spcPct val="118000"/>
              </a:lnSpc>
              <a:tabLst/>
            </a:pPr>
            <a:endParaRPr lang="Arial" altLang="Arial" sz="1000" dirty="0"/>
          </a:p>
          <a:p>
            <a:pPr algn="l" rtl="0" eaLnBrk="0">
              <a:lnSpc>
                <a:spcPct val="118000"/>
              </a:lnSpc>
              <a:tabLst/>
            </a:pPr>
            <a:endParaRPr lang="Arial" altLang="Arial" sz="1000" dirty="0"/>
          </a:p>
          <a:p>
            <a:pPr algn="l" rtl="0" eaLnBrk="0">
              <a:lnSpc>
                <a:spcPct val="101000"/>
              </a:lnSpc>
              <a:tabLst/>
            </a:pPr>
            <a:endParaRPr lang="Arial" altLang="Arial" sz="500" dirty="0"/>
          </a:p>
          <a:p>
            <a:pPr marL="1359535" algn="l" rtl="0" eaLnBrk="0">
              <a:lnSpc>
                <a:spcPct val="91000"/>
              </a:lnSpc>
              <a:spcBef>
                <a:spcPts val="6"/>
              </a:spcBef>
              <a:tabLst>
                <a:tab pos="1489075" algn="l"/>
              </a:tabLst>
            </a:pPr>
            <a:r>
              <a:rPr sz="2000" kern="0" spc="0" dirty="0">
                <a:solidFill>
                  <a:srgbClr val="FFFFFF">
                    <a:alpha val="100000"/>
                  </a:srgbClr>
                </a:solidFill>
                <a:latin typeface="Microsoft YaHei"/>
                <a:ea typeface="Microsoft YaHei"/>
                <a:cs typeface="Microsoft YaHei"/>
              </a:rPr>
              <a:t>	</a:t>
            </a:r>
            <a:r>
              <a:rPr sz="2000" b="1" kern="0" spc="-20" dirty="0">
                <a:solidFill>
                  <a:srgbClr val="FFFFFF">
                    <a:alpha val="100000"/>
                  </a:srgbClr>
                </a:solidFill>
                <a:latin typeface="Microsoft YaHei"/>
                <a:ea typeface="Microsoft YaHei"/>
                <a:cs typeface="Microsoft YaHei"/>
              </a:rPr>
              <a:t>评价</a:t>
            </a:r>
            <a:r>
              <a:rPr sz="2000" b="1" kern="0" spc="-280" dirty="0">
                <a:solidFill>
                  <a:srgbClr val="FFFFFF">
                    <a:alpha val="100000"/>
                  </a:srgbClr>
                </a:solidFill>
                <a:latin typeface="Microsoft YaHei"/>
                <a:ea typeface="Microsoft YaHei"/>
                <a:cs typeface="Microsoft YaHei"/>
              </a:rPr>
              <a:t> </a:t>
            </a:r>
            <a:r>
              <a:rPr sz="2000" b="1" kern="0" spc="-20" dirty="0">
                <a:solidFill>
                  <a:srgbClr val="FFFFFF">
                    <a:alpha val="100000"/>
                  </a:srgbClr>
                </a:solidFill>
                <a:latin typeface="Microsoft YaHei"/>
                <a:ea typeface="Microsoft YaHei"/>
                <a:cs typeface="Microsoft YaHei"/>
              </a:rPr>
              <a:t>：柏拉图的学前教育思想                </a:t>
            </a:r>
            <a:r>
              <a:rPr sz="2000" b="1" kern="0" spc="-30" dirty="0">
                <a:solidFill>
                  <a:srgbClr val="FFFFFF">
                    <a:alpha val="100000"/>
                  </a:srgbClr>
                </a:solidFill>
                <a:latin typeface="Microsoft YaHei"/>
                <a:ea typeface="Microsoft YaHei"/>
                <a:cs typeface="Microsoft YaHei"/>
              </a:rPr>
              <a:t>     </a:t>
            </a:r>
            <a:endParaRPr lang="Microsoft YaHei" altLang="Microsoft YaHei" sz="2000" dirty="0"/>
          </a:p>
        </p:txBody>
      </p:sp>
      <p:grpSp>
        <p:nvGrpSpPr>
          <p:cNvPr id="454" name="group 454"/>
          <p:cNvGrpSpPr/>
          <p:nvPr/>
        </p:nvGrpSpPr>
        <p:grpSpPr>
          <a:xfrm rot="21600000">
            <a:off x="1851469" y="3922590"/>
            <a:ext cx="6425794" cy="1024102"/>
            <a:chOff x="0" y="0"/>
            <a:chExt cx="6425794" cy="1024102"/>
          </a:xfrm>
        </p:grpSpPr>
        <p:grpSp>
          <p:nvGrpSpPr>
            <p:cNvPr id="456" name="group 456"/>
            <p:cNvGrpSpPr/>
            <p:nvPr/>
          </p:nvGrpSpPr>
          <p:grpSpPr>
            <a:xfrm rot="21600000">
              <a:off x="0" y="0"/>
              <a:ext cx="6425794" cy="1024102"/>
              <a:chOff x="0" y="0"/>
              <a:chExt cx="6425794" cy="1024102"/>
            </a:xfrm>
          </p:grpSpPr>
          <p:sp>
            <p:nvSpPr>
              <p:cNvPr id="3370" name="path"/>
              <p:cNvSpPr/>
              <p:nvPr/>
            </p:nvSpPr>
            <p:spPr>
              <a:xfrm>
                <a:off x="4762" y="4762"/>
                <a:ext cx="6416269" cy="1014577"/>
              </a:xfrm>
              <a:custGeom>
                <a:avLst/>
                <a:gdLst/>
                <a:ahLst/>
                <a:cxnLst/>
                <a:rect l="0" t="0" r="0" b="0"/>
                <a:pathLst>
                  <a:path w="10104" h="1597">
                    <a:moveTo>
                      <a:pt x="0" y="189"/>
                    </a:moveTo>
                    <a:cubicBezTo>
                      <a:pt x="0" y="84"/>
                      <a:pt x="84" y="0"/>
                      <a:pt x="189" y="0"/>
                    </a:cubicBezTo>
                    <a:lnTo>
                      <a:pt x="5290" y="0"/>
                    </a:lnTo>
                    <a:lnTo>
                      <a:pt x="7557" y="0"/>
                    </a:lnTo>
                    <a:lnTo>
                      <a:pt x="8880" y="0"/>
                    </a:lnTo>
                    <a:cubicBezTo>
                      <a:pt x="8984" y="0"/>
                      <a:pt x="9069" y="84"/>
                      <a:pt x="9069" y="189"/>
                    </a:cubicBezTo>
                    <a:lnTo>
                      <a:pt x="9069" y="662"/>
                    </a:lnTo>
                    <a:lnTo>
                      <a:pt x="9069" y="946"/>
                    </a:lnTo>
                    <a:lnTo>
                      <a:pt x="9069" y="945"/>
                    </a:lnTo>
                    <a:cubicBezTo>
                      <a:pt x="9069" y="1050"/>
                      <a:pt x="8984" y="1135"/>
                      <a:pt x="8880" y="1135"/>
                    </a:cubicBezTo>
                    <a:lnTo>
                      <a:pt x="7557" y="1135"/>
                    </a:lnTo>
                    <a:lnTo>
                      <a:pt x="10104" y="1597"/>
                    </a:lnTo>
                    <a:lnTo>
                      <a:pt x="5290" y="1135"/>
                    </a:lnTo>
                    <a:lnTo>
                      <a:pt x="189" y="1135"/>
                    </a:lnTo>
                    <a:cubicBezTo>
                      <a:pt x="84" y="1135"/>
                      <a:pt x="0" y="1050"/>
                      <a:pt x="0" y="945"/>
                    </a:cubicBezTo>
                    <a:lnTo>
                      <a:pt x="0" y="946"/>
                    </a:lnTo>
                    <a:lnTo>
                      <a:pt x="0" y="662"/>
                    </a:lnTo>
                    <a:lnTo>
                      <a:pt x="0" y="189"/>
                    </a:lnTo>
                    <a:close/>
                  </a:path>
                </a:pathLst>
              </a:custGeom>
              <a:solidFill>
                <a:srgbClr val="D1D1D2">
                  <a:alpha val="100000"/>
                </a:srgbClr>
              </a:solidFill>
              <a:ln cap="flat">
                <a:noFill/>
                <a:prstDash val="solid"/>
                <a:miter lim="0"/>
              </a:ln>
            </p:spPr>
            <p:txBody>
              <a:bodyPr rtlCol="0"/>
              <a:lstStyle/>
              <a:p>
                <a:pPr algn="ctr"/>
                <a:endParaRPr lang="zh-CN" altLang="en-US"/>
              </a:p>
            </p:txBody>
          </p:sp>
          <p:sp>
            <p:nvSpPr>
              <p:cNvPr id="3372" name="path"/>
              <p:cNvSpPr/>
              <p:nvPr/>
            </p:nvSpPr>
            <p:spPr>
              <a:xfrm>
                <a:off x="0" y="0"/>
                <a:ext cx="6425794" cy="1024102"/>
              </a:xfrm>
              <a:custGeom>
                <a:avLst/>
                <a:gdLst/>
                <a:ahLst/>
                <a:cxnLst/>
                <a:rect l="0" t="0" r="0" b="0"/>
                <a:pathLst>
                  <a:path w="10119" h="1612">
                    <a:moveTo>
                      <a:pt x="7" y="196"/>
                    </a:moveTo>
                    <a:cubicBezTo>
                      <a:pt x="7" y="92"/>
                      <a:pt x="92" y="7"/>
                      <a:pt x="196" y="7"/>
                    </a:cubicBezTo>
                    <a:lnTo>
                      <a:pt x="5298" y="7"/>
                    </a:lnTo>
                    <a:lnTo>
                      <a:pt x="7565" y="7"/>
                    </a:lnTo>
                    <a:lnTo>
                      <a:pt x="8887" y="7"/>
                    </a:lnTo>
                    <a:cubicBezTo>
                      <a:pt x="8992" y="7"/>
                      <a:pt x="9077" y="92"/>
                      <a:pt x="9077" y="196"/>
                    </a:cubicBezTo>
                    <a:lnTo>
                      <a:pt x="9077" y="669"/>
                    </a:lnTo>
                    <a:lnTo>
                      <a:pt x="9077" y="953"/>
                    </a:lnTo>
                    <a:lnTo>
                      <a:pt x="9077" y="953"/>
                    </a:lnTo>
                    <a:cubicBezTo>
                      <a:pt x="9077" y="1057"/>
                      <a:pt x="8992" y="1142"/>
                      <a:pt x="8887" y="1142"/>
                    </a:cubicBezTo>
                    <a:lnTo>
                      <a:pt x="7565" y="1142"/>
                    </a:lnTo>
                    <a:lnTo>
                      <a:pt x="10111" y="1605"/>
                    </a:lnTo>
                    <a:lnTo>
                      <a:pt x="5298" y="1142"/>
                    </a:lnTo>
                    <a:lnTo>
                      <a:pt x="196" y="1142"/>
                    </a:lnTo>
                    <a:cubicBezTo>
                      <a:pt x="92" y="1142"/>
                      <a:pt x="7" y="1057"/>
                      <a:pt x="7" y="953"/>
                    </a:cubicBezTo>
                    <a:lnTo>
                      <a:pt x="7" y="953"/>
                    </a:lnTo>
                    <a:lnTo>
                      <a:pt x="7" y="669"/>
                    </a:lnTo>
                    <a:lnTo>
                      <a:pt x="7" y="196"/>
                    </a:lnTo>
                    <a:close/>
                  </a:path>
                </a:pathLst>
              </a:custGeom>
              <a:noFill/>
              <a:ln w="9525" cap="flat">
                <a:solidFill>
                  <a:srgbClr val="000000">
                    <a:alpha val="100000"/>
                  </a:srgbClr>
                </a:solidFill>
                <a:prstDash val="solid"/>
                <a:miter lim="800000"/>
              </a:ln>
            </p:spPr>
            <p:txBody>
              <a:bodyPr rtlCol="0"/>
              <a:lstStyle/>
              <a:p>
                <a:pPr algn="ctr"/>
                <a:endParaRPr lang="zh-CN" altLang="en-US"/>
              </a:p>
            </p:txBody>
          </p:sp>
        </p:grpSp>
        <p:sp>
          <p:nvSpPr>
            <p:cNvPr id="3374" name="textbox 3374"/>
            <p:cNvSpPr/>
            <p:nvPr/>
          </p:nvSpPr>
          <p:spPr>
            <a:xfrm>
              <a:off x="-12700" y="-12700"/>
              <a:ext cx="6451600" cy="1074419"/>
            </a:xfrm>
            <a:prstGeom prst="rect">
              <a:avLst/>
            </a:prstGeom>
          </p:spPr>
          <p:txBody>
            <a:bodyPr vert="horz" wrap="square" lIns="0" tIns="0" rIns="0" bIns="0"/>
            <a:lstStyle/>
            <a:p>
              <a:pPr algn="l" rtl="0" eaLnBrk="0">
                <a:lnSpc>
                  <a:spcPct val="102000"/>
                </a:lnSpc>
                <a:tabLst/>
              </a:pPr>
              <a:endParaRPr lang="Arial" altLang="Arial" sz="800" dirty="0"/>
            </a:p>
            <a:p>
              <a:pPr algn="l" rtl="0" eaLnBrk="0">
                <a:lnSpc>
                  <a:spcPct val="6084"/>
                </a:lnSpc>
                <a:tabLst/>
              </a:pPr>
              <a:endParaRPr lang="Arial" altLang="Arial" sz="100" dirty="0"/>
            </a:p>
            <a:p>
              <a:pPr marL="866139" algn="l" rtl="0" eaLnBrk="0">
                <a:lnSpc>
                  <a:spcPct val="91000"/>
                </a:lnSpc>
                <a:tabLst/>
              </a:pPr>
              <a:r>
                <a:rPr sz="2000" b="1" kern="0" spc="0" dirty="0">
                  <a:solidFill>
                    <a:srgbClr val="000000">
                      <a:alpha val="100000"/>
                    </a:srgbClr>
                  </a:solidFill>
                  <a:latin typeface="Microsoft YaHei"/>
                  <a:ea typeface="Microsoft YaHei"/>
                  <a:cs typeface="Microsoft YaHei"/>
                </a:rPr>
                <a:t>重视优生优育、主张和谐发展的思</a:t>
              </a:r>
              <a:r>
                <a:rPr sz="2000" b="1" kern="0" spc="-10" dirty="0">
                  <a:solidFill>
                    <a:srgbClr val="000000">
                      <a:alpha val="100000"/>
                    </a:srgbClr>
                  </a:solidFill>
                  <a:latin typeface="Microsoft YaHei"/>
                  <a:ea typeface="Microsoft YaHei"/>
                  <a:cs typeface="Microsoft YaHei"/>
                </a:rPr>
                <a:t>想</a:t>
              </a:r>
              <a:endParaRPr lang="Microsoft YaHei" altLang="Microsoft YaHei" sz="2000" dirty="0"/>
            </a:p>
          </p:txBody>
        </p:sp>
      </p:grpSp>
      <p:sp>
        <p:nvSpPr>
          <p:cNvPr id="3376" name="textbox 3376"/>
          <p:cNvSpPr/>
          <p:nvPr/>
        </p:nvSpPr>
        <p:spPr>
          <a:xfrm>
            <a:off x="3800348" y="4847585"/>
            <a:ext cx="5109209" cy="1659254"/>
          </a:xfrm>
          <a:prstGeom prst="rect">
            <a:avLst/>
          </a:prstGeom>
        </p:spPr>
        <p:txBody>
          <a:bodyPr vert="horz" wrap="square" lIns="0" tIns="0" rIns="0" bIns="0"/>
          <a:lstStyle/>
          <a:p>
            <a:pPr algn="l" rtl="0" eaLnBrk="0">
              <a:lnSpc>
                <a:spcPct val="91141"/>
              </a:lnSpc>
              <a:tabLst/>
            </a:pPr>
            <a:endParaRPr lang="Arial" altLang="Arial" sz="100" dirty="0"/>
          </a:p>
          <a:p>
            <a:pPr marL="34925" algn="l" rtl="0" eaLnBrk="0">
              <a:lnSpc>
                <a:spcPct val="91000"/>
              </a:lnSpc>
              <a:tabLst/>
            </a:pPr>
            <a:r>
              <a:rPr sz="2000" kern="0" spc="-10" dirty="0">
                <a:solidFill>
                  <a:srgbClr val="000000">
                    <a:alpha val="100000"/>
                  </a:srgbClr>
                </a:solidFill>
                <a:latin typeface="Microsoft YaHei"/>
                <a:ea typeface="Microsoft YaHei"/>
                <a:cs typeface="Microsoft YaHei"/>
              </a:rPr>
              <a:t>指出游戏的意义</a:t>
            </a:r>
            <a:endParaRPr lang="Microsoft YaHei" altLang="Microsoft YaHei" sz="2000" dirty="0"/>
          </a:p>
          <a:p>
            <a:pPr marL="34290" algn="l" rtl="0" eaLnBrk="0">
              <a:lnSpc>
                <a:spcPct val="91000"/>
              </a:lnSpc>
              <a:spcBef>
                <a:spcPts val="937"/>
              </a:spcBef>
              <a:tabLst/>
            </a:pPr>
            <a:r>
              <a:rPr sz="2000" kern="0" spc="-10" dirty="0">
                <a:solidFill>
                  <a:srgbClr val="000000">
                    <a:alpha val="100000"/>
                  </a:srgbClr>
                </a:solidFill>
                <a:latin typeface="Microsoft YaHei"/>
                <a:ea typeface="Microsoft YaHei"/>
                <a:cs typeface="Microsoft YaHei"/>
              </a:rPr>
              <a:t>提出慎选故事教材</a:t>
            </a:r>
            <a:endParaRPr lang="Microsoft YaHei" altLang="Microsoft YaHei" sz="2000" dirty="0"/>
          </a:p>
          <a:p>
            <a:pPr marL="35559" algn="l" rtl="0" eaLnBrk="0">
              <a:lnSpc>
                <a:spcPct val="91000"/>
              </a:lnSpc>
              <a:spcBef>
                <a:spcPts val="936"/>
              </a:spcBef>
              <a:tabLst/>
            </a:pPr>
            <a:r>
              <a:rPr sz="2000" kern="0" spc="0" dirty="0">
                <a:solidFill>
                  <a:srgbClr val="000000">
                    <a:alpha val="100000"/>
                  </a:srgbClr>
                </a:solidFill>
                <a:latin typeface="Microsoft YaHei"/>
                <a:ea typeface="Microsoft YaHei"/>
                <a:cs typeface="Microsoft YaHei"/>
              </a:rPr>
              <a:t>重视幼儿道德习惯的培</a:t>
            </a:r>
            <a:r>
              <a:rPr sz="2000" kern="0" spc="-10" dirty="0">
                <a:solidFill>
                  <a:srgbClr val="000000">
                    <a:alpha val="100000"/>
                  </a:srgbClr>
                </a:solidFill>
                <a:latin typeface="Microsoft YaHei"/>
                <a:ea typeface="Microsoft YaHei"/>
                <a:cs typeface="Microsoft YaHei"/>
              </a:rPr>
              <a:t>养</a:t>
            </a:r>
            <a:endParaRPr lang="Microsoft YaHei" altLang="Microsoft YaHei" sz="2000" dirty="0"/>
          </a:p>
          <a:p>
            <a:pPr algn="l" rtl="0" eaLnBrk="0">
              <a:lnSpc>
                <a:spcPct val="137000"/>
              </a:lnSpc>
              <a:tabLst/>
            </a:pPr>
            <a:endParaRPr lang="Arial" altLang="Arial" sz="1000" dirty="0"/>
          </a:p>
          <a:p>
            <a:pPr algn="l" rtl="0" eaLnBrk="0">
              <a:lnSpc>
                <a:spcPct val="100000"/>
              </a:lnSpc>
              <a:tabLst/>
            </a:pPr>
            <a:endParaRPr lang="Arial" altLang="Arial" sz="500" dirty="0"/>
          </a:p>
          <a:p>
            <a:pPr marL="12700" algn="l" rtl="0" eaLnBrk="0">
              <a:lnSpc>
                <a:spcPct val="91000"/>
              </a:lnSpc>
              <a:spcBef>
                <a:spcPts val="1"/>
              </a:spcBef>
              <a:tabLst/>
            </a:pPr>
            <a:r>
              <a:rPr sz="2000" kern="0" spc="0" dirty="0">
                <a:solidFill>
                  <a:srgbClr val="000000">
                    <a:alpha val="100000"/>
                  </a:srgbClr>
                </a:solidFill>
                <a:latin typeface="Microsoft YaHei"/>
                <a:ea typeface="Microsoft YaHei"/>
                <a:cs typeface="Microsoft YaHei"/>
              </a:rPr>
              <a:t>他的奴隶主偏见和唯心主义哲学观应加以摒弃</a:t>
            </a:r>
            <a:endParaRPr lang="Microsoft YaHei" altLang="Microsoft YaHei" sz="2000" dirty="0"/>
          </a:p>
        </p:txBody>
      </p:sp>
      <p:pic>
        <p:nvPicPr>
          <p:cNvPr id="3378" name="picture 3378"/>
          <p:cNvPicPr>
            <a:picLocks noChangeAspect="1"/>
          </p:cNvPicPr>
          <p:nvPr/>
        </p:nvPicPr>
        <p:blipFill>
          <a:blip r:embed="rId3"/>
          <a:stretch>
            <a:fillRect/>
          </a:stretch>
        </p:blipFill>
        <p:spPr>
          <a:xfrm rot="21600000">
            <a:off x="8375904" y="2997708"/>
            <a:ext cx="2478023" cy="2822447"/>
          </a:xfrm>
          <a:prstGeom prst="rect">
            <a:avLst/>
          </a:prstGeom>
        </p:spPr>
      </p:pic>
      <p:sp>
        <p:nvSpPr>
          <p:cNvPr id="338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2" name="picture 3382"/>
          <p:cNvPicPr>
            <a:picLocks noChangeAspect="1"/>
          </p:cNvPicPr>
          <p:nvPr/>
        </p:nvPicPr>
        <p:blipFill>
          <a:blip r:embed="rId2"/>
          <a:stretch>
            <a:fillRect/>
          </a:stretch>
        </p:blipFill>
        <p:spPr>
          <a:xfrm rot="21600000">
            <a:off x="0" y="0"/>
            <a:ext cx="12192000" cy="6858000"/>
          </a:xfrm>
          <a:prstGeom prst="rect">
            <a:avLst/>
          </a:prstGeom>
        </p:spPr>
      </p:pic>
      <p:sp>
        <p:nvSpPr>
          <p:cNvPr id="338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386" name="textbox 3386"/>
          <p:cNvSpPr/>
          <p:nvPr/>
        </p:nvSpPr>
        <p:spPr>
          <a:xfrm>
            <a:off x="1415830" y="508501"/>
            <a:ext cx="5737225" cy="5100954"/>
          </a:xfrm>
          <a:prstGeom prst="rect">
            <a:avLst/>
          </a:prstGeom>
        </p:spPr>
        <p:txBody>
          <a:bodyPr vert="horz" wrap="square" lIns="0" tIns="0" rIns="0" bIns="0"/>
          <a:lstStyle/>
          <a:p>
            <a:pPr algn="l" rtl="0" eaLnBrk="0">
              <a:lnSpc>
                <a:spcPct val="87417"/>
              </a:lnSpc>
              <a:tabLst/>
            </a:pPr>
            <a:endParaRPr lang="Arial" altLang="Arial" sz="100" dirty="0"/>
          </a:p>
          <a:p>
            <a:pPr marL="271779" algn="l" rtl="0" eaLnBrk="0">
              <a:lnSpc>
                <a:spcPct val="91000"/>
              </a:lnSpc>
              <a:tabLst/>
            </a:pPr>
            <a:r>
              <a:rPr sz="2400" b="1" kern="0" spc="-10" dirty="0">
                <a:solidFill>
                  <a:srgbClr val="7F7F7F">
                    <a:alpha val="100000"/>
                  </a:srgbClr>
                </a:solidFill>
                <a:latin typeface="Microsoft YaHei"/>
                <a:ea typeface="Microsoft YaHei"/>
                <a:cs typeface="Microsoft YaHei"/>
              </a:rPr>
              <a:t>亚里士多德的学前教育思想</a:t>
            </a:r>
            <a:endParaRPr lang="Microsoft YaHei" altLang="Microsoft YaHei" sz="2400" dirty="0"/>
          </a:p>
          <a:p>
            <a:pPr algn="l" rtl="0" eaLnBrk="0">
              <a:lnSpc>
                <a:spcPct val="139000"/>
              </a:lnSpc>
              <a:tabLst/>
            </a:pPr>
            <a:endParaRPr lang="Arial" altLang="Arial" sz="1000" dirty="0"/>
          </a:p>
          <a:p>
            <a:pPr algn="l" rtl="0" eaLnBrk="0">
              <a:lnSpc>
                <a:spcPct val="140000"/>
              </a:lnSpc>
              <a:tabLst/>
            </a:pPr>
            <a:endParaRPr lang="Arial" altLang="Arial" sz="1000" dirty="0"/>
          </a:p>
          <a:p>
            <a:pPr marL="17779" algn="l" rtl="0" eaLnBrk="0">
              <a:lnSpc>
                <a:spcPct val="91000"/>
              </a:lnSpc>
              <a:spcBef>
                <a:spcPts val="605"/>
              </a:spcBef>
              <a:tabLst/>
            </a:pPr>
            <a:r>
              <a:rPr sz="2000" b="1" kern="0" spc="-150" dirty="0">
                <a:solidFill>
                  <a:srgbClr val="000000">
                    <a:alpha val="100000"/>
                  </a:srgbClr>
                </a:solidFill>
                <a:latin typeface="Microsoft YaHei"/>
                <a:ea typeface="Microsoft YaHei"/>
                <a:cs typeface="Microsoft YaHei"/>
              </a:rPr>
              <a:t>一、亚里士多德：</a:t>
            </a:r>
            <a:endParaRPr lang="Microsoft YaHei" altLang="Microsoft YaHei" sz="2000" dirty="0"/>
          </a:p>
          <a:p>
            <a:pPr marL="14604" algn="l" rtl="0" eaLnBrk="0">
              <a:lnSpc>
                <a:spcPct val="83000"/>
              </a:lnSpc>
              <a:spcBef>
                <a:spcPts val="927"/>
              </a:spcBef>
              <a:tabLst/>
            </a:pPr>
            <a:r>
              <a:rPr sz="2000" kern="0" spc="-50" dirty="0">
                <a:solidFill>
                  <a:srgbClr val="000000">
                    <a:alpha val="100000"/>
                  </a:srgbClr>
                </a:solidFill>
                <a:latin typeface="Microsoft YaHei"/>
                <a:ea typeface="Microsoft YaHei"/>
                <a:cs typeface="Microsoft YaHei"/>
              </a:rPr>
              <a:t>古希腊伟大的哲学家，科学家</a:t>
            </a:r>
            <a:r>
              <a:rPr sz="2000" kern="0" spc="-60" dirty="0">
                <a:solidFill>
                  <a:srgbClr val="000000">
                    <a:alpha val="100000"/>
                  </a:srgbClr>
                </a:solidFill>
                <a:latin typeface="Microsoft YaHei"/>
                <a:ea typeface="Microsoft YaHei"/>
                <a:cs typeface="Microsoft YaHei"/>
              </a:rPr>
              <a:t>，</a:t>
            </a:r>
            <a:r>
              <a:rPr sz="2000" kern="0" spc="35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思想家，</a:t>
            </a:r>
            <a:endParaRPr lang="Microsoft YaHei" altLang="Microsoft YaHei" sz="2000" dirty="0"/>
          </a:p>
          <a:p>
            <a:pPr marL="17145" algn="l" rtl="0" eaLnBrk="0">
              <a:lnSpc>
                <a:spcPts val="3114"/>
              </a:lnSpc>
              <a:tabLst/>
            </a:pPr>
            <a:r>
              <a:rPr sz="2000" kern="0" spc="0" dirty="0">
                <a:solidFill>
                  <a:srgbClr val="000000">
                    <a:alpha val="100000"/>
                  </a:srgbClr>
                </a:solidFill>
                <a:latin typeface="Microsoft YaHei"/>
                <a:ea typeface="Microsoft YaHei"/>
                <a:cs typeface="Microsoft YaHei"/>
              </a:rPr>
              <a:t>西方学问第一集大成者。创办了</a:t>
            </a:r>
            <a:r>
              <a:rPr sz="2000" kern="0" spc="-10" dirty="0">
                <a:solidFill>
                  <a:srgbClr val="000000">
                    <a:alpha val="100000"/>
                  </a:srgbClr>
                </a:solidFill>
                <a:latin typeface="Microsoft YaHei"/>
                <a:ea typeface="Microsoft YaHei"/>
                <a:cs typeface="Microsoft YaHei"/>
              </a:rPr>
              <a:t>吕克昂</a:t>
            </a:r>
            <a:endParaRPr lang="Microsoft YaHei" altLang="Microsoft YaHei" sz="2000" dirty="0"/>
          </a:p>
          <a:p>
            <a:pPr marL="15875" algn="l" rtl="0" eaLnBrk="0">
              <a:lnSpc>
                <a:spcPts val="3126"/>
              </a:lnSpc>
              <a:tabLst/>
            </a:pPr>
            <a:r>
              <a:rPr sz="1800" kern="0" spc="-120" dirty="0">
                <a:solidFill>
                  <a:srgbClr val="000000">
                    <a:alpha val="100000"/>
                  </a:srgbClr>
                </a:solidFill>
                <a:latin typeface="Microsoft YaHei"/>
                <a:ea typeface="Microsoft YaHei"/>
                <a:cs typeface="Microsoft YaHei"/>
              </a:rPr>
              <a:t>学校。</a:t>
            </a:r>
            <a:endParaRPr lang="Microsoft YaHei" altLang="Microsoft YaHei" sz="1800" dirty="0"/>
          </a:p>
          <a:p>
            <a:pPr marL="14604" algn="l" rtl="0" eaLnBrk="0">
              <a:lnSpc>
                <a:spcPts val="2587"/>
              </a:lnSpc>
              <a:spcBef>
                <a:spcPts val="768"/>
              </a:spcBef>
              <a:tabLst/>
            </a:pPr>
            <a:r>
              <a:rPr sz="2000" kern="0" spc="0" dirty="0">
                <a:solidFill>
                  <a:srgbClr val="000000">
                    <a:alpha val="100000"/>
                  </a:srgbClr>
                </a:solidFill>
                <a:latin typeface="Microsoft YaHei"/>
                <a:ea typeface="Microsoft YaHei"/>
                <a:cs typeface="Microsoft YaHei"/>
              </a:rPr>
              <a:t>论著——《政治学》《伦理学</a:t>
            </a:r>
            <a:r>
              <a:rPr sz="2000" kern="0" spc="-10" dirty="0">
                <a:solidFill>
                  <a:srgbClr val="000000">
                    <a:alpha val="100000"/>
                  </a:srgbClr>
                </a:solidFill>
                <a:latin typeface="Microsoft YaHei"/>
                <a:ea typeface="Microsoft YaHei"/>
                <a:cs typeface="Microsoft YaHei"/>
              </a:rPr>
              <a:t>》</a:t>
            </a:r>
            <a:endParaRPr lang="Microsoft YaHei" altLang="Microsoft YaHei" sz="2000" dirty="0"/>
          </a:p>
          <a:p>
            <a:pPr marL="732155" algn="l" rtl="0" eaLnBrk="0">
              <a:lnSpc>
                <a:spcPts val="3120"/>
              </a:lnSpc>
              <a:tabLst/>
            </a:pPr>
            <a:r>
              <a:rPr sz="2000" kern="0" spc="-170" dirty="0">
                <a:solidFill>
                  <a:srgbClr val="000000">
                    <a:alpha val="100000"/>
                  </a:srgbClr>
                </a:solidFill>
                <a:latin typeface="Microsoft YaHei"/>
                <a:ea typeface="Microsoft YaHei"/>
                <a:cs typeface="Microsoft YaHei"/>
              </a:rPr>
              <a:t>《论灵魂》等</a:t>
            </a:r>
            <a:endParaRPr lang="Microsoft YaHei" altLang="Microsoft YaHei" sz="2000" dirty="0"/>
          </a:p>
          <a:p>
            <a:pPr marL="18415" algn="l" rtl="0" eaLnBrk="0">
              <a:lnSpc>
                <a:spcPct val="91000"/>
              </a:lnSpc>
              <a:spcBef>
                <a:spcPts val="904"/>
              </a:spcBef>
              <a:tabLst/>
            </a:pPr>
            <a:r>
              <a:rPr sz="2000" b="1" kern="0" spc="-10" dirty="0">
                <a:solidFill>
                  <a:srgbClr val="000000">
                    <a:alpha val="100000"/>
                  </a:srgbClr>
                </a:solidFill>
                <a:latin typeface="Microsoft YaHei"/>
                <a:ea typeface="Microsoft YaHei"/>
                <a:cs typeface="Microsoft YaHei"/>
              </a:rPr>
              <a:t>二、教育思想的理论基础</a:t>
            </a:r>
            <a:endParaRPr lang="Microsoft YaHei" altLang="Microsoft YaHei" sz="2000" dirty="0"/>
          </a:p>
          <a:p>
            <a:pPr marL="36830" algn="l" rtl="0" eaLnBrk="0">
              <a:lnSpc>
                <a:spcPct val="90000"/>
              </a:lnSpc>
              <a:spcBef>
                <a:spcPts val="960"/>
              </a:spcBef>
              <a:tabLst/>
            </a:pPr>
            <a:r>
              <a:rPr sz="2000" kern="0" spc="-140" dirty="0">
                <a:solidFill>
                  <a:srgbClr val="000000">
                    <a:alpha val="100000"/>
                  </a:srgbClr>
                </a:solidFill>
                <a:latin typeface="Microsoft YaHei"/>
                <a:ea typeface="Microsoft YaHei"/>
                <a:cs typeface="Microsoft YaHei"/>
              </a:rPr>
              <a:t>1、反对“理念论”</a:t>
            </a:r>
            <a:r>
              <a:rPr sz="2000" kern="0" spc="-150" dirty="0">
                <a:solidFill>
                  <a:srgbClr val="000000">
                    <a:alpha val="100000"/>
                  </a:srgbClr>
                </a:solidFill>
                <a:latin typeface="Microsoft YaHei"/>
                <a:ea typeface="Microsoft YaHei"/>
                <a:cs typeface="Microsoft YaHei"/>
              </a:rPr>
              <a:t>。</a:t>
            </a:r>
            <a:endParaRPr lang="Microsoft YaHei" altLang="Microsoft YaHei" sz="2000" dirty="0"/>
          </a:p>
          <a:p>
            <a:pPr marL="27940" indent="-2540" algn="l" rtl="0" eaLnBrk="0">
              <a:lnSpc>
                <a:spcPct val="111000"/>
              </a:lnSpc>
              <a:spcBef>
                <a:spcPts val="913"/>
              </a:spcBef>
              <a:tabLst/>
            </a:pPr>
            <a:r>
              <a:rPr sz="2000" kern="0" spc="-50" dirty="0">
                <a:solidFill>
                  <a:srgbClr val="000000">
                    <a:alpha val="100000"/>
                  </a:srgbClr>
                </a:solidFill>
                <a:latin typeface="Microsoft YaHei"/>
                <a:ea typeface="Microsoft YaHei"/>
                <a:cs typeface="Microsoft YaHei"/>
              </a:rPr>
              <a:t>2、认识论—认为认识来源于</a:t>
            </a:r>
            <a:r>
              <a:rPr sz="2000" kern="0" spc="-60" dirty="0">
                <a:solidFill>
                  <a:srgbClr val="000000">
                    <a:alpha val="100000"/>
                  </a:srgbClr>
                </a:solidFill>
                <a:latin typeface="Microsoft YaHei"/>
                <a:ea typeface="Microsoft YaHei"/>
                <a:cs typeface="Microsoft YaHei"/>
              </a:rPr>
              <a:t>经验和感觉。</a:t>
            </a: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3、社会政治观—不赞同“儿童公育”。</a:t>
            </a:r>
            <a:endParaRPr lang="Microsoft YaHei" altLang="Microsoft YaHei" sz="2000" dirty="0"/>
          </a:p>
          <a:p>
            <a:pPr algn="l" rtl="0" eaLnBrk="0">
              <a:lnSpc>
                <a:spcPct val="111000"/>
              </a:lnSpc>
              <a:tabLst/>
            </a:pPr>
            <a:endParaRPr lang="Arial" altLang="Arial" sz="700" dirty="0"/>
          </a:p>
          <a:p>
            <a:pPr algn="r" rtl="0" eaLnBrk="0">
              <a:lnSpc>
                <a:spcPct val="91000"/>
              </a:lnSpc>
              <a:spcBef>
                <a:spcPts val="4"/>
              </a:spcBef>
              <a:tabLst/>
            </a:pPr>
            <a:r>
              <a:rPr sz="2000" kern="0" spc="-100" dirty="0">
                <a:solidFill>
                  <a:srgbClr val="000000">
                    <a:alpha val="100000"/>
                  </a:srgbClr>
                </a:solidFill>
                <a:latin typeface="Microsoft YaHei"/>
                <a:ea typeface="Microsoft YaHei"/>
                <a:cs typeface="Microsoft YaHei"/>
              </a:rPr>
              <a:t>4、灵魂论—灵魂和肉体不可分割，</a:t>
            </a:r>
            <a:r>
              <a:rPr sz="2000" kern="0" spc="35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灵魂尤为</a:t>
            </a:r>
            <a:r>
              <a:rPr sz="2000" kern="0" spc="-110" dirty="0">
                <a:solidFill>
                  <a:srgbClr val="000000">
                    <a:alpha val="100000"/>
                  </a:srgbClr>
                </a:solidFill>
                <a:latin typeface="Microsoft YaHei"/>
                <a:ea typeface="Microsoft YaHei"/>
                <a:cs typeface="Microsoft YaHei"/>
              </a:rPr>
              <a:t>重要。</a:t>
            </a:r>
            <a:endParaRPr lang="Microsoft YaHei" altLang="Microsoft YaHei" sz="2000" dirty="0"/>
          </a:p>
        </p:txBody>
      </p:sp>
      <p:pic>
        <p:nvPicPr>
          <p:cNvPr id="3388" name="picture 3388"/>
          <p:cNvPicPr>
            <a:picLocks noChangeAspect="1"/>
          </p:cNvPicPr>
          <p:nvPr/>
        </p:nvPicPr>
        <p:blipFill>
          <a:blip r:embed="rId3"/>
          <a:stretch>
            <a:fillRect/>
          </a:stretch>
        </p:blipFill>
        <p:spPr>
          <a:xfrm rot="21600000">
            <a:off x="7338059" y="964692"/>
            <a:ext cx="2761488" cy="3886200"/>
          </a:xfrm>
          <a:prstGeom prst="rect">
            <a:avLst/>
          </a:prstGeom>
        </p:spPr>
      </p:pic>
      <p:sp>
        <p:nvSpPr>
          <p:cNvPr id="3390" name="textbox 339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39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58" name="group 458"/>
          <p:cNvGrpSpPr/>
          <p:nvPr/>
        </p:nvGrpSpPr>
        <p:grpSpPr>
          <a:xfrm rot="21600000">
            <a:off x="1635842" y="181482"/>
            <a:ext cx="2436828" cy="199231"/>
            <a:chOff x="0" y="0"/>
            <a:chExt cx="2436828" cy="199231"/>
          </a:xfrm>
        </p:grpSpPr>
        <p:pic>
          <p:nvPicPr>
            <p:cNvPr id="3394" name="picture 3394"/>
            <p:cNvPicPr>
              <a:picLocks noChangeAspect="1"/>
            </p:cNvPicPr>
            <p:nvPr/>
          </p:nvPicPr>
          <p:blipFill>
            <a:blip r:embed="rId4"/>
            <a:stretch>
              <a:fillRect/>
            </a:stretch>
          </p:blipFill>
          <p:spPr>
            <a:xfrm rot="21600000">
              <a:off x="761" y="11350"/>
              <a:ext cx="2436066" cy="187881"/>
            </a:xfrm>
            <a:prstGeom prst="rect">
              <a:avLst/>
            </a:prstGeom>
          </p:spPr>
        </p:pic>
        <p:sp>
          <p:nvSpPr>
            <p:cNvPr id="3396" name="textbox 3396"/>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39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0" name="picture 3400"/>
          <p:cNvPicPr>
            <a:picLocks noChangeAspect="1"/>
          </p:cNvPicPr>
          <p:nvPr/>
        </p:nvPicPr>
        <p:blipFill>
          <a:blip r:embed="rId2"/>
          <a:stretch>
            <a:fillRect/>
          </a:stretch>
        </p:blipFill>
        <p:spPr>
          <a:xfrm rot="21600000">
            <a:off x="0" y="0"/>
            <a:ext cx="12192000" cy="6858000"/>
          </a:xfrm>
          <a:prstGeom prst="rect">
            <a:avLst/>
          </a:prstGeom>
        </p:spPr>
      </p:pic>
      <p:sp>
        <p:nvSpPr>
          <p:cNvPr id="340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3404" name="picture 3404"/>
          <p:cNvPicPr>
            <a:picLocks noChangeAspect="1"/>
          </p:cNvPicPr>
          <p:nvPr/>
        </p:nvPicPr>
        <p:blipFill>
          <a:blip r:embed="rId3"/>
          <a:stretch>
            <a:fillRect/>
          </a:stretch>
        </p:blipFill>
        <p:spPr>
          <a:xfrm rot="21600000">
            <a:off x="8718804" y="591311"/>
            <a:ext cx="2232659" cy="3140963"/>
          </a:xfrm>
          <a:prstGeom prst="rect">
            <a:avLst/>
          </a:prstGeom>
        </p:spPr>
      </p:pic>
      <p:sp>
        <p:nvSpPr>
          <p:cNvPr id="3406" name="textbox 3406"/>
          <p:cNvSpPr/>
          <p:nvPr/>
        </p:nvSpPr>
        <p:spPr>
          <a:xfrm>
            <a:off x="1404454" y="508501"/>
            <a:ext cx="7803515" cy="4636134"/>
          </a:xfrm>
          <a:prstGeom prst="rect">
            <a:avLst/>
          </a:prstGeom>
        </p:spPr>
        <p:txBody>
          <a:bodyPr vert="horz" wrap="square" lIns="0" tIns="0" rIns="0" bIns="0"/>
          <a:lstStyle/>
          <a:p>
            <a:pPr algn="l" rtl="0" eaLnBrk="0">
              <a:lnSpc>
                <a:spcPct val="87417"/>
              </a:lnSpc>
              <a:tabLst/>
            </a:pPr>
            <a:endParaRPr lang="Arial" altLang="Arial" sz="100" dirty="0"/>
          </a:p>
          <a:p>
            <a:pPr marL="283209" algn="l" rtl="0" eaLnBrk="0">
              <a:lnSpc>
                <a:spcPct val="91000"/>
              </a:lnSpc>
              <a:tabLst/>
            </a:pPr>
            <a:r>
              <a:rPr sz="2400" b="1" kern="0" spc="-10" dirty="0">
                <a:solidFill>
                  <a:srgbClr val="7F7F7F">
                    <a:alpha val="100000"/>
                  </a:srgbClr>
                </a:solidFill>
                <a:latin typeface="Microsoft YaHei"/>
                <a:ea typeface="Microsoft YaHei"/>
                <a:cs typeface="Microsoft YaHei"/>
              </a:rPr>
              <a:t>亚里士多德的学前教育思想</a:t>
            </a:r>
            <a:endParaRPr lang="Microsoft YaHei" altLang="Microsoft YaHei" sz="2400" dirty="0"/>
          </a:p>
          <a:p>
            <a:pPr algn="l" rtl="0" eaLnBrk="0">
              <a:lnSpc>
                <a:spcPct val="119000"/>
              </a:lnSpc>
              <a:tabLst/>
            </a:pPr>
            <a:endParaRPr lang="Arial" altLang="Arial" sz="1000" dirty="0"/>
          </a:p>
          <a:p>
            <a:pPr algn="l" rtl="0" eaLnBrk="0">
              <a:lnSpc>
                <a:spcPct val="119000"/>
              </a:lnSpc>
              <a:tabLst/>
            </a:pPr>
            <a:endParaRPr lang="Arial" altLang="Arial" sz="1000" dirty="0"/>
          </a:p>
          <a:p>
            <a:pPr algn="l" rtl="0" eaLnBrk="0">
              <a:lnSpc>
                <a:spcPct val="120000"/>
              </a:lnSpc>
              <a:tabLst/>
            </a:pPr>
            <a:endParaRPr lang="Arial" altLang="Arial" sz="1000" dirty="0"/>
          </a:p>
          <a:p>
            <a:pPr marL="70485" algn="l" rtl="0" eaLnBrk="0">
              <a:lnSpc>
                <a:spcPct val="91000"/>
              </a:lnSpc>
              <a:spcBef>
                <a:spcPts val="606"/>
              </a:spcBef>
              <a:tabLst/>
            </a:pPr>
            <a:r>
              <a:rPr sz="2000" b="1" kern="0" spc="-10" dirty="0">
                <a:solidFill>
                  <a:srgbClr val="000000">
                    <a:alpha val="100000"/>
                  </a:srgbClr>
                </a:solidFill>
                <a:latin typeface="Microsoft YaHei"/>
                <a:ea typeface="Microsoft YaHei"/>
                <a:cs typeface="Microsoft YaHei"/>
              </a:rPr>
              <a:t>三、学前教育思想</a:t>
            </a:r>
            <a:endParaRPr lang="Microsoft YaHei" altLang="Microsoft YaHei" sz="2000" dirty="0"/>
          </a:p>
          <a:p>
            <a:pPr marL="89535" algn="l" rtl="0" eaLnBrk="0">
              <a:lnSpc>
                <a:spcPct val="91000"/>
              </a:lnSpc>
              <a:spcBef>
                <a:spcPts val="936"/>
              </a:spcBef>
              <a:tabLst/>
            </a:pPr>
            <a:r>
              <a:rPr sz="2000" kern="0" spc="-10" dirty="0">
                <a:solidFill>
                  <a:srgbClr val="000000">
                    <a:alpha val="100000"/>
                  </a:srgbClr>
                </a:solidFill>
                <a:latin typeface="Microsoft YaHei"/>
                <a:ea typeface="Microsoft YaHei"/>
                <a:cs typeface="Microsoft YaHei"/>
              </a:rPr>
              <a:t>1.婚姻生育、胎教、</a:t>
            </a:r>
            <a:r>
              <a:rPr sz="2000" kern="0" spc="-20" dirty="0">
                <a:solidFill>
                  <a:srgbClr val="000000">
                    <a:alpha val="100000"/>
                  </a:srgbClr>
                </a:solidFill>
                <a:latin typeface="Microsoft YaHei"/>
                <a:ea typeface="Microsoft YaHei"/>
                <a:cs typeface="Microsoft YaHei"/>
              </a:rPr>
              <a:t>儿童政策</a:t>
            </a:r>
            <a:endParaRPr lang="Microsoft YaHei" altLang="Microsoft YaHei" sz="2000" dirty="0"/>
          </a:p>
          <a:p>
            <a:pPr marL="78105" algn="l" rtl="0" eaLnBrk="0">
              <a:lnSpc>
                <a:spcPct val="91000"/>
              </a:lnSpc>
              <a:spcBef>
                <a:spcPts val="937"/>
              </a:spcBef>
              <a:tabLst/>
            </a:pPr>
            <a:r>
              <a:rPr sz="2000" kern="0" spc="-10" dirty="0">
                <a:solidFill>
                  <a:srgbClr val="000000">
                    <a:alpha val="100000"/>
                  </a:srgbClr>
                </a:solidFill>
                <a:latin typeface="Microsoft YaHei"/>
                <a:ea typeface="Microsoft YaHei"/>
                <a:cs typeface="Microsoft YaHei"/>
              </a:rPr>
              <a:t>2.适应自然和儿童教育的年龄分期</a:t>
            </a:r>
            <a:endParaRPr lang="Microsoft YaHei" altLang="Microsoft YaHei" sz="2000" dirty="0"/>
          </a:p>
          <a:p>
            <a:pPr marL="69850" algn="l" rtl="0" eaLnBrk="0">
              <a:lnSpc>
                <a:spcPct val="91000"/>
              </a:lnSpc>
              <a:spcBef>
                <a:spcPts val="936"/>
              </a:spcBef>
              <a:tabLst/>
            </a:pPr>
            <a:r>
              <a:rPr sz="2000" kern="0" spc="0" dirty="0">
                <a:solidFill>
                  <a:srgbClr val="000000">
                    <a:alpha val="100000"/>
                  </a:srgbClr>
                </a:solidFill>
                <a:latin typeface="Microsoft YaHei"/>
                <a:ea typeface="Microsoft YaHei"/>
                <a:cs typeface="Microsoft YaHei"/>
              </a:rPr>
              <a:t>西方教育史上，亚里斯多德首次提出适应自然的</a:t>
            </a:r>
            <a:r>
              <a:rPr sz="2000" kern="0" spc="-10" dirty="0">
                <a:solidFill>
                  <a:srgbClr val="000000">
                    <a:alpha val="100000"/>
                  </a:srgbClr>
                </a:solidFill>
                <a:latin typeface="Microsoft YaHei"/>
                <a:ea typeface="Microsoft YaHei"/>
                <a:cs typeface="Microsoft YaHei"/>
              </a:rPr>
              <a:t>主张。</a:t>
            </a:r>
            <a:endParaRPr lang="Microsoft YaHei" altLang="Microsoft YaHei" sz="2000" dirty="0"/>
          </a:p>
          <a:p>
            <a:pPr algn="l" rtl="0" eaLnBrk="0">
              <a:lnSpc>
                <a:spcPct val="149000"/>
              </a:lnSpc>
              <a:tabLst/>
            </a:pPr>
            <a:endParaRPr lang="Arial" altLang="Arial" sz="1000" dirty="0"/>
          </a:p>
          <a:p>
            <a:pPr algn="r" rtl="0" eaLnBrk="0">
              <a:lnSpc>
                <a:spcPts val="2587"/>
              </a:lnSpc>
              <a:spcBef>
                <a:spcPts val="608"/>
              </a:spcBef>
              <a:tabLst/>
            </a:pPr>
            <a:r>
              <a:rPr sz="2000" kern="0" spc="-90" dirty="0">
                <a:solidFill>
                  <a:srgbClr val="000000">
                    <a:alpha val="100000"/>
                  </a:srgbClr>
                </a:solidFill>
                <a:latin typeface="Microsoft YaHei"/>
                <a:ea typeface="Microsoft YaHei"/>
                <a:cs typeface="Microsoft YaHei"/>
              </a:rPr>
              <a:t>（1）人受教育的3个时期：</a:t>
            </a:r>
            <a:r>
              <a:rPr sz="2000" kern="0" spc="52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0-7岁学前教育；</a:t>
            </a:r>
            <a:r>
              <a:rPr sz="2000" kern="0" spc="-48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7-14岁青春</a:t>
            </a:r>
            <a:r>
              <a:rPr sz="2000" kern="0" spc="-100" dirty="0">
                <a:solidFill>
                  <a:srgbClr val="000000">
                    <a:alpha val="100000"/>
                  </a:srgbClr>
                </a:solidFill>
                <a:latin typeface="Microsoft YaHei"/>
                <a:ea typeface="Microsoft YaHei"/>
                <a:cs typeface="Microsoft YaHei"/>
              </a:rPr>
              <a:t>期；</a:t>
            </a:r>
            <a:r>
              <a:rPr sz="2000" kern="0" spc="30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14-24岁</a:t>
            </a:r>
            <a:endParaRPr lang="Microsoft YaHei" altLang="Microsoft YaHei" sz="2000" dirty="0"/>
          </a:p>
          <a:p>
            <a:pPr marL="139700" algn="l" rtl="0" eaLnBrk="0">
              <a:lnSpc>
                <a:spcPts val="2587"/>
              </a:lnSpc>
              <a:spcBef>
                <a:spcPts val="533"/>
              </a:spcBef>
              <a:tabLst/>
            </a:pPr>
            <a:r>
              <a:rPr sz="1900" kern="0" spc="-100" dirty="0">
                <a:solidFill>
                  <a:srgbClr val="000000">
                    <a:alpha val="100000"/>
                  </a:srgbClr>
                </a:solidFill>
                <a:latin typeface="Microsoft YaHei"/>
                <a:ea typeface="Microsoft YaHei"/>
                <a:cs typeface="Microsoft YaHei"/>
              </a:rPr>
              <a:t>（2）学前教育的3</a:t>
            </a:r>
            <a:r>
              <a:rPr sz="1900" kern="0" spc="150" dirty="0">
                <a:solidFill>
                  <a:srgbClr val="000000">
                    <a:alpha val="100000"/>
                  </a:srgbClr>
                </a:solidFill>
                <a:latin typeface="Microsoft YaHei"/>
                <a:ea typeface="Microsoft YaHei"/>
                <a:cs typeface="Microsoft YaHei"/>
              </a:rPr>
              <a:t> </a:t>
            </a:r>
            <a:r>
              <a:rPr sz="1900" kern="0" spc="-100" dirty="0">
                <a:solidFill>
                  <a:srgbClr val="000000">
                    <a:alpha val="100000"/>
                  </a:srgbClr>
                </a:solidFill>
                <a:latin typeface="Microsoft YaHei"/>
                <a:ea typeface="Microsoft YaHei"/>
                <a:cs typeface="Microsoft YaHei"/>
              </a:rPr>
              <a:t>阶段：</a:t>
            </a:r>
            <a:endParaRPr lang="Microsoft YaHei" altLang="Microsoft YaHei" sz="1900" dirty="0"/>
          </a:p>
          <a:p>
            <a:pPr marL="71755" algn="l" rtl="0" eaLnBrk="0">
              <a:lnSpc>
                <a:spcPct val="83000"/>
              </a:lnSpc>
              <a:spcBef>
                <a:spcPts val="894"/>
              </a:spcBef>
              <a:tabLst/>
            </a:pPr>
            <a:r>
              <a:rPr sz="2000" kern="0" spc="-10" dirty="0">
                <a:solidFill>
                  <a:srgbClr val="000000">
                    <a:alpha val="100000"/>
                  </a:srgbClr>
                </a:solidFill>
                <a:latin typeface="Microsoft YaHei"/>
                <a:ea typeface="Microsoft YaHei"/>
                <a:cs typeface="Microsoft YaHei"/>
              </a:rPr>
              <a:t>出生前的胎教：胎教；孕妇保健；检查</a:t>
            </a:r>
            <a:r>
              <a:rPr sz="2000" kern="0" spc="-20" dirty="0">
                <a:solidFill>
                  <a:srgbClr val="000000">
                    <a:alpha val="100000"/>
                  </a:srgbClr>
                </a:solidFill>
                <a:latin typeface="Microsoft YaHei"/>
                <a:ea typeface="Microsoft YaHei"/>
                <a:cs typeface="Microsoft YaHei"/>
              </a:rPr>
              <a:t>；</a:t>
            </a:r>
            <a:endParaRPr lang="Microsoft YaHei" altLang="Microsoft YaHei" sz="2000" dirty="0"/>
          </a:p>
          <a:p>
            <a:pPr marL="71755" algn="l" rtl="0" eaLnBrk="0">
              <a:lnSpc>
                <a:spcPts val="3120"/>
              </a:lnSpc>
              <a:tabLst/>
            </a:pPr>
            <a:r>
              <a:rPr sz="2000" kern="0" spc="-60" dirty="0">
                <a:solidFill>
                  <a:srgbClr val="000000">
                    <a:alpha val="100000"/>
                  </a:srgbClr>
                </a:solidFill>
                <a:latin typeface="Microsoft YaHei"/>
                <a:ea typeface="Microsoft YaHei"/>
                <a:cs typeface="Microsoft YaHei"/>
              </a:rPr>
              <a:t>出生~5岁的婴儿教育：反对课业和劳作；</a:t>
            </a:r>
            <a:endParaRPr lang="Microsoft YaHei" altLang="Microsoft YaHei" sz="2000" dirty="0"/>
          </a:p>
          <a:p>
            <a:pPr marL="69850" algn="l" rtl="0" eaLnBrk="0">
              <a:lnSpc>
                <a:spcPts val="3122"/>
              </a:lnSpc>
              <a:tabLst/>
            </a:pPr>
            <a:r>
              <a:rPr sz="2000" kern="0" spc="-50" dirty="0">
                <a:solidFill>
                  <a:srgbClr val="000000">
                    <a:alpha val="100000"/>
                  </a:srgbClr>
                </a:solidFill>
                <a:latin typeface="Microsoft YaHei"/>
                <a:ea typeface="Microsoft YaHei"/>
                <a:cs typeface="Microsoft YaHei"/>
              </a:rPr>
              <a:t>5岁~7岁的儿童教育：良好习惯养成。</a:t>
            </a:r>
            <a:endParaRPr lang="Microsoft YaHei" altLang="Microsoft YaHei" sz="2000" dirty="0"/>
          </a:p>
        </p:txBody>
      </p:sp>
      <p:sp>
        <p:nvSpPr>
          <p:cNvPr id="3408" name="textbox 340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41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60" name="group 460"/>
          <p:cNvGrpSpPr/>
          <p:nvPr/>
        </p:nvGrpSpPr>
        <p:grpSpPr>
          <a:xfrm rot="21600000">
            <a:off x="1635842" y="181482"/>
            <a:ext cx="2436828" cy="199231"/>
            <a:chOff x="0" y="0"/>
            <a:chExt cx="2436828" cy="199231"/>
          </a:xfrm>
        </p:grpSpPr>
        <p:pic>
          <p:nvPicPr>
            <p:cNvPr id="3412" name="picture 3412"/>
            <p:cNvPicPr>
              <a:picLocks noChangeAspect="1"/>
            </p:cNvPicPr>
            <p:nvPr/>
          </p:nvPicPr>
          <p:blipFill>
            <a:blip r:embed="rId4"/>
            <a:stretch>
              <a:fillRect/>
            </a:stretch>
          </p:blipFill>
          <p:spPr>
            <a:xfrm rot="21600000">
              <a:off x="761" y="11350"/>
              <a:ext cx="2436066" cy="187881"/>
            </a:xfrm>
            <a:prstGeom prst="rect">
              <a:avLst/>
            </a:prstGeom>
          </p:spPr>
        </p:pic>
        <p:sp>
          <p:nvSpPr>
            <p:cNvPr id="3414" name="textbox 3414"/>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41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18" name="picture 3418"/>
          <p:cNvPicPr>
            <a:picLocks noChangeAspect="1"/>
          </p:cNvPicPr>
          <p:nvPr/>
        </p:nvPicPr>
        <p:blipFill>
          <a:blip r:embed="rId2"/>
          <a:stretch>
            <a:fillRect/>
          </a:stretch>
        </p:blipFill>
        <p:spPr>
          <a:xfrm rot="21600000">
            <a:off x="0" y="0"/>
            <a:ext cx="12192000" cy="6858000"/>
          </a:xfrm>
          <a:prstGeom prst="rect">
            <a:avLst/>
          </a:prstGeom>
        </p:spPr>
      </p:pic>
      <p:sp>
        <p:nvSpPr>
          <p:cNvPr id="34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422" name="textbox 3422"/>
          <p:cNvSpPr/>
          <p:nvPr/>
        </p:nvSpPr>
        <p:spPr>
          <a:xfrm>
            <a:off x="1472918" y="508501"/>
            <a:ext cx="8634094" cy="1659254"/>
          </a:xfrm>
          <a:prstGeom prst="rect">
            <a:avLst/>
          </a:prstGeom>
        </p:spPr>
        <p:txBody>
          <a:bodyPr vert="horz" wrap="square" lIns="0" tIns="0" rIns="0" bIns="0"/>
          <a:lstStyle/>
          <a:p>
            <a:pPr algn="l" rtl="0" eaLnBrk="0">
              <a:lnSpc>
                <a:spcPct val="87417"/>
              </a:lnSpc>
              <a:tabLst/>
            </a:pPr>
            <a:endParaRPr lang="Arial" altLang="Arial" sz="100" dirty="0"/>
          </a:p>
          <a:p>
            <a:pPr marL="214629" algn="l" rtl="0" eaLnBrk="0">
              <a:lnSpc>
                <a:spcPct val="91000"/>
              </a:lnSpc>
              <a:tabLst/>
            </a:pPr>
            <a:r>
              <a:rPr sz="2400" b="1" kern="0" spc="-10" dirty="0">
                <a:solidFill>
                  <a:srgbClr val="7F7F7F">
                    <a:alpha val="100000"/>
                  </a:srgbClr>
                </a:solidFill>
                <a:latin typeface="Microsoft YaHei"/>
                <a:ea typeface="Microsoft YaHei"/>
                <a:cs typeface="Microsoft YaHei"/>
              </a:rPr>
              <a:t>亚里士多德的学前教育思想</a:t>
            </a:r>
            <a:endParaRPr lang="Microsoft YaHei" altLang="Microsoft YaHei" sz="2400" dirty="0"/>
          </a:p>
          <a:p>
            <a:pPr algn="l" rtl="0" eaLnBrk="0">
              <a:lnSpc>
                <a:spcPct val="119000"/>
              </a:lnSpc>
              <a:tabLst/>
            </a:pPr>
            <a:endParaRPr lang="Arial" altLang="Arial" sz="1000" dirty="0"/>
          </a:p>
          <a:p>
            <a:pPr algn="l" rtl="0" eaLnBrk="0">
              <a:lnSpc>
                <a:spcPct val="119000"/>
              </a:lnSpc>
              <a:tabLst/>
            </a:pPr>
            <a:endParaRPr lang="Arial" altLang="Arial" sz="1000" dirty="0"/>
          </a:p>
          <a:p>
            <a:pPr algn="l" rtl="0" eaLnBrk="0">
              <a:lnSpc>
                <a:spcPct val="120000"/>
              </a:lnSpc>
              <a:tabLst/>
            </a:pPr>
            <a:endParaRPr lang="Arial" altLang="Arial" sz="1000" dirty="0"/>
          </a:p>
          <a:p>
            <a:pPr marL="12700" algn="l" rtl="0" eaLnBrk="0">
              <a:lnSpc>
                <a:spcPct val="91000"/>
              </a:lnSpc>
              <a:spcBef>
                <a:spcPts val="605"/>
              </a:spcBef>
              <a:tabLst/>
            </a:pPr>
            <a:r>
              <a:rPr sz="2000" kern="0" spc="-20" dirty="0">
                <a:solidFill>
                  <a:srgbClr val="000000">
                    <a:alpha val="100000"/>
                  </a:srgbClr>
                </a:solidFill>
                <a:latin typeface="Microsoft YaHei"/>
                <a:ea typeface="Microsoft YaHei"/>
                <a:cs typeface="Microsoft YaHei"/>
              </a:rPr>
              <a:t>3、婴儿的保育和教养</a:t>
            </a:r>
            <a:endParaRPr lang="Microsoft YaHei" altLang="Microsoft YaHei" sz="2000" dirty="0"/>
          </a:p>
          <a:p>
            <a:pPr algn="r" rtl="0" eaLnBrk="0">
              <a:lnSpc>
                <a:spcPts val="2587"/>
              </a:lnSpc>
              <a:spcBef>
                <a:spcPts val="566"/>
              </a:spcBef>
              <a:tabLst/>
            </a:pPr>
            <a:r>
              <a:rPr sz="2000" kern="0" spc="-30" dirty="0">
                <a:solidFill>
                  <a:srgbClr val="000000">
                    <a:alpha val="100000"/>
                  </a:srgbClr>
                </a:solidFill>
                <a:latin typeface="Microsoft YaHei"/>
                <a:ea typeface="Microsoft YaHei"/>
                <a:cs typeface="Microsoft YaHei"/>
              </a:rPr>
              <a:t>（1）饮食（2）运动（3）智力开</a:t>
            </a:r>
            <a:r>
              <a:rPr sz="2000" kern="0" spc="-40" dirty="0">
                <a:solidFill>
                  <a:srgbClr val="000000">
                    <a:alpha val="100000"/>
                  </a:srgbClr>
                </a:solidFill>
                <a:latin typeface="Microsoft YaHei"/>
                <a:ea typeface="Microsoft YaHei"/>
                <a:cs typeface="Microsoft YaHei"/>
              </a:rPr>
              <a:t>发（4）过了5岁，应有课业学习。注意良好</a:t>
            </a:r>
            <a:endParaRPr lang="Microsoft YaHei" altLang="Microsoft YaHei" sz="2000" dirty="0"/>
          </a:p>
        </p:txBody>
      </p:sp>
      <p:sp>
        <p:nvSpPr>
          <p:cNvPr id="3424" name="textbox 3424"/>
          <p:cNvSpPr/>
          <p:nvPr/>
        </p:nvSpPr>
        <p:spPr>
          <a:xfrm>
            <a:off x="1457392" y="2256915"/>
            <a:ext cx="6479540" cy="1862454"/>
          </a:xfrm>
          <a:prstGeom prst="rect">
            <a:avLst/>
          </a:prstGeom>
        </p:spPr>
        <p:txBody>
          <a:bodyPr vert="horz" wrap="square" lIns="0" tIns="0" rIns="0" bIns="0"/>
          <a:lstStyle/>
          <a:p>
            <a:pPr algn="l" rtl="0" eaLnBrk="0">
              <a:lnSpc>
                <a:spcPct val="83215"/>
              </a:lnSpc>
              <a:tabLst/>
            </a:pPr>
            <a:endParaRPr lang="Arial" altLang="Arial" sz="100" dirty="0"/>
          </a:p>
          <a:p>
            <a:pPr marL="13970" algn="l" rtl="0" eaLnBrk="0">
              <a:lnSpc>
                <a:spcPct val="91000"/>
              </a:lnSpc>
              <a:tabLst/>
            </a:pPr>
            <a:r>
              <a:rPr sz="2000" kern="0" spc="-120" dirty="0">
                <a:solidFill>
                  <a:srgbClr val="000000">
                    <a:alpha val="100000"/>
                  </a:srgbClr>
                </a:solidFill>
                <a:latin typeface="Microsoft YaHei"/>
                <a:ea typeface="Microsoft YaHei"/>
                <a:cs typeface="Microsoft YaHei"/>
              </a:rPr>
              <a:t>道德品质的养成。</a:t>
            </a:r>
            <a:endParaRPr lang="Microsoft YaHei" altLang="Microsoft YaHei" sz="2000" dirty="0"/>
          </a:p>
          <a:p>
            <a:pPr algn="l" rtl="0" eaLnBrk="0">
              <a:lnSpc>
                <a:spcPct val="134000"/>
              </a:lnSpc>
              <a:tabLst/>
            </a:pPr>
            <a:endParaRPr lang="Arial" altLang="Arial" sz="1000" dirty="0"/>
          </a:p>
          <a:p>
            <a:pPr algn="l" rtl="0" eaLnBrk="0">
              <a:lnSpc>
                <a:spcPct val="134000"/>
              </a:lnSpc>
              <a:tabLst/>
            </a:pPr>
            <a:endParaRPr lang="Arial" altLang="Arial" sz="1000" dirty="0"/>
          </a:p>
          <a:p>
            <a:pPr marL="12700" algn="l" rtl="0" eaLnBrk="0">
              <a:lnSpc>
                <a:spcPct val="91000"/>
              </a:lnSpc>
              <a:spcBef>
                <a:spcPts val="604"/>
              </a:spcBef>
              <a:tabLst/>
            </a:pPr>
            <a:r>
              <a:rPr sz="2000" kern="0" spc="0" dirty="0">
                <a:solidFill>
                  <a:srgbClr val="000000">
                    <a:alpha val="100000"/>
                  </a:srgbClr>
                </a:solidFill>
                <a:latin typeface="Microsoft YaHei"/>
                <a:ea typeface="Microsoft YaHei"/>
                <a:cs typeface="Microsoft YaHei"/>
              </a:rPr>
              <a:t>4、体育和音乐教育</a:t>
            </a:r>
            <a:endParaRPr lang="Microsoft YaHei" altLang="Microsoft YaHei" sz="2000" dirty="0"/>
          </a:p>
          <a:p>
            <a:pPr marL="176529" algn="l" rtl="0" eaLnBrk="0">
              <a:lnSpc>
                <a:spcPts val="2587"/>
              </a:lnSpc>
              <a:spcBef>
                <a:spcPts val="566"/>
              </a:spcBef>
              <a:tabLst/>
            </a:pPr>
            <a:r>
              <a:rPr sz="2000" kern="0" spc="-150" dirty="0">
                <a:solidFill>
                  <a:srgbClr val="000000">
                    <a:alpha val="100000"/>
                  </a:srgbClr>
                </a:solidFill>
                <a:latin typeface="Microsoft YaHei"/>
                <a:ea typeface="Microsoft YaHei"/>
                <a:cs typeface="Microsoft YaHei"/>
              </a:rPr>
              <a:t>（1）先体育教育，后音乐教育。</a:t>
            </a:r>
            <a:endParaRPr lang="Microsoft YaHei" altLang="Microsoft YaHei" sz="2000" dirty="0"/>
          </a:p>
          <a:p>
            <a:pPr marL="176529" algn="l" rtl="0" eaLnBrk="0">
              <a:lnSpc>
                <a:spcPts val="2587"/>
              </a:lnSpc>
              <a:spcBef>
                <a:spcPts val="533"/>
              </a:spcBef>
              <a:tabLst/>
            </a:pPr>
            <a:r>
              <a:rPr sz="2000" kern="0" spc="-70" dirty="0">
                <a:solidFill>
                  <a:srgbClr val="000000">
                    <a:alpha val="100000"/>
                  </a:srgbClr>
                </a:solidFill>
                <a:latin typeface="Microsoft YaHei"/>
                <a:ea typeface="Microsoft YaHei"/>
                <a:cs typeface="Microsoft YaHei"/>
              </a:rPr>
              <a:t>（2）音乐教育包含善美</a:t>
            </a:r>
            <a:r>
              <a:rPr sz="2000" kern="0" spc="-80" dirty="0">
                <a:solidFill>
                  <a:srgbClr val="000000">
                    <a:alpha val="100000"/>
                  </a:srgbClr>
                </a:solidFill>
                <a:latin typeface="Microsoft YaHei"/>
                <a:ea typeface="Microsoft YaHei"/>
                <a:cs typeface="Microsoft YaHei"/>
              </a:rPr>
              <a:t>的自由教育，有塑造人格的力量。</a:t>
            </a:r>
            <a:endParaRPr lang="Microsoft YaHei" altLang="Microsoft YaHei" sz="2000" dirty="0"/>
          </a:p>
        </p:txBody>
      </p:sp>
      <p:pic>
        <p:nvPicPr>
          <p:cNvPr id="3426" name="picture 3426"/>
          <p:cNvPicPr>
            <a:picLocks noChangeAspect="1"/>
          </p:cNvPicPr>
          <p:nvPr/>
        </p:nvPicPr>
        <p:blipFill>
          <a:blip r:embed="rId3"/>
          <a:stretch>
            <a:fillRect/>
          </a:stretch>
        </p:blipFill>
        <p:spPr>
          <a:xfrm rot="21600000">
            <a:off x="8682227" y="2314956"/>
            <a:ext cx="2232659" cy="3142487"/>
          </a:xfrm>
          <a:prstGeom prst="rect">
            <a:avLst/>
          </a:prstGeom>
        </p:spPr>
      </p:pic>
      <p:sp>
        <p:nvSpPr>
          <p:cNvPr id="3428" name="textbox 342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43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62" name="group 462"/>
          <p:cNvGrpSpPr/>
          <p:nvPr/>
        </p:nvGrpSpPr>
        <p:grpSpPr>
          <a:xfrm rot="21600000">
            <a:off x="1635842" y="181482"/>
            <a:ext cx="2436828" cy="199231"/>
            <a:chOff x="0" y="0"/>
            <a:chExt cx="2436828" cy="199231"/>
          </a:xfrm>
        </p:grpSpPr>
        <p:pic>
          <p:nvPicPr>
            <p:cNvPr id="3432" name="picture 3432"/>
            <p:cNvPicPr>
              <a:picLocks noChangeAspect="1"/>
            </p:cNvPicPr>
            <p:nvPr/>
          </p:nvPicPr>
          <p:blipFill>
            <a:blip r:embed="rId4"/>
            <a:stretch>
              <a:fillRect/>
            </a:stretch>
          </p:blipFill>
          <p:spPr>
            <a:xfrm rot="21600000">
              <a:off x="761" y="11350"/>
              <a:ext cx="2436066" cy="187881"/>
            </a:xfrm>
            <a:prstGeom prst="rect">
              <a:avLst/>
            </a:prstGeom>
          </p:spPr>
        </p:pic>
        <p:sp>
          <p:nvSpPr>
            <p:cNvPr id="3434" name="textbox 3434"/>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43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8" name="picture 3438"/>
          <p:cNvPicPr>
            <a:picLocks noChangeAspect="1"/>
          </p:cNvPicPr>
          <p:nvPr/>
        </p:nvPicPr>
        <p:blipFill>
          <a:blip r:embed="rId2"/>
          <a:stretch>
            <a:fillRect/>
          </a:stretch>
        </p:blipFill>
        <p:spPr>
          <a:xfrm rot="21600000">
            <a:off x="0" y="0"/>
            <a:ext cx="12192000" cy="6858000"/>
          </a:xfrm>
          <a:prstGeom prst="rect">
            <a:avLst/>
          </a:prstGeom>
        </p:spPr>
      </p:pic>
      <p:sp>
        <p:nvSpPr>
          <p:cNvPr id="344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442" name="textbox 3442"/>
          <p:cNvSpPr/>
          <p:nvPr/>
        </p:nvSpPr>
        <p:spPr>
          <a:xfrm>
            <a:off x="1370076" y="2162555"/>
            <a:ext cx="10332719" cy="4300854"/>
          </a:xfrm>
          <a:prstGeom prst="rect">
            <a:avLst/>
          </a:prstGeom>
          <a:solidFill>
            <a:srgbClr val="E9A54E">
              <a:alpha val="33725"/>
            </a:srgbClr>
          </a:solidFill>
        </p:spPr>
        <p:txBody>
          <a:bodyPr vert="horz" wrap="square" lIns="0" tIns="0" rIns="0" bIns="0"/>
          <a:lstStyle/>
          <a:p>
            <a:pPr algn="l" rtl="0" eaLnBrk="0">
              <a:lnSpc>
                <a:spcPct val="102000"/>
              </a:lnSpc>
              <a:tabLst/>
            </a:pPr>
            <a:endParaRPr lang="Arial" altLang="Arial" sz="1000" dirty="0"/>
          </a:p>
          <a:p>
            <a:pPr algn="l" rtl="0" eaLnBrk="0">
              <a:lnSpc>
                <a:spcPct val="9604"/>
              </a:lnSpc>
              <a:tabLst/>
            </a:pPr>
            <a:endParaRPr lang="Arial" altLang="Arial" sz="100" dirty="0"/>
          </a:p>
          <a:p>
            <a:pPr marL="94614" algn="l" rtl="0" eaLnBrk="0">
              <a:lnSpc>
                <a:spcPct val="95000"/>
              </a:lnSpc>
              <a:tabLst/>
            </a:pPr>
            <a:r>
              <a:rPr sz="1900" b="1" kern="0" spc="-160" dirty="0">
                <a:solidFill>
                  <a:srgbClr val="00B075">
                    <a:alpha val="100000"/>
                  </a:srgbClr>
                </a:solidFill>
                <a:latin typeface="Microsoft YaHei"/>
                <a:ea typeface="Microsoft YaHei"/>
                <a:cs typeface="Microsoft YaHei"/>
              </a:rPr>
              <a:t>共同点：</a:t>
            </a:r>
            <a:endParaRPr lang="Microsoft YaHei" altLang="Microsoft YaHei" sz="1900" dirty="0"/>
          </a:p>
          <a:p>
            <a:pPr marL="1666875" algn="l" rtl="0" eaLnBrk="0">
              <a:lnSpc>
                <a:spcPct val="91000"/>
              </a:lnSpc>
              <a:spcBef>
                <a:spcPts val="947"/>
              </a:spcBef>
              <a:tabLst/>
            </a:pPr>
            <a:r>
              <a:rPr sz="2000" kern="0" spc="0" dirty="0">
                <a:solidFill>
                  <a:srgbClr val="000000">
                    <a:alpha val="100000"/>
                  </a:srgbClr>
                </a:solidFill>
                <a:latin typeface="Microsoft YaHei"/>
                <a:ea typeface="Microsoft YaHei"/>
                <a:cs typeface="Microsoft YaHei"/>
              </a:rPr>
              <a:t>①重视教育的政治意义和人的</a:t>
            </a:r>
            <a:r>
              <a:rPr sz="2000" kern="0" spc="-10" dirty="0">
                <a:solidFill>
                  <a:srgbClr val="000000">
                    <a:alpha val="100000"/>
                  </a:srgbClr>
                </a:solidFill>
                <a:latin typeface="Microsoft YaHei"/>
                <a:ea typeface="Microsoft YaHei"/>
                <a:cs typeface="Microsoft YaHei"/>
              </a:rPr>
              <a:t>理性发展。</a:t>
            </a:r>
            <a:endParaRPr lang="Microsoft YaHei" altLang="Microsoft YaHei" sz="2000" dirty="0"/>
          </a:p>
          <a:p>
            <a:pPr marL="1666875" algn="l" rtl="0" eaLnBrk="0">
              <a:lnSpc>
                <a:spcPct val="87000"/>
              </a:lnSpc>
              <a:spcBef>
                <a:spcPts val="936"/>
              </a:spcBef>
              <a:tabLst/>
            </a:pPr>
            <a:r>
              <a:rPr sz="2000" kern="0" spc="0" dirty="0">
                <a:solidFill>
                  <a:srgbClr val="000000">
                    <a:alpha val="100000"/>
                  </a:srgbClr>
                </a:solidFill>
                <a:latin typeface="Microsoft YaHei"/>
                <a:ea typeface="Microsoft YaHei"/>
                <a:cs typeface="Microsoft YaHei"/>
              </a:rPr>
              <a:t>②重视胎教、儿童游戏、故事</a:t>
            </a:r>
            <a:r>
              <a:rPr sz="2000" kern="0" spc="-10" dirty="0">
                <a:solidFill>
                  <a:srgbClr val="000000">
                    <a:alpha val="100000"/>
                  </a:srgbClr>
                </a:solidFill>
                <a:latin typeface="Microsoft YaHei"/>
                <a:ea typeface="Microsoft YaHei"/>
                <a:cs typeface="Microsoft YaHei"/>
              </a:rPr>
              <a:t>材料的选择</a:t>
            </a:r>
            <a:endParaRPr lang="Microsoft YaHei" altLang="Microsoft YaHei" sz="2000" dirty="0"/>
          </a:p>
          <a:p>
            <a:pPr marL="1886585" algn="l" rtl="0" eaLnBrk="0">
              <a:lnSpc>
                <a:spcPts val="3012"/>
              </a:lnSpc>
              <a:tabLst/>
            </a:pPr>
            <a:r>
              <a:rPr sz="1900" kern="0" spc="-100" dirty="0">
                <a:solidFill>
                  <a:srgbClr val="000000">
                    <a:alpha val="100000"/>
                  </a:srgbClr>
                </a:solidFill>
                <a:latin typeface="Microsoft YaHei"/>
                <a:ea typeface="Microsoft YaHei"/>
                <a:cs typeface="Microsoft YaHei"/>
              </a:rPr>
              <a:t>音乐教育等。</a:t>
            </a:r>
            <a:endParaRPr lang="Microsoft YaHei" altLang="Microsoft YaHei" sz="1900" dirty="0"/>
          </a:p>
          <a:p>
            <a:pPr algn="l" rtl="0" eaLnBrk="0">
              <a:lnSpc>
                <a:spcPct val="101000"/>
              </a:lnSpc>
              <a:tabLst/>
            </a:pPr>
            <a:endParaRPr lang="Arial" altLang="Arial" sz="1000" dirty="0"/>
          </a:p>
          <a:p>
            <a:pPr algn="l" rtl="0" eaLnBrk="0">
              <a:lnSpc>
                <a:spcPct val="101000"/>
              </a:lnSpc>
              <a:tabLst/>
            </a:pPr>
            <a:endParaRPr lang="Arial" altLang="Arial" sz="1000" dirty="0"/>
          </a:p>
          <a:p>
            <a:pPr marL="128270" algn="l" rtl="0" eaLnBrk="0">
              <a:lnSpc>
                <a:spcPct val="95000"/>
              </a:lnSpc>
              <a:spcBef>
                <a:spcPts val="572"/>
              </a:spcBef>
              <a:tabLst/>
            </a:pPr>
            <a:r>
              <a:rPr sz="1900" b="1" kern="0" spc="-160" dirty="0">
                <a:solidFill>
                  <a:srgbClr val="00B075">
                    <a:alpha val="100000"/>
                  </a:srgbClr>
                </a:solidFill>
                <a:latin typeface="Microsoft YaHei"/>
                <a:ea typeface="Microsoft YaHei"/>
                <a:cs typeface="Microsoft YaHei"/>
              </a:rPr>
              <a:t>不同点：</a:t>
            </a:r>
            <a:endParaRPr lang="Microsoft YaHei" altLang="Microsoft YaHei" sz="1900" dirty="0"/>
          </a:p>
          <a:p>
            <a:pPr marL="208915" algn="l" rtl="0" eaLnBrk="0">
              <a:lnSpc>
                <a:spcPct val="87000"/>
              </a:lnSpc>
              <a:spcBef>
                <a:spcPts val="947"/>
              </a:spcBef>
              <a:tabLst/>
            </a:pPr>
            <a:r>
              <a:rPr sz="2000" kern="0" spc="-30" dirty="0">
                <a:solidFill>
                  <a:srgbClr val="000000">
                    <a:alpha val="100000"/>
                  </a:srgbClr>
                </a:solidFill>
                <a:latin typeface="Microsoft YaHei"/>
                <a:ea typeface="Microsoft YaHei"/>
                <a:cs typeface="Microsoft YaHei"/>
              </a:rPr>
              <a:t>①亚里士多德从唯物立场出发，</a:t>
            </a:r>
            <a:r>
              <a:rPr sz="2000" kern="0" spc="36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重视非理性因</a:t>
            </a:r>
            <a:r>
              <a:rPr sz="2000" kern="0" spc="-40" dirty="0">
                <a:solidFill>
                  <a:srgbClr val="000000">
                    <a:alpha val="100000"/>
                  </a:srgbClr>
                </a:solidFill>
                <a:latin typeface="Microsoft YaHei"/>
                <a:ea typeface="Microsoft YaHei"/>
                <a:cs typeface="Microsoft YaHei"/>
              </a:rPr>
              <a:t>素在人发展中的作用。</a:t>
            </a:r>
            <a:endParaRPr lang="Microsoft YaHei" altLang="Microsoft YaHei" sz="2000" dirty="0"/>
          </a:p>
          <a:p>
            <a:pPr marL="133985" algn="l" rtl="0" eaLnBrk="0">
              <a:lnSpc>
                <a:spcPts val="3120"/>
              </a:lnSpc>
              <a:tabLst/>
            </a:pPr>
            <a:r>
              <a:rPr sz="2000" kern="0" spc="-50" dirty="0">
                <a:solidFill>
                  <a:srgbClr val="000000">
                    <a:alpha val="100000"/>
                  </a:srgbClr>
                </a:solidFill>
                <a:latin typeface="Microsoft YaHei"/>
                <a:ea typeface="Microsoft YaHei"/>
                <a:cs typeface="Microsoft YaHei"/>
              </a:rPr>
              <a:t>②在婴幼儿保育方面，提出了许多宝贵意见。</a:t>
            </a:r>
            <a:endParaRPr lang="Microsoft YaHei" altLang="Microsoft YaHei" sz="2000" dirty="0"/>
          </a:p>
          <a:p>
            <a:pPr marL="133985" algn="l" rtl="0" eaLnBrk="0">
              <a:lnSpc>
                <a:spcPct val="91000"/>
              </a:lnSpc>
              <a:spcBef>
                <a:spcPts val="1033"/>
              </a:spcBef>
              <a:tabLst/>
            </a:pPr>
            <a:r>
              <a:rPr sz="2000" kern="0" spc="-30" dirty="0">
                <a:solidFill>
                  <a:srgbClr val="000000">
                    <a:alpha val="100000"/>
                  </a:srgbClr>
                </a:solidFill>
                <a:latin typeface="Microsoft YaHei"/>
                <a:ea typeface="Microsoft YaHei"/>
                <a:cs typeface="Microsoft YaHei"/>
              </a:rPr>
              <a:t>③他更强调习惯和环境对儿童道德习惯养成的重要作用。</a:t>
            </a:r>
            <a:endParaRPr lang="Microsoft YaHei" altLang="Microsoft YaHei" sz="2000" dirty="0"/>
          </a:p>
          <a:p>
            <a:pPr algn="l" rtl="0" eaLnBrk="0">
              <a:lnSpc>
                <a:spcPct val="111000"/>
              </a:lnSpc>
              <a:tabLst/>
            </a:pPr>
            <a:endParaRPr lang="Arial" altLang="Arial" sz="700" dirty="0"/>
          </a:p>
          <a:p>
            <a:pPr marL="133985" algn="l" rtl="0" eaLnBrk="0">
              <a:lnSpc>
                <a:spcPct val="91000"/>
              </a:lnSpc>
              <a:spcBef>
                <a:spcPts val="4"/>
              </a:spcBef>
              <a:tabLst/>
            </a:pPr>
            <a:r>
              <a:rPr sz="2000" kern="0" spc="-50" dirty="0">
                <a:solidFill>
                  <a:srgbClr val="000000">
                    <a:alpha val="100000"/>
                  </a:srgbClr>
                </a:solidFill>
                <a:latin typeface="Microsoft YaHei"/>
                <a:ea typeface="Microsoft YaHei"/>
                <a:cs typeface="Microsoft YaHei"/>
              </a:rPr>
              <a:t>④他关于教育要遵循儿童发展的自然进程的主张，</a:t>
            </a:r>
            <a:r>
              <a:rPr sz="2000" kern="0" spc="46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成</a:t>
            </a:r>
            <a:r>
              <a:rPr sz="2000" kern="0" spc="-60" dirty="0">
                <a:solidFill>
                  <a:srgbClr val="000000">
                    <a:alpha val="100000"/>
                  </a:srgbClr>
                </a:solidFill>
                <a:latin typeface="Microsoft YaHei"/>
                <a:ea typeface="Microsoft YaHei"/>
                <a:cs typeface="Microsoft YaHei"/>
              </a:rPr>
              <a:t>为后世西方自然教育理论的思想渊源。</a:t>
            </a:r>
            <a:endParaRPr lang="Microsoft YaHei" altLang="Microsoft YaHei" sz="2000" dirty="0"/>
          </a:p>
        </p:txBody>
      </p:sp>
      <p:sp>
        <p:nvSpPr>
          <p:cNvPr id="3444" name="textbox 3444"/>
          <p:cNvSpPr/>
          <p:nvPr/>
        </p:nvSpPr>
        <p:spPr>
          <a:xfrm>
            <a:off x="1370076" y="1342644"/>
            <a:ext cx="6245859" cy="820419"/>
          </a:xfrm>
          <a:prstGeom prst="rect">
            <a:avLst/>
          </a:prstGeom>
          <a:solidFill>
            <a:srgbClr val="F5A63E"/>
          </a:solidFill>
        </p:spPr>
        <p:txBody>
          <a:bodyPr vert="horz" wrap="square" lIns="0" tIns="0" rIns="0" bIns="0"/>
          <a:lstStyle/>
          <a:p>
            <a:pPr algn="l" rtl="0" eaLnBrk="0">
              <a:lnSpc>
                <a:spcPct val="182000"/>
              </a:lnSpc>
              <a:tabLst/>
            </a:pPr>
            <a:endParaRPr lang="Arial" altLang="Arial" sz="1000" dirty="0"/>
          </a:p>
          <a:p>
            <a:pPr marL="129539" algn="l" rtl="0" eaLnBrk="0">
              <a:lnSpc>
                <a:spcPct val="91000"/>
              </a:lnSpc>
              <a:spcBef>
                <a:spcPts val="6"/>
              </a:spcBef>
              <a:tabLst/>
            </a:pPr>
            <a:r>
              <a:rPr sz="2000" b="1" kern="0" spc="0" dirty="0">
                <a:solidFill>
                  <a:srgbClr val="FFFFFF">
                    <a:alpha val="100000"/>
                  </a:srgbClr>
                </a:solidFill>
                <a:latin typeface="Microsoft YaHei"/>
                <a:ea typeface="Microsoft YaHei"/>
                <a:cs typeface="Microsoft YaHei"/>
              </a:rPr>
              <a:t>评价：与柏拉图相比亚里士多德学前教育思想的特</a:t>
            </a:r>
            <a:r>
              <a:rPr sz="2000" b="1" kern="0" spc="-10" dirty="0">
                <a:solidFill>
                  <a:srgbClr val="FFFFFF">
                    <a:alpha val="100000"/>
                  </a:srgbClr>
                </a:solidFill>
                <a:latin typeface="Microsoft YaHei"/>
                <a:ea typeface="Microsoft YaHei"/>
                <a:cs typeface="Microsoft YaHei"/>
              </a:rPr>
              <a:t>点</a:t>
            </a:r>
            <a:endParaRPr lang="Microsoft YaHei" altLang="Microsoft YaHei" sz="2000" dirty="0"/>
          </a:p>
        </p:txBody>
      </p:sp>
      <p:sp>
        <p:nvSpPr>
          <p:cNvPr id="3446" name="textbox 3446"/>
          <p:cNvSpPr/>
          <p:nvPr/>
        </p:nvSpPr>
        <p:spPr>
          <a:xfrm>
            <a:off x="347835" y="423235"/>
            <a:ext cx="5004434" cy="490219"/>
          </a:xfrm>
          <a:prstGeom prst="rect">
            <a:avLst/>
          </a:prstGeom>
        </p:spPr>
        <p:txBody>
          <a:bodyPr vert="horz" wrap="square" lIns="0" tIns="0" rIns="0" bIns="0"/>
          <a:lstStyle/>
          <a:p>
            <a:pPr algn="l" rtl="0" eaLnBrk="0">
              <a:lnSpc>
                <a:spcPct val="88959"/>
              </a:lnSpc>
              <a:tabLst/>
            </a:pPr>
            <a:endParaRPr lang="Arial" altLang="Arial" sz="100" dirty="0"/>
          </a:p>
          <a:p>
            <a:pPr marL="12700" algn="l" rtl="0" eaLnBrk="0">
              <a:lnSpc>
                <a:spcPct val="78000"/>
              </a:lnSpc>
              <a:tabLst/>
            </a:pPr>
            <a:r>
              <a:rPr sz="3900" kern="0" spc="10" dirty="0">
                <a:solidFill>
                  <a:srgbClr val="00B075">
                    <a:alpha val="100000"/>
                  </a:srgbClr>
                </a:solidFill>
                <a:latin typeface="Calibri"/>
                <a:ea typeface="Calibri"/>
                <a:cs typeface="Calibri"/>
              </a:rPr>
              <a:t>02       </a:t>
            </a:r>
            <a:r>
              <a:rPr sz="2400" b="1" kern="0" spc="10" dirty="0">
                <a:solidFill>
                  <a:srgbClr val="7F7F7F">
                    <a:alpha val="100000"/>
                  </a:srgbClr>
                </a:solidFill>
                <a:latin typeface="Microsoft YaHei"/>
                <a:ea typeface="Microsoft YaHei"/>
                <a:cs typeface="Microsoft YaHei"/>
              </a:rPr>
              <a:t>亚里士多德的学前教育思想</a:t>
            </a:r>
            <a:endParaRPr lang="Microsoft YaHei" altLang="Microsoft YaHei" sz="2400" dirty="0"/>
          </a:p>
        </p:txBody>
      </p:sp>
      <p:sp>
        <p:nvSpPr>
          <p:cNvPr id="344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64" name="group 464"/>
          <p:cNvGrpSpPr/>
          <p:nvPr/>
        </p:nvGrpSpPr>
        <p:grpSpPr>
          <a:xfrm rot="21600000">
            <a:off x="2276457" y="181482"/>
            <a:ext cx="1796213" cy="199231"/>
            <a:chOff x="0" y="0"/>
            <a:chExt cx="1796213" cy="199231"/>
          </a:xfrm>
        </p:grpSpPr>
        <p:pic>
          <p:nvPicPr>
            <p:cNvPr id="3450" name="picture 3450"/>
            <p:cNvPicPr>
              <a:picLocks noChangeAspect="1"/>
            </p:cNvPicPr>
            <p:nvPr/>
          </p:nvPicPr>
          <p:blipFill>
            <a:blip r:embed="rId3"/>
            <a:stretch>
              <a:fillRect/>
            </a:stretch>
          </p:blipFill>
          <p:spPr>
            <a:xfrm rot="21600000">
              <a:off x="1379" y="11351"/>
              <a:ext cx="1794833" cy="187880"/>
            </a:xfrm>
            <a:prstGeom prst="rect">
              <a:avLst/>
            </a:prstGeom>
          </p:spPr>
        </p:pic>
        <p:sp>
          <p:nvSpPr>
            <p:cNvPr id="3452" name="textbox 3452"/>
            <p:cNvSpPr/>
            <p:nvPr/>
          </p:nvSpPr>
          <p:spPr>
            <a:xfrm>
              <a:off x="-12700" y="-12700"/>
              <a:ext cx="182181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外国古代学前教育思想</a:t>
              </a:r>
              <a:endParaRPr lang="Microsoft YaHei" altLang="Microsoft YaHei" sz="1400" dirty="0"/>
            </a:p>
          </p:txBody>
        </p:sp>
      </p:grpSp>
      <p:grpSp>
        <p:nvGrpSpPr>
          <p:cNvPr id="466" name="group 466"/>
          <p:cNvGrpSpPr/>
          <p:nvPr/>
        </p:nvGrpSpPr>
        <p:grpSpPr>
          <a:xfrm rot="21600000">
            <a:off x="1635842" y="181482"/>
            <a:ext cx="538758" cy="199231"/>
            <a:chOff x="0" y="0"/>
            <a:chExt cx="538758" cy="199231"/>
          </a:xfrm>
        </p:grpSpPr>
        <p:pic>
          <p:nvPicPr>
            <p:cNvPr id="3454" name="picture 3454"/>
            <p:cNvPicPr>
              <a:picLocks noChangeAspect="1"/>
            </p:cNvPicPr>
            <p:nvPr/>
          </p:nvPicPr>
          <p:blipFill>
            <a:blip r:embed="rId4"/>
            <a:stretch>
              <a:fillRect/>
            </a:stretch>
          </p:blipFill>
          <p:spPr>
            <a:xfrm rot="21600000">
              <a:off x="761" y="11350"/>
              <a:ext cx="537996" cy="187880"/>
            </a:xfrm>
            <a:prstGeom prst="rect">
              <a:avLst/>
            </a:prstGeom>
          </p:spPr>
        </p:pic>
        <p:sp>
          <p:nvSpPr>
            <p:cNvPr id="3456" name="textbox 3456"/>
            <p:cNvSpPr/>
            <p:nvPr/>
          </p:nvSpPr>
          <p:spPr>
            <a:xfrm>
              <a:off x="-12700" y="-12700"/>
              <a:ext cx="564515" cy="243840"/>
            </a:xfrm>
            <a:prstGeom prst="rect">
              <a:avLst/>
            </a:prstGeom>
          </p:spPr>
          <p:txBody>
            <a:bodyPr vert="horz" wrap="square" lIns="0" tIns="0" rIns="0" bIns="0"/>
            <a:lstStyle/>
            <a:p>
              <a:pPr algn="l" rtl="0" eaLnBrk="0">
                <a:lnSpc>
                  <a:spcPct val="88770"/>
                </a:lnSpc>
                <a:tabLst/>
              </a:pPr>
              <a:endParaRPr lang="Arial" altLang="Arial" sz="100" dirty="0"/>
            </a:p>
            <a:p>
              <a:pPr marL="12700" algn="l" rtl="0" eaLnBrk="0">
                <a:lnSpc>
                  <a:spcPct val="91000"/>
                </a:lnSpc>
                <a:tabLst/>
              </a:pPr>
              <a:r>
                <a:rPr sz="1400" b="1" kern="0" spc="-10" dirty="0">
                  <a:solidFill>
                    <a:srgbClr val="E9A54E">
                      <a:alpha val="100000"/>
                    </a:srgbClr>
                  </a:solidFill>
                  <a:latin typeface="Microsoft YaHei"/>
                  <a:ea typeface="Microsoft YaHei"/>
                  <a:cs typeface="Microsoft YaHei"/>
                </a:rPr>
                <a:t>第八章</a:t>
              </a:r>
              <a:endParaRPr lang="Microsoft YaHei" altLang="Microsoft YaHei" sz="1400" dirty="0"/>
            </a:p>
          </p:txBody>
        </p:sp>
      </p:grpSp>
      <p:sp>
        <p:nvSpPr>
          <p:cNvPr id="345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60" name="picture 3460"/>
          <p:cNvPicPr>
            <a:picLocks noChangeAspect="1"/>
          </p:cNvPicPr>
          <p:nvPr/>
        </p:nvPicPr>
        <p:blipFill>
          <a:blip r:embed="rId2"/>
          <a:stretch>
            <a:fillRect/>
          </a:stretch>
        </p:blipFill>
        <p:spPr>
          <a:xfrm rot="21600000">
            <a:off x="0" y="0"/>
            <a:ext cx="12192000" cy="6858000"/>
          </a:xfrm>
          <a:prstGeom prst="rect">
            <a:avLst/>
          </a:prstGeom>
        </p:spPr>
      </p:pic>
      <p:sp>
        <p:nvSpPr>
          <p:cNvPr id="346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464" name="textbox 3464"/>
          <p:cNvSpPr/>
          <p:nvPr/>
        </p:nvSpPr>
        <p:spPr>
          <a:xfrm>
            <a:off x="1415321" y="508501"/>
            <a:ext cx="8157844" cy="4822190"/>
          </a:xfrm>
          <a:prstGeom prst="rect">
            <a:avLst/>
          </a:prstGeom>
        </p:spPr>
        <p:txBody>
          <a:bodyPr vert="horz" wrap="square" lIns="0" tIns="0" rIns="0" bIns="0"/>
          <a:lstStyle/>
          <a:p>
            <a:pPr algn="l" rtl="0" eaLnBrk="0">
              <a:lnSpc>
                <a:spcPct val="87417"/>
              </a:lnSpc>
              <a:tabLst/>
            </a:pPr>
            <a:endParaRPr lang="Arial" altLang="Arial" sz="100" dirty="0"/>
          </a:p>
          <a:p>
            <a:pPr marL="278129" algn="l" rtl="0" eaLnBrk="0">
              <a:lnSpc>
                <a:spcPct val="91000"/>
              </a:lnSpc>
              <a:tabLst/>
            </a:pPr>
            <a:r>
              <a:rPr sz="2400" b="1" kern="0" spc="-20" dirty="0">
                <a:solidFill>
                  <a:srgbClr val="7F7F7F">
                    <a:alpha val="100000"/>
                  </a:srgbClr>
                </a:solidFill>
                <a:latin typeface="Microsoft YaHei"/>
                <a:ea typeface="Microsoft YaHei"/>
                <a:cs typeface="Microsoft YaHei"/>
              </a:rPr>
              <a:t>昆体良的学前教育思想</a:t>
            </a:r>
            <a:endParaRPr lang="Microsoft YaHei" altLang="Microsoft YaHei" sz="2400" dirty="0"/>
          </a:p>
          <a:p>
            <a:pPr algn="l" rtl="0" eaLnBrk="0">
              <a:lnSpc>
                <a:spcPct val="124000"/>
              </a:lnSpc>
              <a:tabLst/>
            </a:pPr>
            <a:endParaRPr lang="Arial" altLang="Arial" sz="1000" dirty="0"/>
          </a:p>
          <a:p>
            <a:pPr algn="l" rtl="0" eaLnBrk="0">
              <a:lnSpc>
                <a:spcPct val="124000"/>
              </a:lnSpc>
              <a:tabLst/>
            </a:pPr>
            <a:endParaRPr lang="Arial" altLang="Arial" sz="1000" dirty="0"/>
          </a:p>
          <a:p>
            <a:pPr algn="l" rtl="0" eaLnBrk="0">
              <a:lnSpc>
                <a:spcPct val="125000"/>
              </a:lnSpc>
              <a:tabLst/>
            </a:pPr>
            <a:endParaRPr lang="Arial" altLang="Arial" sz="1000" dirty="0"/>
          </a:p>
          <a:p>
            <a:pPr marL="12700" indent="5714" algn="l" rtl="0" eaLnBrk="0">
              <a:lnSpc>
                <a:spcPct val="117000"/>
              </a:lnSpc>
              <a:spcBef>
                <a:spcPts val="608"/>
              </a:spcBef>
              <a:tabLst/>
            </a:pPr>
            <a:r>
              <a:rPr sz="2000" b="1" kern="0" spc="-30" dirty="0">
                <a:solidFill>
                  <a:srgbClr val="000000">
                    <a:alpha val="100000"/>
                  </a:srgbClr>
                </a:solidFill>
                <a:latin typeface="Microsoft YaHei"/>
                <a:ea typeface="Microsoft YaHei"/>
                <a:cs typeface="Microsoft YaHei"/>
              </a:rPr>
              <a:t>一、昆体良：  </a:t>
            </a:r>
            <a:r>
              <a:rPr sz="2000" kern="0" spc="-30" dirty="0">
                <a:solidFill>
                  <a:srgbClr val="000000">
                    <a:alpha val="100000"/>
                  </a:srgbClr>
                </a:solidFill>
                <a:latin typeface="Microsoft YaHei"/>
                <a:ea typeface="Microsoft YaHei"/>
                <a:cs typeface="Microsoft YaHei"/>
              </a:rPr>
              <a:t>古罗马帝国</a:t>
            </a:r>
            <a:r>
              <a:rPr sz="2000" kern="0" spc="-40" dirty="0">
                <a:solidFill>
                  <a:srgbClr val="000000">
                    <a:alpha val="100000"/>
                  </a:srgbClr>
                </a:solidFill>
                <a:latin typeface="Microsoft YaHei"/>
                <a:ea typeface="Microsoft YaHei"/>
                <a:cs typeface="Microsoft YaHei"/>
              </a:rPr>
              <a:t>最著名的教育家兼律师。是古希腊、罗马教育经</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验的集大成者，主持拉丁语雄辩术学校。《雄辩术原理》是古代西方第一</a:t>
            </a:r>
            <a:r>
              <a:rPr sz="2000" kern="0" spc="1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本教学法论著。</a:t>
            </a:r>
            <a:endParaRPr lang="Microsoft YaHei" altLang="Microsoft YaHei" sz="2000" dirty="0"/>
          </a:p>
          <a:p>
            <a:pPr marL="19050" algn="l" rtl="0" eaLnBrk="0">
              <a:lnSpc>
                <a:spcPct val="91000"/>
              </a:lnSpc>
              <a:spcBef>
                <a:spcPts val="937"/>
              </a:spcBef>
              <a:tabLst/>
            </a:pPr>
            <a:r>
              <a:rPr sz="2000" b="1" kern="0" spc="0" dirty="0">
                <a:solidFill>
                  <a:srgbClr val="000000">
                    <a:alpha val="100000"/>
                  </a:srgbClr>
                </a:solidFill>
                <a:latin typeface="Microsoft YaHei"/>
                <a:ea typeface="Microsoft YaHei"/>
                <a:cs typeface="Microsoft YaHei"/>
              </a:rPr>
              <a:t>二、昆体良的学前教</a:t>
            </a:r>
            <a:r>
              <a:rPr sz="2000" b="1" kern="0" spc="-10" dirty="0">
                <a:solidFill>
                  <a:srgbClr val="000000">
                    <a:alpha val="100000"/>
                  </a:srgbClr>
                </a:solidFill>
                <a:latin typeface="Microsoft YaHei"/>
                <a:ea typeface="Microsoft YaHei"/>
                <a:cs typeface="Microsoft YaHei"/>
              </a:rPr>
              <a:t>育思想</a:t>
            </a:r>
            <a:endParaRPr lang="Microsoft YaHei" altLang="Microsoft YaHei" sz="2000" dirty="0"/>
          </a:p>
          <a:p>
            <a:pPr marL="37465" algn="l" rtl="0" eaLnBrk="0">
              <a:lnSpc>
                <a:spcPct val="91000"/>
              </a:lnSpc>
              <a:spcBef>
                <a:spcPts val="936"/>
              </a:spcBef>
              <a:tabLst/>
            </a:pPr>
            <a:r>
              <a:rPr sz="2000" kern="0" spc="-10" dirty="0">
                <a:solidFill>
                  <a:srgbClr val="000000">
                    <a:alpha val="100000"/>
                  </a:srgbClr>
                </a:solidFill>
                <a:latin typeface="Microsoft YaHei"/>
                <a:ea typeface="Microsoft YaHei"/>
                <a:cs typeface="Microsoft YaHei"/>
              </a:rPr>
              <a:t>1、论学前教育的必要</a:t>
            </a:r>
            <a:r>
              <a:rPr sz="2000" kern="0" spc="-20" dirty="0">
                <a:solidFill>
                  <a:srgbClr val="000000">
                    <a:alpha val="100000"/>
                  </a:srgbClr>
                </a:solidFill>
                <a:latin typeface="Microsoft YaHei"/>
                <a:ea typeface="Microsoft YaHei"/>
                <a:cs typeface="Microsoft YaHei"/>
              </a:rPr>
              <a:t>性和可能性</a:t>
            </a:r>
            <a:endParaRPr lang="Microsoft YaHei" altLang="Microsoft YaHei" sz="2000" dirty="0"/>
          </a:p>
          <a:p>
            <a:pPr marL="176529" algn="l" rtl="0" eaLnBrk="0">
              <a:lnSpc>
                <a:spcPts val="2587"/>
              </a:lnSpc>
              <a:spcBef>
                <a:spcPts val="566"/>
              </a:spcBef>
              <a:tabLst/>
            </a:pPr>
            <a:r>
              <a:rPr sz="2000" kern="0" spc="-100" dirty="0">
                <a:solidFill>
                  <a:srgbClr val="000000">
                    <a:alpha val="100000"/>
                  </a:srgbClr>
                </a:solidFill>
                <a:latin typeface="Microsoft YaHei"/>
                <a:ea typeface="Microsoft YaHei"/>
                <a:cs typeface="Microsoft YaHei"/>
              </a:rPr>
              <a:t>（1）早教对儿童影响很大。</a:t>
            </a:r>
            <a:endParaRPr lang="Microsoft YaHei" altLang="Microsoft YaHei" sz="2000" dirty="0"/>
          </a:p>
          <a:p>
            <a:pPr marL="176529" algn="l" rtl="0" eaLnBrk="0">
              <a:lnSpc>
                <a:spcPts val="2587"/>
              </a:lnSpc>
              <a:spcBef>
                <a:spcPts val="533"/>
              </a:spcBef>
              <a:tabLst/>
            </a:pPr>
            <a:r>
              <a:rPr sz="2000" kern="0" spc="-150" dirty="0">
                <a:solidFill>
                  <a:srgbClr val="000000">
                    <a:alpha val="100000"/>
                  </a:srgbClr>
                </a:solidFill>
                <a:latin typeface="Microsoft YaHei"/>
                <a:ea typeface="Microsoft YaHei"/>
                <a:cs typeface="Microsoft YaHei"/>
              </a:rPr>
              <a:t>（2）高度评价儿童的学习能</a:t>
            </a:r>
            <a:r>
              <a:rPr sz="2000" kern="0" spc="-160" dirty="0">
                <a:solidFill>
                  <a:srgbClr val="000000">
                    <a:alpha val="100000"/>
                  </a:srgbClr>
                </a:solidFill>
                <a:latin typeface="Microsoft YaHei"/>
                <a:ea typeface="Microsoft YaHei"/>
                <a:cs typeface="Microsoft YaHei"/>
              </a:rPr>
              <a:t>力。</a:t>
            </a:r>
            <a:endParaRPr lang="Microsoft YaHei" altLang="Microsoft YaHei" sz="2000" dirty="0"/>
          </a:p>
          <a:p>
            <a:pPr marL="25400" algn="l" rtl="0" eaLnBrk="0">
              <a:lnSpc>
                <a:spcPct val="83000"/>
              </a:lnSpc>
              <a:spcBef>
                <a:spcPts val="898"/>
              </a:spcBef>
              <a:tabLst/>
            </a:pPr>
            <a:r>
              <a:rPr sz="2000" kern="0" spc="-10" dirty="0">
                <a:solidFill>
                  <a:srgbClr val="000000">
                    <a:alpha val="100000"/>
                  </a:srgbClr>
                </a:solidFill>
                <a:latin typeface="Microsoft YaHei"/>
                <a:ea typeface="Microsoft YaHei"/>
                <a:cs typeface="Microsoft YaHei"/>
              </a:rPr>
              <a:t>2、家庭和环境在早期教育中的意义</a:t>
            </a:r>
            <a:endParaRPr lang="Microsoft YaHei" altLang="Microsoft YaHei" sz="2000" dirty="0"/>
          </a:p>
          <a:p>
            <a:pPr marL="13970" algn="l" rtl="0" eaLnBrk="0">
              <a:lnSpc>
                <a:spcPts val="3116"/>
              </a:lnSpc>
              <a:tabLst/>
            </a:pPr>
            <a:r>
              <a:rPr sz="2000" kern="0" spc="0" dirty="0">
                <a:solidFill>
                  <a:srgbClr val="000000">
                    <a:alpha val="100000"/>
                  </a:srgbClr>
                </a:solidFill>
                <a:latin typeface="Microsoft YaHei"/>
                <a:ea typeface="Microsoft YaHei"/>
                <a:cs typeface="Microsoft YaHei"/>
              </a:rPr>
              <a:t>对幼儿周围的人—保姆、父母、教</a:t>
            </a:r>
            <a:r>
              <a:rPr sz="2000" kern="0" spc="-10" dirty="0">
                <a:solidFill>
                  <a:srgbClr val="000000">
                    <a:alpha val="100000"/>
                  </a:srgbClr>
                </a:solidFill>
                <a:latin typeface="Microsoft YaHei"/>
                <a:ea typeface="Microsoft YaHei"/>
                <a:cs typeface="Microsoft YaHei"/>
              </a:rPr>
              <a:t>仆</a:t>
            </a:r>
            <a:endParaRPr lang="Microsoft YaHei" altLang="Microsoft YaHei" sz="2000" dirty="0"/>
          </a:p>
          <a:p>
            <a:pPr marL="13970" algn="l" rtl="0" eaLnBrk="0">
              <a:lnSpc>
                <a:spcPts val="3114"/>
              </a:lnSpc>
              <a:tabLst/>
            </a:pPr>
            <a:r>
              <a:rPr sz="2000" kern="0" spc="-140" dirty="0">
                <a:solidFill>
                  <a:srgbClr val="000000">
                    <a:alpha val="100000"/>
                  </a:srgbClr>
                </a:solidFill>
                <a:latin typeface="Microsoft YaHei"/>
                <a:ea typeface="Microsoft YaHei"/>
                <a:cs typeface="Microsoft YaHei"/>
              </a:rPr>
              <a:t>提出了相应的要求。</a:t>
            </a:r>
            <a:endParaRPr lang="Microsoft YaHei" altLang="Microsoft YaHei" sz="2000" dirty="0"/>
          </a:p>
        </p:txBody>
      </p:sp>
      <p:pic>
        <p:nvPicPr>
          <p:cNvPr id="3466" name="picture 3466"/>
          <p:cNvPicPr>
            <a:picLocks noChangeAspect="1"/>
          </p:cNvPicPr>
          <p:nvPr/>
        </p:nvPicPr>
        <p:blipFill>
          <a:blip r:embed="rId3"/>
          <a:stretch>
            <a:fillRect/>
          </a:stretch>
        </p:blipFill>
        <p:spPr>
          <a:xfrm rot="21600000">
            <a:off x="7034784" y="2456688"/>
            <a:ext cx="3191254" cy="3465575"/>
          </a:xfrm>
          <a:prstGeom prst="rect">
            <a:avLst/>
          </a:prstGeom>
        </p:spPr>
      </p:pic>
      <p:sp>
        <p:nvSpPr>
          <p:cNvPr id="3468" name="textbox 346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47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68" name="group 468"/>
          <p:cNvGrpSpPr/>
          <p:nvPr/>
        </p:nvGrpSpPr>
        <p:grpSpPr>
          <a:xfrm rot="21600000">
            <a:off x="1635842" y="181482"/>
            <a:ext cx="2436828" cy="199231"/>
            <a:chOff x="0" y="0"/>
            <a:chExt cx="2436828" cy="199231"/>
          </a:xfrm>
        </p:grpSpPr>
        <p:pic>
          <p:nvPicPr>
            <p:cNvPr id="3472" name="picture 3472"/>
            <p:cNvPicPr>
              <a:picLocks noChangeAspect="1"/>
            </p:cNvPicPr>
            <p:nvPr/>
          </p:nvPicPr>
          <p:blipFill>
            <a:blip r:embed="rId4"/>
            <a:stretch>
              <a:fillRect/>
            </a:stretch>
          </p:blipFill>
          <p:spPr>
            <a:xfrm rot="21600000">
              <a:off x="761" y="11350"/>
              <a:ext cx="2436066" cy="187881"/>
            </a:xfrm>
            <a:prstGeom prst="rect">
              <a:avLst/>
            </a:prstGeom>
          </p:spPr>
        </p:pic>
        <p:sp>
          <p:nvSpPr>
            <p:cNvPr id="3474" name="textbox 3474"/>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47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8" name="picture 3478"/>
          <p:cNvPicPr>
            <a:picLocks noChangeAspect="1"/>
          </p:cNvPicPr>
          <p:nvPr/>
        </p:nvPicPr>
        <p:blipFill>
          <a:blip r:embed="rId2"/>
          <a:stretch>
            <a:fillRect/>
          </a:stretch>
        </p:blipFill>
        <p:spPr>
          <a:xfrm rot="21600000">
            <a:off x="0" y="0"/>
            <a:ext cx="12192000" cy="6858000"/>
          </a:xfrm>
          <a:prstGeom prst="rect">
            <a:avLst/>
          </a:prstGeom>
        </p:spPr>
      </p:pic>
      <p:sp>
        <p:nvSpPr>
          <p:cNvPr id="348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482" name="textbox 3482"/>
          <p:cNvSpPr/>
          <p:nvPr/>
        </p:nvSpPr>
        <p:spPr>
          <a:xfrm>
            <a:off x="1415829" y="508501"/>
            <a:ext cx="7113269" cy="5640704"/>
          </a:xfrm>
          <a:prstGeom prst="rect">
            <a:avLst/>
          </a:prstGeom>
        </p:spPr>
        <p:txBody>
          <a:bodyPr vert="horz" wrap="square" lIns="0" tIns="0" rIns="0" bIns="0"/>
          <a:lstStyle/>
          <a:p>
            <a:pPr algn="l" rtl="0" eaLnBrk="0">
              <a:lnSpc>
                <a:spcPct val="87417"/>
              </a:lnSpc>
              <a:tabLst/>
            </a:pPr>
            <a:endParaRPr lang="Arial" altLang="Arial" sz="100" dirty="0"/>
          </a:p>
          <a:p>
            <a:pPr marL="278129" algn="l" rtl="0" eaLnBrk="0">
              <a:lnSpc>
                <a:spcPct val="91000"/>
              </a:lnSpc>
              <a:tabLst/>
            </a:pPr>
            <a:r>
              <a:rPr sz="2400" b="1" kern="0" spc="-20" dirty="0">
                <a:solidFill>
                  <a:srgbClr val="7F7F7F">
                    <a:alpha val="100000"/>
                  </a:srgbClr>
                </a:solidFill>
                <a:latin typeface="Microsoft YaHei"/>
                <a:ea typeface="Microsoft YaHei"/>
                <a:cs typeface="Microsoft YaHei"/>
              </a:rPr>
              <a:t>昆体良的学前教育思想</a:t>
            </a:r>
            <a:endParaRPr lang="Microsoft YaHei" altLang="Microsoft YaHei" sz="2400" dirty="0"/>
          </a:p>
          <a:p>
            <a:pPr algn="l" rtl="0" eaLnBrk="0">
              <a:lnSpc>
                <a:spcPct val="124000"/>
              </a:lnSpc>
              <a:tabLst/>
            </a:pPr>
            <a:endParaRPr lang="Arial" altLang="Arial" sz="1000" dirty="0"/>
          </a:p>
          <a:p>
            <a:pPr algn="l" rtl="0" eaLnBrk="0">
              <a:lnSpc>
                <a:spcPct val="124000"/>
              </a:lnSpc>
              <a:tabLst/>
            </a:pPr>
            <a:endParaRPr lang="Arial" altLang="Arial" sz="1000" dirty="0"/>
          </a:p>
          <a:p>
            <a:pPr algn="l" rtl="0" eaLnBrk="0">
              <a:lnSpc>
                <a:spcPct val="125000"/>
              </a:lnSpc>
              <a:tabLst/>
            </a:pPr>
            <a:endParaRPr lang="Arial" altLang="Arial" sz="1000" dirty="0"/>
          </a:p>
          <a:p>
            <a:pPr marL="27940" algn="l" rtl="0" eaLnBrk="0">
              <a:lnSpc>
                <a:spcPct val="91000"/>
              </a:lnSpc>
              <a:spcBef>
                <a:spcPts val="607"/>
              </a:spcBef>
              <a:tabLst/>
            </a:pPr>
            <a:r>
              <a:rPr sz="2000" kern="0" spc="-20" dirty="0">
                <a:solidFill>
                  <a:srgbClr val="000000">
                    <a:alpha val="100000"/>
                  </a:srgbClr>
                </a:solidFill>
                <a:latin typeface="Microsoft YaHei"/>
                <a:ea typeface="Microsoft YaHei"/>
                <a:cs typeface="Microsoft YaHei"/>
              </a:rPr>
              <a:t>3、论学前道德教育</a:t>
            </a:r>
            <a:endParaRPr lang="Microsoft YaHei" altLang="Microsoft YaHei" sz="2000" dirty="0"/>
          </a:p>
          <a:p>
            <a:pPr marL="176529" algn="l" rtl="0" eaLnBrk="0">
              <a:lnSpc>
                <a:spcPts val="2587"/>
              </a:lnSpc>
              <a:spcBef>
                <a:spcPts val="566"/>
              </a:spcBef>
              <a:tabLst/>
            </a:pPr>
            <a:r>
              <a:rPr sz="2000" kern="0" spc="-150" dirty="0">
                <a:solidFill>
                  <a:srgbClr val="000000">
                    <a:alpha val="100000"/>
                  </a:srgbClr>
                </a:solidFill>
                <a:latin typeface="Microsoft YaHei"/>
                <a:ea typeface="Microsoft YaHei"/>
                <a:cs typeface="Microsoft YaHei"/>
              </a:rPr>
              <a:t>（1）避免娇惯儿童</a:t>
            </a:r>
            <a:endParaRPr lang="Microsoft YaHei" altLang="Microsoft YaHei" sz="2000" dirty="0"/>
          </a:p>
          <a:p>
            <a:pPr marL="176529" algn="l" rtl="0" eaLnBrk="0">
              <a:lnSpc>
                <a:spcPts val="2587"/>
              </a:lnSpc>
              <a:spcBef>
                <a:spcPts val="533"/>
              </a:spcBef>
              <a:tabLst/>
            </a:pPr>
            <a:r>
              <a:rPr sz="2000" kern="0" spc="-90" dirty="0">
                <a:solidFill>
                  <a:srgbClr val="000000">
                    <a:alpha val="100000"/>
                  </a:srgbClr>
                </a:solidFill>
                <a:latin typeface="Microsoft YaHei"/>
                <a:ea typeface="Microsoft YaHei"/>
                <a:cs typeface="Microsoft YaHei"/>
              </a:rPr>
              <a:t>（2）重视游戏中的道德教育品质</a:t>
            </a:r>
            <a:endParaRPr lang="Microsoft YaHei" altLang="Microsoft YaHei" sz="2000" dirty="0"/>
          </a:p>
          <a:p>
            <a:pPr marL="176529" algn="l" rtl="0" eaLnBrk="0">
              <a:lnSpc>
                <a:spcPts val="3120"/>
              </a:lnSpc>
              <a:tabLst/>
            </a:pPr>
            <a:r>
              <a:rPr sz="1900" kern="0" spc="-140" dirty="0">
                <a:solidFill>
                  <a:srgbClr val="000000">
                    <a:alpha val="100000"/>
                  </a:srgbClr>
                </a:solidFill>
                <a:latin typeface="Microsoft YaHei"/>
                <a:ea typeface="Microsoft YaHei"/>
                <a:cs typeface="Microsoft YaHei"/>
              </a:rPr>
              <a:t>（3）注意榜样的作用。</a:t>
            </a:r>
            <a:endParaRPr lang="Microsoft YaHei" altLang="Microsoft YaHei" sz="1900" dirty="0"/>
          </a:p>
          <a:p>
            <a:pPr marL="12700" algn="l" rtl="0" eaLnBrk="0">
              <a:lnSpc>
                <a:spcPct val="91000"/>
              </a:lnSpc>
              <a:spcBef>
                <a:spcPts val="904"/>
              </a:spcBef>
              <a:tabLst/>
            </a:pPr>
            <a:r>
              <a:rPr sz="2000" kern="0" spc="-10" dirty="0">
                <a:solidFill>
                  <a:srgbClr val="000000">
                    <a:alpha val="100000"/>
                  </a:srgbClr>
                </a:solidFill>
                <a:latin typeface="Microsoft YaHei"/>
                <a:ea typeface="Microsoft YaHei"/>
                <a:cs typeface="Microsoft YaHei"/>
              </a:rPr>
              <a:t>4、论学前双语教育</a:t>
            </a:r>
            <a:endParaRPr lang="Microsoft YaHei" altLang="Microsoft YaHei" sz="2000" dirty="0"/>
          </a:p>
          <a:p>
            <a:pPr marL="14604" algn="l" rtl="0" eaLnBrk="0">
              <a:lnSpc>
                <a:spcPct val="83000"/>
              </a:lnSpc>
              <a:spcBef>
                <a:spcPts val="927"/>
              </a:spcBef>
              <a:tabLst/>
            </a:pPr>
            <a:r>
              <a:rPr sz="2000" kern="0" spc="-40" dirty="0">
                <a:solidFill>
                  <a:srgbClr val="000000">
                    <a:alpha val="100000"/>
                  </a:srgbClr>
                </a:solidFill>
                <a:latin typeface="Microsoft YaHei"/>
                <a:ea typeface="Microsoft YaHei"/>
                <a:cs typeface="Microsoft YaHei"/>
              </a:rPr>
              <a:t>古代西方教育史上，第一次提出了双语教育的问题</a:t>
            </a:r>
            <a:r>
              <a:rPr sz="2000" kern="0" spc="-50" dirty="0">
                <a:solidFill>
                  <a:srgbClr val="000000">
                    <a:alpha val="100000"/>
                  </a:srgbClr>
                </a:solidFill>
                <a:latin typeface="Microsoft YaHei"/>
                <a:ea typeface="Microsoft YaHei"/>
                <a:cs typeface="Microsoft YaHei"/>
              </a:rPr>
              <a:t>。</a:t>
            </a:r>
            <a:endParaRPr lang="Microsoft YaHei" altLang="Microsoft YaHei" sz="2000" dirty="0"/>
          </a:p>
          <a:p>
            <a:pPr marL="31750" algn="l" rtl="0" eaLnBrk="0">
              <a:lnSpc>
                <a:spcPts val="3118"/>
              </a:lnSpc>
              <a:tabLst/>
            </a:pPr>
            <a:r>
              <a:rPr sz="2000" kern="0" spc="-20" dirty="0">
                <a:solidFill>
                  <a:srgbClr val="000000">
                    <a:alpha val="100000"/>
                  </a:srgbClr>
                </a:solidFill>
                <a:latin typeface="Microsoft YaHei"/>
                <a:ea typeface="Microsoft YaHei"/>
                <a:cs typeface="Microsoft YaHei"/>
              </a:rPr>
              <a:t>5、论学前教育中的知识学习</a:t>
            </a:r>
            <a:endParaRPr lang="Microsoft YaHei" altLang="Microsoft YaHei" sz="2000" dirty="0"/>
          </a:p>
          <a:p>
            <a:pPr marL="15875" algn="l" rtl="0" eaLnBrk="0">
              <a:lnSpc>
                <a:spcPct val="91000"/>
              </a:lnSpc>
              <a:spcBef>
                <a:spcPts val="1140"/>
              </a:spcBef>
              <a:tabLst/>
            </a:pPr>
            <a:r>
              <a:rPr sz="2000" kern="0" spc="-160" dirty="0">
                <a:solidFill>
                  <a:srgbClr val="000000">
                    <a:alpha val="100000"/>
                  </a:srgbClr>
                </a:solidFill>
                <a:latin typeface="Microsoft YaHei"/>
                <a:ea typeface="Microsoft YaHei"/>
                <a:cs typeface="Microsoft YaHei"/>
              </a:rPr>
              <a:t>学习内容及方法：</a:t>
            </a:r>
            <a:endParaRPr lang="Microsoft YaHei" altLang="Microsoft YaHei" sz="2000" dirty="0"/>
          </a:p>
          <a:p>
            <a:pPr marL="13970" algn="l" rtl="0" eaLnBrk="0">
              <a:lnSpc>
                <a:spcPct val="91000"/>
              </a:lnSpc>
              <a:spcBef>
                <a:spcPts val="936"/>
              </a:spcBef>
              <a:tabLst/>
            </a:pPr>
            <a:r>
              <a:rPr sz="2000" kern="0" spc="-110" dirty="0">
                <a:solidFill>
                  <a:srgbClr val="000000">
                    <a:alpha val="100000"/>
                  </a:srgbClr>
                </a:solidFill>
                <a:latin typeface="Microsoft YaHei"/>
                <a:ea typeface="Microsoft YaHei"/>
                <a:cs typeface="Microsoft YaHei"/>
              </a:rPr>
              <a:t>识字—直观接触认识字母。</a:t>
            </a:r>
            <a:endParaRPr lang="Microsoft YaHei" altLang="Microsoft YaHei" sz="2000" dirty="0"/>
          </a:p>
          <a:p>
            <a:pPr marL="17145" algn="l" rtl="0" eaLnBrk="0">
              <a:lnSpc>
                <a:spcPct val="83000"/>
              </a:lnSpc>
              <a:spcBef>
                <a:spcPts val="927"/>
              </a:spcBef>
              <a:tabLst/>
            </a:pPr>
            <a:r>
              <a:rPr sz="2000" kern="0" spc="-100" dirty="0">
                <a:solidFill>
                  <a:srgbClr val="000000">
                    <a:alpha val="100000"/>
                  </a:srgbClr>
                </a:solidFill>
                <a:latin typeface="Microsoft YaHei"/>
                <a:ea typeface="Microsoft YaHei"/>
                <a:cs typeface="Microsoft YaHei"/>
              </a:rPr>
              <a:t>书写—教师示范，儿童描摹，</a:t>
            </a:r>
            <a:r>
              <a:rPr sz="2000" kern="0" spc="12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经常练习</a:t>
            </a:r>
            <a:r>
              <a:rPr sz="2000" kern="0" spc="-110" dirty="0">
                <a:solidFill>
                  <a:srgbClr val="000000">
                    <a:alpha val="100000"/>
                  </a:srgbClr>
                </a:solidFill>
                <a:latin typeface="Microsoft YaHei"/>
                <a:ea typeface="Microsoft YaHei"/>
                <a:cs typeface="Microsoft YaHei"/>
              </a:rPr>
              <a:t>成习惯。</a:t>
            </a:r>
            <a:endParaRPr lang="Microsoft YaHei" altLang="Microsoft YaHei" sz="2000" dirty="0"/>
          </a:p>
          <a:p>
            <a:pPr marL="13334" algn="l" rtl="0" eaLnBrk="0">
              <a:lnSpc>
                <a:spcPts val="3128"/>
              </a:lnSpc>
              <a:tabLst/>
            </a:pPr>
            <a:r>
              <a:rPr sz="2000" kern="0" spc="0" dirty="0">
                <a:solidFill>
                  <a:srgbClr val="000000">
                    <a:alpha val="100000"/>
                  </a:srgbClr>
                </a:solidFill>
                <a:latin typeface="Microsoft YaHei"/>
                <a:ea typeface="Microsoft YaHei"/>
                <a:cs typeface="Microsoft YaHei"/>
              </a:rPr>
              <a:t>发音—记忆音节，反复练习。绕口令的方法。</a:t>
            </a:r>
            <a:endParaRPr lang="Microsoft YaHei" altLang="Microsoft YaHei" sz="2000" dirty="0"/>
          </a:p>
          <a:p>
            <a:pPr algn="l" rtl="0" eaLnBrk="0">
              <a:lnSpc>
                <a:spcPct val="104000"/>
              </a:lnSpc>
              <a:tabLst/>
            </a:pPr>
            <a:endParaRPr lang="Arial" altLang="Arial" sz="900" dirty="0"/>
          </a:p>
          <a:p>
            <a:pPr marL="26669" algn="l" rtl="0" eaLnBrk="0">
              <a:lnSpc>
                <a:spcPct val="91000"/>
              </a:lnSpc>
              <a:spcBef>
                <a:spcPts val="7"/>
              </a:spcBef>
              <a:tabLst/>
            </a:pPr>
            <a:r>
              <a:rPr sz="2000" kern="0" spc="-30" dirty="0">
                <a:solidFill>
                  <a:srgbClr val="000000">
                    <a:alpha val="100000"/>
                  </a:srgbClr>
                </a:solidFill>
                <a:latin typeface="Microsoft YaHei"/>
                <a:ea typeface="Microsoft YaHei"/>
                <a:cs typeface="Microsoft YaHei"/>
              </a:rPr>
              <a:t>阅读—准确，连贯，先</a:t>
            </a:r>
            <a:r>
              <a:rPr sz="2000" kern="0" spc="-40" dirty="0">
                <a:solidFill>
                  <a:srgbClr val="000000">
                    <a:alpha val="100000"/>
                  </a:srgbClr>
                </a:solidFill>
                <a:latin typeface="Microsoft YaHei"/>
                <a:ea typeface="Microsoft YaHei"/>
                <a:cs typeface="Microsoft YaHei"/>
              </a:rPr>
              <a:t>慢后快，选择材料应有良好的道德价值。</a:t>
            </a:r>
            <a:endParaRPr lang="Microsoft YaHei" altLang="Microsoft YaHei" sz="2000" dirty="0"/>
          </a:p>
        </p:txBody>
      </p:sp>
      <p:pic>
        <p:nvPicPr>
          <p:cNvPr id="3484" name="picture 3484"/>
          <p:cNvPicPr>
            <a:picLocks noChangeAspect="1"/>
          </p:cNvPicPr>
          <p:nvPr/>
        </p:nvPicPr>
        <p:blipFill>
          <a:blip r:embed="rId3"/>
          <a:stretch>
            <a:fillRect/>
          </a:stretch>
        </p:blipFill>
        <p:spPr>
          <a:xfrm rot="21600000">
            <a:off x="8292084" y="1645920"/>
            <a:ext cx="3189730" cy="3467099"/>
          </a:xfrm>
          <a:prstGeom prst="rect">
            <a:avLst/>
          </a:prstGeom>
        </p:spPr>
      </p:pic>
      <p:sp>
        <p:nvSpPr>
          <p:cNvPr id="3486" name="textbox 348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48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70" name="group 470"/>
          <p:cNvGrpSpPr/>
          <p:nvPr/>
        </p:nvGrpSpPr>
        <p:grpSpPr>
          <a:xfrm rot="21600000">
            <a:off x="1635842" y="181482"/>
            <a:ext cx="2436828" cy="199231"/>
            <a:chOff x="0" y="0"/>
            <a:chExt cx="2436828" cy="199231"/>
          </a:xfrm>
        </p:grpSpPr>
        <p:pic>
          <p:nvPicPr>
            <p:cNvPr id="3490" name="picture 3490"/>
            <p:cNvPicPr>
              <a:picLocks noChangeAspect="1"/>
            </p:cNvPicPr>
            <p:nvPr/>
          </p:nvPicPr>
          <p:blipFill>
            <a:blip r:embed="rId4"/>
            <a:stretch>
              <a:fillRect/>
            </a:stretch>
          </p:blipFill>
          <p:spPr>
            <a:xfrm rot="21600000">
              <a:off x="761" y="11350"/>
              <a:ext cx="2436066" cy="187881"/>
            </a:xfrm>
            <a:prstGeom prst="rect">
              <a:avLst/>
            </a:prstGeom>
          </p:spPr>
        </p:pic>
        <p:sp>
          <p:nvSpPr>
            <p:cNvPr id="3492" name="textbox 3492"/>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49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 name="picture 326"/>
          <p:cNvPicPr>
            <a:picLocks noChangeAspect="1"/>
          </p:cNvPicPr>
          <p:nvPr/>
        </p:nvPicPr>
        <p:blipFill>
          <a:blip r:embed="rId2"/>
          <a:stretch>
            <a:fillRect/>
          </a:stretch>
        </p:blipFill>
        <p:spPr>
          <a:xfrm rot="21600000">
            <a:off x="0" y="0"/>
            <a:ext cx="12192000" cy="6858000"/>
          </a:xfrm>
          <a:prstGeom prst="rect">
            <a:avLst/>
          </a:prstGeom>
        </p:spPr>
      </p:pic>
      <p:sp>
        <p:nvSpPr>
          <p:cNvPr id="32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330" name="table 330"/>
          <p:cNvGraphicFramePr>
            <a:graphicFrameLocks noGrp="1"/>
          </p:cNvGraphicFramePr>
          <p:nvPr/>
        </p:nvGraphicFramePr>
        <p:xfrm>
          <a:off x="1391666" y="1733043"/>
          <a:ext cx="9780269" cy="3164839"/>
        </p:xfrm>
        <a:graphic>
          <a:graphicData uri="http://schemas.openxmlformats.org/drawingml/2006/table">
            <a:tbl>
              <a:tblPr>
                <a:solidFill>
                  <a:srgbClr val="C67B18"/>
                </a:solidFill>
              </a:tblPr>
              <a:tblGrid>
                <a:gridCol w="9780269"/>
              </a:tblGrid>
              <a:tr h="3139439">
                <a:tc>
                  <a:txBody>
                    <a:bodyPr/>
                    <a:lstStyle/>
                    <a:p>
                      <a:pPr algn="l" rtl="0" eaLnBrk="0">
                        <a:lnSpc>
                          <a:spcPct val="128000"/>
                        </a:lnSpc>
                        <a:tabLst/>
                      </a:pPr>
                      <a:endParaRPr lang="Arial" altLang="Arial" sz="1000" dirty="0"/>
                    </a:p>
                    <a:p>
                      <a:pPr algn="l" rtl="0" eaLnBrk="0">
                        <a:lnSpc>
                          <a:spcPct val="129000"/>
                        </a:lnSpc>
                        <a:tabLst/>
                      </a:pPr>
                      <a:endParaRPr lang="Arial" altLang="Arial" sz="1000" dirty="0"/>
                    </a:p>
                    <a:p>
                      <a:pPr marL="267334" algn="l" rtl="0" eaLnBrk="0">
                        <a:lnSpc>
                          <a:spcPts val="2422"/>
                        </a:lnSpc>
                        <a:spcBef>
                          <a:spcPts val="6"/>
                        </a:spcBef>
                        <a:tabLst/>
                      </a:pPr>
                      <a:r>
                        <a:rPr sz="2000" kern="0" spc="-2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2000" kern="0" spc="-600" dirty="0">
                          <a:solidFill>
                            <a:srgbClr val="00B075">
                              <a:alpha val="100000"/>
                            </a:srgbClr>
                          </a:solidFill>
                          <a:latin typeface="Wingdings"/>
                          <a:ea typeface="Wingdings"/>
                          <a:cs typeface="Wingdings"/>
                        </a:rPr>
                        <a:t> </a:t>
                      </a:r>
                      <a:r>
                        <a:rPr sz="2000" kern="0" spc="-20" dirty="0">
                          <a:solidFill>
                            <a:srgbClr val="FFFFFF">
                              <a:alpha val="100000"/>
                            </a:srgbClr>
                          </a:solidFill>
                          <a:latin typeface="Microsoft YaHei"/>
                          <a:ea typeface="Microsoft YaHei"/>
                          <a:cs typeface="Microsoft YaHei"/>
                        </a:rPr>
                        <a:t>封建社会对于用作幼儿识字启蒙教育的字书教材的编写颇为</a:t>
                      </a:r>
                      <a:r>
                        <a:rPr sz="2000" kern="0" spc="-30" dirty="0">
                          <a:solidFill>
                            <a:srgbClr val="FFFFFF">
                              <a:alpha val="100000"/>
                            </a:srgbClr>
                          </a:solidFill>
                          <a:latin typeface="Microsoft YaHei"/>
                          <a:ea typeface="Microsoft YaHei"/>
                          <a:cs typeface="Microsoft YaHei"/>
                        </a:rPr>
                        <a:t>重视。</a:t>
                      </a:r>
                      <a:endParaRPr lang="Microsoft YaHei" altLang="Microsoft YaHei" sz="2000" dirty="0"/>
                    </a:p>
                    <a:p>
                      <a:pPr marL="267334" algn="l" rtl="0" eaLnBrk="0">
                        <a:lnSpc>
                          <a:spcPts val="2587"/>
                        </a:lnSpc>
                        <a:spcBef>
                          <a:spcPts val="902"/>
                        </a:spcBef>
                        <a:tabLst/>
                      </a:pPr>
                      <a:r>
                        <a:rPr sz="2000" kern="0" spc="30" dirty="0">
                          <a:ln w="6350" cap="flat" cmpd="sng">
                            <a:solidFill>
                              <a:srgbClr val="00B075">
                                <a:alpha val="100000"/>
                              </a:srgbClr>
                            </a:solidFill>
                            <a:prstDash val="solid"/>
                            <a:miter lim="0"/>
                          </a:ln>
                          <a:solidFill>
                            <a:srgbClr val="00B075">
                              <a:alpha val="100000"/>
                            </a:srgbClr>
                          </a:solidFill>
                          <a:latin typeface="Wingdings"/>
                          <a:ea typeface="Wingdings"/>
                          <a:cs typeface="Wingdings"/>
                        </a:rPr>
                        <a:t></a:t>
                      </a:r>
                      <a:r>
                        <a:rPr sz="2000" kern="0" spc="-610" dirty="0">
                          <a:solidFill>
                            <a:srgbClr val="00B075">
                              <a:alpha val="100000"/>
                            </a:srgbClr>
                          </a:solidFill>
                          <a:latin typeface="Wingdings"/>
                          <a:ea typeface="Wingdings"/>
                          <a:cs typeface="Wingdings"/>
                        </a:rPr>
                        <a:t> </a:t>
                      </a:r>
                      <a:r>
                        <a:rPr sz="2000" kern="0" spc="30" dirty="0">
                          <a:solidFill>
                            <a:srgbClr val="FFFFFF">
                              <a:alpha val="100000"/>
                            </a:srgbClr>
                          </a:solidFill>
                          <a:latin typeface="Microsoft YaHei"/>
                          <a:ea typeface="Microsoft YaHei"/>
                          <a:cs typeface="Microsoft YaHei"/>
                        </a:rPr>
                        <a:t>秦时李斯著有《苍颉篇》，赵高作《</a:t>
                      </a:r>
                      <a:r>
                        <a:rPr sz="2000" kern="0" spc="20" dirty="0">
                          <a:solidFill>
                            <a:srgbClr val="FFFFFF">
                              <a:alpha val="100000"/>
                            </a:srgbClr>
                          </a:solidFill>
                          <a:latin typeface="Microsoft YaHei"/>
                          <a:ea typeface="Microsoft YaHei"/>
                          <a:cs typeface="Microsoft YaHei"/>
                        </a:rPr>
                        <a:t>爰历篇》；汉时司马相如撰《凡将篇》，</a:t>
                      </a:r>
                      <a:endParaRPr lang="Microsoft YaHei" altLang="Microsoft YaHei" sz="2000" dirty="0"/>
                    </a:p>
                    <a:p>
                      <a:pPr marL="591819" indent="1270" algn="l" rtl="0" eaLnBrk="0">
                        <a:lnSpc>
                          <a:spcPct val="149000"/>
                        </a:lnSpc>
                        <a:spcBef>
                          <a:spcPts val="38"/>
                        </a:spcBef>
                        <a:tabLst/>
                      </a:pPr>
                      <a:r>
                        <a:rPr sz="2000" kern="0" spc="30" dirty="0">
                          <a:solidFill>
                            <a:srgbClr val="FFFFFF">
                              <a:alpha val="100000"/>
                            </a:srgbClr>
                          </a:solidFill>
                          <a:latin typeface="Microsoft YaHei"/>
                          <a:ea typeface="Microsoft YaHei"/>
                          <a:cs typeface="Microsoft YaHei"/>
                        </a:rPr>
                        <a:t>史游作《急就篇》；</a:t>
                      </a:r>
                      <a:r>
                        <a:rPr sz="2000" kern="0" spc="20" dirty="0">
                          <a:solidFill>
                            <a:srgbClr val="FFFFFF">
                              <a:alpha val="100000"/>
                            </a:srgbClr>
                          </a:solidFill>
                          <a:latin typeface="Microsoft YaHei"/>
                          <a:ea typeface="Microsoft YaHei"/>
                          <a:cs typeface="Microsoft YaHei"/>
                        </a:rPr>
                        <a:t>南朝周兴嗣的《千字文》与宋代王应麟的《三字经》，以      </a:t>
                      </a:r>
                      <a:r>
                        <a:rPr sz="2000" kern="0" spc="30" dirty="0">
                          <a:solidFill>
                            <a:srgbClr val="FFFFFF">
                              <a:alpha val="100000"/>
                            </a:srgbClr>
                          </a:solidFill>
                          <a:latin typeface="Microsoft YaHei"/>
                          <a:ea typeface="Microsoft YaHei"/>
                          <a:cs typeface="Microsoft YaHei"/>
                        </a:rPr>
                        <a:t>及无名氏的《百家姓》</a:t>
                      </a:r>
                      <a:r>
                        <a:rPr sz="2000" kern="0" spc="20" dirty="0">
                          <a:solidFill>
                            <a:srgbClr val="FFFFFF">
                              <a:alpha val="100000"/>
                            </a:srgbClr>
                          </a:solidFill>
                          <a:latin typeface="Microsoft YaHei"/>
                          <a:ea typeface="Microsoft YaHei"/>
                          <a:cs typeface="Microsoft YaHei"/>
                        </a:rPr>
                        <a:t>，简称“三、百、千”，则是古代蒙学字书编写的代表      </a:t>
                      </a:r>
                      <a:r>
                        <a:rPr sz="2000" kern="0" spc="20" dirty="0">
                          <a:solidFill>
                            <a:srgbClr val="FFFFFF">
                              <a:alpha val="100000"/>
                            </a:srgbClr>
                          </a:solidFill>
                          <a:latin typeface="Microsoft YaHei"/>
                          <a:ea typeface="Microsoft YaHei"/>
                          <a:cs typeface="Microsoft YaHei"/>
                        </a:rPr>
                        <a:t>作，它们流传极广，甚至为朝鲜、日本</a:t>
                      </a:r>
                      <a:r>
                        <a:rPr sz="2000" kern="0" spc="10" dirty="0">
                          <a:solidFill>
                            <a:srgbClr val="FFFFFF">
                              <a:alpha val="100000"/>
                            </a:srgbClr>
                          </a:solidFill>
                          <a:latin typeface="Microsoft YaHei"/>
                          <a:ea typeface="Microsoft YaHei"/>
                          <a:cs typeface="Microsoft YaHei"/>
                        </a:rPr>
                        <a:t>所学习。</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grpSp>
        <p:nvGrpSpPr>
          <p:cNvPr id="36" name="group 36"/>
          <p:cNvGrpSpPr/>
          <p:nvPr/>
        </p:nvGrpSpPr>
        <p:grpSpPr>
          <a:xfrm rot="21600000">
            <a:off x="1750281" y="181482"/>
            <a:ext cx="2331351" cy="199231"/>
            <a:chOff x="0" y="0"/>
            <a:chExt cx="2331351" cy="199231"/>
          </a:xfrm>
        </p:grpSpPr>
        <p:pic>
          <p:nvPicPr>
            <p:cNvPr id="332" name="picture 332"/>
            <p:cNvPicPr>
              <a:picLocks noChangeAspect="1"/>
            </p:cNvPicPr>
            <p:nvPr/>
          </p:nvPicPr>
          <p:blipFill>
            <a:blip r:embed="rId3"/>
            <a:stretch>
              <a:fillRect/>
            </a:stretch>
          </p:blipFill>
          <p:spPr>
            <a:xfrm rot="21600000">
              <a:off x="1956" y="11350"/>
              <a:ext cx="2329395" cy="187880"/>
            </a:xfrm>
            <a:prstGeom prst="rect">
              <a:avLst/>
            </a:prstGeom>
          </p:spPr>
        </p:pic>
        <p:sp>
          <p:nvSpPr>
            <p:cNvPr id="334" name="textbox 334"/>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336" name="path"/>
          <p:cNvSpPr/>
          <p:nvPr/>
        </p:nvSpPr>
        <p:spPr>
          <a:xfrm>
            <a:off x="857632" y="440843"/>
            <a:ext cx="656120" cy="656120"/>
          </a:xfrm>
          <a:custGeom>
            <a:avLst/>
            <a:gdLst/>
            <a:ahLst/>
            <a:cxnLst/>
            <a:rect l="0" t="0" r="0" b="0"/>
            <a:pathLst>
              <a:path w="1033" h="1033">
                <a:moveTo>
                  <a:pt x="120" y="120"/>
                </a:moveTo>
                <a:lnTo>
                  <a:pt x="319" y="867"/>
                </a:lnTo>
                <a:lnTo>
                  <a:pt x="867" y="319"/>
                </a:lnTo>
                <a:lnTo>
                  <a:pt x="120" y="120"/>
                </a:lnTo>
                <a:close/>
                <a:moveTo>
                  <a:pt x="0" y="0"/>
                </a:moveTo>
                <a:lnTo>
                  <a:pt x="1033" y="274"/>
                </a:lnTo>
                <a:lnTo>
                  <a:pt x="274" y="1033"/>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338" name="textbox 338"/>
          <p:cNvSpPr/>
          <p:nvPr/>
        </p:nvSpPr>
        <p:spPr>
          <a:xfrm>
            <a:off x="1686764" y="604751"/>
            <a:ext cx="1548764" cy="302895"/>
          </a:xfrm>
          <a:prstGeom prst="rect">
            <a:avLst/>
          </a:prstGeom>
        </p:spPr>
        <p:txBody>
          <a:bodyPr vert="horz" wrap="square" lIns="0" tIns="0" rIns="0" bIns="0"/>
          <a:lstStyle/>
          <a:p>
            <a:pPr algn="l" rtl="0" eaLnBrk="0">
              <a:lnSpc>
                <a:spcPct val="81460"/>
              </a:lnSpc>
              <a:tabLst/>
            </a:pPr>
            <a:endParaRPr lang="Arial" altLang="Arial" sz="100" dirty="0"/>
          </a:p>
          <a:p>
            <a:pPr marL="12700" algn="l" rtl="0" eaLnBrk="0">
              <a:lnSpc>
                <a:spcPct val="91000"/>
              </a:lnSpc>
              <a:tabLst/>
            </a:pPr>
            <a:r>
              <a:rPr sz="2000" kern="0" spc="-10" dirty="0">
                <a:solidFill>
                  <a:srgbClr val="44546A">
                    <a:alpha val="100000"/>
                  </a:srgbClr>
                </a:solidFill>
                <a:latin typeface="Microsoft YaHei"/>
                <a:ea typeface="Microsoft YaHei"/>
                <a:cs typeface="Microsoft YaHei"/>
              </a:rPr>
              <a:t>古代儿童教材</a:t>
            </a:r>
            <a:endParaRPr lang="Microsoft YaHei" altLang="Microsoft YaHei" sz="2000" dirty="0"/>
          </a:p>
        </p:txBody>
      </p:sp>
      <p:sp>
        <p:nvSpPr>
          <p:cNvPr id="34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96" name="picture 3496"/>
          <p:cNvPicPr>
            <a:picLocks noChangeAspect="1"/>
          </p:cNvPicPr>
          <p:nvPr/>
        </p:nvPicPr>
        <p:blipFill>
          <a:blip r:embed="rId2"/>
          <a:stretch>
            <a:fillRect/>
          </a:stretch>
        </p:blipFill>
        <p:spPr>
          <a:xfrm rot="21600000">
            <a:off x="0" y="0"/>
            <a:ext cx="12192000" cy="6858000"/>
          </a:xfrm>
          <a:prstGeom prst="rect">
            <a:avLst/>
          </a:prstGeom>
        </p:spPr>
      </p:pic>
      <p:sp>
        <p:nvSpPr>
          <p:cNvPr id="349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3500" name="picture 3500"/>
          <p:cNvPicPr>
            <a:picLocks noChangeAspect="1"/>
          </p:cNvPicPr>
          <p:nvPr/>
        </p:nvPicPr>
        <p:blipFill>
          <a:blip r:embed="rId3"/>
          <a:stretch>
            <a:fillRect/>
          </a:stretch>
        </p:blipFill>
        <p:spPr>
          <a:xfrm rot="21600000">
            <a:off x="6094475" y="1342644"/>
            <a:ext cx="3189732" cy="3467100"/>
          </a:xfrm>
          <a:prstGeom prst="rect">
            <a:avLst/>
          </a:prstGeom>
        </p:spPr>
      </p:pic>
      <p:sp>
        <p:nvSpPr>
          <p:cNvPr id="3502" name="textbox 3502"/>
          <p:cNvSpPr/>
          <p:nvPr/>
        </p:nvSpPr>
        <p:spPr>
          <a:xfrm>
            <a:off x="1428555" y="508501"/>
            <a:ext cx="3307079" cy="3281045"/>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20" dirty="0">
                <a:solidFill>
                  <a:srgbClr val="7F7F7F">
                    <a:alpha val="100000"/>
                  </a:srgbClr>
                </a:solidFill>
                <a:latin typeface="Microsoft YaHei"/>
                <a:ea typeface="Microsoft YaHei"/>
                <a:cs typeface="Microsoft YaHei"/>
              </a:rPr>
              <a:t>昆体良的学前教育思想</a:t>
            </a:r>
            <a:endParaRPr lang="Microsoft YaHei" altLang="Microsoft YaHei" sz="2400" dirty="0"/>
          </a:p>
          <a:p>
            <a:pPr algn="l" rtl="0" eaLnBrk="0">
              <a:lnSpc>
                <a:spcPct val="124000"/>
              </a:lnSpc>
              <a:tabLst/>
            </a:pPr>
            <a:endParaRPr lang="Arial" altLang="Arial" sz="1000" dirty="0"/>
          </a:p>
          <a:p>
            <a:pPr algn="l" rtl="0" eaLnBrk="0">
              <a:lnSpc>
                <a:spcPct val="124000"/>
              </a:lnSpc>
              <a:tabLst/>
            </a:pPr>
            <a:endParaRPr lang="Arial" altLang="Arial" sz="1000" dirty="0"/>
          </a:p>
          <a:p>
            <a:pPr algn="l" rtl="0" eaLnBrk="0">
              <a:lnSpc>
                <a:spcPct val="125000"/>
              </a:lnSpc>
              <a:tabLst/>
            </a:pPr>
            <a:endParaRPr lang="Arial" altLang="Arial" sz="1000" dirty="0"/>
          </a:p>
          <a:p>
            <a:pPr marL="12700" algn="l" rtl="0" eaLnBrk="0">
              <a:lnSpc>
                <a:spcPct val="91000"/>
              </a:lnSpc>
              <a:spcBef>
                <a:spcPts val="607"/>
              </a:spcBef>
              <a:tabLst/>
            </a:pPr>
            <a:r>
              <a:rPr sz="2000" kern="0" spc="-20" dirty="0">
                <a:solidFill>
                  <a:srgbClr val="000000">
                    <a:alpha val="100000"/>
                  </a:srgbClr>
                </a:solidFill>
                <a:latin typeface="Microsoft YaHei"/>
                <a:ea typeface="Microsoft YaHei"/>
                <a:cs typeface="Microsoft YaHei"/>
              </a:rPr>
              <a:t>6、论学前教育原则</a:t>
            </a:r>
            <a:endParaRPr lang="Microsoft YaHei" altLang="Microsoft YaHei" sz="2000" dirty="0"/>
          </a:p>
          <a:p>
            <a:pPr marL="19050" algn="l" rtl="0" eaLnBrk="0">
              <a:lnSpc>
                <a:spcPct val="91000"/>
              </a:lnSpc>
              <a:spcBef>
                <a:spcPts val="936"/>
              </a:spcBef>
              <a:tabLst/>
            </a:pPr>
            <a:r>
              <a:rPr sz="2000" kern="0" spc="-10" dirty="0">
                <a:solidFill>
                  <a:srgbClr val="000000">
                    <a:alpha val="100000"/>
                  </a:srgbClr>
                </a:solidFill>
                <a:latin typeface="Microsoft YaHei"/>
                <a:ea typeface="Microsoft YaHei"/>
                <a:cs typeface="Microsoft YaHei"/>
              </a:rPr>
              <a:t>昆体良充满智慧的教学</a:t>
            </a:r>
            <a:r>
              <a:rPr sz="2000" kern="0" spc="-20" dirty="0">
                <a:solidFill>
                  <a:srgbClr val="000000">
                    <a:alpha val="100000"/>
                  </a:srgbClr>
                </a:solidFill>
                <a:latin typeface="Microsoft YaHei"/>
                <a:ea typeface="Microsoft YaHei"/>
                <a:cs typeface="Microsoft YaHei"/>
              </a:rPr>
              <a:t>原则</a:t>
            </a:r>
            <a:endParaRPr lang="Microsoft YaHei" altLang="Microsoft YaHei" sz="2000" dirty="0"/>
          </a:p>
          <a:p>
            <a:pPr marL="19050" algn="l" rtl="0" eaLnBrk="0">
              <a:lnSpc>
                <a:spcPts val="2417"/>
              </a:lnSpc>
              <a:spcBef>
                <a:spcPts val="840"/>
              </a:spcBef>
              <a:tabLst/>
            </a:pPr>
            <a:r>
              <a:rPr sz="19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480" dirty="0">
                <a:solidFill>
                  <a:srgbClr val="000000">
                    <a:alpha val="100000"/>
                  </a:srgbClr>
                </a:solidFill>
                <a:latin typeface="Wingdings"/>
                <a:ea typeface="Wingdings"/>
                <a:cs typeface="Wingdings"/>
              </a:rPr>
              <a:t> </a:t>
            </a:r>
            <a:r>
              <a:rPr sz="1900" kern="0" spc="-110" dirty="0">
                <a:solidFill>
                  <a:srgbClr val="000000">
                    <a:alpha val="100000"/>
                  </a:srgbClr>
                </a:solidFill>
                <a:latin typeface="Microsoft YaHei"/>
                <a:ea typeface="Microsoft YaHei"/>
                <a:cs typeface="Microsoft YaHei"/>
              </a:rPr>
              <a:t>1、适应自然原则</a:t>
            </a:r>
            <a:endParaRPr lang="Microsoft YaHei" altLang="Microsoft YaHei" sz="1900" dirty="0"/>
          </a:p>
          <a:p>
            <a:pPr marL="19050" algn="l" rtl="0" eaLnBrk="0">
              <a:lnSpc>
                <a:spcPts val="2417"/>
              </a:lnSpc>
              <a:spcBef>
                <a:spcPts val="702"/>
              </a:spcBef>
              <a:tabLst/>
            </a:pPr>
            <a:r>
              <a:rPr sz="19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570" dirty="0">
                <a:solidFill>
                  <a:srgbClr val="000000">
                    <a:alpha val="100000"/>
                  </a:srgbClr>
                </a:solidFill>
                <a:latin typeface="Wingdings"/>
                <a:ea typeface="Wingdings"/>
                <a:cs typeface="Wingdings"/>
              </a:rPr>
              <a:t> </a:t>
            </a:r>
            <a:r>
              <a:rPr sz="1900" kern="0" spc="-100" dirty="0">
                <a:solidFill>
                  <a:srgbClr val="000000">
                    <a:alpha val="100000"/>
                  </a:srgbClr>
                </a:solidFill>
                <a:latin typeface="Microsoft YaHei"/>
                <a:ea typeface="Microsoft YaHei"/>
                <a:cs typeface="Microsoft YaHei"/>
              </a:rPr>
              <a:t>2、量力而行原则</a:t>
            </a:r>
            <a:endParaRPr lang="Microsoft YaHei" altLang="Microsoft YaHei" sz="1900" dirty="0"/>
          </a:p>
          <a:p>
            <a:pPr marL="19050" algn="l" rtl="0" eaLnBrk="0">
              <a:lnSpc>
                <a:spcPts val="2417"/>
              </a:lnSpc>
              <a:spcBef>
                <a:spcPts val="702"/>
              </a:spcBef>
              <a:tabLst/>
            </a:pPr>
            <a:r>
              <a:rPr sz="19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480" dirty="0">
                <a:solidFill>
                  <a:srgbClr val="000000">
                    <a:alpha val="100000"/>
                  </a:srgbClr>
                </a:solidFill>
                <a:latin typeface="Wingdings"/>
                <a:ea typeface="Wingdings"/>
                <a:cs typeface="Wingdings"/>
              </a:rPr>
              <a:t> </a:t>
            </a:r>
            <a:r>
              <a:rPr sz="1900" kern="0" spc="-110" dirty="0">
                <a:solidFill>
                  <a:srgbClr val="000000">
                    <a:alpha val="100000"/>
                  </a:srgbClr>
                </a:solidFill>
                <a:latin typeface="Microsoft YaHei"/>
                <a:ea typeface="Microsoft YaHei"/>
                <a:cs typeface="Microsoft YaHei"/>
              </a:rPr>
              <a:t>3、因材施教原则</a:t>
            </a:r>
            <a:endParaRPr lang="Microsoft YaHei" altLang="Microsoft YaHei" sz="1900" dirty="0"/>
          </a:p>
          <a:p>
            <a:pPr algn="l" rtl="0" eaLnBrk="0">
              <a:lnSpc>
                <a:spcPct val="117000"/>
              </a:lnSpc>
              <a:tabLst/>
            </a:pPr>
            <a:endParaRPr lang="Arial" altLang="Arial" sz="500" dirty="0"/>
          </a:p>
          <a:p>
            <a:pPr marL="19050" algn="l" rtl="0" eaLnBrk="0">
              <a:lnSpc>
                <a:spcPts val="2417"/>
              </a:lnSpc>
              <a:tabLst/>
            </a:pPr>
            <a:r>
              <a:rPr sz="19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900" kern="0" spc="-660" dirty="0">
                <a:solidFill>
                  <a:srgbClr val="000000">
                    <a:alpha val="100000"/>
                  </a:srgbClr>
                </a:solidFill>
                <a:latin typeface="Wingdings"/>
                <a:ea typeface="Wingdings"/>
                <a:cs typeface="Wingdings"/>
              </a:rPr>
              <a:t> </a:t>
            </a:r>
            <a:r>
              <a:rPr sz="1900" kern="0" spc="-90" dirty="0">
                <a:solidFill>
                  <a:srgbClr val="000000">
                    <a:alpha val="100000"/>
                  </a:srgbClr>
                </a:solidFill>
                <a:latin typeface="Microsoft YaHei"/>
                <a:ea typeface="Microsoft YaHei"/>
                <a:cs typeface="Microsoft YaHei"/>
              </a:rPr>
              <a:t>4、劳逸结合原则</a:t>
            </a:r>
            <a:endParaRPr lang="Microsoft YaHei" altLang="Microsoft YaHei" sz="1900" dirty="0"/>
          </a:p>
        </p:txBody>
      </p:sp>
      <p:sp>
        <p:nvSpPr>
          <p:cNvPr id="3504" name="textbox 350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50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72" name="group 472"/>
          <p:cNvGrpSpPr/>
          <p:nvPr/>
        </p:nvGrpSpPr>
        <p:grpSpPr>
          <a:xfrm rot="21600000">
            <a:off x="1635842" y="181482"/>
            <a:ext cx="2436828" cy="199231"/>
            <a:chOff x="0" y="0"/>
            <a:chExt cx="2436828" cy="199231"/>
          </a:xfrm>
        </p:grpSpPr>
        <p:pic>
          <p:nvPicPr>
            <p:cNvPr id="3508" name="picture 3508"/>
            <p:cNvPicPr>
              <a:picLocks noChangeAspect="1"/>
            </p:cNvPicPr>
            <p:nvPr/>
          </p:nvPicPr>
          <p:blipFill>
            <a:blip r:embed="rId4"/>
            <a:stretch>
              <a:fillRect/>
            </a:stretch>
          </p:blipFill>
          <p:spPr>
            <a:xfrm rot="21600000">
              <a:off x="761" y="11350"/>
              <a:ext cx="2436066" cy="187881"/>
            </a:xfrm>
            <a:prstGeom prst="rect">
              <a:avLst/>
            </a:prstGeom>
          </p:spPr>
        </p:pic>
        <p:sp>
          <p:nvSpPr>
            <p:cNvPr id="3510" name="textbox 3510"/>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51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14" name="picture 3514"/>
          <p:cNvPicPr>
            <a:picLocks noChangeAspect="1"/>
          </p:cNvPicPr>
          <p:nvPr/>
        </p:nvPicPr>
        <p:blipFill>
          <a:blip r:embed="rId2"/>
          <a:stretch>
            <a:fillRect/>
          </a:stretch>
        </p:blipFill>
        <p:spPr>
          <a:xfrm rot="21600000">
            <a:off x="0" y="0"/>
            <a:ext cx="12192000" cy="6858000"/>
          </a:xfrm>
          <a:prstGeom prst="rect">
            <a:avLst/>
          </a:prstGeom>
        </p:spPr>
      </p:pic>
      <p:sp>
        <p:nvSpPr>
          <p:cNvPr id="351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518" name="textbox 3518"/>
          <p:cNvSpPr/>
          <p:nvPr/>
        </p:nvSpPr>
        <p:spPr>
          <a:xfrm>
            <a:off x="1416339" y="508501"/>
            <a:ext cx="6673215" cy="3677920"/>
          </a:xfrm>
          <a:prstGeom prst="rect">
            <a:avLst/>
          </a:prstGeom>
        </p:spPr>
        <p:txBody>
          <a:bodyPr vert="horz" wrap="square" lIns="0" tIns="0" rIns="0" bIns="0"/>
          <a:lstStyle/>
          <a:p>
            <a:pPr algn="l" rtl="0" eaLnBrk="0">
              <a:lnSpc>
                <a:spcPct val="87417"/>
              </a:lnSpc>
              <a:tabLst/>
            </a:pPr>
            <a:endParaRPr lang="Arial" altLang="Arial" sz="100" dirty="0"/>
          </a:p>
          <a:p>
            <a:pPr marL="277495" algn="l" rtl="0" eaLnBrk="0">
              <a:lnSpc>
                <a:spcPct val="91000"/>
              </a:lnSpc>
              <a:tabLst/>
            </a:pPr>
            <a:r>
              <a:rPr sz="2400" b="1" kern="0" spc="-20" dirty="0">
                <a:solidFill>
                  <a:srgbClr val="7F7F7F">
                    <a:alpha val="100000"/>
                  </a:srgbClr>
                </a:solidFill>
                <a:latin typeface="Microsoft YaHei"/>
                <a:ea typeface="Microsoft YaHei"/>
                <a:cs typeface="Microsoft YaHei"/>
              </a:rPr>
              <a:t>昆体良的学前教育思想</a:t>
            </a:r>
            <a:endParaRPr lang="Microsoft YaHei" altLang="Microsoft YaHei" sz="2400" dirty="0"/>
          </a:p>
          <a:p>
            <a:pPr algn="l" rtl="0" eaLnBrk="0">
              <a:lnSpc>
                <a:spcPct val="125000"/>
              </a:lnSpc>
              <a:tabLst/>
            </a:pPr>
            <a:endParaRPr lang="Arial" altLang="Arial" sz="1000" dirty="0"/>
          </a:p>
          <a:p>
            <a:pPr algn="l" rtl="0" eaLnBrk="0">
              <a:lnSpc>
                <a:spcPct val="125000"/>
              </a:lnSpc>
              <a:tabLst/>
            </a:pPr>
            <a:endParaRPr lang="Arial" altLang="Arial" sz="1000" dirty="0"/>
          </a:p>
          <a:p>
            <a:pPr algn="l" rtl="0" eaLnBrk="0">
              <a:lnSpc>
                <a:spcPct val="125000"/>
              </a:lnSpc>
              <a:tabLst/>
            </a:pPr>
            <a:endParaRPr lang="Arial" altLang="Arial" sz="1000" dirty="0"/>
          </a:p>
          <a:p>
            <a:pPr marL="23495" algn="l" rtl="0" eaLnBrk="0">
              <a:lnSpc>
                <a:spcPct val="90000"/>
              </a:lnSpc>
              <a:spcBef>
                <a:spcPts val="606"/>
              </a:spcBef>
              <a:tabLst/>
            </a:pPr>
            <a:r>
              <a:rPr sz="2000" kern="0" spc="-30" dirty="0">
                <a:solidFill>
                  <a:srgbClr val="000000">
                    <a:alpha val="100000"/>
                  </a:srgbClr>
                </a:solidFill>
                <a:latin typeface="Microsoft YaHei"/>
                <a:ea typeface="Microsoft YaHei"/>
                <a:cs typeface="Microsoft YaHei"/>
              </a:rPr>
              <a:t>7、论体罚</a:t>
            </a:r>
            <a:endParaRPr lang="Microsoft YaHei" altLang="Microsoft YaHei" sz="2000" dirty="0"/>
          </a:p>
          <a:p>
            <a:pPr marL="12700" algn="l" rtl="0" eaLnBrk="0">
              <a:lnSpc>
                <a:spcPct val="91000"/>
              </a:lnSpc>
              <a:spcBef>
                <a:spcPts val="937"/>
              </a:spcBef>
              <a:tabLst/>
            </a:pPr>
            <a:r>
              <a:rPr sz="2000" kern="0" spc="0" dirty="0">
                <a:solidFill>
                  <a:srgbClr val="000000">
                    <a:alpha val="100000"/>
                  </a:srgbClr>
                </a:solidFill>
                <a:latin typeface="Microsoft YaHei"/>
                <a:ea typeface="Microsoft YaHei"/>
                <a:cs typeface="Microsoft YaHei"/>
              </a:rPr>
              <a:t>反对体罚，列举体罚的五大罪状：</a:t>
            </a:r>
            <a:endParaRPr lang="Microsoft YaHei" altLang="Microsoft YaHei" sz="2000" dirty="0"/>
          </a:p>
          <a:p>
            <a:pPr marL="31115" algn="l" rtl="0" eaLnBrk="0">
              <a:lnSpc>
                <a:spcPts val="2422"/>
              </a:lnSpc>
              <a:spcBef>
                <a:spcPts val="840"/>
              </a:spcBef>
              <a:tabLst/>
            </a:pPr>
            <a:r>
              <a:rPr sz="2000" kern="0" spc="-1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90" dirty="0">
                <a:solidFill>
                  <a:srgbClr val="000000">
                    <a:alpha val="100000"/>
                  </a:srgbClr>
                </a:solidFill>
                <a:latin typeface="Wingdings"/>
                <a:ea typeface="Wingdings"/>
                <a:cs typeface="Wingdings"/>
              </a:rPr>
              <a:t> </a:t>
            </a:r>
            <a:r>
              <a:rPr sz="2000" kern="0" spc="-160" dirty="0">
                <a:solidFill>
                  <a:srgbClr val="000000">
                    <a:alpha val="100000"/>
                  </a:srgbClr>
                </a:solidFill>
                <a:latin typeface="Microsoft YaHei"/>
                <a:ea typeface="Microsoft YaHei"/>
                <a:cs typeface="Microsoft YaHei"/>
              </a:rPr>
              <a:t>体罚事实上是一种凌辱</a:t>
            </a:r>
            <a:r>
              <a:rPr sz="2000" kern="0" spc="-170" dirty="0">
                <a:solidFill>
                  <a:srgbClr val="000000">
                    <a:alpha val="100000"/>
                  </a:srgbClr>
                </a:solidFill>
                <a:latin typeface="Microsoft YaHei"/>
                <a:ea typeface="Microsoft YaHei"/>
                <a:cs typeface="Microsoft YaHei"/>
              </a:rPr>
              <a:t>，</a:t>
            </a:r>
            <a:r>
              <a:rPr sz="2000" kern="0" spc="470" dirty="0">
                <a:solidFill>
                  <a:srgbClr val="000000">
                    <a:alpha val="100000"/>
                  </a:srgbClr>
                </a:solidFill>
                <a:latin typeface="Microsoft YaHei"/>
                <a:ea typeface="Microsoft YaHei"/>
                <a:cs typeface="Microsoft YaHei"/>
              </a:rPr>
              <a:t> </a:t>
            </a:r>
            <a:r>
              <a:rPr sz="2000" kern="0" spc="-170" dirty="0">
                <a:solidFill>
                  <a:srgbClr val="000000">
                    <a:alpha val="100000"/>
                  </a:srgbClr>
                </a:solidFill>
                <a:latin typeface="Microsoft YaHei"/>
                <a:ea typeface="Microsoft YaHei"/>
                <a:cs typeface="Microsoft YaHei"/>
              </a:rPr>
              <a:t>是一种残忍行为；</a:t>
            </a:r>
            <a:endParaRPr lang="Microsoft YaHei" altLang="Microsoft YaHei" sz="2000" dirty="0"/>
          </a:p>
          <a:p>
            <a:pPr marL="31115" algn="l" rtl="0" eaLnBrk="0">
              <a:lnSpc>
                <a:spcPts val="2422"/>
              </a:lnSpc>
              <a:spcBef>
                <a:spcPts val="698"/>
              </a:spcBef>
              <a:tabLst/>
            </a:pPr>
            <a:r>
              <a:rPr sz="2000" kern="0" spc="-1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kern="0" spc="-160" dirty="0">
                <a:solidFill>
                  <a:srgbClr val="000000">
                    <a:alpha val="100000"/>
                  </a:srgbClr>
                </a:solidFill>
                <a:latin typeface="Microsoft YaHei"/>
                <a:ea typeface="Microsoft YaHei"/>
                <a:cs typeface="Microsoft YaHei"/>
              </a:rPr>
              <a:t>体罚会使儿童产生负面情绪；</a:t>
            </a:r>
            <a:endParaRPr lang="Microsoft YaHei" altLang="Microsoft YaHei" sz="2000" dirty="0"/>
          </a:p>
          <a:p>
            <a:pPr marL="31115" algn="l" rtl="0" eaLnBrk="0">
              <a:lnSpc>
                <a:spcPts val="2422"/>
              </a:lnSpc>
              <a:spcBef>
                <a:spcPts val="698"/>
              </a:spcBef>
              <a:tabLst/>
            </a:pPr>
            <a:r>
              <a:rPr sz="20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80" dirty="0">
                <a:solidFill>
                  <a:srgbClr val="000000">
                    <a:alpha val="100000"/>
                  </a:srgbClr>
                </a:solidFill>
                <a:latin typeface="Wingdings"/>
                <a:ea typeface="Wingdings"/>
                <a:cs typeface="Wingdings"/>
              </a:rPr>
              <a:t> </a:t>
            </a:r>
            <a:r>
              <a:rPr sz="2000" kern="0" spc="-90" dirty="0">
                <a:solidFill>
                  <a:srgbClr val="000000">
                    <a:alpha val="100000"/>
                  </a:srgbClr>
                </a:solidFill>
                <a:latin typeface="Microsoft YaHei"/>
                <a:ea typeface="Microsoft YaHei"/>
                <a:cs typeface="Microsoft YaHei"/>
              </a:rPr>
              <a:t>盛行体罚，而孩子一旦对鞭打习以为常，教育难起作用；</a:t>
            </a:r>
            <a:endParaRPr lang="Microsoft YaHei" altLang="Microsoft YaHei" sz="2000" dirty="0"/>
          </a:p>
          <a:p>
            <a:pPr marL="31115" algn="l" rtl="0" eaLnBrk="0">
              <a:lnSpc>
                <a:spcPts val="2426"/>
              </a:lnSpc>
              <a:spcBef>
                <a:spcPts val="698"/>
              </a:spcBef>
              <a:tabLst/>
            </a:pPr>
            <a:r>
              <a:rPr sz="2000" kern="0" spc="-1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kern="0" spc="-180" dirty="0">
                <a:solidFill>
                  <a:srgbClr val="000000">
                    <a:alpha val="100000"/>
                  </a:srgbClr>
                </a:solidFill>
                <a:latin typeface="Microsoft YaHei"/>
                <a:ea typeface="Microsoft YaHei"/>
                <a:cs typeface="Microsoft YaHei"/>
              </a:rPr>
              <a:t>儿童在年幼时遭受体罚</a:t>
            </a:r>
            <a:r>
              <a:rPr sz="2000" kern="0" spc="-190" dirty="0">
                <a:solidFill>
                  <a:srgbClr val="000000">
                    <a:alpha val="100000"/>
                  </a:srgbClr>
                </a:solidFill>
                <a:latin typeface="Microsoft YaHei"/>
                <a:ea typeface="Microsoft YaHei"/>
                <a:cs typeface="Microsoft YaHei"/>
              </a:rPr>
              <a:t>，</a:t>
            </a:r>
            <a:r>
              <a:rPr sz="2000" kern="0" spc="130" dirty="0">
                <a:solidFill>
                  <a:srgbClr val="000000">
                    <a:alpha val="100000"/>
                  </a:srgbClr>
                </a:solidFill>
                <a:latin typeface="Microsoft YaHei"/>
                <a:ea typeface="Microsoft YaHei"/>
                <a:cs typeface="Microsoft YaHei"/>
              </a:rPr>
              <a:t>  </a:t>
            </a:r>
            <a:r>
              <a:rPr sz="2000" kern="0" spc="-190" dirty="0">
                <a:solidFill>
                  <a:srgbClr val="000000">
                    <a:alpha val="100000"/>
                  </a:srgbClr>
                </a:solidFill>
                <a:latin typeface="Microsoft YaHei"/>
                <a:ea typeface="Microsoft YaHei"/>
                <a:cs typeface="Microsoft YaHei"/>
              </a:rPr>
              <a:t>长大后难以驾驭；</a:t>
            </a:r>
            <a:endParaRPr lang="Microsoft YaHei" altLang="Microsoft YaHei" sz="2000" dirty="0"/>
          </a:p>
          <a:p>
            <a:pPr algn="l" rtl="0" eaLnBrk="0">
              <a:lnSpc>
                <a:spcPct val="115000"/>
              </a:lnSpc>
              <a:tabLst/>
            </a:pPr>
            <a:endParaRPr lang="Arial" altLang="Arial" sz="500" dirty="0"/>
          </a:p>
          <a:p>
            <a:pPr marL="31115" algn="l" rtl="0" eaLnBrk="0">
              <a:lnSpc>
                <a:spcPts val="2424"/>
              </a:lnSpc>
              <a:spcBef>
                <a:spcPts val="4"/>
              </a:spcBef>
              <a:tabLst/>
            </a:pPr>
            <a:r>
              <a:rPr sz="20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90" dirty="0">
                <a:solidFill>
                  <a:srgbClr val="000000">
                    <a:alpha val="100000"/>
                  </a:srgbClr>
                </a:solidFill>
                <a:latin typeface="Wingdings"/>
                <a:ea typeface="Wingdings"/>
                <a:cs typeface="Wingdings"/>
              </a:rPr>
              <a:t> </a:t>
            </a:r>
            <a:r>
              <a:rPr sz="2000" kern="0" spc="-110" dirty="0">
                <a:solidFill>
                  <a:srgbClr val="000000">
                    <a:alpha val="100000"/>
                  </a:srgbClr>
                </a:solidFill>
                <a:latin typeface="Microsoft YaHei"/>
                <a:ea typeface="Microsoft YaHei"/>
                <a:cs typeface="Microsoft YaHei"/>
              </a:rPr>
              <a:t>体罚造就奴隶性格，而不能培养雄</a:t>
            </a:r>
            <a:r>
              <a:rPr sz="2000" kern="0" spc="-120" dirty="0">
                <a:solidFill>
                  <a:srgbClr val="000000">
                    <a:alpha val="100000"/>
                  </a:srgbClr>
                </a:solidFill>
                <a:latin typeface="Microsoft YaHei"/>
                <a:ea typeface="Microsoft YaHei"/>
                <a:cs typeface="Microsoft YaHei"/>
              </a:rPr>
              <a:t>辩之才。</a:t>
            </a:r>
            <a:endParaRPr lang="Microsoft YaHei" altLang="Microsoft YaHei" sz="2000" dirty="0"/>
          </a:p>
        </p:txBody>
      </p:sp>
      <p:pic>
        <p:nvPicPr>
          <p:cNvPr id="3520" name="picture 3520"/>
          <p:cNvPicPr>
            <a:picLocks noChangeAspect="1"/>
          </p:cNvPicPr>
          <p:nvPr/>
        </p:nvPicPr>
        <p:blipFill>
          <a:blip r:embed="rId3"/>
          <a:stretch>
            <a:fillRect/>
          </a:stretch>
        </p:blipFill>
        <p:spPr>
          <a:xfrm rot="21600000">
            <a:off x="8400288" y="1373124"/>
            <a:ext cx="3191255" cy="3467099"/>
          </a:xfrm>
          <a:prstGeom prst="rect">
            <a:avLst/>
          </a:prstGeom>
        </p:spPr>
      </p:pic>
      <p:sp>
        <p:nvSpPr>
          <p:cNvPr id="3522" name="textbox 352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52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74" name="group 474"/>
          <p:cNvGrpSpPr/>
          <p:nvPr/>
        </p:nvGrpSpPr>
        <p:grpSpPr>
          <a:xfrm rot="21600000">
            <a:off x="1635842" y="181482"/>
            <a:ext cx="2436828" cy="199231"/>
            <a:chOff x="0" y="0"/>
            <a:chExt cx="2436828" cy="199231"/>
          </a:xfrm>
        </p:grpSpPr>
        <p:pic>
          <p:nvPicPr>
            <p:cNvPr id="3526" name="picture 3526"/>
            <p:cNvPicPr>
              <a:picLocks noChangeAspect="1"/>
            </p:cNvPicPr>
            <p:nvPr/>
          </p:nvPicPr>
          <p:blipFill>
            <a:blip r:embed="rId4"/>
            <a:stretch>
              <a:fillRect/>
            </a:stretch>
          </p:blipFill>
          <p:spPr>
            <a:xfrm rot="21600000">
              <a:off x="761" y="11350"/>
              <a:ext cx="2436066" cy="187881"/>
            </a:xfrm>
            <a:prstGeom prst="rect">
              <a:avLst/>
            </a:prstGeom>
          </p:spPr>
        </p:pic>
        <p:sp>
          <p:nvSpPr>
            <p:cNvPr id="3528" name="textbox 3528"/>
            <p:cNvSpPr/>
            <p:nvPr/>
          </p:nvSpPr>
          <p:spPr>
            <a:xfrm>
              <a:off x="-12700" y="-12700"/>
              <a:ext cx="24625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第八章  外国古代学前教育思想</a:t>
              </a:r>
              <a:endParaRPr lang="Microsoft YaHei" altLang="Microsoft YaHei" sz="1400" dirty="0"/>
            </a:p>
          </p:txBody>
        </p:sp>
      </p:grpSp>
      <p:sp>
        <p:nvSpPr>
          <p:cNvPr id="35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2" name="picture 3532"/>
          <p:cNvPicPr>
            <a:picLocks noChangeAspect="1"/>
          </p:cNvPicPr>
          <p:nvPr/>
        </p:nvPicPr>
        <p:blipFill>
          <a:blip r:embed="rId2"/>
          <a:stretch>
            <a:fillRect/>
          </a:stretch>
        </p:blipFill>
        <p:spPr>
          <a:xfrm rot="21600000">
            <a:off x="0" y="0"/>
            <a:ext cx="12192000" cy="6858000"/>
          </a:xfrm>
          <a:prstGeom prst="rect">
            <a:avLst/>
          </a:prstGeom>
        </p:spPr>
      </p:pic>
      <p:sp>
        <p:nvSpPr>
          <p:cNvPr id="35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536" name="textbox 3536"/>
          <p:cNvSpPr/>
          <p:nvPr/>
        </p:nvSpPr>
        <p:spPr>
          <a:xfrm>
            <a:off x="1370076" y="2162555"/>
            <a:ext cx="10579734" cy="3386454"/>
          </a:xfrm>
          <a:prstGeom prst="rect">
            <a:avLst/>
          </a:prstGeom>
          <a:solidFill>
            <a:srgbClr val="E9A54E">
              <a:alpha val="33725"/>
            </a:srgbClr>
          </a:solidFill>
        </p:spPr>
        <p:txBody>
          <a:bodyPr vert="horz" wrap="square" lIns="0" tIns="0" rIns="0" bIns="0"/>
          <a:lstStyle/>
          <a:p>
            <a:pPr algn="l" rtl="0" eaLnBrk="0">
              <a:lnSpc>
                <a:spcPct val="106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marL="82550" algn="l" rtl="0" eaLnBrk="0">
              <a:lnSpc>
                <a:spcPct val="83000"/>
              </a:lnSpc>
              <a:tabLst/>
            </a:pPr>
            <a:r>
              <a:rPr sz="2000" kern="0" spc="-60" dirty="0">
                <a:solidFill>
                  <a:srgbClr val="000000">
                    <a:alpha val="100000"/>
                  </a:srgbClr>
                </a:solidFill>
                <a:latin typeface="Microsoft YaHei"/>
                <a:ea typeface="Microsoft YaHei"/>
                <a:cs typeface="Microsoft YaHei"/>
              </a:rPr>
              <a:t>1、昆体良的学前教育思想以培养雄辩家为目标，</a:t>
            </a:r>
            <a:r>
              <a:rPr sz="2000" kern="0" spc="47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提出许多</a:t>
            </a:r>
            <a:r>
              <a:rPr sz="2000" kern="0" spc="-70" dirty="0">
                <a:solidFill>
                  <a:srgbClr val="000000">
                    <a:alpha val="100000"/>
                  </a:srgbClr>
                </a:solidFill>
                <a:latin typeface="Microsoft YaHei"/>
                <a:ea typeface="Microsoft YaHei"/>
                <a:cs typeface="Microsoft YaHei"/>
              </a:rPr>
              <a:t>符合教育规律的见解，</a:t>
            </a:r>
            <a:r>
              <a:rPr sz="2000" kern="0" spc="12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具体又实用。</a:t>
            </a:r>
            <a:endParaRPr lang="Microsoft YaHei" altLang="Microsoft YaHei" sz="2000" dirty="0"/>
          </a:p>
          <a:p>
            <a:pPr marL="71119" algn="l" rtl="0" eaLnBrk="0">
              <a:lnSpc>
                <a:spcPts val="3134"/>
              </a:lnSpc>
              <a:tabLst/>
            </a:pPr>
            <a:r>
              <a:rPr sz="2000" kern="0" spc="0" dirty="0">
                <a:solidFill>
                  <a:srgbClr val="000000">
                    <a:alpha val="100000"/>
                  </a:srgbClr>
                </a:solidFill>
                <a:latin typeface="Microsoft YaHei"/>
                <a:ea typeface="Microsoft YaHei"/>
                <a:cs typeface="Microsoft YaHei"/>
              </a:rPr>
              <a:t>2、他对幼儿的学习能力的充分肯定打破了</a:t>
            </a:r>
            <a:r>
              <a:rPr sz="2000" kern="0" spc="-10" dirty="0">
                <a:solidFill>
                  <a:srgbClr val="000000">
                    <a:alpha val="100000"/>
                  </a:srgbClr>
                </a:solidFill>
                <a:latin typeface="Microsoft YaHei"/>
                <a:ea typeface="Microsoft YaHei"/>
                <a:cs typeface="Microsoft YaHei"/>
              </a:rPr>
              <a:t>古罗马的传统偏见。</a:t>
            </a:r>
            <a:endParaRPr lang="Microsoft YaHei" altLang="Microsoft YaHei" sz="2000" dirty="0"/>
          </a:p>
          <a:p>
            <a:pPr marL="73660" algn="l" rtl="0" eaLnBrk="0">
              <a:lnSpc>
                <a:spcPct val="83000"/>
              </a:lnSpc>
              <a:spcBef>
                <a:spcPts val="1110"/>
              </a:spcBef>
              <a:tabLst/>
            </a:pPr>
            <a:r>
              <a:rPr sz="2000" kern="0" spc="-20" dirty="0">
                <a:solidFill>
                  <a:srgbClr val="000000">
                    <a:alpha val="100000"/>
                  </a:srgbClr>
                </a:solidFill>
                <a:latin typeface="Microsoft YaHei"/>
                <a:ea typeface="Microsoft YaHei"/>
                <a:cs typeface="Microsoft YaHei"/>
              </a:rPr>
              <a:t>3、他根据对儿童的心理和生理发展的观察，提出了许多</a:t>
            </a:r>
            <a:r>
              <a:rPr sz="2000" kern="0" spc="-30" dirty="0">
                <a:solidFill>
                  <a:srgbClr val="000000">
                    <a:alpha val="100000"/>
                  </a:srgbClr>
                </a:solidFill>
                <a:latin typeface="Microsoft YaHei"/>
                <a:ea typeface="Microsoft YaHei"/>
                <a:cs typeface="Microsoft YaHei"/>
              </a:rPr>
              <a:t>充满智慧的教学原则。</a:t>
            </a:r>
            <a:endParaRPr lang="Microsoft YaHei" altLang="Microsoft YaHei" sz="2000" dirty="0"/>
          </a:p>
          <a:p>
            <a:pPr marL="58419" algn="l" rtl="0" eaLnBrk="0">
              <a:lnSpc>
                <a:spcPts val="3120"/>
              </a:lnSpc>
              <a:tabLst/>
            </a:pPr>
            <a:r>
              <a:rPr sz="2000" kern="0" spc="0" dirty="0">
                <a:solidFill>
                  <a:srgbClr val="000000">
                    <a:alpha val="100000"/>
                  </a:srgbClr>
                </a:solidFill>
                <a:latin typeface="Microsoft YaHei"/>
                <a:ea typeface="Microsoft YaHei"/>
                <a:cs typeface="Microsoft YaHei"/>
              </a:rPr>
              <a:t>4、他对幼儿环境的强调表现出对家庭教育现状的不满。</a:t>
            </a:r>
            <a:endParaRPr lang="Microsoft YaHei" altLang="Microsoft YaHei" sz="2000" dirty="0"/>
          </a:p>
          <a:p>
            <a:pPr marL="77469" algn="l" rtl="0" eaLnBrk="0">
              <a:lnSpc>
                <a:spcPct val="91000"/>
              </a:lnSpc>
              <a:spcBef>
                <a:spcPts val="1138"/>
              </a:spcBef>
              <a:tabLst/>
            </a:pPr>
            <a:r>
              <a:rPr sz="2000" kern="0" spc="-30" dirty="0">
                <a:solidFill>
                  <a:srgbClr val="000000">
                    <a:alpha val="100000"/>
                  </a:srgbClr>
                </a:solidFill>
                <a:latin typeface="Microsoft YaHei"/>
                <a:ea typeface="Microsoft YaHei"/>
                <a:cs typeface="Microsoft YaHei"/>
              </a:rPr>
              <a:t>5、他反对体罚的观点在今天的幼儿教育中仍有</a:t>
            </a:r>
            <a:r>
              <a:rPr sz="2000" kern="0" spc="-40" dirty="0">
                <a:solidFill>
                  <a:srgbClr val="000000">
                    <a:alpha val="100000"/>
                  </a:srgbClr>
                </a:solidFill>
                <a:latin typeface="Microsoft YaHei"/>
                <a:ea typeface="Microsoft YaHei"/>
                <a:cs typeface="Microsoft YaHei"/>
              </a:rPr>
              <a:t>警醒作用。</a:t>
            </a:r>
            <a:endParaRPr lang="Microsoft YaHei" altLang="Microsoft YaHei" sz="2000" dirty="0"/>
          </a:p>
          <a:p>
            <a:pPr algn="r" rtl="0" eaLnBrk="0">
              <a:lnSpc>
                <a:spcPts val="2587"/>
              </a:lnSpc>
              <a:spcBef>
                <a:spcPts val="566"/>
              </a:spcBef>
              <a:tabLst/>
            </a:pPr>
            <a:r>
              <a:rPr sz="2000" kern="0" spc="-40" dirty="0">
                <a:solidFill>
                  <a:srgbClr val="000000">
                    <a:alpha val="100000"/>
                  </a:srgbClr>
                </a:solidFill>
                <a:latin typeface="Microsoft YaHei"/>
                <a:ea typeface="Microsoft YaHei"/>
                <a:cs typeface="Microsoft YaHei"/>
              </a:rPr>
              <a:t>6、他的《雄辩术原理》一经发现就大放异彩，影响了19世纪之前的幼儿教育实</a:t>
            </a:r>
            <a:r>
              <a:rPr sz="2000" kern="0" spc="-50" dirty="0">
                <a:solidFill>
                  <a:srgbClr val="000000">
                    <a:alpha val="100000"/>
                  </a:srgbClr>
                </a:solidFill>
                <a:latin typeface="Microsoft YaHei"/>
                <a:ea typeface="Microsoft YaHei"/>
                <a:cs typeface="Microsoft YaHei"/>
              </a:rPr>
              <a:t>践和教育思想。</a:t>
            </a:r>
            <a:endParaRPr lang="Microsoft YaHei" altLang="Microsoft YaHei" sz="2000" dirty="0"/>
          </a:p>
        </p:txBody>
      </p:sp>
      <p:sp>
        <p:nvSpPr>
          <p:cNvPr id="3538" name="textbox 3538"/>
          <p:cNvSpPr/>
          <p:nvPr/>
        </p:nvSpPr>
        <p:spPr>
          <a:xfrm>
            <a:off x="1370076" y="1342644"/>
            <a:ext cx="6245859" cy="820419"/>
          </a:xfrm>
          <a:prstGeom prst="rect">
            <a:avLst/>
          </a:prstGeom>
          <a:solidFill>
            <a:srgbClr val="F5A63E"/>
          </a:solidFill>
        </p:spPr>
        <p:txBody>
          <a:bodyPr vert="horz" wrap="square" lIns="0" tIns="0" rIns="0" bIns="0"/>
          <a:lstStyle/>
          <a:p>
            <a:pPr algn="l" rtl="0" eaLnBrk="0">
              <a:lnSpc>
                <a:spcPct val="182000"/>
              </a:lnSpc>
              <a:tabLst/>
            </a:pPr>
            <a:endParaRPr lang="Arial" altLang="Arial" sz="1000" dirty="0"/>
          </a:p>
          <a:p>
            <a:pPr marL="129539" algn="l" rtl="0" eaLnBrk="0">
              <a:lnSpc>
                <a:spcPct val="91000"/>
              </a:lnSpc>
              <a:spcBef>
                <a:spcPts val="6"/>
              </a:spcBef>
              <a:tabLst/>
            </a:pPr>
            <a:r>
              <a:rPr sz="2000" b="1" kern="0" spc="-20" dirty="0">
                <a:solidFill>
                  <a:srgbClr val="FFFFFF">
                    <a:alpha val="100000"/>
                  </a:srgbClr>
                </a:solidFill>
                <a:latin typeface="Microsoft YaHei"/>
                <a:ea typeface="Microsoft YaHei"/>
                <a:cs typeface="Microsoft YaHei"/>
              </a:rPr>
              <a:t>评价：</a:t>
            </a:r>
            <a:endParaRPr lang="Microsoft YaHei" altLang="Microsoft YaHei" sz="2000" dirty="0"/>
          </a:p>
        </p:txBody>
      </p:sp>
      <p:sp>
        <p:nvSpPr>
          <p:cNvPr id="3540" name="textbox 3540"/>
          <p:cNvSpPr/>
          <p:nvPr/>
        </p:nvSpPr>
        <p:spPr>
          <a:xfrm>
            <a:off x="347835" y="423235"/>
            <a:ext cx="4387850" cy="490219"/>
          </a:xfrm>
          <a:prstGeom prst="rect">
            <a:avLst/>
          </a:prstGeom>
        </p:spPr>
        <p:txBody>
          <a:bodyPr vert="horz" wrap="square" lIns="0" tIns="0" rIns="0" bIns="0"/>
          <a:lstStyle/>
          <a:p>
            <a:pPr algn="l" rtl="0" eaLnBrk="0">
              <a:lnSpc>
                <a:spcPct val="88959"/>
              </a:lnSpc>
              <a:tabLst/>
            </a:pPr>
            <a:endParaRPr lang="Arial" altLang="Arial" sz="100" dirty="0"/>
          </a:p>
          <a:p>
            <a:pPr marL="12700" algn="l" rtl="0" eaLnBrk="0">
              <a:lnSpc>
                <a:spcPct val="78000"/>
              </a:lnSpc>
              <a:tabLst/>
            </a:pPr>
            <a:r>
              <a:rPr sz="3900" kern="0" spc="-20" dirty="0">
                <a:solidFill>
                  <a:srgbClr val="00B075">
                    <a:alpha val="100000"/>
                  </a:srgbClr>
                </a:solidFill>
                <a:latin typeface="Calibri"/>
                <a:ea typeface="Calibri"/>
                <a:cs typeface="Calibri"/>
              </a:rPr>
              <a:t>03</a:t>
            </a:r>
            <a:r>
              <a:rPr sz="3900" kern="0" spc="60" dirty="0">
                <a:solidFill>
                  <a:srgbClr val="00B075">
                    <a:alpha val="100000"/>
                  </a:srgbClr>
                </a:solidFill>
                <a:latin typeface="Calibri"/>
                <a:ea typeface="Calibri"/>
                <a:cs typeface="Calibri"/>
              </a:rPr>
              <a:t>       </a:t>
            </a:r>
            <a:r>
              <a:rPr sz="2400" b="1" kern="0" spc="-20" dirty="0">
                <a:solidFill>
                  <a:srgbClr val="7F7F7F">
                    <a:alpha val="100000"/>
                  </a:srgbClr>
                </a:solidFill>
                <a:latin typeface="Microsoft YaHei"/>
                <a:ea typeface="Microsoft YaHei"/>
                <a:cs typeface="Microsoft YaHei"/>
              </a:rPr>
              <a:t>昆体良的学前教育思想</a:t>
            </a:r>
            <a:endParaRPr lang="Microsoft YaHei" altLang="Microsoft YaHei" sz="2400" dirty="0"/>
          </a:p>
        </p:txBody>
      </p:sp>
      <p:sp>
        <p:nvSpPr>
          <p:cNvPr id="354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76" name="group 476"/>
          <p:cNvGrpSpPr/>
          <p:nvPr/>
        </p:nvGrpSpPr>
        <p:grpSpPr>
          <a:xfrm rot="21600000">
            <a:off x="11284681" y="5990831"/>
            <a:ext cx="907318" cy="867168"/>
            <a:chOff x="0" y="0"/>
            <a:chExt cx="907318" cy="867168"/>
          </a:xfrm>
        </p:grpSpPr>
        <p:pic>
          <p:nvPicPr>
            <p:cNvPr id="3544" name="picture 3544"/>
            <p:cNvPicPr>
              <a:picLocks noChangeAspect="1"/>
            </p:cNvPicPr>
            <p:nvPr/>
          </p:nvPicPr>
          <p:blipFill>
            <a:blip r:embed="rId3"/>
            <a:stretch>
              <a:fillRect/>
            </a:stretch>
          </p:blipFill>
          <p:spPr>
            <a:xfrm rot="21600000">
              <a:off x="0" y="0"/>
              <a:ext cx="907318" cy="867168"/>
            </a:xfrm>
            <a:prstGeom prst="rect">
              <a:avLst/>
            </a:prstGeom>
          </p:spPr>
        </p:pic>
        <p:sp>
          <p:nvSpPr>
            <p:cNvPr id="3546" name="textbox 3546"/>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854"/>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grpSp>
        <p:nvGrpSpPr>
          <p:cNvPr id="478" name="group 478"/>
          <p:cNvGrpSpPr/>
          <p:nvPr/>
        </p:nvGrpSpPr>
        <p:grpSpPr>
          <a:xfrm rot="21600000">
            <a:off x="2276457" y="181482"/>
            <a:ext cx="1796213" cy="199231"/>
            <a:chOff x="0" y="0"/>
            <a:chExt cx="1796213" cy="199231"/>
          </a:xfrm>
        </p:grpSpPr>
        <p:pic>
          <p:nvPicPr>
            <p:cNvPr id="3548" name="picture 3548"/>
            <p:cNvPicPr>
              <a:picLocks noChangeAspect="1"/>
            </p:cNvPicPr>
            <p:nvPr/>
          </p:nvPicPr>
          <p:blipFill>
            <a:blip r:embed="rId5"/>
            <a:stretch>
              <a:fillRect/>
            </a:stretch>
          </p:blipFill>
          <p:spPr>
            <a:xfrm rot="21600000">
              <a:off x="1379" y="11351"/>
              <a:ext cx="1794833" cy="187880"/>
            </a:xfrm>
            <a:prstGeom prst="rect">
              <a:avLst/>
            </a:prstGeom>
          </p:spPr>
        </p:pic>
        <p:sp>
          <p:nvSpPr>
            <p:cNvPr id="3550" name="textbox 3550"/>
            <p:cNvSpPr/>
            <p:nvPr/>
          </p:nvSpPr>
          <p:spPr>
            <a:xfrm>
              <a:off x="-12700" y="-12700"/>
              <a:ext cx="182181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外国古代学前教育思想</a:t>
              </a:r>
              <a:endParaRPr lang="Microsoft YaHei" altLang="Microsoft YaHei" sz="1400" dirty="0"/>
            </a:p>
          </p:txBody>
        </p:sp>
      </p:grpSp>
      <p:grpSp>
        <p:nvGrpSpPr>
          <p:cNvPr id="480" name="group 480"/>
          <p:cNvGrpSpPr/>
          <p:nvPr/>
        </p:nvGrpSpPr>
        <p:grpSpPr>
          <a:xfrm rot="21600000">
            <a:off x="1635842" y="181482"/>
            <a:ext cx="538758" cy="199231"/>
            <a:chOff x="0" y="0"/>
            <a:chExt cx="538758" cy="199231"/>
          </a:xfrm>
        </p:grpSpPr>
        <p:pic>
          <p:nvPicPr>
            <p:cNvPr id="3552" name="picture 3552"/>
            <p:cNvPicPr>
              <a:picLocks noChangeAspect="1"/>
            </p:cNvPicPr>
            <p:nvPr/>
          </p:nvPicPr>
          <p:blipFill>
            <a:blip r:embed="rId6"/>
            <a:stretch>
              <a:fillRect/>
            </a:stretch>
          </p:blipFill>
          <p:spPr>
            <a:xfrm rot="21600000">
              <a:off x="761" y="11350"/>
              <a:ext cx="537996" cy="187880"/>
            </a:xfrm>
            <a:prstGeom prst="rect">
              <a:avLst/>
            </a:prstGeom>
          </p:spPr>
        </p:pic>
        <p:sp>
          <p:nvSpPr>
            <p:cNvPr id="3554" name="textbox 3554"/>
            <p:cNvSpPr/>
            <p:nvPr/>
          </p:nvSpPr>
          <p:spPr>
            <a:xfrm>
              <a:off x="-12700" y="-12700"/>
              <a:ext cx="564515" cy="243840"/>
            </a:xfrm>
            <a:prstGeom prst="rect">
              <a:avLst/>
            </a:prstGeom>
          </p:spPr>
          <p:txBody>
            <a:bodyPr vert="horz" wrap="square" lIns="0" tIns="0" rIns="0" bIns="0"/>
            <a:lstStyle/>
            <a:p>
              <a:pPr algn="l" rtl="0" eaLnBrk="0">
                <a:lnSpc>
                  <a:spcPct val="88770"/>
                </a:lnSpc>
                <a:tabLst/>
              </a:pPr>
              <a:endParaRPr lang="Arial" altLang="Arial" sz="100" dirty="0"/>
            </a:p>
            <a:p>
              <a:pPr marL="12700" algn="l" rtl="0" eaLnBrk="0">
                <a:lnSpc>
                  <a:spcPct val="91000"/>
                </a:lnSpc>
                <a:tabLst/>
              </a:pPr>
              <a:r>
                <a:rPr sz="1400" b="1" kern="0" spc="-10" dirty="0">
                  <a:solidFill>
                    <a:srgbClr val="E9A54E">
                      <a:alpha val="100000"/>
                    </a:srgbClr>
                  </a:solidFill>
                  <a:latin typeface="Microsoft YaHei"/>
                  <a:ea typeface="Microsoft YaHei"/>
                  <a:cs typeface="Microsoft YaHei"/>
                </a:rPr>
                <a:t>第八章</a:t>
              </a:r>
              <a:endParaRPr lang="Microsoft YaHei" altLang="Microsoft YaHei" sz="1400" dirty="0"/>
            </a:p>
          </p:txBody>
        </p:sp>
      </p:grpSp>
      <p:sp>
        <p:nvSpPr>
          <p:cNvPr id="355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8" name="picture 3558"/>
          <p:cNvPicPr>
            <a:picLocks noChangeAspect="1"/>
          </p:cNvPicPr>
          <p:nvPr/>
        </p:nvPicPr>
        <p:blipFill>
          <a:blip r:embed="rId2"/>
          <a:stretch>
            <a:fillRect/>
          </a:stretch>
        </p:blipFill>
        <p:spPr>
          <a:xfrm rot="21600000">
            <a:off x="0" y="0"/>
            <a:ext cx="12192000" cy="6858000"/>
          </a:xfrm>
          <a:prstGeom prst="rect">
            <a:avLst/>
          </a:prstGeom>
        </p:spPr>
      </p:pic>
      <p:sp>
        <p:nvSpPr>
          <p:cNvPr id="356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562" name="textbox 3562"/>
          <p:cNvSpPr/>
          <p:nvPr/>
        </p:nvSpPr>
        <p:spPr>
          <a:xfrm>
            <a:off x="3761135" y="2986675"/>
            <a:ext cx="3577590" cy="1490344"/>
          </a:xfrm>
          <a:prstGeom prst="rect">
            <a:avLst/>
          </a:prstGeom>
        </p:spPr>
        <p:txBody>
          <a:bodyPr vert="horz" wrap="square" lIns="0" tIns="0" rIns="0" bIns="0"/>
          <a:lstStyle/>
          <a:p>
            <a:pPr algn="l" rtl="0" eaLnBrk="0">
              <a:lnSpc>
                <a:spcPct val="93237"/>
              </a:lnSpc>
              <a:tabLst/>
            </a:pPr>
            <a:endParaRPr lang="Arial" altLang="Arial" sz="100" dirty="0"/>
          </a:p>
          <a:p>
            <a:pPr marL="13334" algn="l" rtl="0" eaLnBrk="0">
              <a:lnSpc>
                <a:spcPct val="90000"/>
              </a:lnSpc>
              <a:tabLst/>
            </a:pPr>
            <a:r>
              <a:rPr sz="2000" kern="0" spc="-10" dirty="0">
                <a:solidFill>
                  <a:srgbClr val="000000">
                    <a:alpha val="100000"/>
                  </a:srgbClr>
                </a:solidFill>
                <a:latin typeface="Microsoft YaHei"/>
                <a:ea typeface="Microsoft YaHei"/>
                <a:cs typeface="Microsoft YaHei"/>
              </a:rPr>
              <a:t>近代的社会状况</a:t>
            </a:r>
            <a:endParaRPr lang="Microsoft YaHei" altLang="Microsoft YaHei" sz="2000" dirty="0"/>
          </a:p>
          <a:p>
            <a:pPr marL="13334" algn="l" rtl="0" eaLnBrk="0">
              <a:lnSpc>
                <a:spcPct val="83000"/>
              </a:lnSpc>
              <a:spcBef>
                <a:spcPts val="929"/>
              </a:spcBef>
              <a:tabLst/>
            </a:pPr>
            <a:r>
              <a:rPr sz="2000" kern="0" spc="-80" dirty="0">
                <a:solidFill>
                  <a:srgbClr val="000000">
                    <a:alpha val="100000"/>
                  </a:srgbClr>
                </a:solidFill>
                <a:latin typeface="Microsoft YaHei"/>
                <a:ea typeface="Microsoft YaHei"/>
                <a:cs typeface="Microsoft YaHei"/>
              </a:rPr>
              <a:t>资产阶级革命——近代</a:t>
            </a:r>
            <a:r>
              <a:rPr sz="2000" kern="0" spc="-90" dirty="0">
                <a:solidFill>
                  <a:srgbClr val="000000">
                    <a:alpha val="100000"/>
                  </a:srgbClr>
                </a:solidFill>
                <a:latin typeface="Microsoft YaHei"/>
                <a:ea typeface="Microsoft YaHei"/>
                <a:cs typeface="Microsoft YaHei"/>
              </a:rPr>
              <a:t>史开端；</a:t>
            </a:r>
            <a:endParaRPr lang="Microsoft YaHei" altLang="Microsoft YaHei" sz="2000" dirty="0"/>
          </a:p>
          <a:p>
            <a:pPr marL="13334" algn="l" rtl="0" eaLnBrk="0">
              <a:lnSpc>
                <a:spcPts val="3118"/>
              </a:lnSpc>
              <a:tabLst/>
            </a:pPr>
            <a:r>
              <a:rPr sz="2000" kern="0" spc="-140" dirty="0">
                <a:solidFill>
                  <a:srgbClr val="000000">
                    <a:alpha val="100000"/>
                  </a:srgbClr>
                </a:solidFill>
                <a:latin typeface="Microsoft YaHei"/>
                <a:ea typeface="Microsoft YaHei"/>
                <a:cs typeface="Microsoft YaHei"/>
              </a:rPr>
              <a:t>资本主义制度建立；</a:t>
            </a:r>
            <a:endParaRPr lang="Microsoft YaHei" altLang="Microsoft YaHei" sz="2000" dirty="0"/>
          </a:p>
          <a:p>
            <a:pPr algn="l" rtl="0" eaLnBrk="0">
              <a:lnSpc>
                <a:spcPct val="105000"/>
              </a:lnSpc>
              <a:tabLst/>
            </a:pPr>
            <a:endParaRPr lang="Arial" altLang="Arial" sz="900" dirty="0"/>
          </a:p>
          <a:p>
            <a:pPr marL="12700" algn="l" rtl="0" eaLnBrk="0">
              <a:lnSpc>
                <a:spcPct val="91000"/>
              </a:lnSpc>
              <a:spcBef>
                <a:spcPts val="4"/>
              </a:spcBef>
              <a:tabLst/>
            </a:pPr>
            <a:r>
              <a:rPr sz="2000" kern="0" spc="-140" dirty="0">
                <a:solidFill>
                  <a:srgbClr val="000000">
                    <a:alpha val="100000"/>
                  </a:srgbClr>
                </a:solidFill>
                <a:latin typeface="Microsoft YaHei"/>
                <a:ea typeface="Microsoft YaHei"/>
                <a:cs typeface="Microsoft YaHei"/>
              </a:rPr>
              <a:t>大工业生产的发展；</a:t>
            </a:r>
            <a:endParaRPr lang="Microsoft YaHei" altLang="Microsoft YaHei" sz="2000" dirty="0"/>
          </a:p>
        </p:txBody>
      </p:sp>
      <p:sp>
        <p:nvSpPr>
          <p:cNvPr id="3564" name="textbox 3564"/>
          <p:cNvSpPr/>
          <p:nvPr/>
        </p:nvSpPr>
        <p:spPr>
          <a:xfrm>
            <a:off x="3548376" y="1700185"/>
            <a:ext cx="5097145"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90" dirty="0">
                <a:solidFill>
                  <a:srgbClr val="E9A54E">
                    <a:alpha val="100000"/>
                  </a:srgbClr>
                </a:solidFill>
                <a:latin typeface="Microsoft YaHei"/>
                <a:ea typeface="Microsoft YaHei"/>
                <a:cs typeface="Microsoft YaHei"/>
              </a:rPr>
              <a:t>外国近代学前教育发展</a:t>
            </a:r>
            <a:endParaRPr lang="Microsoft YaHei" altLang="Microsoft YaHei" sz="3900" dirty="0"/>
          </a:p>
        </p:txBody>
      </p:sp>
      <p:grpSp>
        <p:nvGrpSpPr>
          <p:cNvPr id="482" name="group 482"/>
          <p:cNvGrpSpPr/>
          <p:nvPr/>
        </p:nvGrpSpPr>
        <p:grpSpPr>
          <a:xfrm rot="21600000">
            <a:off x="5184138" y="1103286"/>
            <a:ext cx="1541784" cy="529932"/>
            <a:chOff x="0" y="0"/>
            <a:chExt cx="1541784" cy="529932"/>
          </a:xfrm>
        </p:grpSpPr>
        <p:pic>
          <p:nvPicPr>
            <p:cNvPr id="3566" name="picture 3566"/>
            <p:cNvPicPr>
              <a:picLocks noChangeAspect="1"/>
            </p:cNvPicPr>
            <p:nvPr/>
          </p:nvPicPr>
          <p:blipFill>
            <a:blip r:embed="rId3"/>
            <a:stretch>
              <a:fillRect/>
            </a:stretch>
          </p:blipFill>
          <p:spPr>
            <a:xfrm rot="21600000">
              <a:off x="12190" y="18952"/>
              <a:ext cx="1529593" cy="510980"/>
            </a:xfrm>
            <a:prstGeom prst="rect">
              <a:avLst/>
            </a:prstGeom>
          </p:spPr>
        </p:pic>
        <p:sp>
          <p:nvSpPr>
            <p:cNvPr id="3568" name="textbox 3568"/>
            <p:cNvSpPr/>
            <p:nvPr/>
          </p:nvSpPr>
          <p:spPr>
            <a:xfrm>
              <a:off x="-12700" y="-12700"/>
              <a:ext cx="1567814"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第九章</a:t>
              </a:r>
              <a:endParaRPr lang="Microsoft YaHei" altLang="Microsoft YaHei" sz="3900" dirty="0"/>
            </a:p>
          </p:txBody>
        </p:sp>
      </p:gr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0" name="picture 3570"/>
          <p:cNvPicPr>
            <a:picLocks noChangeAspect="1"/>
          </p:cNvPicPr>
          <p:nvPr/>
        </p:nvPicPr>
        <p:blipFill>
          <a:blip r:embed="rId2"/>
          <a:stretch>
            <a:fillRect/>
          </a:stretch>
        </p:blipFill>
        <p:spPr>
          <a:xfrm rot="21600000">
            <a:off x="0" y="0"/>
            <a:ext cx="12192000" cy="6858000"/>
          </a:xfrm>
          <a:prstGeom prst="rect">
            <a:avLst/>
          </a:prstGeom>
        </p:spPr>
      </p:pic>
      <p:sp>
        <p:nvSpPr>
          <p:cNvPr id="357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574" name="textbox 3574"/>
          <p:cNvSpPr/>
          <p:nvPr/>
        </p:nvSpPr>
        <p:spPr>
          <a:xfrm>
            <a:off x="1417357" y="1529239"/>
            <a:ext cx="9838055" cy="3202939"/>
          </a:xfrm>
          <a:prstGeom prst="rect">
            <a:avLst/>
          </a:prstGeom>
        </p:spPr>
        <p:txBody>
          <a:bodyPr vert="horz" wrap="square" lIns="0" tIns="0" rIns="0" bIns="0"/>
          <a:lstStyle/>
          <a:p>
            <a:pPr algn="l" rtl="0" eaLnBrk="0">
              <a:lnSpc>
                <a:spcPct val="81841"/>
              </a:lnSpc>
              <a:tabLst/>
            </a:pPr>
            <a:endParaRPr lang="Arial" altLang="Arial" sz="100" dirty="0"/>
          </a:p>
          <a:p>
            <a:pPr marL="16509" algn="l" rtl="0" eaLnBrk="0">
              <a:lnSpc>
                <a:spcPct val="91000"/>
              </a:lnSpc>
              <a:tabLst/>
            </a:pPr>
            <a:r>
              <a:rPr sz="2000" b="1" kern="0" spc="-120" dirty="0">
                <a:solidFill>
                  <a:srgbClr val="000000">
                    <a:alpha val="100000"/>
                  </a:srgbClr>
                </a:solidFill>
                <a:latin typeface="Microsoft YaHei"/>
                <a:ea typeface="Microsoft YaHei"/>
                <a:cs typeface="Microsoft YaHei"/>
              </a:rPr>
              <a:t>一、英国的社会状况</a:t>
            </a:r>
            <a:r>
              <a:rPr sz="2000" b="1" kern="0" spc="-130" dirty="0">
                <a:solidFill>
                  <a:srgbClr val="000000">
                    <a:alpha val="100000"/>
                  </a:srgbClr>
                </a:solidFill>
                <a:latin typeface="Microsoft YaHei"/>
                <a:ea typeface="Microsoft YaHei"/>
                <a:cs typeface="Microsoft YaHei"/>
              </a:rPr>
              <a:t>：</a:t>
            </a:r>
            <a:endParaRPr lang="Microsoft YaHei" altLang="Microsoft YaHei" sz="2000" dirty="0"/>
          </a:p>
          <a:p>
            <a:pPr algn="r" rtl="0" eaLnBrk="0">
              <a:lnSpc>
                <a:spcPct val="83000"/>
              </a:lnSpc>
              <a:spcBef>
                <a:spcPts val="928"/>
              </a:spcBef>
              <a:tabLst/>
            </a:pPr>
            <a:r>
              <a:rPr sz="2000" kern="0" spc="-60" dirty="0">
                <a:solidFill>
                  <a:srgbClr val="000000">
                    <a:alpha val="100000"/>
                  </a:srgbClr>
                </a:solidFill>
                <a:latin typeface="Microsoft YaHei"/>
                <a:ea typeface="Microsoft YaHei"/>
                <a:cs typeface="Microsoft YaHei"/>
              </a:rPr>
              <a:t>1640~1688年，资产阶级革命，</a:t>
            </a:r>
            <a:r>
              <a:rPr sz="2000" kern="0" spc="-70" dirty="0">
                <a:solidFill>
                  <a:srgbClr val="000000">
                    <a:alpha val="100000"/>
                  </a:srgbClr>
                </a:solidFill>
                <a:latin typeface="Microsoft YaHei"/>
                <a:ea typeface="Microsoft YaHei"/>
                <a:cs typeface="Microsoft YaHei"/>
              </a:rPr>
              <a:t>建立了君主立宪制度；</a:t>
            </a:r>
            <a:r>
              <a:rPr sz="2000" kern="0" spc="53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18世纪60年代，产业革命，</a:t>
            </a:r>
            <a:endParaRPr lang="Microsoft YaHei" altLang="Microsoft YaHei" sz="2000" dirty="0"/>
          </a:p>
          <a:p>
            <a:pPr marL="12700" algn="l" rtl="0" eaLnBrk="0">
              <a:lnSpc>
                <a:spcPts val="3118"/>
              </a:lnSpc>
              <a:tabLst/>
            </a:pPr>
            <a:r>
              <a:rPr sz="2000" kern="0" spc="-90" dirty="0">
                <a:solidFill>
                  <a:srgbClr val="000000">
                    <a:alpha val="100000"/>
                  </a:srgbClr>
                </a:solidFill>
                <a:latin typeface="Microsoft YaHei"/>
                <a:ea typeface="Microsoft YaHei"/>
                <a:cs typeface="Microsoft YaHei"/>
              </a:rPr>
              <a:t>机器化大生产；   最早产生近代学前教育</a:t>
            </a:r>
            <a:r>
              <a:rPr sz="2000" kern="0" spc="-100" dirty="0">
                <a:solidFill>
                  <a:srgbClr val="000000">
                    <a:alpha val="100000"/>
                  </a:srgbClr>
                </a:solidFill>
                <a:latin typeface="Microsoft YaHei"/>
                <a:ea typeface="Microsoft YaHei"/>
                <a:cs typeface="Microsoft YaHei"/>
              </a:rPr>
              <a:t>机构。</a:t>
            </a:r>
            <a:endParaRPr lang="Microsoft YaHei" altLang="Microsoft YaHei" sz="2000" dirty="0"/>
          </a:p>
          <a:p>
            <a:pPr marL="17145" algn="l" rtl="0" eaLnBrk="0">
              <a:lnSpc>
                <a:spcPct val="91000"/>
              </a:lnSpc>
              <a:spcBef>
                <a:spcPts val="1738"/>
              </a:spcBef>
              <a:tabLst/>
            </a:pPr>
            <a:r>
              <a:rPr sz="2000" b="1" kern="0" spc="-40" dirty="0">
                <a:solidFill>
                  <a:srgbClr val="000000">
                    <a:alpha val="100000"/>
                  </a:srgbClr>
                </a:solidFill>
                <a:latin typeface="Microsoft YaHei"/>
                <a:ea typeface="Microsoft YaHei"/>
                <a:cs typeface="Microsoft YaHei"/>
              </a:rPr>
              <a:t>二、幼儿学校运动的开展（</a:t>
            </a:r>
            <a:r>
              <a:rPr sz="2000" b="1" kern="0" spc="-50" dirty="0">
                <a:solidFill>
                  <a:srgbClr val="000000">
                    <a:alpha val="100000"/>
                  </a:srgbClr>
                </a:solidFill>
                <a:latin typeface="Microsoft YaHei"/>
                <a:ea typeface="Microsoft YaHei"/>
                <a:cs typeface="Microsoft YaHei"/>
              </a:rPr>
              <a:t>19世纪上半叶）</a:t>
            </a:r>
            <a:endParaRPr lang="Microsoft YaHei" altLang="Microsoft YaHei" sz="2000" dirty="0"/>
          </a:p>
          <a:p>
            <a:pPr marL="35559" algn="l" rtl="0" eaLnBrk="0">
              <a:lnSpc>
                <a:spcPct val="83000"/>
              </a:lnSpc>
              <a:spcBef>
                <a:spcPts val="1527"/>
              </a:spcBef>
              <a:tabLst/>
            </a:pPr>
            <a:r>
              <a:rPr sz="2000" kern="0" spc="-30" dirty="0">
                <a:solidFill>
                  <a:srgbClr val="000000">
                    <a:alpha val="100000"/>
                  </a:srgbClr>
                </a:solidFill>
                <a:latin typeface="Microsoft YaHei"/>
                <a:ea typeface="Microsoft YaHei"/>
                <a:cs typeface="Microsoft YaHei"/>
              </a:rPr>
              <a:t>1、</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1802年，欧文创办的幼儿学校—训练工人阶级后代。世</a:t>
            </a:r>
            <a:r>
              <a:rPr sz="2000" kern="0" spc="-40" dirty="0">
                <a:solidFill>
                  <a:srgbClr val="000000">
                    <a:alpha val="100000"/>
                  </a:srgbClr>
                </a:solidFill>
                <a:latin typeface="Microsoft YaHei"/>
                <a:ea typeface="Microsoft YaHei"/>
                <a:cs typeface="Microsoft YaHei"/>
              </a:rPr>
              <a:t>界上第一所学前教育机构，</a:t>
            </a:r>
            <a:endParaRPr lang="Microsoft YaHei" altLang="Microsoft YaHei" sz="2000" dirty="0"/>
          </a:p>
          <a:p>
            <a:pPr marL="17779" algn="l" rtl="0" eaLnBrk="0">
              <a:lnSpc>
                <a:spcPts val="3122"/>
              </a:lnSpc>
              <a:tabLst/>
            </a:pPr>
            <a:r>
              <a:rPr sz="2000" kern="0" spc="0" dirty="0">
                <a:solidFill>
                  <a:srgbClr val="000000">
                    <a:alpha val="100000"/>
                  </a:srgbClr>
                </a:solidFill>
                <a:latin typeface="Microsoft YaHei"/>
                <a:ea typeface="Microsoft YaHei"/>
                <a:cs typeface="Microsoft YaHei"/>
              </a:rPr>
              <a:t>为近代学前教育的发展开</a:t>
            </a:r>
            <a:r>
              <a:rPr sz="2000" kern="0" spc="-10" dirty="0">
                <a:solidFill>
                  <a:srgbClr val="000000">
                    <a:alpha val="100000"/>
                  </a:srgbClr>
                </a:solidFill>
                <a:latin typeface="Microsoft YaHei"/>
                <a:ea typeface="Microsoft YaHei"/>
                <a:cs typeface="Microsoft YaHei"/>
              </a:rPr>
              <a:t>了先河。</a:t>
            </a:r>
            <a:endParaRPr lang="Microsoft YaHei" altLang="Microsoft YaHei" sz="2000" dirty="0"/>
          </a:p>
          <a:p>
            <a:pPr marL="24129" algn="l" rtl="0" eaLnBrk="0">
              <a:lnSpc>
                <a:spcPct val="83000"/>
              </a:lnSpc>
              <a:spcBef>
                <a:spcPts val="1124"/>
              </a:spcBef>
              <a:tabLst/>
            </a:pPr>
            <a:r>
              <a:rPr sz="2000" kern="0" spc="-10" dirty="0">
                <a:solidFill>
                  <a:srgbClr val="000000">
                    <a:alpha val="100000"/>
                  </a:srgbClr>
                </a:solidFill>
                <a:latin typeface="Microsoft YaHei"/>
                <a:ea typeface="Microsoft YaHei"/>
                <a:cs typeface="Microsoft YaHei"/>
              </a:rPr>
              <a:t>2、</a:t>
            </a:r>
            <a:r>
              <a:rPr sz="2000" kern="0" spc="-37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1818年，兰斯登侯爵等英国是流人士开办了第二所幼儿学校。</a:t>
            </a:r>
            <a:endParaRPr lang="Microsoft YaHei" altLang="Microsoft YaHei" sz="2000" dirty="0"/>
          </a:p>
          <a:p>
            <a:pPr marL="26669" algn="l" rtl="0" eaLnBrk="0">
              <a:lnSpc>
                <a:spcPts val="3120"/>
              </a:lnSpc>
              <a:tabLst/>
            </a:pPr>
            <a:r>
              <a:rPr sz="2000" kern="0" spc="-40" dirty="0">
                <a:solidFill>
                  <a:srgbClr val="000000">
                    <a:alpha val="100000"/>
                  </a:srgbClr>
                </a:solidFill>
                <a:latin typeface="Microsoft YaHei"/>
                <a:ea typeface="Microsoft YaHei"/>
                <a:cs typeface="Microsoft YaHei"/>
              </a:rPr>
              <a:t>3、</a:t>
            </a:r>
            <a:r>
              <a:rPr sz="2000" kern="0" spc="-36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1820年，怀尔德斯平夫妇开办了第三所幼儿学校。</a:t>
            </a:r>
            <a:endParaRPr lang="Microsoft YaHei" altLang="Microsoft YaHei" sz="2000" dirty="0"/>
          </a:p>
        </p:txBody>
      </p:sp>
      <p:sp>
        <p:nvSpPr>
          <p:cNvPr id="3576" name="textbox 357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357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3580" name="textbox 3580"/>
          <p:cNvSpPr/>
          <p:nvPr/>
        </p:nvSpPr>
        <p:spPr>
          <a:xfrm>
            <a:off x="1631461" y="508501"/>
            <a:ext cx="2764789"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近代英国的学前教育</a:t>
            </a:r>
            <a:endParaRPr lang="Microsoft YaHei" altLang="Microsoft YaHei" sz="2400" dirty="0"/>
          </a:p>
        </p:txBody>
      </p:sp>
      <p:grpSp>
        <p:nvGrpSpPr>
          <p:cNvPr id="484" name="group 484"/>
          <p:cNvGrpSpPr/>
          <p:nvPr/>
        </p:nvGrpSpPr>
        <p:grpSpPr>
          <a:xfrm rot="21600000">
            <a:off x="1584024" y="181482"/>
            <a:ext cx="2422666" cy="199231"/>
            <a:chOff x="0" y="0"/>
            <a:chExt cx="2422666" cy="199231"/>
          </a:xfrm>
        </p:grpSpPr>
        <p:pic>
          <p:nvPicPr>
            <p:cNvPr id="3582" name="picture 3582"/>
            <p:cNvPicPr>
              <a:picLocks noChangeAspect="1"/>
            </p:cNvPicPr>
            <p:nvPr/>
          </p:nvPicPr>
          <p:blipFill>
            <a:blip r:embed="rId3"/>
            <a:stretch>
              <a:fillRect/>
            </a:stretch>
          </p:blipFill>
          <p:spPr>
            <a:xfrm rot="21600000">
              <a:off x="13274" y="11350"/>
              <a:ext cx="2409391" cy="187881"/>
            </a:xfrm>
            <a:prstGeom prst="rect">
              <a:avLst/>
            </a:prstGeom>
          </p:spPr>
        </p:pic>
        <p:sp>
          <p:nvSpPr>
            <p:cNvPr id="3584" name="textbox 3584"/>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58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8" name="picture 3588"/>
          <p:cNvPicPr>
            <a:picLocks noChangeAspect="1"/>
          </p:cNvPicPr>
          <p:nvPr/>
        </p:nvPicPr>
        <p:blipFill>
          <a:blip r:embed="rId2"/>
          <a:stretch>
            <a:fillRect/>
          </a:stretch>
        </p:blipFill>
        <p:spPr>
          <a:xfrm rot="21600000">
            <a:off x="0" y="0"/>
            <a:ext cx="12192000" cy="6858000"/>
          </a:xfrm>
          <a:prstGeom prst="rect">
            <a:avLst/>
          </a:prstGeom>
        </p:spPr>
      </p:pic>
      <p:sp>
        <p:nvSpPr>
          <p:cNvPr id="359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592" name="textbox 3592"/>
          <p:cNvSpPr/>
          <p:nvPr/>
        </p:nvSpPr>
        <p:spPr>
          <a:xfrm>
            <a:off x="1415830" y="508501"/>
            <a:ext cx="9177019" cy="4391659"/>
          </a:xfrm>
          <a:prstGeom prst="rect">
            <a:avLst/>
          </a:prstGeom>
        </p:spPr>
        <p:txBody>
          <a:bodyPr vert="horz" wrap="square" lIns="0" tIns="0" rIns="0" bIns="0"/>
          <a:lstStyle/>
          <a:p>
            <a:pPr algn="l" rtl="0" eaLnBrk="0">
              <a:lnSpc>
                <a:spcPct val="87417"/>
              </a:lnSpc>
              <a:tabLst/>
            </a:pPr>
            <a:endParaRPr lang="Arial" altLang="Arial" sz="100" dirty="0"/>
          </a:p>
          <a:p>
            <a:pPr marL="227965" algn="l" rtl="0" eaLnBrk="0">
              <a:lnSpc>
                <a:spcPct val="91000"/>
              </a:lnSpc>
              <a:tabLst/>
            </a:pPr>
            <a:r>
              <a:rPr sz="2400" b="1" kern="0" spc="-10" dirty="0">
                <a:solidFill>
                  <a:srgbClr val="7F7F7F">
                    <a:alpha val="100000"/>
                  </a:srgbClr>
                </a:solidFill>
                <a:latin typeface="Microsoft YaHei"/>
                <a:ea typeface="Microsoft YaHei"/>
                <a:cs typeface="Microsoft YaHei"/>
              </a:rPr>
              <a:t>近代英国的学前教育</a:t>
            </a:r>
            <a:endParaRPr lang="Microsoft YaHei" altLang="Microsoft YaHei" sz="24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marL="19684" algn="l" rtl="0" eaLnBrk="0">
              <a:lnSpc>
                <a:spcPct val="91000"/>
              </a:lnSpc>
              <a:spcBef>
                <a:spcPts val="610"/>
              </a:spcBef>
              <a:tabLst/>
            </a:pPr>
            <a:r>
              <a:rPr sz="2000" b="1" kern="0" spc="-10" dirty="0">
                <a:solidFill>
                  <a:srgbClr val="000000">
                    <a:alpha val="100000"/>
                  </a:srgbClr>
                </a:solidFill>
                <a:latin typeface="Microsoft YaHei"/>
                <a:ea typeface="Microsoft YaHei"/>
                <a:cs typeface="Microsoft YaHei"/>
              </a:rPr>
              <a:t>育怀尔德斯平的幼儿学校</a:t>
            </a:r>
            <a:endParaRPr lang="Microsoft YaHei" altLang="Microsoft YaHei" sz="2000" dirty="0"/>
          </a:p>
          <a:p>
            <a:pPr algn="l" rtl="0" eaLnBrk="0">
              <a:lnSpc>
                <a:spcPct val="121000"/>
              </a:lnSpc>
              <a:tabLst/>
            </a:pPr>
            <a:endParaRPr lang="Arial" altLang="Arial" sz="1000" dirty="0"/>
          </a:p>
          <a:p>
            <a:pPr marL="16509" algn="l" rtl="0" eaLnBrk="0">
              <a:lnSpc>
                <a:spcPct val="91000"/>
              </a:lnSpc>
              <a:spcBef>
                <a:spcPts val="605"/>
              </a:spcBef>
              <a:tabLst/>
            </a:pPr>
            <a:r>
              <a:rPr sz="2000" kern="0" spc="-30" dirty="0">
                <a:solidFill>
                  <a:srgbClr val="000000">
                    <a:alpha val="100000"/>
                  </a:srgbClr>
                </a:solidFill>
                <a:latin typeface="Microsoft YaHei"/>
                <a:ea typeface="Microsoft YaHei"/>
                <a:cs typeface="Microsoft YaHei"/>
              </a:rPr>
              <a:t>普及幼儿学校；建立了比较完备的幼儿</a:t>
            </a:r>
            <a:r>
              <a:rPr sz="2000" kern="0" spc="-40" dirty="0">
                <a:solidFill>
                  <a:srgbClr val="000000">
                    <a:alpha val="100000"/>
                  </a:srgbClr>
                </a:solidFill>
                <a:latin typeface="Microsoft YaHei"/>
                <a:ea typeface="Microsoft YaHei"/>
                <a:cs typeface="Microsoft YaHei"/>
              </a:rPr>
              <a:t>教育体系。</a:t>
            </a:r>
            <a:endParaRPr lang="Microsoft YaHei" altLang="Microsoft YaHei" sz="2000" dirty="0"/>
          </a:p>
          <a:p>
            <a:pPr marL="13970" algn="l" rtl="0" eaLnBrk="0">
              <a:lnSpc>
                <a:spcPct val="91000"/>
              </a:lnSpc>
              <a:spcBef>
                <a:spcPts val="937"/>
              </a:spcBef>
              <a:tabLst/>
            </a:pPr>
            <a:r>
              <a:rPr sz="2000" kern="0" spc="-60" dirty="0">
                <a:solidFill>
                  <a:srgbClr val="000000">
                    <a:alpha val="100000"/>
                  </a:srgbClr>
                </a:solidFill>
                <a:latin typeface="Microsoft YaHei"/>
                <a:ea typeface="Microsoft YaHei"/>
                <a:cs typeface="Microsoft YaHei"/>
              </a:rPr>
              <a:t>创办目的：以工人阶级、贫民的幼儿为对象，</a:t>
            </a:r>
            <a:r>
              <a:rPr sz="2000" kern="0" spc="42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以保证  他们的安全</a:t>
            </a:r>
            <a:r>
              <a:rPr sz="2000" kern="0" spc="-70" dirty="0">
                <a:solidFill>
                  <a:srgbClr val="000000">
                    <a:alpha val="100000"/>
                  </a:srgbClr>
                </a:solidFill>
                <a:latin typeface="Microsoft YaHei"/>
                <a:ea typeface="Microsoft YaHei"/>
                <a:cs typeface="Microsoft YaHei"/>
              </a:rPr>
              <a:t>和健康为目的。</a:t>
            </a:r>
            <a:endParaRPr lang="Microsoft YaHei" altLang="Microsoft YaHei" sz="2000" dirty="0"/>
          </a:p>
          <a:p>
            <a:pPr marL="12700" algn="l" rtl="0" eaLnBrk="0">
              <a:lnSpc>
                <a:spcPct val="83000"/>
              </a:lnSpc>
              <a:spcBef>
                <a:spcPts val="931"/>
              </a:spcBef>
              <a:tabLst/>
            </a:pPr>
            <a:r>
              <a:rPr sz="2000" kern="0" spc="-20" dirty="0">
                <a:solidFill>
                  <a:srgbClr val="000000">
                    <a:alpha val="100000"/>
                  </a:srgbClr>
                </a:solidFill>
                <a:latin typeface="Microsoft YaHei"/>
                <a:ea typeface="Microsoft YaHei"/>
                <a:cs typeface="Microsoft YaHei"/>
              </a:rPr>
              <a:t>4、成立幼儿学校协会，对学前教育方面发挥过积极作用。 —</a:t>
            </a:r>
            <a:r>
              <a:rPr sz="2000" kern="0" spc="-39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1825年成立的“伦</a:t>
            </a:r>
            <a:r>
              <a:rPr sz="2000" kern="0" spc="-30" dirty="0">
                <a:solidFill>
                  <a:srgbClr val="000000">
                    <a:alpha val="100000"/>
                  </a:srgbClr>
                </a:solidFill>
                <a:latin typeface="Microsoft YaHei"/>
                <a:ea typeface="Microsoft YaHei"/>
                <a:cs typeface="Microsoft YaHei"/>
              </a:rPr>
              <a:t>敦</a:t>
            </a:r>
            <a:endParaRPr lang="Microsoft YaHei" altLang="Microsoft YaHei" sz="2000" dirty="0"/>
          </a:p>
          <a:p>
            <a:pPr marL="19684" algn="l" rtl="0" eaLnBrk="0">
              <a:lnSpc>
                <a:spcPts val="3120"/>
              </a:lnSpc>
              <a:tabLst/>
            </a:pPr>
            <a:r>
              <a:rPr sz="2000" kern="0" spc="0" dirty="0">
                <a:solidFill>
                  <a:srgbClr val="000000">
                    <a:alpha val="100000"/>
                  </a:srgbClr>
                </a:solidFill>
                <a:latin typeface="Microsoft YaHei"/>
                <a:ea typeface="Microsoft YaHei"/>
                <a:cs typeface="Microsoft YaHei"/>
              </a:rPr>
              <a:t>幼儿学校协会”；</a:t>
            </a:r>
            <a:r>
              <a:rPr sz="2000" kern="0" spc="-39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1836年成立的“英</a:t>
            </a:r>
            <a:r>
              <a:rPr sz="2000" kern="0" spc="-10" dirty="0">
                <a:solidFill>
                  <a:srgbClr val="000000">
                    <a:alpha val="100000"/>
                  </a:srgbClr>
                </a:solidFill>
                <a:latin typeface="Microsoft YaHei"/>
                <a:ea typeface="Microsoft YaHei"/>
                <a:cs typeface="Microsoft YaHei"/>
              </a:rPr>
              <a:t>国及殖民地幼儿学校协会”。</a:t>
            </a:r>
            <a:endParaRPr lang="Microsoft YaHei" altLang="Microsoft YaHei" sz="2000" dirty="0"/>
          </a:p>
          <a:p>
            <a:pPr marL="17779" algn="l" rtl="0" eaLnBrk="0">
              <a:lnSpc>
                <a:spcPct val="91000"/>
              </a:lnSpc>
              <a:spcBef>
                <a:spcPts val="1733"/>
              </a:spcBef>
              <a:tabLst/>
            </a:pPr>
            <a:r>
              <a:rPr sz="2000" b="1" kern="0" spc="0" dirty="0">
                <a:solidFill>
                  <a:srgbClr val="000000">
                    <a:alpha val="100000"/>
                  </a:srgbClr>
                </a:solidFill>
                <a:latin typeface="Microsoft YaHei"/>
                <a:ea typeface="Microsoft YaHei"/>
                <a:cs typeface="Microsoft YaHei"/>
              </a:rPr>
              <a:t>三、英政府的幼儿学</a:t>
            </a:r>
            <a:r>
              <a:rPr sz="2000" b="1" kern="0" spc="-10" dirty="0">
                <a:solidFill>
                  <a:srgbClr val="000000">
                    <a:alpha val="100000"/>
                  </a:srgbClr>
                </a:solidFill>
                <a:latin typeface="Microsoft YaHei"/>
                <a:ea typeface="Microsoft YaHei"/>
                <a:cs typeface="Microsoft YaHei"/>
              </a:rPr>
              <a:t>校政策</a:t>
            </a:r>
            <a:endParaRPr lang="Microsoft YaHei" altLang="Microsoft YaHei" sz="2000" dirty="0"/>
          </a:p>
          <a:p>
            <a:pPr marL="36830" algn="l" rtl="0" eaLnBrk="0">
              <a:lnSpc>
                <a:spcPct val="91000"/>
              </a:lnSpc>
              <a:spcBef>
                <a:spcPts val="1536"/>
              </a:spcBef>
              <a:tabLst/>
            </a:pPr>
            <a:r>
              <a:rPr sz="2000" kern="0" spc="-30" dirty="0">
                <a:solidFill>
                  <a:srgbClr val="000000">
                    <a:alpha val="100000"/>
                  </a:srgbClr>
                </a:solidFill>
                <a:latin typeface="Microsoft YaHei"/>
                <a:ea typeface="Microsoft YaHei"/>
                <a:cs typeface="Microsoft YaHei"/>
              </a:rPr>
              <a:t>1、国库补助金政策。</a:t>
            </a:r>
            <a:endParaRPr lang="Microsoft YaHei" altLang="Microsoft YaHei" sz="2000" dirty="0"/>
          </a:p>
          <a:p>
            <a:pPr algn="l" rtl="0" eaLnBrk="0">
              <a:lnSpc>
                <a:spcPct val="111000"/>
              </a:lnSpc>
              <a:tabLst/>
            </a:pPr>
            <a:endParaRPr lang="Arial" altLang="Arial" sz="700" dirty="0"/>
          </a:p>
          <a:p>
            <a:pPr marL="25400" algn="l" rtl="0" eaLnBrk="0">
              <a:lnSpc>
                <a:spcPct val="91000"/>
              </a:lnSpc>
              <a:spcBef>
                <a:spcPts val="4"/>
              </a:spcBef>
              <a:tabLst/>
            </a:pPr>
            <a:r>
              <a:rPr sz="2000" kern="0" spc="-120" dirty="0">
                <a:solidFill>
                  <a:srgbClr val="000000">
                    <a:alpha val="100000"/>
                  </a:srgbClr>
                </a:solidFill>
                <a:latin typeface="Microsoft YaHei"/>
                <a:ea typeface="Microsoft YaHei"/>
                <a:cs typeface="Microsoft YaHei"/>
              </a:rPr>
              <a:t>2、教师等级考核制</a:t>
            </a:r>
            <a:r>
              <a:rPr sz="2000" kern="0" spc="-130" dirty="0">
                <a:solidFill>
                  <a:srgbClr val="000000">
                    <a:alpha val="100000"/>
                  </a:srgbClr>
                </a:solidFill>
                <a:latin typeface="Microsoft YaHei"/>
                <a:ea typeface="Microsoft YaHei"/>
                <a:cs typeface="Microsoft YaHei"/>
              </a:rPr>
              <a:t>度。</a:t>
            </a:r>
            <a:endParaRPr lang="Microsoft YaHei" altLang="Microsoft YaHei" sz="2000" dirty="0"/>
          </a:p>
        </p:txBody>
      </p:sp>
      <p:sp>
        <p:nvSpPr>
          <p:cNvPr id="3594" name="textbox 359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359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86" name="group 486"/>
          <p:cNvGrpSpPr/>
          <p:nvPr/>
        </p:nvGrpSpPr>
        <p:grpSpPr>
          <a:xfrm rot="21600000">
            <a:off x="1584024" y="181482"/>
            <a:ext cx="2370755" cy="199231"/>
            <a:chOff x="0" y="0"/>
            <a:chExt cx="2370755" cy="199231"/>
          </a:xfrm>
        </p:grpSpPr>
        <p:pic>
          <p:nvPicPr>
            <p:cNvPr id="3598" name="picture 3598"/>
            <p:cNvPicPr>
              <a:picLocks noChangeAspect="1"/>
            </p:cNvPicPr>
            <p:nvPr/>
          </p:nvPicPr>
          <p:blipFill>
            <a:blip r:embed="rId3"/>
            <a:stretch>
              <a:fillRect/>
            </a:stretch>
          </p:blipFill>
          <p:spPr>
            <a:xfrm rot="21600000">
              <a:off x="13274" y="11350"/>
              <a:ext cx="2357480" cy="187880"/>
            </a:xfrm>
            <a:prstGeom prst="rect">
              <a:avLst/>
            </a:prstGeom>
          </p:spPr>
        </p:pic>
        <p:sp>
          <p:nvSpPr>
            <p:cNvPr id="3600" name="textbox 3600"/>
            <p:cNvSpPr/>
            <p:nvPr/>
          </p:nvSpPr>
          <p:spPr>
            <a:xfrm>
              <a:off x="-12700" y="-12700"/>
              <a:ext cx="239648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 外国近代学前教育发展</a:t>
              </a:r>
              <a:endParaRPr lang="Microsoft YaHei" altLang="Microsoft YaHei" sz="1400" dirty="0"/>
            </a:p>
          </p:txBody>
        </p:sp>
      </p:grpSp>
      <p:sp>
        <p:nvSpPr>
          <p:cNvPr id="360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4" name="picture 3604"/>
          <p:cNvPicPr>
            <a:picLocks noChangeAspect="1"/>
          </p:cNvPicPr>
          <p:nvPr/>
        </p:nvPicPr>
        <p:blipFill>
          <a:blip r:embed="rId2"/>
          <a:stretch>
            <a:fillRect/>
          </a:stretch>
        </p:blipFill>
        <p:spPr>
          <a:xfrm rot="21600000">
            <a:off x="0" y="0"/>
            <a:ext cx="12192000" cy="6858000"/>
          </a:xfrm>
          <a:prstGeom prst="rect">
            <a:avLst/>
          </a:prstGeom>
        </p:spPr>
      </p:pic>
      <p:sp>
        <p:nvSpPr>
          <p:cNvPr id="360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608" name="textbox 3608"/>
          <p:cNvSpPr/>
          <p:nvPr/>
        </p:nvSpPr>
        <p:spPr>
          <a:xfrm>
            <a:off x="1417866" y="508501"/>
            <a:ext cx="9618344" cy="5971540"/>
          </a:xfrm>
          <a:prstGeom prst="rect">
            <a:avLst/>
          </a:prstGeom>
        </p:spPr>
        <p:txBody>
          <a:bodyPr vert="horz" wrap="square" lIns="0" tIns="0" rIns="0" bIns="0"/>
          <a:lstStyle/>
          <a:p>
            <a:pPr algn="l" rtl="0" eaLnBrk="0">
              <a:lnSpc>
                <a:spcPct val="87417"/>
              </a:lnSpc>
              <a:tabLst/>
            </a:pPr>
            <a:endParaRPr lang="Arial" altLang="Arial" sz="100" dirty="0"/>
          </a:p>
          <a:p>
            <a:pPr marL="226059" algn="l" rtl="0" eaLnBrk="0">
              <a:lnSpc>
                <a:spcPct val="91000"/>
              </a:lnSpc>
              <a:tabLst/>
            </a:pPr>
            <a:r>
              <a:rPr sz="2400" b="1" kern="0" spc="-10" dirty="0">
                <a:solidFill>
                  <a:srgbClr val="7F7F7F">
                    <a:alpha val="100000"/>
                  </a:srgbClr>
                </a:solidFill>
                <a:latin typeface="Microsoft YaHei"/>
                <a:ea typeface="Microsoft YaHei"/>
                <a:cs typeface="Microsoft YaHei"/>
              </a:rPr>
              <a:t>近代英国的学前教育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24129" algn="l" rtl="0" eaLnBrk="0">
              <a:lnSpc>
                <a:spcPct val="83000"/>
              </a:lnSpc>
              <a:spcBef>
                <a:spcPts val="611"/>
              </a:spcBef>
              <a:tabLst/>
            </a:pPr>
            <a:r>
              <a:rPr sz="2000" b="1" kern="0" spc="0" dirty="0">
                <a:solidFill>
                  <a:srgbClr val="000000">
                    <a:alpha val="100000"/>
                  </a:srgbClr>
                </a:solidFill>
                <a:latin typeface="Microsoft YaHei"/>
                <a:ea typeface="Microsoft YaHei"/>
                <a:cs typeface="Microsoft YaHei"/>
              </a:rPr>
              <a:t>四、福禄贝尔幼儿园</a:t>
            </a:r>
            <a:r>
              <a:rPr sz="2000" b="1" kern="0" spc="-10" dirty="0">
                <a:solidFill>
                  <a:srgbClr val="000000">
                    <a:alpha val="100000"/>
                  </a:srgbClr>
                </a:solidFill>
                <a:latin typeface="Microsoft YaHei"/>
                <a:ea typeface="Microsoft YaHei"/>
                <a:cs typeface="Microsoft YaHei"/>
              </a:rPr>
              <a:t>对英国学前教育的影响</a:t>
            </a:r>
            <a:endParaRPr lang="Microsoft YaHei" altLang="Microsoft YaHei" sz="2000" dirty="0"/>
          </a:p>
          <a:p>
            <a:pPr marL="169545" algn="l" rtl="0" eaLnBrk="0">
              <a:lnSpc>
                <a:spcPts val="3358"/>
              </a:lnSpc>
              <a:tabLst/>
            </a:pPr>
            <a:r>
              <a:rPr sz="1800" b="1" kern="0" spc="-80" dirty="0">
                <a:solidFill>
                  <a:srgbClr val="000000">
                    <a:alpha val="100000"/>
                  </a:srgbClr>
                </a:solidFill>
                <a:latin typeface="Microsoft YaHei"/>
                <a:ea typeface="Microsoft YaHei"/>
                <a:cs typeface="Microsoft YaHei"/>
              </a:rPr>
              <a:t>（19世纪下半叶）</a:t>
            </a:r>
            <a:endParaRPr lang="Microsoft YaHei" altLang="Microsoft YaHei" sz="1800" dirty="0"/>
          </a:p>
          <a:p>
            <a:pPr algn="l" rtl="0" eaLnBrk="0">
              <a:lnSpc>
                <a:spcPct val="108000"/>
              </a:lnSpc>
              <a:tabLst/>
            </a:pPr>
            <a:endParaRPr lang="Arial" altLang="Arial" sz="1000" dirty="0"/>
          </a:p>
          <a:p>
            <a:pPr marL="34925" algn="l" rtl="0" eaLnBrk="0">
              <a:lnSpc>
                <a:spcPct val="84000"/>
              </a:lnSpc>
              <a:spcBef>
                <a:spcPts val="610"/>
              </a:spcBef>
              <a:tabLst/>
            </a:pPr>
            <a:r>
              <a:rPr sz="2000" kern="0" spc="-10" dirty="0">
                <a:solidFill>
                  <a:srgbClr val="000000">
                    <a:alpha val="100000"/>
                  </a:srgbClr>
                </a:solidFill>
                <a:latin typeface="Microsoft YaHei"/>
                <a:ea typeface="Microsoft YaHei"/>
                <a:cs typeface="Microsoft YaHei"/>
              </a:rPr>
              <a:t>1、</a:t>
            </a:r>
            <a:r>
              <a:rPr sz="2000" kern="0" spc="-39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19世纪后半期，福禄贝尔幼儿园运动推行到世界各国。德国流亡政治家伦吉夫妇将</a:t>
            </a:r>
            <a:endParaRPr lang="Microsoft YaHei" altLang="Microsoft YaHei" sz="2000" dirty="0"/>
          </a:p>
          <a:p>
            <a:pPr marL="12700" algn="l" rtl="0" eaLnBrk="0">
              <a:lnSpc>
                <a:spcPts val="3116"/>
              </a:lnSpc>
              <a:tabLst/>
            </a:pPr>
            <a:r>
              <a:rPr sz="2000" kern="0" spc="0" dirty="0">
                <a:solidFill>
                  <a:srgbClr val="000000">
                    <a:alpha val="100000"/>
                  </a:srgbClr>
                </a:solidFill>
                <a:latin typeface="Microsoft YaHei"/>
                <a:ea typeface="Microsoft YaHei"/>
                <a:cs typeface="Microsoft YaHei"/>
              </a:rPr>
              <a:t>福禄贝尔幼儿园引入英国。</a:t>
            </a:r>
            <a:endParaRPr lang="Microsoft YaHei" altLang="Microsoft YaHei" sz="2000" dirty="0"/>
          </a:p>
          <a:p>
            <a:pPr marL="23495" algn="l" rtl="0" eaLnBrk="0">
              <a:lnSpc>
                <a:spcPct val="83000"/>
              </a:lnSpc>
              <a:spcBef>
                <a:spcPts val="1130"/>
              </a:spcBef>
              <a:tabLst/>
            </a:pPr>
            <a:r>
              <a:rPr sz="2000" kern="0" spc="-30" dirty="0">
                <a:solidFill>
                  <a:srgbClr val="000000">
                    <a:alpha val="100000"/>
                  </a:srgbClr>
                </a:solidFill>
                <a:latin typeface="Microsoft YaHei"/>
                <a:ea typeface="Microsoft YaHei"/>
                <a:cs typeface="Microsoft YaHei"/>
              </a:rPr>
              <a:t>2、</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1861年，英政府宣布以读写算的学力测验成绩决定得到国库补助</a:t>
            </a:r>
            <a:r>
              <a:rPr sz="2000" kern="0" spc="-40" dirty="0">
                <a:solidFill>
                  <a:srgbClr val="000000">
                    <a:alpha val="100000"/>
                  </a:srgbClr>
                </a:solidFill>
                <a:latin typeface="Microsoft YaHei"/>
                <a:ea typeface="Microsoft YaHei"/>
                <a:cs typeface="Microsoft YaHei"/>
              </a:rPr>
              <a:t>的多少，</a:t>
            </a:r>
            <a:r>
              <a:rPr sz="2000" kern="0" spc="36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福禄贝</a:t>
            </a:r>
            <a:endParaRPr lang="Microsoft YaHei" altLang="Microsoft YaHei" sz="2000" dirty="0"/>
          </a:p>
          <a:p>
            <a:pPr marL="12700" algn="l" rtl="0" eaLnBrk="0">
              <a:lnSpc>
                <a:spcPts val="3118"/>
              </a:lnSpc>
              <a:tabLst/>
            </a:pPr>
            <a:r>
              <a:rPr sz="2000" kern="0" spc="-180" dirty="0">
                <a:solidFill>
                  <a:srgbClr val="000000">
                    <a:alpha val="100000"/>
                  </a:srgbClr>
                </a:solidFill>
                <a:latin typeface="Microsoft YaHei"/>
                <a:ea typeface="Microsoft YaHei"/>
                <a:cs typeface="Microsoft YaHei"/>
              </a:rPr>
              <a:t>尔幼儿园受阻。</a:t>
            </a:r>
            <a:endParaRPr lang="Microsoft YaHei" altLang="Microsoft YaHei" sz="2000" dirty="0"/>
          </a:p>
          <a:p>
            <a:pPr marL="26669" algn="l" rtl="0" eaLnBrk="0">
              <a:lnSpc>
                <a:spcPts val="2587"/>
              </a:lnSpc>
              <a:spcBef>
                <a:spcPts val="768"/>
              </a:spcBef>
              <a:tabLst/>
            </a:pPr>
            <a:r>
              <a:rPr sz="2000" kern="0" spc="-10" dirty="0">
                <a:solidFill>
                  <a:srgbClr val="000000">
                    <a:alpha val="100000"/>
                  </a:srgbClr>
                </a:solidFill>
                <a:latin typeface="Microsoft YaHei"/>
                <a:ea typeface="Microsoft YaHei"/>
                <a:cs typeface="Microsoft YaHei"/>
              </a:rPr>
              <a:t>3、</a:t>
            </a:r>
            <a:r>
              <a:rPr sz="2000" kern="0" spc="-38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1870年，颁布《初等教育法》，</a:t>
            </a:r>
            <a:r>
              <a:rPr sz="2000" kern="0" spc="-39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1892年修订教育法</a:t>
            </a:r>
            <a:r>
              <a:rPr sz="2000" kern="0" spc="-20" dirty="0">
                <a:solidFill>
                  <a:srgbClr val="000000">
                    <a:alpha val="100000"/>
                  </a:srgbClr>
                </a:solidFill>
                <a:latin typeface="Microsoft YaHei"/>
                <a:ea typeface="Microsoft YaHei"/>
                <a:cs typeface="Microsoft YaHei"/>
              </a:rPr>
              <a:t>，使福禄贝尔幼儿园复活，进</a:t>
            </a:r>
            <a:endParaRPr lang="Microsoft YaHei" altLang="Microsoft YaHei" sz="2000" dirty="0"/>
          </a:p>
          <a:p>
            <a:pPr marL="12700" algn="l" rtl="0" eaLnBrk="0">
              <a:lnSpc>
                <a:spcPts val="2885"/>
              </a:lnSpc>
              <a:tabLst/>
            </a:pPr>
            <a:r>
              <a:rPr sz="1900" kern="0" spc="-120" dirty="0">
                <a:solidFill>
                  <a:srgbClr val="000000">
                    <a:alpha val="100000"/>
                  </a:srgbClr>
                </a:solidFill>
                <a:latin typeface="Microsoft YaHei"/>
                <a:ea typeface="Microsoft YaHei"/>
                <a:cs typeface="Microsoft YaHei"/>
              </a:rPr>
              <a:t>一步发展。</a:t>
            </a:r>
            <a:endParaRPr lang="Microsoft YaHei" altLang="Microsoft YaHei" sz="1900" dirty="0"/>
          </a:p>
          <a:p>
            <a:pPr marL="13970" algn="l" rtl="0" eaLnBrk="0">
              <a:lnSpc>
                <a:spcPct val="91000"/>
              </a:lnSpc>
              <a:spcBef>
                <a:spcPts val="1738"/>
              </a:spcBef>
              <a:tabLst/>
            </a:pPr>
            <a:r>
              <a:rPr sz="2000" b="1" kern="0" spc="-40" dirty="0">
                <a:solidFill>
                  <a:srgbClr val="000000">
                    <a:alpha val="100000"/>
                  </a:srgbClr>
                </a:solidFill>
                <a:latin typeface="Microsoft YaHei"/>
                <a:ea typeface="Microsoft YaHei"/>
                <a:cs typeface="Microsoft YaHei"/>
              </a:rPr>
              <a:t>五、近代英国学前教育发展</a:t>
            </a:r>
            <a:r>
              <a:rPr sz="2000" b="1" kern="0" spc="-50" dirty="0">
                <a:solidFill>
                  <a:srgbClr val="000000">
                    <a:alpha val="100000"/>
                  </a:srgbClr>
                </a:solidFill>
                <a:latin typeface="Microsoft YaHei"/>
                <a:ea typeface="Microsoft YaHei"/>
                <a:cs typeface="Microsoft YaHei"/>
              </a:rPr>
              <a:t>的特点：</a:t>
            </a:r>
            <a:endParaRPr lang="Microsoft YaHei" altLang="Microsoft YaHei" sz="2000" dirty="0"/>
          </a:p>
          <a:p>
            <a:pPr marL="34925" algn="l" rtl="0" eaLnBrk="0">
              <a:lnSpc>
                <a:spcPct val="84000"/>
              </a:lnSpc>
              <a:spcBef>
                <a:spcPts val="907"/>
              </a:spcBef>
              <a:tabLst/>
            </a:pPr>
            <a:r>
              <a:rPr sz="2000" kern="0" spc="0" dirty="0">
                <a:solidFill>
                  <a:srgbClr val="000000">
                    <a:alpha val="100000"/>
                  </a:srgbClr>
                </a:solidFill>
                <a:latin typeface="Microsoft YaHei"/>
                <a:ea typeface="Microsoft YaHei"/>
                <a:cs typeface="Microsoft YaHei"/>
              </a:rPr>
              <a:t>1.幼儿学校有自身的发展，福禄贝尔幼儿园</a:t>
            </a:r>
            <a:r>
              <a:rPr sz="2000" kern="0" spc="-10" dirty="0">
                <a:solidFill>
                  <a:srgbClr val="000000">
                    <a:alpha val="100000"/>
                  </a:srgbClr>
                </a:solidFill>
                <a:latin typeface="Microsoft YaHei"/>
                <a:ea typeface="Microsoft YaHei"/>
                <a:cs typeface="Microsoft YaHei"/>
              </a:rPr>
              <a:t>的发展成为主流，全面影响并渗透到英国</a:t>
            </a:r>
            <a:endParaRPr lang="Microsoft YaHei" altLang="Microsoft YaHei" sz="2000" dirty="0"/>
          </a:p>
          <a:p>
            <a:pPr marL="13970" algn="l" rtl="0" eaLnBrk="0">
              <a:lnSpc>
                <a:spcPts val="3114"/>
              </a:lnSpc>
              <a:tabLst/>
            </a:pPr>
            <a:r>
              <a:rPr sz="1900" kern="0" spc="-100" dirty="0">
                <a:solidFill>
                  <a:srgbClr val="000000">
                    <a:alpha val="100000"/>
                  </a:srgbClr>
                </a:solidFill>
                <a:latin typeface="Microsoft YaHei"/>
                <a:ea typeface="Microsoft YaHei"/>
                <a:cs typeface="Microsoft YaHei"/>
              </a:rPr>
              <a:t>学前教育中。</a:t>
            </a:r>
            <a:endParaRPr lang="Microsoft YaHei" altLang="Microsoft YaHei" sz="1900" dirty="0"/>
          </a:p>
          <a:p>
            <a:pPr marL="23495" algn="l" rtl="0" eaLnBrk="0">
              <a:lnSpc>
                <a:spcPct val="83000"/>
              </a:lnSpc>
              <a:spcBef>
                <a:spcPts val="1134"/>
              </a:spcBef>
              <a:tabLst/>
            </a:pPr>
            <a:r>
              <a:rPr sz="2000" kern="0" spc="-20" dirty="0">
                <a:solidFill>
                  <a:srgbClr val="000000">
                    <a:alpha val="100000"/>
                  </a:srgbClr>
                </a:solidFill>
                <a:latin typeface="Microsoft YaHei"/>
                <a:ea typeface="Microsoft YaHei"/>
                <a:cs typeface="Microsoft YaHei"/>
              </a:rPr>
              <a:t>2、学前教育呈双轨制发展</a:t>
            </a:r>
            <a:r>
              <a:rPr sz="2000" kern="0" spc="-30" dirty="0">
                <a:solidFill>
                  <a:srgbClr val="000000">
                    <a:alpha val="100000"/>
                  </a:srgbClr>
                </a:solidFill>
                <a:latin typeface="Microsoft YaHei"/>
                <a:ea typeface="Microsoft YaHei"/>
                <a:cs typeface="Microsoft YaHei"/>
              </a:rPr>
              <a:t>。一种是以贫民和工人子女为对象的幼儿学校；</a:t>
            </a:r>
            <a:r>
              <a:rPr sz="2000" kern="0" spc="34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一种是以中</a:t>
            </a:r>
            <a:endParaRPr lang="Microsoft YaHei" altLang="Microsoft YaHei" sz="2000" dirty="0"/>
          </a:p>
          <a:p>
            <a:pPr marL="15240" algn="l" rtl="0" eaLnBrk="0">
              <a:lnSpc>
                <a:spcPts val="3120"/>
              </a:lnSpc>
              <a:tabLst/>
            </a:pPr>
            <a:r>
              <a:rPr sz="2000" kern="0" spc="-70" dirty="0">
                <a:solidFill>
                  <a:srgbClr val="000000">
                    <a:alpha val="100000"/>
                  </a:srgbClr>
                </a:solidFill>
                <a:latin typeface="Microsoft YaHei"/>
                <a:ea typeface="Microsoft YaHei"/>
                <a:cs typeface="Microsoft YaHei"/>
              </a:rPr>
              <a:t>上层阶级子女为对象的幼儿园。</a:t>
            </a:r>
            <a:endParaRPr lang="Microsoft YaHei" altLang="Microsoft YaHei" sz="2000" dirty="0"/>
          </a:p>
        </p:txBody>
      </p:sp>
      <p:sp>
        <p:nvSpPr>
          <p:cNvPr id="3610" name="textbox 361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361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88" name="group 488"/>
          <p:cNvGrpSpPr/>
          <p:nvPr/>
        </p:nvGrpSpPr>
        <p:grpSpPr>
          <a:xfrm rot="21600000">
            <a:off x="1584024" y="181482"/>
            <a:ext cx="2422666" cy="199231"/>
            <a:chOff x="0" y="0"/>
            <a:chExt cx="2422666" cy="199231"/>
          </a:xfrm>
        </p:grpSpPr>
        <p:pic>
          <p:nvPicPr>
            <p:cNvPr id="3614" name="picture 3614"/>
            <p:cNvPicPr>
              <a:picLocks noChangeAspect="1"/>
            </p:cNvPicPr>
            <p:nvPr/>
          </p:nvPicPr>
          <p:blipFill>
            <a:blip r:embed="rId3"/>
            <a:stretch>
              <a:fillRect/>
            </a:stretch>
          </p:blipFill>
          <p:spPr>
            <a:xfrm rot="21600000">
              <a:off x="13274" y="11350"/>
              <a:ext cx="2409391" cy="187881"/>
            </a:xfrm>
            <a:prstGeom prst="rect">
              <a:avLst/>
            </a:prstGeom>
          </p:spPr>
        </p:pic>
        <p:sp>
          <p:nvSpPr>
            <p:cNvPr id="3616" name="textbox 3616"/>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61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20" name="picture 3620"/>
          <p:cNvPicPr>
            <a:picLocks noChangeAspect="1"/>
          </p:cNvPicPr>
          <p:nvPr/>
        </p:nvPicPr>
        <p:blipFill>
          <a:blip r:embed="rId2"/>
          <a:stretch>
            <a:fillRect/>
          </a:stretch>
        </p:blipFill>
        <p:spPr>
          <a:xfrm rot="21600000">
            <a:off x="0" y="0"/>
            <a:ext cx="12192000" cy="6858000"/>
          </a:xfrm>
          <a:prstGeom prst="rect">
            <a:avLst/>
          </a:prstGeom>
        </p:spPr>
      </p:pic>
      <p:sp>
        <p:nvSpPr>
          <p:cNvPr id="362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624" name="textbox 3624"/>
          <p:cNvSpPr/>
          <p:nvPr/>
        </p:nvSpPr>
        <p:spPr>
          <a:xfrm>
            <a:off x="1417357" y="508501"/>
            <a:ext cx="8195944" cy="5762625"/>
          </a:xfrm>
          <a:prstGeom prst="rect">
            <a:avLst/>
          </a:prstGeom>
        </p:spPr>
        <p:txBody>
          <a:bodyPr vert="horz" wrap="square" lIns="0" tIns="0" rIns="0" bIns="0"/>
          <a:lstStyle/>
          <a:p>
            <a:pPr algn="l" rtl="0" eaLnBrk="0">
              <a:lnSpc>
                <a:spcPct val="87417"/>
              </a:lnSpc>
              <a:tabLst/>
            </a:pPr>
            <a:endParaRPr lang="Arial" altLang="Arial" sz="100" dirty="0"/>
          </a:p>
          <a:p>
            <a:pPr marL="226695" algn="l" rtl="0" eaLnBrk="0">
              <a:lnSpc>
                <a:spcPct val="91000"/>
              </a:lnSpc>
              <a:tabLst/>
            </a:pPr>
            <a:r>
              <a:rPr sz="2400" b="1" kern="0" spc="-10" dirty="0">
                <a:solidFill>
                  <a:srgbClr val="7F7F7F">
                    <a:alpha val="100000"/>
                  </a:srgbClr>
                </a:solidFill>
                <a:latin typeface="Microsoft YaHei"/>
                <a:ea typeface="Microsoft YaHei"/>
                <a:cs typeface="Microsoft YaHei"/>
              </a:rPr>
              <a:t>近代法国的学前教育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32384" algn="l" rtl="0" eaLnBrk="0">
              <a:lnSpc>
                <a:spcPct val="83000"/>
              </a:lnSpc>
              <a:spcBef>
                <a:spcPts val="611"/>
              </a:spcBef>
              <a:tabLst/>
            </a:pPr>
            <a:r>
              <a:rPr sz="2000" b="1" kern="0" spc="-20" dirty="0">
                <a:solidFill>
                  <a:srgbClr val="000000">
                    <a:alpha val="100000"/>
                  </a:srgbClr>
                </a:solidFill>
                <a:latin typeface="Microsoft YaHei"/>
                <a:ea typeface="Microsoft YaHei"/>
                <a:cs typeface="Microsoft YaHei"/>
              </a:rPr>
              <a:t>18世纪70年代—</a:t>
            </a:r>
            <a:r>
              <a:rPr sz="2000" b="1" kern="0" spc="-360" dirty="0">
                <a:solidFill>
                  <a:srgbClr val="000000">
                    <a:alpha val="100000"/>
                  </a:srgbClr>
                </a:solidFill>
                <a:latin typeface="Microsoft YaHei"/>
                <a:ea typeface="Microsoft YaHei"/>
                <a:cs typeface="Microsoft YaHei"/>
              </a:rPr>
              <a:t> </a:t>
            </a:r>
            <a:r>
              <a:rPr sz="2000" b="1" kern="0" spc="-20" dirty="0">
                <a:solidFill>
                  <a:srgbClr val="000000">
                    <a:alpha val="100000"/>
                  </a:srgbClr>
                </a:solidFill>
                <a:latin typeface="Microsoft YaHei"/>
                <a:ea typeface="Microsoft YaHei"/>
                <a:cs typeface="Microsoft YaHei"/>
              </a:rPr>
              <a:t>19世纪中叶的学前教育</a:t>
            </a:r>
            <a:endParaRPr lang="Microsoft YaHei" altLang="Microsoft YaHei" sz="2000" dirty="0"/>
          </a:p>
          <a:p>
            <a:pPr marL="16509" algn="l" rtl="0" eaLnBrk="0">
              <a:lnSpc>
                <a:spcPts val="3116"/>
              </a:lnSpc>
              <a:tabLst/>
            </a:pPr>
            <a:r>
              <a:rPr sz="2000" b="1" kern="0" spc="-10" dirty="0">
                <a:solidFill>
                  <a:srgbClr val="000000">
                    <a:alpha val="100000"/>
                  </a:srgbClr>
                </a:solidFill>
                <a:latin typeface="Microsoft YaHei"/>
                <a:ea typeface="Microsoft YaHei"/>
                <a:cs typeface="Microsoft YaHei"/>
              </a:rPr>
              <a:t>一、奥柏林的“编织学校”</a:t>
            </a:r>
            <a:endParaRPr lang="Microsoft YaHei" altLang="Microsoft YaHei" sz="2000" dirty="0"/>
          </a:p>
          <a:p>
            <a:pPr marL="161925" algn="l" rtl="0" eaLnBrk="0">
              <a:lnSpc>
                <a:spcPct val="83000"/>
              </a:lnSpc>
              <a:spcBef>
                <a:spcPts val="1122"/>
              </a:spcBef>
              <a:tabLst/>
            </a:pPr>
            <a:r>
              <a:rPr sz="2000" kern="0" spc="-30" dirty="0">
                <a:solidFill>
                  <a:srgbClr val="000000">
                    <a:alpha val="100000"/>
                  </a:srgbClr>
                </a:solidFill>
                <a:latin typeface="Microsoft YaHei"/>
                <a:ea typeface="Microsoft YaHei"/>
                <a:cs typeface="Microsoft YaHei"/>
              </a:rPr>
              <a:t>法国牧师奥伯林于1770年创设的保育所，</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在法国学前教育史上，最早有</a:t>
            </a:r>
            <a:endParaRPr lang="Microsoft YaHei" altLang="Microsoft YaHei" sz="2000" dirty="0"/>
          </a:p>
          <a:p>
            <a:pPr marL="12700" algn="l" rtl="0" eaLnBrk="0">
              <a:lnSpc>
                <a:spcPct val="132000"/>
              </a:lnSpc>
              <a:spcBef>
                <a:spcPts val="12"/>
              </a:spcBef>
              <a:tabLst/>
            </a:pPr>
            <a:r>
              <a:rPr sz="2000" kern="0" spc="0" dirty="0">
                <a:solidFill>
                  <a:srgbClr val="000000">
                    <a:alpha val="100000"/>
                  </a:srgbClr>
                </a:solidFill>
                <a:latin typeface="Microsoft YaHei"/>
                <a:ea typeface="Microsoft YaHei"/>
                <a:cs typeface="Microsoft YaHei"/>
              </a:rPr>
              <a:t>记录的学前教育机构，被看作是近代学前教育设施的萌芽。它以3岁以</a:t>
            </a:r>
            <a:r>
              <a:rPr sz="2000" kern="0" spc="-10" dirty="0">
                <a:solidFill>
                  <a:srgbClr val="000000">
                    <a:alpha val="100000"/>
                  </a:srgbClr>
                </a:solidFill>
                <a:latin typeface="Microsoft YaHei"/>
                <a:ea typeface="Microsoft YaHei"/>
                <a:cs typeface="Microsoft YaHei"/>
              </a:rPr>
              <a:t>上</a:t>
            </a:r>
            <a:r>
              <a:rPr sz="2000" kern="0" spc="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的幼儿和年幼的学童为对象，专门在农忙季节收容幼儿和学童， 一周开放 </a:t>
            </a:r>
            <a:r>
              <a:rPr sz="2000" kern="0" spc="-60" dirty="0">
                <a:solidFill>
                  <a:srgbClr val="000000">
                    <a:alpha val="100000"/>
                  </a:srgbClr>
                </a:solidFill>
                <a:latin typeface="Microsoft YaHei"/>
                <a:ea typeface="Microsoft YaHei"/>
                <a:cs typeface="Microsoft YaHei"/>
              </a:rPr>
              <a:t>两次。该校有两名教师，  一名指导</a:t>
            </a:r>
            <a:r>
              <a:rPr sz="2000" kern="0" spc="-70" dirty="0">
                <a:solidFill>
                  <a:srgbClr val="000000">
                    <a:alpha val="100000"/>
                  </a:srgbClr>
                </a:solidFill>
                <a:latin typeface="Microsoft YaHei"/>
                <a:ea typeface="Microsoft YaHei"/>
                <a:cs typeface="Microsoft YaHei"/>
              </a:rPr>
              <a:t>手工技术，  另一名指导文化、游戏，还 </a:t>
            </a:r>
            <a:r>
              <a:rPr sz="2000" kern="0" spc="0" dirty="0">
                <a:solidFill>
                  <a:srgbClr val="000000">
                    <a:alpha val="100000"/>
                  </a:srgbClr>
                </a:solidFill>
                <a:latin typeface="Microsoft YaHei"/>
                <a:ea typeface="Microsoft YaHei"/>
                <a:cs typeface="Microsoft YaHei"/>
              </a:rPr>
              <a:t>挑选年龄大些的女孩</a:t>
            </a:r>
            <a:r>
              <a:rPr sz="2000" kern="0" spc="-10" dirty="0">
                <a:solidFill>
                  <a:srgbClr val="000000">
                    <a:alpha val="100000"/>
                  </a:srgbClr>
                </a:solidFill>
                <a:latin typeface="Microsoft YaHei"/>
                <a:ea typeface="Microsoft YaHei"/>
                <a:cs typeface="Microsoft YaHei"/>
              </a:rPr>
              <a:t>作“助教”。学习都是游戏性或娱乐性的。</a:t>
            </a:r>
            <a:endParaRPr lang="Microsoft YaHei" altLang="Microsoft YaHei" sz="2000" dirty="0"/>
          </a:p>
          <a:p>
            <a:pPr marL="170179" algn="l" rtl="0" eaLnBrk="0">
              <a:lnSpc>
                <a:spcPts val="2645"/>
              </a:lnSpc>
              <a:spcBef>
                <a:spcPts val="522"/>
              </a:spcBef>
              <a:tabLst/>
            </a:pPr>
            <a:r>
              <a:rPr sz="1800" b="1" kern="0" spc="-100" dirty="0">
                <a:solidFill>
                  <a:srgbClr val="00B075">
                    <a:alpha val="100000"/>
                  </a:srgbClr>
                </a:solidFill>
                <a:latin typeface="Microsoft YaHei"/>
                <a:ea typeface="Microsoft YaHei"/>
                <a:cs typeface="Microsoft YaHei"/>
              </a:rPr>
              <a:t>（一）教学内容：</a:t>
            </a:r>
            <a:endParaRPr lang="Microsoft YaHei" altLang="Microsoft YaHei" sz="1800" dirty="0"/>
          </a:p>
          <a:p>
            <a:pPr algn="r" rtl="0" eaLnBrk="0">
              <a:lnSpc>
                <a:spcPct val="83000"/>
              </a:lnSpc>
              <a:spcBef>
                <a:spcPts val="884"/>
              </a:spcBef>
              <a:tabLst/>
            </a:pPr>
            <a:r>
              <a:rPr sz="2000" kern="0" spc="0" dirty="0">
                <a:solidFill>
                  <a:srgbClr val="000000">
                    <a:alpha val="100000"/>
                  </a:srgbClr>
                </a:solidFill>
                <a:latin typeface="Microsoft YaHei"/>
                <a:ea typeface="Microsoft YaHei"/>
                <a:cs typeface="Microsoft YaHei"/>
              </a:rPr>
              <a:t>法语、宗教赞美诗、格言和童话故事、采集观察植物、地理、</a:t>
            </a:r>
            <a:r>
              <a:rPr sz="2000" kern="0" spc="-10" dirty="0">
                <a:solidFill>
                  <a:srgbClr val="000000">
                    <a:alpha val="100000"/>
                  </a:srgbClr>
                </a:solidFill>
                <a:latin typeface="Microsoft YaHei"/>
                <a:ea typeface="Microsoft YaHei"/>
                <a:cs typeface="Microsoft YaHei"/>
              </a:rPr>
              <a:t>绘画；缝</a:t>
            </a:r>
            <a:endParaRPr lang="Microsoft YaHei" altLang="Microsoft YaHei" sz="2000" dirty="0"/>
          </a:p>
          <a:p>
            <a:pPr marL="12700" algn="l" rtl="0" eaLnBrk="0">
              <a:lnSpc>
                <a:spcPts val="3106"/>
              </a:lnSpc>
              <a:tabLst/>
            </a:pPr>
            <a:r>
              <a:rPr sz="2000" kern="0" spc="-120" dirty="0">
                <a:solidFill>
                  <a:srgbClr val="000000">
                    <a:alpha val="100000"/>
                  </a:srgbClr>
                </a:solidFill>
                <a:latin typeface="Microsoft YaHei"/>
                <a:ea typeface="Microsoft YaHei"/>
                <a:cs typeface="Microsoft YaHei"/>
              </a:rPr>
              <a:t>纫编织、农村经济常识。</a:t>
            </a:r>
            <a:endParaRPr lang="Microsoft YaHei" altLang="Microsoft YaHei" sz="2000" dirty="0"/>
          </a:p>
          <a:p>
            <a:pPr marL="170179" algn="l" rtl="0" eaLnBrk="0">
              <a:lnSpc>
                <a:spcPct val="100000"/>
              </a:lnSpc>
              <a:spcBef>
                <a:spcPts val="1159"/>
              </a:spcBef>
              <a:tabLst/>
            </a:pPr>
            <a:r>
              <a:rPr sz="1800" b="1" kern="0" spc="-90" dirty="0">
                <a:solidFill>
                  <a:srgbClr val="00B075">
                    <a:alpha val="100000"/>
                  </a:srgbClr>
                </a:solidFill>
                <a:latin typeface="Microsoft YaHei"/>
                <a:ea typeface="Microsoft YaHei"/>
                <a:cs typeface="Microsoft YaHei"/>
              </a:rPr>
              <a:t>（二）开设目的：</a:t>
            </a:r>
            <a:endParaRPr lang="Microsoft YaHei" altLang="Microsoft YaHei" sz="1800" dirty="0"/>
          </a:p>
          <a:p>
            <a:pPr marL="109854" algn="l" rtl="0" eaLnBrk="0">
              <a:lnSpc>
                <a:spcPct val="83000"/>
              </a:lnSpc>
              <a:spcBef>
                <a:spcPts val="944"/>
              </a:spcBef>
              <a:tabLst/>
            </a:pPr>
            <a:r>
              <a:rPr sz="2000" kern="0" spc="-30" dirty="0">
                <a:solidFill>
                  <a:srgbClr val="000000">
                    <a:alpha val="100000"/>
                  </a:srgbClr>
                </a:solidFill>
                <a:latin typeface="Microsoft YaHei"/>
                <a:ea typeface="Microsoft YaHei"/>
                <a:cs typeface="Microsoft YaHei"/>
              </a:rPr>
              <a:t>1.为儿童有序的生活，让儿童置于教师的监督下；</a:t>
            </a:r>
            <a:r>
              <a:rPr sz="2000" kern="0" spc="24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2.理解宗教教义和提高</a:t>
            </a:r>
            <a:endParaRPr lang="Microsoft YaHei" altLang="Microsoft YaHei" sz="2000" dirty="0"/>
          </a:p>
          <a:p>
            <a:pPr marL="12700" algn="l" rtl="0" eaLnBrk="0">
              <a:lnSpc>
                <a:spcPts val="3118"/>
              </a:lnSpc>
              <a:tabLst/>
            </a:pPr>
            <a:r>
              <a:rPr sz="2000" kern="0" spc="-50" dirty="0">
                <a:solidFill>
                  <a:srgbClr val="000000">
                    <a:alpha val="100000"/>
                  </a:srgbClr>
                </a:solidFill>
                <a:latin typeface="Microsoft YaHei"/>
                <a:ea typeface="Microsoft YaHei"/>
                <a:cs typeface="Microsoft YaHei"/>
              </a:rPr>
              <a:t>语言能力；</a:t>
            </a:r>
            <a:r>
              <a:rPr sz="2000" kern="0" spc="18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3.培养劳动品质，掌握劳动技术。教育比保育地位更重要</a:t>
            </a:r>
            <a:endParaRPr lang="Microsoft YaHei" altLang="Microsoft YaHei" sz="2000" dirty="0"/>
          </a:p>
        </p:txBody>
      </p:sp>
      <p:sp>
        <p:nvSpPr>
          <p:cNvPr id="3626" name="textbox 362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62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90" name="group 490"/>
          <p:cNvGrpSpPr/>
          <p:nvPr/>
        </p:nvGrpSpPr>
        <p:grpSpPr>
          <a:xfrm rot="21600000">
            <a:off x="1584024" y="181482"/>
            <a:ext cx="2422666" cy="199231"/>
            <a:chOff x="0" y="0"/>
            <a:chExt cx="2422666" cy="199231"/>
          </a:xfrm>
        </p:grpSpPr>
        <p:pic>
          <p:nvPicPr>
            <p:cNvPr id="3630" name="picture 3630"/>
            <p:cNvPicPr>
              <a:picLocks noChangeAspect="1"/>
            </p:cNvPicPr>
            <p:nvPr/>
          </p:nvPicPr>
          <p:blipFill>
            <a:blip r:embed="rId3"/>
            <a:stretch>
              <a:fillRect/>
            </a:stretch>
          </p:blipFill>
          <p:spPr>
            <a:xfrm rot="21600000">
              <a:off x="13274" y="11350"/>
              <a:ext cx="2409391" cy="187881"/>
            </a:xfrm>
            <a:prstGeom prst="rect">
              <a:avLst/>
            </a:prstGeom>
          </p:spPr>
        </p:pic>
        <p:sp>
          <p:nvSpPr>
            <p:cNvPr id="3632" name="textbox 3632"/>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63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6" name="picture 3636"/>
          <p:cNvPicPr>
            <a:picLocks noChangeAspect="1"/>
          </p:cNvPicPr>
          <p:nvPr/>
        </p:nvPicPr>
        <p:blipFill>
          <a:blip r:embed="rId2"/>
          <a:stretch>
            <a:fillRect/>
          </a:stretch>
        </p:blipFill>
        <p:spPr>
          <a:xfrm rot="21600000">
            <a:off x="0" y="0"/>
            <a:ext cx="12192000" cy="6858000"/>
          </a:xfrm>
          <a:prstGeom prst="rect">
            <a:avLst/>
          </a:prstGeom>
        </p:spPr>
      </p:pic>
      <p:sp>
        <p:nvSpPr>
          <p:cNvPr id="363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640" name="textbox 3640"/>
          <p:cNvSpPr/>
          <p:nvPr/>
        </p:nvSpPr>
        <p:spPr>
          <a:xfrm>
            <a:off x="1418375" y="508501"/>
            <a:ext cx="8035925" cy="3384550"/>
          </a:xfrm>
          <a:prstGeom prst="rect">
            <a:avLst/>
          </a:prstGeom>
        </p:spPr>
        <p:txBody>
          <a:bodyPr vert="horz" wrap="square" lIns="0" tIns="0" rIns="0" bIns="0"/>
          <a:lstStyle/>
          <a:p>
            <a:pPr algn="l" rtl="0" eaLnBrk="0">
              <a:lnSpc>
                <a:spcPct val="87417"/>
              </a:lnSpc>
              <a:tabLst/>
            </a:pPr>
            <a:endParaRPr lang="Arial" altLang="Arial" sz="100" dirty="0"/>
          </a:p>
          <a:p>
            <a:pPr marL="225425" algn="l" rtl="0" eaLnBrk="0">
              <a:lnSpc>
                <a:spcPct val="91000"/>
              </a:lnSpc>
              <a:tabLst/>
            </a:pPr>
            <a:r>
              <a:rPr sz="2400" b="1" kern="0" spc="-10" dirty="0">
                <a:solidFill>
                  <a:srgbClr val="7F7F7F">
                    <a:alpha val="100000"/>
                  </a:srgbClr>
                </a:solidFill>
                <a:latin typeface="Microsoft YaHei"/>
                <a:ea typeface="Microsoft YaHei"/>
                <a:cs typeface="Microsoft YaHei"/>
              </a:rPr>
              <a:t>近代法国的学前教育</a:t>
            </a:r>
            <a:endParaRPr lang="Microsoft YaHei" altLang="Microsoft YaHei" sz="2400" dirty="0"/>
          </a:p>
          <a:p>
            <a:pPr algn="l" rtl="0" eaLnBrk="0">
              <a:lnSpc>
                <a:spcPct val="104000"/>
              </a:lnSpc>
              <a:tabLst/>
            </a:pPr>
            <a:endParaRPr lang="Arial" altLang="Arial" sz="1000" dirty="0"/>
          </a:p>
          <a:p>
            <a:pPr algn="l" rtl="0" eaLnBrk="0">
              <a:lnSpc>
                <a:spcPct val="104000"/>
              </a:lnSpc>
              <a:tabLst/>
            </a:pPr>
            <a:endParaRPr lang="Arial" altLang="Arial" sz="1000" dirty="0"/>
          </a:p>
          <a:p>
            <a:pPr marL="168910" algn="l" rtl="0" eaLnBrk="0">
              <a:lnSpc>
                <a:spcPct val="86000"/>
              </a:lnSpc>
              <a:spcBef>
                <a:spcPts val="603"/>
              </a:spcBef>
              <a:tabLst/>
            </a:pPr>
            <a:r>
              <a:rPr sz="2000" b="1" kern="0" spc="-80" dirty="0">
                <a:solidFill>
                  <a:srgbClr val="00B075">
                    <a:alpha val="100000"/>
                  </a:srgbClr>
                </a:solidFill>
                <a:latin typeface="Microsoft YaHei"/>
                <a:ea typeface="Microsoft YaHei"/>
                <a:cs typeface="Microsoft YaHei"/>
              </a:rPr>
              <a:t>（三）方法：直观教学</a:t>
            </a:r>
            <a:r>
              <a:rPr sz="2000" b="1" kern="0" spc="-90" dirty="0">
                <a:solidFill>
                  <a:srgbClr val="00B075">
                    <a:alpha val="100000"/>
                  </a:srgbClr>
                </a:solidFill>
                <a:latin typeface="Microsoft YaHei"/>
                <a:ea typeface="Microsoft YaHei"/>
                <a:cs typeface="Microsoft YaHei"/>
              </a:rPr>
              <a:t>和实物教学</a:t>
            </a:r>
            <a:endParaRPr lang="Microsoft YaHei" altLang="Microsoft YaHei" sz="2000" dirty="0"/>
          </a:p>
          <a:p>
            <a:pPr marL="168910" algn="l" rtl="0" eaLnBrk="0">
              <a:lnSpc>
                <a:spcPts val="3120"/>
              </a:lnSpc>
              <a:tabLst/>
            </a:pPr>
            <a:r>
              <a:rPr sz="2000" b="1" kern="0" spc="-80" dirty="0">
                <a:solidFill>
                  <a:srgbClr val="00B075">
                    <a:alpha val="100000"/>
                  </a:srgbClr>
                </a:solidFill>
                <a:latin typeface="Microsoft YaHei"/>
                <a:ea typeface="Microsoft YaHei"/>
                <a:cs typeface="Microsoft YaHei"/>
              </a:rPr>
              <a:t>（四）编织学校的意义和</a:t>
            </a:r>
            <a:r>
              <a:rPr sz="2000" b="1" kern="0" spc="-90" dirty="0">
                <a:solidFill>
                  <a:srgbClr val="00B075">
                    <a:alpha val="100000"/>
                  </a:srgbClr>
                </a:solidFill>
                <a:latin typeface="Microsoft YaHei"/>
                <a:ea typeface="Microsoft YaHei"/>
                <a:cs typeface="Microsoft YaHei"/>
              </a:rPr>
              <a:t>历史地位</a:t>
            </a:r>
            <a:endParaRPr lang="Microsoft YaHei" altLang="Microsoft YaHei" sz="2000" dirty="0"/>
          </a:p>
          <a:p>
            <a:pPr marL="34290" algn="l" rtl="0" eaLnBrk="0">
              <a:lnSpc>
                <a:spcPct val="91000"/>
              </a:lnSpc>
              <a:spcBef>
                <a:spcPts val="1076"/>
              </a:spcBef>
              <a:tabLst/>
            </a:pPr>
            <a:r>
              <a:rPr sz="2000" kern="0" spc="-60" dirty="0">
                <a:solidFill>
                  <a:srgbClr val="000000">
                    <a:alpha val="100000"/>
                  </a:srgbClr>
                </a:solidFill>
                <a:latin typeface="Microsoft YaHei"/>
                <a:ea typeface="Microsoft YaHei"/>
                <a:cs typeface="Microsoft YaHei"/>
              </a:rPr>
              <a:t>1、编织学校是一种慈善</a:t>
            </a:r>
            <a:r>
              <a:rPr sz="2000" kern="0" spc="-70" dirty="0">
                <a:solidFill>
                  <a:srgbClr val="000000">
                    <a:alpha val="100000"/>
                  </a:srgbClr>
                </a:solidFill>
                <a:latin typeface="Microsoft YaHei"/>
                <a:ea typeface="Microsoft YaHei"/>
                <a:cs typeface="Microsoft YaHei"/>
              </a:rPr>
              <a:t>机构。</a:t>
            </a:r>
            <a:endParaRPr lang="Microsoft YaHei" altLang="Microsoft YaHei" sz="2000" dirty="0"/>
          </a:p>
          <a:p>
            <a:pPr marL="22859" algn="l" rtl="0" eaLnBrk="0">
              <a:lnSpc>
                <a:spcPct val="83000"/>
              </a:lnSpc>
              <a:spcBef>
                <a:spcPts val="931"/>
              </a:spcBef>
              <a:tabLst/>
            </a:pPr>
            <a:r>
              <a:rPr sz="2000" kern="0" spc="0" dirty="0">
                <a:solidFill>
                  <a:srgbClr val="000000">
                    <a:alpha val="100000"/>
                  </a:srgbClr>
                </a:solidFill>
                <a:latin typeface="Microsoft YaHei"/>
                <a:ea typeface="Microsoft YaHei"/>
                <a:cs typeface="Microsoft YaHei"/>
              </a:rPr>
              <a:t>2、奥伯林把该校作为开发他的教区的社</a:t>
            </a:r>
            <a:r>
              <a:rPr sz="2000" kern="0" spc="-10" dirty="0">
                <a:solidFill>
                  <a:srgbClr val="000000">
                    <a:alpha val="100000"/>
                  </a:srgbClr>
                </a:solidFill>
                <a:latin typeface="Microsoft YaHei"/>
                <a:ea typeface="Microsoft YaHei"/>
                <a:cs typeface="Microsoft YaHei"/>
              </a:rPr>
              <a:t>会经济以及增进地区居民福利的</a:t>
            </a:r>
            <a:endParaRPr lang="Microsoft YaHei" altLang="Microsoft YaHei" sz="2000" dirty="0"/>
          </a:p>
          <a:p>
            <a:pPr marL="12700" algn="l" rtl="0" eaLnBrk="0">
              <a:lnSpc>
                <a:spcPts val="3116"/>
              </a:lnSpc>
              <a:tabLst/>
            </a:pPr>
            <a:r>
              <a:rPr sz="2000" kern="0" spc="0" dirty="0">
                <a:solidFill>
                  <a:srgbClr val="000000">
                    <a:alpha val="100000"/>
                  </a:srgbClr>
                </a:solidFill>
                <a:latin typeface="Microsoft YaHei"/>
                <a:ea typeface="Microsoft YaHei"/>
                <a:cs typeface="Microsoft YaHei"/>
              </a:rPr>
              <a:t>重要手段，具有重要地位</a:t>
            </a:r>
            <a:r>
              <a:rPr sz="2000" kern="0" spc="-10" dirty="0">
                <a:solidFill>
                  <a:srgbClr val="000000">
                    <a:alpha val="100000"/>
                  </a:srgbClr>
                </a:solidFill>
                <a:latin typeface="Microsoft YaHei"/>
                <a:ea typeface="Microsoft YaHei"/>
                <a:cs typeface="Microsoft YaHei"/>
              </a:rPr>
              <a:t>。</a:t>
            </a:r>
            <a:endParaRPr lang="Microsoft YaHei" altLang="Microsoft YaHei" sz="2000" dirty="0"/>
          </a:p>
          <a:p>
            <a:pPr marL="25400" algn="l" rtl="0" eaLnBrk="0">
              <a:lnSpc>
                <a:spcPct val="83000"/>
              </a:lnSpc>
              <a:spcBef>
                <a:spcPts val="1128"/>
              </a:spcBef>
              <a:tabLst/>
            </a:pPr>
            <a:r>
              <a:rPr sz="2000" kern="0" spc="-30" dirty="0">
                <a:solidFill>
                  <a:srgbClr val="000000">
                    <a:alpha val="100000"/>
                  </a:srgbClr>
                </a:solidFill>
                <a:latin typeface="Microsoft YaHei"/>
                <a:ea typeface="Microsoft YaHei"/>
                <a:cs typeface="Microsoft YaHei"/>
              </a:rPr>
              <a:t>3、编织学校不仅拉开了法国近代</a:t>
            </a:r>
            <a:r>
              <a:rPr sz="2000" kern="0" spc="-40" dirty="0">
                <a:solidFill>
                  <a:srgbClr val="000000">
                    <a:alpha val="100000"/>
                  </a:srgbClr>
                </a:solidFill>
                <a:latin typeface="Microsoft YaHei"/>
                <a:ea typeface="Microsoft YaHei"/>
                <a:cs typeface="Microsoft YaHei"/>
              </a:rPr>
              <a:t>学前教育史的序幕，</a:t>
            </a:r>
            <a:r>
              <a:rPr sz="2000" kern="0" spc="35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还对英、德等国的</a:t>
            </a:r>
            <a:endParaRPr lang="Microsoft YaHei" altLang="Microsoft YaHei" sz="2000" dirty="0"/>
          </a:p>
          <a:p>
            <a:pPr marL="13334" algn="l" rtl="0" eaLnBrk="0">
              <a:lnSpc>
                <a:spcPts val="3118"/>
              </a:lnSpc>
              <a:tabLst/>
            </a:pPr>
            <a:r>
              <a:rPr sz="2000" kern="0" spc="-60" dirty="0">
                <a:solidFill>
                  <a:srgbClr val="000000">
                    <a:alpha val="100000"/>
                  </a:srgbClr>
                </a:solidFill>
                <a:latin typeface="Microsoft YaHei"/>
                <a:ea typeface="Microsoft YaHei"/>
                <a:cs typeface="Microsoft YaHei"/>
              </a:rPr>
              <a:t>学前教育产生了一定的影响。</a:t>
            </a:r>
            <a:endParaRPr lang="Microsoft YaHei" altLang="Microsoft YaHei" sz="2000" dirty="0"/>
          </a:p>
        </p:txBody>
      </p:sp>
      <p:sp>
        <p:nvSpPr>
          <p:cNvPr id="3642" name="textbox 364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64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92" name="group 492"/>
          <p:cNvGrpSpPr/>
          <p:nvPr/>
        </p:nvGrpSpPr>
        <p:grpSpPr>
          <a:xfrm rot="21600000">
            <a:off x="1584024" y="181482"/>
            <a:ext cx="2422666" cy="199231"/>
            <a:chOff x="0" y="0"/>
            <a:chExt cx="2422666" cy="199231"/>
          </a:xfrm>
        </p:grpSpPr>
        <p:pic>
          <p:nvPicPr>
            <p:cNvPr id="3646" name="picture 3646"/>
            <p:cNvPicPr>
              <a:picLocks noChangeAspect="1"/>
            </p:cNvPicPr>
            <p:nvPr/>
          </p:nvPicPr>
          <p:blipFill>
            <a:blip r:embed="rId3"/>
            <a:stretch>
              <a:fillRect/>
            </a:stretch>
          </p:blipFill>
          <p:spPr>
            <a:xfrm rot="21600000">
              <a:off x="13274" y="11350"/>
              <a:ext cx="2409391" cy="187881"/>
            </a:xfrm>
            <a:prstGeom prst="rect">
              <a:avLst/>
            </a:prstGeom>
          </p:spPr>
        </p:pic>
        <p:sp>
          <p:nvSpPr>
            <p:cNvPr id="3648" name="textbox 3648"/>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65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2" name="picture 3652"/>
          <p:cNvPicPr>
            <a:picLocks noChangeAspect="1"/>
          </p:cNvPicPr>
          <p:nvPr/>
        </p:nvPicPr>
        <p:blipFill>
          <a:blip r:embed="rId2"/>
          <a:stretch>
            <a:fillRect/>
          </a:stretch>
        </p:blipFill>
        <p:spPr>
          <a:xfrm rot="21600000">
            <a:off x="0" y="0"/>
            <a:ext cx="12192000" cy="6858000"/>
          </a:xfrm>
          <a:prstGeom prst="rect">
            <a:avLst/>
          </a:prstGeom>
        </p:spPr>
      </p:pic>
      <p:sp>
        <p:nvSpPr>
          <p:cNvPr id="365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656" name="textbox 3656"/>
          <p:cNvSpPr/>
          <p:nvPr/>
        </p:nvSpPr>
        <p:spPr>
          <a:xfrm>
            <a:off x="1417102" y="508501"/>
            <a:ext cx="8876665" cy="4995545"/>
          </a:xfrm>
          <a:prstGeom prst="rect">
            <a:avLst/>
          </a:prstGeom>
        </p:spPr>
        <p:txBody>
          <a:bodyPr vert="horz" wrap="square" lIns="0" tIns="0" rIns="0" bIns="0"/>
          <a:lstStyle/>
          <a:p>
            <a:pPr algn="l" rtl="0" eaLnBrk="0">
              <a:lnSpc>
                <a:spcPct val="87417"/>
              </a:lnSpc>
              <a:tabLst/>
            </a:pPr>
            <a:endParaRPr lang="Arial" altLang="Arial" sz="100" dirty="0"/>
          </a:p>
          <a:p>
            <a:pPr marL="226695" algn="l" rtl="0" eaLnBrk="0">
              <a:lnSpc>
                <a:spcPct val="91000"/>
              </a:lnSpc>
              <a:tabLst/>
            </a:pPr>
            <a:r>
              <a:rPr sz="2400" b="1" kern="0" spc="-10" dirty="0">
                <a:solidFill>
                  <a:srgbClr val="7F7F7F">
                    <a:alpha val="100000"/>
                  </a:srgbClr>
                </a:solidFill>
                <a:latin typeface="Microsoft YaHei"/>
                <a:ea typeface="Microsoft YaHei"/>
                <a:cs typeface="Microsoft YaHei"/>
              </a:rPr>
              <a:t>近代法国的学前教育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17145" algn="l" rtl="0" eaLnBrk="0">
              <a:lnSpc>
                <a:spcPct val="91000"/>
              </a:lnSpc>
              <a:spcBef>
                <a:spcPts val="611"/>
              </a:spcBef>
              <a:tabLst/>
            </a:pPr>
            <a:r>
              <a:rPr sz="2000" b="1" kern="0" spc="-10" dirty="0">
                <a:solidFill>
                  <a:srgbClr val="000000">
                    <a:alpha val="100000"/>
                  </a:srgbClr>
                </a:solidFill>
                <a:latin typeface="Microsoft YaHei"/>
                <a:ea typeface="Microsoft YaHei"/>
                <a:cs typeface="Microsoft YaHei"/>
              </a:rPr>
              <a:t>二、托儿所运动</a:t>
            </a:r>
            <a:endParaRPr lang="Microsoft YaHei" altLang="Microsoft YaHei" sz="2000" dirty="0"/>
          </a:p>
          <a:p>
            <a:pPr marL="32384" algn="l" rtl="0" eaLnBrk="0">
              <a:lnSpc>
                <a:spcPct val="83000"/>
              </a:lnSpc>
              <a:spcBef>
                <a:spcPts val="927"/>
              </a:spcBef>
              <a:tabLst/>
            </a:pPr>
            <a:r>
              <a:rPr sz="2000" b="1" kern="0" spc="-90" dirty="0">
                <a:solidFill>
                  <a:srgbClr val="00B075">
                    <a:alpha val="100000"/>
                  </a:srgbClr>
                </a:solidFill>
                <a:latin typeface="Microsoft YaHei"/>
                <a:ea typeface="Microsoft YaHei"/>
                <a:cs typeface="Microsoft YaHei"/>
              </a:rPr>
              <a:t>1、帕斯特莱</a:t>
            </a:r>
            <a:r>
              <a:rPr sz="2000" kern="0" spc="-90" dirty="0">
                <a:solidFill>
                  <a:srgbClr val="000000">
                    <a:alpha val="100000"/>
                  </a:srgbClr>
                </a:solidFill>
                <a:latin typeface="Microsoft YaHei"/>
                <a:ea typeface="Microsoft YaHei"/>
                <a:cs typeface="Microsoft YaHei"/>
              </a:rPr>
              <a:t>—</a:t>
            </a:r>
            <a:r>
              <a:rPr sz="2000" kern="0" spc="-33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1826年创办法国最早的托儿所，</a:t>
            </a:r>
            <a:r>
              <a:rPr sz="2000" kern="0" spc="53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收贫民婴儿，</a:t>
            </a:r>
            <a:r>
              <a:rPr sz="2000" kern="0" spc="47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产生了一些影响。</a:t>
            </a:r>
            <a:endParaRPr lang="Microsoft YaHei" altLang="Microsoft YaHei" sz="2000" dirty="0"/>
          </a:p>
          <a:p>
            <a:pPr marL="22225" algn="l" rtl="0" eaLnBrk="0">
              <a:lnSpc>
                <a:spcPts val="3122"/>
              </a:lnSpc>
              <a:tabLst/>
            </a:pPr>
            <a:r>
              <a:rPr sz="2000" b="1" kern="0" spc="-80" dirty="0">
                <a:solidFill>
                  <a:srgbClr val="00B075">
                    <a:alpha val="100000"/>
                  </a:srgbClr>
                </a:solidFill>
                <a:latin typeface="Microsoft YaHei"/>
                <a:ea typeface="Microsoft YaHei"/>
                <a:cs typeface="Microsoft YaHei"/>
              </a:rPr>
              <a:t>2、柯夏的  “模范托儿所</a:t>
            </a:r>
            <a:r>
              <a:rPr sz="2000" b="1" kern="0" spc="-90" dirty="0">
                <a:solidFill>
                  <a:srgbClr val="00B075">
                    <a:alpha val="100000"/>
                  </a:srgbClr>
                </a:solidFill>
                <a:latin typeface="Microsoft YaHei"/>
                <a:ea typeface="Microsoft YaHei"/>
                <a:cs typeface="Microsoft YaHei"/>
              </a:rPr>
              <a:t>”</a:t>
            </a:r>
            <a:endParaRPr lang="Microsoft YaHei" altLang="Microsoft YaHei" sz="2000" dirty="0"/>
          </a:p>
          <a:p>
            <a:pPr marL="175260" algn="l" rtl="0" eaLnBrk="0">
              <a:lnSpc>
                <a:spcPts val="2587"/>
              </a:lnSpc>
              <a:spcBef>
                <a:spcPts val="766"/>
              </a:spcBef>
              <a:tabLst/>
            </a:pPr>
            <a:r>
              <a:rPr sz="2000" kern="0" spc="-110" dirty="0">
                <a:solidFill>
                  <a:srgbClr val="000000">
                    <a:alpha val="100000"/>
                  </a:srgbClr>
                </a:solidFill>
                <a:latin typeface="Microsoft YaHei"/>
                <a:ea typeface="Microsoft YaHei"/>
                <a:cs typeface="Microsoft YaHei"/>
              </a:rPr>
              <a:t>（1）背景及意义—贫民救济措施；</a:t>
            </a:r>
            <a:r>
              <a:rPr sz="2000" kern="0" spc="34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教育措</a:t>
            </a:r>
            <a:r>
              <a:rPr sz="2000" kern="0" spc="-120" dirty="0">
                <a:solidFill>
                  <a:srgbClr val="000000">
                    <a:alpha val="100000"/>
                  </a:srgbClr>
                </a:solidFill>
                <a:latin typeface="Microsoft YaHei"/>
                <a:ea typeface="Microsoft YaHei"/>
                <a:cs typeface="Microsoft YaHei"/>
              </a:rPr>
              <a:t>施</a:t>
            </a:r>
            <a:endParaRPr lang="Microsoft YaHei" altLang="Microsoft YaHei" sz="2000" dirty="0"/>
          </a:p>
          <a:p>
            <a:pPr marL="175260" algn="l" rtl="0" eaLnBrk="0">
              <a:lnSpc>
                <a:spcPts val="3120"/>
              </a:lnSpc>
              <a:tabLst/>
            </a:pPr>
            <a:r>
              <a:rPr sz="1900" kern="0" spc="-100" dirty="0">
                <a:solidFill>
                  <a:srgbClr val="000000">
                    <a:alpha val="100000"/>
                  </a:srgbClr>
                </a:solidFill>
                <a:latin typeface="Microsoft YaHei"/>
                <a:ea typeface="Microsoft YaHei"/>
                <a:cs typeface="Microsoft YaHei"/>
              </a:rPr>
              <a:t>（2）教育内容</a:t>
            </a:r>
            <a:endParaRPr lang="Microsoft YaHei" altLang="Microsoft YaHei" sz="1900" dirty="0"/>
          </a:p>
          <a:p>
            <a:pPr marL="12700" algn="l" rtl="0" eaLnBrk="0">
              <a:lnSpc>
                <a:spcPct val="83000"/>
              </a:lnSpc>
              <a:spcBef>
                <a:spcPts val="892"/>
              </a:spcBef>
              <a:tabLst/>
            </a:pPr>
            <a:r>
              <a:rPr sz="2000" kern="0" spc="0" dirty="0">
                <a:solidFill>
                  <a:srgbClr val="000000">
                    <a:alpha val="100000"/>
                  </a:srgbClr>
                </a:solidFill>
                <a:latin typeface="Microsoft YaHei"/>
                <a:ea typeface="Microsoft YaHei"/>
                <a:cs typeface="Microsoft YaHei"/>
              </a:rPr>
              <a:t>注重智育训练—</a:t>
            </a:r>
            <a:r>
              <a:rPr sz="2000" kern="0" spc="-40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内容包括：宗教、</a:t>
            </a:r>
            <a:r>
              <a:rPr sz="2000" kern="0" spc="-10" dirty="0">
                <a:solidFill>
                  <a:srgbClr val="000000">
                    <a:alpha val="100000"/>
                  </a:srgbClr>
                </a:solidFill>
                <a:latin typeface="Microsoft YaHei"/>
                <a:ea typeface="Microsoft YaHei"/>
                <a:cs typeface="Microsoft YaHei"/>
              </a:rPr>
              <a:t>读、写、算、几何、地理、历史、博物、图</a:t>
            </a:r>
            <a:endParaRPr lang="Microsoft YaHei" altLang="Microsoft YaHei" sz="2000" dirty="0"/>
          </a:p>
          <a:p>
            <a:pPr marL="16509" algn="l" rtl="0" eaLnBrk="0">
              <a:lnSpc>
                <a:spcPts val="3122"/>
              </a:lnSpc>
              <a:tabLst/>
            </a:pPr>
            <a:r>
              <a:rPr sz="2000" kern="0" spc="-20" dirty="0">
                <a:solidFill>
                  <a:srgbClr val="000000">
                    <a:alpha val="100000"/>
                  </a:srgbClr>
                </a:solidFill>
                <a:latin typeface="Microsoft YaHei"/>
                <a:ea typeface="Microsoft YaHei"/>
                <a:cs typeface="Microsoft YaHei"/>
              </a:rPr>
              <a:t>画、体育等 ；</a:t>
            </a:r>
            <a:endParaRPr lang="Microsoft YaHei" altLang="Microsoft YaHei" sz="2000" dirty="0"/>
          </a:p>
          <a:p>
            <a:pPr marL="249554" algn="l" rtl="0" eaLnBrk="0">
              <a:lnSpc>
                <a:spcPts val="2587"/>
              </a:lnSpc>
              <a:spcBef>
                <a:spcPts val="768"/>
              </a:spcBef>
              <a:tabLst/>
            </a:pPr>
            <a:r>
              <a:rPr sz="2000" kern="0" spc="-100" dirty="0">
                <a:solidFill>
                  <a:srgbClr val="000000">
                    <a:alpha val="100000"/>
                  </a:srgbClr>
                </a:solidFill>
                <a:latin typeface="Microsoft YaHei"/>
                <a:ea typeface="Microsoft YaHei"/>
                <a:cs typeface="Microsoft YaHei"/>
              </a:rPr>
              <a:t>（3）教育方法：直观教学，实物教学为主；</a:t>
            </a:r>
            <a:endParaRPr lang="Microsoft YaHei" altLang="Microsoft YaHei" sz="2000" dirty="0"/>
          </a:p>
          <a:p>
            <a:pPr marL="12700" algn="l" rtl="0" eaLnBrk="0">
              <a:lnSpc>
                <a:spcPct val="83000"/>
              </a:lnSpc>
              <a:spcBef>
                <a:spcPts val="894"/>
              </a:spcBef>
              <a:tabLst/>
            </a:pPr>
            <a:r>
              <a:rPr sz="2000" kern="0" spc="-20" dirty="0">
                <a:solidFill>
                  <a:srgbClr val="000000">
                    <a:alpha val="100000"/>
                  </a:srgbClr>
                </a:solidFill>
                <a:latin typeface="Microsoft YaHei"/>
                <a:ea typeface="Microsoft YaHei"/>
                <a:cs typeface="Microsoft YaHei"/>
              </a:rPr>
              <a:t>道德教育—远比英国的</a:t>
            </a:r>
            <a:r>
              <a:rPr sz="2000" kern="0" spc="-30" dirty="0">
                <a:solidFill>
                  <a:srgbClr val="000000">
                    <a:alpha val="100000"/>
                  </a:srgbClr>
                </a:solidFill>
                <a:latin typeface="Microsoft YaHei"/>
                <a:ea typeface="Microsoft YaHei"/>
                <a:cs typeface="Microsoft YaHei"/>
              </a:rPr>
              <a:t>维尔德斯平幼儿学校更具有合理性和人道主义的特点。</a:t>
            </a:r>
            <a:endParaRPr lang="Microsoft YaHei" altLang="Microsoft YaHei" sz="2000" dirty="0"/>
          </a:p>
          <a:p>
            <a:pPr marL="13334" indent="15240" algn="l" rtl="0" eaLnBrk="0">
              <a:lnSpc>
                <a:spcPct val="134000"/>
              </a:lnSpc>
              <a:spcBef>
                <a:spcPts val="11"/>
              </a:spcBef>
              <a:tabLst/>
            </a:pPr>
            <a:r>
              <a:rPr sz="2000" b="1" kern="0" spc="-10" dirty="0">
                <a:solidFill>
                  <a:srgbClr val="00B075">
                    <a:alpha val="100000"/>
                  </a:srgbClr>
                </a:solidFill>
                <a:latin typeface="Microsoft YaHei"/>
                <a:ea typeface="Microsoft YaHei"/>
                <a:cs typeface="Microsoft YaHei"/>
              </a:rPr>
              <a:t>3、马尔波的“婴儿托儿所”</a:t>
            </a:r>
            <a:r>
              <a:rPr sz="2000" kern="0" spc="-10" dirty="0">
                <a:solidFill>
                  <a:srgbClr val="000000">
                    <a:alpha val="100000"/>
                  </a:srgbClr>
                </a:solidFill>
                <a:latin typeface="Microsoft YaHei"/>
                <a:ea typeface="Microsoft YaHei"/>
                <a:cs typeface="Microsoft YaHei"/>
              </a:rPr>
              <a:t>—解决了当时的</a:t>
            </a:r>
            <a:r>
              <a:rPr sz="2000" kern="0" spc="-20" dirty="0">
                <a:solidFill>
                  <a:srgbClr val="000000">
                    <a:alpha val="100000"/>
                  </a:srgbClr>
                </a:solidFill>
                <a:latin typeface="Microsoft YaHei"/>
                <a:ea typeface="Microsoft YaHei"/>
                <a:cs typeface="Microsoft YaHei"/>
              </a:rPr>
              <a:t>社会问题，受社会欢迎，影响波     </a:t>
            </a:r>
            <a:r>
              <a:rPr sz="2000" kern="0" spc="-60" dirty="0">
                <a:solidFill>
                  <a:srgbClr val="000000">
                    <a:alpha val="100000"/>
                  </a:srgbClr>
                </a:solidFill>
                <a:latin typeface="Microsoft YaHei"/>
                <a:ea typeface="Microsoft YaHei"/>
                <a:cs typeface="Microsoft YaHei"/>
              </a:rPr>
              <a:t>及欧美等国。</a:t>
            </a:r>
            <a:endParaRPr lang="Microsoft YaHei" altLang="Microsoft YaHei" sz="2000" dirty="0"/>
          </a:p>
        </p:txBody>
      </p:sp>
      <p:sp>
        <p:nvSpPr>
          <p:cNvPr id="3658" name="textbox 365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66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94" name="group 494"/>
          <p:cNvGrpSpPr/>
          <p:nvPr/>
        </p:nvGrpSpPr>
        <p:grpSpPr>
          <a:xfrm rot="21600000">
            <a:off x="1584024" y="181482"/>
            <a:ext cx="2422666" cy="199231"/>
            <a:chOff x="0" y="0"/>
            <a:chExt cx="2422666" cy="199231"/>
          </a:xfrm>
        </p:grpSpPr>
        <p:pic>
          <p:nvPicPr>
            <p:cNvPr id="3662" name="picture 3662"/>
            <p:cNvPicPr>
              <a:picLocks noChangeAspect="1"/>
            </p:cNvPicPr>
            <p:nvPr/>
          </p:nvPicPr>
          <p:blipFill>
            <a:blip r:embed="rId3"/>
            <a:stretch>
              <a:fillRect/>
            </a:stretch>
          </p:blipFill>
          <p:spPr>
            <a:xfrm rot="21600000">
              <a:off x="13274" y="11350"/>
              <a:ext cx="2409391" cy="187881"/>
            </a:xfrm>
            <a:prstGeom prst="rect">
              <a:avLst/>
            </a:prstGeom>
          </p:spPr>
        </p:pic>
        <p:sp>
          <p:nvSpPr>
            <p:cNvPr id="3664" name="textbox 3664"/>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66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 name="picture 342"/>
          <p:cNvPicPr>
            <a:picLocks noChangeAspect="1"/>
          </p:cNvPicPr>
          <p:nvPr/>
        </p:nvPicPr>
        <p:blipFill>
          <a:blip r:embed="rId2"/>
          <a:stretch>
            <a:fillRect/>
          </a:stretch>
        </p:blipFill>
        <p:spPr>
          <a:xfrm rot="21600000">
            <a:off x="0" y="0"/>
            <a:ext cx="12192000" cy="6858000"/>
          </a:xfrm>
          <a:prstGeom prst="rect">
            <a:avLst/>
          </a:prstGeom>
        </p:spPr>
      </p:pic>
      <p:sp>
        <p:nvSpPr>
          <p:cNvPr id="34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46" name="rect"/>
          <p:cNvSpPr/>
          <p:nvPr/>
        </p:nvSpPr>
        <p:spPr>
          <a:xfrm>
            <a:off x="628142" y="1123448"/>
            <a:ext cx="11002771" cy="5431028"/>
          </a:xfrm>
          <a:prstGeom prst="rect">
            <a:avLst/>
          </a:prstGeom>
          <a:solidFill>
            <a:srgbClr val="C67B18">
              <a:alpha val="100000"/>
            </a:srgbClr>
          </a:solidFill>
          <a:ln cap="flat">
            <a:noFill/>
            <a:prstDash val="solid"/>
            <a:miter lim="0"/>
          </a:ln>
        </p:spPr>
        <p:txBody>
          <a:bodyPr rtlCol="0"/>
          <a:lstStyle/>
          <a:p>
            <a:pPr algn="ctr"/>
            <a:endParaRPr lang="zh-CN" altLang="en-US"/>
          </a:p>
        </p:txBody>
      </p:sp>
      <p:graphicFrame>
        <p:nvGraphicFramePr>
          <p:cNvPr id="348" name="table 348"/>
          <p:cNvGraphicFramePr>
            <a:graphicFrameLocks noGrp="1"/>
          </p:cNvGraphicFramePr>
          <p:nvPr/>
        </p:nvGraphicFramePr>
        <p:xfrm>
          <a:off x="628142" y="1123448"/>
          <a:ext cx="11002644" cy="5430520"/>
        </p:xfrm>
        <a:graphic>
          <a:graphicData uri="http://schemas.openxmlformats.org/drawingml/2006/table">
            <a:tbl>
              <a:tblPr/>
              <a:tblGrid>
                <a:gridCol w="11002644"/>
              </a:tblGrid>
              <a:tr h="5405120">
                <a:tc>
                  <a:txBody>
                    <a:bodyPr/>
                    <a:lstStyle/>
                    <a:p>
                      <a:pPr algn="l" rtl="0" eaLnBrk="0">
                        <a:lnSpc>
                          <a:spcPct val="160000"/>
                        </a:lnSpc>
                        <a:tabLst/>
                      </a:pPr>
                      <a:endParaRPr lang="Arial" altLang="Arial" sz="1000" dirty="0"/>
                    </a:p>
                    <a:p>
                      <a:pPr marL="398779" algn="l" rtl="0" eaLnBrk="0">
                        <a:lnSpc>
                          <a:spcPct val="83000"/>
                        </a:lnSpc>
                        <a:spcBef>
                          <a:spcPts val="5"/>
                        </a:spcBef>
                        <a:tabLst/>
                      </a:pPr>
                      <a:r>
                        <a:rPr sz="2000" kern="0" spc="-20" dirty="0">
                          <a:solidFill>
                            <a:srgbClr val="FFFFFF">
                              <a:alpha val="100000"/>
                            </a:srgbClr>
                          </a:solidFill>
                          <a:latin typeface="Microsoft YaHei"/>
                          <a:ea typeface="Microsoft YaHei"/>
                          <a:cs typeface="Microsoft YaHei"/>
                        </a:rPr>
                        <a:t>人之初，性本善。性相近，习相远。苟不教，性乃迁。教之道，贵以专。   昔孟母，择邻处</a:t>
                      </a:r>
                      <a:r>
                        <a:rPr sz="2000" kern="0" spc="-30" dirty="0">
                          <a:solidFill>
                            <a:srgbClr val="FFFFFF">
                              <a:alpha val="100000"/>
                            </a:srgbClr>
                          </a:solidFill>
                          <a:latin typeface="Microsoft YaHei"/>
                          <a:ea typeface="Microsoft YaHei"/>
                          <a:cs typeface="Microsoft YaHei"/>
                        </a:rPr>
                        <a:t>。</a:t>
                      </a:r>
                      <a:endParaRPr lang="Microsoft YaHei" altLang="Microsoft YaHei" sz="2000" dirty="0"/>
                    </a:p>
                    <a:p>
                      <a:pPr marL="398779" indent="635" algn="l" rtl="0" eaLnBrk="0">
                        <a:lnSpc>
                          <a:spcPct val="150000"/>
                        </a:lnSpc>
                        <a:spcBef>
                          <a:spcPts val="193"/>
                        </a:spcBef>
                        <a:tabLst/>
                      </a:pPr>
                      <a:r>
                        <a:rPr sz="2000" kern="0" spc="-20" dirty="0">
                          <a:solidFill>
                            <a:srgbClr val="FFFFFF">
                              <a:alpha val="100000"/>
                            </a:srgbClr>
                          </a:solidFill>
                          <a:latin typeface="Microsoft YaHei"/>
                          <a:ea typeface="Microsoft YaHei"/>
                          <a:cs typeface="Microsoft YaHei"/>
                        </a:rPr>
                        <a:t>子不学，断机杼。窦燕山，有义方。教五子，名俱扬。   养不教，</a:t>
                      </a:r>
                      <a:r>
                        <a:rPr sz="2000" kern="0" spc="-30" dirty="0">
                          <a:solidFill>
                            <a:srgbClr val="FFFFFF">
                              <a:alpha val="100000"/>
                            </a:srgbClr>
                          </a:solidFill>
                          <a:latin typeface="Microsoft YaHei"/>
                          <a:ea typeface="Microsoft YaHei"/>
                          <a:cs typeface="Microsoft YaHei"/>
                        </a:rPr>
                        <a:t>父之过。教不严，师之惰。     </a:t>
                      </a:r>
                      <a:r>
                        <a:rPr sz="2000" kern="0" spc="-20" dirty="0">
                          <a:solidFill>
                            <a:srgbClr val="FFFFFF">
                              <a:alpha val="100000"/>
                            </a:srgbClr>
                          </a:solidFill>
                          <a:latin typeface="Microsoft YaHei"/>
                          <a:ea typeface="Microsoft YaHei"/>
                          <a:cs typeface="Microsoft YaHei"/>
                        </a:rPr>
                        <a:t>子不学，非所宜。幼不学，老何为。   玉不琢，不成器。人不学，</a:t>
                      </a:r>
                      <a:r>
                        <a:rPr sz="2000" kern="0" spc="-30" dirty="0">
                          <a:solidFill>
                            <a:srgbClr val="FFFFFF">
                              <a:alpha val="100000"/>
                            </a:srgbClr>
                          </a:solidFill>
                          <a:latin typeface="Microsoft YaHei"/>
                          <a:ea typeface="Microsoft YaHei"/>
                          <a:cs typeface="Microsoft YaHei"/>
                        </a:rPr>
                        <a:t>不知义。为人子，方少时。     </a:t>
                      </a:r>
                      <a:r>
                        <a:rPr sz="2000" kern="0" spc="-20" dirty="0">
                          <a:solidFill>
                            <a:srgbClr val="FFFFFF">
                              <a:alpha val="100000"/>
                            </a:srgbClr>
                          </a:solidFill>
                          <a:latin typeface="Microsoft YaHei"/>
                          <a:ea typeface="Microsoft YaHei"/>
                          <a:cs typeface="Microsoft YaHei"/>
                        </a:rPr>
                        <a:t>亲师友，习礼仪。   香九龄，能温席。孝于亲，所当执。融四岁，</a:t>
                      </a:r>
                      <a:r>
                        <a:rPr sz="2000" kern="0" spc="-30" dirty="0">
                          <a:solidFill>
                            <a:srgbClr val="FFFFFF">
                              <a:alpha val="100000"/>
                            </a:srgbClr>
                          </a:solidFill>
                          <a:latin typeface="Microsoft YaHei"/>
                          <a:ea typeface="Microsoft YaHei"/>
                          <a:cs typeface="Microsoft YaHei"/>
                        </a:rPr>
                        <a:t>能让梨。弟于长，宜先知。     </a:t>
                      </a:r>
                      <a:r>
                        <a:rPr sz="2000" kern="0" spc="-50" dirty="0">
                          <a:solidFill>
                            <a:srgbClr val="FFFFFF">
                              <a:alpha val="100000"/>
                            </a:srgbClr>
                          </a:solidFill>
                          <a:latin typeface="Microsoft YaHei"/>
                          <a:ea typeface="Microsoft YaHei"/>
                          <a:cs typeface="Microsoft YaHei"/>
                        </a:rPr>
                        <a:t>首孝弟，次见闻。知某数，识某文。</a:t>
                      </a:r>
                      <a:r>
                        <a:rPr sz="2000" kern="0" spc="130" dirty="0">
                          <a:solidFill>
                            <a:srgbClr val="FFFFFF">
                              <a:alpha val="100000"/>
                            </a:srgbClr>
                          </a:solidFill>
                          <a:latin typeface="Microsoft YaHei"/>
                          <a:ea typeface="Microsoft YaHei"/>
                          <a:cs typeface="Microsoft YaHei"/>
                        </a:rPr>
                        <a:t>  </a:t>
                      </a:r>
                      <a:r>
                        <a:rPr sz="2000" kern="0" spc="-50" dirty="0">
                          <a:solidFill>
                            <a:srgbClr val="FFFFFF">
                              <a:alpha val="100000"/>
                            </a:srgbClr>
                          </a:solidFill>
                          <a:latin typeface="Microsoft YaHei"/>
                          <a:ea typeface="Microsoft YaHei"/>
                          <a:cs typeface="Microsoft YaHei"/>
                        </a:rPr>
                        <a:t>一而十，十而百。百而千，千而万</a:t>
                      </a:r>
                      <a:r>
                        <a:rPr sz="2000" kern="0" spc="-60" dirty="0">
                          <a:solidFill>
                            <a:srgbClr val="FFFFFF">
                              <a:alpha val="100000"/>
                            </a:srgbClr>
                          </a:solidFill>
                          <a:latin typeface="Microsoft YaHei"/>
                          <a:ea typeface="Microsoft YaHei"/>
                          <a:cs typeface="Microsoft YaHei"/>
                        </a:rPr>
                        <a:t>。   三才者，天地人。     </a:t>
                      </a:r>
                      <a:r>
                        <a:rPr sz="2000" kern="0" spc="-30" dirty="0">
                          <a:solidFill>
                            <a:srgbClr val="FFFFFF">
                              <a:alpha val="100000"/>
                            </a:srgbClr>
                          </a:solidFill>
                          <a:latin typeface="Microsoft YaHei"/>
                          <a:ea typeface="Microsoft YaHei"/>
                          <a:cs typeface="Microsoft YaHei"/>
                        </a:rPr>
                        <a:t>三光者，日月星。三纲者，君臣义</a:t>
                      </a:r>
                      <a:r>
                        <a:rPr sz="2000" kern="0" spc="-40" dirty="0">
                          <a:solidFill>
                            <a:srgbClr val="FFFFFF">
                              <a:alpha val="100000"/>
                            </a:srgbClr>
                          </a:solidFill>
                          <a:latin typeface="Microsoft YaHei"/>
                          <a:ea typeface="Microsoft YaHei"/>
                          <a:cs typeface="Microsoft YaHei"/>
                        </a:rPr>
                        <a:t>。父子亲，夫妇顺。</a:t>
                      </a:r>
                      <a:r>
                        <a:rPr sz="2000" kern="0" spc="170" dirty="0">
                          <a:solidFill>
                            <a:srgbClr val="FFFFFF">
                              <a:alpha val="100000"/>
                            </a:srgbClr>
                          </a:solidFill>
                          <a:latin typeface="Microsoft YaHei"/>
                          <a:ea typeface="Microsoft YaHei"/>
                          <a:cs typeface="Microsoft YaHei"/>
                        </a:rPr>
                        <a:t>   </a:t>
                      </a:r>
                      <a:r>
                        <a:rPr sz="2000" kern="0" spc="-40" dirty="0">
                          <a:solidFill>
                            <a:srgbClr val="FFFFFF">
                              <a:alpha val="100000"/>
                            </a:srgbClr>
                          </a:solidFill>
                          <a:latin typeface="Microsoft YaHei"/>
                          <a:ea typeface="Microsoft YaHei"/>
                          <a:cs typeface="Microsoft YaHei"/>
                        </a:rPr>
                        <a:t>曰春夏，曰秋冬。此四时，运不穷。     </a:t>
                      </a:r>
                      <a:r>
                        <a:rPr sz="2000" kern="0" spc="-30" dirty="0">
                          <a:solidFill>
                            <a:srgbClr val="FFFFFF">
                              <a:alpha val="100000"/>
                            </a:srgbClr>
                          </a:solidFill>
                          <a:latin typeface="Microsoft YaHei"/>
                          <a:ea typeface="Microsoft YaHei"/>
                          <a:cs typeface="Microsoft YaHei"/>
                        </a:rPr>
                        <a:t>曰南北，曰西东。此四方，应乎中</a:t>
                      </a:r>
                      <a:r>
                        <a:rPr sz="2000" kern="0" spc="-40" dirty="0">
                          <a:solidFill>
                            <a:srgbClr val="FFFFFF">
                              <a:alpha val="100000"/>
                            </a:srgbClr>
                          </a:solidFill>
                          <a:latin typeface="Microsoft YaHei"/>
                          <a:ea typeface="Microsoft YaHei"/>
                          <a:cs typeface="Microsoft YaHei"/>
                        </a:rPr>
                        <a:t>。</a:t>
                      </a:r>
                      <a:r>
                        <a:rPr sz="2000" kern="0" spc="170" dirty="0">
                          <a:solidFill>
                            <a:srgbClr val="FFFFFF">
                              <a:alpha val="100000"/>
                            </a:srgbClr>
                          </a:solidFill>
                          <a:latin typeface="Microsoft YaHei"/>
                          <a:ea typeface="Microsoft YaHei"/>
                          <a:cs typeface="Microsoft YaHei"/>
                        </a:rPr>
                        <a:t>   </a:t>
                      </a:r>
                      <a:r>
                        <a:rPr sz="2000" kern="0" spc="-40" dirty="0">
                          <a:solidFill>
                            <a:srgbClr val="FFFFFF">
                              <a:alpha val="100000"/>
                            </a:srgbClr>
                          </a:solidFill>
                          <a:latin typeface="Microsoft YaHei"/>
                          <a:ea typeface="Microsoft YaHei"/>
                          <a:cs typeface="Microsoft YaHei"/>
                        </a:rPr>
                        <a:t>曰水火，木金土。此五行，本乎数。曰仁义，礼智信。     </a:t>
                      </a:r>
                      <a:r>
                        <a:rPr sz="2000" kern="0" spc="-20" dirty="0">
                          <a:solidFill>
                            <a:srgbClr val="FFFFFF">
                              <a:alpha val="100000"/>
                            </a:srgbClr>
                          </a:solidFill>
                          <a:latin typeface="Microsoft YaHei"/>
                          <a:ea typeface="Microsoft YaHei"/>
                          <a:cs typeface="Microsoft YaHei"/>
                        </a:rPr>
                        <a:t>此五常，不容紊。   稻粱菽，麦黍稷。此六谷，人所食。马牛羊，</a:t>
                      </a:r>
                      <a:r>
                        <a:rPr sz="2000" kern="0" spc="-30" dirty="0">
                          <a:solidFill>
                            <a:srgbClr val="FFFFFF">
                              <a:alpha val="100000"/>
                            </a:srgbClr>
                          </a:solidFill>
                          <a:latin typeface="Microsoft YaHei"/>
                          <a:ea typeface="Microsoft YaHei"/>
                          <a:cs typeface="Microsoft YaHei"/>
                        </a:rPr>
                        <a:t>鸡犬豕。此六畜，人所饲。     </a:t>
                      </a:r>
                      <a:r>
                        <a:rPr sz="2000" kern="0" spc="-10" dirty="0">
                          <a:solidFill>
                            <a:srgbClr val="FFFFFF">
                              <a:alpha val="100000"/>
                            </a:srgbClr>
                          </a:solidFill>
                          <a:latin typeface="Microsoft YaHei"/>
                          <a:ea typeface="Microsoft YaHei"/>
                          <a:cs typeface="Microsoft YaHei"/>
                        </a:rPr>
                        <a:t>曰喜怒，曰哀惧。爱恶欲，七情具。□土革，木石金。与丝竹，乃八音。   高曾祖，父而身。     </a:t>
                      </a:r>
                      <a:r>
                        <a:rPr sz="2000" kern="0" spc="-20" dirty="0">
                          <a:solidFill>
                            <a:srgbClr val="FFFFFF">
                              <a:alpha val="100000"/>
                            </a:srgbClr>
                          </a:solidFill>
                          <a:latin typeface="Microsoft YaHei"/>
                          <a:ea typeface="Microsoft YaHei"/>
                          <a:cs typeface="Microsoft YaHei"/>
                        </a:rPr>
                        <a:t>身而子，子而孙。自子孙，至元曾。乃九族，而之伦。   父子恩，</a:t>
                      </a:r>
                      <a:r>
                        <a:rPr sz="2000" kern="0" spc="-30" dirty="0">
                          <a:solidFill>
                            <a:srgbClr val="FFFFFF">
                              <a:alpha val="100000"/>
                            </a:srgbClr>
                          </a:solidFill>
                          <a:latin typeface="Microsoft YaHei"/>
                          <a:ea typeface="Microsoft YaHei"/>
                          <a:cs typeface="Microsoft YaHei"/>
                        </a:rPr>
                        <a:t>夫妇从。兄则友，弟则恭。     </a:t>
                      </a:r>
                      <a:r>
                        <a:rPr sz="2000" kern="0" spc="-20" dirty="0">
                          <a:solidFill>
                            <a:srgbClr val="FFFFFF">
                              <a:alpha val="100000"/>
                            </a:srgbClr>
                          </a:solidFill>
                          <a:latin typeface="Microsoft YaHei"/>
                          <a:ea typeface="Microsoft YaHei"/>
                          <a:cs typeface="Microsoft YaHei"/>
                        </a:rPr>
                        <a:t>长幼序，友与朋。君则敬，臣则忠。 </a:t>
                      </a:r>
                      <a:r>
                        <a:rPr sz="2000" kern="0" spc="-30" dirty="0">
                          <a:solidFill>
                            <a:srgbClr val="FFFFFF">
                              <a:alpha val="100000"/>
                            </a:srgbClr>
                          </a:solidFill>
                          <a:latin typeface="Microsoft YaHei"/>
                          <a:ea typeface="Microsoft YaHei"/>
                          <a:cs typeface="Microsoft YaHei"/>
                        </a:rPr>
                        <a:t>  此十义，人所同。</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bl>
          </a:graphicData>
        </a:graphic>
      </p:graphicFrame>
      <p:sp>
        <p:nvSpPr>
          <p:cNvPr id="350" name="textbox 350"/>
          <p:cNvSpPr/>
          <p:nvPr/>
        </p:nvSpPr>
        <p:spPr>
          <a:xfrm>
            <a:off x="844932" y="428143"/>
            <a:ext cx="2644775" cy="68199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5166"/>
              </a:lnSpc>
              <a:tabLst/>
            </a:pPr>
            <a:r>
              <a:rPr sz="4000" kern="0" spc="3150" dirty="0">
                <a:solidFill>
                  <a:srgbClr val="00B075">
                    <a:alpha val="100000"/>
                  </a:srgbClr>
                </a:solidFill>
                <a:latin typeface="Arial"/>
                <a:ea typeface="Arial"/>
                <a:cs typeface="Arial"/>
              </a:rPr>
              <a:t>v</a:t>
            </a:r>
            <a:r>
              <a:rPr sz="4000" kern="0" spc="410" dirty="0">
                <a:solidFill>
                  <a:srgbClr val="00B075">
                    <a:alpha val="100000"/>
                  </a:srgbClr>
                </a:solidFill>
                <a:latin typeface="Arial"/>
                <a:ea typeface="Arial"/>
                <a:cs typeface="Arial"/>
              </a:rPr>
              <a:t> </a:t>
            </a:r>
            <a:r>
              <a:rPr sz="3000" kern="0" spc="40" baseline="36375" dirty="0">
                <a:solidFill>
                  <a:srgbClr val="44546A">
                    <a:alpha val="100000"/>
                  </a:srgbClr>
                </a:solidFill>
                <a:latin typeface="Microsoft YaHei"/>
                <a:ea typeface="Microsoft YaHei"/>
                <a:cs typeface="Microsoft YaHei"/>
              </a:rPr>
              <a:t>古代的家庭教育</a:t>
            </a:r>
            <a:endParaRPr lang="Microsoft YaHei" altLang="Microsoft YaHei" sz="3000" baseline="36375" dirty="0"/>
          </a:p>
        </p:txBody>
      </p:sp>
      <p:sp>
        <p:nvSpPr>
          <p:cNvPr id="352" name="textbox 352"/>
          <p:cNvSpPr/>
          <p:nvPr/>
        </p:nvSpPr>
        <p:spPr>
          <a:xfrm>
            <a:off x="5253017" y="701142"/>
            <a:ext cx="1810385" cy="354329"/>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587"/>
              </a:lnSpc>
              <a:tabLst/>
            </a:pPr>
            <a:r>
              <a:rPr sz="2000" kern="0" spc="-140" dirty="0">
                <a:solidFill>
                  <a:srgbClr val="44546A">
                    <a:alpha val="100000"/>
                  </a:srgbClr>
                </a:solidFill>
                <a:latin typeface="Microsoft YaHei"/>
                <a:ea typeface="Microsoft YaHei"/>
                <a:cs typeface="Microsoft YaHei"/>
              </a:rPr>
              <a:t>《三字经》摘抄</a:t>
            </a:r>
            <a:endParaRPr lang="Microsoft YaHei" altLang="Microsoft YaHei" sz="2000" dirty="0"/>
          </a:p>
        </p:txBody>
      </p:sp>
      <p:grpSp>
        <p:nvGrpSpPr>
          <p:cNvPr id="38" name="group 38"/>
          <p:cNvGrpSpPr/>
          <p:nvPr/>
        </p:nvGrpSpPr>
        <p:grpSpPr>
          <a:xfrm rot="21600000">
            <a:off x="1750281" y="181482"/>
            <a:ext cx="2331351" cy="199231"/>
            <a:chOff x="0" y="0"/>
            <a:chExt cx="2331351" cy="199231"/>
          </a:xfrm>
        </p:grpSpPr>
        <p:pic>
          <p:nvPicPr>
            <p:cNvPr id="354" name="picture 354"/>
            <p:cNvPicPr>
              <a:picLocks noChangeAspect="1"/>
            </p:cNvPicPr>
            <p:nvPr/>
          </p:nvPicPr>
          <p:blipFill>
            <a:blip r:embed="rId3"/>
            <a:stretch>
              <a:fillRect/>
            </a:stretch>
          </p:blipFill>
          <p:spPr>
            <a:xfrm rot="21600000">
              <a:off x="1956" y="11350"/>
              <a:ext cx="2329395" cy="187880"/>
            </a:xfrm>
            <a:prstGeom prst="rect">
              <a:avLst/>
            </a:prstGeom>
          </p:spPr>
        </p:pic>
        <p:sp>
          <p:nvSpPr>
            <p:cNvPr id="356" name="textbox 356"/>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35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8" name="picture 3668"/>
          <p:cNvPicPr>
            <a:picLocks noChangeAspect="1"/>
          </p:cNvPicPr>
          <p:nvPr/>
        </p:nvPicPr>
        <p:blipFill>
          <a:blip r:embed="rId2"/>
          <a:stretch>
            <a:fillRect/>
          </a:stretch>
        </p:blipFill>
        <p:spPr>
          <a:xfrm rot="21600000">
            <a:off x="0" y="0"/>
            <a:ext cx="12192000" cy="6858000"/>
          </a:xfrm>
          <a:prstGeom prst="rect">
            <a:avLst/>
          </a:prstGeom>
        </p:spPr>
      </p:pic>
      <p:sp>
        <p:nvSpPr>
          <p:cNvPr id="367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672" name="textbox 3672"/>
          <p:cNvSpPr/>
          <p:nvPr/>
        </p:nvSpPr>
        <p:spPr>
          <a:xfrm>
            <a:off x="1415576" y="508501"/>
            <a:ext cx="5703570" cy="5788025"/>
          </a:xfrm>
          <a:prstGeom prst="rect">
            <a:avLst/>
          </a:prstGeom>
        </p:spPr>
        <p:txBody>
          <a:bodyPr vert="horz" wrap="square" lIns="0" tIns="0" rIns="0" bIns="0"/>
          <a:lstStyle/>
          <a:p>
            <a:pPr algn="l" rtl="0" eaLnBrk="0">
              <a:lnSpc>
                <a:spcPct val="87417"/>
              </a:lnSpc>
              <a:tabLst/>
            </a:pPr>
            <a:endParaRPr lang="Arial" altLang="Arial" sz="100" dirty="0"/>
          </a:p>
          <a:p>
            <a:pPr marL="227965" algn="l" rtl="0" eaLnBrk="0">
              <a:lnSpc>
                <a:spcPct val="91000"/>
              </a:lnSpc>
              <a:tabLst/>
            </a:pPr>
            <a:r>
              <a:rPr sz="2400" b="1" kern="0" spc="-10" dirty="0">
                <a:solidFill>
                  <a:srgbClr val="7F7F7F">
                    <a:alpha val="100000"/>
                  </a:srgbClr>
                </a:solidFill>
                <a:latin typeface="Microsoft YaHei"/>
                <a:ea typeface="Microsoft YaHei"/>
                <a:cs typeface="Microsoft YaHei"/>
              </a:rPr>
              <a:t>近代法国的学前教育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34290" algn="l" rtl="0" eaLnBrk="0">
              <a:lnSpc>
                <a:spcPct val="91000"/>
              </a:lnSpc>
              <a:spcBef>
                <a:spcPts val="611"/>
              </a:spcBef>
              <a:tabLst/>
            </a:pPr>
            <a:r>
              <a:rPr sz="2000" b="1" kern="0" spc="-20" dirty="0">
                <a:solidFill>
                  <a:srgbClr val="000000">
                    <a:alpha val="100000"/>
                  </a:srgbClr>
                </a:solidFill>
                <a:latin typeface="Microsoft YaHei"/>
                <a:ea typeface="Microsoft YaHei"/>
                <a:cs typeface="Microsoft YaHei"/>
              </a:rPr>
              <a:t>19世纪下半叶的学前教育</a:t>
            </a:r>
            <a:endParaRPr lang="Microsoft YaHei" altLang="Microsoft YaHei" sz="2000" dirty="0"/>
          </a:p>
          <a:p>
            <a:pPr marL="17779" algn="l" rtl="0" eaLnBrk="0">
              <a:lnSpc>
                <a:spcPct val="91000"/>
              </a:lnSpc>
              <a:spcBef>
                <a:spcPts val="936"/>
              </a:spcBef>
              <a:tabLst/>
            </a:pPr>
            <a:r>
              <a:rPr sz="2000" b="1" kern="0" spc="0" dirty="0">
                <a:solidFill>
                  <a:srgbClr val="000000">
                    <a:alpha val="100000"/>
                  </a:srgbClr>
                </a:solidFill>
                <a:latin typeface="Microsoft YaHei"/>
                <a:ea typeface="Microsoft YaHei"/>
                <a:cs typeface="Microsoft YaHei"/>
              </a:rPr>
              <a:t>三、法国政府的托儿所政</a:t>
            </a:r>
            <a:r>
              <a:rPr sz="2000" b="1" kern="0" spc="-10" dirty="0">
                <a:solidFill>
                  <a:srgbClr val="000000">
                    <a:alpha val="100000"/>
                  </a:srgbClr>
                </a:solidFill>
                <a:latin typeface="Microsoft YaHei"/>
                <a:ea typeface="Microsoft YaHei"/>
                <a:cs typeface="Microsoft YaHei"/>
              </a:rPr>
              <a:t>策及措施</a:t>
            </a:r>
            <a:endParaRPr lang="Microsoft YaHei" altLang="Microsoft YaHei" sz="2000" dirty="0"/>
          </a:p>
          <a:p>
            <a:pPr marL="34290" algn="l" rtl="0" eaLnBrk="0">
              <a:lnSpc>
                <a:spcPct val="91000"/>
              </a:lnSpc>
              <a:spcBef>
                <a:spcPts val="936"/>
              </a:spcBef>
              <a:tabLst/>
            </a:pPr>
            <a:r>
              <a:rPr sz="2000" b="1" kern="0" spc="-150" dirty="0">
                <a:solidFill>
                  <a:srgbClr val="00B075">
                    <a:alpha val="100000"/>
                  </a:srgbClr>
                </a:solidFill>
                <a:latin typeface="Microsoft YaHei"/>
                <a:ea typeface="Microsoft YaHei"/>
                <a:cs typeface="Microsoft YaHei"/>
              </a:rPr>
              <a:t>1、加强行政管理：</a:t>
            </a:r>
            <a:endParaRPr lang="Microsoft YaHei" altLang="Microsoft YaHei" sz="2000" dirty="0"/>
          </a:p>
          <a:p>
            <a:pPr marL="176529" algn="l" rtl="0" eaLnBrk="0">
              <a:lnSpc>
                <a:spcPts val="2587"/>
              </a:lnSpc>
              <a:spcBef>
                <a:spcPts val="566"/>
              </a:spcBef>
              <a:tabLst/>
            </a:pPr>
            <a:r>
              <a:rPr sz="2000" kern="0" spc="-100" dirty="0">
                <a:solidFill>
                  <a:srgbClr val="000000">
                    <a:alpha val="100000"/>
                  </a:srgbClr>
                </a:solidFill>
                <a:latin typeface="Microsoft YaHei"/>
                <a:ea typeface="Microsoft YaHei"/>
                <a:cs typeface="Microsoft YaHei"/>
              </a:rPr>
              <a:t>（1）</a:t>
            </a:r>
            <a:r>
              <a:rPr sz="2000" kern="0" spc="-37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1833年，“基佐法案”</a:t>
            </a:r>
            <a:endParaRPr lang="Microsoft YaHei" altLang="Microsoft YaHei" sz="2000" dirty="0"/>
          </a:p>
          <a:p>
            <a:pPr marL="462915" algn="l" rtl="0" eaLnBrk="0">
              <a:lnSpc>
                <a:spcPts val="2885"/>
              </a:lnSpc>
              <a:tabLst/>
            </a:pPr>
            <a:r>
              <a:rPr sz="2000" kern="0" spc="-60" dirty="0">
                <a:solidFill>
                  <a:srgbClr val="000000">
                    <a:alpha val="100000"/>
                  </a:srgbClr>
                </a:solidFill>
                <a:latin typeface="Microsoft YaHei"/>
                <a:ea typeface="Microsoft YaHei"/>
                <a:cs typeface="Microsoft YaHei"/>
              </a:rPr>
              <a:t>托儿所是初等教育的基础；</a:t>
            </a:r>
            <a:endParaRPr lang="Microsoft YaHei" altLang="Microsoft YaHei" sz="2000" dirty="0"/>
          </a:p>
          <a:p>
            <a:pPr marL="176529" algn="l" rtl="0" eaLnBrk="0">
              <a:lnSpc>
                <a:spcPts val="2587"/>
              </a:lnSpc>
              <a:spcBef>
                <a:spcPts val="768"/>
              </a:spcBef>
              <a:tabLst/>
            </a:pPr>
            <a:r>
              <a:rPr sz="2000" kern="0" spc="-110" dirty="0">
                <a:solidFill>
                  <a:srgbClr val="000000">
                    <a:alpha val="100000"/>
                  </a:srgbClr>
                </a:solidFill>
                <a:latin typeface="Microsoft YaHei"/>
                <a:ea typeface="Microsoft YaHei"/>
                <a:cs typeface="Microsoft YaHei"/>
              </a:rPr>
              <a:t>（2）纳入公共教育</a:t>
            </a:r>
            <a:r>
              <a:rPr sz="2000" kern="0" spc="-120" dirty="0">
                <a:solidFill>
                  <a:srgbClr val="000000">
                    <a:alpha val="100000"/>
                  </a:srgbClr>
                </a:solidFill>
                <a:latin typeface="Microsoft YaHei"/>
                <a:ea typeface="Microsoft YaHei"/>
                <a:cs typeface="Microsoft YaHei"/>
              </a:rPr>
              <a:t>部管辖</a:t>
            </a:r>
            <a:endParaRPr lang="Microsoft YaHei" altLang="Microsoft YaHei" sz="2000" dirty="0"/>
          </a:p>
          <a:p>
            <a:pPr marL="335915" algn="l" rtl="0" eaLnBrk="0">
              <a:lnSpc>
                <a:spcPct val="91000"/>
              </a:lnSpc>
              <a:spcBef>
                <a:spcPts val="904"/>
              </a:spcBef>
              <a:tabLst/>
            </a:pPr>
            <a:r>
              <a:rPr sz="2000" kern="0" spc="-50" dirty="0">
                <a:solidFill>
                  <a:srgbClr val="000000">
                    <a:alpha val="100000"/>
                  </a:srgbClr>
                </a:solidFill>
                <a:latin typeface="Microsoft YaHei"/>
                <a:ea typeface="Microsoft YaHei"/>
                <a:cs typeface="Microsoft YaHei"/>
              </a:rPr>
              <a:t>1837年，有关托儿所的管理、监督体系的规定；</a:t>
            </a:r>
            <a:endParaRPr lang="Microsoft YaHei" altLang="Microsoft YaHei" sz="2000" dirty="0"/>
          </a:p>
          <a:p>
            <a:pPr marL="176529" algn="l" rtl="0" eaLnBrk="0">
              <a:lnSpc>
                <a:spcPts val="2587"/>
              </a:lnSpc>
              <a:spcBef>
                <a:spcPts val="566"/>
              </a:spcBef>
              <a:tabLst/>
            </a:pPr>
            <a:r>
              <a:rPr sz="2000" kern="0" spc="-140" dirty="0">
                <a:solidFill>
                  <a:srgbClr val="000000">
                    <a:alpha val="100000"/>
                  </a:srgbClr>
                </a:solidFill>
                <a:latin typeface="Microsoft YaHei"/>
                <a:ea typeface="Microsoft YaHei"/>
                <a:cs typeface="Microsoft YaHei"/>
              </a:rPr>
              <a:t>（3）“托儿所内部规章制</a:t>
            </a:r>
            <a:r>
              <a:rPr sz="2000" kern="0" spc="-150" dirty="0">
                <a:solidFill>
                  <a:srgbClr val="000000">
                    <a:alpha val="100000"/>
                  </a:srgbClr>
                </a:solidFill>
                <a:latin typeface="Microsoft YaHei"/>
                <a:ea typeface="Microsoft YaHei"/>
                <a:cs typeface="Microsoft YaHei"/>
              </a:rPr>
              <a:t>度”</a:t>
            </a:r>
            <a:endParaRPr lang="Microsoft YaHei" altLang="Microsoft YaHei" sz="2000" dirty="0"/>
          </a:p>
          <a:p>
            <a:pPr marL="13970" algn="l" rtl="0" eaLnBrk="0">
              <a:lnSpc>
                <a:spcPts val="2883"/>
              </a:lnSpc>
              <a:tabLst/>
            </a:pPr>
            <a:r>
              <a:rPr sz="2000" kern="0" spc="-10" dirty="0">
                <a:solidFill>
                  <a:srgbClr val="000000">
                    <a:alpha val="100000"/>
                  </a:srgbClr>
                </a:solidFill>
                <a:latin typeface="Microsoft YaHei"/>
                <a:ea typeface="Microsoft YaHei"/>
                <a:cs typeface="Microsoft YaHei"/>
              </a:rPr>
              <a:t>性质</a:t>
            </a:r>
            <a:endParaRPr lang="Microsoft YaHei" altLang="Microsoft YaHei" sz="2000" dirty="0"/>
          </a:p>
          <a:p>
            <a:pPr marL="13334" algn="l" rtl="0" eaLnBrk="0">
              <a:lnSpc>
                <a:spcPct val="91000"/>
              </a:lnSpc>
              <a:spcBef>
                <a:spcPts val="1140"/>
              </a:spcBef>
              <a:tabLst/>
            </a:pPr>
            <a:r>
              <a:rPr sz="2000" kern="0" spc="-10" dirty="0">
                <a:solidFill>
                  <a:srgbClr val="000000">
                    <a:alpha val="100000"/>
                  </a:srgbClr>
                </a:solidFill>
                <a:latin typeface="Microsoft YaHei"/>
                <a:ea typeface="Microsoft YaHei"/>
                <a:cs typeface="Microsoft YaHei"/>
              </a:rPr>
              <a:t>保育内容</a:t>
            </a:r>
            <a:endParaRPr lang="Microsoft YaHei" altLang="Microsoft YaHei" sz="2000" dirty="0"/>
          </a:p>
          <a:p>
            <a:pPr marL="24129" algn="l" rtl="0" eaLnBrk="0">
              <a:lnSpc>
                <a:spcPct val="91000"/>
              </a:lnSpc>
              <a:spcBef>
                <a:spcPts val="937"/>
              </a:spcBef>
              <a:tabLst/>
            </a:pPr>
            <a:r>
              <a:rPr sz="2000" kern="0" spc="-10" dirty="0">
                <a:solidFill>
                  <a:srgbClr val="000000">
                    <a:alpha val="100000"/>
                  </a:srgbClr>
                </a:solidFill>
                <a:latin typeface="Microsoft YaHei"/>
                <a:ea typeface="Microsoft YaHei"/>
                <a:cs typeface="Microsoft YaHei"/>
              </a:rPr>
              <a:t>时间和设施、教育方法</a:t>
            </a:r>
            <a:endParaRPr lang="Microsoft YaHei" altLang="Microsoft YaHei" sz="2000" dirty="0"/>
          </a:p>
          <a:p>
            <a:pPr marL="24129" algn="l" rtl="0" eaLnBrk="0">
              <a:lnSpc>
                <a:spcPct val="91000"/>
              </a:lnSpc>
              <a:spcBef>
                <a:spcPts val="936"/>
              </a:spcBef>
              <a:tabLst/>
            </a:pPr>
            <a:r>
              <a:rPr sz="2000" b="1" kern="0" spc="-30" dirty="0">
                <a:solidFill>
                  <a:srgbClr val="00B075">
                    <a:alpha val="100000"/>
                  </a:srgbClr>
                </a:solidFill>
                <a:latin typeface="Microsoft YaHei"/>
                <a:ea typeface="Microsoft YaHei"/>
                <a:cs typeface="Microsoft YaHei"/>
              </a:rPr>
              <a:t>2、加大财政资助</a:t>
            </a:r>
            <a:endParaRPr lang="Microsoft YaHei" altLang="Microsoft YaHei" sz="2000" dirty="0"/>
          </a:p>
          <a:p>
            <a:pPr algn="l" rtl="0" eaLnBrk="0">
              <a:lnSpc>
                <a:spcPct val="111000"/>
              </a:lnSpc>
              <a:tabLst/>
            </a:pPr>
            <a:endParaRPr lang="Arial" altLang="Arial" sz="700" dirty="0"/>
          </a:p>
          <a:p>
            <a:pPr marL="12700" algn="l" rtl="0" eaLnBrk="0">
              <a:lnSpc>
                <a:spcPct val="91000"/>
              </a:lnSpc>
              <a:spcBef>
                <a:spcPts val="4"/>
              </a:spcBef>
              <a:tabLst/>
            </a:pPr>
            <a:r>
              <a:rPr sz="2000" kern="0" spc="0" dirty="0">
                <a:solidFill>
                  <a:srgbClr val="000000">
                    <a:alpha val="100000"/>
                  </a:srgbClr>
                </a:solidFill>
                <a:latin typeface="Microsoft YaHei"/>
                <a:ea typeface="Microsoft YaHei"/>
                <a:cs typeface="Microsoft YaHei"/>
              </a:rPr>
              <a:t>是法国托儿所得以迅速普及的主要动力。</a:t>
            </a:r>
            <a:endParaRPr lang="Microsoft YaHei" altLang="Microsoft YaHei" sz="2000" dirty="0"/>
          </a:p>
        </p:txBody>
      </p:sp>
      <p:sp>
        <p:nvSpPr>
          <p:cNvPr id="3674" name="textbox 367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67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496" name="group 496"/>
          <p:cNvGrpSpPr/>
          <p:nvPr/>
        </p:nvGrpSpPr>
        <p:grpSpPr>
          <a:xfrm rot="21600000">
            <a:off x="1584024" y="181482"/>
            <a:ext cx="2475911" cy="199231"/>
            <a:chOff x="0" y="0"/>
            <a:chExt cx="2475911" cy="199231"/>
          </a:xfrm>
        </p:grpSpPr>
        <p:pic>
          <p:nvPicPr>
            <p:cNvPr id="3678" name="picture 3678"/>
            <p:cNvPicPr>
              <a:picLocks noChangeAspect="1"/>
            </p:cNvPicPr>
            <p:nvPr/>
          </p:nvPicPr>
          <p:blipFill>
            <a:blip r:embed="rId3"/>
            <a:stretch>
              <a:fillRect/>
            </a:stretch>
          </p:blipFill>
          <p:spPr>
            <a:xfrm rot="21600000">
              <a:off x="13274" y="11350"/>
              <a:ext cx="2462636" cy="187880"/>
            </a:xfrm>
            <a:prstGeom prst="rect">
              <a:avLst/>
            </a:prstGeom>
          </p:spPr>
        </p:pic>
        <p:sp>
          <p:nvSpPr>
            <p:cNvPr id="3680" name="textbox 3680"/>
            <p:cNvSpPr/>
            <p:nvPr/>
          </p:nvSpPr>
          <p:spPr>
            <a:xfrm>
              <a:off x="-12700" y="-12700"/>
              <a:ext cx="250190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6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4" name="picture 3684"/>
          <p:cNvPicPr>
            <a:picLocks noChangeAspect="1"/>
          </p:cNvPicPr>
          <p:nvPr/>
        </p:nvPicPr>
        <p:blipFill>
          <a:blip r:embed="rId2"/>
          <a:stretch>
            <a:fillRect/>
          </a:stretch>
        </p:blipFill>
        <p:spPr>
          <a:xfrm rot="21600000">
            <a:off x="0" y="0"/>
            <a:ext cx="12192000" cy="6858000"/>
          </a:xfrm>
          <a:prstGeom prst="rect">
            <a:avLst/>
          </a:prstGeom>
        </p:spPr>
      </p:pic>
      <p:sp>
        <p:nvSpPr>
          <p:cNvPr id="36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688" name="textbox 3688"/>
          <p:cNvSpPr/>
          <p:nvPr/>
        </p:nvSpPr>
        <p:spPr>
          <a:xfrm>
            <a:off x="1415321" y="508501"/>
            <a:ext cx="8669655" cy="4253229"/>
          </a:xfrm>
          <a:prstGeom prst="rect">
            <a:avLst/>
          </a:prstGeom>
        </p:spPr>
        <p:txBody>
          <a:bodyPr vert="horz" wrap="square" lIns="0" tIns="0" rIns="0" bIns="0"/>
          <a:lstStyle/>
          <a:p>
            <a:pPr algn="l" rtl="0" eaLnBrk="0">
              <a:lnSpc>
                <a:spcPct val="87417"/>
              </a:lnSpc>
              <a:tabLst/>
            </a:pPr>
            <a:endParaRPr lang="Arial" altLang="Arial" sz="100" dirty="0"/>
          </a:p>
          <a:p>
            <a:pPr marL="228600" algn="l" rtl="0" eaLnBrk="0">
              <a:lnSpc>
                <a:spcPct val="91000"/>
              </a:lnSpc>
              <a:tabLst/>
            </a:pPr>
            <a:r>
              <a:rPr sz="2400" b="1" kern="0" spc="-10" dirty="0">
                <a:solidFill>
                  <a:srgbClr val="7F7F7F">
                    <a:alpha val="100000"/>
                  </a:srgbClr>
                </a:solidFill>
                <a:latin typeface="Microsoft YaHei"/>
                <a:ea typeface="Microsoft YaHei"/>
                <a:cs typeface="Microsoft YaHei"/>
              </a:rPr>
              <a:t>近代法国的学前教育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26669" algn="l" rtl="0" eaLnBrk="0">
              <a:lnSpc>
                <a:spcPct val="91000"/>
              </a:lnSpc>
              <a:spcBef>
                <a:spcPts val="611"/>
              </a:spcBef>
              <a:tabLst/>
            </a:pPr>
            <a:r>
              <a:rPr sz="2000" b="1" kern="0" spc="-10" dirty="0">
                <a:solidFill>
                  <a:srgbClr val="000000">
                    <a:alpha val="100000"/>
                  </a:srgbClr>
                </a:solidFill>
                <a:latin typeface="Microsoft YaHei"/>
                <a:ea typeface="Microsoft YaHei"/>
                <a:cs typeface="Microsoft YaHei"/>
              </a:rPr>
              <a:t>四、福禄贝尔幼儿园的影响</a:t>
            </a:r>
            <a:endParaRPr lang="Microsoft YaHei" altLang="Microsoft YaHei" sz="2000" dirty="0"/>
          </a:p>
          <a:p>
            <a:pPr marL="37465" algn="l" rtl="0" eaLnBrk="0">
              <a:lnSpc>
                <a:spcPct val="83000"/>
              </a:lnSpc>
              <a:spcBef>
                <a:spcPts val="927"/>
              </a:spcBef>
              <a:tabLst/>
            </a:pPr>
            <a:r>
              <a:rPr sz="2000" kern="0" spc="0" dirty="0">
                <a:solidFill>
                  <a:srgbClr val="000000">
                    <a:alpha val="100000"/>
                  </a:srgbClr>
                </a:solidFill>
                <a:latin typeface="Microsoft YaHei"/>
                <a:ea typeface="Microsoft YaHei"/>
                <a:cs typeface="Microsoft YaHei"/>
              </a:rPr>
              <a:t>1855年，别劳夫人</a:t>
            </a:r>
            <a:r>
              <a:rPr sz="2000" kern="0" spc="-10" dirty="0">
                <a:solidFill>
                  <a:srgbClr val="000000">
                    <a:alpha val="100000"/>
                  </a:srgbClr>
                </a:solidFill>
                <a:latin typeface="Microsoft YaHei"/>
                <a:ea typeface="Microsoft YaHei"/>
                <a:cs typeface="Microsoft YaHei"/>
              </a:rPr>
              <a:t>到达法国，开始引入福禄贝尔的教育思想</a:t>
            </a:r>
            <a:endParaRPr lang="Microsoft YaHei" altLang="Microsoft YaHei" sz="2000" dirty="0"/>
          </a:p>
          <a:p>
            <a:pPr marL="176529" algn="l" rtl="0" eaLnBrk="0">
              <a:lnSpc>
                <a:spcPts val="2970"/>
              </a:lnSpc>
              <a:spcBef>
                <a:spcPts val="385"/>
              </a:spcBef>
              <a:tabLst/>
            </a:pPr>
            <a:r>
              <a:rPr sz="2000" kern="0" spc="-20" dirty="0">
                <a:solidFill>
                  <a:srgbClr val="000000">
                    <a:alpha val="100000"/>
                  </a:srgbClr>
                </a:solidFill>
                <a:latin typeface="Microsoft YaHei"/>
                <a:ea typeface="Microsoft YaHei"/>
                <a:cs typeface="Microsoft YaHei"/>
              </a:rPr>
              <a:t>（一）为上层社会的幼儿开</a:t>
            </a:r>
            <a:r>
              <a:rPr sz="2000" kern="0" spc="-30" dirty="0">
                <a:solidFill>
                  <a:srgbClr val="000000">
                    <a:alpha val="100000"/>
                  </a:srgbClr>
                </a:solidFill>
                <a:latin typeface="Microsoft YaHei"/>
                <a:ea typeface="Microsoft YaHei"/>
                <a:cs typeface="Microsoft YaHei"/>
              </a:rPr>
              <a:t>设幼儿园          双轨制</a:t>
            </a:r>
            <a:endParaRPr lang="Microsoft YaHei" altLang="Microsoft YaHei" sz="2000" dirty="0"/>
          </a:p>
          <a:p>
            <a:pPr marL="176529" algn="l" rtl="0" eaLnBrk="0">
              <a:lnSpc>
                <a:spcPct val="86000"/>
              </a:lnSpc>
              <a:spcBef>
                <a:spcPts val="888"/>
              </a:spcBef>
              <a:tabLst/>
            </a:pPr>
            <a:r>
              <a:rPr sz="2000" kern="0" spc="-70" dirty="0">
                <a:solidFill>
                  <a:srgbClr val="000000">
                    <a:alpha val="100000"/>
                  </a:srgbClr>
                </a:solidFill>
                <a:latin typeface="Microsoft YaHei"/>
                <a:ea typeface="Microsoft YaHei"/>
                <a:cs typeface="Microsoft YaHei"/>
              </a:rPr>
              <a:t>（二）将福禄贝尔幼儿园的教育内容、方法引入托儿所中；</a:t>
            </a:r>
            <a:r>
              <a:rPr sz="2000" kern="0" spc="41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开始注重游戏和户</a:t>
            </a:r>
            <a:endParaRPr lang="Microsoft YaHei" altLang="Microsoft YaHei" sz="2000" dirty="0"/>
          </a:p>
          <a:p>
            <a:pPr marL="12700" algn="l" rtl="0" eaLnBrk="0">
              <a:lnSpc>
                <a:spcPts val="3048"/>
              </a:lnSpc>
              <a:tabLst/>
            </a:pPr>
            <a:r>
              <a:rPr sz="1900" kern="0" spc="-170" dirty="0">
                <a:solidFill>
                  <a:srgbClr val="000000">
                    <a:alpha val="100000"/>
                  </a:srgbClr>
                </a:solidFill>
                <a:latin typeface="Microsoft YaHei"/>
                <a:ea typeface="Microsoft YaHei"/>
                <a:cs typeface="Microsoft YaHei"/>
              </a:rPr>
              <a:t>外运动。</a:t>
            </a:r>
            <a:endParaRPr lang="Microsoft YaHei" altLang="Microsoft YaHei" sz="1900" dirty="0"/>
          </a:p>
          <a:p>
            <a:pPr marL="15875" algn="l" rtl="0" eaLnBrk="0">
              <a:lnSpc>
                <a:spcPct val="91000"/>
              </a:lnSpc>
              <a:spcBef>
                <a:spcPts val="1744"/>
              </a:spcBef>
              <a:tabLst/>
            </a:pPr>
            <a:r>
              <a:rPr sz="2000" b="1" kern="0" spc="0" dirty="0">
                <a:solidFill>
                  <a:srgbClr val="000000">
                    <a:alpha val="100000"/>
                  </a:srgbClr>
                </a:solidFill>
                <a:latin typeface="Microsoft YaHei"/>
                <a:ea typeface="Microsoft YaHei"/>
                <a:cs typeface="Microsoft YaHei"/>
              </a:rPr>
              <a:t>五、近代学前教育制度的确</a:t>
            </a:r>
            <a:r>
              <a:rPr sz="2000" b="1" kern="0" spc="-10" dirty="0">
                <a:solidFill>
                  <a:srgbClr val="000000">
                    <a:alpha val="100000"/>
                  </a:srgbClr>
                </a:solidFill>
                <a:latin typeface="Microsoft YaHei"/>
                <a:ea typeface="Microsoft YaHei"/>
                <a:cs typeface="Microsoft YaHei"/>
              </a:rPr>
              <a:t>立</a:t>
            </a:r>
            <a:endParaRPr lang="Microsoft YaHei" altLang="Microsoft YaHei" sz="2000" dirty="0"/>
          </a:p>
          <a:p>
            <a:pPr marL="37465" algn="l" rtl="0" eaLnBrk="0">
              <a:lnSpc>
                <a:spcPct val="90000"/>
              </a:lnSpc>
              <a:spcBef>
                <a:spcPts val="960"/>
              </a:spcBef>
              <a:tabLst/>
            </a:pPr>
            <a:r>
              <a:rPr sz="2000" kern="0" spc="-40" dirty="0">
                <a:solidFill>
                  <a:srgbClr val="000000">
                    <a:alpha val="100000"/>
                  </a:srgbClr>
                </a:solidFill>
                <a:latin typeface="Microsoft YaHei"/>
                <a:ea typeface="Microsoft YaHei"/>
                <a:cs typeface="Microsoft YaHei"/>
              </a:rPr>
              <a:t>1、托儿所敕令</a:t>
            </a:r>
            <a:endParaRPr lang="Microsoft YaHei" altLang="Microsoft YaHei" sz="2000" dirty="0"/>
          </a:p>
          <a:p>
            <a:pPr marL="25400" algn="l" rtl="0" eaLnBrk="0">
              <a:lnSpc>
                <a:spcPts val="2587"/>
              </a:lnSpc>
              <a:spcBef>
                <a:spcPts val="566"/>
              </a:spcBef>
              <a:tabLst/>
            </a:pPr>
            <a:r>
              <a:rPr sz="2000" kern="0" spc="-10" dirty="0">
                <a:solidFill>
                  <a:srgbClr val="000000">
                    <a:alpha val="100000"/>
                  </a:srgbClr>
                </a:solidFill>
                <a:latin typeface="Microsoft YaHei"/>
                <a:ea typeface="Microsoft YaHei"/>
                <a:cs typeface="Microsoft YaHei"/>
              </a:rPr>
              <a:t>2、</a:t>
            </a:r>
            <a:r>
              <a:rPr sz="2000" kern="0" spc="-33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1881年，颁布《费里法案》—确立了国民教育“义务、免费、世俗化”的</a:t>
            </a:r>
            <a:endParaRPr lang="Microsoft YaHei" altLang="Microsoft YaHei" sz="2000" dirty="0"/>
          </a:p>
          <a:p>
            <a:pPr marL="18415" algn="l" rtl="0" eaLnBrk="0">
              <a:lnSpc>
                <a:spcPts val="2885"/>
              </a:lnSpc>
              <a:tabLst/>
            </a:pPr>
            <a:r>
              <a:rPr sz="2000" kern="0" spc="-30" dirty="0">
                <a:solidFill>
                  <a:srgbClr val="000000">
                    <a:alpha val="100000"/>
                  </a:srgbClr>
                </a:solidFill>
                <a:latin typeface="Microsoft YaHei"/>
                <a:ea typeface="Microsoft YaHei"/>
                <a:cs typeface="Microsoft YaHei"/>
              </a:rPr>
              <a:t>三原则；标志着法国近代资本主义教育制度的初步确立。</a:t>
            </a:r>
            <a:endParaRPr lang="Microsoft YaHei" altLang="Microsoft YaHei" sz="2000" dirty="0"/>
          </a:p>
        </p:txBody>
      </p:sp>
      <p:grpSp>
        <p:nvGrpSpPr>
          <p:cNvPr id="498" name="group 498"/>
          <p:cNvGrpSpPr/>
          <p:nvPr/>
        </p:nvGrpSpPr>
        <p:grpSpPr>
          <a:xfrm rot="21600000">
            <a:off x="5621166" y="1947355"/>
            <a:ext cx="753369" cy="380108"/>
            <a:chOff x="0" y="0"/>
            <a:chExt cx="753369" cy="380108"/>
          </a:xfrm>
        </p:grpSpPr>
        <p:sp>
          <p:nvSpPr>
            <p:cNvPr id="3690" name="path"/>
            <p:cNvSpPr/>
            <p:nvPr/>
          </p:nvSpPr>
          <p:spPr>
            <a:xfrm>
              <a:off x="4762" y="3364"/>
              <a:ext cx="745235" cy="373379"/>
            </a:xfrm>
            <a:custGeom>
              <a:avLst/>
              <a:gdLst/>
              <a:ahLst/>
              <a:cxnLst/>
              <a:rect l="0" t="0" r="0" b="0"/>
              <a:pathLst>
                <a:path w="1173" h="587">
                  <a:moveTo>
                    <a:pt x="0" y="147"/>
                  </a:moveTo>
                  <a:lnTo>
                    <a:pt x="880" y="147"/>
                  </a:lnTo>
                  <a:lnTo>
                    <a:pt x="880" y="0"/>
                  </a:lnTo>
                  <a:lnTo>
                    <a:pt x="1173" y="294"/>
                  </a:lnTo>
                  <a:lnTo>
                    <a:pt x="880" y="587"/>
                  </a:lnTo>
                  <a:lnTo>
                    <a:pt x="880" y="441"/>
                  </a:lnTo>
                  <a:lnTo>
                    <a:pt x="0" y="441"/>
                  </a:lnTo>
                  <a:lnTo>
                    <a:pt x="0" y="147"/>
                  </a:lnTo>
                  <a:close/>
                </a:path>
              </a:pathLst>
            </a:custGeom>
            <a:solidFill>
              <a:srgbClr val="EBF7FF">
                <a:alpha val="100000"/>
              </a:srgbClr>
            </a:solidFill>
            <a:ln cap="flat">
              <a:noFill/>
              <a:prstDash val="solid"/>
              <a:miter lim="0"/>
            </a:ln>
          </p:spPr>
          <p:txBody>
            <a:bodyPr rtlCol="0"/>
            <a:lstStyle/>
            <a:p>
              <a:pPr algn="ctr"/>
              <a:endParaRPr lang="zh-CN" altLang="en-US"/>
            </a:p>
          </p:txBody>
        </p:sp>
        <p:sp>
          <p:nvSpPr>
            <p:cNvPr id="3692" name="path"/>
            <p:cNvSpPr/>
            <p:nvPr/>
          </p:nvSpPr>
          <p:spPr>
            <a:xfrm>
              <a:off x="0" y="0"/>
              <a:ext cx="753369" cy="380108"/>
            </a:xfrm>
            <a:custGeom>
              <a:avLst/>
              <a:gdLst/>
              <a:ahLst/>
              <a:cxnLst/>
              <a:rect l="0" t="0" r="0" b="0"/>
              <a:pathLst>
                <a:path w="1186" h="598">
                  <a:moveTo>
                    <a:pt x="7" y="152"/>
                  </a:moveTo>
                  <a:lnTo>
                    <a:pt x="887" y="152"/>
                  </a:lnTo>
                  <a:lnTo>
                    <a:pt x="887" y="5"/>
                  </a:lnTo>
                  <a:lnTo>
                    <a:pt x="1181" y="299"/>
                  </a:lnTo>
                  <a:lnTo>
                    <a:pt x="887" y="593"/>
                  </a:lnTo>
                  <a:lnTo>
                    <a:pt x="887" y="446"/>
                  </a:lnTo>
                  <a:lnTo>
                    <a:pt x="7" y="446"/>
                  </a:lnTo>
                  <a:lnTo>
                    <a:pt x="7" y="152"/>
                  </a:lnTo>
                  <a:close/>
                </a:path>
              </a:pathLst>
            </a:custGeom>
            <a:noFill/>
            <a:ln w="9525" cap="flat">
              <a:solidFill>
                <a:srgbClr val="007A77">
                  <a:alpha val="100000"/>
                </a:srgbClr>
              </a:solidFill>
              <a:prstDash val="solid"/>
              <a:miter lim="800000"/>
            </a:ln>
          </p:spPr>
          <p:txBody>
            <a:bodyPr rtlCol="0"/>
            <a:lstStyle/>
            <a:p>
              <a:pPr algn="ctr"/>
              <a:endParaRPr lang="zh-CN" altLang="en-US"/>
            </a:p>
          </p:txBody>
        </p:sp>
      </p:grpSp>
      <p:sp>
        <p:nvSpPr>
          <p:cNvPr id="3694" name="textbox 369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69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00" name="group 500"/>
          <p:cNvGrpSpPr/>
          <p:nvPr/>
        </p:nvGrpSpPr>
        <p:grpSpPr>
          <a:xfrm rot="21600000">
            <a:off x="1584024" y="181482"/>
            <a:ext cx="2422666" cy="199231"/>
            <a:chOff x="0" y="0"/>
            <a:chExt cx="2422666" cy="199231"/>
          </a:xfrm>
        </p:grpSpPr>
        <p:pic>
          <p:nvPicPr>
            <p:cNvPr id="3698" name="picture 3698"/>
            <p:cNvPicPr>
              <a:picLocks noChangeAspect="1"/>
            </p:cNvPicPr>
            <p:nvPr/>
          </p:nvPicPr>
          <p:blipFill>
            <a:blip r:embed="rId3"/>
            <a:stretch>
              <a:fillRect/>
            </a:stretch>
          </p:blipFill>
          <p:spPr>
            <a:xfrm rot="21600000">
              <a:off x="13274" y="11350"/>
              <a:ext cx="2409391" cy="187881"/>
            </a:xfrm>
            <a:prstGeom prst="rect">
              <a:avLst/>
            </a:prstGeom>
          </p:spPr>
        </p:pic>
        <p:sp>
          <p:nvSpPr>
            <p:cNvPr id="3700" name="textbox 3700"/>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70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04" name="picture 3704"/>
          <p:cNvPicPr>
            <a:picLocks noChangeAspect="1"/>
          </p:cNvPicPr>
          <p:nvPr/>
        </p:nvPicPr>
        <p:blipFill>
          <a:blip r:embed="rId2"/>
          <a:stretch>
            <a:fillRect/>
          </a:stretch>
        </p:blipFill>
        <p:spPr>
          <a:xfrm rot="21600000">
            <a:off x="0" y="0"/>
            <a:ext cx="12192000" cy="6858000"/>
          </a:xfrm>
          <a:prstGeom prst="rect">
            <a:avLst/>
          </a:prstGeom>
        </p:spPr>
      </p:pic>
      <p:sp>
        <p:nvSpPr>
          <p:cNvPr id="370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708" name="textbox 3708"/>
          <p:cNvSpPr/>
          <p:nvPr/>
        </p:nvSpPr>
        <p:spPr>
          <a:xfrm>
            <a:off x="1415830" y="508501"/>
            <a:ext cx="6166484" cy="5090159"/>
          </a:xfrm>
          <a:prstGeom prst="rect">
            <a:avLst/>
          </a:prstGeom>
        </p:spPr>
        <p:txBody>
          <a:bodyPr vert="horz" wrap="square" lIns="0" tIns="0" rIns="0" bIns="0"/>
          <a:lstStyle/>
          <a:p>
            <a:pPr algn="l" rtl="0" eaLnBrk="0">
              <a:lnSpc>
                <a:spcPct val="87417"/>
              </a:lnSpc>
              <a:tabLst/>
            </a:pPr>
            <a:endParaRPr lang="Arial" altLang="Arial" sz="100" dirty="0"/>
          </a:p>
          <a:p>
            <a:pPr marL="227965" algn="l" rtl="0" eaLnBrk="0">
              <a:lnSpc>
                <a:spcPct val="91000"/>
              </a:lnSpc>
              <a:tabLst/>
            </a:pPr>
            <a:r>
              <a:rPr sz="2400" b="1" kern="0" spc="-10" dirty="0">
                <a:solidFill>
                  <a:srgbClr val="7F7F7F">
                    <a:alpha val="100000"/>
                  </a:srgbClr>
                </a:solidFill>
                <a:latin typeface="Microsoft YaHei"/>
                <a:ea typeface="Microsoft YaHei"/>
                <a:cs typeface="Microsoft YaHei"/>
              </a:rPr>
              <a:t>近代法国的学前教育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13970" algn="l" rtl="0" eaLnBrk="0">
              <a:lnSpc>
                <a:spcPct val="91000"/>
              </a:lnSpc>
              <a:spcBef>
                <a:spcPts val="611"/>
              </a:spcBef>
              <a:tabLst/>
            </a:pPr>
            <a:r>
              <a:rPr sz="2000" b="1" kern="0" spc="-10" dirty="0">
                <a:solidFill>
                  <a:srgbClr val="000000">
                    <a:alpha val="100000"/>
                  </a:srgbClr>
                </a:solidFill>
                <a:latin typeface="Microsoft YaHei"/>
                <a:ea typeface="Microsoft YaHei"/>
                <a:cs typeface="Microsoft YaHei"/>
              </a:rPr>
              <a:t>费里法案</a:t>
            </a:r>
            <a:endParaRPr lang="Microsoft YaHei" altLang="Microsoft YaHei" sz="2000" dirty="0"/>
          </a:p>
          <a:p>
            <a:pPr marL="36830" algn="l" rtl="0" eaLnBrk="0">
              <a:lnSpc>
                <a:spcPct val="91000"/>
              </a:lnSpc>
              <a:spcBef>
                <a:spcPts val="936"/>
              </a:spcBef>
              <a:tabLst/>
            </a:pPr>
            <a:r>
              <a:rPr sz="2000" kern="0" spc="-50" dirty="0">
                <a:solidFill>
                  <a:srgbClr val="000000">
                    <a:alpha val="100000"/>
                  </a:srgbClr>
                </a:solidFill>
                <a:latin typeface="Microsoft YaHei"/>
                <a:ea typeface="Microsoft YaHei"/>
                <a:cs typeface="Microsoft YaHei"/>
              </a:rPr>
              <a:t>1、统一了各种学前教育机构的名称—母育学校。</a:t>
            </a:r>
            <a:endParaRPr lang="Microsoft YaHei" altLang="Microsoft YaHei" sz="2000" dirty="0"/>
          </a:p>
          <a:p>
            <a:pPr marL="25400" algn="l" rtl="0" eaLnBrk="0">
              <a:lnSpc>
                <a:spcPct val="83000"/>
              </a:lnSpc>
              <a:spcBef>
                <a:spcPts val="927"/>
              </a:spcBef>
              <a:tabLst/>
            </a:pPr>
            <a:r>
              <a:rPr sz="2000" kern="0" spc="-50" dirty="0">
                <a:solidFill>
                  <a:srgbClr val="000000">
                    <a:alpha val="100000"/>
                  </a:srgbClr>
                </a:solidFill>
                <a:latin typeface="Microsoft YaHei"/>
                <a:ea typeface="Microsoft YaHei"/>
                <a:cs typeface="Microsoft YaHei"/>
              </a:rPr>
              <a:t>2、将母育学校纳入了公共教育系统。</a:t>
            </a:r>
            <a:endParaRPr lang="Microsoft YaHei" altLang="Microsoft YaHei" sz="2000" dirty="0"/>
          </a:p>
          <a:p>
            <a:pPr marL="27940" algn="l" rtl="0" eaLnBrk="0">
              <a:lnSpc>
                <a:spcPts val="3118"/>
              </a:lnSpc>
              <a:tabLst/>
            </a:pPr>
            <a:r>
              <a:rPr sz="2000" kern="0" spc="-60" dirty="0">
                <a:solidFill>
                  <a:srgbClr val="000000">
                    <a:alpha val="100000"/>
                  </a:srgbClr>
                </a:solidFill>
                <a:latin typeface="Microsoft YaHei"/>
                <a:ea typeface="Microsoft YaHei"/>
                <a:cs typeface="Microsoft YaHei"/>
              </a:rPr>
              <a:t>3、以道德教育取代宗教教育。</a:t>
            </a:r>
            <a:endParaRPr lang="Microsoft YaHei" altLang="Microsoft YaHei" sz="2000" dirty="0"/>
          </a:p>
          <a:p>
            <a:pPr marL="12700" algn="l" rtl="0" eaLnBrk="0">
              <a:lnSpc>
                <a:spcPct val="91000"/>
              </a:lnSpc>
              <a:spcBef>
                <a:spcPts val="1140"/>
              </a:spcBef>
              <a:tabLst/>
            </a:pPr>
            <a:r>
              <a:rPr sz="2000" kern="0" spc="0" dirty="0">
                <a:solidFill>
                  <a:srgbClr val="000000">
                    <a:alpha val="100000"/>
                  </a:srgbClr>
                </a:solidFill>
                <a:latin typeface="Microsoft YaHei"/>
                <a:ea typeface="Microsoft YaHei"/>
                <a:cs typeface="Microsoft YaHei"/>
              </a:rPr>
              <a:t>4、以按年龄分班取代按性别分班。</a:t>
            </a:r>
            <a:endParaRPr lang="Microsoft YaHei" altLang="Microsoft YaHei" sz="2000" dirty="0"/>
          </a:p>
          <a:p>
            <a:pPr marL="13970" algn="l" rtl="0" eaLnBrk="0">
              <a:lnSpc>
                <a:spcPct val="91000"/>
              </a:lnSpc>
              <a:spcBef>
                <a:spcPts val="1536"/>
              </a:spcBef>
              <a:tabLst/>
            </a:pPr>
            <a:r>
              <a:rPr sz="2000" b="1" kern="0" spc="-150" dirty="0">
                <a:solidFill>
                  <a:srgbClr val="000000">
                    <a:alpha val="100000"/>
                  </a:srgbClr>
                </a:solidFill>
                <a:latin typeface="Microsoft YaHei"/>
                <a:ea typeface="Microsoft YaHei"/>
                <a:cs typeface="Microsoft YaHei"/>
              </a:rPr>
              <a:t>母育学校的特点：</a:t>
            </a:r>
            <a:endParaRPr lang="Microsoft YaHei" altLang="Microsoft YaHei" sz="2000" dirty="0"/>
          </a:p>
          <a:p>
            <a:pPr marL="31750" algn="l" rtl="0" eaLnBrk="0">
              <a:lnSpc>
                <a:spcPts val="2426"/>
              </a:lnSpc>
              <a:spcBef>
                <a:spcPts val="840"/>
              </a:spcBef>
              <a:tabLst/>
            </a:pPr>
            <a:r>
              <a:rPr sz="2000" kern="0" spc="-1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30" dirty="0">
                <a:solidFill>
                  <a:srgbClr val="000000">
                    <a:alpha val="100000"/>
                  </a:srgbClr>
                </a:solidFill>
                <a:latin typeface="Wingdings"/>
                <a:ea typeface="Wingdings"/>
                <a:cs typeface="Wingdings"/>
              </a:rPr>
              <a:t> </a:t>
            </a:r>
            <a:r>
              <a:rPr sz="2000" kern="0" spc="-140" dirty="0">
                <a:solidFill>
                  <a:srgbClr val="000000">
                    <a:alpha val="100000"/>
                  </a:srgbClr>
                </a:solidFill>
                <a:latin typeface="Microsoft YaHei"/>
                <a:ea typeface="Microsoft YaHei"/>
                <a:cs typeface="Microsoft YaHei"/>
              </a:rPr>
              <a:t>教育特别偏重于智育，学习范围较广；</a:t>
            </a:r>
            <a:endParaRPr lang="Microsoft YaHei" altLang="Microsoft YaHei" sz="2000" dirty="0"/>
          </a:p>
          <a:p>
            <a:pPr marL="31750" algn="l" rtl="0" eaLnBrk="0">
              <a:lnSpc>
                <a:spcPts val="2424"/>
              </a:lnSpc>
              <a:spcBef>
                <a:spcPts val="694"/>
              </a:spcBef>
              <a:tabLst/>
            </a:pPr>
            <a:r>
              <a:rPr sz="20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80" dirty="0">
                <a:solidFill>
                  <a:srgbClr val="000000">
                    <a:alpha val="100000"/>
                  </a:srgbClr>
                </a:solidFill>
                <a:latin typeface="Wingdings"/>
                <a:ea typeface="Wingdings"/>
                <a:cs typeface="Wingdings"/>
              </a:rPr>
              <a:t> </a:t>
            </a:r>
            <a:r>
              <a:rPr sz="2000" kern="0" spc="-100" dirty="0">
                <a:solidFill>
                  <a:srgbClr val="000000">
                    <a:alpha val="100000"/>
                  </a:srgbClr>
                </a:solidFill>
                <a:latin typeface="Microsoft YaHei"/>
                <a:ea typeface="Microsoft YaHei"/>
                <a:cs typeface="Microsoft YaHei"/>
              </a:rPr>
              <a:t>清除了宗教教育内容，而代之以资产</a:t>
            </a:r>
            <a:r>
              <a:rPr sz="2000" kern="0" spc="-110" dirty="0">
                <a:solidFill>
                  <a:srgbClr val="000000">
                    <a:alpha val="100000"/>
                  </a:srgbClr>
                </a:solidFill>
                <a:latin typeface="Microsoft YaHei"/>
                <a:ea typeface="Microsoft YaHei"/>
                <a:cs typeface="Microsoft YaHei"/>
              </a:rPr>
              <a:t>阶级道德教育；</a:t>
            </a:r>
            <a:endParaRPr lang="Microsoft YaHei" altLang="Microsoft YaHei" sz="2000" dirty="0"/>
          </a:p>
          <a:p>
            <a:pPr marL="31750" algn="l" rtl="0" eaLnBrk="0">
              <a:lnSpc>
                <a:spcPts val="2422"/>
              </a:lnSpc>
              <a:spcBef>
                <a:spcPts val="696"/>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注意让儿童学习日常生活中的实</a:t>
            </a:r>
            <a:r>
              <a:rPr sz="2000" kern="0" spc="-90" dirty="0">
                <a:solidFill>
                  <a:srgbClr val="000000">
                    <a:alpha val="100000"/>
                  </a:srgbClr>
                </a:solidFill>
                <a:latin typeface="Microsoft YaHei"/>
                <a:ea typeface="Microsoft YaHei"/>
                <a:cs typeface="Microsoft YaHei"/>
              </a:rPr>
              <a:t>用知识；</a:t>
            </a:r>
            <a:endParaRPr lang="Microsoft YaHei" altLang="Microsoft YaHei" sz="2000" dirty="0"/>
          </a:p>
          <a:p>
            <a:pPr marL="31750" algn="l" rtl="0" eaLnBrk="0">
              <a:lnSpc>
                <a:spcPts val="2426"/>
              </a:lnSpc>
              <a:spcBef>
                <a:spcPts val="698"/>
              </a:spcBef>
              <a:tabLst/>
            </a:pPr>
            <a:r>
              <a:rPr sz="20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kern="0" spc="-130" dirty="0">
                <a:solidFill>
                  <a:srgbClr val="000000">
                    <a:alpha val="100000"/>
                  </a:srgbClr>
                </a:solidFill>
                <a:latin typeface="Microsoft YaHei"/>
                <a:ea typeface="Microsoft YaHei"/>
                <a:cs typeface="Microsoft YaHei"/>
              </a:rPr>
              <a:t>根据儿童的身心发展水平进</a:t>
            </a:r>
            <a:r>
              <a:rPr sz="2000" kern="0" spc="-140" dirty="0">
                <a:solidFill>
                  <a:srgbClr val="000000">
                    <a:alpha val="100000"/>
                  </a:srgbClr>
                </a:solidFill>
                <a:latin typeface="Microsoft YaHei"/>
                <a:ea typeface="Microsoft YaHei"/>
                <a:cs typeface="Microsoft YaHei"/>
              </a:rPr>
              <a:t>行教育；</a:t>
            </a:r>
            <a:endParaRPr lang="Microsoft YaHei" altLang="Microsoft YaHei" sz="2000" dirty="0"/>
          </a:p>
          <a:p>
            <a:pPr algn="l" rtl="0" eaLnBrk="0">
              <a:lnSpc>
                <a:spcPct val="115000"/>
              </a:lnSpc>
              <a:tabLst/>
            </a:pPr>
            <a:endParaRPr lang="Arial" altLang="Arial" sz="500" dirty="0"/>
          </a:p>
          <a:p>
            <a:pPr marL="31750" algn="l" rtl="0" eaLnBrk="0">
              <a:lnSpc>
                <a:spcPts val="2426"/>
              </a:lnSpc>
              <a:spcBef>
                <a:spcPts val="4"/>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7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采取直观教学法，注意儿童的游</a:t>
            </a:r>
            <a:r>
              <a:rPr sz="2000" kern="0" spc="-90" dirty="0">
                <a:solidFill>
                  <a:srgbClr val="000000">
                    <a:alpha val="100000"/>
                  </a:srgbClr>
                </a:solidFill>
                <a:latin typeface="Microsoft YaHei"/>
                <a:ea typeface="Microsoft YaHei"/>
                <a:cs typeface="Microsoft YaHei"/>
              </a:rPr>
              <a:t>戏活动。</a:t>
            </a:r>
            <a:endParaRPr lang="Microsoft YaHei" altLang="Microsoft YaHei" sz="2000" dirty="0"/>
          </a:p>
        </p:txBody>
      </p:sp>
      <p:sp>
        <p:nvSpPr>
          <p:cNvPr id="3710" name="textbox 371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371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02" name="group 502"/>
          <p:cNvGrpSpPr/>
          <p:nvPr/>
        </p:nvGrpSpPr>
        <p:grpSpPr>
          <a:xfrm rot="21600000">
            <a:off x="1584024" y="181482"/>
            <a:ext cx="2422666" cy="199231"/>
            <a:chOff x="0" y="0"/>
            <a:chExt cx="2422666" cy="199231"/>
          </a:xfrm>
        </p:grpSpPr>
        <p:pic>
          <p:nvPicPr>
            <p:cNvPr id="3714" name="picture 3714"/>
            <p:cNvPicPr>
              <a:picLocks noChangeAspect="1"/>
            </p:cNvPicPr>
            <p:nvPr/>
          </p:nvPicPr>
          <p:blipFill>
            <a:blip r:embed="rId3"/>
            <a:stretch>
              <a:fillRect/>
            </a:stretch>
          </p:blipFill>
          <p:spPr>
            <a:xfrm rot="21600000">
              <a:off x="13274" y="11350"/>
              <a:ext cx="2409391" cy="187881"/>
            </a:xfrm>
            <a:prstGeom prst="rect">
              <a:avLst/>
            </a:prstGeom>
          </p:spPr>
        </p:pic>
        <p:sp>
          <p:nvSpPr>
            <p:cNvPr id="3716" name="textbox 3716"/>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71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0" name="picture 3720"/>
          <p:cNvPicPr>
            <a:picLocks noChangeAspect="1"/>
          </p:cNvPicPr>
          <p:nvPr/>
        </p:nvPicPr>
        <p:blipFill>
          <a:blip r:embed="rId2"/>
          <a:stretch>
            <a:fillRect/>
          </a:stretch>
        </p:blipFill>
        <p:spPr>
          <a:xfrm rot="21600000">
            <a:off x="0" y="0"/>
            <a:ext cx="12192000" cy="6858000"/>
          </a:xfrm>
          <a:prstGeom prst="rect">
            <a:avLst/>
          </a:prstGeom>
        </p:spPr>
      </p:pic>
      <p:sp>
        <p:nvSpPr>
          <p:cNvPr id="372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724" name="textbox 3724"/>
          <p:cNvSpPr/>
          <p:nvPr/>
        </p:nvSpPr>
        <p:spPr>
          <a:xfrm>
            <a:off x="1416594" y="508501"/>
            <a:ext cx="8838565" cy="3806190"/>
          </a:xfrm>
          <a:prstGeom prst="rect">
            <a:avLst/>
          </a:prstGeom>
        </p:spPr>
        <p:txBody>
          <a:bodyPr vert="horz" wrap="square" lIns="0" tIns="0" rIns="0" bIns="0"/>
          <a:lstStyle/>
          <a:p>
            <a:pPr algn="l" rtl="0" eaLnBrk="0">
              <a:lnSpc>
                <a:spcPct val="87417"/>
              </a:lnSpc>
              <a:tabLst/>
            </a:pPr>
            <a:endParaRPr lang="Arial" altLang="Arial" sz="100" dirty="0"/>
          </a:p>
          <a:p>
            <a:pPr marL="227329" algn="l" rtl="0" eaLnBrk="0">
              <a:lnSpc>
                <a:spcPct val="91000"/>
              </a:lnSpc>
              <a:tabLst/>
            </a:pPr>
            <a:r>
              <a:rPr sz="2400" b="1" kern="0" spc="-10" dirty="0">
                <a:solidFill>
                  <a:srgbClr val="7F7F7F">
                    <a:alpha val="100000"/>
                  </a:srgbClr>
                </a:solidFill>
                <a:latin typeface="Microsoft YaHei"/>
                <a:ea typeface="Microsoft YaHei"/>
                <a:cs typeface="Microsoft YaHei"/>
              </a:rPr>
              <a:t>近代德国的学前教育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17145" algn="l" rtl="0" eaLnBrk="0">
              <a:lnSpc>
                <a:spcPct val="91000"/>
              </a:lnSpc>
              <a:spcBef>
                <a:spcPts val="611"/>
              </a:spcBef>
              <a:tabLst/>
            </a:pPr>
            <a:r>
              <a:rPr sz="2000" b="1" kern="0" spc="-20" dirty="0">
                <a:solidFill>
                  <a:srgbClr val="000000">
                    <a:alpha val="100000"/>
                  </a:srgbClr>
                </a:solidFill>
                <a:latin typeface="Microsoft YaHei"/>
                <a:ea typeface="Microsoft YaHei"/>
                <a:cs typeface="Microsoft YaHei"/>
              </a:rPr>
              <a:t>一、</a:t>
            </a:r>
            <a:r>
              <a:rPr sz="2000" b="1" kern="0" spc="-350" dirty="0">
                <a:solidFill>
                  <a:srgbClr val="000000">
                    <a:alpha val="100000"/>
                  </a:srgbClr>
                </a:solidFill>
                <a:latin typeface="Microsoft YaHei"/>
                <a:ea typeface="Microsoft YaHei"/>
                <a:cs typeface="Microsoft YaHei"/>
              </a:rPr>
              <a:t> </a:t>
            </a:r>
            <a:r>
              <a:rPr sz="2000" b="1" kern="0" spc="-20" dirty="0">
                <a:solidFill>
                  <a:srgbClr val="000000">
                    <a:alpha val="100000"/>
                  </a:srgbClr>
                </a:solidFill>
                <a:latin typeface="Microsoft YaHei"/>
                <a:ea typeface="Microsoft YaHei"/>
                <a:cs typeface="Microsoft YaHei"/>
              </a:rPr>
              <a:t>19世纪上半叶的学前教育</a:t>
            </a:r>
            <a:endParaRPr lang="Microsoft YaHei" altLang="Microsoft YaHei" sz="2000" dirty="0"/>
          </a:p>
          <a:p>
            <a:pPr marL="30480" algn="l" rtl="0" eaLnBrk="0">
              <a:lnSpc>
                <a:spcPts val="2645"/>
              </a:lnSpc>
              <a:spcBef>
                <a:spcPts val="522"/>
              </a:spcBef>
              <a:tabLst/>
            </a:pPr>
            <a:r>
              <a:rPr sz="2000" b="1" kern="0" spc="-10" dirty="0">
                <a:solidFill>
                  <a:srgbClr val="00B075">
                    <a:alpha val="100000"/>
                  </a:srgbClr>
                </a:solidFill>
                <a:latin typeface="Microsoft YaHei"/>
                <a:ea typeface="Microsoft YaHei"/>
                <a:cs typeface="Microsoft YaHei"/>
              </a:rPr>
              <a:t>(一）巴乌利美保育所</a:t>
            </a:r>
            <a:r>
              <a:rPr sz="2000" kern="0" spc="-10" dirty="0">
                <a:solidFill>
                  <a:srgbClr val="000000">
                    <a:alpha val="100000"/>
                  </a:srgbClr>
                </a:solidFill>
                <a:latin typeface="Microsoft YaHei"/>
                <a:ea typeface="Microsoft YaHei"/>
                <a:cs typeface="Microsoft YaHei"/>
              </a:rPr>
              <a:t>—</a:t>
            </a:r>
            <a:r>
              <a:rPr sz="2000" kern="0" spc="-38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巴乌利美侯爵夫人设立于1802年，是德国最早的幼儿</a:t>
            </a:r>
            <a:endParaRPr lang="Microsoft YaHei" altLang="Microsoft YaHei" sz="2000" dirty="0"/>
          </a:p>
          <a:p>
            <a:pPr marL="12700" algn="l" rtl="0" eaLnBrk="0">
              <a:lnSpc>
                <a:spcPts val="2869"/>
              </a:lnSpc>
              <a:tabLst/>
            </a:pPr>
            <a:r>
              <a:rPr sz="2000" kern="0" spc="0" dirty="0">
                <a:solidFill>
                  <a:srgbClr val="000000">
                    <a:alpha val="100000"/>
                  </a:srgbClr>
                </a:solidFill>
                <a:latin typeface="Microsoft YaHei"/>
                <a:ea typeface="Microsoft YaHei"/>
                <a:cs typeface="Microsoft YaHei"/>
              </a:rPr>
              <a:t>保教设施。性质：救济贫民的设施</a:t>
            </a:r>
            <a:endParaRPr lang="Microsoft YaHei" altLang="Microsoft YaHei" sz="2000" dirty="0"/>
          </a:p>
          <a:p>
            <a:pPr marL="33019" algn="l" rtl="0" eaLnBrk="0">
              <a:lnSpc>
                <a:spcPct val="91000"/>
              </a:lnSpc>
              <a:spcBef>
                <a:spcPts val="1140"/>
              </a:spcBef>
              <a:tabLst/>
            </a:pPr>
            <a:r>
              <a:rPr sz="2000" b="1" kern="0" spc="-80" dirty="0">
                <a:solidFill>
                  <a:srgbClr val="00B075">
                    <a:alpha val="100000"/>
                  </a:srgbClr>
                </a:solidFill>
                <a:latin typeface="Microsoft YaHei"/>
                <a:ea typeface="Microsoft YaHei"/>
                <a:cs typeface="Microsoft YaHei"/>
              </a:rPr>
              <a:t>1.对象：</a:t>
            </a:r>
            <a:r>
              <a:rPr sz="2000" b="1" kern="0" spc="490" dirty="0">
                <a:solidFill>
                  <a:srgbClr val="00B075">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1～4岁半的农村</a:t>
            </a:r>
            <a:r>
              <a:rPr sz="2000" kern="0" spc="-90" dirty="0">
                <a:solidFill>
                  <a:srgbClr val="000000">
                    <a:alpha val="100000"/>
                  </a:srgbClr>
                </a:solidFill>
                <a:latin typeface="Microsoft YaHei"/>
                <a:ea typeface="Microsoft YaHei"/>
                <a:cs typeface="Microsoft YaHei"/>
              </a:rPr>
              <a:t>孩子，季节性托儿所；</a:t>
            </a:r>
            <a:endParaRPr lang="Microsoft YaHei" altLang="Microsoft YaHei" sz="2000" dirty="0"/>
          </a:p>
          <a:p>
            <a:pPr algn="r" rtl="0" eaLnBrk="0">
              <a:lnSpc>
                <a:spcPct val="83000"/>
              </a:lnSpc>
              <a:spcBef>
                <a:spcPts val="931"/>
              </a:spcBef>
              <a:tabLst/>
            </a:pPr>
            <a:r>
              <a:rPr sz="2000" b="1" kern="0" spc="-100" dirty="0">
                <a:solidFill>
                  <a:srgbClr val="00B075">
                    <a:alpha val="100000"/>
                  </a:srgbClr>
                </a:solidFill>
                <a:latin typeface="Microsoft YaHei"/>
                <a:ea typeface="Microsoft YaHei"/>
                <a:cs typeface="Microsoft YaHei"/>
              </a:rPr>
              <a:t>2.内容：</a:t>
            </a:r>
            <a:r>
              <a:rPr sz="2000" b="1" kern="0" spc="370" dirty="0">
                <a:solidFill>
                  <a:srgbClr val="00B075">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提供干净整洁的衣服和富有营养的食物，</a:t>
            </a:r>
            <a:r>
              <a:rPr sz="2000" kern="0" spc="52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为幼儿们安排有规律的生活，</a:t>
            </a:r>
            <a:endParaRPr lang="Microsoft YaHei" altLang="Microsoft YaHei" sz="2000" dirty="0"/>
          </a:p>
          <a:p>
            <a:pPr marL="13334" indent="1270" algn="l" rtl="0" eaLnBrk="0">
              <a:lnSpc>
                <a:spcPct val="134000"/>
              </a:lnSpc>
              <a:spcBef>
                <a:spcPts val="7"/>
              </a:spcBef>
              <a:tabLst/>
            </a:pPr>
            <a:r>
              <a:rPr sz="2000" kern="0" spc="0" dirty="0">
                <a:solidFill>
                  <a:srgbClr val="000000">
                    <a:alpha val="100000"/>
                  </a:srgbClr>
                </a:solidFill>
                <a:latin typeface="Microsoft YaHei"/>
                <a:ea typeface="Microsoft YaHei"/>
                <a:cs typeface="Microsoft YaHei"/>
              </a:rPr>
              <a:t>鼓励进行户外活动，给孩子们讲授知识</a:t>
            </a:r>
            <a:r>
              <a:rPr sz="2000" kern="0" spc="-10" dirty="0">
                <a:solidFill>
                  <a:srgbClr val="000000">
                    <a:alpha val="100000"/>
                  </a:srgbClr>
                </a:solidFill>
                <a:latin typeface="Microsoft YaHei"/>
                <a:ea typeface="Microsoft YaHei"/>
                <a:cs typeface="Microsoft YaHei"/>
              </a:rPr>
              <a:t>，进行道德教育；重点是保护孩子的健   </a:t>
            </a:r>
            <a:r>
              <a:rPr sz="2000" kern="0" spc="-110" dirty="0">
                <a:solidFill>
                  <a:srgbClr val="000000">
                    <a:alpha val="100000"/>
                  </a:srgbClr>
                </a:solidFill>
                <a:latin typeface="Microsoft YaHei"/>
                <a:ea typeface="Microsoft YaHei"/>
                <a:cs typeface="Microsoft YaHei"/>
              </a:rPr>
              <a:t>康；</a:t>
            </a:r>
            <a:endParaRPr lang="Microsoft YaHei" altLang="Microsoft YaHei" sz="2000" dirty="0"/>
          </a:p>
          <a:p>
            <a:pPr algn="l" rtl="0" eaLnBrk="0">
              <a:lnSpc>
                <a:spcPct val="111000"/>
              </a:lnSpc>
              <a:tabLst/>
            </a:pPr>
            <a:endParaRPr lang="Arial" altLang="Arial" sz="700" dirty="0"/>
          </a:p>
          <a:p>
            <a:pPr marL="29209" algn="l" rtl="0" eaLnBrk="0">
              <a:lnSpc>
                <a:spcPct val="91000"/>
              </a:lnSpc>
              <a:spcBef>
                <a:spcPts val="4"/>
              </a:spcBef>
              <a:tabLst/>
            </a:pPr>
            <a:r>
              <a:rPr sz="2000" b="1" kern="0" spc="-80" dirty="0">
                <a:solidFill>
                  <a:srgbClr val="00B075">
                    <a:alpha val="100000"/>
                  </a:srgbClr>
                </a:solidFill>
                <a:latin typeface="Microsoft YaHei"/>
                <a:ea typeface="Microsoft YaHei"/>
                <a:cs typeface="Microsoft YaHei"/>
              </a:rPr>
              <a:t>3.教育方式：  </a:t>
            </a:r>
            <a:r>
              <a:rPr sz="2000" kern="0" spc="-80" dirty="0">
                <a:solidFill>
                  <a:srgbClr val="000000">
                    <a:alpha val="100000"/>
                  </a:srgbClr>
                </a:solidFill>
                <a:latin typeface="Microsoft YaHei"/>
                <a:ea typeface="Microsoft YaHei"/>
                <a:cs typeface="Microsoft YaHei"/>
              </a:rPr>
              <a:t>监督</a:t>
            </a:r>
            <a:r>
              <a:rPr sz="2000" kern="0" spc="-90" dirty="0">
                <a:solidFill>
                  <a:srgbClr val="000000">
                    <a:alpha val="100000"/>
                  </a:srgbClr>
                </a:solidFill>
                <a:latin typeface="Microsoft YaHei"/>
                <a:ea typeface="Microsoft YaHei"/>
                <a:cs typeface="Microsoft YaHei"/>
              </a:rPr>
              <a:t>而不束缚。</a:t>
            </a:r>
            <a:endParaRPr lang="Microsoft YaHei" altLang="Microsoft YaHei" sz="2000" dirty="0"/>
          </a:p>
        </p:txBody>
      </p:sp>
      <p:sp>
        <p:nvSpPr>
          <p:cNvPr id="3726" name="textbox 372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72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04" name="group 504"/>
          <p:cNvGrpSpPr/>
          <p:nvPr/>
        </p:nvGrpSpPr>
        <p:grpSpPr>
          <a:xfrm rot="21600000">
            <a:off x="1584024" y="181482"/>
            <a:ext cx="2422666" cy="199231"/>
            <a:chOff x="0" y="0"/>
            <a:chExt cx="2422666" cy="199231"/>
          </a:xfrm>
        </p:grpSpPr>
        <p:pic>
          <p:nvPicPr>
            <p:cNvPr id="3730" name="picture 3730"/>
            <p:cNvPicPr>
              <a:picLocks noChangeAspect="1"/>
            </p:cNvPicPr>
            <p:nvPr/>
          </p:nvPicPr>
          <p:blipFill>
            <a:blip r:embed="rId3"/>
            <a:stretch>
              <a:fillRect/>
            </a:stretch>
          </p:blipFill>
          <p:spPr>
            <a:xfrm rot="21600000">
              <a:off x="13274" y="11350"/>
              <a:ext cx="2409391" cy="187881"/>
            </a:xfrm>
            <a:prstGeom prst="rect">
              <a:avLst/>
            </a:prstGeom>
          </p:spPr>
        </p:pic>
        <p:sp>
          <p:nvSpPr>
            <p:cNvPr id="3732" name="textbox 3732"/>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73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6" name="picture 3736"/>
          <p:cNvPicPr>
            <a:picLocks noChangeAspect="1"/>
          </p:cNvPicPr>
          <p:nvPr/>
        </p:nvPicPr>
        <p:blipFill>
          <a:blip r:embed="rId2"/>
          <a:stretch>
            <a:fillRect/>
          </a:stretch>
        </p:blipFill>
        <p:spPr>
          <a:xfrm rot="21600000">
            <a:off x="0" y="0"/>
            <a:ext cx="12192000" cy="6858000"/>
          </a:xfrm>
          <a:prstGeom prst="rect">
            <a:avLst/>
          </a:prstGeom>
        </p:spPr>
      </p:pic>
      <p:sp>
        <p:nvSpPr>
          <p:cNvPr id="373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740" name="textbox 3740"/>
          <p:cNvSpPr/>
          <p:nvPr/>
        </p:nvSpPr>
        <p:spPr>
          <a:xfrm>
            <a:off x="1417357" y="508501"/>
            <a:ext cx="6906259" cy="4206875"/>
          </a:xfrm>
          <a:prstGeom prst="rect">
            <a:avLst/>
          </a:prstGeom>
        </p:spPr>
        <p:txBody>
          <a:bodyPr vert="horz" wrap="square" lIns="0" tIns="0" rIns="0" bIns="0"/>
          <a:lstStyle/>
          <a:p>
            <a:pPr algn="l" rtl="0" eaLnBrk="0">
              <a:lnSpc>
                <a:spcPct val="87417"/>
              </a:lnSpc>
              <a:tabLst/>
            </a:pPr>
            <a:endParaRPr lang="Arial" altLang="Arial" sz="100" dirty="0"/>
          </a:p>
          <a:p>
            <a:pPr marL="226695" algn="l" rtl="0" eaLnBrk="0">
              <a:lnSpc>
                <a:spcPct val="91000"/>
              </a:lnSpc>
              <a:tabLst/>
            </a:pPr>
            <a:r>
              <a:rPr sz="2400" b="1" kern="0" spc="-10" dirty="0">
                <a:solidFill>
                  <a:srgbClr val="7F7F7F">
                    <a:alpha val="100000"/>
                  </a:srgbClr>
                </a:solidFill>
                <a:latin typeface="Microsoft YaHei"/>
                <a:ea typeface="Microsoft YaHei"/>
                <a:cs typeface="Microsoft YaHei"/>
              </a:rPr>
              <a:t>近代德国的学前教育</a:t>
            </a:r>
            <a:endParaRPr lang="Microsoft YaHei" altLang="Microsoft YaHei" sz="2400" dirty="0"/>
          </a:p>
          <a:p>
            <a:pPr algn="l" rtl="0" eaLnBrk="0">
              <a:lnSpc>
                <a:spcPct val="104000"/>
              </a:lnSpc>
              <a:tabLst/>
            </a:pPr>
            <a:endParaRPr lang="Arial" altLang="Arial" sz="1000" dirty="0"/>
          </a:p>
          <a:p>
            <a:pPr algn="l" rtl="0" eaLnBrk="0">
              <a:lnSpc>
                <a:spcPct val="104000"/>
              </a:lnSpc>
              <a:tabLst/>
            </a:pPr>
            <a:endParaRPr lang="Arial" altLang="Arial" sz="1000" dirty="0"/>
          </a:p>
          <a:p>
            <a:pPr algn="r" rtl="0" eaLnBrk="0">
              <a:lnSpc>
                <a:spcPct val="86000"/>
              </a:lnSpc>
              <a:spcBef>
                <a:spcPts val="603"/>
              </a:spcBef>
              <a:tabLst/>
            </a:pPr>
            <a:r>
              <a:rPr sz="2000" b="1" kern="0" spc="-40" dirty="0">
                <a:solidFill>
                  <a:srgbClr val="00B075">
                    <a:alpha val="100000"/>
                  </a:srgbClr>
                </a:solidFill>
                <a:latin typeface="Microsoft YaHei"/>
                <a:ea typeface="Microsoft YaHei"/>
                <a:cs typeface="Microsoft YaHei"/>
              </a:rPr>
              <a:t>（二）托儿所</a:t>
            </a:r>
            <a:r>
              <a:rPr sz="2000" kern="0" spc="-40" dirty="0">
                <a:solidFill>
                  <a:srgbClr val="000000">
                    <a:alpha val="100000"/>
                  </a:srgbClr>
                </a:solidFill>
                <a:latin typeface="Microsoft YaHei"/>
                <a:ea typeface="Microsoft YaHei"/>
                <a:cs typeface="Microsoft YaHei"/>
              </a:rPr>
              <a:t>—学前教育</a:t>
            </a:r>
            <a:r>
              <a:rPr sz="2000" kern="0" spc="-50" dirty="0">
                <a:solidFill>
                  <a:srgbClr val="000000">
                    <a:alpha val="100000"/>
                  </a:srgbClr>
                </a:solidFill>
                <a:latin typeface="Microsoft YaHei"/>
                <a:ea typeface="Microsoft YaHei"/>
                <a:cs typeface="Microsoft YaHei"/>
              </a:rPr>
              <a:t>家瓦德切克设立了柏林最早的托儿所</a:t>
            </a:r>
            <a:endParaRPr lang="Microsoft YaHei" altLang="Microsoft YaHei" sz="2000" dirty="0"/>
          </a:p>
          <a:p>
            <a:pPr marL="12700" algn="l" rtl="0" eaLnBrk="0">
              <a:lnSpc>
                <a:spcPts val="3124"/>
              </a:lnSpc>
              <a:tabLst/>
            </a:pPr>
            <a:r>
              <a:rPr sz="2000" kern="0" spc="-50" dirty="0">
                <a:solidFill>
                  <a:srgbClr val="000000">
                    <a:alpha val="100000"/>
                  </a:srgbClr>
                </a:solidFill>
                <a:latin typeface="Microsoft YaHei"/>
                <a:ea typeface="Microsoft YaHei"/>
                <a:cs typeface="Microsoft YaHei"/>
              </a:rPr>
              <a:t>招收城市劳动阶级子女（9个月-2岁）。</a:t>
            </a:r>
            <a:endParaRPr lang="Microsoft YaHei" altLang="Microsoft YaHei" sz="2000" dirty="0"/>
          </a:p>
          <a:p>
            <a:pPr marL="22859" algn="l" rtl="0" eaLnBrk="0">
              <a:lnSpc>
                <a:spcPct val="90000"/>
              </a:lnSpc>
              <a:spcBef>
                <a:spcPts val="1096"/>
              </a:spcBef>
              <a:tabLst/>
            </a:pPr>
            <a:r>
              <a:rPr sz="2000" kern="0" spc="-120" dirty="0">
                <a:solidFill>
                  <a:srgbClr val="000000">
                    <a:alpha val="100000"/>
                  </a:srgbClr>
                </a:solidFill>
                <a:latin typeface="Microsoft YaHei"/>
                <a:ea typeface="Microsoft YaHei"/>
                <a:cs typeface="Microsoft YaHei"/>
              </a:rPr>
              <a:t>常设的，而非季节性</a:t>
            </a:r>
            <a:r>
              <a:rPr sz="2000" kern="0" spc="-130" dirty="0">
                <a:solidFill>
                  <a:srgbClr val="000000">
                    <a:alpha val="100000"/>
                  </a:srgbClr>
                </a:solidFill>
                <a:latin typeface="Microsoft YaHei"/>
                <a:ea typeface="Microsoft YaHei"/>
                <a:cs typeface="Microsoft YaHei"/>
              </a:rPr>
              <a:t>的。</a:t>
            </a:r>
            <a:endParaRPr lang="Microsoft YaHei" altLang="Microsoft YaHei" sz="2000" dirty="0"/>
          </a:p>
          <a:p>
            <a:pPr marL="170179" algn="l" rtl="0" eaLnBrk="0">
              <a:lnSpc>
                <a:spcPct val="91000"/>
              </a:lnSpc>
              <a:spcBef>
                <a:spcPts val="937"/>
              </a:spcBef>
              <a:tabLst/>
            </a:pPr>
            <a:r>
              <a:rPr sz="2000" b="1" kern="0" spc="-140" dirty="0">
                <a:solidFill>
                  <a:srgbClr val="00B075">
                    <a:alpha val="100000"/>
                  </a:srgbClr>
                </a:solidFill>
                <a:latin typeface="Microsoft YaHei"/>
                <a:ea typeface="Microsoft YaHei"/>
                <a:cs typeface="Microsoft YaHei"/>
              </a:rPr>
              <a:t>（三）幼儿保护机构</a:t>
            </a:r>
            <a:endParaRPr lang="Microsoft YaHei" altLang="Microsoft YaHei" sz="2000" dirty="0"/>
          </a:p>
          <a:p>
            <a:pPr marL="170179" algn="l" rtl="0" eaLnBrk="0">
              <a:lnSpc>
                <a:spcPct val="91000"/>
              </a:lnSpc>
              <a:spcBef>
                <a:spcPts val="936"/>
              </a:spcBef>
              <a:tabLst/>
            </a:pPr>
            <a:r>
              <a:rPr sz="2000" b="1" kern="0" spc="-100" dirty="0">
                <a:solidFill>
                  <a:srgbClr val="00B075">
                    <a:alpha val="100000"/>
                  </a:srgbClr>
                </a:solidFill>
                <a:latin typeface="Microsoft YaHei"/>
                <a:ea typeface="Microsoft YaHei"/>
                <a:cs typeface="Microsoft YaHei"/>
              </a:rPr>
              <a:t>（四）弗利托娜幼儿学校运</a:t>
            </a:r>
            <a:r>
              <a:rPr sz="2000" b="1" kern="0" spc="-110" dirty="0">
                <a:solidFill>
                  <a:srgbClr val="00B075">
                    <a:alpha val="100000"/>
                  </a:srgbClr>
                </a:solidFill>
                <a:latin typeface="Microsoft YaHei"/>
                <a:ea typeface="Microsoft YaHei"/>
                <a:cs typeface="Microsoft YaHei"/>
              </a:rPr>
              <a:t>动</a:t>
            </a:r>
            <a:endParaRPr lang="Microsoft YaHei" altLang="Microsoft YaHei" sz="2000" dirty="0"/>
          </a:p>
          <a:p>
            <a:pPr marL="184785" algn="l" rtl="0" eaLnBrk="0">
              <a:lnSpc>
                <a:spcPct val="91000"/>
              </a:lnSpc>
              <a:spcBef>
                <a:spcPts val="936"/>
              </a:spcBef>
              <a:tabLst/>
            </a:pPr>
            <a:r>
              <a:rPr sz="2000" kern="0" spc="-40" dirty="0">
                <a:solidFill>
                  <a:srgbClr val="000000">
                    <a:alpha val="100000"/>
                  </a:srgbClr>
                </a:solidFill>
                <a:latin typeface="Microsoft YaHei"/>
                <a:ea typeface="Microsoft YaHei"/>
                <a:cs typeface="Microsoft YaHei"/>
              </a:rPr>
              <a:t>1、幼儿学校的作用</a:t>
            </a:r>
            <a:endParaRPr lang="Microsoft YaHei" altLang="Microsoft YaHei" sz="2000" dirty="0"/>
          </a:p>
          <a:p>
            <a:pPr marL="174625" algn="l" rtl="0" eaLnBrk="0">
              <a:lnSpc>
                <a:spcPts val="2587"/>
              </a:lnSpc>
              <a:spcBef>
                <a:spcPts val="566"/>
              </a:spcBef>
              <a:tabLst/>
            </a:pPr>
            <a:r>
              <a:rPr sz="2000" kern="0" spc="-140" dirty="0">
                <a:solidFill>
                  <a:srgbClr val="000000">
                    <a:alpha val="100000"/>
                  </a:srgbClr>
                </a:solidFill>
                <a:latin typeface="Microsoft YaHei"/>
                <a:ea typeface="Microsoft YaHei"/>
                <a:cs typeface="Microsoft YaHei"/>
              </a:rPr>
              <a:t>（1）保护及增强体质</a:t>
            </a:r>
            <a:endParaRPr lang="Microsoft YaHei" altLang="Microsoft YaHei" sz="2000" dirty="0"/>
          </a:p>
          <a:p>
            <a:pPr marL="174625" algn="l" rtl="0" eaLnBrk="0">
              <a:lnSpc>
                <a:spcPts val="2587"/>
              </a:lnSpc>
              <a:spcBef>
                <a:spcPts val="533"/>
              </a:spcBef>
              <a:tabLst/>
            </a:pPr>
            <a:r>
              <a:rPr sz="2000" kern="0" spc="-110" dirty="0">
                <a:solidFill>
                  <a:srgbClr val="000000">
                    <a:alpha val="100000"/>
                  </a:srgbClr>
                </a:solidFill>
                <a:latin typeface="Microsoft YaHei"/>
                <a:ea typeface="Microsoft YaHei"/>
                <a:cs typeface="Microsoft YaHei"/>
              </a:rPr>
              <a:t>（2）道德行为习惯的养成</a:t>
            </a:r>
            <a:endParaRPr lang="Microsoft YaHei" altLang="Microsoft YaHei" sz="2000" dirty="0"/>
          </a:p>
          <a:p>
            <a:pPr marL="174625" algn="l" rtl="0" eaLnBrk="0">
              <a:lnSpc>
                <a:spcPts val="3120"/>
              </a:lnSpc>
              <a:tabLst/>
            </a:pPr>
            <a:r>
              <a:rPr sz="2000" kern="0" spc="-100" dirty="0">
                <a:solidFill>
                  <a:srgbClr val="000000">
                    <a:alpha val="100000"/>
                  </a:srgbClr>
                </a:solidFill>
                <a:latin typeface="Microsoft YaHei"/>
                <a:ea typeface="Microsoft YaHei"/>
                <a:cs typeface="Microsoft YaHei"/>
              </a:rPr>
              <a:t>（3）编织劳动，勤劳</a:t>
            </a:r>
            <a:r>
              <a:rPr sz="2000" kern="0" spc="-110" dirty="0">
                <a:solidFill>
                  <a:srgbClr val="000000">
                    <a:alpha val="100000"/>
                  </a:srgbClr>
                </a:solidFill>
                <a:latin typeface="Microsoft YaHei"/>
                <a:ea typeface="Microsoft YaHei"/>
                <a:cs typeface="Microsoft YaHei"/>
              </a:rPr>
              <a:t>的习惯</a:t>
            </a:r>
            <a:endParaRPr lang="Microsoft YaHei" altLang="Microsoft YaHei" sz="2000" dirty="0"/>
          </a:p>
        </p:txBody>
      </p:sp>
      <p:sp>
        <p:nvSpPr>
          <p:cNvPr id="3742" name="textbox 374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74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06" name="group 506"/>
          <p:cNvGrpSpPr/>
          <p:nvPr/>
        </p:nvGrpSpPr>
        <p:grpSpPr>
          <a:xfrm rot="21600000">
            <a:off x="1584024" y="181482"/>
            <a:ext cx="2370755" cy="199231"/>
            <a:chOff x="0" y="0"/>
            <a:chExt cx="2370755" cy="199231"/>
          </a:xfrm>
        </p:grpSpPr>
        <p:pic>
          <p:nvPicPr>
            <p:cNvPr id="3746" name="picture 3746"/>
            <p:cNvPicPr>
              <a:picLocks noChangeAspect="1"/>
            </p:cNvPicPr>
            <p:nvPr/>
          </p:nvPicPr>
          <p:blipFill>
            <a:blip r:embed="rId3"/>
            <a:stretch>
              <a:fillRect/>
            </a:stretch>
          </p:blipFill>
          <p:spPr>
            <a:xfrm rot="21600000">
              <a:off x="13274" y="11350"/>
              <a:ext cx="2357480" cy="187880"/>
            </a:xfrm>
            <a:prstGeom prst="rect">
              <a:avLst/>
            </a:prstGeom>
          </p:spPr>
        </p:pic>
        <p:sp>
          <p:nvSpPr>
            <p:cNvPr id="3748" name="textbox 3748"/>
            <p:cNvSpPr/>
            <p:nvPr/>
          </p:nvSpPr>
          <p:spPr>
            <a:xfrm>
              <a:off x="-12700" y="-12700"/>
              <a:ext cx="239648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 外国近代学前教育发展</a:t>
              </a:r>
              <a:endParaRPr lang="Microsoft YaHei" altLang="Microsoft YaHei" sz="1400" dirty="0"/>
            </a:p>
          </p:txBody>
        </p:sp>
      </p:grpSp>
      <p:sp>
        <p:nvSpPr>
          <p:cNvPr id="375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2" name="picture 3752"/>
          <p:cNvPicPr>
            <a:picLocks noChangeAspect="1"/>
          </p:cNvPicPr>
          <p:nvPr/>
        </p:nvPicPr>
        <p:blipFill>
          <a:blip r:embed="rId2"/>
          <a:stretch>
            <a:fillRect/>
          </a:stretch>
        </p:blipFill>
        <p:spPr>
          <a:xfrm rot="21600000">
            <a:off x="0" y="0"/>
            <a:ext cx="12192000" cy="6858000"/>
          </a:xfrm>
          <a:prstGeom prst="rect">
            <a:avLst/>
          </a:prstGeom>
        </p:spPr>
      </p:pic>
      <p:sp>
        <p:nvSpPr>
          <p:cNvPr id="375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756" name="textbox 3756"/>
          <p:cNvSpPr/>
          <p:nvPr/>
        </p:nvSpPr>
        <p:spPr>
          <a:xfrm>
            <a:off x="1417357" y="508501"/>
            <a:ext cx="8579484" cy="4573270"/>
          </a:xfrm>
          <a:prstGeom prst="rect">
            <a:avLst/>
          </a:prstGeom>
        </p:spPr>
        <p:txBody>
          <a:bodyPr vert="horz" wrap="square" lIns="0" tIns="0" rIns="0" bIns="0"/>
          <a:lstStyle/>
          <a:p>
            <a:pPr algn="l" rtl="0" eaLnBrk="0">
              <a:lnSpc>
                <a:spcPct val="87417"/>
              </a:lnSpc>
              <a:tabLst/>
            </a:pPr>
            <a:endParaRPr lang="Arial" altLang="Arial" sz="100" dirty="0"/>
          </a:p>
          <a:p>
            <a:pPr marL="226695" algn="l" rtl="0" eaLnBrk="0">
              <a:lnSpc>
                <a:spcPct val="91000"/>
              </a:lnSpc>
              <a:tabLst/>
            </a:pPr>
            <a:r>
              <a:rPr sz="2400" b="1" kern="0" spc="-10" dirty="0">
                <a:solidFill>
                  <a:srgbClr val="7F7F7F">
                    <a:alpha val="100000"/>
                  </a:srgbClr>
                </a:solidFill>
                <a:latin typeface="Microsoft YaHei"/>
                <a:ea typeface="Microsoft YaHei"/>
                <a:cs typeface="Microsoft YaHei"/>
              </a:rPr>
              <a:t>近代德国的学前教育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23495" algn="l" rtl="0" eaLnBrk="0">
              <a:lnSpc>
                <a:spcPct val="91000"/>
              </a:lnSpc>
              <a:spcBef>
                <a:spcPts val="611"/>
              </a:spcBef>
              <a:tabLst/>
            </a:pPr>
            <a:r>
              <a:rPr sz="2000" kern="0" spc="-20" dirty="0">
                <a:solidFill>
                  <a:srgbClr val="000000">
                    <a:alpha val="100000"/>
                  </a:srgbClr>
                </a:solidFill>
                <a:latin typeface="Microsoft YaHei"/>
                <a:ea typeface="Microsoft YaHei"/>
                <a:cs typeface="Microsoft YaHei"/>
              </a:rPr>
              <a:t>2、教育内容和方法</a:t>
            </a:r>
            <a:endParaRPr lang="Microsoft YaHei" altLang="Microsoft YaHei" sz="2000" dirty="0"/>
          </a:p>
          <a:p>
            <a:pPr marL="174625" algn="l" rtl="0" eaLnBrk="0">
              <a:lnSpc>
                <a:spcPts val="2587"/>
              </a:lnSpc>
              <a:spcBef>
                <a:spcPts val="566"/>
              </a:spcBef>
              <a:tabLst/>
            </a:pPr>
            <a:r>
              <a:rPr sz="2000" kern="0" spc="-110" dirty="0">
                <a:solidFill>
                  <a:srgbClr val="000000">
                    <a:alpha val="100000"/>
                  </a:srgbClr>
                </a:solidFill>
                <a:latin typeface="Microsoft YaHei"/>
                <a:ea typeface="Microsoft YaHei"/>
                <a:cs typeface="Microsoft YaHei"/>
              </a:rPr>
              <a:t>（1）重视幼儿的游戏活动；</a:t>
            </a:r>
            <a:endParaRPr lang="Microsoft YaHei" altLang="Microsoft YaHei" sz="2000" dirty="0"/>
          </a:p>
          <a:p>
            <a:pPr marL="174625" algn="l" rtl="0" eaLnBrk="0">
              <a:lnSpc>
                <a:spcPts val="2587"/>
              </a:lnSpc>
              <a:spcBef>
                <a:spcPts val="533"/>
              </a:spcBef>
              <a:tabLst/>
            </a:pPr>
            <a:r>
              <a:rPr sz="2000" kern="0" spc="-60" dirty="0">
                <a:solidFill>
                  <a:srgbClr val="000000">
                    <a:alpha val="100000"/>
                  </a:srgbClr>
                </a:solidFill>
                <a:latin typeface="Microsoft YaHei"/>
                <a:ea typeface="Microsoft YaHei"/>
                <a:cs typeface="Microsoft YaHei"/>
              </a:rPr>
              <a:t>（2）重视幼儿的知识教育、宗教教育和道德教育</a:t>
            </a:r>
            <a:endParaRPr lang="Microsoft YaHei" altLang="Microsoft YaHei" sz="2000" dirty="0"/>
          </a:p>
          <a:p>
            <a:pPr marL="161289" algn="l" rtl="0" eaLnBrk="0">
              <a:lnSpc>
                <a:spcPct val="83000"/>
              </a:lnSpc>
              <a:spcBef>
                <a:spcPts val="894"/>
              </a:spcBef>
              <a:tabLst/>
            </a:pPr>
            <a:r>
              <a:rPr sz="2000" kern="0" spc="0" dirty="0">
                <a:solidFill>
                  <a:srgbClr val="000000">
                    <a:alpha val="100000"/>
                  </a:srgbClr>
                </a:solidFill>
                <a:latin typeface="Microsoft YaHei"/>
                <a:ea typeface="Microsoft YaHei"/>
                <a:cs typeface="Microsoft YaHei"/>
              </a:rPr>
              <a:t>在弗利托娜幼儿学校把宗教、道德、读、写、算、唱歌、图画、军事训练、</a:t>
            </a:r>
            <a:endParaRPr lang="Microsoft YaHei" altLang="Microsoft YaHei" sz="2000" dirty="0"/>
          </a:p>
          <a:p>
            <a:pPr marL="13970" algn="l" rtl="0" eaLnBrk="0">
              <a:lnSpc>
                <a:spcPts val="3124"/>
              </a:lnSpc>
              <a:tabLst/>
            </a:pPr>
            <a:r>
              <a:rPr sz="2000" kern="0" spc="0" dirty="0">
                <a:solidFill>
                  <a:srgbClr val="000000">
                    <a:alpha val="100000"/>
                  </a:srgbClr>
                </a:solidFill>
                <a:latin typeface="Microsoft YaHei"/>
                <a:ea typeface="Microsoft YaHei"/>
                <a:cs typeface="Microsoft YaHei"/>
              </a:rPr>
              <a:t>手工劳动等作为正规课</a:t>
            </a:r>
            <a:r>
              <a:rPr sz="2000" kern="0" spc="-10" dirty="0">
                <a:solidFill>
                  <a:srgbClr val="000000">
                    <a:alpha val="100000"/>
                  </a:srgbClr>
                </a:solidFill>
                <a:latin typeface="Microsoft YaHei"/>
                <a:ea typeface="Microsoft YaHei"/>
                <a:cs typeface="Microsoft YaHei"/>
              </a:rPr>
              <a:t>程</a:t>
            </a:r>
            <a:endParaRPr lang="Microsoft YaHei" altLang="Microsoft YaHei" sz="2000" dirty="0"/>
          </a:p>
          <a:p>
            <a:pPr marL="174625" algn="l" rtl="0" eaLnBrk="0">
              <a:lnSpc>
                <a:spcPts val="2587"/>
              </a:lnSpc>
              <a:spcBef>
                <a:spcPts val="764"/>
              </a:spcBef>
              <a:tabLst/>
            </a:pPr>
            <a:r>
              <a:rPr sz="1900" kern="0" spc="-100" dirty="0">
                <a:solidFill>
                  <a:srgbClr val="000000">
                    <a:alpha val="100000"/>
                  </a:srgbClr>
                </a:solidFill>
                <a:latin typeface="Microsoft YaHei"/>
                <a:ea typeface="Microsoft YaHei"/>
                <a:cs typeface="Microsoft YaHei"/>
              </a:rPr>
              <a:t>（3）教育方法</a:t>
            </a:r>
            <a:endParaRPr lang="Microsoft YaHei" altLang="Microsoft YaHei" sz="1900" dirty="0"/>
          </a:p>
          <a:p>
            <a:pPr marL="160020" algn="l" rtl="0" eaLnBrk="0">
              <a:lnSpc>
                <a:spcPct val="91000"/>
              </a:lnSpc>
              <a:spcBef>
                <a:spcPts val="904"/>
              </a:spcBef>
              <a:tabLst/>
            </a:pPr>
            <a:r>
              <a:rPr sz="2000" kern="0" spc="0" dirty="0">
                <a:solidFill>
                  <a:srgbClr val="000000">
                    <a:alpha val="100000"/>
                  </a:srgbClr>
                </a:solidFill>
                <a:latin typeface="Microsoft YaHei"/>
                <a:ea typeface="Microsoft YaHei"/>
                <a:cs typeface="Microsoft YaHei"/>
              </a:rPr>
              <a:t>游戏；玩具；教师一般不干涉—“游戏式教学”</a:t>
            </a:r>
            <a:endParaRPr lang="Microsoft YaHei" altLang="Microsoft YaHei" sz="2000" dirty="0"/>
          </a:p>
          <a:p>
            <a:pPr marL="161925" algn="l" rtl="0" eaLnBrk="0">
              <a:lnSpc>
                <a:spcPct val="91000"/>
              </a:lnSpc>
              <a:spcBef>
                <a:spcPts val="936"/>
              </a:spcBef>
              <a:tabLst/>
            </a:pPr>
            <a:r>
              <a:rPr sz="2000" kern="0" spc="0" dirty="0">
                <a:solidFill>
                  <a:srgbClr val="000000">
                    <a:alpha val="100000"/>
                  </a:srgbClr>
                </a:solidFill>
                <a:latin typeface="Microsoft YaHei"/>
                <a:ea typeface="Microsoft YaHei"/>
                <a:cs typeface="Microsoft YaHei"/>
              </a:rPr>
              <a:t>最终目的是对工人阶级的孩子进行宗教教化和道德教化</a:t>
            </a:r>
            <a:endParaRPr lang="Microsoft YaHei" altLang="Microsoft YaHei" sz="2000" dirty="0"/>
          </a:p>
          <a:p>
            <a:pPr marL="26669" algn="l" rtl="0" eaLnBrk="0">
              <a:lnSpc>
                <a:spcPct val="83000"/>
              </a:lnSpc>
              <a:spcBef>
                <a:spcPts val="927"/>
              </a:spcBef>
              <a:tabLst/>
            </a:pPr>
            <a:r>
              <a:rPr sz="2000" kern="0" spc="0" dirty="0">
                <a:solidFill>
                  <a:srgbClr val="000000">
                    <a:alpha val="100000"/>
                  </a:srgbClr>
                </a:solidFill>
                <a:latin typeface="Microsoft YaHei"/>
                <a:ea typeface="Microsoft YaHei"/>
                <a:cs typeface="Microsoft YaHei"/>
              </a:rPr>
              <a:t>3、幼儿学校附设了学前教育师资培训机构—提高了</a:t>
            </a:r>
            <a:r>
              <a:rPr sz="2000" kern="0" spc="-10" dirty="0">
                <a:solidFill>
                  <a:srgbClr val="000000">
                    <a:alpha val="100000"/>
                  </a:srgbClr>
                </a:solidFill>
                <a:latin typeface="Microsoft YaHei"/>
                <a:ea typeface="Microsoft YaHei"/>
                <a:cs typeface="Microsoft YaHei"/>
              </a:rPr>
              <a:t>学前教育的教学水平，扩</a:t>
            </a:r>
            <a:endParaRPr lang="Microsoft YaHei" altLang="Microsoft YaHei" sz="2000" dirty="0"/>
          </a:p>
          <a:p>
            <a:pPr marL="12700" algn="l" rtl="0" eaLnBrk="0">
              <a:lnSpc>
                <a:spcPts val="3120"/>
              </a:lnSpc>
              <a:tabLst/>
            </a:pPr>
            <a:r>
              <a:rPr sz="2000" kern="0" spc="0" dirty="0">
                <a:solidFill>
                  <a:srgbClr val="000000">
                    <a:alpha val="100000"/>
                  </a:srgbClr>
                </a:solidFill>
                <a:latin typeface="Microsoft YaHei"/>
                <a:ea typeface="Microsoft YaHei"/>
                <a:cs typeface="Microsoft YaHei"/>
              </a:rPr>
              <a:t>大了幼儿学校运动的影响。</a:t>
            </a:r>
            <a:endParaRPr lang="Microsoft YaHei" altLang="Microsoft YaHei" sz="2000" dirty="0"/>
          </a:p>
        </p:txBody>
      </p:sp>
      <p:sp>
        <p:nvSpPr>
          <p:cNvPr id="3758" name="textbox 375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76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08" name="group 508"/>
          <p:cNvGrpSpPr/>
          <p:nvPr/>
        </p:nvGrpSpPr>
        <p:grpSpPr>
          <a:xfrm rot="21600000">
            <a:off x="1584024" y="181482"/>
            <a:ext cx="2422666" cy="199231"/>
            <a:chOff x="0" y="0"/>
            <a:chExt cx="2422666" cy="199231"/>
          </a:xfrm>
        </p:grpSpPr>
        <p:pic>
          <p:nvPicPr>
            <p:cNvPr id="3762" name="picture 3762"/>
            <p:cNvPicPr>
              <a:picLocks noChangeAspect="1"/>
            </p:cNvPicPr>
            <p:nvPr/>
          </p:nvPicPr>
          <p:blipFill>
            <a:blip r:embed="rId3"/>
            <a:stretch>
              <a:fillRect/>
            </a:stretch>
          </p:blipFill>
          <p:spPr>
            <a:xfrm rot="21600000">
              <a:off x="13274" y="11350"/>
              <a:ext cx="2409391" cy="187881"/>
            </a:xfrm>
            <a:prstGeom prst="rect">
              <a:avLst/>
            </a:prstGeom>
          </p:spPr>
        </p:pic>
        <p:sp>
          <p:nvSpPr>
            <p:cNvPr id="3764" name="textbox 3764"/>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76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68" name="picture 3768"/>
          <p:cNvPicPr>
            <a:picLocks noChangeAspect="1"/>
          </p:cNvPicPr>
          <p:nvPr/>
        </p:nvPicPr>
        <p:blipFill>
          <a:blip r:embed="rId2"/>
          <a:stretch>
            <a:fillRect/>
          </a:stretch>
        </p:blipFill>
        <p:spPr>
          <a:xfrm rot="21600000">
            <a:off x="0" y="0"/>
            <a:ext cx="12192000" cy="6858000"/>
          </a:xfrm>
          <a:prstGeom prst="rect">
            <a:avLst/>
          </a:prstGeom>
        </p:spPr>
      </p:pic>
      <p:sp>
        <p:nvSpPr>
          <p:cNvPr id="377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772" name="textbox 3772"/>
          <p:cNvSpPr/>
          <p:nvPr/>
        </p:nvSpPr>
        <p:spPr>
          <a:xfrm>
            <a:off x="1415830" y="508501"/>
            <a:ext cx="8940165" cy="4603115"/>
          </a:xfrm>
          <a:prstGeom prst="rect">
            <a:avLst/>
          </a:prstGeom>
        </p:spPr>
        <p:txBody>
          <a:bodyPr vert="horz" wrap="square" lIns="0" tIns="0" rIns="0" bIns="0"/>
          <a:lstStyle/>
          <a:p>
            <a:pPr algn="l" rtl="0" eaLnBrk="0">
              <a:lnSpc>
                <a:spcPct val="87417"/>
              </a:lnSpc>
              <a:tabLst/>
            </a:pPr>
            <a:endParaRPr lang="Arial" altLang="Arial" sz="100" dirty="0"/>
          </a:p>
          <a:p>
            <a:pPr marL="227965" algn="l" rtl="0" eaLnBrk="0">
              <a:lnSpc>
                <a:spcPct val="91000"/>
              </a:lnSpc>
              <a:tabLst/>
            </a:pPr>
            <a:r>
              <a:rPr sz="2400" b="1" kern="0" spc="-10" dirty="0">
                <a:solidFill>
                  <a:srgbClr val="7F7F7F">
                    <a:alpha val="100000"/>
                  </a:srgbClr>
                </a:solidFill>
                <a:latin typeface="Microsoft YaHei"/>
                <a:ea typeface="Microsoft YaHei"/>
                <a:cs typeface="Microsoft YaHei"/>
              </a:rPr>
              <a:t>近代德国的学前教育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171450" algn="l" rtl="0" eaLnBrk="0">
              <a:lnSpc>
                <a:spcPct val="91000"/>
              </a:lnSpc>
              <a:spcBef>
                <a:spcPts val="612"/>
              </a:spcBef>
              <a:tabLst/>
            </a:pPr>
            <a:r>
              <a:rPr sz="2000" b="1" kern="0" spc="-90" dirty="0">
                <a:solidFill>
                  <a:srgbClr val="00B075">
                    <a:alpha val="100000"/>
                  </a:srgbClr>
                </a:solidFill>
                <a:latin typeface="Microsoft YaHei"/>
                <a:ea typeface="Microsoft YaHei"/>
                <a:cs typeface="Microsoft YaHei"/>
              </a:rPr>
              <a:t>（五）德国各邦的学前教育政策</a:t>
            </a:r>
            <a:endParaRPr lang="Microsoft YaHei" altLang="Microsoft YaHei" sz="2000" dirty="0"/>
          </a:p>
          <a:p>
            <a:pPr marL="36830" algn="l" rtl="0" eaLnBrk="0">
              <a:lnSpc>
                <a:spcPct val="83000"/>
              </a:lnSpc>
              <a:spcBef>
                <a:spcPts val="926"/>
              </a:spcBef>
              <a:tabLst/>
            </a:pPr>
            <a:r>
              <a:rPr sz="2000" kern="0" spc="-100" dirty="0">
                <a:solidFill>
                  <a:srgbClr val="000000">
                    <a:alpha val="100000"/>
                  </a:srgbClr>
                </a:solidFill>
                <a:latin typeface="Microsoft YaHei"/>
                <a:ea typeface="Microsoft YaHei"/>
                <a:cs typeface="Microsoft YaHei"/>
              </a:rPr>
              <a:t>1839年，拜恩政府的规</a:t>
            </a:r>
            <a:r>
              <a:rPr sz="2000" kern="0" spc="-110" dirty="0">
                <a:solidFill>
                  <a:srgbClr val="000000">
                    <a:alpha val="100000"/>
                  </a:srgbClr>
                </a:solidFill>
                <a:latin typeface="Microsoft YaHei"/>
                <a:ea typeface="Microsoft YaHei"/>
                <a:cs typeface="Microsoft YaHei"/>
              </a:rPr>
              <a:t>定：</a:t>
            </a:r>
            <a:endParaRPr lang="Microsoft YaHei" altLang="Microsoft YaHei" sz="2000" dirty="0"/>
          </a:p>
          <a:p>
            <a:pPr marL="36830" algn="l" rtl="0" eaLnBrk="0">
              <a:lnSpc>
                <a:spcPts val="3120"/>
              </a:lnSpc>
              <a:tabLst/>
            </a:pPr>
            <a:r>
              <a:rPr sz="2000" kern="0" spc="-100" dirty="0">
                <a:solidFill>
                  <a:srgbClr val="000000">
                    <a:alpha val="100000"/>
                  </a:srgbClr>
                </a:solidFill>
                <a:latin typeface="Microsoft YaHei"/>
                <a:ea typeface="Microsoft YaHei"/>
                <a:cs typeface="Microsoft YaHei"/>
              </a:rPr>
              <a:t>1.贯彻控制但不援</a:t>
            </a:r>
            <a:r>
              <a:rPr sz="2000" kern="0" spc="-110" dirty="0">
                <a:solidFill>
                  <a:srgbClr val="000000">
                    <a:alpha val="100000"/>
                  </a:srgbClr>
                </a:solidFill>
                <a:latin typeface="Microsoft YaHei"/>
                <a:ea typeface="Microsoft YaHei"/>
                <a:cs typeface="Microsoft YaHei"/>
              </a:rPr>
              <a:t>助的政策；</a:t>
            </a:r>
            <a:endParaRPr lang="Microsoft YaHei" altLang="Microsoft YaHei" sz="2000" dirty="0"/>
          </a:p>
          <a:p>
            <a:pPr marL="25400" algn="l" rtl="0" eaLnBrk="0">
              <a:lnSpc>
                <a:spcPct val="91000"/>
              </a:lnSpc>
              <a:spcBef>
                <a:spcPts val="1138"/>
              </a:spcBef>
              <a:tabLst/>
            </a:pPr>
            <a:r>
              <a:rPr sz="2000" kern="0" spc="-120" dirty="0">
                <a:solidFill>
                  <a:srgbClr val="000000">
                    <a:alpha val="100000"/>
                  </a:srgbClr>
                </a:solidFill>
                <a:latin typeface="Microsoft YaHei"/>
                <a:ea typeface="Microsoft YaHei"/>
                <a:cs typeface="Microsoft YaHei"/>
              </a:rPr>
              <a:t>2.反对进行知识教学</a:t>
            </a:r>
            <a:r>
              <a:rPr sz="2000" kern="0" spc="-130" dirty="0">
                <a:solidFill>
                  <a:srgbClr val="000000">
                    <a:alpha val="100000"/>
                  </a:srgbClr>
                </a:solidFill>
                <a:latin typeface="Microsoft YaHei"/>
                <a:ea typeface="Microsoft YaHei"/>
                <a:cs typeface="Microsoft YaHei"/>
              </a:rPr>
              <a:t>；</a:t>
            </a:r>
            <a:endParaRPr lang="Microsoft YaHei" altLang="Microsoft YaHei" sz="2000" dirty="0"/>
          </a:p>
          <a:p>
            <a:pPr marL="27940" algn="l" rtl="0" eaLnBrk="0">
              <a:lnSpc>
                <a:spcPct val="91000"/>
              </a:lnSpc>
              <a:spcBef>
                <a:spcPts val="936"/>
              </a:spcBef>
              <a:tabLst/>
            </a:pPr>
            <a:r>
              <a:rPr sz="2000" kern="0" spc="-120" dirty="0">
                <a:solidFill>
                  <a:srgbClr val="000000">
                    <a:alpha val="100000"/>
                  </a:srgbClr>
                </a:solidFill>
                <a:latin typeface="Microsoft YaHei"/>
                <a:ea typeface="Microsoft YaHei"/>
                <a:cs typeface="Microsoft YaHei"/>
              </a:rPr>
              <a:t>3.鼓励轻松愉快的游戏；</a:t>
            </a:r>
            <a:endParaRPr lang="Microsoft YaHei" altLang="Microsoft YaHei" sz="2000" dirty="0"/>
          </a:p>
          <a:p>
            <a:pPr marL="12700" algn="l" rtl="0" eaLnBrk="0">
              <a:lnSpc>
                <a:spcPct val="91000"/>
              </a:lnSpc>
              <a:spcBef>
                <a:spcPts val="936"/>
              </a:spcBef>
              <a:tabLst/>
            </a:pPr>
            <a:r>
              <a:rPr sz="2000" kern="0" spc="-90" dirty="0">
                <a:solidFill>
                  <a:srgbClr val="000000">
                    <a:alpha val="100000"/>
                  </a:srgbClr>
                </a:solidFill>
                <a:latin typeface="Microsoft YaHei"/>
                <a:ea typeface="Microsoft YaHei"/>
                <a:cs typeface="Microsoft YaHei"/>
              </a:rPr>
              <a:t>4.强调宗教教育和道德教育。</a:t>
            </a:r>
            <a:endParaRPr lang="Microsoft YaHei" altLang="Microsoft YaHei" sz="2000" dirty="0"/>
          </a:p>
          <a:p>
            <a:pPr marL="171450" algn="l" rtl="0" eaLnBrk="0">
              <a:lnSpc>
                <a:spcPct val="91000"/>
              </a:lnSpc>
              <a:spcBef>
                <a:spcPts val="937"/>
              </a:spcBef>
              <a:tabLst/>
            </a:pPr>
            <a:r>
              <a:rPr sz="2000" b="1" kern="0" spc="-100" dirty="0">
                <a:solidFill>
                  <a:srgbClr val="00B075">
                    <a:alpha val="100000"/>
                  </a:srgbClr>
                </a:solidFill>
                <a:latin typeface="Microsoft YaHei"/>
                <a:ea typeface="Microsoft YaHei"/>
                <a:cs typeface="Microsoft YaHei"/>
              </a:rPr>
              <a:t>（六）福禄贝尔幼儿园的兴起</a:t>
            </a:r>
            <a:endParaRPr lang="Microsoft YaHei" altLang="Microsoft YaHei" sz="2000" dirty="0"/>
          </a:p>
          <a:p>
            <a:pPr marL="36830" algn="l" rtl="0" eaLnBrk="0">
              <a:lnSpc>
                <a:spcPct val="91000"/>
              </a:lnSpc>
              <a:spcBef>
                <a:spcPts val="936"/>
              </a:spcBef>
              <a:tabLst/>
            </a:pPr>
            <a:r>
              <a:rPr sz="2000" kern="0" spc="-70" dirty="0">
                <a:solidFill>
                  <a:srgbClr val="000000">
                    <a:alpha val="100000"/>
                  </a:srgbClr>
                </a:solidFill>
                <a:latin typeface="Microsoft YaHei"/>
                <a:ea typeface="Microsoft YaHei"/>
                <a:cs typeface="Microsoft YaHei"/>
              </a:rPr>
              <a:t>1、</a:t>
            </a:r>
            <a:r>
              <a:rPr sz="2000" kern="0" spc="-39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1837年，</a:t>
            </a:r>
            <a:r>
              <a:rPr sz="2000" kern="0" spc="17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勃兰根堡，“儿童活动学校”；</a:t>
            </a:r>
            <a:r>
              <a:rPr sz="2000" kern="0" spc="30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1840年，正式改名为“幼儿园</a:t>
            </a:r>
            <a:r>
              <a:rPr sz="2000" kern="0" spc="-80" dirty="0">
                <a:solidFill>
                  <a:srgbClr val="000000">
                    <a:alpha val="100000"/>
                  </a:srgbClr>
                </a:solidFill>
                <a:latin typeface="Microsoft YaHei"/>
                <a:ea typeface="Microsoft YaHei"/>
                <a:cs typeface="Microsoft YaHei"/>
              </a:rPr>
              <a:t>”。</a:t>
            </a:r>
            <a:endParaRPr lang="Microsoft YaHei" altLang="Microsoft YaHei" sz="2000" dirty="0"/>
          </a:p>
          <a:p>
            <a:pPr marL="13334" algn="l" rtl="0" eaLnBrk="0">
              <a:lnSpc>
                <a:spcPts val="2883"/>
              </a:lnSpc>
              <a:spcBef>
                <a:spcPts val="33"/>
              </a:spcBef>
              <a:tabLst/>
            </a:pPr>
            <a:r>
              <a:rPr sz="2000" kern="0" spc="-50" dirty="0">
                <a:solidFill>
                  <a:srgbClr val="000000">
                    <a:alpha val="100000"/>
                  </a:srgbClr>
                </a:solidFill>
                <a:latin typeface="Microsoft YaHei"/>
                <a:ea typeface="Microsoft YaHei"/>
                <a:cs typeface="Microsoft YaHei"/>
              </a:rPr>
              <a:t>德国正规学前教育机</a:t>
            </a:r>
            <a:r>
              <a:rPr sz="2000" kern="0" spc="-60" dirty="0">
                <a:solidFill>
                  <a:srgbClr val="000000">
                    <a:alpha val="100000"/>
                  </a:srgbClr>
                </a:solidFill>
                <a:latin typeface="Microsoft YaHei"/>
                <a:ea typeface="Microsoft YaHei"/>
                <a:cs typeface="Microsoft YaHei"/>
              </a:rPr>
              <a:t>构产生。</a:t>
            </a:r>
            <a:endParaRPr lang="Microsoft YaHei" altLang="Microsoft YaHei" sz="2000" dirty="0"/>
          </a:p>
          <a:p>
            <a:pPr algn="l" rtl="0" eaLnBrk="0">
              <a:lnSpc>
                <a:spcPct val="106000"/>
              </a:lnSpc>
              <a:tabLst/>
            </a:pPr>
            <a:endParaRPr lang="Arial" altLang="Arial" sz="600" dirty="0"/>
          </a:p>
          <a:p>
            <a:pPr marL="25400" algn="l" rtl="0" eaLnBrk="0">
              <a:lnSpc>
                <a:spcPts val="2587"/>
              </a:lnSpc>
              <a:spcBef>
                <a:spcPts val="6"/>
              </a:spcBef>
              <a:tabLst/>
            </a:pPr>
            <a:r>
              <a:rPr sz="2000" kern="0" spc="-50" dirty="0">
                <a:solidFill>
                  <a:srgbClr val="000000">
                    <a:alpha val="100000"/>
                  </a:srgbClr>
                </a:solidFill>
                <a:latin typeface="Microsoft YaHei"/>
                <a:ea typeface="Microsoft YaHei"/>
                <a:cs typeface="Microsoft YaHei"/>
              </a:rPr>
              <a:t>2、教育内容(1)游戏活动:“恩物”</a:t>
            </a:r>
            <a:r>
              <a:rPr sz="2000" kern="0" spc="-60" dirty="0">
                <a:solidFill>
                  <a:srgbClr val="000000">
                    <a:alpha val="100000"/>
                  </a:srgbClr>
                </a:solidFill>
                <a:latin typeface="Microsoft YaHei"/>
                <a:ea typeface="Microsoft YaHei"/>
                <a:cs typeface="Microsoft YaHei"/>
              </a:rPr>
              <a:t>；  (2)作业活动；</a:t>
            </a:r>
            <a:r>
              <a:rPr sz="2000" kern="0" spc="24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(3)语言发展.</a:t>
            </a:r>
            <a:endParaRPr lang="Microsoft YaHei" altLang="Microsoft YaHei" sz="2000" dirty="0"/>
          </a:p>
        </p:txBody>
      </p:sp>
      <p:sp>
        <p:nvSpPr>
          <p:cNvPr id="3774" name="textbox 377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77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10" name="group 510"/>
          <p:cNvGrpSpPr/>
          <p:nvPr/>
        </p:nvGrpSpPr>
        <p:grpSpPr>
          <a:xfrm rot="21600000">
            <a:off x="1584024" y="181482"/>
            <a:ext cx="2475911" cy="199231"/>
            <a:chOff x="0" y="0"/>
            <a:chExt cx="2475911" cy="199231"/>
          </a:xfrm>
        </p:grpSpPr>
        <p:pic>
          <p:nvPicPr>
            <p:cNvPr id="3778" name="picture 3778"/>
            <p:cNvPicPr>
              <a:picLocks noChangeAspect="1"/>
            </p:cNvPicPr>
            <p:nvPr/>
          </p:nvPicPr>
          <p:blipFill>
            <a:blip r:embed="rId3"/>
            <a:stretch>
              <a:fillRect/>
            </a:stretch>
          </p:blipFill>
          <p:spPr>
            <a:xfrm rot="21600000">
              <a:off x="13274" y="11350"/>
              <a:ext cx="2462636" cy="187880"/>
            </a:xfrm>
            <a:prstGeom prst="rect">
              <a:avLst/>
            </a:prstGeom>
          </p:spPr>
        </p:pic>
        <p:sp>
          <p:nvSpPr>
            <p:cNvPr id="3780" name="textbox 3780"/>
            <p:cNvSpPr/>
            <p:nvPr/>
          </p:nvSpPr>
          <p:spPr>
            <a:xfrm>
              <a:off x="-12700" y="-12700"/>
              <a:ext cx="250190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7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4" name="picture 3784"/>
          <p:cNvPicPr>
            <a:picLocks noChangeAspect="1"/>
          </p:cNvPicPr>
          <p:nvPr/>
        </p:nvPicPr>
        <p:blipFill>
          <a:blip r:embed="rId2"/>
          <a:stretch>
            <a:fillRect/>
          </a:stretch>
        </p:blipFill>
        <p:spPr>
          <a:xfrm rot="21600000">
            <a:off x="0" y="0"/>
            <a:ext cx="12192000" cy="6858000"/>
          </a:xfrm>
          <a:prstGeom prst="rect">
            <a:avLst/>
          </a:prstGeom>
        </p:spPr>
      </p:pic>
      <p:sp>
        <p:nvSpPr>
          <p:cNvPr id="37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788" name="textbox 3788"/>
          <p:cNvSpPr/>
          <p:nvPr/>
        </p:nvSpPr>
        <p:spPr>
          <a:xfrm>
            <a:off x="1418121" y="508501"/>
            <a:ext cx="8660130" cy="3781425"/>
          </a:xfrm>
          <a:prstGeom prst="rect">
            <a:avLst/>
          </a:prstGeom>
        </p:spPr>
        <p:txBody>
          <a:bodyPr vert="horz" wrap="square" lIns="0" tIns="0" rIns="0" bIns="0"/>
          <a:lstStyle/>
          <a:p>
            <a:pPr algn="l" rtl="0" eaLnBrk="0">
              <a:lnSpc>
                <a:spcPct val="87417"/>
              </a:lnSpc>
              <a:tabLst/>
            </a:pPr>
            <a:endParaRPr lang="Arial" altLang="Arial" sz="100" dirty="0"/>
          </a:p>
          <a:p>
            <a:pPr marL="225425" algn="l" rtl="0" eaLnBrk="0">
              <a:lnSpc>
                <a:spcPct val="91000"/>
              </a:lnSpc>
              <a:tabLst/>
            </a:pPr>
            <a:r>
              <a:rPr sz="2400" b="1" kern="0" spc="-10" dirty="0">
                <a:solidFill>
                  <a:srgbClr val="7F7F7F">
                    <a:alpha val="100000"/>
                  </a:srgbClr>
                </a:solidFill>
                <a:latin typeface="Microsoft YaHei"/>
                <a:ea typeface="Microsoft YaHei"/>
                <a:cs typeface="Microsoft YaHei"/>
              </a:rPr>
              <a:t>近代德国的学前教育</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15875" algn="l" rtl="0" eaLnBrk="0">
              <a:lnSpc>
                <a:spcPct val="91000"/>
              </a:lnSpc>
              <a:spcBef>
                <a:spcPts val="611"/>
              </a:spcBef>
              <a:tabLst/>
            </a:pPr>
            <a:r>
              <a:rPr sz="2000" b="1" kern="0" spc="-60" dirty="0">
                <a:solidFill>
                  <a:srgbClr val="000000">
                    <a:alpha val="100000"/>
                  </a:srgbClr>
                </a:solidFill>
                <a:latin typeface="Microsoft YaHei"/>
                <a:ea typeface="Microsoft YaHei"/>
                <a:cs typeface="Microsoft YaHei"/>
              </a:rPr>
              <a:t>二、</a:t>
            </a:r>
            <a:r>
              <a:rPr sz="2000" b="1" kern="0" spc="220" dirty="0">
                <a:solidFill>
                  <a:srgbClr val="000000">
                    <a:alpha val="100000"/>
                  </a:srgbClr>
                </a:solidFill>
                <a:latin typeface="Microsoft YaHei"/>
                <a:ea typeface="Microsoft YaHei"/>
                <a:cs typeface="Microsoft YaHei"/>
              </a:rPr>
              <a:t> </a:t>
            </a:r>
            <a:r>
              <a:rPr sz="2000" b="1" kern="0" spc="-60" dirty="0">
                <a:solidFill>
                  <a:srgbClr val="000000">
                    <a:alpha val="100000"/>
                  </a:srgbClr>
                </a:solidFill>
                <a:latin typeface="Microsoft YaHei"/>
                <a:ea typeface="Microsoft YaHei"/>
                <a:cs typeface="Microsoft YaHei"/>
              </a:rPr>
              <a:t>19世纪下半叶的学前</a:t>
            </a:r>
            <a:r>
              <a:rPr sz="2000" b="1" kern="0" spc="-70" dirty="0">
                <a:solidFill>
                  <a:srgbClr val="000000">
                    <a:alpha val="100000"/>
                  </a:srgbClr>
                </a:solidFill>
                <a:latin typeface="Microsoft YaHei"/>
                <a:ea typeface="Microsoft YaHei"/>
                <a:cs typeface="Microsoft YaHei"/>
              </a:rPr>
              <a:t>教育</a:t>
            </a:r>
            <a:endParaRPr lang="Microsoft YaHei" altLang="Microsoft YaHei" sz="2000" dirty="0"/>
          </a:p>
          <a:p>
            <a:pPr marL="34290" algn="l" rtl="0" eaLnBrk="0">
              <a:lnSpc>
                <a:spcPct val="83000"/>
              </a:lnSpc>
              <a:spcBef>
                <a:spcPts val="929"/>
              </a:spcBef>
              <a:tabLst/>
            </a:pPr>
            <a:r>
              <a:rPr sz="2000" kern="0" spc="-30" dirty="0">
                <a:solidFill>
                  <a:srgbClr val="000000">
                    <a:alpha val="100000"/>
                  </a:srgbClr>
                </a:solidFill>
                <a:latin typeface="Microsoft YaHei"/>
                <a:ea typeface="Microsoft YaHei"/>
                <a:cs typeface="Microsoft YaHei"/>
              </a:rPr>
              <a:t>1.1848年，国民教育制度的第一个阶段；</a:t>
            </a:r>
            <a:r>
              <a:rPr sz="2000" kern="0" spc="37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福禄贝尔幼儿园在1851年遭全国查</a:t>
            </a:r>
            <a:endParaRPr lang="Microsoft YaHei" altLang="Microsoft YaHei" sz="2000" dirty="0"/>
          </a:p>
          <a:p>
            <a:pPr marL="12700" algn="l" rtl="0" eaLnBrk="0">
              <a:lnSpc>
                <a:spcPts val="3126"/>
              </a:lnSpc>
              <a:tabLst/>
            </a:pPr>
            <a:r>
              <a:rPr sz="2000" kern="0" spc="-150" dirty="0">
                <a:solidFill>
                  <a:srgbClr val="000000">
                    <a:alpha val="100000"/>
                  </a:srgbClr>
                </a:solidFill>
                <a:latin typeface="Microsoft YaHei"/>
                <a:ea typeface="Microsoft YaHei"/>
                <a:cs typeface="Microsoft YaHei"/>
              </a:rPr>
              <a:t>封，</a:t>
            </a:r>
            <a:r>
              <a:rPr sz="2000" kern="0" spc="300" dirty="0">
                <a:solidFill>
                  <a:srgbClr val="000000">
                    <a:alpha val="100000"/>
                  </a:srgbClr>
                </a:solidFill>
                <a:latin typeface="Microsoft YaHei"/>
                <a:ea typeface="Microsoft YaHei"/>
                <a:cs typeface="Microsoft YaHei"/>
              </a:rPr>
              <a:t> </a:t>
            </a:r>
            <a:r>
              <a:rPr sz="2000" kern="0" spc="-150" dirty="0">
                <a:solidFill>
                  <a:srgbClr val="000000">
                    <a:alpha val="100000"/>
                  </a:srgbClr>
                </a:solidFill>
                <a:latin typeface="Microsoft YaHei"/>
                <a:ea typeface="Microsoft YaHei"/>
                <a:cs typeface="Microsoft YaHei"/>
              </a:rPr>
              <a:t>1860年政府解除禁</a:t>
            </a:r>
            <a:r>
              <a:rPr sz="2000" kern="0" spc="-160" dirty="0">
                <a:solidFill>
                  <a:srgbClr val="000000">
                    <a:alpha val="100000"/>
                  </a:srgbClr>
                </a:solidFill>
                <a:latin typeface="Microsoft YaHei"/>
                <a:ea typeface="Microsoft YaHei"/>
                <a:cs typeface="Microsoft YaHei"/>
              </a:rPr>
              <a:t>令。</a:t>
            </a:r>
            <a:endParaRPr lang="Microsoft YaHei" altLang="Microsoft YaHei" sz="2000" dirty="0"/>
          </a:p>
          <a:p>
            <a:pPr marL="22859" algn="l" rtl="0" eaLnBrk="0">
              <a:lnSpc>
                <a:spcPct val="90000"/>
              </a:lnSpc>
              <a:spcBef>
                <a:spcPts val="1154"/>
              </a:spcBef>
              <a:tabLst/>
            </a:pPr>
            <a:r>
              <a:rPr sz="2000" kern="0" spc="-20" dirty="0">
                <a:solidFill>
                  <a:srgbClr val="000000">
                    <a:alpha val="100000"/>
                  </a:srgbClr>
                </a:solidFill>
                <a:latin typeface="Microsoft YaHei"/>
                <a:ea typeface="Microsoft YaHei"/>
                <a:cs typeface="Microsoft YaHei"/>
              </a:rPr>
              <a:t>2.别劳夫人</a:t>
            </a:r>
            <a:endParaRPr lang="Microsoft YaHei" altLang="Microsoft YaHei" sz="2000" dirty="0"/>
          </a:p>
          <a:p>
            <a:pPr marL="183514" algn="l" rtl="0" eaLnBrk="0">
              <a:lnSpc>
                <a:spcPct val="91000"/>
              </a:lnSpc>
              <a:spcBef>
                <a:spcPts val="937"/>
              </a:spcBef>
              <a:tabLst/>
            </a:pPr>
            <a:r>
              <a:rPr sz="2000" kern="0" spc="-50" dirty="0">
                <a:solidFill>
                  <a:srgbClr val="000000">
                    <a:alpha val="100000"/>
                  </a:srgbClr>
                </a:solidFill>
                <a:latin typeface="Microsoft YaHei"/>
                <a:ea typeface="Microsoft YaHei"/>
                <a:cs typeface="Microsoft YaHei"/>
              </a:rPr>
              <a:t>1860年成立    “柏林福禄贝尔主义幼儿园促进妇女</a:t>
            </a:r>
            <a:r>
              <a:rPr sz="2000" kern="0" spc="-60" dirty="0">
                <a:solidFill>
                  <a:srgbClr val="000000">
                    <a:alpha val="100000"/>
                  </a:srgbClr>
                </a:solidFill>
                <a:latin typeface="Microsoft YaHei"/>
                <a:ea typeface="Microsoft YaHei"/>
                <a:cs typeface="Microsoft YaHei"/>
              </a:rPr>
              <a:t>协会”—设有4所幼儿园，</a:t>
            </a:r>
            <a:endParaRPr lang="Microsoft YaHei" altLang="Microsoft YaHei" sz="2000" dirty="0"/>
          </a:p>
          <a:p>
            <a:pPr marL="34290" algn="l" rtl="0" eaLnBrk="0">
              <a:lnSpc>
                <a:spcPct val="91000"/>
              </a:lnSpc>
              <a:spcBef>
                <a:spcPts val="936"/>
              </a:spcBef>
              <a:tabLst/>
            </a:pPr>
            <a:r>
              <a:rPr sz="2000" kern="0" spc="-30" dirty="0">
                <a:solidFill>
                  <a:srgbClr val="000000">
                    <a:alpha val="100000"/>
                  </a:srgbClr>
                </a:solidFill>
                <a:latin typeface="Microsoft YaHei"/>
                <a:ea typeface="Microsoft YaHei"/>
                <a:cs typeface="Microsoft YaHei"/>
              </a:rPr>
              <a:t>1个幼师培训机构</a:t>
            </a:r>
            <a:endParaRPr lang="Microsoft YaHei" altLang="Microsoft YaHei" sz="2000" dirty="0"/>
          </a:p>
          <a:p>
            <a:pPr marL="183514" algn="l" rtl="0" eaLnBrk="0">
              <a:lnSpc>
                <a:spcPct val="83000"/>
              </a:lnSpc>
              <a:spcBef>
                <a:spcPts val="931"/>
              </a:spcBef>
              <a:tabLst/>
            </a:pPr>
            <a:r>
              <a:rPr sz="2000" kern="0" spc="-20" dirty="0">
                <a:solidFill>
                  <a:srgbClr val="000000">
                    <a:alpha val="100000"/>
                  </a:srgbClr>
                </a:solidFill>
                <a:latin typeface="Microsoft YaHei"/>
                <a:ea typeface="Microsoft YaHei"/>
                <a:cs typeface="Microsoft YaHei"/>
              </a:rPr>
              <a:t>1863年设立的“家庭教育和民众教</a:t>
            </a:r>
            <a:r>
              <a:rPr sz="2000" kern="0" spc="-30" dirty="0">
                <a:solidFill>
                  <a:srgbClr val="000000">
                    <a:alpha val="100000"/>
                  </a:srgbClr>
                </a:solidFill>
                <a:latin typeface="Microsoft YaHei"/>
                <a:ea typeface="Microsoft YaHei"/>
                <a:cs typeface="Microsoft YaHei"/>
              </a:rPr>
              <a:t>育协会”—致力于学前教育的全面改革。</a:t>
            </a:r>
            <a:endParaRPr lang="Microsoft YaHei" altLang="Microsoft YaHei" sz="2000" dirty="0"/>
          </a:p>
          <a:p>
            <a:pPr marL="183514" algn="l" rtl="0" eaLnBrk="0">
              <a:lnSpc>
                <a:spcPts val="3120"/>
              </a:lnSpc>
              <a:tabLst/>
            </a:pPr>
            <a:r>
              <a:rPr sz="2000" kern="0" spc="-10" dirty="0">
                <a:solidFill>
                  <a:srgbClr val="000000">
                    <a:alpha val="100000"/>
                  </a:srgbClr>
                </a:solidFill>
                <a:latin typeface="Microsoft YaHei"/>
                <a:ea typeface="Microsoft YaHei"/>
                <a:cs typeface="Microsoft YaHei"/>
              </a:rPr>
              <a:t>1874年合并为“柏林福禄贝尔协会”</a:t>
            </a:r>
            <a:endParaRPr lang="Microsoft YaHei" altLang="Microsoft YaHei" sz="2000" dirty="0"/>
          </a:p>
        </p:txBody>
      </p:sp>
      <p:sp>
        <p:nvSpPr>
          <p:cNvPr id="3790" name="textbox 379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79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12" name="group 512"/>
          <p:cNvGrpSpPr/>
          <p:nvPr/>
        </p:nvGrpSpPr>
        <p:grpSpPr>
          <a:xfrm rot="21600000">
            <a:off x="1584024" y="181482"/>
            <a:ext cx="2422666" cy="199231"/>
            <a:chOff x="0" y="0"/>
            <a:chExt cx="2422666" cy="199231"/>
          </a:xfrm>
        </p:grpSpPr>
        <p:pic>
          <p:nvPicPr>
            <p:cNvPr id="3794" name="picture 3794"/>
            <p:cNvPicPr>
              <a:picLocks noChangeAspect="1"/>
            </p:cNvPicPr>
            <p:nvPr/>
          </p:nvPicPr>
          <p:blipFill>
            <a:blip r:embed="rId3"/>
            <a:stretch>
              <a:fillRect/>
            </a:stretch>
          </p:blipFill>
          <p:spPr>
            <a:xfrm rot="21600000">
              <a:off x="13274" y="11350"/>
              <a:ext cx="2409391" cy="187881"/>
            </a:xfrm>
            <a:prstGeom prst="rect">
              <a:avLst/>
            </a:prstGeom>
          </p:spPr>
        </p:pic>
        <p:sp>
          <p:nvSpPr>
            <p:cNvPr id="3796" name="textbox 3796"/>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79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00" name="picture 3800"/>
          <p:cNvPicPr>
            <a:picLocks noChangeAspect="1"/>
          </p:cNvPicPr>
          <p:nvPr/>
        </p:nvPicPr>
        <p:blipFill>
          <a:blip r:embed="rId2"/>
          <a:stretch>
            <a:fillRect/>
          </a:stretch>
        </p:blipFill>
        <p:spPr>
          <a:xfrm rot="21600000">
            <a:off x="0" y="0"/>
            <a:ext cx="12192000" cy="6858000"/>
          </a:xfrm>
          <a:prstGeom prst="rect">
            <a:avLst/>
          </a:prstGeom>
        </p:spPr>
      </p:pic>
      <p:sp>
        <p:nvSpPr>
          <p:cNvPr id="380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804" name="textbox 3804"/>
          <p:cNvSpPr/>
          <p:nvPr/>
        </p:nvSpPr>
        <p:spPr>
          <a:xfrm>
            <a:off x="1417700" y="508501"/>
            <a:ext cx="8571230" cy="2838450"/>
          </a:xfrm>
          <a:prstGeom prst="rect">
            <a:avLst/>
          </a:prstGeom>
        </p:spPr>
        <p:txBody>
          <a:bodyPr vert="horz" wrap="square" lIns="0" tIns="0" rIns="0" bIns="0"/>
          <a:lstStyle/>
          <a:p>
            <a:pPr algn="l" rtl="0" eaLnBrk="0">
              <a:lnSpc>
                <a:spcPct val="87417"/>
              </a:lnSpc>
              <a:tabLst/>
            </a:pPr>
            <a:endParaRPr lang="Arial" altLang="Arial" sz="100" dirty="0"/>
          </a:p>
          <a:p>
            <a:pPr marL="226059" algn="l" rtl="0" eaLnBrk="0">
              <a:lnSpc>
                <a:spcPct val="91000"/>
              </a:lnSpc>
              <a:tabLst/>
            </a:pPr>
            <a:r>
              <a:rPr sz="2400" b="1" kern="0" spc="-10" dirty="0">
                <a:solidFill>
                  <a:srgbClr val="7F7F7F">
                    <a:alpha val="100000"/>
                  </a:srgbClr>
                </a:solidFill>
                <a:latin typeface="Microsoft YaHei"/>
                <a:ea typeface="Microsoft YaHei"/>
                <a:cs typeface="Microsoft YaHei"/>
              </a:rPr>
              <a:t>近代德国的学前教育</a:t>
            </a:r>
            <a:endParaRPr lang="Microsoft YaHei" altLang="Microsoft YaHei" sz="2400" dirty="0"/>
          </a:p>
          <a:p>
            <a:pPr algn="l" rtl="0" eaLnBrk="0">
              <a:lnSpc>
                <a:spcPct val="106000"/>
              </a:lnSpc>
              <a:tabLst/>
            </a:pPr>
            <a:endParaRPr lang="Arial" altLang="Arial" sz="1000" dirty="0"/>
          </a:p>
          <a:p>
            <a:pPr algn="l" rtl="0" eaLnBrk="0">
              <a:lnSpc>
                <a:spcPct val="107000"/>
              </a:lnSpc>
              <a:tabLst/>
            </a:pPr>
            <a:endParaRPr lang="Arial" altLang="Arial" sz="1000" dirty="0"/>
          </a:p>
          <a:p>
            <a:pPr marL="33019" algn="l" rtl="0" eaLnBrk="0">
              <a:lnSpc>
                <a:spcPct val="94000"/>
              </a:lnSpc>
              <a:spcBef>
                <a:spcPts val="815"/>
              </a:spcBef>
              <a:tabLst/>
            </a:pPr>
            <a:r>
              <a:rPr sz="2700" kern="0" spc="0" dirty="0">
                <a:solidFill>
                  <a:srgbClr val="000000">
                    <a:alpha val="100000"/>
                  </a:srgbClr>
                </a:solidFill>
                <a:latin typeface="Microsoft YaHei"/>
                <a:ea typeface="Microsoft YaHei"/>
                <a:cs typeface="Microsoft YaHei"/>
              </a:rPr>
              <a:t>3、</a:t>
            </a:r>
            <a:r>
              <a:rPr sz="2700" kern="0" spc="-670" dirty="0">
                <a:solidFill>
                  <a:srgbClr val="000000">
                    <a:alpha val="100000"/>
                  </a:srgbClr>
                </a:solidFill>
                <a:latin typeface="Microsoft YaHei"/>
                <a:ea typeface="Microsoft YaHei"/>
                <a:cs typeface="Microsoft YaHei"/>
              </a:rPr>
              <a:t> </a:t>
            </a:r>
            <a:r>
              <a:rPr sz="2700" kern="0" spc="0" dirty="0">
                <a:solidFill>
                  <a:srgbClr val="000000">
                    <a:alpha val="100000"/>
                  </a:srgbClr>
                </a:solidFill>
                <a:latin typeface="Microsoft YaHei"/>
                <a:ea typeface="Microsoft YaHei"/>
                <a:cs typeface="Microsoft YaHei"/>
              </a:rPr>
              <a:t>意义</a:t>
            </a:r>
            <a:endParaRPr lang="Microsoft YaHei" altLang="Microsoft YaHei" sz="2700" dirty="0"/>
          </a:p>
          <a:p>
            <a:pPr algn="r" rtl="0" eaLnBrk="0">
              <a:lnSpc>
                <a:spcPct val="86000"/>
              </a:lnSpc>
              <a:spcBef>
                <a:spcPts val="1317"/>
              </a:spcBef>
              <a:tabLst/>
            </a:pPr>
            <a:r>
              <a:rPr sz="2700" kern="0" spc="100" dirty="0">
                <a:solidFill>
                  <a:srgbClr val="000000">
                    <a:alpha val="100000"/>
                  </a:srgbClr>
                </a:solidFill>
                <a:latin typeface="Microsoft YaHei"/>
                <a:ea typeface="Microsoft YaHei"/>
                <a:cs typeface="Microsoft YaHei"/>
              </a:rPr>
              <a:t>创立了幼儿园教育体系，</a:t>
            </a:r>
            <a:r>
              <a:rPr sz="2700" kern="0" spc="90" dirty="0">
                <a:solidFill>
                  <a:srgbClr val="000000">
                    <a:alpha val="100000"/>
                  </a:srgbClr>
                </a:solidFill>
                <a:latin typeface="Microsoft YaHei"/>
                <a:ea typeface="Microsoft YaHei"/>
                <a:cs typeface="Microsoft YaHei"/>
              </a:rPr>
              <a:t>使学前教育成为教育领域</a:t>
            </a:r>
            <a:endParaRPr lang="Microsoft YaHei" altLang="Microsoft YaHei" sz="2700" dirty="0"/>
          </a:p>
          <a:p>
            <a:pPr marL="12700" indent="1905" algn="l" rtl="0" eaLnBrk="0">
              <a:lnSpc>
                <a:spcPct val="138000"/>
              </a:lnSpc>
              <a:spcBef>
                <a:spcPts val="60"/>
              </a:spcBef>
              <a:tabLst/>
            </a:pPr>
            <a:r>
              <a:rPr sz="2700" kern="0" spc="100" dirty="0">
                <a:solidFill>
                  <a:srgbClr val="000000">
                    <a:alpha val="100000"/>
                  </a:srgbClr>
                </a:solidFill>
                <a:latin typeface="Microsoft YaHei"/>
                <a:ea typeface="Microsoft YaHei"/>
                <a:cs typeface="Microsoft YaHei"/>
              </a:rPr>
              <a:t>里的一个重要分支和独立部</a:t>
            </a:r>
            <a:r>
              <a:rPr sz="2700" kern="0" spc="90" dirty="0">
                <a:solidFill>
                  <a:srgbClr val="000000">
                    <a:alpha val="100000"/>
                  </a:srgbClr>
                </a:solidFill>
                <a:latin typeface="Microsoft YaHei"/>
                <a:ea typeface="Microsoft YaHei"/>
                <a:cs typeface="Microsoft YaHei"/>
              </a:rPr>
              <a:t>门，标志着学前教育机构的</a:t>
            </a:r>
            <a:r>
              <a:rPr sz="2700" kern="0" spc="-10" dirty="0">
                <a:solidFill>
                  <a:srgbClr val="000000">
                    <a:alpha val="100000"/>
                  </a:srgbClr>
                </a:solidFill>
                <a:latin typeface="Microsoft YaHei"/>
                <a:ea typeface="Microsoft YaHei"/>
                <a:cs typeface="Microsoft YaHei"/>
              </a:rPr>
              <a:t> </a:t>
            </a:r>
            <a:r>
              <a:rPr sz="2700" kern="0" spc="60" dirty="0">
                <a:solidFill>
                  <a:srgbClr val="000000">
                    <a:alpha val="100000"/>
                  </a:srgbClr>
                </a:solidFill>
                <a:latin typeface="Microsoft YaHei"/>
                <a:ea typeface="Microsoft YaHei"/>
                <a:cs typeface="Microsoft YaHei"/>
              </a:rPr>
              <a:t>作用开始由“看管”转向</a:t>
            </a:r>
            <a:r>
              <a:rPr sz="2700" kern="0" spc="50" dirty="0">
                <a:solidFill>
                  <a:srgbClr val="000000">
                    <a:alpha val="100000"/>
                  </a:srgbClr>
                </a:solidFill>
                <a:latin typeface="Microsoft YaHei"/>
                <a:ea typeface="Microsoft YaHei"/>
                <a:cs typeface="Microsoft YaHei"/>
              </a:rPr>
              <a:t>“教育”。</a:t>
            </a:r>
            <a:endParaRPr lang="Microsoft YaHei" altLang="Microsoft YaHei" sz="2700" dirty="0"/>
          </a:p>
        </p:txBody>
      </p:sp>
      <p:sp>
        <p:nvSpPr>
          <p:cNvPr id="3806" name="textbox 380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380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14" name="group 514"/>
          <p:cNvGrpSpPr/>
          <p:nvPr/>
        </p:nvGrpSpPr>
        <p:grpSpPr>
          <a:xfrm rot="21600000">
            <a:off x="1584024" y="181482"/>
            <a:ext cx="2370755" cy="199231"/>
            <a:chOff x="0" y="0"/>
            <a:chExt cx="2370755" cy="199231"/>
          </a:xfrm>
        </p:grpSpPr>
        <p:pic>
          <p:nvPicPr>
            <p:cNvPr id="3810" name="picture 3810"/>
            <p:cNvPicPr>
              <a:picLocks noChangeAspect="1"/>
            </p:cNvPicPr>
            <p:nvPr/>
          </p:nvPicPr>
          <p:blipFill>
            <a:blip r:embed="rId3"/>
            <a:stretch>
              <a:fillRect/>
            </a:stretch>
          </p:blipFill>
          <p:spPr>
            <a:xfrm rot="21600000">
              <a:off x="13274" y="11350"/>
              <a:ext cx="2357480" cy="187880"/>
            </a:xfrm>
            <a:prstGeom prst="rect">
              <a:avLst/>
            </a:prstGeom>
          </p:spPr>
        </p:pic>
        <p:sp>
          <p:nvSpPr>
            <p:cNvPr id="3812" name="textbox 3812"/>
            <p:cNvSpPr/>
            <p:nvPr/>
          </p:nvSpPr>
          <p:spPr>
            <a:xfrm>
              <a:off x="-12700" y="-12700"/>
              <a:ext cx="239648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 外国近代学前教育发展</a:t>
              </a:r>
              <a:endParaRPr lang="Microsoft YaHei" altLang="Microsoft YaHei" sz="1400" dirty="0"/>
            </a:p>
          </p:txBody>
        </p:sp>
      </p:grpSp>
      <p:sp>
        <p:nvSpPr>
          <p:cNvPr id="381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16" name="picture 3816"/>
          <p:cNvPicPr>
            <a:picLocks noChangeAspect="1"/>
          </p:cNvPicPr>
          <p:nvPr/>
        </p:nvPicPr>
        <p:blipFill>
          <a:blip r:embed="rId2"/>
          <a:stretch>
            <a:fillRect/>
          </a:stretch>
        </p:blipFill>
        <p:spPr>
          <a:xfrm rot="21600000">
            <a:off x="0" y="0"/>
            <a:ext cx="12192000" cy="6858000"/>
          </a:xfrm>
          <a:prstGeom prst="rect">
            <a:avLst/>
          </a:prstGeom>
        </p:spPr>
      </p:pic>
      <p:sp>
        <p:nvSpPr>
          <p:cNvPr id="381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820" name="textbox 3820"/>
          <p:cNvSpPr/>
          <p:nvPr/>
        </p:nvSpPr>
        <p:spPr>
          <a:xfrm>
            <a:off x="1426025" y="508501"/>
            <a:ext cx="8474709" cy="2759075"/>
          </a:xfrm>
          <a:prstGeom prst="rect">
            <a:avLst/>
          </a:prstGeom>
        </p:spPr>
        <p:txBody>
          <a:bodyPr vert="horz" wrap="square" lIns="0" tIns="0" rIns="0" bIns="0"/>
          <a:lstStyle/>
          <a:p>
            <a:pPr algn="l" rtl="0" eaLnBrk="0">
              <a:lnSpc>
                <a:spcPct val="87417"/>
              </a:lnSpc>
              <a:tabLst/>
            </a:pPr>
            <a:endParaRPr lang="Arial" altLang="Arial" sz="100" dirty="0"/>
          </a:p>
          <a:p>
            <a:pPr marL="217804" algn="l" rtl="0" eaLnBrk="0">
              <a:lnSpc>
                <a:spcPct val="91000"/>
              </a:lnSpc>
              <a:tabLst/>
            </a:pPr>
            <a:r>
              <a:rPr sz="2400" b="1" kern="0" spc="-10" dirty="0">
                <a:solidFill>
                  <a:srgbClr val="7F7F7F">
                    <a:alpha val="100000"/>
                  </a:srgbClr>
                </a:solidFill>
                <a:latin typeface="Microsoft YaHei"/>
                <a:ea typeface="Microsoft YaHei"/>
                <a:cs typeface="Microsoft YaHei"/>
              </a:rPr>
              <a:t>近代美国的学前教育</a:t>
            </a:r>
            <a:endParaRPr lang="Microsoft YaHei" altLang="Microsoft YaHei" sz="2400" dirty="0"/>
          </a:p>
          <a:p>
            <a:pPr algn="l" rtl="0" eaLnBrk="0">
              <a:lnSpc>
                <a:spcPct val="120000"/>
              </a:lnSpc>
              <a:tabLst/>
            </a:pPr>
            <a:endParaRPr lang="Arial" altLang="Arial" sz="1000" dirty="0"/>
          </a:p>
          <a:p>
            <a:pPr algn="l" rtl="0" eaLnBrk="0">
              <a:lnSpc>
                <a:spcPct val="120000"/>
              </a:lnSpc>
              <a:tabLst/>
            </a:pPr>
            <a:endParaRPr lang="Arial" altLang="Arial" sz="1000" dirty="0"/>
          </a:p>
          <a:p>
            <a:pPr algn="l" rtl="0" eaLnBrk="0">
              <a:lnSpc>
                <a:spcPct val="120000"/>
              </a:lnSpc>
              <a:tabLst/>
            </a:pPr>
            <a:endParaRPr lang="Arial" altLang="Arial" sz="1000" dirty="0"/>
          </a:p>
          <a:p>
            <a:pPr marL="12700" algn="l" rtl="0" eaLnBrk="0">
              <a:lnSpc>
                <a:spcPct val="91000"/>
              </a:lnSpc>
              <a:spcBef>
                <a:spcPts val="725"/>
              </a:spcBef>
              <a:tabLst/>
            </a:pPr>
            <a:r>
              <a:rPr sz="2400" kern="0" spc="-10" dirty="0">
                <a:solidFill>
                  <a:srgbClr val="000000">
                    <a:alpha val="100000"/>
                  </a:srgbClr>
                </a:solidFill>
                <a:latin typeface="Microsoft YaHei"/>
                <a:ea typeface="Microsoft YaHei"/>
                <a:cs typeface="Microsoft YaHei"/>
              </a:rPr>
              <a:t>*    美国的社会状况</a:t>
            </a:r>
            <a:endParaRPr lang="Microsoft YaHei" altLang="Microsoft YaHei" sz="2400" dirty="0"/>
          </a:p>
          <a:p>
            <a:pPr marL="574675" algn="l" rtl="0" eaLnBrk="0">
              <a:lnSpc>
                <a:spcPct val="91000"/>
              </a:lnSpc>
              <a:spcBef>
                <a:spcPts val="1123"/>
              </a:spcBef>
              <a:tabLst/>
            </a:pPr>
            <a:r>
              <a:rPr sz="2400" kern="0" spc="-180" dirty="0">
                <a:solidFill>
                  <a:srgbClr val="000000">
                    <a:alpha val="100000"/>
                  </a:srgbClr>
                </a:solidFill>
                <a:latin typeface="Microsoft YaHei"/>
                <a:ea typeface="Microsoft YaHei"/>
                <a:cs typeface="Microsoft YaHei"/>
              </a:rPr>
              <a:t>1776年，独立；</a:t>
            </a:r>
            <a:endParaRPr lang="Microsoft YaHei" altLang="Microsoft YaHei" sz="2400" dirty="0"/>
          </a:p>
          <a:p>
            <a:pPr marL="574675" algn="l" rtl="0" eaLnBrk="0">
              <a:lnSpc>
                <a:spcPct val="91000"/>
              </a:lnSpc>
              <a:spcBef>
                <a:spcPts val="1123"/>
              </a:spcBef>
              <a:tabLst/>
            </a:pPr>
            <a:r>
              <a:rPr sz="2400" kern="0" spc="-110" dirty="0">
                <a:solidFill>
                  <a:srgbClr val="000000">
                    <a:alpha val="100000"/>
                  </a:srgbClr>
                </a:solidFill>
                <a:latin typeface="Microsoft YaHei"/>
                <a:ea typeface="Microsoft YaHei"/>
                <a:cs typeface="Microsoft YaHei"/>
              </a:rPr>
              <a:t>1861~1865年，南北战争；</a:t>
            </a:r>
            <a:endParaRPr lang="Microsoft YaHei" altLang="Microsoft YaHei" sz="2400" dirty="0"/>
          </a:p>
          <a:p>
            <a:pPr algn="l" rtl="0" eaLnBrk="0">
              <a:lnSpc>
                <a:spcPct val="104000"/>
              </a:lnSpc>
              <a:tabLst/>
            </a:pPr>
            <a:endParaRPr lang="Arial" altLang="Arial" sz="900" dirty="0"/>
          </a:p>
          <a:p>
            <a:pPr marL="560705" algn="l" rtl="0" eaLnBrk="0">
              <a:lnSpc>
                <a:spcPct val="91000"/>
              </a:lnSpc>
              <a:tabLst/>
            </a:pPr>
            <a:r>
              <a:rPr sz="2400" kern="0" spc="-60" dirty="0">
                <a:solidFill>
                  <a:srgbClr val="000000">
                    <a:alpha val="100000"/>
                  </a:srgbClr>
                </a:solidFill>
                <a:latin typeface="Microsoft YaHei"/>
                <a:ea typeface="Microsoft YaHei"/>
                <a:cs typeface="Microsoft YaHei"/>
              </a:rPr>
              <a:t>20世纪初，建立公立、私立</a:t>
            </a:r>
            <a:r>
              <a:rPr sz="2400" kern="0" spc="-70" dirty="0">
                <a:solidFill>
                  <a:srgbClr val="000000">
                    <a:alpha val="100000"/>
                  </a:srgbClr>
                </a:solidFill>
                <a:latin typeface="Microsoft YaHei"/>
                <a:ea typeface="Microsoft YaHei"/>
                <a:cs typeface="Microsoft YaHei"/>
              </a:rPr>
              <a:t>、慈善多种并存的幼儿园体制。</a:t>
            </a:r>
            <a:endParaRPr lang="Microsoft YaHei" altLang="Microsoft YaHei" sz="2400" dirty="0"/>
          </a:p>
        </p:txBody>
      </p:sp>
      <p:sp>
        <p:nvSpPr>
          <p:cNvPr id="3822" name="textbox 382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382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16" name="group 516"/>
          <p:cNvGrpSpPr/>
          <p:nvPr/>
        </p:nvGrpSpPr>
        <p:grpSpPr>
          <a:xfrm rot="21600000">
            <a:off x="1584024" y="181482"/>
            <a:ext cx="2422666" cy="199231"/>
            <a:chOff x="0" y="0"/>
            <a:chExt cx="2422666" cy="199231"/>
          </a:xfrm>
        </p:grpSpPr>
        <p:pic>
          <p:nvPicPr>
            <p:cNvPr id="3826" name="picture 3826"/>
            <p:cNvPicPr>
              <a:picLocks noChangeAspect="1"/>
            </p:cNvPicPr>
            <p:nvPr/>
          </p:nvPicPr>
          <p:blipFill>
            <a:blip r:embed="rId3"/>
            <a:stretch>
              <a:fillRect/>
            </a:stretch>
          </p:blipFill>
          <p:spPr>
            <a:xfrm rot="21600000">
              <a:off x="13274" y="11350"/>
              <a:ext cx="2409391" cy="187881"/>
            </a:xfrm>
            <a:prstGeom prst="rect">
              <a:avLst/>
            </a:prstGeom>
          </p:spPr>
        </p:pic>
        <p:sp>
          <p:nvSpPr>
            <p:cNvPr id="3828" name="textbox 3828"/>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8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 name="picture 360"/>
          <p:cNvPicPr>
            <a:picLocks noChangeAspect="1"/>
          </p:cNvPicPr>
          <p:nvPr/>
        </p:nvPicPr>
        <p:blipFill>
          <a:blip r:embed="rId2"/>
          <a:stretch>
            <a:fillRect/>
          </a:stretch>
        </p:blipFill>
        <p:spPr>
          <a:xfrm rot="21600000">
            <a:off x="0" y="0"/>
            <a:ext cx="12192000" cy="6858000"/>
          </a:xfrm>
          <a:prstGeom prst="rect">
            <a:avLst/>
          </a:prstGeom>
        </p:spPr>
      </p:pic>
      <p:sp>
        <p:nvSpPr>
          <p:cNvPr id="36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364" name="table 364"/>
          <p:cNvGraphicFramePr>
            <a:graphicFrameLocks noGrp="1"/>
          </p:cNvGraphicFramePr>
          <p:nvPr/>
        </p:nvGraphicFramePr>
        <p:xfrm>
          <a:off x="1256030" y="1809244"/>
          <a:ext cx="9708514" cy="2921000"/>
        </p:xfrm>
        <a:graphic>
          <a:graphicData uri="http://schemas.openxmlformats.org/drawingml/2006/table">
            <a:tbl>
              <a:tblPr>
                <a:solidFill>
                  <a:srgbClr val="C67B18"/>
                </a:solidFill>
              </a:tblPr>
              <a:tblGrid>
                <a:gridCol w="9708514"/>
              </a:tblGrid>
              <a:tr h="2895600">
                <a:tc>
                  <a:txBody>
                    <a:bodyPr/>
                    <a:lstStyle/>
                    <a:p>
                      <a:pPr algn="l" rtl="0" eaLnBrk="0">
                        <a:lnSpc>
                          <a:spcPct val="100000"/>
                        </a:lnSpc>
                        <a:tabLst/>
                      </a:pPr>
                      <a:endParaRPr lang="Arial" altLang="Arial" sz="1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graphicFrame>
        <p:nvGraphicFramePr>
          <p:cNvPr id="366" name="table 366"/>
          <p:cNvGraphicFramePr>
            <a:graphicFrameLocks noGrp="1"/>
          </p:cNvGraphicFramePr>
          <p:nvPr/>
        </p:nvGraphicFramePr>
        <p:xfrm>
          <a:off x="1996016" y="2553258"/>
          <a:ext cx="8042909" cy="1166495"/>
        </p:xfrm>
        <a:graphic>
          <a:graphicData uri="http://schemas.openxmlformats.org/drawingml/2006/table">
            <a:tbl>
              <a:tblPr/>
              <a:tblGrid>
                <a:gridCol w="1231265"/>
                <a:gridCol w="1395095"/>
                <a:gridCol w="1394460"/>
                <a:gridCol w="1435100"/>
                <a:gridCol w="1395094"/>
                <a:gridCol w="1191894"/>
              </a:tblGrid>
              <a:tr h="354964">
                <a:tc>
                  <a:txBody>
                    <a:bodyPr/>
                    <a:lstStyle/>
                    <a:p>
                      <a:pPr algn="l" rtl="0" eaLnBrk="0">
                        <a:lnSpc>
                          <a:spcPct val="19960"/>
                        </a:lnSpc>
                        <a:tabLst/>
                      </a:pPr>
                      <a:endParaRPr lang="Arial" altLang="Arial" sz="100" dirty="0"/>
                    </a:p>
                    <a:p>
                      <a:pPr algn="l" rtl="0" eaLnBrk="0">
                        <a:lnSpc>
                          <a:spcPct val="90000"/>
                        </a:lnSpc>
                        <a:tabLst/>
                      </a:pPr>
                      <a:r>
                        <a:rPr sz="2000" kern="0" spc="20" dirty="0">
                          <a:solidFill>
                            <a:srgbClr val="FFFFFF">
                              <a:alpha val="100000"/>
                            </a:srgbClr>
                          </a:solidFill>
                          <a:latin typeface="Microsoft YaHei"/>
                          <a:ea typeface="Microsoft YaHei"/>
                          <a:cs typeface="Microsoft YaHei"/>
                        </a:rPr>
                        <a:t>天地玄黄</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9917"/>
                        </a:lnSpc>
                        <a:tabLst/>
                      </a:pPr>
                      <a:endParaRPr lang="Arial" altLang="Arial" sz="100" dirty="0"/>
                    </a:p>
                    <a:p>
                      <a:pPr marL="205104" algn="l" rtl="0" eaLnBrk="0">
                        <a:lnSpc>
                          <a:spcPct val="90000"/>
                        </a:lnSpc>
                        <a:tabLst/>
                      </a:pPr>
                      <a:r>
                        <a:rPr sz="2000" kern="0" spc="10" dirty="0">
                          <a:solidFill>
                            <a:srgbClr val="FFFFFF">
                              <a:alpha val="100000"/>
                            </a:srgbClr>
                          </a:solidFill>
                          <a:latin typeface="Microsoft YaHei"/>
                          <a:ea typeface="Microsoft YaHei"/>
                          <a:cs typeface="Microsoft YaHei"/>
                        </a:rPr>
                        <a:t>宇宙洪荒</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79873"/>
                        </a:lnSpc>
                        <a:tabLst/>
                      </a:pPr>
                      <a:endParaRPr lang="Arial" altLang="Arial" sz="100" dirty="0"/>
                    </a:p>
                    <a:p>
                      <a:pPr marL="198754" algn="l" rtl="0" eaLnBrk="0">
                        <a:lnSpc>
                          <a:spcPct val="87000"/>
                        </a:lnSpc>
                        <a:tabLst/>
                      </a:pPr>
                      <a:r>
                        <a:rPr sz="2000" kern="0" spc="-40" dirty="0">
                          <a:solidFill>
                            <a:srgbClr val="FFFFFF">
                              <a:alpha val="100000"/>
                            </a:srgbClr>
                          </a:solidFill>
                          <a:latin typeface="Microsoft YaHei"/>
                          <a:ea typeface="Microsoft YaHei"/>
                          <a:cs typeface="Microsoft YaHei"/>
                        </a:rPr>
                        <a:t>日月盈昃</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9746"/>
                        </a:lnSpc>
                        <a:tabLst/>
                      </a:pPr>
                      <a:endParaRPr lang="Arial" altLang="Arial" sz="100" dirty="0"/>
                    </a:p>
                    <a:p>
                      <a:pPr marL="201929" algn="l" rtl="0" eaLnBrk="0">
                        <a:lnSpc>
                          <a:spcPct val="90000"/>
                        </a:lnSpc>
                        <a:tabLst/>
                      </a:pPr>
                      <a:r>
                        <a:rPr sz="2000" kern="0" spc="20" dirty="0">
                          <a:solidFill>
                            <a:srgbClr val="FFFFFF">
                              <a:alpha val="100000"/>
                            </a:srgbClr>
                          </a:solidFill>
                          <a:latin typeface="Microsoft YaHei"/>
                          <a:ea typeface="Microsoft YaHei"/>
                          <a:cs typeface="Microsoft YaHei"/>
                        </a:rPr>
                        <a:t>辰宿列张</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9662"/>
                        </a:lnSpc>
                        <a:tabLst/>
                      </a:pPr>
                      <a:endParaRPr lang="Arial" altLang="Arial" sz="100" dirty="0"/>
                    </a:p>
                    <a:p>
                      <a:pPr marL="204470" algn="l" rtl="0" eaLnBrk="0">
                        <a:lnSpc>
                          <a:spcPct val="90000"/>
                        </a:lnSpc>
                        <a:tabLst/>
                      </a:pPr>
                      <a:r>
                        <a:rPr sz="2000" kern="0" spc="20" dirty="0">
                          <a:solidFill>
                            <a:srgbClr val="FFFFFF">
                              <a:alpha val="100000"/>
                            </a:srgbClr>
                          </a:solidFill>
                          <a:latin typeface="Microsoft YaHei"/>
                          <a:ea typeface="Microsoft YaHei"/>
                          <a:cs typeface="Microsoft YaHei"/>
                        </a:rPr>
                        <a:t>寒来暑往</a:t>
                      </a:r>
                      <a:endParaRPr lang="Microsoft YaHei" altLang="Microsoft YaHei" sz="2000" dirty="0"/>
                    </a:p>
                  </a:txBody>
                  <a:tcPr marL="0" marR="0" marT="0" marB="0" vert="horz">
                    <a:lnL>
                      <a:noFill/>
                    </a:lnL>
                    <a:lnR>
                      <a:noFill/>
                    </a:lnR>
                    <a:lnT>
                      <a:noFill/>
                    </a:lnT>
                    <a:lnB>
                      <a:noFill/>
                    </a:lnB>
                  </a:tcPr>
                </a:tc>
                <a:tc>
                  <a:txBody>
                    <a:bodyPr/>
                    <a:lstStyle/>
                    <a:p>
                      <a:pPr algn="r" rtl="0" eaLnBrk="0">
                        <a:lnSpc>
                          <a:spcPct val="91000"/>
                        </a:lnSpc>
                        <a:tabLst/>
                      </a:pPr>
                      <a:r>
                        <a:rPr sz="2000" kern="0" spc="20" dirty="0">
                          <a:solidFill>
                            <a:srgbClr val="FFFFFF">
                              <a:alpha val="100000"/>
                            </a:srgbClr>
                          </a:solidFill>
                          <a:latin typeface="Microsoft YaHei"/>
                          <a:ea typeface="Microsoft YaHei"/>
                          <a:cs typeface="Microsoft YaHei"/>
                        </a:rPr>
                        <a:t>秋收冬藏</a:t>
                      </a:r>
                      <a:endParaRPr lang="Microsoft YaHei" altLang="Microsoft YaHei" sz="2000" dirty="0"/>
                    </a:p>
                  </a:txBody>
                  <a:tcPr marL="0" marR="0" marT="0" marB="0" vert="horz">
                    <a:lnL>
                      <a:noFill/>
                    </a:lnL>
                    <a:lnR>
                      <a:noFill/>
                    </a:lnR>
                    <a:lnT>
                      <a:noFill/>
                    </a:lnT>
                    <a:lnB>
                      <a:noFill/>
                    </a:lnB>
                  </a:tcPr>
                </a:tc>
              </a:tr>
              <a:tr h="456565">
                <a:tc>
                  <a:txBody>
                    <a:bodyPr/>
                    <a:lstStyle/>
                    <a:p>
                      <a:pPr algn="l" rtl="0" eaLnBrk="0">
                        <a:lnSpc>
                          <a:spcPct val="111000"/>
                        </a:lnSpc>
                        <a:tabLst/>
                      </a:pPr>
                      <a:endParaRPr lang="Arial" altLang="Arial" sz="600" dirty="0"/>
                    </a:p>
                    <a:p>
                      <a:pPr marL="12700" algn="l" rtl="0" eaLnBrk="0">
                        <a:lnSpc>
                          <a:spcPct val="91000"/>
                        </a:lnSpc>
                        <a:spcBef>
                          <a:spcPts val="5"/>
                        </a:spcBef>
                        <a:tabLst/>
                      </a:pPr>
                      <a:r>
                        <a:rPr sz="2000" kern="0" spc="-10" dirty="0">
                          <a:solidFill>
                            <a:srgbClr val="FFFFFF">
                              <a:alpha val="100000"/>
                            </a:srgbClr>
                          </a:solidFill>
                          <a:latin typeface="Microsoft YaHei"/>
                          <a:ea typeface="Microsoft YaHei"/>
                          <a:cs typeface="Microsoft YaHei"/>
                        </a:rPr>
                        <a:t>闰馀成岁</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1000"/>
                        </a:lnSpc>
                        <a:tabLst/>
                      </a:pPr>
                      <a:endParaRPr lang="Arial" altLang="Arial" sz="600" dirty="0"/>
                    </a:p>
                    <a:p>
                      <a:pPr marL="202564" algn="l" rtl="0" eaLnBrk="0">
                        <a:lnSpc>
                          <a:spcPct val="91000"/>
                        </a:lnSpc>
                        <a:spcBef>
                          <a:spcPts val="4"/>
                        </a:spcBef>
                        <a:tabLst/>
                      </a:pPr>
                      <a:r>
                        <a:rPr sz="2000" kern="0" spc="20" dirty="0">
                          <a:solidFill>
                            <a:srgbClr val="FFFFFF">
                              <a:alpha val="100000"/>
                            </a:srgbClr>
                          </a:solidFill>
                          <a:latin typeface="Microsoft YaHei"/>
                          <a:ea typeface="Microsoft YaHei"/>
                          <a:cs typeface="Microsoft YaHei"/>
                        </a:rPr>
                        <a:t>律吕调阳</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1000"/>
                        </a:lnSpc>
                        <a:tabLst/>
                      </a:pPr>
                      <a:endParaRPr lang="Arial" altLang="Arial" sz="600" dirty="0"/>
                    </a:p>
                    <a:p>
                      <a:pPr marL="167004" algn="l" rtl="0" eaLnBrk="0">
                        <a:lnSpc>
                          <a:spcPct val="91000"/>
                        </a:lnSpc>
                        <a:spcBef>
                          <a:spcPts val="5"/>
                        </a:spcBef>
                        <a:tabLst/>
                      </a:pPr>
                      <a:r>
                        <a:rPr sz="2000" kern="0" spc="10" dirty="0">
                          <a:solidFill>
                            <a:srgbClr val="FFFFFF">
                              <a:alpha val="100000"/>
                            </a:srgbClr>
                          </a:solidFill>
                          <a:latin typeface="Microsoft YaHei"/>
                          <a:ea typeface="Microsoft YaHei"/>
                          <a:cs typeface="Microsoft YaHei"/>
                        </a:rPr>
                        <a:t>云腾致雨</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1000"/>
                        </a:lnSpc>
                        <a:tabLst/>
                      </a:pPr>
                      <a:endParaRPr lang="Arial" altLang="Arial" sz="600" dirty="0"/>
                    </a:p>
                    <a:p>
                      <a:pPr marL="203200" algn="l" rtl="0" eaLnBrk="0">
                        <a:lnSpc>
                          <a:spcPct val="91000"/>
                        </a:lnSpc>
                        <a:spcBef>
                          <a:spcPts val="5"/>
                        </a:spcBef>
                        <a:tabLst/>
                      </a:pPr>
                      <a:r>
                        <a:rPr sz="2000" kern="0" spc="20" dirty="0">
                          <a:solidFill>
                            <a:srgbClr val="FFFFFF">
                              <a:alpha val="100000"/>
                            </a:srgbClr>
                          </a:solidFill>
                          <a:latin typeface="Microsoft YaHei"/>
                          <a:ea typeface="Microsoft YaHei"/>
                          <a:cs typeface="Microsoft YaHei"/>
                        </a:rPr>
                        <a:t>露结为霜</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1000"/>
                        </a:lnSpc>
                        <a:tabLst/>
                      </a:pPr>
                      <a:endParaRPr lang="Arial" altLang="Arial" sz="600" dirty="0"/>
                    </a:p>
                    <a:p>
                      <a:pPr marL="202564" algn="l" rtl="0" eaLnBrk="0">
                        <a:lnSpc>
                          <a:spcPct val="91000"/>
                        </a:lnSpc>
                        <a:spcBef>
                          <a:spcPts val="5"/>
                        </a:spcBef>
                        <a:tabLst/>
                      </a:pPr>
                      <a:r>
                        <a:rPr sz="2000" kern="0" spc="20" dirty="0">
                          <a:solidFill>
                            <a:srgbClr val="FFFFFF">
                              <a:alpha val="100000"/>
                            </a:srgbClr>
                          </a:solidFill>
                          <a:latin typeface="Microsoft YaHei"/>
                          <a:ea typeface="Microsoft YaHei"/>
                          <a:cs typeface="Microsoft YaHei"/>
                        </a:rPr>
                        <a:t>金生丽水</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01000"/>
                        </a:lnSpc>
                        <a:tabLst/>
                      </a:pPr>
                      <a:endParaRPr lang="Arial" altLang="Arial" sz="700" dirty="0"/>
                    </a:p>
                    <a:p>
                      <a:pPr algn="r" rtl="0" eaLnBrk="0">
                        <a:lnSpc>
                          <a:spcPct val="89000"/>
                        </a:lnSpc>
                        <a:spcBef>
                          <a:spcPts val="5"/>
                        </a:spcBef>
                        <a:tabLst/>
                      </a:pPr>
                      <a:r>
                        <a:rPr sz="2000" kern="0" spc="10" dirty="0">
                          <a:solidFill>
                            <a:srgbClr val="FFFFFF">
                              <a:alpha val="100000"/>
                            </a:srgbClr>
                          </a:solidFill>
                          <a:latin typeface="Microsoft YaHei"/>
                          <a:ea typeface="Microsoft YaHei"/>
                          <a:cs typeface="Microsoft YaHei"/>
                        </a:rPr>
                        <a:t>玉出昆冈</a:t>
                      </a:r>
                      <a:endParaRPr lang="Microsoft YaHei" altLang="Microsoft YaHei" sz="2000" dirty="0"/>
                    </a:p>
                  </a:txBody>
                  <a:tcPr marL="0" marR="0" marT="0" marB="0" vert="horz">
                    <a:lnL>
                      <a:noFill/>
                    </a:lnL>
                    <a:lnR>
                      <a:noFill/>
                    </a:lnR>
                    <a:lnT>
                      <a:noFill/>
                    </a:lnT>
                    <a:lnB>
                      <a:noFill/>
                    </a:lnB>
                  </a:tcPr>
                </a:tc>
              </a:tr>
              <a:tr h="354964">
                <a:tc>
                  <a:txBody>
                    <a:bodyPr/>
                    <a:lstStyle/>
                    <a:p>
                      <a:pPr algn="l" rtl="0" eaLnBrk="0">
                        <a:lnSpc>
                          <a:spcPct val="114000"/>
                        </a:lnSpc>
                        <a:tabLst/>
                      </a:pPr>
                      <a:endParaRPr lang="Arial" altLang="Arial" sz="600" dirty="0"/>
                    </a:p>
                    <a:p>
                      <a:pPr algn="l" rtl="0" eaLnBrk="0">
                        <a:lnSpc>
                          <a:spcPct val="80000"/>
                        </a:lnSpc>
                        <a:spcBef>
                          <a:spcPts val="4"/>
                        </a:spcBef>
                        <a:tabLst/>
                      </a:pPr>
                      <a:r>
                        <a:rPr sz="2000" kern="0" spc="20" dirty="0">
                          <a:solidFill>
                            <a:srgbClr val="FFFFFF">
                              <a:alpha val="100000"/>
                            </a:srgbClr>
                          </a:solidFill>
                          <a:latin typeface="Microsoft YaHei"/>
                          <a:ea typeface="Microsoft YaHei"/>
                          <a:cs typeface="Microsoft YaHei"/>
                        </a:rPr>
                        <a:t>剑号巨阙</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1000"/>
                        </a:lnSpc>
                        <a:tabLst/>
                      </a:pPr>
                      <a:endParaRPr lang="Arial" altLang="Arial" sz="600" dirty="0"/>
                    </a:p>
                    <a:p>
                      <a:pPr marL="202564" algn="l" rtl="0" eaLnBrk="0">
                        <a:lnSpc>
                          <a:spcPct val="81000"/>
                        </a:lnSpc>
                        <a:spcBef>
                          <a:spcPts val="2"/>
                        </a:spcBef>
                        <a:tabLst/>
                      </a:pPr>
                      <a:r>
                        <a:rPr sz="2000" kern="0" spc="20" dirty="0">
                          <a:solidFill>
                            <a:srgbClr val="FFFFFF">
                              <a:alpha val="100000"/>
                            </a:srgbClr>
                          </a:solidFill>
                          <a:latin typeface="Microsoft YaHei"/>
                          <a:ea typeface="Microsoft YaHei"/>
                          <a:cs typeface="Microsoft YaHei"/>
                        </a:rPr>
                        <a:t>珠称夜光</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4000"/>
                        </a:lnSpc>
                        <a:tabLst/>
                      </a:pPr>
                      <a:endParaRPr lang="Arial" altLang="Arial" sz="600" dirty="0"/>
                    </a:p>
                    <a:p>
                      <a:pPr marL="163195" algn="l" rtl="0" eaLnBrk="0">
                        <a:lnSpc>
                          <a:spcPct val="80000"/>
                        </a:lnSpc>
                        <a:spcBef>
                          <a:spcPts val="4"/>
                        </a:spcBef>
                        <a:tabLst/>
                      </a:pPr>
                      <a:r>
                        <a:rPr sz="2000" kern="0" spc="20" dirty="0">
                          <a:solidFill>
                            <a:srgbClr val="FFFFFF">
                              <a:alpha val="100000"/>
                            </a:srgbClr>
                          </a:solidFill>
                          <a:latin typeface="Microsoft YaHei"/>
                          <a:ea typeface="Microsoft YaHei"/>
                          <a:cs typeface="Microsoft YaHei"/>
                        </a:rPr>
                        <a:t>果珍李柰</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4000"/>
                        </a:lnSpc>
                        <a:tabLst/>
                      </a:pPr>
                      <a:endParaRPr lang="Arial" altLang="Arial" sz="600" dirty="0"/>
                    </a:p>
                    <a:p>
                      <a:pPr marL="203200" algn="l" rtl="0" eaLnBrk="0">
                        <a:lnSpc>
                          <a:spcPct val="80000"/>
                        </a:lnSpc>
                        <a:spcBef>
                          <a:spcPts val="4"/>
                        </a:spcBef>
                        <a:tabLst/>
                      </a:pPr>
                      <a:r>
                        <a:rPr sz="2000" kern="0" spc="20" dirty="0">
                          <a:solidFill>
                            <a:srgbClr val="FFFFFF">
                              <a:alpha val="100000"/>
                            </a:srgbClr>
                          </a:solidFill>
                          <a:latin typeface="Microsoft YaHei"/>
                          <a:ea typeface="Microsoft YaHei"/>
                          <a:cs typeface="Microsoft YaHei"/>
                        </a:rPr>
                        <a:t>菜重芥姜</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4000"/>
                        </a:lnSpc>
                        <a:tabLst/>
                      </a:pPr>
                      <a:endParaRPr lang="Arial" altLang="Arial" sz="600" dirty="0"/>
                    </a:p>
                    <a:p>
                      <a:pPr marL="203834" algn="l" rtl="0" eaLnBrk="0">
                        <a:lnSpc>
                          <a:spcPct val="80000"/>
                        </a:lnSpc>
                        <a:spcBef>
                          <a:spcPts val="4"/>
                        </a:spcBef>
                        <a:tabLst/>
                      </a:pPr>
                      <a:r>
                        <a:rPr sz="2000" kern="0" spc="20" dirty="0">
                          <a:solidFill>
                            <a:srgbClr val="FFFFFF">
                              <a:alpha val="100000"/>
                            </a:srgbClr>
                          </a:solidFill>
                          <a:latin typeface="Microsoft YaHei"/>
                          <a:ea typeface="Microsoft YaHei"/>
                          <a:cs typeface="Microsoft YaHei"/>
                        </a:rPr>
                        <a:t>海咸河淡</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4000"/>
                        </a:lnSpc>
                        <a:tabLst/>
                      </a:pPr>
                      <a:endParaRPr lang="Arial" altLang="Arial" sz="600" dirty="0"/>
                    </a:p>
                    <a:p>
                      <a:pPr algn="r" rtl="0" eaLnBrk="0">
                        <a:lnSpc>
                          <a:spcPct val="80000"/>
                        </a:lnSpc>
                        <a:spcBef>
                          <a:spcPts val="4"/>
                        </a:spcBef>
                        <a:tabLst/>
                      </a:pPr>
                      <a:r>
                        <a:rPr sz="2000" kern="0" spc="20" dirty="0">
                          <a:solidFill>
                            <a:srgbClr val="FFFFFF">
                              <a:alpha val="100000"/>
                            </a:srgbClr>
                          </a:solidFill>
                          <a:latin typeface="Microsoft YaHei"/>
                          <a:ea typeface="Microsoft YaHei"/>
                          <a:cs typeface="Microsoft YaHei"/>
                        </a:rPr>
                        <a:t>鳞潜羽翔</a:t>
                      </a:r>
                      <a:endParaRPr lang="Microsoft YaHei" altLang="Microsoft YaHei" sz="2000" dirty="0"/>
                    </a:p>
                  </a:txBody>
                  <a:tcPr marL="0" marR="0" marT="0" marB="0" vert="horz">
                    <a:lnL>
                      <a:noFill/>
                    </a:lnL>
                    <a:lnR>
                      <a:noFill/>
                    </a:lnR>
                    <a:lnT>
                      <a:noFill/>
                    </a:lnT>
                    <a:lnB>
                      <a:noFill/>
                    </a:lnB>
                  </a:tcPr>
                </a:tc>
              </a:tr>
            </a:tbl>
          </a:graphicData>
        </a:graphic>
      </p:graphicFrame>
      <p:sp>
        <p:nvSpPr>
          <p:cNvPr id="368" name="textbox 368"/>
          <p:cNvSpPr/>
          <p:nvPr/>
        </p:nvSpPr>
        <p:spPr>
          <a:xfrm>
            <a:off x="1686404" y="603343"/>
            <a:ext cx="4961254" cy="1138555"/>
          </a:xfrm>
          <a:prstGeom prst="rect">
            <a:avLst/>
          </a:prstGeom>
        </p:spPr>
        <p:txBody>
          <a:bodyPr vert="horz" wrap="square" lIns="0" tIns="0" rIns="0" bIns="0"/>
          <a:lstStyle/>
          <a:p>
            <a:pPr algn="l" rtl="0" eaLnBrk="0">
              <a:lnSpc>
                <a:spcPct val="93152"/>
              </a:lnSpc>
              <a:tabLst/>
            </a:pPr>
            <a:endParaRPr lang="Arial" altLang="Arial" sz="100" dirty="0"/>
          </a:p>
          <a:p>
            <a:pPr marL="12700" algn="l" rtl="0" eaLnBrk="0">
              <a:lnSpc>
                <a:spcPct val="91000"/>
              </a:lnSpc>
              <a:tabLst/>
            </a:pPr>
            <a:r>
              <a:rPr sz="2000" kern="0" spc="-10" dirty="0">
                <a:solidFill>
                  <a:srgbClr val="44546A">
                    <a:alpha val="100000"/>
                  </a:srgbClr>
                </a:solidFill>
                <a:latin typeface="Microsoft YaHei"/>
                <a:ea typeface="Microsoft YaHei"/>
                <a:cs typeface="Microsoft YaHei"/>
              </a:rPr>
              <a:t>古代的家庭教育</a:t>
            </a:r>
            <a:endParaRPr lang="Microsoft YaHei" altLang="Microsoft YaHei" sz="2000" dirty="0"/>
          </a:p>
          <a:p>
            <a:pPr algn="l" rtl="0" eaLnBrk="0">
              <a:lnSpc>
                <a:spcPct val="140000"/>
              </a:lnSpc>
              <a:tabLst/>
            </a:pPr>
            <a:endParaRPr lang="Arial" altLang="Arial" sz="1000" dirty="0"/>
          </a:p>
          <a:p>
            <a:pPr algn="l" rtl="0" eaLnBrk="0">
              <a:lnSpc>
                <a:spcPct val="141000"/>
              </a:lnSpc>
              <a:tabLst/>
            </a:pPr>
            <a:endParaRPr lang="Arial" altLang="Arial" sz="1000" dirty="0"/>
          </a:p>
          <a:p>
            <a:pPr algn="l" rtl="0" eaLnBrk="0">
              <a:lnSpc>
                <a:spcPct val="101000"/>
              </a:lnSpc>
              <a:tabLst/>
            </a:pPr>
            <a:endParaRPr lang="Arial" altLang="Arial" sz="500" dirty="0"/>
          </a:p>
          <a:p>
            <a:pPr algn="r" rtl="0" eaLnBrk="0">
              <a:lnSpc>
                <a:spcPts val="2587"/>
              </a:lnSpc>
              <a:spcBef>
                <a:spcPts val="2"/>
              </a:spcBef>
              <a:tabLst/>
            </a:pPr>
            <a:r>
              <a:rPr sz="2000" kern="0" spc="-140" dirty="0">
                <a:solidFill>
                  <a:srgbClr val="44546A">
                    <a:alpha val="100000"/>
                  </a:srgbClr>
                </a:solidFill>
                <a:latin typeface="Microsoft YaHei"/>
                <a:ea typeface="Microsoft YaHei"/>
                <a:cs typeface="Microsoft YaHei"/>
              </a:rPr>
              <a:t>《千字文》摘抄</a:t>
            </a:r>
            <a:endParaRPr lang="Microsoft YaHei" altLang="Microsoft YaHei" sz="2000" dirty="0"/>
          </a:p>
        </p:txBody>
      </p:sp>
      <p:grpSp>
        <p:nvGrpSpPr>
          <p:cNvPr id="40" name="group 40"/>
          <p:cNvGrpSpPr/>
          <p:nvPr/>
        </p:nvGrpSpPr>
        <p:grpSpPr>
          <a:xfrm rot="21600000">
            <a:off x="11284681" y="5990831"/>
            <a:ext cx="907318" cy="867168"/>
            <a:chOff x="0" y="0"/>
            <a:chExt cx="907318" cy="867168"/>
          </a:xfrm>
        </p:grpSpPr>
        <p:pic>
          <p:nvPicPr>
            <p:cNvPr id="370" name="picture 370"/>
            <p:cNvPicPr>
              <a:picLocks noChangeAspect="1"/>
            </p:cNvPicPr>
            <p:nvPr/>
          </p:nvPicPr>
          <p:blipFill>
            <a:blip r:embed="rId3"/>
            <a:stretch>
              <a:fillRect/>
            </a:stretch>
          </p:blipFill>
          <p:spPr>
            <a:xfrm rot="21600000">
              <a:off x="0" y="0"/>
              <a:ext cx="907318" cy="867168"/>
            </a:xfrm>
            <a:prstGeom prst="rect">
              <a:avLst/>
            </a:prstGeom>
          </p:spPr>
        </p:pic>
        <p:sp>
          <p:nvSpPr>
            <p:cNvPr id="372" name="textbox 372"/>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854"/>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grpSp>
        <p:nvGrpSpPr>
          <p:cNvPr id="42" name="group 42"/>
          <p:cNvGrpSpPr/>
          <p:nvPr/>
        </p:nvGrpSpPr>
        <p:grpSpPr>
          <a:xfrm rot="21600000">
            <a:off x="1750281" y="181482"/>
            <a:ext cx="2331351" cy="199231"/>
            <a:chOff x="0" y="0"/>
            <a:chExt cx="2331351" cy="199231"/>
          </a:xfrm>
        </p:grpSpPr>
        <p:pic>
          <p:nvPicPr>
            <p:cNvPr id="374" name="picture 374"/>
            <p:cNvPicPr>
              <a:picLocks noChangeAspect="1"/>
            </p:cNvPicPr>
            <p:nvPr/>
          </p:nvPicPr>
          <p:blipFill>
            <a:blip r:embed="rId5"/>
            <a:stretch>
              <a:fillRect/>
            </a:stretch>
          </p:blipFill>
          <p:spPr>
            <a:xfrm rot="21600000">
              <a:off x="1956" y="11350"/>
              <a:ext cx="2329395" cy="187880"/>
            </a:xfrm>
            <a:prstGeom prst="rect">
              <a:avLst/>
            </a:prstGeom>
          </p:spPr>
        </p:pic>
        <p:sp>
          <p:nvSpPr>
            <p:cNvPr id="376" name="textbox 376"/>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378" name="path"/>
          <p:cNvSpPr/>
          <p:nvPr/>
        </p:nvSpPr>
        <p:spPr>
          <a:xfrm>
            <a:off x="857632" y="440843"/>
            <a:ext cx="656120" cy="656120"/>
          </a:xfrm>
          <a:custGeom>
            <a:avLst/>
            <a:gdLst/>
            <a:ahLst/>
            <a:cxnLst/>
            <a:rect l="0" t="0" r="0" b="0"/>
            <a:pathLst>
              <a:path w="1033" h="1033">
                <a:moveTo>
                  <a:pt x="120" y="120"/>
                </a:moveTo>
                <a:lnTo>
                  <a:pt x="319" y="867"/>
                </a:lnTo>
                <a:lnTo>
                  <a:pt x="867" y="319"/>
                </a:lnTo>
                <a:lnTo>
                  <a:pt x="120" y="120"/>
                </a:lnTo>
                <a:close/>
                <a:moveTo>
                  <a:pt x="0" y="0"/>
                </a:moveTo>
                <a:lnTo>
                  <a:pt x="1033" y="274"/>
                </a:lnTo>
                <a:lnTo>
                  <a:pt x="274" y="1033"/>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38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32" name="picture 3832"/>
          <p:cNvPicPr>
            <a:picLocks noChangeAspect="1"/>
          </p:cNvPicPr>
          <p:nvPr/>
        </p:nvPicPr>
        <p:blipFill>
          <a:blip r:embed="rId2"/>
          <a:stretch>
            <a:fillRect/>
          </a:stretch>
        </p:blipFill>
        <p:spPr>
          <a:xfrm rot="21600000">
            <a:off x="0" y="0"/>
            <a:ext cx="12192000" cy="6858000"/>
          </a:xfrm>
          <a:prstGeom prst="rect">
            <a:avLst/>
          </a:prstGeom>
        </p:spPr>
      </p:pic>
      <p:sp>
        <p:nvSpPr>
          <p:cNvPr id="38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836" name="textbox 3836"/>
          <p:cNvSpPr/>
          <p:nvPr/>
        </p:nvSpPr>
        <p:spPr>
          <a:xfrm>
            <a:off x="1417450" y="508501"/>
            <a:ext cx="10212069" cy="5534659"/>
          </a:xfrm>
          <a:prstGeom prst="rect">
            <a:avLst/>
          </a:prstGeom>
        </p:spPr>
        <p:txBody>
          <a:bodyPr vert="horz" wrap="square" lIns="0" tIns="0" rIns="0" bIns="0"/>
          <a:lstStyle/>
          <a:p>
            <a:pPr algn="l" rtl="0" eaLnBrk="0">
              <a:lnSpc>
                <a:spcPct val="87417"/>
              </a:lnSpc>
              <a:tabLst/>
            </a:pPr>
            <a:endParaRPr lang="Arial" altLang="Arial" sz="100" dirty="0"/>
          </a:p>
          <a:p>
            <a:pPr marL="226695" algn="l" rtl="0" eaLnBrk="0">
              <a:lnSpc>
                <a:spcPct val="91000"/>
              </a:lnSpc>
              <a:tabLst/>
            </a:pPr>
            <a:r>
              <a:rPr sz="2400" b="1" kern="0" spc="-10" dirty="0">
                <a:solidFill>
                  <a:srgbClr val="7F7F7F">
                    <a:alpha val="100000"/>
                  </a:srgbClr>
                </a:solidFill>
                <a:latin typeface="Microsoft YaHei"/>
                <a:ea typeface="Microsoft YaHei"/>
                <a:cs typeface="Microsoft YaHei"/>
              </a:rPr>
              <a:t>近代美国的学前教育</a:t>
            </a:r>
            <a:endParaRPr lang="Microsoft YaHei" altLang="Microsoft YaHei" sz="2400" dirty="0"/>
          </a:p>
          <a:p>
            <a:pPr algn="l" rtl="0" eaLnBrk="0">
              <a:lnSpc>
                <a:spcPct val="182000"/>
              </a:lnSpc>
              <a:tabLst/>
            </a:pPr>
            <a:endParaRPr lang="Arial" altLang="Arial" sz="1000" dirty="0"/>
          </a:p>
          <a:p>
            <a:pPr marL="15240" algn="l" rtl="0" eaLnBrk="0">
              <a:lnSpc>
                <a:spcPct val="91000"/>
              </a:lnSpc>
              <a:spcBef>
                <a:spcPts val="547"/>
              </a:spcBef>
              <a:tabLst/>
            </a:pPr>
            <a:r>
              <a:rPr sz="1800" b="1" kern="0" spc="-10" dirty="0">
                <a:solidFill>
                  <a:srgbClr val="000000">
                    <a:alpha val="100000"/>
                  </a:srgbClr>
                </a:solidFill>
                <a:latin typeface="Microsoft YaHei"/>
                <a:ea typeface="Microsoft YaHei"/>
                <a:cs typeface="Microsoft YaHei"/>
              </a:rPr>
              <a:t>一、</a:t>
            </a:r>
            <a:r>
              <a:rPr sz="1800" b="1" kern="0" spc="-350" dirty="0">
                <a:solidFill>
                  <a:srgbClr val="000000">
                    <a:alpha val="100000"/>
                  </a:srgbClr>
                </a:solidFill>
                <a:latin typeface="Microsoft YaHei"/>
                <a:ea typeface="Microsoft YaHei"/>
                <a:cs typeface="Microsoft YaHei"/>
              </a:rPr>
              <a:t> </a:t>
            </a:r>
            <a:r>
              <a:rPr sz="1800" b="1" kern="0" spc="-10" dirty="0">
                <a:solidFill>
                  <a:srgbClr val="000000">
                    <a:alpha val="100000"/>
                  </a:srgbClr>
                </a:solidFill>
                <a:latin typeface="Microsoft YaHei"/>
                <a:ea typeface="Microsoft YaHei"/>
                <a:cs typeface="Microsoft YaHei"/>
              </a:rPr>
              <a:t>19世纪上半叶：幼儿学校的兴衰与家庭学校的回归</a:t>
            </a:r>
            <a:endParaRPr lang="Microsoft YaHei" altLang="Microsoft YaHei" sz="1800" dirty="0"/>
          </a:p>
          <a:p>
            <a:pPr marL="32384" algn="l" rtl="0" eaLnBrk="0">
              <a:lnSpc>
                <a:spcPct val="91000"/>
              </a:lnSpc>
              <a:spcBef>
                <a:spcPts val="1274"/>
              </a:spcBef>
              <a:tabLst/>
            </a:pPr>
            <a:r>
              <a:rPr sz="1800" kern="0" spc="-40" dirty="0">
                <a:solidFill>
                  <a:srgbClr val="000000">
                    <a:alpha val="100000"/>
                  </a:srgbClr>
                </a:solidFill>
                <a:latin typeface="Microsoft YaHei"/>
                <a:ea typeface="Microsoft YaHei"/>
                <a:cs typeface="Microsoft YaHei"/>
              </a:rPr>
              <a:t>1、</a:t>
            </a:r>
            <a:r>
              <a:rPr sz="1800" kern="0" spc="-350" dirty="0">
                <a:solidFill>
                  <a:srgbClr val="000000">
                    <a:alpha val="100000"/>
                  </a:srgbClr>
                </a:solidFill>
                <a:latin typeface="Microsoft YaHei"/>
                <a:ea typeface="Microsoft YaHei"/>
                <a:cs typeface="Microsoft YaHei"/>
              </a:rPr>
              <a:t> </a:t>
            </a:r>
            <a:r>
              <a:rPr sz="1800" kern="0" spc="-40" dirty="0">
                <a:solidFill>
                  <a:srgbClr val="000000">
                    <a:alpha val="100000"/>
                  </a:srgbClr>
                </a:solidFill>
                <a:latin typeface="Microsoft YaHei"/>
                <a:ea typeface="Microsoft YaHei"/>
                <a:cs typeface="Microsoft YaHei"/>
              </a:rPr>
              <a:t>1818年欧文的幼儿学校传入美国，  一时间</a:t>
            </a:r>
            <a:r>
              <a:rPr sz="1800" kern="0" spc="-50" dirty="0">
                <a:solidFill>
                  <a:srgbClr val="000000">
                    <a:alpha val="100000"/>
                  </a:srgbClr>
                </a:solidFill>
                <a:latin typeface="Microsoft YaHei"/>
                <a:ea typeface="Microsoft YaHei"/>
                <a:cs typeface="Microsoft YaHei"/>
              </a:rPr>
              <a:t>，幼儿学校风靡美国。</a:t>
            </a:r>
            <a:endParaRPr lang="Microsoft YaHei" altLang="Microsoft YaHei" sz="1800" dirty="0"/>
          </a:p>
          <a:p>
            <a:pPr marL="22225" algn="l" rtl="0" eaLnBrk="0">
              <a:lnSpc>
                <a:spcPct val="91000"/>
              </a:lnSpc>
              <a:spcBef>
                <a:spcPts val="1275"/>
              </a:spcBef>
              <a:tabLst/>
            </a:pPr>
            <a:r>
              <a:rPr sz="1800" kern="0" spc="-40" dirty="0">
                <a:solidFill>
                  <a:srgbClr val="000000">
                    <a:alpha val="100000"/>
                  </a:srgbClr>
                </a:solidFill>
                <a:latin typeface="Microsoft YaHei"/>
                <a:ea typeface="Microsoft YaHei"/>
                <a:cs typeface="Microsoft YaHei"/>
              </a:rPr>
              <a:t>2、美政府不重视学前教育，加之幼儿学校的机械化倾向，幼儿学校逐渐衰败。</a:t>
            </a:r>
            <a:endParaRPr lang="Microsoft YaHei" altLang="Microsoft YaHei" sz="1800" dirty="0"/>
          </a:p>
          <a:p>
            <a:pPr marL="24765" algn="l" rtl="0" eaLnBrk="0">
              <a:lnSpc>
                <a:spcPct val="83000"/>
              </a:lnSpc>
              <a:spcBef>
                <a:spcPts val="1269"/>
              </a:spcBef>
              <a:tabLst/>
            </a:pPr>
            <a:r>
              <a:rPr sz="1800" kern="0" spc="0" dirty="0">
                <a:solidFill>
                  <a:srgbClr val="000000">
                    <a:alpha val="100000"/>
                  </a:srgbClr>
                </a:solidFill>
                <a:latin typeface="Microsoft YaHei"/>
                <a:ea typeface="Microsoft YaHei"/>
                <a:cs typeface="Microsoft YaHei"/>
              </a:rPr>
              <a:t>3、幼儿学校高潮过后，之前裴斯泰</a:t>
            </a:r>
            <a:r>
              <a:rPr sz="1800" kern="0" spc="-10" dirty="0">
                <a:solidFill>
                  <a:srgbClr val="000000">
                    <a:alpha val="100000"/>
                  </a:srgbClr>
                </a:solidFill>
                <a:latin typeface="Microsoft YaHei"/>
                <a:ea typeface="Microsoft YaHei"/>
                <a:cs typeface="Microsoft YaHei"/>
              </a:rPr>
              <a:t>洛齐家庭教育影响回归，兴起“家庭学校运动”</a:t>
            </a:r>
            <a:r>
              <a:rPr sz="1800" kern="0" spc="-38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，但这并非真正意</a:t>
            </a:r>
            <a:endParaRPr lang="Microsoft YaHei" altLang="Microsoft YaHei" sz="1800" dirty="0"/>
          </a:p>
          <a:p>
            <a:pPr marL="12700" algn="l" rtl="0" eaLnBrk="0">
              <a:lnSpc>
                <a:spcPts val="3234"/>
              </a:lnSpc>
              <a:tabLst/>
            </a:pPr>
            <a:r>
              <a:rPr sz="1800" kern="0" spc="-120" dirty="0">
                <a:solidFill>
                  <a:srgbClr val="000000">
                    <a:alpha val="100000"/>
                  </a:srgbClr>
                </a:solidFill>
                <a:latin typeface="Microsoft YaHei"/>
                <a:ea typeface="Microsoft YaHei"/>
                <a:cs typeface="Microsoft YaHei"/>
              </a:rPr>
              <a:t>义上的学前教育机构。</a:t>
            </a:r>
            <a:endParaRPr lang="Microsoft YaHei" altLang="Microsoft YaHei" sz="1800" dirty="0"/>
          </a:p>
          <a:p>
            <a:pPr algn="l" rtl="0" eaLnBrk="0">
              <a:lnSpc>
                <a:spcPct val="126000"/>
              </a:lnSpc>
              <a:tabLst/>
            </a:pPr>
            <a:endParaRPr lang="Arial" altLang="Arial" sz="1000" dirty="0"/>
          </a:p>
          <a:p>
            <a:pPr marL="15875" algn="l" rtl="0" eaLnBrk="0">
              <a:lnSpc>
                <a:spcPct val="91000"/>
              </a:lnSpc>
              <a:spcBef>
                <a:spcPts val="546"/>
              </a:spcBef>
              <a:tabLst/>
            </a:pPr>
            <a:r>
              <a:rPr sz="1800" b="1" kern="0" spc="-40" dirty="0">
                <a:solidFill>
                  <a:srgbClr val="000000">
                    <a:alpha val="100000"/>
                  </a:srgbClr>
                </a:solidFill>
                <a:latin typeface="Microsoft YaHei"/>
                <a:ea typeface="Microsoft YaHei"/>
                <a:cs typeface="Microsoft YaHei"/>
              </a:rPr>
              <a:t>二、</a:t>
            </a:r>
            <a:r>
              <a:rPr sz="1800" b="1" kern="0" spc="270" dirty="0">
                <a:solidFill>
                  <a:srgbClr val="000000">
                    <a:alpha val="100000"/>
                  </a:srgbClr>
                </a:solidFill>
                <a:latin typeface="Microsoft YaHei"/>
                <a:ea typeface="Microsoft YaHei"/>
                <a:cs typeface="Microsoft YaHei"/>
              </a:rPr>
              <a:t> </a:t>
            </a:r>
            <a:r>
              <a:rPr sz="1800" b="1" kern="0" spc="-40" dirty="0">
                <a:solidFill>
                  <a:srgbClr val="000000">
                    <a:alpha val="100000"/>
                  </a:srgbClr>
                </a:solidFill>
                <a:latin typeface="Microsoft YaHei"/>
                <a:ea typeface="Microsoft YaHei"/>
                <a:cs typeface="Microsoft YaHei"/>
              </a:rPr>
              <a:t>19世纪中后期福禄贝尔幼儿园的传入与发展</a:t>
            </a:r>
            <a:endParaRPr lang="Microsoft YaHei" altLang="Microsoft YaHei" sz="1800" dirty="0"/>
          </a:p>
          <a:p>
            <a:pPr marL="158114" algn="l" rtl="0" eaLnBrk="0">
              <a:lnSpc>
                <a:spcPts val="2323"/>
              </a:lnSpc>
              <a:spcBef>
                <a:spcPts val="945"/>
              </a:spcBef>
              <a:tabLst/>
            </a:pPr>
            <a:r>
              <a:rPr sz="1800" kern="0" spc="-110" dirty="0">
                <a:solidFill>
                  <a:srgbClr val="00B075">
                    <a:alpha val="100000"/>
                  </a:srgbClr>
                </a:solidFill>
                <a:latin typeface="Microsoft YaHei"/>
                <a:ea typeface="Microsoft YaHei"/>
                <a:cs typeface="Microsoft YaHei"/>
              </a:rPr>
              <a:t>（一）德语幼儿园的</a:t>
            </a:r>
            <a:r>
              <a:rPr sz="1800" kern="0" spc="-120" dirty="0">
                <a:solidFill>
                  <a:srgbClr val="00B075">
                    <a:alpha val="100000"/>
                  </a:srgbClr>
                </a:solidFill>
                <a:latin typeface="Microsoft YaHei"/>
                <a:ea typeface="Microsoft YaHei"/>
                <a:cs typeface="Microsoft YaHei"/>
              </a:rPr>
              <a:t>建立</a:t>
            </a:r>
            <a:endParaRPr lang="Microsoft YaHei" altLang="Microsoft YaHei" sz="1800" dirty="0"/>
          </a:p>
          <a:p>
            <a:pPr marL="215900" algn="l" rtl="0" eaLnBrk="0">
              <a:lnSpc>
                <a:spcPct val="91000"/>
              </a:lnSpc>
              <a:spcBef>
                <a:spcPts val="1246"/>
              </a:spcBef>
              <a:tabLst/>
            </a:pPr>
            <a:r>
              <a:rPr sz="1800" kern="0" spc="-40" dirty="0">
                <a:solidFill>
                  <a:srgbClr val="000000">
                    <a:alpha val="100000"/>
                  </a:srgbClr>
                </a:solidFill>
                <a:latin typeface="Microsoft YaHei"/>
                <a:ea typeface="Microsoft YaHei"/>
                <a:cs typeface="Microsoft YaHei"/>
              </a:rPr>
              <a:t>玛格丽特</a:t>
            </a:r>
            <a:r>
              <a:rPr sz="1800" kern="0" spc="-440" dirty="0">
                <a:solidFill>
                  <a:srgbClr val="000000">
                    <a:alpha val="100000"/>
                  </a:srgbClr>
                </a:solidFill>
                <a:latin typeface="Microsoft YaHei"/>
                <a:ea typeface="Microsoft YaHei"/>
                <a:cs typeface="Microsoft YaHei"/>
              </a:rPr>
              <a:t> </a:t>
            </a:r>
            <a:r>
              <a:rPr sz="1800" kern="0" spc="-40" dirty="0">
                <a:solidFill>
                  <a:srgbClr val="000000">
                    <a:alpha val="100000"/>
                  </a:srgbClr>
                </a:solidFill>
                <a:latin typeface="Microsoft YaHei"/>
                <a:ea typeface="Microsoft YaHei"/>
                <a:cs typeface="Microsoft YaHei"/>
              </a:rPr>
              <a:t>·舒尔茨采用福禄贝尔的教育方法创办</a:t>
            </a:r>
            <a:r>
              <a:rPr sz="1800" kern="0" spc="-50" dirty="0">
                <a:solidFill>
                  <a:srgbClr val="000000">
                    <a:alpha val="100000"/>
                  </a:srgbClr>
                </a:solidFill>
                <a:latin typeface="Microsoft YaHei"/>
                <a:ea typeface="Microsoft YaHei"/>
                <a:cs typeface="Microsoft YaHei"/>
              </a:rPr>
              <a:t>了美国最早的幼儿园。</a:t>
            </a:r>
            <a:endParaRPr lang="Microsoft YaHei" altLang="Microsoft YaHei" sz="1800" dirty="0"/>
          </a:p>
          <a:p>
            <a:pPr marL="158114" algn="l" rtl="0" eaLnBrk="0">
              <a:lnSpc>
                <a:spcPct val="91000"/>
              </a:lnSpc>
              <a:spcBef>
                <a:spcPts val="1275"/>
              </a:spcBef>
              <a:tabLst/>
            </a:pPr>
            <a:r>
              <a:rPr sz="1800" kern="0" spc="-80" dirty="0">
                <a:solidFill>
                  <a:srgbClr val="00B075">
                    <a:alpha val="100000"/>
                  </a:srgbClr>
                </a:solidFill>
                <a:latin typeface="Microsoft YaHei"/>
                <a:ea typeface="Microsoft YaHei"/>
                <a:cs typeface="Microsoft YaHei"/>
              </a:rPr>
              <a:t>（二）皮博迪的第一所英语幼儿园</a:t>
            </a:r>
            <a:endParaRPr lang="Microsoft YaHei" altLang="Microsoft YaHei" sz="1800" dirty="0"/>
          </a:p>
          <a:p>
            <a:pPr marL="236854" algn="l" rtl="0" eaLnBrk="0">
              <a:lnSpc>
                <a:spcPct val="91000"/>
              </a:lnSpc>
              <a:spcBef>
                <a:spcPts val="1274"/>
              </a:spcBef>
              <a:tabLst/>
            </a:pPr>
            <a:r>
              <a:rPr sz="1800" kern="0" spc="-30" dirty="0">
                <a:solidFill>
                  <a:srgbClr val="000000">
                    <a:alpha val="100000"/>
                  </a:srgbClr>
                </a:solidFill>
                <a:latin typeface="Microsoft YaHei"/>
                <a:ea typeface="Microsoft YaHei"/>
                <a:cs typeface="Microsoft YaHei"/>
              </a:rPr>
              <a:t>1、</a:t>
            </a:r>
            <a:r>
              <a:rPr sz="1800" kern="0" spc="190" dirty="0">
                <a:solidFill>
                  <a:srgbClr val="000000">
                    <a:alpha val="100000"/>
                  </a:srgbClr>
                </a:solidFill>
                <a:latin typeface="Microsoft YaHei"/>
                <a:ea typeface="Microsoft YaHei"/>
                <a:cs typeface="Microsoft YaHei"/>
              </a:rPr>
              <a:t> </a:t>
            </a:r>
            <a:r>
              <a:rPr sz="1800" kern="0" spc="-30" dirty="0">
                <a:solidFill>
                  <a:srgbClr val="000000">
                    <a:alpha val="100000"/>
                  </a:srgbClr>
                </a:solidFill>
                <a:latin typeface="Microsoft YaHei"/>
                <a:ea typeface="Microsoft YaHei"/>
                <a:cs typeface="Microsoft YaHei"/>
              </a:rPr>
              <a:t>1863年《幼儿园指南》，强调把幼儿园</a:t>
            </a:r>
            <a:r>
              <a:rPr sz="1800" kern="0" spc="-40" dirty="0">
                <a:solidFill>
                  <a:srgbClr val="000000">
                    <a:alpha val="100000"/>
                  </a:srgbClr>
                </a:solidFill>
                <a:latin typeface="Microsoft YaHei"/>
                <a:ea typeface="Microsoft YaHei"/>
                <a:cs typeface="Microsoft YaHei"/>
              </a:rPr>
              <a:t>建立成儿童的乐园，让儿童在其中自主的活动和游戏；</a:t>
            </a:r>
            <a:endParaRPr lang="Microsoft YaHei" altLang="Microsoft YaHei" sz="1800" dirty="0"/>
          </a:p>
          <a:p>
            <a:pPr marL="226695" algn="l" rtl="0" eaLnBrk="0">
              <a:lnSpc>
                <a:spcPct val="83000"/>
              </a:lnSpc>
              <a:spcBef>
                <a:spcPts val="1266"/>
              </a:spcBef>
              <a:tabLst/>
            </a:pPr>
            <a:r>
              <a:rPr sz="1800" kern="0" spc="0" dirty="0">
                <a:solidFill>
                  <a:srgbClr val="000000">
                    <a:alpha val="100000"/>
                  </a:srgbClr>
                </a:solidFill>
                <a:latin typeface="Microsoft YaHei"/>
                <a:ea typeface="Microsoft YaHei"/>
                <a:cs typeface="Microsoft YaHei"/>
              </a:rPr>
              <a:t>2、</a:t>
            </a:r>
            <a:r>
              <a:rPr sz="1800" kern="0" spc="180" dirty="0">
                <a:solidFill>
                  <a:srgbClr val="000000">
                    <a:alpha val="100000"/>
                  </a:srgbClr>
                </a:solidFill>
                <a:latin typeface="Microsoft YaHei"/>
                <a:ea typeface="Microsoft YaHei"/>
                <a:cs typeface="Microsoft YaHei"/>
              </a:rPr>
              <a:t> </a:t>
            </a:r>
            <a:r>
              <a:rPr sz="1800" kern="0" spc="0" dirty="0">
                <a:solidFill>
                  <a:srgbClr val="000000">
                    <a:alpha val="100000"/>
                  </a:srgbClr>
                </a:solidFill>
                <a:latin typeface="Microsoft YaHei"/>
                <a:ea typeface="Microsoft YaHei"/>
                <a:cs typeface="Microsoft YaHei"/>
              </a:rPr>
              <a:t>1868年，美国第一所幼儿</a:t>
            </a:r>
            <a:r>
              <a:rPr sz="1800" kern="0" spc="-10" dirty="0">
                <a:solidFill>
                  <a:srgbClr val="000000">
                    <a:alpha val="100000"/>
                  </a:srgbClr>
                </a:solidFill>
                <a:latin typeface="Microsoft YaHei"/>
                <a:ea typeface="Microsoft YaHei"/>
                <a:cs typeface="Microsoft YaHei"/>
              </a:rPr>
              <a:t>园教师培训所。从德国引进福禄贝尔理论基础上，兴起幼儿教育和幼</a:t>
            </a:r>
            <a:endParaRPr lang="Microsoft YaHei" altLang="Microsoft YaHei" sz="1800" dirty="0"/>
          </a:p>
          <a:p>
            <a:pPr marL="12700" algn="l" rtl="0" eaLnBrk="0">
              <a:lnSpc>
                <a:spcPts val="3236"/>
              </a:lnSpc>
              <a:tabLst/>
            </a:pPr>
            <a:r>
              <a:rPr sz="1700" kern="0" spc="-80" dirty="0">
                <a:solidFill>
                  <a:srgbClr val="000000">
                    <a:alpha val="100000"/>
                  </a:srgbClr>
                </a:solidFill>
                <a:latin typeface="Microsoft YaHei"/>
                <a:ea typeface="Microsoft YaHei"/>
                <a:cs typeface="Microsoft YaHei"/>
              </a:rPr>
              <a:t>儿师资培训。</a:t>
            </a:r>
            <a:endParaRPr lang="Microsoft YaHei" altLang="Microsoft YaHei" sz="1700" dirty="0"/>
          </a:p>
        </p:txBody>
      </p:sp>
      <p:sp>
        <p:nvSpPr>
          <p:cNvPr id="3838" name="textbox 383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384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18" name="group 518"/>
          <p:cNvGrpSpPr/>
          <p:nvPr/>
        </p:nvGrpSpPr>
        <p:grpSpPr>
          <a:xfrm rot="21600000">
            <a:off x="1584024" y="181482"/>
            <a:ext cx="2422666" cy="199231"/>
            <a:chOff x="0" y="0"/>
            <a:chExt cx="2422666" cy="199231"/>
          </a:xfrm>
        </p:grpSpPr>
        <p:pic>
          <p:nvPicPr>
            <p:cNvPr id="3842" name="picture 3842"/>
            <p:cNvPicPr>
              <a:picLocks noChangeAspect="1"/>
            </p:cNvPicPr>
            <p:nvPr/>
          </p:nvPicPr>
          <p:blipFill>
            <a:blip r:embed="rId3"/>
            <a:stretch>
              <a:fillRect/>
            </a:stretch>
          </p:blipFill>
          <p:spPr>
            <a:xfrm rot="21600000">
              <a:off x="13274" y="11350"/>
              <a:ext cx="2409391" cy="187881"/>
            </a:xfrm>
            <a:prstGeom prst="rect">
              <a:avLst/>
            </a:prstGeom>
          </p:spPr>
        </p:pic>
        <p:sp>
          <p:nvSpPr>
            <p:cNvPr id="3844" name="textbox 3844"/>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84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8" name="picture 3848"/>
          <p:cNvPicPr>
            <a:picLocks noChangeAspect="1"/>
          </p:cNvPicPr>
          <p:nvPr/>
        </p:nvPicPr>
        <p:blipFill>
          <a:blip r:embed="rId2"/>
          <a:stretch>
            <a:fillRect/>
          </a:stretch>
        </p:blipFill>
        <p:spPr>
          <a:xfrm rot="21600000">
            <a:off x="0" y="0"/>
            <a:ext cx="12192000" cy="6858000"/>
          </a:xfrm>
          <a:prstGeom prst="rect">
            <a:avLst/>
          </a:prstGeom>
        </p:spPr>
      </p:pic>
      <p:sp>
        <p:nvSpPr>
          <p:cNvPr id="385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852" name="textbox 3852"/>
          <p:cNvSpPr/>
          <p:nvPr/>
        </p:nvSpPr>
        <p:spPr>
          <a:xfrm>
            <a:off x="1416847" y="508501"/>
            <a:ext cx="8917940" cy="3796029"/>
          </a:xfrm>
          <a:prstGeom prst="rect">
            <a:avLst/>
          </a:prstGeom>
        </p:spPr>
        <p:txBody>
          <a:bodyPr vert="horz" wrap="square" lIns="0" tIns="0" rIns="0" bIns="0"/>
          <a:lstStyle/>
          <a:p>
            <a:pPr algn="l" rtl="0" eaLnBrk="0">
              <a:lnSpc>
                <a:spcPct val="87417"/>
              </a:lnSpc>
              <a:tabLst/>
            </a:pPr>
            <a:endParaRPr lang="Arial" altLang="Arial" sz="100" dirty="0"/>
          </a:p>
          <a:p>
            <a:pPr marL="226695" algn="l" rtl="0" eaLnBrk="0">
              <a:lnSpc>
                <a:spcPct val="91000"/>
              </a:lnSpc>
              <a:tabLst/>
            </a:pPr>
            <a:r>
              <a:rPr sz="2400" b="1" kern="0" spc="-10" dirty="0">
                <a:solidFill>
                  <a:srgbClr val="7F7F7F">
                    <a:alpha val="100000"/>
                  </a:srgbClr>
                </a:solidFill>
                <a:latin typeface="Microsoft YaHei"/>
                <a:ea typeface="Microsoft YaHei"/>
                <a:cs typeface="Microsoft YaHei"/>
              </a:rPr>
              <a:t>近代美国的学前教育</a:t>
            </a:r>
            <a:endParaRPr lang="Microsoft YaHei" altLang="Microsoft YaHei" sz="2400" dirty="0"/>
          </a:p>
          <a:p>
            <a:pPr algn="l" rtl="0" eaLnBrk="0">
              <a:lnSpc>
                <a:spcPct val="119000"/>
              </a:lnSpc>
              <a:tabLst/>
            </a:pPr>
            <a:endParaRPr lang="Arial" altLang="Arial" sz="1000" dirty="0"/>
          </a:p>
          <a:p>
            <a:pPr algn="l" rtl="0" eaLnBrk="0">
              <a:lnSpc>
                <a:spcPct val="120000"/>
              </a:lnSpc>
              <a:tabLst/>
            </a:pPr>
            <a:endParaRPr lang="Arial" altLang="Arial" sz="1000" dirty="0"/>
          </a:p>
          <a:p>
            <a:pPr marL="175260" algn="l" rtl="0" eaLnBrk="0">
              <a:lnSpc>
                <a:spcPct val="91000"/>
              </a:lnSpc>
              <a:spcBef>
                <a:spcPts val="612"/>
              </a:spcBef>
              <a:tabLst/>
            </a:pPr>
            <a:r>
              <a:rPr sz="2000" kern="0" spc="-120" dirty="0">
                <a:solidFill>
                  <a:srgbClr val="00B075">
                    <a:alpha val="100000"/>
                  </a:srgbClr>
                </a:solidFill>
                <a:latin typeface="Microsoft YaHei"/>
                <a:ea typeface="Microsoft YaHei"/>
                <a:cs typeface="Microsoft YaHei"/>
              </a:rPr>
              <a:t>（三）慈善幼儿园的发展</a:t>
            </a:r>
            <a:endParaRPr lang="Microsoft YaHei" altLang="Microsoft YaHei" sz="2000" dirty="0"/>
          </a:p>
          <a:p>
            <a:pPr marL="13334"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慈善幼儿园—免费幼儿园运动</a:t>
            </a:r>
            <a:endParaRPr lang="Microsoft YaHei" altLang="Microsoft YaHei" sz="2000" dirty="0"/>
          </a:p>
          <a:p>
            <a:pPr marL="12700" algn="l" rtl="0" eaLnBrk="0">
              <a:lnSpc>
                <a:spcPct val="91000"/>
              </a:lnSpc>
              <a:spcBef>
                <a:spcPts val="1415"/>
              </a:spcBef>
              <a:tabLst/>
            </a:pPr>
            <a:r>
              <a:rPr sz="2000" kern="0" spc="-40" dirty="0">
                <a:solidFill>
                  <a:srgbClr val="000000">
                    <a:alpha val="100000"/>
                  </a:srgbClr>
                </a:solidFill>
                <a:latin typeface="Microsoft YaHei"/>
                <a:ea typeface="Microsoft YaHei"/>
                <a:cs typeface="Microsoft YaHei"/>
              </a:rPr>
              <a:t>教会幼儿园—三位一体教会建立了最早的教会幼儿园，</a:t>
            </a:r>
            <a:r>
              <a:rPr sz="2000" kern="0" spc="31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1912年，</a:t>
            </a:r>
            <a:r>
              <a:rPr sz="2000" kern="0" spc="-50" dirty="0">
                <a:solidFill>
                  <a:srgbClr val="000000">
                    <a:alpha val="100000"/>
                  </a:srgbClr>
                </a:solidFill>
                <a:latin typeface="Microsoft YaHei"/>
                <a:ea typeface="Microsoft YaHei"/>
                <a:cs typeface="Microsoft YaHei"/>
              </a:rPr>
              <a:t>全美有108所。</a:t>
            </a:r>
            <a:endParaRPr lang="Microsoft YaHei" altLang="Microsoft YaHei" sz="2000" dirty="0"/>
          </a:p>
          <a:p>
            <a:pPr marL="14604" algn="l" rtl="0" eaLnBrk="0">
              <a:lnSpc>
                <a:spcPct val="96000"/>
              </a:lnSpc>
              <a:spcBef>
                <a:spcPts val="1400"/>
              </a:spcBef>
              <a:tabLst/>
            </a:pPr>
            <a:r>
              <a:rPr sz="1900" kern="0" spc="-100" dirty="0">
                <a:solidFill>
                  <a:srgbClr val="00B075">
                    <a:alpha val="100000"/>
                  </a:srgbClr>
                </a:solidFill>
                <a:latin typeface="Microsoft YaHei"/>
                <a:ea typeface="Microsoft YaHei"/>
                <a:cs typeface="Microsoft YaHei"/>
              </a:rPr>
              <a:t>意义及地位：</a:t>
            </a:r>
            <a:endParaRPr lang="Microsoft YaHei" altLang="Microsoft YaHei" sz="1900" dirty="0"/>
          </a:p>
          <a:p>
            <a:pPr marL="35559" algn="l" rtl="0" eaLnBrk="0">
              <a:lnSpc>
                <a:spcPct val="91000"/>
              </a:lnSpc>
              <a:spcBef>
                <a:spcPts val="1426"/>
              </a:spcBef>
              <a:tabLst/>
            </a:pPr>
            <a:r>
              <a:rPr sz="2000" kern="0" spc="-20" dirty="0">
                <a:solidFill>
                  <a:srgbClr val="000000">
                    <a:alpha val="100000"/>
                  </a:srgbClr>
                </a:solidFill>
                <a:latin typeface="Microsoft YaHei"/>
                <a:ea typeface="Microsoft YaHei"/>
                <a:cs typeface="Microsoft YaHei"/>
              </a:rPr>
              <a:t>1、虽是私立，但免收学费</a:t>
            </a:r>
            <a:r>
              <a:rPr sz="2000" kern="0" spc="-30" dirty="0">
                <a:solidFill>
                  <a:srgbClr val="000000">
                    <a:alpha val="100000"/>
                  </a:srgbClr>
                </a:solidFill>
                <a:latin typeface="Microsoft YaHei"/>
                <a:ea typeface="Microsoft YaHei"/>
                <a:cs typeface="Microsoft YaHei"/>
              </a:rPr>
              <a:t>。</a:t>
            </a:r>
            <a:endParaRPr lang="Microsoft YaHei" altLang="Microsoft YaHei" sz="2000" dirty="0"/>
          </a:p>
          <a:p>
            <a:pPr marL="24129" algn="l" rtl="0" eaLnBrk="0">
              <a:lnSpc>
                <a:spcPct val="83000"/>
              </a:lnSpc>
              <a:spcBef>
                <a:spcPts val="1406"/>
              </a:spcBef>
              <a:tabLst/>
            </a:pPr>
            <a:r>
              <a:rPr sz="2000" kern="0" spc="-30" dirty="0">
                <a:solidFill>
                  <a:srgbClr val="000000">
                    <a:alpha val="100000"/>
                  </a:srgbClr>
                </a:solidFill>
                <a:latin typeface="Microsoft YaHei"/>
                <a:ea typeface="Microsoft YaHei"/>
                <a:cs typeface="Microsoft YaHei"/>
              </a:rPr>
              <a:t>2、虽教育质量低下，但推动了</a:t>
            </a:r>
            <a:r>
              <a:rPr sz="2000" kern="0" spc="-40" dirty="0">
                <a:solidFill>
                  <a:srgbClr val="000000">
                    <a:alpha val="100000"/>
                  </a:srgbClr>
                </a:solidFill>
                <a:latin typeface="Microsoft YaHei"/>
                <a:ea typeface="Microsoft YaHei"/>
                <a:cs typeface="Microsoft YaHei"/>
              </a:rPr>
              <a:t>幼儿园事业的发展。</a:t>
            </a:r>
            <a:endParaRPr lang="Microsoft YaHei" altLang="Microsoft YaHei" sz="2000" dirty="0"/>
          </a:p>
          <a:p>
            <a:pPr marL="26669" algn="l" rtl="0" eaLnBrk="0">
              <a:lnSpc>
                <a:spcPts val="3603"/>
              </a:lnSpc>
              <a:tabLst/>
            </a:pPr>
            <a:r>
              <a:rPr sz="2000" kern="0" spc="-50" dirty="0">
                <a:solidFill>
                  <a:srgbClr val="000000">
                    <a:alpha val="100000"/>
                  </a:srgbClr>
                </a:solidFill>
                <a:latin typeface="Microsoft YaHei"/>
                <a:ea typeface="Microsoft YaHei"/>
                <a:cs typeface="Microsoft YaHei"/>
              </a:rPr>
              <a:t>3、为公立幼儿园的发展奠定了基础。</a:t>
            </a:r>
            <a:endParaRPr lang="Microsoft YaHei" altLang="Microsoft YaHei" sz="2000" dirty="0"/>
          </a:p>
        </p:txBody>
      </p:sp>
      <p:sp>
        <p:nvSpPr>
          <p:cNvPr id="3854" name="textbox 385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385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20" name="group 520"/>
          <p:cNvGrpSpPr/>
          <p:nvPr/>
        </p:nvGrpSpPr>
        <p:grpSpPr>
          <a:xfrm rot="21600000">
            <a:off x="1584024" y="181482"/>
            <a:ext cx="2422666" cy="199231"/>
            <a:chOff x="0" y="0"/>
            <a:chExt cx="2422666" cy="199231"/>
          </a:xfrm>
        </p:grpSpPr>
        <p:pic>
          <p:nvPicPr>
            <p:cNvPr id="3858" name="picture 3858"/>
            <p:cNvPicPr>
              <a:picLocks noChangeAspect="1"/>
            </p:cNvPicPr>
            <p:nvPr/>
          </p:nvPicPr>
          <p:blipFill>
            <a:blip r:embed="rId3"/>
            <a:stretch>
              <a:fillRect/>
            </a:stretch>
          </p:blipFill>
          <p:spPr>
            <a:xfrm rot="21600000">
              <a:off x="13274" y="11350"/>
              <a:ext cx="2409391" cy="187881"/>
            </a:xfrm>
            <a:prstGeom prst="rect">
              <a:avLst/>
            </a:prstGeom>
          </p:spPr>
        </p:pic>
        <p:sp>
          <p:nvSpPr>
            <p:cNvPr id="3860" name="textbox 3860"/>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86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64" name="picture 3864"/>
          <p:cNvPicPr>
            <a:picLocks noChangeAspect="1"/>
          </p:cNvPicPr>
          <p:nvPr/>
        </p:nvPicPr>
        <p:blipFill>
          <a:blip r:embed="rId2"/>
          <a:stretch>
            <a:fillRect/>
          </a:stretch>
        </p:blipFill>
        <p:spPr>
          <a:xfrm rot="21600000">
            <a:off x="0" y="0"/>
            <a:ext cx="12192000" cy="6858000"/>
          </a:xfrm>
          <a:prstGeom prst="rect">
            <a:avLst/>
          </a:prstGeom>
        </p:spPr>
      </p:pic>
      <p:sp>
        <p:nvSpPr>
          <p:cNvPr id="386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868" name="textbox 3868"/>
          <p:cNvSpPr/>
          <p:nvPr/>
        </p:nvSpPr>
        <p:spPr>
          <a:xfrm>
            <a:off x="1415621" y="508501"/>
            <a:ext cx="10295890" cy="5130165"/>
          </a:xfrm>
          <a:prstGeom prst="rect">
            <a:avLst/>
          </a:prstGeom>
        </p:spPr>
        <p:txBody>
          <a:bodyPr vert="horz" wrap="square" lIns="0" tIns="0" rIns="0" bIns="0"/>
          <a:lstStyle/>
          <a:p>
            <a:pPr algn="l" rtl="0" eaLnBrk="0">
              <a:lnSpc>
                <a:spcPct val="87417"/>
              </a:lnSpc>
              <a:tabLst/>
            </a:pPr>
            <a:endParaRPr lang="Arial" altLang="Arial" sz="100" dirty="0"/>
          </a:p>
          <a:p>
            <a:pPr marL="227965" algn="l" rtl="0" eaLnBrk="0">
              <a:lnSpc>
                <a:spcPct val="91000"/>
              </a:lnSpc>
              <a:tabLst/>
            </a:pPr>
            <a:r>
              <a:rPr sz="2400" b="1" kern="0" spc="-10" dirty="0">
                <a:solidFill>
                  <a:srgbClr val="7F7F7F">
                    <a:alpha val="100000"/>
                  </a:srgbClr>
                </a:solidFill>
                <a:latin typeface="Microsoft YaHei"/>
                <a:ea typeface="Microsoft YaHei"/>
                <a:cs typeface="Microsoft YaHei"/>
              </a:rPr>
              <a:t>近代美国的学前教育</a:t>
            </a:r>
            <a:endParaRPr lang="Microsoft YaHei" altLang="Microsoft YaHei" sz="2400" dirty="0"/>
          </a:p>
          <a:p>
            <a:pPr algn="l" rtl="0" eaLnBrk="0">
              <a:lnSpc>
                <a:spcPct val="118000"/>
              </a:lnSpc>
              <a:tabLst/>
            </a:pPr>
            <a:endParaRPr lang="Arial" altLang="Arial" sz="1000" dirty="0"/>
          </a:p>
          <a:p>
            <a:pPr algn="l" rtl="0" eaLnBrk="0">
              <a:lnSpc>
                <a:spcPct val="119000"/>
              </a:lnSpc>
              <a:tabLst/>
            </a:pPr>
            <a:endParaRPr lang="Arial" altLang="Arial" sz="1000" dirty="0"/>
          </a:p>
          <a:p>
            <a:pPr marL="159385" algn="l" rtl="0" eaLnBrk="0">
              <a:lnSpc>
                <a:spcPct val="91000"/>
              </a:lnSpc>
              <a:spcBef>
                <a:spcPts val="542"/>
              </a:spcBef>
              <a:tabLst/>
            </a:pPr>
            <a:r>
              <a:rPr sz="1800" kern="0" spc="-60" dirty="0">
                <a:solidFill>
                  <a:srgbClr val="00B075">
                    <a:alpha val="100000"/>
                  </a:srgbClr>
                </a:solidFill>
                <a:latin typeface="Microsoft YaHei"/>
                <a:ea typeface="Microsoft YaHei"/>
                <a:cs typeface="Microsoft YaHei"/>
              </a:rPr>
              <a:t>（四）公立幼儿园运动及幼儿园协会</a:t>
            </a:r>
            <a:r>
              <a:rPr sz="1800" kern="0" spc="-70" dirty="0">
                <a:solidFill>
                  <a:srgbClr val="00B075">
                    <a:alpha val="100000"/>
                  </a:srgbClr>
                </a:solidFill>
                <a:latin typeface="Microsoft YaHei"/>
                <a:ea typeface="Microsoft YaHei"/>
                <a:cs typeface="Microsoft YaHei"/>
              </a:rPr>
              <a:t>的成立</a:t>
            </a:r>
            <a:endParaRPr lang="Microsoft YaHei" altLang="Microsoft YaHei" sz="1800" dirty="0"/>
          </a:p>
          <a:p>
            <a:pPr marL="34290" algn="l" rtl="0" eaLnBrk="0">
              <a:lnSpc>
                <a:spcPct val="83000"/>
              </a:lnSpc>
              <a:spcBef>
                <a:spcPts val="1265"/>
              </a:spcBef>
              <a:tabLst/>
            </a:pPr>
            <a:r>
              <a:rPr sz="1800" kern="0" spc="0" dirty="0">
                <a:solidFill>
                  <a:srgbClr val="000000">
                    <a:alpha val="100000"/>
                  </a:srgbClr>
                </a:solidFill>
                <a:latin typeface="Microsoft YaHei"/>
                <a:ea typeface="Microsoft YaHei"/>
                <a:cs typeface="Microsoft YaHei"/>
              </a:rPr>
              <a:t>1、</a:t>
            </a:r>
            <a:r>
              <a:rPr sz="1800" kern="0" spc="-360" dirty="0">
                <a:solidFill>
                  <a:srgbClr val="000000">
                    <a:alpha val="100000"/>
                  </a:srgbClr>
                </a:solidFill>
                <a:latin typeface="Microsoft YaHei"/>
                <a:ea typeface="Microsoft YaHei"/>
                <a:cs typeface="Microsoft YaHei"/>
              </a:rPr>
              <a:t> </a:t>
            </a:r>
            <a:r>
              <a:rPr sz="1800" kern="0" spc="0" dirty="0">
                <a:solidFill>
                  <a:srgbClr val="000000">
                    <a:alpha val="100000"/>
                  </a:srgbClr>
                </a:solidFill>
                <a:latin typeface="Microsoft YaHei"/>
                <a:ea typeface="Microsoft YaHei"/>
                <a:cs typeface="Microsoft YaHei"/>
              </a:rPr>
              <a:t>1873年，圣</a:t>
            </a:r>
            <a:r>
              <a:rPr sz="1800" kern="0" spc="-10" dirty="0">
                <a:solidFill>
                  <a:srgbClr val="000000">
                    <a:alpha val="100000"/>
                  </a:srgbClr>
                </a:solidFill>
                <a:latin typeface="Microsoft YaHei"/>
                <a:ea typeface="Microsoft YaHei"/>
                <a:cs typeface="Microsoft YaHei"/>
              </a:rPr>
              <a:t>路易市的哈里斯和布洛创建了美国第一所公立幼儿园。之后，几乎所有大中城市建立了</a:t>
            </a:r>
            <a:endParaRPr lang="Microsoft YaHei" altLang="Microsoft YaHei" sz="1800" dirty="0"/>
          </a:p>
          <a:p>
            <a:pPr marL="13334" algn="l" rtl="0" eaLnBrk="0">
              <a:lnSpc>
                <a:spcPts val="3239"/>
              </a:lnSpc>
              <a:tabLst/>
            </a:pPr>
            <a:r>
              <a:rPr sz="1800" kern="0" spc="-160" dirty="0">
                <a:solidFill>
                  <a:srgbClr val="000000">
                    <a:alpha val="100000"/>
                  </a:srgbClr>
                </a:solidFill>
                <a:latin typeface="Microsoft YaHei"/>
                <a:ea typeface="Microsoft YaHei"/>
                <a:cs typeface="Microsoft YaHei"/>
              </a:rPr>
              <a:t>公立幼儿系统。</a:t>
            </a:r>
            <a:endParaRPr lang="Microsoft YaHei" altLang="Microsoft YaHei" sz="1800" dirty="0"/>
          </a:p>
          <a:p>
            <a:pPr marL="24129" algn="l" rtl="0" eaLnBrk="0">
              <a:lnSpc>
                <a:spcPct val="91000"/>
              </a:lnSpc>
              <a:spcBef>
                <a:spcPts val="1456"/>
              </a:spcBef>
              <a:tabLst/>
            </a:pPr>
            <a:r>
              <a:rPr sz="1800" kern="0" spc="-40" dirty="0">
                <a:solidFill>
                  <a:srgbClr val="000000">
                    <a:alpha val="100000"/>
                  </a:srgbClr>
                </a:solidFill>
                <a:latin typeface="Microsoft YaHei"/>
                <a:ea typeface="Microsoft YaHei"/>
                <a:cs typeface="Microsoft YaHei"/>
              </a:rPr>
              <a:t>2、意义</a:t>
            </a:r>
            <a:endParaRPr lang="Microsoft YaHei" altLang="Microsoft YaHei" sz="1800" dirty="0"/>
          </a:p>
          <a:p>
            <a:pPr marL="160020" algn="l" rtl="0" eaLnBrk="0">
              <a:lnSpc>
                <a:spcPts val="2323"/>
              </a:lnSpc>
              <a:spcBef>
                <a:spcPts val="946"/>
              </a:spcBef>
              <a:tabLst/>
            </a:pPr>
            <a:r>
              <a:rPr sz="1800" kern="0" spc="-20" dirty="0">
                <a:solidFill>
                  <a:srgbClr val="000000">
                    <a:alpha val="100000"/>
                  </a:srgbClr>
                </a:solidFill>
                <a:latin typeface="Microsoft YaHei"/>
                <a:ea typeface="Microsoft YaHei"/>
                <a:cs typeface="Microsoft YaHei"/>
              </a:rPr>
              <a:t>（1）该园运用福禄倍尔的教育</a:t>
            </a:r>
            <a:r>
              <a:rPr sz="1800" kern="0" spc="-30" dirty="0">
                <a:solidFill>
                  <a:srgbClr val="000000">
                    <a:alpha val="100000"/>
                  </a:srgbClr>
                </a:solidFill>
                <a:latin typeface="Microsoft YaHei"/>
                <a:ea typeface="Microsoft YaHei"/>
                <a:cs typeface="Microsoft YaHei"/>
              </a:rPr>
              <a:t>思想与方法对幼儿进行实际指导，取得很大成功，在美国影响很大，促</a:t>
            </a:r>
            <a:endParaRPr lang="Microsoft YaHei" altLang="Microsoft YaHei" sz="1800" dirty="0"/>
          </a:p>
          <a:p>
            <a:pPr marL="13334" algn="l" rtl="0" eaLnBrk="0">
              <a:lnSpc>
                <a:spcPts val="3029"/>
              </a:lnSpc>
              <a:tabLst/>
            </a:pPr>
            <a:r>
              <a:rPr sz="1800" kern="0" spc="-70" dirty="0">
                <a:solidFill>
                  <a:srgbClr val="000000">
                    <a:alpha val="100000"/>
                  </a:srgbClr>
                </a:solidFill>
                <a:latin typeface="Microsoft YaHei"/>
                <a:ea typeface="Microsoft YaHei"/>
                <a:cs typeface="Microsoft YaHei"/>
              </a:rPr>
              <a:t>进了公立幼儿园的迅</a:t>
            </a:r>
            <a:r>
              <a:rPr sz="1800" kern="0" spc="-80" dirty="0">
                <a:solidFill>
                  <a:srgbClr val="000000">
                    <a:alpha val="100000"/>
                  </a:srgbClr>
                </a:solidFill>
                <a:latin typeface="Microsoft YaHei"/>
                <a:ea typeface="Microsoft YaHei"/>
                <a:cs typeface="Microsoft YaHei"/>
              </a:rPr>
              <a:t>速普及和推广；</a:t>
            </a:r>
            <a:endParaRPr lang="Microsoft YaHei" altLang="Microsoft YaHei" sz="1800" dirty="0"/>
          </a:p>
          <a:p>
            <a:pPr marL="160020" algn="l" rtl="0" eaLnBrk="0">
              <a:lnSpc>
                <a:spcPts val="2323"/>
              </a:lnSpc>
              <a:spcBef>
                <a:spcPts val="1127"/>
              </a:spcBef>
              <a:tabLst/>
            </a:pPr>
            <a:r>
              <a:rPr sz="1800" kern="0" spc="-50" dirty="0">
                <a:solidFill>
                  <a:srgbClr val="000000">
                    <a:alpha val="100000"/>
                  </a:srgbClr>
                </a:solidFill>
                <a:latin typeface="Microsoft YaHei"/>
                <a:ea typeface="Microsoft YaHei"/>
                <a:cs typeface="Microsoft YaHei"/>
              </a:rPr>
              <a:t>（2）而且把幼儿园教育作为学校教育制度的组成部分</a:t>
            </a:r>
            <a:r>
              <a:rPr sz="1800" kern="0" spc="-60" dirty="0">
                <a:solidFill>
                  <a:srgbClr val="000000">
                    <a:alpha val="100000"/>
                  </a:srgbClr>
                </a:solidFill>
                <a:latin typeface="Microsoft YaHei"/>
                <a:ea typeface="Microsoft YaHei"/>
                <a:cs typeface="Microsoft YaHei"/>
              </a:rPr>
              <a:t>的观点和做法，逐渐得到教育界的普遍承认。</a:t>
            </a:r>
            <a:endParaRPr lang="Microsoft YaHei" altLang="Microsoft YaHei" sz="1800" dirty="0"/>
          </a:p>
          <a:p>
            <a:pPr algn="r" rtl="0" eaLnBrk="0">
              <a:lnSpc>
                <a:spcPts val="2323"/>
              </a:lnSpc>
              <a:spcBef>
                <a:spcPts val="916"/>
              </a:spcBef>
              <a:tabLst/>
            </a:pPr>
            <a:r>
              <a:rPr sz="1800" kern="0" spc="-20" dirty="0">
                <a:solidFill>
                  <a:srgbClr val="000000">
                    <a:alpha val="100000"/>
                  </a:srgbClr>
                </a:solidFill>
                <a:latin typeface="Microsoft YaHei"/>
                <a:ea typeface="Microsoft YaHei"/>
                <a:cs typeface="Microsoft YaHei"/>
              </a:rPr>
              <a:t>（3）到1914年美国几乎所有的大中城市都建立</a:t>
            </a:r>
            <a:r>
              <a:rPr sz="1800" kern="0" spc="-30" dirty="0">
                <a:solidFill>
                  <a:srgbClr val="000000">
                    <a:alpha val="100000"/>
                  </a:srgbClr>
                </a:solidFill>
                <a:latin typeface="Microsoft YaHei"/>
                <a:ea typeface="Microsoft YaHei"/>
                <a:cs typeface="Microsoft YaHei"/>
              </a:rPr>
              <a:t>了公立幼儿园制度，从此美国学前教育成为公立教育制</a:t>
            </a:r>
            <a:endParaRPr lang="Microsoft YaHei" altLang="Microsoft YaHei" sz="1800" dirty="0"/>
          </a:p>
          <a:p>
            <a:pPr marL="12700" algn="l" rtl="0" eaLnBrk="0">
              <a:lnSpc>
                <a:spcPts val="3025"/>
              </a:lnSpc>
              <a:tabLst/>
            </a:pPr>
            <a:r>
              <a:rPr sz="1800" kern="0" spc="-150" dirty="0">
                <a:solidFill>
                  <a:srgbClr val="000000">
                    <a:alpha val="100000"/>
                  </a:srgbClr>
                </a:solidFill>
                <a:latin typeface="Microsoft YaHei"/>
                <a:ea typeface="Microsoft YaHei"/>
                <a:cs typeface="Microsoft YaHei"/>
              </a:rPr>
              <a:t>度的一部分。</a:t>
            </a:r>
            <a:endParaRPr lang="Microsoft YaHei" altLang="Microsoft YaHei" sz="1800" dirty="0"/>
          </a:p>
          <a:p>
            <a:pPr marL="160020" algn="l" rtl="0" eaLnBrk="0">
              <a:lnSpc>
                <a:spcPts val="2323"/>
              </a:lnSpc>
              <a:spcBef>
                <a:spcPts val="1130"/>
              </a:spcBef>
              <a:tabLst/>
            </a:pPr>
            <a:r>
              <a:rPr sz="1800" kern="0" spc="-20" dirty="0">
                <a:solidFill>
                  <a:srgbClr val="000000">
                    <a:alpha val="100000"/>
                  </a:srgbClr>
                </a:solidFill>
                <a:latin typeface="Microsoft YaHei"/>
                <a:ea typeface="Microsoft YaHei"/>
                <a:cs typeface="Microsoft YaHei"/>
              </a:rPr>
              <a:t>（4）这种公共性质的幼儿园把增</a:t>
            </a:r>
            <a:r>
              <a:rPr sz="1800" kern="0" spc="-30" dirty="0">
                <a:solidFill>
                  <a:srgbClr val="000000">
                    <a:alpha val="100000"/>
                  </a:srgbClr>
                </a:solidFill>
                <a:latin typeface="Microsoft YaHei"/>
                <a:ea typeface="Microsoft YaHei"/>
                <a:cs typeface="Microsoft YaHei"/>
              </a:rPr>
              <a:t>进幼儿自身的幸福作为教育的首要目的，同时也保证学前教育的机会</a:t>
            </a:r>
            <a:endParaRPr lang="Microsoft YaHei" altLang="Microsoft YaHei" sz="1800" dirty="0"/>
          </a:p>
          <a:p>
            <a:pPr marL="13970" algn="l" rtl="0" eaLnBrk="0">
              <a:lnSpc>
                <a:spcPts val="3029"/>
              </a:lnSpc>
              <a:tabLst/>
            </a:pPr>
            <a:r>
              <a:rPr sz="1800" kern="0" spc="-30" dirty="0">
                <a:solidFill>
                  <a:srgbClr val="000000">
                    <a:alpha val="100000"/>
                  </a:srgbClr>
                </a:solidFill>
                <a:latin typeface="Microsoft YaHei"/>
                <a:ea typeface="Microsoft YaHei"/>
                <a:cs typeface="Microsoft YaHei"/>
              </a:rPr>
              <a:t>均等，这一特点使公立幼儿园在美国各州迅速发展起来，进而推动了幼儿园教育在美国的普及。</a:t>
            </a:r>
            <a:endParaRPr lang="Microsoft YaHei" altLang="Microsoft YaHei" sz="1800" dirty="0"/>
          </a:p>
        </p:txBody>
      </p:sp>
      <p:sp>
        <p:nvSpPr>
          <p:cNvPr id="3870" name="textbox 387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387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22" name="group 522"/>
          <p:cNvGrpSpPr/>
          <p:nvPr/>
        </p:nvGrpSpPr>
        <p:grpSpPr>
          <a:xfrm rot="21600000">
            <a:off x="1584024" y="181482"/>
            <a:ext cx="2370755" cy="199231"/>
            <a:chOff x="0" y="0"/>
            <a:chExt cx="2370755" cy="199231"/>
          </a:xfrm>
        </p:grpSpPr>
        <p:pic>
          <p:nvPicPr>
            <p:cNvPr id="3874" name="picture 3874"/>
            <p:cNvPicPr>
              <a:picLocks noChangeAspect="1"/>
            </p:cNvPicPr>
            <p:nvPr/>
          </p:nvPicPr>
          <p:blipFill>
            <a:blip r:embed="rId3"/>
            <a:stretch>
              <a:fillRect/>
            </a:stretch>
          </p:blipFill>
          <p:spPr>
            <a:xfrm rot="21600000">
              <a:off x="13274" y="11350"/>
              <a:ext cx="2357480" cy="187880"/>
            </a:xfrm>
            <a:prstGeom prst="rect">
              <a:avLst/>
            </a:prstGeom>
          </p:spPr>
        </p:pic>
        <p:sp>
          <p:nvSpPr>
            <p:cNvPr id="3876" name="textbox 3876"/>
            <p:cNvSpPr/>
            <p:nvPr/>
          </p:nvSpPr>
          <p:spPr>
            <a:xfrm>
              <a:off x="-12700" y="-12700"/>
              <a:ext cx="239648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 外国近代学前教育发展</a:t>
              </a:r>
              <a:endParaRPr lang="Microsoft YaHei" altLang="Microsoft YaHei" sz="1400" dirty="0"/>
            </a:p>
          </p:txBody>
        </p:sp>
      </p:grpSp>
      <p:sp>
        <p:nvSpPr>
          <p:cNvPr id="387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0" name="picture 3880"/>
          <p:cNvPicPr>
            <a:picLocks noChangeAspect="1"/>
          </p:cNvPicPr>
          <p:nvPr/>
        </p:nvPicPr>
        <p:blipFill>
          <a:blip r:embed="rId2"/>
          <a:stretch>
            <a:fillRect/>
          </a:stretch>
        </p:blipFill>
        <p:spPr>
          <a:xfrm rot="21600000">
            <a:off x="0" y="0"/>
            <a:ext cx="12192000" cy="6858000"/>
          </a:xfrm>
          <a:prstGeom prst="rect">
            <a:avLst/>
          </a:prstGeom>
        </p:spPr>
      </p:pic>
      <p:sp>
        <p:nvSpPr>
          <p:cNvPr id="388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884" name="textbox 3884"/>
          <p:cNvSpPr/>
          <p:nvPr/>
        </p:nvSpPr>
        <p:spPr>
          <a:xfrm>
            <a:off x="1417101" y="508501"/>
            <a:ext cx="10290809" cy="4251959"/>
          </a:xfrm>
          <a:prstGeom prst="rect">
            <a:avLst/>
          </a:prstGeom>
        </p:spPr>
        <p:txBody>
          <a:bodyPr vert="horz" wrap="square" lIns="0" tIns="0" rIns="0" bIns="0"/>
          <a:lstStyle/>
          <a:p>
            <a:pPr algn="l" rtl="0" eaLnBrk="0">
              <a:lnSpc>
                <a:spcPct val="87417"/>
              </a:lnSpc>
              <a:tabLst/>
            </a:pPr>
            <a:endParaRPr lang="Arial" altLang="Arial" sz="100" dirty="0"/>
          </a:p>
          <a:p>
            <a:pPr marL="226695" algn="l" rtl="0" eaLnBrk="0">
              <a:lnSpc>
                <a:spcPct val="91000"/>
              </a:lnSpc>
              <a:tabLst/>
            </a:pPr>
            <a:r>
              <a:rPr sz="2400" b="1" kern="0" spc="-10" dirty="0">
                <a:solidFill>
                  <a:srgbClr val="7F7F7F">
                    <a:alpha val="100000"/>
                  </a:srgbClr>
                </a:solidFill>
                <a:latin typeface="Microsoft YaHei"/>
                <a:ea typeface="Microsoft YaHei"/>
                <a:cs typeface="Microsoft YaHei"/>
              </a:rPr>
              <a:t>近代美国的学前教育</a:t>
            </a:r>
            <a:endParaRPr lang="Microsoft YaHei" altLang="Microsoft YaHei" sz="2400" dirty="0"/>
          </a:p>
          <a:p>
            <a:pPr algn="l" rtl="0" eaLnBrk="0">
              <a:lnSpc>
                <a:spcPct val="119000"/>
              </a:lnSpc>
              <a:tabLst/>
            </a:pPr>
            <a:endParaRPr lang="Arial" altLang="Arial" sz="1000" dirty="0"/>
          </a:p>
          <a:p>
            <a:pPr algn="l" rtl="0" eaLnBrk="0">
              <a:lnSpc>
                <a:spcPct val="120000"/>
              </a:lnSpc>
              <a:tabLst/>
            </a:pPr>
            <a:endParaRPr lang="Arial" altLang="Arial" sz="1000" dirty="0"/>
          </a:p>
          <a:p>
            <a:pPr marL="26669" algn="l" rtl="0" eaLnBrk="0">
              <a:lnSpc>
                <a:spcPct val="91000"/>
              </a:lnSpc>
              <a:spcBef>
                <a:spcPts val="611"/>
              </a:spcBef>
              <a:tabLst/>
            </a:pPr>
            <a:r>
              <a:rPr sz="2000" kern="0" spc="-10" dirty="0">
                <a:solidFill>
                  <a:srgbClr val="000000">
                    <a:alpha val="100000"/>
                  </a:srgbClr>
                </a:solidFill>
                <a:latin typeface="Microsoft YaHei"/>
                <a:ea typeface="Microsoft YaHei"/>
                <a:cs typeface="Microsoft YaHei"/>
              </a:rPr>
              <a:t>3、幼儿教育协会的活动</a:t>
            </a:r>
            <a:endParaRPr lang="Microsoft YaHei" altLang="Microsoft YaHei" sz="2000" dirty="0"/>
          </a:p>
          <a:p>
            <a:pPr algn="r" rtl="0" eaLnBrk="0">
              <a:lnSpc>
                <a:spcPct val="84000"/>
              </a:lnSpc>
              <a:spcBef>
                <a:spcPts val="1394"/>
              </a:spcBef>
              <a:tabLst/>
            </a:pPr>
            <a:r>
              <a:rPr sz="2000" kern="0" spc="-10" dirty="0">
                <a:solidFill>
                  <a:srgbClr val="000000">
                    <a:alpha val="100000"/>
                  </a:srgbClr>
                </a:solidFill>
                <a:latin typeface="Microsoft YaHei"/>
                <a:ea typeface="Microsoft YaHei"/>
                <a:cs typeface="Microsoft YaHei"/>
              </a:rPr>
              <a:t>1870年，美国第一个</a:t>
            </a:r>
            <a:r>
              <a:rPr sz="2000" kern="0" spc="-20" dirty="0">
                <a:solidFill>
                  <a:srgbClr val="000000">
                    <a:alpha val="100000"/>
                  </a:srgbClr>
                </a:solidFill>
                <a:latin typeface="Microsoft YaHei"/>
                <a:ea typeface="Microsoft YaHei"/>
                <a:cs typeface="Microsoft YaHei"/>
              </a:rPr>
              <a:t>幼儿园协会在密尔沃基成立。之后幼儿园协会数量已超400个， 其中影</a:t>
            </a:r>
            <a:endParaRPr lang="Microsoft YaHei" altLang="Microsoft YaHei" sz="2000" dirty="0"/>
          </a:p>
          <a:p>
            <a:pPr marL="25400" algn="l" rtl="0" eaLnBrk="0">
              <a:lnSpc>
                <a:spcPts val="3591"/>
              </a:lnSpc>
              <a:tabLst/>
            </a:pPr>
            <a:r>
              <a:rPr sz="2000" kern="0" spc="-60" dirty="0">
                <a:solidFill>
                  <a:srgbClr val="000000">
                    <a:alpha val="100000"/>
                  </a:srgbClr>
                </a:solidFill>
                <a:latin typeface="Microsoft YaHei"/>
                <a:ea typeface="Microsoft YaHei"/>
                <a:cs typeface="Microsoft YaHei"/>
              </a:rPr>
              <a:t>响最大的当属旧金山金门幼儿园协会。</a:t>
            </a:r>
            <a:endParaRPr lang="Microsoft YaHei" altLang="Microsoft YaHei" sz="2000" dirty="0"/>
          </a:p>
          <a:p>
            <a:pPr marL="16509" algn="l" rtl="0" eaLnBrk="0">
              <a:lnSpc>
                <a:spcPct val="95000"/>
              </a:lnSpc>
              <a:spcBef>
                <a:spcPts val="1620"/>
              </a:spcBef>
              <a:tabLst/>
            </a:pPr>
            <a:r>
              <a:rPr sz="1900" kern="0" spc="-130" dirty="0">
                <a:solidFill>
                  <a:srgbClr val="000000">
                    <a:alpha val="100000"/>
                  </a:srgbClr>
                </a:solidFill>
                <a:latin typeface="Microsoft YaHei"/>
                <a:ea typeface="Microsoft YaHei"/>
                <a:cs typeface="Microsoft YaHei"/>
              </a:rPr>
              <a:t>工作内容：</a:t>
            </a:r>
            <a:endParaRPr lang="Microsoft YaHei" altLang="Microsoft YaHei" sz="1900" dirty="0"/>
          </a:p>
          <a:p>
            <a:pPr marL="17779" algn="l" rtl="0" eaLnBrk="0">
              <a:lnSpc>
                <a:spcPct val="83000"/>
              </a:lnSpc>
              <a:spcBef>
                <a:spcPts val="1421"/>
              </a:spcBef>
              <a:tabLst/>
            </a:pPr>
            <a:r>
              <a:rPr sz="2000" kern="0" spc="0" dirty="0">
                <a:solidFill>
                  <a:srgbClr val="000000">
                    <a:alpha val="100000"/>
                  </a:srgbClr>
                </a:solidFill>
                <a:latin typeface="Microsoft YaHei"/>
                <a:ea typeface="Microsoft YaHei"/>
                <a:cs typeface="Microsoft YaHei"/>
              </a:rPr>
              <a:t>为年轻的父母提供解决有关幼儿教育实际问题的指导</a:t>
            </a:r>
            <a:r>
              <a:rPr sz="2000" kern="0" spc="-10" dirty="0">
                <a:solidFill>
                  <a:srgbClr val="000000">
                    <a:alpha val="100000"/>
                  </a:srgbClr>
                </a:solidFill>
                <a:latin typeface="Microsoft YaHei"/>
                <a:ea typeface="Microsoft YaHei"/>
                <a:cs typeface="Microsoft YaHei"/>
              </a:rPr>
              <a:t>和建议；</a:t>
            </a:r>
            <a:endParaRPr lang="Microsoft YaHei" altLang="Microsoft YaHei" sz="2000" dirty="0"/>
          </a:p>
          <a:p>
            <a:pPr marL="12700" algn="l" rtl="0" eaLnBrk="0">
              <a:lnSpc>
                <a:spcPts val="3595"/>
              </a:lnSpc>
              <a:tabLst/>
            </a:pPr>
            <a:r>
              <a:rPr sz="2000" kern="0" spc="-40" dirty="0">
                <a:solidFill>
                  <a:srgbClr val="000000">
                    <a:alpha val="100000"/>
                  </a:srgbClr>
                </a:solidFill>
                <a:latin typeface="Microsoft YaHei"/>
                <a:ea typeface="Microsoft YaHei"/>
                <a:cs typeface="Microsoft YaHei"/>
              </a:rPr>
              <a:t>促进幼儿园的成立和幼儿教育运动的发展；</a:t>
            </a:r>
            <a:endParaRPr lang="Microsoft YaHei" altLang="Microsoft YaHei" sz="2000" dirty="0"/>
          </a:p>
          <a:p>
            <a:pPr marL="15240" algn="l" rtl="0" eaLnBrk="0">
              <a:lnSpc>
                <a:spcPct val="83000"/>
              </a:lnSpc>
              <a:spcBef>
                <a:spcPts val="1613"/>
              </a:spcBef>
              <a:tabLst/>
            </a:pPr>
            <a:r>
              <a:rPr sz="2000" kern="0" spc="-30" dirty="0">
                <a:solidFill>
                  <a:srgbClr val="000000">
                    <a:alpha val="100000"/>
                  </a:srgbClr>
                </a:solidFill>
                <a:latin typeface="Microsoft YaHei"/>
                <a:ea typeface="Microsoft YaHei"/>
                <a:cs typeface="Microsoft YaHei"/>
              </a:rPr>
              <a:t>宣传学前教育的作用，</a:t>
            </a:r>
            <a:r>
              <a:rPr sz="2000" kern="0" spc="-40" dirty="0">
                <a:solidFill>
                  <a:srgbClr val="000000">
                    <a:alpha val="100000"/>
                  </a:srgbClr>
                </a:solidFill>
                <a:latin typeface="Microsoft YaHei"/>
                <a:ea typeface="Microsoft YaHei"/>
                <a:cs typeface="Microsoft YaHei"/>
              </a:rPr>
              <a:t>呼吁人们给予学前教育足够的关心；</a:t>
            </a:r>
            <a:endParaRPr lang="Microsoft YaHei" altLang="Microsoft YaHei" sz="2000" dirty="0"/>
          </a:p>
          <a:p>
            <a:pPr marL="13970" algn="l" rtl="0" eaLnBrk="0">
              <a:lnSpc>
                <a:spcPts val="3591"/>
              </a:lnSpc>
              <a:tabLst/>
            </a:pPr>
            <a:r>
              <a:rPr sz="1900" kern="0" spc="-100" dirty="0">
                <a:solidFill>
                  <a:srgbClr val="000000">
                    <a:alpha val="100000"/>
                  </a:srgbClr>
                </a:solidFill>
                <a:latin typeface="Microsoft YaHei"/>
                <a:ea typeface="Microsoft YaHei"/>
                <a:cs typeface="Microsoft YaHei"/>
              </a:rPr>
              <a:t>母亲的教育。</a:t>
            </a:r>
            <a:endParaRPr lang="Microsoft YaHei" altLang="Microsoft YaHei" sz="1900" dirty="0"/>
          </a:p>
        </p:txBody>
      </p:sp>
      <p:sp>
        <p:nvSpPr>
          <p:cNvPr id="3886" name="textbox 388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388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24" name="group 524"/>
          <p:cNvGrpSpPr/>
          <p:nvPr/>
        </p:nvGrpSpPr>
        <p:grpSpPr>
          <a:xfrm rot="21600000">
            <a:off x="1584024" y="181482"/>
            <a:ext cx="2475911" cy="199231"/>
            <a:chOff x="0" y="0"/>
            <a:chExt cx="2475911" cy="199231"/>
          </a:xfrm>
        </p:grpSpPr>
        <p:pic>
          <p:nvPicPr>
            <p:cNvPr id="3890" name="picture 3890"/>
            <p:cNvPicPr>
              <a:picLocks noChangeAspect="1"/>
            </p:cNvPicPr>
            <p:nvPr/>
          </p:nvPicPr>
          <p:blipFill>
            <a:blip r:embed="rId3"/>
            <a:stretch>
              <a:fillRect/>
            </a:stretch>
          </p:blipFill>
          <p:spPr>
            <a:xfrm rot="21600000">
              <a:off x="13274" y="11350"/>
              <a:ext cx="2462636" cy="187880"/>
            </a:xfrm>
            <a:prstGeom prst="rect">
              <a:avLst/>
            </a:prstGeom>
          </p:spPr>
        </p:pic>
        <p:sp>
          <p:nvSpPr>
            <p:cNvPr id="3892" name="textbox 3892"/>
            <p:cNvSpPr/>
            <p:nvPr/>
          </p:nvSpPr>
          <p:spPr>
            <a:xfrm>
              <a:off x="-12700" y="-12700"/>
              <a:ext cx="250190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89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6" name="picture 3896"/>
          <p:cNvPicPr>
            <a:picLocks noChangeAspect="1"/>
          </p:cNvPicPr>
          <p:nvPr/>
        </p:nvPicPr>
        <p:blipFill>
          <a:blip r:embed="rId2"/>
          <a:stretch>
            <a:fillRect/>
          </a:stretch>
        </p:blipFill>
        <p:spPr>
          <a:xfrm rot="21600000">
            <a:off x="0" y="0"/>
            <a:ext cx="12192000" cy="6858000"/>
          </a:xfrm>
          <a:prstGeom prst="rect">
            <a:avLst/>
          </a:prstGeom>
        </p:spPr>
      </p:pic>
      <p:sp>
        <p:nvSpPr>
          <p:cNvPr id="389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900" name="textbox 3900"/>
          <p:cNvSpPr/>
          <p:nvPr/>
        </p:nvSpPr>
        <p:spPr>
          <a:xfrm>
            <a:off x="1421173" y="508501"/>
            <a:ext cx="8009890" cy="4735195"/>
          </a:xfrm>
          <a:prstGeom prst="rect">
            <a:avLst/>
          </a:prstGeom>
        </p:spPr>
        <p:txBody>
          <a:bodyPr vert="horz" wrap="square" lIns="0" tIns="0" rIns="0" bIns="0"/>
          <a:lstStyle/>
          <a:p>
            <a:pPr algn="l" rtl="0" eaLnBrk="0">
              <a:lnSpc>
                <a:spcPct val="87417"/>
              </a:lnSpc>
              <a:tabLst/>
            </a:pPr>
            <a:endParaRPr lang="Arial" altLang="Arial" sz="100" dirty="0"/>
          </a:p>
          <a:p>
            <a:pPr marL="222884" algn="l" rtl="0" eaLnBrk="0">
              <a:lnSpc>
                <a:spcPct val="91000"/>
              </a:lnSpc>
              <a:tabLst/>
            </a:pPr>
            <a:r>
              <a:rPr sz="2400" b="1" kern="0" spc="-10" dirty="0">
                <a:solidFill>
                  <a:srgbClr val="7F7F7F">
                    <a:alpha val="100000"/>
                  </a:srgbClr>
                </a:solidFill>
                <a:latin typeface="Microsoft YaHei"/>
                <a:ea typeface="Microsoft YaHei"/>
                <a:cs typeface="Microsoft YaHei"/>
              </a:rPr>
              <a:t>近代俄国的学前教育</a:t>
            </a:r>
            <a:endParaRPr lang="Microsoft YaHei" altLang="Microsoft YaHei" sz="2400" dirty="0"/>
          </a:p>
          <a:p>
            <a:pPr algn="l" rtl="0" eaLnBrk="0">
              <a:lnSpc>
                <a:spcPct val="120000"/>
              </a:lnSpc>
              <a:tabLst/>
            </a:pPr>
            <a:endParaRPr lang="Arial" altLang="Arial" sz="1000" dirty="0"/>
          </a:p>
          <a:p>
            <a:pPr algn="l" rtl="0" eaLnBrk="0">
              <a:lnSpc>
                <a:spcPct val="121000"/>
              </a:lnSpc>
              <a:tabLst/>
            </a:pPr>
            <a:endParaRPr lang="Arial" altLang="Arial" sz="1000" dirty="0"/>
          </a:p>
          <a:p>
            <a:pPr marL="15240" algn="l" rtl="0" eaLnBrk="0">
              <a:lnSpc>
                <a:spcPct val="90000"/>
              </a:lnSpc>
              <a:spcBef>
                <a:spcPts val="611"/>
              </a:spcBef>
              <a:tabLst/>
            </a:pPr>
            <a:r>
              <a:rPr sz="2000" kern="0" spc="-10" dirty="0">
                <a:solidFill>
                  <a:srgbClr val="000000">
                    <a:alpha val="100000"/>
                  </a:srgbClr>
                </a:solidFill>
                <a:latin typeface="Microsoft YaHei"/>
                <a:ea typeface="Microsoft YaHei"/>
                <a:cs typeface="Microsoft YaHei"/>
              </a:rPr>
              <a:t>*俄国的社会状况</a:t>
            </a:r>
            <a:endParaRPr lang="Microsoft YaHei" altLang="Microsoft YaHei" sz="2000" dirty="0"/>
          </a:p>
          <a:p>
            <a:pPr marL="180975" algn="l" rtl="0" eaLnBrk="0">
              <a:lnSpc>
                <a:spcPct val="91000"/>
              </a:lnSpc>
              <a:spcBef>
                <a:spcPts val="1415"/>
              </a:spcBef>
              <a:tabLst/>
            </a:pPr>
            <a:r>
              <a:rPr sz="2000" kern="0" spc="-30" dirty="0">
                <a:solidFill>
                  <a:srgbClr val="000000">
                    <a:alpha val="100000"/>
                  </a:srgbClr>
                </a:solidFill>
                <a:latin typeface="Microsoft YaHei"/>
                <a:ea typeface="Microsoft YaHei"/>
                <a:cs typeface="Microsoft YaHei"/>
              </a:rPr>
              <a:t>1861年，废除农奴制；经济、文化相对西欧各国比较</a:t>
            </a:r>
            <a:r>
              <a:rPr sz="2000" kern="0" spc="-40" dirty="0">
                <a:solidFill>
                  <a:srgbClr val="000000">
                    <a:alpha val="100000"/>
                  </a:srgbClr>
                </a:solidFill>
                <a:latin typeface="Microsoft YaHei"/>
                <a:ea typeface="Microsoft YaHei"/>
                <a:cs typeface="Microsoft YaHei"/>
              </a:rPr>
              <a:t>落后。</a:t>
            </a:r>
            <a:endParaRPr lang="Microsoft YaHei" altLang="Microsoft YaHei" sz="2000" dirty="0"/>
          </a:p>
          <a:p>
            <a:pPr marL="12700" algn="l" rtl="0" eaLnBrk="0">
              <a:lnSpc>
                <a:spcPct val="91000"/>
              </a:lnSpc>
              <a:spcBef>
                <a:spcPts val="1416"/>
              </a:spcBef>
              <a:tabLst/>
            </a:pPr>
            <a:r>
              <a:rPr sz="2000" b="1" kern="0" spc="-10" dirty="0">
                <a:solidFill>
                  <a:srgbClr val="000000">
                    <a:alpha val="100000"/>
                  </a:srgbClr>
                </a:solidFill>
                <a:latin typeface="Microsoft YaHei"/>
                <a:ea typeface="Microsoft YaHei"/>
                <a:cs typeface="Microsoft YaHei"/>
              </a:rPr>
              <a:t>一、</a:t>
            </a:r>
            <a:r>
              <a:rPr sz="2000" b="1" kern="0" spc="-410" dirty="0">
                <a:solidFill>
                  <a:srgbClr val="000000">
                    <a:alpha val="100000"/>
                  </a:srgbClr>
                </a:solidFill>
                <a:latin typeface="Microsoft YaHei"/>
                <a:ea typeface="Microsoft YaHei"/>
                <a:cs typeface="Microsoft YaHei"/>
              </a:rPr>
              <a:t> </a:t>
            </a:r>
            <a:r>
              <a:rPr sz="2000" b="1" kern="0" spc="-10" dirty="0">
                <a:solidFill>
                  <a:srgbClr val="000000">
                    <a:alpha val="100000"/>
                  </a:srgbClr>
                </a:solidFill>
                <a:latin typeface="Microsoft YaHei"/>
                <a:ea typeface="Microsoft YaHei"/>
                <a:cs typeface="Microsoft YaHei"/>
              </a:rPr>
              <a:t>18世纪下半叶至19世纪上半叶的学前教育</a:t>
            </a:r>
            <a:endParaRPr lang="Microsoft YaHei" altLang="Microsoft YaHei" sz="2000" dirty="0"/>
          </a:p>
          <a:p>
            <a:pPr marL="166370" algn="l" rtl="0" eaLnBrk="0">
              <a:lnSpc>
                <a:spcPts val="2645"/>
              </a:lnSpc>
              <a:spcBef>
                <a:spcPts val="1001"/>
              </a:spcBef>
              <a:tabLst/>
            </a:pPr>
            <a:r>
              <a:rPr sz="2000" b="1" kern="0" spc="-90" dirty="0">
                <a:solidFill>
                  <a:srgbClr val="00B075">
                    <a:alpha val="100000"/>
                  </a:srgbClr>
                </a:solidFill>
                <a:latin typeface="Microsoft YaHei"/>
                <a:ea typeface="Microsoft YaHei"/>
                <a:cs typeface="Microsoft YaHei"/>
              </a:rPr>
              <a:t>（一）别茨科伊与莫斯科教养院</a:t>
            </a:r>
            <a:endParaRPr lang="Microsoft YaHei" altLang="Microsoft YaHei" sz="2000" dirty="0"/>
          </a:p>
          <a:p>
            <a:pPr marL="31750" algn="l" rtl="0" eaLnBrk="0">
              <a:lnSpc>
                <a:spcPct val="83000"/>
              </a:lnSpc>
              <a:spcBef>
                <a:spcPts val="1361"/>
              </a:spcBef>
              <a:tabLst/>
            </a:pPr>
            <a:r>
              <a:rPr sz="2000" kern="0" spc="-80" dirty="0">
                <a:solidFill>
                  <a:srgbClr val="000000">
                    <a:alpha val="100000"/>
                  </a:srgbClr>
                </a:solidFill>
                <a:latin typeface="Microsoft YaHei"/>
                <a:ea typeface="Microsoft YaHei"/>
                <a:cs typeface="Microsoft YaHei"/>
              </a:rPr>
              <a:t>1、俄国第一所教养院：</a:t>
            </a:r>
            <a:r>
              <a:rPr sz="2000" kern="0" spc="20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1763年，莫斯科教养院，</a:t>
            </a:r>
            <a:r>
              <a:rPr sz="2000" kern="0" spc="44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2~14岁的弃婴和孤儿</a:t>
            </a:r>
            <a:endParaRPr lang="Microsoft YaHei" altLang="Microsoft YaHei" sz="2000" dirty="0"/>
          </a:p>
          <a:p>
            <a:pPr marL="19684" algn="l" rtl="0" eaLnBrk="0">
              <a:lnSpc>
                <a:spcPts val="3595"/>
              </a:lnSpc>
              <a:tabLst/>
            </a:pPr>
            <a:r>
              <a:rPr sz="1900" kern="0" spc="-90" dirty="0">
                <a:solidFill>
                  <a:srgbClr val="000000">
                    <a:alpha val="100000"/>
                  </a:srgbClr>
                </a:solidFill>
                <a:latin typeface="Microsoft YaHei"/>
                <a:ea typeface="Microsoft YaHei"/>
                <a:cs typeface="Microsoft YaHei"/>
              </a:rPr>
              <a:t>2、教育内容：</a:t>
            </a:r>
            <a:endParaRPr lang="Microsoft YaHei" altLang="Microsoft YaHei" sz="1900" dirty="0"/>
          </a:p>
          <a:p>
            <a:pPr marL="94614" algn="l" rtl="0" eaLnBrk="0">
              <a:lnSpc>
                <a:spcPct val="91000"/>
              </a:lnSpc>
              <a:spcBef>
                <a:spcPts val="1619"/>
              </a:spcBef>
              <a:tabLst/>
            </a:pPr>
            <a:r>
              <a:rPr sz="2000" kern="0" spc="-100" dirty="0">
                <a:solidFill>
                  <a:srgbClr val="000000">
                    <a:alpha val="100000"/>
                  </a:srgbClr>
                </a:solidFill>
                <a:latin typeface="Microsoft YaHei"/>
                <a:ea typeface="Microsoft YaHei"/>
                <a:cs typeface="Microsoft YaHei"/>
              </a:rPr>
              <a:t>2~7：适龄的游戏和</a:t>
            </a:r>
            <a:r>
              <a:rPr sz="2000" kern="0" spc="-110" dirty="0">
                <a:solidFill>
                  <a:srgbClr val="000000">
                    <a:alpha val="100000"/>
                  </a:srgbClr>
                </a:solidFill>
                <a:latin typeface="Microsoft YaHei"/>
                <a:ea typeface="Microsoft YaHei"/>
                <a:cs typeface="Microsoft YaHei"/>
              </a:rPr>
              <a:t>劳动；</a:t>
            </a:r>
            <a:endParaRPr lang="Microsoft YaHei" altLang="Microsoft YaHei" sz="2000" dirty="0"/>
          </a:p>
          <a:p>
            <a:pPr marL="93344" algn="l" rtl="0" eaLnBrk="0">
              <a:lnSpc>
                <a:spcPct val="91000"/>
              </a:lnSpc>
              <a:spcBef>
                <a:spcPts val="1415"/>
              </a:spcBef>
              <a:tabLst/>
            </a:pPr>
            <a:r>
              <a:rPr sz="2000" kern="0" spc="-60" dirty="0">
                <a:solidFill>
                  <a:srgbClr val="000000">
                    <a:alpha val="100000"/>
                  </a:srgbClr>
                </a:solidFill>
                <a:latin typeface="Microsoft YaHei"/>
                <a:ea typeface="Microsoft YaHei"/>
                <a:cs typeface="Microsoft YaHei"/>
              </a:rPr>
              <a:t>7~11：识字、计算、园艺、编制</a:t>
            </a:r>
            <a:r>
              <a:rPr sz="2000" kern="0" spc="-70" dirty="0">
                <a:solidFill>
                  <a:srgbClr val="000000">
                    <a:alpha val="100000"/>
                  </a:srgbClr>
                </a:solidFill>
                <a:latin typeface="Microsoft YaHei"/>
                <a:ea typeface="Microsoft YaHei"/>
                <a:cs typeface="Microsoft YaHei"/>
              </a:rPr>
              <a:t>、纺织、刺绣；</a:t>
            </a:r>
            <a:endParaRPr lang="Microsoft YaHei" altLang="Microsoft YaHei" sz="2000" dirty="0"/>
          </a:p>
          <a:p>
            <a:pPr algn="l" rtl="0" eaLnBrk="0">
              <a:lnSpc>
                <a:spcPct val="107000"/>
              </a:lnSpc>
              <a:tabLst/>
            </a:pPr>
            <a:endParaRPr lang="Arial" altLang="Arial" sz="1100" dirty="0"/>
          </a:p>
          <a:p>
            <a:pPr marL="106045" algn="l" rtl="0" eaLnBrk="0">
              <a:lnSpc>
                <a:spcPct val="91000"/>
              </a:lnSpc>
              <a:spcBef>
                <a:spcPts val="3"/>
              </a:spcBef>
              <a:tabLst/>
            </a:pPr>
            <a:r>
              <a:rPr sz="2000" kern="0" spc="-30" dirty="0">
                <a:solidFill>
                  <a:srgbClr val="000000">
                    <a:alpha val="100000"/>
                  </a:srgbClr>
                </a:solidFill>
                <a:latin typeface="Microsoft YaHei"/>
                <a:ea typeface="Microsoft YaHei"/>
                <a:cs typeface="Microsoft YaHei"/>
              </a:rPr>
              <a:t>11~14：算术、地理、教义问答、</a:t>
            </a:r>
            <a:r>
              <a:rPr sz="2000" kern="0" spc="-40" dirty="0">
                <a:solidFill>
                  <a:srgbClr val="000000">
                    <a:alpha val="100000"/>
                  </a:srgbClr>
                </a:solidFill>
                <a:latin typeface="Microsoft YaHei"/>
                <a:ea typeface="Microsoft YaHei"/>
                <a:cs typeface="Microsoft YaHei"/>
              </a:rPr>
              <a:t>烹饪、家政管理等。</a:t>
            </a:r>
            <a:endParaRPr lang="Microsoft YaHei" altLang="Microsoft YaHei" sz="2000" dirty="0"/>
          </a:p>
        </p:txBody>
      </p:sp>
      <p:sp>
        <p:nvSpPr>
          <p:cNvPr id="3902" name="textbox 390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05</a:t>
            </a:r>
            <a:endParaRPr lang="Calibri" altLang="Calibri" sz="3900" dirty="0"/>
          </a:p>
        </p:txBody>
      </p:sp>
      <p:sp>
        <p:nvSpPr>
          <p:cNvPr id="390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26" name="group 526"/>
          <p:cNvGrpSpPr/>
          <p:nvPr/>
        </p:nvGrpSpPr>
        <p:grpSpPr>
          <a:xfrm rot="21600000">
            <a:off x="1584024" y="181482"/>
            <a:ext cx="2422666" cy="199231"/>
            <a:chOff x="0" y="0"/>
            <a:chExt cx="2422666" cy="199231"/>
          </a:xfrm>
        </p:grpSpPr>
        <p:pic>
          <p:nvPicPr>
            <p:cNvPr id="3906" name="picture 3906"/>
            <p:cNvPicPr>
              <a:picLocks noChangeAspect="1"/>
            </p:cNvPicPr>
            <p:nvPr/>
          </p:nvPicPr>
          <p:blipFill>
            <a:blip r:embed="rId3"/>
            <a:stretch>
              <a:fillRect/>
            </a:stretch>
          </p:blipFill>
          <p:spPr>
            <a:xfrm rot="21600000">
              <a:off x="13274" y="11350"/>
              <a:ext cx="2409391" cy="187881"/>
            </a:xfrm>
            <a:prstGeom prst="rect">
              <a:avLst/>
            </a:prstGeom>
          </p:spPr>
        </p:pic>
        <p:sp>
          <p:nvSpPr>
            <p:cNvPr id="3908" name="textbox 3908"/>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91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12" name="picture 3912"/>
          <p:cNvPicPr>
            <a:picLocks noChangeAspect="1"/>
          </p:cNvPicPr>
          <p:nvPr/>
        </p:nvPicPr>
        <p:blipFill>
          <a:blip r:embed="rId2"/>
          <a:stretch>
            <a:fillRect/>
          </a:stretch>
        </p:blipFill>
        <p:spPr>
          <a:xfrm rot="21600000">
            <a:off x="0" y="0"/>
            <a:ext cx="12192000" cy="6858000"/>
          </a:xfrm>
          <a:prstGeom prst="rect">
            <a:avLst/>
          </a:prstGeom>
        </p:spPr>
      </p:pic>
      <p:sp>
        <p:nvSpPr>
          <p:cNvPr id="391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916" name="textbox 3916"/>
          <p:cNvSpPr/>
          <p:nvPr/>
        </p:nvSpPr>
        <p:spPr>
          <a:xfrm>
            <a:off x="1417101" y="508501"/>
            <a:ext cx="10172065" cy="3796029"/>
          </a:xfrm>
          <a:prstGeom prst="rect">
            <a:avLst/>
          </a:prstGeom>
        </p:spPr>
        <p:txBody>
          <a:bodyPr vert="horz" wrap="square" lIns="0" tIns="0" rIns="0" bIns="0"/>
          <a:lstStyle/>
          <a:p>
            <a:pPr algn="l" rtl="0" eaLnBrk="0">
              <a:lnSpc>
                <a:spcPct val="87417"/>
              </a:lnSpc>
              <a:tabLst/>
            </a:pPr>
            <a:endParaRPr lang="Arial" altLang="Arial" sz="100" dirty="0"/>
          </a:p>
          <a:p>
            <a:pPr marL="226695" algn="l" rtl="0" eaLnBrk="0">
              <a:lnSpc>
                <a:spcPct val="91000"/>
              </a:lnSpc>
              <a:tabLst/>
            </a:pPr>
            <a:r>
              <a:rPr sz="2400" b="1" kern="0" spc="-10" dirty="0">
                <a:solidFill>
                  <a:srgbClr val="7F7F7F">
                    <a:alpha val="100000"/>
                  </a:srgbClr>
                </a:solidFill>
                <a:latin typeface="Microsoft YaHei"/>
                <a:ea typeface="Microsoft YaHei"/>
                <a:cs typeface="Microsoft YaHei"/>
              </a:rPr>
              <a:t>近代俄国的学前教育</a:t>
            </a:r>
            <a:endParaRPr lang="Microsoft YaHei" altLang="Microsoft YaHei" sz="2400" dirty="0"/>
          </a:p>
          <a:p>
            <a:pPr algn="l" rtl="0" eaLnBrk="0">
              <a:lnSpc>
                <a:spcPct val="119000"/>
              </a:lnSpc>
              <a:tabLst/>
            </a:pPr>
            <a:endParaRPr lang="Arial" altLang="Arial" sz="1000" dirty="0"/>
          </a:p>
          <a:p>
            <a:pPr algn="l" rtl="0" eaLnBrk="0">
              <a:lnSpc>
                <a:spcPct val="120000"/>
              </a:lnSpc>
              <a:tabLst/>
            </a:pPr>
            <a:endParaRPr lang="Arial" altLang="Arial" sz="1000" dirty="0"/>
          </a:p>
          <a:p>
            <a:pPr marL="170179" algn="l" rtl="0" eaLnBrk="0">
              <a:lnSpc>
                <a:spcPct val="91000"/>
              </a:lnSpc>
              <a:spcBef>
                <a:spcPts val="612"/>
              </a:spcBef>
              <a:tabLst/>
            </a:pPr>
            <a:r>
              <a:rPr sz="2000" b="1" kern="0" spc="-160" dirty="0">
                <a:solidFill>
                  <a:srgbClr val="00B075">
                    <a:alpha val="100000"/>
                  </a:srgbClr>
                </a:solidFill>
                <a:latin typeface="Microsoft YaHei"/>
                <a:ea typeface="Microsoft YaHei"/>
                <a:cs typeface="Microsoft YaHei"/>
              </a:rPr>
              <a:t>（二）葛岑教养院</a:t>
            </a:r>
            <a:endParaRPr lang="Microsoft YaHei" altLang="Microsoft YaHei" sz="2000" dirty="0"/>
          </a:p>
          <a:p>
            <a:pPr marL="35559" algn="l" rtl="0" eaLnBrk="0">
              <a:lnSpc>
                <a:spcPct val="91000"/>
              </a:lnSpc>
              <a:spcBef>
                <a:spcPts val="1415"/>
              </a:spcBef>
              <a:tabLst/>
            </a:pPr>
            <a:r>
              <a:rPr sz="2000" kern="0" spc="-60" dirty="0">
                <a:solidFill>
                  <a:srgbClr val="000000">
                    <a:alpha val="100000"/>
                  </a:srgbClr>
                </a:solidFill>
                <a:latin typeface="Microsoft YaHei"/>
                <a:ea typeface="Microsoft YaHei"/>
                <a:cs typeface="Microsoft YaHei"/>
              </a:rPr>
              <a:t>1、</a:t>
            </a:r>
            <a:r>
              <a:rPr sz="2000" kern="0" spc="-32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1802年，彼得堡教养院在葛岑村开设了葛岑教养院，</a:t>
            </a:r>
            <a:r>
              <a:rPr sz="2000" kern="0" spc="43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7岁以下儿童交保护人寄养。</a:t>
            </a:r>
            <a:endParaRPr lang="Microsoft YaHei" altLang="Microsoft YaHei" sz="2000" dirty="0"/>
          </a:p>
          <a:p>
            <a:pPr marL="24129" algn="l" rtl="0" eaLnBrk="0">
              <a:lnSpc>
                <a:spcPct val="83000"/>
              </a:lnSpc>
              <a:spcBef>
                <a:spcPts val="1408"/>
              </a:spcBef>
              <a:tabLst/>
            </a:pPr>
            <a:r>
              <a:rPr sz="2000" kern="0" spc="0" dirty="0">
                <a:solidFill>
                  <a:srgbClr val="000000">
                    <a:alpha val="100000"/>
                  </a:srgbClr>
                </a:solidFill>
                <a:latin typeface="Microsoft YaHei"/>
                <a:ea typeface="Microsoft YaHei"/>
                <a:cs typeface="Microsoft YaHei"/>
              </a:rPr>
              <a:t>2、进步教育家古格里等人在教养院里设实验幼儿学校，招收寄养儿童。并</a:t>
            </a:r>
            <a:r>
              <a:rPr sz="2000" kern="0" spc="-10" dirty="0">
                <a:solidFill>
                  <a:srgbClr val="000000">
                    <a:alpha val="100000"/>
                  </a:srgbClr>
                </a:solidFill>
                <a:latin typeface="Microsoft YaHei"/>
                <a:ea typeface="Microsoft YaHei"/>
                <a:cs typeface="Microsoft YaHei"/>
              </a:rPr>
              <a:t>于1837年制定了</a:t>
            </a:r>
            <a:endParaRPr lang="Microsoft YaHei" altLang="Microsoft YaHei" sz="2000" dirty="0"/>
          </a:p>
          <a:p>
            <a:pPr marL="12700" algn="l" rtl="0" eaLnBrk="0">
              <a:lnSpc>
                <a:spcPts val="3599"/>
              </a:lnSpc>
              <a:tabLst/>
            </a:pPr>
            <a:r>
              <a:rPr sz="2000" kern="0" spc="-120" dirty="0">
                <a:solidFill>
                  <a:srgbClr val="000000">
                    <a:alpha val="100000"/>
                  </a:srgbClr>
                </a:solidFill>
                <a:latin typeface="Microsoft YaHei"/>
                <a:ea typeface="Microsoft YaHei"/>
                <a:cs typeface="Microsoft YaHei"/>
              </a:rPr>
              <a:t>葛岑教养院的组织计划。</a:t>
            </a:r>
            <a:endParaRPr lang="Microsoft YaHei" altLang="Microsoft YaHei" sz="2000" dirty="0"/>
          </a:p>
          <a:p>
            <a:pPr marL="170179" algn="l" rtl="0" eaLnBrk="0">
              <a:lnSpc>
                <a:spcPct val="91000"/>
              </a:lnSpc>
              <a:spcBef>
                <a:spcPts val="1616"/>
              </a:spcBef>
              <a:tabLst/>
            </a:pPr>
            <a:r>
              <a:rPr sz="2000" b="1" kern="0" spc="-120" dirty="0">
                <a:solidFill>
                  <a:srgbClr val="00B075">
                    <a:alpha val="100000"/>
                  </a:srgbClr>
                </a:solidFill>
                <a:latin typeface="Microsoft YaHei"/>
                <a:ea typeface="Microsoft YaHei"/>
                <a:cs typeface="Microsoft YaHei"/>
              </a:rPr>
              <a:t>（三）收容所与孤儿院</a:t>
            </a:r>
            <a:endParaRPr lang="Microsoft YaHei" altLang="Microsoft YaHei" sz="2000" dirty="0"/>
          </a:p>
          <a:p>
            <a:pPr marL="35559" algn="l" rtl="0" eaLnBrk="0">
              <a:lnSpc>
                <a:spcPct val="83000"/>
              </a:lnSpc>
              <a:spcBef>
                <a:spcPts val="1405"/>
              </a:spcBef>
              <a:tabLst/>
            </a:pPr>
            <a:r>
              <a:rPr sz="2000" kern="0" spc="-30" dirty="0">
                <a:solidFill>
                  <a:srgbClr val="000000">
                    <a:alpha val="100000"/>
                  </a:srgbClr>
                </a:solidFill>
                <a:latin typeface="Microsoft YaHei"/>
                <a:ea typeface="Microsoft YaHei"/>
                <a:cs typeface="Microsoft YaHei"/>
              </a:rPr>
              <a:t>1、彼得堡一个“劳动妇女救济院”开办了一个收容所，之后在郊区开了4个分所。</a:t>
            </a:r>
            <a:endParaRPr lang="Microsoft YaHei" altLang="Microsoft YaHei" sz="2000" dirty="0"/>
          </a:p>
          <a:p>
            <a:pPr marL="24129" algn="l" rtl="0" eaLnBrk="0">
              <a:lnSpc>
                <a:spcPts val="3603"/>
              </a:lnSpc>
              <a:tabLst/>
            </a:pPr>
            <a:r>
              <a:rPr sz="2000" kern="0" spc="-40" dirty="0">
                <a:solidFill>
                  <a:srgbClr val="000000">
                    <a:alpha val="100000"/>
                  </a:srgbClr>
                </a:solidFill>
                <a:latin typeface="Microsoft YaHei"/>
                <a:ea typeface="Microsoft YaHei"/>
                <a:cs typeface="Microsoft YaHei"/>
              </a:rPr>
              <a:t>2、以奥多耶夫斯基为代表的进步教育家领导了孤儿院事业。</a:t>
            </a:r>
            <a:endParaRPr lang="Microsoft YaHei" altLang="Microsoft YaHei" sz="2000" dirty="0"/>
          </a:p>
        </p:txBody>
      </p:sp>
      <p:sp>
        <p:nvSpPr>
          <p:cNvPr id="3918" name="textbox 391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05</a:t>
            </a:r>
            <a:endParaRPr lang="Calibri" altLang="Calibri" sz="3900" dirty="0"/>
          </a:p>
        </p:txBody>
      </p:sp>
      <p:sp>
        <p:nvSpPr>
          <p:cNvPr id="392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28" name="group 528"/>
          <p:cNvGrpSpPr/>
          <p:nvPr/>
        </p:nvGrpSpPr>
        <p:grpSpPr>
          <a:xfrm rot="21600000">
            <a:off x="1584024" y="181482"/>
            <a:ext cx="2422666" cy="199231"/>
            <a:chOff x="0" y="0"/>
            <a:chExt cx="2422666" cy="199231"/>
          </a:xfrm>
        </p:grpSpPr>
        <p:pic>
          <p:nvPicPr>
            <p:cNvPr id="3922" name="picture 3922"/>
            <p:cNvPicPr>
              <a:picLocks noChangeAspect="1"/>
            </p:cNvPicPr>
            <p:nvPr/>
          </p:nvPicPr>
          <p:blipFill>
            <a:blip r:embed="rId3"/>
            <a:stretch>
              <a:fillRect/>
            </a:stretch>
          </p:blipFill>
          <p:spPr>
            <a:xfrm rot="21600000">
              <a:off x="13274" y="11350"/>
              <a:ext cx="2409391" cy="187881"/>
            </a:xfrm>
            <a:prstGeom prst="rect">
              <a:avLst/>
            </a:prstGeom>
          </p:spPr>
        </p:pic>
        <p:sp>
          <p:nvSpPr>
            <p:cNvPr id="3924" name="textbox 3924"/>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92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28" name="picture 3928"/>
          <p:cNvPicPr>
            <a:picLocks noChangeAspect="1"/>
          </p:cNvPicPr>
          <p:nvPr/>
        </p:nvPicPr>
        <p:blipFill>
          <a:blip r:embed="rId2"/>
          <a:stretch>
            <a:fillRect/>
          </a:stretch>
        </p:blipFill>
        <p:spPr>
          <a:xfrm rot="21600000">
            <a:off x="0" y="0"/>
            <a:ext cx="12192000" cy="6858000"/>
          </a:xfrm>
          <a:prstGeom prst="rect">
            <a:avLst/>
          </a:prstGeom>
        </p:spPr>
      </p:pic>
      <p:sp>
        <p:nvSpPr>
          <p:cNvPr id="393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932" name="textbox 3932"/>
          <p:cNvSpPr/>
          <p:nvPr/>
        </p:nvSpPr>
        <p:spPr>
          <a:xfrm>
            <a:off x="1416082" y="508501"/>
            <a:ext cx="6520180" cy="4277995"/>
          </a:xfrm>
          <a:prstGeom prst="rect">
            <a:avLst/>
          </a:prstGeom>
        </p:spPr>
        <p:txBody>
          <a:bodyPr vert="horz" wrap="square" lIns="0" tIns="0" rIns="0" bIns="0"/>
          <a:lstStyle/>
          <a:p>
            <a:pPr algn="l" rtl="0" eaLnBrk="0">
              <a:lnSpc>
                <a:spcPct val="87417"/>
              </a:lnSpc>
              <a:tabLst/>
            </a:pPr>
            <a:endParaRPr lang="Arial" altLang="Arial" sz="100" dirty="0"/>
          </a:p>
          <a:p>
            <a:pPr marL="227965" algn="l" rtl="0" eaLnBrk="0">
              <a:lnSpc>
                <a:spcPct val="91000"/>
              </a:lnSpc>
              <a:tabLst/>
            </a:pPr>
            <a:r>
              <a:rPr sz="2400" b="1" kern="0" spc="-10" dirty="0">
                <a:solidFill>
                  <a:srgbClr val="7F7F7F">
                    <a:alpha val="100000"/>
                  </a:srgbClr>
                </a:solidFill>
                <a:latin typeface="Microsoft YaHei"/>
                <a:ea typeface="Microsoft YaHei"/>
                <a:cs typeface="Microsoft YaHei"/>
              </a:rPr>
              <a:t>近代俄国的学前教育</a:t>
            </a:r>
            <a:endParaRPr lang="Microsoft YaHei" altLang="Microsoft YaHei" sz="2400" dirty="0"/>
          </a:p>
          <a:p>
            <a:pPr algn="l" rtl="0" eaLnBrk="0">
              <a:lnSpc>
                <a:spcPct val="119000"/>
              </a:lnSpc>
              <a:tabLst/>
            </a:pPr>
            <a:endParaRPr lang="Arial" altLang="Arial" sz="1000" dirty="0"/>
          </a:p>
          <a:p>
            <a:pPr algn="l" rtl="0" eaLnBrk="0">
              <a:lnSpc>
                <a:spcPct val="120000"/>
              </a:lnSpc>
              <a:tabLst/>
            </a:pPr>
            <a:endParaRPr lang="Arial" altLang="Arial" sz="1000" dirty="0"/>
          </a:p>
          <a:p>
            <a:pPr marL="17779" algn="l" rtl="0" eaLnBrk="0">
              <a:lnSpc>
                <a:spcPct val="91000"/>
              </a:lnSpc>
              <a:spcBef>
                <a:spcPts val="611"/>
              </a:spcBef>
              <a:tabLst/>
            </a:pPr>
            <a:r>
              <a:rPr sz="2000" b="1" kern="0" spc="-40" dirty="0">
                <a:solidFill>
                  <a:srgbClr val="000000">
                    <a:alpha val="100000"/>
                  </a:srgbClr>
                </a:solidFill>
                <a:latin typeface="Microsoft YaHei"/>
                <a:ea typeface="Microsoft YaHei"/>
                <a:cs typeface="Microsoft YaHei"/>
              </a:rPr>
              <a:t>二、</a:t>
            </a:r>
            <a:r>
              <a:rPr sz="2000" b="1" kern="0" spc="230" dirty="0">
                <a:solidFill>
                  <a:srgbClr val="000000">
                    <a:alpha val="100000"/>
                  </a:srgbClr>
                </a:solidFill>
                <a:latin typeface="Microsoft YaHei"/>
                <a:ea typeface="Microsoft YaHei"/>
                <a:cs typeface="Microsoft YaHei"/>
              </a:rPr>
              <a:t> </a:t>
            </a:r>
            <a:r>
              <a:rPr sz="2000" b="1" kern="0" spc="-40" dirty="0">
                <a:solidFill>
                  <a:srgbClr val="000000">
                    <a:alpha val="100000"/>
                  </a:srgbClr>
                </a:solidFill>
                <a:latin typeface="Microsoft YaHei"/>
                <a:ea typeface="Microsoft YaHei"/>
                <a:cs typeface="Microsoft YaHei"/>
              </a:rPr>
              <a:t>19世纪下半叶至20世纪</a:t>
            </a:r>
            <a:r>
              <a:rPr sz="2000" b="1" kern="0" spc="-50" dirty="0">
                <a:solidFill>
                  <a:srgbClr val="000000">
                    <a:alpha val="100000"/>
                  </a:srgbClr>
                </a:solidFill>
                <a:latin typeface="Microsoft YaHei"/>
                <a:ea typeface="Microsoft YaHei"/>
                <a:cs typeface="Microsoft YaHei"/>
              </a:rPr>
              <a:t>初的学前教育</a:t>
            </a:r>
            <a:endParaRPr lang="Microsoft YaHei" altLang="Microsoft YaHei" sz="2000" dirty="0"/>
          </a:p>
          <a:p>
            <a:pPr marL="171450" algn="l" rtl="0" eaLnBrk="0">
              <a:lnSpc>
                <a:spcPts val="2645"/>
              </a:lnSpc>
              <a:spcBef>
                <a:spcPts val="1001"/>
              </a:spcBef>
              <a:tabLst/>
            </a:pPr>
            <a:r>
              <a:rPr sz="2000" b="1" kern="0" spc="-80" dirty="0">
                <a:solidFill>
                  <a:srgbClr val="00B075">
                    <a:alpha val="100000"/>
                  </a:srgbClr>
                </a:solidFill>
                <a:latin typeface="Microsoft YaHei"/>
                <a:ea typeface="Microsoft YaHei"/>
                <a:cs typeface="Microsoft YaHei"/>
              </a:rPr>
              <a:t>（一）福禄贝尔幼儿园对俄国的</a:t>
            </a:r>
            <a:r>
              <a:rPr sz="2000" b="1" kern="0" spc="-90" dirty="0">
                <a:solidFill>
                  <a:srgbClr val="00B075">
                    <a:alpha val="100000"/>
                  </a:srgbClr>
                </a:solidFill>
                <a:latin typeface="Microsoft YaHei"/>
                <a:ea typeface="Microsoft YaHei"/>
                <a:cs typeface="Microsoft YaHei"/>
              </a:rPr>
              <a:t>影响</a:t>
            </a:r>
            <a:endParaRPr lang="Microsoft YaHei" altLang="Microsoft YaHei" sz="2000" dirty="0"/>
          </a:p>
          <a:p>
            <a:pPr marL="36830" algn="l" rtl="0" eaLnBrk="0">
              <a:lnSpc>
                <a:spcPts val="2587"/>
              </a:lnSpc>
              <a:spcBef>
                <a:spcPts val="998"/>
              </a:spcBef>
              <a:tabLst/>
            </a:pPr>
            <a:r>
              <a:rPr sz="2000" kern="0" spc="-10" dirty="0">
                <a:solidFill>
                  <a:srgbClr val="000000">
                    <a:alpha val="100000"/>
                  </a:srgbClr>
                </a:solidFill>
                <a:latin typeface="Microsoft YaHei"/>
                <a:ea typeface="Microsoft YaHei"/>
                <a:cs typeface="Microsoft YaHei"/>
              </a:rPr>
              <a:t>1、杂志的创办 ——俄国最早的学前教育月刊《幼儿园》</a:t>
            </a:r>
            <a:endParaRPr lang="Microsoft YaHei" altLang="Microsoft YaHei" sz="2000" dirty="0"/>
          </a:p>
          <a:p>
            <a:pPr marL="27305" indent="-2540" algn="l" rtl="0" eaLnBrk="0">
              <a:lnSpc>
                <a:spcPct val="149000"/>
              </a:lnSpc>
              <a:spcBef>
                <a:spcPts val="14"/>
              </a:spcBef>
              <a:tabLst/>
            </a:pPr>
            <a:r>
              <a:rPr sz="2000" kern="0" spc="-70" dirty="0">
                <a:solidFill>
                  <a:srgbClr val="000000">
                    <a:alpha val="100000"/>
                  </a:srgbClr>
                </a:solidFill>
                <a:latin typeface="Microsoft YaHei"/>
                <a:ea typeface="Microsoft YaHei"/>
                <a:cs typeface="Microsoft YaHei"/>
              </a:rPr>
              <a:t>2、成立“福禄贝尔协会”  ——普及福禄贝尔幼儿园运动。 </a:t>
            </a:r>
            <a:r>
              <a:rPr sz="2000" kern="0" spc="-90" dirty="0">
                <a:solidFill>
                  <a:srgbClr val="000000">
                    <a:alpha val="100000"/>
                  </a:srgbClr>
                </a:solidFill>
                <a:latin typeface="Microsoft YaHei"/>
                <a:ea typeface="Microsoft YaHei"/>
                <a:cs typeface="Microsoft YaHei"/>
              </a:rPr>
              <a:t>3、“福禄贝尔学院”  —培养幼师。</a:t>
            </a:r>
            <a:endParaRPr lang="Microsoft YaHei" altLang="Microsoft YaHei" sz="2000" dirty="0"/>
          </a:p>
          <a:p>
            <a:pPr marL="171450" algn="l" rtl="0" eaLnBrk="0">
              <a:lnSpc>
                <a:spcPct val="91000"/>
              </a:lnSpc>
              <a:spcBef>
                <a:spcPts val="1416"/>
              </a:spcBef>
              <a:tabLst/>
            </a:pPr>
            <a:r>
              <a:rPr sz="2000" b="1" kern="0" spc="-90" dirty="0">
                <a:solidFill>
                  <a:srgbClr val="00B075">
                    <a:alpha val="100000"/>
                  </a:srgbClr>
                </a:solidFill>
                <a:latin typeface="Microsoft YaHei"/>
                <a:ea typeface="Microsoft YaHei"/>
                <a:cs typeface="Microsoft YaHei"/>
              </a:rPr>
              <a:t>（二） 19世纪末到十月革命前的</a:t>
            </a:r>
            <a:r>
              <a:rPr sz="2000" b="1" kern="0" spc="-100" dirty="0">
                <a:solidFill>
                  <a:srgbClr val="00B075">
                    <a:alpha val="100000"/>
                  </a:srgbClr>
                </a:solidFill>
                <a:latin typeface="Microsoft YaHei"/>
                <a:ea typeface="Microsoft YaHei"/>
                <a:cs typeface="Microsoft YaHei"/>
              </a:rPr>
              <a:t>学前教育</a:t>
            </a:r>
            <a:endParaRPr lang="Microsoft YaHei" altLang="Microsoft YaHei" sz="2000" dirty="0"/>
          </a:p>
          <a:p>
            <a:pPr marL="12700"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俄政府继续推行孤儿院措施，不重视学前教育；</a:t>
            </a:r>
            <a:endParaRPr lang="Microsoft YaHei" altLang="Microsoft YaHei" sz="2000" dirty="0"/>
          </a:p>
          <a:p>
            <a:pPr algn="l" rtl="0" eaLnBrk="0">
              <a:lnSpc>
                <a:spcPct val="107000"/>
              </a:lnSpc>
              <a:tabLst/>
            </a:pPr>
            <a:endParaRPr lang="Arial" altLang="Arial" sz="1100" dirty="0"/>
          </a:p>
          <a:p>
            <a:pPr marL="13334" algn="l" rtl="0" eaLnBrk="0">
              <a:lnSpc>
                <a:spcPct val="91000"/>
              </a:lnSpc>
              <a:spcBef>
                <a:spcPts val="3"/>
              </a:spcBef>
              <a:tabLst/>
            </a:pPr>
            <a:r>
              <a:rPr sz="2000" kern="0" spc="-80" dirty="0">
                <a:solidFill>
                  <a:srgbClr val="000000">
                    <a:alpha val="100000"/>
                  </a:srgbClr>
                </a:solidFill>
                <a:latin typeface="Microsoft YaHei"/>
                <a:ea typeface="Microsoft YaHei"/>
                <a:cs typeface="Microsoft YaHei"/>
              </a:rPr>
              <a:t>教育团体开办了少数的学前教育机构，</a:t>
            </a:r>
            <a:r>
              <a:rPr sz="2000" kern="0" spc="37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并训</a:t>
            </a:r>
            <a:r>
              <a:rPr sz="2000" kern="0" spc="-90" dirty="0">
                <a:solidFill>
                  <a:srgbClr val="000000">
                    <a:alpha val="100000"/>
                  </a:srgbClr>
                </a:solidFill>
                <a:latin typeface="Microsoft YaHei"/>
                <a:ea typeface="Microsoft YaHei"/>
                <a:cs typeface="Microsoft YaHei"/>
              </a:rPr>
              <a:t>练幼师。</a:t>
            </a:r>
            <a:endParaRPr lang="Microsoft YaHei" altLang="Microsoft YaHei" sz="2000" dirty="0"/>
          </a:p>
        </p:txBody>
      </p:sp>
      <p:sp>
        <p:nvSpPr>
          <p:cNvPr id="3934" name="textbox 393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05</a:t>
            </a:r>
            <a:endParaRPr lang="Calibri" altLang="Calibri" sz="3900" dirty="0"/>
          </a:p>
        </p:txBody>
      </p:sp>
      <p:sp>
        <p:nvSpPr>
          <p:cNvPr id="393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30" name="group 530"/>
          <p:cNvGrpSpPr/>
          <p:nvPr/>
        </p:nvGrpSpPr>
        <p:grpSpPr>
          <a:xfrm rot="21600000">
            <a:off x="1584024" y="181482"/>
            <a:ext cx="2475911" cy="199231"/>
            <a:chOff x="0" y="0"/>
            <a:chExt cx="2475911" cy="199231"/>
          </a:xfrm>
        </p:grpSpPr>
        <p:pic>
          <p:nvPicPr>
            <p:cNvPr id="3938" name="picture 3938"/>
            <p:cNvPicPr>
              <a:picLocks noChangeAspect="1"/>
            </p:cNvPicPr>
            <p:nvPr/>
          </p:nvPicPr>
          <p:blipFill>
            <a:blip r:embed="rId3"/>
            <a:stretch>
              <a:fillRect/>
            </a:stretch>
          </p:blipFill>
          <p:spPr>
            <a:xfrm rot="21600000">
              <a:off x="13274" y="11350"/>
              <a:ext cx="2462636" cy="187880"/>
            </a:xfrm>
            <a:prstGeom prst="rect">
              <a:avLst/>
            </a:prstGeom>
          </p:spPr>
        </p:pic>
        <p:sp>
          <p:nvSpPr>
            <p:cNvPr id="3940" name="textbox 3940"/>
            <p:cNvSpPr/>
            <p:nvPr/>
          </p:nvSpPr>
          <p:spPr>
            <a:xfrm>
              <a:off x="-12700" y="-12700"/>
              <a:ext cx="250190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94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4" name="picture 3944"/>
          <p:cNvPicPr>
            <a:picLocks noChangeAspect="1"/>
          </p:cNvPicPr>
          <p:nvPr/>
        </p:nvPicPr>
        <p:blipFill>
          <a:blip r:embed="rId2"/>
          <a:stretch>
            <a:fillRect/>
          </a:stretch>
        </p:blipFill>
        <p:spPr>
          <a:xfrm rot="21600000">
            <a:off x="0" y="0"/>
            <a:ext cx="12192000" cy="6858000"/>
          </a:xfrm>
          <a:prstGeom prst="rect">
            <a:avLst/>
          </a:prstGeom>
        </p:spPr>
      </p:pic>
      <p:sp>
        <p:nvSpPr>
          <p:cNvPr id="394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948" name="textbox 3948"/>
          <p:cNvSpPr/>
          <p:nvPr/>
        </p:nvSpPr>
        <p:spPr>
          <a:xfrm>
            <a:off x="1421173" y="508501"/>
            <a:ext cx="7459980" cy="3825240"/>
          </a:xfrm>
          <a:prstGeom prst="rect">
            <a:avLst/>
          </a:prstGeom>
        </p:spPr>
        <p:txBody>
          <a:bodyPr vert="horz" wrap="square" lIns="0" tIns="0" rIns="0" bIns="0"/>
          <a:lstStyle/>
          <a:p>
            <a:pPr algn="l" rtl="0" eaLnBrk="0">
              <a:lnSpc>
                <a:spcPct val="87417"/>
              </a:lnSpc>
              <a:tabLst/>
            </a:pPr>
            <a:endParaRPr lang="Arial" altLang="Arial" sz="100" dirty="0"/>
          </a:p>
          <a:p>
            <a:pPr marL="125729" algn="l" rtl="0" eaLnBrk="0">
              <a:lnSpc>
                <a:spcPct val="91000"/>
              </a:lnSpc>
              <a:tabLst/>
            </a:pPr>
            <a:r>
              <a:rPr sz="2400" b="1" kern="0" spc="-10" dirty="0">
                <a:solidFill>
                  <a:srgbClr val="7F7F7F">
                    <a:alpha val="100000"/>
                  </a:srgbClr>
                </a:solidFill>
                <a:latin typeface="Microsoft YaHei"/>
                <a:ea typeface="Microsoft YaHei"/>
                <a:cs typeface="Microsoft YaHei"/>
              </a:rPr>
              <a:t>近代日本的学前教育发展</a:t>
            </a:r>
            <a:endParaRPr lang="Microsoft YaHei" altLang="Microsoft YaHei" sz="2400" dirty="0"/>
          </a:p>
          <a:p>
            <a:pPr algn="l" rtl="0" eaLnBrk="0">
              <a:lnSpc>
                <a:spcPct val="119000"/>
              </a:lnSpc>
              <a:tabLst/>
            </a:pPr>
            <a:endParaRPr lang="Arial" altLang="Arial" sz="1000" dirty="0"/>
          </a:p>
          <a:p>
            <a:pPr algn="l" rtl="0" eaLnBrk="0">
              <a:lnSpc>
                <a:spcPct val="120000"/>
              </a:lnSpc>
              <a:tabLst/>
            </a:pPr>
            <a:endParaRPr lang="Arial" altLang="Arial" sz="1000" dirty="0"/>
          </a:p>
          <a:p>
            <a:pPr marL="12700" algn="l" rtl="0" eaLnBrk="0">
              <a:lnSpc>
                <a:spcPct val="91000"/>
              </a:lnSpc>
              <a:spcBef>
                <a:spcPts val="611"/>
              </a:spcBef>
              <a:tabLst/>
            </a:pPr>
            <a:r>
              <a:rPr sz="2000" b="1" kern="0" spc="-10" dirty="0">
                <a:solidFill>
                  <a:srgbClr val="000000">
                    <a:alpha val="100000"/>
                  </a:srgbClr>
                </a:solidFill>
                <a:latin typeface="Microsoft YaHei"/>
                <a:ea typeface="Microsoft YaHei"/>
                <a:cs typeface="Microsoft YaHei"/>
              </a:rPr>
              <a:t>一、学前教育机构的建立</a:t>
            </a:r>
            <a:endParaRPr lang="Microsoft YaHei" altLang="Microsoft YaHei" sz="2000" dirty="0"/>
          </a:p>
          <a:p>
            <a:pPr marL="28575" algn="l" rtl="0" eaLnBrk="0">
              <a:lnSpc>
                <a:spcPct val="91000"/>
              </a:lnSpc>
              <a:spcBef>
                <a:spcPts val="1415"/>
              </a:spcBef>
              <a:tabLst/>
            </a:pPr>
            <a:r>
              <a:rPr sz="2000" b="1" kern="0" spc="-20" dirty="0">
                <a:solidFill>
                  <a:srgbClr val="00B075">
                    <a:alpha val="100000"/>
                  </a:srgbClr>
                </a:solidFill>
                <a:latin typeface="Microsoft YaHei"/>
                <a:ea typeface="Microsoft YaHei"/>
                <a:cs typeface="Microsoft YaHei"/>
              </a:rPr>
              <a:t>1、国立幼儿园的建</a:t>
            </a:r>
            <a:r>
              <a:rPr sz="2000" b="1" kern="0" spc="-30" dirty="0">
                <a:solidFill>
                  <a:srgbClr val="00B075">
                    <a:alpha val="100000"/>
                  </a:srgbClr>
                </a:solidFill>
                <a:latin typeface="Microsoft YaHei"/>
                <a:ea typeface="Microsoft YaHei"/>
                <a:cs typeface="Microsoft YaHei"/>
              </a:rPr>
              <a:t>立</a:t>
            </a:r>
            <a:endParaRPr lang="Microsoft YaHei" altLang="Microsoft YaHei" sz="2000" dirty="0"/>
          </a:p>
          <a:p>
            <a:pPr marL="330200" algn="l" rtl="0" eaLnBrk="0">
              <a:lnSpc>
                <a:spcPct val="83000"/>
              </a:lnSpc>
              <a:spcBef>
                <a:spcPts val="1406"/>
              </a:spcBef>
              <a:tabLst/>
            </a:pPr>
            <a:r>
              <a:rPr sz="2000" kern="0" spc="-50" dirty="0">
                <a:solidFill>
                  <a:srgbClr val="000000">
                    <a:alpha val="100000"/>
                  </a:srgbClr>
                </a:solidFill>
                <a:latin typeface="Microsoft YaHei"/>
                <a:ea typeface="Microsoft YaHei"/>
                <a:cs typeface="Microsoft YaHei"/>
              </a:rPr>
              <a:t>1876年，在东京女子师范学校开办附属幼儿园；</a:t>
            </a:r>
            <a:endParaRPr lang="Microsoft YaHei" altLang="Microsoft YaHei" sz="2000" dirty="0"/>
          </a:p>
          <a:p>
            <a:pPr marL="330200" algn="l" rtl="0" eaLnBrk="0">
              <a:lnSpc>
                <a:spcPts val="3599"/>
              </a:lnSpc>
              <a:tabLst/>
            </a:pPr>
            <a:r>
              <a:rPr sz="2000" kern="0" spc="-50" dirty="0">
                <a:solidFill>
                  <a:srgbClr val="000000">
                    <a:alpha val="100000"/>
                  </a:srgbClr>
                </a:solidFill>
                <a:latin typeface="Microsoft YaHei"/>
                <a:ea typeface="Microsoft YaHei"/>
                <a:cs typeface="Microsoft YaHei"/>
              </a:rPr>
              <a:t>1877年，文部省制定附属幼儿园规则；</a:t>
            </a:r>
            <a:endParaRPr lang="Microsoft YaHei" altLang="Microsoft YaHei" sz="2000" dirty="0"/>
          </a:p>
          <a:p>
            <a:pPr marL="320040" algn="l" rtl="0" eaLnBrk="0">
              <a:lnSpc>
                <a:spcPts val="2587"/>
              </a:lnSpc>
              <a:spcBef>
                <a:spcPts val="1246"/>
              </a:spcBef>
              <a:tabLst/>
            </a:pPr>
            <a:r>
              <a:rPr sz="2000" kern="0" spc="-80" dirty="0">
                <a:solidFill>
                  <a:srgbClr val="000000">
                    <a:alpha val="100000"/>
                  </a:srgbClr>
                </a:solidFill>
                <a:latin typeface="Microsoft YaHei"/>
                <a:ea typeface="Microsoft YaHei"/>
                <a:cs typeface="Microsoft YaHei"/>
              </a:rPr>
              <a:t>（1）</a:t>
            </a:r>
            <a:r>
              <a:rPr sz="2000" kern="0" spc="29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日本第一所公共学</a:t>
            </a:r>
            <a:r>
              <a:rPr sz="2000" kern="0" spc="-90" dirty="0">
                <a:solidFill>
                  <a:srgbClr val="000000">
                    <a:alpha val="100000"/>
                  </a:srgbClr>
                </a:solidFill>
                <a:latin typeface="Microsoft YaHei"/>
                <a:ea typeface="Microsoft YaHei"/>
                <a:cs typeface="Microsoft YaHei"/>
              </a:rPr>
              <a:t>前教育机构。为今后的幼儿园树立样板。</a:t>
            </a:r>
            <a:endParaRPr lang="Microsoft YaHei" altLang="Microsoft YaHei" sz="2000" dirty="0"/>
          </a:p>
          <a:p>
            <a:pPr marL="320040" algn="l" rtl="0" eaLnBrk="0">
              <a:lnSpc>
                <a:spcPts val="3599"/>
              </a:lnSpc>
              <a:tabLst/>
            </a:pPr>
            <a:r>
              <a:rPr sz="2000" kern="0" spc="-150" dirty="0">
                <a:solidFill>
                  <a:srgbClr val="000000">
                    <a:alpha val="100000"/>
                  </a:srgbClr>
                </a:solidFill>
                <a:latin typeface="Microsoft YaHei"/>
                <a:ea typeface="Microsoft YaHei"/>
                <a:cs typeface="Microsoft YaHei"/>
              </a:rPr>
              <a:t>（2）仅为上层阶级子女所享有，</a:t>
            </a:r>
            <a:r>
              <a:rPr sz="2000" kern="0" spc="370" dirty="0">
                <a:solidFill>
                  <a:srgbClr val="000000">
                    <a:alpha val="100000"/>
                  </a:srgbClr>
                </a:solidFill>
                <a:latin typeface="Microsoft YaHei"/>
                <a:ea typeface="Microsoft YaHei"/>
                <a:cs typeface="Microsoft YaHei"/>
              </a:rPr>
              <a:t> </a:t>
            </a:r>
            <a:r>
              <a:rPr sz="2000" kern="0" spc="-150" dirty="0">
                <a:solidFill>
                  <a:srgbClr val="000000">
                    <a:alpha val="100000"/>
                  </a:srgbClr>
                </a:solidFill>
                <a:latin typeface="Microsoft YaHei"/>
                <a:ea typeface="Microsoft YaHei"/>
                <a:cs typeface="Microsoft YaHei"/>
              </a:rPr>
              <a:t>具有阶级性</a:t>
            </a:r>
            <a:r>
              <a:rPr sz="2000" kern="0" spc="-160" dirty="0">
                <a:solidFill>
                  <a:srgbClr val="000000">
                    <a:alpha val="100000"/>
                  </a:srgbClr>
                </a:solidFill>
                <a:latin typeface="Microsoft YaHei"/>
                <a:ea typeface="Microsoft YaHei"/>
                <a:cs typeface="Microsoft YaHei"/>
              </a:rPr>
              <a:t>。</a:t>
            </a:r>
            <a:endParaRPr lang="Microsoft YaHei" altLang="Microsoft YaHei" sz="2000" dirty="0"/>
          </a:p>
          <a:p>
            <a:pPr algn="l" rtl="0" eaLnBrk="0">
              <a:lnSpc>
                <a:spcPct val="105000"/>
              </a:lnSpc>
              <a:tabLst/>
            </a:pPr>
            <a:endParaRPr lang="Arial" altLang="Arial" sz="800" dirty="0"/>
          </a:p>
          <a:p>
            <a:pPr marL="320040" algn="l" rtl="0" eaLnBrk="0">
              <a:lnSpc>
                <a:spcPts val="2587"/>
              </a:lnSpc>
              <a:spcBef>
                <a:spcPts val="4"/>
              </a:spcBef>
              <a:tabLst/>
            </a:pPr>
            <a:r>
              <a:rPr sz="2000" kern="0" spc="-100" dirty="0">
                <a:solidFill>
                  <a:srgbClr val="000000">
                    <a:alpha val="100000"/>
                  </a:srgbClr>
                </a:solidFill>
                <a:latin typeface="Microsoft YaHei"/>
                <a:ea typeface="Microsoft YaHei"/>
                <a:cs typeface="Microsoft YaHei"/>
              </a:rPr>
              <a:t>（3）不代表学前教育</a:t>
            </a:r>
            <a:r>
              <a:rPr sz="2000" kern="0" spc="-110" dirty="0">
                <a:solidFill>
                  <a:srgbClr val="000000">
                    <a:alpha val="100000"/>
                  </a:srgbClr>
                </a:solidFill>
                <a:latin typeface="Microsoft YaHei"/>
                <a:ea typeface="Microsoft YaHei"/>
                <a:cs typeface="Microsoft YaHei"/>
              </a:rPr>
              <a:t>的正真方向，发展缓慢。</a:t>
            </a:r>
            <a:endParaRPr lang="Microsoft YaHei" altLang="Microsoft YaHei" sz="2000" dirty="0"/>
          </a:p>
        </p:txBody>
      </p:sp>
      <p:sp>
        <p:nvSpPr>
          <p:cNvPr id="3950" name="textbox 395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395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32" name="group 532"/>
          <p:cNvGrpSpPr/>
          <p:nvPr/>
        </p:nvGrpSpPr>
        <p:grpSpPr>
          <a:xfrm rot="21600000">
            <a:off x="1584024" y="181482"/>
            <a:ext cx="2370755" cy="199231"/>
            <a:chOff x="0" y="0"/>
            <a:chExt cx="2370755" cy="199231"/>
          </a:xfrm>
        </p:grpSpPr>
        <p:pic>
          <p:nvPicPr>
            <p:cNvPr id="3954" name="picture 3954"/>
            <p:cNvPicPr>
              <a:picLocks noChangeAspect="1"/>
            </p:cNvPicPr>
            <p:nvPr/>
          </p:nvPicPr>
          <p:blipFill>
            <a:blip r:embed="rId3"/>
            <a:stretch>
              <a:fillRect/>
            </a:stretch>
          </p:blipFill>
          <p:spPr>
            <a:xfrm rot="21600000">
              <a:off x="13274" y="11350"/>
              <a:ext cx="2357480" cy="187880"/>
            </a:xfrm>
            <a:prstGeom prst="rect">
              <a:avLst/>
            </a:prstGeom>
          </p:spPr>
        </p:pic>
        <p:sp>
          <p:nvSpPr>
            <p:cNvPr id="3956" name="textbox 3956"/>
            <p:cNvSpPr/>
            <p:nvPr/>
          </p:nvSpPr>
          <p:spPr>
            <a:xfrm>
              <a:off x="-12700" y="-12700"/>
              <a:ext cx="239648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 外国近代学前教育发展</a:t>
              </a:r>
              <a:endParaRPr lang="Microsoft YaHei" altLang="Microsoft YaHei" sz="1400" dirty="0"/>
            </a:p>
          </p:txBody>
        </p:sp>
      </p:grpSp>
      <p:sp>
        <p:nvSpPr>
          <p:cNvPr id="395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0" name="picture 3960"/>
          <p:cNvPicPr>
            <a:picLocks noChangeAspect="1"/>
          </p:cNvPicPr>
          <p:nvPr/>
        </p:nvPicPr>
        <p:blipFill>
          <a:blip r:embed="rId2"/>
          <a:stretch>
            <a:fillRect/>
          </a:stretch>
        </p:blipFill>
        <p:spPr>
          <a:xfrm rot="21600000">
            <a:off x="0" y="0"/>
            <a:ext cx="12192000" cy="6858000"/>
          </a:xfrm>
          <a:prstGeom prst="rect">
            <a:avLst/>
          </a:prstGeom>
        </p:spPr>
      </p:pic>
      <p:sp>
        <p:nvSpPr>
          <p:cNvPr id="396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964" name="textbox 3964"/>
          <p:cNvSpPr/>
          <p:nvPr/>
        </p:nvSpPr>
        <p:spPr>
          <a:xfrm>
            <a:off x="1448151" y="508501"/>
            <a:ext cx="8470265" cy="5439409"/>
          </a:xfrm>
          <a:prstGeom prst="rect">
            <a:avLst/>
          </a:prstGeom>
        </p:spPr>
        <p:txBody>
          <a:bodyPr vert="horz" wrap="square" lIns="0" tIns="0" rIns="0" bIns="0"/>
          <a:lstStyle/>
          <a:p>
            <a:pPr algn="l" rtl="0" eaLnBrk="0">
              <a:lnSpc>
                <a:spcPct val="87417"/>
              </a:lnSpc>
              <a:tabLst/>
            </a:pPr>
            <a:endParaRPr lang="Arial" altLang="Arial" sz="100" dirty="0"/>
          </a:p>
          <a:p>
            <a:pPr marL="98425" algn="l" rtl="0" eaLnBrk="0">
              <a:lnSpc>
                <a:spcPct val="91000"/>
              </a:lnSpc>
              <a:tabLst/>
            </a:pPr>
            <a:r>
              <a:rPr sz="2400" b="1" kern="0" spc="-10" dirty="0">
                <a:solidFill>
                  <a:srgbClr val="7F7F7F">
                    <a:alpha val="100000"/>
                  </a:srgbClr>
                </a:solidFill>
                <a:latin typeface="Microsoft YaHei"/>
                <a:ea typeface="Microsoft YaHei"/>
                <a:cs typeface="Microsoft YaHei"/>
              </a:rPr>
              <a:t>近代日本的学前教育发展</a:t>
            </a:r>
            <a:endParaRPr lang="Microsoft YaHei" altLang="Microsoft YaHei" sz="2400" dirty="0"/>
          </a:p>
          <a:p>
            <a:pPr algn="l" rtl="0" eaLnBrk="0">
              <a:lnSpc>
                <a:spcPct val="119000"/>
              </a:lnSpc>
              <a:tabLst/>
            </a:pPr>
            <a:endParaRPr lang="Arial" altLang="Arial" sz="1000" dirty="0"/>
          </a:p>
          <a:p>
            <a:pPr algn="l" rtl="0" eaLnBrk="0">
              <a:lnSpc>
                <a:spcPct val="120000"/>
              </a:lnSpc>
              <a:tabLst/>
            </a:pPr>
            <a:endParaRPr lang="Arial" altLang="Arial" sz="1000" dirty="0"/>
          </a:p>
          <a:p>
            <a:pPr marL="139700" algn="l" rtl="0" eaLnBrk="0">
              <a:lnSpc>
                <a:spcPct val="91000"/>
              </a:lnSpc>
              <a:spcBef>
                <a:spcPts val="612"/>
              </a:spcBef>
              <a:tabLst/>
            </a:pPr>
            <a:r>
              <a:rPr sz="2000" b="1" kern="0" spc="-40" dirty="0">
                <a:solidFill>
                  <a:srgbClr val="00B075">
                    <a:alpha val="100000"/>
                  </a:srgbClr>
                </a:solidFill>
                <a:latin typeface="Microsoft YaHei"/>
                <a:ea typeface="Microsoft YaHei"/>
                <a:cs typeface="Microsoft YaHei"/>
              </a:rPr>
              <a:t>（二）简易幼儿园、托儿</a:t>
            </a:r>
            <a:r>
              <a:rPr sz="2000" b="1" kern="0" spc="-50" dirty="0">
                <a:solidFill>
                  <a:srgbClr val="00B075">
                    <a:alpha val="100000"/>
                  </a:srgbClr>
                </a:solidFill>
                <a:latin typeface="Microsoft YaHei"/>
                <a:ea typeface="Microsoft YaHei"/>
                <a:cs typeface="Microsoft YaHei"/>
              </a:rPr>
              <a:t>所或保育所、基督教会幼儿园的建立</a:t>
            </a:r>
            <a:endParaRPr lang="Microsoft YaHei" altLang="Microsoft YaHei" sz="2000" dirty="0"/>
          </a:p>
          <a:p>
            <a:pPr algn="l" rtl="0" eaLnBrk="0">
              <a:lnSpc>
                <a:spcPct val="114000"/>
              </a:lnSpc>
              <a:tabLst/>
            </a:pPr>
            <a:endParaRPr lang="Arial" altLang="Arial" sz="1000" dirty="0"/>
          </a:p>
          <a:p>
            <a:pPr algn="l" rtl="0" eaLnBrk="0">
              <a:lnSpc>
                <a:spcPct val="115000"/>
              </a:lnSpc>
              <a:tabLst/>
            </a:pPr>
            <a:endParaRPr lang="Arial" altLang="Arial" sz="1000" dirty="0"/>
          </a:p>
          <a:p>
            <a:pPr marL="161289" algn="l" rtl="0" eaLnBrk="0">
              <a:lnSpc>
                <a:spcPct val="83000"/>
              </a:lnSpc>
              <a:spcBef>
                <a:spcPts val="607"/>
              </a:spcBef>
              <a:tabLst/>
            </a:pPr>
            <a:r>
              <a:rPr sz="2000" kern="0" spc="-30" dirty="0">
                <a:solidFill>
                  <a:srgbClr val="000000">
                    <a:alpha val="100000"/>
                  </a:srgbClr>
                </a:solidFill>
                <a:latin typeface="Microsoft YaHei"/>
                <a:ea typeface="Microsoft YaHei"/>
                <a:cs typeface="Microsoft YaHei"/>
              </a:rPr>
              <a:t>1、</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1882年，建立适合一般贫民需求的简易幼儿园；一切费用由政府</a:t>
            </a:r>
            <a:r>
              <a:rPr sz="2000" kern="0" spc="-40" dirty="0">
                <a:solidFill>
                  <a:srgbClr val="000000">
                    <a:alpha val="100000"/>
                  </a:srgbClr>
                </a:solidFill>
                <a:latin typeface="Microsoft YaHei"/>
                <a:ea typeface="Microsoft YaHei"/>
                <a:cs typeface="Microsoft YaHei"/>
              </a:rPr>
              <a:t>承担。</a:t>
            </a:r>
            <a:endParaRPr lang="Microsoft YaHei" altLang="Microsoft YaHei" sz="2000" dirty="0"/>
          </a:p>
          <a:p>
            <a:pPr marL="212725" algn="l" rtl="0" eaLnBrk="0">
              <a:lnSpc>
                <a:spcPts val="3595"/>
              </a:lnSpc>
              <a:tabLst/>
            </a:pPr>
            <a:r>
              <a:rPr sz="2000" kern="0" spc="-140" dirty="0">
                <a:solidFill>
                  <a:srgbClr val="000000">
                    <a:alpha val="100000"/>
                  </a:srgbClr>
                </a:solidFill>
                <a:latin typeface="Microsoft YaHei"/>
                <a:ea typeface="Microsoft YaHei"/>
                <a:cs typeface="Microsoft YaHei"/>
              </a:rPr>
              <a:t>简易幼儿园的特点：</a:t>
            </a:r>
            <a:endParaRPr lang="Microsoft YaHei" altLang="Microsoft YaHei" sz="2000" dirty="0"/>
          </a:p>
          <a:p>
            <a:pPr marL="300990" algn="l" rtl="0" eaLnBrk="0">
              <a:lnSpc>
                <a:spcPts val="2587"/>
              </a:lnSpc>
              <a:spcBef>
                <a:spcPts val="1246"/>
              </a:spcBef>
              <a:tabLst/>
            </a:pPr>
            <a:r>
              <a:rPr sz="2000" kern="0" spc="-100" dirty="0">
                <a:solidFill>
                  <a:srgbClr val="000000">
                    <a:alpha val="100000"/>
                  </a:srgbClr>
                </a:solidFill>
                <a:latin typeface="Microsoft YaHei"/>
                <a:ea typeface="Microsoft YaHei"/>
                <a:cs typeface="Microsoft YaHei"/>
              </a:rPr>
              <a:t>（1）设备、园舍等设施简陋，能节省开支；</a:t>
            </a:r>
            <a:endParaRPr lang="Microsoft YaHei" altLang="Microsoft YaHei" sz="2000" dirty="0"/>
          </a:p>
          <a:p>
            <a:pPr marL="300990" algn="l" rtl="0" eaLnBrk="0">
              <a:lnSpc>
                <a:spcPts val="2587"/>
              </a:lnSpc>
              <a:spcBef>
                <a:spcPts val="1012"/>
              </a:spcBef>
              <a:tabLst/>
            </a:pPr>
            <a:r>
              <a:rPr sz="1800" kern="0" spc="-90" dirty="0">
                <a:solidFill>
                  <a:srgbClr val="000000">
                    <a:alpha val="100000"/>
                  </a:srgbClr>
                </a:solidFill>
                <a:latin typeface="Microsoft YaHei"/>
                <a:ea typeface="Microsoft YaHei"/>
                <a:cs typeface="Microsoft YaHei"/>
              </a:rPr>
              <a:t>（2）收费低廉；</a:t>
            </a:r>
            <a:endParaRPr lang="Microsoft YaHei" altLang="Microsoft YaHei" sz="1800" dirty="0"/>
          </a:p>
          <a:p>
            <a:pPr marL="300990" algn="l" rtl="0" eaLnBrk="0">
              <a:lnSpc>
                <a:spcPts val="2587"/>
              </a:lnSpc>
              <a:spcBef>
                <a:spcPts val="1012"/>
              </a:spcBef>
              <a:tabLst/>
            </a:pPr>
            <a:r>
              <a:rPr sz="2000" kern="0" spc="-80" dirty="0">
                <a:solidFill>
                  <a:srgbClr val="000000">
                    <a:alpha val="100000"/>
                  </a:srgbClr>
                </a:solidFill>
                <a:latin typeface="Microsoft YaHei"/>
                <a:ea typeface="Microsoft YaHei"/>
                <a:cs typeface="Microsoft YaHei"/>
              </a:rPr>
              <a:t>（3）实行不分年龄段的集体保育；</a:t>
            </a:r>
            <a:endParaRPr lang="Microsoft YaHei" altLang="Microsoft YaHei" sz="2000" dirty="0"/>
          </a:p>
          <a:p>
            <a:pPr marL="300990" algn="l" rtl="0" eaLnBrk="0">
              <a:lnSpc>
                <a:spcPts val="2587"/>
              </a:lnSpc>
              <a:spcBef>
                <a:spcPts val="1012"/>
              </a:spcBef>
              <a:tabLst/>
            </a:pPr>
            <a:r>
              <a:rPr sz="2000" kern="0" spc="-100" dirty="0">
                <a:solidFill>
                  <a:srgbClr val="000000">
                    <a:alpha val="100000"/>
                  </a:srgbClr>
                </a:solidFill>
                <a:latin typeface="Microsoft YaHei"/>
                <a:ea typeface="Microsoft YaHei"/>
                <a:cs typeface="Microsoft YaHei"/>
              </a:rPr>
              <a:t>（4）适宜于乡村和边远地区幼儿园的普及。</a:t>
            </a:r>
            <a:endParaRPr lang="Microsoft YaHei" altLang="Microsoft YaHei" sz="2000" dirty="0"/>
          </a:p>
          <a:p>
            <a:pPr marL="149860" algn="l" rtl="0" eaLnBrk="0">
              <a:lnSpc>
                <a:spcPct val="91000"/>
              </a:lnSpc>
              <a:spcBef>
                <a:spcPts val="1382"/>
              </a:spcBef>
              <a:tabLst/>
            </a:pPr>
            <a:r>
              <a:rPr sz="2000" kern="0" spc="-20" dirty="0">
                <a:solidFill>
                  <a:srgbClr val="000000">
                    <a:alpha val="100000"/>
                  </a:srgbClr>
                </a:solidFill>
                <a:latin typeface="Microsoft YaHei"/>
                <a:ea typeface="Microsoft YaHei"/>
                <a:cs typeface="Microsoft YaHei"/>
              </a:rPr>
              <a:t>2、私立托儿所的建立</a:t>
            </a:r>
            <a:endParaRPr lang="Microsoft YaHei" altLang="Microsoft YaHei" sz="2000" dirty="0"/>
          </a:p>
          <a:p>
            <a:pPr marL="592455" algn="l" rtl="0" eaLnBrk="0">
              <a:lnSpc>
                <a:spcPct val="91000"/>
              </a:lnSpc>
              <a:spcBef>
                <a:spcPts val="1416"/>
              </a:spcBef>
              <a:tabLst/>
            </a:pPr>
            <a:r>
              <a:rPr sz="2000" kern="0" spc="0" dirty="0">
                <a:solidFill>
                  <a:srgbClr val="000000">
                    <a:alpha val="100000"/>
                  </a:srgbClr>
                </a:solidFill>
                <a:latin typeface="Microsoft YaHei"/>
                <a:ea typeface="Microsoft YaHei"/>
                <a:cs typeface="Microsoft YaHei"/>
              </a:rPr>
              <a:t>幼儿园与托儿所二元学前社</a:t>
            </a:r>
            <a:r>
              <a:rPr sz="2000" kern="0" spc="-10" dirty="0">
                <a:solidFill>
                  <a:srgbClr val="000000">
                    <a:alpha val="100000"/>
                  </a:srgbClr>
                </a:solidFill>
                <a:latin typeface="Microsoft YaHei"/>
                <a:ea typeface="Microsoft YaHei"/>
                <a:cs typeface="Microsoft YaHei"/>
              </a:rPr>
              <a:t>会教育机构</a:t>
            </a:r>
            <a:endParaRPr lang="Microsoft YaHei" altLang="Microsoft YaHei" sz="2000" dirty="0"/>
          </a:p>
          <a:p>
            <a:pPr algn="l" rtl="0" eaLnBrk="0">
              <a:lnSpc>
                <a:spcPct val="107000"/>
              </a:lnSpc>
              <a:tabLst/>
            </a:pPr>
            <a:endParaRPr lang="Arial" altLang="Arial" sz="1100" dirty="0"/>
          </a:p>
          <a:p>
            <a:pPr marL="153035" algn="l" rtl="0" eaLnBrk="0">
              <a:lnSpc>
                <a:spcPct val="91000"/>
              </a:lnSpc>
              <a:spcBef>
                <a:spcPts val="3"/>
              </a:spcBef>
              <a:tabLst/>
            </a:pPr>
            <a:r>
              <a:rPr sz="2000" kern="0" spc="-50" dirty="0">
                <a:solidFill>
                  <a:srgbClr val="000000">
                    <a:alpha val="100000"/>
                  </a:srgbClr>
                </a:solidFill>
                <a:latin typeface="Microsoft YaHei"/>
                <a:ea typeface="Microsoft YaHei"/>
                <a:cs typeface="Microsoft YaHei"/>
              </a:rPr>
              <a:t>3、教会幼儿园——颂荣幼儿园；</a:t>
            </a:r>
            <a:r>
              <a:rPr sz="2000" kern="0" spc="-60" dirty="0">
                <a:solidFill>
                  <a:srgbClr val="000000">
                    <a:alpha val="100000"/>
                  </a:srgbClr>
                </a:solidFill>
                <a:latin typeface="Microsoft YaHei"/>
                <a:ea typeface="Microsoft YaHei"/>
                <a:cs typeface="Microsoft YaHei"/>
              </a:rPr>
              <a:t>  北陆英和幼儿园</a:t>
            </a:r>
            <a:endParaRPr lang="Microsoft YaHei" altLang="Microsoft YaHei" sz="2000" dirty="0"/>
          </a:p>
        </p:txBody>
      </p:sp>
      <p:sp>
        <p:nvSpPr>
          <p:cNvPr id="3966" name="textbox 396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396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34" name="group 534"/>
          <p:cNvGrpSpPr/>
          <p:nvPr/>
        </p:nvGrpSpPr>
        <p:grpSpPr>
          <a:xfrm rot="21600000">
            <a:off x="1584024" y="181482"/>
            <a:ext cx="2422666" cy="199231"/>
            <a:chOff x="0" y="0"/>
            <a:chExt cx="2422666" cy="199231"/>
          </a:xfrm>
        </p:grpSpPr>
        <p:pic>
          <p:nvPicPr>
            <p:cNvPr id="3970" name="picture 3970"/>
            <p:cNvPicPr>
              <a:picLocks noChangeAspect="1"/>
            </p:cNvPicPr>
            <p:nvPr/>
          </p:nvPicPr>
          <p:blipFill>
            <a:blip r:embed="rId3"/>
            <a:stretch>
              <a:fillRect/>
            </a:stretch>
          </p:blipFill>
          <p:spPr>
            <a:xfrm rot="21600000">
              <a:off x="13274" y="11350"/>
              <a:ext cx="2409391" cy="187881"/>
            </a:xfrm>
            <a:prstGeom prst="rect">
              <a:avLst/>
            </a:prstGeom>
          </p:spPr>
        </p:pic>
        <p:sp>
          <p:nvSpPr>
            <p:cNvPr id="3972" name="textbox 3972"/>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97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76" name="picture 3976"/>
          <p:cNvPicPr>
            <a:picLocks noChangeAspect="1"/>
          </p:cNvPicPr>
          <p:nvPr/>
        </p:nvPicPr>
        <p:blipFill>
          <a:blip r:embed="rId2"/>
          <a:stretch>
            <a:fillRect/>
          </a:stretch>
        </p:blipFill>
        <p:spPr>
          <a:xfrm rot="21600000">
            <a:off x="0" y="0"/>
            <a:ext cx="12192000" cy="6858000"/>
          </a:xfrm>
          <a:prstGeom prst="rect">
            <a:avLst/>
          </a:prstGeom>
        </p:spPr>
      </p:pic>
      <p:sp>
        <p:nvSpPr>
          <p:cNvPr id="397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980" name="textbox 3980"/>
          <p:cNvSpPr/>
          <p:nvPr/>
        </p:nvSpPr>
        <p:spPr>
          <a:xfrm>
            <a:off x="1415829" y="508501"/>
            <a:ext cx="6864350" cy="5478145"/>
          </a:xfrm>
          <a:prstGeom prst="rect">
            <a:avLst/>
          </a:prstGeom>
        </p:spPr>
        <p:txBody>
          <a:bodyPr vert="horz" wrap="square" lIns="0" tIns="0" rIns="0" bIns="0"/>
          <a:lstStyle/>
          <a:p>
            <a:pPr algn="l" rtl="0" eaLnBrk="0">
              <a:lnSpc>
                <a:spcPct val="87417"/>
              </a:lnSpc>
              <a:tabLst/>
            </a:pPr>
            <a:endParaRPr lang="Arial" altLang="Arial" sz="100" dirty="0"/>
          </a:p>
          <a:p>
            <a:pPr marL="130810" algn="l" rtl="0" eaLnBrk="0">
              <a:lnSpc>
                <a:spcPct val="91000"/>
              </a:lnSpc>
              <a:tabLst/>
            </a:pPr>
            <a:r>
              <a:rPr sz="2400" b="1" kern="0" spc="-10" dirty="0">
                <a:solidFill>
                  <a:srgbClr val="7F7F7F">
                    <a:alpha val="100000"/>
                  </a:srgbClr>
                </a:solidFill>
                <a:latin typeface="Microsoft YaHei"/>
                <a:ea typeface="Microsoft YaHei"/>
                <a:cs typeface="Microsoft YaHei"/>
              </a:rPr>
              <a:t>近代日本的学前教育发展</a:t>
            </a:r>
            <a:endParaRPr lang="Microsoft YaHei" altLang="Microsoft YaHei" sz="2400" dirty="0"/>
          </a:p>
          <a:p>
            <a:pPr algn="l" rtl="0" eaLnBrk="0">
              <a:lnSpc>
                <a:spcPct val="119000"/>
              </a:lnSpc>
              <a:tabLst/>
            </a:pPr>
            <a:endParaRPr lang="Arial" altLang="Arial" sz="1000" dirty="0"/>
          </a:p>
          <a:p>
            <a:pPr algn="l" rtl="0" eaLnBrk="0">
              <a:lnSpc>
                <a:spcPct val="120000"/>
              </a:lnSpc>
              <a:tabLst/>
            </a:pPr>
            <a:endParaRPr lang="Arial" altLang="Arial" sz="1000" dirty="0"/>
          </a:p>
          <a:p>
            <a:pPr marL="18415" algn="l" rtl="0" eaLnBrk="0">
              <a:lnSpc>
                <a:spcPct val="91000"/>
              </a:lnSpc>
              <a:spcBef>
                <a:spcPts val="611"/>
              </a:spcBef>
              <a:tabLst/>
            </a:pPr>
            <a:r>
              <a:rPr sz="2000" b="1" kern="0" spc="0" dirty="0">
                <a:solidFill>
                  <a:srgbClr val="000000">
                    <a:alpha val="100000"/>
                  </a:srgbClr>
                </a:solidFill>
                <a:latin typeface="Microsoft YaHei"/>
                <a:ea typeface="Microsoft YaHei"/>
                <a:cs typeface="Microsoft YaHei"/>
              </a:rPr>
              <a:t>二、福禄贝尔幼儿教育思想</a:t>
            </a:r>
            <a:r>
              <a:rPr sz="2000" b="1" kern="0" spc="-10" dirty="0">
                <a:solidFill>
                  <a:srgbClr val="000000">
                    <a:alpha val="100000"/>
                  </a:srgbClr>
                </a:solidFill>
                <a:latin typeface="Microsoft YaHei"/>
                <a:ea typeface="Microsoft YaHei"/>
                <a:cs typeface="Microsoft YaHei"/>
              </a:rPr>
              <a:t>的影响</a:t>
            </a:r>
            <a:endParaRPr lang="Microsoft YaHei" altLang="Microsoft YaHei" sz="2000" dirty="0"/>
          </a:p>
          <a:p>
            <a:pPr algn="l" rtl="0" eaLnBrk="0">
              <a:lnSpc>
                <a:spcPct val="102000"/>
              </a:lnSpc>
              <a:tabLst/>
            </a:pPr>
            <a:endParaRPr lang="Arial" altLang="Arial" sz="1000" dirty="0"/>
          </a:p>
          <a:p>
            <a:pPr algn="l" rtl="0" eaLnBrk="0">
              <a:lnSpc>
                <a:spcPct val="103000"/>
              </a:lnSpc>
              <a:tabLst/>
            </a:pPr>
            <a:endParaRPr lang="Arial" altLang="Arial" sz="1000" dirty="0"/>
          </a:p>
          <a:p>
            <a:pPr marL="36830" algn="l" rtl="0" eaLnBrk="0">
              <a:lnSpc>
                <a:spcPct val="91000"/>
              </a:lnSpc>
              <a:spcBef>
                <a:spcPts val="607"/>
              </a:spcBef>
              <a:tabLst/>
            </a:pPr>
            <a:r>
              <a:rPr sz="2000" kern="0" spc="-60" dirty="0">
                <a:solidFill>
                  <a:srgbClr val="000000">
                    <a:alpha val="100000"/>
                  </a:srgbClr>
                </a:solidFill>
                <a:latin typeface="Microsoft YaHei"/>
                <a:ea typeface="Microsoft YaHei"/>
                <a:cs typeface="Microsoft YaHei"/>
              </a:rPr>
              <a:t>1、中村正直</a:t>
            </a:r>
            <a:r>
              <a:rPr sz="2000" kern="0" spc="19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《福禄贝尔幼儿</a:t>
            </a:r>
            <a:r>
              <a:rPr sz="2000" kern="0" spc="-70" dirty="0">
                <a:solidFill>
                  <a:srgbClr val="000000">
                    <a:alpha val="100000"/>
                  </a:srgbClr>
                </a:solidFill>
                <a:latin typeface="Microsoft YaHei"/>
                <a:ea typeface="Microsoft YaHei"/>
                <a:cs typeface="Microsoft YaHei"/>
              </a:rPr>
              <a:t>园理论摘要》</a:t>
            </a:r>
            <a:endParaRPr lang="Microsoft YaHei" altLang="Microsoft YaHei" sz="2000" dirty="0"/>
          </a:p>
          <a:p>
            <a:pPr marL="25400" algn="l" rtl="0" eaLnBrk="0">
              <a:lnSpc>
                <a:spcPct val="82000"/>
              </a:lnSpc>
              <a:spcBef>
                <a:spcPts val="1430"/>
              </a:spcBef>
              <a:tabLst/>
            </a:pPr>
            <a:r>
              <a:rPr sz="2000" kern="0" spc="-30" dirty="0">
                <a:solidFill>
                  <a:srgbClr val="000000">
                    <a:alpha val="100000"/>
                  </a:srgbClr>
                </a:solidFill>
                <a:latin typeface="Microsoft YaHei"/>
                <a:ea typeface="Microsoft YaHei"/>
                <a:cs typeface="Microsoft YaHei"/>
              </a:rPr>
              <a:t>2、关信三《幼儿园记》</a:t>
            </a:r>
            <a:r>
              <a:rPr sz="2000" kern="0" spc="-40" dirty="0">
                <a:solidFill>
                  <a:srgbClr val="000000">
                    <a:alpha val="100000"/>
                  </a:srgbClr>
                </a:solidFill>
                <a:latin typeface="Microsoft YaHei"/>
                <a:ea typeface="Microsoft YaHei"/>
                <a:cs typeface="Microsoft YaHei"/>
              </a:rPr>
              <a:t>《幼儿园二十例游戏》</a:t>
            </a:r>
            <a:endParaRPr lang="Microsoft YaHei" altLang="Microsoft YaHei" sz="2000" dirty="0"/>
          </a:p>
          <a:p>
            <a:pPr marL="27940" algn="l" rtl="0" eaLnBrk="0">
              <a:lnSpc>
                <a:spcPts val="3599"/>
              </a:lnSpc>
              <a:tabLst/>
            </a:pPr>
            <a:r>
              <a:rPr sz="2000" kern="0" spc="-40" dirty="0">
                <a:solidFill>
                  <a:srgbClr val="000000">
                    <a:alpha val="100000"/>
                  </a:srgbClr>
                </a:solidFill>
                <a:latin typeface="Microsoft YaHei"/>
                <a:ea typeface="Microsoft YaHei"/>
                <a:cs typeface="Microsoft YaHei"/>
              </a:rPr>
              <a:t>3、饭岛半十郎《幼</a:t>
            </a:r>
            <a:r>
              <a:rPr sz="2000" kern="0" spc="-50" dirty="0">
                <a:solidFill>
                  <a:srgbClr val="000000">
                    <a:alpha val="100000"/>
                  </a:srgbClr>
                </a:solidFill>
                <a:latin typeface="Microsoft YaHei"/>
                <a:ea typeface="Microsoft YaHei"/>
                <a:cs typeface="Microsoft YaHei"/>
              </a:rPr>
              <a:t>儿园入门》</a:t>
            </a:r>
            <a:endParaRPr lang="Microsoft YaHei" altLang="Microsoft YaHei" sz="2000" dirty="0"/>
          </a:p>
          <a:p>
            <a:pPr marL="12700" algn="l" rtl="0" eaLnBrk="0">
              <a:lnSpc>
                <a:spcPct val="91000"/>
              </a:lnSpc>
              <a:spcBef>
                <a:spcPts val="1617"/>
              </a:spcBef>
              <a:tabLst/>
            </a:pPr>
            <a:r>
              <a:rPr sz="2000" kern="0" spc="-10" dirty="0">
                <a:solidFill>
                  <a:srgbClr val="000000">
                    <a:alpha val="100000"/>
                  </a:srgbClr>
                </a:solidFill>
                <a:latin typeface="Microsoft YaHei"/>
                <a:ea typeface="Microsoft YaHei"/>
                <a:cs typeface="Microsoft YaHei"/>
              </a:rPr>
              <a:t>4、福禄贝尔协会的建立</a:t>
            </a:r>
            <a:endParaRPr lang="Microsoft YaHei" altLang="Microsoft YaHei" sz="2000" dirty="0"/>
          </a:p>
          <a:p>
            <a:pPr algn="l" rtl="0" eaLnBrk="0">
              <a:lnSpc>
                <a:spcPct val="118000"/>
              </a:lnSpc>
              <a:tabLst/>
            </a:pPr>
            <a:endParaRPr lang="Arial" altLang="Arial" sz="1000" dirty="0"/>
          </a:p>
          <a:p>
            <a:pPr marL="17779" algn="l" rtl="0" eaLnBrk="0">
              <a:lnSpc>
                <a:spcPct val="91000"/>
              </a:lnSpc>
              <a:spcBef>
                <a:spcPts val="601"/>
              </a:spcBef>
              <a:tabLst/>
            </a:pPr>
            <a:r>
              <a:rPr sz="2000" b="1" kern="0" spc="0" dirty="0">
                <a:solidFill>
                  <a:srgbClr val="000000">
                    <a:alpha val="100000"/>
                  </a:srgbClr>
                </a:solidFill>
                <a:latin typeface="Microsoft YaHei"/>
                <a:ea typeface="Microsoft YaHei"/>
                <a:cs typeface="Microsoft YaHei"/>
              </a:rPr>
              <a:t>三、近代学前教育制度的初</a:t>
            </a:r>
            <a:r>
              <a:rPr sz="2000" b="1" kern="0" spc="-10" dirty="0">
                <a:solidFill>
                  <a:srgbClr val="000000">
                    <a:alpha val="100000"/>
                  </a:srgbClr>
                </a:solidFill>
                <a:latin typeface="Microsoft YaHei"/>
                <a:ea typeface="Microsoft YaHei"/>
                <a:cs typeface="Microsoft YaHei"/>
              </a:rPr>
              <a:t>步建立</a:t>
            </a:r>
            <a:endParaRPr lang="Microsoft YaHei" altLang="Microsoft YaHei" sz="2000" dirty="0"/>
          </a:p>
          <a:p>
            <a:pPr marL="176529" algn="l" rtl="0" eaLnBrk="0">
              <a:lnSpc>
                <a:spcPts val="2587"/>
              </a:lnSpc>
              <a:spcBef>
                <a:spcPts val="1045"/>
              </a:spcBef>
              <a:tabLst/>
            </a:pPr>
            <a:r>
              <a:rPr sz="2000" kern="0" spc="-110" dirty="0">
                <a:solidFill>
                  <a:srgbClr val="000000">
                    <a:alpha val="100000"/>
                  </a:srgbClr>
                </a:solidFill>
                <a:latin typeface="Microsoft YaHei"/>
                <a:ea typeface="Microsoft YaHei"/>
                <a:cs typeface="Microsoft YaHei"/>
              </a:rPr>
              <a:t>（一）明治初期的教育法令</a:t>
            </a:r>
            <a:endParaRPr lang="Microsoft YaHei" altLang="Microsoft YaHei" sz="2000" dirty="0"/>
          </a:p>
          <a:p>
            <a:pPr marL="36830" algn="l" rtl="0" eaLnBrk="0">
              <a:lnSpc>
                <a:spcPct val="83000"/>
              </a:lnSpc>
              <a:spcBef>
                <a:spcPts val="1381"/>
              </a:spcBef>
              <a:tabLst/>
            </a:pPr>
            <a:r>
              <a:rPr sz="2000" kern="0" spc="-80" dirty="0">
                <a:solidFill>
                  <a:srgbClr val="000000">
                    <a:alpha val="100000"/>
                  </a:srgbClr>
                </a:solidFill>
                <a:latin typeface="Microsoft YaHei"/>
                <a:ea typeface="Microsoft YaHei"/>
                <a:cs typeface="Microsoft YaHei"/>
              </a:rPr>
              <a:t>1、</a:t>
            </a:r>
            <a:r>
              <a:rPr sz="2000" kern="0" spc="-38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1872年，颁布《学制令》</a:t>
            </a:r>
            <a:r>
              <a:rPr sz="2000" kern="0" spc="37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a:t>
            </a:r>
            <a:r>
              <a:rPr sz="2000" kern="0" spc="-29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日本近代第一个教育法</a:t>
            </a:r>
            <a:r>
              <a:rPr sz="2000" kern="0" spc="-90" dirty="0">
                <a:solidFill>
                  <a:srgbClr val="000000">
                    <a:alpha val="100000"/>
                  </a:srgbClr>
                </a:solidFill>
                <a:latin typeface="Microsoft YaHei"/>
                <a:ea typeface="Microsoft YaHei"/>
                <a:cs typeface="Microsoft YaHei"/>
              </a:rPr>
              <a:t>令；</a:t>
            </a:r>
            <a:endParaRPr lang="Microsoft YaHei" altLang="Microsoft YaHei" sz="2000" dirty="0"/>
          </a:p>
          <a:p>
            <a:pPr marL="25400" algn="l" rtl="0" eaLnBrk="0">
              <a:lnSpc>
                <a:spcPts val="3599"/>
              </a:lnSpc>
              <a:tabLst/>
            </a:pPr>
            <a:r>
              <a:rPr sz="2000" kern="0" spc="-50" dirty="0">
                <a:solidFill>
                  <a:srgbClr val="000000">
                    <a:alpha val="100000"/>
                  </a:srgbClr>
                </a:solidFill>
                <a:latin typeface="Microsoft YaHei"/>
                <a:ea typeface="Microsoft YaHei"/>
                <a:cs typeface="Microsoft YaHei"/>
              </a:rPr>
              <a:t>2、</a:t>
            </a:r>
            <a:r>
              <a:rPr sz="2000" kern="0" spc="-38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1879年，废除《学制令》，颁布《教育</a:t>
            </a:r>
            <a:r>
              <a:rPr sz="2000" kern="0" spc="-60" dirty="0">
                <a:solidFill>
                  <a:srgbClr val="000000">
                    <a:alpha val="100000"/>
                  </a:srgbClr>
                </a:solidFill>
                <a:latin typeface="Microsoft YaHei"/>
                <a:ea typeface="Microsoft YaHei"/>
                <a:cs typeface="Microsoft YaHei"/>
              </a:rPr>
              <a:t>令》；</a:t>
            </a:r>
            <a:endParaRPr lang="Microsoft YaHei" altLang="Microsoft YaHei" sz="2000" dirty="0"/>
          </a:p>
          <a:p>
            <a:pPr algn="l" rtl="0" eaLnBrk="0">
              <a:lnSpc>
                <a:spcPct val="103000"/>
              </a:lnSpc>
              <a:tabLst/>
            </a:pPr>
            <a:endParaRPr lang="Arial" altLang="Arial" sz="1300" dirty="0"/>
          </a:p>
          <a:p>
            <a:pPr marL="27940" algn="l" rtl="0" eaLnBrk="0">
              <a:lnSpc>
                <a:spcPct val="91000"/>
              </a:lnSpc>
              <a:spcBef>
                <a:spcPts val="3"/>
              </a:spcBef>
              <a:tabLst/>
            </a:pPr>
            <a:r>
              <a:rPr sz="2000" kern="0" spc="-50" dirty="0">
                <a:solidFill>
                  <a:srgbClr val="000000">
                    <a:alpha val="100000"/>
                  </a:srgbClr>
                </a:solidFill>
                <a:latin typeface="Microsoft YaHei"/>
                <a:ea typeface="Microsoft YaHei"/>
                <a:cs typeface="Microsoft YaHei"/>
              </a:rPr>
              <a:t>3、</a:t>
            </a:r>
            <a:r>
              <a:rPr sz="2000" kern="0" spc="-34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1880年，颁布《修改教育令》</a:t>
            </a:r>
            <a:endParaRPr lang="Microsoft YaHei" altLang="Microsoft YaHei" sz="2000" dirty="0"/>
          </a:p>
        </p:txBody>
      </p:sp>
      <p:sp>
        <p:nvSpPr>
          <p:cNvPr id="3982" name="textbox 398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398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36" name="group 536"/>
          <p:cNvGrpSpPr/>
          <p:nvPr/>
        </p:nvGrpSpPr>
        <p:grpSpPr>
          <a:xfrm rot="21600000">
            <a:off x="1584024" y="181482"/>
            <a:ext cx="2422666" cy="199231"/>
            <a:chOff x="0" y="0"/>
            <a:chExt cx="2422666" cy="199231"/>
          </a:xfrm>
        </p:grpSpPr>
        <p:pic>
          <p:nvPicPr>
            <p:cNvPr id="3986" name="picture 3986"/>
            <p:cNvPicPr>
              <a:picLocks noChangeAspect="1"/>
            </p:cNvPicPr>
            <p:nvPr/>
          </p:nvPicPr>
          <p:blipFill>
            <a:blip r:embed="rId3"/>
            <a:stretch>
              <a:fillRect/>
            </a:stretch>
          </p:blipFill>
          <p:spPr>
            <a:xfrm rot="21600000">
              <a:off x="13274" y="11350"/>
              <a:ext cx="2409391" cy="187881"/>
            </a:xfrm>
            <a:prstGeom prst="rect">
              <a:avLst/>
            </a:prstGeom>
          </p:spPr>
        </p:pic>
        <p:sp>
          <p:nvSpPr>
            <p:cNvPr id="3988" name="textbox 3988"/>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399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 name="picture 382"/>
          <p:cNvPicPr>
            <a:picLocks noChangeAspect="1"/>
          </p:cNvPicPr>
          <p:nvPr/>
        </p:nvPicPr>
        <p:blipFill>
          <a:blip r:embed="rId2"/>
          <a:stretch>
            <a:fillRect/>
          </a:stretch>
        </p:blipFill>
        <p:spPr>
          <a:xfrm rot="21600000">
            <a:off x="0" y="0"/>
            <a:ext cx="12192000" cy="6858000"/>
          </a:xfrm>
          <a:prstGeom prst="rect">
            <a:avLst/>
          </a:prstGeom>
        </p:spPr>
      </p:pic>
      <p:sp>
        <p:nvSpPr>
          <p:cNvPr id="38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44" name="group 44"/>
          <p:cNvGrpSpPr/>
          <p:nvPr/>
        </p:nvGrpSpPr>
        <p:grpSpPr>
          <a:xfrm rot="21600000">
            <a:off x="4191000" y="2001010"/>
            <a:ext cx="4029456" cy="4030981"/>
            <a:chOff x="0" y="0"/>
            <a:chExt cx="4029456" cy="4030981"/>
          </a:xfrm>
        </p:grpSpPr>
        <p:pic>
          <p:nvPicPr>
            <p:cNvPr id="386" name="picture 386"/>
            <p:cNvPicPr>
              <a:picLocks noChangeAspect="1"/>
            </p:cNvPicPr>
            <p:nvPr/>
          </p:nvPicPr>
          <p:blipFill>
            <a:blip r:embed="rId3"/>
            <a:stretch>
              <a:fillRect/>
            </a:stretch>
          </p:blipFill>
          <p:spPr>
            <a:xfrm rot="21600000">
              <a:off x="0" y="0"/>
              <a:ext cx="4029456" cy="4030981"/>
            </a:xfrm>
            <a:prstGeom prst="rect">
              <a:avLst/>
            </a:prstGeom>
          </p:spPr>
        </p:pic>
        <p:pic>
          <p:nvPicPr>
            <p:cNvPr id="388" name="picture 388"/>
            <p:cNvPicPr>
              <a:picLocks noChangeAspect="1"/>
            </p:cNvPicPr>
            <p:nvPr/>
          </p:nvPicPr>
          <p:blipFill>
            <a:blip r:embed="rId4"/>
            <a:stretch>
              <a:fillRect/>
            </a:stretch>
          </p:blipFill>
          <p:spPr>
            <a:xfrm rot="21600000">
              <a:off x="3206622" y="1638137"/>
              <a:ext cx="399626" cy="1224100"/>
            </a:xfrm>
            <a:prstGeom prst="rect">
              <a:avLst/>
            </a:prstGeom>
          </p:spPr>
        </p:pic>
        <p:sp>
          <p:nvSpPr>
            <p:cNvPr id="390" name="textbox 390"/>
            <p:cNvSpPr/>
            <p:nvPr/>
          </p:nvSpPr>
          <p:spPr>
            <a:xfrm>
              <a:off x="521328" y="1138725"/>
              <a:ext cx="3315334" cy="1719579"/>
            </a:xfrm>
            <a:prstGeom prst="rect">
              <a:avLst/>
            </a:prstGeom>
          </p:spPr>
          <p:txBody>
            <a:bodyPr vert="eaVert" wrap="square" lIns="0" tIns="0" rIns="0" bIns="0"/>
            <a:lstStyle/>
            <a:p>
              <a:pPr algn="l" rtl="0" eaLnBrk="0">
                <a:lnSpc>
                  <a:spcPct val="81894"/>
                </a:lnSpc>
                <a:tabLst/>
              </a:pPr>
              <a:endParaRPr lang="Arial" altLang="Arial" sz="100" dirty="0"/>
            </a:p>
            <a:p>
              <a:pPr algn="r" rtl="0" eaLnBrk="0">
                <a:lnSpc>
                  <a:spcPts val="4642"/>
                </a:lnSpc>
                <a:tabLst/>
              </a:pPr>
              <a:r>
                <a:rPr sz="3200" b="1" kern="0" spc="0" dirty="0">
                  <a:solidFill>
                    <a:srgbClr val="FFFFFF">
                      <a:alpha val="100000"/>
                    </a:srgbClr>
                  </a:solidFill>
                  <a:latin typeface="Microsoft YaHei"/>
                  <a:ea typeface="Microsoft YaHei"/>
                  <a:cs typeface="Microsoft YaHei"/>
                </a:rPr>
                <a:t>颜之推</a:t>
              </a:r>
              <a:endParaRPr lang="Microsoft YaHei" altLang="Microsoft YaHei" sz="3200" dirty="0"/>
            </a:p>
            <a:p>
              <a:pPr algn="l" rtl="0" eaLnBrk="0">
                <a:lnSpc>
                  <a:spcPct val="106000"/>
                </a:lnSpc>
                <a:tabLst/>
              </a:pPr>
              <a:endParaRPr lang="Arial" altLang="Arial" sz="1000" dirty="0"/>
            </a:p>
            <a:p>
              <a:pPr algn="l" rtl="0" eaLnBrk="0">
                <a:lnSpc>
                  <a:spcPct val="106000"/>
                </a:lnSpc>
                <a:tabLst/>
              </a:pPr>
              <a:endParaRPr lang="Arial" altLang="Arial" sz="1000" dirty="0"/>
            </a:p>
            <a:p>
              <a:pPr algn="l" rtl="0" eaLnBrk="0">
                <a:lnSpc>
                  <a:spcPct val="106000"/>
                </a:lnSpc>
                <a:tabLst/>
              </a:pPr>
              <a:endParaRPr lang="Arial" altLang="Arial" sz="1000" dirty="0"/>
            </a:p>
            <a:p>
              <a:pPr algn="l" rtl="0" eaLnBrk="0">
                <a:lnSpc>
                  <a:spcPct val="106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1000"/>
                </a:lnSpc>
                <a:tabLst/>
              </a:pPr>
              <a:endParaRPr lang="Arial" altLang="Arial" sz="800" dirty="0"/>
            </a:p>
            <a:p>
              <a:pPr marL="12700" algn="l" rtl="0" eaLnBrk="0">
                <a:lnSpc>
                  <a:spcPts val="4642"/>
                </a:lnSpc>
                <a:spcBef>
                  <a:spcPts val="1"/>
                </a:spcBef>
                <a:tabLst/>
              </a:pPr>
              <a:r>
                <a:rPr sz="3200" b="1" kern="0" spc="0" dirty="0">
                  <a:solidFill>
                    <a:srgbClr val="FFFFFF">
                      <a:alpha val="100000"/>
                    </a:srgbClr>
                  </a:solidFill>
                  <a:latin typeface="Microsoft YaHei"/>
                  <a:ea typeface="Microsoft YaHei"/>
                  <a:cs typeface="Microsoft YaHei"/>
                </a:rPr>
                <a:t>王守仁</a:t>
              </a:r>
              <a:endParaRPr lang="Microsoft YaHei" altLang="Microsoft YaHei" sz="3200" dirty="0"/>
            </a:p>
          </p:txBody>
        </p:sp>
      </p:grpSp>
      <p:grpSp>
        <p:nvGrpSpPr>
          <p:cNvPr id="46" name="group 46"/>
          <p:cNvGrpSpPr/>
          <p:nvPr/>
        </p:nvGrpSpPr>
        <p:grpSpPr>
          <a:xfrm rot="21600000">
            <a:off x="2762890" y="1103286"/>
            <a:ext cx="6918852" cy="529933"/>
            <a:chOff x="0" y="0"/>
            <a:chExt cx="6918852" cy="529933"/>
          </a:xfrm>
        </p:grpSpPr>
        <p:pic>
          <p:nvPicPr>
            <p:cNvPr id="392" name="picture 392"/>
            <p:cNvPicPr>
              <a:picLocks noChangeAspect="1"/>
            </p:cNvPicPr>
            <p:nvPr/>
          </p:nvPicPr>
          <p:blipFill>
            <a:blip r:embed="rId5"/>
            <a:stretch>
              <a:fillRect/>
            </a:stretch>
          </p:blipFill>
          <p:spPr>
            <a:xfrm rot="21600000">
              <a:off x="11802" y="18952"/>
              <a:ext cx="6907049" cy="510980"/>
            </a:xfrm>
            <a:prstGeom prst="rect">
              <a:avLst/>
            </a:prstGeom>
          </p:spPr>
        </p:pic>
        <p:sp>
          <p:nvSpPr>
            <p:cNvPr id="394" name="textbox 394"/>
            <p:cNvSpPr/>
            <p:nvPr/>
          </p:nvSpPr>
          <p:spPr>
            <a:xfrm>
              <a:off x="-12700" y="-12700"/>
              <a:ext cx="6944359" cy="603250"/>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第二章  中国古代学前教育思想</a:t>
              </a:r>
              <a:endParaRPr lang="Microsoft YaHei" altLang="Microsoft YaHei" sz="3900" dirty="0"/>
            </a:p>
          </p:txBody>
        </p:sp>
      </p:grpSp>
      <p:sp>
        <p:nvSpPr>
          <p:cNvPr id="396" name="textbox 396"/>
          <p:cNvSpPr/>
          <p:nvPr/>
        </p:nvSpPr>
        <p:spPr>
          <a:xfrm>
            <a:off x="5727592" y="5157823"/>
            <a:ext cx="834389" cy="466725"/>
          </a:xfrm>
          <a:prstGeom prst="rect">
            <a:avLst/>
          </a:prstGeom>
        </p:spPr>
        <p:txBody>
          <a:bodyPr vert="horz" wrap="square" lIns="0" tIns="0" rIns="0" bIns="0"/>
          <a:lstStyle/>
          <a:p>
            <a:pPr algn="l" rtl="0" eaLnBrk="0">
              <a:lnSpc>
                <a:spcPct val="97466"/>
              </a:lnSpc>
              <a:tabLst/>
            </a:pPr>
            <a:endParaRPr lang="Arial" altLang="Arial" sz="100" dirty="0"/>
          </a:p>
          <a:p>
            <a:pPr marL="12700" algn="l" rtl="0" eaLnBrk="0">
              <a:lnSpc>
                <a:spcPct val="90000"/>
              </a:lnSpc>
              <a:tabLst/>
            </a:pPr>
            <a:r>
              <a:rPr sz="3200" b="1" kern="0" spc="-20" dirty="0">
                <a:solidFill>
                  <a:srgbClr val="FFFFFF">
                    <a:alpha val="100000"/>
                  </a:srgbClr>
                </a:solidFill>
                <a:latin typeface="Microsoft YaHei"/>
                <a:ea typeface="Microsoft YaHei"/>
                <a:cs typeface="Microsoft YaHei"/>
              </a:rPr>
              <a:t>朱熹</a:t>
            </a:r>
            <a:endParaRPr lang="Microsoft YaHei" altLang="Microsoft YaHei" sz="3200" dirty="0"/>
          </a:p>
        </p:txBody>
      </p:sp>
      <p:sp>
        <p:nvSpPr>
          <p:cNvPr id="398" name="textbox 398"/>
          <p:cNvSpPr/>
          <p:nvPr/>
        </p:nvSpPr>
        <p:spPr>
          <a:xfrm>
            <a:off x="5962972" y="2416577"/>
            <a:ext cx="834389" cy="467994"/>
          </a:xfrm>
          <a:prstGeom prst="rect">
            <a:avLst/>
          </a:prstGeom>
        </p:spPr>
        <p:txBody>
          <a:bodyPr vert="horz" wrap="square" lIns="0" tIns="0" rIns="0" bIns="0"/>
          <a:lstStyle/>
          <a:p>
            <a:pPr algn="l" rtl="0" eaLnBrk="0">
              <a:lnSpc>
                <a:spcPct val="73081"/>
              </a:lnSpc>
              <a:tabLst/>
            </a:pPr>
            <a:endParaRPr lang="Arial" altLang="Arial" sz="100" dirty="0"/>
          </a:p>
          <a:p>
            <a:pPr marL="12700" algn="l" rtl="0" eaLnBrk="0">
              <a:lnSpc>
                <a:spcPct val="91000"/>
              </a:lnSpc>
              <a:tabLst/>
            </a:pPr>
            <a:r>
              <a:rPr sz="3200" b="1" kern="0" spc="-20" dirty="0">
                <a:solidFill>
                  <a:srgbClr val="FFFFFF">
                    <a:alpha val="100000"/>
                  </a:srgbClr>
                </a:solidFill>
                <a:latin typeface="Microsoft YaHei"/>
                <a:ea typeface="Microsoft YaHei"/>
                <a:cs typeface="Microsoft YaHei"/>
              </a:rPr>
              <a:t>贾谊</a:t>
            </a:r>
            <a:endParaRPr lang="Microsoft YaHei" altLang="Microsoft YaHei" sz="3200" dirty="0"/>
          </a:p>
        </p:txBody>
      </p:sp>
      <p:sp>
        <p:nvSpPr>
          <p:cNvPr id="400" name="textbox 400"/>
          <p:cNvSpPr/>
          <p:nvPr/>
        </p:nvSpPr>
        <p:spPr>
          <a:xfrm>
            <a:off x="5805065" y="3832852"/>
            <a:ext cx="935989" cy="360045"/>
          </a:xfrm>
          <a:prstGeom prst="rect">
            <a:avLst/>
          </a:prstGeom>
        </p:spPr>
        <p:txBody>
          <a:bodyPr vert="horz" wrap="square" lIns="0" tIns="0" rIns="0" bIns="0"/>
          <a:lstStyle/>
          <a:p>
            <a:pPr algn="l" rtl="0" eaLnBrk="0">
              <a:lnSpc>
                <a:spcPct val="92294"/>
              </a:lnSpc>
              <a:tabLst/>
            </a:pPr>
            <a:endParaRPr lang="Arial" altLang="Arial" sz="100" dirty="0"/>
          </a:p>
          <a:p>
            <a:pPr marL="12700" algn="l" rtl="0" eaLnBrk="0">
              <a:lnSpc>
                <a:spcPct val="91000"/>
              </a:lnSpc>
              <a:tabLst/>
            </a:pPr>
            <a:r>
              <a:rPr sz="2400" kern="0" spc="-20" dirty="0">
                <a:solidFill>
                  <a:srgbClr val="000000">
                    <a:alpha val="100000"/>
                  </a:srgbClr>
                </a:solidFill>
                <a:latin typeface="Microsoft YaHei"/>
                <a:ea typeface="Microsoft YaHei"/>
                <a:cs typeface="Microsoft YaHei"/>
              </a:rPr>
              <a:t>思想家</a:t>
            </a:r>
            <a:endParaRPr lang="Microsoft YaHei" altLang="Microsoft YaHei" sz="2400" dirty="0"/>
          </a:p>
        </p:txBody>
      </p:sp>
      <p:sp>
        <p:nvSpPr>
          <p:cNvPr id="40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2" name="picture 3992"/>
          <p:cNvPicPr>
            <a:picLocks noChangeAspect="1"/>
          </p:cNvPicPr>
          <p:nvPr/>
        </p:nvPicPr>
        <p:blipFill>
          <a:blip r:embed="rId2"/>
          <a:stretch>
            <a:fillRect/>
          </a:stretch>
        </p:blipFill>
        <p:spPr>
          <a:xfrm rot="21600000">
            <a:off x="0" y="0"/>
            <a:ext cx="12192000" cy="6858000"/>
          </a:xfrm>
          <a:prstGeom prst="rect">
            <a:avLst/>
          </a:prstGeom>
        </p:spPr>
      </p:pic>
      <p:sp>
        <p:nvSpPr>
          <p:cNvPr id="399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996" name="textbox 3996"/>
          <p:cNvSpPr/>
          <p:nvPr/>
        </p:nvSpPr>
        <p:spPr>
          <a:xfrm>
            <a:off x="1432881" y="508501"/>
            <a:ext cx="6584950" cy="5754370"/>
          </a:xfrm>
          <a:prstGeom prst="rect">
            <a:avLst/>
          </a:prstGeom>
        </p:spPr>
        <p:txBody>
          <a:bodyPr vert="horz" wrap="square" lIns="0" tIns="0" rIns="0" bIns="0"/>
          <a:lstStyle/>
          <a:p>
            <a:pPr algn="l" rtl="0" eaLnBrk="0">
              <a:lnSpc>
                <a:spcPct val="87417"/>
              </a:lnSpc>
              <a:tabLst/>
            </a:pPr>
            <a:endParaRPr lang="Arial" altLang="Arial" sz="100" dirty="0"/>
          </a:p>
          <a:p>
            <a:pPr marL="114300" algn="l" rtl="0" eaLnBrk="0">
              <a:lnSpc>
                <a:spcPct val="91000"/>
              </a:lnSpc>
              <a:tabLst/>
            </a:pPr>
            <a:r>
              <a:rPr sz="2400" b="1" kern="0" spc="-10" dirty="0">
                <a:solidFill>
                  <a:srgbClr val="7F7F7F">
                    <a:alpha val="100000"/>
                  </a:srgbClr>
                </a:solidFill>
                <a:latin typeface="Microsoft YaHei"/>
                <a:ea typeface="Microsoft YaHei"/>
                <a:cs typeface="Microsoft YaHei"/>
              </a:rPr>
              <a:t>近代日本的学前教育发展</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12700" algn="l" rtl="0" eaLnBrk="0">
              <a:lnSpc>
                <a:spcPts val="2587"/>
              </a:lnSpc>
              <a:spcBef>
                <a:spcPts val="600"/>
              </a:spcBef>
              <a:tabLst/>
            </a:pPr>
            <a:r>
              <a:rPr sz="2000" kern="0" spc="-10" dirty="0">
                <a:solidFill>
                  <a:srgbClr val="000000">
                    <a:alpha val="100000"/>
                  </a:srgbClr>
                </a:solidFill>
                <a:latin typeface="Microsoft YaHei"/>
                <a:ea typeface="Microsoft YaHei"/>
                <a:cs typeface="Microsoft YaHei"/>
              </a:rPr>
              <a:t>(二)《幼儿园保育及设备规程》的制定</a:t>
            </a:r>
            <a:endParaRPr lang="Microsoft YaHei" altLang="Microsoft YaHei" sz="2000" dirty="0"/>
          </a:p>
          <a:p>
            <a:pPr algn="l" rtl="0" eaLnBrk="0">
              <a:lnSpc>
                <a:spcPct val="140000"/>
              </a:lnSpc>
              <a:tabLst/>
            </a:pPr>
            <a:endParaRPr lang="Arial" altLang="Arial" sz="1000" dirty="0"/>
          </a:p>
          <a:p>
            <a:pPr marL="93344" algn="l" rtl="0" eaLnBrk="0">
              <a:lnSpc>
                <a:spcPct val="99000"/>
              </a:lnSpc>
              <a:spcBef>
                <a:spcPts val="551"/>
              </a:spcBef>
              <a:tabLst/>
            </a:pPr>
            <a:r>
              <a:rPr sz="1800" kern="0" spc="-80" dirty="0">
                <a:solidFill>
                  <a:srgbClr val="000000">
                    <a:alpha val="100000"/>
                  </a:srgbClr>
                </a:solidFill>
                <a:latin typeface="Microsoft YaHei"/>
                <a:ea typeface="Microsoft YaHei"/>
                <a:cs typeface="Microsoft YaHei"/>
              </a:rPr>
              <a:t>1.背景：</a:t>
            </a:r>
            <a:endParaRPr lang="Microsoft YaHei" altLang="Microsoft YaHei" sz="1800" dirty="0"/>
          </a:p>
          <a:p>
            <a:pPr marL="81914" algn="l" rtl="0" eaLnBrk="0">
              <a:lnSpc>
                <a:spcPct val="83000"/>
              </a:lnSpc>
              <a:spcBef>
                <a:spcPts val="1437"/>
              </a:spcBef>
              <a:tabLst/>
            </a:pPr>
            <a:r>
              <a:rPr sz="2000" kern="0" spc="0" dirty="0">
                <a:solidFill>
                  <a:srgbClr val="000000">
                    <a:alpha val="100000"/>
                  </a:srgbClr>
                </a:solidFill>
                <a:latin typeface="Microsoft YaHei"/>
                <a:ea typeface="Microsoft YaHei"/>
                <a:cs typeface="Microsoft YaHei"/>
              </a:rPr>
              <a:t>2.1899年颁布第</a:t>
            </a:r>
            <a:r>
              <a:rPr sz="2000" kern="0" spc="-10" dirty="0">
                <a:solidFill>
                  <a:srgbClr val="000000">
                    <a:alpha val="100000"/>
                  </a:srgbClr>
                </a:solidFill>
                <a:latin typeface="Microsoft YaHei"/>
                <a:ea typeface="Microsoft YaHei"/>
                <a:cs typeface="Microsoft YaHei"/>
              </a:rPr>
              <a:t>一个幼儿园教育法令</a:t>
            </a:r>
            <a:endParaRPr lang="Microsoft YaHei" altLang="Microsoft YaHei" sz="2000" dirty="0"/>
          </a:p>
          <a:p>
            <a:pPr marL="219709" algn="l" rtl="0" eaLnBrk="0">
              <a:lnSpc>
                <a:spcPts val="3581"/>
              </a:lnSpc>
              <a:tabLst/>
            </a:pPr>
            <a:r>
              <a:rPr sz="1900" kern="0" spc="-130" dirty="0">
                <a:solidFill>
                  <a:srgbClr val="000000">
                    <a:alpha val="100000"/>
                  </a:srgbClr>
                </a:solidFill>
                <a:latin typeface="Microsoft YaHei"/>
                <a:ea typeface="Microsoft YaHei"/>
                <a:cs typeface="Microsoft YaHei"/>
              </a:rPr>
              <a:t>基本内容：</a:t>
            </a:r>
            <a:endParaRPr lang="Microsoft YaHei" altLang="Microsoft YaHei" sz="1900" dirty="0"/>
          </a:p>
          <a:p>
            <a:pPr marL="69850" algn="l" rtl="0" eaLnBrk="0">
              <a:lnSpc>
                <a:spcPct val="91000"/>
              </a:lnSpc>
              <a:spcBef>
                <a:spcPts val="1627"/>
              </a:spcBef>
              <a:tabLst/>
            </a:pPr>
            <a:r>
              <a:rPr sz="2000" kern="0" spc="-140" dirty="0">
                <a:solidFill>
                  <a:srgbClr val="000000">
                    <a:alpha val="100000"/>
                  </a:srgbClr>
                </a:solidFill>
                <a:latin typeface="Microsoft YaHei"/>
                <a:ea typeface="Microsoft YaHei"/>
                <a:cs typeface="Microsoft YaHei"/>
              </a:rPr>
              <a:t>对象：</a:t>
            </a:r>
            <a:r>
              <a:rPr sz="2000" kern="0" spc="510" dirty="0">
                <a:solidFill>
                  <a:srgbClr val="000000">
                    <a:alpha val="100000"/>
                  </a:srgbClr>
                </a:solidFill>
                <a:latin typeface="Microsoft YaHei"/>
                <a:ea typeface="Microsoft YaHei"/>
                <a:cs typeface="Microsoft YaHei"/>
              </a:rPr>
              <a:t> </a:t>
            </a:r>
            <a:r>
              <a:rPr sz="2000" kern="0" spc="-140" dirty="0">
                <a:solidFill>
                  <a:srgbClr val="000000">
                    <a:alpha val="100000"/>
                  </a:srgbClr>
                </a:solidFill>
                <a:latin typeface="Microsoft YaHei"/>
                <a:ea typeface="Microsoft YaHei"/>
                <a:cs typeface="Microsoft YaHei"/>
              </a:rPr>
              <a:t>3岁至学龄</a:t>
            </a:r>
            <a:endParaRPr lang="Microsoft YaHei" altLang="Microsoft YaHei" sz="2000" dirty="0"/>
          </a:p>
          <a:p>
            <a:pPr marL="80644" algn="l" rtl="0" eaLnBrk="0">
              <a:lnSpc>
                <a:spcPct val="85000"/>
              </a:lnSpc>
              <a:spcBef>
                <a:spcPts val="1436"/>
              </a:spcBef>
              <a:tabLst/>
            </a:pPr>
            <a:r>
              <a:rPr sz="1900" kern="0" spc="-100" dirty="0">
                <a:solidFill>
                  <a:srgbClr val="000000">
                    <a:alpha val="100000"/>
                  </a:srgbClr>
                </a:solidFill>
                <a:latin typeface="Microsoft YaHei"/>
                <a:ea typeface="Microsoft YaHei"/>
                <a:cs typeface="Microsoft YaHei"/>
              </a:rPr>
              <a:t>时间：</a:t>
            </a:r>
            <a:r>
              <a:rPr sz="1900" kern="0" spc="490" dirty="0">
                <a:solidFill>
                  <a:srgbClr val="000000">
                    <a:alpha val="100000"/>
                  </a:srgbClr>
                </a:solidFill>
                <a:latin typeface="Microsoft YaHei"/>
                <a:ea typeface="Microsoft YaHei"/>
                <a:cs typeface="Microsoft YaHei"/>
              </a:rPr>
              <a:t> </a:t>
            </a:r>
            <a:r>
              <a:rPr sz="1900" kern="0" spc="-100" dirty="0">
                <a:solidFill>
                  <a:srgbClr val="000000">
                    <a:alpha val="100000"/>
                  </a:srgbClr>
                </a:solidFill>
                <a:latin typeface="Microsoft YaHei"/>
                <a:ea typeface="Microsoft YaHei"/>
                <a:cs typeface="Microsoft YaHei"/>
              </a:rPr>
              <a:t>5小时</a:t>
            </a:r>
            <a:endParaRPr lang="Microsoft YaHei" altLang="Microsoft YaHei" sz="1900" dirty="0"/>
          </a:p>
          <a:p>
            <a:pPr marL="80644" algn="l" rtl="0" eaLnBrk="0">
              <a:lnSpc>
                <a:spcPts val="3611"/>
              </a:lnSpc>
              <a:tabLst/>
            </a:pPr>
            <a:r>
              <a:rPr sz="1900" kern="0" spc="-90" dirty="0">
                <a:solidFill>
                  <a:srgbClr val="000000">
                    <a:alpha val="100000"/>
                  </a:srgbClr>
                </a:solidFill>
                <a:latin typeface="Microsoft YaHei"/>
                <a:ea typeface="Microsoft YaHei"/>
                <a:cs typeface="Microsoft YaHei"/>
              </a:rPr>
              <a:t>比率：  1:40</a:t>
            </a:r>
            <a:endParaRPr lang="Microsoft YaHei" altLang="Microsoft YaHei" sz="1900" dirty="0"/>
          </a:p>
          <a:p>
            <a:pPr marL="69214" algn="l" rtl="0" eaLnBrk="0">
              <a:lnSpc>
                <a:spcPts val="3619"/>
              </a:lnSpc>
              <a:tabLst/>
            </a:pPr>
            <a:r>
              <a:rPr sz="1900" kern="0" spc="-90" dirty="0">
                <a:solidFill>
                  <a:srgbClr val="000000">
                    <a:alpha val="100000"/>
                  </a:srgbClr>
                </a:solidFill>
                <a:latin typeface="Microsoft YaHei"/>
                <a:ea typeface="Microsoft YaHei"/>
                <a:cs typeface="Microsoft YaHei"/>
              </a:rPr>
              <a:t>名额：  100</a:t>
            </a:r>
            <a:endParaRPr lang="Microsoft YaHei" altLang="Microsoft YaHei" sz="1900" dirty="0"/>
          </a:p>
          <a:p>
            <a:pPr marL="69850" algn="l" rtl="0" eaLnBrk="0">
              <a:lnSpc>
                <a:spcPts val="3585"/>
              </a:lnSpc>
              <a:tabLst/>
            </a:pPr>
            <a:r>
              <a:rPr sz="2000" kern="0" spc="-10" dirty="0">
                <a:solidFill>
                  <a:srgbClr val="000000">
                    <a:alpha val="100000"/>
                  </a:srgbClr>
                </a:solidFill>
                <a:latin typeface="Microsoft YaHei"/>
                <a:ea typeface="Microsoft YaHei"/>
                <a:cs typeface="Microsoft YaHei"/>
              </a:rPr>
              <a:t>保育要领</a:t>
            </a:r>
            <a:endParaRPr lang="Microsoft YaHei" altLang="Microsoft YaHei" sz="2000" dirty="0"/>
          </a:p>
          <a:p>
            <a:pPr marL="69850" algn="l" rtl="0" eaLnBrk="0">
              <a:lnSpc>
                <a:spcPct val="91000"/>
              </a:lnSpc>
              <a:spcBef>
                <a:spcPts val="1623"/>
              </a:spcBef>
              <a:tabLst/>
            </a:pPr>
            <a:r>
              <a:rPr sz="2000" kern="0" spc="0" dirty="0">
                <a:solidFill>
                  <a:srgbClr val="000000">
                    <a:alpha val="100000"/>
                  </a:srgbClr>
                </a:solidFill>
                <a:latin typeface="Microsoft YaHei"/>
                <a:ea typeface="Microsoft YaHei"/>
                <a:cs typeface="Microsoft YaHei"/>
              </a:rPr>
              <a:t>保育项目：游戏、唱歌、谈话、手工作业</a:t>
            </a:r>
            <a:endParaRPr lang="Microsoft YaHei" altLang="Microsoft YaHei" sz="2000" dirty="0"/>
          </a:p>
          <a:p>
            <a:pPr algn="l" rtl="0" eaLnBrk="0">
              <a:lnSpc>
                <a:spcPct val="107000"/>
              </a:lnSpc>
              <a:tabLst/>
            </a:pPr>
            <a:endParaRPr lang="Arial" altLang="Arial" sz="1100" dirty="0"/>
          </a:p>
          <a:p>
            <a:pPr algn="r" rtl="0" eaLnBrk="0">
              <a:lnSpc>
                <a:spcPct val="91000"/>
              </a:lnSpc>
              <a:spcBef>
                <a:spcPts val="3"/>
              </a:spcBef>
              <a:tabLst/>
            </a:pPr>
            <a:r>
              <a:rPr sz="2000" kern="0" spc="0" dirty="0">
                <a:solidFill>
                  <a:srgbClr val="000000">
                    <a:alpha val="100000"/>
                  </a:srgbClr>
                </a:solidFill>
                <a:latin typeface="Microsoft YaHei"/>
                <a:ea typeface="Microsoft YaHei"/>
                <a:cs typeface="Microsoft YaHei"/>
              </a:rPr>
              <a:t>设备：房屋、游戏场地、教学设备、操场、饮水、采光</a:t>
            </a:r>
            <a:r>
              <a:rPr sz="2000" kern="0" spc="-10" dirty="0">
                <a:solidFill>
                  <a:srgbClr val="000000">
                    <a:alpha val="100000"/>
                  </a:srgbClr>
                </a:solidFill>
                <a:latin typeface="Microsoft YaHei"/>
                <a:ea typeface="Microsoft YaHei"/>
                <a:cs typeface="Microsoft YaHei"/>
              </a:rPr>
              <a:t>等</a:t>
            </a:r>
            <a:endParaRPr lang="Microsoft YaHei" altLang="Microsoft YaHei" sz="2000" dirty="0"/>
          </a:p>
        </p:txBody>
      </p:sp>
      <p:sp>
        <p:nvSpPr>
          <p:cNvPr id="3998" name="textbox 399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400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38" name="group 538"/>
          <p:cNvGrpSpPr/>
          <p:nvPr/>
        </p:nvGrpSpPr>
        <p:grpSpPr>
          <a:xfrm rot="21600000">
            <a:off x="1584024" y="181482"/>
            <a:ext cx="2475911" cy="199231"/>
            <a:chOff x="0" y="0"/>
            <a:chExt cx="2475911" cy="199231"/>
          </a:xfrm>
        </p:grpSpPr>
        <p:pic>
          <p:nvPicPr>
            <p:cNvPr id="4002" name="picture 4002"/>
            <p:cNvPicPr>
              <a:picLocks noChangeAspect="1"/>
            </p:cNvPicPr>
            <p:nvPr/>
          </p:nvPicPr>
          <p:blipFill>
            <a:blip r:embed="rId3"/>
            <a:stretch>
              <a:fillRect/>
            </a:stretch>
          </p:blipFill>
          <p:spPr>
            <a:xfrm rot="21600000">
              <a:off x="13274" y="11350"/>
              <a:ext cx="2462636" cy="187880"/>
            </a:xfrm>
            <a:prstGeom prst="rect">
              <a:avLst/>
            </a:prstGeom>
          </p:spPr>
        </p:pic>
        <p:sp>
          <p:nvSpPr>
            <p:cNvPr id="4004" name="textbox 4004"/>
            <p:cNvSpPr/>
            <p:nvPr/>
          </p:nvSpPr>
          <p:spPr>
            <a:xfrm>
              <a:off x="-12700" y="-12700"/>
              <a:ext cx="250190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400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8" name="picture 4008"/>
          <p:cNvPicPr>
            <a:picLocks noChangeAspect="1"/>
          </p:cNvPicPr>
          <p:nvPr/>
        </p:nvPicPr>
        <p:blipFill>
          <a:blip r:embed="rId2"/>
          <a:stretch>
            <a:fillRect/>
          </a:stretch>
        </p:blipFill>
        <p:spPr>
          <a:xfrm rot="21600000">
            <a:off x="0" y="0"/>
            <a:ext cx="12192000" cy="6858000"/>
          </a:xfrm>
          <a:prstGeom prst="rect">
            <a:avLst/>
          </a:prstGeom>
        </p:spPr>
      </p:pic>
      <p:sp>
        <p:nvSpPr>
          <p:cNvPr id="401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012" name="textbox 4012"/>
          <p:cNvSpPr/>
          <p:nvPr/>
        </p:nvSpPr>
        <p:spPr>
          <a:xfrm>
            <a:off x="1489127" y="1848255"/>
            <a:ext cx="5104765" cy="2129154"/>
          </a:xfrm>
          <a:prstGeom prst="rect">
            <a:avLst/>
          </a:prstGeom>
        </p:spPr>
        <p:txBody>
          <a:bodyPr vert="horz" wrap="square" lIns="0" tIns="0" rIns="0" bIns="0"/>
          <a:lstStyle/>
          <a:p>
            <a:pPr algn="l" rtl="0" eaLnBrk="0">
              <a:lnSpc>
                <a:spcPct val="87052"/>
              </a:lnSpc>
              <a:tabLst/>
            </a:pPr>
            <a:endParaRPr lang="Arial" altLang="Arial" sz="100" dirty="0"/>
          </a:p>
          <a:p>
            <a:pPr marL="13970" algn="l" rtl="0" eaLnBrk="0">
              <a:lnSpc>
                <a:spcPct val="99000"/>
              </a:lnSpc>
              <a:tabLst/>
            </a:pPr>
            <a:r>
              <a:rPr sz="1800" b="1" kern="0" spc="-110" dirty="0">
                <a:solidFill>
                  <a:srgbClr val="00B075">
                    <a:alpha val="100000"/>
                  </a:srgbClr>
                </a:solidFill>
                <a:latin typeface="Microsoft YaHei"/>
                <a:ea typeface="Microsoft YaHei"/>
                <a:cs typeface="Microsoft YaHei"/>
              </a:rPr>
              <a:t>积极：</a:t>
            </a:r>
            <a:endParaRPr lang="Microsoft YaHei" altLang="Microsoft YaHei" sz="1800" dirty="0"/>
          </a:p>
          <a:p>
            <a:pPr marL="12700" algn="l" rtl="0" eaLnBrk="0">
              <a:lnSpc>
                <a:spcPct val="83000"/>
              </a:lnSpc>
              <a:spcBef>
                <a:spcPts val="1427"/>
              </a:spcBef>
              <a:tabLst/>
            </a:pPr>
            <a:r>
              <a:rPr sz="2000" kern="0" spc="0" dirty="0">
                <a:solidFill>
                  <a:srgbClr val="000000">
                    <a:alpha val="100000"/>
                  </a:srgbClr>
                </a:solidFill>
                <a:latin typeface="Microsoft YaHei"/>
                <a:ea typeface="Microsoft YaHei"/>
                <a:cs typeface="Microsoft YaHei"/>
              </a:rPr>
              <a:t>是日本学前教育走向制度化的重要开端，标</a:t>
            </a:r>
            <a:r>
              <a:rPr sz="2000" kern="0" spc="-10" dirty="0">
                <a:solidFill>
                  <a:srgbClr val="000000">
                    <a:alpha val="100000"/>
                  </a:srgbClr>
                </a:solidFill>
                <a:latin typeface="Microsoft YaHei"/>
                <a:ea typeface="Microsoft YaHei"/>
                <a:cs typeface="Microsoft YaHei"/>
              </a:rPr>
              <a:t>志</a:t>
            </a:r>
            <a:endParaRPr lang="Microsoft YaHei" altLang="Microsoft YaHei" sz="2000" dirty="0"/>
          </a:p>
          <a:p>
            <a:pPr marL="13970" algn="l" rtl="0" eaLnBrk="0">
              <a:lnSpc>
                <a:spcPts val="3603"/>
              </a:lnSpc>
              <a:tabLst/>
            </a:pPr>
            <a:r>
              <a:rPr sz="2000" kern="0" spc="0" dirty="0">
                <a:solidFill>
                  <a:srgbClr val="000000">
                    <a:alpha val="100000"/>
                  </a:srgbClr>
                </a:solidFill>
                <a:latin typeface="Microsoft YaHei"/>
                <a:ea typeface="Microsoft YaHei"/>
                <a:cs typeface="Microsoft YaHei"/>
              </a:rPr>
              <a:t>进入了一个新的历史时期。</a:t>
            </a:r>
            <a:endParaRPr lang="Microsoft YaHei" altLang="Microsoft YaHei" sz="2000" dirty="0"/>
          </a:p>
          <a:p>
            <a:pPr marL="13970" algn="l" rtl="0" eaLnBrk="0">
              <a:lnSpc>
                <a:spcPct val="100000"/>
              </a:lnSpc>
              <a:spcBef>
                <a:spcPts val="1616"/>
              </a:spcBef>
              <a:tabLst/>
            </a:pPr>
            <a:r>
              <a:rPr sz="1800" b="1" kern="0" spc="-110" dirty="0">
                <a:solidFill>
                  <a:srgbClr val="00B075">
                    <a:alpha val="100000"/>
                  </a:srgbClr>
                </a:solidFill>
                <a:latin typeface="Microsoft YaHei"/>
                <a:ea typeface="Microsoft YaHei"/>
                <a:cs typeface="Microsoft YaHei"/>
              </a:rPr>
              <a:t>消极：</a:t>
            </a:r>
            <a:endParaRPr lang="Microsoft YaHei" altLang="Microsoft YaHei" sz="1800" dirty="0"/>
          </a:p>
          <a:p>
            <a:pPr algn="l" rtl="0" eaLnBrk="0">
              <a:lnSpc>
                <a:spcPct val="108000"/>
              </a:lnSpc>
              <a:tabLst/>
            </a:pPr>
            <a:endParaRPr lang="Arial" altLang="Arial" sz="1100" dirty="0"/>
          </a:p>
          <a:p>
            <a:pPr algn="l" rtl="0" eaLnBrk="0">
              <a:lnSpc>
                <a:spcPct val="9025"/>
              </a:lnSpc>
              <a:tabLst/>
            </a:pPr>
            <a:endParaRPr lang="Arial" altLang="Arial" sz="100" dirty="0"/>
          </a:p>
          <a:p>
            <a:pPr marL="13970" algn="l" rtl="0" eaLnBrk="0">
              <a:lnSpc>
                <a:spcPct val="91000"/>
              </a:lnSpc>
              <a:tabLst/>
            </a:pPr>
            <a:r>
              <a:rPr sz="2000" kern="0" spc="0" dirty="0">
                <a:solidFill>
                  <a:srgbClr val="000000">
                    <a:alpha val="100000"/>
                  </a:srgbClr>
                </a:solidFill>
                <a:latin typeface="Microsoft YaHei"/>
                <a:ea typeface="Microsoft YaHei"/>
                <a:cs typeface="Microsoft YaHei"/>
              </a:rPr>
              <a:t>没有将幼儿园纳入正规的学校体系之中</a:t>
            </a:r>
            <a:endParaRPr lang="Microsoft YaHei" altLang="Microsoft YaHei" sz="2000" dirty="0"/>
          </a:p>
        </p:txBody>
      </p:sp>
      <p:sp>
        <p:nvSpPr>
          <p:cNvPr id="4014" name="textbox 4014"/>
          <p:cNvSpPr/>
          <p:nvPr/>
        </p:nvSpPr>
        <p:spPr>
          <a:xfrm>
            <a:off x="1431608" y="508501"/>
            <a:ext cx="3477259" cy="1078230"/>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10" dirty="0">
                <a:solidFill>
                  <a:srgbClr val="7F7F7F">
                    <a:alpha val="100000"/>
                  </a:srgbClr>
                </a:solidFill>
                <a:latin typeface="Microsoft YaHei"/>
                <a:ea typeface="Microsoft YaHei"/>
                <a:cs typeface="Microsoft YaHei"/>
              </a:rPr>
              <a:t>近代日本的学前教育发展</a:t>
            </a:r>
            <a:endParaRPr lang="Microsoft YaHei" altLang="Microsoft YaHei" sz="2400" dirty="0"/>
          </a:p>
          <a:p>
            <a:pPr algn="l" rtl="0" eaLnBrk="0">
              <a:lnSpc>
                <a:spcPct val="120000"/>
              </a:lnSpc>
              <a:tabLst/>
            </a:pPr>
            <a:endParaRPr lang="Arial" altLang="Arial" sz="1000" dirty="0"/>
          </a:p>
          <a:p>
            <a:pPr algn="l" rtl="0" eaLnBrk="0">
              <a:lnSpc>
                <a:spcPct val="121000"/>
              </a:lnSpc>
              <a:tabLst/>
            </a:pPr>
            <a:endParaRPr lang="Arial" altLang="Arial" sz="1000" dirty="0"/>
          </a:p>
          <a:p>
            <a:pPr algn="l" rtl="0" eaLnBrk="0">
              <a:lnSpc>
                <a:spcPct val="101000"/>
              </a:lnSpc>
              <a:tabLst/>
            </a:pPr>
            <a:endParaRPr lang="Arial" altLang="Arial" sz="500" dirty="0"/>
          </a:p>
          <a:p>
            <a:pPr marL="12700" algn="l" rtl="0" eaLnBrk="0">
              <a:lnSpc>
                <a:spcPct val="90000"/>
              </a:lnSpc>
              <a:spcBef>
                <a:spcPts val="5"/>
              </a:spcBef>
              <a:tabLst/>
            </a:pPr>
            <a:r>
              <a:rPr sz="2000" kern="0" spc="-40" dirty="0">
                <a:solidFill>
                  <a:srgbClr val="000000">
                    <a:alpha val="100000"/>
                  </a:srgbClr>
                </a:solidFill>
                <a:latin typeface="Microsoft YaHei"/>
                <a:ea typeface="Microsoft YaHei"/>
                <a:cs typeface="Microsoft YaHei"/>
              </a:rPr>
              <a:t>3.影响:</a:t>
            </a:r>
            <a:endParaRPr lang="Microsoft YaHei" altLang="Microsoft YaHei" sz="2000" dirty="0"/>
          </a:p>
        </p:txBody>
      </p:sp>
      <p:sp>
        <p:nvSpPr>
          <p:cNvPr id="4016" name="textbox 4016"/>
          <p:cNvSpPr/>
          <p:nvPr/>
        </p:nvSpPr>
        <p:spPr>
          <a:xfrm>
            <a:off x="1490908" y="4587524"/>
            <a:ext cx="7261225" cy="304165"/>
          </a:xfrm>
          <a:prstGeom prst="rect">
            <a:avLst/>
          </a:prstGeom>
        </p:spPr>
        <p:txBody>
          <a:bodyPr vert="horz" wrap="square" lIns="0" tIns="0" rIns="0" bIns="0"/>
          <a:lstStyle/>
          <a:p>
            <a:pPr algn="l" rtl="0" eaLnBrk="0">
              <a:lnSpc>
                <a:spcPct val="90065"/>
              </a:lnSpc>
              <a:tabLst/>
            </a:pPr>
            <a:endParaRPr lang="Arial" altLang="Arial" sz="100" dirty="0"/>
          </a:p>
          <a:p>
            <a:pPr algn="r" rtl="0" eaLnBrk="0">
              <a:lnSpc>
                <a:spcPct val="91000"/>
              </a:lnSpc>
              <a:tabLst/>
            </a:pPr>
            <a:r>
              <a:rPr sz="2000" b="1" kern="0" spc="-70" dirty="0">
                <a:solidFill>
                  <a:srgbClr val="000000">
                    <a:alpha val="100000"/>
                  </a:srgbClr>
                </a:solidFill>
                <a:latin typeface="Microsoft YaHei"/>
                <a:ea typeface="Microsoft YaHei"/>
                <a:cs typeface="Microsoft YaHei"/>
              </a:rPr>
              <a:t>思考：近代学前教育发展大致分为几个阶段，</a:t>
            </a:r>
            <a:r>
              <a:rPr sz="2000" b="1" kern="0" spc="380" dirty="0">
                <a:solidFill>
                  <a:srgbClr val="000000">
                    <a:alpha val="100000"/>
                  </a:srgbClr>
                </a:solidFill>
                <a:latin typeface="Microsoft YaHei"/>
                <a:ea typeface="Microsoft YaHei"/>
                <a:cs typeface="Microsoft YaHei"/>
              </a:rPr>
              <a:t> </a:t>
            </a:r>
            <a:r>
              <a:rPr sz="2000" b="1" kern="0" spc="-70" dirty="0">
                <a:solidFill>
                  <a:srgbClr val="000000">
                    <a:alpha val="100000"/>
                  </a:srgbClr>
                </a:solidFill>
                <a:latin typeface="Microsoft YaHei"/>
                <a:ea typeface="Microsoft YaHei"/>
                <a:cs typeface="Microsoft YaHei"/>
              </a:rPr>
              <a:t>各阶段有什么特点？</a:t>
            </a:r>
            <a:endParaRPr lang="Microsoft YaHei" altLang="Microsoft YaHei" sz="2000" dirty="0"/>
          </a:p>
        </p:txBody>
      </p:sp>
      <p:sp>
        <p:nvSpPr>
          <p:cNvPr id="4018" name="textbox 401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402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40" name="group 540"/>
          <p:cNvGrpSpPr/>
          <p:nvPr/>
        </p:nvGrpSpPr>
        <p:grpSpPr>
          <a:xfrm rot="21600000">
            <a:off x="11284681" y="5990831"/>
            <a:ext cx="907318" cy="867168"/>
            <a:chOff x="0" y="0"/>
            <a:chExt cx="907318" cy="867168"/>
          </a:xfrm>
        </p:grpSpPr>
        <p:pic>
          <p:nvPicPr>
            <p:cNvPr id="4022" name="picture 4022"/>
            <p:cNvPicPr>
              <a:picLocks noChangeAspect="1"/>
            </p:cNvPicPr>
            <p:nvPr/>
          </p:nvPicPr>
          <p:blipFill>
            <a:blip r:embed="rId3"/>
            <a:stretch>
              <a:fillRect/>
            </a:stretch>
          </p:blipFill>
          <p:spPr>
            <a:xfrm rot="21600000">
              <a:off x="0" y="0"/>
              <a:ext cx="907318" cy="867168"/>
            </a:xfrm>
            <a:prstGeom prst="rect">
              <a:avLst/>
            </a:prstGeom>
          </p:spPr>
        </p:pic>
        <p:sp>
          <p:nvSpPr>
            <p:cNvPr id="4024" name="textbox 4024"/>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854"/>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sp>
        <p:nvSpPr>
          <p:cNvPr id="4026" name="textbox 4026"/>
          <p:cNvSpPr/>
          <p:nvPr/>
        </p:nvSpPr>
        <p:spPr>
          <a:xfrm>
            <a:off x="7316597" y="2302806"/>
            <a:ext cx="2313304" cy="302895"/>
          </a:xfrm>
          <a:prstGeom prst="rect">
            <a:avLst/>
          </a:prstGeom>
        </p:spPr>
        <p:txBody>
          <a:bodyPr vert="horz" wrap="square" lIns="0" tIns="0" rIns="0" bIns="0"/>
          <a:lstStyle/>
          <a:p>
            <a:pPr algn="l" rtl="0" eaLnBrk="0">
              <a:lnSpc>
                <a:spcPct val="83131"/>
              </a:lnSpc>
              <a:tabLst/>
            </a:pPr>
            <a:endParaRPr lang="Arial" altLang="Arial" sz="100" dirty="0"/>
          </a:p>
          <a:p>
            <a:pPr marL="12700" algn="l" rtl="0" eaLnBrk="0">
              <a:lnSpc>
                <a:spcPct val="91000"/>
              </a:lnSpc>
              <a:tabLst/>
            </a:pPr>
            <a:r>
              <a:rPr sz="2000" kern="0" spc="0" dirty="0">
                <a:solidFill>
                  <a:srgbClr val="000000">
                    <a:alpha val="100000"/>
                  </a:srgbClr>
                </a:solidFill>
                <a:latin typeface="Microsoft YaHei"/>
                <a:ea typeface="Microsoft YaHei"/>
                <a:cs typeface="Microsoft YaHei"/>
              </a:rPr>
              <a:t>着日本近代学前教育</a:t>
            </a:r>
            <a:endParaRPr lang="Microsoft YaHei" altLang="Microsoft YaHei" sz="2000" dirty="0"/>
          </a:p>
        </p:txBody>
      </p:sp>
      <p:grpSp>
        <p:nvGrpSpPr>
          <p:cNvPr id="542" name="group 542"/>
          <p:cNvGrpSpPr/>
          <p:nvPr/>
        </p:nvGrpSpPr>
        <p:grpSpPr>
          <a:xfrm rot="21600000">
            <a:off x="1584024" y="181482"/>
            <a:ext cx="2422666" cy="199231"/>
            <a:chOff x="0" y="0"/>
            <a:chExt cx="2422666" cy="199231"/>
          </a:xfrm>
        </p:grpSpPr>
        <p:pic>
          <p:nvPicPr>
            <p:cNvPr id="4028" name="picture 4028"/>
            <p:cNvPicPr>
              <a:picLocks noChangeAspect="1"/>
            </p:cNvPicPr>
            <p:nvPr/>
          </p:nvPicPr>
          <p:blipFill>
            <a:blip r:embed="rId5"/>
            <a:stretch>
              <a:fillRect/>
            </a:stretch>
          </p:blipFill>
          <p:spPr>
            <a:xfrm rot="21600000">
              <a:off x="13274" y="11350"/>
              <a:ext cx="2409391" cy="187881"/>
            </a:xfrm>
            <a:prstGeom prst="rect">
              <a:avLst/>
            </a:prstGeom>
          </p:spPr>
        </p:pic>
        <p:sp>
          <p:nvSpPr>
            <p:cNvPr id="4030" name="textbox 4030"/>
            <p:cNvSpPr/>
            <p:nvPr/>
          </p:nvSpPr>
          <p:spPr>
            <a:xfrm>
              <a:off x="-12700" y="-12700"/>
              <a:ext cx="24485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第九章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外国近代学前教育发展</a:t>
              </a:r>
              <a:endParaRPr lang="Microsoft YaHei" altLang="Microsoft YaHei" sz="1400" dirty="0"/>
            </a:p>
          </p:txBody>
        </p:sp>
      </p:grpSp>
      <p:sp>
        <p:nvSpPr>
          <p:cNvPr id="403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34" name="picture 4034"/>
          <p:cNvPicPr>
            <a:picLocks noChangeAspect="1"/>
          </p:cNvPicPr>
          <p:nvPr/>
        </p:nvPicPr>
        <p:blipFill>
          <a:blip r:embed="rId2"/>
          <a:stretch>
            <a:fillRect/>
          </a:stretch>
        </p:blipFill>
        <p:spPr>
          <a:xfrm rot="21600000">
            <a:off x="0" y="0"/>
            <a:ext cx="12192000" cy="6858000"/>
          </a:xfrm>
          <a:prstGeom prst="rect">
            <a:avLst/>
          </a:prstGeom>
        </p:spPr>
      </p:pic>
      <p:sp>
        <p:nvSpPr>
          <p:cNvPr id="403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038" name="textbox 4038"/>
          <p:cNvSpPr/>
          <p:nvPr/>
        </p:nvSpPr>
        <p:spPr>
          <a:xfrm>
            <a:off x="3395975" y="2309785"/>
            <a:ext cx="5097145"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90" dirty="0">
                <a:solidFill>
                  <a:srgbClr val="E9A54E">
                    <a:alpha val="100000"/>
                  </a:srgbClr>
                </a:solidFill>
                <a:latin typeface="Microsoft YaHei"/>
                <a:ea typeface="Microsoft YaHei"/>
                <a:cs typeface="Microsoft YaHei"/>
              </a:rPr>
              <a:t>外国近代学前教育思想</a:t>
            </a:r>
            <a:endParaRPr lang="Microsoft YaHei" altLang="Microsoft YaHei" sz="3900" dirty="0"/>
          </a:p>
        </p:txBody>
      </p:sp>
      <p:grpSp>
        <p:nvGrpSpPr>
          <p:cNvPr id="544" name="group 544"/>
          <p:cNvGrpSpPr/>
          <p:nvPr/>
        </p:nvGrpSpPr>
        <p:grpSpPr>
          <a:xfrm rot="21600000">
            <a:off x="5336536" y="1103286"/>
            <a:ext cx="1541786" cy="529932"/>
            <a:chOff x="0" y="0"/>
            <a:chExt cx="1541786" cy="529932"/>
          </a:xfrm>
        </p:grpSpPr>
        <p:pic>
          <p:nvPicPr>
            <p:cNvPr id="4040" name="picture 4040"/>
            <p:cNvPicPr>
              <a:picLocks noChangeAspect="1"/>
            </p:cNvPicPr>
            <p:nvPr/>
          </p:nvPicPr>
          <p:blipFill>
            <a:blip r:embed="rId3"/>
            <a:stretch>
              <a:fillRect/>
            </a:stretch>
          </p:blipFill>
          <p:spPr>
            <a:xfrm rot="21600000">
              <a:off x="12192" y="18952"/>
              <a:ext cx="1529593" cy="510980"/>
            </a:xfrm>
            <a:prstGeom prst="rect">
              <a:avLst/>
            </a:prstGeom>
          </p:spPr>
        </p:pic>
        <p:sp>
          <p:nvSpPr>
            <p:cNvPr id="4042" name="textbox 4042"/>
            <p:cNvSpPr/>
            <p:nvPr/>
          </p:nvSpPr>
          <p:spPr>
            <a:xfrm>
              <a:off x="-12700" y="-12700"/>
              <a:ext cx="1567814"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第十章</a:t>
              </a:r>
              <a:endParaRPr lang="Microsoft YaHei" altLang="Microsoft YaHei" sz="3900" dirty="0"/>
            </a:p>
          </p:txBody>
        </p:sp>
      </p:grpSp>
      <p:sp>
        <p:nvSpPr>
          <p:cNvPr id="404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6" name="picture 4046"/>
          <p:cNvPicPr>
            <a:picLocks noChangeAspect="1"/>
          </p:cNvPicPr>
          <p:nvPr/>
        </p:nvPicPr>
        <p:blipFill>
          <a:blip r:embed="rId2"/>
          <a:stretch>
            <a:fillRect/>
          </a:stretch>
        </p:blipFill>
        <p:spPr>
          <a:xfrm rot="21600000">
            <a:off x="0" y="0"/>
            <a:ext cx="12192000" cy="6858000"/>
          </a:xfrm>
          <a:prstGeom prst="rect">
            <a:avLst/>
          </a:prstGeom>
        </p:spPr>
      </p:pic>
      <p:sp>
        <p:nvSpPr>
          <p:cNvPr id="404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050" name="textbox 4050"/>
          <p:cNvSpPr/>
          <p:nvPr/>
        </p:nvSpPr>
        <p:spPr>
          <a:xfrm>
            <a:off x="1484683" y="1722307"/>
            <a:ext cx="5835015" cy="3474084"/>
          </a:xfrm>
          <a:prstGeom prst="rect">
            <a:avLst/>
          </a:prstGeom>
        </p:spPr>
        <p:txBody>
          <a:bodyPr vert="horz" wrap="square" lIns="0" tIns="0" rIns="0" bIns="0"/>
          <a:lstStyle/>
          <a:p>
            <a:pPr algn="l" rtl="0" eaLnBrk="0">
              <a:lnSpc>
                <a:spcPct val="75033"/>
              </a:lnSpc>
              <a:tabLst/>
            </a:pPr>
            <a:endParaRPr lang="Arial" altLang="Arial" sz="100" dirty="0"/>
          </a:p>
          <a:p>
            <a:pPr marL="22859" algn="l" rtl="0" eaLnBrk="0">
              <a:lnSpc>
                <a:spcPct val="91000"/>
              </a:lnSpc>
              <a:tabLst/>
            </a:pPr>
            <a:r>
              <a:rPr sz="2000" b="1" kern="0" spc="-10" dirty="0">
                <a:solidFill>
                  <a:srgbClr val="000000">
                    <a:alpha val="100000"/>
                  </a:srgbClr>
                </a:solidFill>
                <a:latin typeface="Microsoft YaHei"/>
                <a:ea typeface="Microsoft YaHei"/>
                <a:cs typeface="Microsoft YaHei"/>
              </a:rPr>
              <a:t>一、生平及论著</a:t>
            </a:r>
            <a:endParaRPr lang="Microsoft YaHei" altLang="Microsoft YaHei" sz="2000" dirty="0"/>
          </a:p>
          <a:p>
            <a:pPr marL="168275" algn="l" rtl="0" eaLnBrk="0">
              <a:lnSpc>
                <a:spcPct val="86000"/>
              </a:lnSpc>
              <a:spcBef>
                <a:spcPts val="1400"/>
              </a:spcBef>
              <a:tabLst/>
            </a:pPr>
            <a:r>
              <a:rPr sz="2000" kern="0" spc="-30" dirty="0">
                <a:solidFill>
                  <a:srgbClr val="000000">
                    <a:alpha val="100000"/>
                  </a:srgbClr>
                </a:solidFill>
                <a:latin typeface="Microsoft YaHei"/>
                <a:ea typeface="Microsoft YaHei"/>
                <a:cs typeface="Microsoft YaHei"/>
              </a:rPr>
              <a:t>夸美纽斯（1592~1670）是捷克教育家和实践家。</a:t>
            </a:r>
            <a:endParaRPr lang="Microsoft YaHei" altLang="Microsoft YaHei" sz="2000" dirty="0"/>
          </a:p>
          <a:p>
            <a:pPr marL="139700" algn="l" rtl="0" eaLnBrk="0">
              <a:lnSpc>
                <a:spcPts val="3767"/>
              </a:lnSpc>
              <a:tabLst/>
            </a:pPr>
            <a:r>
              <a:rPr sz="2000" kern="0" spc="-60" dirty="0">
                <a:solidFill>
                  <a:srgbClr val="000000">
                    <a:alpha val="100000"/>
                  </a:srgbClr>
                </a:solidFill>
                <a:latin typeface="Microsoft YaHei"/>
                <a:ea typeface="Microsoft YaHei"/>
                <a:cs typeface="Microsoft YaHei"/>
              </a:rPr>
              <a:t>《大教学论》—近代第一本教学论著。</a:t>
            </a:r>
            <a:endParaRPr lang="Microsoft YaHei" altLang="Microsoft YaHei" sz="2000" dirty="0"/>
          </a:p>
          <a:p>
            <a:pPr marL="139700" algn="l" rtl="0" eaLnBrk="0">
              <a:lnSpc>
                <a:spcPts val="2587"/>
              </a:lnSpc>
              <a:spcBef>
                <a:spcPts val="1012"/>
              </a:spcBef>
              <a:tabLst/>
            </a:pPr>
            <a:r>
              <a:rPr sz="2000" kern="0" spc="-60" dirty="0">
                <a:solidFill>
                  <a:srgbClr val="000000">
                    <a:alpha val="100000"/>
                  </a:srgbClr>
                </a:solidFill>
                <a:latin typeface="Microsoft YaHei"/>
                <a:ea typeface="Microsoft YaHei"/>
                <a:cs typeface="Microsoft YaHei"/>
              </a:rPr>
              <a:t>《母育学校》—世界第</a:t>
            </a:r>
            <a:r>
              <a:rPr sz="2000" kern="0" spc="-70" dirty="0">
                <a:solidFill>
                  <a:srgbClr val="000000">
                    <a:alpha val="100000"/>
                  </a:srgbClr>
                </a:solidFill>
                <a:latin typeface="Microsoft YaHei"/>
                <a:ea typeface="Microsoft YaHei"/>
                <a:cs typeface="Microsoft YaHei"/>
              </a:rPr>
              <a:t>一部论述幼</a:t>
            </a:r>
            <a:endParaRPr lang="Microsoft YaHei" altLang="Microsoft YaHei" sz="2000" dirty="0"/>
          </a:p>
          <a:p>
            <a:pPr marL="19050" algn="l" rtl="0" eaLnBrk="0">
              <a:lnSpc>
                <a:spcPts val="3364"/>
              </a:lnSpc>
              <a:tabLst/>
            </a:pPr>
            <a:r>
              <a:rPr sz="2000" kern="0" spc="-140" dirty="0">
                <a:solidFill>
                  <a:srgbClr val="000000">
                    <a:alpha val="100000"/>
                  </a:srgbClr>
                </a:solidFill>
                <a:latin typeface="Microsoft YaHei"/>
                <a:ea typeface="Microsoft YaHei"/>
                <a:cs typeface="Microsoft YaHei"/>
              </a:rPr>
              <a:t>儿家庭教育的专著。</a:t>
            </a:r>
            <a:endParaRPr lang="Microsoft YaHei" altLang="Microsoft YaHei" sz="2000" dirty="0"/>
          </a:p>
          <a:p>
            <a:pPr marL="139700" algn="l" rtl="0" eaLnBrk="0">
              <a:lnSpc>
                <a:spcPts val="2587"/>
              </a:lnSpc>
              <a:spcBef>
                <a:spcPts val="1246"/>
              </a:spcBef>
              <a:tabLst/>
            </a:pPr>
            <a:r>
              <a:rPr sz="2000" kern="0" spc="-170" dirty="0">
                <a:solidFill>
                  <a:srgbClr val="000000">
                    <a:alpha val="100000"/>
                  </a:srgbClr>
                </a:solidFill>
                <a:latin typeface="Microsoft YaHei"/>
                <a:ea typeface="Microsoft YaHei"/>
                <a:cs typeface="Microsoft YaHei"/>
              </a:rPr>
              <a:t>《世界图解》</a:t>
            </a:r>
            <a:endParaRPr lang="Microsoft YaHei" altLang="Microsoft YaHei" sz="2000" dirty="0"/>
          </a:p>
          <a:p>
            <a:pPr marL="175895" algn="l" rtl="0" eaLnBrk="0">
              <a:lnSpc>
                <a:spcPct val="83000"/>
              </a:lnSpc>
              <a:spcBef>
                <a:spcPts val="1371"/>
              </a:spcBef>
              <a:tabLst/>
            </a:pPr>
            <a:r>
              <a:rPr sz="2000" kern="0" spc="-160" dirty="0">
                <a:solidFill>
                  <a:srgbClr val="000000">
                    <a:alpha val="100000"/>
                  </a:srgbClr>
                </a:solidFill>
                <a:latin typeface="Microsoft YaHei"/>
                <a:ea typeface="Microsoft YaHei"/>
                <a:cs typeface="Microsoft YaHei"/>
              </a:rPr>
              <a:t>“教育适应自然”</a:t>
            </a:r>
            <a:endParaRPr lang="Microsoft YaHei" altLang="Microsoft YaHei" sz="2000" dirty="0"/>
          </a:p>
          <a:p>
            <a:pPr marL="175895" algn="l" rtl="0" eaLnBrk="0">
              <a:lnSpc>
                <a:spcPts val="3589"/>
              </a:lnSpc>
              <a:tabLst/>
            </a:pPr>
            <a:r>
              <a:rPr sz="1900" kern="0" spc="-110" dirty="0">
                <a:solidFill>
                  <a:srgbClr val="000000">
                    <a:alpha val="100000"/>
                  </a:srgbClr>
                </a:solidFill>
                <a:latin typeface="Microsoft YaHei"/>
                <a:ea typeface="Microsoft YaHei"/>
                <a:cs typeface="Microsoft YaHei"/>
              </a:rPr>
              <a:t>“泛智论”</a:t>
            </a:r>
            <a:endParaRPr lang="Microsoft YaHei" altLang="Microsoft YaHei" sz="1900" dirty="0"/>
          </a:p>
        </p:txBody>
      </p:sp>
      <p:pic>
        <p:nvPicPr>
          <p:cNvPr id="4052" name="picture 4052"/>
          <p:cNvPicPr>
            <a:picLocks noChangeAspect="1"/>
          </p:cNvPicPr>
          <p:nvPr/>
        </p:nvPicPr>
        <p:blipFill>
          <a:blip r:embed="rId3"/>
          <a:stretch>
            <a:fillRect/>
          </a:stretch>
        </p:blipFill>
        <p:spPr>
          <a:xfrm rot="21600000">
            <a:off x="7356347" y="1645920"/>
            <a:ext cx="3351274" cy="3771900"/>
          </a:xfrm>
          <a:prstGeom prst="rect">
            <a:avLst/>
          </a:prstGeom>
        </p:spPr>
      </p:pic>
      <p:sp>
        <p:nvSpPr>
          <p:cNvPr id="4054" name="textbox 405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05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058" name="textbox 4058"/>
          <p:cNvSpPr/>
          <p:nvPr/>
        </p:nvSpPr>
        <p:spPr>
          <a:xfrm>
            <a:off x="1533566" y="508501"/>
            <a:ext cx="3375659"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夸美纽斯的学前教育思想</a:t>
            </a:r>
            <a:endParaRPr lang="Microsoft YaHei" altLang="Microsoft YaHei" sz="2400" dirty="0"/>
          </a:p>
        </p:txBody>
      </p:sp>
      <p:grpSp>
        <p:nvGrpSpPr>
          <p:cNvPr id="546" name="group 546"/>
          <p:cNvGrpSpPr/>
          <p:nvPr/>
        </p:nvGrpSpPr>
        <p:grpSpPr>
          <a:xfrm rot="21600000">
            <a:off x="1584024" y="181482"/>
            <a:ext cx="2435306" cy="199231"/>
            <a:chOff x="0" y="0"/>
            <a:chExt cx="2435306" cy="199231"/>
          </a:xfrm>
        </p:grpSpPr>
        <p:pic>
          <p:nvPicPr>
            <p:cNvPr id="4060" name="picture 4060"/>
            <p:cNvPicPr>
              <a:picLocks noChangeAspect="1"/>
            </p:cNvPicPr>
            <p:nvPr/>
          </p:nvPicPr>
          <p:blipFill>
            <a:blip r:embed="rId4"/>
            <a:stretch>
              <a:fillRect/>
            </a:stretch>
          </p:blipFill>
          <p:spPr>
            <a:xfrm rot="21600000">
              <a:off x="13274" y="11350"/>
              <a:ext cx="2422031" cy="187881"/>
            </a:xfrm>
            <a:prstGeom prst="rect">
              <a:avLst/>
            </a:prstGeom>
          </p:spPr>
        </p:pic>
        <p:sp>
          <p:nvSpPr>
            <p:cNvPr id="4062" name="textbox 4062"/>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06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6" name="picture 4066"/>
          <p:cNvPicPr>
            <a:picLocks noChangeAspect="1"/>
          </p:cNvPicPr>
          <p:nvPr/>
        </p:nvPicPr>
        <p:blipFill>
          <a:blip r:embed="rId2"/>
          <a:stretch>
            <a:fillRect/>
          </a:stretch>
        </p:blipFill>
        <p:spPr>
          <a:xfrm rot="21600000">
            <a:off x="0" y="0"/>
            <a:ext cx="12192000" cy="6858000"/>
          </a:xfrm>
          <a:prstGeom prst="rect">
            <a:avLst/>
          </a:prstGeom>
        </p:spPr>
      </p:pic>
      <p:sp>
        <p:nvSpPr>
          <p:cNvPr id="406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070" name="textbox 4070"/>
          <p:cNvSpPr/>
          <p:nvPr/>
        </p:nvSpPr>
        <p:spPr>
          <a:xfrm>
            <a:off x="1353893" y="1762494"/>
            <a:ext cx="9311005" cy="4391025"/>
          </a:xfrm>
          <a:prstGeom prst="rect">
            <a:avLst/>
          </a:prstGeom>
        </p:spPr>
        <p:txBody>
          <a:bodyPr vert="horz" wrap="square" lIns="0" tIns="0" rIns="0" bIns="0"/>
          <a:lstStyle/>
          <a:p>
            <a:pPr algn="l" rtl="0" eaLnBrk="0">
              <a:lnSpc>
                <a:spcPct val="83385"/>
              </a:lnSpc>
              <a:tabLst/>
            </a:pPr>
            <a:endParaRPr lang="Arial" altLang="Arial" sz="100" dirty="0"/>
          </a:p>
          <a:p>
            <a:pPr marL="17145" algn="l" rtl="0" eaLnBrk="0">
              <a:lnSpc>
                <a:spcPct val="91000"/>
              </a:lnSpc>
              <a:tabLst/>
            </a:pPr>
            <a:r>
              <a:rPr sz="2000" b="1" kern="0" spc="0" dirty="0">
                <a:solidFill>
                  <a:srgbClr val="000000">
                    <a:alpha val="100000"/>
                  </a:srgbClr>
                </a:solidFill>
                <a:latin typeface="Microsoft YaHei"/>
                <a:ea typeface="Microsoft YaHei"/>
                <a:cs typeface="Microsoft YaHei"/>
              </a:rPr>
              <a:t>二、论儿童的本质及幼儿教育的</a:t>
            </a:r>
            <a:r>
              <a:rPr sz="2000" b="1" kern="0" spc="-10" dirty="0">
                <a:solidFill>
                  <a:srgbClr val="000000">
                    <a:alpha val="100000"/>
                  </a:srgbClr>
                </a:solidFill>
                <a:latin typeface="Microsoft YaHei"/>
                <a:ea typeface="Microsoft YaHei"/>
                <a:cs typeface="Microsoft YaHei"/>
              </a:rPr>
              <a:t>重要性</a:t>
            </a:r>
            <a:endParaRPr lang="Microsoft YaHei" altLang="Microsoft YaHei" sz="2000" dirty="0"/>
          </a:p>
          <a:p>
            <a:pPr marL="259715" algn="l" rtl="0" eaLnBrk="0">
              <a:lnSpc>
                <a:spcPct val="90000"/>
              </a:lnSpc>
              <a:spcBef>
                <a:spcPts val="1439"/>
              </a:spcBef>
              <a:tabLst/>
            </a:pPr>
            <a:r>
              <a:rPr sz="2000" kern="0" spc="-150" dirty="0">
                <a:solidFill>
                  <a:srgbClr val="000000">
                    <a:alpha val="100000"/>
                  </a:srgbClr>
                </a:solidFill>
                <a:latin typeface="Microsoft YaHei"/>
                <a:ea typeface="Microsoft YaHei"/>
                <a:cs typeface="Microsoft YaHei"/>
              </a:rPr>
              <a:t>1、反对“原罪论”</a:t>
            </a:r>
            <a:endParaRPr lang="Microsoft YaHei" altLang="Microsoft YaHei" sz="2000" dirty="0"/>
          </a:p>
          <a:p>
            <a:pPr algn="r" rtl="0" eaLnBrk="0">
              <a:lnSpc>
                <a:spcPts val="2587"/>
              </a:lnSpc>
              <a:spcBef>
                <a:spcPts val="1045"/>
              </a:spcBef>
              <a:tabLst/>
            </a:pPr>
            <a:r>
              <a:rPr sz="2000" kern="0" spc="-110" dirty="0">
                <a:solidFill>
                  <a:srgbClr val="000000">
                    <a:alpha val="100000"/>
                  </a:srgbClr>
                </a:solidFill>
                <a:latin typeface="Microsoft YaHei"/>
                <a:ea typeface="Microsoft YaHei"/>
                <a:cs typeface="Microsoft YaHei"/>
              </a:rPr>
              <a:t>《母育学校》中提出：</a:t>
            </a:r>
            <a:r>
              <a:rPr sz="2000" kern="0" spc="17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儿童是上帝最珍贵的恩赐，</a:t>
            </a:r>
            <a:r>
              <a:rPr sz="2000" kern="0" spc="11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是任何事物不能比拟的宝物。</a:t>
            </a:r>
            <a:endParaRPr lang="Microsoft YaHei" altLang="Microsoft YaHei" sz="2000" dirty="0"/>
          </a:p>
          <a:p>
            <a:pPr marL="833755" algn="l" rtl="0" eaLnBrk="0">
              <a:lnSpc>
                <a:spcPct val="83000"/>
              </a:lnSpc>
              <a:spcBef>
                <a:spcPts val="1373"/>
              </a:spcBef>
              <a:tabLst/>
            </a:pPr>
            <a:r>
              <a:rPr sz="2000" kern="0" spc="-30" dirty="0">
                <a:solidFill>
                  <a:srgbClr val="000000">
                    <a:alpha val="100000"/>
                  </a:srgbClr>
                </a:solidFill>
                <a:latin typeface="Microsoft YaHei"/>
                <a:ea typeface="Microsoft YaHei"/>
                <a:cs typeface="Microsoft YaHei"/>
              </a:rPr>
              <a:t>儿童产生于父母的实体本身，</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是父母的一部分，生来是颗没有被玷污的纯洁</a:t>
            </a:r>
            <a:endParaRPr lang="Microsoft YaHei" altLang="Microsoft YaHei" sz="2000" dirty="0"/>
          </a:p>
          <a:p>
            <a:pPr marL="22859" algn="l" rtl="0" eaLnBrk="0">
              <a:lnSpc>
                <a:spcPts val="3599"/>
              </a:lnSpc>
              <a:tabLst/>
            </a:pPr>
            <a:r>
              <a:rPr sz="2000" kern="0" spc="-40" dirty="0">
                <a:solidFill>
                  <a:srgbClr val="000000">
                    <a:alpha val="100000"/>
                  </a:srgbClr>
                </a:solidFill>
                <a:latin typeface="Microsoft YaHei"/>
                <a:ea typeface="Microsoft YaHei"/>
                <a:cs typeface="Microsoft YaHei"/>
              </a:rPr>
              <a:t>的“种子”，具有谦虚、善良、</a:t>
            </a:r>
            <a:r>
              <a:rPr sz="2000" kern="0" spc="-50" dirty="0">
                <a:solidFill>
                  <a:srgbClr val="000000">
                    <a:alpha val="100000"/>
                  </a:srgbClr>
                </a:solidFill>
                <a:latin typeface="Microsoft YaHei"/>
                <a:ea typeface="Microsoft YaHei"/>
                <a:cs typeface="Microsoft YaHei"/>
              </a:rPr>
              <a:t>和睦、可亲等美德。</a:t>
            </a:r>
            <a:endParaRPr lang="Microsoft YaHei" altLang="Microsoft YaHei" sz="2000" dirty="0"/>
          </a:p>
          <a:p>
            <a:pPr marL="247650" algn="l" rtl="0" eaLnBrk="0">
              <a:lnSpc>
                <a:spcPct val="83000"/>
              </a:lnSpc>
              <a:spcBef>
                <a:spcPts val="1611"/>
              </a:spcBef>
              <a:tabLst/>
            </a:pPr>
            <a:r>
              <a:rPr sz="2000" kern="0" spc="0" dirty="0">
                <a:solidFill>
                  <a:srgbClr val="000000">
                    <a:alpha val="100000"/>
                  </a:srgbClr>
                </a:solidFill>
                <a:latin typeface="Microsoft YaHei"/>
                <a:ea typeface="Microsoft YaHei"/>
                <a:cs typeface="Microsoft YaHei"/>
              </a:rPr>
              <a:t>2、  儿童又必然会长大成为未来的博学的学者、哲学家、科</a:t>
            </a:r>
            <a:r>
              <a:rPr sz="2000" kern="0" spc="-10" dirty="0">
                <a:solidFill>
                  <a:srgbClr val="000000">
                    <a:alpha val="100000"/>
                  </a:srgbClr>
                </a:solidFill>
                <a:latin typeface="Microsoft YaHei"/>
                <a:ea typeface="Microsoft YaHei"/>
                <a:cs typeface="Microsoft YaHei"/>
              </a:rPr>
              <a:t>学家以及国家的领导</a:t>
            </a:r>
            <a:endParaRPr lang="Microsoft YaHei" altLang="Microsoft YaHei" sz="2000" dirty="0"/>
          </a:p>
          <a:p>
            <a:pPr marL="12700" algn="l" rtl="0" eaLnBrk="0">
              <a:lnSpc>
                <a:spcPts val="3595"/>
              </a:lnSpc>
              <a:tabLst/>
            </a:pPr>
            <a:r>
              <a:rPr sz="2000" kern="0" spc="0" dirty="0">
                <a:solidFill>
                  <a:srgbClr val="000000">
                    <a:alpha val="100000"/>
                  </a:srgbClr>
                </a:solidFill>
                <a:latin typeface="Microsoft YaHei"/>
                <a:ea typeface="Microsoft YaHei"/>
                <a:cs typeface="Microsoft YaHei"/>
              </a:rPr>
              <a:t>人，所以儿童也就是国家的未来。</a:t>
            </a:r>
            <a:endParaRPr lang="Microsoft YaHei" altLang="Microsoft YaHei" sz="2000" dirty="0"/>
          </a:p>
          <a:p>
            <a:pPr marL="250825" algn="l" rtl="0" eaLnBrk="0">
              <a:lnSpc>
                <a:spcPct val="91000"/>
              </a:lnSpc>
              <a:spcBef>
                <a:spcPts val="1617"/>
              </a:spcBef>
              <a:tabLst/>
            </a:pPr>
            <a:r>
              <a:rPr sz="2000" kern="0" spc="-20" dirty="0">
                <a:solidFill>
                  <a:srgbClr val="000000">
                    <a:alpha val="100000"/>
                  </a:srgbClr>
                </a:solidFill>
                <a:latin typeface="Microsoft YaHei"/>
                <a:ea typeface="Microsoft YaHei"/>
                <a:cs typeface="Microsoft YaHei"/>
              </a:rPr>
              <a:t>3、幼儿教育的重要性</a:t>
            </a:r>
            <a:endParaRPr lang="Microsoft YaHei" altLang="Microsoft YaHei" sz="2000" dirty="0"/>
          </a:p>
          <a:p>
            <a:pPr marL="174625" algn="l" rtl="0" eaLnBrk="0">
              <a:lnSpc>
                <a:spcPts val="2587"/>
              </a:lnSpc>
              <a:spcBef>
                <a:spcPts val="1045"/>
              </a:spcBef>
              <a:tabLst/>
            </a:pPr>
            <a:r>
              <a:rPr sz="2000" kern="0" spc="-60" dirty="0">
                <a:solidFill>
                  <a:srgbClr val="000000">
                    <a:alpha val="100000"/>
                  </a:srgbClr>
                </a:solidFill>
                <a:latin typeface="Microsoft YaHei"/>
                <a:ea typeface="Microsoft YaHei"/>
                <a:cs typeface="Microsoft YaHei"/>
              </a:rPr>
              <a:t>（1）早教的重大作用；（2）进入学校的标准：</a:t>
            </a:r>
            <a:r>
              <a:rPr sz="2000" kern="0" spc="35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（3）整个国家的</a:t>
            </a:r>
            <a:r>
              <a:rPr sz="2000" kern="0" spc="-70" dirty="0">
                <a:solidFill>
                  <a:srgbClr val="000000">
                    <a:alpha val="100000"/>
                  </a:srgbClr>
                </a:solidFill>
                <a:latin typeface="Microsoft YaHei"/>
                <a:ea typeface="Microsoft YaHei"/>
                <a:cs typeface="Microsoft YaHei"/>
              </a:rPr>
              <a:t>基础基于童年的</a:t>
            </a:r>
            <a:endParaRPr lang="Microsoft YaHei" altLang="Microsoft YaHei" sz="2000" dirty="0"/>
          </a:p>
          <a:p>
            <a:pPr marL="12700" algn="l" rtl="0" eaLnBrk="0">
              <a:lnSpc>
                <a:spcPts val="3362"/>
              </a:lnSpc>
              <a:tabLst/>
            </a:pPr>
            <a:r>
              <a:rPr sz="1900" kern="0" spc="-130" dirty="0">
                <a:solidFill>
                  <a:srgbClr val="000000">
                    <a:alpha val="100000"/>
                  </a:srgbClr>
                </a:solidFill>
                <a:latin typeface="Microsoft YaHei"/>
                <a:ea typeface="Microsoft YaHei"/>
                <a:cs typeface="Microsoft YaHei"/>
              </a:rPr>
              <a:t>正确教育。</a:t>
            </a:r>
            <a:endParaRPr lang="Microsoft YaHei" altLang="Microsoft YaHei" sz="1900" dirty="0"/>
          </a:p>
        </p:txBody>
      </p:sp>
      <p:sp>
        <p:nvSpPr>
          <p:cNvPr id="4072" name="textbox 4072"/>
          <p:cNvSpPr/>
          <p:nvPr/>
        </p:nvSpPr>
        <p:spPr>
          <a:xfrm>
            <a:off x="10110" y="168782"/>
            <a:ext cx="4899025" cy="1439544"/>
          </a:xfrm>
          <a:prstGeom prst="rect">
            <a:avLst/>
          </a:prstGeom>
        </p:spPr>
        <p:txBody>
          <a:bodyPr vert="horz" wrap="square" lIns="0" tIns="0" rIns="0" bIns="0"/>
          <a:lstStyle/>
          <a:p>
            <a:pPr algn="l" rtl="0" eaLnBrk="0">
              <a:lnSpc>
                <a:spcPct val="89113"/>
              </a:lnSpc>
              <a:tabLst/>
            </a:pPr>
            <a:endParaRPr lang="Arial" altLang="Arial" sz="100" dirty="0"/>
          </a:p>
          <a:p>
            <a:pPr marL="1573530" algn="l" rtl="0" eaLnBrk="0">
              <a:lnSpc>
                <a:spcPct val="83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a:p>
            <a:pPr marL="12700" algn="l" rtl="0" eaLnBrk="0">
              <a:lnSpc>
                <a:spcPct val="66000"/>
              </a:lnSpc>
              <a:spcBef>
                <a:spcPts val="580"/>
              </a:spcBef>
              <a:tabLst>
                <a:tab pos="349884" algn="l"/>
              </a:tabLst>
            </a:pPr>
            <a:r>
              <a:rPr sz="3900" kern="0" spc="0" dirty="0">
                <a:solidFill>
                  <a:srgbClr val="00B075">
                    <a:alpha val="100000"/>
                  </a:srgbClr>
                </a:solidFill>
                <a:latin typeface="Calibri"/>
                <a:ea typeface="Calibri"/>
                <a:cs typeface="Calibri"/>
              </a:rPr>
              <a:t>	</a:t>
            </a:r>
            <a:r>
              <a:rPr sz="3900" kern="0" spc="0" dirty="0">
                <a:solidFill>
                  <a:srgbClr val="00B075">
                    <a:alpha val="100000"/>
                  </a:srgbClr>
                </a:solidFill>
                <a:latin typeface="Calibri"/>
                <a:ea typeface="Calibri"/>
                <a:cs typeface="Calibri"/>
              </a:rPr>
              <a:t>01      </a:t>
            </a:r>
            <a:r>
              <a:rPr sz="2400" b="1" kern="0" spc="0" dirty="0">
                <a:solidFill>
                  <a:srgbClr val="7F7F7F">
                    <a:alpha val="100000"/>
                  </a:srgbClr>
                </a:solidFill>
                <a:latin typeface="Microsoft YaHei"/>
                <a:ea typeface="Microsoft YaHei"/>
                <a:cs typeface="Microsoft YaHei"/>
              </a:rPr>
              <a:t>夸美纽斯的学前教育思想</a:t>
            </a:r>
            <a:endParaRPr lang="Microsoft YaHei" altLang="Microsoft YaHei" sz="2400" dirty="0"/>
          </a:p>
          <a:p>
            <a:pPr algn="l" rtl="0" eaLnBrk="0">
              <a:lnSpc>
                <a:spcPct val="136000"/>
              </a:lnSpc>
              <a:tabLst/>
            </a:pPr>
            <a:endParaRPr lang="Arial" altLang="Arial" sz="1000" dirty="0"/>
          </a:p>
          <a:p>
            <a:pPr algn="l" rtl="0" eaLnBrk="0">
              <a:lnSpc>
                <a:spcPct val="137000"/>
              </a:lnSpc>
              <a:tabLst/>
            </a:pPr>
            <a:endParaRPr lang="Arial" altLang="Arial" sz="1000" dirty="0"/>
          </a:p>
          <a:p>
            <a:pPr algn="l" rtl="0" eaLnBrk="0">
              <a:lnSpc>
                <a:spcPct val="100000"/>
              </a:lnSpc>
              <a:tabLst/>
            </a:pPr>
            <a:endParaRPr lang="Arial" altLang="Arial" sz="500" dirty="0"/>
          </a:p>
          <a:p>
            <a:pPr marL="1356360" algn="l" rtl="0" eaLnBrk="0">
              <a:lnSpc>
                <a:spcPct val="91000"/>
              </a:lnSpc>
              <a:spcBef>
                <a:spcPts val="4"/>
              </a:spcBef>
              <a:tabLst/>
            </a:pPr>
            <a:r>
              <a:rPr sz="2000" b="1" kern="0" spc="-10" dirty="0">
                <a:solidFill>
                  <a:srgbClr val="000000">
                    <a:alpha val="100000"/>
                  </a:srgbClr>
                </a:solidFill>
                <a:latin typeface="Microsoft YaHei"/>
                <a:ea typeface="Microsoft YaHei"/>
                <a:cs typeface="Microsoft YaHei"/>
              </a:rPr>
              <a:t>思想理论基础</a:t>
            </a:r>
            <a:endParaRPr lang="Microsoft YaHei" altLang="Microsoft YaHei" sz="2000" dirty="0"/>
          </a:p>
        </p:txBody>
      </p:sp>
      <p:sp>
        <p:nvSpPr>
          <p:cNvPr id="407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76" name="picture 4076"/>
          <p:cNvPicPr>
            <a:picLocks noChangeAspect="1"/>
          </p:cNvPicPr>
          <p:nvPr/>
        </p:nvPicPr>
        <p:blipFill>
          <a:blip r:embed="rId2"/>
          <a:stretch>
            <a:fillRect/>
          </a:stretch>
        </p:blipFill>
        <p:spPr>
          <a:xfrm rot="21600000">
            <a:off x="0" y="0"/>
            <a:ext cx="12192000" cy="6858000"/>
          </a:xfrm>
          <a:prstGeom prst="rect">
            <a:avLst/>
          </a:prstGeom>
        </p:spPr>
      </p:pic>
      <p:sp>
        <p:nvSpPr>
          <p:cNvPr id="407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080" name="textbox 4080"/>
          <p:cNvSpPr/>
          <p:nvPr/>
        </p:nvSpPr>
        <p:spPr>
          <a:xfrm>
            <a:off x="1394873" y="1946617"/>
            <a:ext cx="8846819" cy="3093085"/>
          </a:xfrm>
          <a:prstGeom prst="rect">
            <a:avLst/>
          </a:prstGeom>
        </p:spPr>
        <p:txBody>
          <a:bodyPr vert="horz" wrap="square" lIns="0" tIns="0" rIns="0" bIns="0"/>
          <a:lstStyle/>
          <a:p>
            <a:pPr algn="l" rtl="0" eaLnBrk="0">
              <a:lnSpc>
                <a:spcPct val="83341"/>
              </a:lnSpc>
              <a:tabLst/>
            </a:pPr>
            <a:endParaRPr lang="Arial" altLang="Arial" sz="100" dirty="0"/>
          </a:p>
          <a:p>
            <a:pPr marL="173989" algn="l" rtl="0" eaLnBrk="0">
              <a:lnSpc>
                <a:spcPts val="2587"/>
              </a:lnSpc>
              <a:tabLst/>
            </a:pPr>
            <a:r>
              <a:rPr sz="2000" kern="0" spc="-40" dirty="0">
                <a:solidFill>
                  <a:srgbClr val="000000">
                    <a:alpha val="100000"/>
                  </a:srgbClr>
                </a:solidFill>
                <a:latin typeface="Microsoft YaHei"/>
                <a:ea typeface="Microsoft YaHei"/>
                <a:cs typeface="Microsoft YaHei"/>
              </a:rPr>
              <a:t>（一）在母亲的保护下自然的自然而然及采用游戏</a:t>
            </a:r>
            <a:r>
              <a:rPr sz="2000" kern="0" spc="-50" dirty="0">
                <a:solidFill>
                  <a:srgbClr val="000000">
                    <a:alpha val="100000"/>
                  </a:srgbClr>
                </a:solidFill>
                <a:latin typeface="Microsoft YaHei"/>
                <a:ea typeface="Microsoft YaHei"/>
                <a:cs typeface="Microsoft YaHei"/>
              </a:rPr>
              <a:t>的方式进行学习；</a:t>
            </a:r>
            <a:endParaRPr lang="Microsoft YaHei" altLang="Microsoft YaHei" sz="2000" dirty="0"/>
          </a:p>
          <a:p>
            <a:pPr algn="l" rtl="0" eaLnBrk="0">
              <a:lnSpc>
                <a:spcPct val="121000"/>
              </a:lnSpc>
              <a:tabLst/>
            </a:pPr>
            <a:endParaRPr lang="Arial" altLang="Arial" sz="1000" dirty="0"/>
          </a:p>
          <a:p>
            <a:pPr algn="l" rtl="0" eaLnBrk="0">
              <a:lnSpc>
                <a:spcPct val="122000"/>
              </a:lnSpc>
              <a:tabLst/>
            </a:pPr>
            <a:endParaRPr lang="Arial" altLang="Arial" sz="1000" dirty="0"/>
          </a:p>
          <a:p>
            <a:pPr algn="l" rtl="0" eaLnBrk="0">
              <a:lnSpc>
                <a:spcPct val="122000"/>
              </a:lnSpc>
              <a:tabLst/>
            </a:pPr>
            <a:endParaRPr lang="Arial" altLang="Arial" sz="1000" dirty="0"/>
          </a:p>
          <a:p>
            <a:pPr marL="173989" algn="l" rtl="0" eaLnBrk="0">
              <a:lnSpc>
                <a:spcPct val="91000"/>
              </a:lnSpc>
              <a:spcBef>
                <a:spcPts val="605"/>
              </a:spcBef>
              <a:tabLst/>
            </a:pPr>
            <a:r>
              <a:rPr sz="2000" kern="0" spc="-120" dirty="0">
                <a:solidFill>
                  <a:srgbClr val="000000">
                    <a:alpha val="100000"/>
                  </a:srgbClr>
                </a:solidFill>
                <a:latin typeface="Microsoft YaHei"/>
                <a:ea typeface="Microsoft YaHei"/>
                <a:cs typeface="Microsoft YaHei"/>
              </a:rPr>
              <a:t>（二） 6岁以后进入学校学习，但并</a:t>
            </a:r>
            <a:r>
              <a:rPr sz="2000" kern="0" spc="-130" dirty="0">
                <a:solidFill>
                  <a:srgbClr val="000000">
                    <a:alpha val="100000"/>
                  </a:srgbClr>
                </a:solidFill>
                <a:latin typeface="Microsoft YaHei"/>
                <a:ea typeface="Microsoft YaHei"/>
                <a:cs typeface="Microsoft YaHei"/>
              </a:rPr>
              <a:t>不确定；</a:t>
            </a:r>
            <a:endParaRPr lang="Microsoft YaHei" altLang="Microsoft YaHei" sz="2000" dirty="0"/>
          </a:p>
          <a:p>
            <a:pPr algn="r" rtl="0" eaLnBrk="0">
              <a:lnSpc>
                <a:spcPct val="83000"/>
              </a:lnSpc>
              <a:spcBef>
                <a:spcPts val="1405"/>
              </a:spcBef>
              <a:tabLst/>
            </a:pPr>
            <a:r>
              <a:rPr sz="2000" kern="0" spc="-40" dirty="0">
                <a:solidFill>
                  <a:srgbClr val="000000">
                    <a:alpha val="100000"/>
                  </a:srgbClr>
                </a:solidFill>
                <a:latin typeface="Microsoft YaHei"/>
                <a:ea typeface="Microsoft YaHei"/>
                <a:cs typeface="Microsoft YaHei"/>
              </a:rPr>
              <a:t>入学前应注意：是否了解母育学校知道</a:t>
            </a:r>
            <a:r>
              <a:rPr sz="2000" kern="0" spc="-50" dirty="0">
                <a:solidFill>
                  <a:srgbClr val="000000">
                    <a:alpha val="100000"/>
                  </a:srgbClr>
                </a:solidFill>
                <a:latin typeface="Microsoft YaHei"/>
                <a:ea typeface="Microsoft YaHei"/>
                <a:cs typeface="Microsoft YaHei"/>
              </a:rPr>
              <a:t>的东西；是否有注意力、思考力、</a:t>
            </a:r>
            <a:endParaRPr lang="Microsoft YaHei" altLang="Microsoft YaHei" sz="2000" dirty="0"/>
          </a:p>
          <a:p>
            <a:pPr marL="12700" algn="l" rtl="0" eaLnBrk="0">
              <a:lnSpc>
                <a:spcPts val="3603"/>
              </a:lnSpc>
              <a:tabLst/>
            </a:pPr>
            <a:r>
              <a:rPr sz="2000" kern="0" spc="0" dirty="0">
                <a:solidFill>
                  <a:srgbClr val="000000">
                    <a:alpha val="100000"/>
                  </a:srgbClr>
                </a:solidFill>
                <a:latin typeface="Microsoft YaHei"/>
                <a:ea typeface="Microsoft YaHei"/>
                <a:cs typeface="Microsoft YaHei"/>
              </a:rPr>
              <a:t>一定的判断力；是否有继续学习的愿望。</a:t>
            </a:r>
            <a:endParaRPr lang="Microsoft YaHei" altLang="Microsoft YaHei" sz="2000" dirty="0"/>
          </a:p>
          <a:p>
            <a:pPr algn="l" rtl="0" eaLnBrk="0">
              <a:lnSpc>
                <a:spcPct val="128000"/>
              </a:lnSpc>
              <a:tabLst/>
            </a:pPr>
            <a:endParaRPr lang="Arial" altLang="Arial" sz="1000" dirty="0"/>
          </a:p>
          <a:p>
            <a:pPr algn="l" rtl="0" eaLnBrk="0">
              <a:lnSpc>
                <a:spcPct val="128000"/>
              </a:lnSpc>
              <a:tabLst/>
            </a:pPr>
            <a:endParaRPr lang="Arial" altLang="Arial" sz="1000" dirty="0"/>
          </a:p>
          <a:p>
            <a:pPr algn="l" rtl="0" eaLnBrk="0">
              <a:lnSpc>
                <a:spcPct val="128000"/>
              </a:lnSpc>
              <a:tabLst/>
            </a:pPr>
            <a:endParaRPr lang="Arial" altLang="Arial" sz="1000" dirty="0"/>
          </a:p>
          <a:p>
            <a:pPr algn="l" rtl="0" eaLnBrk="0">
              <a:lnSpc>
                <a:spcPct val="101000"/>
              </a:lnSpc>
              <a:tabLst/>
            </a:pPr>
            <a:endParaRPr lang="Arial" altLang="Arial" sz="500" dirty="0"/>
          </a:p>
          <a:p>
            <a:pPr marL="173989" algn="l" rtl="0" eaLnBrk="0">
              <a:lnSpc>
                <a:spcPct val="91000"/>
              </a:lnSpc>
              <a:spcBef>
                <a:spcPts val="1"/>
              </a:spcBef>
              <a:tabLst/>
            </a:pPr>
            <a:r>
              <a:rPr sz="2000" kern="0" spc="-90" dirty="0">
                <a:solidFill>
                  <a:srgbClr val="000000">
                    <a:alpha val="100000"/>
                  </a:srgbClr>
                </a:solidFill>
                <a:latin typeface="Microsoft YaHei"/>
                <a:ea typeface="Microsoft YaHei"/>
                <a:cs typeface="Microsoft YaHei"/>
              </a:rPr>
              <a:t>（三）父母在幼儿入学中的作用。</a:t>
            </a:r>
            <a:endParaRPr lang="Microsoft YaHei" altLang="Microsoft YaHei" sz="2000" dirty="0"/>
          </a:p>
        </p:txBody>
      </p:sp>
      <p:sp>
        <p:nvSpPr>
          <p:cNvPr id="4082" name="textbox 4082"/>
          <p:cNvSpPr/>
          <p:nvPr/>
        </p:nvSpPr>
        <p:spPr>
          <a:xfrm>
            <a:off x="10110" y="168782"/>
            <a:ext cx="4899025" cy="1520189"/>
          </a:xfrm>
          <a:prstGeom prst="rect">
            <a:avLst/>
          </a:prstGeom>
        </p:spPr>
        <p:txBody>
          <a:bodyPr vert="horz" wrap="square" lIns="0" tIns="0" rIns="0" bIns="0"/>
          <a:lstStyle/>
          <a:p>
            <a:pPr algn="l" rtl="0" eaLnBrk="0">
              <a:lnSpc>
                <a:spcPct val="89113"/>
              </a:lnSpc>
              <a:tabLst/>
            </a:pPr>
            <a:endParaRPr lang="Arial" altLang="Arial" sz="100" dirty="0"/>
          </a:p>
          <a:p>
            <a:pPr marL="1573530" algn="l" rtl="0" eaLnBrk="0">
              <a:lnSpc>
                <a:spcPct val="83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a:p>
            <a:pPr marL="12700" algn="l" rtl="0" eaLnBrk="0">
              <a:lnSpc>
                <a:spcPct val="66000"/>
              </a:lnSpc>
              <a:spcBef>
                <a:spcPts val="580"/>
              </a:spcBef>
              <a:tabLst>
                <a:tab pos="349884" algn="l"/>
              </a:tabLst>
            </a:pPr>
            <a:r>
              <a:rPr sz="3900" kern="0" spc="0" dirty="0">
                <a:solidFill>
                  <a:srgbClr val="00B075">
                    <a:alpha val="100000"/>
                  </a:srgbClr>
                </a:solidFill>
                <a:latin typeface="Calibri"/>
                <a:ea typeface="Calibri"/>
                <a:cs typeface="Calibri"/>
              </a:rPr>
              <a:t>	</a:t>
            </a:r>
            <a:r>
              <a:rPr sz="3900" kern="0" spc="0" dirty="0">
                <a:solidFill>
                  <a:srgbClr val="00B075">
                    <a:alpha val="100000"/>
                  </a:srgbClr>
                </a:solidFill>
                <a:latin typeface="Calibri"/>
                <a:ea typeface="Calibri"/>
                <a:cs typeface="Calibri"/>
              </a:rPr>
              <a:t>01      </a:t>
            </a:r>
            <a:r>
              <a:rPr sz="2400" b="1" kern="0" spc="0" dirty="0">
                <a:solidFill>
                  <a:srgbClr val="7F7F7F">
                    <a:alpha val="100000"/>
                  </a:srgbClr>
                </a:solidFill>
                <a:latin typeface="Microsoft YaHei"/>
                <a:ea typeface="Microsoft YaHei"/>
                <a:cs typeface="Microsoft YaHei"/>
              </a:rPr>
              <a:t>夸美纽斯的学前教育思想</a:t>
            </a:r>
            <a:endParaRPr lang="Microsoft YaHei" altLang="Microsoft YaHei" sz="2400" dirty="0"/>
          </a:p>
          <a:p>
            <a:pPr algn="l" rtl="0" eaLnBrk="0">
              <a:lnSpc>
                <a:spcPct val="139000"/>
              </a:lnSpc>
              <a:tabLst/>
            </a:pPr>
            <a:endParaRPr lang="Arial" altLang="Arial" sz="1000" dirty="0"/>
          </a:p>
          <a:p>
            <a:pPr algn="l" rtl="0" eaLnBrk="0">
              <a:lnSpc>
                <a:spcPct val="140000"/>
              </a:lnSpc>
              <a:tabLst/>
            </a:pPr>
            <a:endParaRPr lang="Arial" altLang="Arial" sz="1000" dirty="0"/>
          </a:p>
          <a:p>
            <a:pPr algn="l" rtl="0" eaLnBrk="0">
              <a:lnSpc>
                <a:spcPct val="101000"/>
              </a:lnSpc>
              <a:tabLst/>
            </a:pPr>
            <a:endParaRPr lang="Arial" altLang="Arial" sz="600" dirty="0"/>
          </a:p>
          <a:p>
            <a:pPr marL="1357630" algn="l" rtl="0" eaLnBrk="0">
              <a:lnSpc>
                <a:spcPct val="91000"/>
              </a:lnSpc>
              <a:spcBef>
                <a:spcPts val="3"/>
              </a:spcBef>
              <a:tabLst/>
            </a:pPr>
            <a:r>
              <a:rPr sz="2400" b="1" kern="0" spc="-10" dirty="0">
                <a:solidFill>
                  <a:srgbClr val="000000">
                    <a:alpha val="100000"/>
                  </a:srgbClr>
                </a:solidFill>
                <a:latin typeface="Microsoft YaHei"/>
                <a:ea typeface="Microsoft YaHei"/>
                <a:cs typeface="Microsoft YaHei"/>
              </a:rPr>
              <a:t>进入学校的标准</a:t>
            </a:r>
            <a:endParaRPr lang="Microsoft YaHei" altLang="Microsoft YaHei" sz="2400" dirty="0"/>
          </a:p>
        </p:txBody>
      </p:sp>
      <p:sp>
        <p:nvSpPr>
          <p:cNvPr id="408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86" name="picture 4086"/>
          <p:cNvPicPr>
            <a:picLocks noChangeAspect="1"/>
          </p:cNvPicPr>
          <p:nvPr/>
        </p:nvPicPr>
        <p:blipFill>
          <a:blip r:embed="rId2"/>
          <a:stretch>
            <a:fillRect/>
          </a:stretch>
        </p:blipFill>
        <p:spPr>
          <a:xfrm rot="21600000">
            <a:off x="0" y="0"/>
            <a:ext cx="12192000" cy="6858000"/>
          </a:xfrm>
          <a:prstGeom prst="rect">
            <a:avLst/>
          </a:prstGeom>
        </p:spPr>
      </p:pic>
      <p:sp>
        <p:nvSpPr>
          <p:cNvPr id="408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090" name="textbox 4090"/>
          <p:cNvSpPr/>
          <p:nvPr/>
        </p:nvSpPr>
        <p:spPr>
          <a:xfrm>
            <a:off x="10110" y="168782"/>
            <a:ext cx="10323194" cy="3939540"/>
          </a:xfrm>
          <a:prstGeom prst="rect">
            <a:avLst/>
          </a:prstGeom>
        </p:spPr>
        <p:txBody>
          <a:bodyPr vert="horz" wrap="square" lIns="0" tIns="0" rIns="0" bIns="0"/>
          <a:lstStyle/>
          <a:p>
            <a:pPr algn="l" rtl="0" eaLnBrk="0">
              <a:lnSpc>
                <a:spcPct val="89113"/>
              </a:lnSpc>
              <a:tabLst/>
            </a:pPr>
            <a:endParaRPr lang="Arial" altLang="Arial" sz="100" dirty="0"/>
          </a:p>
          <a:p>
            <a:pPr marL="1573530" algn="l" rtl="0" eaLnBrk="0">
              <a:lnSpc>
                <a:spcPct val="83000"/>
              </a:lnSpc>
              <a:tabLst/>
            </a:pPr>
            <a:r>
              <a:rPr sz="1400" b="1" kern="0" spc="0" dirty="0">
                <a:solidFill>
                  <a:srgbClr val="E9A54E">
                    <a:alpha val="100000"/>
                  </a:srgbClr>
                </a:solidFill>
                <a:latin typeface="Microsoft YaHei"/>
                <a:ea typeface="Microsoft YaHei"/>
                <a:cs typeface="Microsoft YaHei"/>
              </a:rPr>
              <a:t>第十章 外国近代学前教育思想</a:t>
            </a:r>
            <a:endParaRPr lang="Microsoft YaHei" altLang="Microsoft YaHei" sz="1400" dirty="0"/>
          </a:p>
          <a:p>
            <a:pPr marL="12700" algn="l" rtl="0" eaLnBrk="0">
              <a:lnSpc>
                <a:spcPct val="66000"/>
              </a:lnSpc>
              <a:spcBef>
                <a:spcPts val="592"/>
              </a:spcBef>
              <a:tabLst>
                <a:tab pos="349884" algn="l"/>
              </a:tabLst>
            </a:pPr>
            <a:r>
              <a:rPr sz="3900" kern="0" spc="0" dirty="0">
                <a:solidFill>
                  <a:srgbClr val="00B075">
                    <a:alpha val="100000"/>
                  </a:srgbClr>
                </a:solidFill>
                <a:latin typeface="Calibri"/>
                <a:ea typeface="Calibri"/>
                <a:cs typeface="Calibri"/>
              </a:rPr>
              <a:t>	</a:t>
            </a:r>
            <a:r>
              <a:rPr sz="3900" kern="0" spc="0" dirty="0">
                <a:solidFill>
                  <a:srgbClr val="00B075">
                    <a:alpha val="100000"/>
                  </a:srgbClr>
                </a:solidFill>
                <a:latin typeface="Calibri"/>
                <a:ea typeface="Calibri"/>
                <a:cs typeface="Calibri"/>
              </a:rPr>
              <a:t>01      </a:t>
            </a:r>
            <a:r>
              <a:rPr sz="2400" b="1" kern="0" spc="0" dirty="0">
                <a:solidFill>
                  <a:srgbClr val="7F7F7F">
                    <a:alpha val="100000"/>
                  </a:srgbClr>
                </a:solidFill>
                <a:latin typeface="Microsoft YaHei"/>
                <a:ea typeface="Microsoft YaHei"/>
                <a:cs typeface="Microsoft YaHei"/>
              </a:rPr>
              <a:t>夸美纽斯的学前教育思想</a:t>
            </a:r>
            <a:endParaRPr lang="Microsoft YaHei" altLang="Microsoft YaHei" sz="2400" dirty="0"/>
          </a:p>
          <a:p>
            <a:pPr algn="l" rtl="0" eaLnBrk="0">
              <a:lnSpc>
                <a:spcPct val="139000"/>
              </a:lnSpc>
              <a:tabLst/>
            </a:pPr>
            <a:endParaRPr lang="Arial" altLang="Arial" sz="1000" dirty="0"/>
          </a:p>
          <a:p>
            <a:pPr algn="l" rtl="0" eaLnBrk="0">
              <a:lnSpc>
                <a:spcPct val="139000"/>
              </a:lnSpc>
              <a:tabLst/>
            </a:pPr>
            <a:endParaRPr lang="Arial" altLang="Arial" sz="1000" dirty="0"/>
          </a:p>
          <a:p>
            <a:pPr marL="1362075" algn="l" rtl="0" eaLnBrk="0">
              <a:lnSpc>
                <a:spcPct val="91000"/>
              </a:lnSpc>
              <a:spcBef>
                <a:spcPts val="730"/>
              </a:spcBef>
              <a:tabLst/>
            </a:pPr>
            <a:r>
              <a:rPr sz="2400" b="1" kern="0" spc="-10" dirty="0">
                <a:solidFill>
                  <a:srgbClr val="000000">
                    <a:alpha val="100000"/>
                  </a:srgbClr>
                </a:solidFill>
                <a:latin typeface="Microsoft YaHei"/>
                <a:ea typeface="Microsoft YaHei"/>
                <a:cs typeface="Microsoft YaHei"/>
              </a:rPr>
              <a:t>三、论教育适应自然的原则</a:t>
            </a:r>
            <a:endParaRPr lang="Microsoft YaHei" altLang="Microsoft YaHei" sz="2400" dirty="0"/>
          </a:p>
          <a:p>
            <a:pPr algn="l" rtl="0" eaLnBrk="0">
              <a:lnSpc>
                <a:spcPct val="166000"/>
              </a:lnSpc>
              <a:tabLst/>
            </a:pPr>
            <a:endParaRPr lang="Arial" altLang="Arial" sz="1000" dirty="0"/>
          </a:p>
          <a:p>
            <a:pPr marL="1470025" algn="l" rtl="0" eaLnBrk="0">
              <a:lnSpc>
                <a:spcPct val="91000"/>
              </a:lnSpc>
              <a:spcBef>
                <a:spcPts val="609"/>
              </a:spcBef>
              <a:tabLst/>
            </a:pPr>
            <a:r>
              <a:rPr sz="2000" kern="0" spc="-50" dirty="0">
                <a:solidFill>
                  <a:srgbClr val="000000">
                    <a:alpha val="100000"/>
                  </a:srgbClr>
                </a:solidFill>
                <a:latin typeface="Microsoft YaHei"/>
                <a:ea typeface="Microsoft YaHei"/>
                <a:cs typeface="Microsoft YaHei"/>
              </a:rPr>
              <a:t>从批判中世纪经院主义教育出发，</a:t>
            </a:r>
            <a:r>
              <a:rPr sz="2000" kern="0" spc="47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提出教育要适应自然，并以此为指导性</a:t>
            </a:r>
            <a:r>
              <a:rPr sz="2000" kern="0" spc="-60" dirty="0">
                <a:solidFill>
                  <a:srgbClr val="000000">
                    <a:alpha val="100000"/>
                  </a:srgbClr>
                </a:solidFill>
                <a:latin typeface="Microsoft YaHei"/>
                <a:ea typeface="Microsoft YaHei"/>
                <a:cs typeface="Microsoft YaHei"/>
              </a:rPr>
              <a:t>原则。</a:t>
            </a:r>
            <a:endParaRPr lang="Microsoft YaHei" altLang="Microsoft YaHei" sz="2000" dirty="0"/>
          </a:p>
          <a:p>
            <a:pPr algn="l" rtl="0" eaLnBrk="0">
              <a:lnSpc>
                <a:spcPct val="112000"/>
              </a:lnSpc>
              <a:tabLst/>
            </a:pPr>
            <a:endParaRPr lang="Arial" altLang="Arial" sz="1000" dirty="0"/>
          </a:p>
          <a:p>
            <a:pPr algn="l" rtl="0" eaLnBrk="0">
              <a:lnSpc>
                <a:spcPct val="112000"/>
              </a:lnSpc>
              <a:tabLst/>
            </a:pPr>
            <a:endParaRPr lang="Arial" altLang="Arial" sz="1000" dirty="0"/>
          </a:p>
          <a:p>
            <a:pPr algn="l" rtl="0" eaLnBrk="0">
              <a:lnSpc>
                <a:spcPct val="113000"/>
              </a:lnSpc>
              <a:tabLst/>
            </a:pPr>
            <a:endParaRPr lang="Arial" altLang="Arial" sz="1000" dirty="0"/>
          </a:p>
          <a:p>
            <a:pPr marL="1558925" algn="l" rtl="0" eaLnBrk="0">
              <a:lnSpc>
                <a:spcPts val="2587"/>
              </a:lnSpc>
              <a:spcBef>
                <a:spcPts val="602"/>
              </a:spcBef>
              <a:tabLst/>
            </a:pPr>
            <a:r>
              <a:rPr sz="2000" kern="0" spc="-40" dirty="0">
                <a:solidFill>
                  <a:srgbClr val="000000">
                    <a:alpha val="100000"/>
                  </a:srgbClr>
                </a:solidFill>
                <a:latin typeface="Microsoft YaHei"/>
                <a:ea typeface="Microsoft YaHei"/>
                <a:cs typeface="Microsoft YaHei"/>
              </a:rPr>
              <a:t>（一）按照自然发展的“规律”或“法则”来进行</a:t>
            </a:r>
            <a:r>
              <a:rPr sz="2000" kern="0" spc="-50" dirty="0">
                <a:solidFill>
                  <a:srgbClr val="000000">
                    <a:alpha val="100000"/>
                  </a:srgbClr>
                </a:solidFill>
                <a:latin typeface="Microsoft YaHei"/>
                <a:ea typeface="Microsoft YaHei"/>
                <a:cs typeface="Microsoft YaHei"/>
              </a:rPr>
              <a:t>教育和教学工作；</a:t>
            </a:r>
            <a:endParaRPr lang="Microsoft YaHei" altLang="Microsoft YaHei" sz="2000" dirty="0"/>
          </a:p>
          <a:p>
            <a:pPr marL="1558925" algn="l" rtl="0" eaLnBrk="0">
              <a:lnSpc>
                <a:spcPct val="85000"/>
              </a:lnSpc>
              <a:spcBef>
                <a:spcPts val="1391"/>
              </a:spcBef>
              <a:tabLst/>
            </a:pPr>
            <a:r>
              <a:rPr sz="2000" kern="0" spc="-80" dirty="0">
                <a:solidFill>
                  <a:srgbClr val="000000">
                    <a:alpha val="100000"/>
                  </a:srgbClr>
                </a:solidFill>
                <a:latin typeface="Microsoft YaHei"/>
                <a:ea typeface="Microsoft YaHei"/>
                <a:cs typeface="Microsoft YaHei"/>
              </a:rPr>
              <a:t>（二）依据人的自然本性和自然倾</a:t>
            </a:r>
            <a:r>
              <a:rPr sz="2000" kern="0" spc="-90" dirty="0">
                <a:solidFill>
                  <a:srgbClr val="000000">
                    <a:alpha val="100000"/>
                  </a:srgbClr>
                </a:solidFill>
                <a:latin typeface="Microsoft YaHei"/>
                <a:ea typeface="Microsoft YaHei"/>
                <a:cs typeface="Microsoft YaHei"/>
              </a:rPr>
              <a:t>向进行教育和教学工作；</a:t>
            </a:r>
            <a:endParaRPr lang="Microsoft YaHei" altLang="Microsoft YaHei" sz="2000" dirty="0"/>
          </a:p>
          <a:p>
            <a:pPr marL="1558925" algn="l" rtl="0" eaLnBrk="0">
              <a:lnSpc>
                <a:spcPts val="3599"/>
              </a:lnSpc>
              <a:tabLst/>
            </a:pPr>
            <a:r>
              <a:rPr sz="2000" kern="0" spc="-110" dirty="0">
                <a:solidFill>
                  <a:srgbClr val="000000">
                    <a:alpha val="100000"/>
                  </a:srgbClr>
                </a:solidFill>
                <a:latin typeface="Microsoft YaHei"/>
                <a:ea typeface="Microsoft YaHei"/>
                <a:cs typeface="Microsoft YaHei"/>
              </a:rPr>
              <a:t>（三）教育符合儿童的年龄特征和个体差异；</a:t>
            </a:r>
            <a:endParaRPr lang="Microsoft YaHei" altLang="Microsoft YaHei" sz="2000" dirty="0"/>
          </a:p>
        </p:txBody>
      </p:sp>
      <p:sp>
        <p:nvSpPr>
          <p:cNvPr id="409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4" name="picture 4094"/>
          <p:cNvPicPr>
            <a:picLocks noChangeAspect="1"/>
          </p:cNvPicPr>
          <p:nvPr/>
        </p:nvPicPr>
        <p:blipFill>
          <a:blip r:embed="rId2"/>
          <a:stretch>
            <a:fillRect/>
          </a:stretch>
        </p:blipFill>
        <p:spPr>
          <a:xfrm rot="21600000">
            <a:off x="0" y="0"/>
            <a:ext cx="12192000" cy="6858000"/>
          </a:xfrm>
          <a:prstGeom prst="rect">
            <a:avLst/>
          </a:prstGeom>
        </p:spPr>
      </p:pic>
      <p:sp>
        <p:nvSpPr>
          <p:cNvPr id="409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098" name="textbox 4098"/>
          <p:cNvSpPr/>
          <p:nvPr/>
        </p:nvSpPr>
        <p:spPr>
          <a:xfrm>
            <a:off x="1369279" y="508501"/>
            <a:ext cx="10744834" cy="6025515"/>
          </a:xfrm>
          <a:prstGeom prst="rect">
            <a:avLst/>
          </a:prstGeom>
        </p:spPr>
        <p:txBody>
          <a:bodyPr vert="horz" wrap="square" lIns="0" tIns="0" rIns="0" bIns="0"/>
          <a:lstStyle/>
          <a:p>
            <a:pPr algn="l" rtl="0" eaLnBrk="0">
              <a:lnSpc>
                <a:spcPct val="87417"/>
              </a:lnSpc>
              <a:tabLst/>
            </a:pPr>
            <a:endParaRPr lang="Arial" altLang="Arial" sz="100" dirty="0"/>
          </a:p>
          <a:p>
            <a:pPr marL="176529" algn="l" rtl="0" eaLnBrk="0">
              <a:lnSpc>
                <a:spcPct val="91000"/>
              </a:lnSpc>
              <a:tabLst/>
            </a:pPr>
            <a:r>
              <a:rPr sz="2400" b="1" kern="0" spc="-10" dirty="0">
                <a:solidFill>
                  <a:srgbClr val="7F7F7F">
                    <a:alpha val="100000"/>
                  </a:srgbClr>
                </a:solidFill>
                <a:latin typeface="Microsoft YaHei"/>
                <a:ea typeface="Microsoft YaHei"/>
                <a:cs typeface="Microsoft YaHei"/>
              </a:rPr>
              <a:t>夸美纽斯的学前教育思想</a:t>
            </a:r>
            <a:endParaRPr lang="Microsoft YaHei" altLang="Microsoft YaHei" sz="2400" dirty="0"/>
          </a:p>
          <a:p>
            <a:pPr marL="12700" algn="l" rtl="0" eaLnBrk="0">
              <a:lnSpc>
                <a:spcPct val="91000"/>
              </a:lnSpc>
              <a:spcBef>
                <a:spcPts val="574"/>
              </a:spcBef>
              <a:tabLst/>
            </a:pPr>
            <a:r>
              <a:rPr sz="2400" b="1" kern="0" spc="-20" dirty="0">
                <a:solidFill>
                  <a:srgbClr val="000000">
                    <a:alpha val="100000"/>
                  </a:srgbClr>
                </a:solidFill>
                <a:latin typeface="Microsoft YaHei"/>
                <a:ea typeface="Microsoft YaHei"/>
                <a:cs typeface="Microsoft YaHei"/>
              </a:rPr>
              <a:t>四、学前教育的内容</a:t>
            </a:r>
            <a:endParaRPr lang="Microsoft YaHei" altLang="Microsoft YaHei" sz="2400" dirty="0"/>
          </a:p>
          <a:p>
            <a:pPr marL="55244" algn="l" rtl="0" eaLnBrk="0">
              <a:lnSpc>
                <a:spcPct val="82000"/>
              </a:lnSpc>
              <a:spcBef>
                <a:spcPts val="766"/>
              </a:spcBef>
              <a:tabLst/>
            </a:pPr>
            <a:r>
              <a:rPr sz="1800" b="1" kern="0" spc="-80" dirty="0">
                <a:solidFill>
                  <a:srgbClr val="00B075">
                    <a:alpha val="100000"/>
                  </a:srgbClr>
                </a:solidFill>
                <a:latin typeface="Microsoft YaHei"/>
                <a:ea typeface="Microsoft YaHei"/>
                <a:cs typeface="Microsoft YaHei"/>
              </a:rPr>
              <a:t>1.体育</a:t>
            </a:r>
            <a:r>
              <a:rPr sz="1800" kern="0" spc="-80" dirty="0">
                <a:solidFill>
                  <a:srgbClr val="000000">
                    <a:alpha val="100000"/>
                  </a:srgbClr>
                </a:solidFill>
                <a:latin typeface="Microsoft YaHei"/>
                <a:ea typeface="Microsoft YaHei"/>
                <a:cs typeface="Microsoft YaHei"/>
              </a:rPr>
              <a:t>——身体健康是教育的前提；</a:t>
            </a:r>
            <a:endParaRPr lang="Microsoft YaHei" altLang="Microsoft YaHei" sz="1800" dirty="0"/>
          </a:p>
          <a:p>
            <a:pPr marL="34925" algn="l" rtl="0" eaLnBrk="0">
              <a:lnSpc>
                <a:spcPts val="3238"/>
              </a:lnSpc>
              <a:tabLst/>
            </a:pPr>
            <a:r>
              <a:rPr sz="1800" kern="0" spc="-10" dirty="0">
                <a:solidFill>
                  <a:srgbClr val="000000">
                    <a:alpha val="100000"/>
                  </a:srgbClr>
                </a:solidFill>
                <a:latin typeface="Microsoft YaHei"/>
                <a:ea typeface="Microsoft YaHei"/>
                <a:cs typeface="Microsoft YaHei"/>
              </a:rPr>
              <a:t>胎教</a:t>
            </a:r>
            <a:endParaRPr lang="Microsoft YaHei" altLang="Microsoft YaHei" sz="1800" dirty="0"/>
          </a:p>
          <a:p>
            <a:pPr marL="36830" algn="l" rtl="0" eaLnBrk="0">
              <a:lnSpc>
                <a:spcPct val="82000"/>
              </a:lnSpc>
              <a:spcBef>
                <a:spcPts val="1473"/>
              </a:spcBef>
              <a:tabLst/>
            </a:pPr>
            <a:r>
              <a:rPr sz="1800" kern="0" spc="-10" dirty="0">
                <a:solidFill>
                  <a:srgbClr val="000000">
                    <a:alpha val="100000"/>
                  </a:srgbClr>
                </a:solidFill>
                <a:latin typeface="Microsoft YaHei"/>
                <a:ea typeface="Microsoft YaHei"/>
                <a:cs typeface="Microsoft YaHei"/>
              </a:rPr>
              <a:t>合理喂养</a:t>
            </a:r>
            <a:endParaRPr lang="Microsoft YaHei" altLang="Microsoft YaHei" sz="1800" dirty="0"/>
          </a:p>
          <a:p>
            <a:pPr marL="34925" algn="l" rtl="0" eaLnBrk="0">
              <a:lnSpc>
                <a:spcPts val="3236"/>
              </a:lnSpc>
              <a:tabLst/>
            </a:pPr>
            <a:r>
              <a:rPr sz="1800" kern="0" spc="-10" dirty="0">
                <a:solidFill>
                  <a:srgbClr val="000000">
                    <a:alpha val="100000"/>
                  </a:srgbClr>
                </a:solidFill>
                <a:latin typeface="Microsoft YaHei"/>
                <a:ea typeface="Microsoft YaHei"/>
                <a:cs typeface="Microsoft YaHei"/>
              </a:rPr>
              <a:t>饮食</a:t>
            </a:r>
            <a:endParaRPr lang="Microsoft YaHei" altLang="Microsoft YaHei" sz="1800" dirty="0"/>
          </a:p>
          <a:p>
            <a:pPr marL="36830" algn="l" rtl="0" eaLnBrk="0">
              <a:lnSpc>
                <a:spcPct val="91000"/>
              </a:lnSpc>
              <a:spcBef>
                <a:spcPts val="1458"/>
              </a:spcBef>
              <a:tabLst/>
            </a:pPr>
            <a:r>
              <a:rPr sz="1800" kern="0" spc="-10" dirty="0">
                <a:solidFill>
                  <a:srgbClr val="000000">
                    <a:alpha val="100000"/>
                  </a:srgbClr>
                </a:solidFill>
                <a:latin typeface="Microsoft YaHei"/>
                <a:ea typeface="Microsoft YaHei"/>
                <a:cs typeface="Microsoft YaHei"/>
              </a:rPr>
              <a:t>合理的生活制度</a:t>
            </a:r>
            <a:endParaRPr lang="Microsoft YaHei" altLang="Microsoft YaHei" sz="1800" dirty="0"/>
          </a:p>
          <a:p>
            <a:pPr marL="45719" algn="l" rtl="0" eaLnBrk="0">
              <a:lnSpc>
                <a:spcPct val="83000"/>
              </a:lnSpc>
              <a:spcBef>
                <a:spcPts val="1268"/>
              </a:spcBef>
              <a:tabLst/>
            </a:pPr>
            <a:r>
              <a:rPr sz="1800" b="1" kern="0" spc="-20" dirty="0">
                <a:solidFill>
                  <a:srgbClr val="00B075">
                    <a:alpha val="100000"/>
                  </a:srgbClr>
                </a:solidFill>
                <a:latin typeface="Microsoft YaHei"/>
                <a:ea typeface="Microsoft YaHei"/>
                <a:cs typeface="Microsoft YaHei"/>
              </a:rPr>
              <a:t>2.智育</a:t>
            </a:r>
            <a:r>
              <a:rPr sz="1800" kern="0" spc="-20" dirty="0">
                <a:solidFill>
                  <a:srgbClr val="000000">
                    <a:alpha val="100000"/>
                  </a:srgbClr>
                </a:solidFill>
                <a:latin typeface="Microsoft YaHei"/>
                <a:ea typeface="Microsoft YaHei"/>
                <a:cs typeface="Microsoft YaHei"/>
              </a:rPr>
              <a:t>—与其“泛智论”</a:t>
            </a:r>
            <a:r>
              <a:rPr sz="1800" kern="0" spc="-30" dirty="0">
                <a:solidFill>
                  <a:srgbClr val="000000">
                    <a:alpha val="100000"/>
                  </a:srgbClr>
                </a:solidFill>
                <a:latin typeface="Microsoft YaHei"/>
                <a:ea typeface="Microsoft YaHei"/>
                <a:cs typeface="Microsoft YaHei"/>
              </a:rPr>
              <a:t>紧密联系；父母应尽最大的努力去启发幼儿养成学习习惯；进行初步的智力教育。</a:t>
            </a:r>
            <a:endParaRPr lang="Microsoft YaHei" altLang="Microsoft YaHei" sz="1800" dirty="0"/>
          </a:p>
          <a:p>
            <a:pPr marL="36830" algn="l" rtl="0" eaLnBrk="0">
              <a:lnSpc>
                <a:spcPts val="3238"/>
              </a:lnSpc>
              <a:tabLst/>
            </a:pPr>
            <a:r>
              <a:rPr sz="1800" kern="0" spc="-80" dirty="0">
                <a:solidFill>
                  <a:srgbClr val="000000">
                    <a:alpha val="100000"/>
                  </a:srgbClr>
                </a:solidFill>
                <a:latin typeface="Microsoft YaHei"/>
                <a:ea typeface="Microsoft YaHei"/>
                <a:cs typeface="Microsoft YaHei"/>
              </a:rPr>
              <a:t>积极积累对外部世界的初步观念；</a:t>
            </a:r>
            <a:endParaRPr lang="Microsoft YaHei" altLang="Microsoft YaHei" sz="1800" dirty="0"/>
          </a:p>
          <a:p>
            <a:pPr marL="36830" algn="l" rtl="0" eaLnBrk="0">
              <a:lnSpc>
                <a:spcPct val="91000"/>
              </a:lnSpc>
              <a:spcBef>
                <a:spcPts val="1456"/>
              </a:spcBef>
              <a:tabLst/>
            </a:pPr>
            <a:r>
              <a:rPr sz="1800" kern="0" spc="-160" dirty="0">
                <a:solidFill>
                  <a:srgbClr val="000000">
                    <a:alpha val="100000"/>
                  </a:srgbClr>
                </a:solidFill>
                <a:latin typeface="Microsoft YaHei"/>
                <a:ea typeface="Microsoft YaHei"/>
                <a:cs typeface="Microsoft YaHei"/>
              </a:rPr>
              <a:t>发展语言能力；</a:t>
            </a:r>
            <a:endParaRPr lang="Microsoft YaHei" altLang="Microsoft YaHei" sz="1800" dirty="0"/>
          </a:p>
          <a:p>
            <a:pPr marL="36830" algn="l" rtl="0" eaLnBrk="0">
              <a:lnSpc>
                <a:spcPct val="91000"/>
              </a:lnSpc>
              <a:spcBef>
                <a:spcPts val="1275"/>
              </a:spcBef>
              <a:tabLst/>
            </a:pPr>
            <a:r>
              <a:rPr sz="1800" kern="0" spc="-130" dirty="0">
                <a:solidFill>
                  <a:srgbClr val="000000">
                    <a:alpha val="100000"/>
                  </a:srgbClr>
                </a:solidFill>
                <a:latin typeface="Microsoft YaHei"/>
                <a:ea typeface="Microsoft YaHei"/>
                <a:cs typeface="Microsoft YaHei"/>
              </a:rPr>
              <a:t>训练手的初步技能；</a:t>
            </a:r>
            <a:endParaRPr lang="Microsoft YaHei" altLang="Microsoft YaHei" sz="1800" dirty="0"/>
          </a:p>
          <a:p>
            <a:pPr marL="36830" algn="l" rtl="0" eaLnBrk="0">
              <a:lnSpc>
                <a:spcPct val="91000"/>
              </a:lnSpc>
              <a:spcBef>
                <a:spcPts val="1274"/>
              </a:spcBef>
              <a:tabLst/>
            </a:pPr>
            <a:r>
              <a:rPr sz="1800" kern="0" spc="0" dirty="0">
                <a:solidFill>
                  <a:srgbClr val="000000">
                    <a:alpha val="100000"/>
                  </a:srgbClr>
                </a:solidFill>
                <a:latin typeface="Microsoft YaHei"/>
                <a:ea typeface="Microsoft YaHei"/>
                <a:cs typeface="Microsoft YaHei"/>
              </a:rPr>
              <a:t>科学中最基本的、最浅</a:t>
            </a:r>
            <a:r>
              <a:rPr sz="1800" kern="0" spc="-10" dirty="0">
                <a:solidFill>
                  <a:srgbClr val="000000">
                    <a:alpha val="100000"/>
                  </a:srgbClr>
                </a:solidFill>
                <a:latin typeface="Microsoft YaHei"/>
                <a:ea typeface="Microsoft YaHei"/>
                <a:cs typeface="Microsoft YaHei"/>
              </a:rPr>
              <a:t>显的内容</a:t>
            </a:r>
            <a:endParaRPr lang="Microsoft YaHei" altLang="Microsoft YaHei" sz="1800" dirty="0"/>
          </a:p>
          <a:p>
            <a:pPr marL="51435" algn="l" rtl="0" eaLnBrk="0">
              <a:lnSpc>
                <a:spcPct val="91000"/>
              </a:lnSpc>
              <a:spcBef>
                <a:spcPts val="1274"/>
              </a:spcBef>
              <a:tabLst/>
            </a:pPr>
            <a:r>
              <a:rPr sz="1800" b="1" kern="0" spc="-40" dirty="0">
                <a:solidFill>
                  <a:srgbClr val="00B075">
                    <a:alpha val="100000"/>
                  </a:srgbClr>
                </a:solidFill>
                <a:latin typeface="Microsoft YaHei"/>
                <a:ea typeface="Microsoft YaHei"/>
                <a:cs typeface="Microsoft YaHei"/>
              </a:rPr>
              <a:t>3.德育</a:t>
            </a:r>
            <a:endParaRPr lang="Microsoft YaHei" altLang="Microsoft YaHei" sz="1800" dirty="0"/>
          </a:p>
          <a:p>
            <a:pPr marL="36194" algn="l" rtl="0" eaLnBrk="0">
              <a:lnSpc>
                <a:spcPct val="83000"/>
              </a:lnSpc>
              <a:spcBef>
                <a:spcPts val="1270"/>
              </a:spcBef>
              <a:tabLst/>
            </a:pPr>
            <a:r>
              <a:rPr sz="1800" kern="0" spc="-60" dirty="0">
                <a:solidFill>
                  <a:srgbClr val="000000">
                    <a:alpha val="100000"/>
                  </a:srgbClr>
                </a:solidFill>
                <a:latin typeface="Microsoft YaHei"/>
                <a:ea typeface="Microsoft YaHei"/>
                <a:cs typeface="Microsoft YaHei"/>
              </a:rPr>
              <a:t>从改良社会道德出发，重视打下良好德行基础；</a:t>
            </a:r>
            <a:endParaRPr lang="Microsoft YaHei" altLang="Microsoft YaHei" sz="1800" dirty="0"/>
          </a:p>
          <a:p>
            <a:pPr marL="38734" algn="l" rtl="0" eaLnBrk="0">
              <a:lnSpc>
                <a:spcPts val="3239"/>
              </a:lnSpc>
              <a:tabLst/>
            </a:pPr>
            <a:r>
              <a:rPr sz="1800" kern="0" spc="0" dirty="0">
                <a:solidFill>
                  <a:srgbClr val="000000">
                    <a:alpha val="100000"/>
                  </a:srgbClr>
                </a:solidFill>
                <a:latin typeface="Microsoft YaHei"/>
                <a:ea typeface="Microsoft YaHei"/>
                <a:cs typeface="Microsoft YaHei"/>
              </a:rPr>
              <a:t>父母的作用发挥：反对溺爱和</a:t>
            </a:r>
            <a:r>
              <a:rPr sz="1800" kern="0" spc="-10" dirty="0">
                <a:solidFill>
                  <a:srgbClr val="000000">
                    <a:alpha val="100000"/>
                  </a:srgbClr>
                </a:solidFill>
                <a:latin typeface="Microsoft YaHei"/>
                <a:ea typeface="Microsoft YaHei"/>
                <a:cs typeface="Microsoft YaHei"/>
              </a:rPr>
              <a:t>放纵；温和</a:t>
            </a:r>
            <a:endParaRPr lang="Microsoft YaHei" altLang="Microsoft YaHei" sz="1800" dirty="0"/>
          </a:p>
        </p:txBody>
      </p:sp>
      <p:sp>
        <p:nvSpPr>
          <p:cNvPr id="4100" name="textbox 410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10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48" name="group 548"/>
          <p:cNvGrpSpPr/>
          <p:nvPr/>
        </p:nvGrpSpPr>
        <p:grpSpPr>
          <a:xfrm rot="21600000">
            <a:off x="1584024" y="181482"/>
            <a:ext cx="2435306" cy="199231"/>
            <a:chOff x="0" y="0"/>
            <a:chExt cx="2435306" cy="199231"/>
          </a:xfrm>
        </p:grpSpPr>
        <p:pic>
          <p:nvPicPr>
            <p:cNvPr id="4104" name="picture 4104"/>
            <p:cNvPicPr>
              <a:picLocks noChangeAspect="1"/>
            </p:cNvPicPr>
            <p:nvPr/>
          </p:nvPicPr>
          <p:blipFill>
            <a:blip r:embed="rId3"/>
            <a:stretch>
              <a:fillRect/>
            </a:stretch>
          </p:blipFill>
          <p:spPr>
            <a:xfrm rot="21600000">
              <a:off x="13274" y="11350"/>
              <a:ext cx="2422031" cy="187881"/>
            </a:xfrm>
            <a:prstGeom prst="rect">
              <a:avLst/>
            </a:prstGeom>
          </p:spPr>
        </p:pic>
        <p:sp>
          <p:nvSpPr>
            <p:cNvPr id="4106" name="textbox 410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10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0" name="picture 4110"/>
          <p:cNvPicPr>
            <a:picLocks noChangeAspect="1"/>
          </p:cNvPicPr>
          <p:nvPr/>
        </p:nvPicPr>
        <p:blipFill>
          <a:blip r:embed="rId2"/>
          <a:stretch>
            <a:fillRect/>
          </a:stretch>
        </p:blipFill>
        <p:spPr>
          <a:xfrm rot="21600000">
            <a:off x="0" y="0"/>
            <a:ext cx="12192000" cy="6858000"/>
          </a:xfrm>
          <a:prstGeom prst="rect">
            <a:avLst/>
          </a:prstGeom>
        </p:spPr>
      </p:pic>
      <p:sp>
        <p:nvSpPr>
          <p:cNvPr id="411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114" name="textbox 4114"/>
          <p:cNvSpPr/>
          <p:nvPr/>
        </p:nvSpPr>
        <p:spPr>
          <a:xfrm>
            <a:off x="1395635" y="1655670"/>
            <a:ext cx="10656569" cy="3093085"/>
          </a:xfrm>
          <a:prstGeom prst="rect">
            <a:avLst/>
          </a:prstGeom>
        </p:spPr>
        <p:txBody>
          <a:bodyPr vert="horz" wrap="square" lIns="0" tIns="0" rIns="0" bIns="0"/>
          <a:lstStyle/>
          <a:p>
            <a:pPr algn="l" rtl="0" eaLnBrk="0">
              <a:lnSpc>
                <a:spcPct val="83341"/>
              </a:lnSpc>
              <a:tabLst/>
            </a:pPr>
            <a:endParaRPr lang="Arial" altLang="Arial" sz="100" dirty="0"/>
          </a:p>
          <a:p>
            <a:pPr marL="173354" algn="l" rtl="0" eaLnBrk="0">
              <a:lnSpc>
                <a:spcPts val="2587"/>
              </a:lnSpc>
              <a:tabLst/>
            </a:pPr>
            <a:r>
              <a:rPr sz="2000" kern="0" spc="-150" dirty="0">
                <a:solidFill>
                  <a:srgbClr val="000000">
                    <a:alpha val="100000"/>
                  </a:srgbClr>
                </a:solidFill>
                <a:latin typeface="Microsoft YaHei"/>
                <a:ea typeface="Microsoft YaHei"/>
                <a:cs typeface="Microsoft YaHei"/>
              </a:rPr>
              <a:t>（一）强调父母的作用</a:t>
            </a:r>
            <a:r>
              <a:rPr sz="2000" kern="0" spc="-390" dirty="0">
                <a:solidFill>
                  <a:srgbClr val="000000">
                    <a:alpha val="100000"/>
                  </a:srgbClr>
                </a:solidFill>
                <a:latin typeface="Microsoft YaHei"/>
                <a:ea typeface="Microsoft YaHei"/>
                <a:cs typeface="Microsoft YaHei"/>
              </a:rPr>
              <a:t> </a:t>
            </a:r>
            <a:r>
              <a:rPr sz="2000" kern="0" spc="-150" dirty="0">
                <a:solidFill>
                  <a:srgbClr val="000000">
                    <a:alpha val="100000"/>
                  </a:srgbClr>
                </a:solidFill>
                <a:latin typeface="Microsoft YaHei"/>
                <a:ea typeface="Microsoft YaHei"/>
                <a:cs typeface="Microsoft YaHei"/>
              </a:rPr>
              <a:t>—以身作则；</a:t>
            </a:r>
            <a:endParaRPr lang="Microsoft YaHei" altLang="Microsoft YaHei" sz="2000" dirty="0"/>
          </a:p>
          <a:p>
            <a:pPr marL="173354" algn="l" rtl="0" eaLnBrk="0">
              <a:lnSpc>
                <a:spcPct val="85000"/>
              </a:lnSpc>
              <a:spcBef>
                <a:spcPts val="1391"/>
              </a:spcBef>
              <a:tabLst/>
            </a:pPr>
            <a:r>
              <a:rPr sz="2000" kern="0" spc="-60" dirty="0">
                <a:solidFill>
                  <a:srgbClr val="000000">
                    <a:alpha val="100000"/>
                  </a:srgbClr>
                </a:solidFill>
                <a:latin typeface="Microsoft YaHei"/>
                <a:ea typeface="Microsoft YaHei"/>
                <a:cs typeface="Microsoft YaHei"/>
              </a:rPr>
              <a:t>（二）让儿童通过自己的感官去认识外部世</a:t>
            </a:r>
            <a:r>
              <a:rPr sz="2000" kern="0" spc="-70" dirty="0">
                <a:solidFill>
                  <a:srgbClr val="000000">
                    <a:alpha val="100000"/>
                  </a:srgbClr>
                </a:solidFill>
                <a:latin typeface="Microsoft YaHei"/>
                <a:ea typeface="Microsoft YaHei"/>
                <a:cs typeface="Microsoft YaHei"/>
              </a:rPr>
              <a:t>界；</a:t>
            </a:r>
            <a:endParaRPr lang="Microsoft YaHei" altLang="Microsoft YaHei" sz="2000" dirty="0"/>
          </a:p>
          <a:p>
            <a:pPr marL="981075" algn="l" rtl="0" eaLnBrk="0">
              <a:lnSpc>
                <a:spcPts val="3537"/>
              </a:lnSpc>
              <a:tabLst/>
            </a:pPr>
            <a:r>
              <a:rPr sz="2000" kern="0" spc="-110" dirty="0">
                <a:solidFill>
                  <a:srgbClr val="000000">
                    <a:alpha val="100000"/>
                  </a:srgbClr>
                </a:solidFill>
                <a:latin typeface="Microsoft YaHei"/>
                <a:ea typeface="Microsoft YaHei"/>
                <a:cs typeface="Microsoft YaHei"/>
              </a:rPr>
              <a:t>运用故事和寓言发展智力；</a:t>
            </a:r>
            <a:endParaRPr lang="Microsoft YaHei" altLang="Microsoft YaHei" sz="2000" dirty="0"/>
          </a:p>
          <a:p>
            <a:pPr marL="173354" algn="l" rtl="0" eaLnBrk="0">
              <a:lnSpc>
                <a:spcPts val="2155"/>
              </a:lnSpc>
              <a:spcBef>
                <a:spcPts val="1621"/>
              </a:spcBef>
              <a:tabLst/>
            </a:pPr>
            <a:r>
              <a:rPr sz="1700" kern="0" spc="-80" dirty="0">
                <a:solidFill>
                  <a:srgbClr val="000000">
                    <a:alpha val="100000"/>
                  </a:srgbClr>
                </a:solidFill>
                <a:latin typeface="Microsoft YaHei"/>
                <a:ea typeface="Microsoft YaHei"/>
                <a:cs typeface="Microsoft YaHei"/>
              </a:rPr>
              <a:t>（三）游戏；</a:t>
            </a:r>
            <a:endParaRPr lang="Microsoft YaHei" altLang="Microsoft YaHei" sz="1700" dirty="0"/>
          </a:p>
          <a:p>
            <a:pPr marL="173354" algn="l" rtl="0" eaLnBrk="0">
              <a:lnSpc>
                <a:spcPts val="2587"/>
              </a:lnSpc>
              <a:spcBef>
                <a:spcPts val="1065"/>
              </a:spcBef>
              <a:tabLst/>
            </a:pPr>
            <a:r>
              <a:rPr sz="2000" kern="0" spc="-50" dirty="0">
                <a:solidFill>
                  <a:srgbClr val="000000">
                    <a:alpha val="100000"/>
                  </a:srgbClr>
                </a:solidFill>
                <a:latin typeface="Microsoft YaHei"/>
                <a:ea typeface="Microsoft YaHei"/>
                <a:cs typeface="Microsoft YaHei"/>
              </a:rPr>
              <a:t>（四）语言要注意发音清楚；与具体事务联系；——《世界图   解》对后世产生了深远的影响</a:t>
            </a:r>
            <a:r>
              <a:rPr sz="2000" kern="0" spc="-60" dirty="0">
                <a:solidFill>
                  <a:srgbClr val="000000">
                    <a:alpha val="100000"/>
                  </a:srgbClr>
                </a:solidFill>
                <a:latin typeface="Microsoft YaHei"/>
                <a:ea typeface="Microsoft YaHei"/>
                <a:cs typeface="Microsoft YaHei"/>
              </a:rPr>
              <a:t>。</a:t>
            </a:r>
            <a:endParaRPr lang="Microsoft YaHei" altLang="Microsoft YaHei" sz="2000" dirty="0"/>
          </a:p>
          <a:p>
            <a:pPr algn="l" rtl="0" eaLnBrk="0">
              <a:lnSpc>
                <a:spcPct val="121000"/>
              </a:lnSpc>
              <a:tabLst/>
            </a:pPr>
            <a:endParaRPr lang="Arial" altLang="Arial" sz="1000" dirty="0"/>
          </a:p>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00000"/>
              </a:lnSpc>
              <a:tabLst/>
            </a:pPr>
            <a:endParaRPr lang="Arial" altLang="Arial" sz="500" dirty="0"/>
          </a:p>
          <a:p>
            <a:pPr marL="12700" algn="l" rtl="0" eaLnBrk="0">
              <a:lnSpc>
                <a:spcPct val="91000"/>
              </a:lnSpc>
              <a:spcBef>
                <a:spcPts val="4"/>
              </a:spcBef>
              <a:tabLst/>
            </a:pPr>
            <a:r>
              <a:rPr sz="2000" b="1" kern="0" spc="-50" dirty="0">
                <a:solidFill>
                  <a:srgbClr val="000000">
                    <a:alpha val="100000"/>
                  </a:srgbClr>
                </a:solidFill>
                <a:latin typeface="Microsoft YaHei"/>
                <a:ea typeface="Microsoft YaHei"/>
                <a:cs typeface="Microsoft YaHei"/>
              </a:rPr>
              <a:t>评价夸美纽斯的学前教育思想？</a:t>
            </a:r>
            <a:endParaRPr lang="Microsoft YaHei" altLang="Microsoft YaHei" sz="2000" dirty="0"/>
          </a:p>
        </p:txBody>
      </p:sp>
      <p:sp>
        <p:nvSpPr>
          <p:cNvPr id="4116" name="textbox 4116"/>
          <p:cNvSpPr/>
          <p:nvPr/>
        </p:nvSpPr>
        <p:spPr>
          <a:xfrm>
            <a:off x="10110" y="168782"/>
            <a:ext cx="4899025" cy="1312544"/>
          </a:xfrm>
          <a:prstGeom prst="rect">
            <a:avLst/>
          </a:prstGeom>
        </p:spPr>
        <p:txBody>
          <a:bodyPr vert="horz" wrap="square" lIns="0" tIns="0" rIns="0" bIns="0"/>
          <a:lstStyle/>
          <a:p>
            <a:pPr algn="l" rtl="0" eaLnBrk="0">
              <a:lnSpc>
                <a:spcPct val="89113"/>
              </a:lnSpc>
              <a:tabLst/>
            </a:pPr>
            <a:endParaRPr lang="Arial" altLang="Arial" sz="100" dirty="0"/>
          </a:p>
          <a:p>
            <a:pPr marL="1573530" algn="l" rtl="0" eaLnBrk="0">
              <a:lnSpc>
                <a:spcPct val="83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a:p>
            <a:pPr marL="12700" algn="l" rtl="0" eaLnBrk="0">
              <a:lnSpc>
                <a:spcPct val="66000"/>
              </a:lnSpc>
              <a:spcBef>
                <a:spcPts val="580"/>
              </a:spcBef>
              <a:tabLst>
                <a:tab pos="349884" algn="l"/>
              </a:tabLst>
            </a:pPr>
            <a:r>
              <a:rPr sz="3900" kern="0" spc="0" dirty="0">
                <a:solidFill>
                  <a:srgbClr val="00B075">
                    <a:alpha val="100000"/>
                  </a:srgbClr>
                </a:solidFill>
                <a:latin typeface="Calibri"/>
                <a:ea typeface="Calibri"/>
                <a:cs typeface="Calibri"/>
              </a:rPr>
              <a:t>	</a:t>
            </a:r>
            <a:r>
              <a:rPr sz="3900" kern="0" spc="0" dirty="0">
                <a:solidFill>
                  <a:srgbClr val="00B075">
                    <a:alpha val="100000"/>
                  </a:srgbClr>
                </a:solidFill>
                <a:latin typeface="Calibri"/>
                <a:ea typeface="Calibri"/>
                <a:cs typeface="Calibri"/>
              </a:rPr>
              <a:t>01      </a:t>
            </a:r>
            <a:r>
              <a:rPr sz="2400" b="1" kern="0" spc="0" dirty="0">
                <a:solidFill>
                  <a:srgbClr val="7F7F7F">
                    <a:alpha val="100000"/>
                  </a:srgbClr>
                </a:solidFill>
                <a:latin typeface="Microsoft YaHei"/>
                <a:ea typeface="Microsoft YaHei"/>
                <a:cs typeface="Microsoft YaHei"/>
              </a:rPr>
              <a:t>夸美纽斯的学前教育思想</a:t>
            </a:r>
            <a:endParaRPr lang="Microsoft YaHei" altLang="Microsoft YaHei" sz="2400" dirty="0"/>
          </a:p>
          <a:p>
            <a:pPr algn="l" rtl="0" eaLnBrk="0">
              <a:lnSpc>
                <a:spcPct val="143000"/>
              </a:lnSpc>
              <a:tabLst/>
            </a:pPr>
            <a:endParaRPr lang="Arial" altLang="Arial" sz="1000" dirty="0"/>
          </a:p>
          <a:p>
            <a:pPr algn="l" rtl="0" eaLnBrk="0">
              <a:lnSpc>
                <a:spcPct val="100000"/>
              </a:lnSpc>
              <a:tabLst/>
            </a:pPr>
            <a:endParaRPr lang="Arial" altLang="Arial" sz="600" dirty="0"/>
          </a:p>
          <a:p>
            <a:pPr marL="1358900" algn="l" rtl="0" eaLnBrk="0">
              <a:lnSpc>
                <a:spcPct val="91000"/>
              </a:lnSpc>
              <a:spcBef>
                <a:spcPts val="5"/>
              </a:spcBef>
              <a:tabLst/>
            </a:pPr>
            <a:r>
              <a:rPr sz="2400" b="1" kern="0" spc="-10" dirty="0">
                <a:solidFill>
                  <a:srgbClr val="000000">
                    <a:alpha val="100000"/>
                  </a:srgbClr>
                </a:solidFill>
                <a:latin typeface="Microsoft YaHei"/>
                <a:ea typeface="Microsoft YaHei"/>
                <a:cs typeface="Microsoft YaHei"/>
              </a:rPr>
              <a:t>五、学前儿童教育方法</a:t>
            </a:r>
            <a:endParaRPr lang="Microsoft YaHei" altLang="Microsoft YaHei" sz="2400" dirty="0"/>
          </a:p>
        </p:txBody>
      </p:sp>
      <p:sp>
        <p:nvSpPr>
          <p:cNvPr id="411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20" name="picture 4120"/>
          <p:cNvPicPr>
            <a:picLocks noChangeAspect="1"/>
          </p:cNvPicPr>
          <p:nvPr/>
        </p:nvPicPr>
        <p:blipFill>
          <a:blip r:embed="rId2"/>
          <a:stretch>
            <a:fillRect/>
          </a:stretch>
        </p:blipFill>
        <p:spPr>
          <a:xfrm rot="21600000">
            <a:off x="0" y="0"/>
            <a:ext cx="12192000" cy="6858000"/>
          </a:xfrm>
          <a:prstGeom prst="rect">
            <a:avLst/>
          </a:prstGeom>
        </p:spPr>
      </p:pic>
      <p:sp>
        <p:nvSpPr>
          <p:cNvPr id="412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124" name="textbox 4124"/>
          <p:cNvSpPr/>
          <p:nvPr/>
        </p:nvSpPr>
        <p:spPr>
          <a:xfrm>
            <a:off x="1392835" y="1701482"/>
            <a:ext cx="8766809" cy="2132964"/>
          </a:xfrm>
          <a:prstGeom prst="rect">
            <a:avLst/>
          </a:prstGeom>
        </p:spPr>
        <p:txBody>
          <a:bodyPr vert="horz" wrap="square" lIns="0" tIns="0" rIns="0" bIns="0"/>
          <a:lstStyle/>
          <a:p>
            <a:pPr algn="l" rtl="0" eaLnBrk="0">
              <a:lnSpc>
                <a:spcPct val="91608"/>
              </a:lnSpc>
              <a:tabLst/>
            </a:pPr>
            <a:endParaRPr lang="Arial" altLang="Arial" sz="100" dirty="0"/>
          </a:p>
          <a:p>
            <a:pPr marL="36830" algn="l" rtl="0" eaLnBrk="0">
              <a:lnSpc>
                <a:spcPct val="91000"/>
              </a:lnSpc>
              <a:tabLst/>
            </a:pPr>
            <a:r>
              <a:rPr sz="2000" kern="0" spc="-10" dirty="0">
                <a:solidFill>
                  <a:srgbClr val="000000">
                    <a:alpha val="100000"/>
                  </a:srgbClr>
                </a:solidFill>
                <a:latin typeface="Microsoft YaHei"/>
                <a:ea typeface="Microsoft YaHei"/>
                <a:cs typeface="Microsoft YaHei"/>
              </a:rPr>
              <a:t>1、详细论述了教育的作用及人受教育的可能性；</a:t>
            </a:r>
            <a:endParaRPr lang="Microsoft YaHei" altLang="Microsoft YaHei" sz="2000" dirty="0"/>
          </a:p>
          <a:p>
            <a:pPr marL="25400" algn="l" rtl="0" eaLnBrk="0">
              <a:lnSpc>
                <a:spcPct val="91000"/>
              </a:lnSpc>
              <a:spcBef>
                <a:spcPts val="1415"/>
              </a:spcBef>
              <a:tabLst/>
            </a:pPr>
            <a:r>
              <a:rPr sz="2000" kern="0" spc="-20" dirty="0">
                <a:solidFill>
                  <a:srgbClr val="000000">
                    <a:alpha val="100000"/>
                  </a:srgbClr>
                </a:solidFill>
                <a:latin typeface="Microsoft YaHei"/>
                <a:ea typeface="Microsoft YaHei"/>
                <a:cs typeface="Microsoft YaHei"/>
              </a:rPr>
              <a:t>2、在历史上第一次</a:t>
            </a:r>
            <a:r>
              <a:rPr sz="2000" kern="0" spc="-30" dirty="0">
                <a:solidFill>
                  <a:srgbClr val="000000">
                    <a:alpha val="100000"/>
                  </a:srgbClr>
                </a:solidFill>
                <a:latin typeface="Microsoft YaHei"/>
                <a:ea typeface="Microsoft YaHei"/>
                <a:cs typeface="Microsoft YaHei"/>
              </a:rPr>
              <a:t>把学前教育纳入其充满民主色彩的单轨学制；</a:t>
            </a:r>
            <a:endParaRPr lang="Microsoft YaHei" altLang="Microsoft YaHei" sz="2000" dirty="0"/>
          </a:p>
          <a:p>
            <a:pPr algn="r" rtl="0" eaLnBrk="0">
              <a:lnSpc>
                <a:spcPts val="2587"/>
              </a:lnSpc>
              <a:spcBef>
                <a:spcPts val="1045"/>
              </a:spcBef>
              <a:tabLst/>
            </a:pPr>
            <a:r>
              <a:rPr sz="2000" kern="0" spc="-40" dirty="0">
                <a:solidFill>
                  <a:srgbClr val="000000">
                    <a:alpha val="100000"/>
                  </a:srgbClr>
                </a:solidFill>
                <a:latin typeface="Microsoft YaHei"/>
                <a:ea typeface="Microsoft YaHei"/>
                <a:cs typeface="Microsoft YaHei"/>
              </a:rPr>
              <a:t>3、撰写了历史上第一部幼儿教育专著《母育学校》及配套</a:t>
            </a:r>
            <a:r>
              <a:rPr sz="2000" kern="0" spc="-50" dirty="0">
                <a:solidFill>
                  <a:srgbClr val="000000">
                    <a:alpha val="100000"/>
                  </a:srgbClr>
                </a:solidFill>
                <a:latin typeface="Microsoft YaHei"/>
                <a:ea typeface="Microsoft YaHei"/>
                <a:cs typeface="Microsoft YaHei"/>
              </a:rPr>
              <a:t>教材《世界图解》；</a:t>
            </a:r>
            <a:endParaRPr lang="Microsoft YaHei" altLang="Microsoft YaHei" sz="2000" dirty="0"/>
          </a:p>
          <a:p>
            <a:pPr marL="12700" algn="l" rtl="0" eaLnBrk="0">
              <a:lnSpc>
                <a:spcPts val="3364"/>
              </a:lnSpc>
              <a:tabLst/>
            </a:pPr>
            <a:r>
              <a:rPr sz="2000" kern="0" spc="-30" dirty="0">
                <a:solidFill>
                  <a:srgbClr val="000000">
                    <a:alpha val="100000"/>
                  </a:srgbClr>
                </a:solidFill>
                <a:latin typeface="Microsoft YaHei"/>
                <a:ea typeface="Microsoft YaHei"/>
                <a:cs typeface="Microsoft YaHei"/>
              </a:rPr>
              <a:t>4、其教育思想深远，对后世的教育制度</a:t>
            </a:r>
            <a:r>
              <a:rPr sz="2000" kern="0" spc="-40" dirty="0">
                <a:solidFill>
                  <a:srgbClr val="000000">
                    <a:alpha val="100000"/>
                  </a:srgbClr>
                </a:solidFill>
                <a:latin typeface="Microsoft YaHei"/>
                <a:ea typeface="Microsoft YaHei"/>
                <a:cs typeface="Microsoft YaHei"/>
              </a:rPr>
              <a:t>的发展有重要影响；</a:t>
            </a:r>
            <a:endParaRPr lang="Microsoft YaHei" altLang="Microsoft YaHei" sz="2000" dirty="0"/>
          </a:p>
          <a:p>
            <a:pPr algn="l" rtl="0" eaLnBrk="0">
              <a:lnSpc>
                <a:spcPct val="103000"/>
              </a:lnSpc>
              <a:tabLst/>
            </a:pPr>
            <a:endParaRPr lang="Arial" altLang="Arial" sz="1300" dirty="0"/>
          </a:p>
          <a:p>
            <a:pPr algn="l" rtl="0" eaLnBrk="0">
              <a:lnSpc>
                <a:spcPct val="8649"/>
              </a:lnSpc>
              <a:tabLst/>
            </a:pPr>
            <a:endParaRPr lang="Arial" altLang="Arial" sz="100" dirty="0"/>
          </a:p>
          <a:p>
            <a:pPr marL="31750" algn="l" rtl="0" eaLnBrk="0">
              <a:lnSpc>
                <a:spcPct val="91000"/>
              </a:lnSpc>
              <a:tabLst/>
            </a:pPr>
            <a:r>
              <a:rPr sz="2000" kern="0" spc="-40" dirty="0">
                <a:solidFill>
                  <a:srgbClr val="000000">
                    <a:alpha val="100000"/>
                  </a:srgbClr>
                </a:solidFill>
                <a:latin typeface="Microsoft YaHei"/>
                <a:ea typeface="Microsoft YaHei"/>
                <a:cs typeface="Microsoft YaHei"/>
              </a:rPr>
              <a:t>5、其幼儿教育思想也有其局限</a:t>
            </a:r>
            <a:r>
              <a:rPr sz="2000" kern="0" spc="-50" dirty="0">
                <a:solidFill>
                  <a:srgbClr val="000000">
                    <a:alpha val="100000"/>
                  </a:srgbClr>
                </a:solidFill>
                <a:latin typeface="Microsoft YaHei"/>
                <a:ea typeface="Microsoft YaHei"/>
                <a:cs typeface="Microsoft YaHei"/>
              </a:rPr>
              <a:t>性，受宗教观的约束。</a:t>
            </a:r>
            <a:endParaRPr lang="Microsoft YaHei" altLang="Microsoft YaHei" sz="2000" dirty="0"/>
          </a:p>
        </p:txBody>
      </p:sp>
      <p:sp>
        <p:nvSpPr>
          <p:cNvPr id="4126" name="textbox 4126"/>
          <p:cNvSpPr/>
          <p:nvPr/>
        </p:nvSpPr>
        <p:spPr>
          <a:xfrm>
            <a:off x="347835" y="423235"/>
            <a:ext cx="4561204" cy="490219"/>
          </a:xfrm>
          <a:prstGeom prst="rect">
            <a:avLst/>
          </a:prstGeom>
        </p:spPr>
        <p:txBody>
          <a:bodyPr vert="horz" wrap="square" lIns="0" tIns="0" rIns="0" bIns="0"/>
          <a:lstStyle/>
          <a:p>
            <a:pPr algn="l" rtl="0" eaLnBrk="0">
              <a:lnSpc>
                <a:spcPct val="88959"/>
              </a:lnSpc>
              <a:tabLst/>
            </a:pPr>
            <a:endParaRPr lang="Arial" altLang="Arial" sz="100" dirty="0"/>
          </a:p>
          <a:p>
            <a:pPr marL="12700" algn="l" rtl="0" eaLnBrk="0">
              <a:lnSpc>
                <a:spcPct val="78000"/>
              </a:lnSpc>
              <a:tabLst/>
            </a:pPr>
            <a:r>
              <a:rPr sz="3900" kern="0" spc="0" dirty="0">
                <a:solidFill>
                  <a:srgbClr val="00B075">
                    <a:alpha val="100000"/>
                  </a:srgbClr>
                </a:solidFill>
                <a:latin typeface="Calibri"/>
                <a:ea typeface="Calibri"/>
                <a:cs typeface="Calibri"/>
              </a:rPr>
              <a:t>01      </a:t>
            </a:r>
            <a:r>
              <a:rPr sz="2400" b="1" kern="0" spc="0" dirty="0">
                <a:solidFill>
                  <a:srgbClr val="7F7F7F">
                    <a:alpha val="100000"/>
                  </a:srgbClr>
                </a:solidFill>
                <a:latin typeface="Microsoft YaHei"/>
                <a:ea typeface="Microsoft YaHei"/>
                <a:cs typeface="Microsoft YaHei"/>
              </a:rPr>
              <a:t>夸美纽斯的学前教育思想</a:t>
            </a:r>
            <a:endParaRPr lang="Microsoft YaHei" altLang="Microsoft YaHei" sz="2400" dirty="0"/>
          </a:p>
        </p:txBody>
      </p:sp>
      <p:grpSp>
        <p:nvGrpSpPr>
          <p:cNvPr id="550" name="group 550"/>
          <p:cNvGrpSpPr/>
          <p:nvPr/>
        </p:nvGrpSpPr>
        <p:grpSpPr>
          <a:xfrm rot="21600000">
            <a:off x="1272541" y="1074420"/>
            <a:ext cx="1080515" cy="490727"/>
            <a:chOff x="0" y="0"/>
            <a:chExt cx="1080515" cy="490727"/>
          </a:xfrm>
        </p:grpSpPr>
        <p:sp>
          <p:nvSpPr>
            <p:cNvPr id="4128" name="path"/>
            <p:cNvSpPr/>
            <p:nvPr/>
          </p:nvSpPr>
          <p:spPr>
            <a:xfrm>
              <a:off x="0" y="0"/>
              <a:ext cx="1080515" cy="490727"/>
            </a:xfrm>
            <a:custGeom>
              <a:avLst/>
              <a:gdLst/>
              <a:ahLst/>
              <a:cxnLst/>
              <a:rect l="0" t="0" r="0" b="0"/>
              <a:pathLst>
                <a:path w="1701" h="772">
                  <a:moveTo>
                    <a:pt x="3" y="0"/>
                  </a:moveTo>
                  <a:lnTo>
                    <a:pt x="245" y="388"/>
                  </a:lnTo>
                  <a:lnTo>
                    <a:pt x="0" y="772"/>
                  </a:lnTo>
                  <a:lnTo>
                    <a:pt x="1460" y="772"/>
                  </a:lnTo>
                  <a:lnTo>
                    <a:pt x="1701" y="392"/>
                  </a:lnTo>
                  <a:lnTo>
                    <a:pt x="1470"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4130" name="textbox 4130"/>
            <p:cNvSpPr/>
            <p:nvPr/>
          </p:nvSpPr>
          <p:spPr>
            <a:xfrm>
              <a:off x="-12700" y="-12700"/>
              <a:ext cx="1106169" cy="549275"/>
            </a:xfrm>
            <a:prstGeom prst="rect">
              <a:avLst/>
            </a:prstGeom>
          </p:spPr>
          <p:txBody>
            <a:bodyPr vert="horz" wrap="square" lIns="0" tIns="0" rIns="0" bIns="0"/>
            <a:lstStyle/>
            <a:p>
              <a:pPr algn="l" rtl="0" eaLnBrk="0">
                <a:lnSpc>
                  <a:spcPct val="101000"/>
                </a:lnSpc>
                <a:tabLst/>
              </a:pPr>
              <a:endParaRPr lang="Arial" altLang="Arial" sz="500" dirty="0"/>
            </a:p>
            <a:p>
              <a:pPr marL="223520" algn="l" rtl="0" eaLnBrk="0">
                <a:lnSpc>
                  <a:spcPct val="90000"/>
                </a:lnSpc>
                <a:spcBef>
                  <a:spcPts val="2"/>
                </a:spcBef>
                <a:tabLst/>
              </a:pPr>
              <a:r>
                <a:rPr sz="2400" b="1" kern="0" spc="-20" dirty="0">
                  <a:solidFill>
                    <a:srgbClr val="000000">
                      <a:alpha val="100000"/>
                    </a:srgbClr>
                  </a:solidFill>
                  <a:latin typeface="Microsoft YaHei"/>
                  <a:ea typeface="Microsoft YaHei"/>
                  <a:cs typeface="Microsoft YaHei"/>
                </a:rPr>
                <a:t>评价</a:t>
              </a:r>
              <a:endParaRPr lang="Microsoft YaHei" altLang="Microsoft YaHei" sz="2400" dirty="0"/>
            </a:p>
          </p:txBody>
        </p:sp>
      </p:grpSp>
      <p:sp>
        <p:nvSpPr>
          <p:cNvPr id="413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52" name="group 552"/>
          <p:cNvGrpSpPr/>
          <p:nvPr/>
        </p:nvGrpSpPr>
        <p:grpSpPr>
          <a:xfrm rot="21600000">
            <a:off x="1584024" y="181482"/>
            <a:ext cx="2435306" cy="199231"/>
            <a:chOff x="0" y="0"/>
            <a:chExt cx="2435306" cy="199231"/>
          </a:xfrm>
        </p:grpSpPr>
        <p:pic>
          <p:nvPicPr>
            <p:cNvPr id="4134" name="picture 4134"/>
            <p:cNvPicPr>
              <a:picLocks noChangeAspect="1"/>
            </p:cNvPicPr>
            <p:nvPr/>
          </p:nvPicPr>
          <p:blipFill>
            <a:blip r:embed="rId3"/>
            <a:stretch>
              <a:fillRect/>
            </a:stretch>
          </p:blipFill>
          <p:spPr>
            <a:xfrm rot="21600000">
              <a:off x="13274" y="11350"/>
              <a:ext cx="2422031" cy="187881"/>
            </a:xfrm>
            <a:prstGeom prst="rect">
              <a:avLst/>
            </a:prstGeom>
          </p:spPr>
        </p:pic>
        <p:sp>
          <p:nvSpPr>
            <p:cNvPr id="4136" name="textbox 413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13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 name="picture 404"/>
          <p:cNvPicPr>
            <a:picLocks noChangeAspect="1"/>
          </p:cNvPicPr>
          <p:nvPr/>
        </p:nvPicPr>
        <p:blipFill>
          <a:blip r:embed="rId2"/>
          <a:stretch>
            <a:fillRect/>
          </a:stretch>
        </p:blipFill>
        <p:spPr>
          <a:xfrm rot="21600000">
            <a:off x="0" y="0"/>
            <a:ext cx="12192000" cy="6858000"/>
          </a:xfrm>
          <a:prstGeom prst="rect">
            <a:avLst/>
          </a:prstGeom>
        </p:spPr>
      </p:pic>
      <p:sp>
        <p:nvSpPr>
          <p:cNvPr id="40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408" name="table 408"/>
          <p:cNvGraphicFramePr>
            <a:graphicFrameLocks noGrp="1"/>
          </p:cNvGraphicFramePr>
          <p:nvPr/>
        </p:nvGraphicFramePr>
        <p:xfrm>
          <a:off x="1445005" y="1414520"/>
          <a:ext cx="9780269" cy="2925445"/>
        </p:xfrm>
        <a:graphic>
          <a:graphicData uri="http://schemas.openxmlformats.org/drawingml/2006/table">
            <a:tbl>
              <a:tblPr>
                <a:solidFill>
                  <a:srgbClr val="00B075"/>
                </a:solidFill>
              </a:tblPr>
              <a:tblGrid>
                <a:gridCol w="9780269"/>
              </a:tblGrid>
              <a:tr h="2900045">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marL="4354829" algn="l" rtl="0" eaLnBrk="0">
                        <a:lnSpc>
                          <a:spcPct val="83000"/>
                        </a:lnSpc>
                        <a:spcBef>
                          <a:spcPts val="2"/>
                        </a:spcBef>
                        <a:tabLst/>
                      </a:pPr>
                      <a:r>
                        <a:rPr sz="1800" kern="0" spc="-20" dirty="0">
                          <a:solidFill>
                            <a:srgbClr val="FFFFFF">
                              <a:alpha val="100000"/>
                            </a:srgbClr>
                          </a:solidFill>
                          <a:latin typeface="Microsoft YaHei"/>
                          <a:ea typeface="Microsoft YaHei"/>
                          <a:cs typeface="Microsoft YaHei"/>
                        </a:rPr>
                        <a:t>贾谊，洛阳人，西汉杰出政治家、文</a:t>
                      </a:r>
                      <a:r>
                        <a:rPr sz="1800" kern="0" spc="-30" dirty="0">
                          <a:solidFill>
                            <a:srgbClr val="FFFFFF">
                              <a:alpha val="100000"/>
                            </a:srgbClr>
                          </a:solidFill>
                          <a:latin typeface="Microsoft YaHei"/>
                          <a:ea typeface="Microsoft YaHei"/>
                          <a:cs typeface="Microsoft YaHei"/>
                        </a:rPr>
                        <a:t>学家。</a:t>
                      </a:r>
                      <a:endParaRPr lang="Microsoft YaHei" altLang="Microsoft YaHei" sz="1800" dirty="0"/>
                    </a:p>
                    <a:p>
                      <a:pPr marL="4352925" indent="8889" algn="l" rtl="0" eaLnBrk="0">
                        <a:lnSpc>
                          <a:spcPct val="152000"/>
                        </a:lnSpc>
                        <a:spcBef>
                          <a:spcPts val="53"/>
                        </a:spcBef>
                        <a:tabLst/>
                      </a:pPr>
                      <a:r>
                        <a:rPr sz="1800" kern="0" spc="30" dirty="0">
                          <a:solidFill>
                            <a:srgbClr val="FFFFFF">
                              <a:alpha val="100000"/>
                            </a:srgbClr>
                          </a:solidFill>
                          <a:latin typeface="Microsoft YaHei"/>
                          <a:ea typeface="Microsoft YaHei"/>
                          <a:cs typeface="Microsoft YaHei"/>
                        </a:rPr>
                        <a:t>20余岁荐于汉文帝，做太中大夫，因遭谗    </a:t>
                      </a:r>
                      <a:r>
                        <a:rPr sz="1800" kern="0" spc="20" dirty="0">
                          <a:solidFill>
                            <a:srgbClr val="FFFFFF">
                              <a:alpha val="100000"/>
                            </a:srgbClr>
                          </a:solidFill>
                          <a:latin typeface="Microsoft YaHei"/>
                          <a:ea typeface="Microsoft YaHei"/>
                          <a:cs typeface="Microsoft YaHei"/>
                        </a:rPr>
                        <a:t>             </a:t>
                      </a:r>
                      <a:r>
                        <a:rPr sz="1800" kern="0" spc="40" dirty="0">
                          <a:solidFill>
                            <a:srgbClr val="FFFFFF">
                              <a:alpha val="100000"/>
                            </a:srgbClr>
                          </a:solidFill>
                          <a:latin typeface="Microsoft YaHei"/>
                          <a:ea typeface="Microsoft YaHei"/>
                          <a:cs typeface="Microsoft YaHei"/>
                        </a:rPr>
                        <a:t>言被贬长沙。后为梁怀王之太傅，因怀王不</a:t>
                      </a:r>
                      <a:r>
                        <a:rPr sz="1800" kern="0" spc="0" dirty="0">
                          <a:solidFill>
                            <a:srgbClr val="FFFFFF">
                              <a:alpha val="100000"/>
                            </a:srgbClr>
                          </a:solidFill>
                          <a:latin typeface="Microsoft YaHei"/>
                          <a:ea typeface="Microsoft YaHei"/>
                          <a:cs typeface="Microsoft YaHei"/>
                        </a:rPr>
                        <a:t>               </a:t>
                      </a:r>
                      <a:r>
                        <a:rPr sz="1800" kern="0" spc="30" dirty="0">
                          <a:solidFill>
                            <a:srgbClr val="FFFFFF">
                              <a:alpha val="100000"/>
                            </a:srgbClr>
                          </a:solidFill>
                          <a:latin typeface="Microsoft YaHei"/>
                          <a:ea typeface="Microsoft YaHei"/>
                          <a:cs typeface="Microsoft YaHei"/>
                        </a:rPr>
                        <a:t>幸坠马身亡，谊抑郁而终，时年33岁。</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410" name="table 410"/>
          <p:cNvGraphicFramePr>
            <a:graphicFrameLocks noGrp="1"/>
          </p:cNvGraphicFramePr>
          <p:nvPr/>
        </p:nvGraphicFramePr>
        <p:xfrm>
          <a:off x="1446530" y="4314703"/>
          <a:ext cx="9780269" cy="2204085"/>
        </p:xfrm>
        <a:graphic>
          <a:graphicData uri="http://schemas.openxmlformats.org/drawingml/2006/table">
            <a:tbl>
              <a:tblPr/>
              <a:tblGrid>
                <a:gridCol w="9780269"/>
              </a:tblGrid>
              <a:tr h="2178685">
                <a:tc>
                  <a:txBody>
                    <a:bodyPr/>
                    <a:lstStyle/>
                    <a:p>
                      <a:pPr algn="l" rtl="0" eaLnBrk="0">
                        <a:lnSpc>
                          <a:spcPct val="117000"/>
                        </a:lnSpc>
                        <a:tabLst/>
                      </a:pPr>
                      <a:endParaRPr lang="Arial" altLang="Arial" sz="1000" dirty="0"/>
                    </a:p>
                    <a:p>
                      <a:pPr algn="l" rtl="0" eaLnBrk="0">
                        <a:lnSpc>
                          <a:spcPct val="117000"/>
                        </a:lnSpc>
                        <a:tabLst/>
                      </a:pPr>
                      <a:endParaRPr lang="Arial" altLang="Arial" sz="1000" dirty="0"/>
                    </a:p>
                    <a:p>
                      <a:pPr algn="l" rtl="0" eaLnBrk="0">
                        <a:lnSpc>
                          <a:spcPct val="118000"/>
                        </a:lnSpc>
                        <a:tabLst/>
                      </a:pPr>
                      <a:endParaRPr lang="Arial" altLang="Arial" sz="1000" dirty="0"/>
                    </a:p>
                    <a:p>
                      <a:pPr algn="l" rtl="0" eaLnBrk="0">
                        <a:lnSpc>
                          <a:spcPct val="118000"/>
                        </a:lnSpc>
                        <a:tabLst/>
                      </a:pPr>
                      <a:endParaRPr lang="Arial" altLang="Arial" sz="1000" dirty="0"/>
                    </a:p>
                    <a:p>
                      <a:pPr marL="528955" algn="l" rtl="0" eaLnBrk="0">
                        <a:lnSpc>
                          <a:spcPct val="83000"/>
                        </a:lnSpc>
                        <a:spcBef>
                          <a:spcPts val="1"/>
                        </a:spcBef>
                        <a:tabLst/>
                      </a:pPr>
                      <a:r>
                        <a:rPr sz="1800" kern="0" spc="40" dirty="0">
                          <a:solidFill>
                            <a:srgbClr val="FFFFFF">
                              <a:alpha val="100000"/>
                            </a:srgbClr>
                          </a:solidFill>
                          <a:latin typeface="Microsoft YaHei"/>
                          <a:ea typeface="Microsoft YaHei"/>
                          <a:cs typeface="Microsoft YaHei"/>
                        </a:rPr>
                        <a:t>贾太傅祠，长沙西区福胜街。公元1465年建</a:t>
                      </a:r>
                      <a:endParaRPr lang="Microsoft YaHei" altLang="Microsoft YaHei" sz="1800" dirty="0"/>
                    </a:p>
                    <a:p>
                      <a:pPr marL="557530" algn="l" rtl="0" eaLnBrk="0">
                        <a:lnSpc>
                          <a:spcPts val="3240"/>
                        </a:lnSpc>
                        <a:tabLst/>
                      </a:pPr>
                      <a:r>
                        <a:rPr sz="1800" kern="0" spc="10" dirty="0">
                          <a:solidFill>
                            <a:srgbClr val="FFFFFF">
                              <a:alpha val="100000"/>
                            </a:srgbClr>
                          </a:solidFill>
                          <a:latin typeface="Microsoft YaHei"/>
                          <a:ea typeface="Microsoft YaHei"/>
                          <a:cs typeface="Microsoft YaHei"/>
                        </a:rPr>
                        <a:t>,现仅存祠屋一间，祠前</a:t>
                      </a:r>
                      <a:r>
                        <a:rPr sz="1800" kern="0" spc="160" dirty="0">
                          <a:solidFill>
                            <a:srgbClr val="FFFFFF">
                              <a:alpha val="100000"/>
                            </a:srgbClr>
                          </a:solidFill>
                          <a:latin typeface="Microsoft YaHei"/>
                          <a:ea typeface="Microsoft YaHei"/>
                          <a:cs typeface="Microsoft YaHei"/>
                        </a:rPr>
                        <a:t>  </a:t>
                      </a:r>
                      <a:r>
                        <a:rPr sz="1800" kern="0" spc="10" dirty="0">
                          <a:solidFill>
                            <a:srgbClr val="FFFFFF">
                              <a:alpha val="100000"/>
                            </a:srgbClr>
                          </a:solidFill>
                          <a:latin typeface="Microsoft YaHei"/>
                          <a:ea typeface="Microsoft YaHei"/>
                          <a:cs typeface="Microsoft YaHei"/>
                        </a:rPr>
                        <a:t>“太傅</a:t>
                      </a:r>
                      <a:r>
                        <a:rPr sz="1800" kern="0" spc="0" dirty="0">
                          <a:solidFill>
                            <a:srgbClr val="FFFFFF">
                              <a:alpha val="100000"/>
                            </a:srgbClr>
                          </a:solidFill>
                          <a:latin typeface="Microsoft YaHei"/>
                          <a:ea typeface="Microsoft YaHei"/>
                          <a:cs typeface="Microsoft YaHei"/>
                        </a:rPr>
                        <a:t>井”。</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98327"/>
                    </a:solidFill>
                  </a:tcPr>
                </a:tc>
              </a:tr>
            </a:tbl>
          </a:graphicData>
        </a:graphic>
      </p:graphicFrame>
      <p:pic>
        <p:nvPicPr>
          <p:cNvPr id="412" name="picture 412">
            <a:hlinkClick r:id="rId4" action="ppaction://hlinkfile"/>
          </p:cNvPr>
          <p:cNvPicPr>
            <a:picLocks noChangeAspect="1"/>
          </p:cNvPicPr>
          <p:nvPr/>
        </p:nvPicPr>
        <p:blipFill>
          <a:blip r:embed="rId3"/>
          <a:stretch>
            <a:fillRect/>
          </a:stretch>
        </p:blipFill>
        <p:spPr>
          <a:xfrm rot="21600000">
            <a:off x="7695700" y="4356674"/>
            <a:ext cx="3240555" cy="2304700"/>
          </a:xfrm>
          <a:prstGeom prst="rect">
            <a:avLst/>
          </a:prstGeom>
        </p:spPr>
      </p:pic>
      <p:pic>
        <p:nvPicPr>
          <p:cNvPr id="414" name="picture 414">
            <a:hlinkClick r:id="rId6" action="ppaction://hlinkfile"/>
          </p:cNvPr>
          <p:cNvPicPr>
            <a:picLocks noChangeAspect="1"/>
          </p:cNvPicPr>
          <p:nvPr/>
        </p:nvPicPr>
        <p:blipFill>
          <a:blip r:embed="rId5"/>
          <a:stretch>
            <a:fillRect/>
          </a:stretch>
        </p:blipFill>
        <p:spPr>
          <a:xfrm rot="21600000">
            <a:off x="2318799" y="1478210"/>
            <a:ext cx="2231068" cy="2999371"/>
          </a:xfrm>
          <a:prstGeom prst="rect">
            <a:avLst/>
          </a:prstGeom>
        </p:spPr>
      </p:pic>
      <p:sp>
        <p:nvSpPr>
          <p:cNvPr id="416" name="textbox 41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1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20" name="textbox 420"/>
          <p:cNvSpPr/>
          <p:nvPr/>
        </p:nvSpPr>
        <p:spPr>
          <a:xfrm>
            <a:off x="1562379" y="550005"/>
            <a:ext cx="2764789"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贾谊的学前教育思想</a:t>
            </a:r>
            <a:endParaRPr lang="Microsoft YaHei" altLang="Microsoft YaHei" sz="2400" dirty="0"/>
          </a:p>
        </p:txBody>
      </p:sp>
      <p:grpSp>
        <p:nvGrpSpPr>
          <p:cNvPr id="48" name="group 48"/>
          <p:cNvGrpSpPr/>
          <p:nvPr/>
        </p:nvGrpSpPr>
        <p:grpSpPr>
          <a:xfrm rot="21600000">
            <a:off x="1584025" y="181482"/>
            <a:ext cx="2435489" cy="199231"/>
            <a:chOff x="0" y="0"/>
            <a:chExt cx="2435489" cy="199231"/>
          </a:xfrm>
        </p:grpSpPr>
        <p:pic>
          <p:nvPicPr>
            <p:cNvPr id="422" name="picture 422"/>
            <p:cNvPicPr>
              <a:picLocks noChangeAspect="1"/>
            </p:cNvPicPr>
            <p:nvPr/>
          </p:nvPicPr>
          <p:blipFill>
            <a:blip r:embed="rId7"/>
            <a:stretch>
              <a:fillRect/>
            </a:stretch>
          </p:blipFill>
          <p:spPr>
            <a:xfrm rot="21600000">
              <a:off x="13273" y="11350"/>
              <a:ext cx="2422216" cy="187880"/>
            </a:xfrm>
            <a:prstGeom prst="rect">
              <a:avLst/>
            </a:prstGeom>
          </p:spPr>
        </p:pic>
        <p:sp>
          <p:nvSpPr>
            <p:cNvPr id="424" name="textbox 424"/>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426" name="path"/>
          <p:cNvSpPr/>
          <p:nvPr/>
        </p:nvSpPr>
        <p:spPr>
          <a:xfrm>
            <a:off x="1458465" y="947928"/>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28" name="textbox 428"/>
          <p:cNvSpPr/>
          <p:nvPr/>
        </p:nvSpPr>
        <p:spPr>
          <a:xfrm>
            <a:off x="2561793" y="1087301"/>
            <a:ext cx="1036955" cy="302259"/>
          </a:xfrm>
          <a:prstGeom prst="rect">
            <a:avLst/>
          </a:prstGeom>
        </p:spPr>
        <p:txBody>
          <a:bodyPr vert="horz" wrap="square" lIns="0" tIns="0" rIns="0" bIns="0"/>
          <a:lstStyle/>
          <a:p>
            <a:pPr algn="l" rtl="0" eaLnBrk="0">
              <a:lnSpc>
                <a:spcPct val="76322"/>
              </a:lnSpc>
              <a:tabLst/>
            </a:pPr>
            <a:endParaRPr lang="Arial" altLang="Arial" sz="100" dirty="0"/>
          </a:p>
          <a:p>
            <a:pPr marL="12700" algn="l" rtl="0" eaLnBrk="0">
              <a:lnSpc>
                <a:spcPct val="91000"/>
              </a:lnSpc>
              <a:tabLst/>
            </a:pPr>
            <a:r>
              <a:rPr sz="2000" kern="0" spc="-20" dirty="0">
                <a:solidFill>
                  <a:srgbClr val="000000">
                    <a:alpha val="100000"/>
                  </a:srgbClr>
                </a:solidFill>
                <a:latin typeface="Microsoft YaHei"/>
                <a:ea typeface="Microsoft YaHei"/>
                <a:cs typeface="Microsoft YaHei"/>
              </a:rPr>
              <a:t>贾谊生平</a:t>
            </a:r>
            <a:endParaRPr lang="Microsoft YaHei" altLang="Microsoft YaHei" sz="2000" dirty="0"/>
          </a:p>
        </p:txBody>
      </p:sp>
      <p:sp>
        <p:nvSpPr>
          <p:cNvPr id="430" name="rect"/>
          <p:cNvSpPr/>
          <p:nvPr/>
        </p:nvSpPr>
        <p:spPr>
          <a:xfrm>
            <a:off x="5289041" y="1775714"/>
            <a:ext cx="4896612"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2" name="rect"/>
          <p:cNvSpPr/>
          <p:nvPr/>
        </p:nvSpPr>
        <p:spPr>
          <a:xfrm>
            <a:off x="5289041" y="3791966"/>
            <a:ext cx="4896612"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4" name="rect"/>
          <p:cNvSpPr/>
          <p:nvPr/>
        </p:nvSpPr>
        <p:spPr>
          <a:xfrm>
            <a:off x="1969770" y="4512817"/>
            <a:ext cx="4704588"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6" name="rect"/>
          <p:cNvSpPr/>
          <p:nvPr/>
        </p:nvSpPr>
        <p:spPr>
          <a:xfrm>
            <a:off x="1933194" y="5989573"/>
            <a:ext cx="4704588" cy="25400"/>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438" name="picture 438"/>
          <p:cNvPicPr>
            <a:picLocks noChangeAspect="1"/>
          </p:cNvPicPr>
          <p:nvPr/>
        </p:nvPicPr>
        <p:blipFill>
          <a:blip r:embed="rId8"/>
          <a:stretch>
            <a:fillRect/>
          </a:stretch>
        </p:blipFill>
        <p:spPr>
          <a:xfrm rot="21600000">
            <a:off x="1696855" y="1164828"/>
            <a:ext cx="224942" cy="21031"/>
          </a:xfrm>
          <a:prstGeom prst="rect">
            <a:avLst/>
          </a:prstGeom>
        </p:spPr>
      </p:pic>
      <p:sp>
        <p:nvSpPr>
          <p:cNvPr id="440" name="textbox 440"/>
          <p:cNvSpPr/>
          <p:nvPr/>
        </p:nvSpPr>
        <p:spPr>
          <a:xfrm>
            <a:off x="1923271" y="1226423"/>
            <a:ext cx="106045" cy="83185"/>
          </a:xfrm>
          <a:prstGeom prst="rect">
            <a:avLst/>
          </a:prstGeom>
        </p:spPr>
        <p:txBody>
          <a:bodyPr vert="horz" wrap="square" lIns="0" tIns="0" rIns="0" bIns="0"/>
          <a:lstStyle/>
          <a:p>
            <a:pPr algn="l" rtl="0" eaLnBrk="0">
              <a:lnSpc>
                <a:spcPct val="85191"/>
              </a:lnSpc>
              <a:tabLst/>
            </a:pPr>
            <a:endParaRPr lang="Arial" altLang="Arial" sz="100" dirty="0"/>
          </a:p>
          <a:p>
            <a:pPr marL="12700" algn="l" rtl="0" eaLnBrk="0">
              <a:lnSpc>
                <a:spcPct val="94000"/>
              </a:lnSpc>
              <a:tabLst/>
            </a:pPr>
            <a:r>
              <a:rPr sz="400" kern="0" spc="20" dirty="0">
                <a:solidFill>
                  <a:srgbClr val="FFFFFF">
                    <a:alpha val="100000"/>
                  </a:srgbClr>
                </a:solidFill>
                <a:latin typeface="Microsoft YaHei"/>
                <a:ea typeface="Microsoft YaHei"/>
                <a:cs typeface="Microsoft YaHei"/>
              </a:rPr>
              <a:t>、</a:t>
            </a:r>
            <a:endParaRPr lang="Microsoft YaHei" altLang="Microsoft YaHei" sz="400" dirty="0"/>
          </a:p>
        </p:txBody>
      </p:sp>
      <p:sp>
        <p:nvSpPr>
          <p:cNvPr id="44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0" name="picture 4140"/>
          <p:cNvPicPr>
            <a:picLocks noChangeAspect="1"/>
          </p:cNvPicPr>
          <p:nvPr/>
        </p:nvPicPr>
        <p:blipFill>
          <a:blip r:embed="rId2"/>
          <a:stretch>
            <a:fillRect/>
          </a:stretch>
        </p:blipFill>
        <p:spPr>
          <a:xfrm rot="21600000">
            <a:off x="0" y="0"/>
            <a:ext cx="12192000" cy="6858000"/>
          </a:xfrm>
          <a:prstGeom prst="rect">
            <a:avLst/>
          </a:prstGeom>
        </p:spPr>
      </p:pic>
      <p:sp>
        <p:nvSpPr>
          <p:cNvPr id="414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144" name="textbox 4144"/>
          <p:cNvSpPr/>
          <p:nvPr/>
        </p:nvSpPr>
        <p:spPr>
          <a:xfrm>
            <a:off x="1387999" y="508501"/>
            <a:ext cx="10701019" cy="5631815"/>
          </a:xfrm>
          <a:prstGeom prst="rect">
            <a:avLst/>
          </a:prstGeom>
        </p:spPr>
        <p:txBody>
          <a:bodyPr vert="horz" wrap="square" lIns="0" tIns="0" rIns="0" bIns="0"/>
          <a:lstStyle/>
          <a:p>
            <a:pPr algn="l" rtl="0" eaLnBrk="0">
              <a:lnSpc>
                <a:spcPct val="87417"/>
              </a:lnSpc>
              <a:tabLst/>
            </a:pPr>
            <a:endParaRPr lang="Arial" altLang="Arial" sz="100" dirty="0"/>
          </a:p>
          <a:p>
            <a:pPr marL="254000" algn="l" rtl="0" eaLnBrk="0">
              <a:lnSpc>
                <a:spcPct val="91000"/>
              </a:lnSpc>
              <a:tabLst/>
            </a:pPr>
            <a:r>
              <a:rPr sz="2400" b="1" kern="0" spc="-10" dirty="0">
                <a:solidFill>
                  <a:srgbClr val="7F7F7F">
                    <a:alpha val="100000"/>
                  </a:srgbClr>
                </a:solidFill>
                <a:latin typeface="Microsoft YaHei"/>
                <a:ea typeface="Microsoft YaHei"/>
                <a:cs typeface="Microsoft YaHei"/>
              </a:rPr>
              <a:t>卢梭的学前教育思想</a:t>
            </a:r>
            <a:endParaRPr lang="Microsoft YaHei" altLang="Microsoft YaHei" sz="2400" dirty="0"/>
          </a:p>
          <a:p>
            <a:pPr algn="l" rtl="0" eaLnBrk="0">
              <a:lnSpc>
                <a:spcPct val="114000"/>
              </a:lnSpc>
              <a:tabLst/>
            </a:pPr>
            <a:endParaRPr lang="Arial" altLang="Arial" sz="1000" dirty="0"/>
          </a:p>
          <a:p>
            <a:pPr algn="l" rtl="0" eaLnBrk="0">
              <a:lnSpc>
                <a:spcPct val="114000"/>
              </a:lnSpc>
              <a:tabLst/>
            </a:pPr>
            <a:endParaRPr lang="Arial" altLang="Arial" sz="1000" dirty="0"/>
          </a:p>
          <a:p>
            <a:pPr marL="22859" algn="l" rtl="0" eaLnBrk="0">
              <a:lnSpc>
                <a:spcPct val="91000"/>
              </a:lnSpc>
              <a:spcBef>
                <a:spcPts val="606"/>
              </a:spcBef>
              <a:tabLst/>
            </a:pPr>
            <a:r>
              <a:rPr sz="2000" b="1" kern="0" spc="-10" dirty="0">
                <a:solidFill>
                  <a:srgbClr val="000000">
                    <a:alpha val="100000"/>
                  </a:srgbClr>
                </a:solidFill>
                <a:latin typeface="Microsoft YaHei"/>
                <a:ea typeface="Microsoft YaHei"/>
                <a:cs typeface="Microsoft YaHei"/>
              </a:rPr>
              <a:t>一、生平及论著</a:t>
            </a:r>
            <a:endParaRPr lang="Microsoft YaHei" altLang="Microsoft YaHei" sz="2000" dirty="0"/>
          </a:p>
          <a:p>
            <a:pPr marL="93344" algn="l" rtl="0" eaLnBrk="0">
              <a:lnSpc>
                <a:spcPct val="83000"/>
              </a:lnSpc>
              <a:spcBef>
                <a:spcPts val="1403"/>
              </a:spcBef>
              <a:tabLst/>
            </a:pPr>
            <a:r>
              <a:rPr sz="2000" kern="0" spc="-50" dirty="0">
                <a:solidFill>
                  <a:srgbClr val="000000">
                    <a:alpha val="100000"/>
                  </a:srgbClr>
                </a:solidFill>
                <a:latin typeface="Microsoft YaHei"/>
                <a:ea typeface="Microsoft YaHei"/>
                <a:cs typeface="Microsoft YaHei"/>
              </a:rPr>
              <a:t>卢梭—</a:t>
            </a:r>
            <a:r>
              <a:rPr sz="2000" kern="0" spc="-36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18世纪法国著名思想家、教育家。</a:t>
            </a:r>
            <a:endParaRPr lang="Microsoft YaHei" altLang="Microsoft YaHei" sz="2000" dirty="0"/>
          </a:p>
          <a:p>
            <a:pPr marL="139700" algn="l" rtl="0" eaLnBrk="0">
              <a:lnSpc>
                <a:spcPts val="3835"/>
              </a:lnSpc>
              <a:tabLst/>
            </a:pPr>
            <a:r>
              <a:rPr sz="2000" kern="0" spc="-70" dirty="0">
                <a:solidFill>
                  <a:srgbClr val="000000">
                    <a:alpha val="100000"/>
                  </a:srgbClr>
                </a:solidFill>
                <a:latin typeface="Microsoft YaHei"/>
                <a:ea typeface="Microsoft YaHei"/>
                <a:cs typeface="Microsoft YaHei"/>
              </a:rPr>
              <a:t>《爱弥儿》、《社会契约论》；</a:t>
            </a:r>
            <a:endParaRPr lang="Microsoft YaHei" altLang="Microsoft YaHei" sz="2000" dirty="0"/>
          </a:p>
          <a:p>
            <a:pPr marL="176529" algn="l" rtl="0" eaLnBrk="0">
              <a:lnSpc>
                <a:spcPts val="2645"/>
              </a:lnSpc>
              <a:spcBef>
                <a:spcPts val="968"/>
              </a:spcBef>
              <a:tabLst/>
            </a:pPr>
            <a:r>
              <a:rPr sz="2000" b="1" kern="0" spc="-90" dirty="0">
                <a:solidFill>
                  <a:srgbClr val="00B075">
                    <a:alpha val="100000"/>
                  </a:srgbClr>
                </a:solidFill>
                <a:latin typeface="Microsoft YaHei"/>
                <a:ea typeface="Microsoft YaHei"/>
                <a:cs typeface="Microsoft YaHei"/>
              </a:rPr>
              <a:t>（一）哲学观：</a:t>
            </a:r>
            <a:r>
              <a:rPr sz="2000" b="1" kern="0" spc="140" dirty="0">
                <a:solidFill>
                  <a:srgbClr val="00B075">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唯物主义经验论；唯物主义感觉论，</a:t>
            </a:r>
            <a:r>
              <a:rPr sz="2000" kern="0" spc="37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认识起源于感觉经验；《论科学与艺术》</a:t>
            </a:r>
            <a:endParaRPr lang="Microsoft YaHei" altLang="Microsoft YaHei" sz="2000" dirty="0"/>
          </a:p>
          <a:p>
            <a:pPr algn="r" rtl="0" eaLnBrk="0">
              <a:lnSpc>
                <a:spcPts val="2587"/>
              </a:lnSpc>
              <a:spcBef>
                <a:spcPts val="998"/>
              </a:spcBef>
              <a:tabLst/>
            </a:pPr>
            <a:r>
              <a:rPr sz="2000" b="1" kern="0" spc="-90" dirty="0">
                <a:solidFill>
                  <a:srgbClr val="00B075">
                    <a:alpha val="100000"/>
                  </a:srgbClr>
                </a:solidFill>
                <a:latin typeface="Microsoft YaHei"/>
                <a:ea typeface="Microsoft YaHei"/>
                <a:cs typeface="Microsoft YaHei"/>
              </a:rPr>
              <a:t>（二）政治观：  </a:t>
            </a:r>
            <a:r>
              <a:rPr sz="2000" kern="0" spc="-90" dirty="0">
                <a:solidFill>
                  <a:srgbClr val="000000">
                    <a:alpha val="100000"/>
                  </a:srgbClr>
                </a:solidFill>
                <a:latin typeface="Microsoft YaHei"/>
                <a:ea typeface="Microsoft YaHei"/>
                <a:cs typeface="Microsoft YaHei"/>
              </a:rPr>
              <a:t>自然状</a:t>
            </a:r>
            <a:r>
              <a:rPr sz="2000" kern="0" spc="-100" dirty="0">
                <a:solidFill>
                  <a:srgbClr val="000000">
                    <a:alpha val="100000"/>
                  </a:srgbClr>
                </a:solidFill>
                <a:latin typeface="Microsoft YaHei"/>
                <a:ea typeface="Microsoft YaHei"/>
                <a:cs typeface="Microsoft YaHei"/>
              </a:rPr>
              <a:t>态的平等阶段；</a:t>
            </a:r>
            <a:r>
              <a:rPr sz="2000" kern="0" spc="33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社会状态的不平等阶段；社会契约的平等阶段；</a:t>
            </a:r>
            <a:r>
              <a:rPr sz="2000" kern="0" spc="32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《论不平</a:t>
            </a:r>
            <a:endParaRPr lang="Microsoft YaHei" altLang="Microsoft YaHei" sz="2000" dirty="0"/>
          </a:p>
          <a:p>
            <a:pPr marL="18415" algn="l" rtl="0" eaLnBrk="0">
              <a:lnSpc>
                <a:spcPts val="3599"/>
              </a:lnSpc>
              <a:tabLst/>
            </a:pPr>
            <a:r>
              <a:rPr sz="2000" kern="0" spc="-10" dirty="0">
                <a:solidFill>
                  <a:srgbClr val="000000">
                    <a:alpha val="100000"/>
                  </a:srgbClr>
                </a:solidFill>
                <a:latin typeface="Microsoft YaHei"/>
                <a:ea typeface="Microsoft YaHei"/>
                <a:cs typeface="Microsoft YaHei"/>
              </a:rPr>
              <a:t>等的起源》</a:t>
            </a:r>
            <a:endParaRPr lang="Microsoft YaHei" altLang="Microsoft YaHei" sz="2000" dirty="0"/>
          </a:p>
          <a:p>
            <a:pPr marL="176529" algn="l" rtl="0" eaLnBrk="0">
              <a:lnSpc>
                <a:spcPct val="91000"/>
              </a:lnSpc>
              <a:spcBef>
                <a:spcPts val="1383"/>
              </a:spcBef>
              <a:tabLst/>
            </a:pPr>
            <a:r>
              <a:rPr sz="2000" b="1" kern="0" spc="-140" dirty="0">
                <a:solidFill>
                  <a:srgbClr val="00B075">
                    <a:alpha val="100000"/>
                  </a:srgbClr>
                </a:solidFill>
                <a:latin typeface="Microsoft YaHei"/>
                <a:ea typeface="Microsoft YaHei"/>
                <a:cs typeface="Microsoft YaHei"/>
              </a:rPr>
              <a:t>（三）自然教育观</a:t>
            </a:r>
            <a:endParaRPr lang="Microsoft YaHei" altLang="Microsoft YaHei" sz="2000" dirty="0"/>
          </a:p>
          <a:p>
            <a:pPr marL="41909" algn="l" rtl="0" eaLnBrk="0">
              <a:lnSpc>
                <a:spcPct val="83000"/>
              </a:lnSpc>
              <a:spcBef>
                <a:spcPts val="1409"/>
              </a:spcBef>
              <a:tabLst/>
            </a:pPr>
            <a:r>
              <a:rPr sz="2000" kern="0" spc="-10" dirty="0">
                <a:solidFill>
                  <a:srgbClr val="000000">
                    <a:alpha val="100000"/>
                  </a:srgbClr>
                </a:solidFill>
                <a:latin typeface="Microsoft YaHei"/>
                <a:ea typeface="Microsoft YaHei"/>
                <a:cs typeface="Microsoft YaHei"/>
              </a:rPr>
              <a:t>1、教育的作用：赐予我们所需</a:t>
            </a:r>
            <a:r>
              <a:rPr sz="2000" kern="0" spc="-20" dirty="0">
                <a:solidFill>
                  <a:srgbClr val="000000">
                    <a:alpha val="100000"/>
                  </a:srgbClr>
                </a:solidFill>
                <a:latin typeface="Microsoft YaHei"/>
                <a:ea typeface="Microsoft YaHei"/>
                <a:cs typeface="Microsoft YaHei"/>
              </a:rPr>
              <a:t>的东西</a:t>
            </a:r>
            <a:endParaRPr lang="Microsoft YaHei" altLang="Microsoft YaHei" sz="2000" dirty="0"/>
          </a:p>
          <a:p>
            <a:pPr marL="29844" algn="l" rtl="0" eaLnBrk="0">
              <a:lnSpc>
                <a:spcPts val="3593"/>
              </a:lnSpc>
              <a:tabLst/>
            </a:pPr>
            <a:r>
              <a:rPr sz="2000" kern="0" spc="-10" dirty="0">
                <a:solidFill>
                  <a:srgbClr val="000000">
                    <a:alpha val="100000"/>
                  </a:srgbClr>
                </a:solidFill>
                <a:latin typeface="Microsoft YaHei"/>
                <a:ea typeface="Microsoft YaHei"/>
                <a:cs typeface="Microsoft YaHei"/>
              </a:rPr>
              <a:t>2、人的教育包含三个方</a:t>
            </a:r>
            <a:r>
              <a:rPr sz="2000" kern="0" spc="-20" dirty="0">
                <a:solidFill>
                  <a:srgbClr val="000000">
                    <a:alpha val="100000"/>
                  </a:srgbClr>
                </a:solidFill>
                <a:latin typeface="Microsoft YaHei"/>
                <a:ea typeface="Microsoft YaHei"/>
                <a:cs typeface="Microsoft YaHei"/>
              </a:rPr>
              <a:t>面：</a:t>
            </a:r>
            <a:endParaRPr lang="Microsoft YaHei" altLang="Microsoft YaHei" sz="2000" dirty="0"/>
          </a:p>
          <a:p>
            <a:pPr marL="183514" algn="l" rtl="0" eaLnBrk="0">
              <a:lnSpc>
                <a:spcPts val="2587"/>
              </a:lnSpc>
              <a:spcBef>
                <a:spcPts val="1248"/>
              </a:spcBef>
              <a:tabLst/>
            </a:pPr>
            <a:r>
              <a:rPr sz="2000" kern="0" spc="-10" dirty="0">
                <a:solidFill>
                  <a:srgbClr val="000000">
                    <a:alpha val="100000"/>
                  </a:srgbClr>
                </a:solidFill>
                <a:latin typeface="Microsoft YaHei"/>
                <a:ea typeface="Microsoft YaHei"/>
                <a:cs typeface="Microsoft YaHei"/>
              </a:rPr>
              <a:t>(1)自然的教育(2) 人的教育( 3)事物的教育</a:t>
            </a:r>
            <a:endParaRPr lang="Microsoft YaHei" altLang="Microsoft YaHei" sz="2000" dirty="0"/>
          </a:p>
          <a:p>
            <a:pPr algn="l" rtl="0" eaLnBrk="0">
              <a:lnSpc>
                <a:spcPct val="104000"/>
              </a:lnSpc>
              <a:tabLst/>
            </a:pPr>
            <a:endParaRPr lang="Arial" altLang="Arial" sz="1100" dirty="0"/>
          </a:p>
          <a:p>
            <a:pPr algn="l" rtl="0" eaLnBrk="0">
              <a:lnSpc>
                <a:spcPct val="8409"/>
              </a:lnSpc>
              <a:tabLst/>
            </a:pPr>
            <a:endParaRPr lang="Arial" altLang="Arial" sz="100" dirty="0"/>
          </a:p>
          <a:p>
            <a:pPr marL="320040" algn="l" rtl="0" eaLnBrk="0">
              <a:lnSpc>
                <a:spcPct val="91000"/>
              </a:lnSpc>
              <a:tabLst/>
            </a:pPr>
            <a:r>
              <a:rPr sz="2000" kern="0" spc="0" dirty="0">
                <a:solidFill>
                  <a:srgbClr val="000000">
                    <a:alpha val="100000"/>
                  </a:srgbClr>
                </a:solidFill>
                <a:latin typeface="Microsoft YaHei"/>
                <a:ea typeface="Microsoft YaHei"/>
                <a:cs typeface="Microsoft YaHei"/>
              </a:rPr>
              <a:t>真正的教育应当是顺应儿童天性的教育，即自然教</a:t>
            </a:r>
            <a:r>
              <a:rPr sz="2000" kern="0" spc="-10" dirty="0">
                <a:solidFill>
                  <a:srgbClr val="000000">
                    <a:alpha val="100000"/>
                  </a:srgbClr>
                </a:solidFill>
                <a:latin typeface="Microsoft YaHei"/>
                <a:ea typeface="Microsoft YaHei"/>
                <a:cs typeface="Microsoft YaHei"/>
              </a:rPr>
              <a:t>育。</a:t>
            </a:r>
            <a:endParaRPr lang="Microsoft YaHei" altLang="Microsoft YaHei" sz="2000" dirty="0"/>
          </a:p>
        </p:txBody>
      </p:sp>
      <p:sp>
        <p:nvSpPr>
          <p:cNvPr id="4146" name="textbox 414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14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54" name="group 554"/>
          <p:cNvGrpSpPr/>
          <p:nvPr/>
        </p:nvGrpSpPr>
        <p:grpSpPr>
          <a:xfrm rot="21600000">
            <a:off x="1584024" y="181482"/>
            <a:ext cx="2435306" cy="199231"/>
            <a:chOff x="0" y="0"/>
            <a:chExt cx="2435306" cy="199231"/>
          </a:xfrm>
        </p:grpSpPr>
        <p:pic>
          <p:nvPicPr>
            <p:cNvPr id="4150" name="picture 4150"/>
            <p:cNvPicPr>
              <a:picLocks noChangeAspect="1"/>
            </p:cNvPicPr>
            <p:nvPr/>
          </p:nvPicPr>
          <p:blipFill>
            <a:blip r:embed="rId3"/>
            <a:stretch>
              <a:fillRect/>
            </a:stretch>
          </p:blipFill>
          <p:spPr>
            <a:xfrm rot="21600000">
              <a:off x="13274" y="11350"/>
              <a:ext cx="2422031" cy="187881"/>
            </a:xfrm>
            <a:prstGeom prst="rect">
              <a:avLst/>
            </a:prstGeom>
          </p:spPr>
        </p:pic>
        <p:sp>
          <p:nvSpPr>
            <p:cNvPr id="4152" name="textbox 4152"/>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15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56" name="picture 4156"/>
          <p:cNvPicPr>
            <a:picLocks noChangeAspect="1"/>
          </p:cNvPicPr>
          <p:nvPr/>
        </p:nvPicPr>
        <p:blipFill>
          <a:blip r:embed="rId2"/>
          <a:stretch>
            <a:fillRect/>
          </a:stretch>
        </p:blipFill>
        <p:spPr>
          <a:xfrm rot="21600000">
            <a:off x="0" y="0"/>
            <a:ext cx="12192000" cy="6858000"/>
          </a:xfrm>
          <a:prstGeom prst="rect">
            <a:avLst/>
          </a:prstGeom>
        </p:spPr>
      </p:pic>
      <p:sp>
        <p:nvSpPr>
          <p:cNvPr id="415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160" name="textbox 4160"/>
          <p:cNvSpPr/>
          <p:nvPr/>
        </p:nvSpPr>
        <p:spPr>
          <a:xfrm>
            <a:off x="1391944" y="508501"/>
            <a:ext cx="9961244" cy="5414645"/>
          </a:xfrm>
          <a:prstGeom prst="rect">
            <a:avLst/>
          </a:prstGeom>
        </p:spPr>
        <p:txBody>
          <a:bodyPr vert="horz" wrap="square" lIns="0" tIns="0" rIns="0" bIns="0"/>
          <a:lstStyle/>
          <a:p>
            <a:pPr algn="l" rtl="0" eaLnBrk="0">
              <a:lnSpc>
                <a:spcPct val="87417"/>
              </a:lnSpc>
              <a:tabLst/>
            </a:pPr>
            <a:endParaRPr lang="Arial" altLang="Arial" sz="100" dirty="0"/>
          </a:p>
          <a:p>
            <a:pPr marL="250190" algn="l" rtl="0" eaLnBrk="0">
              <a:lnSpc>
                <a:spcPct val="91000"/>
              </a:lnSpc>
              <a:tabLst/>
            </a:pPr>
            <a:r>
              <a:rPr sz="2400" b="1" kern="0" spc="-10" dirty="0">
                <a:solidFill>
                  <a:srgbClr val="7F7F7F">
                    <a:alpha val="100000"/>
                  </a:srgbClr>
                </a:solidFill>
                <a:latin typeface="Microsoft YaHei"/>
                <a:ea typeface="Microsoft YaHei"/>
                <a:cs typeface="Microsoft YaHei"/>
              </a:rPr>
              <a:t>卢梭的学前教育思想</a:t>
            </a:r>
            <a:endParaRPr lang="Microsoft YaHei" altLang="Microsoft YaHei" sz="2400" dirty="0"/>
          </a:p>
          <a:p>
            <a:pPr algn="l" rtl="0" eaLnBrk="0">
              <a:lnSpc>
                <a:spcPct val="126000"/>
              </a:lnSpc>
              <a:tabLst/>
            </a:pPr>
            <a:endParaRPr lang="Arial" altLang="Arial" sz="1000" dirty="0"/>
          </a:p>
          <a:p>
            <a:pPr marL="19050" algn="l" rtl="0" eaLnBrk="0">
              <a:lnSpc>
                <a:spcPct val="91000"/>
              </a:lnSpc>
              <a:spcBef>
                <a:spcPts val="603"/>
              </a:spcBef>
              <a:tabLst/>
            </a:pPr>
            <a:r>
              <a:rPr sz="2000" b="1" kern="0" spc="-10" dirty="0">
                <a:solidFill>
                  <a:srgbClr val="000000">
                    <a:alpha val="100000"/>
                  </a:srgbClr>
                </a:solidFill>
                <a:latin typeface="Microsoft YaHei"/>
                <a:ea typeface="Microsoft YaHei"/>
                <a:cs typeface="Microsoft YaHei"/>
              </a:rPr>
              <a:t>二、教育的年龄分期思想</a:t>
            </a:r>
            <a:endParaRPr lang="Microsoft YaHei" altLang="Microsoft YaHei" sz="2000" dirty="0"/>
          </a:p>
          <a:p>
            <a:pPr marL="156210" algn="l" rtl="0" eaLnBrk="0">
              <a:lnSpc>
                <a:spcPts val="2376"/>
              </a:lnSpc>
              <a:spcBef>
                <a:spcPts val="953"/>
              </a:spcBef>
              <a:tabLst/>
            </a:pPr>
            <a:r>
              <a:rPr sz="1800" b="1" kern="0" spc="-130" dirty="0">
                <a:solidFill>
                  <a:srgbClr val="00B075">
                    <a:alpha val="100000"/>
                  </a:srgbClr>
                </a:solidFill>
                <a:latin typeface="Microsoft YaHei"/>
                <a:ea typeface="Microsoft YaHei"/>
                <a:cs typeface="Microsoft YaHei"/>
              </a:rPr>
              <a:t>（一）0~2：婴儿期</a:t>
            </a:r>
            <a:endParaRPr lang="Microsoft YaHei" altLang="Microsoft YaHei" sz="1800" dirty="0"/>
          </a:p>
          <a:p>
            <a:pPr marL="15875" algn="l" rtl="0" eaLnBrk="0">
              <a:lnSpc>
                <a:spcPct val="91000"/>
              </a:lnSpc>
              <a:spcBef>
                <a:spcPts val="1233"/>
              </a:spcBef>
              <a:tabLst/>
            </a:pPr>
            <a:r>
              <a:rPr sz="1800" kern="0" spc="0" dirty="0">
                <a:solidFill>
                  <a:srgbClr val="000000">
                    <a:alpha val="100000"/>
                  </a:srgbClr>
                </a:solidFill>
                <a:latin typeface="Microsoft YaHei"/>
                <a:ea typeface="Microsoft YaHei"/>
                <a:cs typeface="Microsoft YaHei"/>
              </a:rPr>
              <a:t>身体养护为主，饮食、</a:t>
            </a:r>
            <a:r>
              <a:rPr sz="1800" kern="0" spc="-10" dirty="0">
                <a:solidFill>
                  <a:srgbClr val="000000">
                    <a:alpha val="100000"/>
                  </a:srgbClr>
                </a:solidFill>
                <a:latin typeface="Microsoft YaHei"/>
                <a:ea typeface="Microsoft YaHei"/>
                <a:cs typeface="Microsoft YaHei"/>
              </a:rPr>
              <a:t>服装、睡眠</a:t>
            </a:r>
            <a:endParaRPr lang="Microsoft YaHei" altLang="Microsoft YaHei" sz="1800" dirty="0"/>
          </a:p>
          <a:p>
            <a:pPr marL="38734" algn="l" rtl="0" eaLnBrk="0">
              <a:lnSpc>
                <a:spcPct val="91000"/>
              </a:lnSpc>
              <a:spcBef>
                <a:spcPts val="1275"/>
              </a:spcBef>
              <a:tabLst/>
            </a:pPr>
            <a:r>
              <a:rPr sz="1800" kern="0" spc="-10" dirty="0">
                <a:solidFill>
                  <a:srgbClr val="000000">
                    <a:alpha val="100000"/>
                  </a:srgbClr>
                </a:solidFill>
                <a:latin typeface="Microsoft YaHei"/>
                <a:ea typeface="Microsoft YaHei"/>
                <a:cs typeface="Microsoft YaHei"/>
              </a:rPr>
              <a:t>自由人的教育从幼儿开</a:t>
            </a:r>
            <a:r>
              <a:rPr sz="1800" kern="0" spc="-20" dirty="0">
                <a:solidFill>
                  <a:srgbClr val="000000">
                    <a:alpha val="100000"/>
                  </a:srgbClr>
                </a:solidFill>
                <a:latin typeface="Microsoft YaHei"/>
                <a:ea typeface="Microsoft YaHei"/>
                <a:cs typeface="Microsoft YaHei"/>
              </a:rPr>
              <a:t>始—养护和锻炼</a:t>
            </a:r>
            <a:endParaRPr lang="Microsoft YaHei" altLang="Microsoft YaHei" sz="1800" dirty="0"/>
          </a:p>
          <a:p>
            <a:pPr marL="156210" algn="l" rtl="0" eaLnBrk="0">
              <a:lnSpc>
                <a:spcPct val="96000"/>
              </a:lnSpc>
              <a:spcBef>
                <a:spcPts val="1275"/>
              </a:spcBef>
              <a:tabLst/>
            </a:pPr>
            <a:r>
              <a:rPr sz="1700" b="1" kern="0" spc="-70" dirty="0">
                <a:solidFill>
                  <a:srgbClr val="00B075">
                    <a:alpha val="100000"/>
                  </a:srgbClr>
                </a:solidFill>
                <a:latin typeface="Microsoft YaHei"/>
                <a:ea typeface="Microsoft YaHei"/>
                <a:cs typeface="Microsoft YaHei"/>
              </a:rPr>
              <a:t>（二） 2~12：儿童期</a:t>
            </a:r>
            <a:endParaRPr lang="Microsoft YaHei" altLang="Microsoft YaHei" sz="1700" dirty="0"/>
          </a:p>
          <a:p>
            <a:pPr marL="81914" algn="l" rtl="0" eaLnBrk="0">
              <a:lnSpc>
                <a:spcPct val="91000"/>
              </a:lnSpc>
              <a:spcBef>
                <a:spcPts val="1282"/>
              </a:spcBef>
              <a:tabLst/>
            </a:pPr>
            <a:r>
              <a:rPr sz="1800" kern="0" spc="-50" dirty="0">
                <a:solidFill>
                  <a:srgbClr val="000000">
                    <a:alpha val="100000"/>
                  </a:srgbClr>
                </a:solidFill>
                <a:latin typeface="Microsoft YaHei"/>
                <a:ea typeface="Microsoft YaHei"/>
                <a:cs typeface="Microsoft YaHei"/>
              </a:rPr>
              <a:t>体育锻炼和感官训练为主—感觉教育（触觉和视觉）</a:t>
            </a:r>
            <a:endParaRPr lang="Microsoft YaHei" altLang="Microsoft YaHei" sz="1800" dirty="0"/>
          </a:p>
          <a:p>
            <a:pPr marL="156210" algn="l" rtl="0" eaLnBrk="0">
              <a:lnSpc>
                <a:spcPct val="96000"/>
              </a:lnSpc>
              <a:spcBef>
                <a:spcPts val="1275"/>
              </a:spcBef>
              <a:tabLst/>
            </a:pPr>
            <a:r>
              <a:rPr sz="1700" b="1" kern="0" spc="-60" dirty="0">
                <a:solidFill>
                  <a:srgbClr val="00B075">
                    <a:alpha val="100000"/>
                  </a:srgbClr>
                </a:solidFill>
                <a:latin typeface="Microsoft YaHei"/>
                <a:ea typeface="Microsoft YaHei"/>
                <a:cs typeface="Microsoft YaHei"/>
              </a:rPr>
              <a:t>（三） 12~15：少年期</a:t>
            </a:r>
            <a:endParaRPr lang="Microsoft YaHei" altLang="Microsoft YaHei" sz="1700" dirty="0"/>
          </a:p>
          <a:p>
            <a:pPr marL="14604" algn="l" rtl="0" eaLnBrk="0">
              <a:lnSpc>
                <a:spcPct val="91000"/>
              </a:lnSpc>
              <a:spcBef>
                <a:spcPts val="1281"/>
              </a:spcBef>
              <a:tabLst/>
            </a:pPr>
            <a:r>
              <a:rPr sz="1800" kern="0" spc="-40" dirty="0">
                <a:solidFill>
                  <a:srgbClr val="000000">
                    <a:alpha val="100000"/>
                  </a:srgbClr>
                </a:solidFill>
                <a:latin typeface="Microsoft YaHei"/>
                <a:ea typeface="Microsoft YaHei"/>
                <a:cs typeface="Microsoft YaHei"/>
              </a:rPr>
              <a:t>道德教育和宗教教育为主—</a:t>
            </a:r>
            <a:r>
              <a:rPr sz="1800" kern="0" spc="-33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自然后果法；依据理性和良心来信仰上帝。</a:t>
            </a:r>
            <a:endParaRPr lang="Microsoft YaHei" altLang="Microsoft YaHei" sz="1800" dirty="0"/>
          </a:p>
          <a:p>
            <a:pPr marL="156210" algn="l" rtl="0" eaLnBrk="0">
              <a:lnSpc>
                <a:spcPct val="96000"/>
              </a:lnSpc>
              <a:spcBef>
                <a:spcPts val="1275"/>
              </a:spcBef>
              <a:tabLst/>
            </a:pPr>
            <a:r>
              <a:rPr sz="1700" b="1" kern="0" spc="-60" dirty="0">
                <a:solidFill>
                  <a:srgbClr val="00B075">
                    <a:alpha val="100000"/>
                  </a:srgbClr>
                </a:solidFill>
                <a:latin typeface="Microsoft YaHei"/>
                <a:ea typeface="Microsoft YaHei"/>
                <a:cs typeface="Microsoft YaHei"/>
              </a:rPr>
              <a:t>（四） 15~20：青年期</a:t>
            </a:r>
            <a:endParaRPr lang="Microsoft YaHei" altLang="Microsoft YaHei" sz="1700" dirty="0"/>
          </a:p>
          <a:p>
            <a:pPr marL="12700" algn="l" rtl="0" eaLnBrk="0">
              <a:lnSpc>
                <a:spcPct val="91000"/>
              </a:lnSpc>
              <a:spcBef>
                <a:spcPts val="1281"/>
              </a:spcBef>
              <a:tabLst/>
            </a:pPr>
            <a:r>
              <a:rPr sz="1800" kern="0" spc="-90" dirty="0">
                <a:solidFill>
                  <a:srgbClr val="000000">
                    <a:alpha val="100000"/>
                  </a:srgbClr>
                </a:solidFill>
                <a:latin typeface="Microsoft YaHei"/>
                <a:ea typeface="Microsoft YaHei"/>
                <a:cs typeface="Microsoft YaHei"/>
              </a:rPr>
              <a:t>知识教育为主—学以致用。</a:t>
            </a:r>
            <a:endParaRPr lang="Microsoft YaHei" altLang="Microsoft YaHei" sz="1800" dirty="0"/>
          </a:p>
          <a:p>
            <a:pPr algn="r" rtl="0" eaLnBrk="0">
              <a:lnSpc>
                <a:spcPct val="82000"/>
              </a:lnSpc>
              <a:spcBef>
                <a:spcPts val="1287"/>
              </a:spcBef>
              <a:tabLst/>
            </a:pPr>
            <a:r>
              <a:rPr sz="1800" kern="0" spc="-20" dirty="0">
                <a:solidFill>
                  <a:srgbClr val="000000">
                    <a:alpha val="100000"/>
                  </a:srgbClr>
                </a:solidFill>
                <a:latin typeface="Microsoft YaHei"/>
                <a:ea typeface="Microsoft YaHei"/>
                <a:cs typeface="Microsoft YaHei"/>
              </a:rPr>
              <a:t>“自然后果法”—— 他反对洛克那种</a:t>
            </a:r>
            <a:r>
              <a:rPr sz="1800" kern="0" spc="-30" dirty="0">
                <a:solidFill>
                  <a:srgbClr val="000000">
                    <a:alpha val="100000"/>
                  </a:srgbClr>
                </a:solidFill>
                <a:latin typeface="Microsoft YaHei"/>
                <a:ea typeface="Microsoft YaHei"/>
                <a:cs typeface="Microsoft YaHei"/>
              </a:rPr>
              <a:t>“和儿童讲理论”的方法，反对进行道德说教，同时反对实行</a:t>
            </a:r>
            <a:endParaRPr lang="Microsoft YaHei" altLang="Microsoft YaHei" sz="1800" dirty="0"/>
          </a:p>
          <a:p>
            <a:pPr marL="13334" algn="l" rtl="0" eaLnBrk="0">
              <a:lnSpc>
                <a:spcPts val="3243"/>
              </a:lnSpc>
              <a:tabLst/>
            </a:pPr>
            <a:r>
              <a:rPr sz="1800" kern="0" spc="-30" dirty="0">
                <a:solidFill>
                  <a:srgbClr val="000000">
                    <a:alpha val="100000"/>
                  </a:srgbClr>
                </a:solidFill>
                <a:latin typeface="Microsoft YaHei"/>
                <a:ea typeface="Microsoft YaHei"/>
                <a:cs typeface="Microsoft YaHei"/>
              </a:rPr>
              <a:t>体罚，主张以儿童的行为所产生的自然后果去惩罚他，使儿童从自己的行为后果中得到自然教育。</a:t>
            </a:r>
            <a:endParaRPr lang="Microsoft YaHei" altLang="Microsoft YaHei" sz="1800" dirty="0"/>
          </a:p>
        </p:txBody>
      </p:sp>
      <p:sp>
        <p:nvSpPr>
          <p:cNvPr id="4162" name="textbox 416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16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56" name="group 556"/>
          <p:cNvGrpSpPr/>
          <p:nvPr/>
        </p:nvGrpSpPr>
        <p:grpSpPr>
          <a:xfrm rot="21600000">
            <a:off x="1584024" y="181482"/>
            <a:ext cx="2435306" cy="199231"/>
            <a:chOff x="0" y="0"/>
            <a:chExt cx="2435306" cy="199231"/>
          </a:xfrm>
        </p:grpSpPr>
        <p:pic>
          <p:nvPicPr>
            <p:cNvPr id="4166" name="picture 4166"/>
            <p:cNvPicPr>
              <a:picLocks noChangeAspect="1"/>
            </p:cNvPicPr>
            <p:nvPr/>
          </p:nvPicPr>
          <p:blipFill>
            <a:blip r:embed="rId3"/>
            <a:stretch>
              <a:fillRect/>
            </a:stretch>
          </p:blipFill>
          <p:spPr>
            <a:xfrm rot="21600000">
              <a:off x="13274" y="11350"/>
              <a:ext cx="2422031" cy="187881"/>
            </a:xfrm>
            <a:prstGeom prst="rect">
              <a:avLst/>
            </a:prstGeom>
          </p:spPr>
        </p:pic>
        <p:sp>
          <p:nvSpPr>
            <p:cNvPr id="4168" name="textbox 4168"/>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17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2" name="picture 4172"/>
          <p:cNvPicPr>
            <a:picLocks noChangeAspect="1"/>
          </p:cNvPicPr>
          <p:nvPr/>
        </p:nvPicPr>
        <p:blipFill>
          <a:blip r:embed="rId2"/>
          <a:stretch>
            <a:fillRect/>
          </a:stretch>
        </p:blipFill>
        <p:spPr>
          <a:xfrm rot="21600000">
            <a:off x="0" y="0"/>
            <a:ext cx="12192000" cy="6858000"/>
          </a:xfrm>
          <a:prstGeom prst="rect">
            <a:avLst/>
          </a:prstGeom>
        </p:spPr>
      </p:pic>
      <p:sp>
        <p:nvSpPr>
          <p:cNvPr id="417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176" name="textbox 4176"/>
          <p:cNvSpPr/>
          <p:nvPr/>
        </p:nvSpPr>
        <p:spPr>
          <a:xfrm>
            <a:off x="1392835" y="508501"/>
            <a:ext cx="10587355" cy="5045075"/>
          </a:xfrm>
          <a:prstGeom prst="rect">
            <a:avLst/>
          </a:prstGeom>
        </p:spPr>
        <p:txBody>
          <a:bodyPr vert="horz" wrap="square" lIns="0" tIns="0" rIns="0" bIns="0"/>
          <a:lstStyle/>
          <a:p>
            <a:pPr algn="l" rtl="0" eaLnBrk="0">
              <a:lnSpc>
                <a:spcPct val="87417"/>
              </a:lnSpc>
              <a:tabLst/>
            </a:pPr>
            <a:endParaRPr lang="Arial" altLang="Arial" sz="100" dirty="0"/>
          </a:p>
          <a:p>
            <a:pPr marL="248920" algn="l" rtl="0" eaLnBrk="0">
              <a:lnSpc>
                <a:spcPct val="91000"/>
              </a:lnSpc>
              <a:tabLst/>
            </a:pPr>
            <a:r>
              <a:rPr sz="2400" b="1" kern="0" spc="-10" dirty="0">
                <a:solidFill>
                  <a:srgbClr val="7F7F7F">
                    <a:alpha val="100000"/>
                  </a:srgbClr>
                </a:solidFill>
                <a:latin typeface="Microsoft YaHei"/>
                <a:ea typeface="Microsoft YaHei"/>
                <a:cs typeface="Microsoft YaHei"/>
              </a:rPr>
              <a:t>卢梭的学前教育思想</a:t>
            </a:r>
            <a:endParaRPr lang="Microsoft YaHei" altLang="Microsoft YaHei" sz="2400" dirty="0"/>
          </a:p>
          <a:p>
            <a:pPr algn="l" rtl="0" eaLnBrk="0">
              <a:lnSpc>
                <a:spcPct val="160000"/>
              </a:lnSpc>
              <a:tabLst/>
            </a:pPr>
            <a:endParaRPr lang="Arial" altLang="Arial" sz="1000" dirty="0"/>
          </a:p>
          <a:p>
            <a:pPr marL="17779" algn="l" rtl="0" eaLnBrk="0">
              <a:lnSpc>
                <a:spcPct val="91000"/>
              </a:lnSpc>
              <a:spcBef>
                <a:spcPts val="604"/>
              </a:spcBef>
              <a:tabLst/>
            </a:pPr>
            <a:r>
              <a:rPr sz="2000" b="1" kern="0" spc="0" dirty="0">
                <a:solidFill>
                  <a:srgbClr val="000000">
                    <a:alpha val="100000"/>
                  </a:srgbClr>
                </a:solidFill>
                <a:latin typeface="Microsoft YaHei"/>
                <a:ea typeface="Microsoft YaHei"/>
                <a:cs typeface="Microsoft YaHei"/>
              </a:rPr>
              <a:t>三、卢梭学前教育思想</a:t>
            </a:r>
            <a:r>
              <a:rPr sz="2000" b="1" kern="0" spc="-10" dirty="0">
                <a:solidFill>
                  <a:srgbClr val="000000">
                    <a:alpha val="100000"/>
                  </a:srgbClr>
                </a:solidFill>
                <a:latin typeface="Microsoft YaHei"/>
                <a:ea typeface="Microsoft YaHei"/>
                <a:cs typeface="Microsoft YaHei"/>
              </a:rPr>
              <a:t>的评价</a:t>
            </a:r>
            <a:endParaRPr lang="Microsoft YaHei" altLang="Microsoft YaHei" sz="2000" dirty="0"/>
          </a:p>
          <a:p>
            <a:pPr marL="36830" algn="l" rtl="0" eaLnBrk="0">
              <a:lnSpc>
                <a:spcPct val="83000"/>
              </a:lnSpc>
              <a:spcBef>
                <a:spcPts val="1409"/>
              </a:spcBef>
              <a:tabLst/>
            </a:pPr>
            <a:r>
              <a:rPr sz="2000" kern="0" spc="-20" dirty="0">
                <a:solidFill>
                  <a:srgbClr val="000000">
                    <a:alpha val="100000"/>
                  </a:srgbClr>
                </a:solidFill>
                <a:latin typeface="Microsoft YaHei"/>
                <a:ea typeface="Microsoft YaHei"/>
                <a:cs typeface="Microsoft YaHei"/>
              </a:rPr>
              <a:t>1、卢梭的教育思想将教育重心从成人转向儿童，这一重大转</a:t>
            </a:r>
            <a:r>
              <a:rPr sz="2000" kern="0" spc="-30" dirty="0">
                <a:solidFill>
                  <a:srgbClr val="000000">
                    <a:alpha val="100000"/>
                  </a:srgbClr>
                </a:solidFill>
                <a:latin typeface="Microsoft YaHei"/>
                <a:ea typeface="Microsoft YaHei"/>
                <a:cs typeface="Microsoft YaHei"/>
              </a:rPr>
              <a:t>折成为教育史上的佳话。</a:t>
            </a:r>
            <a:endParaRPr lang="Microsoft YaHei" altLang="Microsoft YaHei" sz="2000" dirty="0"/>
          </a:p>
          <a:p>
            <a:pPr marL="25400" algn="l" rtl="0" eaLnBrk="0">
              <a:lnSpc>
                <a:spcPts val="3593"/>
              </a:lnSpc>
              <a:tabLst/>
            </a:pPr>
            <a:r>
              <a:rPr sz="2000" kern="0" spc="-40" dirty="0">
                <a:solidFill>
                  <a:srgbClr val="000000">
                    <a:alpha val="100000"/>
                  </a:srgbClr>
                </a:solidFill>
                <a:latin typeface="Microsoft YaHei"/>
                <a:ea typeface="Microsoft YaHei"/>
                <a:cs typeface="Microsoft YaHei"/>
              </a:rPr>
              <a:t>2、卢梭的教育内容和方法等都启示着后人。</a:t>
            </a:r>
            <a:endParaRPr lang="Microsoft YaHei" altLang="Microsoft YaHei" sz="2000" dirty="0"/>
          </a:p>
          <a:p>
            <a:pPr marL="27940" algn="l" rtl="0" eaLnBrk="0">
              <a:lnSpc>
                <a:spcPct val="91000"/>
              </a:lnSpc>
              <a:spcBef>
                <a:spcPts val="1619"/>
              </a:spcBef>
              <a:tabLst/>
            </a:pPr>
            <a:r>
              <a:rPr sz="2000" kern="0" spc="-20" dirty="0">
                <a:solidFill>
                  <a:srgbClr val="000000">
                    <a:alpha val="100000"/>
                  </a:srgbClr>
                </a:solidFill>
                <a:latin typeface="Microsoft YaHei"/>
                <a:ea typeface="Microsoft YaHei"/>
                <a:cs typeface="Microsoft YaHei"/>
              </a:rPr>
              <a:t>3、卢梭提倡的尊重儿童天性，通过儿童活动来促进儿童身心健康发展的理念是值得借鉴的。</a:t>
            </a:r>
            <a:endParaRPr lang="Microsoft YaHei" altLang="Microsoft YaHei" sz="2000" dirty="0"/>
          </a:p>
          <a:p>
            <a:pPr marL="12700" algn="l" rtl="0" eaLnBrk="0">
              <a:lnSpc>
                <a:spcPct val="83000"/>
              </a:lnSpc>
              <a:spcBef>
                <a:spcPts val="1414"/>
              </a:spcBef>
              <a:tabLst/>
            </a:pPr>
            <a:r>
              <a:rPr sz="2000" kern="0" spc="-20" dirty="0">
                <a:solidFill>
                  <a:srgbClr val="000000">
                    <a:alpha val="100000"/>
                  </a:srgbClr>
                </a:solidFill>
                <a:latin typeface="Microsoft YaHei"/>
                <a:ea typeface="Microsoft YaHei"/>
                <a:cs typeface="Microsoft YaHei"/>
              </a:rPr>
              <a:t>4、局限性：过分强调从生活经验中学习知识，</a:t>
            </a:r>
            <a:r>
              <a:rPr sz="2000" kern="0" spc="35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使知识获取是零散的</a:t>
            </a:r>
            <a:r>
              <a:rPr sz="2000" kern="0" spc="-30" dirty="0">
                <a:solidFill>
                  <a:srgbClr val="000000">
                    <a:alpha val="100000"/>
                  </a:srgbClr>
                </a:solidFill>
                <a:latin typeface="Microsoft YaHei"/>
                <a:ea typeface="Microsoft YaHei"/>
                <a:cs typeface="Microsoft YaHei"/>
              </a:rPr>
              <a:t>；德、智、体于不同阶段单</a:t>
            </a:r>
            <a:endParaRPr lang="Microsoft YaHei" altLang="Microsoft YaHei" sz="2000" dirty="0"/>
          </a:p>
          <a:p>
            <a:pPr marL="14604" algn="l" rtl="0" eaLnBrk="0">
              <a:lnSpc>
                <a:spcPts val="3591"/>
              </a:lnSpc>
              <a:tabLst/>
            </a:pPr>
            <a:r>
              <a:rPr sz="2000" kern="0" spc="0" dirty="0">
                <a:solidFill>
                  <a:srgbClr val="000000">
                    <a:alpha val="100000"/>
                  </a:srgbClr>
                </a:solidFill>
                <a:latin typeface="Microsoft YaHei"/>
                <a:ea typeface="Microsoft YaHei"/>
                <a:cs typeface="Microsoft YaHei"/>
              </a:rPr>
              <a:t>独实施的思想有机械割裂的嫌疑。</a:t>
            </a:r>
            <a:endParaRPr lang="Microsoft YaHei" altLang="Microsoft YaHei" sz="2000" dirty="0"/>
          </a:p>
          <a:p>
            <a:pPr marL="13970" algn="l" rtl="0" eaLnBrk="0">
              <a:lnSpc>
                <a:spcPct val="91000"/>
              </a:lnSpc>
              <a:spcBef>
                <a:spcPts val="1617"/>
              </a:spcBef>
              <a:tabLst/>
            </a:pPr>
            <a:r>
              <a:rPr sz="2000" b="1" kern="0" spc="-30" dirty="0">
                <a:solidFill>
                  <a:srgbClr val="000000">
                    <a:alpha val="100000"/>
                  </a:srgbClr>
                </a:solidFill>
                <a:latin typeface="Microsoft YaHei"/>
                <a:ea typeface="Microsoft YaHei"/>
                <a:cs typeface="Microsoft YaHei"/>
              </a:rPr>
              <a:t>思考：夸美纽斯与卢梭学</a:t>
            </a:r>
            <a:r>
              <a:rPr sz="2000" b="1" kern="0" spc="-40" dirty="0">
                <a:solidFill>
                  <a:srgbClr val="000000">
                    <a:alpha val="100000"/>
                  </a:srgbClr>
                </a:solidFill>
                <a:latin typeface="Microsoft YaHei"/>
                <a:ea typeface="Microsoft YaHei"/>
                <a:cs typeface="Microsoft YaHei"/>
              </a:rPr>
              <a:t>前教育思想的异同？</a:t>
            </a:r>
            <a:endParaRPr lang="Microsoft YaHei" altLang="Microsoft YaHei" sz="2000" dirty="0"/>
          </a:p>
          <a:p>
            <a:pPr marL="13334" algn="l" rtl="0" eaLnBrk="0">
              <a:lnSpc>
                <a:spcPct val="91000"/>
              </a:lnSpc>
              <a:spcBef>
                <a:spcPts val="1415"/>
              </a:spcBef>
              <a:tabLst/>
            </a:pPr>
            <a:r>
              <a:rPr sz="2000" b="1" kern="0" spc="-60" dirty="0">
                <a:solidFill>
                  <a:srgbClr val="00B075">
                    <a:alpha val="100000"/>
                  </a:srgbClr>
                </a:solidFill>
                <a:latin typeface="Microsoft YaHei"/>
                <a:ea typeface="Microsoft YaHei"/>
                <a:cs typeface="Microsoft YaHei"/>
              </a:rPr>
              <a:t>相同</a:t>
            </a:r>
            <a:r>
              <a:rPr sz="2000" b="1" kern="0" spc="-290" dirty="0">
                <a:solidFill>
                  <a:srgbClr val="00B075">
                    <a:alpha val="100000"/>
                  </a:srgbClr>
                </a:solidFill>
                <a:latin typeface="Microsoft YaHei"/>
                <a:ea typeface="Microsoft YaHei"/>
                <a:cs typeface="Microsoft YaHei"/>
              </a:rPr>
              <a:t> </a:t>
            </a:r>
            <a:r>
              <a:rPr sz="2000" b="1" kern="0" spc="-60" dirty="0">
                <a:solidFill>
                  <a:srgbClr val="00B075">
                    <a:alpha val="100000"/>
                  </a:srgbClr>
                </a:solidFill>
                <a:latin typeface="Microsoft YaHei"/>
                <a:ea typeface="Microsoft YaHei"/>
                <a:cs typeface="Microsoft YaHei"/>
              </a:rPr>
              <a:t>：</a:t>
            </a:r>
            <a:r>
              <a:rPr sz="2000" kern="0" spc="-60" dirty="0">
                <a:solidFill>
                  <a:srgbClr val="000000">
                    <a:alpha val="100000"/>
                  </a:srgbClr>
                </a:solidFill>
                <a:latin typeface="Microsoft YaHei"/>
                <a:ea typeface="Microsoft YaHei"/>
                <a:cs typeface="Microsoft YaHei"/>
              </a:rPr>
              <a:t>教育应顺应自然，  顺应儿童身</a:t>
            </a:r>
            <a:r>
              <a:rPr sz="2000" kern="0" spc="-70" dirty="0">
                <a:solidFill>
                  <a:srgbClr val="000000">
                    <a:alpha val="100000"/>
                  </a:srgbClr>
                </a:solidFill>
                <a:latin typeface="Microsoft YaHei"/>
                <a:ea typeface="Microsoft YaHei"/>
                <a:cs typeface="Microsoft YaHei"/>
              </a:rPr>
              <a:t>心发展规律。</a:t>
            </a:r>
            <a:endParaRPr lang="Microsoft YaHei" altLang="Microsoft YaHei" sz="2000" dirty="0"/>
          </a:p>
          <a:p>
            <a:pPr marL="13970" algn="l" rtl="0" eaLnBrk="0">
              <a:lnSpc>
                <a:spcPct val="83000"/>
              </a:lnSpc>
              <a:spcBef>
                <a:spcPts val="1410"/>
              </a:spcBef>
              <a:tabLst/>
            </a:pPr>
            <a:r>
              <a:rPr sz="2000" b="1" kern="0" spc="-80" dirty="0">
                <a:solidFill>
                  <a:srgbClr val="00B075">
                    <a:alpha val="100000"/>
                  </a:srgbClr>
                </a:solidFill>
                <a:latin typeface="Microsoft YaHei"/>
                <a:ea typeface="Microsoft YaHei"/>
                <a:cs typeface="Microsoft YaHei"/>
              </a:rPr>
              <a:t>不同：</a:t>
            </a:r>
            <a:r>
              <a:rPr sz="2000" b="1" kern="0" spc="-360" dirty="0">
                <a:solidFill>
                  <a:srgbClr val="00B075">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自然教育目的上，</a:t>
            </a:r>
            <a:r>
              <a:rPr sz="2000" kern="0" spc="12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夸美纽斯认为使人为永生做准备；</a:t>
            </a:r>
            <a:r>
              <a:rPr sz="2000" kern="0" spc="34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卢梭认为培养自然人，自由的人。</a:t>
            </a:r>
            <a:endParaRPr lang="Microsoft YaHei" altLang="Microsoft YaHei" sz="2000" dirty="0"/>
          </a:p>
          <a:p>
            <a:pPr marL="13334" algn="l" rtl="0" eaLnBrk="0">
              <a:lnSpc>
                <a:spcPts val="3595"/>
              </a:lnSpc>
              <a:tabLst/>
            </a:pPr>
            <a:r>
              <a:rPr sz="2000" kern="0" spc="-30" dirty="0">
                <a:solidFill>
                  <a:srgbClr val="000000">
                    <a:alpha val="100000"/>
                  </a:srgbClr>
                </a:solidFill>
                <a:latin typeface="Microsoft YaHei"/>
                <a:ea typeface="Microsoft YaHei"/>
                <a:cs typeface="Microsoft YaHei"/>
              </a:rPr>
              <a:t>教育对象上，夸美纽斯提倡“把一切教育教给一切人”</a:t>
            </a:r>
            <a:r>
              <a:rPr sz="2000" kern="0" spc="-40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；卢梭是仅</a:t>
            </a:r>
            <a:r>
              <a:rPr sz="2000" kern="0" spc="-40" dirty="0">
                <a:solidFill>
                  <a:srgbClr val="000000">
                    <a:alpha val="100000"/>
                  </a:srgbClr>
                </a:solidFill>
                <a:latin typeface="Microsoft YaHei"/>
                <a:ea typeface="Microsoft YaHei"/>
                <a:cs typeface="Microsoft YaHei"/>
              </a:rPr>
              <a:t>面向部分人。</a:t>
            </a:r>
            <a:endParaRPr lang="Microsoft YaHei" altLang="Microsoft YaHei" sz="2000" dirty="0"/>
          </a:p>
        </p:txBody>
      </p:sp>
      <p:sp>
        <p:nvSpPr>
          <p:cNvPr id="4178" name="textbox 417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18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58" name="group 558"/>
          <p:cNvGrpSpPr/>
          <p:nvPr/>
        </p:nvGrpSpPr>
        <p:grpSpPr>
          <a:xfrm rot="21600000">
            <a:off x="1584024" y="181482"/>
            <a:ext cx="2435306" cy="199231"/>
            <a:chOff x="0" y="0"/>
            <a:chExt cx="2435306" cy="199231"/>
          </a:xfrm>
        </p:grpSpPr>
        <p:pic>
          <p:nvPicPr>
            <p:cNvPr id="4182" name="picture 4182"/>
            <p:cNvPicPr>
              <a:picLocks noChangeAspect="1"/>
            </p:cNvPicPr>
            <p:nvPr/>
          </p:nvPicPr>
          <p:blipFill>
            <a:blip r:embed="rId3"/>
            <a:stretch>
              <a:fillRect/>
            </a:stretch>
          </p:blipFill>
          <p:spPr>
            <a:xfrm rot="21600000">
              <a:off x="13274" y="11350"/>
              <a:ext cx="2422031" cy="187881"/>
            </a:xfrm>
            <a:prstGeom prst="rect">
              <a:avLst/>
            </a:prstGeom>
          </p:spPr>
        </p:pic>
        <p:sp>
          <p:nvSpPr>
            <p:cNvPr id="4184" name="textbox 4184"/>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18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88" name="picture 4188"/>
          <p:cNvPicPr>
            <a:picLocks noChangeAspect="1"/>
          </p:cNvPicPr>
          <p:nvPr/>
        </p:nvPicPr>
        <p:blipFill>
          <a:blip r:embed="rId2"/>
          <a:stretch>
            <a:fillRect/>
          </a:stretch>
        </p:blipFill>
        <p:spPr>
          <a:xfrm rot="21600000">
            <a:off x="0" y="0"/>
            <a:ext cx="12192000" cy="6858000"/>
          </a:xfrm>
          <a:prstGeom prst="rect">
            <a:avLst/>
          </a:prstGeom>
        </p:spPr>
      </p:pic>
      <p:sp>
        <p:nvSpPr>
          <p:cNvPr id="419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192" name="textbox 4192"/>
          <p:cNvSpPr/>
          <p:nvPr/>
        </p:nvSpPr>
        <p:spPr>
          <a:xfrm>
            <a:off x="1390799" y="508501"/>
            <a:ext cx="8220075" cy="5984875"/>
          </a:xfrm>
          <a:prstGeom prst="rect">
            <a:avLst/>
          </a:prstGeom>
        </p:spPr>
        <p:txBody>
          <a:bodyPr vert="horz" wrap="square" lIns="0" tIns="0" rIns="0" bIns="0"/>
          <a:lstStyle/>
          <a:p>
            <a:pPr algn="l" rtl="0" eaLnBrk="0">
              <a:lnSpc>
                <a:spcPct val="87417"/>
              </a:lnSpc>
              <a:tabLst/>
            </a:pPr>
            <a:endParaRPr lang="Arial" altLang="Arial" sz="100" dirty="0"/>
          </a:p>
          <a:p>
            <a:pPr marL="259715" algn="l" rtl="0" eaLnBrk="0">
              <a:lnSpc>
                <a:spcPct val="91000"/>
              </a:lnSpc>
              <a:tabLst/>
            </a:pPr>
            <a:r>
              <a:rPr sz="2400" b="1" kern="0" spc="-10" dirty="0">
                <a:solidFill>
                  <a:srgbClr val="7F7F7F">
                    <a:alpha val="100000"/>
                  </a:srgbClr>
                </a:solidFill>
                <a:latin typeface="Microsoft YaHei"/>
                <a:ea typeface="Microsoft YaHei"/>
                <a:cs typeface="Microsoft YaHei"/>
              </a:rPr>
              <a:t>欧文的学前教育思想</a:t>
            </a:r>
            <a:endParaRPr lang="Microsoft YaHei" altLang="Microsoft YaHei" sz="2400" dirty="0"/>
          </a:p>
          <a:p>
            <a:pPr algn="l" rtl="0" eaLnBrk="0">
              <a:lnSpc>
                <a:spcPct val="160000"/>
              </a:lnSpc>
              <a:tabLst/>
            </a:pPr>
            <a:endParaRPr lang="Arial" altLang="Arial" sz="1000" dirty="0"/>
          </a:p>
          <a:p>
            <a:pPr marL="19684" algn="l" rtl="0" eaLnBrk="0">
              <a:lnSpc>
                <a:spcPct val="91000"/>
              </a:lnSpc>
              <a:spcBef>
                <a:spcPts val="604"/>
              </a:spcBef>
              <a:tabLst/>
            </a:pPr>
            <a:r>
              <a:rPr sz="2000" b="1" kern="0" spc="-20" dirty="0">
                <a:solidFill>
                  <a:srgbClr val="000000">
                    <a:alpha val="100000"/>
                  </a:srgbClr>
                </a:solidFill>
                <a:latin typeface="Microsoft YaHei"/>
                <a:ea typeface="Microsoft YaHei"/>
                <a:cs typeface="Microsoft YaHei"/>
              </a:rPr>
              <a:t>一、生平简介</a:t>
            </a:r>
            <a:endParaRPr lang="Microsoft YaHei" altLang="Microsoft YaHei" sz="2000" dirty="0"/>
          </a:p>
          <a:p>
            <a:pPr marL="28575"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欧文—英国教育理论家和实践家。空想社会</a:t>
            </a:r>
            <a:r>
              <a:rPr sz="2000" kern="0" spc="-10" dirty="0">
                <a:solidFill>
                  <a:srgbClr val="000000">
                    <a:alpha val="100000"/>
                  </a:srgbClr>
                </a:solidFill>
                <a:latin typeface="Microsoft YaHei"/>
                <a:ea typeface="Microsoft YaHei"/>
                <a:cs typeface="Microsoft YaHei"/>
              </a:rPr>
              <a:t>主义的著名代表人物。</a:t>
            </a:r>
            <a:endParaRPr lang="Microsoft YaHei" altLang="Microsoft YaHei" sz="2000" dirty="0"/>
          </a:p>
          <a:p>
            <a:pPr marL="20320" algn="l" rtl="0" eaLnBrk="0">
              <a:lnSpc>
                <a:spcPct val="91000"/>
              </a:lnSpc>
              <a:spcBef>
                <a:spcPts val="1415"/>
              </a:spcBef>
              <a:tabLst/>
            </a:pPr>
            <a:r>
              <a:rPr sz="2000" b="1" kern="0" spc="-10" dirty="0">
                <a:solidFill>
                  <a:srgbClr val="000000">
                    <a:alpha val="100000"/>
                  </a:srgbClr>
                </a:solidFill>
                <a:latin typeface="Microsoft YaHei"/>
                <a:ea typeface="Microsoft YaHei"/>
                <a:cs typeface="Microsoft YaHei"/>
              </a:rPr>
              <a:t>二、性格形成学说—</a:t>
            </a:r>
            <a:endParaRPr lang="Microsoft YaHei" altLang="Microsoft YaHei" sz="2000" dirty="0"/>
          </a:p>
          <a:p>
            <a:pPr marL="165100" algn="l" rtl="0" eaLnBrk="0">
              <a:lnSpc>
                <a:spcPct val="91000"/>
              </a:lnSpc>
              <a:spcBef>
                <a:spcPts val="1416"/>
              </a:spcBef>
              <a:tabLst/>
            </a:pPr>
            <a:r>
              <a:rPr sz="2000" kern="0" spc="-60" dirty="0">
                <a:solidFill>
                  <a:srgbClr val="000000">
                    <a:alpha val="100000"/>
                  </a:srgbClr>
                </a:solidFill>
                <a:latin typeface="Microsoft YaHei"/>
                <a:ea typeface="Microsoft YaHei"/>
                <a:cs typeface="Microsoft YaHei"/>
              </a:rPr>
              <a:t>社会环境是形成人的性格的决定因素</a:t>
            </a:r>
            <a:r>
              <a:rPr sz="2000" kern="0" spc="-70" dirty="0">
                <a:solidFill>
                  <a:srgbClr val="000000">
                    <a:alpha val="100000"/>
                  </a:srgbClr>
                </a:solidFill>
                <a:latin typeface="Microsoft YaHei"/>
                <a:ea typeface="Microsoft YaHei"/>
                <a:cs typeface="Microsoft YaHei"/>
              </a:rPr>
              <a:t>，</a:t>
            </a:r>
            <a:r>
              <a:rPr sz="2000" kern="0" spc="35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儿童生长的环境非常重要。</a:t>
            </a:r>
            <a:endParaRPr lang="Microsoft YaHei" altLang="Microsoft YaHei" sz="2000" dirty="0"/>
          </a:p>
          <a:p>
            <a:pPr marL="19684" algn="l" rtl="0" eaLnBrk="0">
              <a:lnSpc>
                <a:spcPct val="91000"/>
              </a:lnSpc>
              <a:spcBef>
                <a:spcPts val="1415"/>
              </a:spcBef>
              <a:tabLst/>
            </a:pPr>
            <a:r>
              <a:rPr sz="2000" b="1" kern="0" spc="-30" dirty="0">
                <a:solidFill>
                  <a:srgbClr val="000000">
                    <a:alpha val="100000"/>
                  </a:srgbClr>
                </a:solidFill>
                <a:latin typeface="Microsoft YaHei"/>
                <a:ea typeface="Microsoft YaHei"/>
                <a:cs typeface="Microsoft YaHei"/>
              </a:rPr>
              <a:t>三、创办性格形成新学院</a:t>
            </a:r>
            <a:r>
              <a:rPr sz="2000" kern="0" spc="-30" dirty="0">
                <a:solidFill>
                  <a:srgbClr val="000000">
                    <a:alpha val="100000"/>
                  </a:srgbClr>
                </a:solidFill>
                <a:latin typeface="Microsoft YaHei"/>
                <a:ea typeface="Microsoft YaHei"/>
                <a:cs typeface="Microsoft YaHei"/>
              </a:rPr>
              <a:t>—</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1816年建立了</a:t>
            </a:r>
            <a:r>
              <a:rPr sz="2000" kern="0" spc="-40" dirty="0">
                <a:solidFill>
                  <a:srgbClr val="000000">
                    <a:alpha val="100000"/>
                  </a:srgbClr>
                </a:solidFill>
                <a:latin typeface="Microsoft YaHei"/>
                <a:ea typeface="Microsoft YaHei"/>
                <a:cs typeface="Microsoft YaHei"/>
              </a:rPr>
              <a:t>一所接近现代标准的公共学校。</a:t>
            </a:r>
            <a:endParaRPr lang="Microsoft YaHei" altLang="Microsoft YaHei" sz="2000" dirty="0"/>
          </a:p>
          <a:p>
            <a:pPr marL="35559" algn="l" rtl="0" eaLnBrk="0">
              <a:lnSpc>
                <a:spcPct val="91000"/>
              </a:lnSpc>
              <a:spcBef>
                <a:spcPts val="1415"/>
              </a:spcBef>
              <a:tabLst/>
            </a:pPr>
            <a:r>
              <a:rPr sz="2000" b="1" kern="0" spc="-60" dirty="0">
                <a:solidFill>
                  <a:srgbClr val="00B075">
                    <a:alpha val="100000"/>
                  </a:srgbClr>
                </a:solidFill>
                <a:latin typeface="Microsoft YaHei"/>
                <a:ea typeface="Microsoft YaHei"/>
                <a:cs typeface="Microsoft YaHei"/>
              </a:rPr>
              <a:t>1、宗旨</a:t>
            </a:r>
            <a:endParaRPr lang="Microsoft YaHei" altLang="Microsoft YaHei" sz="2000" dirty="0"/>
          </a:p>
          <a:p>
            <a:pPr marL="12700" algn="l" rtl="0" eaLnBrk="0">
              <a:lnSpc>
                <a:spcPct val="91000"/>
              </a:lnSpc>
              <a:spcBef>
                <a:spcPts val="1416"/>
              </a:spcBef>
              <a:tabLst/>
            </a:pPr>
            <a:r>
              <a:rPr sz="2000" kern="0" spc="-40" dirty="0">
                <a:solidFill>
                  <a:srgbClr val="000000">
                    <a:alpha val="100000"/>
                  </a:srgbClr>
                </a:solidFill>
                <a:latin typeface="Microsoft YaHei"/>
                <a:ea typeface="Microsoft YaHei"/>
                <a:cs typeface="Microsoft YaHei"/>
              </a:rPr>
              <a:t>—培养儿童优良情操</a:t>
            </a:r>
            <a:r>
              <a:rPr sz="2000" kern="0" spc="-50" dirty="0">
                <a:solidFill>
                  <a:srgbClr val="000000">
                    <a:alpha val="100000"/>
                  </a:srgbClr>
                </a:solidFill>
                <a:latin typeface="Microsoft YaHei"/>
                <a:ea typeface="Microsoft YaHei"/>
                <a:cs typeface="Microsoft YaHei"/>
              </a:rPr>
              <a:t>和实用技能。</a:t>
            </a:r>
            <a:endParaRPr lang="Microsoft YaHei" altLang="Microsoft YaHei" sz="2000" dirty="0"/>
          </a:p>
          <a:p>
            <a:pPr marL="25400" algn="l" rtl="0" eaLnBrk="0">
              <a:lnSpc>
                <a:spcPct val="91000"/>
              </a:lnSpc>
              <a:spcBef>
                <a:spcPts val="1415"/>
              </a:spcBef>
              <a:tabLst/>
            </a:pPr>
            <a:r>
              <a:rPr sz="2000" b="1" kern="0" spc="-30" dirty="0">
                <a:solidFill>
                  <a:srgbClr val="00B075">
                    <a:alpha val="100000"/>
                  </a:srgbClr>
                </a:solidFill>
                <a:latin typeface="Microsoft YaHei"/>
                <a:ea typeface="Microsoft YaHei"/>
                <a:cs typeface="Microsoft YaHei"/>
              </a:rPr>
              <a:t>2、办学形式</a:t>
            </a:r>
            <a:endParaRPr lang="Microsoft YaHei" altLang="Microsoft YaHei" sz="2000" dirty="0"/>
          </a:p>
          <a:p>
            <a:pPr marL="12700" algn="l" rtl="0" eaLnBrk="0">
              <a:lnSpc>
                <a:spcPct val="91000"/>
              </a:lnSpc>
              <a:spcBef>
                <a:spcPts val="1416"/>
              </a:spcBef>
              <a:tabLst/>
            </a:pPr>
            <a:r>
              <a:rPr sz="2000" kern="0" spc="0" dirty="0">
                <a:solidFill>
                  <a:srgbClr val="000000">
                    <a:alpha val="100000"/>
                  </a:srgbClr>
                </a:solidFill>
                <a:latin typeface="Microsoft YaHei"/>
                <a:ea typeface="Microsoft YaHei"/>
                <a:cs typeface="Microsoft YaHei"/>
              </a:rPr>
              <a:t>—合并幼儿学校、初等学校、夜校、成人的业余教育机构。</a:t>
            </a:r>
            <a:endParaRPr lang="Microsoft YaHei" altLang="Microsoft YaHei" sz="2000" dirty="0"/>
          </a:p>
          <a:p>
            <a:pPr marL="31750" algn="l" rtl="0" eaLnBrk="0">
              <a:lnSpc>
                <a:spcPct val="91000"/>
              </a:lnSpc>
              <a:spcBef>
                <a:spcPts val="1416"/>
              </a:spcBef>
              <a:tabLst/>
            </a:pPr>
            <a:r>
              <a:rPr sz="2000" b="1" kern="0" spc="-50" dirty="0">
                <a:solidFill>
                  <a:srgbClr val="00B075">
                    <a:alpha val="100000"/>
                  </a:srgbClr>
                </a:solidFill>
                <a:latin typeface="Microsoft YaHei"/>
                <a:ea typeface="Microsoft YaHei"/>
                <a:cs typeface="Microsoft YaHei"/>
              </a:rPr>
              <a:t>3、教学计划</a:t>
            </a:r>
            <a:endParaRPr lang="Microsoft YaHei" altLang="Microsoft YaHei" sz="2000" dirty="0"/>
          </a:p>
          <a:p>
            <a:pPr marL="12700" algn="l" rtl="0" eaLnBrk="0">
              <a:lnSpc>
                <a:spcPct val="91000"/>
              </a:lnSpc>
              <a:spcBef>
                <a:spcPts val="1415"/>
              </a:spcBef>
              <a:tabLst/>
            </a:pPr>
            <a:r>
              <a:rPr sz="2000" kern="0" spc="-30" dirty="0">
                <a:solidFill>
                  <a:srgbClr val="000000">
                    <a:alpha val="100000"/>
                  </a:srgbClr>
                </a:solidFill>
                <a:latin typeface="Microsoft YaHei"/>
                <a:ea typeface="Microsoft YaHei"/>
                <a:cs typeface="Microsoft YaHei"/>
              </a:rPr>
              <a:t>——侧重儿童性格培</a:t>
            </a:r>
            <a:r>
              <a:rPr sz="2000" kern="0" spc="-40" dirty="0">
                <a:solidFill>
                  <a:srgbClr val="000000">
                    <a:alpha val="100000"/>
                  </a:srgbClr>
                </a:solidFill>
                <a:latin typeface="Microsoft YaHei"/>
                <a:ea typeface="Microsoft YaHei"/>
                <a:cs typeface="Microsoft YaHei"/>
              </a:rPr>
              <a:t>养和职业能力的提高。</a:t>
            </a:r>
            <a:endParaRPr lang="Microsoft YaHei" altLang="Microsoft YaHei" sz="2000" dirty="0"/>
          </a:p>
          <a:p>
            <a:pPr algn="l" rtl="0" eaLnBrk="0">
              <a:lnSpc>
                <a:spcPct val="107000"/>
              </a:lnSpc>
              <a:tabLst/>
            </a:pPr>
            <a:endParaRPr lang="Arial" altLang="Arial" sz="1100" dirty="0"/>
          </a:p>
          <a:p>
            <a:pPr marL="28575" algn="l" rtl="0" eaLnBrk="0">
              <a:lnSpc>
                <a:spcPct val="91000"/>
              </a:lnSpc>
              <a:spcBef>
                <a:spcPts val="3"/>
              </a:spcBef>
              <a:tabLst/>
            </a:pPr>
            <a:r>
              <a:rPr sz="2000" kern="0" spc="-40" dirty="0">
                <a:solidFill>
                  <a:srgbClr val="000000">
                    <a:alpha val="100000"/>
                  </a:srgbClr>
                </a:solidFill>
                <a:latin typeface="Microsoft YaHei"/>
                <a:ea typeface="Microsoft YaHei"/>
                <a:cs typeface="Microsoft YaHei"/>
              </a:rPr>
              <a:t>欧文获得巨大成功，学校成为对外开放的社交和休闲中心。</a:t>
            </a:r>
            <a:endParaRPr lang="Microsoft YaHei" altLang="Microsoft YaHei" sz="2000" dirty="0"/>
          </a:p>
        </p:txBody>
      </p:sp>
      <p:sp>
        <p:nvSpPr>
          <p:cNvPr id="4194" name="textbox 419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419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60" name="group 560"/>
          <p:cNvGrpSpPr/>
          <p:nvPr/>
        </p:nvGrpSpPr>
        <p:grpSpPr>
          <a:xfrm rot="21600000">
            <a:off x="1584024" y="181482"/>
            <a:ext cx="2435306" cy="199231"/>
            <a:chOff x="0" y="0"/>
            <a:chExt cx="2435306" cy="199231"/>
          </a:xfrm>
        </p:grpSpPr>
        <p:pic>
          <p:nvPicPr>
            <p:cNvPr id="4198" name="picture 4198"/>
            <p:cNvPicPr>
              <a:picLocks noChangeAspect="1"/>
            </p:cNvPicPr>
            <p:nvPr/>
          </p:nvPicPr>
          <p:blipFill>
            <a:blip r:embed="rId3"/>
            <a:stretch>
              <a:fillRect/>
            </a:stretch>
          </p:blipFill>
          <p:spPr>
            <a:xfrm rot="21600000">
              <a:off x="13274" y="11350"/>
              <a:ext cx="2422031" cy="187881"/>
            </a:xfrm>
            <a:prstGeom prst="rect">
              <a:avLst/>
            </a:prstGeom>
          </p:spPr>
        </p:pic>
        <p:sp>
          <p:nvSpPr>
            <p:cNvPr id="4200" name="textbox 4200"/>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20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4" name="picture 4204"/>
          <p:cNvPicPr>
            <a:picLocks noChangeAspect="1"/>
          </p:cNvPicPr>
          <p:nvPr/>
        </p:nvPicPr>
        <p:blipFill>
          <a:blip r:embed="rId2"/>
          <a:stretch>
            <a:fillRect/>
          </a:stretch>
        </p:blipFill>
        <p:spPr>
          <a:xfrm rot="21600000">
            <a:off x="0" y="0"/>
            <a:ext cx="12192000" cy="6858000"/>
          </a:xfrm>
          <a:prstGeom prst="rect">
            <a:avLst/>
          </a:prstGeom>
        </p:spPr>
      </p:pic>
      <p:sp>
        <p:nvSpPr>
          <p:cNvPr id="420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208" name="textbox 4208"/>
          <p:cNvSpPr/>
          <p:nvPr/>
        </p:nvSpPr>
        <p:spPr>
          <a:xfrm>
            <a:off x="1393090" y="508501"/>
            <a:ext cx="9313544" cy="5527675"/>
          </a:xfrm>
          <a:prstGeom prst="rect">
            <a:avLst/>
          </a:prstGeom>
        </p:spPr>
        <p:txBody>
          <a:bodyPr vert="horz" wrap="square" lIns="0" tIns="0" rIns="0" bIns="0"/>
          <a:lstStyle/>
          <a:p>
            <a:pPr algn="l" rtl="0" eaLnBrk="0">
              <a:lnSpc>
                <a:spcPct val="87417"/>
              </a:lnSpc>
              <a:tabLst/>
            </a:pPr>
            <a:endParaRPr lang="Arial" altLang="Arial" sz="100" dirty="0"/>
          </a:p>
          <a:p>
            <a:pPr marL="257175" algn="l" rtl="0" eaLnBrk="0">
              <a:lnSpc>
                <a:spcPct val="91000"/>
              </a:lnSpc>
              <a:tabLst/>
            </a:pPr>
            <a:r>
              <a:rPr sz="2400" b="1" kern="0" spc="-10" dirty="0">
                <a:solidFill>
                  <a:srgbClr val="7F7F7F">
                    <a:alpha val="100000"/>
                  </a:srgbClr>
                </a:solidFill>
                <a:latin typeface="Microsoft YaHei"/>
                <a:ea typeface="Microsoft YaHei"/>
                <a:cs typeface="Microsoft YaHei"/>
              </a:rPr>
              <a:t>欧文的学前教育思想</a:t>
            </a:r>
            <a:endParaRPr lang="Microsoft YaHei" altLang="Microsoft YaHei" sz="2400" dirty="0"/>
          </a:p>
          <a:p>
            <a:pPr algn="l" rtl="0" eaLnBrk="0">
              <a:lnSpc>
                <a:spcPct val="160000"/>
              </a:lnSpc>
              <a:tabLst/>
            </a:pPr>
            <a:endParaRPr lang="Arial" altLang="Arial" sz="1000" dirty="0"/>
          </a:p>
          <a:p>
            <a:pPr marL="25400" algn="l" rtl="0" eaLnBrk="0">
              <a:lnSpc>
                <a:spcPct val="91000"/>
              </a:lnSpc>
              <a:spcBef>
                <a:spcPts val="604"/>
              </a:spcBef>
              <a:tabLst/>
            </a:pPr>
            <a:r>
              <a:rPr sz="2000" b="1" kern="0" spc="-10" dirty="0">
                <a:solidFill>
                  <a:srgbClr val="000000">
                    <a:alpha val="100000"/>
                  </a:srgbClr>
                </a:solidFill>
                <a:latin typeface="Microsoft YaHei"/>
                <a:ea typeface="Microsoft YaHei"/>
                <a:cs typeface="Microsoft YaHei"/>
              </a:rPr>
              <a:t>四、关于幼儿学校的主张与实践</a:t>
            </a:r>
            <a:endParaRPr lang="Microsoft YaHei" altLang="Microsoft YaHei" sz="2000" dirty="0"/>
          </a:p>
          <a:p>
            <a:pPr marL="33655" algn="l" rtl="0" eaLnBrk="0">
              <a:lnSpc>
                <a:spcPct val="92000"/>
              </a:lnSpc>
              <a:spcBef>
                <a:spcPts val="1391"/>
              </a:spcBef>
              <a:tabLst/>
            </a:pPr>
            <a:r>
              <a:rPr sz="2000" b="1" kern="0" spc="-30" dirty="0">
                <a:solidFill>
                  <a:srgbClr val="00B075">
                    <a:alpha val="100000"/>
                  </a:srgbClr>
                </a:solidFill>
                <a:latin typeface="Microsoft YaHei"/>
                <a:ea typeface="Microsoft YaHei"/>
                <a:cs typeface="Microsoft YaHei"/>
              </a:rPr>
              <a:t>1、设立的必要性</a:t>
            </a:r>
            <a:endParaRPr lang="Microsoft YaHei" altLang="Microsoft YaHei" sz="2000" dirty="0"/>
          </a:p>
          <a:p>
            <a:pPr marL="175895" algn="l" rtl="0" eaLnBrk="0">
              <a:lnSpc>
                <a:spcPts val="2587"/>
              </a:lnSpc>
              <a:spcBef>
                <a:spcPts val="1045"/>
              </a:spcBef>
              <a:tabLst/>
            </a:pPr>
            <a:r>
              <a:rPr sz="2000" kern="0" spc="-110" dirty="0">
                <a:solidFill>
                  <a:srgbClr val="000000">
                    <a:alpha val="100000"/>
                  </a:srgbClr>
                </a:solidFill>
                <a:latin typeface="Microsoft YaHei"/>
                <a:ea typeface="Microsoft YaHei"/>
                <a:cs typeface="Microsoft YaHei"/>
              </a:rPr>
              <a:t>（1）工人子女的不利地位</a:t>
            </a:r>
            <a:endParaRPr lang="Microsoft YaHei" altLang="Microsoft YaHei" sz="2000" dirty="0"/>
          </a:p>
          <a:p>
            <a:pPr algn="r" rtl="0" eaLnBrk="0">
              <a:lnSpc>
                <a:spcPts val="2587"/>
              </a:lnSpc>
              <a:spcBef>
                <a:spcPts val="1012"/>
              </a:spcBef>
              <a:tabLst/>
            </a:pPr>
            <a:r>
              <a:rPr sz="2000" kern="0" spc="-90" dirty="0">
                <a:solidFill>
                  <a:srgbClr val="000000">
                    <a:alpha val="100000"/>
                  </a:srgbClr>
                </a:solidFill>
                <a:latin typeface="Microsoft YaHei"/>
                <a:ea typeface="Microsoft YaHei"/>
                <a:cs typeface="Microsoft YaHei"/>
              </a:rPr>
              <a:t>（2）幼儿学校的目的—</a:t>
            </a:r>
            <a:r>
              <a:rPr sz="2000" kern="0" spc="-100" dirty="0">
                <a:solidFill>
                  <a:srgbClr val="000000">
                    <a:alpha val="100000"/>
                  </a:srgbClr>
                </a:solidFill>
                <a:latin typeface="Microsoft YaHei"/>
                <a:ea typeface="Microsoft YaHei"/>
                <a:cs typeface="Microsoft YaHei"/>
              </a:rPr>
              <a:t>—</a:t>
            </a:r>
            <a:r>
              <a:rPr sz="2000" b="1" kern="0" spc="-100" dirty="0">
                <a:solidFill>
                  <a:srgbClr val="00B075">
                    <a:alpha val="100000"/>
                  </a:srgbClr>
                </a:solidFill>
                <a:latin typeface="Microsoft YaHei"/>
                <a:ea typeface="Microsoft YaHei"/>
                <a:cs typeface="Microsoft YaHei"/>
              </a:rPr>
              <a:t>改变幼儿成长环境，</a:t>
            </a:r>
            <a:r>
              <a:rPr sz="2000" b="1" kern="0" spc="320" dirty="0">
                <a:solidFill>
                  <a:srgbClr val="00B075">
                    <a:alpha val="100000"/>
                  </a:srgbClr>
                </a:solidFill>
                <a:latin typeface="Microsoft YaHei"/>
                <a:ea typeface="Microsoft YaHei"/>
                <a:cs typeface="Microsoft YaHei"/>
              </a:rPr>
              <a:t> </a:t>
            </a:r>
            <a:r>
              <a:rPr sz="2000" b="1" kern="0" spc="-100" dirty="0">
                <a:solidFill>
                  <a:srgbClr val="00B075">
                    <a:alpha val="100000"/>
                  </a:srgbClr>
                </a:solidFill>
                <a:latin typeface="Microsoft YaHei"/>
                <a:ea typeface="Microsoft YaHei"/>
                <a:cs typeface="Microsoft YaHei"/>
              </a:rPr>
              <a:t>把幼儿培养成具有良好性格的新人</a:t>
            </a:r>
            <a:r>
              <a:rPr sz="2000" kern="0" spc="-100" dirty="0">
                <a:solidFill>
                  <a:srgbClr val="00B075">
                    <a:alpha val="100000"/>
                  </a:srgbClr>
                </a:solidFill>
                <a:latin typeface="Microsoft YaHei"/>
                <a:ea typeface="Microsoft YaHei"/>
                <a:cs typeface="Microsoft YaHei"/>
              </a:rPr>
              <a:t>。</a:t>
            </a:r>
            <a:endParaRPr lang="Microsoft YaHei" altLang="Microsoft YaHei" sz="2000" dirty="0"/>
          </a:p>
          <a:p>
            <a:pPr marL="23495" algn="l" rtl="0" eaLnBrk="0">
              <a:lnSpc>
                <a:spcPts val="3374"/>
              </a:lnSpc>
              <a:tabLst/>
            </a:pPr>
            <a:r>
              <a:rPr sz="2000" b="1" kern="0" spc="0" dirty="0">
                <a:solidFill>
                  <a:srgbClr val="00B075">
                    <a:alpha val="100000"/>
                  </a:srgbClr>
                </a:solidFill>
                <a:latin typeface="Microsoft YaHei"/>
                <a:ea typeface="Microsoft YaHei"/>
                <a:cs typeface="Microsoft YaHei"/>
              </a:rPr>
              <a:t>2、幼儿学校的教育实践</a:t>
            </a:r>
            <a:r>
              <a:rPr sz="2000" kern="0" spc="0" dirty="0">
                <a:solidFill>
                  <a:srgbClr val="000000">
                    <a:alpha val="100000"/>
                  </a:srgbClr>
                </a:solidFill>
                <a:latin typeface="Microsoft YaHei"/>
                <a:ea typeface="Microsoft YaHei"/>
                <a:cs typeface="Microsoft YaHei"/>
              </a:rPr>
              <a:t>—德</a:t>
            </a:r>
            <a:r>
              <a:rPr sz="2000" kern="0" spc="-10" dirty="0">
                <a:solidFill>
                  <a:srgbClr val="000000">
                    <a:alpha val="100000"/>
                  </a:srgbClr>
                </a:solidFill>
                <a:latin typeface="Microsoft YaHei"/>
                <a:ea typeface="Microsoft YaHei"/>
                <a:cs typeface="Microsoft YaHei"/>
              </a:rPr>
              <a:t>、智、体、美、劳</a:t>
            </a:r>
            <a:endParaRPr lang="Microsoft YaHei" altLang="Microsoft YaHei" sz="2000" dirty="0"/>
          </a:p>
          <a:p>
            <a:pPr marL="13334" algn="l" rtl="0" eaLnBrk="0">
              <a:lnSpc>
                <a:spcPct val="91000"/>
              </a:lnSpc>
              <a:spcBef>
                <a:spcPts val="1607"/>
              </a:spcBef>
              <a:tabLst/>
            </a:pPr>
            <a:r>
              <a:rPr sz="2000" kern="0" spc="-50" dirty="0">
                <a:solidFill>
                  <a:srgbClr val="000000">
                    <a:alpha val="100000"/>
                  </a:srgbClr>
                </a:solidFill>
                <a:latin typeface="Microsoft YaHei"/>
                <a:ea typeface="Microsoft YaHei"/>
                <a:cs typeface="Microsoft YaHei"/>
              </a:rPr>
              <a:t>德育—集体主义为基础，道德教育为核心。</a:t>
            </a:r>
            <a:endParaRPr lang="Microsoft YaHei" altLang="Microsoft YaHei" sz="2000" dirty="0"/>
          </a:p>
          <a:p>
            <a:pPr marL="12700" algn="l" rtl="0" eaLnBrk="0">
              <a:lnSpc>
                <a:spcPct val="83000"/>
              </a:lnSpc>
              <a:spcBef>
                <a:spcPts val="1402"/>
              </a:spcBef>
              <a:tabLst/>
            </a:pPr>
            <a:r>
              <a:rPr sz="2000" kern="0" spc="0" dirty="0">
                <a:solidFill>
                  <a:srgbClr val="000000">
                    <a:alpha val="100000"/>
                  </a:srgbClr>
                </a:solidFill>
                <a:latin typeface="Microsoft YaHei"/>
                <a:ea typeface="Microsoft YaHei"/>
                <a:cs typeface="Microsoft YaHei"/>
              </a:rPr>
              <a:t>智育—知识获得与智力发展相互依存。</a:t>
            </a:r>
            <a:endParaRPr lang="Microsoft YaHei" altLang="Microsoft YaHei" sz="2000" dirty="0"/>
          </a:p>
          <a:p>
            <a:pPr marL="12700" algn="l" rtl="0" eaLnBrk="0">
              <a:lnSpc>
                <a:spcPts val="3603"/>
              </a:lnSpc>
              <a:tabLst/>
            </a:pPr>
            <a:r>
              <a:rPr sz="2000" kern="0" spc="-100" dirty="0">
                <a:solidFill>
                  <a:srgbClr val="000000">
                    <a:alpha val="100000"/>
                  </a:srgbClr>
                </a:solidFill>
                <a:latin typeface="Microsoft YaHei"/>
                <a:ea typeface="Microsoft YaHei"/>
                <a:cs typeface="Microsoft YaHei"/>
              </a:rPr>
              <a:t>体育—保育，体操，</a:t>
            </a:r>
            <a:r>
              <a:rPr sz="2000" kern="0" spc="-110" dirty="0">
                <a:solidFill>
                  <a:srgbClr val="000000">
                    <a:alpha val="100000"/>
                  </a:srgbClr>
                </a:solidFill>
                <a:latin typeface="Microsoft YaHei"/>
                <a:ea typeface="Microsoft YaHei"/>
                <a:cs typeface="Microsoft YaHei"/>
              </a:rPr>
              <a:t>军训。</a:t>
            </a:r>
            <a:endParaRPr lang="Microsoft YaHei" altLang="Microsoft YaHei" sz="2000" dirty="0"/>
          </a:p>
          <a:p>
            <a:pPr marL="13970" algn="l" rtl="0" eaLnBrk="0">
              <a:lnSpc>
                <a:spcPct val="83000"/>
              </a:lnSpc>
              <a:spcBef>
                <a:spcPts val="1601"/>
              </a:spcBef>
              <a:tabLst/>
            </a:pPr>
            <a:r>
              <a:rPr sz="2000" kern="0" spc="-60" dirty="0">
                <a:solidFill>
                  <a:srgbClr val="000000">
                    <a:alpha val="100000"/>
                  </a:srgbClr>
                </a:solidFill>
                <a:latin typeface="Microsoft YaHei"/>
                <a:ea typeface="Microsoft YaHei"/>
                <a:cs typeface="Microsoft YaHei"/>
              </a:rPr>
              <a:t>美育—唱歌、跳舞、乐器、体操等。</a:t>
            </a:r>
            <a:endParaRPr lang="Microsoft YaHei" altLang="Microsoft YaHei" sz="2000" dirty="0"/>
          </a:p>
          <a:p>
            <a:pPr marL="16509" algn="l" rtl="0" eaLnBrk="0">
              <a:lnSpc>
                <a:spcPts val="3603"/>
              </a:lnSpc>
              <a:tabLst/>
            </a:pPr>
            <a:r>
              <a:rPr sz="2000" kern="0" spc="0" dirty="0">
                <a:solidFill>
                  <a:srgbClr val="000000">
                    <a:alpha val="100000"/>
                  </a:srgbClr>
                </a:solidFill>
                <a:latin typeface="Microsoft YaHei"/>
                <a:ea typeface="Microsoft YaHei"/>
                <a:cs typeface="Microsoft YaHei"/>
              </a:rPr>
              <a:t>劳动—教育与生产劳动相结</a:t>
            </a:r>
            <a:r>
              <a:rPr sz="2000" kern="0" spc="-10" dirty="0">
                <a:solidFill>
                  <a:srgbClr val="000000">
                    <a:alpha val="100000"/>
                  </a:srgbClr>
                </a:solidFill>
                <a:latin typeface="Microsoft YaHei"/>
                <a:ea typeface="Microsoft YaHei"/>
                <a:cs typeface="Microsoft YaHei"/>
              </a:rPr>
              <a:t>合。</a:t>
            </a:r>
            <a:endParaRPr lang="Microsoft YaHei" altLang="Microsoft YaHei" sz="2000" dirty="0"/>
          </a:p>
          <a:p>
            <a:pPr algn="l" rtl="0" eaLnBrk="0">
              <a:lnSpc>
                <a:spcPct val="103000"/>
              </a:lnSpc>
              <a:tabLst/>
            </a:pPr>
            <a:endParaRPr lang="Arial" altLang="Arial" sz="1300" dirty="0"/>
          </a:p>
          <a:p>
            <a:pPr algn="l" rtl="0" eaLnBrk="0">
              <a:lnSpc>
                <a:spcPct val="10530"/>
              </a:lnSpc>
              <a:tabLst/>
            </a:pPr>
            <a:endParaRPr lang="Arial" altLang="Arial" sz="100" dirty="0"/>
          </a:p>
          <a:p>
            <a:pPr marL="15240" algn="l" rtl="0" eaLnBrk="0">
              <a:lnSpc>
                <a:spcPct val="91000"/>
              </a:lnSpc>
              <a:tabLst/>
            </a:pPr>
            <a:r>
              <a:rPr sz="2000" b="1" kern="0" spc="-50" dirty="0">
                <a:solidFill>
                  <a:srgbClr val="000000">
                    <a:alpha val="100000"/>
                  </a:srgbClr>
                </a:solidFill>
                <a:latin typeface="Microsoft YaHei"/>
                <a:ea typeface="Microsoft YaHei"/>
                <a:cs typeface="Microsoft YaHei"/>
              </a:rPr>
              <a:t>五、评价欧文的学前教育思想</a:t>
            </a:r>
            <a:r>
              <a:rPr sz="2000" b="1" kern="0" spc="-60" dirty="0">
                <a:solidFill>
                  <a:srgbClr val="000000">
                    <a:alpha val="100000"/>
                  </a:srgbClr>
                </a:solidFill>
                <a:latin typeface="Microsoft YaHei"/>
                <a:ea typeface="Microsoft YaHei"/>
                <a:cs typeface="Microsoft YaHei"/>
              </a:rPr>
              <a:t>？</a:t>
            </a:r>
            <a:endParaRPr lang="Microsoft YaHei" altLang="Microsoft YaHei" sz="2000" dirty="0"/>
          </a:p>
        </p:txBody>
      </p:sp>
      <p:sp>
        <p:nvSpPr>
          <p:cNvPr id="4210" name="textbox 421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421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62" name="group 562"/>
          <p:cNvGrpSpPr/>
          <p:nvPr/>
        </p:nvGrpSpPr>
        <p:grpSpPr>
          <a:xfrm rot="21600000">
            <a:off x="1584024" y="181482"/>
            <a:ext cx="2488560" cy="199231"/>
            <a:chOff x="0" y="0"/>
            <a:chExt cx="2488560" cy="199231"/>
          </a:xfrm>
        </p:grpSpPr>
        <p:pic>
          <p:nvPicPr>
            <p:cNvPr id="4214" name="picture 4214"/>
            <p:cNvPicPr>
              <a:picLocks noChangeAspect="1"/>
            </p:cNvPicPr>
            <p:nvPr/>
          </p:nvPicPr>
          <p:blipFill>
            <a:blip r:embed="rId3"/>
            <a:stretch>
              <a:fillRect/>
            </a:stretch>
          </p:blipFill>
          <p:spPr>
            <a:xfrm rot="21600000">
              <a:off x="13274" y="11350"/>
              <a:ext cx="2475286" cy="187880"/>
            </a:xfrm>
            <a:prstGeom prst="rect">
              <a:avLst/>
            </a:prstGeom>
          </p:spPr>
        </p:pic>
        <p:sp>
          <p:nvSpPr>
            <p:cNvPr id="4216" name="textbox 4216"/>
            <p:cNvSpPr/>
            <p:nvPr/>
          </p:nvSpPr>
          <p:spPr>
            <a:xfrm>
              <a:off x="-12700" y="-12700"/>
              <a:ext cx="25139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21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20" name="picture 4220"/>
          <p:cNvPicPr>
            <a:picLocks noChangeAspect="1"/>
          </p:cNvPicPr>
          <p:nvPr/>
        </p:nvPicPr>
        <p:blipFill>
          <a:blip r:embed="rId2"/>
          <a:stretch>
            <a:fillRect/>
          </a:stretch>
        </p:blipFill>
        <p:spPr>
          <a:xfrm rot="21600000">
            <a:off x="0" y="0"/>
            <a:ext cx="12192000" cy="6858000"/>
          </a:xfrm>
          <a:prstGeom prst="rect">
            <a:avLst/>
          </a:prstGeom>
        </p:spPr>
      </p:pic>
      <p:sp>
        <p:nvSpPr>
          <p:cNvPr id="422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224" name="textbox 4224"/>
          <p:cNvSpPr/>
          <p:nvPr/>
        </p:nvSpPr>
        <p:spPr>
          <a:xfrm>
            <a:off x="1392072" y="508501"/>
            <a:ext cx="9959975" cy="5299709"/>
          </a:xfrm>
          <a:prstGeom prst="rect">
            <a:avLst/>
          </a:prstGeom>
        </p:spPr>
        <p:txBody>
          <a:bodyPr vert="horz" wrap="square" lIns="0" tIns="0" rIns="0" bIns="0"/>
          <a:lstStyle/>
          <a:p>
            <a:pPr algn="l" rtl="0" eaLnBrk="0">
              <a:lnSpc>
                <a:spcPct val="87417"/>
              </a:lnSpc>
              <a:tabLst/>
            </a:pPr>
            <a:endParaRPr lang="Arial" altLang="Arial" sz="100" dirty="0"/>
          </a:p>
          <a:p>
            <a:pPr marL="134620" algn="l" rtl="0" eaLnBrk="0">
              <a:lnSpc>
                <a:spcPct val="91000"/>
              </a:lnSpc>
              <a:tabLst/>
            </a:pPr>
            <a:r>
              <a:rPr sz="2400" b="1" kern="0" spc="-10" dirty="0">
                <a:solidFill>
                  <a:srgbClr val="7F7F7F">
                    <a:alpha val="100000"/>
                  </a:srgbClr>
                </a:solidFill>
                <a:latin typeface="Microsoft YaHei"/>
                <a:ea typeface="Microsoft YaHei"/>
                <a:cs typeface="Microsoft YaHei"/>
              </a:rPr>
              <a:t>福禄贝尔的学前教育思想</a:t>
            </a:r>
            <a:endParaRPr lang="Microsoft YaHei" altLang="Microsoft YaHei" sz="2400" dirty="0"/>
          </a:p>
          <a:p>
            <a:pPr algn="l" rtl="0" eaLnBrk="0">
              <a:lnSpc>
                <a:spcPct val="165000"/>
              </a:lnSpc>
              <a:tabLst/>
            </a:pPr>
            <a:endParaRPr lang="Arial" altLang="Arial" sz="1000" dirty="0"/>
          </a:p>
          <a:p>
            <a:pPr marL="15875" algn="l" rtl="0" eaLnBrk="0">
              <a:lnSpc>
                <a:spcPct val="100000"/>
              </a:lnSpc>
              <a:spcBef>
                <a:spcPts val="546"/>
              </a:spcBef>
              <a:tabLst/>
            </a:pPr>
            <a:r>
              <a:rPr sz="1800" b="1" kern="0" spc="-110" dirty="0">
                <a:solidFill>
                  <a:srgbClr val="000000">
                    <a:alpha val="100000"/>
                  </a:srgbClr>
                </a:solidFill>
                <a:latin typeface="Microsoft YaHei"/>
                <a:ea typeface="Microsoft YaHei"/>
                <a:cs typeface="Microsoft YaHei"/>
              </a:rPr>
              <a:t>评价：</a:t>
            </a:r>
            <a:endParaRPr lang="Microsoft YaHei" altLang="Microsoft YaHei" sz="1800" dirty="0"/>
          </a:p>
          <a:p>
            <a:pPr algn="l" rtl="0" eaLnBrk="0">
              <a:lnSpc>
                <a:spcPct val="109000"/>
              </a:lnSpc>
              <a:tabLst/>
            </a:pPr>
            <a:endParaRPr lang="Arial" altLang="Arial" sz="1000" dirty="0"/>
          </a:p>
          <a:p>
            <a:pPr algn="l" rtl="0" eaLnBrk="0">
              <a:lnSpc>
                <a:spcPct val="110000"/>
              </a:lnSpc>
              <a:tabLst/>
            </a:pPr>
            <a:endParaRPr lang="Arial" altLang="Arial" sz="1000" dirty="0"/>
          </a:p>
          <a:p>
            <a:pPr marL="18415" algn="l" rtl="0" eaLnBrk="0">
              <a:lnSpc>
                <a:spcPct val="91000"/>
              </a:lnSpc>
              <a:spcBef>
                <a:spcPts val="611"/>
              </a:spcBef>
              <a:tabLst/>
            </a:pPr>
            <a:r>
              <a:rPr sz="2000" b="1" kern="0" spc="-10" dirty="0">
                <a:solidFill>
                  <a:srgbClr val="000000">
                    <a:alpha val="100000"/>
                  </a:srgbClr>
                </a:solidFill>
                <a:latin typeface="Microsoft YaHei"/>
                <a:ea typeface="Microsoft YaHei"/>
                <a:cs typeface="Microsoft YaHei"/>
              </a:rPr>
              <a:t>一、生平和论著</a:t>
            </a:r>
            <a:endParaRPr lang="Microsoft YaHei" altLang="Microsoft YaHei" sz="2000" dirty="0"/>
          </a:p>
          <a:p>
            <a:pPr marL="89535" algn="l" rtl="0" eaLnBrk="0">
              <a:lnSpc>
                <a:spcPct val="91000"/>
              </a:lnSpc>
              <a:spcBef>
                <a:spcPts val="1416"/>
              </a:spcBef>
              <a:tabLst/>
            </a:pPr>
            <a:r>
              <a:rPr sz="2000" kern="0" spc="-30" dirty="0">
                <a:solidFill>
                  <a:srgbClr val="000000">
                    <a:alpha val="100000"/>
                  </a:srgbClr>
                </a:solidFill>
                <a:latin typeface="Microsoft YaHei"/>
                <a:ea typeface="Microsoft YaHei"/>
                <a:cs typeface="Microsoft YaHei"/>
              </a:rPr>
              <a:t>福禄贝尔—德国著名教育家、现代学前教育的创始人。</a:t>
            </a:r>
            <a:endParaRPr lang="Microsoft YaHei" altLang="Microsoft YaHei" sz="2000" dirty="0"/>
          </a:p>
          <a:p>
            <a:pPr marL="146685" algn="l" rtl="0" eaLnBrk="0">
              <a:lnSpc>
                <a:spcPct val="91000"/>
              </a:lnSpc>
              <a:spcBef>
                <a:spcPts val="1416"/>
              </a:spcBef>
              <a:tabLst/>
            </a:pPr>
            <a:r>
              <a:rPr sz="2000" b="1" kern="0" spc="-120" dirty="0">
                <a:solidFill>
                  <a:srgbClr val="00B075">
                    <a:alpha val="100000"/>
                  </a:srgbClr>
                </a:solidFill>
                <a:latin typeface="Microsoft YaHei"/>
                <a:ea typeface="Microsoft YaHei"/>
                <a:cs typeface="Microsoft YaHei"/>
              </a:rPr>
              <a:t>“幼儿教育之父”</a:t>
            </a:r>
            <a:endParaRPr lang="Microsoft YaHei" altLang="Microsoft YaHei" sz="2000" dirty="0"/>
          </a:p>
          <a:p>
            <a:pPr marL="12700" algn="l" rtl="0" eaLnBrk="0">
              <a:lnSpc>
                <a:spcPts val="2587"/>
              </a:lnSpc>
              <a:spcBef>
                <a:spcPts val="1045"/>
              </a:spcBef>
              <a:tabLst/>
            </a:pPr>
            <a:r>
              <a:rPr sz="2000" b="1" kern="0" spc="0" dirty="0">
                <a:solidFill>
                  <a:srgbClr val="00B075">
                    <a:alpha val="100000"/>
                  </a:srgbClr>
                </a:solidFill>
                <a:latin typeface="Microsoft YaHei"/>
                <a:ea typeface="Microsoft YaHei"/>
                <a:cs typeface="Microsoft YaHei"/>
              </a:rPr>
              <a:t>创立了幼儿园及一套学前教育理论</a:t>
            </a:r>
            <a:r>
              <a:rPr sz="2000" kern="0" spc="0" dirty="0">
                <a:solidFill>
                  <a:srgbClr val="000000">
                    <a:alpha val="100000"/>
                  </a:srgbClr>
                </a:solidFill>
                <a:latin typeface="Microsoft YaHei"/>
                <a:ea typeface="Microsoft YaHei"/>
                <a:cs typeface="Microsoft YaHei"/>
              </a:rPr>
              <a:t>—《人的教育》《慈母游戏和儿歌》《幼儿园教育学》</a:t>
            </a:r>
            <a:endParaRPr lang="Microsoft YaHei" altLang="Microsoft YaHei" sz="2000" dirty="0"/>
          </a:p>
          <a:p>
            <a:pPr marL="19050" algn="l" rtl="0" eaLnBrk="0">
              <a:lnSpc>
                <a:spcPts val="3374"/>
              </a:lnSpc>
              <a:tabLst/>
            </a:pPr>
            <a:r>
              <a:rPr sz="2000" b="1" kern="0" spc="-10" dirty="0">
                <a:solidFill>
                  <a:srgbClr val="000000">
                    <a:alpha val="100000"/>
                  </a:srgbClr>
                </a:solidFill>
                <a:latin typeface="Microsoft YaHei"/>
                <a:ea typeface="Microsoft YaHei"/>
                <a:cs typeface="Microsoft YaHei"/>
              </a:rPr>
              <a:t>二、论教育的目的与原则</a:t>
            </a:r>
            <a:endParaRPr lang="Microsoft YaHei" altLang="Microsoft YaHei" sz="2000" dirty="0"/>
          </a:p>
          <a:p>
            <a:pPr marL="172720" algn="l" rtl="0" eaLnBrk="0">
              <a:lnSpc>
                <a:spcPts val="2645"/>
              </a:lnSpc>
              <a:spcBef>
                <a:spcPts val="1192"/>
              </a:spcBef>
              <a:tabLst/>
            </a:pPr>
            <a:r>
              <a:rPr sz="2000" b="1" kern="0" spc="-50" dirty="0">
                <a:solidFill>
                  <a:srgbClr val="00B075">
                    <a:alpha val="100000"/>
                  </a:srgbClr>
                </a:solidFill>
                <a:latin typeface="Microsoft YaHei"/>
                <a:ea typeface="Microsoft YaHei"/>
                <a:cs typeface="Microsoft YaHei"/>
              </a:rPr>
              <a:t>（一）教育的目的</a:t>
            </a:r>
            <a:r>
              <a:rPr sz="2000" kern="0" spc="-50" dirty="0">
                <a:solidFill>
                  <a:srgbClr val="000000">
                    <a:alpha val="100000"/>
                  </a:srgbClr>
                </a:solidFill>
                <a:latin typeface="Microsoft YaHei"/>
                <a:ea typeface="Microsoft YaHei"/>
                <a:cs typeface="Microsoft YaHei"/>
              </a:rPr>
              <a:t>—万物有神论，有宗教神秘</a:t>
            </a:r>
            <a:r>
              <a:rPr sz="2000" kern="0" spc="-60" dirty="0">
                <a:solidFill>
                  <a:srgbClr val="000000">
                    <a:alpha val="100000"/>
                  </a:srgbClr>
                </a:solidFill>
                <a:latin typeface="Microsoft YaHei"/>
                <a:ea typeface="Microsoft YaHei"/>
                <a:cs typeface="Microsoft YaHei"/>
              </a:rPr>
              <a:t>主义色彩</a:t>
            </a:r>
            <a:endParaRPr lang="Microsoft YaHei" altLang="Microsoft YaHei" sz="2000" dirty="0"/>
          </a:p>
          <a:p>
            <a:pPr marL="316229" algn="l" rtl="0" eaLnBrk="0">
              <a:lnSpc>
                <a:spcPct val="83000"/>
              </a:lnSpc>
              <a:spcBef>
                <a:spcPts val="1359"/>
              </a:spcBef>
              <a:tabLst/>
            </a:pPr>
            <a:r>
              <a:rPr sz="2000" kern="0" spc="-30" dirty="0">
                <a:solidFill>
                  <a:srgbClr val="000000">
                    <a:alpha val="100000"/>
                  </a:srgbClr>
                </a:solidFill>
                <a:latin typeface="Microsoft YaHei"/>
                <a:ea typeface="Microsoft YaHei"/>
                <a:cs typeface="Microsoft YaHei"/>
              </a:rPr>
              <a:t>上帝是宇宙万物的本源，  世界、自然和人都是上帝精神的体现。教育的目的就</a:t>
            </a:r>
            <a:r>
              <a:rPr sz="2000" kern="0" spc="-40" dirty="0">
                <a:solidFill>
                  <a:srgbClr val="000000">
                    <a:alpha val="100000"/>
                  </a:srgbClr>
                </a:solidFill>
                <a:latin typeface="Microsoft YaHei"/>
                <a:ea typeface="Microsoft YaHei"/>
                <a:cs typeface="Microsoft YaHei"/>
              </a:rPr>
              <a:t>是唤起</a:t>
            </a:r>
            <a:endParaRPr lang="Microsoft YaHei" altLang="Microsoft YaHei" sz="2000" dirty="0"/>
          </a:p>
          <a:p>
            <a:pPr marL="13970" algn="l" rtl="0" eaLnBrk="0">
              <a:lnSpc>
                <a:spcPts val="3607"/>
              </a:lnSpc>
              <a:tabLst/>
            </a:pPr>
            <a:r>
              <a:rPr sz="2000" kern="0" spc="-20" dirty="0">
                <a:solidFill>
                  <a:srgbClr val="000000">
                    <a:alpha val="100000"/>
                  </a:srgbClr>
                </a:solidFill>
                <a:latin typeface="Microsoft YaHei"/>
                <a:ea typeface="Microsoft YaHei"/>
                <a:cs typeface="Microsoft YaHei"/>
              </a:rPr>
              <a:t>和发展埋藏在人体内部的“上</a:t>
            </a:r>
            <a:r>
              <a:rPr sz="2000" kern="0" spc="-30" dirty="0">
                <a:solidFill>
                  <a:srgbClr val="000000">
                    <a:alpha val="100000"/>
                  </a:srgbClr>
                </a:solidFill>
                <a:latin typeface="Microsoft YaHei"/>
                <a:ea typeface="Microsoft YaHei"/>
                <a:cs typeface="Microsoft YaHei"/>
              </a:rPr>
              <a:t>帝的本源”，把人身上潜在的上帝精神表现出来。</a:t>
            </a:r>
            <a:endParaRPr lang="Microsoft YaHei" altLang="Microsoft YaHei" sz="2000" dirty="0"/>
          </a:p>
          <a:p>
            <a:pPr algn="l" rtl="0" eaLnBrk="0">
              <a:lnSpc>
                <a:spcPct val="103000"/>
              </a:lnSpc>
              <a:tabLst/>
            </a:pPr>
            <a:endParaRPr lang="Arial" altLang="Arial" sz="1300" dirty="0"/>
          </a:p>
          <a:p>
            <a:pPr marL="14604" algn="l" rtl="0" eaLnBrk="0">
              <a:lnSpc>
                <a:spcPct val="91000"/>
              </a:lnSpc>
              <a:spcBef>
                <a:spcPts val="3"/>
              </a:spcBef>
              <a:tabLst/>
            </a:pPr>
            <a:r>
              <a:rPr sz="2000" b="1" kern="0" spc="-30" dirty="0">
                <a:solidFill>
                  <a:srgbClr val="00B075">
                    <a:alpha val="100000"/>
                  </a:srgbClr>
                </a:solidFill>
                <a:latin typeface="Microsoft YaHei"/>
                <a:ea typeface="Microsoft YaHei"/>
                <a:cs typeface="Microsoft YaHei"/>
              </a:rPr>
              <a:t>人、自然、造物主三者密不可分</a:t>
            </a:r>
            <a:r>
              <a:rPr sz="2000" b="1" kern="0" spc="-40" dirty="0">
                <a:solidFill>
                  <a:srgbClr val="00B075">
                    <a:alpha val="100000"/>
                  </a:srgbClr>
                </a:solidFill>
                <a:latin typeface="Microsoft YaHei"/>
                <a:ea typeface="Microsoft YaHei"/>
                <a:cs typeface="Microsoft YaHei"/>
              </a:rPr>
              <a:t>，教育要使三者一致和谐。</a:t>
            </a:r>
            <a:endParaRPr lang="Microsoft YaHei" altLang="Microsoft YaHei" sz="2000" dirty="0"/>
          </a:p>
        </p:txBody>
      </p:sp>
      <p:sp>
        <p:nvSpPr>
          <p:cNvPr id="4226" name="textbox 422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22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64" name="group 564"/>
          <p:cNvGrpSpPr/>
          <p:nvPr/>
        </p:nvGrpSpPr>
        <p:grpSpPr>
          <a:xfrm rot="21600000">
            <a:off x="1584024" y="181482"/>
            <a:ext cx="2488560" cy="199231"/>
            <a:chOff x="0" y="0"/>
            <a:chExt cx="2488560" cy="199231"/>
          </a:xfrm>
        </p:grpSpPr>
        <p:pic>
          <p:nvPicPr>
            <p:cNvPr id="4230" name="picture 4230"/>
            <p:cNvPicPr>
              <a:picLocks noChangeAspect="1"/>
            </p:cNvPicPr>
            <p:nvPr/>
          </p:nvPicPr>
          <p:blipFill>
            <a:blip r:embed="rId3"/>
            <a:stretch>
              <a:fillRect/>
            </a:stretch>
          </p:blipFill>
          <p:spPr>
            <a:xfrm rot="21600000">
              <a:off x="13274" y="11350"/>
              <a:ext cx="2475286" cy="187880"/>
            </a:xfrm>
            <a:prstGeom prst="rect">
              <a:avLst/>
            </a:prstGeom>
          </p:spPr>
        </p:pic>
        <p:sp>
          <p:nvSpPr>
            <p:cNvPr id="4232" name="textbox 4232"/>
            <p:cNvSpPr/>
            <p:nvPr/>
          </p:nvSpPr>
          <p:spPr>
            <a:xfrm>
              <a:off x="-12700" y="-12700"/>
              <a:ext cx="25139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23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6" name="picture 4236"/>
          <p:cNvPicPr>
            <a:picLocks noChangeAspect="1"/>
          </p:cNvPicPr>
          <p:nvPr/>
        </p:nvPicPr>
        <p:blipFill>
          <a:blip r:embed="rId2"/>
          <a:stretch>
            <a:fillRect/>
          </a:stretch>
        </p:blipFill>
        <p:spPr>
          <a:xfrm rot="21600000">
            <a:off x="0" y="0"/>
            <a:ext cx="12192000" cy="6858000"/>
          </a:xfrm>
          <a:prstGeom prst="rect">
            <a:avLst/>
          </a:prstGeom>
        </p:spPr>
      </p:pic>
      <p:sp>
        <p:nvSpPr>
          <p:cNvPr id="423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240" name="textbox 4240"/>
          <p:cNvSpPr/>
          <p:nvPr/>
        </p:nvSpPr>
        <p:spPr>
          <a:xfrm>
            <a:off x="1392835" y="1849593"/>
            <a:ext cx="4307840" cy="2587625"/>
          </a:xfrm>
          <a:prstGeom prst="rect">
            <a:avLst/>
          </a:prstGeom>
        </p:spPr>
        <p:txBody>
          <a:bodyPr vert="horz" wrap="square" lIns="0" tIns="0" rIns="0" bIns="0"/>
          <a:lstStyle/>
          <a:p>
            <a:pPr algn="l" rtl="0" eaLnBrk="0">
              <a:lnSpc>
                <a:spcPct val="85106"/>
              </a:lnSpc>
              <a:tabLst/>
            </a:pPr>
            <a:endParaRPr lang="Arial" altLang="Arial" sz="100" dirty="0"/>
          </a:p>
          <a:p>
            <a:pPr marL="36830" algn="l" rtl="0" eaLnBrk="0">
              <a:lnSpc>
                <a:spcPct val="82000"/>
              </a:lnSpc>
              <a:tabLst/>
            </a:pPr>
            <a:r>
              <a:rPr sz="2000" kern="0" spc="-30" dirty="0">
                <a:solidFill>
                  <a:srgbClr val="000000">
                    <a:alpha val="100000"/>
                  </a:srgbClr>
                </a:solidFill>
                <a:latin typeface="Microsoft YaHei"/>
                <a:ea typeface="Microsoft YaHei"/>
                <a:cs typeface="Microsoft YaHei"/>
              </a:rPr>
              <a:t>1、自我活动的原则</a:t>
            </a:r>
            <a:endParaRPr lang="Microsoft YaHei" altLang="Microsoft YaHei" sz="2000" dirty="0"/>
          </a:p>
          <a:p>
            <a:pPr marL="25400" algn="l" rtl="0" eaLnBrk="0">
              <a:lnSpc>
                <a:spcPts val="3605"/>
              </a:lnSpc>
              <a:tabLst/>
            </a:pPr>
            <a:r>
              <a:rPr sz="2000" kern="0" spc="-30" dirty="0">
                <a:solidFill>
                  <a:srgbClr val="000000">
                    <a:alpha val="100000"/>
                  </a:srgbClr>
                </a:solidFill>
                <a:latin typeface="Microsoft YaHei"/>
                <a:ea typeface="Microsoft YaHei"/>
                <a:cs typeface="Microsoft YaHei"/>
              </a:rPr>
              <a:t>2、连续发展的原则</a:t>
            </a:r>
            <a:endParaRPr lang="Microsoft YaHei" altLang="Microsoft YaHei" sz="2000" dirty="0"/>
          </a:p>
          <a:p>
            <a:pPr marL="27940" algn="l" rtl="0" eaLnBrk="0">
              <a:lnSpc>
                <a:spcPts val="3593"/>
              </a:lnSpc>
              <a:tabLst/>
            </a:pPr>
            <a:r>
              <a:rPr sz="2000" kern="0" spc="-30" dirty="0">
                <a:solidFill>
                  <a:srgbClr val="000000">
                    <a:alpha val="100000"/>
                  </a:srgbClr>
                </a:solidFill>
                <a:latin typeface="Microsoft YaHei"/>
                <a:ea typeface="Microsoft YaHei"/>
                <a:cs typeface="Microsoft YaHei"/>
              </a:rPr>
              <a:t>3、劳作和宗教原则</a:t>
            </a:r>
            <a:endParaRPr lang="Microsoft YaHei" altLang="Microsoft YaHei" sz="2000" dirty="0"/>
          </a:p>
          <a:p>
            <a:pPr marL="12700" algn="l" rtl="0" eaLnBrk="0">
              <a:lnSpc>
                <a:spcPct val="83000"/>
              </a:lnSpc>
              <a:spcBef>
                <a:spcPts val="1619"/>
              </a:spcBef>
              <a:tabLst/>
            </a:pPr>
            <a:r>
              <a:rPr sz="2000" kern="0" spc="-10" dirty="0">
                <a:solidFill>
                  <a:srgbClr val="000000">
                    <a:alpha val="100000"/>
                  </a:srgbClr>
                </a:solidFill>
                <a:latin typeface="Microsoft YaHei"/>
                <a:ea typeface="Microsoft YaHei"/>
                <a:cs typeface="Microsoft YaHei"/>
              </a:rPr>
              <a:t>4、生产活动和勤劳教育</a:t>
            </a:r>
            <a:endParaRPr lang="Microsoft YaHei" altLang="Microsoft YaHei" sz="2000" dirty="0"/>
          </a:p>
          <a:p>
            <a:pPr marL="31750" algn="l" rtl="0" eaLnBrk="0">
              <a:lnSpc>
                <a:spcPts val="3593"/>
              </a:lnSpc>
              <a:tabLst/>
            </a:pPr>
            <a:r>
              <a:rPr sz="2000" kern="0" spc="-50" dirty="0">
                <a:solidFill>
                  <a:srgbClr val="000000">
                    <a:alpha val="100000"/>
                  </a:srgbClr>
                </a:solidFill>
                <a:latin typeface="Microsoft YaHei"/>
                <a:ea typeface="Microsoft YaHei"/>
                <a:cs typeface="Microsoft YaHei"/>
              </a:rPr>
              <a:t>5、社会原则</a:t>
            </a:r>
            <a:endParaRPr lang="Microsoft YaHei" altLang="Microsoft YaHei" sz="2000" dirty="0"/>
          </a:p>
          <a:p>
            <a:pPr algn="l" rtl="0" eaLnBrk="0">
              <a:lnSpc>
                <a:spcPct val="103000"/>
              </a:lnSpc>
              <a:tabLst/>
            </a:pPr>
            <a:endParaRPr lang="Arial" altLang="Arial" sz="1300" dirty="0"/>
          </a:p>
          <a:p>
            <a:pPr marL="17779" algn="l" rtl="0" eaLnBrk="0">
              <a:lnSpc>
                <a:spcPct val="91000"/>
              </a:lnSpc>
              <a:spcBef>
                <a:spcPts val="7"/>
              </a:spcBef>
              <a:tabLst/>
            </a:pPr>
            <a:r>
              <a:rPr sz="2000" b="1" kern="0" spc="-100" dirty="0">
                <a:solidFill>
                  <a:srgbClr val="000000">
                    <a:alpha val="100000"/>
                  </a:srgbClr>
                </a:solidFill>
                <a:latin typeface="Microsoft YaHei"/>
                <a:ea typeface="Microsoft YaHei"/>
                <a:cs typeface="Microsoft YaHei"/>
              </a:rPr>
              <a:t>三、论幼儿园教育的任务</a:t>
            </a:r>
            <a:r>
              <a:rPr sz="2000" b="1" kern="0" spc="23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（阅读理解）</a:t>
            </a:r>
            <a:endParaRPr lang="Microsoft YaHei" altLang="Microsoft YaHei" sz="2000" dirty="0"/>
          </a:p>
        </p:txBody>
      </p:sp>
      <p:sp>
        <p:nvSpPr>
          <p:cNvPr id="4242" name="textbox 4242"/>
          <p:cNvSpPr/>
          <p:nvPr/>
        </p:nvSpPr>
        <p:spPr>
          <a:xfrm>
            <a:off x="1425157" y="508501"/>
            <a:ext cx="3463290" cy="956944"/>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10" dirty="0">
                <a:solidFill>
                  <a:srgbClr val="7F7F7F">
                    <a:alpha val="100000"/>
                  </a:srgbClr>
                </a:solidFill>
                <a:latin typeface="Microsoft YaHei"/>
                <a:ea typeface="Microsoft YaHei"/>
                <a:cs typeface="Microsoft YaHei"/>
              </a:rPr>
              <a:t>福禄贝尔的学前教育思想</a:t>
            </a:r>
            <a:endParaRPr lang="Microsoft YaHei" altLang="Microsoft YaHei" sz="2400" dirty="0"/>
          </a:p>
          <a:p>
            <a:pPr algn="l" rtl="0" eaLnBrk="0">
              <a:lnSpc>
                <a:spcPct val="160000"/>
              </a:lnSpc>
              <a:tabLst/>
            </a:pPr>
            <a:endParaRPr lang="Arial" altLang="Arial" sz="1000" dirty="0"/>
          </a:p>
          <a:p>
            <a:pPr algn="l" rtl="0" eaLnBrk="0">
              <a:lnSpc>
                <a:spcPct val="100000"/>
              </a:lnSpc>
              <a:tabLst/>
            </a:pPr>
            <a:endParaRPr lang="Arial" altLang="Arial" sz="500" dirty="0"/>
          </a:p>
          <a:p>
            <a:pPr marL="139700" algn="l" rtl="0" eaLnBrk="0">
              <a:lnSpc>
                <a:spcPct val="91000"/>
              </a:lnSpc>
              <a:spcBef>
                <a:spcPts val="4"/>
              </a:spcBef>
              <a:tabLst/>
            </a:pPr>
            <a:r>
              <a:rPr sz="2000" b="1" kern="0" spc="-160" dirty="0">
                <a:solidFill>
                  <a:srgbClr val="000000">
                    <a:alpha val="100000"/>
                  </a:srgbClr>
                </a:solidFill>
                <a:latin typeface="Microsoft YaHei"/>
                <a:ea typeface="Microsoft YaHei"/>
                <a:cs typeface="Microsoft YaHei"/>
              </a:rPr>
              <a:t>（二）教育的原则</a:t>
            </a:r>
            <a:endParaRPr lang="Microsoft YaHei" altLang="Microsoft YaHei" sz="2000" dirty="0"/>
          </a:p>
        </p:txBody>
      </p:sp>
      <p:sp>
        <p:nvSpPr>
          <p:cNvPr id="4244" name="textbox 424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24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66" name="group 566"/>
          <p:cNvGrpSpPr/>
          <p:nvPr/>
        </p:nvGrpSpPr>
        <p:grpSpPr>
          <a:xfrm rot="21600000">
            <a:off x="1584024" y="181482"/>
            <a:ext cx="2383404" cy="199231"/>
            <a:chOff x="0" y="0"/>
            <a:chExt cx="2383404" cy="199231"/>
          </a:xfrm>
        </p:grpSpPr>
        <p:pic>
          <p:nvPicPr>
            <p:cNvPr id="4248" name="picture 4248"/>
            <p:cNvPicPr>
              <a:picLocks noChangeAspect="1"/>
            </p:cNvPicPr>
            <p:nvPr/>
          </p:nvPicPr>
          <p:blipFill>
            <a:blip r:embed="rId3"/>
            <a:stretch>
              <a:fillRect/>
            </a:stretch>
          </p:blipFill>
          <p:spPr>
            <a:xfrm rot="21600000">
              <a:off x="13274" y="11350"/>
              <a:ext cx="2370129" cy="187880"/>
            </a:xfrm>
            <a:prstGeom prst="rect">
              <a:avLst/>
            </a:prstGeom>
          </p:spPr>
        </p:pic>
        <p:sp>
          <p:nvSpPr>
            <p:cNvPr id="4250" name="textbox 4250"/>
            <p:cNvSpPr/>
            <p:nvPr/>
          </p:nvSpPr>
          <p:spPr>
            <a:xfrm>
              <a:off x="-12700" y="-12700"/>
              <a:ext cx="240918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 外国近代学前教育思想</a:t>
              </a:r>
              <a:endParaRPr lang="Microsoft YaHei" altLang="Microsoft YaHei" sz="1400" dirty="0"/>
            </a:p>
          </p:txBody>
        </p:sp>
      </p:grpSp>
      <p:sp>
        <p:nvSpPr>
          <p:cNvPr id="425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4" name="picture 4254"/>
          <p:cNvPicPr>
            <a:picLocks noChangeAspect="1"/>
          </p:cNvPicPr>
          <p:nvPr/>
        </p:nvPicPr>
        <p:blipFill>
          <a:blip r:embed="rId2"/>
          <a:stretch>
            <a:fillRect/>
          </a:stretch>
        </p:blipFill>
        <p:spPr>
          <a:xfrm rot="21600000">
            <a:off x="0" y="0"/>
            <a:ext cx="12192000" cy="6858000"/>
          </a:xfrm>
          <a:prstGeom prst="rect">
            <a:avLst/>
          </a:prstGeom>
        </p:spPr>
      </p:pic>
      <p:sp>
        <p:nvSpPr>
          <p:cNvPr id="425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258" name="textbox 4258"/>
          <p:cNvSpPr/>
          <p:nvPr/>
        </p:nvSpPr>
        <p:spPr>
          <a:xfrm>
            <a:off x="1394363" y="508501"/>
            <a:ext cx="9856469" cy="5299709"/>
          </a:xfrm>
          <a:prstGeom prst="rect">
            <a:avLst/>
          </a:prstGeom>
        </p:spPr>
        <p:txBody>
          <a:bodyPr vert="horz" wrap="square" lIns="0" tIns="0" rIns="0" bIns="0"/>
          <a:lstStyle/>
          <a:p>
            <a:pPr algn="l" rtl="0" eaLnBrk="0">
              <a:lnSpc>
                <a:spcPct val="87417"/>
              </a:lnSpc>
              <a:tabLst/>
            </a:pPr>
            <a:endParaRPr lang="Arial" altLang="Arial" sz="100" dirty="0"/>
          </a:p>
          <a:p>
            <a:pPr marL="132079" algn="l" rtl="0" eaLnBrk="0">
              <a:lnSpc>
                <a:spcPct val="91000"/>
              </a:lnSpc>
              <a:tabLst/>
            </a:pPr>
            <a:r>
              <a:rPr sz="2400" b="1" kern="0" spc="-10" dirty="0">
                <a:solidFill>
                  <a:srgbClr val="7F7F7F">
                    <a:alpha val="100000"/>
                  </a:srgbClr>
                </a:solidFill>
                <a:latin typeface="Microsoft YaHei"/>
                <a:ea typeface="Microsoft YaHei"/>
                <a:cs typeface="Microsoft YaHei"/>
              </a:rPr>
              <a:t>福禄贝尔的学前教育思想</a:t>
            </a:r>
            <a:endParaRPr lang="Microsoft YaHei" altLang="Microsoft YaHei" sz="2400" dirty="0"/>
          </a:p>
          <a:p>
            <a:pPr algn="l" rtl="0" eaLnBrk="0">
              <a:lnSpc>
                <a:spcPct val="160000"/>
              </a:lnSpc>
              <a:tabLst/>
            </a:pPr>
            <a:endParaRPr lang="Arial" altLang="Arial" sz="1000" dirty="0"/>
          </a:p>
          <a:p>
            <a:pPr marL="24129" algn="l" rtl="0" eaLnBrk="0">
              <a:lnSpc>
                <a:spcPct val="91000"/>
              </a:lnSpc>
              <a:spcBef>
                <a:spcPts val="604"/>
              </a:spcBef>
              <a:tabLst/>
            </a:pPr>
            <a:r>
              <a:rPr sz="2000" b="1" kern="0" spc="-10" dirty="0">
                <a:solidFill>
                  <a:srgbClr val="000000">
                    <a:alpha val="100000"/>
                  </a:srgbClr>
                </a:solidFill>
                <a:latin typeface="Microsoft YaHei"/>
                <a:ea typeface="Microsoft YaHei"/>
                <a:cs typeface="Microsoft YaHei"/>
              </a:rPr>
              <a:t>四、论学前教育的内容与方法</a:t>
            </a:r>
            <a:endParaRPr lang="Microsoft YaHei" altLang="Microsoft YaHei" sz="2000" dirty="0"/>
          </a:p>
          <a:p>
            <a:pPr algn="l" rtl="0" eaLnBrk="0">
              <a:lnSpc>
                <a:spcPct val="186000"/>
              </a:lnSpc>
              <a:tabLst/>
            </a:pPr>
            <a:endParaRPr lang="Arial" altLang="Arial" sz="1000" dirty="0"/>
          </a:p>
          <a:p>
            <a:pPr marL="170179" algn="l" rtl="0" eaLnBrk="0">
              <a:lnSpc>
                <a:spcPts val="2645"/>
              </a:lnSpc>
              <a:spcBef>
                <a:spcPts val="570"/>
              </a:spcBef>
              <a:tabLst/>
            </a:pPr>
            <a:r>
              <a:rPr sz="1900" b="1" kern="0" spc="-170" dirty="0">
                <a:solidFill>
                  <a:srgbClr val="000000">
                    <a:alpha val="100000"/>
                  </a:srgbClr>
                </a:solidFill>
                <a:latin typeface="Microsoft YaHei"/>
                <a:ea typeface="Microsoft YaHei"/>
                <a:cs typeface="Microsoft YaHei"/>
              </a:rPr>
              <a:t>（一）论“恩物”</a:t>
            </a:r>
            <a:endParaRPr lang="Microsoft YaHei" altLang="Microsoft YaHei" sz="1900" dirty="0"/>
          </a:p>
          <a:p>
            <a:pPr marL="35559" algn="l" rtl="0" eaLnBrk="0">
              <a:lnSpc>
                <a:spcPct val="91000"/>
              </a:lnSpc>
              <a:spcBef>
                <a:spcPts val="1369"/>
              </a:spcBef>
              <a:tabLst/>
            </a:pPr>
            <a:r>
              <a:rPr sz="2000" kern="0" spc="-30" dirty="0">
                <a:solidFill>
                  <a:srgbClr val="000000">
                    <a:alpha val="100000"/>
                  </a:srgbClr>
                </a:solidFill>
                <a:latin typeface="Microsoft YaHei"/>
                <a:ea typeface="Microsoft YaHei"/>
                <a:cs typeface="Microsoft YaHei"/>
              </a:rPr>
              <a:t>1、恩物即上帝恩赐的礼物，用以发展儿童个方面的能力，如认知能力和创造</a:t>
            </a:r>
            <a:r>
              <a:rPr sz="2000" kern="0" spc="-40" dirty="0">
                <a:solidFill>
                  <a:srgbClr val="000000">
                    <a:alpha val="100000"/>
                  </a:srgbClr>
                </a:solidFill>
                <a:latin typeface="Microsoft YaHei"/>
                <a:ea typeface="Microsoft YaHei"/>
                <a:cs typeface="Microsoft YaHei"/>
              </a:rPr>
              <a:t>性。</a:t>
            </a:r>
            <a:endParaRPr lang="Microsoft YaHei" altLang="Microsoft YaHei" sz="2000" dirty="0"/>
          </a:p>
          <a:p>
            <a:pPr marL="23495" algn="l" rtl="0" eaLnBrk="0">
              <a:lnSpc>
                <a:spcPct val="83000"/>
              </a:lnSpc>
              <a:spcBef>
                <a:spcPts val="1410"/>
              </a:spcBef>
              <a:tabLst/>
            </a:pPr>
            <a:r>
              <a:rPr sz="2000" kern="0" spc="0" dirty="0">
                <a:solidFill>
                  <a:srgbClr val="000000">
                    <a:alpha val="100000"/>
                  </a:srgbClr>
                </a:solidFill>
                <a:latin typeface="Microsoft YaHei"/>
                <a:ea typeface="Microsoft YaHei"/>
                <a:cs typeface="Microsoft YaHei"/>
              </a:rPr>
              <a:t>2、六种恩物。基本形状——圆球、立方体、圆柱体。福禄贝尔主义</a:t>
            </a:r>
            <a:r>
              <a:rPr sz="2000" kern="0" spc="-10" dirty="0">
                <a:solidFill>
                  <a:srgbClr val="000000">
                    <a:alpha val="100000"/>
                  </a:srgbClr>
                </a:solidFill>
                <a:latin typeface="Microsoft YaHei"/>
                <a:ea typeface="Microsoft YaHei"/>
                <a:cs typeface="Microsoft YaHei"/>
              </a:rPr>
              <a:t>者又将其扩大为20</a:t>
            </a:r>
            <a:endParaRPr lang="Microsoft YaHei" altLang="Microsoft YaHei" sz="2000" dirty="0"/>
          </a:p>
          <a:p>
            <a:pPr marL="12700" algn="l" rtl="0" eaLnBrk="0">
              <a:lnSpc>
                <a:spcPts val="3595"/>
              </a:lnSpc>
              <a:tabLst/>
            </a:pPr>
            <a:r>
              <a:rPr sz="1900" kern="0" spc="-80" dirty="0">
                <a:solidFill>
                  <a:srgbClr val="000000">
                    <a:alpha val="100000"/>
                  </a:srgbClr>
                </a:solidFill>
                <a:latin typeface="Microsoft YaHei"/>
                <a:ea typeface="Microsoft YaHei"/>
                <a:cs typeface="Microsoft YaHei"/>
              </a:rPr>
              <a:t>种——</a:t>
            </a:r>
            <a:r>
              <a:rPr sz="1900" kern="0" spc="-360" dirty="0">
                <a:solidFill>
                  <a:srgbClr val="000000">
                    <a:alpha val="100000"/>
                  </a:srgbClr>
                </a:solidFill>
                <a:latin typeface="Microsoft YaHei"/>
                <a:ea typeface="Microsoft YaHei"/>
                <a:cs typeface="Microsoft YaHei"/>
              </a:rPr>
              <a:t> </a:t>
            </a:r>
            <a:r>
              <a:rPr sz="1900" kern="0" spc="-80" dirty="0">
                <a:solidFill>
                  <a:srgbClr val="000000">
                    <a:alpha val="100000"/>
                  </a:srgbClr>
                </a:solidFill>
                <a:latin typeface="Microsoft YaHei"/>
                <a:ea typeface="Microsoft YaHei"/>
                <a:cs typeface="Microsoft YaHei"/>
              </a:rPr>
              <a:t>10种游戏的，</a:t>
            </a:r>
            <a:r>
              <a:rPr sz="1900" kern="0" spc="240" dirty="0">
                <a:solidFill>
                  <a:srgbClr val="000000">
                    <a:alpha val="100000"/>
                  </a:srgbClr>
                </a:solidFill>
                <a:latin typeface="Microsoft YaHei"/>
                <a:ea typeface="Microsoft YaHei"/>
                <a:cs typeface="Microsoft YaHei"/>
              </a:rPr>
              <a:t>  </a:t>
            </a:r>
            <a:r>
              <a:rPr sz="1900" kern="0" spc="-80" dirty="0">
                <a:solidFill>
                  <a:srgbClr val="000000">
                    <a:alpha val="100000"/>
                  </a:srgbClr>
                </a:solidFill>
                <a:latin typeface="Microsoft YaHei"/>
                <a:ea typeface="Microsoft YaHei"/>
                <a:cs typeface="Microsoft YaHei"/>
              </a:rPr>
              <a:t>10种作业的。</a:t>
            </a:r>
            <a:endParaRPr lang="Microsoft YaHei" altLang="Microsoft YaHei" sz="1900" dirty="0"/>
          </a:p>
          <a:p>
            <a:pPr marL="170179" algn="l" rtl="0" eaLnBrk="0">
              <a:lnSpc>
                <a:spcPct val="91000"/>
              </a:lnSpc>
              <a:spcBef>
                <a:spcPts val="1618"/>
              </a:spcBef>
              <a:tabLst/>
            </a:pPr>
            <a:r>
              <a:rPr sz="2000" b="1" kern="0" spc="-130" dirty="0">
                <a:solidFill>
                  <a:srgbClr val="000000">
                    <a:alpha val="100000"/>
                  </a:srgbClr>
                </a:solidFill>
                <a:latin typeface="Microsoft YaHei"/>
                <a:ea typeface="Microsoft YaHei"/>
                <a:cs typeface="Microsoft YaHei"/>
              </a:rPr>
              <a:t>（二）论游戏与作业</a:t>
            </a:r>
            <a:endParaRPr lang="Microsoft YaHei" altLang="Microsoft YaHei" sz="2000" dirty="0"/>
          </a:p>
          <a:p>
            <a:pPr marL="32384" algn="l" rtl="0" eaLnBrk="0">
              <a:lnSpc>
                <a:spcPct val="91000"/>
              </a:lnSpc>
              <a:spcBef>
                <a:spcPts val="1415"/>
              </a:spcBef>
              <a:tabLst/>
            </a:pPr>
            <a:r>
              <a:rPr sz="2000" b="1" kern="0" spc="-10" dirty="0">
                <a:solidFill>
                  <a:srgbClr val="000000">
                    <a:alpha val="100000"/>
                  </a:srgbClr>
                </a:solidFill>
                <a:latin typeface="Microsoft YaHei"/>
                <a:ea typeface="Microsoft YaHei"/>
                <a:cs typeface="Microsoft YaHei"/>
              </a:rPr>
              <a:t>1、游戏</a:t>
            </a:r>
            <a:r>
              <a:rPr sz="2000" kern="0" spc="-10" dirty="0">
                <a:solidFill>
                  <a:srgbClr val="000000">
                    <a:alpha val="100000"/>
                  </a:srgbClr>
                </a:solidFill>
                <a:latin typeface="Microsoft YaHei"/>
                <a:ea typeface="Microsoft YaHei"/>
                <a:cs typeface="Microsoft YaHei"/>
              </a:rPr>
              <a:t>—身体游戏；感官游戏；精神游戏</a:t>
            </a:r>
            <a:endParaRPr lang="Microsoft YaHei" altLang="Microsoft YaHei" sz="2000" dirty="0"/>
          </a:p>
          <a:p>
            <a:pPr marL="22225" algn="l" rtl="0" eaLnBrk="0">
              <a:lnSpc>
                <a:spcPct val="83000"/>
              </a:lnSpc>
              <a:spcBef>
                <a:spcPts val="1409"/>
              </a:spcBef>
              <a:tabLst/>
            </a:pPr>
            <a:r>
              <a:rPr sz="2000" b="1" kern="0" spc="0" dirty="0">
                <a:solidFill>
                  <a:srgbClr val="000000">
                    <a:alpha val="100000"/>
                  </a:srgbClr>
                </a:solidFill>
                <a:latin typeface="Microsoft YaHei"/>
                <a:ea typeface="Microsoft YaHei"/>
                <a:cs typeface="Microsoft YaHei"/>
              </a:rPr>
              <a:t>2、作业</a:t>
            </a:r>
            <a:r>
              <a:rPr sz="2000" kern="0" spc="0" dirty="0">
                <a:solidFill>
                  <a:srgbClr val="000000">
                    <a:alpha val="100000"/>
                  </a:srgbClr>
                </a:solidFill>
                <a:latin typeface="Microsoft YaHei"/>
                <a:ea typeface="Microsoft YaHei"/>
                <a:cs typeface="Microsoft YaHei"/>
              </a:rPr>
              <a:t>—主要作用在于表现和建造。作业活动使幼儿体、智、德和谐发</a:t>
            </a:r>
            <a:r>
              <a:rPr sz="2000" kern="0" spc="-10" dirty="0">
                <a:solidFill>
                  <a:srgbClr val="000000">
                    <a:alpha val="100000"/>
                  </a:srgbClr>
                </a:solidFill>
                <a:latin typeface="Microsoft YaHei"/>
                <a:ea typeface="Microsoft YaHei"/>
                <a:cs typeface="Microsoft YaHei"/>
              </a:rPr>
              <a:t>展的一个主要方</a:t>
            </a:r>
            <a:endParaRPr lang="Microsoft YaHei" altLang="Microsoft YaHei" sz="2000" dirty="0"/>
          </a:p>
          <a:p>
            <a:pPr marL="16509" algn="l" rtl="0" eaLnBrk="0">
              <a:lnSpc>
                <a:spcPts val="3597"/>
              </a:lnSpc>
              <a:tabLst/>
            </a:pPr>
            <a:r>
              <a:rPr sz="2000" kern="0" spc="0" dirty="0">
                <a:solidFill>
                  <a:srgbClr val="000000">
                    <a:alpha val="100000"/>
                  </a:srgbClr>
                </a:solidFill>
                <a:latin typeface="Microsoft YaHei"/>
                <a:ea typeface="Microsoft YaHei"/>
                <a:cs typeface="Microsoft YaHei"/>
              </a:rPr>
              <a:t>面。绘画、纸工、拼图、刺绣等等；劳</a:t>
            </a:r>
            <a:r>
              <a:rPr sz="2000" kern="0" spc="-10" dirty="0">
                <a:solidFill>
                  <a:srgbClr val="000000">
                    <a:alpha val="100000"/>
                  </a:srgbClr>
                </a:solidFill>
                <a:latin typeface="Microsoft YaHei"/>
                <a:ea typeface="Microsoft YaHei"/>
                <a:cs typeface="Microsoft YaHei"/>
              </a:rPr>
              <a:t>动作业</a:t>
            </a:r>
            <a:endParaRPr lang="Microsoft YaHei" altLang="Microsoft YaHei" sz="2000" dirty="0"/>
          </a:p>
          <a:p>
            <a:pPr algn="l" rtl="0" eaLnBrk="0">
              <a:lnSpc>
                <a:spcPct val="103000"/>
              </a:lnSpc>
              <a:tabLst/>
            </a:pPr>
            <a:endParaRPr lang="Arial" altLang="Arial" sz="1300" dirty="0"/>
          </a:p>
          <a:p>
            <a:pPr algn="l" rtl="0" eaLnBrk="0">
              <a:lnSpc>
                <a:spcPct val="7105"/>
              </a:lnSpc>
              <a:tabLst/>
            </a:pPr>
            <a:endParaRPr lang="Arial" altLang="Arial" sz="100" dirty="0"/>
          </a:p>
          <a:p>
            <a:pPr marL="28575" algn="l" rtl="0" eaLnBrk="0">
              <a:lnSpc>
                <a:spcPct val="91000"/>
              </a:lnSpc>
              <a:tabLst/>
            </a:pPr>
            <a:r>
              <a:rPr sz="2000" b="1" kern="0" spc="-10" dirty="0">
                <a:solidFill>
                  <a:srgbClr val="000000">
                    <a:alpha val="100000"/>
                  </a:srgbClr>
                </a:solidFill>
                <a:latin typeface="Microsoft YaHei"/>
                <a:ea typeface="Microsoft YaHei"/>
                <a:cs typeface="Microsoft YaHei"/>
              </a:rPr>
              <a:t>3、注意发展语言</a:t>
            </a:r>
            <a:r>
              <a:rPr sz="2000" kern="0" spc="-10" dirty="0">
                <a:solidFill>
                  <a:srgbClr val="000000">
                    <a:alpha val="100000"/>
                  </a:srgbClr>
                </a:solidFill>
                <a:latin typeface="Microsoft YaHei"/>
                <a:ea typeface="Microsoft YaHei"/>
                <a:cs typeface="Microsoft YaHei"/>
              </a:rPr>
              <a:t>：歌曲、朗诵、故事及游戏</a:t>
            </a:r>
            <a:endParaRPr lang="Microsoft YaHei" altLang="Microsoft YaHei" sz="2000" dirty="0"/>
          </a:p>
        </p:txBody>
      </p:sp>
      <p:sp>
        <p:nvSpPr>
          <p:cNvPr id="4260" name="textbox 426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26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68" name="group 568"/>
          <p:cNvGrpSpPr/>
          <p:nvPr/>
        </p:nvGrpSpPr>
        <p:grpSpPr>
          <a:xfrm rot="21600000">
            <a:off x="1584024" y="181482"/>
            <a:ext cx="2435306" cy="199231"/>
            <a:chOff x="0" y="0"/>
            <a:chExt cx="2435306" cy="199231"/>
          </a:xfrm>
        </p:grpSpPr>
        <p:pic>
          <p:nvPicPr>
            <p:cNvPr id="4264" name="picture 4264"/>
            <p:cNvPicPr>
              <a:picLocks noChangeAspect="1"/>
            </p:cNvPicPr>
            <p:nvPr/>
          </p:nvPicPr>
          <p:blipFill>
            <a:blip r:embed="rId3"/>
            <a:stretch>
              <a:fillRect/>
            </a:stretch>
          </p:blipFill>
          <p:spPr>
            <a:xfrm rot="21600000">
              <a:off x="13274" y="11350"/>
              <a:ext cx="2422031" cy="187881"/>
            </a:xfrm>
            <a:prstGeom prst="rect">
              <a:avLst/>
            </a:prstGeom>
          </p:spPr>
        </p:pic>
        <p:sp>
          <p:nvSpPr>
            <p:cNvPr id="4266" name="textbox 426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26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0" name="picture 4270"/>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2" name="picture 4272"/>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12192000" cy="6858000"/>
          </a:xfrm>
          <a:prstGeom prst="rect">
            <a:avLst/>
          </a:prstGeom>
        </p:spPr>
      </p:pic>
      <p:sp>
        <p:nvSpPr>
          <p:cNvPr id="1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2" name="group 2"/>
          <p:cNvGrpSpPr/>
          <p:nvPr/>
        </p:nvGrpSpPr>
        <p:grpSpPr>
          <a:xfrm rot="21600000">
            <a:off x="7972893" y="2721561"/>
            <a:ext cx="1312798" cy="1312798"/>
            <a:chOff x="0" y="0"/>
            <a:chExt cx="1312798" cy="1312798"/>
          </a:xfrm>
        </p:grpSpPr>
        <p:sp>
          <p:nvSpPr>
            <p:cNvPr id="14" name="path"/>
            <p:cNvSpPr/>
            <p:nvPr/>
          </p:nvSpPr>
          <p:spPr>
            <a:xfrm>
              <a:off x="0" y="0"/>
              <a:ext cx="1312798" cy="1312798"/>
            </a:xfrm>
            <a:custGeom>
              <a:avLst/>
              <a:gdLst/>
              <a:ahLst/>
              <a:cxnLst/>
              <a:rect l="0" t="0" r="0" b="0"/>
              <a:pathLst>
                <a:path w="2067" h="2067">
                  <a:moveTo>
                    <a:pt x="241" y="241"/>
                  </a:moveTo>
                  <a:lnTo>
                    <a:pt x="638" y="1736"/>
                  </a:lnTo>
                  <a:lnTo>
                    <a:pt x="1736" y="638"/>
                  </a:lnTo>
                  <a:lnTo>
                    <a:pt x="241" y="241"/>
                  </a:lnTo>
                  <a:close/>
                  <a:moveTo>
                    <a:pt x="0" y="0"/>
                  </a:moveTo>
                  <a:lnTo>
                    <a:pt x="2067" y="548"/>
                  </a:lnTo>
                  <a:lnTo>
                    <a:pt x="548" y="206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6" name="textbox 16"/>
            <p:cNvSpPr/>
            <p:nvPr/>
          </p:nvSpPr>
          <p:spPr>
            <a:xfrm>
              <a:off x="-12700" y="-12700"/>
              <a:ext cx="1338580" cy="1432560"/>
            </a:xfrm>
            <a:prstGeom prst="rect">
              <a:avLst/>
            </a:prstGeom>
          </p:spPr>
          <p:txBody>
            <a:bodyPr vert="horz" wrap="square" lIns="0" tIns="0" rIns="0" bIns="0"/>
            <a:lstStyle/>
            <a:p>
              <a:pPr algn="l" rtl="0" eaLnBrk="0">
                <a:lnSpc>
                  <a:spcPct val="147000"/>
                </a:lnSpc>
                <a:tabLst/>
              </a:pPr>
              <a:endParaRPr lang="Arial" altLang="Arial" sz="1000" dirty="0"/>
            </a:p>
            <a:p>
              <a:pPr algn="l" rtl="0" eaLnBrk="0">
                <a:lnSpc>
                  <a:spcPct val="148000"/>
                </a:lnSpc>
                <a:tabLst/>
              </a:pPr>
              <a:endParaRPr lang="Arial" altLang="Arial" sz="1000" dirty="0"/>
            </a:p>
            <a:p>
              <a:pPr algn="l" rtl="0" eaLnBrk="0">
                <a:lnSpc>
                  <a:spcPct val="7629"/>
                </a:lnSpc>
                <a:tabLst/>
              </a:pPr>
              <a:endParaRPr lang="Arial" altLang="Arial" sz="100" dirty="0"/>
            </a:p>
            <a:p>
              <a:pPr marL="363220" algn="l" rtl="0" eaLnBrk="0">
                <a:lnSpc>
                  <a:spcPct val="73000"/>
                </a:lnSpc>
                <a:tabLst/>
              </a:pPr>
              <a:r>
                <a:rPr sz="3200" kern="0" spc="-40" dirty="0">
                  <a:solidFill>
                    <a:srgbClr val="00B075">
                      <a:alpha val="100000"/>
                    </a:srgbClr>
                  </a:solidFill>
                  <a:latin typeface="Calibri"/>
                  <a:ea typeface="Calibri"/>
                  <a:cs typeface="Calibri"/>
                </a:rPr>
                <a:t>02</a:t>
              </a:r>
              <a:endParaRPr lang="Calibri" altLang="Calibri" sz="3200" dirty="0"/>
            </a:p>
          </p:txBody>
        </p:sp>
      </p:grpSp>
      <p:grpSp>
        <p:nvGrpSpPr>
          <p:cNvPr id="4" name="group 4"/>
          <p:cNvGrpSpPr/>
          <p:nvPr/>
        </p:nvGrpSpPr>
        <p:grpSpPr>
          <a:xfrm rot="21600000">
            <a:off x="3340946" y="2721560"/>
            <a:ext cx="1312240" cy="1312240"/>
            <a:chOff x="0" y="0"/>
            <a:chExt cx="1312240" cy="1312240"/>
          </a:xfrm>
        </p:grpSpPr>
        <p:sp>
          <p:nvSpPr>
            <p:cNvPr id="18" name="path"/>
            <p:cNvSpPr/>
            <p:nvPr/>
          </p:nvSpPr>
          <p:spPr>
            <a:xfrm>
              <a:off x="0" y="0"/>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0" name="textbox 20"/>
            <p:cNvSpPr/>
            <p:nvPr/>
          </p:nvSpPr>
          <p:spPr>
            <a:xfrm>
              <a:off x="-12700" y="-12700"/>
              <a:ext cx="1337944" cy="1431925"/>
            </a:xfrm>
            <a:prstGeom prst="rect">
              <a:avLst/>
            </a:prstGeom>
          </p:spPr>
          <p:txBody>
            <a:bodyPr vert="horz" wrap="square" lIns="0" tIns="0" rIns="0" bIns="0"/>
            <a:lstStyle/>
            <a:p>
              <a:pPr algn="l" rtl="0" eaLnBrk="0">
                <a:lnSpc>
                  <a:spcPct val="147000"/>
                </a:lnSpc>
                <a:tabLst/>
              </a:pPr>
              <a:endParaRPr lang="Arial" altLang="Arial" sz="1000" dirty="0"/>
            </a:p>
            <a:p>
              <a:pPr algn="l" rtl="0" eaLnBrk="0">
                <a:lnSpc>
                  <a:spcPct val="148000"/>
                </a:lnSpc>
                <a:tabLst/>
              </a:pPr>
              <a:endParaRPr lang="Arial" altLang="Arial" sz="1000" dirty="0"/>
            </a:p>
            <a:p>
              <a:pPr algn="l" rtl="0" eaLnBrk="0">
                <a:lnSpc>
                  <a:spcPct val="7637"/>
                </a:lnSpc>
                <a:tabLst/>
              </a:pPr>
              <a:endParaRPr lang="Arial" altLang="Arial" sz="100" dirty="0"/>
            </a:p>
            <a:p>
              <a:pPr marL="356234" algn="l" rtl="0" eaLnBrk="0">
                <a:lnSpc>
                  <a:spcPct val="73000"/>
                </a:lnSpc>
                <a:tabLst/>
              </a:pPr>
              <a:r>
                <a:rPr sz="3200" kern="0" spc="-40" dirty="0">
                  <a:solidFill>
                    <a:srgbClr val="00B075">
                      <a:alpha val="100000"/>
                    </a:srgbClr>
                  </a:solidFill>
                  <a:latin typeface="Calibri"/>
                  <a:ea typeface="Calibri"/>
                  <a:cs typeface="Calibri"/>
                </a:rPr>
                <a:t>01</a:t>
              </a:r>
              <a:endParaRPr lang="Calibri" altLang="Calibri" sz="3200" dirty="0"/>
            </a:p>
          </p:txBody>
        </p:sp>
      </p:grpSp>
      <p:sp>
        <p:nvSpPr>
          <p:cNvPr id="22" name="textbox 22"/>
          <p:cNvSpPr/>
          <p:nvPr/>
        </p:nvSpPr>
        <p:spPr>
          <a:xfrm>
            <a:off x="7153131" y="4386280"/>
            <a:ext cx="2509520" cy="410844"/>
          </a:xfrm>
          <a:prstGeom prst="rect">
            <a:avLst/>
          </a:prstGeom>
        </p:spPr>
        <p:txBody>
          <a:bodyPr vert="horz" wrap="square" lIns="0" tIns="0" rIns="0" bIns="0"/>
          <a:lstStyle/>
          <a:p>
            <a:pPr algn="l" rtl="0" eaLnBrk="0">
              <a:lnSpc>
                <a:spcPct val="74327"/>
              </a:lnSpc>
              <a:tabLst/>
            </a:pPr>
            <a:endParaRPr lang="Arial" altLang="Arial" sz="100" dirty="0"/>
          </a:p>
          <a:p>
            <a:pPr marL="12700" algn="l" rtl="0" eaLnBrk="0">
              <a:lnSpc>
                <a:spcPct val="94000"/>
              </a:lnSpc>
              <a:tabLst/>
            </a:pPr>
            <a:r>
              <a:rPr sz="2700" kern="0" spc="90" dirty="0">
                <a:solidFill>
                  <a:srgbClr val="000000">
                    <a:alpha val="100000"/>
                  </a:srgbClr>
                </a:solidFill>
                <a:latin typeface="Microsoft YaHei"/>
                <a:ea typeface="Microsoft YaHei"/>
                <a:cs typeface="Microsoft YaHei"/>
              </a:rPr>
              <a:t>外国学前教育史</a:t>
            </a:r>
            <a:endParaRPr lang="Microsoft YaHei" altLang="Microsoft YaHei" sz="2700" dirty="0"/>
          </a:p>
        </p:txBody>
      </p:sp>
      <p:sp>
        <p:nvSpPr>
          <p:cNvPr id="24" name="textbox 24"/>
          <p:cNvSpPr/>
          <p:nvPr/>
        </p:nvSpPr>
        <p:spPr>
          <a:xfrm>
            <a:off x="2529119" y="4386280"/>
            <a:ext cx="2482214" cy="410844"/>
          </a:xfrm>
          <a:prstGeom prst="rect">
            <a:avLst/>
          </a:prstGeom>
        </p:spPr>
        <p:txBody>
          <a:bodyPr vert="horz" wrap="square" lIns="0" tIns="0" rIns="0" bIns="0"/>
          <a:lstStyle/>
          <a:p>
            <a:pPr algn="l" rtl="0" eaLnBrk="0">
              <a:lnSpc>
                <a:spcPct val="74327"/>
              </a:lnSpc>
              <a:tabLst/>
            </a:pPr>
            <a:endParaRPr lang="Arial" altLang="Arial" sz="100" dirty="0"/>
          </a:p>
          <a:p>
            <a:pPr marL="12700" algn="l" rtl="0" eaLnBrk="0">
              <a:lnSpc>
                <a:spcPct val="94000"/>
              </a:lnSpc>
              <a:tabLst/>
            </a:pPr>
            <a:r>
              <a:rPr sz="2700" kern="0" spc="60" dirty="0">
                <a:solidFill>
                  <a:srgbClr val="000000">
                    <a:alpha val="100000"/>
                  </a:srgbClr>
                </a:solidFill>
                <a:latin typeface="Microsoft YaHei"/>
                <a:ea typeface="Microsoft YaHei"/>
                <a:cs typeface="Microsoft YaHei"/>
              </a:rPr>
              <a:t>中国学前教育史</a:t>
            </a:r>
            <a:endParaRPr lang="Microsoft YaHei" altLang="Microsoft YaHei" sz="2700" dirty="0"/>
          </a:p>
        </p:txBody>
      </p:sp>
      <p:sp>
        <p:nvSpPr>
          <p:cNvPr id="26" name="textbox 26"/>
          <p:cNvSpPr/>
          <p:nvPr/>
        </p:nvSpPr>
        <p:spPr>
          <a:xfrm>
            <a:off x="5452300" y="965936"/>
            <a:ext cx="1356360" cy="661669"/>
          </a:xfrm>
          <a:prstGeom prst="rect">
            <a:avLst/>
          </a:prstGeom>
        </p:spPr>
        <p:txBody>
          <a:bodyPr vert="horz" wrap="square" lIns="0" tIns="0" rIns="0" bIns="0"/>
          <a:lstStyle/>
          <a:p>
            <a:pPr algn="l" rtl="0" eaLnBrk="0">
              <a:lnSpc>
                <a:spcPct val="78726"/>
              </a:lnSpc>
              <a:tabLst/>
            </a:pPr>
            <a:endParaRPr lang="Arial" altLang="Arial" sz="100" dirty="0"/>
          </a:p>
          <a:p>
            <a:pPr marL="12700" algn="l" rtl="0" eaLnBrk="0">
              <a:lnSpc>
                <a:spcPct val="87000"/>
              </a:lnSpc>
              <a:tabLst/>
            </a:pPr>
            <a:r>
              <a:rPr sz="4800" b="1" kern="0" spc="460" dirty="0">
                <a:solidFill>
                  <a:srgbClr val="E9A54E">
                    <a:alpha val="100000"/>
                  </a:srgbClr>
                </a:solidFill>
                <a:latin typeface="Microsoft YaHei"/>
                <a:ea typeface="Microsoft YaHei"/>
                <a:cs typeface="Microsoft YaHei"/>
              </a:rPr>
              <a:t>目录</a:t>
            </a:r>
            <a:endParaRPr lang="Microsoft YaHei" altLang="Microsoft YaHei" sz="4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 name="picture 444"/>
          <p:cNvPicPr>
            <a:picLocks noChangeAspect="1"/>
          </p:cNvPicPr>
          <p:nvPr/>
        </p:nvPicPr>
        <p:blipFill>
          <a:blip r:embed="rId2"/>
          <a:stretch>
            <a:fillRect/>
          </a:stretch>
        </p:blipFill>
        <p:spPr>
          <a:xfrm rot="21600000">
            <a:off x="0" y="0"/>
            <a:ext cx="12192000" cy="6858000"/>
          </a:xfrm>
          <a:prstGeom prst="rect">
            <a:avLst/>
          </a:prstGeom>
        </p:spPr>
      </p:pic>
      <p:sp>
        <p:nvSpPr>
          <p:cNvPr id="44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50" name="group 50"/>
          <p:cNvGrpSpPr/>
          <p:nvPr/>
        </p:nvGrpSpPr>
        <p:grpSpPr>
          <a:xfrm rot="21600000">
            <a:off x="6360960" y="1761558"/>
            <a:ext cx="3597046" cy="2493098"/>
            <a:chOff x="0" y="0"/>
            <a:chExt cx="3597046" cy="2493098"/>
          </a:xfrm>
        </p:grpSpPr>
        <p:grpSp>
          <p:nvGrpSpPr>
            <p:cNvPr id="52" name="group 52"/>
            <p:cNvGrpSpPr/>
            <p:nvPr/>
          </p:nvGrpSpPr>
          <p:grpSpPr>
            <a:xfrm rot="21600000">
              <a:off x="0" y="0"/>
              <a:ext cx="3597046" cy="2493098"/>
              <a:chOff x="0" y="0"/>
              <a:chExt cx="3597046" cy="2493098"/>
            </a:xfrm>
          </p:grpSpPr>
          <p:sp>
            <p:nvSpPr>
              <p:cNvPr id="448" name="path"/>
              <p:cNvSpPr/>
              <p:nvPr/>
            </p:nvSpPr>
            <p:spPr>
              <a:xfrm>
                <a:off x="4762" y="4764"/>
                <a:ext cx="3587521" cy="2483573"/>
              </a:xfrm>
              <a:custGeom>
                <a:avLst/>
                <a:gdLst/>
                <a:ahLst/>
                <a:cxnLst/>
                <a:rect l="0" t="0" r="0" b="0"/>
                <a:pathLst>
                  <a:path w="5649" h="3911">
                    <a:moveTo>
                      <a:pt x="729" y="380"/>
                    </a:moveTo>
                    <a:cubicBezTo>
                      <a:pt x="729" y="170"/>
                      <a:pt x="899" y="0"/>
                      <a:pt x="1109" y="0"/>
                    </a:cubicBezTo>
                    <a:lnTo>
                      <a:pt x="1549" y="0"/>
                    </a:lnTo>
                    <a:lnTo>
                      <a:pt x="2779" y="0"/>
                    </a:lnTo>
                    <a:lnTo>
                      <a:pt x="5269" y="0"/>
                    </a:lnTo>
                    <a:cubicBezTo>
                      <a:pt x="5479" y="0"/>
                      <a:pt x="5649" y="170"/>
                      <a:pt x="5649" y="380"/>
                    </a:cubicBezTo>
                    <a:lnTo>
                      <a:pt x="5649" y="1329"/>
                    </a:lnTo>
                    <a:lnTo>
                      <a:pt x="5649" y="1900"/>
                    </a:lnTo>
                    <a:lnTo>
                      <a:pt x="5649" y="1899"/>
                    </a:lnTo>
                    <a:cubicBezTo>
                      <a:pt x="5649" y="2109"/>
                      <a:pt x="5479" y="2280"/>
                      <a:pt x="5269" y="2280"/>
                    </a:cubicBezTo>
                    <a:lnTo>
                      <a:pt x="2779" y="2280"/>
                    </a:lnTo>
                    <a:lnTo>
                      <a:pt x="0" y="3911"/>
                    </a:lnTo>
                    <a:lnTo>
                      <a:pt x="1549" y="2280"/>
                    </a:lnTo>
                    <a:lnTo>
                      <a:pt x="1109" y="2280"/>
                    </a:lnTo>
                    <a:cubicBezTo>
                      <a:pt x="899" y="2280"/>
                      <a:pt x="729" y="2109"/>
                      <a:pt x="729" y="1899"/>
                    </a:cubicBezTo>
                    <a:lnTo>
                      <a:pt x="729" y="1900"/>
                    </a:lnTo>
                    <a:lnTo>
                      <a:pt x="729" y="1329"/>
                    </a:lnTo>
                    <a:lnTo>
                      <a:pt x="729" y="380"/>
                    </a:lnTo>
                    <a:close/>
                  </a:path>
                </a:pathLst>
              </a:custGeom>
              <a:solidFill>
                <a:srgbClr val="CCFFCC">
                  <a:alpha val="100000"/>
                </a:srgbClr>
              </a:solidFill>
              <a:ln cap="flat">
                <a:noFill/>
                <a:prstDash val="solid"/>
                <a:miter lim="0"/>
              </a:ln>
            </p:spPr>
            <p:txBody>
              <a:bodyPr rtlCol="0"/>
              <a:lstStyle/>
              <a:p>
                <a:pPr algn="ctr"/>
                <a:endParaRPr lang="zh-CN" altLang="en-US"/>
              </a:p>
            </p:txBody>
          </p:sp>
          <p:sp>
            <p:nvSpPr>
              <p:cNvPr id="450" name="path"/>
              <p:cNvSpPr/>
              <p:nvPr/>
            </p:nvSpPr>
            <p:spPr>
              <a:xfrm>
                <a:off x="0" y="0"/>
                <a:ext cx="3597046" cy="2493098"/>
              </a:xfrm>
              <a:custGeom>
                <a:avLst/>
                <a:gdLst/>
                <a:ahLst/>
                <a:cxnLst/>
                <a:rect l="0" t="0" r="0" b="0"/>
                <a:pathLst>
                  <a:path w="5664" h="3926">
                    <a:moveTo>
                      <a:pt x="737" y="387"/>
                    </a:moveTo>
                    <a:cubicBezTo>
                      <a:pt x="737" y="177"/>
                      <a:pt x="907" y="7"/>
                      <a:pt x="1117" y="7"/>
                    </a:cubicBezTo>
                    <a:lnTo>
                      <a:pt x="1557" y="7"/>
                    </a:lnTo>
                    <a:lnTo>
                      <a:pt x="2787" y="7"/>
                    </a:lnTo>
                    <a:lnTo>
                      <a:pt x="5277" y="7"/>
                    </a:lnTo>
                    <a:cubicBezTo>
                      <a:pt x="5486" y="7"/>
                      <a:pt x="5657" y="177"/>
                      <a:pt x="5657" y="387"/>
                    </a:cubicBezTo>
                    <a:lnTo>
                      <a:pt x="5657" y="1337"/>
                    </a:lnTo>
                    <a:lnTo>
                      <a:pt x="5657" y="1907"/>
                    </a:lnTo>
                    <a:lnTo>
                      <a:pt x="5657" y="1907"/>
                    </a:lnTo>
                    <a:cubicBezTo>
                      <a:pt x="5657" y="2117"/>
                      <a:pt x="5486" y="2287"/>
                      <a:pt x="5277" y="2287"/>
                    </a:cubicBezTo>
                    <a:lnTo>
                      <a:pt x="2787" y="2287"/>
                    </a:lnTo>
                    <a:lnTo>
                      <a:pt x="7" y="3918"/>
                    </a:lnTo>
                    <a:lnTo>
                      <a:pt x="1557" y="2287"/>
                    </a:lnTo>
                    <a:lnTo>
                      <a:pt x="1117" y="2287"/>
                    </a:lnTo>
                    <a:cubicBezTo>
                      <a:pt x="907" y="2287"/>
                      <a:pt x="737" y="2117"/>
                      <a:pt x="737" y="1907"/>
                    </a:cubicBezTo>
                    <a:lnTo>
                      <a:pt x="737" y="1907"/>
                    </a:lnTo>
                    <a:lnTo>
                      <a:pt x="737" y="1337"/>
                    </a:lnTo>
                    <a:lnTo>
                      <a:pt x="737" y="387"/>
                    </a:lnTo>
                    <a:close/>
                  </a:path>
                </a:pathLst>
              </a:custGeom>
              <a:noFill/>
              <a:ln w="9525" cap="flat">
                <a:solidFill>
                  <a:srgbClr val="000000">
                    <a:alpha val="100000"/>
                  </a:srgbClr>
                </a:solidFill>
                <a:prstDash val="solid"/>
                <a:miter lim="800000"/>
              </a:ln>
            </p:spPr>
            <p:txBody>
              <a:bodyPr rtlCol="0"/>
              <a:lstStyle/>
              <a:p>
                <a:pPr algn="ctr"/>
                <a:endParaRPr lang="zh-CN" altLang="en-US"/>
              </a:p>
            </p:txBody>
          </p:sp>
        </p:grpSp>
        <p:sp>
          <p:nvSpPr>
            <p:cNvPr id="452" name="textbox 452"/>
            <p:cNvSpPr/>
            <p:nvPr/>
          </p:nvSpPr>
          <p:spPr>
            <a:xfrm>
              <a:off x="-12700" y="-12700"/>
              <a:ext cx="3622675" cy="2545079"/>
            </a:xfrm>
            <a:prstGeom prst="rect">
              <a:avLst/>
            </a:prstGeom>
          </p:spPr>
          <p:txBody>
            <a:bodyPr vert="horz" wrap="square" lIns="0" tIns="0" rIns="0" bIns="0"/>
            <a:lstStyle/>
            <a:p>
              <a:pPr algn="l" rtl="0" eaLnBrk="0">
                <a:lnSpc>
                  <a:spcPct val="106000"/>
                </a:lnSpc>
                <a:tabLst/>
              </a:pPr>
              <a:endParaRPr lang="Arial" altLang="Arial" sz="1000" dirty="0"/>
            </a:p>
            <a:p>
              <a:pPr marL="646430" algn="l" rtl="0" eaLnBrk="0">
                <a:lnSpc>
                  <a:spcPct val="90000"/>
                </a:lnSpc>
                <a:spcBef>
                  <a:spcPts val="2"/>
                </a:spcBef>
                <a:tabLst/>
              </a:pPr>
              <a:r>
                <a:rPr sz="1800" kern="0" spc="-120" dirty="0">
                  <a:solidFill>
                    <a:srgbClr val="000000">
                      <a:alpha val="100000"/>
                    </a:srgbClr>
                  </a:solidFill>
                  <a:latin typeface="Microsoft YaHei"/>
                  <a:ea typeface="Microsoft YaHei"/>
                  <a:cs typeface="Microsoft YaHei"/>
                </a:rPr>
                <a:t>天子之命，悬于太子；</a:t>
              </a:r>
              <a:endParaRPr lang="Microsoft YaHei" altLang="Microsoft YaHei" sz="1800" dirty="0"/>
            </a:p>
            <a:p>
              <a:pPr marL="652144" algn="l" rtl="0" eaLnBrk="0">
                <a:lnSpc>
                  <a:spcPct val="91000"/>
                </a:lnSpc>
                <a:spcBef>
                  <a:spcPts val="195"/>
                </a:spcBef>
                <a:tabLst/>
              </a:pPr>
              <a:r>
                <a:rPr sz="1800" kern="0" spc="0" dirty="0">
                  <a:solidFill>
                    <a:srgbClr val="000000">
                      <a:alpha val="100000"/>
                    </a:srgbClr>
                  </a:solidFill>
                  <a:latin typeface="Microsoft YaHei"/>
                  <a:ea typeface="Microsoft YaHei"/>
                  <a:cs typeface="Microsoft YaHei"/>
                </a:rPr>
                <a:t>*太子正而天下定矣</a:t>
              </a:r>
              <a:r>
                <a:rPr sz="1800" kern="0" spc="-10" dirty="0">
                  <a:solidFill>
                    <a:srgbClr val="000000">
                      <a:alpha val="100000"/>
                    </a:srgbClr>
                  </a:solidFill>
                  <a:latin typeface="Microsoft YaHei"/>
                  <a:ea typeface="Microsoft YaHei"/>
                  <a:cs typeface="Microsoft YaHei"/>
                </a:rPr>
                <a:t> *</a:t>
              </a:r>
              <a:endParaRPr lang="Microsoft YaHei" altLang="Microsoft YaHei" sz="1800" dirty="0"/>
            </a:p>
            <a:p>
              <a:pPr marL="645794" algn="l" rtl="0" eaLnBrk="0">
                <a:lnSpc>
                  <a:spcPct val="95000"/>
                </a:lnSpc>
                <a:spcBef>
                  <a:spcPts val="216"/>
                </a:spcBef>
                <a:tabLst/>
              </a:pPr>
              <a:r>
                <a:rPr sz="1800" kern="0" spc="-10" dirty="0">
                  <a:solidFill>
                    <a:srgbClr val="000000">
                      <a:alpha val="100000"/>
                    </a:srgbClr>
                  </a:solidFill>
                  <a:latin typeface="Microsoft YaHei"/>
                  <a:ea typeface="Microsoft YaHei"/>
                  <a:cs typeface="Microsoft YaHei"/>
                </a:rPr>
                <a:t>太子之善，在于早谕教</a:t>
              </a:r>
              <a:r>
                <a:rPr sz="1800" kern="0" spc="-20" dirty="0">
                  <a:solidFill>
                    <a:srgbClr val="000000">
                      <a:alpha val="100000"/>
                    </a:srgbClr>
                  </a:solidFill>
                  <a:latin typeface="Microsoft YaHei"/>
                  <a:ea typeface="Microsoft YaHei"/>
                  <a:cs typeface="Microsoft YaHei"/>
                </a:rPr>
                <a:t>与选    </a:t>
              </a:r>
              <a:r>
                <a:rPr sz="1800" kern="0" spc="-90" dirty="0">
                  <a:solidFill>
                    <a:srgbClr val="000000">
                      <a:alpha val="100000"/>
                    </a:srgbClr>
                  </a:solidFill>
                  <a:latin typeface="Microsoft YaHei"/>
                  <a:ea typeface="Microsoft YaHei"/>
                  <a:cs typeface="Microsoft YaHei"/>
                </a:rPr>
                <a:t>左右。</a:t>
              </a:r>
              <a:endParaRPr lang="Microsoft YaHei" altLang="Microsoft YaHei" sz="1800" dirty="0"/>
            </a:p>
          </p:txBody>
        </p:sp>
      </p:grpSp>
      <p:sp>
        <p:nvSpPr>
          <p:cNvPr id="454" name="textbox 454"/>
          <p:cNvSpPr/>
          <p:nvPr/>
        </p:nvSpPr>
        <p:spPr>
          <a:xfrm>
            <a:off x="1637677" y="3855829"/>
            <a:ext cx="3526154" cy="1124585"/>
          </a:xfrm>
          <a:prstGeom prst="rect">
            <a:avLst/>
          </a:prstGeom>
        </p:spPr>
        <p:txBody>
          <a:bodyPr vert="horz" wrap="square" lIns="0" tIns="0" rIns="0" bIns="0"/>
          <a:lstStyle/>
          <a:p>
            <a:pPr algn="l" rtl="0" eaLnBrk="0">
              <a:lnSpc>
                <a:spcPct val="83341"/>
              </a:lnSpc>
              <a:tabLst/>
            </a:pPr>
            <a:endParaRPr lang="Arial" altLang="Arial" sz="100" dirty="0"/>
          </a:p>
          <a:p>
            <a:pPr marL="948689" algn="l" rtl="0" eaLnBrk="0">
              <a:lnSpc>
                <a:spcPts val="3609"/>
              </a:lnSpc>
              <a:tabLst/>
            </a:pPr>
            <a:r>
              <a:rPr sz="2700" kern="0" spc="-200" dirty="0">
                <a:solidFill>
                  <a:srgbClr val="000000">
                    <a:alpha val="100000"/>
                  </a:srgbClr>
                </a:solidFill>
                <a:latin typeface="Microsoft YaHei"/>
                <a:ea typeface="Microsoft YaHei"/>
                <a:cs typeface="Microsoft YaHei"/>
              </a:rPr>
              <a:t>《贾谊集》</a:t>
            </a:r>
            <a:endParaRPr lang="Microsoft YaHei" altLang="Microsoft YaHei" sz="2700" dirty="0"/>
          </a:p>
          <a:p>
            <a:pPr algn="l" rtl="0" eaLnBrk="0">
              <a:lnSpc>
                <a:spcPct val="108000"/>
              </a:lnSpc>
              <a:tabLst/>
            </a:pPr>
            <a:endParaRPr lang="Arial" altLang="Arial" sz="1100" dirty="0"/>
          </a:p>
          <a:p>
            <a:pPr marL="187325" algn="l" rtl="0" eaLnBrk="0">
              <a:lnSpc>
                <a:spcPts val="3609"/>
              </a:lnSpc>
              <a:spcBef>
                <a:spcPts val="6"/>
              </a:spcBef>
              <a:tabLst/>
            </a:pPr>
            <a:r>
              <a:rPr sz="2700" kern="0" spc="-210" dirty="0">
                <a:solidFill>
                  <a:srgbClr val="000000">
                    <a:alpha val="100000"/>
                  </a:srgbClr>
                </a:solidFill>
                <a:latin typeface="Microsoft YaHei"/>
                <a:ea typeface="Microsoft YaHei"/>
                <a:cs typeface="Microsoft YaHei"/>
              </a:rPr>
              <a:t>（包括《新书》</a:t>
            </a:r>
            <a:r>
              <a:rPr sz="2700" kern="0" spc="-360" dirty="0">
                <a:solidFill>
                  <a:srgbClr val="000000">
                    <a:alpha val="100000"/>
                  </a:srgbClr>
                </a:solidFill>
                <a:latin typeface="Microsoft YaHei"/>
                <a:ea typeface="Microsoft YaHei"/>
                <a:cs typeface="Microsoft YaHei"/>
              </a:rPr>
              <a:t> </a:t>
            </a:r>
            <a:r>
              <a:rPr sz="2700" kern="0" spc="-210" dirty="0">
                <a:solidFill>
                  <a:srgbClr val="000000">
                    <a:alpha val="100000"/>
                  </a:srgbClr>
                </a:solidFill>
                <a:latin typeface="Microsoft YaHei"/>
                <a:ea typeface="Microsoft YaHei"/>
                <a:cs typeface="Microsoft YaHei"/>
              </a:rPr>
              <a:t>10卷）</a:t>
            </a:r>
            <a:endParaRPr lang="Microsoft YaHei" altLang="Microsoft YaHei" sz="2700" dirty="0"/>
          </a:p>
        </p:txBody>
      </p:sp>
      <p:sp>
        <p:nvSpPr>
          <p:cNvPr id="456" name="textbox 456"/>
          <p:cNvSpPr/>
          <p:nvPr/>
        </p:nvSpPr>
        <p:spPr>
          <a:xfrm>
            <a:off x="5126456" y="3322481"/>
            <a:ext cx="1450339" cy="2434589"/>
          </a:xfrm>
          <a:prstGeom prst="rect">
            <a:avLst/>
          </a:prstGeom>
        </p:spPr>
        <p:txBody>
          <a:bodyPr vert="horz" wrap="square" lIns="0" tIns="0" rIns="0" bIns="0"/>
          <a:lstStyle/>
          <a:p>
            <a:pPr algn="l" rtl="0" eaLnBrk="0">
              <a:lnSpc>
                <a:spcPct val="83341"/>
              </a:lnSpc>
              <a:tabLst/>
            </a:pPr>
            <a:endParaRPr lang="Arial" altLang="Arial" sz="100" dirty="0"/>
          </a:p>
          <a:p>
            <a:pPr marL="187325" algn="l" rtl="0" eaLnBrk="0">
              <a:lnSpc>
                <a:spcPts val="3609"/>
              </a:lnSpc>
              <a:tabLst/>
            </a:pPr>
            <a:r>
              <a:rPr sz="2600" kern="0" spc="-180" dirty="0">
                <a:solidFill>
                  <a:srgbClr val="000000">
                    <a:alpha val="100000"/>
                  </a:srgbClr>
                </a:solidFill>
                <a:latin typeface="Microsoft YaHei"/>
                <a:ea typeface="Microsoft YaHei"/>
                <a:cs typeface="Microsoft YaHei"/>
              </a:rPr>
              <a:t>《傅职》</a:t>
            </a:r>
            <a:endParaRPr lang="Microsoft YaHei" altLang="Microsoft YaHei" sz="2600" dirty="0"/>
          </a:p>
          <a:p>
            <a:pPr marL="187325" algn="l" rtl="0" eaLnBrk="0">
              <a:lnSpc>
                <a:spcPct val="170000"/>
              </a:lnSpc>
              <a:spcBef>
                <a:spcPts val="59"/>
              </a:spcBef>
              <a:tabLst/>
            </a:pPr>
            <a:r>
              <a:rPr sz="2600" kern="0" spc="-180" dirty="0">
                <a:solidFill>
                  <a:srgbClr val="000000">
                    <a:alpha val="100000"/>
                  </a:srgbClr>
                </a:solidFill>
                <a:latin typeface="Microsoft YaHei"/>
                <a:ea typeface="Microsoft YaHei"/>
                <a:cs typeface="Microsoft YaHei"/>
              </a:rPr>
              <a:t>《保傅》</a:t>
            </a:r>
            <a:r>
              <a:rPr sz="2600" kern="0" spc="20" dirty="0">
                <a:solidFill>
                  <a:srgbClr val="000000">
                    <a:alpha val="100000"/>
                  </a:srgbClr>
                </a:solidFill>
                <a:latin typeface="Microsoft YaHei"/>
                <a:ea typeface="Microsoft YaHei"/>
                <a:cs typeface="Microsoft YaHei"/>
              </a:rPr>
              <a:t> </a:t>
            </a:r>
            <a:r>
              <a:rPr sz="2600" kern="0" spc="-180" dirty="0">
                <a:solidFill>
                  <a:srgbClr val="000000">
                    <a:alpha val="100000"/>
                  </a:srgbClr>
                </a:solidFill>
                <a:latin typeface="Microsoft YaHei"/>
                <a:ea typeface="Microsoft YaHei"/>
                <a:cs typeface="Microsoft YaHei"/>
              </a:rPr>
              <a:t>《劝学》</a:t>
            </a:r>
            <a:r>
              <a:rPr sz="2600" kern="0" spc="20" dirty="0">
                <a:solidFill>
                  <a:srgbClr val="000000">
                    <a:alpha val="100000"/>
                  </a:srgbClr>
                </a:solidFill>
                <a:latin typeface="Microsoft YaHei"/>
                <a:ea typeface="Microsoft YaHei"/>
                <a:cs typeface="Microsoft YaHei"/>
              </a:rPr>
              <a:t> </a:t>
            </a:r>
            <a:r>
              <a:rPr sz="2300" kern="0" spc="-190" dirty="0">
                <a:solidFill>
                  <a:srgbClr val="000000">
                    <a:alpha val="100000"/>
                  </a:srgbClr>
                </a:solidFill>
                <a:latin typeface="Microsoft YaHei"/>
                <a:ea typeface="Microsoft YaHei"/>
                <a:cs typeface="Microsoft YaHei"/>
              </a:rPr>
              <a:t>《胎教》</a:t>
            </a:r>
            <a:endParaRPr lang="Microsoft YaHei" altLang="Microsoft YaHei" sz="2300" dirty="0"/>
          </a:p>
        </p:txBody>
      </p:sp>
      <p:sp>
        <p:nvSpPr>
          <p:cNvPr id="458" name="textbox 45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6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62" name="textbox 462"/>
          <p:cNvSpPr/>
          <p:nvPr/>
        </p:nvSpPr>
        <p:spPr>
          <a:xfrm>
            <a:off x="1562379" y="550005"/>
            <a:ext cx="2764789"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贾谊的学前教育思想</a:t>
            </a:r>
            <a:endParaRPr lang="Microsoft YaHei" altLang="Microsoft YaHei" sz="2400" dirty="0"/>
          </a:p>
        </p:txBody>
      </p:sp>
      <p:sp>
        <p:nvSpPr>
          <p:cNvPr id="464" name="path"/>
          <p:cNvSpPr/>
          <p:nvPr/>
        </p:nvSpPr>
        <p:spPr>
          <a:xfrm>
            <a:off x="5111686" y="3607498"/>
            <a:ext cx="257175" cy="2009775"/>
          </a:xfrm>
          <a:custGeom>
            <a:avLst/>
            <a:gdLst/>
            <a:ahLst/>
            <a:cxnLst/>
            <a:rect l="0" t="0" r="0" b="0"/>
            <a:pathLst>
              <a:path w="405" h="3165">
                <a:moveTo>
                  <a:pt x="382" y="3142"/>
                </a:moveTo>
                <a:cubicBezTo>
                  <a:pt x="283" y="3142"/>
                  <a:pt x="202" y="3027"/>
                  <a:pt x="202" y="2884"/>
                </a:cubicBezTo>
                <a:lnTo>
                  <a:pt x="202" y="1840"/>
                </a:lnTo>
                <a:cubicBezTo>
                  <a:pt x="202" y="1697"/>
                  <a:pt x="121" y="1582"/>
                  <a:pt x="22" y="1582"/>
                </a:cubicBezTo>
                <a:cubicBezTo>
                  <a:pt x="121" y="1582"/>
                  <a:pt x="202" y="1467"/>
                  <a:pt x="202" y="1324"/>
                </a:cubicBezTo>
                <a:lnTo>
                  <a:pt x="202" y="280"/>
                </a:lnTo>
                <a:cubicBezTo>
                  <a:pt x="202" y="137"/>
                  <a:pt x="283" y="22"/>
                  <a:pt x="382" y="22"/>
                </a:cubicBezTo>
              </a:path>
            </a:pathLst>
          </a:custGeom>
          <a:noFill/>
          <a:ln w="28575" cap="flat">
            <a:solidFill>
              <a:srgbClr val="000000">
                <a:alpha val="100000"/>
              </a:srgbClr>
            </a:solidFill>
            <a:prstDash val="solid"/>
            <a:round/>
          </a:ln>
        </p:spPr>
        <p:txBody>
          <a:bodyPr rtlCol="0"/>
          <a:lstStyle/>
          <a:p>
            <a:pPr algn="ctr"/>
            <a:endParaRPr lang="zh-CN" altLang="en-US"/>
          </a:p>
        </p:txBody>
      </p:sp>
      <p:grpSp>
        <p:nvGrpSpPr>
          <p:cNvPr id="54" name="group 54"/>
          <p:cNvGrpSpPr/>
          <p:nvPr/>
        </p:nvGrpSpPr>
        <p:grpSpPr>
          <a:xfrm rot="21600000">
            <a:off x="1584025" y="181482"/>
            <a:ext cx="2435489" cy="199231"/>
            <a:chOff x="0" y="0"/>
            <a:chExt cx="2435489" cy="199231"/>
          </a:xfrm>
        </p:grpSpPr>
        <p:pic>
          <p:nvPicPr>
            <p:cNvPr id="466" name="picture 466"/>
            <p:cNvPicPr>
              <a:picLocks noChangeAspect="1"/>
            </p:cNvPicPr>
            <p:nvPr/>
          </p:nvPicPr>
          <p:blipFill>
            <a:blip r:embed="rId3"/>
            <a:stretch>
              <a:fillRect/>
            </a:stretch>
          </p:blipFill>
          <p:spPr>
            <a:xfrm rot="21600000">
              <a:off x="13273" y="11350"/>
              <a:ext cx="2422216" cy="187880"/>
            </a:xfrm>
            <a:prstGeom prst="rect">
              <a:avLst/>
            </a:prstGeom>
          </p:spPr>
        </p:pic>
        <p:sp>
          <p:nvSpPr>
            <p:cNvPr id="468" name="textbox 468"/>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grpSp>
        <p:nvGrpSpPr>
          <p:cNvPr id="56" name="group 56"/>
          <p:cNvGrpSpPr/>
          <p:nvPr/>
        </p:nvGrpSpPr>
        <p:grpSpPr>
          <a:xfrm rot="21600000">
            <a:off x="1458465" y="1301496"/>
            <a:ext cx="932688" cy="469391"/>
            <a:chOff x="0" y="0"/>
            <a:chExt cx="932688" cy="469391"/>
          </a:xfrm>
        </p:grpSpPr>
        <p:sp>
          <p:nvSpPr>
            <p:cNvPr id="470" name="path"/>
            <p:cNvSpPr/>
            <p:nvPr/>
          </p:nvSpPr>
          <p:spPr>
            <a:xfrm>
              <a:off x="0" y="0"/>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72" name="textbox 472"/>
            <p:cNvSpPr/>
            <p:nvPr/>
          </p:nvSpPr>
          <p:spPr>
            <a:xfrm>
              <a:off x="-12700" y="-12700"/>
              <a:ext cx="958214" cy="521969"/>
            </a:xfrm>
            <a:prstGeom prst="rect">
              <a:avLst/>
            </a:prstGeom>
          </p:spPr>
          <p:txBody>
            <a:bodyPr vert="horz" wrap="square" lIns="0" tIns="0" rIns="0" bIns="0"/>
            <a:lstStyle/>
            <a:p>
              <a:pPr algn="l" rtl="0" eaLnBrk="0">
                <a:lnSpc>
                  <a:spcPct val="106000"/>
                </a:lnSpc>
                <a:tabLst/>
              </a:pPr>
              <a:endParaRPr lang="Arial" altLang="Arial" sz="1000" dirty="0"/>
            </a:p>
            <a:p>
              <a:pPr algn="l" rtl="0" eaLnBrk="0">
                <a:lnSpc>
                  <a:spcPct val="6167"/>
                </a:lnSpc>
                <a:tabLst/>
              </a:pPr>
              <a:endParaRPr lang="Arial" altLang="Arial" sz="100" dirty="0"/>
            </a:p>
            <a:p>
              <a:pPr marL="254000" algn="l" rtl="0" eaLnBrk="0">
                <a:lnSpc>
                  <a:spcPct val="80000"/>
                </a:lnSpc>
                <a:tabLst/>
              </a:pPr>
              <a:r>
                <a:rPr sz="1800" kern="0" spc="-40" dirty="0">
                  <a:solidFill>
                    <a:srgbClr val="FFFFFF">
                      <a:alpha val="100000"/>
                    </a:srgbClr>
                  </a:solidFill>
                  <a:latin typeface="Microsoft YaHei"/>
                  <a:ea typeface="Microsoft YaHei"/>
                  <a:cs typeface="Microsoft YaHei"/>
                </a:rPr>
                <a:t>二、</a:t>
              </a:r>
              <a:endParaRPr lang="Microsoft YaHei" altLang="Microsoft YaHei" sz="1800" dirty="0"/>
            </a:p>
          </p:txBody>
        </p:sp>
      </p:grpSp>
      <p:sp>
        <p:nvSpPr>
          <p:cNvPr id="474" name="textbox 474"/>
          <p:cNvSpPr/>
          <p:nvPr/>
        </p:nvSpPr>
        <p:spPr>
          <a:xfrm>
            <a:off x="2561793" y="1440850"/>
            <a:ext cx="1036955" cy="301625"/>
          </a:xfrm>
          <a:prstGeom prst="rect">
            <a:avLst/>
          </a:prstGeom>
        </p:spPr>
        <p:txBody>
          <a:bodyPr vert="horz" wrap="square" lIns="0" tIns="0" rIns="0" bIns="0"/>
          <a:lstStyle/>
          <a:p>
            <a:pPr algn="l" rtl="0" eaLnBrk="0">
              <a:lnSpc>
                <a:spcPct val="74651"/>
              </a:lnSpc>
              <a:tabLst/>
            </a:pPr>
            <a:endParaRPr lang="Arial" altLang="Arial" sz="100" dirty="0"/>
          </a:p>
          <a:p>
            <a:pPr marL="12700" algn="l" rtl="0" eaLnBrk="0">
              <a:lnSpc>
                <a:spcPct val="91000"/>
              </a:lnSpc>
              <a:tabLst/>
            </a:pPr>
            <a:r>
              <a:rPr sz="2000" kern="0" spc="-10" dirty="0">
                <a:solidFill>
                  <a:srgbClr val="000000">
                    <a:alpha val="100000"/>
                  </a:srgbClr>
                </a:solidFill>
                <a:latin typeface="Microsoft YaHei"/>
                <a:ea typeface="Microsoft YaHei"/>
                <a:cs typeface="Microsoft YaHei"/>
              </a:rPr>
              <a:t>贾谊著作</a:t>
            </a:r>
            <a:endParaRPr lang="Microsoft YaHei" altLang="Microsoft YaHei" sz="2000" dirty="0"/>
          </a:p>
        </p:txBody>
      </p:sp>
      <p:sp>
        <p:nvSpPr>
          <p:cNvPr id="47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4" name="picture 4274"/>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6" name="picture 4276"/>
          <p:cNvPicPr>
            <a:picLocks noChangeAspect="1"/>
          </p:cNvPicPr>
          <p:nvPr/>
        </p:nvPicPr>
        <p:blipFill>
          <a:blip r:embed="rId2"/>
          <a:stretch>
            <a:fillRect/>
          </a:stretch>
        </p:blipFill>
        <p:spPr>
          <a:xfrm rot="21600000">
            <a:off x="0" y="0"/>
            <a:ext cx="12192000" cy="6858000"/>
          </a:xfrm>
          <a:prstGeom prst="rect">
            <a:avLst/>
          </a:prstGeom>
        </p:spPr>
      </p:pic>
      <p:sp>
        <p:nvSpPr>
          <p:cNvPr id="427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280" name="textbox 4280"/>
          <p:cNvSpPr/>
          <p:nvPr/>
        </p:nvSpPr>
        <p:spPr>
          <a:xfrm>
            <a:off x="1392835" y="508501"/>
            <a:ext cx="9827259" cy="4360545"/>
          </a:xfrm>
          <a:prstGeom prst="rect">
            <a:avLst/>
          </a:prstGeom>
        </p:spPr>
        <p:txBody>
          <a:bodyPr vert="horz" wrap="square" lIns="0" tIns="0" rIns="0" bIns="0"/>
          <a:lstStyle/>
          <a:p>
            <a:pPr algn="l" rtl="0" eaLnBrk="0">
              <a:lnSpc>
                <a:spcPct val="87417"/>
              </a:lnSpc>
              <a:tabLst/>
            </a:pPr>
            <a:endParaRPr lang="Arial" altLang="Arial" sz="100" dirty="0"/>
          </a:p>
          <a:p>
            <a:pPr marL="133350" algn="l" rtl="0" eaLnBrk="0">
              <a:lnSpc>
                <a:spcPct val="91000"/>
              </a:lnSpc>
              <a:tabLst/>
            </a:pPr>
            <a:r>
              <a:rPr sz="2400" b="1" kern="0" spc="-10" dirty="0">
                <a:solidFill>
                  <a:srgbClr val="7F7F7F">
                    <a:alpha val="100000"/>
                  </a:srgbClr>
                </a:solidFill>
                <a:latin typeface="Microsoft YaHei"/>
                <a:ea typeface="Microsoft YaHei"/>
                <a:cs typeface="Microsoft YaHei"/>
              </a:rPr>
              <a:t>福禄贝尔的学前教育思想</a:t>
            </a:r>
            <a:endParaRPr lang="Microsoft YaHei" altLang="Microsoft YaHei" sz="2400" dirty="0"/>
          </a:p>
          <a:p>
            <a:pPr algn="l" rtl="0" eaLnBrk="0">
              <a:lnSpc>
                <a:spcPct val="121000"/>
              </a:lnSpc>
              <a:tabLst/>
            </a:pPr>
            <a:endParaRPr lang="Arial" altLang="Arial" sz="1000" dirty="0"/>
          </a:p>
          <a:p>
            <a:pPr algn="l" rtl="0" eaLnBrk="0">
              <a:lnSpc>
                <a:spcPct val="122000"/>
              </a:lnSpc>
              <a:tabLst/>
            </a:pPr>
            <a:endParaRPr lang="Arial" altLang="Arial" sz="1000" dirty="0"/>
          </a:p>
          <a:p>
            <a:pPr marL="15240" algn="l" rtl="0" eaLnBrk="0">
              <a:lnSpc>
                <a:spcPct val="91000"/>
              </a:lnSpc>
              <a:spcBef>
                <a:spcPts val="608"/>
              </a:spcBef>
              <a:tabLst/>
            </a:pPr>
            <a:r>
              <a:rPr sz="2000" b="1" kern="0" spc="-40" dirty="0">
                <a:solidFill>
                  <a:srgbClr val="000000">
                    <a:alpha val="100000"/>
                  </a:srgbClr>
                </a:solidFill>
                <a:latin typeface="Microsoft YaHei"/>
                <a:ea typeface="Microsoft YaHei"/>
                <a:cs typeface="Microsoft YaHei"/>
              </a:rPr>
              <a:t>评价福禄贝尔学前教育思想</a:t>
            </a:r>
            <a:r>
              <a:rPr sz="2000" b="1" kern="0" spc="-50" dirty="0">
                <a:solidFill>
                  <a:srgbClr val="000000">
                    <a:alpha val="100000"/>
                  </a:srgbClr>
                </a:solidFill>
                <a:latin typeface="Microsoft YaHei"/>
                <a:ea typeface="Microsoft YaHei"/>
                <a:cs typeface="Microsoft YaHei"/>
              </a:rPr>
              <a:t>？</a:t>
            </a:r>
            <a:endParaRPr lang="Microsoft YaHei" altLang="Microsoft YaHei" sz="2000" dirty="0"/>
          </a:p>
          <a:p>
            <a:pPr algn="l" rtl="0" eaLnBrk="0">
              <a:lnSpc>
                <a:spcPct val="134000"/>
              </a:lnSpc>
              <a:tabLst/>
            </a:pPr>
            <a:endParaRPr lang="Arial" altLang="Arial" sz="1000" dirty="0"/>
          </a:p>
          <a:p>
            <a:pPr marL="36830" algn="l" rtl="0" eaLnBrk="0">
              <a:lnSpc>
                <a:spcPct val="91000"/>
              </a:lnSpc>
              <a:spcBef>
                <a:spcPts val="609"/>
              </a:spcBef>
              <a:tabLst/>
            </a:pPr>
            <a:r>
              <a:rPr sz="2000" kern="0" spc="0" dirty="0">
                <a:solidFill>
                  <a:srgbClr val="000000">
                    <a:alpha val="100000"/>
                  </a:srgbClr>
                </a:solidFill>
                <a:latin typeface="Microsoft YaHei"/>
                <a:ea typeface="Microsoft YaHei"/>
                <a:cs typeface="Microsoft YaHei"/>
              </a:rPr>
              <a:t>1、 福禄贝尔创立了幼儿园教</a:t>
            </a:r>
            <a:r>
              <a:rPr sz="2000" kern="0" spc="-10" dirty="0">
                <a:solidFill>
                  <a:srgbClr val="000000">
                    <a:alpha val="100000"/>
                  </a:srgbClr>
                </a:solidFill>
                <a:latin typeface="Microsoft YaHei"/>
                <a:ea typeface="Microsoft YaHei"/>
                <a:cs typeface="Microsoft YaHei"/>
              </a:rPr>
              <a:t>育体系，是近代幼儿教育理论的奠基人。</a:t>
            </a:r>
            <a:endParaRPr lang="Microsoft YaHei" altLang="Microsoft YaHei" sz="2000" dirty="0"/>
          </a:p>
          <a:p>
            <a:pPr marL="25400" algn="l" rtl="0" eaLnBrk="0">
              <a:lnSpc>
                <a:spcPct val="83000"/>
              </a:lnSpc>
              <a:spcBef>
                <a:spcPts val="1406"/>
              </a:spcBef>
              <a:tabLst/>
            </a:pPr>
            <a:r>
              <a:rPr sz="2000" kern="0" spc="0" dirty="0">
                <a:solidFill>
                  <a:srgbClr val="000000">
                    <a:alpha val="100000"/>
                  </a:srgbClr>
                </a:solidFill>
                <a:latin typeface="Microsoft YaHei"/>
                <a:ea typeface="Microsoft YaHei"/>
                <a:cs typeface="Microsoft YaHei"/>
              </a:rPr>
              <a:t>2、他的幼儿教育理论和实践对世界幼儿教育理论体系的形成</a:t>
            </a:r>
            <a:r>
              <a:rPr sz="2000" kern="0" spc="-10" dirty="0">
                <a:solidFill>
                  <a:srgbClr val="000000">
                    <a:alpha val="100000"/>
                  </a:srgbClr>
                </a:solidFill>
                <a:latin typeface="Microsoft YaHei"/>
                <a:ea typeface="Microsoft YaHei"/>
                <a:cs typeface="Microsoft YaHei"/>
              </a:rPr>
              <a:t>和发展，及幼儿园的发展产</a:t>
            </a:r>
            <a:endParaRPr lang="Microsoft YaHei" altLang="Microsoft YaHei" sz="2000" dirty="0"/>
          </a:p>
          <a:p>
            <a:pPr marL="13970" algn="l" rtl="0" eaLnBrk="0">
              <a:lnSpc>
                <a:spcPts val="3591"/>
              </a:lnSpc>
              <a:tabLst/>
            </a:pPr>
            <a:r>
              <a:rPr sz="2000" kern="0" spc="-180" dirty="0">
                <a:solidFill>
                  <a:srgbClr val="000000">
                    <a:alpha val="100000"/>
                  </a:srgbClr>
                </a:solidFill>
                <a:latin typeface="Microsoft YaHei"/>
                <a:ea typeface="Microsoft YaHei"/>
                <a:cs typeface="Microsoft YaHei"/>
              </a:rPr>
              <a:t>生了广泛影响。</a:t>
            </a:r>
            <a:endParaRPr lang="Microsoft YaHei" altLang="Microsoft YaHei" sz="2000" dirty="0"/>
          </a:p>
          <a:p>
            <a:pPr marL="27940" algn="l" rtl="0" eaLnBrk="0">
              <a:lnSpc>
                <a:spcPct val="83000"/>
              </a:lnSpc>
              <a:spcBef>
                <a:spcPts val="1621"/>
              </a:spcBef>
              <a:tabLst/>
            </a:pPr>
            <a:r>
              <a:rPr sz="2000" kern="0" spc="-30" dirty="0">
                <a:solidFill>
                  <a:srgbClr val="000000">
                    <a:alpha val="100000"/>
                  </a:srgbClr>
                </a:solidFill>
                <a:latin typeface="Microsoft YaHei"/>
                <a:ea typeface="Microsoft YaHei"/>
                <a:cs typeface="Microsoft YaHei"/>
              </a:rPr>
              <a:t>3、他对游戏、儿童自主活动、手工作业、园艺等教育形式的重视，</a:t>
            </a:r>
            <a:r>
              <a:rPr sz="2000" kern="0" spc="45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迄今仍在学前教育界</a:t>
            </a:r>
            <a:endParaRPr lang="Microsoft YaHei" altLang="Microsoft YaHei" sz="2000" dirty="0"/>
          </a:p>
          <a:p>
            <a:pPr marL="13334" algn="l" rtl="0" eaLnBrk="0">
              <a:lnSpc>
                <a:spcPts val="3585"/>
              </a:lnSpc>
              <a:tabLst/>
            </a:pPr>
            <a:r>
              <a:rPr sz="2000" kern="0" spc="-160" dirty="0">
                <a:solidFill>
                  <a:srgbClr val="000000">
                    <a:alpha val="100000"/>
                  </a:srgbClr>
                </a:solidFill>
                <a:latin typeface="Microsoft YaHei"/>
                <a:ea typeface="Microsoft YaHei"/>
                <a:cs typeface="Microsoft YaHei"/>
              </a:rPr>
              <a:t>发挥着广泛影响。</a:t>
            </a:r>
            <a:endParaRPr lang="Microsoft YaHei" altLang="Microsoft YaHei" sz="2000" dirty="0"/>
          </a:p>
          <a:p>
            <a:pPr marL="12700" algn="l" rtl="0" eaLnBrk="0">
              <a:lnSpc>
                <a:spcPct val="83000"/>
              </a:lnSpc>
              <a:spcBef>
                <a:spcPts val="1615"/>
              </a:spcBef>
              <a:tabLst/>
            </a:pPr>
            <a:r>
              <a:rPr sz="2000" kern="0" spc="-30" dirty="0">
                <a:solidFill>
                  <a:srgbClr val="000000">
                    <a:alpha val="100000"/>
                  </a:srgbClr>
                </a:solidFill>
                <a:latin typeface="Microsoft YaHei"/>
                <a:ea typeface="Microsoft YaHei"/>
                <a:cs typeface="Microsoft YaHei"/>
              </a:rPr>
              <a:t>4、他的幼儿教育理论知识有很多值得</a:t>
            </a:r>
            <a:r>
              <a:rPr sz="2000" kern="0" spc="-40" dirty="0">
                <a:solidFill>
                  <a:srgbClr val="000000">
                    <a:alpha val="100000"/>
                  </a:srgbClr>
                </a:solidFill>
                <a:latin typeface="Microsoft YaHei"/>
                <a:ea typeface="Microsoft YaHei"/>
                <a:cs typeface="Microsoft YaHei"/>
              </a:rPr>
              <a:t>父母、教师学习借鉴。</a:t>
            </a:r>
            <a:endParaRPr lang="Microsoft YaHei" altLang="Microsoft YaHei" sz="2000" dirty="0"/>
          </a:p>
          <a:p>
            <a:pPr marL="31750" algn="l" rtl="0" eaLnBrk="0">
              <a:lnSpc>
                <a:spcPts val="3605"/>
              </a:lnSpc>
              <a:tabLst/>
            </a:pPr>
            <a:r>
              <a:rPr sz="2000" kern="0" spc="-40" dirty="0">
                <a:solidFill>
                  <a:srgbClr val="000000">
                    <a:alpha val="100000"/>
                  </a:srgbClr>
                </a:solidFill>
                <a:latin typeface="Microsoft YaHei"/>
                <a:ea typeface="Microsoft YaHei"/>
                <a:cs typeface="Microsoft YaHei"/>
              </a:rPr>
              <a:t>5、但他的理论带有宗教神秘主</a:t>
            </a:r>
            <a:r>
              <a:rPr sz="2000" kern="0" spc="-50" dirty="0">
                <a:solidFill>
                  <a:srgbClr val="000000">
                    <a:alpha val="100000"/>
                  </a:srgbClr>
                </a:solidFill>
                <a:latin typeface="Microsoft YaHei"/>
                <a:ea typeface="Microsoft YaHei"/>
                <a:cs typeface="Microsoft YaHei"/>
              </a:rPr>
              <a:t>义和形式主义的倾向。</a:t>
            </a:r>
            <a:endParaRPr lang="Microsoft YaHei" altLang="Microsoft YaHei" sz="2000" dirty="0"/>
          </a:p>
        </p:txBody>
      </p:sp>
      <p:sp>
        <p:nvSpPr>
          <p:cNvPr id="4282" name="textbox 428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28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70" name="group 570"/>
          <p:cNvGrpSpPr/>
          <p:nvPr/>
        </p:nvGrpSpPr>
        <p:grpSpPr>
          <a:xfrm rot="21600000">
            <a:off x="11284681" y="5990831"/>
            <a:ext cx="907318" cy="867168"/>
            <a:chOff x="0" y="0"/>
            <a:chExt cx="907318" cy="867168"/>
          </a:xfrm>
        </p:grpSpPr>
        <p:pic>
          <p:nvPicPr>
            <p:cNvPr id="4286" name="picture 4286"/>
            <p:cNvPicPr>
              <a:picLocks noChangeAspect="1"/>
            </p:cNvPicPr>
            <p:nvPr/>
          </p:nvPicPr>
          <p:blipFill>
            <a:blip r:embed="rId3"/>
            <a:stretch>
              <a:fillRect/>
            </a:stretch>
          </p:blipFill>
          <p:spPr>
            <a:xfrm rot="21600000">
              <a:off x="0" y="0"/>
              <a:ext cx="907318" cy="867168"/>
            </a:xfrm>
            <a:prstGeom prst="rect">
              <a:avLst/>
            </a:prstGeom>
          </p:spPr>
        </p:pic>
        <p:sp>
          <p:nvSpPr>
            <p:cNvPr id="4288" name="textbox 4288"/>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854"/>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grpSp>
        <p:nvGrpSpPr>
          <p:cNvPr id="572" name="group 572"/>
          <p:cNvGrpSpPr/>
          <p:nvPr/>
        </p:nvGrpSpPr>
        <p:grpSpPr>
          <a:xfrm rot="21600000">
            <a:off x="1584024" y="181482"/>
            <a:ext cx="2435306" cy="199231"/>
            <a:chOff x="0" y="0"/>
            <a:chExt cx="2435306" cy="199231"/>
          </a:xfrm>
        </p:grpSpPr>
        <p:pic>
          <p:nvPicPr>
            <p:cNvPr id="4290" name="picture 4290"/>
            <p:cNvPicPr>
              <a:picLocks noChangeAspect="1"/>
            </p:cNvPicPr>
            <p:nvPr/>
          </p:nvPicPr>
          <p:blipFill>
            <a:blip r:embed="rId5"/>
            <a:stretch>
              <a:fillRect/>
            </a:stretch>
          </p:blipFill>
          <p:spPr>
            <a:xfrm rot="21600000">
              <a:off x="13274" y="11350"/>
              <a:ext cx="2422031" cy="187881"/>
            </a:xfrm>
            <a:prstGeom prst="rect">
              <a:avLst/>
            </a:prstGeom>
          </p:spPr>
        </p:pic>
        <p:sp>
          <p:nvSpPr>
            <p:cNvPr id="4292" name="textbox 4292"/>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外国近代学前教育思想</a:t>
              </a:r>
              <a:endParaRPr lang="Microsoft YaHei" altLang="Microsoft YaHei" sz="1400" dirty="0"/>
            </a:p>
          </p:txBody>
        </p:sp>
      </p:grpSp>
      <p:sp>
        <p:nvSpPr>
          <p:cNvPr id="429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96" name="picture 4296"/>
          <p:cNvPicPr>
            <a:picLocks noChangeAspect="1"/>
          </p:cNvPicPr>
          <p:nvPr/>
        </p:nvPicPr>
        <p:blipFill>
          <a:blip r:embed="rId2"/>
          <a:stretch>
            <a:fillRect/>
          </a:stretch>
        </p:blipFill>
        <p:spPr>
          <a:xfrm rot="21600000">
            <a:off x="0" y="0"/>
            <a:ext cx="12192000" cy="6858000"/>
          </a:xfrm>
          <a:prstGeom prst="rect">
            <a:avLst/>
          </a:prstGeom>
        </p:spPr>
      </p:pic>
      <p:sp>
        <p:nvSpPr>
          <p:cNvPr id="429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00" name="textbox 4300"/>
          <p:cNvSpPr/>
          <p:nvPr/>
        </p:nvSpPr>
        <p:spPr>
          <a:xfrm>
            <a:off x="3548375" y="2309785"/>
            <a:ext cx="5097145"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90" dirty="0">
                <a:solidFill>
                  <a:srgbClr val="E9A54E">
                    <a:alpha val="100000"/>
                  </a:srgbClr>
                </a:solidFill>
                <a:latin typeface="Microsoft YaHei"/>
                <a:ea typeface="Microsoft YaHei"/>
                <a:cs typeface="Microsoft YaHei"/>
              </a:rPr>
              <a:t>外国现代学前教育发展</a:t>
            </a:r>
            <a:endParaRPr lang="Microsoft YaHei" altLang="Microsoft YaHei" sz="3900" dirty="0"/>
          </a:p>
        </p:txBody>
      </p:sp>
      <p:grpSp>
        <p:nvGrpSpPr>
          <p:cNvPr id="574" name="group 574"/>
          <p:cNvGrpSpPr/>
          <p:nvPr/>
        </p:nvGrpSpPr>
        <p:grpSpPr>
          <a:xfrm rot="21600000">
            <a:off x="5005828" y="1103286"/>
            <a:ext cx="2049053" cy="529933"/>
            <a:chOff x="0" y="0"/>
            <a:chExt cx="2049053" cy="529933"/>
          </a:xfrm>
        </p:grpSpPr>
        <p:pic>
          <p:nvPicPr>
            <p:cNvPr id="4302" name="picture 4302"/>
            <p:cNvPicPr>
              <a:picLocks noChangeAspect="1"/>
            </p:cNvPicPr>
            <p:nvPr/>
          </p:nvPicPr>
          <p:blipFill>
            <a:blip r:embed="rId3"/>
            <a:stretch>
              <a:fillRect/>
            </a:stretch>
          </p:blipFill>
          <p:spPr>
            <a:xfrm rot="21600000">
              <a:off x="12417" y="18952"/>
              <a:ext cx="2036636" cy="510980"/>
            </a:xfrm>
            <a:prstGeom prst="rect">
              <a:avLst/>
            </a:prstGeom>
          </p:spPr>
        </p:pic>
        <p:sp>
          <p:nvSpPr>
            <p:cNvPr id="4304" name="textbox 4304"/>
            <p:cNvSpPr/>
            <p:nvPr/>
          </p:nvSpPr>
          <p:spPr>
            <a:xfrm>
              <a:off x="-12700" y="-12700"/>
              <a:ext cx="2074545"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第十一章</a:t>
              </a:r>
              <a:endParaRPr lang="Microsoft YaHei" altLang="Microsoft YaHei" sz="3900" dirty="0"/>
            </a:p>
          </p:txBody>
        </p:sp>
      </p:grpSp>
      <p:sp>
        <p:nvSpPr>
          <p:cNvPr id="430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8" name="picture 4308"/>
          <p:cNvPicPr>
            <a:picLocks noChangeAspect="1"/>
          </p:cNvPicPr>
          <p:nvPr/>
        </p:nvPicPr>
        <p:blipFill>
          <a:blip r:embed="rId2"/>
          <a:stretch>
            <a:fillRect/>
          </a:stretch>
        </p:blipFill>
        <p:spPr>
          <a:xfrm rot="21600000">
            <a:off x="0" y="0"/>
            <a:ext cx="12192000" cy="6858000"/>
          </a:xfrm>
          <a:prstGeom prst="rect">
            <a:avLst/>
          </a:prstGeom>
        </p:spPr>
      </p:pic>
      <p:sp>
        <p:nvSpPr>
          <p:cNvPr id="431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12" name="textbox 4312"/>
          <p:cNvSpPr/>
          <p:nvPr/>
        </p:nvSpPr>
        <p:spPr>
          <a:xfrm>
            <a:off x="1394107" y="508501"/>
            <a:ext cx="9732644" cy="5385434"/>
          </a:xfrm>
          <a:prstGeom prst="rect">
            <a:avLst/>
          </a:prstGeom>
        </p:spPr>
        <p:txBody>
          <a:bodyPr vert="horz" wrap="square" lIns="0" tIns="0" rIns="0" bIns="0"/>
          <a:lstStyle/>
          <a:p>
            <a:pPr algn="l" rtl="0" eaLnBrk="0">
              <a:lnSpc>
                <a:spcPct val="87417"/>
              </a:lnSpc>
              <a:tabLst/>
            </a:pPr>
            <a:endParaRPr lang="Arial" altLang="Arial" sz="100" dirty="0"/>
          </a:p>
          <a:p>
            <a:pPr marL="131445" algn="l" rtl="0" eaLnBrk="0">
              <a:lnSpc>
                <a:spcPct val="91000"/>
              </a:lnSpc>
              <a:tabLst/>
            </a:pPr>
            <a:r>
              <a:rPr sz="2400" b="1" kern="0" spc="-10" dirty="0">
                <a:solidFill>
                  <a:srgbClr val="7F7F7F">
                    <a:alpha val="100000"/>
                  </a:srgbClr>
                </a:solidFill>
                <a:latin typeface="Microsoft YaHei"/>
                <a:ea typeface="Microsoft YaHei"/>
                <a:cs typeface="Microsoft YaHei"/>
              </a:rPr>
              <a:t>现代英国的学前教育发展</a:t>
            </a:r>
            <a:endParaRPr lang="Microsoft YaHei" altLang="Microsoft YaHei" sz="2400" dirty="0"/>
          </a:p>
          <a:p>
            <a:pPr algn="l" rtl="0" eaLnBrk="0">
              <a:lnSpc>
                <a:spcPct val="127000"/>
              </a:lnSpc>
              <a:tabLst/>
            </a:pPr>
            <a:endParaRPr lang="Arial" altLang="Arial" sz="1000" dirty="0"/>
          </a:p>
          <a:p>
            <a:pPr algn="l" rtl="0" eaLnBrk="0">
              <a:lnSpc>
                <a:spcPct val="128000"/>
              </a:lnSpc>
              <a:tabLst/>
            </a:pPr>
            <a:endParaRPr lang="Arial" altLang="Arial" sz="1000" dirty="0"/>
          </a:p>
          <a:p>
            <a:pPr algn="l" rtl="0" eaLnBrk="0">
              <a:lnSpc>
                <a:spcPct val="128000"/>
              </a:lnSpc>
              <a:tabLst/>
            </a:pPr>
            <a:endParaRPr lang="Arial" altLang="Arial" sz="1000" dirty="0"/>
          </a:p>
          <a:p>
            <a:pPr marL="16509" algn="l" rtl="0" eaLnBrk="0">
              <a:lnSpc>
                <a:spcPct val="83000"/>
              </a:lnSpc>
              <a:spcBef>
                <a:spcPts val="605"/>
              </a:spcBef>
              <a:tabLst/>
            </a:pPr>
            <a:r>
              <a:rPr sz="2000" b="1" kern="0" spc="-10" dirty="0">
                <a:solidFill>
                  <a:srgbClr val="000000">
                    <a:alpha val="100000"/>
                  </a:srgbClr>
                </a:solidFill>
                <a:latin typeface="Microsoft YaHei"/>
                <a:ea typeface="Microsoft YaHei"/>
                <a:cs typeface="Microsoft YaHei"/>
              </a:rPr>
              <a:t>一、</a:t>
            </a:r>
            <a:r>
              <a:rPr sz="2000" b="1" kern="0" spc="-410" dirty="0">
                <a:solidFill>
                  <a:srgbClr val="000000">
                    <a:alpha val="100000"/>
                  </a:srgbClr>
                </a:solidFill>
                <a:latin typeface="Microsoft YaHei"/>
                <a:ea typeface="Microsoft YaHei"/>
                <a:cs typeface="Microsoft YaHei"/>
              </a:rPr>
              <a:t> </a:t>
            </a:r>
            <a:r>
              <a:rPr sz="2000" b="1" kern="0" spc="-10" dirty="0">
                <a:solidFill>
                  <a:srgbClr val="000000">
                    <a:alpha val="100000"/>
                  </a:srgbClr>
                </a:solidFill>
                <a:latin typeface="Microsoft YaHei"/>
                <a:ea typeface="Microsoft YaHei"/>
                <a:cs typeface="Microsoft YaHei"/>
              </a:rPr>
              <a:t>19世纪末至二战</a:t>
            </a:r>
            <a:r>
              <a:rPr sz="2000" b="1" kern="0" spc="-20" dirty="0">
                <a:solidFill>
                  <a:srgbClr val="000000">
                    <a:alpha val="100000"/>
                  </a:srgbClr>
                </a:solidFill>
                <a:latin typeface="Microsoft YaHei"/>
                <a:ea typeface="Microsoft YaHei"/>
                <a:cs typeface="Microsoft YaHei"/>
              </a:rPr>
              <a:t>前的学前教育</a:t>
            </a:r>
            <a:endParaRPr lang="Microsoft YaHei" altLang="Microsoft YaHei" sz="2000" dirty="0"/>
          </a:p>
          <a:p>
            <a:pPr marL="170179" algn="l" rtl="0" eaLnBrk="0">
              <a:lnSpc>
                <a:spcPts val="3837"/>
              </a:lnSpc>
              <a:tabLst/>
            </a:pPr>
            <a:r>
              <a:rPr sz="2000" b="1" kern="0" spc="-80" dirty="0">
                <a:solidFill>
                  <a:srgbClr val="000000">
                    <a:alpha val="100000"/>
                  </a:srgbClr>
                </a:solidFill>
                <a:latin typeface="Microsoft YaHei"/>
                <a:ea typeface="Microsoft YaHei"/>
                <a:cs typeface="Microsoft YaHei"/>
              </a:rPr>
              <a:t>（一）麦克米伦姐妹创立的保育学校</a:t>
            </a:r>
            <a:endParaRPr lang="Microsoft YaHei" altLang="Microsoft YaHei" sz="2000" dirty="0"/>
          </a:p>
          <a:p>
            <a:pPr marL="35559" algn="l" rtl="0" eaLnBrk="0">
              <a:lnSpc>
                <a:spcPct val="83000"/>
              </a:lnSpc>
              <a:spcBef>
                <a:spcPts val="1359"/>
              </a:spcBef>
              <a:tabLst/>
            </a:pPr>
            <a:r>
              <a:rPr sz="2000" kern="0" spc="-20" dirty="0">
                <a:solidFill>
                  <a:srgbClr val="000000">
                    <a:alpha val="100000"/>
                  </a:srgbClr>
                </a:solidFill>
                <a:latin typeface="Microsoft YaHei"/>
                <a:ea typeface="Microsoft YaHei"/>
                <a:cs typeface="Microsoft YaHei"/>
              </a:rPr>
              <a:t>1、</a:t>
            </a:r>
            <a:r>
              <a:rPr sz="2000" kern="0" spc="-39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1908，实验诊疗所—</a:t>
            </a:r>
            <a:r>
              <a:rPr sz="2000" kern="0" spc="-38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1910，学校治疗中心—</a:t>
            </a:r>
            <a:r>
              <a:rPr sz="2000" kern="0" spc="-39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1911，野营学校—</a:t>
            </a:r>
            <a:r>
              <a:rPr sz="2000" kern="0" spc="-38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1913，野外保育学</a:t>
            </a:r>
            <a:endParaRPr lang="Microsoft YaHei" altLang="Microsoft YaHei" sz="2000" dirty="0"/>
          </a:p>
          <a:p>
            <a:pPr marL="12700" algn="l" rtl="0" eaLnBrk="0">
              <a:lnSpc>
                <a:spcPts val="3599"/>
              </a:lnSpc>
              <a:tabLst/>
            </a:pPr>
            <a:r>
              <a:rPr sz="2000" kern="0" spc="-10" dirty="0">
                <a:solidFill>
                  <a:srgbClr val="000000">
                    <a:alpha val="100000"/>
                  </a:srgbClr>
                </a:solidFill>
                <a:latin typeface="Microsoft YaHei"/>
                <a:ea typeface="Microsoft YaHei"/>
                <a:cs typeface="Microsoft YaHei"/>
              </a:rPr>
              <a:t>校—</a:t>
            </a:r>
            <a:r>
              <a:rPr sz="2000" kern="0" spc="-39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1919，保育学校有13所——</a:t>
            </a:r>
            <a:r>
              <a:rPr sz="2000" kern="0" spc="-39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a:t>
            </a:r>
            <a:r>
              <a:rPr sz="2000" kern="0" spc="-20" dirty="0">
                <a:solidFill>
                  <a:srgbClr val="000000">
                    <a:alpha val="100000"/>
                  </a:srgbClr>
                </a:solidFill>
                <a:latin typeface="Microsoft YaHei"/>
                <a:ea typeface="Microsoft YaHei"/>
                <a:cs typeface="Microsoft YaHei"/>
              </a:rPr>
              <a:t>23，“保育学校联盟”</a:t>
            </a:r>
            <a:endParaRPr lang="Microsoft YaHei" altLang="Microsoft YaHei" sz="2000" dirty="0"/>
          </a:p>
          <a:p>
            <a:pPr marL="23495" algn="l" rtl="0" eaLnBrk="0">
              <a:lnSpc>
                <a:spcPct val="91000"/>
              </a:lnSpc>
              <a:spcBef>
                <a:spcPts val="1617"/>
              </a:spcBef>
              <a:tabLst/>
            </a:pPr>
            <a:r>
              <a:rPr sz="2000" kern="0" spc="-20" dirty="0">
                <a:solidFill>
                  <a:srgbClr val="000000">
                    <a:alpha val="100000"/>
                  </a:srgbClr>
                </a:solidFill>
                <a:latin typeface="Microsoft YaHei"/>
                <a:ea typeface="Microsoft YaHei"/>
                <a:cs typeface="Microsoft YaHei"/>
              </a:rPr>
              <a:t>2、目标：为幼儿提</a:t>
            </a:r>
            <a:r>
              <a:rPr sz="2000" kern="0" spc="-30" dirty="0">
                <a:solidFill>
                  <a:srgbClr val="000000">
                    <a:alpha val="100000"/>
                  </a:srgbClr>
                </a:solidFill>
                <a:latin typeface="Microsoft YaHei"/>
                <a:ea typeface="Microsoft YaHei"/>
                <a:cs typeface="Microsoft YaHei"/>
              </a:rPr>
              <a:t>供适宜的环境，改善贫民区幼儿的健康状况。</a:t>
            </a:r>
            <a:endParaRPr lang="Microsoft YaHei" altLang="Microsoft YaHei" sz="2000" dirty="0"/>
          </a:p>
          <a:p>
            <a:pPr marL="234950"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方法：借鉴福禄贝尔和蒙台梭利教学法。</a:t>
            </a:r>
            <a:endParaRPr lang="Microsoft YaHei" altLang="Microsoft YaHei" sz="2000" dirty="0"/>
          </a:p>
          <a:p>
            <a:pPr marL="170179" algn="l" rtl="0" eaLnBrk="0">
              <a:lnSpc>
                <a:spcPts val="2645"/>
              </a:lnSpc>
              <a:spcBef>
                <a:spcPts val="1001"/>
              </a:spcBef>
              <a:tabLst/>
            </a:pPr>
            <a:r>
              <a:rPr sz="2000" b="1" kern="0" spc="-140" dirty="0">
                <a:solidFill>
                  <a:srgbClr val="000000">
                    <a:alpha val="100000"/>
                  </a:srgbClr>
                </a:solidFill>
                <a:latin typeface="Microsoft YaHei"/>
                <a:ea typeface="Microsoft YaHei"/>
                <a:cs typeface="Microsoft YaHei"/>
              </a:rPr>
              <a:t>（二） 1918</a:t>
            </a:r>
            <a:r>
              <a:rPr sz="2000" b="1" kern="0" spc="-350" dirty="0">
                <a:solidFill>
                  <a:srgbClr val="000000">
                    <a:alpha val="100000"/>
                  </a:srgbClr>
                </a:solidFill>
                <a:latin typeface="Microsoft YaHei"/>
                <a:ea typeface="Microsoft YaHei"/>
                <a:cs typeface="Microsoft YaHei"/>
              </a:rPr>
              <a:t> </a:t>
            </a:r>
            <a:r>
              <a:rPr sz="2000" b="1" kern="0" spc="-140" dirty="0">
                <a:solidFill>
                  <a:srgbClr val="000000">
                    <a:alpha val="100000"/>
                  </a:srgbClr>
                </a:solidFill>
                <a:latin typeface="Microsoft YaHei"/>
                <a:ea typeface="Microsoft YaHei"/>
                <a:cs typeface="Microsoft YaHei"/>
              </a:rPr>
              <a:t>，《费舍法案</a:t>
            </a:r>
            <a:r>
              <a:rPr sz="2000" b="1" kern="0" spc="-150" dirty="0">
                <a:solidFill>
                  <a:srgbClr val="000000">
                    <a:alpha val="100000"/>
                  </a:srgbClr>
                </a:solidFill>
                <a:latin typeface="Microsoft YaHei"/>
                <a:ea typeface="Microsoft YaHei"/>
                <a:cs typeface="Microsoft YaHei"/>
              </a:rPr>
              <a:t>》</a:t>
            </a:r>
            <a:endParaRPr lang="Microsoft YaHei" altLang="Microsoft YaHei" sz="2000" dirty="0"/>
          </a:p>
          <a:p>
            <a:pPr marL="35559" algn="l" rtl="0" eaLnBrk="0">
              <a:lnSpc>
                <a:spcPct val="91000"/>
              </a:lnSpc>
              <a:spcBef>
                <a:spcPts val="1368"/>
              </a:spcBef>
              <a:tabLst/>
            </a:pPr>
            <a:r>
              <a:rPr sz="2000" kern="0" spc="-60" dirty="0">
                <a:solidFill>
                  <a:srgbClr val="000000">
                    <a:alpha val="100000"/>
                  </a:srgbClr>
                </a:solidFill>
                <a:latin typeface="Microsoft YaHei"/>
                <a:ea typeface="Microsoft YaHei"/>
                <a:cs typeface="Microsoft YaHei"/>
              </a:rPr>
              <a:t>1、正式将保育纳入到国民教育制度</a:t>
            </a:r>
            <a:r>
              <a:rPr sz="2000" kern="0" spc="-70" dirty="0">
                <a:solidFill>
                  <a:srgbClr val="000000">
                    <a:alpha val="100000"/>
                  </a:srgbClr>
                </a:solidFill>
                <a:latin typeface="Microsoft YaHei"/>
                <a:ea typeface="Microsoft YaHei"/>
                <a:cs typeface="Microsoft YaHei"/>
              </a:rPr>
              <a:t>中。</a:t>
            </a:r>
            <a:endParaRPr lang="Microsoft YaHei" altLang="Microsoft YaHei" sz="2000" dirty="0"/>
          </a:p>
          <a:p>
            <a:pPr marL="23495" algn="l" rtl="0" eaLnBrk="0">
              <a:lnSpc>
                <a:spcPct val="83000"/>
              </a:lnSpc>
              <a:spcBef>
                <a:spcPts val="1412"/>
              </a:spcBef>
              <a:tabLst/>
            </a:pPr>
            <a:r>
              <a:rPr sz="2000" kern="0" spc="-30" dirty="0">
                <a:solidFill>
                  <a:srgbClr val="000000">
                    <a:alpha val="100000"/>
                  </a:srgbClr>
                </a:solidFill>
                <a:latin typeface="Microsoft YaHei"/>
                <a:ea typeface="Microsoft YaHei"/>
                <a:cs typeface="Microsoft YaHei"/>
              </a:rPr>
              <a:t>2、保育学校实行免费入学，承认13所保育学校资质并对其进行国库补助。</a:t>
            </a:r>
            <a:endParaRPr lang="Microsoft YaHei" altLang="Microsoft YaHei" sz="2000" dirty="0"/>
          </a:p>
          <a:p>
            <a:pPr marL="26669" algn="l" rtl="0" eaLnBrk="0">
              <a:lnSpc>
                <a:spcPts val="3597"/>
              </a:lnSpc>
              <a:tabLst/>
            </a:pPr>
            <a:r>
              <a:rPr sz="2000" kern="0" spc="-40" dirty="0">
                <a:solidFill>
                  <a:srgbClr val="000000">
                    <a:alpha val="100000"/>
                  </a:srgbClr>
                </a:solidFill>
                <a:latin typeface="Microsoft YaHei"/>
                <a:ea typeface="Microsoft YaHei"/>
                <a:cs typeface="Microsoft YaHei"/>
              </a:rPr>
              <a:t>3、将义务教育年限提高到5-14</a:t>
            </a:r>
            <a:r>
              <a:rPr sz="2000" kern="0" spc="-50" dirty="0">
                <a:solidFill>
                  <a:srgbClr val="000000">
                    <a:alpha val="100000"/>
                  </a:srgbClr>
                </a:solidFill>
                <a:latin typeface="Microsoft YaHei"/>
                <a:ea typeface="Microsoft YaHei"/>
                <a:cs typeface="Microsoft YaHei"/>
              </a:rPr>
              <a:t>岁，</a:t>
            </a:r>
            <a:r>
              <a:rPr sz="2000" kern="0" spc="14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小学分为5-7,7-11两阶段。</a:t>
            </a:r>
            <a:endParaRPr lang="Microsoft YaHei" altLang="Microsoft YaHei" sz="2000" dirty="0"/>
          </a:p>
        </p:txBody>
      </p:sp>
      <p:sp>
        <p:nvSpPr>
          <p:cNvPr id="4314" name="textbox 431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31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76" name="group 576"/>
          <p:cNvGrpSpPr/>
          <p:nvPr/>
        </p:nvGrpSpPr>
        <p:grpSpPr>
          <a:xfrm rot="21600000">
            <a:off x="1584024" y="181482"/>
            <a:ext cx="2600974" cy="199231"/>
            <a:chOff x="0" y="0"/>
            <a:chExt cx="2600974" cy="199231"/>
          </a:xfrm>
        </p:grpSpPr>
        <p:pic>
          <p:nvPicPr>
            <p:cNvPr id="4318" name="picture 4318"/>
            <p:cNvPicPr>
              <a:picLocks noChangeAspect="1"/>
            </p:cNvPicPr>
            <p:nvPr/>
          </p:nvPicPr>
          <p:blipFill>
            <a:blip r:embed="rId3"/>
            <a:stretch>
              <a:fillRect/>
            </a:stretch>
          </p:blipFill>
          <p:spPr>
            <a:xfrm rot="21600000">
              <a:off x="12058" y="11350"/>
              <a:ext cx="2588915" cy="187881"/>
            </a:xfrm>
            <a:prstGeom prst="rect">
              <a:avLst/>
            </a:prstGeom>
          </p:spPr>
        </p:pic>
        <p:sp>
          <p:nvSpPr>
            <p:cNvPr id="4320" name="textbox 4320"/>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32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4" name="picture 4324"/>
          <p:cNvPicPr>
            <a:picLocks noChangeAspect="1"/>
          </p:cNvPicPr>
          <p:nvPr/>
        </p:nvPicPr>
        <p:blipFill>
          <a:blip r:embed="rId2"/>
          <a:stretch>
            <a:fillRect/>
          </a:stretch>
        </p:blipFill>
        <p:spPr>
          <a:xfrm rot="21600000">
            <a:off x="0" y="0"/>
            <a:ext cx="12192000" cy="6858000"/>
          </a:xfrm>
          <a:prstGeom prst="rect">
            <a:avLst/>
          </a:prstGeom>
        </p:spPr>
      </p:pic>
      <p:sp>
        <p:nvSpPr>
          <p:cNvPr id="432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28" name="textbox 4328"/>
          <p:cNvSpPr/>
          <p:nvPr/>
        </p:nvSpPr>
        <p:spPr>
          <a:xfrm>
            <a:off x="1390799" y="508501"/>
            <a:ext cx="9957434" cy="5971540"/>
          </a:xfrm>
          <a:prstGeom prst="rect">
            <a:avLst/>
          </a:prstGeom>
        </p:spPr>
        <p:txBody>
          <a:bodyPr vert="horz" wrap="square" lIns="0" tIns="0" rIns="0" bIns="0"/>
          <a:lstStyle/>
          <a:p>
            <a:pPr algn="l" rtl="0" eaLnBrk="0">
              <a:lnSpc>
                <a:spcPct val="87417"/>
              </a:lnSpc>
              <a:tabLst/>
            </a:pPr>
            <a:endParaRPr lang="Arial" altLang="Arial" sz="100" dirty="0"/>
          </a:p>
          <a:p>
            <a:pPr marL="135254" algn="l" rtl="0" eaLnBrk="0">
              <a:lnSpc>
                <a:spcPct val="91000"/>
              </a:lnSpc>
              <a:tabLst/>
            </a:pPr>
            <a:r>
              <a:rPr sz="2400" b="1" kern="0" spc="-10" dirty="0">
                <a:solidFill>
                  <a:srgbClr val="7F7F7F">
                    <a:alpha val="100000"/>
                  </a:srgbClr>
                </a:solidFill>
                <a:latin typeface="Microsoft YaHei"/>
                <a:ea typeface="Microsoft YaHei"/>
                <a:cs typeface="Microsoft YaHei"/>
              </a:rPr>
              <a:t>现代英国的学前教育发展</a:t>
            </a:r>
            <a:endParaRPr lang="Microsoft YaHei" altLang="Microsoft YaHei" sz="2400" dirty="0"/>
          </a:p>
          <a:p>
            <a:pPr algn="l" rtl="0" eaLnBrk="0">
              <a:lnSpc>
                <a:spcPct val="120000"/>
              </a:lnSpc>
              <a:tabLst/>
            </a:pPr>
            <a:endParaRPr lang="Arial" altLang="Arial" sz="1000" dirty="0"/>
          </a:p>
          <a:p>
            <a:pPr marL="173989" algn="l" rtl="0" eaLnBrk="0">
              <a:lnSpc>
                <a:spcPts val="2587"/>
              </a:lnSpc>
              <a:spcBef>
                <a:spcPts val="607"/>
              </a:spcBef>
              <a:tabLst/>
            </a:pPr>
            <a:r>
              <a:rPr sz="2000" b="1" kern="0" spc="-40" dirty="0">
                <a:solidFill>
                  <a:srgbClr val="000000">
                    <a:alpha val="100000"/>
                  </a:srgbClr>
                </a:solidFill>
                <a:latin typeface="Microsoft YaHei"/>
                <a:ea typeface="Microsoft YaHei"/>
                <a:cs typeface="Microsoft YaHei"/>
              </a:rPr>
              <a:t>（三）、哈多报告</a:t>
            </a:r>
            <a:r>
              <a:rPr sz="2000" kern="0" spc="-40" dirty="0">
                <a:solidFill>
                  <a:srgbClr val="000000">
                    <a:alpha val="100000"/>
                  </a:srgbClr>
                </a:solidFill>
                <a:latin typeface="Microsoft YaHei"/>
                <a:ea typeface="Microsoft YaHei"/>
                <a:cs typeface="Microsoft YaHei"/>
              </a:rPr>
              <a:t>1933《关于幼儿学校以</a:t>
            </a:r>
            <a:r>
              <a:rPr sz="2000" kern="0" spc="-50" dirty="0">
                <a:solidFill>
                  <a:srgbClr val="000000">
                    <a:alpha val="100000"/>
                  </a:srgbClr>
                </a:solidFill>
                <a:latin typeface="Microsoft YaHei"/>
                <a:ea typeface="Microsoft YaHei"/>
                <a:cs typeface="Microsoft YaHei"/>
              </a:rPr>
              <a:t>及保育学校的报告》</a:t>
            </a:r>
            <a:endParaRPr lang="Microsoft YaHei" altLang="Microsoft YaHei" sz="2000" dirty="0"/>
          </a:p>
          <a:p>
            <a:pPr marL="12700" algn="l" rtl="0" eaLnBrk="0">
              <a:lnSpc>
                <a:spcPct val="83000"/>
              </a:lnSpc>
              <a:spcBef>
                <a:spcPts val="1373"/>
              </a:spcBef>
              <a:tabLst/>
            </a:pPr>
            <a:r>
              <a:rPr sz="2000" kern="0" spc="0" dirty="0">
                <a:solidFill>
                  <a:srgbClr val="000000">
                    <a:alpha val="100000"/>
                  </a:srgbClr>
                </a:solidFill>
                <a:latin typeface="Microsoft YaHei"/>
                <a:ea typeface="Microsoft YaHei"/>
                <a:cs typeface="Microsoft YaHei"/>
              </a:rPr>
              <a:t>—立足于儿童中心主义，英国学前教育史上具有划时代意义的文献，是英国学前教育发展</a:t>
            </a:r>
            <a:endParaRPr lang="Microsoft YaHei" altLang="Microsoft YaHei" sz="2000" dirty="0"/>
          </a:p>
          <a:p>
            <a:pPr marL="26669" algn="l" rtl="0" eaLnBrk="0">
              <a:lnSpc>
                <a:spcPts val="3571"/>
              </a:lnSpc>
              <a:tabLst/>
            </a:pPr>
            <a:r>
              <a:rPr sz="2000" kern="0" spc="-20" dirty="0">
                <a:solidFill>
                  <a:srgbClr val="000000">
                    <a:alpha val="100000"/>
                  </a:srgbClr>
                </a:solidFill>
                <a:latin typeface="Microsoft YaHei"/>
                <a:ea typeface="Microsoft YaHei"/>
                <a:cs typeface="Microsoft YaHei"/>
              </a:rPr>
              <a:t>的标志之一。</a:t>
            </a:r>
            <a:endParaRPr lang="Microsoft YaHei" altLang="Microsoft YaHei" sz="2000" dirty="0"/>
          </a:p>
          <a:p>
            <a:pPr marL="20320" algn="l" rtl="0" eaLnBrk="0">
              <a:lnSpc>
                <a:spcPct val="91000"/>
              </a:lnSpc>
              <a:spcBef>
                <a:spcPts val="1645"/>
              </a:spcBef>
              <a:tabLst/>
            </a:pPr>
            <a:r>
              <a:rPr sz="2000" b="1" kern="0" spc="0" dirty="0">
                <a:solidFill>
                  <a:srgbClr val="000000">
                    <a:alpha val="100000"/>
                  </a:srgbClr>
                </a:solidFill>
                <a:latin typeface="Microsoft YaHei"/>
                <a:ea typeface="Microsoft YaHei"/>
                <a:cs typeface="Microsoft YaHei"/>
              </a:rPr>
              <a:t>二、二战结束至20世纪80年代的学</a:t>
            </a:r>
            <a:r>
              <a:rPr sz="2000" b="1" kern="0" spc="-10" dirty="0">
                <a:solidFill>
                  <a:srgbClr val="000000">
                    <a:alpha val="100000"/>
                  </a:srgbClr>
                </a:solidFill>
                <a:latin typeface="Microsoft YaHei"/>
                <a:ea typeface="Microsoft YaHei"/>
                <a:cs typeface="Microsoft YaHei"/>
              </a:rPr>
              <a:t>前教育</a:t>
            </a:r>
            <a:endParaRPr lang="Microsoft YaHei" altLang="Microsoft YaHei" sz="2000" dirty="0"/>
          </a:p>
          <a:p>
            <a:pPr marL="173989" algn="l" rtl="0" eaLnBrk="0">
              <a:lnSpc>
                <a:spcPts val="2645"/>
              </a:lnSpc>
              <a:spcBef>
                <a:spcPts val="1001"/>
              </a:spcBef>
              <a:tabLst/>
            </a:pPr>
            <a:r>
              <a:rPr sz="2000" b="1" kern="0" spc="-50" dirty="0">
                <a:solidFill>
                  <a:srgbClr val="00B075">
                    <a:alpha val="100000"/>
                  </a:srgbClr>
                </a:solidFill>
                <a:latin typeface="Microsoft YaHei"/>
                <a:ea typeface="Microsoft YaHei"/>
                <a:cs typeface="Microsoft YaHei"/>
              </a:rPr>
              <a:t>（一）巴特勒法案</a:t>
            </a:r>
            <a:r>
              <a:rPr sz="2000" kern="0" spc="-50" dirty="0">
                <a:solidFill>
                  <a:srgbClr val="000000">
                    <a:alpha val="100000"/>
                  </a:srgbClr>
                </a:solidFill>
                <a:latin typeface="Microsoft YaHei"/>
                <a:ea typeface="Microsoft YaHei"/>
                <a:cs typeface="Microsoft YaHei"/>
              </a:rPr>
              <a:t>—</a:t>
            </a:r>
            <a:r>
              <a:rPr sz="2000" kern="0" spc="-39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194</a:t>
            </a:r>
            <a:r>
              <a:rPr sz="2000" kern="0" spc="-60" dirty="0">
                <a:solidFill>
                  <a:srgbClr val="000000">
                    <a:alpha val="100000"/>
                  </a:srgbClr>
                </a:solidFill>
                <a:latin typeface="Microsoft YaHei"/>
                <a:ea typeface="Microsoft YaHei"/>
                <a:cs typeface="Microsoft YaHei"/>
              </a:rPr>
              <a:t>4，确立英国现代教育体系的基础</a:t>
            </a:r>
            <a:endParaRPr lang="Microsoft YaHei" altLang="Microsoft YaHei" sz="2000" dirty="0"/>
          </a:p>
          <a:p>
            <a:pPr marL="38734" algn="l" rtl="0" eaLnBrk="0">
              <a:lnSpc>
                <a:spcPct val="91000"/>
              </a:lnSpc>
              <a:spcBef>
                <a:spcPts val="1368"/>
              </a:spcBef>
              <a:tabLst/>
            </a:pPr>
            <a:r>
              <a:rPr sz="2000" kern="0" spc="-80" dirty="0">
                <a:solidFill>
                  <a:srgbClr val="000000">
                    <a:alpha val="100000"/>
                  </a:srgbClr>
                </a:solidFill>
                <a:latin typeface="Microsoft YaHei"/>
                <a:ea typeface="Microsoft YaHei"/>
                <a:cs typeface="Microsoft YaHei"/>
              </a:rPr>
              <a:t>1、加强了英政府对教育的控制。</a:t>
            </a:r>
            <a:endParaRPr lang="Microsoft YaHei" altLang="Microsoft YaHei" sz="2000" dirty="0"/>
          </a:p>
          <a:p>
            <a:pPr marL="27305"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2、在法律层面上保证</a:t>
            </a:r>
            <a:r>
              <a:rPr sz="2000" kern="0" spc="-10" dirty="0">
                <a:solidFill>
                  <a:srgbClr val="000000">
                    <a:alpha val="100000"/>
                  </a:srgbClr>
                </a:solidFill>
                <a:latin typeface="Microsoft YaHei"/>
                <a:ea typeface="Microsoft YaHei"/>
                <a:cs typeface="Microsoft YaHei"/>
              </a:rPr>
              <a:t>了保育学校的设置。</a:t>
            </a:r>
            <a:endParaRPr lang="Microsoft YaHei" altLang="Microsoft YaHei" sz="2000" dirty="0"/>
          </a:p>
          <a:p>
            <a:pPr marL="30480" algn="l" rtl="0" eaLnBrk="0">
              <a:lnSpc>
                <a:spcPct val="91000"/>
              </a:lnSpc>
              <a:spcBef>
                <a:spcPts val="1415"/>
              </a:spcBef>
              <a:tabLst/>
            </a:pPr>
            <a:r>
              <a:rPr sz="2000" kern="0" spc="-30" dirty="0">
                <a:solidFill>
                  <a:srgbClr val="000000">
                    <a:alpha val="100000"/>
                  </a:srgbClr>
                </a:solidFill>
                <a:latin typeface="Microsoft YaHei"/>
                <a:ea typeface="Microsoft YaHei"/>
                <a:cs typeface="Microsoft YaHei"/>
              </a:rPr>
              <a:t>3、</a:t>
            </a:r>
            <a:r>
              <a:rPr sz="2000" kern="0" spc="-43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5岁分界打破了幼儿教育的连贯</a:t>
            </a:r>
            <a:r>
              <a:rPr sz="2000" kern="0" spc="-40" dirty="0">
                <a:solidFill>
                  <a:srgbClr val="000000">
                    <a:alpha val="100000"/>
                  </a:srgbClr>
                </a:solidFill>
                <a:latin typeface="Microsoft YaHei"/>
                <a:ea typeface="Microsoft YaHei"/>
                <a:cs typeface="Microsoft YaHei"/>
              </a:rPr>
              <a:t>性，对幼儿教育的实际影响力并不理想。</a:t>
            </a:r>
            <a:endParaRPr lang="Microsoft YaHei" altLang="Microsoft YaHei" sz="2000" dirty="0"/>
          </a:p>
          <a:p>
            <a:pPr marL="173989" algn="l" rtl="0" eaLnBrk="0">
              <a:lnSpc>
                <a:spcPct val="91000"/>
              </a:lnSpc>
              <a:spcBef>
                <a:spcPts val="1416"/>
              </a:spcBef>
              <a:tabLst/>
            </a:pPr>
            <a:r>
              <a:rPr sz="2000" b="1" kern="0" spc="-60" dirty="0">
                <a:solidFill>
                  <a:srgbClr val="00B075">
                    <a:alpha val="100000"/>
                  </a:srgbClr>
                </a:solidFill>
                <a:latin typeface="Microsoft YaHei"/>
                <a:ea typeface="Microsoft YaHei"/>
                <a:cs typeface="Microsoft YaHei"/>
              </a:rPr>
              <a:t>（二） 1961，学前游</a:t>
            </a:r>
            <a:r>
              <a:rPr sz="2000" b="1" kern="0" spc="-70" dirty="0">
                <a:solidFill>
                  <a:srgbClr val="00B075">
                    <a:alpha val="100000"/>
                  </a:srgbClr>
                </a:solidFill>
                <a:latin typeface="Microsoft YaHei"/>
                <a:ea typeface="Microsoft YaHei"/>
                <a:cs typeface="Microsoft YaHei"/>
              </a:rPr>
              <a:t>戏班运动</a:t>
            </a:r>
            <a:r>
              <a:rPr sz="2000" kern="0" spc="-70" dirty="0">
                <a:solidFill>
                  <a:srgbClr val="000000">
                    <a:alpha val="100000"/>
                  </a:srgbClr>
                </a:solidFill>
                <a:latin typeface="Microsoft YaHei"/>
                <a:ea typeface="Microsoft YaHei"/>
                <a:cs typeface="Microsoft YaHei"/>
              </a:rPr>
              <a:t>—伦敦儿童救济基金会发起</a:t>
            </a:r>
            <a:endParaRPr lang="Microsoft YaHei" altLang="Microsoft YaHei" sz="2000" dirty="0"/>
          </a:p>
          <a:p>
            <a:pPr marL="38734" algn="l" rtl="0" eaLnBrk="0">
              <a:lnSpc>
                <a:spcPct val="83000"/>
              </a:lnSpc>
              <a:spcBef>
                <a:spcPts val="1409"/>
              </a:spcBef>
              <a:tabLst/>
            </a:pPr>
            <a:r>
              <a:rPr sz="2000" kern="0" spc="-80" dirty="0">
                <a:solidFill>
                  <a:srgbClr val="000000">
                    <a:alpha val="100000"/>
                  </a:srgbClr>
                </a:solidFill>
                <a:latin typeface="Microsoft YaHei"/>
                <a:ea typeface="Microsoft YaHei"/>
                <a:cs typeface="Microsoft YaHei"/>
              </a:rPr>
              <a:t>1、目标：为幼儿提供游戏场所；</a:t>
            </a:r>
            <a:r>
              <a:rPr sz="2000" kern="0" spc="35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每班15-20人；</a:t>
            </a:r>
            <a:r>
              <a:rPr sz="2000" kern="0" spc="13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每周活动2-3次；</a:t>
            </a:r>
            <a:r>
              <a:rPr sz="2000" kern="0" spc="12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每次2-3</a:t>
            </a:r>
            <a:r>
              <a:rPr sz="2000" kern="0" spc="-90" dirty="0">
                <a:solidFill>
                  <a:srgbClr val="000000">
                    <a:alpha val="100000"/>
                  </a:srgbClr>
                </a:solidFill>
                <a:latin typeface="Microsoft YaHei"/>
                <a:ea typeface="Microsoft YaHei"/>
                <a:cs typeface="Microsoft YaHei"/>
              </a:rPr>
              <a:t>小时；</a:t>
            </a:r>
            <a:r>
              <a:rPr sz="2000" kern="0" spc="48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中产家</a:t>
            </a:r>
            <a:endParaRPr lang="Microsoft YaHei" altLang="Microsoft YaHei" sz="2000" dirty="0"/>
          </a:p>
          <a:p>
            <a:pPr marL="15875" algn="l" rtl="0" eaLnBrk="0">
              <a:lnSpc>
                <a:spcPts val="3587"/>
              </a:lnSpc>
              <a:tabLst/>
            </a:pPr>
            <a:r>
              <a:rPr sz="1900" kern="0" spc="-100" dirty="0">
                <a:solidFill>
                  <a:srgbClr val="000000">
                    <a:alpha val="100000"/>
                  </a:srgbClr>
                </a:solidFill>
                <a:latin typeface="Microsoft YaHei"/>
                <a:ea typeface="Microsoft YaHei"/>
                <a:cs typeface="Microsoft YaHei"/>
              </a:rPr>
              <a:t>庭妇女轮值。</a:t>
            </a:r>
            <a:endParaRPr lang="Microsoft YaHei" altLang="Microsoft YaHei" sz="1900" dirty="0"/>
          </a:p>
          <a:p>
            <a:pPr algn="l" rtl="0" eaLnBrk="0">
              <a:lnSpc>
                <a:spcPct val="104000"/>
              </a:lnSpc>
              <a:tabLst/>
            </a:pPr>
            <a:endParaRPr lang="Arial" altLang="Arial" sz="1300" dirty="0"/>
          </a:p>
          <a:p>
            <a:pPr marL="27305" algn="l" rtl="0" eaLnBrk="0">
              <a:lnSpc>
                <a:spcPct val="91000"/>
              </a:lnSpc>
              <a:spcBef>
                <a:spcPts val="3"/>
              </a:spcBef>
              <a:tabLst/>
            </a:pPr>
            <a:r>
              <a:rPr sz="2000" kern="0" spc="0" dirty="0">
                <a:solidFill>
                  <a:srgbClr val="000000">
                    <a:alpha val="100000"/>
                  </a:srgbClr>
                </a:solidFill>
                <a:latin typeface="Microsoft YaHei"/>
                <a:ea typeface="Microsoft YaHei"/>
                <a:cs typeface="Microsoft YaHei"/>
              </a:rPr>
              <a:t>2、是英国学前教育体系</a:t>
            </a:r>
            <a:r>
              <a:rPr sz="2000" kern="0" spc="-10" dirty="0">
                <a:solidFill>
                  <a:srgbClr val="000000">
                    <a:alpha val="100000"/>
                  </a:srgbClr>
                </a:solidFill>
                <a:latin typeface="Microsoft YaHei"/>
                <a:ea typeface="Microsoft YaHei"/>
                <a:cs typeface="Microsoft YaHei"/>
              </a:rPr>
              <a:t>中的重要类型之一。</a:t>
            </a:r>
            <a:endParaRPr lang="Microsoft YaHei" altLang="Microsoft YaHei" sz="2000" dirty="0"/>
          </a:p>
        </p:txBody>
      </p:sp>
      <p:sp>
        <p:nvSpPr>
          <p:cNvPr id="4330" name="textbox 433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33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78" name="group 578"/>
          <p:cNvGrpSpPr/>
          <p:nvPr/>
        </p:nvGrpSpPr>
        <p:grpSpPr>
          <a:xfrm rot="21600000">
            <a:off x="1584024" y="181482"/>
            <a:ext cx="2549063" cy="199231"/>
            <a:chOff x="0" y="0"/>
            <a:chExt cx="2549063" cy="199231"/>
          </a:xfrm>
        </p:grpSpPr>
        <p:pic>
          <p:nvPicPr>
            <p:cNvPr id="4334" name="picture 4334"/>
            <p:cNvPicPr>
              <a:picLocks noChangeAspect="1"/>
            </p:cNvPicPr>
            <p:nvPr/>
          </p:nvPicPr>
          <p:blipFill>
            <a:blip r:embed="rId3"/>
            <a:stretch>
              <a:fillRect/>
            </a:stretch>
          </p:blipFill>
          <p:spPr>
            <a:xfrm rot="21600000">
              <a:off x="12058" y="11350"/>
              <a:ext cx="2537004" cy="187880"/>
            </a:xfrm>
            <a:prstGeom prst="rect">
              <a:avLst/>
            </a:prstGeom>
          </p:spPr>
        </p:pic>
        <p:sp>
          <p:nvSpPr>
            <p:cNvPr id="4336" name="textbox 4336"/>
            <p:cNvSpPr/>
            <p:nvPr/>
          </p:nvSpPr>
          <p:spPr>
            <a:xfrm>
              <a:off x="-12700" y="-12700"/>
              <a:ext cx="25749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 外国现代学前教育发展</a:t>
              </a:r>
              <a:endParaRPr lang="Microsoft YaHei" altLang="Microsoft YaHei" sz="1400" dirty="0"/>
            </a:p>
          </p:txBody>
        </p:sp>
      </p:grpSp>
      <p:sp>
        <p:nvSpPr>
          <p:cNvPr id="433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40" name="picture 4340"/>
          <p:cNvPicPr>
            <a:picLocks noChangeAspect="1"/>
          </p:cNvPicPr>
          <p:nvPr/>
        </p:nvPicPr>
        <p:blipFill>
          <a:blip r:embed="rId2"/>
          <a:stretch>
            <a:fillRect/>
          </a:stretch>
        </p:blipFill>
        <p:spPr>
          <a:xfrm rot="21600000">
            <a:off x="0" y="0"/>
            <a:ext cx="12192000" cy="6858000"/>
          </a:xfrm>
          <a:prstGeom prst="rect">
            <a:avLst/>
          </a:prstGeom>
        </p:spPr>
      </p:pic>
      <p:sp>
        <p:nvSpPr>
          <p:cNvPr id="434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44" name="textbox 4344"/>
          <p:cNvSpPr/>
          <p:nvPr/>
        </p:nvSpPr>
        <p:spPr>
          <a:xfrm>
            <a:off x="1394617" y="508501"/>
            <a:ext cx="9630409" cy="3595370"/>
          </a:xfrm>
          <a:prstGeom prst="rect">
            <a:avLst/>
          </a:prstGeom>
        </p:spPr>
        <p:txBody>
          <a:bodyPr vert="horz" wrap="square" lIns="0" tIns="0" rIns="0" bIns="0"/>
          <a:lstStyle/>
          <a:p>
            <a:pPr algn="l" rtl="0" eaLnBrk="0">
              <a:lnSpc>
                <a:spcPct val="87417"/>
              </a:lnSpc>
              <a:tabLst/>
            </a:pPr>
            <a:endParaRPr lang="Arial" altLang="Arial" sz="100" dirty="0"/>
          </a:p>
          <a:p>
            <a:pPr marL="131445" algn="l" rtl="0" eaLnBrk="0">
              <a:lnSpc>
                <a:spcPct val="91000"/>
              </a:lnSpc>
              <a:tabLst/>
            </a:pPr>
            <a:r>
              <a:rPr sz="2400" b="1" kern="0" spc="-10" dirty="0">
                <a:solidFill>
                  <a:srgbClr val="7F7F7F">
                    <a:alpha val="100000"/>
                  </a:srgbClr>
                </a:solidFill>
                <a:latin typeface="Microsoft YaHei"/>
                <a:ea typeface="Microsoft YaHei"/>
                <a:cs typeface="Microsoft YaHei"/>
              </a:rPr>
              <a:t>现代英国的学前教育发展</a:t>
            </a:r>
            <a:endParaRPr lang="Microsoft YaHei" altLang="Microsoft YaHei" sz="2400" dirty="0"/>
          </a:p>
          <a:p>
            <a:pPr algn="l" rtl="0" eaLnBrk="0">
              <a:lnSpc>
                <a:spcPct val="104000"/>
              </a:lnSpc>
              <a:tabLst/>
            </a:pPr>
            <a:endParaRPr lang="Arial" altLang="Arial" sz="1000" dirty="0"/>
          </a:p>
          <a:p>
            <a:pPr algn="l" rtl="0" eaLnBrk="0">
              <a:lnSpc>
                <a:spcPct val="105000"/>
              </a:lnSpc>
              <a:tabLst/>
            </a:pPr>
            <a:endParaRPr lang="Arial" altLang="Arial" sz="1000" dirty="0"/>
          </a:p>
          <a:p>
            <a:pPr marL="193039" algn="l" rtl="0" eaLnBrk="0">
              <a:lnSpc>
                <a:spcPts val="2645"/>
              </a:lnSpc>
              <a:spcBef>
                <a:spcPts val="602"/>
              </a:spcBef>
              <a:tabLst/>
            </a:pPr>
            <a:r>
              <a:rPr sz="2000" b="1" kern="0" spc="-120" dirty="0">
                <a:solidFill>
                  <a:srgbClr val="00B075">
                    <a:alpha val="100000"/>
                  </a:srgbClr>
                </a:solidFill>
                <a:latin typeface="Microsoft YaHei"/>
                <a:ea typeface="Microsoft YaHei"/>
                <a:cs typeface="Microsoft YaHei"/>
              </a:rPr>
              <a:t>（三） 1966</a:t>
            </a:r>
            <a:r>
              <a:rPr sz="2000" b="1" kern="0" spc="-340" dirty="0">
                <a:solidFill>
                  <a:srgbClr val="00B075">
                    <a:alpha val="100000"/>
                  </a:srgbClr>
                </a:solidFill>
                <a:latin typeface="Microsoft YaHei"/>
                <a:ea typeface="Microsoft YaHei"/>
                <a:cs typeface="Microsoft YaHei"/>
              </a:rPr>
              <a:t> </a:t>
            </a:r>
            <a:r>
              <a:rPr sz="2000" b="1" kern="0" spc="-120" dirty="0">
                <a:solidFill>
                  <a:srgbClr val="00B075">
                    <a:alpha val="100000"/>
                  </a:srgbClr>
                </a:solidFill>
                <a:latin typeface="Microsoft YaHei"/>
                <a:ea typeface="Microsoft YaHei"/>
                <a:cs typeface="Microsoft YaHei"/>
              </a:rPr>
              <a:t>，《</a:t>
            </a:r>
            <a:r>
              <a:rPr sz="2000" b="1" kern="0" spc="-130" dirty="0">
                <a:solidFill>
                  <a:srgbClr val="00B075">
                    <a:alpha val="100000"/>
                  </a:srgbClr>
                </a:solidFill>
                <a:latin typeface="Microsoft YaHei"/>
                <a:ea typeface="Microsoft YaHei"/>
                <a:cs typeface="Microsoft YaHei"/>
              </a:rPr>
              <a:t>普洛登报告书</a:t>
            </a:r>
            <a:r>
              <a:rPr sz="2000" b="1" kern="0" spc="-130" dirty="0">
                <a:solidFill>
                  <a:srgbClr val="000000">
                    <a:alpha val="100000"/>
                  </a:srgbClr>
                </a:solidFill>
                <a:latin typeface="Microsoft YaHei"/>
                <a:ea typeface="Microsoft YaHei"/>
                <a:cs typeface="Microsoft YaHei"/>
              </a:rPr>
              <a:t>》</a:t>
            </a:r>
            <a:endParaRPr lang="Microsoft YaHei" altLang="Microsoft YaHei" sz="2000" dirty="0"/>
          </a:p>
          <a:p>
            <a:pPr algn="l" rtl="0" eaLnBrk="0">
              <a:lnSpc>
                <a:spcPct val="108000"/>
              </a:lnSpc>
              <a:tabLst/>
            </a:pPr>
            <a:endParaRPr lang="Arial" altLang="Arial" sz="1000" dirty="0"/>
          </a:p>
          <a:p>
            <a:pPr marL="12700" algn="l" rtl="0" eaLnBrk="0">
              <a:lnSpc>
                <a:spcPct val="91000"/>
              </a:lnSpc>
              <a:spcBef>
                <a:spcPts val="604"/>
              </a:spcBef>
              <a:tabLst/>
            </a:pPr>
            <a:r>
              <a:rPr sz="2000" kern="0" spc="-50" dirty="0">
                <a:solidFill>
                  <a:srgbClr val="000000">
                    <a:alpha val="100000"/>
                  </a:srgbClr>
                </a:solidFill>
                <a:latin typeface="Microsoft YaHei"/>
                <a:ea typeface="Microsoft YaHei"/>
                <a:cs typeface="Microsoft YaHei"/>
              </a:rPr>
              <a:t>报告旨在发展保育设施，  使幼小衔接更为合理地发展，为英幼儿</a:t>
            </a:r>
            <a:r>
              <a:rPr sz="2000" kern="0" spc="-60" dirty="0">
                <a:solidFill>
                  <a:srgbClr val="000000">
                    <a:alpha val="100000"/>
                  </a:srgbClr>
                </a:solidFill>
                <a:latin typeface="Microsoft YaHei"/>
                <a:ea typeface="Microsoft YaHei"/>
                <a:cs typeface="Microsoft YaHei"/>
              </a:rPr>
              <a:t>教育发展做出了贡献。</a:t>
            </a:r>
            <a:endParaRPr lang="Microsoft YaHei" altLang="Microsoft YaHei" sz="2000" dirty="0"/>
          </a:p>
          <a:p>
            <a:pPr marL="170179" algn="l" rtl="0" eaLnBrk="0">
              <a:lnSpc>
                <a:spcPts val="2645"/>
              </a:lnSpc>
              <a:spcBef>
                <a:spcPts val="1602"/>
              </a:spcBef>
              <a:tabLst/>
            </a:pPr>
            <a:r>
              <a:rPr sz="2000" b="1" kern="0" spc="-130" dirty="0">
                <a:solidFill>
                  <a:srgbClr val="00B075">
                    <a:alpha val="100000"/>
                  </a:srgbClr>
                </a:solidFill>
                <a:latin typeface="Microsoft YaHei"/>
                <a:ea typeface="Microsoft YaHei"/>
                <a:cs typeface="Microsoft YaHei"/>
              </a:rPr>
              <a:t>（四） 1972</a:t>
            </a:r>
            <a:r>
              <a:rPr sz="2000" b="1" kern="0" spc="-340" dirty="0">
                <a:solidFill>
                  <a:srgbClr val="00B075">
                    <a:alpha val="100000"/>
                  </a:srgbClr>
                </a:solidFill>
                <a:latin typeface="Microsoft YaHei"/>
                <a:ea typeface="Microsoft YaHei"/>
                <a:cs typeface="Microsoft YaHei"/>
              </a:rPr>
              <a:t> </a:t>
            </a:r>
            <a:r>
              <a:rPr sz="2000" b="1" kern="0" spc="-130" dirty="0">
                <a:solidFill>
                  <a:srgbClr val="00B075">
                    <a:alpha val="100000"/>
                  </a:srgbClr>
                </a:solidFill>
                <a:latin typeface="Microsoft YaHei"/>
                <a:ea typeface="Microsoft YaHei"/>
                <a:cs typeface="Microsoft YaHei"/>
              </a:rPr>
              <a:t>，《教育白</a:t>
            </a:r>
            <a:r>
              <a:rPr sz="2000" b="1" kern="0" spc="-140" dirty="0">
                <a:solidFill>
                  <a:srgbClr val="00B075">
                    <a:alpha val="100000"/>
                  </a:srgbClr>
                </a:solidFill>
                <a:latin typeface="Microsoft YaHei"/>
                <a:ea typeface="Microsoft YaHei"/>
                <a:cs typeface="Microsoft YaHei"/>
              </a:rPr>
              <a:t>皮书》</a:t>
            </a:r>
            <a:endParaRPr lang="Microsoft YaHei" altLang="Microsoft YaHei" sz="2000" dirty="0"/>
          </a:p>
          <a:p>
            <a:pPr marL="15240" algn="l" rtl="0" eaLnBrk="0">
              <a:lnSpc>
                <a:spcPct val="91000"/>
              </a:lnSpc>
              <a:spcBef>
                <a:spcPts val="1369"/>
              </a:spcBef>
              <a:tabLst/>
            </a:pPr>
            <a:r>
              <a:rPr sz="2000" kern="0" spc="-30" dirty="0">
                <a:solidFill>
                  <a:srgbClr val="000000">
                    <a:alpha val="100000"/>
                  </a:srgbClr>
                </a:solidFill>
                <a:latin typeface="Microsoft YaHei"/>
                <a:ea typeface="Microsoft YaHei"/>
                <a:cs typeface="Microsoft YaHei"/>
              </a:rPr>
              <a:t>书中涉及到经费、师资、来自各方的支持，给幼儿教育带来了新的生机。</a:t>
            </a:r>
            <a:endParaRPr lang="Microsoft YaHei" altLang="Microsoft YaHei" sz="2000" dirty="0"/>
          </a:p>
          <a:p>
            <a:pPr algn="l" rtl="0" eaLnBrk="0">
              <a:lnSpc>
                <a:spcPct val="118000"/>
              </a:lnSpc>
              <a:tabLst/>
            </a:pPr>
            <a:endParaRPr lang="Arial" altLang="Arial" sz="1000" dirty="0"/>
          </a:p>
          <a:p>
            <a:pPr marL="15875" algn="l" rtl="0" eaLnBrk="0">
              <a:lnSpc>
                <a:spcPct val="91000"/>
              </a:lnSpc>
              <a:spcBef>
                <a:spcPts val="601"/>
              </a:spcBef>
              <a:tabLst/>
            </a:pPr>
            <a:r>
              <a:rPr sz="2000" b="1" kern="0" spc="-50" dirty="0">
                <a:solidFill>
                  <a:srgbClr val="000000">
                    <a:alpha val="100000"/>
                  </a:srgbClr>
                </a:solidFill>
                <a:latin typeface="Microsoft YaHei"/>
                <a:ea typeface="Microsoft YaHei"/>
                <a:cs typeface="Microsoft YaHei"/>
              </a:rPr>
              <a:t>三、</a:t>
            </a:r>
            <a:r>
              <a:rPr sz="2000" b="1" kern="0" spc="220" dirty="0">
                <a:solidFill>
                  <a:srgbClr val="000000">
                    <a:alpha val="100000"/>
                  </a:srgbClr>
                </a:solidFill>
                <a:latin typeface="Microsoft YaHei"/>
                <a:ea typeface="Microsoft YaHei"/>
                <a:cs typeface="Microsoft YaHei"/>
              </a:rPr>
              <a:t> </a:t>
            </a:r>
            <a:r>
              <a:rPr sz="2000" b="1" kern="0" spc="-50" dirty="0">
                <a:solidFill>
                  <a:srgbClr val="000000">
                    <a:alpha val="100000"/>
                  </a:srgbClr>
                </a:solidFill>
                <a:latin typeface="Microsoft YaHei"/>
                <a:ea typeface="Microsoft YaHei"/>
                <a:cs typeface="Microsoft YaHei"/>
              </a:rPr>
              <a:t>20世纪80年代以来的学前教育</a:t>
            </a:r>
            <a:endParaRPr lang="Microsoft YaHei" altLang="Microsoft YaHei" sz="2000" dirty="0"/>
          </a:p>
          <a:p>
            <a:pPr algn="l" rtl="0" eaLnBrk="0">
              <a:lnSpc>
                <a:spcPct val="104000"/>
              </a:lnSpc>
              <a:tabLst/>
            </a:pPr>
            <a:endParaRPr lang="Arial" altLang="Arial" sz="800" dirty="0"/>
          </a:p>
          <a:p>
            <a:pPr marL="170179" algn="l" rtl="0" eaLnBrk="0">
              <a:lnSpc>
                <a:spcPts val="2645"/>
              </a:lnSpc>
              <a:spcBef>
                <a:spcPts val="2"/>
              </a:spcBef>
              <a:tabLst/>
            </a:pPr>
            <a:r>
              <a:rPr sz="2000" b="1" kern="0" spc="-100" dirty="0">
                <a:solidFill>
                  <a:srgbClr val="00B075">
                    <a:alpha val="100000"/>
                  </a:srgbClr>
                </a:solidFill>
                <a:latin typeface="Microsoft YaHei"/>
                <a:ea typeface="Microsoft YaHei"/>
                <a:cs typeface="Microsoft YaHei"/>
              </a:rPr>
              <a:t>（一）多样化的学前教</a:t>
            </a:r>
            <a:r>
              <a:rPr sz="2000" b="1" kern="0" spc="-110" dirty="0">
                <a:solidFill>
                  <a:srgbClr val="00B075">
                    <a:alpha val="100000"/>
                  </a:srgbClr>
                </a:solidFill>
                <a:latin typeface="Microsoft YaHei"/>
                <a:ea typeface="Microsoft YaHei"/>
                <a:cs typeface="Microsoft YaHei"/>
              </a:rPr>
              <a:t>育机构</a:t>
            </a:r>
            <a:endParaRPr lang="Microsoft YaHei" altLang="Microsoft YaHei" sz="2000" dirty="0"/>
          </a:p>
        </p:txBody>
      </p:sp>
      <p:sp>
        <p:nvSpPr>
          <p:cNvPr id="4346" name="textbox 4346"/>
          <p:cNvSpPr/>
          <p:nvPr/>
        </p:nvSpPr>
        <p:spPr>
          <a:xfrm>
            <a:off x="3543174" y="4251988"/>
            <a:ext cx="2216150" cy="1217294"/>
          </a:xfrm>
          <a:prstGeom prst="rect">
            <a:avLst/>
          </a:prstGeom>
        </p:spPr>
        <p:txBody>
          <a:bodyPr vert="horz" wrap="square" lIns="0" tIns="0" rIns="0" bIns="0"/>
          <a:lstStyle/>
          <a:p>
            <a:pPr algn="l" rtl="0" eaLnBrk="0">
              <a:lnSpc>
                <a:spcPct val="90118"/>
              </a:lnSpc>
              <a:tabLst/>
            </a:pPr>
            <a:endParaRPr lang="Arial" altLang="Arial" sz="100" dirty="0"/>
          </a:p>
          <a:p>
            <a:pPr marL="40640" algn="l" rtl="0" eaLnBrk="0">
              <a:lnSpc>
                <a:spcPct val="82000"/>
              </a:lnSpc>
              <a:tabLst/>
            </a:pPr>
            <a:r>
              <a:rPr sz="2000" kern="0" spc="-30" dirty="0">
                <a:solidFill>
                  <a:srgbClr val="000000">
                    <a:alpha val="100000"/>
                  </a:srgbClr>
                </a:solidFill>
                <a:latin typeface="Microsoft YaHei"/>
                <a:ea typeface="Microsoft YaHei"/>
                <a:cs typeface="Microsoft YaHei"/>
              </a:rPr>
              <a:t>2、日托中心</a:t>
            </a:r>
            <a:endParaRPr lang="Microsoft YaHei" altLang="Microsoft YaHei" sz="2000" dirty="0"/>
          </a:p>
          <a:p>
            <a:pPr marL="12700" algn="l" rtl="0" eaLnBrk="0">
              <a:lnSpc>
                <a:spcPts val="3589"/>
              </a:lnSpc>
              <a:tabLst/>
            </a:pPr>
            <a:r>
              <a:rPr sz="2000" kern="0" spc="-10" dirty="0">
                <a:solidFill>
                  <a:srgbClr val="000000">
                    <a:alpha val="100000"/>
                  </a:srgbClr>
                </a:solidFill>
                <a:latin typeface="Microsoft YaHei"/>
                <a:ea typeface="Microsoft YaHei"/>
                <a:cs typeface="Microsoft YaHei"/>
              </a:rPr>
              <a:t>4、游戏小组</a:t>
            </a:r>
            <a:endParaRPr lang="Microsoft YaHei" altLang="Microsoft YaHei" sz="2000" dirty="0"/>
          </a:p>
          <a:p>
            <a:pPr algn="l" rtl="0" eaLnBrk="0">
              <a:lnSpc>
                <a:spcPct val="104000"/>
              </a:lnSpc>
              <a:tabLst/>
            </a:pPr>
            <a:endParaRPr lang="Arial" altLang="Arial" sz="1300" dirty="0"/>
          </a:p>
          <a:p>
            <a:pPr algn="l" rtl="0" eaLnBrk="0">
              <a:lnSpc>
                <a:spcPct val="10682"/>
              </a:lnSpc>
              <a:tabLst/>
            </a:pPr>
            <a:endParaRPr lang="Arial" altLang="Arial" sz="100" dirty="0"/>
          </a:p>
          <a:p>
            <a:pPr marL="40640" algn="l" rtl="0" eaLnBrk="0">
              <a:lnSpc>
                <a:spcPct val="91000"/>
              </a:lnSpc>
              <a:tabLst/>
            </a:pPr>
            <a:r>
              <a:rPr sz="2000" kern="0" spc="-20" dirty="0">
                <a:solidFill>
                  <a:srgbClr val="000000">
                    <a:alpha val="100000"/>
                  </a:srgbClr>
                </a:solidFill>
                <a:latin typeface="Microsoft YaHei"/>
                <a:ea typeface="Microsoft YaHei"/>
                <a:cs typeface="Microsoft YaHei"/>
              </a:rPr>
              <a:t>6、幼儿玩具图书馆</a:t>
            </a:r>
            <a:endParaRPr lang="Microsoft YaHei" altLang="Microsoft YaHei" sz="2000" dirty="0"/>
          </a:p>
        </p:txBody>
      </p:sp>
      <p:sp>
        <p:nvSpPr>
          <p:cNvPr id="4348" name="textbox 4348"/>
          <p:cNvSpPr/>
          <p:nvPr/>
        </p:nvSpPr>
        <p:spPr>
          <a:xfrm>
            <a:off x="1408615" y="4252751"/>
            <a:ext cx="1936114" cy="1189355"/>
          </a:xfrm>
          <a:prstGeom prst="rect">
            <a:avLst/>
          </a:prstGeom>
        </p:spPr>
        <p:txBody>
          <a:bodyPr vert="horz" wrap="square" lIns="0" tIns="0" rIns="0" bIns="0"/>
          <a:lstStyle/>
          <a:p>
            <a:pPr algn="l" rtl="0" eaLnBrk="0">
              <a:lnSpc>
                <a:spcPct val="79832"/>
              </a:lnSpc>
              <a:tabLst/>
            </a:pPr>
            <a:endParaRPr lang="Arial" altLang="Arial" sz="100" dirty="0"/>
          </a:p>
          <a:p>
            <a:pPr marL="20954" algn="l" rtl="0" eaLnBrk="0">
              <a:lnSpc>
                <a:spcPct val="91000"/>
              </a:lnSpc>
              <a:tabLst/>
            </a:pPr>
            <a:r>
              <a:rPr sz="2000" kern="0" spc="-40" dirty="0">
                <a:solidFill>
                  <a:srgbClr val="000000">
                    <a:alpha val="100000"/>
                  </a:srgbClr>
                </a:solidFill>
                <a:latin typeface="Microsoft YaHei"/>
                <a:ea typeface="Microsoft YaHei"/>
                <a:cs typeface="Microsoft YaHei"/>
              </a:rPr>
              <a:t>1、幼儿学校</a:t>
            </a:r>
            <a:endParaRPr lang="Microsoft YaHei" altLang="Microsoft YaHei" sz="2000" dirty="0"/>
          </a:p>
          <a:p>
            <a:pPr marL="12700" algn="l" rtl="0" eaLnBrk="0">
              <a:lnSpc>
                <a:spcPct val="83000"/>
              </a:lnSpc>
              <a:spcBef>
                <a:spcPts val="1402"/>
              </a:spcBef>
              <a:tabLst/>
            </a:pPr>
            <a:r>
              <a:rPr sz="2000" kern="0" spc="-20" dirty="0">
                <a:solidFill>
                  <a:srgbClr val="000000">
                    <a:alpha val="100000"/>
                  </a:srgbClr>
                </a:solidFill>
                <a:latin typeface="Microsoft YaHei"/>
                <a:ea typeface="Microsoft YaHei"/>
                <a:cs typeface="Microsoft YaHei"/>
              </a:rPr>
              <a:t>3、联合托儿中心</a:t>
            </a:r>
            <a:endParaRPr lang="Microsoft YaHei" altLang="Microsoft YaHei" sz="2000" dirty="0"/>
          </a:p>
          <a:p>
            <a:pPr marL="16509" algn="l" rtl="0" eaLnBrk="0">
              <a:lnSpc>
                <a:spcPts val="3589"/>
              </a:lnSpc>
              <a:tabLst/>
            </a:pPr>
            <a:r>
              <a:rPr sz="2000" kern="0" spc="-40" dirty="0">
                <a:solidFill>
                  <a:srgbClr val="000000">
                    <a:alpha val="100000"/>
                  </a:srgbClr>
                </a:solidFill>
                <a:latin typeface="Microsoft YaHei"/>
                <a:ea typeface="Microsoft YaHei"/>
                <a:cs typeface="Microsoft YaHei"/>
              </a:rPr>
              <a:t>5、家庭保育</a:t>
            </a:r>
            <a:endParaRPr lang="Microsoft YaHei" altLang="Microsoft YaHei" sz="2000" dirty="0"/>
          </a:p>
        </p:txBody>
      </p:sp>
      <p:sp>
        <p:nvSpPr>
          <p:cNvPr id="4350" name="textbox 435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35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80" name="group 580"/>
          <p:cNvGrpSpPr/>
          <p:nvPr/>
        </p:nvGrpSpPr>
        <p:grpSpPr>
          <a:xfrm rot="21600000">
            <a:off x="1584024" y="181482"/>
            <a:ext cx="2600974" cy="199231"/>
            <a:chOff x="0" y="0"/>
            <a:chExt cx="2600974" cy="199231"/>
          </a:xfrm>
        </p:grpSpPr>
        <p:pic>
          <p:nvPicPr>
            <p:cNvPr id="4354" name="picture 4354"/>
            <p:cNvPicPr>
              <a:picLocks noChangeAspect="1"/>
            </p:cNvPicPr>
            <p:nvPr/>
          </p:nvPicPr>
          <p:blipFill>
            <a:blip r:embed="rId3"/>
            <a:stretch>
              <a:fillRect/>
            </a:stretch>
          </p:blipFill>
          <p:spPr>
            <a:xfrm rot="21600000">
              <a:off x="12058" y="11350"/>
              <a:ext cx="2588915" cy="187881"/>
            </a:xfrm>
            <a:prstGeom prst="rect">
              <a:avLst/>
            </a:prstGeom>
          </p:spPr>
        </p:pic>
        <p:sp>
          <p:nvSpPr>
            <p:cNvPr id="4356" name="textbox 4356"/>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35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0" name="picture 4360"/>
          <p:cNvPicPr>
            <a:picLocks noChangeAspect="1"/>
          </p:cNvPicPr>
          <p:nvPr/>
        </p:nvPicPr>
        <p:blipFill>
          <a:blip r:embed="rId2"/>
          <a:stretch>
            <a:fillRect/>
          </a:stretch>
        </p:blipFill>
        <p:spPr>
          <a:xfrm rot="21600000">
            <a:off x="0" y="0"/>
            <a:ext cx="12192000" cy="6858000"/>
          </a:xfrm>
          <a:prstGeom prst="rect">
            <a:avLst/>
          </a:prstGeom>
        </p:spPr>
      </p:pic>
      <p:sp>
        <p:nvSpPr>
          <p:cNvPr id="436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64" name="textbox 4364"/>
          <p:cNvSpPr/>
          <p:nvPr/>
        </p:nvSpPr>
        <p:spPr>
          <a:xfrm>
            <a:off x="1405560" y="508501"/>
            <a:ext cx="9514840" cy="4978400"/>
          </a:xfrm>
          <a:prstGeom prst="rect">
            <a:avLst/>
          </a:prstGeom>
        </p:spPr>
        <p:txBody>
          <a:bodyPr vert="horz" wrap="square" lIns="0" tIns="0" rIns="0" bIns="0"/>
          <a:lstStyle/>
          <a:p>
            <a:pPr algn="l" rtl="0" eaLnBrk="0">
              <a:lnSpc>
                <a:spcPct val="87417"/>
              </a:lnSpc>
              <a:tabLst/>
            </a:pPr>
            <a:endParaRPr lang="Arial" altLang="Arial" sz="100" dirty="0"/>
          </a:p>
          <a:p>
            <a:pPr marL="120014" algn="l" rtl="0" eaLnBrk="0">
              <a:lnSpc>
                <a:spcPct val="91000"/>
              </a:lnSpc>
              <a:tabLst/>
            </a:pPr>
            <a:r>
              <a:rPr sz="2400" b="1" kern="0" spc="-10" dirty="0">
                <a:solidFill>
                  <a:srgbClr val="7F7F7F">
                    <a:alpha val="100000"/>
                  </a:srgbClr>
                </a:solidFill>
                <a:latin typeface="Microsoft YaHei"/>
                <a:ea typeface="Microsoft YaHei"/>
                <a:cs typeface="Microsoft YaHei"/>
              </a:rPr>
              <a:t>现代英国的学前教育发展</a:t>
            </a:r>
            <a:endParaRPr lang="Microsoft YaHei" altLang="Microsoft YaHei" sz="2400" dirty="0"/>
          </a:p>
          <a:p>
            <a:pPr algn="l" rtl="0" eaLnBrk="0">
              <a:lnSpc>
                <a:spcPct val="132000"/>
              </a:lnSpc>
              <a:tabLst/>
            </a:pPr>
            <a:endParaRPr lang="Arial" altLang="Arial" sz="1000" dirty="0"/>
          </a:p>
          <a:p>
            <a:pPr algn="l" rtl="0" eaLnBrk="0">
              <a:lnSpc>
                <a:spcPct val="132000"/>
              </a:lnSpc>
              <a:tabLst/>
            </a:pPr>
            <a:endParaRPr lang="Arial" altLang="Arial" sz="1000" dirty="0"/>
          </a:p>
          <a:p>
            <a:pPr algn="l" rtl="0" eaLnBrk="0">
              <a:lnSpc>
                <a:spcPct val="133000"/>
              </a:lnSpc>
              <a:tabLst/>
            </a:pPr>
            <a:endParaRPr lang="Arial" altLang="Arial" sz="1000" dirty="0"/>
          </a:p>
          <a:p>
            <a:pPr marL="158750" algn="l" rtl="0" eaLnBrk="0">
              <a:lnSpc>
                <a:spcPct val="91000"/>
              </a:lnSpc>
              <a:spcBef>
                <a:spcPts val="600"/>
              </a:spcBef>
              <a:tabLst/>
            </a:pPr>
            <a:r>
              <a:rPr sz="2000" b="1" kern="0" spc="-80" dirty="0">
                <a:solidFill>
                  <a:srgbClr val="00B075">
                    <a:alpha val="100000"/>
                  </a:srgbClr>
                </a:solidFill>
                <a:latin typeface="Microsoft YaHei"/>
                <a:ea typeface="Microsoft YaHei"/>
                <a:cs typeface="Microsoft YaHei"/>
              </a:rPr>
              <a:t>（二） 1995，幼儿凭证计划与学前教育目标提案</a:t>
            </a:r>
            <a:endParaRPr lang="Microsoft YaHei" altLang="Microsoft YaHei" sz="2000" dirty="0"/>
          </a:p>
          <a:p>
            <a:pPr marL="158750" algn="l" rtl="0" eaLnBrk="0">
              <a:lnSpc>
                <a:spcPct val="85000"/>
              </a:lnSpc>
              <a:spcBef>
                <a:spcPts val="1419"/>
              </a:spcBef>
              <a:tabLst/>
            </a:pPr>
            <a:r>
              <a:rPr sz="2000" b="1" kern="0" spc="-70" dirty="0">
                <a:solidFill>
                  <a:srgbClr val="00B075">
                    <a:alpha val="100000"/>
                  </a:srgbClr>
                </a:solidFill>
                <a:latin typeface="Microsoft YaHei"/>
                <a:ea typeface="Microsoft YaHei"/>
                <a:cs typeface="Microsoft YaHei"/>
              </a:rPr>
              <a:t>（三） 1998，确保开</a:t>
            </a:r>
            <a:r>
              <a:rPr sz="2000" b="1" kern="0" spc="-80" dirty="0">
                <a:solidFill>
                  <a:srgbClr val="00B075">
                    <a:alpha val="100000"/>
                  </a:srgbClr>
                </a:solidFill>
                <a:latin typeface="Microsoft YaHei"/>
                <a:ea typeface="Microsoft YaHei"/>
                <a:cs typeface="Microsoft YaHei"/>
              </a:rPr>
              <a:t>端计划</a:t>
            </a:r>
            <a:r>
              <a:rPr sz="2000" kern="0" spc="-80" dirty="0">
                <a:solidFill>
                  <a:srgbClr val="000000">
                    <a:alpha val="100000"/>
                  </a:srgbClr>
                </a:solidFill>
                <a:latin typeface="Microsoft YaHei"/>
                <a:ea typeface="Microsoft YaHei"/>
                <a:cs typeface="Microsoft YaHei"/>
              </a:rPr>
              <a:t>—英政府承诺20年内彻底根除儿童贫穷现象。</a:t>
            </a:r>
            <a:endParaRPr lang="Microsoft YaHei" altLang="Microsoft YaHei" sz="2000" dirty="0"/>
          </a:p>
          <a:p>
            <a:pPr marL="158750" algn="l" rtl="0" eaLnBrk="0">
              <a:lnSpc>
                <a:spcPts val="3599"/>
              </a:lnSpc>
              <a:tabLst/>
            </a:pPr>
            <a:r>
              <a:rPr sz="2000" b="1" kern="0" spc="-90" dirty="0">
                <a:solidFill>
                  <a:srgbClr val="00B075">
                    <a:alpha val="100000"/>
                  </a:srgbClr>
                </a:solidFill>
                <a:latin typeface="Microsoft YaHei"/>
                <a:ea typeface="Microsoft YaHei"/>
                <a:cs typeface="Microsoft YaHei"/>
              </a:rPr>
              <a:t>（四）学前教育课程和教师培</a:t>
            </a:r>
            <a:r>
              <a:rPr sz="2000" b="1" kern="0" spc="-100" dirty="0">
                <a:solidFill>
                  <a:srgbClr val="00B075">
                    <a:alpha val="100000"/>
                  </a:srgbClr>
                </a:solidFill>
                <a:latin typeface="Microsoft YaHei"/>
                <a:ea typeface="Microsoft YaHei"/>
                <a:cs typeface="Microsoft YaHei"/>
              </a:rPr>
              <a:t>养</a:t>
            </a:r>
            <a:endParaRPr lang="Microsoft YaHei" altLang="Microsoft YaHei" sz="2000" dirty="0"/>
          </a:p>
          <a:p>
            <a:pPr marL="24129" algn="l" rtl="0" eaLnBrk="0">
              <a:lnSpc>
                <a:spcPts val="2587"/>
              </a:lnSpc>
              <a:spcBef>
                <a:spcPts val="1184"/>
              </a:spcBef>
              <a:tabLst/>
            </a:pPr>
            <a:r>
              <a:rPr sz="2000" kern="0" spc="-20" dirty="0">
                <a:solidFill>
                  <a:srgbClr val="000000">
                    <a:alpha val="100000"/>
                  </a:srgbClr>
                </a:solidFill>
                <a:latin typeface="Microsoft YaHei"/>
                <a:ea typeface="Microsoft YaHei"/>
                <a:cs typeface="Microsoft YaHei"/>
              </a:rPr>
              <a:t>1、</a:t>
            </a:r>
            <a:r>
              <a:rPr sz="2000" kern="0" spc="-44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3-5岁幼儿的《基础课程指南》</a:t>
            </a:r>
            <a:endParaRPr lang="Microsoft YaHei" altLang="Microsoft YaHei" sz="2000" dirty="0"/>
          </a:p>
          <a:p>
            <a:pPr marL="12700" algn="l" rtl="0" eaLnBrk="0">
              <a:lnSpc>
                <a:spcPts val="3366"/>
              </a:lnSpc>
              <a:tabLst/>
            </a:pPr>
            <a:r>
              <a:rPr sz="2000" kern="0" spc="-30" dirty="0">
                <a:solidFill>
                  <a:srgbClr val="000000">
                    <a:alpha val="100000"/>
                  </a:srgbClr>
                </a:solidFill>
                <a:latin typeface="Microsoft YaHei"/>
                <a:ea typeface="Microsoft YaHei"/>
                <a:cs typeface="Microsoft YaHei"/>
              </a:rPr>
              <a:t>2、教师培养</a:t>
            </a:r>
            <a:endParaRPr lang="Microsoft YaHei" altLang="Microsoft YaHei" sz="2000" dirty="0"/>
          </a:p>
          <a:p>
            <a:pPr marL="163829" algn="l" rtl="0" eaLnBrk="0">
              <a:lnSpc>
                <a:spcPts val="2587"/>
              </a:lnSpc>
              <a:spcBef>
                <a:spcPts val="1244"/>
              </a:spcBef>
              <a:tabLst/>
            </a:pPr>
            <a:r>
              <a:rPr sz="2000" kern="0" spc="-100" dirty="0">
                <a:solidFill>
                  <a:srgbClr val="000000">
                    <a:alpha val="100000"/>
                  </a:srgbClr>
                </a:solidFill>
                <a:latin typeface="Microsoft YaHei"/>
                <a:ea typeface="Microsoft YaHei"/>
                <a:cs typeface="Microsoft YaHei"/>
              </a:rPr>
              <a:t>（1）分教师和托儿保</a:t>
            </a:r>
            <a:r>
              <a:rPr sz="2000" kern="0" spc="-110" dirty="0">
                <a:solidFill>
                  <a:srgbClr val="000000">
                    <a:alpha val="100000"/>
                  </a:srgbClr>
                </a:solidFill>
                <a:latin typeface="Microsoft YaHei"/>
                <a:ea typeface="Microsoft YaHei"/>
                <a:cs typeface="Microsoft YaHei"/>
              </a:rPr>
              <a:t>姆两种</a:t>
            </a:r>
            <a:endParaRPr lang="Microsoft YaHei" altLang="Microsoft YaHei" sz="2000" dirty="0"/>
          </a:p>
          <a:p>
            <a:pPr marL="163829" algn="l" rtl="0" eaLnBrk="0">
              <a:lnSpc>
                <a:spcPts val="2587"/>
              </a:lnSpc>
              <a:spcBef>
                <a:spcPts val="1012"/>
              </a:spcBef>
              <a:tabLst/>
            </a:pPr>
            <a:r>
              <a:rPr sz="2000" kern="0" spc="-50" dirty="0">
                <a:solidFill>
                  <a:srgbClr val="000000">
                    <a:alpha val="100000"/>
                  </a:srgbClr>
                </a:solidFill>
                <a:latin typeface="Microsoft YaHei"/>
                <a:ea typeface="Microsoft YaHei"/>
                <a:cs typeface="Microsoft YaHei"/>
              </a:rPr>
              <a:t>（2）培养机构：大学教育系和教育学院、师范学院、技术教育学院、</a:t>
            </a:r>
            <a:r>
              <a:rPr sz="2000" kern="0" spc="-60" dirty="0">
                <a:solidFill>
                  <a:srgbClr val="000000">
                    <a:alpha val="100000"/>
                  </a:srgbClr>
                </a:solidFill>
                <a:latin typeface="Microsoft YaHei"/>
                <a:ea typeface="Microsoft YaHei"/>
                <a:cs typeface="Microsoft YaHei"/>
              </a:rPr>
              <a:t>艺术教育中心。</a:t>
            </a:r>
            <a:endParaRPr lang="Microsoft YaHei" altLang="Microsoft YaHei" sz="2000" dirty="0"/>
          </a:p>
          <a:p>
            <a:pPr marL="163829" algn="l" rtl="0" eaLnBrk="0">
              <a:lnSpc>
                <a:spcPts val="3599"/>
              </a:lnSpc>
              <a:tabLst/>
            </a:pPr>
            <a:r>
              <a:rPr sz="2000" kern="0" spc="-80" dirty="0">
                <a:solidFill>
                  <a:srgbClr val="000000">
                    <a:alpha val="100000"/>
                  </a:srgbClr>
                </a:solidFill>
                <a:latin typeface="Microsoft YaHei"/>
                <a:ea typeface="Microsoft YaHei"/>
                <a:cs typeface="Microsoft YaHei"/>
              </a:rPr>
              <a:t>（3）学位模式：教育</a:t>
            </a:r>
            <a:r>
              <a:rPr sz="2000" kern="0" spc="-90" dirty="0">
                <a:solidFill>
                  <a:srgbClr val="000000">
                    <a:alpha val="100000"/>
                  </a:srgbClr>
                </a:solidFill>
                <a:latin typeface="Microsoft YaHei"/>
                <a:ea typeface="Microsoft YaHei"/>
                <a:cs typeface="Microsoft YaHei"/>
              </a:rPr>
              <a:t>学士，大学后教育证书模式。</a:t>
            </a:r>
            <a:endParaRPr lang="Microsoft YaHei" altLang="Microsoft YaHei" sz="2000" dirty="0"/>
          </a:p>
          <a:p>
            <a:pPr algn="l" rtl="0" eaLnBrk="0">
              <a:lnSpc>
                <a:spcPct val="105000"/>
              </a:lnSpc>
              <a:tabLst/>
            </a:pPr>
            <a:endParaRPr lang="Arial" altLang="Arial" sz="800" dirty="0"/>
          </a:p>
          <a:p>
            <a:pPr marL="163829" algn="l" rtl="0" eaLnBrk="0">
              <a:lnSpc>
                <a:spcPts val="2587"/>
              </a:lnSpc>
              <a:spcBef>
                <a:spcPts val="4"/>
              </a:spcBef>
              <a:tabLst/>
            </a:pPr>
            <a:r>
              <a:rPr sz="2000" kern="0" spc="-70" dirty="0">
                <a:solidFill>
                  <a:srgbClr val="000000">
                    <a:alpha val="100000"/>
                  </a:srgbClr>
                </a:solidFill>
                <a:latin typeface="Microsoft YaHei"/>
                <a:ea typeface="Microsoft YaHei"/>
                <a:cs typeface="Microsoft YaHei"/>
              </a:rPr>
              <a:t>（4）课程：普通教育课</a:t>
            </a:r>
            <a:r>
              <a:rPr sz="2000" kern="0" spc="-80" dirty="0">
                <a:solidFill>
                  <a:srgbClr val="000000">
                    <a:alpha val="100000"/>
                  </a:srgbClr>
                </a:solidFill>
                <a:latin typeface="Microsoft YaHei"/>
                <a:ea typeface="Microsoft YaHei"/>
                <a:cs typeface="Microsoft YaHei"/>
              </a:rPr>
              <a:t>程、职业教育课程、教育实习等。</a:t>
            </a:r>
            <a:endParaRPr lang="Microsoft YaHei" altLang="Microsoft YaHei" sz="2000" dirty="0"/>
          </a:p>
        </p:txBody>
      </p:sp>
      <p:sp>
        <p:nvSpPr>
          <p:cNvPr id="4366" name="textbox 436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36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82" name="group 582"/>
          <p:cNvGrpSpPr/>
          <p:nvPr/>
        </p:nvGrpSpPr>
        <p:grpSpPr>
          <a:xfrm rot="21600000">
            <a:off x="1584024" y="181482"/>
            <a:ext cx="2600974" cy="199231"/>
            <a:chOff x="0" y="0"/>
            <a:chExt cx="2600974" cy="199231"/>
          </a:xfrm>
        </p:grpSpPr>
        <p:pic>
          <p:nvPicPr>
            <p:cNvPr id="4370" name="picture 4370"/>
            <p:cNvPicPr>
              <a:picLocks noChangeAspect="1"/>
            </p:cNvPicPr>
            <p:nvPr/>
          </p:nvPicPr>
          <p:blipFill>
            <a:blip r:embed="rId3"/>
            <a:stretch>
              <a:fillRect/>
            </a:stretch>
          </p:blipFill>
          <p:spPr>
            <a:xfrm rot="21600000">
              <a:off x="12058" y="11350"/>
              <a:ext cx="2588915" cy="187881"/>
            </a:xfrm>
            <a:prstGeom prst="rect">
              <a:avLst/>
            </a:prstGeom>
          </p:spPr>
        </p:pic>
        <p:sp>
          <p:nvSpPr>
            <p:cNvPr id="4372" name="textbox 4372"/>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37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76" name="picture 4376"/>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78" name="picture 4378"/>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0" name="picture 4380"/>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 name="picture 478"/>
          <p:cNvPicPr>
            <a:picLocks noChangeAspect="1"/>
          </p:cNvPicPr>
          <p:nvPr/>
        </p:nvPicPr>
        <p:blipFill>
          <a:blip r:embed="rId2"/>
          <a:stretch>
            <a:fillRect/>
          </a:stretch>
        </p:blipFill>
        <p:spPr>
          <a:xfrm rot="21600000">
            <a:off x="0" y="0"/>
            <a:ext cx="12192000" cy="6858000"/>
          </a:xfrm>
          <a:prstGeom prst="rect">
            <a:avLst/>
          </a:prstGeom>
        </p:spPr>
      </p:pic>
      <p:sp>
        <p:nvSpPr>
          <p:cNvPr id="48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82" name="rect"/>
          <p:cNvSpPr/>
          <p:nvPr/>
        </p:nvSpPr>
        <p:spPr>
          <a:xfrm>
            <a:off x="6144767" y="4550664"/>
            <a:ext cx="1970532" cy="669036"/>
          </a:xfrm>
          <a:prstGeom prst="rect">
            <a:avLst/>
          </a:prstGeom>
          <a:solidFill>
            <a:srgbClr val="F5A63E">
              <a:alpha val="100000"/>
            </a:srgbClr>
          </a:solidFill>
          <a:ln cap="flat">
            <a:noFill/>
            <a:prstDash val="solid"/>
            <a:miter lim="0"/>
          </a:ln>
        </p:spPr>
        <p:txBody>
          <a:bodyPr rtlCol="0"/>
          <a:lstStyle/>
          <a:p>
            <a:pPr algn="ctr"/>
            <a:endParaRPr lang="zh-CN" altLang="en-US"/>
          </a:p>
        </p:txBody>
      </p:sp>
      <p:grpSp>
        <p:nvGrpSpPr>
          <p:cNvPr id="58" name="group 58"/>
          <p:cNvGrpSpPr/>
          <p:nvPr/>
        </p:nvGrpSpPr>
        <p:grpSpPr>
          <a:xfrm rot="21600000">
            <a:off x="4488183" y="3417296"/>
            <a:ext cx="2485955" cy="1133109"/>
            <a:chOff x="0" y="0"/>
            <a:chExt cx="2485955" cy="1133109"/>
          </a:xfrm>
        </p:grpSpPr>
        <p:sp>
          <p:nvSpPr>
            <p:cNvPr id="484" name="path"/>
            <p:cNvSpPr/>
            <p:nvPr/>
          </p:nvSpPr>
          <p:spPr>
            <a:xfrm>
              <a:off x="36548" y="30425"/>
              <a:ext cx="911816" cy="1058653"/>
            </a:xfrm>
            <a:custGeom>
              <a:avLst/>
              <a:gdLst/>
              <a:ahLst/>
              <a:cxnLst/>
              <a:rect l="0" t="0" r="0" b="0"/>
              <a:pathLst>
                <a:path w="1435" h="1667">
                  <a:moveTo>
                    <a:pt x="1428" y="6"/>
                  </a:moveTo>
                  <a:lnTo>
                    <a:pt x="7" y="1660"/>
                  </a:lnTo>
                </a:path>
              </a:pathLst>
            </a:custGeom>
            <a:noFill/>
            <a:ln w="12700" cap="flat">
              <a:solidFill>
                <a:srgbClr val="7F7F7F">
                  <a:alpha val="100000"/>
                </a:srgbClr>
              </a:solidFill>
              <a:prstDash val="solid"/>
              <a:miter lim="800000"/>
            </a:ln>
          </p:spPr>
          <p:txBody>
            <a:bodyPr rtlCol="0"/>
            <a:lstStyle/>
            <a:p>
              <a:pPr algn="ctr"/>
              <a:endParaRPr lang="zh-CN" altLang="en-US"/>
            </a:p>
          </p:txBody>
        </p:sp>
        <p:sp>
          <p:nvSpPr>
            <p:cNvPr id="486" name="path"/>
            <p:cNvSpPr/>
            <p:nvPr/>
          </p:nvSpPr>
          <p:spPr>
            <a:xfrm>
              <a:off x="0" y="1050483"/>
              <a:ext cx="78549" cy="82626"/>
            </a:xfrm>
            <a:custGeom>
              <a:avLst/>
              <a:gdLst/>
              <a:ahLst/>
              <a:cxnLst/>
              <a:rect l="0" t="0" r="0" b="0"/>
              <a:pathLst>
                <a:path w="123" h="130">
                  <a:moveTo>
                    <a:pt x="32" y="0"/>
                  </a:moveTo>
                  <a:lnTo>
                    <a:pt x="0" y="130"/>
                  </a:lnTo>
                  <a:lnTo>
                    <a:pt x="123" y="78"/>
                  </a:lnTo>
                  <a:lnTo>
                    <a:pt x="32" y="0"/>
                  </a:lnTo>
                  <a:close/>
                </a:path>
              </a:pathLst>
            </a:custGeom>
            <a:solidFill>
              <a:srgbClr val="7F7F7F">
                <a:alpha val="100000"/>
              </a:srgbClr>
            </a:solidFill>
            <a:ln cap="flat">
              <a:noFill/>
              <a:prstDash val="solid"/>
              <a:miter lim="0"/>
            </a:ln>
          </p:spPr>
          <p:txBody>
            <a:bodyPr rtlCol="0"/>
            <a:lstStyle/>
            <a:p>
              <a:pPr algn="ctr"/>
              <a:endParaRPr lang="zh-CN" altLang="en-US"/>
            </a:p>
          </p:txBody>
        </p:sp>
        <p:sp>
          <p:nvSpPr>
            <p:cNvPr id="488" name="path"/>
            <p:cNvSpPr/>
            <p:nvPr/>
          </p:nvSpPr>
          <p:spPr>
            <a:xfrm>
              <a:off x="1558756" y="0"/>
              <a:ext cx="891233" cy="1058087"/>
            </a:xfrm>
            <a:custGeom>
              <a:avLst/>
              <a:gdLst/>
              <a:ahLst/>
              <a:cxnLst/>
              <a:rect l="0" t="0" r="0" b="0"/>
              <a:pathLst>
                <a:path w="1403" h="1666">
                  <a:moveTo>
                    <a:pt x="7" y="6"/>
                  </a:moveTo>
                  <a:lnTo>
                    <a:pt x="1395" y="1659"/>
                  </a:lnTo>
                </a:path>
              </a:pathLst>
            </a:custGeom>
            <a:noFill/>
            <a:ln w="12700" cap="flat">
              <a:solidFill>
                <a:srgbClr val="7F7F7F">
                  <a:alpha val="100000"/>
                </a:srgbClr>
              </a:solidFill>
              <a:prstDash val="solid"/>
              <a:miter lim="800000"/>
            </a:ln>
          </p:spPr>
          <p:txBody>
            <a:bodyPr rtlCol="0"/>
            <a:lstStyle/>
            <a:p>
              <a:pPr algn="ctr"/>
              <a:endParaRPr lang="zh-CN" altLang="en-US"/>
            </a:p>
          </p:txBody>
        </p:sp>
        <p:sp>
          <p:nvSpPr>
            <p:cNvPr id="490" name="path"/>
            <p:cNvSpPr/>
            <p:nvPr/>
          </p:nvSpPr>
          <p:spPr>
            <a:xfrm>
              <a:off x="2407787" y="1019774"/>
              <a:ext cx="78168" cy="82854"/>
            </a:xfrm>
            <a:custGeom>
              <a:avLst/>
              <a:gdLst/>
              <a:ahLst/>
              <a:cxnLst/>
              <a:rect l="0" t="0" r="0" b="0"/>
              <a:pathLst>
                <a:path w="123" h="130">
                  <a:moveTo>
                    <a:pt x="91" y="0"/>
                  </a:moveTo>
                  <a:lnTo>
                    <a:pt x="123" y="130"/>
                  </a:lnTo>
                  <a:lnTo>
                    <a:pt x="0" y="77"/>
                  </a:lnTo>
                  <a:lnTo>
                    <a:pt x="91" y="0"/>
                  </a:lnTo>
                  <a:close/>
                </a:path>
              </a:pathLst>
            </a:custGeom>
            <a:solidFill>
              <a:srgbClr val="7F7F7F">
                <a:alpha val="100000"/>
              </a:srgbClr>
            </a:solidFill>
            <a:ln cap="flat">
              <a:noFill/>
              <a:prstDash val="solid"/>
              <a:miter lim="0"/>
            </a:ln>
          </p:spPr>
          <p:txBody>
            <a:bodyPr rtlCol="0"/>
            <a:lstStyle/>
            <a:p>
              <a:pPr algn="ctr"/>
              <a:endParaRPr lang="zh-CN" altLang="en-US"/>
            </a:p>
          </p:txBody>
        </p:sp>
      </p:grpSp>
      <p:sp>
        <p:nvSpPr>
          <p:cNvPr id="492" name="path"/>
          <p:cNvSpPr/>
          <p:nvPr/>
        </p:nvSpPr>
        <p:spPr>
          <a:xfrm>
            <a:off x="4914900" y="2077211"/>
            <a:ext cx="1746504" cy="1746504"/>
          </a:xfrm>
          <a:custGeom>
            <a:avLst/>
            <a:gdLst/>
            <a:ahLst/>
            <a:cxnLst/>
            <a:rect l="0" t="0" r="0" b="0"/>
            <a:pathLst>
              <a:path w="2750" h="2750">
                <a:moveTo>
                  <a:pt x="0" y="1375"/>
                </a:moveTo>
                <a:cubicBezTo>
                  <a:pt x="0" y="615"/>
                  <a:pt x="615" y="0"/>
                  <a:pt x="1375" y="0"/>
                </a:cubicBezTo>
                <a:cubicBezTo>
                  <a:pt x="2134" y="0"/>
                  <a:pt x="2750" y="615"/>
                  <a:pt x="2750" y="1375"/>
                </a:cubicBezTo>
                <a:cubicBezTo>
                  <a:pt x="2750" y="2134"/>
                  <a:pt x="2134" y="2750"/>
                  <a:pt x="1375" y="2750"/>
                </a:cubicBezTo>
                <a:cubicBezTo>
                  <a:pt x="615" y="2750"/>
                  <a:pt x="0" y="2134"/>
                  <a:pt x="0" y="1375"/>
                </a:cubicBezTo>
              </a:path>
            </a:pathLst>
          </a:custGeom>
          <a:solidFill>
            <a:srgbClr val="00B075">
              <a:alpha val="100000"/>
            </a:srgbClr>
          </a:solidFill>
          <a:ln cap="flat">
            <a:noFill/>
            <a:prstDash val="solid"/>
            <a:miter lim="0"/>
          </a:ln>
        </p:spPr>
        <p:txBody>
          <a:bodyPr rtlCol="0"/>
          <a:lstStyle/>
          <a:p>
            <a:pPr algn="ctr"/>
            <a:endParaRPr lang="zh-CN" altLang="en-US"/>
          </a:p>
        </p:txBody>
      </p:sp>
      <p:sp>
        <p:nvSpPr>
          <p:cNvPr id="494" name="rect"/>
          <p:cNvSpPr/>
          <p:nvPr/>
        </p:nvSpPr>
        <p:spPr>
          <a:xfrm>
            <a:off x="3418332" y="4550664"/>
            <a:ext cx="1970532" cy="669036"/>
          </a:xfrm>
          <a:prstGeom prst="rect">
            <a:avLst/>
          </a:prstGeom>
          <a:solidFill>
            <a:srgbClr val="F5A63E">
              <a:alpha val="100000"/>
            </a:srgbClr>
          </a:solidFill>
          <a:ln cap="flat">
            <a:noFill/>
            <a:prstDash val="solid"/>
            <a:miter lim="0"/>
          </a:ln>
        </p:spPr>
        <p:txBody>
          <a:bodyPr rtlCol="0"/>
          <a:lstStyle/>
          <a:p>
            <a:pPr algn="ctr"/>
            <a:endParaRPr lang="zh-CN" altLang="en-US"/>
          </a:p>
        </p:txBody>
      </p:sp>
      <p:sp>
        <p:nvSpPr>
          <p:cNvPr id="496" name="textbox 496"/>
          <p:cNvSpPr/>
          <p:nvPr/>
        </p:nvSpPr>
        <p:spPr>
          <a:xfrm>
            <a:off x="3405632" y="2689969"/>
            <a:ext cx="4722495" cy="2408554"/>
          </a:xfrm>
          <a:prstGeom prst="rect">
            <a:avLst/>
          </a:prstGeom>
        </p:spPr>
        <p:txBody>
          <a:bodyPr vert="horz" wrap="square" lIns="0" tIns="0" rIns="0" bIns="0"/>
          <a:lstStyle/>
          <a:p>
            <a:pPr algn="l" rtl="0" eaLnBrk="0">
              <a:lnSpc>
                <a:spcPct val="89674"/>
              </a:lnSpc>
              <a:tabLst/>
            </a:pPr>
            <a:endParaRPr lang="Arial" altLang="Arial" sz="100" dirty="0"/>
          </a:p>
          <a:p>
            <a:pPr marL="1744979" algn="l" rtl="0" eaLnBrk="0">
              <a:lnSpc>
                <a:spcPct val="93000"/>
              </a:lnSpc>
              <a:tabLst/>
            </a:pPr>
            <a:r>
              <a:rPr sz="2700" kern="0" spc="90" dirty="0">
                <a:solidFill>
                  <a:srgbClr val="FFFFFF">
                    <a:alpha val="100000"/>
                  </a:srgbClr>
                </a:solidFill>
                <a:latin typeface="Microsoft YaHei"/>
                <a:ea typeface="Microsoft YaHei"/>
                <a:cs typeface="Microsoft YaHei"/>
              </a:rPr>
              <a:t>胎教思想</a:t>
            </a:r>
            <a:endParaRPr lang="Microsoft YaHei" altLang="Microsoft YaHei" sz="27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1000"/>
              </a:lnSpc>
              <a:tabLst/>
            </a:pPr>
            <a:endParaRPr lang="Arial" altLang="Arial" sz="600" dirty="0"/>
          </a:p>
          <a:p>
            <a:pPr marL="12700" algn="l" rtl="0" eaLnBrk="0">
              <a:lnSpc>
                <a:spcPct val="90000"/>
              </a:lnSpc>
              <a:spcBef>
                <a:spcPts val="3"/>
              </a:spcBef>
              <a:tabLst>
                <a:tab pos="301625" algn="l"/>
              </a:tabLst>
            </a:pPr>
            <a:r>
              <a:rPr sz="2400" kern="0" spc="0" dirty="0">
                <a:solidFill>
                  <a:srgbClr val="FFFFFF">
                    <a:alpha val="100000"/>
                  </a:srgbClr>
                </a:solidFill>
                <a:latin typeface="Microsoft YaHei"/>
                <a:ea typeface="Microsoft YaHei"/>
                <a:cs typeface="Microsoft YaHei"/>
              </a:rPr>
              <a:t>	</a:t>
            </a:r>
            <a:r>
              <a:rPr sz="2400" kern="0" spc="-50" dirty="0">
                <a:solidFill>
                  <a:srgbClr val="FFFFFF">
                    <a:alpha val="100000"/>
                  </a:srgbClr>
                </a:solidFill>
                <a:latin typeface="Microsoft YaHei"/>
                <a:ea typeface="Microsoft YaHei"/>
                <a:cs typeface="Microsoft YaHei"/>
              </a:rPr>
              <a:t>1、慎择母</a:t>
            </a:r>
            <a:r>
              <a:rPr sz="2400" kern="0" spc="30" dirty="0">
                <a:solidFill>
                  <a:srgbClr val="FFFFFF">
                    <a:alpha val="100000"/>
                  </a:srgbClr>
                </a:solidFill>
                <a:latin typeface="Microsoft YaHei"/>
                <a:ea typeface="Microsoft YaHei"/>
                <a:cs typeface="Microsoft YaHei"/>
              </a:rPr>
              <a:t>            </a:t>
            </a:r>
            <a:r>
              <a:rPr sz="2400" kern="0" spc="-50" dirty="0">
                <a:solidFill>
                  <a:srgbClr val="FFFFFF">
                    <a:alpha val="100000"/>
                  </a:srgbClr>
                </a:solidFill>
                <a:latin typeface="Microsoft YaHei"/>
                <a:ea typeface="Microsoft YaHei"/>
                <a:cs typeface="Microsoft YaHei"/>
              </a:rPr>
              <a:t>2、孕正礼</a:t>
            </a:r>
            <a:r>
              <a:rPr sz="2400" kern="0" spc="0" dirty="0">
                <a:solidFill>
                  <a:srgbClr val="FFFFFF">
                    <a:alpha val="100000"/>
                  </a:srgbClr>
                </a:solidFill>
                <a:latin typeface="Microsoft YaHei"/>
                <a:ea typeface="Microsoft YaHei"/>
                <a:cs typeface="Microsoft YaHei"/>
              </a:rPr>
              <a:t>       </a:t>
            </a:r>
            <a:endParaRPr lang="Microsoft YaHei" altLang="Microsoft YaHei" sz="2400" dirty="0"/>
          </a:p>
        </p:txBody>
      </p:sp>
      <p:sp>
        <p:nvSpPr>
          <p:cNvPr id="498" name="textbox 49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50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502" name="textbox 502"/>
          <p:cNvSpPr/>
          <p:nvPr/>
        </p:nvSpPr>
        <p:spPr>
          <a:xfrm>
            <a:off x="1562379" y="550005"/>
            <a:ext cx="2764789"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贾谊的学前教育思想</a:t>
            </a:r>
            <a:endParaRPr lang="Microsoft YaHei" altLang="Microsoft YaHei" sz="2400" dirty="0"/>
          </a:p>
        </p:txBody>
      </p:sp>
      <p:grpSp>
        <p:nvGrpSpPr>
          <p:cNvPr id="60" name="group 60"/>
          <p:cNvGrpSpPr/>
          <p:nvPr/>
        </p:nvGrpSpPr>
        <p:grpSpPr>
          <a:xfrm rot="21600000">
            <a:off x="1584025" y="181482"/>
            <a:ext cx="2435489" cy="199231"/>
            <a:chOff x="0" y="0"/>
            <a:chExt cx="2435489" cy="199231"/>
          </a:xfrm>
        </p:grpSpPr>
        <p:pic>
          <p:nvPicPr>
            <p:cNvPr id="504" name="picture 504"/>
            <p:cNvPicPr>
              <a:picLocks noChangeAspect="1"/>
            </p:cNvPicPr>
            <p:nvPr/>
          </p:nvPicPr>
          <p:blipFill>
            <a:blip r:embed="rId3"/>
            <a:stretch>
              <a:fillRect/>
            </a:stretch>
          </p:blipFill>
          <p:spPr>
            <a:xfrm rot="21600000">
              <a:off x="13273" y="11350"/>
              <a:ext cx="2422216" cy="187880"/>
            </a:xfrm>
            <a:prstGeom prst="rect">
              <a:avLst/>
            </a:prstGeom>
          </p:spPr>
        </p:pic>
        <p:sp>
          <p:nvSpPr>
            <p:cNvPr id="506" name="textbox 506"/>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grpSp>
        <p:nvGrpSpPr>
          <p:cNvPr id="62" name="group 62"/>
          <p:cNvGrpSpPr/>
          <p:nvPr/>
        </p:nvGrpSpPr>
        <p:grpSpPr>
          <a:xfrm rot="21600000">
            <a:off x="1458465" y="1301496"/>
            <a:ext cx="932688" cy="469391"/>
            <a:chOff x="0" y="0"/>
            <a:chExt cx="932688" cy="469391"/>
          </a:xfrm>
        </p:grpSpPr>
        <p:sp>
          <p:nvSpPr>
            <p:cNvPr id="508" name="path"/>
            <p:cNvSpPr/>
            <p:nvPr/>
          </p:nvSpPr>
          <p:spPr>
            <a:xfrm>
              <a:off x="0" y="0"/>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510" name="textbox 510"/>
            <p:cNvSpPr/>
            <p:nvPr/>
          </p:nvSpPr>
          <p:spPr>
            <a:xfrm>
              <a:off x="-12700" y="-12700"/>
              <a:ext cx="958214" cy="521969"/>
            </a:xfrm>
            <a:prstGeom prst="rect">
              <a:avLst/>
            </a:prstGeom>
          </p:spPr>
          <p:txBody>
            <a:bodyPr vert="horz" wrap="square" lIns="0" tIns="0" rIns="0" bIns="0"/>
            <a:lstStyle/>
            <a:p>
              <a:pPr algn="l" rtl="0" eaLnBrk="0">
                <a:lnSpc>
                  <a:spcPct val="103000"/>
                </a:lnSpc>
                <a:tabLst/>
              </a:pPr>
              <a:endParaRPr lang="Arial" altLang="Arial" sz="1000" dirty="0"/>
            </a:p>
            <a:p>
              <a:pPr marL="254000" algn="l" rtl="0" eaLnBrk="0">
                <a:lnSpc>
                  <a:spcPct val="82000"/>
                </a:lnSpc>
                <a:tabLst/>
              </a:pPr>
              <a:r>
                <a:rPr sz="1800" kern="0" spc="-40" dirty="0">
                  <a:solidFill>
                    <a:srgbClr val="FFFFFF">
                      <a:alpha val="100000"/>
                    </a:srgbClr>
                  </a:solidFill>
                  <a:latin typeface="Microsoft YaHei"/>
                  <a:ea typeface="Microsoft YaHei"/>
                  <a:cs typeface="Microsoft YaHei"/>
                </a:rPr>
                <a:t>三、</a:t>
              </a:r>
              <a:endParaRPr lang="Microsoft YaHei" altLang="Microsoft YaHei" sz="1800" dirty="0"/>
            </a:p>
          </p:txBody>
        </p:sp>
      </p:grpSp>
      <p:sp>
        <p:nvSpPr>
          <p:cNvPr id="512" name="textbox 512"/>
          <p:cNvSpPr/>
          <p:nvPr/>
        </p:nvSpPr>
        <p:spPr>
          <a:xfrm>
            <a:off x="2561793" y="1439832"/>
            <a:ext cx="1546225" cy="302895"/>
          </a:xfrm>
          <a:prstGeom prst="rect">
            <a:avLst/>
          </a:prstGeom>
        </p:spPr>
        <p:txBody>
          <a:bodyPr vert="horz" wrap="square" lIns="0" tIns="0" rIns="0" bIns="0"/>
          <a:lstStyle/>
          <a:p>
            <a:pPr algn="l" rtl="0" eaLnBrk="0">
              <a:lnSpc>
                <a:spcPct val="81460"/>
              </a:lnSpc>
              <a:tabLst/>
            </a:pPr>
            <a:endParaRPr lang="Arial" altLang="Arial" sz="100" dirty="0"/>
          </a:p>
          <a:p>
            <a:pPr marL="12700" algn="l" rtl="0" eaLnBrk="0">
              <a:lnSpc>
                <a:spcPct val="91000"/>
              </a:lnSpc>
              <a:tabLst/>
            </a:pPr>
            <a:r>
              <a:rPr sz="2000" kern="0" spc="-10" dirty="0">
                <a:solidFill>
                  <a:srgbClr val="000000">
                    <a:alpha val="100000"/>
                  </a:srgbClr>
                </a:solidFill>
                <a:latin typeface="Microsoft YaHei"/>
                <a:ea typeface="Microsoft YaHei"/>
                <a:cs typeface="Microsoft YaHei"/>
              </a:rPr>
              <a:t>贾谊教育思想</a:t>
            </a:r>
            <a:endParaRPr lang="Microsoft YaHei" altLang="Microsoft YaHei" sz="2000" dirty="0"/>
          </a:p>
        </p:txBody>
      </p:sp>
      <p:sp>
        <p:nvSpPr>
          <p:cNvPr id="51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2" name="picture 4382"/>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4" name="picture 4384"/>
          <p:cNvPicPr>
            <a:picLocks noChangeAspect="1"/>
          </p:cNvPicPr>
          <p:nvPr/>
        </p:nvPicPr>
        <p:blipFill>
          <a:blip r:embed="rId2"/>
          <a:stretch>
            <a:fillRect/>
          </a:stretch>
        </p:blipFill>
        <p:spPr>
          <a:xfrm rot="21600000">
            <a:off x="0" y="0"/>
            <a:ext cx="12192000" cy="6858000"/>
          </a:xfrm>
          <a:prstGeom prst="rect">
            <a:avLst/>
          </a:prstGeom>
        </p:spPr>
      </p:pic>
      <p:sp>
        <p:nvSpPr>
          <p:cNvPr id="43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388" name="textbox 4388"/>
          <p:cNvSpPr/>
          <p:nvPr/>
        </p:nvSpPr>
        <p:spPr>
          <a:xfrm>
            <a:off x="1396399" y="508501"/>
            <a:ext cx="9041765" cy="3022600"/>
          </a:xfrm>
          <a:prstGeom prst="rect">
            <a:avLst/>
          </a:prstGeom>
        </p:spPr>
        <p:txBody>
          <a:bodyPr vert="horz" wrap="square" lIns="0" tIns="0" rIns="0" bIns="0"/>
          <a:lstStyle/>
          <a:p>
            <a:pPr algn="l" rtl="0" eaLnBrk="0">
              <a:lnSpc>
                <a:spcPct val="87417"/>
              </a:lnSpc>
              <a:tabLst/>
            </a:pPr>
            <a:endParaRPr lang="Arial" altLang="Arial" sz="100" dirty="0"/>
          </a:p>
          <a:p>
            <a:pPr marL="129539" algn="l" rtl="0" eaLnBrk="0">
              <a:lnSpc>
                <a:spcPct val="91000"/>
              </a:lnSpc>
              <a:tabLst/>
            </a:pPr>
            <a:r>
              <a:rPr sz="2400" b="1" kern="0" spc="-10" dirty="0">
                <a:solidFill>
                  <a:srgbClr val="7F7F7F">
                    <a:alpha val="100000"/>
                  </a:srgbClr>
                </a:solidFill>
                <a:latin typeface="Microsoft YaHei"/>
                <a:ea typeface="Microsoft YaHei"/>
                <a:cs typeface="Microsoft YaHei"/>
              </a:rPr>
              <a:t>现代英国的学前教育发展</a:t>
            </a:r>
            <a:endParaRPr lang="Microsoft YaHei" altLang="Microsoft YaHei" sz="2400" dirty="0"/>
          </a:p>
          <a:p>
            <a:pPr algn="l" rtl="0" eaLnBrk="0">
              <a:lnSpc>
                <a:spcPct val="118000"/>
              </a:lnSpc>
              <a:tabLst/>
            </a:pPr>
            <a:endParaRPr lang="Arial" altLang="Arial" sz="1000" dirty="0"/>
          </a:p>
          <a:p>
            <a:pPr algn="l" rtl="0" eaLnBrk="0">
              <a:lnSpc>
                <a:spcPct val="118000"/>
              </a:lnSpc>
              <a:tabLst/>
            </a:pPr>
            <a:endParaRPr lang="Arial" altLang="Arial" sz="1000" dirty="0"/>
          </a:p>
          <a:p>
            <a:pPr algn="l" rtl="0" eaLnBrk="0">
              <a:lnSpc>
                <a:spcPct val="118000"/>
              </a:lnSpc>
              <a:tabLst/>
            </a:pPr>
            <a:endParaRPr lang="Arial" altLang="Arial" sz="1000" dirty="0"/>
          </a:p>
          <a:p>
            <a:pPr algn="l" rtl="0" eaLnBrk="0">
              <a:lnSpc>
                <a:spcPct val="118000"/>
              </a:lnSpc>
              <a:tabLst/>
            </a:pPr>
            <a:endParaRPr lang="Arial" altLang="Arial" sz="1000" dirty="0"/>
          </a:p>
          <a:p>
            <a:pPr marL="12700" algn="l" rtl="0" eaLnBrk="0">
              <a:lnSpc>
                <a:spcPct val="91000"/>
              </a:lnSpc>
              <a:spcBef>
                <a:spcPts val="600"/>
              </a:spcBef>
              <a:tabLst/>
            </a:pPr>
            <a:r>
              <a:rPr sz="2000" b="1" kern="0" spc="0" dirty="0">
                <a:solidFill>
                  <a:srgbClr val="000000">
                    <a:alpha val="100000"/>
                  </a:srgbClr>
                </a:solidFill>
                <a:latin typeface="Microsoft YaHei"/>
                <a:ea typeface="Microsoft YaHei"/>
                <a:cs typeface="Microsoft YaHei"/>
              </a:rPr>
              <a:t>英国现代学前教育发展的</a:t>
            </a:r>
            <a:r>
              <a:rPr sz="2000" b="1" kern="0" spc="-10" dirty="0">
                <a:solidFill>
                  <a:srgbClr val="000000">
                    <a:alpha val="100000"/>
                  </a:srgbClr>
                </a:solidFill>
                <a:latin typeface="Microsoft YaHei"/>
                <a:ea typeface="Microsoft YaHei"/>
                <a:cs typeface="Microsoft YaHei"/>
              </a:rPr>
              <a:t>特点</a:t>
            </a:r>
            <a:endParaRPr lang="Microsoft YaHei" altLang="Microsoft YaHei" sz="2000" dirty="0"/>
          </a:p>
          <a:p>
            <a:pPr algn="l" rtl="0" eaLnBrk="0">
              <a:lnSpc>
                <a:spcPct val="191000"/>
              </a:lnSpc>
              <a:tabLst/>
            </a:pPr>
            <a:endParaRPr lang="Arial" altLang="Arial" sz="1000" dirty="0"/>
          </a:p>
          <a:p>
            <a:pPr marL="207645" algn="l" rtl="0" eaLnBrk="0">
              <a:lnSpc>
                <a:spcPts val="2422"/>
              </a:lnSpc>
              <a:spcBef>
                <a:spcPts val="611"/>
              </a:spcBef>
              <a:tabLst/>
            </a:pPr>
            <a:r>
              <a:rPr sz="20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530" dirty="0">
                <a:solidFill>
                  <a:srgbClr val="000000">
                    <a:alpha val="100000"/>
                  </a:srgbClr>
                </a:solidFill>
                <a:latin typeface="Wingdings"/>
                <a:ea typeface="Wingdings"/>
                <a:cs typeface="Wingdings"/>
              </a:rPr>
              <a:t> </a:t>
            </a:r>
            <a:r>
              <a:rPr sz="2000" kern="0" spc="-70" dirty="0">
                <a:solidFill>
                  <a:srgbClr val="000000">
                    <a:alpha val="100000"/>
                  </a:srgbClr>
                </a:solidFill>
                <a:latin typeface="Microsoft YaHei"/>
                <a:ea typeface="Microsoft YaHei"/>
                <a:cs typeface="Microsoft YaHei"/>
              </a:rPr>
              <a:t>1、学前教育以5岁为界，划分为2-5,5-7岁两个阶段，后一阶段为义务教育。</a:t>
            </a:r>
            <a:endParaRPr lang="Microsoft YaHei" altLang="Microsoft YaHei" sz="2000" dirty="0"/>
          </a:p>
          <a:p>
            <a:pPr marL="207645" algn="l" rtl="0" eaLnBrk="0">
              <a:lnSpc>
                <a:spcPts val="2422"/>
              </a:lnSpc>
              <a:spcBef>
                <a:spcPts val="1177"/>
              </a:spcBef>
              <a:tabLst/>
            </a:pPr>
            <a:r>
              <a:rPr sz="20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80" dirty="0">
                <a:solidFill>
                  <a:srgbClr val="000000">
                    <a:alpha val="100000"/>
                  </a:srgbClr>
                </a:solidFill>
                <a:latin typeface="Wingdings"/>
                <a:ea typeface="Wingdings"/>
                <a:cs typeface="Wingdings"/>
              </a:rPr>
              <a:t> </a:t>
            </a:r>
            <a:r>
              <a:rPr sz="2000" kern="0" spc="-70" dirty="0">
                <a:solidFill>
                  <a:srgbClr val="000000">
                    <a:alpha val="100000"/>
                  </a:srgbClr>
                </a:solidFill>
                <a:latin typeface="Microsoft YaHei"/>
                <a:ea typeface="Microsoft YaHei"/>
                <a:cs typeface="Microsoft YaHei"/>
              </a:rPr>
              <a:t>2、课程分为麦氏姐妹游戏为主</a:t>
            </a:r>
            <a:r>
              <a:rPr sz="2000" kern="0" spc="-80" dirty="0">
                <a:solidFill>
                  <a:srgbClr val="000000">
                    <a:alpha val="100000"/>
                  </a:srgbClr>
                </a:solidFill>
                <a:latin typeface="Microsoft YaHei"/>
                <a:ea typeface="Microsoft YaHei"/>
                <a:cs typeface="Microsoft YaHei"/>
              </a:rPr>
              <a:t>的课程和其它以培养知识技能为主的课程。</a:t>
            </a:r>
            <a:endParaRPr lang="Microsoft YaHei" altLang="Microsoft YaHei" sz="2000" dirty="0"/>
          </a:p>
          <a:p>
            <a:pPr algn="l" rtl="0" eaLnBrk="0">
              <a:lnSpc>
                <a:spcPct val="108000"/>
              </a:lnSpc>
              <a:tabLst/>
            </a:pPr>
            <a:endParaRPr lang="Arial" altLang="Arial" sz="900" dirty="0"/>
          </a:p>
          <a:p>
            <a:pPr algn="l" rtl="0" eaLnBrk="0">
              <a:lnSpc>
                <a:spcPct val="8941"/>
              </a:lnSpc>
              <a:tabLst/>
            </a:pPr>
            <a:endParaRPr lang="Arial" altLang="Arial" sz="100" dirty="0"/>
          </a:p>
          <a:p>
            <a:pPr algn="r" rtl="0" eaLnBrk="0">
              <a:lnSpc>
                <a:spcPts val="2426"/>
              </a:lnSpc>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6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3、家长可参与学</a:t>
            </a:r>
            <a:r>
              <a:rPr sz="2000" kern="0" spc="-90" dirty="0">
                <a:solidFill>
                  <a:srgbClr val="000000">
                    <a:alpha val="100000"/>
                  </a:srgbClr>
                </a:solidFill>
                <a:latin typeface="Microsoft YaHei"/>
                <a:ea typeface="Microsoft YaHei"/>
                <a:cs typeface="Microsoft YaHei"/>
              </a:rPr>
              <a:t>前教育机构的教育和管理工作，以实现机构功能的最大化。</a:t>
            </a:r>
            <a:endParaRPr lang="Microsoft YaHei" altLang="Microsoft YaHei" sz="2000" dirty="0"/>
          </a:p>
        </p:txBody>
      </p:sp>
      <p:sp>
        <p:nvSpPr>
          <p:cNvPr id="4390" name="textbox 439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39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84" name="group 584"/>
          <p:cNvGrpSpPr/>
          <p:nvPr/>
        </p:nvGrpSpPr>
        <p:grpSpPr>
          <a:xfrm rot="21600000">
            <a:off x="1584024" y="181482"/>
            <a:ext cx="2600974" cy="199231"/>
            <a:chOff x="0" y="0"/>
            <a:chExt cx="2600974" cy="199231"/>
          </a:xfrm>
        </p:grpSpPr>
        <p:pic>
          <p:nvPicPr>
            <p:cNvPr id="4394" name="picture 4394"/>
            <p:cNvPicPr>
              <a:picLocks noChangeAspect="1"/>
            </p:cNvPicPr>
            <p:nvPr/>
          </p:nvPicPr>
          <p:blipFill>
            <a:blip r:embed="rId3"/>
            <a:stretch>
              <a:fillRect/>
            </a:stretch>
          </p:blipFill>
          <p:spPr>
            <a:xfrm rot="21600000">
              <a:off x="12058" y="11350"/>
              <a:ext cx="2588915" cy="187881"/>
            </a:xfrm>
            <a:prstGeom prst="rect">
              <a:avLst/>
            </a:prstGeom>
          </p:spPr>
        </p:pic>
        <p:sp>
          <p:nvSpPr>
            <p:cNvPr id="4396" name="textbox 4396"/>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39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0" name="picture 4400"/>
          <p:cNvPicPr>
            <a:picLocks noChangeAspect="1"/>
          </p:cNvPicPr>
          <p:nvPr/>
        </p:nvPicPr>
        <p:blipFill>
          <a:blip r:embed="rId2"/>
          <a:stretch>
            <a:fillRect/>
          </a:stretch>
        </p:blipFill>
        <p:spPr>
          <a:xfrm rot="21600000">
            <a:off x="0" y="0"/>
            <a:ext cx="12192000" cy="6858000"/>
          </a:xfrm>
          <a:prstGeom prst="rect">
            <a:avLst/>
          </a:prstGeom>
        </p:spPr>
      </p:pic>
      <p:sp>
        <p:nvSpPr>
          <p:cNvPr id="440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404" name="textbox 4404"/>
          <p:cNvSpPr/>
          <p:nvPr/>
        </p:nvSpPr>
        <p:spPr>
          <a:xfrm>
            <a:off x="1395381" y="508501"/>
            <a:ext cx="7196455" cy="5605145"/>
          </a:xfrm>
          <a:prstGeom prst="rect">
            <a:avLst/>
          </a:prstGeom>
        </p:spPr>
        <p:txBody>
          <a:bodyPr vert="horz" wrap="square" lIns="0" tIns="0" rIns="0" bIns="0"/>
          <a:lstStyle/>
          <a:p>
            <a:pPr algn="l" rtl="0" eaLnBrk="0">
              <a:lnSpc>
                <a:spcPct val="87417"/>
              </a:lnSpc>
              <a:tabLst/>
            </a:pPr>
            <a:endParaRPr lang="Arial" altLang="Arial" sz="100" dirty="0"/>
          </a:p>
          <a:p>
            <a:pPr marL="130175" algn="l" rtl="0" eaLnBrk="0">
              <a:lnSpc>
                <a:spcPct val="91000"/>
              </a:lnSpc>
              <a:tabLst/>
            </a:pPr>
            <a:r>
              <a:rPr sz="2400" b="1" kern="0" spc="-10" dirty="0">
                <a:solidFill>
                  <a:srgbClr val="7F7F7F">
                    <a:alpha val="100000"/>
                  </a:srgbClr>
                </a:solidFill>
                <a:latin typeface="Microsoft YaHei"/>
                <a:ea typeface="Microsoft YaHei"/>
                <a:cs typeface="Microsoft YaHei"/>
              </a:rPr>
              <a:t>现代英国的学前教育发展</a:t>
            </a:r>
            <a:endParaRPr lang="Microsoft YaHei" altLang="Microsoft YaHei" sz="24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marL="12700" algn="l" rtl="0" eaLnBrk="0">
              <a:lnSpc>
                <a:spcPct val="100000"/>
              </a:lnSpc>
              <a:spcBef>
                <a:spcPts val="542"/>
              </a:spcBef>
              <a:tabLst/>
            </a:pPr>
            <a:r>
              <a:rPr sz="1800" b="1" kern="0" spc="-110" dirty="0">
                <a:solidFill>
                  <a:srgbClr val="000000">
                    <a:alpha val="100000"/>
                  </a:srgbClr>
                </a:solidFill>
                <a:latin typeface="Microsoft YaHei"/>
                <a:ea typeface="Microsoft YaHei"/>
                <a:cs typeface="Microsoft YaHei"/>
              </a:rPr>
              <a:t>小结：</a:t>
            </a:r>
            <a:endParaRPr lang="Microsoft YaHei" altLang="Microsoft YaHei" sz="1800" dirty="0"/>
          </a:p>
          <a:p>
            <a:pPr algn="l" rtl="0" eaLnBrk="0">
              <a:lnSpc>
                <a:spcPct val="183000"/>
              </a:lnSpc>
              <a:tabLst/>
            </a:pPr>
            <a:endParaRPr lang="Arial" altLang="Arial" sz="1000" dirty="0"/>
          </a:p>
          <a:p>
            <a:pPr marL="208915" algn="l" rtl="0" eaLnBrk="0">
              <a:lnSpc>
                <a:spcPts val="2224"/>
              </a:lnSpc>
              <a:spcBef>
                <a:spcPts val="482"/>
              </a:spcBef>
              <a:tabLst/>
            </a:pPr>
            <a:r>
              <a:rPr sz="16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600" kern="0" spc="-170" dirty="0">
                <a:solidFill>
                  <a:srgbClr val="000000">
                    <a:alpha val="100000"/>
                  </a:srgbClr>
                </a:solidFill>
                <a:latin typeface="Wingdings"/>
                <a:ea typeface="Wingdings"/>
                <a:cs typeface="Wingdings"/>
              </a:rPr>
              <a:t> </a:t>
            </a:r>
            <a:r>
              <a:rPr sz="1600" kern="0" spc="-100" dirty="0">
                <a:solidFill>
                  <a:srgbClr val="000000">
                    <a:alpha val="100000"/>
                  </a:srgbClr>
                </a:solidFill>
                <a:latin typeface="Microsoft YaHei"/>
                <a:ea typeface="Microsoft YaHei"/>
                <a:cs typeface="Microsoft YaHei"/>
              </a:rPr>
              <a:t>1.识记：</a:t>
            </a:r>
            <a:endParaRPr lang="Microsoft YaHei" altLang="Microsoft YaHei" sz="1600" dirty="0"/>
          </a:p>
          <a:p>
            <a:pPr marL="695959" algn="l" rtl="0" eaLnBrk="0">
              <a:lnSpc>
                <a:spcPts val="2587"/>
              </a:lnSpc>
              <a:spcBef>
                <a:spcPts val="1100"/>
              </a:spcBef>
              <a:tabLst/>
            </a:pPr>
            <a:r>
              <a:rPr sz="2000" kern="0" spc="-80" dirty="0">
                <a:solidFill>
                  <a:srgbClr val="000000">
                    <a:alpha val="100000"/>
                  </a:srgbClr>
                </a:solidFill>
                <a:latin typeface="Microsoft YaHei"/>
                <a:ea typeface="Microsoft YaHei"/>
                <a:cs typeface="Microsoft YaHei"/>
              </a:rPr>
              <a:t>（1）保育学校    （</a:t>
            </a:r>
            <a:r>
              <a:rPr sz="2000" kern="0" spc="-30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2）学前游戏班</a:t>
            </a:r>
            <a:endParaRPr lang="Microsoft YaHei" altLang="Microsoft YaHei" sz="2000" dirty="0"/>
          </a:p>
          <a:p>
            <a:pPr marL="696594" algn="l" rtl="0" eaLnBrk="0">
              <a:lnSpc>
                <a:spcPts val="3599"/>
              </a:lnSpc>
              <a:tabLst/>
            </a:pPr>
            <a:r>
              <a:rPr sz="2000" kern="0" spc="-100" dirty="0">
                <a:solidFill>
                  <a:srgbClr val="000000">
                    <a:alpha val="100000"/>
                  </a:srgbClr>
                </a:solidFill>
                <a:latin typeface="Microsoft YaHei"/>
                <a:ea typeface="Microsoft YaHei"/>
                <a:cs typeface="Microsoft YaHei"/>
              </a:rPr>
              <a:t>（3）《普洛登报告书》（</a:t>
            </a:r>
            <a:r>
              <a:rPr sz="2000" kern="0" spc="-18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1966）</a:t>
            </a:r>
            <a:endParaRPr lang="Microsoft YaHei" altLang="Microsoft YaHei" sz="2000" dirty="0"/>
          </a:p>
          <a:p>
            <a:pPr marL="696594" algn="l" rtl="0" eaLnBrk="0">
              <a:lnSpc>
                <a:spcPts val="3599"/>
              </a:lnSpc>
              <a:tabLst/>
            </a:pPr>
            <a:r>
              <a:rPr sz="2000" kern="0" spc="-110" dirty="0">
                <a:solidFill>
                  <a:srgbClr val="000000">
                    <a:alpha val="100000"/>
                  </a:srgbClr>
                </a:solidFill>
                <a:latin typeface="Microsoft YaHei"/>
                <a:ea typeface="Microsoft YaHei"/>
                <a:cs typeface="Microsoft YaHei"/>
              </a:rPr>
              <a:t>（4）《教育白皮书》（</a:t>
            </a:r>
            <a:r>
              <a:rPr sz="2000" kern="0" spc="-12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1972）</a:t>
            </a:r>
            <a:endParaRPr lang="Microsoft YaHei" altLang="Microsoft YaHei" sz="2000" dirty="0"/>
          </a:p>
          <a:p>
            <a:pPr marL="208915" algn="l" rtl="0" eaLnBrk="0">
              <a:lnSpc>
                <a:spcPts val="2224"/>
              </a:lnSpc>
              <a:spcBef>
                <a:spcPts val="1287"/>
              </a:spcBef>
              <a:tabLst/>
            </a:pPr>
            <a:r>
              <a:rPr sz="18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50" dirty="0">
                <a:solidFill>
                  <a:srgbClr val="000000">
                    <a:alpha val="100000"/>
                  </a:srgbClr>
                </a:solidFill>
                <a:latin typeface="Wingdings"/>
                <a:ea typeface="Wingdings"/>
                <a:cs typeface="Wingdings"/>
              </a:rPr>
              <a:t> </a:t>
            </a:r>
            <a:r>
              <a:rPr sz="1800" kern="0" spc="-110" dirty="0">
                <a:solidFill>
                  <a:srgbClr val="000000">
                    <a:alpha val="100000"/>
                  </a:srgbClr>
                </a:solidFill>
                <a:latin typeface="Microsoft YaHei"/>
                <a:ea typeface="Microsoft YaHei"/>
                <a:cs typeface="Microsoft YaHei"/>
              </a:rPr>
              <a:t>2.领会：</a:t>
            </a:r>
            <a:endParaRPr lang="Microsoft YaHei" altLang="Microsoft YaHei" sz="1800" dirty="0"/>
          </a:p>
          <a:p>
            <a:pPr marL="696594" algn="l" rtl="0" eaLnBrk="0">
              <a:lnSpc>
                <a:spcPts val="2587"/>
              </a:lnSpc>
              <a:spcBef>
                <a:spcPts val="1100"/>
              </a:spcBef>
              <a:tabLst/>
            </a:pPr>
            <a:r>
              <a:rPr sz="2000" kern="0" spc="-60" dirty="0">
                <a:solidFill>
                  <a:srgbClr val="000000">
                    <a:alpha val="100000"/>
                  </a:srgbClr>
                </a:solidFill>
                <a:latin typeface="Microsoft YaHei"/>
                <a:ea typeface="Microsoft YaHei"/>
                <a:cs typeface="Microsoft YaHei"/>
              </a:rPr>
              <a:t>（1）麦克米伦姐妹创办保育学校的举措和</a:t>
            </a:r>
            <a:r>
              <a:rPr sz="2000" kern="0" spc="-70" dirty="0">
                <a:solidFill>
                  <a:srgbClr val="000000">
                    <a:alpha val="100000"/>
                  </a:srgbClr>
                </a:solidFill>
                <a:latin typeface="Microsoft YaHei"/>
                <a:ea typeface="Microsoft YaHei"/>
                <a:cs typeface="Microsoft YaHei"/>
              </a:rPr>
              <a:t>意义</a:t>
            </a:r>
            <a:endParaRPr lang="Microsoft YaHei" altLang="Microsoft YaHei" sz="2000" dirty="0"/>
          </a:p>
          <a:p>
            <a:pPr marL="696594" algn="l" rtl="0" eaLnBrk="0">
              <a:lnSpc>
                <a:spcPts val="3599"/>
              </a:lnSpc>
              <a:tabLst/>
            </a:pPr>
            <a:r>
              <a:rPr sz="2000" kern="0" spc="-90" dirty="0">
                <a:solidFill>
                  <a:srgbClr val="000000">
                    <a:alpha val="100000"/>
                  </a:srgbClr>
                </a:solidFill>
                <a:latin typeface="Microsoft YaHei"/>
                <a:ea typeface="Microsoft YaHei"/>
                <a:cs typeface="Microsoft YaHei"/>
              </a:rPr>
              <a:t>（2）学前游戏班运动的主要内容</a:t>
            </a:r>
            <a:endParaRPr lang="Microsoft YaHei" altLang="Microsoft YaHei" sz="2000" dirty="0"/>
          </a:p>
          <a:p>
            <a:pPr marL="727075" algn="l" rtl="0" eaLnBrk="0">
              <a:lnSpc>
                <a:spcPts val="2587"/>
              </a:lnSpc>
              <a:spcBef>
                <a:spcPts val="1012"/>
              </a:spcBef>
              <a:tabLst/>
            </a:pPr>
            <a:r>
              <a:rPr sz="2000" kern="0" spc="-80" dirty="0">
                <a:solidFill>
                  <a:srgbClr val="000000">
                    <a:alpha val="100000"/>
                  </a:srgbClr>
                </a:solidFill>
                <a:latin typeface="Microsoft YaHei"/>
                <a:ea typeface="Microsoft YaHei"/>
                <a:cs typeface="Microsoft YaHei"/>
              </a:rPr>
              <a:t>（3）《普洛登报告书》（</a:t>
            </a:r>
            <a:r>
              <a:rPr sz="2000" kern="0" spc="-20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1966）</a:t>
            </a:r>
            <a:r>
              <a:rPr sz="2000" kern="0" spc="-49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的主要</a:t>
            </a:r>
            <a:r>
              <a:rPr sz="2000" kern="0" spc="-90" dirty="0">
                <a:solidFill>
                  <a:srgbClr val="000000">
                    <a:alpha val="100000"/>
                  </a:srgbClr>
                </a:solidFill>
                <a:latin typeface="Microsoft YaHei"/>
                <a:ea typeface="Microsoft YaHei"/>
                <a:cs typeface="Microsoft YaHei"/>
              </a:rPr>
              <a:t>内容</a:t>
            </a:r>
            <a:endParaRPr lang="Microsoft YaHei" altLang="Microsoft YaHei" sz="2000" dirty="0"/>
          </a:p>
          <a:p>
            <a:pPr algn="l" rtl="0" eaLnBrk="0">
              <a:lnSpc>
                <a:spcPct val="105000"/>
              </a:lnSpc>
              <a:tabLst/>
            </a:pPr>
            <a:endParaRPr lang="Arial" altLang="Arial" sz="800" dirty="0"/>
          </a:p>
          <a:p>
            <a:pPr algn="r" rtl="0" eaLnBrk="0">
              <a:lnSpc>
                <a:spcPts val="2587"/>
              </a:lnSpc>
              <a:spcBef>
                <a:spcPts val="4"/>
              </a:spcBef>
              <a:tabLst/>
            </a:pPr>
            <a:r>
              <a:rPr sz="20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60" dirty="0">
                <a:solidFill>
                  <a:srgbClr val="000000">
                    <a:alpha val="100000"/>
                  </a:srgbClr>
                </a:solidFill>
                <a:latin typeface="Wingdings"/>
                <a:ea typeface="Wingdings"/>
                <a:cs typeface="Wingdings"/>
              </a:rPr>
              <a:t> </a:t>
            </a:r>
            <a:r>
              <a:rPr sz="2000" kern="0" spc="-100" dirty="0">
                <a:solidFill>
                  <a:srgbClr val="000000">
                    <a:alpha val="100000"/>
                  </a:srgbClr>
                </a:solidFill>
                <a:latin typeface="Microsoft YaHei"/>
                <a:ea typeface="Microsoft YaHei"/>
                <a:cs typeface="Microsoft YaHei"/>
              </a:rPr>
              <a:t>3.应用：</a:t>
            </a:r>
            <a:r>
              <a:rPr sz="2000" kern="0" spc="34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《教育白皮书》（</a:t>
            </a:r>
            <a:r>
              <a:rPr sz="2000" kern="0" spc="-20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1972）对于英国学前教育的意义</a:t>
            </a:r>
            <a:endParaRPr lang="Microsoft YaHei" altLang="Microsoft YaHei" sz="2000" dirty="0"/>
          </a:p>
        </p:txBody>
      </p:sp>
      <p:sp>
        <p:nvSpPr>
          <p:cNvPr id="4406" name="textbox 440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40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86" name="group 586"/>
          <p:cNvGrpSpPr/>
          <p:nvPr/>
        </p:nvGrpSpPr>
        <p:grpSpPr>
          <a:xfrm rot="21600000">
            <a:off x="1584024" y="181482"/>
            <a:ext cx="2549063" cy="199231"/>
            <a:chOff x="0" y="0"/>
            <a:chExt cx="2549063" cy="199231"/>
          </a:xfrm>
        </p:grpSpPr>
        <p:pic>
          <p:nvPicPr>
            <p:cNvPr id="4410" name="picture 4410"/>
            <p:cNvPicPr>
              <a:picLocks noChangeAspect="1"/>
            </p:cNvPicPr>
            <p:nvPr/>
          </p:nvPicPr>
          <p:blipFill>
            <a:blip r:embed="rId3"/>
            <a:stretch>
              <a:fillRect/>
            </a:stretch>
          </p:blipFill>
          <p:spPr>
            <a:xfrm rot="21600000">
              <a:off x="12058" y="11350"/>
              <a:ext cx="2537004" cy="187880"/>
            </a:xfrm>
            <a:prstGeom prst="rect">
              <a:avLst/>
            </a:prstGeom>
          </p:spPr>
        </p:pic>
        <p:sp>
          <p:nvSpPr>
            <p:cNvPr id="4412" name="textbox 4412"/>
            <p:cNvSpPr/>
            <p:nvPr/>
          </p:nvSpPr>
          <p:spPr>
            <a:xfrm>
              <a:off x="-12700" y="-12700"/>
              <a:ext cx="25749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 外国现代学前教育发展</a:t>
              </a:r>
              <a:endParaRPr lang="Microsoft YaHei" altLang="Microsoft YaHei" sz="1400" dirty="0"/>
            </a:p>
          </p:txBody>
        </p:sp>
      </p:grpSp>
      <p:sp>
        <p:nvSpPr>
          <p:cNvPr id="441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16" name="picture 4416"/>
          <p:cNvPicPr>
            <a:picLocks noChangeAspect="1"/>
          </p:cNvPicPr>
          <p:nvPr/>
        </p:nvPicPr>
        <p:blipFill>
          <a:blip r:embed="rId2"/>
          <a:stretch>
            <a:fillRect/>
          </a:stretch>
        </p:blipFill>
        <p:spPr>
          <a:xfrm rot="21600000">
            <a:off x="0" y="0"/>
            <a:ext cx="12192000" cy="6858000"/>
          </a:xfrm>
          <a:prstGeom prst="rect">
            <a:avLst/>
          </a:prstGeom>
        </p:spPr>
      </p:pic>
      <p:sp>
        <p:nvSpPr>
          <p:cNvPr id="441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420" name="textbox 4420"/>
          <p:cNvSpPr/>
          <p:nvPr/>
        </p:nvSpPr>
        <p:spPr>
          <a:xfrm>
            <a:off x="1398180" y="508501"/>
            <a:ext cx="7291069" cy="4229734"/>
          </a:xfrm>
          <a:prstGeom prst="rect">
            <a:avLst/>
          </a:prstGeom>
        </p:spPr>
        <p:txBody>
          <a:bodyPr vert="horz" wrap="square" lIns="0" tIns="0" rIns="0" bIns="0"/>
          <a:lstStyle/>
          <a:p>
            <a:pPr algn="l" rtl="0" eaLnBrk="0">
              <a:lnSpc>
                <a:spcPct val="87417"/>
              </a:lnSpc>
              <a:tabLst/>
            </a:pPr>
            <a:endParaRPr lang="Arial" altLang="Arial" sz="100" dirty="0"/>
          </a:p>
          <a:p>
            <a:pPr marL="127635" algn="l" rtl="0" eaLnBrk="0">
              <a:lnSpc>
                <a:spcPct val="91000"/>
              </a:lnSpc>
              <a:tabLst/>
            </a:pPr>
            <a:r>
              <a:rPr sz="2400" b="1" kern="0" spc="-10" dirty="0">
                <a:solidFill>
                  <a:srgbClr val="7F7F7F">
                    <a:alpha val="100000"/>
                  </a:srgbClr>
                </a:solidFill>
                <a:latin typeface="Microsoft YaHei"/>
                <a:ea typeface="Microsoft YaHei"/>
                <a:cs typeface="Microsoft YaHei"/>
              </a:rPr>
              <a:t>现代法国的学前教育发展</a:t>
            </a:r>
            <a:endParaRPr lang="Microsoft YaHei" altLang="Microsoft YaHei" sz="2400" dirty="0"/>
          </a:p>
          <a:p>
            <a:pPr algn="l" rtl="0" eaLnBrk="0">
              <a:lnSpc>
                <a:spcPct val="132000"/>
              </a:lnSpc>
              <a:tabLst/>
            </a:pPr>
            <a:endParaRPr lang="Arial" altLang="Arial" sz="1000" dirty="0"/>
          </a:p>
          <a:p>
            <a:pPr algn="l" rtl="0" eaLnBrk="0">
              <a:lnSpc>
                <a:spcPct val="132000"/>
              </a:lnSpc>
              <a:tabLst/>
            </a:pPr>
            <a:endParaRPr lang="Arial" altLang="Arial" sz="1000" dirty="0"/>
          </a:p>
          <a:p>
            <a:pPr algn="l" rtl="0" eaLnBrk="0">
              <a:lnSpc>
                <a:spcPct val="133000"/>
              </a:lnSpc>
              <a:tabLst/>
            </a:pPr>
            <a:endParaRPr lang="Arial" altLang="Arial" sz="1000" dirty="0"/>
          </a:p>
          <a:p>
            <a:pPr marL="12700" algn="l" rtl="0" eaLnBrk="0">
              <a:lnSpc>
                <a:spcPct val="91000"/>
              </a:lnSpc>
              <a:spcBef>
                <a:spcPts val="600"/>
              </a:spcBef>
              <a:tabLst/>
            </a:pPr>
            <a:r>
              <a:rPr sz="2000" b="1" kern="0" spc="-10" dirty="0">
                <a:solidFill>
                  <a:srgbClr val="000000">
                    <a:alpha val="100000"/>
                  </a:srgbClr>
                </a:solidFill>
                <a:latin typeface="Microsoft YaHei"/>
                <a:ea typeface="Microsoft YaHei"/>
                <a:cs typeface="Microsoft YaHei"/>
              </a:rPr>
              <a:t>一、</a:t>
            </a:r>
            <a:r>
              <a:rPr sz="2000" b="1" kern="0" spc="-410" dirty="0">
                <a:solidFill>
                  <a:srgbClr val="000000">
                    <a:alpha val="100000"/>
                  </a:srgbClr>
                </a:solidFill>
                <a:latin typeface="Microsoft YaHei"/>
                <a:ea typeface="Microsoft YaHei"/>
                <a:cs typeface="Microsoft YaHei"/>
              </a:rPr>
              <a:t> </a:t>
            </a:r>
            <a:r>
              <a:rPr sz="2000" b="1" kern="0" spc="-10" dirty="0">
                <a:solidFill>
                  <a:srgbClr val="000000">
                    <a:alpha val="100000"/>
                  </a:srgbClr>
                </a:solidFill>
                <a:latin typeface="Microsoft YaHei"/>
                <a:ea typeface="Microsoft YaHei"/>
                <a:cs typeface="Microsoft YaHei"/>
              </a:rPr>
              <a:t>19世纪末至二战</a:t>
            </a:r>
            <a:r>
              <a:rPr sz="2000" b="1" kern="0" spc="-20" dirty="0">
                <a:solidFill>
                  <a:srgbClr val="000000">
                    <a:alpha val="100000"/>
                  </a:srgbClr>
                </a:solidFill>
                <a:latin typeface="Microsoft YaHei"/>
                <a:ea typeface="Microsoft YaHei"/>
                <a:cs typeface="Microsoft YaHei"/>
              </a:rPr>
              <a:t>前的学前教育</a:t>
            </a:r>
            <a:endParaRPr lang="Microsoft YaHei" altLang="Microsoft YaHei" sz="2000" dirty="0"/>
          </a:p>
          <a:p>
            <a:pPr algn="l" rtl="0" eaLnBrk="0">
              <a:lnSpc>
                <a:spcPct val="144000"/>
              </a:lnSpc>
              <a:tabLst/>
            </a:pPr>
            <a:endParaRPr lang="Arial" altLang="Arial" sz="1000" dirty="0"/>
          </a:p>
          <a:p>
            <a:pPr marL="346075" algn="l" rtl="0" eaLnBrk="0">
              <a:lnSpc>
                <a:spcPts val="2645"/>
              </a:lnSpc>
              <a:spcBef>
                <a:spcPts val="609"/>
              </a:spcBef>
              <a:tabLst/>
            </a:pPr>
            <a:r>
              <a:rPr sz="2000" b="1" kern="0" spc="-130" dirty="0">
                <a:solidFill>
                  <a:srgbClr val="00B075">
                    <a:alpha val="100000"/>
                  </a:srgbClr>
                </a:solidFill>
                <a:latin typeface="Microsoft YaHei"/>
                <a:ea typeface="Microsoft YaHei"/>
                <a:cs typeface="Microsoft YaHei"/>
              </a:rPr>
              <a:t>（一）母育学校的发展</a:t>
            </a:r>
            <a:endParaRPr lang="Microsoft YaHei" altLang="Microsoft YaHei" sz="2000" dirty="0"/>
          </a:p>
          <a:p>
            <a:pPr marL="211454" algn="l" rtl="0" eaLnBrk="0">
              <a:lnSpc>
                <a:spcPct val="83000"/>
              </a:lnSpc>
              <a:spcBef>
                <a:spcPts val="1365"/>
              </a:spcBef>
              <a:tabLst/>
            </a:pPr>
            <a:r>
              <a:rPr sz="2000" kern="0" spc="-10" dirty="0">
                <a:solidFill>
                  <a:srgbClr val="000000">
                    <a:alpha val="100000"/>
                  </a:srgbClr>
                </a:solidFill>
                <a:latin typeface="Microsoft YaHei"/>
                <a:ea typeface="Microsoft YaHei"/>
                <a:cs typeface="Microsoft YaHei"/>
              </a:rPr>
              <a:t>1、公立的母育学校对幼儿实行免费制度。</a:t>
            </a:r>
            <a:endParaRPr lang="Microsoft YaHei" altLang="Microsoft YaHei" sz="2000" dirty="0"/>
          </a:p>
          <a:p>
            <a:pPr marL="199389" algn="l" rtl="0" eaLnBrk="0">
              <a:lnSpc>
                <a:spcPts val="3597"/>
              </a:lnSpc>
              <a:tabLst/>
            </a:pPr>
            <a:r>
              <a:rPr sz="2000" kern="0" spc="0" dirty="0">
                <a:solidFill>
                  <a:srgbClr val="000000">
                    <a:alpha val="100000"/>
                  </a:srgbClr>
                </a:solidFill>
                <a:latin typeface="Microsoft YaHei"/>
                <a:ea typeface="Microsoft YaHei"/>
                <a:cs typeface="Microsoft YaHei"/>
              </a:rPr>
              <a:t>2、私立幼儿园由母育</a:t>
            </a:r>
            <a:r>
              <a:rPr sz="2000" kern="0" spc="-10" dirty="0">
                <a:solidFill>
                  <a:srgbClr val="000000">
                    <a:alpha val="100000"/>
                  </a:srgbClr>
                </a:solidFill>
                <a:latin typeface="Microsoft YaHei"/>
                <a:ea typeface="Microsoft YaHei"/>
                <a:cs typeface="Microsoft YaHei"/>
              </a:rPr>
              <a:t>学校女视学官负责。</a:t>
            </a:r>
            <a:endParaRPr lang="Microsoft YaHei" altLang="Microsoft YaHei" sz="2000" dirty="0"/>
          </a:p>
          <a:p>
            <a:pPr marL="202564" algn="l" rtl="0" eaLnBrk="0">
              <a:lnSpc>
                <a:spcPct val="83000"/>
              </a:lnSpc>
              <a:spcBef>
                <a:spcPts val="1603"/>
              </a:spcBef>
              <a:tabLst/>
            </a:pPr>
            <a:r>
              <a:rPr sz="2000" kern="0" spc="-80" dirty="0">
                <a:solidFill>
                  <a:srgbClr val="000000">
                    <a:alpha val="100000"/>
                  </a:srgbClr>
                </a:solidFill>
                <a:latin typeface="Microsoft YaHei"/>
                <a:ea typeface="Microsoft YaHei"/>
                <a:cs typeface="Microsoft YaHei"/>
              </a:rPr>
              <a:t>3、法政府制定校舍、设备标准，</a:t>
            </a:r>
            <a:r>
              <a:rPr sz="2000" kern="0" spc="36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提供</a:t>
            </a:r>
            <a:r>
              <a:rPr sz="2000" kern="0" spc="-90" dirty="0">
                <a:solidFill>
                  <a:srgbClr val="000000">
                    <a:alpha val="100000"/>
                  </a:srgbClr>
                </a:solidFill>
                <a:latin typeface="Microsoft YaHei"/>
                <a:ea typeface="Microsoft YaHei"/>
                <a:cs typeface="Microsoft YaHei"/>
              </a:rPr>
              <a:t>了有力的保障。</a:t>
            </a:r>
            <a:endParaRPr lang="Microsoft YaHei" altLang="Microsoft YaHei" sz="2000" dirty="0"/>
          </a:p>
          <a:p>
            <a:pPr marL="186689" algn="l" rtl="0" eaLnBrk="0">
              <a:lnSpc>
                <a:spcPts val="3605"/>
              </a:lnSpc>
              <a:tabLst/>
            </a:pPr>
            <a:r>
              <a:rPr sz="2000" kern="0" spc="-40" dirty="0">
                <a:solidFill>
                  <a:srgbClr val="000000">
                    <a:alpha val="100000"/>
                  </a:srgbClr>
                </a:solidFill>
                <a:latin typeface="Microsoft YaHei"/>
                <a:ea typeface="Microsoft YaHei"/>
                <a:cs typeface="Microsoft YaHei"/>
              </a:rPr>
              <a:t>4、过于小学化倾向，知识技能</a:t>
            </a:r>
            <a:r>
              <a:rPr sz="2000" kern="0" spc="-50" dirty="0">
                <a:solidFill>
                  <a:srgbClr val="000000">
                    <a:alpha val="100000"/>
                  </a:srgbClr>
                </a:solidFill>
                <a:latin typeface="Microsoft YaHei"/>
                <a:ea typeface="Microsoft YaHei"/>
                <a:cs typeface="Microsoft YaHei"/>
              </a:rPr>
              <a:t>培养多于养护。</a:t>
            </a:r>
            <a:endParaRPr lang="Microsoft YaHei" altLang="Microsoft YaHei" sz="2000" dirty="0"/>
          </a:p>
          <a:p>
            <a:pPr algn="l" rtl="0" eaLnBrk="0">
              <a:lnSpc>
                <a:spcPct val="103000"/>
              </a:lnSpc>
              <a:tabLst/>
            </a:pPr>
            <a:endParaRPr lang="Arial" altLang="Arial" sz="1300" dirty="0"/>
          </a:p>
          <a:p>
            <a:pPr algn="r" rtl="0" eaLnBrk="0">
              <a:lnSpc>
                <a:spcPct val="91000"/>
              </a:lnSpc>
              <a:spcBef>
                <a:spcPts val="5"/>
              </a:spcBef>
              <a:tabLst/>
            </a:pPr>
            <a:r>
              <a:rPr sz="2000" b="1" kern="0" spc="-90" dirty="0">
                <a:solidFill>
                  <a:srgbClr val="00B075">
                    <a:alpha val="100000"/>
                  </a:srgbClr>
                </a:solidFill>
                <a:latin typeface="Microsoft YaHei"/>
                <a:ea typeface="Microsoft YaHei"/>
                <a:cs typeface="Microsoft YaHei"/>
              </a:rPr>
              <a:t>（二）比纳西蒙量表的问世—重视差异性测量</a:t>
            </a:r>
            <a:r>
              <a:rPr sz="2000" b="1" kern="0" spc="-100" dirty="0">
                <a:solidFill>
                  <a:srgbClr val="00B075">
                    <a:alpha val="100000"/>
                  </a:srgbClr>
                </a:solidFill>
                <a:latin typeface="Microsoft YaHei"/>
                <a:ea typeface="Microsoft YaHei"/>
                <a:cs typeface="Microsoft YaHei"/>
              </a:rPr>
              <a:t>，以便因材施教</a:t>
            </a:r>
            <a:r>
              <a:rPr sz="2000" b="1" kern="0" spc="-100" dirty="0">
                <a:solidFill>
                  <a:srgbClr val="000000">
                    <a:alpha val="100000"/>
                  </a:srgbClr>
                </a:solidFill>
                <a:latin typeface="Microsoft YaHei"/>
                <a:ea typeface="Microsoft YaHei"/>
                <a:cs typeface="Microsoft YaHei"/>
              </a:rPr>
              <a:t>。</a:t>
            </a:r>
            <a:endParaRPr lang="Microsoft YaHei" altLang="Microsoft YaHei" sz="2000" dirty="0"/>
          </a:p>
        </p:txBody>
      </p:sp>
      <p:sp>
        <p:nvSpPr>
          <p:cNvPr id="4422" name="textbox 442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42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88" name="group 588"/>
          <p:cNvGrpSpPr/>
          <p:nvPr/>
        </p:nvGrpSpPr>
        <p:grpSpPr>
          <a:xfrm rot="21600000">
            <a:off x="1584024" y="181482"/>
            <a:ext cx="2600974" cy="199231"/>
            <a:chOff x="0" y="0"/>
            <a:chExt cx="2600974" cy="199231"/>
          </a:xfrm>
        </p:grpSpPr>
        <p:pic>
          <p:nvPicPr>
            <p:cNvPr id="4426" name="picture 4426"/>
            <p:cNvPicPr>
              <a:picLocks noChangeAspect="1"/>
            </p:cNvPicPr>
            <p:nvPr/>
          </p:nvPicPr>
          <p:blipFill>
            <a:blip r:embed="rId3"/>
            <a:stretch>
              <a:fillRect/>
            </a:stretch>
          </p:blipFill>
          <p:spPr>
            <a:xfrm rot="21600000">
              <a:off x="12058" y="11350"/>
              <a:ext cx="2588915" cy="187881"/>
            </a:xfrm>
            <a:prstGeom prst="rect">
              <a:avLst/>
            </a:prstGeom>
          </p:spPr>
        </p:pic>
        <p:sp>
          <p:nvSpPr>
            <p:cNvPr id="4428" name="textbox 4428"/>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4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2" name="picture 4432"/>
          <p:cNvPicPr>
            <a:picLocks noChangeAspect="1"/>
          </p:cNvPicPr>
          <p:nvPr/>
        </p:nvPicPr>
        <p:blipFill>
          <a:blip r:embed="rId2"/>
          <a:stretch>
            <a:fillRect/>
          </a:stretch>
        </p:blipFill>
        <p:spPr>
          <a:xfrm rot="21600000">
            <a:off x="0" y="0"/>
            <a:ext cx="12192000" cy="6858000"/>
          </a:xfrm>
          <a:prstGeom prst="rect">
            <a:avLst/>
          </a:prstGeom>
        </p:spPr>
      </p:pic>
      <p:sp>
        <p:nvSpPr>
          <p:cNvPr id="44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436" name="textbox 4436"/>
          <p:cNvSpPr/>
          <p:nvPr/>
        </p:nvSpPr>
        <p:spPr>
          <a:xfrm>
            <a:off x="1398689" y="508501"/>
            <a:ext cx="10231119" cy="4749165"/>
          </a:xfrm>
          <a:prstGeom prst="rect">
            <a:avLst/>
          </a:prstGeom>
        </p:spPr>
        <p:txBody>
          <a:bodyPr vert="horz" wrap="square" lIns="0" tIns="0" rIns="0" bIns="0"/>
          <a:lstStyle/>
          <a:p>
            <a:pPr algn="l" rtl="0" eaLnBrk="0">
              <a:lnSpc>
                <a:spcPct val="87417"/>
              </a:lnSpc>
              <a:tabLst/>
            </a:pPr>
            <a:endParaRPr lang="Arial" altLang="Arial" sz="100" dirty="0"/>
          </a:p>
          <a:p>
            <a:pPr marL="127000" algn="l" rtl="0" eaLnBrk="0">
              <a:lnSpc>
                <a:spcPct val="91000"/>
              </a:lnSpc>
              <a:tabLst/>
            </a:pPr>
            <a:r>
              <a:rPr sz="2400" b="1" kern="0" spc="-10" dirty="0">
                <a:solidFill>
                  <a:srgbClr val="7F7F7F">
                    <a:alpha val="100000"/>
                  </a:srgbClr>
                </a:solidFill>
                <a:latin typeface="Microsoft YaHei"/>
                <a:ea typeface="Microsoft YaHei"/>
                <a:cs typeface="Microsoft YaHei"/>
              </a:rPr>
              <a:t>现代法国的学前教育发展</a:t>
            </a:r>
            <a:endParaRPr lang="Microsoft YaHei" altLang="Microsoft YaHei" sz="2400" dirty="0"/>
          </a:p>
          <a:p>
            <a:pPr algn="l" rtl="0" eaLnBrk="0">
              <a:lnSpc>
                <a:spcPct val="192000"/>
              </a:lnSpc>
              <a:tabLst/>
            </a:pPr>
            <a:endParaRPr lang="Arial" altLang="Arial" sz="1000" dirty="0"/>
          </a:p>
          <a:p>
            <a:pPr marL="12700" algn="l" rtl="0" eaLnBrk="0">
              <a:lnSpc>
                <a:spcPct val="91000"/>
              </a:lnSpc>
              <a:spcBef>
                <a:spcPts val="605"/>
              </a:spcBef>
              <a:tabLst/>
            </a:pPr>
            <a:r>
              <a:rPr sz="2000" b="1" kern="0" spc="0" dirty="0">
                <a:solidFill>
                  <a:srgbClr val="000000">
                    <a:alpha val="100000"/>
                  </a:srgbClr>
                </a:solidFill>
                <a:latin typeface="Microsoft YaHei"/>
                <a:ea typeface="Microsoft YaHei"/>
                <a:cs typeface="Microsoft YaHei"/>
              </a:rPr>
              <a:t>二、二战后至20世纪80年代的学</a:t>
            </a:r>
            <a:r>
              <a:rPr sz="2000" b="1" kern="0" spc="-10" dirty="0">
                <a:solidFill>
                  <a:srgbClr val="000000">
                    <a:alpha val="100000"/>
                  </a:srgbClr>
                </a:solidFill>
                <a:latin typeface="Microsoft YaHei"/>
                <a:ea typeface="Microsoft YaHei"/>
                <a:cs typeface="Microsoft YaHei"/>
              </a:rPr>
              <a:t>前教育</a:t>
            </a:r>
            <a:endParaRPr lang="Microsoft YaHei" altLang="Microsoft YaHei" sz="2000" dirty="0"/>
          </a:p>
          <a:p>
            <a:pPr marL="165735" algn="l" rtl="0" eaLnBrk="0">
              <a:lnSpc>
                <a:spcPts val="2645"/>
              </a:lnSpc>
              <a:spcBef>
                <a:spcPts val="1001"/>
              </a:spcBef>
              <a:tabLst/>
            </a:pPr>
            <a:r>
              <a:rPr sz="2000" b="1" kern="0" spc="-130" dirty="0">
                <a:solidFill>
                  <a:srgbClr val="00B075">
                    <a:alpha val="100000"/>
                  </a:srgbClr>
                </a:solidFill>
                <a:latin typeface="Microsoft YaHei"/>
                <a:ea typeface="Microsoft YaHei"/>
                <a:cs typeface="Microsoft YaHei"/>
              </a:rPr>
              <a:t>（一）母育学校的改革</a:t>
            </a:r>
            <a:endParaRPr lang="Microsoft YaHei" altLang="Microsoft YaHei" sz="2000" dirty="0"/>
          </a:p>
          <a:p>
            <a:pPr algn="l" rtl="0" eaLnBrk="0">
              <a:lnSpc>
                <a:spcPct val="121000"/>
              </a:lnSpc>
              <a:tabLst/>
            </a:pPr>
            <a:endParaRPr lang="Arial" altLang="Arial" sz="1000" dirty="0"/>
          </a:p>
          <a:p>
            <a:pPr marL="44450" algn="l" rtl="0" eaLnBrk="0">
              <a:lnSpc>
                <a:spcPct val="83000"/>
              </a:lnSpc>
              <a:spcBef>
                <a:spcPts val="600"/>
              </a:spcBef>
              <a:tabLst/>
            </a:pPr>
            <a:r>
              <a:rPr sz="2000" kern="0" spc="-20" dirty="0">
                <a:solidFill>
                  <a:srgbClr val="000000">
                    <a:alpha val="100000"/>
                  </a:srgbClr>
                </a:solidFill>
                <a:latin typeface="Microsoft YaHei"/>
                <a:ea typeface="Microsoft YaHei"/>
                <a:cs typeface="Microsoft YaHei"/>
              </a:rPr>
              <a:t>1969，课程变革</a:t>
            </a:r>
            <a:r>
              <a:rPr sz="2000" b="1" kern="0" spc="-20" dirty="0">
                <a:solidFill>
                  <a:srgbClr val="000000">
                    <a:alpha val="100000"/>
                  </a:srgbClr>
                </a:solidFill>
                <a:latin typeface="Microsoft YaHei"/>
                <a:ea typeface="Microsoft YaHei"/>
                <a:cs typeface="Microsoft YaHei"/>
              </a:rPr>
              <a:t>—“</a:t>
            </a:r>
            <a:r>
              <a:rPr sz="2000" b="1" kern="0" spc="-30" dirty="0">
                <a:solidFill>
                  <a:srgbClr val="00B075">
                    <a:alpha val="100000"/>
                  </a:srgbClr>
                </a:solidFill>
                <a:latin typeface="Microsoft YaHei"/>
                <a:ea typeface="Microsoft YaHei"/>
                <a:cs typeface="Microsoft YaHei"/>
              </a:rPr>
              <a:t>三分制教学”</a:t>
            </a:r>
            <a:r>
              <a:rPr sz="2000" kern="0" spc="-30" dirty="0">
                <a:solidFill>
                  <a:srgbClr val="000000">
                    <a:alpha val="100000"/>
                  </a:srgbClr>
                </a:solidFill>
                <a:latin typeface="Microsoft YaHei"/>
                <a:ea typeface="Microsoft YaHei"/>
                <a:cs typeface="Microsoft YaHei"/>
              </a:rPr>
              <a:t>：基础知识课程，</a:t>
            </a:r>
            <a:r>
              <a:rPr sz="2000" kern="0" spc="38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上午进行，每周15课时；教育启蒙课</a:t>
            </a:r>
            <a:endParaRPr lang="Microsoft YaHei" altLang="Microsoft YaHei" sz="2000" dirty="0"/>
          </a:p>
          <a:p>
            <a:pPr marL="19684" algn="l" rtl="0" eaLnBrk="0">
              <a:lnSpc>
                <a:spcPts val="3589"/>
              </a:lnSpc>
              <a:tabLst/>
            </a:pPr>
            <a:r>
              <a:rPr sz="2000" kern="0" spc="-30" dirty="0">
                <a:solidFill>
                  <a:srgbClr val="000000">
                    <a:alpha val="100000"/>
                  </a:srgbClr>
                </a:solidFill>
                <a:latin typeface="Microsoft YaHei"/>
                <a:ea typeface="Microsoft YaHei"/>
                <a:cs typeface="Microsoft YaHei"/>
              </a:rPr>
              <a:t>程：下午进行，每周6课时；体育课，下午进行</a:t>
            </a:r>
            <a:r>
              <a:rPr sz="2000" kern="0" spc="-40" dirty="0">
                <a:solidFill>
                  <a:srgbClr val="000000">
                    <a:alpha val="100000"/>
                  </a:srgbClr>
                </a:solidFill>
                <a:latin typeface="Microsoft YaHei"/>
                <a:ea typeface="Microsoft YaHei"/>
                <a:cs typeface="Microsoft YaHei"/>
              </a:rPr>
              <a:t>，每周6课时。</a:t>
            </a:r>
            <a:endParaRPr lang="Microsoft YaHei" altLang="Microsoft YaHei" sz="2000" dirty="0"/>
          </a:p>
          <a:p>
            <a:pPr marL="179070" algn="l" rtl="0" eaLnBrk="0">
              <a:lnSpc>
                <a:spcPct val="91000"/>
              </a:lnSpc>
              <a:spcBef>
                <a:spcPts val="1618"/>
              </a:spcBef>
              <a:tabLst/>
            </a:pPr>
            <a:r>
              <a:rPr sz="2000" b="1" kern="0" spc="-140" dirty="0">
                <a:solidFill>
                  <a:srgbClr val="00B075">
                    <a:alpha val="100000"/>
                  </a:srgbClr>
                </a:solidFill>
                <a:latin typeface="Microsoft YaHei"/>
                <a:ea typeface="Microsoft YaHei"/>
                <a:cs typeface="Microsoft YaHei"/>
              </a:rPr>
              <a:t>（二） 1970年</a:t>
            </a:r>
            <a:r>
              <a:rPr sz="2000" b="1" kern="0" spc="-150" dirty="0">
                <a:solidFill>
                  <a:srgbClr val="00B075">
                    <a:alpha val="100000"/>
                  </a:srgbClr>
                </a:solidFill>
                <a:latin typeface="Microsoft YaHei"/>
                <a:ea typeface="Microsoft YaHei"/>
                <a:cs typeface="Microsoft YaHei"/>
              </a:rPr>
              <a:t>代的改革</a:t>
            </a:r>
            <a:endParaRPr lang="Microsoft YaHei" altLang="Microsoft YaHei" sz="2000" dirty="0"/>
          </a:p>
          <a:p>
            <a:pPr marL="44450" algn="l" rtl="0" eaLnBrk="0">
              <a:lnSpc>
                <a:spcPts val="2587"/>
              </a:lnSpc>
              <a:spcBef>
                <a:spcPts val="1044"/>
              </a:spcBef>
              <a:tabLst/>
            </a:pPr>
            <a:r>
              <a:rPr sz="2000" kern="0" spc="0" dirty="0">
                <a:solidFill>
                  <a:srgbClr val="000000">
                    <a:alpha val="100000"/>
                  </a:srgbClr>
                </a:solidFill>
                <a:latin typeface="Microsoft YaHei"/>
                <a:ea typeface="Microsoft YaHei"/>
                <a:cs typeface="Microsoft YaHei"/>
              </a:rPr>
              <a:t>1975，《哈比教育法》—规定学前教育的目标是</a:t>
            </a:r>
            <a:r>
              <a:rPr sz="2000" kern="0" spc="-10" dirty="0">
                <a:solidFill>
                  <a:srgbClr val="000000">
                    <a:alpha val="100000"/>
                  </a:srgbClr>
                </a:solidFill>
                <a:latin typeface="Microsoft YaHei"/>
                <a:ea typeface="Microsoft YaHei"/>
                <a:cs typeface="Microsoft YaHei"/>
              </a:rPr>
              <a:t>启发儿童个性；消除儿童由于出身和家庭</a:t>
            </a:r>
            <a:endParaRPr lang="Microsoft YaHei" altLang="Microsoft YaHei" sz="2000" dirty="0"/>
          </a:p>
          <a:p>
            <a:pPr marL="21590" algn="l" rtl="0" eaLnBrk="0">
              <a:lnSpc>
                <a:spcPct val="149000"/>
              </a:lnSpc>
              <a:spcBef>
                <a:spcPts val="38"/>
              </a:spcBef>
              <a:tabLst/>
            </a:pPr>
            <a:r>
              <a:rPr sz="2000" kern="0" spc="-30" dirty="0">
                <a:solidFill>
                  <a:srgbClr val="000000">
                    <a:alpha val="100000"/>
                  </a:srgbClr>
                </a:solidFill>
                <a:latin typeface="Microsoft YaHei"/>
                <a:ea typeface="Microsoft YaHei"/>
                <a:cs typeface="Microsoft YaHei"/>
              </a:rPr>
              <a:t>条件差异而造成的成功机会的不均等；</a:t>
            </a:r>
            <a:r>
              <a:rPr sz="2000" kern="0" spc="35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早期发现和诊治儿童智力上的缺陷及身体</a:t>
            </a:r>
            <a:r>
              <a:rPr sz="2000" kern="0" spc="-40" dirty="0">
                <a:solidFill>
                  <a:srgbClr val="000000">
                    <a:alpha val="100000"/>
                  </a:srgbClr>
                </a:solidFill>
                <a:latin typeface="Microsoft YaHei"/>
                <a:ea typeface="Microsoft YaHei"/>
                <a:cs typeface="Microsoft YaHei"/>
              </a:rPr>
              <a:t>器官上的     </a:t>
            </a:r>
            <a:r>
              <a:rPr sz="2000" kern="0" spc="-30" dirty="0">
                <a:solidFill>
                  <a:srgbClr val="000000">
                    <a:alpha val="100000"/>
                  </a:srgbClr>
                </a:solidFill>
                <a:latin typeface="Microsoft YaHei"/>
                <a:ea typeface="Microsoft YaHei"/>
                <a:cs typeface="Microsoft YaHei"/>
              </a:rPr>
              <a:t>残疾；帮助儿童顺利完成学前教育向小学教育的过渡。根据此法令，</a:t>
            </a:r>
            <a:r>
              <a:rPr sz="2000" kern="0" spc="33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自20世纪70年代以来，</a:t>
            </a:r>
            <a:r>
              <a:rPr sz="2000" kern="0" spc="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法国学前教育实际上发挥着四重作用，</a:t>
            </a:r>
            <a:r>
              <a:rPr sz="2000" kern="0" spc="43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即教育、补偿、</a:t>
            </a:r>
            <a:r>
              <a:rPr sz="2000" kern="0" spc="-40" dirty="0">
                <a:solidFill>
                  <a:srgbClr val="000000">
                    <a:alpha val="100000"/>
                  </a:srgbClr>
                </a:solidFill>
                <a:latin typeface="Microsoft YaHei"/>
                <a:ea typeface="Microsoft YaHei"/>
                <a:cs typeface="Microsoft YaHei"/>
              </a:rPr>
              <a:t>诊断治疗及与小学衔接的作用。</a:t>
            </a:r>
            <a:endParaRPr lang="Microsoft YaHei" altLang="Microsoft YaHei" sz="2000" dirty="0"/>
          </a:p>
        </p:txBody>
      </p:sp>
      <p:sp>
        <p:nvSpPr>
          <p:cNvPr id="4438" name="textbox 443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44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90" name="group 590"/>
          <p:cNvGrpSpPr/>
          <p:nvPr/>
        </p:nvGrpSpPr>
        <p:grpSpPr>
          <a:xfrm rot="21600000">
            <a:off x="1584024" y="181482"/>
            <a:ext cx="2652790" cy="199231"/>
            <a:chOff x="0" y="0"/>
            <a:chExt cx="2652790" cy="199231"/>
          </a:xfrm>
        </p:grpSpPr>
        <p:pic>
          <p:nvPicPr>
            <p:cNvPr id="4442" name="picture 4442"/>
            <p:cNvPicPr>
              <a:picLocks noChangeAspect="1"/>
            </p:cNvPicPr>
            <p:nvPr/>
          </p:nvPicPr>
          <p:blipFill>
            <a:blip r:embed="rId3"/>
            <a:stretch>
              <a:fillRect/>
            </a:stretch>
          </p:blipFill>
          <p:spPr>
            <a:xfrm rot="21600000">
              <a:off x="12058" y="11350"/>
              <a:ext cx="2640731" cy="187881"/>
            </a:xfrm>
            <a:prstGeom prst="rect">
              <a:avLst/>
            </a:prstGeom>
          </p:spPr>
        </p:pic>
        <p:sp>
          <p:nvSpPr>
            <p:cNvPr id="4444" name="textbox 4444"/>
            <p:cNvSpPr/>
            <p:nvPr/>
          </p:nvSpPr>
          <p:spPr>
            <a:xfrm>
              <a:off x="-12700" y="-12700"/>
              <a:ext cx="26784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44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8" name="picture 4448"/>
          <p:cNvPicPr>
            <a:picLocks noChangeAspect="1"/>
          </p:cNvPicPr>
          <p:nvPr/>
        </p:nvPicPr>
        <p:blipFill>
          <a:blip r:embed="rId2"/>
          <a:stretch>
            <a:fillRect/>
          </a:stretch>
        </p:blipFill>
        <p:spPr>
          <a:xfrm rot="21600000">
            <a:off x="0" y="0"/>
            <a:ext cx="12192000" cy="6858000"/>
          </a:xfrm>
          <a:prstGeom prst="rect">
            <a:avLst/>
          </a:prstGeom>
        </p:spPr>
      </p:pic>
      <p:sp>
        <p:nvSpPr>
          <p:cNvPr id="445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452" name="textbox 4452"/>
          <p:cNvSpPr/>
          <p:nvPr/>
        </p:nvSpPr>
        <p:spPr>
          <a:xfrm>
            <a:off x="1398180" y="508501"/>
            <a:ext cx="10509250" cy="4545965"/>
          </a:xfrm>
          <a:prstGeom prst="rect">
            <a:avLst/>
          </a:prstGeom>
        </p:spPr>
        <p:txBody>
          <a:bodyPr vert="horz" wrap="square" lIns="0" tIns="0" rIns="0" bIns="0"/>
          <a:lstStyle/>
          <a:p>
            <a:pPr algn="l" rtl="0" eaLnBrk="0">
              <a:lnSpc>
                <a:spcPct val="87417"/>
              </a:lnSpc>
              <a:tabLst/>
            </a:pPr>
            <a:endParaRPr lang="Arial" altLang="Arial" sz="100" dirty="0"/>
          </a:p>
          <a:p>
            <a:pPr marL="127635" algn="l" rtl="0" eaLnBrk="0">
              <a:lnSpc>
                <a:spcPct val="91000"/>
              </a:lnSpc>
              <a:tabLst/>
            </a:pPr>
            <a:r>
              <a:rPr sz="2400" b="1" kern="0" spc="-10" dirty="0">
                <a:solidFill>
                  <a:srgbClr val="7F7F7F">
                    <a:alpha val="100000"/>
                  </a:srgbClr>
                </a:solidFill>
                <a:latin typeface="Microsoft YaHei"/>
                <a:ea typeface="Microsoft YaHei"/>
                <a:cs typeface="Microsoft YaHei"/>
              </a:rPr>
              <a:t>现代法国的学前教育发展</a:t>
            </a:r>
            <a:endParaRPr lang="Microsoft YaHei" altLang="Microsoft YaHei" sz="2400" dirty="0"/>
          </a:p>
          <a:p>
            <a:pPr algn="l" rtl="0" eaLnBrk="0">
              <a:lnSpc>
                <a:spcPct val="192000"/>
              </a:lnSpc>
              <a:tabLst/>
            </a:pPr>
            <a:endParaRPr lang="Arial" altLang="Arial" sz="1000" dirty="0"/>
          </a:p>
          <a:p>
            <a:pPr marL="12700" algn="l" rtl="0" eaLnBrk="0">
              <a:lnSpc>
                <a:spcPct val="91000"/>
              </a:lnSpc>
              <a:spcBef>
                <a:spcPts val="605"/>
              </a:spcBef>
              <a:tabLst/>
            </a:pPr>
            <a:r>
              <a:rPr sz="2000" b="1" kern="0" spc="-50" dirty="0">
                <a:solidFill>
                  <a:srgbClr val="000000">
                    <a:alpha val="100000"/>
                  </a:srgbClr>
                </a:solidFill>
                <a:latin typeface="Microsoft YaHei"/>
                <a:ea typeface="Microsoft YaHei"/>
                <a:cs typeface="Microsoft YaHei"/>
              </a:rPr>
              <a:t>三、</a:t>
            </a:r>
            <a:r>
              <a:rPr sz="2000" b="1" kern="0" spc="220" dirty="0">
                <a:solidFill>
                  <a:srgbClr val="000000">
                    <a:alpha val="100000"/>
                  </a:srgbClr>
                </a:solidFill>
                <a:latin typeface="Microsoft YaHei"/>
                <a:ea typeface="Microsoft YaHei"/>
                <a:cs typeface="Microsoft YaHei"/>
              </a:rPr>
              <a:t> </a:t>
            </a:r>
            <a:r>
              <a:rPr sz="2000" b="1" kern="0" spc="-50" dirty="0">
                <a:solidFill>
                  <a:srgbClr val="000000">
                    <a:alpha val="100000"/>
                  </a:srgbClr>
                </a:solidFill>
                <a:latin typeface="Microsoft YaHei"/>
                <a:ea typeface="Microsoft YaHei"/>
                <a:cs typeface="Microsoft YaHei"/>
              </a:rPr>
              <a:t>20世纪80年代以来的学前教育</a:t>
            </a:r>
            <a:endParaRPr lang="Microsoft YaHei" altLang="Microsoft YaHei" sz="2000" dirty="0"/>
          </a:p>
          <a:p>
            <a:pPr algn="l" rtl="0" eaLnBrk="0">
              <a:lnSpc>
                <a:spcPct val="144000"/>
              </a:lnSpc>
              <a:tabLst/>
            </a:pPr>
            <a:endParaRPr lang="Arial" altLang="Arial" sz="1000" dirty="0"/>
          </a:p>
          <a:p>
            <a:pPr algn="l" rtl="0" eaLnBrk="0">
              <a:lnSpc>
                <a:spcPct val="144000"/>
              </a:lnSpc>
              <a:tabLst/>
            </a:pPr>
            <a:endParaRPr lang="Arial" altLang="Arial" sz="1000" dirty="0"/>
          </a:p>
          <a:p>
            <a:pPr marL="21590" algn="l" rtl="0" eaLnBrk="0">
              <a:lnSpc>
                <a:spcPct val="91000"/>
              </a:lnSpc>
              <a:spcBef>
                <a:spcPts val="607"/>
              </a:spcBef>
              <a:tabLst/>
            </a:pPr>
            <a:r>
              <a:rPr sz="2000" kern="0" spc="0" dirty="0">
                <a:solidFill>
                  <a:srgbClr val="000000">
                    <a:alpha val="100000"/>
                  </a:srgbClr>
                </a:solidFill>
                <a:latin typeface="Microsoft YaHei"/>
                <a:ea typeface="Microsoft YaHei"/>
                <a:cs typeface="Microsoft YaHei"/>
              </a:rPr>
              <a:t>免费学前教育—法国成为世界上学前教育入学率最高的国家之一。</a:t>
            </a:r>
            <a:endParaRPr lang="Microsoft YaHei" altLang="Microsoft YaHei" sz="2000" dirty="0"/>
          </a:p>
          <a:p>
            <a:pPr marL="23495" algn="l" rtl="0" eaLnBrk="0">
              <a:lnSpc>
                <a:spcPts val="2587"/>
              </a:lnSpc>
              <a:spcBef>
                <a:spcPts val="1045"/>
              </a:spcBef>
              <a:tabLst/>
            </a:pPr>
            <a:r>
              <a:rPr sz="2000" kern="0" spc="-50" dirty="0">
                <a:solidFill>
                  <a:srgbClr val="000000">
                    <a:alpha val="100000"/>
                  </a:srgbClr>
                </a:solidFill>
                <a:latin typeface="Microsoft YaHei"/>
                <a:ea typeface="Microsoft YaHei"/>
                <a:cs typeface="Microsoft YaHei"/>
              </a:rPr>
              <a:t>母育学校的改革发展：</a:t>
            </a:r>
            <a:r>
              <a:rPr sz="2000" kern="0" spc="20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1986，颁布《对母</a:t>
            </a:r>
            <a:r>
              <a:rPr sz="2000" kern="0" spc="-60" dirty="0">
                <a:solidFill>
                  <a:srgbClr val="000000">
                    <a:alpha val="100000"/>
                  </a:srgbClr>
                </a:solidFill>
                <a:latin typeface="Microsoft YaHei"/>
                <a:ea typeface="Microsoft YaHei"/>
                <a:cs typeface="Microsoft YaHei"/>
              </a:rPr>
              <a:t>育学校的方向指导》。</a:t>
            </a:r>
            <a:endParaRPr lang="Microsoft YaHei" altLang="Microsoft YaHei" sz="2000" dirty="0"/>
          </a:p>
          <a:p>
            <a:pPr marL="45084" algn="l" rtl="0" eaLnBrk="0">
              <a:lnSpc>
                <a:spcPts val="2587"/>
              </a:lnSpc>
              <a:spcBef>
                <a:spcPts val="1012"/>
              </a:spcBef>
              <a:tabLst/>
            </a:pPr>
            <a:r>
              <a:rPr sz="2000" kern="0" spc="-50" dirty="0">
                <a:solidFill>
                  <a:srgbClr val="000000">
                    <a:alpha val="100000"/>
                  </a:srgbClr>
                </a:solidFill>
                <a:latin typeface="Microsoft YaHei"/>
                <a:ea typeface="Microsoft YaHei"/>
                <a:cs typeface="Microsoft YaHei"/>
              </a:rPr>
              <a:t>1989，《教育法案》—</a:t>
            </a:r>
            <a:r>
              <a:rPr sz="2000" kern="0" spc="-42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凸显法国学前教育的四个作用：启蒙，</a:t>
            </a:r>
            <a:r>
              <a:rPr sz="2000" kern="0" spc="48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社会化，诊断治疗，幼小衔接。</a:t>
            </a:r>
            <a:endParaRPr lang="Microsoft YaHei" altLang="Microsoft YaHei" sz="2000" dirty="0"/>
          </a:p>
          <a:p>
            <a:pPr marL="45084" algn="l" rtl="0" eaLnBrk="0">
              <a:lnSpc>
                <a:spcPts val="3599"/>
              </a:lnSpc>
              <a:tabLst/>
            </a:pPr>
            <a:r>
              <a:rPr sz="2000" kern="0" spc="-20" dirty="0">
                <a:solidFill>
                  <a:srgbClr val="000000">
                    <a:alpha val="100000"/>
                  </a:srgbClr>
                </a:solidFill>
                <a:latin typeface="Microsoft YaHei"/>
                <a:ea typeface="Microsoft YaHei"/>
                <a:cs typeface="Microsoft YaHei"/>
              </a:rPr>
              <a:t>1990，《教育法案实施条例》—学前教育与小学教育的融</a:t>
            </a:r>
            <a:r>
              <a:rPr sz="2000" kern="0" spc="-30" dirty="0">
                <a:solidFill>
                  <a:srgbClr val="000000">
                    <a:alpha val="100000"/>
                  </a:srgbClr>
                </a:solidFill>
                <a:latin typeface="Microsoft YaHei"/>
                <a:ea typeface="Microsoft YaHei"/>
                <a:cs typeface="Microsoft YaHei"/>
              </a:rPr>
              <a:t>合。</a:t>
            </a:r>
            <a:r>
              <a:rPr sz="2000" kern="0" spc="-47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2-11岁，三个学习阶段：</a:t>
            </a:r>
            <a:endParaRPr lang="Microsoft YaHei" altLang="Microsoft YaHei" sz="2000" dirty="0"/>
          </a:p>
          <a:p>
            <a:pPr marL="184150" algn="l" rtl="0" eaLnBrk="0">
              <a:lnSpc>
                <a:spcPts val="2587"/>
              </a:lnSpc>
              <a:spcBef>
                <a:spcPts val="1012"/>
              </a:spcBef>
              <a:tabLst/>
            </a:pPr>
            <a:r>
              <a:rPr sz="2000" kern="0" spc="-100" dirty="0">
                <a:solidFill>
                  <a:srgbClr val="000000">
                    <a:alpha val="100000"/>
                  </a:srgbClr>
                </a:solidFill>
                <a:latin typeface="Microsoft YaHei"/>
                <a:ea typeface="Microsoft YaHei"/>
                <a:cs typeface="Microsoft YaHei"/>
              </a:rPr>
              <a:t>（1）初步学习阶段：小、中班</a:t>
            </a:r>
            <a:endParaRPr lang="Microsoft YaHei" altLang="Microsoft YaHei" sz="2000" dirty="0"/>
          </a:p>
          <a:p>
            <a:pPr marL="184150" algn="l" rtl="0" eaLnBrk="0">
              <a:lnSpc>
                <a:spcPts val="2587"/>
              </a:lnSpc>
              <a:spcBef>
                <a:spcPts val="1012"/>
              </a:spcBef>
              <a:tabLst/>
            </a:pPr>
            <a:r>
              <a:rPr sz="2000" kern="0" spc="-60" dirty="0">
                <a:solidFill>
                  <a:srgbClr val="000000">
                    <a:alpha val="100000"/>
                  </a:srgbClr>
                </a:solidFill>
                <a:latin typeface="Microsoft YaHei"/>
                <a:ea typeface="Microsoft YaHei"/>
                <a:cs typeface="Microsoft YaHei"/>
              </a:rPr>
              <a:t>（2）基础学习阶段：母育学校大班、小学前2年</a:t>
            </a:r>
            <a:endParaRPr lang="Microsoft YaHei" altLang="Microsoft YaHei" sz="2000" dirty="0"/>
          </a:p>
          <a:p>
            <a:pPr marL="184150" algn="l" rtl="0" eaLnBrk="0">
              <a:lnSpc>
                <a:spcPts val="3599"/>
              </a:lnSpc>
              <a:tabLst/>
            </a:pPr>
            <a:r>
              <a:rPr sz="2000" kern="0" spc="-90" dirty="0">
                <a:solidFill>
                  <a:srgbClr val="000000">
                    <a:alpha val="100000"/>
                  </a:srgbClr>
                </a:solidFill>
                <a:latin typeface="Microsoft YaHei"/>
                <a:ea typeface="Microsoft YaHei"/>
                <a:cs typeface="Microsoft YaHei"/>
              </a:rPr>
              <a:t>（3）深入学习阶段：小学后三年</a:t>
            </a:r>
            <a:endParaRPr lang="Microsoft YaHei" altLang="Microsoft YaHei" sz="2000" dirty="0"/>
          </a:p>
        </p:txBody>
      </p:sp>
      <p:sp>
        <p:nvSpPr>
          <p:cNvPr id="4454" name="textbox 445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45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92" name="group 592"/>
          <p:cNvGrpSpPr/>
          <p:nvPr/>
        </p:nvGrpSpPr>
        <p:grpSpPr>
          <a:xfrm rot="21600000">
            <a:off x="1584024" y="181482"/>
            <a:ext cx="2600974" cy="199231"/>
            <a:chOff x="0" y="0"/>
            <a:chExt cx="2600974" cy="199231"/>
          </a:xfrm>
        </p:grpSpPr>
        <p:pic>
          <p:nvPicPr>
            <p:cNvPr id="4458" name="picture 4458"/>
            <p:cNvPicPr>
              <a:picLocks noChangeAspect="1"/>
            </p:cNvPicPr>
            <p:nvPr/>
          </p:nvPicPr>
          <p:blipFill>
            <a:blip r:embed="rId3"/>
            <a:stretch>
              <a:fillRect/>
            </a:stretch>
          </p:blipFill>
          <p:spPr>
            <a:xfrm rot="21600000">
              <a:off x="12058" y="11350"/>
              <a:ext cx="2588915" cy="187881"/>
            </a:xfrm>
            <a:prstGeom prst="rect">
              <a:avLst/>
            </a:prstGeom>
          </p:spPr>
        </p:pic>
        <p:sp>
          <p:nvSpPr>
            <p:cNvPr id="4460" name="textbox 4460"/>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46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64" name="picture 4464"/>
          <p:cNvPicPr>
            <a:picLocks noChangeAspect="1"/>
          </p:cNvPicPr>
          <p:nvPr/>
        </p:nvPicPr>
        <p:blipFill>
          <a:blip r:embed="rId2"/>
          <a:stretch>
            <a:fillRect/>
          </a:stretch>
        </p:blipFill>
        <p:spPr>
          <a:xfrm rot="21600000">
            <a:off x="0" y="0"/>
            <a:ext cx="12192000" cy="6858000"/>
          </a:xfrm>
          <a:prstGeom prst="rect">
            <a:avLst/>
          </a:prstGeom>
        </p:spPr>
      </p:pic>
      <p:sp>
        <p:nvSpPr>
          <p:cNvPr id="446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468" name="textbox 4468"/>
          <p:cNvSpPr/>
          <p:nvPr/>
        </p:nvSpPr>
        <p:spPr>
          <a:xfrm>
            <a:off x="1394363" y="508501"/>
            <a:ext cx="10046969" cy="3170554"/>
          </a:xfrm>
          <a:prstGeom prst="rect">
            <a:avLst/>
          </a:prstGeom>
        </p:spPr>
        <p:txBody>
          <a:bodyPr vert="horz" wrap="square" lIns="0" tIns="0" rIns="0" bIns="0"/>
          <a:lstStyle/>
          <a:p>
            <a:pPr algn="l" rtl="0" eaLnBrk="0">
              <a:lnSpc>
                <a:spcPct val="87417"/>
              </a:lnSpc>
              <a:tabLst/>
            </a:pPr>
            <a:endParaRPr lang="Arial" altLang="Arial" sz="100" dirty="0"/>
          </a:p>
          <a:p>
            <a:pPr marL="131445" algn="l" rtl="0" eaLnBrk="0">
              <a:lnSpc>
                <a:spcPct val="91000"/>
              </a:lnSpc>
              <a:tabLst/>
            </a:pPr>
            <a:r>
              <a:rPr sz="2400" b="1" kern="0" spc="-10" dirty="0">
                <a:solidFill>
                  <a:srgbClr val="7F7F7F">
                    <a:alpha val="100000"/>
                  </a:srgbClr>
                </a:solidFill>
                <a:latin typeface="Microsoft YaHei"/>
                <a:ea typeface="Microsoft YaHei"/>
                <a:cs typeface="Microsoft YaHei"/>
              </a:rPr>
              <a:t>现代法国的学前教育发展</a:t>
            </a:r>
            <a:endParaRPr lang="Microsoft YaHei" altLang="Microsoft YaHei" sz="2400" dirty="0"/>
          </a:p>
          <a:p>
            <a:pPr algn="l" rtl="0" eaLnBrk="0">
              <a:lnSpc>
                <a:spcPct val="108000"/>
              </a:lnSpc>
              <a:tabLst/>
            </a:pPr>
            <a:endParaRPr lang="Arial" altLang="Arial" sz="1000" dirty="0"/>
          </a:p>
          <a:p>
            <a:pPr algn="l" rtl="0" eaLnBrk="0">
              <a:lnSpc>
                <a:spcPct val="108000"/>
              </a:lnSpc>
              <a:tabLst/>
            </a:pPr>
            <a:endParaRPr lang="Arial" altLang="Arial" sz="1000" dirty="0"/>
          </a:p>
          <a:p>
            <a:pPr algn="l" rtl="0" eaLnBrk="0">
              <a:lnSpc>
                <a:spcPct val="109000"/>
              </a:lnSpc>
              <a:tabLst/>
            </a:pPr>
            <a:endParaRPr lang="Arial" altLang="Arial" sz="1000" dirty="0"/>
          </a:p>
          <a:p>
            <a:pPr marL="12700" algn="l" rtl="0" eaLnBrk="0">
              <a:lnSpc>
                <a:spcPct val="91000"/>
              </a:lnSpc>
              <a:spcBef>
                <a:spcPts val="609"/>
              </a:spcBef>
              <a:tabLst/>
            </a:pPr>
            <a:r>
              <a:rPr sz="2000" b="1" kern="0" spc="0" dirty="0">
                <a:solidFill>
                  <a:srgbClr val="000000">
                    <a:alpha val="100000"/>
                  </a:srgbClr>
                </a:solidFill>
                <a:latin typeface="Microsoft YaHei"/>
                <a:ea typeface="Microsoft YaHei"/>
                <a:cs typeface="Microsoft YaHei"/>
              </a:rPr>
              <a:t>法国现代学前教育的特点</a:t>
            </a:r>
            <a:endParaRPr lang="Microsoft YaHei" altLang="Microsoft YaHei" sz="2000" dirty="0"/>
          </a:p>
          <a:p>
            <a:pPr algn="l" rtl="0" eaLnBrk="0">
              <a:lnSpc>
                <a:spcPct val="155000"/>
              </a:lnSpc>
              <a:tabLst/>
            </a:pPr>
            <a:endParaRPr lang="Arial" altLang="Arial" sz="1000" dirty="0"/>
          </a:p>
          <a:p>
            <a:pPr marL="48894" algn="l" rtl="0" eaLnBrk="0">
              <a:lnSpc>
                <a:spcPct val="91000"/>
              </a:lnSpc>
              <a:spcBef>
                <a:spcPts val="602"/>
              </a:spcBef>
              <a:tabLst/>
            </a:pPr>
            <a:r>
              <a:rPr sz="2000" kern="0" spc="-160" dirty="0">
                <a:solidFill>
                  <a:srgbClr val="000000">
                    <a:alpha val="100000"/>
                  </a:srgbClr>
                </a:solidFill>
                <a:latin typeface="Microsoft YaHei"/>
                <a:ea typeface="Microsoft YaHei"/>
                <a:cs typeface="Microsoft YaHei"/>
              </a:rPr>
              <a:t>1、重视幼小衔接。</a:t>
            </a:r>
            <a:endParaRPr lang="Microsoft YaHei" altLang="Microsoft YaHei" sz="2000" dirty="0"/>
          </a:p>
          <a:p>
            <a:pPr marL="36830" algn="l" rtl="0" eaLnBrk="0">
              <a:lnSpc>
                <a:spcPct val="83000"/>
              </a:lnSpc>
              <a:spcBef>
                <a:spcPts val="1406"/>
              </a:spcBef>
              <a:tabLst/>
            </a:pPr>
            <a:r>
              <a:rPr sz="2000" kern="0" spc="-60" dirty="0">
                <a:solidFill>
                  <a:srgbClr val="000000">
                    <a:alpha val="100000"/>
                  </a:srgbClr>
                </a:solidFill>
                <a:latin typeface="Microsoft YaHei"/>
                <a:ea typeface="Microsoft YaHei"/>
                <a:cs typeface="Microsoft YaHei"/>
              </a:rPr>
              <a:t>2、政府建立有效的教育行政管理制度。</a:t>
            </a:r>
            <a:endParaRPr lang="Microsoft YaHei" altLang="Microsoft YaHei" sz="2000" dirty="0"/>
          </a:p>
          <a:p>
            <a:pPr marL="40005" algn="l" rtl="0" eaLnBrk="0">
              <a:lnSpc>
                <a:spcPts val="3603"/>
              </a:lnSpc>
              <a:tabLst/>
            </a:pPr>
            <a:r>
              <a:rPr sz="2000" kern="0" spc="-60" dirty="0">
                <a:solidFill>
                  <a:srgbClr val="000000">
                    <a:alpha val="100000"/>
                  </a:srgbClr>
                </a:solidFill>
                <a:latin typeface="Microsoft YaHei"/>
                <a:ea typeface="Microsoft YaHei"/>
                <a:cs typeface="Microsoft YaHei"/>
              </a:rPr>
              <a:t>3、重视个别化、差异化教学。</a:t>
            </a:r>
            <a:endParaRPr lang="Microsoft YaHei" altLang="Microsoft YaHei" sz="2000" dirty="0"/>
          </a:p>
          <a:p>
            <a:pPr algn="l" rtl="0" eaLnBrk="0">
              <a:lnSpc>
                <a:spcPct val="103000"/>
              </a:lnSpc>
              <a:tabLst/>
            </a:pPr>
            <a:endParaRPr lang="Arial" altLang="Arial" sz="1300" dirty="0"/>
          </a:p>
          <a:p>
            <a:pPr algn="r" rtl="0" eaLnBrk="0">
              <a:lnSpc>
                <a:spcPct val="91000"/>
              </a:lnSpc>
              <a:spcBef>
                <a:spcPts val="7"/>
              </a:spcBef>
              <a:tabLst/>
            </a:pPr>
            <a:r>
              <a:rPr sz="2000" kern="0" spc="-60" dirty="0">
                <a:solidFill>
                  <a:srgbClr val="000000">
                    <a:alpha val="100000"/>
                  </a:srgbClr>
                </a:solidFill>
                <a:latin typeface="Microsoft YaHei"/>
                <a:ea typeface="Microsoft YaHei"/>
                <a:cs typeface="Microsoft YaHei"/>
              </a:rPr>
              <a:t>4、法国教育体制繁杂，且官僚化严重，</a:t>
            </a:r>
            <a:r>
              <a:rPr sz="2000" kern="0" spc="43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使改革过于频繁、随意，存在发展不平衡的问题。</a:t>
            </a:r>
            <a:endParaRPr lang="Microsoft YaHei" altLang="Microsoft YaHei" sz="2000" dirty="0"/>
          </a:p>
        </p:txBody>
      </p:sp>
      <p:sp>
        <p:nvSpPr>
          <p:cNvPr id="4470" name="textbox 447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47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94" name="group 594"/>
          <p:cNvGrpSpPr/>
          <p:nvPr/>
        </p:nvGrpSpPr>
        <p:grpSpPr>
          <a:xfrm rot="21600000">
            <a:off x="1584024" y="181482"/>
            <a:ext cx="2600974" cy="199231"/>
            <a:chOff x="0" y="0"/>
            <a:chExt cx="2600974" cy="199231"/>
          </a:xfrm>
        </p:grpSpPr>
        <p:pic>
          <p:nvPicPr>
            <p:cNvPr id="4474" name="picture 4474"/>
            <p:cNvPicPr>
              <a:picLocks noChangeAspect="1"/>
            </p:cNvPicPr>
            <p:nvPr/>
          </p:nvPicPr>
          <p:blipFill>
            <a:blip r:embed="rId3"/>
            <a:stretch>
              <a:fillRect/>
            </a:stretch>
          </p:blipFill>
          <p:spPr>
            <a:xfrm rot="21600000">
              <a:off x="12058" y="11350"/>
              <a:ext cx="2588915" cy="187881"/>
            </a:xfrm>
            <a:prstGeom prst="rect">
              <a:avLst/>
            </a:prstGeom>
          </p:spPr>
        </p:pic>
        <p:sp>
          <p:nvSpPr>
            <p:cNvPr id="4476" name="textbox 4476"/>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47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0" name="picture 4480"/>
          <p:cNvPicPr>
            <a:picLocks noChangeAspect="1"/>
          </p:cNvPicPr>
          <p:nvPr/>
        </p:nvPicPr>
        <p:blipFill>
          <a:blip r:embed="rId2"/>
          <a:stretch>
            <a:fillRect/>
          </a:stretch>
        </p:blipFill>
        <p:spPr>
          <a:xfrm rot="21600000">
            <a:off x="0" y="0"/>
            <a:ext cx="12192000" cy="6858000"/>
          </a:xfrm>
          <a:prstGeom prst="rect">
            <a:avLst/>
          </a:prstGeom>
        </p:spPr>
      </p:pic>
      <p:sp>
        <p:nvSpPr>
          <p:cNvPr id="448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4484" name="picture 4484"/>
          <p:cNvPicPr>
            <a:picLocks noChangeAspect="1"/>
          </p:cNvPicPr>
          <p:nvPr/>
        </p:nvPicPr>
        <p:blipFill>
          <a:blip r:embed="rId3"/>
          <a:stretch>
            <a:fillRect/>
          </a:stretch>
        </p:blipFill>
        <p:spPr>
          <a:xfrm rot="21600000">
            <a:off x="1524000" y="0"/>
            <a:ext cx="8811755" cy="6608050"/>
          </a:xfrm>
          <a:prstGeom prst="rect">
            <a:avLst/>
          </a:prstGeom>
        </p:spPr>
      </p:pic>
      <p:sp>
        <p:nvSpPr>
          <p:cNvPr id="4486" name="textbox 4486"/>
          <p:cNvSpPr/>
          <p:nvPr/>
        </p:nvSpPr>
        <p:spPr>
          <a:xfrm>
            <a:off x="5475985" y="1053959"/>
            <a:ext cx="4585970" cy="577850"/>
          </a:xfrm>
          <a:prstGeom prst="rect">
            <a:avLst/>
          </a:prstGeom>
        </p:spPr>
        <p:txBody>
          <a:bodyPr vert="horz" wrap="square" lIns="0" tIns="0" rIns="0" bIns="0"/>
          <a:lstStyle/>
          <a:p>
            <a:pPr algn="l" rtl="0" eaLnBrk="0">
              <a:lnSpc>
                <a:spcPct val="77866"/>
              </a:lnSpc>
              <a:tabLst/>
            </a:pPr>
            <a:endParaRPr lang="Arial" altLang="Arial" sz="100" dirty="0"/>
          </a:p>
          <a:p>
            <a:pPr marL="12700" algn="l" rtl="0" eaLnBrk="0">
              <a:lnSpc>
                <a:spcPct val="93000"/>
              </a:lnSpc>
              <a:tabLst/>
            </a:pPr>
            <a:r>
              <a:rPr sz="3900" b="1" kern="0" spc="80" dirty="0">
                <a:solidFill>
                  <a:srgbClr val="FF0000">
                    <a:alpha val="100000"/>
                  </a:srgbClr>
                </a:solidFill>
                <a:latin typeface="Microsoft YaHei"/>
                <a:ea typeface="Microsoft YaHei"/>
                <a:cs typeface="Microsoft YaHei"/>
              </a:rPr>
              <a:t>法国幼儿园的美术室</a:t>
            </a:r>
            <a:endParaRPr lang="Microsoft YaHei" altLang="Microsoft YaHei" sz="3900" dirty="0"/>
          </a:p>
        </p:txBody>
      </p:sp>
      <p:sp>
        <p:nvSpPr>
          <p:cNvPr id="448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0" name="picture 4490"/>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2" name="picture 4492"/>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 name="picture 516"/>
          <p:cNvPicPr>
            <a:picLocks noChangeAspect="1"/>
          </p:cNvPicPr>
          <p:nvPr/>
        </p:nvPicPr>
        <p:blipFill>
          <a:blip r:embed="rId2"/>
          <a:stretch>
            <a:fillRect/>
          </a:stretch>
        </p:blipFill>
        <p:spPr>
          <a:xfrm rot="21600000">
            <a:off x="0" y="0"/>
            <a:ext cx="12192000" cy="6858000"/>
          </a:xfrm>
          <a:prstGeom prst="rect">
            <a:avLst/>
          </a:prstGeom>
        </p:spPr>
      </p:pic>
      <p:sp>
        <p:nvSpPr>
          <p:cNvPr id="51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20" name="path"/>
          <p:cNvSpPr/>
          <p:nvPr/>
        </p:nvSpPr>
        <p:spPr>
          <a:xfrm>
            <a:off x="6455581" y="2448115"/>
            <a:ext cx="2732836" cy="1555801"/>
          </a:xfrm>
          <a:custGeom>
            <a:avLst/>
            <a:gdLst/>
            <a:ahLst/>
            <a:cxnLst/>
            <a:rect l="0" t="0" r="0" b="0"/>
            <a:pathLst>
              <a:path w="4303" h="2450">
                <a:moveTo>
                  <a:pt x="4" y="8"/>
                </a:moveTo>
                <a:lnTo>
                  <a:pt x="4298" y="2441"/>
                </a:lnTo>
              </a:path>
            </a:pathLst>
          </a:custGeom>
          <a:noFill/>
          <a:ln w="12700" cap="flat">
            <a:solidFill>
              <a:srgbClr val="7F7F7F">
                <a:alpha val="100000"/>
              </a:srgbClr>
            </a:solidFill>
            <a:prstDash val="solid"/>
            <a:miter lim="800000"/>
          </a:ln>
        </p:spPr>
        <p:txBody>
          <a:bodyPr rtlCol="0"/>
          <a:lstStyle/>
          <a:p>
            <a:pPr algn="ctr"/>
            <a:endParaRPr lang="zh-CN" altLang="en-US"/>
          </a:p>
        </p:txBody>
      </p:sp>
      <p:sp>
        <p:nvSpPr>
          <p:cNvPr id="522" name="path"/>
          <p:cNvSpPr/>
          <p:nvPr/>
        </p:nvSpPr>
        <p:spPr>
          <a:xfrm>
            <a:off x="9155460" y="3958983"/>
            <a:ext cx="85077" cy="70713"/>
          </a:xfrm>
          <a:custGeom>
            <a:avLst/>
            <a:gdLst/>
            <a:ahLst/>
            <a:cxnLst/>
            <a:rect l="0" t="0" r="0" b="0"/>
            <a:pathLst>
              <a:path w="133" h="111">
                <a:moveTo>
                  <a:pt x="59" y="0"/>
                </a:moveTo>
                <a:lnTo>
                  <a:pt x="133" y="111"/>
                </a:lnTo>
                <a:lnTo>
                  <a:pt x="0" y="104"/>
                </a:lnTo>
                <a:lnTo>
                  <a:pt x="59" y="0"/>
                </a:lnTo>
                <a:close/>
              </a:path>
            </a:pathLst>
          </a:custGeom>
          <a:solidFill>
            <a:srgbClr val="7F7F7F">
              <a:alpha val="100000"/>
            </a:srgbClr>
          </a:solidFill>
          <a:ln cap="flat">
            <a:noFill/>
            <a:prstDash val="solid"/>
            <a:miter lim="0"/>
          </a:ln>
        </p:spPr>
        <p:txBody>
          <a:bodyPr rtlCol="0"/>
          <a:lstStyle/>
          <a:p>
            <a:pPr algn="ctr"/>
            <a:endParaRPr lang="zh-CN" altLang="en-US"/>
          </a:p>
        </p:txBody>
      </p:sp>
      <p:grpSp>
        <p:nvGrpSpPr>
          <p:cNvPr id="64" name="group 64"/>
          <p:cNvGrpSpPr/>
          <p:nvPr/>
        </p:nvGrpSpPr>
        <p:grpSpPr>
          <a:xfrm rot="21600000">
            <a:off x="8852890" y="2476312"/>
            <a:ext cx="3000971" cy="1529765"/>
            <a:chOff x="0" y="0"/>
            <a:chExt cx="3000971" cy="1529765"/>
          </a:xfrm>
        </p:grpSpPr>
        <p:grpSp>
          <p:nvGrpSpPr>
            <p:cNvPr id="66" name="group 66"/>
            <p:cNvGrpSpPr/>
            <p:nvPr/>
          </p:nvGrpSpPr>
          <p:grpSpPr>
            <a:xfrm rot="21600000">
              <a:off x="0" y="0"/>
              <a:ext cx="3000971" cy="1529765"/>
              <a:chOff x="0" y="0"/>
              <a:chExt cx="3000971" cy="1529765"/>
            </a:xfrm>
          </p:grpSpPr>
          <p:sp>
            <p:nvSpPr>
              <p:cNvPr id="524" name="path"/>
              <p:cNvSpPr/>
              <p:nvPr/>
            </p:nvSpPr>
            <p:spPr>
              <a:xfrm>
                <a:off x="4762" y="4762"/>
                <a:ext cx="2991446" cy="1520240"/>
              </a:xfrm>
              <a:custGeom>
                <a:avLst/>
                <a:gdLst/>
                <a:ahLst/>
                <a:cxnLst/>
                <a:rect l="0" t="0" r="0" b="0"/>
                <a:pathLst>
                  <a:path w="4710" h="2394">
                    <a:moveTo>
                      <a:pt x="30" y="240"/>
                    </a:moveTo>
                    <a:cubicBezTo>
                      <a:pt x="30" y="107"/>
                      <a:pt x="138" y="0"/>
                      <a:pt x="270" y="0"/>
                    </a:cubicBezTo>
                    <a:lnTo>
                      <a:pt x="810" y="0"/>
                    </a:lnTo>
                    <a:lnTo>
                      <a:pt x="1980" y="0"/>
                    </a:lnTo>
                    <a:lnTo>
                      <a:pt x="4470" y="0"/>
                    </a:lnTo>
                    <a:cubicBezTo>
                      <a:pt x="4603" y="0"/>
                      <a:pt x="4710" y="107"/>
                      <a:pt x="4710" y="240"/>
                    </a:cubicBezTo>
                    <a:lnTo>
                      <a:pt x="4710" y="840"/>
                    </a:lnTo>
                    <a:lnTo>
                      <a:pt x="4710" y="1200"/>
                    </a:lnTo>
                    <a:lnTo>
                      <a:pt x="4710" y="1200"/>
                    </a:lnTo>
                    <a:cubicBezTo>
                      <a:pt x="4710" y="1332"/>
                      <a:pt x="4603" y="1440"/>
                      <a:pt x="4470" y="1440"/>
                    </a:cubicBezTo>
                    <a:lnTo>
                      <a:pt x="1980" y="1440"/>
                    </a:lnTo>
                    <a:lnTo>
                      <a:pt x="0" y="2394"/>
                    </a:lnTo>
                    <a:lnTo>
                      <a:pt x="810" y="1440"/>
                    </a:lnTo>
                    <a:lnTo>
                      <a:pt x="270" y="1440"/>
                    </a:lnTo>
                    <a:cubicBezTo>
                      <a:pt x="138" y="1440"/>
                      <a:pt x="30" y="1332"/>
                      <a:pt x="30" y="1200"/>
                    </a:cubicBezTo>
                    <a:lnTo>
                      <a:pt x="30" y="1200"/>
                    </a:lnTo>
                    <a:lnTo>
                      <a:pt x="30" y="840"/>
                    </a:lnTo>
                    <a:lnTo>
                      <a:pt x="30" y="240"/>
                    </a:lnTo>
                    <a:close/>
                  </a:path>
                </a:pathLst>
              </a:custGeom>
              <a:solidFill>
                <a:srgbClr val="EBF7FF">
                  <a:alpha val="100000"/>
                </a:srgbClr>
              </a:solidFill>
              <a:ln cap="flat">
                <a:noFill/>
                <a:prstDash val="solid"/>
                <a:miter lim="0"/>
              </a:ln>
            </p:spPr>
            <p:txBody>
              <a:bodyPr rtlCol="0"/>
              <a:lstStyle/>
              <a:p>
                <a:pPr algn="ctr"/>
                <a:endParaRPr lang="zh-CN" altLang="en-US"/>
              </a:p>
            </p:txBody>
          </p:sp>
          <p:sp>
            <p:nvSpPr>
              <p:cNvPr id="526" name="path"/>
              <p:cNvSpPr/>
              <p:nvPr/>
            </p:nvSpPr>
            <p:spPr>
              <a:xfrm>
                <a:off x="0" y="0"/>
                <a:ext cx="3000971" cy="1529765"/>
              </a:xfrm>
              <a:custGeom>
                <a:avLst/>
                <a:gdLst/>
                <a:ahLst/>
                <a:cxnLst/>
                <a:rect l="0" t="0" r="0" b="0"/>
                <a:pathLst>
                  <a:path w="4725" h="2409">
                    <a:moveTo>
                      <a:pt x="38" y="247"/>
                    </a:moveTo>
                    <a:cubicBezTo>
                      <a:pt x="38" y="114"/>
                      <a:pt x="145" y="7"/>
                      <a:pt x="278" y="7"/>
                    </a:cubicBezTo>
                    <a:lnTo>
                      <a:pt x="818" y="7"/>
                    </a:lnTo>
                    <a:lnTo>
                      <a:pt x="1988" y="7"/>
                    </a:lnTo>
                    <a:lnTo>
                      <a:pt x="4478" y="7"/>
                    </a:lnTo>
                    <a:cubicBezTo>
                      <a:pt x="4610" y="7"/>
                      <a:pt x="4718" y="114"/>
                      <a:pt x="4718" y="247"/>
                    </a:cubicBezTo>
                    <a:lnTo>
                      <a:pt x="4718" y="847"/>
                    </a:lnTo>
                    <a:lnTo>
                      <a:pt x="4718" y="1207"/>
                    </a:lnTo>
                    <a:lnTo>
                      <a:pt x="4718" y="1207"/>
                    </a:lnTo>
                    <a:cubicBezTo>
                      <a:pt x="4718" y="1340"/>
                      <a:pt x="4610" y="1447"/>
                      <a:pt x="4478" y="1447"/>
                    </a:cubicBezTo>
                    <a:lnTo>
                      <a:pt x="1988" y="1447"/>
                    </a:lnTo>
                    <a:lnTo>
                      <a:pt x="7" y="2401"/>
                    </a:lnTo>
                    <a:lnTo>
                      <a:pt x="818" y="1447"/>
                    </a:lnTo>
                    <a:lnTo>
                      <a:pt x="278" y="1447"/>
                    </a:lnTo>
                    <a:cubicBezTo>
                      <a:pt x="145" y="1447"/>
                      <a:pt x="38" y="1340"/>
                      <a:pt x="38" y="1207"/>
                    </a:cubicBezTo>
                    <a:lnTo>
                      <a:pt x="38" y="1207"/>
                    </a:lnTo>
                    <a:lnTo>
                      <a:pt x="38" y="847"/>
                    </a:lnTo>
                    <a:lnTo>
                      <a:pt x="38" y="247"/>
                    </a:lnTo>
                    <a:close/>
                  </a:path>
                </a:pathLst>
              </a:custGeom>
              <a:noFill/>
              <a:ln w="9525" cap="flat">
                <a:solidFill>
                  <a:srgbClr val="007A77">
                    <a:alpha val="100000"/>
                  </a:srgbClr>
                </a:solidFill>
                <a:prstDash val="solid"/>
                <a:miter lim="800000"/>
              </a:ln>
            </p:spPr>
            <p:txBody>
              <a:bodyPr rtlCol="0"/>
              <a:lstStyle/>
              <a:p>
                <a:pPr algn="ctr"/>
                <a:endParaRPr lang="zh-CN" altLang="en-US"/>
              </a:p>
            </p:txBody>
          </p:sp>
        </p:grpSp>
        <p:sp>
          <p:nvSpPr>
            <p:cNvPr id="528" name="textbox 528"/>
            <p:cNvSpPr/>
            <p:nvPr/>
          </p:nvSpPr>
          <p:spPr>
            <a:xfrm>
              <a:off x="-12700" y="-12700"/>
              <a:ext cx="3026410" cy="1597660"/>
            </a:xfrm>
            <a:prstGeom prst="rect">
              <a:avLst/>
            </a:prstGeom>
          </p:spPr>
          <p:txBody>
            <a:bodyPr vert="horz" wrap="square" lIns="0" tIns="0" rIns="0" bIns="0"/>
            <a:lstStyle/>
            <a:p>
              <a:pPr algn="l" rtl="0" eaLnBrk="0">
                <a:lnSpc>
                  <a:spcPct val="106000"/>
                </a:lnSpc>
                <a:tabLst/>
              </a:pPr>
              <a:endParaRPr lang="Arial" altLang="Arial" sz="1000" dirty="0"/>
            </a:p>
            <a:p>
              <a:pPr marL="466090" indent="-158750" algn="l" rtl="0" eaLnBrk="0">
                <a:lnSpc>
                  <a:spcPct val="94000"/>
                </a:lnSpc>
                <a:spcBef>
                  <a:spcPts val="6"/>
                </a:spcBef>
                <a:tabLst/>
              </a:pPr>
              <a:r>
                <a:rPr sz="2400" kern="0" spc="-10" dirty="0">
                  <a:ln w="8712" cap="flat" cmpd="sng">
                    <a:solidFill>
                      <a:srgbClr val="007A77">
                        <a:alpha val="100000"/>
                      </a:srgbClr>
                    </a:solidFill>
                    <a:prstDash val="solid"/>
                    <a:miter lim="10"/>
                  </a:ln>
                  <a:solidFill>
                    <a:srgbClr val="007A77">
                      <a:alpha val="100000"/>
                    </a:srgbClr>
                  </a:solidFill>
                  <a:latin typeface="SimSun"/>
                  <a:ea typeface="SimSun"/>
                  <a:cs typeface="SimSun"/>
                </a:rPr>
                <a:t>儒学作为太子早期</a:t>
              </a:r>
              <a:r>
                <a:rPr sz="2400" kern="0" spc="-10" dirty="0">
                  <a:solidFill>
                    <a:srgbClr val="007A77">
                      <a:alpha val="100000"/>
                    </a:srgbClr>
                  </a:solidFill>
                  <a:latin typeface="SimSun"/>
                  <a:ea typeface="SimSun"/>
                  <a:cs typeface="SimSun"/>
                </a:rPr>
                <a:t> </a:t>
              </a:r>
              <a:r>
                <a:rPr sz="2400" kern="0" spc="-20" dirty="0">
                  <a:solidFill>
                    <a:srgbClr val="007A77">
                      <a:alpha val="100000"/>
                    </a:srgbClr>
                  </a:solidFill>
                  <a:latin typeface="SimSun"/>
                  <a:ea typeface="SimSun"/>
                  <a:cs typeface="SimSun"/>
                </a:rPr>
                <a:t> </a:t>
              </a:r>
              <a:r>
                <a:rPr sz="2400" kern="0" spc="-10" dirty="0">
                  <a:ln w="8712" cap="flat" cmpd="sng">
                    <a:solidFill>
                      <a:srgbClr val="007A77">
                        <a:alpha val="100000"/>
                      </a:srgbClr>
                    </a:solidFill>
                    <a:prstDash val="solid"/>
                    <a:miter lim="10"/>
                  </a:ln>
                  <a:solidFill>
                    <a:srgbClr val="007A77">
                      <a:alpha val="100000"/>
                    </a:srgbClr>
                  </a:solidFill>
                  <a:latin typeface="SimSun"/>
                  <a:ea typeface="SimSun"/>
                  <a:cs typeface="SimSun"/>
                </a:rPr>
                <a:t>教育的主要内容</a:t>
              </a:r>
              <a:endParaRPr lang="SimSun" altLang="SimSun" sz="2400" dirty="0"/>
            </a:p>
          </p:txBody>
        </p:sp>
      </p:grpSp>
      <p:sp>
        <p:nvSpPr>
          <p:cNvPr id="530" name="path"/>
          <p:cNvSpPr/>
          <p:nvPr/>
        </p:nvSpPr>
        <p:spPr>
          <a:xfrm>
            <a:off x="2660461" y="2448309"/>
            <a:ext cx="2357722" cy="1532514"/>
          </a:xfrm>
          <a:custGeom>
            <a:avLst/>
            <a:gdLst/>
            <a:ahLst/>
            <a:cxnLst/>
            <a:rect l="0" t="0" r="0" b="0"/>
            <a:pathLst>
              <a:path w="3712" h="2413">
                <a:moveTo>
                  <a:pt x="3707" y="8"/>
                </a:moveTo>
                <a:lnTo>
                  <a:pt x="5" y="2405"/>
                </a:lnTo>
              </a:path>
            </a:pathLst>
          </a:custGeom>
          <a:noFill/>
          <a:ln w="12700" cap="flat">
            <a:solidFill>
              <a:srgbClr val="7F7F7F">
                <a:alpha val="100000"/>
              </a:srgbClr>
            </a:solidFill>
            <a:prstDash val="solid"/>
            <a:miter lim="800000"/>
          </a:ln>
        </p:spPr>
        <p:txBody>
          <a:bodyPr rtlCol="0"/>
          <a:lstStyle/>
          <a:p>
            <a:pPr algn="ctr"/>
            <a:endParaRPr lang="zh-CN" altLang="en-US"/>
          </a:p>
        </p:txBody>
      </p:sp>
      <p:sp>
        <p:nvSpPr>
          <p:cNvPr id="532" name="textbox 532"/>
          <p:cNvSpPr/>
          <p:nvPr/>
        </p:nvSpPr>
        <p:spPr>
          <a:xfrm>
            <a:off x="4539874" y="4939901"/>
            <a:ext cx="3183254" cy="1050289"/>
          </a:xfrm>
          <a:prstGeom prst="rect">
            <a:avLst/>
          </a:prstGeom>
        </p:spPr>
        <p:txBody>
          <a:bodyPr vert="horz" wrap="square" lIns="0" tIns="0" rIns="0" bIns="0"/>
          <a:lstStyle/>
          <a:p>
            <a:pPr algn="l" rtl="0" eaLnBrk="0">
              <a:lnSpc>
                <a:spcPct val="85267"/>
              </a:lnSpc>
              <a:tabLst/>
            </a:pPr>
            <a:endParaRPr lang="Arial" altLang="Arial" sz="100" dirty="0"/>
          </a:p>
          <a:p>
            <a:pPr marL="337820" indent="-325754" algn="l" rtl="0" eaLnBrk="0">
              <a:lnSpc>
                <a:spcPct val="116000"/>
              </a:lnSpc>
              <a:tabLst/>
            </a:pPr>
            <a:r>
              <a:rPr sz="1800" kern="0" spc="-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70" dirty="0">
                <a:solidFill>
                  <a:srgbClr val="000000">
                    <a:alpha val="100000"/>
                  </a:srgbClr>
                </a:solidFill>
                <a:latin typeface="Wingdings"/>
                <a:ea typeface="Wingdings"/>
                <a:cs typeface="Wingdings"/>
              </a:rPr>
              <a:t> </a:t>
            </a:r>
            <a:r>
              <a:rPr sz="1800" kern="0" spc="-50" dirty="0">
                <a:solidFill>
                  <a:srgbClr val="000000">
                    <a:alpha val="100000"/>
                  </a:srgbClr>
                </a:solidFill>
                <a:latin typeface="Microsoft YaHei"/>
                <a:ea typeface="Microsoft YaHei"/>
                <a:cs typeface="Microsoft YaHei"/>
              </a:rPr>
              <a:t>形成良善的教育环境</a:t>
            </a:r>
            <a:r>
              <a:rPr sz="1800" kern="0" spc="-60" dirty="0">
                <a:solidFill>
                  <a:srgbClr val="000000">
                    <a:alpha val="100000"/>
                  </a:srgbClr>
                </a:solidFill>
                <a:latin typeface="Microsoft YaHei"/>
                <a:ea typeface="Microsoft YaHei"/>
                <a:cs typeface="Microsoft YaHei"/>
              </a:rPr>
              <a:t>，教以</a:t>
            </a:r>
            <a:r>
              <a:rPr sz="1800" kern="0" spc="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孝仁礼义</a:t>
            </a:r>
            <a:endParaRPr lang="Microsoft YaHei" altLang="Microsoft YaHei" sz="1800" dirty="0"/>
          </a:p>
          <a:p>
            <a:pPr algn="l" rtl="0" eaLnBrk="0">
              <a:lnSpc>
                <a:spcPct val="112000"/>
              </a:lnSpc>
              <a:tabLst/>
            </a:pPr>
            <a:endParaRPr lang="Arial" altLang="Arial" sz="600" dirty="0"/>
          </a:p>
          <a:p>
            <a:pPr marL="12700" algn="l" rtl="0" eaLnBrk="0">
              <a:lnSpc>
                <a:spcPts val="2246"/>
              </a:lnSpc>
              <a:spcBef>
                <a:spcPts val="1"/>
              </a:spcBef>
              <a:tabLst/>
            </a:pPr>
            <a:r>
              <a:rPr sz="18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370" dirty="0">
                <a:solidFill>
                  <a:srgbClr val="000000">
                    <a:alpha val="100000"/>
                  </a:srgbClr>
                </a:solidFill>
                <a:latin typeface="Wingdings"/>
                <a:ea typeface="Wingdings"/>
                <a:cs typeface="Wingdings"/>
              </a:rPr>
              <a:t> </a:t>
            </a:r>
            <a:r>
              <a:rPr sz="1800" kern="0" spc="-60" dirty="0">
                <a:solidFill>
                  <a:srgbClr val="000000">
                    <a:alpha val="100000"/>
                  </a:srgbClr>
                </a:solidFill>
                <a:latin typeface="Microsoft YaHei"/>
                <a:ea typeface="Microsoft YaHei"/>
                <a:cs typeface="Microsoft YaHei"/>
              </a:rPr>
              <a:t>卫翼太子的屏障，远离邪恶</a:t>
            </a:r>
            <a:endParaRPr lang="Microsoft YaHei" altLang="Microsoft YaHei" sz="1800" dirty="0"/>
          </a:p>
        </p:txBody>
      </p:sp>
      <p:sp>
        <p:nvSpPr>
          <p:cNvPr id="534" name="path"/>
          <p:cNvSpPr/>
          <p:nvPr/>
        </p:nvSpPr>
        <p:spPr>
          <a:xfrm>
            <a:off x="1458465" y="1301496"/>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536" name="textbox 536"/>
          <p:cNvSpPr/>
          <p:nvPr/>
        </p:nvSpPr>
        <p:spPr>
          <a:xfrm>
            <a:off x="1562379" y="550005"/>
            <a:ext cx="2764789" cy="1192530"/>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贾谊的学前教育思想</a:t>
            </a:r>
            <a:endParaRPr lang="Microsoft YaHei" altLang="Microsoft YaHei" sz="24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4000"/>
              </a:lnSpc>
              <a:tabLst/>
            </a:pPr>
            <a:endParaRPr lang="Arial" altLang="Arial" sz="1000" dirty="0"/>
          </a:p>
          <a:p>
            <a:pPr algn="l" rtl="0" eaLnBrk="0">
              <a:lnSpc>
                <a:spcPct val="101000"/>
              </a:lnSpc>
              <a:tabLst/>
            </a:pPr>
            <a:endParaRPr lang="Arial" altLang="Arial" sz="500" dirty="0"/>
          </a:p>
          <a:p>
            <a:pPr marL="137160" algn="l" rtl="0" eaLnBrk="0">
              <a:lnSpc>
                <a:spcPct val="93000"/>
              </a:lnSpc>
              <a:spcBef>
                <a:spcPts val="5"/>
              </a:spcBef>
              <a:tabLst/>
            </a:pPr>
            <a:r>
              <a:rPr sz="2700" kern="0" spc="-10" baseline="13504" dirty="0">
                <a:solidFill>
                  <a:srgbClr val="FFFFFF">
                    <a:alpha val="100000"/>
                  </a:srgbClr>
                </a:solidFill>
                <a:latin typeface="Microsoft YaHei"/>
                <a:ea typeface="Microsoft YaHei"/>
                <a:cs typeface="Microsoft YaHei"/>
              </a:rPr>
              <a:t>三、</a:t>
            </a:r>
            <a:r>
              <a:rPr sz="1700" kern="0" spc="60" dirty="0">
                <a:solidFill>
                  <a:srgbClr val="FFFFFF">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贾谊教育思想</a:t>
            </a:r>
            <a:endParaRPr lang="Microsoft YaHei" altLang="Microsoft YaHei" sz="2000" dirty="0"/>
          </a:p>
        </p:txBody>
      </p:sp>
      <p:sp>
        <p:nvSpPr>
          <p:cNvPr id="538" name="rect"/>
          <p:cNvSpPr/>
          <p:nvPr/>
        </p:nvSpPr>
        <p:spPr>
          <a:xfrm>
            <a:off x="5771133" y="2881884"/>
            <a:ext cx="12700" cy="1065212"/>
          </a:xfrm>
          <a:prstGeom prst="rect">
            <a:avLst/>
          </a:prstGeom>
          <a:solidFill>
            <a:srgbClr val="7F7F7F">
              <a:alpha val="100000"/>
            </a:srgbClr>
          </a:solidFill>
          <a:ln cap="flat">
            <a:noFill/>
            <a:prstDash val="solid"/>
            <a:miter lim="0"/>
          </a:ln>
        </p:spPr>
        <p:txBody>
          <a:bodyPr rtlCol="0"/>
          <a:lstStyle/>
          <a:p>
            <a:pPr algn="ctr"/>
            <a:endParaRPr lang="zh-CN" altLang="en-US"/>
          </a:p>
        </p:txBody>
      </p:sp>
      <p:sp>
        <p:nvSpPr>
          <p:cNvPr id="540" name="path"/>
          <p:cNvSpPr/>
          <p:nvPr/>
        </p:nvSpPr>
        <p:spPr>
          <a:xfrm>
            <a:off x="5015483" y="1591056"/>
            <a:ext cx="1725168" cy="1725167"/>
          </a:xfrm>
          <a:custGeom>
            <a:avLst/>
            <a:gdLst/>
            <a:ahLst/>
            <a:cxnLst/>
            <a:rect l="0" t="0" r="0" b="0"/>
            <a:pathLst>
              <a:path w="2716" h="2716">
                <a:moveTo>
                  <a:pt x="0" y="1358"/>
                </a:moveTo>
                <a:cubicBezTo>
                  <a:pt x="0" y="608"/>
                  <a:pt x="608" y="0"/>
                  <a:pt x="1358" y="0"/>
                </a:cubicBezTo>
                <a:cubicBezTo>
                  <a:pt x="2108" y="0"/>
                  <a:pt x="2716" y="608"/>
                  <a:pt x="2716" y="1358"/>
                </a:cubicBezTo>
                <a:cubicBezTo>
                  <a:pt x="2716" y="2108"/>
                  <a:pt x="2108" y="2716"/>
                  <a:pt x="1358" y="2716"/>
                </a:cubicBezTo>
                <a:cubicBezTo>
                  <a:pt x="608" y="2716"/>
                  <a:pt x="0" y="2108"/>
                  <a:pt x="0" y="1358"/>
                </a:cubicBezTo>
              </a:path>
            </a:pathLst>
          </a:custGeom>
          <a:solidFill>
            <a:srgbClr val="00B075">
              <a:alpha val="100000"/>
            </a:srgbClr>
          </a:solidFill>
          <a:ln cap="flat">
            <a:noFill/>
            <a:prstDash val="solid"/>
            <a:miter lim="0"/>
          </a:ln>
        </p:spPr>
        <p:txBody>
          <a:bodyPr rtlCol="0"/>
          <a:lstStyle/>
          <a:p>
            <a:pPr algn="ctr"/>
            <a:endParaRPr lang="zh-CN" altLang="en-US"/>
          </a:p>
        </p:txBody>
      </p:sp>
      <p:sp>
        <p:nvSpPr>
          <p:cNvPr id="542" name="textbox 542"/>
          <p:cNvSpPr/>
          <p:nvPr/>
        </p:nvSpPr>
        <p:spPr>
          <a:xfrm>
            <a:off x="1373344" y="4939901"/>
            <a:ext cx="2710814" cy="104965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2246"/>
              </a:lnSpc>
              <a:tabLst/>
            </a:pPr>
            <a:r>
              <a:rPr sz="18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390" dirty="0">
                <a:solidFill>
                  <a:srgbClr val="000000">
                    <a:alpha val="100000"/>
                  </a:srgbClr>
                </a:solidFill>
                <a:latin typeface="Wingdings"/>
                <a:ea typeface="Wingdings"/>
                <a:cs typeface="Wingdings"/>
              </a:rPr>
              <a:t> </a:t>
            </a:r>
            <a:r>
              <a:rPr sz="1800" kern="0" spc="-80" dirty="0">
                <a:solidFill>
                  <a:srgbClr val="000000">
                    <a:alpha val="100000"/>
                  </a:srgbClr>
                </a:solidFill>
                <a:latin typeface="Microsoft YaHei"/>
                <a:ea typeface="Microsoft YaHei"/>
                <a:cs typeface="Microsoft YaHei"/>
              </a:rPr>
              <a:t>太子的教育应尽早实施</a:t>
            </a:r>
            <a:endParaRPr lang="Microsoft YaHei" altLang="Microsoft YaHei" sz="1800" dirty="0"/>
          </a:p>
          <a:p>
            <a:pPr marL="12700" algn="l" rtl="0" eaLnBrk="0">
              <a:lnSpc>
                <a:spcPts val="2242"/>
              </a:lnSpc>
              <a:spcBef>
                <a:spcPts val="657"/>
              </a:spcBef>
              <a:tabLst/>
            </a:pPr>
            <a:r>
              <a:rPr sz="18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30" dirty="0">
                <a:solidFill>
                  <a:srgbClr val="000000">
                    <a:alpha val="100000"/>
                  </a:srgbClr>
                </a:solidFill>
                <a:latin typeface="Wingdings"/>
                <a:ea typeface="Wingdings"/>
                <a:cs typeface="Wingdings"/>
              </a:rPr>
              <a:t> </a:t>
            </a:r>
            <a:r>
              <a:rPr sz="1800" kern="0" spc="-90" dirty="0">
                <a:solidFill>
                  <a:srgbClr val="000000">
                    <a:alpha val="100000"/>
                  </a:srgbClr>
                </a:solidFill>
                <a:latin typeface="Microsoft YaHei"/>
                <a:ea typeface="Microsoft YaHei"/>
                <a:cs typeface="Microsoft YaHei"/>
              </a:rPr>
              <a:t>胎教是早期教育之始</a:t>
            </a:r>
            <a:endParaRPr lang="Microsoft YaHei" altLang="Microsoft YaHei" sz="1800" dirty="0"/>
          </a:p>
          <a:p>
            <a:pPr algn="l" rtl="0" eaLnBrk="0">
              <a:lnSpc>
                <a:spcPct val="112000"/>
              </a:lnSpc>
              <a:tabLst/>
            </a:pPr>
            <a:endParaRPr lang="Arial" altLang="Arial" sz="500" dirty="0"/>
          </a:p>
          <a:p>
            <a:pPr marL="12700" algn="l" rtl="0" eaLnBrk="0">
              <a:lnSpc>
                <a:spcPts val="2244"/>
              </a:lnSpc>
              <a:spcBef>
                <a:spcPts val="2"/>
              </a:spcBef>
              <a:tabLst/>
            </a:pPr>
            <a:r>
              <a:rPr sz="18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10" dirty="0">
                <a:solidFill>
                  <a:srgbClr val="000000">
                    <a:alpha val="100000"/>
                  </a:srgbClr>
                </a:solidFill>
                <a:latin typeface="Wingdings"/>
                <a:ea typeface="Wingdings"/>
                <a:cs typeface="Wingdings"/>
              </a:rPr>
              <a:t> </a:t>
            </a:r>
            <a:r>
              <a:rPr sz="1800" kern="0" spc="-130" dirty="0">
                <a:solidFill>
                  <a:srgbClr val="000000">
                    <a:alpha val="100000"/>
                  </a:srgbClr>
                </a:solidFill>
                <a:latin typeface="Microsoft YaHei"/>
                <a:ea typeface="Microsoft YaHei"/>
                <a:cs typeface="Microsoft YaHei"/>
              </a:rPr>
              <a:t>提出了教养结合</a:t>
            </a:r>
            <a:endParaRPr lang="Microsoft YaHei" altLang="Microsoft YaHei" sz="1800" dirty="0"/>
          </a:p>
        </p:txBody>
      </p:sp>
      <p:sp>
        <p:nvSpPr>
          <p:cNvPr id="544" name="textbox 544"/>
          <p:cNvSpPr/>
          <p:nvPr/>
        </p:nvSpPr>
        <p:spPr>
          <a:xfrm>
            <a:off x="8003331" y="4959507"/>
            <a:ext cx="3173095" cy="680084"/>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2247"/>
              </a:lnSpc>
              <a:tabLst/>
            </a:pPr>
            <a:r>
              <a:rPr sz="18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370" dirty="0">
                <a:solidFill>
                  <a:srgbClr val="000000">
                    <a:alpha val="100000"/>
                  </a:srgbClr>
                </a:solidFill>
                <a:latin typeface="Wingdings"/>
                <a:ea typeface="Wingdings"/>
                <a:cs typeface="Wingdings"/>
              </a:rPr>
              <a:t> </a:t>
            </a:r>
            <a:r>
              <a:rPr sz="1800" kern="0" spc="-70" dirty="0">
                <a:solidFill>
                  <a:srgbClr val="000000">
                    <a:alpha val="100000"/>
                  </a:srgbClr>
                </a:solidFill>
                <a:latin typeface="Microsoft YaHei"/>
                <a:ea typeface="Microsoft YaHei"/>
                <a:cs typeface="Microsoft YaHei"/>
              </a:rPr>
              <a:t>文化知识教育重儒家经典</a:t>
            </a:r>
            <a:endParaRPr lang="Microsoft YaHei" altLang="Microsoft YaHei" sz="1800" dirty="0"/>
          </a:p>
          <a:p>
            <a:pPr algn="l" rtl="0" eaLnBrk="0">
              <a:lnSpc>
                <a:spcPct val="109000"/>
              </a:lnSpc>
              <a:tabLst/>
            </a:pPr>
            <a:endParaRPr lang="Arial" altLang="Arial" sz="500" dirty="0"/>
          </a:p>
          <a:p>
            <a:pPr marL="12700" algn="l" rtl="0" eaLnBrk="0">
              <a:lnSpc>
                <a:spcPts val="2247"/>
              </a:lnSpc>
              <a:spcBef>
                <a:spcPts val="2"/>
              </a:spcBef>
              <a:tabLst/>
            </a:pPr>
            <a:r>
              <a:rPr sz="18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470" dirty="0">
                <a:solidFill>
                  <a:srgbClr val="000000">
                    <a:alpha val="100000"/>
                  </a:srgbClr>
                </a:solidFill>
                <a:latin typeface="Wingdings"/>
                <a:ea typeface="Wingdings"/>
                <a:cs typeface="Wingdings"/>
              </a:rPr>
              <a:t> </a:t>
            </a:r>
            <a:r>
              <a:rPr sz="1800" kern="0" spc="-40" dirty="0">
                <a:solidFill>
                  <a:srgbClr val="000000">
                    <a:alpha val="100000"/>
                  </a:srgbClr>
                </a:solidFill>
                <a:latin typeface="Microsoft YaHei"/>
                <a:ea typeface="Microsoft YaHei"/>
                <a:cs typeface="Microsoft YaHei"/>
              </a:rPr>
              <a:t>道德教育重忠.孝</a:t>
            </a:r>
            <a:r>
              <a:rPr sz="1800" kern="0" spc="-50" dirty="0">
                <a:solidFill>
                  <a:srgbClr val="000000">
                    <a:alpha val="100000"/>
                  </a:srgbClr>
                </a:solidFill>
                <a:latin typeface="Microsoft YaHei"/>
                <a:ea typeface="Microsoft YaHei"/>
                <a:cs typeface="Microsoft YaHei"/>
              </a:rPr>
              <a:t>.礼.义.信等</a:t>
            </a:r>
            <a:endParaRPr lang="Microsoft YaHei" altLang="Microsoft YaHei" sz="1800" dirty="0"/>
          </a:p>
        </p:txBody>
      </p:sp>
      <p:sp>
        <p:nvSpPr>
          <p:cNvPr id="546" name="textbox 54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54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8" name="group 68"/>
          <p:cNvGrpSpPr/>
          <p:nvPr/>
        </p:nvGrpSpPr>
        <p:grpSpPr>
          <a:xfrm rot="21600000">
            <a:off x="5039867" y="3934397"/>
            <a:ext cx="1476755" cy="745806"/>
            <a:chOff x="0" y="0"/>
            <a:chExt cx="1476755" cy="745806"/>
          </a:xfrm>
        </p:grpSpPr>
        <p:grpSp>
          <p:nvGrpSpPr>
            <p:cNvPr id="70" name="group 70"/>
            <p:cNvGrpSpPr/>
            <p:nvPr/>
          </p:nvGrpSpPr>
          <p:grpSpPr>
            <a:xfrm rot="21600000">
              <a:off x="0" y="0"/>
              <a:ext cx="1476755" cy="745806"/>
              <a:chOff x="0" y="0"/>
              <a:chExt cx="1476755" cy="745806"/>
            </a:xfrm>
          </p:grpSpPr>
          <p:sp>
            <p:nvSpPr>
              <p:cNvPr id="550" name="path"/>
              <p:cNvSpPr/>
              <p:nvPr/>
            </p:nvSpPr>
            <p:spPr>
              <a:xfrm>
                <a:off x="0" y="75246"/>
                <a:ext cx="1476755" cy="670560"/>
              </a:xfrm>
              <a:custGeom>
                <a:avLst/>
                <a:gdLst/>
                <a:ahLst/>
                <a:cxnLst/>
                <a:rect l="0" t="0" r="0" b="0"/>
                <a:pathLst>
                  <a:path w="2325" h="1056">
                    <a:moveTo>
                      <a:pt x="0" y="0"/>
                    </a:moveTo>
                    <a:lnTo>
                      <a:pt x="2325" y="0"/>
                    </a:lnTo>
                    <a:lnTo>
                      <a:pt x="2325" y="1056"/>
                    </a:lnTo>
                    <a:lnTo>
                      <a:pt x="0" y="1056"/>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552" name="path"/>
              <p:cNvSpPr/>
              <p:nvPr/>
            </p:nvSpPr>
            <p:spPr>
              <a:xfrm>
                <a:off x="699520" y="0"/>
                <a:ext cx="76200" cy="76200"/>
              </a:xfrm>
              <a:custGeom>
                <a:avLst/>
                <a:gdLst/>
                <a:ahLst/>
                <a:cxnLst/>
                <a:rect l="0" t="0" r="0" b="0"/>
                <a:pathLst>
                  <a:path w="120" h="120">
                    <a:moveTo>
                      <a:pt x="120" y="0"/>
                    </a:moveTo>
                    <a:lnTo>
                      <a:pt x="60" y="120"/>
                    </a:lnTo>
                    <a:lnTo>
                      <a:pt x="0" y="0"/>
                    </a:lnTo>
                    <a:lnTo>
                      <a:pt x="120" y="0"/>
                    </a:lnTo>
                    <a:close/>
                  </a:path>
                </a:pathLst>
              </a:custGeom>
              <a:solidFill>
                <a:srgbClr val="7F7F7F">
                  <a:alpha val="100000"/>
                </a:srgbClr>
              </a:solidFill>
              <a:ln cap="flat">
                <a:noFill/>
                <a:prstDash val="solid"/>
                <a:miter lim="0"/>
              </a:ln>
            </p:spPr>
            <p:txBody>
              <a:bodyPr rtlCol="0"/>
              <a:lstStyle/>
              <a:p>
                <a:pPr algn="ctr"/>
                <a:endParaRPr lang="zh-CN" altLang="en-US"/>
              </a:p>
            </p:txBody>
          </p:sp>
        </p:grpSp>
        <p:sp>
          <p:nvSpPr>
            <p:cNvPr id="554" name="textbox 554"/>
            <p:cNvSpPr/>
            <p:nvPr/>
          </p:nvSpPr>
          <p:spPr>
            <a:xfrm>
              <a:off x="-12700" y="-12700"/>
              <a:ext cx="1502410" cy="806450"/>
            </a:xfrm>
            <a:prstGeom prst="rect">
              <a:avLst/>
            </a:prstGeom>
          </p:spPr>
          <p:txBody>
            <a:bodyPr vert="horz" wrap="square" lIns="0" tIns="0" rIns="0" bIns="0"/>
            <a:lstStyle/>
            <a:p>
              <a:pPr algn="l" rtl="0" eaLnBrk="0">
                <a:lnSpc>
                  <a:spcPct val="192000"/>
                </a:lnSpc>
                <a:tabLst/>
              </a:pPr>
              <a:endParaRPr lang="Arial" altLang="Arial" sz="1000" dirty="0"/>
            </a:p>
            <a:p>
              <a:pPr algn="l" rtl="0" eaLnBrk="0">
                <a:lnSpc>
                  <a:spcPct val="9440"/>
                </a:lnSpc>
                <a:tabLst/>
              </a:pPr>
              <a:endParaRPr lang="Arial" altLang="Arial" sz="100" dirty="0"/>
            </a:p>
            <a:p>
              <a:pPr marL="184150" algn="l" rtl="0" eaLnBrk="0">
                <a:lnSpc>
                  <a:spcPct val="90000"/>
                </a:lnSpc>
                <a:tabLst/>
              </a:pPr>
              <a:r>
                <a:rPr sz="2400" kern="0" spc="-40" dirty="0">
                  <a:solidFill>
                    <a:srgbClr val="FFFFFF">
                      <a:alpha val="100000"/>
                    </a:srgbClr>
                  </a:solidFill>
                  <a:latin typeface="Microsoft YaHei"/>
                  <a:ea typeface="Microsoft YaHei"/>
                  <a:cs typeface="Microsoft YaHei"/>
                </a:rPr>
                <a:t>2.选左右</a:t>
              </a:r>
              <a:endParaRPr lang="Microsoft YaHei" altLang="Microsoft YaHei" sz="2400" dirty="0"/>
            </a:p>
          </p:txBody>
        </p:sp>
      </p:grpSp>
      <p:grpSp>
        <p:nvGrpSpPr>
          <p:cNvPr id="72" name="group 72"/>
          <p:cNvGrpSpPr/>
          <p:nvPr/>
        </p:nvGrpSpPr>
        <p:grpSpPr>
          <a:xfrm rot="21600000">
            <a:off x="1872995" y="3936608"/>
            <a:ext cx="1475231" cy="743595"/>
            <a:chOff x="0" y="0"/>
            <a:chExt cx="1475231" cy="743595"/>
          </a:xfrm>
        </p:grpSpPr>
        <p:grpSp>
          <p:nvGrpSpPr>
            <p:cNvPr id="74" name="group 74"/>
            <p:cNvGrpSpPr/>
            <p:nvPr/>
          </p:nvGrpSpPr>
          <p:grpSpPr>
            <a:xfrm rot="21600000">
              <a:off x="0" y="0"/>
              <a:ext cx="1475231" cy="743595"/>
              <a:chOff x="0" y="0"/>
              <a:chExt cx="1475231" cy="743595"/>
            </a:xfrm>
          </p:grpSpPr>
          <p:sp>
            <p:nvSpPr>
              <p:cNvPr id="556" name="path"/>
              <p:cNvSpPr/>
              <p:nvPr/>
            </p:nvSpPr>
            <p:spPr>
              <a:xfrm>
                <a:off x="0" y="73035"/>
                <a:ext cx="1475231" cy="670560"/>
              </a:xfrm>
              <a:custGeom>
                <a:avLst/>
                <a:gdLst/>
                <a:ahLst/>
                <a:cxnLst/>
                <a:rect l="0" t="0" r="0" b="0"/>
                <a:pathLst>
                  <a:path w="2323" h="1056">
                    <a:moveTo>
                      <a:pt x="0" y="0"/>
                    </a:moveTo>
                    <a:lnTo>
                      <a:pt x="2323" y="0"/>
                    </a:lnTo>
                    <a:lnTo>
                      <a:pt x="2323" y="1056"/>
                    </a:lnTo>
                    <a:lnTo>
                      <a:pt x="0" y="1056"/>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558" name="path"/>
              <p:cNvSpPr/>
              <p:nvPr/>
            </p:nvSpPr>
            <p:spPr>
              <a:xfrm>
                <a:off x="737617" y="0"/>
                <a:ext cx="84670" cy="73393"/>
              </a:xfrm>
              <a:custGeom>
                <a:avLst/>
                <a:gdLst/>
                <a:ahLst/>
                <a:cxnLst/>
                <a:rect l="0" t="0" r="0" b="0"/>
                <a:pathLst>
                  <a:path w="133" h="115">
                    <a:moveTo>
                      <a:pt x="68" y="0"/>
                    </a:moveTo>
                    <a:lnTo>
                      <a:pt x="0" y="115"/>
                    </a:lnTo>
                    <a:lnTo>
                      <a:pt x="133" y="100"/>
                    </a:lnTo>
                    <a:lnTo>
                      <a:pt x="68" y="0"/>
                    </a:lnTo>
                    <a:close/>
                  </a:path>
                </a:pathLst>
              </a:custGeom>
              <a:solidFill>
                <a:srgbClr val="7F7F7F">
                  <a:alpha val="100000"/>
                </a:srgbClr>
              </a:solidFill>
              <a:ln cap="flat">
                <a:noFill/>
                <a:prstDash val="solid"/>
                <a:miter lim="0"/>
              </a:ln>
            </p:spPr>
            <p:txBody>
              <a:bodyPr rtlCol="0"/>
              <a:lstStyle/>
              <a:p>
                <a:pPr algn="ctr"/>
                <a:endParaRPr lang="zh-CN" altLang="en-US"/>
              </a:p>
            </p:txBody>
          </p:sp>
        </p:grpSp>
        <p:sp>
          <p:nvSpPr>
            <p:cNvPr id="560" name="textbox 560"/>
            <p:cNvSpPr/>
            <p:nvPr/>
          </p:nvSpPr>
          <p:spPr>
            <a:xfrm>
              <a:off x="-12700" y="-12700"/>
              <a:ext cx="1501139" cy="800100"/>
            </a:xfrm>
            <a:prstGeom prst="rect">
              <a:avLst/>
            </a:prstGeom>
          </p:spPr>
          <p:txBody>
            <a:bodyPr vert="horz" wrap="square" lIns="0" tIns="0" rIns="0" bIns="0"/>
            <a:lstStyle/>
            <a:p>
              <a:pPr algn="l" rtl="0" eaLnBrk="0">
                <a:lnSpc>
                  <a:spcPct val="191000"/>
                </a:lnSpc>
                <a:tabLst/>
              </a:pPr>
              <a:endParaRPr lang="Arial" altLang="Arial" sz="1000" dirty="0"/>
            </a:p>
            <a:p>
              <a:pPr marL="179070" algn="l" rtl="0" eaLnBrk="0">
                <a:lnSpc>
                  <a:spcPct val="90000"/>
                </a:lnSpc>
                <a:spcBef>
                  <a:spcPts val="7"/>
                </a:spcBef>
                <a:tabLst/>
              </a:pPr>
              <a:r>
                <a:rPr sz="2400" kern="0" spc="-60" dirty="0">
                  <a:solidFill>
                    <a:srgbClr val="FFFFFF">
                      <a:alpha val="100000"/>
                    </a:srgbClr>
                  </a:solidFill>
                  <a:latin typeface="Microsoft YaHei"/>
                  <a:ea typeface="Microsoft YaHei"/>
                  <a:cs typeface="Microsoft YaHei"/>
                </a:rPr>
                <a:t>1.早谕教</a:t>
              </a:r>
              <a:endParaRPr lang="Microsoft YaHei" altLang="Microsoft YaHei" sz="2400" dirty="0"/>
            </a:p>
          </p:txBody>
        </p:sp>
      </p:grpSp>
      <p:sp>
        <p:nvSpPr>
          <p:cNvPr id="562" name="textbox 562"/>
          <p:cNvSpPr/>
          <p:nvPr/>
        </p:nvSpPr>
        <p:spPr>
          <a:xfrm>
            <a:off x="8502396" y="4029455"/>
            <a:ext cx="1477010" cy="671194"/>
          </a:xfrm>
          <a:prstGeom prst="rect">
            <a:avLst/>
          </a:prstGeom>
          <a:solidFill>
            <a:srgbClr val="F5A63E"/>
          </a:solidFill>
        </p:spPr>
        <p:txBody>
          <a:bodyPr vert="horz" wrap="square" lIns="0" tIns="0" rIns="0" bIns="0"/>
          <a:lstStyle/>
          <a:p>
            <a:pPr algn="l" rtl="0" eaLnBrk="0">
              <a:lnSpc>
                <a:spcPct val="135000"/>
              </a:lnSpc>
              <a:tabLst/>
            </a:pPr>
            <a:endParaRPr lang="Arial" altLang="Arial" sz="1000" dirty="0"/>
          </a:p>
          <a:p>
            <a:pPr marL="175895" algn="l" rtl="0" eaLnBrk="0">
              <a:lnSpc>
                <a:spcPct val="90000"/>
              </a:lnSpc>
              <a:spcBef>
                <a:spcPts val="3"/>
              </a:spcBef>
              <a:tabLst/>
            </a:pPr>
            <a:r>
              <a:rPr sz="2400" kern="0" spc="-40" dirty="0">
                <a:solidFill>
                  <a:srgbClr val="FFFFFF">
                    <a:alpha val="100000"/>
                  </a:srgbClr>
                </a:solidFill>
                <a:latin typeface="Microsoft YaHei"/>
                <a:ea typeface="Microsoft YaHei"/>
                <a:cs typeface="Microsoft YaHei"/>
              </a:rPr>
              <a:t>3.重儒术</a:t>
            </a:r>
            <a:endParaRPr lang="Microsoft YaHei" altLang="Microsoft YaHei" sz="2400" dirty="0"/>
          </a:p>
        </p:txBody>
      </p:sp>
      <p:sp>
        <p:nvSpPr>
          <p:cNvPr id="564" name="textbox 564"/>
          <p:cNvSpPr/>
          <p:nvPr/>
        </p:nvSpPr>
        <p:spPr>
          <a:xfrm>
            <a:off x="5096085" y="2166749"/>
            <a:ext cx="1433194" cy="409575"/>
          </a:xfrm>
          <a:prstGeom prst="rect">
            <a:avLst/>
          </a:prstGeom>
        </p:spPr>
        <p:txBody>
          <a:bodyPr vert="horz" wrap="square" lIns="0" tIns="0" rIns="0" bIns="0"/>
          <a:lstStyle/>
          <a:p>
            <a:pPr algn="l" rtl="0" eaLnBrk="0">
              <a:lnSpc>
                <a:spcPct val="89808"/>
              </a:lnSpc>
              <a:tabLst/>
            </a:pPr>
            <a:endParaRPr lang="Arial" altLang="Arial" sz="100" dirty="0"/>
          </a:p>
          <a:p>
            <a:pPr marL="12700" algn="l" rtl="0" eaLnBrk="0">
              <a:lnSpc>
                <a:spcPct val="93000"/>
              </a:lnSpc>
              <a:tabLst/>
            </a:pPr>
            <a:r>
              <a:rPr sz="2700" kern="0" spc="60" dirty="0">
                <a:solidFill>
                  <a:srgbClr val="FFFFFF">
                    <a:alpha val="100000"/>
                  </a:srgbClr>
                </a:solidFill>
                <a:latin typeface="Microsoft YaHei"/>
                <a:ea typeface="Microsoft YaHei"/>
                <a:cs typeface="Microsoft YaHei"/>
              </a:rPr>
              <a:t>幼教思想</a:t>
            </a:r>
            <a:endParaRPr lang="Microsoft YaHei" altLang="Microsoft YaHei" sz="2700" dirty="0"/>
          </a:p>
        </p:txBody>
      </p:sp>
      <p:grpSp>
        <p:nvGrpSpPr>
          <p:cNvPr id="76" name="group 76"/>
          <p:cNvGrpSpPr/>
          <p:nvPr/>
        </p:nvGrpSpPr>
        <p:grpSpPr>
          <a:xfrm rot="21600000">
            <a:off x="1584025" y="181482"/>
            <a:ext cx="2435489" cy="199231"/>
            <a:chOff x="0" y="0"/>
            <a:chExt cx="2435489" cy="199231"/>
          </a:xfrm>
        </p:grpSpPr>
        <p:pic>
          <p:nvPicPr>
            <p:cNvPr id="566" name="picture 566"/>
            <p:cNvPicPr>
              <a:picLocks noChangeAspect="1"/>
            </p:cNvPicPr>
            <p:nvPr/>
          </p:nvPicPr>
          <p:blipFill>
            <a:blip r:embed="rId3"/>
            <a:stretch>
              <a:fillRect/>
            </a:stretch>
          </p:blipFill>
          <p:spPr>
            <a:xfrm rot="21600000">
              <a:off x="13273" y="11350"/>
              <a:ext cx="2422216" cy="187880"/>
            </a:xfrm>
            <a:prstGeom prst="rect">
              <a:avLst/>
            </a:prstGeom>
          </p:spPr>
        </p:pic>
        <p:sp>
          <p:nvSpPr>
            <p:cNvPr id="568" name="textbox 568"/>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57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4" name="picture 4494"/>
          <p:cNvPicPr>
            <a:picLocks noChangeAspect="1"/>
          </p:cNvPicPr>
          <p:nvPr/>
        </p:nvPicPr>
        <p:blipFill>
          <a:blip r:embed="rId2"/>
          <a:stretch>
            <a:fillRect/>
          </a:stretch>
        </p:blipFill>
        <p:spPr>
          <a:xfrm rot="21600000">
            <a:off x="0" y="0"/>
            <a:ext cx="12192000" cy="6858000"/>
          </a:xfrm>
          <a:prstGeom prst="rect">
            <a:avLst/>
          </a:prstGeom>
        </p:spPr>
      </p:pic>
      <p:sp>
        <p:nvSpPr>
          <p:cNvPr id="449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498" name="textbox 4498"/>
          <p:cNvSpPr/>
          <p:nvPr/>
        </p:nvSpPr>
        <p:spPr>
          <a:xfrm>
            <a:off x="1394363" y="508501"/>
            <a:ext cx="8595994" cy="5460365"/>
          </a:xfrm>
          <a:prstGeom prst="rect">
            <a:avLst/>
          </a:prstGeom>
        </p:spPr>
        <p:txBody>
          <a:bodyPr vert="horz" wrap="square" lIns="0" tIns="0" rIns="0" bIns="0"/>
          <a:lstStyle/>
          <a:p>
            <a:pPr algn="l" rtl="0" eaLnBrk="0">
              <a:lnSpc>
                <a:spcPct val="87417"/>
              </a:lnSpc>
              <a:tabLst/>
            </a:pPr>
            <a:endParaRPr lang="Arial" altLang="Arial" sz="100" dirty="0"/>
          </a:p>
          <a:p>
            <a:pPr marL="131445" algn="l" rtl="0" eaLnBrk="0">
              <a:lnSpc>
                <a:spcPct val="91000"/>
              </a:lnSpc>
              <a:tabLst/>
            </a:pPr>
            <a:r>
              <a:rPr sz="2400" b="1" kern="0" spc="-10" dirty="0">
                <a:solidFill>
                  <a:srgbClr val="7F7F7F">
                    <a:alpha val="100000"/>
                  </a:srgbClr>
                </a:solidFill>
                <a:latin typeface="Microsoft YaHei"/>
                <a:ea typeface="Microsoft YaHei"/>
                <a:cs typeface="Microsoft YaHei"/>
              </a:rPr>
              <a:t>现代法国的学前教育发展</a:t>
            </a:r>
            <a:endParaRPr lang="Microsoft YaHei" altLang="Microsoft YaHei" sz="2400" dirty="0"/>
          </a:p>
          <a:p>
            <a:pPr algn="l" rtl="0" eaLnBrk="0">
              <a:lnSpc>
                <a:spcPct val="142000"/>
              </a:lnSpc>
              <a:tabLst/>
            </a:pPr>
            <a:endParaRPr lang="Arial" altLang="Arial" sz="1000" dirty="0"/>
          </a:p>
          <a:p>
            <a:pPr algn="l" rtl="0" eaLnBrk="0">
              <a:lnSpc>
                <a:spcPct val="142000"/>
              </a:lnSpc>
              <a:tabLst/>
            </a:pPr>
            <a:endParaRPr lang="Arial" altLang="Arial" sz="1000" dirty="0"/>
          </a:p>
          <a:p>
            <a:pPr marL="12700" algn="l" rtl="0" eaLnBrk="0">
              <a:lnSpc>
                <a:spcPct val="91000"/>
              </a:lnSpc>
              <a:spcBef>
                <a:spcPts val="601"/>
              </a:spcBef>
              <a:tabLst/>
            </a:pPr>
            <a:r>
              <a:rPr sz="2000" b="1" kern="0" spc="0" dirty="0">
                <a:solidFill>
                  <a:srgbClr val="000000">
                    <a:alpha val="100000"/>
                  </a:srgbClr>
                </a:solidFill>
                <a:latin typeface="Microsoft YaHei"/>
                <a:ea typeface="Microsoft YaHei"/>
                <a:cs typeface="Microsoft YaHei"/>
              </a:rPr>
              <a:t>法国政府对学前教育的态度和措施及其对我们的启示</a:t>
            </a:r>
            <a:endParaRPr lang="Microsoft YaHei" altLang="Microsoft YaHei" sz="2000" dirty="0"/>
          </a:p>
          <a:p>
            <a:pPr algn="l" rtl="0" eaLnBrk="0">
              <a:lnSpc>
                <a:spcPct val="165000"/>
              </a:lnSpc>
              <a:tabLst/>
            </a:pPr>
            <a:endParaRPr lang="Arial" altLang="Arial" sz="1000" dirty="0"/>
          </a:p>
          <a:p>
            <a:pPr marL="262890" algn="l" rtl="0" eaLnBrk="0">
              <a:lnSpc>
                <a:spcPts val="2587"/>
              </a:lnSpc>
              <a:spcBef>
                <a:spcPts val="612"/>
              </a:spcBef>
              <a:tabLst/>
            </a:pPr>
            <a:r>
              <a:rPr sz="2000" kern="0" spc="-60" dirty="0">
                <a:solidFill>
                  <a:srgbClr val="000000">
                    <a:alpha val="100000"/>
                  </a:srgbClr>
                </a:solidFill>
                <a:latin typeface="Microsoft YaHei"/>
                <a:ea typeface="Microsoft YaHei"/>
                <a:cs typeface="Microsoft YaHei"/>
              </a:rPr>
              <a:t>（1）重视学前教育在国家</a:t>
            </a:r>
            <a:r>
              <a:rPr sz="2000" kern="0" spc="-70" dirty="0">
                <a:solidFill>
                  <a:srgbClr val="000000">
                    <a:alpha val="100000"/>
                  </a:srgbClr>
                </a:solidFill>
                <a:latin typeface="Microsoft YaHei"/>
                <a:ea typeface="Microsoft YaHei"/>
                <a:cs typeface="Microsoft YaHei"/>
              </a:rPr>
              <a:t>和个人发展中的作用，将其纳入公共教育系统；</a:t>
            </a:r>
            <a:endParaRPr lang="Microsoft YaHei" altLang="Microsoft YaHei" sz="2000" dirty="0"/>
          </a:p>
          <a:p>
            <a:pPr marL="26034" indent="236854" algn="l" rtl="0" eaLnBrk="0">
              <a:lnSpc>
                <a:spcPct val="149000"/>
              </a:lnSpc>
              <a:spcBef>
                <a:spcPts val="38"/>
              </a:spcBef>
              <a:tabLst/>
            </a:pPr>
            <a:r>
              <a:rPr sz="2000" kern="0" spc="-40" dirty="0">
                <a:solidFill>
                  <a:srgbClr val="000000">
                    <a:alpha val="100000"/>
                  </a:srgbClr>
                </a:solidFill>
                <a:latin typeface="Microsoft YaHei"/>
                <a:ea typeface="Microsoft YaHei"/>
                <a:cs typeface="Microsoft YaHei"/>
              </a:rPr>
              <a:t>（2）为学前教育的发展保证稳定可靠的经费来源，使广大幼儿能够接受免</a:t>
            </a:r>
            <a:r>
              <a:rPr sz="2000" kern="0" spc="1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费的公共学前教育：经费由中央、省和市镇三级分</a:t>
            </a:r>
            <a:r>
              <a:rPr sz="2000" kern="0" spc="-10" dirty="0">
                <a:solidFill>
                  <a:srgbClr val="000000">
                    <a:alpha val="100000"/>
                  </a:srgbClr>
                </a:solidFill>
                <a:latin typeface="Microsoft YaHei"/>
                <a:ea typeface="Microsoft YaHei"/>
                <a:cs typeface="Microsoft YaHei"/>
              </a:rPr>
              <a:t>摊；</a:t>
            </a:r>
            <a:r>
              <a:rPr sz="2000" kern="0" spc="-47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2～5岁儿童入园率高</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达81.6％，在发达国家中始终位居前列。</a:t>
            </a:r>
            <a:endParaRPr lang="Microsoft YaHei" altLang="Microsoft YaHei" sz="2000" dirty="0"/>
          </a:p>
          <a:p>
            <a:pPr algn="r" rtl="0" eaLnBrk="0">
              <a:lnSpc>
                <a:spcPts val="2587"/>
              </a:lnSpc>
              <a:spcBef>
                <a:spcPts val="1045"/>
              </a:spcBef>
              <a:tabLst/>
            </a:pPr>
            <a:r>
              <a:rPr sz="2000" kern="0" spc="-80" dirty="0">
                <a:solidFill>
                  <a:srgbClr val="000000">
                    <a:alpha val="100000"/>
                  </a:srgbClr>
                </a:solidFill>
                <a:latin typeface="Microsoft YaHei"/>
                <a:ea typeface="Microsoft YaHei"/>
                <a:cs typeface="Microsoft YaHei"/>
              </a:rPr>
              <a:t>（3）注意通过立法和行政手段促进学前教育的改革和确保学前教育的发展，</a:t>
            </a:r>
            <a:endParaRPr lang="Microsoft YaHei" altLang="Microsoft YaHei" sz="2000" dirty="0"/>
          </a:p>
          <a:p>
            <a:pPr marL="26669" indent="9525" algn="l" rtl="0" eaLnBrk="0">
              <a:lnSpc>
                <a:spcPct val="149000"/>
              </a:lnSpc>
              <a:spcBef>
                <a:spcPts val="38"/>
              </a:spcBef>
              <a:tabLst/>
            </a:pPr>
            <a:r>
              <a:rPr sz="2000" kern="0" spc="-10" dirty="0">
                <a:solidFill>
                  <a:srgbClr val="000000">
                    <a:alpha val="100000"/>
                  </a:srgbClr>
                </a:solidFill>
                <a:latin typeface="Microsoft YaHei"/>
                <a:ea typeface="Microsoft YaHei"/>
                <a:cs typeface="Microsoft YaHei"/>
              </a:rPr>
              <a:t>比如通过了《费里法案》、《戈勃莱法案》、《哈比教育法》等法案，颁布   </a:t>
            </a:r>
            <a:r>
              <a:rPr sz="2000" kern="0" spc="0" dirty="0">
                <a:solidFill>
                  <a:srgbClr val="000000">
                    <a:alpha val="100000"/>
                  </a:srgbClr>
                </a:solidFill>
                <a:latin typeface="Microsoft YaHei"/>
                <a:ea typeface="Microsoft YaHei"/>
                <a:cs typeface="Microsoft YaHei"/>
              </a:rPr>
              <a:t>了多项教育部令，规定了学前教育</a:t>
            </a:r>
            <a:r>
              <a:rPr sz="2000" kern="0" spc="-10" dirty="0">
                <a:solidFill>
                  <a:srgbClr val="000000">
                    <a:alpha val="100000"/>
                  </a:srgbClr>
                </a:solidFill>
                <a:latin typeface="Microsoft YaHei"/>
                <a:ea typeface="Microsoft YaHei"/>
                <a:cs typeface="Microsoft YaHei"/>
              </a:rPr>
              <a:t>的目的和培养目标、课程、办学形式等，   </a:t>
            </a:r>
            <a:r>
              <a:rPr sz="2000" kern="0" spc="0" dirty="0">
                <a:solidFill>
                  <a:srgbClr val="000000">
                    <a:alpha val="100000"/>
                  </a:srgbClr>
                </a:solidFill>
                <a:latin typeface="Microsoft YaHei"/>
                <a:ea typeface="Microsoft YaHei"/>
                <a:cs typeface="Microsoft YaHei"/>
              </a:rPr>
              <a:t>规定了学前教育师资的教育和培训要求及措施。</a:t>
            </a:r>
            <a:endParaRPr lang="Microsoft YaHei" altLang="Microsoft YaHei" sz="2000" dirty="0"/>
          </a:p>
          <a:p>
            <a:pPr algn="l" rtl="0" eaLnBrk="0">
              <a:lnSpc>
                <a:spcPct val="108000"/>
              </a:lnSpc>
              <a:tabLst/>
            </a:pPr>
            <a:endParaRPr lang="Arial" altLang="Arial" sz="800" dirty="0"/>
          </a:p>
          <a:p>
            <a:pPr algn="l" rtl="0" eaLnBrk="0">
              <a:lnSpc>
                <a:spcPct val="6835"/>
              </a:lnSpc>
              <a:tabLst/>
            </a:pPr>
            <a:endParaRPr lang="Arial" altLang="Arial" sz="100" dirty="0"/>
          </a:p>
          <a:p>
            <a:pPr marL="337820" algn="l" rtl="0" eaLnBrk="0">
              <a:lnSpc>
                <a:spcPts val="2587"/>
              </a:lnSpc>
              <a:tabLst/>
            </a:pPr>
            <a:r>
              <a:rPr sz="1800" kern="0" spc="-110" dirty="0">
                <a:solidFill>
                  <a:srgbClr val="000000">
                    <a:alpha val="100000"/>
                  </a:srgbClr>
                </a:solidFill>
                <a:latin typeface="Microsoft YaHei"/>
                <a:ea typeface="Microsoft YaHei"/>
                <a:cs typeface="Microsoft YaHei"/>
              </a:rPr>
              <a:t>（4）启示（略）</a:t>
            </a:r>
            <a:endParaRPr lang="Microsoft YaHei" altLang="Microsoft YaHei" sz="1800" dirty="0"/>
          </a:p>
        </p:txBody>
      </p:sp>
      <p:sp>
        <p:nvSpPr>
          <p:cNvPr id="4500" name="textbox 450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50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96" name="group 596"/>
          <p:cNvGrpSpPr/>
          <p:nvPr/>
        </p:nvGrpSpPr>
        <p:grpSpPr>
          <a:xfrm rot="21600000">
            <a:off x="1584024" y="181482"/>
            <a:ext cx="2549063" cy="199231"/>
            <a:chOff x="0" y="0"/>
            <a:chExt cx="2549063" cy="199231"/>
          </a:xfrm>
        </p:grpSpPr>
        <p:pic>
          <p:nvPicPr>
            <p:cNvPr id="4504" name="picture 4504"/>
            <p:cNvPicPr>
              <a:picLocks noChangeAspect="1"/>
            </p:cNvPicPr>
            <p:nvPr/>
          </p:nvPicPr>
          <p:blipFill>
            <a:blip r:embed="rId3"/>
            <a:stretch>
              <a:fillRect/>
            </a:stretch>
          </p:blipFill>
          <p:spPr>
            <a:xfrm rot="21600000">
              <a:off x="12058" y="11350"/>
              <a:ext cx="2537004" cy="187880"/>
            </a:xfrm>
            <a:prstGeom prst="rect">
              <a:avLst/>
            </a:prstGeom>
          </p:spPr>
        </p:pic>
        <p:sp>
          <p:nvSpPr>
            <p:cNvPr id="4506" name="textbox 4506"/>
            <p:cNvSpPr/>
            <p:nvPr/>
          </p:nvSpPr>
          <p:spPr>
            <a:xfrm>
              <a:off x="-12700" y="-12700"/>
              <a:ext cx="25749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 外国现代学前教育发展</a:t>
              </a:r>
              <a:endParaRPr lang="Microsoft YaHei" altLang="Microsoft YaHei" sz="1400" dirty="0"/>
            </a:p>
          </p:txBody>
        </p:sp>
      </p:grpSp>
      <p:sp>
        <p:nvSpPr>
          <p:cNvPr id="450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0" name="picture 4510"/>
          <p:cNvPicPr>
            <a:picLocks noChangeAspect="1"/>
          </p:cNvPicPr>
          <p:nvPr/>
        </p:nvPicPr>
        <p:blipFill>
          <a:blip r:embed="rId2"/>
          <a:stretch>
            <a:fillRect/>
          </a:stretch>
        </p:blipFill>
        <p:spPr>
          <a:xfrm rot="21600000">
            <a:off x="0" y="0"/>
            <a:ext cx="12192000" cy="6858000"/>
          </a:xfrm>
          <a:prstGeom prst="rect">
            <a:avLst/>
          </a:prstGeom>
        </p:spPr>
      </p:pic>
      <p:sp>
        <p:nvSpPr>
          <p:cNvPr id="451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514" name="textbox 4514"/>
          <p:cNvSpPr/>
          <p:nvPr/>
        </p:nvSpPr>
        <p:spPr>
          <a:xfrm>
            <a:off x="1395381" y="508501"/>
            <a:ext cx="10327640" cy="5003165"/>
          </a:xfrm>
          <a:prstGeom prst="rect">
            <a:avLst/>
          </a:prstGeom>
        </p:spPr>
        <p:txBody>
          <a:bodyPr vert="horz" wrap="square" lIns="0" tIns="0" rIns="0" bIns="0"/>
          <a:lstStyle/>
          <a:p>
            <a:pPr algn="l" rtl="0" eaLnBrk="0">
              <a:lnSpc>
                <a:spcPct val="87417"/>
              </a:lnSpc>
              <a:tabLst/>
            </a:pPr>
            <a:endParaRPr lang="Arial" altLang="Arial" sz="100" dirty="0"/>
          </a:p>
          <a:p>
            <a:pPr marL="130175" algn="l" rtl="0" eaLnBrk="0">
              <a:lnSpc>
                <a:spcPct val="91000"/>
              </a:lnSpc>
              <a:tabLst/>
            </a:pPr>
            <a:r>
              <a:rPr sz="2400" b="1" kern="0" spc="-10" dirty="0">
                <a:solidFill>
                  <a:srgbClr val="7F7F7F">
                    <a:alpha val="100000"/>
                  </a:srgbClr>
                </a:solidFill>
                <a:latin typeface="Microsoft YaHei"/>
                <a:ea typeface="Microsoft YaHei"/>
                <a:cs typeface="Microsoft YaHei"/>
              </a:rPr>
              <a:t>现代法国的学前教育发展</a:t>
            </a:r>
            <a:endParaRPr lang="Microsoft YaHei" altLang="Microsoft YaHei" sz="2400" dirty="0"/>
          </a:p>
          <a:p>
            <a:pPr algn="l" rtl="0" eaLnBrk="0">
              <a:lnSpc>
                <a:spcPct val="197000"/>
              </a:lnSpc>
              <a:tabLst/>
            </a:pPr>
            <a:endParaRPr lang="Arial" altLang="Arial" sz="1000" dirty="0"/>
          </a:p>
          <a:p>
            <a:pPr marL="12700" algn="l" rtl="0" eaLnBrk="0">
              <a:lnSpc>
                <a:spcPct val="100000"/>
              </a:lnSpc>
              <a:spcBef>
                <a:spcPts val="547"/>
              </a:spcBef>
              <a:tabLst/>
            </a:pPr>
            <a:r>
              <a:rPr sz="1800" b="1" kern="0" spc="-110" dirty="0">
                <a:solidFill>
                  <a:srgbClr val="000000">
                    <a:alpha val="100000"/>
                  </a:srgbClr>
                </a:solidFill>
                <a:latin typeface="Microsoft YaHei"/>
                <a:ea typeface="Microsoft YaHei"/>
                <a:cs typeface="Microsoft YaHei"/>
              </a:rPr>
              <a:t>小结：</a:t>
            </a:r>
            <a:endParaRPr lang="Microsoft YaHei" altLang="Microsoft YaHei" sz="1800" dirty="0"/>
          </a:p>
          <a:p>
            <a:pPr algn="l" rtl="0" eaLnBrk="0">
              <a:lnSpc>
                <a:spcPct val="147000"/>
              </a:lnSpc>
              <a:tabLst/>
            </a:pPr>
            <a:endParaRPr lang="Arial" altLang="Arial" sz="1000" dirty="0"/>
          </a:p>
          <a:p>
            <a:pPr algn="l" rtl="0" eaLnBrk="0">
              <a:lnSpc>
                <a:spcPct val="148000"/>
              </a:lnSpc>
              <a:tabLst/>
            </a:pPr>
            <a:endParaRPr lang="Arial" altLang="Arial" sz="1000" dirty="0"/>
          </a:p>
          <a:p>
            <a:pPr marL="44450" algn="l" rtl="0" eaLnBrk="0">
              <a:lnSpc>
                <a:spcPct val="94000"/>
              </a:lnSpc>
              <a:spcBef>
                <a:spcPts val="576"/>
              </a:spcBef>
              <a:tabLst/>
            </a:pPr>
            <a:r>
              <a:rPr sz="1900" b="1" kern="0" spc="-140" dirty="0">
                <a:solidFill>
                  <a:srgbClr val="00B075">
                    <a:alpha val="100000"/>
                  </a:srgbClr>
                </a:solidFill>
                <a:latin typeface="Microsoft YaHei"/>
                <a:ea typeface="Microsoft YaHei"/>
                <a:cs typeface="Microsoft YaHei"/>
              </a:rPr>
              <a:t>1.识记：</a:t>
            </a:r>
            <a:endParaRPr lang="Microsoft YaHei" altLang="Microsoft YaHei" sz="1900" dirty="0"/>
          </a:p>
          <a:p>
            <a:pPr marL="187325" algn="l" rtl="0" eaLnBrk="0">
              <a:lnSpc>
                <a:spcPts val="2587"/>
              </a:lnSpc>
              <a:spcBef>
                <a:spcPts val="1055"/>
              </a:spcBef>
              <a:tabLst/>
            </a:pPr>
            <a:r>
              <a:rPr sz="1900" kern="0" spc="-100" dirty="0">
                <a:solidFill>
                  <a:srgbClr val="000000">
                    <a:alpha val="100000"/>
                  </a:srgbClr>
                </a:solidFill>
                <a:latin typeface="Microsoft YaHei"/>
                <a:ea typeface="Microsoft YaHei"/>
                <a:cs typeface="Microsoft YaHei"/>
              </a:rPr>
              <a:t>（1）母育学校</a:t>
            </a:r>
            <a:endParaRPr lang="Microsoft YaHei" altLang="Microsoft YaHei" sz="1900" dirty="0"/>
          </a:p>
          <a:p>
            <a:pPr marL="187325" algn="l" rtl="0" eaLnBrk="0">
              <a:lnSpc>
                <a:spcPts val="2587"/>
              </a:lnSpc>
              <a:spcBef>
                <a:spcPts val="1012"/>
              </a:spcBef>
              <a:tabLst/>
            </a:pPr>
            <a:r>
              <a:rPr sz="2000" kern="0" spc="-110" dirty="0">
                <a:solidFill>
                  <a:srgbClr val="000000">
                    <a:alpha val="100000"/>
                  </a:srgbClr>
                </a:solidFill>
                <a:latin typeface="Microsoft YaHei"/>
                <a:ea typeface="Microsoft YaHei"/>
                <a:cs typeface="Microsoft YaHei"/>
              </a:rPr>
              <a:t>（2）《哈比教育法》（</a:t>
            </a:r>
            <a:r>
              <a:rPr sz="2000" kern="0" spc="-12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1975）</a:t>
            </a:r>
            <a:endParaRPr lang="Microsoft YaHei" altLang="Microsoft YaHei" sz="2000" dirty="0"/>
          </a:p>
          <a:p>
            <a:pPr marL="34290" algn="l" rtl="0" eaLnBrk="0">
              <a:lnSpc>
                <a:spcPct val="95000"/>
              </a:lnSpc>
              <a:spcBef>
                <a:spcPts val="1392"/>
              </a:spcBef>
              <a:tabLst/>
            </a:pPr>
            <a:r>
              <a:rPr sz="1900" b="1" kern="0" spc="-120" dirty="0">
                <a:solidFill>
                  <a:srgbClr val="00B075">
                    <a:alpha val="100000"/>
                  </a:srgbClr>
                </a:solidFill>
                <a:latin typeface="Microsoft YaHei"/>
                <a:ea typeface="Microsoft YaHei"/>
                <a:cs typeface="Microsoft YaHei"/>
              </a:rPr>
              <a:t>2.领会：</a:t>
            </a:r>
            <a:endParaRPr lang="Microsoft YaHei" altLang="Microsoft YaHei" sz="1900" dirty="0"/>
          </a:p>
          <a:p>
            <a:pPr marL="145414" algn="l" rtl="0" eaLnBrk="0">
              <a:lnSpc>
                <a:spcPts val="2587"/>
              </a:lnSpc>
              <a:spcBef>
                <a:spcPts val="1054"/>
              </a:spcBef>
              <a:tabLst/>
            </a:pPr>
            <a:r>
              <a:rPr sz="2000" kern="0" spc="-20" dirty="0">
                <a:solidFill>
                  <a:srgbClr val="000000">
                    <a:alpha val="100000"/>
                  </a:srgbClr>
                </a:solidFill>
                <a:latin typeface="Microsoft YaHei"/>
                <a:ea typeface="Microsoft YaHei"/>
                <a:cs typeface="Microsoft YaHei"/>
              </a:rPr>
              <a:t>《哈比教育法》对学前教育目标的规</a:t>
            </a:r>
            <a:r>
              <a:rPr sz="2000" kern="0" spc="-30" dirty="0">
                <a:solidFill>
                  <a:srgbClr val="000000">
                    <a:alpha val="100000"/>
                  </a:srgbClr>
                </a:solidFill>
                <a:latin typeface="Microsoft YaHei"/>
                <a:ea typeface="Microsoft YaHei"/>
                <a:cs typeface="Microsoft YaHei"/>
              </a:rPr>
              <a:t>定及其对法国20世纪70年代幼儿教育的影响</a:t>
            </a:r>
            <a:endParaRPr lang="Microsoft YaHei" altLang="Microsoft YaHei" sz="2000" dirty="0"/>
          </a:p>
          <a:p>
            <a:pPr marL="41275" algn="l" rtl="0" eaLnBrk="0">
              <a:lnSpc>
                <a:spcPct val="95000"/>
              </a:lnSpc>
              <a:spcBef>
                <a:spcPts val="1390"/>
              </a:spcBef>
              <a:tabLst/>
            </a:pPr>
            <a:r>
              <a:rPr sz="1900" b="1" kern="0" spc="-130" dirty="0">
                <a:solidFill>
                  <a:srgbClr val="00B075">
                    <a:alpha val="100000"/>
                  </a:srgbClr>
                </a:solidFill>
                <a:latin typeface="Microsoft YaHei"/>
                <a:ea typeface="Microsoft YaHei"/>
                <a:cs typeface="Microsoft YaHei"/>
              </a:rPr>
              <a:t>3.应用：</a:t>
            </a:r>
            <a:endParaRPr lang="Microsoft YaHei" altLang="Microsoft YaHei" sz="1900" dirty="0"/>
          </a:p>
          <a:p>
            <a:pPr algn="r" rtl="0" eaLnBrk="0">
              <a:lnSpc>
                <a:spcPts val="2587"/>
              </a:lnSpc>
              <a:spcBef>
                <a:spcPts val="1055"/>
              </a:spcBef>
              <a:tabLst/>
            </a:pPr>
            <a:r>
              <a:rPr sz="2000" kern="0" spc="-30" dirty="0">
                <a:solidFill>
                  <a:srgbClr val="000000">
                    <a:alpha val="100000"/>
                  </a:srgbClr>
                </a:solidFill>
                <a:latin typeface="Microsoft YaHei"/>
                <a:ea typeface="Microsoft YaHei"/>
                <a:cs typeface="Microsoft YaHei"/>
              </a:rPr>
              <a:t>（1）法国母育学校的招生制度、培养目标、班机体制和教学内</a:t>
            </a:r>
            <a:r>
              <a:rPr sz="2000" kern="0" spc="-40" dirty="0">
                <a:solidFill>
                  <a:srgbClr val="000000">
                    <a:alpha val="100000"/>
                  </a:srgbClr>
                </a:solidFill>
                <a:latin typeface="Microsoft YaHei"/>
                <a:ea typeface="Microsoft YaHei"/>
                <a:cs typeface="Microsoft YaHei"/>
              </a:rPr>
              <a:t>容与我国的幼儿园有什么异同</a:t>
            </a:r>
            <a:endParaRPr lang="Microsoft YaHei" altLang="Microsoft YaHei" sz="2000" dirty="0"/>
          </a:p>
          <a:p>
            <a:pPr marL="187325" algn="l" rtl="0" eaLnBrk="0">
              <a:lnSpc>
                <a:spcPts val="3599"/>
              </a:lnSpc>
              <a:tabLst/>
            </a:pPr>
            <a:r>
              <a:rPr sz="2000" kern="0" spc="-40" dirty="0">
                <a:solidFill>
                  <a:srgbClr val="000000">
                    <a:alpha val="100000"/>
                  </a:srgbClr>
                </a:solidFill>
                <a:latin typeface="Microsoft YaHei"/>
                <a:ea typeface="Microsoft YaHei"/>
                <a:cs typeface="Microsoft YaHei"/>
              </a:rPr>
              <a:t>（2）法国政府对学前教育一贯重视的态度和措施有那些，对我们有何启发</a:t>
            </a:r>
            <a:endParaRPr lang="Microsoft YaHei" altLang="Microsoft YaHei" sz="2000" dirty="0"/>
          </a:p>
        </p:txBody>
      </p:sp>
      <p:sp>
        <p:nvSpPr>
          <p:cNvPr id="4516" name="textbox 451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451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598" name="group 598"/>
          <p:cNvGrpSpPr/>
          <p:nvPr/>
        </p:nvGrpSpPr>
        <p:grpSpPr>
          <a:xfrm rot="21600000">
            <a:off x="1584024" y="181482"/>
            <a:ext cx="2600974" cy="199231"/>
            <a:chOff x="0" y="0"/>
            <a:chExt cx="2600974" cy="199231"/>
          </a:xfrm>
        </p:grpSpPr>
        <p:pic>
          <p:nvPicPr>
            <p:cNvPr id="4520" name="picture 4520"/>
            <p:cNvPicPr>
              <a:picLocks noChangeAspect="1"/>
            </p:cNvPicPr>
            <p:nvPr/>
          </p:nvPicPr>
          <p:blipFill>
            <a:blip r:embed="rId3"/>
            <a:stretch>
              <a:fillRect/>
            </a:stretch>
          </p:blipFill>
          <p:spPr>
            <a:xfrm rot="21600000">
              <a:off x="12058" y="11350"/>
              <a:ext cx="2588915" cy="187881"/>
            </a:xfrm>
            <a:prstGeom prst="rect">
              <a:avLst/>
            </a:prstGeom>
          </p:spPr>
        </p:pic>
        <p:sp>
          <p:nvSpPr>
            <p:cNvPr id="4522" name="textbox 4522"/>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52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26" name="picture 4526"/>
          <p:cNvPicPr>
            <a:picLocks noChangeAspect="1"/>
          </p:cNvPicPr>
          <p:nvPr/>
        </p:nvPicPr>
        <p:blipFill>
          <a:blip r:embed="rId2"/>
          <a:stretch>
            <a:fillRect/>
          </a:stretch>
        </p:blipFill>
        <p:spPr>
          <a:xfrm rot="21600000">
            <a:off x="0" y="0"/>
            <a:ext cx="12192000" cy="6858000"/>
          </a:xfrm>
          <a:prstGeom prst="rect">
            <a:avLst/>
          </a:prstGeom>
        </p:spPr>
      </p:pic>
      <p:sp>
        <p:nvSpPr>
          <p:cNvPr id="452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530" name="textbox 4530"/>
          <p:cNvSpPr/>
          <p:nvPr/>
        </p:nvSpPr>
        <p:spPr>
          <a:xfrm>
            <a:off x="1404353" y="508501"/>
            <a:ext cx="6226809" cy="4541520"/>
          </a:xfrm>
          <a:prstGeom prst="rect">
            <a:avLst/>
          </a:prstGeom>
        </p:spPr>
        <p:txBody>
          <a:bodyPr vert="horz" wrap="square" lIns="0" tIns="0" rIns="0" bIns="0"/>
          <a:lstStyle/>
          <a:p>
            <a:pPr algn="l" rtl="0" eaLnBrk="0">
              <a:lnSpc>
                <a:spcPct val="87417"/>
              </a:lnSpc>
              <a:tabLst/>
            </a:pPr>
            <a:endParaRPr lang="Arial" altLang="Arial" sz="100" dirty="0"/>
          </a:p>
          <a:p>
            <a:pPr marL="121285" algn="l" rtl="0" eaLnBrk="0">
              <a:lnSpc>
                <a:spcPct val="91000"/>
              </a:lnSpc>
              <a:tabLst/>
            </a:pPr>
            <a:r>
              <a:rPr sz="2400" b="1" kern="0" spc="-10" dirty="0">
                <a:solidFill>
                  <a:srgbClr val="7F7F7F">
                    <a:alpha val="100000"/>
                  </a:srgbClr>
                </a:solidFill>
                <a:latin typeface="Microsoft YaHei"/>
                <a:ea typeface="Microsoft YaHei"/>
                <a:cs typeface="Microsoft YaHei"/>
              </a:rPr>
              <a:t>现代德国的学前教育发展</a:t>
            </a:r>
            <a:endParaRPr lang="Microsoft YaHei" altLang="Microsoft YaHei" sz="24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3000"/>
              </a:lnSpc>
              <a:tabLst/>
            </a:pPr>
            <a:endParaRPr lang="Arial" altLang="Arial" sz="1000" dirty="0"/>
          </a:p>
          <a:p>
            <a:pPr marL="12700" algn="l" rtl="0" eaLnBrk="0">
              <a:lnSpc>
                <a:spcPct val="91000"/>
              </a:lnSpc>
              <a:spcBef>
                <a:spcPts val="611"/>
              </a:spcBef>
              <a:tabLst/>
            </a:pPr>
            <a:r>
              <a:rPr sz="2000" kern="0" spc="0" dirty="0">
                <a:solidFill>
                  <a:srgbClr val="000000">
                    <a:alpha val="100000"/>
                  </a:srgbClr>
                </a:solidFill>
                <a:latin typeface="Microsoft YaHei"/>
                <a:ea typeface="Microsoft YaHei"/>
                <a:cs typeface="Microsoft YaHei"/>
              </a:rPr>
              <a:t>——幼儿园不是教育制度的一环，是社会福利的一环</a:t>
            </a:r>
            <a:endParaRPr lang="Microsoft YaHei" altLang="Microsoft YaHei" sz="2000" dirty="0"/>
          </a:p>
          <a:p>
            <a:pPr marL="19684" algn="l" rtl="0" eaLnBrk="0">
              <a:lnSpc>
                <a:spcPct val="91000"/>
              </a:lnSpc>
              <a:spcBef>
                <a:spcPts val="1415"/>
              </a:spcBef>
              <a:tabLst/>
            </a:pPr>
            <a:r>
              <a:rPr sz="2000" b="1" kern="0" spc="-20" dirty="0">
                <a:solidFill>
                  <a:srgbClr val="000000">
                    <a:alpha val="100000"/>
                  </a:srgbClr>
                </a:solidFill>
                <a:latin typeface="Microsoft YaHei"/>
                <a:ea typeface="Microsoft YaHei"/>
                <a:cs typeface="Microsoft YaHei"/>
              </a:rPr>
              <a:t>一、</a:t>
            </a:r>
            <a:r>
              <a:rPr sz="2000" b="1" kern="0" spc="-390" dirty="0">
                <a:solidFill>
                  <a:srgbClr val="000000">
                    <a:alpha val="100000"/>
                  </a:srgbClr>
                </a:solidFill>
                <a:latin typeface="Microsoft YaHei"/>
                <a:ea typeface="Microsoft YaHei"/>
                <a:cs typeface="Microsoft YaHei"/>
              </a:rPr>
              <a:t> </a:t>
            </a:r>
            <a:r>
              <a:rPr sz="2000" b="1" kern="0" spc="-20" dirty="0">
                <a:solidFill>
                  <a:srgbClr val="000000">
                    <a:alpha val="100000"/>
                  </a:srgbClr>
                </a:solidFill>
                <a:latin typeface="Microsoft YaHei"/>
                <a:ea typeface="Microsoft YaHei"/>
                <a:cs typeface="Microsoft YaHei"/>
              </a:rPr>
              <a:t>19世纪末至20世纪初</a:t>
            </a:r>
            <a:endParaRPr lang="Microsoft YaHei" altLang="Microsoft YaHei" sz="2000" dirty="0"/>
          </a:p>
          <a:p>
            <a:pPr marL="173989" algn="l" rtl="0" eaLnBrk="0">
              <a:lnSpc>
                <a:spcPts val="2645"/>
              </a:lnSpc>
              <a:spcBef>
                <a:spcPts val="1001"/>
              </a:spcBef>
              <a:tabLst/>
            </a:pPr>
            <a:r>
              <a:rPr sz="2000" b="1" kern="0" spc="-160" dirty="0">
                <a:solidFill>
                  <a:srgbClr val="00B075">
                    <a:alpha val="100000"/>
                  </a:srgbClr>
                </a:solidFill>
                <a:latin typeface="Microsoft YaHei"/>
                <a:ea typeface="Microsoft YaHei"/>
                <a:cs typeface="Microsoft YaHei"/>
              </a:rPr>
              <a:t>（一）魏玛共和时期</a:t>
            </a:r>
            <a:endParaRPr lang="Microsoft YaHei" altLang="Microsoft YaHei" sz="2000" dirty="0"/>
          </a:p>
          <a:p>
            <a:pPr marL="38734" algn="l" rtl="0" eaLnBrk="0">
              <a:lnSpc>
                <a:spcPct val="91000"/>
              </a:lnSpc>
              <a:spcBef>
                <a:spcPts val="1368"/>
              </a:spcBef>
              <a:tabLst/>
            </a:pPr>
            <a:r>
              <a:rPr sz="2000" kern="0" spc="-60" dirty="0">
                <a:solidFill>
                  <a:srgbClr val="000000">
                    <a:alpha val="100000"/>
                  </a:srgbClr>
                </a:solidFill>
                <a:latin typeface="Microsoft YaHei"/>
                <a:ea typeface="Microsoft YaHei"/>
                <a:cs typeface="Microsoft YaHei"/>
              </a:rPr>
              <a:t>1、设立儿童保护局—公共儿童保护机构。</a:t>
            </a:r>
            <a:endParaRPr lang="Microsoft YaHei" altLang="Microsoft YaHei" sz="2000" dirty="0"/>
          </a:p>
          <a:p>
            <a:pPr marL="27305" algn="l" rtl="0" eaLnBrk="0">
              <a:lnSpc>
                <a:spcPts val="2587"/>
              </a:lnSpc>
              <a:spcBef>
                <a:spcPts val="1045"/>
              </a:spcBef>
              <a:tabLst/>
            </a:pPr>
            <a:r>
              <a:rPr sz="2000" kern="0" spc="-20" dirty="0">
                <a:solidFill>
                  <a:srgbClr val="000000">
                    <a:alpha val="100000"/>
                  </a:srgbClr>
                </a:solidFill>
                <a:latin typeface="Microsoft YaHei"/>
                <a:ea typeface="Microsoft YaHei"/>
                <a:cs typeface="Microsoft YaHei"/>
              </a:rPr>
              <a:t>2、</a:t>
            </a:r>
            <a:r>
              <a:rPr sz="2000" kern="0" spc="-38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1922，《儿童福</a:t>
            </a:r>
            <a:r>
              <a:rPr sz="2000" kern="0" spc="-30" dirty="0">
                <a:solidFill>
                  <a:srgbClr val="000000">
                    <a:alpha val="100000"/>
                  </a:srgbClr>
                </a:solidFill>
                <a:latin typeface="Microsoft YaHei"/>
                <a:ea typeface="Microsoft YaHei"/>
                <a:cs typeface="Microsoft YaHei"/>
              </a:rPr>
              <a:t>利法》</a:t>
            </a:r>
            <a:endParaRPr lang="Microsoft YaHei" altLang="Microsoft YaHei" sz="2000" dirty="0"/>
          </a:p>
          <a:p>
            <a:pPr marL="30480" algn="l" rtl="0" eaLnBrk="0">
              <a:lnSpc>
                <a:spcPts val="3364"/>
              </a:lnSpc>
              <a:tabLst/>
            </a:pPr>
            <a:r>
              <a:rPr sz="2000" kern="0" spc="-10" dirty="0">
                <a:solidFill>
                  <a:srgbClr val="000000">
                    <a:alpha val="100000"/>
                  </a:srgbClr>
                </a:solidFill>
                <a:latin typeface="Microsoft YaHei"/>
                <a:ea typeface="Microsoft YaHei"/>
                <a:cs typeface="Microsoft YaHei"/>
              </a:rPr>
              <a:t>3、建立“白天的幼儿之家”</a:t>
            </a:r>
            <a:endParaRPr lang="Microsoft YaHei" altLang="Microsoft YaHei" sz="2000" dirty="0"/>
          </a:p>
          <a:p>
            <a:pPr algn="r" rtl="0" eaLnBrk="0">
              <a:lnSpc>
                <a:spcPct val="91000"/>
              </a:lnSpc>
              <a:spcBef>
                <a:spcPts val="1617"/>
              </a:spcBef>
              <a:tabLst/>
            </a:pPr>
            <a:r>
              <a:rPr sz="2000" kern="0" spc="-50" dirty="0">
                <a:solidFill>
                  <a:srgbClr val="000000">
                    <a:alpha val="100000"/>
                  </a:srgbClr>
                </a:solidFill>
                <a:latin typeface="Microsoft YaHei"/>
                <a:ea typeface="Microsoft YaHei"/>
                <a:cs typeface="Microsoft YaHei"/>
              </a:rPr>
              <a:t>4、发布幼儿园条例，提出</a:t>
            </a:r>
            <a:r>
              <a:rPr sz="2000" kern="0" spc="-60" dirty="0">
                <a:solidFill>
                  <a:srgbClr val="000000">
                    <a:alpha val="100000"/>
                  </a:srgbClr>
                </a:solidFill>
                <a:latin typeface="Microsoft YaHei"/>
                <a:ea typeface="Microsoft YaHei"/>
                <a:cs typeface="Microsoft YaHei"/>
              </a:rPr>
              <a:t>建立多样化的学前教育机构。</a:t>
            </a:r>
            <a:endParaRPr lang="Microsoft YaHei" altLang="Microsoft YaHei" sz="2000" dirty="0"/>
          </a:p>
          <a:p>
            <a:pPr algn="l" rtl="0" eaLnBrk="0">
              <a:lnSpc>
                <a:spcPct val="107000"/>
              </a:lnSpc>
              <a:tabLst/>
            </a:pPr>
            <a:endParaRPr lang="Arial" altLang="Arial" sz="1100" dirty="0"/>
          </a:p>
          <a:p>
            <a:pPr marL="173989" algn="l" rtl="0" eaLnBrk="0">
              <a:lnSpc>
                <a:spcPct val="91000"/>
              </a:lnSpc>
              <a:spcBef>
                <a:spcPts val="4"/>
              </a:spcBef>
              <a:tabLst/>
            </a:pPr>
            <a:r>
              <a:rPr sz="2000" b="1" kern="0" spc="-50" dirty="0">
                <a:solidFill>
                  <a:srgbClr val="00B075">
                    <a:alpha val="100000"/>
                  </a:srgbClr>
                </a:solidFill>
                <a:latin typeface="Microsoft YaHei"/>
                <a:ea typeface="Microsoft YaHei"/>
                <a:cs typeface="Microsoft YaHei"/>
              </a:rPr>
              <a:t>（二）纳粹统治时期—先进的学</a:t>
            </a:r>
            <a:r>
              <a:rPr sz="2000" b="1" kern="0" spc="-60" dirty="0">
                <a:solidFill>
                  <a:srgbClr val="00B075">
                    <a:alpha val="100000"/>
                  </a:srgbClr>
                </a:solidFill>
                <a:latin typeface="Microsoft YaHei"/>
                <a:ea typeface="Microsoft YaHei"/>
                <a:cs typeface="Microsoft YaHei"/>
              </a:rPr>
              <a:t>前教育思想被抵制。</a:t>
            </a:r>
            <a:endParaRPr lang="Microsoft YaHei" altLang="Microsoft YaHei" sz="2000" dirty="0"/>
          </a:p>
        </p:txBody>
      </p:sp>
      <p:sp>
        <p:nvSpPr>
          <p:cNvPr id="4532" name="textbox 453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453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00" name="group 600"/>
          <p:cNvGrpSpPr/>
          <p:nvPr/>
        </p:nvGrpSpPr>
        <p:grpSpPr>
          <a:xfrm rot="21600000">
            <a:off x="1584024" y="181482"/>
            <a:ext cx="2600974" cy="199231"/>
            <a:chOff x="0" y="0"/>
            <a:chExt cx="2600974" cy="199231"/>
          </a:xfrm>
        </p:grpSpPr>
        <p:pic>
          <p:nvPicPr>
            <p:cNvPr id="4536" name="picture 4536"/>
            <p:cNvPicPr>
              <a:picLocks noChangeAspect="1"/>
            </p:cNvPicPr>
            <p:nvPr/>
          </p:nvPicPr>
          <p:blipFill>
            <a:blip r:embed="rId3"/>
            <a:stretch>
              <a:fillRect/>
            </a:stretch>
          </p:blipFill>
          <p:spPr>
            <a:xfrm rot="21600000">
              <a:off x="12058" y="11350"/>
              <a:ext cx="2588915" cy="187881"/>
            </a:xfrm>
            <a:prstGeom prst="rect">
              <a:avLst/>
            </a:prstGeom>
          </p:spPr>
        </p:pic>
        <p:sp>
          <p:nvSpPr>
            <p:cNvPr id="4538" name="textbox 4538"/>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54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42" name="picture 4542"/>
          <p:cNvPicPr>
            <a:picLocks noChangeAspect="1"/>
          </p:cNvPicPr>
          <p:nvPr/>
        </p:nvPicPr>
        <p:blipFill>
          <a:blip r:embed="rId2"/>
          <a:stretch>
            <a:fillRect/>
          </a:stretch>
        </p:blipFill>
        <p:spPr>
          <a:xfrm rot="21600000">
            <a:off x="0" y="0"/>
            <a:ext cx="12192000" cy="6858000"/>
          </a:xfrm>
          <a:prstGeom prst="rect">
            <a:avLst/>
          </a:prstGeom>
        </p:spPr>
      </p:pic>
      <p:sp>
        <p:nvSpPr>
          <p:cNvPr id="454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546" name="textbox 4546"/>
          <p:cNvSpPr/>
          <p:nvPr/>
        </p:nvSpPr>
        <p:spPr>
          <a:xfrm>
            <a:off x="1411439" y="508501"/>
            <a:ext cx="6685280" cy="6073140"/>
          </a:xfrm>
          <a:prstGeom prst="rect">
            <a:avLst/>
          </a:prstGeom>
        </p:spPr>
        <p:txBody>
          <a:bodyPr vert="horz" wrap="square" lIns="0" tIns="0" rIns="0" bIns="0"/>
          <a:lstStyle/>
          <a:p>
            <a:pPr algn="l" rtl="0" eaLnBrk="0">
              <a:lnSpc>
                <a:spcPct val="87417"/>
              </a:lnSpc>
              <a:tabLst/>
            </a:pPr>
            <a:endParaRPr lang="Arial" altLang="Arial" sz="100" dirty="0"/>
          </a:p>
          <a:p>
            <a:pPr marL="114300" algn="l" rtl="0" eaLnBrk="0">
              <a:lnSpc>
                <a:spcPct val="91000"/>
              </a:lnSpc>
              <a:tabLst/>
            </a:pPr>
            <a:r>
              <a:rPr sz="2400" b="1" kern="0" spc="-10" dirty="0">
                <a:solidFill>
                  <a:srgbClr val="7F7F7F">
                    <a:alpha val="100000"/>
                  </a:srgbClr>
                </a:solidFill>
                <a:latin typeface="Microsoft YaHei"/>
                <a:ea typeface="Microsoft YaHei"/>
                <a:cs typeface="Microsoft YaHei"/>
              </a:rPr>
              <a:t>现代德国的学前教育发展</a:t>
            </a:r>
            <a:endParaRPr lang="Microsoft YaHei" altLang="Microsoft YaHei" sz="2400" dirty="0"/>
          </a:p>
          <a:p>
            <a:pPr marL="12700" algn="l" rtl="0" eaLnBrk="0">
              <a:lnSpc>
                <a:spcPct val="91000"/>
              </a:lnSpc>
              <a:spcBef>
                <a:spcPts val="879"/>
              </a:spcBef>
              <a:tabLst/>
            </a:pPr>
            <a:r>
              <a:rPr sz="1800" b="1" kern="0" spc="0" dirty="0">
                <a:solidFill>
                  <a:srgbClr val="000000">
                    <a:alpha val="100000"/>
                  </a:srgbClr>
                </a:solidFill>
                <a:latin typeface="Microsoft YaHei"/>
                <a:ea typeface="Microsoft YaHei"/>
                <a:cs typeface="Microsoft YaHei"/>
              </a:rPr>
              <a:t>二、二战后至80年</a:t>
            </a:r>
            <a:r>
              <a:rPr sz="1800" b="1" kern="0" spc="-10" dirty="0">
                <a:solidFill>
                  <a:srgbClr val="000000">
                    <a:alpha val="100000"/>
                  </a:srgbClr>
                </a:solidFill>
                <a:latin typeface="Microsoft YaHei"/>
                <a:ea typeface="Microsoft YaHei"/>
                <a:cs typeface="Microsoft YaHei"/>
              </a:rPr>
              <a:t>代的学前教育</a:t>
            </a:r>
            <a:endParaRPr lang="Microsoft YaHei" altLang="Microsoft YaHei" sz="1800" dirty="0"/>
          </a:p>
          <a:p>
            <a:pPr marL="150495" algn="l" rtl="0" eaLnBrk="0">
              <a:lnSpc>
                <a:spcPts val="2376"/>
              </a:lnSpc>
              <a:spcBef>
                <a:spcPts val="906"/>
              </a:spcBef>
              <a:tabLst/>
            </a:pPr>
            <a:r>
              <a:rPr sz="1800" b="1" kern="0" spc="-110" dirty="0">
                <a:solidFill>
                  <a:srgbClr val="00B075">
                    <a:alpha val="100000"/>
                  </a:srgbClr>
                </a:solidFill>
                <a:latin typeface="Microsoft YaHei"/>
                <a:ea typeface="Microsoft YaHei"/>
                <a:cs typeface="Microsoft YaHei"/>
              </a:rPr>
              <a:t>（一）学前教育指导思想</a:t>
            </a:r>
            <a:endParaRPr lang="Microsoft YaHei" altLang="Microsoft YaHei" sz="1800" dirty="0"/>
          </a:p>
          <a:p>
            <a:pPr marL="29209" algn="l" rtl="0" eaLnBrk="0">
              <a:lnSpc>
                <a:spcPct val="83000"/>
              </a:lnSpc>
              <a:spcBef>
                <a:spcPts val="1222"/>
              </a:spcBef>
              <a:tabLst/>
            </a:pPr>
            <a:r>
              <a:rPr sz="1800" kern="0" spc="-10" dirty="0">
                <a:solidFill>
                  <a:srgbClr val="000000">
                    <a:alpha val="100000"/>
                  </a:srgbClr>
                </a:solidFill>
                <a:latin typeface="Microsoft YaHei"/>
                <a:ea typeface="Microsoft YaHei"/>
                <a:cs typeface="Microsoft YaHei"/>
              </a:rPr>
              <a:t>1、教育思想：福禄贝尔和蒙台梭利的教育思</a:t>
            </a:r>
            <a:r>
              <a:rPr sz="1800" kern="0" spc="-20" dirty="0">
                <a:solidFill>
                  <a:srgbClr val="000000">
                    <a:alpha val="100000"/>
                  </a:srgbClr>
                </a:solidFill>
                <a:latin typeface="Microsoft YaHei"/>
                <a:ea typeface="Microsoft YaHei"/>
                <a:cs typeface="Microsoft YaHei"/>
              </a:rPr>
              <a:t>想</a:t>
            </a:r>
            <a:endParaRPr lang="Microsoft YaHei" altLang="Microsoft YaHei" sz="1800" dirty="0"/>
          </a:p>
          <a:p>
            <a:pPr marL="18415" algn="l" rtl="0" eaLnBrk="0">
              <a:lnSpc>
                <a:spcPts val="3239"/>
              </a:lnSpc>
              <a:tabLst/>
            </a:pPr>
            <a:r>
              <a:rPr sz="1800" kern="0" spc="-10" dirty="0">
                <a:solidFill>
                  <a:srgbClr val="000000">
                    <a:alpha val="100000"/>
                  </a:srgbClr>
                </a:solidFill>
                <a:latin typeface="Microsoft YaHei"/>
                <a:ea typeface="Microsoft YaHei"/>
                <a:cs typeface="Microsoft YaHei"/>
              </a:rPr>
              <a:t>2、指导方针：自由发展和自我教育</a:t>
            </a:r>
            <a:endParaRPr lang="Microsoft YaHei" altLang="Microsoft YaHei" sz="1800" dirty="0"/>
          </a:p>
          <a:p>
            <a:pPr marL="21590" algn="l" rtl="0" eaLnBrk="0">
              <a:lnSpc>
                <a:spcPct val="91000"/>
              </a:lnSpc>
              <a:spcBef>
                <a:spcPts val="1458"/>
              </a:spcBef>
              <a:tabLst/>
            </a:pPr>
            <a:r>
              <a:rPr sz="1800" kern="0" spc="-50" dirty="0">
                <a:solidFill>
                  <a:srgbClr val="000000">
                    <a:alpha val="100000"/>
                  </a:srgbClr>
                </a:solidFill>
                <a:latin typeface="Microsoft YaHei"/>
                <a:ea typeface="Microsoft YaHei"/>
                <a:cs typeface="Microsoft YaHei"/>
              </a:rPr>
              <a:t>3、教法：福禄贝尔和蒙台梭利的教法，吸收杜威的做中学。</a:t>
            </a:r>
            <a:endParaRPr lang="Microsoft YaHei" altLang="Microsoft YaHei" sz="1800" dirty="0"/>
          </a:p>
          <a:p>
            <a:pPr marL="150495" algn="l" rtl="0" eaLnBrk="0">
              <a:lnSpc>
                <a:spcPct val="91000"/>
              </a:lnSpc>
              <a:spcBef>
                <a:spcPts val="1275"/>
              </a:spcBef>
              <a:tabLst/>
            </a:pPr>
            <a:r>
              <a:rPr sz="1800" b="1" kern="0" spc="-130" dirty="0">
                <a:solidFill>
                  <a:srgbClr val="00B075">
                    <a:alpha val="100000"/>
                  </a:srgbClr>
                </a:solidFill>
                <a:latin typeface="Microsoft YaHei"/>
                <a:ea typeface="Microsoft YaHei"/>
                <a:cs typeface="Microsoft YaHei"/>
              </a:rPr>
              <a:t>（二）学前教育机构</a:t>
            </a:r>
            <a:endParaRPr lang="Microsoft YaHei" altLang="Microsoft YaHei" sz="1800" dirty="0"/>
          </a:p>
          <a:p>
            <a:pPr marL="29209" algn="l" rtl="0" eaLnBrk="0">
              <a:lnSpc>
                <a:spcPct val="91000"/>
              </a:lnSpc>
              <a:spcBef>
                <a:spcPts val="1274"/>
              </a:spcBef>
              <a:tabLst/>
            </a:pPr>
            <a:r>
              <a:rPr sz="1800" kern="0" spc="-20" dirty="0">
                <a:solidFill>
                  <a:srgbClr val="000000">
                    <a:alpha val="100000"/>
                  </a:srgbClr>
                </a:solidFill>
                <a:latin typeface="Microsoft YaHei"/>
                <a:ea typeface="Microsoft YaHei"/>
                <a:cs typeface="Microsoft YaHei"/>
              </a:rPr>
              <a:t>1、幼儿园和托儿所 2、学校幼儿园</a:t>
            </a:r>
            <a:r>
              <a:rPr sz="1800" kern="0" spc="310" dirty="0">
                <a:solidFill>
                  <a:srgbClr val="000000">
                    <a:alpha val="100000"/>
                  </a:srgbClr>
                </a:solidFill>
                <a:latin typeface="Microsoft YaHei"/>
                <a:ea typeface="Microsoft YaHei"/>
                <a:cs typeface="Microsoft YaHei"/>
              </a:rPr>
              <a:t> </a:t>
            </a:r>
            <a:r>
              <a:rPr sz="1800" kern="0" spc="-20" dirty="0">
                <a:solidFill>
                  <a:srgbClr val="000000">
                    <a:alpha val="100000"/>
                  </a:srgbClr>
                </a:solidFill>
                <a:latin typeface="Microsoft YaHei"/>
                <a:ea typeface="Microsoft YaHei"/>
                <a:cs typeface="Microsoft YaHei"/>
              </a:rPr>
              <a:t>3、白天的母亲 4、店铺幼儿园</a:t>
            </a:r>
            <a:endParaRPr lang="Microsoft YaHei" altLang="Microsoft YaHei" sz="1800" dirty="0"/>
          </a:p>
          <a:p>
            <a:pPr marL="150495" algn="l" rtl="0" eaLnBrk="0">
              <a:lnSpc>
                <a:spcPct val="95000"/>
              </a:lnSpc>
              <a:spcBef>
                <a:spcPts val="1296"/>
              </a:spcBef>
              <a:tabLst/>
            </a:pPr>
            <a:r>
              <a:rPr sz="1700" b="1" kern="0" spc="-100" dirty="0">
                <a:solidFill>
                  <a:srgbClr val="00B075">
                    <a:alpha val="100000"/>
                  </a:srgbClr>
                </a:solidFill>
                <a:latin typeface="Microsoft YaHei"/>
                <a:ea typeface="Microsoft YaHei"/>
                <a:cs typeface="Microsoft YaHei"/>
              </a:rPr>
              <a:t>（三）特点</a:t>
            </a:r>
            <a:endParaRPr lang="Microsoft YaHei" altLang="Microsoft YaHei" sz="1700" dirty="0"/>
          </a:p>
          <a:p>
            <a:pPr marL="154304" algn="l" rtl="0" eaLnBrk="0">
              <a:lnSpc>
                <a:spcPts val="2323"/>
              </a:lnSpc>
              <a:spcBef>
                <a:spcPts val="952"/>
              </a:spcBef>
              <a:tabLst/>
            </a:pPr>
            <a:r>
              <a:rPr sz="1700" kern="0" spc="-80" dirty="0">
                <a:solidFill>
                  <a:srgbClr val="000000">
                    <a:alpha val="100000"/>
                  </a:srgbClr>
                </a:solidFill>
                <a:latin typeface="Microsoft YaHei"/>
                <a:ea typeface="Microsoft YaHei"/>
                <a:cs typeface="Microsoft YaHei"/>
              </a:rPr>
              <a:t>（1）混龄编班</a:t>
            </a:r>
            <a:endParaRPr lang="Microsoft YaHei" altLang="Microsoft YaHei" sz="1700" dirty="0"/>
          </a:p>
          <a:p>
            <a:pPr marL="154304" algn="l" rtl="0" eaLnBrk="0">
              <a:lnSpc>
                <a:spcPts val="2323"/>
              </a:lnSpc>
              <a:spcBef>
                <a:spcPts val="916"/>
              </a:spcBef>
              <a:tabLst/>
            </a:pPr>
            <a:r>
              <a:rPr sz="1800" kern="0" spc="-100" dirty="0">
                <a:solidFill>
                  <a:srgbClr val="000000">
                    <a:alpha val="100000"/>
                  </a:srgbClr>
                </a:solidFill>
                <a:latin typeface="Microsoft YaHei"/>
                <a:ea typeface="Microsoft YaHei"/>
                <a:cs typeface="Microsoft YaHei"/>
              </a:rPr>
              <a:t>（2）多数半天，少数全</a:t>
            </a:r>
            <a:r>
              <a:rPr sz="1800" kern="0" spc="-110" dirty="0">
                <a:solidFill>
                  <a:srgbClr val="000000">
                    <a:alpha val="100000"/>
                  </a:srgbClr>
                </a:solidFill>
                <a:latin typeface="Microsoft YaHei"/>
                <a:ea typeface="Microsoft YaHei"/>
                <a:cs typeface="Microsoft YaHei"/>
              </a:rPr>
              <a:t>天</a:t>
            </a:r>
            <a:endParaRPr lang="Microsoft YaHei" altLang="Microsoft YaHei" sz="1800" dirty="0"/>
          </a:p>
          <a:p>
            <a:pPr marL="154304" algn="l" rtl="0" eaLnBrk="0">
              <a:lnSpc>
                <a:spcPts val="3240"/>
              </a:lnSpc>
              <a:tabLst/>
            </a:pPr>
            <a:r>
              <a:rPr sz="1800" kern="0" spc="-100" dirty="0">
                <a:solidFill>
                  <a:srgbClr val="000000">
                    <a:alpha val="100000"/>
                  </a:srgbClr>
                </a:solidFill>
                <a:latin typeface="Microsoft YaHei"/>
                <a:ea typeface="Microsoft YaHei"/>
                <a:cs typeface="Microsoft YaHei"/>
              </a:rPr>
              <a:t>（3）公立私立收费大</a:t>
            </a:r>
            <a:r>
              <a:rPr sz="1800" kern="0" spc="-110" dirty="0">
                <a:solidFill>
                  <a:srgbClr val="000000">
                    <a:alpha val="100000"/>
                  </a:srgbClr>
                </a:solidFill>
                <a:latin typeface="Microsoft YaHei"/>
                <a:ea typeface="Microsoft YaHei"/>
                <a:cs typeface="Microsoft YaHei"/>
              </a:rPr>
              <a:t>致相同</a:t>
            </a:r>
            <a:endParaRPr lang="Microsoft YaHei" altLang="Microsoft YaHei" sz="1800" dirty="0"/>
          </a:p>
          <a:p>
            <a:pPr marL="154304" algn="l" rtl="0" eaLnBrk="0">
              <a:lnSpc>
                <a:spcPts val="2323"/>
              </a:lnSpc>
              <a:spcBef>
                <a:spcPts val="916"/>
              </a:spcBef>
              <a:tabLst/>
            </a:pPr>
            <a:r>
              <a:rPr sz="1700" kern="0" spc="-90" dirty="0">
                <a:solidFill>
                  <a:srgbClr val="000000">
                    <a:alpha val="100000"/>
                  </a:srgbClr>
                </a:solidFill>
                <a:latin typeface="Microsoft YaHei"/>
                <a:ea typeface="Microsoft YaHei"/>
                <a:cs typeface="Microsoft YaHei"/>
              </a:rPr>
              <a:t>（4）课程特点</a:t>
            </a:r>
            <a:endParaRPr lang="Microsoft YaHei" altLang="Microsoft YaHei" sz="1700" dirty="0"/>
          </a:p>
          <a:p>
            <a:pPr marL="154304" algn="l" rtl="0" eaLnBrk="0">
              <a:lnSpc>
                <a:spcPts val="3239"/>
              </a:lnSpc>
              <a:tabLst/>
            </a:pPr>
            <a:r>
              <a:rPr sz="1700" kern="0" spc="-80" dirty="0">
                <a:solidFill>
                  <a:srgbClr val="000000">
                    <a:alpha val="100000"/>
                  </a:srgbClr>
                </a:solidFill>
                <a:latin typeface="Microsoft YaHei"/>
                <a:ea typeface="Microsoft YaHei"/>
                <a:cs typeface="Microsoft YaHei"/>
              </a:rPr>
              <a:t>（5）政府投入</a:t>
            </a:r>
            <a:endParaRPr lang="Microsoft YaHei" altLang="Microsoft YaHei" sz="1700" dirty="0"/>
          </a:p>
          <a:p>
            <a:pPr algn="l" rtl="0" eaLnBrk="0">
              <a:lnSpc>
                <a:spcPct val="109000"/>
              </a:lnSpc>
              <a:tabLst/>
            </a:pPr>
            <a:endParaRPr lang="Arial" altLang="Arial" sz="700" dirty="0"/>
          </a:p>
          <a:p>
            <a:pPr marL="154304" algn="l" rtl="0" eaLnBrk="0">
              <a:lnSpc>
                <a:spcPts val="2323"/>
              </a:lnSpc>
              <a:spcBef>
                <a:spcPts val="1"/>
              </a:spcBef>
              <a:tabLst/>
            </a:pPr>
            <a:r>
              <a:rPr sz="1800" kern="0" spc="-110" dirty="0">
                <a:solidFill>
                  <a:srgbClr val="000000">
                    <a:alpha val="100000"/>
                  </a:srgbClr>
                </a:solidFill>
                <a:latin typeface="Microsoft YaHei"/>
                <a:ea typeface="Microsoft YaHei"/>
                <a:cs typeface="Microsoft YaHei"/>
              </a:rPr>
              <a:t>（6）家长是教育的主人</a:t>
            </a:r>
            <a:endParaRPr lang="Microsoft YaHei" altLang="Microsoft YaHei" sz="1800" dirty="0"/>
          </a:p>
        </p:txBody>
      </p:sp>
      <p:sp>
        <p:nvSpPr>
          <p:cNvPr id="4548" name="textbox 454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455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02" name="group 602"/>
          <p:cNvGrpSpPr/>
          <p:nvPr/>
        </p:nvGrpSpPr>
        <p:grpSpPr>
          <a:xfrm rot="21600000">
            <a:off x="1584024" y="181482"/>
            <a:ext cx="2600974" cy="199231"/>
            <a:chOff x="0" y="0"/>
            <a:chExt cx="2600974" cy="199231"/>
          </a:xfrm>
        </p:grpSpPr>
        <p:pic>
          <p:nvPicPr>
            <p:cNvPr id="4552" name="picture 4552"/>
            <p:cNvPicPr>
              <a:picLocks noChangeAspect="1"/>
            </p:cNvPicPr>
            <p:nvPr/>
          </p:nvPicPr>
          <p:blipFill>
            <a:blip r:embed="rId3"/>
            <a:stretch>
              <a:fillRect/>
            </a:stretch>
          </p:blipFill>
          <p:spPr>
            <a:xfrm rot="21600000">
              <a:off x="12058" y="11350"/>
              <a:ext cx="2588915" cy="187881"/>
            </a:xfrm>
            <a:prstGeom prst="rect">
              <a:avLst/>
            </a:prstGeom>
          </p:spPr>
        </p:pic>
        <p:sp>
          <p:nvSpPr>
            <p:cNvPr id="4554" name="textbox 4554"/>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55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8" name="picture 4558"/>
          <p:cNvPicPr>
            <a:picLocks noChangeAspect="1"/>
          </p:cNvPicPr>
          <p:nvPr/>
        </p:nvPicPr>
        <p:blipFill>
          <a:blip r:embed="rId2"/>
          <a:stretch>
            <a:fillRect/>
          </a:stretch>
        </p:blipFill>
        <p:spPr>
          <a:xfrm rot="21600000">
            <a:off x="0" y="0"/>
            <a:ext cx="12192000" cy="6858000"/>
          </a:xfrm>
          <a:prstGeom prst="rect">
            <a:avLst/>
          </a:prstGeom>
        </p:spPr>
      </p:pic>
      <p:sp>
        <p:nvSpPr>
          <p:cNvPr id="456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562" name="textbox 4562"/>
          <p:cNvSpPr/>
          <p:nvPr/>
        </p:nvSpPr>
        <p:spPr>
          <a:xfrm>
            <a:off x="1406643" y="508501"/>
            <a:ext cx="10177780" cy="5483225"/>
          </a:xfrm>
          <a:prstGeom prst="rect">
            <a:avLst/>
          </a:prstGeom>
        </p:spPr>
        <p:txBody>
          <a:bodyPr vert="horz" wrap="square" lIns="0" tIns="0" rIns="0" bIns="0"/>
          <a:lstStyle/>
          <a:p>
            <a:pPr algn="l" rtl="0" eaLnBrk="0">
              <a:lnSpc>
                <a:spcPct val="87417"/>
              </a:lnSpc>
              <a:tabLst/>
            </a:pPr>
            <a:endParaRPr lang="Arial" altLang="Arial" sz="100" dirty="0"/>
          </a:p>
          <a:p>
            <a:pPr marL="119379" algn="l" rtl="0" eaLnBrk="0">
              <a:lnSpc>
                <a:spcPct val="91000"/>
              </a:lnSpc>
              <a:tabLst/>
            </a:pPr>
            <a:r>
              <a:rPr sz="2400" b="1" kern="0" spc="-10" dirty="0">
                <a:solidFill>
                  <a:srgbClr val="7F7F7F">
                    <a:alpha val="100000"/>
                  </a:srgbClr>
                </a:solidFill>
                <a:latin typeface="Microsoft YaHei"/>
                <a:ea typeface="Microsoft YaHei"/>
                <a:cs typeface="Microsoft YaHei"/>
              </a:rPr>
              <a:t>现代德国的学前教育发展</a:t>
            </a:r>
            <a:endParaRPr lang="Microsoft YaHei" altLang="Microsoft YaHei" sz="2400" dirty="0"/>
          </a:p>
          <a:p>
            <a:pPr algn="l" rtl="0" eaLnBrk="0">
              <a:lnSpc>
                <a:spcPct val="131000"/>
              </a:lnSpc>
              <a:tabLst/>
            </a:pPr>
            <a:endParaRPr lang="Arial" altLang="Arial" sz="1000" dirty="0"/>
          </a:p>
          <a:p>
            <a:pPr marL="171450" algn="l" rtl="0" eaLnBrk="0">
              <a:lnSpc>
                <a:spcPct val="91000"/>
              </a:lnSpc>
              <a:spcBef>
                <a:spcPts val="601"/>
              </a:spcBef>
              <a:tabLst/>
            </a:pPr>
            <a:r>
              <a:rPr sz="2000" b="1" kern="0" spc="-120" dirty="0">
                <a:solidFill>
                  <a:srgbClr val="00B075">
                    <a:alpha val="100000"/>
                  </a:srgbClr>
                </a:solidFill>
                <a:latin typeface="Microsoft YaHei"/>
                <a:ea typeface="Microsoft YaHei"/>
                <a:cs typeface="Microsoft YaHei"/>
              </a:rPr>
              <a:t>（四）学前教育管理政策</a:t>
            </a:r>
            <a:endParaRPr lang="Microsoft YaHei" altLang="Microsoft YaHei" sz="2000" dirty="0"/>
          </a:p>
          <a:p>
            <a:pPr marL="15240" algn="l" rtl="0" eaLnBrk="0">
              <a:lnSpc>
                <a:spcPct val="83000"/>
              </a:lnSpc>
              <a:spcBef>
                <a:spcPts val="1407"/>
              </a:spcBef>
              <a:tabLst/>
            </a:pPr>
            <a:r>
              <a:rPr sz="2000" kern="0" spc="-30" dirty="0">
                <a:solidFill>
                  <a:srgbClr val="000000">
                    <a:alpha val="100000"/>
                  </a:srgbClr>
                </a:solidFill>
                <a:latin typeface="Microsoft YaHei"/>
                <a:ea typeface="Microsoft YaHei"/>
                <a:cs typeface="Microsoft YaHei"/>
              </a:rPr>
              <a:t>开始不属于义务教育，</a:t>
            </a:r>
            <a:r>
              <a:rPr sz="2000" kern="0" spc="21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1970年公布全国教育制度改革方案，把幼儿园3-4岁纳入教育体系的</a:t>
            </a:r>
            <a:endParaRPr lang="Microsoft YaHei" altLang="Microsoft YaHei" sz="2000" dirty="0"/>
          </a:p>
          <a:p>
            <a:pPr marL="13970" algn="l" rtl="0" eaLnBrk="0">
              <a:lnSpc>
                <a:spcPts val="3599"/>
              </a:lnSpc>
              <a:tabLst/>
            </a:pPr>
            <a:r>
              <a:rPr sz="2000" kern="0" spc="-160" dirty="0">
                <a:solidFill>
                  <a:srgbClr val="000000">
                    <a:alpha val="100000"/>
                  </a:srgbClr>
                </a:solidFill>
                <a:latin typeface="Microsoft YaHei"/>
                <a:ea typeface="Microsoft YaHei"/>
                <a:cs typeface="Microsoft YaHei"/>
              </a:rPr>
              <a:t>基础部分，</a:t>
            </a:r>
            <a:r>
              <a:rPr sz="2000" kern="0" spc="220" dirty="0">
                <a:solidFill>
                  <a:srgbClr val="000000">
                    <a:alpha val="100000"/>
                  </a:srgbClr>
                </a:solidFill>
                <a:latin typeface="Microsoft YaHei"/>
                <a:ea typeface="Microsoft YaHei"/>
                <a:cs typeface="Microsoft YaHei"/>
              </a:rPr>
              <a:t>  </a:t>
            </a:r>
            <a:r>
              <a:rPr sz="2000" kern="0" spc="-160" dirty="0">
                <a:solidFill>
                  <a:srgbClr val="000000">
                    <a:alpha val="100000"/>
                  </a:srgbClr>
                </a:solidFill>
                <a:latin typeface="Microsoft YaHei"/>
                <a:ea typeface="Microsoft YaHei"/>
                <a:cs typeface="Microsoft YaHei"/>
              </a:rPr>
              <a:t>5-6岁纳入义务教育。</a:t>
            </a:r>
            <a:endParaRPr lang="Microsoft YaHei" altLang="Microsoft YaHei" sz="2000" dirty="0"/>
          </a:p>
          <a:p>
            <a:pPr marL="171450" algn="l" rtl="0" eaLnBrk="0">
              <a:lnSpc>
                <a:spcPct val="91000"/>
              </a:lnSpc>
              <a:spcBef>
                <a:spcPts val="1616"/>
              </a:spcBef>
              <a:tabLst/>
            </a:pPr>
            <a:r>
              <a:rPr sz="2000" b="1" kern="0" spc="-110" dirty="0">
                <a:solidFill>
                  <a:srgbClr val="00B075">
                    <a:alpha val="100000"/>
                  </a:srgbClr>
                </a:solidFill>
                <a:latin typeface="Microsoft YaHei"/>
                <a:ea typeface="Microsoft YaHei"/>
                <a:cs typeface="Microsoft YaHei"/>
              </a:rPr>
              <a:t>（五）学前教育师资培养</a:t>
            </a:r>
            <a:endParaRPr lang="Microsoft YaHei" altLang="Microsoft YaHei" sz="2000" dirty="0"/>
          </a:p>
          <a:p>
            <a:pPr marL="15875" algn="l" rtl="0" eaLnBrk="0">
              <a:lnSpc>
                <a:spcPct val="83000"/>
              </a:lnSpc>
              <a:spcBef>
                <a:spcPts val="1409"/>
              </a:spcBef>
              <a:tabLst/>
            </a:pPr>
            <a:r>
              <a:rPr sz="2000" kern="0" spc="0" dirty="0">
                <a:solidFill>
                  <a:srgbClr val="000000">
                    <a:alpha val="100000"/>
                  </a:srgbClr>
                </a:solidFill>
                <a:latin typeface="Microsoft YaHei"/>
                <a:ea typeface="Microsoft YaHei"/>
                <a:cs typeface="Microsoft YaHei"/>
              </a:rPr>
              <a:t>主要由社会教育专科学校培养教师，大学也承担小部分的师资培</a:t>
            </a:r>
            <a:r>
              <a:rPr sz="2000" kern="0" spc="-10" dirty="0">
                <a:solidFill>
                  <a:srgbClr val="000000">
                    <a:alpha val="100000"/>
                  </a:srgbClr>
                </a:solidFill>
                <a:latin typeface="Microsoft YaHei"/>
                <a:ea typeface="Microsoft YaHei"/>
                <a:cs typeface="Microsoft YaHei"/>
              </a:rPr>
              <a:t>养。</a:t>
            </a:r>
            <a:endParaRPr lang="Microsoft YaHei" altLang="Microsoft YaHei" sz="2000" dirty="0"/>
          </a:p>
          <a:p>
            <a:pPr marL="24765" algn="l" rtl="0" eaLnBrk="0">
              <a:lnSpc>
                <a:spcPts val="3607"/>
              </a:lnSpc>
              <a:tabLst/>
            </a:pPr>
            <a:r>
              <a:rPr sz="2000" kern="0" spc="0" dirty="0">
                <a:solidFill>
                  <a:srgbClr val="000000">
                    <a:alpha val="100000"/>
                  </a:srgbClr>
                </a:solidFill>
                <a:latin typeface="Microsoft YaHei"/>
                <a:ea typeface="Microsoft YaHei"/>
                <a:cs typeface="Microsoft YaHei"/>
              </a:rPr>
              <a:t>20世纪80年代，政府逐渐增加投入，幼</a:t>
            </a:r>
            <a:r>
              <a:rPr sz="2000" kern="0" spc="-10" dirty="0">
                <a:solidFill>
                  <a:srgbClr val="000000">
                    <a:alpha val="100000"/>
                  </a:srgbClr>
                </a:solidFill>
                <a:latin typeface="Microsoft YaHei"/>
                <a:ea typeface="Microsoft YaHei"/>
                <a:cs typeface="Microsoft YaHei"/>
              </a:rPr>
              <a:t>儿园数量也大大增加</a:t>
            </a:r>
            <a:endParaRPr lang="Microsoft YaHei" altLang="Microsoft YaHei" sz="2000" dirty="0"/>
          </a:p>
          <a:p>
            <a:pPr marL="13334" algn="l" rtl="0" eaLnBrk="0">
              <a:lnSpc>
                <a:spcPct val="91000"/>
              </a:lnSpc>
              <a:spcBef>
                <a:spcPts val="1605"/>
              </a:spcBef>
              <a:tabLst/>
            </a:pPr>
            <a:r>
              <a:rPr sz="2000" b="1" kern="0" spc="0" dirty="0">
                <a:solidFill>
                  <a:srgbClr val="000000">
                    <a:alpha val="100000"/>
                  </a:srgbClr>
                </a:solidFill>
                <a:latin typeface="Microsoft YaHei"/>
                <a:ea typeface="Microsoft YaHei"/>
                <a:cs typeface="Microsoft YaHei"/>
              </a:rPr>
              <a:t>现代德国学前教育的特点</a:t>
            </a:r>
            <a:endParaRPr lang="Microsoft YaHei" altLang="Microsoft YaHei" sz="2000" dirty="0"/>
          </a:p>
          <a:p>
            <a:pPr marL="36830" algn="l" rtl="0" eaLnBrk="0">
              <a:lnSpc>
                <a:spcPct val="91000"/>
              </a:lnSpc>
              <a:spcBef>
                <a:spcPts val="1415"/>
              </a:spcBef>
              <a:tabLst/>
            </a:pPr>
            <a:r>
              <a:rPr sz="2000" kern="0" spc="-120" dirty="0">
                <a:solidFill>
                  <a:srgbClr val="000000">
                    <a:alpha val="100000"/>
                  </a:srgbClr>
                </a:solidFill>
                <a:latin typeface="Microsoft YaHei"/>
                <a:ea typeface="Microsoft YaHei"/>
                <a:cs typeface="Microsoft YaHei"/>
              </a:rPr>
              <a:t>1、重视家庭教育的作用。</a:t>
            </a:r>
            <a:endParaRPr lang="Microsoft YaHei" altLang="Microsoft YaHei" sz="2000" dirty="0"/>
          </a:p>
          <a:p>
            <a:pPr marL="25400" algn="l" rtl="0" eaLnBrk="0">
              <a:lnSpc>
                <a:spcPct val="83000"/>
              </a:lnSpc>
              <a:spcBef>
                <a:spcPts val="1406"/>
              </a:spcBef>
              <a:tabLst/>
            </a:pPr>
            <a:r>
              <a:rPr sz="2000" kern="0" spc="0" dirty="0">
                <a:solidFill>
                  <a:srgbClr val="000000">
                    <a:alpha val="100000"/>
                  </a:srgbClr>
                </a:solidFill>
                <a:latin typeface="Microsoft YaHei"/>
                <a:ea typeface="Microsoft YaHei"/>
                <a:cs typeface="Microsoft YaHei"/>
              </a:rPr>
              <a:t>2、学前教育不属于国家教育体制，</a:t>
            </a:r>
            <a:r>
              <a:rPr sz="2000" kern="0" spc="-10" dirty="0">
                <a:solidFill>
                  <a:srgbClr val="000000">
                    <a:alpha val="100000"/>
                  </a:srgbClr>
                </a:solidFill>
                <a:latin typeface="Microsoft YaHei"/>
                <a:ea typeface="Microsoft YaHei"/>
                <a:cs typeface="Microsoft YaHei"/>
              </a:rPr>
              <a:t>而是属于福利事业。</a:t>
            </a:r>
            <a:endParaRPr lang="Microsoft YaHei" altLang="Microsoft YaHei" sz="2000" dirty="0"/>
          </a:p>
          <a:p>
            <a:pPr marL="27940" algn="l" rtl="0" eaLnBrk="0">
              <a:lnSpc>
                <a:spcPts val="3599"/>
              </a:lnSpc>
              <a:tabLst/>
            </a:pPr>
            <a:r>
              <a:rPr sz="2000" kern="0" spc="0" dirty="0">
                <a:solidFill>
                  <a:srgbClr val="000000">
                    <a:alpha val="100000"/>
                  </a:srgbClr>
                </a:solidFill>
                <a:latin typeface="Microsoft YaHei"/>
                <a:ea typeface="Microsoft YaHei"/>
                <a:cs typeface="Microsoft YaHei"/>
              </a:rPr>
              <a:t>3、实行混龄形式，采取</a:t>
            </a:r>
            <a:r>
              <a:rPr sz="2000" kern="0" spc="-10" dirty="0">
                <a:solidFill>
                  <a:srgbClr val="000000">
                    <a:alpha val="100000"/>
                  </a:srgbClr>
                </a:solidFill>
                <a:latin typeface="Microsoft YaHei"/>
                <a:ea typeface="Microsoft YaHei"/>
                <a:cs typeface="Microsoft YaHei"/>
              </a:rPr>
              <a:t>自由的游戏式教学方式。</a:t>
            </a:r>
            <a:endParaRPr lang="Microsoft YaHei" altLang="Microsoft YaHei" sz="2000" dirty="0"/>
          </a:p>
          <a:p>
            <a:pPr algn="l" rtl="0" eaLnBrk="0">
              <a:lnSpc>
                <a:spcPct val="103000"/>
              </a:lnSpc>
              <a:tabLst/>
            </a:pPr>
            <a:endParaRPr lang="Arial" altLang="Arial" sz="1300" dirty="0"/>
          </a:p>
          <a:p>
            <a:pPr algn="l" rtl="0" eaLnBrk="0">
              <a:lnSpc>
                <a:spcPct val="8606"/>
              </a:lnSpc>
              <a:tabLst/>
            </a:pPr>
            <a:endParaRPr lang="Arial" altLang="Arial" sz="100" dirty="0"/>
          </a:p>
          <a:p>
            <a:pPr marL="12700" algn="l" rtl="0" eaLnBrk="0">
              <a:lnSpc>
                <a:spcPct val="91000"/>
              </a:lnSpc>
              <a:tabLst/>
            </a:pPr>
            <a:r>
              <a:rPr sz="2000" kern="0" spc="0" dirty="0">
                <a:solidFill>
                  <a:srgbClr val="000000">
                    <a:alpha val="100000"/>
                  </a:srgbClr>
                </a:solidFill>
                <a:latin typeface="Microsoft YaHei"/>
                <a:ea typeface="Microsoft YaHei"/>
                <a:cs typeface="Microsoft YaHei"/>
              </a:rPr>
              <a:t>4、东西德学前教育发展差异很大。</a:t>
            </a:r>
            <a:endParaRPr lang="Microsoft YaHei" altLang="Microsoft YaHei" sz="2000" dirty="0"/>
          </a:p>
        </p:txBody>
      </p:sp>
      <p:sp>
        <p:nvSpPr>
          <p:cNvPr id="4564" name="textbox 456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456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04" name="group 604"/>
          <p:cNvGrpSpPr/>
          <p:nvPr/>
        </p:nvGrpSpPr>
        <p:grpSpPr>
          <a:xfrm rot="21600000">
            <a:off x="1584024" y="181482"/>
            <a:ext cx="2600974" cy="199231"/>
            <a:chOff x="0" y="0"/>
            <a:chExt cx="2600974" cy="199231"/>
          </a:xfrm>
        </p:grpSpPr>
        <p:pic>
          <p:nvPicPr>
            <p:cNvPr id="4568" name="picture 4568"/>
            <p:cNvPicPr>
              <a:picLocks noChangeAspect="1"/>
            </p:cNvPicPr>
            <p:nvPr/>
          </p:nvPicPr>
          <p:blipFill>
            <a:blip r:embed="rId3"/>
            <a:stretch>
              <a:fillRect/>
            </a:stretch>
          </p:blipFill>
          <p:spPr>
            <a:xfrm rot="21600000">
              <a:off x="12058" y="11350"/>
              <a:ext cx="2588915" cy="187881"/>
            </a:xfrm>
            <a:prstGeom prst="rect">
              <a:avLst/>
            </a:prstGeom>
          </p:spPr>
        </p:pic>
        <p:sp>
          <p:nvSpPr>
            <p:cNvPr id="4570" name="textbox 4570"/>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57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74" name="picture 4574"/>
          <p:cNvPicPr>
            <a:picLocks noChangeAspect="1"/>
          </p:cNvPicPr>
          <p:nvPr/>
        </p:nvPicPr>
        <p:blipFill>
          <a:blip r:embed="rId2"/>
          <a:stretch>
            <a:fillRect/>
          </a:stretch>
        </p:blipFill>
        <p:spPr>
          <a:xfrm rot="21600000">
            <a:off x="0" y="0"/>
            <a:ext cx="12192000" cy="6858000"/>
          </a:xfrm>
          <a:prstGeom prst="rect">
            <a:avLst/>
          </a:prstGeom>
        </p:spPr>
      </p:pic>
      <p:sp>
        <p:nvSpPr>
          <p:cNvPr id="457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4578" name="picture 4578"/>
          <p:cNvPicPr>
            <a:picLocks noChangeAspect="1"/>
          </p:cNvPicPr>
          <p:nvPr/>
        </p:nvPicPr>
        <p:blipFill>
          <a:blip r:embed="rId3"/>
          <a:stretch>
            <a:fillRect/>
          </a:stretch>
        </p:blipFill>
        <p:spPr>
          <a:xfrm rot="21600000">
            <a:off x="1524000" y="12"/>
            <a:ext cx="8804147" cy="6603479"/>
          </a:xfrm>
          <a:prstGeom prst="rect">
            <a:avLst/>
          </a:prstGeom>
        </p:spPr>
      </p:pic>
      <p:sp>
        <p:nvSpPr>
          <p:cNvPr id="4580" name="textbox 4580"/>
          <p:cNvSpPr/>
          <p:nvPr/>
        </p:nvSpPr>
        <p:spPr>
          <a:xfrm>
            <a:off x="6734737" y="1392177"/>
            <a:ext cx="2046604" cy="576580"/>
          </a:xfrm>
          <a:prstGeom prst="rect">
            <a:avLst/>
          </a:prstGeom>
        </p:spPr>
        <p:txBody>
          <a:bodyPr vert="horz" wrap="square" lIns="0" tIns="0" rIns="0" bIns="0"/>
          <a:lstStyle/>
          <a:p>
            <a:pPr algn="l" rtl="0" eaLnBrk="0">
              <a:lnSpc>
                <a:spcPct val="71362"/>
              </a:lnSpc>
              <a:tabLst/>
            </a:pPr>
            <a:endParaRPr lang="Arial" altLang="Arial" sz="100" dirty="0"/>
          </a:p>
          <a:p>
            <a:pPr marL="12700" algn="l" rtl="0" eaLnBrk="0">
              <a:lnSpc>
                <a:spcPct val="93000"/>
              </a:lnSpc>
              <a:tabLst/>
            </a:pPr>
            <a:r>
              <a:rPr sz="3900" b="1" kern="0" spc="70" dirty="0">
                <a:solidFill>
                  <a:srgbClr val="FF0000">
                    <a:alpha val="100000"/>
                  </a:srgbClr>
                </a:solidFill>
                <a:latin typeface="Microsoft YaHei"/>
                <a:ea typeface="Microsoft YaHei"/>
                <a:cs typeface="Microsoft YaHei"/>
              </a:rPr>
              <a:t>崇尚自然</a:t>
            </a:r>
            <a:endParaRPr lang="Microsoft YaHei" altLang="Microsoft YaHei" sz="3900" dirty="0"/>
          </a:p>
        </p:txBody>
      </p:sp>
      <p:sp>
        <p:nvSpPr>
          <p:cNvPr id="45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84" name="picture 4584"/>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86" name="picture 4586"/>
          <p:cNvPicPr>
            <a:picLocks noChangeAspect="1"/>
          </p:cNvPicPr>
          <p:nvPr/>
        </p:nvPicPr>
        <p:blipFill>
          <a:blip r:embed="rId2"/>
          <a:stretch>
            <a:fillRect/>
          </a:stretch>
        </p:blipFill>
        <p:spPr>
          <a:xfrm rot="21600000">
            <a:off x="0" y="0"/>
            <a:ext cx="12192000" cy="6858000"/>
          </a:xfrm>
          <a:prstGeom prst="rect">
            <a:avLst/>
          </a:prstGeom>
        </p:spPr>
      </p:pic>
      <p:sp>
        <p:nvSpPr>
          <p:cNvPr id="458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4590" name="picture 4590"/>
          <p:cNvPicPr>
            <a:picLocks noChangeAspect="1"/>
          </p:cNvPicPr>
          <p:nvPr/>
        </p:nvPicPr>
        <p:blipFill>
          <a:blip r:embed="rId3"/>
          <a:stretch>
            <a:fillRect/>
          </a:stretch>
        </p:blipFill>
        <p:spPr>
          <a:xfrm rot="21600000">
            <a:off x="1524012" y="0"/>
            <a:ext cx="9143987" cy="6545567"/>
          </a:xfrm>
          <a:prstGeom prst="rect">
            <a:avLst/>
          </a:prstGeom>
        </p:spPr>
      </p:pic>
      <p:sp>
        <p:nvSpPr>
          <p:cNvPr id="4592" name="textbox 4592"/>
          <p:cNvSpPr/>
          <p:nvPr/>
        </p:nvSpPr>
        <p:spPr>
          <a:xfrm>
            <a:off x="2223570" y="539321"/>
            <a:ext cx="2045970" cy="577850"/>
          </a:xfrm>
          <a:prstGeom prst="rect">
            <a:avLst/>
          </a:prstGeom>
        </p:spPr>
        <p:txBody>
          <a:bodyPr vert="horz" wrap="square" lIns="0" tIns="0" rIns="0" bIns="0"/>
          <a:lstStyle/>
          <a:p>
            <a:pPr algn="l" rtl="0" eaLnBrk="0">
              <a:lnSpc>
                <a:spcPct val="78021"/>
              </a:lnSpc>
              <a:tabLst/>
            </a:pPr>
            <a:endParaRPr lang="Arial" altLang="Arial" sz="100" dirty="0"/>
          </a:p>
          <a:p>
            <a:pPr marL="12700" algn="l" rtl="0" eaLnBrk="0">
              <a:lnSpc>
                <a:spcPct val="93000"/>
              </a:lnSpc>
              <a:tabLst/>
            </a:pPr>
            <a:r>
              <a:rPr sz="3900" b="1" kern="0" spc="70" dirty="0">
                <a:solidFill>
                  <a:srgbClr val="0070C0">
                    <a:alpha val="100000"/>
                  </a:srgbClr>
                </a:solidFill>
                <a:latin typeface="Microsoft YaHei"/>
                <a:ea typeface="Microsoft YaHei"/>
                <a:cs typeface="Microsoft YaHei"/>
              </a:rPr>
              <a:t>制作饼干</a:t>
            </a:r>
            <a:endParaRPr lang="Microsoft YaHei" altLang="Microsoft YaHei" sz="3900" dirty="0"/>
          </a:p>
        </p:txBody>
      </p:sp>
      <p:sp>
        <p:nvSpPr>
          <p:cNvPr id="459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96" name="picture 4596"/>
          <p:cNvPicPr>
            <a:picLocks noChangeAspect="1"/>
          </p:cNvPicPr>
          <p:nvPr/>
        </p:nvPicPr>
        <p:blipFill>
          <a:blip r:embed="rId2"/>
          <a:stretch>
            <a:fillRect/>
          </a:stretch>
        </p:blipFill>
        <p:spPr>
          <a:xfrm rot="21600000">
            <a:off x="0" y="0"/>
            <a:ext cx="12192000" cy="6858000"/>
          </a:xfrm>
          <a:prstGeom prst="rect">
            <a:avLst/>
          </a:prstGeom>
        </p:spPr>
      </p:pic>
      <p:sp>
        <p:nvSpPr>
          <p:cNvPr id="459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600" name="textbox 4600"/>
          <p:cNvSpPr/>
          <p:nvPr/>
        </p:nvSpPr>
        <p:spPr>
          <a:xfrm>
            <a:off x="1443115" y="1873674"/>
            <a:ext cx="7019925" cy="1671320"/>
          </a:xfrm>
          <a:prstGeom prst="rect">
            <a:avLst/>
          </a:prstGeom>
        </p:spPr>
        <p:txBody>
          <a:bodyPr vert="horz" wrap="square" lIns="0" tIns="0" rIns="0" bIns="0"/>
          <a:lstStyle/>
          <a:p>
            <a:pPr algn="l" rtl="0" eaLnBrk="0">
              <a:lnSpc>
                <a:spcPct val="88730"/>
              </a:lnSpc>
              <a:tabLst/>
            </a:pPr>
            <a:endParaRPr lang="Arial" altLang="Arial" sz="100" dirty="0"/>
          </a:p>
          <a:p>
            <a:pPr marL="73025" algn="l" rtl="0" eaLnBrk="0">
              <a:lnSpc>
                <a:spcPct val="94000"/>
              </a:lnSpc>
              <a:tabLst/>
            </a:pPr>
            <a:r>
              <a:rPr sz="1900" b="1" kern="0" spc="-140" dirty="0">
                <a:solidFill>
                  <a:srgbClr val="00B075">
                    <a:alpha val="100000"/>
                  </a:srgbClr>
                </a:solidFill>
                <a:latin typeface="Microsoft YaHei"/>
                <a:ea typeface="Microsoft YaHei"/>
                <a:cs typeface="Microsoft YaHei"/>
              </a:rPr>
              <a:t>1.识记：</a:t>
            </a:r>
            <a:endParaRPr lang="Microsoft YaHei" altLang="Microsoft YaHei" sz="1900" dirty="0"/>
          </a:p>
          <a:p>
            <a:pPr marL="139700" algn="l" rtl="0" eaLnBrk="0">
              <a:lnSpc>
                <a:spcPts val="2587"/>
              </a:lnSpc>
              <a:spcBef>
                <a:spcPts val="1055"/>
              </a:spcBef>
              <a:tabLst/>
            </a:pPr>
            <a:r>
              <a:rPr sz="2000" kern="0" spc="-140" dirty="0">
                <a:solidFill>
                  <a:srgbClr val="000000">
                    <a:alpha val="100000"/>
                  </a:srgbClr>
                </a:solidFill>
                <a:latin typeface="Microsoft YaHei"/>
                <a:ea typeface="Microsoft YaHei"/>
                <a:cs typeface="Microsoft YaHei"/>
              </a:rPr>
              <a:t>（1）《儿童福利法》（</a:t>
            </a:r>
            <a:r>
              <a:rPr sz="2000" kern="0" spc="-150" dirty="0">
                <a:solidFill>
                  <a:srgbClr val="000000">
                    <a:alpha val="100000"/>
                  </a:srgbClr>
                </a:solidFill>
                <a:latin typeface="Microsoft YaHei"/>
                <a:ea typeface="Microsoft YaHei"/>
                <a:cs typeface="Microsoft YaHei"/>
              </a:rPr>
              <a:t> </a:t>
            </a:r>
            <a:r>
              <a:rPr sz="2000" kern="0" spc="-140" dirty="0">
                <a:solidFill>
                  <a:srgbClr val="000000">
                    <a:alpha val="100000"/>
                  </a:srgbClr>
                </a:solidFill>
                <a:latin typeface="Microsoft YaHei"/>
                <a:ea typeface="Microsoft YaHei"/>
                <a:cs typeface="Microsoft YaHei"/>
              </a:rPr>
              <a:t>1922年）</a:t>
            </a:r>
            <a:endParaRPr lang="Microsoft YaHei" altLang="Microsoft YaHei" sz="2000" dirty="0"/>
          </a:p>
          <a:p>
            <a:pPr marL="62864" algn="l" rtl="0" eaLnBrk="0">
              <a:lnSpc>
                <a:spcPct val="91000"/>
              </a:lnSpc>
              <a:spcBef>
                <a:spcPts val="1383"/>
              </a:spcBef>
              <a:tabLst/>
            </a:pPr>
            <a:r>
              <a:rPr sz="2000" b="1" kern="0" spc="-40" dirty="0">
                <a:solidFill>
                  <a:srgbClr val="00B075">
                    <a:alpha val="100000"/>
                  </a:srgbClr>
                </a:solidFill>
                <a:latin typeface="Microsoft YaHei"/>
                <a:ea typeface="Microsoft YaHei"/>
                <a:cs typeface="Microsoft YaHei"/>
              </a:rPr>
              <a:t>2.领会：</a:t>
            </a:r>
            <a:r>
              <a:rPr sz="2000" b="1" kern="0" spc="340" dirty="0">
                <a:solidFill>
                  <a:srgbClr val="00B075">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二战以后各州幼儿教育目标和</a:t>
            </a:r>
            <a:r>
              <a:rPr sz="2000" kern="0" spc="-50" dirty="0">
                <a:solidFill>
                  <a:srgbClr val="000000">
                    <a:alpha val="100000"/>
                  </a:srgbClr>
                </a:solidFill>
                <a:latin typeface="Microsoft YaHei"/>
                <a:ea typeface="Microsoft YaHei"/>
                <a:cs typeface="Microsoft YaHei"/>
              </a:rPr>
              <a:t>教学内容如何</a:t>
            </a:r>
            <a:endParaRPr lang="Microsoft YaHei" altLang="Microsoft YaHei" sz="2000" dirty="0"/>
          </a:p>
          <a:p>
            <a:pPr algn="l" rtl="0" eaLnBrk="0">
              <a:lnSpc>
                <a:spcPct val="107000"/>
              </a:lnSpc>
              <a:tabLst/>
            </a:pPr>
            <a:endParaRPr lang="Arial" altLang="Arial" sz="1100" dirty="0"/>
          </a:p>
          <a:p>
            <a:pPr algn="r" rtl="0" eaLnBrk="0">
              <a:lnSpc>
                <a:spcPct val="91000"/>
              </a:lnSpc>
              <a:spcBef>
                <a:spcPts val="3"/>
              </a:spcBef>
              <a:tabLst/>
            </a:pPr>
            <a:r>
              <a:rPr sz="2000" b="1" kern="0" spc="-100" dirty="0">
                <a:solidFill>
                  <a:srgbClr val="00B075">
                    <a:alpha val="100000"/>
                  </a:srgbClr>
                </a:solidFill>
                <a:latin typeface="Microsoft YaHei"/>
                <a:ea typeface="Microsoft YaHei"/>
                <a:cs typeface="Microsoft YaHei"/>
              </a:rPr>
              <a:t>3.应用：</a:t>
            </a:r>
            <a:r>
              <a:rPr sz="2000" b="1" kern="0" spc="310" dirty="0">
                <a:solidFill>
                  <a:srgbClr val="00B075">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德国学前教育机构</a:t>
            </a:r>
            <a:r>
              <a:rPr sz="2000" kern="0" spc="-110" dirty="0">
                <a:solidFill>
                  <a:srgbClr val="000000">
                    <a:alpha val="100000"/>
                  </a:srgbClr>
                </a:solidFill>
                <a:latin typeface="Microsoft YaHei"/>
                <a:ea typeface="Microsoft YaHei"/>
                <a:cs typeface="Microsoft YaHei"/>
              </a:rPr>
              <a:t>形式有几类，</a:t>
            </a:r>
            <a:r>
              <a:rPr sz="2000" kern="0" spc="35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对我们有何借鉴意义？</a:t>
            </a:r>
            <a:endParaRPr lang="Microsoft YaHei" altLang="Microsoft YaHei" sz="2000" dirty="0"/>
          </a:p>
        </p:txBody>
      </p:sp>
      <p:sp>
        <p:nvSpPr>
          <p:cNvPr id="4602" name="textbox 460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460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606" name="textbox 4606"/>
          <p:cNvSpPr/>
          <p:nvPr/>
        </p:nvSpPr>
        <p:spPr>
          <a:xfrm>
            <a:off x="1513394" y="508501"/>
            <a:ext cx="3375025"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现代德国的学前教育发展</a:t>
            </a:r>
            <a:endParaRPr lang="Microsoft YaHei" altLang="Microsoft YaHei" sz="2400" dirty="0"/>
          </a:p>
        </p:txBody>
      </p:sp>
      <p:grpSp>
        <p:nvGrpSpPr>
          <p:cNvPr id="606" name="group 606"/>
          <p:cNvGrpSpPr/>
          <p:nvPr/>
        </p:nvGrpSpPr>
        <p:grpSpPr>
          <a:xfrm rot="21600000">
            <a:off x="1325876" y="1203959"/>
            <a:ext cx="1124712" cy="470916"/>
            <a:chOff x="0" y="0"/>
            <a:chExt cx="1124712" cy="470916"/>
          </a:xfrm>
        </p:grpSpPr>
        <p:sp>
          <p:nvSpPr>
            <p:cNvPr id="4608" name="path"/>
            <p:cNvSpPr/>
            <p:nvPr/>
          </p:nvSpPr>
          <p:spPr>
            <a:xfrm>
              <a:off x="0" y="0"/>
              <a:ext cx="1124712" cy="470916"/>
            </a:xfrm>
            <a:custGeom>
              <a:avLst/>
              <a:gdLst/>
              <a:ahLst/>
              <a:cxnLst/>
              <a:rect l="0" t="0" r="0" b="0"/>
              <a:pathLst>
                <a:path w="1771" h="741">
                  <a:moveTo>
                    <a:pt x="3" y="0"/>
                  </a:moveTo>
                  <a:lnTo>
                    <a:pt x="255" y="373"/>
                  </a:lnTo>
                  <a:lnTo>
                    <a:pt x="0" y="741"/>
                  </a:lnTo>
                  <a:lnTo>
                    <a:pt x="1520" y="741"/>
                  </a:lnTo>
                  <a:lnTo>
                    <a:pt x="1771" y="376"/>
                  </a:lnTo>
                  <a:lnTo>
                    <a:pt x="1531"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4610" name="textbox 4610"/>
            <p:cNvSpPr/>
            <p:nvPr/>
          </p:nvSpPr>
          <p:spPr>
            <a:xfrm>
              <a:off x="-12700" y="-12700"/>
              <a:ext cx="1150619" cy="524509"/>
            </a:xfrm>
            <a:prstGeom prst="rect">
              <a:avLst/>
            </a:prstGeom>
          </p:spPr>
          <p:txBody>
            <a:bodyPr vert="horz" wrap="square" lIns="0" tIns="0" rIns="0" bIns="0"/>
            <a:lstStyle/>
            <a:p>
              <a:pPr algn="l" rtl="0" eaLnBrk="0">
                <a:lnSpc>
                  <a:spcPct val="109000"/>
                </a:lnSpc>
                <a:tabLst/>
              </a:pPr>
              <a:endParaRPr lang="Arial" altLang="Arial" sz="700" dirty="0"/>
            </a:p>
            <a:p>
              <a:pPr marL="196850" algn="l" rtl="0" eaLnBrk="0">
                <a:lnSpc>
                  <a:spcPct val="91000"/>
                </a:lnSpc>
                <a:spcBef>
                  <a:spcPts val="6"/>
                </a:spcBef>
                <a:tabLst/>
              </a:pPr>
              <a:r>
                <a:rPr sz="2000" b="1" kern="0" spc="-20" dirty="0">
                  <a:solidFill>
                    <a:srgbClr val="000000">
                      <a:alpha val="100000"/>
                    </a:srgbClr>
                  </a:solidFill>
                  <a:latin typeface="Microsoft YaHei"/>
                  <a:ea typeface="Microsoft YaHei"/>
                  <a:cs typeface="Microsoft YaHei"/>
                </a:rPr>
                <a:t>小结 ：</a:t>
              </a:r>
              <a:endParaRPr lang="Microsoft YaHei" altLang="Microsoft YaHei" sz="2000" dirty="0"/>
            </a:p>
          </p:txBody>
        </p:sp>
      </p:grpSp>
      <p:grpSp>
        <p:nvGrpSpPr>
          <p:cNvPr id="608" name="group 608"/>
          <p:cNvGrpSpPr/>
          <p:nvPr/>
        </p:nvGrpSpPr>
        <p:grpSpPr>
          <a:xfrm rot="21600000">
            <a:off x="1584024" y="181482"/>
            <a:ext cx="2600974" cy="199231"/>
            <a:chOff x="0" y="0"/>
            <a:chExt cx="2600974" cy="199231"/>
          </a:xfrm>
        </p:grpSpPr>
        <p:pic>
          <p:nvPicPr>
            <p:cNvPr id="4612" name="picture 4612"/>
            <p:cNvPicPr>
              <a:picLocks noChangeAspect="1"/>
            </p:cNvPicPr>
            <p:nvPr/>
          </p:nvPicPr>
          <p:blipFill>
            <a:blip r:embed="rId3"/>
            <a:stretch>
              <a:fillRect/>
            </a:stretch>
          </p:blipFill>
          <p:spPr>
            <a:xfrm rot="21600000">
              <a:off x="12058" y="11350"/>
              <a:ext cx="2588915" cy="187881"/>
            </a:xfrm>
            <a:prstGeom prst="rect">
              <a:avLst/>
            </a:prstGeom>
          </p:spPr>
        </p:pic>
        <p:sp>
          <p:nvSpPr>
            <p:cNvPr id="4614" name="textbox 4614"/>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61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8" name="picture 4618"/>
          <p:cNvPicPr>
            <a:picLocks noChangeAspect="1"/>
          </p:cNvPicPr>
          <p:nvPr/>
        </p:nvPicPr>
        <p:blipFill>
          <a:blip r:embed="rId2"/>
          <a:stretch>
            <a:fillRect/>
          </a:stretch>
        </p:blipFill>
        <p:spPr>
          <a:xfrm rot="21600000">
            <a:off x="0" y="0"/>
            <a:ext cx="12192000" cy="6858000"/>
          </a:xfrm>
          <a:prstGeom prst="rect">
            <a:avLst/>
          </a:prstGeom>
        </p:spPr>
      </p:pic>
      <p:sp>
        <p:nvSpPr>
          <p:cNvPr id="46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622" name="textbox 4622"/>
          <p:cNvSpPr/>
          <p:nvPr/>
        </p:nvSpPr>
        <p:spPr>
          <a:xfrm>
            <a:off x="1411734" y="508501"/>
            <a:ext cx="10212705" cy="5861684"/>
          </a:xfrm>
          <a:prstGeom prst="rect">
            <a:avLst/>
          </a:prstGeom>
        </p:spPr>
        <p:txBody>
          <a:bodyPr vert="horz" wrap="square" lIns="0" tIns="0" rIns="0" bIns="0"/>
          <a:lstStyle/>
          <a:p>
            <a:pPr algn="l" rtl="0" eaLnBrk="0">
              <a:lnSpc>
                <a:spcPct val="87417"/>
              </a:lnSpc>
              <a:tabLst/>
            </a:pPr>
            <a:endParaRPr lang="Arial" altLang="Arial" sz="100" dirty="0"/>
          </a:p>
          <a:p>
            <a:pPr marL="114300" algn="l" rtl="0" eaLnBrk="0">
              <a:lnSpc>
                <a:spcPct val="91000"/>
              </a:lnSpc>
              <a:tabLst/>
            </a:pPr>
            <a:r>
              <a:rPr sz="2400" b="1" kern="0" spc="-10" dirty="0">
                <a:solidFill>
                  <a:srgbClr val="7F7F7F">
                    <a:alpha val="100000"/>
                  </a:srgbClr>
                </a:solidFill>
                <a:latin typeface="Microsoft YaHei"/>
                <a:ea typeface="Microsoft YaHei"/>
                <a:cs typeface="Microsoft YaHei"/>
              </a:rPr>
              <a:t>现代美国的学前教育发展</a:t>
            </a:r>
            <a:endParaRPr lang="Microsoft YaHei" altLang="Microsoft YaHei" sz="2400" dirty="0"/>
          </a:p>
          <a:p>
            <a:pPr marL="12700" algn="l" rtl="0" eaLnBrk="0">
              <a:lnSpc>
                <a:spcPct val="91000"/>
              </a:lnSpc>
              <a:spcBef>
                <a:spcPts val="1764"/>
              </a:spcBef>
              <a:tabLst/>
            </a:pPr>
            <a:r>
              <a:rPr sz="2000" b="1" kern="0" spc="-10" dirty="0">
                <a:solidFill>
                  <a:srgbClr val="000000">
                    <a:alpha val="100000"/>
                  </a:srgbClr>
                </a:solidFill>
                <a:latin typeface="Microsoft YaHei"/>
                <a:ea typeface="Microsoft YaHei"/>
                <a:cs typeface="Microsoft YaHei"/>
              </a:rPr>
              <a:t>一、</a:t>
            </a:r>
            <a:r>
              <a:rPr sz="2000" b="1" kern="0" spc="-410" dirty="0">
                <a:solidFill>
                  <a:srgbClr val="000000">
                    <a:alpha val="100000"/>
                  </a:srgbClr>
                </a:solidFill>
                <a:latin typeface="Microsoft YaHei"/>
                <a:ea typeface="Microsoft YaHei"/>
                <a:cs typeface="Microsoft YaHei"/>
              </a:rPr>
              <a:t> </a:t>
            </a:r>
            <a:r>
              <a:rPr sz="2000" b="1" kern="0" spc="-10" dirty="0">
                <a:solidFill>
                  <a:srgbClr val="000000">
                    <a:alpha val="100000"/>
                  </a:srgbClr>
                </a:solidFill>
                <a:latin typeface="Microsoft YaHei"/>
                <a:ea typeface="Microsoft YaHei"/>
                <a:cs typeface="Microsoft YaHei"/>
              </a:rPr>
              <a:t>19世纪末至二战</a:t>
            </a:r>
            <a:r>
              <a:rPr sz="2000" b="1" kern="0" spc="-20" dirty="0">
                <a:solidFill>
                  <a:srgbClr val="000000">
                    <a:alpha val="100000"/>
                  </a:srgbClr>
                </a:solidFill>
                <a:latin typeface="Microsoft YaHei"/>
                <a:ea typeface="Microsoft YaHei"/>
                <a:cs typeface="Microsoft YaHei"/>
              </a:rPr>
              <a:t>前的学前教育</a:t>
            </a:r>
            <a:endParaRPr lang="Microsoft YaHei" altLang="Microsoft YaHei" sz="2000" dirty="0"/>
          </a:p>
          <a:p>
            <a:pPr marL="166370" algn="l" rtl="0" eaLnBrk="0">
              <a:lnSpc>
                <a:spcPts val="2645"/>
              </a:lnSpc>
              <a:spcBef>
                <a:spcPts val="1001"/>
              </a:spcBef>
              <a:tabLst/>
            </a:pPr>
            <a:r>
              <a:rPr sz="2000" b="1" kern="0" spc="-50" dirty="0">
                <a:solidFill>
                  <a:srgbClr val="00B075">
                    <a:alpha val="100000"/>
                  </a:srgbClr>
                </a:solidFill>
                <a:latin typeface="Microsoft YaHei"/>
                <a:ea typeface="Microsoft YaHei"/>
                <a:cs typeface="Microsoft YaHei"/>
              </a:rPr>
              <a:t>（一）公立幼儿园的发展—促进</a:t>
            </a:r>
            <a:r>
              <a:rPr sz="2000" b="1" kern="0" spc="-60" dirty="0">
                <a:solidFill>
                  <a:srgbClr val="00B075">
                    <a:alpha val="100000"/>
                  </a:srgbClr>
                </a:solidFill>
                <a:latin typeface="Microsoft YaHei"/>
                <a:ea typeface="Microsoft YaHei"/>
                <a:cs typeface="Microsoft YaHei"/>
              </a:rPr>
              <a:t>了学前教育的普及。</a:t>
            </a:r>
            <a:endParaRPr lang="Microsoft YaHei" altLang="Microsoft YaHei" sz="2000" dirty="0"/>
          </a:p>
          <a:p>
            <a:pPr marL="166370" algn="l" rtl="0" eaLnBrk="0">
              <a:lnSpc>
                <a:spcPts val="3412"/>
              </a:lnSpc>
              <a:tabLst/>
            </a:pPr>
            <a:r>
              <a:rPr sz="2000" b="1" kern="0" spc="-110" dirty="0">
                <a:solidFill>
                  <a:srgbClr val="00B075">
                    <a:alpha val="100000"/>
                  </a:srgbClr>
                </a:solidFill>
                <a:latin typeface="Microsoft YaHei"/>
                <a:ea typeface="Microsoft YaHei"/>
                <a:cs typeface="Microsoft YaHei"/>
              </a:rPr>
              <a:t>（二）进步主义幼儿园运动</a:t>
            </a:r>
            <a:endParaRPr lang="Microsoft YaHei" altLang="Microsoft YaHei" sz="2000" dirty="0"/>
          </a:p>
          <a:p>
            <a:pPr marL="31750" algn="l" rtl="0" eaLnBrk="0">
              <a:lnSpc>
                <a:spcPct val="91000"/>
              </a:lnSpc>
              <a:spcBef>
                <a:spcPts val="1555"/>
              </a:spcBef>
              <a:tabLst/>
            </a:pPr>
            <a:r>
              <a:rPr sz="2000" kern="0" spc="-10" dirty="0">
                <a:solidFill>
                  <a:srgbClr val="000000">
                    <a:alpha val="100000"/>
                  </a:srgbClr>
                </a:solidFill>
                <a:latin typeface="Microsoft YaHei"/>
                <a:ea typeface="Microsoft YaHei"/>
                <a:cs typeface="Microsoft YaHei"/>
              </a:rPr>
              <a:t>1、杜威—领袖，强调“儿童中</a:t>
            </a:r>
            <a:r>
              <a:rPr sz="2000" kern="0" spc="-20" dirty="0">
                <a:solidFill>
                  <a:srgbClr val="000000">
                    <a:alpha val="100000"/>
                  </a:srgbClr>
                </a:solidFill>
                <a:latin typeface="Microsoft YaHei"/>
                <a:ea typeface="Microsoft YaHei"/>
                <a:cs typeface="Microsoft YaHei"/>
              </a:rPr>
              <a:t>心”</a:t>
            </a:r>
            <a:endParaRPr lang="Microsoft YaHei" altLang="Microsoft YaHei" sz="2000" dirty="0"/>
          </a:p>
          <a:p>
            <a:pPr marL="19684" algn="l" rtl="0" eaLnBrk="0">
              <a:lnSpc>
                <a:spcPct val="83000"/>
              </a:lnSpc>
              <a:spcBef>
                <a:spcPts val="1406"/>
              </a:spcBef>
              <a:tabLst/>
            </a:pPr>
            <a:r>
              <a:rPr sz="2000" kern="0" spc="-60" dirty="0">
                <a:solidFill>
                  <a:srgbClr val="000000">
                    <a:alpha val="100000"/>
                  </a:srgbClr>
                </a:solidFill>
                <a:latin typeface="Microsoft YaHei"/>
                <a:ea typeface="Microsoft YaHei"/>
                <a:cs typeface="Microsoft YaHei"/>
              </a:rPr>
              <a:t>2、安娜.布莱恩—先驱，批判福禄贝尔幼儿园的缺陷，</a:t>
            </a:r>
            <a:r>
              <a:rPr sz="2000" kern="0" spc="42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开展改革。</a:t>
            </a:r>
            <a:endParaRPr lang="Microsoft YaHei" altLang="Microsoft YaHei" sz="2000" dirty="0"/>
          </a:p>
          <a:p>
            <a:pPr marL="22859" algn="l" rtl="0" eaLnBrk="0">
              <a:lnSpc>
                <a:spcPts val="3599"/>
              </a:lnSpc>
              <a:tabLst/>
            </a:pPr>
            <a:r>
              <a:rPr sz="2000" kern="0" spc="-130" dirty="0">
                <a:solidFill>
                  <a:srgbClr val="000000">
                    <a:alpha val="100000"/>
                  </a:srgbClr>
                </a:solidFill>
                <a:latin typeface="Microsoft YaHei"/>
                <a:ea typeface="Microsoft YaHei"/>
                <a:cs typeface="Microsoft YaHei"/>
              </a:rPr>
              <a:t>3、两名代表人物—坦普尔，</a:t>
            </a:r>
            <a:r>
              <a:rPr sz="2000" kern="0" spc="480" dirty="0">
                <a:solidFill>
                  <a:srgbClr val="000000">
                    <a:alpha val="100000"/>
                  </a:srgbClr>
                </a:solidFill>
                <a:latin typeface="Microsoft YaHei"/>
                <a:ea typeface="Microsoft YaHei"/>
                <a:cs typeface="Microsoft YaHei"/>
              </a:rPr>
              <a:t> </a:t>
            </a:r>
            <a:r>
              <a:rPr sz="2000" kern="0" spc="-130" dirty="0">
                <a:solidFill>
                  <a:srgbClr val="000000">
                    <a:alpha val="100000"/>
                  </a:srgbClr>
                </a:solidFill>
                <a:latin typeface="Microsoft YaHei"/>
                <a:ea typeface="Microsoft YaHei"/>
                <a:cs typeface="Microsoft YaHei"/>
              </a:rPr>
              <a:t>希</a:t>
            </a:r>
            <a:r>
              <a:rPr sz="2000" kern="0" spc="-140" dirty="0">
                <a:solidFill>
                  <a:srgbClr val="000000">
                    <a:alpha val="100000"/>
                  </a:srgbClr>
                </a:solidFill>
                <a:latin typeface="Microsoft YaHei"/>
                <a:ea typeface="Microsoft YaHei"/>
                <a:cs typeface="Microsoft YaHei"/>
              </a:rPr>
              <a:t>尔。</a:t>
            </a:r>
            <a:endParaRPr lang="Microsoft YaHei" altLang="Microsoft YaHei" sz="2000" dirty="0"/>
          </a:p>
          <a:p>
            <a:pPr marL="166370" algn="l" rtl="0" eaLnBrk="0">
              <a:lnSpc>
                <a:spcPct val="92000"/>
              </a:lnSpc>
              <a:spcBef>
                <a:spcPts val="1594"/>
              </a:spcBef>
              <a:tabLst/>
            </a:pPr>
            <a:r>
              <a:rPr sz="2000" b="1" kern="0" spc="-110" dirty="0">
                <a:solidFill>
                  <a:srgbClr val="00B075">
                    <a:alpha val="100000"/>
                  </a:srgbClr>
                </a:solidFill>
                <a:latin typeface="Microsoft YaHei"/>
                <a:ea typeface="Microsoft YaHei"/>
                <a:cs typeface="Microsoft YaHei"/>
              </a:rPr>
              <a:t>（三）“蒙台梭利热”现象</a:t>
            </a:r>
            <a:endParaRPr lang="Microsoft YaHei" altLang="Microsoft YaHei" sz="2000" dirty="0"/>
          </a:p>
          <a:p>
            <a:pPr marL="31750" algn="l" rtl="0" eaLnBrk="0">
              <a:lnSpc>
                <a:spcPct val="91000"/>
              </a:lnSpc>
              <a:spcBef>
                <a:spcPts val="1415"/>
              </a:spcBef>
              <a:tabLst/>
            </a:pPr>
            <a:r>
              <a:rPr sz="2000" kern="0" spc="-30" dirty="0">
                <a:solidFill>
                  <a:srgbClr val="000000">
                    <a:alpha val="100000"/>
                  </a:srgbClr>
                </a:solidFill>
                <a:latin typeface="Microsoft YaHei"/>
                <a:ea typeface="Microsoft YaHei"/>
                <a:cs typeface="Microsoft YaHei"/>
              </a:rPr>
              <a:t>1910，传入美国——</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1913，“蒙台梭利</a:t>
            </a:r>
            <a:r>
              <a:rPr sz="2000" kern="0" spc="-40" dirty="0">
                <a:solidFill>
                  <a:srgbClr val="000000">
                    <a:alpha val="100000"/>
                  </a:srgbClr>
                </a:solidFill>
                <a:latin typeface="Microsoft YaHei"/>
                <a:ea typeface="Microsoft YaHei"/>
                <a:cs typeface="Microsoft YaHei"/>
              </a:rPr>
              <a:t>教育协会成立，蒙台梭利热达到顶峰。</a:t>
            </a:r>
            <a:endParaRPr lang="Microsoft YaHei" altLang="Microsoft YaHei" sz="2000" dirty="0"/>
          </a:p>
          <a:p>
            <a:pPr marL="166370" algn="l" rtl="0" eaLnBrk="0">
              <a:lnSpc>
                <a:spcPct val="91000"/>
              </a:lnSpc>
              <a:spcBef>
                <a:spcPts val="1416"/>
              </a:spcBef>
              <a:tabLst/>
            </a:pPr>
            <a:r>
              <a:rPr sz="2000" b="1" kern="0" spc="-70" dirty="0">
                <a:solidFill>
                  <a:srgbClr val="00B075">
                    <a:alpha val="100000"/>
                  </a:srgbClr>
                </a:solidFill>
                <a:latin typeface="Microsoft YaHei"/>
                <a:ea typeface="Microsoft YaHei"/>
                <a:cs typeface="Microsoft YaHei"/>
              </a:rPr>
              <a:t>（四）保育学校的传入和儿童看护的发展</a:t>
            </a:r>
            <a:endParaRPr lang="Microsoft YaHei" altLang="Microsoft YaHei" sz="2000" dirty="0"/>
          </a:p>
          <a:p>
            <a:pPr marL="31750" algn="l" rtl="0" eaLnBrk="0">
              <a:lnSpc>
                <a:spcPct val="91000"/>
              </a:lnSpc>
              <a:spcBef>
                <a:spcPts val="1415"/>
              </a:spcBef>
              <a:tabLst/>
            </a:pPr>
            <a:r>
              <a:rPr sz="2000" kern="0" spc="-50" dirty="0">
                <a:solidFill>
                  <a:srgbClr val="000000">
                    <a:alpha val="100000"/>
                  </a:srgbClr>
                </a:solidFill>
                <a:latin typeface="Microsoft YaHei"/>
                <a:ea typeface="Microsoft YaHei"/>
                <a:cs typeface="Microsoft YaHei"/>
              </a:rPr>
              <a:t>1、</a:t>
            </a:r>
            <a:r>
              <a:rPr sz="2000" kern="0" spc="-39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1915，集体协作形式</a:t>
            </a:r>
            <a:r>
              <a:rPr sz="2000" kern="0" spc="-60" dirty="0">
                <a:solidFill>
                  <a:srgbClr val="000000">
                    <a:alpha val="100000"/>
                  </a:srgbClr>
                </a:solidFill>
                <a:latin typeface="Microsoft YaHei"/>
                <a:ea typeface="Microsoft YaHei"/>
                <a:cs typeface="Microsoft YaHei"/>
              </a:rPr>
              <a:t>开办了第一所保育学校。</a:t>
            </a:r>
            <a:endParaRPr lang="Microsoft YaHei" altLang="Microsoft YaHei" sz="2000" dirty="0"/>
          </a:p>
          <a:p>
            <a:pPr marL="20320" algn="l" rtl="0" eaLnBrk="0">
              <a:lnSpc>
                <a:spcPct val="83000"/>
              </a:lnSpc>
              <a:spcBef>
                <a:spcPts val="1410"/>
              </a:spcBef>
              <a:tabLst/>
            </a:pPr>
            <a:r>
              <a:rPr sz="2000" kern="0" spc="-50" dirty="0">
                <a:solidFill>
                  <a:srgbClr val="000000">
                    <a:alpha val="100000"/>
                  </a:srgbClr>
                </a:solidFill>
                <a:latin typeface="Microsoft YaHei"/>
                <a:ea typeface="Microsoft YaHei"/>
                <a:cs typeface="Microsoft YaHei"/>
              </a:rPr>
              <a:t>2、</a:t>
            </a:r>
            <a:r>
              <a:rPr sz="2000" kern="0" spc="-38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1919，第一所公立常设保育学校成立，</a:t>
            </a:r>
            <a:r>
              <a:rPr sz="2000" kern="0" spc="53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10年后，“全国保育协会成立”，</a:t>
            </a:r>
            <a:r>
              <a:rPr sz="2000" kern="0" spc="36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保育学校得到</a:t>
            </a:r>
            <a:endParaRPr lang="Microsoft YaHei" altLang="Microsoft YaHei" sz="2000" dirty="0"/>
          </a:p>
          <a:p>
            <a:pPr marL="18415" algn="l" rtl="0" eaLnBrk="0">
              <a:lnSpc>
                <a:spcPts val="3585"/>
              </a:lnSpc>
              <a:tabLst/>
            </a:pPr>
            <a:r>
              <a:rPr sz="1800" kern="0" spc="-80" dirty="0">
                <a:solidFill>
                  <a:srgbClr val="000000">
                    <a:alpha val="100000"/>
                  </a:srgbClr>
                </a:solidFill>
                <a:latin typeface="Microsoft YaHei"/>
                <a:ea typeface="Microsoft YaHei"/>
                <a:cs typeface="Microsoft YaHei"/>
              </a:rPr>
              <a:t>了发展。</a:t>
            </a:r>
            <a:endParaRPr lang="Microsoft YaHei" altLang="Microsoft YaHei" sz="1800" dirty="0"/>
          </a:p>
        </p:txBody>
      </p:sp>
      <p:sp>
        <p:nvSpPr>
          <p:cNvPr id="4624" name="textbox 462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62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10" name="group 610"/>
          <p:cNvGrpSpPr/>
          <p:nvPr/>
        </p:nvGrpSpPr>
        <p:grpSpPr>
          <a:xfrm rot="21600000">
            <a:off x="1584024" y="181482"/>
            <a:ext cx="2600974" cy="199231"/>
            <a:chOff x="0" y="0"/>
            <a:chExt cx="2600974" cy="199231"/>
          </a:xfrm>
        </p:grpSpPr>
        <p:pic>
          <p:nvPicPr>
            <p:cNvPr id="4628" name="picture 4628"/>
            <p:cNvPicPr>
              <a:picLocks noChangeAspect="1"/>
            </p:cNvPicPr>
            <p:nvPr/>
          </p:nvPicPr>
          <p:blipFill>
            <a:blip r:embed="rId3"/>
            <a:stretch>
              <a:fillRect/>
            </a:stretch>
          </p:blipFill>
          <p:spPr>
            <a:xfrm rot="21600000">
              <a:off x="12058" y="11350"/>
              <a:ext cx="2588915" cy="187881"/>
            </a:xfrm>
            <a:prstGeom prst="rect">
              <a:avLst/>
            </a:prstGeom>
          </p:spPr>
        </p:pic>
        <p:sp>
          <p:nvSpPr>
            <p:cNvPr id="4630" name="textbox 4630"/>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63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2" name="picture 572"/>
          <p:cNvPicPr>
            <a:picLocks noChangeAspect="1"/>
          </p:cNvPicPr>
          <p:nvPr/>
        </p:nvPicPr>
        <p:blipFill>
          <a:blip r:embed="rId2"/>
          <a:stretch>
            <a:fillRect/>
          </a:stretch>
        </p:blipFill>
        <p:spPr>
          <a:xfrm rot="21600000">
            <a:off x="0" y="0"/>
            <a:ext cx="12192000" cy="6858000"/>
          </a:xfrm>
          <a:prstGeom prst="rect">
            <a:avLst/>
          </a:prstGeom>
        </p:spPr>
      </p:pic>
      <p:sp>
        <p:nvSpPr>
          <p:cNvPr id="57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78" name="group 78"/>
          <p:cNvGrpSpPr/>
          <p:nvPr/>
        </p:nvGrpSpPr>
        <p:grpSpPr>
          <a:xfrm rot="21600000">
            <a:off x="4462266" y="1839467"/>
            <a:ext cx="3292674" cy="2420472"/>
            <a:chOff x="0" y="0"/>
            <a:chExt cx="3292674" cy="2420472"/>
          </a:xfrm>
        </p:grpSpPr>
        <p:sp>
          <p:nvSpPr>
            <p:cNvPr id="576" name="path"/>
            <p:cNvSpPr/>
            <p:nvPr/>
          </p:nvSpPr>
          <p:spPr>
            <a:xfrm>
              <a:off x="22808" y="861260"/>
              <a:ext cx="763636" cy="1505298"/>
            </a:xfrm>
            <a:custGeom>
              <a:avLst/>
              <a:gdLst/>
              <a:ahLst/>
              <a:cxnLst/>
              <a:rect l="0" t="0" r="0" b="0"/>
              <a:pathLst>
                <a:path w="1202" h="2370">
                  <a:moveTo>
                    <a:pt x="1193" y="4"/>
                  </a:moveTo>
                  <a:lnTo>
                    <a:pt x="8" y="2366"/>
                  </a:lnTo>
                </a:path>
              </a:pathLst>
            </a:custGeom>
            <a:noFill/>
            <a:ln w="12700" cap="flat">
              <a:solidFill>
                <a:srgbClr val="7F7F7F">
                  <a:alpha val="100000"/>
                </a:srgbClr>
              </a:solidFill>
              <a:prstDash val="solid"/>
              <a:miter lim="800000"/>
            </a:ln>
          </p:spPr>
          <p:txBody>
            <a:bodyPr rtlCol="0"/>
            <a:lstStyle/>
            <a:p>
              <a:pPr algn="ctr"/>
              <a:endParaRPr lang="zh-CN" altLang="en-US"/>
            </a:p>
          </p:txBody>
        </p:sp>
        <p:sp>
          <p:nvSpPr>
            <p:cNvPr id="578" name="path"/>
            <p:cNvSpPr/>
            <p:nvPr/>
          </p:nvSpPr>
          <p:spPr>
            <a:xfrm>
              <a:off x="0" y="2335277"/>
              <a:ext cx="68224" cy="85191"/>
            </a:xfrm>
            <a:custGeom>
              <a:avLst/>
              <a:gdLst/>
              <a:ahLst/>
              <a:cxnLst/>
              <a:rect l="0" t="0" r="0" b="0"/>
              <a:pathLst>
                <a:path w="107" h="134">
                  <a:moveTo>
                    <a:pt x="0" y="0"/>
                  </a:moveTo>
                  <a:lnTo>
                    <a:pt x="0" y="134"/>
                  </a:lnTo>
                  <a:lnTo>
                    <a:pt x="107" y="53"/>
                  </a:lnTo>
                  <a:lnTo>
                    <a:pt x="0" y="0"/>
                  </a:lnTo>
                  <a:close/>
                </a:path>
              </a:pathLst>
            </a:custGeom>
            <a:solidFill>
              <a:srgbClr val="7F7F7F">
                <a:alpha val="100000"/>
              </a:srgbClr>
            </a:solidFill>
            <a:ln cap="flat">
              <a:noFill/>
              <a:prstDash val="solid"/>
              <a:miter lim="0"/>
            </a:ln>
          </p:spPr>
          <p:txBody>
            <a:bodyPr rtlCol="0"/>
            <a:lstStyle/>
            <a:p>
              <a:pPr algn="ctr"/>
              <a:endParaRPr lang="zh-CN" altLang="en-US"/>
            </a:p>
          </p:txBody>
        </p:sp>
        <p:sp>
          <p:nvSpPr>
            <p:cNvPr id="580" name="path"/>
            <p:cNvSpPr/>
            <p:nvPr/>
          </p:nvSpPr>
          <p:spPr>
            <a:xfrm>
              <a:off x="2219809" y="860516"/>
              <a:ext cx="1042182" cy="1511181"/>
            </a:xfrm>
            <a:custGeom>
              <a:avLst/>
              <a:gdLst/>
              <a:ahLst/>
              <a:cxnLst/>
              <a:rect l="0" t="0" r="0" b="0"/>
              <a:pathLst>
                <a:path w="1641" h="2379">
                  <a:moveTo>
                    <a:pt x="8" y="5"/>
                  </a:moveTo>
                  <a:lnTo>
                    <a:pt x="1632" y="2374"/>
                  </a:lnTo>
                </a:path>
              </a:pathLst>
            </a:custGeom>
            <a:noFill/>
            <a:ln w="12700" cap="flat">
              <a:solidFill>
                <a:srgbClr val="7F7F7F">
                  <a:alpha val="100000"/>
                </a:srgbClr>
              </a:solidFill>
              <a:prstDash val="solid"/>
              <a:miter lim="800000"/>
            </a:ln>
          </p:spPr>
          <p:txBody>
            <a:bodyPr rtlCol="0"/>
            <a:lstStyle/>
            <a:p>
              <a:pPr algn="ctr"/>
              <a:endParaRPr lang="zh-CN" altLang="en-US"/>
            </a:p>
          </p:txBody>
        </p:sp>
        <p:sp>
          <p:nvSpPr>
            <p:cNvPr id="582" name="path"/>
            <p:cNvSpPr/>
            <p:nvPr/>
          </p:nvSpPr>
          <p:spPr>
            <a:xfrm>
              <a:off x="3218151" y="2336081"/>
              <a:ext cx="74523" cy="84391"/>
            </a:xfrm>
            <a:custGeom>
              <a:avLst/>
              <a:gdLst/>
              <a:ahLst/>
              <a:cxnLst/>
              <a:rect l="0" t="0" r="0" b="0"/>
              <a:pathLst>
                <a:path w="117" h="132">
                  <a:moveTo>
                    <a:pt x="98" y="0"/>
                  </a:moveTo>
                  <a:lnTo>
                    <a:pt x="117" y="132"/>
                  </a:lnTo>
                  <a:lnTo>
                    <a:pt x="0" y="67"/>
                  </a:lnTo>
                  <a:lnTo>
                    <a:pt x="98" y="0"/>
                  </a:lnTo>
                  <a:close/>
                </a:path>
              </a:pathLst>
            </a:custGeom>
            <a:solidFill>
              <a:srgbClr val="7F7F7F">
                <a:alpha val="100000"/>
              </a:srgbClr>
            </a:solidFill>
            <a:ln cap="flat">
              <a:noFill/>
              <a:prstDash val="solid"/>
              <a:miter lim="0"/>
            </a:ln>
          </p:spPr>
          <p:txBody>
            <a:bodyPr rtlCol="0"/>
            <a:lstStyle/>
            <a:p>
              <a:pPr algn="ctr"/>
              <a:endParaRPr lang="zh-CN" altLang="en-US"/>
            </a:p>
          </p:txBody>
        </p:sp>
        <p:sp>
          <p:nvSpPr>
            <p:cNvPr id="584" name="path"/>
            <p:cNvSpPr/>
            <p:nvPr/>
          </p:nvSpPr>
          <p:spPr>
            <a:xfrm>
              <a:off x="781817" y="0"/>
              <a:ext cx="1725168" cy="1726692"/>
            </a:xfrm>
            <a:custGeom>
              <a:avLst/>
              <a:gdLst/>
              <a:ahLst/>
              <a:cxnLst/>
              <a:rect l="0" t="0" r="0" b="0"/>
              <a:pathLst>
                <a:path w="2716" h="2719">
                  <a:moveTo>
                    <a:pt x="0" y="1359"/>
                  </a:moveTo>
                  <a:cubicBezTo>
                    <a:pt x="0" y="608"/>
                    <a:pt x="608" y="0"/>
                    <a:pt x="1358" y="0"/>
                  </a:cubicBezTo>
                  <a:cubicBezTo>
                    <a:pt x="2108" y="0"/>
                    <a:pt x="2716" y="608"/>
                    <a:pt x="2716" y="1359"/>
                  </a:cubicBezTo>
                  <a:cubicBezTo>
                    <a:pt x="2716" y="2110"/>
                    <a:pt x="2108" y="2719"/>
                    <a:pt x="1358" y="2719"/>
                  </a:cubicBezTo>
                  <a:cubicBezTo>
                    <a:pt x="608" y="2719"/>
                    <a:pt x="0" y="2110"/>
                    <a:pt x="0" y="1359"/>
                  </a:cubicBezTo>
                </a:path>
              </a:pathLst>
            </a:custGeom>
            <a:solidFill>
              <a:srgbClr val="00B075">
                <a:alpha val="100000"/>
              </a:srgbClr>
            </a:solidFill>
            <a:ln cap="flat">
              <a:noFill/>
              <a:prstDash val="solid"/>
              <a:miter lim="0"/>
            </a:ln>
          </p:spPr>
          <p:txBody>
            <a:bodyPr rtlCol="0"/>
            <a:lstStyle/>
            <a:p>
              <a:pPr algn="ctr"/>
              <a:endParaRPr lang="zh-CN" altLang="en-US"/>
            </a:p>
          </p:txBody>
        </p:sp>
      </p:grpSp>
      <p:grpSp>
        <p:nvGrpSpPr>
          <p:cNvPr id="80" name="group 80"/>
          <p:cNvGrpSpPr/>
          <p:nvPr/>
        </p:nvGrpSpPr>
        <p:grpSpPr>
          <a:xfrm rot="21600000">
            <a:off x="4462266" y="1839467"/>
            <a:ext cx="3292674" cy="2420472"/>
            <a:chOff x="0" y="0"/>
            <a:chExt cx="3292674" cy="2420472"/>
          </a:xfrm>
        </p:grpSpPr>
        <p:sp>
          <p:nvSpPr>
            <p:cNvPr id="586" name="textbox 586"/>
            <p:cNvSpPr/>
            <p:nvPr/>
          </p:nvSpPr>
          <p:spPr>
            <a:xfrm>
              <a:off x="-12700" y="-12700"/>
              <a:ext cx="3318509" cy="2501264"/>
            </a:xfrm>
            <a:prstGeom prst="rect">
              <a:avLst/>
            </a:prstGeom>
          </p:spPr>
          <p:txBody>
            <a:bodyPr vert="horz" wrap="square" lIns="0" tIns="0" rIns="0" bIns="0"/>
            <a:lstStyle/>
            <a:p>
              <a:pPr algn="l" rtl="0" eaLnBrk="0">
                <a:lnSpc>
                  <a:spcPct val="106000"/>
                </a:lnSpc>
                <a:tabLst/>
              </a:pPr>
              <a:endParaRPr lang="Arial" altLang="Arial" sz="1000" dirty="0"/>
            </a:p>
            <a:p>
              <a:pPr algn="l" rtl="0" eaLnBrk="0">
                <a:lnSpc>
                  <a:spcPct val="106000"/>
                </a:lnSpc>
                <a:tabLst/>
              </a:pPr>
              <a:endParaRPr lang="Arial" altLang="Arial" sz="1000" dirty="0"/>
            </a:p>
            <a:p>
              <a:pPr algn="l" rtl="0" eaLnBrk="0">
                <a:lnSpc>
                  <a:spcPct val="106000"/>
                </a:lnSpc>
                <a:tabLst/>
              </a:pPr>
              <a:endParaRPr lang="Arial" altLang="Arial" sz="1000" dirty="0"/>
            </a:p>
            <a:p>
              <a:pPr algn="l" rtl="0" eaLnBrk="0">
                <a:lnSpc>
                  <a:spcPct val="8393"/>
                </a:lnSpc>
                <a:tabLst/>
              </a:pPr>
              <a:endParaRPr lang="Arial" altLang="Arial" sz="100" dirty="0"/>
            </a:p>
            <a:p>
              <a:pPr marL="2661285" algn="l" rtl="0" eaLnBrk="0">
                <a:lnSpc>
                  <a:spcPts val="2496"/>
                </a:lnSpc>
                <a:tabLst/>
              </a:pPr>
              <a:r>
                <a:rPr sz="1800" kern="0" spc="-20" dirty="0">
                  <a:ln w="6350" cap="flat" cmpd="sng">
                    <a:solidFill>
                      <a:srgbClr val="7F7F7F">
                        <a:alpha val="100000"/>
                      </a:srgbClr>
                    </a:solidFill>
                    <a:prstDash val="solid"/>
                    <a:miter lim="0"/>
                  </a:ln>
                  <a:solidFill>
                    <a:srgbClr val="7F7F7F">
                      <a:alpha val="100000"/>
                    </a:srgbClr>
                  </a:solidFill>
                  <a:latin typeface="Wingdings"/>
                  <a:ea typeface="Wingdings"/>
                  <a:cs typeface="Wingdings"/>
                </a:rPr>
                <a:t>.</a:t>
              </a:r>
              <a:endParaRPr lang="Wingdings" altLang="Wingdings" sz="1800" dirty="0"/>
            </a:p>
          </p:txBody>
        </p:sp>
      </p:grpSp>
      <p:sp>
        <p:nvSpPr>
          <p:cNvPr id="588" name="textbox 588"/>
          <p:cNvSpPr/>
          <p:nvPr/>
        </p:nvSpPr>
        <p:spPr>
          <a:xfrm>
            <a:off x="518159" y="2342381"/>
            <a:ext cx="3618229" cy="1910714"/>
          </a:xfrm>
          <a:prstGeom prst="rect">
            <a:avLst/>
          </a:prstGeom>
          <a:solidFill>
            <a:srgbClr val="5B9BD5">
              <a:alpha val="96078"/>
            </a:srgbClr>
          </a:solidFill>
        </p:spPr>
        <p:txBody>
          <a:bodyPr vert="horz" wrap="square" lIns="0" tIns="0" rIns="0" bIns="0"/>
          <a:lstStyle/>
          <a:p>
            <a:pPr algn="l" rtl="0" eaLnBrk="0">
              <a:lnSpc>
                <a:spcPct val="129000"/>
              </a:lnSpc>
              <a:tabLst/>
            </a:pPr>
            <a:endParaRPr lang="Arial" altLang="Arial" sz="1000" dirty="0"/>
          </a:p>
          <a:p>
            <a:pPr algn="l" rtl="0" eaLnBrk="0">
              <a:lnSpc>
                <a:spcPct val="8598"/>
              </a:lnSpc>
              <a:tabLst/>
            </a:pPr>
            <a:endParaRPr lang="Arial" altLang="Arial" sz="100" dirty="0"/>
          </a:p>
          <a:p>
            <a:pPr marL="198120" algn="l" rtl="0" eaLnBrk="0">
              <a:lnSpc>
                <a:spcPts val="2064"/>
              </a:lnSpc>
              <a:tabLst/>
            </a:pPr>
            <a:r>
              <a:rPr sz="1700" kern="0" spc="-16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700" kern="0" spc="-380" dirty="0">
                <a:solidFill>
                  <a:srgbClr val="FFFFFF">
                    <a:alpha val="100000"/>
                  </a:srgbClr>
                </a:solidFill>
                <a:latin typeface="Wingdings"/>
                <a:ea typeface="Wingdings"/>
                <a:cs typeface="Wingdings"/>
              </a:rPr>
              <a:t> </a:t>
            </a:r>
            <a:r>
              <a:rPr sz="1700" kern="0" spc="-160" dirty="0">
                <a:solidFill>
                  <a:srgbClr val="FFFFFF">
                    <a:alpha val="100000"/>
                  </a:srgbClr>
                </a:solidFill>
                <a:latin typeface="Microsoft YaHei"/>
                <a:ea typeface="Microsoft YaHei"/>
                <a:cs typeface="Microsoft YaHei"/>
              </a:rPr>
              <a:t>保：保其身体；</a:t>
            </a:r>
            <a:endParaRPr lang="Microsoft YaHei" altLang="Microsoft YaHei" sz="1700" dirty="0"/>
          </a:p>
          <a:p>
            <a:pPr marL="198120" algn="l" rtl="0" eaLnBrk="0">
              <a:lnSpc>
                <a:spcPts val="2187"/>
              </a:lnSpc>
              <a:spcBef>
                <a:spcPts val="839"/>
              </a:spcBef>
              <a:tabLst/>
            </a:pPr>
            <a:r>
              <a:rPr sz="1800" kern="0" spc="-15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450" dirty="0">
                <a:solidFill>
                  <a:srgbClr val="FFFFFF">
                    <a:alpha val="100000"/>
                  </a:srgbClr>
                </a:solidFill>
                <a:latin typeface="Wingdings"/>
                <a:ea typeface="Wingdings"/>
                <a:cs typeface="Wingdings"/>
              </a:rPr>
              <a:t> </a:t>
            </a:r>
            <a:r>
              <a:rPr sz="1800" kern="0" spc="-150" dirty="0">
                <a:solidFill>
                  <a:srgbClr val="FFFFFF">
                    <a:alpha val="100000"/>
                  </a:srgbClr>
                </a:solidFill>
                <a:latin typeface="Microsoft YaHei"/>
                <a:ea typeface="Microsoft YaHei"/>
                <a:cs typeface="Microsoft YaHei"/>
              </a:rPr>
              <a:t>傅：傅之道义（培养道德</a:t>
            </a:r>
            <a:r>
              <a:rPr sz="1800" kern="0" spc="-50" dirty="0">
                <a:solidFill>
                  <a:srgbClr val="FFFFFF">
                    <a:alpha val="100000"/>
                  </a:srgbClr>
                </a:solidFill>
                <a:latin typeface="Microsoft YaHei"/>
                <a:ea typeface="Microsoft YaHei"/>
                <a:cs typeface="Microsoft YaHei"/>
              </a:rPr>
              <a:t>）</a:t>
            </a:r>
            <a:r>
              <a:rPr sz="1800" kern="0" spc="80" dirty="0">
                <a:solidFill>
                  <a:srgbClr val="FFFFFF">
                    <a:alpha val="100000"/>
                  </a:srgbClr>
                </a:solidFill>
                <a:latin typeface="Microsoft YaHei"/>
                <a:ea typeface="Microsoft YaHei"/>
                <a:cs typeface="Microsoft YaHei"/>
              </a:rPr>
              <a:t>  </a:t>
            </a:r>
            <a:r>
              <a:rPr sz="1800" kern="0" spc="-50" dirty="0">
                <a:solidFill>
                  <a:srgbClr val="FFFFFF">
                    <a:alpha val="100000"/>
                  </a:srgbClr>
                </a:solidFill>
                <a:latin typeface="Microsoft YaHei"/>
                <a:ea typeface="Microsoft YaHei"/>
                <a:cs typeface="Microsoft YaHei"/>
              </a:rPr>
              <a:t>；</a:t>
            </a:r>
            <a:endParaRPr lang="Microsoft YaHei" altLang="Microsoft YaHei" sz="1800" dirty="0"/>
          </a:p>
          <a:p>
            <a:pPr algn="l" rtl="0" eaLnBrk="0">
              <a:lnSpc>
                <a:spcPct val="102000"/>
              </a:lnSpc>
              <a:tabLst/>
            </a:pPr>
            <a:endParaRPr lang="Arial" altLang="Arial" sz="600" dirty="0"/>
          </a:p>
          <a:p>
            <a:pPr marL="523875" indent="-325754" algn="l" rtl="0" eaLnBrk="0">
              <a:lnSpc>
                <a:spcPct val="116000"/>
              </a:lnSpc>
              <a:tabLst/>
            </a:pPr>
            <a:r>
              <a:rPr sz="1800" kern="0" spc="-6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370" dirty="0">
                <a:solidFill>
                  <a:srgbClr val="FFFFFF">
                    <a:alpha val="100000"/>
                  </a:srgbClr>
                </a:solidFill>
                <a:latin typeface="Wingdings"/>
                <a:ea typeface="Wingdings"/>
                <a:cs typeface="Wingdings"/>
              </a:rPr>
              <a:t> </a:t>
            </a:r>
            <a:r>
              <a:rPr sz="1800" kern="0" spc="-60" dirty="0">
                <a:solidFill>
                  <a:srgbClr val="FFFFFF">
                    <a:alpha val="100000"/>
                  </a:srgbClr>
                </a:solidFill>
                <a:latin typeface="Microsoft YaHei"/>
                <a:ea typeface="Microsoft YaHei"/>
                <a:cs typeface="Microsoft YaHei"/>
              </a:rPr>
              <a:t>师：道之教训（文化知识及</a:t>
            </a:r>
            <a:r>
              <a:rPr sz="1800" kern="0" spc="0" dirty="0">
                <a:solidFill>
                  <a:srgbClr val="FFFFFF">
                    <a:alpha val="100000"/>
                  </a:srgbClr>
                </a:solidFill>
                <a:latin typeface="Microsoft YaHei"/>
                <a:ea typeface="Microsoft YaHei"/>
                <a:cs typeface="Microsoft YaHei"/>
              </a:rPr>
              <a:t>     </a:t>
            </a:r>
            <a:r>
              <a:rPr sz="1800" kern="0" spc="10" dirty="0">
                <a:solidFill>
                  <a:srgbClr val="FFFFFF">
                    <a:alpha val="100000"/>
                  </a:srgbClr>
                </a:solidFill>
                <a:latin typeface="Microsoft YaHei"/>
                <a:ea typeface="Microsoft YaHei"/>
                <a:cs typeface="Microsoft YaHei"/>
              </a:rPr>
              <a:t>统治经验的传授）。</a:t>
            </a:r>
            <a:endParaRPr lang="Microsoft YaHei" altLang="Microsoft YaHei" sz="1800" dirty="0"/>
          </a:p>
        </p:txBody>
      </p:sp>
      <p:sp>
        <p:nvSpPr>
          <p:cNvPr id="590" name="textbox 590"/>
          <p:cNvSpPr/>
          <p:nvPr/>
        </p:nvSpPr>
        <p:spPr>
          <a:xfrm>
            <a:off x="6234683" y="4259579"/>
            <a:ext cx="3013075" cy="1653539"/>
          </a:xfrm>
          <a:prstGeom prst="rect">
            <a:avLst/>
          </a:prstGeom>
          <a:solidFill>
            <a:srgbClr val="F5A63E"/>
          </a:solidFill>
        </p:spPr>
        <p:txBody>
          <a:bodyPr vert="horz" wrap="square" lIns="0" tIns="0" rIns="0" bIns="0"/>
          <a:lstStyle/>
          <a:p>
            <a:pPr algn="l" rtl="0" eaLnBrk="0">
              <a:lnSpc>
                <a:spcPct val="114000"/>
              </a:lnSpc>
              <a:tabLst/>
            </a:pPr>
            <a:endParaRPr lang="Arial" altLang="Arial" sz="1000" dirty="0"/>
          </a:p>
          <a:p>
            <a:pPr algn="l" rtl="0" eaLnBrk="0">
              <a:lnSpc>
                <a:spcPct val="115000"/>
              </a:lnSpc>
              <a:tabLst/>
            </a:pPr>
            <a:endParaRPr lang="Arial" altLang="Arial" sz="1000" dirty="0"/>
          </a:p>
          <a:p>
            <a:pPr algn="l" rtl="0" eaLnBrk="0">
              <a:lnSpc>
                <a:spcPct val="9441"/>
              </a:lnSpc>
              <a:tabLst/>
            </a:pPr>
            <a:endParaRPr lang="Arial" altLang="Arial" sz="100" dirty="0"/>
          </a:p>
          <a:p>
            <a:pPr marL="304800" algn="l" rtl="0" eaLnBrk="0">
              <a:lnSpc>
                <a:spcPct val="90000"/>
              </a:lnSpc>
              <a:tabLst/>
            </a:pPr>
            <a:r>
              <a:rPr sz="2400" kern="0" spc="-10" dirty="0">
                <a:solidFill>
                  <a:srgbClr val="FFFFFF">
                    <a:alpha val="100000"/>
                  </a:srgbClr>
                </a:solidFill>
                <a:latin typeface="Microsoft YaHei"/>
                <a:ea typeface="Microsoft YaHei"/>
                <a:cs typeface="Microsoft YaHei"/>
              </a:rPr>
              <a:t>另设“三少”：少</a:t>
            </a:r>
            <a:endParaRPr lang="Microsoft YaHei" altLang="Microsoft YaHei" sz="2400" dirty="0"/>
          </a:p>
          <a:p>
            <a:pPr marL="455930" algn="l" rtl="0" eaLnBrk="0">
              <a:lnSpc>
                <a:spcPct val="90000"/>
              </a:lnSpc>
              <a:spcBef>
                <a:spcPts val="289"/>
              </a:spcBef>
              <a:tabLst/>
            </a:pPr>
            <a:r>
              <a:rPr sz="2400" kern="0" spc="-10" dirty="0">
                <a:solidFill>
                  <a:srgbClr val="FFFFFF">
                    <a:alpha val="100000"/>
                  </a:srgbClr>
                </a:solidFill>
                <a:latin typeface="Microsoft YaHei"/>
                <a:ea typeface="Microsoft YaHei"/>
                <a:cs typeface="Microsoft YaHei"/>
              </a:rPr>
              <a:t>保、少傅、少师</a:t>
            </a:r>
            <a:endParaRPr lang="Microsoft YaHei" altLang="Microsoft YaHei" sz="2400" dirty="0"/>
          </a:p>
        </p:txBody>
      </p:sp>
      <p:sp>
        <p:nvSpPr>
          <p:cNvPr id="592" name="textbox 592"/>
          <p:cNvSpPr/>
          <p:nvPr/>
        </p:nvSpPr>
        <p:spPr>
          <a:xfrm>
            <a:off x="2956560" y="4259579"/>
            <a:ext cx="3013075" cy="1653539"/>
          </a:xfrm>
          <a:prstGeom prst="rect">
            <a:avLst/>
          </a:prstGeom>
          <a:solidFill>
            <a:srgbClr val="F5A63E"/>
          </a:solidFill>
        </p:spPr>
        <p:txBody>
          <a:bodyPr vert="horz" wrap="square" lIns="0" tIns="0" rIns="0" bIns="0"/>
          <a:lstStyle/>
          <a:p>
            <a:pPr algn="l" rtl="0" eaLnBrk="0">
              <a:lnSpc>
                <a:spcPct val="114000"/>
              </a:lnSpc>
              <a:tabLst/>
            </a:pPr>
            <a:endParaRPr lang="Arial" altLang="Arial" sz="1000" dirty="0"/>
          </a:p>
          <a:p>
            <a:pPr algn="l" rtl="0" eaLnBrk="0">
              <a:lnSpc>
                <a:spcPct val="115000"/>
              </a:lnSpc>
              <a:tabLst/>
            </a:pPr>
            <a:endParaRPr lang="Arial" altLang="Arial" sz="1000" dirty="0"/>
          </a:p>
          <a:p>
            <a:pPr algn="l" rtl="0" eaLnBrk="0">
              <a:lnSpc>
                <a:spcPct val="9809"/>
              </a:lnSpc>
              <a:tabLst/>
            </a:pPr>
            <a:endParaRPr lang="Arial" altLang="Arial" sz="100" dirty="0"/>
          </a:p>
          <a:p>
            <a:pPr marL="320040" indent="-13334" algn="l" rtl="0" eaLnBrk="0">
              <a:lnSpc>
                <a:spcPct val="95000"/>
              </a:lnSpc>
              <a:tabLst/>
            </a:pPr>
            <a:r>
              <a:rPr sz="2400" kern="0" spc="-10" dirty="0">
                <a:solidFill>
                  <a:srgbClr val="FFFFFF">
                    <a:alpha val="100000"/>
                  </a:srgbClr>
                </a:solidFill>
                <a:latin typeface="Microsoft YaHei"/>
                <a:ea typeface="Microsoft YaHei"/>
                <a:cs typeface="Microsoft YaHei"/>
              </a:rPr>
              <a:t>设太保、太傅、太</a:t>
            </a:r>
            <a:r>
              <a:rPr sz="2400" kern="0" spc="0" dirty="0">
                <a:solidFill>
                  <a:srgbClr val="FFFFFF">
                    <a:alpha val="100000"/>
                  </a:srgbClr>
                </a:solidFill>
                <a:latin typeface="Microsoft YaHei"/>
                <a:ea typeface="Microsoft YaHei"/>
                <a:cs typeface="Microsoft YaHei"/>
              </a:rPr>
              <a:t>    </a:t>
            </a:r>
            <a:r>
              <a:rPr sz="2400" kern="0" spc="-30" dirty="0">
                <a:solidFill>
                  <a:srgbClr val="FFFFFF">
                    <a:alpha val="100000"/>
                  </a:srgbClr>
                </a:solidFill>
                <a:latin typeface="Microsoft YaHei"/>
                <a:ea typeface="Microsoft YaHei"/>
                <a:cs typeface="Microsoft YaHei"/>
              </a:rPr>
              <a:t>师，合称“三公”</a:t>
            </a:r>
            <a:endParaRPr lang="Microsoft YaHei" altLang="Microsoft YaHei" sz="2400" dirty="0"/>
          </a:p>
        </p:txBody>
      </p:sp>
      <p:grpSp>
        <p:nvGrpSpPr>
          <p:cNvPr id="82" name="group 82"/>
          <p:cNvGrpSpPr/>
          <p:nvPr/>
        </p:nvGrpSpPr>
        <p:grpSpPr>
          <a:xfrm rot="21600000">
            <a:off x="9190367" y="4737714"/>
            <a:ext cx="2699880" cy="1568602"/>
            <a:chOff x="0" y="0"/>
            <a:chExt cx="2699880" cy="1568602"/>
          </a:xfrm>
        </p:grpSpPr>
        <p:sp>
          <p:nvSpPr>
            <p:cNvPr id="594" name="path"/>
            <p:cNvSpPr/>
            <p:nvPr/>
          </p:nvSpPr>
          <p:spPr>
            <a:xfrm>
              <a:off x="0" y="0"/>
              <a:ext cx="2699880" cy="1568602"/>
            </a:xfrm>
            <a:custGeom>
              <a:avLst/>
              <a:gdLst/>
              <a:ahLst/>
              <a:cxnLst/>
              <a:rect l="0" t="0" r="0" b="0"/>
              <a:pathLst>
                <a:path w="4251" h="2470">
                  <a:moveTo>
                    <a:pt x="651" y="870"/>
                  </a:moveTo>
                  <a:cubicBezTo>
                    <a:pt x="651" y="693"/>
                    <a:pt x="795" y="550"/>
                    <a:pt x="971" y="550"/>
                  </a:cubicBezTo>
                  <a:lnTo>
                    <a:pt x="1251" y="550"/>
                  </a:lnTo>
                  <a:lnTo>
                    <a:pt x="0" y="0"/>
                  </a:lnTo>
                  <a:lnTo>
                    <a:pt x="2151" y="550"/>
                  </a:lnTo>
                  <a:lnTo>
                    <a:pt x="3931" y="550"/>
                  </a:lnTo>
                  <a:cubicBezTo>
                    <a:pt x="4108" y="550"/>
                    <a:pt x="4251" y="693"/>
                    <a:pt x="4251" y="870"/>
                  </a:cubicBezTo>
                  <a:lnTo>
                    <a:pt x="4251" y="870"/>
                  </a:lnTo>
                  <a:lnTo>
                    <a:pt x="4251" y="1350"/>
                  </a:lnTo>
                  <a:lnTo>
                    <a:pt x="4251" y="2150"/>
                  </a:lnTo>
                  <a:cubicBezTo>
                    <a:pt x="4251" y="2326"/>
                    <a:pt x="4108" y="2470"/>
                    <a:pt x="3931" y="2470"/>
                  </a:cubicBezTo>
                  <a:lnTo>
                    <a:pt x="2151" y="2470"/>
                  </a:lnTo>
                  <a:lnTo>
                    <a:pt x="1251" y="2470"/>
                  </a:lnTo>
                  <a:lnTo>
                    <a:pt x="971" y="2470"/>
                  </a:lnTo>
                  <a:cubicBezTo>
                    <a:pt x="795" y="2470"/>
                    <a:pt x="651" y="2326"/>
                    <a:pt x="651" y="2150"/>
                  </a:cubicBezTo>
                  <a:lnTo>
                    <a:pt x="651" y="1350"/>
                  </a:lnTo>
                  <a:lnTo>
                    <a:pt x="651" y="870"/>
                  </a:lnTo>
                  <a:close/>
                </a:path>
              </a:pathLst>
            </a:custGeom>
            <a:solidFill>
              <a:srgbClr val="5B9BD5">
                <a:alpha val="100000"/>
              </a:srgbClr>
            </a:solidFill>
            <a:ln cap="flat">
              <a:noFill/>
              <a:prstDash val="solid"/>
              <a:miter lim="0"/>
            </a:ln>
          </p:spPr>
          <p:txBody>
            <a:bodyPr rtlCol="0"/>
            <a:lstStyle/>
            <a:p>
              <a:pPr algn="ctr"/>
              <a:endParaRPr lang="zh-CN" altLang="en-US"/>
            </a:p>
          </p:txBody>
        </p:sp>
        <p:sp>
          <p:nvSpPr>
            <p:cNvPr id="596" name="textbox 596"/>
            <p:cNvSpPr/>
            <p:nvPr/>
          </p:nvSpPr>
          <p:spPr>
            <a:xfrm>
              <a:off x="-12700" y="-12700"/>
              <a:ext cx="2725420" cy="1617980"/>
            </a:xfrm>
            <a:prstGeom prst="rect">
              <a:avLst/>
            </a:prstGeom>
          </p:spPr>
          <p:txBody>
            <a:bodyPr vert="horz" wrap="square" lIns="0" tIns="0" rIns="0" bIns="0"/>
            <a:lstStyle/>
            <a:p>
              <a:pPr algn="l" rtl="0" eaLnBrk="0">
                <a:lnSpc>
                  <a:spcPct val="116000"/>
                </a:lnSpc>
                <a:tabLst/>
              </a:pPr>
              <a:endParaRPr lang="Arial" altLang="Arial" sz="1000" dirty="0"/>
            </a:p>
            <a:p>
              <a:pPr algn="l" rtl="0" eaLnBrk="0">
                <a:lnSpc>
                  <a:spcPct val="116000"/>
                </a:lnSpc>
                <a:tabLst/>
              </a:pPr>
              <a:endParaRPr lang="Arial" altLang="Arial" sz="1000" dirty="0"/>
            </a:p>
            <a:p>
              <a:pPr algn="l" rtl="0" eaLnBrk="0">
                <a:lnSpc>
                  <a:spcPct val="116000"/>
                </a:lnSpc>
                <a:tabLst/>
              </a:pPr>
              <a:endParaRPr lang="Arial" altLang="Arial" sz="1000" dirty="0"/>
            </a:p>
            <a:p>
              <a:pPr marL="596900" algn="l" rtl="0" eaLnBrk="0">
                <a:lnSpc>
                  <a:spcPct val="96000"/>
                </a:lnSpc>
                <a:spcBef>
                  <a:spcPts val="4"/>
                </a:spcBef>
                <a:tabLst/>
              </a:pPr>
              <a:r>
                <a:rPr sz="1800" kern="0" spc="-16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390" dirty="0">
                  <a:solidFill>
                    <a:srgbClr val="FFFFFF">
                      <a:alpha val="100000"/>
                    </a:srgbClr>
                  </a:solidFill>
                  <a:latin typeface="Wingdings"/>
                  <a:ea typeface="Wingdings"/>
                  <a:cs typeface="Wingdings"/>
                </a:rPr>
                <a:t> </a:t>
              </a:r>
              <a:r>
                <a:rPr sz="1800" kern="0" spc="-160" dirty="0">
                  <a:solidFill>
                    <a:srgbClr val="FFFFFF">
                      <a:alpha val="100000"/>
                    </a:srgbClr>
                  </a:solidFill>
                  <a:latin typeface="Microsoft YaHei"/>
                  <a:ea typeface="Microsoft YaHei"/>
                  <a:cs typeface="Microsoft YaHei"/>
                </a:rPr>
                <a:t>为副职，时常</a:t>
              </a:r>
              <a:endParaRPr lang="Microsoft YaHei" altLang="Microsoft YaHei" sz="1800" dirty="0"/>
            </a:p>
            <a:p>
              <a:pPr marL="931544" indent="-8254" algn="l" rtl="0" eaLnBrk="0">
                <a:lnSpc>
                  <a:spcPct val="135000"/>
                </a:lnSpc>
                <a:spcBef>
                  <a:spcPts val="34"/>
                </a:spcBef>
                <a:tabLst/>
              </a:pPr>
              <a:r>
                <a:rPr sz="1800" kern="0" spc="-170" dirty="0">
                  <a:solidFill>
                    <a:srgbClr val="FFFFFF">
                      <a:alpha val="100000"/>
                    </a:srgbClr>
                  </a:solidFill>
                  <a:latin typeface="Microsoft YaHei"/>
                  <a:ea typeface="Microsoft YaHei"/>
                  <a:cs typeface="Microsoft YaHei"/>
                </a:rPr>
                <a:t>伴太子左右，</a:t>
              </a:r>
              <a:r>
                <a:rPr sz="1800" kern="0" spc="0" dirty="0">
                  <a:solidFill>
                    <a:srgbClr val="FFFFFF">
                      <a:alpha val="100000"/>
                    </a:srgbClr>
                  </a:solidFill>
                  <a:latin typeface="Microsoft YaHei"/>
                  <a:ea typeface="Microsoft YaHei"/>
                  <a:cs typeface="Microsoft YaHei"/>
                </a:rPr>
                <a:t>         </a:t>
              </a:r>
              <a:r>
                <a:rPr sz="1800" kern="0" spc="30" dirty="0">
                  <a:solidFill>
                    <a:srgbClr val="FFFFFF">
                      <a:alpha val="100000"/>
                    </a:srgbClr>
                  </a:solidFill>
                  <a:latin typeface="Microsoft YaHei"/>
                  <a:ea typeface="Microsoft YaHei"/>
                  <a:cs typeface="Microsoft YaHei"/>
                </a:rPr>
                <a:t>以影响太子</a:t>
              </a:r>
              <a:endParaRPr lang="Microsoft YaHei" altLang="Microsoft YaHei" sz="1800" dirty="0"/>
            </a:p>
          </p:txBody>
        </p:sp>
      </p:grpSp>
      <p:sp>
        <p:nvSpPr>
          <p:cNvPr id="598" name="path"/>
          <p:cNvSpPr/>
          <p:nvPr/>
        </p:nvSpPr>
        <p:spPr>
          <a:xfrm>
            <a:off x="1458465" y="1301496"/>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600" name="textbox 600"/>
          <p:cNvSpPr/>
          <p:nvPr/>
        </p:nvSpPr>
        <p:spPr>
          <a:xfrm>
            <a:off x="1562379" y="550005"/>
            <a:ext cx="2764789" cy="1192530"/>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贾谊的学前教育思想</a:t>
            </a:r>
            <a:endParaRPr lang="Microsoft YaHei" altLang="Microsoft YaHei" sz="24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4000"/>
              </a:lnSpc>
              <a:tabLst/>
            </a:pPr>
            <a:endParaRPr lang="Arial" altLang="Arial" sz="1000" dirty="0"/>
          </a:p>
          <a:p>
            <a:pPr algn="l" rtl="0" eaLnBrk="0">
              <a:lnSpc>
                <a:spcPct val="101000"/>
              </a:lnSpc>
              <a:tabLst/>
            </a:pPr>
            <a:endParaRPr lang="Arial" altLang="Arial" sz="500" dirty="0"/>
          </a:p>
          <a:p>
            <a:pPr marL="137160" algn="l" rtl="0" eaLnBrk="0">
              <a:lnSpc>
                <a:spcPct val="93000"/>
              </a:lnSpc>
              <a:spcBef>
                <a:spcPts val="5"/>
              </a:spcBef>
              <a:tabLst/>
            </a:pPr>
            <a:r>
              <a:rPr sz="2700" kern="0" spc="-10" baseline="13504" dirty="0">
                <a:solidFill>
                  <a:srgbClr val="FFFFFF">
                    <a:alpha val="100000"/>
                  </a:srgbClr>
                </a:solidFill>
                <a:latin typeface="Microsoft YaHei"/>
                <a:ea typeface="Microsoft YaHei"/>
                <a:cs typeface="Microsoft YaHei"/>
              </a:rPr>
              <a:t>三、</a:t>
            </a:r>
            <a:r>
              <a:rPr sz="1700" kern="0" spc="60" dirty="0">
                <a:solidFill>
                  <a:srgbClr val="FFFFFF">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贾谊教育思想</a:t>
            </a:r>
            <a:endParaRPr lang="Microsoft YaHei" altLang="Microsoft YaHei" sz="2000" dirty="0"/>
          </a:p>
        </p:txBody>
      </p:sp>
      <p:grpSp>
        <p:nvGrpSpPr>
          <p:cNvPr id="84" name="group 84"/>
          <p:cNvGrpSpPr/>
          <p:nvPr/>
        </p:nvGrpSpPr>
        <p:grpSpPr>
          <a:xfrm rot="21600000">
            <a:off x="22810" y="30747"/>
            <a:ext cx="1312240" cy="1312240"/>
            <a:chOff x="0" y="0"/>
            <a:chExt cx="1312240" cy="1312240"/>
          </a:xfrm>
        </p:grpSpPr>
        <p:sp>
          <p:nvSpPr>
            <p:cNvPr id="602" name="path"/>
            <p:cNvSpPr/>
            <p:nvPr/>
          </p:nvSpPr>
          <p:spPr>
            <a:xfrm>
              <a:off x="0" y="0"/>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604" name="textbox 604"/>
            <p:cNvSpPr/>
            <p:nvPr/>
          </p:nvSpPr>
          <p:spPr>
            <a:xfrm>
              <a:off x="-12700" y="-12700"/>
              <a:ext cx="1337944" cy="1452244"/>
            </a:xfrm>
            <a:prstGeom prst="rect">
              <a:avLst/>
            </a:prstGeom>
          </p:spPr>
          <p:txBody>
            <a:bodyPr vert="horz" wrap="square" lIns="0" tIns="0" rIns="0" bIns="0"/>
            <a:lstStyle/>
            <a:p>
              <a:pPr algn="l" rtl="0" eaLnBrk="0">
                <a:lnSpc>
                  <a:spcPct val="136000"/>
                </a:lnSpc>
                <a:tabLst/>
              </a:pPr>
              <a:endParaRPr lang="Arial" altLang="Arial" sz="1000" dirty="0"/>
            </a:p>
            <a:p>
              <a:pPr algn="l" rtl="0" eaLnBrk="0">
                <a:lnSpc>
                  <a:spcPct val="136000"/>
                </a:lnSpc>
                <a:tabLst/>
              </a:pPr>
              <a:endParaRPr lang="Arial" altLang="Arial" sz="1000" dirty="0"/>
            </a:p>
            <a:p>
              <a:pPr algn="l" rtl="0" eaLnBrk="0">
                <a:lnSpc>
                  <a:spcPct val="8527"/>
                </a:lnSpc>
                <a:tabLst/>
              </a:pPr>
              <a:endParaRPr lang="Arial" altLang="Arial" sz="100" dirty="0"/>
            </a:p>
            <a:p>
              <a:pPr marL="349884"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grpSp>
      <p:sp>
        <p:nvSpPr>
          <p:cNvPr id="606" name="textbox 606"/>
          <p:cNvSpPr/>
          <p:nvPr/>
        </p:nvSpPr>
        <p:spPr>
          <a:xfrm>
            <a:off x="7424606" y="2310090"/>
            <a:ext cx="967739" cy="627380"/>
          </a:xfrm>
          <a:prstGeom prst="rect">
            <a:avLst/>
          </a:prstGeom>
        </p:spPr>
        <p:txBody>
          <a:bodyPr vert="horz" wrap="square" lIns="0" tIns="0" rIns="0" bIns="0"/>
          <a:lstStyle/>
          <a:p>
            <a:pPr algn="l" rtl="0" eaLnBrk="0">
              <a:lnSpc>
                <a:spcPct val="89536"/>
              </a:lnSpc>
              <a:tabLst/>
            </a:pPr>
            <a:endParaRPr lang="Arial" altLang="Arial" sz="100" dirty="0"/>
          </a:p>
          <a:p>
            <a:pPr marL="12700" algn="l" rtl="0" eaLnBrk="0">
              <a:lnSpc>
                <a:spcPct val="85000"/>
              </a:lnSpc>
              <a:tabLst/>
            </a:pPr>
            <a:r>
              <a:rPr sz="1800" kern="0" spc="50" dirty="0">
                <a:solidFill>
                  <a:srgbClr val="7F7F7F">
                    <a:alpha val="100000"/>
                  </a:srgbClr>
                </a:solidFill>
                <a:latin typeface="Microsoft YaHei"/>
                <a:ea typeface="Microsoft YaHei"/>
                <a:cs typeface="Microsoft YaHei"/>
              </a:rPr>
              <a:t>殷商建立</a:t>
            </a:r>
            <a:endParaRPr lang="Microsoft YaHei" altLang="Microsoft YaHei" sz="1800" dirty="0"/>
          </a:p>
          <a:p>
            <a:pPr marL="15875" algn="l" rtl="0" eaLnBrk="0">
              <a:lnSpc>
                <a:spcPts val="2896"/>
              </a:lnSpc>
              <a:tabLst/>
            </a:pPr>
            <a:r>
              <a:rPr sz="1800" kern="0" spc="40" dirty="0">
                <a:solidFill>
                  <a:srgbClr val="7F7F7F">
                    <a:alpha val="100000"/>
                  </a:srgbClr>
                </a:solidFill>
                <a:latin typeface="Microsoft YaHei"/>
                <a:ea typeface="Microsoft YaHei"/>
                <a:cs typeface="Microsoft YaHei"/>
              </a:rPr>
              <a:t>西周继承</a:t>
            </a:r>
            <a:endParaRPr lang="Microsoft YaHei" altLang="Microsoft YaHei" sz="1800" dirty="0"/>
          </a:p>
        </p:txBody>
      </p:sp>
      <p:sp>
        <p:nvSpPr>
          <p:cNvPr id="608" name="textbox 608"/>
          <p:cNvSpPr/>
          <p:nvPr/>
        </p:nvSpPr>
        <p:spPr>
          <a:xfrm>
            <a:off x="5315810" y="2415423"/>
            <a:ext cx="1442085" cy="410209"/>
          </a:xfrm>
          <a:prstGeom prst="rect">
            <a:avLst/>
          </a:prstGeom>
        </p:spPr>
        <p:txBody>
          <a:bodyPr vert="horz" wrap="square" lIns="0" tIns="0" rIns="0" bIns="0"/>
          <a:lstStyle/>
          <a:p>
            <a:pPr algn="l" rtl="0" eaLnBrk="0">
              <a:lnSpc>
                <a:spcPct val="94336"/>
              </a:lnSpc>
              <a:tabLst/>
            </a:pPr>
            <a:endParaRPr lang="Arial" altLang="Arial" sz="100" dirty="0"/>
          </a:p>
          <a:p>
            <a:pPr marL="12700" algn="l" rtl="0" eaLnBrk="0">
              <a:lnSpc>
                <a:spcPct val="93000"/>
              </a:lnSpc>
              <a:tabLst/>
            </a:pPr>
            <a:r>
              <a:rPr sz="2700" kern="0" spc="80" dirty="0">
                <a:solidFill>
                  <a:srgbClr val="FFFFFF">
                    <a:alpha val="100000"/>
                  </a:srgbClr>
                </a:solidFill>
                <a:latin typeface="Microsoft YaHei"/>
                <a:ea typeface="Microsoft YaHei"/>
                <a:cs typeface="Microsoft YaHei"/>
              </a:rPr>
              <a:t>保傅之教</a:t>
            </a:r>
            <a:endParaRPr lang="Microsoft YaHei" altLang="Microsoft YaHei" sz="2700" dirty="0"/>
          </a:p>
        </p:txBody>
      </p:sp>
      <p:grpSp>
        <p:nvGrpSpPr>
          <p:cNvPr id="86" name="group 86"/>
          <p:cNvGrpSpPr/>
          <p:nvPr/>
        </p:nvGrpSpPr>
        <p:grpSpPr>
          <a:xfrm rot="21600000">
            <a:off x="1584025" y="181482"/>
            <a:ext cx="2435489" cy="199231"/>
            <a:chOff x="0" y="0"/>
            <a:chExt cx="2435489" cy="199231"/>
          </a:xfrm>
        </p:grpSpPr>
        <p:pic>
          <p:nvPicPr>
            <p:cNvPr id="610" name="picture 610"/>
            <p:cNvPicPr>
              <a:picLocks noChangeAspect="1"/>
            </p:cNvPicPr>
            <p:nvPr/>
          </p:nvPicPr>
          <p:blipFill>
            <a:blip r:embed="rId3"/>
            <a:stretch>
              <a:fillRect/>
            </a:stretch>
          </p:blipFill>
          <p:spPr>
            <a:xfrm rot="21600000">
              <a:off x="13273" y="11350"/>
              <a:ext cx="2422216" cy="187880"/>
            </a:xfrm>
            <a:prstGeom prst="rect">
              <a:avLst/>
            </a:prstGeom>
          </p:spPr>
        </p:pic>
        <p:sp>
          <p:nvSpPr>
            <p:cNvPr id="612" name="textbox 612"/>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614" name="textbox 614"/>
          <p:cNvSpPr/>
          <p:nvPr/>
        </p:nvSpPr>
        <p:spPr>
          <a:xfrm>
            <a:off x="7098386" y="2668672"/>
            <a:ext cx="182245" cy="287654"/>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64"/>
              </a:lnSpc>
              <a:tabLst/>
            </a:pPr>
            <a:r>
              <a:rPr sz="900" kern="0" spc="-80" dirty="0">
                <a:ln w="6350" cap="flat" cmpd="sng">
                  <a:solidFill>
                    <a:srgbClr val="7F7F7F">
                      <a:alpha val="100000"/>
                    </a:srgbClr>
                  </a:solidFill>
                  <a:prstDash val="solid"/>
                  <a:miter lim="0"/>
                </a:ln>
                <a:solidFill>
                  <a:srgbClr val="7F7F7F">
                    <a:alpha val="100000"/>
                  </a:srgbClr>
                </a:solidFill>
                <a:latin typeface="Wingdings"/>
                <a:ea typeface="Wingdings"/>
                <a:cs typeface="Wingdings"/>
              </a:rPr>
              <a:t>.</a:t>
            </a:r>
            <a:endParaRPr lang="Wingdings" altLang="Wingdings" sz="900" dirty="0"/>
          </a:p>
        </p:txBody>
      </p:sp>
      <p:sp>
        <p:nvSpPr>
          <p:cNvPr id="61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4" name="picture 4634"/>
          <p:cNvPicPr>
            <a:picLocks noChangeAspect="1"/>
          </p:cNvPicPr>
          <p:nvPr/>
        </p:nvPicPr>
        <p:blipFill>
          <a:blip r:embed="rId2"/>
          <a:stretch>
            <a:fillRect/>
          </a:stretch>
        </p:blipFill>
        <p:spPr>
          <a:xfrm rot="21600000">
            <a:off x="0" y="0"/>
            <a:ext cx="12192000" cy="6858000"/>
          </a:xfrm>
          <a:prstGeom prst="rect">
            <a:avLst/>
          </a:prstGeom>
        </p:spPr>
      </p:pic>
      <p:sp>
        <p:nvSpPr>
          <p:cNvPr id="463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638" name="textbox 4638"/>
          <p:cNvSpPr/>
          <p:nvPr/>
        </p:nvSpPr>
        <p:spPr>
          <a:xfrm>
            <a:off x="1407553" y="508501"/>
            <a:ext cx="10353675" cy="5428615"/>
          </a:xfrm>
          <a:prstGeom prst="rect">
            <a:avLst/>
          </a:prstGeom>
        </p:spPr>
        <p:txBody>
          <a:bodyPr vert="horz" wrap="square" lIns="0" tIns="0" rIns="0" bIns="0"/>
          <a:lstStyle/>
          <a:p>
            <a:pPr algn="l" rtl="0" eaLnBrk="0">
              <a:lnSpc>
                <a:spcPct val="87417"/>
              </a:lnSpc>
              <a:tabLst/>
            </a:pPr>
            <a:endParaRPr lang="Arial" altLang="Arial" sz="100" dirty="0"/>
          </a:p>
          <a:p>
            <a:pPr marL="118110" algn="l" rtl="0" eaLnBrk="0">
              <a:lnSpc>
                <a:spcPct val="91000"/>
              </a:lnSpc>
              <a:tabLst/>
            </a:pPr>
            <a:r>
              <a:rPr sz="2400" b="1" kern="0" spc="-10" dirty="0">
                <a:solidFill>
                  <a:srgbClr val="7F7F7F">
                    <a:alpha val="100000"/>
                  </a:srgbClr>
                </a:solidFill>
                <a:latin typeface="Microsoft YaHei"/>
                <a:ea typeface="Microsoft YaHei"/>
                <a:cs typeface="Microsoft YaHei"/>
              </a:rPr>
              <a:t>现代美国的学前教育发展</a:t>
            </a:r>
            <a:endParaRPr lang="Microsoft YaHei" altLang="Microsoft YaHei" sz="2400" dirty="0"/>
          </a:p>
          <a:p>
            <a:pPr algn="l" rtl="0" eaLnBrk="0">
              <a:lnSpc>
                <a:spcPct val="162000"/>
              </a:lnSpc>
              <a:tabLst/>
            </a:pPr>
            <a:endParaRPr lang="Arial" altLang="Arial" sz="1000" dirty="0"/>
          </a:p>
          <a:p>
            <a:pPr marL="16509" algn="l" rtl="0" eaLnBrk="0">
              <a:lnSpc>
                <a:spcPct val="91000"/>
              </a:lnSpc>
              <a:spcBef>
                <a:spcPts val="544"/>
              </a:spcBef>
              <a:tabLst/>
            </a:pPr>
            <a:r>
              <a:rPr sz="1800" b="1" kern="0" spc="0" dirty="0">
                <a:solidFill>
                  <a:srgbClr val="000000">
                    <a:alpha val="100000"/>
                  </a:srgbClr>
                </a:solidFill>
                <a:latin typeface="Microsoft YaHei"/>
                <a:ea typeface="Microsoft YaHei"/>
                <a:cs typeface="Microsoft YaHei"/>
              </a:rPr>
              <a:t>二、二战后至80年</a:t>
            </a:r>
            <a:r>
              <a:rPr sz="1800" b="1" kern="0" spc="-10" dirty="0">
                <a:solidFill>
                  <a:srgbClr val="000000">
                    <a:alpha val="100000"/>
                  </a:srgbClr>
                </a:solidFill>
                <a:latin typeface="Microsoft YaHei"/>
                <a:ea typeface="Microsoft YaHei"/>
                <a:cs typeface="Microsoft YaHei"/>
              </a:rPr>
              <a:t>代的学前教育</a:t>
            </a:r>
            <a:endParaRPr lang="Microsoft YaHei" altLang="Microsoft YaHei" sz="1800" dirty="0"/>
          </a:p>
          <a:p>
            <a:pPr marL="154304" algn="l" rtl="0" eaLnBrk="0">
              <a:lnSpc>
                <a:spcPts val="2376"/>
              </a:lnSpc>
              <a:spcBef>
                <a:spcPts val="906"/>
              </a:spcBef>
              <a:tabLst/>
            </a:pPr>
            <a:r>
              <a:rPr sz="1800" b="1" kern="0" spc="-100" dirty="0">
                <a:solidFill>
                  <a:srgbClr val="00B075">
                    <a:alpha val="100000"/>
                  </a:srgbClr>
                </a:solidFill>
                <a:latin typeface="Microsoft YaHei"/>
                <a:ea typeface="Microsoft YaHei"/>
                <a:cs typeface="Microsoft YaHei"/>
              </a:rPr>
              <a:t>（一）幼儿教育机会均等运动</a:t>
            </a:r>
            <a:endParaRPr lang="Microsoft YaHei" altLang="Microsoft YaHei" sz="1800" dirty="0"/>
          </a:p>
          <a:p>
            <a:pPr marL="33019" algn="l" rtl="0" eaLnBrk="0">
              <a:lnSpc>
                <a:spcPct val="83000"/>
              </a:lnSpc>
              <a:spcBef>
                <a:spcPts val="1228"/>
              </a:spcBef>
              <a:tabLst/>
            </a:pPr>
            <a:r>
              <a:rPr sz="1800" kern="0" spc="0" dirty="0">
                <a:solidFill>
                  <a:srgbClr val="000000">
                    <a:alpha val="100000"/>
                  </a:srgbClr>
                </a:solidFill>
                <a:latin typeface="Microsoft YaHei"/>
                <a:ea typeface="Microsoft YaHei"/>
                <a:cs typeface="Microsoft YaHei"/>
              </a:rPr>
              <a:t>1957-1965</a:t>
            </a:r>
            <a:r>
              <a:rPr sz="1800" kern="0" spc="-10" dirty="0">
                <a:solidFill>
                  <a:srgbClr val="000000">
                    <a:alpha val="100000"/>
                  </a:srgbClr>
                </a:solidFill>
                <a:latin typeface="Microsoft YaHei"/>
                <a:ea typeface="Microsoft YaHei"/>
                <a:cs typeface="Microsoft YaHei"/>
              </a:rPr>
              <a:t>，提出给所有儿童以均等教育机会的主张——</a:t>
            </a:r>
            <a:r>
              <a:rPr sz="1800" kern="0" spc="-35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1963,1964，美政府提出一系列措施和计划使</a:t>
            </a:r>
            <a:endParaRPr lang="Microsoft YaHei" altLang="Microsoft YaHei" sz="1800" dirty="0"/>
          </a:p>
          <a:p>
            <a:pPr marL="12700" algn="l" rtl="0" eaLnBrk="0">
              <a:lnSpc>
                <a:spcPts val="3239"/>
              </a:lnSpc>
              <a:tabLst/>
            </a:pPr>
            <a:r>
              <a:rPr sz="1800" kern="0" spc="-50" dirty="0">
                <a:solidFill>
                  <a:srgbClr val="000000">
                    <a:alpha val="100000"/>
                  </a:srgbClr>
                </a:solidFill>
                <a:latin typeface="Microsoft YaHei"/>
                <a:ea typeface="Microsoft YaHei"/>
                <a:cs typeface="Microsoft YaHei"/>
              </a:rPr>
              <a:t>贫困家庭和富裕家庭儿童</a:t>
            </a:r>
            <a:r>
              <a:rPr sz="1800" kern="0" spc="-60" dirty="0">
                <a:solidFill>
                  <a:srgbClr val="000000">
                    <a:alpha val="100000"/>
                  </a:srgbClr>
                </a:solidFill>
                <a:latin typeface="Microsoft YaHei"/>
                <a:ea typeface="Microsoft YaHei"/>
                <a:cs typeface="Microsoft YaHei"/>
              </a:rPr>
              <a:t>享受同等教育机会。  ——</a:t>
            </a:r>
            <a:r>
              <a:rPr sz="1800" kern="0" spc="-360" dirty="0">
                <a:solidFill>
                  <a:srgbClr val="000000">
                    <a:alpha val="100000"/>
                  </a:srgbClr>
                </a:solidFill>
                <a:latin typeface="Microsoft YaHei"/>
                <a:ea typeface="Microsoft YaHei"/>
                <a:cs typeface="Microsoft YaHei"/>
              </a:rPr>
              <a:t> </a:t>
            </a:r>
            <a:r>
              <a:rPr sz="1800" kern="0" spc="-60" dirty="0">
                <a:solidFill>
                  <a:srgbClr val="000000">
                    <a:alpha val="100000"/>
                  </a:srgbClr>
                </a:solidFill>
                <a:latin typeface="Microsoft YaHei"/>
                <a:ea typeface="Microsoft YaHei"/>
                <a:cs typeface="Microsoft YaHei"/>
              </a:rPr>
              <a:t>1966，呼吁儿童享受均衡的教育机会。</a:t>
            </a:r>
            <a:endParaRPr lang="Microsoft YaHei" altLang="Microsoft YaHei" sz="1800" dirty="0"/>
          </a:p>
          <a:p>
            <a:pPr marL="154304" algn="l" rtl="0" eaLnBrk="0">
              <a:lnSpc>
                <a:spcPct val="91000"/>
              </a:lnSpc>
              <a:spcBef>
                <a:spcPts val="1453"/>
              </a:spcBef>
              <a:tabLst/>
            </a:pPr>
            <a:r>
              <a:rPr sz="1800" b="1" kern="0" spc="-160" dirty="0">
                <a:solidFill>
                  <a:srgbClr val="00B075">
                    <a:alpha val="100000"/>
                  </a:srgbClr>
                </a:solidFill>
                <a:latin typeface="Microsoft YaHei"/>
                <a:ea typeface="Microsoft YaHei"/>
                <a:cs typeface="Microsoft YaHei"/>
              </a:rPr>
              <a:t>（二）开端计划</a:t>
            </a:r>
            <a:endParaRPr lang="Microsoft YaHei" altLang="Microsoft YaHei" sz="1800" dirty="0"/>
          </a:p>
          <a:p>
            <a:pPr marL="33019" algn="l" rtl="0" eaLnBrk="0">
              <a:lnSpc>
                <a:spcPct val="83000"/>
              </a:lnSpc>
              <a:spcBef>
                <a:spcPts val="1274"/>
              </a:spcBef>
              <a:tabLst/>
            </a:pPr>
            <a:r>
              <a:rPr sz="1800" kern="0" spc="0" dirty="0">
                <a:solidFill>
                  <a:srgbClr val="000000">
                    <a:alpha val="100000"/>
                  </a:srgbClr>
                </a:solidFill>
                <a:latin typeface="Microsoft YaHei"/>
                <a:ea typeface="Microsoft YaHei"/>
                <a:cs typeface="Microsoft YaHei"/>
              </a:rPr>
              <a:t>1、是1965年美国联邦教育署提出的旨在实现幼儿教育机</a:t>
            </a:r>
            <a:r>
              <a:rPr sz="1800" kern="0" spc="-10" dirty="0">
                <a:solidFill>
                  <a:srgbClr val="000000">
                    <a:alpha val="100000"/>
                  </a:srgbClr>
                </a:solidFill>
                <a:latin typeface="Microsoft YaHei"/>
                <a:ea typeface="Microsoft YaHei"/>
                <a:cs typeface="Microsoft YaHei"/>
              </a:rPr>
              <a:t>会均等的目标的一项重要计划。该计划要求对</a:t>
            </a:r>
            <a:endParaRPr lang="Microsoft YaHei" altLang="Microsoft YaHei" sz="1800" dirty="0"/>
          </a:p>
          <a:p>
            <a:pPr marL="153670" algn="l" rtl="0" eaLnBrk="0">
              <a:lnSpc>
                <a:spcPts val="3234"/>
              </a:lnSpc>
              <a:tabLst/>
            </a:pPr>
            <a:r>
              <a:rPr sz="1800" kern="0" spc="-110" dirty="0">
                <a:solidFill>
                  <a:srgbClr val="000000">
                    <a:alpha val="100000"/>
                  </a:srgbClr>
                </a:solidFill>
                <a:latin typeface="Microsoft YaHei"/>
                <a:ea typeface="Microsoft YaHei"/>
                <a:cs typeface="Microsoft YaHei"/>
              </a:rPr>
              <a:t>“处于困境者”家庭的子女进行“补偿教育”。</a:t>
            </a:r>
            <a:endParaRPr lang="Microsoft YaHei" altLang="Microsoft YaHei" sz="1800" dirty="0"/>
          </a:p>
          <a:p>
            <a:pPr marL="22859" algn="l" rtl="0" eaLnBrk="0">
              <a:lnSpc>
                <a:spcPct val="95000"/>
              </a:lnSpc>
              <a:spcBef>
                <a:spcPts val="1470"/>
              </a:spcBef>
              <a:tabLst/>
            </a:pPr>
            <a:r>
              <a:rPr sz="1700" kern="0" spc="-70" dirty="0">
                <a:solidFill>
                  <a:srgbClr val="000000">
                    <a:alpha val="100000"/>
                  </a:srgbClr>
                </a:solidFill>
                <a:latin typeface="Microsoft YaHei"/>
                <a:ea typeface="Microsoft YaHei"/>
                <a:cs typeface="Microsoft YaHei"/>
              </a:rPr>
              <a:t>2、具体做法：</a:t>
            </a:r>
            <a:endParaRPr lang="Microsoft YaHei" altLang="Microsoft YaHei" sz="1700" dirty="0"/>
          </a:p>
          <a:p>
            <a:pPr marL="158750" algn="l" rtl="0" eaLnBrk="0">
              <a:lnSpc>
                <a:spcPts val="2323"/>
              </a:lnSpc>
              <a:spcBef>
                <a:spcPts val="955"/>
              </a:spcBef>
              <a:tabLst/>
            </a:pPr>
            <a:r>
              <a:rPr sz="1800" kern="0" spc="-20" dirty="0">
                <a:solidFill>
                  <a:srgbClr val="000000">
                    <a:alpha val="100000"/>
                  </a:srgbClr>
                </a:solidFill>
                <a:latin typeface="Microsoft YaHei"/>
                <a:ea typeface="Microsoft YaHei"/>
                <a:cs typeface="Microsoft YaHei"/>
              </a:rPr>
              <a:t>（1）由联邦财政拨款，将贫困而缺乏文化条</a:t>
            </a:r>
            <a:r>
              <a:rPr sz="1800" kern="0" spc="-30" dirty="0">
                <a:solidFill>
                  <a:srgbClr val="000000">
                    <a:alpha val="100000"/>
                  </a:srgbClr>
                </a:solidFill>
                <a:latin typeface="Microsoft YaHei"/>
                <a:ea typeface="Microsoft YaHei"/>
                <a:cs typeface="Microsoft YaHei"/>
              </a:rPr>
              <a:t>件的家庭的4～5岁的幼儿免费收容到公立小学特设的学前</a:t>
            </a:r>
            <a:endParaRPr lang="Microsoft YaHei" altLang="Microsoft YaHei" sz="1800" dirty="0"/>
          </a:p>
          <a:p>
            <a:pPr marL="13334" algn="l" rtl="0" eaLnBrk="0">
              <a:lnSpc>
                <a:spcPts val="3040"/>
              </a:lnSpc>
              <a:tabLst/>
            </a:pPr>
            <a:r>
              <a:rPr sz="1800" kern="0" spc="-70" dirty="0">
                <a:solidFill>
                  <a:srgbClr val="000000">
                    <a:alpha val="100000"/>
                  </a:srgbClr>
                </a:solidFill>
                <a:latin typeface="Microsoft YaHei"/>
                <a:ea typeface="Microsoft YaHei"/>
                <a:cs typeface="Microsoft YaHei"/>
              </a:rPr>
              <a:t>班，进行为期数月到1年的保育。</a:t>
            </a:r>
            <a:endParaRPr lang="Microsoft YaHei" altLang="Microsoft YaHei" sz="1800" dirty="0"/>
          </a:p>
          <a:p>
            <a:pPr marL="158750" algn="l" rtl="0" eaLnBrk="0">
              <a:lnSpc>
                <a:spcPts val="2323"/>
              </a:lnSpc>
              <a:spcBef>
                <a:spcPts val="1116"/>
              </a:spcBef>
              <a:tabLst/>
            </a:pPr>
            <a:r>
              <a:rPr sz="1800" kern="0" spc="-40" dirty="0">
                <a:solidFill>
                  <a:srgbClr val="000000">
                    <a:alpha val="100000"/>
                  </a:srgbClr>
                </a:solidFill>
                <a:latin typeface="Microsoft YaHei"/>
                <a:ea typeface="Microsoft YaHei"/>
                <a:cs typeface="Microsoft YaHei"/>
              </a:rPr>
              <a:t>（2）为消除他们与其他儿童的差异，  </a:t>
            </a:r>
            <a:r>
              <a:rPr sz="1800" kern="0" spc="-50" dirty="0">
                <a:solidFill>
                  <a:srgbClr val="000000">
                    <a:alpha val="100000"/>
                  </a:srgbClr>
                </a:solidFill>
                <a:latin typeface="Microsoft YaHei"/>
                <a:ea typeface="Microsoft YaHei"/>
                <a:cs typeface="Microsoft YaHei"/>
              </a:rPr>
              <a:t>一般对4岁儿童进行1年的长期课程教育，对5岁儿童进行为期8周</a:t>
            </a:r>
            <a:endParaRPr lang="Microsoft YaHei" altLang="Microsoft YaHei" sz="1800" dirty="0"/>
          </a:p>
          <a:p>
            <a:pPr marL="22859" algn="l" rtl="0" eaLnBrk="0">
              <a:lnSpc>
                <a:spcPts val="3032"/>
              </a:lnSpc>
              <a:tabLst/>
            </a:pPr>
            <a:r>
              <a:rPr sz="1800" kern="0" spc="-50" dirty="0">
                <a:solidFill>
                  <a:srgbClr val="000000">
                    <a:alpha val="100000"/>
                  </a:srgbClr>
                </a:solidFill>
                <a:latin typeface="Microsoft YaHei"/>
                <a:ea typeface="Microsoft YaHei"/>
                <a:cs typeface="Microsoft YaHei"/>
              </a:rPr>
              <a:t>的短期课程教育。该计划规模大</a:t>
            </a:r>
            <a:r>
              <a:rPr sz="1800" kern="0" spc="-60" dirty="0">
                <a:solidFill>
                  <a:srgbClr val="000000">
                    <a:alpha val="100000"/>
                  </a:srgbClr>
                </a:solidFill>
                <a:latin typeface="Microsoft YaHei"/>
                <a:ea typeface="Microsoft YaHei"/>
                <a:cs typeface="Microsoft YaHei"/>
              </a:rPr>
              <a:t>、历时长、效果显著。</a:t>
            </a:r>
            <a:endParaRPr lang="Microsoft YaHei" altLang="Microsoft YaHei" sz="1800" dirty="0"/>
          </a:p>
        </p:txBody>
      </p:sp>
      <p:sp>
        <p:nvSpPr>
          <p:cNvPr id="4640" name="textbox 464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64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12" name="group 612"/>
          <p:cNvGrpSpPr/>
          <p:nvPr/>
        </p:nvGrpSpPr>
        <p:grpSpPr>
          <a:xfrm rot="21600000">
            <a:off x="1584024" y="181482"/>
            <a:ext cx="2600974" cy="199231"/>
            <a:chOff x="0" y="0"/>
            <a:chExt cx="2600974" cy="199231"/>
          </a:xfrm>
        </p:grpSpPr>
        <p:pic>
          <p:nvPicPr>
            <p:cNvPr id="4644" name="picture 4644"/>
            <p:cNvPicPr>
              <a:picLocks noChangeAspect="1"/>
            </p:cNvPicPr>
            <p:nvPr/>
          </p:nvPicPr>
          <p:blipFill>
            <a:blip r:embed="rId3"/>
            <a:stretch>
              <a:fillRect/>
            </a:stretch>
          </p:blipFill>
          <p:spPr>
            <a:xfrm rot="21600000">
              <a:off x="12058" y="11350"/>
              <a:ext cx="2588915" cy="187881"/>
            </a:xfrm>
            <a:prstGeom prst="rect">
              <a:avLst/>
            </a:prstGeom>
          </p:spPr>
        </p:pic>
        <p:sp>
          <p:nvSpPr>
            <p:cNvPr id="4646" name="textbox 4646"/>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64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0" name="picture 4650"/>
          <p:cNvPicPr>
            <a:picLocks noChangeAspect="1"/>
          </p:cNvPicPr>
          <p:nvPr/>
        </p:nvPicPr>
        <p:blipFill>
          <a:blip r:embed="rId2"/>
          <a:stretch>
            <a:fillRect/>
          </a:stretch>
        </p:blipFill>
        <p:spPr>
          <a:xfrm rot="21600000">
            <a:off x="0" y="0"/>
            <a:ext cx="12192000" cy="6858000"/>
          </a:xfrm>
          <a:prstGeom prst="rect">
            <a:avLst/>
          </a:prstGeom>
        </p:spPr>
      </p:pic>
      <p:sp>
        <p:nvSpPr>
          <p:cNvPr id="465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654" name="textbox 4654"/>
          <p:cNvSpPr/>
          <p:nvPr/>
        </p:nvSpPr>
        <p:spPr>
          <a:xfrm>
            <a:off x="1406563" y="508501"/>
            <a:ext cx="10310494" cy="5678170"/>
          </a:xfrm>
          <a:prstGeom prst="rect">
            <a:avLst/>
          </a:prstGeom>
        </p:spPr>
        <p:txBody>
          <a:bodyPr vert="horz" wrap="square" lIns="0" tIns="0" rIns="0" bIns="0"/>
          <a:lstStyle/>
          <a:p>
            <a:pPr algn="l" rtl="0" eaLnBrk="0">
              <a:lnSpc>
                <a:spcPct val="87417"/>
              </a:lnSpc>
              <a:tabLst/>
            </a:pPr>
            <a:endParaRPr lang="Arial" altLang="Arial" sz="100" dirty="0"/>
          </a:p>
          <a:p>
            <a:pPr marL="119379" algn="l" rtl="0" eaLnBrk="0">
              <a:lnSpc>
                <a:spcPct val="91000"/>
              </a:lnSpc>
              <a:tabLst/>
            </a:pPr>
            <a:r>
              <a:rPr sz="2400" b="1" kern="0" spc="-10" dirty="0">
                <a:solidFill>
                  <a:srgbClr val="7F7F7F">
                    <a:alpha val="100000"/>
                  </a:srgbClr>
                </a:solidFill>
                <a:latin typeface="Microsoft YaHei"/>
                <a:ea typeface="Microsoft YaHei"/>
                <a:cs typeface="Microsoft YaHei"/>
              </a:rPr>
              <a:t>现代美国的学前教育发展</a:t>
            </a:r>
            <a:endParaRPr lang="Microsoft YaHei" altLang="Microsoft YaHei" sz="2400" dirty="0"/>
          </a:p>
          <a:p>
            <a:pPr algn="l" rtl="0" eaLnBrk="0">
              <a:lnSpc>
                <a:spcPct val="131000"/>
              </a:lnSpc>
              <a:tabLst/>
            </a:pPr>
            <a:endParaRPr lang="Arial" altLang="Arial" sz="1000" dirty="0"/>
          </a:p>
          <a:p>
            <a:pPr marL="171450" algn="l" rtl="0" eaLnBrk="0">
              <a:lnSpc>
                <a:spcPct val="91000"/>
              </a:lnSpc>
              <a:spcBef>
                <a:spcPts val="610"/>
              </a:spcBef>
              <a:tabLst/>
            </a:pPr>
            <a:r>
              <a:rPr sz="2000" b="1" kern="0" spc="-120" dirty="0">
                <a:solidFill>
                  <a:srgbClr val="00B075">
                    <a:alpha val="100000"/>
                  </a:srgbClr>
                </a:solidFill>
                <a:latin typeface="Microsoft YaHei"/>
                <a:ea typeface="Microsoft YaHei"/>
                <a:cs typeface="Microsoft YaHei"/>
              </a:rPr>
              <a:t>（三）幼儿智力开发运动</a:t>
            </a:r>
            <a:endParaRPr lang="Microsoft YaHei" altLang="Microsoft YaHei" sz="2000" dirty="0"/>
          </a:p>
          <a:p>
            <a:pPr marL="36830" algn="l" rtl="0" eaLnBrk="0">
              <a:lnSpc>
                <a:spcPct val="91000"/>
              </a:lnSpc>
              <a:spcBef>
                <a:spcPts val="1415"/>
              </a:spcBef>
              <a:tabLst/>
            </a:pPr>
            <a:r>
              <a:rPr sz="2000" kern="0" spc="-30" dirty="0">
                <a:solidFill>
                  <a:srgbClr val="00B075">
                    <a:alpha val="100000"/>
                  </a:srgbClr>
                </a:solidFill>
                <a:latin typeface="Microsoft YaHei"/>
                <a:ea typeface="Microsoft YaHei"/>
                <a:cs typeface="Microsoft YaHei"/>
              </a:rPr>
              <a:t>1、佩里学前教育研究计划</a:t>
            </a:r>
            <a:endParaRPr lang="Microsoft YaHei" altLang="Microsoft YaHei" sz="2000" dirty="0"/>
          </a:p>
          <a:p>
            <a:pPr marL="35559" algn="l" rtl="0" eaLnBrk="0">
              <a:lnSpc>
                <a:spcPct val="92000"/>
              </a:lnSpc>
              <a:spcBef>
                <a:spcPts val="1392"/>
              </a:spcBef>
              <a:tabLst/>
            </a:pPr>
            <a:r>
              <a:rPr sz="2000" kern="0" spc="0" dirty="0">
                <a:solidFill>
                  <a:srgbClr val="000000">
                    <a:alpha val="100000"/>
                  </a:srgbClr>
                </a:solidFill>
                <a:latin typeface="Microsoft YaHei"/>
                <a:ea typeface="Microsoft YaHei"/>
                <a:cs typeface="Microsoft YaHei"/>
              </a:rPr>
              <a:t>由儿童心理学家领导的探讨学</a:t>
            </a:r>
            <a:r>
              <a:rPr sz="2000" kern="0" spc="-10" dirty="0">
                <a:solidFill>
                  <a:srgbClr val="000000">
                    <a:alpha val="100000"/>
                  </a:srgbClr>
                </a:solidFill>
                <a:latin typeface="Microsoft YaHei"/>
                <a:ea typeface="Microsoft YaHei"/>
                <a:cs typeface="Microsoft YaHei"/>
              </a:rPr>
              <a:t>前教育成效的一项长期跟踪研究计划。</a:t>
            </a:r>
            <a:endParaRPr lang="Microsoft YaHei" altLang="Microsoft YaHei" sz="2000" dirty="0"/>
          </a:p>
          <a:p>
            <a:pPr marL="24765" algn="l" rtl="0" eaLnBrk="0">
              <a:lnSpc>
                <a:spcPct val="91000"/>
              </a:lnSpc>
              <a:spcBef>
                <a:spcPts val="1415"/>
              </a:spcBef>
              <a:tabLst/>
            </a:pPr>
            <a:r>
              <a:rPr sz="2000" kern="0" spc="-10" dirty="0">
                <a:solidFill>
                  <a:srgbClr val="00B075">
                    <a:alpha val="100000"/>
                  </a:srgbClr>
                </a:solidFill>
                <a:latin typeface="Microsoft YaHei"/>
                <a:ea typeface="Microsoft YaHei"/>
                <a:cs typeface="Microsoft YaHei"/>
              </a:rPr>
              <a:t>2、皮亚杰学前教育实验方案</a:t>
            </a:r>
            <a:endParaRPr lang="Microsoft YaHei" altLang="Microsoft YaHei" sz="2000" dirty="0"/>
          </a:p>
          <a:p>
            <a:pPr marL="175895" algn="l" rtl="0" eaLnBrk="0">
              <a:lnSpc>
                <a:spcPts val="2587"/>
              </a:lnSpc>
              <a:spcBef>
                <a:spcPts val="1045"/>
              </a:spcBef>
              <a:tabLst/>
            </a:pPr>
            <a:r>
              <a:rPr sz="2000" kern="0" spc="-30" dirty="0">
                <a:solidFill>
                  <a:srgbClr val="00B075">
                    <a:alpha val="100000"/>
                  </a:srgbClr>
                </a:solidFill>
                <a:latin typeface="Microsoft YaHei"/>
                <a:ea typeface="Microsoft YaHei"/>
                <a:cs typeface="Microsoft YaHei"/>
              </a:rPr>
              <a:t>（1）拉瓦特里儿童早期教育方案</a:t>
            </a:r>
            <a:r>
              <a:rPr sz="2000" kern="0" spc="-30" dirty="0">
                <a:solidFill>
                  <a:srgbClr val="000000">
                    <a:alpha val="100000"/>
                  </a:srgbClr>
                </a:solidFill>
                <a:latin typeface="Microsoft YaHei"/>
                <a:ea typeface="Microsoft YaHei"/>
                <a:cs typeface="Microsoft YaHei"/>
              </a:rPr>
              <a:t>—</a:t>
            </a:r>
            <a:r>
              <a:rPr sz="1800" kern="0" spc="-30" dirty="0">
                <a:solidFill>
                  <a:srgbClr val="000000">
                    <a:alpha val="100000"/>
                  </a:srgbClr>
                </a:solidFill>
                <a:latin typeface="Microsoft YaHei"/>
                <a:ea typeface="Microsoft YaHei"/>
                <a:cs typeface="Microsoft YaHei"/>
              </a:rPr>
              <a:t>美国伊利诺斯大学的教授拉瓦特里教授设计。该方案以4～5岁</a:t>
            </a:r>
            <a:endParaRPr lang="Microsoft YaHei" altLang="Microsoft YaHei" sz="1800" dirty="0"/>
          </a:p>
          <a:p>
            <a:pPr marL="12700" indent="635" algn="l" rtl="0" eaLnBrk="0">
              <a:lnSpc>
                <a:spcPct val="150000"/>
              </a:lnSpc>
              <a:spcBef>
                <a:spcPts val="19"/>
              </a:spcBef>
              <a:tabLst/>
            </a:pPr>
            <a:r>
              <a:rPr sz="1800" kern="0" spc="0" dirty="0">
                <a:solidFill>
                  <a:srgbClr val="000000">
                    <a:alpha val="100000"/>
                  </a:srgbClr>
                </a:solidFill>
                <a:latin typeface="Microsoft YaHei"/>
                <a:ea typeface="Microsoft YaHei"/>
                <a:cs typeface="Microsoft YaHei"/>
              </a:rPr>
              <a:t>儿童为对象，通过系统地提供数种具体运算的内容，以帮助儿童获得逻辑思考的方式，从而达</a:t>
            </a:r>
            <a:r>
              <a:rPr sz="1800" kern="0" spc="-10" dirty="0">
                <a:solidFill>
                  <a:srgbClr val="000000">
                    <a:alpha val="100000"/>
                  </a:srgbClr>
                </a:solidFill>
                <a:latin typeface="Microsoft YaHei"/>
                <a:ea typeface="Microsoft YaHei"/>
                <a:cs typeface="Microsoft YaHei"/>
              </a:rPr>
              <a:t>到“为具 </a:t>
            </a:r>
            <a:r>
              <a:rPr sz="1800" kern="0" spc="0" dirty="0">
                <a:solidFill>
                  <a:srgbClr val="000000">
                    <a:alpha val="100000"/>
                  </a:srgbClr>
                </a:solidFill>
                <a:latin typeface="Microsoft YaHei"/>
                <a:ea typeface="Microsoft YaHei"/>
                <a:cs typeface="Microsoft YaHei"/>
              </a:rPr>
              <a:t>体运算的出现奠定基础”的基本实验目标。强调通过动作去发展智力是与皮亚杰理论一致的，其</a:t>
            </a:r>
            <a:r>
              <a:rPr sz="1800" kern="0" spc="-10" dirty="0">
                <a:solidFill>
                  <a:srgbClr val="000000">
                    <a:alpha val="100000"/>
                  </a:srgbClr>
                </a:solidFill>
                <a:latin typeface="Microsoft YaHei"/>
                <a:ea typeface="Microsoft YaHei"/>
                <a:cs typeface="Microsoft YaHei"/>
              </a:rPr>
              <a:t>构想与 </a:t>
            </a:r>
            <a:r>
              <a:rPr sz="1800" kern="0" spc="-20" dirty="0">
                <a:solidFill>
                  <a:srgbClr val="000000">
                    <a:alpha val="100000"/>
                  </a:srgbClr>
                </a:solidFill>
                <a:latin typeface="Microsoft YaHei"/>
                <a:ea typeface="Microsoft YaHei"/>
                <a:cs typeface="Microsoft YaHei"/>
              </a:rPr>
              <a:t>当代重视开发幼儿智力的潮流</a:t>
            </a:r>
            <a:r>
              <a:rPr sz="1800" kern="0" spc="-30" dirty="0">
                <a:solidFill>
                  <a:srgbClr val="000000">
                    <a:alpha val="100000"/>
                  </a:srgbClr>
                </a:solidFill>
                <a:latin typeface="Microsoft YaHei"/>
                <a:ea typeface="Microsoft YaHei"/>
                <a:cs typeface="Microsoft YaHei"/>
              </a:rPr>
              <a:t>吻合。</a:t>
            </a:r>
            <a:endParaRPr lang="Microsoft YaHei" altLang="Microsoft YaHei" sz="1800" dirty="0"/>
          </a:p>
          <a:p>
            <a:pPr marL="175895" algn="l" rtl="0" eaLnBrk="0">
              <a:lnSpc>
                <a:spcPts val="2587"/>
              </a:lnSpc>
              <a:spcBef>
                <a:spcPts val="998"/>
              </a:spcBef>
              <a:tabLst/>
            </a:pPr>
            <a:r>
              <a:rPr sz="2000" kern="0" spc="-30" dirty="0">
                <a:solidFill>
                  <a:srgbClr val="00B075">
                    <a:alpha val="100000"/>
                  </a:srgbClr>
                </a:solidFill>
                <a:latin typeface="Microsoft YaHei"/>
                <a:ea typeface="Microsoft YaHei"/>
                <a:cs typeface="Microsoft YaHei"/>
              </a:rPr>
              <a:t>（2） 威斯康星大学皮亚杰学前教育方案</a:t>
            </a:r>
            <a:r>
              <a:rPr sz="2000" kern="0" spc="-30" dirty="0">
                <a:solidFill>
                  <a:srgbClr val="000000">
                    <a:alpha val="100000"/>
                  </a:srgbClr>
                </a:solidFill>
                <a:latin typeface="Microsoft YaHei"/>
                <a:ea typeface="Microsoft YaHei"/>
                <a:cs typeface="Microsoft YaHei"/>
              </a:rPr>
              <a:t>—</a:t>
            </a:r>
            <a:r>
              <a:rPr sz="2000" kern="0" spc="-410" dirty="0">
                <a:solidFill>
                  <a:srgbClr val="000000">
                    <a:alpha val="100000"/>
                  </a:srgbClr>
                </a:solidFill>
                <a:latin typeface="Microsoft YaHei"/>
                <a:ea typeface="Microsoft YaHei"/>
                <a:cs typeface="Microsoft YaHei"/>
              </a:rPr>
              <a:t> </a:t>
            </a:r>
            <a:r>
              <a:rPr sz="1800" kern="0" spc="-30" dirty="0">
                <a:solidFill>
                  <a:srgbClr val="000000">
                    <a:alpha val="100000"/>
                  </a:srgbClr>
                </a:solidFill>
                <a:latin typeface="Microsoft YaHei"/>
                <a:ea typeface="Microsoft YaHei"/>
                <a:cs typeface="Microsoft YaHei"/>
              </a:rPr>
              <a:t>由威斯康星大学幼</a:t>
            </a:r>
            <a:r>
              <a:rPr sz="1800" kern="0" spc="-40" dirty="0">
                <a:solidFill>
                  <a:srgbClr val="000000">
                    <a:alpha val="100000"/>
                  </a:srgbClr>
                </a:solidFill>
                <a:latin typeface="Microsoft YaHei"/>
                <a:ea typeface="Microsoft YaHei"/>
                <a:cs typeface="Microsoft YaHei"/>
              </a:rPr>
              <a:t>儿研究中心设计，以3～5岁儿童为</a:t>
            </a:r>
            <a:endParaRPr lang="Microsoft YaHei" altLang="Microsoft YaHei" sz="1800" dirty="0"/>
          </a:p>
          <a:p>
            <a:pPr marL="13334" algn="l" rtl="0" eaLnBrk="0">
              <a:lnSpc>
                <a:spcPts val="3074"/>
              </a:lnSpc>
              <a:tabLst/>
            </a:pPr>
            <a:r>
              <a:rPr sz="1800" kern="0" spc="-50" dirty="0">
                <a:solidFill>
                  <a:srgbClr val="000000">
                    <a:alpha val="100000"/>
                  </a:srgbClr>
                </a:solidFill>
                <a:latin typeface="Microsoft YaHei"/>
                <a:ea typeface="Microsoft YaHei"/>
                <a:cs typeface="Microsoft YaHei"/>
              </a:rPr>
              <a:t>对象，实施蕴涵皮亚杰理论有关重要原理的学前教育课程。</a:t>
            </a:r>
            <a:endParaRPr lang="Microsoft YaHei" altLang="Microsoft YaHei" sz="1800" dirty="0"/>
          </a:p>
          <a:p>
            <a:pPr marL="12700" algn="l" rtl="0" eaLnBrk="0">
              <a:lnSpc>
                <a:spcPct val="83000"/>
              </a:lnSpc>
              <a:spcBef>
                <a:spcPts val="1449"/>
              </a:spcBef>
              <a:tabLst/>
            </a:pPr>
            <a:r>
              <a:rPr sz="1800" kern="0" spc="-30" dirty="0">
                <a:solidFill>
                  <a:srgbClr val="000000">
                    <a:alpha val="100000"/>
                  </a:srgbClr>
                </a:solidFill>
                <a:latin typeface="Microsoft YaHei"/>
                <a:ea typeface="Microsoft YaHei"/>
                <a:cs typeface="Microsoft YaHei"/>
              </a:rPr>
              <a:t>智力开发还有一些重要举措。</a:t>
            </a:r>
            <a:r>
              <a:rPr sz="1800" kern="0" spc="170" dirty="0">
                <a:solidFill>
                  <a:srgbClr val="000000">
                    <a:alpha val="100000"/>
                  </a:srgbClr>
                </a:solidFill>
                <a:latin typeface="Microsoft YaHei"/>
                <a:ea typeface="Microsoft YaHei"/>
                <a:cs typeface="Microsoft YaHei"/>
              </a:rPr>
              <a:t>  </a:t>
            </a:r>
            <a:r>
              <a:rPr sz="1800" kern="0" spc="-30" dirty="0">
                <a:solidFill>
                  <a:srgbClr val="000000">
                    <a:alpha val="100000"/>
                  </a:srgbClr>
                </a:solidFill>
                <a:latin typeface="Microsoft YaHei"/>
                <a:ea typeface="Microsoft YaHei"/>
                <a:cs typeface="Microsoft YaHei"/>
              </a:rPr>
              <a:t>1963年，美国科学促进协会在科学工作者和教师的共</a:t>
            </a:r>
            <a:r>
              <a:rPr sz="1800" kern="0" spc="-40" dirty="0">
                <a:solidFill>
                  <a:srgbClr val="000000">
                    <a:alpha val="100000"/>
                  </a:srgbClr>
                </a:solidFill>
                <a:latin typeface="Microsoft YaHei"/>
                <a:ea typeface="Microsoft YaHei"/>
                <a:cs typeface="Microsoft YaHei"/>
              </a:rPr>
              <a:t>同协助下，出版了</a:t>
            </a:r>
            <a:endParaRPr lang="Microsoft YaHei" altLang="Microsoft YaHei" sz="1800" dirty="0"/>
          </a:p>
          <a:p>
            <a:pPr marL="12700" algn="l" rtl="0" eaLnBrk="0">
              <a:lnSpc>
                <a:spcPts val="3447"/>
              </a:lnSpc>
              <a:tabLst/>
            </a:pPr>
            <a:r>
              <a:rPr sz="1800" kern="0" spc="-30" dirty="0">
                <a:solidFill>
                  <a:srgbClr val="000000">
                    <a:alpha val="100000"/>
                  </a:srgbClr>
                </a:solidFill>
                <a:latin typeface="Microsoft YaHei"/>
                <a:ea typeface="Microsoft YaHei"/>
                <a:cs typeface="Microsoft YaHei"/>
              </a:rPr>
              <a:t>适用于幼儿园和小学低年级的《科学教育见闻》。</a:t>
            </a:r>
            <a:r>
              <a:rPr sz="1800" kern="0" spc="-350" dirty="0">
                <a:solidFill>
                  <a:srgbClr val="000000">
                    <a:alpha val="100000"/>
                  </a:srgbClr>
                </a:solidFill>
                <a:latin typeface="Microsoft YaHei"/>
                <a:ea typeface="Microsoft YaHei"/>
                <a:cs typeface="Microsoft YaHei"/>
              </a:rPr>
              <a:t> </a:t>
            </a:r>
            <a:r>
              <a:rPr sz="1800" kern="0" spc="-30" dirty="0">
                <a:solidFill>
                  <a:srgbClr val="000000">
                    <a:alpha val="100000"/>
                  </a:srgbClr>
                </a:solidFill>
                <a:latin typeface="Microsoft YaHei"/>
                <a:ea typeface="Microsoft YaHei"/>
                <a:cs typeface="Microsoft YaHei"/>
              </a:rPr>
              <a:t>1969年，许多电台开播儿童电视节目“芝麻街</a:t>
            </a:r>
            <a:r>
              <a:rPr sz="1800" kern="0" spc="-40" dirty="0">
                <a:solidFill>
                  <a:srgbClr val="000000">
                    <a:alpha val="100000"/>
                  </a:srgbClr>
                </a:solidFill>
                <a:latin typeface="Microsoft YaHei"/>
                <a:ea typeface="Microsoft YaHei"/>
                <a:cs typeface="Microsoft YaHei"/>
              </a:rPr>
              <a:t>”。</a:t>
            </a:r>
            <a:endParaRPr lang="Microsoft YaHei" altLang="Microsoft YaHei" sz="1800" dirty="0"/>
          </a:p>
        </p:txBody>
      </p:sp>
      <p:sp>
        <p:nvSpPr>
          <p:cNvPr id="4656" name="textbox 465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65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14" name="group 614"/>
          <p:cNvGrpSpPr/>
          <p:nvPr/>
        </p:nvGrpSpPr>
        <p:grpSpPr>
          <a:xfrm rot="21600000">
            <a:off x="1584024" y="181482"/>
            <a:ext cx="2600974" cy="199231"/>
            <a:chOff x="0" y="0"/>
            <a:chExt cx="2600974" cy="199231"/>
          </a:xfrm>
        </p:grpSpPr>
        <p:pic>
          <p:nvPicPr>
            <p:cNvPr id="4660" name="picture 4660"/>
            <p:cNvPicPr>
              <a:picLocks noChangeAspect="1"/>
            </p:cNvPicPr>
            <p:nvPr/>
          </p:nvPicPr>
          <p:blipFill>
            <a:blip r:embed="rId3"/>
            <a:stretch>
              <a:fillRect/>
            </a:stretch>
          </p:blipFill>
          <p:spPr>
            <a:xfrm rot="21600000">
              <a:off x="12058" y="11350"/>
              <a:ext cx="2588915" cy="187881"/>
            </a:xfrm>
            <a:prstGeom prst="rect">
              <a:avLst/>
            </a:prstGeom>
          </p:spPr>
        </p:pic>
        <p:sp>
          <p:nvSpPr>
            <p:cNvPr id="4662" name="textbox 4662"/>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66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6" name="picture 4666"/>
          <p:cNvPicPr>
            <a:picLocks noChangeAspect="1"/>
          </p:cNvPicPr>
          <p:nvPr/>
        </p:nvPicPr>
        <p:blipFill>
          <a:blip r:embed="rId2"/>
          <a:stretch>
            <a:fillRect/>
          </a:stretch>
        </p:blipFill>
        <p:spPr>
          <a:xfrm rot="21600000">
            <a:off x="0" y="0"/>
            <a:ext cx="12192000" cy="6858000"/>
          </a:xfrm>
          <a:prstGeom prst="rect">
            <a:avLst/>
          </a:prstGeom>
        </p:spPr>
      </p:pic>
      <p:sp>
        <p:nvSpPr>
          <p:cNvPr id="466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670" name="textbox 4670"/>
          <p:cNvSpPr/>
          <p:nvPr/>
        </p:nvSpPr>
        <p:spPr>
          <a:xfrm>
            <a:off x="1411734" y="508501"/>
            <a:ext cx="9357994" cy="5052695"/>
          </a:xfrm>
          <a:prstGeom prst="rect">
            <a:avLst/>
          </a:prstGeom>
        </p:spPr>
        <p:txBody>
          <a:bodyPr vert="horz" wrap="square" lIns="0" tIns="0" rIns="0" bIns="0"/>
          <a:lstStyle/>
          <a:p>
            <a:pPr algn="l" rtl="0" eaLnBrk="0">
              <a:lnSpc>
                <a:spcPct val="87417"/>
              </a:lnSpc>
              <a:tabLst/>
            </a:pPr>
            <a:endParaRPr lang="Arial" altLang="Arial" sz="100" dirty="0"/>
          </a:p>
          <a:p>
            <a:pPr marL="114300" algn="l" rtl="0" eaLnBrk="0">
              <a:lnSpc>
                <a:spcPct val="91000"/>
              </a:lnSpc>
              <a:tabLst/>
            </a:pPr>
            <a:r>
              <a:rPr sz="2400" b="1" kern="0" spc="-10" dirty="0">
                <a:solidFill>
                  <a:srgbClr val="7F7F7F">
                    <a:alpha val="100000"/>
                  </a:srgbClr>
                </a:solidFill>
                <a:latin typeface="Microsoft YaHei"/>
                <a:ea typeface="Microsoft YaHei"/>
                <a:cs typeface="Microsoft YaHei"/>
              </a:rPr>
              <a:t>现代美国的学前教育发展</a:t>
            </a:r>
            <a:endParaRPr lang="Microsoft YaHei" altLang="Microsoft YaHei" sz="2400" dirty="0"/>
          </a:p>
          <a:p>
            <a:pPr algn="l" rtl="0" eaLnBrk="0">
              <a:lnSpc>
                <a:spcPct val="148000"/>
              </a:lnSpc>
              <a:tabLst/>
            </a:pPr>
            <a:endParaRPr lang="Arial" altLang="Arial" sz="1000" dirty="0"/>
          </a:p>
          <a:p>
            <a:pPr marL="12700" algn="l" rtl="0" eaLnBrk="0">
              <a:lnSpc>
                <a:spcPct val="91000"/>
              </a:lnSpc>
              <a:spcBef>
                <a:spcPts val="606"/>
              </a:spcBef>
              <a:tabLst/>
            </a:pPr>
            <a:r>
              <a:rPr sz="2000" b="1" kern="0" spc="-50" dirty="0">
                <a:solidFill>
                  <a:srgbClr val="000000">
                    <a:alpha val="100000"/>
                  </a:srgbClr>
                </a:solidFill>
                <a:latin typeface="Microsoft YaHei"/>
                <a:ea typeface="Microsoft YaHei"/>
                <a:cs typeface="Microsoft YaHei"/>
              </a:rPr>
              <a:t>三、 80年代以来的学前教育</a:t>
            </a:r>
            <a:endParaRPr lang="Microsoft YaHei" altLang="Microsoft YaHei" sz="2000" dirty="0"/>
          </a:p>
          <a:p>
            <a:pPr marL="166370" algn="l" rtl="0" eaLnBrk="0">
              <a:lnSpc>
                <a:spcPts val="2645"/>
              </a:lnSpc>
              <a:spcBef>
                <a:spcPts val="1001"/>
              </a:spcBef>
              <a:tabLst/>
            </a:pPr>
            <a:r>
              <a:rPr sz="2000" b="1" kern="0" spc="-90" dirty="0">
                <a:solidFill>
                  <a:srgbClr val="00B075">
                    <a:alpha val="100000"/>
                  </a:srgbClr>
                </a:solidFill>
                <a:latin typeface="Microsoft YaHei"/>
                <a:ea typeface="Microsoft YaHei"/>
                <a:cs typeface="Microsoft YaHei"/>
              </a:rPr>
              <a:t>（一）美国学前教育机构的</a:t>
            </a:r>
            <a:r>
              <a:rPr sz="2000" b="1" kern="0" spc="-100" dirty="0">
                <a:solidFill>
                  <a:srgbClr val="00B075">
                    <a:alpha val="100000"/>
                  </a:srgbClr>
                </a:solidFill>
                <a:latin typeface="Microsoft YaHei"/>
                <a:ea typeface="Microsoft YaHei"/>
                <a:cs typeface="Microsoft YaHei"/>
              </a:rPr>
              <a:t>类型</a:t>
            </a:r>
            <a:endParaRPr lang="Microsoft YaHei" altLang="Microsoft YaHei" sz="2000" dirty="0"/>
          </a:p>
          <a:p>
            <a:pPr marL="31750" algn="l" rtl="0" eaLnBrk="0">
              <a:lnSpc>
                <a:spcPct val="83000"/>
              </a:lnSpc>
              <a:spcBef>
                <a:spcPts val="1363"/>
              </a:spcBef>
              <a:tabLst/>
            </a:pPr>
            <a:r>
              <a:rPr sz="2000" kern="0" spc="-10" dirty="0">
                <a:solidFill>
                  <a:srgbClr val="000000">
                    <a:alpha val="100000"/>
                  </a:srgbClr>
                </a:solidFill>
                <a:latin typeface="Microsoft YaHei"/>
                <a:ea typeface="Microsoft YaHei"/>
                <a:cs typeface="Microsoft YaHei"/>
              </a:rPr>
              <a:t>1、合作学校  2、教会学校  3、社区学校  4、私立学校</a:t>
            </a:r>
            <a:endParaRPr lang="Microsoft YaHei" altLang="Microsoft YaHei" sz="2000" dirty="0"/>
          </a:p>
          <a:p>
            <a:pPr marL="26669" algn="l" rtl="0" eaLnBrk="0">
              <a:lnSpc>
                <a:spcPts val="3595"/>
              </a:lnSpc>
              <a:tabLst/>
            </a:pPr>
            <a:r>
              <a:rPr sz="2000" kern="0" spc="-10" dirty="0">
                <a:solidFill>
                  <a:srgbClr val="000000">
                    <a:alpha val="100000"/>
                  </a:srgbClr>
                </a:solidFill>
                <a:latin typeface="Microsoft YaHei"/>
                <a:ea typeface="Microsoft YaHei"/>
                <a:cs typeface="Microsoft YaHei"/>
              </a:rPr>
              <a:t>5、幼儿园   6</a:t>
            </a:r>
            <a:r>
              <a:rPr sz="2000" kern="0" spc="-20" dirty="0">
                <a:solidFill>
                  <a:srgbClr val="000000">
                    <a:alpha val="100000"/>
                  </a:srgbClr>
                </a:solidFill>
                <a:latin typeface="Microsoft YaHei"/>
                <a:ea typeface="Microsoft YaHei"/>
                <a:cs typeface="Microsoft YaHei"/>
              </a:rPr>
              <a:t>、保育学校</a:t>
            </a:r>
            <a:r>
              <a:rPr sz="2000" kern="0" spc="5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7、日托中心</a:t>
            </a:r>
            <a:endParaRPr lang="Microsoft YaHei" altLang="Microsoft YaHei" sz="2000" dirty="0"/>
          </a:p>
          <a:p>
            <a:pPr marL="17779" algn="l" rtl="0" eaLnBrk="0">
              <a:lnSpc>
                <a:spcPct val="91000"/>
              </a:lnSpc>
              <a:spcBef>
                <a:spcPts val="1617"/>
              </a:spcBef>
              <a:tabLst/>
            </a:pPr>
            <a:r>
              <a:rPr sz="2000" kern="0" spc="0" dirty="0">
                <a:solidFill>
                  <a:srgbClr val="000000">
                    <a:alpha val="100000"/>
                  </a:srgbClr>
                </a:solidFill>
                <a:latin typeface="Microsoft YaHei"/>
                <a:ea typeface="Microsoft YaHei"/>
                <a:cs typeface="Microsoft YaHei"/>
              </a:rPr>
              <a:t>8、幼儿家庭教育组</a:t>
            </a:r>
            <a:r>
              <a:rPr sz="2000" kern="0" spc="-10" dirty="0">
                <a:solidFill>
                  <a:srgbClr val="000000">
                    <a:alpha val="100000"/>
                  </a:srgbClr>
                </a:solidFill>
                <a:latin typeface="Microsoft YaHei"/>
                <a:ea typeface="Microsoft YaHei"/>
                <a:cs typeface="Microsoft YaHei"/>
              </a:rPr>
              <a:t>织 9、托儿所等各种类型</a:t>
            </a:r>
            <a:endParaRPr lang="Microsoft YaHei" altLang="Microsoft YaHei" sz="2000" dirty="0"/>
          </a:p>
          <a:p>
            <a:pPr marL="166370" algn="l" rtl="0" eaLnBrk="0">
              <a:lnSpc>
                <a:spcPct val="86000"/>
              </a:lnSpc>
              <a:spcBef>
                <a:spcPts val="1396"/>
              </a:spcBef>
              <a:tabLst/>
            </a:pPr>
            <a:r>
              <a:rPr sz="2000" b="1" kern="0" spc="-80" dirty="0">
                <a:solidFill>
                  <a:srgbClr val="00B075">
                    <a:alpha val="100000"/>
                  </a:srgbClr>
                </a:solidFill>
                <a:latin typeface="Microsoft YaHei"/>
                <a:ea typeface="Microsoft YaHei"/>
                <a:cs typeface="Microsoft YaHei"/>
              </a:rPr>
              <a:t>（二）发展了颇具特色的以家庭为基础的学前教育计划。</a:t>
            </a:r>
            <a:endParaRPr lang="Microsoft YaHei" altLang="Microsoft YaHei" sz="2000" dirty="0"/>
          </a:p>
          <a:p>
            <a:pPr marL="166370" algn="l" rtl="0" eaLnBrk="0">
              <a:lnSpc>
                <a:spcPts val="3599"/>
              </a:lnSpc>
              <a:tabLst/>
            </a:pPr>
            <a:r>
              <a:rPr sz="2000" b="1" kern="0" spc="-160" dirty="0">
                <a:solidFill>
                  <a:srgbClr val="00B075">
                    <a:alpha val="100000"/>
                  </a:srgbClr>
                </a:solidFill>
                <a:latin typeface="Microsoft YaHei"/>
                <a:ea typeface="Microsoft YaHei"/>
                <a:cs typeface="Microsoft YaHei"/>
              </a:rPr>
              <a:t>（三）师资培养</a:t>
            </a:r>
            <a:endParaRPr lang="Microsoft YaHei" altLang="Microsoft YaHei" sz="2000" dirty="0"/>
          </a:p>
          <a:p>
            <a:pPr marL="31750" algn="l" rtl="0" eaLnBrk="0">
              <a:lnSpc>
                <a:spcPct val="91000"/>
              </a:lnSpc>
              <a:spcBef>
                <a:spcPts val="1555"/>
              </a:spcBef>
              <a:tabLst/>
            </a:pPr>
            <a:r>
              <a:rPr sz="2000" kern="0" spc="-40" dirty="0">
                <a:solidFill>
                  <a:srgbClr val="000000">
                    <a:alpha val="100000"/>
                  </a:srgbClr>
                </a:solidFill>
                <a:latin typeface="Microsoft YaHei"/>
                <a:ea typeface="Microsoft YaHei"/>
                <a:cs typeface="Microsoft YaHei"/>
              </a:rPr>
              <a:t>1、要求很高，从教人员必须持有相应的资格证书。</a:t>
            </a:r>
            <a:endParaRPr lang="Microsoft YaHei" altLang="Microsoft YaHei" sz="2000" dirty="0"/>
          </a:p>
          <a:p>
            <a:pPr marL="20320" algn="l" rtl="0" eaLnBrk="0">
              <a:lnSpc>
                <a:spcPct val="91000"/>
              </a:lnSpc>
              <a:spcBef>
                <a:spcPts val="1415"/>
              </a:spcBef>
              <a:tabLst/>
            </a:pPr>
            <a:r>
              <a:rPr sz="2000" kern="0" spc="-20" dirty="0">
                <a:solidFill>
                  <a:srgbClr val="000000">
                    <a:alpha val="100000"/>
                  </a:srgbClr>
                </a:solidFill>
                <a:latin typeface="Microsoft YaHei"/>
                <a:ea typeface="Microsoft YaHei"/>
                <a:cs typeface="Microsoft YaHei"/>
              </a:rPr>
              <a:t>2、独到之处---要求必</a:t>
            </a:r>
            <a:r>
              <a:rPr sz="2000" kern="0" spc="-30" dirty="0">
                <a:solidFill>
                  <a:srgbClr val="000000">
                    <a:alpha val="100000"/>
                  </a:srgbClr>
                </a:solidFill>
                <a:latin typeface="Microsoft YaHei"/>
                <a:ea typeface="Microsoft YaHei"/>
                <a:cs typeface="Microsoft YaHei"/>
              </a:rPr>
              <a:t>须经过幼儿园和小学低年级的两次实习，以利于幼小衔接。</a:t>
            </a:r>
            <a:endParaRPr lang="Microsoft YaHei" altLang="Microsoft YaHei" sz="2000" dirty="0"/>
          </a:p>
          <a:p>
            <a:pPr algn="l" rtl="0" eaLnBrk="0">
              <a:lnSpc>
                <a:spcPct val="105000"/>
              </a:lnSpc>
              <a:tabLst/>
            </a:pPr>
            <a:endParaRPr lang="Arial" altLang="Arial" sz="1100" dirty="0"/>
          </a:p>
          <a:p>
            <a:pPr marL="22859" algn="l" rtl="0" eaLnBrk="0">
              <a:lnSpc>
                <a:spcPct val="92000"/>
              </a:lnSpc>
              <a:spcBef>
                <a:spcPts val="6"/>
              </a:spcBef>
              <a:tabLst/>
            </a:pPr>
            <a:r>
              <a:rPr sz="2000" kern="0" spc="-30" dirty="0">
                <a:solidFill>
                  <a:srgbClr val="000000">
                    <a:alpha val="100000"/>
                  </a:srgbClr>
                </a:solidFill>
                <a:latin typeface="Microsoft YaHei"/>
                <a:ea typeface="Microsoft YaHei"/>
                <a:cs typeface="Microsoft YaHei"/>
              </a:rPr>
              <a:t>3、</a:t>
            </a:r>
            <a:r>
              <a:rPr sz="2000" kern="0" spc="-46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20世纪90年代，要求幼儿园教师持有硕士学位，体现出高学历、专业化的趋势。</a:t>
            </a:r>
            <a:endParaRPr lang="Microsoft YaHei" altLang="Microsoft YaHei" sz="2000" dirty="0"/>
          </a:p>
        </p:txBody>
      </p:sp>
      <p:sp>
        <p:nvSpPr>
          <p:cNvPr id="4672" name="textbox 467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67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16" name="group 616"/>
          <p:cNvGrpSpPr/>
          <p:nvPr/>
        </p:nvGrpSpPr>
        <p:grpSpPr>
          <a:xfrm rot="21600000">
            <a:off x="1584024" y="181482"/>
            <a:ext cx="2600974" cy="199231"/>
            <a:chOff x="0" y="0"/>
            <a:chExt cx="2600974" cy="199231"/>
          </a:xfrm>
        </p:grpSpPr>
        <p:pic>
          <p:nvPicPr>
            <p:cNvPr id="4676" name="picture 4676"/>
            <p:cNvPicPr>
              <a:picLocks noChangeAspect="1"/>
            </p:cNvPicPr>
            <p:nvPr/>
          </p:nvPicPr>
          <p:blipFill>
            <a:blip r:embed="rId3"/>
            <a:stretch>
              <a:fillRect/>
            </a:stretch>
          </p:blipFill>
          <p:spPr>
            <a:xfrm rot="21600000">
              <a:off x="12058" y="11350"/>
              <a:ext cx="2588915" cy="187881"/>
            </a:xfrm>
            <a:prstGeom prst="rect">
              <a:avLst/>
            </a:prstGeom>
          </p:spPr>
        </p:pic>
        <p:sp>
          <p:nvSpPr>
            <p:cNvPr id="4678" name="textbox 4678"/>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68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2" name="picture 4682"/>
          <p:cNvPicPr>
            <a:picLocks noChangeAspect="1"/>
          </p:cNvPicPr>
          <p:nvPr/>
        </p:nvPicPr>
        <p:blipFill>
          <a:blip r:embed="rId2"/>
          <a:stretch>
            <a:fillRect/>
          </a:stretch>
        </p:blipFill>
        <p:spPr>
          <a:xfrm rot="21600000">
            <a:off x="0" y="0"/>
            <a:ext cx="12192000" cy="6858000"/>
          </a:xfrm>
          <a:prstGeom prst="rect">
            <a:avLst/>
          </a:prstGeom>
        </p:spPr>
      </p:pic>
      <p:sp>
        <p:nvSpPr>
          <p:cNvPr id="468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686" name="textbox 4686"/>
          <p:cNvSpPr/>
          <p:nvPr/>
        </p:nvSpPr>
        <p:spPr>
          <a:xfrm>
            <a:off x="1406389" y="508501"/>
            <a:ext cx="9812655" cy="4346575"/>
          </a:xfrm>
          <a:prstGeom prst="rect">
            <a:avLst/>
          </a:prstGeom>
        </p:spPr>
        <p:txBody>
          <a:bodyPr vert="horz" wrap="square" lIns="0" tIns="0" rIns="0" bIns="0"/>
          <a:lstStyle/>
          <a:p>
            <a:pPr algn="l" rtl="0" eaLnBrk="0">
              <a:lnSpc>
                <a:spcPct val="87417"/>
              </a:lnSpc>
              <a:tabLst/>
            </a:pPr>
            <a:endParaRPr lang="Arial" altLang="Arial" sz="100" dirty="0"/>
          </a:p>
          <a:p>
            <a:pPr marL="119379" algn="l" rtl="0" eaLnBrk="0">
              <a:lnSpc>
                <a:spcPct val="91000"/>
              </a:lnSpc>
              <a:tabLst/>
            </a:pPr>
            <a:r>
              <a:rPr sz="2400" b="1" kern="0" spc="-10" dirty="0">
                <a:solidFill>
                  <a:srgbClr val="7F7F7F">
                    <a:alpha val="100000"/>
                  </a:srgbClr>
                </a:solidFill>
                <a:latin typeface="Microsoft YaHei"/>
                <a:ea typeface="Microsoft YaHei"/>
                <a:cs typeface="Microsoft YaHei"/>
              </a:rPr>
              <a:t>现代美国的学前教育发展</a:t>
            </a:r>
            <a:endParaRPr lang="Microsoft YaHei" altLang="Microsoft YaHei" sz="2400" dirty="0"/>
          </a:p>
          <a:p>
            <a:pPr algn="l" rtl="0" eaLnBrk="0">
              <a:lnSpc>
                <a:spcPct val="125000"/>
              </a:lnSpc>
              <a:tabLst/>
            </a:pPr>
            <a:endParaRPr lang="Arial" altLang="Arial" sz="1000" dirty="0"/>
          </a:p>
          <a:p>
            <a:pPr algn="l" rtl="0" eaLnBrk="0">
              <a:lnSpc>
                <a:spcPct val="126000"/>
              </a:lnSpc>
              <a:tabLst/>
            </a:pPr>
            <a:endParaRPr lang="Arial" altLang="Arial" sz="1000" dirty="0"/>
          </a:p>
          <a:p>
            <a:pPr marL="13334" algn="l" rtl="0" eaLnBrk="0">
              <a:lnSpc>
                <a:spcPct val="91000"/>
              </a:lnSpc>
              <a:spcBef>
                <a:spcPts val="606"/>
              </a:spcBef>
              <a:tabLst/>
            </a:pPr>
            <a:r>
              <a:rPr sz="2000" b="1" kern="0" spc="0" dirty="0">
                <a:solidFill>
                  <a:srgbClr val="000000">
                    <a:alpha val="100000"/>
                  </a:srgbClr>
                </a:solidFill>
                <a:latin typeface="Microsoft YaHei"/>
                <a:ea typeface="Microsoft YaHei"/>
                <a:cs typeface="Microsoft YaHei"/>
              </a:rPr>
              <a:t>现代美国学前教育的特点</a:t>
            </a:r>
            <a:endParaRPr lang="Microsoft YaHei" altLang="Microsoft YaHei" sz="2000" dirty="0"/>
          </a:p>
          <a:p>
            <a:pPr algn="l" rtl="0" eaLnBrk="0">
              <a:lnSpc>
                <a:spcPct val="117000"/>
              </a:lnSpc>
              <a:tabLst/>
            </a:pPr>
            <a:endParaRPr lang="Arial" altLang="Arial" sz="1000" dirty="0"/>
          </a:p>
          <a:p>
            <a:pPr marL="36830" algn="l" rtl="0" eaLnBrk="0">
              <a:lnSpc>
                <a:spcPct val="83000"/>
              </a:lnSpc>
              <a:spcBef>
                <a:spcPts val="607"/>
              </a:spcBef>
              <a:tabLst/>
            </a:pPr>
            <a:r>
              <a:rPr sz="2000" kern="0" spc="-30" dirty="0">
                <a:solidFill>
                  <a:srgbClr val="000000">
                    <a:alpha val="100000"/>
                  </a:srgbClr>
                </a:solidFill>
                <a:latin typeface="Microsoft YaHei"/>
                <a:ea typeface="Microsoft YaHei"/>
                <a:cs typeface="Microsoft YaHei"/>
              </a:rPr>
              <a:t>1、政府不断加强对学前教育的重视，加强立法，不断增加投入。</a:t>
            </a:r>
            <a:endParaRPr lang="Microsoft YaHei" altLang="Microsoft YaHei" sz="2000" dirty="0"/>
          </a:p>
          <a:p>
            <a:pPr marL="25400" algn="l" rtl="0" eaLnBrk="0">
              <a:lnSpc>
                <a:spcPts val="3599"/>
              </a:lnSpc>
              <a:tabLst/>
            </a:pPr>
            <a:r>
              <a:rPr sz="2000" kern="0" spc="-40" dirty="0">
                <a:solidFill>
                  <a:srgbClr val="000000">
                    <a:alpha val="100000"/>
                  </a:srgbClr>
                </a:solidFill>
                <a:latin typeface="Microsoft YaHei"/>
                <a:ea typeface="Microsoft YaHei"/>
                <a:cs typeface="Microsoft YaHei"/>
              </a:rPr>
              <a:t>2、非政府组织为学前教育做出了很大贡献。</a:t>
            </a:r>
            <a:endParaRPr lang="Microsoft YaHei" altLang="Microsoft YaHei" sz="2000" dirty="0"/>
          </a:p>
          <a:p>
            <a:pPr marL="27940" algn="l" rtl="0" eaLnBrk="0">
              <a:lnSpc>
                <a:spcPct val="91000"/>
              </a:lnSpc>
              <a:spcBef>
                <a:spcPts val="1613"/>
              </a:spcBef>
              <a:tabLst/>
            </a:pPr>
            <a:r>
              <a:rPr sz="2000" kern="0" spc="0" dirty="0">
                <a:solidFill>
                  <a:srgbClr val="000000">
                    <a:alpha val="100000"/>
                  </a:srgbClr>
                </a:solidFill>
                <a:latin typeface="Microsoft YaHei"/>
                <a:ea typeface="Microsoft YaHei"/>
                <a:cs typeface="Microsoft YaHei"/>
              </a:rPr>
              <a:t>3、强调教育和保育的统一，注</a:t>
            </a:r>
            <a:r>
              <a:rPr sz="2000" kern="0" spc="-10" dirty="0">
                <a:solidFill>
                  <a:srgbClr val="000000">
                    <a:alpha val="100000"/>
                  </a:srgbClr>
                </a:solidFill>
                <a:latin typeface="Microsoft YaHei"/>
                <a:ea typeface="Microsoft YaHei"/>
                <a:cs typeface="Microsoft YaHei"/>
              </a:rPr>
              <a:t>重对儿童进行社会教育。</a:t>
            </a:r>
            <a:endParaRPr lang="Microsoft YaHei" altLang="Microsoft YaHei" sz="2000" dirty="0"/>
          </a:p>
          <a:p>
            <a:pPr marL="12700" algn="l" rtl="0" eaLnBrk="0">
              <a:lnSpc>
                <a:spcPct val="83000"/>
              </a:lnSpc>
              <a:spcBef>
                <a:spcPts val="1406"/>
              </a:spcBef>
              <a:tabLst/>
            </a:pPr>
            <a:r>
              <a:rPr sz="2000" kern="0" spc="-30" dirty="0">
                <a:solidFill>
                  <a:srgbClr val="000000">
                    <a:alpha val="100000"/>
                  </a:srgbClr>
                </a:solidFill>
                <a:latin typeface="Microsoft YaHei"/>
                <a:ea typeface="Microsoft YaHei"/>
                <a:cs typeface="Microsoft YaHei"/>
              </a:rPr>
              <a:t>4、强调学前教育面向全体儿童，</a:t>
            </a:r>
            <a:r>
              <a:rPr sz="2000" kern="0" spc="37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越来</a:t>
            </a:r>
            <a:r>
              <a:rPr sz="2000" kern="0" spc="-40" dirty="0">
                <a:solidFill>
                  <a:srgbClr val="000000">
                    <a:alpha val="100000"/>
                  </a:srgbClr>
                </a:solidFill>
                <a:latin typeface="Microsoft YaHei"/>
                <a:ea typeface="Microsoft YaHei"/>
                <a:cs typeface="Microsoft YaHei"/>
              </a:rPr>
              <a:t>越强调儿童的整体发展。</a:t>
            </a:r>
            <a:endParaRPr lang="Microsoft YaHei" altLang="Microsoft YaHei" sz="2000" dirty="0"/>
          </a:p>
          <a:p>
            <a:pPr marL="31750" algn="l" rtl="0" eaLnBrk="0">
              <a:lnSpc>
                <a:spcPts val="3597"/>
              </a:lnSpc>
              <a:tabLst/>
            </a:pPr>
            <a:r>
              <a:rPr sz="2000" kern="0" spc="-50" dirty="0">
                <a:solidFill>
                  <a:srgbClr val="000000">
                    <a:alpha val="100000"/>
                  </a:srgbClr>
                </a:solidFill>
                <a:latin typeface="Microsoft YaHei"/>
                <a:ea typeface="Microsoft YaHei"/>
                <a:cs typeface="Microsoft YaHei"/>
              </a:rPr>
              <a:t>5、美国各州学前教育存在很大差异。</a:t>
            </a:r>
            <a:endParaRPr lang="Microsoft YaHei" altLang="Microsoft YaHei" sz="2000" dirty="0"/>
          </a:p>
          <a:p>
            <a:pPr marL="25400" algn="l" rtl="0" eaLnBrk="0">
              <a:lnSpc>
                <a:spcPct val="83000"/>
              </a:lnSpc>
              <a:spcBef>
                <a:spcPts val="1613"/>
              </a:spcBef>
              <a:tabLst/>
            </a:pPr>
            <a:r>
              <a:rPr sz="2000" kern="0" spc="0" dirty="0">
                <a:solidFill>
                  <a:srgbClr val="000000">
                    <a:alpha val="100000"/>
                  </a:srgbClr>
                </a:solidFill>
                <a:latin typeface="Microsoft YaHei"/>
                <a:ea typeface="Microsoft YaHei"/>
                <a:cs typeface="Microsoft YaHei"/>
              </a:rPr>
              <a:t>6、当代美国的学前教育更加重视教育质量，建</a:t>
            </a:r>
            <a:r>
              <a:rPr sz="2000" kern="0" spc="-10" dirty="0">
                <a:solidFill>
                  <a:srgbClr val="000000">
                    <a:alpha val="100000"/>
                  </a:srgbClr>
                </a:solidFill>
                <a:latin typeface="Microsoft YaHei"/>
                <a:ea typeface="Microsoft YaHei"/>
                <a:cs typeface="Microsoft YaHei"/>
              </a:rPr>
              <a:t>立质量标准认定体系，旨在全面提高美国</a:t>
            </a:r>
            <a:endParaRPr lang="Microsoft YaHei" altLang="Microsoft YaHei" sz="2000" dirty="0"/>
          </a:p>
          <a:p>
            <a:pPr marL="19684" algn="l" rtl="0" eaLnBrk="0">
              <a:lnSpc>
                <a:spcPts val="3595"/>
              </a:lnSpc>
              <a:tabLst/>
            </a:pPr>
            <a:r>
              <a:rPr sz="2000" kern="0" spc="-130" dirty="0">
                <a:solidFill>
                  <a:srgbClr val="000000">
                    <a:alpha val="100000"/>
                  </a:srgbClr>
                </a:solidFill>
                <a:latin typeface="Microsoft YaHei"/>
                <a:ea typeface="Microsoft YaHei"/>
                <a:cs typeface="Microsoft YaHei"/>
              </a:rPr>
              <a:t>幼儿园整体读写能力。</a:t>
            </a:r>
            <a:endParaRPr lang="Microsoft YaHei" altLang="Microsoft YaHei" sz="2000" dirty="0"/>
          </a:p>
        </p:txBody>
      </p:sp>
      <p:sp>
        <p:nvSpPr>
          <p:cNvPr id="4688" name="textbox 468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469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18" name="group 618"/>
          <p:cNvGrpSpPr/>
          <p:nvPr/>
        </p:nvGrpSpPr>
        <p:grpSpPr>
          <a:xfrm rot="21600000">
            <a:off x="1584024" y="181482"/>
            <a:ext cx="2600974" cy="199231"/>
            <a:chOff x="0" y="0"/>
            <a:chExt cx="2600974" cy="199231"/>
          </a:xfrm>
        </p:grpSpPr>
        <p:pic>
          <p:nvPicPr>
            <p:cNvPr id="4692" name="picture 4692"/>
            <p:cNvPicPr>
              <a:picLocks noChangeAspect="1"/>
            </p:cNvPicPr>
            <p:nvPr/>
          </p:nvPicPr>
          <p:blipFill>
            <a:blip r:embed="rId3"/>
            <a:stretch>
              <a:fillRect/>
            </a:stretch>
          </p:blipFill>
          <p:spPr>
            <a:xfrm rot="21600000">
              <a:off x="12058" y="11350"/>
              <a:ext cx="2588915" cy="187881"/>
            </a:xfrm>
            <a:prstGeom prst="rect">
              <a:avLst/>
            </a:prstGeom>
          </p:spPr>
        </p:pic>
        <p:sp>
          <p:nvSpPr>
            <p:cNvPr id="4694" name="textbox 4694"/>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69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98" name="picture 4698"/>
          <p:cNvPicPr>
            <a:picLocks noChangeAspect="1"/>
          </p:cNvPicPr>
          <p:nvPr/>
        </p:nvPicPr>
        <p:blipFill>
          <a:blip r:embed="rId2"/>
          <a:stretch>
            <a:fillRect/>
          </a:stretch>
        </p:blipFill>
        <p:spPr>
          <a:xfrm rot="21600000">
            <a:off x="0" y="0"/>
            <a:ext cx="12192000" cy="6858000"/>
          </a:xfrm>
          <a:prstGeom prst="rect">
            <a:avLst/>
          </a:prstGeom>
        </p:spPr>
      </p:pic>
      <p:sp>
        <p:nvSpPr>
          <p:cNvPr id="470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702" name="textbox 4702"/>
          <p:cNvSpPr/>
          <p:nvPr/>
        </p:nvSpPr>
        <p:spPr>
          <a:xfrm>
            <a:off x="1417587" y="1700725"/>
            <a:ext cx="9212580" cy="4413884"/>
          </a:xfrm>
          <a:prstGeom prst="rect">
            <a:avLst/>
          </a:prstGeom>
        </p:spPr>
        <p:txBody>
          <a:bodyPr vert="horz" wrap="square" lIns="0" tIns="0" rIns="0" bIns="0"/>
          <a:lstStyle/>
          <a:p>
            <a:pPr algn="l" rtl="0" eaLnBrk="0">
              <a:lnSpc>
                <a:spcPct val="88730"/>
              </a:lnSpc>
              <a:tabLst/>
            </a:pPr>
            <a:endParaRPr lang="Arial" altLang="Arial" sz="100" dirty="0"/>
          </a:p>
          <a:p>
            <a:pPr marL="22859" algn="l" rtl="0" eaLnBrk="0">
              <a:lnSpc>
                <a:spcPct val="94000"/>
              </a:lnSpc>
              <a:tabLst/>
            </a:pPr>
            <a:r>
              <a:rPr sz="1900" b="1" kern="0" spc="-140" dirty="0">
                <a:solidFill>
                  <a:srgbClr val="00B075">
                    <a:alpha val="100000"/>
                  </a:srgbClr>
                </a:solidFill>
                <a:latin typeface="Microsoft YaHei"/>
                <a:ea typeface="Microsoft YaHei"/>
                <a:cs typeface="Microsoft YaHei"/>
              </a:rPr>
              <a:t>1.识记：</a:t>
            </a:r>
            <a:endParaRPr lang="Microsoft YaHei" altLang="Microsoft YaHei" sz="1900" dirty="0"/>
          </a:p>
          <a:p>
            <a:pPr marL="165100" algn="l" rtl="0" eaLnBrk="0">
              <a:lnSpc>
                <a:spcPts val="2587"/>
              </a:lnSpc>
              <a:spcBef>
                <a:spcPts val="1055"/>
              </a:spcBef>
              <a:tabLst/>
            </a:pPr>
            <a:r>
              <a:rPr sz="2000" kern="0" spc="-120" dirty="0">
                <a:solidFill>
                  <a:srgbClr val="000000">
                    <a:alpha val="100000"/>
                  </a:srgbClr>
                </a:solidFill>
                <a:latin typeface="Microsoft YaHei"/>
                <a:ea typeface="Microsoft YaHei"/>
                <a:cs typeface="Microsoft YaHei"/>
              </a:rPr>
              <a:t>（1）进步主义幼儿园运动</a:t>
            </a:r>
            <a:endParaRPr lang="Microsoft YaHei" altLang="Microsoft YaHei" sz="2000" dirty="0"/>
          </a:p>
          <a:p>
            <a:pPr marL="165100" algn="l" rtl="0" eaLnBrk="0">
              <a:lnSpc>
                <a:spcPts val="2587"/>
              </a:lnSpc>
              <a:spcBef>
                <a:spcPts val="1012"/>
              </a:spcBef>
              <a:tabLst/>
            </a:pPr>
            <a:r>
              <a:rPr sz="1900" kern="0" spc="-110" dirty="0">
                <a:solidFill>
                  <a:srgbClr val="000000">
                    <a:alpha val="100000"/>
                  </a:srgbClr>
                </a:solidFill>
                <a:latin typeface="Microsoft YaHei"/>
                <a:ea typeface="Microsoft YaHei"/>
                <a:cs typeface="Microsoft YaHei"/>
              </a:rPr>
              <a:t>（2）开端计划</a:t>
            </a:r>
            <a:endParaRPr lang="Microsoft YaHei" altLang="Microsoft YaHei" sz="1900" dirty="0"/>
          </a:p>
          <a:p>
            <a:pPr marL="165100" algn="l" rtl="0" eaLnBrk="0">
              <a:lnSpc>
                <a:spcPts val="2587"/>
              </a:lnSpc>
              <a:spcBef>
                <a:spcPts val="1012"/>
              </a:spcBef>
              <a:tabLst/>
            </a:pPr>
            <a:r>
              <a:rPr sz="2000" kern="0" spc="-130" dirty="0">
                <a:solidFill>
                  <a:srgbClr val="000000">
                    <a:alpha val="100000"/>
                  </a:srgbClr>
                </a:solidFill>
                <a:latin typeface="Microsoft YaHei"/>
                <a:ea typeface="Microsoft YaHei"/>
                <a:cs typeface="Microsoft YaHei"/>
              </a:rPr>
              <a:t>（3）幼儿智力开发运动</a:t>
            </a:r>
            <a:endParaRPr lang="Microsoft YaHei" altLang="Microsoft YaHei" sz="2000" dirty="0"/>
          </a:p>
          <a:p>
            <a:pPr marL="165100" algn="l" rtl="0" eaLnBrk="0">
              <a:lnSpc>
                <a:spcPts val="3599"/>
              </a:lnSpc>
              <a:tabLst/>
            </a:pPr>
            <a:r>
              <a:rPr sz="2000" kern="0" spc="-130" dirty="0">
                <a:solidFill>
                  <a:srgbClr val="000000">
                    <a:alpha val="100000"/>
                  </a:srgbClr>
                </a:solidFill>
                <a:latin typeface="Microsoft YaHei"/>
                <a:ea typeface="Microsoft YaHei"/>
                <a:cs typeface="Microsoft YaHei"/>
              </a:rPr>
              <a:t>（4）佩里学前教育机构</a:t>
            </a:r>
            <a:endParaRPr lang="Microsoft YaHei" altLang="Microsoft YaHei" sz="2000" dirty="0"/>
          </a:p>
          <a:p>
            <a:pPr marL="12700" algn="l" rtl="0" eaLnBrk="0">
              <a:lnSpc>
                <a:spcPct val="95000"/>
              </a:lnSpc>
              <a:spcBef>
                <a:spcPts val="1392"/>
              </a:spcBef>
              <a:tabLst/>
            </a:pPr>
            <a:r>
              <a:rPr sz="1900" b="1" kern="0" spc="-120" dirty="0">
                <a:solidFill>
                  <a:srgbClr val="00B075">
                    <a:alpha val="100000"/>
                  </a:srgbClr>
                </a:solidFill>
                <a:latin typeface="Microsoft YaHei"/>
                <a:ea typeface="Microsoft YaHei"/>
                <a:cs typeface="Microsoft YaHei"/>
              </a:rPr>
              <a:t>2.领会：</a:t>
            </a:r>
            <a:endParaRPr lang="Microsoft YaHei" altLang="Microsoft YaHei" sz="1900" dirty="0"/>
          </a:p>
          <a:p>
            <a:pPr marL="165100" algn="l" rtl="0" eaLnBrk="0">
              <a:lnSpc>
                <a:spcPts val="2587"/>
              </a:lnSpc>
              <a:spcBef>
                <a:spcPts val="1054"/>
              </a:spcBef>
              <a:tabLst/>
            </a:pPr>
            <a:r>
              <a:rPr sz="2000" kern="0" spc="-50" dirty="0">
                <a:solidFill>
                  <a:srgbClr val="000000">
                    <a:alpha val="100000"/>
                  </a:srgbClr>
                </a:solidFill>
                <a:latin typeface="Microsoft YaHei"/>
                <a:ea typeface="Microsoft YaHei"/>
                <a:cs typeface="Microsoft YaHei"/>
              </a:rPr>
              <a:t>（1）进步主义幼儿园运动产生的背景、主要人物、历史意义</a:t>
            </a:r>
            <a:endParaRPr lang="Microsoft YaHei" altLang="Microsoft YaHei" sz="2000" dirty="0"/>
          </a:p>
          <a:p>
            <a:pPr marL="165100" algn="l" rtl="0" eaLnBrk="0">
              <a:lnSpc>
                <a:spcPts val="3599"/>
              </a:lnSpc>
              <a:tabLst/>
            </a:pPr>
            <a:r>
              <a:rPr sz="2000" kern="0" spc="-80" dirty="0">
                <a:solidFill>
                  <a:srgbClr val="000000">
                    <a:alpha val="100000"/>
                  </a:srgbClr>
                </a:solidFill>
                <a:latin typeface="Microsoft YaHei"/>
                <a:ea typeface="Microsoft YaHei"/>
                <a:cs typeface="Microsoft YaHei"/>
              </a:rPr>
              <a:t>（2）分析和评价开端计划的内容和作用</a:t>
            </a:r>
            <a:endParaRPr lang="Microsoft YaHei" altLang="Microsoft YaHei" sz="2000" dirty="0"/>
          </a:p>
          <a:p>
            <a:pPr marL="165100" algn="l" rtl="0" eaLnBrk="0">
              <a:lnSpc>
                <a:spcPts val="2587"/>
              </a:lnSpc>
              <a:spcBef>
                <a:spcPts val="1012"/>
              </a:spcBef>
              <a:tabLst/>
            </a:pPr>
            <a:r>
              <a:rPr sz="2000" kern="0" spc="-90" dirty="0">
                <a:solidFill>
                  <a:srgbClr val="000000">
                    <a:alpha val="100000"/>
                  </a:srgbClr>
                </a:solidFill>
                <a:latin typeface="Microsoft YaHei"/>
                <a:ea typeface="Microsoft YaHei"/>
                <a:cs typeface="Microsoft YaHei"/>
              </a:rPr>
              <a:t>（3）评价皮亚杰理论的幼儿实验</a:t>
            </a:r>
            <a:endParaRPr lang="Microsoft YaHei" altLang="Microsoft YaHei" sz="2000" dirty="0"/>
          </a:p>
          <a:p>
            <a:pPr algn="l" rtl="0" eaLnBrk="0">
              <a:lnSpc>
                <a:spcPct val="104000"/>
              </a:lnSpc>
              <a:tabLst/>
            </a:pPr>
            <a:endParaRPr lang="Arial" altLang="Arial" sz="1100" dirty="0"/>
          </a:p>
          <a:p>
            <a:pPr algn="l" rtl="0" eaLnBrk="0">
              <a:lnSpc>
                <a:spcPct val="8240"/>
              </a:lnSpc>
              <a:tabLst/>
            </a:pPr>
            <a:endParaRPr lang="Arial" altLang="Arial" sz="100" dirty="0"/>
          </a:p>
          <a:p>
            <a:pPr marL="19050" algn="l" rtl="0" eaLnBrk="0">
              <a:lnSpc>
                <a:spcPct val="91000"/>
              </a:lnSpc>
              <a:tabLst/>
            </a:pPr>
            <a:r>
              <a:rPr sz="2000" b="1" kern="0" spc="-40" dirty="0">
                <a:solidFill>
                  <a:srgbClr val="00B075">
                    <a:alpha val="100000"/>
                  </a:srgbClr>
                </a:solidFill>
                <a:latin typeface="Microsoft YaHei"/>
                <a:ea typeface="Microsoft YaHei"/>
                <a:cs typeface="Microsoft YaHei"/>
              </a:rPr>
              <a:t>3.应用：   </a:t>
            </a:r>
            <a:r>
              <a:rPr sz="2000" kern="0" spc="-40" dirty="0">
                <a:solidFill>
                  <a:srgbClr val="000000">
                    <a:alpha val="100000"/>
                  </a:srgbClr>
                </a:solidFill>
                <a:latin typeface="Microsoft YaHei"/>
                <a:ea typeface="Microsoft YaHei"/>
                <a:cs typeface="Microsoft YaHei"/>
              </a:rPr>
              <a:t>“开端计</a:t>
            </a:r>
            <a:r>
              <a:rPr sz="2000" kern="0" spc="-50" dirty="0">
                <a:solidFill>
                  <a:srgbClr val="000000">
                    <a:alpha val="100000"/>
                  </a:srgbClr>
                </a:solidFill>
                <a:latin typeface="Microsoft YaHei"/>
                <a:ea typeface="Microsoft YaHei"/>
                <a:cs typeface="Microsoft YaHei"/>
              </a:rPr>
              <a:t>划”和“幼儿智力开发计划 ”有何区别与联系？其历史意义何在</a:t>
            </a:r>
            <a:endParaRPr lang="Microsoft YaHei" altLang="Microsoft YaHei" sz="2000" dirty="0"/>
          </a:p>
        </p:txBody>
      </p:sp>
      <p:sp>
        <p:nvSpPr>
          <p:cNvPr id="4704" name="textbox 470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grpSp>
        <p:nvGrpSpPr>
          <p:cNvPr id="620" name="group 620"/>
          <p:cNvGrpSpPr/>
          <p:nvPr/>
        </p:nvGrpSpPr>
        <p:grpSpPr>
          <a:xfrm rot="21600000">
            <a:off x="1249676" y="1127759"/>
            <a:ext cx="1124712" cy="470916"/>
            <a:chOff x="0" y="0"/>
            <a:chExt cx="1124712" cy="470916"/>
          </a:xfrm>
        </p:grpSpPr>
        <p:sp>
          <p:nvSpPr>
            <p:cNvPr id="4706" name="path"/>
            <p:cNvSpPr/>
            <p:nvPr/>
          </p:nvSpPr>
          <p:spPr>
            <a:xfrm>
              <a:off x="0" y="0"/>
              <a:ext cx="1124712" cy="470916"/>
            </a:xfrm>
            <a:custGeom>
              <a:avLst/>
              <a:gdLst/>
              <a:ahLst/>
              <a:cxnLst/>
              <a:rect l="0" t="0" r="0" b="0"/>
              <a:pathLst>
                <a:path w="1771" h="741">
                  <a:moveTo>
                    <a:pt x="3" y="0"/>
                  </a:moveTo>
                  <a:lnTo>
                    <a:pt x="255" y="373"/>
                  </a:lnTo>
                  <a:lnTo>
                    <a:pt x="0" y="741"/>
                  </a:lnTo>
                  <a:lnTo>
                    <a:pt x="1520" y="741"/>
                  </a:lnTo>
                  <a:lnTo>
                    <a:pt x="1771" y="376"/>
                  </a:lnTo>
                  <a:lnTo>
                    <a:pt x="1531"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4708" name="textbox 4708"/>
            <p:cNvSpPr/>
            <p:nvPr/>
          </p:nvSpPr>
          <p:spPr>
            <a:xfrm>
              <a:off x="-12700" y="-12700"/>
              <a:ext cx="1150619" cy="529590"/>
            </a:xfrm>
            <a:prstGeom prst="rect">
              <a:avLst/>
            </a:prstGeom>
          </p:spPr>
          <p:txBody>
            <a:bodyPr vert="horz" wrap="square" lIns="0" tIns="0" rIns="0" bIns="0"/>
            <a:lstStyle/>
            <a:p>
              <a:pPr algn="l" rtl="0" eaLnBrk="0">
                <a:lnSpc>
                  <a:spcPct val="117000"/>
                </a:lnSpc>
                <a:tabLst/>
              </a:pPr>
              <a:endParaRPr lang="Arial" altLang="Arial" sz="400" dirty="0"/>
            </a:p>
            <a:p>
              <a:pPr marL="185420" algn="l" rtl="0" eaLnBrk="0">
                <a:lnSpc>
                  <a:spcPct val="91000"/>
                </a:lnSpc>
                <a:spcBef>
                  <a:spcPts val="3"/>
                </a:spcBef>
                <a:tabLst/>
              </a:pPr>
              <a:r>
                <a:rPr sz="2400" b="1" kern="0" spc="-20" dirty="0">
                  <a:solidFill>
                    <a:srgbClr val="000000">
                      <a:alpha val="100000"/>
                    </a:srgbClr>
                  </a:solidFill>
                  <a:latin typeface="Microsoft YaHei"/>
                  <a:ea typeface="Microsoft YaHei"/>
                  <a:cs typeface="Microsoft YaHei"/>
                </a:rPr>
                <a:t>小结：</a:t>
              </a:r>
              <a:endParaRPr lang="Microsoft YaHei" altLang="Microsoft YaHei" sz="2400" dirty="0"/>
            </a:p>
          </p:txBody>
        </p:sp>
      </p:grpSp>
      <p:sp>
        <p:nvSpPr>
          <p:cNvPr id="471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712" name="textbox 4712"/>
          <p:cNvSpPr/>
          <p:nvPr/>
        </p:nvSpPr>
        <p:spPr>
          <a:xfrm>
            <a:off x="1513394" y="508501"/>
            <a:ext cx="3375025"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现代美国的学前教育发展</a:t>
            </a:r>
            <a:endParaRPr lang="Microsoft YaHei" altLang="Microsoft YaHei" sz="2400" dirty="0"/>
          </a:p>
        </p:txBody>
      </p:sp>
      <p:grpSp>
        <p:nvGrpSpPr>
          <p:cNvPr id="622" name="group 622"/>
          <p:cNvGrpSpPr/>
          <p:nvPr/>
        </p:nvGrpSpPr>
        <p:grpSpPr>
          <a:xfrm rot="21600000">
            <a:off x="1584024" y="181482"/>
            <a:ext cx="2549063" cy="199231"/>
            <a:chOff x="0" y="0"/>
            <a:chExt cx="2549063" cy="199231"/>
          </a:xfrm>
        </p:grpSpPr>
        <p:pic>
          <p:nvPicPr>
            <p:cNvPr id="4714" name="picture 4714"/>
            <p:cNvPicPr>
              <a:picLocks noChangeAspect="1"/>
            </p:cNvPicPr>
            <p:nvPr/>
          </p:nvPicPr>
          <p:blipFill>
            <a:blip r:embed="rId3"/>
            <a:stretch>
              <a:fillRect/>
            </a:stretch>
          </p:blipFill>
          <p:spPr>
            <a:xfrm rot="21600000">
              <a:off x="12058" y="11350"/>
              <a:ext cx="2537004" cy="187880"/>
            </a:xfrm>
            <a:prstGeom prst="rect">
              <a:avLst/>
            </a:prstGeom>
          </p:spPr>
        </p:pic>
        <p:sp>
          <p:nvSpPr>
            <p:cNvPr id="4716" name="textbox 4716"/>
            <p:cNvSpPr/>
            <p:nvPr/>
          </p:nvSpPr>
          <p:spPr>
            <a:xfrm>
              <a:off x="-12700" y="-12700"/>
              <a:ext cx="25749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 外国现代学前教育发展</a:t>
              </a:r>
              <a:endParaRPr lang="Microsoft YaHei" altLang="Microsoft YaHei" sz="1400" dirty="0"/>
            </a:p>
          </p:txBody>
        </p:sp>
      </p:grpSp>
      <p:sp>
        <p:nvSpPr>
          <p:cNvPr id="471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20" name="picture 4720"/>
          <p:cNvPicPr>
            <a:picLocks noChangeAspect="1"/>
          </p:cNvPicPr>
          <p:nvPr/>
        </p:nvPicPr>
        <p:blipFill>
          <a:blip r:embed="rId2"/>
          <a:stretch>
            <a:fillRect/>
          </a:stretch>
        </p:blipFill>
        <p:spPr>
          <a:xfrm rot="21600000">
            <a:off x="0" y="0"/>
            <a:ext cx="12192000" cy="6858000"/>
          </a:xfrm>
          <a:prstGeom prst="rect">
            <a:avLst/>
          </a:prstGeom>
        </p:spPr>
      </p:pic>
      <p:sp>
        <p:nvSpPr>
          <p:cNvPr id="472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4724" name="picture 4724"/>
          <p:cNvPicPr>
            <a:picLocks noChangeAspect="1"/>
          </p:cNvPicPr>
          <p:nvPr/>
        </p:nvPicPr>
        <p:blipFill>
          <a:blip r:embed="rId3"/>
          <a:stretch>
            <a:fillRect/>
          </a:stretch>
        </p:blipFill>
        <p:spPr>
          <a:xfrm rot="21600000">
            <a:off x="1524000" y="12"/>
            <a:ext cx="9144000" cy="6484607"/>
          </a:xfrm>
          <a:prstGeom prst="rect">
            <a:avLst/>
          </a:prstGeom>
        </p:spPr>
      </p:pic>
      <p:sp>
        <p:nvSpPr>
          <p:cNvPr id="4726" name="textbox 4726"/>
          <p:cNvSpPr/>
          <p:nvPr/>
        </p:nvSpPr>
        <p:spPr>
          <a:xfrm>
            <a:off x="7747003" y="1287830"/>
            <a:ext cx="1996439" cy="577215"/>
          </a:xfrm>
          <a:prstGeom prst="rect">
            <a:avLst/>
          </a:prstGeom>
        </p:spPr>
        <p:txBody>
          <a:bodyPr vert="horz" wrap="square" lIns="0" tIns="0" rIns="0" bIns="0"/>
          <a:lstStyle/>
          <a:p>
            <a:pPr algn="l" rtl="0" eaLnBrk="0">
              <a:lnSpc>
                <a:spcPct val="73443"/>
              </a:lnSpc>
              <a:tabLst/>
            </a:pPr>
            <a:endParaRPr lang="Arial" altLang="Arial" sz="100" dirty="0"/>
          </a:p>
          <a:p>
            <a:pPr marL="12700" algn="l" rtl="0" eaLnBrk="0">
              <a:lnSpc>
                <a:spcPct val="93000"/>
              </a:lnSpc>
              <a:tabLst/>
            </a:pPr>
            <a:r>
              <a:rPr sz="3900" b="1" kern="0" spc="-20" dirty="0">
                <a:solidFill>
                  <a:srgbClr val="FF0000">
                    <a:alpha val="100000"/>
                  </a:srgbClr>
                </a:solidFill>
                <a:latin typeface="Microsoft YaHei"/>
                <a:ea typeface="Microsoft YaHei"/>
                <a:cs typeface="Microsoft YaHei"/>
              </a:rPr>
              <a:t>日托中心</a:t>
            </a:r>
            <a:endParaRPr lang="Microsoft YaHei" altLang="Microsoft YaHei" sz="3900" dirty="0"/>
          </a:p>
        </p:txBody>
      </p:sp>
      <p:sp>
        <p:nvSpPr>
          <p:cNvPr id="472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0" name="picture 4730"/>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2" name="picture 4732"/>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4" name="picture 4734"/>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6" name="picture 4736"/>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8" name="picture 618"/>
          <p:cNvPicPr>
            <a:picLocks noChangeAspect="1"/>
          </p:cNvPicPr>
          <p:nvPr/>
        </p:nvPicPr>
        <p:blipFill>
          <a:blip r:embed="rId2"/>
          <a:stretch>
            <a:fillRect/>
          </a:stretch>
        </p:blipFill>
        <p:spPr>
          <a:xfrm rot="21600000">
            <a:off x="0" y="0"/>
            <a:ext cx="12192000" cy="6858000"/>
          </a:xfrm>
          <a:prstGeom prst="rect">
            <a:avLst/>
          </a:prstGeom>
        </p:spPr>
      </p:pic>
      <p:sp>
        <p:nvSpPr>
          <p:cNvPr id="6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622" name="textbox 622"/>
          <p:cNvSpPr/>
          <p:nvPr/>
        </p:nvSpPr>
        <p:spPr>
          <a:xfrm>
            <a:off x="1539840" y="2305517"/>
            <a:ext cx="9019540" cy="1675764"/>
          </a:xfrm>
          <a:prstGeom prst="rect">
            <a:avLst/>
          </a:prstGeom>
        </p:spPr>
        <p:txBody>
          <a:bodyPr vert="horz" wrap="square" lIns="0" tIns="0" rIns="0" bIns="0"/>
          <a:lstStyle/>
          <a:p>
            <a:pPr algn="l" rtl="0" eaLnBrk="0">
              <a:lnSpc>
                <a:spcPct val="91524"/>
              </a:lnSpc>
              <a:tabLst/>
            </a:pPr>
            <a:endParaRPr lang="Arial" altLang="Arial" sz="100" dirty="0"/>
          </a:p>
          <a:p>
            <a:pPr marL="36830" algn="l" rtl="0" eaLnBrk="0">
              <a:lnSpc>
                <a:spcPct val="91000"/>
              </a:lnSpc>
              <a:tabLst/>
            </a:pPr>
            <a:r>
              <a:rPr sz="2000" kern="0" spc="-10" dirty="0">
                <a:solidFill>
                  <a:srgbClr val="000000">
                    <a:alpha val="100000"/>
                  </a:srgbClr>
                </a:solidFill>
                <a:latin typeface="Microsoft YaHei"/>
                <a:ea typeface="Microsoft YaHei"/>
                <a:cs typeface="Microsoft YaHei"/>
              </a:rPr>
              <a:t>1、贾谊胎教思想对胎教理念的进步和发展有重大意义。</a:t>
            </a:r>
            <a:endParaRPr lang="Microsoft YaHei" altLang="Microsoft YaHei" sz="2000" dirty="0"/>
          </a:p>
          <a:p>
            <a:pPr marL="25400"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2、贾谊教育思想的某些内容与现代婚育观</a:t>
            </a:r>
            <a:r>
              <a:rPr sz="2000" kern="0" spc="-10" dirty="0">
                <a:solidFill>
                  <a:srgbClr val="000000">
                    <a:alpha val="100000"/>
                  </a:srgbClr>
                </a:solidFill>
                <a:latin typeface="Microsoft YaHei"/>
                <a:ea typeface="Microsoft YaHei"/>
                <a:cs typeface="Microsoft YaHei"/>
              </a:rPr>
              <a:t>一致，有共通之处。</a:t>
            </a:r>
            <a:endParaRPr lang="Microsoft YaHei" altLang="Microsoft YaHei" sz="2000" dirty="0"/>
          </a:p>
          <a:p>
            <a:pPr marL="27940" algn="l" rtl="0" eaLnBrk="0">
              <a:lnSpc>
                <a:spcPct val="91000"/>
              </a:lnSpc>
              <a:spcBef>
                <a:spcPts val="1415"/>
              </a:spcBef>
              <a:tabLst/>
            </a:pPr>
            <a:r>
              <a:rPr sz="2000" kern="0" spc="-20" dirty="0">
                <a:solidFill>
                  <a:srgbClr val="000000">
                    <a:alpha val="100000"/>
                  </a:srgbClr>
                </a:solidFill>
                <a:latin typeface="Microsoft YaHei"/>
                <a:ea typeface="Microsoft YaHei"/>
                <a:cs typeface="Microsoft YaHei"/>
              </a:rPr>
              <a:t>3、虽针对太子，有一定的普适性，</a:t>
            </a:r>
            <a:r>
              <a:rPr sz="2000" kern="0" spc="-30" dirty="0">
                <a:solidFill>
                  <a:srgbClr val="000000">
                    <a:alpha val="100000"/>
                  </a:srgbClr>
                </a:solidFill>
                <a:latin typeface="Microsoft YaHei"/>
                <a:ea typeface="Microsoft YaHei"/>
                <a:cs typeface="Microsoft YaHei"/>
              </a:rPr>
              <a:t>丰富了我国古代早教的理论和经验。</a:t>
            </a:r>
            <a:endParaRPr lang="Microsoft YaHei" altLang="Microsoft YaHei" sz="2000" dirty="0"/>
          </a:p>
          <a:p>
            <a:pPr algn="l" rtl="0" eaLnBrk="0">
              <a:lnSpc>
                <a:spcPct val="107000"/>
              </a:lnSpc>
              <a:tabLst/>
            </a:pPr>
            <a:endParaRPr lang="Arial" altLang="Arial" sz="1100" dirty="0"/>
          </a:p>
          <a:p>
            <a:pPr marL="12700" algn="l" rtl="0" eaLnBrk="0">
              <a:lnSpc>
                <a:spcPct val="91000"/>
              </a:lnSpc>
              <a:spcBef>
                <a:spcPts val="3"/>
              </a:spcBef>
              <a:tabLst/>
            </a:pPr>
            <a:r>
              <a:rPr sz="2000" kern="0" spc="-90" dirty="0">
                <a:solidFill>
                  <a:srgbClr val="000000">
                    <a:alpha val="100000"/>
                  </a:srgbClr>
                </a:solidFill>
                <a:latin typeface="Microsoft YaHei"/>
                <a:ea typeface="Microsoft YaHei"/>
                <a:cs typeface="Microsoft YaHei"/>
              </a:rPr>
              <a:t>4、为封建统治阶级服务，</a:t>
            </a:r>
            <a:r>
              <a:rPr sz="2000" kern="0" spc="12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无法脱离封建迷信，</a:t>
            </a:r>
            <a:r>
              <a:rPr sz="2000" kern="0" spc="37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带有一定的</a:t>
            </a:r>
            <a:r>
              <a:rPr sz="2000" kern="0" spc="-100" dirty="0">
                <a:solidFill>
                  <a:srgbClr val="000000">
                    <a:alpha val="100000"/>
                  </a:srgbClr>
                </a:solidFill>
                <a:latin typeface="Microsoft YaHei"/>
                <a:ea typeface="Microsoft YaHei"/>
                <a:cs typeface="Microsoft YaHei"/>
              </a:rPr>
              <a:t>政治色彩，有局限性。</a:t>
            </a:r>
            <a:endParaRPr lang="Microsoft YaHei" altLang="Microsoft YaHei" sz="2000" dirty="0"/>
          </a:p>
        </p:txBody>
      </p:sp>
      <p:sp>
        <p:nvSpPr>
          <p:cNvPr id="624" name="textbox 624"/>
          <p:cNvSpPr/>
          <p:nvPr/>
        </p:nvSpPr>
        <p:spPr>
          <a:xfrm>
            <a:off x="1445765" y="550005"/>
            <a:ext cx="3680459" cy="1320164"/>
          </a:xfrm>
          <a:prstGeom prst="rect">
            <a:avLst/>
          </a:prstGeom>
        </p:spPr>
        <p:txBody>
          <a:bodyPr vert="horz" wrap="square" lIns="0" tIns="0" rIns="0" bIns="0"/>
          <a:lstStyle/>
          <a:p>
            <a:pPr algn="l" rtl="0" eaLnBrk="0">
              <a:lnSpc>
                <a:spcPct val="87417"/>
              </a:lnSpc>
              <a:tabLst/>
            </a:pPr>
            <a:endParaRPr lang="Arial" altLang="Arial" sz="100" dirty="0"/>
          </a:p>
          <a:p>
            <a:pPr marL="128904" algn="l" rtl="0" eaLnBrk="0">
              <a:lnSpc>
                <a:spcPct val="91000"/>
              </a:lnSpc>
              <a:tabLst/>
            </a:pPr>
            <a:r>
              <a:rPr sz="2400" b="1" kern="0" spc="-10" dirty="0">
                <a:solidFill>
                  <a:srgbClr val="7F7F7F">
                    <a:alpha val="100000"/>
                  </a:srgbClr>
                </a:solidFill>
                <a:latin typeface="Microsoft YaHei"/>
                <a:ea typeface="Microsoft YaHei"/>
                <a:cs typeface="Microsoft YaHei"/>
              </a:rPr>
              <a:t>贾谊的学前教育思想</a:t>
            </a:r>
            <a:endParaRPr lang="Microsoft YaHei" altLang="Microsoft YaHei" sz="2400" dirty="0"/>
          </a:p>
          <a:p>
            <a:pPr algn="l" rtl="0" eaLnBrk="0">
              <a:lnSpc>
                <a:spcPct val="166000"/>
              </a:lnSpc>
              <a:tabLst/>
            </a:pPr>
            <a:endParaRPr lang="Arial" altLang="Arial" sz="1000" dirty="0"/>
          </a:p>
          <a:p>
            <a:pPr algn="l" rtl="0" eaLnBrk="0">
              <a:lnSpc>
                <a:spcPct val="100000"/>
              </a:lnSpc>
              <a:tabLst/>
            </a:pPr>
            <a:endParaRPr lang="Arial" altLang="Arial" sz="1000" dirty="0"/>
          </a:p>
          <a:p>
            <a:pPr algn="l" rtl="0" eaLnBrk="0">
              <a:lnSpc>
                <a:spcPct val="8429"/>
              </a:lnSpc>
              <a:tabLst/>
            </a:pPr>
            <a:endParaRPr lang="Arial" altLang="Arial" sz="100" dirty="0"/>
          </a:p>
          <a:p>
            <a:pPr marL="12700" algn="l" rtl="0" eaLnBrk="0">
              <a:lnSpc>
                <a:spcPct val="91000"/>
              </a:lnSpc>
              <a:tabLst/>
            </a:pPr>
            <a:r>
              <a:rPr sz="4000" kern="0" spc="4440" dirty="0">
                <a:solidFill>
                  <a:srgbClr val="00B075">
                    <a:alpha val="100000"/>
                  </a:srgbClr>
                </a:solidFill>
                <a:latin typeface="Arial"/>
                <a:ea typeface="Arial"/>
                <a:cs typeface="Arial"/>
              </a:rPr>
              <a:t>D</a:t>
            </a:r>
            <a:r>
              <a:rPr sz="4000" kern="0" spc="310" dirty="0">
                <a:solidFill>
                  <a:srgbClr val="00B075">
                    <a:alpha val="100000"/>
                  </a:srgbClr>
                </a:solidFill>
                <a:latin typeface="Arial"/>
                <a:ea typeface="Arial"/>
                <a:cs typeface="Arial"/>
              </a:rPr>
              <a:t> </a:t>
            </a:r>
            <a:r>
              <a:rPr sz="2000" kern="0" spc="0" dirty="0">
                <a:solidFill>
                  <a:srgbClr val="000000">
                    <a:alpha val="100000"/>
                  </a:srgbClr>
                </a:solidFill>
                <a:latin typeface="Microsoft YaHei"/>
                <a:ea typeface="Microsoft YaHei"/>
                <a:cs typeface="Microsoft YaHei"/>
              </a:rPr>
              <a:t>对贾谊的教育思想评价</a:t>
            </a:r>
            <a:endParaRPr lang="Microsoft YaHei" altLang="Microsoft YaHei" sz="2000" dirty="0"/>
          </a:p>
        </p:txBody>
      </p:sp>
      <p:sp>
        <p:nvSpPr>
          <p:cNvPr id="626" name="textbox 62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62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88" name="group 88"/>
          <p:cNvGrpSpPr/>
          <p:nvPr/>
        </p:nvGrpSpPr>
        <p:grpSpPr>
          <a:xfrm rot="21600000">
            <a:off x="1584025" y="181482"/>
            <a:ext cx="2435489" cy="199231"/>
            <a:chOff x="0" y="0"/>
            <a:chExt cx="2435489" cy="199231"/>
          </a:xfrm>
        </p:grpSpPr>
        <p:pic>
          <p:nvPicPr>
            <p:cNvPr id="630" name="picture 630"/>
            <p:cNvPicPr>
              <a:picLocks noChangeAspect="1"/>
            </p:cNvPicPr>
            <p:nvPr/>
          </p:nvPicPr>
          <p:blipFill>
            <a:blip r:embed="rId3"/>
            <a:stretch>
              <a:fillRect/>
            </a:stretch>
          </p:blipFill>
          <p:spPr>
            <a:xfrm rot="21600000">
              <a:off x="13273" y="11350"/>
              <a:ext cx="2422216" cy="187880"/>
            </a:xfrm>
            <a:prstGeom prst="rect">
              <a:avLst/>
            </a:prstGeom>
          </p:spPr>
        </p:pic>
        <p:sp>
          <p:nvSpPr>
            <p:cNvPr id="632" name="textbox 632"/>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63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8" name="picture 4738"/>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0" name="picture 4740"/>
          <p:cNvPicPr>
            <a:picLocks noChangeAspect="1"/>
          </p:cNvPicPr>
          <p:nvPr/>
        </p:nvPicPr>
        <p:blipFill>
          <a:blip r:embed="rId2"/>
          <a:stretch>
            <a:fillRect/>
          </a:stretch>
        </p:blipFill>
        <p:spPr>
          <a:xfrm rot="21600000">
            <a:off x="0" y="0"/>
            <a:ext cx="12192000" cy="6858000"/>
          </a:xfrm>
          <a:prstGeom prst="rect">
            <a:avLst/>
          </a:prstGeom>
        </p:spPr>
      </p:pic>
      <p:sp>
        <p:nvSpPr>
          <p:cNvPr id="474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744" name="textbox 4744"/>
          <p:cNvSpPr/>
          <p:nvPr/>
        </p:nvSpPr>
        <p:spPr>
          <a:xfrm>
            <a:off x="1406388" y="508501"/>
            <a:ext cx="10792459" cy="5062220"/>
          </a:xfrm>
          <a:prstGeom prst="rect">
            <a:avLst/>
          </a:prstGeom>
        </p:spPr>
        <p:txBody>
          <a:bodyPr vert="horz" wrap="square" lIns="0" tIns="0" rIns="0" bIns="0"/>
          <a:lstStyle/>
          <a:p>
            <a:pPr algn="l" rtl="0" eaLnBrk="0">
              <a:lnSpc>
                <a:spcPct val="87417"/>
              </a:lnSpc>
              <a:tabLst/>
            </a:pPr>
            <a:endParaRPr lang="Arial" altLang="Arial" sz="100" dirty="0"/>
          </a:p>
          <a:p>
            <a:pPr marL="119379" algn="l" rtl="0" eaLnBrk="0">
              <a:lnSpc>
                <a:spcPct val="91000"/>
              </a:lnSpc>
              <a:tabLst/>
            </a:pPr>
            <a:r>
              <a:rPr sz="2400" b="1" kern="0" spc="-10" dirty="0">
                <a:solidFill>
                  <a:srgbClr val="7F7F7F">
                    <a:alpha val="100000"/>
                  </a:srgbClr>
                </a:solidFill>
                <a:latin typeface="Microsoft YaHei"/>
                <a:ea typeface="Microsoft YaHei"/>
                <a:cs typeface="Microsoft YaHei"/>
              </a:rPr>
              <a:t>现代俄国的学前教育发展</a:t>
            </a:r>
            <a:endParaRPr lang="Microsoft YaHei" altLang="Microsoft YaHei" sz="2400" dirty="0"/>
          </a:p>
          <a:p>
            <a:pPr algn="l" rtl="0" eaLnBrk="0">
              <a:lnSpc>
                <a:spcPct val="151000"/>
              </a:lnSpc>
              <a:tabLst/>
            </a:pPr>
            <a:endParaRPr lang="Arial" altLang="Arial" sz="1000" dirty="0"/>
          </a:p>
          <a:p>
            <a:pPr marL="17779" algn="l" rtl="0" eaLnBrk="0">
              <a:lnSpc>
                <a:spcPct val="91000"/>
              </a:lnSpc>
              <a:spcBef>
                <a:spcPts val="606"/>
              </a:spcBef>
              <a:tabLst/>
            </a:pPr>
            <a:r>
              <a:rPr sz="2000" b="1" kern="0" spc="-20" dirty="0">
                <a:solidFill>
                  <a:srgbClr val="000000">
                    <a:alpha val="100000"/>
                  </a:srgbClr>
                </a:solidFill>
                <a:latin typeface="Microsoft YaHei"/>
                <a:ea typeface="Microsoft YaHei"/>
                <a:cs typeface="Microsoft YaHei"/>
              </a:rPr>
              <a:t>一、</a:t>
            </a:r>
            <a:r>
              <a:rPr sz="2000" b="1" kern="0" spc="-330" dirty="0">
                <a:solidFill>
                  <a:srgbClr val="000000">
                    <a:alpha val="100000"/>
                  </a:srgbClr>
                </a:solidFill>
                <a:latin typeface="Microsoft YaHei"/>
                <a:ea typeface="Microsoft YaHei"/>
                <a:cs typeface="Microsoft YaHei"/>
              </a:rPr>
              <a:t> </a:t>
            </a:r>
            <a:r>
              <a:rPr sz="2000" b="1" kern="0" spc="-20" dirty="0">
                <a:solidFill>
                  <a:srgbClr val="000000">
                    <a:alpha val="100000"/>
                  </a:srgbClr>
                </a:solidFill>
                <a:latin typeface="Microsoft YaHei"/>
                <a:ea typeface="Microsoft YaHei"/>
                <a:cs typeface="Microsoft YaHei"/>
              </a:rPr>
              <a:t>19世纪至二战前的学前教育</a:t>
            </a:r>
            <a:endParaRPr lang="Microsoft YaHei" altLang="Microsoft YaHei" sz="2000" dirty="0"/>
          </a:p>
          <a:p>
            <a:pPr marL="171450" algn="l" rtl="0" eaLnBrk="0">
              <a:lnSpc>
                <a:spcPts val="2645"/>
              </a:lnSpc>
              <a:spcBef>
                <a:spcPts val="1001"/>
              </a:spcBef>
              <a:tabLst/>
            </a:pPr>
            <a:r>
              <a:rPr sz="2000" b="1" kern="0" spc="-100" dirty="0">
                <a:solidFill>
                  <a:srgbClr val="00B075">
                    <a:alpha val="100000"/>
                  </a:srgbClr>
                </a:solidFill>
                <a:latin typeface="Microsoft YaHei"/>
                <a:ea typeface="Microsoft YaHei"/>
                <a:cs typeface="Microsoft YaHei"/>
              </a:rPr>
              <a:t>（一）十月革命前的学前教育</a:t>
            </a:r>
            <a:endParaRPr lang="Microsoft YaHei" altLang="Microsoft YaHei" sz="2000" dirty="0"/>
          </a:p>
          <a:p>
            <a:pPr algn="r" rtl="0" eaLnBrk="0">
              <a:lnSpc>
                <a:spcPct val="91000"/>
              </a:lnSpc>
              <a:spcBef>
                <a:spcPts val="1370"/>
              </a:spcBef>
              <a:tabLst/>
            </a:pPr>
            <a:r>
              <a:rPr sz="2000" kern="0" spc="-50" dirty="0">
                <a:solidFill>
                  <a:srgbClr val="000000">
                    <a:alpha val="100000"/>
                  </a:srgbClr>
                </a:solidFill>
                <a:latin typeface="Microsoft YaHei"/>
                <a:ea typeface="Microsoft YaHei"/>
                <a:cs typeface="Microsoft YaHei"/>
              </a:rPr>
              <a:t>大多幼儿园变成初等学校的预备机构，</a:t>
            </a:r>
            <a:r>
              <a:rPr sz="2000" kern="0" spc="14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学前教育机构大部分是私立的，学前教育相</a:t>
            </a:r>
            <a:r>
              <a:rPr sz="2000" kern="0" spc="-60" dirty="0">
                <a:solidFill>
                  <a:srgbClr val="000000">
                    <a:alpha val="100000"/>
                  </a:srgbClr>
                </a:solidFill>
                <a:latin typeface="Microsoft YaHei"/>
                <a:ea typeface="Microsoft YaHei"/>
                <a:cs typeface="Microsoft YaHei"/>
              </a:rPr>
              <a:t>对比较落后。</a:t>
            </a:r>
            <a:endParaRPr lang="Microsoft YaHei" altLang="Microsoft YaHei" sz="2000" dirty="0"/>
          </a:p>
          <a:p>
            <a:pPr marL="171450" algn="l" rtl="0" eaLnBrk="0">
              <a:lnSpc>
                <a:spcPct val="91000"/>
              </a:lnSpc>
              <a:spcBef>
                <a:spcPts val="1417"/>
              </a:spcBef>
              <a:tabLst/>
            </a:pPr>
            <a:r>
              <a:rPr sz="2000" b="1" kern="0" spc="-100" dirty="0">
                <a:solidFill>
                  <a:srgbClr val="00B075">
                    <a:alpha val="100000"/>
                  </a:srgbClr>
                </a:solidFill>
                <a:latin typeface="Microsoft YaHei"/>
                <a:ea typeface="Microsoft YaHei"/>
                <a:cs typeface="Microsoft YaHei"/>
              </a:rPr>
              <a:t>（二）十月革命后的学前教育</a:t>
            </a:r>
            <a:endParaRPr lang="Microsoft YaHei" altLang="Microsoft YaHei" sz="2000" dirty="0"/>
          </a:p>
          <a:p>
            <a:pPr marL="36830" algn="l" rtl="0" eaLnBrk="0">
              <a:lnSpc>
                <a:spcPts val="2587"/>
              </a:lnSpc>
              <a:spcBef>
                <a:spcPts val="1044"/>
              </a:spcBef>
              <a:tabLst/>
            </a:pPr>
            <a:r>
              <a:rPr sz="2000" kern="0" spc="-40" dirty="0">
                <a:solidFill>
                  <a:srgbClr val="000000">
                    <a:alpha val="100000"/>
                  </a:srgbClr>
                </a:solidFill>
                <a:latin typeface="Microsoft YaHei"/>
                <a:ea typeface="Microsoft YaHei"/>
                <a:cs typeface="Microsoft YaHei"/>
              </a:rPr>
              <a:t>1、</a:t>
            </a:r>
            <a:r>
              <a:rPr sz="2000" kern="0" spc="-39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1917</a:t>
            </a:r>
            <a:r>
              <a:rPr sz="2000" kern="0" spc="-28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，教育人民委员部学前教育局， 《关于学前教育的公告》</a:t>
            </a:r>
            <a:endParaRPr lang="Microsoft YaHei" altLang="Microsoft YaHei" sz="2000" dirty="0"/>
          </a:p>
          <a:p>
            <a:pPr marL="25400" algn="l" rtl="0" eaLnBrk="0">
              <a:lnSpc>
                <a:spcPts val="3599"/>
              </a:lnSpc>
              <a:tabLst/>
            </a:pPr>
            <a:r>
              <a:rPr sz="2000" kern="0" spc="-10" dirty="0">
                <a:solidFill>
                  <a:srgbClr val="000000">
                    <a:alpha val="100000"/>
                  </a:srgbClr>
                </a:solidFill>
                <a:latin typeface="Microsoft YaHei"/>
                <a:ea typeface="Microsoft YaHei"/>
                <a:cs typeface="Microsoft YaHei"/>
              </a:rPr>
              <a:t>2、</a:t>
            </a:r>
            <a:r>
              <a:rPr sz="2000" kern="0" spc="-38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1918，《统一劳动学校章程》《统一劳动学校基本原</a:t>
            </a:r>
            <a:r>
              <a:rPr sz="2000" kern="0" spc="-20" dirty="0">
                <a:solidFill>
                  <a:srgbClr val="000000">
                    <a:alpha val="100000"/>
                  </a:srgbClr>
                </a:solidFill>
                <a:latin typeface="Microsoft YaHei"/>
                <a:ea typeface="Microsoft YaHei"/>
                <a:cs typeface="Microsoft YaHei"/>
              </a:rPr>
              <a:t>则》</a:t>
            </a:r>
            <a:endParaRPr lang="Microsoft YaHei" altLang="Microsoft YaHei" sz="2000" dirty="0"/>
          </a:p>
          <a:p>
            <a:pPr marL="27940" algn="l" rtl="0" eaLnBrk="0">
              <a:lnSpc>
                <a:spcPct val="83000"/>
              </a:lnSpc>
              <a:spcBef>
                <a:spcPts val="1373"/>
              </a:spcBef>
              <a:tabLst/>
            </a:pPr>
            <a:r>
              <a:rPr sz="2000" kern="0" spc="0" dirty="0">
                <a:solidFill>
                  <a:srgbClr val="000000">
                    <a:alpha val="100000"/>
                  </a:srgbClr>
                </a:solidFill>
                <a:latin typeface="Microsoft YaHei"/>
                <a:ea typeface="Microsoft YaHei"/>
                <a:cs typeface="Microsoft YaHei"/>
              </a:rPr>
              <a:t>3、</a:t>
            </a:r>
            <a:r>
              <a:rPr sz="2000" kern="0" spc="-39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1918，彼得</a:t>
            </a:r>
            <a:r>
              <a:rPr sz="2000" kern="0" spc="-10" dirty="0">
                <a:solidFill>
                  <a:srgbClr val="000000">
                    <a:alpha val="100000"/>
                  </a:srgbClr>
                </a:solidFill>
                <a:latin typeface="Microsoft YaHei"/>
                <a:ea typeface="Microsoft YaHei"/>
                <a:cs typeface="Microsoft YaHei"/>
              </a:rPr>
              <a:t>堡设立了世界上第一所国立的学前教育专业的高等学府——学前教育学院</a:t>
            </a:r>
            <a:endParaRPr lang="Microsoft YaHei" altLang="Microsoft YaHei" sz="2000" dirty="0"/>
          </a:p>
          <a:p>
            <a:pPr marL="12700" algn="l" rtl="0" eaLnBrk="0">
              <a:lnSpc>
                <a:spcPts val="3833"/>
              </a:lnSpc>
              <a:tabLst/>
            </a:pPr>
            <a:r>
              <a:rPr sz="2000" kern="0" spc="-10" dirty="0">
                <a:solidFill>
                  <a:srgbClr val="000000">
                    <a:alpha val="100000"/>
                  </a:srgbClr>
                </a:solidFill>
                <a:latin typeface="Microsoft YaHei"/>
                <a:ea typeface="Microsoft YaHei"/>
                <a:cs typeface="Microsoft YaHei"/>
              </a:rPr>
              <a:t>4、</a:t>
            </a:r>
            <a:r>
              <a:rPr sz="2000" kern="0" spc="-39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1932，《幼儿园教学大纲草</a:t>
            </a:r>
            <a:r>
              <a:rPr sz="2000" kern="0" spc="-20" dirty="0">
                <a:solidFill>
                  <a:srgbClr val="000000">
                    <a:alpha val="100000"/>
                  </a:srgbClr>
                </a:solidFill>
                <a:latin typeface="Microsoft YaHei"/>
                <a:ea typeface="Microsoft YaHei"/>
                <a:cs typeface="Microsoft YaHei"/>
              </a:rPr>
              <a:t>案》</a:t>
            </a:r>
            <a:endParaRPr lang="Microsoft YaHei" altLang="Microsoft YaHei" sz="2000" dirty="0"/>
          </a:p>
          <a:p>
            <a:pPr marL="31750" algn="l" rtl="0" eaLnBrk="0">
              <a:lnSpc>
                <a:spcPts val="2587"/>
              </a:lnSpc>
              <a:spcBef>
                <a:spcPts val="1012"/>
              </a:spcBef>
              <a:tabLst/>
            </a:pPr>
            <a:r>
              <a:rPr sz="2000" kern="0" spc="-10" dirty="0">
                <a:solidFill>
                  <a:srgbClr val="000000">
                    <a:alpha val="100000"/>
                  </a:srgbClr>
                </a:solidFill>
                <a:latin typeface="Microsoft YaHei"/>
                <a:ea typeface="Microsoft YaHei"/>
                <a:cs typeface="Microsoft YaHei"/>
              </a:rPr>
              <a:t>5、</a:t>
            </a:r>
            <a:r>
              <a:rPr sz="2000" kern="0" spc="-38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1938，《幼儿园规程》《幼</a:t>
            </a:r>
            <a:r>
              <a:rPr sz="2000" kern="0" spc="-20" dirty="0">
                <a:solidFill>
                  <a:srgbClr val="000000">
                    <a:alpha val="100000"/>
                  </a:srgbClr>
                </a:solidFill>
                <a:latin typeface="Microsoft YaHei"/>
                <a:ea typeface="Microsoft YaHei"/>
                <a:cs typeface="Microsoft YaHei"/>
              </a:rPr>
              <a:t>儿园教养员工作指南》</a:t>
            </a:r>
            <a:endParaRPr lang="Microsoft YaHei" altLang="Microsoft YaHei" sz="2000" dirty="0"/>
          </a:p>
          <a:p>
            <a:pPr algn="l" rtl="0" eaLnBrk="0">
              <a:lnSpc>
                <a:spcPct val="105000"/>
              </a:lnSpc>
              <a:tabLst/>
            </a:pPr>
            <a:endParaRPr lang="Arial" altLang="Arial" sz="800" dirty="0"/>
          </a:p>
          <a:p>
            <a:pPr marL="12700" algn="l" rtl="0" eaLnBrk="0">
              <a:lnSpc>
                <a:spcPts val="2587"/>
              </a:lnSpc>
              <a:spcBef>
                <a:spcPts val="4"/>
              </a:spcBef>
              <a:tabLst/>
            </a:pPr>
            <a:r>
              <a:rPr sz="2000" kern="0" spc="-30" dirty="0">
                <a:solidFill>
                  <a:srgbClr val="000000">
                    <a:alpha val="100000"/>
                  </a:srgbClr>
                </a:solidFill>
                <a:latin typeface="Microsoft YaHei"/>
                <a:ea typeface="Microsoft YaHei"/>
                <a:cs typeface="Microsoft YaHei"/>
              </a:rPr>
              <a:t>4、</a:t>
            </a:r>
            <a:r>
              <a:rPr sz="2000" kern="0" spc="-32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1944，《幼儿园规则》表明苏联特色的学前教育制度基本形成。</a:t>
            </a:r>
            <a:endParaRPr lang="Microsoft YaHei" altLang="Microsoft YaHei" sz="2000" dirty="0"/>
          </a:p>
        </p:txBody>
      </p:sp>
      <p:sp>
        <p:nvSpPr>
          <p:cNvPr id="4746" name="textbox 474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05</a:t>
            </a:r>
            <a:endParaRPr lang="Calibri" altLang="Calibri" sz="3900" dirty="0"/>
          </a:p>
        </p:txBody>
      </p:sp>
      <p:sp>
        <p:nvSpPr>
          <p:cNvPr id="474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24" name="group 624"/>
          <p:cNvGrpSpPr/>
          <p:nvPr/>
        </p:nvGrpSpPr>
        <p:grpSpPr>
          <a:xfrm rot="21600000">
            <a:off x="1584024" y="181482"/>
            <a:ext cx="2652790" cy="199231"/>
            <a:chOff x="0" y="0"/>
            <a:chExt cx="2652790" cy="199231"/>
          </a:xfrm>
        </p:grpSpPr>
        <p:pic>
          <p:nvPicPr>
            <p:cNvPr id="4750" name="picture 4750"/>
            <p:cNvPicPr>
              <a:picLocks noChangeAspect="1"/>
            </p:cNvPicPr>
            <p:nvPr/>
          </p:nvPicPr>
          <p:blipFill>
            <a:blip r:embed="rId3"/>
            <a:stretch>
              <a:fillRect/>
            </a:stretch>
          </p:blipFill>
          <p:spPr>
            <a:xfrm rot="21600000">
              <a:off x="12058" y="11350"/>
              <a:ext cx="2640731" cy="187881"/>
            </a:xfrm>
            <a:prstGeom prst="rect">
              <a:avLst/>
            </a:prstGeom>
          </p:spPr>
        </p:pic>
        <p:sp>
          <p:nvSpPr>
            <p:cNvPr id="4752" name="textbox 4752"/>
            <p:cNvSpPr/>
            <p:nvPr/>
          </p:nvSpPr>
          <p:spPr>
            <a:xfrm>
              <a:off x="-12700" y="-12700"/>
              <a:ext cx="26784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75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56" name="picture 4756"/>
          <p:cNvPicPr>
            <a:picLocks noChangeAspect="1"/>
          </p:cNvPicPr>
          <p:nvPr/>
        </p:nvPicPr>
        <p:blipFill>
          <a:blip r:embed="rId2"/>
          <a:stretch>
            <a:fillRect/>
          </a:stretch>
        </p:blipFill>
        <p:spPr>
          <a:xfrm rot="21600000">
            <a:off x="0" y="0"/>
            <a:ext cx="12192000" cy="6858000"/>
          </a:xfrm>
          <a:prstGeom prst="rect">
            <a:avLst/>
          </a:prstGeom>
        </p:spPr>
      </p:pic>
      <p:sp>
        <p:nvSpPr>
          <p:cNvPr id="475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760" name="textbox 4760"/>
          <p:cNvSpPr/>
          <p:nvPr/>
        </p:nvSpPr>
        <p:spPr>
          <a:xfrm>
            <a:off x="1410206" y="508501"/>
            <a:ext cx="10468609" cy="5057775"/>
          </a:xfrm>
          <a:prstGeom prst="rect">
            <a:avLst/>
          </a:prstGeom>
        </p:spPr>
        <p:txBody>
          <a:bodyPr vert="horz" wrap="square" lIns="0" tIns="0" rIns="0" bIns="0"/>
          <a:lstStyle/>
          <a:p>
            <a:pPr algn="l" rtl="0" eaLnBrk="0">
              <a:lnSpc>
                <a:spcPct val="87417"/>
              </a:lnSpc>
              <a:tabLst/>
            </a:pPr>
            <a:endParaRPr lang="Arial" altLang="Arial" sz="100" dirty="0"/>
          </a:p>
          <a:p>
            <a:pPr marL="115570" algn="l" rtl="0" eaLnBrk="0">
              <a:lnSpc>
                <a:spcPct val="91000"/>
              </a:lnSpc>
              <a:tabLst/>
            </a:pPr>
            <a:r>
              <a:rPr sz="2400" b="1" kern="0" spc="-10" dirty="0">
                <a:solidFill>
                  <a:srgbClr val="7F7F7F">
                    <a:alpha val="100000"/>
                  </a:srgbClr>
                </a:solidFill>
                <a:latin typeface="Microsoft YaHei"/>
                <a:ea typeface="Microsoft YaHei"/>
                <a:cs typeface="Microsoft YaHei"/>
              </a:rPr>
              <a:t>现代俄国的学前教育发展</a:t>
            </a:r>
            <a:endParaRPr lang="Microsoft YaHei" altLang="Microsoft YaHei" sz="2400" dirty="0"/>
          </a:p>
          <a:p>
            <a:pPr algn="l" rtl="0" eaLnBrk="0">
              <a:lnSpc>
                <a:spcPct val="151000"/>
              </a:lnSpc>
              <a:tabLst/>
            </a:pPr>
            <a:endParaRPr lang="Arial" altLang="Arial" sz="1000" dirty="0"/>
          </a:p>
          <a:p>
            <a:pPr marL="14604" algn="l" rtl="0" eaLnBrk="0">
              <a:lnSpc>
                <a:spcPct val="91000"/>
              </a:lnSpc>
              <a:spcBef>
                <a:spcPts val="606"/>
              </a:spcBef>
              <a:tabLst/>
            </a:pPr>
            <a:r>
              <a:rPr sz="2000" b="1" kern="0" spc="0" dirty="0">
                <a:solidFill>
                  <a:srgbClr val="000000">
                    <a:alpha val="100000"/>
                  </a:srgbClr>
                </a:solidFill>
                <a:latin typeface="Microsoft YaHei"/>
                <a:ea typeface="Microsoft YaHei"/>
                <a:cs typeface="Microsoft YaHei"/>
              </a:rPr>
              <a:t>二、二战后至80年代的学</a:t>
            </a:r>
            <a:r>
              <a:rPr sz="2000" b="1" kern="0" spc="-10" dirty="0">
                <a:solidFill>
                  <a:srgbClr val="000000">
                    <a:alpha val="100000"/>
                  </a:srgbClr>
                </a:solidFill>
                <a:latin typeface="Microsoft YaHei"/>
                <a:ea typeface="Microsoft YaHei"/>
                <a:cs typeface="Microsoft YaHei"/>
              </a:rPr>
              <a:t>前教育</a:t>
            </a:r>
            <a:endParaRPr lang="Microsoft YaHei" altLang="Microsoft YaHei" sz="2000" dirty="0"/>
          </a:p>
          <a:p>
            <a:pPr marL="167639" algn="l" rtl="0" eaLnBrk="0">
              <a:lnSpc>
                <a:spcPts val="2645"/>
              </a:lnSpc>
              <a:spcBef>
                <a:spcPts val="1001"/>
              </a:spcBef>
              <a:tabLst/>
            </a:pPr>
            <a:r>
              <a:rPr sz="2000" b="1" kern="0" spc="-90" dirty="0">
                <a:solidFill>
                  <a:srgbClr val="00B075">
                    <a:alpha val="100000"/>
                  </a:srgbClr>
                </a:solidFill>
                <a:latin typeface="Microsoft YaHei"/>
                <a:ea typeface="Microsoft YaHei"/>
                <a:cs typeface="Microsoft YaHei"/>
              </a:rPr>
              <a:t>（一）统一学前教育制度的创立</a:t>
            </a:r>
            <a:endParaRPr lang="Microsoft YaHei" altLang="Microsoft YaHei" sz="2000" dirty="0"/>
          </a:p>
          <a:p>
            <a:pPr marL="33019" algn="l" rtl="0" eaLnBrk="0">
              <a:lnSpc>
                <a:spcPts val="2587"/>
              </a:lnSpc>
              <a:spcBef>
                <a:spcPts val="998"/>
              </a:spcBef>
              <a:tabLst/>
            </a:pPr>
            <a:r>
              <a:rPr sz="2000" kern="0" spc="0" dirty="0">
                <a:solidFill>
                  <a:srgbClr val="000000">
                    <a:alpha val="100000"/>
                  </a:srgbClr>
                </a:solidFill>
                <a:latin typeface="Microsoft YaHei"/>
                <a:ea typeface="Microsoft YaHei"/>
                <a:cs typeface="Microsoft YaHei"/>
              </a:rPr>
              <a:t>1959，《关于幼儿教育制度的决定》，将托儿所、幼</a:t>
            </a:r>
            <a:r>
              <a:rPr sz="2000" kern="0" spc="-10" dirty="0">
                <a:solidFill>
                  <a:srgbClr val="000000">
                    <a:alpha val="100000"/>
                  </a:srgbClr>
                </a:solidFill>
                <a:latin typeface="Microsoft YaHei"/>
                <a:ea typeface="Microsoft YaHei"/>
                <a:cs typeface="Microsoft YaHei"/>
              </a:rPr>
              <a:t>儿园合并为托儿所-—幼儿园，收0—6岁</a:t>
            </a:r>
            <a:endParaRPr lang="Microsoft YaHei" altLang="Microsoft YaHei" sz="2000" dirty="0"/>
          </a:p>
          <a:p>
            <a:pPr marL="15875" algn="l" rtl="0" eaLnBrk="0">
              <a:lnSpc>
                <a:spcPts val="3364"/>
              </a:lnSpc>
              <a:tabLst/>
            </a:pPr>
            <a:r>
              <a:rPr sz="2000" kern="0" spc="-10" dirty="0">
                <a:solidFill>
                  <a:srgbClr val="000000">
                    <a:alpha val="100000"/>
                  </a:srgbClr>
                </a:solidFill>
                <a:latin typeface="Microsoft YaHei"/>
                <a:ea typeface="Microsoft YaHei"/>
                <a:cs typeface="Microsoft YaHei"/>
              </a:rPr>
              <a:t>幼儿，由教育部统一管理。</a:t>
            </a:r>
            <a:endParaRPr lang="Microsoft YaHei" altLang="Microsoft YaHei" sz="2000" dirty="0"/>
          </a:p>
          <a:p>
            <a:pPr marL="167639" algn="l" rtl="0" eaLnBrk="0">
              <a:lnSpc>
                <a:spcPts val="2645"/>
              </a:lnSpc>
              <a:spcBef>
                <a:spcPts val="1202"/>
              </a:spcBef>
              <a:tabLst/>
            </a:pPr>
            <a:r>
              <a:rPr sz="2000" b="1" kern="0" spc="-70" dirty="0">
                <a:solidFill>
                  <a:srgbClr val="00B075">
                    <a:alpha val="100000"/>
                  </a:srgbClr>
                </a:solidFill>
                <a:latin typeface="Microsoft YaHei"/>
                <a:ea typeface="Microsoft YaHei"/>
                <a:cs typeface="Microsoft YaHei"/>
              </a:rPr>
              <a:t>（二） 1962年《托儿所-—</a:t>
            </a:r>
            <a:r>
              <a:rPr sz="2000" b="1" kern="0" spc="-80" dirty="0">
                <a:solidFill>
                  <a:srgbClr val="00B075">
                    <a:alpha val="100000"/>
                  </a:srgbClr>
                </a:solidFill>
                <a:latin typeface="Microsoft YaHei"/>
                <a:ea typeface="Microsoft YaHei"/>
                <a:cs typeface="Microsoft YaHei"/>
              </a:rPr>
              <a:t>幼儿园统一教学大纲》</a:t>
            </a:r>
            <a:endParaRPr lang="Microsoft YaHei" altLang="Microsoft YaHei" sz="2000" dirty="0"/>
          </a:p>
          <a:p>
            <a:pPr marL="33019" algn="l" rtl="0" eaLnBrk="0">
              <a:lnSpc>
                <a:spcPct val="91000"/>
              </a:lnSpc>
              <a:spcBef>
                <a:spcPts val="1369"/>
              </a:spcBef>
              <a:tabLst/>
            </a:pPr>
            <a:r>
              <a:rPr sz="2000" kern="0" spc="-60" dirty="0">
                <a:solidFill>
                  <a:srgbClr val="000000">
                    <a:alpha val="100000"/>
                  </a:srgbClr>
                </a:solidFill>
                <a:latin typeface="Microsoft YaHei"/>
                <a:ea typeface="Microsoft YaHei"/>
                <a:cs typeface="Microsoft YaHei"/>
              </a:rPr>
              <a:t>1、世界上第一部综合婴幼儿教育大</a:t>
            </a:r>
            <a:r>
              <a:rPr sz="2000" kern="0" spc="-70" dirty="0">
                <a:solidFill>
                  <a:srgbClr val="000000">
                    <a:alpha val="100000"/>
                  </a:srgbClr>
                </a:solidFill>
                <a:latin typeface="Microsoft YaHei"/>
                <a:ea typeface="Microsoft YaHei"/>
                <a:cs typeface="Microsoft YaHei"/>
              </a:rPr>
              <a:t>纲。</a:t>
            </a:r>
            <a:endParaRPr lang="Microsoft YaHei" altLang="Microsoft YaHei" sz="2000" dirty="0"/>
          </a:p>
          <a:p>
            <a:pPr marL="21590" algn="l" rtl="0" eaLnBrk="0">
              <a:lnSpc>
                <a:spcPct val="83000"/>
              </a:lnSpc>
              <a:spcBef>
                <a:spcPts val="1410"/>
              </a:spcBef>
              <a:tabLst/>
            </a:pPr>
            <a:r>
              <a:rPr sz="2000" kern="0" spc="-20" dirty="0">
                <a:solidFill>
                  <a:srgbClr val="000000">
                    <a:alpha val="100000"/>
                  </a:srgbClr>
                </a:solidFill>
                <a:latin typeface="Microsoft YaHei"/>
                <a:ea typeface="Microsoft YaHei"/>
                <a:cs typeface="Microsoft YaHei"/>
              </a:rPr>
              <a:t>2、托幼一体化发展，更强调婴儿期的保育，加强了入学准备班的教育内容的知识</a:t>
            </a:r>
            <a:r>
              <a:rPr sz="2000" kern="0" spc="-30" dirty="0">
                <a:solidFill>
                  <a:srgbClr val="000000">
                    <a:alpha val="100000"/>
                  </a:srgbClr>
                </a:solidFill>
                <a:latin typeface="Microsoft YaHei"/>
                <a:ea typeface="Microsoft YaHei"/>
                <a:cs typeface="Microsoft YaHei"/>
              </a:rPr>
              <a:t>性。</a:t>
            </a:r>
            <a:endParaRPr lang="Microsoft YaHei" altLang="Microsoft YaHei" sz="2000" dirty="0"/>
          </a:p>
          <a:p>
            <a:pPr marL="24129" algn="l" rtl="0" eaLnBrk="0">
              <a:lnSpc>
                <a:spcPts val="3599"/>
              </a:lnSpc>
              <a:tabLst/>
            </a:pPr>
            <a:r>
              <a:rPr sz="2000" kern="0" spc="-50" dirty="0">
                <a:solidFill>
                  <a:srgbClr val="000000">
                    <a:alpha val="100000"/>
                  </a:srgbClr>
                </a:solidFill>
                <a:latin typeface="Microsoft YaHei"/>
                <a:ea typeface="Microsoft YaHei"/>
                <a:cs typeface="Microsoft YaHei"/>
              </a:rPr>
              <a:t>3、第8次修订，把学前</a:t>
            </a:r>
            <a:r>
              <a:rPr sz="2000" kern="0" spc="-60" dirty="0">
                <a:solidFill>
                  <a:srgbClr val="000000">
                    <a:alpha val="100000"/>
                  </a:srgbClr>
                </a:solidFill>
                <a:latin typeface="Microsoft YaHei"/>
                <a:ea typeface="Microsoft YaHei"/>
                <a:cs typeface="Microsoft YaHei"/>
              </a:rPr>
              <a:t>期分为4个阶段：</a:t>
            </a:r>
            <a:endParaRPr lang="Microsoft YaHei" altLang="Microsoft YaHei" sz="2000" dirty="0"/>
          </a:p>
          <a:p>
            <a:pPr marL="12700" algn="l" rtl="0" eaLnBrk="0">
              <a:lnSpc>
                <a:spcPct val="91000"/>
              </a:lnSpc>
              <a:spcBef>
                <a:spcPts val="1614"/>
              </a:spcBef>
              <a:tabLst/>
            </a:pPr>
            <a:r>
              <a:rPr sz="2000" kern="0" spc="0" dirty="0">
                <a:solidFill>
                  <a:srgbClr val="000000">
                    <a:alpha val="100000"/>
                  </a:srgbClr>
                </a:solidFill>
                <a:latin typeface="Microsoft YaHei"/>
                <a:ea typeface="Microsoft YaHei"/>
                <a:cs typeface="Microsoft YaHei"/>
              </a:rPr>
              <a:t>学前早期（0-2岁</a:t>
            </a:r>
            <a:r>
              <a:rPr sz="2000" kern="0" spc="-18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学前初期（2</a:t>
            </a:r>
            <a:r>
              <a:rPr sz="2000" kern="0" spc="-10" dirty="0">
                <a:solidFill>
                  <a:srgbClr val="000000">
                    <a:alpha val="100000"/>
                  </a:srgbClr>
                </a:solidFill>
                <a:latin typeface="Microsoft YaHei"/>
                <a:ea typeface="Microsoft YaHei"/>
                <a:cs typeface="Microsoft YaHei"/>
              </a:rPr>
              <a:t>-4岁</a:t>
            </a:r>
            <a:r>
              <a:rPr sz="2000" kern="0" spc="-180" dirty="0">
                <a:solidFill>
                  <a:srgbClr val="000000">
                    <a:alpha val="100000"/>
                  </a:srgbClr>
                </a:solidFill>
                <a:latin typeface="Microsoft YaHei"/>
                <a:ea typeface="Microsoft YaHei"/>
                <a:cs typeface="Microsoft YaHei"/>
              </a:rPr>
              <a:t>），</a:t>
            </a:r>
            <a:endParaRPr lang="Microsoft YaHei" altLang="Microsoft YaHei" sz="2000" dirty="0"/>
          </a:p>
          <a:p>
            <a:pPr algn="l" rtl="0" eaLnBrk="0">
              <a:lnSpc>
                <a:spcPct val="107000"/>
              </a:lnSpc>
              <a:tabLst/>
            </a:pPr>
            <a:endParaRPr lang="Arial" altLang="Arial" sz="1100" dirty="0"/>
          </a:p>
          <a:p>
            <a:pPr marL="12700" algn="l" rtl="0" eaLnBrk="0">
              <a:lnSpc>
                <a:spcPct val="91000"/>
              </a:lnSpc>
              <a:spcBef>
                <a:spcPts val="3"/>
              </a:spcBef>
              <a:tabLst/>
            </a:pPr>
            <a:r>
              <a:rPr sz="2000" kern="0" spc="-20" dirty="0">
                <a:solidFill>
                  <a:srgbClr val="000000">
                    <a:alpha val="100000"/>
                  </a:srgbClr>
                </a:solidFill>
                <a:latin typeface="Microsoft YaHei"/>
                <a:ea typeface="Microsoft YaHei"/>
                <a:cs typeface="Microsoft YaHei"/>
              </a:rPr>
              <a:t>学前中期（4-5岁</a:t>
            </a:r>
            <a:r>
              <a:rPr sz="2000" kern="0" spc="0" dirty="0">
                <a:solidFill>
                  <a:srgbClr val="000000">
                    <a:alpha val="100000"/>
                  </a:srgbClr>
                </a:solidFill>
                <a:latin typeface="Microsoft YaHei"/>
                <a:ea typeface="Microsoft YaHei"/>
                <a:cs typeface="Microsoft YaHei"/>
              </a:rPr>
              <a:t>），</a:t>
            </a:r>
            <a:r>
              <a:rPr sz="2000" kern="0" spc="-20" dirty="0">
                <a:solidFill>
                  <a:srgbClr val="000000">
                    <a:alpha val="100000"/>
                  </a:srgbClr>
                </a:solidFill>
                <a:latin typeface="Microsoft YaHei"/>
                <a:ea typeface="Microsoft YaHei"/>
                <a:cs typeface="Microsoft YaHei"/>
              </a:rPr>
              <a:t>学前晚期（5-</a:t>
            </a:r>
            <a:r>
              <a:rPr sz="2000" kern="0" spc="-30" dirty="0">
                <a:solidFill>
                  <a:srgbClr val="000000">
                    <a:alpha val="100000"/>
                  </a:srgbClr>
                </a:solidFill>
                <a:latin typeface="Microsoft YaHei"/>
                <a:ea typeface="Microsoft YaHei"/>
                <a:cs typeface="Microsoft YaHei"/>
              </a:rPr>
              <a:t>7岁）</a:t>
            </a:r>
            <a:r>
              <a:rPr sz="2000" kern="0" spc="18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。对各阶段提出了统一要求。</a:t>
            </a:r>
            <a:endParaRPr lang="Microsoft YaHei" altLang="Microsoft YaHei" sz="2000" dirty="0"/>
          </a:p>
        </p:txBody>
      </p:sp>
      <p:sp>
        <p:nvSpPr>
          <p:cNvPr id="4762" name="textbox 476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05</a:t>
            </a:r>
            <a:endParaRPr lang="Calibri" altLang="Calibri" sz="3900" dirty="0"/>
          </a:p>
        </p:txBody>
      </p:sp>
      <p:sp>
        <p:nvSpPr>
          <p:cNvPr id="476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26" name="group 626"/>
          <p:cNvGrpSpPr/>
          <p:nvPr/>
        </p:nvGrpSpPr>
        <p:grpSpPr>
          <a:xfrm rot="21600000">
            <a:off x="1584024" y="181482"/>
            <a:ext cx="2652790" cy="199231"/>
            <a:chOff x="0" y="0"/>
            <a:chExt cx="2652790" cy="199231"/>
          </a:xfrm>
        </p:grpSpPr>
        <p:pic>
          <p:nvPicPr>
            <p:cNvPr id="4766" name="picture 4766"/>
            <p:cNvPicPr>
              <a:picLocks noChangeAspect="1"/>
            </p:cNvPicPr>
            <p:nvPr/>
          </p:nvPicPr>
          <p:blipFill>
            <a:blip r:embed="rId3"/>
            <a:stretch>
              <a:fillRect/>
            </a:stretch>
          </p:blipFill>
          <p:spPr>
            <a:xfrm rot="21600000">
              <a:off x="12058" y="11350"/>
              <a:ext cx="2640731" cy="187881"/>
            </a:xfrm>
            <a:prstGeom prst="rect">
              <a:avLst/>
            </a:prstGeom>
          </p:spPr>
        </p:pic>
        <p:sp>
          <p:nvSpPr>
            <p:cNvPr id="4768" name="textbox 4768"/>
            <p:cNvSpPr/>
            <p:nvPr/>
          </p:nvSpPr>
          <p:spPr>
            <a:xfrm>
              <a:off x="-12700" y="-12700"/>
              <a:ext cx="26784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77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2" name="picture 4772"/>
          <p:cNvPicPr>
            <a:picLocks noChangeAspect="1"/>
          </p:cNvPicPr>
          <p:nvPr/>
        </p:nvPicPr>
        <p:blipFill>
          <a:blip r:embed="rId2"/>
          <a:stretch>
            <a:fillRect/>
          </a:stretch>
        </p:blipFill>
        <p:spPr>
          <a:xfrm rot="21600000">
            <a:off x="0" y="0"/>
            <a:ext cx="12192000" cy="6858000"/>
          </a:xfrm>
          <a:prstGeom prst="rect">
            <a:avLst/>
          </a:prstGeom>
        </p:spPr>
      </p:pic>
      <p:sp>
        <p:nvSpPr>
          <p:cNvPr id="477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776" name="textbox 4776"/>
          <p:cNvSpPr/>
          <p:nvPr/>
        </p:nvSpPr>
        <p:spPr>
          <a:xfrm>
            <a:off x="1409443" y="508501"/>
            <a:ext cx="10697844" cy="5514340"/>
          </a:xfrm>
          <a:prstGeom prst="rect">
            <a:avLst/>
          </a:prstGeom>
        </p:spPr>
        <p:txBody>
          <a:bodyPr vert="horz" wrap="square" lIns="0" tIns="0" rIns="0" bIns="0"/>
          <a:lstStyle/>
          <a:p>
            <a:pPr algn="l" rtl="0" eaLnBrk="0">
              <a:lnSpc>
                <a:spcPct val="87417"/>
              </a:lnSpc>
              <a:tabLst/>
            </a:pPr>
            <a:endParaRPr lang="Arial" altLang="Arial" sz="100" dirty="0"/>
          </a:p>
          <a:p>
            <a:pPr marL="116204" algn="l" rtl="0" eaLnBrk="0">
              <a:lnSpc>
                <a:spcPct val="91000"/>
              </a:lnSpc>
              <a:tabLst/>
            </a:pPr>
            <a:r>
              <a:rPr sz="2400" b="1" kern="0" spc="-10" dirty="0">
                <a:solidFill>
                  <a:srgbClr val="7F7F7F">
                    <a:alpha val="100000"/>
                  </a:srgbClr>
                </a:solidFill>
                <a:latin typeface="Microsoft YaHei"/>
                <a:ea typeface="Microsoft YaHei"/>
                <a:cs typeface="Microsoft YaHei"/>
              </a:rPr>
              <a:t>现代俄国的学前教育发展</a:t>
            </a:r>
            <a:endParaRPr lang="Microsoft YaHei" altLang="Microsoft YaHei" sz="2400" dirty="0"/>
          </a:p>
          <a:p>
            <a:pPr algn="l" rtl="0" eaLnBrk="0">
              <a:lnSpc>
                <a:spcPct val="151000"/>
              </a:lnSpc>
              <a:tabLst/>
            </a:pPr>
            <a:endParaRPr lang="Arial" altLang="Arial" sz="1000" dirty="0"/>
          </a:p>
          <a:p>
            <a:pPr marL="14604" algn="l" rtl="0" eaLnBrk="0">
              <a:lnSpc>
                <a:spcPct val="91000"/>
              </a:lnSpc>
              <a:spcBef>
                <a:spcPts val="606"/>
              </a:spcBef>
              <a:tabLst/>
            </a:pPr>
            <a:r>
              <a:rPr sz="2000" b="1" kern="0" spc="-50" dirty="0">
                <a:solidFill>
                  <a:srgbClr val="000000">
                    <a:alpha val="100000"/>
                  </a:srgbClr>
                </a:solidFill>
                <a:latin typeface="Microsoft YaHei"/>
                <a:ea typeface="Microsoft YaHei"/>
                <a:cs typeface="Microsoft YaHei"/>
              </a:rPr>
              <a:t>三、 80年代以来的学前教育</a:t>
            </a:r>
            <a:endParaRPr lang="Microsoft YaHei" altLang="Microsoft YaHei" sz="2000" dirty="0"/>
          </a:p>
          <a:p>
            <a:pPr marL="168910" algn="l" rtl="0" eaLnBrk="0">
              <a:lnSpc>
                <a:spcPts val="2645"/>
              </a:lnSpc>
              <a:spcBef>
                <a:spcPts val="1001"/>
              </a:spcBef>
              <a:tabLst/>
            </a:pPr>
            <a:r>
              <a:rPr sz="2000" b="1" kern="0" spc="-100" dirty="0">
                <a:solidFill>
                  <a:srgbClr val="00B075">
                    <a:alpha val="100000"/>
                  </a:srgbClr>
                </a:solidFill>
                <a:latin typeface="Microsoft YaHei"/>
                <a:ea typeface="Microsoft YaHei"/>
                <a:cs typeface="Microsoft YaHei"/>
              </a:rPr>
              <a:t>（一）苏联解体前的学前教育</a:t>
            </a:r>
            <a:endParaRPr lang="Microsoft YaHei" altLang="Microsoft YaHei" sz="2000" dirty="0"/>
          </a:p>
          <a:p>
            <a:pPr marL="33655" algn="l" rtl="0" eaLnBrk="0">
              <a:lnSpc>
                <a:spcPts val="2587"/>
              </a:lnSpc>
              <a:spcBef>
                <a:spcPts val="998"/>
              </a:spcBef>
              <a:tabLst/>
            </a:pPr>
            <a:r>
              <a:rPr sz="2000" kern="0" spc="-10" dirty="0">
                <a:solidFill>
                  <a:srgbClr val="000000">
                    <a:alpha val="100000"/>
                  </a:srgbClr>
                </a:solidFill>
                <a:latin typeface="Microsoft YaHei"/>
                <a:ea typeface="Microsoft YaHei"/>
                <a:cs typeface="Microsoft YaHei"/>
              </a:rPr>
              <a:t>1、</a:t>
            </a:r>
            <a:r>
              <a:rPr sz="2000" kern="0" spc="-38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1989，《学前教</a:t>
            </a:r>
            <a:r>
              <a:rPr sz="2000" kern="0" spc="-20" dirty="0">
                <a:solidFill>
                  <a:srgbClr val="000000">
                    <a:alpha val="100000"/>
                  </a:srgbClr>
                </a:solidFill>
                <a:latin typeface="Microsoft YaHei"/>
                <a:ea typeface="Microsoft YaHei"/>
                <a:cs typeface="Microsoft YaHei"/>
              </a:rPr>
              <a:t>育构想》，推行“改革新思维”</a:t>
            </a:r>
            <a:endParaRPr lang="Microsoft YaHei" altLang="Microsoft YaHei" sz="2000" dirty="0"/>
          </a:p>
          <a:p>
            <a:pPr marL="22225" algn="l" rtl="0" eaLnBrk="0">
              <a:lnSpc>
                <a:spcPct val="83000"/>
              </a:lnSpc>
              <a:spcBef>
                <a:spcPts val="1373"/>
              </a:spcBef>
              <a:tabLst/>
            </a:pPr>
            <a:r>
              <a:rPr sz="2000" kern="0" spc="0" dirty="0">
                <a:solidFill>
                  <a:srgbClr val="000000">
                    <a:alpha val="100000"/>
                  </a:srgbClr>
                </a:solidFill>
                <a:latin typeface="Microsoft YaHei"/>
                <a:ea typeface="Microsoft YaHei"/>
                <a:cs typeface="Microsoft YaHei"/>
              </a:rPr>
              <a:t>2、学前教育机构呈现多样化现象。托儿所-幼儿园、幼儿之家和学前儿童</a:t>
            </a:r>
            <a:r>
              <a:rPr sz="2000" kern="0" spc="-10" dirty="0">
                <a:solidFill>
                  <a:srgbClr val="000000">
                    <a:alpha val="100000"/>
                  </a:srgbClr>
                </a:solidFill>
                <a:latin typeface="Microsoft YaHei"/>
                <a:ea typeface="Microsoft YaHei"/>
                <a:cs typeface="Microsoft YaHei"/>
              </a:rPr>
              <a:t>之家、露天幼儿园、季</a:t>
            </a:r>
            <a:endParaRPr lang="Microsoft YaHei" altLang="Microsoft YaHei" sz="2000" dirty="0"/>
          </a:p>
          <a:p>
            <a:pPr marL="12700" algn="l" rtl="0" eaLnBrk="0">
              <a:lnSpc>
                <a:spcPts val="3601"/>
              </a:lnSpc>
              <a:tabLst/>
            </a:pPr>
            <a:r>
              <a:rPr sz="2000" kern="0" spc="0" dirty="0">
                <a:solidFill>
                  <a:srgbClr val="000000">
                    <a:alpha val="100000"/>
                  </a:srgbClr>
                </a:solidFill>
                <a:latin typeface="Microsoft YaHei"/>
                <a:ea typeface="Microsoft YaHei"/>
                <a:cs typeface="Microsoft YaHei"/>
              </a:rPr>
              <a:t>节性幼儿园、普通现象附属预备班、疗养幼儿园、特殊儿童幼儿园、体弱儿童幼儿</a:t>
            </a:r>
            <a:r>
              <a:rPr sz="2000" kern="0" spc="-10" dirty="0">
                <a:solidFill>
                  <a:srgbClr val="000000">
                    <a:alpha val="100000"/>
                  </a:srgbClr>
                </a:solidFill>
                <a:latin typeface="Microsoft YaHei"/>
                <a:ea typeface="Microsoft YaHei"/>
                <a:cs typeface="Microsoft YaHei"/>
              </a:rPr>
              <a:t>园</a:t>
            </a:r>
            <a:endParaRPr lang="Microsoft YaHei" altLang="Microsoft YaHei" sz="2000" dirty="0"/>
          </a:p>
          <a:p>
            <a:pPr marL="168910" algn="l" rtl="0" eaLnBrk="0">
              <a:lnSpc>
                <a:spcPct val="91000"/>
              </a:lnSpc>
              <a:spcBef>
                <a:spcPts val="1616"/>
              </a:spcBef>
              <a:tabLst/>
            </a:pPr>
            <a:r>
              <a:rPr sz="2000" b="1" kern="0" spc="-110" dirty="0">
                <a:solidFill>
                  <a:srgbClr val="00B075">
                    <a:alpha val="100000"/>
                  </a:srgbClr>
                </a:solidFill>
                <a:latin typeface="Microsoft YaHei"/>
                <a:ea typeface="Microsoft YaHei"/>
                <a:cs typeface="Microsoft YaHei"/>
              </a:rPr>
              <a:t>（二）俄罗斯的学前教育</a:t>
            </a:r>
            <a:endParaRPr lang="Microsoft YaHei" altLang="Microsoft YaHei" sz="2000" dirty="0"/>
          </a:p>
          <a:p>
            <a:pPr marL="33655" algn="l" rtl="0" eaLnBrk="0">
              <a:lnSpc>
                <a:spcPct val="91000"/>
              </a:lnSpc>
              <a:spcBef>
                <a:spcPts val="1415"/>
              </a:spcBef>
              <a:tabLst/>
            </a:pPr>
            <a:r>
              <a:rPr sz="2000" kern="0" spc="-20" dirty="0">
                <a:solidFill>
                  <a:srgbClr val="000000">
                    <a:alpha val="100000"/>
                  </a:srgbClr>
                </a:solidFill>
                <a:latin typeface="Microsoft YaHei"/>
                <a:ea typeface="Microsoft YaHei"/>
                <a:cs typeface="Microsoft YaHei"/>
              </a:rPr>
              <a:t>1、学前教育改革法</a:t>
            </a:r>
            <a:r>
              <a:rPr sz="2000" kern="0" spc="-30" dirty="0">
                <a:solidFill>
                  <a:srgbClr val="000000">
                    <a:alpha val="100000"/>
                  </a:srgbClr>
                </a:solidFill>
                <a:latin typeface="Microsoft YaHei"/>
                <a:ea typeface="Microsoft YaHei"/>
                <a:cs typeface="Microsoft YaHei"/>
              </a:rPr>
              <a:t>案</a:t>
            </a:r>
            <a:endParaRPr lang="Microsoft YaHei" altLang="Microsoft YaHei" sz="2000" dirty="0"/>
          </a:p>
          <a:p>
            <a:pPr marL="33655" algn="l" rtl="0" eaLnBrk="0">
              <a:lnSpc>
                <a:spcPts val="2587"/>
              </a:lnSpc>
              <a:spcBef>
                <a:spcPts val="1045"/>
              </a:spcBef>
              <a:tabLst/>
            </a:pPr>
            <a:r>
              <a:rPr sz="2000" kern="0" spc="-10" dirty="0">
                <a:solidFill>
                  <a:srgbClr val="000000">
                    <a:alpha val="100000"/>
                  </a:srgbClr>
                </a:solidFill>
                <a:latin typeface="Microsoft YaHei"/>
                <a:ea typeface="Microsoft YaHei"/>
                <a:cs typeface="Microsoft YaHei"/>
              </a:rPr>
              <a:t>1992.7，《教育法》—赋予地方更多自主权。</a:t>
            </a:r>
            <a:endParaRPr lang="Microsoft YaHei" altLang="Microsoft YaHei" sz="2000" dirty="0"/>
          </a:p>
          <a:p>
            <a:pPr marL="33655" algn="l" rtl="0" eaLnBrk="0">
              <a:lnSpc>
                <a:spcPts val="2587"/>
              </a:lnSpc>
              <a:spcBef>
                <a:spcPts val="1012"/>
              </a:spcBef>
              <a:tabLst/>
            </a:pPr>
            <a:r>
              <a:rPr sz="2000" kern="0" spc="-50" dirty="0">
                <a:solidFill>
                  <a:srgbClr val="000000">
                    <a:alpha val="100000"/>
                  </a:srgbClr>
                </a:solidFill>
                <a:latin typeface="Microsoft YaHei"/>
                <a:ea typeface="Microsoft YaHei"/>
                <a:cs typeface="Microsoft YaHei"/>
              </a:rPr>
              <a:t>1994-1995，《学前教育标准（草案）</a:t>
            </a:r>
            <a:r>
              <a:rPr sz="2000" kern="0" spc="48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》—对学前教育机构的基础设施做出了严格</a:t>
            </a:r>
            <a:r>
              <a:rPr sz="2000" kern="0" spc="-60" dirty="0">
                <a:solidFill>
                  <a:srgbClr val="000000">
                    <a:alpha val="100000"/>
                  </a:srgbClr>
                </a:solidFill>
                <a:latin typeface="Microsoft YaHei"/>
                <a:ea typeface="Microsoft YaHei"/>
                <a:cs typeface="Microsoft YaHei"/>
              </a:rPr>
              <a:t>规定。</a:t>
            </a:r>
            <a:endParaRPr lang="Microsoft YaHei" altLang="Microsoft YaHei" sz="2000" dirty="0"/>
          </a:p>
          <a:p>
            <a:pPr marL="33655" algn="l" rtl="0" eaLnBrk="0">
              <a:lnSpc>
                <a:spcPts val="3599"/>
              </a:lnSpc>
              <a:tabLst/>
            </a:pPr>
            <a:r>
              <a:rPr sz="2000" kern="0" spc="-80" dirty="0">
                <a:solidFill>
                  <a:srgbClr val="000000">
                    <a:alpha val="100000"/>
                  </a:srgbClr>
                </a:solidFill>
                <a:latin typeface="Microsoft YaHei"/>
                <a:ea typeface="Microsoft YaHei"/>
                <a:cs typeface="Microsoft YaHei"/>
              </a:rPr>
              <a:t>1996.1，《俄联邦教育法》生效。</a:t>
            </a:r>
            <a:endParaRPr lang="Microsoft YaHei" altLang="Microsoft YaHei" sz="2000" dirty="0"/>
          </a:p>
          <a:p>
            <a:pPr algn="l" rtl="0" eaLnBrk="0">
              <a:lnSpc>
                <a:spcPct val="104000"/>
              </a:lnSpc>
              <a:tabLst/>
            </a:pPr>
            <a:endParaRPr lang="Arial" altLang="Arial" sz="1100" dirty="0"/>
          </a:p>
          <a:p>
            <a:pPr algn="l" rtl="0" eaLnBrk="0">
              <a:lnSpc>
                <a:spcPct val="8239"/>
              </a:lnSpc>
              <a:tabLst/>
            </a:pPr>
            <a:endParaRPr lang="Arial" altLang="Arial" sz="100" dirty="0"/>
          </a:p>
          <a:p>
            <a:pPr marL="21590" algn="l" rtl="0" eaLnBrk="0">
              <a:lnSpc>
                <a:spcPct val="91000"/>
              </a:lnSpc>
              <a:tabLst/>
            </a:pPr>
            <a:r>
              <a:rPr sz="2000" kern="0" spc="0" dirty="0">
                <a:solidFill>
                  <a:srgbClr val="000000">
                    <a:alpha val="100000"/>
                  </a:srgbClr>
                </a:solidFill>
                <a:latin typeface="Microsoft YaHei"/>
                <a:ea typeface="Microsoft YaHei"/>
                <a:cs typeface="Microsoft YaHei"/>
              </a:rPr>
              <a:t>2、学前教育师资培训——建立多层</a:t>
            </a:r>
            <a:r>
              <a:rPr sz="2000" kern="0" spc="-10" dirty="0">
                <a:solidFill>
                  <a:srgbClr val="000000">
                    <a:alpha val="100000"/>
                  </a:srgbClr>
                </a:solidFill>
                <a:latin typeface="Microsoft YaHei"/>
                <a:ea typeface="Microsoft YaHei"/>
                <a:cs typeface="Microsoft YaHei"/>
              </a:rPr>
              <a:t>次的师范教育体系。</a:t>
            </a:r>
            <a:endParaRPr lang="Microsoft YaHei" altLang="Microsoft YaHei" sz="2000" dirty="0"/>
          </a:p>
        </p:txBody>
      </p:sp>
      <p:sp>
        <p:nvSpPr>
          <p:cNvPr id="4778" name="textbox 477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05</a:t>
            </a:r>
            <a:endParaRPr lang="Calibri" altLang="Calibri" sz="3900" dirty="0"/>
          </a:p>
        </p:txBody>
      </p:sp>
      <p:sp>
        <p:nvSpPr>
          <p:cNvPr id="478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28" name="group 628"/>
          <p:cNvGrpSpPr/>
          <p:nvPr/>
        </p:nvGrpSpPr>
        <p:grpSpPr>
          <a:xfrm rot="21600000">
            <a:off x="1584024" y="181482"/>
            <a:ext cx="2600974" cy="199231"/>
            <a:chOff x="0" y="0"/>
            <a:chExt cx="2600974" cy="199231"/>
          </a:xfrm>
        </p:grpSpPr>
        <p:pic>
          <p:nvPicPr>
            <p:cNvPr id="4782" name="picture 4782"/>
            <p:cNvPicPr>
              <a:picLocks noChangeAspect="1"/>
            </p:cNvPicPr>
            <p:nvPr/>
          </p:nvPicPr>
          <p:blipFill>
            <a:blip r:embed="rId3"/>
            <a:stretch>
              <a:fillRect/>
            </a:stretch>
          </p:blipFill>
          <p:spPr>
            <a:xfrm rot="21600000">
              <a:off x="12058" y="11350"/>
              <a:ext cx="2588915" cy="187881"/>
            </a:xfrm>
            <a:prstGeom prst="rect">
              <a:avLst/>
            </a:prstGeom>
          </p:spPr>
        </p:pic>
        <p:sp>
          <p:nvSpPr>
            <p:cNvPr id="4784" name="textbox 4784"/>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78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8" name="picture 4788"/>
          <p:cNvPicPr>
            <a:picLocks noChangeAspect="1"/>
          </p:cNvPicPr>
          <p:nvPr/>
        </p:nvPicPr>
        <p:blipFill>
          <a:blip r:embed="rId2"/>
          <a:stretch>
            <a:fillRect/>
          </a:stretch>
        </p:blipFill>
        <p:spPr>
          <a:xfrm rot="21600000">
            <a:off x="0" y="0"/>
            <a:ext cx="12192000" cy="6858000"/>
          </a:xfrm>
          <a:prstGeom prst="rect">
            <a:avLst/>
          </a:prstGeom>
        </p:spPr>
      </p:pic>
      <p:sp>
        <p:nvSpPr>
          <p:cNvPr id="479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792" name="textbox 4792"/>
          <p:cNvSpPr/>
          <p:nvPr/>
        </p:nvSpPr>
        <p:spPr>
          <a:xfrm>
            <a:off x="1416926" y="2969094"/>
            <a:ext cx="7079615" cy="3152775"/>
          </a:xfrm>
          <a:prstGeom prst="rect">
            <a:avLst/>
          </a:prstGeom>
        </p:spPr>
        <p:txBody>
          <a:bodyPr vert="horz" wrap="square" lIns="0" tIns="0" rIns="0" bIns="0"/>
          <a:lstStyle/>
          <a:p>
            <a:pPr algn="l" rtl="0" eaLnBrk="0">
              <a:lnSpc>
                <a:spcPct val="76818"/>
              </a:lnSpc>
              <a:tabLst/>
            </a:pPr>
            <a:endParaRPr lang="Arial" altLang="Arial" sz="100" dirty="0"/>
          </a:p>
          <a:p>
            <a:pPr marL="20954" algn="l" rtl="0" eaLnBrk="0">
              <a:lnSpc>
                <a:spcPct val="95000"/>
              </a:lnSpc>
              <a:tabLst/>
            </a:pPr>
            <a:r>
              <a:rPr sz="1700" b="1" kern="0" spc="-120" dirty="0">
                <a:solidFill>
                  <a:srgbClr val="00B075">
                    <a:alpha val="100000"/>
                  </a:srgbClr>
                </a:solidFill>
                <a:latin typeface="Microsoft YaHei"/>
                <a:ea typeface="Microsoft YaHei"/>
                <a:cs typeface="Microsoft YaHei"/>
              </a:rPr>
              <a:t>1.识记：</a:t>
            </a:r>
            <a:endParaRPr lang="Microsoft YaHei" altLang="Microsoft YaHei" sz="1700" dirty="0"/>
          </a:p>
          <a:p>
            <a:pPr marL="148589" algn="l" rtl="0" eaLnBrk="0">
              <a:lnSpc>
                <a:spcPts val="2323"/>
              </a:lnSpc>
              <a:spcBef>
                <a:spcPts val="955"/>
              </a:spcBef>
              <a:tabLst/>
            </a:pPr>
            <a:r>
              <a:rPr sz="1800" kern="0" spc="-120" dirty="0">
                <a:solidFill>
                  <a:srgbClr val="000000">
                    <a:alpha val="100000"/>
                  </a:srgbClr>
                </a:solidFill>
                <a:latin typeface="Microsoft YaHei"/>
                <a:ea typeface="Microsoft YaHei"/>
                <a:cs typeface="Microsoft YaHei"/>
              </a:rPr>
              <a:t>（1）《幼儿园规程</a:t>
            </a:r>
            <a:r>
              <a:rPr sz="1800" kern="0" spc="-130" dirty="0">
                <a:solidFill>
                  <a:srgbClr val="000000">
                    <a:alpha val="100000"/>
                  </a:srgbClr>
                </a:solidFill>
                <a:latin typeface="Microsoft YaHei"/>
                <a:ea typeface="Microsoft YaHei"/>
                <a:cs typeface="Microsoft YaHei"/>
              </a:rPr>
              <a:t>》（</a:t>
            </a:r>
            <a:r>
              <a:rPr sz="1800" kern="0" spc="-190" dirty="0">
                <a:solidFill>
                  <a:srgbClr val="000000">
                    <a:alpha val="100000"/>
                  </a:srgbClr>
                </a:solidFill>
                <a:latin typeface="Microsoft YaHei"/>
                <a:ea typeface="Microsoft YaHei"/>
                <a:cs typeface="Microsoft YaHei"/>
              </a:rPr>
              <a:t> </a:t>
            </a:r>
            <a:r>
              <a:rPr sz="1800" kern="0" spc="-130" dirty="0">
                <a:solidFill>
                  <a:srgbClr val="000000">
                    <a:alpha val="100000"/>
                  </a:srgbClr>
                </a:solidFill>
                <a:latin typeface="Microsoft YaHei"/>
                <a:ea typeface="Microsoft YaHei"/>
                <a:cs typeface="Microsoft YaHei"/>
              </a:rPr>
              <a:t>1938年）</a:t>
            </a:r>
            <a:endParaRPr lang="Microsoft YaHei" altLang="Microsoft YaHei" sz="1800" dirty="0"/>
          </a:p>
          <a:p>
            <a:pPr marL="149225" algn="l" rtl="0" eaLnBrk="0">
              <a:lnSpc>
                <a:spcPts val="2323"/>
              </a:lnSpc>
              <a:spcBef>
                <a:spcPts val="916"/>
              </a:spcBef>
              <a:tabLst/>
            </a:pPr>
            <a:r>
              <a:rPr sz="1800" kern="0" spc="-60" dirty="0">
                <a:solidFill>
                  <a:srgbClr val="000000">
                    <a:alpha val="100000"/>
                  </a:srgbClr>
                </a:solidFill>
                <a:latin typeface="Microsoft YaHei"/>
                <a:ea typeface="Microsoft YaHei"/>
                <a:cs typeface="Microsoft YaHei"/>
              </a:rPr>
              <a:t>（2）《托儿所—幼儿园统一教</a:t>
            </a:r>
            <a:r>
              <a:rPr sz="1800" kern="0" spc="-70" dirty="0">
                <a:solidFill>
                  <a:srgbClr val="000000">
                    <a:alpha val="100000"/>
                  </a:srgbClr>
                </a:solidFill>
                <a:latin typeface="Microsoft YaHei"/>
                <a:ea typeface="Microsoft YaHei"/>
                <a:cs typeface="Microsoft YaHei"/>
              </a:rPr>
              <a:t>学大纲》（</a:t>
            </a:r>
            <a:r>
              <a:rPr sz="1800" kern="0" spc="-190" dirty="0">
                <a:solidFill>
                  <a:srgbClr val="000000">
                    <a:alpha val="100000"/>
                  </a:srgbClr>
                </a:solidFill>
                <a:latin typeface="Microsoft YaHei"/>
                <a:ea typeface="Microsoft YaHei"/>
                <a:cs typeface="Microsoft YaHei"/>
              </a:rPr>
              <a:t> </a:t>
            </a:r>
            <a:r>
              <a:rPr sz="1800" kern="0" spc="-70" dirty="0">
                <a:solidFill>
                  <a:srgbClr val="000000">
                    <a:alpha val="100000"/>
                  </a:srgbClr>
                </a:solidFill>
                <a:latin typeface="Microsoft YaHei"/>
                <a:ea typeface="Microsoft YaHei"/>
                <a:cs typeface="Microsoft YaHei"/>
              </a:rPr>
              <a:t>1962）</a:t>
            </a:r>
            <a:endParaRPr lang="Microsoft YaHei" altLang="Microsoft YaHei" sz="1800" dirty="0"/>
          </a:p>
          <a:p>
            <a:pPr marL="149225" algn="l" rtl="0" eaLnBrk="0">
              <a:lnSpc>
                <a:spcPts val="3239"/>
              </a:lnSpc>
              <a:tabLst/>
            </a:pPr>
            <a:r>
              <a:rPr sz="1800" kern="0" spc="-120" dirty="0">
                <a:solidFill>
                  <a:srgbClr val="000000">
                    <a:alpha val="100000"/>
                  </a:srgbClr>
                </a:solidFill>
                <a:latin typeface="Microsoft YaHei"/>
                <a:ea typeface="Microsoft YaHei"/>
                <a:cs typeface="Microsoft YaHei"/>
              </a:rPr>
              <a:t>（3）《学前教育构想》（</a:t>
            </a:r>
            <a:r>
              <a:rPr sz="1800" kern="0" spc="-150" dirty="0">
                <a:solidFill>
                  <a:srgbClr val="000000">
                    <a:alpha val="100000"/>
                  </a:srgbClr>
                </a:solidFill>
                <a:latin typeface="Microsoft YaHei"/>
                <a:ea typeface="Microsoft YaHei"/>
                <a:cs typeface="Microsoft YaHei"/>
              </a:rPr>
              <a:t> </a:t>
            </a:r>
            <a:r>
              <a:rPr sz="1800" kern="0" spc="-120" dirty="0">
                <a:solidFill>
                  <a:srgbClr val="000000">
                    <a:alpha val="100000"/>
                  </a:srgbClr>
                </a:solidFill>
                <a:latin typeface="Microsoft YaHei"/>
                <a:ea typeface="Microsoft YaHei"/>
                <a:cs typeface="Microsoft YaHei"/>
              </a:rPr>
              <a:t>1989年）</a:t>
            </a:r>
            <a:endParaRPr lang="Microsoft YaHei" altLang="Microsoft YaHei" sz="1800" dirty="0"/>
          </a:p>
          <a:p>
            <a:pPr marL="12700" algn="l" rtl="0" eaLnBrk="0">
              <a:lnSpc>
                <a:spcPct val="95000"/>
              </a:lnSpc>
              <a:spcBef>
                <a:spcPts val="1264"/>
              </a:spcBef>
              <a:tabLst/>
            </a:pPr>
            <a:r>
              <a:rPr sz="1700" b="1" kern="0" spc="-110" dirty="0">
                <a:solidFill>
                  <a:srgbClr val="00B075">
                    <a:alpha val="100000"/>
                  </a:srgbClr>
                </a:solidFill>
                <a:latin typeface="Microsoft YaHei"/>
                <a:ea typeface="Microsoft YaHei"/>
                <a:cs typeface="Microsoft YaHei"/>
              </a:rPr>
              <a:t>2.领会：</a:t>
            </a:r>
            <a:endParaRPr lang="Microsoft YaHei" altLang="Microsoft YaHei" sz="1700" dirty="0"/>
          </a:p>
          <a:p>
            <a:pPr marL="149860" algn="l" rtl="0" eaLnBrk="0">
              <a:lnSpc>
                <a:spcPts val="2323"/>
              </a:lnSpc>
              <a:spcBef>
                <a:spcPts val="954"/>
              </a:spcBef>
              <a:tabLst/>
            </a:pPr>
            <a:r>
              <a:rPr sz="1800" kern="0" spc="-40" dirty="0">
                <a:solidFill>
                  <a:srgbClr val="000000">
                    <a:alpha val="100000"/>
                  </a:srgbClr>
                </a:solidFill>
                <a:latin typeface="Microsoft YaHei"/>
                <a:ea typeface="Microsoft YaHei"/>
                <a:cs typeface="Microsoft YaHei"/>
              </a:rPr>
              <a:t>（1）</a:t>
            </a:r>
            <a:r>
              <a:rPr sz="1800" kern="0" spc="-350" dirty="0">
                <a:solidFill>
                  <a:srgbClr val="000000">
                    <a:alpha val="100000"/>
                  </a:srgbClr>
                </a:solidFill>
                <a:latin typeface="Microsoft YaHei"/>
                <a:ea typeface="Microsoft YaHei"/>
                <a:cs typeface="Microsoft YaHei"/>
              </a:rPr>
              <a:t> </a:t>
            </a:r>
            <a:r>
              <a:rPr sz="1800" kern="0" spc="-40" dirty="0">
                <a:solidFill>
                  <a:srgbClr val="000000">
                    <a:alpha val="100000"/>
                  </a:srgbClr>
                </a:solidFill>
                <a:latin typeface="Microsoft YaHei"/>
                <a:ea typeface="Microsoft YaHei"/>
                <a:cs typeface="Microsoft YaHei"/>
              </a:rPr>
              <a:t>1938年和1944年的《幼儿园规程》</a:t>
            </a:r>
            <a:r>
              <a:rPr sz="1800" kern="0" spc="-50" dirty="0">
                <a:solidFill>
                  <a:srgbClr val="000000">
                    <a:alpha val="100000"/>
                  </a:srgbClr>
                </a:solidFill>
                <a:latin typeface="Microsoft YaHei"/>
                <a:ea typeface="Microsoft YaHei"/>
                <a:cs typeface="Microsoft YaHei"/>
              </a:rPr>
              <a:t>主要内容及其历史意义</a:t>
            </a:r>
            <a:endParaRPr lang="Microsoft YaHei" altLang="Microsoft YaHei" sz="1800" dirty="0"/>
          </a:p>
          <a:p>
            <a:pPr marL="149860" algn="l" rtl="0" eaLnBrk="0">
              <a:lnSpc>
                <a:spcPts val="3240"/>
              </a:lnSpc>
              <a:tabLst/>
            </a:pPr>
            <a:r>
              <a:rPr sz="1800" kern="0" spc="-50" dirty="0">
                <a:solidFill>
                  <a:srgbClr val="000000">
                    <a:alpha val="100000"/>
                  </a:srgbClr>
                </a:solidFill>
                <a:latin typeface="Microsoft YaHei"/>
                <a:ea typeface="Microsoft YaHei"/>
                <a:cs typeface="Microsoft YaHei"/>
              </a:rPr>
              <a:t>（2）《托儿所—幼儿园统一</a:t>
            </a:r>
            <a:r>
              <a:rPr sz="1800" kern="0" spc="-60" dirty="0">
                <a:solidFill>
                  <a:srgbClr val="000000">
                    <a:alpha val="100000"/>
                  </a:srgbClr>
                </a:solidFill>
                <a:latin typeface="Microsoft YaHei"/>
                <a:ea typeface="Microsoft YaHei"/>
                <a:cs typeface="Microsoft YaHei"/>
              </a:rPr>
              <a:t>教学大纲》（</a:t>
            </a:r>
            <a:r>
              <a:rPr sz="1800" kern="0" spc="-190" dirty="0">
                <a:solidFill>
                  <a:srgbClr val="000000">
                    <a:alpha val="100000"/>
                  </a:srgbClr>
                </a:solidFill>
                <a:latin typeface="Microsoft YaHei"/>
                <a:ea typeface="Microsoft YaHei"/>
                <a:cs typeface="Microsoft YaHei"/>
              </a:rPr>
              <a:t> </a:t>
            </a:r>
            <a:r>
              <a:rPr sz="1800" kern="0" spc="-60" dirty="0">
                <a:solidFill>
                  <a:srgbClr val="000000">
                    <a:alpha val="100000"/>
                  </a:srgbClr>
                </a:solidFill>
                <a:latin typeface="Microsoft YaHei"/>
                <a:ea typeface="Microsoft YaHei"/>
                <a:cs typeface="Microsoft YaHei"/>
              </a:rPr>
              <a:t>1962）产生的背景</a:t>
            </a:r>
            <a:endParaRPr lang="Microsoft YaHei" altLang="Microsoft YaHei" sz="1800" dirty="0"/>
          </a:p>
          <a:p>
            <a:pPr algn="l" rtl="0" eaLnBrk="0">
              <a:lnSpc>
                <a:spcPct val="103000"/>
              </a:lnSpc>
              <a:tabLst/>
            </a:pPr>
            <a:endParaRPr lang="Arial" altLang="Arial" sz="1000" dirty="0"/>
          </a:p>
          <a:p>
            <a:pPr algn="l" rtl="0" eaLnBrk="0">
              <a:lnSpc>
                <a:spcPct val="8014"/>
              </a:lnSpc>
              <a:tabLst/>
            </a:pPr>
            <a:endParaRPr lang="Arial" altLang="Arial" sz="100" dirty="0"/>
          </a:p>
          <a:p>
            <a:pPr marL="18415" algn="l" rtl="0" eaLnBrk="0">
              <a:lnSpc>
                <a:spcPct val="91000"/>
              </a:lnSpc>
              <a:tabLst/>
            </a:pPr>
            <a:r>
              <a:rPr sz="1800" b="1" kern="0" spc="-30" dirty="0">
                <a:solidFill>
                  <a:srgbClr val="00B075">
                    <a:alpha val="100000"/>
                  </a:srgbClr>
                </a:solidFill>
                <a:latin typeface="Microsoft YaHei"/>
                <a:ea typeface="Microsoft YaHei"/>
                <a:cs typeface="Microsoft YaHei"/>
              </a:rPr>
              <a:t>3.应用：</a:t>
            </a:r>
            <a:r>
              <a:rPr sz="1800" b="1" kern="0" spc="270" dirty="0">
                <a:solidFill>
                  <a:srgbClr val="00B075">
                    <a:alpha val="100000"/>
                  </a:srgbClr>
                </a:solidFill>
                <a:latin typeface="Microsoft YaHei"/>
                <a:ea typeface="Microsoft YaHei"/>
                <a:cs typeface="Microsoft YaHei"/>
              </a:rPr>
              <a:t> </a:t>
            </a:r>
            <a:r>
              <a:rPr sz="1800" kern="0" spc="-30" dirty="0">
                <a:solidFill>
                  <a:srgbClr val="000000">
                    <a:alpha val="100000"/>
                  </a:srgbClr>
                </a:solidFill>
                <a:latin typeface="Microsoft YaHei"/>
                <a:ea typeface="Microsoft YaHei"/>
                <a:cs typeface="Microsoft YaHei"/>
              </a:rPr>
              <a:t>分析与评价苏联学前教育体系的建立与发展所经过的阶段和阶</a:t>
            </a:r>
            <a:endParaRPr lang="Microsoft YaHei" altLang="Microsoft YaHei" sz="1800" dirty="0"/>
          </a:p>
        </p:txBody>
      </p:sp>
      <p:sp>
        <p:nvSpPr>
          <p:cNvPr id="4794" name="textbox 4794"/>
          <p:cNvSpPr/>
          <p:nvPr/>
        </p:nvSpPr>
        <p:spPr>
          <a:xfrm>
            <a:off x="1419114" y="1605468"/>
            <a:ext cx="10781030" cy="735330"/>
          </a:xfrm>
          <a:prstGeom prst="rect">
            <a:avLst/>
          </a:prstGeom>
        </p:spPr>
        <p:txBody>
          <a:bodyPr vert="horz" wrap="square" lIns="0" tIns="0" rIns="0" bIns="0"/>
          <a:lstStyle/>
          <a:p>
            <a:pPr algn="l" rtl="0" eaLnBrk="0">
              <a:lnSpc>
                <a:spcPct val="80140"/>
              </a:lnSpc>
              <a:tabLst/>
            </a:pPr>
            <a:endParaRPr lang="Arial" altLang="Arial" sz="100" dirty="0"/>
          </a:p>
          <a:p>
            <a:pPr algn="r" rtl="0" eaLnBrk="0">
              <a:lnSpc>
                <a:spcPct val="83000"/>
              </a:lnSpc>
              <a:tabLst/>
            </a:pPr>
            <a:r>
              <a:rPr sz="2000" kern="0" spc="-30" dirty="0">
                <a:solidFill>
                  <a:srgbClr val="000000">
                    <a:alpha val="100000"/>
                  </a:srgbClr>
                </a:solidFill>
                <a:latin typeface="Microsoft YaHei"/>
                <a:ea typeface="Microsoft YaHei"/>
                <a:cs typeface="Microsoft YaHei"/>
              </a:rPr>
              <a:t>1、从之前的学习福禄贝尔</a:t>
            </a:r>
            <a:r>
              <a:rPr sz="2000" kern="0" spc="-40" dirty="0">
                <a:solidFill>
                  <a:srgbClr val="000000">
                    <a:alpha val="100000"/>
                  </a:srgbClr>
                </a:solidFill>
                <a:latin typeface="Microsoft YaHei"/>
                <a:ea typeface="Microsoft YaHei"/>
                <a:cs typeface="Microsoft YaHei"/>
              </a:rPr>
              <a:t>思想到统一领导，再到苏联解体之后吸收西方先进的教育思想的转变；</a:t>
            </a:r>
            <a:endParaRPr lang="Microsoft YaHei" altLang="Microsoft YaHei" sz="2000" dirty="0"/>
          </a:p>
          <a:p>
            <a:pPr marL="12700" algn="l" rtl="0" eaLnBrk="0">
              <a:lnSpc>
                <a:spcPts val="3597"/>
              </a:lnSpc>
              <a:tabLst/>
            </a:pPr>
            <a:r>
              <a:rPr sz="2000" kern="0" spc="-30" dirty="0">
                <a:solidFill>
                  <a:srgbClr val="000000">
                    <a:alpha val="100000"/>
                  </a:srgbClr>
                </a:solidFill>
                <a:latin typeface="Microsoft YaHei"/>
                <a:ea typeface="Microsoft YaHei"/>
                <a:cs typeface="Microsoft YaHei"/>
              </a:rPr>
              <a:t>2、从之前缺少灵活性的学前教育到受市场</a:t>
            </a:r>
            <a:r>
              <a:rPr sz="2000" kern="0" spc="-40" dirty="0">
                <a:solidFill>
                  <a:srgbClr val="000000">
                    <a:alpha val="100000"/>
                  </a:srgbClr>
                </a:solidFill>
                <a:latin typeface="Microsoft YaHei"/>
                <a:ea typeface="Microsoft YaHei"/>
                <a:cs typeface="Microsoft YaHei"/>
              </a:rPr>
              <a:t>调节的学前教育的转变。</a:t>
            </a:r>
            <a:endParaRPr lang="Microsoft YaHei" altLang="Microsoft YaHei" sz="2000" dirty="0"/>
          </a:p>
        </p:txBody>
      </p:sp>
      <p:sp>
        <p:nvSpPr>
          <p:cNvPr id="4796" name="textbox 4796"/>
          <p:cNvSpPr/>
          <p:nvPr/>
        </p:nvSpPr>
        <p:spPr>
          <a:xfrm>
            <a:off x="1407407" y="508501"/>
            <a:ext cx="3481070" cy="943610"/>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10" dirty="0">
                <a:solidFill>
                  <a:srgbClr val="7F7F7F">
                    <a:alpha val="100000"/>
                  </a:srgbClr>
                </a:solidFill>
                <a:latin typeface="Microsoft YaHei"/>
                <a:ea typeface="Microsoft YaHei"/>
                <a:cs typeface="Microsoft YaHei"/>
              </a:rPr>
              <a:t>现代俄国的学前教育发展</a:t>
            </a:r>
            <a:endParaRPr lang="Microsoft YaHei" altLang="Microsoft YaHei" sz="2400" dirty="0"/>
          </a:p>
          <a:p>
            <a:pPr algn="l" rtl="0" eaLnBrk="0">
              <a:lnSpc>
                <a:spcPct val="151000"/>
              </a:lnSpc>
              <a:tabLst/>
            </a:pPr>
            <a:endParaRPr lang="Arial" altLang="Arial" sz="1000" dirty="0"/>
          </a:p>
          <a:p>
            <a:pPr algn="l" rtl="0" eaLnBrk="0">
              <a:lnSpc>
                <a:spcPct val="101000"/>
              </a:lnSpc>
              <a:tabLst/>
            </a:pPr>
            <a:endParaRPr lang="Arial" altLang="Arial" sz="500" dirty="0"/>
          </a:p>
          <a:p>
            <a:pPr marL="12700" algn="l" rtl="0" eaLnBrk="0">
              <a:lnSpc>
                <a:spcPct val="91000"/>
              </a:lnSpc>
              <a:tabLst/>
            </a:pPr>
            <a:r>
              <a:rPr sz="2000" b="1" kern="0" spc="0" dirty="0">
                <a:solidFill>
                  <a:srgbClr val="000000">
                    <a:alpha val="100000"/>
                  </a:srgbClr>
                </a:solidFill>
                <a:latin typeface="Microsoft YaHei"/>
                <a:ea typeface="Microsoft YaHei"/>
                <a:cs typeface="Microsoft YaHei"/>
              </a:rPr>
              <a:t>现代俄国学前教育的特点</a:t>
            </a:r>
            <a:endParaRPr lang="Microsoft YaHei" altLang="Microsoft YaHei" sz="2000" dirty="0"/>
          </a:p>
        </p:txBody>
      </p:sp>
      <p:grpSp>
        <p:nvGrpSpPr>
          <p:cNvPr id="630" name="group 630"/>
          <p:cNvGrpSpPr/>
          <p:nvPr/>
        </p:nvGrpSpPr>
        <p:grpSpPr>
          <a:xfrm rot="21600000">
            <a:off x="22810" y="30747"/>
            <a:ext cx="1312240" cy="1312240"/>
            <a:chOff x="0" y="0"/>
            <a:chExt cx="1312240" cy="1312240"/>
          </a:xfrm>
        </p:grpSpPr>
        <p:sp>
          <p:nvSpPr>
            <p:cNvPr id="4798" name="path"/>
            <p:cNvSpPr/>
            <p:nvPr/>
          </p:nvSpPr>
          <p:spPr>
            <a:xfrm>
              <a:off x="0" y="0"/>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800" name="textbox 4800"/>
            <p:cNvSpPr/>
            <p:nvPr/>
          </p:nvSpPr>
          <p:spPr>
            <a:xfrm>
              <a:off x="-12700" y="-12700"/>
              <a:ext cx="1337944" cy="1452244"/>
            </a:xfrm>
            <a:prstGeom prst="rect">
              <a:avLst/>
            </a:prstGeom>
          </p:spPr>
          <p:txBody>
            <a:bodyPr vert="horz" wrap="square" lIns="0" tIns="0" rIns="0" bIns="0"/>
            <a:lstStyle/>
            <a:p>
              <a:pPr algn="l" rtl="0" eaLnBrk="0">
                <a:lnSpc>
                  <a:spcPct val="136000"/>
                </a:lnSpc>
                <a:tabLst/>
              </a:pPr>
              <a:endParaRPr lang="Arial" altLang="Arial" sz="1000" dirty="0"/>
            </a:p>
            <a:p>
              <a:pPr algn="l" rtl="0" eaLnBrk="0">
                <a:lnSpc>
                  <a:spcPct val="136000"/>
                </a:lnSpc>
                <a:tabLst/>
              </a:pPr>
              <a:endParaRPr lang="Arial" altLang="Arial" sz="1000" dirty="0"/>
            </a:p>
            <a:p>
              <a:pPr algn="l" rtl="0" eaLnBrk="0">
                <a:lnSpc>
                  <a:spcPct val="8527"/>
                </a:lnSpc>
                <a:tabLst/>
              </a:pPr>
              <a:endParaRPr lang="Arial" altLang="Arial" sz="100" dirty="0"/>
            </a:p>
            <a:p>
              <a:pPr marL="349884" algn="l" rtl="0" eaLnBrk="0">
                <a:lnSpc>
                  <a:spcPct val="75000"/>
                </a:lnSpc>
                <a:tabLst/>
              </a:pPr>
              <a:r>
                <a:rPr sz="3900" kern="0" spc="-30" dirty="0">
                  <a:solidFill>
                    <a:srgbClr val="00B075">
                      <a:alpha val="100000"/>
                    </a:srgbClr>
                  </a:solidFill>
                  <a:latin typeface="Calibri"/>
                  <a:ea typeface="Calibri"/>
                  <a:cs typeface="Calibri"/>
                </a:rPr>
                <a:t>05</a:t>
              </a:r>
              <a:endParaRPr lang="Calibri" altLang="Calibri" sz="3900" dirty="0"/>
            </a:p>
          </p:txBody>
        </p:sp>
      </p:grpSp>
      <p:grpSp>
        <p:nvGrpSpPr>
          <p:cNvPr id="632" name="group 632"/>
          <p:cNvGrpSpPr/>
          <p:nvPr/>
        </p:nvGrpSpPr>
        <p:grpSpPr>
          <a:xfrm rot="21600000">
            <a:off x="1135376" y="2423159"/>
            <a:ext cx="1124712" cy="470916"/>
            <a:chOff x="0" y="0"/>
            <a:chExt cx="1124712" cy="470916"/>
          </a:xfrm>
        </p:grpSpPr>
        <p:sp>
          <p:nvSpPr>
            <p:cNvPr id="4802" name="path"/>
            <p:cNvSpPr/>
            <p:nvPr/>
          </p:nvSpPr>
          <p:spPr>
            <a:xfrm>
              <a:off x="0" y="0"/>
              <a:ext cx="1124712" cy="470916"/>
            </a:xfrm>
            <a:custGeom>
              <a:avLst/>
              <a:gdLst/>
              <a:ahLst/>
              <a:cxnLst/>
              <a:rect l="0" t="0" r="0" b="0"/>
              <a:pathLst>
                <a:path w="1771" h="741">
                  <a:moveTo>
                    <a:pt x="3" y="0"/>
                  </a:moveTo>
                  <a:lnTo>
                    <a:pt x="255" y="373"/>
                  </a:lnTo>
                  <a:lnTo>
                    <a:pt x="0" y="741"/>
                  </a:lnTo>
                  <a:lnTo>
                    <a:pt x="1520" y="741"/>
                  </a:lnTo>
                  <a:lnTo>
                    <a:pt x="1771" y="376"/>
                  </a:lnTo>
                  <a:lnTo>
                    <a:pt x="1531"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4804" name="textbox 4804"/>
            <p:cNvSpPr/>
            <p:nvPr/>
          </p:nvSpPr>
          <p:spPr>
            <a:xfrm>
              <a:off x="-12700" y="-12700"/>
              <a:ext cx="1150619" cy="521334"/>
            </a:xfrm>
            <a:prstGeom prst="rect">
              <a:avLst/>
            </a:prstGeom>
          </p:spPr>
          <p:txBody>
            <a:bodyPr vert="horz" wrap="square" lIns="0" tIns="0" rIns="0" bIns="0"/>
            <a:lstStyle/>
            <a:p>
              <a:pPr algn="l" rtl="0" eaLnBrk="0">
                <a:lnSpc>
                  <a:spcPct val="100000"/>
                </a:lnSpc>
                <a:tabLst/>
              </a:pPr>
              <a:endParaRPr lang="Arial" altLang="Arial" sz="800" dirty="0"/>
            </a:p>
            <a:p>
              <a:pPr algn="l" rtl="0" eaLnBrk="0">
                <a:lnSpc>
                  <a:spcPct val="7029"/>
                </a:lnSpc>
                <a:tabLst/>
              </a:pPr>
              <a:endParaRPr lang="Arial" altLang="Arial" sz="100" dirty="0"/>
            </a:p>
            <a:p>
              <a:pPr marL="298450" algn="l" rtl="0" eaLnBrk="0">
                <a:lnSpc>
                  <a:spcPct val="100000"/>
                </a:lnSpc>
                <a:tabLst/>
              </a:pPr>
              <a:r>
                <a:rPr sz="1800" b="1" kern="0" spc="-110" dirty="0">
                  <a:solidFill>
                    <a:srgbClr val="000000">
                      <a:alpha val="100000"/>
                    </a:srgbClr>
                  </a:solidFill>
                  <a:latin typeface="Microsoft YaHei"/>
                  <a:ea typeface="Microsoft YaHei"/>
                  <a:cs typeface="Microsoft YaHei"/>
                </a:rPr>
                <a:t>小结：</a:t>
              </a:r>
              <a:endParaRPr lang="Microsoft YaHei" altLang="Microsoft YaHei" sz="1800" dirty="0"/>
            </a:p>
          </p:txBody>
        </p:sp>
      </p:grpSp>
      <p:grpSp>
        <p:nvGrpSpPr>
          <p:cNvPr id="634" name="group 634"/>
          <p:cNvGrpSpPr/>
          <p:nvPr/>
        </p:nvGrpSpPr>
        <p:grpSpPr>
          <a:xfrm rot="21600000">
            <a:off x="1584024" y="181482"/>
            <a:ext cx="2600974" cy="199231"/>
            <a:chOff x="0" y="0"/>
            <a:chExt cx="2600974" cy="199231"/>
          </a:xfrm>
        </p:grpSpPr>
        <p:pic>
          <p:nvPicPr>
            <p:cNvPr id="4806" name="picture 4806"/>
            <p:cNvPicPr>
              <a:picLocks noChangeAspect="1"/>
            </p:cNvPicPr>
            <p:nvPr/>
          </p:nvPicPr>
          <p:blipFill>
            <a:blip r:embed="rId3"/>
            <a:stretch>
              <a:fillRect/>
            </a:stretch>
          </p:blipFill>
          <p:spPr>
            <a:xfrm rot="21600000">
              <a:off x="12058" y="11350"/>
              <a:ext cx="2588915" cy="187881"/>
            </a:xfrm>
            <a:prstGeom prst="rect">
              <a:avLst/>
            </a:prstGeom>
          </p:spPr>
        </p:pic>
        <p:sp>
          <p:nvSpPr>
            <p:cNvPr id="4808" name="textbox 4808"/>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81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 name="picture 4812"/>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4" name="picture 4814"/>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6" name="picture 4816"/>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8" name="picture 4818"/>
          <p:cNvPicPr>
            <a:picLocks noChangeAspect="1"/>
          </p:cNvPicPr>
          <p:nvPr/>
        </p:nvPicPr>
        <p:blipFill>
          <a:blip r:embed="rId2"/>
          <a:stretch>
            <a:fillRect/>
          </a:stretch>
        </p:blipFill>
        <p:spPr>
          <a:xfrm rot="21600000">
            <a:off x="0" y="0"/>
            <a:ext cx="12192000" cy="6858000"/>
          </a:xfrm>
          <a:prstGeom prst="rect">
            <a:avLst/>
          </a:prstGeom>
        </p:spPr>
      </p:pic>
      <p:sp>
        <p:nvSpPr>
          <p:cNvPr id="48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4822" name="picture 4822"/>
          <p:cNvPicPr>
            <a:picLocks noChangeAspect="1"/>
          </p:cNvPicPr>
          <p:nvPr/>
        </p:nvPicPr>
        <p:blipFill>
          <a:blip r:embed="rId3"/>
          <a:stretch>
            <a:fillRect/>
          </a:stretch>
        </p:blipFill>
        <p:spPr>
          <a:xfrm rot="21600000">
            <a:off x="1524000" y="0"/>
            <a:ext cx="9144000" cy="6422135"/>
          </a:xfrm>
          <a:prstGeom prst="rect">
            <a:avLst/>
          </a:prstGeom>
        </p:spPr>
      </p:pic>
      <p:sp>
        <p:nvSpPr>
          <p:cNvPr id="4824" name="textbox 4824"/>
          <p:cNvSpPr/>
          <p:nvPr/>
        </p:nvSpPr>
        <p:spPr>
          <a:xfrm>
            <a:off x="6105332" y="3663810"/>
            <a:ext cx="2560954" cy="1187450"/>
          </a:xfrm>
          <a:prstGeom prst="rect">
            <a:avLst/>
          </a:prstGeom>
        </p:spPr>
        <p:txBody>
          <a:bodyPr vert="horz" wrap="square" lIns="0" tIns="0" rIns="0" bIns="0"/>
          <a:lstStyle/>
          <a:p>
            <a:pPr algn="l" rtl="0" eaLnBrk="0">
              <a:lnSpc>
                <a:spcPct val="77711"/>
              </a:lnSpc>
              <a:tabLst/>
            </a:pPr>
            <a:endParaRPr lang="Arial" altLang="Arial" sz="100" dirty="0"/>
          </a:p>
          <a:p>
            <a:pPr marL="12700" algn="l" rtl="0" eaLnBrk="0">
              <a:lnSpc>
                <a:spcPct val="93000"/>
              </a:lnSpc>
              <a:tabLst/>
            </a:pPr>
            <a:r>
              <a:rPr sz="3900" b="1" kern="0" spc="90" dirty="0">
                <a:solidFill>
                  <a:srgbClr val="FF0000">
                    <a:alpha val="100000"/>
                  </a:srgbClr>
                </a:solidFill>
                <a:latin typeface="Microsoft YaHei"/>
                <a:ea typeface="Microsoft YaHei"/>
                <a:cs typeface="Microsoft YaHei"/>
              </a:rPr>
              <a:t>幼儿园交通</a:t>
            </a:r>
            <a:endParaRPr lang="Microsoft YaHei" altLang="Microsoft YaHei" sz="3900" dirty="0"/>
          </a:p>
          <a:p>
            <a:pPr marL="19050" algn="l" rtl="0" eaLnBrk="0">
              <a:lnSpc>
                <a:spcPct val="93000"/>
              </a:lnSpc>
              <a:spcBef>
                <a:spcPts val="448"/>
              </a:spcBef>
              <a:tabLst/>
            </a:pPr>
            <a:r>
              <a:rPr sz="3900" b="1" kern="0" spc="70" dirty="0">
                <a:solidFill>
                  <a:srgbClr val="FF0000">
                    <a:alpha val="100000"/>
                  </a:srgbClr>
                </a:solidFill>
                <a:latin typeface="Microsoft YaHei"/>
                <a:ea typeface="Microsoft YaHei"/>
                <a:cs typeface="Microsoft YaHei"/>
              </a:rPr>
              <a:t>安全教育</a:t>
            </a:r>
            <a:endParaRPr lang="Microsoft YaHei" altLang="Microsoft YaHei" sz="3900" dirty="0"/>
          </a:p>
        </p:txBody>
      </p:sp>
      <p:sp>
        <p:nvSpPr>
          <p:cNvPr id="482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28" name="picture 4828"/>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6" name="picture 636"/>
          <p:cNvPicPr>
            <a:picLocks noChangeAspect="1"/>
          </p:cNvPicPr>
          <p:nvPr/>
        </p:nvPicPr>
        <p:blipFill>
          <a:blip r:embed="rId2"/>
          <a:stretch>
            <a:fillRect/>
          </a:stretch>
        </p:blipFill>
        <p:spPr>
          <a:xfrm rot="21600000">
            <a:off x="0" y="0"/>
            <a:ext cx="12192000" cy="6858000"/>
          </a:xfrm>
          <a:prstGeom prst="rect">
            <a:avLst/>
          </a:prstGeom>
        </p:spPr>
      </p:pic>
      <p:sp>
        <p:nvSpPr>
          <p:cNvPr id="63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640" name="table 640"/>
          <p:cNvGraphicFramePr>
            <a:graphicFrameLocks noGrp="1"/>
          </p:cNvGraphicFramePr>
          <p:nvPr/>
        </p:nvGraphicFramePr>
        <p:xfrm>
          <a:off x="1445005" y="1400555"/>
          <a:ext cx="9781539" cy="5142865"/>
        </p:xfrm>
        <a:graphic>
          <a:graphicData uri="http://schemas.openxmlformats.org/drawingml/2006/table">
            <a:tbl>
              <a:tblPr/>
              <a:tblGrid>
                <a:gridCol w="6266815"/>
                <a:gridCol w="3514725"/>
              </a:tblGrid>
              <a:tr h="2926714">
                <a:tc gridSpan="2">
                  <a:txBody>
                    <a:bodyPr/>
                    <a:lstStyle/>
                    <a:p>
                      <a:pPr algn="l" rtl="0" eaLnBrk="0">
                        <a:lnSpc>
                          <a:spcPct val="111000"/>
                        </a:lnSpc>
                        <a:tabLst/>
                      </a:pPr>
                      <a:endParaRPr lang="Arial" altLang="Arial" sz="1000" dirty="0"/>
                    </a:p>
                    <a:p>
                      <a:pPr algn="l" rtl="0" eaLnBrk="0">
                        <a:lnSpc>
                          <a:spcPct val="111000"/>
                        </a:lnSpc>
                        <a:tabLst/>
                      </a:pPr>
                      <a:endParaRPr lang="Arial" altLang="Arial" sz="1000" dirty="0"/>
                    </a:p>
                    <a:p>
                      <a:pPr algn="l" rtl="0" eaLnBrk="0">
                        <a:lnSpc>
                          <a:spcPct val="111000"/>
                        </a:lnSpc>
                        <a:tabLst/>
                      </a:pPr>
                      <a:endParaRPr lang="Arial" altLang="Arial" sz="1000" dirty="0"/>
                    </a:p>
                    <a:p>
                      <a:pPr algn="l" rtl="0" eaLnBrk="0">
                        <a:lnSpc>
                          <a:spcPct val="112000"/>
                        </a:lnSpc>
                        <a:tabLst/>
                      </a:pPr>
                      <a:endParaRPr lang="Arial" altLang="Arial" sz="1000" dirty="0"/>
                    </a:p>
                    <a:p>
                      <a:pPr algn="l" rtl="0" eaLnBrk="0">
                        <a:lnSpc>
                          <a:spcPct val="9161"/>
                        </a:lnSpc>
                        <a:tabLst/>
                      </a:pPr>
                      <a:endParaRPr lang="Arial" altLang="Arial" sz="100" dirty="0"/>
                    </a:p>
                    <a:p>
                      <a:pPr marL="4351020" algn="l" rtl="0" eaLnBrk="0">
                        <a:lnSpc>
                          <a:spcPct val="86000"/>
                        </a:lnSpc>
                        <a:tabLst/>
                      </a:pPr>
                      <a:r>
                        <a:rPr sz="1800" kern="0" spc="40" dirty="0">
                          <a:solidFill>
                            <a:srgbClr val="FFFFFF">
                              <a:alpha val="100000"/>
                            </a:srgbClr>
                          </a:solidFill>
                          <a:latin typeface="Microsoft YaHei"/>
                          <a:ea typeface="Microsoft YaHei"/>
                          <a:cs typeface="Microsoft YaHei"/>
                        </a:rPr>
                        <a:t>颜之推（531-595</a:t>
                      </a:r>
                      <a:r>
                        <a:rPr sz="1800" kern="0" spc="80" dirty="0">
                          <a:solidFill>
                            <a:srgbClr val="FFFFFF">
                              <a:alpha val="100000"/>
                            </a:srgbClr>
                          </a:solidFill>
                          <a:latin typeface="Microsoft YaHei"/>
                          <a:ea typeface="Microsoft YaHei"/>
                          <a:cs typeface="Microsoft YaHei"/>
                        </a:rPr>
                        <a:t>），</a:t>
                      </a:r>
                      <a:r>
                        <a:rPr sz="1800" kern="0" spc="40" dirty="0">
                          <a:solidFill>
                            <a:srgbClr val="FFFFFF">
                              <a:alpha val="100000"/>
                            </a:srgbClr>
                          </a:solidFill>
                          <a:latin typeface="Microsoft YaHei"/>
                          <a:ea typeface="Microsoft YaHei"/>
                          <a:cs typeface="Microsoft YaHei"/>
                        </a:rPr>
                        <a:t>北齐文学家，祖籍琅</a:t>
                      </a:r>
                      <a:endParaRPr lang="Microsoft YaHei" altLang="Microsoft YaHei" sz="1800" dirty="0"/>
                    </a:p>
                    <a:p>
                      <a:pPr marL="4361815" indent="-9525" algn="l" rtl="0" eaLnBrk="0">
                        <a:lnSpc>
                          <a:spcPct val="151000"/>
                        </a:lnSpc>
                        <a:spcBef>
                          <a:spcPts val="58"/>
                        </a:spcBef>
                        <a:tabLst/>
                      </a:pPr>
                      <a:r>
                        <a:rPr sz="1800" kern="0" spc="-20" dirty="0">
                          <a:solidFill>
                            <a:srgbClr val="FFFFFF">
                              <a:alpha val="100000"/>
                            </a:srgbClr>
                          </a:solidFill>
                          <a:latin typeface="Microsoft YaHei"/>
                          <a:ea typeface="Microsoft YaHei"/>
                          <a:cs typeface="Microsoft YaHei"/>
                        </a:rPr>
                        <a:t>邪临沂。学术思想呈现多元化，儒佛</a:t>
                      </a:r>
                      <a:r>
                        <a:rPr sz="1800" kern="0" spc="-30" dirty="0">
                          <a:solidFill>
                            <a:srgbClr val="FFFFFF">
                              <a:alpha val="100000"/>
                            </a:srgbClr>
                          </a:solidFill>
                          <a:latin typeface="Microsoft YaHei"/>
                          <a:ea typeface="Microsoft YaHei"/>
                          <a:cs typeface="Microsoft YaHei"/>
                        </a:rPr>
                        <a:t>玄等。</a:t>
                      </a:r>
                      <a:r>
                        <a:rPr sz="1800" kern="0" spc="0" dirty="0">
                          <a:solidFill>
                            <a:srgbClr val="FFFFFF">
                              <a:alpha val="100000"/>
                            </a:srgbClr>
                          </a:solidFill>
                          <a:latin typeface="Microsoft YaHei"/>
                          <a:ea typeface="Microsoft YaHei"/>
                          <a:cs typeface="Microsoft YaHei"/>
                        </a:rPr>
                        <a:t>                 </a:t>
                      </a:r>
                      <a:r>
                        <a:rPr sz="1800" kern="0" spc="30" dirty="0">
                          <a:solidFill>
                            <a:srgbClr val="FFFFFF">
                              <a:alpha val="100000"/>
                            </a:srgbClr>
                          </a:solidFill>
                          <a:latin typeface="Microsoft YaHei"/>
                          <a:ea typeface="Microsoft YaHei"/>
                          <a:cs typeface="Microsoft YaHei"/>
                        </a:rPr>
                        <a:t>20岁入仕途，历任南梁、北齐、北周、隋     </a:t>
                      </a:r>
                      <a:r>
                        <a:rPr sz="1800" kern="0" spc="20" dirty="0">
                          <a:solidFill>
                            <a:srgbClr val="FFFFFF">
                              <a:alpha val="100000"/>
                            </a:srgbClr>
                          </a:solidFill>
                          <a:latin typeface="Microsoft YaHei"/>
                          <a:ea typeface="Microsoft YaHei"/>
                          <a:cs typeface="Microsoft YaHei"/>
                        </a:rPr>
                        <a:t>            </a:t>
                      </a:r>
                      <a:r>
                        <a:rPr sz="1800" kern="0" spc="-40" dirty="0">
                          <a:solidFill>
                            <a:srgbClr val="FFFFFF">
                              <a:alpha val="100000"/>
                            </a:srgbClr>
                          </a:solidFill>
                          <a:latin typeface="Microsoft YaHei"/>
                          <a:ea typeface="Microsoft YaHei"/>
                          <a:cs typeface="Microsoft YaHei"/>
                        </a:rPr>
                        <a:t>四朝的官员。</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c hMerge="1">
                  <a:txBody>
                    <a:bodyPr/>
                    <a:lstStyle/>
                    <a:p>
                      <a:endParaRPr/>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2216150">
                <a:tc>
                  <a:txBody>
                    <a:bodyPr/>
                    <a:lstStyle/>
                    <a:p>
                      <a:pPr algn="l" rtl="0" eaLnBrk="0">
                        <a:lnSpc>
                          <a:spcPct val="108000"/>
                        </a:lnSpc>
                        <a:tabLst/>
                      </a:pPr>
                      <a:endParaRPr lang="Arial" altLang="Arial" sz="1000" dirty="0"/>
                    </a:p>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09000"/>
                        </a:lnSpc>
                        <a:tabLst/>
                      </a:pPr>
                      <a:endParaRPr lang="Arial" altLang="Arial" sz="1000" dirty="0"/>
                    </a:p>
                    <a:p>
                      <a:pPr marL="532130" algn="l" rtl="0" eaLnBrk="0">
                        <a:lnSpc>
                          <a:spcPts val="2323"/>
                        </a:lnSpc>
                        <a:spcBef>
                          <a:spcPts val="2"/>
                        </a:spcBef>
                        <a:tabLst/>
                      </a:pPr>
                      <a:r>
                        <a:rPr sz="1800" kern="0" spc="40" dirty="0">
                          <a:solidFill>
                            <a:srgbClr val="FFFFFF">
                              <a:alpha val="100000"/>
                            </a:srgbClr>
                          </a:solidFill>
                          <a:latin typeface="Microsoft YaHei"/>
                          <a:ea typeface="Microsoft YaHei"/>
                          <a:cs typeface="Microsoft YaHei"/>
                        </a:rPr>
                        <a:t>为“整齐门内，提撕子孙”,著《颜氏家</a:t>
                      </a:r>
                      <a:r>
                        <a:rPr sz="1800" kern="0" spc="30" dirty="0">
                          <a:solidFill>
                            <a:srgbClr val="FFFFFF">
                              <a:alpha val="100000"/>
                            </a:srgbClr>
                          </a:solidFill>
                          <a:latin typeface="Microsoft YaHei"/>
                          <a:ea typeface="Microsoft YaHei"/>
                          <a:cs typeface="Microsoft YaHei"/>
                        </a:rPr>
                        <a:t>训》</a:t>
                      </a:r>
                      <a:endParaRPr lang="Microsoft YaHei" altLang="Microsoft YaHei" sz="1800" dirty="0"/>
                    </a:p>
                    <a:p>
                      <a:pPr marL="527050" indent="31750" algn="l" rtl="0" eaLnBrk="0">
                        <a:lnSpc>
                          <a:spcPct val="149000"/>
                        </a:lnSpc>
                        <a:spcBef>
                          <a:spcPts val="15"/>
                        </a:spcBef>
                        <a:tabLst/>
                      </a:pPr>
                      <a:r>
                        <a:rPr sz="1800" kern="0" spc="100" dirty="0">
                          <a:solidFill>
                            <a:srgbClr val="FFFFFF">
                              <a:alpha val="100000"/>
                            </a:srgbClr>
                          </a:solidFill>
                          <a:latin typeface="Microsoft YaHei"/>
                          <a:ea typeface="Microsoft YaHei"/>
                          <a:cs typeface="Microsoft YaHei"/>
                        </a:rPr>
                        <a:t>,我国封建社会第一部系统完整的家庭教育</a:t>
                      </a:r>
                      <a:r>
                        <a:rPr sz="1800" kern="0" spc="0" dirty="0">
                          <a:solidFill>
                            <a:srgbClr val="FFFFFF">
                              <a:alpha val="100000"/>
                            </a:srgbClr>
                          </a:solidFill>
                          <a:latin typeface="Microsoft YaHei"/>
                          <a:ea typeface="Microsoft YaHei"/>
                          <a:cs typeface="Microsoft YaHei"/>
                        </a:rPr>
                        <a:t>                    </a:t>
                      </a:r>
                      <a:r>
                        <a:rPr sz="1800" kern="0" spc="0" dirty="0">
                          <a:solidFill>
                            <a:srgbClr val="FFFFFF">
                              <a:alpha val="100000"/>
                            </a:srgbClr>
                          </a:solidFill>
                          <a:latin typeface="Microsoft YaHei"/>
                          <a:ea typeface="Microsoft YaHei"/>
                          <a:cs typeface="Microsoft YaHei"/>
                        </a:rPr>
                        <a:t>教科书，家训之鼻祖。</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a:noFill/>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98327"/>
                    </a:solidFill>
                  </a:tcPr>
                </a:tc>
                <a:tc>
                  <a:txBody>
                    <a:bodyPr/>
                    <a:lstStyle/>
                    <a:p>
                      <a:pPr algn="l" rtl="0" eaLnBrk="0">
                        <a:lnSpc>
                          <a:spcPct val="100000"/>
                        </a:lnSpc>
                        <a:tabLst/>
                      </a:pPr>
                      <a:endParaRPr lang="Arial" altLang="Arial" sz="1000" dirty="0"/>
                    </a:p>
                  </a:txBody>
                  <a:tcPr marL="0" marR="0" marT="0" marB="0" vert="horz">
                    <a:lnL>
                      <a:noFill/>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98327"/>
                    </a:solidFill>
                  </a:tcPr>
                </a:tc>
              </a:tr>
            </a:tbl>
          </a:graphicData>
        </a:graphic>
      </p:graphicFrame>
      <p:pic>
        <p:nvPicPr>
          <p:cNvPr id="642" name="picture 642">
            <a:hlinkClick r:id="rId4" action="ppaction://hlinkfile"/>
          </p:cNvPr>
          <p:cNvPicPr>
            <a:picLocks noChangeAspect="1"/>
          </p:cNvPicPr>
          <p:nvPr/>
        </p:nvPicPr>
        <p:blipFill>
          <a:blip r:embed="rId3"/>
          <a:stretch>
            <a:fillRect/>
          </a:stretch>
        </p:blipFill>
        <p:spPr>
          <a:xfrm rot="21600000">
            <a:off x="2360446" y="1563690"/>
            <a:ext cx="2275790" cy="2887847"/>
          </a:xfrm>
          <a:prstGeom prst="rect">
            <a:avLst/>
          </a:prstGeom>
        </p:spPr>
      </p:pic>
      <p:pic>
        <p:nvPicPr>
          <p:cNvPr id="644" name="picture 644">
            <a:hlinkClick r:id="rId6" action="ppaction://hlinkfile"/>
          </p:cNvPr>
          <p:cNvPicPr>
            <a:picLocks noChangeAspect="1"/>
          </p:cNvPicPr>
          <p:nvPr/>
        </p:nvPicPr>
        <p:blipFill>
          <a:blip r:embed="rId5"/>
          <a:stretch>
            <a:fillRect/>
          </a:stretch>
        </p:blipFill>
        <p:spPr>
          <a:xfrm rot="21600000">
            <a:off x="8749285" y="4404359"/>
            <a:ext cx="1435594" cy="2139683"/>
          </a:xfrm>
          <a:prstGeom prst="rect">
            <a:avLst/>
          </a:prstGeom>
        </p:spPr>
      </p:pic>
      <p:sp>
        <p:nvSpPr>
          <p:cNvPr id="646" name="textbox 64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64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650" name="textbox 650"/>
          <p:cNvSpPr/>
          <p:nvPr/>
        </p:nvSpPr>
        <p:spPr>
          <a:xfrm>
            <a:off x="1409674" y="551224"/>
            <a:ext cx="3070225" cy="358140"/>
          </a:xfrm>
          <a:prstGeom prst="rect">
            <a:avLst/>
          </a:prstGeom>
        </p:spPr>
        <p:txBody>
          <a:bodyPr vert="horz" wrap="square" lIns="0" tIns="0" rIns="0" bIns="0"/>
          <a:lstStyle/>
          <a:p>
            <a:pPr algn="l" rtl="0" eaLnBrk="0">
              <a:lnSpc>
                <a:spcPct val="79418"/>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颜之推的家庭教育思想</a:t>
            </a:r>
            <a:endParaRPr lang="Microsoft YaHei" altLang="Microsoft YaHei" sz="2400" dirty="0"/>
          </a:p>
        </p:txBody>
      </p:sp>
      <p:grpSp>
        <p:nvGrpSpPr>
          <p:cNvPr id="90" name="group 90"/>
          <p:cNvGrpSpPr/>
          <p:nvPr/>
        </p:nvGrpSpPr>
        <p:grpSpPr>
          <a:xfrm rot="21600000">
            <a:off x="1584025" y="181482"/>
            <a:ext cx="2435489" cy="199231"/>
            <a:chOff x="0" y="0"/>
            <a:chExt cx="2435489" cy="199231"/>
          </a:xfrm>
        </p:grpSpPr>
        <p:pic>
          <p:nvPicPr>
            <p:cNvPr id="652" name="picture 652"/>
            <p:cNvPicPr>
              <a:picLocks noChangeAspect="1"/>
            </p:cNvPicPr>
            <p:nvPr/>
          </p:nvPicPr>
          <p:blipFill>
            <a:blip r:embed="rId7"/>
            <a:stretch>
              <a:fillRect/>
            </a:stretch>
          </p:blipFill>
          <p:spPr>
            <a:xfrm rot="21600000">
              <a:off x="13273" y="11350"/>
              <a:ext cx="2422216" cy="187880"/>
            </a:xfrm>
            <a:prstGeom prst="rect">
              <a:avLst/>
            </a:prstGeom>
          </p:spPr>
        </p:pic>
        <p:sp>
          <p:nvSpPr>
            <p:cNvPr id="654" name="textbox 654"/>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656" name="path"/>
          <p:cNvSpPr/>
          <p:nvPr/>
        </p:nvSpPr>
        <p:spPr>
          <a:xfrm>
            <a:off x="1458465" y="947928"/>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658" name="textbox 658"/>
          <p:cNvSpPr/>
          <p:nvPr/>
        </p:nvSpPr>
        <p:spPr>
          <a:xfrm>
            <a:off x="2557467" y="1087301"/>
            <a:ext cx="1296035" cy="302259"/>
          </a:xfrm>
          <a:prstGeom prst="rect">
            <a:avLst/>
          </a:prstGeom>
        </p:spPr>
        <p:txBody>
          <a:bodyPr vert="horz" wrap="square" lIns="0" tIns="0" rIns="0" bIns="0"/>
          <a:lstStyle/>
          <a:p>
            <a:pPr algn="l" rtl="0" eaLnBrk="0">
              <a:lnSpc>
                <a:spcPct val="76576"/>
              </a:lnSpc>
              <a:tabLst/>
            </a:pPr>
            <a:endParaRPr lang="Arial" altLang="Arial" sz="100" dirty="0"/>
          </a:p>
          <a:p>
            <a:pPr marL="12700" algn="l" rtl="0" eaLnBrk="0">
              <a:lnSpc>
                <a:spcPct val="91000"/>
              </a:lnSpc>
              <a:tabLst/>
            </a:pPr>
            <a:r>
              <a:rPr sz="2000" kern="0" spc="-10" dirty="0">
                <a:solidFill>
                  <a:srgbClr val="000000">
                    <a:alpha val="100000"/>
                  </a:srgbClr>
                </a:solidFill>
                <a:latin typeface="Microsoft YaHei"/>
                <a:ea typeface="Microsoft YaHei"/>
                <a:cs typeface="Microsoft YaHei"/>
              </a:rPr>
              <a:t>颜之推生平</a:t>
            </a:r>
            <a:endParaRPr lang="Microsoft YaHei" altLang="Microsoft YaHei" sz="2000" dirty="0"/>
          </a:p>
        </p:txBody>
      </p:sp>
      <p:sp>
        <p:nvSpPr>
          <p:cNvPr id="660" name="rect"/>
          <p:cNvSpPr/>
          <p:nvPr/>
        </p:nvSpPr>
        <p:spPr>
          <a:xfrm>
            <a:off x="5289041" y="1775714"/>
            <a:ext cx="4896612"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662" name="rect"/>
          <p:cNvSpPr/>
          <p:nvPr/>
        </p:nvSpPr>
        <p:spPr>
          <a:xfrm>
            <a:off x="5289041" y="3791966"/>
            <a:ext cx="4896612"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664" name="rect"/>
          <p:cNvSpPr/>
          <p:nvPr/>
        </p:nvSpPr>
        <p:spPr>
          <a:xfrm>
            <a:off x="1969770" y="4512817"/>
            <a:ext cx="4704588"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666" name="rect"/>
          <p:cNvSpPr/>
          <p:nvPr/>
        </p:nvSpPr>
        <p:spPr>
          <a:xfrm>
            <a:off x="1933194" y="6321805"/>
            <a:ext cx="4704588" cy="25400"/>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668" name="picture 668"/>
          <p:cNvPicPr>
            <a:picLocks noChangeAspect="1"/>
          </p:cNvPicPr>
          <p:nvPr/>
        </p:nvPicPr>
        <p:blipFill>
          <a:blip r:embed="rId8"/>
          <a:stretch>
            <a:fillRect/>
          </a:stretch>
        </p:blipFill>
        <p:spPr>
          <a:xfrm rot="21600000">
            <a:off x="1696855" y="1164828"/>
            <a:ext cx="224942" cy="21031"/>
          </a:xfrm>
          <a:prstGeom prst="rect">
            <a:avLst/>
          </a:prstGeom>
        </p:spPr>
      </p:pic>
      <p:sp>
        <p:nvSpPr>
          <p:cNvPr id="670" name="textbox 670"/>
          <p:cNvSpPr/>
          <p:nvPr/>
        </p:nvSpPr>
        <p:spPr>
          <a:xfrm>
            <a:off x="1923271" y="1226423"/>
            <a:ext cx="106045" cy="83185"/>
          </a:xfrm>
          <a:prstGeom prst="rect">
            <a:avLst/>
          </a:prstGeom>
        </p:spPr>
        <p:txBody>
          <a:bodyPr vert="horz" wrap="square" lIns="0" tIns="0" rIns="0" bIns="0"/>
          <a:lstStyle/>
          <a:p>
            <a:pPr algn="l" rtl="0" eaLnBrk="0">
              <a:lnSpc>
                <a:spcPct val="85191"/>
              </a:lnSpc>
              <a:tabLst/>
            </a:pPr>
            <a:endParaRPr lang="Arial" altLang="Arial" sz="100" dirty="0"/>
          </a:p>
          <a:p>
            <a:pPr marL="12700" algn="l" rtl="0" eaLnBrk="0">
              <a:lnSpc>
                <a:spcPct val="94000"/>
              </a:lnSpc>
              <a:tabLst/>
            </a:pPr>
            <a:r>
              <a:rPr sz="400" kern="0" spc="20" dirty="0">
                <a:solidFill>
                  <a:srgbClr val="FFFFFF">
                    <a:alpha val="100000"/>
                  </a:srgbClr>
                </a:solidFill>
                <a:latin typeface="Microsoft YaHei"/>
                <a:ea typeface="Microsoft YaHei"/>
                <a:cs typeface="Microsoft YaHei"/>
              </a:rPr>
              <a:t>、</a:t>
            </a:r>
            <a:endParaRPr lang="Microsoft YaHei" altLang="Microsoft YaHei" sz="400" dirty="0"/>
          </a:p>
        </p:txBody>
      </p:sp>
      <p:sp>
        <p:nvSpPr>
          <p:cNvPr id="67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30" name="picture 4830"/>
          <p:cNvPicPr>
            <a:picLocks noChangeAspect="1"/>
          </p:cNvPicPr>
          <p:nvPr/>
        </p:nvPicPr>
        <p:blipFill>
          <a:blip r:embed="rId2"/>
          <a:stretch>
            <a:fillRect/>
          </a:stretch>
        </p:blipFill>
        <p:spPr>
          <a:xfrm rot="21600000">
            <a:off x="0" y="0"/>
            <a:ext cx="12192000" cy="6858000"/>
          </a:xfrm>
          <a:prstGeom prst="rect">
            <a:avLst/>
          </a:prstGeom>
        </p:spPr>
      </p:pic>
      <p:sp>
        <p:nvSpPr>
          <p:cNvPr id="483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834" name="textbox 4834"/>
          <p:cNvSpPr/>
          <p:nvPr/>
        </p:nvSpPr>
        <p:spPr>
          <a:xfrm>
            <a:off x="1407401" y="508501"/>
            <a:ext cx="10695305" cy="6035675"/>
          </a:xfrm>
          <a:prstGeom prst="rect">
            <a:avLst/>
          </a:prstGeom>
        </p:spPr>
        <p:txBody>
          <a:bodyPr vert="horz" wrap="square" lIns="0" tIns="0" rIns="0" bIns="0"/>
          <a:lstStyle/>
          <a:p>
            <a:pPr algn="l" rtl="0" eaLnBrk="0">
              <a:lnSpc>
                <a:spcPct val="87417"/>
              </a:lnSpc>
              <a:tabLst/>
            </a:pPr>
            <a:endParaRPr lang="Arial" altLang="Arial" sz="100" dirty="0"/>
          </a:p>
          <a:p>
            <a:pPr marL="118110" algn="l" rtl="0" eaLnBrk="0">
              <a:lnSpc>
                <a:spcPct val="91000"/>
              </a:lnSpc>
              <a:tabLst/>
            </a:pPr>
            <a:r>
              <a:rPr sz="2400" b="1" kern="0" spc="-10" dirty="0">
                <a:solidFill>
                  <a:srgbClr val="7F7F7F">
                    <a:alpha val="100000"/>
                  </a:srgbClr>
                </a:solidFill>
                <a:latin typeface="Microsoft YaHei"/>
                <a:ea typeface="Microsoft YaHei"/>
                <a:cs typeface="Microsoft YaHei"/>
              </a:rPr>
              <a:t>现代日本的学前教育发展</a:t>
            </a:r>
            <a:endParaRPr lang="Microsoft YaHei" altLang="Microsoft YaHei" sz="2400" dirty="0"/>
          </a:p>
          <a:p>
            <a:pPr algn="l" rtl="0" eaLnBrk="0">
              <a:lnSpc>
                <a:spcPct val="126000"/>
              </a:lnSpc>
              <a:tabLst/>
            </a:pPr>
            <a:endParaRPr lang="Arial" altLang="Arial" sz="1000" dirty="0"/>
          </a:p>
          <a:p>
            <a:pPr marL="16509" algn="l" rtl="0" eaLnBrk="0">
              <a:lnSpc>
                <a:spcPct val="91000"/>
              </a:lnSpc>
              <a:spcBef>
                <a:spcPts val="606"/>
              </a:spcBef>
              <a:tabLst/>
            </a:pPr>
            <a:r>
              <a:rPr sz="2000" b="1" kern="0" spc="-10" dirty="0">
                <a:solidFill>
                  <a:srgbClr val="000000">
                    <a:alpha val="100000"/>
                  </a:srgbClr>
                </a:solidFill>
                <a:latin typeface="Microsoft YaHei"/>
                <a:ea typeface="Microsoft YaHei"/>
                <a:cs typeface="Microsoft YaHei"/>
              </a:rPr>
              <a:t>一、</a:t>
            </a:r>
            <a:r>
              <a:rPr sz="2000" b="1" kern="0" spc="-410" dirty="0">
                <a:solidFill>
                  <a:srgbClr val="000000">
                    <a:alpha val="100000"/>
                  </a:srgbClr>
                </a:solidFill>
                <a:latin typeface="Microsoft YaHei"/>
                <a:ea typeface="Microsoft YaHei"/>
                <a:cs typeface="Microsoft YaHei"/>
              </a:rPr>
              <a:t> </a:t>
            </a:r>
            <a:r>
              <a:rPr sz="2000" b="1" kern="0" spc="-10" dirty="0">
                <a:solidFill>
                  <a:srgbClr val="000000">
                    <a:alpha val="100000"/>
                  </a:srgbClr>
                </a:solidFill>
                <a:latin typeface="Microsoft YaHei"/>
                <a:ea typeface="Microsoft YaHei"/>
                <a:cs typeface="Microsoft YaHei"/>
              </a:rPr>
              <a:t>19世纪末至二战</a:t>
            </a:r>
            <a:r>
              <a:rPr sz="2000" b="1" kern="0" spc="-20" dirty="0">
                <a:solidFill>
                  <a:srgbClr val="000000">
                    <a:alpha val="100000"/>
                  </a:srgbClr>
                </a:solidFill>
                <a:latin typeface="Microsoft YaHei"/>
                <a:ea typeface="Microsoft YaHei"/>
                <a:cs typeface="Microsoft YaHei"/>
              </a:rPr>
              <a:t>前的学前教育</a:t>
            </a:r>
            <a:endParaRPr lang="Microsoft YaHei" altLang="Microsoft YaHei" sz="2000" dirty="0"/>
          </a:p>
          <a:p>
            <a:pPr marL="170814" algn="l" rtl="0" eaLnBrk="0">
              <a:lnSpc>
                <a:spcPts val="2645"/>
              </a:lnSpc>
              <a:spcBef>
                <a:spcPts val="1001"/>
              </a:spcBef>
              <a:tabLst/>
            </a:pPr>
            <a:r>
              <a:rPr sz="2000" b="1" kern="0" spc="-110" dirty="0">
                <a:solidFill>
                  <a:srgbClr val="00B075">
                    <a:alpha val="100000"/>
                  </a:srgbClr>
                </a:solidFill>
                <a:latin typeface="Microsoft YaHei"/>
                <a:ea typeface="Microsoft YaHei"/>
                <a:cs typeface="Microsoft YaHei"/>
              </a:rPr>
              <a:t>（一）学前教育机构的发展</a:t>
            </a:r>
            <a:endParaRPr lang="Microsoft YaHei" altLang="Microsoft YaHei" sz="2000" dirty="0"/>
          </a:p>
          <a:p>
            <a:pPr marL="33019" algn="l" rtl="0" eaLnBrk="0">
              <a:lnSpc>
                <a:spcPct val="91000"/>
              </a:lnSpc>
              <a:spcBef>
                <a:spcPts val="1276"/>
              </a:spcBef>
              <a:tabLst/>
            </a:pPr>
            <a:r>
              <a:rPr sz="1800" kern="0" spc="-110" dirty="0">
                <a:solidFill>
                  <a:srgbClr val="000000">
                    <a:alpha val="100000"/>
                  </a:srgbClr>
                </a:solidFill>
                <a:latin typeface="Microsoft YaHei"/>
                <a:ea typeface="Microsoft YaHei"/>
                <a:cs typeface="Microsoft YaHei"/>
              </a:rPr>
              <a:t>1、幼儿园和托儿所并存。</a:t>
            </a:r>
            <a:endParaRPr lang="Microsoft YaHei" altLang="Microsoft YaHei" sz="1800" dirty="0"/>
          </a:p>
          <a:p>
            <a:pPr marL="22859" algn="l" rtl="0" eaLnBrk="0">
              <a:lnSpc>
                <a:spcPct val="91000"/>
              </a:lnSpc>
              <a:spcBef>
                <a:spcPts val="1275"/>
              </a:spcBef>
              <a:tabLst/>
            </a:pPr>
            <a:r>
              <a:rPr sz="1800" kern="0" spc="-40" dirty="0">
                <a:solidFill>
                  <a:srgbClr val="000000">
                    <a:alpha val="100000"/>
                  </a:srgbClr>
                </a:solidFill>
                <a:latin typeface="Microsoft YaHei"/>
                <a:ea typeface="Microsoft YaHei"/>
                <a:cs typeface="Microsoft YaHei"/>
              </a:rPr>
              <a:t>2、公立幼儿园处于主导地位，招3-6岁富裕家庭儿童，发展缓</a:t>
            </a:r>
            <a:r>
              <a:rPr sz="1800" kern="0" spc="-50" dirty="0">
                <a:solidFill>
                  <a:srgbClr val="000000">
                    <a:alpha val="100000"/>
                  </a:srgbClr>
                </a:solidFill>
                <a:latin typeface="Microsoft YaHei"/>
                <a:ea typeface="Microsoft YaHei"/>
                <a:cs typeface="Microsoft YaHei"/>
              </a:rPr>
              <a:t>慢。</a:t>
            </a:r>
            <a:endParaRPr lang="Microsoft YaHei" altLang="Microsoft YaHei" sz="1800" dirty="0"/>
          </a:p>
          <a:p>
            <a:pPr marL="25400" algn="l" rtl="0" eaLnBrk="0">
              <a:lnSpc>
                <a:spcPts val="2546"/>
              </a:lnSpc>
              <a:spcBef>
                <a:spcPts val="1210"/>
              </a:spcBef>
              <a:tabLst/>
            </a:pPr>
            <a:r>
              <a:rPr sz="1800" kern="0" spc="-10" dirty="0">
                <a:solidFill>
                  <a:srgbClr val="000000">
                    <a:alpha val="100000"/>
                  </a:srgbClr>
                </a:solidFill>
                <a:latin typeface="Microsoft YaHei"/>
                <a:ea typeface="Microsoft YaHei"/>
                <a:cs typeface="Microsoft YaHei"/>
              </a:rPr>
              <a:t>3、</a:t>
            </a:r>
            <a:r>
              <a:rPr sz="1800" kern="0" spc="-36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1900</a:t>
            </a:r>
            <a:r>
              <a:rPr sz="1800" kern="0" spc="30" dirty="0">
                <a:solidFill>
                  <a:srgbClr val="000000">
                    <a:alpha val="100000"/>
                  </a:srgbClr>
                </a:solidFill>
                <a:latin typeface="Microsoft YaHei"/>
                <a:ea typeface="Microsoft YaHei"/>
                <a:cs typeface="Microsoft YaHei"/>
              </a:rPr>
              <a:t>，，</a:t>
            </a:r>
            <a:r>
              <a:rPr sz="1800" kern="0" spc="-10" dirty="0">
                <a:solidFill>
                  <a:srgbClr val="000000">
                    <a:alpha val="100000"/>
                  </a:srgbClr>
                </a:solidFill>
                <a:latin typeface="Microsoft YaHei"/>
                <a:ea typeface="Microsoft YaHei"/>
                <a:cs typeface="Microsoft YaHei"/>
              </a:rPr>
              <a:t>修改《小学校令》，幼儿园附设于小学，刺激了公立幼儿园的发展，但发展缓慢</a:t>
            </a:r>
            <a:r>
              <a:rPr sz="2000" kern="0" spc="-10" dirty="0">
                <a:solidFill>
                  <a:srgbClr val="000000">
                    <a:alpha val="100000"/>
                  </a:srgbClr>
                </a:solidFill>
                <a:latin typeface="Microsoft YaHei"/>
                <a:ea typeface="Microsoft YaHei"/>
                <a:cs typeface="Microsoft YaHei"/>
              </a:rPr>
              <a:t>。</a:t>
            </a:r>
            <a:endParaRPr lang="Microsoft YaHei" altLang="Microsoft YaHei" sz="2000" dirty="0"/>
          </a:p>
          <a:p>
            <a:pPr marL="170814" algn="l" rtl="0" eaLnBrk="0">
              <a:lnSpc>
                <a:spcPct val="91000"/>
              </a:lnSpc>
              <a:spcBef>
                <a:spcPts val="1212"/>
              </a:spcBef>
              <a:tabLst/>
            </a:pPr>
            <a:r>
              <a:rPr sz="2000" b="1" kern="0" spc="-110" dirty="0">
                <a:solidFill>
                  <a:srgbClr val="00B075">
                    <a:alpha val="100000"/>
                  </a:srgbClr>
                </a:solidFill>
                <a:latin typeface="Microsoft YaHei"/>
                <a:ea typeface="Microsoft YaHei"/>
                <a:cs typeface="Microsoft YaHei"/>
              </a:rPr>
              <a:t>（二）学前教育制度的建立</a:t>
            </a:r>
            <a:endParaRPr lang="Microsoft YaHei" altLang="Microsoft YaHei" sz="2000" dirty="0"/>
          </a:p>
          <a:p>
            <a:pPr algn="r" rtl="0" eaLnBrk="0">
              <a:lnSpc>
                <a:spcPts val="2323"/>
              </a:lnSpc>
              <a:spcBef>
                <a:spcPts val="993"/>
              </a:spcBef>
              <a:tabLst/>
            </a:pPr>
            <a:r>
              <a:rPr sz="1800" kern="0" spc="-10" dirty="0">
                <a:solidFill>
                  <a:srgbClr val="000000">
                    <a:alpha val="100000"/>
                  </a:srgbClr>
                </a:solidFill>
                <a:latin typeface="Microsoft YaHei"/>
                <a:ea typeface="Microsoft YaHei"/>
                <a:cs typeface="Microsoft YaHei"/>
              </a:rPr>
              <a:t>1926， 《幼儿园令》——</a:t>
            </a:r>
            <a:r>
              <a:rPr sz="1800" kern="0" spc="-27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日本学前教育史上第一部比较完整而又独立的法令。标志着学前教育进入</a:t>
            </a:r>
            <a:r>
              <a:rPr sz="1800" kern="0" spc="-20" dirty="0">
                <a:solidFill>
                  <a:srgbClr val="000000">
                    <a:alpha val="100000"/>
                  </a:srgbClr>
                </a:solidFill>
                <a:latin typeface="Microsoft YaHei"/>
                <a:ea typeface="Microsoft YaHei"/>
                <a:cs typeface="Microsoft YaHei"/>
              </a:rPr>
              <a:t>了一</a:t>
            </a:r>
            <a:endParaRPr lang="Microsoft YaHei" altLang="Microsoft YaHei" sz="1800" dirty="0"/>
          </a:p>
          <a:p>
            <a:pPr marL="12700" algn="l" rtl="0" eaLnBrk="0">
              <a:lnSpc>
                <a:spcPts val="3033"/>
              </a:lnSpc>
              <a:tabLst/>
            </a:pPr>
            <a:r>
              <a:rPr sz="1800" kern="0" spc="-130" dirty="0">
                <a:solidFill>
                  <a:srgbClr val="000000">
                    <a:alpha val="100000"/>
                  </a:srgbClr>
                </a:solidFill>
                <a:latin typeface="Microsoft YaHei"/>
                <a:ea typeface="Microsoft YaHei"/>
                <a:cs typeface="Microsoft YaHei"/>
              </a:rPr>
              <a:t>个崭新的发展时期。</a:t>
            </a:r>
            <a:endParaRPr lang="Microsoft YaHei" altLang="Microsoft YaHei" sz="1800" dirty="0"/>
          </a:p>
          <a:p>
            <a:pPr marL="170814" algn="l" rtl="0" eaLnBrk="0">
              <a:lnSpc>
                <a:spcPct val="91000"/>
              </a:lnSpc>
              <a:spcBef>
                <a:spcPts val="1547"/>
              </a:spcBef>
              <a:tabLst/>
            </a:pPr>
            <a:r>
              <a:rPr sz="2000" b="1" kern="0" spc="-100" dirty="0">
                <a:solidFill>
                  <a:srgbClr val="00B075">
                    <a:alpha val="100000"/>
                  </a:srgbClr>
                </a:solidFill>
                <a:latin typeface="Microsoft YaHei"/>
                <a:ea typeface="Microsoft YaHei"/>
                <a:cs typeface="Microsoft YaHei"/>
              </a:rPr>
              <a:t>（三）自由主义保育思想涌现</a:t>
            </a:r>
            <a:endParaRPr lang="Microsoft YaHei" altLang="Microsoft YaHei" sz="2000" dirty="0"/>
          </a:p>
          <a:p>
            <a:pPr marL="33019" algn="l" rtl="0" eaLnBrk="0">
              <a:lnSpc>
                <a:spcPct val="91000"/>
              </a:lnSpc>
              <a:spcBef>
                <a:spcPts val="1322"/>
              </a:spcBef>
              <a:tabLst/>
            </a:pPr>
            <a:r>
              <a:rPr sz="1800" kern="0" spc="-50" dirty="0">
                <a:solidFill>
                  <a:srgbClr val="000000">
                    <a:alpha val="100000"/>
                  </a:srgbClr>
                </a:solidFill>
                <a:latin typeface="Microsoft YaHei"/>
                <a:ea typeface="Microsoft YaHei"/>
                <a:cs typeface="Microsoft YaHei"/>
              </a:rPr>
              <a:t>1、受“儿童中心”教育思想影响，提出自由主义保</a:t>
            </a:r>
            <a:r>
              <a:rPr sz="1800" kern="0" spc="-60" dirty="0">
                <a:solidFill>
                  <a:srgbClr val="000000">
                    <a:alpha val="100000"/>
                  </a:srgbClr>
                </a:solidFill>
                <a:latin typeface="Microsoft YaHei"/>
                <a:ea typeface="Microsoft YaHei"/>
                <a:cs typeface="Microsoft YaHei"/>
              </a:rPr>
              <a:t>育思想。</a:t>
            </a:r>
            <a:endParaRPr lang="Microsoft YaHei" altLang="Microsoft YaHei" sz="1800" dirty="0"/>
          </a:p>
          <a:p>
            <a:pPr marL="22859" algn="l" rtl="0" eaLnBrk="0">
              <a:lnSpc>
                <a:spcPts val="2323"/>
              </a:lnSpc>
              <a:spcBef>
                <a:spcPts val="945"/>
              </a:spcBef>
              <a:tabLst/>
            </a:pPr>
            <a:r>
              <a:rPr sz="1800" kern="0" spc="-20" dirty="0">
                <a:solidFill>
                  <a:srgbClr val="000000">
                    <a:alpha val="100000"/>
                  </a:srgbClr>
                </a:solidFill>
                <a:latin typeface="Microsoft YaHei"/>
                <a:ea typeface="Microsoft YaHei"/>
                <a:cs typeface="Microsoft YaHei"/>
              </a:rPr>
              <a:t>2、教育家谷本富，  《怎样办好幼儿园》演讲，与中</a:t>
            </a:r>
            <a:r>
              <a:rPr sz="1800" kern="0" spc="-30" dirty="0">
                <a:solidFill>
                  <a:srgbClr val="000000">
                    <a:alpha val="100000"/>
                  </a:srgbClr>
                </a:solidFill>
                <a:latin typeface="Microsoft YaHei"/>
                <a:ea typeface="Microsoft YaHei"/>
                <a:cs typeface="Microsoft YaHei"/>
              </a:rPr>
              <a:t>村五六合写了《幼儿教育法》，立足自然主义原则；仓</a:t>
            </a:r>
            <a:endParaRPr lang="Microsoft YaHei" altLang="Microsoft YaHei" sz="1800" dirty="0"/>
          </a:p>
          <a:p>
            <a:pPr marL="12700" algn="l" rtl="0" eaLnBrk="0">
              <a:lnSpc>
                <a:spcPts val="3239"/>
              </a:lnSpc>
              <a:tabLst/>
            </a:pPr>
            <a:r>
              <a:rPr sz="1800" kern="0" spc="-100" dirty="0">
                <a:solidFill>
                  <a:srgbClr val="000000">
                    <a:alpha val="100000"/>
                  </a:srgbClr>
                </a:solidFill>
                <a:latin typeface="Microsoft YaHei"/>
                <a:ea typeface="Microsoft YaHei"/>
                <a:cs typeface="Microsoft YaHei"/>
              </a:rPr>
              <a:t>桥惣三，</a:t>
            </a:r>
            <a:r>
              <a:rPr sz="1800" kern="0" spc="390" dirty="0">
                <a:solidFill>
                  <a:srgbClr val="000000">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《儿童保护的教育原理》</a:t>
            </a:r>
            <a:r>
              <a:rPr sz="1800" kern="0" spc="-260" dirty="0">
                <a:solidFill>
                  <a:srgbClr val="000000">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，要求尊重儿童。</a:t>
            </a:r>
            <a:endParaRPr lang="Microsoft YaHei" altLang="Microsoft YaHei" sz="1800" dirty="0"/>
          </a:p>
          <a:p>
            <a:pPr algn="l" rtl="0" eaLnBrk="0">
              <a:lnSpc>
                <a:spcPct val="109000"/>
              </a:lnSpc>
              <a:tabLst/>
            </a:pPr>
            <a:endParaRPr lang="Arial" altLang="Arial" sz="700" dirty="0"/>
          </a:p>
          <a:p>
            <a:pPr marL="25400" algn="l" rtl="0" eaLnBrk="0">
              <a:lnSpc>
                <a:spcPts val="2323"/>
              </a:lnSpc>
              <a:spcBef>
                <a:spcPts val="1"/>
              </a:spcBef>
              <a:tabLst/>
            </a:pPr>
            <a:r>
              <a:rPr sz="1800" kern="0" spc="-40" dirty="0">
                <a:solidFill>
                  <a:srgbClr val="000000">
                    <a:alpha val="100000"/>
                  </a:srgbClr>
                </a:solidFill>
                <a:latin typeface="Microsoft YaHei"/>
                <a:ea typeface="Microsoft YaHei"/>
                <a:cs typeface="Microsoft YaHei"/>
              </a:rPr>
              <a:t>3、</a:t>
            </a:r>
            <a:r>
              <a:rPr sz="1800" kern="0" spc="-360" dirty="0">
                <a:solidFill>
                  <a:srgbClr val="000000">
                    <a:alpha val="100000"/>
                  </a:srgbClr>
                </a:solidFill>
                <a:latin typeface="Microsoft YaHei"/>
                <a:ea typeface="Microsoft YaHei"/>
                <a:cs typeface="Microsoft YaHei"/>
              </a:rPr>
              <a:t> </a:t>
            </a:r>
            <a:r>
              <a:rPr sz="1800" kern="0" spc="-40" dirty="0">
                <a:solidFill>
                  <a:srgbClr val="000000">
                    <a:alpha val="100000"/>
                  </a:srgbClr>
                </a:solidFill>
                <a:latin typeface="Microsoft YaHei"/>
                <a:ea typeface="Microsoft YaHei"/>
                <a:cs typeface="Microsoft YaHei"/>
              </a:rPr>
              <a:t>1911，修改《小学校</a:t>
            </a:r>
            <a:r>
              <a:rPr sz="1800" kern="0" spc="-50" dirty="0">
                <a:solidFill>
                  <a:srgbClr val="000000">
                    <a:alpha val="100000"/>
                  </a:srgbClr>
                </a:solidFill>
                <a:latin typeface="Microsoft YaHei"/>
                <a:ea typeface="Microsoft YaHei"/>
                <a:cs typeface="Microsoft YaHei"/>
              </a:rPr>
              <a:t>令》</a:t>
            </a:r>
            <a:r>
              <a:rPr sz="1800" kern="0" spc="-26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，取消对教学内容的具体指示，并扩大幼儿园规模。</a:t>
            </a:r>
            <a:endParaRPr lang="Microsoft YaHei" altLang="Microsoft YaHei" sz="1800" dirty="0"/>
          </a:p>
        </p:txBody>
      </p:sp>
      <p:sp>
        <p:nvSpPr>
          <p:cNvPr id="4836" name="textbox 483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483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36" name="group 636"/>
          <p:cNvGrpSpPr/>
          <p:nvPr/>
        </p:nvGrpSpPr>
        <p:grpSpPr>
          <a:xfrm rot="21600000">
            <a:off x="1584024" y="181482"/>
            <a:ext cx="2549063" cy="199231"/>
            <a:chOff x="0" y="0"/>
            <a:chExt cx="2549063" cy="199231"/>
          </a:xfrm>
        </p:grpSpPr>
        <p:pic>
          <p:nvPicPr>
            <p:cNvPr id="4840" name="picture 4840"/>
            <p:cNvPicPr>
              <a:picLocks noChangeAspect="1"/>
            </p:cNvPicPr>
            <p:nvPr/>
          </p:nvPicPr>
          <p:blipFill>
            <a:blip r:embed="rId3"/>
            <a:stretch>
              <a:fillRect/>
            </a:stretch>
          </p:blipFill>
          <p:spPr>
            <a:xfrm rot="21600000">
              <a:off x="12058" y="11350"/>
              <a:ext cx="2537004" cy="187880"/>
            </a:xfrm>
            <a:prstGeom prst="rect">
              <a:avLst/>
            </a:prstGeom>
          </p:spPr>
        </p:pic>
        <p:sp>
          <p:nvSpPr>
            <p:cNvPr id="4842" name="textbox 4842"/>
            <p:cNvSpPr/>
            <p:nvPr/>
          </p:nvSpPr>
          <p:spPr>
            <a:xfrm>
              <a:off x="-12700" y="-12700"/>
              <a:ext cx="25749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 外国现代学前教育发展</a:t>
              </a:r>
              <a:endParaRPr lang="Microsoft YaHei" altLang="Microsoft YaHei" sz="1400" dirty="0"/>
            </a:p>
          </p:txBody>
        </p:sp>
      </p:grpSp>
      <p:sp>
        <p:nvSpPr>
          <p:cNvPr id="484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6" name="picture 4846"/>
          <p:cNvPicPr>
            <a:picLocks noChangeAspect="1"/>
          </p:cNvPicPr>
          <p:nvPr/>
        </p:nvPicPr>
        <p:blipFill>
          <a:blip r:embed="rId2"/>
          <a:stretch>
            <a:fillRect/>
          </a:stretch>
        </p:blipFill>
        <p:spPr>
          <a:xfrm rot="21600000">
            <a:off x="0" y="0"/>
            <a:ext cx="12192000" cy="6858000"/>
          </a:xfrm>
          <a:prstGeom prst="rect">
            <a:avLst/>
          </a:prstGeom>
        </p:spPr>
      </p:pic>
      <p:sp>
        <p:nvSpPr>
          <p:cNvPr id="484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850" name="textbox 4850"/>
          <p:cNvSpPr/>
          <p:nvPr/>
        </p:nvSpPr>
        <p:spPr>
          <a:xfrm>
            <a:off x="1401043" y="508501"/>
            <a:ext cx="10861675" cy="5947409"/>
          </a:xfrm>
          <a:prstGeom prst="rect">
            <a:avLst/>
          </a:prstGeom>
        </p:spPr>
        <p:txBody>
          <a:bodyPr vert="horz" wrap="square" lIns="0" tIns="0" rIns="0" bIns="0"/>
          <a:lstStyle/>
          <a:p>
            <a:pPr algn="l" rtl="0" eaLnBrk="0">
              <a:lnSpc>
                <a:spcPct val="87417"/>
              </a:lnSpc>
              <a:tabLst/>
            </a:pPr>
            <a:endParaRPr lang="Arial" altLang="Arial" sz="100" dirty="0"/>
          </a:p>
          <a:p>
            <a:pPr marL="124460" algn="l" rtl="0" eaLnBrk="0">
              <a:lnSpc>
                <a:spcPct val="91000"/>
              </a:lnSpc>
              <a:tabLst/>
            </a:pPr>
            <a:r>
              <a:rPr sz="2400" b="1" kern="0" spc="-10" dirty="0">
                <a:solidFill>
                  <a:srgbClr val="7F7F7F">
                    <a:alpha val="100000"/>
                  </a:srgbClr>
                </a:solidFill>
                <a:latin typeface="Microsoft YaHei"/>
                <a:ea typeface="Microsoft YaHei"/>
                <a:cs typeface="Microsoft YaHei"/>
              </a:rPr>
              <a:t>现代日本的学前教育发展</a:t>
            </a:r>
            <a:endParaRPr lang="Microsoft YaHei" altLang="Microsoft YaHei" sz="2400" dirty="0"/>
          </a:p>
          <a:p>
            <a:pPr algn="l" rtl="0" eaLnBrk="0">
              <a:lnSpc>
                <a:spcPct val="151000"/>
              </a:lnSpc>
              <a:tabLst/>
            </a:pPr>
            <a:endParaRPr lang="Arial" altLang="Arial" sz="1000" dirty="0"/>
          </a:p>
          <a:p>
            <a:pPr marL="23495" algn="l" rtl="0" eaLnBrk="0">
              <a:lnSpc>
                <a:spcPct val="91000"/>
              </a:lnSpc>
              <a:spcBef>
                <a:spcPts val="606"/>
              </a:spcBef>
              <a:tabLst/>
            </a:pPr>
            <a:r>
              <a:rPr sz="2000" b="1" kern="0" spc="0" dirty="0">
                <a:solidFill>
                  <a:srgbClr val="000000">
                    <a:alpha val="100000"/>
                  </a:srgbClr>
                </a:solidFill>
                <a:latin typeface="Microsoft YaHei"/>
                <a:ea typeface="Microsoft YaHei"/>
                <a:cs typeface="Microsoft YaHei"/>
              </a:rPr>
              <a:t>二、二战后至80年代的学</a:t>
            </a:r>
            <a:r>
              <a:rPr sz="2000" b="1" kern="0" spc="-10" dirty="0">
                <a:solidFill>
                  <a:srgbClr val="000000">
                    <a:alpha val="100000"/>
                  </a:srgbClr>
                </a:solidFill>
                <a:latin typeface="Microsoft YaHei"/>
                <a:ea typeface="Microsoft YaHei"/>
                <a:cs typeface="Microsoft YaHei"/>
              </a:rPr>
              <a:t>前教育</a:t>
            </a:r>
            <a:endParaRPr lang="Microsoft YaHei" altLang="Microsoft YaHei" sz="2000" dirty="0"/>
          </a:p>
          <a:p>
            <a:pPr marL="177164" algn="l" rtl="0" eaLnBrk="0">
              <a:lnSpc>
                <a:spcPts val="2645"/>
              </a:lnSpc>
              <a:spcBef>
                <a:spcPts val="1001"/>
              </a:spcBef>
              <a:tabLst/>
            </a:pPr>
            <a:r>
              <a:rPr sz="2000" b="1" kern="0" spc="-120" dirty="0">
                <a:solidFill>
                  <a:srgbClr val="00B075">
                    <a:alpha val="100000"/>
                  </a:srgbClr>
                </a:solidFill>
                <a:latin typeface="Microsoft YaHei"/>
                <a:ea typeface="Microsoft YaHei"/>
                <a:cs typeface="Microsoft YaHei"/>
              </a:rPr>
              <a:t>（一）战后学前教育改革</a:t>
            </a:r>
            <a:endParaRPr lang="Microsoft YaHei" altLang="Microsoft YaHei" sz="2000" dirty="0"/>
          </a:p>
          <a:p>
            <a:pPr marL="41909" algn="l" rtl="0" eaLnBrk="0">
              <a:lnSpc>
                <a:spcPts val="2587"/>
              </a:lnSpc>
              <a:spcBef>
                <a:spcPts val="998"/>
              </a:spcBef>
              <a:tabLst/>
            </a:pPr>
            <a:r>
              <a:rPr sz="2000" kern="0" spc="-20" dirty="0">
                <a:solidFill>
                  <a:srgbClr val="000000">
                    <a:alpha val="100000"/>
                  </a:srgbClr>
                </a:solidFill>
                <a:latin typeface="Microsoft YaHei"/>
                <a:ea typeface="Microsoft YaHei"/>
                <a:cs typeface="Microsoft YaHei"/>
              </a:rPr>
              <a:t>1、</a:t>
            </a:r>
            <a:r>
              <a:rPr sz="2000" kern="0" spc="-36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1947，《教育基本法》《学校教育法》</a:t>
            </a:r>
            <a:endParaRPr lang="Microsoft YaHei" altLang="Microsoft YaHei" sz="2000" dirty="0"/>
          </a:p>
          <a:p>
            <a:pPr marL="30480" algn="l" rtl="0" eaLnBrk="0">
              <a:lnSpc>
                <a:spcPts val="2587"/>
              </a:lnSpc>
              <a:spcBef>
                <a:spcPts val="1012"/>
              </a:spcBef>
              <a:tabLst/>
            </a:pPr>
            <a:r>
              <a:rPr sz="2000" kern="0" spc="-20" dirty="0">
                <a:solidFill>
                  <a:srgbClr val="000000">
                    <a:alpha val="100000"/>
                  </a:srgbClr>
                </a:solidFill>
                <a:latin typeface="Microsoft YaHei"/>
                <a:ea typeface="Microsoft YaHei"/>
                <a:cs typeface="Microsoft YaHei"/>
              </a:rPr>
              <a:t>2、</a:t>
            </a:r>
            <a:r>
              <a:rPr sz="2000" kern="0" spc="-39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1948，《保育大纲》，</a:t>
            </a:r>
            <a:r>
              <a:rPr sz="2000" kern="0" spc="-38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1956，</a:t>
            </a:r>
            <a:r>
              <a:rPr sz="2000" kern="0" spc="-38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1964，《幼儿</a:t>
            </a:r>
            <a:r>
              <a:rPr sz="2000" kern="0" spc="-30" dirty="0">
                <a:solidFill>
                  <a:srgbClr val="000000">
                    <a:alpha val="100000"/>
                  </a:srgbClr>
                </a:solidFill>
                <a:latin typeface="Microsoft YaHei"/>
                <a:ea typeface="Microsoft YaHei"/>
                <a:cs typeface="Microsoft YaHei"/>
              </a:rPr>
              <a:t>园教育大纲》</a:t>
            </a:r>
            <a:endParaRPr lang="Microsoft YaHei" altLang="Microsoft YaHei" sz="2000" dirty="0"/>
          </a:p>
          <a:p>
            <a:pPr marL="33019" algn="l" rtl="0" eaLnBrk="0">
              <a:lnSpc>
                <a:spcPts val="2587"/>
              </a:lnSpc>
              <a:spcBef>
                <a:spcPts val="1012"/>
              </a:spcBef>
              <a:tabLst/>
            </a:pPr>
            <a:r>
              <a:rPr sz="2000" kern="0" spc="-40" dirty="0">
                <a:solidFill>
                  <a:srgbClr val="000000">
                    <a:alpha val="100000"/>
                  </a:srgbClr>
                </a:solidFill>
                <a:latin typeface="Microsoft YaHei"/>
                <a:ea typeface="Microsoft YaHei"/>
                <a:cs typeface="Microsoft YaHei"/>
              </a:rPr>
              <a:t>3、振兴学前教育计划：</a:t>
            </a:r>
            <a:r>
              <a:rPr sz="2000" kern="0" spc="20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1962，振兴幼儿教育的决议，制定《幼</a:t>
            </a:r>
            <a:r>
              <a:rPr sz="2000" kern="0" spc="-50" dirty="0">
                <a:solidFill>
                  <a:srgbClr val="000000">
                    <a:alpha val="100000"/>
                  </a:srgbClr>
                </a:solidFill>
                <a:latin typeface="Microsoft YaHei"/>
                <a:ea typeface="Microsoft YaHei"/>
                <a:cs typeface="Microsoft YaHei"/>
              </a:rPr>
              <a:t>儿教育七年计划》；</a:t>
            </a:r>
            <a:r>
              <a:rPr sz="2000" kern="0" spc="-40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1972，</a:t>
            </a:r>
            <a:endParaRPr lang="Microsoft YaHei" altLang="Microsoft YaHei" sz="2000" dirty="0"/>
          </a:p>
          <a:p>
            <a:pPr marL="139700" algn="l" rtl="0" eaLnBrk="0">
              <a:lnSpc>
                <a:spcPts val="3599"/>
              </a:lnSpc>
              <a:tabLst/>
            </a:pPr>
            <a:r>
              <a:rPr sz="2000" kern="0" spc="-80" dirty="0">
                <a:solidFill>
                  <a:srgbClr val="000000">
                    <a:alpha val="100000"/>
                  </a:srgbClr>
                </a:solidFill>
                <a:latin typeface="Microsoft YaHei"/>
                <a:ea typeface="Microsoft YaHei"/>
                <a:cs typeface="Microsoft YaHei"/>
              </a:rPr>
              <a:t>《振兴幼儿教育十年计划》</a:t>
            </a:r>
            <a:endParaRPr lang="Microsoft YaHei" altLang="Microsoft YaHei" sz="2000" dirty="0"/>
          </a:p>
          <a:p>
            <a:pPr marL="176529" algn="l" rtl="0" eaLnBrk="0">
              <a:lnSpc>
                <a:spcPct val="91000"/>
              </a:lnSpc>
              <a:spcBef>
                <a:spcPts val="1383"/>
              </a:spcBef>
              <a:tabLst/>
            </a:pPr>
            <a:r>
              <a:rPr sz="2000" b="1" kern="0" spc="-110" dirty="0">
                <a:solidFill>
                  <a:srgbClr val="00B075">
                    <a:alpha val="100000"/>
                  </a:srgbClr>
                </a:solidFill>
                <a:latin typeface="Microsoft YaHei"/>
                <a:ea typeface="Microsoft YaHei"/>
                <a:cs typeface="Microsoft YaHei"/>
              </a:rPr>
              <a:t>（二）学前教育机构发展</a:t>
            </a:r>
            <a:endParaRPr lang="Microsoft YaHei" altLang="Microsoft YaHei" sz="2000" dirty="0"/>
          </a:p>
          <a:p>
            <a:pPr marL="24129" algn="l" rtl="0" eaLnBrk="0">
              <a:lnSpc>
                <a:spcPts val="2587"/>
              </a:lnSpc>
              <a:spcBef>
                <a:spcPts val="1044"/>
              </a:spcBef>
              <a:tabLst/>
            </a:pPr>
            <a:r>
              <a:rPr sz="2000" kern="0" spc="-20" dirty="0">
                <a:solidFill>
                  <a:srgbClr val="000000">
                    <a:alpha val="100000"/>
                  </a:srgbClr>
                </a:solidFill>
                <a:latin typeface="Microsoft YaHei"/>
                <a:ea typeface="Microsoft YaHei"/>
                <a:cs typeface="Microsoft YaHei"/>
              </a:rPr>
              <a:t>幼托并存的双轨制——“</a:t>
            </a:r>
            <a:r>
              <a:rPr sz="2000" kern="0" spc="-30" dirty="0">
                <a:solidFill>
                  <a:srgbClr val="000000">
                    <a:alpha val="100000"/>
                  </a:srgbClr>
                </a:solidFill>
                <a:latin typeface="Microsoft YaHei"/>
                <a:ea typeface="Microsoft YaHei"/>
                <a:cs typeface="Microsoft YaHei"/>
              </a:rPr>
              <a:t>幼托一体化”——</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1965，《保育所保育指南》——幼、托仍存在差别。</a:t>
            </a:r>
            <a:endParaRPr lang="Microsoft YaHei" altLang="Microsoft YaHei" sz="2000" dirty="0"/>
          </a:p>
          <a:p>
            <a:pPr marL="177164" algn="l" rtl="0" eaLnBrk="0">
              <a:lnSpc>
                <a:spcPct val="91000"/>
              </a:lnSpc>
              <a:spcBef>
                <a:spcPts val="1390"/>
              </a:spcBef>
              <a:tabLst/>
            </a:pPr>
            <a:r>
              <a:rPr sz="2000" b="1" kern="0" spc="-110" dirty="0">
                <a:solidFill>
                  <a:srgbClr val="00B075">
                    <a:alpha val="100000"/>
                  </a:srgbClr>
                </a:solidFill>
                <a:latin typeface="Microsoft YaHei"/>
                <a:ea typeface="Microsoft YaHei"/>
                <a:cs typeface="Microsoft YaHei"/>
              </a:rPr>
              <a:t>（三）保育思潮和教育研究</a:t>
            </a:r>
            <a:endParaRPr lang="Microsoft YaHei" altLang="Microsoft YaHei" sz="2000" dirty="0"/>
          </a:p>
          <a:p>
            <a:pPr marL="41909" algn="l" rtl="0" eaLnBrk="0">
              <a:lnSpc>
                <a:spcPct val="91000"/>
              </a:lnSpc>
              <a:spcBef>
                <a:spcPts val="1415"/>
              </a:spcBef>
              <a:tabLst/>
            </a:pPr>
            <a:r>
              <a:rPr sz="2000" kern="0" spc="-10" dirty="0">
                <a:solidFill>
                  <a:srgbClr val="000000">
                    <a:alpha val="100000"/>
                  </a:srgbClr>
                </a:solidFill>
                <a:latin typeface="Microsoft YaHei"/>
                <a:ea typeface="Microsoft YaHei"/>
                <a:cs typeface="Microsoft YaHei"/>
              </a:rPr>
              <a:t>1、“儿童中心论”、“社会中心论”、“集体主义论”</a:t>
            </a:r>
            <a:endParaRPr lang="Microsoft YaHei" altLang="Microsoft YaHei" sz="2000" dirty="0"/>
          </a:p>
          <a:p>
            <a:pPr marL="30480" algn="l" rtl="0" eaLnBrk="0">
              <a:lnSpc>
                <a:spcPts val="2587"/>
              </a:lnSpc>
              <a:spcBef>
                <a:spcPts val="1045"/>
              </a:spcBef>
              <a:tabLst/>
            </a:pPr>
            <a:r>
              <a:rPr sz="2000" kern="0" spc="-20" dirty="0">
                <a:solidFill>
                  <a:srgbClr val="000000">
                    <a:alpha val="100000"/>
                  </a:srgbClr>
                </a:solidFill>
                <a:latin typeface="Microsoft YaHei"/>
                <a:ea typeface="Microsoft YaHei"/>
                <a:cs typeface="Microsoft YaHei"/>
              </a:rPr>
              <a:t>2、井深大—</a:t>
            </a:r>
            <a:r>
              <a:rPr sz="2000" kern="0" spc="-30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日本早期开发协会创始人， 《到了幼儿园的年龄就太迟</a:t>
            </a:r>
            <a:r>
              <a:rPr sz="2000" kern="0" spc="-30" dirty="0">
                <a:solidFill>
                  <a:srgbClr val="000000">
                    <a:alpha val="100000"/>
                  </a:srgbClr>
                </a:solidFill>
                <a:latin typeface="Microsoft YaHei"/>
                <a:ea typeface="Microsoft YaHei"/>
                <a:cs typeface="Microsoft YaHei"/>
              </a:rPr>
              <a:t>了》；铃木镇一——著名小</a:t>
            </a:r>
            <a:endParaRPr lang="Microsoft YaHei" altLang="Microsoft YaHei" sz="2000" dirty="0"/>
          </a:p>
          <a:p>
            <a:pPr marL="19050" algn="l" rtl="0" eaLnBrk="0">
              <a:lnSpc>
                <a:spcPts val="3368"/>
              </a:lnSpc>
              <a:tabLst/>
            </a:pPr>
            <a:r>
              <a:rPr sz="2000" kern="0" spc="0" dirty="0">
                <a:solidFill>
                  <a:srgbClr val="000000">
                    <a:alpha val="100000"/>
                  </a:srgbClr>
                </a:solidFill>
                <a:latin typeface="Microsoft YaHei"/>
                <a:ea typeface="Microsoft YaHei"/>
                <a:cs typeface="Microsoft YaHei"/>
              </a:rPr>
              <a:t>提琴音乐教育家，研究儿童小提琴教法，“铃木方法”为世界瞩目。</a:t>
            </a:r>
            <a:endParaRPr lang="Microsoft YaHei" altLang="Microsoft YaHei" sz="2000" dirty="0"/>
          </a:p>
        </p:txBody>
      </p:sp>
      <p:sp>
        <p:nvSpPr>
          <p:cNvPr id="4852" name="textbox 485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485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38" name="group 638"/>
          <p:cNvGrpSpPr/>
          <p:nvPr/>
        </p:nvGrpSpPr>
        <p:grpSpPr>
          <a:xfrm rot="21600000">
            <a:off x="1584024" y="181482"/>
            <a:ext cx="2652790" cy="199231"/>
            <a:chOff x="0" y="0"/>
            <a:chExt cx="2652790" cy="199231"/>
          </a:xfrm>
        </p:grpSpPr>
        <p:pic>
          <p:nvPicPr>
            <p:cNvPr id="4856" name="picture 4856"/>
            <p:cNvPicPr>
              <a:picLocks noChangeAspect="1"/>
            </p:cNvPicPr>
            <p:nvPr/>
          </p:nvPicPr>
          <p:blipFill>
            <a:blip r:embed="rId3"/>
            <a:stretch>
              <a:fillRect/>
            </a:stretch>
          </p:blipFill>
          <p:spPr>
            <a:xfrm rot="21600000">
              <a:off x="12058" y="11350"/>
              <a:ext cx="2640731" cy="187881"/>
            </a:xfrm>
            <a:prstGeom prst="rect">
              <a:avLst/>
            </a:prstGeom>
          </p:spPr>
        </p:pic>
        <p:sp>
          <p:nvSpPr>
            <p:cNvPr id="4858" name="textbox 4858"/>
            <p:cNvSpPr/>
            <p:nvPr/>
          </p:nvSpPr>
          <p:spPr>
            <a:xfrm>
              <a:off x="-12700" y="-12700"/>
              <a:ext cx="26784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86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2" name="picture 4862"/>
          <p:cNvPicPr>
            <a:picLocks noChangeAspect="1"/>
          </p:cNvPicPr>
          <p:nvPr/>
        </p:nvPicPr>
        <p:blipFill>
          <a:blip r:embed="rId2"/>
          <a:stretch>
            <a:fillRect/>
          </a:stretch>
        </p:blipFill>
        <p:spPr>
          <a:xfrm rot="21600000">
            <a:off x="0" y="0"/>
            <a:ext cx="12192000" cy="6858000"/>
          </a:xfrm>
          <a:prstGeom prst="rect">
            <a:avLst/>
          </a:prstGeom>
        </p:spPr>
      </p:pic>
      <p:sp>
        <p:nvSpPr>
          <p:cNvPr id="486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866" name="textbox 4866"/>
          <p:cNvSpPr/>
          <p:nvPr/>
        </p:nvSpPr>
        <p:spPr>
          <a:xfrm>
            <a:off x="1405371" y="508501"/>
            <a:ext cx="9812019" cy="4143375"/>
          </a:xfrm>
          <a:prstGeom prst="rect">
            <a:avLst/>
          </a:prstGeom>
        </p:spPr>
        <p:txBody>
          <a:bodyPr vert="horz" wrap="square" lIns="0" tIns="0" rIns="0" bIns="0"/>
          <a:lstStyle/>
          <a:p>
            <a:pPr algn="l" rtl="0" eaLnBrk="0">
              <a:lnSpc>
                <a:spcPct val="87417"/>
              </a:lnSpc>
              <a:tabLst/>
            </a:pPr>
            <a:endParaRPr lang="Arial" altLang="Arial" sz="100" dirty="0"/>
          </a:p>
          <a:p>
            <a:pPr marL="120650" algn="l" rtl="0" eaLnBrk="0">
              <a:lnSpc>
                <a:spcPct val="91000"/>
              </a:lnSpc>
              <a:tabLst/>
            </a:pPr>
            <a:r>
              <a:rPr sz="2400" b="1" kern="0" spc="-10" dirty="0">
                <a:solidFill>
                  <a:srgbClr val="7F7F7F">
                    <a:alpha val="100000"/>
                  </a:srgbClr>
                </a:solidFill>
                <a:latin typeface="Microsoft YaHei"/>
                <a:ea typeface="Microsoft YaHei"/>
                <a:cs typeface="Microsoft YaHei"/>
              </a:rPr>
              <a:t>现代日本的学前教育发展</a:t>
            </a:r>
            <a:endParaRPr lang="Microsoft YaHei" altLang="Microsoft YaHei" sz="2400" dirty="0"/>
          </a:p>
          <a:p>
            <a:pPr algn="l" rtl="0" eaLnBrk="0">
              <a:lnSpc>
                <a:spcPct val="151000"/>
              </a:lnSpc>
              <a:tabLst/>
            </a:pPr>
            <a:endParaRPr lang="Arial" altLang="Arial" sz="1000" dirty="0"/>
          </a:p>
          <a:p>
            <a:pPr marL="19050" algn="l" rtl="0" eaLnBrk="0">
              <a:lnSpc>
                <a:spcPct val="91000"/>
              </a:lnSpc>
              <a:spcBef>
                <a:spcPts val="606"/>
              </a:spcBef>
              <a:tabLst/>
            </a:pPr>
            <a:r>
              <a:rPr sz="2000" b="1" kern="0" spc="-50" dirty="0">
                <a:solidFill>
                  <a:srgbClr val="000000">
                    <a:alpha val="100000"/>
                  </a:srgbClr>
                </a:solidFill>
                <a:latin typeface="Microsoft YaHei"/>
                <a:ea typeface="Microsoft YaHei"/>
                <a:cs typeface="Microsoft YaHei"/>
              </a:rPr>
              <a:t>三、 80年代以来的学前教育</a:t>
            </a:r>
            <a:endParaRPr lang="Microsoft YaHei" altLang="Microsoft YaHei" sz="2000" dirty="0"/>
          </a:p>
          <a:p>
            <a:pPr marL="172720" algn="l" rtl="0" eaLnBrk="0">
              <a:lnSpc>
                <a:spcPts val="2645"/>
              </a:lnSpc>
              <a:spcBef>
                <a:spcPts val="1001"/>
              </a:spcBef>
              <a:tabLst/>
            </a:pPr>
            <a:r>
              <a:rPr sz="2000" b="1" kern="0" spc="-120" dirty="0">
                <a:solidFill>
                  <a:srgbClr val="00B075">
                    <a:alpha val="100000"/>
                  </a:srgbClr>
                </a:solidFill>
                <a:latin typeface="Microsoft YaHei"/>
                <a:ea typeface="Microsoft YaHei"/>
                <a:cs typeface="Microsoft YaHei"/>
              </a:rPr>
              <a:t>（一）幼儿园大纲的修订</a:t>
            </a:r>
            <a:endParaRPr lang="Microsoft YaHei" altLang="Microsoft YaHei" sz="2000" dirty="0"/>
          </a:p>
          <a:p>
            <a:pPr marL="38100" algn="l" rtl="0" eaLnBrk="0">
              <a:lnSpc>
                <a:spcPts val="2587"/>
              </a:lnSpc>
              <a:spcBef>
                <a:spcPts val="998"/>
              </a:spcBef>
              <a:tabLst/>
            </a:pPr>
            <a:r>
              <a:rPr sz="2000" kern="0" spc="0" dirty="0">
                <a:solidFill>
                  <a:srgbClr val="000000">
                    <a:alpha val="100000"/>
                  </a:srgbClr>
                </a:solidFill>
                <a:latin typeface="Microsoft YaHei"/>
                <a:ea typeface="Microsoft YaHei"/>
                <a:cs typeface="Microsoft YaHei"/>
              </a:rPr>
              <a:t>1989，修订《幼儿园教育大纲》——对幼儿园</a:t>
            </a:r>
            <a:r>
              <a:rPr sz="2000" kern="0" spc="-10" dirty="0">
                <a:solidFill>
                  <a:srgbClr val="000000">
                    <a:alpha val="100000"/>
                  </a:srgbClr>
                </a:solidFill>
                <a:latin typeface="Microsoft YaHei"/>
                <a:ea typeface="Microsoft YaHei"/>
                <a:cs typeface="Microsoft YaHei"/>
              </a:rPr>
              <a:t>的方针、人物的规定力求使儿童更加符合</a:t>
            </a:r>
            <a:endParaRPr lang="Microsoft YaHei" altLang="Microsoft YaHei" sz="2000" dirty="0"/>
          </a:p>
          <a:p>
            <a:pPr marL="14604" algn="l" rtl="0" eaLnBrk="0">
              <a:lnSpc>
                <a:spcPts val="3368"/>
              </a:lnSpc>
              <a:tabLst/>
            </a:pPr>
            <a:r>
              <a:rPr sz="1900" kern="0" spc="-130" dirty="0">
                <a:solidFill>
                  <a:srgbClr val="000000">
                    <a:alpha val="100000"/>
                  </a:srgbClr>
                </a:solidFill>
                <a:latin typeface="Microsoft YaHei"/>
                <a:ea typeface="Microsoft YaHei"/>
                <a:cs typeface="Microsoft YaHei"/>
              </a:rPr>
              <a:t>社会需要。</a:t>
            </a:r>
            <a:endParaRPr lang="Microsoft YaHei" altLang="Microsoft YaHei" sz="1900" dirty="0"/>
          </a:p>
          <a:p>
            <a:pPr marL="38100" algn="l" rtl="0" eaLnBrk="0">
              <a:lnSpc>
                <a:spcPct val="91000"/>
              </a:lnSpc>
              <a:spcBef>
                <a:spcPts val="1613"/>
              </a:spcBef>
              <a:tabLst/>
            </a:pPr>
            <a:r>
              <a:rPr sz="2000" kern="0" spc="0" dirty="0">
                <a:solidFill>
                  <a:srgbClr val="000000">
                    <a:alpha val="100000"/>
                  </a:srgbClr>
                </a:solidFill>
                <a:latin typeface="Microsoft YaHei"/>
                <a:ea typeface="Microsoft YaHei"/>
                <a:cs typeface="Microsoft YaHei"/>
              </a:rPr>
              <a:t>1991，第三次幼儿教育</a:t>
            </a:r>
            <a:r>
              <a:rPr sz="2000" kern="0" spc="-10" dirty="0">
                <a:solidFill>
                  <a:srgbClr val="000000">
                    <a:alpha val="100000"/>
                  </a:srgbClr>
                </a:solidFill>
                <a:latin typeface="Microsoft YaHei"/>
                <a:ea typeface="Microsoft YaHei"/>
                <a:cs typeface="Microsoft YaHei"/>
              </a:rPr>
              <a:t>振兴计划——使学前教育发展更加迅猛。</a:t>
            </a:r>
            <a:endParaRPr lang="Microsoft YaHei" altLang="Microsoft YaHei" sz="2000" dirty="0"/>
          </a:p>
          <a:p>
            <a:pPr marL="172720" algn="l" rtl="0" eaLnBrk="0">
              <a:lnSpc>
                <a:spcPts val="2645"/>
              </a:lnSpc>
              <a:spcBef>
                <a:spcPts val="1001"/>
              </a:spcBef>
              <a:tabLst/>
            </a:pPr>
            <a:r>
              <a:rPr sz="2000" b="1" kern="0" spc="-90" dirty="0">
                <a:solidFill>
                  <a:srgbClr val="00B075">
                    <a:alpha val="100000"/>
                  </a:srgbClr>
                </a:solidFill>
                <a:latin typeface="Microsoft YaHei"/>
                <a:ea typeface="Microsoft YaHei"/>
                <a:cs typeface="Microsoft YaHei"/>
              </a:rPr>
              <a:t>（二） 2001</a:t>
            </a:r>
            <a:r>
              <a:rPr sz="2000" b="1" kern="0" spc="-340" dirty="0">
                <a:solidFill>
                  <a:srgbClr val="00B075">
                    <a:alpha val="100000"/>
                  </a:srgbClr>
                </a:solidFill>
                <a:latin typeface="Microsoft YaHei"/>
                <a:ea typeface="Microsoft YaHei"/>
                <a:cs typeface="Microsoft YaHei"/>
              </a:rPr>
              <a:t> </a:t>
            </a:r>
            <a:r>
              <a:rPr sz="2000" b="1" kern="0" spc="-90" dirty="0">
                <a:solidFill>
                  <a:srgbClr val="00B075">
                    <a:alpha val="100000"/>
                  </a:srgbClr>
                </a:solidFill>
                <a:latin typeface="Microsoft YaHei"/>
                <a:ea typeface="Microsoft YaHei"/>
                <a:cs typeface="Microsoft YaHei"/>
              </a:rPr>
              <a:t>，《二十一世纪教育新生计</a:t>
            </a:r>
            <a:r>
              <a:rPr sz="2000" b="1" kern="0" spc="-100" dirty="0">
                <a:solidFill>
                  <a:srgbClr val="00B075">
                    <a:alpha val="100000"/>
                  </a:srgbClr>
                </a:solidFill>
                <a:latin typeface="Microsoft YaHei"/>
                <a:ea typeface="Microsoft YaHei"/>
                <a:cs typeface="Microsoft YaHei"/>
              </a:rPr>
              <a:t>划》 （彩虹计划）</a:t>
            </a:r>
            <a:endParaRPr lang="Microsoft YaHei" altLang="Microsoft YaHei" sz="2000" dirty="0"/>
          </a:p>
          <a:p>
            <a:pPr marL="12700" algn="l" rtl="0" eaLnBrk="0">
              <a:lnSpc>
                <a:spcPct val="91000"/>
              </a:lnSpc>
              <a:spcBef>
                <a:spcPts val="1368"/>
              </a:spcBef>
              <a:tabLst/>
            </a:pPr>
            <a:r>
              <a:rPr sz="2000" kern="0" spc="0" dirty="0">
                <a:solidFill>
                  <a:srgbClr val="000000">
                    <a:alpha val="100000"/>
                  </a:srgbClr>
                </a:solidFill>
                <a:latin typeface="Microsoft YaHei"/>
                <a:ea typeface="Microsoft YaHei"/>
                <a:cs typeface="Microsoft YaHei"/>
              </a:rPr>
              <a:t>加强立法、规范办园</a:t>
            </a:r>
            <a:endParaRPr lang="Microsoft YaHei" altLang="Microsoft YaHei" sz="2000" dirty="0"/>
          </a:p>
          <a:p>
            <a:pPr algn="l" rtl="0" eaLnBrk="0">
              <a:lnSpc>
                <a:spcPct val="107000"/>
              </a:lnSpc>
              <a:tabLst/>
            </a:pPr>
            <a:endParaRPr lang="Arial" altLang="Arial" sz="1100" dirty="0"/>
          </a:p>
          <a:p>
            <a:pPr marL="14604" algn="l" rtl="0" eaLnBrk="0">
              <a:lnSpc>
                <a:spcPct val="91000"/>
              </a:lnSpc>
              <a:spcBef>
                <a:spcPts val="3"/>
              </a:spcBef>
              <a:tabLst/>
            </a:pPr>
            <a:r>
              <a:rPr sz="2000" kern="0" spc="0" dirty="0">
                <a:solidFill>
                  <a:srgbClr val="000000">
                    <a:alpha val="100000"/>
                  </a:srgbClr>
                </a:solidFill>
                <a:latin typeface="Microsoft YaHei"/>
                <a:ea typeface="Microsoft YaHei"/>
                <a:cs typeface="Microsoft YaHei"/>
              </a:rPr>
              <a:t>提高政府的重视程度，建立多元化的投资体系</a:t>
            </a:r>
            <a:endParaRPr lang="Microsoft YaHei" altLang="Microsoft YaHei" sz="2000" dirty="0"/>
          </a:p>
        </p:txBody>
      </p:sp>
      <p:sp>
        <p:nvSpPr>
          <p:cNvPr id="4868" name="textbox 486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487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40" name="group 640"/>
          <p:cNvGrpSpPr/>
          <p:nvPr/>
        </p:nvGrpSpPr>
        <p:grpSpPr>
          <a:xfrm rot="21600000">
            <a:off x="1584024" y="181482"/>
            <a:ext cx="2652790" cy="199231"/>
            <a:chOff x="0" y="0"/>
            <a:chExt cx="2652790" cy="199231"/>
          </a:xfrm>
        </p:grpSpPr>
        <p:pic>
          <p:nvPicPr>
            <p:cNvPr id="4872" name="picture 4872"/>
            <p:cNvPicPr>
              <a:picLocks noChangeAspect="1"/>
            </p:cNvPicPr>
            <p:nvPr/>
          </p:nvPicPr>
          <p:blipFill>
            <a:blip r:embed="rId3"/>
            <a:stretch>
              <a:fillRect/>
            </a:stretch>
          </p:blipFill>
          <p:spPr>
            <a:xfrm rot="21600000">
              <a:off x="12058" y="11350"/>
              <a:ext cx="2640731" cy="187881"/>
            </a:xfrm>
            <a:prstGeom prst="rect">
              <a:avLst/>
            </a:prstGeom>
          </p:spPr>
        </p:pic>
        <p:sp>
          <p:nvSpPr>
            <p:cNvPr id="4874" name="textbox 4874"/>
            <p:cNvSpPr/>
            <p:nvPr/>
          </p:nvSpPr>
          <p:spPr>
            <a:xfrm>
              <a:off x="-12700" y="-12700"/>
              <a:ext cx="26784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87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78" name="picture 4878"/>
          <p:cNvPicPr>
            <a:picLocks noChangeAspect="1"/>
          </p:cNvPicPr>
          <p:nvPr/>
        </p:nvPicPr>
        <p:blipFill>
          <a:blip r:embed="rId2"/>
          <a:stretch>
            <a:fillRect/>
          </a:stretch>
        </p:blipFill>
        <p:spPr>
          <a:xfrm rot="21600000">
            <a:off x="0" y="0"/>
            <a:ext cx="12192000" cy="6858000"/>
          </a:xfrm>
          <a:prstGeom prst="rect">
            <a:avLst/>
          </a:prstGeom>
        </p:spPr>
      </p:pic>
      <p:sp>
        <p:nvSpPr>
          <p:cNvPr id="488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882" name="textbox 4882"/>
          <p:cNvSpPr/>
          <p:nvPr/>
        </p:nvSpPr>
        <p:spPr>
          <a:xfrm>
            <a:off x="1407407" y="508501"/>
            <a:ext cx="9575165" cy="3305175"/>
          </a:xfrm>
          <a:prstGeom prst="rect">
            <a:avLst/>
          </a:prstGeom>
        </p:spPr>
        <p:txBody>
          <a:bodyPr vert="horz" wrap="square" lIns="0" tIns="0" rIns="0" bIns="0"/>
          <a:lstStyle/>
          <a:p>
            <a:pPr algn="l" rtl="0" eaLnBrk="0">
              <a:lnSpc>
                <a:spcPct val="87417"/>
              </a:lnSpc>
              <a:tabLst/>
            </a:pPr>
            <a:endParaRPr lang="Arial" altLang="Arial" sz="100" dirty="0"/>
          </a:p>
          <a:p>
            <a:pPr marL="118110" algn="l" rtl="0" eaLnBrk="0">
              <a:lnSpc>
                <a:spcPct val="91000"/>
              </a:lnSpc>
              <a:tabLst/>
            </a:pPr>
            <a:r>
              <a:rPr sz="2400" b="1" kern="0" spc="-10" dirty="0">
                <a:solidFill>
                  <a:srgbClr val="7F7F7F">
                    <a:alpha val="100000"/>
                  </a:srgbClr>
                </a:solidFill>
                <a:latin typeface="Microsoft YaHei"/>
                <a:ea typeface="Microsoft YaHei"/>
                <a:cs typeface="Microsoft YaHei"/>
              </a:rPr>
              <a:t>现代日本的学前教育发展</a:t>
            </a:r>
            <a:endParaRPr lang="Microsoft YaHei" altLang="Microsoft YaHei" sz="2400" dirty="0"/>
          </a:p>
          <a:p>
            <a:pPr algn="l" rtl="0" eaLnBrk="0">
              <a:lnSpc>
                <a:spcPct val="109000"/>
              </a:lnSpc>
              <a:tabLst/>
            </a:pPr>
            <a:endParaRPr lang="Arial" altLang="Arial" sz="1000" dirty="0"/>
          </a:p>
          <a:p>
            <a:pPr algn="l" rtl="0" eaLnBrk="0">
              <a:lnSpc>
                <a:spcPct val="109000"/>
              </a:lnSpc>
              <a:tabLst/>
            </a:pPr>
            <a:endParaRPr lang="Arial" altLang="Arial" sz="1000" dirty="0"/>
          </a:p>
          <a:p>
            <a:pPr marL="12700" algn="l" rtl="0" eaLnBrk="0">
              <a:lnSpc>
                <a:spcPct val="91000"/>
              </a:lnSpc>
              <a:spcBef>
                <a:spcPts val="602"/>
              </a:spcBef>
              <a:tabLst/>
            </a:pPr>
            <a:r>
              <a:rPr sz="2000" b="1" kern="0" spc="0" dirty="0">
                <a:solidFill>
                  <a:srgbClr val="000000">
                    <a:alpha val="100000"/>
                  </a:srgbClr>
                </a:solidFill>
                <a:latin typeface="Microsoft YaHei"/>
                <a:ea typeface="Microsoft YaHei"/>
                <a:cs typeface="Microsoft YaHei"/>
              </a:rPr>
              <a:t>现代日本学前教育的特点</a:t>
            </a:r>
            <a:endParaRPr lang="Microsoft YaHei" altLang="Microsoft YaHei" sz="2000" dirty="0"/>
          </a:p>
          <a:p>
            <a:pPr marL="35559" algn="l" rtl="0" eaLnBrk="0">
              <a:lnSpc>
                <a:spcPct val="91000"/>
              </a:lnSpc>
              <a:spcBef>
                <a:spcPts val="1415"/>
              </a:spcBef>
              <a:tabLst/>
            </a:pPr>
            <a:r>
              <a:rPr sz="2000" kern="0" spc="-40" dirty="0">
                <a:solidFill>
                  <a:srgbClr val="000000">
                    <a:alpha val="100000"/>
                  </a:srgbClr>
                </a:solidFill>
                <a:latin typeface="Microsoft YaHei"/>
                <a:ea typeface="Microsoft YaHei"/>
                <a:cs typeface="Microsoft YaHei"/>
              </a:rPr>
              <a:t>1、日本的学前教育从落后转</a:t>
            </a:r>
            <a:r>
              <a:rPr sz="2000" kern="0" spc="-50" dirty="0">
                <a:solidFill>
                  <a:srgbClr val="000000">
                    <a:alpha val="100000"/>
                  </a:srgbClr>
                </a:solidFill>
                <a:latin typeface="Microsoft YaHei"/>
                <a:ea typeface="Microsoft YaHei"/>
                <a:cs typeface="Microsoft YaHei"/>
              </a:rPr>
              <a:t>变为世界先进。</a:t>
            </a:r>
            <a:endParaRPr lang="Microsoft YaHei" altLang="Microsoft YaHei" sz="2000" dirty="0"/>
          </a:p>
          <a:p>
            <a:pPr marL="24129" algn="l" rtl="0" eaLnBrk="0">
              <a:lnSpc>
                <a:spcPct val="83000"/>
              </a:lnSpc>
              <a:spcBef>
                <a:spcPts val="1408"/>
              </a:spcBef>
              <a:tabLst/>
            </a:pPr>
            <a:r>
              <a:rPr sz="2000" kern="0" spc="-30" dirty="0">
                <a:solidFill>
                  <a:srgbClr val="000000">
                    <a:alpha val="100000"/>
                  </a:srgbClr>
                </a:solidFill>
                <a:latin typeface="Microsoft YaHei"/>
                <a:ea typeface="Microsoft YaHei"/>
                <a:cs typeface="Microsoft YaHei"/>
              </a:rPr>
              <a:t>2、学习西方先进的学前教育思想，结合国情不断调整、修改政策，</a:t>
            </a:r>
            <a:r>
              <a:rPr sz="2000" kern="0" spc="41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完善学前教育机构</a:t>
            </a:r>
            <a:endParaRPr lang="Microsoft YaHei" altLang="Microsoft YaHei" sz="2000" dirty="0"/>
          </a:p>
          <a:p>
            <a:pPr marL="12700" algn="l" rtl="0" eaLnBrk="0">
              <a:lnSpc>
                <a:spcPts val="3591"/>
              </a:lnSpc>
              <a:tabLst/>
            </a:pPr>
            <a:r>
              <a:rPr sz="1900" kern="0" spc="-170" dirty="0">
                <a:solidFill>
                  <a:srgbClr val="000000">
                    <a:alpha val="100000"/>
                  </a:srgbClr>
                </a:solidFill>
                <a:latin typeface="Microsoft YaHei"/>
                <a:ea typeface="Microsoft YaHei"/>
                <a:cs typeface="Microsoft YaHei"/>
              </a:rPr>
              <a:t>和制度。</a:t>
            </a:r>
            <a:endParaRPr lang="Microsoft YaHei" altLang="Microsoft YaHei" sz="1900" dirty="0"/>
          </a:p>
          <a:p>
            <a:pPr marL="27305" algn="l" rtl="0" eaLnBrk="0">
              <a:lnSpc>
                <a:spcPct val="83000"/>
              </a:lnSpc>
              <a:spcBef>
                <a:spcPts val="1617"/>
              </a:spcBef>
              <a:tabLst/>
            </a:pPr>
            <a:r>
              <a:rPr sz="2000" kern="0" spc="-30" dirty="0">
                <a:solidFill>
                  <a:srgbClr val="000000">
                    <a:alpha val="100000"/>
                  </a:srgbClr>
                </a:solidFill>
                <a:latin typeface="Microsoft YaHei"/>
                <a:ea typeface="Microsoft YaHei"/>
                <a:cs typeface="Microsoft YaHei"/>
              </a:rPr>
              <a:t>3、日本的学前教育深受社会和教育改革的影响，随着改革的进一步深入，</a:t>
            </a:r>
            <a:r>
              <a:rPr sz="2000" kern="0" spc="43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其学前教育</a:t>
            </a:r>
            <a:endParaRPr lang="Microsoft YaHei" altLang="Microsoft YaHei" sz="2000" dirty="0"/>
          </a:p>
          <a:p>
            <a:pPr marL="12700" algn="l" rtl="0" eaLnBrk="0">
              <a:lnSpc>
                <a:spcPts val="3595"/>
              </a:lnSpc>
              <a:tabLst/>
            </a:pPr>
            <a:r>
              <a:rPr sz="2000" kern="0" spc="-120" dirty="0">
                <a:solidFill>
                  <a:srgbClr val="000000">
                    <a:alpha val="100000"/>
                  </a:srgbClr>
                </a:solidFill>
                <a:latin typeface="Microsoft YaHei"/>
                <a:ea typeface="Microsoft YaHei"/>
                <a:cs typeface="Microsoft YaHei"/>
              </a:rPr>
              <a:t>也得到进一步发展。</a:t>
            </a:r>
            <a:endParaRPr lang="Microsoft YaHei" altLang="Microsoft YaHei" sz="2000" dirty="0"/>
          </a:p>
        </p:txBody>
      </p:sp>
      <p:sp>
        <p:nvSpPr>
          <p:cNvPr id="4884" name="textbox 488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sp>
        <p:nvSpPr>
          <p:cNvPr id="488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42" name="group 642"/>
          <p:cNvGrpSpPr/>
          <p:nvPr/>
        </p:nvGrpSpPr>
        <p:grpSpPr>
          <a:xfrm rot="21600000">
            <a:off x="1584024" y="181482"/>
            <a:ext cx="2549063" cy="199231"/>
            <a:chOff x="0" y="0"/>
            <a:chExt cx="2549063" cy="199231"/>
          </a:xfrm>
        </p:grpSpPr>
        <p:pic>
          <p:nvPicPr>
            <p:cNvPr id="4888" name="picture 4888"/>
            <p:cNvPicPr>
              <a:picLocks noChangeAspect="1"/>
            </p:cNvPicPr>
            <p:nvPr/>
          </p:nvPicPr>
          <p:blipFill>
            <a:blip r:embed="rId3"/>
            <a:stretch>
              <a:fillRect/>
            </a:stretch>
          </p:blipFill>
          <p:spPr>
            <a:xfrm rot="21600000">
              <a:off x="12058" y="11350"/>
              <a:ext cx="2537004" cy="187880"/>
            </a:xfrm>
            <a:prstGeom prst="rect">
              <a:avLst/>
            </a:prstGeom>
          </p:spPr>
        </p:pic>
        <p:sp>
          <p:nvSpPr>
            <p:cNvPr id="4890" name="textbox 4890"/>
            <p:cNvSpPr/>
            <p:nvPr/>
          </p:nvSpPr>
          <p:spPr>
            <a:xfrm>
              <a:off x="-12700" y="-12700"/>
              <a:ext cx="25749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 外国现代学前教育发展</a:t>
              </a:r>
              <a:endParaRPr lang="Microsoft YaHei" altLang="Microsoft YaHei" sz="1400" dirty="0"/>
            </a:p>
          </p:txBody>
        </p:sp>
      </p:grpSp>
      <p:sp>
        <p:nvSpPr>
          <p:cNvPr id="489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94" name="picture 4894"/>
          <p:cNvPicPr>
            <a:picLocks noChangeAspect="1"/>
          </p:cNvPicPr>
          <p:nvPr/>
        </p:nvPicPr>
        <p:blipFill>
          <a:blip r:embed="rId2"/>
          <a:stretch>
            <a:fillRect/>
          </a:stretch>
        </p:blipFill>
        <p:spPr>
          <a:xfrm rot="21600000">
            <a:off x="0" y="0"/>
            <a:ext cx="12192000" cy="6858000"/>
          </a:xfrm>
          <a:prstGeom prst="rect">
            <a:avLst/>
          </a:prstGeom>
        </p:spPr>
      </p:pic>
      <p:sp>
        <p:nvSpPr>
          <p:cNvPr id="489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898" name="textbox 4898"/>
          <p:cNvSpPr/>
          <p:nvPr/>
        </p:nvSpPr>
        <p:spPr>
          <a:xfrm>
            <a:off x="1416469" y="1340483"/>
            <a:ext cx="6393179" cy="5254625"/>
          </a:xfrm>
          <a:prstGeom prst="rect">
            <a:avLst/>
          </a:prstGeom>
        </p:spPr>
        <p:txBody>
          <a:bodyPr vert="horz" wrap="square" lIns="0" tIns="0" rIns="0" bIns="0"/>
          <a:lstStyle/>
          <a:p>
            <a:pPr algn="l" rtl="0" eaLnBrk="0">
              <a:lnSpc>
                <a:spcPct val="83341"/>
              </a:lnSpc>
              <a:tabLst/>
            </a:pPr>
            <a:endParaRPr lang="Arial" altLang="Arial" sz="100" dirty="0"/>
          </a:p>
          <a:p>
            <a:pPr marL="21590" algn="l" rtl="0" eaLnBrk="0">
              <a:lnSpc>
                <a:spcPts val="2323"/>
              </a:lnSpc>
              <a:tabLst/>
            </a:pPr>
            <a:r>
              <a:rPr sz="1800" b="1" kern="0" spc="-10" dirty="0">
                <a:solidFill>
                  <a:srgbClr val="00B075">
                    <a:alpha val="100000"/>
                  </a:srgbClr>
                </a:solidFill>
                <a:latin typeface="Microsoft YaHei"/>
                <a:ea typeface="Microsoft YaHei"/>
                <a:cs typeface="Microsoft YaHei"/>
              </a:rPr>
              <a:t>1.识记</a:t>
            </a:r>
            <a:r>
              <a:rPr sz="1800" kern="0" spc="-10" dirty="0">
                <a:solidFill>
                  <a:srgbClr val="000000">
                    <a:alpha val="100000"/>
                  </a:srgbClr>
                </a:solidFill>
                <a:latin typeface="Microsoft YaHei"/>
                <a:ea typeface="Microsoft YaHei"/>
                <a:cs typeface="Microsoft YaHei"/>
              </a:rPr>
              <a:t>（1）自由主义</a:t>
            </a:r>
            <a:r>
              <a:rPr sz="1800" kern="0" spc="-20" dirty="0">
                <a:solidFill>
                  <a:srgbClr val="000000">
                    <a:alpha val="100000"/>
                  </a:srgbClr>
                </a:solidFill>
                <a:latin typeface="Microsoft YaHei"/>
                <a:ea typeface="Microsoft YaHei"/>
                <a:cs typeface="Microsoft YaHei"/>
              </a:rPr>
              <a:t>保育思想</a:t>
            </a:r>
            <a:endParaRPr lang="Microsoft YaHei" altLang="Microsoft YaHei" sz="1800" dirty="0"/>
          </a:p>
          <a:p>
            <a:pPr marL="149860" algn="l" rtl="0" eaLnBrk="0">
              <a:lnSpc>
                <a:spcPts val="3239"/>
              </a:lnSpc>
              <a:tabLst/>
            </a:pPr>
            <a:r>
              <a:rPr sz="1800" kern="0" spc="-140" dirty="0">
                <a:solidFill>
                  <a:srgbClr val="000000">
                    <a:alpha val="100000"/>
                  </a:srgbClr>
                </a:solidFill>
                <a:latin typeface="Microsoft YaHei"/>
                <a:ea typeface="Microsoft YaHei"/>
                <a:cs typeface="Microsoft YaHei"/>
              </a:rPr>
              <a:t>（2）《幼儿园令》</a:t>
            </a:r>
            <a:endParaRPr lang="Microsoft YaHei" altLang="Microsoft YaHei" sz="1800" dirty="0"/>
          </a:p>
          <a:p>
            <a:pPr marL="149860" algn="l" rtl="0" eaLnBrk="0">
              <a:lnSpc>
                <a:spcPts val="2323"/>
              </a:lnSpc>
              <a:spcBef>
                <a:spcPts val="916"/>
              </a:spcBef>
              <a:tabLst/>
            </a:pPr>
            <a:r>
              <a:rPr sz="1800" kern="0" spc="-140" dirty="0">
                <a:solidFill>
                  <a:srgbClr val="000000">
                    <a:alpha val="100000"/>
                  </a:srgbClr>
                </a:solidFill>
                <a:latin typeface="Microsoft YaHei"/>
                <a:ea typeface="Microsoft YaHei"/>
                <a:cs typeface="Microsoft YaHei"/>
              </a:rPr>
              <a:t>（3）《保育大纲》</a:t>
            </a:r>
            <a:endParaRPr lang="Microsoft YaHei" altLang="Microsoft YaHei" sz="1800" dirty="0"/>
          </a:p>
          <a:p>
            <a:pPr marL="149860" algn="l" rtl="0" eaLnBrk="0">
              <a:lnSpc>
                <a:spcPts val="2323"/>
              </a:lnSpc>
              <a:spcBef>
                <a:spcPts val="916"/>
              </a:spcBef>
              <a:tabLst/>
            </a:pPr>
            <a:r>
              <a:rPr sz="1800" kern="0" spc="-100" dirty="0">
                <a:solidFill>
                  <a:srgbClr val="000000">
                    <a:alpha val="100000"/>
                  </a:srgbClr>
                </a:solidFill>
                <a:latin typeface="Microsoft YaHei"/>
                <a:ea typeface="Microsoft YaHei"/>
                <a:cs typeface="Microsoft YaHei"/>
              </a:rPr>
              <a:t>（4）《幼儿园教育大纲》</a:t>
            </a:r>
            <a:endParaRPr lang="Microsoft YaHei" altLang="Microsoft YaHei" sz="1800" dirty="0"/>
          </a:p>
          <a:p>
            <a:pPr marL="149860" algn="l" rtl="0" eaLnBrk="0">
              <a:lnSpc>
                <a:spcPts val="3239"/>
              </a:lnSpc>
              <a:tabLst/>
            </a:pPr>
            <a:r>
              <a:rPr sz="1800" kern="0" spc="-90" dirty="0">
                <a:solidFill>
                  <a:srgbClr val="000000">
                    <a:alpha val="100000"/>
                  </a:srgbClr>
                </a:solidFill>
                <a:latin typeface="Microsoft YaHei"/>
                <a:ea typeface="Microsoft YaHei"/>
                <a:cs typeface="Microsoft YaHei"/>
              </a:rPr>
              <a:t>（5）《振兴学前教育计</a:t>
            </a:r>
            <a:r>
              <a:rPr sz="1800" kern="0" spc="-100" dirty="0">
                <a:solidFill>
                  <a:srgbClr val="000000">
                    <a:alpha val="100000"/>
                  </a:srgbClr>
                </a:solidFill>
                <a:latin typeface="Microsoft YaHei"/>
                <a:ea typeface="Microsoft YaHei"/>
                <a:cs typeface="Microsoft YaHei"/>
              </a:rPr>
              <a:t>划》</a:t>
            </a:r>
            <a:endParaRPr lang="Microsoft YaHei" altLang="Microsoft YaHei" sz="1800" dirty="0"/>
          </a:p>
          <a:p>
            <a:pPr marL="149860" algn="l" rtl="0" eaLnBrk="0">
              <a:lnSpc>
                <a:spcPts val="2323"/>
              </a:lnSpc>
              <a:spcBef>
                <a:spcPts val="916"/>
              </a:spcBef>
              <a:tabLst/>
            </a:pPr>
            <a:r>
              <a:rPr sz="1800" kern="0" spc="-70" dirty="0">
                <a:solidFill>
                  <a:srgbClr val="000000">
                    <a:alpha val="100000"/>
                  </a:srgbClr>
                </a:solidFill>
                <a:latin typeface="Microsoft YaHei"/>
                <a:ea typeface="Microsoft YaHei"/>
                <a:cs typeface="Microsoft YaHei"/>
              </a:rPr>
              <a:t>（6）《二十一世纪</a:t>
            </a:r>
            <a:r>
              <a:rPr sz="1800" kern="0" spc="-80" dirty="0">
                <a:solidFill>
                  <a:srgbClr val="000000">
                    <a:alpha val="100000"/>
                  </a:srgbClr>
                </a:solidFill>
                <a:latin typeface="Microsoft YaHei"/>
                <a:ea typeface="Microsoft YaHei"/>
                <a:cs typeface="Microsoft YaHei"/>
              </a:rPr>
              <a:t>教育新生计划》</a:t>
            </a:r>
            <a:endParaRPr lang="Microsoft YaHei" altLang="Microsoft YaHei" sz="1800" dirty="0"/>
          </a:p>
          <a:p>
            <a:pPr marL="149860" algn="l" rtl="0" eaLnBrk="0">
              <a:lnSpc>
                <a:spcPts val="2323"/>
              </a:lnSpc>
              <a:spcBef>
                <a:spcPts val="916"/>
              </a:spcBef>
              <a:tabLst/>
            </a:pPr>
            <a:r>
              <a:rPr sz="1800" kern="0" spc="-150" dirty="0">
                <a:solidFill>
                  <a:srgbClr val="000000">
                    <a:alpha val="100000"/>
                  </a:srgbClr>
                </a:solidFill>
                <a:latin typeface="Microsoft YaHei"/>
                <a:ea typeface="Microsoft YaHei"/>
                <a:cs typeface="Microsoft YaHei"/>
              </a:rPr>
              <a:t>（7）幼保一元化</a:t>
            </a:r>
            <a:endParaRPr lang="Microsoft YaHei" altLang="Microsoft YaHei" sz="1800" dirty="0"/>
          </a:p>
          <a:p>
            <a:pPr marL="149860" algn="l" rtl="0" eaLnBrk="0">
              <a:lnSpc>
                <a:spcPts val="3240"/>
              </a:lnSpc>
              <a:tabLst/>
            </a:pPr>
            <a:r>
              <a:rPr sz="1700" kern="0" spc="-110" dirty="0">
                <a:solidFill>
                  <a:srgbClr val="000000">
                    <a:alpha val="100000"/>
                  </a:srgbClr>
                </a:solidFill>
                <a:latin typeface="Microsoft YaHei"/>
                <a:ea typeface="Microsoft YaHei"/>
                <a:cs typeface="Microsoft YaHei"/>
              </a:rPr>
              <a:t>（8）井深大</a:t>
            </a:r>
            <a:endParaRPr lang="Microsoft YaHei" altLang="Microsoft YaHei" sz="1700" dirty="0"/>
          </a:p>
          <a:p>
            <a:pPr marL="149860" algn="l" rtl="0" eaLnBrk="0">
              <a:lnSpc>
                <a:spcPts val="2323"/>
              </a:lnSpc>
              <a:spcBef>
                <a:spcPts val="916"/>
              </a:spcBef>
              <a:tabLst/>
            </a:pPr>
            <a:r>
              <a:rPr sz="1700" kern="0" spc="-80" dirty="0">
                <a:solidFill>
                  <a:srgbClr val="000000">
                    <a:alpha val="100000"/>
                  </a:srgbClr>
                </a:solidFill>
                <a:latin typeface="Microsoft YaHei"/>
                <a:ea typeface="Microsoft YaHei"/>
                <a:cs typeface="Microsoft YaHei"/>
              </a:rPr>
              <a:t>（9）铃木镇一</a:t>
            </a:r>
            <a:endParaRPr lang="Microsoft YaHei" altLang="Microsoft YaHei" sz="1700" dirty="0"/>
          </a:p>
          <a:p>
            <a:pPr marL="12700" algn="l" rtl="0" eaLnBrk="0">
              <a:lnSpc>
                <a:spcPct val="95000"/>
              </a:lnSpc>
              <a:spcBef>
                <a:spcPts val="1264"/>
              </a:spcBef>
              <a:tabLst/>
            </a:pPr>
            <a:r>
              <a:rPr sz="1700" b="1" kern="0" spc="-110" dirty="0">
                <a:solidFill>
                  <a:srgbClr val="00B075">
                    <a:alpha val="100000"/>
                  </a:srgbClr>
                </a:solidFill>
                <a:latin typeface="Microsoft YaHei"/>
                <a:ea typeface="Microsoft YaHei"/>
                <a:cs typeface="Microsoft YaHei"/>
              </a:rPr>
              <a:t>2.领会：</a:t>
            </a:r>
            <a:endParaRPr lang="Microsoft YaHei" altLang="Microsoft YaHei" sz="1700" dirty="0"/>
          </a:p>
          <a:p>
            <a:pPr marL="149860" algn="l" rtl="0" eaLnBrk="0">
              <a:lnSpc>
                <a:spcPts val="2323"/>
              </a:lnSpc>
              <a:spcBef>
                <a:spcPts val="954"/>
              </a:spcBef>
              <a:tabLst/>
            </a:pPr>
            <a:r>
              <a:rPr sz="1800" kern="0" spc="-40" dirty="0">
                <a:solidFill>
                  <a:srgbClr val="000000">
                    <a:alpha val="100000"/>
                  </a:srgbClr>
                </a:solidFill>
                <a:latin typeface="Microsoft YaHei"/>
                <a:ea typeface="Microsoft YaHei"/>
                <a:cs typeface="Microsoft YaHei"/>
              </a:rPr>
              <a:t>（1）分析自由主义保育</a:t>
            </a:r>
            <a:r>
              <a:rPr sz="1800" kern="0" spc="-50" dirty="0">
                <a:solidFill>
                  <a:srgbClr val="000000">
                    <a:alpha val="100000"/>
                  </a:srgbClr>
                </a:solidFill>
                <a:latin typeface="Microsoft YaHei"/>
                <a:ea typeface="Microsoft YaHei"/>
                <a:cs typeface="Microsoft YaHei"/>
              </a:rPr>
              <a:t>思想与《幼稚园令》的颁布的关系</a:t>
            </a:r>
            <a:endParaRPr lang="Microsoft YaHei" altLang="Microsoft YaHei" sz="1800" dirty="0"/>
          </a:p>
          <a:p>
            <a:pPr marL="149860" algn="l" rtl="0" eaLnBrk="0">
              <a:lnSpc>
                <a:spcPts val="3239"/>
              </a:lnSpc>
              <a:tabLst/>
            </a:pPr>
            <a:r>
              <a:rPr sz="1800" kern="0" spc="-50" dirty="0">
                <a:solidFill>
                  <a:srgbClr val="000000">
                    <a:alpha val="100000"/>
                  </a:srgbClr>
                </a:solidFill>
                <a:latin typeface="Microsoft YaHei"/>
                <a:ea typeface="Microsoft YaHei"/>
                <a:cs typeface="Microsoft YaHei"/>
              </a:rPr>
              <a:t>（2）《幼儿园教育大纲》产生和修改的背</a:t>
            </a:r>
            <a:r>
              <a:rPr sz="1800" kern="0" spc="-60" dirty="0">
                <a:solidFill>
                  <a:srgbClr val="000000">
                    <a:alpha val="100000"/>
                  </a:srgbClr>
                </a:solidFill>
                <a:latin typeface="Microsoft YaHei"/>
                <a:ea typeface="Microsoft YaHei"/>
                <a:cs typeface="Microsoft YaHei"/>
              </a:rPr>
              <a:t>景和意义</a:t>
            </a:r>
            <a:endParaRPr lang="Microsoft YaHei" altLang="Microsoft YaHei" sz="1800" dirty="0"/>
          </a:p>
          <a:p>
            <a:pPr algn="l" rtl="0" eaLnBrk="0">
              <a:lnSpc>
                <a:spcPct val="103000"/>
              </a:lnSpc>
              <a:tabLst/>
            </a:pPr>
            <a:endParaRPr lang="Arial" altLang="Arial" sz="1000" dirty="0"/>
          </a:p>
          <a:p>
            <a:pPr algn="l" rtl="0" eaLnBrk="0">
              <a:lnSpc>
                <a:spcPct val="7978"/>
              </a:lnSpc>
              <a:tabLst/>
            </a:pPr>
            <a:endParaRPr lang="Arial" altLang="Arial" sz="100" dirty="0"/>
          </a:p>
          <a:p>
            <a:pPr marL="18415" algn="l" rtl="0" eaLnBrk="0">
              <a:lnSpc>
                <a:spcPct val="91000"/>
              </a:lnSpc>
              <a:tabLst/>
            </a:pPr>
            <a:r>
              <a:rPr sz="1800" b="1" kern="0" spc="-30" dirty="0">
                <a:solidFill>
                  <a:srgbClr val="00B075">
                    <a:alpha val="100000"/>
                  </a:srgbClr>
                </a:solidFill>
                <a:latin typeface="Microsoft YaHei"/>
                <a:ea typeface="Microsoft YaHei"/>
                <a:cs typeface="Microsoft YaHei"/>
              </a:rPr>
              <a:t>3.应用：</a:t>
            </a:r>
            <a:r>
              <a:rPr sz="1800" b="1" kern="0" spc="270" dirty="0">
                <a:solidFill>
                  <a:srgbClr val="00B075">
                    <a:alpha val="100000"/>
                  </a:srgbClr>
                </a:solidFill>
                <a:latin typeface="Microsoft YaHei"/>
                <a:ea typeface="Microsoft YaHei"/>
                <a:cs typeface="Microsoft YaHei"/>
              </a:rPr>
              <a:t> </a:t>
            </a:r>
            <a:r>
              <a:rPr sz="1800" kern="0" spc="-30" dirty="0">
                <a:solidFill>
                  <a:srgbClr val="000000">
                    <a:alpha val="100000"/>
                  </a:srgbClr>
                </a:solidFill>
                <a:latin typeface="Microsoft YaHei"/>
                <a:ea typeface="Microsoft YaHei"/>
                <a:cs typeface="Microsoft YaHei"/>
              </a:rPr>
              <a:t>分析和评价战后日本学前教育立法</a:t>
            </a:r>
            <a:r>
              <a:rPr sz="1800" kern="0" spc="-40" dirty="0">
                <a:solidFill>
                  <a:srgbClr val="000000">
                    <a:alpha val="100000"/>
                  </a:srgbClr>
                </a:solidFill>
                <a:latin typeface="Microsoft YaHei"/>
                <a:ea typeface="Microsoft YaHei"/>
                <a:cs typeface="Microsoft YaHei"/>
              </a:rPr>
              <a:t>的内容、发展和意义</a:t>
            </a:r>
            <a:endParaRPr lang="Microsoft YaHei" altLang="Microsoft YaHei" sz="1800" dirty="0"/>
          </a:p>
        </p:txBody>
      </p:sp>
      <p:sp>
        <p:nvSpPr>
          <p:cNvPr id="4900" name="textbox 490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06</a:t>
            </a:r>
            <a:endParaRPr lang="Calibri" altLang="Calibri" sz="3900" dirty="0"/>
          </a:p>
        </p:txBody>
      </p:sp>
      <p:grpSp>
        <p:nvGrpSpPr>
          <p:cNvPr id="644" name="group 644"/>
          <p:cNvGrpSpPr/>
          <p:nvPr/>
        </p:nvGrpSpPr>
        <p:grpSpPr>
          <a:xfrm rot="21600000">
            <a:off x="1249686" y="902208"/>
            <a:ext cx="960119" cy="391667"/>
            <a:chOff x="0" y="0"/>
            <a:chExt cx="960119" cy="391667"/>
          </a:xfrm>
        </p:grpSpPr>
        <p:sp>
          <p:nvSpPr>
            <p:cNvPr id="4902" name="path"/>
            <p:cNvSpPr/>
            <p:nvPr/>
          </p:nvSpPr>
          <p:spPr>
            <a:xfrm>
              <a:off x="0" y="0"/>
              <a:ext cx="960119" cy="391667"/>
            </a:xfrm>
            <a:custGeom>
              <a:avLst/>
              <a:gdLst/>
              <a:ahLst/>
              <a:cxnLst/>
              <a:rect l="0" t="0" r="0" b="0"/>
              <a:pathLst>
                <a:path w="1511" h="616">
                  <a:moveTo>
                    <a:pt x="3" y="0"/>
                  </a:moveTo>
                  <a:lnTo>
                    <a:pt x="218" y="310"/>
                  </a:lnTo>
                  <a:lnTo>
                    <a:pt x="0" y="616"/>
                  </a:lnTo>
                  <a:lnTo>
                    <a:pt x="1298" y="616"/>
                  </a:lnTo>
                  <a:lnTo>
                    <a:pt x="1511" y="313"/>
                  </a:lnTo>
                  <a:lnTo>
                    <a:pt x="1306"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4904" name="textbox 4904"/>
            <p:cNvSpPr/>
            <p:nvPr/>
          </p:nvSpPr>
          <p:spPr>
            <a:xfrm>
              <a:off x="-12700" y="-12700"/>
              <a:ext cx="985519" cy="441959"/>
            </a:xfrm>
            <a:prstGeom prst="rect">
              <a:avLst/>
            </a:prstGeom>
          </p:spPr>
          <p:txBody>
            <a:bodyPr vert="horz" wrap="square" lIns="0" tIns="0" rIns="0" bIns="0"/>
            <a:lstStyle/>
            <a:p>
              <a:pPr algn="l" rtl="0" eaLnBrk="0">
                <a:lnSpc>
                  <a:spcPct val="102000"/>
                </a:lnSpc>
                <a:tabLst/>
              </a:pPr>
              <a:endParaRPr lang="Arial" altLang="Arial" sz="600" dirty="0"/>
            </a:p>
            <a:p>
              <a:pPr marL="184150" algn="l" rtl="0" eaLnBrk="0">
                <a:lnSpc>
                  <a:spcPct val="91000"/>
                </a:lnSpc>
                <a:spcBef>
                  <a:spcPts val="6"/>
                </a:spcBef>
                <a:tabLst/>
              </a:pPr>
              <a:r>
                <a:rPr sz="1800" b="1" kern="0" spc="-20" dirty="0">
                  <a:solidFill>
                    <a:srgbClr val="000000">
                      <a:alpha val="100000"/>
                    </a:srgbClr>
                  </a:solidFill>
                  <a:latin typeface="Microsoft YaHei"/>
                  <a:ea typeface="Microsoft YaHei"/>
                  <a:cs typeface="Microsoft YaHei"/>
                </a:rPr>
                <a:t>小结：</a:t>
              </a:r>
              <a:endParaRPr lang="Microsoft YaHei" altLang="Microsoft YaHei" sz="1800" dirty="0"/>
            </a:p>
          </p:txBody>
        </p:sp>
      </p:grpSp>
      <p:sp>
        <p:nvSpPr>
          <p:cNvPr id="490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4908" name="textbox 4908"/>
          <p:cNvSpPr/>
          <p:nvPr/>
        </p:nvSpPr>
        <p:spPr>
          <a:xfrm>
            <a:off x="1513394" y="508501"/>
            <a:ext cx="3375025"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现代日本的学前教育发展</a:t>
            </a:r>
            <a:endParaRPr lang="Microsoft YaHei" altLang="Microsoft YaHei" sz="2400" dirty="0"/>
          </a:p>
        </p:txBody>
      </p:sp>
      <p:grpSp>
        <p:nvGrpSpPr>
          <p:cNvPr id="646" name="group 646"/>
          <p:cNvGrpSpPr/>
          <p:nvPr/>
        </p:nvGrpSpPr>
        <p:grpSpPr>
          <a:xfrm rot="21600000">
            <a:off x="1584024" y="181482"/>
            <a:ext cx="2600974" cy="199231"/>
            <a:chOff x="0" y="0"/>
            <a:chExt cx="2600974" cy="199231"/>
          </a:xfrm>
        </p:grpSpPr>
        <p:pic>
          <p:nvPicPr>
            <p:cNvPr id="4910" name="picture 4910"/>
            <p:cNvPicPr>
              <a:picLocks noChangeAspect="1"/>
            </p:cNvPicPr>
            <p:nvPr/>
          </p:nvPicPr>
          <p:blipFill>
            <a:blip r:embed="rId3"/>
            <a:stretch>
              <a:fillRect/>
            </a:stretch>
          </p:blipFill>
          <p:spPr>
            <a:xfrm rot="21600000">
              <a:off x="12058" y="11350"/>
              <a:ext cx="2588915" cy="187881"/>
            </a:xfrm>
            <a:prstGeom prst="rect">
              <a:avLst/>
            </a:prstGeom>
          </p:spPr>
        </p:pic>
        <p:sp>
          <p:nvSpPr>
            <p:cNvPr id="4912" name="textbox 4912"/>
            <p:cNvSpPr/>
            <p:nvPr/>
          </p:nvSpPr>
          <p:spPr>
            <a:xfrm>
              <a:off x="-12700" y="-12700"/>
              <a:ext cx="262699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第十一章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外国现代学前教育发展</a:t>
              </a:r>
              <a:endParaRPr lang="Microsoft YaHei" altLang="Microsoft YaHei" sz="1400" dirty="0"/>
            </a:p>
          </p:txBody>
        </p:sp>
      </p:grpSp>
      <p:sp>
        <p:nvSpPr>
          <p:cNvPr id="491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6" name="picture 4916"/>
          <p:cNvPicPr>
            <a:picLocks noChangeAspect="1"/>
          </p:cNvPicPr>
          <p:nvPr/>
        </p:nvPicPr>
        <p:blipFill>
          <a:blip r:embed="rId2"/>
          <a:stretch>
            <a:fillRect/>
          </a:stretch>
        </p:blipFill>
        <p:spPr>
          <a:xfrm rot="21600000">
            <a:off x="0" y="0"/>
            <a:ext cx="12192000" cy="6858000"/>
          </a:xfrm>
          <a:prstGeom prst="rect">
            <a:avLst/>
          </a:prstGeom>
        </p:spPr>
      </p:pic>
      <p:sp>
        <p:nvSpPr>
          <p:cNvPr id="491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4920" name="picture 4920"/>
          <p:cNvPicPr>
            <a:picLocks noChangeAspect="1"/>
          </p:cNvPicPr>
          <p:nvPr/>
        </p:nvPicPr>
        <p:blipFill>
          <a:blip r:embed="rId3"/>
          <a:stretch>
            <a:fillRect/>
          </a:stretch>
        </p:blipFill>
        <p:spPr>
          <a:xfrm rot="21600000">
            <a:off x="1524000" y="0"/>
            <a:ext cx="9144000" cy="6588238"/>
          </a:xfrm>
          <a:prstGeom prst="rect">
            <a:avLst/>
          </a:prstGeom>
        </p:spPr>
      </p:pic>
      <p:sp>
        <p:nvSpPr>
          <p:cNvPr id="4922" name="textbox 4922"/>
          <p:cNvSpPr/>
          <p:nvPr/>
        </p:nvSpPr>
        <p:spPr>
          <a:xfrm>
            <a:off x="6267491" y="1288845"/>
            <a:ext cx="2346960" cy="575944"/>
          </a:xfrm>
          <a:prstGeom prst="rect">
            <a:avLst/>
          </a:prstGeom>
        </p:spPr>
        <p:txBody>
          <a:bodyPr vert="horz" wrap="square" lIns="0" tIns="0" rIns="0" bIns="0"/>
          <a:lstStyle/>
          <a:p>
            <a:pPr algn="l" rtl="0" eaLnBrk="0">
              <a:lnSpc>
                <a:spcPct val="67250"/>
              </a:lnSpc>
              <a:tabLst/>
            </a:pPr>
            <a:endParaRPr lang="Arial" altLang="Arial" sz="100" dirty="0"/>
          </a:p>
          <a:p>
            <a:pPr marL="12700" algn="l" rtl="0" eaLnBrk="0">
              <a:lnSpc>
                <a:spcPct val="93000"/>
              </a:lnSpc>
              <a:tabLst/>
            </a:pPr>
            <a:r>
              <a:rPr sz="3900" b="1" kern="0" spc="50" dirty="0">
                <a:solidFill>
                  <a:srgbClr val="FF0000">
                    <a:alpha val="100000"/>
                  </a:srgbClr>
                </a:solidFill>
                <a:latin typeface="Microsoft YaHei"/>
                <a:ea typeface="Microsoft YaHei"/>
                <a:cs typeface="Microsoft YaHei"/>
              </a:rPr>
              <a:t>8字形空间</a:t>
            </a:r>
            <a:endParaRPr lang="Microsoft YaHei" altLang="Microsoft YaHei" sz="3900" dirty="0"/>
          </a:p>
        </p:txBody>
      </p:sp>
      <p:sp>
        <p:nvSpPr>
          <p:cNvPr id="492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6" name="picture 4926"/>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8" name="picture 4928"/>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30" name="picture 4930"/>
          <p:cNvPicPr>
            <a:picLocks noChangeAspect="1"/>
          </p:cNvPicPr>
          <p:nvPr/>
        </p:nvPicPr>
        <p:blipFill>
          <a:blip r:embed="rId2"/>
          <a:stretch>
            <a:fillRect/>
          </a:stretch>
        </p:blipFill>
        <p:spPr>
          <a:xfrm rot="21600000">
            <a:off x="0" y="0"/>
            <a:ext cx="12192000" cy="6858000"/>
          </a:xfrm>
          <a:prstGeom prst="rect">
            <a:avLst/>
          </a:prstGeom>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32" name="picture 4932"/>
          <p:cNvPicPr>
            <a:picLocks noChangeAspect="1"/>
          </p:cNvPicPr>
          <p:nvPr/>
        </p:nvPicPr>
        <p:blipFill>
          <a:blip r:embed="rId2"/>
          <a:stretch>
            <a:fillRect/>
          </a:stretch>
        </p:blipFill>
        <p:spPr>
          <a:xfrm rot="21600000">
            <a:off x="0" y="0"/>
            <a:ext cx="12192000" cy="6858000"/>
          </a:xfrm>
          <a:prstGeom prst="rect">
            <a:avLst/>
          </a:prstGeom>
        </p:spPr>
      </p:pic>
      <p:sp>
        <p:nvSpPr>
          <p:cNvPr id="49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4936" name="picture 4936"/>
          <p:cNvPicPr>
            <a:picLocks noChangeAspect="1"/>
          </p:cNvPicPr>
          <p:nvPr/>
        </p:nvPicPr>
        <p:blipFill>
          <a:blip r:embed="rId3"/>
          <a:stretch>
            <a:fillRect/>
          </a:stretch>
        </p:blipFill>
        <p:spPr>
          <a:xfrm rot="21600000">
            <a:off x="1524000" y="10681"/>
            <a:ext cx="9144000" cy="6597383"/>
          </a:xfrm>
          <a:prstGeom prst="rect">
            <a:avLst/>
          </a:prstGeom>
        </p:spPr>
      </p:pic>
      <p:sp>
        <p:nvSpPr>
          <p:cNvPr id="4938" name="textbox 4938"/>
          <p:cNvSpPr/>
          <p:nvPr/>
        </p:nvSpPr>
        <p:spPr>
          <a:xfrm>
            <a:off x="7621707" y="1093869"/>
            <a:ext cx="2048510" cy="576580"/>
          </a:xfrm>
          <a:prstGeom prst="rect">
            <a:avLst/>
          </a:prstGeom>
        </p:spPr>
        <p:txBody>
          <a:bodyPr vert="horz" wrap="square" lIns="0" tIns="0" rIns="0" bIns="0"/>
          <a:lstStyle/>
          <a:p>
            <a:pPr algn="l" rtl="0" eaLnBrk="0">
              <a:lnSpc>
                <a:spcPct val="71988"/>
              </a:lnSpc>
              <a:tabLst/>
            </a:pPr>
            <a:endParaRPr lang="Arial" altLang="Arial" sz="100" dirty="0"/>
          </a:p>
          <a:p>
            <a:pPr marL="12700" algn="l" rtl="0" eaLnBrk="0">
              <a:lnSpc>
                <a:spcPct val="93000"/>
              </a:lnSpc>
              <a:tabLst/>
            </a:pPr>
            <a:r>
              <a:rPr sz="3900" b="1" kern="0" spc="70" dirty="0">
                <a:solidFill>
                  <a:srgbClr val="FF0000">
                    <a:alpha val="100000"/>
                  </a:srgbClr>
                </a:solidFill>
                <a:latin typeface="Microsoft YaHei"/>
                <a:ea typeface="Microsoft YaHei"/>
                <a:cs typeface="Microsoft YaHei"/>
              </a:rPr>
              <a:t>抗震教育</a:t>
            </a:r>
            <a:endParaRPr lang="Microsoft YaHei" altLang="Microsoft YaHei" sz="3900" dirty="0"/>
          </a:p>
        </p:txBody>
      </p:sp>
      <p:sp>
        <p:nvSpPr>
          <p:cNvPr id="494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4" name="picture 674"/>
          <p:cNvPicPr>
            <a:picLocks noChangeAspect="1"/>
          </p:cNvPicPr>
          <p:nvPr/>
        </p:nvPicPr>
        <p:blipFill>
          <a:blip r:embed="rId2"/>
          <a:stretch>
            <a:fillRect/>
          </a:stretch>
        </p:blipFill>
        <p:spPr>
          <a:xfrm rot="21600000">
            <a:off x="0" y="0"/>
            <a:ext cx="12192000" cy="6858000"/>
          </a:xfrm>
          <a:prstGeom prst="rect">
            <a:avLst/>
          </a:prstGeom>
        </p:spPr>
      </p:pic>
      <p:sp>
        <p:nvSpPr>
          <p:cNvPr id="67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92" name="group 92"/>
          <p:cNvGrpSpPr/>
          <p:nvPr/>
        </p:nvGrpSpPr>
        <p:grpSpPr>
          <a:xfrm rot="21600000">
            <a:off x="422148" y="2471928"/>
            <a:ext cx="11442192" cy="3749040"/>
            <a:chOff x="0" y="0"/>
            <a:chExt cx="11442192" cy="3749040"/>
          </a:xfrm>
        </p:grpSpPr>
        <p:sp>
          <p:nvSpPr>
            <p:cNvPr id="678" name="path"/>
            <p:cNvSpPr/>
            <p:nvPr/>
          </p:nvSpPr>
          <p:spPr>
            <a:xfrm>
              <a:off x="0" y="684276"/>
              <a:ext cx="11442192" cy="3064764"/>
            </a:xfrm>
            <a:custGeom>
              <a:avLst/>
              <a:gdLst/>
              <a:ahLst/>
              <a:cxnLst/>
              <a:rect l="0" t="0" r="0" b="0"/>
              <a:pathLst>
                <a:path w="18019" h="4826">
                  <a:moveTo>
                    <a:pt x="0" y="12"/>
                  </a:moveTo>
                  <a:lnTo>
                    <a:pt x="3458" y="12"/>
                  </a:lnTo>
                  <a:lnTo>
                    <a:pt x="3458" y="4826"/>
                  </a:lnTo>
                  <a:lnTo>
                    <a:pt x="0" y="4826"/>
                  </a:lnTo>
                  <a:lnTo>
                    <a:pt x="0" y="12"/>
                  </a:lnTo>
                  <a:close/>
                </a:path>
                <a:path w="18019" h="4826">
                  <a:moveTo>
                    <a:pt x="3633" y="12"/>
                  </a:moveTo>
                  <a:lnTo>
                    <a:pt x="7092" y="12"/>
                  </a:lnTo>
                  <a:lnTo>
                    <a:pt x="7092" y="4826"/>
                  </a:lnTo>
                  <a:lnTo>
                    <a:pt x="3633" y="4826"/>
                  </a:lnTo>
                  <a:lnTo>
                    <a:pt x="3633" y="12"/>
                  </a:lnTo>
                  <a:close/>
                </a:path>
                <a:path w="18019" h="4826">
                  <a:moveTo>
                    <a:pt x="7276" y="12"/>
                  </a:moveTo>
                  <a:lnTo>
                    <a:pt x="10735" y="12"/>
                  </a:lnTo>
                  <a:lnTo>
                    <a:pt x="10735" y="4826"/>
                  </a:lnTo>
                  <a:lnTo>
                    <a:pt x="7276" y="4826"/>
                  </a:lnTo>
                  <a:lnTo>
                    <a:pt x="7276" y="12"/>
                  </a:lnTo>
                  <a:close/>
                </a:path>
                <a:path w="18019" h="4826">
                  <a:moveTo>
                    <a:pt x="10917" y="12"/>
                  </a:moveTo>
                  <a:lnTo>
                    <a:pt x="14375" y="12"/>
                  </a:lnTo>
                  <a:lnTo>
                    <a:pt x="14375" y="4826"/>
                  </a:lnTo>
                  <a:lnTo>
                    <a:pt x="10917" y="4826"/>
                  </a:lnTo>
                  <a:lnTo>
                    <a:pt x="10917" y="12"/>
                  </a:lnTo>
                  <a:close/>
                </a:path>
                <a:path w="18019" h="4826">
                  <a:moveTo>
                    <a:pt x="14560" y="0"/>
                  </a:moveTo>
                  <a:lnTo>
                    <a:pt x="18019" y="0"/>
                  </a:lnTo>
                  <a:lnTo>
                    <a:pt x="18019" y="4814"/>
                  </a:lnTo>
                  <a:lnTo>
                    <a:pt x="14560" y="4814"/>
                  </a:lnTo>
                  <a:lnTo>
                    <a:pt x="1456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680" name="path"/>
            <p:cNvSpPr/>
            <p:nvPr/>
          </p:nvSpPr>
          <p:spPr>
            <a:xfrm>
              <a:off x="0" y="0"/>
              <a:ext cx="11442192" cy="691895"/>
            </a:xfrm>
            <a:custGeom>
              <a:avLst/>
              <a:gdLst/>
              <a:ahLst/>
              <a:cxnLst/>
              <a:rect l="0" t="0" r="0" b="0"/>
              <a:pathLst>
                <a:path w="18019" h="1089">
                  <a:moveTo>
                    <a:pt x="0" y="0"/>
                  </a:moveTo>
                  <a:lnTo>
                    <a:pt x="3458" y="0"/>
                  </a:lnTo>
                  <a:lnTo>
                    <a:pt x="3458" y="1077"/>
                  </a:lnTo>
                  <a:lnTo>
                    <a:pt x="0" y="1077"/>
                  </a:lnTo>
                  <a:lnTo>
                    <a:pt x="0" y="0"/>
                  </a:lnTo>
                  <a:close/>
                </a:path>
                <a:path w="18019" h="1089">
                  <a:moveTo>
                    <a:pt x="3671" y="0"/>
                  </a:moveTo>
                  <a:lnTo>
                    <a:pt x="7130" y="0"/>
                  </a:lnTo>
                  <a:lnTo>
                    <a:pt x="7130" y="1077"/>
                  </a:lnTo>
                  <a:lnTo>
                    <a:pt x="3671" y="1077"/>
                  </a:lnTo>
                  <a:lnTo>
                    <a:pt x="3671" y="0"/>
                  </a:lnTo>
                  <a:close/>
                </a:path>
                <a:path w="18019" h="1089">
                  <a:moveTo>
                    <a:pt x="7276" y="0"/>
                  </a:moveTo>
                  <a:lnTo>
                    <a:pt x="10735" y="0"/>
                  </a:lnTo>
                  <a:lnTo>
                    <a:pt x="10735" y="1077"/>
                  </a:lnTo>
                  <a:lnTo>
                    <a:pt x="7276" y="1077"/>
                  </a:lnTo>
                  <a:lnTo>
                    <a:pt x="7276" y="0"/>
                  </a:lnTo>
                  <a:close/>
                </a:path>
                <a:path w="18019" h="1089">
                  <a:moveTo>
                    <a:pt x="10917" y="0"/>
                  </a:moveTo>
                  <a:lnTo>
                    <a:pt x="14375" y="0"/>
                  </a:lnTo>
                  <a:lnTo>
                    <a:pt x="14375" y="1077"/>
                  </a:lnTo>
                  <a:lnTo>
                    <a:pt x="10917" y="1077"/>
                  </a:lnTo>
                  <a:lnTo>
                    <a:pt x="10917" y="0"/>
                  </a:lnTo>
                  <a:close/>
                </a:path>
                <a:path w="18019" h="1089">
                  <a:moveTo>
                    <a:pt x="14560" y="11"/>
                  </a:moveTo>
                  <a:lnTo>
                    <a:pt x="18019" y="11"/>
                  </a:lnTo>
                  <a:lnTo>
                    <a:pt x="18019" y="1089"/>
                  </a:lnTo>
                  <a:lnTo>
                    <a:pt x="14560" y="1089"/>
                  </a:lnTo>
                  <a:lnTo>
                    <a:pt x="14560" y="11"/>
                  </a:lnTo>
                  <a:close/>
                </a:path>
              </a:pathLst>
            </a:custGeom>
            <a:solidFill>
              <a:srgbClr val="F5A63E">
                <a:alpha val="100000"/>
              </a:srgbClr>
            </a:solidFill>
            <a:ln cap="flat">
              <a:noFill/>
              <a:prstDash val="solid"/>
              <a:miter lim="0"/>
            </a:ln>
          </p:spPr>
          <p:txBody>
            <a:bodyPr rtlCol="0"/>
            <a:lstStyle/>
            <a:p>
              <a:pPr algn="ctr"/>
              <a:endParaRPr lang="zh-CN" altLang="en-US"/>
            </a:p>
          </p:txBody>
        </p:sp>
      </p:grpSp>
      <p:graphicFrame>
        <p:nvGraphicFramePr>
          <p:cNvPr id="682" name="table 682"/>
          <p:cNvGraphicFramePr>
            <a:graphicFrameLocks noGrp="1"/>
          </p:cNvGraphicFramePr>
          <p:nvPr/>
        </p:nvGraphicFramePr>
        <p:xfrm>
          <a:off x="5137192" y="3424655"/>
          <a:ext cx="4271010" cy="974089"/>
        </p:xfrm>
        <a:graphic>
          <a:graphicData uri="http://schemas.openxmlformats.org/drawingml/2006/table">
            <a:tbl>
              <a:tblPr/>
              <a:tblGrid>
                <a:gridCol w="2098675"/>
                <a:gridCol w="2172335"/>
              </a:tblGrid>
              <a:tr h="974089">
                <a:tc>
                  <a:txBody>
                    <a:bodyPr/>
                    <a:lstStyle/>
                    <a:p>
                      <a:pPr algn="l" rtl="0" eaLnBrk="0">
                        <a:lnSpc>
                          <a:spcPct val="85000"/>
                        </a:lnSpc>
                        <a:spcBef>
                          <a:spcPts val="6"/>
                        </a:spcBef>
                        <a:tabLst/>
                      </a:pPr>
                      <a:r>
                        <a:rPr sz="1800" kern="0" spc="50" dirty="0">
                          <a:solidFill>
                            <a:srgbClr val="000000">
                              <a:alpha val="100000"/>
                            </a:srgbClr>
                          </a:solidFill>
                          <a:latin typeface="Microsoft YaHei"/>
                          <a:ea typeface="Microsoft YaHei"/>
                          <a:cs typeface="Microsoft YaHei"/>
                        </a:rPr>
                        <a:t>对所有子女一视同</a:t>
                      </a:r>
                      <a:endParaRPr lang="Microsoft YaHei" altLang="Microsoft YaHei" sz="1800" dirty="0"/>
                    </a:p>
                    <a:p>
                      <a:pPr algn="l" rtl="0" eaLnBrk="0">
                        <a:lnSpc>
                          <a:spcPct val="133000"/>
                        </a:lnSpc>
                        <a:spcBef>
                          <a:spcPts val="33"/>
                        </a:spcBef>
                        <a:tabLst/>
                      </a:pPr>
                      <a:r>
                        <a:rPr sz="1800" kern="0" spc="50" dirty="0">
                          <a:solidFill>
                            <a:srgbClr val="000000">
                              <a:alpha val="100000"/>
                            </a:srgbClr>
                          </a:solidFill>
                          <a:latin typeface="Microsoft YaHei"/>
                          <a:ea typeface="Microsoft YaHei"/>
                          <a:cs typeface="Microsoft YaHei"/>
                        </a:rPr>
                        <a:t>仁，免生娇气与怨</a:t>
                      </a:r>
                      <a:r>
                        <a:rPr sz="1800" kern="0" spc="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气，致兄弟不睦</a:t>
                      </a:r>
                      <a:endParaRPr lang="Microsoft YaHei" altLang="Microsoft YaHei" sz="1800" dirty="0"/>
                    </a:p>
                  </a:txBody>
                  <a:tcPr marL="0" marR="0" marT="814" marB="0" vert="horz">
                    <a:lnL>
                      <a:noFill/>
                    </a:lnL>
                    <a:lnR>
                      <a:noFill/>
                    </a:lnR>
                    <a:lnT>
                      <a:noFill/>
                    </a:lnT>
                    <a:lnB>
                      <a:noFill/>
                    </a:lnB>
                  </a:tcPr>
                </a:tc>
                <a:tc>
                  <a:txBody>
                    <a:bodyPr/>
                    <a:lstStyle/>
                    <a:p>
                      <a:pPr algn="l" rtl="0" eaLnBrk="0">
                        <a:lnSpc>
                          <a:spcPct val="12396"/>
                        </a:lnSpc>
                        <a:tabLst/>
                      </a:pPr>
                      <a:endParaRPr lang="Arial" altLang="Arial" sz="100" dirty="0"/>
                    </a:p>
                    <a:p>
                      <a:pPr marL="212725" algn="l" rtl="0" eaLnBrk="0">
                        <a:lnSpc>
                          <a:spcPct val="85000"/>
                        </a:lnSpc>
                        <a:tabLst/>
                      </a:pPr>
                      <a:r>
                        <a:rPr sz="1800" kern="0" spc="-140" dirty="0">
                          <a:solidFill>
                            <a:srgbClr val="000000">
                              <a:alpha val="100000"/>
                            </a:srgbClr>
                          </a:solidFill>
                          <a:latin typeface="Microsoft YaHei"/>
                          <a:ea typeface="Microsoft YaHei"/>
                          <a:cs typeface="Microsoft YaHei"/>
                        </a:rPr>
                        <a:t>儒家五经兼及百家，</a:t>
                      </a:r>
                      <a:endParaRPr lang="Microsoft YaHei" altLang="Microsoft YaHei" sz="1800" dirty="0"/>
                    </a:p>
                    <a:p>
                      <a:pPr marL="212725" algn="l" rtl="0" eaLnBrk="0">
                        <a:lnSpc>
                          <a:spcPts val="2903"/>
                        </a:lnSpc>
                        <a:tabLst/>
                      </a:pPr>
                      <a:r>
                        <a:rPr sz="1700" kern="0" spc="-100" dirty="0">
                          <a:solidFill>
                            <a:srgbClr val="000000">
                              <a:alpha val="100000"/>
                            </a:srgbClr>
                          </a:solidFill>
                          <a:latin typeface="Microsoft YaHei"/>
                          <a:ea typeface="Microsoft YaHei"/>
                          <a:cs typeface="Microsoft YaHei"/>
                        </a:rPr>
                        <a:t>琴棋书画文学；</a:t>
                      </a:r>
                      <a:endParaRPr lang="Microsoft YaHei" altLang="Microsoft YaHei" sz="1700" dirty="0"/>
                    </a:p>
                    <a:p>
                      <a:pPr algn="l" rtl="0" eaLnBrk="0">
                        <a:lnSpc>
                          <a:spcPct val="111000"/>
                        </a:lnSpc>
                        <a:tabLst/>
                      </a:pPr>
                      <a:endParaRPr lang="Arial" altLang="Arial" sz="800" dirty="0"/>
                    </a:p>
                    <a:p>
                      <a:pPr algn="l" rtl="0" eaLnBrk="0">
                        <a:lnSpc>
                          <a:spcPct val="6425"/>
                        </a:lnSpc>
                        <a:tabLst/>
                      </a:pPr>
                      <a:endParaRPr lang="Arial" altLang="Arial" sz="100" dirty="0"/>
                    </a:p>
                    <a:p>
                      <a:pPr marL="214629" algn="l" rtl="0" eaLnBrk="0">
                        <a:lnSpc>
                          <a:spcPct val="83000"/>
                        </a:lnSpc>
                        <a:tabLst/>
                      </a:pPr>
                      <a:r>
                        <a:rPr sz="1800" kern="0" spc="40" dirty="0">
                          <a:solidFill>
                            <a:srgbClr val="000000">
                              <a:alpha val="100000"/>
                            </a:srgbClr>
                          </a:solidFill>
                          <a:latin typeface="Microsoft YaHei"/>
                          <a:ea typeface="Microsoft YaHei"/>
                          <a:cs typeface="Microsoft YaHei"/>
                        </a:rPr>
                        <a:t>学以致用</a:t>
                      </a:r>
                      <a:endParaRPr lang="Microsoft YaHei" altLang="Microsoft YaHei" sz="1800" dirty="0"/>
                    </a:p>
                  </a:txBody>
                  <a:tcPr marL="0" marR="0" marT="0" marB="0" vert="horz">
                    <a:lnL>
                      <a:noFill/>
                    </a:lnL>
                    <a:lnR>
                      <a:noFill/>
                    </a:lnR>
                    <a:lnT>
                      <a:noFill/>
                    </a:lnT>
                    <a:lnB>
                      <a:noFill/>
                    </a:lnB>
                  </a:tcPr>
                </a:tc>
              </a:tr>
            </a:tbl>
          </a:graphicData>
        </a:graphic>
      </p:graphicFrame>
      <p:sp>
        <p:nvSpPr>
          <p:cNvPr id="684" name="textbox 684"/>
          <p:cNvSpPr/>
          <p:nvPr/>
        </p:nvSpPr>
        <p:spPr>
          <a:xfrm>
            <a:off x="2834575" y="2662224"/>
            <a:ext cx="1913254" cy="2141220"/>
          </a:xfrm>
          <a:prstGeom prst="rect">
            <a:avLst/>
          </a:prstGeom>
        </p:spPr>
        <p:txBody>
          <a:bodyPr vert="horz" wrap="square" lIns="0" tIns="0" rIns="0" bIns="0"/>
          <a:lstStyle/>
          <a:p>
            <a:pPr algn="l" rtl="0" eaLnBrk="0">
              <a:lnSpc>
                <a:spcPct val="78808"/>
              </a:lnSpc>
              <a:tabLst/>
            </a:pPr>
            <a:endParaRPr lang="Arial" altLang="Arial" sz="100" dirty="0"/>
          </a:p>
          <a:p>
            <a:pPr marL="93344" algn="l" rtl="0" eaLnBrk="0">
              <a:lnSpc>
                <a:spcPct val="91000"/>
              </a:lnSpc>
              <a:tabLst/>
            </a:pPr>
            <a:r>
              <a:rPr sz="2400" kern="0" spc="-30" dirty="0">
                <a:solidFill>
                  <a:srgbClr val="FFFFFF">
                    <a:alpha val="100000"/>
                  </a:srgbClr>
                </a:solidFill>
                <a:latin typeface="Microsoft YaHei"/>
                <a:ea typeface="Microsoft YaHei"/>
                <a:cs typeface="Microsoft YaHei"/>
              </a:rPr>
              <a:t>2、慈严相济</a:t>
            </a:r>
            <a:endParaRPr lang="Microsoft YaHei" altLang="Microsoft YaHei" sz="2400" dirty="0"/>
          </a:p>
          <a:p>
            <a:pPr algn="l" rtl="0" eaLnBrk="0">
              <a:lnSpc>
                <a:spcPct val="115000"/>
              </a:lnSpc>
              <a:tabLst/>
            </a:pPr>
            <a:endParaRPr lang="Arial" altLang="Arial" sz="1000" dirty="0"/>
          </a:p>
          <a:p>
            <a:pPr algn="l" rtl="0" eaLnBrk="0">
              <a:lnSpc>
                <a:spcPct val="115000"/>
              </a:lnSpc>
              <a:tabLst/>
            </a:pPr>
            <a:endParaRPr lang="Arial" altLang="Arial" sz="1000" dirty="0"/>
          </a:p>
          <a:p>
            <a:pPr marL="12700" algn="l" rtl="0" eaLnBrk="0">
              <a:lnSpc>
                <a:spcPct val="85000"/>
              </a:lnSpc>
              <a:spcBef>
                <a:spcPts val="543"/>
              </a:spcBef>
              <a:tabLst/>
            </a:pPr>
            <a:r>
              <a:rPr sz="1800" kern="0" spc="-100" dirty="0">
                <a:solidFill>
                  <a:srgbClr val="000000">
                    <a:alpha val="100000"/>
                  </a:srgbClr>
                </a:solidFill>
                <a:latin typeface="Microsoft YaHei"/>
                <a:ea typeface="Microsoft YaHei"/>
                <a:cs typeface="Microsoft YaHei"/>
              </a:rPr>
              <a:t>反对无教而有爱；</a:t>
            </a:r>
            <a:endParaRPr lang="Microsoft YaHei" altLang="Microsoft YaHei" sz="1800" dirty="0"/>
          </a:p>
          <a:p>
            <a:pPr marL="14604" indent="635" algn="l" rtl="0" eaLnBrk="0">
              <a:lnSpc>
                <a:spcPct val="137000"/>
              </a:lnSpc>
              <a:spcBef>
                <a:spcPts val="28"/>
              </a:spcBef>
              <a:tabLst/>
            </a:pPr>
            <a:r>
              <a:rPr sz="1800" kern="0" spc="50" dirty="0">
                <a:solidFill>
                  <a:srgbClr val="000000">
                    <a:alpha val="100000"/>
                  </a:srgbClr>
                </a:solidFill>
                <a:latin typeface="Microsoft YaHei"/>
                <a:ea typeface="Microsoft YaHei"/>
                <a:cs typeface="Microsoft YaHei"/>
              </a:rPr>
              <a:t>主张体罚“笞怒废</a:t>
            </a:r>
            <a:r>
              <a:rPr sz="1800" kern="0" spc="2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于家，则竖子之过</a:t>
            </a:r>
            <a:r>
              <a:rPr sz="1800" kern="0" spc="20" dirty="0">
                <a:solidFill>
                  <a:srgbClr val="000000">
                    <a:alpha val="100000"/>
                  </a:srgbClr>
                </a:solidFill>
                <a:latin typeface="Microsoft YaHei"/>
                <a:ea typeface="Microsoft YaHei"/>
                <a:cs typeface="Microsoft YaHei"/>
              </a:rPr>
              <a:t> </a:t>
            </a:r>
            <a:r>
              <a:rPr sz="1800" kern="0" spc="-40" dirty="0">
                <a:solidFill>
                  <a:srgbClr val="000000">
                    <a:alpha val="100000"/>
                  </a:srgbClr>
                </a:solidFill>
                <a:latin typeface="Microsoft YaHei"/>
                <a:ea typeface="Microsoft YaHei"/>
                <a:cs typeface="Microsoft YaHei"/>
              </a:rPr>
              <a:t>立见”。</a:t>
            </a:r>
            <a:endParaRPr lang="Microsoft YaHei" altLang="Microsoft YaHei" sz="1800" dirty="0"/>
          </a:p>
        </p:txBody>
      </p:sp>
      <p:sp>
        <p:nvSpPr>
          <p:cNvPr id="686" name="textbox 686"/>
          <p:cNvSpPr/>
          <p:nvPr/>
        </p:nvSpPr>
        <p:spPr>
          <a:xfrm>
            <a:off x="9805485" y="2670675"/>
            <a:ext cx="2101850" cy="1377314"/>
          </a:xfrm>
          <a:prstGeom prst="rect">
            <a:avLst/>
          </a:prstGeom>
        </p:spPr>
        <p:txBody>
          <a:bodyPr vert="horz" wrap="square" lIns="0" tIns="0" rIns="0" bIns="0"/>
          <a:lstStyle/>
          <a:p>
            <a:pPr algn="l" rtl="0" eaLnBrk="0">
              <a:lnSpc>
                <a:spcPct val="93133"/>
              </a:lnSpc>
              <a:tabLst/>
            </a:pPr>
            <a:endParaRPr lang="Arial" altLang="Arial" sz="100" dirty="0"/>
          </a:p>
          <a:p>
            <a:pPr marL="43815" algn="l" rtl="0" eaLnBrk="0">
              <a:lnSpc>
                <a:spcPct val="90000"/>
              </a:lnSpc>
              <a:tabLst/>
            </a:pPr>
            <a:r>
              <a:rPr sz="2400" kern="0" spc="-50" dirty="0">
                <a:solidFill>
                  <a:srgbClr val="FFFFFF">
                    <a:alpha val="100000"/>
                  </a:srgbClr>
                </a:solidFill>
                <a:latin typeface="Microsoft YaHei"/>
                <a:ea typeface="Microsoft YaHei"/>
                <a:cs typeface="Microsoft YaHei"/>
              </a:rPr>
              <a:t>5、风化熏陶</a:t>
            </a:r>
            <a:endParaRPr lang="Microsoft YaHei" altLang="Microsoft YaHei" sz="2400" dirty="0"/>
          </a:p>
          <a:p>
            <a:pPr algn="l" rtl="0" eaLnBrk="0">
              <a:lnSpc>
                <a:spcPct val="115000"/>
              </a:lnSpc>
              <a:tabLst/>
            </a:pPr>
            <a:endParaRPr lang="Arial" altLang="Arial" sz="1000" dirty="0"/>
          </a:p>
          <a:p>
            <a:pPr algn="l" rtl="0" eaLnBrk="0">
              <a:lnSpc>
                <a:spcPct val="115000"/>
              </a:lnSpc>
              <a:tabLst/>
            </a:pPr>
            <a:endParaRPr lang="Arial" altLang="Arial" sz="1000" dirty="0"/>
          </a:p>
          <a:p>
            <a:pPr marL="12700" algn="l" rtl="0" eaLnBrk="0">
              <a:lnSpc>
                <a:spcPct val="85000"/>
              </a:lnSpc>
              <a:spcBef>
                <a:spcPts val="543"/>
              </a:spcBef>
              <a:tabLst/>
            </a:pPr>
            <a:r>
              <a:rPr sz="1800" kern="0" spc="-50" dirty="0">
                <a:solidFill>
                  <a:srgbClr val="000000">
                    <a:alpha val="100000"/>
                  </a:srgbClr>
                </a:solidFill>
                <a:latin typeface="Microsoft YaHei"/>
                <a:ea typeface="Microsoft YaHei"/>
                <a:cs typeface="Microsoft YaHei"/>
              </a:rPr>
              <a:t>与善人居，慎交友，</a:t>
            </a:r>
            <a:endParaRPr lang="Microsoft YaHei" altLang="Microsoft YaHei" sz="1800" dirty="0"/>
          </a:p>
          <a:p>
            <a:pPr marL="13970" algn="l" rtl="0" eaLnBrk="0">
              <a:lnSpc>
                <a:spcPts val="2899"/>
              </a:lnSpc>
              <a:tabLst/>
            </a:pPr>
            <a:r>
              <a:rPr sz="1800" kern="0" spc="40" dirty="0">
                <a:solidFill>
                  <a:srgbClr val="000000">
                    <a:alpha val="100000"/>
                  </a:srgbClr>
                </a:solidFill>
                <a:latin typeface="Microsoft YaHei"/>
                <a:ea typeface="Microsoft YaHei"/>
                <a:cs typeface="Microsoft YaHei"/>
              </a:rPr>
              <a:t>交益友</a:t>
            </a:r>
            <a:endParaRPr lang="Microsoft YaHei" altLang="Microsoft YaHei" sz="1800" dirty="0"/>
          </a:p>
        </p:txBody>
      </p:sp>
      <p:sp>
        <p:nvSpPr>
          <p:cNvPr id="688" name="path"/>
          <p:cNvSpPr/>
          <p:nvPr/>
        </p:nvSpPr>
        <p:spPr>
          <a:xfrm>
            <a:off x="1458465" y="947928"/>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690" name="textbox 690"/>
          <p:cNvSpPr/>
          <p:nvPr/>
        </p:nvSpPr>
        <p:spPr>
          <a:xfrm>
            <a:off x="1409674" y="551224"/>
            <a:ext cx="3462020" cy="838200"/>
          </a:xfrm>
          <a:prstGeom prst="rect">
            <a:avLst/>
          </a:prstGeom>
        </p:spPr>
        <p:txBody>
          <a:bodyPr vert="horz" wrap="square" lIns="0" tIns="0" rIns="0" bIns="0"/>
          <a:lstStyle/>
          <a:p>
            <a:pPr algn="l" rtl="0" eaLnBrk="0">
              <a:lnSpc>
                <a:spcPct val="79418"/>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颜之推的家庭教育思想</a:t>
            </a:r>
            <a:endParaRPr lang="Microsoft YaHei" altLang="Microsoft YaHei" sz="2400" dirty="0"/>
          </a:p>
          <a:p>
            <a:pPr algn="l" rtl="0" eaLnBrk="0">
              <a:lnSpc>
                <a:spcPct val="102000"/>
              </a:lnSpc>
              <a:tabLst/>
            </a:pPr>
            <a:endParaRPr lang="Arial" altLang="Arial" sz="1300" dirty="0"/>
          </a:p>
          <a:p>
            <a:pPr algn="r" rtl="0" eaLnBrk="0">
              <a:lnSpc>
                <a:spcPct val="91000"/>
              </a:lnSpc>
              <a:spcBef>
                <a:spcPts val="6"/>
              </a:spcBef>
              <a:tabLst/>
            </a:pPr>
            <a:r>
              <a:rPr sz="2700" kern="0" spc="-40" baseline="13504" dirty="0">
                <a:solidFill>
                  <a:srgbClr val="FFFFFF">
                    <a:alpha val="100000"/>
                  </a:srgbClr>
                </a:solidFill>
                <a:latin typeface="Microsoft YaHei"/>
                <a:ea typeface="Microsoft YaHei"/>
                <a:cs typeface="Microsoft YaHei"/>
              </a:rPr>
              <a:t>二、</a:t>
            </a:r>
            <a:r>
              <a:rPr sz="1700" kern="0" spc="-40" dirty="0">
                <a:solidFill>
                  <a:srgbClr val="FFFFFF">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颜之推家庭教育思想</a:t>
            </a:r>
            <a:endParaRPr lang="Microsoft YaHei" altLang="Microsoft YaHei" sz="2000" dirty="0"/>
          </a:p>
        </p:txBody>
      </p:sp>
      <p:pic>
        <p:nvPicPr>
          <p:cNvPr id="692" name="picture 692"/>
          <p:cNvPicPr>
            <a:picLocks noChangeAspect="1"/>
          </p:cNvPicPr>
          <p:nvPr/>
        </p:nvPicPr>
        <p:blipFill>
          <a:blip r:embed="rId3"/>
          <a:stretch>
            <a:fillRect/>
          </a:stretch>
        </p:blipFill>
        <p:spPr>
          <a:xfrm rot="21600000">
            <a:off x="593873" y="2705664"/>
            <a:ext cx="99351" cy="251741"/>
          </a:xfrm>
          <a:prstGeom prst="rect">
            <a:avLst/>
          </a:prstGeom>
        </p:spPr>
      </p:pic>
      <p:sp>
        <p:nvSpPr>
          <p:cNvPr id="694" name="textbox 694"/>
          <p:cNvSpPr/>
          <p:nvPr/>
        </p:nvSpPr>
        <p:spPr>
          <a:xfrm>
            <a:off x="578959" y="2664663"/>
            <a:ext cx="1953260" cy="1377314"/>
          </a:xfrm>
          <a:prstGeom prst="rect">
            <a:avLst/>
          </a:prstGeom>
        </p:spPr>
        <p:txBody>
          <a:bodyPr vert="horz" wrap="square" lIns="0" tIns="0" rIns="0" bIns="0"/>
          <a:lstStyle/>
          <a:p>
            <a:pPr algn="l" rtl="0" eaLnBrk="0">
              <a:lnSpc>
                <a:spcPct val="87227"/>
              </a:lnSpc>
              <a:tabLst/>
            </a:pPr>
            <a:endParaRPr lang="Arial" altLang="Arial" sz="100" dirty="0"/>
          </a:p>
          <a:p>
            <a:pPr marL="12700" algn="l" rtl="0" eaLnBrk="0">
              <a:lnSpc>
                <a:spcPct val="90000"/>
              </a:lnSpc>
              <a:tabLst/>
            </a:pPr>
            <a:r>
              <a:rPr sz="2400" kern="0" spc="-50" dirty="0">
                <a:solidFill>
                  <a:srgbClr val="FFFFFF">
                    <a:alpha val="100000"/>
                  </a:srgbClr>
                </a:solidFill>
                <a:latin typeface="Microsoft YaHei"/>
                <a:ea typeface="Microsoft YaHei"/>
                <a:cs typeface="Microsoft YaHei"/>
              </a:rPr>
              <a:t>1、固须早教</a:t>
            </a:r>
            <a:endParaRPr lang="Microsoft YaHei" altLang="Microsoft YaHei" sz="2400" dirty="0"/>
          </a:p>
          <a:p>
            <a:pPr algn="l" rtl="0" eaLnBrk="0">
              <a:lnSpc>
                <a:spcPct val="115000"/>
              </a:lnSpc>
              <a:tabLst/>
            </a:pPr>
            <a:endParaRPr lang="Arial" altLang="Arial" sz="1000" dirty="0"/>
          </a:p>
          <a:p>
            <a:pPr algn="l" rtl="0" eaLnBrk="0">
              <a:lnSpc>
                <a:spcPct val="115000"/>
              </a:lnSpc>
              <a:tabLst/>
            </a:pPr>
            <a:endParaRPr lang="Arial" altLang="Arial" sz="1000" dirty="0"/>
          </a:p>
          <a:p>
            <a:pPr marL="58419" algn="l" rtl="0" eaLnBrk="0">
              <a:lnSpc>
                <a:spcPct val="85000"/>
              </a:lnSpc>
              <a:spcBef>
                <a:spcPts val="547"/>
              </a:spcBef>
              <a:tabLst/>
            </a:pPr>
            <a:r>
              <a:rPr sz="1800" kern="0" spc="50" dirty="0">
                <a:solidFill>
                  <a:srgbClr val="000000">
                    <a:alpha val="100000"/>
                  </a:srgbClr>
                </a:solidFill>
                <a:latin typeface="Microsoft YaHei"/>
                <a:ea typeface="Microsoft YaHei"/>
                <a:cs typeface="Microsoft YaHei"/>
              </a:rPr>
              <a:t>幼儿期是教育的最</a:t>
            </a:r>
            <a:endParaRPr lang="Microsoft YaHei" altLang="Microsoft YaHei" sz="1800" dirty="0"/>
          </a:p>
          <a:p>
            <a:pPr marL="53339" algn="l" rtl="0" eaLnBrk="0">
              <a:lnSpc>
                <a:spcPts val="2903"/>
              </a:lnSpc>
              <a:tabLst/>
            </a:pPr>
            <a:r>
              <a:rPr sz="1800" kern="0" spc="40" dirty="0">
                <a:solidFill>
                  <a:srgbClr val="000000">
                    <a:alpha val="100000"/>
                  </a:srgbClr>
                </a:solidFill>
                <a:latin typeface="Microsoft YaHei"/>
                <a:ea typeface="Microsoft YaHei"/>
                <a:cs typeface="Microsoft YaHei"/>
              </a:rPr>
              <a:t>佳期</a:t>
            </a:r>
            <a:endParaRPr lang="Microsoft YaHei" altLang="Microsoft YaHei" sz="1800" dirty="0"/>
          </a:p>
        </p:txBody>
      </p:sp>
      <p:sp>
        <p:nvSpPr>
          <p:cNvPr id="696" name="textbox 69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69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700" name="textbox 700"/>
          <p:cNvSpPr/>
          <p:nvPr/>
        </p:nvSpPr>
        <p:spPr>
          <a:xfrm>
            <a:off x="5208635" y="2662529"/>
            <a:ext cx="4008754" cy="357504"/>
          </a:xfrm>
          <a:prstGeom prst="rect">
            <a:avLst/>
          </a:prstGeom>
        </p:spPr>
        <p:txBody>
          <a:bodyPr vert="horz" wrap="square" lIns="0" tIns="0" rIns="0" bIns="0"/>
          <a:lstStyle/>
          <a:p>
            <a:pPr algn="l" rtl="0" eaLnBrk="0">
              <a:lnSpc>
                <a:spcPct val="76994"/>
              </a:lnSpc>
              <a:tabLst/>
            </a:pPr>
            <a:endParaRPr lang="Arial" altLang="Arial" sz="100" dirty="0"/>
          </a:p>
          <a:p>
            <a:pPr marL="12700" algn="l" rtl="0" eaLnBrk="0">
              <a:lnSpc>
                <a:spcPct val="91000"/>
              </a:lnSpc>
              <a:tabLst/>
            </a:pPr>
            <a:r>
              <a:rPr sz="2400" kern="0" spc="-20" dirty="0">
                <a:solidFill>
                  <a:srgbClr val="FFFFFF">
                    <a:alpha val="100000"/>
                  </a:srgbClr>
                </a:solidFill>
                <a:latin typeface="Microsoft YaHei"/>
                <a:ea typeface="Microsoft YaHei"/>
                <a:cs typeface="Microsoft YaHei"/>
              </a:rPr>
              <a:t>3、均爱不偏       4、</a:t>
            </a:r>
            <a:r>
              <a:rPr sz="2400" kern="0" spc="-30" dirty="0">
                <a:solidFill>
                  <a:srgbClr val="FFFFFF">
                    <a:alpha val="100000"/>
                  </a:srgbClr>
                </a:solidFill>
                <a:latin typeface="Microsoft YaHei"/>
                <a:ea typeface="Microsoft YaHei"/>
                <a:cs typeface="Microsoft YaHei"/>
              </a:rPr>
              <a:t>德艺周厚</a:t>
            </a:r>
            <a:endParaRPr lang="Microsoft YaHei" altLang="Microsoft YaHei" sz="2400" dirty="0"/>
          </a:p>
        </p:txBody>
      </p:sp>
      <p:grpSp>
        <p:nvGrpSpPr>
          <p:cNvPr id="94" name="group 94"/>
          <p:cNvGrpSpPr/>
          <p:nvPr/>
        </p:nvGrpSpPr>
        <p:grpSpPr>
          <a:xfrm rot="21600000">
            <a:off x="1584025" y="181482"/>
            <a:ext cx="2435489" cy="199231"/>
            <a:chOff x="0" y="0"/>
            <a:chExt cx="2435489" cy="199231"/>
          </a:xfrm>
        </p:grpSpPr>
        <p:pic>
          <p:nvPicPr>
            <p:cNvPr id="702" name="picture 702"/>
            <p:cNvPicPr>
              <a:picLocks noChangeAspect="1"/>
            </p:cNvPicPr>
            <p:nvPr/>
          </p:nvPicPr>
          <p:blipFill>
            <a:blip r:embed="rId4"/>
            <a:stretch>
              <a:fillRect/>
            </a:stretch>
          </p:blipFill>
          <p:spPr>
            <a:xfrm rot="21600000">
              <a:off x="13273" y="11350"/>
              <a:ext cx="2422216" cy="187880"/>
            </a:xfrm>
            <a:prstGeom prst="rect">
              <a:avLst/>
            </a:prstGeom>
          </p:spPr>
        </p:pic>
        <p:sp>
          <p:nvSpPr>
            <p:cNvPr id="704" name="textbox 704"/>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70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2" name="picture 4942"/>
          <p:cNvPicPr>
            <a:picLocks noChangeAspect="1"/>
          </p:cNvPicPr>
          <p:nvPr/>
        </p:nvPicPr>
        <p:blipFill>
          <a:blip r:embed="rId2"/>
          <a:stretch>
            <a:fillRect/>
          </a:stretch>
        </p:blipFill>
        <p:spPr>
          <a:xfrm rot="21600000">
            <a:off x="0" y="0"/>
            <a:ext cx="12192000" cy="6858000"/>
          </a:xfrm>
          <a:prstGeom prst="rect">
            <a:avLst/>
          </a:prstGeom>
        </p:spPr>
      </p:pic>
      <p:sp>
        <p:nvSpPr>
          <p:cNvPr id="494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946" name="textbox 4946"/>
          <p:cNvSpPr/>
          <p:nvPr/>
        </p:nvSpPr>
        <p:spPr>
          <a:xfrm>
            <a:off x="1406898" y="982521"/>
            <a:ext cx="9512934" cy="4874259"/>
          </a:xfrm>
          <a:prstGeom prst="rect">
            <a:avLst/>
          </a:prstGeom>
        </p:spPr>
        <p:txBody>
          <a:bodyPr vert="horz" wrap="square" lIns="0" tIns="0" rIns="0" bIns="0"/>
          <a:lstStyle/>
          <a:p>
            <a:pPr algn="l" rtl="0" eaLnBrk="0">
              <a:lnSpc>
                <a:spcPct val="80140"/>
              </a:lnSpc>
              <a:tabLst/>
            </a:pPr>
            <a:endParaRPr lang="Arial" altLang="Arial" sz="100" dirty="0"/>
          </a:p>
          <a:p>
            <a:pPr marL="13334" algn="l" rtl="0" eaLnBrk="0">
              <a:lnSpc>
                <a:spcPct val="83000"/>
              </a:lnSpc>
              <a:tabLst/>
            </a:pPr>
            <a:r>
              <a:rPr sz="2000" kern="0" spc="-50" dirty="0">
                <a:solidFill>
                  <a:srgbClr val="000000">
                    <a:alpha val="100000"/>
                  </a:srgbClr>
                </a:solidFill>
                <a:latin typeface="Microsoft YaHei"/>
                <a:ea typeface="Microsoft YaHei"/>
                <a:cs typeface="Microsoft YaHei"/>
              </a:rPr>
              <a:t>现代世界学前教育发展分为三个阶段：</a:t>
            </a:r>
            <a:r>
              <a:rPr sz="2000" kern="0" spc="52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19世纪末至二战前；二战后至20世纪80</a:t>
            </a:r>
            <a:r>
              <a:rPr sz="2000" kern="0" spc="-60" dirty="0">
                <a:solidFill>
                  <a:srgbClr val="000000">
                    <a:alpha val="100000"/>
                  </a:srgbClr>
                </a:solidFill>
                <a:latin typeface="Microsoft YaHei"/>
                <a:ea typeface="Microsoft YaHei"/>
                <a:cs typeface="Microsoft YaHei"/>
              </a:rPr>
              <a:t>年代；</a:t>
            </a:r>
            <a:endParaRPr lang="Microsoft YaHei" altLang="Microsoft YaHei" sz="2000" dirty="0"/>
          </a:p>
          <a:p>
            <a:pPr marL="24765" algn="l" rtl="0" eaLnBrk="0">
              <a:lnSpc>
                <a:spcPts val="3589"/>
              </a:lnSpc>
              <a:tabLst/>
            </a:pPr>
            <a:r>
              <a:rPr sz="2000" kern="0" spc="-110" dirty="0">
                <a:solidFill>
                  <a:srgbClr val="000000">
                    <a:alpha val="100000"/>
                  </a:srgbClr>
                </a:solidFill>
                <a:latin typeface="Microsoft YaHei"/>
                <a:ea typeface="Microsoft YaHei"/>
                <a:cs typeface="Microsoft YaHei"/>
              </a:rPr>
              <a:t>20世纪80年代以来。</a:t>
            </a:r>
            <a:endParaRPr lang="Microsoft YaHei" altLang="Microsoft YaHei" sz="2000" dirty="0"/>
          </a:p>
          <a:p>
            <a:pPr marL="17779" algn="l" rtl="0" eaLnBrk="0">
              <a:lnSpc>
                <a:spcPct val="91000"/>
              </a:lnSpc>
              <a:spcBef>
                <a:spcPts val="1623"/>
              </a:spcBef>
              <a:tabLst/>
            </a:pPr>
            <a:r>
              <a:rPr sz="2000" kern="0" spc="-50" dirty="0">
                <a:solidFill>
                  <a:srgbClr val="000000">
                    <a:alpha val="100000"/>
                  </a:srgbClr>
                </a:solidFill>
                <a:latin typeface="Microsoft YaHei"/>
                <a:ea typeface="Microsoft YaHei"/>
                <a:cs typeface="Microsoft YaHei"/>
              </a:rPr>
              <a:t>二战后世界各国的学前教育呈现出以下特征：</a:t>
            </a:r>
            <a:endParaRPr lang="Microsoft YaHei" altLang="Microsoft YaHei" sz="2000" dirty="0"/>
          </a:p>
          <a:p>
            <a:pPr marL="36830" algn="l" rtl="0" eaLnBrk="0">
              <a:lnSpc>
                <a:spcPct val="83000"/>
              </a:lnSpc>
              <a:spcBef>
                <a:spcPts val="1410"/>
              </a:spcBef>
              <a:tabLst/>
            </a:pPr>
            <a:r>
              <a:rPr sz="2000" kern="0" spc="0" dirty="0">
                <a:solidFill>
                  <a:srgbClr val="000000">
                    <a:alpha val="100000"/>
                  </a:srgbClr>
                </a:solidFill>
                <a:latin typeface="Microsoft YaHei"/>
                <a:ea typeface="Microsoft YaHei"/>
                <a:cs typeface="Microsoft YaHei"/>
              </a:rPr>
              <a:t>1、政府日益重视学前教育，</a:t>
            </a:r>
            <a:r>
              <a:rPr sz="2000" kern="0" spc="-10" dirty="0">
                <a:solidFill>
                  <a:srgbClr val="000000">
                    <a:alpha val="100000"/>
                  </a:srgbClr>
                </a:solidFill>
                <a:latin typeface="Microsoft YaHei"/>
                <a:ea typeface="Microsoft YaHei"/>
                <a:cs typeface="Microsoft YaHei"/>
              </a:rPr>
              <a:t>制定法律政策推动学前教育事业的发展。</a:t>
            </a:r>
            <a:endParaRPr lang="Microsoft YaHei" altLang="Microsoft YaHei" sz="2000" dirty="0"/>
          </a:p>
          <a:p>
            <a:pPr marL="25400" algn="l" rtl="0" eaLnBrk="0">
              <a:lnSpc>
                <a:spcPts val="3599"/>
              </a:lnSpc>
              <a:tabLst/>
            </a:pPr>
            <a:r>
              <a:rPr sz="2000" kern="0" spc="-30" dirty="0">
                <a:solidFill>
                  <a:srgbClr val="000000">
                    <a:alpha val="100000"/>
                  </a:srgbClr>
                </a:solidFill>
                <a:latin typeface="Microsoft YaHei"/>
                <a:ea typeface="Microsoft YaHei"/>
                <a:cs typeface="Microsoft YaHei"/>
              </a:rPr>
              <a:t>2、提早学前教育起点，重视学</a:t>
            </a:r>
            <a:r>
              <a:rPr sz="2000" kern="0" spc="-40" dirty="0">
                <a:solidFill>
                  <a:srgbClr val="000000">
                    <a:alpha val="100000"/>
                  </a:srgbClr>
                </a:solidFill>
                <a:latin typeface="Microsoft YaHei"/>
                <a:ea typeface="Microsoft YaHei"/>
                <a:cs typeface="Microsoft YaHei"/>
              </a:rPr>
              <a:t>前教育的科研工作。</a:t>
            </a:r>
            <a:endParaRPr lang="Microsoft YaHei" altLang="Microsoft YaHei" sz="2000" dirty="0"/>
          </a:p>
          <a:p>
            <a:pPr marL="27940" algn="l" rtl="0" eaLnBrk="0">
              <a:lnSpc>
                <a:spcPct val="83000"/>
              </a:lnSpc>
              <a:spcBef>
                <a:spcPts val="1603"/>
              </a:spcBef>
              <a:tabLst/>
            </a:pPr>
            <a:r>
              <a:rPr sz="2000" kern="0" spc="-100" dirty="0">
                <a:solidFill>
                  <a:srgbClr val="000000">
                    <a:alpha val="100000"/>
                  </a:srgbClr>
                </a:solidFill>
                <a:latin typeface="Microsoft YaHei"/>
                <a:ea typeface="Microsoft YaHei"/>
                <a:cs typeface="Microsoft YaHei"/>
              </a:rPr>
              <a:t>3、学前教育机构多样化，</a:t>
            </a:r>
            <a:r>
              <a:rPr sz="2000" kern="0" spc="15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幼儿入园率大幅度提高。</a:t>
            </a:r>
            <a:endParaRPr lang="Microsoft YaHei" altLang="Microsoft YaHei" sz="2000" dirty="0"/>
          </a:p>
          <a:p>
            <a:pPr marL="12700" algn="l" rtl="0" eaLnBrk="0">
              <a:lnSpc>
                <a:spcPts val="3603"/>
              </a:lnSpc>
              <a:tabLst/>
            </a:pPr>
            <a:r>
              <a:rPr sz="2000" kern="0" spc="-140" dirty="0">
                <a:solidFill>
                  <a:srgbClr val="000000">
                    <a:alpha val="100000"/>
                  </a:srgbClr>
                </a:solidFill>
                <a:latin typeface="Microsoft YaHei"/>
                <a:ea typeface="Microsoft YaHei"/>
                <a:cs typeface="Microsoft YaHei"/>
              </a:rPr>
              <a:t>4、重视幼小衔接。</a:t>
            </a:r>
            <a:endParaRPr lang="Microsoft YaHei" altLang="Microsoft YaHei" sz="2000" dirty="0"/>
          </a:p>
          <a:p>
            <a:pPr marL="31750" algn="l" rtl="0" eaLnBrk="0">
              <a:lnSpc>
                <a:spcPct val="91000"/>
              </a:lnSpc>
              <a:spcBef>
                <a:spcPts val="1613"/>
              </a:spcBef>
              <a:tabLst/>
            </a:pPr>
            <a:r>
              <a:rPr sz="2000" kern="0" spc="-10" dirty="0">
                <a:solidFill>
                  <a:srgbClr val="000000">
                    <a:alpha val="100000"/>
                  </a:srgbClr>
                </a:solidFill>
                <a:latin typeface="Microsoft YaHei"/>
                <a:ea typeface="Microsoft YaHei"/>
                <a:cs typeface="Microsoft YaHei"/>
              </a:rPr>
              <a:t>5、确立学前教育在终身教育体系中的奠基地位。</a:t>
            </a:r>
            <a:endParaRPr lang="Microsoft YaHei" altLang="Microsoft YaHei" sz="2000" dirty="0"/>
          </a:p>
          <a:p>
            <a:pPr marL="25400" algn="l" rtl="0" eaLnBrk="0">
              <a:lnSpc>
                <a:spcPct val="83000"/>
              </a:lnSpc>
              <a:spcBef>
                <a:spcPts val="1404"/>
              </a:spcBef>
              <a:tabLst/>
            </a:pPr>
            <a:r>
              <a:rPr sz="2000" kern="0" spc="-10" dirty="0">
                <a:solidFill>
                  <a:srgbClr val="000000">
                    <a:alpha val="100000"/>
                  </a:srgbClr>
                </a:solidFill>
                <a:latin typeface="Microsoft YaHei"/>
                <a:ea typeface="Microsoft YaHei"/>
                <a:cs typeface="Microsoft YaHei"/>
              </a:rPr>
              <a:t>6、注意提高学前教育师资的质量。</a:t>
            </a:r>
            <a:endParaRPr lang="Microsoft YaHei" altLang="Microsoft YaHei" sz="2000" dirty="0"/>
          </a:p>
          <a:p>
            <a:pPr marL="24129" algn="l" rtl="0" eaLnBrk="0">
              <a:lnSpc>
                <a:spcPts val="3597"/>
              </a:lnSpc>
              <a:tabLst/>
            </a:pPr>
            <a:r>
              <a:rPr sz="2000" kern="0" spc="-60" dirty="0">
                <a:solidFill>
                  <a:srgbClr val="000000">
                    <a:alpha val="100000"/>
                  </a:srgbClr>
                </a:solidFill>
                <a:latin typeface="Microsoft YaHei"/>
                <a:ea typeface="Microsoft YaHei"/>
                <a:cs typeface="Microsoft YaHei"/>
              </a:rPr>
              <a:t>7、国际交流与合作日益发展。</a:t>
            </a:r>
            <a:endParaRPr lang="Microsoft YaHei" altLang="Microsoft YaHei" sz="2000" dirty="0"/>
          </a:p>
          <a:p>
            <a:pPr algn="l" rtl="0" eaLnBrk="0">
              <a:lnSpc>
                <a:spcPct val="103000"/>
              </a:lnSpc>
              <a:tabLst/>
            </a:pPr>
            <a:endParaRPr lang="Arial" altLang="Arial" sz="1300" dirty="0"/>
          </a:p>
          <a:p>
            <a:pPr algn="l" rtl="0" eaLnBrk="0">
              <a:lnSpc>
                <a:spcPct val="12073"/>
              </a:lnSpc>
              <a:tabLst/>
            </a:pPr>
            <a:endParaRPr lang="Arial" altLang="Arial" sz="100" dirty="0"/>
          </a:p>
          <a:p>
            <a:pPr marL="22859" algn="l" rtl="0" eaLnBrk="0">
              <a:lnSpc>
                <a:spcPct val="91000"/>
              </a:lnSpc>
              <a:tabLst/>
            </a:pPr>
            <a:r>
              <a:rPr sz="2000" kern="0" spc="-50" dirty="0">
                <a:solidFill>
                  <a:srgbClr val="000000">
                    <a:alpha val="100000"/>
                  </a:srgbClr>
                </a:solidFill>
                <a:latin typeface="Microsoft YaHei"/>
                <a:ea typeface="Microsoft YaHei"/>
                <a:cs typeface="Microsoft YaHei"/>
              </a:rPr>
              <a:t>8、扩大现代化学前教育在学前教育中的应用。</a:t>
            </a:r>
            <a:endParaRPr lang="Microsoft YaHei" altLang="Microsoft YaHei" sz="2000" dirty="0"/>
          </a:p>
        </p:txBody>
      </p:sp>
      <p:grpSp>
        <p:nvGrpSpPr>
          <p:cNvPr id="648" name="group 648"/>
          <p:cNvGrpSpPr/>
          <p:nvPr/>
        </p:nvGrpSpPr>
        <p:grpSpPr>
          <a:xfrm rot="21600000">
            <a:off x="1249683" y="342900"/>
            <a:ext cx="2750820" cy="565403"/>
            <a:chOff x="0" y="0"/>
            <a:chExt cx="2750820" cy="565403"/>
          </a:xfrm>
        </p:grpSpPr>
        <p:sp>
          <p:nvSpPr>
            <p:cNvPr id="4948" name="path"/>
            <p:cNvSpPr/>
            <p:nvPr/>
          </p:nvSpPr>
          <p:spPr>
            <a:xfrm>
              <a:off x="0" y="0"/>
              <a:ext cx="2750820" cy="565403"/>
            </a:xfrm>
            <a:custGeom>
              <a:avLst/>
              <a:gdLst/>
              <a:ahLst/>
              <a:cxnLst/>
              <a:rect l="0" t="0" r="0" b="0"/>
              <a:pathLst>
                <a:path w="4332" h="890">
                  <a:moveTo>
                    <a:pt x="9" y="0"/>
                  </a:moveTo>
                  <a:lnTo>
                    <a:pt x="625" y="447"/>
                  </a:lnTo>
                  <a:lnTo>
                    <a:pt x="0" y="890"/>
                  </a:lnTo>
                  <a:lnTo>
                    <a:pt x="3719" y="890"/>
                  </a:lnTo>
                  <a:lnTo>
                    <a:pt x="4332" y="451"/>
                  </a:lnTo>
                  <a:lnTo>
                    <a:pt x="3744" y="0"/>
                  </a:lnTo>
                  <a:lnTo>
                    <a:pt x="9"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4950" name="textbox 4950"/>
            <p:cNvSpPr/>
            <p:nvPr/>
          </p:nvSpPr>
          <p:spPr>
            <a:xfrm>
              <a:off x="-12700" y="-12700"/>
              <a:ext cx="2776854" cy="622934"/>
            </a:xfrm>
            <a:prstGeom prst="rect">
              <a:avLst/>
            </a:prstGeom>
          </p:spPr>
          <p:txBody>
            <a:bodyPr vert="horz" wrap="square" lIns="0" tIns="0" rIns="0" bIns="0"/>
            <a:lstStyle/>
            <a:p>
              <a:pPr algn="l" rtl="0" eaLnBrk="0">
                <a:lnSpc>
                  <a:spcPct val="103000"/>
                </a:lnSpc>
                <a:tabLst/>
              </a:pPr>
              <a:endParaRPr lang="Arial" altLang="Arial" sz="1000" dirty="0"/>
            </a:p>
            <a:p>
              <a:pPr algn="l" rtl="0" eaLnBrk="0">
                <a:lnSpc>
                  <a:spcPct val="8720"/>
                </a:lnSpc>
                <a:tabLst/>
              </a:pPr>
              <a:endParaRPr lang="Arial" altLang="Arial" sz="100" dirty="0"/>
            </a:p>
            <a:p>
              <a:pPr marL="417830" algn="l" rtl="0" eaLnBrk="0">
                <a:lnSpc>
                  <a:spcPct val="91000"/>
                </a:lnSpc>
                <a:tabLst/>
              </a:pPr>
              <a:r>
                <a:rPr sz="2400" b="1" kern="0" spc="-10" dirty="0">
                  <a:solidFill>
                    <a:srgbClr val="000000">
                      <a:alpha val="100000"/>
                    </a:srgbClr>
                  </a:solidFill>
                  <a:latin typeface="Microsoft YaHei"/>
                  <a:ea typeface="Microsoft YaHei"/>
                  <a:cs typeface="Microsoft YaHei"/>
                </a:rPr>
                <a:t>第十一章小结</a:t>
              </a:r>
              <a:endParaRPr lang="Microsoft YaHei" altLang="Microsoft YaHei" sz="2400" dirty="0"/>
            </a:p>
          </p:txBody>
        </p:sp>
      </p:grpSp>
      <p:grpSp>
        <p:nvGrpSpPr>
          <p:cNvPr id="650" name="group 650"/>
          <p:cNvGrpSpPr/>
          <p:nvPr/>
        </p:nvGrpSpPr>
        <p:grpSpPr>
          <a:xfrm rot="21600000">
            <a:off x="11284681" y="5990831"/>
            <a:ext cx="907318" cy="867168"/>
            <a:chOff x="0" y="0"/>
            <a:chExt cx="907318" cy="867168"/>
          </a:xfrm>
        </p:grpSpPr>
        <p:pic>
          <p:nvPicPr>
            <p:cNvPr id="4952" name="picture 4952"/>
            <p:cNvPicPr>
              <a:picLocks noChangeAspect="1"/>
            </p:cNvPicPr>
            <p:nvPr/>
          </p:nvPicPr>
          <p:blipFill>
            <a:blip r:embed="rId3"/>
            <a:stretch>
              <a:fillRect/>
            </a:stretch>
          </p:blipFill>
          <p:spPr>
            <a:xfrm rot="21600000">
              <a:off x="0" y="0"/>
              <a:ext cx="907318" cy="867168"/>
            </a:xfrm>
            <a:prstGeom prst="rect">
              <a:avLst/>
            </a:prstGeom>
          </p:spPr>
        </p:pic>
        <p:sp>
          <p:nvSpPr>
            <p:cNvPr id="4954" name="textbox 4954"/>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854"/>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sp>
        <p:nvSpPr>
          <p:cNvPr id="495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58" name="picture 4958"/>
          <p:cNvPicPr>
            <a:picLocks noChangeAspect="1"/>
          </p:cNvPicPr>
          <p:nvPr/>
        </p:nvPicPr>
        <p:blipFill>
          <a:blip r:embed="rId2"/>
          <a:stretch>
            <a:fillRect/>
          </a:stretch>
        </p:blipFill>
        <p:spPr>
          <a:xfrm rot="21600000">
            <a:off x="0" y="0"/>
            <a:ext cx="12192000" cy="6858000"/>
          </a:xfrm>
          <a:prstGeom prst="rect">
            <a:avLst/>
          </a:prstGeom>
        </p:spPr>
      </p:pic>
      <p:sp>
        <p:nvSpPr>
          <p:cNvPr id="496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962" name="textbox 4962"/>
          <p:cNvSpPr/>
          <p:nvPr/>
        </p:nvSpPr>
        <p:spPr>
          <a:xfrm>
            <a:off x="3472142" y="2309785"/>
            <a:ext cx="5097145"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90" dirty="0">
                <a:solidFill>
                  <a:srgbClr val="E9A54E">
                    <a:alpha val="100000"/>
                  </a:srgbClr>
                </a:solidFill>
                <a:latin typeface="Microsoft YaHei"/>
                <a:ea typeface="Microsoft YaHei"/>
                <a:cs typeface="Microsoft YaHei"/>
              </a:rPr>
              <a:t>外国现代学前教育思想</a:t>
            </a:r>
            <a:endParaRPr lang="Microsoft YaHei" altLang="Microsoft YaHei" sz="3900" dirty="0"/>
          </a:p>
        </p:txBody>
      </p:sp>
      <p:grpSp>
        <p:nvGrpSpPr>
          <p:cNvPr id="652" name="group 652"/>
          <p:cNvGrpSpPr/>
          <p:nvPr/>
        </p:nvGrpSpPr>
        <p:grpSpPr>
          <a:xfrm rot="21600000">
            <a:off x="5005795" y="1103286"/>
            <a:ext cx="2050340" cy="529933"/>
            <a:chOff x="0" y="0"/>
            <a:chExt cx="2050340" cy="529933"/>
          </a:xfrm>
        </p:grpSpPr>
        <p:pic>
          <p:nvPicPr>
            <p:cNvPr id="4964" name="picture 4964"/>
            <p:cNvPicPr>
              <a:picLocks noChangeAspect="1"/>
            </p:cNvPicPr>
            <p:nvPr/>
          </p:nvPicPr>
          <p:blipFill>
            <a:blip r:embed="rId3"/>
            <a:stretch>
              <a:fillRect/>
            </a:stretch>
          </p:blipFill>
          <p:spPr>
            <a:xfrm rot="21600000">
              <a:off x="11865" y="18952"/>
              <a:ext cx="2038474" cy="510980"/>
            </a:xfrm>
            <a:prstGeom prst="rect">
              <a:avLst/>
            </a:prstGeom>
          </p:spPr>
        </p:pic>
        <p:sp>
          <p:nvSpPr>
            <p:cNvPr id="4966" name="textbox 4966"/>
            <p:cNvSpPr/>
            <p:nvPr/>
          </p:nvSpPr>
          <p:spPr>
            <a:xfrm>
              <a:off x="-12700" y="-12700"/>
              <a:ext cx="2075814"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第十二章</a:t>
              </a:r>
              <a:endParaRPr lang="Microsoft YaHei" altLang="Microsoft YaHei" sz="3900" dirty="0"/>
            </a:p>
          </p:txBody>
        </p:sp>
      </p:grpSp>
      <p:sp>
        <p:nvSpPr>
          <p:cNvPr id="496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70" name="picture 4970"/>
          <p:cNvPicPr>
            <a:picLocks noChangeAspect="1"/>
          </p:cNvPicPr>
          <p:nvPr/>
        </p:nvPicPr>
        <p:blipFill>
          <a:blip r:embed="rId2"/>
          <a:stretch>
            <a:fillRect/>
          </a:stretch>
        </p:blipFill>
        <p:spPr>
          <a:xfrm rot="21600000">
            <a:off x="0" y="0"/>
            <a:ext cx="12192000" cy="6858000"/>
          </a:xfrm>
          <a:prstGeom prst="rect">
            <a:avLst/>
          </a:prstGeom>
        </p:spPr>
      </p:pic>
      <p:sp>
        <p:nvSpPr>
          <p:cNvPr id="497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974" name="textbox 4974"/>
          <p:cNvSpPr/>
          <p:nvPr/>
        </p:nvSpPr>
        <p:spPr>
          <a:xfrm>
            <a:off x="1407916" y="508196"/>
            <a:ext cx="9574530" cy="3042285"/>
          </a:xfrm>
          <a:prstGeom prst="rect">
            <a:avLst/>
          </a:prstGeom>
        </p:spPr>
        <p:txBody>
          <a:bodyPr vert="horz" wrap="square" lIns="0" tIns="0" rIns="0" bIns="0"/>
          <a:lstStyle/>
          <a:p>
            <a:pPr algn="l" rtl="0" eaLnBrk="0">
              <a:lnSpc>
                <a:spcPct val="89418"/>
              </a:lnSpc>
              <a:tabLst/>
            </a:pPr>
            <a:endParaRPr lang="Arial" altLang="Arial" sz="100" dirty="0"/>
          </a:p>
          <a:p>
            <a:pPr marL="215900" algn="l" rtl="0" eaLnBrk="0">
              <a:lnSpc>
                <a:spcPct val="91000"/>
              </a:lnSpc>
              <a:tabLst/>
            </a:pPr>
            <a:r>
              <a:rPr sz="2400" b="1" kern="0" spc="-10" dirty="0">
                <a:solidFill>
                  <a:srgbClr val="7F7F7F">
                    <a:alpha val="100000"/>
                  </a:srgbClr>
                </a:solidFill>
                <a:latin typeface="Microsoft YaHei"/>
                <a:ea typeface="Microsoft YaHei"/>
                <a:cs typeface="Microsoft YaHei"/>
              </a:rPr>
              <a:t>杜威的儿童教育思想</a:t>
            </a:r>
            <a:endParaRPr lang="Microsoft YaHei" altLang="Microsoft YaHei" sz="2400" dirty="0"/>
          </a:p>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marL="16509" algn="l" rtl="0" eaLnBrk="0">
              <a:lnSpc>
                <a:spcPct val="91000"/>
              </a:lnSpc>
              <a:spcBef>
                <a:spcPts val="610"/>
              </a:spcBef>
              <a:tabLst/>
            </a:pPr>
            <a:r>
              <a:rPr sz="2000" b="1" kern="0" spc="-20" dirty="0">
                <a:solidFill>
                  <a:srgbClr val="000000">
                    <a:alpha val="100000"/>
                  </a:srgbClr>
                </a:solidFill>
                <a:latin typeface="Microsoft YaHei"/>
                <a:ea typeface="Microsoft YaHei"/>
                <a:cs typeface="Microsoft YaHei"/>
              </a:rPr>
              <a:t>一、生平及著作</a:t>
            </a:r>
            <a:endParaRPr lang="Microsoft YaHei" altLang="Microsoft YaHei" sz="2000" dirty="0"/>
          </a:p>
          <a:p>
            <a:pPr marL="35559"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1、美国著名的哲学家</a:t>
            </a:r>
            <a:r>
              <a:rPr sz="2000" kern="0" spc="-10" dirty="0">
                <a:solidFill>
                  <a:srgbClr val="000000">
                    <a:alpha val="100000"/>
                  </a:srgbClr>
                </a:solidFill>
                <a:latin typeface="Microsoft YaHei"/>
                <a:ea typeface="Microsoft YaHei"/>
                <a:cs typeface="Microsoft YaHei"/>
              </a:rPr>
              <a:t>、教育学家。实用主义教育思想的代表。</a:t>
            </a:r>
            <a:endParaRPr lang="Microsoft YaHei" altLang="Microsoft YaHei" sz="2000" dirty="0"/>
          </a:p>
          <a:p>
            <a:pPr marL="23495" algn="l" rtl="0" eaLnBrk="0">
              <a:lnSpc>
                <a:spcPts val="2587"/>
              </a:lnSpc>
              <a:spcBef>
                <a:spcPts val="1045"/>
              </a:spcBef>
              <a:tabLst/>
            </a:pPr>
            <a:r>
              <a:rPr sz="2000" kern="0" spc="0" dirty="0">
                <a:solidFill>
                  <a:srgbClr val="000000">
                    <a:alpha val="100000"/>
                  </a:srgbClr>
                </a:solidFill>
                <a:latin typeface="Microsoft YaHei"/>
                <a:ea typeface="Microsoft YaHei"/>
                <a:cs typeface="Microsoft YaHei"/>
              </a:rPr>
              <a:t>2、《我的教育信条》《学校与社会》《儿童与课程》《民主主义</a:t>
            </a:r>
            <a:r>
              <a:rPr sz="2000" kern="0" spc="-10" dirty="0">
                <a:solidFill>
                  <a:srgbClr val="000000">
                    <a:alpha val="100000"/>
                  </a:srgbClr>
                </a:solidFill>
                <a:latin typeface="Microsoft YaHei"/>
                <a:ea typeface="Microsoft YaHei"/>
                <a:cs typeface="Microsoft YaHei"/>
              </a:rPr>
              <a:t>与教育》《明日之学</a:t>
            </a:r>
            <a:endParaRPr lang="Microsoft YaHei" altLang="Microsoft YaHei" sz="2000" dirty="0"/>
          </a:p>
          <a:p>
            <a:pPr marL="12700" algn="l" rtl="0" eaLnBrk="0">
              <a:lnSpc>
                <a:spcPts val="3599"/>
              </a:lnSpc>
              <a:tabLst/>
            </a:pPr>
            <a:r>
              <a:rPr sz="2000" kern="0" spc="0" dirty="0">
                <a:solidFill>
                  <a:srgbClr val="000000">
                    <a:alpha val="100000"/>
                  </a:srgbClr>
                </a:solidFill>
                <a:latin typeface="Microsoft YaHei"/>
                <a:ea typeface="Microsoft YaHei"/>
                <a:cs typeface="Microsoft YaHei"/>
              </a:rPr>
              <a:t>校》《哲学的改造》《经验与自然》《确定性的追求》</a:t>
            </a:r>
            <a:endParaRPr lang="Microsoft YaHei" altLang="Microsoft YaHei" sz="2000" dirty="0"/>
          </a:p>
          <a:p>
            <a:pPr algn="l" rtl="0" eaLnBrk="0">
              <a:lnSpc>
                <a:spcPct val="104000"/>
              </a:lnSpc>
              <a:tabLst/>
            </a:pPr>
            <a:endParaRPr lang="Arial" altLang="Arial" sz="1100" dirty="0"/>
          </a:p>
          <a:p>
            <a:pPr algn="l" rtl="0" eaLnBrk="0">
              <a:lnSpc>
                <a:spcPct val="8199"/>
              </a:lnSpc>
              <a:tabLst/>
            </a:pPr>
            <a:endParaRPr lang="Arial" altLang="Arial" sz="100" dirty="0"/>
          </a:p>
          <a:p>
            <a:pPr marL="26669" algn="l" rtl="0" eaLnBrk="0">
              <a:lnSpc>
                <a:spcPct val="91000"/>
              </a:lnSpc>
              <a:tabLst/>
            </a:pPr>
            <a:r>
              <a:rPr sz="2000" kern="0" spc="-10" dirty="0">
                <a:solidFill>
                  <a:srgbClr val="000000">
                    <a:alpha val="100000"/>
                  </a:srgbClr>
                </a:solidFill>
                <a:latin typeface="Microsoft YaHei"/>
                <a:ea typeface="Microsoft YaHei"/>
                <a:cs typeface="Microsoft YaHei"/>
              </a:rPr>
              <a:t>3、传统教育与现代教育之</a:t>
            </a:r>
            <a:r>
              <a:rPr sz="2000" kern="0" spc="-20" dirty="0">
                <a:solidFill>
                  <a:srgbClr val="000000">
                    <a:alpha val="100000"/>
                  </a:srgbClr>
                </a:solidFill>
                <a:latin typeface="Microsoft YaHei"/>
                <a:ea typeface="Microsoft YaHei"/>
                <a:cs typeface="Microsoft YaHei"/>
              </a:rPr>
              <a:t>争</a:t>
            </a:r>
            <a:endParaRPr lang="Microsoft YaHei" altLang="Microsoft YaHei" sz="2000" dirty="0"/>
          </a:p>
        </p:txBody>
      </p:sp>
      <p:sp>
        <p:nvSpPr>
          <p:cNvPr id="4976" name="textbox 497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97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54" name="group 654"/>
          <p:cNvGrpSpPr/>
          <p:nvPr/>
        </p:nvGrpSpPr>
        <p:grpSpPr>
          <a:xfrm rot="21600000">
            <a:off x="1584024" y="181482"/>
            <a:ext cx="2613614" cy="199231"/>
            <a:chOff x="0" y="0"/>
            <a:chExt cx="2613614" cy="199231"/>
          </a:xfrm>
        </p:grpSpPr>
        <p:pic>
          <p:nvPicPr>
            <p:cNvPr id="4980" name="picture 4980"/>
            <p:cNvPicPr>
              <a:picLocks noChangeAspect="1"/>
            </p:cNvPicPr>
            <p:nvPr/>
          </p:nvPicPr>
          <p:blipFill>
            <a:blip r:embed="rId3"/>
            <a:stretch>
              <a:fillRect/>
            </a:stretch>
          </p:blipFill>
          <p:spPr>
            <a:xfrm rot="21600000">
              <a:off x="12058" y="11350"/>
              <a:ext cx="2601555" cy="187881"/>
            </a:xfrm>
            <a:prstGeom prst="rect">
              <a:avLst/>
            </a:prstGeom>
          </p:spPr>
        </p:pic>
        <p:sp>
          <p:nvSpPr>
            <p:cNvPr id="4982" name="textbox 4982"/>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498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86" name="picture 4986"/>
          <p:cNvPicPr>
            <a:picLocks noChangeAspect="1"/>
          </p:cNvPicPr>
          <p:nvPr/>
        </p:nvPicPr>
        <p:blipFill>
          <a:blip r:embed="rId2"/>
          <a:stretch>
            <a:fillRect/>
          </a:stretch>
        </p:blipFill>
        <p:spPr>
          <a:xfrm rot="21600000">
            <a:off x="0" y="0"/>
            <a:ext cx="12192000" cy="6858000"/>
          </a:xfrm>
          <a:prstGeom prst="rect">
            <a:avLst/>
          </a:prstGeom>
        </p:spPr>
      </p:pic>
      <p:sp>
        <p:nvSpPr>
          <p:cNvPr id="498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4990" name="textbox 4990"/>
          <p:cNvSpPr/>
          <p:nvPr/>
        </p:nvSpPr>
        <p:spPr>
          <a:xfrm>
            <a:off x="1407152" y="508196"/>
            <a:ext cx="9879965" cy="5140959"/>
          </a:xfrm>
          <a:prstGeom prst="rect">
            <a:avLst/>
          </a:prstGeom>
        </p:spPr>
        <p:txBody>
          <a:bodyPr vert="horz" wrap="square" lIns="0" tIns="0" rIns="0" bIns="0"/>
          <a:lstStyle/>
          <a:p>
            <a:pPr algn="l" rtl="0" eaLnBrk="0">
              <a:lnSpc>
                <a:spcPct val="89418"/>
              </a:lnSpc>
              <a:tabLst/>
            </a:pPr>
            <a:endParaRPr lang="Arial" altLang="Arial" sz="100" dirty="0"/>
          </a:p>
          <a:p>
            <a:pPr marL="216534" algn="l" rtl="0" eaLnBrk="0">
              <a:lnSpc>
                <a:spcPct val="91000"/>
              </a:lnSpc>
              <a:tabLst/>
            </a:pPr>
            <a:r>
              <a:rPr sz="2400" b="1" kern="0" spc="-10" dirty="0">
                <a:solidFill>
                  <a:srgbClr val="7F7F7F">
                    <a:alpha val="100000"/>
                  </a:srgbClr>
                </a:solidFill>
                <a:latin typeface="Microsoft YaHei"/>
                <a:ea typeface="Microsoft YaHei"/>
                <a:cs typeface="Microsoft YaHei"/>
              </a:rPr>
              <a:t>杜威的儿童教育思想</a:t>
            </a:r>
            <a:endParaRPr lang="Microsoft YaHei" altLang="Microsoft YaHei" sz="2400" dirty="0"/>
          </a:p>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marL="17779" algn="l" rtl="0" eaLnBrk="0">
              <a:lnSpc>
                <a:spcPct val="91000"/>
              </a:lnSpc>
              <a:spcBef>
                <a:spcPts val="610"/>
              </a:spcBef>
              <a:tabLst/>
            </a:pPr>
            <a:r>
              <a:rPr sz="2000" b="1" kern="0" spc="-20" dirty="0">
                <a:solidFill>
                  <a:srgbClr val="000000">
                    <a:alpha val="100000"/>
                  </a:srgbClr>
                </a:solidFill>
                <a:latin typeface="Microsoft YaHei"/>
                <a:ea typeface="Microsoft YaHei"/>
                <a:cs typeface="Microsoft YaHei"/>
              </a:rPr>
              <a:t>二、杜威怎样论述教育的本质？ 如何评价杜威</a:t>
            </a:r>
            <a:r>
              <a:rPr sz="2000" b="1" kern="0" spc="-30" dirty="0">
                <a:solidFill>
                  <a:srgbClr val="000000">
                    <a:alpha val="100000"/>
                  </a:srgbClr>
                </a:solidFill>
                <a:latin typeface="Microsoft YaHei"/>
                <a:ea typeface="Microsoft YaHei"/>
                <a:cs typeface="Microsoft YaHei"/>
              </a:rPr>
              <a:t>的教育本质观？</a:t>
            </a:r>
            <a:endParaRPr lang="Microsoft YaHei" altLang="Microsoft YaHei" sz="2000" dirty="0"/>
          </a:p>
          <a:p>
            <a:pPr algn="l" rtl="0" eaLnBrk="0">
              <a:lnSpc>
                <a:spcPct val="123000"/>
              </a:lnSpc>
              <a:tabLst/>
            </a:pPr>
            <a:endParaRPr lang="Arial" altLang="Arial" sz="1000" dirty="0"/>
          </a:p>
          <a:p>
            <a:pPr algn="l" rtl="0" eaLnBrk="0">
              <a:lnSpc>
                <a:spcPct val="123000"/>
              </a:lnSpc>
              <a:tabLst/>
            </a:pPr>
            <a:endParaRPr lang="Arial" altLang="Arial" sz="1000" dirty="0"/>
          </a:p>
          <a:p>
            <a:pPr marL="12700" algn="l" rtl="0" eaLnBrk="0">
              <a:lnSpc>
                <a:spcPct val="82000"/>
              </a:lnSpc>
              <a:spcBef>
                <a:spcPts val="604"/>
              </a:spcBef>
              <a:tabLst/>
            </a:pPr>
            <a:r>
              <a:rPr sz="2000" kern="0" spc="-40" dirty="0">
                <a:solidFill>
                  <a:srgbClr val="000000">
                    <a:alpha val="100000"/>
                  </a:srgbClr>
                </a:solidFill>
                <a:latin typeface="Microsoft YaHei"/>
                <a:ea typeface="Microsoft YaHei"/>
                <a:cs typeface="Microsoft YaHei"/>
              </a:rPr>
              <a:t>杜威提出三个论点对教育本质进行了概括：</a:t>
            </a:r>
            <a:endParaRPr lang="Microsoft YaHei" altLang="Microsoft YaHei" sz="2000" dirty="0"/>
          </a:p>
          <a:p>
            <a:pPr marL="399415" algn="l" rtl="0" eaLnBrk="0">
              <a:lnSpc>
                <a:spcPts val="3835"/>
              </a:lnSpc>
              <a:tabLst/>
            </a:pPr>
            <a:r>
              <a:rPr sz="1900" kern="0" spc="-130" dirty="0">
                <a:solidFill>
                  <a:srgbClr val="000000">
                    <a:alpha val="100000"/>
                  </a:srgbClr>
                </a:solidFill>
                <a:latin typeface="Microsoft YaHei"/>
                <a:ea typeface="Microsoft YaHei"/>
                <a:cs typeface="Microsoft YaHei"/>
              </a:rPr>
              <a:t>（1）“教育即生长</a:t>
            </a:r>
            <a:r>
              <a:rPr sz="1900" kern="0" spc="-140" dirty="0">
                <a:solidFill>
                  <a:srgbClr val="000000">
                    <a:alpha val="100000"/>
                  </a:srgbClr>
                </a:solidFill>
                <a:latin typeface="Microsoft YaHei"/>
                <a:ea typeface="Microsoft YaHei"/>
                <a:cs typeface="Microsoft YaHei"/>
              </a:rPr>
              <a:t>”；</a:t>
            </a:r>
            <a:endParaRPr lang="Microsoft YaHei" altLang="Microsoft YaHei" sz="1900" dirty="0"/>
          </a:p>
          <a:p>
            <a:pPr marL="399415" algn="l" rtl="0" eaLnBrk="0">
              <a:lnSpc>
                <a:spcPts val="2587"/>
              </a:lnSpc>
              <a:spcBef>
                <a:spcPts val="1012"/>
              </a:spcBef>
              <a:tabLst/>
            </a:pPr>
            <a:r>
              <a:rPr sz="1900" kern="0" spc="-130" dirty="0">
                <a:solidFill>
                  <a:srgbClr val="000000">
                    <a:alpha val="100000"/>
                  </a:srgbClr>
                </a:solidFill>
                <a:latin typeface="Microsoft YaHei"/>
                <a:ea typeface="Microsoft YaHei"/>
                <a:cs typeface="Microsoft YaHei"/>
              </a:rPr>
              <a:t>（2）“教育即生活</a:t>
            </a:r>
            <a:r>
              <a:rPr sz="1900" kern="0" spc="-140" dirty="0">
                <a:solidFill>
                  <a:srgbClr val="000000">
                    <a:alpha val="100000"/>
                  </a:srgbClr>
                </a:solidFill>
                <a:latin typeface="Microsoft YaHei"/>
                <a:ea typeface="Microsoft YaHei"/>
                <a:cs typeface="Microsoft YaHei"/>
              </a:rPr>
              <a:t>”；</a:t>
            </a:r>
            <a:endParaRPr lang="Microsoft YaHei" altLang="Microsoft YaHei" sz="1900" dirty="0"/>
          </a:p>
          <a:p>
            <a:pPr marL="399415" algn="l" rtl="0" eaLnBrk="0">
              <a:lnSpc>
                <a:spcPts val="2587"/>
              </a:lnSpc>
              <a:spcBef>
                <a:spcPts val="1012"/>
              </a:spcBef>
              <a:tabLst/>
            </a:pPr>
            <a:r>
              <a:rPr sz="2000" kern="0" spc="-70" dirty="0">
                <a:solidFill>
                  <a:srgbClr val="000000">
                    <a:alpha val="100000"/>
                  </a:srgbClr>
                </a:solidFill>
                <a:latin typeface="Microsoft YaHei"/>
                <a:ea typeface="Microsoft YaHei"/>
                <a:cs typeface="Microsoft YaHei"/>
              </a:rPr>
              <a:t>（3）“教育即经验的继续不断的改造”。</a:t>
            </a:r>
            <a:endParaRPr lang="Microsoft YaHei" altLang="Microsoft YaHei" sz="2000" dirty="0"/>
          </a:p>
          <a:p>
            <a:pPr marL="399415" algn="l" rtl="0" eaLnBrk="0">
              <a:lnSpc>
                <a:spcPts val="2587"/>
              </a:lnSpc>
              <a:spcBef>
                <a:spcPts val="1012"/>
              </a:spcBef>
              <a:tabLst/>
            </a:pPr>
            <a:r>
              <a:rPr sz="2000" kern="0" spc="-30" dirty="0">
                <a:solidFill>
                  <a:srgbClr val="000000">
                    <a:alpha val="100000"/>
                  </a:srgbClr>
                </a:solidFill>
                <a:latin typeface="Microsoft YaHei"/>
                <a:ea typeface="Microsoft YaHei"/>
                <a:cs typeface="Microsoft YaHei"/>
              </a:rPr>
              <a:t>（4）评价：杜威的</a:t>
            </a:r>
            <a:r>
              <a:rPr sz="2000" kern="0" spc="-40" dirty="0">
                <a:solidFill>
                  <a:srgbClr val="000000">
                    <a:alpha val="100000"/>
                  </a:srgbClr>
                </a:solidFill>
                <a:latin typeface="Microsoft YaHei"/>
                <a:ea typeface="Microsoft YaHei"/>
                <a:cs typeface="Microsoft YaHei"/>
              </a:rPr>
              <a:t>教育本质观对传统教育的弊端进行了深入的批判，在教育领域引</a:t>
            </a:r>
            <a:endParaRPr lang="Microsoft YaHei" altLang="Microsoft YaHei" sz="2000" dirty="0"/>
          </a:p>
          <a:p>
            <a:pPr marL="13334" indent="635" algn="l" rtl="0" eaLnBrk="0">
              <a:lnSpc>
                <a:spcPct val="149000"/>
              </a:lnSpc>
              <a:spcBef>
                <a:spcPts val="38"/>
              </a:spcBef>
              <a:tabLst/>
            </a:pPr>
            <a:r>
              <a:rPr sz="2000" kern="0" spc="0" dirty="0">
                <a:solidFill>
                  <a:srgbClr val="000000">
                    <a:alpha val="100000"/>
                  </a:srgbClr>
                </a:solidFill>
                <a:latin typeface="Microsoft YaHei"/>
                <a:ea typeface="Microsoft YaHei"/>
                <a:cs typeface="Microsoft YaHei"/>
              </a:rPr>
              <a:t>起了一场深刻的革命，产生了广泛持久的影响，对今天教育理论和实践的改革仍有重</a:t>
            </a:r>
            <a:r>
              <a:rPr sz="2000" kern="0" spc="-10" dirty="0">
                <a:solidFill>
                  <a:srgbClr val="000000">
                    <a:alpha val="100000"/>
                  </a:srgbClr>
                </a:solidFill>
                <a:latin typeface="Microsoft YaHei"/>
                <a:ea typeface="Microsoft YaHei"/>
                <a:cs typeface="Microsoft YaHei"/>
              </a:rPr>
              <a:t>要</a:t>
            </a:r>
            <a:r>
              <a:rPr sz="2000" kern="0" spc="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的现实意义。但从根本上说，它是唯心主义的。</a:t>
            </a:r>
            <a:r>
              <a:rPr sz="2000" kern="0" spc="-30" dirty="0">
                <a:solidFill>
                  <a:srgbClr val="000000">
                    <a:alpha val="100000"/>
                  </a:srgbClr>
                </a:solidFill>
                <a:latin typeface="Microsoft YaHei"/>
                <a:ea typeface="Microsoft YaHei"/>
                <a:cs typeface="Microsoft YaHei"/>
              </a:rPr>
              <a:t>忽视了教育的社会基础和教育的阶级性，</a:t>
            </a:r>
            <a:r>
              <a:rPr sz="2000" kern="0" spc="-1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没有能正确阐明教育在促进社会发展和人的发展方面的重要作用。</a:t>
            </a:r>
            <a:endParaRPr lang="Microsoft YaHei" altLang="Microsoft YaHei" sz="2000" dirty="0"/>
          </a:p>
        </p:txBody>
      </p:sp>
      <p:sp>
        <p:nvSpPr>
          <p:cNvPr id="4992" name="textbox 499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499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56" name="group 656"/>
          <p:cNvGrpSpPr/>
          <p:nvPr/>
        </p:nvGrpSpPr>
        <p:grpSpPr>
          <a:xfrm rot="21600000">
            <a:off x="1584024" y="181482"/>
            <a:ext cx="2665429" cy="199231"/>
            <a:chOff x="0" y="0"/>
            <a:chExt cx="2665429" cy="199231"/>
          </a:xfrm>
        </p:grpSpPr>
        <p:pic>
          <p:nvPicPr>
            <p:cNvPr id="4996" name="picture 4996"/>
            <p:cNvPicPr>
              <a:picLocks noChangeAspect="1"/>
            </p:cNvPicPr>
            <p:nvPr/>
          </p:nvPicPr>
          <p:blipFill>
            <a:blip r:embed="rId3"/>
            <a:stretch>
              <a:fillRect/>
            </a:stretch>
          </p:blipFill>
          <p:spPr>
            <a:xfrm rot="21600000">
              <a:off x="12058" y="11350"/>
              <a:ext cx="2653371" cy="187881"/>
            </a:xfrm>
            <a:prstGeom prst="rect">
              <a:avLst/>
            </a:prstGeom>
          </p:spPr>
        </p:pic>
        <p:sp>
          <p:nvSpPr>
            <p:cNvPr id="4998" name="textbox 4998"/>
            <p:cNvSpPr/>
            <p:nvPr/>
          </p:nvSpPr>
          <p:spPr>
            <a:xfrm>
              <a:off x="-12700" y="-12700"/>
              <a:ext cx="26911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00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02" name="picture 5002"/>
          <p:cNvPicPr>
            <a:picLocks noChangeAspect="1"/>
          </p:cNvPicPr>
          <p:nvPr/>
        </p:nvPicPr>
        <p:blipFill>
          <a:blip r:embed="rId2"/>
          <a:stretch>
            <a:fillRect/>
          </a:stretch>
        </p:blipFill>
        <p:spPr>
          <a:xfrm rot="21600000">
            <a:off x="0" y="0"/>
            <a:ext cx="12192000" cy="6858000"/>
          </a:xfrm>
          <a:prstGeom prst="rect">
            <a:avLst/>
          </a:prstGeom>
        </p:spPr>
      </p:pic>
      <p:sp>
        <p:nvSpPr>
          <p:cNvPr id="500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006" name="textbox 5006"/>
          <p:cNvSpPr/>
          <p:nvPr/>
        </p:nvSpPr>
        <p:spPr>
          <a:xfrm>
            <a:off x="1411734" y="508196"/>
            <a:ext cx="6012815" cy="4949825"/>
          </a:xfrm>
          <a:prstGeom prst="rect">
            <a:avLst/>
          </a:prstGeom>
        </p:spPr>
        <p:txBody>
          <a:bodyPr vert="horz" wrap="square" lIns="0" tIns="0" rIns="0" bIns="0"/>
          <a:lstStyle/>
          <a:p>
            <a:pPr algn="l" rtl="0" eaLnBrk="0">
              <a:lnSpc>
                <a:spcPct val="89418"/>
              </a:lnSpc>
              <a:tabLst/>
            </a:pPr>
            <a:endParaRPr lang="Arial" altLang="Arial" sz="100" dirty="0"/>
          </a:p>
          <a:p>
            <a:pPr marL="212090" algn="l" rtl="0" eaLnBrk="0">
              <a:lnSpc>
                <a:spcPct val="91000"/>
              </a:lnSpc>
              <a:tabLst/>
            </a:pPr>
            <a:r>
              <a:rPr sz="2400" b="1" kern="0" spc="-10" dirty="0">
                <a:solidFill>
                  <a:srgbClr val="7F7F7F">
                    <a:alpha val="100000"/>
                  </a:srgbClr>
                </a:solidFill>
                <a:latin typeface="Microsoft YaHei"/>
                <a:ea typeface="Microsoft YaHei"/>
                <a:cs typeface="Microsoft YaHei"/>
              </a:rPr>
              <a:t>杜威的儿童教育思想</a:t>
            </a:r>
            <a:endParaRPr lang="Microsoft YaHei" altLang="Microsoft YaHei" sz="2400" dirty="0"/>
          </a:p>
          <a:p>
            <a:pPr algn="l" rtl="0" eaLnBrk="0">
              <a:lnSpc>
                <a:spcPct val="132000"/>
              </a:lnSpc>
              <a:tabLst/>
            </a:pPr>
            <a:endParaRPr lang="Arial" altLang="Arial" sz="1000" dirty="0"/>
          </a:p>
          <a:p>
            <a:pPr algn="l" rtl="0" eaLnBrk="0">
              <a:lnSpc>
                <a:spcPct val="132000"/>
              </a:lnSpc>
              <a:tabLst/>
            </a:pPr>
            <a:endParaRPr lang="Arial" altLang="Arial" sz="1000" dirty="0"/>
          </a:p>
          <a:p>
            <a:pPr algn="l" rtl="0" eaLnBrk="0">
              <a:lnSpc>
                <a:spcPct val="133000"/>
              </a:lnSpc>
              <a:tabLst/>
            </a:pPr>
            <a:endParaRPr lang="Arial" altLang="Arial" sz="1000" dirty="0"/>
          </a:p>
          <a:p>
            <a:pPr marL="12700" algn="l" rtl="0" eaLnBrk="0">
              <a:lnSpc>
                <a:spcPct val="91000"/>
              </a:lnSpc>
              <a:spcBef>
                <a:spcPts val="600"/>
              </a:spcBef>
              <a:tabLst/>
            </a:pPr>
            <a:r>
              <a:rPr sz="2000" b="1" kern="0" spc="0" dirty="0">
                <a:solidFill>
                  <a:srgbClr val="000000">
                    <a:alpha val="100000"/>
                  </a:srgbClr>
                </a:solidFill>
                <a:latin typeface="Microsoft YaHei"/>
                <a:ea typeface="Microsoft YaHei"/>
                <a:cs typeface="Microsoft YaHei"/>
              </a:rPr>
              <a:t>三、教学理论及基本原则——从</a:t>
            </a:r>
            <a:r>
              <a:rPr sz="2000" b="1" kern="0" spc="-10" dirty="0">
                <a:solidFill>
                  <a:srgbClr val="000000">
                    <a:alpha val="100000"/>
                  </a:srgbClr>
                </a:solidFill>
                <a:latin typeface="Microsoft YaHei"/>
                <a:ea typeface="Microsoft YaHei"/>
                <a:cs typeface="Microsoft YaHei"/>
              </a:rPr>
              <a:t>做中学</a:t>
            </a:r>
            <a:endParaRPr lang="Microsoft YaHei" altLang="Microsoft YaHei" sz="2000" dirty="0"/>
          </a:p>
          <a:p>
            <a:pPr marL="31750" algn="l" rtl="0" eaLnBrk="0">
              <a:lnSpc>
                <a:spcPct val="91000"/>
              </a:lnSpc>
              <a:spcBef>
                <a:spcPts val="1415"/>
              </a:spcBef>
              <a:tabLst/>
            </a:pPr>
            <a:r>
              <a:rPr sz="2000" kern="0" spc="-30" dirty="0">
                <a:solidFill>
                  <a:srgbClr val="000000">
                    <a:alpha val="100000"/>
                  </a:srgbClr>
                </a:solidFill>
                <a:latin typeface="Microsoft YaHei"/>
                <a:ea typeface="Microsoft YaHei"/>
                <a:cs typeface="Microsoft YaHei"/>
              </a:rPr>
              <a:t>1、幼儿期的意义</a:t>
            </a:r>
            <a:endParaRPr lang="Microsoft YaHei" altLang="Microsoft YaHei" sz="2000" dirty="0"/>
          </a:p>
          <a:p>
            <a:pPr marL="19684" algn="l" rtl="0" eaLnBrk="0">
              <a:lnSpc>
                <a:spcPct val="91000"/>
              </a:lnSpc>
              <a:spcBef>
                <a:spcPts val="1415"/>
              </a:spcBef>
              <a:tabLst/>
            </a:pPr>
            <a:r>
              <a:rPr sz="2000" kern="0" spc="-20" dirty="0">
                <a:solidFill>
                  <a:srgbClr val="000000">
                    <a:alpha val="100000"/>
                  </a:srgbClr>
                </a:solidFill>
                <a:latin typeface="Microsoft YaHei"/>
                <a:ea typeface="Microsoft YaHei"/>
                <a:cs typeface="Microsoft YaHei"/>
              </a:rPr>
              <a:t>2、幼儿教育的内容</a:t>
            </a:r>
            <a:endParaRPr lang="Microsoft YaHei" altLang="Microsoft YaHei" sz="2000" dirty="0"/>
          </a:p>
          <a:p>
            <a:pPr marL="170814" algn="l" rtl="0" eaLnBrk="0">
              <a:lnSpc>
                <a:spcPts val="2587"/>
              </a:lnSpc>
              <a:spcBef>
                <a:spcPts val="1045"/>
              </a:spcBef>
              <a:tabLst/>
            </a:pPr>
            <a:r>
              <a:rPr sz="2000" kern="0" spc="-80" dirty="0">
                <a:solidFill>
                  <a:srgbClr val="000000">
                    <a:alpha val="100000"/>
                  </a:srgbClr>
                </a:solidFill>
                <a:latin typeface="Microsoft YaHei"/>
                <a:ea typeface="Microsoft YaHei"/>
                <a:cs typeface="Microsoft YaHei"/>
              </a:rPr>
              <a:t>（1）游戏和作业    （</a:t>
            </a:r>
            <a:r>
              <a:rPr sz="2000" kern="0" spc="-30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2）课程</a:t>
            </a:r>
            <a:r>
              <a:rPr sz="2000" kern="0" spc="-90" dirty="0">
                <a:solidFill>
                  <a:srgbClr val="000000">
                    <a:alpha val="100000"/>
                  </a:srgbClr>
                </a:solidFill>
                <a:latin typeface="Microsoft YaHei"/>
                <a:ea typeface="Microsoft YaHei"/>
                <a:cs typeface="Microsoft YaHei"/>
              </a:rPr>
              <a:t>和教材</a:t>
            </a:r>
            <a:endParaRPr lang="Microsoft YaHei" altLang="Microsoft YaHei" sz="2000" dirty="0"/>
          </a:p>
          <a:p>
            <a:pPr marL="22859" algn="l" rtl="0" eaLnBrk="0">
              <a:lnSpc>
                <a:spcPct val="91000"/>
              </a:lnSpc>
              <a:spcBef>
                <a:spcPts val="1383"/>
              </a:spcBef>
              <a:tabLst/>
            </a:pPr>
            <a:r>
              <a:rPr sz="2000" kern="0" spc="-10" dirty="0">
                <a:solidFill>
                  <a:srgbClr val="000000">
                    <a:alpha val="100000"/>
                  </a:srgbClr>
                </a:solidFill>
                <a:latin typeface="Microsoft YaHei"/>
                <a:ea typeface="Microsoft YaHei"/>
                <a:cs typeface="Microsoft YaHei"/>
              </a:rPr>
              <a:t>3、幼儿教育的方法—“行动”、“兴趣”</a:t>
            </a:r>
            <a:endParaRPr lang="Microsoft YaHei" altLang="Microsoft YaHei" sz="2000" dirty="0"/>
          </a:p>
          <a:p>
            <a:pPr marL="20954" algn="l" rtl="0" eaLnBrk="0">
              <a:lnSpc>
                <a:spcPct val="91000"/>
              </a:lnSpc>
              <a:spcBef>
                <a:spcPts val="1416"/>
              </a:spcBef>
              <a:tabLst/>
            </a:pPr>
            <a:r>
              <a:rPr sz="2000" b="1" kern="0" spc="-10" dirty="0">
                <a:solidFill>
                  <a:srgbClr val="000000">
                    <a:alpha val="100000"/>
                  </a:srgbClr>
                </a:solidFill>
                <a:latin typeface="Microsoft YaHei"/>
                <a:ea typeface="Microsoft YaHei"/>
                <a:cs typeface="Microsoft YaHei"/>
              </a:rPr>
              <a:t>四、关于教师在教学中的作用</a:t>
            </a:r>
            <a:endParaRPr lang="Microsoft YaHei" altLang="Microsoft YaHei" sz="2000" dirty="0"/>
          </a:p>
          <a:p>
            <a:pPr marL="31750" algn="l" rtl="0" eaLnBrk="0">
              <a:lnSpc>
                <a:spcPct val="91000"/>
              </a:lnSpc>
              <a:spcBef>
                <a:spcPts val="1415"/>
              </a:spcBef>
              <a:tabLst/>
            </a:pPr>
            <a:r>
              <a:rPr sz="2000" kern="0" spc="-10" dirty="0">
                <a:solidFill>
                  <a:srgbClr val="000000">
                    <a:alpha val="100000"/>
                  </a:srgbClr>
                </a:solidFill>
                <a:latin typeface="Microsoft YaHei"/>
                <a:ea typeface="Microsoft YaHei"/>
                <a:cs typeface="Microsoft YaHei"/>
              </a:rPr>
              <a:t>1、强调“儿童中心”并不同意教师采取放手政策</a:t>
            </a:r>
            <a:endParaRPr lang="Microsoft YaHei" altLang="Microsoft YaHei" sz="2000" dirty="0"/>
          </a:p>
          <a:p>
            <a:pPr marL="20320" algn="l" rtl="0" eaLnBrk="0">
              <a:lnSpc>
                <a:spcPct val="83000"/>
              </a:lnSpc>
              <a:spcBef>
                <a:spcPts val="1406"/>
              </a:spcBef>
              <a:tabLst/>
            </a:pPr>
            <a:r>
              <a:rPr sz="2000" kern="0" spc="0" dirty="0">
                <a:solidFill>
                  <a:srgbClr val="000000">
                    <a:alpha val="100000"/>
                  </a:srgbClr>
                </a:solidFill>
                <a:latin typeface="Microsoft YaHei"/>
                <a:ea typeface="Microsoft YaHei"/>
                <a:cs typeface="Microsoft YaHei"/>
              </a:rPr>
              <a:t>2、教育过程是儿童与教师共同</a:t>
            </a:r>
            <a:r>
              <a:rPr sz="2000" kern="0" spc="-10" dirty="0">
                <a:solidFill>
                  <a:srgbClr val="000000">
                    <a:alpha val="100000"/>
                  </a:srgbClr>
                </a:solidFill>
                <a:latin typeface="Microsoft YaHei"/>
                <a:ea typeface="Microsoft YaHei"/>
                <a:cs typeface="Microsoft YaHei"/>
              </a:rPr>
              <a:t>参与，真正合作的过程</a:t>
            </a:r>
            <a:endParaRPr lang="Microsoft YaHei" altLang="Microsoft YaHei" sz="2000" dirty="0"/>
          </a:p>
          <a:p>
            <a:pPr marL="22859" algn="l" rtl="0" eaLnBrk="0">
              <a:lnSpc>
                <a:spcPts val="3603"/>
              </a:lnSpc>
              <a:tabLst/>
            </a:pPr>
            <a:r>
              <a:rPr sz="2000" kern="0" spc="-20" dirty="0">
                <a:solidFill>
                  <a:srgbClr val="000000">
                    <a:alpha val="100000"/>
                  </a:srgbClr>
                </a:solidFill>
                <a:latin typeface="Microsoft YaHei"/>
                <a:ea typeface="Microsoft YaHei"/>
                <a:cs typeface="Microsoft YaHei"/>
              </a:rPr>
              <a:t>3、强调教师的社会职能</a:t>
            </a:r>
            <a:endParaRPr lang="Microsoft YaHei" altLang="Microsoft YaHei" sz="2000" dirty="0"/>
          </a:p>
        </p:txBody>
      </p:sp>
      <p:sp>
        <p:nvSpPr>
          <p:cNvPr id="5008" name="textbox 500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501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58" name="group 658"/>
          <p:cNvGrpSpPr/>
          <p:nvPr/>
        </p:nvGrpSpPr>
        <p:grpSpPr>
          <a:xfrm rot="21600000">
            <a:off x="1584024" y="181482"/>
            <a:ext cx="2613614" cy="199231"/>
            <a:chOff x="0" y="0"/>
            <a:chExt cx="2613614" cy="199231"/>
          </a:xfrm>
        </p:grpSpPr>
        <p:pic>
          <p:nvPicPr>
            <p:cNvPr id="5012" name="picture 5012"/>
            <p:cNvPicPr>
              <a:picLocks noChangeAspect="1"/>
            </p:cNvPicPr>
            <p:nvPr/>
          </p:nvPicPr>
          <p:blipFill>
            <a:blip r:embed="rId3"/>
            <a:stretch>
              <a:fillRect/>
            </a:stretch>
          </p:blipFill>
          <p:spPr>
            <a:xfrm rot="21600000">
              <a:off x="12058" y="11350"/>
              <a:ext cx="2601555" cy="187881"/>
            </a:xfrm>
            <a:prstGeom prst="rect">
              <a:avLst/>
            </a:prstGeom>
          </p:spPr>
        </p:pic>
        <p:sp>
          <p:nvSpPr>
            <p:cNvPr id="5014" name="textbox 5014"/>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01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 name="picture 5018"/>
          <p:cNvPicPr>
            <a:picLocks noChangeAspect="1"/>
          </p:cNvPicPr>
          <p:nvPr/>
        </p:nvPicPr>
        <p:blipFill>
          <a:blip r:embed="rId2"/>
          <a:stretch>
            <a:fillRect/>
          </a:stretch>
        </p:blipFill>
        <p:spPr>
          <a:xfrm rot="21600000">
            <a:off x="0" y="0"/>
            <a:ext cx="12192000" cy="6858000"/>
          </a:xfrm>
          <a:prstGeom prst="rect">
            <a:avLst/>
          </a:prstGeom>
        </p:spPr>
      </p:pic>
      <p:sp>
        <p:nvSpPr>
          <p:cNvPr id="50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022" name="textbox 5022"/>
          <p:cNvSpPr/>
          <p:nvPr/>
        </p:nvSpPr>
        <p:spPr>
          <a:xfrm>
            <a:off x="1417587" y="1983251"/>
            <a:ext cx="4736465" cy="3961129"/>
          </a:xfrm>
          <a:prstGeom prst="rect">
            <a:avLst/>
          </a:prstGeom>
        </p:spPr>
        <p:txBody>
          <a:bodyPr vert="horz" wrap="square" lIns="0" tIns="0" rIns="0" bIns="0"/>
          <a:lstStyle/>
          <a:p>
            <a:pPr algn="l" rtl="0" eaLnBrk="0">
              <a:lnSpc>
                <a:spcPct val="88730"/>
              </a:lnSpc>
              <a:tabLst/>
            </a:pPr>
            <a:endParaRPr lang="Arial" altLang="Arial" sz="100" dirty="0"/>
          </a:p>
          <a:p>
            <a:pPr marL="22859" algn="l" rtl="0" eaLnBrk="0">
              <a:lnSpc>
                <a:spcPct val="94000"/>
              </a:lnSpc>
              <a:tabLst/>
            </a:pPr>
            <a:r>
              <a:rPr sz="1900" b="1" kern="0" spc="-140" dirty="0">
                <a:solidFill>
                  <a:srgbClr val="00B075">
                    <a:alpha val="100000"/>
                  </a:srgbClr>
                </a:solidFill>
                <a:latin typeface="Microsoft YaHei"/>
                <a:ea typeface="Microsoft YaHei"/>
                <a:cs typeface="Microsoft YaHei"/>
              </a:rPr>
              <a:t>1.识记：</a:t>
            </a:r>
            <a:endParaRPr lang="Microsoft YaHei" altLang="Microsoft YaHei" sz="1900" dirty="0"/>
          </a:p>
          <a:p>
            <a:pPr marL="165100" algn="l" rtl="0" eaLnBrk="0">
              <a:lnSpc>
                <a:spcPts val="2587"/>
              </a:lnSpc>
              <a:spcBef>
                <a:spcPts val="1055"/>
              </a:spcBef>
              <a:tabLst/>
            </a:pPr>
            <a:r>
              <a:rPr sz="2000" kern="0" spc="-110" dirty="0">
                <a:solidFill>
                  <a:srgbClr val="000000">
                    <a:alpha val="100000"/>
                  </a:srgbClr>
                </a:solidFill>
                <a:latin typeface="Microsoft YaHei"/>
                <a:ea typeface="Microsoft YaHei"/>
                <a:cs typeface="Microsoft YaHei"/>
              </a:rPr>
              <a:t>（1）《民主主义与教育》</a:t>
            </a:r>
            <a:endParaRPr lang="Microsoft YaHei" altLang="Microsoft YaHei" sz="2000" dirty="0"/>
          </a:p>
          <a:p>
            <a:pPr marL="165100" algn="l" rtl="0" eaLnBrk="0">
              <a:lnSpc>
                <a:spcPts val="3599"/>
              </a:lnSpc>
              <a:tabLst/>
            </a:pPr>
            <a:r>
              <a:rPr sz="1900" kern="0" spc="-150" dirty="0">
                <a:solidFill>
                  <a:srgbClr val="000000">
                    <a:alpha val="100000"/>
                  </a:srgbClr>
                </a:solidFill>
                <a:latin typeface="Microsoft YaHei"/>
                <a:ea typeface="Microsoft YaHei"/>
                <a:cs typeface="Microsoft YaHei"/>
              </a:rPr>
              <a:t>（2）“儿童中心说”</a:t>
            </a:r>
            <a:endParaRPr lang="Microsoft YaHei" altLang="Microsoft YaHei" sz="1900" dirty="0"/>
          </a:p>
          <a:p>
            <a:pPr marL="12700" algn="l" rtl="0" eaLnBrk="0">
              <a:lnSpc>
                <a:spcPct val="95000"/>
              </a:lnSpc>
              <a:spcBef>
                <a:spcPts val="1392"/>
              </a:spcBef>
              <a:tabLst/>
            </a:pPr>
            <a:r>
              <a:rPr sz="1900" b="1" kern="0" spc="-120" dirty="0">
                <a:solidFill>
                  <a:srgbClr val="00B075">
                    <a:alpha val="100000"/>
                  </a:srgbClr>
                </a:solidFill>
                <a:latin typeface="Microsoft YaHei"/>
                <a:ea typeface="Microsoft YaHei"/>
                <a:cs typeface="Microsoft YaHei"/>
              </a:rPr>
              <a:t>2.领会：</a:t>
            </a:r>
            <a:endParaRPr lang="Microsoft YaHei" altLang="Microsoft YaHei" sz="1900" dirty="0"/>
          </a:p>
          <a:p>
            <a:pPr marL="165100" algn="l" rtl="0" eaLnBrk="0">
              <a:lnSpc>
                <a:spcPts val="2587"/>
              </a:lnSpc>
              <a:spcBef>
                <a:spcPts val="1054"/>
              </a:spcBef>
              <a:tabLst/>
            </a:pPr>
            <a:r>
              <a:rPr sz="2000" kern="0" spc="-90" dirty="0">
                <a:solidFill>
                  <a:srgbClr val="000000">
                    <a:alpha val="100000"/>
                  </a:srgbClr>
                </a:solidFill>
                <a:latin typeface="Microsoft YaHei"/>
                <a:ea typeface="Microsoft YaHei"/>
                <a:cs typeface="Microsoft YaHei"/>
              </a:rPr>
              <a:t>（1）杜威关于教育</a:t>
            </a:r>
            <a:r>
              <a:rPr sz="2000" kern="0" spc="-100" dirty="0">
                <a:solidFill>
                  <a:srgbClr val="000000">
                    <a:alpha val="100000"/>
                  </a:srgbClr>
                </a:solidFill>
                <a:latin typeface="Microsoft YaHei"/>
                <a:ea typeface="Microsoft YaHei"/>
                <a:cs typeface="Microsoft YaHei"/>
              </a:rPr>
              <a:t>本质的论述</a:t>
            </a:r>
            <a:endParaRPr lang="Microsoft YaHei" altLang="Microsoft YaHei" sz="2000" dirty="0"/>
          </a:p>
          <a:p>
            <a:pPr marL="165100" algn="l" rtl="0" eaLnBrk="0">
              <a:lnSpc>
                <a:spcPts val="3599"/>
              </a:lnSpc>
              <a:tabLst/>
            </a:pPr>
            <a:r>
              <a:rPr sz="2000" kern="0" spc="-110" dirty="0">
                <a:solidFill>
                  <a:srgbClr val="000000">
                    <a:alpha val="100000"/>
                  </a:srgbClr>
                </a:solidFill>
                <a:latin typeface="Microsoft YaHei"/>
                <a:ea typeface="Microsoft YaHei"/>
                <a:cs typeface="Microsoft YaHei"/>
              </a:rPr>
              <a:t>（2）杜威的学前教育思想</a:t>
            </a:r>
            <a:endParaRPr lang="Microsoft YaHei" altLang="Microsoft YaHei" sz="2000" dirty="0"/>
          </a:p>
          <a:p>
            <a:pPr marL="19050" algn="l" rtl="0" eaLnBrk="0">
              <a:lnSpc>
                <a:spcPct val="95000"/>
              </a:lnSpc>
              <a:spcBef>
                <a:spcPts val="1390"/>
              </a:spcBef>
              <a:tabLst/>
            </a:pPr>
            <a:r>
              <a:rPr sz="1900" b="1" kern="0" spc="-130" dirty="0">
                <a:solidFill>
                  <a:srgbClr val="00B075">
                    <a:alpha val="100000"/>
                  </a:srgbClr>
                </a:solidFill>
                <a:latin typeface="Microsoft YaHei"/>
                <a:ea typeface="Microsoft YaHei"/>
                <a:cs typeface="Microsoft YaHei"/>
              </a:rPr>
              <a:t>3.应用：</a:t>
            </a:r>
            <a:endParaRPr lang="Microsoft YaHei" altLang="Microsoft YaHei" sz="1900" dirty="0"/>
          </a:p>
          <a:p>
            <a:pPr algn="r" rtl="0" eaLnBrk="0">
              <a:lnSpc>
                <a:spcPts val="2587"/>
              </a:lnSpc>
              <a:spcBef>
                <a:spcPts val="1055"/>
              </a:spcBef>
              <a:tabLst/>
            </a:pPr>
            <a:r>
              <a:rPr sz="2000" kern="0" spc="-70" dirty="0">
                <a:solidFill>
                  <a:srgbClr val="000000">
                    <a:alpha val="100000"/>
                  </a:srgbClr>
                </a:solidFill>
                <a:latin typeface="Microsoft YaHei"/>
                <a:ea typeface="Microsoft YaHei"/>
                <a:cs typeface="Microsoft YaHei"/>
              </a:rPr>
              <a:t>（1）评价杜威的“儿童中心主义”的思想</a:t>
            </a:r>
            <a:endParaRPr lang="Microsoft YaHei" altLang="Microsoft YaHei" sz="2000" dirty="0"/>
          </a:p>
          <a:p>
            <a:pPr algn="r" rtl="0" eaLnBrk="0">
              <a:lnSpc>
                <a:spcPts val="3599"/>
              </a:lnSpc>
              <a:tabLst/>
            </a:pPr>
            <a:r>
              <a:rPr sz="2000" kern="0" spc="-70" dirty="0">
                <a:solidFill>
                  <a:srgbClr val="000000">
                    <a:alpha val="100000"/>
                  </a:srgbClr>
                </a:solidFill>
                <a:latin typeface="Microsoft YaHei"/>
                <a:ea typeface="Microsoft YaHei"/>
                <a:cs typeface="Microsoft YaHei"/>
              </a:rPr>
              <a:t>（2）分析和评价杜威的“从做中学”理论</a:t>
            </a:r>
            <a:endParaRPr lang="Microsoft YaHei" altLang="Microsoft YaHei" sz="2000" dirty="0"/>
          </a:p>
        </p:txBody>
      </p:sp>
      <p:sp>
        <p:nvSpPr>
          <p:cNvPr id="5024" name="textbox 5024"/>
          <p:cNvSpPr/>
          <p:nvPr/>
        </p:nvSpPr>
        <p:spPr>
          <a:xfrm>
            <a:off x="10110" y="168782"/>
            <a:ext cx="4365625" cy="744855"/>
          </a:xfrm>
          <a:prstGeom prst="rect">
            <a:avLst/>
          </a:prstGeom>
        </p:spPr>
        <p:txBody>
          <a:bodyPr vert="horz" wrap="square" lIns="0" tIns="0" rIns="0" bIns="0"/>
          <a:lstStyle/>
          <a:p>
            <a:pPr algn="l" rtl="0" eaLnBrk="0">
              <a:lnSpc>
                <a:spcPct val="89113"/>
              </a:lnSpc>
              <a:tabLst/>
            </a:pPr>
            <a:endParaRPr lang="Arial" altLang="Arial" sz="100" dirty="0"/>
          </a:p>
          <a:p>
            <a:pPr marL="1573530" algn="l" rtl="0" eaLnBrk="0">
              <a:lnSpc>
                <a:spcPct val="83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a:p>
            <a:pPr marL="12700" algn="l" rtl="0" eaLnBrk="0">
              <a:lnSpc>
                <a:spcPct val="78000"/>
              </a:lnSpc>
              <a:spcBef>
                <a:spcPts val="609"/>
              </a:spcBef>
              <a:tabLst>
                <a:tab pos="349884" algn="l"/>
              </a:tabLst>
            </a:pPr>
            <a:r>
              <a:rPr sz="3900" kern="0" spc="0" dirty="0">
                <a:solidFill>
                  <a:srgbClr val="00B075">
                    <a:alpha val="100000"/>
                  </a:srgbClr>
                </a:solidFill>
                <a:latin typeface="Calibri"/>
                <a:ea typeface="Calibri"/>
                <a:cs typeface="Calibri"/>
              </a:rPr>
              <a:t>	</a:t>
            </a:r>
            <a:r>
              <a:rPr sz="3900" kern="0" spc="-10" dirty="0">
                <a:solidFill>
                  <a:srgbClr val="00B075">
                    <a:alpha val="100000"/>
                  </a:srgbClr>
                </a:solidFill>
                <a:latin typeface="Calibri"/>
                <a:ea typeface="Calibri"/>
                <a:cs typeface="Calibri"/>
              </a:rPr>
              <a:t>01</a:t>
            </a:r>
            <a:r>
              <a:rPr sz="3900" kern="0" spc="120" dirty="0">
                <a:solidFill>
                  <a:srgbClr val="00B075">
                    <a:alpha val="100000"/>
                  </a:srgbClr>
                </a:solidFill>
                <a:latin typeface="Calibri"/>
                <a:ea typeface="Calibri"/>
                <a:cs typeface="Calibri"/>
              </a:rPr>
              <a:t>      </a:t>
            </a:r>
            <a:r>
              <a:rPr sz="2400" b="1" kern="0" spc="-10" dirty="0">
                <a:solidFill>
                  <a:srgbClr val="7F7F7F">
                    <a:alpha val="100000"/>
                  </a:srgbClr>
                </a:solidFill>
                <a:latin typeface="Microsoft YaHei"/>
                <a:ea typeface="Microsoft YaHei"/>
                <a:cs typeface="Microsoft YaHei"/>
              </a:rPr>
              <a:t>杜威的儿童教育思想</a:t>
            </a:r>
            <a:endParaRPr lang="Microsoft YaHei" altLang="Microsoft YaHei" sz="2400" dirty="0"/>
          </a:p>
        </p:txBody>
      </p:sp>
      <p:grpSp>
        <p:nvGrpSpPr>
          <p:cNvPr id="660" name="group 660"/>
          <p:cNvGrpSpPr/>
          <p:nvPr/>
        </p:nvGrpSpPr>
        <p:grpSpPr>
          <a:xfrm rot="21600000">
            <a:off x="1194812" y="1405128"/>
            <a:ext cx="1124712" cy="470916"/>
            <a:chOff x="0" y="0"/>
            <a:chExt cx="1124712" cy="470916"/>
          </a:xfrm>
        </p:grpSpPr>
        <p:sp>
          <p:nvSpPr>
            <p:cNvPr id="5026" name="path"/>
            <p:cNvSpPr/>
            <p:nvPr/>
          </p:nvSpPr>
          <p:spPr>
            <a:xfrm>
              <a:off x="0" y="0"/>
              <a:ext cx="1124712" cy="470916"/>
            </a:xfrm>
            <a:custGeom>
              <a:avLst/>
              <a:gdLst/>
              <a:ahLst/>
              <a:cxnLst/>
              <a:rect l="0" t="0" r="0" b="0"/>
              <a:pathLst>
                <a:path w="1771" h="741">
                  <a:moveTo>
                    <a:pt x="3" y="0"/>
                  </a:moveTo>
                  <a:lnTo>
                    <a:pt x="255" y="373"/>
                  </a:lnTo>
                  <a:lnTo>
                    <a:pt x="0" y="741"/>
                  </a:lnTo>
                  <a:lnTo>
                    <a:pt x="1520" y="741"/>
                  </a:lnTo>
                  <a:lnTo>
                    <a:pt x="1771" y="376"/>
                  </a:lnTo>
                  <a:lnTo>
                    <a:pt x="1531"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5028" name="textbox 5028"/>
            <p:cNvSpPr/>
            <p:nvPr/>
          </p:nvSpPr>
          <p:spPr>
            <a:xfrm>
              <a:off x="-12700" y="-12700"/>
              <a:ext cx="1150619" cy="521334"/>
            </a:xfrm>
            <a:prstGeom prst="rect">
              <a:avLst/>
            </a:prstGeom>
          </p:spPr>
          <p:txBody>
            <a:bodyPr vert="horz" wrap="square" lIns="0" tIns="0" rIns="0" bIns="0"/>
            <a:lstStyle/>
            <a:p>
              <a:pPr algn="l" rtl="0" eaLnBrk="0">
                <a:lnSpc>
                  <a:spcPct val="104000"/>
                </a:lnSpc>
                <a:tabLst/>
              </a:pPr>
              <a:endParaRPr lang="Arial" altLang="Arial" sz="900" dirty="0"/>
            </a:p>
            <a:p>
              <a:pPr algn="l" rtl="0" eaLnBrk="0">
                <a:lnSpc>
                  <a:spcPct val="6243"/>
                </a:lnSpc>
                <a:tabLst/>
              </a:pPr>
              <a:endParaRPr lang="Arial" altLang="Arial" sz="100" dirty="0"/>
            </a:p>
            <a:p>
              <a:pPr marL="239395" algn="l" rtl="0" eaLnBrk="0">
                <a:lnSpc>
                  <a:spcPct val="100000"/>
                </a:lnSpc>
                <a:tabLst/>
              </a:pPr>
              <a:r>
                <a:rPr sz="1800" b="1" kern="0" spc="-110" dirty="0">
                  <a:solidFill>
                    <a:srgbClr val="000000">
                      <a:alpha val="100000"/>
                    </a:srgbClr>
                  </a:solidFill>
                  <a:latin typeface="Microsoft YaHei"/>
                  <a:ea typeface="Microsoft YaHei"/>
                  <a:cs typeface="Microsoft YaHei"/>
                </a:rPr>
                <a:t>小结：</a:t>
              </a:r>
              <a:endParaRPr lang="Microsoft YaHei" altLang="Microsoft YaHei" sz="1800" dirty="0"/>
            </a:p>
          </p:txBody>
        </p:sp>
      </p:grpSp>
      <p:sp>
        <p:nvSpPr>
          <p:cNvPr id="50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32" name="picture 5032"/>
          <p:cNvPicPr>
            <a:picLocks noChangeAspect="1"/>
          </p:cNvPicPr>
          <p:nvPr/>
        </p:nvPicPr>
        <p:blipFill>
          <a:blip r:embed="rId2"/>
          <a:stretch>
            <a:fillRect/>
          </a:stretch>
        </p:blipFill>
        <p:spPr>
          <a:xfrm rot="21600000">
            <a:off x="0" y="0"/>
            <a:ext cx="12192000" cy="6858000"/>
          </a:xfrm>
          <a:prstGeom prst="rect">
            <a:avLst/>
          </a:prstGeom>
        </p:spPr>
      </p:pic>
      <p:sp>
        <p:nvSpPr>
          <p:cNvPr id="50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036" name="textbox 5036"/>
          <p:cNvSpPr/>
          <p:nvPr/>
        </p:nvSpPr>
        <p:spPr>
          <a:xfrm>
            <a:off x="1405626" y="507892"/>
            <a:ext cx="6585584" cy="5448934"/>
          </a:xfrm>
          <a:prstGeom prst="rect">
            <a:avLst/>
          </a:prstGeom>
        </p:spPr>
        <p:txBody>
          <a:bodyPr vert="horz" wrap="square" lIns="0" tIns="0" rIns="0" bIns="0"/>
          <a:lstStyle/>
          <a:p>
            <a:pPr algn="l" rtl="0" eaLnBrk="0">
              <a:lnSpc>
                <a:spcPct val="91418"/>
              </a:lnSpc>
              <a:tabLst/>
            </a:pPr>
            <a:endParaRPr lang="Arial" altLang="Arial" sz="100" dirty="0"/>
          </a:p>
          <a:p>
            <a:pPr marL="163195" algn="l"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a:p>
            <a:pPr algn="l" rtl="0" eaLnBrk="0">
              <a:lnSpc>
                <a:spcPct val="105000"/>
              </a:lnSpc>
              <a:tabLst/>
            </a:pPr>
            <a:endParaRPr lang="Arial" altLang="Arial" sz="1000" dirty="0"/>
          </a:p>
          <a:p>
            <a:pPr algn="l" rtl="0" eaLnBrk="0">
              <a:lnSpc>
                <a:spcPct val="105000"/>
              </a:lnSpc>
              <a:tabLst/>
            </a:pPr>
            <a:endParaRPr lang="Arial" altLang="Arial" sz="1000" dirty="0"/>
          </a:p>
          <a:p>
            <a:pPr algn="l" rtl="0" eaLnBrk="0">
              <a:lnSpc>
                <a:spcPct val="105000"/>
              </a:lnSpc>
              <a:tabLst/>
            </a:pPr>
            <a:endParaRPr lang="Arial" altLang="Arial" sz="1000" dirty="0"/>
          </a:p>
          <a:p>
            <a:pPr marL="18415" algn="l" rtl="0" eaLnBrk="0">
              <a:lnSpc>
                <a:spcPct val="91000"/>
              </a:lnSpc>
              <a:spcBef>
                <a:spcPts val="602"/>
              </a:spcBef>
              <a:tabLst/>
            </a:pPr>
            <a:r>
              <a:rPr sz="2000" b="1" kern="0" spc="-10" dirty="0">
                <a:solidFill>
                  <a:srgbClr val="000000">
                    <a:alpha val="100000"/>
                  </a:srgbClr>
                </a:solidFill>
                <a:latin typeface="Microsoft YaHei"/>
                <a:ea typeface="Microsoft YaHei"/>
                <a:cs typeface="Microsoft YaHei"/>
              </a:rPr>
              <a:t>一、生平及论著</a:t>
            </a:r>
            <a:endParaRPr lang="Microsoft YaHei" altLang="Microsoft YaHei" sz="2000" dirty="0"/>
          </a:p>
          <a:p>
            <a:pPr algn="l" rtl="0" eaLnBrk="0">
              <a:lnSpc>
                <a:spcPct val="176000"/>
              </a:lnSpc>
              <a:tabLst/>
            </a:pPr>
            <a:endParaRPr lang="Arial" altLang="Arial" sz="1000" dirty="0"/>
          </a:p>
          <a:p>
            <a:pPr marL="15240" algn="l" rtl="0" eaLnBrk="0">
              <a:lnSpc>
                <a:spcPct val="86000"/>
              </a:lnSpc>
              <a:spcBef>
                <a:spcPts val="604"/>
              </a:spcBef>
              <a:tabLst/>
            </a:pPr>
            <a:r>
              <a:rPr sz="2000" b="1" kern="0" spc="0" dirty="0">
                <a:solidFill>
                  <a:srgbClr val="000000">
                    <a:alpha val="100000"/>
                  </a:srgbClr>
                </a:solidFill>
                <a:latin typeface="Microsoft YaHei"/>
                <a:ea typeface="Microsoft YaHei"/>
                <a:cs typeface="Microsoft YaHei"/>
              </a:rPr>
              <a:t>蒙台梭利(1870一1952)</a:t>
            </a:r>
            <a:r>
              <a:rPr sz="2000" kern="0" spc="0" dirty="0">
                <a:solidFill>
                  <a:srgbClr val="000000">
                    <a:alpha val="100000"/>
                  </a:srgbClr>
                </a:solidFill>
                <a:latin typeface="Microsoft YaHei"/>
                <a:ea typeface="Microsoft YaHei"/>
                <a:cs typeface="Microsoft YaHei"/>
              </a:rPr>
              <a:t>，是20</a:t>
            </a:r>
            <a:r>
              <a:rPr sz="2000" kern="0" spc="-10" dirty="0">
                <a:solidFill>
                  <a:srgbClr val="000000">
                    <a:alpha val="100000"/>
                  </a:srgbClr>
                </a:solidFill>
                <a:latin typeface="Microsoft YaHei"/>
                <a:ea typeface="Microsoft YaHei"/>
                <a:cs typeface="Microsoft YaHei"/>
              </a:rPr>
              <a:t>世纪</a:t>
            </a:r>
            <a:endParaRPr lang="Microsoft YaHei" altLang="Microsoft YaHei" sz="2000" dirty="0"/>
          </a:p>
          <a:p>
            <a:pPr marL="16509" algn="l" rtl="0" eaLnBrk="0">
              <a:lnSpc>
                <a:spcPts val="3533"/>
              </a:lnSpc>
              <a:tabLst/>
            </a:pPr>
            <a:r>
              <a:rPr sz="2000" kern="0" spc="0" dirty="0">
                <a:solidFill>
                  <a:srgbClr val="000000">
                    <a:alpha val="100000"/>
                  </a:srgbClr>
                </a:solidFill>
                <a:latin typeface="Microsoft YaHei"/>
                <a:ea typeface="Microsoft YaHei"/>
                <a:cs typeface="Microsoft YaHei"/>
              </a:rPr>
              <a:t>意大利著名的幼儿教育家</a:t>
            </a:r>
            <a:r>
              <a:rPr sz="2000" kern="0" spc="-10" dirty="0">
                <a:solidFill>
                  <a:srgbClr val="000000">
                    <a:alpha val="100000"/>
                  </a:srgbClr>
                </a:solidFill>
                <a:latin typeface="Microsoft YaHei"/>
                <a:ea typeface="Microsoft YaHei"/>
                <a:cs typeface="Microsoft YaHei"/>
              </a:rPr>
              <a:t>。早年，作</a:t>
            </a:r>
            <a:endParaRPr lang="Microsoft YaHei" altLang="Microsoft YaHei" sz="2000" dirty="0"/>
          </a:p>
          <a:p>
            <a:pPr marL="20320" algn="l" rtl="0" eaLnBrk="0">
              <a:lnSpc>
                <a:spcPts val="3603"/>
              </a:lnSpc>
              <a:tabLst/>
            </a:pPr>
            <a:r>
              <a:rPr sz="2000" kern="0" spc="0" dirty="0">
                <a:solidFill>
                  <a:srgbClr val="000000">
                    <a:alpha val="100000"/>
                  </a:srgbClr>
                </a:solidFill>
                <a:latin typeface="Microsoft YaHei"/>
                <a:ea typeface="Microsoft YaHei"/>
                <a:cs typeface="Microsoft YaHei"/>
              </a:rPr>
              <a:t>为一名医生，她关注于智障</a:t>
            </a:r>
            <a:r>
              <a:rPr sz="2000" kern="0" spc="-10" dirty="0">
                <a:solidFill>
                  <a:srgbClr val="000000">
                    <a:alpha val="100000"/>
                  </a:srgbClr>
                </a:solidFill>
                <a:latin typeface="Microsoft YaHei"/>
                <a:ea typeface="Microsoft YaHei"/>
                <a:cs typeface="Microsoft YaHei"/>
              </a:rPr>
              <a:t>儿童的学</a:t>
            </a:r>
            <a:endParaRPr lang="Microsoft YaHei" altLang="Microsoft YaHei" sz="2000" dirty="0"/>
          </a:p>
          <a:p>
            <a:pPr marL="26034" algn="l" rtl="0" eaLnBrk="0">
              <a:lnSpc>
                <a:spcPts val="3599"/>
              </a:lnSpc>
              <a:tabLst/>
            </a:pPr>
            <a:r>
              <a:rPr sz="2000" kern="0" spc="-10" dirty="0">
                <a:solidFill>
                  <a:srgbClr val="000000">
                    <a:alpha val="100000"/>
                  </a:srgbClr>
                </a:solidFill>
                <a:latin typeface="Microsoft YaHei"/>
                <a:ea typeface="Microsoft YaHei"/>
                <a:cs typeface="Microsoft YaHei"/>
              </a:rPr>
              <a:t>习与发展，为他们设计出一套训练的</a:t>
            </a:r>
            <a:endParaRPr lang="Microsoft YaHei" altLang="Microsoft YaHei" sz="2000" dirty="0"/>
          </a:p>
          <a:p>
            <a:pPr marL="13970" algn="l" rtl="0" eaLnBrk="0">
              <a:lnSpc>
                <a:spcPts val="3595"/>
              </a:lnSpc>
              <a:tabLst/>
            </a:pPr>
            <a:r>
              <a:rPr sz="2000" kern="0" spc="0" dirty="0">
                <a:solidFill>
                  <a:srgbClr val="000000">
                    <a:alpha val="100000"/>
                  </a:srgbClr>
                </a:solidFill>
                <a:latin typeface="Microsoft YaHei"/>
                <a:ea typeface="Microsoft YaHei"/>
                <a:cs typeface="Microsoft YaHei"/>
              </a:rPr>
              <a:t>方案并获得了巨大的成功。以后，她</a:t>
            </a:r>
            <a:endParaRPr lang="Microsoft YaHei" altLang="Microsoft YaHei" sz="2000" dirty="0"/>
          </a:p>
          <a:p>
            <a:pPr marL="12700" algn="l" rtl="0" eaLnBrk="0">
              <a:lnSpc>
                <a:spcPts val="3603"/>
              </a:lnSpc>
              <a:tabLst/>
            </a:pPr>
            <a:r>
              <a:rPr sz="2000" kern="0" spc="0" dirty="0">
                <a:solidFill>
                  <a:srgbClr val="000000">
                    <a:alpha val="100000"/>
                  </a:srgbClr>
                </a:solidFill>
                <a:latin typeface="Microsoft YaHei"/>
                <a:ea typeface="Microsoft YaHei"/>
                <a:cs typeface="Microsoft YaHei"/>
              </a:rPr>
              <a:t>将进一步完善了的方案运用于正常儿</a:t>
            </a:r>
            <a:endParaRPr lang="Microsoft YaHei" altLang="Microsoft YaHei" sz="2000" dirty="0"/>
          </a:p>
          <a:p>
            <a:pPr marL="15875" algn="l" rtl="0" eaLnBrk="0">
              <a:lnSpc>
                <a:spcPct val="91000"/>
              </a:lnSpc>
              <a:spcBef>
                <a:spcPts val="1613"/>
              </a:spcBef>
              <a:tabLst/>
            </a:pPr>
            <a:r>
              <a:rPr sz="2000" kern="0" spc="-30" dirty="0">
                <a:solidFill>
                  <a:srgbClr val="000000">
                    <a:alpha val="100000"/>
                  </a:srgbClr>
                </a:solidFill>
                <a:latin typeface="Microsoft YaHei"/>
                <a:ea typeface="Microsoft YaHei"/>
                <a:cs typeface="Microsoft YaHei"/>
              </a:rPr>
              <a:t>童，逐渐形成了一套比较</a:t>
            </a:r>
            <a:r>
              <a:rPr sz="2000" kern="0" spc="-40" dirty="0">
                <a:solidFill>
                  <a:srgbClr val="000000">
                    <a:alpha val="100000"/>
                  </a:srgbClr>
                </a:solidFill>
                <a:latin typeface="Microsoft YaHei"/>
                <a:ea typeface="Microsoft YaHei"/>
                <a:cs typeface="Microsoft YaHei"/>
              </a:rPr>
              <a:t>完整的教育信念和幼儿教育方法。</a:t>
            </a:r>
            <a:endParaRPr lang="Microsoft YaHei" altLang="Microsoft YaHei" sz="2000" dirty="0"/>
          </a:p>
          <a:p>
            <a:pPr marL="38100" algn="l" rtl="0" eaLnBrk="0">
              <a:lnSpc>
                <a:spcPts val="2587"/>
              </a:lnSpc>
              <a:spcBef>
                <a:spcPts val="1045"/>
              </a:spcBef>
              <a:tabLst/>
            </a:pPr>
            <a:r>
              <a:rPr sz="2000" kern="0" spc="-10" dirty="0">
                <a:solidFill>
                  <a:srgbClr val="000000">
                    <a:alpha val="100000"/>
                  </a:srgbClr>
                </a:solidFill>
                <a:latin typeface="Microsoft YaHei"/>
                <a:ea typeface="Microsoft YaHei"/>
                <a:cs typeface="Microsoft YaHei"/>
              </a:rPr>
              <a:t>1909年《蒙台梭利方法》一书的出版，使其幼儿</a:t>
            </a:r>
            <a:endParaRPr lang="Microsoft YaHei" altLang="Microsoft YaHei" sz="2000" dirty="0"/>
          </a:p>
          <a:p>
            <a:pPr marL="14604" algn="l" rtl="0" eaLnBrk="0">
              <a:lnSpc>
                <a:spcPts val="3364"/>
              </a:lnSpc>
              <a:tabLst/>
            </a:pPr>
            <a:r>
              <a:rPr sz="2000" kern="0" spc="-30" dirty="0">
                <a:solidFill>
                  <a:srgbClr val="000000">
                    <a:alpha val="100000"/>
                  </a:srgbClr>
                </a:solidFill>
                <a:latin typeface="Microsoft YaHei"/>
                <a:ea typeface="Microsoft YaHei"/>
                <a:cs typeface="Microsoft YaHei"/>
              </a:rPr>
              <a:t>教育理论与实践在各国幼教界引起了强烈的</a:t>
            </a:r>
            <a:r>
              <a:rPr sz="2000" kern="0" spc="-40" dirty="0">
                <a:solidFill>
                  <a:srgbClr val="000000">
                    <a:alpha val="100000"/>
                  </a:srgbClr>
                </a:solidFill>
                <a:latin typeface="Microsoft YaHei"/>
                <a:ea typeface="Microsoft YaHei"/>
                <a:cs typeface="Microsoft YaHei"/>
              </a:rPr>
              <a:t>反响。</a:t>
            </a:r>
            <a:endParaRPr lang="Microsoft YaHei" altLang="Microsoft YaHei" sz="2000" dirty="0"/>
          </a:p>
        </p:txBody>
      </p:sp>
      <p:pic>
        <p:nvPicPr>
          <p:cNvPr id="5038" name="picture 5038"/>
          <p:cNvPicPr>
            <a:picLocks noChangeAspect="1"/>
          </p:cNvPicPr>
          <p:nvPr/>
        </p:nvPicPr>
        <p:blipFill>
          <a:blip r:embed="rId3"/>
          <a:stretch>
            <a:fillRect/>
          </a:stretch>
        </p:blipFill>
        <p:spPr>
          <a:xfrm rot="21600000">
            <a:off x="7356348" y="1342644"/>
            <a:ext cx="2705099" cy="3436619"/>
          </a:xfrm>
          <a:prstGeom prst="rect">
            <a:avLst/>
          </a:prstGeom>
        </p:spPr>
      </p:pic>
      <p:sp>
        <p:nvSpPr>
          <p:cNvPr id="5040" name="textbox 504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504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62" name="group 662"/>
          <p:cNvGrpSpPr/>
          <p:nvPr/>
        </p:nvGrpSpPr>
        <p:grpSpPr>
          <a:xfrm rot="21600000">
            <a:off x="1584024" y="181482"/>
            <a:ext cx="2613614" cy="199231"/>
            <a:chOff x="0" y="0"/>
            <a:chExt cx="2613614" cy="199231"/>
          </a:xfrm>
        </p:grpSpPr>
        <p:pic>
          <p:nvPicPr>
            <p:cNvPr id="5044" name="picture 5044"/>
            <p:cNvPicPr>
              <a:picLocks noChangeAspect="1"/>
            </p:cNvPicPr>
            <p:nvPr/>
          </p:nvPicPr>
          <p:blipFill>
            <a:blip r:embed="rId4"/>
            <a:stretch>
              <a:fillRect/>
            </a:stretch>
          </p:blipFill>
          <p:spPr>
            <a:xfrm rot="21600000">
              <a:off x="12058" y="11350"/>
              <a:ext cx="2601555" cy="187881"/>
            </a:xfrm>
            <a:prstGeom prst="rect">
              <a:avLst/>
            </a:prstGeom>
          </p:spPr>
        </p:pic>
        <p:sp>
          <p:nvSpPr>
            <p:cNvPr id="5046" name="textbox 5046"/>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04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50" name="picture 5050"/>
          <p:cNvPicPr>
            <a:picLocks noChangeAspect="1"/>
          </p:cNvPicPr>
          <p:nvPr/>
        </p:nvPicPr>
        <p:blipFill>
          <a:blip r:embed="rId2"/>
          <a:stretch>
            <a:fillRect/>
          </a:stretch>
        </p:blipFill>
        <p:spPr>
          <a:xfrm rot="21600000">
            <a:off x="0" y="0"/>
            <a:ext cx="12192000" cy="6858000"/>
          </a:xfrm>
          <a:prstGeom prst="rect">
            <a:avLst/>
          </a:prstGeom>
        </p:spPr>
      </p:pic>
      <p:sp>
        <p:nvSpPr>
          <p:cNvPr id="505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054" name="textbox 5054"/>
          <p:cNvSpPr/>
          <p:nvPr/>
        </p:nvSpPr>
        <p:spPr>
          <a:xfrm>
            <a:off x="1364390" y="507892"/>
            <a:ext cx="10422890" cy="6050915"/>
          </a:xfrm>
          <a:prstGeom prst="rect">
            <a:avLst/>
          </a:prstGeom>
        </p:spPr>
        <p:txBody>
          <a:bodyPr vert="horz" wrap="square" lIns="0" tIns="0" rIns="0" bIns="0"/>
          <a:lstStyle/>
          <a:p>
            <a:pPr algn="l" rtl="0" eaLnBrk="0">
              <a:lnSpc>
                <a:spcPct val="91418"/>
              </a:lnSpc>
              <a:tabLst/>
            </a:pPr>
            <a:endParaRPr lang="Arial" altLang="Arial" sz="100" dirty="0"/>
          </a:p>
          <a:p>
            <a:pPr marL="204470" algn="l"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a:p>
            <a:pPr marL="60325" algn="l" rtl="0" eaLnBrk="0">
              <a:lnSpc>
                <a:spcPct val="92000"/>
              </a:lnSpc>
              <a:spcBef>
                <a:spcPts val="1085"/>
              </a:spcBef>
              <a:tabLst/>
            </a:pPr>
            <a:r>
              <a:rPr sz="2000" b="1" kern="0" spc="-10" dirty="0">
                <a:solidFill>
                  <a:srgbClr val="000000">
                    <a:alpha val="100000"/>
                  </a:srgbClr>
                </a:solidFill>
                <a:latin typeface="Microsoft YaHei"/>
                <a:ea typeface="Microsoft YaHei"/>
                <a:cs typeface="Microsoft YaHei"/>
              </a:rPr>
              <a:t>二、蒙台梭利教育法</a:t>
            </a:r>
            <a:endParaRPr lang="Microsoft YaHei" altLang="Microsoft YaHei" sz="2000" dirty="0"/>
          </a:p>
          <a:p>
            <a:pPr marL="155575" algn="l" rtl="0" eaLnBrk="0">
              <a:lnSpc>
                <a:spcPts val="2376"/>
              </a:lnSpc>
              <a:spcBef>
                <a:spcPts val="305"/>
              </a:spcBef>
              <a:tabLst/>
            </a:pPr>
            <a:r>
              <a:rPr sz="1800" b="1" kern="0" spc="-90" dirty="0">
                <a:solidFill>
                  <a:srgbClr val="00B075">
                    <a:alpha val="100000"/>
                  </a:srgbClr>
                </a:solidFill>
                <a:latin typeface="Microsoft YaHei"/>
                <a:ea typeface="Microsoft YaHei"/>
                <a:cs typeface="Microsoft YaHei"/>
              </a:rPr>
              <a:t>（一）儿童发展观与教育阶段</a:t>
            </a:r>
            <a:endParaRPr lang="Microsoft YaHei" altLang="Microsoft YaHei" sz="1800" dirty="0"/>
          </a:p>
          <a:p>
            <a:pPr marL="34290" algn="l" rtl="0" eaLnBrk="0">
              <a:lnSpc>
                <a:spcPct val="91000"/>
              </a:lnSpc>
              <a:spcBef>
                <a:spcPts val="1233"/>
              </a:spcBef>
              <a:tabLst/>
            </a:pPr>
            <a:r>
              <a:rPr sz="1800" kern="0" spc="-100" dirty="0">
                <a:solidFill>
                  <a:srgbClr val="000000">
                    <a:alpha val="100000"/>
                  </a:srgbClr>
                </a:solidFill>
                <a:latin typeface="Microsoft YaHei"/>
                <a:ea typeface="Microsoft YaHei"/>
                <a:cs typeface="Microsoft YaHei"/>
              </a:rPr>
              <a:t>1.儿童具有“吸收性心智”。</a:t>
            </a:r>
            <a:endParaRPr lang="Microsoft YaHei" altLang="Microsoft YaHei" sz="1800" dirty="0"/>
          </a:p>
          <a:p>
            <a:pPr marL="12700" algn="l" rtl="0" eaLnBrk="0">
              <a:lnSpc>
                <a:spcPct val="83000"/>
              </a:lnSpc>
              <a:spcBef>
                <a:spcPts val="1270"/>
              </a:spcBef>
              <a:tabLst/>
            </a:pPr>
            <a:r>
              <a:rPr sz="1800" kern="0" spc="0" dirty="0">
                <a:solidFill>
                  <a:srgbClr val="000000">
                    <a:alpha val="100000"/>
                  </a:srgbClr>
                </a:solidFill>
                <a:latin typeface="Microsoft YaHei"/>
                <a:ea typeface="Microsoft YaHei"/>
                <a:cs typeface="Microsoft YaHei"/>
              </a:rPr>
              <a:t>第一个阶段是0--3岁，这时儿童处于无意识吸收阶段。；第二阶段是3--6岁，儿童的这种强大的</a:t>
            </a:r>
            <a:r>
              <a:rPr sz="1800" kern="0" spc="-10" dirty="0">
                <a:solidFill>
                  <a:srgbClr val="000000">
                    <a:alpha val="100000"/>
                  </a:srgbClr>
                </a:solidFill>
                <a:latin typeface="Microsoft YaHei"/>
                <a:ea typeface="Microsoft YaHei"/>
                <a:cs typeface="Microsoft YaHei"/>
              </a:rPr>
              <a:t>吸收力</a:t>
            </a:r>
            <a:endParaRPr lang="Microsoft YaHei" altLang="Microsoft YaHei" sz="1800" dirty="0"/>
          </a:p>
          <a:p>
            <a:pPr marL="15875" algn="l" rtl="0" eaLnBrk="0">
              <a:lnSpc>
                <a:spcPts val="3230"/>
              </a:lnSpc>
              <a:tabLst/>
            </a:pPr>
            <a:r>
              <a:rPr sz="1800" kern="0" spc="-100" dirty="0">
                <a:solidFill>
                  <a:srgbClr val="000000">
                    <a:alpha val="100000"/>
                  </a:srgbClr>
                </a:solidFill>
                <a:latin typeface="Microsoft YaHei"/>
                <a:ea typeface="Microsoft YaHei"/>
                <a:cs typeface="Microsoft YaHei"/>
              </a:rPr>
              <a:t>开始变得有意识、有目的。</a:t>
            </a:r>
            <a:endParaRPr lang="Microsoft YaHei" altLang="Microsoft YaHei" sz="1800" dirty="0"/>
          </a:p>
          <a:p>
            <a:pPr marL="93344" algn="l" rtl="0" eaLnBrk="0">
              <a:lnSpc>
                <a:spcPct val="91000"/>
              </a:lnSpc>
              <a:spcBef>
                <a:spcPts val="1462"/>
              </a:spcBef>
              <a:tabLst/>
            </a:pPr>
            <a:r>
              <a:rPr sz="1800" kern="0" spc="-90" dirty="0">
                <a:solidFill>
                  <a:srgbClr val="000000">
                    <a:alpha val="100000"/>
                  </a:srgbClr>
                </a:solidFill>
                <a:latin typeface="Microsoft YaHei"/>
                <a:ea typeface="Microsoft YaHei"/>
                <a:cs typeface="Microsoft YaHei"/>
              </a:rPr>
              <a:t>2.儿童发展具有“敏感期”。</a:t>
            </a:r>
            <a:endParaRPr lang="Microsoft YaHei" altLang="Microsoft YaHei" sz="1800" dirty="0"/>
          </a:p>
          <a:p>
            <a:pPr marL="15875" algn="l" rtl="0" eaLnBrk="0">
              <a:lnSpc>
                <a:spcPct val="83000"/>
              </a:lnSpc>
              <a:spcBef>
                <a:spcPts val="1269"/>
              </a:spcBef>
              <a:tabLst/>
            </a:pPr>
            <a:r>
              <a:rPr sz="1800" kern="0" spc="-20" dirty="0">
                <a:solidFill>
                  <a:srgbClr val="000000">
                    <a:alpha val="100000"/>
                  </a:srgbClr>
                </a:solidFill>
                <a:latin typeface="Microsoft YaHei"/>
                <a:ea typeface="Microsoft YaHei"/>
                <a:cs typeface="Microsoft YaHei"/>
              </a:rPr>
              <a:t>感觉发展敏感期：  0--5岁；语言发展敏感期：出生后3个月之后；语言发展的颠峰期是在1.</a:t>
            </a:r>
            <a:r>
              <a:rPr sz="1800" kern="0" spc="-30" dirty="0">
                <a:solidFill>
                  <a:srgbClr val="000000">
                    <a:alpha val="100000"/>
                  </a:srgbClr>
                </a:solidFill>
                <a:latin typeface="Microsoft YaHei"/>
                <a:ea typeface="Microsoft YaHei"/>
                <a:cs typeface="Microsoft YaHei"/>
              </a:rPr>
              <a:t>5--3岁，而敏</a:t>
            </a:r>
            <a:endParaRPr lang="Microsoft YaHei" altLang="Microsoft YaHei" sz="1800" dirty="0"/>
          </a:p>
          <a:p>
            <a:pPr marL="31115" indent="-14604" algn="l" rtl="0" eaLnBrk="0">
              <a:lnSpc>
                <a:spcPct val="154000"/>
              </a:lnSpc>
              <a:spcBef>
                <a:spcPts val="6"/>
              </a:spcBef>
              <a:tabLst/>
            </a:pPr>
            <a:r>
              <a:rPr sz="1800" kern="0" spc="-80" dirty="0">
                <a:solidFill>
                  <a:srgbClr val="000000">
                    <a:alpha val="100000"/>
                  </a:srgbClr>
                </a:solidFill>
                <a:latin typeface="Microsoft YaHei"/>
                <a:ea typeface="Microsoft YaHei"/>
                <a:cs typeface="Microsoft YaHei"/>
              </a:rPr>
              <a:t>感期则延续到5岁左右；秩序敏感期：</a:t>
            </a:r>
            <a:r>
              <a:rPr sz="1800" kern="0" spc="170" dirty="0">
                <a:solidFill>
                  <a:srgbClr val="000000">
                    <a:alpha val="100000"/>
                  </a:srgbClr>
                </a:solidFill>
                <a:latin typeface="Microsoft YaHei"/>
                <a:ea typeface="Microsoft YaHei"/>
                <a:cs typeface="Microsoft YaHei"/>
              </a:rPr>
              <a:t>  </a:t>
            </a:r>
            <a:r>
              <a:rPr sz="1800" kern="0" spc="-80" dirty="0">
                <a:solidFill>
                  <a:srgbClr val="000000">
                    <a:alpha val="100000"/>
                  </a:srgbClr>
                </a:solidFill>
                <a:latin typeface="Microsoft YaHei"/>
                <a:ea typeface="Microsoft YaHei"/>
                <a:cs typeface="Microsoft YaHei"/>
              </a:rPr>
              <a:t>1--4岁；肢体协调发展敏感期：</a:t>
            </a:r>
            <a:r>
              <a:rPr sz="1800" kern="0" spc="170" dirty="0">
                <a:solidFill>
                  <a:srgbClr val="000000">
                    <a:alpha val="100000"/>
                  </a:srgbClr>
                </a:solidFill>
                <a:latin typeface="Microsoft YaHei"/>
                <a:ea typeface="Microsoft YaHei"/>
                <a:cs typeface="Microsoft YaHei"/>
              </a:rPr>
              <a:t>  </a:t>
            </a:r>
            <a:r>
              <a:rPr sz="1800" kern="0" spc="-80" dirty="0">
                <a:solidFill>
                  <a:srgbClr val="000000">
                    <a:alpha val="100000"/>
                  </a:srgbClr>
                </a:solidFill>
                <a:latin typeface="Microsoft YaHei"/>
                <a:ea typeface="Microsoft YaHei"/>
                <a:cs typeface="Microsoft YaHei"/>
              </a:rPr>
              <a:t>1--</a:t>
            </a:r>
            <a:r>
              <a:rPr sz="1800" kern="0" spc="-90" dirty="0">
                <a:solidFill>
                  <a:srgbClr val="000000">
                    <a:alpha val="100000"/>
                  </a:srgbClr>
                </a:solidFill>
                <a:latin typeface="Microsoft YaHei"/>
                <a:ea typeface="Microsoft YaHei"/>
                <a:cs typeface="Microsoft YaHei"/>
              </a:rPr>
              <a:t>4岁；群性发展敏感期：</a:t>
            </a:r>
            <a:r>
              <a:rPr sz="1800" kern="0" spc="140" dirty="0">
                <a:solidFill>
                  <a:srgbClr val="000000">
                    <a:alpha val="100000"/>
                  </a:srgbClr>
                </a:solidFill>
                <a:latin typeface="Microsoft YaHei"/>
                <a:ea typeface="Microsoft YaHei"/>
                <a:cs typeface="Microsoft YaHei"/>
              </a:rPr>
              <a:t>  </a:t>
            </a:r>
            <a:r>
              <a:rPr sz="1800" kern="0" spc="-90" dirty="0">
                <a:solidFill>
                  <a:srgbClr val="000000">
                    <a:alpha val="100000"/>
                  </a:srgbClr>
                </a:solidFill>
                <a:latin typeface="Microsoft YaHei"/>
                <a:ea typeface="Microsoft YaHei"/>
                <a:cs typeface="Microsoft YaHei"/>
              </a:rPr>
              <a:t>2.5--   </a:t>
            </a:r>
            <a:r>
              <a:rPr sz="1800" kern="0" spc="0" dirty="0">
                <a:solidFill>
                  <a:srgbClr val="000000">
                    <a:alpha val="100000"/>
                  </a:srgbClr>
                </a:solidFill>
                <a:latin typeface="Microsoft YaHei"/>
                <a:ea typeface="Microsoft YaHei"/>
                <a:cs typeface="Microsoft YaHei"/>
              </a:rPr>
              <a:t>5岁。蒙台梭利指出了多种心理现象的敏感时期，并要求在儿童</a:t>
            </a:r>
            <a:r>
              <a:rPr sz="1800" kern="0" spc="-10" dirty="0">
                <a:solidFill>
                  <a:srgbClr val="000000">
                    <a:alpha val="100000"/>
                  </a:srgbClr>
                </a:solidFill>
                <a:latin typeface="Microsoft YaHei"/>
                <a:ea typeface="Microsoft YaHei"/>
                <a:cs typeface="Microsoft YaHei"/>
              </a:rPr>
              <a:t>心理发展的敏感时期对其进行相应的教</a:t>
            </a:r>
            <a:endParaRPr lang="Microsoft YaHei" altLang="Microsoft YaHei" sz="1800" dirty="0"/>
          </a:p>
          <a:p>
            <a:pPr marL="17779" algn="l" rtl="0" eaLnBrk="0">
              <a:lnSpc>
                <a:spcPct val="83000"/>
              </a:lnSpc>
              <a:spcBef>
                <a:spcPts val="1266"/>
              </a:spcBef>
              <a:tabLst/>
            </a:pPr>
            <a:r>
              <a:rPr sz="1800" kern="0" spc="-60" dirty="0">
                <a:solidFill>
                  <a:srgbClr val="000000">
                    <a:alpha val="100000"/>
                  </a:srgbClr>
                </a:solidFill>
                <a:latin typeface="Microsoft YaHei"/>
                <a:ea typeface="Microsoft YaHei"/>
                <a:cs typeface="Microsoft YaHei"/>
              </a:rPr>
              <a:t>育、引导和帮助，从而促进儿童心理的正常发展。</a:t>
            </a:r>
            <a:endParaRPr lang="Microsoft YaHei" altLang="Microsoft YaHei" sz="1800" dirty="0"/>
          </a:p>
          <a:p>
            <a:pPr marL="27940" algn="l" rtl="0" eaLnBrk="0">
              <a:lnSpc>
                <a:spcPts val="3241"/>
              </a:lnSpc>
              <a:tabLst/>
            </a:pPr>
            <a:r>
              <a:rPr sz="1800" kern="0" spc="-80" dirty="0">
                <a:solidFill>
                  <a:srgbClr val="000000">
                    <a:alpha val="100000"/>
                  </a:srgbClr>
                </a:solidFill>
                <a:latin typeface="Microsoft YaHei"/>
                <a:ea typeface="Microsoft YaHei"/>
                <a:cs typeface="Microsoft YaHei"/>
              </a:rPr>
              <a:t>3.儿童心理发展是有“阶段性”的。</a:t>
            </a:r>
            <a:endParaRPr lang="Microsoft YaHei" altLang="Microsoft YaHei" sz="1800" dirty="0"/>
          </a:p>
          <a:p>
            <a:pPr marL="35559" algn="l" rtl="0" eaLnBrk="0">
              <a:lnSpc>
                <a:spcPct val="85000"/>
              </a:lnSpc>
              <a:spcBef>
                <a:spcPts val="1462"/>
              </a:spcBef>
              <a:tabLst/>
            </a:pPr>
            <a:r>
              <a:rPr sz="1800" kern="0" spc="0" dirty="0">
                <a:solidFill>
                  <a:srgbClr val="000000">
                    <a:alpha val="100000"/>
                  </a:srgbClr>
                </a:solidFill>
                <a:latin typeface="Microsoft YaHei"/>
                <a:ea typeface="Microsoft YaHei"/>
                <a:cs typeface="Microsoft YaHei"/>
              </a:rPr>
              <a:t>1、第一个阶段（0-6岁），进而又将这第一个时期划分为</a:t>
            </a:r>
            <a:r>
              <a:rPr sz="1800" kern="0" spc="-10" dirty="0">
                <a:solidFill>
                  <a:srgbClr val="000000">
                    <a:alpha val="100000"/>
                  </a:srgbClr>
                </a:solidFill>
                <a:latin typeface="Microsoft YaHei"/>
                <a:ea typeface="Microsoft YaHei"/>
                <a:cs typeface="Microsoft YaHei"/>
              </a:rPr>
              <a:t>0--3岁的“幼年前期”和3--6岁的“幼年后</a:t>
            </a:r>
            <a:endParaRPr lang="Microsoft YaHei" altLang="Microsoft YaHei" sz="1800" dirty="0"/>
          </a:p>
          <a:p>
            <a:pPr marL="15240" algn="l" rtl="0" eaLnBrk="0">
              <a:lnSpc>
                <a:spcPts val="3184"/>
              </a:lnSpc>
              <a:tabLst/>
            </a:pPr>
            <a:r>
              <a:rPr sz="1800" kern="0" spc="-130" dirty="0">
                <a:solidFill>
                  <a:srgbClr val="000000">
                    <a:alpha val="100000"/>
                  </a:srgbClr>
                </a:solidFill>
                <a:latin typeface="Microsoft YaHei"/>
                <a:ea typeface="Microsoft YaHei"/>
                <a:cs typeface="Microsoft YaHei"/>
              </a:rPr>
              <a:t>期”。</a:t>
            </a:r>
            <a:r>
              <a:rPr sz="1800" kern="0" spc="180" dirty="0">
                <a:solidFill>
                  <a:srgbClr val="000000">
                    <a:alpha val="100000"/>
                  </a:srgbClr>
                </a:solidFill>
                <a:latin typeface="Microsoft YaHei"/>
                <a:ea typeface="Microsoft YaHei"/>
                <a:cs typeface="Microsoft YaHei"/>
              </a:rPr>
              <a:t>  </a:t>
            </a:r>
            <a:r>
              <a:rPr sz="1800" kern="0" spc="-130" dirty="0">
                <a:solidFill>
                  <a:srgbClr val="000000">
                    <a:alpha val="100000"/>
                  </a:srgbClr>
                </a:solidFill>
                <a:latin typeface="Microsoft YaHei"/>
                <a:ea typeface="Microsoft YaHei"/>
                <a:cs typeface="Microsoft YaHei"/>
              </a:rPr>
              <a:t>即心理胚胎期和个性形成期</a:t>
            </a:r>
            <a:r>
              <a:rPr sz="1800" kern="0" spc="-140" dirty="0">
                <a:solidFill>
                  <a:srgbClr val="000000">
                    <a:alpha val="100000"/>
                  </a:srgbClr>
                </a:solidFill>
                <a:latin typeface="Microsoft YaHei"/>
                <a:ea typeface="Microsoft YaHei"/>
                <a:cs typeface="Microsoft YaHei"/>
              </a:rPr>
              <a:t>。</a:t>
            </a:r>
            <a:endParaRPr lang="Microsoft YaHei" altLang="Microsoft YaHei" sz="1800" dirty="0"/>
          </a:p>
          <a:p>
            <a:pPr algn="l" rtl="0" eaLnBrk="0">
              <a:lnSpc>
                <a:spcPct val="100000"/>
              </a:lnSpc>
              <a:tabLst/>
            </a:pPr>
            <a:endParaRPr lang="Arial" altLang="Arial" sz="1200" dirty="0"/>
          </a:p>
          <a:p>
            <a:pPr algn="l" rtl="0" eaLnBrk="0">
              <a:lnSpc>
                <a:spcPct val="10922"/>
              </a:lnSpc>
              <a:tabLst/>
            </a:pPr>
            <a:endParaRPr lang="Arial" altLang="Arial" sz="100" dirty="0"/>
          </a:p>
          <a:p>
            <a:pPr marL="25400" algn="l" rtl="0" eaLnBrk="0">
              <a:lnSpc>
                <a:spcPct val="91000"/>
              </a:lnSpc>
              <a:tabLst/>
            </a:pPr>
            <a:r>
              <a:rPr sz="1800" kern="0" spc="-30" dirty="0">
                <a:solidFill>
                  <a:srgbClr val="000000">
                    <a:alpha val="100000"/>
                  </a:srgbClr>
                </a:solidFill>
                <a:latin typeface="Microsoft YaHei"/>
                <a:ea typeface="Microsoft YaHei"/>
                <a:cs typeface="Microsoft YaHei"/>
              </a:rPr>
              <a:t>2、第二个阶段（6-</a:t>
            </a:r>
            <a:r>
              <a:rPr sz="1800" kern="0" spc="-40" dirty="0">
                <a:solidFill>
                  <a:srgbClr val="000000">
                    <a:alpha val="100000"/>
                  </a:srgbClr>
                </a:solidFill>
                <a:latin typeface="Microsoft YaHei"/>
                <a:ea typeface="Microsoft YaHei"/>
                <a:cs typeface="Microsoft YaHei"/>
              </a:rPr>
              <a:t>12岁）     3、第三个阶段（12-18岁）</a:t>
            </a:r>
            <a:endParaRPr lang="Microsoft YaHei" altLang="Microsoft YaHei" sz="1800" dirty="0"/>
          </a:p>
        </p:txBody>
      </p:sp>
      <p:sp>
        <p:nvSpPr>
          <p:cNvPr id="5056" name="textbox 505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505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64" name="group 664"/>
          <p:cNvGrpSpPr/>
          <p:nvPr/>
        </p:nvGrpSpPr>
        <p:grpSpPr>
          <a:xfrm rot="21600000">
            <a:off x="1584024" y="181482"/>
            <a:ext cx="2665429" cy="199231"/>
            <a:chOff x="0" y="0"/>
            <a:chExt cx="2665429" cy="199231"/>
          </a:xfrm>
        </p:grpSpPr>
        <p:pic>
          <p:nvPicPr>
            <p:cNvPr id="5060" name="picture 5060"/>
            <p:cNvPicPr>
              <a:picLocks noChangeAspect="1"/>
            </p:cNvPicPr>
            <p:nvPr/>
          </p:nvPicPr>
          <p:blipFill>
            <a:blip r:embed="rId3"/>
            <a:stretch>
              <a:fillRect/>
            </a:stretch>
          </p:blipFill>
          <p:spPr>
            <a:xfrm rot="21600000">
              <a:off x="12058" y="11350"/>
              <a:ext cx="2653371" cy="187881"/>
            </a:xfrm>
            <a:prstGeom prst="rect">
              <a:avLst/>
            </a:prstGeom>
          </p:spPr>
        </p:pic>
        <p:sp>
          <p:nvSpPr>
            <p:cNvPr id="5062" name="textbox 5062"/>
            <p:cNvSpPr/>
            <p:nvPr/>
          </p:nvSpPr>
          <p:spPr>
            <a:xfrm>
              <a:off x="-12700" y="-12700"/>
              <a:ext cx="26911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06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6" name="picture 5066"/>
          <p:cNvPicPr>
            <a:picLocks noChangeAspect="1"/>
          </p:cNvPicPr>
          <p:nvPr/>
        </p:nvPicPr>
        <p:blipFill>
          <a:blip r:embed="rId2"/>
          <a:stretch>
            <a:fillRect/>
          </a:stretch>
        </p:blipFill>
        <p:spPr>
          <a:xfrm rot="21600000">
            <a:off x="0" y="0"/>
            <a:ext cx="12192000" cy="6858000"/>
          </a:xfrm>
          <a:prstGeom prst="rect">
            <a:avLst/>
          </a:prstGeom>
        </p:spPr>
      </p:pic>
      <p:sp>
        <p:nvSpPr>
          <p:cNvPr id="506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070" name="textbox 5070"/>
          <p:cNvSpPr/>
          <p:nvPr/>
        </p:nvSpPr>
        <p:spPr>
          <a:xfrm>
            <a:off x="1362895" y="1781271"/>
            <a:ext cx="10314940" cy="4384040"/>
          </a:xfrm>
          <a:prstGeom prst="rect">
            <a:avLst/>
          </a:prstGeom>
        </p:spPr>
        <p:txBody>
          <a:bodyPr vert="horz" wrap="square" lIns="0" tIns="0" rIns="0" bIns="0"/>
          <a:lstStyle/>
          <a:p>
            <a:pPr algn="l" rtl="0" eaLnBrk="0">
              <a:lnSpc>
                <a:spcPct val="89467"/>
              </a:lnSpc>
              <a:tabLst/>
            </a:pPr>
            <a:endParaRPr lang="Arial" altLang="Arial" sz="100" dirty="0"/>
          </a:p>
          <a:p>
            <a:pPr marL="15875" algn="l" rtl="0" eaLnBrk="0">
              <a:lnSpc>
                <a:spcPct val="91000"/>
              </a:lnSpc>
              <a:tabLst/>
            </a:pPr>
            <a:r>
              <a:rPr sz="1800" b="1" kern="0" spc="-20" dirty="0">
                <a:solidFill>
                  <a:srgbClr val="00B075">
                    <a:alpha val="100000"/>
                  </a:srgbClr>
                </a:solidFill>
                <a:latin typeface="Microsoft YaHei"/>
                <a:ea typeface="Microsoft YaHei"/>
                <a:cs typeface="Microsoft YaHei"/>
              </a:rPr>
              <a:t>蒙台梭利说一个完整的活动经过四个步骤：产生</a:t>
            </a:r>
            <a:r>
              <a:rPr sz="1800" b="1" kern="0" spc="-30" dirty="0">
                <a:solidFill>
                  <a:srgbClr val="00B075">
                    <a:alpha val="100000"/>
                  </a:srgbClr>
                </a:solidFill>
                <a:latin typeface="Microsoft YaHei"/>
                <a:ea typeface="Microsoft YaHei"/>
                <a:cs typeface="Microsoft YaHei"/>
              </a:rPr>
              <a:t>兴趣——进行操作——产生专注——完成活动。</a:t>
            </a:r>
            <a:endParaRPr lang="Microsoft YaHei" altLang="Microsoft YaHei" sz="1800" dirty="0"/>
          </a:p>
          <a:p>
            <a:pPr marL="97155" algn="l" rtl="0" eaLnBrk="0">
              <a:lnSpc>
                <a:spcPct val="82000"/>
              </a:lnSpc>
              <a:spcBef>
                <a:spcPts val="1383"/>
              </a:spcBef>
              <a:tabLst/>
            </a:pPr>
            <a:r>
              <a:rPr sz="2000" kern="0" spc="-30" dirty="0">
                <a:solidFill>
                  <a:srgbClr val="000000">
                    <a:alpha val="100000"/>
                  </a:srgbClr>
                </a:solidFill>
                <a:latin typeface="Microsoft YaHei"/>
                <a:ea typeface="Microsoft YaHei"/>
                <a:cs typeface="Microsoft YaHei"/>
              </a:rPr>
              <a:t>*  “工作”从产生兴趣——完成活动，而“游戏”只要走完过程的二个步骤即产生兴趣—</a:t>
            </a:r>
            <a:endParaRPr lang="Microsoft YaHei" altLang="Microsoft YaHei" sz="2000" dirty="0"/>
          </a:p>
          <a:p>
            <a:pPr marL="15875" indent="-3175" algn="l" rtl="0" eaLnBrk="0">
              <a:lnSpc>
                <a:spcPct val="152000"/>
              </a:lnSpc>
              <a:spcBef>
                <a:spcPts val="56"/>
              </a:spcBef>
              <a:tabLst/>
            </a:pPr>
            <a:r>
              <a:rPr sz="2000" kern="0" spc="-10" dirty="0">
                <a:solidFill>
                  <a:srgbClr val="000000">
                    <a:alpha val="100000"/>
                  </a:srgbClr>
                </a:solidFill>
                <a:latin typeface="Microsoft YaHei"/>
                <a:ea typeface="Microsoft YaHei"/>
                <a:cs typeface="Microsoft YaHei"/>
              </a:rPr>
              <a:t>—进行操作即可。“工作”重点在促进孩子发展兼愉悦孩子的身心；“游戏”的重点在愉  </a:t>
            </a:r>
            <a:r>
              <a:rPr sz="2000" kern="0" spc="-2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悦兼发展；“工作”是有准备、有导师指导的活动，   “游戏</a:t>
            </a:r>
            <a:r>
              <a:rPr sz="2000" kern="0" spc="-50" dirty="0">
                <a:solidFill>
                  <a:srgbClr val="000000">
                    <a:alpha val="100000"/>
                  </a:srgbClr>
                </a:solidFill>
                <a:latin typeface="Microsoft YaHei"/>
                <a:ea typeface="Microsoft YaHei"/>
                <a:cs typeface="Microsoft YaHei"/>
              </a:rPr>
              <a:t>”是有或无准备的环境中进行      </a:t>
            </a:r>
            <a:r>
              <a:rPr sz="2000" kern="0" spc="-20" dirty="0">
                <a:solidFill>
                  <a:srgbClr val="000000">
                    <a:alpha val="100000"/>
                  </a:srgbClr>
                </a:solidFill>
                <a:latin typeface="Microsoft YaHei"/>
                <a:ea typeface="Microsoft YaHei"/>
                <a:cs typeface="Microsoft YaHei"/>
              </a:rPr>
              <a:t>的；孩子的发展不是主要通过以愉悦</a:t>
            </a:r>
            <a:r>
              <a:rPr sz="2000" kern="0" spc="-30" dirty="0">
                <a:solidFill>
                  <a:srgbClr val="000000">
                    <a:alpha val="100000"/>
                  </a:srgbClr>
                </a:solidFill>
                <a:latin typeface="Microsoft YaHei"/>
                <a:ea typeface="Microsoft YaHei"/>
                <a:cs typeface="Microsoft YaHei"/>
              </a:rPr>
              <a:t>身心这样的“游戏”活动来完成的，</a:t>
            </a:r>
            <a:r>
              <a:rPr sz="2000" kern="0" spc="39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而它的手段是</a:t>
            </a:r>
            <a:endParaRPr lang="Microsoft YaHei" altLang="Microsoft YaHei" sz="2000" dirty="0"/>
          </a:p>
          <a:p>
            <a:pPr marL="172720" algn="l" rtl="0" eaLnBrk="0">
              <a:lnSpc>
                <a:spcPts val="2137"/>
              </a:lnSpc>
              <a:spcBef>
                <a:spcPts val="1428"/>
              </a:spcBef>
              <a:tabLst/>
            </a:pPr>
            <a:r>
              <a:rPr sz="1700" kern="0" spc="-130" dirty="0">
                <a:solidFill>
                  <a:srgbClr val="000000">
                    <a:alpha val="100000"/>
                  </a:srgbClr>
                </a:solidFill>
                <a:latin typeface="Microsoft YaHei"/>
                <a:ea typeface="Microsoft YaHei"/>
                <a:cs typeface="Microsoft YaHei"/>
              </a:rPr>
              <a:t>“工作”。</a:t>
            </a:r>
            <a:endParaRPr lang="Microsoft YaHei" altLang="Microsoft YaHei" sz="1700" dirty="0"/>
          </a:p>
          <a:p>
            <a:pPr marL="97155" algn="l" rtl="0" eaLnBrk="0">
              <a:lnSpc>
                <a:spcPct val="91000"/>
              </a:lnSpc>
              <a:spcBef>
                <a:spcPts val="1450"/>
              </a:spcBef>
              <a:tabLst/>
            </a:pPr>
            <a:r>
              <a:rPr sz="2000" kern="0" spc="0" dirty="0">
                <a:solidFill>
                  <a:srgbClr val="000000">
                    <a:alpha val="100000"/>
                  </a:srgbClr>
                </a:solidFill>
                <a:latin typeface="Microsoft YaHei"/>
                <a:ea typeface="Microsoft YaHei"/>
                <a:cs typeface="Microsoft YaHei"/>
              </a:rPr>
              <a:t>*所以蒙台梭利所谓的“活动”不是福禄培尔所推崇的“游戏”。她认为游戏</a:t>
            </a:r>
            <a:r>
              <a:rPr sz="2000" kern="0" spc="-10" dirty="0">
                <a:solidFill>
                  <a:srgbClr val="000000">
                    <a:alpha val="100000"/>
                  </a:srgbClr>
                </a:solidFill>
                <a:latin typeface="Microsoft YaHei"/>
                <a:ea typeface="Microsoft YaHei"/>
                <a:cs typeface="Microsoft YaHei"/>
              </a:rPr>
              <a:t>，特别是假</a:t>
            </a:r>
            <a:endParaRPr lang="Microsoft YaHei" altLang="Microsoft YaHei" sz="2000" dirty="0"/>
          </a:p>
          <a:p>
            <a:pPr marL="16509" algn="l" rtl="0" eaLnBrk="0">
              <a:lnSpc>
                <a:spcPct val="83000"/>
              </a:lnSpc>
              <a:spcBef>
                <a:spcPts val="1410"/>
              </a:spcBef>
              <a:tabLst/>
            </a:pPr>
            <a:r>
              <a:rPr sz="2000" kern="0" spc="0" dirty="0">
                <a:solidFill>
                  <a:srgbClr val="000000">
                    <a:alpha val="100000"/>
                  </a:srgbClr>
                </a:solidFill>
                <a:latin typeface="Microsoft YaHei"/>
                <a:ea typeface="Microsoft YaHei"/>
                <a:cs typeface="Microsoft YaHei"/>
              </a:rPr>
              <a:t>想游戏会把儿童引向不切实际的幻想，不能培养幼儿良好的品质和行为习惯。只有“</a:t>
            </a:r>
            <a:r>
              <a:rPr sz="2000" kern="0" spc="-10" dirty="0">
                <a:solidFill>
                  <a:srgbClr val="000000">
                    <a:alpha val="100000"/>
                  </a:srgbClr>
                </a:solidFill>
                <a:latin typeface="Microsoft YaHei"/>
                <a:ea typeface="Microsoft YaHei"/>
                <a:cs typeface="Microsoft YaHei"/>
              </a:rPr>
              <a:t>工作”</a:t>
            </a:r>
            <a:endParaRPr lang="Microsoft YaHei" altLang="Microsoft YaHei" sz="2000" dirty="0"/>
          </a:p>
          <a:p>
            <a:pPr marL="17145" algn="l" rtl="0" eaLnBrk="0">
              <a:lnSpc>
                <a:spcPts val="3597"/>
              </a:lnSpc>
              <a:tabLst/>
            </a:pPr>
            <a:r>
              <a:rPr sz="2000" kern="0" spc="0" dirty="0">
                <a:solidFill>
                  <a:srgbClr val="000000">
                    <a:alpha val="100000"/>
                  </a:srgbClr>
                </a:solidFill>
                <a:latin typeface="Microsoft YaHei"/>
                <a:ea typeface="Microsoft YaHei"/>
                <a:cs typeface="Microsoft YaHei"/>
              </a:rPr>
              <a:t>才是儿童最主要和最喜欢的活动，也只有工作才能培养儿童多方面的能力，从而促进儿</a:t>
            </a:r>
            <a:r>
              <a:rPr sz="2000" kern="0" spc="-10" dirty="0">
                <a:solidFill>
                  <a:srgbClr val="000000">
                    <a:alpha val="100000"/>
                  </a:srgbClr>
                </a:solidFill>
                <a:latin typeface="Microsoft YaHei"/>
                <a:ea typeface="Microsoft YaHei"/>
                <a:cs typeface="Microsoft YaHei"/>
              </a:rPr>
              <a:t>童</a:t>
            </a:r>
            <a:endParaRPr lang="Microsoft YaHei" altLang="Microsoft YaHei" sz="2000" dirty="0"/>
          </a:p>
          <a:p>
            <a:pPr algn="l" rtl="0" eaLnBrk="0">
              <a:lnSpc>
                <a:spcPct val="103000"/>
              </a:lnSpc>
              <a:tabLst/>
            </a:pPr>
            <a:endParaRPr lang="Arial" altLang="Arial" sz="1300" dirty="0"/>
          </a:p>
          <a:p>
            <a:pPr algn="l" rtl="0" eaLnBrk="0">
              <a:lnSpc>
                <a:spcPct val="6767"/>
              </a:lnSpc>
              <a:tabLst/>
            </a:pPr>
            <a:endParaRPr lang="Arial" altLang="Arial" sz="100" dirty="0"/>
          </a:p>
          <a:p>
            <a:pPr marL="16509" algn="l" rtl="0" eaLnBrk="0">
              <a:lnSpc>
                <a:spcPct val="91000"/>
              </a:lnSpc>
              <a:tabLst/>
            </a:pPr>
            <a:r>
              <a:rPr sz="2000" kern="0" spc="-160" dirty="0">
                <a:solidFill>
                  <a:srgbClr val="000000">
                    <a:alpha val="100000"/>
                  </a:srgbClr>
                </a:solidFill>
                <a:latin typeface="Microsoft YaHei"/>
                <a:ea typeface="Microsoft YaHei"/>
                <a:cs typeface="Microsoft YaHei"/>
              </a:rPr>
              <a:t>心理的全面发展。</a:t>
            </a:r>
            <a:endParaRPr lang="Microsoft YaHei" altLang="Microsoft YaHei" sz="2000" dirty="0"/>
          </a:p>
        </p:txBody>
      </p:sp>
      <p:sp>
        <p:nvSpPr>
          <p:cNvPr id="5072" name="textbox 5072"/>
          <p:cNvSpPr/>
          <p:nvPr/>
        </p:nvSpPr>
        <p:spPr>
          <a:xfrm>
            <a:off x="1415830" y="507892"/>
            <a:ext cx="3795395" cy="1006475"/>
          </a:xfrm>
          <a:prstGeom prst="rect">
            <a:avLst/>
          </a:prstGeom>
        </p:spPr>
        <p:txBody>
          <a:bodyPr vert="horz" wrap="square" lIns="0" tIns="0" rIns="0" bIns="0"/>
          <a:lstStyle/>
          <a:p>
            <a:pPr algn="l" rtl="0" eaLnBrk="0">
              <a:lnSpc>
                <a:spcPct val="91418"/>
              </a:lnSpc>
              <a:tabLst/>
            </a:pPr>
            <a:endParaRPr lang="Arial" altLang="Arial" sz="100" dirty="0"/>
          </a:p>
          <a:p>
            <a:pPr marL="153035" algn="l"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a:p>
            <a:pPr algn="l" rtl="0" eaLnBrk="0">
              <a:lnSpc>
                <a:spcPct val="192000"/>
              </a:lnSpc>
              <a:tabLst/>
            </a:pPr>
            <a:endParaRPr lang="Arial" altLang="Arial" sz="1000" dirty="0"/>
          </a:p>
          <a:p>
            <a:pPr algn="l" rtl="0" eaLnBrk="0">
              <a:lnSpc>
                <a:spcPct val="100000"/>
              </a:lnSpc>
              <a:tabLst/>
            </a:pPr>
            <a:endParaRPr lang="Arial" altLang="Arial" sz="500" dirty="0"/>
          </a:p>
          <a:p>
            <a:pPr marL="12700" algn="l" rtl="0" eaLnBrk="0">
              <a:lnSpc>
                <a:spcPct val="91000"/>
              </a:lnSpc>
              <a:spcBef>
                <a:spcPts val="5"/>
              </a:spcBef>
              <a:tabLst/>
            </a:pPr>
            <a:r>
              <a:rPr sz="2000" kern="0" spc="0" dirty="0">
                <a:solidFill>
                  <a:srgbClr val="000000">
                    <a:alpha val="100000"/>
                  </a:srgbClr>
                </a:solidFill>
                <a:latin typeface="Microsoft YaHei"/>
                <a:ea typeface="Microsoft YaHei"/>
                <a:cs typeface="Microsoft YaHei"/>
              </a:rPr>
              <a:t>4.儿童发展是在“工作”中实现的</a:t>
            </a:r>
            <a:endParaRPr lang="Microsoft YaHei" altLang="Microsoft YaHei" sz="2000" dirty="0"/>
          </a:p>
        </p:txBody>
      </p:sp>
      <p:sp>
        <p:nvSpPr>
          <p:cNvPr id="5074" name="textbox 507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507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66" name="group 666"/>
          <p:cNvGrpSpPr/>
          <p:nvPr/>
        </p:nvGrpSpPr>
        <p:grpSpPr>
          <a:xfrm rot="21600000">
            <a:off x="1584024" y="181482"/>
            <a:ext cx="2665429" cy="199231"/>
            <a:chOff x="0" y="0"/>
            <a:chExt cx="2665429" cy="199231"/>
          </a:xfrm>
        </p:grpSpPr>
        <p:pic>
          <p:nvPicPr>
            <p:cNvPr id="5078" name="picture 5078"/>
            <p:cNvPicPr>
              <a:picLocks noChangeAspect="1"/>
            </p:cNvPicPr>
            <p:nvPr/>
          </p:nvPicPr>
          <p:blipFill>
            <a:blip r:embed="rId3"/>
            <a:stretch>
              <a:fillRect/>
            </a:stretch>
          </p:blipFill>
          <p:spPr>
            <a:xfrm rot="21600000">
              <a:off x="12058" y="11350"/>
              <a:ext cx="2653371" cy="187881"/>
            </a:xfrm>
            <a:prstGeom prst="rect">
              <a:avLst/>
            </a:prstGeom>
          </p:spPr>
        </p:pic>
        <p:sp>
          <p:nvSpPr>
            <p:cNvPr id="5080" name="textbox 5080"/>
            <p:cNvSpPr/>
            <p:nvPr/>
          </p:nvSpPr>
          <p:spPr>
            <a:xfrm>
              <a:off x="-12700" y="-12700"/>
              <a:ext cx="26911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0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84" name="picture 5084"/>
          <p:cNvPicPr>
            <a:picLocks noChangeAspect="1"/>
          </p:cNvPicPr>
          <p:nvPr/>
        </p:nvPicPr>
        <p:blipFill>
          <a:blip r:embed="rId2"/>
          <a:stretch>
            <a:fillRect/>
          </a:stretch>
        </p:blipFill>
        <p:spPr>
          <a:xfrm rot="21600000">
            <a:off x="0" y="0"/>
            <a:ext cx="12192000" cy="6858000"/>
          </a:xfrm>
          <a:prstGeom prst="rect">
            <a:avLst/>
          </a:prstGeom>
        </p:spPr>
      </p:pic>
      <p:sp>
        <p:nvSpPr>
          <p:cNvPr id="50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088" name="textbox 5088"/>
          <p:cNvSpPr/>
          <p:nvPr/>
        </p:nvSpPr>
        <p:spPr>
          <a:xfrm>
            <a:off x="1366218" y="1781957"/>
            <a:ext cx="9864090" cy="4379595"/>
          </a:xfrm>
          <a:prstGeom prst="rect">
            <a:avLst/>
          </a:prstGeom>
        </p:spPr>
        <p:txBody>
          <a:bodyPr vert="horz" wrap="square" lIns="0" tIns="0" rIns="0" bIns="0"/>
          <a:lstStyle/>
          <a:p>
            <a:pPr algn="l" rtl="0" eaLnBrk="0">
              <a:lnSpc>
                <a:spcPct val="84899"/>
              </a:lnSpc>
              <a:tabLst/>
            </a:pPr>
            <a:endParaRPr lang="Arial" altLang="Arial" sz="100" dirty="0"/>
          </a:p>
          <a:p>
            <a:pPr marL="29844" algn="l" rtl="0" eaLnBrk="0">
              <a:lnSpc>
                <a:spcPct val="91000"/>
              </a:lnSpc>
              <a:tabLst/>
            </a:pPr>
            <a:r>
              <a:rPr sz="1800" b="1" kern="0" spc="-20" dirty="0">
                <a:solidFill>
                  <a:srgbClr val="00B075">
                    <a:alpha val="100000"/>
                  </a:srgbClr>
                </a:solidFill>
                <a:latin typeface="Microsoft YaHei"/>
                <a:ea typeface="Microsoft YaHei"/>
                <a:cs typeface="Microsoft YaHei"/>
              </a:rPr>
              <a:t>1、幼儿教育的三大支柱—</a:t>
            </a:r>
            <a:r>
              <a:rPr sz="1800" b="1" kern="0" spc="-300" dirty="0">
                <a:solidFill>
                  <a:srgbClr val="00B075">
                    <a:alpha val="100000"/>
                  </a:srgbClr>
                </a:solidFill>
                <a:latin typeface="Microsoft YaHei"/>
                <a:ea typeface="Microsoft YaHei"/>
                <a:cs typeface="Microsoft YaHei"/>
              </a:rPr>
              <a:t> </a:t>
            </a:r>
            <a:r>
              <a:rPr sz="1800" b="1" kern="0" spc="-20" dirty="0">
                <a:solidFill>
                  <a:srgbClr val="00B075">
                    <a:alpha val="100000"/>
                  </a:srgbClr>
                </a:solidFill>
                <a:latin typeface="Microsoft YaHei"/>
                <a:ea typeface="Microsoft YaHei"/>
                <a:cs typeface="Microsoft YaHei"/>
              </a:rPr>
              <a:t>自由、工作、秩序</a:t>
            </a:r>
            <a:endParaRPr lang="Microsoft YaHei" altLang="Microsoft YaHei" sz="1800" dirty="0"/>
          </a:p>
          <a:p>
            <a:pPr marL="20954" algn="l" rtl="0" eaLnBrk="0">
              <a:lnSpc>
                <a:spcPct val="91000"/>
              </a:lnSpc>
              <a:spcBef>
                <a:spcPts val="1275"/>
              </a:spcBef>
              <a:tabLst/>
            </a:pPr>
            <a:r>
              <a:rPr sz="1800" b="1" kern="0" spc="-80" dirty="0">
                <a:solidFill>
                  <a:srgbClr val="00B075">
                    <a:alpha val="100000"/>
                  </a:srgbClr>
                </a:solidFill>
                <a:latin typeface="Microsoft YaHei"/>
                <a:ea typeface="Microsoft YaHei"/>
                <a:cs typeface="Microsoft YaHei"/>
              </a:rPr>
              <a:t>2、 蒙台梭利教育法三要素：  </a:t>
            </a:r>
            <a:r>
              <a:rPr sz="1800" kern="0" spc="-80" dirty="0">
                <a:solidFill>
                  <a:srgbClr val="000000">
                    <a:alpha val="100000"/>
                  </a:srgbClr>
                </a:solidFill>
                <a:latin typeface="Microsoft YaHei"/>
                <a:ea typeface="Microsoft YaHei"/>
                <a:cs typeface="Microsoft YaHei"/>
              </a:rPr>
              <a:t>有准备的环境、教师和教</a:t>
            </a:r>
            <a:r>
              <a:rPr sz="1800" kern="0" spc="-90" dirty="0">
                <a:solidFill>
                  <a:srgbClr val="000000">
                    <a:alpha val="100000"/>
                  </a:srgbClr>
                </a:solidFill>
                <a:latin typeface="Microsoft YaHei"/>
                <a:ea typeface="Microsoft YaHei"/>
                <a:cs typeface="Microsoft YaHei"/>
              </a:rPr>
              <a:t>具。</a:t>
            </a:r>
            <a:endParaRPr lang="Microsoft YaHei" altLang="Microsoft YaHei" sz="1800" dirty="0"/>
          </a:p>
          <a:p>
            <a:pPr marL="214629" algn="l" rtl="0" eaLnBrk="0">
              <a:lnSpc>
                <a:spcPct val="91000"/>
              </a:lnSpc>
              <a:spcBef>
                <a:spcPts val="1274"/>
              </a:spcBef>
              <a:tabLst/>
            </a:pPr>
            <a:r>
              <a:rPr sz="1800" kern="0" spc="-40" dirty="0">
                <a:solidFill>
                  <a:srgbClr val="000000">
                    <a:alpha val="100000"/>
                  </a:srgbClr>
                </a:solidFill>
                <a:latin typeface="Microsoft YaHei"/>
                <a:ea typeface="Microsoft YaHei"/>
                <a:cs typeface="Microsoft YaHei"/>
              </a:rPr>
              <a:t>第一，有准备的环境</a:t>
            </a:r>
            <a:r>
              <a:rPr sz="1800" kern="0" spc="130" dirty="0">
                <a:solidFill>
                  <a:srgbClr val="000000">
                    <a:alpha val="100000"/>
                  </a:srgbClr>
                </a:solidFill>
                <a:latin typeface="Microsoft YaHei"/>
                <a:ea typeface="Microsoft YaHei"/>
                <a:cs typeface="Microsoft YaHei"/>
              </a:rPr>
              <a:t> </a:t>
            </a:r>
            <a:r>
              <a:rPr sz="1800" kern="0" spc="-40" dirty="0">
                <a:solidFill>
                  <a:srgbClr val="000000">
                    <a:alpha val="100000"/>
                  </a:srgbClr>
                </a:solidFill>
                <a:latin typeface="Microsoft YaHei"/>
                <a:ea typeface="Microsoft YaHei"/>
                <a:cs typeface="Microsoft YaHei"/>
              </a:rPr>
              <a:t>。主要要求：秩序与自由、真实与自然、美感与</a:t>
            </a:r>
            <a:r>
              <a:rPr sz="1800" kern="0" spc="-50" dirty="0">
                <a:solidFill>
                  <a:srgbClr val="000000">
                    <a:alpha val="100000"/>
                  </a:srgbClr>
                </a:solidFill>
                <a:latin typeface="Microsoft YaHei"/>
                <a:ea typeface="Microsoft YaHei"/>
                <a:cs typeface="Microsoft YaHei"/>
              </a:rPr>
              <a:t>安全。</a:t>
            </a:r>
            <a:endParaRPr lang="Microsoft YaHei" altLang="Microsoft YaHei" sz="1800" dirty="0"/>
          </a:p>
          <a:p>
            <a:pPr marL="214629" algn="l" rtl="0" eaLnBrk="0">
              <a:lnSpc>
                <a:spcPct val="91000"/>
              </a:lnSpc>
              <a:spcBef>
                <a:spcPts val="1275"/>
              </a:spcBef>
              <a:tabLst/>
            </a:pPr>
            <a:r>
              <a:rPr sz="1800" kern="0" spc="0" dirty="0">
                <a:solidFill>
                  <a:srgbClr val="000000">
                    <a:alpha val="100000"/>
                  </a:srgbClr>
                </a:solidFill>
                <a:latin typeface="Microsoft YaHei"/>
                <a:ea typeface="Microsoft YaHei"/>
                <a:cs typeface="Microsoft YaHei"/>
              </a:rPr>
              <a:t>第二，教师——“导师”。主要角色：环境的提供者、示</a:t>
            </a:r>
            <a:r>
              <a:rPr sz="1800" kern="0" spc="-10" dirty="0">
                <a:solidFill>
                  <a:srgbClr val="000000">
                    <a:alpha val="100000"/>
                  </a:srgbClr>
                </a:solidFill>
                <a:latin typeface="Microsoft YaHei"/>
                <a:ea typeface="Microsoft YaHei"/>
                <a:cs typeface="Microsoft YaHei"/>
              </a:rPr>
              <a:t>范者 、观察者</a:t>
            </a:r>
            <a:r>
              <a:rPr sz="1800" kern="0" spc="15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、支持者和资源者 。</a:t>
            </a:r>
            <a:endParaRPr lang="Microsoft YaHei" altLang="Microsoft YaHei" sz="1800" dirty="0"/>
          </a:p>
          <a:p>
            <a:pPr algn="r" rtl="0" eaLnBrk="0">
              <a:lnSpc>
                <a:spcPct val="83000"/>
              </a:lnSpc>
              <a:spcBef>
                <a:spcPts val="1269"/>
              </a:spcBef>
              <a:tabLst/>
            </a:pPr>
            <a:r>
              <a:rPr sz="1800" kern="0" spc="0" dirty="0">
                <a:solidFill>
                  <a:srgbClr val="000000">
                    <a:alpha val="100000"/>
                  </a:srgbClr>
                </a:solidFill>
                <a:latin typeface="Microsoft YaHei"/>
                <a:ea typeface="Microsoft YaHei"/>
                <a:cs typeface="Microsoft YaHei"/>
              </a:rPr>
              <a:t>第三，教具——工作材料。蒙台梭利教具大体可分为四类：生活训练教具、感官教具、</a:t>
            </a:r>
            <a:r>
              <a:rPr sz="1800" kern="0" spc="-10" dirty="0">
                <a:solidFill>
                  <a:srgbClr val="000000">
                    <a:alpha val="100000"/>
                  </a:srgbClr>
                </a:solidFill>
                <a:latin typeface="Microsoft YaHei"/>
                <a:ea typeface="Microsoft YaHei"/>
                <a:cs typeface="Microsoft YaHei"/>
              </a:rPr>
              <a:t>学术性教</a:t>
            </a:r>
            <a:endParaRPr lang="Microsoft YaHei" altLang="Microsoft YaHei" sz="1800" dirty="0"/>
          </a:p>
          <a:p>
            <a:pPr marL="12700" algn="l" rtl="0" eaLnBrk="0">
              <a:lnSpc>
                <a:spcPts val="3236"/>
              </a:lnSpc>
              <a:tabLst/>
            </a:pPr>
            <a:r>
              <a:rPr sz="1800" kern="0" spc="-50" dirty="0">
                <a:solidFill>
                  <a:srgbClr val="000000">
                    <a:alpha val="100000"/>
                  </a:srgbClr>
                </a:solidFill>
                <a:latin typeface="Microsoft YaHei"/>
                <a:ea typeface="Microsoft YaHei"/>
                <a:cs typeface="Microsoft YaHei"/>
              </a:rPr>
              <a:t>具和文化艺术性教具。其中，以其感官训练教具最具特色。</a:t>
            </a:r>
            <a:endParaRPr lang="Microsoft YaHei" altLang="Microsoft YaHei" sz="1800" dirty="0"/>
          </a:p>
          <a:p>
            <a:pPr marL="12700" algn="l" rtl="0" eaLnBrk="0">
              <a:lnSpc>
                <a:spcPct val="91000"/>
              </a:lnSpc>
              <a:spcBef>
                <a:spcPts val="1456"/>
              </a:spcBef>
              <a:tabLst/>
            </a:pPr>
            <a:r>
              <a:rPr sz="1800" b="1" kern="0" spc="-60" dirty="0">
                <a:solidFill>
                  <a:srgbClr val="00B075">
                    <a:alpha val="100000"/>
                  </a:srgbClr>
                </a:solidFill>
                <a:latin typeface="Microsoft YaHei"/>
                <a:ea typeface="Microsoft YaHei"/>
                <a:cs typeface="Microsoft YaHei"/>
              </a:rPr>
              <a:t>蒙台梭利“感官训练教具”具有如下</a:t>
            </a:r>
            <a:r>
              <a:rPr sz="1800" b="1" kern="0" spc="-70" dirty="0">
                <a:solidFill>
                  <a:srgbClr val="00B075">
                    <a:alpha val="100000"/>
                  </a:srgbClr>
                </a:solidFill>
                <a:latin typeface="Microsoft YaHei"/>
                <a:ea typeface="Microsoft YaHei"/>
                <a:cs typeface="Microsoft YaHei"/>
              </a:rPr>
              <a:t>特点：</a:t>
            </a:r>
            <a:endParaRPr lang="Microsoft YaHei" altLang="Microsoft YaHei" sz="1800" dirty="0"/>
          </a:p>
          <a:p>
            <a:pPr marL="17779" algn="l" rtl="0" eaLnBrk="0">
              <a:lnSpc>
                <a:spcPct val="87000"/>
              </a:lnSpc>
              <a:spcBef>
                <a:spcPts val="1275"/>
              </a:spcBef>
              <a:tabLst/>
            </a:pPr>
            <a:r>
              <a:rPr sz="1800" kern="0" spc="-150" dirty="0">
                <a:solidFill>
                  <a:srgbClr val="000000">
                    <a:alpha val="100000"/>
                  </a:srgbClr>
                </a:solidFill>
                <a:latin typeface="Microsoft YaHei"/>
                <a:ea typeface="Microsoft YaHei"/>
                <a:cs typeface="Microsoft YaHei"/>
              </a:rPr>
              <a:t>①刺激的孤立性；</a:t>
            </a:r>
            <a:endParaRPr lang="Microsoft YaHei" altLang="Microsoft YaHei" sz="1800" dirty="0"/>
          </a:p>
          <a:p>
            <a:pPr marL="17779" algn="l" rtl="0" eaLnBrk="0">
              <a:lnSpc>
                <a:spcPts val="3240"/>
              </a:lnSpc>
              <a:tabLst/>
            </a:pPr>
            <a:r>
              <a:rPr sz="1800" kern="0" spc="-150" dirty="0">
                <a:solidFill>
                  <a:srgbClr val="000000">
                    <a:alpha val="100000"/>
                  </a:srgbClr>
                </a:solidFill>
                <a:latin typeface="Microsoft YaHei"/>
                <a:ea typeface="Microsoft YaHei"/>
                <a:cs typeface="Microsoft YaHei"/>
              </a:rPr>
              <a:t>②操作的顺序性；</a:t>
            </a:r>
            <a:endParaRPr lang="Microsoft YaHei" altLang="Microsoft YaHei" sz="1800" dirty="0"/>
          </a:p>
          <a:p>
            <a:pPr marL="17779" algn="l" rtl="0" eaLnBrk="0">
              <a:lnSpc>
                <a:spcPts val="3240"/>
              </a:lnSpc>
              <a:tabLst/>
            </a:pPr>
            <a:r>
              <a:rPr sz="1800" kern="0" spc="-150" dirty="0">
                <a:solidFill>
                  <a:srgbClr val="000000">
                    <a:alpha val="100000"/>
                  </a:srgbClr>
                </a:solidFill>
                <a:latin typeface="Microsoft YaHei"/>
                <a:ea typeface="Microsoft YaHei"/>
                <a:cs typeface="Microsoft YaHei"/>
              </a:rPr>
              <a:t>③工作的趣味性；</a:t>
            </a:r>
            <a:endParaRPr lang="Microsoft YaHei" altLang="Microsoft YaHei" sz="1800" dirty="0"/>
          </a:p>
          <a:p>
            <a:pPr marL="17779" algn="l" rtl="0" eaLnBrk="0">
              <a:lnSpc>
                <a:spcPts val="3239"/>
              </a:lnSpc>
              <a:tabLst/>
            </a:pPr>
            <a:r>
              <a:rPr sz="1800" kern="0" spc="-150" dirty="0">
                <a:solidFill>
                  <a:srgbClr val="000000">
                    <a:alpha val="100000"/>
                  </a:srgbClr>
                </a:solidFill>
                <a:latin typeface="Microsoft YaHei"/>
                <a:ea typeface="Microsoft YaHei"/>
                <a:cs typeface="Microsoft YaHei"/>
              </a:rPr>
              <a:t>④教育的自动性。</a:t>
            </a:r>
            <a:endParaRPr lang="Microsoft YaHei" altLang="Microsoft YaHei" sz="1800" dirty="0"/>
          </a:p>
        </p:txBody>
      </p:sp>
      <p:sp>
        <p:nvSpPr>
          <p:cNvPr id="5090" name="textbox 5090"/>
          <p:cNvSpPr/>
          <p:nvPr/>
        </p:nvSpPr>
        <p:spPr>
          <a:xfrm>
            <a:off x="1448152" y="507892"/>
            <a:ext cx="4057015" cy="1006475"/>
          </a:xfrm>
          <a:prstGeom prst="rect">
            <a:avLst/>
          </a:prstGeom>
        </p:spPr>
        <p:txBody>
          <a:bodyPr vert="horz" wrap="square" lIns="0" tIns="0" rIns="0" bIns="0"/>
          <a:lstStyle/>
          <a:p>
            <a:pPr algn="l" rtl="0" eaLnBrk="0">
              <a:lnSpc>
                <a:spcPct val="91418"/>
              </a:lnSpc>
              <a:tabLst/>
            </a:pPr>
            <a:endParaRPr lang="Arial" altLang="Arial" sz="100" dirty="0"/>
          </a:p>
          <a:p>
            <a:pPr marL="120650" algn="l"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a:p>
            <a:pPr algn="l" rtl="0" eaLnBrk="0">
              <a:lnSpc>
                <a:spcPct val="190000"/>
              </a:lnSpc>
              <a:tabLst/>
            </a:pPr>
            <a:endParaRPr lang="Arial" altLang="Arial" sz="1000" dirty="0"/>
          </a:p>
          <a:p>
            <a:pPr algn="l" rtl="0" eaLnBrk="0">
              <a:lnSpc>
                <a:spcPct val="100000"/>
              </a:lnSpc>
              <a:tabLst/>
            </a:pPr>
            <a:endParaRPr lang="Arial" altLang="Arial" sz="500" dirty="0"/>
          </a:p>
          <a:p>
            <a:pPr algn="r" rtl="0" eaLnBrk="0">
              <a:lnSpc>
                <a:spcPct val="92000"/>
              </a:lnSpc>
              <a:spcBef>
                <a:spcPts val="6"/>
              </a:spcBef>
              <a:tabLst/>
            </a:pPr>
            <a:r>
              <a:rPr sz="2000" b="1" kern="0" spc="-80" dirty="0">
                <a:solidFill>
                  <a:srgbClr val="00B075">
                    <a:alpha val="100000"/>
                  </a:srgbClr>
                </a:solidFill>
                <a:latin typeface="Microsoft YaHei"/>
                <a:ea typeface="Microsoft YaHei"/>
                <a:cs typeface="Microsoft YaHei"/>
              </a:rPr>
              <a:t>（二）蒙台梭利幼儿教育原则及环境</a:t>
            </a:r>
            <a:endParaRPr lang="Microsoft YaHei" altLang="Microsoft YaHei" sz="2000" dirty="0"/>
          </a:p>
        </p:txBody>
      </p:sp>
      <p:sp>
        <p:nvSpPr>
          <p:cNvPr id="5092" name="textbox 509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509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68" name="group 668"/>
          <p:cNvGrpSpPr/>
          <p:nvPr/>
        </p:nvGrpSpPr>
        <p:grpSpPr>
          <a:xfrm rot="21600000">
            <a:off x="1584024" y="181482"/>
            <a:ext cx="2613614" cy="199231"/>
            <a:chOff x="0" y="0"/>
            <a:chExt cx="2613614" cy="199231"/>
          </a:xfrm>
        </p:grpSpPr>
        <p:pic>
          <p:nvPicPr>
            <p:cNvPr id="5096" name="picture 5096"/>
            <p:cNvPicPr>
              <a:picLocks noChangeAspect="1"/>
            </p:cNvPicPr>
            <p:nvPr/>
          </p:nvPicPr>
          <p:blipFill>
            <a:blip r:embed="rId3"/>
            <a:stretch>
              <a:fillRect/>
            </a:stretch>
          </p:blipFill>
          <p:spPr>
            <a:xfrm rot="21600000">
              <a:off x="12058" y="11350"/>
              <a:ext cx="2601555" cy="187881"/>
            </a:xfrm>
            <a:prstGeom prst="rect">
              <a:avLst/>
            </a:prstGeom>
          </p:spPr>
        </p:pic>
        <p:sp>
          <p:nvSpPr>
            <p:cNvPr id="5098" name="textbox 5098"/>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10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8" name="picture 708"/>
          <p:cNvPicPr>
            <a:picLocks noChangeAspect="1"/>
          </p:cNvPicPr>
          <p:nvPr/>
        </p:nvPicPr>
        <p:blipFill>
          <a:blip r:embed="rId2"/>
          <a:stretch>
            <a:fillRect/>
          </a:stretch>
        </p:blipFill>
        <p:spPr>
          <a:xfrm rot="21600000">
            <a:off x="0" y="0"/>
            <a:ext cx="12192000" cy="6858000"/>
          </a:xfrm>
          <a:prstGeom prst="rect">
            <a:avLst/>
          </a:prstGeom>
        </p:spPr>
      </p:pic>
      <p:sp>
        <p:nvSpPr>
          <p:cNvPr id="71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96" name="group 96"/>
          <p:cNvGrpSpPr/>
          <p:nvPr/>
        </p:nvGrpSpPr>
        <p:grpSpPr>
          <a:xfrm rot="21600000">
            <a:off x="1476753" y="1935479"/>
            <a:ext cx="9813034" cy="4404360"/>
            <a:chOff x="0" y="0"/>
            <a:chExt cx="9813034" cy="4404360"/>
          </a:xfrm>
        </p:grpSpPr>
        <p:sp>
          <p:nvSpPr>
            <p:cNvPr id="712" name="path"/>
            <p:cNvSpPr/>
            <p:nvPr/>
          </p:nvSpPr>
          <p:spPr>
            <a:xfrm>
              <a:off x="3374138" y="638556"/>
              <a:ext cx="3035808" cy="3765803"/>
            </a:xfrm>
            <a:custGeom>
              <a:avLst/>
              <a:gdLst/>
              <a:ahLst/>
              <a:cxnLst/>
              <a:rect l="0" t="0" r="0" b="0"/>
              <a:pathLst>
                <a:path w="4780" h="5930">
                  <a:moveTo>
                    <a:pt x="0" y="0"/>
                  </a:moveTo>
                  <a:lnTo>
                    <a:pt x="4780" y="0"/>
                  </a:lnTo>
                  <a:lnTo>
                    <a:pt x="4780" y="5930"/>
                  </a:lnTo>
                  <a:lnTo>
                    <a:pt x="0" y="5930"/>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714" name="path"/>
            <p:cNvSpPr/>
            <p:nvPr/>
          </p:nvSpPr>
          <p:spPr>
            <a:xfrm>
              <a:off x="124970" y="638556"/>
              <a:ext cx="9506711" cy="3765803"/>
            </a:xfrm>
            <a:custGeom>
              <a:avLst/>
              <a:gdLst/>
              <a:ahLst/>
              <a:cxnLst/>
              <a:rect l="0" t="0" r="0" b="0"/>
              <a:pathLst>
                <a:path w="14971" h="5930">
                  <a:moveTo>
                    <a:pt x="10190" y="0"/>
                  </a:moveTo>
                  <a:lnTo>
                    <a:pt x="14971" y="0"/>
                  </a:lnTo>
                  <a:lnTo>
                    <a:pt x="14971" y="5930"/>
                  </a:lnTo>
                  <a:lnTo>
                    <a:pt x="10190" y="5930"/>
                  </a:lnTo>
                  <a:lnTo>
                    <a:pt x="10190" y="0"/>
                  </a:lnTo>
                  <a:close/>
                </a:path>
                <a:path w="14971" h="5930">
                  <a:moveTo>
                    <a:pt x="0" y="0"/>
                  </a:moveTo>
                  <a:lnTo>
                    <a:pt x="4780" y="0"/>
                  </a:lnTo>
                  <a:lnTo>
                    <a:pt x="4780" y="5927"/>
                  </a:lnTo>
                  <a:lnTo>
                    <a:pt x="0" y="5927"/>
                  </a:lnTo>
                  <a:lnTo>
                    <a:pt x="0" y="0"/>
                  </a:lnTo>
                  <a:close/>
                </a:path>
              </a:pathLst>
            </a:custGeom>
            <a:solidFill>
              <a:srgbClr val="00B075">
                <a:alpha val="34117"/>
              </a:srgbClr>
            </a:solidFill>
            <a:ln cap="flat">
              <a:noFill/>
              <a:prstDash val="solid"/>
              <a:miter lim="0"/>
            </a:ln>
          </p:spPr>
          <p:txBody>
            <a:bodyPr rtlCol="0"/>
            <a:lstStyle/>
            <a:p>
              <a:pPr algn="ctr"/>
              <a:endParaRPr lang="zh-CN" altLang="en-US"/>
            </a:p>
          </p:txBody>
        </p:sp>
        <p:sp>
          <p:nvSpPr>
            <p:cNvPr id="716" name="path"/>
            <p:cNvSpPr/>
            <p:nvPr/>
          </p:nvSpPr>
          <p:spPr>
            <a:xfrm>
              <a:off x="0" y="1524"/>
              <a:ext cx="3465576" cy="637032"/>
            </a:xfrm>
            <a:custGeom>
              <a:avLst/>
              <a:gdLst/>
              <a:ahLst/>
              <a:cxnLst/>
              <a:rect l="0" t="0" r="0" b="0"/>
              <a:pathLst>
                <a:path w="5457" h="1003">
                  <a:moveTo>
                    <a:pt x="11" y="0"/>
                  </a:moveTo>
                  <a:lnTo>
                    <a:pt x="787" y="504"/>
                  </a:lnTo>
                  <a:lnTo>
                    <a:pt x="0" y="1003"/>
                  </a:lnTo>
                  <a:lnTo>
                    <a:pt x="4685" y="1003"/>
                  </a:lnTo>
                  <a:lnTo>
                    <a:pt x="5457" y="509"/>
                  </a:lnTo>
                  <a:lnTo>
                    <a:pt x="4717" y="0"/>
                  </a:lnTo>
                  <a:lnTo>
                    <a:pt x="11"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718" name="path"/>
            <p:cNvSpPr/>
            <p:nvPr/>
          </p:nvSpPr>
          <p:spPr>
            <a:xfrm>
              <a:off x="3160778" y="0"/>
              <a:ext cx="3467100" cy="638555"/>
            </a:xfrm>
            <a:custGeom>
              <a:avLst/>
              <a:gdLst/>
              <a:ahLst/>
              <a:cxnLst/>
              <a:rect l="0" t="0" r="0" b="0"/>
              <a:pathLst>
                <a:path w="5460" h="1005">
                  <a:moveTo>
                    <a:pt x="11" y="0"/>
                  </a:moveTo>
                  <a:lnTo>
                    <a:pt x="787" y="505"/>
                  </a:lnTo>
                  <a:lnTo>
                    <a:pt x="0" y="1005"/>
                  </a:lnTo>
                  <a:lnTo>
                    <a:pt x="4687" y="1005"/>
                  </a:lnTo>
                  <a:lnTo>
                    <a:pt x="5460" y="510"/>
                  </a:lnTo>
                  <a:lnTo>
                    <a:pt x="4719" y="0"/>
                  </a:lnTo>
                  <a:lnTo>
                    <a:pt x="11"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720" name="path"/>
            <p:cNvSpPr/>
            <p:nvPr/>
          </p:nvSpPr>
          <p:spPr>
            <a:xfrm>
              <a:off x="6347458" y="0"/>
              <a:ext cx="3465576" cy="638555"/>
            </a:xfrm>
            <a:custGeom>
              <a:avLst/>
              <a:gdLst/>
              <a:ahLst/>
              <a:cxnLst/>
              <a:rect l="0" t="0" r="0" b="0"/>
              <a:pathLst>
                <a:path w="5457" h="1005">
                  <a:moveTo>
                    <a:pt x="11" y="0"/>
                  </a:moveTo>
                  <a:lnTo>
                    <a:pt x="787" y="505"/>
                  </a:lnTo>
                  <a:lnTo>
                    <a:pt x="0" y="1005"/>
                  </a:lnTo>
                  <a:lnTo>
                    <a:pt x="4685" y="1005"/>
                  </a:lnTo>
                  <a:lnTo>
                    <a:pt x="5457" y="510"/>
                  </a:lnTo>
                  <a:lnTo>
                    <a:pt x="4717" y="0"/>
                  </a:lnTo>
                  <a:lnTo>
                    <a:pt x="11" y="0"/>
                  </a:lnTo>
                  <a:close/>
                </a:path>
              </a:pathLst>
            </a:custGeom>
            <a:solidFill>
              <a:srgbClr val="00B075">
                <a:alpha val="100000"/>
              </a:srgbClr>
            </a:solidFill>
            <a:ln cap="flat">
              <a:noFill/>
              <a:prstDash val="solid"/>
              <a:miter lim="0"/>
            </a:ln>
          </p:spPr>
          <p:txBody>
            <a:bodyPr rtlCol="0"/>
            <a:lstStyle/>
            <a:p>
              <a:pPr algn="ctr"/>
              <a:endParaRPr lang="zh-CN" altLang="en-US"/>
            </a:p>
          </p:txBody>
        </p:sp>
      </p:grpSp>
      <p:graphicFrame>
        <p:nvGraphicFramePr>
          <p:cNvPr id="722" name="table 722"/>
          <p:cNvGraphicFramePr>
            <a:graphicFrameLocks noGrp="1"/>
          </p:cNvGraphicFramePr>
          <p:nvPr/>
        </p:nvGraphicFramePr>
        <p:xfrm>
          <a:off x="1673481" y="2137055"/>
          <a:ext cx="9448800" cy="3902709"/>
        </p:xfrm>
        <a:graphic>
          <a:graphicData uri="http://schemas.openxmlformats.org/drawingml/2006/table">
            <a:tbl>
              <a:tblPr/>
              <a:tblGrid>
                <a:gridCol w="3118485"/>
                <a:gridCol w="3198495"/>
                <a:gridCol w="3131820"/>
              </a:tblGrid>
              <a:tr h="419100">
                <a:tc>
                  <a:txBody>
                    <a:bodyPr/>
                    <a:lstStyle/>
                    <a:p>
                      <a:pPr algn="l" rtl="0" eaLnBrk="0">
                        <a:lnSpc>
                          <a:spcPct val="9307"/>
                        </a:lnSpc>
                        <a:tabLst/>
                      </a:pPr>
                      <a:endParaRPr lang="Arial" altLang="Arial" sz="100" dirty="0"/>
                    </a:p>
                    <a:p>
                      <a:pPr marL="1513839" algn="l" rtl="0" eaLnBrk="0">
                        <a:lnSpc>
                          <a:spcPct val="84000"/>
                        </a:lnSpc>
                        <a:tabLst/>
                      </a:pPr>
                      <a:r>
                        <a:rPr sz="2000" b="1" kern="0" spc="-100" dirty="0">
                          <a:solidFill>
                            <a:srgbClr val="FFFFFF">
                              <a:alpha val="100000"/>
                            </a:srgbClr>
                          </a:solidFill>
                          <a:latin typeface="Microsoft YaHei"/>
                          <a:ea typeface="Microsoft YaHei"/>
                          <a:cs typeface="Microsoft YaHei"/>
                        </a:rPr>
                        <a:t>1、</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52519"/>
                        </a:lnSpc>
                        <a:tabLst/>
                      </a:pPr>
                      <a:endParaRPr lang="Arial" altLang="Arial" sz="100" dirty="0"/>
                    </a:p>
                    <a:p>
                      <a:pPr marL="1395730" algn="l" rtl="0" eaLnBrk="0">
                        <a:lnSpc>
                          <a:spcPct val="84000"/>
                        </a:lnSpc>
                        <a:tabLst/>
                      </a:pPr>
                      <a:r>
                        <a:rPr sz="2000" b="1" kern="0" spc="-60" dirty="0">
                          <a:solidFill>
                            <a:srgbClr val="FFFFFF">
                              <a:alpha val="100000"/>
                            </a:srgbClr>
                          </a:solidFill>
                          <a:latin typeface="Microsoft YaHei"/>
                          <a:ea typeface="Microsoft YaHei"/>
                          <a:cs typeface="Microsoft YaHei"/>
                        </a:rPr>
                        <a:t>2、</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9307"/>
                        </a:lnSpc>
                        <a:tabLst/>
                      </a:pPr>
                      <a:endParaRPr lang="Arial" altLang="Arial" sz="100" dirty="0"/>
                    </a:p>
                    <a:p>
                      <a:pPr marL="1376680" algn="l" rtl="0" eaLnBrk="0">
                        <a:lnSpc>
                          <a:spcPct val="84000"/>
                        </a:lnSpc>
                        <a:tabLst/>
                      </a:pPr>
                      <a:r>
                        <a:rPr sz="2000" b="1" kern="0" spc="-90" dirty="0">
                          <a:solidFill>
                            <a:srgbClr val="FFFFFF">
                              <a:alpha val="100000"/>
                            </a:srgbClr>
                          </a:solidFill>
                          <a:latin typeface="Microsoft YaHei"/>
                          <a:ea typeface="Microsoft YaHei"/>
                          <a:cs typeface="Microsoft YaHei"/>
                        </a:rPr>
                        <a:t>3、</a:t>
                      </a:r>
                      <a:endParaRPr lang="Microsoft YaHei" altLang="Microsoft YaHei" sz="2000" dirty="0"/>
                    </a:p>
                  </a:txBody>
                  <a:tcPr marL="0" marR="0" marT="0" marB="0" vert="horz">
                    <a:lnL>
                      <a:noFill/>
                    </a:lnL>
                    <a:lnR>
                      <a:noFill/>
                    </a:lnR>
                    <a:lnT>
                      <a:noFill/>
                    </a:lnT>
                    <a:lnB>
                      <a:noFill/>
                    </a:lnB>
                  </a:tcPr>
                </a:tc>
              </a:tr>
              <a:tr h="495934">
                <a:tc>
                  <a:txBody>
                    <a:bodyPr/>
                    <a:lstStyle/>
                    <a:p>
                      <a:pPr algn="l" rtl="0" eaLnBrk="0">
                        <a:lnSpc>
                          <a:spcPct val="155000"/>
                        </a:lnSpc>
                        <a:tabLst/>
                      </a:pPr>
                      <a:endParaRPr lang="Arial" altLang="Arial" sz="1000" dirty="0"/>
                    </a:p>
                    <a:p>
                      <a:pPr marL="635" algn="l" rtl="0" eaLnBrk="0">
                        <a:lnSpc>
                          <a:spcPct val="83000"/>
                        </a:lnSpc>
                        <a:spcBef>
                          <a:spcPts val="3"/>
                        </a:spcBef>
                        <a:tabLst/>
                      </a:pPr>
                      <a:r>
                        <a:rPr sz="2000" kern="0" spc="0" dirty="0">
                          <a:solidFill>
                            <a:srgbClr val="000000">
                              <a:alpha val="100000"/>
                            </a:srgbClr>
                          </a:solidFill>
                          <a:latin typeface="Microsoft YaHei"/>
                          <a:ea typeface="Microsoft YaHei"/>
                          <a:cs typeface="Microsoft YaHei"/>
                        </a:rPr>
                        <a:t>颜之推的教育思想，主要</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2000"/>
                        </a:lnSpc>
                        <a:tabLst/>
                      </a:pPr>
                      <a:endParaRPr lang="Arial" altLang="Arial" sz="1000" dirty="0"/>
                    </a:p>
                    <a:p>
                      <a:pPr marL="315595" algn="l" rtl="0" eaLnBrk="0">
                        <a:lnSpc>
                          <a:spcPts val="2509"/>
                        </a:lnSpc>
                        <a:spcBef>
                          <a:spcPts val="1"/>
                        </a:spcBef>
                        <a:tabLst/>
                      </a:pPr>
                      <a:r>
                        <a:rPr sz="1900" kern="0" spc="-110" dirty="0">
                          <a:solidFill>
                            <a:srgbClr val="000000">
                              <a:alpha val="100000"/>
                            </a:srgbClr>
                          </a:solidFill>
                          <a:latin typeface="Microsoft YaHei"/>
                          <a:ea typeface="Microsoft YaHei"/>
                          <a:cs typeface="Microsoft YaHei"/>
                        </a:rPr>
                        <a:t>《颜氏家训》内容全面、</a:t>
                      </a:r>
                      <a:endParaRPr lang="Microsoft YaHei" altLang="Microsoft YaHei" sz="1900" dirty="0"/>
                    </a:p>
                  </a:txBody>
                  <a:tcPr marL="0" marR="0" marT="0" marB="0" vert="horz">
                    <a:lnL>
                      <a:noFill/>
                    </a:lnL>
                    <a:lnR>
                      <a:noFill/>
                    </a:lnR>
                    <a:lnT>
                      <a:noFill/>
                    </a:lnT>
                    <a:lnB>
                      <a:noFill/>
                    </a:lnB>
                  </a:tcPr>
                </a:tc>
                <a:tc>
                  <a:txBody>
                    <a:bodyPr/>
                    <a:lstStyle/>
                    <a:p>
                      <a:pPr algn="l" rtl="0" eaLnBrk="0">
                        <a:lnSpc>
                          <a:spcPct val="155000"/>
                        </a:lnSpc>
                        <a:tabLst/>
                      </a:pPr>
                      <a:endParaRPr lang="Arial" altLang="Arial" sz="1000" dirty="0"/>
                    </a:p>
                    <a:p>
                      <a:pPr marL="210184" algn="l" rtl="0" eaLnBrk="0">
                        <a:lnSpc>
                          <a:spcPct val="83000"/>
                        </a:lnSpc>
                        <a:spcBef>
                          <a:spcPts val="3"/>
                        </a:spcBef>
                        <a:tabLst/>
                      </a:pPr>
                      <a:r>
                        <a:rPr sz="2000" kern="0" spc="0" dirty="0">
                          <a:solidFill>
                            <a:srgbClr val="000000">
                              <a:alpha val="100000"/>
                            </a:srgbClr>
                          </a:solidFill>
                          <a:latin typeface="Microsoft YaHei"/>
                          <a:ea typeface="Microsoft YaHei"/>
                          <a:cs typeface="Microsoft YaHei"/>
                        </a:rPr>
                        <a:t>就学前教育而言，这部</a:t>
                      </a:r>
                      <a:r>
                        <a:rPr sz="2000" kern="0" spc="-10" dirty="0">
                          <a:solidFill>
                            <a:srgbClr val="000000">
                              <a:alpha val="100000"/>
                            </a:srgbClr>
                          </a:solidFill>
                          <a:latin typeface="Microsoft YaHei"/>
                          <a:ea typeface="Microsoft YaHei"/>
                          <a:cs typeface="Microsoft YaHei"/>
                        </a:rPr>
                        <a:t>著</a:t>
                      </a:r>
                      <a:endParaRPr lang="Microsoft YaHei" altLang="Microsoft YaHei" sz="2000" dirty="0"/>
                    </a:p>
                  </a:txBody>
                  <a:tcPr marL="0" marR="0" marT="0" marB="0" vert="horz">
                    <a:lnL>
                      <a:noFill/>
                    </a:lnL>
                    <a:lnR>
                      <a:noFill/>
                    </a:lnR>
                    <a:lnT>
                      <a:noFill/>
                    </a:lnT>
                    <a:lnB>
                      <a:noFill/>
                    </a:lnB>
                  </a:tcPr>
                </a:tc>
              </a:tr>
              <a:tr h="328295">
                <a:tc>
                  <a:txBody>
                    <a:bodyPr/>
                    <a:lstStyle/>
                    <a:p>
                      <a:pPr marL="1270" algn="l" rtl="0" eaLnBrk="0">
                        <a:lnSpc>
                          <a:spcPts val="2535"/>
                        </a:lnSpc>
                        <a:tabLst/>
                      </a:pPr>
                      <a:r>
                        <a:rPr sz="2000" kern="0" spc="0" dirty="0">
                          <a:solidFill>
                            <a:srgbClr val="000000">
                              <a:alpha val="100000"/>
                            </a:srgbClr>
                          </a:solidFill>
                          <a:latin typeface="Microsoft YaHei"/>
                          <a:ea typeface="Microsoft YaHei"/>
                          <a:cs typeface="Microsoft YaHei"/>
                        </a:rPr>
                        <a:t>反映在其著作《颜氏</a:t>
                      </a:r>
                      <a:r>
                        <a:rPr sz="2000" kern="0" spc="-10" dirty="0">
                          <a:solidFill>
                            <a:srgbClr val="000000">
                              <a:alpha val="100000"/>
                            </a:srgbClr>
                          </a:solidFill>
                          <a:latin typeface="Microsoft YaHei"/>
                          <a:ea typeface="Microsoft YaHei"/>
                          <a:cs typeface="Microsoft YaHei"/>
                        </a:rPr>
                        <a:t>家训》</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76000"/>
                        </a:lnSpc>
                        <a:tabLst/>
                      </a:pPr>
                      <a:endParaRPr lang="Arial" altLang="Arial" sz="100" dirty="0"/>
                    </a:p>
                    <a:p>
                      <a:pPr marL="193675" algn="l" rtl="0" eaLnBrk="0">
                        <a:lnSpc>
                          <a:spcPct val="91000"/>
                        </a:lnSpc>
                        <a:tabLst/>
                      </a:pPr>
                      <a:r>
                        <a:rPr sz="2000" kern="0" spc="-120" dirty="0">
                          <a:solidFill>
                            <a:srgbClr val="000000">
                              <a:alpha val="100000"/>
                            </a:srgbClr>
                          </a:solidFill>
                          <a:latin typeface="Microsoft YaHei"/>
                          <a:ea typeface="Microsoft YaHei"/>
                          <a:cs typeface="Microsoft YaHei"/>
                        </a:rPr>
                        <a:t>系统。内容涉及了胎教、</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45000"/>
                        </a:lnSpc>
                        <a:tabLst/>
                      </a:pPr>
                      <a:endParaRPr lang="Arial" altLang="Arial" sz="200" dirty="0"/>
                    </a:p>
                    <a:p>
                      <a:pPr marL="208279" algn="l" rtl="0" eaLnBrk="0">
                        <a:lnSpc>
                          <a:spcPct val="91000"/>
                        </a:lnSpc>
                        <a:spcBef>
                          <a:spcPts val="2"/>
                        </a:spcBef>
                        <a:tabLst/>
                      </a:pPr>
                      <a:r>
                        <a:rPr sz="2000" kern="0" spc="0" dirty="0">
                          <a:solidFill>
                            <a:srgbClr val="000000">
                              <a:alpha val="100000"/>
                            </a:srgbClr>
                          </a:solidFill>
                          <a:latin typeface="Microsoft YaHei"/>
                          <a:ea typeface="Microsoft YaHei"/>
                          <a:cs typeface="Microsoft YaHei"/>
                        </a:rPr>
                        <a:t>作系统地阐述了婴幼儿教</a:t>
                      </a:r>
                      <a:endParaRPr lang="Microsoft YaHei" altLang="Microsoft YaHei" sz="2000" dirty="0"/>
                    </a:p>
                  </a:txBody>
                  <a:tcPr marL="0" marR="0" marT="0" marB="0" vert="horz">
                    <a:lnL>
                      <a:noFill/>
                    </a:lnL>
                    <a:lnR>
                      <a:noFill/>
                    </a:lnR>
                    <a:lnT>
                      <a:noFill/>
                    </a:lnT>
                    <a:lnB>
                      <a:noFill/>
                    </a:lnB>
                  </a:tcPr>
                </a:tc>
              </a:tr>
              <a:tr h="274954">
                <a:tc>
                  <a:txBody>
                    <a:bodyPr/>
                    <a:lstStyle/>
                    <a:p>
                      <a:pPr algn="l" rtl="0" eaLnBrk="0">
                        <a:lnSpc>
                          <a:spcPct val="142000"/>
                        </a:lnSpc>
                        <a:tabLst/>
                      </a:pPr>
                      <a:endParaRPr lang="Arial" altLang="Arial" sz="100" dirty="0"/>
                    </a:p>
                    <a:p>
                      <a:pPr marL="19684" algn="l" rtl="0" eaLnBrk="0">
                        <a:lnSpc>
                          <a:spcPct val="81000"/>
                        </a:lnSpc>
                        <a:spcBef>
                          <a:spcPts val="1"/>
                        </a:spcBef>
                        <a:tabLst/>
                      </a:pPr>
                      <a:r>
                        <a:rPr sz="2000" kern="0" spc="-10" dirty="0">
                          <a:solidFill>
                            <a:srgbClr val="000000">
                              <a:alpha val="100000"/>
                            </a:srgbClr>
                          </a:solidFill>
                          <a:latin typeface="Microsoft YaHei"/>
                          <a:ea typeface="Microsoft YaHei"/>
                          <a:cs typeface="Microsoft YaHei"/>
                        </a:rPr>
                        <a:t>中，这部书在中国教育</a:t>
                      </a:r>
                      <a:r>
                        <a:rPr sz="2000" kern="0" spc="-20" dirty="0">
                          <a:solidFill>
                            <a:srgbClr val="000000">
                              <a:alpha val="100000"/>
                            </a:srgbClr>
                          </a:solidFill>
                          <a:latin typeface="Microsoft YaHei"/>
                          <a:ea typeface="Microsoft YaHei"/>
                          <a:cs typeface="Microsoft YaHei"/>
                        </a:rPr>
                        <a:t>史</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22667"/>
                        </a:lnSpc>
                        <a:tabLst/>
                      </a:pPr>
                      <a:endParaRPr lang="Arial" altLang="Arial" sz="100" dirty="0"/>
                    </a:p>
                    <a:p>
                      <a:pPr marL="194310" algn="l" rtl="0" eaLnBrk="0">
                        <a:lnSpc>
                          <a:spcPct val="87000"/>
                        </a:lnSpc>
                        <a:tabLst/>
                      </a:pPr>
                      <a:r>
                        <a:rPr sz="2000" kern="0" spc="-120" dirty="0">
                          <a:solidFill>
                            <a:srgbClr val="000000">
                              <a:alpha val="100000"/>
                            </a:srgbClr>
                          </a:solidFill>
                          <a:latin typeface="Microsoft YaHei"/>
                          <a:ea typeface="Microsoft YaHei"/>
                          <a:cs typeface="Microsoft YaHei"/>
                        </a:rPr>
                        <a:t>教子、迁善、道德情操、</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22000"/>
                        </a:lnSpc>
                        <a:tabLst/>
                      </a:pPr>
                      <a:endParaRPr lang="Arial" altLang="Arial" sz="100" dirty="0"/>
                    </a:p>
                    <a:p>
                      <a:pPr marL="212090" algn="l" rtl="0" eaLnBrk="0">
                        <a:lnSpc>
                          <a:spcPct val="82000"/>
                        </a:lnSpc>
                        <a:spcBef>
                          <a:spcPts val="1"/>
                        </a:spcBef>
                        <a:tabLst/>
                      </a:pPr>
                      <a:r>
                        <a:rPr sz="2000" kern="0" spc="0" dirty="0">
                          <a:solidFill>
                            <a:srgbClr val="000000">
                              <a:alpha val="100000"/>
                            </a:srgbClr>
                          </a:solidFill>
                          <a:latin typeface="Microsoft YaHei"/>
                          <a:ea typeface="Microsoft YaHei"/>
                          <a:cs typeface="Microsoft YaHei"/>
                        </a:rPr>
                        <a:t>育的意义、内容、原</a:t>
                      </a:r>
                      <a:r>
                        <a:rPr sz="2000" kern="0" spc="-10" dirty="0">
                          <a:solidFill>
                            <a:srgbClr val="000000">
                              <a:alpha val="100000"/>
                            </a:srgbClr>
                          </a:solidFill>
                          <a:latin typeface="Microsoft YaHei"/>
                          <a:ea typeface="Microsoft YaHei"/>
                          <a:cs typeface="Microsoft YaHei"/>
                        </a:rPr>
                        <a:t>则和</a:t>
                      </a:r>
                      <a:endParaRPr lang="Microsoft YaHei" altLang="Microsoft YaHei" sz="2000" dirty="0"/>
                    </a:p>
                  </a:txBody>
                  <a:tcPr marL="0" marR="0" marT="0" marB="0" vert="horz">
                    <a:lnL>
                      <a:noFill/>
                    </a:lnL>
                    <a:lnR>
                      <a:noFill/>
                    </a:lnR>
                    <a:lnT>
                      <a:noFill/>
                    </a:lnT>
                    <a:lnB>
                      <a:noFill/>
                    </a:lnB>
                  </a:tcPr>
                </a:tc>
              </a:tr>
              <a:tr h="320039">
                <a:tc>
                  <a:txBody>
                    <a:bodyPr/>
                    <a:lstStyle/>
                    <a:p>
                      <a:pPr algn="l" rtl="0" eaLnBrk="0">
                        <a:lnSpc>
                          <a:spcPct val="22323"/>
                        </a:lnSpc>
                        <a:tabLst/>
                      </a:pPr>
                      <a:endParaRPr lang="Arial" altLang="Arial" sz="100" dirty="0"/>
                    </a:p>
                    <a:p>
                      <a:pPr marL="5080" algn="l" rtl="0" eaLnBrk="0">
                        <a:lnSpc>
                          <a:spcPts val="2443"/>
                        </a:lnSpc>
                        <a:tabLst/>
                      </a:pPr>
                      <a:r>
                        <a:rPr sz="2000" kern="0" spc="-130" dirty="0">
                          <a:solidFill>
                            <a:srgbClr val="000000">
                              <a:alpha val="100000"/>
                            </a:srgbClr>
                          </a:solidFill>
                          <a:latin typeface="Microsoft YaHei"/>
                          <a:ea typeface="Microsoft YaHei"/>
                          <a:cs typeface="Microsoft YaHei"/>
                        </a:rPr>
                        <a:t>上占有重要地位。</a:t>
                      </a:r>
                      <a:r>
                        <a:rPr sz="2000" kern="0" spc="110" dirty="0">
                          <a:solidFill>
                            <a:srgbClr val="000000">
                              <a:alpha val="100000"/>
                            </a:srgbClr>
                          </a:solidFill>
                          <a:latin typeface="Microsoft YaHei"/>
                          <a:ea typeface="Microsoft YaHei"/>
                          <a:cs typeface="Microsoft YaHei"/>
                        </a:rPr>
                        <a:t>  </a:t>
                      </a:r>
                      <a:r>
                        <a:rPr sz="2000" kern="0" spc="-130" dirty="0">
                          <a:solidFill>
                            <a:srgbClr val="000000">
                              <a:alpha val="100000"/>
                            </a:srgbClr>
                          </a:solidFill>
                          <a:latin typeface="Microsoft YaHei"/>
                          <a:ea typeface="Microsoft YaHei"/>
                          <a:cs typeface="Microsoft YaHei"/>
                        </a:rPr>
                        <a:t>《颜氏</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09000"/>
                        </a:lnSpc>
                        <a:tabLst/>
                      </a:pPr>
                      <a:endParaRPr lang="Arial" altLang="Arial" sz="200" dirty="0"/>
                    </a:p>
                    <a:p>
                      <a:pPr marL="194310" algn="l" rtl="0" eaLnBrk="0">
                        <a:lnSpc>
                          <a:spcPct val="91000"/>
                        </a:lnSpc>
                        <a:spcBef>
                          <a:spcPts val="2"/>
                        </a:spcBef>
                        <a:tabLst/>
                      </a:pPr>
                      <a:r>
                        <a:rPr sz="2000" kern="0" spc="0" dirty="0">
                          <a:solidFill>
                            <a:srgbClr val="000000">
                              <a:alpha val="100000"/>
                            </a:srgbClr>
                          </a:solidFill>
                          <a:latin typeface="Microsoft YaHei"/>
                          <a:ea typeface="Microsoft YaHei"/>
                          <a:cs typeface="Microsoft YaHei"/>
                        </a:rPr>
                        <a:t>勉学、练习技艺等家庭教</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25775"/>
                        </a:lnSpc>
                        <a:tabLst/>
                      </a:pPr>
                      <a:endParaRPr lang="Arial" altLang="Arial" sz="100" dirty="0"/>
                    </a:p>
                    <a:p>
                      <a:pPr algn="r" rtl="0" eaLnBrk="0">
                        <a:lnSpc>
                          <a:spcPts val="2439"/>
                        </a:lnSpc>
                        <a:tabLst/>
                      </a:pPr>
                      <a:r>
                        <a:rPr sz="2000" kern="0" spc="-160" dirty="0">
                          <a:solidFill>
                            <a:srgbClr val="000000">
                              <a:alpha val="100000"/>
                            </a:srgbClr>
                          </a:solidFill>
                          <a:latin typeface="Microsoft YaHei"/>
                          <a:ea typeface="Microsoft YaHei"/>
                          <a:cs typeface="Microsoft YaHei"/>
                        </a:rPr>
                        <a:t>方法。陆振孙《书录</a:t>
                      </a:r>
                      <a:r>
                        <a:rPr sz="2000" kern="0" spc="-170" dirty="0">
                          <a:solidFill>
                            <a:srgbClr val="000000">
                              <a:alpha val="100000"/>
                            </a:srgbClr>
                          </a:solidFill>
                          <a:latin typeface="Microsoft YaHei"/>
                          <a:ea typeface="Microsoft YaHei"/>
                          <a:cs typeface="Microsoft YaHei"/>
                        </a:rPr>
                        <a:t>解题》</a:t>
                      </a:r>
                      <a:endParaRPr lang="Microsoft YaHei" altLang="Microsoft YaHei" sz="2000" dirty="0"/>
                    </a:p>
                  </a:txBody>
                  <a:tcPr marL="0" marR="0" marT="0" marB="0" vert="horz">
                    <a:lnL>
                      <a:noFill/>
                    </a:lnL>
                    <a:lnR>
                      <a:noFill/>
                    </a:lnR>
                    <a:lnT>
                      <a:noFill/>
                    </a:lnT>
                    <a:lnB>
                      <a:noFill/>
                    </a:lnB>
                  </a:tcPr>
                </a:tc>
              </a:tr>
              <a:tr h="320039">
                <a:tc>
                  <a:txBody>
                    <a:bodyPr/>
                    <a:lstStyle/>
                    <a:p>
                      <a:pPr marL="5080" algn="l" rtl="0" eaLnBrk="0">
                        <a:lnSpc>
                          <a:spcPts val="2469"/>
                        </a:lnSpc>
                        <a:tabLst/>
                      </a:pPr>
                      <a:r>
                        <a:rPr sz="2000" kern="0" spc="0" dirty="0">
                          <a:solidFill>
                            <a:srgbClr val="000000">
                              <a:alpha val="100000"/>
                            </a:srgbClr>
                          </a:solidFill>
                          <a:latin typeface="Microsoft YaHei"/>
                          <a:ea typeface="Microsoft YaHei"/>
                          <a:cs typeface="Microsoft YaHei"/>
                        </a:rPr>
                        <a:t>家训》是中国封建社</a:t>
                      </a:r>
                      <a:r>
                        <a:rPr sz="2000" kern="0" spc="-10" dirty="0">
                          <a:solidFill>
                            <a:srgbClr val="000000">
                              <a:alpha val="100000"/>
                            </a:srgbClr>
                          </a:solidFill>
                          <a:latin typeface="Microsoft YaHei"/>
                          <a:ea typeface="Microsoft YaHei"/>
                          <a:cs typeface="Microsoft YaHei"/>
                        </a:rPr>
                        <a:t>会最</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9000"/>
                        </a:lnSpc>
                        <a:tabLst/>
                      </a:pPr>
                      <a:endParaRPr lang="Arial" altLang="Arial" sz="100" dirty="0"/>
                    </a:p>
                    <a:p>
                      <a:pPr marL="197485" algn="l" rtl="0" eaLnBrk="0">
                        <a:lnSpc>
                          <a:spcPct val="91000"/>
                        </a:lnSpc>
                        <a:spcBef>
                          <a:spcPts val="1"/>
                        </a:spcBef>
                        <a:tabLst/>
                      </a:pPr>
                      <a:r>
                        <a:rPr sz="2000" kern="0" spc="0" dirty="0">
                          <a:solidFill>
                            <a:srgbClr val="000000">
                              <a:alpha val="100000"/>
                            </a:srgbClr>
                          </a:solidFill>
                          <a:latin typeface="Microsoft YaHei"/>
                          <a:ea typeface="Microsoft YaHei"/>
                          <a:cs typeface="Microsoft YaHei"/>
                        </a:rPr>
                        <a:t>育问题，也涉及其他</a:t>
                      </a:r>
                      <a:r>
                        <a:rPr sz="2000" kern="0" spc="-10" dirty="0">
                          <a:solidFill>
                            <a:srgbClr val="000000">
                              <a:alpha val="100000"/>
                            </a:srgbClr>
                          </a:solidFill>
                          <a:latin typeface="Microsoft YaHei"/>
                          <a:ea typeface="Microsoft YaHei"/>
                          <a:cs typeface="Microsoft YaHei"/>
                        </a:rPr>
                        <a:t>更广</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17000"/>
                        </a:lnSpc>
                        <a:tabLst/>
                      </a:pPr>
                      <a:endParaRPr lang="Arial" altLang="Arial" sz="200" dirty="0"/>
                    </a:p>
                    <a:p>
                      <a:pPr marL="212090" algn="l" rtl="0" eaLnBrk="0">
                        <a:lnSpc>
                          <a:spcPct val="91000"/>
                        </a:lnSpc>
                        <a:spcBef>
                          <a:spcPts val="2"/>
                        </a:spcBef>
                        <a:tabLst/>
                      </a:pPr>
                      <a:r>
                        <a:rPr sz="2000" kern="0" spc="-110" dirty="0">
                          <a:solidFill>
                            <a:srgbClr val="000000">
                              <a:alpha val="100000"/>
                            </a:srgbClr>
                          </a:solidFill>
                          <a:latin typeface="Microsoft YaHei"/>
                          <a:ea typeface="Microsoft YaHei"/>
                          <a:cs typeface="Microsoft YaHei"/>
                        </a:rPr>
                        <a:t>上称此书为"古今家训，</a:t>
                      </a:r>
                      <a:endParaRPr lang="Microsoft YaHei" altLang="Microsoft YaHei" sz="2000" dirty="0"/>
                    </a:p>
                  </a:txBody>
                  <a:tcPr marL="0" marR="0" marT="0" marB="0" vert="horz">
                    <a:lnL>
                      <a:noFill/>
                    </a:lnL>
                    <a:lnR>
                      <a:noFill/>
                    </a:lnR>
                    <a:lnT>
                      <a:noFill/>
                    </a:lnT>
                    <a:lnB>
                      <a:noFill/>
                    </a:lnB>
                  </a:tcPr>
                </a:tc>
              </a:tr>
              <a:tr h="290194">
                <a:tc>
                  <a:txBody>
                    <a:bodyPr/>
                    <a:lstStyle/>
                    <a:p>
                      <a:pPr algn="l" rtl="0" eaLnBrk="0">
                        <a:lnSpc>
                          <a:spcPct val="122000"/>
                        </a:lnSpc>
                        <a:tabLst/>
                      </a:pPr>
                      <a:endParaRPr lang="Arial" altLang="Arial" sz="100" dirty="0"/>
                    </a:p>
                    <a:p>
                      <a:pPr marL="4444" algn="l" rtl="0" eaLnBrk="0">
                        <a:lnSpc>
                          <a:spcPct val="87000"/>
                        </a:lnSpc>
                        <a:spcBef>
                          <a:spcPts val="1"/>
                        </a:spcBef>
                        <a:tabLst/>
                      </a:pPr>
                      <a:r>
                        <a:rPr sz="2000" kern="0" spc="-120" dirty="0">
                          <a:solidFill>
                            <a:srgbClr val="000000">
                              <a:alpha val="100000"/>
                            </a:srgbClr>
                          </a:solidFill>
                          <a:latin typeface="Microsoft YaHei"/>
                          <a:ea typeface="Microsoft YaHei"/>
                          <a:cs typeface="Microsoft YaHei"/>
                        </a:rPr>
                        <a:t>早完整的家庭教育著作，</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20774"/>
                        </a:lnSpc>
                        <a:tabLst/>
                      </a:pPr>
                      <a:endParaRPr lang="Arial" altLang="Arial" sz="100" dirty="0"/>
                    </a:p>
                    <a:p>
                      <a:pPr marL="194945" algn="l" rtl="0" eaLnBrk="0">
                        <a:lnSpc>
                          <a:spcPct val="91000"/>
                        </a:lnSpc>
                        <a:tabLst/>
                      </a:pPr>
                      <a:r>
                        <a:rPr sz="2000" kern="0" spc="0" dirty="0">
                          <a:solidFill>
                            <a:srgbClr val="000000">
                              <a:alpha val="100000"/>
                            </a:srgbClr>
                          </a:solidFill>
                          <a:latin typeface="Microsoft YaHei"/>
                          <a:ea typeface="Microsoft YaHei"/>
                          <a:cs typeface="Microsoft YaHei"/>
                        </a:rPr>
                        <a:t>泛的教育问题。对今天仍</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42000"/>
                        </a:lnSpc>
                        <a:tabLst/>
                      </a:pPr>
                      <a:endParaRPr lang="Arial" altLang="Arial" sz="100" dirty="0"/>
                    </a:p>
                    <a:p>
                      <a:pPr marL="217804" algn="l" rtl="0" eaLnBrk="0">
                        <a:lnSpc>
                          <a:spcPct val="86000"/>
                        </a:lnSpc>
                        <a:spcBef>
                          <a:spcPts val="1"/>
                        </a:spcBef>
                        <a:tabLst/>
                      </a:pPr>
                      <a:r>
                        <a:rPr sz="2000" kern="0" spc="-10" dirty="0">
                          <a:solidFill>
                            <a:srgbClr val="000000">
                              <a:alpha val="100000"/>
                            </a:srgbClr>
                          </a:solidFill>
                          <a:latin typeface="Microsoft YaHei"/>
                          <a:ea typeface="Microsoft YaHei"/>
                          <a:cs typeface="Microsoft YaHei"/>
                        </a:rPr>
                        <a:t>以此为祖"。至今仍有理</a:t>
                      </a:r>
                      <a:endParaRPr lang="Microsoft YaHei" altLang="Microsoft YaHei" sz="2000" dirty="0"/>
                    </a:p>
                  </a:txBody>
                  <a:tcPr marL="0" marR="0" marT="0" marB="0" vert="horz">
                    <a:lnL>
                      <a:noFill/>
                    </a:lnL>
                    <a:lnR>
                      <a:noFill/>
                    </a:lnR>
                    <a:lnT>
                      <a:noFill/>
                    </a:lnT>
                    <a:lnB>
                      <a:noFill/>
                    </a:lnB>
                  </a:tcPr>
                </a:tc>
              </a:tr>
              <a:tr h="619125">
                <a:tc>
                  <a:txBody>
                    <a:bodyPr/>
                    <a:lstStyle/>
                    <a:p>
                      <a:pPr algn="l" rtl="0" eaLnBrk="0">
                        <a:lnSpc>
                          <a:spcPct val="110000"/>
                        </a:lnSpc>
                        <a:tabLst/>
                      </a:pPr>
                      <a:endParaRPr lang="Arial" altLang="Arial" sz="200" dirty="0"/>
                    </a:p>
                    <a:p>
                      <a:pPr marL="5080" indent="-3175" algn="l" rtl="0" eaLnBrk="0">
                        <a:lnSpc>
                          <a:spcPct val="95000"/>
                        </a:lnSpc>
                        <a:spcBef>
                          <a:spcPts val="1"/>
                        </a:spcBef>
                        <a:tabLst/>
                      </a:pPr>
                      <a:r>
                        <a:rPr sz="2000" kern="0" spc="0" dirty="0">
                          <a:solidFill>
                            <a:srgbClr val="000000">
                              <a:alpha val="100000"/>
                            </a:srgbClr>
                          </a:solidFill>
                          <a:latin typeface="Microsoft YaHei"/>
                          <a:ea typeface="Microsoft YaHei"/>
                          <a:cs typeface="Microsoft YaHei"/>
                        </a:rPr>
                        <a:t>也是最早最完整的家庭教     </a:t>
                      </a:r>
                      <a:r>
                        <a:rPr sz="2000" kern="0" spc="-40" dirty="0">
                          <a:solidFill>
                            <a:srgbClr val="000000">
                              <a:alpha val="100000"/>
                            </a:srgbClr>
                          </a:solidFill>
                          <a:latin typeface="Microsoft YaHei"/>
                          <a:ea typeface="Microsoft YaHei"/>
                          <a:cs typeface="Microsoft YaHei"/>
                        </a:rPr>
                        <a:t>育教科书。它流传广泛，</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04000"/>
                        </a:lnSpc>
                        <a:tabLst/>
                      </a:pPr>
                      <a:endParaRPr lang="Arial" altLang="Arial" sz="100" dirty="0"/>
                    </a:p>
                    <a:p>
                      <a:pPr marL="193675" algn="l" rtl="0" eaLnBrk="0">
                        <a:lnSpc>
                          <a:spcPct val="96000"/>
                        </a:lnSpc>
                        <a:spcBef>
                          <a:spcPts val="1"/>
                        </a:spcBef>
                        <a:tabLst/>
                      </a:pPr>
                      <a:r>
                        <a:rPr sz="1900" kern="0" spc="-100" dirty="0">
                          <a:solidFill>
                            <a:srgbClr val="000000">
                              <a:alpha val="100000"/>
                            </a:srgbClr>
                          </a:solidFill>
                          <a:latin typeface="Microsoft YaHei"/>
                          <a:ea typeface="Microsoft YaHei"/>
                          <a:cs typeface="Microsoft YaHei"/>
                        </a:rPr>
                        <a:t>有启迪作用。</a:t>
                      </a:r>
                      <a:endParaRPr lang="Microsoft YaHei" altLang="Microsoft YaHei" sz="1900" dirty="0"/>
                    </a:p>
                  </a:txBody>
                  <a:tcPr marL="0" marR="0" marT="0" marB="0" vert="horz">
                    <a:lnL>
                      <a:noFill/>
                    </a:lnL>
                    <a:lnR>
                      <a:noFill/>
                    </a:lnR>
                    <a:lnT>
                      <a:noFill/>
                    </a:lnT>
                    <a:lnB>
                      <a:noFill/>
                    </a:lnB>
                  </a:tcPr>
                </a:tc>
                <a:tc>
                  <a:txBody>
                    <a:bodyPr/>
                    <a:lstStyle/>
                    <a:p>
                      <a:pPr algn="l" rtl="0" eaLnBrk="0">
                        <a:lnSpc>
                          <a:spcPct val="116000"/>
                        </a:lnSpc>
                        <a:tabLst/>
                      </a:pPr>
                      <a:endParaRPr lang="Arial" altLang="Arial" sz="200" dirty="0"/>
                    </a:p>
                    <a:p>
                      <a:pPr marL="209550" algn="l" rtl="0" eaLnBrk="0">
                        <a:lnSpc>
                          <a:spcPct val="91000"/>
                        </a:lnSpc>
                        <a:tabLst/>
                      </a:pPr>
                      <a:r>
                        <a:rPr sz="2000" kern="0" spc="-140" dirty="0">
                          <a:solidFill>
                            <a:srgbClr val="000000">
                              <a:alpha val="100000"/>
                            </a:srgbClr>
                          </a:solidFill>
                          <a:latin typeface="Microsoft YaHei"/>
                          <a:ea typeface="Microsoft YaHei"/>
                          <a:cs typeface="Microsoft YaHei"/>
                        </a:rPr>
                        <a:t>论价值和实践意义。</a:t>
                      </a:r>
                      <a:endParaRPr lang="Microsoft YaHei" altLang="Microsoft YaHei" sz="2000" dirty="0"/>
                    </a:p>
                  </a:txBody>
                  <a:tcPr marL="0" marR="0" marT="0" marB="0" vert="horz">
                    <a:lnL>
                      <a:noFill/>
                    </a:lnL>
                    <a:lnR>
                      <a:noFill/>
                    </a:lnR>
                    <a:lnT>
                      <a:noFill/>
                    </a:lnT>
                    <a:lnB>
                      <a:noFill/>
                    </a:lnB>
                  </a:tcPr>
                </a:tc>
              </a:tr>
              <a:tr h="285750">
                <a:tc>
                  <a:txBody>
                    <a:bodyPr/>
                    <a:lstStyle/>
                    <a:p>
                      <a:pPr algn="l" rtl="0" eaLnBrk="0">
                        <a:lnSpc>
                          <a:spcPct val="173000"/>
                        </a:lnSpc>
                        <a:tabLst/>
                      </a:pPr>
                      <a:endParaRPr lang="Arial" altLang="Arial" sz="100" dirty="0"/>
                    </a:p>
                    <a:p>
                      <a:pPr marL="1905" algn="l" rtl="0" eaLnBrk="0">
                        <a:lnSpc>
                          <a:spcPct val="83000"/>
                        </a:lnSpc>
                        <a:spcBef>
                          <a:spcPts val="1"/>
                        </a:spcBef>
                        <a:tabLst/>
                      </a:pPr>
                      <a:r>
                        <a:rPr sz="2000" kern="0" spc="0" dirty="0">
                          <a:solidFill>
                            <a:srgbClr val="000000">
                              <a:alpha val="100000"/>
                            </a:srgbClr>
                          </a:solidFill>
                          <a:latin typeface="Microsoft YaHei"/>
                          <a:ea typeface="Microsoft YaHei"/>
                          <a:cs typeface="Microsoft YaHei"/>
                        </a:rPr>
                        <a:t>影响深远。</a:t>
                      </a:r>
                      <a:r>
                        <a:rPr sz="1200" kern="0" spc="0" dirty="0">
                          <a:solidFill>
                            <a:srgbClr val="000000">
                              <a:alpha val="100000"/>
                            </a:srgbClr>
                          </a:solidFill>
                          <a:latin typeface="Microsoft YaHei"/>
                          <a:ea typeface="Microsoft YaHei"/>
                          <a:cs typeface="Microsoft YaHei"/>
                        </a:rPr>
                        <a:t>如宋代朱熹编</a:t>
                      </a:r>
                      <a:r>
                        <a:rPr sz="1200" kern="0" spc="-10" dirty="0">
                          <a:solidFill>
                            <a:srgbClr val="000000">
                              <a:alpha val="100000"/>
                            </a:srgbClr>
                          </a:solidFill>
                          <a:latin typeface="Microsoft YaHei"/>
                          <a:ea typeface="Microsoft YaHei"/>
                          <a:cs typeface="Microsoft YaHei"/>
                        </a:rPr>
                        <a:t>的《小学》</a:t>
                      </a:r>
                      <a:endParaRPr lang="Microsoft YaHei" altLang="Microsoft YaHei" sz="1200" dirty="0"/>
                    </a:p>
                  </a:txBody>
                  <a:tcPr marL="0" marR="0" marT="0" marB="0" vert="horz">
                    <a:lnL>
                      <a:noFill/>
                    </a:lnL>
                    <a:lnR>
                      <a:noFill/>
                    </a:lnR>
                    <a:lnT>
                      <a:noFill/>
                    </a:lnT>
                    <a:lnB>
                      <a:noFill/>
                    </a:lnB>
                  </a:tcPr>
                </a:tc>
                <a:tc>
                  <a:txBody>
                    <a:bodyPr/>
                    <a:lstStyle/>
                    <a:p>
                      <a:pPr algn="l" rtl="0" eaLnBrk="0">
                        <a:lnSpc>
                          <a:spcPct val="100000"/>
                        </a:lnSpc>
                        <a:tabLst/>
                      </a:pPr>
                      <a:endParaRPr lang="Arial" altLang="Arial" sz="1000" dirty="0"/>
                    </a:p>
                  </a:txBody>
                  <a:tcPr marL="0" marR="0" marT="0" marB="0" vert="horz">
                    <a:lnL>
                      <a:noFill/>
                    </a:lnL>
                    <a:lnR>
                      <a:noFill/>
                    </a:lnR>
                    <a:lnT>
                      <a:noFill/>
                    </a:lnT>
                    <a:lnB>
                      <a:noFill/>
                    </a:lnB>
                  </a:tcPr>
                </a:tc>
                <a:tc>
                  <a:txBody>
                    <a:bodyPr/>
                    <a:lstStyle/>
                    <a:p>
                      <a:pPr algn="l" rtl="0" eaLnBrk="0">
                        <a:lnSpc>
                          <a:spcPct val="100000"/>
                        </a:lnSpc>
                        <a:tabLst/>
                      </a:pPr>
                      <a:endParaRPr lang="Arial" altLang="Arial" sz="1000" dirty="0"/>
                    </a:p>
                  </a:txBody>
                  <a:tcPr marL="0" marR="0" marT="0" marB="0" vert="horz">
                    <a:lnL>
                      <a:noFill/>
                    </a:lnL>
                    <a:lnR>
                      <a:noFill/>
                    </a:lnR>
                    <a:lnT>
                      <a:noFill/>
                    </a:lnT>
                    <a:lnB>
                      <a:noFill/>
                    </a:lnB>
                  </a:tcPr>
                </a:tc>
              </a:tr>
              <a:tr h="194945">
                <a:tc>
                  <a:txBody>
                    <a:bodyPr/>
                    <a:lstStyle/>
                    <a:p>
                      <a:pPr algn="l" rtl="0" eaLnBrk="0">
                        <a:lnSpc>
                          <a:spcPct val="37617"/>
                        </a:lnSpc>
                        <a:tabLst/>
                      </a:pPr>
                      <a:endParaRPr lang="Arial" altLang="Arial" sz="100" dirty="0"/>
                    </a:p>
                    <a:p>
                      <a:pPr marL="10160" algn="l" rtl="0" eaLnBrk="0">
                        <a:lnSpc>
                          <a:spcPct val="100000"/>
                        </a:lnSpc>
                        <a:tabLst/>
                      </a:pPr>
                      <a:r>
                        <a:rPr sz="1200" kern="0" spc="-10" dirty="0">
                          <a:solidFill>
                            <a:srgbClr val="000000">
                              <a:alpha val="100000"/>
                            </a:srgbClr>
                          </a:solidFill>
                          <a:latin typeface="Microsoft YaHei"/>
                          <a:ea typeface="Microsoft YaHei"/>
                          <a:cs typeface="Microsoft YaHei"/>
                        </a:rPr>
                        <a:t>明代高攀龙的《家训》、清代陈宏谋的</a:t>
                      </a:r>
                      <a:endParaRPr lang="Microsoft YaHei" altLang="Microsoft YaHei" sz="1200" dirty="0"/>
                    </a:p>
                  </a:txBody>
                  <a:tcPr marL="0" marR="0" marT="0" marB="0" vert="horz">
                    <a:lnL>
                      <a:noFill/>
                    </a:lnL>
                    <a:lnR>
                      <a:noFill/>
                    </a:lnR>
                    <a:lnT>
                      <a:noFill/>
                    </a:lnT>
                    <a:lnB>
                      <a:noFill/>
                    </a:lnB>
                  </a:tcPr>
                </a:tc>
                <a:tc>
                  <a:txBody>
                    <a:bodyPr/>
                    <a:lstStyle/>
                    <a:p>
                      <a:pPr algn="l" rtl="0" eaLnBrk="0">
                        <a:lnSpc>
                          <a:spcPct val="100000"/>
                        </a:lnSpc>
                        <a:tabLst/>
                      </a:pPr>
                      <a:endParaRPr lang="Arial" altLang="Arial" sz="1000" dirty="0"/>
                    </a:p>
                  </a:txBody>
                  <a:tcPr marL="0" marR="0" marT="0" marB="0" vert="horz">
                    <a:lnL>
                      <a:noFill/>
                    </a:lnL>
                    <a:lnR>
                      <a:noFill/>
                    </a:lnR>
                    <a:lnT>
                      <a:noFill/>
                    </a:lnT>
                    <a:lnB>
                      <a:noFill/>
                    </a:lnB>
                  </a:tcPr>
                </a:tc>
                <a:tc>
                  <a:txBody>
                    <a:bodyPr/>
                    <a:lstStyle/>
                    <a:p>
                      <a:pPr algn="l" rtl="0" eaLnBrk="0">
                        <a:lnSpc>
                          <a:spcPct val="100000"/>
                        </a:lnSpc>
                        <a:tabLst/>
                      </a:pPr>
                      <a:endParaRPr lang="Arial" altLang="Arial" sz="1000" dirty="0"/>
                    </a:p>
                  </a:txBody>
                  <a:tcPr marL="0" marR="0" marT="0" marB="0" vert="horz">
                    <a:lnL>
                      <a:noFill/>
                    </a:lnL>
                    <a:lnR>
                      <a:noFill/>
                    </a:lnR>
                    <a:lnT>
                      <a:noFill/>
                    </a:lnT>
                    <a:lnB>
                      <a:noFill/>
                    </a:lnB>
                  </a:tcPr>
                </a:tc>
              </a:tr>
              <a:tr h="198754">
                <a:tc>
                  <a:txBody>
                    <a:bodyPr/>
                    <a:lstStyle/>
                    <a:p>
                      <a:pPr marL="75564" algn="l" rtl="0" eaLnBrk="0">
                        <a:lnSpc>
                          <a:spcPts val="1493"/>
                        </a:lnSpc>
                        <a:tabLst/>
                      </a:pPr>
                      <a:r>
                        <a:rPr sz="1200" kern="0" spc="-30" dirty="0">
                          <a:solidFill>
                            <a:srgbClr val="000000">
                              <a:alpha val="100000"/>
                            </a:srgbClr>
                          </a:solidFill>
                          <a:latin typeface="Microsoft YaHei"/>
                          <a:ea typeface="Microsoft YaHei"/>
                          <a:cs typeface="Microsoft YaHei"/>
                        </a:rPr>
                        <a:t>《养正遗规》等，都对</a:t>
                      </a:r>
                      <a:r>
                        <a:rPr sz="1200" kern="0" spc="-40" dirty="0">
                          <a:solidFill>
                            <a:srgbClr val="000000">
                              <a:alpha val="100000"/>
                            </a:srgbClr>
                          </a:solidFill>
                          <a:latin typeface="Microsoft YaHei"/>
                          <a:ea typeface="Microsoft YaHei"/>
                          <a:cs typeface="Microsoft YaHei"/>
                        </a:rPr>
                        <a:t>《颜氏家训》有所</a:t>
                      </a:r>
                      <a:endParaRPr lang="Microsoft YaHei" altLang="Microsoft YaHei" sz="1200" dirty="0"/>
                    </a:p>
                  </a:txBody>
                  <a:tcPr marL="0" marR="0" marT="0" marB="0" vert="horz">
                    <a:lnL>
                      <a:noFill/>
                    </a:lnL>
                    <a:lnR>
                      <a:noFill/>
                    </a:lnR>
                    <a:lnT>
                      <a:noFill/>
                    </a:lnT>
                    <a:lnB>
                      <a:noFill/>
                    </a:lnB>
                  </a:tcPr>
                </a:tc>
                <a:tc>
                  <a:txBody>
                    <a:bodyPr/>
                    <a:lstStyle/>
                    <a:p>
                      <a:pPr algn="l" rtl="0" eaLnBrk="0">
                        <a:lnSpc>
                          <a:spcPct val="100000"/>
                        </a:lnSpc>
                        <a:tabLst/>
                      </a:pPr>
                      <a:endParaRPr lang="Arial" altLang="Arial" sz="1000" dirty="0"/>
                    </a:p>
                  </a:txBody>
                  <a:tcPr marL="0" marR="0" marT="0" marB="0" vert="horz">
                    <a:lnL>
                      <a:noFill/>
                    </a:lnL>
                    <a:lnR>
                      <a:noFill/>
                    </a:lnR>
                    <a:lnT>
                      <a:noFill/>
                    </a:lnT>
                    <a:lnB>
                      <a:noFill/>
                    </a:lnB>
                  </a:tcPr>
                </a:tc>
                <a:tc>
                  <a:txBody>
                    <a:bodyPr/>
                    <a:lstStyle/>
                    <a:p>
                      <a:pPr algn="l" rtl="0" eaLnBrk="0">
                        <a:lnSpc>
                          <a:spcPct val="100000"/>
                        </a:lnSpc>
                        <a:tabLst/>
                      </a:pPr>
                      <a:endParaRPr lang="Arial" altLang="Arial" sz="1000" dirty="0"/>
                    </a:p>
                  </a:txBody>
                  <a:tcPr marL="0" marR="0" marT="0" marB="0" vert="horz">
                    <a:lnL>
                      <a:noFill/>
                    </a:lnL>
                    <a:lnR>
                      <a:noFill/>
                    </a:lnR>
                    <a:lnT>
                      <a:noFill/>
                    </a:lnT>
                    <a:lnB>
                      <a:noFill/>
                    </a:lnB>
                  </a:tcPr>
                </a:tc>
              </a:tr>
              <a:tr h="155575">
                <a:tc>
                  <a:txBody>
                    <a:bodyPr/>
                    <a:lstStyle/>
                    <a:p>
                      <a:pPr algn="l" rtl="0" eaLnBrk="0">
                        <a:lnSpc>
                          <a:spcPct val="55260"/>
                        </a:lnSpc>
                        <a:tabLst/>
                      </a:pPr>
                      <a:endParaRPr lang="Arial" altLang="Arial" sz="100" dirty="0"/>
                    </a:p>
                    <a:p>
                      <a:pPr algn="l" rtl="0" eaLnBrk="0">
                        <a:lnSpc>
                          <a:spcPct val="84000"/>
                        </a:lnSpc>
                        <a:tabLst/>
                      </a:pPr>
                      <a:r>
                        <a:rPr sz="1100" kern="0" spc="-90" dirty="0">
                          <a:solidFill>
                            <a:srgbClr val="000000">
                              <a:alpha val="100000"/>
                            </a:srgbClr>
                          </a:solidFill>
                          <a:latin typeface="Microsoft YaHei"/>
                          <a:ea typeface="Microsoft YaHei"/>
                          <a:cs typeface="Microsoft YaHei"/>
                        </a:rPr>
                        <a:t>汲取。</a:t>
                      </a:r>
                      <a:endParaRPr lang="Microsoft YaHei" altLang="Microsoft YaHei" sz="1100" dirty="0"/>
                    </a:p>
                  </a:txBody>
                  <a:tcPr marL="0" marR="0" marT="0" marB="0" vert="horz">
                    <a:lnL>
                      <a:noFill/>
                    </a:lnL>
                    <a:lnR>
                      <a:noFill/>
                    </a:lnR>
                    <a:lnT>
                      <a:noFill/>
                    </a:lnT>
                    <a:lnB>
                      <a:noFill/>
                    </a:lnB>
                  </a:tcPr>
                </a:tc>
                <a:tc>
                  <a:txBody>
                    <a:bodyPr/>
                    <a:lstStyle/>
                    <a:p>
                      <a:pPr algn="l" rtl="0" eaLnBrk="0">
                        <a:lnSpc>
                          <a:spcPts val="1175"/>
                        </a:lnSpc>
                        <a:tabLst/>
                      </a:pPr>
                      <a:endParaRPr lang="Arial" altLang="Arial" sz="900" dirty="0"/>
                    </a:p>
                  </a:txBody>
                  <a:tcPr marL="0" marR="0" marT="0" marB="0" vert="horz">
                    <a:lnL>
                      <a:noFill/>
                    </a:lnL>
                    <a:lnR>
                      <a:noFill/>
                    </a:lnR>
                    <a:lnT>
                      <a:noFill/>
                    </a:lnT>
                    <a:lnB>
                      <a:noFill/>
                    </a:lnB>
                  </a:tcPr>
                </a:tc>
                <a:tc>
                  <a:txBody>
                    <a:bodyPr/>
                    <a:lstStyle/>
                    <a:p>
                      <a:pPr algn="l" rtl="0" eaLnBrk="0">
                        <a:lnSpc>
                          <a:spcPts val="1175"/>
                        </a:lnSpc>
                        <a:tabLst/>
                      </a:pPr>
                      <a:endParaRPr lang="Arial" altLang="Arial" sz="900" dirty="0"/>
                    </a:p>
                  </a:txBody>
                  <a:tcPr marL="0" marR="0" marT="0" marB="0" vert="horz">
                    <a:lnL>
                      <a:noFill/>
                    </a:lnL>
                    <a:lnR>
                      <a:noFill/>
                    </a:lnR>
                    <a:lnT>
                      <a:noFill/>
                    </a:lnT>
                    <a:lnB>
                      <a:noFill/>
                    </a:lnB>
                  </a:tcPr>
                </a:tc>
              </a:tr>
            </a:tbl>
          </a:graphicData>
        </a:graphic>
      </p:graphicFrame>
      <p:sp>
        <p:nvSpPr>
          <p:cNvPr id="72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726" name="textbox 726"/>
          <p:cNvSpPr/>
          <p:nvPr/>
        </p:nvSpPr>
        <p:spPr>
          <a:xfrm>
            <a:off x="1409674" y="551224"/>
            <a:ext cx="3207385" cy="862964"/>
          </a:xfrm>
          <a:prstGeom prst="rect">
            <a:avLst/>
          </a:prstGeom>
        </p:spPr>
        <p:txBody>
          <a:bodyPr vert="horz" wrap="square" lIns="0" tIns="0" rIns="0" bIns="0"/>
          <a:lstStyle/>
          <a:p>
            <a:pPr algn="l" rtl="0" eaLnBrk="0">
              <a:lnSpc>
                <a:spcPct val="79418"/>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颜之推的家庭教育思想</a:t>
            </a:r>
            <a:endParaRPr lang="Microsoft YaHei" altLang="Microsoft YaHei" sz="2400" dirty="0"/>
          </a:p>
          <a:p>
            <a:pPr algn="l" rtl="0" eaLnBrk="0">
              <a:lnSpc>
                <a:spcPct val="105000"/>
              </a:lnSpc>
              <a:tabLst/>
            </a:pPr>
            <a:endParaRPr lang="Arial" altLang="Arial" sz="1100" dirty="0"/>
          </a:p>
          <a:p>
            <a:pPr algn="r" rtl="0" eaLnBrk="0">
              <a:lnSpc>
                <a:spcPts val="2587"/>
              </a:lnSpc>
              <a:spcBef>
                <a:spcPts val="4"/>
              </a:spcBef>
              <a:tabLst/>
            </a:pPr>
            <a:r>
              <a:rPr sz="2700" kern="0" spc="0" baseline="-4899" dirty="0">
                <a:solidFill>
                  <a:srgbClr val="FFFFFF">
                    <a:alpha val="100000"/>
                  </a:srgbClr>
                </a:solidFill>
                <a:latin typeface="Microsoft YaHei"/>
                <a:ea typeface="Microsoft YaHei"/>
                <a:cs typeface="Microsoft YaHei"/>
              </a:rPr>
              <a:t>三、</a:t>
            </a:r>
            <a:r>
              <a:rPr sz="1700" kern="0" spc="50" dirty="0">
                <a:solidFill>
                  <a:srgbClr val="FFFFFF">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《颜氏家训》述评</a:t>
            </a:r>
            <a:endParaRPr lang="Microsoft YaHei" altLang="Microsoft YaHei" sz="2000" dirty="0"/>
          </a:p>
        </p:txBody>
      </p:sp>
      <p:sp>
        <p:nvSpPr>
          <p:cNvPr id="728" name="textbox 72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73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98" name="group 98"/>
          <p:cNvGrpSpPr/>
          <p:nvPr/>
        </p:nvGrpSpPr>
        <p:grpSpPr>
          <a:xfrm rot="21600000">
            <a:off x="1584025" y="181482"/>
            <a:ext cx="2435489" cy="199231"/>
            <a:chOff x="0" y="0"/>
            <a:chExt cx="2435489" cy="199231"/>
          </a:xfrm>
        </p:grpSpPr>
        <p:pic>
          <p:nvPicPr>
            <p:cNvPr id="732" name="picture 732"/>
            <p:cNvPicPr>
              <a:picLocks noChangeAspect="1"/>
            </p:cNvPicPr>
            <p:nvPr/>
          </p:nvPicPr>
          <p:blipFill>
            <a:blip r:embed="rId3"/>
            <a:stretch>
              <a:fillRect/>
            </a:stretch>
          </p:blipFill>
          <p:spPr>
            <a:xfrm rot="21600000">
              <a:off x="13273" y="11350"/>
              <a:ext cx="2422216" cy="187880"/>
            </a:xfrm>
            <a:prstGeom prst="rect">
              <a:avLst/>
            </a:prstGeom>
          </p:spPr>
        </p:pic>
        <p:sp>
          <p:nvSpPr>
            <p:cNvPr id="734" name="textbox 734"/>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73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02" name="picture 5102"/>
          <p:cNvPicPr>
            <a:picLocks noChangeAspect="1"/>
          </p:cNvPicPr>
          <p:nvPr/>
        </p:nvPicPr>
        <p:blipFill>
          <a:blip r:embed="rId2"/>
          <a:stretch>
            <a:fillRect/>
          </a:stretch>
        </p:blipFill>
        <p:spPr>
          <a:xfrm rot="21600000">
            <a:off x="0" y="0"/>
            <a:ext cx="12192000" cy="6858000"/>
          </a:xfrm>
          <a:prstGeom prst="rect">
            <a:avLst/>
          </a:prstGeom>
        </p:spPr>
      </p:pic>
      <p:sp>
        <p:nvSpPr>
          <p:cNvPr id="510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106" name="textbox 5106"/>
          <p:cNvSpPr/>
          <p:nvPr/>
        </p:nvSpPr>
        <p:spPr>
          <a:xfrm>
            <a:off x="1369510" y="1747110"/>
            <a:ext cx="9970769" cy="3093085"/>
          </a:xfrm>
          <a:prstGeom prst="rect">
            <a:avLst/>
          </a:prstGeom>
        </p:spPr>
        <p:txBody>
          <a:bodyPr vert="horz" wrap="square" lIns="0" tIns="0" rIns="0" bIns="0"/>
          <a:lstStyle/>
          <a:p>
            <a:pPr algn="l" rtl="0" eaLnBrk="0">
              <a:lnSpc>
                <a:spcPct val="83341"/>
              </a:lnSpc>
              <a:tabLst/>
            </a:pPr>
            <a:endParaRPr lang="Arial" altLang="Arial" sz="100" dirty="0"/>
          </a:p>
          <a:p>
            <a:pPr marL="171450" algn="l" rtl="0" eaLnBrk="0">
              <a:lnSpc>
                <a:spcPts val="2587"/>
              </a:lnSpc>
              <a:tabLst/>
            </a:pPr>
            <a:r>
              <a:rPr sz="2000" kern="0" spc="-60" dirty="0">
                <a:solidFill>
                  <a:srgbClr val="000000">
                    <a:alpha val="100000"/>
                  </a:srgbClr>
                </a:solidFill>
                <a:latin typeface="Microsoft YaHei"/>
                <a:ea typeface="Microsoft YaHei"/>
                <a:cs typeface="Microsoft YaHei"/>
              </a:rPr>
              <a:t>（一）日常生活训练——清洁、有序、安静、会话</a:t>
            </a:r>
            <a:endParaRPr lang="Microsoft YaHei" altLang="Microsoft YaHei" sz="2000" dirty="0"/>
          </a:p>
          <a:p>
            <a:pPr algn="r" rtl="0" eaLnBrk="0">
              <a:lnSpc>
                <a:spcPct val="85000"/>
              </a:lnSpc>
              <a:spcBef>
                <a:spcPts val="1391"/>
              </a:spcBef>
              <a:tabLst/>
            </a:pPr>
            <a:r>
              <a:rPr sz="2000" kern="0" spc="-80" dirty="0">
                <a:solidFill>
                  <a:srgbClr val="000000">
                    <a:alpha val="100000"/>
                  </a:srgbClr>
                </a:solidFill>
                <a:latin typeface="Microsoft YaHei"/>
                <a:ea typeface="Microsoft YaHei"/>
                <a:cs typeface="Microsoft YaHei"/>
              </a:rPr>
              <a:t>（二）肌肉训练——体操：锻炼下肢；  自</a:t>
            </a:r>
            <a:r>
              <a:rPr sz="2000" kern="0" spc="-90" dirty="0">
                <a:solidFill>
                  <a:srgbClr val="000000">
                    <a:alpha val="100000"/>
                  </a:srgbClr>
                </a:solidFill>
                <a:latin typeface="Microsoft YaHei"/>
                <a:ea typeface="Microsoft YaHei"/>
                <a:cs typeface="Microsoft YaHei"/>
              </a:rPr>
              <a:t>由体操；教育体操；呼吸体操；</a:t>
            </a:r>
            <a:r>
              <a:rPr sz="2000" kern="0" spc="43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嘴唇、牙齿、语</a:t>
            </a:r>
            <a:endParaRPr lang="Microsoft YaHei" altLang="Microsoft YaHei" sz="2000" dirty="0"/>
          </a:p>
          <a:p>
            <a:pPr marL="12700" algn="l" rtl="0" eaLnBrk="0">
              <a:lnSpc>
                <a:spcPts val="3519"/>
              </a:lnSpc>
              <a:tabLst/>
            </a:pPr>
            <a:r>
              <a:rPr sz="1900" kern="0" spc="-170" dirty="0">
                <a:solidFill>
                  <a:srgbClr val="000000">
                    <a:alpha val="100000"/>
                  </a:srgbClr>
                </a:solidFill>
                <a:latin typeface="Microsoft YaHei"/>
                <a:ea typeface="Microsoft YaHei"/>
                <a:cs typeface="Microsoft YaHei"/>
              </a:rPr>
              <a:t>言体操。</a:t>
            </a:r>
            <a:endParaRPr lang="Microsoft YaHei" altLang="Microsoft YaHei" sz="1900" dirty="0"/>
          </a:p>
          <a:p>
            <a:pPr marL="171450" algn="l" rtl="0" eaLnBrk="0">
              <a:lnSpc>
                <a:spcPct val="91000"/>
              </a:lnSpc>
              <a:spcBef>
                <a:spcPts val="1632"/>
              </a:spcBef>
              <a:tabLst/>
            </a:pPr>
            <a:r>
              <a:rPr sz="2000" kern="0" spc="-170" dirty="0">
                <a:solidFill>
                  <a:srgbClr val="000000">
                    <a:alpha val="100000"/>
                  </a:srgbClr>
                </a:solidFill>
                <a:latin typeface="Microsoft YaHei"/>
                <a:ea typeface="Microsoft YaHei"/>
                <a:cs typeface="Microsoft YaHei"/>
              </a:rPr>
              <a:t>（三）自然教育</a:t>
            </a:r>
            <a:endParaRPr lang="Microsoft YaHei" altLang="Microsoft YaHei" sz="2000" dirty="0"/>
          </a:p>
          <a:p>
            <a:pPr marL="171450" algn="l" rtl="0" eaLnBrk="0">
              <a:lnSpc>
                <a:spcPct val="91000"/>
              </a:lnSpc>
              <a:spcBef>
                <a:spcPts val="1415"/>
              </a:spcBef>
              <a:tabLst/>
            </a:pPr>
            <a:r>
              <a:rPr sz="2000" kern="0" spc="-170" dirty="0">
                <a:solidFill>
                  <a:srgbClr val="000000">
                    <a:alpha val="100000"/>
                  </a:srgbClr>
                </a:solidFill>
                <a:latin typeface="Microsoft YaHei"/>
                <a:ea typeface="Microsoft YaHei"/>
                <a:cs typeface="Microsoft YaHei"/>
              </a:rPr>
              <a:t>（四）体力劳动</a:t>
            </a:r>
            <a:endParaRPr lang="Microsoft YaHei" altLang="Microsoft YaHei" sz="2000" dirty="0"/>
          </a:p>
          <a:p>
            <a:pPr marL="171450" algn="l" rtl="0" eaLnBrk="0">
              <a:lnSpc>
                <a:spcPct val="91000"/>
              </a:lnSpc>
              <a:spcBef>
                <a:spcPts val="1415"/>
              </a:spcBef>
              <a:tabLst/>
            </a:pPr>
            <a:r>
              <a:rPr sz="2000" kern="0" spc="-170" dirty="0">
                <a:solidFill>
                  <a:srgbClr val="000000">
                    <a:alpha val="100000"/>
                  </a:srgbClr>
                </a:solidFill>
                <a:latin typeface="Microsoft YaHei"/>
                <a:ea typeface="Microsoft YaHei"/>
                <a:cs typeface="Microsoft YaHei"/>
              </a:rPr>
              <a:t>（五）感官教育</a:t>
            </a:r>
            <a:endParaRPr lang="Microsoft YaHei" altLang="Microsoft YaHei" sz="2000" dirty="0"/>
          </a:p>
          <a:p>
            <a:pPr algn="l" rtl="0" eaLnBrk="0">
              <a:lnSpc>
                <a:spcPct val="107000"/>
              </a:lnSpc>
              <a:tabLst/>
            </a:pPr>
            <a:endParaRPr lang="Arial" altLang="Arial" sz="1100" dirty="0"/>
          </a:p>
          <a:p>
            <a:pPr marL="171450" algn="l" rtl="0" eaLnBrk="0">
              <a:lnSpc>
                <a:spcPct val="91000"/>
              </a:lnSpc>
              <a:spcBef>
                <a:spcPts val="3"/>
              </a:spcBef>
              <a:tabLst/>
            </a:pPr>
            <a:r>
              <a:rPr sz="2000" kern="0" spc="-90" dirty="0">
                <a:solidFill>
                  <a:srgbClr val="000000">
                    <a:alpha val="100000"/>
                  </a:srgbClr>
                </a:solidFill>
                <a:latin typeface="Microsoft YaHei"/>
                <a:ea typeface="Microsoft YaHei"/>
                <a:cs typeface="Microsoft YaHei"/>
              </a:rPr>
              <a:t>（六）智力教育和读写算技能教育</a:t>
            </a:r>
            <a:endParaRPr lang="Microsoft YaHei" altLang="Microsoft YaHei" sz="2000" dirty="0"/>
          </a:p>
        </p:txBody>
      </p:sp>
      <p:sp>
        <p:nvSpPr>
          <p:cNvPr id="5108" name="textbox 5108"/>
          <p:cNvSpPr/>
          <p:nvPr/>
        </p:nvSpPr>
        <p:spPr>
          <a:xfrm>
            <a:off x="1421175" y="507892"/>
            <a:ext cx="3508375" cy="1006475"/>
          </a:xfrm>
          <a:prstGeom prst="rect">
            <a:avLst/>
          </a:prstGeom>
        </p:spPr>
        <p:txBody>
          <a:bodyPr vert="horz" wrap="square" lIns="0" tIns="0" rIns="0" bIns="0"/>
          <a:lstStyle/>
          <a:p>
            <a:pPr algn="l" rtl="0" eaLnBrk="0">
              <a:lnSpc>
                <a:spcPct val="91418"/>
              </a:lnSpc>
              <a:tabLst/>
            </a:pPr>
            <a:endParaRPr lang="Arial" altLang="Arial" sz="100" dirty="0"/>
          </a:p>
          <a:p>
            <a:pPr algn="r"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a:p>
            <a:pPr algn="l" rtl="0" eaLnBrk="0">
              <a:lnSpc>
                <a:spcPct val="192000"/>
              </a:lnSpc>
              <a:tabLst/>
            </a:pPr>
            <a:endParaRPr lang="Arial" altLang="Arial" sz="1000" dirty="0"/>
          </a:p>
          <a:p>
            <a:pPr algn="l" rtl="0" eaLnBrk="0">
              <a:lnSpc>
                <a:spcPct val="100000"/>
              </a:lnSpc>
              <a:tabLst/>
            </a:pPr>
            <a:endParaRPr lang="Arial" altLang="Arial" sz="500" dirty="0"/>
          </a:p>
          <a:p>
            <a:pPr marL="12700" algn="l" rtl="0" eaLnBrk="0">
              <a:lnSpc>
                <a:spcPct val="91000"/>
              </a:lnSpc>
              <a:spcBef>
                <a:spcPts val="5"/>
              </a:spcBef>
              <a:tabLst/>
            </a:pPr>
            <a:r>
              <a:rPr sz="2000" b="1" kern="0" spc="0" dirty="0">
                <a:solidFill>
                  <a:srgbClr val="000000">
                    <a:alpha val="100000"/>
                  </a:srgbClr>
                </a:solidFill>
                <a:latin typeface="Microsoft YaHei"/>
                <a:ea typeface="Microsoft YaHei"/>
                <a:cs typeface="Microsoft YaHei"/>
              </a:rPr>
              <a:t>三、“儿童之家”的教</a:t>
            </a:r>
            <a:r>
              <a:rPr sz="2000" b="1" kern="0" spc="-10" dirty="0">
                <a:solidFill>
                  <a:srgbClr val="000000">
                    <a:alpha val="100000"/>
                  </a:srgbClr>
                </a:solidFill>
                <a:latin typeface="Microsoft YaHei"/>
                <a:ea typeface="Microsoft YaHei"/>
                <a:cs typeface="Microsoft YaHei"/>
              </a:rPr>
              <a:t>学内容</a:t>
            </a:r>
            <a:endParaRPr lang="Microsoft YaHei" altLang="Microsoft YaHei" sz="2000" dirty="0"/>
          </a:p>
        </p:txBody>
      </p:sp>
      <p:sp>
        <p:nvSpPr>
          <p:cNvPr id="5110" name="textbox 511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511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70" name="group 670"/>
          <p:cNvGrpSpPr/>
          <p:nvPr/>
        </p:nvGrpSpPr>
        <p:grpSpPr>
          <a:xfrm rot="21600000">
            <a:off x="1584024" y="181482"/>
            <a:ext cx="2613614" cy="199231"/>
            <a:chOff x="0" y="0"/>
            <a:chExt cx="2613614" cy="199231"/>
          </a:xfrm>
        </p:grpSpPr>
        <p:pic>
          <p:nvPicPr>
            <p:cNvPr id="5114" name="picture 5114"/>
            <p:cNvPicPr>
              <a:picLocks noChangeAspect="1"/>
            </p:cNvPicPr>
            <p:nvPr/>
          </p:nvPicPr>
          <p:blipFill>
            <a:blip r:embed="rId3"/>
            <a:stretch>
              <a:fillRect/>
            </a:stretch>
          </p:blipFill>
          <p:spPr>
            <a:xfrm rot="21600000">
              <a:off x="12058" y="11350"/>
              <a:ext cx="2601555" cy="187881"/>
            </a:xfrm>
            <a:prstGeom prst="rect">
              <a:avLst/>
            </a:prstGeom>
          </p:spPr>
        </p:pic>
        <p:sp>
          <p:nvSpPr>
            <p:cNvPr id="5116" name="textbox 5116"/>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11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 name="picture 5120"/>
          <p:cNvPicPr>
            <a:picLocks noChangeAspect="1"/>
          </p:cNvPicPr>
          <p:nvPr/>
        </p:nvPicPr>
        <p:blipFill>
          <a:blip r:embed="rId2"/>
          <a:stretch>
            <a:fillRect/>
          </a:stretch>
        </p:blipFill>
        <p:spPr>
          <a:xfrm rot="21600000">
            <a:off x="0" y="0"/>
            <a:ext cx="12192000" cy="6858000"/>
          </a:xfrm>
          <a:prstGeom prst="rect">
            <a:avLst/>
          </a:prstGeom>
        </p:spPr>
      </p:pic>
      <p:sp>
        <p:nvSpPr>
          <p:cNvPr id="512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5124" name="picture 5124"/>
          <p:cNvPicPr>
            <a:picLocks noChangeAspect="1"/>
          </p:cNvPicPr>
          <p:nvPr/>
        </p:nvPicPr>
        <p:blipFill>
          <a:blip r:embed="rId3"/>
          <a:stretch>
            <a:fillRect/>
          </a:stretch>
        </p:blipFill>
        <p:spPr>
          <a:xfrm rot="21600000">
            <a:off x="2243328" y="1714500"/>
            <a:ext cx="3526535" cy="3672827"/>
          </a:xfrm>
          <a:prstGeom prst="rect">
            <a:avLst/>
          </a:prstGeom>
        </p:spPr>
      </p:pic>
      <p:pic>
        <p:nvPicPr>
          <p:cNvPr id="5126" name="picture 5126"/>
          <p:cNvPicPr>
            <a:picLocks noChangeAspect="1"/>
          </p:cNvPicPr>
          <p:nvPr/>
        </p:nvPicPr>
        <p:blipFill>
          <a:blip r:embed="rId4"/>
          <a:stretch>
            <a:fillRect/>
          </a:stretch>
        </p:blipFill>
        <p:spPr>
          <a:xfrm rot="21600000">
            <a:off x="6533388" y="1659636"/>
            <a:ext cx="3744467" cy="3311651"/>
          </a:xfrm>
          <a:prstGeom prst="rect">
            <a:avLst/>
          </a:prstGeom>
        </p:spPr>
      </p:pic>
      <p:sp>
        <p:nvSpPr>
          <p:cNvPr id="5128" name="textbox 512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513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5132" name="textbox 5132"/>
          <p:cNvSpPr/>
          <p:nvPr/>
        </p:nvSpPr>
        <p:spPr>
          <a:xfrm>
            <a:off x="1556178" y="507892"/>
            <a:ext cx="3373754" cy="360045"/>
          </a:xfrm>
          <a:prstGeom prst="rect">
            <a:avLst/>
          </a:prstGeom>
        </p:spPr>
        <p:txBody>
          <a:bodyPr vert="horz" wrap="square" lIns="0" tIns="0" rIns="0" bIns="0"/>
          <a:lstStyle/>
          <a:p>
            <a:pPr algn="l" rtl="0" eaLnBrk="0">
              <a:lnSpc>
                <a:spcPct val="91418"/>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p:txBody>
      </p:sp>
      <p:sp>
        <p:nvSpPr>
          <p:cNvPr id="5134" name="textbox 5134"/>
          <p:cNvSpPr/>
          <p:nvPr/>
        </p:nvSpPr>
        <p:spPr>
          <a:xfrm>
            <a:off x="4849081" y="1409234"/>
            <a:ext cx="1847850" cy="358140"/>
          </a:xfrm>
          <a:prstGeom prst="rect">
            <a:avLst/>
          </a:prstGeom>
        </p:spPr>
        <p:txBody>
          <a:bodyPr vert="horz" wrap="square" lIns="0" tIns="0" rIns="0" bIns="0"/>
          <a:lstStyle/>
          <a:p>
            <a:pPr algn="l" rtl="0" eaLnBrk="0">
              <a:lnSpc>
                <a:spcPct val="79136"/>
              </a:lnSpc>
              <a:tabLst/>
            </a:pPr>
            <a:endParaRPr lang="Arial" altLang="Arial" sz="100" dirty="0"/>
          </a:p>
          <a:p>
            <a:pPr marL="12700" algn="l" rtl="0" eaLnBrk="0">
              <a:lnSpc>
                <a:spcPct val="91000"/>
              </a:lnSpc>
              <a:tabLst/>
            </a:pPr>
            <a:r>
              <a:rPr sz="2400" kern="0" spc="-10" dirty="0">
                <a:solidFill>
                  <a:srgbClr val="007A77">
                    <a:alpha val="100000"/>
                  </a:srgbClr>
                </a:solidFill>
                <a:latin typeface="Microsoft YaHei"/>
                <a:ea typeface="Microsoft YaHei"/>
                <a:cs typeface="Microsoft YaHei"/>
              </a:rPr>
              <a:t>感官训练教具</a:t>
            </a:r>
            <a:endParaRPr lang="Microsoft YaHei" altLang="Microsoft YaHei" sz="2400" dirty="0"/>
          </a:p>
        </p:txBody>
      </p:sp>
      <p:grpSp>
        <p:nvGrpSpPr>
          <p:cNvPr id="672" name="group 672"/>
          <p:cNvGrpSpPr/>
          <p:nvPr/>
        </p:nvGrpSpPr>
        <p:grpSpPr>
          <a:xfrm rot="21600000">
            <a:off x="1584024" y="181482"/>
            <a:ext cx="2561712" cy="199231"/>
            <a:chOff x="0" y="0"/>
            <a:chExt cx="2561712" cy="199231"/>
          </a:xfrm>
        </p:grpSpPr>
        <p:pic>
          <p:nvPicPr>
            <p:cNvPr id="5136" name="picture 5136"/>
            <p:cNvPicPr>
              <a:picLocks noChangeAspect="1"/>
            </p:cNvPicPr>
            <p:nvPr/>
          </p:nvPicPr>
          <p:blipFill>
            <a:blip r:embed="rId5"/>
            <a:stretch>
              <a:fillRect/>
            </a:stretch>
          </p:blipFill>
          <p:spPr>
            <a:xfrm rot="21600000">
              <a:off x="12058" y="11350"/>
              <a:ext cx="2549654" cy="187880"/>
            </a:xfrm>
            <a:prstGeom prst="rect">
              <a:avLst/>
            </a:prstGeom>
          </p:spPr>
        </p:pic>
        <p:sp>
          <p:nvSpPr>
            <p:cNvPr id="5138" name="textbox 513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 外国现代学前教育思想</a:t>
              </a:r>
              <a:endParaRPr lang="Microsoft YaHei" altLang="Microsoft YaHei" sz="1400" dirty="0"/>
            </a:p>
          </p:txBody>
        </p:sp>
      </p:grpSp>
      <p:sp>
        <p:nvSpPr>
          <p:cNvPr id="5140" name="textbox 5140"/>
          <p:cNvSpPr/>
          <p:nvPr/>
        </p:nvSpPr>
        <p:spPr>
          <a:xfrm>
            <a:off x="8275108" y="5576688"/>
            <a:ext cx="680719" cy="297179"/>
          </a:xfrm>
          <a:prstGeom prst="rect">
            <a:avLst/>
          </a:prstGeom>
        </p:spPr>
        <p:txBody>
          <a:bodyPr vert="horz" wrap="square" lIns="0" tIns="0" rIns="0" bIns="0"/>
          <a:lstStyle/>
          <a:p>
            <a:pPr algn="l" rtl="0" eaLnBrk="0">
              <a:lnSpc>
                <a:spcPct val="83047"/>
              </a:lnSpc>
              <a:tabLst/>
            </a:pPr>
            <a:endParaRPr lang="Arial" altLang="Arial" sz="100" dirty="0"/>
          </a:p>
          <a:p>
            <a:pPr marL="12700" algn="l" rtl="0" eaLnBrk="0">
              <a:lnSpc>
                <a:spcPct val="89000"/>
              </a:lnSpc>
              <a:tabLst/>
            </a:pPr>
            <a:r>
              <a:rPr sz="2000" kern="0" spc="-10" dirty="0">
                <a:solidFill>
                  <a:srgbClr val="007A77">
                    <a:alpha val="100000"/>
                  </a:srgbClr>
                </a:solidFill>
                <a:latin typeface="Microsoft YaHei"/>
                <a:ea typeface="Microsoft YaHei"/>
                <a:cs typeface="Microsoft YaHei"/>
              </a:rPr>
              <a:t>教具2</a:t>
            </a:r>
            <a:endParaRPr lang="Microsoft YaHei" altLang="Microsoft YaHei" sz="2000" dirty="0"/>
          </a:p>
        </p:txBody>
      </p:sp>
      <p:sp>
        <p:nvSpPr>
          <p:cNvPr id="5142" name="textbox 5142"/>
          <p:cNvSpPr/>
          <p:nvPr/>
        </p:nvSpPr>
        <p:spPr>
          <a:xfrm>
            <a:off x="3663422" y="5602648"/>
            <a:ext cx="680719" cy="297179"/>
          </a:xfrm>
          <a:prstGeom prst="rect">
            <a:avLst/>
          </a:prstGeom>
        </p:spPr>
        <p:txBody>
          <a:bodyPr vert="horz" wrap="square" lIns="0" tIns="0" rIns="0" bIns="0"/>
          <a:lstStyle/>
          <a:p>
            <a:pPr algn="l" rtl="0" eaLnBrk="0">
              <a:lnSpc>
                <a:spcPct val="83047"/>
              </a:lnSpc>
              <a:tabLst/>
            </a:pPr>
            <a:endParaRPr lang="Arial" altLang="Arial" sz="100" dirty="0"/>
          </a:p>
          <a:p>
            <a:pPr marL="12700" algn="l" rtl="0" eaLnBrk="0">
              <a:lnSpc>
                <a:spcPct val="89000"/>
              </a:lnSpc>
              <a:tabLst/>
            </a:pPr>
            <a:r>
              <a:rPr sz="2000" kern="0" spc="-10" dirty="0">
                <a:solidFill>
                  <a:srgbClr val="007A77">
                    <a:alpha val="100000"/>
                  </a:srgbClr>
                </a:solidFill>
                <a:latin typeface="Microsoft YaHei"/>
                <a:ea typeface="Microsoft YaHei"/>
                <a:cs typeface="Microsoft YaHei"/>
              </a:rPr>
              <a:t>教具1</a:t>
            </a:r>
            <a:endParaRPr lang="Microsoft YaHei" altLang="Microsoft YaHei" sz="2000" dirty="0"/>
          </a:p>
        </p:txBody>
      </p:sp>
      <p:sp>
        <p:nvSpPr>
          <p:cNvPr id="514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46" name="picture 5146"/>
          <p:cNvPicPr>
            <a:picLocks noChangeAspect="1"/>
          </p:cNvPicPr>
          <p:nvPr/>
        </p:nvPicPr>
        <p:blipFill>
          <a:blip r:embed="rId2"/>
          <a:stretch>
            <a:fillRect/>
          </a:stretch>
        </p:blipFill>
        <p:spPr>
          <a:xfrm rot="21600000">
            <a:off x="0" y="0"/>
            <a:ext cx="12192000" cy="6858000"/>
          </a:xfrm>
          <a:prstGeom prst="rect">
            <a:avLst/>
          </a:prstGeom>
        </p:spPr>
      </p:pic>
      <p:sp>
        <p:nvSpPr>
          <p:cNvPr id="514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150" name="textbox 5150"/>
          <p:cNvSpPr/>
          <p:nvPr/>
        </p:nvSpPr>
        <p:spPr>
          <a:xfrm>
            <a:off x="1368491" y="1792667"/>
            <a:ext cx="10020300" cy="4392929"/>
          </a:xfrm>
          <a:prstGeom prst="rect">
            <a:avLst/>
          </a:prstGeom>
        </p:spPr>
        <p:txBody>
          <a:bodyPr vert="horz" wrap="square" lIns="0" tIns="0" rIns="0" bIns="0"/>
          <a:lstStyle/>
          <a:p>
            <a:pPr algn="l" rtl="0" eaLnBrk="0">
              <a:lnSpc>
                <a:spcPct val="86819"/>
              </a:lnSpc>
              <a:tabLst/>
            </a:pPr>
            <a:endParaRPr lang="Arial" altLang="Arial" sz="100" dirty="0"/>
          </a:p>
          <a:p>
            <a:pPr marL="90805" algn="l" rtl="0" eaLnBrk="0">
              <a:lnSpc>
                <a:spcPct val="83000"/>
              </a:lnSpc>
              <a:tabLst/>
            </a:pPr>
            <a:r>
              <a:rPr sz="2000" kern="0" spc="-20" dirty="0">
                <a:solidFill>
                  <a:srgbClr val="000000">
                    <a:alpha val="100000"/>
                  </a:srgbClr>
                </a:solidFill>
                <a:latin typeface="Microsoft YaHei"/>
                <a:ea typeface="Microsoft YaHei"/>
                <a:cs typeface="Microsoft YaHei"/>
              </a:rPr>
              <a:t>幼儿的感官训练和智力培养是蒙台梭利创</a:t>
            </a:r>
            <a:r>
              <a:rPr sz="2000" kern="0" spc="-30" dirty="0">
                <a:solidFill>
                  <a:srgbClr val="000000">
                    <a:alpha val="100000"/>
                  </a:srgbClr>
                </a:solidFill>
                <a:latin typeface="Microsoft YaHei"/>
                <a:ea typeface="Microsoft YaHei"/>
                <a:cs typeface="Microsoft YaHei"/>
              </a:rPr>
              <a:t>建的“儿童之家”的重要特色，</a:t>
            </a:r>
            <a:r>
              <a:rPr sz="2000" kern="0" spc="35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也是蒙台梭利教</a:t>
            </a:r>
            <a:endParaRPr lang="Microsoft YaHei" altLang="Microsoft YaHei" sz="2000" dirty="0"/>
          </a:p>
          <a:p>
            <a:pPr marL="12700" algn="l" rtl="0" eaLnBrk="0">
              <a:lnSpc>
                <a:spcPts val="3597"/>
              </a:lnSpc>
              <a:tabLst/>
            </a:pPr>
            <a:r>
              <a:rPr sz="2000" kern="0" spc="0" dirty="0">
                <a:solidFill>
                  <a:srgbClr val="000000">
                    <a:alpha val="100000"/>
                  </a:srgbClr>
                </a:solidFill>
                <a:latin typeface="Microsoft YaHei"/>
                <a:ea typeface="Microsoft YaHei"/>
                <a:cs typeface="Microsoft YaHei"/>
              </a:rPr>
              <a:t>学法的一大特点，有很多值得我们参考和借</a:t>
            </a:r>
            <a:r>
              <a:rPr sz="2000" kern="0" spc="-10" dirty="0">
                <a:solidFill>
                  <a:srgbClr val="000000">
                    <a:alpha val="100000"/>
                  </a:srgbClr>
                </a:solidFill>
                <a:latin typeface="Microsoft YaHei"/>
                <a:ea typeface="Microsoft YaHei"/>
                <a:cs typeface="Microsoft YaHei"/>
              </a:rPr>
              <a:t>鉴。</a:t>
            </a:r>
            <a:endParaRPr lang="Microsoft YaHei" altLang="Microsoft YaHei" sz="2000" dirty="0"/>
          </a:p>
          <a:p>
            <a:pPr marL="27940" algn="l" rtl="0" eaLnBrk="0">
              <a:lnSpc>
                <a:spcPct val="93000"/>
              </a:lnSpc>
              <a:spcBef>
                <a:spcPts val="1514"/>
              </a:spcBef>
              <a:tabLst/>
            </a:pPr>
            <a:r>
              <a:rPr sz="2000" kern="0" spc="-40" dirty="0">
                <a:ln w="6350" cap="flat" cmpd="sng">
                  <a:solidFill>
                    <a:srgbClr val="00704B">
                      <a:alpha val="100000"/>
                    </a:srgbClr>
                  </a:solidFill>
                  <a:prstDash val="solid"/>
                  <a:miter lim="0"/>
                </a:ln>
                <a:solidFill>
                  <a:srgbClr val="00704B">
                    <a:alpha val="100000"/>
                  </a:srgbClr>
                </a:solidFill>
                <a:latin typeface="Wingdings"/>
                <a:ea typeface="Wingdings"/>
                <a:cs typeface="Wingdings"/>
              </a:rPr>
              <a:t></a:t>
            </a:r>
            <a:r>
              <a:rPr sz="2000" kern="0" spc="-880" dirty="0">
                <a:solidFill>
                  <a:srgbClr val="00704B">
                    <a:alpha val="100000"/>
                  </a:srgbClr>
                </a:solidFill>
                <a:latin typeface="Wingdings"/>
                <a:ea typeface="Wingdings"/>
                <a:cs typeface="Wingdings"/>
              </a:rPr>
              <a:t> </a:t>
            </a:r>
            <a:r>
              <a:rPr sz="2000" kern="0" spc="-40" dirty="0">
                <a:solidFill>
                  <a:srgbClr val="00704B">
                    <a:alpha val="100000"/>
                  </a:srgbClr>
                </a:solidFill>
                <a:latin typeface="Microsoft YaHei"/>
                <a:ea typeface="Microsoft YaHei"/>
                <a:cs typeface="Microsoft YaHei"/>
              </a:rPr>
              <a:t>1、蒙台梭利强调感官教育的重要性，认为幼儿正处在各种感觉的敏感期，</a:t>
            </a:r>
            <a:r>
              <a:rPr sz="2000" kern="0" spc="340" dirty="0">
                <a:solidFill>
                  <a:srgbClr val="00704B">
                    <a:alpha val="100000"/>
                  </a:srgbClr>
                </a:solidFill>
                <a:latin typeface="Microsoft YaHei"/>
                <a:ea typeface="Microsoft YaHei"/>
                <a:cs typeface="Microsoft YaHei"/>
              </a:rPr>
              <a:t> </a:t>
            </a:r>
            <a:r>
              <a:rPr sz="2000" kern="0" spc="-40" dirty="0">
                <a:solidFill>
                  <a:srgbClr val="00704B">
                    <a:alpha val="100000"/>
                  </a:srgbClr>
                </a:solidFill>
                <a:latin typeface="Microsoft YaHei"/>
                <a:ea typeface="Microsoft YaHei"/>
                <a:cs typeface="Microsoft YaHei"/>
              </a:rPr>
              <a:t>应加强适当</a:t>
            </a:r>
            <a:endParaRPr lang="Microsoft YaHei" altLang="Microsoft YaHei" sz="2000" dirty="0"/>
          </a:p>
          <a:p>
            <a:pPr marL="363854" algn="l" rtl="0" eaLnBrk="0">
              <a:lnSpc>
                <a:spcPts val="3452"/>
              </a:lnSpc>
              <a:tabLst/>
            </a:pPr>
            <a:r>
              <a:rPr sz="2000" kern="0" spc="-20" dirty="0">
                <a:solidFill>
                  <a:srgbClr val="00704B">
                    <a:alpha val="100000"/>
                  </a:srgbClr>
                </a:solidFill>
                <a:latin typeface="Microsoft YaHei"/>
                <a:ea typeface="Microsoft YaHei"/>
                <a:cs typeface="Microsoft YaHei"/>
              </a:rPr>
              <a:t>的教育，不失时机地使感官得</a:t>
            </a:r>
            <a:r>
              <a:rPr sz="2000" kern="0" spc="-30" dirty="0">
                <a:solidFill>
                  <a:srgbClr val="00704B">
                    <a:alpha val="100000"/>
                  </a:srgbClr>
                </a:solidFill>
                <a:latin typeface="Microsoft YaHei"/>
                <a:ea typeface="Microsoft YaHei"/>
                <a:cs typeface="Microsoft YaHei"/>
              </a:rPr>
              <a:t>到最充分的发展；感官训练是形成认识能力的第一道门。</a:t>
            </a:r>
            <a:endParaRPr lang="Microsoft YaHei" altLang="Microsoft YaHei" sz="2000" dirty="0"/>
          </a:p>
          <a:p>
            <a:pPr marL="352425" algn="l" rtl="0" eaLnBrk="0">
              <a:lnSpc>
                <a:spcPct val="91000"/>
              </a:lnSpc>
              <a:spcBef>
                <a:spcPts val="1617"/>
              </a:spcBef>
              <a:tabLst/>
            </a:pPr>
            <a:r>
              <a:rPr sz="2000" kern="0" spc="0" dirty="0">
                <a:solidFill>
                  <a:srgbClr val="00704B">
                    <a:alpha val="100000"/>
                  </a:srgbClr>
                </a:solidFill>
                <a:latin typeface="Microsoft YaHei"/>
                <a:ea typeface="Microsoft YaHei"/>
                <a:cs typeface="Microsoft YaHei"/>
              </a:rPr>
              <a:t>这种观点是符合人的认识规律的。</a:t>
            </a:r>
            <a:endParaRPr lang="Microsoft YaHei" altLang="Microsoft YaHei" sz="2000" dirty="0"/>
          </a:p>
          <a:p>
            <a:pPr marL="27940" algn="l" rtl="0" eaLnBrk="0">
              <a:lnSpc>
                <a:spcPts val="2426"/>
              </a:lnSpc>
              <a:spcBef>
                <a:spcPts val="1319"/>
              </a:spcBef>
              <a:tabLst/>
            </a:pPr>
            <a:r>
              <a:rPr sz="2000" kern="0" spc="-10" dirty="0">
                <a:ln w="6350" cap="flat" cmpd="sng">
                  <a:solidFill>
                    <a:srgbClr val="00704B">
                      <a:alpha val="100000"/>
                    </a:srgbClr>
                  </a:solidFill>
                  <a:prstDash val="solid"/>
                  <a:miter lim="0"/>
                </a:ln>
                <a:solidFill>
                  <a:srgbClr val="00704B">
                    <a:alpha val="100000"/>
                  </a:srgbClr>
                </a:solidFill>
                <a:latin typeface="Wingdings"/>
                <a:ea typeface="Wingdings"/>
                <a:cs typeface="Wingdings"/>
              </a:rPr>
              <a:t></a:t>
            </a:r>
            <a:r>
              <a:rPr sz="2000" kern="0" spc="-990" dirty="0">
                <a:solidFill>
                  <a:srgbClr val="00704B">
                    <a:alpha val="100000"/>
                  </a:srgbClr>
                </a:solidFill>
                <a:latin typeface="Wingdings"/>
                <a:ea typeface="Wingdings"/>
                <a:cs typeface="Wingdings"/>
              </a:rPr>
              <a:t> </a:t>
            </a:r>
            <a:r>
              <a:rPr sz="2000" kern="0" spc="-10" dirty="0">
                <a:solidFill>
                  <a:srgbClr val="00704B">
                    <a:alpha val="100000"/>
                  </a:srgbClr>
                </a:solidFill>
                <a:latin typeface="Microsoft YaHei"/>
                <a:ea typeface="Microsoft YaHei"/>
                <a:cs typeface="Microsoft YaHei"/>
              </a:rPr>
              <a:t>2、在教育实践中，她设计了一套“感官练习材料”对儿童进行了各种感官教</a:t>
            </a:r>
            <a:r>
              <a:rPr sz="2000" kern="0" spc="-20" dirty="0">
                <a:solidFill>
                  <a:srgbClr val="00704B">
                    <a:alpha val="100000"/>
                  </a:srgbClr>
                </a:solidFill>
                <a:latin typeface="Microsoft YaHei"/>
                <a:ea typeface="Microsoft YaHei"/>
                <a:cs typeface="Microsoft YaHei"/>
              </a:rPr>
              <a:t>育。这些</a:t>
            </a:r>
            <a:endParaRPr lang="Microsoft YaHei" altLang="Microsoft YaHei" sz="2000" dirty="0"/>
          </a:p>
          <a:p>
            <a:pPr marL="353059" algn="l" rtl="0" eaLnBrk="0">
              <a:lnSpc>
                <a:spcPct val="91000"/>
              </a:lnSpc>
              <a:spcBef>
                <a:spcPts val="1269"/>
              </a:spcBef>
              <a:tabLst/>
            </a:pPr>
            <a:r>
              <a:rPr sz="2000" kern="0" spc="0" dirty="0">
                <a:solidFill>
                  <a:srgbClr val="00704B">
                    <a:alpha val="100000"/>
                  </a:srgbClr>
                </a:solidFill>
                <a:latin typeface="Microsoft YaHei"/>
                <a:ea typeface="Microsoft YaHei"/>
                <a:cs typeface="Microsoft YaHei"/>
              </a:rPr>
              <a:t>材料是符合儿童认识特点的；感官训练活动有助于儿童智力的发展。</a:t>
            </a:r>
            <a:endParaRPr lang="Microsoft YaHei" altLang="Microsoft YaHei" sz="2000" dirty="0"/>
          </a:p>
          <a:p>
            <a:pPr marL="27940" algn="l" rtl="0" eaLnBrk="0">
              <a:lnSpc>
                <a:spcPts val="2422"/>
              </a:lnSpc>
              <a:spcBef>
                <a:spcPts val="1319"/>
              </a:spcBef>
              <a:tabLst/>
            </a:pPr>
            <a:r>
              <a:rPr sz="2000" kern="0" spc="-10" dirty="0">
                <a:ln w="6350" cap="flat" cmpd="sng">
                  <a:solidFill>
                    <a:srgbClr val="00704B">
                      <a:alpha val="100000"/>
                    </a:srgbClr>
                  </a:solidFill>
                  <a:prstDash val="solid"/>
                  <a:miter lim="0"/>
                </a:ln>
                <a:solidFill>
                  <a:srgbClr val="00704B">
                    <a:alpha val="100000"/>
                  </a:srgbClr>
                </a:solidFill>
                <a:latin typeface="Wingdings"/>
                <a:ea typeface="Wingdings"/>
                <a:cs typeface="Wingdings"/>
              </a:rPr>
              <a:t></a:t>
            </a:r>
            <a:r>
              <a:rPr sz="2000" kern="0" spc="-970" dirty="0">
                <a:solidFill>
                  <a:srgbClr val="00704B">
                    <a:alpha val="100000"/>
                  </a:srgbClr>
                </a:solidFill>
                <a:latin typeface="Wingdings"/>
                <a:ea typeface="Wingdings"/>
                <a:cs typeface="Wingdings"/>
              </a:rPr>
              <a:t> </a:t>
            </a:r>
            <a:r>
              <a:rPr sz="2000" kern="0" spc="-10" dirty="0">
                <a:solidFill>
                  <a:srgbClr val="00704B">
                    <a:alpha val="100000"/>
                  </a:srgbClr>
                </a:solidFill>
                <a:latin typeface="Microsoft YaHei"/>
                <a:ea typeface="Microsoft YaHei"/>
                <a:cs typeface="Microsoft YaHei"/>
              </a:rPr>
              <a:t>3、蒙台梭利的感官教育论也有其不足之处。她的感觉训练是孤立地进</a:t>
            </a:r>
            <a:r>
              <a:rPr sz="2000" kern="0" spc="-20" dirty="0">
                <a:solidFill>
                  <a:srgbClr val="00704B">
                    <a:alpha val="100000"/>
                  </a:srgbClr>
                </a:solidFill>
                <a:latin typeface="Microsoft YaHei"/>
                <a:ea typeface="Microsoft YaHei"/>
                <a:cs typeface="Microsoft YaHei"/>
              </a:rPr>
              <a:t>行的，割裂了各</a:t>
            </a:r>
            <a:endParaRPr lang="Microsoft YaHei" altLang="Microsoft YaHei" sz="2000" dirty="0"/>
          </a:p>
          <a:p>
            <a:pPr algn="r" rtl="0" eaLnBrk="0">
              <a:lnSpc>
                <a:spcPct val="83000"/>
              </a:lnSpc>
              <a:spcBef>
                <a:spcPts val="1269"/>
              </a:spcBef>
              <a:tabLst/>
            </a:pPr>
            <a:r>
              <a:rPr sz="2000" kern="0" spc="-30" dirty="0">
                <a:solidFill>
                  <a:srgbClr val="00704B">
                    <a:alpha val="100000"/>
                  </a:srgbClr>
                </a:solidFill>
                <a:latin typeface="Microsoft YaHei"/>
                <a:ea typeface="Microsoft YaHei"/>
                <a:cs typeface="Microsoft YaHei"/>
              </a:rPr>
              <a:t>种感觉之间的内在联系；  其感官教育的方法有机械、呆板、枯燥乏味倾向，不利于儿童</a:t>
            </a:r>
            <a:endParaRPr lang="Microsoft YaHei" altLang="Microsoft YaHei" sz="2000" dirty="0"/>
          </a:p>
          <a:p>
            <a:pPr marL="353695" algn="l" rtl="0" eaLnBrk="0">
              <a:lnSpc>
                <a:spcPts val="3595"/>
              </a:lnSpc>
              <a:tabLst/>
            </a:pPr>
            <a:r>
              <a:rPr sz="2000" kern="0" spc="-120" dirty="0">
                <a:solidFill>
                  <a:srgbClr val="00704B">
                    <a:alpha val="100000"/>
                  </a:srgbClr>
                </a:solidFill>
                <a:latin typeface="Microsoft YaHei"/>
                <a:ea typeface="Microsoft YaHei"/>
                <a:cs typeface="Microsoft YaHei"/>
              </a:rPr>
              <a:t>想象力和创造力的培养。</a:t>
            </a:r>
            <a:endParaRPr lang="Microsoft YaHei" altLang="Microsoft YaHei" sz="2000" dirty="0"/>
          </a:p>
        </p:txBody>
      </p:sp>
      <p:sp>
        <p:nvSpPr>
          <p:cNvPr id="5152" name="textbox 5152"/>
          <p:cNvSpPr/>
          <p:nvPr/>
        </p:nvSpPr>
        <p:spPr>
          <a:xfrm>
            <a:off x="1416339" y="507892"/>
            <a:ext cx="3837940" cy="1006475"/>
          </a:xfrm>
          <a:prstGeom prst="rect">
            <a:avLst/>
          </a:prstGeom>
        </p:spPr>
        <p:txBody>
          <a:bodyPr vert="horz" wrap="square" lIns="0" tIns="0" rIns="0" bIns="0"/>
          <a:lstStyle/>
          <a:p>
            <a:pPr algn="l" rtl="0" eaLnBrk="0">
              <a:lnSpc>
                <a:spcPct val="91418"/>
              </a:lnSpc>
              <a:tabLst/>
            </a:pPr>
            <a:endParaRPr lang="Arial" altLang="Arial" sz="100" dirty="0"/>
          </a:p>
          <a:p>
            <a:pPr marL="152400" algn="l"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a:p>
            <a:pPr algn="l" rtl="0" eaLnBrk="0">
              <a:lnSpc>
                <a:spcPct val="190000"/>
              </a:lnSpc>
              <a:tabLst/>
            </a:pPr>
            <a:endParaRPr lang="Arial" altLang="Arial" sz="1000" dirty="0"/>
          </a:p>
          <a:p>
            <a:pPr algn="l" rtl="0" eaLnBrk="0">
              <a:lnSpc>
                <a:spcPct val="100000"/>
              </a:lnSpc>
              <a:tabLst/>
            </a:pPr>
            <a:endParaRPr lang="Arial" altLang="Arial" sz="500" dirty="0"/>
          </a:p>
          <a:p>
            <a:pPr marL="12700" algn="l" rtl="0" eaLnBrk="0">
              <a:lnSpc>
                <a:spcPct val="92000"/>
              </a:lnSpc>
              <a:spcBef>
                <a:spcPts val="5"/>
              </a:spcBef>
              <a:tabLst/>
            </a:pPr>
            <a:r>
              <a:rPr sz="2000" b="1" kern="0" spc="0" dirty="0">
                <a:solidFill>
                  <a:srgbClr val="000000">
                    <a:alpha val="100000"/>
                  </a:srgbClr>
                </a:solidFill>
                <a:latin typeface="Microsoft YaHei"/>
                <a:ea typeface="Microsoft YaHei"/>
                <a:cs typeface="Microsoft YaHei"/>
              </a:rPr>
              <a:t>分析和评价蒙台梭利的感官教育论</a:t>
            </a:r>
            <a:endParaRPr lang="Microsoft YaHei" altLang="Microsoft YaHei" sz="2000" dirty="0"/>
          </a:p>
        </p:txBody>
      </p:sp>
      <p:sp>
        <p:nvSpPr>
          <p:cNvPr id="5154" name="textbox 515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515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74" name="group 674"/>
          <p:cNvGrpSpPr/>
          <p:nvPr/>
        </p:nvGrpSpPr>
        <p:grpSpPr>
          <a:xfrm rot="21600000">
            <a:off x="1584024" y="181482"/>
            <a:ext cx="2613614" cy="199231"/>
            <a:chOff x="0" y="0"/>
            <a:chExt cx="2613614" cy="199231"/>
          </a:xfrm>
        </p:grpSpPr>
        <p:pic>
          <p:nvPicPr>
            <p:cNvPr id="5158" name="picture 5158"/>
            <p:cNvPicPr>
              <a:picLocks noChangeAspect="1"/>
            </p:cNvPicPr>
            <p:nvPr/>
          </p:nvPicPr>
          <p:blipFill>
            <a:blip r:embed="rId3"/>
            <a:stretch>
              <a:fillRect/>
            </a:stretch>
          </p:blipFill>
          <p:spPr>
            <a:xfrm rot="21600000">
              <a:off x="12058" y="11350"/>
              <a:ext cx="2601555" cy="187881"/>
            </a:xfrm>
            <a:prstGeom prst="rect">
              <a:avLst/>
            </a:prstGeom>
          </p:spPr>
        </p:pic>
        <p:sp>
          <p:nvSpPr>
            <p:cNvPr id="5160" name="textbox 5160"/>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16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4" name="picture 5164"/>
          <p:cNvPicPr>
            <a:picLocks noChangeAspect="1"/>
          </p:cNvPicPr>
          <p:nvPr/>
        </p:nvPicPr>
        <p:blipFill>
          <a:blip r:embed="rId2"/>
          <a:stretch>
            <a:fillRect/>
          </a:stretch>
        </p:blipFill>
        <p:spPr>
          <a:xfrm rot="21600000">
            <a:off x="0" y="0"/>
            <a:ext cx="12192000" cy="6858000"/>
          </a:xfrm>
          <a:prstGeom prst="rect">
            <a:avLst/>
          </a:prstGeom>
        </p:spPr>
      </p:pic>
      <p:sp>
        <p:nvSpPr>
          <p:cNvPr id="516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168" name="textbox 5168"/>
          <p:cNvSpPr/>
          <p:nvPr/>
        </p:nvSpPr>
        <p:spPr>
          <a:xfrm>
            <a:off x="1365692" y="507892"/>
            <a:ext cx="10023475" cy="5702934"/>
          </a:xfrm>
          <a:prstGeom prst="rect">
            <a:avLst/>
          </a:prstGeom>
        </p:spPr>
        <p:txBody>
          <a:bodyPr vert="horz" wrap="square" lIns="0" tIns="0" rIns="0" bIns="0"/>
          <a:lstStyle/>
          <a:p>
            <a:pPr algn="l" rtl="0" eaLnBrk="0">
              <a:lnSpc>
                <a:spcPct val="91418"/>
              </a:lnSpc>
              <a:tabLst/>
            </a:pPr>
            <a:endParaRPr lang="Arial" altLang="Arial" sz="100" dirty="0"/>
          </a:p>
          <a:p>
            <a:pPr marL="202564" algn="l"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a:p>
            <a:pPr algn="l" rtl="0" eaLnBrk="0">
              <a:lnSpc>
                <a:spcPct val="190000"/>
              </a:lnSpc>
              <a:tabLst/>
            </a:pPr>
            <a:endParaRPr lang="Arial" altLang="Arial" sz="1000" dirty="0"/>
          </a:p>
          <a:p>
            <a:pPr marL="64769" algn="l" rtl="0" eaLnBrk="0">
              <a:lnSpc>
                <a:spcPct val="92000"/>
              </a:lnSpc>
              <a:spcBef>
                <a:spcPts val="605"/>
              </a:spcBef>
              <a:tabLst/>
            </a:pPr>
            <a:r>
              <a:rPr sz="2000" b="1" kern="0" spc="0" dirty="0">
                <a:solidFill>
                  <a:srgbClr val="000000">
                    <a:alpha val="100000"/>
                  </a:srgbClr>
                </a:solidFill>
                <a:latin typeface="Microsoft YaHei"/>
                <a:ea typeface="Microsoft YaHei"/>
                <a:cs typeface="Microsoft YaHei"/>
              </a:rPr>
              <a:t>蒙台梭利教育方案的局限性</a:t>
            </a:r>
            <a:endParaRPr lang="Microsoft YaHei" altLang="Microsoft YaHei" sz="2000" dirty="0"/>
          </a:p>
          <a:p>
            <a:pPr algn="l" rtl="0" eaLnBrk="0">
              <a:lnSpc>
                <a:spcPct val="147000"/>
              </a:lnSpc>
              <a:tabLst/>
            </a:pPr>
            <a:endParaRPr lang="Arial" altLang="Arial" sz="1000" dirty="0"/>
          </a:p>
          <a:p>
            <a:pPr marL="31115" algn="l" rtl="0" eaLnBrk="0">
              <a:lnSpc>
                <a:spcPts val="2224"/>
              </a:lnSpc>
              <a:spcBef>
                <a:spcPts val="545"/>
              </a:spcBef>
              <a:tabLst/>
            </a:pPr>
            <a:r>
              <a:rPr sz="18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240" dirty="0">
                <a:solidFill>
                  <a:srgbClr val="000000">
                    <a:alpha val="100000"/>
                  </a:srgbClr>
                </a:solidFill>
                <a:latin typeface="Wingdings"/>
                <a:ea typeface="Wingdings"/>
                <a:cs typeface="Wingdings"/>
              </a:rPr>
              <a:t> </a:t>
            </a:r>
            <a:r>
              <a:rPr sz="1800" kern="0" spc="-100" dirty="0">
                <a:solidFill>
                  <a:srgbClr val="000000">
                    <a:alpha val="100000"/>
                  </a:srgbClr>
                </a:solidFill>
                <a:latin typeface="Microsoft YaHei"/>
                <a:ea typeface="Microsoft YaHei"/>
                <a:cs typeface="Microsoft YaHei"/>
              </a:rPr>
              <a:t>⒈孤立的感官训练；</a:t>
            </a:r>
            <a:endParaRPr lang="Microsoft YaHei" altLang="Microsoft YaHei" sz="1800" dirty="0"/>
          </a:p>
          <a:p>
            <a:pPr marL="31115" algn="l" rtl="0" eaLnBrk="0">
              <a:lnSpc>
                <a:spcPts val="2224"/>
              </a:lnSpc>
              <a:spcBef>
                <a:spcPts val="1375"/>
              </a:spcBef>
              <a:tabLst/>
            </a:pPr>
            <a:r>
              <a:rPr sz="18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350" dirty="0">
                <a:solidFill>
                  <a:srgbClr val="000000">
                    <a:alpha val="100000"/>
                  </a:srgbClr>
                </a:solidFill>
                <a:latin typeface="Wingdings"/>
                <a:ea typeface="Wingdings"/>
                <a:cs typeface="Wingdings"/>
              </a:rPr>
              <a:t> </a:t>
            </a:r>
            <a:r>
              <a:rPr sz="1800" kern="0" spc="-90" dirty="0">
                <a:solidFill>
                  <a:srgbClr val="000000">
                    <a:alpha val="100000"/>
                  </a:srgbClr>
                </a:solidFill>
                <a:latin typeface="Microsoft YaHei"/>
                <a:ea typeface="Microsoft YaHei"/>
                <a:cs typeface="Microsoft YaHei"/>
              </a:rPr>
              <a:t>⒉对创造力的忽视；</a:t>
            </a:r>
            <a:endParaRPr lang="Microsoft YaHei" altLang="Microsoft YaHei" sz="1800" dirty="0"/>
          </a:p>
          <a:p>
            <a:pPr marL="31115" algn="l" rtl="0" eaLnBrk="0">
              <a:lnSpc>
                <a:spcPts val="2422"/>
              </a:lnSpc>
              <a:spcBef>
                <a:spcPts val="1375"/>
              </a:spcBef>
              <a:tabLst/>
            </a:pPr>
            <a:r>
              <a:rPr sz="2000" kern="0" spc="-1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470" dirty="0">
                <a:solidFill>
                  <a:srgbClr val="000000">
                    <a:alpha val="100000"/>
                  </a:srgbClr>
                </a:solidFill>
                <a:latin typeface="Wingdings"/>
                <a:ea typeface="Wingdings"/>
                <a:cs typeface="Wingdings"/>
              </a:rPr>
              <a:t> </a:t>
            </a:r>
            <a:r>
              <a:rPr sz="2000" kern="0" spc="-170" dirty="0">
                <a:solidFill>
                  <a:srgbClr val="000000">
                    <a:alpha val="100000"/>
                  </a:srgbClr>
                </a:solidFill>
                <a:latin typeface="Microsoft YaHei"/>
                <a:ea typeface="Microsoft YaHei"/>
                <a:cs typeface="Microsoft YaHei"/>
              </a:rPr>
              <a:t>⒊过于强调读、写、</a:t>
            </a:r>
            <a:r>
              <a:rPr sz="2000" kern="0" spc="-180" dirty="0">
                <a:solidFill>
                  <a:srgbClr val="000000">
                    <a:alpha val="100000"/>
                  </a:srgbClr>
                </a:solidFill>
                <a:latin typeface="Microsoft YaHei"/>
                <a:ea typeface="Microsoft YaHei"/>
                <a:cs typeface="Microsoft YaHei"/>
              </a:rPr>
              <a:t>算，</a:t>
            </a:r>
            <a:r>
              <a:rPr sz="2000" kern="0" spc="130" dirty="0">
                <a:solidFill>
                  <a:srgbClr val="000000">
                    <a:alpha val="100000"/>
                  </a:srgbClr>
                </a:solidFill>
                <a:latin typeface="Microsoft YaHei"/>
                <a:ea typeface="Microsoft YaHei"/>
                <a:cs typeface="Microsoft YaHei"/>
              </a:rPr>
              <a:t>  </a:t>
            </a:r>
            <a:r>
              <a:rPr sz="2000" kern="0" spc="-180" dirty="0">
                <a:solidFill>
                  <a:srgbClr val="000000">
                    <a:alpha val="100000"/>
                  </a:srgbClr>
                </a:solidFill>
                <a:latin typeface="Microsoft YaHei"/>
                <a:ea typeface="Microsoft YaHei"/>
                <a:cs typeface="Microsoft YaHei"/>
              </a:rPr>
              <a:t>忽视幼儿实际的生活经验；</a:t>
            </a:r>
            <a:endParaRPr lang="Microsoft YaHei" altLang="Microsoft YaHei" sz="2000" dirty="0"/>
          </a:p>
          <a:p>
            <a:pPr marL="31115" algn="l" rtl="0" eaLnBrk="0">
              <a:lnSpc>
                <a:spcPts val="2422"/>
              </a:lnSpc>
              <a:spcBef>
                <a:spcPts val="1177"/>
              </a:spcBef>
              <a:tabLst/>
            </a:pPr>
            <a:r>
              <a:rPr sz="20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20" dirty="0">
                <a:solidFill>
                  <a:srgbClr val="000000">
                    <a:alpha val="100000"/>
                  </a:srgbClr>
                </a:solidFill>
                <a:latin typeface="Wingdings"/>
                <a:ea typeface="Wingdings"/>
                <a:cs typeface="Wingdings"/>
              </a:rPr>
              <a:t> </a:t>
            </a:r>
            <a:r>
              <a:rPr sz="2000" kern="0" spc="-90" dirty="0">
                <a:solidFill>
                  <a:srgbClr val="000000">
                    <a:alpha val="100000"/>
                  </a:srgbClr>
                </a:solidFill>
                <a:latin typeface="Microsoft YaHei"/>
                <a:ea typeface="Microsoft YaHei"/>
                <a:cs typeface="Microsoft YaHei"/>
              </a:rPr>
              <a:t>⒋缺乏增进社会互动与发展语言的机会。</a:t>
            </a:r>
            <a:endParaRPr lang="Microsoft YaHei" altLang="Microsoft YaHei" sz="2000" dirty="0"/>
          </a:p>
          <a:p>
            <a:pPr marL="12700" algn="l" rtl="0" eaLnBrk="0">
              <a:lnSpc>
                <a:spcPct val="90000"/>
              </a:lnSpc>
              <a:spcBef>
                <a:spcPts val="1297"/>
              </a:spcBef>
              <a:tabLst/>
            </a:pPr>
            <a:r>
              <a:rPr sz="2000" b="1" kern="0" spc="-180" dirty="0">
                <a:solidFill>
                  <a:srgbClr val="00B075">
                    <a:alpha val="100000"/>
                  </a:srgbClr>
                </a:solidFill>
                <a:latin typeface="Microsoft YaHei"/>
                <a:ea typeface="Microsoft YaHei"/>
                <a:cs typeface="Microsoft YaHei"/>
              </a:rPr>
              <a:t>原因分析：</a:t>
            </a:r>
            <a:endParaRPr lang="Microsoft YaHei" altLang="Microsoft YaHei" sz="2000" dirty="0"/>
          </a:p>
          <a:p>
            <a:pPr marL="355600" indent="-324484" algn="l" rtl="0" eaLnBrk="0">
              <a:lnSpc>
                <a:spcPct val="121000"/>
              </a:lnSpc>
              <a:spcBef>
                <a:spcPts val="1391"/>
              </a:spcBef>
              <a:tabLst>
                <a:tab pos="260350" algn="l"/>
              </a:tabLst>
            </a:pPr>
            <a:r>
              <a:rPr sz="2000" b="1" kern="0" spc="0" dirty="0">
                <a:solidFill>
                  <a:srgbClr val="00704B">
                    <a:alpha val="100000"/>
                  </a:srgbClr>
                </a:solidFill>
                <a:latin typeface="Microsoft YaHei"/>
                <a:ea typeface="Microsoft YaHei"/>
                <a:cs typeface="Microsoft YaHei"/>
              </a:rPr>
              <a:t>	</a:t>
            </a:r>
            <a:r>
              <a:rPr sz="2000" kern="0" spc="160" dirty="0">
                <a:solidFill>
                  <a:srgbClr val="00704B">
                    <a:alpha val="100000"/>
                  </a:srgbClr>
                </a:solidFill>
                <a:latin typeface="Microsoft YaHei"/>
                <a:ea typeface="Microsoft YaHei"/>
                <a:cs typeface="Microsoft YaHei"/>
              </a:rPr>
              <a:t> </a:t>
            </a:r>
            <a:r>
              <a:rPr sz="2000" kern="0" spc="0" dirty="0">
                <a:solidFill>
                  <a:srgbClr val="00704B">
                    <a:alpha val="100000"/>
                  </a:srgbClr>
                </a:solidFill>
                <a:latin typeface="Microsoft YaHei"/>
                <a:ea typeface="Microsoft YaHei"/>
                <a:cs typeface="Microsoft YaHei"/>
              </a:rPr>
              <a:t>第一，自身矛盾。蒙台梭利一方面主张儿童的自由教育和自由发展，另一方面却为儿童 </a:t>
            </a:r>
            <a:r>
              <a:rPr sz="2000" kern="0" spc="-30" dirty="0">
                <a:solidFill>
                  <a:srgbClr val="00704B">
                    <a:alpha val="100000"/>
                  </a:srgbClr>
                </a:solidFill>
                <a:latin typeface="Microsoft YaHei"/>
                <a:ea typeface="Microsoft YaHei"/>
                <a:cs typeface="Microsoft YaHei"/>
              </a:rPr>
              <a:t>创设了一个过于刻板的学习环境和</a:t>
            </a:r>
            <a:r>
              <a:rPr sz="2000" kern="0" spc="-40" dirty="0">
                <a:solidFill>
                  <a:srgbClr val="00704B">
                    <a:alpha val="100000"/>
                  </a:srgbClr>
                </a:solidFill>
                <a:latin typeface="Microsoft YaHei"/>
                <a:ea typeface="Microsoft YaHei"/>
                <a:cs typeface="Microsoft YaHei"/>
              </a:rPr>
              <a:t>学习材料，</a:t>
            </a:r>
            <a:r>
              <a:rPr sz="2000" kern="0" spc="420" dirty="0">
                <a:solidFill>
                  <a:srgbClr val="00704B">
                    <a:alpha val="100000"/>
                  </a:srgbClr>
                </a:solidFill>
                <a:latin typeface="Microsoft YaHei"/>
                <a:ea typeface="Microsoft YaHei"/>
                <a:cs typeface="Microsoft YaHei"/>
              </a:rPr>
              <a:t> </a:t>
            </a:r>
            <a:r>
              <a:rPr sz="2000" kern="0" spc="-40" dirty="0">
                <a:solidFill>
                  <a:srgbClr val="00704B">
                    <a:alpha val="100000"/>
                  </a:srgbClr>
                </a:solidFill>
                <a:latin typeface="Microsoft YaHei"/>
                <a:ea typeface="Microsoft YaHei"/>
                <a:cs typeface="Microsoft YaHei"/>
              </a:rPr>
              <a:t>以至于限制了儿童潜能的实现。</a:t>
            </a:r>
            <a:endParaRPr lang="Microsoft YaHei" altLang="Microsoft YaHei" sz="2000" dirty="0"/>
          </a:p>
          <a:p>
            <a:pPr algn="l" rtl="0" eaLnBrk="0">
              <a:lnSpc>
                <a:spcPct val="108000"/>
              </a:lnSpc>
              <a:tabLst/>
            </a:pPr>
            <a:endParaRPr lang="Arial" altLang="Arial" sz="1100" dirty="0"/>
          </a:p>
          <a:p>
            <a:pPr algn="l" rtl="0" eaLnBrk="0">
              <a:lnSpc>
                <a:spcPct val="10814"/>
              </a:lnSpc>
              <a:tabLst/>
            </a:pPr>
            <a:endParaRPr lang="Arial" altLang="Arial" sz="100" dirty="0"/>
          </a:p>
          <a:p>
            <a:pPr marL="355600" indent="-324484" algn="l" rtl="0" eaLnBrk="0">
              <a:lnSpc>
                <a:spcPct val="130000"/>
              </a:lnSpc>
              <a:tabLst>
                <a:tab pos="260350" algn="l"/>
              </a:tabLst>
            </a:pPr>
            <a:r>
              <a:rPr sz="2000" b="1" kern="0" spc="0" dirty="0">
                <a:solidFill>
                  <a:srgbClr val="00704B">
                    <a:alpha val="100000"/>
                  </a:srgbClr>
                </a:solidFill>
                <a:latin typeface="Microsoft YaHei"/>
                <a:ea typeface="Microsoft YaHei"/>
                <a:cs typeface="Microsoft YaHei"/>
              </a:rPr>
              <a:t>	</a:t>
            </a:r>
            <a:r>
              <a:rPr sz="2000" kern="0" spc="140" dirty="0">
                <a:solidFill>
                  <a:srgbClr val="00704B">
                    <a:alpha val="100000"/>
                  </a:srgbClr>
                </a:solidFill>
                <a:latin typeface="Microsoft YaHei"/>
                <a:ea typeface="Microsoft YaHei"/>
                <a:cs typeface="Microsoft YaHei"/>
              </a:rPr>
              <a:t> </a:t>
            </a:r>
            <a:r>
              <a:rPr sz="2000" kern="0" spc="-20" dirty="0">
                <a:solidFill>
                  <a:srgbClr val="00704B">
                    <a:alpha val="100000"/>
                  </a:srgbClr>
                </a:solidFill>
                <a:latin typeface="Microsoft YaHei"/>
                <a:ea typeface="Microsoft YaHei"/>
                <a:cs typeface="Microsoft YaHei"/>
              </a:rPr>
              <a:t>第二，外部矛盾。部分后来者机械地搬用</a:t>
            </a:r>
            <a:r>
              <a:rPr sz="2000" kern="0" spc="-30" dirty="0">
                <a:solidFill>
                  <a:srgbClr val="00704B">
                    <a:alpha val="100000"/>
                  </a:srgbClr>
                </a:solidFill>
                <a:latin typeface="Microsoft YaHei"/>
                <a:ea typeface="Microsoft YaHei"/>
                <a:cs typeface="Microsoft YaHei"/>
              </a:rPr>
              <a:t>蒙台梭利的形式，</a:t>
            </a:r>
            <a:r>
              <a:rPr sz="2000" kern="0" spc="390" dirty="0">
                <a:solidFill>
                  <a:srgbClr val="00704B">
                    <a:alpha val="100000"/>
                  </a:srgbClr>
                </a:solidFill>
                <a:latin typeface="Microsoft YaHei"/>
                <a:ea typeface="Microsoft YaHei"/>
                <a:cs typeface="Microsoft YaHei"/>
              </a:rPr>
              <a:t> </a:t>
            </a:r>
            <a:r>
              <a:rPr sz="2000" kern="0" spc="-30" dirty="0">
                <a:solidFill>
                  <a:srgbClr val="00704B">
                    <a:alpha val="100000"/>
                  </a:srgbClr>
                </a:solidFill>
                <a:latin typeface="Microsoft YaHei"/>
                <a:ea typeface="Microsoft YaHei"/>
                <a:cs typeface="Microsoft YaHei"/>
              </a:rPr>
              <a:t>而未真正领会其精神也是一</a:t>
            </a:r>
            <a:r>
              <a:rPr sz="2000" kern="0" spc="0" dirty="0">
                <a:solidFill>
                  <a:srgbClr val="00704B">
                    <a:alpha val="100000"/>
                  </a:srgbClr>
                </a:solidFill>
                <a:latin typeface="Microsoft YaHei"/>
                <a:ea typeface="Microsoft YaHei"/>
                <a:cs typeface="Microsoft YaHei"/>
              </a:rPr>
              <a:t> </a:t>
            </a:r>
            <a:r>
              <a:rPr sz="2000" kern="0" spc="0" dirty="0">
                <a:solidFill>
                  <a:srgbClr val="00704B">
                    <a:alpha val="100000"/>
                  </a:srgbClr>
                </a:solidFill>
                <a:latin typeface="Microsoft YaHei"/>
                <a:ea typeface="Microsoft YaHei"/>
                <a:cs typeface="Microsoft YaHei"/>
              </a:rPr>
              <a:t>个重要的原因。而且，将蒙台梭利教育由原先的面向贫苦家庭的儿童变为面向社会上层 </a:t>
            </a:r>
            <a:r>
              <a:rPr sz="2000" kern="0" spc="-10" dirty="0">
                <a:solidFill>
                  <a:srgbClr val="00704B">
                    <a:alpha val="100000"/>
                  </a:srgbClr>
                </a:solidFill>
                <a:latin typeface="Microsoft YaHei"/>
                <a:ea typeface="Microsoft YaHei"/>
                <a:cs typeface="Microsoft YaHei"/>
              </a:rPr>
              <a:t>的高收费教育，恐怕也是创始者本人始料未及的。</a:t>
            </a:r>
            <a:endParaRPr lang="Microsoft YaHei" altLang="Microsoft YaHei" sz="2000" dirty="0"/>
          </a:p>
        </p:txBody>
      </p:sp>
      <p:pic>
        <p:nvPicPr>
          <p:cNvPr id="5170" name="picture 5170"/>
          <p:cNvPicPr>
            <a:picLocks noChangeAspect="1"/>
          </p:cNvPicPr>
          <p:nvPr/>
        </p:nvPicPr>
        <p:blipFill>
          <a:blip r:embed="rId3"/>
          <a:stretch>
            <a:fillRect/>
          </a:stretch>
        </p:blipFill>
        <p:spPr>
          <a:xfrm rot="21600000">
            <a:off x="1396971" y="5023876"/>
            <a:ext cx="229566" cy="210987"/>
          </a:xfrm>
          <a:prstGeom prst="rect">
            <a:avLst/>
          </a:prstGeom>
        </p:spPr>
      </p:pic>
      <p:pic>
        <p:nvPicPr>
          <p:cNvPr id="5172" name="picture 5172"/>
          <p:cNvPicPr>
            <a:picLocks noChangeAspect="1"/>
          </p:cNvPicPr>
          <p:nvPr/>
        </p:nvPicPr>
        <p:blipFill>
          <a:blip r:embed="rId4"/>
          <a:stretch>
            <a:fillRect/>
          </a:stretch>
        </p:blipFill>
        <p:spPr>
          <a:xfrm rot="21600000">
            <a:off x="1396971" y="4109683"/>
            <a:ext cx="229566" cy="210987"/>
          </a:xfrm>
          <a:prstGeom prst="rect">
            <a:avLst/>
          </a:prstGeom>
        </p:spPr>
      </p:pic>
      <p:sp>
        <p:nvSpPr>
          <p:cNvPr id="5174" name="textbox 517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517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76" name="group 676"/>
          <p:cNvGrpSpPr/>
          <p:nvPr/>
        </p:nvGrpSpPr>
        <p:grpSpPr>
          <a:xfrm rot="21600000">
            <a:off x="1584024" y="181482"/>
            <a:ext cx="2613614" cy="199231"/>
            <a:chOff x="0" y="0"/>
            <a:chExt cx="2613614" cy="199231"/>
          </a:xfrm>
        </p:grpSpPr>
        <p:pic>
          <p:nvPicPr>
            <p:cNvPr id="5178" name="picture 5178"/>
            <p:cNvPicPr>
              <a:picLocks noChangeAspect="1"/>
            </p:cNvPicPr>
            <p:nvPr/>
          </p:nvPicPr>
          <p:blipFill>
            <a:blip r:embed="rId5"/>
            <a:stretch>
              <a:fillRect/>
            </a:stretch>
          </p:blipFill>
          <p:spPr>
            <a:xfrm rot="21600000">
              <a:off x="12058" y="11350"/>
              <a:ext cx="2601555" cy="187881"/>
            </a:xfrm>
            <a:prstGeom prst="rect">
              <a:avLst/>
            </a:prstGeom>
          </p:spPr>
        </p:pic>
        <p:sp>
          <p:nvSpPr>
            <p:cNvPr id="5180" name="textbox 5180"/>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1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84" name="picture 5184"/>
          <p:cNvPicPr>
            <a:picLocks noChangeAspect="1"/>
          </p:cNvPicPr>
          <p:nvPr/>
        </p:nvPicPr>
        <p:blipFill>
          <a:blip r:embed="rId2"/>
          <a:stretch>
            <a:fillRect/>
          </a:stretch>
        </p:blipFill>
        <p:spPr>
          <a:xfrm rot="21600000">
            <a:off x="0" y="0"/>
            <a:ext cx="12192000" cy="6858000"/>
          </a:xfrm>
          <a:prstGeom prst="rect">
            <a:avLst/>
          </a:prstGeom>
        </p:spPr>
      </p:pic>
      <p:sp>
        <p:nvSpPr>
          <p:cNvPr id="51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188" name="textbox 5188"/>
          <p:cNvSpPr/>
          <p:nvPr/>
        </p:nvSpPr>
        <p:spPr>
          <a:xfrm>
            <a:off x="1427131" y="1671521"/>
            <a:ext cx="4819015" cy="3042285"/>
          </a:xfrm>
          <a:prstGeom prst="rect">
            <a:avLst/>
          </a:prstGeom>
        </p:spPr>
        <p:txBody>
          <a:bodyPr vert="horz" wrap="square" lIns="0" tIns="0" rIns="0" bIns="0"/>
          <a:lstStyle/>
          <a:p>
            <a:pPr algn="l" rtl="0" eaLnBrk="0">
              <a:lnSpc>
                <a:spcPct val="88730"/>
              </a:lnSpc>
              <a:tabLst/>
            </a:pPr>
            <a:endParaRPr lang="Arial" altLang="Arial" sz="100" dirty="0"/>
          </a:p>
          <a:p>
            <a:pPr marL="22859" algn="l" rtl="0" eaLnBrk="0">
              <a:lnSpc>
                <a:spcPct val="94000"/>
              </a:lnSpc>
              <a:tabLst/>
            </a:pPr>
            <a:r>
              <a:rPr sz="1900" b="1" kern="0" spc="-140" dirty="0">
                <a:solidFill>
                  <a:srgbClr val="00B075">
                    <a:alpha val="100000"/>
                  </a:srgbClr>
                </a:solidFill>
                <a:latin typeface="Microsoft YaHei"/>
                <a:ea typeface="Microsoft YaHei"/>
                <a:cs typeface="Microsoft YaHei"/>
              </a:rPr>
              <a:t>1.识记：</a:t>
            </a:r>
            <a:endParaRPr lang="Microsoft YaHei" altLang="Microsoft YaHei" sz="1900" dirty="0"/>
          </a:p>
          <a:p>
            <a:pPr marL="165100" algn="l" rtl="0" eaLnBrk="0">
              <a:lnSpc>
                <a:spcPts val="2587"/>
              </a:lnSpc>
              <a:spcBef>
                <a:spcPts val="1055"/>
              </a:spcBef>
              <a:tabLst/>
            </a:pPr>
            <a:r>
              <a:rPr sz="2000" kern="0" spc="-110" dirty="0">
                <a:solidFill>
                  <a:srgbClr val="000000">
                    <a:alpha val="100000"/>
                  </a:srgbClr>
                </a:solidFill>
                <a:latin typeface="Microsoft YaHei"/>
                <a:ea typeface="Microsoft YaHei"/>
                <a:cs typeface="Microsoft YaHei"/>
              </a:rPr>
              <a:t>（1）《蒙台梭利教学法》</a:t>
            </a:r>
            <a:endParaRPr lang="Microsoft YaHei" altLang="Microsoft YaHei" sz="2000" dirty="0"/>
          </a:p>
          <a:p>
            <a:pPr marL="165100" algn="l" rtl="0" eaLnBrk="0">
              <a:lnSpc>
                <a:spcPts val="3599"/>
              </a:lnSpc>
              <a:tabLst/>
            </a:pPr>
            <a:r>
              <a:rPr sz="1800" kern="0" spc="-80" dirty="0">
                <a:solidFill>
                  <a:srgbClr val="000000">
                    <a:alpha val="100000"/>
                  </a:srgbClr>
                </a:solidFill>
                <a:latin typeface="Microsoft YaHei"/>
                <a:ea typeface="Microsoft YaHei"/>
                <a:cs typeface="Microsoft YaHei"/>
              </a:rPr>
              <a:t>（2）“儿童之家”</a:t>
            </a:r>
            <a:endParaRPr lang="Microsoft YaHei" altLang="Microsoft YaHei" sz="1800" dirty="0"/>
          </a:p>
          <a:p>
            <a:pPr marL="12700" algn="l" rtl="0" eaLnBrk="0">
              <a:lnSpc>
                <a:spcPct val="95000"/>
              </a:lnSpc>
              <a:spcBef>
                <a:spcPts val="1392"/>
              </a:spcBef>
              <a:tabLst/>
            </a:pPr>
            <a:r>
              <a:rPr sz="1900" b="1" kern="0" spc="-120" dirty="0">
                <a:solidFill>
                  <a:srgbClr val="00B075">
                    <a:alpha val="100000"/>
                  </a:srgbClr>
                </a:solidFill>
                <a:latin typeface="Microsoft YaHei"/>
                <a:ea typeface="Microsoft YaHei"/>
                <a:cs typeface="Microsoft YaHei"/>
              </a:rPr>
              <a:t>2.领会：</a:t>
            </a:r>
            <a:endParaRPr lang="Microsoft YaHei" altLang="Microsoft YaHei" sz="1900" dirty="0"/>
          </a:p>
          <a:p>
            <a:pPr marL="165100" algn="l" rtl="0" eaLnBrk="0">
              <a:lnSpc>
                <a:spcPts val="2587"/>
              </a:lnSpc>
              <a:spcBef>
                <a:spcPts val="1054"/>
              </a:spcBef>
              <a:tabLst/>
            </a:pPr>
            <a:r>
              <a:rPr sz="2000" kern="0" spc="-80" dirty="0">
                <a:solidFill>
                  <a:srgbClr val="000000">
                    <a:alpha val="100000"/>
                  </a:srgbClr>
                </a:solidFill>
                <a:latin typeface="Microsoft YaHei"/>
                <a:ea typeface="Microsoft YaHei"/>
                <a:cs typeface="Microsoft YaHei"/>
              </a:rPr>
              <a:t>（1）蒙台梭利关于教育原则的论述</a:t>
            </a:r>
            <a:endParaRPr lang="Microsoft YaHei" altLang="Microsoft YaHei" sz="2000" dirty="0"/>
          </a:p>
          <a:p>
            <a:pPr marL="165100" algn="l" rtl="0" eaLnBrk="0">
              <a:lnSpc>
                <a:spcPts val="3599"/>
              </a:lnSpc>
              <a:tabLst/>
            </a:pPr>
            <a:r>
              <a:rPr sz="2000" kern="0" spc="-80" dirty="0">
                <a:solidFill>
                  <a:srgbClr val="000000">
                    <a:alpha val="100000"/>
                  </a:srgbClr>
                </a:solidFill>
                <a:latin typeface="Microsoft YaHei"/>
                <a:ea typeface="Microsoft YaHei"/>
                <a:cs typeface="Microsoft YaHei"/>
              </a:rPr>
              <a:t>（2）蒙台梭利关于教育环境的论述</a:t>
            </a:r>
            <a:endParaRPr lang="Microsoft YaHei" altLang="Microsoft YaHei" sz="2000" dirty="0"/>
          </a:p>
          <a:p>
            <a:pPr algn="l" rtl="0" eaLnBrk="0">
              <a:lnSpc>
                <a:spcPct val="104000"/>
              </a:lnSpc>
              <a:tabLst/>
            </a:pPr>
            <a:endParaRPr lang="Arial" altLang="Arial" sz="1100" dirty="0"/>
          </a:p>
          <a:p>
            <a:pPr algn="l" rtl="0" eaLnBrk="0">
              <a:lnSpc>
                <a:spcPct val="8241"/>
              </a:lnSpc>
              <a:tabLst/>
            </a:pPr>
            <a:endParaRPr lang="Arial" altLang="Arial" sz="100" dirty="0"/>
          </a:p>
          <a:p>
            <a:pPr marL="19050" algn="l" rtl="0" eaLnBrk="0">
              <a:lnSpc>
                <a:spcPct val="91000"/>
              </a:lnSpc>
              <a:tabLst/>
            </a:pPr>
            <a:r>
              <a:rPr sz="2000" b="1" kern="0" spc="-50" dirty="0">
                <a:solidFill>
                  <a:srgbClr val="00B075">
                    <a:alpha val="100000"/>
                  </a:srgbClr>
                </a:solidFill>
                <a:latin typeface="Microsoft YaHei"/>
                <a:ea typeface="Microsoft YaHei"/>
                <a:cs typeface="Microsoft YaHei"/>
              </a:rPr>
              <a:t>3.应用：</a:t>
            </a:r>
            <a:r>
              <a:rPr sz="2000" b="1" kern="0" spc="300" dirty="0">
                <a:solidFill>
                  <a:srgbClr val="00B075">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分析和评价蒙台梭利的感官</a:t>
            </a:r>
            <a:r>
              <a:rPr sz="2000" kern="0" spc="-60" dirty="0">
                <a:solidFill>
                  <a:srgbClr val="000000">
                    <a:alpha val="100000"/>
                  </a:srgbClr>
                </a:solidFill>
                <a:latin typeface="Microsoft YaHei"/>
                <a:ea typeface="Microsoft YaHei"/>
                <a:cs typeface="Microsoft YaHei"/>
              </a:rPr>
              <a:t>教育论</a:t>
            </a:r>
            <a:endParaRPr lang="Microsoft YaHei" altLang="Microsoft YaHei" sz="2000" dirty="0"/>
          </a:p>
        </p:txBody>
      </p:sp>
      <p:sp>
        <p:nvSpPr>
          <p:cNvPr id="5190" name="textbox 519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grpSp>
        <p:nvGrpSpPr>
          <p:cNvPr id="678" name="group 678"/>
          <p:cNvGrpSpPr/>
          <p:nvPr/>
        </p:nvGrpSpPr>
        <p:grpSpPr>
          <a:xfrm rot="21600000">
            <a:off x="1287776" y="1103376"/>
            <a:ext cx="1124712" cy="469391"/>
            <a:chOff x="0" y="0"/>
            <a:chExt cx="1124712" cy="469391"/>
          </a:xfrm>
        </p:grpSpPr>
        <p:sp>
          <p:nvSpPr>
            <p:cNvPr id="5192" name="path"/>
            <p:cNvSpPr/>
            <p:nvPr/>
          </p:nvSpPr>
          <p:spPr>
            <a:xfrm>
              <a:off x="0" y="0"/>
              <a:ext cx="1124712" cy="469391"/>
            </a:xfrm>
            <a:custGeom>
              <a:avLst/>
              <a:gdLst/>
              <a:ahLst/>
              <a:cxnLst/>
              <a:rect l="0" t="0" r="0" b="0"/>
              <a:pathLst>
                <a:path w="1771" h="739">
                  <a:moveTo>
                    <a:pt x="3" y="0"/>
                  </a:moveTo>
                  <a:lnTo>
                    <a:pt x="255" y="371"/>
                  </a:lnTo>
                  <a:lnTo>
                    <a:pt x="0" y="739"/>
                  </a:lnTo>
                  <a:lnTo>
                    <a:pt x="1520" y="739"/>
                  </a:lnTo>
                  <a:lnTo>
                    <a:pt x="1771" y="375"/>
                  </a:lnTo>
                  <a:lnTo>
                    <a:pt x="1531"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5194" name="textbox 5194"/>
            <p:cNvSpPr/>
            <p:nvPr/>
          </p:nvSpPr>
          <p:spPr>
            <a:xfrm>
              <a:off x="-12700" y="-12700"/>
              <a:ext cx="1150619" cy="522605"/>
            </a:xfrm>
            <a:prstGeom prst="rect">
              <a:avLst/>
            </a:prstGeom>
          </p:spPr>
          <p:txBody>
            <a:bodyPr vert="horz" wrap="square" lIns="0" tIns="0" rIns="0" bIns="0"/>
            <a:lstStyle/>
            <a:p>
              <a:pPr algn="l" rtl="0" eaLnBrk="0">
                <a:lnSpc>
                  <a:spcPct val="109000"/>
                </a:lnSpc>
                <a:tabLst/>
              </a:pPr>
              <a:endParaRPr lang="Arial" altLang="Arial" sz="800" dirty="0"/>
            </a:p>
            <a:p>
              <a:pPr marL="231775" algn="l" rtl="0" eaLnBrk="0">
                <a:lnSpc>
                  <a:spcPct val="91000"/>
                </a:lnSpc>
                <a:spcBef>
                  <a:spcPts val="3"/>
                </a:spcBef>
                <a:tabLst/>
              </a:pPr>
              <a:r>
                <a:rPr sz="2000" b="1" kern="0" spc="-20" dirty="0">
                  <a:solidFill>
                    <a:srgbClr val="000000">
                      <a:alpha val="100000"/>
                    </a:srgbClr>
                  </a:solidFill>
                  <a:latin typeface="Microsoft YaHei"/>
                  <a:ea typeface="Microsoft YaHei"/>
                  <a:cs typeface="Microsoft YaHei"/>
                </a:rPr>
                <a:t>小结：</a:t>
              </a:r>
              <a:endParaRPr lang="Microsoft YaHei" altLang="Microsoft YaHei" sz="2000" dirty="0"/>
            </a:p>
          </p:txBody>
        </p:sp>
      </p:grpSp>
      <p:sp>
        <p:nvSpPr>
          <p:cNvPr id="519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5198" name="textbox 5198"/>
          <p:cNvSpPr/>
          <p:nvPr/>
        </p:nvSpPr>
        <p:spPr>
          <a:xfrm>
            <a:off x="1556178" y="507892"/>
            <a:ext cx="3373754" cy="360045"/>
          </a:xfrm>
          <a:prstGeom prst="rect">
            <a:avLst/>
          </a:prstGeom>
        </p:spPr>
        <p:txBody>
          <a:bodyPr vert="horz" wrap="square" lIns="0" tIns="0" rIns="0" bIns="0"/>
          <a:lstStyle/>
          <a:p>
            <a:pPr algn="l" rtl="0" eaLnBrk="0">
              <a:lnSpc>
                <a:spcPct val="91418"/>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蒙台梭利的学前教育思想</a:t>
            </a:r>
            <a:endParaRPr lang="Microsoft YaHei" altLang="Microsoft YaHei" sz="2400" dirty="0"/>
          </a:p>
        </p:txBody>
      </p:sp>
      <p:grpSp>
        <p:nvGrpSpPr>
          <p:cNvPr id="680" name="group 680"/>
          <p:cNvGrpSpPr/>
          <p:nvPr/>
        </p:nvGrpSpPr>
        <p:grpSpPr>
          <a:xfrm rot="21600000">
            <a:off x="1584024" y="181482"/>
            <a:ext cx="2613614" cy="199231"/>
            <a:chOff x="0" y="0"/>
            <a:chExt cx="2613614" cy="199231"/>
          </a:xfrm>
        </p:grpSpPr>
        <p:pic>
          <p:nvPicPr>
            <p:cNvPr id="5200" name="picture 5200"/>
            <p:cNvPicPr>
              <a:picLocks noChangeAspect="1"/>
            </p:cNvPicPr>
            <p:nvPr/>
          </p:nvPicPr>
          <p:blipFill>
            <a:blip r:embed="rId3"/>
            <a:stretch>
              <a:fillRect/>
            </a:stretch>
          </p:blipFill>
          <p:spPr>
            <a:xfrm rot="21600000">
              <a:off x="12058" y="11350"/>
              <a:ext cx="2601555" cy="187881"/>
            </a:xfrm>
            <a:prstGeom prst="rect">
              <a:avLst/>
            </a:prstGeom>
          </p:spPr>
        </p:pic>
        <p:sp>
          <p:nvSpPr>
            <p:cNvPr id="5202" name="textbox 5202"/>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20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6" name="picture 5206"/>
          <p:cNvPicPr>
            <a:picLocks noChangeAspect="1"/>
          </p:cNvPicPr>
          <p:nvPr/>
        </p:nvPicPr>
        <p:blipFill>
          <a:blip r:embed="rId2"/>
          <a:stretch>
            <a:fillRect/>
          </a:stretch>
        </p:blipFill>
        <p:spPr>
          <a:xfrm rot="21600000">
            <a:off x="0" y="0"/>
            <a:ext cx="12192000" cy="6858000"/>
          </a:xfrm>
          <a:prstGeom prst="rect">
            <a:avLst/>
          </a:prstGeom>
        </p:spPr>
      </p:pic>
      <p:sp>
        <p:nvSpPr>
          <p:cNvPr id="520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210" name="textbox 521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521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5214" name="textbox 5214"/>
          <p:cNvSpPr/>
          <p:nvPr/>
        </p:nvSpPr>
        <p:spPr>
          <a:xfrm>
            <a:off x="1030985" y="510330"/>
            <a:ext cx="8232140" cy="3769359"/>
          </a:xfrm>
          <a:prstGeom prst="rect">
            <a:avLst/>
          </a:prstGeom>
        </p:spPr>
        <p:txBody>
          <a:bodyPr vert="horz" wrap="square" lIns="0" tIns="0" rIns="0" bIns="0"/>
          <a:lstStyle/>
          <a:p>
            <a:pPr algn="l" rtl="0" eaLnBrk="0">
              <a:lnSpc>
                <a:spcPct val="75417"/>
              </a:lnSpc>
              <a:tabLst/>
            </a:pPr>
            <a:endParaRPr lang="Arial" altLang="Arial" sz="100" dirty="0"/>
          </a:p>
          <a:p>
            <a:pPr marL="502284" algn="l" rtl="0" eaLnBrk="0">
              <a:lnSpc>
                <a:spcPct val="91000"/>
              </a:lnSpc>
              <a:tabLst/>
            </a:pPr>
            <a:r>
              <a:rPr sz="2400" b="1" kern="0" spc="-10" dirty="0">
                <a:solidFill>
                  <a:srgbClr val="7F7F7F">
                    <a:alpha val="100000"/>
                  </a:srgbClr>
                </a:solidFill>
                <a:latin typeface="Microsoft YaHei"/>
                <a:ea typeface="Microsoft YaHei"/>
                <a:cs typeface="Microsoft YaHei"/>
              </a:rPr>
              <a:t>皮亚杰的儿童发展与教育思想</a:t>
            </a:r>
            <a:endParaRPr lang="Microsoft YaHei" altLang="Microsoft YaHei" sz="2400" dirty="0"/>
          </a:p>
          <a:p>
            <a:pPr algn="l" rtl="0" eaLnBrk="0">
              <a:lnSpc>
                <a:spcPct val="103000"/>
              </a:lnSpc>
              <a:tabLst/>
            </a:pPr>
            <a:endParaRPr lang="Arial" altLang="Arial" sz="1000" dirty="0"/>
          </a:p>
          <a:p>
            <a:pPr algn="l" rtl="0" eaLnBrk="0">
              <a:lnSpc>
                <a:spcPct val="104000"/>
              </a:lnSpc>
              <a:tabLst/>
            </a:pPr>
            <a:endParaRPr lang="Arial" altLang="Arial" sz="1000" dirty="0"/>
          </a:p>
          <a:p>
            <a:pPr marL="22225" algn="l" rtl="0" eaLnBrk="0">
              <a:lnSpc>
                <a:spcPct val="91000"/>
              </a:lnSpc>
              <a:spcBef>
                <a:spcPts val="606"/>
              </a:spcBef>
              <a:tabLst/>
            </a:pPr>
            <a:r>
              <a:rPr sz="2000" b="1" kern="0" spc="-20" dirty="0">
                <a:solidFill>
                  <a:srgbClr val="000000">
                    <a:alpha val="100000"/>
                  </a:srgbClr>
                </a:solidFill>
                <a:latin typeface="Microsoft YaHei"/>
                <a:ea typeface="Microsoft YaHei"/>
                <a:cs typeface="Microsoft YaHei"/>
              </a:rPr>
              <a:t>*生平与论著</a:t>
            </a:r>
            <a:endParaRPr lang="Microsoft YaHei" altLang="Microsoft YaHei" sz="2000" dirty="0"/>
          </a:p>
          <a:p>
            <a:pPr marL="39369" algn="l" rtl="0" eaLnBrk="0">
              <a:lnSpc>
                <a:spcPct val="92000"/>
              </a:lnSpc>
              <a:spcBef>
                <a:spcPts val="1392"/>
              </a:spcBef>
              <a:tabLst/>
            </a:pPr>
            <a:r>
              <a:rPr sz="2000" kern="0" spc="-30" dirty="0">
                <a:solidFill>
                  <a:srgbClr val="000000">
                    <a:alpha val="100000"/>
                  </a:srgbClr>
                </a:solidFill>
                <a:latin typeface="Microsoft YaHei"/>
                <a:ea typeface="Microsoft YaHei"/>
                <a:cs typeface="Microsoft YaHei"/>
              </a:rPr>
              <a:t>1、皮亚杰（1896-1980</a:t>
            </a:r>
            <a:r>
              <a:rPr sz="2000" kern="0" spc="-10" dirty="0">
                <a:solidFill>
                  <a:srgbClr val="000000">
                    <a:alpha val="100000"/>
                  </a:srgbClr>
                </a:solidFill>
                <a:latin typeface="Microsoft YaHei"/>
                <a:ea typeface="Microsoft YaHei"/>
                <a:cs typeface="Microsoft YaHei"/>
              </a:rPr>
              <a:t>），</a:t>
            </a:r>
            <a:r>
              <a:rPr sz="2000" kern="0" spc="-30" dirty="0">
                <a:solidFill>
                  <a:srgbClr val="000000">
                    <a:alpha val="100000"/>
                  </a:srgbClr>
                </a:solidFill>
                <a:latin typeface="Microsoft YaHei"/>
                <a:ea typeface="Microsoft YaHei"/>
                <a:cs typeface="Microsoft YaHei"/>
              </a:rPr>
              <a:t>瑞士，当代著名的儿童心理</a:t>
            </a:r>
            <a:r>
              <a:rPr sz="2000" kern="0" spc="-40" dirty="0">
                <a:solidFill>
                  <a:srgbClr val="000000">
                    <a:alpha val="100000"/>
                  </a:srgbClr>
                </a:solidFill>
                <a:latin typeface="Microsoft YaHei"/>
                <a:ea typeface="Microsoft YaHei"/>
                <a:cs typeface="Microsoft YaHei"/>
              </a:rPr>
              <a:t>学家和教育家。</a:t>
            </a:r>
            <a:endParaRPr lang="Microsoft YaHei" altLang="Microsoft YaHei" sz="2000" dirty="0"/>
          </a:p>
          <a:p>
            <a:pPr marL="27305" algn="l" rtl="0" eaLnBrk="0">
              <a:lnSpc>
                <a:spcPts val="2587"/>
              </a:lnSpc>
              <a:spcBef>
                <a:spcPts val="1044"/>
              </a:spcBef>
              <a:tabLst/>
            </a:pPr>
            <a:r>
              <a:rPr sz="2000" kern="0" spc="-20" dirty="0">
                <a:solidFill>
                  <a:srgbClr val="000000">
                    <a:alpha val="100000"/>
                  </a:srgbClr>
                </a:solidFill>
                <a:latin typeface="Microsoft YaHei"/>
                <a:ea typeface="Microsoft YaHei"/>
                <a:cs typeface="Microsoft YaHei"/>
              </a:rPr>
              <a:t>2、《儿童的语言和思维》（</a:t>
            </a:r>
            <a:r>
              <a:rPr sz="2000" kern="0" spc="-21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1923）《智力的</a:t>
            </a:r>
            <a:r>
              <a:rPr sz="2000" kern="0" spc="-30" dirty="0">
                <a:solidFill>
                  <a:srgbClr val="000000">
                    <a:alpha val="100000"/>
                  </a:srgbClr>
                </a:solidFill>
                <a:latin typeface="Microsoft YaHei"/>
                <a:ea typeface="Microsoft YaHei"/>
                <a:cs typeface="Microsoft YaHei"/>
              </a:rPr>
              <a:t>发生》（</a:t>
            </a:r>
            <a:r>
              <a:rPr sz="2000" kern="0" spc="-20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1936）《发生认识</a:t>
            </a:r>
            <a:endParaRPr lang="Microsoft YaHei" altLang="Microsoft YaHei" sz="2000" dirty="0"/>
          </a:p>
          <a:p>
            <a:pPr marL="16509" algn="l" rtl="0" eaLnBrk="0">
              <a:lnSpc>
                <a:spcPts val="3599"/>
              </a:lnSpc>
              <a:tabLst/>
            </a:pPr>
            <a:r>
              <a:rPr sz="2000" kern="0" spc="-60" dirty="0">
                <a:solidFill>
                  <a:srgbClr val="000000">
                    <a:alpha val="100000"/>
                  </a:srgbClr>
                </a:solidFill>
                <a:latin typeface="Microsoft YaHei"/>
                <a:ea typeface="Microsoft YaHei"/>
                <a:cs typeface="Microsoft YaHei"/>
              </a:rPr>
              <a:t>论》（</a:t>
            </a:r>
            <a:r>
              <a:rPr sz="2000" kern="0" spc="-15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1950）</a:t>
            </a:r>
            <a:endParaRPr lang="Microsoft YaHei" altLang="Microsoft YaHei" sz="2000" dirty="0"/>
          </a:p>
          <a:p>
            <a:pPr marL="22225" algn="l" rtl="0" eaLnBrk="0">
              <a:lnSpc>
                <a:spcPct val="91000"/>
              </a:lnSpc>
              <a:spcBef>
                <a:spcPts val="1383"/>
              </a:spcBef>
              <a:tabLst/>
            </a:pPr>
            <a:r>
              <a:rPr sz="2000" b="1" kern="0" spc="-10" dirty="0">
                <a:solidFill>
                  <a:srgbClr val="000000">
                    <a:alpha val="100000"/>
                  </a:srgbClr>
                </a:solidFill>
                <a:latin typeface="Microsoft YaHei"/>
                <a:ea typeface="Microsoft YaHei"/>
                <a:cs typeface="Microsoft YaHei"/>
              </a:rPr>
              <a:t>*主要学前教育观点</a:t>
            </a:r>
            <a:endParaRPr lang="Microsoft YaHei" altLang="Microsoft YaHei" sz="2000" dirty="0"/>
          </a:p>
          <a:p>
            <a:pPr marL="12700"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——最主要的贡献是对儿童智力发展规律的创造性研究</a:t>
            </a:r>
            <a:endParaRPr lang="Microsoft YaHei" altLang="Microsoft YaHei" sz="2000" dirty="0"/>
          </a:p>
          <a:p>
            <a:pPr algn="l" rtl="0" eaLnBrk="0">
              <a:lnSpc>
                <a:spcPct val="107000"/>
              </a:lnSpc>
              <a:tabLst/>
            </a:pPr>
            <a:endParaRPr lang="Arial" altLang="Arial" sz="1100" dirty="0"/>
          </a:p>
          <a:p>
            <a:pPr marL="12700" algn="l" rtl="0" eaLnBrk="0">
              <a:lnSpc>
                <a:spcPct val="91000"/>
              </a:lnSpc>
              <a:spcBef>
                <a:spcPts val="3"/>
              </a:spcBef>
              <a:tabLst/>
            </a:pPr>
            <a:r>
              <a:rPr sz="2000" kern="0" spc="0" dirty="0">
                <a:solidFill>
                  <a:srgbClr val="000000">
                    <a:alpha val="100000"/>
                  </a:srgbClr>
                </a:solidFill>
                <a:latin typeface="Microsoft YaHei"/>
                <a:ea typeface="Microsoft YaHei"/>
                <a:cs typeface="Microsoft YaHei"/>
              </a:rPr>
              <a:t>——建立了完整的发生认识论以及运算逻辑和儿童心理学体系</a:t>
            </a:r>
            <a:endParaRPr lang="Microsoft YaHei" altLang="Microsoft YaHei" sz="2000" dirty="0"/>
          </a:p>
        </p:txBody>
      </p:sp>
      <p:pic>
        <p:nvPicPr>
          <p:cNvPr id="5216" name="picture 5216"/>
          <p:cNvPicPr>
            <a:picLocks noChangeAspect="1"/>
          </p:cNvPicPr>
          <p:nvPr/>
        </p:nvPicPr>
        <p:blipFill>
          <a:blip r:embed="rId3"/>
          <a:stretch>
            <a:fillRect/>
          </a:stretch>
        </p:blipFill>
        <p:spPr>
          <a:xfrm rot="21600000">
            <a:off x="9330632" y="654605"/>
            <a:ext cx="2772741" cy="4245301"/>
          </a:xfrm>
          <a:prstGeom prst="rect">
            <a:avLst/>
          </a:prstGeom>
        </p:spPr>
      </p:pic>
      <p:grpSp>
        <p:nvGrpSpPr>
          <p:cNvPr id="682" name="group 682"/>
          <p:cNvGrpSpPr/>
          <p:nvPr/>
        </p:nvGrpSpPr>
        <p:grpSpPr>
          <a:xfrm rot="21600000">
            <a:off x="1584024" y="181482"/>
            <a:ext cx="2613614" cy="199231"/>
            <a:chOff x="0" y="0"/>
            <a:chExt cx="2613614" cy="199231"/>
          </a:xfrm>
        </p:grpSpPr>
        <p:pic>
          <p:nvPicPr>
            <p:cNvPr id="5218" name="picture 5218"/>
            <p:cNvPicPr>
              <a:picLocks noChangeAspect="1"/>
            </p:cNvPicPr>
            <p:nvPr/>
          </p:nvPicPr>
          <p:blipFill>
            <a:blip r:embed="rId4"/>
            <a:stretch>
              <a:fillRect/>
            </a:stretch>
          </p:blipFill>
          <p:spPr>
            <a:xfrm rot="21600000">
              <a:off x="12058" y="11350"/>
              <a:ext cx="2601555" cy="187881"/>
            </a:xfrm>
            <a:prstGeom prst="rect">
              <a:avLst/>
            </a:prstGeom>
          </p:spPr>
        </p:pic>
        <p:sp>
          <p:nvSpPr>
            <p:cNvPr id="5220" name="textbox 5220"/>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22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4" name="picture 5224"/>
          <p:cNvPicPr>
            <a:picLocks noChangeAspect="1"/>
          </p:cNvPicPr>
          <p:nvPr/>
        </p:nvPicPr>
        <p:blipFill>
          <a:blip r:embed="rId2"/>
          <a:stretch>
            <a:fillRect/>
          </a:stretch>
        </p:blipFill>
        <p:spPr>
          <a:xfrm rot="21600000">
            <a:off x="0" y="0"/>
            <a:ext cx="12192000" cy="6858000"/>
          </a:xfrm>
          <a:prstGeom prst="rect">
            <a:avLst/>
          </a:prstGeom>
        </p:spPr>
      </p:pic>
      <p:sp>
        <p:nvSpPr>
          <p:cNvPr id="522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5228" name="picture 5228"/>
          <p:cNvPicPr>
            <a:picLocks noChangeAspect="1"/>
          </p:cNvPicPr>
          <p:nvPr/>
        </p:nvPicPr>
        <p:blipFill>
          <a:blip r:embed="rId3"/>
          <a:stretch>
            <a:fillRect/>
          </a:stretch>
        </p:blipFill>
        <p:spPr>
          <a:xfrm rot="21600000">
            <a:off x="150888" y="530364"/>
            <a:ext cx="6300202" cy="5849099"/>
          </a:xfrm>
          <a:prstGeom prst="rect">
            <a:avLst/>
          </a:prstGeom>
        </p:spPr>
      </p:pic>
      <p:pic>
        <p:nvPicPr>
          <p:cNvPr id="5230" name="picture 5230"/>
          <p:cNvPicPr>
            <a:picLocks noChangeAspect="1"/>
          </p:cNvPicPr>
          <p:nvPr/>
        </p:nvPicPr>
        <p:blipFill>
          <a:blip r:embed="rId4"/>
          <a:stretch>
            <a:fillRect/>
          </a:stretch>
        </p:blipFill>
        <p:spPr>
          <a:xfrm rot="21600000">
            <a:off x="6583679" y="530364"/>
            <a:ext cx="5420866" cy="5849099"/>
          </a:xfrm>
          <a:prstGeom prst="rect">
            <a:avLst/>
          </a:prstGeom>
        </p:spPr>
      </p:pic>
      <p:sp>
        <p:nvSpPr>
          <p:cNvPr id="5232" name="textbox 5232"/>
          <p:cNvSpPr/>
          <p:nvPr/>
        </p:nvSpPr>
        <p:spPr>
          <a:xfrm>
            <a:off x="3008622" y="617908"/>
            <a:ext cx="3063239" cy="579755"/>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FF0000">
                    <a:alpha val="100000"/>
                  </a:srgbClr>
                </a:solidFill>
                <a:latin typeface="Microsoft YaHei"/>
                <a:ea typeface="Microsoft YaHei"/>
                <a:cs typeface="Microsoft YaHei"/>
              </a:rPr>
              <a:t>纳沙泰尔大学</a:t>
            </a:r>
            <a:endParaRPr lang="Microsoft YaHei" altLang="Microsoft YaHei" sz="3900" dirty="0"/>
          </a:p>
        </p:txBody>
      </p:sp>
      <p:sp>
        <p:nvSpPr>
          <p:cNvPr id="523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6" name="picture 5236"/>
          <p:cNvPicPr>
            <a:picLocks noChangeAspect="1"/>
          </p:cNvPicPr>
          <p:nvPr/>
        </p:nvPicPr>
        <p:blipFill>
          <a:blip r:embed="rId2"/>
          <a:stretch>
            <a:fillRect/>
          </a:stretch>
        </p:blipFill>
        <p:spPr>
          <a:xfrm rot="21600000">
            <a:off x="0" y="0"/>
            <a:ext cx="12192000" cy="6858000"/>
          </a:xfrm>
          <a:prstGeom prst="rect">
            <a:avLst/>
          </a:prstGeom>
        </p:spPr>
      </p:pic>
      <p:sp>
        <p:nvSpPr>
          <p:cNvPr id="523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240" name="textbox 5240"/>
          <p:cNvSpPr/>
          <p:nvPr/>
        </p:nvSpPr>
        <p:spPr>
          <a:xfrm>
            <a:off x="1417866" y="510330"/>
            <a:ext cx="6018529" cy="5579109"/>
          </a:xfrm>
          <a:prstGeom prst="rect">
            <a:avLst/>
          </a:prstGeom>
        </p:spPr>
        <p:txBody>
          <a:bodyPr vert="horz" wrap="square" lIns="0" tIns="0" rIns="0" bIns="0"/>
          <a:lstStyle/>
          <a:p>
            <a:pPr algn="l" rtl="0" eaLnBrk="0">
              <a:lnSpc>
                <a:spcPct val="75417"/>
              </a:lnSpc>
              <a:tabLst/>
            </a:pPr>
            <a:endParaRPr lang="Arial" altLang="Arial" sz="100" dirty="0"/>
          </a:p>
          <a:p>
            <a:pPr marL="115570" algn="l" rtl="0" eaLnBrk="0">
              <a:lnSpc>
                <a:spcPct val="91000"/>
              </a:lnSpc>
              <a:tabLst/>
            </a:pPr>
            <a:r>
              <a:rPr sz="2400" b="1" kern="0" spc="-10" dirty="0">
                <a:solidFill>
                  <a:srgbClr val="7F7F7F">
                    <a:alpha val="100000"/>
                  </a:srgbClr>
                </a:solidFill>
                <a:latin typeface="Microsoft YaHei"/>
                <a:ea typeface="Microsoft YaHei"/>
                <a:cs typeface="Microsoft YaHei"/>
              </a:rPr>
              <a:t>皮亚杰的儿童发展与教育思想</a:t>
            </a:r>
            <a:endParaRPr lang="Microsoft YaHei" altLang="Microsoft YaHei" sz="2400" dirty="0"/>
          </a:p>
          <a:p>
            <a:pPr algn="l" rtl="0" eaLnBrk="0">
              <a:lnSpc>
                <a:spcPct val="192000"/>
              </a:lnSpc>
              <a:tabLst/>
            </a:pPr>
            <a:endParaRPr lang="Arial" altLang="Arial" sz="1000" dirty="0"/>
          </a:p>
          <a:p>
            <a:pPr marL="15875" algn="l" rtl="0" eaLnBrk="0">
              <a:lnSpc>
                <a:spcPct val="91000"/>
              </a:lnSpc>
              <a:spcBef>
                <a:spcPts val="605"/>
              </a:spcBef>
              <a:tabLst/>
            </a:pPr>
            <a:r>
              <a:rPr sz="2000" b="1" kern="0" spc="0" dirty="0">
                <a:solidFill>
                  <a:srgbClr val="000000">
                    <a:alpha val="100000"/>
                  </a:srgbClr>
                </a:solidFill>
                <a:latin typeface="Microsoft YaHei"/>
                <a:ea typeface="Microsoft YaHei"/>
                <a:cs typeface="Microsoft YaHei"/>
              </a:rPr>
              <a:t>一、认知结构主义心理学</a:t>
            </a:r>
            <a:r>
              <a:rPr sz="2000" b="1" kern="0" spc="-10" dirty="0">
                <a:solidFill>
                  <a:srgbClr val="000000">
                    <a:alpha val="100000"/>
                  </a:srgbClr>
                </a:solidFill>
                <a:latin typeface="Microsoft YaHei"/>
                <a:ea typeface="Microsoft YaHei"/>
                <a:cs typeface="Microsoft YaHei"/>
              </a:rPr>
              <a:t>的基本框架</a:t>
            </a:r>
            <a:endParaRPr lang="Microsoft YaHei" altLang="Microsoft YaHei" sz="2000" dirty="0"/>
          </a:p>
          <a:p>
            <a:pPr marL="169545" algn="l" rtl="0" eaLnBrk="0">
              <a:lnSpc>
                <a:spcPts val="2645"/>
              </a:lnSpc>
              <a:spcBef>
                <a:spcPts val="1001"/>
              </a:spcBef>
              <a:tabLst/>
            </a:pPr>
            <a:r>
              <a:rPr sz="2000" b="1" kern="0" spc="-70" dirty="0">
                <a:solidFill>
                  <a:srgbClr val="00B075">
                    <a:alpha val="100000"/>
                  </a:srgbClr>
                </a:solidFill>
                <a:latin typeface="Microsoft YaHei"/>
                <a:ea typeface="Microsoft YaHei"/>
                <a:cs typeface="Microsoft YaHei"/>
              </a:rPr>
              <a:t>（一）儿童认知结构与智力发展的核心观点</a:t>
            </a:r>
            <a:endParaRPr lang="Microsoft YaHei" altLang="Microsoft YaHei" sz="2000" dirty="0"/>
          </a:p>
          <a:p>
            <a:pPr marL="31750" algn="l" rtl="0" eaLnBrk="0">
              <a:lnSpc>
                <a:spcPct val="83000"/>
              </a:lnSpc>
              <a:spcBef>
                <a:spcPts val="1359"/>
              </a:spcBef>
              <a:tabLst/>
            </a:pPr>
            <a:r>
              <a:rPr sz="2000" b="1" kern="0" spc="-80" dirty="0">
                <a:solidFill>
                  <a:srgbClr val="00B075">
                    <a:alpha val="100000"/>
                  </a:srgbClr>
                </a:solidFill>
                <a:latin typeface="Microsoft YaHei"/>
                <a:ea typeface="Microsoft YaHei"/>
                <a:cs typeface="Microsoft YaHei"/>
              </a:rPr>
              <a:t>1、图式</a:t>
            </a:r>
            <a:r>
              <a:rPr sz="2000" kern="0" spc="-80" dirty="0">
                <a:solidFill>
                  <a:srgbClr val="000000">
                    <a:alpha val="100000"/>
                  </a:srgbClr>
                </a:solidFill>
                <a:latin typeface="Microsoft YaHei"/>
                <a:ea typeface="Microsoft YaHei"/>
                <a:cs typeface="Microsoft YaHei"/>
              </a:rPr>
              <a:t>——指动作的结构或组织，  是一种主体活动。</a:t>
            </a:r>
            <a:endParaRPr lang="Microsoft YaHei" altLang="Microsoft YaHei" sz="2000" dirty="0"/>
          </a:p>
          <a:p>
            <a:pPr marL="13970" algn="l" rtl="0" eaLnBrk="0">
              <a:lnSpc>
                <a:spcPts val="3599"/>
              </a:lnSpc>
              <a:tabLst/>
            </a:pPr>
            <a:r>
              <a:rPr sz="2000" b="1" kern="0" spc="0" dirty="0">
                <a:solidFill>
                  <a:srgbClr val="00B075">
                    <a:alpha val="100000"/>
                  </a:srgbClr>
                </a:solidFill>
                <a:latin typeface="Microsoft YaHei"/>
                <a:ea typeface="Microsoft YaHei"/>
                <a:cs typeface="Microsoft YaHei"/>
              </a:rPr>
              <a:t>智力结构三要素</a:t>
            </a:r>
            <a:r>
              <a:rPr sz="2000" kern="0" spc="0" dirty="0">
                <a:solidFill>
                  <a:srgbClr val="000000">
                    <a:alpha val="100000"/>
                  </a:srgbClr>
                </a:solidFill>
                <a:latin typeface="Microsoft YaHei"/>
                <a:ea typeface="Microsoft YaHei"/>
                <a:cs typeface="Microsoft YaHei"/>
              </a:rPr>
              <a:t>——整体性、转换性、自动调</a:t>
            </a:r>
            <a:r>
              <a:rPr sz="2000" kern="0" spc="-10" dirty="0">
                <a:solidFill>
                  <a:srgbClr val="000000">
                    <a:alpha val="100000"/>
                  </a:srgbClr>
                </a:solidFill>
                <a:latin typeface="Microsoft YaHei"/>
                <a:ea typeface="Microsoft YaHei"/>
                <a:cs typeface="Microsoft YaHei"/>
              </a:rPr>
              <a:t>节性</a:t>
            </a:r>
            <a:endParaRPr lang="Microsoft YaHei" altLang="Microsoft YaHei" sz="2000" dirty="0"/>
          </a:p>
          <a:p>
            <a:pPr marL="21590" algn="l" rtl="0" eaLnBrk="0">
              <a:lnSpc>
                <a:spcPct val="83000"/>
              </a:lnSpc>
              <a:spcBef>
                <a:spcPts val="1607"/>
              </a:spcBef>
              <a:tabLst/>
            </a:pPr>
            <a:r>
              <a:rPr sz="2000" b="1" kern="0" spc="0" dirty="0">
                <a:solidFill>
                  <a:srgbClr val="00B075">
                    <a:alpha val="100000"/>
                  </a:srgbClr>
                </a:solidFill>
                <a:latin typeface="Microsoft YaHei"/>
                <a:ea typeface="Microsoft YaHei"/>
                <a:cs typeface="Microsoft YaHei"/>
              </a:rPr>
              <a:t>2、同化、顺应</a:t>
            </a:r>
            <a:r>
              <a:rPr sz="2000" kern="0" spc="0" dirty="0">
                <a:solidFill>
                  <a:srgbClr val="000000">
                    <a:alpha val="100000"/>
                  </a:srgbClr>
                </a:solidFill>
                <a:latin typeface="Microsoft YaHei"/>
                <a:ea typeface="Microsoft YaHei"/>
                <a:cs typeface="Microsoft YaHei"/>
              </a:rPr>
              <a:t>——儿童个体适应</a:t>
            </a:r>
            <a:r>
              <a:rPr sz="2000" kern="0" spc="-10" dirty="0">
                <a:solidFill>
                  <a:srgbClr val="000000">
                    <a:alpha val="100000"/>
                  </a:srgbClr>
                </a:solidFill>
                <a:latin typeface="Microsoft YaHei"/>
                <a:ea typeface="Microsoft YaHei"/>
                <a:cs typeface="Microsoft YaHei"/>
              </a:rPr>
              <a:t>环境的两种技能</a:t>
            </a:r>
            <a:endParaRPr lang="Microsoft YaHei" altLang="Microsoft YaHei" sz="2000" dirty="0"/>
          </a:p>
          <a:p>
            <a:pPr marL="27940" algn="l" rtl="0" eaLnBrk="0">
              <a:lnSpc>
                <a:spcPts val="3607"/>
              </a:lnSpc>
              <a:tabLst/>
            </a:pPr>
            <a:r>
              <a:rPr sz="2000" b="1" kern="0" spc="-10" dirty="0">
                <a:solidFill>
                  <a:srgbClr val="00B075">
                    <a:alpha val="100000"/>
                  </a:srgbClr>
                </a:solidFill>
                <a:latin typeface="Microsoft YaHei"/>
                <a:ea typeface="Microsoft YaHei"/>
                <a:cs typeface="Microsoft YaHei"/>
              </a:rPr>
              <a:t>3、平衡</a:t>
            </a:r>
            <a:r>
              <a:rPr sz="2000" kern="0" spc="-10" dirty="0">
                <a:solidFill>
                  <a:srgbClr val="000000">
                    <a:alpha val="100000"/>
                  </a:srgbClr>
                </a:solidFill>
                <a:latin typeface="Microsoft YaHei"/>
                <a:ea typeface="Microsoft YaHei"/>
                <a:cs typeface="Microsoft YaHei"/>
              </a:rPr>
              <a:t>——处在同化、顺应之间的稳定状态</a:t>
            </a:r>
            <a:endParaRPr lang="Microsoft YaHei" altLang="Microsoft YaHei" sz="2000" dirty="0"/>
          </a:p>
          <a:p>
            <a:pPr marL="12700" algn="l" rtl="0" eaLnBrk="0">
              <a:lnSpc>
                <a:spcPct val="91000"/>
              </a:lnSpc>
              <a:spcBef>
                <a:spcPts val="1609"/>
              </a:spcBef>
              <a:tabLst/>
            </a:pPr>
            <a:r>
              <a:rPr sz="2000" b="1" kern="0" spc="-10" dirty="0">
                <a:solidFill>
                  <a:srgbClr val="00B075">
                    <a:alpha val="100000"/>
                  </a:srgbClr>
                </a:solidFill>
                <a:latin typeface="Microsoft YaHei"/>
                <a:ea typeface="Microsoft YaHei"/>
                <a:cs typeface="Microsoft YaHei"/>
              </a:rPr>
              <a:t>4、制约儿童心理发展的因素</a:t>
            </a:r>
            <a:endParaRPr lang="Microsoft YaHei" altLang="Microsoft YaHei" sz="2000" dirty="0"/>
          </a:p>
          <a:p>
            <a:pPr marL="173989" algn="l" rtl="0" eaLnBrk="0">
              <a:lnSpc>
                <a:spcPts val="2587"/>
              </a:lnSpc>
              <a:spcBef>
                <a:spcPts val="1045"/>
              </a:spcBef>
              <a:tabLst/>
            </a:pPr>
            <a:r>
              <a:rPr sz="1800" kern="0" spc="-80" dirty="0">
                <a:solidFill>
                  <a:srgbClr val="000000">
                    <a:alpha val="100000"/>
                  </a:srgbClr>
                </a:solidFill>
                <a:latin typeface="Microsoft YaHei"/>
                <a:ea typeface="Microsoft YaHei"/>
                <a:cs typeface="Microsoft YaHei"/>
              </a:rPr>
              <a:t>（1）成熟</a:t>
            </a:r>
            <a:endParaRPr lang="Microsoft YaHei" altLang="Microsoft YaHei" sz="1800" dirty="0"/>
          </a:p>
          <a:p>
            <a:pPr marL="173989" algn="l" rtl="0" eaLnBrk="0">
              <a:lnSpc>
                <a:spcPts val="2587"/>
              </a:lnSpc>
              <a:spcBef>
                <a:spcPts val="1012"/>
              </a:spcBef>
              <a:tabLst/>
            </a:pPr>
            <a:r>
              <a:rPr sz="2000" kern="0" spc="-90" dirty="0">
                <a:solidFill>
                  <a:srgbClr val="000000">
                    <a:alpha val="100000"/>
                  </a:srgbClr>
                </a:solidFill>
                <a:latin typeface="Microsoft YaHei"/>
                <a:ea typeface="Microsoft YaHei"/>
                <a:cs typeface="Microsoft YaHei"/>
              </a:rPr>
              <a:t>（2）经验——物理、逻辑</a:t>
            </a:r>
            <a:r>
              <a:rPr sz="2000" kern="0" spc="-100" dirty="0">
                <a:solidFill>
                  <a:srgbClr val="000000">
                    <a:alpha val="100000"/>
                  </a:srgbClr>
                </a:solidFill>
                <a:latin typeface="Microsoft YaHei"/>
                <a:ea typeface="Microsoft YaHei"/>
                <a:cs typeface="Microsoft YaHei"/>
              </a:rPr>
              <a:t>数理</a:t>
            </a:r>
            <a:endParaRPr lang="Microsoft YaHei" altLang="Microsoft YaHei" sz="2000" dirty="0"/>
          </a:p>
          <a:p>
            <a:pPr marL="173989" algn="l" rtl="0" eaLnBrk="0">
              <a:lnSpc>
                <a:spcPts val="3599"/>
              </a:lnSpc>
              <a:tabLst/>
            </a:pPr>
            <a:r>
              <a:rPr sz="1900" kern="0" spc="-100" dirty="0">
                <a:solidFill>
                  <a:srgbClr val="000000">
                    <a:alpha val="100000"/>
                  </a:srgbClr>
                </a:solidFill>
                <a:latin typeface="Microsoft YaHei"/>
                <a:ea typeface="Microsoft YaHei"/>
                <a:cs typeface="Microsoft YaHei"/>
              </a:rPr>
              <a:t>（3）社会经验</a:t>
            </a:r>
            <a:endParaRPr lang="Microsoft YaHei" altLang="Microsoft YaHei" sz="1900" dirty="0"/>
          </a:p>
          <a:p>
            <a:pPr algn="l" rtl="0" eaLnBrk="0">
              <a:lnSpc>
                <a:spcPct val="105000"/>
              </a:lnSpc>
              <a:tabLst/>
            </a:pPr>
            <a:endParaRPr lang="Arial" altLang="Arial" sz="800" dirty="0"/>
          </a:p>
          <a:p>
            <a:pPr marL="173989" algn="l" rtl="0" eaLnBrk="0">
              <a:lnSpc>
                <a:spcPts val="2587"/>
              </a:lnSpc>
              <a:spcBef>
                <a:spcPts val="4"/>
              </a:spcBef>
              <a:tabLst/>
            </a:pPr>
            <a:r>
              <a:rPr sz="1900" kern="0" spc="-130" dirty="0">
                <a:solidFill>
                  <a:srgbClr val="000000">
                    <a:alpha val="100000"/>
                  </a:srgbClr>
                </a:solidFill>
                <a:latin typeface="Microsoft YaHei"/>
                <a:ea typeface="Microsoft YaHei"/>
                <a:cs typeface="Microsoft YaHei"/>
              </a:rPr>
              <a:t>（4）平衡化</a:t>
            </a:r>
            <a:endParaRPr lang="Microsoft YaHei" altLang="Microsoft YaHei" sz="1900" dirty="0"/>
          </a:p>
        </p:txBody>
      </p:sp>
      <p:sp>
        <p:nvSpPr>
          <p:cNvPr id="5242" name="textbox 524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524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84" name="group 684"/>
          <p:cNvGrpSpPr/>
          <p:nvPr/>
        </p:nvGrpSpPr>
        <p:grpSpPr>
          <a:xfrm rot="21600000">
            <a:off x="1584024" y="181482"/>
            <a:ext cx="2613614" cy="199231"/>
            <a:chOff x="0" y="0"/>
            <a:chExt cx="2613614" cy="199231"/>
          </a:xfrm>
        </p:grpSpPr>
        <p:pic>
          <p:nvPicPr>
            <p:cNvPr id="5246" name="picture 5246"/>
            <p:cNvPicPr>
              <a:picLocks noChangeAspect="1"/>
            </p:cNvPicPr>
            <p:nvPr/>
          </p:nvPicPr>
          <p:blipFill>
            <a:blip r:embed="rId3"/>
            <a:stretch>
              <a:fillRect/>
            </a:stretch>
          </p:blipFill>
          <p:spPr>
            <a:xfrm rot="21600000">
              <a:off x="12058" y="11350"/>
              <a:ext cx="2601555" cy="187881"/>
            </a:xfrm>
            <a:prstGeom prst="rect">
              <a:avLst/>
            </a:prstGeom>
          </p:spPr>
        </p:pic>
        <p:sp>
          <p:nvSpPr>
            <p:cNvPr id="5248" name="textbox 5248"/>
            <p:cNvSpPr/>
            <p:nvPr/>
          </p:nvSpPr>
          <p:spPr>
            <a:xfrm>
              <a:off x="-12700" y="-12700"/>
              <a:ext cx="26390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43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25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52" name="picture 5252"/>
          <p:cNvPicPr>
            <a:picLocks noChangeAspect="1"/>
          </p:cNvPicPr>
          <p:nvPr/>
        </p:nvPicPr>
        <p:blipFill>
          <a:blip r:embed="rId2"/>
          <a:stretch>
            <a:fillRect/>
          </a:stretch>
        </p:blipFill>
        <p:spPr>
          <a:xfrm rot="21600000">
            <a:off x="0" y="0"/>
            <a:ext cx="12192000" cy="6858000"/>
          </a:xfrm>
          <a:prstGeom prst="rect">
            <a:avLst/>
          </a:prstGeom>
        </p:spPr>
      </p:pic>
      <p:sp>
        <p:nvSpPr>
          <p:cNvPr id="525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256" name="textbox 5256"/>
          <p:cNvSpPr/>
          <p:nvPr/>
        </p:nvSpPr>
        <p:spPr>
          <a:xfrm>
            <a:off x="1416084" y="510330"/>
            <a:ext cx="9730105" cy="5974079"/>
          </a:xfrm>
          <a:prstGeom prst="rect">
            <a:avLst/>
          </a:prstGeom>
        </p:spPr>
        <p:txBody>
          <a:bodyPr vert="horz" wrap="square" lIns="0" tIns="0" rIns="0" bIns="0"/>
          <a:lstStyle/>
          <a:p>
            <a:pPr algn="l" rtl="0" eaLnBrk="0">
              <a:lnSpc>
                <a:spcPct val="75417"/>
              </a:lnSpc>
              <a:tabLst/>
            </a:pPr>
            <a:endParaRPr lang="Arial" altLang="Arial" sz="100" dirty="0"/>
          </a:p>
          <a:p>
            <a:pPr marL="117475" algn="l" rtl="0" eaLnBrk="0">
              <a:lnSpc>
                <a:spcPct val="91000"/>
              </a:lnSpc>
              <a:tabLst/>
            </a:pPr>
            <a:r>
              <a:rPr sz="2400" b="1" kern="0" spc="-10" dirty="0">
                <a:solidFill>
                  <a:srgbClr val="7F7F7F">
                    <a:alpha val="100000"/>
                  </a:srgbClr>
                </a:solidFill>
                <a:latin typeface="Microsoft YaHei"/>
                <a:ea typeface="Microsoft YaHei"/>
                <a:cs typeface="Microsoft YaHei"/>
              </a:rPr>
              <a:t>皮亚杰的儿童发展与教育思想</a:t>
            </a:r>
            <a:endParaRPr lang="Microsoft YaHei" altLang="Microsoft YaHei" sz="2400" dirty="0"/>
          </a:p>
          <a:p>
            <a:pPr algn="l" rtl="0" eaLnBrk="0">
              <a:lnSpc>
                <a:spcPct val="151000"/>
              </a:lnSpc>
              <a:tabLst/>
            </a:pPr>
            <a:endParaRPr lang="Arial" altLang="Arial" sz="1000" dirty="0"/>
          </a:p>
          <a:p>
            <a:pPr marL="171450" algn="l" rtl="0" eaLnBrk="0">
              <a:lnSpc>
                <a:spcPct val="91000"/>
              </a:lnSpc>
              <a:spcBef>
                <a:spcPts val="607"/>
              </a:spcBef>
              <a:tabLst/>
            </a:pPr>
            <a:r>
              <a:rPr sz="2000" b="1" kern="0" spc="-80" dirty="0">
                <a:solidFill>
                  <a:srgbClr val="00B075">
                    <a:alpha val="100000"/>
                  </a:srgbClr>
                </a:solidFill>
                <a:latin typeface="Microsoft YaHei"/>
                <a:ea typeface="Microsoft YaHei"/>
                <a:cs typeface="Microsoft YaHei"/>
              </a:rPr>
              <a:t>（二）儿童思维发展的阶</a:t>
            </a:r>
            <a:r>
              <a:rPr sz="2000" b="1" kern="0" spc="-90" dirty="0">
                <a:solidFill>
                  <a:srgbClr val="00B075">
                    <a:alpha val="100000"/>
                  </a:srgbClr>
                </a:solidFill>
                <a:latin typeface="Microsoft YaHei"/>
                <a:ea typeface="Microsoft YaHei"/>
                <a:cs typeface="Microsoft YaHei"/>
              </a:rPr>
              <a:t>段理论：</a:t>
            </a:r>
            <a:endParaRPr lang="Microsoft YaHei" altLang="Microsoft YaHei" sz="2000" dirty="0"/>
          </a:p>
          <a:p>
            <a:pPr marL="36830" algn="l" rtl="0" eaLnBrk="0">
              <a:lnSpc>
                <a:spcPct val="83000"/>
              </a:lnSpc>
              <a:spcBef>
                <a:spcPts val="1409"/>
              </a:spcBef>
              <a:tabLst/>
            </a:pPr>
            <a:r>
              <a:rPr sz="2000" kern="0" spc="-60" dirty="0">
                <a:solidFill>
                  <a:srgbClr val="000000">
                    <a:alpha val="100000"/>
                  </a:srgbClr>
                </a:solidFill>
                <a:latin typeface="Microsoft YaHei"/>
                <a:ea typeface="Microsoft YaHei"/>
                <a:cs typeface="Microsoft YaHei"/>
              </a:rPr>
              <a:t>1、感知运动阶段：</a:t>
            </a:r>
            <a:r>
              <a:rPr sz="2000" kern="0" spc="15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0-2岁，</a:t>
            </a:r>
            <a:r>
              <a:rPr sz="2000" kern="0" spc="14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思维萌芽，行为发展经过本能反应、习惯形成、智力活动三</a:t>
            </a:r>
            <a:endParaRPr lang="Microsoft YaHei" altLang="Microsoft YaHei" sz="2000" dirty="0"/>
          </a:p>
          <a:p>
            <a:pPr marL="13334" algn="l" rtl="0" eaLnBrk="0">
              <a:lnSpc>
                <a:spcPts val="3589"/>
              </a:lnSpc>
              <a:tabLst/>
            </a:pPr>
            <a:r>
              <a:rPr sz="1900" kern="0" spc="-170" dirty="0">
                <a:solidFill>
                  <a:srgbClr val="000000">
                    <a:alpha val="100000"/>
                  </a:srgbClr>
                </a:solidFill>
                <a:latin typeface="Microsoft YaHei"/>
                <a:ea typeface="Microsoft YaHei"/>
                <a:cs typeface="Microsoft YaHei"/>
              </a:rPr>
              <a:t>个层次。</a:t>
            </a:r>
            <a:endParaRPr lang="Microsoft YaHei" altLang="Microsoft YaHei" sz="1900" dirty="0"/>
          </a:p>
          <a:p>
            <a:pPr marL="24765" algn="l" rtl="0" eaLnBrk="0">
              <a:lnSpc>
                <a:spcPct val="91000"/>
              </a:lnSpc>
              <a:spcBef>
                <a:spcPts val="1623"/>
              </a:spcBef>
              <a:tabLst/>
            </a:pPr>
            <a:r>
              <a:rPr sz="2000" kern="0" spc="-70" dirty="0">
                <a:solidFill>
                  <a:srgbClr val="000000">
                    <a:alpha val="100000"/>
                  </a:srgbClr>
                </a:solidFill>
                <a:latin typeface="Microsoft YaHei"/>
                <a:ea typeface="Microsoft YaHei"/>
                <a:cs typeface="Microsoft YaHei"/>
              </a:rPr>
              <a:t>2、前运算阶段：</a:t>
            </a:r>
            <a:r>
              <a:rPr sz="2000" kern="0" spc="15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2-7岁，表象和形象</a:t>
            </a:r>
            <a:r>
              <a:rPr sz="2000" kern="0" spc="-80" dirty="0">
                <a:solidFill>
                  <a:srgbClr val="000000">
                    <a:alpha val="100000"/>
                  </a:srgbClr>
                </a:solidFill>
                <a:latin typeface="Microsoft YaHei"/>
                <a:ea typeface="Microsoft YaHei"/>
                <a:cs typeface="Microsoft YaHei"/>
              </a:rPr>
              <a:t>思维阶段</a:t>
            </a:r>
            <a:endParaRPr lang="Microsoft YaHei" altLang="Microsoft YaHei" sz="2000" dirty="0"/>
          </a:p>
          <a:p>
            <a:pPr marL="27940" algn="l" rtl="0" eaLnBrk="0">
              <a:lnSpc>
                <a:spcPct val="83000"/>
              </a:lnSpc>
              <a:spcBef>
                <a:spcPts val="1408"/>
              </a:spcBef>
              <a:tabLst/>
            </a:pPr>
            <a:r>
              <a:rPr sz="2000" kern="0" spc="-90" dirty="0">
                <a:solidFill>
                  <a:srgbClr val="000000">
                    <a:alpha val="100000"/>
                  </a:srgbClr>
                </a:solidFill>
                <a:latin typeface="Microsoft YaHei"/>
                <a:ea typeface="Microsoft YaHei"/>
                <a:cs typeface="Microsoft YaHei"/>
              </a:rPr>
              <a:t>3、具体运算阶段：</a:t>
            </a:r>
            <a:r>
              <a:rPr sz="2000" kern="0" spc="15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7-12岁，</a:t>
            </a:r>
            <a:r>
              <a:rPr sz="2000" kern="0" spc="12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初步逻辑思维的形成</a:t>
            </a:r>
            <a:endParaRPr lang="Microsoft YaHei" altLang="Microsoft YaHei" sz="2000" dirty="0"/>
          </a:p>
          <a:p>
            <a:pPr marL="12700" algn="l" rtl="0" eaLnBrk="0">
              <a:lnSpc>
                <a:spcPts val="3599"/>
              </a:lnSpc>
              <a:tabLst/>
            </a:pPr>
            <a:r>
              <a:rPr sz="2000" kern="0" spc="-70" dirty="0">
                <a:solidFill>
                  <a:srgbClr val="000000">
                    <a:alpha val="100000"/>
                  </a:srgbClr>
                </a:solidFill>
                <a:latin typeface="Microsoft YaHei"/>
                <a:ea typeface="Microsoft YaHei"/>
                <a:cs typeface="Microsoft YaHei"/>
              </a:rPr>
              <a:t>4、形式运算阶段：</a:t>
            </a:r>
            <a:r>
              <a:rPr sz="2000" kern="0" spc="20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12-15岁，抽象逻</a:t>
            </a:r>
            <a:r>
              <a:rPr sz="2000" kern="0" spc="-80" dirty="0">
                <a:solidFill>
                  <a:srgbClr val="000000">
                    <a:alpha val="100000"/>
                  </a:srgbClr>
                </a:solidFill>
                <a:latin typeface="Microsoft YaHei"/>
                <a:ea typeface="Microsoft YaHei"/>
                <a:cs typeface="Microsoft YaHei"/>
              </a:rPr>
              <a:t>辑思维</a:t>
            </a:r>
            <a:endParaRPr lang="Microsoft YaHei" altLang="Microsoft YaHei" sz="2000" dirty="0"/>
          </a:p>
          <a:p>
            <a:pPr marL="18415" algn="l" rtl="0" eaLnBrk="0">
              <a:lnSpc>
                <a:spcPct val="91000"/>
              </a:lnSpc>
              <a:spcBef>
                <a:spcPts val="1615"/>
              </a:spcBef>
              <a:tabLst/>
            </a:pPr>
            <a:r>
              <a:rPr sz="2000" b="1" kern="0" spc="-10" dirty="0">
                <a:solidFill>
                  <a:srgbClr val="000000">
                    <a:alpha val="100000"/>
                  </a:srgbClr>
                </a:solidFill>
                <a:latin typeface="Microsoft YaHei"/>
                <a:ea typeface="Microsoft YaHei"/>
                <a:cs typeface="Microsoft YaHei"/>
              </a:rPr>
              <a:t>二、儿童道德发展及教育</a:t>
            </a:r>
            <a:endParaRPr lang="Microsoft YaHei" altLang="Microsoft YaHei" sz="2000" dirty="0"/>
          </a:p>
          <a:p>
            <a:pPr marL="31750" algn="l" rtl="0" eaLnBrk="0">
              <a:lnSpc>
                <a:spcPts val="2645"/>
              </a:lnSpc>
              <a:spcBef>
                <a:spcPts val="1001"/>
              </a:spcBef>
              <a:tabLst/>
            </a:pPr>
            <a:r>
              <a:rPr sz="2000" b="1" kern="0" spc="-20" dirty="0">
                <a:solidFill>
                  <a:srgbClr val="00B075">
                    <a:alpha val="100000"/>
                  </a:srgbClr>
                </a:solidFill>
                <a:latin typeface="Microsoft YaHei"/>
                <a:ea typeface="Microsoft YaHei"/>
                <a:cs typeface="Microsoft YaHei"/>
              </a:rPr>
              <a:t>(一）道德发展阶段论</a:t>
            </a:r>
            <a:endParaRPr lang="Microsoft YaHei" altLang="Microsoft YaHei" sz="2000" dirty="0"/>
          </a:p>
          <a:p>
            <a:pPr marL="36830" algn="l" rtl="0" eaLnBrk="0">
              <a:lnSpc>
                <a:spcPct val="85000"/>
              </a:lnSpc>
              <a:spcBef>
                <a:spcPts val="1377"/>
              </a:spcBef>
              <a:tabLst/>
            </a:pPr>
            <a:r>
              <a:rPr sz="2000" kern="0" spc="-30" dirty="0">
                <a:solidFill>
                  <a:srgbClr val="000000">
                    <a:alpha val="100000"/>
                  </a:srgbClr>
                </a:solidFill>
                <a:latin typeface="Microsoft YaHei"/>
                <a:ea typeface="Microsoft YaHei"/>
                <a:cs typeface="Microsoft YaHei"/>
              </a:rPr>
              <a:t>1、道德他律阶段（2-7岁） ——权威阶段或道德现实阶段</a:t>
            </a:r>
            <a:endParaRPr lang="Microsoft YaHei" altLang="Microsoft YaHei" sz="2000" dirty="0"/>
          </a:p>
          <a:p>
            <a:pPr marL="25400" algn="l" rtl="0" eaLnBrk="0">
              <a:lnSpc>
                <a:spcPts val="3599"/>
              </a:lnSpc>
              <a:tabLst/>
            </a:pPr>
            <a:r>
              <a:rPr sz="2000" kern="0" spc="-30" dirty="0">
                <a:solidFill>
                  <a:srgbClr val="000000">
                    <a:alpha val="100000"/>
                  </a:srgbClr>
                </a:solidFill>
                <a:latin typeface="Microsoft YaHei"/>
                <a:ea typeface="Microsoft YaHei"/>
                <a:cs typeface="Microsoft YaHei"/>
              </a:rPr>
              <a:t>2、道德自律阶段（7-12岁） ——道德可逆阶段</a:t>
            </a:r>
            <a:endParaRPr lang="Microsoft YaHei" altLang="Microsoft YaHei" sz="2000" dirty="0"/>
          </a:p>
          <a:p>
            <a:pPr marL="28575" algn="l" rtl="0" eaLnBrk="0">
              <a:lnSpc>
                <a:spcPct val="91000"/>
              </a:lnSpc>
              <a:spcBef>
                <a:spcPts val="1552"/>
              </a:spcBef>
              <a:tabLst/>
            </a:pPr>
            <a:r>
              <a:rPr sz="2000" kern="0" spc="-20" dirty="0">
                <a:solidFill>
                  <a:srgbClr val="000000">
                    <a:alpha val="100000"/>
                  </a:srgbClr>
                </a:solidFill>
                <a:latin typeface="Microsoft YaHei"/>
                <a:ea typeface="Microsoft YaHei"/>
                <a:cs typeface="Microsoft YaHei"/>
              </a:rPr>
              <a:t>3、公道阶段（12-1</a:t>
            </a:r>
            <a:r>
              <a:rPr sz="2000" kern="0" spc="-30" dirty="0">
                <a:solidFill>
                  <a:srgbClr val="000000">
                    <a:alpha val="100000"/>
                  </a:srgbClr>
                </a:solidFill>
                <a:latin typeface="Microsoft YaHei"/>
                <a:ea typeface="Microsoft YaHei"/>
                <a:cs typeface="Microsoft YaHei"/>
              </a:rPr>
              <a:t>4岁） ——形成社会公道感和人格</a:t>
            </a:r>
            <a:endParaRPr lang="Microsoft YaHei" altLang="Microsoft YaHei" sz="2000" dirty="0"/>
          </a:p>
          <a:p>
            <a:pPr algn="l" rtl="0" eaLnBrk="0">
              <a:lnSpc>
                <a:spcPct val="108000"/>
              </a:lnSpc>
              <a:tabLst/>
            </a:pPr>
            <a:endParaRPr lang="Arial" altLang="Arial" sz="800" dirty="0"/>
          </a:p>
          <a:p>
            <a:pPr algn="l" rtl="0" eaLnBrk="0">
              <a:lnSpc>
                <a:spcPct val="6208"/>
              </a:lnSpc>
              <a:tabLst/>
            </a:pPr>
            <a:endParaRPr lang="Arial" altLang="Arial" sz="100" dirty="0"/>
          </a:p>
          <a:p>
            <a:pPr marL="15240" algn="l" rtl="0" eaLnBrk="0">
              <a:lnSpc>
                <a:spcPts val="2587"/>
              </a:lnSpc>
              <a:tabLst/>
            </a:pPr>
            <a:r>
              <a:rPr sz="2000" kern="0" spc="10" dirty="0">
                <a:solidFill>
                  <a:srgbClr val="000000">
                    <a:alpha val="100000"/>
                  </a:srgbClr>
                </a:solidFill>
                <a:latin typeface="Microsoft YaHei"/>
                <a:ea typeface="Microsoft YaHei"/>
                <a:cs typeface="Microsoft YaHei"/>
              </a:rPr>
              <a:t>人格的形成需具备两个条件</a:t>
            </a:r>
            <a:r>
              <a:rPr sz="2000" kern="0" spc="-70" dirty="0">
                <a:solidFill>
                  <a:srgbClr val="000000">
                    <a:alpha val="100000"/>
                  </a:srgbClr>
                </a:solidFill>
                <a:latin typeface="Microsoft YaHei"/>
                <a:ea typeface="Microsoft YaHei"/>
                <a:cs typeface="Microsoft YaHei"/>
              </a:rPr>
              <a:t>：（</a:t>
            </a:r>
            <a:r>
              <a:rPr sz="2000" kern="0" spc="10" dirty="0">
                <a:solidFill>
                  <a:srgbClr val="000000">
                    <a:alpha val="100000"/>
                  </a:srgbClr>
                </a:solidFill>
                <a:latin typeface="Microsoft YaHei"/>
                <a:ea typeface="Microsoft YaHei"/>
                <a:cs typeface="Microsoft YaHei"/>
              </a:rPr>
              <a:t>1</a:t>
            </a:r>
            <a:r>
              <a:rPr sz="2000" kern="0" spc="0" dirty="0">
                <a:solidFill>
                  <a:srgbClr val="000000">
                    <a:alpha val="100000"/>
                  </a:srgbClr>
                </a:solidFill>
                <a:latin typeface="Microsoft YaHei"/>
                <a:ea typeface="Microsoft YaHei"/>
                <a:cs typeface="Microsoft YaHei"/>
              </a:rPr>
              <a:t>）形式运算思维</a:t>
            </a:r>
            <a:r>
              <a:rPr sz="2000" kern="0" spc="57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（2)社会协作</a:t>
            </a:r>
            <a:endParaRPr lang="Microsoft YaHei" altLang="Microsoft YaHei" sz="2000" dirty="0"/>
          </a:p>
        </p:txBody>
      </p:sp>
      <p:sp>
        <p:nvSpPr>
          <p:cNvPr id="5258" name="textbox 525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526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86" name="group 686"/>
          <p:cNvGrpSpPr/>
          <p:nvPr/>
        </p:nvGrpSpPr>
        <p:grpSpPr>
          <a:xfrm rot="21600000">
            <a:off x="1584024" y="181482"/>
            <a:ext cx="2665429" cy="199231"/>
            <a:chOff x="0" y="0"/>
            <a:chExt cx="2665429" cy="199231"/>
          </a:xfrm>
        </p:grpSpPr>
        <p:pic>
          <p:nvPicPr>
            <p:cNvPr id="5262" name="picture 5262"/>
            <p:cNvPicPr>
              <a:picLocks noChangeAspect="1"/>
            </p:cNvPicPr>
            <p:nvPr/>
          </p:nvPicPr>
          <p:blipFill>
            <a:blip r:embed="rId3"/>
            <a:stretch>
              <a:fillRect/>
            </a:stretch>
          </p:blipFill>
          <p:spPr>
            <a:xfrm rot="21600000">
              <a:off x="12058" y="11350"/>
              <a:ext cx="2653371" cy="187881"/>
            </a:xfrm>
            <a:prstGeom prst="rect">
              <a:avLst/>
            </a:prstGeom>
          </p:spPr>
        </p:pic>
        <p:sp>
          <p:nvSpPr>
            <p:cNvPr id="5264" name="textbox 5264"/>
            <p:cNvSpPr/>
            <p:nvPr/>
          </p:nvSpPr>
          <p:spPr>
            <a:xfrm>
              <a:off x="-12700" y="-12700"/>
              <a:ext cx="269112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a:t>
              </a:r>
              <a:r>
                <a:rPr sz="1400" b="1" kern="0" spc="210" dirty="0">
                  <a:solidFill>
                    <a:srgbClr val="E9A54E">
                      <a:alpha val="100000"/>
                    </a:srgbClr>
                  </a:solidFill>
                  <a:latin typeface="Microsoft YaHei"/>
                  <a:ea typeface="Microsoft YaHei"/>
                  <a:cs typeface="Microsoft YaHei"/>
                </a:rPr>
                <a:t>  </a:t>
              </a:r>
              <a:r>
                <a:rPr sz="1400" b="1" kern="0" spc="0" dirty="0">
                  <a:solidFill>
                    <a:srgbClr val="E9A54E">
                      <a:alpha val="100000"/>
                    </a:srgbClr>
                  </a:solidFill>
                  <a:latin typeface="Microsoft YaHei"/>
                  <a:ea typeface="Microsoft YaHei"/>
                  <a:cs typeface="Microsoft YaHei"/>
                </a:rPr>
                <a:t>外国现代学前教育思想</a:t>
              </a:r>
              <a:endParaRPr lang="Microsoft YaHei" altLang="Microsoft YaHei" sz="1400" dirty="0"/>
            </a:p>
          </p:txBody>
        </p:sp>
      </p:grpSp>
      <p:sp>
        <p:nvSpPr>
          <p:cNvPr id="526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68" name="picture 5268"/>
          <p:cNvPicPr>
            <a:picLocks noChangeAspect="1"/>
          </p:cNvPicPr>
          <p:nvPr/>
        </p:nvPicPr>
        <p:blipFill>
          <a:blip r:embed="rId2"/>
          <a:stretch>
            <a:fillRect/>
          </a:stretch>
        </p:blipFill>
        <p:spPr>
          <a:xfrm rot="21600000">
            <a:off x="0" y="0"/>
            <a:ext cx="12192000" cy="6858000"/>
          </a:xfrm>
          <a:prstGeom prst="rect">
            <a:avLst/>
          </a:prstGeom>
        </p:spPr>
      </p:pic>
      <p:sp>
        <p:nvSpPr>
          <p:cNvPr id="527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272" name="textbox 5272"/>
          <p:cNvSpPr/>
          <p:nvPr/>
        </p:nvSpPr>
        <p:spPr>
          <a:xfrm>
            <a:off x="1436445" y="510330"/>
            <a:ext cx="9312909" cy="5637529"/>
          </a:xfrm>
          <a:prstGeom prst="rect">
            <a:avLst/>
          </a:prstGeom>
        </p:spPr>
        <p:txBody>
          <a:bodyPr vert="horz" wrap="square" lIns="0" tIns="0" rIns="0" bIns="0"/>
          <a:lstStyle/>
          <a:p>
            <a:pPr algn="l" rtl="0" eaLnBrk="0">
              <a:lnSpc>
                <a:spcPct val="75417"/>
              </a:lnSpc>
              <a:tabLst/>
            </a:pPr>
            <a:endParaRPr lang="Arial" altLang="Arial" sz="100" dirty="0"/>
          </a:p>
          <a:p>
            <a:pPr marL="97155" algn="l" rtl="0" eaLnBrk="0">
              <a:lnSpc>
                <a:spcPct val="91000"/>
              </a:lnSpc>
              <a:tabLst/>
            </a:pPr>
            <a:r>
              <a:rPr sz="2400" b="1" kern="0" spc="-10" dirty="0">
                <a:solidFill>
                  <a:srgbClr val="7F7F7F">
                    <a:alpha val="100000"/>
                  </a:srgbClr>
                </a:solidFill>
                <a:latin typeface="Microsoft YaHei"/>
                <a:ea typeface="Microsoft YaHei"/>
                <a:cs typeface="Microsoft YaHei"/>
              </a:rPr>
              <a:t>皮亚杰的儿童发展与教育思想</a:t>
            </a:r>
            <a:endParaRPr lang="Microsoft YaHei" altLang="Microsoft YaHei" sz="2400" dirty="0"/>
          </a:p>
          <a:p>
            <a:pPr algn="l" rtl="0" eaLnBrk="0">
              <a:lnSpc>
                <a:spcPct val="151000"/>
              </a:lnSpc>
              <a:tabLst/>
            </a:pPr>
            <a:endParaRPr lang="Arial" altLang="Arial" sz="1000" dirty="0"/>
          </a:p>
          <a:p>
            <a:pPr marL="151129" algn="l" rtl="0" eaLnBrk="0">
              <a:lnSpc>
                <a:spcPct val="91000"/>
              </a:lnSpc>
              <a:spcBef>
                <a:spcPts val="607"/>
              </a:spcBef>
              <a:tabLst/>
            </a:pPr>
            <a:r>
              <a:rPr sz="2000" b="1" kern="0" spc="-140" dirty="0">
                <a:solidFill>
                  <a:srgbClr val="00B075">
                    <a:alpha val="100000"/>
                  </a:srgbClr>
                </a:solidFill>
                <a:latin typeface="Microsoft YaHei"/>
                <a:ea typeface="Microsoft YaHei"/>
                <a:cs typeface="Microsoft YaHei"/>
              </a:rPr>
              <a:t>（二）活动教育法</a:t>
            </a:r>
            <a:endParaRPr lang="Microsoft YaHei" altLang="Microsoft YaHei" sz="2000" dirty="0"/>
          </a:p>
          <a:p>
            <a:pPr algn="l" rtl="0" eaLnBrk="0">
              <a:lnSpc>
                <a:spcPct val="149000"/>
              </a:lnSpc>
              <a:tabLst/>
            </a:pPr>
            <a:endParaRPr lang="Arial" altLang="Arial" sz="1000" dirty="0"/>
          </a:p>
          <a:p>
            <a:pPr marL="36830" algn="l" rtl="0" eaLnBrk="0">
              <a:lnSpc>
                <a:spcPct val="91000"/>
              </a:lnSpc>
              <a:spcBef>
                <a:spcPts val="609"/>
              </a:spcBef>
              <a:tabLst/>
            </a:pPr>
            <a:r>
              <a:rPr sz="2000" kern="0" spc="-10" dirty="0">
                <a:solidFill>
                  <a:srgbClr val="000000">
                    <a:alpha val="100000"/>
                  </a:srgbClr>
                </a:solidFill>
                <a:latin typeface="Microsoft YaHei"/>
                <a:ea typeface="Microsoft YaHei"/>
                <a:cs typeface="Microsoft YaHei"/>
              </a:rPr>
              <a:t>1、儿童实际经验中的智力活动应居于优先地位</a:t>
            </a:r>
            <a:endParaRPr lang="Microsoft YaHei" altLang="Microsoft YaHei" sz="2000" dirty="0"/>
          </a:p>
          <a:p>
            <a:pPr marL="25400" algn="l" rtl="0" eaLnBrk="0">
              <a:lnSpc>
                <a:spcPct val="83000"/>
              </a:lnSpc>
              <a:spcBef>
                <a:spcPts val="1406"/>
              </a:spcBef>
              <a:tabLst/>
            </a:pPr>
            <a:r>
              <a:rPr sz="2000" kern="0" spc="-30" dirty="0">
                <a:solidFill>
                  <a:srgbClr val="000000">
                    <a:alpha val="100000"/>
                  </a:srgbClr>
                </a:solidFill>
                <a:latin typeface="Microsoft YaHei"/>
                <a:ea typeface="Microsoft YaHei"/>
                <a:cs typeface="Microsoft YaHei"/>
              </a:rPr>
              <a:t>2、知识是学习者的内部构成物，</a:t>
            </a:r>
            <a:r>
              <a:rPr sz="2000" kern="0" spc="40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学习是一种儿童主动动作的过程——活动教育法</a:t>
            </a:r>
            <a:endParaRPr lang="Microsoft YaHei" altLang="Microsoft YaHei" sz="2000" dirty="0"/>
          </a:p>
          <a:p>
            <a:pPr marL="14604" algn="l" rtl="0" eaLnBrk="0">
              <a:lnSpc>
                <a:spcPts val="3601"/>
              </a:lnSpc>
              <a:tabLst/>
            </a:pPr>
            <a:r>
              <a:rPr sz="2000" kern="0" spc="0" dirty="0">
                <a:solidFill>
                  <a:srgbClr val="000000">
                    <a:alpha val="100000"/>
                  </a:srgbClr>
                </a:solidFill>
                <a:latin typeface="Microsoft YaHei"/>
                <a:ea typeface="Microsoft YaHei"/>
                <a:cs typeface="Microsoft YaHei"/>
              </a:rPr>
              <a:t>评价皮亚杰的学前教育思想</a:t>
            </a:r>
            <a:endParaRPr lang="Microsoft YaHei" altLang="Microsoft YaHei" sz="2000" dirty="0"/>
          </a:p>
          <a:p>
            <a:pPr marL="36830" algn="l" rtl="0" eaLnBrk="0">
              <a:lnSpc>
                <a:spcPct val="83000"/>
              </a:lnSpc>
              <a:spcBef>
                <a:spcPts val="1607"/>
              </a:spcBef>
              <a:tabLst/>
            </a:pPr>
            <a:r>
              <a:rPr sz="2000" kern="0" spc="-60" dirty="0">
                <a:solidFill>
                  <a:srgbClr val="000000">
                    <a:alpha val="100000"/>
                  </a:srgbClr>
                </a:solidFill>
                <a:latin typeface="Microsoft YaHei"/>
                <a:ea typeface="Microsoft YaHei"/>
                <a:cs typeface="Microsoft YaHei"/>
              </a:rPr>
              <a:t>1、皮亚杰建立了完整的儿童心理学理论体系，</a:t>
            </a:r>
            <a:r>
              <a:rPr sz="2000" kern="0" spc="47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明确提出了儿童思维发展阶段</a:t>
            </a:r>
            <a:r>
              <a:rPr sz="2000" kern="0" spc="-70" dirty="0">
                <a:solidFill>
                  <a:srgbClr val="000000">
                    <a:alpha val="100000"/>
                  </a:srgbClr>
                </a:solidFill>
                <a:latin typeface="Microsoft YaHei"/>
                <a:ea typeface="Microsoft YaHei"/>
                <a:cs typeface="Microsoft YaHei"/>
              </a:rPr>
              <a:t>说，</a:t>
            </a:r>
            <a:endParaRPr lang="Microsoft YaHei" altLang="Microsoft YaHei" sz="2000" dirty="0"/>
          </a:p>
          <a:p>
            <a:pPr marL="19684" algn="l" rtl="0" eaLnBrk="0">
              <a:lnSpc>
                <a:spcPts val="3601"/>
              </a:lnSpc>
              <a:tabLst/>
            </a:pPr>
            <a:r>
              <a:rPr sz="2000" kern="0" spc="0" dirty="0">
                <a:solidFill>
                  <a:srgbClr val="000000">
                    <a:alpha val="100000"/>
                  </a:srgbClr>
                </a:solidFill>
                <a:latin typeface="Microsoft YaHei"/>
                <a:ea typeface="Microsoft YaHei"/>
                <a:cs typeface="Microsoft YaHei"/>
              </a:rPr>
              <a:t>为儿童早期教育奠定了理</a:t>
            </a:r>
            <a:r>
              <a:rPr sz="2000" kern="0" spc="-10" dirty="0">
                <a:solidFill>
                  <a:srgbClr val="000000">
                    <a:alpha val="100000"/>
                  </a:srgbClr>
                </a:solidFill>
                <a:latin typeface="Microsoft YaHei"/>
                <a:ea typeface="Microsoft YaHei"/>
                <a:cs typeface="Microsoft YaHei"/>
              </a:rPr>
              <a:t>论基础。</a:t>
            </a:r>
            <a:endParaRPr lang="Microsoft YaHei" altLang="Microsoft YaHei" sz="2000" dirty="0"/>
          </a:p>
          <a:p>
            <a:pPr marL="25400" algn="l" rtl="0" eaLnBrk="0">
              <a:lnSpc>
                <a:spcPct val="83000"/>
              </a:lnSpc>
              <a:spcBef>
                <a:spcPts val="1607"/>
              </a:spcBef>
              <a:tabLst/>
            </a:pPr>
            <a:r>
              <a:rPr sz="2000" kern="0" spc="0" dirty="0">
                <a:solidFill>
                  <a:srgbClr val="000000">
                    <a:alpha val="100000"/>
                  </a:srgbClr>
                </a:solidFill>
                <a:latin typeface="Microsoft YaHei"/>
                <a:ea typeface="Microsoft YaHei"/>
                <a:cs typeface="Microsoft YaHei"/>
              </a:rPr>
              <a:t>2、他通过长期大量的研究，发现了一系列新的教学原则和方</a:t>
            </a:r>
            <a:r>
              <a:rPr sz="2000" kern="0" spc="-10" dirty="0">
                <a:solidFill>
                  <a:srgbClr val="000000">
                    <a:alpha val="100000"/>
                  </a:srgbClr>
                </a:solidFill>
                <a:latin typeface="Microsoft YaHei"/>
                <a:ea typeface="Microsoft YaHei"/>
                <a:cs typeface="Microsoft YaHei"/>
              </a:rPr>
              <a:t>法，这些都为美国心</a:t>
            </a:r>
            <a:endParaRPr lang="Microsoft YaHei" altLang="Microsoft YaHei" sz="2000" dirty="0"/>
          </a:p>
          <a:p>
            <a:pPr marL="12700" algn="l" rtl="0" eaLnBrk="0">
              <a:lnSpc>
                <a:spcPts val="3593"/>
              </a:lnSpc>
              <a:tabLst/>
            </a:pPr>
            <a:r>
              <a:rPr sz="2000" kern="0" spc="-70" dirty="0">
                <a:solidFill>
                  <a:srgbClr val="000000">
                    <a:alpha val="100000"/>
                  </a:srgbClr>
                </a:solidFill>
                <a:latin typeface="Microsoft YaHei"/>
                <a:ea typeface="Microsoft YaHei"/>
                <a:cs typeface="Microsoft YaHei"/>
              </a:rPr>
              <a:t>理学家、教育家布鲁纳所吸收。</a:t>
            </a:r>
            <a:endParaRPr lang="Microsoft YaHei" altLang="Microsoft YaHei" sz="2000" dirty="0"/>
          </a:p>
          <a:p>
            <a:pPr marL="28575" algn="l" rtl="0" eaLnBrk="0">
              <a:lnSpc>
                <a:spcPct val="83000"/>
              </a:lnSpc>
              <a:spcBef>
                <a:spcPts val="1613"/>
              </a:spcBef>
              <a:tabLst/>
            </a:pPr>
            <a:r>
              <a:rPr sz="2000" kern="0" spc="-20" dirty="0">
                <a:solidFill>
                  <a:srgbClr val="000000">
                    <a:alpha val="100000"/>
                  </a:srgbClr>
                </a:solidFill>
                <a:latin typeface="Microsoft YaHei"/>
                <a:ea typeface="Microsoft YaHei"/>
                <a:cs typeface="Microsoft YaHei"/>
              </a:rPr>
              <a:t>3、他的理论和实践在国际教育界备受重视，是20世纪教育改革</a:t>
            </a:r>
            <a:r>
              <a:rPr sz="2000" kern="0" spc="-30" dirty="0">
                <a:solidFill>
                  <a:srgbClr val="000000">
                    <a:alpha val="100000"/>
                  </a:srgbClr>
                </a:solidFill>
                <a:latin typeface="Microsoft YaHei"/>
                <a:ea typeface="Microsoft YaHei"/>
                <a:cs typeface="Microsoft YaHei"/>
              </a:rPr>
              <a:t>和发展的重要内容。</a:t>
            </a:r>
            <a:endParaRPr lang="Microsoft YaHei" altLang="Microsoft YaHei" sz="2000" dirty="0"/>
          </a:p>
          <a:p>
            <a:pPr marL="14604" indent="-1905" algn="l" rtl="0" eaLnBrk="0">
              <a:lnSpc>
                <a:spcPct val="154000"/>
              </a:lnSpc>
              <a:spcBef>
                <a:spcPts val="5"/>
              </a:spcBef>
              <a:tabLst/>
            </a:pPr>
            <a:r>
              <a:rPr sz="2000" kern="0" spc="0" dirty="0">
                <a:solidFill>
                  <a:srgbClr val="000000">
                    <a:alpha val="100000"/>
                  </a:srgbClr>
                </a:solidFill>
                <a:latin typeface="Microsoft YaHei"/>
                <a:ea typeface="Microsoft YaHei"/>
                <a:cs typeface="Microsoft YaHei"/>
              </a:rPr>
              <a:t>4、他仅仅把教育局限自心理学的视角上，没有从社会、文化等广阔视野是做</a:t>
            </a:r>
            <a:r>
              <a:rPr sz="2000" kern="0" spc="-10" dirty="0">
                <a:solidFill>
                  <a:srgbClr val="000000">
                    <a:alpha val="100000"/>
                  </a:srgbClr>
                </a:solidFill>
                <a:latin typeface="Microsoft YaHei"/>
                <a:ea typeface="Microsoft YaHei"/>
                <a:cs typeface="Microsoft YaHei"/>
              </a:rPr>
              <a:t>考察， </a:t>
            </a:r>
            <a:r>
              <a:rPr sz="2000" kern="0" spc="-60" dirty="0">
                <a:solidFill>
                  <a:srgbClr val="000000">
                    <a:alpha val="100000"/>
                  </a:srgbClr>
                </a:solidFill>
                <a:latin typeface="Microsoft YaHei"/>
                <a:ea typeface="Microsoft YaHei"/>
                <a:cs typeface="Microsoft YaHei"/>
              </a:rPr>
              <a:t>缺乏全面性。</a:t>
            </a:r>
            <a:endParaRPr lang="Microsoft YaHei" altLang="Microsoft YaHei" sz="2000" dirty="0"/>
          </a:p>
        </p:txBody>
      </p:sp>
      <p:sp>
        <p:nvSpPr>
          <p:cNvPr id="5274" name="textbox 527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527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88" name="group 688"/>
          <p:cNvGrpSpPr/>
          <p:nvPr/>
        </p:nvGrpSpPr>
        <p:grpSpPr>
          <a:xfrm rot="21600000">
            <a:off x="1584024" y="181482"/>
            <a:ext cx="2561712" cy="199231"/>
            <a:chOff x="0" y="0"/>
            <a:chExt cx="2561712" cy="199231"/>
          </a:xfrm>
        </p:grpSpPr>
        <p:pic>
          <p:nvPicPr>
            <p:cNvPr id="5278" name="picture 5278"/>
            <p:cNvPicPr>
              <a:picLocks noChangeAspect="1"/>
            </p:cNvPicPr>
            <p:nvPr/>
          </p:nvPicPr>
          <p:blipFill>
            <a:blip r:embed="rId3"/>
            <a:stretch>
              <a:fillRect/>
            </a:stretch>
          </p:blipFill>
          <p:spPr>
            <a:xfrm rot="21600000">
              <a:off x="12058" y="11350"/>
              <a:ext cx="2549654" cy="187880"/>
            </a:xfrm>
            <a:prstGeom prst="rect">
              <a:avLst/>
            </a:prstGeom>
          </p:spPr>
        </p:pic>
        <p:sp>
          <p:nvSpPr>
            <p:cNvPr id="5280" name="textbox 5280"/>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 外国现代学前教育思想</a:t>
              </a:r>
              <a:endParaRPr lang="Microsoft YaHei" altLang="Microsoft YaHei" sz="1400" dirty="0"/>
            </a:p>
          </p:txBody>
        </p:sp>
      </p:grpSp>
      <p:sp>
        <p:nvSpPr>
          <p:cNvPr id="52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8" name="picture 738"/>
          <p:cNvPicPr>
            <a:picLocks noChangeAspect="1"/>
          </p:cNvPicPr>
          <p:nvPr/>
        </p:nvPicPr>
        <p:blipFill>
          <a:blip r:embed="rId2"/>
          <a:stretch>
            <a:fillRect/>
          </a:stretch>
        </p:blipFill>
        <p:spPr>
          <a:xfrm rot="21600000">
            <a:off x="0" y="0"/>
            <a:ext cx="12192000" cy="6858000"/>
          </a:xfrm>
          <a:prstGeom prst="rect">
            <a:avLst/>
          </a:prstGeom>
        </p:spPr>
      </p:pic>
      <p:sp>
        <p:nvSpPr>
          <p:cNvPr id="74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742" name="table 742"/>
          <p:cNvGraphicFramePr>
            <a:graphicFrameLocks noGrp="1"/>
          </p:cNvGraphicFramePr>
          <p:nvPr/>
        </p:nvGraphicFramePr>
        <p:xfrm>
          <a:off x="1445005" y="1414520"/>
          <a:ext cx="9780269" cy="2925445"/>
        </p:xfrm>
        <a:graphic>
          <a:graphicData uri="http://schemas.openxmlformats.org/drawingml/2006/table">
            <a:tbl>
              <a:tblPr>
                <a:solidFill>
                  <a:srgbClr val="00B075"/>
                </a:solidFill>
              </a:tblPr>
              <a:tblGrid>
                <a:gridCol w="9780269"/>
              </a:tblGrid>
              <a:tr h="2900045">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algn="l" rtl="0" eaLnBrk="0">
                        <a:lnSpc>
                          <a:spcPct val="9684"/>
                        </a:lnSpc>
                        <a:tabLst/>
                      </a:pPr>
                      <a:endParaRPr lang="Arial" altLang="Arial" sz="100" dirty="0"/>
                    </a:p>
                    <a:p>
                      <a:pPr marL="4352290" algn="l" rtl="0" eaLnBrk="0">
                        <a:lnSpc>
                          <a:spcPct val="91000"/>
                        </a:lnSpc>
                        <a:tabLst/>
                      </a:pPr>
                      <a:r>
                        <a:rPr sz="1800" kern="0" spc="-10" dirty="0">
                          <a:solidFill>
                            <a:srgbClr val="FFFFFF">
                              <a:alpha val="100000"/>
                            </a:srgbClr>
                          </a:solidFill>
                          <a:latin typeface="Microsoft YaHei"/>
                          <a:ea typeface="Microsoft YaHei"/>
                          <a:cs typeface="Microsoft YaHei"/>
                        </a:rPr>
                        <a:t>朱熹（1130-</a:t>
                      </a:r>
                      <a:r>
                        <a:rPr sz="1800" kern="0" spc="-310" dirty="0">
                          <a:solidFill>
                            <a:srgbClr val="FFFFFF">
                              <a:alpha val="100000"/>
                            </a:srgbClr>
                          </a:solidFill>
                          <a:latin typeface="Microsoft YaHei"/>
                          <a:ea typeface="Microsoft YaHei"/>
                          <a:cs typeface="Microsoft YaHei"/>
                        </a:rPr>
                        <a:t> </a:t>
                      </a:r>
                      <a:r>
                        <a:rPr sz="1800" kern="0" spc="-10" dirty="0">
                          <a:solidFill>
                            <a:srgbClr val="FFFFFF">
                              <a:alpha val="100000"/>
                            </a:srgbClr>
                          </a:solidFill>
                          <a:latin typeface="Microsoft YaHei"/>
                          <a:ea typeface="Microsoft YaHei"/>
                          <a:cs typeface="Microsoft YaHei"/>
                        </a:rPr>
                        <a:t>120</a:t>
                      </a:r>
                      <a:r>
                        <a:rPr sz="1800" kern="0" spc="-20" dirty="0">
                          <a:solidFill>
                            <a:srgbClr val="FFFFFF">
                              <a:alpha val="100000"/>
                            </a:srgbClr>
                          </a:solidFill>
                          <a:latin typeface="Microsoft YaHei"/>
                          <a:ea typeface="Microsoft YaHei"/>
                          <a:cs typeface="Microsoft YaHei"/>
                        </a:rPr>
                        <a:t>0</a:t>
                      </a:r>
                      <a:r>
                        <a:rPr sz="1800" kern="0" spc="-80" dirty="0">
                          <a:solidFill>
                            <a:srgbClr val="FFFFFF">
                              <a:alpha val="100000"/>
                            </a:srgbClr>
                          </a:solidFill>
                          <a:latin typeface="Microsoft YaHei"/>
                          <a:ea typeface="Microsoft YaHei"/>
                          <a:cs typeface="Microsoft YaHei"/>
                        </a:rPr>
                        <a:t>），</a:t>
                      </a:r>
                      <a:r>
                        <a:rPr sz="1800" kern="0" spc="-20" dirty="0">
                          <a:solidFill>
                            <a:srgbClr val="FFFFFF">
                              <a:alpha val="100000"/>
                            </a:srgbClr>
                          </a:solidFill>
                          <a:latin typeface="Microsoft YaHei"/>
                          <a:ea typeface="Microsoft YaHei"/>
                          <a:cs typeface="Microsoft YaHei"/>
                        </a:rPr>
                        <a:t>南宋著名理学家、</a:t>
                      </a:r>
                      <a:endParaRPr lang="Microsoft YaHei" altLang="Microsoft YaHei" sz="1800" dirty="0"/>
                    </a:p>
                    <a:p>
                      <a:pPr marL="4351654" algn="l" rtl="0" eaLnBrk="0">
                        <a:lnSpc>
                          <a:spcPct val="83000"/>
                        </a:lnSpc>
                        <a:spcBef>
                          <a:spcPts val="1265"/>
                        </a:spcBef>
                        <a:tabLst/>
                      </a:pPr>
                      <a:r>
                        <a:rPr sz="1800" kern="0" spc="-30" dirty="0">
                          <a:solidFill>
                            <a:srgbClr val="FFFFFF">
                              <a:alpha val="100000"/>
                            </a:srgbClr>
                          </a:solidFill>
                          <a:latin typeface="Microsoft YaHei"/>
                          <a:ea typeface="Microsoft YaHei"/>
                          <a:cs typeface="Microsoft YaHei"/>
                        </a:rPr>
                        <a:t>思想家、教育家。</a:t>
                      </a:r>
                      <a:r>
                        <a:rPr sz="1800" kern="0" spc="200" dirty="0">
                          <a:solidFill>
                            <a:srgbClr val="FFFFFF">
                              <a:alpha val="100000"/>
                            </a:srgbClr>
                          </a:solidFill>
                          <a:latin typeface="Microsoft YaHei"/>
                          <a:ea typeface="Microsoft YaHei"/>
                          <a:cs typeface="Microsoft YaHei"/>
                        </a:rPr>
                        <a:t>  </a:t>
                      </a:r>
                      <a:r>
                        <a:rPr sz="1800" kern="0" spc="-30" dirty="0">
                          <a:solidFill>
                            <a:srgbClr val="FFFFFF">
                              <a:alpha val="100000"/>
                            </a:srgbClr>
                          </a:solidFill>
                          <a:latin typeface="Microsoft YaHei"/>
                          <a:ea typeface="Microsoft YaHei"/>
                          <a:cs typeface="Microsoft YaHei"/>
                        </a:rPr>
                        <a:t>19岁入</a:t>
                      </a:r>
                      <a:r>
                        <a:rPr sz="1800" kern="0" spc="-40" dirty="0">
                          <a:solidFill>
                            <a:srgbClr val="FFFFFF">
                              <a:alpha val="100000"/>
                            </a:srgbClr>
                          </a:solidFill>
                          <a:latin typeface="Microsoft YaHei"/>
                          <a:ea typeface="Microsoft YaHei"/>
                          <a:cs typeface="Microsoft YaHei"/>
                        </a:rPr>
                        <a:t>仕途，开始其政</a:t>
                      </a:r>
                      <a:endParaRPr lang="Microsoft YaHei" altLang="Microsoft YaHei" sz="1800" dirty="0"/>
                    </a:p>
                    <a:p>
                      <a:pPr marL="4371975" indent="-19050" algn="l" rtl="0" eaLnBrk="0">
                        <a:lnSpc>
                          <a:spcPct val="154000"/>
                        </a:lnSpc>
                        <a:spcBef>
                          <a:spcPts val="9"/>
                        </a:spcBef>
                        <a:tabLst/>
                      </a:pPr>
                      <a:r>
                        <a:rPr sz="1800" kern="0" spc="40" dirty="0">
                          <a:solidFill>
                            <a:srgbClr val="FFFFFF">
                              <a:alpha val="100000"/>
                            </a:srgbClr>
                          </a:solidFill>
                          <a:latin typeface="Microsoft YaHei"/>
                          <a:ea typeface="Microsoft YaHei"/>
                          <a:cs typeface="Microsoft YaHei"/>
                        </a:rPr>
                        <a:t>治生涯。朱熹一生热爱教育事业，主持修复</a:t>
                      </a:r>
                      <a:r>
                        <a:rPr sz="1800" kern="0" spc="0" dirty="0">
                          <a:solidFill>
                            <a:srgbClr val="FFFFFF">
                              <a:alpha val="100000"/>
                            </a:srgbClr>
                          </a:solidFill>
                          <a:latin typeface="Microsoft YaHei"/>
                          <a:ea typeface="Microsoft YaHei"/>
                          <a:cs typeface="Microsoft YaHei"/>
                        </a:rPr>
                        <a:t>               </a:t>
                      </a:r>
                      <a:r>
                        <a:rPr sz="1800" kern="0" spc="-20" dirty="0">
                          <a:solidFill>
                            <a:srgbClr val="FFFFFF">
                              <a:alpha val="100000"/>
                            </a:srgbClr>
                          </a:solidFill>
                          <a:latin typeface="Microsoft YaHei"/>
                          <a:ea typeface="Microsoft YaHei"/>
                          <a:cs typeface="Microsoft YaHei"/>
                        </a:rPr>
                        <a:t>白鹿洞、岳麓书院。</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744" name="table 744"/>
          <p:cNvGraphicFramePr>
            <a:graphicFrameLocks noGrp="1"/>
          </p:cNvGraphicFramePr>
          <p:nvPr/>
        </p:nvGraphicFramePr>
        <p:xfrm>
          <a:off x="1446530" y="4314703"/>
          <a:ext cx="9780269" cy="2204085"/>
        </p:xfrm>
        <a:graphic>
          <a:graphicData uri="http://schemas.openxmlformats.org/drawingml/2006/table">
            <a:tbl>
              <a:tblPr/>
              <a:tblGrid>
                <a:gridCol w="9780269"/>
              </a:tblGrid>
              <a:tr h="2178685">
                <a:tc>
                  <a:txBody>
                    <a:bodyPr/>
                    <a:lstStyle/>
                    <a:p>
                      <a:pPr algn="l" rtl="0" eaLnBrk="0">
                        <a:lnSpc>
                          <a:spcPct val="110000"/>
                        </a:lnSpc>
                        <a:tabLst/>
                      </a:pPr>
                      <a:endParaRPr lang="Arial" altLang="Arial" sz="1000" dirty="0"/>
                    </a:p>
                    <a:p>
                      <a:pPr algn="l" rtl="0" eaLnBrk="0">
                        <a:lnSpc>
                          <a:spcPct val="111000"/>
                        </a:lnSpc>
                        <a:tabLst/>
                      </a:pPr>
                      <a:endParaRPr lang="Arial" altLang="Arial" sz="1000" dirty="0"/>
                    </a:p>
                    <a:p>
                      <a:pPr algn="l" rtl="0" eaLnBrk="0">
                        <a:lnSpc>
                          <a:spcPct val="111000"/>
                        </a:lnSpc>
                        <a:tabLst/>
                      </a:pPr>
                      <a:endParaRPr lang="Arial" altLang="Arial" sz="1000" dirty="0"/>
                    </a:p>
                    <a:p>
                      <a:pPr algn="l" rtl="0" eaLnBrk="0">
                        <a:lnSpc>
                          <a:spcPct val="111000"/>
                        </a:lnSpc>
                        <a:tabLst/>
                      </a:pPr>
                      <a:endParaRPr lang="Arial" altLang="Arial" sz="1000" dirty="0"/>
                    </a:p>
                    <a:p>
                      <a:pPr marL="634365" algn="l" rtl="0" eaLnBrk="0">
                        <a:lnSpc>
                          <a:spcPts val="2323"/>
                        </a:lnSpc>
                        <a:spcBef>
                          <a:spcPts val="5"/>
                        </a:spcBef>
                        <a:tabLst/>
                      </a:pPr>
                      <a:r>
                        <a:rPr sz="1800" kern="0" spc="-10" dirty="0">
                          <a:solidFill>
                            <a:srgbClr val="FFFFFF">
                              <a:alpha val="100000"/>
                            </a:srgbClr>
                          </a:solidFill>
                          <a:latin typeface="Microsoft YaHei"/>
                          <a:ea typeface="Microsoft YaHei"/>
                          <a:cs typeface="Microsoft YaHei"/>
                        </a:rPr>
                        <a:t>《小学》：古代童蒙读物的选择、扩充</a:t>
                      </a:r>
                      <a:endParaRPr lang="Microsoft YaHei" altLang="Microsoft YaHei" sz="1800" dirty="0"/>
                    </a:p>
                    <a:p>
                      <a:pPr algn="l" rtl="0" eaLnBrk="0">
                        <a:lnSpc>
                          <a:spcPct val="109000"/>
                        </a:lnSpc>
                        <a:tabLst/>
                      </a:pPr>
                      <a:endParaRPr lang="Arial" altLang="Arial" sz="700" dirty="0"/>
                    </a:p>
                    <a:p>
                      <a:pPr marL="634365" algn="l" rtl="0" eaLnBrk="0">
                        <a:lnSpc>
                          <a:spcPts val="2323"/>
                        </a:lnSpc>
                        <a:spcBef>
                          <a:spcPts val="1"/>
                        </a:spcBef>
                        <a:tabLst/>
                      </a:pPr>
                      <a:r>
                        <a:rPr sz="1800" kern="0" spc="0" dirty="0">
                          <a:solidFill>
                            <a:srgbClr val="FFFFFF">
                              <a:alpha val="100000"/>
                            </a:srgbClr>
                          </a:solidFill>
                          <a:latin typeface="Microsoft YaHei"/>
                          <a:ea typeface="Microsoft YaHei"/>
                          <a:cs typeface="Microsoft YaHei"/>
                        </a:rPr>
                        <a:t>《童蒙须知》：学习眼前事的具体标准与要求</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98327"/>
                    </a:solidFill>
                  </a:tcPr>
                </a:tc>
              </a:tr>
            </a:tbl>
          </a:graphicData>
        </a:graphic>
      </p:graphicFrame>
      <p:pic>
        <p:nvPicPr>
          <p:cNvPr id="746" name="picture 746">
            <a:hlinkClick r:id="rId4" action="ppaction://hlinkfile"/>
          </p:cNvPr>
          <p:cNvPicPr>
            <a:picLocks noChangeAspect="1"/>
          </p:cNvPicPr>
          <p:nvPr/>
        </p:nvPicPr>
        <p:blipFill>
          <a:blip r:embed="rId3"/>
          <a:stretch>
            <a:fillRect/>
          </a:stretch>
        </p:blipFill>
        <p:spPr>
          <a:xfrm rot="21600000">
            <a:off x="2287524" y="1595628"/>
            <a:ext cx="2221992" cy="2659379"/>
          </a:xfrm>
          <a:prstGeom prst="rect">
            <a:avLst/>
          </a:prstGeom>
        </p:spPr>
      </p:pic>
      <p:pic>
        <p:nvPicPr>
          <p:cNvPr id="748" name="picture 748">
            <a:hlinkClick r:id="rId6" action="ppaction://hlinkfile"/>
          </p:cNvPr>
          <p:cNvPicPr>
            <a:picLocks noChangeAspect="1"/>
          </p:cNvPicPr>
          <p:nvPr/>
        </p:nvPicPr>
        <p:blipFill>
          <a:blip r:embed="rId5"/>
          <a:stretch>
            <a:fillRect/>
          </a:stretch>
        </p:blipFill>
        <p:spPr>
          <a:xfrm rot="21600000">
            <a:off x="8476488" y="4341876"/>
            <a:ext cx="1708404" cy="2148839"/>
          </a:xfrm>
          <a:prstGeom prst="rect">
            <a:avLst/>
          </a:prstGeom>
        </p:spPr>
      </p:pic>
      <p:sp>
        <p:nvSpPr>
          <p:cNvPr id="750" name="textbox 75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75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754" name="textbox 754"/>
          <p:cNvSpPr/>
          <p:nvPr/>
        </p:nvSpPr>
        <p:spPr>
          <a:xfrm>
            <a:off x="1562379" y="551833"/>
            <a:ext cx="2764789" cy="357504"/>
          </a:xfrm>
          <a:prstGeom prst="rect">
            <a:avLst/>
          </a:prstGeom>
        </p:spPr>
        <p:txBody>
          <a:bodyPr vert="horz" wrap="square" lIns="0" tIns="0" rIns="0" bIns="0"/>
          <a:lstStyle/>
          <a:p>
            <a:pPr algn="l" rtl="0" eaLnBrk="0">
              <a:lnSpc>
                <a:spcPct val="75463"/>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朱熹的儿童教育思想</a:t>
            </a:r>
            <a:endParaRPr lang="Microsoft YaHei" altLang="Microsoft YaHei" sz="2400" dirty="0"/>
          </a:p>
        </p:txBody>
      </p:sp>
      <p:sp>
        <p:nvSpPr>
          <p:cNvPr id="756" name="textbox 756"/>
          <p:cNvSpPr/>
          <p:nvPr/>
        </p:nvSpPr>
        <p:spPr>
          <a:xfrm>
            <a:off x="2558739" y="976853"/>
            <a:ext cx="2316479" cy="354329"/>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2587"/>
              </a:lnSpc>
              <a:tabLst/>
            </a:pPr>
            <a:r>
              <a:rPr sz="2000" kern="0" spc="-10" dirty="0">
                <a:solidFill>
                  <a:srgbClr val="44546A">
                    <a:alpha val="100000"/>
                  </a:srgbClr>
                </a:solidFill>
                <a:latin typeface="Microsoft YaHei"/>
                <a:ea typeface="Microsoft YaHei"/>
                <a:cs typeface="Microsoft YaHei"/>
              </a:rPr>
              <a:t>朱熹与《童蒙须知》</a:t>
            </a:r>
            <a:endParaRPr lang="Microsoft YaHei" altLang="Microsoft YaHei" sz="2000" dirty="0"/>
          </a:p>
        </p:txBody>
      </p:sp>
      <p:grpSp>
        <p:nvGrpSpPr>
          <p:cNvPr id="100" name="group 100"/>
          <p:cNvGrpSpPr/>
          <p:nvPr/>
        </p:nvGrpSpPr>
        <p:grpSpPr>
          <a:xfrm rot="21600000">
            <a:off x="1584025" y="181482"/>
            <a:ext cx="2488725" cy="199231"/>
            <a:chOff x="0" y="0"/>
            <a:chExt cx="2488725" cy="199231"/>
          </a:xfrm>
        </p:grpSpPr>
        <p:pic>
          <p:nvPicPr>
            <p:cNvPr id="758" name="picture 758"/>
            <p:cNvPicPr>
              <a:picLocks noChangeAspect="1"/>
            </p:cNvPicPr>
            <p:nvPr/>
          </p:nvPicPr>
          <p:blipFill>
            <a:blip r:embed="rId7"/>
            <a:stretch>
              <a:fillRect/>
            </a:stretch>
          </p:blipFill>
          <p:spPr>
            <a:xfrm rot="21600000">
              <a:off x="13273" y="11350"/>
              <a:ext cx="2475452" cy="187880"/>
            </a:xfrm>
            <a:prstGeom prst="rect">
              <a:avLst/>
            </a:prstGeom>
          </p:spPr>
        </p:pic>
        <p:sp>
          <p:nvSpPr>
            <p:cNvPr id="760" name="textbox 760"/>
            <p:cNvSpPr/>
            <p:nvPr/>
          </p:nvSpPr>
          <p:spPr>
            <a:xfrm>
              <a:off x="-12700" y="-12700"/>
              <a:ext cx="251460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762" name="path"/>
          <p:cNvSpPr/>
          <p:nvPr/>
        </p:nvSpPr>
        <p:spPr>
          <a:xfrm>
            <a:off x="1458465" y="947928"/>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764" name="rect"/>
          <p:cNvSpPr/>
          <p:nvPr/>
        </p:nvSpPr>
        <p:spPr>
          <a:xfrm>
            <a:off x="5289041" y="1775714"/>
            <a:ext cx="4896612"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766" name="rect"/>
          <p:cNvSpPr/>
          <p:nvPr/>
        </p:nvSpPr>
        <p:spPr>
          <a:xfrm>
            <a:off x="5289041" y="3791966"/>
            <a:ext cx="4896612"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768" name="rect"/>
          <p:cNvSpPr/>
          <p:nvPr/>
        </p:nvSpPr>
        <p:spPr>
          <a:xfrm>
            <a:off x="1969770" y="4512817"/>
            <a:ext cx="4704588"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770" name="rect"/>
          <p:cNvSpPr/>
          <p:nvPr/>
        </p:nvSpPr>
        <p:spPr>
          <a:xfrm>
            <a:off x="1933194" y="6321805"/>
            <a:ext cx="4704588" cy="25400"/>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772" name="picture 772"/>
          <p:cNvPicPr>
            <a:picLocks noChangeAspect="1"/>
          </p:cNvPicPr>
          <p:nvPr/>
        </p:nvPicPr>
        <p:blipFill>
          <a:blip r:embed="rId8"/>
          <a:stretch>
            <a:fillRect/>
          </a:stretch>
        </p:blipFill>
        <p:spPr>
          <a:xfrm rot="21600000">
            <a:off x="1696855" y="1164828"/>
            <a:ext cx="224942" cy="21031"/>
          </a:xfrm>
          <a:prstGeom prst="rect">
            <a:avLst/>
          </a:prstGeom>
        </p:spPr>
      </p:pic>
      <p:sp>
        <p:nvSpPr>
          <p:cNvPr id="774" name="textbox 774"/>
          <p:cNvSpPr/>
          <p:nvPr/>
        </p:nvSpPr>
        <p:spPr>
          <a:xfrm>
            <a:off x="1923271" y="1226423"/>
            <a:ext cx="106045" cy="83185"/>
          </a:xfrm>
          <a:prstGeom prst="rect">
            <a:avLst/>
          </a:prstGeom>
        </p:spPr>
        <p:txBody>
          <a:bodyPr vert="horz" wrap="square" lIns="0" tIns="0" rIns="0" bIns="0"/>
          <a:lstStyle/>
          <a:p>
            <a:pPr algn="l" rtl="0" eaLnBrk="0">
              <a:lnSpc>
                <a:spcPct val="85191"/>
              </a:lnSpc>
              <a:tabLst/>
            </a:pPr>
            <a:endParaRPr lang="Arial" altLang="Arial" sz="100" dirty="0"/>
          </a:p>
          <a:p>
            <a:pPr marL="12700" algn="l" rtl="0" eaLnBrk="0">
              <a:lnSpc>
                <a:spcPct val="94000"/>
              </a:lnSpc>
              <a:tabLst/>
            </a:pPr>
            <a:r>
              <a:rPr sz="400" kern="0" spc="20" dirty="0">
                <a:solidFill>
                  <a:srgbClr val="FFFFFF">
                    <a:alpha val="100000"/>
                  </a:srgbClr>
                </a:solidFill>
                <a:latin typeface="Microsoft YaHei"/>
                <a:ea typeface="Microsoft YaHei"/>
                <a:cs typeface="Microsoft YaHei"/>
              </a:rPr>
              <a:t>、</a:t>
            </a:r>
            <a:endParaRPr lang="Microsoft YaHei" altLang="Microsoft YaHei" sz="400" dirty="0"/>
          </a:p>
        </p:txBody>
      </p:sp>
      <p:sp>
        <p:nvSpPr>
          <p:cNvPr id="77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84" name="picture 5284"/>
          <p:cNvPicPr>
            <a:picLocks noChangeAspect="1"/>
          </p:cNvPicPr>
          <p:nvPr/>
        </p:nvPicPr>
        <p:blipFill>
          <a:blip r:embed="rId2"/>
          <a:stretch>
            <a:fillRect/>
          </a:stretch>
        </p:blipFill>
        <p:spPr>
          <a:xfrm rot="21600000">
            <a:off x="0" y="0"/>
            <a:ext cx="12192000" cy="6858000"/>
          </a:xfrm>
          <a:prstGeom prst="rect">
            <a:avLst/>
          </a:prstGeom>
        </p:spPr>
      </p:pic>
      <p:sp>
        <p:nvSpPr>
          <p:cNvPr id="52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5288" name="textbox 5288"/>
          <p:cNvSpPr/>
          <p:nvPr/>
        </p:nvSpPr>
        <p:spPr>
          <a:xfrm>
            <a:off x="1446462" y="1714559"/>
            <a:ext cx="6997700" cy="4846954"/>
          </a:xfrm>
          <a:prstGeom prst="rect">
            <a:avLst/>
          </a:prstGeom>
        </p:spPr>
        <p:txBody>
          <a:bodyPr vert="horz" wrap="square" lIns="0" tIns="0" rIns="0" bIns="0"/>
          <a:lstStyle/>
          <a:p>
            <a:pPr algn="l" rtl="0" eaLnBrk="0">
              <a:lnSpc>
                <a:spcPct val="83341"/>
              </a:lnSpc>
              <a:tabLst/>
            </a:pPr>
            <a:endParaRPr lang="Arial" altLang="Arial" sz="100" dirty="0"/>
          </a:p>
          <a:p>
            <a:pPr marL="149860" algn="l" rtl="0" eaLnBrk="0">
              <a:lnSpc>
                <a:spcPts val="2323"/>
              </a:lnSpc>
              <a:tabLst/>
            </a:pPr>
            <a:r>
              <a:rPr sz="1700" kern="0" spc="-110" dirty="0">
                <a:solidFill>
                  <a:srgbClr val="000000">
                    <a:alpha val="100000"/>
                  </a:srgbClr>
                </a:solidFill>
                <a:latin typeface="Microsoft YaHei"/>
                <a:ea typeface="Microsoft YaHei"/>
                <a:cs typeface="Microsoft YaHei"/>
              </a:rPr>
              <a:t>（1）皮亚杰</a:t>
            </a:r>
            <a:endParaRPr lang="Microsoft YaHei" altLang="Microsoft YaHei" sz="1700" dirty="0"/>
          </a:p>
          <a:p>
            <a:pPr marL="149860" algn="l" rtl="0" eaLnBrk="0">
              <a:lnSpc>
                <a:spcPts val="2323"/>
              </a:lnSpc>
              <a:spcBef>
                <a:spcPts val="916"/>
              </a:spcBef>
              <a:tabLst/>
            </a:pPr>
            <a:r>
              <a:rPr sz="1600" kern="0" spc="-70" dirty="0">
                <a:solidFill>
                  <a:srgbClr val="000000">
                    <a:alpha val="100000"/>
                  </a:srgbClr>
                </a:solidFill>
                <a:latin typeface="Microsoft YaHei"/>
                <a:ea typeface="Microsoft YaHei"/>
                <a:cs typeface="Microsoft YaHei"/>
              </a:rPr>
              <a:t>（2）结构</a:t>
            </a:r>
            <a:endParaRPr lang="Microsoft YaHei" altLang="Microsoft YaHei" sz="1600" dirty="0"/>
          </a:p>
          <a:p>
            <a:pPr marL="149860" algn="l" rtl="0" eaLnBrk="0">
              <a:lnSpc>
                <a:spcPts val="2323"/>
              </a:lnSpc>
              <a:spcBef>
                <a:spcPts val="916"/>
              </a:spcBef>
              <a:tabLst/>
            </a:pPr>
            <a:r>
              <a:rPr sz="1800" kern="0" spc="-160" dirty="0">
                <a:solidFill>
                  <a:srgbClr val="000000">
                    <a:alpha val="100000"/>
                  </a:srgbClr>
                </a:solidFill>
                <a:latin typeface="Microsoft YaHei"/>
                <a:ea typeface="Microsoft YaHei"/>
                <a:cs typeface="Microsoft YaHei"/>
              </a:rPr>
              <a:t>（3）发生认识伦</a:t>
            </a:r>
            <a:endParaRPr lang="Microsoft YaHei" altLang="Microsoft YaHei" sz="1800" dirty="0"/>
          </a:p>
          <a:p>
            <a:pPr marL="149860" algn="l" rtl="0" eaLnBrk="0">
              <a:lnSpc>
                <a:spcPts val="3240"/>
              </a:lnSpc>
              <a:tabLst/>
            </a:pPr>
            <a:r>
              <a:rPr sz="1800" kern="0" spc="-140" dirty="0">
                <a:solidFill>
                  <a:srgbClr val="000000">
                    <a:alpha val="100000"/>
                  </a:srgbClr>
                </a:solidFill>
                <a:latin typeface="Microsoft YaHei"/>
                <a:ea typeface="Microsoft YaHei"/>
                <a:cs typeface="Microsoft YaHei"/>
              </a:rPr>
              <a:t>（4）认识发展阶段</a:t>
            </a:r>
            <a:endParaRPr lang="Microsoft YaHei" altLang="Microsoft YaHei" sz="1800" dirty="0"/>
          </a:p>
          <a:p>
            <a:pPr marL="149860" algn="l" rtl="0" eaLnBrk="0">
              <a:lnSpc>
                <a:spcPts val="3239"/>
              </a:lnSpc>
              <a:tabLst/>
            </a:pPr>
            <a:r>
              <a:rPr sz="1800" kern="0" spc="-140" dirty="0">
                <a:solidFill>
                  <a:srgbClr val="000000">
                    <a:alpha val="100000"/>
                  </a:srgbClr>
                </a:solidFill>
                <a:latin typeface="Microsoft YaHei"/>
                <a:ea typeface="Microsoft YaHei"/>
                <a:cs typeface="Microsoft YaHei"/>
              </a:rPr>
              <a:t>（5）道德发展阶段</a:t>
            </a:r>
            <a:endParaRPr lang="Microsoft YaHei" altLang="Microsoft YaHei" sz="1800" dirty="0"/>
          </a:p>
          <a:p>
            <a:pPr marL="12700" algn="l" rtl="0" eaLnBrk="0">
              <a:lnSpc>
                <a:spcPct val="95000"/>
              </a:lnSpc>
              <a:spcBef>
                <a:spcPts val="1264"/>
              </a:spcBef>
              <a:tabLst/>
            </a:pPr>
            <a:r>
              <a:rPr sz="1700" b="1" kern="0" spc="-110" dirty="0">
                <a:solidFill>
                  <a:srgbClr val="00B075">
                    <a:alpha val="100000"/>
                  </a:srgbClr>
                </a:solidFill>
                <a:latin typeface="Microsoft YaHei"/>
                <a:ea typeface="Microsoft YaHei"/>
                <a:cs typeface="Microsoft YaHei"/>
              </a:rPr>
              <a:t>2.领会：</a:t>
            </a:r>
            <a:endParaRPr lang="Microsoft YaHei" altLang="Microsoft YaHei" sz="1700" dirty="0"/>
          </a:p>
          <a:p>
            <a:pPr marL="149860" algn="l" rtl="0" eaLnBrk="0">
              <a:lnSpc>
                <a:spcPts val="2323"/>
              </a:lnSpc>
              <a:spcBef>
                <a:spcPts val="954"/>
              </a:spcBef>
              <a:tabLst/>
            </a:pPr>
            <a:r>
              <a:rPr sz="1800" kern="0" spc="-90" dirty="0">
                <a:solidFill>
                  <a:srgbClr val="000000">
                    <a:alpha val="100000"/>
                  </a:srgbClr>
                </a:solidFill>
                <a:latin typeface="Microsoft YaHei"/>
                <a:ea typeface="Microsoft YaHei"/>
                <a:cs typeface="Microsoft YaHei"/>
              </a:rPr>
              <a:t>（1）分析皮亚杰理论的思想基础</a:t>
            </a:r>
            <a:endParaRPr lang="Microsoft YaHei" altLang="Microsoft YaHei" sz="1800" dirty="0"/>
          </a:p>
          <a:p>
            <a:pPr algn="r" rtl="0" eaLnBrk="0">
              <a:lnSpc>
                <a:spcPts val="2323"/>
              </a:lnSpc>
              <a:spcBef>
                <a:spcPts val="916"/>
              </a:spcBef>
              <a:tabLst/>
            </a:pPr>
            <a:r>
              <a:rPr sz="1800" kern="0" spc="-40" dirty="0">
                <a:solidFill>
                  <a:srgbClr val="000000">
                    <a:alpha val="100000"/>
                  </a:srgbClr>
                </a:solidFill>
                <a:latin typeface="Microsoft YaHei"/>
                <a:ea typeface="Microsoft YaHei"/>
                <a:cs typeface="Microsoft YaHei"/>
              </a:rPr>
              <a:t>（2）分析皮亚杰的发生认识论和道德教育目的观、教育原则论的关</a:t>
            </a:r>
            <a:r>
              <a:rPr sz="1800" kern="0" spc="-50" dirty="0">
                <a:solidFill>
                  <a:srgbClr val="000000">
                    <a:alpha val="100000"/>
                  </a:srgbClr>
                </a:solidFill>
                <a:latin typeface="Microsoft YaHei"/>
                <a:ea typeface="Microsoft YaHei"/>
                <a:cs typeface="Microsoft YaHei"/>
              </a:rPr>
              <a:t>系</a:t>
            </a:r>
            <a:endParaRPr lang="Microsoft YaHei" altLang="Microsoft YaHei" sz="1800" dirty="0"/>
          </a:p>
          <a:p>
            <a:pPr marL="149860" algn="l" rtl="0" eaLnBrk="0">
              <a:lnSpc>
                <a:spcPts val="3240"/>
              </a:lnSpc>
              <a:tabLst/>
            </a:pPr>
            <a:r>
              <a:rPr sz="1800" kern="0" spc="-50" dirty="0">
                <a:solidFill>
                  <a:srgbClr val="000000">
                    <a:alpha val="100000"/>
                  </a:srgbClr>
                </a:solidFill>
                <a:latin typeface="Microsoft YaHei"/>
                <a:ea typeface="Microsoft YaHei"/>
                <a:cs typeface="Microsoft YaHei"/>
              </a:rPr>
              <a:t>（3）分析皮亚杰道德发展阶</a:t>
            </a:r>
            <a:r>
              <a:rPr sz="1800" kern="0" spc="-60" dirty="0">
                <a:solidFill>
                  <a:srgbClr val="000000">
                    <a:alpha val="100000"/>
                  </a:srgbClr>
                </a:solidFill>
                <a:latin typeface="Microsoft YaHei"/>
                <a:ea typeface="Microsoft YaHei"/>
                <a:cs typeface="Microsoft YaHei"/>
              </a:rPr>
              <a:t>段与道德教育观的关系</a:t>
            </a:r>
            <a:endParaRPr lang="Microsoft YaHei" altLang="Microsoft YaHei" sz="1800" dirty="0"/>
          </a:p>
          <a:p>
            <a:pPr marL="18415" algn="l" rtl="0" eaLnBrk="0">
              <a:lnSpc>
                <a:spcPct val="95000"/>
              </a:lnSpc>
              <a:spcBef>
                <a:spcPts val="1263"/>
              </a:spcBef>
              <a:tabLst/>
            </a:pPr>
            <a:r>
              <a:rPr sz="1700" b="1" kern="0" spc="-110" dirty="0">
                <a:solidFill>
                  <a:srgbClr val="00B075">
                    <a:alpha val="100000"/>
                  </a:srgbClr>
                </a:solidFill>
                <a:latin typeface="Microsoft YaHei"/>
                <a:ea typeface="Microsoft YaHei"/>
                <a:cs typeface="Microsoft YaHei"/>
              </a:rPr>
              <a:t>3.应用：</a:t>
            </a:r>
            <a:endParaRPr lang="Microsoft YaHei" altLang="Microsoft YaHei" sz="1700" dirty="0"/>
          </a:p>
          <a:p>
            <a:pPr marL="149860" algn="l" rtl="0" eaLnBrk="0">
              <a:lnSpc>
                <a:spcPts val="2323"/>
              </a:lnSpc>
              <a:spcBef>
                <a:spcPts val="956"/>
              </a:spcBef>
              <a:tabLst/>
            </a:pPr>
            <a:r>
              <a:rPr sz="1800" kern="0" spc="-50" dirty="0">
                <a:solidFill>
                  <a:srgbClr val="000000">
                    <a:alpha val="100000"/>
                  </a:srgbClr>
                </a:solidFill>
                <a:latin typeface="Microsoft YaHei"/>
                <a:ea typeface="Microsoft YaHei"/>
                <a:cs typeface="Microsoft YaHei"/>
              </a:rPr>
              <a:t>（1）分析和评价皮亚杰教育目的和教育原则的</a:t>
            </a:r>
            <a:r>
              <a:rPr sz="1800" kern="0" spc="-60" dirty="0">
                <a:solidFill>
                  <a:srgbClr val="000000">
                    <a:alpha val="100000"/>
                  </a:srgbClr>
                </a:solidFill>
                <a:latin typeface="Microsoft YaHei"/>
                <a:ea typeface="Microsoft YaHei"/>
                <a:cs typeface="Microsoft YaHei"/>
              </a:rPr>
              <a:t>优缺点</a:t>
            </a:r>
            <a:endParaRPr lang="Microsoft YaHei" altLang="Microsoft YaHei" sz="1800" dirty="0"/>
          </a:p>
          <a:p>
            <a:pPr marL="149860" algn="l" rtl="0" eaLnBrk="0">
              <a:lnSpc>
                <a:spcPts val="3239"/>
              </a:lnSpc>
              <a:tabLst/>
            </a:pPr>
            <a:r>
              <a:rPr sz="1800" kern="0" spc="-60" dirty="0">
                <a:solidFill>
                  <a:srgbClr val="000000">
                    <a:alpha val="100000"/>
                  </a:srgbClr>
                </a:solidFill>
                <a:latin typeface="Microsoft YaHei"/>
                <a:ea typeface="Microsoft YaHei"/>
                <a:cs typeface="Microsoft YaHei"/>
              </a:rPr>
              <a:t>（2）分析和评价皮亚杰道德教育理论的长处和缺陷</a:t>
            </a:r>
            <a:endParaRPr lang="Microsoft YaHei" altLang="Microsoft YaHei" sz="1800" dirty="0"/>
          </a:p>
        </p:txBody>
      </p:sp>
      <p:sp>
        <p:nvSpPr>
          <p:cNvPr id="5290" name="textbox 5290"/>
          <p:cNvSpPr/>
          <p:nvPr/>
        </p:nvSpPr>
        <p:spPr>
          <a:xfrm>
            <a:off x="347835" y="423235"/>
            <a:ext cx="5156834" cy="490219"/>
          </a:xfrm>
          <a:prstGeom prst="rect">
            <a:avLst/>
          </a:prstGeom>
        </p:spPr>
        <p:txBody>
          <a:bodyPr vert="horz" wrap="square" lIns="0" tIns="0" rIns="0" bIns="0"/>
          <a:lstStyle/>
          <a:p>
            <a:pPr algn="l" rtl="0" eaLnBrk="0">
              <a:lnSpc>
                <a:spcPct val="88959"/>
              </a:lnSpc>
              <a:tabLst/>
            </a:pPr>
            <a:endParaRPr lang="Arial" altLang="Arial" sz="100" dirty="0"/>
          </a:p>
          <a:p>
            <a:pPr marL="12700" algn="l" rtl="0" eaLnBrk="0">
              <a:lnSpc>
                <a:spcPct val="78000"/>
              </a:lnSpc>
              <a:tabLst/>
            </a:pPr>
            <a:r>
              <a:rPr sz="3900" kern="0" spc="0" dirty="0">
                <a:solidFill>
                  <a:srgbClr val="00B075">
                    <a:alpha val="100000"/>
                  </a:srgbClr>
                </a:solidFill>
                <a:latin typeface="Calibri"/>
                <a:ea typeface="Calibri"/>
                <a:cs typeface="Calibri"/>
              </a:rPr>
              <a:t>03      </a:t>
            </a:r>
            <a:r>
              <a:rPr sz="2400" b="1" kern="0" spc="0" dirty="0">
                <a:solidFill>
                  <a:srgbClr val="7F7F7F">
                    <a:alpha val="100000"/>
                  </a:srgbClr>
                </a:solidFill>
                <a:latin typeface="Microsoft YaHei"/>
                <a:ea typeface="Microsoft YaHei"/>
                <a:cs typeface="Microsoft YaHei"/>
              </a:rPr>
              <a:t>皮亚杰的儿</a:t>
            </a:r>
            <a:r>
              <a:rPr sz="2400" b="1" kern="0" spc="-10" dirty="0">
                <a:solidFill>
                  <a:srgbClr val="7F7F7F">
                    <a:alpha val="100000"/>
                  </a:srgbClr>
                </a:solidFill>
                <a:latin typeface="Microsoft YaHei"/>
                <a:ea typeface="Microsoft YaHei"/>
                <a:cs typeface="Microsoft YaHei"/>
              </a:rPr>
              <a:t>童发展与教育思想</a:t>
            </a:r>
            <a:endParaRPr lang="Microsoft YaHei" altLang="Microsoft YaHei" sz="2400" dirty="0"/>
          </a:p>
        </p:txBody>
      </p:sp>
      <p:grpSp>
        <p:nvGrpSpPr>
          <p:cNvPr id="690" name="group 690"/>
          <p:cNvGrpSpPr/>
          <p:nvPr/>
        </p:nvGrpSpPr>
        <p:grpSpPr>
          <a:xfrm rot="21600000">
            <a:off x="1286255" y="873251"/>
            <a:ext cx="1126236" cy="449579"/>
            <a:chOff x="0" y="0"/>
            <a:chExt cx="1126236" cy="449579"/>
          </a:xfrm>
        </p:grpSpPr>
        <p:sp>
          <p:nvSpPr>
            <p:cNvPr id="5292" name="path"/>
            <p:cNvSpPr/>
            <p:nvPr/>
          </p:nvSpPr>
          <p:spPr>
            <a:xfrm>
              <a:off x="0" y="0"/>
              <a:ext cx="1126236" cy="449579"/>
            </a:xfrm>
            <a:custGeom>
              <a:avLst/>
              <a:gdLst/>
              <a:ahLst/>
              <a:cxnLst/>
              <a:rect l="0" t="0" r="0" b="0"/>
              <a:pathLst>
                <a:path w="1773" h="707">
                  <a:moveTo>
                    <a:pt x="3" y="0"/>
                  </a:moveTo>
                  <a:lnTo>
                    <a:pt x="255" y="356"/>
                  </a:lnTo>
                  <a:lnTo>
                    <a:pt x="0" y="707"/>
                  </a:lnTo>
                  <a:lnTo>
                    <a:pt x="1522" y="707"/>
                  </a:lnTo>
                  <a:lnTo>
                    <a:pt x="1773" y="359"/>
                  </a:lnTo>
                  <a:lnTo>
                    <a:pt x="1533"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5294" name="textbox 5294"/>
            <p:cNvSpPr/>
            <p:nvPr/>
          </p:nvSpPr>
          <p:spPr>
            <a:xfrm>
              <a:off x="-12700" y="-12700"/>
              <a:ext cx="1151889" cy="500380"/>
            </a:xfrm>
            <a:prstGeom prst="rect">
              <a:avLst/>
            </a:prstGeom>
          </p:spPr>
          <p:txBody>
            <a:bodyPr vert="horz" wrap="square" lIns="0" tIns="0" rIns="0" bIns="0"/>
            <a:lstStyle/>
            <a:p>
              <a:pPr algn="l" rtl="0" eaLnBrk="0">
                <a:lnSpc>
                  <a:spcPct val="110000"/>
                </a:lnSpc>
                <a:tabLst/>
              </a:pPr>
              <a:endParaRPr lang="Arial" altLang="Arial" sz="800" dirty="0"/>
            </a:p>
            <a:p>
              <a:pPr algn="l" rtl="0" eaLnBrk="0">
                <a:lnSpc>
                  <a:spcPct val="6759"/>
                </a:lnSpc>
                <a:tabLst/>
              </a:pPr>
              <a:endParaRPr lang="Arial" altLang="Arial" sz="100" dirty="0"/>
            </a:p>
            <a:p>
              <a:pPr marL="233679" algn="l" rtl="0" eaLnBrk="0">
                <a:lnSpc>
                  <a:spcPct val="100000"/>
                </a:lnSpc>
                <a:tabLst/>
              </a:pPr>
              <a:r>
                <a:rPr sz="1800" b="1" kern="0" spc="-110" dirty="0">
                  <a:solidFill>
                    <a:srgbClr val="000000">
                      <a:alpha val="100000"/>
                    </a:srgbClr>
                  </a:solidFill>
                  <a:latin typeface="Microsoft YaHei"/>
                  <a:ea typeface="Microsoft YaHei"/>
                  <a:cs typeface="Microsoft YaHei"/>
                </a:rPr>
                <a:t>小结：</a:t>
              </a:r>
              <a:endParaRPr lang="Microsoft YaHei" altLang="Microsoft YaHei" sz="1800" dirty="0"/>
            </a:p>
          </p:txBody>
        </p:sp>
      </p:grpSp>
      <p:sp>
        <p:nvSpPr>
          <p:cNvPr id="529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692" name="group 692"/>
          <p:cNvGrpSpPr/>
          <p:nvPr/>
        </p:nvGrpSpPr>
        <p:grpSpPr>
          <a:xfrm rot="21600000">
            <a:off x="11284681" y="5990831"/>
            <a:ext cx="907318" cy="867168"/>
            <a:chOff x="0" y="0"/>
            <a:chExt cx="907318" cy="867168"/>
          </a:xfrm>
        </p:grpSpPr>
        <p:pic>
          <p:nvPicPr>
            <p:cNvPr id="5298" name="picture 5298"/>
            <p:cNvPicPr>
              <a:picLocks noChangeAspect="1"/>
            </p:cNvPicPr>
            <p:nvPr/>
          </p:nvPicPr>
          <p:blipFill>
            <a:blip r:embed="rId3"/>
            <a:stretch>
              <a:fillRect/>
            </a:stretch>
          </p:blipFill>
          <p:spPr>
            <a:xfrm rot="21600000">
              <a:off x="0" y="0"/>
              <a:ext cx="907318" cy="867168"/>
            </a:xfrm>
            <a:prstGeom prst="rect">
              <a:avLst/>
            </a:prstGeom>
          </p:spPr>
        </p:pic>
        <p:sp>
          <p:nvSpPr>
            <p:cNvPr id="5300" name="textbox 5300"/>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7425"/>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grpSp>
        <p:nvGrpSpPr>
          <p:cNvPr id="694" name="group 694"/>
          <p:cNvGrpSpPr/>
          <p:nvPr/>
        </p:nvGrpSpPr>
        <p:grpSpPr>
          <a:xfrm rot="21600000">
            <a:off x="1584024" y="181482"/>
            <a:ext cx="2561712" cy="199231"/>
            <a:chOff x="0" y="0"/>
            <a:chExt cx="2561712" cy="199231"/>
          </a:xfrm>
        </p:grpSpPr>
        <p:pic>
          <p:nvPicPr>
            <p:cNvPr id="5302" name="picture 5302"/>
            <p:cNvPicPr>
              <a:picLocks noChangeAspect="1"/>
            </p:cNvPicPr>
            <p:nvPr/>
          </p:nvPicPr>
          <p:blipFill>
            <a:blip r:embed="rId5"/>
            <a:stretch>
              <a:fillRect/>
            </a:stretch>
          </p:blipFill>
          <p:spPr>
            <a:xfrm rot="21600000">
              <a:off x="12058" y="11350"/>
              <a:ext cx="2549654" cy="187880"/>
            </a:xfrm>
            <a:prstGeom prst="rect">
              <a:avLst/>
            </a:prstGeom>
          </p:spPr>
        </p:pic>
        <p:sp>
          <p:nvSpPr>
            <p:cNvPr id="5304" name="textbox 5304"/>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第十二章 外国现代学前教育思想</a:t>
              </a:r>
              <a:endParaRPr lang="Microsoft YaHei" altLang="Microsoft YaHei" sz="1400" dirty="0"/>
            </a:p>
          </p:txBody>
        </p:sp>
      </p:grpSp>
      <p:sp>
        <p:nvSpPr>
          <p:cNvPr id="5306" name="textbox 5306"/>
          <p:cNvSpPr/>
          <p:nvPr/>
        </p:nvSpPr>
        <p:spPr>
          <a:xfrm>
            <a:off x="1455606" y="1348113"/>
            <a:ext cx="861060" cy="270509"/>
          </a:xfrm>
          <a:prstGeom prst="rect">
            <a:avLst/>
          </a:prstGeom>
        </p:spPr>
        <p:txBody>
          <a:bodyPr vert="horz" wrap="square" lIns="0" tIns="0" rIns="0" bIns="0"/>
          <a:lstStyle/>
          <a:p>
            <a:pPr algn="l" rtl="0" eaLnBrk="0">
              <a:lnSpc>
                <a:spcPct val="76818"/>
              </a:lnSpc>
              <a:tabLst/>
            </a:pPr>
            <a:endParaRPr lang="Arial" altLang="Arial" sz="100" dirty="0"/>
          </a:p>
          <a:p>
            <a:pPr marL="12700" algn="l" rtl="0" eaLnBrk="0">
              <a:lnSpc>
                <a:spcPct val="95000"/>
              </a:lnSpc>
              <a:tabLst/>
            </a:pPr>
            <a:r>
              <a:rPr sz="1700" b="1" kern="0" spc="-120" dirty="0">
                <a:solidFill>
                  <a:srgbClr val="00B075">
                    <a:alpha val="100000"/>
                  </a:srgbClr>
                </a:solidFill>
                <a:latin typeface="Microsoft YaHei"/>
                <a:ea typeface="Microsoft YaHei"/>
                <a:cs typeface="Microsoft YaHei"/>
              </a:rPr>
              <a:t>1.识记：</a:t>
            </a:r>
            <a:endParaRPr lang="Microsoft YaHei" altLang="Microsoft YaHei" sz="1700" dirty="0"/>
          </a:p>
        </p:txBody>
      </p:sp>
      <p:sp>
        <p:nvSpPr>
          <p:cNvPr id="530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10" name="picture 5310"/>
          <p:cNvPicPr>
            <a:picLocks noChangeAspect="1"/>
          </p:cNvPicPr>
          <p:nvPr/>
        </p:nvPicPr>
        <p:blipFill>
          <a:blip r:embed="rId2"/>
          <a:stretch>
            <a:fillRect/>
          </a:stretch>
        </p:blipFill>
        <p:spPr>
          <a:xfrm rot="21600000">
            <a:off x="0" y="0"/>
            <a:ext cx="12192000" cy="6858000"/>
          </a:xfrm>
          <a:prstGeom prst="rect">
            <a:avLst/>
          </a:prstGeom>
        </p:spPr>
      </p:pic>
      <p:sp>
        <p:nvSpPr>
          <p:cNvPr id="531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5314" name="picture 5314"/>
          <p:cNvPicPr>
            <a:picLocks noChangeAspect="1"/>
          </p:cNvPicPr>
          <p:nvPr/>
        </p:nvPicPr>
        <p:blipFill>
          <a:blip r:embed="rId3"/>
          <a:stretch>
            <a:fillRect/>
          </a:stretch>
        </p:blipFill>
        <p:spPr>
          <a:xfrm rot="21600000">
            <a:off x="0" y="0"/>
            <a:ext cx="12191999" cy="6858000"/>
          </a:xfrm>
          <a:prstGeom prst="rect">
            <a:avLst/>
          </a:prstGeom>
        </p:spPr>
      </p:pic>
      <p:sp>
        <p:nvSpPr>
          <p:cNvPr id="5316" name="textbox 5316"/>
          <p:cNvSpPr/>
          <p:nvPr/>
        </p:nvSpPr>
        <p:spPr>
          <a:xfrm>
            <a:off x="0" y="0"/>
            <a:ext cx="12192000" cy="3874134"/>
          </a:xfrm>
          <a:prstGeom prst="rect">
            <a:avLst/>
          </a:prstGeom>
          <a:solidFill>
            <a:srgbClr val="FFFFFF"/>
          </a:solidFill>
        </p:spPr>
        <p:txBody>
          <a:bodyPr vert="horz" wrap="square" lIns="0" tIns="0" rIns="0" bIns="0"/>
          <a:lstStyle/>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5000"/>
              </a:lnSpc>
              <a:tabLst/>
            </a:pPr>
            <a:endParaRPr lang="Arial" altLang="Arial" sz="1000" dirty="0"/>
          </a:p>
          <a:p>
            <a:pPr algn="l" rtl="0" eaLnBrk="0">
              <a:lnSpc>
                <a:spcPct val="105000"/>
              </a:lnSpc>
              <a:tabLst/>
            </a:pPr>
            <a:endParaRPr lang="Arial" altLang="Arial" sz="1000" dirty="0"/>
          </a:p>
          <a:p>
            <a:pPr algn="l" rtl="0" eaLnBrk="0">
              <a:lnSpc>
                <a:spcPct val="7714"/>
              </a:lnSpc>
              <a:tabLst/>
            </a:pPr>
            <a:endParaRPr lang="Arial" altLang="Arial" sz="100" dirty="0"/>
          </a:p>
          <a:p>
            <a:pPr marL="4459604" algn="l" rtl="0" eaLnBrk="0">
              <a:lnSpc>
                <a:spcPct val="73000"/>
              </a:lnSpc>
              <a:tabLst/>
            </a:pPr>
            <a:r>
              <a:rPr sz="4800" kern="0" spc="-20" dirty="0">
                <a:solidFill>
                  <a:srgbClr val="00B075">
                    <a:alpha val="100000"/>
                  </a:srgbClr>
                </a:solidFill>
                <a:latin typeface="Calibri"/>
                <a:ea typeface="Calibri"/>
                <a:cs typeface="Calibri"/>
              </a:rPr>
              <a:t>THANK YOU</a:t>
            </a:r>
            <a:endParaRPr lang="Calibri" altLang="Calibri" sz="4800" dirty="0"/>
          </a:p>
        </p:txBody>
      </p:sp>
      <p:sp>
        <p:nvSpPr>
          <p:cNvPr id="5318" name="rect"/>
          <p:cNvSpPr/>
          <p:nvPr/>
        </p:nvSpPr>
        <p:spPr>
          <a:xfrm>
            <a:off x="0" y="5884164"/>
            <a:ext cx="12192000" cy="973836"/>
          </a:xfrm>
          <a:prstGeom prst="rect">
            <a:avLst/>
          </a:prstGeom>
          <a:solidFill>
            <a:srgbClr val="FFFFFF">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 name="picture 778"/>
          <p:cNvPicPr>
            <a:picLocks noChangeAspect="1"/>
          </p:cNvPicPr>
          <p:nvPr/>
        </p:nvPicPr>
        <p:blipFill>
          <a:blip r:embed="rId2"/>
          <a:stretch>
            <a:fillRect/>
          </a:stretch>
        </p:blipFill>
        <p:spPr>
          <a:xfrm rot="21600000">
            <a:off x="0" y="0"/>
            <a:ext cx="12192000" cy="6858000"/>
          </a:xfrm>
          <a:prstGeom prst="rect">
            <a:avLst/>
          </a:prstGeom>
        </p:spPr>
      </p:pic>
      <p:sp>
        <p:nvSpPr>
          <p:cNvPr id="78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02" name="group 102"/>
          <p:cNvGrpSpPr/>
          <p:nvPr/>
        </p:nvGrpSpPr>
        <p:grpSpPr>
          <a:xfrm rot="21600000">
            <a:off x="277368" y="2471928"/>
            <a:ext cx="11769851" cy="3749040"/>
            <a:chOff x="0" y="0"/>
            <a:chExt cx="11769851" cy="3749040"/>
          </a:xfrm>
        </p:grpSpPr>
        <p:sp>
          <p:nvSpPr>
            <p:cNvPr id="782" name="path"/>
            <p:cNvSpPr/>
            <p:nvPr/>
          </p:nvSpPr>
          <p:spPr>
            <a:xfrm>
              <a:off x="0" y="684276"/>
              <a:ext cx="11769851" cy="3064764"/>
            </a:xfrm>
            <a:custGeom>
              <a:avLst/>
              <a:gdLst/>
              <a:ahLst/>
              <a:cxnLst/>
              <a:rect l="0" t="0" r="0" b="0"/>
              <a:pathLst>
                <a:path w="18535" h="4826">
                  <a:moveTo>
                    <a:pt x="0" y="0"/>
                  </a:moveTo>
                  <a:lnTo>
                    <a:pt x="3458" y="0"/>
                  </a:lnTo>
                  <a:lnTo>
                    <a:pt x="3458" y="4814"/>
                  </a:lnTo>
                  <a:lnTo>
                    <a:pt x="0" y="4814"/>
                  </a:lnTo>
                  <a:lnTo>
                    <a:pt x="0" y="0"/>
                  </a:lnTo>
                  <a:close/>
                </a:path>
                <a:path w="18535" h="4826">
                  <a:moveTo>
                    <a:pt x="3669" y="0"/>
                  </a:moveTo>
                  <a:lnTo>
                    <a:pt x="7127" y="0"/>
                  </a:lnTo>
                  <a:lnTo>
                    <a:pt x="7127" y="4814"/>
                  </a:lnTo>
                  <a:lnTo>
                    <a:pt x="3669" y="4814"/>
                  </a:lnTo>
                  <a:lnTo>
                    <a:pt x="3669" y="0"/>
                  </a:lnTo>
                  <a:close/>
                </a:path>
                <a:path w="18535" h="4826">
                  <a:moveTo>
                    <a:pt x="7288" y="12"/>
                  </a:moveTo>
                  <a:lnTo>
                    <a:pt x="10747" y="12"/>
                  </a:lnTo>
                  <a:lnTo>
                    <a:pt x="10747" y="4826"/>
                  </a:lnTo>
                  <a:lnTo>
                    <a:pt x="7288" y="4826"/>
                  </a:lnTo>
                  <a:lnTo>
                    <a:pt x="7288" y="12"/>
                  </a:lnTo>
                  <a:close/>
                </a:path>
                <a:path w="18535" h="4826">
                  <a:moveTo>
                    <a:pt x="10922" y="12"/>
                  </a:moveTo>
                  <a:lnTo>
                    <a:pt x="14380" y="12"/>
                  </a:lnTo>
                  <a:lnTo>
                    <a:pt x="14380" y="4826"/>
                  </a:lnTo>
                  <a:lnTo>
                    <a:pt x="10922" y="4826"/>
                  </a:lnTo>
                  <a:lnTo>
                    <a:pt x="10922" y="12"/>
                  </a:lnTo>
                  <a:close/>
                </a:path>
                <a:path w="18535" h="4826">
                  <a:moveTo>
                    <a:pt x="14560" y="0"/>
                  </a:moveTo>
                  <a:lnTo>
                    <a:pt x="18535" y="0"/>
                  </a:lnTo>
                  <a:lnTo>
                    <a:pt x="18535" y="4814"/>
                  </a:lnTo>
                  <a:lnTo>
                    <a:pt x="14560" y="4814"/>
                  </a:lnTo>
                  <a:lnTo>
                    <a:pt x="1456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784" name="path"/>
            <p:cNvSpPr/>
            <p:nvPr/>
          </p:nvSpPr>
          <p:spPr>
            <a:xfrm>
              <a:off x="0" y="0"/>
              <a:ext cx="11769851" cy="691895"/>
            </a:xfrm>
            <a:custGeom>
              <a:avLst/>
              <a:gdLst/>
              <a:ahLst/>
              <a:cxnLst/>
              <a:rect l="0" t="0" r="0" b="0"/>
              <a:pathLst>
                <a:path w="18535" h="1089">
                  <a:moveTo>
                    <a:pt x="0" y="0"/>
                  </a:moveTo>
                  <a:lnTo>
                    <a:pt x="3458" y="0"/>
                  </a:lnTo>
                  <a:lnTo>
                    <a:pt x="3458" y="1077"/>
                  </a:lnTo>
                  <a:lnTo>
                    <a:pt x="0" y="1077"/>
                  </a:lnTo>
                  <a:lnTo>
                    <a:pt x="0" y="0"/>
                  </a:lnTo>
                  <a:close/>
                </a:path>
                <a:path w="18535" h="1089">
                  <a:moveTo>
                    <a:pt x="3669" y="0"/>
                  </a:moveTo>
                  <a:lnTo>
                    <a:pt x="7127" y="0"/>
                  </a:lnTo>
                  <a:lnTo>
                    <a:pt x="7127" y="1077"/>
                  </a:lnTo>
                  <a:lnTo>
                    <a:pt x="3669" y="1077"/>
                  </a:lnTo>
                  <a:lnTo>
                    <a:pt x="3669" y="0"/>
                  </a:lnTo>
                  <a:close/>
                </a:path>
                <a:path w="18535" h="1089">
                  <a:moveTo>
                    <a:pt x="7276" y="0"/>
                  </a:moveTo>
                  <a:lnTo>
                    <a:pt x="10732" y="0"/>
                  </a:lnTo>
                  <a:lnTo>
                    <a:pt x="10732" y="1077"/>
                  </a:lnTo>
                  <a:lnTo>
                    <a:pt x="7276" y="1077"/>
                  </a:lnTo>
                  <a:lnTo>
                    <a:pt x="7276" y="0"/>
                  </a:lnTo>
                  <a:close/>
                </a:path>
                <a:path w="18535" h="1089">
                  <a:moveTo>
                    <a:pt x="10915" y="0"/>
                  </a:moveTo>
                  <a:lnTo>
                    <a:pt x="14373" y="0"/>
                  </a:lnTo>
                  <a:lnTo>
                    <a:pt x="14373" y="1077"/>
                  </a:lnTo>
                  <a:lnTo>
                    <a:pt x="10915" y="1077"/>
                  </a:lnTo>
                  <a:lnTo>
                    <a:pt x="10915" y="0"/>
                  </a:lnTo>
                  <a:close/>
                </a:path>
                <a:path w="18535" h="1089">
                  <a:moveTo>
                    <a:pt x="14560" y="11"/>
                  </a:moveTo>
                  <a:lnTo>
                    <a:pt x="18535" y="11"/>
                  </a:lnTo>
                  <a:lnTo>
                    <a:pt x="18535" y="1089"/>
                  </a:lnTo>
                  <a:lnTo>
                    <a:pt x="14560" y="1089"/>
                  </a:lnTo>
                  <a:lnTo>
                    <a:pt x="14560" y="11"/>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786" name="textbox 786"/>
          <p:cNvSpPr/>
          <p:nvPr/>
        </p:nvSpPr>
        <p:spPr>
          <a:xfrm>
            <a:off x="4979149" y="2657527"/>
            <a:ext cx="2104389" cy="2516504"/>
          </a:xfrm>
          <a:prstGeom prst="rect">
            <a:avLst/>
          </a:prstGeom>
        </p:spPr>
        <p:txBody>
          <a:bodyPr vert="horz" wrap="square" lIns="0" tIns="0" rIns="0" bIns="0"/>
          <a:lstStyle/>
          <a:p>
            <a:pPr algn="l" rtl="0" eaLnBrk="0">
              <a:lnSpc>
                <a:spcPct val="74778"/>
              </a:lnSpc>
              <a:tabLst/>
            </a:pPr>
            <a:endParaRPr lang="Arial" altLang="Arial" sz="100" dirty="0"/>
          </a:p>
          <a:p>
            <a:pPr marL="233679" algn="l" rtl="0" eaLnBrk="0">
              <a:lnSpc>
                <a:spcPct val="91000"/>
              </a:lnSpc>
              <a:tabLst/>
            </a:pPr>
            <a:r>
              <a:rPr sz="2000" kern="0" spc="-30" dirty="0">
                <a:solidFill>
                  <a:srgbClr val="FFFFFF">
                    <a:alpha val="100000"/>
                  </a:srgbClr>
                </a:solidFill>
                <a:latin typeface="Microsoft YaHei"/>
                <a:ea typeface="Microsoft YaHei"/>
                <a:cs typeface="Microsoft YaHei"/>
              </a:rPr>
              <a:t>3、慎择师友</a:t>
            </a:r>
            <a:endParaRPr lang="Microsoft YaHei" altLang="Microsoft YaHei" sz="2000" dirty="0"/>
          </a:p>
          <a:p>
            <a:pPr algn="l" rtl="0" eaLnBrk="0">
              <a:lnSpc>
                <a:spcPct val="134000"/>
              </a:lnSpc>
              <a:tabLst/>
            </a:pPr>
            <a:endParaRPr lang="Arial" altLang="Arial" sz="1000" dirty="0"/>
          </a:p>
          <a:p>
            <a:pPr algn="l" rtl="0" eaLnBrk="0">
              <a:lnSpc>
                <a:spcPct val="134000"/>
              </a:lnSpc>
              <a:tabLst/>
            </a:pPr>
            <a:endParaRPr lang="Arial" altLang="Arial" sz="1000" dirty="0"/>
          </a:p>
          <a:p>
            <a:pPr marL="12700" algn="l" rtl="0" eaLnBrk="0">
              <a:lnSpc>
                <a:spcPct val="86000"/>
              </a:lnSpc>
              <a:spcBef>
                <a:spcPts val="544"/>
              </a:spcBef>
              <a:tabLst/>
            </a:pPr>
            <a:r>
              <a:rPr sz="1800" kern="0" spc="50" dirty="0">
                <a:solidFill>
                  <a:srgbClr val="000000">
                    <a:alpha val="100000"/>
                  </a:srgbClr>
                </a:solidFill>
                <a:latin typeface="Microsoft YaHei"/>
                <a:ea typeface="Microsoft YaHei"/>
                <a:cs typeface="Microsoft YaHei"/>
              </a:rPr>
              <a:t>大凡敦厚忠信，能</a:t>
            </a:r>
            <a:endParaRPr lang="Microsoft YaHei" altLang="Microsoft YaHei" sz="1800" dirty="0"/>
          </a:p>
          <a:p>
            <a:pPr marL="12700" algn="l" rtl="0" eaLnBrk="0">
              <a:lnSpc>
                <a:spcPct val="136000"/>
              </a:lnSpc>
              <a:spcBef>
                <a:spcPts val="72"/>
              </a:spcBef>
              <a:tabLst/>
            </a:pPr>
            <a:r>
              <a:rPr sz="1800" kern="0" spc="-50" dirty="0">
                <a:solidFill>
                  <a:srgbClr val="000000">
                    <a:alpha val="100000"/>
                  </a:srgbClr>
                </a:solidFill>
                <a:latin typeface="Microsoft YaHei"/>
                <a:ea typeface="Microsoft YaHei"/>
                <a:cs typeface="Microsoft YaHei"/>
              </a:rPr>
              <a:t>攻吾过者，益友也。</a:t>
            </a:r>
            <a:r>
              <a:rPr sz="1800" kern="0" spc="2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其谄谀轻薄，傲慢</a:t>
            </a:r>
            <a:r>
              <a:rPr sz="1800" kern="0" spc="1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亵狎，导人为恶者，</a:t>
            </a:r>
            <a:r>
              <a:rPr sz="1800" kern="0" spc="20" dirty="0">
                <a:solidFill>
                  <a:srgbClr val="000000">
                    <a:alpha val="100000"/>
                  </a:srgbClr>
                </a:solidFill>
                <a:latin typeface="Microsoft YaHei"/>
                <a:ea typeface="Microsoft YaHei"/>
                <a:cs typeface="Microsoft YaHei"/>
              </a:rPr>
              <a:t>  </a:t>
            </a:r>
            <a:r>
              <a:rPr sz="1800" kern="0" spc="-40" dirty="0">
                <a:solidFill>
                  <a:srgbClr val="000000">
                    <a:alpha val="100000"/>
                  </a:srgbClr>
                </a:solidFill>
                <a:latin typeface="Microsoft YaHei"/>
                <a:ea typeface="Microsoft YaHei"/>
                <a:cs typeface="Microsoft YaHei"/>
              </a:rPr>
              <a:t>损友也，</a:t>
            </a:r>
            <a:endParaRPr lang="Microsoft YaHei" altLang="Microsoft YaHei" sz="1800" dirty="0"/>
          </a:p>
        </p:txBody>
      </p:sp>
      <p:pic>
        <p:nvPicPr>
          <p:cNvPr id="788" name="picture 788"/>
          <p:cNvPicPr>
            <a:picLocks noChangeAspect="1"/>
          </p:cNvPicPr>
          <p:nvPr/>
        </p:nvPicPr>
        <p:blipFill>
          <a:blip r:embed="rId3"/>
          <a:stretch>
            <a:fillRect/>
          </a:stretch>
        </p:blipFill>
        <p:spPr>
          <a:xfrm rot="21600000">
            <a:off x="328949" y="2695104"/>
            <a:ext cx="88079" cy="210638"/>
          </a:xfrm>
          <a:prstGeom prst="rect">
            <a:avLst/>
          </a:prstGeom>
        </p:spPr>
      </p:pic>
      <p:sp>
        <p:nvSpPr>
          <p:cNvPr id="790" name="textbox 790"/>
          <p:cNvSpPr/>
          <p:nvPr/>
        </p:nvSpPr>
        <p:spPr>
          <a:xfrm>
            <a:off x="313987" y="2656509"/>
            <a:ext cx="1928495" cy="2124075"/>
          </a:xfrm>
          <a:prstGeom prst="rect">
            <a:avLst/>
          </a:prstGeom>
        </p:spPr>
        <p:txBody>
          <a:bodyPr vert="horz" wrap="square" lIns="0" tIns="0" rIns="0" bIns="0"/>
          <a:lstStyle/>
          <a:p>
            <a:pPr algn="l" rtl="0" eaLnBrk="0">
              <a:lnSpc>
                <a:spcPct val="81587"/>
              </a:lnSpc>
              <a:tabLst/>
            </a:pPr>
            <a:endParaRPr lang="Arial" altLang="Arial" sz="100" dirty="0"/>
          </a:p>
          <a:p>
            <a:pPr marL="12700" algn="l" rtl="0" eaLnBrk="0">
              <a:lnSpc>
                <a:spcPct val="91000"/>
              </a:lnSpc>
              <a:tabLst/>
            </a:pPr>
            <a:r>
              <a:rPr sz="2000" kern="0" spc="-30" dirty="0">
                <a:solidFill>
                  <a:srgbClr val="FFFFFF">
                    <a:alpha val="100000"/>
                  </a:srgbClr>
                </a:solidFill>
                <a:latin typeface="Microsoft YaHei"/>
                <a:ea typeface="Microsoft YaHei"/>
                <a:cs typeface="Microsoft YaHei"/>
              </a:rPr>
              <a:t>1、重视蒙养教育</a:t>
            </a:r>
            <a:endParaRPr lang="Microsoft YaHei" altLang="Microsoft YaHei" sz="2000" dirty="0"/>
          </a:p>
          <a:p>
            <a:pPr algn="l" rtl="0" eaLnBrk="0">
              <a:lnSpc>
                <a:spcPct val="135000"/>
              </a:lnSpc>
              <a:tabLst/>
            </a:pPr>
            <a:endParaRPr lang="Arial" altLang="Arial" sz="1000" dirty="0"/>
          </a:p>
          <a:p>
            <a:pPr algn="l" rtl="0" eaLnBrk="0">
              <a:lnSpc>
                <a:spcPct val="135000"/>
              </a:lnSpc>
              <a:tabLst/>
            </a:pPr>
            <a:endParaRPr lang="Arial" altLang="Arial" sz="1000" dirty="0"/>
          </a:p>
          <a:p>
            <a:pPr marL="29209" algn="l" rtl="0" eaLnBrk="0">
              <a:lnSpc>
                <a:spcPct val="85000"/>
              </a:lnSpc>
              <a:spcBef>
                <a:spcPts val="544"/>
              </a:spcBef>
              <a:tabLst/>
            </a:pPr>
            <a:r>
              <a:rPr sz="1800" kern="0" spc="50" dirty="0">
                <a:solidFill>
                  <a:srgbClr val="000000">
                    <a:alpha val="100000"/>
                  </a:srgbClr>
                </a:solidFill>
                <a:latin typeface="Microsoft YaHei"/>
                <a:ea typeface="Microsoft YaHei"/>
                <a:cs typeface="Microsoft YaHei"/>
              </a:rPr>
              <a:t>小学和大学两个阶</a:t>
            </a:r>
            <a:endParaRPr lang="Microsoft YaHei" altLang="Microsoft YaHei" sz="1800" dirty="0"/>
          </a:p>
          <a:p>
            <a:pPr marL="28575" algn="l" rtl="0" eaLnBrk="0">
              <a:lnSpc>
                <a:spcPts val="2890"/>
              </a:lnSpc>
              <a:tabLst/>
            </a:pPr>
            <a:r>
              <a:rPr sz="1800" kern="0" spc="20" dirty="0">
                <a:solidFill>
                  <a:srgbClr val="000000">
                    <a:alpha val="100000"/>
                  </a:srgbClr>
                </a:solidFill>
                <a:latin typeface="Microsoft YaHei"/>
                <a:ea typeface="Microsoft YaHei"/>
                <a:cs typeface="Microsoft YaHei"/>
              </a:rPr>
              <a:t>段</a:t>
            </a:r>
            <a:endParaRPr lang="Microsoft YaHei" altLang="Microsoft YaHei" sz="1800" dirty="0"/>
          </a:p>
          <a:p>
            <a:pPr marL="36830" algn="l" rtl="0" eaLnBrk="0">
              <a:lnSpc>
                <a:spcPct val="85000"/>
              </a:lnSpc>
              <a:spcBef>
                <a:spcPts val="1096"/>
              </a:spcBef>
              <a:tabLst/>
            </a:pPr>
            <a:r>
              <a:rPr sz="1800" kern="0" spc="30" dirty="0">
                <a:solidFill>
                  <a:srgbClr val="000000">
                    <a:alpha val="100000"/>
                  </a:srgbClr>
                </a:solidFill>
                <a:latin typeface="Microsoft YaHei"/>
                <a:ea typeface="Microsoft YaHei"/>
                <a:cs typeface="Microsoft YaHei"/>
              </a:rPr>
              <a:t>8-15岁为蒙养教</a:t>
            </a:r>
            <a:endParaRPr lang="Microsoft YaHei" altLang="Microsoft YaHei" sz="1800" dirty="0"/>
          </a:p>
          <a:p>
            <a:pPr marL="31115" algn="l" rtl="0" eaLnBrk="0">
              <a:lnSpc>
                <a:spcPts val="2901"/>
              </a:lnSpc>
              <a:tabLst/>
            </a:pPr>
            <a:r>
              <a:rPr sz="1800" kern="0" spc="40" dirty="0">
                <a:solidFill>
                  <a:srgbClr val="000000">
                    <a:alpha val="100000"/>
                  </a:srgbClr>
                </a:solidFill>
                <a:latin typeface="Microsoft YaHei"/>
                <a:ea typeface="Microsoft YaHei"/>
                <a:cs typeface="Microsoft YaHei"/>
              </a:rPr>
              <a:t>育阶段</a:t>
            </a:r>
            <a:endParaRPr lang="Microsoft YaHei" altLang="Microsoft YaHei" sz="1800" dirty="0"/>
          </a:p>
        </p:txBody>
      </p:sp>
      <p:sp>
        <p:nvSpPr>
          <p:cNvPr id="792" name="textbox 792"/>
          <p:cNvSpPr/>
          <p:nvPr/>
        </p:nvSpPr>
        <p:spPr>
          <a:xfrm>
            <a:off x="9656940" y="3420534"/>
            <a:ext cx="2105025" cy="1366519"/>
          </a:xfrm>
          <a:prstGeom prst="rect">
            <a:avLst/>
          </a:prstGeom>
        </p:spPr>
        <p:txBody>
          <a:bodyPr vert="horz" wrap="square" lIns="0" tIns="0" rIns="0" bIns="0"/>
          <a:lstStyle/>
          <a:p>
            <a:pPr algn="l" rtl="0" eaLnBrk="0">
              <a:lnSpc>
                <a:spcPct val="87987"/>
              </a:lnSpc>
              <a:tabLst/>
            </a:pPr>
            <a:endParaRPr lang="Arial" altLang="Arial" sz="100" dirty="0"/>
          </a:p>
          <a:p>
            <a:pPr marL="14604" algn="l" rtl="0" eaLnBrk="0">
              <a:lnSpc>
                <a:spcPct val="85000"/>
              </a:lnSpc>
              <a:tabLst/>
            </a:pPr>
            <a:r>
              <a:rPr sz="1800" kern="0" spc="-100" dirty="0">
                <a:solidFill>
                  <a:srgbClr val="000000">
                    <a:alpha val="100000"/>
                  </a:srgbClr>
                </a:solidFill>
                <a:latin typeface="Microsoft YaHei"/>
                <a:ea typeface="Microsoft YaHei"/>
                <a:cs typeface="Microsoft YaHei"/>
              </a:rPr>
              <a:t>圣贤之嘉言懿行，</a:t>
            </a:r>
            <a:endParaRPr lang="Microsoft YaHei" altLang="Microsoft YaHei" sz="1800" dirty="0"/>
          </a:p>
          <a:p>
            <a:pPr marL="12700" algn="l" rtl="0" eaLnBrk="0">
              <a:lnSpc>
                <a:spcPts val="2888"/>
              </a:lnSpc>
              <a:tabLst/>
            </a:pPr>
            <a:r>
              <a:rPr sz="1800" kern="0" spc="50" dirty="0">
                <a:solidFill>
                  <a:srgbClr val="000000">
                    <a:alpha val="100000"/>
                  </a:srgbClr>
                </a:solidFill>
                <a:latin typeface="Microsoft YaHei"/>
                <a:ea typeface="Microsoft YaHei"/>
                <a:cs typeface="Microsoft YaHei"/>
              </a:rPr>
              <a:t>供模仿</a:t>
            </a:r>
            <a:endParaRPr lang="Microsoft YaHei" altLang="Microsoft YaHei" sz="1800" dirty="0"/>
          </a:p>
          <a:p>
            <a:pPr marL="13970" algn="l" rtl="0" eaLnBrk="0">
              <a:lnSpc>
                <a:spcPct val="85000"/>
              </a:lnSpc>
              <a:spcBef>
                <a:spcPts val="1090"/>
              </a:spcBef>
              <a:tabLst/>
            </a:pPr>
            <a:r>
              <a:rPr sz="1800" kern="0" spc="-90" dirty="0">
                <a:solidFill>
                  <a:srgbClr val="000000">
                    <a:alpha val="100000"/>
                  </a:srgbClr>
                </a:solidFill>
                <a:latin typeface="Microsoft YaHei"/>
                <a:ea typeface="Microsoft YaHei"/>
                <a:cs typeface="Microsoft YaHei"/>
              </a:rPr>
              <a:t>教师应指导、示范、</a:t>
            </a:r>
            <a:endParaRPr lang="Microsoft YaHei" altLang="Microsoft YaHei" sz="1800" dirty="0"/>
          </a:p>
          <a:p>
            <a:pPr marL="13970" algn="l" rtl="0" eaLnBrk="0">
              <a:lnSpc>
                <a:spcPts val="2901"/>
              </a:lnSpc>
              <a:tabLst/>
            </a:pPr>
            <a:r>
              <a:rPr sz="1800" kern="0" spc="50" dirty="0">
                <a:solidFill>
                  <a:srgbClr val="000000">
                    <a:alpha val="100000"/>
                  </a:srgbClr>
                </a:solidFill>
                <a:latin typeface="Microsoft YaHei"/>
                <a:ea typeface="Microsoft YaHei"/>
                <a:cs typeface="Microsoft YaHei"/>
              </a:rPr>
              <a:t>适时启发</a:t>
            </a:r>
            <a:endParaRPr lang="Microsoft YaHei" altLang="Microsoft YaHei" sz="1800" dirty="0"/>
          </a:p>
        </p:txBody>
      </p:sp>
      <p:sp>
        <p:nvSpPr>
          <p:cNvPr id="794" name="path"/>
          <p:cNvSpPr/>
          <p:nvPr/>
        </p:nvSpPr>
        <p:spPr>
          <a:xfrm>
            <a:off x="1458465" y="1135379"/>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796" name="textbox 796"/>
          <p:cNvSpPr/>
          <p:nvPr/>
        </p:nvSpPr>
        <p:spPr>
          <a:xfrm>
            <a:off x="1562379" y="551833"/>
            <a:ext cx="3054350" cy="964564"/>
          </a:xfrm>
          <a:prstGeom prst="rect">
            <a:avLst/>
          </a:prstGeom>
        </p:spPr>
        <p:txBody>
          <a:bodyPr vert="horz" wrap="square" lIns="0" tIns="0" rIns="0" bIns="0"/>
          <a:lstStyle/>
          <a:p>
            <a:pPr algn="l" rtl="0" eaLnBrk="0">
              <a:lnSpc>
                <a:spcPct val="75463"/>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朱熹的儿童教育思想</a:t>
            </a:r>
            <a:endParaRPr lang="Microsoft YaHei" altLang="Microsoft YaHei" sz="2400" dirty="0"/>
          </a:p>
          <a:p>
            <a:pPr algn="l" rtl="0" eaLnBrk="0">
              <a:lnSpc>
                <a:spcPct val="164000"/>
              </a:lnSpc>
              <a:tabLst/>
            </a:pPr>
            <a:endParaRPr lang="Arial" altLang="Arial" sz="1000" dirty="0"/>
          </a:p>
          <a:p>
            <a:pPr algn="l" rtl="0" eaLnBrk="0">
              <a:lnSpc>
                <a:spcPct val="100000"/>
              </a:lnSpc>
              <a:tabLst/>
            </a:pPr>
            <a:endParaRPr lang="Arial" altLang="Arial" sz="500" dirty="0"/>
          </a:p>
          <a:p>
            <a:pPr algn="r" rtl="0" eaLnBrk="0">
              <a:lnSpc>
                <a:spcPct val="92000"/>
              </a:lnSpc>
              <a:spcBef>
                <a:spcPts val="4"/>
              </a:spcBef>
              <a:tabLst/>
            </a:pPr>
            <a:r>
              <a:rPr sz="1800" kern="0" spc="-70" dirty="0">
                <a:solidFill>
                  <a:srgbClr val="FFFFFF">
                    <a:alpha val="100000"/>
                  </a:srgbClr>
                </a:solidFill>
                <a:latin typeface="Microsoft YaHei"/>
                <a:ea typeface="Microsoft YaHei"/>
                <a:cs typeface="Microsoft YaHei"/>
              </a:rPr>
              <a:t>二、</a:t>
            </a:r>
            <a:r>
              <a:rPr sz="1800" kern="0" spc="20" dirty="0">
                <a:solidFill>
                  <a:srgbClr val="FFFFFF">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朱熹儿童教育思想</a:t>
            </a:r>
            <a:endParaRPr lang="Microsoft YaHei" altLang="Microsoft YaHei" sz="2000" dirty="0"/>
          </a:p>
        </p:txBody>
      </p:sp>
      <p:sp>
        <p:nvSpPr>
          <p:cNvPr id="798" name="textbox 798"/>
          <p:cNvSpPr/>
          <p:nvPr/>
        </p:nvSpPr>
        <p:spPr>
          <a:xfrm>
            <a:off x="7289144" y="3412899"/>
            <a:ext cx="1913889" cy="1390650"/>
          </a:xfrm>
          <a:prstGeom prst="rect">
            <a:avLst/>
          </a:prstGeom>
        </p:spPr>
        <p:txBody>
          <a:bodyPr vert="horz" wrap="square" lIns="0" tIns="0" rIns="0" bIns="0"/>
          <a:lstStyle/>
          <a:p>
            <a:pPr algn="l" rtl="0" eaLnBrk="0">
              <a:lnSpc>
                <a:spcPct val="80236"/>
              </a:lnSpc>
              <a:tabLst/>
            </a:pPr>
            <a:endParaRPr lang="Arial" altLang="Arial" sz="100" dirty="0"/>
          </a:p>
          <a:p>
            <a:pPr marL="14604" algn="l" rtl="0" eaLnBrk="0">
              <a:lnSpc>
                <a:spcPct val="85000"/>
              </a:lnSpc>
              <a:tabLst/>
            </a:pPr>
            <a:r>
              <a:rPr sz="1800" kern="0" spc="50" dirty="0">
                <a:solidFill>
                  <a:srgbClr val="000000">
                    <a:alpha val="100000"/>
                  </a:srgbClr>
                </a:solidFill>
                <a:latin typeface="Microsoft YaHei"/>
                <a:ea typeface="Microsoft YaHei"/>
                <a:cs typeface="Microsoft YaHei"/>
              </a:rPr>
              <a:t>洒扫应对进退之节</a:t>
            </a:r>
            <a:endParaRPr lang="Microsoft YaHei" altLang="Microsoft YaHei" sz="1800" dirty="0"/>
          </a:p>
          <a:p>
            <a:pPr marL="12700" indent="1905" algn="l" rtl="0" eaLnBrk="0">
              <a:lnSpc>
                <a:spcPct val="137000"/>
              </a:lnSpc>
              <a:spcBef>
                <a:spcPts val="39"/>
              </a:spcBef>
              <a:tabLst/>
            </a:pPr>
            <a:r>
              <a:rPr sz="1800" kern="0" spc="50" dirty="0">
                <a:solidFill>
                  <a:srgbClr val="000000">
                    <a:alpha val="100000"/>
                  </a:srgbClr>
                </a:solidFill>
                <a:latin typeface="Microsoft YaHei"/>
                <a:ea typeface="Microsoft YaHei"/>
                <a:cs typeface="Microsoft YaHei"/>
              </a:rPr>
              <a:t>礼乐射御书数之文</a:t>
            </a:r>
            <a:r>
              <a:rPr sz="1800" kern="0" spc="3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爱亲敬长隆师亲友 </a:t>
            </a:r>
            <a:r>
              <a:rPr sz="1800" kern="0" spc="40" dirty="0">
                <a:solidFill>
                  <a:srgbClr val="000000">
                    <a:alpha val="100000"/>
                  </a:srgbClr>
                </a:solidFill>
                <a:latin typeface="Microsoft YaHei"/>
                <a:ea typeface="Microsoft YaHei"/>
                <a:cs typeface="Microsoft YaHei"/>
              </a:rPr>
              <a:t>之道</a:t>
            </a:r>
            <a:endParaRPr lang="Microsoft YaHei" altLang="Microsoft YaHei" sz="1800" dirty="0"/>
          </a:p>
        </p:txBody>
      </p:sp>
      <p:sp>
        <p:nvSpPr>
          <p:cNvPr id="800" name="textbox 800"/>
          <p:cNvSpPr/>
          <p:nvPr/>
        </p:nvSpPr>
        <p:spPr>
          <a:xfrm>
            <a:off x="2653004" y="2656254"/>
            <a:ext cx="1935479" cy="1039494"/>
          </a:xfrm>
          <a:prstGeom prst="rect">
            <a:avLst/>
          </a:prstGeom>
        </p:spPr>
        <p:txBody>
          <a:bodyPr vert="horz" wrap="square" lIns="0" tIns="0" rIns="0" bIns="0"/>
          <a:lstStyle/>
          <a:p>
            <a:pPr algn="l" rtl="0" eaLnBrk="0">
              <a:lnSpc>
                <a:spcPct val="83258"/>
              </a:lnSpc>
              <a:tabLst/>
            </a:pPr>
            <a:endParaRPr lang="Arial" altLang="Arial" sz="100" dirty="0"/>
          </a:p>
          <a:p>
            <a:pPr marL="12700" algn="l" rtl="0" eaLnBrk="0">
              <a:lnSpc>
                <a:spcPct val="91000"/>
              </a:lnSpc>
              <a:tabLst/>
            </a:pPr>
            <a:r>
              <a:rPr sz="2000" kern="0" spc="-20" dirty="0">
                <a:solidFill>
                  <a:srgbClr val="FFFFFF">
                    <a:alpha val="100000"/>
                  </a:srgbClr>
                </a:solidFill>
                <a:latin typeface="Microsoft YaHei"/>
                <a:ea typeface="Microsoft YaHei"/>
                <a:cs typeface="Microsoft YaHei"/>
              </a:rPr>
              <a:t>2、重视道德教育</a:t>
            </a:r>
            <a:endParaRPr lang="Microsoft YaHei" altLang="Microsoft YaHei" sz="2000" dirty="0"/>
          </a:p>
          <a:p>
            <a:pPr algn="l" rtl="0" eaLnBrk="0">
              <a:lnSpc>
                <a:spcPct val="135000"/>
              </a:lnSpc>
              <a:tabLst/>
            </a:pPr>
            <a:endParaRPr lang="Arial" altLang="Arial" sz="1000" dirty="0"/>
          </a:p>
          <a:p>
            <a:pPr algn="l" rtl="0" eaLnBrk="0">
              <a:lnSpc>
                <a:spcPct val="135000"/>
              </a:lnSpc>
              <a:tabLst/>
            </a:pPr>
            <a:endParaRPr lang="Arial" altLang="Arial" sz="1000" dirty="0"/>
          </a:p>
          <a:p>
            <a:pPr algn="l" rtl="0" eaLnBrk="0">
              <a:lnSpc>
                <a:spcPct val="114000"/>
              </a:lnSpc>
              <a:tabLst/>
            </a:pPr>
            <a:endParaRPr lang="Arial" altLang="Arial" sz="400" dirty="0"/>
          </a:p>
          <a:p>
            <a:pPr marL="63500" algn="l" rtl="0" eaLnBrk="0">
              <a:lnSpc>
                <a:spcPct val="93000"/>
              </a:lnSpc>
              <a:spcBef>
                <a:spcPts val="4"/>
              </a:spcBef>
              <a:tabLst/>
            </a:pPr>
            <a:r>
              <a:rPr sz="1800" kern="0" spc="30" dirty="0">
                <a:solidFill>
                  <a:srgbClr val="7F7F7F">
                    <a:alpha val="100000"/>
                  </a:srgbClr>
                </a:solidFill>
                <a:latin typeface="Microsoft YaHei"/>
                <a:ea typeface="Microsoft YaHei"/>
                <a:cs typeface="Microsoft YaHei"/>
              </a:rPr>
              <a:t>明人伦，养圣贤</a:t>
            </a:r>
            <a:endParaRPr lang="Microsoft YaHei" altLang="Microsoft YaHei" sz="1800" dirty="0"/>
          </a:p>
        </p:txBody>
      </p:sp>
      <p:sp>
        <p:nvSpPr>
          <p:cNvPr id="802" name="textbox 80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80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806" name="textbox 806"/>
          <p:cNvSpPr/>
          <p:nvPr/>
        </p:nvSpPr>
        <p:spPr>
          <a:xfrm>
            <a:off x="7214167" y="2656509"/>
            <a:ext cx="4813300" cy="309879"/>
          </a:xfrm>
          <a:prstGeom prst="rect">
            <a:avLst/>
          </a:prstGeom>
        </p:spPr>
        <p:txBody>
          <a:bodyPr vert="horz" wrap="square" lIns="0" tIns="0" rIns="0" bIns="0"/>
          <a:lstStyle/>
          <a:p>
            <a:pPr algn="l" rtl="0" eaLnBrk="0">
              <a:lnSpc>
                <a:spcPct val="87040"/>
              </a:lnSpc>
              <a:tabLst/>
            </a:pPr>
            <a:endParaRPr lang="Arial" altLang="Arial" sz="100" dirty="0"/>
          </a:p>
          <a:p>
            <a:pPr marL="12700" algn="l" rtl="0" eaLnBrk="0">
              <a:lnSpc>
                <a:spcPct val="93000"/>
              </a:lnSpc>
              <a:tabLst/>
            </a:pPr>
            <a:r>
              <a:rPr sz="2000" kern="0" spc="-30" dirty="0">
                <a:solidFill>
                  <a:srgbClr val="FFFFFF">
                    <a:alpha val="100000"/>
                  </a:srgbClr>
                </a:solidFill>
                <a:latin typeface="Microsoft YaHei"/>
                <a:ea typeface="Microsoft YaHei"/>
                <a:cs typeface="Microsoft YaHei"/>
              </a:rPr>
              <a:t>4、强调学“眼前事”5、提倡正</a:t>
            </a:r>
            <a:r>
              <a:rPr sz="2000" kern="0" spc="-40" dirty="0">
                <a:solidFill>
                  <a:srgbClr val="FFFFFF">
                    <a:alpha val="100000"/>
                  </a:srgbClr>
                </a:solidFill>
                <a:latin typeface="Microsoft YaHei"/>
                <a:ea typeface="Microsoft YaHei"/>
                <a:cs typeface="Microsoft YaHei"/>
              </a:rPr>
              <a:t>面教育为主</a:t>
            </a:r>
            <a:endParaRPr lang="Microsoft YaHei" altLang="Microsoft YaHei" sz="2000" dirty="0"/>
          </a:p>
        </p:txBody>
      </p:sp>
      <p:grpSp>
        <p:nvGrpSpPr>
          <p:cNvPr id="104" name="group 104"/>
          <p:cNvGrpSpPr/>
          <p:nvPr/>
        </p:nvGrpSpPr>
        <p:grpSpPr>
          <a:xfrm rot="21600000">
            <a:off x="1584025" y="181482"/>
            <a:ext cx="2435489" cy="199231"/>
            <a:chOff x="0" y="0"/>
            <a:chExt cx="2435489" cy="199231"/>
          </a:xfrm>
        </p:grpSpPr>
        <p:pic>
          <p:nvPicPr>
            <p:cNvPr id="808" name="picture 808"/>
            <p:cNvPicPr>
              <a:picLocks noChangeAspect="1"/>
            </p:cNvPicPr>
            <p:nvPr/>
          </p:nvPicPr>
          <p:blipFill>
            <a:blip r:embed="rId4"/>
            <a:stretch>
              <a:fillRect/>
            </a:stretch>
          </p:blipFill>
          <p:spPr>
            <a:xfrm rot="21600000">
              <a:off x="13273" y="11350"/>
              <a:ext cx="2422216" cy="187880"/>
            </a:xfrm>
            <a:prstGeom prst="rect">
              <a:avLst/>
            </a:prstGeom>
          </p:spPr>
        </p:pic>
        <p:sp>
          <p:nvSpPr>
            <p:cNvPr id="810" name="textbox 810"/>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81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8"/>
          <p:cNvPicPr>
            <a:picLocks noChangeAspect="1"/>
          </p:cNvPicPr>
          <p:nvPr/>
        </p:nvPicPr>
        <p:blipFill>
          <a:blip r:embed="rId2"/>
          <a:stretch>
            <a:fillRect/>
          </a:stretch>
        </p:blipFill>
        <p:spPr>
          <a:xfrm rot="21600000">
            <a:off x="0" y="0"/>
            <a:ext cx="12192000" cy="6858000"/>
          </a:xfrm>
          <a:prstGeom prst="rect">
            <a:avLst/>
          </a:prstGeom>
        </p:spPr>
      </p:pic>
      <p:sp>
        <p:nvSpPr>
          <p:cNvPr id="3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32" name="textbox 32"/>
          <p:cNvSpPr/>
          <p:nvPr/>
        </p:nvSpPr>
        <p:spPr>
          <a:xfrm>
            <a:off x="1501964" y="4215549"/>
            <a:ext cx="4339590" cy="622300"/>
          </a:xfrm>
          <a:prstGeom prst="rect">
            <a:avLst/>
          </a:prstGeom>
        </p:spPr>
        <p:txBody>
          <a:bodyPr vert="horz" wrap="square" lIns="0" tIns="0" rIns="0" bIns="0"/>
          <a:lstStyle/>
          <a:p>
            <a:pPr algn="l" rtl="0" eaLnBrk="0">
              <a:lnSpc>
                <a:spcPct val="89307"/>
              </a:lnSpc>
              <a:tabLst/>
            </a:pPr>
            <a:endParaRPr lang="Arial" altLang="Arial" sz="100" dirty="0"/>
          </a:p>
          <a:p>
            <a:pPr marL="12700" algn="l" rtl="0" eaLnBrk="0">
              <a:lnSpc>
                <a:spcPct val="93000"/>
              </a:lnSpc>
              <a:tabLst>
                <a:tab pos="186689" algn="l"/>
              </a:tabLst>
            </a:pPr>
            <a:r>
              <a:rPr sz="1700" kern="0" spc="0" dirty="0">
                <a:solidFill>
                  <a:srgbClr val="00B075">
                    <a:alpha val="100000"/>
                  </a:srgbClr>
                </a:solidFill>
                <a:latin typeface="Calibri"/>
                <a:ea typeface="Calibri"/>
                <a:cs typeface="Calibri"/>
              </a:rPr>
              <a:t>	</a:t>
            </a:r>
            <a:r>
              <a:rPr sz="2700" b="1" kern="0" spc="0" baseline="-17362" dirty="0">
                <a:solidFill>
                  <a:srgbClr val="00B075">
                    <a:alpha val="100000"/>
                  </a:srgbClr>
                </a:solidFill>
                <a:latin typeface="Calibri"/>
                <a:ea typeface="Calibri"/>
                <a:cs typeface="Calibri"/>
              </a:rPr>
              <a:t>04</a:t>
            </a:r>
            <a:r>
              <a:rPr sz="1700" b="1" kern="0" spc="0" dirty="0">
                <a:solidFill>
                  <a:srgbClr val="00B075">
                    <a:alpha val="100000"/>
                  </a:srgbClr>
                </a:solidFill>
                <a:latin typeface="Calibri"/>
                <a:ea typeface="Calibri"/>
                <a:cs typeface="Calibri"/>
              </a:rPr>
              <a:t>       </a:t>
            </a:r>
            <a:r>
              <a:rPr sz="2000" kern="0" spc="0" dirty="0">
                <a:solidFill>
                  <a:srgbClr val="000000">
                    <a:alpha val="100000"/>
                  </a:srgbClr>
                </a:solidFill>
                <a:latin typeface="Microsoft YaHei"/>
                <a:ea typeface="Microsoft YaHei"/>
                <a:cs typeface="Microsoft YaHei"/>
              </a:rPr>
              <a:t>第四章</a:t>
            </a:r>
            <a:r>
              <a:rPr sz="2000" kern="0" spc="7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中国共产党领导下的革</a:t>
            </a:r>
            <a:endParaRPr lang="Microsoft YaHei" altLang="Microsoft YaHei" sz="2000" dirty="0"/>
          </a:p>
          <a:p>
            <a:pPr marL="217804" algn="l" rtl="0" eaLnBrk="0">
              <a:lnSpc>
                <a:spcPct val="91000"/>
              </a:lnSpc>
              <a:spcBef>
                <a:spcPts val="174"/>
              </a:spcBef>
              <a:tabLst>
                <a:tab pos="777240" algn="l"/>
                <a:tab pos="4326254" algn="l"/>
              </a:tabLst>
            </a:pPr>
            <a:r>
              <a:rPr sz="2000" u="sng" kern="0" spc="0" dirty="0">
                <a:solidFill>
                  <a:srgbClr val="000000">
                    <a:alpha val="100000"/>
                  </a:srgbClr>
                </a:solidFill>
                <a:uFill>
                  <a:solidFill>
                    <a:srgbClr val="00B075"/>
                  </a:solidFill>
                </a:uFill>
                <a:latin typeface="Microsoft YaHei"/>
                <a:ea typeface="Microsoft YaHei"/>
                <a:cs typeface="Microsoft YaHei"/>
                <a:hlinkClick r:id="rId3"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2000" u="sng" kern="0" spc="-10" dirty="0">
                <a:solidFill>
                  <a:srgbClr val="000000">
                    <a:alpha val="100000"/>
                  </a:srgbClr>
                </a:solidFill>
                <a:uFill>
                  <a:solidFill>
                    <a:srgbClr val="00B075"/>
                  </a:solidFill>
                </a:uFill>
                <a:latin typeface="Microsoft YaHei"/>
                <a:ea typeface="Microsoft YaHei"/>
                <a:cs typeface="Microsoft YaHei"/>
                <a:hlinkClick r:id="rId3"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命根据地学前教育</a:t>
            </a:r>
            <a:r>
              <a:rPr sz="2000" u="sng" kern="0" spc="0" dirty="0">
                <a:solidFill>
                  <a:srgbClr val="000000">
                    <a:alpha val="100000"/>
                  </a:srgbClr>
                </a:solidFill>
                <a:uFill>
                  <a:solidFill>
                    <a:srgbClr val="00B075"/>
                  </a:solidFill>
                </a:uFill>
                <a:latin typeface="Microsoft YaHei"/>
                <a:ea typeface="Microsoft YaHei"/>
                <a:cs typeface="Microsoft YaHei"/>
                <a:hlinkClick r:id="rId3"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endParaRPr lang="Microsoft YaHei" altLang="Microsoft YaHei" sz="2000" dirty="0"/>
          </a:p>
        </p:txBody>
      </p:sp>
      <p:sp>
        <p:nvSpPr>
          <p:cNvPr id="34" name="textbox 34"/>
          <p:cNvSpPr/>
          <p:nvPr/>
        </p:nvSpPr>
        <p:spPr>
          <a:xfrm>
            <a:off x="1501964" y="4976876"/>
            <a:ext cx="4497704" cy="5607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212"/>
              </a:lnSpc>
              <a:tabLst>
                <a:tab pos="186689" algn="l"/>
              </a:tabLst>
            </a:pPr>
            <a:r>
              <a:rPr sz="1800" kern="0" spc="0" dirty="0">
                <a:solidFill>
                  <a:srgbClr val="00B075">
                    <a:alpha val="100000"/>
                  </a:srgbClr>
                </a:solidFill>
                <a:latin typeface="Calibri"/>
                <a:ea typeface="Calibri"/>
                <a:cs typeface="Calibri"/>
              </a:rPr>
              <a:t>	</a:t>
            </a:r>
            <a:r>
              <a:rPr sz="1800" b="1" kern="0" spc="70" dirty="0">
                <a:solidFill>
                  <a:srgbClr val="00B075">
                    <a:alpha val="100000"/>
                  </a:srgbClr>
                </a:solidFill>
                <a:latin typeface="Calibri"/>
                <a:ea typeface="Calibri"/>
                <a:cs typeface="Calibri"/>
              </a:rPr>
              <a:t>05</a:t>
            </a:r>
            <a:r>
              <a:rPr sz="1800" b="1" kern="0" spc="130" dirty="0">
                <a:solidFill>
                  <a:srgbClr val="00B075">
                    <a:alpha val="100000"/>
                  </a:srgbClr>
                </a:solidFill>
                <a:latin typeface="Calibri"/>
                <a:ea typeface="Calibri"/>
                <a:cs typeface="Calibri"/>
              </a:rPr>
              <a:t>   </a:t>
            </a:r>
            <a:r>
              <a:rPr sz="2000" kern="0" spc="70" dirty="0">
                <a:solidFill>
                  <a:srgbClr val="000000">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第五章  中国近</a:t>
            </a:r>
            <a:r>
              <a:rPr sz="2000" kern="0" spc="60" dirty="0">
                <a:solidFill>
                  <a:srgbClr val="000000">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现代学前教育思想</a:t>
            </a:r>
            <a:endParaRPr lang="Microsoft YaHei" altLang="Microsoft YaHei" sz="2000" dirty="0"/>
          </a:p>
        </p:txBody>
      </p:sp>
      <p:sp>
        <p:nvSpPr>
          <p:cNvPr id="36" name="textbox 36"/>
          <p:cNvSpPr/>
          <p:nvPr/>
        </p:nvSpPr>
        <p:spPr>
          <a:xfrm>
            <a:off x="6839428" y="4880864"/>
            <a:ext cx="4447540" cy="5607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212"/>
              </a:lnSpc>
              <a:tabLst>
                <a:tab pos="194945" algn="l"/>
              </a:tabLst>
            </a:pPr>
            <a:r>
              <a:rPr sz="1700" kern="0" spc="0" dirty="0">
                <a:solidFill>
                  <a:srgbClr val="00B075">
                    <a:alpha val="100000"/>
                  </a:srgbClr>
                </a:solidFill>
                <a:latin typeface="Calibri"/>
                <a:ea typeface="Calibri"/>
                <a:cs typeface="Calibri"/>
              </a:rPr>
              <a:t>	</a:t>
            </a:r>
            <a:r>
              <a:rPr sz="2700" b="1" kern="0" spc="70" baseline="-1638" dirty="0">
                <a:solidFill>
                  <a:srgbClr val="00B075">
                    <a:alpha val="100000"/>
                  </a:srgbClr>
                </a:solidFill>
                <a:latin typeface="Calibri"/>
                <a:ea typeface="Calibri"/>
                <a:cs typeface="Calibri"/>
              </a:rPr>
              <a:t>11</a:t>
            </a:r>
            <a:r>
              <a:rPr sz="1700" b="1" kern="0" spc="70" dirty="0">
                <a:solidFill>
                  <a:srgbClr val="00B075">
                    <a:alpha val="100000"/>
                  </a:srgbClr>
                </a:solidFill>
                <a:latin typeface="Calibri"/>
                <a:ea typeface="Calibri"/>
                <a:cs typeface="Calibri"/>
              </a:rPr>
              <a:t>    </a:t>
            </a:r>
            <a:r>
              <a:rPr sz="2000" kern="0" spc="70" dirty="0">
                <a:solidFill>
                  <a:srgbClr val="000000">
                    <a:alpha val="100000"/>
                  </a:srgbClr>
                </a:solidFill>
                <a:latin typeface="Microsoft YaHei"/>
                <a:ea typeface="Microsoft YaHei"/>
                <a:cs typeface="Microsoft YaHei"/>
                <a:hlinkClick r:id="rId5"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第十一章 外国现代学前教育</a:t>
            </a:r>
            <a:r>
              <a:rPr sz="2000" kern="0" spc="60" dirty="0">
                <a:solidFill>
                  <a:srgbClr val="000000">
                    <a:alpha val="100000"/>
                  </a:srgbClr>
                </a:solidFill>
                <a:latin typeface="Microsoft YaHei"/>
                <a:ea typeface="Microsoft YaHei"/>
                <a:cs typeface="Microsoft YaHei"/>
                <a:hlinkClick r:id="rId5"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发展</a:t>
            </a:r>
            <a:endParaRPr lang="Microsoft YaHei" altLang="Microsoft YaHei" sz="2000" dirty="0"/>
          </a:p>
        </p:txBody>
      </p:sp>
      <p:sp>
        <p:nvSpPr>
          <p:cNvPr id="38" name="textbox 38"/>
          <p:cNvSpPr/>
          <p:nvPr/>
        </p:nvSpPr>
        <p:spPr>
          <a:xfrm>
            <a:off x="6839428" y="2639059"/>
            <a:ext cx="4342765" cy="5607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212"/>
              </a:lnSpc>
              <a:tabLst>
                <a:tab pos="184785" algn="l"/>
              </a:tabLst>
            </a:pPr>
            <a:r>
              <a:rPr sz="1800" kern="0" spc="0" dirty="0">
                <a:solidFill>
                  <a:srgbClr val="00B075">
                    <a:alpha val="100000"/>
                  </a:srgbClr>
                </a:solidFill>
                <a:latin typeface="Calibri"/>
                <a:ea typeface="Calibri"/>
                <a:cs typeface="Calibri"/>
              </a:rPr>
              <a:t>	</a:t>
            </a:r>
            <a:r>
              <a:rPr sz="1800" b="1" kern="0" spc="70" dirty="0">
                <a:solidFill>
                  <a:srgbClr val="00B075">
                    <a:alpha val="100000"/>
                  </a:srgbClr>
                </a:solidFill>
                <a:latin typeface="Calibri"/>
                <a:ea typeface="Calibri"/>
                <a:cs typeface="Calibri"/>
              </a:rPr>
              <a:t>08     </a:t>
            </a:r>
            <a:r>
              <a:rPr sz="2000" kern="0" spc="70" dirty="0">
                <a:solidFill>
                  <a:srgbClr val="000000">
                    <a:alpha val="100000"/>
                  </a:srgbClr>
                </a:solidFill>
                <a:latin typeface="Microsoft YaHei"/>
                <a:ea typeface="Microsoft YaHei"/>
                <a:cs typeface="Microsoft YaHei"/>
                <a:hlinkClick r:id="rId6"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第八章  外国古代学前教育思想</a:t>
            </a:r>
            <a:endParaRPr lang="Microsoft YaHei" altLang="Microsoft YaHei" sz="2000" dirty="0"/>
          </a:p>
        </p:txBody>
      </p:sp>
      <p:sp>
        <p:nvSpPr>
          <p:cNvPr id="40" name="textbox 40"/>
          <p:cNvSpPr/>
          <p:nvPr/>
        </p:nvSpPr>
        <p:spPr>
          <a:xfrm>
            <a:off x="6839428" y="4227067"/>
            <a:ext cx="4267834" cy="5607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212"/>
              </a:lnSpc>
              <a:tabLst>
                <a:tab pos="194945" algn="l"/>
              </a:tabLst>
            </a:pPr>
            <a:r>
              <a:rPr sz="1700" kern="0" spc="0" dirty="0">
                <a:solidFill>
                  <a:srgbClr val="00B075">
                    <a:alpha val="100000"/>
                  </a:srgbClr>
                </a:solidFill>
                <a:latin typeface="Calibri"/>
                <a:ea typeface="Calibri"/>
                <a:cs typeface="Calibri"/>
              </a:rPr>
              <a:t>	</a:t>
            </a:r>
            <a:r>
              <a:rPr sz="2700" b="1" kern="0" spc="70" baseline="35016" dirty="0">
                <a:solidFill>
                  <a:srgbClr val="00B075">
                    <a:alpha val="100000"/>
                  </a:srgbClr>
                </a:solidFill>
                <a:latin typeface="Calibri"/>
                <a:ea typeface="Calibri"/>
                <a:cs typeface="Calibri"/>
              </a:rPr>
              <a:t>10</a:t>
            </a:r>
            <a:r>
              <a:rPr sz="1700" b="1" kern="0" spc="70" dirty="0">
                <a:solidFill>
                  <a:srgbClr val="00B075">
                    <a:alpha val="100000"/>
                  </a:srgbClr>
                </a:solidFill>
                <a:latin typeface="Calibri"/>
                <a:ea typeface="Calibri"/>
                <a:cs typeface="Calibri"/>
              </a:rPr>
              <a:t>    </a:t>
            </a:r>
            <a:r>
              <a:rPr sz="2000" kern="0" spc="70" dirty="0">
                <a:solidFill>
                  <a:srgbClr val="000000">
                    <a:alpha val="100000"/>
                  </a:srgbClr>
                </a:solidFill>
                <a:latin typeface="Microsoft YaHei"/>
                <a:ea typeface="Microsoft YaHei"/>
                <a:cs typeface="Microsoft YaHei"/>
                <a:hlinkClick r:id="rId7"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第十章  外国近代学前教</a:t>
            </a:r>
            <a:r>
              <a:rPr sz="2000" kern="0" spc="60" dirty="0">
                <a:solidFill>
                  <a:srgbClr val="000000">
                    <a:alpha val="100000"/>
                  </a:srgbClr>
                </a:solidFill>
                <a:latin typeface="Microsoft YaHei"/>
                <a:ea typeface="Microsoft YaHei"/>
                <a:cs typeface="Microsoft YaHei"/>
                <a:hlinkClick r:id="rId7"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育思想</a:t>
            </a:r>
            <a:endParaRPr lang="Microsoft YaHei" altLang="Microsoft YaHei" sz="2000" dirty="0"/>
          </a:p>
        </p:txBody>
      </p:sp>
      <p:sp>
        <p:nvSpPr>
          <p:cNvPr id="42" name="textbox 42"/>
          <p:cNvSpPr/>
          <p:nvPr/>
        </p:nvSpPr>
        <p:spPr>
          <a:xfrm>
            <a:off x="1501964" y="2639059"/>
            <a:ext cx="4243070" cy="5607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212"/>
              </a:lnSpc>
              <a:tabLst>
                <a:tab pos="186689" algn="l"/>
              </a:tabLst>
            </a:pPr>
            <a:r>
              <a:rPr sz="1800" kern="0" spc="0" dirty="0">
                <a:solidFill>
                  <a:srgbClr val="00B075">
                    <a:alpha val="100000"/>
                  </a:srgbClr>
                </a:solidFill>
                <a:latin typeface="Calibri"/>
                <a:ea typeface="Calibri"/>
                <a:cs typeface="Calibri"/>
              </a:rPr>
              <a:t>	</a:t>
            </a:r>
            <a:r>
              <a:rPr sz="1800" b="1" kern="0" spc="70" dirty="0">
                <a:solidFill>
                  <a:srgbClr val="00B075">
                    <a:alpha val="100000"/>
                  </a:srgbClr>
                </a:solidFill>
                <a:latin typeface="Calibri"/>
                <a:ea typeface="Calibri"/>
                <a:cs typeface="Calibri"/>
              </a:rPr>
              <a:t>02</a:t>
            </a:r>
            <a:r>
              <a:rPr sz="1800" b="1" kern="0" spc="130" dirty="0">
                <a:solidFill>
                  <a:srgbClr val="00B075">
                    <a:alpha val="100000"/>
                  </a:srgbClr>
                </a:solidFill>
                <a:latin typeface="Calibri"/>
                <a:ea typeface="Calibri"/>
                <a:cs typeface="Calibri"/>
              </a:rPr>
              <a:t>   </a:t>
            </a:r>
            <a:r>
              <a:rPr sz="2000" kern="0" spc="70" dirty="0">
                <a:solidFill>
                  <a:srgbClr val="000000">
                    <a:alpha val="100000"/>
                  </a:srgbClr>
                </a:solidFill>
                <a:latin typeface="Microsoft YaHei"/>
                <a:ea typeface="Microsoft YaHei"/>
                <a:cs typeface="Microsoft YaHei"/>
                <a:hlinkClick r:id="rId8"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第二章  中国古代学前教育思想</a:t>
            </a:r>
            <a:endParaRPr lang="Microsoft YaHei" altLang="Microsoft YaHei" sz="2000" dirty="0"/>
          </a:p>
        </p:txBody>
      </p:sp>
      <p:sp>
        <p:nvSpPr>
          <p:cNvPr id="44" name="textbox 44"/>
          <p:cNvSpPr/>
          <p:nvPr/>
        </p:nvSpPr>
        <p:spPr>
          <a:xfrm>
            <a:off x="1501964" y="3426967"/>
            <a:ext cx="4243070" cy="5607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212"/>
              </a:lnSpc>
              <a:tabLst>
                <a:tab pos="186689" algn="l"/>
              </a:tabLst>
            </a:pPr>
            <a:r>
              <a:rPr sz="1800" kern="0" spc="0" dirty="0">
                <a:solidFill>
                  <a:srgbClr val="00B075">
                    <a:alpha val="100000"/>
                  </a:srgbClr>
                </a:solidFill>
                <a:latin typeface="Calibri"/>
                <a:ea typeface="Calibri"/>
                <a:cs typeface="Calibri"/>
              </a:rPr>
              <a:t>	</a:t>
            </a:r>
            <a:r>
              <a:rPr sz="1800" b="1" kern="0" spc="70" dirty="0">
                <a:solidFill>
                  <a:srgbClr val="00B075">
                    <a:alpha val="100000"/>
                  </a:srgbClr>
                </a:solidFill>
                <a:latin typeface="Calibri"/>
                <a:ea typeface="Calibri"/>
                <a:cs typeface="Calibri"/>
              </a:rPr>
              <a:t>03</a:t>
            </a:r>
            <a:r>
              <a:rPr sz="1800" b="1" kern="0" spc="130" dirty="0">
                <a:solidFill>
                  <a:srgbClr val="00B075">
                    <a:alpha val="100000"/>
                  </a:srgbClr>
                </a:solidFill>
                <a:latin typeface="Calibri"/>
                <a:ea typeface="Calibri"/>
                <a:cs typeface="Calibri"/>
              </a:rPr>
              <a:t>   </a:t>
            </a:r>
            <a:r>
              <a:rPr sz="2000" kern="0" spc="70" dirty="0">
                <a:solidFill>
                  <a:srgbClr val="000000">
                    <a:alpha val="100000"/>
                  </a:srgbClr>
                </a:solidFill>
                <a:latin typeface="Microsoft YaHei"/>
                <a:ea typeface="Microsoft YaHei"/>
                <a:cs typeface="Microsoft YaHei"/>
                <a:hlinkClick r:id="rId9"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第三章  中国近代学前教育发展</a:t>
            </a:r>
            <a:endParaRPr lang="Microsoft YaHei" altLang="Microsoft YaHei" sz="2000" dirty="0"/>
          </a:p>
        </p:txBody>
      </p:sp>
      <p:sp>
        <p:nvSpPr>
          <p:cNvPr id="46" name="textbox 46"/>
          <p:cNvSpPr/>
          <p:nvPr/>
        </p:nvSpPr>
        <p:spPr>
          <a:xfrm>
            <a:off x="1501964" y="1822196"/>
            <a:ext cx="4243070" cy="5607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211"/>
              </a:lnSpc>
              <a:tabLst>
                <a:tab pos="186689" algn="l"/>
              </a:tabLst>
            </a:pPr>
            <a:r>
              <a:rPr sz="1700" kern="0" spc="0" dirty="0">
                <a:solidFill>
                  <a:srgbClr val="00B075">
                    <a:alpha val="100000"/>
                  </a:srgbClr>
                </a:solidFill>
                <a:latin typeface="Calibri"/>
                <a:ea typeface="Calibri"/>
                <a:cs typeface="Calibri"/>
              </a:rPr>
              <a:t>	</a:t>
            </a:r>
            <a:r>
              <a:rPr sz="2700" b="1" kern="0" spc="60" baseline="25408" dirty="0">
                <a:solidFill>
                  <a:srgbClr val="00B075">
                    <a:alpha val="100000"/>
                  </a:srgbClr>
                </a:solidFill>
                <a:latin typeface="Calibri"/>
                <a:ea typeface="Calibri"/>
                <a:cs typeface="Calibri"/>
              </a:rPr>
              <a:t>01</a:t>
            </a:r>
            <a:r>
              <a:rPr sz="1700" b="1" kern="0" spc="60" dirty="0">
                <a:solidFill>
                  <a:srgbClr val="00B075">
                    <a:alpha val="100000"/>
                  </a:srgbClr>
                </a:solidFill>
                <a:latin typeface="Calibri"/>
                <a:ea typeface="Calibri"/>
                <a:cs typeface="Calibri"/>
              </a:rPr>
              <a:t>    </a:t>
            </a:r>
            <a:r>
              <a:rPr sz="2000" kern="0" spc="60" dirty="0">
                <a:solidFill>
                  <a:srgbClr val="000000">
                    <a:alpha val="100000"/>
                  </a:srgbClr>
                </a:solidFill>
                <a:latin typeface="Microsoft YaHei"/>
                <a:ea typeface="Microsoft YaHei"/>
                <a:cs typeface="Microsoft YaHei"/>
                <a:hlinkClick r:id="rId10"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第一章  中国古代学前教育实践</a:t>
            </a:r>
            <a:endParaRPr lang="Microsoft YaHei" altLang="Microsoft YaHei" sz="2000" dirty="0"/>
          </a:p>
        </p:txBody>
      </p:sp>
      <p:sp>
        <p:nvSpPr>
          <p:cNvPr id="48" name="textbox 48"/>
          <p:cNvSpPr/>
          <p:nvPr/>
        </p:nvSpPr>
        <p:spPr>
          <a:xfrm>
            <a:off x="1501964" y="5789167"/>
            <a:ext cx="4243070" cy="5607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211"/>
              </a:lnSpc>
              <a:tabLst>
                <a:tab pos="186689" algn="l"/>
              </a:tabLst>
            </a:pPr>
            <a:r>
              <a:rPr sz="1800" kern="0" spc="0" dirty="0">
                <a:solidFill>
                  <a:srgbClr val="00B075">
                    <a:alpha val="100000"/>
                  </a:srgbClr>
                </a:solidFill>
                <a:latin typeface="Calibri"/>
                <a:ea typeface="Calibri"/>
                <a:cs typeface="Calibri"/>
              </a:rPr>
              <a:t>	</a:t>
            </a:r>
            <a:r>
              <a:rPr sz="1800" b="1" kern="0" spc="70" dirty="0">
                <a:solidFill>
                  <a:srgbClr val="00B075">
                    <a:alpha val="100000"/>
                  </a:srgbClr>
                </a:solidFill>
                <a:latin typeface="Calibri"/>
                <a:ea typeface="Calibri"/>
                <a:cs typeface="Calibri"/>
              </a:rPr>
              <a:t>06</a:t>
            </a:r>
            <a:r>
              <a:rPr sz="1800" b="1" kern="0" spc="130" dirty="0">
                <a:solidFill>
                  <a:srgbClr val="00B075">
                    <a:alpha val="100000"/>
                  </a:srgbClr>
                </a:solidFill>
                <a:latin typeface="Calibri"/>
                <a:ea typeface="Calibri"/>
                <a:cs typeface="Calibri"/>
              </a:rPr>
              <a:t>   </a:t>
            </a:r>
            <a:r>
              <a:rPr sz="2000" kern="0" spc="70" dirty="0">
                <a:solidFill>
                  <a:srgbClr val="000000">
                    <a:alpha val="100000"/>
                  </a:srgbClr>
                </a:solidFill>
                <a:latin typeface="Microsoft YaHei"/>
                <a:ea typeface="Microsoft YaHei"/>
                <a:cs typeface="Microsoft YaHei"/>
                <a:hlinkClick r:id="rId11"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第六章  中国现代学前教育发</a:t>
            </a:r>
            <a:r>
              <a:rPr sz="2000" kern="0" spc="60" dirty="0">
                <a:solidFill>
                  <a:srgbClr val="000000">
                    <a:alpha val="100000"/>
                  </a:srgbClr>
                </a:solidFill>
                <a:latin typeface="Microsoft YaHei"/>
                <a:ea typeface="Microsoft YaHei"/>
                <a:cs typeface="Microsoft YaHei"/>
                <a:hlinkClick r:id="rId11"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展</a:t>
            </a:r>
            <a:endParaRPr lang="Microsoft YaHei" altLang="Microsoft YaHei" sz="2000" dirty="0"/>
          </a:p>
        </p:txBody>
      </p:sp>
      <p:sp>
        <p:nvSpPr>
          <p:cNvPr id="50" name="textbox 50"/>
          <p:cNvSpPr/>
          <p:nvPr/>
        </p:nvSpPr>
        <p:spPr>
          <a:xfrm>
            <a:off x="6839428" y="5917183"/>
            <a:ext cx="4149090" cy="50736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3792"/>
              </a:lnSpc>
              <a:tabLst>
                <a:tab pos="194945" algn="l"/>
              </a:tabLst>
            </a:pPr>
            <a:r>
              <a:rPr sz="1700" kern="0" spc="0" dirty="0">
                <a:solidFill>
                  <a:srgbClr val="00B075">
                    <a:alpha val="100000"/>
                  </a:srgbClr>
                </a:solidFill>
                <a:latin typeface="Calibri"/>
                <a:ea typeface="Calibri"/>
                <a:cs typeface="Calibri"/>
              </a:rPr>
              <a:t>	</a:t>
            </a:r>
            <a:r>
              <a:rPr sz="2700" b="1" kern="0" spc="60" baseline="40596" dirty="0">
                <a:solidFill>
                  <a:srgbClr val="00B075">
                    <a:alpha val="100000"/>
                  </a:srgbClr>
                </a:solidFill>
                <a:latin typeface="Calibri"/>
                <a:ea typeface="Calibri"/>
                <a:cs typeface="Calibri"/>
              </a:rPr>
              <a:t>12</a:t>
            </a:r>
            <a:r>
              <a:rPr sz="1700" b="1" kern="0" spc="10" dirty="0">
                <a:solidFill>
                  <a:srgbClr val="00B075">
                    <a:alpha val="100000"/>
                  </a:srgbClr>
                </a:solidFill>
                <a:latin typeface="Calibri"/>
                <a:ea typeface="Calibri"/>
                <a:cs typeface="Calibri"/>
              </a:rPr>
              <a:t>     </a:t>
            </a:r>
            <a:r>
              <a:rPr sz="1800" kern="0" spc="60" dirty="0">
                <a:solidFill>
                  <a:srgbClr val="000000">
                    <a:alpha val="100000"/>
                  </a:srgbClr>
                </a:solidFill>
                <a:latin typeface="Microsoft YaHei"/>
                <a:ea typeface="Microsoft YaHei"/>
                <a:cs typeface="Microsoft YaHei"/>
                <a:hlinkClick r:id="rId12"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第十二章</a:t>
            </a:r>
            <a:r>
              <a:rPr sz="1800" kern="0" spc="0" dirty="0">
                <a:solidFill>
                  <a:srgbClr val="000000">
                    <a:alpha val="100000"/>
                  </a:srgbClr>
                </a:solidFill>
                <a:latin typeface="Microsoft YaHei"/>
                <a:ea typeface="Microsoft YaHei"/>
                <a:cs typeface="Microsoft YaHei"/>
                <a:hlinkClick r:id="rId12"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1800" kern="0" spc="60" dirty="0">
                <a:solidFill>
                  <a:srgbClr val="000000">
                    <a:alpha val="100000"/>
                  </a:srgbClr>
                </a:solidFill>
                <a:latin typeface="Microsoft YaHei"/>
                <a:ea typeface="Microsoft YaHei"/>
                <a:cs typeface="Microsoft YaHei"/>
                <a:hlinkClick r:id="rId12"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外国现代学前教育思想</a:t>
            </a:r>
            <a:endParaRPr lang="Microsoft YaHei" altLang="Microsoft YaHei" sz="1800" dirty="0"/>
          </a:p>
        </p:txBody>
      </p:sp>
      <p:sp>
        <p:nvSpPr>
          <p:cNvPr id="52" name="textbox 52"/>
          <p:cNvSpPr/>
          <p:nvPr/>
        </p:nvSpPr>
        <p:spPr>
          <a:xfrm>
            <a:off x="7627042" y="1924822"/>
            <a:ext cx="3480434" cy="304800"/>
          </a:xfrm>
          <a:prstGeom prst="rect">
            <a:avLst/>
          </a:prstGeom>
        </p:spPr>
        <p:txBody>
          <a:bodyPr vert="horz" wrap="square" lIns="0" tIns="0" rIns="0" bIns="0"/>
          <a:lstStyle/>
          <a:p>
            <a:pPr algn="l" rtl="0" eaLnBrk="0">
              <a:lnSpc>
                <a:spcPct val="93195"/>
              </a:lnSpc>
              <a:tabLst/>
            </a:pPr>
            <a:endParaRPr lang="Arial" altLang="Arial" sz="100" dirty="0"/>
          </a:p>
          <a:p>
            <a:pPr marL="12700" algn="l" rtl="0" eaLnBrk="0">
              <a:lnSpc>
                <a:spcPct val="91000"/>
              </a:lnSpc>
              <a:tabLst/>
            </a:pPr>
            <a:r>
              <a:rPr sz="2000" kern="0" spc="0" dirty="0">
                <a:solidFill>
                  <a:srgbClr val="000000">
                    <a:alpha val="100000"/>
                  </a:srgbClr>
                </a:solidFill>
                <a:latin typeface="Microsoft YaHei"/>
                <a:ea typeface="Microsoft YaHei"/>
                <a:cs typeface="Microsoft YaHei"/>
              </a:rPr>
              <a:t>第七章</a:t>
            </a:r>
            <a:r>
              <a:rPr sz="2000" kern="0" spc="59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外国古代学前教育实践</a:t>
            </a:r>
            <a:endParaRPr lang="Microsoft YaHei" altLang="Microsoft YaHei" sz="2000" dirty="0"/>
          </a:p>
        </p:txBody>
      </p:sp>
      <p:sp>
        <p:nvSpPr>
          <p:cNvPr id="54" name="textbox 54"/>
          <p:cNvSpPr/>
          <p:nvPr/>
        </p:nvSpPr>
        <p:spPr>
          <a:xfrm>
            <a:off x="7627042" y="3384112"/>
            <a:ext cx="3480434" cy="278765"/>
          </a:xfrm>
          <a:prstGeom prst="rect">
            <a:avLst/>
          </a:prstGeom>
        </p:spPr>
        <p:txBody>
          <a:bodyPr vert="horz" wrap="square" lIns="0" tIns="0" rIns="0" bIns="0"/>
          <a:lstStyle/>
          <a:p>
            <a:pPr algn="l" rtl="0" eaLnBrk="0">
              <a:lnSpc>
                <a:spcPct val="83479"/>
              </a:lnSpc>
              <a:tabLst/>
            </a:pPr>
            <a:endParaRPr lang="Arial" altLang="Arial" sz="100" dirty="0"/>
          </a:p>
          <a:p>
            <a:pPr marL="12700" algn="l" rtl="0" eaLnBrk="0">
              <a:lnSpc>
                <a:spcPct val="83000"/>
              </a:lnSpc>
              <a:tabLst/>
            </a:pPr>
            <a:r>
              <a:rPr sz="2000" kern="0" spc="0" dirty="0">
                <a:solidFill>
                  <a:srgbClr val="000000">
                    <a:alpha val="100000"/>
                  </a:srgbClr>
                </a:solidFill>
                <a:latin typeface="Microsoft YaHei"/>
                <a:ea typeface="Microsoft YaHei"/>
                <a:cs typeface="Microsoft YaHei"/>
                <a:hlinkClick r:id="rId13"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第九章</a:t>
            </a:r>
            <a:r>
              <a:rPr sz="2000" kern="0" spc="590" dirty="0">
                <a:solidFill>
                  <a:srgbClr val="000000">
                    <a:alpha val="100000"/>
                  </a:srgbClr>
                </a:solidFill>
                <a:latin typeface="Microsoft YaHei"/>
                <a:ea typeface="Microsoft YaHei"/>
                <a:cs typeface="Microsoft YaHei"/>
                <a:hlinkClick r:id="rId13"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2000" kern="0" spc="0" dirty="0">
                <a:solidFill>
                  <a:srgbClr val="000000">
                    <a:alpha val="100000"/>
                  </a:srgbClr>
                </a:solidFill>
                <a:latin typeface="Microsoft YaHei"/>
                <a:ea typeface="Microsoft YaHei"/>
                <a:cs typeface="Microsoft YaHei"/>
                <a:hlinkClick r:id="rId13" tooltip=""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外国近代学前教育发展</a:t>
            </a:r>
            <a:endParaRPr lang="Microsoft YaHei" altLang="Microsoft YaHei" sz="2000" dirty="0"/>
          </a:p>
        </p:txBody>
      </p:sp>
      <p:sp>
        <p:nvSpPr>
          <p:cNvPr id="56" name="textbox 56"/>
          <p:cNvSpPr/>
          <p:nvPr/>
        </p:nvSpPr>
        <p:spPr>
          <a:xfrm>
            <a:off x="5228291" y="696626"/>
            <a:ext cx="1356360" cy="661669"/>
          </a:xfrm>
          <a:prstGeom prst="rect">
            <a:avLst/>
          </a:prstGeom>
        </p:spPr>
        <p:txBody>
          <a:bodyPr vert="horz" wrap="square" lIns="0" tIns="0" rIns="0" bIns="0"/>
          <a:lstStyle/>
          <a:p>
            <a:pPr algn="l" rtl="0" eaLnBrk="0">
              <a:lnSpc>
                <a:spcPct val="78726"/>
              </a:lnSpc>
              <a:tabLst/>
            </a:pPr>
            <a:endParaRPr lang="Arial" altLang="Arial" sz="100" dirty="0"/>
          </a:p>
          <a:p>
            <a:pPr marL="12700" algn="l" rtl="0" eaLnBrk="0">
              <a:lnSpc>
                <a:spcPct val="87000"/>
              </a:lnSpc>
              <a:tabLst/>
            </a:pPr>
            <a:r>
              <a:rPr sz="4800" b="1" kern="0" spc="460" dirty="0">
                <a:solidFill>
                  <a:srgbClr val="E9A54E">
                    <a:alpha val="100000"/>
                  </a:srgbClr>
                </a:solidFill>
                <a:latin typeface="Microsoft YaHei"/>
                <a:ea typeface="Microsoft YaHei"/>
                <a:cs typeface="Microsoft YaHei"/>
              </a:rPr>
              <a:t>目录</a:t>
            </a:r>
            <a:endParaRPr lang="Microsoft YaHei" altLang="Microsoft YaHei" sz="4800" dirty="0"/>
          </a:p>
        </p:txBody>
      </p:sp>
      <p:grpSp>
        <p:nvGrpSpPr>
          <p:cNvPr id="6" name="group 6"/>
          <p:cNvGrpSpPr/>
          <p:nvPr/>
        </p:nvGrpSpPr>
        <p:grpSpPr>
          <a:xfrm rot="21600000">
            <a:off x="6852128" y="1769607"/>
            <a:ext cx="700036" cy="700036"/>
            <a:chOff x="0" y="0"/>
            <a:chExt cx="700036" cy="700036"/>
          </a:xfrm>
        </p:grpSpPr>
        <p:sp>
          <p:nvSpPr>
            <p:cNvPr id="58" name="path"/>
            <p:cNvSpPr/>
            <p:nvPr/>
          </p:nvSpPr>
          <p:spPr>
            <a:xfrm>
              <a:off x="0" y="0"/>
              <a:ext cx="700036" cy="700036"/>
            </a:xfrm>
            <a:custGeom>
              <a:avLst/>
              <a:gdLst/>
              <a:ahLst/>
              <a:cxnLst/>
              <a:rect l="0" t="0" r="0" b="0"/>
              <a:pathLst>
                <a:path w="1102" h="1102">
                  <a:moveTo>
                    <a:pt x="125" y="125"/>
                  </a:moveTo>
                  <a:lnTo>
                    <a:pt x="314" y="922"/>
                  </a:lnTo>
                  <a:lnTo>
                    <a:pt x="922" y="314"/>
                  </a:lnTo>
                  <a:lnTo>
                    <a:pt x="125" y="125"/>
                  </a:lnTo>
                  <a:close/>
                  <a:moveTo>
                    <a:pt x="0" y="0"/>
                  </a:moveTo>
                  <a:lnTo>
                    <a:pt x="1102" y="260"/>
                  </a:lnTo>
                  <a:lnTo>
                    <a:pt x="260" y="1102"/>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60" name="textbox 60"/>
            <p:cNvSpPr/>
            <p:nvPr/>
          </p:nvSpPr>
          <p:spPr>
            <a:xfrm>
              <a:off x="-12700" y="-12700"/>
              <a:ext cx="725805" cy="777875"/>
            </a:xfrm>
            <a:prstGeom prst="rect">
              <a:avLst/>
            </a:prstGeom>
          </p:spPr>
          <p:txBody>
            <a:bodyPr vert="horz" wrap="square" lIns="0" tIns="0" rIns="0" bIns="0"/>
            <a:lstStyle/>
            <a:p>
              <a:pPr algn="l" rtl="0" eaLnBrk="0">
                <a:lnSpc>
                  <a:spcPct val="154000"/>
                </a:lnSpc>
                <a:tabLst/>
              </a:pPr>
              <a:endParaRPr lang="Arial" altLang="Arial" sz="1000" dirty="0"/>
            </a:p>
            <a:p>
              <a:pPr marL="184785" algn="l" rtl="0" eaLnBrk="0">
                <a:lnSpc>
                  <a:spcPct val="73000"/>
                </a:lnSpc>
                <a:spcBef>
                  <a:spcPts val="2"/>
                </a:spcBef>
                <a:tabLst/>
              </a:pPr>
              <a:r>
                <a:rPr sz="1800" b="1" kern="0" spc="-20" dirty="0">
                  <a:solidFill>
                    <a:srgbClr val="00B075">
                      <a:alpha val="100000"/>
                    </a:srgbClr>
                  </a:solidFill>
                  <a:latin typeface="Calibri"/>
                  <a:ea typeface="Calibri"/>
                  <a:cs typeface="Calibri"/>
                </a:rPr>
                <a:t>07</a:t>
              </a:r>
              <a:endParaRPr lang="Calibri" altLang="Calibri" sz="1800" dirty="0"/>
            </a:p>
          </p:txBody>
        </p:sp>
      </p:grpSp>
      <p:sp>
        <p:nvSpPr>
          <p:cNvPr id="62" name="path"/>
          <p:cNvSpPr/>
          <p:nvPr/>
        </p:nvSpPr>
        <p:spPr>
          <a:xfrm>
            <a:off x="1757933" y="2391346"/>
            <a:ext cx="4108463"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64" name="path"/>
          <p:cNvSpPr/>
          <p:nvPr/>
        </p:nvSpPr>
        <p:spPr>
          <a:xfrm>
            <a:off x="7114794" y="2391346"/>
            <a:ext cx="4108463"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66" name="path"/>
          <p:cNvSpPr/>
          <p:nvPr/>
        </p:nvSpPr>
        <p:spPr>
          <a:xfrm>
            <a:off x="7114794" y="3205162"/>
            <a:ext cx="4108463"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68" name="path"/>
          <p:cNvSpPr/>
          <p:nvPr/>
        </p:nvSpPr>
        <p:spPr>
          <a:xfrm>
            <a:off x="7114794" y="4017454"/>
            <a:ext cx="4108463"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70" name="path"/>
          <p:cNvSpPr/>
          <p:nvPr/>
        </p:nvSpPr>
        <p:spPr>
          <a:xfrm>
            <a:off x="7114794" y="4831270"/>
            <a:ext cx="4108463"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72" name="path"/>
          <p:cNvSpPr/>
          <p:nvPr/>
        </p:nvSpPr>
        <p:spPr>
          <a:xfrm>
            <a:off x="7114794" y="5567362"/>
            <a:ext cx="4108463"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74" name="rect"/>
          <p:cNvSpPr/>
          <p:nvPr/>
        </p:nvSpPr>
        <p:spPr>
          <a:xfrm>
            <a:off x="7114794" y="6367462"/>
            <a:ext cx="4108463" cy="28575"/>
          </a:xfrm>
          <a:prstGeom prst="rect">
            <a:avLst/>
          </a:prstGeom>
          <a:solidFill>
            <a:srgbClr val="00B075">
              <a:alpha val="100000"/>
            </a:srgbClr>
          </a:solidFill>
          <a:ln cap="flat">
            <a:noFill/>
            <a:prstDash val="solid"/>
            <a:miter lim="0"/>
          </a:ln>
        </p:spPr>
        <p:txBody>
          <a:bodyPr rtlCol="0"/>
          <a:lstStyle/>
          <a:p>
            <a:pPr algn="ctr"/>
            <a:endParaRPr lang="zh-CN" altLang="en-US"/>
          </a:p>
        </p:txBody>
      </p:sp>
      <p:sp>
        <p:nvSpPr>
          <p:cNvPr id="76" name="path"/>
          <p:cNvSpPr/>
          <p:nvPr/>
        </p:nvSpPr>
        <p:spPr>
          <a:xfrm>
            <a:off x="1744217" y="3205162"/>
            <a:ext cx="4108462"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78" name="path"/>
          <p:cNvSpPr/>
          <p:nvPr/>
        </p:nvSpPr>
        <p:spPr>
          <a:xfrm>
            <a:off x="1732026" y="4017454"/>
            <a:ext cx="4108462"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80" name="path"/>
          <p:cNvSpPr/>
          <p:nvPr/>
        </p:nvSpPr>
        <p:spPr>
          <a:xfrm>
            <a:off x="1706117" y="5567362"/>
            <a:ext cx="4108462" cy="28575"/>
          </a:xfrm>
          <a:custGeom>
            <a:avLst/>
            <a:gdLst/>
            <a:ahLst/>
            <a:cxnLst/>
            <a:rect l="0" t="0" r="0" b="0"/>
            <a:pathLst>
              <a:path w="6470" h="45">
                <a:moveTo>
                  <a:pt x="0" y="22"/>
                </a:moveTo>
                <a:lnTo>
                  <a:pt x="6470" y="22"/>
                </a:lnTo>
              </a:path>
            </a:pathLst>
          </a:custGeom>
          <a:noFill/>
          <a:ln w="28575" cap="flat">
            <a:solidFill>
              <a:srgbClr val="00B075">
                <a:alpha val="100000"/>
              </a:srgbClr>
            </a:solidFill>
            <a:prstDash val="solid"/>
            <a:miter lim="800000"/>
          </a:ln>
        </p:spPr>
        <p:txBody>
          <a:bodyPr rtlCol="0"/>
          <a:lstStyle/>
          <a:p>
            <a:pPr algn="ctr"/>
            <a:endParaRPr lang="zh-CN" altLang="en-US"/>
          </a:p>
        </p:txBody>
      </p:sp>
      <p:sp>
        <p:nvSpPr>
          <p:cNvPr id="82" name="rect"/>
          <p:cNvSpPr/>
          <p:nvPr/>
        </p:nvSpPr>
        <p:spPr>
          <a:xfrm>
            <a:off x="1693926" y="6367462"/>
            <a:ext cx="4108462" cy="28575"/>
          </a:xfrm>
          <a:prstGeom prst="rect">
            <a:avLst/>
          </a:prstGeom>
          <a:solidFill>
            <a:srgbClr val="00B075">
              <a:alpha val="100000"/>
            </a:srgbClr>
          </a:solidFill>
          <a:ln cap="flat">
            <a:noFill/>
            <a:prstDash val="solid"/>
            <a:miter lim="0"/>
          </a:ln>
        </p:spPr>
        <p:txBody>
          <a:bodyPr rtlCol="0"/>
          <a:lstStyle/>
          <a:p>
            <a:pPr algn="ctr"/>
            <a:endParaRPr lang="zh-CN" altLang="en-US"/>
          </a:p>
        </p:txBody>
      </p:sp>
      <p:sp>
        <p:nvSpPr>
          <p:cNvPr id="84" name="textbox 84"/>
          <p:cNvSpPr/>
          <p:nvPr/>
        </p:nvSpPr>
        <p:spPr>
          <a:xfrm>
            <a:off x="6839428" y="3588619"/>
            <a:ext cx="725805" cy="227329"/>
          </a:xfrm>
          <a:prstGeom prst="rect">
            <a:avLst/>
          </a:prstGeom>
        </p:spPr>
        <p:txBody>
          <a:bodyPr vert="horz" wrap="square" lIns="0" tIns="0" rIns="0" bIns="0"/>
          <a:lstStyle/>
          <a:p>
            <a:pPr algn="l" rtl="0" eaLnBrk="0">
              <a:lnSpc>
                <a:spcPct val="92087"/>
              </a:lnSpc>
              <a:tabLst/>
            </a:pPr>
            <a:endParaRPr lang="Arial" altLang="Arial" sz="100" dirty="0"/>
          </a:p>
          <a:p>
            <a:pPr marL="12700" algn="l" rtl="0" eaLnBrk="0">
              <a:lnSpc>
                <a:spcPct val="73000"/>
              </a:lnSpc>
              <a:tabLst>
                <a:tab pos="184785" algn="l"/>
              </a:tabLst>
            </a:pPr>
            <a:r>
              <a:rPr sz="1800" kern="0" spc="0" dirty="0">
                <a:solidFill>
                  <a:srgbClr val="00B075">
                    <a:alpha val="100000"/>
                  </a:srgbClr>
                </a:solidFill>
                <a:latin typeface="Calibri"/>
                <a:ea typeface="Calibri"/>
                <a:cs typeface="Calibri"/>
              </a:rPr>
              <a:t>	</a:t>
            </a:r>
            <a:r>
              <a:rPr sz="1800" b="1" kern="0" spc="-30" dirty="0">
                <a:solidFill>
                  <a:srgbClr val="00B075">
                    <a:alpha val="100000"/>
                  </a:srgbClr>
                </a:solidFill>
                <a:latin typeface="Calibri"/>
                <a:ea typeface="Calibri"/>
                <a:cs typeface="Calibri"/>
              </a:rPr>
              <a:t>09</a:t>
            </a:r>
            <a:r>
              <a:rPr sz="1800" b="1" kern="0" spc="-10" dirty="0">
                <a:solidFill>
                  <a:srgbClr val="00B075">
                    <a:alpha val="100000"/>
                  </a:srgbClr>
                </a:solidFill>
                <a:latin typeface="Calibri"/>
                <a:ea typeface="Calibri"/>
                <a:cs typeface="Calibri"/>
              </a:rPr>
              <a:t>      </a:t>
            </a:r>
            <a:endParaRPr lang="Calibri" altLang="Calibri" sz="1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4" name="picture 814"/>
          <p:cNvPicPr>
            <a:picLocks noChangeAspect="1"/>
          </p:cNvPicPr>
          <p:nvPr/>
        </p:nvPicPr>
        <p:blipFill>
          <a:blip r:embed="rId2"/>
          <a:stretch>
            <a:fillRect/>
          </a:stretch>
        </p:blipFill>
        <p:spPr>
          <a:xfrm rot="21600000">
            <a:off x="0" y="0"/>
            <a:ext cx="12192000" cy="6858000"/>
          </a:xfrm>
          <a:prstGeom prst="rect">
            <a:avLst/>
          </a:prstGeom>
        </p:spPr>
      </p:pic>
      <p:sp>
        <p:nvSpPr>
          <p:cNvPr id="81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818" name="textbox 818"/>
          <p:cNvSpPr/>
          <p:nvPr/>
        </p:nvSpPr>
        <p:spPr>
          <a:xfrm>
            <a:off x="1228619" y="2305262"/>
            <a:ext cx="9933940" cy="2590164"/>
          </a:xfrm>
          <a:prstGeom prst="rect">
            <a:avLst/>
          </a:prstGeom>
        </p:spPr>
        <p:txBody>
          <a:bodyPr vert="horz" wrap="square" lIns="0" tIns="0" rIns="0" bIns="0"/>
          <a:lstStyle/>
          <a:p>
            <a:pPr algn="l" rtl="0" eaLnBrk="0">
              <a:lnSpc>
                <a:spcPct val="88490"/>
              </a:lnSpc>
              <a:tabLst/>
            </a:pPr>
            <a:endParaRPr lang="Arial" altLang="Arial" sz="100" dirty="0"/>
          </a:p>
          <a:p>
            <a:pPr marL="36194" algn="l" rtl="0" eaLnBrk="0">
              <a:lnSpc>
                <a:spcPct val="83000"/>
              </a:lnSpc>
              <a:tabLst/>
            </a:pPr>
            <a:r>
              <a:rPr sz="2000" kern="0" spc="-30" dirty="0">
                <a:solidFill>
                  <a:srgbClr val="000000">
                    <a:alpha val="100000"/>
                  </a:srgbClr>
                </a:solidFill>
                <a:latin typeface="Microsoft YaHei"/>
                <a:ea typeface="Microsoft YaHei"/>
                <a:cs typeface="Microsoft YaHei"/>
              </a:rPr>
              <a:t>1、在德育方面，深受儒家学说的影响，</a:t>
            </a:r>
            <a:r>
              <a:rPr sz="2000" kern="0" spc="40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与孔孟一脉相承。特别重视道德教育与实践相结</a:t>
            </a:r>
            <a:endParaRPr lang="Microsoft YaHei" altLang="Microsoft YaHei" sz="2000" dirty="0"/>
          </a:p>
          <a:p>
            <a:pPr marL="12700" indent="635" algn="l" rtl="0" eaLnBrk="0">
              <a:lnSpc>
                <a:spcPct val="154000"/>
              </a:lnSpc>
              <a:spcBef>
                <a:spcPts val="5"/>
              </a:spcBef>
              <a:tabLst/>
            </a:pPr>
            <a:r>
              <a:rPr sz="2000" kern="0" spc="-50" dirty="0">
                <a:solidFill>
                  <a:srgbClr val="000000">
                    <a:alpha val="100000"/>
                  </a:srgbClr>
                </a:solidFill>
                <a:latin typeface="Microsoft YaHei"/>
                <a:ea typeface="Microsoft YaHei"/>
                <a:cs typeface="Microsoft YaHei"/>
              </a:rPr>
              <a:t>合，主张从“眼前事”提升儿童的道德修养，</a:t>
            </a:r>
            <a:r>
              <a:rPr sz="2000" kern="0" spc="40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使其养成良好的行为习惯，</a:t>
            </a:r>
            <a:r>
              <a:rPr sz="2000" kern="0" spc="36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对今天的教育很</a:t>
            </a:r>
            <a:r>
              <a:rPr sz="2000" kern="0" spc="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有启示。</a:t>
            </a:r>
            <a:endParaRPr lang="Microsoft YaHei" altLang="Microsoft YaHei" sz="2000" dirty="0"/>
          </a:p>
          <a:p>
            <a:pPr marL="24765" algn="l" rtl="0" eaLnBrk="0">
              <a:lnSpc>
                <a:spcPct val="83000"/>
              </a:lnSpc>
              <a:spcBef>
                <a:spcPts val="1408"/>
              </a:spcBef>
              <a:tabLst/>
            </a:pPr>
            <a:r>
              <a:rPr sz="2000" kern="0" spc="-30" dirty="0">
                <a:solidFill>
                  <a:srgbClr val="000000">
                    <a:alpha val="100000"/>
                  </a:srgbClr>
                </a:solidFill>
                <a:latin typeface="Microsoft YaHei"/>
                <a:ea typeface="Microsoft YaHei"/>
                <a:cs typeface="Microsoft YaHei"/>
              </a:rPr>
              <a:t>2、他的许多主张和见解，  是符合人类认识规律和教学规律的，反映了他对</a:t>
            </a:r>
            <a:r>
              <a:rPr sz="2000" kern="0" spc="-40" dirty="0">
                <a:solidFill>
                  <a:srgbClr val="000000">
                    <a:alpha val="100000"/>
                  </a:srgbClr>
                </a:solidFill>
                <a:latin typeface="Microsoft YaHei"/>
                <a:ea typeface="Microsoft YaHei"/>
                <a:cs typeface="Microsoft YaHei"/>
              </a:rPr>
              <a:t>儿童身心发展</a:t>
            </a:r>
            <a:endParaRPr lang="Microsoft YaHei" altLang="Microsoft YaHei" sz="2000" dirty="0"/>
          </a:p>
          <a:p>
            <a:pPr marL="27940" indent="-13970" algn="l" rtl="0" eaLnBrk="0">
              <a:lnSpc>
                <a:spcPct val="154000"/>
              </a:lnSpc>
              <a:spcBef>
                <a:spcPts val="7"/>
              </a:spcBef>
              <a:tabLst/>
            </a:pPr>
            <a:r>
              <a:rPr sz="2000" kern="0" spc="0" dirty="0">
                <a:solidFill>
                  <a:srgbClr val="000000">
                    <a:alpha val="100000"/>
                  </a:srgbClr>
                </a:solidFill>
                <a:latin typeface="Microsoft YaHei"/>
                <a:ea typeface="Microsoft YaHei"/>
                <a:cs typeface="Microsoft YaHei"/>
              </a:rPr>
              <a:t>规律的直观理解，包含了许多积极有意义的内容，对现在的教育有重要的现实指导意义</a:t>
            </a:r>
            <a:r>
              <a:rPr sz="2000" kern="0" spc="-1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3、其根本目的在于维护封建统治阶级的长远利益，是为统治阶级</a:t>
            </a:r>
            <a:r>
              <a:rPr sz="2000" kern="0" spc="-20" dirty="0">
                <a:solidFill>
                  <a:srgbClr val="000000">
                    <a:alpha val="100000"/>
                  </a:srgbClr>
                </a:solidFill>
                <a:latin typeface="Microsoft YaHei"/>
                <a:ea typeface="Microsoft YaHei"/>
                <a:cs typeface="Microsoft YaHei"/>
              </a:rPr>
              <a:t>服务的。</a:t>
            </a:r>
            <a:endParaRPr lang="Microsoft YaHei" altLang="Microsoft YaHei" sz="2000" dirty="0"/>
          </a:p>
        </p:txBody>
      </p:sp>
      <p:sp>
        <p:nvSpPr>
          <p:cNvPr id="820" name="textbox 820"/>
          <p:cNvSpPr/>
          <p:nvPr/>
        </p:nvSpPr>
        <p:spPr>
          <a:xfrm>
            <a:off x="1445765" y="550005"/>
            <a:ext cx="3680459" cy="1320164"/>
          </a:xfrm>
          <a:prstGeom prst="rect">
            <a:avLst/>
          </a:prstGeom>
        </p:spPr>
        <p:txBody>
          <a:bodyPr vert="horz" wrap="square" lIns="0" tIns="0" rIns="0" bIns="0"/>
          <a:lstStyle/>
          <a:p>
            <a:pPr algn="l" rtl="0" eaLnBrk="0">
              <a:lnSpc>
                <a:spcPct val="87463"/>
              </a:lnSpc>
              <a:tabLst/>
            </a:pPr>
            <a:endParaRPr lang="Arial" altLang="Arial" sz="100" dirty="0"/>
          </a:p>
          <a:p>
            <a:pPr marL="128904" algn="l" rtl="0" eaLnBrk="0">
              <a:lnSpc>
                <a:spcPct val="91000"/>
              </a:lnSpc>
              <a:tabLst/>
            </a:pPr>
            <a:r>
              <a:rPr sz="2400" b="1" kern="0" spc="-10" dirty="0">
                <a:solidFill>
                  <a:srgbClr val="7F7F7F">
                    <a:alpha val="100000"/>
                  </a:srgbClr>
                </a:solidFill>
                <a:latin typeface="Microsoft YaHei"/>
                <a:ea typeface="Microsoft YaHei"/>
                <a:cs typeface="Microsoft YaHei"/>
              </a:rPr>
              <a:t>朱熹的学前教育思想</a:t>
            </a:r>
            <a:endParaRPr lang="Microsoft YaHei" altLang="Microsoft YaHei" sz="2400" dirty="0"/>
          </a:p>
          <a:p>
            <a:pPr algn="l" rtl="0" eaLnBrk="0">
              <a:lnSpc>
                <a:spcPct val="166000"/>
              </a:lnSpc>
              <a:tabLst/>
            </a:pPr>
            <a:endParaRPr lang="Arial" altLang="Arial" sz="1000" dirty="0"/>
          </a:p>
          <a:p>
            <a:pPr algn="l" rtl="0" eaLnBrk="0">
              <a:lnSpc>
                <a:spcPct val="100000"/>
              </a:lnSpc>
              <a:tabLst/>
            </a:pPr>
            <a:endParaRPr lang="Arial" altLang="Arial" sz="1000" dirty="0"/>
          </a:p>
          <a:p>
            <a:pPr algn="l" rtl="0" eaLnBrk="0">
              <a:lnSpc>
                <a:spcPct val="6755"/>
              </a:lnSpc>
              <a:tabLst/>
            </a:pPr>
            <a:endParaRPr lang="Arial" altLang="Arial" sz="100" dirty="0"/>
          </a:p>
          <a:p>
            <a:pPr marL="12700" algn="l" rtl="0" eaLnBrk="0">
              <a:lnSpc>
                <a:spcPct val="91000"/>
              </a:lnSpc>
              <a:tabLst/>
            </a:pPr>
            <a:r>
              <a:rPr sz="4000" kern="0" spc="4440" dirty="0">
                <a:solidFill>
                  <a:srgbClr val="00B075">
                    <a:alpha val="100000"/>
                  </a:srgbClr>
                </a:solidFill>
                <a:latin typeface="Arial"/>
                <a:ea typeface="Arial"/>
                <a:cs typeface="Arial"/>
              </a:rPr>
              <a:t>D</a:t>
            </a:r>
            <a:r>
              <a:rPr sz="4000" kern="0" spc="310" dirty="0">
                <a:solidFill>
                  <a:srgbClr val="00B075">
                    <a:alpha val="100000"/>
                  </a:srgbClr>
                </a:solidFill>
                <a:latin typeface="Arial"/>
                <a:ea typeface="Arial"/>
                <a:cs typeface="Arial"/>
              </a:rPr>
              <a:t> </a:t>
            </a:r>
            <a:r>
              <a:rPr sz="2000" kern="0" spc="0" dirty="0">
                <a:solidFill>
                  <a:srgbClr val="000000">
                    <a:alpha val="100000"/>
                  </a:srgbClr>
                </a:solidFill>
                <a:latin typeface="Microsoft YaHei"/>
                <a:ea typeface="Microsoft YaHei"/>
                <a:cs typeface="Microsoft YaHei"/>
              </a:rPr>
              <a:t>对朱熹的教育思想评价</a:t>
            </a:r>
            <a:endParaRPr lang="Microsoft YaHei" altLang="Microsoft YaHei" sz="2000" dirty="0"/>
          </a:p>
        </p:txBody>
      </p:sp>
      <p:sp>
        <p:nvSpPr>
          <p:cNvPr id="822" name="textbox 82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82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06" name="group 106"/>
          <p:cNvGrpSpPr/>
          <p:nvPr/>
        </p:nvGrpSpPr>
        <p:grpSpPr>
          <a:xfrm rot="21600000">
            <a:off x="1584025" y="181482"/>
            <a:ext cx="2383569" cy="199231"/>
            <a:chOff x="0" y="0"/>
            <a:chExt cx="2383569" cy="199231"/>
          </a:xfrm>
        </p:grpSpPr>
        <p:pic>
          <p:nvPicPr>
            <p:cNvPr id="826" name="picture 826"/>
            <p:cNvPicPr>
              <a:picLocks noChangeAspect="1"/>
            </p:cNvPicPr>
            <p:nvPr/>
          </p:nvPicPr>
          <p:blipFill>
            <a:blip r:embed="rId3"/>
            <a:stretch>
              <a:fillRect/>
            </a:stretch>
          </p:blipFill>
          <p:spPr>
            <a:xfrm rot="21600000">
              <a:off x="13273" y="11350"/>
              <a:ext cx="2370296" cy="187880"/>
            </a:xfrm>
            <a:prstGeom prst="rect">
              <a:avLst/>
            </a:prstGeom>
          </p:spPr>
        </p:pic>
        <p:sp>
          <p:nvSpPr>
            <p:cNvPr id="828" name="textbox 828"/>
            <p:cNvSpPr/>
            <p:nvPr/>
          </p:nvSpPr>
          <p:spPr>
            <a:xfrm>
              <a:off x="-12700" y="-12700"/>
              <a:ext cx="2409189"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8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2" name="picture 832"/>
          <p:cNvPicPr>
            <a:picLocks noChangeAspect="1"/>
          </p:cNvPicPr>
          <p:nvPr/>
        </p:nvPicPr>
        <p:blipFill>
          <a:blip r:embed="rId2"/>
          <a:stretch>
            <a:fillRect/>
          </a:stretch>
        </p:blipFill>
        <p:spPr>
          <a:xfrm rot="21600000">
            <a:off x="0" y="0"/>
            <a:ext cx="12192000" cy="6858000"/>
          </a:xfrm>
          <a:prstGeom prst="rect">
            <a:avLst/>
          </a:prstGeom>
        </p:spPr>
      </p:pic>
      <p:sp>
        <p:nvSpPr>
          <p:cNvPr id="8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836" name="table 836"/>
          <p:cNvGraphicFramePr>
            <a:graphicFrameLocks noGrp="1"/>
          </p:cNvGraphicFramePr>
          <p:nvPr/>
        </p:nvGraphicFramePr>
        <p:xfrm>
          <a:off x="1445005" y="1414520"/>
          <a:ext cx="9780269" cy="2925445"/>
        </p:xfrm>
        <a:graphic>
          <a:graphicData uri="http://schemas.openxmlformats.org/drawingml/2006/table">
            <a:tbl>
              <a:tblPr>
                <a:solidFill>
                  <a:srgbClr val="00B075"/>
                </a:solidFill>
              </a:tblPr>
              <a:tblGrid>
                <a:gridCol w="9780269"/>
              </a:tblGrid>
              <a:tr h="2900045">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algn="l" rtl="0" eaLnBrk="0">
                        <a:lnSpc>
                          <a:spcPct val="110000"/>
                        </a:lnSpc>
                        <a:tabLst/>
                      </a:pPr>
                      <a:endParaRPr lang="Arial" altLang="Arial" sz="1000" dirty="0"/>
                    </a:p>
                    <a:p>
                      <a:pPr marL="4356100" algn="l" rtl="0" eaLnBrk="0">
                        <a:lnSpc>
                          <a:spcPct val="85000"/>
                        </a:lnSpc>
                        <a:spcBef>
                          <a:spcPts val="7"/>
                        </a:spcBef>
                        <a:tabLst/>
                      </a:pPr>
                      <a:r>
                        <a:rPr sz="1800" kern="0" spc="30" dirty="0">
                          <a:solidFill>
                            <a:srgbClr val="FFFFFF">
                              <a:alpha val="100000"/>
                            </a:srgbClr>
                          </a:solidFill>
                          <a:latin typeface="Microsoft YaHei"/>
                          <a:ea typeface="Microsoft YaHei"/>
                          <a:cs typeface="Microsoft YaHei"/>
                        </a:rPr>
                        <a:t>王守仁（1472-</a:t>
                      </a:r>
                      <a:r>
                        <a:rPr sz="1800" kern="0" spc="-300" dirty="0">
                          <a:solidFill>
                            <a:srgbClr val="FFFFFF">
                              <a:alpha val="100000"/>
                            </a:srgbClr>
                          </a:solidFill>
                          <a:latin typeface="Microsoft YaHei"/>
                          <a:ea typeface="Microsoft YaHei"/>
                          <a:cs typeface="Microsoft YaHei"/>
                        </a:rPr>
                        <a:t> </a:t>
                      </a:r>
                      <a:r>
                        <a:rPr sz="1800" kern="0" spc="30" dirty="0">
                          <a:solidFill>
                            <a:srgbClr val="FFFFFF">
                              <a:alpha val="100000"/>
                            </a:srgbClr>
                          </a:solidFill>
                          <a:latin typeface="Microsoft YaHei"/>
                          <a:ea typeface="Microsoft YaHei"/>
                          <a:cs typeface="Microsoft YaHei"/>
                        </a:rPr>
                        <a:t>1</a:t>
                      </a:r>
                      <a:r>
                        <a:rPr sz="1800" kern="0" spc="20" dirty="0">
                          <a:solidFill>
                            <a:srgbClr val="FFFFFF">
                              <a:alpha val="100000"/>
                            </a:srgbClr>
                          </a:solidFill>
                          <a:latin typeface="Microsoft YaHei"/>
                          <a:ea typeface="Microsoft YaHei"/>
                          <a:cs typeface="Microsoft YaHei"/>
                        </a:rPr>
                        <a:t>528</a:t>
                      </a:r>
                      <a:r>
                        <a:rPr sz="1800" kern="0" spc="30" dirty="0">
                          <a:solidFill>
                            <a:srgbClr val="FFFFFF">
                              <a:alpha val="100000"/>
                            </a:srgbClr>
                          </a:solidFill>
                          <a:latin typeface="Microsoft YaHei"/>
                          <a:ea typeface="Microsoft YaHei"/>
                          <a:cs typeface="Microsoft YaHei"/>
                        </a:rPr>
                        <a:t>），</a:t>
                      </a:r>
                      <a:r>
                        <a:rPr sz="1800" kern="0" spc="20" dirty="0">
                          <a:solidFill>
                            <a:srgbClr val="FFFFFF">
                              <a:alpha val="100000"/>
                            </a:srgbClr>
                          </a:solidFill>
                          <a:latin typeface="Microsoft YaHei"/>
                          <a:ea typeface="Microsoft YaHei"/>
                          <a:cs typeface="Microsoft YaHei"/>
                        </a:rPr>
                        <a:t>浙江余姚人，明</a:t>
                      </a:r>
                      <a:endParaRPr lang="Microsoft YaHei" altLang="Microsoft YaHei" sz="1800" dirty="0"/>
                    </a:p>
                    <a:p>
                      <a:pPr marL="4391659" indent="-41275" algn="l" rtl="0" eaLnBrk="0">
                        <a:lnSpc>
                          <a:spcPct val="152000"/>
                        </a:lnSpc>
                        <a:spcBef>
                          <a:spcPts val="36"/>
                        </a:spcBef>
                        <a:tabLst/>
                      </a:pPr>
                      <a:r>
                        <a:rPr sz="1800" kern="0" spc="50" dirty="0">
                          <a:solidFill>
                            <a:srgbClr val="FFFFFF">
                              <a:alpha val="100000"/>
                            </a:srgbClr>
                          </a:solidFill>
                          <a:latin typeface="Microsoft YaHei"/>
                          <a:ea typeface="Microsoft YaHei"/>
                          <a:cs typeface="Microsoft YaHei"/>
                        </a:rPr>
                        <a:t>代中叶哲学家、教育</a:t>
                      </a:r>
                      <a:r>
                        <a:rPr sz="1800" kern="0" spc="40" dirty="0">
                          <a:solidFill>
                            <a:srgbClr val="FFFFFF">
                              <a:alpha val="100000"/>
                            </a:srgbClr>
                          </a:solidFill>
                          <a:latin typeface="Microsoft YaHei"/>
                          <a:ea typeface="Microsoft YaHei"/>
                          <a:cs typeface="Microsoft YaHei"/>
                        </a:rPr>
                        <a:t>家。称阳明先生。名言</a:t>
                      </a:r>
                      <a:r>
                        <a:rPr sz="1800" kern="0" spc="0" dirty="0">
                          <a:solidFill>
                            <a:srgbClr val="FFFFFF">
                              <a:alpha val="100000"/>
                            </a:srgbClr>
                          </a:solidFill>
                          <a:latin typeface="Microsoft YaHei"/>
                          <a:ea typeface="Microsoft YaHei"/>
                          <a:cs typeface="Microsoft YaHei"/>
                        </a:rPr>
                        <a:t>              </a:t>
                      </a:r>
                      <a:r>
                        <a:rPr sz="1800" kern="0" spc="-10" dirty="0">
                          <a:solidFill>
                            <a:srgbClr val="FFFFFF">
                              <a:alpha val="100000"/>
                            </a:srgbClr>
                          </a:solidFill>
                          <a:latin typeface="Microsoft YaHei"/>
                          <a:ea typeface="Microsoft YaHei"/>
                          <a:cs typeface="Microsoft YaHei"/>
                        </a:rPr>
                        <a:t> </a:t>
                      </a:r>
                      <a:r>
                        <a:rPr sz="1800" kern="0" spc="-70" dirty="0">
                          <a:solidFill>
                            <a:srgbClr val="FFFFFF">
                              <a:alpha val="100000"/>
                            </a:srgbClr>
                          </a:solidFill>
                          <a:latin typeface="Microsoft YaHei"/>
                          <a:ea typeface="Microsoft YaHei"/>
                          <a:cs typeface="Microsoft YaHei"/>
                        </a:rPr>
                        <a:t>：心外无物。</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838" name="table 838"/>
          <p:cNvGraphicFramePr>
            <a:graphicFrameLocks noGrp="1"/>
          </p:cNvGraphicFramePr>
          <p:nvPr/>
        </p:nvGraphicFramePr>
        <p:xfrm>
          <a:off x="1446530" y="4314703"/>
          <a:ext cx="9780269" cy="2204085"/>
        </p:xfrm>
        <a:graphic>
          <a:graphicData uri="http://schemas.openxmlformats.org/drawingml/2006/table">
            <a:tbl>
              <a:tblPr/>
              <a:tblGrid>
                <a:gridCol w="9780269"/>
              </a:tblGrid>
              <a:tr h="2178685">
                <a:tc>
                  <a:txBody>
                    <a:bodyPr/>
                    <a:lstStyle/>
                    <a:p>
                      <a:pPr algn="l" rtl="0" eaLnBrk="0">
                        <a:lnSpc>
                          <a:spcPct val="110000"/>
                        </a:lnSpc>
                        <a:tabLst/>
                      </a:pPr>
                      <a:endParaRPr lang="Arial" altLang="Arial" sz="1000" dirty="0"/>
                    </a:p>
                    <a:p>
                      <a:pPr algn="l" rtl="0" eaLnBrk="0">
                        <a:lnSpc>
                          <a:spcPct val="111000"/>
                        </a:lnSpc>
                        <a:tabLst/>
                      </a:pPr>
                      <a:endParaRPr lang="Arial" altLang="Arial" sz="1000" dirty="0"/>
                    </a:p>
                    <a:p>
                      <a:pPr algn="l" rtl="0" eaLnBrk="0">
                        <a:lnSpc>
                          <a:spcPct val="111000"/>
                        </a:lnSpc>
                        <a:tabLst/>
                      </a:pPr>
                      <a:endParaRPr lang="Arial" altLang="Arial" sz="1000" dirty="0"/>
                    </a:p>
                    <a:p>
                      <a:pPr algn="l" rtl="0" eaLnBrk="0">
                        <a:lnSpc>
                          <a:spcPct val="111000"/>
                        </a:lnSpc>
                        <a:tabLst/>
                      </a:pPr>
                      <a:endParaRPr lang="Arial" altLang="Arial" sz="1000" dirty="0"/>
                    </a:p>
                    <a:p>
                      <a:pPr marL="634365" algn="l" rtl="0" eaLnBrk="0">
                        <a:lnSpc>
                          <a:spcPts val="2323"/>
                        </a:lnSpc>
                        <a:spcBef>
                          <a:spcPts val="5"/>
                        </a:spcBef>
                        <a:tabLst/>
                      </a:pPr>
                      <a:r>
                        <a:rPr sz="1700" kern="0" spc="-110" dirty="0">
                          <a:solidFill>
                            <a:srgbClr val="FFFFFF">
                              <a:alpha val="100000"/>
                            </a:srgbClr>
                          </a:solidFill>
                          <a:latin typeface="Microsoft YaHei"/>
                          <a:ea typeface="Microsoft YaHei"/>
                          <a:cs typeface="Microsoft YaHei"/>
                        </a:rPr>
                        <a:t>《传习录》</a:t>
                      </a:r>
                      <a:r>
                        <a:rPr sz="1700" kern="0" spc="250" dirty="0">
                          <a:solidFill>
                            <a:srgbClr val="FFFFFF">
                              <a:alpha val="100000"/>
                            </a:srgbClr>
                          </a:solidFill>
                          <a:latin typeface="Microsoft YaHei"/>
                          <a:ea typeface="Microsoft YaHei"/>
                          <a:cs typeface="Microsoft YaHei"/>
                        </a:rPr>
                        <a:t> </a:t>
                      </a:r>
                      <a:r>
                        <a:rPr sz="1700" kern="0" spc="-110" dirty="0">
                          <a:solidFill>
                            <a:srgbClr val="FFFFFF">
                              <a:alpha val="100000"/>
                            </a:srgbClr>
                          </a:solidFill>
                          <a:latin typeface="Microsoft YaHei"/>
                          <a:ea typeface="Microsoft YaHei"/>
                          <a:cs typeface="Microsoft YaHei"/>
                        </a:rPr>
                        <a:t>（言论）</a:t>
                      </a:r>
                      <a:endParaRPr lang="Microsoft YaHei" altLang="Microsoft YaHei" sz="1700" dirty="0"/>
                    </a:p>
                    <a:p>
                      <a:pPr marL="634365" algn="l" rtl="0" eaLnBrk="0">
                        <a:lnSpc>
                          <a:spcPts val="2323"/>
                        </a:lnSpc>
                        <a:spcBef>
                          <a:spcPts val="916"/>
                        </a:spcBef>
                        <a:tabLst/>
                      </a:pPr>
                      <a:r>
                        <a:rPr sz="1800" kern="0" spc="0" dirty="0">
                          <a:solidFill>
                            <a:srgbClr val="FFFFFF">
                              <a:alpha val="100000"/>
                            </a:srgbClr>
                          </a:solidFill>
                          <a:latin typeface="Microsoft YaHei"/>
                          <a:ea typeface="Microsoft YaHei"/>
                          <a:cs typeface="Microsoft YaHei"/>
                        </a:rPr>
                        <a:t>《社学教条》   《训蒙大意示教读刘伯颂等》</a:t>
                      </a:r>
                      <a:endParaRPr lang="Microsoft YaHei" altLang="Microsoft YaHei" sz="1800" dirty="0"/>
                    </a:p>
                    <a:p>
                      <a:pPr marL="2270125" algn="l" rtl="0" eaLnBrk="0">
                        <a:lnSpc>
                          <a:spcPts val="3239"/>
                        </a:lnSpc>
                        <a:tabLst/>
                      </a:pPr>
                      <a:r>
                        <a:rPr sz="1700" kern="0" spc="-100" dirty="0">
                          <a:solidFill>
                            <a:srgbClr val="FFFFFF">
                              <a:alpha val="100000"/>
                            </a:srgbClr>
                          </a:solidFill>
                          <a:latin typeface="Microsoft YaHei"/>
                          <a:ea typeface="Microsoft YaHei"/>
                          <a:cs typeface="Microsoft YaHei"/>
                        </a:rPr>
                        <a:t>《教约》</a:t>
                      </a:r>
                      <a:endParaRPr lang="Microsoft YaHei" altLang="Microsoft YaHei" sz="17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98327"/>
                    </a:solidFill>
                  </a:tcPr>
                </a:tc>
              </a:tr>
            </a:tbl>
          </a:graphicData>
        </a:graphic>
      </p:graphicFrame>
      <p:pic>
        <p:nvPicPr>
          <p:cNvPr id="840" name="picture 840">
            <a:hlinkClick r:id="rId4" action="ppaction://hlinkfile"/>
          </p:cNvPr>
          <p:cNvPicPr>
            <a:picLocks noChangeAspect="1"/>
          </p:cNvPicPr>
          <p:nvPr/>
        </p:nvPicPr>
        <p:blipFill>
          <a:blip r:embed="rId3"/>
          <a:stretch>
            <a:fillRect/>
          </a:stretch>
        </p:blipFill>
        <p:spPr>
          <a:xfrm rot="21600000">
            <a:off x="2363724" y="1534667"/>
            <a:ext cx="2049767" cy="2683763"/>
          </a:xfrm>
          <a:prstGeom prst="rect">
            <a:avLst/>
          </a:prstGeom>
        </p:spPr>
      </p:pic>
      <p:pic>
        <p:nvPicPr>
          <p:cNvPr id="842" name="picture 842">
            <a:hlinkClick r:id="rId6" action="ppaction://hlinkfile"/>
          </p:cNvPr>
          <p:cNvPicPr>
            <a:picLocks noChangeAspect="1"/>
          </p:cNvPicPr>
          <p:nvPr/>
        </p:nvPicPr>
        <p:blipFill>
          <a:blip r:embed="rId5"/>
          <a:stretch>
            <a:fillRect/>
          </a:stretch>
        </p:blipFill>
        <p:spPr>
          <a:xfrm rot="21600000">
            <a:off x="8042147" y="4396740"/>
            <a:ext cx="2514600" cy="2060447"/>
          </a:xfrm>
          <a:prstGeom prst="rect">
            <a:avLst/>
          </a:prstGeom>
        </p:spPr>
      </p:pic>
      <p:sp>
        <p:nvSpPr>
          <p:cNvPr id="844" name="rect"/>
          <p:cNvSpPr/>
          <p:nvPr/>
        </p:nvSpPr>
        <p:spPr>
          <a:xfrm>
            <a:off x="1969770" y="4512817"/>
            <a:ext cx="4704588" cy="25400"/>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08" name="group 108"/>
          <p:cNvGrpSpPr/>
          <p:nvPr/>
        </p:nvGrpSpPr>
        <p:grpSpPr>
          <a:xfrm rot="21600000">
            <a:off x="37909" y="4024696"/>
            <a:ext cx="2094357" cy="1583969"/>
            <a:chOff x="0" y="0"/>
            <a:chExt cx="2094357" cy="1583969"/>
          </a:xfrm>
        </p:grpSpPr>
        <p:grpSp>
          <p:nvGrpSpPr>
            <p:cNvPr id="110" name="group 110"/>
            <p:cNvGrpSpPr/>
            <p:nvPr/>
          </p:nvGrpSpPr>
          <p:grpSpPr>
            <a:xfrm rot="21600000">
              <a:off x="0" y="0"/>
              <a:ext cx="2094357" cy="1583969"/>
              <a:chOff x="0" y="0"/>
              <a:chExt cx="2094357" cy="1583969"/>
            </a:xfrm>
          </p:grpSpPr>
          <p:sp>
            <p:nvSpPr>
              <p:cNvPr id="846" name="path"/>
              <p:cNvSpPr/>
              <p:nvPr/>
            </p:nvSpPr>
            <p:spPr>
              <a:xfrm>
                <a:off x="4762" y="4762"/>
                <a:ext cx="2084832" cy="1574444"/>
              </a:xfrm>
              <a:custGeom>
                <a:avLst/>
                <a:gdLst/>
                <a:ahLst/>
                <a:cxnLst/>
                <a:rect l="0" t="0" r="0" b="0"/>
                <a:pathLst>
                  <a:path w="3283" h="2479">
                    <a:moveTo>
                      <a:pt x="0" y="233"/>
                    </a:moveTo>
                    <a:cubicBezTo>
                      <a:pt x="0" y="104"/>
                      <a:pt x="104" y="0"/>
                      <a:pt x="233" y="0"/>
                    </a:cubicBezTo>
                    <a:lnTo>
                      <a:pt x="1915" y="0"/>
                    </a:lnTo>
                    <a:lnTo>
                      <a:pt x="2736" y="0"/>
                    </a:lnTo>
                    <a:lnTo>
                      <a:pt x="3050" y="0"/>
                    </a:lnTo>
                    <a:cubicBezTo>
                      <a:pt x="3178" y="0"/>
                      <a:pt x="3283" y="104"/>
                      <a:pt x="3283" y="233"/>
                    </a:cubicBezTo>
                    <a:lnTo>
                      <a:pt x="3283" y="816"/>
                    </a:lnTo>
                    <a:lnTo>
                      <a:pt x="3283" y="1166"/>
                    </a:lnTo>
                    <a:lnTo>
                      <a:pt x="3283" y="1166"/>
                    </a:lnTo>
                    <a:cubicBezTo>
                      <a:pt x="3283" y="1294"/>
                      <a:pt x="3178" y="1399"/>
                      <a:pt x="3050" y="1399"/>
                    </a:cubicBezTo>
                    <a:lnTo>
                      <a:pt x="2736" y="1399"/>
                    </a:lnTo>
                    <a:lnTo>
                      <a:pt x="3167" y="2479"/>
                    </a:lnTo>
                    <a:lnTo>
                      <a:pt x="1915" y="1399"/>
                    </a:lnTo>
                    <a:lnTo>
                      <a:pt x="233" y="1399"/>
                    </a:lnTo>
                    <a:cubicBezTo>
                      <a:pt x="104" y="1399"/>
                      <a:pt x="0" y="1294"/>
                      <a:pt x="0" y="1166"/>
                    </a:cubicBezTo>
                    <a:lnTo>
                      <a:pt x="0" y="1166"/>
                    </a:lnTo>
                    <a:lnTo>
                      <a:pt x="0" y="816"/>
                    </a:lnTo>
                    <a:lnTo>
                      <a:pt x="0" y="233"/>
                    </a:lnTo>
                    <a:close/>
                  </a:path>
                </a:pathLst>
              </a:custGeom>
              <a:solidFill>
                <a:srgbClr val="FFFF00">
                  <a:alpha val="36862"/>
                </a:srgbClr>
              </a:solidFill>
              <a:ln cap="flat">
                <a:noFill/>
                <a:prstDash val="solid"/>
                <a:miter lim="0"/>
              </a:ln>
            </p:spPr>
            <p:txBody>
              <a:bodyPr rtlCol="0"/>
              <a:lstStyle/>
              <a:p>
                <a:pPr algn="ctr"/>
                <a:endParaRPr lang="zh-CN" altLang="en-US"/>
              </a:p>
            </p:txBody>
          </p:sp>
          <p:sp>
            <p:nvSpPr>
              <p:cNvPr id="848" name="path"/>
              <p:cNvSpPr/>
              <p:nvPr/>
            </p:nvSpPr>
            <p:spPr>
              <a:xfrm>
                <a:off x="0" y="0"/>
                <a:ext cx="2094357" cy="1583969"/>
              </a:xfrm>
              <a:custGeom>
                <a:avLst/>
                <a:gdLst/>
                <a:ahLst/>
                <a:cxnLst/>
                <a:rect l="0" t="0" r="0" b="0"/>
                <a:pathLst>
                  <a:path w="3298" h="2494">
                    <a:moveTo>
                      <a:pt x="7" y="240"/>
                    </a:moveTo>
                    <a:cubicBezTo>
                      <a:pt x="7" y="111"/>
                      <a:pt x="111" y="7"/>
                      <a:pt x="240" y="7"/>
                    </a:cubicBezTo>
                    <a:lnTo>
                      <a:pt x="1922" y="7"/>
                    </a:lnTo>
                    <a:lnTo>
                      <a:pt x="2743" y="7"/>
                    </a:lnTo>
                    <a:lnTo>
                      <a:pt x="3057" y="7"/>
                    </a:lnTo>
                    <a:cubicBezTo>
                      <a:pt x="3186" y="7"/>
                      <a:pt x="3290" y="111"/>
                      <a:pt x="3290" y="240"/>
                    </a:cubicBezTo>
                    <a:lnTo>
                      <a:pt x="3290" y="823"/>
                    </a:lnTo>
                    <a:lnTo>
                      <a:pt x="3290" y="1173"/>
                    </a:lnTo>
                    <a:lnTo>
                      <a:pt x="3290" y="1173"/>
                    </a:lnTo>
                    <a:cubicBezTo>
                      <a:pt x="3290" y="1302"/>
                      <a:pt x="3186" y="1406"/>
                      <a:pt x="3057" y="1406"/>
                    </a:cubicBezTo>
                    <a:lnTo>
                      <a:pt x="2743" y="1406"/>
                    </a:lnTo>
                    <a:lnTo>
                      <a:pt x="3174" y="2486"/>
                    </a:lnTo>
                    <a:lnTo>
                      <a:pt x="1922" y="1406"/>
                    </a:lnTo>
                    <a:lnTo>
                      <a:pt x="240" y="1406"/>
                    </a:lnTo>
                    <a:cubicBezTo>
                      <a:pt x="111" y="1406"/>
                      <a:pt x="7" y="1302"/>
                      <a:pt x="7" y="1173"/>
                    </a:cubicBezTo>
                    <a:lnTo>
                      <a:pt x="7" y="1173"/>
                    </a:lnTo>
                    <a:lnTo>
                      <a:pt x="7" y="823"/>
                    </a:lnTo>
                    <a:lnTo>
                      <a:pt x="7" y="240"/>
                    </a:lnTo>
                    <a:close/>
                  </a:path>
                </a:pathLst>
              </a:custGeom>
              <a:noFill/>
              <a:ln w="9525" cap="flat">
                <a:solidFill>
                  <a:srgbClr val="000000">
                    <a:alpha val="100000"/>
                  </a:srgbClr>
                </a:solidFill>
                <a:prstDash val="solid"/>
                <a:miter lim="800000"/>
              </a:ln>
            </p:spPr>
            <p:txBody>
              <a:bodyPr rtlCol="0"/>
              <a:lstStyle/>
              <a:p>
                <a:pPr algn="ctr"/>
                <a:endParaRPr lang="zh-CN" altLang="en-US"/>
              </a:p>
            </p:txBody>
          </p:sp>
        </p:grpSp>
        <p:sp>
          <p:nvSpPr>
            <p:cNvPr id="850" name="textbox 850"/>
            <p:cNvSpPr/>
            <p:nvPr/>
          </p:nvSpPr>
          <p:spPr>
            <a:xfrm>
              <a:off x="-12700" y="-12700"/>
              <a:ext cx="2120264" cy="1634489"/>
            </a:xfrm>
            <a:prstGeom prst="rect">
              <a:avLst/>
            </a:prstGeom>
          </p:spPr>
          <p:txBody>
            <a:bodyPr vert="horz" wrap="square" lIns="0" tIns="0" rIns="0" bIns="0"/>
            <a:lstStyle/>
            <a:p>
              <a:pPr algn="l" rtl="0" eaLnBrk="0">
                <a:lnSpc>
                  <a:spcPct val="107000"/>
                </a:lnSpc>
                <a:tabLst/>
              </a:pPr>
              <a:endParaRPr lang="Arial" altLang="Arial" sz="800" dirty="0"/>
            </a:p>
            <a:p>
              <a:pPr algn="l" rtl="0" eaLnBrk="0">
                <a:lnSpc>
                  <a:spcPct val="7439"/>
                </a:lnSpc>
                <a:tabLst/>
              </a:pPr>
              <a:endParaRPr lang="Arial" altLang="Arial" sz="100" dirty="0"/>
            </a:p>
            <a:p>
              <a:pPr marL="554355" indent="-373379" algn="l" rtl="0" eaLnBrk="0">
                <a:lnSpc>
                  <a:spcPct val="96000"/>
                </a:lnSpc>
                <a:tabLst/>
              </a:pPr>
              <a:r>
                <a:rPr sz="2000" b="1" kern="0" spc="-20" dirty="0">
                  <a:solidFill>
                    <a:srgbClr val="000000">
                      <a:alpha val="100000"/>
                    </a:srgbClr>
                  </a:solidFill>
                  <a:latin typeface="Microsoft YaHei"/>
                  <a:ea typeface="Microsoft YaHei"/>
                  <a:cs typeface="Microsoft YaHei"/>
                </a:rPr>
                <a:t>官立启蒙教育的</a:t>
              </a:r>
              <a:r>
                <a:rPr sz="2000" b="1" kern="0" spc="10" dirty="0">
                  <a:solidFill>
                    <a:srgbClr val="000000">
                      <a:alpha val="100000"/>
                    </a:srgbClr>
                  </a:solidFill>
                  <a:latin typeface="Microsoft YaHei"/>
                  <a:ea typeface="Microsoft YaHei"/>
                  <a:cs typeface="Microsoft YaHei"/>
                </a:rPr>
                <a:t>   </a:t>
              </a:r>
              <a:r>
                <a:rPr sz="2000" b="1" kern="0" spc="-10" dirty="0">
                  <a:solidFill>
                    <a:srgbClr val="000000">
                      <a:alpha val="100000"/>
                    </a:srgbClr>
                  </a:solidFill>
                  <a:latin typeface="Microsoft YaHei"/>
                  <a:ea typeface="Microsoft YaHei"/>
                  <a:cs typeface="Microsoft YaHei"/>
                </a:rPr>
                <a:t>种组织形式</a:t>
              </a:r>
              <a:endParaRPr lang="Microsoft YaHei" altLang="Microsoft YaHei" sz="2000" dirty="0"/>
            </a:p>
          </p:txBody>
        </p:sp>
      </p:grpSp>
      <p:grpSp>
        <p:nvGrpSpPr>
          <p:cNvPr id="112" name="group 112"/>
          <p:cNvGrpSpPr/>
          <p:nvPr/>
        </p:nvGrpSpPr>
        <p:grpSpPr>
          <a:xfrm rot="21600000">
            <a:off x="22810" y="30747"/>
            <a:ext cx="1312240" cy="1312240"/>
            <a:chOff x="0" y="0"/>
            <a:chExt cx="1312240" cy="1312240"/>
          </a:xfrm>
        </p:grpSpPr>
        <p:sp>
          <p:nvSpPr>
            <p:cNvPr id="852" name="path"/>
            <p:cNvSpPr/>
            <p:nvPr/>
          </p:nvSpPr>
          <p:spPr>
            <a:xfrm>
              <a:off x="0" y="0"/>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854" name="textbox 854"/>
            <p:cNvSpPr/>
            <p:nvPr/>
          </p:nvSpPr>
          <p:spPr>
            <a:xfrm>
              <a:off x="-12700" y="-12700"/>
              <a:ext cx="1337944" cy="1452244"/>
            </a:xfrm>
            <a:prstGeom prst="rect">
              <a:avLst/>
            </a:prstGeom>
          </p:spPr>
          <p:txBody>
            <a:bodyPr vert="horz" wrap="square" lIns="0" tIns="0" rIns="0" bIns="0"/>
            <a:lstStyle/>
            <a:p>
              <a:pPr algn="l" rtl="0" eaLnBrk="0">
                <a:lnSpc>
                  <a:spcPct val="136000"/>
                </a:lnSpc>
                <a:tabLst/>
              </a:pPr>
              <a:endParaRPr lang="Arial" altLang="Arial" sz="1000" dirty="0"/>
            </a:p>
            <a:p>
              <a:pPr algn="l" rtl="0" eaLnBrk="0">
                <a:lnSpc>
                  <a:spcPct val="136000"/>
                </a:lnSpc>
                <a:tabLst/>
              </a:pPr>
              <a:endParaRPr lang="Arial" altLang="Arial" sz="1000" dirty="0"/>
            </a:p>
            <a:p>
              <a:pPr algn="l" rtl="0" eaLnBrk="0">
                <a:lnSpc>
                  <a:spcPct val="8527"/>
                </a:lnSpc>
                <a:tabLst/>
              </a:pPr>
              <a:endParaRPr lang="Arial" altLang="Arial" sz="100" dirty="0"/>
            </a:p>
            <a:p>
              <a:pPr marL="349884"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grpSp>
      <p:sp>
        <p:nvSpPr>
          <p:cNvPr id="856" name="textbox 856"/>
          <p:cNvSpPr/>
          <p:nvPr/>
        </p:nvSpPr>
        <p:spPr>
          <a:xfrm>
            <a:off x="1414856" y="551224"/>
            <a:ext cx="3065145" cy="358140"/>
          </a:xfrm>
          <a:prstGeom prst="rect">
            <a:avLst/>
          </a:prstGeom>
        </p:spPr>
        <p:txBody>
          <a:bodyPr vert="horz" wrap="square" lIns="0" tIns="0" rIns="0" bIns="0"/>
          <a:lstStyle/>
          <a:p>
            <a:pPr algn="l" rtl="0" eaLnBrk="0">
              <a:lnSpc>
                <a:spcPct val="79418"/>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王守仁的儿童教育思想</a:t>
            </a:r>
            <a:endParaRPr lang="Microsoft YaHei" altLang="Microsoft YaHei" sz="2400" dirty="0"/>
          </a:p>
        </p:txBody>
      </p:sp>
      <p:sp>
        <p:nvSpPr>
          <p:cNvPr id="858" name="textbox 858"/>
          <p:cNvSpPr/>
          <p:nvPr/>
        </p:nvSpPr>
        <p:spPr>
          <a:xfrm>
            <a:off x="2563320" y="1023682"/>
            <a:ext cx="2053589" cy="303529"/>
          </a:xfrm>
          <a:prstGeom prst="rect">
            <a:avLst/>
          </a:prstGeom>
        </p:spPr>
        <p:txBody>
          <a:bodyPr vert="horz" wrap="square" lIns="0" tIns="0" rIns="0" bIns="0"/>
          <a:lstStyle/>
          <a:p>
            <a:pPr algn="l" rtl="0" eaLnBrk="0">
              <a:lnSpc>
                <a:spcPct val="84718"/>
              </a:lnSpc>
              <a:tabLst/>
            </a:pPr>
            <a:endParaRPr lang="Arial" altLang="Arial" sz="100" dirty="0"/>
          </a:p>
          <a:p>
            <a:pPr marL="12700" algn="l" rtl="0" eaLnBrk="0">
              <a:lnSpc>
                <a:spcPct val="91000"/>
              </a:lnSpc>
              <a:tabLst/>
            </a:pPr>
            <a:r>
              <a:rPr sz="2000" kern="0" spc="-10" dirty="0">
                <a:solidFill>
                  <a:srgbClr val="44546A">
                    <a:alpha val="100000"/>
                  </a:srgbClr>
                </a:solidFill>
                <a:latin typeface="Microsoft YaHei"/>
                <a:ea typeface="Microsoft YaHei"/>
                <a:cs typeface="Microsoft YaHei"/>
              </a:rPr>
              <a:t>王守仁的传奇人生</a:t>
            </a:r>
            <a:endParaRPr lang="Microsoft YaHei" altLang="Microsoft YaHei" sz="2000" dirty="0"/>
          </a:p>
        </p:txBody>
      </p:sp>
      <p:grpSp>
        <p:nvGrpSpPr>
          <p:cNvPr id="114" name="group 114"/>
          <p:cNvGrpSpPr/>
          <p:nvPr/>
        </p:nvGrpSpPr>
        <p:grpSpPr>
          <a:xfrm rot="21600000">
            <a:off x="1584025" y="181482"/>
            <a:ext cx="2435489" cy="199231"/>
            <a:chOff x="0" y="0"/>
            <a:chExt cx="2435489" cy="199231"/>
          </a:xfrm>
        </p:grpSpPr>
        <p:pic>
          <p:nvPicPr>
            <p:cNvPr id="860" name="picture 860"/>
            <p:cNvPicPr>
              <a:picLocks noChangeAspect="1"/>
            </p:cNvPicPr>
            <p:nvPr/>
          </p:nvPicPr>
          <p:blipFill>
            <a:blip r:embed="rId7"/>
            <a:stretch>
              <a:fillRect/>
            </a:stretch>
          </p:blipFill>
          <p:spPr>
            <a:xfrm rot="21600000">
              <a:off x="13273" y="11350"/>
              <a:ext cx="2422216" cy="187880"/>
            </a:xfrm>
            <a:prstGeom prst="rect">
              <a:avLst/>
            </a:prstGeom>
          </p:spPr>
        </p:pic>
        <p:sp>
          <p:nvSpPr>
            <p:cNvPr id="862" name="textbox 862"/>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864" name="path"/>
          <p:cNvSpPr/>
          <p:nvPr/>
        </p:nvSpPr>
        <p:spPr>
          <a:xfrm>
            <a:off x="1458465" y="947928"/>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866" name="path"/>
          <p:cNvSpPr/>
          <p:nvPr/>
        </p:nvSpPr>
        <p:spPr>
          <a:xfrm>
            <a:off x="3403282" y="5402770"/>
            <a:ext cx="334898" cy="743331"/>
          </a:xfrm>
          <a:custGeom>
            <a:avLst/>
            <a:gdLst/>
            <a:ahLst/>
            <a:cxnLst/>
            <a:rect l="0" t="0" r="0" b="0"/>
            <a:pathLst>
              <a:path w="527" h="1170">
                <a:moveTo>
                  <a:pt x="504" y="1148"/>
                </a:moveTo>
                <a:cubicBezTo>
                  <a:pt x="371" y="1148"/>
                  <a:pt x="263" y="1040"/>
                  <a:pt x="263" y="906"/>
                </a:cubicBezTo>
                <a:lnTo>
                  <a:pt x="263" y="826"/>
                </a:lnTo>
                <a:cubicBezTo>
                  <a:pt x="263" y="693"/>
                  <a:pt x="155" y="585"/>
                  <a:pt x="22" y="585"/>
                </a:cubicBezTo>
                <a:cubicBezTo>
                  <a:pt x="155" y="585"/>
                  <a:pt x="263" y="477"/>
                  <a:pt x="263" y="344"/>
                </a:cubicBezTo>
                <a:lnTo>
                  <a:pt x="263" y="263"/>
                </a:lnTo>
                <a:cubicBezTo>
                  <a:pt x="263" y="130"/>
                  <a:pt x="371" y="22"/>
                  <a:pt x="504" y="22"/>
                </a:cubicBezTo>
              </a:path>
            </a:pathLst>
          </a:custGeom>
          <a:noFill/>
          <a:ln w="28575" cap="flat">
            <a:solidFill>
              <a:srgbClr val="000000">
                <a:alpha val="100000"/>
              </a:srgbClr>
            </a:solidFill>
            <a:prstDash val="solid"/>
            <a:round/>
          </a:ln>
        </p:spPr>
        <p:txBody>
          <a:bodyPr rtlCol="0"/>
          <a:lstStyle/>
          <a:p>
            <a:pPr algn="ctr"/>
            <a:endParaRPr lang="zh-CN" altLang="en-US"/>
          </a:p>
        </p:txBody>
      </p:sp>
      <p:sp>
        <p:nvSpPr>
          <p:cNvPr id="868" name="rect"/>
          <p:cNvSpPr/>
          <p:nvPr/>
        </p:nvSpPr>
        <p:spPr>
          <a:xfrm>
            <a:off x="5289041" y="1775714"/>
            <a:ext cx="4896612"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870" name="rect"/>
          <p:cNvSpPr/>
          <p:nvPr/>
        </p:nvSpPr>
        <p:spPr>
          <a:xfrm>
            <a:off x="5289041" y="3791966"/>
            <a:ext cx="4896612"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872" name="rect"/>
          <p:cNvSpPr/>
          <p:nvPr/>
        </p:nvSpPr>
        <p:spPr>
          <a:xfrm>
            <a:off x="1933194" y="6321805"/>
            <a:ext cx="4704588" cy="25400"/>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874" name="textbox 874"/>
          <p:cNvSpPr/>
          <p:nvPr/>
        </p:nvSpPr>
        <p:spPr>
          <a:xfrm>
            <a:off x="316601" y="4545844"/>
            <a:ext cx="273050" cy="196214"/>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1340"/>
              </a:lnSpc>
              <a:tabLst/>
            </a:pPr>
            <a:r>
              <a:rPr sz="2000" b="1" kern="0" spc="-10" dirty="0">
                <a:solidFill>
                  <a:srgbClr val="000000">
                    <a:alpha val="100000"/>
                  </a:srgbClr>
                </a:solidFill>
                <a:latin typeface="Microsoft YaHei"/>
                <a:ea typeface="Microsoft YaHei"/>
                <a:cs typeface="Microsoft YaHei"/>
              </a:rPr>
              <a:t>一</a:t>
            </a:r>
            <a:endParaRPr lang="Microsoft YaHei" altLang="Microsoft YaHei" sz="2000" dirty="0"/>
          </a:p>
        </p:txBody>
      </p:sp>
      <p:pic>
        <p:nvPicPr>
          <p:cNvPr id="876" name="picture 876"/>
          <p:cNvPicPr>
            <a:picLocks noChangeAspect="1"/>
          </p:cNvPicPr>
          <p:nvPr/>
        </p:nvPicPr>
        <p:blipFill>
          <a:blip r:embed="rId8"/>
          <a:stretch>
            <a:fillRect/>
          </a:stretch>
        </p:blipFill>
        <p:spPr>
          <a:xfrm rot="21600000">
            <a:off x="1696855" y="1164828"/>
            <a:ext cx="224942" cy="21031"/>
          </a:xfrm>
          <a:prstGeom prst="rect">
            <a:avLst/>
          </a:prstGeom>
        </p:spPr>
      </p:pic>
      <p:sp>
        <p:nvSpPr>
          <p:cNvPr id="878" name="textbox 878"/>
          <p:cNvSpPr/>
          <p:nvPr/>
        </p:nvSpPr>
        <p:spPr>
          <a:xfrm>
            <a:off x="1923271" y="1226423"/>
            <a:ext cx="106045" cy="83185"/>
          </a:xfrm>
          <a:prstGeom prst="rect">
            <a:avLst/>
          </a:prstGeom>
        </p:spPr>
        <p:txBody>
          <a:bodyPr vert="horz" wrap="square" lIns="0" tIns="0" rIns="0" bIns="0"/>
          <a:lstStyle/>
          <a:p>
            <a:pPr algn="l" rtl="0" eaLnBrk="0">
              <a:lnSpc>
                <a:spcPct val="85191"/>
              </a:lnSpc>
              <a:tabLst/>
            </a:pPr>
            <a:endParaRPr lang="Arial" altLang="Arial" sz="100" dirty="0"/>
          </a:p>
          <a:p>
            <a:pPr marL="12700" algn="l" rtl="0" eaLnBrk="0">
              <a:lnSpc>
                <a:spcPct val="94000"/>
              </a:lnSpc>
              <a:tabLst/>
            </a:pPr>
            <a:r>
              <a:rPr sz="400" kern="0" spc="20" dirty="0">
                <a:solidFill>
                  <a:srgbClr val="FFFFFF">
                    <a:alpha val="100000"/>
                  </a:srgbClr>
                </a:solidFill>
                <a:latin typeface="Microsoft YaHei"/>
                <a:ea typeface="Microsoft YaHei"/>
                <a:cs typeface="Microsoft YaHei"/>
              </a:rPr>
              <a:t>、</a:t>
            </a:r>
            <a:endParaRPr lang="Microsoft YaHei" altLang="Microsoft YaHei" sz="400" dirty="0"/>
          </a:p>
        </p:txBody>
      </p:sp>
      <p:sp>
        <p:nvSpPr>
          <p:cNvPr id="88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 name="picture 882"/>
          <p:cNvPicPr>
            <a:picLocks noChangeAspect="1"/>
          </p:cNvPicPr>
          <p:nvPr/>
        </p:nvPicPr>
        <p:blipFill>
          <a:blip r:embed="rId2"/>
          <a:stretch>
            <a:fillRect/>
          </a:stretch>
        </p:blipFill>
        <p:spPr>
          <a:xfrm rot="21600000">
            <a:off x="0" y="0"/>
            <a:ext cx="12192000" cy="6858000"/>
          </a:xfrm>
          <a:prstGeom prst="rect">
            <a:avLst/>
          </a:prstGeom>
        </p:spPr>
      </p:pic>
      <p:sp>
        <p:nvSpPr>
          <p:cNvPr id="88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16" name="group 116"/>
          <p:cNvGrpSpPr/>
          <p:nvPr/>
        </p:nvGrpSpPr>
        <p:grpSpPr>
          <a:xfrm rot="21600000">
            <a:off x="6108191" y="2296667"/>
            <a:ext cx="2205227" cy="3749040"/>
            <a:chOff x="0" y="0"/>
            <a:chExt cx="2205227" cy="3749040"/>
          </a:xfrm>
        </p:grpSpPr>
        <p:grpSp>
          <p:nvGrpSpPr>
            <p:cNvPr id="118" name="group 118"/>
            <p:cNvGrpSpPr/>
            <p:nvPr/>
          </p:nvGrpSpPr>
          <p:grpSpPr>
            <a:xfrm rot="21600000">
              <a:off x="0" y="0"/>
              <a:ext cx="2205227" cy="3749040"/>
              <a:chOff x="0" y="0"/>
              <a:chExt cx="2205227" cy="3749040"/>
            </a:xfrm>
          </p:grpSpPr>
          <p:sp>
            <p:nvSpPr>
              <p:cNvPr id="886" name="path"/>
              <p:cNvSpPr/>
              <p:nvPr/>
            </p:nvSpPr>
            <p:spPr>
              <a:xfrm>
                <a:off x="9144" y="691896"/>
                <a:ext cx="2196083" cy="3057144"/>
              </a:xfrm>
              <a:custGeom>
                <a:avLst/>
                <a:gdLst/>
                <a:ahLst/>
                <a:cxnLst/>
                <a:rect l="0" t="0" r="0" b="0"/>
                <a:pathLst>
                  <a:path w="3458" h="4814">
                    <a:moveTo>
                      <a:pt x="0" y="0"/>
                    </a:moveTo>
                    <a:lnTo>
                      <a:pt x="3458" y="0"/>
                    </a:lnTo>
                    <a:lnTo>
                      <a:pt x="3458" y="4814"/>
                    </a:lnTo>
                    <a:lnTo>
                      <a:pt x="0" y="481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888" name="path"/>
              <p:cNvSpPr/>
              <p:nvPr/>
            </p:nvSpPr>
            <p:spPr>
              <a:xfrm>
                <a:off x="0" y="0"/>
                <a:ext cx="2196084" cy="684276"/>
              </a:xfrm>
              <a:custGeom>
                <a:avLst/>
                <a:gdLst/>
                <a:ahLst/>
                <a:cxnLst/>
                <a:rect l="0" t="0" r="0" b="0"/>
                <a:pathLst>
                  <a:path w="3458" h="1077">
                    <a:moveTo>
                      <a:pt x="0" y="0"/>
                    </a:moveTo>
                    <a:lnTo>
                      <a:pt x="3458" y="0"/>
                    </a:lnTo>
                    <a:lnTo>
                      <a:pt x="3458" y="1077"/>
                    </a:lnTo>
                    <a:lnTo>
                      <a:pt x="0" y="1077"/>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890" name="textbox 890"/>
            <p:cNvSpPr/>
            <p:nvPr/>
          </p:nvSpPr>
          <p:spPr>
            <a:xfrm>
              <a:off x="-12700" y="-12700"/>
              <a:ext cx="2230754" cy="3797934"/>
            </a:xfrm>
            <a:prstGeom prst="rect">
              <a:avLst/>
            </a:prstGeom>
          </p:spPr>
          <p:txBody>
            <a:bodyPr vert="horz" wrap="square" lIns="0" tIns="0" rIns="0" bIns="0"/>
            <a:lstStyle/>
            <a:p>
              <a:pPr algn="l" rtl="0" eaLnBrk="0">
                <a:lnSpc>
                  <a:spcPct val="115000"/>
                </a:lnSpc>
                <a:tabLst/>
              </a:pPr>
              <a:endParaRPr lang="Arial" altLang="Arial" sz="500" dirty="0"/>
            </a:p>
            <a:p>
              <a:pPr marL="511809" indent="-312420" algn="l" rtl="0" eaLnBrk="0">
                <a:lnSpc>
                  <a:spcPct val="95000"/>
                </a:lnSpc>
                <a:spcBef>
                  <a:spcPts val="5"/>
                </a:spcBef>
                <a:tabLst/>
              </a:pPr>
              <a:r>
                <a:rPr sz="2000" kern="0" spc="-20" dirty="0">
                  <a:solidFill>
                    <a:srgbClr val="FFFFFF">
                      <a:alpha val="100000"/>
                    </a:srgbClr>
                  </a:solidFill>
                  <a:latin typeface="Microsoft YaHei"/>
                  <a:ea typeface="Microsoft YaHei"/>
                  <a:cs typeface="Microsoft YaHei"/>
                </a:rPr>
                <a:t>3、因材施教，</a:t>
              </a:r>
              <a:r>
                <a:rPr sz="2000" kern="0" spc="0" dirty="0">
                  <a:solidFill>
                    <a:srgbClr val="FFFFFF">
                      <a:alpha val="100000"/>
                    </a:srgbClr>
                  </a:solidFill>
                  <a:latin typeface="Microsoft YaHei"/>
                  <a:ea typeface="Microsoft YaHei"/>
                  <a:cs typeface="Microsoft YaHei"/>
                </a:rPr>
                <a:t>      </a:t>
              </a:r>
              <a:r>
                <a:rPr sz="2000" kern="0" spc="-10" dirty="0">
                  <a:solidFill>
                    <a:srgbClr val="FFFFFF">
                      <a:alpha val="100000"/>
                    </a:srgbClr>
                  </a:solidFill>
                  <a:latin typeface="Microsoft YaHei"/>
                  <a:ea typeface="Microsoft YaHei"/>
                  <a:cs typeface="Microsoft YaHei"/>
                </a:rPr>
                <a:t>各成其材</a:t>
              </a:r>
              <a:endParaRPr lang="Microsoft YaHei" altLang="Microsoft YaHei" sz="2000" dirty="0"/>
            </a:p>
            <a:p>
              <a:pPr algn="l" rtl="0" eaLnBrk="0">
                <a:lnSpc>
                  <a:spcPct val="151000"/>
                </a:lnSpc>
                <a:tabLst/>
              </a:pPr>
              <a:endParaRPr lang="Arial" altLang="Arial" sz="1000" dirty="0"/>
            </a:p>
            <a:p>
              <a:pPr marL="107314" algn="l" rtl="0" eaLnBrk="0">
                <a:lnSpc>
                  <a:spcPct val="85000"/>
                </a:lnSpc>
                <a:spcBef>
                  <a:spcPts val="544"/>
                </a:spcBef>
                <a:tabLst/>
              </a:pPr>
              <a:r>
                <a:rPr sz="1800" kern="0" spc="50" dirty="0">
                  <a:solidFill>
                    <a:srgbClr val="000000">
                      <a:alpha val="100000"/>
                    </a:srgbClr>
                  </a:solidFill>
                  <a:latin typeface="Microsoft YaHei"/>
                  <a:ea typeface="Microsoft YaHei"/>
                  <a:cs typeface="Microsoft YaHei"/>
                </a:rPr>
                <a:t>根据儿童各自的特</a:t>
              </a:r>
              <a:endParaRPr lang="Microsoft YaHei" altLang="Microsoft YaHei" sz="1800" dirty="0"/>
            </a:p>
            <a:p>
              <a:pPr marL="106679" algn="l" rtl="0" eaLnBrk="0">
                <a:lnSpc>
                  <a:spcPct val="139000"/>
                </a:lnSpc>
                <a:spcBef>
                  <a:spcPts val="5"/>
                </a:spcBef>
                <a:tabLst/>
              </a:pPr>
              <a:r>
                <a:rPr sz="1800" kern="0" spc="50" dirty="0">
                  <a:solidFill>
                    <a:srgbClr val="000000">
                      <a:alpha val="100000"/>
                    </a:srgbClr>
                  </a:solidFill>
                  <a:latin typeface="Microsoft YaHei"/>
                  <a:ea typeface="Microsoft YaHei"/>
                  <a:cs typeface="Microsoft YaHei"/>
                </a:rPr>
                <a:t>性，采取不同的方</a:t>
              </a:r>
              <a:r>
                <a:rPr sz="1800" kern="0" spc="1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法进行教育</a:t>
              </a:r>
              <a:endParaRPr lang="Microsoft YaHei" altLang="Microsoft YaHei" sz="1800" dirty="0"/>
            </a:p>
          </p:txBody>
        </p:sp>
      </p:grpSp>
      <p:grpSp>
        <p:nvGrpSpPr>
          <p:cNvPr id="120" name="group 120"/>
          <p:cNvGrpSpPr/>
          <p:nvPr/>
        </p:nvGrpSpPr>
        <p:grpSpPr>
          <a:xfrm rot="21600000">
            <a:off x="8420100" y="2296667"/>
            <a:ext cx="2199131" cy="3749040"/>
            <a:chOff x="0" y="0"/>
            <a:chExt cx="2199131" cy="3749040"/>
          </a:xfrm>
        </p:grpSpPr>
        <p:grpSp>
          <p:nvGrpSpPr>
            <p:cNvPr id="122" name="group 122"/>
            <p:cNvGrpSpPr/>
            <p:nvPr/>
          </p:nvGrpSpPr>
          <p:grpSpPr>
            <a:xfrm rot="21600000">
              <a:off x="0" y="0"/>
              <a:ext cx="2199131" cy="3749040"/>
              <a:chOff x="0" y="0"/>
              <a:chExt cx="2199131" cy="3749040"/>
            </a:xfrm>
          </p:grpSpPr>
          <p:sp>
            <p:nvSpPr>
              <p:cNvPr id="892" name="path"/>
              <p:cNvSpPr/>
              <p:nvPr/>
            </p:nvSpPr>
            <p:spPr>
              <a:xfrm>
                <a:off x="3047" y="691896"/>
                <a:ext cx="2196083" cy="3057144"/>
              </a:xfrm>
              <a:custGeom>
                <a:avLst/>
                <a:gdLst/>
                <a:ahLst/>
                <a:cxnLst/>
                <a:rect l="0" t="0" r="0" b="0"/>
                <a:pathLst>
                  <a:path w="3458" h="4814">
                    <a:moveTo>
                      <a:pt x="0" y="0"/>
                    </a:moveTo>
                    <a:lnTo>
                      <a:pt x="3458" y="0"/>
                    </a:lnTo>
                    <a:lnTo>
                      <a:pt x="3458" y="4814"/>
                    </a:lnTo>
                    <a:lnTo>
                      <a:pt x="0" y="481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894" name="path"/>
              <p:cNvSpPr/>
              <p:nvPr/>
            </p:nvSpPr>
            <p:spPr>
              <a:xfrm>
                <a:off x="0" y="0"/>
                <a:ext cx="2196083" cy="684276"/>
              </a:xfrm>
              <a:custGeom>
                <a:avLst/>
                <a:gdLst/>
                <a:ahLst/>
                <a:cxnLst/>
                <a:rect l="0" t="0" r="0" b="0"/>
                <a:pathLst>
                  <a:path w="3458" h="1077">
                    <a:moveTo>
                      <a:pt x="0" y="0"/>
                    </a:moveTo>
                    <a:lnTo>
                      <a:pt x="3458" y="0"/>
                    </a:lnTo>
                    <a:lnTo>
                      <a:pt x="3458" y="1077"/>
                    </a:lnTo>
                    <a:lnTo>
                      <a:pt x="0" y="1077"/>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896" name="textbox 896"/>
            <p:cNvSpPr/>
            <p:nvPr/>
          </p:nvSpPr>
          <p:spPr>
            <a:xfrm>
              <a:off x="-12700" y="-12700"/>
              <a:ext cx="2225039" cy="3801109"/>
            </a:xfrm>
            <a:prstGeom prst="rect">
              <a:avLst/>
            </a:prstGeom>
          </p:spPr>
          <p:txBody>
            <a:bodyPr vert="horz" wrap="square" lIns="0" tIns="0" rIns="0" bIns="0"/>
            <a:lstStyle/>
            <a:p>
              <a:pPr algn="l" rtl="0" eaLnBrk="0">
                <a:lnSpc>
                  <a:spcPct val="115000"/>
                </a:lnSpc>
                <a:tabLst/>
              </a:pPr>
              <a:endParaRPr lang="Arial" altLang="Arial" sz="500" dirty="0"/>
            </a:p>
            <a:p>
              <a:pPr marL="739140" indent="-328295" algn="l" rtl="0" eaLnBrk="0">
                <a:lnSpc>
                  <a:spcPct val="95000"/>
                </a:lnSpc>
                <a:spcBef>
                  <a:spcPts val="5"/>
                </a:spcBef>
                <a:tabLst/>
              </a:pPr>
              <a:r>
                <a:rPr sz="2000" kern="0" spc="-10" dirty="0">
                  <a:solidFill>
                    <a:srgbClr val="FFFFFF">
                      <a:alpha val="100000"/>
                    </a:srgbClr>
                  </a:solidFill>
                  <a:latin typeface="Microsoft YaHei"/>
                  <a:ea typeface="Microsoft YaHei"/>
                  <a:cs typeface="Microsoft YaHei"/>
                </a:rPr>
                <a:t>4、全面诱导，</a:t>
              </a:r>
              <a:r>
                <a:rPr sz="2000" kern="0" spc="20" dirty="0">
                  <a:solidFill>
                    <a:srgbClr val="FFFFFF">
                      <a:alpha val="100000"/>
                    </a:srgbClr>
                  </a:solidFill>
                  <a:latin typeface="Microsoft YaHei"/>
                  <a:ea typeface="Microsoft YaHei"/>
                  <a:cs typeface="Microsoft YaHei"/>
                </a:rPr>
                <a:t>   </a:t>
              </a:r>
              <a:r>
                <a:rPr sz="2000" kern="0" spc="-10" dirty="0">
                  <a:solidFill>
                    <a:srgbClr val="FFFFFF">
                      <a:alpha val="100000"/>
                    </a:srgbClr>
                  </a:solidFill>
                  <a:latin typeface="Microsoft YaHei"/>
                  <a:ea typeface="Microsoft YaHei"/>
                  <a:cs typeface="Microsoft YaHei"/>
                </a:rPr>
                <a:t>不执一偏</a:t>
              </a:r>
              <a:endParaRPr lang="Microsoft YaHei" altLang="Microsoft YaHei" sz="2000" dirty="0"/>
            </a:p>
            <a:p>
              <a:pPr algn="l" rtl="0" eaLnBrk="0">
                <a:lnSpc>
                  <a:spcPct val="151000"/>
                </a:lnSpc>
                <a:tabLst/>
              </a:pPr>
              <a:endParaRPr lang="Arial" altLang="Arial" sz="1000" dirty="0"/>
            </a:p>
            <a:p>
              <a:pPr marL="106679" algn="l" rtl="0" eaLnBrk="0">
                <a:lnSpc>
                  <a:spcPct val="85000"/>
                </a:lnSpc>
                <a:spcBef>
                  <a:spcPts val="550"/>
                </a:spcBef>
                <a:tabLst/>
              </a:pPr>
              <a:r>
                <a:rPr sz="1800" kern="0" spc="50" dirty="0">
                  <a:solidFill>
                    <a:srgbClr val="000000">
                      <a:alpha val="100000"/>
                    </a:srgbClr>
                  </a:solidFill>
                  <a:latin typeface="Microsoft YaHei"/>
                  <a:ea typeface="Microsoft YaHei"/>
                  <a:cs typeface="Microsoft YaHei"/>
                </a:rPr>
                <a:t>教育内容和途径应</a:t>
              </a:r>
              <a:endParaRPr lang="Microsoft YaHei" altLang="Microsoft YaHei" sz="1800" dirty="0"/>
            </a:p>
            <a:p>
              <a:pPr marL="106679" indent="-1270" algn="l" rtl="0" eaLnBrk="0">
                <a:lnSpc>
                  <a:spcPct val="136000"/>
                </a:lnSpc>
                <a:spcBef>
                  <a:spcPts val="74"/>
                </a:spcBef>
                <a:tabLst/>
              </a:pPr>
              <a:r>
                <a:rPr sz="1800" kern="0" spc="50" dirty="0">
                  <a:solidFill>
                    <a:srgbClr val="000000">
                      <a:alpha val="100000"/>
                    </a:srgbClr>
                  </a:solidFill>
                  <a:latin typeface="Microsoft YaHei"/>
                  <a:ea typeface="Microsoft YaHei"/>
                  <a:cs typeface="Microsoft YaHei"/>
                </a:rPr>
                <a:t>是多方面的，通过</a:t>
              </a:r>
              <a:r>
                <a:rPr sz="1800" kern="0" spc="1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习礼、诗歌、读书</a:t>
              </a:r>
              <a:r>
                <a:rPr sz="1800" kern="0" spc="1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对儿童进行全面教</a:t>
              </a:r>
              <a:r>
                <a:rPr sz="1800" kern="0" spc="10" dirty="0">
                  <a:solidFill>
                    <a:srgbClr val="000000">
                      <a:alpha val="100000"/>
                    </a:srgbClr>
                  </a:solidFill>
                  <a:latin typeface="Microsoft YaHei"/>
                  <a:ea typeface="Microsoft YaHei"/>
                  <a:cs typeface="Microsoft YaHei"/>
                </a:rPr>
                <a:t>    </a:t>
              </a:r>
              <a:r>
                <a:rPr sz="1800" kern="0" spc="20" dirty="0">
                  <a:solidFill>
                    <a:srgbClr val="000000">
                      <a:alpha val="100000"/>
                    </a:srgbClr>
                  </a:solidFill>
                  <a:latin typeface="Microsoft YaHei"/>
                  <a:ea typeface="Microsoft YaHei"/>
                  <a:cs typeface="Microsoft YaHei"/>
                </a:rPr>
                <a:t>育</a:t>
              </a:r>
              <a:endParaRPr lang="Microsoft YaHei" altLang="Microsoft YaHei" sz="1800" dirty="0"/>
            </a:p>
          </p:txBody>
        </p:sp>
      </p:grpSp>
      <p:grpSp>
        <p:nvGrpSpPr>
          <p:cNvPr id="124" name="group 124"/>
          <p:cNvGrpSpPr/>
          <p:nvPr/>
        </p:nvGrpSpPr>
        <p:grpSpPr>
          <a:xfrm rot="21600000">
            <a:off x="3819144" y="2296667"/>
            <a:ext cx="2196084" cy="3741420"/>
            <a:chOff x="0" y="0"/>
            <a:chExt cx="2196084" cy="3741420"/>
          </a:xfrm>
        </p:grpSpPr>
        <p:grpSp>
          <p:nvGrpSpPr>
            <p:cNvPr id="126" name="group 126"/>
            <p:cNvGrpSpPr/>
            <p:nvPr/>
          </p:nvGrpSpPr>
          <p:grpSpPr>
            <a:xfrm rot="21600000">
              <a:off x="0" y="0"/>
              <a:ext cx="2196084" cy="3741420"/>
              <a:chOff x="0" y="0"/>
              <a:chExt cx="2196084" cy="3741420"/>
            </a:xfrm>
          </p:grpSpPr>
          <p:sp>
            <p:nvSpPr>
              <p:cNvPr id="898" name="path"/>
              <p:cNvSpPr/>
              <p:nvPr/>
            </p:nvSpPr>
            <p:spPr>
              <a:xfrm>
                <a:off x="0" y="684276"/>
                <a:ext cx="2196084" cy="3057144"/>
              </a:xfrm>
              <a:custGeom>
                <a:avLst/>
                <a:gdLst/>
                <a:ahLst/>
                <a:cxnLst/>
                <a:rect l="0" t="0" r="0" b="0"/>
                <a:pathLst>
                  <a:path w="3458" h="4814">
                    <a:moveTo>
                      <a:pt x="0" y="0"/>
                    </a:moveTo>
                    <a:lnTo>
                      <a:pt x="3458" y="0"/>
                    </a:lnTo>
                    <a:lnTo>
                      <a:pt x="3458" y="4814"/>
                    </a:lnTo>
                    <a:lnTo>
                      <a:pt x="0" y="481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900" name="path"/>
              <p:cNvSpPr/>
              <p:nvPr/>
            </p:nvSpPr>
            <p:spPr>
              <a:xfrm>
                <a:off x="0" y="0"/>
                <a:ext cx="2196084" cy="684276"/>
              </a:xfrm>
              <a:custGeom>
                <a:avLst/>
                <a:gdLst/>
                <a:ahLst/>
                <a:cxnLst/>
                <a:rect l="0" t="0" r="0" b="0"/>
                <a:pathLst>
                  <a:path w="3458" h="1077">
                    <a:moveTo>
                      <a:pt x="0" y="0"/>
                    </a:moveTo>
                    <a:lnTo>
                      <a:pt x="3458" y="0"/>
                    </a:lnTo>
                    <a:lnTo>
                      <a:pt x="3458" y="1077"/>
                    </a:lnTo>
                    <a:lnTo>
                      <a:pt x="0" y="1077"/>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902" name="textbox 902"/>
            <p:cNvSpPr/>
            <p:nvPr/>
          </p:nvSpPr>
          <p:spPr>
            <a:xfrm>
              <a:off x="-12700" y="-12700"/>
              <a:ext cx="2221864" cy="3791584"/>
            </a:xfrm>
            <a:prstGeom prst="rect">
              <a:avLst/>
            </a:prstGeom>
          </p:spPr>
          <p:txBody>
            <a:bodyPr vert="horz" wrap="square" lIns="0" tIns="0" rIns="0" bIns="0"/>
            <a:lstStyle/>
            <a:p>
              <a:pPr algn="l" rtl="0" eaLnBrk="0">
                <a:lnSpc>
                  <a:spcPct val="112000"/>
                </a:lnSpc>
                <a:tabLst/>
              </a:pPr>
              <a:endParaRPr lang="Arial" altLang="Arial" sz="600" dirty="0"/>
            </a:p>
            <a:p>
              <a:pPr marL="513715" indent="-317500" algn="l" rtl="0" eaLnBrk="0">
                <a:lnSpc>
                  <a:spcPct val="96000"/>
                </a:lnSpc>
                <a:spcBef>
                  <a:spcPts val="4"/>
                </a:spcBef>
                <a:tabLst/>
              </a:pPr>
              <a:r>
                <a:rPr sz="2000" kern="0" spc="-20" dirty="0">
                  <a:solidFill>
                    <a:srgbClr val="FFFFFF">
                      <a:alpha val="100000"/>
                    </a:srgbClr>
                  </a:solidFill>
                  <a:latin typeface="Microsoft YaHei"/>
                  <a:ea typeface="Microsoft YaHei"/>
                  <a:cs typeface="Microsoft YaHei"/>
                </a:rPr>
                <a:t>2、量其资癝，</a:t>
              </a:r>
              <a:r>
                <a:rPr sz="2000" kern="0" spc="0" dirty="0">
                  <a:solidFill>
                    <a:srgbClr val="FFFFFF">
                      <a:alpha val="100000"/>
                    </a:srgbClr>
                  </a:solidFill>
                  <a:latin typeface="Microsoft YaHei"/>
                  <a:ea typeface="Microsoft YaHei"/>
                  <a:cs typeface="Microsoft YaHei"/>
                </a:rPr>
                <a:t>      </a:t>
              </a:r>
              <a:r>
                <a:rPr sz="2000" kern="0" spc="-10" dirty="0">
                  <a:solidFill>
                    <a:srgbClr val="FFFFFF">
                      <a:alpha val="100000"/>
                    </a:srgbClr>
                  </a:solidFill>
                  <a:latin typeface="Microsoft YaHei"/>
                  <a:ea typeface="Microsoft YaHei"/>
                  <a:cs typeface="Microsoft YaHei"/>
                </a:rPr>
                <a:t>循序渐进</a:t>
              </a:r>
              <a:endParaRPr lang="Microsoft YaHei" altLang="Microsoft YaHei" sz="2000" dirty="0"/>
            </a:p>
            <a:p>
              <a:pPr algn="l" rtl="0" eaLnBrk="0">
                <a:lnSpc>
                  <a:spcPct val="138000"/>
                </a:lnSpc>
                <a:tabLst/>
              </a:pPr>
              <a:endParaRPr lang="Arial" altLang="Arial" sz="1000" dirty="0"/>
            </a:p>
            <a:p>
              <a:pPr marL="106679" algn="l" rtl="0" eaLnBrk="0">
                <a:lnSpc>
                  <a:spcPct val="85000"/>
                </a:lnSpc>
                <a:spcBef>
                  <a:spcPts val="542"/>
                </a:spcBef>
                <a:tabLst/>
              </a:pPr>
              <a:r>
                <a:rPr sz="1800" kern="0" spc="50" dirty="0">
                  <a:solidFill>
                    <a:srgbClr val="000000">
                      <a:alpha val="100000"/>
                    </a:srgbClr>
                  </a:solidFill>
                  <a:latin typeface="Microsoft YaHei"/>
                  <a:ea typeface="Microsoft YaHei"/>
                  <a:cs typeface="Microsoft YaHei"/>
                </a:rPr>
                <a:t>教育内容应量力而</a:t>
              </a:r>
              <a:endParaRPr lang="Microsoft YaHei" altLang="Microsoft YaHei" sz="1800" dirty="0"/>
            </a:p>
            <a:p>
              <a:pPr marL="105410" indent="1905" algn="l" rtl="0" eaLnBrk="0">
                <a:lnSpc>
                  <a:spcPct val="136000"/>
                </a:lnSpc>
                <a:spcBef>
                  <a:spcPts val="73"/>
                </a:spcBef>
                <a:tabLst/>
              </a:pPr>
              <a:r>
                <a:rPr sz="1800" kern="0" spc="50" dirty="0">
                  <a:solidFill>
                    <a:srgbClr val="000000">
                      <a:alpha val="100000"/>
                    </a:srgbClr>
                  </a:solidFill>
                  <a:latin typeface="Microsoft YaHei"/>
                  <a:ea typeface="Microsoft YaHei"/>
                  <a:cs typeface="Microsoft YaHei"/>
                </a:rPr>
                <a:t>行，贵精勿多；但</a:t>
              </a:r>
              <a:r>
                <a:rPr sz="1800" kern="0" spc="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教育难度不能过于</a:t>
              </a:r>
              <a:r>
                <a:rPr sz="1800" kern="0" spc="1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落后于儿童的认知</a:t>
              </a:r>
              <a:r>
                <a:rPr sz="1800" kern="0" spc="10" dirty="0">
                  <a:solidFill>
                    <a:srgbClr val="000000">
                      <a:alpha val="100000"/>
                    </a:srgbClr>
                  </a:solidFill>
                  <a:latin typeface="Microsoft YaHei"/>
                  <a:ea typeface="Microsoft YaHei"/>
                  <a:cs typeface="Microsoft YaHei"/>
                </a:rPr>
                <a:t>    </a:t>
              </a:r>
              <a:r>
                <a:rPr sz="1800" kern="0" spc="-60" dirty="0">
                  <a:solidFill>
                    <a:srgbClr val="000000">
                      <a:alpha val="100000"/>
                    </a:srgbClr>
                  </a:solidFill>
                  <a:latin typeface="Microsoft YaHei"/>
                  <a:ea typeface="Microsoft YaHei"/>
                  <a:cs typeface="Microsoft YaHei"/>
                </a:rPr>
                <a:t>水平。</a:t>
              </a:r>
              <a:endParaRPr lang="Microsoft YaHei" altLang="Microsoft YaHei" sz="1800" dirty="0"/>
            </a:p>
          </p:txBody>
        </p:sp>
      </p:grpSp>
      <p:grpSp>
        <p:nvGrpSpPr>
          <p:cNvPr id="128" name="group 128"/>
          <p:cNvGrpSpPr/>
          <p:nvPr/>
        </p:nvGrpSpPr>
        <p:grpSpPr>
          <a:xfrm rot="21600000">
            <a:off x="1488947" y="2296667"/>
            <a:ext cx="2194560" cy="3741420"/>
            <a:chOff x="0" y="0"/>
            <a:chExt cx="2194560" cy="3741420"/>
          </a:xfrm>
        </p:grpSpPr>
        <p:sp>
          <p:nvSpPr>
            <p:cNvPr id="904" name="path"/>
            <p:cNvSpPr/>
            <p:nvPr/>
          </p:nvSpPr>
          <p:spPr>
            <a:xfrm>
              <a:off x="0" y="684276"/>
              <a:ext cx="2194560" cy="3057144"/>
            </a:xfrm>
            <a:custGeom>
              <a:avLst/>
              <a:gdLst/>
              <a:ahLst/>
              <a:cxnLst/>
              <a:rect l="0" t="0" r="0" b="0"/>
              <a:pathLst>
                <a:path w="3456" h="4814">
                  <a:moveTo>
                    <a:pt x="0" y="0"/>
                  </a:moveTo>
                  <a:lnTo>
                    <a:pt x="3456" y="0"/>
                  </a:lnTo>
                  <a:lnTo>
                    <a:pt x="3456" y="4814"/>
                  </a:lnTo>
                  <a:lnTo>
                    <a:pt x="0" y="481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906" name="path"/>
            <p:cNvSpPr/>
            <p:nvPr/>
          </p:nvSpPr>
          <p:spPr>
            <a:xfrm>
              <a:off x="0" y="0"/>
              <a:ext cx="2194560" cy="684276"/>
            </a:xfrm>
            <a:custGeom>
              <a:avLst/>
              <a:gdLst/>
              <a:ahLst/>
              <a:cxnLst/>
              <a:rect l="0" t="0" r="0" b="0"/>
              <a:pathLst>
                <a:path w="3456" h="1077">
                  <a:moveTo>
                    <a:pt x="0" y="0"/>
                  </a:moveTo>
                  <a:lnTo>
                    <a:pt x="3456" y="0"/>
                  </a:lnTo>
                  <a:lnTo>
                    <a:pt x="3456" y="1077"/>
                  </a:lnTo>
                  <a:lnTo>
                    <a:pt x="0" y="1077"/>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pic>
        <p:nvPicPr>
          <p:cNvPr id="908" name="picture 908"/>
          <p:cNvPicPr>
            <a:picLocks noChangeAspect="1"/>
          </p:cNvPicPr>
          <p:nvPr/>
        </p:nvPicPr>
        <p:blipFill>
          <a:blip r:embed="rId3"/>
          <a:stretch>
            <a:fillRect/>
          </a:stretch>
        </p:blipFill>
        <p:spPr>
          <a:xfrm rot="21600000">
            <a:off x="1662302" y="2394866"/>
            <a:ext cx="85877" cy="210643"/>
          </a:xfrm>
          <a:prstGeom prst="rect">
            <a:avLst/>
          </a:prstGeom>
        </p:spPr>
      </p:pic>
      <p:sp>
        <p:nvSpPr>
          <p:cNvPr id="910" name="textbox 910"/>
          <p:cNvSpPr/>
          <p:nvPr/>
        </p:nvSpPr>
        <p:spPr>
          <a:xfrm>
            <a:off x="1539458" y="2355179"/>
            <a:ext cx="1913889" cy="2643504"/>
          </a:xfrm>
          <a:prstGeom prst="rect">
            <a:avLst/>
          </a:prstGeom>
        </p:spPr>
        <p:txBody>
          <a:bodyPr vert="horz" wrap="square" lIns="0" tIns="0" rIns="0" bIns="0"/>
          <a:lstStyle/>
          <a:p>
            <a:pPr algn="l" rtl="0" eaLnBrk="0">
              <a:lnSpc>
                <a:spcPct val="71586"/>
              </a:lnSpc>
              <a:tabLst/>
            </a:pPr>
            <a:endParaRPr lang="Arial" altLang="Arial" sz="100" dirty="0"/>
          </a:p>
          <a:p>
            <a:pPr marL="431165" indent="-306704" algn="l" rtl="0" eaLnBrk="0">
              <a:lnSpc>
                <a:spcPct val="96000"/>
              </a:lnSpc>
              <a:tabLst/>
            </a:pPr>
            <a:r>
              <a:rPr sz="2000" kern="0" spc="-30" dirty="0">
                <a:solidFill>
                  <a:srgbClr val="FFFFFF">
                    <a:alpha val="100000"/>
                  </a:srgbClr>
                </a:solidFill>
                <a:latin typeface="Microsoft YaHei"/>
                <a:ea typeface="Microsoft YaHei"/>
                <a:cs typeface="Microsoft YaHei"/>
              </a:rPr>
              <a:t>1、顺导志意，</a:t>
            </a:r>
            <a:r>
              <a:rPr sz="2000" kern="0" spc="0" dirty="0">
                <a:solidFill>
                  <a:srgbClr val="FFFFFF">
                    <a:alpha val="100000"/>
                  </a:srgbClr>
                </a:solidFill>
                <a:latin typeface="Microsoft YaHei"/>
                <a:ea typeface="Microsoft YaHei"/>
                <a:cs typeface="Microsoft YaHei"/>
              </a:rPr>
              <a:t>   </a:t>
            </a:r>
            <a:r>
              <a:rPr sz="2000" kern="0" spc="-10" dirty="0">
                <a:solidFill>
                  <a:srgbClr val="FFFFFF">
                    <a:alpha val="100000"/>
                  </a:srgbClr>
                </a:solidFill>
                <a:latin typeface="Microsoft YaHei"/>
                <a:ea typeface="Microsoft YaHei"/>
                <a:cs typeface="Microsoft YaHei"/>
              </a:rPr>
              <a:t>调理性情</a:t>
            </a:r>
            <a:endParaRPr lang="Microsoft YaHei" altLang="Microsoft YaHei" sz="2000" dirty="0"/>
          </a:p>
          <a:p>
            <a:pPr algn="l" rtl="0" eaLnBrk="0">
              <a:lnSpc>
                <a:spcPct val="151000"/>
              </a:lnSpc>
              <a:tabLst/>
            </a:pPr>
            <a:endParaRPr lang="Arial" altLang="Arial" sz="1000" dirty="0"/>
          </a:p>
          <a:p>
            <a:pPr marL="13334" algn="l" rtl="0" eaLnBrk="0">
              <a:lnSpc>
                <a:spcPct val="85000"/>
              </a:lnSpc>
              <a:spcBef>
                <a:spcPts val="550"/>
              </a:spcBef>
              <a:tabLst/>
            </a:pPr>
            <a:r>
              <a:rPr sz="1800" kern="0" spc="50" dirty="0">
                <a:solidFill>
                  <a:srgbClr val="000000">
                    <a:alpha val="100000"/>
                  </a:srgbClr>
                </a:solidFill>
                <a:latin typeface="Microsoft YaHei"/>
                <a:ea typeface="Microsoft YaHei"/>
                <a:cs typeface="Microsoft YaHei"/>
              </a:rPr>
              <a:t>教育应根据儿童的</a:t>
            </a:r>
            <a:endParaRPr lang="Microsoft YaHei" altLang="Microsoft YaHei" sz="1800" dirty="0"/>
          </a:p>
          <a:p>
            <a:pPr marL="12700" indent="1270" algn="l" rtl="0" eaLnBrk="0">
              <a:lnSpc>
                <a:spcPct val="136000"/>
              </a:lnSpc>
              <a:spcBef>
                <a:spcPts val="74"/>
              </a:spcBef>
              <a:tabLst/>
            </a:pPr>
            <a:r>
              <a:rPr sz="1800" kern="0" spc="0" dirty="0">
                <a:solidFill>
                  <a:srgbClr val="000000">
                    <a:alpha val="100000"/>
                  </a:srgbClr>
                </a:solidFill>
                <a:latin typeface="Microsoft YaHei"/>
                <a:ea typeface="Microsoft YaHei"/>
                <a:cs typeface="Microsoft YaHei"/>
              </a:rPr>
              <a:t>生理、心理特点，</a:t>
            </a:r>
            <a:r>
              <a:rPr sz="1800" kern="0" spc="20" dirty="0">
                <a:solidFill>
                  <a:srgbClr val="000000">
                    <a:alpha val="100000"/>
                  </a:srgbClr>
                </a:solidFill>
                <a:latin typeface="Microsoft YaHei"/>
                <a:ea typeface="Microsoft YaHei"/>
                <a:cs typeface="Microsoft YaHei"/>
              </a:rPr>
              <a:t>  </a:t>
            </a:r>
            <a:r>
              <a:rPr sz="1800" kern="0" spc="0" dirty="0">
                <a:solidFill>
                  <a:srgbClr val="000000">
                    <a:alpha val="100000"/>
                  </a:srgbClr>
                </a:solidFill>
                <a:latin typeface="Microsoft YaHei"/>
                <a:ea typeface="Microsoft YaHei"/>
                <a:cs typeface="Microsoft YaHei"/>
              </a:rPr>
              <a:t>从积极方面入手，</a:t>
            </a:r>
            <a:r>
              <a:rPr sz="1800" kern="0" spc="2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顺导儿童性情，促 </a:t>
            </a:r>
            <a:r>
              <a:rPr sz="1800" kern="0" spc="-10" dirty="0">
                <a:solidFill>
                  <a:srgbClr val="000000">
                    <a:alpha val="100000"/>
                  </a:srgbClr>
                </a:solidFill>
                <a:latin typeface="Microsoft YaHei"/>
                <a:ea typeface="Microsoft YaHei"/>
                <a:cs typeface="Microsoft YaHei"/>
              </a:rPr>
              <a:t>其自然发展。</a:t>
            </a:r>
            <a:endParaRPr lang="Microsoft YaHei" altLang="Microsoft YaHei" sz="1800" dirty="0"/>
          </a:p>
        </p:txBody>
      </p:sp>
      <p:sp>
        <p:nvSpPr>
          <p:cNvPr id="912" name="path"/>
          <p:cNvSpPr/>
          <p:nvPr/>
        </p:nvSpPr>
        <p:spPr>
          <a:xfrm>
            <a:off x="1458465" y="1135379"/>
            <a:ext cx="932688" cy="469391"/>
          </a:xfrm>
          <a:custGeom>
            <a:avLst/>
            <a:gdLst/>
            <a:ahLst/>
            <a:cxnLst/>
            <a:rect l="0" t="0" r="0" b="0"/>
            <a:pathLst>
              <a:path w="1468" h="739">
                <a:moveTo>
                  <a:pt x="3" y="0"/>
                </a:moveTo>
                <a:lnTo>
                  <a:pt x="211" y="371"/>
                </a:lnTo>
                <a:lnTo>
                  <a:pt x="0" y="739"/>
                </a:lnTo>
                <a:lnTo>
                  <a:pt x="1261" y="739"/>
                </a:lnTo>
                <a:lnTo>
                  <a:pt x="1468" y="375"/>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914" name="textbox 914"/>
          <p:cNvSpPr/>
          <p:nvPr/>
        </p:nvSpPr>
        <p:spPr>
          <a:xfrm>
            <a:off x="1414856" y="551224"/>
            <a:ext cx="3710940" cy="965200"/>
          </a:xfrm>
          <a:prstGeom prst="rect">
            <a:avLst/>
          </a:prstGeom>
        </p:spPr>
        <p:txBody>
          <a:bodyPr vert="horz" wrap="square" lIns="0" tIns="0" rIns="0" bIns="0"/>
          <a:lstStyle/>
          <a:p>
            <a:pPr algn="l" rtl="0" eaLnBrk="0">
              <a:lnSpc>
                <a:spcPct val="79418"/>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王守仁的儿童教育思想</a:t>
            </a:r>
            <a:endParaRPr lang="Microsoft YaHei" altLang="Microsoft YaHei" sz="2400" dirty="0"/>
          </a:p>
          <a:p>
            <a:pPr algn="l" rtl="0" eaLnBrk="0">
              <a:lnSpc>
                <a:spcPct val="164000"/>
              </a:lnSpc>
              <a:tabLst/>
            </a:pPr>
            <a:endParaRPr lang="Arial" altLang="Arial" sz="1000" dirty="0"/>
          </a:p>
          <a:p>
            <a:pPr algn="l" rtl="0" eaLnBrk="0">
              <a:lnSpc>
                <a:spcPct val="101000"/>
              </a:lnSpc>
              <a:tabLst/>
            </a:pPr>
            <a:endParaRPr lang="Arial" altLang="Arial" sz="500" dirty="0"/>
          </a:p>
          <a:p>
            <a:pPr algn="r" rtl="0" eaLnBrk="0">
              <a:lnSpc>
                <a:spcPct val="92000"/>
              </a:lnSpc>
              <a:spcBef>
                <a:spcPts val="2"/>
              </a:spcBef>
              <a:tabLst/>
            </a:pPr>
            <a:r>
              <a:rPr sz="1800" kern="0" spc="-60" dirty="0">
                <a:solidFill>
                  <a:srgbClr val="FFFFFF">
                    <a:alpha val="100000"/>
                  </a:srgbClr>
                </a:solidFill>
                <a:latin typeface="Microsoft YaHei"/>
                <a:ea typeface="Microsoft YaHei"/>
                <a:cs typeface="Microsoft YaHei"/>
              </a:rPr>
              <a:t>二、</a:t>
            </a:r>
            <a:r>
              <a:rPr sz="1800" kern="0" spc="30" dirty="0">
                <a:solidFill>
                  <a:srgbClr val="FFFFFF">
                    <a:alpha val="100000"/>
                  </a:srgbClr>
                </a:solidFill>
                <a:latin typeface="Microsoft YaHei"/>
                <a:ea typeface="Microsoft YaHei"/>
                <a:cs typeface="Microsoft YaHei"/>
              </a:rPr>
              <a:t>       </a:t>
            </a:r>
            <a:r>
              <a:rPr sz="2000" kern="0" spc="-60" dirty="0">
                <a:solidFill>
                  <a:srgbClr val="44546A">
                    <a:alpha val="100000"/>
                  </a:srgbClr>
                </a:solidFill>
                <a:latin typeface="Microsoft YaHei"/>
                <a:ea typeface="Microsoft YaHei"/>
                <a:cs typeface="Microsoft YaHei"/>
              </a:rPr>
              <a:t>王守仁的儿童教育思想</a:t>
            </a:r>
            <a:endParaRPr lang="Microsoft YaHei" altLang="Microsoft YaHei" sz="2000" dirty="0"/>
          </a:p>
        </p:txBody>
      </p:sp>
      <p:sp>
        <p:nvSpPr>
          <p:cNvPr id="916" name="textbox 91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91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30" name="group 130"/>
          <p:cNvGrpSpPr/>
          <p:nvPr/>
        </p:nvGrpSpPr>
        <p:grpSpPr>
          <a:xfrm rot="21600000">
            <a:off x="1584025" y="181482"/>
            <a:ext cx="2435489" cy="199231"/>
            <a:chOff x="0" y="0"/>
            <a:chExt cx="2435489" cy="199231"/>
          </a:xfrm>
        </p:grpSpPr>
        <p:pic>
          <p:nvPicPr>
            <p:cNvPr id="920" name="picture 920"/>
            <p:cNvPicPr>
              <a:picLocks noChangeAspect="1"/>
            </p:cNvPicPr>
            <p:nvPr/>
          </p:nvPicPr>
          <p:blipFill>
            <a:blip r:embed="rId4"/>
            <a:stretch>
              <a:fillRect/>
            </a:stretch>
          </p:blipFill>
          <p:spPr>
            <a:xfrm rot="21600000">
              <a:off x="13273" y="11350"/>
              <a:ext cx="2422216" cy="187880"/>
            </a:xfrm>
            <a:prstGeom prst="rect">
              <a:avLst/>
            </a:prstGeom>
          </p:spPr>
        </p:pic>
        <p:sp>
          <p:nvSpPr>
            <p:cNvPr id="922" name="textbox 922"/>
            <p:cNvSpPr/>
            <p:nvPr/>
          </p:nvSpPr>
          <p:spPr>
            <a:xfrm>
              <a:off x="-12700" y="-12700"/>
              <a:ext cx="246126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92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6" name="picture 926"/>
          <p:cNvPicPr>
            <a:picLocks noChangeAspect="1"/>
          </p:cNvPicPr>
          <p:nvPr/>
        </p:nvPicPr>
        <p:blipFill>
          <a:blip r:embed="rId2"/>
          <a:stretch>
            <a:fillRect/>
          </a:stretch>
        </p:blipFill>
        <p:spPr>
          <a:xfrm rot="21600000">
            <a:off x="0" y="0"/>
            <a:ext cx="12192000" cy="6858000"/>
          </a:xfrm>
          <a:prstGeom prst="rect">
            <a:avLst/>
          </a:prstGeom>
        </p:spPr>
      </p:pic>
      <p:sp>
        <p:nvSpPr>
          <p:cNvPr id="92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930" name="textbox 930"/>
          <p:cNvSpPr/>
          <p:nvPr/>
        </p:nvSpPr>
        <p:spPr>
          <a:xfrm>
            <a:off x="1228110" y="2306025"/>
            <a:ext cx="10031730" cy="2564129"/>
          </a:xfrm>
          <a:prstGeom prst="rect">
            <a:avLst/>
          </a:prstGeom>
        </p:spPr>
        <p:txBody>
          <a:bodyPr vert="horz" wrap="square" lIns="0" tIns="0" rIns="0" bIns="0"/>
          <a:lstStyle/>
          <a:p>
            <a:pPr algn="l" rtl="0" eaLnBrk="0">
              <a:lnSpc>
                <a:spcPct val="86819"/>
              </a:lnSpc>
              <a:tabLst/>
            </a:pPr>
            <a:endParaRPr lang="Arial" altLang="Arial" sz="100" dirty="0"/>
          </a:p>
          <a:p>
            <a:pPr marL="36830" algn="l" rtl="0" eaLnBrk="0">
              <a:lnSpc>
                <a:spcPct val="83000"/>
              </a:lnSpc>
              <a:tabLst/>
            </a:pPr>
            <a:r>
              <a:rPr sz="2000" kern="0" spc="0" dirty="0">
                <a:solidFill>
                  <a:srgbClr val="000000">
                    <a:alpha val="100000"/>
                  </a:srgbClr>
                </a:solidFill>
                <a:latin typeface="Microsoft YaHei"/>
                <a:ea typeface="Microsoft YaHei"/>
                <a:cs typeface="Microsoft YaHei"/>
              </a:rPr>
              <a:t>1、反对成人化的传统教育方</a:t>
            </a:r>
            <a:r>
              <a:rPr sz="2000" kern="0" spc="-10" dirty="0">
                <a:solidFill>
                  <a:srgbClr val="000000">
                    <a:alpha val="100000"/>
                  </a:srgbClr>
                </a:solidFill>
                <a:latin typeface="Microsoft YaHei"/>
                <a:ea typeface="Microsoft YaHei"/>
                <a:cs typeface="Microsoft YaHei"/>
              </a:rPr>
              <a:t>法和体罚等粗暴教育手段，要求顺应儿童性情，根据儿童的</a:t>
            </a:r>
            <a:endParaRPr lang="Microsoft YaHei" altLang="Microsoft YaHei" sz="2000" dirty="0"/>
          </a:p>
          <a:p>
            <a:pPr marL="14604" algn="l" rtl="0" eaLnBrk="0">
              <a:lnSpc>
                <a:spcPts val="3597"/>
              </a:lnSpc>
              <a:tabLst/>
            </a:pPr>
            <a:r>
              <a:rPr sz="2000" kern="0" spc="-40" dirty="0">
                <a:solidFill>
                  <a:srgbClr val="000000">
                    <a:alpha val="100000"/>
                  </a:srgbClr>
                </a:solidFill>
                <a:latin typeface="Microsoft YaHei"/>
                <a:ea typeface="Microsoft YaHei"/>
                <a:cs typeface="Microsoft YaHei"/>
              </a:rPr>
              <a:t>接受能力施教，具有自然主义教育倾向，难能可</a:t>
            </a:r>
            <a:r>
              <a:rPr sz="2000" kern="0" spc="-50" dirty="0">
                <a:solidFill>
                  <a:srgbClr val="000000">
                    <a:alpha val="100000"/>
                  </a:srgbClr>
                </a:solidFill>
                <a:latin typeface="Microsoft YaHei"/>
                <a:ea typeface="Microsoft YaHei"/>
                <a:cs typeface="Microsoft YaHei"/>
              </a:rPr>
              <a:t>贵。</a:t>
            </a:r>
            <a:endParaRPr lang="Microsoft YaHei" altLang="Microsoft YaHei" sz="2000" dirty="0"/>
          </a:p>
          <a:p>
            <a:pPr marL="25400" algn="l" rtl="0" eaLnBrk="0">
              <a:lnSpc>
                <a:spcPct val="83000"/>
              </a:lnSpc>
              <a:spcBef>
                <a:spcPts val="1601"/>
              </a:spcBef>
              <a:tabLst/>
            </a:pPr>
            <a:r>
              <a:rPr sz="2000" kern="0" spc="-50" dirty="0">
                <a:solidFill>
                  <a:srgbClr val="000000">
                    <a:alpha val="100000"/>
                  </a:srgbClr>
                </a:solidFill>
                <a:latin typeface="Microsoft YaHei"/>
                <a:ea typeface="Microsoft YaHei"/>
                <a:cs typeface="Microsoft YaHei"/>
              </a:rPr>
              <a:t>2、承认并尊重儿童的个性差异，主张因材</a:t>
            </a:r>
            <a:r>
              <a:rPr sz="2000" kern="0" spc="-60" dirty="0">
                <a:solidFill>
                  <a:srgbClr val="000000">
                    <a:alpha val="100000"/>
                  </a:srgbClr>
                </a:solidFill>
                <a:latin typeface="Microsoft YaHei"/>
                <a:ea typeface="Microsoft YaHei"/>
                <a:cs typeface="Microsoft YaHei"/>
              </a:rPr>
              <a:t>施教，</a:t>
            </a:r>
            <a:r>
              <a:rPr sz="2000" kern="0" spc="46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是教育方法、教育理念和思想上的进步。</a:t>
            </a:r>
            <a:endParaRPr lang="Microsoft YaHei" altLang="Microsoft YaHei" sz="2000" dirty="0"/>
          </a:p>
          <a:p>
            <a:pPr marL="27940" algn="l" rtl="0" eaLnBrk="0">
              <a:lnSpc>
                <a:spcPts val="3599"/>
              </a:lnSpc>
              <a:tabLst/>
            </a:pPr>
            <a:r>
              <a:rPr sz="2000" kern="0" spc="-70" dirty="0">
                <a:solidFill>
                  <a:srgbClr val="000000">
                    <a:alpha val="100000"/>
                  </a:srgbClr>
                </a:solidFill>
                <a:latin typeface="Microsoft YaHei"/>
                <a:ea typeface="Microsoft YaHei"/>
                <a:cs typeface="Microsoft YaHei"/>
              </a:rPr>
              <a:t>3、注意到德、智、体</a:t>
            </a:r>
            <a:r>
              <a:rPr sz="2000" kern="0" spc="-80" dirty="0">
                <a:solidFill>
                  <a:srgbClr val="000000">
                    <a:alpha val="100000"/>
                  </a:srgbClr>
                </a:solidFill>
                <a:latin typeface="Microsoft YaHei"/>
                <a:ea typeface="Microsoft YaHei"/>
                <a:cs typeface="Microsoft YaHei"/>
              </a:rPr>
              <a:t>全面发展，</a:t>
            </a:r>
            <a:r>
              <a:rPr sz="2000" kern="0" spc="36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是一种突破，</a:t>
            </a:r>
            <a:r>
              <a:rPr sz="2000" kern="0" spc="35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在那个时代具有很大的先进性。</a:t>
            </a:r>
            <a:endParaRPr lang="Microsoft YaHei" altLang="Microsoft YaHei" sz="2000" dirty="0"/>
          </a:p>
          <a:p>
            <a:pPr marL="12700" algn="l" rtl="0" eaLnBrk="0">
              <a:lnSpc>
                <a:spcPct val="83000"/>
              </a:lnSpc>
              <a:spcBef>
                <a:spcPts val="1611"/>
              </a:spcBef>
              <a:tabLst/>
            </a:pPr>
            <a:r>
              <a:rPr sz="2000" kern="0" spc="0" dirty="0">
                <a:solidFill>
                  <a:srgbClr val="000000">
                    <a:alpha val="100000"/>
                  </a:srgbClr>
                </a:solidFill>
                <a:latin typeface="Microsoft YaHei"/>
                <a:ea typeface="Microsoft YaHei"/>
                <a:cs typeface="Microsoft YaHei"/>
              </a:rPr>
              <a:t>4、知行合一的思想，将德育与生活实践相结合，学校教育、家庭教育，社会教化结合起</a:t>
            </a:r>
            <a:endParaRPr lang="Microsoft YaHei" altLang="Microsoft YaHei" sz="2000" dirty="0"/>
          </a:p>
          <a:p>
            <a:pPr marL="13334" algn="l" rtl="0" eaLnBrk="0">
              <a:lnSpc>
                <a:spcPts val="3601"/>
              </a:lnSpc>
              <a:tabLst/>
            </a:pPr>
            <a:r>
              <a:rPr sz="2000" kern="0" spc="0" dirty="0">
                <a:solidFill>
                  <a:srgbClr val="000000">
                    <a:alpha val="100000"/>
                  </a:srgbClr>
                </a:solidFill>
                <a:latin typeface="Microsoft YaHei"/>
                <a:ea typeface="Microsoft YaHei"/>
                <a:cs typeface="Microsoft YaHei"/>
              </a:rPr>
              <a:t>来，大大提高了德育效果，值得我们今天学习。</a:t>
            </a:r>
            <a:endParaRPr lang="Microsoft YaHei" altLang="Microsoft YaHei" sz="2000" dirty="0"/>
          </a:p>
        </p:txBody>
      </p:sp>
      <p:sp>
        <p:nvSpPr>
          <p:cNvPr id="932" name="textbox 932"/>
          <p:cNvSpPr/>
          <p:nvPr/>
        </p:nvSpPr>
        <p:spPr>
          <a:xfrm>
            <a:off x="1414856" y="551224"/>
            <a:ext cx="3965575" cy="1319530"/>
          </a:xfrm>
          <a:prstGeom prst="rect">
            <a:avLst/>
          </a:prstGeom>
        </p:spPr>
        <p:txBody>
          <a:bodyPr vert="horz" wrap="square" lIns="0" tIns="0" rIns="0" bIns="0"/>
          <a:lstStyle/>
          <a:p>
            <a:pPr algn="l" rtl="0" eaLnBrk="0">
              <a:lnSpc>
                <a:spcPct val="79418"/>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王守仁的儿童教育思想</a:t>
            </a:r>
            <a:endParaRPr lang="Microsoft YaHei" altLang="Microsoft YaHei" sz="2400" dirty="0"/>
          </a:p>
          <a:p>
            <a:pPr algn="l" rtl="0" eaLnBrk="0">
              <a:lnSpc>
                <a:spcPct val="166000"/>
              </a:lnSpc>
              <a:tabLst/>
            </a:pPr>
            <a:endParaRPr lang="Arial" altLang="Arial" sz="1000" dirty="0"/>
          </a:p>
          <a:p>
            <a:pPr algn="l" rtl="0" eaLnBrk="0">
              <a:lnSpc>
                <a:spcPct val="100000"/>
              </a:lnSpc>
              <a:tabLst/>
            </a:pPr>
            <a:endParaRPr lang="Arial" altLang="Arial" sz="1000" dirty="0"/>
          </a:p>
          <a:p>
            <a:pPr algn="l" rtl="0" eaLnBrk="0">
              <a:lnSpc>
                <a:spcPct val="8429"/>
              </a:lnSpc>
              <a:tabLst/>
            </a:pPr>
            <a:endParaRPr lang="Arial" altLang="Arial" sz="100" dirty="0"/>
          </a:p>
          <a:p>
            <a:pPr marL="43180" algn="l" rtl="0" eaLnBrk="0">
              <a:lnSpc>
                <a:spcPct val="91000"/>
              </a:lnSpc>
              <a:tabLst/>
            </a:pPr>
            <a:r>
              <a:rPr sz="4000" kern="0" spc="4440" dirty="0">
                <a:solidFill>
                  <a:srgbClr val="00B075">
                    <a:alpha val="100000"/>
                  </a:srgbClr>
                </a:solidFill>
                <a:latin typeface="Arial"/>
                <a:ea typeface="Arial"/>
                <a:cs typeface="Arial"/>
              </a:rPr>
              <a:t>D</a:t>
            </a:r>
            <a:r>
              <a:rPr sz="4000" kern="0" spc="320" dirty="0">
                <a:solidFill>
                  <a:srgbClr val="00B075">
                    <a:alpha val="100000"/>
                  </a:srgbClr>
                </a:solidFill>
                <a:latin typeface="Arial"/>
                <a:ea typeface="Arial"/>
                <a:cs typeface="Arial"/>
              </a:rPr>
              <a:t> </a:t>
            </a:r>
            <a:r>
              <a:rPr sz="2000" kern="0" spc="0" dirty="0">
                <a:solidFill>
                  <a:srgbClr val="000000">
                    <a:alpha val="100000"/>
                  </a:srgbClr>
                </a:solidFill>
                <a:latin typeface="Microsoft YaHei"/>
                <a:ea typeface="Microsoft YaHei"/>
                <a:cs typeface="Microsoft YaHei"/>
              </a:rPr>
              <a:t>对王守义的教育思想评价</a:t>
            </a:r>
            <a:endParaRPr lang="Microsoft YaHei" altLang="Microsoft YaHei" sz="2000" dirty="0"/>
          </a:p>
        </p:txBody>
      </p:sp>
      <p:sp>
        <p:nvSpPr>
          <p:cNvPr id="934" name="textbox 93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93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32" name="group 132"/>
          <p:cNvGrpSpPr/>
          <p:nvPr/>
        </p:nvGrpSpPr>
        <p:grpSpPr>
          <a:xfrm rot="21600000">
            <a:off x="1584025" y="181482"/>
            <a:ext cx="2488725" cy="199231"/>
            <a:chOff x="0" y="0"/>
            <a:chExt cx="2488725" cy="199231"/>
          </a:xfrm>
        </p:grpSpPr>
        <p:pic>
          <p:nvPicPr>
            <p:cNvPr id="938" name="picture 938"/>
            <p:cNvPicPr>
              <a:picLocks noChangeAspect="1"/>
            </p:cNvPicPr>
            <p:nvPr/>
          </p:nvPicPr>
          <p:blipFill>
            <a:blip r:embed="rId3"/>
            <a:stretch>
              <a:fillRect/>
            </a:stretch>
          </p:blipFill>
          <p:spPr>
            <a:xfrm rot="21600000">
              <a:off x="13273" y="11350"/>
              <a:ext cx="2475452" cy="187880"/>
            </a:xfrm>
            <a:prstGeom prst="rect">
              <a:avLst/>
            </a:prstGeom>
          </p:spPr>
        </p:pic>
        <p:sp>
          <p:nvSpPr>
            <p:cNvPr id="940" name="textbox 940"/>
            <p:cNvSpPr/>
            <p:nvPr/>
          </p:nvSpPr>
          <p:spPr>
            <a:xfrm>
              <a:off x="-12700" y="-12700"/>
              <a:ext cx="251460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第二章   中国古代学前教育思想</a:t>
              </a:r>
              <a:endParaRPr lang="Microsoft YaHei" altLang="Microsoft YaHei" sz="1400" dirty="0"/>
            </a:p>
          </p:txBody>
        </p:sp>
      </p:grpSp>
      <p:sp>
        <p:nvSpPr>
          <p:cNvPr id="94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4" name="picture 944"/>
          <p:cNvPicPr>
            <a:picLocks noChangeAspect="1"/>
          </p:cNvPicPr>
          <p:nvPr/>
        </p:nvPicPr>
        <p:blipFill>
          <a:blip r:embed="rId2"/>
          <a:stretch>
            <a:fillRect/>
          </a:stretch>
        </p:blipFill>
        <p:spPr>
          <a:xfrm rot="21600000">
            <a:off x="0" y="0"/>
            <a:ext cx="12192000" cy="6858000"/>
          </a:xfrm>
          <a:prstGeom prst="rect">
            <a:avLst/>
          </a:prstGeom>
        </p:spPr>
      </p:pic>
      <p:sp>
        <p:nvSpPr>
          <p:cNvPr id="94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948" name="rect"/>
          <p:cNvSpPr/>
          <p:nvPr/>
        </p:nvSpPr>
        <p:spPr>
          <a:xfrm>
            <a:off x="528066" y="1840228"/>
            <a:ext cx="3608831" cy="3157727"/>
          </a:xfrm>
          <a:prstGeom prst="rect">
            <a:avLst/>
          </a:prstGeom>
          <a:solidFill>
            <a:srgbClr val="00B075">
              <a:alpha val="100000"/>
            </a:srgbClr>
          </a:solidFill>
          <a:ln cap="flat">
            <a:noFill/>
            <a:prstDash val="solid"/>
            <a:miter lim="0"/>
          </a:ln>
        </p:spPr>
        <p:txBody>
          <a:bodyPr rtlCol="0"/>
          <a:lstStyle/>
          <a:p>
            <a:pPr algn="ctr"/>
            <a:endParaRPr lang="zh-CN" altLang="en-US"/>
          </a:p>
        </p:txBody>
      </p:sp>
      <p:graphicFrame>
        <p:nvGraphicFramePr>
          <p:cNvPr id="950" name="table 950"/>
          <p:cNvGraphicFramePr>
            <a:graphicFrameLocks noGrp="1"/>
          </p:cNvGraphicFramePr>
          <p:nvPr/>
        </p:nvGraphicFramePr>
        <p:xfrm>
          <a:off x="515366" y="1827528"/>
          <a:ext cx="3634104" cy="3182620"/>
        </p:xfrm>
        <a:graphic>
          <a:graphicData uri="http://schemas.openxmlformats.org/drawingml/2006/table">
            <a:tbl>
              <a:tblPr/>
              <a:tblGrid>
                <a:gridCol w="3634104"/>
              </a:tblGrid>
              <a:tr h="739140">
                <a:tc>
                  <a:txBody>
                    <a:bodyPr/>
                    <a:lstStyle/>
                    <a:p>
                      <a:pPr algn="l" rtl="0" eaLnBrk="0">
                        <a:lnSpc>
                          <a:spcPct val="137000"/>
                        </a:lnSpc>
                        <a:tabLst/>
                      </a:pPr>
                      <a:endParaRPr lang="Arial" altLang="Arial" sz="1000" dirty="0"/>
                    </a:p>
                    <a:p>
                      <a:pPr marL="675005" algn="l" rtl="0" eaLnBrk="0">
                        <a:lnSpc>
                          <a:spcPct val="89000"/>
                        </a:lnSpc>
                        <a:spcBef>
                          <a:spcPts val="2"/>
                        </a:spcBef>
                        <a:tabLst/>
                      </a:pPr>
                      <a:r>
                        <a:rPr sz="2400" kern="0" spc="-50" dirty="0">
                          <a:solidFill>
                            <a:srgbClr val="FFFFFF">
                              <a:alpha val="100000"/>
                            </a:srgbClr>
                          </a:solidFill>
                          <a:latin typeface="Microsoft YaHei"/>
                          <a:ea typeface="Microsoft YaHei"/>
                          <a:cs typeface="Microsoft YaHei"/>
                        </a:rPr>
                        <a:t>1、识记</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r h="2443480">
                <a:tc>
                  <a:txBody>
                    <a:bodyPr/>
                    <a:lstStyle/>
                    <a:p>
                      <a:pPr algn="l" rtl="0" eaLnBrk="0">
                        <a:lnSpc>
                          <a:spcPct val="119000"/>
                        </a:lnSpc>
                        <a:tabLst/>
                      </a:pPr>
                      <a:endParaRPr lang="Arial" altLang="Arial" sz="1000" dirty="0"/>
                    </a:p>
                    <a:p>
                      <a:pPr marL="228600" indent="158750" algn="l" rtl="0" eaLnBrk="0">
                        <a:lnSpc>
                          <a:spcPct val="100000"/>
                        </a:lnSpc>
                        <a:spcBef>
                          <a:spcPts val="3"/>
                        </a:spcBef>
                        <a:tabLst/>
                      </a:pPr>
                      <a:r>
                        <a:rPr sz="2000" kern="0" spc="-90" dirty="0">
                          <a:solidFill>
                            <a:srgbClr val="FFFFFF">
                              <a:alpha val="100000"/>
                            </a:srgbClr>
                          </a:solidFill>
                          <a:latin typeface="Microsoft YaHei"/>
                          <a:ea typeface="Microsoft YaHei"/>
                          <a:cs typeface="Microsoft YaHei"/>
                        </a:rPr>
                        <a:t>（</a:t>
                      </a:r>
                      <a:r>
                        <a:rPr sz="2000" kern="0" spc="-290" dirty="0">
                          <a:solidFill>
                            <a:srgbClr val="FFFFFF">
                              <a:alpha val="100000"/>
                            </a:srgbClr>
                          </a:solidFill>
                          <a:latin typeface="Microsoft YaHei"/>
                          <a:ea typeface="Microsoft YaHei"/>
                          <a:cs typeface="Microsoft YaHei"/>
                        </a:rPr>
                        <a:t> </a:t>
                      </a:r>
                      <a:r>
                        <a:rPr sz="2000" kern="0" spc="-90" dirty="0">
                          <a:solidFill>
                            <a:srgbClr val="FFFFFF">
                              <a:alpha val="100000"/>
                            </a:srgbClr>
                          </a:solidFill>
                          <a:latin typeface="Microsoft YaHei"/>
                          <a:ea typeface="Microsoft YaHei"/>
                          <a:cs typeface="Microsoft YaHei"/>
                        </a:rPr>
                        <a:t>1）贾谊、颜之推的学前教</a:t>
                      </a:r>
                      <a:r>
                        <a:rPr sz="2000" kern="0" spc="0" dirty="0">
                          <a:solidFill>
                            <a:srgbClr val="FFFFFF">
                              <a:alpha val="100000"/>
                            </a:srgbClr>
                          </a:solidFill>
                          <a:latin typeface="Microsoft YaHei"/>
                          <a:ea typeface="Microsoft YaHei"/>
                          <a:cs typeface="Microsoft YaHei"/>
                        </a:rPr>
                        <a:t>   </a:t>
                      </a:r>
                      <a:r>
                        <a:rPr sz="2000" kern="0" spc="-70" dirty="0">
                          <a:solidFill>
                            <a:srgbClr val="FFFFFF">
                              <a:alpha val="100000"/>
                            </a:srgbClr>
                          </a:solidFill>
                          <a:latin typeface="Microsoft YaHei"/>
                          <a:ea typeface="Microsoft YaHei"/>
                          <a:cs typeface="Microsoft YaHei"/>
                        </a:rPr>
                        <a:t>育思想。</a:t>
                      </a:r>
                      <a:endParaRPr lang="Microsoft YaHei" altLang="Microsoft YaHei" sz="2000" dirty="0"/>
                    </a:p>
                    <a:p>
                      <a:pPr marL="228600" indent="158750" algn="l" rtl="0" eaLnBrk="0">
                        <a:lnSpc>
                          <a:spcPct val="103000"/>
                        </a:lnSpc>
                        <a:spcBef>
                          <a:spcPts val="13"/>
                        </a:spcBef>
                        <a:tabLst/>
                      </a:pPr>
                      <a:r>
                        <a:rPr sz="2000" kern="0" spc="-70" dirty="0">
                          <a:solidFill>
                            <a:srgbClr val="FFFFFF">
                              <a:alpha val="100000"/>
                            </a:srgbClr>
                          </a:solidFill>
                          <a:latin typeface="Microsoft YaHei"/>
                          <a:ea typeface="Microsoft YaHei"/>
                          <a:cs typeface="Microsoft YaHei"/>
                        </a:rPr>
                        <a:t>（2）朱熹、王守仁的学前教</a:t>
                      </a:r>
                      <a:r>
                        <a:rPr sz="2000" kern="0" spc="10" dirty="0">
                          <a:solidFill>
                            <a:srgbClr val="FFFFFF">
                              <a:alpha val="100000"/>
                            </a:srgbClr>
                          </a:solidFill>
                          <a:latin typeface="Microsoft YaHei"/>
                          <a:ea typeface="Microsoft YaHei"/>
                          <a:cs typeface="Microsoft YaHei"/>
                        </a:rPr>
                        <a:t>   </a:t>
                      </a:r>
                      <a:r>
                        <a:rPr sz="2000" kern="0" spc="-70" dirty="0">
                          <a:solidFill>
                            <a:srgbClr val="FFFFFF">
                              <a:alpha val="100000"/>
                            </a:srgbClr>
                          </a:solidFill>
                          <a:latin typeface="Microsoft YaHei"/>
                          <a:ea typeface="Microsoft YaHei"/>
                          <a:cs typeface="Microsoft YaHei"/>
                        </a:rPr>
                        <a:t>育思想。</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bl>
          </a:graphicData>
        </a:graphic>
      </p:graphicFrame>
      <p:graphicFrame>
        <p:nvGraphicFramePr>
          <p:cNvPr id="952" name="table 952"/>
          <p:cNvGraphicFramePr>
            <a:graphicFrameLocks noGrp="1"/>
          </p:cNvGraphicFramePr>
          <p:nvPr/>
        </p:nvGraphicFramePr>
        <p:xfrm>
          <a:off x="4381753" y="1792476"/>
          <a:ext cx="3632200" cy="3182620"/>
        </p:xfrm>
        <a:graphic>
          <a:graphicData uri="http://schemas.openxmlformats.org/drawingml/2006/table">
            <a:tbl>
              <a:tblPr>
                <a:solidFill>
                  <a:srgbClr val="00B075"/>
                </a:solidFill>
              </a:tblPr>
              <a:tblGrid>
                <a:gridCol w="3632200"/>
              </a:tblGrid>
              <a:tr h="739140">
                <a:tc>
                  <a:txBody>
                    <a:bodyPr/>
                    <a:lstStyle/>
                    <a:p>
                      <a:pPr algn="l" rtl="0" eaLnBrk="0">
                        <a:lnSpc>
                          <a:spcPct val="137000"/>
                        </a:lnSpc>
                        <a:tabLst/>
                      </a:pPr>
                      <a:endParaRPr lang="Arial" altLang="Arial" sz="1000" dirty="0"/>
                    </a:p>
                    <a:p>
                      <a:pPr marL="707390" algn="l" rtl="0" eaLnBrk="0">
                        <a:lnSpc>
                          <a:spcPct val="89000"/>
                        </a:lnSpc>
                        <a:spcBef>
                          <a:spcPts val="5"/>
                        </a:spcBef>
                        <a:tabLst/>
                      </a:pPr>
                      <a:r>
                        <a:rPr sz="2400" kern="0" spc="-20" dirty="0">
                          <a:solidFill>
                            <a:srgbClr val="FFFFFF">
                              <a:alpha val="100000"/>
                            </a:srgbClr>
                          </a:solidFill>
                          <a:latin typeface="Microsoft YaHei"/>
                          <a:ea typeface="Microsoft YaHei"/>
                          <a:cs typeface="Microsoft YaHei"/>
                        </a:rPr>
                        <a:t>2、领会</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2443480">
                <a:tc>
                  <a:txBody>
                    <a:bodyPr/>
                    <a:lstStyle/>
                    <a:p>
                      <a:pPr algn="l" rtl="0" eaLnBrk="0">
                        <a:lnSpc>
                          <a:spcPct val="148000"/>
                        </a:lnSpc>
                        <a:tabLst/>
                      </a:pPr>
                      <a:endParaRPr lang="Arial" altLang="Arial" sz="1000" dirty="0"/>
                    </a:p>
                    <a:p>
                      <a:pPr marL="226695" indent="17145" algn="l" rtl="0" eaLnBrk="0">
                        <a:lnSpc>
                          <a:spcPct val="96000"/>
                        </a:lnSpc>
                        <a:spcBef>
                          <a:spcPts val="5"/>
                        </a:spcBef>
                        <a:tabLst/>
                      </a:pPr>
                      <a:r>
                        <a:rPr sz="2000" kern="0" spc="20" dirty="0">
                          <a:solidFill>
                            <a:srgbClr val="FFFFFF">
                              <a:alpha val="100000"/>
                            </a:srgbClr>
                          </a:solidFill>
                          <a:latin typeface="Microsoft YaHei"/>
                          <a:ea typeface="Microsoft YaHei"/>
                          <a:cs typeface="Microsoft YaHei"/>
                        </a:rPr>
                        <a:t>四位思想家的学前教育思想的 </a:t>
                      </a:r>
                      <a:r>
                        <a:rPr sz="2000" kern="0" spc="-80" dirty="0">
                          <a:solidFill>
                            <a:srgbClr val="FFFFFF">
                              <a:alpha val="100000"/>
                            </a:srgbClr>
                          </a:solidFill>
                          <a:latin typeface="Microsoft YaHei"/>
                          <a:ea typeface="Microsoft YaHei"/>
                          <a:cs typeface="Microsoft YaHei"/>
                        </a:rPr>
                        <a:t>异同。</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954" name="table 954"/>
          <p:cNvGraphicFramePr>
            <a:graphicFrameLocks noGrp="1"/>
          </p:cNvGraphicFramePr>
          <p:nvPr/>
        </p:nvGraphicFramePr>
        <p:xfrm>
          <a:off x="8202421" y="1758952"/>
          <a:ext cx="3632200" cy="3181350"/>
        </p:xfrm>
        <a:graphic>
          <a:graphicData uri="http://schemas.openxmlformats.org/drawingml/2006/table">
            <a:tbl>
              <a:tblPr>
                <a:solidFill>
                  <a:srgbClr val="00B075"/>
                </a:solidFill>
              </a:tblPr>
              <a:tblGrid>
                <a:gridCol w="3632200"/>
              </a:tblGrid>
              <a:tr h="739775">
                <a:tc>
                  <a:txBody>
                    <a:bodyPr/>
                    <a:lstStyle/>
                    <a:p>
                      <a:pPr algn="l" rtl="0" eaLnBrk="0">
                        <a:lnSpc>
                          <a:spcPct val="131000"/>
                        </a:lnSpc>
                        <a:tabLst/>
                      </a:pPr>
                      <a:endParaRPr lang="Arial" altLang="Arial" sz="1000" dirty="0"/>
                    </a:p>
                    <a:p>
                      <a:pPr algn="l" rtl="0" eaLnBrk="0">
                        <a:lnSpc>
                          <a:spcPct val="9574"/>
                        </a:lnSpc>
                        <a:tabLst/>
                      </a:pPr>
                      <a:endParaRPr lang="Arial" altLang="Arial" sz="100" dirty="0"/>
                    </a:p>
                    <a:p>
                      <a:pPr marL="664209" algn="l" rtl="0" eaLnBrk="0">
                        <a:lnSpc>
                          <a:spcPct val="91000"/>
                        </a:lnSpc>
                        <a:tabLst/>
                      </a:pPr>
                      <a:r>
                        <a:rPr sz="2400" kern="0" spc="-60" dirty="0">
                          <a:solidFill>
                            <a:srgbClr val="FFFFFF">
                              <a:alpha val="100000"/>
                            </a:srgbClr>
                          </a:solidFill>
                          <a:latin typeface="Microsoft YaHei"/>
                          <a:ea typeface="Microsoft YaHei"/>
                          <a:cs typeface="Microsoft YaHei"/>
                        </a:rPr>
                        <a:t>3、应用</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2441575">
                <a:tc>
                  <a:txBody>
                    <a:bodyPr/>
                    <a:lstStyle/>
                    <a:p>
                      <a:pPr algn="l" rtl="0" eaLnBrk="0">
                        <a:lnSpc>
                          <a:spcPct val="147000"/>
                        </a:lnSpc>
                        <a:tabLst/>
                      </a:pPr>
                      <a:endParaRPr lang="Arial" altLang="Arial" sz="1000" dirty="0"/>
                    </a:p>
                    <a:p>
                      <a:pPr marL="225425" indent="-1905" algn="l" rtl="0" eaLnBrk="0">
                        <a:lnSpc>
                          <a:spcPct val="96000"/>
                        </a:lnSpc>
                        <a:spcBef>
                          <a:spcPts val="4"/>
                        </a:spcBef>
                        <a:tabLst/>
                      </a:pPr>
                      <a:r>
                        <a:rPr sz="2000" kern="0" spc="30" dirty="0">
                          <a:solidFill>
                            <a:srgbClr val="FFFFFF">
                              <a:alpha val="100000"/>
                            </a:srgbClr>
                          </a:solidFill>
                          <a:latin typeface="Microsoft YaHei"/>
                          <a:ea typeface="Microsoft YaHei"/>
                          <a:cs typeface="Microsoft YaHei"/>
                        </a:rPr>
                        <a:t>分析总结我国古代学前教育思</a:t>
                      </a:r>
                      <a:r>
                        <a:rPr sz="2000" kern="0" spc="60" dirty="0">
                          <a:solidFill>
                            <a:srgbClr val="FFFFFF">
                              <a:alpha val="100000"/>
                            </a:srgbClr>
                          </a:solidFill>
                          <a:latin typeface="Microsoft YaHei"/>
                          <a:ea typeface="Microsoft YaHei"/>
                          <a:cs typeface="Microsoft YaHei"/>
                        </a:rPr>
                        <a:t> </a:t>
                      </a:r>
                      <a:r>
                        <a:rPr sz="2000" kern="0" spc="-10" dirty="0">
                          <a:solidFill>
                            <a:srgbClr val="FFFFFF">
                              <a:alpha val="100000"/>
                            </a:srgbClr>
                          </a:solidFill>
                          <a:latin typeface="Microsoft YaHei"/>
                          <a:ea typeface="Microsoft YaHei"/>
                          <a:cs typeface="Microsoft YaHei"/>
                        </a:rPr>
                        <a:t>想的主要经验和局限。</a:t>
                      </a:r>
                      <a:endParaRPr lang="Microsoft YaHei" altLang="Microsoft YaHei" sz="20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sp>
        <p:nvSpPr>
          <p:cNvPr id="956" name="path"/>
          <p:cNvSpPr/>
          <p:nvPr/>
        </p:nvSpPr>
        <p:spPr>
          <a:xfrm>
            <a:off x="1030223" y="1018032"/>
            <a:ext cx="2772155" cy="469391"/>
          </a:xfrm>
          <a:custGeom>
            <a:avLst/>
            <a:gdLst/>
            <a:ahLst/>
            <a:cxnLst/>
            <a:rect l="0" t="0" r="0" b="0"/>
            <a:pathLst>
              <a:path w="4365" h="739">
                <a:moveTo>
                  <a:pt x="9" y="0"/>
                </a:moveTo>
                <a:lnTo>
                  <a:pt x="629" y="371"/>
                </a:lnTo>
                <a:lnTo>
                  <a:pt x="0" y="739"/>
                </a:lnTo>
                <a:lnTo>
                  <a:pt x="3748" y="739"/>
                </a:lnTo>
                <a:lnTo>
                  <a:pt x="4365" y="375"/>
                </a:lnTo>
                <a:lnTo>
                  <a:pt x="3773" y="0"/>
                </a:lnTo>
                <a:lnTo>
                  <a:pt x="9" y="0"/>
                </a:lnTo>
                <a:close/>
              </a:path>
            </a:pathLst>
          </a:custGeom>
          <a:solidFill>
            <a:srgbClr val="C67B18">
              <a:alpha val="100000"/>
            </a:srgbClr>
          </a:solidFill>
          <a:ln cap="flat">
            <a:noFill/>
            <a:prstDash val="solid"/>
            <a:miter lim="0"/>
          </a:ln>
        </p:spPr>
        <p:txBody>
          <a:bodyPr rtlCol="0"/>
          <a:lstStyle/>
          <a:p>
            <a:pPr algn="ctr"/>
            <a:endParaRPr lang="zh-CN" altLang="en-US"/>
          </a:p>
        </p:txBody>
      </p:sp>
      <p:sp>
        <p:nvSpPr>
          <p:cNvPr id="958" name="textbox 958"/>
          <p:cNvSpPr/>
          <p:nvPr/>
        </p:nvSpPr>
        <p:spPr>
          <a:xfrm>
            <a:off x="596746" y="1016629"/>
            <a:ext cx="2185035" cy="607059"/>
          </a:xfrm>
          <a:prstGeom prst="rect">
            <a:avLst/>
          </a:prstGeom>
        </p:spPr>
        <p:txBody>
          <a:bodyPr vert="horz" wrap="square" lIns="0" tIns="0" rIns="0" bIns="0"/>
          <a:lstStyle/>
          <a:p>
            <a:pPr algn="l" rtl="0" eaLnBrk="0">
              <a:lnSpc>
                <a:spcPct val="112000"/>
              </a:lnSpc>
              <a:tabLst/>
            </a:pPr>
            <a:endParaRPr lang="Arial" altLang="Arial" sz="700" dirty="0"/>
          </a:p>
          <a:p>
            <a:pPr marL="569594" algn="l" rtl="0" eaLnBrk="0">
              <a:lnSpc>
                <a:spcPct val="91000"/>
              </a:lnSpc>
              <a:spcBef>
                <a:spcPts val="6"/>
              </a:spcBef>
              <a:tabLst>
                <a:tab pos="1029969" algn="l"/>
              </a:tabLst>
            </a:pPr>
            <a:r>
              <a:rPr sz="1800" kern="0" spc="0" dirty="0">
                <a:solidFill>
                  <a:srgbClr val="FFFFFF">
                    <a:alpha val="100000"/>
                  </a:srgbClr>
                </a:solidFill>
                <a:latin typeface="Microsoft YaHei"/>
                <a:ea typeface="Microsoft YaHei"/>
                <a:cs typeface="Microsoft YaHei"/>
              </a:rPr>
              <a:t>	</a:t>
            </a:r>
            <a:r>
              <a:rPr sz="1800" kern="0" spc="-10" dirty="0">
                <a:solidFill>
                  <a:srgbClr val="FFFFFF">
                    <a:alpha val="100000"/>
                  </a:srgbClr>
                </a:solidFill>
                <a:latin typeface="Microsoft YaHei"/>
                <a:ea typeface="Microsoft YaHei"/>
                <a:cs typeface="Microsoft YaHei"/>
              </a:rPr>
              <a:t>第二章小结</a:t>
            </a:r>
            <a:endParaRPr lang="Microsoft YaHei" altLang="Microsoft YaHei" sz="1800" dirty="0"/>
          </a:p>
        </p:txBody>
      </p:sp>
      <p:sp>
        <p:nvSpPr>
          <p:cNvPr id="960" name="path"/>
          <p:cNvSpPr/>
          <p:nvPr/>
        </p:nvSpPr>
        <p:spPr>
          <a:xfrm>
            <a:off x="609446" y="1029329"/>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34" name="group 134"/>
          <p:cNvGrpSpPr/>
          <p:nvPr/>
        </p:nvGrpSpPr>
        <p:grpSpPr>
          <a:xfrm rot="21600000">
            <a:off x="11284681" y="5990831"/>
            <a:ext cx="907318" cy="867168"/>
            <a:chOff x="0" y="0"/>
            <a:chExt cx="907318" cy="867168"/>
          </a:xfrm>
        </p:grpSpPr>
        <p:pic>
          <p:nvPicPr>
            <p:cNvPr id="962" name="picture 962"/>
            <p:cNvPicPr>
              <a:picLocks noChangeAspect="1"/>
            </p:cNvPicPr>
            <p:nvPr/>
          </p:nvPicPr>
          <p:blipFill>
            <a:blip r:embed="rId3"/>
            <a:stretch>
              <a:fillRect/>
            </a:stretch>
          </p:blipFill>
          <p:spPr>
            <a:xfrm rot="21600000">
              <a:off x="0" y="0"/>
              <a:ext cx="907318" cy="867168"/>
            </a:xfrm>
            <a:prstGeom prst="rect">
              <a:avLst/>
            </a:prstGeom>
          </p:spPr>
        </p:pic>
        <p:sp>
          <p:nvSpPr>
            <p:cNvPr id="964" name="textbox 964"/>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982"/>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sp>
        <p:nvSpPr>
          <p:cNvPr id="96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8" name="picture 968"/>
          <p:cNvPicPr>
            <a:picLocks noChangeAspect="1"/>
          </p:cNvPicPr>
          <p:nvPr/>
        </p:nvPicPr>
        <p:blipFill>
          <a:blip r:embed="rId2"/>
          <a:stretch>
            <a:fillRect/>
          </a:stretch>
        </p:blipFill>
        <p:spPr>
          <a:xfrm rot="21600000">
            <a:off x="0" y="0"/>
            <a:ext cx="12192000" cy="6858000"/>
          </a:xfrm>
          <a:prstGeom prst="rect">
            <a:avLst/>
          </a:prstGeom>
        </p:spPr>
      </p:pic>
      <p:sp>
        <p:nvSpPr>
          <p:cNvPr id="97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972" name="textbox 972"/>
          <p:cNvSpPr/>
          <p:nvPr/>
        </p:nvSpPr>
        <p:spPr>
          <a:xfrm>
            <a:off x="2929993" y="2309785"/>
            <a:ext cx="5069840"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70" dirty="0">
                <a:solidFill>
                  <a:srgbClr val="E9A54E">
                    <a:alpha val="100000"/>
                  </a:srgbClr>
                </a:solidFill>
                <a:latin typeface="Microsoft YaHei"/>
                <a:ea typeface="Microsoft YaHei"/>
                <a:cs typeface="Microsoft YaHei"/>
              </a:rPr>
              <a:t>中国近代学前教育发展</a:t>
            </a:r>
            <a:endParaRPr lang="Microsoft YaHei" altLang="Microsoft YaHei" sz="3900" dirty="0"/>
          </a:p>
        </p:txBody>
      </p:sp>
      <p:grpSp>
        <p:nvGrpSpPr>
          <p:cNvPr id="136" name="group 136"/>
          <p:cNvGrpSpPr/>
          <p:nvPr/>
        </p:nvGrpSpPr>
        <p:grpSpPr>
          <a:xfrm rot="21600000">
            <a:off x="4722755" y="1103286"/>
            <a:ext cx="1533442" cy="529933"/>
            <a:chOff x="0" y="0"/>
            <a:chExt cx="1533442" cy="529933"/>
          </a:xfrm>
        </p:grpSpPr>
        <p:pic>
          <p:nvPicPr>
            <p:cNvPr id="974" name="picture 974"/>
            <p:cNvPicPr>
              <a:picLocks noChangeAspect="1"/>
            </p:cNvPicPr>
            <p:nvPr/>
          </p:nvPicPr>
          <p:blipFill>
            <a:blip r:embed="rId3"/>
            <a:stretch>
              <a:fillRect/>
            </a:stretch>
          </p:blipFill>
          <p:spPr>
            <a:xfrm rot="21600000">
              <a:off x="8991" y="18952"/>
              <a:ext cx="1524451" cy="510980"/>
            </a:xfrm>
            <a:prstGeom prst="rect">
              <a:avLst/>
            </a:prstGeom>
          </p:spPr>
        </p:pic>
        <p:sp>
          <p:nvSpPr>
            <p:cNvPr id="976" name="textbox 976"/>
            <p:cNvSpPr/>
            <p:nvPr/>
          </p:nvSpPr>
          <p:spPr>
            <a:xfrm>
              <a:off x="-12700" y="-12700"/>
              <a:ext cx="1558925"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第三章</a:t>
              </a:r>
              <a:endParaRPr lang="Microsoft YaHei" altLang="Microsoft YaHei" sz="3900" dirty="0"/>
            </a:p>
          </p:txBody>
        </p:sp>
      </p:grpSp>
      <p:sp>
        <p:nvSpPr>
          <p:cNvPr id="97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0" name="picture 980"/>
          <p:cNvPicPr>
            <a:picLocks noChangeAspect="1"/>
          </p:cNvPicPr>
          <p:nvPr/>
        </p:nvPicPr>
        <p:blipFill>
          <a:blip r:embed="rId2"/>
          <a:stretch>
            <a:fillRect/>
          </a:stretch>
        </p:blipFill>
        <p:spPr>
          <a:xfrm rot="21600000">
            <a:off x="0" y="0"/>
            <a:ext cx="12192000" cy="6858000"/>
          </a:xfrm>
          <a:prstGeom prst="rect">
            <a:avLst/>
          </a:prstGeom>
        </p:spPr>
      </p:pic>
      <p:sp>
        <p:nvSpPr>
          <p:cNvPr id="98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984" name="picture 984"/>
          <p:cNvPicPr>
            <a:picLocks noChangeAspect="1"/>
          </p:cNvPicPr>
          <p:nvPr/>
        </p:nvPicPr>
        <p:blipFill>
          <a:blip r:embed="rId3"/>
          <a:stretch>
            <a:fillRect/>
          </a:stretch>
        </p:blipFill>
        <p:spPr>
          <a:xfrm rot="21600000">
            <a:off x="624843" y="1935479"/>
            <a:ext cx="11477238" cy="4405883"/>
          </a:xfrm>
          <a:prstGeom prst="rect">
            <a:avLst/>
          </a:prstGeom>
        </p:spPr>
      </p:pic>
      <p:sp>
        <p:nvSpPr>
          <p:cNvPr id="986" name="textbox 986"/>
          <p:cNvSpPr/>
          <p:nvPr/>
        </p:nvSpPr>
        <p:spPr>
          <a:xfrm>
            <a:off x="809944" y="2124355"/>
            <a:ext cx="8110855" cy="1870710"/>
          </a:xfrm>
          <a:prstGeom prst="rect">
            <a:avLst/>
          </a:prstGeom>
        </p:spPr>
        <p:txBody>
          <a:bodyPr vert="horz" wrap="square" lIns="0" tIns="0" rIns="0" bIns="0"/>
          <a:lstStyle/>
          <a:p>
            <a:pPr algn="l" rtl="0" eaLnBrk="0">
              <a:lnSpc>
                <a:spcPct val="75860"/>
              </a:lnSpc>
              <a:tabLst/>
            </a:pPr>
            <a:endParaRPr lang="Arial" altLang="Arial" sz="100" dirty="0"/>
          </a:p>
          <a:p>
            <a:pPr marL="1525905" algn="l" rtl="0" eaLnBrk="0">
              <a:lnSpc>
                <a:spcPct val="87000"/>
              </a:lnSpc>
              <a:tabLst/>
            </a:pPr>
            <a:r>
              <a:rPr sz="2000" b="1" kern="0" spc="-30" dirty="0">
                <a:solidFill>
                  <a:srgbClr val="FFFFFF">
                    <a:alpha val="100000"/>
                  </a:srgbClr>
                </a:solidFill>
                <a:latin typeface="Microsoft YaHei"/>
                <a:ea typeface="Microsoft YaHei"/>
                <a:cs typeface="Microsoft YaHei"/>
              </a:rPr>
              <a:t>1、                               2、                                 3</a:t>
            </a:r>
            <a:r>
              <a:rPr sz="2000" b="1" kern="0" spc="-40" dirty="0">
                <a:solidFill>
                  <a:srgbClr val="FFFFFF">
                    <a:alpha val="100000"/>
                  </a:srgbClr>
                </a:solidFill>
                <a:latin typeface="Microsoft YaHei"/>
                <a:ea typeface="Microsoft YaHei"/>
                <a:cs typeface="Microsoft YaHei"/>
              </a:rPr>
              <a:t>、</a:t>
            </a:r>
            <a:endParaRPr lang="Microsoft YaHei" altLang="Microsoft YaHei" sz="2000" dirty="0"/>
          </a:p>
          <a:p>
            <a:pPr algn="l" rtl="0" eaLnBrk="0">
              <a:lnSpc>
                <a:spcPct val="196000"/>
              </a:lnSpc>
              <a:tabLst/>
            </a:pPr>
            <a:endParaRPr lang="Arial" altLang="Arial" sz="1000" dirty="0"/>
          </a:p>
          <a:p>
            <a:pPr marL="12700" algn="l" rtl="0" eaLnBrk="0">
              <a:lnSpc>
                <a:spcPct val="96000"/>
              </a:lnSpc>
              <a:spcBef>
                <a:spcPts val="602"/>
              </a:spcBef>
              <a:tabLst/>
            </a:pPr>
            <a:r>
              <a:rPr sz="2000" kern="0" spc="-30" dirty="0">
                <a:solidFill>
                  <a:srgbClr val="000000">
                    <a:alpha val="100000"/>
                  </a:srgbClr>
                </a:solidFill>
                <a:latin typeface="Microsoft YaHei"/>
                <a:ea typeface="Microsoft YaHei"/>
                <a:cs typeface="Microsoft YaHei"/>
              </a:rPr>
              <a:t>从社会经济变革看，           </a:t>
            </a:r>
            <a:r>
              <a:rPr sz="2000" kern="0" spc="-30" dirty="0">
                <a:solidFill>
                  <a:srgbClr val="000000">
                    <a:alpha val="100000"/>
                  </a:srgbClr>
                </a:solidFill>
                <a:latin typeface="Microsoft YaHei"/>
                <a:ea typeface="Microsoft YaHei"/>
                <a:cs typeface="Microsoft YaHei"/>
              </a:rPr>
              <a:t>从社会思想文化观</a:t>
            </a:r>
            <a:r>
              <a:rPr sz="2000" kern="0" spc="-40" dirty="0">
                <a:solidFill>
                  <a:srgbClr val="000000">
                    <a:alpha val="100000"/>
                  </a:srgbClr>
                </a:solidFill>
                <a:latin typeface="Microsoft YaHei"/>
                <a:ea typeface="Microsoft YaHei"/>
                <a:cs typeface="Microsoft YaHei"/>
              </a:rPr>
              <a:t>念        </a:t>
            </a:r>
            <a:r>
              <a:rPr sz="2000" kern="0" spc="-40" dirty="0">
                <a:solidFill>
                  <a:srgbClr val="000000">
                    <a:alpha val="100000"/>
                  </a:srgbClr>
                </a:solidFill>
                <a:latin typeface="Microsoft YaHei"/>
                <a:ea typeface="Microsoft YaHei"/>
                <a:cs typeface="Microsoft YaHei"/>
              </a:rPr>
              <a:t>从社会政治变革角度</a:t>
            </a:r>
            <a:endParaRPr lang="Microsoft YaHei" altLang="Microsoft YaHei" sz="2000" dirty="0"/>
          </a:p>
          <a:p>
            <a:pPr marL="14604" algn="l" rtl="0" eaLnBrk="0">
              <a:lnSpc>
                <a:spcPct val="96000"/>
              </a:lnSpc>
              <a:spcBef>
                <a:spcPts val="93"/>
              </a:spcBef>
              <a:tabLst/>
            </a:pPr>
            <a:r>
              <a:rPr sz="2000" kern="0" spc="10" dirty="0">
                <a:solidFill>
                  <a:srgbClr val="000000">
                    <a:alpha val="100000"/>
                  </a:srgbClr>
                </a:solidFill>
                <a:latin typeface="Microsoft YaHei"/>
                <a:ea typeface="Microsoft YaHei"/>
                <a:cs typeface="Microsoft YaHei"/>
              </a:rPr>
              <a:t>近代中国资本主义的</a:t>
            </a:r>
            <a:r>
              <a:rPr sz="2000" kern="0" spc="6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看，救亡图存的早期    </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看，清末“新政”中</a:t>
            </a:r>
            <a:endParaRPr lang="Microsoft YaHei" altLang="Microsoft YaHei" sz="2000" dirty="0"/>
          </a:p>
          <a:p>
            <a:pPr marL="12700" algn="l" rtl="0" eaLnBrk="0">
              <a:lnSpc>
                <a:spcPct val="96000"/>
              </a:lnSpc>
              <a:spcBef>
                <a:spcPts val="101"/>
              </a:spcBef>
              <a:tabLst/>
            </a:pPr>
            <a:r>
              <a:rPr sz="2000" kern="0" spc="10" dirty="0">
                <a:solidFill>
                  <a:srgbClr val="000000">
                    <a:alpha val="100000"/>
                  </a:srgbClr>
                </a:solidFill>
                <a:latin typeface="Microsoft YaHei"/>
                <a:ea typeface="Microsoft YaHei"/>
                <a:cs typeface="Microsoft YaHei"/>
              </a:rPr>
              <a:t>初步发展，提出了客</a:t>
            </a:r>
            <a:r>
              <a:rPr sz="2000" kern="0" spc="7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探索，奠定了思想基     </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颁布的学制，奠定了</a:t>
            </a:r>
            <a:endParaRPr lang="Microsoft YaHei" altLang="Microsoft YaHei" sz="2000" dirty="0"/>
          </a:p>
          <a:p>
            <a:pPr marL="13334" algn="l" rtl="0" eaLnBrk="0">
              <a:lnSpc>
                <a:spcPct val="100000"/>
              </a:lnSpc>
              <a:spcBef>
                <a:spcPts val="110"/>
              </a:spcBef>
              <a:tabLst/>
            </a:pPr>
            <a:r>
              <a:rPr sz="1900" kern="0" spc="-70" dirty="0">
                <a:solidFill>
                  <a:srgbClr val="000000">
                    <a:alpha val="100000"/>
                  </a:srgbClr>
                </a:solidFill>
                <a:latin typeface="Microsoft YaHei"/>
                <a:ea typeface="Microsoft YaHei"/>
                <a:cs typeface="Microsoft YaHei"/>
              </a:rPr>
              <a:t>观要求。                               </a:t>
            </a:r>
            <a:r>
              <a:rPr sz="1900" kern="0" spc="-70" dirty="0">
                <a:solidFill>
                  <a:srgbClr val="000000">
                    <a:alpha val="100000"/>
                  </a:srgbClr>
                </a:solidFill>
                <a:latin typeface="Microsoft YaHei"/>
                <a:ea typeface="Microsoft YaHei"/>
                <a:cs typeface="Microsoft YaHei"/>
              </a:rPr>
              <a:t>础。</a:t>
            </a:r>
            <a:r>
              <a:rPr sz="1900" kern="0" spc="20" dirty="0">
                <a:solidFill>
                  <a:srgbClr val="000000">
                    <a:alpha val="100000"/>
                  </a:srgbClr>
                </a:solidFill>
                <a:latin typeface="Microsoft YaHei"/>
                <a:ea typeface="Microsoft YaHei"/>
                <a:cs typeface="Microsoft YaHei"/>
              </a:rPr>
              <a:t>                      </a:t>
            </a:r>
            <a:r>
              <a:rPr sz="1900" kern="0" spc="10" dirty="0">
                <a:solidFill>
                  <a:srgbClr val="000000">
                    <a:alpha val="100000"/>
                  </a:srgbClr>
                </a:solidFill>
                <a:latin typeface="Microsoft YaHei"/>
                <a:ea typeface="Microsoft YaHei"/>
                <a:cs typeface="Microsoft YaHei"/>
              </a:rPr>
              <a:t>           </a:t>
            </a:r>
            <a:r>
              <a:rPr sz="1900" kern="0" spc="-70" dirty="0">
                <a:solidFill>
                  <a:srgbClr val="000000">
                    <a:alpha val="100000"/>
                  </a:srgbClr>
                </a:solidFill>
                <a:latin typeface="Microsoft YaHei"/>
                <a:ea typeface="Microsoft YaHei"/>
                <a:cs typeface="Microsoft YaHei"/>
              </a:rPr>
              <a:t>制度基础。</a:t>
            </a:r>
            <a:endParaRPr lang="Microsoft YaHei" altLang="Microsoft YaHei" sz="1900" dirty="0"/>
          </a:p>
        </p:txBody>
      </p:sp>
      <p:sp>
        <p:nvSpPr>
          <p:cNvPr id="988" name="textbox 988"/>
          <p:cNvSpPr/>
          <p:nvPr/>
        </p:nvSpPr>
        <p:spPr>
          <a:xfrm>
            <a:off x="2558485" y="1105537"/>
            <a:ext cx="8406765" cy="609600"/>
          </a:xfrm>
          <a:prstGeom prst="rect">
            <a:avLst/>
          </a:prstGeom>
        </p:spPr>
        <p:txBody>
          <a:bodyPr vert="horz" wrap="square" lIns="0" tIns="0" rIns="0" bIns="0"/>
          <a:lstStyle/>
          <a:p>
            <a:pPr algn="l" rtl="0" eaLnBrk="0">
              <a:lnSpc>
                <a:spcPct val="74130"/>
              </a:lnSpc>
              <a:tabLst/>
            </a:pPr>
            <a:endParaRPr lang="Arial" altLang="Arial" sz="100" dirty="0"/>
          </a:p>
          <a:p>
            <a:pPr marL="12700" indent="635" algn="l" rtl="0" eaLnBrk="0">
              <a:lnSpc>
                <a:spcPct val="96000"/>
              </a:lnSpc>
              <a:tabLst/>
            </a:pPr>
            <a:r>
              <a:rPr sz="2000" kern="0" spc="-30" dirty="0">
                <a:solidFill>
                  <a:srgbClr val="44546A">
                    <a:alpha val="100000"/>
                  </a:srgbClr>
                </a:solidFill>
                <a:latin typeface="Microsoft YaHei"/>
                <a:ea typeface="Microsoft YaHei"/>
                <a:cs typeface="Microsoft YaHei"/>
              </a:rPr>
              <a:t>一、问题：鸦片战争后，  学前教育开始</a:t>
            </a:r>
            <a:r>
              <a:rPr sz="2000" kern="0" spc="-40" dirty="0">
                <a:solidFill>
                  <a:srgbClr val="44546A">
                    <a:alpha val="100000"/>
                  </a:srgbClr>
                </a:solidFill>
                <a:latin typeface="Microsoft YaHei"/>
                <a:ea typeface="Microsoft YaHei"/>
                <a:cs typeface="Microsoft YaHei"/>
              </a:rPr>
              <a:t>由古代社会以家庭教育为主缓慢向以</a:t>
            </a:r>
            <a:r>
              <a:rPr sz="2000" kern="0" spc="0" dirty="0">
                <a:solidFill>
                  <a:srgbClr val="44546A">
                    <a:alpha val="100000"/>
                  </a:srgbClr>
                </a:solidFill>
                <a:latin typeface="Microsoft YaHei"/>
                <a:ea typeface="Microsoft YaHei"/>
                <a:cs typeface="Microsoft YaHei"/>
              </a:rPr>
              <a:t> </a:t>
            </a:r>
            <a:r>
              <a:rPr sz="2000" kern="0" spc="-30" dirty="0">
                <a:solidFill>
                  <a:srgbClr val="44546A">
                    <a:alpha val="100000"/>
                  </a:srgbClr>
                </a:solidFill>
                <a:latin typeface="Microsoft YaHei"/>
                <a:ea typeface="Microsoft YaHei"/>
                <a:cs typeface="Microsoft YaHei"/>
              </a:rPr>
              <a:t>社会机构为主的教育</a:t>
            </a:r>
            <a:r>
              <a:rPr sz="2000" kern="0" spc="-40" dirty="0">
                <a:solidFill>
                  <a:srgbClr val="44546A">
                    <a:alpha val="100000"/>
                  </a:srgbClr>
                </a:solidFill>
                <a:latin typeface="Microsoft YaHei"/>
                <a:ea typeface="Microsoft YaHei"/>
                <a:cs typeface="Microsoft YaHei"/>
              </a:rPr>
              <a:t>转化。其历史背景如何？</a:t>
            </a:r>
            <a:endParaRPr lang="Microsoft YaHei" altLang="Microsoft YaHei" sz="2000" dirty="0"/>
          </a:p>
        </p:txBody>
      </p:sp>
      <p:sp>
        <p:nvSpPr>
          <p:cNvPr id="990" name="textbox 990"/>
          <p:cNvSpPr/>
          <p:nvPr/>
        </p:nvSpPr>
        <p:spPr>
          <a:xfrm>
            <a:off x="9410035" y="2136854"/>
            <a:ext cx="2313939" cy="1539239"/>
          </a:xfrm>
          <a:prstGeom prst="rect">
            <a:avLst/>
          </a:prstGeom>
        </p:spPr>
        <p:txBody>
          <a:bodyPr vert="horz" wrap="square" lIns="0" tIns="0" rIns="0" bIns="0"/>
          <a:lstStyle/>
          <a:p>
            <a:pPr algn="l" rtl="0" eaLnBrk="0">
              <a:lnSpc>
                <a:spcPct val="84254"/>
              </a:lnSpc>
              <a:tabLst/>
            </a:pPr>
            <a:endParaRPr lang="Arial" altLang="Arial" sz="100" dirty="0"/>
          </a:p>
          <a:p>
            <a:pPr marL="1205230" algn="l" rtl="0" eaLnBrk="0">
              <a:lnSpc>
                <a:spcPct val="83000"/>
              </a:lnSpc>
              <a:tabLst/>
            </a:pPr>
            <a:r>
              <a:rPr sz="2000" b="1" kern="0" spc="-30" dirty="0">
                <a:solidFill>
                  <a:srgbClr val="FFFFFF">
                    <a:alpha val="100000"/>
                  </a:srgbClr>
                </a:solidFill>
                <a:latin typeface="Microsoft YaHei"/>
                <a:ea typeface="Microsoft YaHei"/>
                <a:cs typeface="Microsoft YaHei"/>
              </a:rPr>
              <a:t>4、</a:t>
            </a:r>
            <a:endParaRPr lang="Microsoft YaHei" altLang="Microsoft YaHei" sz="2000" dirty="0"/>
          </a:p>
          <a:p>
            <a:pPr algn="l" rtl="0" eaLnBrk="0">
              <a:lnSpc>
                <a:spcPct val="194000"/>
              </a:lnSpc>
              <a:tabLst/>
            </a:pPr>
            <a:endParaRPr lang="Arial" altLang="Arial" sz="1000" dirty="0"/>
          </a:p>
          <a:p>
            <a:pPr algn="l" rtl="0" eaLnBrk="0">
              <a:lnSpc>
                <a:spcPct val="101000"/>
              </a:lnSpc>
              <a:tabLst/>
            </a:pPr>
            <a:endParaRPr lang="Arial" altLang="Arial" sz="500" dirty="0"/>
          </a:p>
          <a:p>
            <a:pPr marL="12700" indent="-635" algn="l" rtl="0" eaLnBrk="0">
              <a:lnSpc>
                <a:spcPct val="97000"/>
              </a:lnSpc>
              <a:spcBef>
                <a:spcPts val="5"/>
              </a:spcBef>
              <a:tabLst/>
            </a:pPr>
            <a:r>
              <a:rPr sz="2000" kern="0" spc="0" dirty="0">
                <a:solidFill>
                  <a:srgbClr val="000000">
                    <a:alpha val="100000"/>
                  </a:srgbClr>
                </a:solidFill>
                <a:latin typeface="Microsoft YaHei"/>
                <a:ea typeface="Microsoft YaHei"/>
                <a:cs typeface="Microsoft YaHei"/>
              </a:rPr>
              <a:t>从外部影响看，外国 </a:t>
            </a:r>
            <a:r>
              <a:rPr sz="2000" kern="0" spc="0" dirty="0">
                <a:solidFill>
                  <a:srgbClr val="000000">
                    <a:alpha val="100000"/>
                  </a:srgbClr>
                </a:solidFill>
                <a:latin typeface="Microsoft YaHei"/>
                <a:ea typeface="Microsoft YaHei"/>
                <a:cs typeface="Microsoft YaHei"/>
              </a:rPr>
              <a:t>教会在中国的教育活</a:t>
            </a:r>
            <a:r>
              <a:rPr sz="2000" kern="0" spc="-1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动起到了促进作用。</a:t>
            </a:r>
            <a:endParaRPr lang="Microsoft YaHei" altLang="Microsoft YaHei" sz="2000" dirty="0"/>
          </a:p>
        </p:txBody>
      </p:sp>
      <p:sp>
        <p:nvSpPr>
          <p:cNvPr id="992" name="textbox 99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99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996" name="textbox 996"/>
          <p:cNvSpPr/>
          <p:nvPr/>
        </p:nvSpPr>
        <p:spPr>
          <a:xfrm>
            <a:off x="1507267" y="550005"/>
            <a:ext cx="3374390"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清末学前教育的近代转折</a:t>
            </a:r>
            <a:endParaRPr lang="Microsoft YaHei" altLang="Microsoft YaHei" sz="2400" dirty="0"/>
          </a:p>
        </p:txBody>
      </p:sp>
      <p:grpSp>
        <p:nvGrpSpPr>
          <p:cNvPr id="138" name="group 138"/>
          <p:cNvGrpSpPr/>
          <p:nvPr/>
        </p:nvGrpSpPr>
        <p:grpSpPr>
          <a:xfrm rot="21600000">
            <a:off x="1584025" y="181482"/>
            <a:ext cx="2424919" cy="199231"/>
            <a:chOff x="0" y="0"/>
            <a:chExt cx="2424919" cy="199231"/>
          </a:xfrm>
        </p:grpSpPr>
        <p:pic>
          <p:nvPicPr>
            <p:cNvPr id="998" name="picture 998"/>
            <p:cNvPicPr>
              <a:picLocks noChangeAspect="1"/>
            </p:cNvPicPr>
            <p:nvPr/>
          </p:nvPicPr>
          <p:blipFill>
            <a:blip r:embed="rId4"/>
            <a:stretch>
              <a:fillRect/>
            </a:stretch>
          </p:blipFill>
          <p:spPr>
            <a:xfrm rot="21600000">
              <a:off x="13273" y="11350"/>
              <a:ext cx="2411645" cy="187880"/>
            </a:xfrm>
            <a:prstGeom prst="rect">
              <a:avLst/>
            </a:prstGeom>
          </p:spPr>
        </p:pic>
        <p:sp>
          <p:nvSpPr>
            <p:cNvPr id="1000" name="textbox 100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00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0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6" name="picture 1006"/>
          <p:cNvPicPr>
            <a:picLocks noChangeAspect="1"/>
          </p:cNvPicPr>
          <p:nvPr/>
        </p:nvPicPr>
        <p:blipFill>
          <a:blip r:embed="rId2"/>
          <a:stretch>
            <a:fillRect/>
          </a:stretch>
        </p:blipFill>
        <p:spPr>
          <a:xfrm rot="21600000">
            <a:off x="0" y="0"/>
            <a:ext cx="12192000" cy="6858000"/>
          </a:xfrm>
          <a:prstGeom prst="rect">
            <a:avLst/>
          </a:prstGeom>
        </p:spPr>
      </p:pic>
      <p:sp>
        <p:nvSpPr>
          <p:cNvPr id="100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40" name="group 140"/>
          <p:cNvGrpSpPr/>
          <p:nvPr/>
        </p:nvGrpSpPr>
        <p:grpSpPr>
          <a:xfrm rot="21600000">
            <a:off x="187451" y="1935479"/>
            <a:ext cx="11961876" cy="3031236"/>
            <a:chOff x="0" y="0"/>
            <a:chExt cx="11961876" cy="3031236"/>
          </a:xfrm>
        </p:grpSpPr>
        <p:sp>
          <p:nvSpPr>
            <p:cNvPr id="1010" name="path"/>
            <p:cNvSpPr/>
            <p:nvPr/>
          </p:nvSpPr>
          <p:spPr>
            <a:xfrm>
              <a:off x="4059935" y="638556"/>
              <a:ext cx="3752088" cy="2392679"/>
            </a:xfrm>
            <a:custGeom>
              <a:avLst/>
              <a:gdLst/>
              <a:ahLst/>
              <a:cxnLst/>
              <a:rect l="0" t="0" r="0" b="0"/>
              <a:pathLst>
                <a:path w="5908" h="3767">
                  <a:moveTo>
                    <a:pt x="0" y="0"/>
                  </a:moveTo>
                  <a:lnTo>
                    <a:pt x="5908" y="0"/>
                  </a:lnTo>
                  <a:lnTo>
                    <a:pt x="5908" y="3767"/>
                  </a:lnTo>
                  <a:lnTo>
                    <a:pt x="0" y="3767"/>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012" name="path"/>
            <p:cNvSpPr/>
            <p:nvPr/>
          </p:nvSpPr>
          <p:spPr>
            <a:xfrm>
              <a:off x="126492" y="638556"/>
              <a:ext cx="11551919" cy="2392679"/>
            </a:xfrm>
            <a:custGeom>
              <a:avLst/>
              <a:gdLst/>
              <a:ahLst/>
              <a:cxnLst/>
              <a:rect l="0" t="0" r="0" b="0"/>
              <a:pathLst>
                <a:path w="18191" h="3767">
                  <a:moveTo>
                    <a:pt x="12285" y="0"/>
                  </a:moveTo>
                  <a:lnTo>
                    <a:pt x="18191" y="0"/>
                  </a:lnTo>
                  <a:lnTo>
                    <a:pt x="18191" y="3767"/>
                  </a:lnTo>
                  <a:lnTo>
                    <a:pt x="12285" y="3767"/>
                  </a:lnTo>
                  <a:lnTo>
                    <a:pt x="12285" y="0"/>
                  </a:lnTo>
                  <a:close/>
                </a:path>
                <a:path w="18191" h="3767">
                  <a:moveTo>
                    <a:pt x="0" y="0"/>
                  </a:moveTo>
                  <a:lnTo>
                    <a:pt x="5906" y="0"/>
                  </a:lnTo>
                  <a:lnTo>
                    <a:pt x="5906" y="3767"/>
                  </a:lnTo>
                  <a:lnTo>
                    <a:pt x="0" y="3767"/>
                  </a:lnTo>
                  <a:lnTo>
                    <a:pt x="0" y="0"/>
                  </a:lnTo>
                  <a:close/>
                </a:path>
              </a:pathLst>
            </a:custGeom>
            <a:solidFill>
              <a:srgbClr val="00B075">
                <a:alpha val="34117"/>
              </a:srgbClr>
            </a:solidFill>
            <a:ln cap="flat">
              <a:noFill/>
              <a:prstDash val="solid"/>
              <a:miter lim="0"/>
            </a:ln>
          </p:spPr>
          <p:txBody>
            <a:bodyPr rtlCol="0"/>
            <a:lstStyle/>
            <a:p>
              <a:pPr algn="ctr"/>
              <a:endParaRPr lang="zh-CN" altLang="en-US"/>
            </a:p>
          </p:txBody>
        </p:sp>
        <p:sp>
          <p:nvSpPr>
            <p:cNvPr id="1014" name="path"/>
            <p:cNvSpPr/>
            <p:nvPr/>
          </p:nvSpPr>
          <p:spPr>
            <a:xfrm>
              <a:off x="0" y="1524"/>
              <a:ext cx="4283963" cy="637032"/>
            </a:xfrm>
            <a:custGeom>
              <a:avLst/>
              <a:gdLst/>
              <a:ahLst/>
              <a:cxnLst/>
              <a:rect l="0" t="0" r="0" b="0"/>
              <a:pathLst>
                <a:path w="6746" h="1003">
                  <a:moveTo>
                    <a:pt x="14" y="0"/>
                  </a:moveTo>
                  <a:lnTo>
                    <a:pt x="973" y="504"/>
                  </a:lnTo>
                  <a:lnTo>
                    <a:pt x="0" y="1003"/>
                  </a:lnTo>
                  <a:lnTo>
                    <a:pt x="5792" y="1003"/>
                  </a:lnTo>
                  <a:lnTo>
                    <a:pt x="6746" y="509"/>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16" name="path"/>
            <p:cNvSpPr/>
            <p:nvPr/>
          </p:nvSpPr>
          <p:spPr>
            <a:xfrm>
              <a:off x="3846581" y="0"/>
              <a:ext cx="4286999" cy="638555"/>
            </a:xfrm>
            <a:custGeom>
              <a:avLst/>
              <a:gdLst/>
              <a:ahLst/>
              <a:cxnLst/>
              <a:rect l="0" t="0" r="0" b="0"/>
              <a:pathLst>
                <a:path w="6751" h="1005">
                  <a:moveTo>
                    <a:pt x="14" y="0"/>
                  </a:moveTo>
                  <a:lnTo>
                    <a:pt x="974" y="505"/>
                  </a:lnTo>
                  <a:lnTo>
                    <a:pt x="0" y="1005"/>
                  </a:lnTo>
                  <a:lnTo>
                    <a:pt x="5796" y="1005"/>
                  </a:lnTo>
                  <a:lnTo>
                    <a:pt x="6751" y="510"/>
                  </a:lnTo>
                  <a:lnTo>
                    <a:pt x="5835" y="0"/>
                  </a:lnTo>
                  <a:lnTo>
                    <a:pt x="14"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018" name="path"/>
            <p:cNvSpPr/>
            <p:nvPr/>
          </p:nvSpPr>
          <p:spPr>
            <a:xfrm>
              <a:off x="7677911" y="0"/>
              <a:ext cx="4283964" cy="638555"/>
            </a:xfrm>
            <a:custGeom>
              <a:avLst/>
              <a:gdLst/>
              <a:ahLst/>
              <a:cxnLst/>
              <a:rect l="0" t="0" r="0" b="0"/>
              <a:pathLst>
                <a:path w="6746" h="1005">
                  <a:moveTo>
                    <a:pt x="14" y="0"/>
                  </a:moveTo>
                  <a:lnTo>
                    <a:pt x="973" y="505"/>
                  </a:lnTo>
                  <a:lnTo>
                    <a:pt x="0" y="1005"/>
                  </a:lnTo>
                  <a:lnTo>
                    <a:pt x="5792" y="1005"/>
                  </a:lnTo>
                  <a:lnTo>
                    <a:pt x="6746" y="510"/>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grpSp>
      <p:sp>
        <p:nvSpPr>
          <p:cNvPr id="1020" name="textbox 1020"/>
          <p:cNvSpPr/>
          <p:nvPr/>
        </p:nvSpPr>
        <p:spPr>
          <a:xfrm>
            <a:off x="1445765" y="550005"/>
            <a:ext cx="5204459" cy="1010285"/>
          </a:xfrm>
          <a:prstGeom prst="rect">
            <a:avLst/>
          </a:prstGeom>
        </p:spPr>
        <p:txBody>
          <a:bodyPr vert="horz" wrap="square" lIns="0" tIns="0" rIns="0" bIns="0"/>
          <a:lstStyle/>
          <a:p>
            <a:pPr algn="l" rtl="0" eaLnBrk="0">
              <a:lnSpc>
                <a:spcPct val="87417"/>
              </a:lnSpc>
              <a:tabLst/>
            </a:pPr>
            <a:endParaRPr lang="Arial" altLang="Arial" sz="100" dirty="0"/>
          </a:p>
          <a:p>
            <a:pPr marL="73660" algn="l" rtl="0" eaLnBrk="0">
              <a:lnSpc>
                <a:spcPct val="91000"/>
              </a:lnSpc>
              <a:tabLst/>
            </a:pPr>
            <a:r>
              <a:rPr sz="2400" b="1" kern="0" spc="-10" dirty="0">
                <a:solidFill>
                  <a:srgbClr val="7F7F7F">
                    <a:alpha val="100000"/>
                  </a:srgbClr>
                </a:solidFill>
                <a:latin typeface="Microsoft YaHei"/>
                <a:ea typeface="Microsoft YaHei"/>
                <a:cs typeface="Microsoft YaHei"/>
              </a:rPr>
              <a:t>清末学前教育的近代转折</a:t>
            </a:r>
            <a:endParaRPr lang="Microsoft YaHei" altLang="Microsoft YaHei" sz="2400" dirty="0"/>
          </a:p>
          <a:p>
            <a:pPr algn="l" rtl="0" eaLnBrk="0">
              <a:lnSpc>
                <a:spcPct val="104000"/>
              </a:lnSpc>
              <a:tabLst/>
            </a:pPr>
            <a:endParaRPr lang="Arial" altLang="Arial" sz="1400" dirty="0"/>
          </a:p>
          <a:p>
            <a:pPr algn="l" rtl="0" eaLnBrk="0">
              <a:lnSpc>
                <a:spcPct val="11432"/>
              </a:lnSpc>
              <a:tabLst/>
            </a:pPr>
            <a:endParaRPr lang="Arial" altLang="Arial" sz="100" dirty="0"/>
          </a:p>
          <a:p>
            <a:pPr marL="944880" algn="l" rtl="0" eaLnBrk="0">
              <a:lnSpc>
                <a:spcPct val="91000"/>
              </a:lnSpc>
              <a:tabLst>
                <a:tab pos="1129030"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二、外国教会学前教育的产生</a:t>
            </a:r>
            <a:r>
              <a:rPr sz="2000" kern="0" spc="-10" dirty="0">
                <a:solidFill>
                  <a:srgbClr val="000000">
                    <a:alpha val="100000"/>
                  </a:srgbClr>
                </a:solidFill>
                <a:latin typeface="Microsoft YaHei"/>
                <a:ea typeface="Microsoft YaHei"/>
                <a:cs typeface="Microsoft YaHei"/>
              </a:rPr>
              <a:t>与发展</a:t>
            </a:r>
            <a:endParaRPr lang="Microsoft YaHei" altLang="Microsoft YaHei" sz="2000" dirty="0"/>
          </a:p>
        </p:txBody>
      </p:sp>
      <p:sp>
        <p:nvSpPr>
          <p:cNvPr id="102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24" name="textbox 1024"/>
          <p:cNvSpPr/>
          <p:nvPr/>
        </p:nvSpPr>
        <p:spPr>
          <a:xfrm>
            <a:off x="1769348" y="5350846"/>
            <a:ext cx="5659754" cy="605790"/>
          </a:xfrm>
          <a:prstGeom prst="rect">
            <a:avLst/>
          </a:prstGeom>
        </p:spPr>
        <p:txBody>
          <a:bodyPr vert="horz" wrap="square" lIns="0" tIns="0" rIns="0" bIns="0"/>
          <a:lstStyle/>
          <a:p>
            <a:pPr algn="l" rtl="0" eaLnBrk="0">
              <a:lnSpc>
                <a:spcPct val="122000"/>
              </a:lnSpc>
              <a:tabLst/>
            </a:pPr>
            <a:endParaRPr lang="Arial" altLang="Arial" sz="400" dirty="0"/>
          </a:p>
          <a:p>
            <a:pPr marL="569594" algn="l" rtl="0" eaLnBrk="0">
              <a:lnSpc>
                <a:spcPct val="91000"/>
              </a:lnSpc>
              <a:spcBef>
                <a:spcPts val="2"/>
              </a:spcBef>
              <a:tabLst>
                <a:tab pos="664844" algn="l"/>
              </a:tabLst>
            </a:pPr>
            <a:r>
              <a:rPr sz="1800" kern="0" spc="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深受基督教思想影响</a:t>
            </a:r>
            <a:r>
              <a:rPr sz="1800" kern="0" spc="-60" dirty="0">
                <a:solidFill>
                  <a:srgbClr val="000000">
                    <a:alpha val="100000"/>
                  </a:srgbClr>
                </a:solidFill>
                <a:latin typeface="Microsoft YaHei"/>
                <a:ea typeface="Microsoft YaHei"/>
                <a:cs typeface="Microsoft YaHei"/>
              </a:rPr>
              <a:t>，主要从宗教服务目的出发。</a:t>
            </a:r>
            <a:endParaRPr lang="Microsoft YaHei" altLang="Microsoft YaHei" sz="1800" dirty="0"/>
          </a:p>
        </p:txBody>
      </p:sp>
      <p:sp>
        <p:nvSpPr>
          <p:cNvPr id="1026" name="path"/>
          <p:cNvSpPr/>
          <p:nvPr/>
        </p:nvSpPr>
        <p:spPr>
          <a:xfrm>
            <a:off x="1782048" y="5363546"/>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28" name="textbox 1028"/>
          <p:cNvSpPr/>
          <p:nvPr/>
        </p:nvSpPr>
        <p:spPr>
          <a:xfrm>
            <a:off x="8227808" y="2777422"/>
            <a:ext cx="3585209" cy="913764"/>
          </a:xfrm>
          <a:prstGeom prst="rect">
            <a:avLst/>
          </a:prstGeom>
        </p:spPr>
        <p:txBody>
          <a:bodyPr vert="horz" wrap="square" lIns="0" tIns="0" rIns="0" bIns="0"/>
          <a:lstStyle/>
          <a:p>
            <a:pPr algn="l" rtl="0" eaLnBrk="0">
              <a:lnSpc>
                <a:spcPct val="89939"/>
              </a:lnSpc>
              <a:tabLst/>
            </a:pPr>
            <a:endParaRPr lang="Arial" altLang="Arial" sz="100" dirty="0"/>
          </a:p>
          <a:p>
            <a:pPr marL="12700" algn="l" rtl="0" eaLnBrk="0">
              <a:lnSpc>
                <a:spcPct val="91000"/>
              </a:lnSpc>
              <a:tabLst/>
            </a:pPr>
            <a:r>
              <a:rPr sz="2000" kern="0" spc="-110" dirty="0">
                <a:solidFill>
                  <a:srgbClr val="000000">
                    <a:alpha val="100000"/>
                  </a:srgbClr>
                </a:solidFill>
                <a:latin typeface="Microsoft YaHei"/>
                <a:ea typeface="Microsoft YaHei"/>
                <a:cs typeface="Microsoft YaHei"/>
              </a:rPr>
              <a:t>从社会政治变革角度看，</a:t>
            </a:r>
            <a:r>
              <a:rPr sz="2000" kern="0" spc="13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清末</a:t>
            </a:r>
            <a:endParaRPr lang="Microsoft YaHei" altLang="Microsoft YaHei" sz="2000" dirty="0"/>
          </a:p>
          <a:p>
            <a:pPr marL="14604" indent="155575" algn="l" rtl="0" eaLnBrk="0">
              <a:lnSpc>
                <a:spcPct val="98000"/>
              </a:lnSpc>
              <a:spcBef>
                <a:spcPts val="215"/>
              </a:spcBef>
              <a:tabLst/>
            </a:pPr>
            <a:r>
              <a:rPr sz="1900" kern="0" spc="-90" dirty="0">
                <a:solidFill>
                  <a:srgbClr val="000000">
                    <a:alpha val="100000"/>
                  </a:srgbClr>
                </a:solidFill>
                <a:latin typeface="Microsoft YaHei"/>
                <a:ea typeface="Microsoft YaHei"/>
                <a:cs typeface="Microsoft YaHei"/>
              </a:rPr>
              <a:t>“新政”中颁布的学制，</a:t>
            </a:r>
            <a:r>
              <a:rPr sz="1900" kern="0" spc="140" dirty="0">
                <a:solidFill>
                  <a:srgbClr val="000000">
                    <a:alpha val="100000"/>
                  </a:srgbClr>
                </a:solidFill>
                <a:latin typeface="Microsoft YaHei"/>
                <a:ea typeface="Microsoft YaHei"/>
                <a:cs typeface="Microsoft YaHei"/>
              </a:rPr>
              <a:t>  </a:t>
            </a:r>
            <a:r>
              <a:rPr sz="1900" kern="0" spc="-90" dirty="0">
                <a:solidFill>
                  <a:srgbClr val="000000">
                    <a:alpha val="100000"/>
                  </a:srgbClr>
                </a:solidFill>
                <a:latin typeface="Microsoft YaHei"/>
                <a:ea typeface="Microsoft YaHei"/>
                <a:cs typeface="Microsoft YaHei"/>
              </a:rPr>
              <a:t>奠定了</a:t>
            </a:r>
            <a:r>
              <a:rPr sz="1900" kern="0" spc="1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制度基础。</a:t>
            </a:r>
            <a:endParaRPr lang="Microsoft YaHei" altLang="Microsoft YaHei" sz="2000" dirty="0"/>
          </a:p>
        </p:txBody>
      </p:sp>
      <p:sp>
        <p:nvSpPr>
          <p:cNvPr id="1030" name="textbox 1030"/>
          <p:cNvSpPr/>
          <p:nvPr/>
        </p:nvSpPr>
        <p:spPr>
          <a:xfrm>
            <a:off x="826880" y="2104503"/>
            <a:ext cx="11134090" cy="309245"/>
          </a:xfrm>
          <a:prstGeom prst="rect">
            <a:avLst/>
          </a:prstGeom>
        </p:spPr>
        <p:txBody>
          <a:bodyPr vert="horz" wrap="square" lIns="0" tIns="0" rIns="0" bIns="0"/>
          <a:lstStyle/>
          <a:p>
            <a:pPr algn="l" rtl="0" eaLnBrk="0">
              <a:lnSpc>
                <a:spcPct val="82876"/>
              </a:lnSpc>
              <a:tabLst/>
            </a:pPr>
            <a:endParaRPr lang="Arial" altLang="Arial" sz="100" dirty="0"/>
          </a:p>
          <a:p>
            <a:pPr marL="12700" algn="l" rtl="0" eaLnBrk="0">
              <a:lnSpc>
                <a:spcPct val="93000"/>
              </a:lnSpc>
              <a:tabLst/>
            </a:pPr>
            <a:r>
              <a:rPr sz="2000" b="1" kern="0" spc="-10" dirty="0">
                <a:solidFill>
                  <a:srgbClr val="FFFFFF">
                    <a:alpha val="100000"/>
                  </a:srgbClr>
                </a:solidFill>
                <a:latin typeface="Microsoft YaHei"/>
                <a:ea typeface="Microsoft YaHei"/>
                <a:cs typeface="Microsoft YaHei"/>
              </a:rPr>
              <a:t>1、</a:t>
            </a:r>
            <a:r>
              <a:rPr sz="2000" b="1" kern="0" spc="-420" dirty="0">
                <a:solidFill>
                  <a:srgbClr val="FFFFFF">
                    <a:alpha val="100000"/>
                  </a:srgbClr>
                </a:solidFill>
                <a:latin typeface="Microsoft YaHei"/>
                <a:ea typeface="Microsoft YaHei"/>
                <a:cs typeface="Microsoft YaHei"/>
              </a:rPr>
              <a:t> </a:t>
            </a:r>
            <a:r>
              <a:rPr sz="2000" b="1" kern="0" spc="-10" dirty="0">
                <a:solidFill>
                  <a:srgbClr val="FFFFFF">
                    <a:alpha val="100000"/>
                  </a:srgbClr>
                </a:solidFill>
                <a:latin typeface="Microsoft YaHei"/>
                <a:ea typeface="Microsoft YaHei"/>
                <a:cs typeface="Microsoft YaHei"/>
              </a:rPr>
              <a:t>19世纪40年代                         2、</a:t>
            </a:r>
            <a:r>
              <a:rPr sz="2000" b="1" kern="0" spc="-410" dirty="0">
                <a:solidFill>
                  <a:srgbClr val="FFFFFF">
                    <a:alpha val="100000"/>
                  </a:srgbClr>
                </a:solidFill>
                <a:latin typeface="Microsoft YaHei"/>
                <a:ea typeface="Microsoft YaHei"/>
                <a:cs typeface="Microsoft YaHei"/>
              </a:rPr>
              <a:t> </a:t>
            </a:r>
            <a:r>
              <a:rPr sz="2000" b="1" kern="0" spc="-10" dirty="0">
                <a:solidFill>
                  <a:srgbClr val="FFFFFF">
                    <a:alpha val="100000"/>
                  </a:srgbClr>
                </a:solidFill>
                <a:latin typeface="Microsoft YaHei"/>
                <a:ea typeface="Microsoft YaHei"/>
                <a:cs typeface="Microsoft YaHei"/>
              </a:rPr>
              <a:t>19世纪80年代                       3、</a:t>
            </a:r>
            <a:r>
              <a:rPr sz="2000" b="1" kern="0" spc="-410" dirty="0">
                <a:solidFill>
                  <a:srgbClr val="FFFFFF">
                    <a:alpha val="100000"/>
                  </a:srgbClr>
                </a:solidFill>
                <a:latin typeface="Microsoft YaHei"/>
                <a:ea typeface="Microsoft YaHei"/>
                <a:cs typeface="Microsoft YaHei"/>
              </a:rPr>
              <a:t> </a:t>
            </a:r>
            <a:r>
              <a:rPr sz="2000" b="1" kern="0" spc="-10" dirty="0">
                <a:solidFill>
                  <a:srgbClr val="FFFFFF">
                    <a:alpha val="100000"/>
                  </a:srgbClr>
                </a:solidFill>
                <a:latin typeface="Microsoft YaHei"/>
                <a:ea typeface="Microsoft YaHei"/>
                <a:cs typeface="Microsoft YaHei"/>
              </a:rPr>
              <a:t>19世</a:t>
            </a:r>
            <a:r>
              <a:rPr sz="2000" b="1" kern="0" spc="-20" dirty="0">
                <a:solidFill>
                  <a:srgbClr val="FFFFFF">
                    <a:alpha val="100000"/>
                  </a:srgbClr>
                </a:solidFill>
                <a:latin typeface="Microsoft YaHei"/>
                <a:ea typeface="Microsoft YaHei"/>
                <a:cs typeface="Microsoft YaHei"/>
              </a:rPr>
              <a:t>纪80年代末90年代初</a:t>
            </a:r>
            <a:endParaRPr lang="Microsoft YaHei" altLang="Microsoft YaHei" sz="2000" dirty="0"/>
          </a:p>
        </p:txBody>
      </p:sp>
      <p:sp>
        <p:nvSpPr>
          <p:cNvPr id="1032" name="textbox 1032"/>
          <p:cNvSpPr/>
          <p:nvPr/>
        </p:nvSpPr>
        <p:spPr>
          <a:xfrm>
            <a:off x="4371248" y="2761643"/>
            <a:ext cx="3329940" cy="607694"/>
          </a:xfrm>
          <a:prstGeom prst="rect">
            <a:avLst/>
          </a:prstGeom>
        </p:spPr>
        <p:txBody>
          <a:bodyPr vert="horz" wrap="square" lIns="0" tIns="0" rIns="0" bIns="0"/>
          <a:lstStyle/>
          <a:p>
            <a:pPr algn="l" rtl="0" eaLnBrk="0">
              <a:lnSpc>
                <a:spcPct val="102000"/>
              </a:lnSpc>
              <a:tabLst/>
            </a:pPr>
            <a:endParaRPr lang="Arial" altLang="Arial" sz="100" dirty="0"/>
          </a:p>
          <a:p>
            <a:pPr marL="12700" algn="l" rtl="0" eaLnBrk="0">
              <a:lnSpc>
                <a:spcPct val="95000"/>
              </a:lnSpc>
              <a:tabLst/>
            </a:pPr>
            <a:r>
              <a:rPr sz="2000" kern="0" spc="0" dirty="0">
                <a:solidFill>
                  <a:srgbClr val="000000">
                    <a:alpha val="100000"/>
                  </a:srgbClr>
                </a:solidFill>
                <a:latin typeface="Microsoft YaHei"/>
                <a:ea typeface="Microsoft YaHei"/>
                <a:cs typeface="Microsoft YaHei"/>
              </a:rPr>
              <a:t>在沿海地区创办专门学前教育 </a:t>
            </a:r>
            <a:r>
              <a:rPr sz="2000" kern="0" spc="90" dirty="0">
                <a:solidFill>
                  <a:srgbClr val="000000">
                    <a:alpha val="100000"/>
                  </a:srgbClr>
                </a:solidFill>
                <a:latin typeface="Microsoft YaHei"/>
                <a:ea typeface="Microsoft YaHei"/>
                <a:cs typeface="Microsoft YaHei"/>
              </a:rPr>
              <a:t>机构。如：“察物学堂”</a:t>
            </a:r>
            <a:endParaRPr lang="Microsoft YaHei" altLang="Microsoft YaHei" sz="2000" dirty="0"/>
          </a:p>
        </p:txBody>
      </p:sp>
      <p:sp>
        <p:nvSpPr>
          <p:cNvPr id="1034" name="textbox 103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03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38" name="textbox 1038"/>
          <p:cNvSpPr/>
          <p:nvPr/>
        </p:nvSpPr>
        <p:spPr>
          <a:xfrm>
            <a:off x="376321" y="2778423"/>
            <a:ext cx="3582034" cy="302895"/>
          </a:xfrm>
          <a:prstGeom prst="rect">
            <a:avLst/>
          </a:prstGeom>
        </p:spPr>
        <p:txBody>
          <a:bodyPr vert="horz" wrap="square" lIns="0" tIns="0" rIns="0" bIns="0"/>
          <a:lstStyle/>
          <a:p>
            <a:pPr algn="l" rtl="0" eaLnBrk="0">
              <a:lnSpc>
                <a:spcPct val="83174"/>
              </a:lnSpc>
              <a:tabLst/>
            </a:pPr>
            <a:endParaRPr lang="Arial" altLang="Arial" sz="100" dirty="0"/>
          </a:p>
          <a:p>
            <a:pPr marL="12700" algn="l" rtl="0" eaLnBrk="0">
              <a:lnSpc>
                <a:spcPct val="91000"/>
              </a:lnSpc>
              <a:tabLst/>
            </a:pPr>
            <a:r>
              <a:rPr sz="2000" kern="0" spc="0" dirty="0">
                <a:solidFill>
                  <a:srgbClr val="000000">
                    <a:alpha val="100000"/>
                  </a:srgbClr>
                </a:solidFill>
                <a:latin typeface="Microsoft YaHei"/>
                <a:ea typeface="Microsoft YaHei"/>
                <a:cs typeface="Microsoft YaHei"/>
              </a:rPr>
              <a:t>开办育婴堂、孤儿院、慈幼院</a:t>
            </a:r>
            <a:r>
              <a:rPr sz="2000" kern="0" spc="-10" dirty="0">
                <a:solidFill>
                  <a:srgbClr val="000000">
                    <a:alpha val="100000"/>
                  </a:srgbClr>
                </a:solidFill>
                <a:latin typeface="Microsoft YaHei"/>
                <a:ea typeface="Microsoft YaHei"/>
                <a:cs typeface="Microsoft YaHei"/>
              </a:rPr>
              <a:t>等</a:t>
            </a:r>
            <a:endParaRPr lang="Microsoft YaHei" altLang="Microsoft YaHei" sz="2000" dirty="0"/>
          </a:p>
        </p:txBody>
      </p:sp>
      <p:grpSp>
        <p:nvGrpSpPr>
          <p:cNvPr id="142" name="group 142"/>
          <p:cNvGrpSpPr/>
          <p:nvPr/>
        </p:nvGrpSpPr>
        <p:grpSpPr>
          <a:xfrm rot="21600000">
            <a:off x="1584025" y="181482"/>
            <a:ext cx="2424919" cy="199231"/>
            <a:chOff x="0" y="0"/>
            <a:chExt cx="2424919" cy="199231"/>
          </a:xfrm>
        </p:grpSpPr>
        <p:pic>
          <p:nvPicPr>
            <p:cNvPr id="1040" name="picture 1040"/>
            <p:cNvPicPr>
              <a:picLocks noChangeAspect="1"/>
            </p:cNvPicPr>
            <p:nvPr/>
          </p:nvPicPr>
          <p:blipFill>
            <a:blip r:embed="rId3"/>
            <a:stretch>
              <a:fillRect/>
            </a:stretch>
          </p:blipFill>
          <p:spPr>
            <a:xfrm rot="21600000">
              <a:off x="13273" y="11350"/>
              <a:ext cx="2411645" cy="187880"/>
            </a:xfrm>
            <a:prstGeom prst="rect">
              <a:avLst/>
            </a:prstGeom>
          </p:spPr>
        </p:pic>
        <p:sp>
          <p:nvSpPr>
            <p:cNvPr id="1042" name="textbox 1042"/>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04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6" name="picture 1046"/>
          <p:cNvPicPr>
            <a:picLocks noChangeAspect="1"/>
          </p:cNvPicPr>
          <p:nvPr/>
        </p:nvPicPr>
        <p:blipFill>
          <a:blip r:embed="rId2"/>
          <a:stretch>
            <a:fillRect/>
          </a:stretch>
        </p:blipFill>
        <p:spPr>
          <a:xfrm rot="21600000">
            <a:off x="0" y="0"/>
            <a:ext cx="12192000" cy="6858000"/>
          </a:xfrm>
          <a:prstGeom prst="rect">
            <a:avLst/>
          </a:prstGeom>
        </p:spPr>
      </p:pic>
      <p:sp>
        <p:nvSpPr>
          <p:cNvPr id="104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44" name="group 144"/>
          <p:cNvGrpSpPr/>
          <p:nvPr/>
        </p:nvGrpSpPr>
        <p:grpSpPr>
          <a:xfrm rot="21600000">
            <a:off x="187451" y="1935479"/>
            <a:ext cx="11961876" cy="3031236"/>
            <a:chOff x="0" y="0"/>
            <a:chExt cx="11961876" cy="3031236"/>
          </a:xfrm>
        </p:grpSpPr>
        <p:sp>
          <p:nvSpPr>
            <p:cNvPr id="1050" name="path"/>
            <p:cNvSpPr/>
            <p:nvPr/>
          </p:nvSpPr>
          <p:spPr>
            <a:xfrm>
              <a:off x="4059935" y="638556"/>
              <a:ext cx="3752088" cy="2392679"/>
            </a:xfrm>
            <a:custGeom>
              <a:avLst/>
              <a:gdLst/>
              <a:ahLst/>
              <a:cxnLst/>
              <a:rect l="0" t="0" r="0" b="0"/>
              <a:pathLst>
                <a:path w="5908" h="3767">
                  <a:moveTo>
                    <a:pt x="0" y="0"/>
                  </a:moveTo>
                  <a:lnTo>
                    <a:pt x="5908" y="0"/>
                  </a:lnTo>
                  <a:lnTo>
                    <a:pt x="5908" y="3767"/>
                  </a:lnTo>
                  <a:lnTo>
                    <a:pt x="0" y="3767"/>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052" name="path"/>
            <p:cNvSpPr/>
            <p:nvPr/>
          </p:nvSpPr>
          <p:spPr>
            <a:xfrm>
              <a:off x="126492" y="638556"/>
              <a:ext cx="11551919" cy="2392679"/>
            </a:xfrm>
            <a:custGeom>
              <a:avLst/>
              <a:gdLst/>
              <a:ahLst/>
              <a:cxnLst/>
              <a:rect l="0" t="0" r="0" b="0"/>
              <a:pathLst>
                <a:path w="18191" h="3767">
                  <a:moveTo>
                    <a:pt x="12285" y="0"/>
                  </a:moveTo>
                  <a:lnTo>
                    <a:pt x="18191" y="0"/>
                  </a:lnTo>
                  <a:lnTo>
                    <a:pt x="18191" y="3767"/>
                  </a:lnTo>
                  <a:lnTo>
                    <a:pt x="12285" y="3767"/>
                  </a:lnTo>
                  <a:lnTo>
                    <a:pt x="12285" y="0"/>
                  </a:lnTo>
                  <a:close/>
                </a:path>
                <a:path w="18191" h="3767">
                  <a:moveTo>
                    <a:pt x="0" y="0"/>
                  </a:moveTo>
                  <a:lnTo>
                    <a:pt x="5906" y="0"/>
                  </a:lnTo>
                  <a:lnTo>
                    <a:pt x="5906" y="3767"/>
                  </a:lnTo>
                  <a:lnTo>
                    <a:pt x="0" y="3767"/>
                  </a:lnTo>
                  <a:lnTo>
                    <a:pt x="0" y="0"/>
                  </a:lnTo>
                  <a:close/>
                </a:path>
              </a:pathLst>
            </a:custGeom>
            <a:solidFill>
              <a:srgbClr val="00B075">
                <a:alpha val="34117"/>
              </a:srgbClr>
            </a:solidFill>
            <a:ln cap="flat">
              <a:noFill/>
              <a:prstDash val="solid"/>
              <a:miter lim="0"/>
            </a:ln>
          </p:spPr>
          <p:txBody>
            <a:bodyPr rtlCol="0"/>
            <a:lstStyle/>
            <a:p>
              <a:pPr algn="ctr"/>
              <a:endParaRPr lang="zh-CN" altLang="en-US"/>
            </a:p>
          </p:txBody>
        </p:sp>
        <p:sp>
          <p:nvSpPr>
            <p:cNvPr id="1054" name="path"/>
            <p:cNvSpPr/>
            <p:nvPr/>
          </p:nvSpPr>
          <p:spPr>
            <a:xfrm>
              <a:off x="0" y="1524"/>
              <a:ext cx="4283963" cy="637032"/>
            </a:xfrm>
            <a:custGeom>
              <a:avLst/>
              <a:gdLst/>
              <a:ahLst/>
              <a:cxnLst/>
              <a:rect l="0" t="0" r="0" b="0"/>
              <a:pathLst>
                <a:path w="6746" h="1003">
                  <a:moveTo>
                    <a:pt x="14" y="0"/>
                  </a:moveTo>
                  <a:lnTo>
                    <a:pt x="973" y="504"/>
                  </a:lnTo>
                  <a:lnTo>
                    <a:pt x="0" y="1003"/>
                  </a:lnTo>
                  <a:lnTo>
                    <a:pt x="5792" y="1003"/>
                  </a:lnTo>
                  <a:lnTo>
                    <a:pt x="6746" y="509"/>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56" name="path"/>
            <p:cNvSpPr/>
            <p:nvPr/>
          </p:nvSpPr>
          <p:spPr>
            <a:xfrm>
              <a:off x="3846581" y="0"/>
              <a:ext cx="4286999" cy="638555"/>
            </a:xfrm>
            <a:custGeom>
              <a:avLst/>
              <a:gdLst/>
              <a:ahLst/>
              <a:cxnLst/>
              <a:rect l="0" t="0" r="0" b="0"/>
              <a:pathLst>
                <a:path w="6751" h="1005">
                  <a:moveTo>
                    <a:pt x="14" y="0"/>
                  </a:moveTo>
                  <a:lnTo>
                    <a:pt x="974" y="505"/>
                  </a:lnTo>
                  <a:lnTo>
                    <a:pt x="0" y="1005"/>
                  </a:lnTo>
                  <a:lnTo>
                    <a:pt x="5796" y="1005"/>
                  </a:lnTo>
                  <a:lnTo>
                    <a:pt x="6751" y="510"/>
                  </a:lnTo>
                  <a:lnTo>
                    <a:pt x="5835" y="0"/>
                  </a:lnTo>
                  <a:lnTo>
                    <a:pt x="14"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058" name="path"/>
            <p:cNvSpPr/>
            <p:nvPr/>
          </p:nvSpPr>
          <p:spPr>
            <a:xfrm>
              <a:off x="7677911" y="0"/>
              <a:ext cx="4283964" cy="638555"/>
            </a:xfrm>
            <a:custGeom>
              <a:avLst/>
              <a:gdLst/>
              <a:ahLst/>
              <a:cxnLst/>
              <a:rect l="0" t="0" r="0" b="0"/>
              <a:pathLst>
                <a:path w="6746" h="1005">
                  <a:moveTo>
                    <a:pt x="14" y="0"/>
                  </a:moveTo>
                  <a:lnTo>
                    <a:pt x="973" y="505"/>
                  </a:lnTo>
                  <a:lnTo>
                    <a:pt x="0" y="1005"/>
                  </a:lnTo>
                  <a:lnTo>
                    <a:pt x="5792" y="1005"/>
                  </a:lnTo>
                  <a:lnTo>
                    <a:pt x="6746" y="510"/>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grpSp>
      <p:sp>
        <p:nvSpPr>
          <p:cNvPr id="1060" name="textbox 1060"/>
          <p:cNvSpPr/>
          <p:nvPr/>
        </p:nvSpPr>
        <p:spPr>
          <a:xfrm>
            <a:off x="374539" y="2124355"/>
            <a:ext cx="3583940" cy="1261744"/>
          </a:xfrm>
          <a:prstGeom prst="rect">
            <a:avLst/>
          </a:prstGeom>
        </p:spPr>
        <p:txBody>
          <a:bodyPr vert="horz" wrap="square" lIns="0" tIns="0" rIns="0" bIns="0"/>
          <a:lstStyle/>
          <a:p>
            <a:pPr algn="l" rtl="0" eaLnBrk="0">
              <a:lnSpc>
                <a:spcPct val="92648"/>
              </a:lnSpc>
              <a:tabLst/>
            </a:pPr>
            <a:endParaRPr lang="Arial" altLang="Arial" sz="100" dirty="0"/>
          </a:p>
          <a:p>
            <a:pPr marL="1629410" algn="l" rtl="0" eaLnBrk="0">
              <a:lnSpc>
                <a:spcPct val="84000"/>
              </a:lnSpc>
              <a:tabLst/>
            </a:pPr>
            <a:r>
              <a:rPr sz="2000" b="1" kern="0" spc="-100" dirty="0">
                <a:solidFill>
                  <a:srgbClr val="FFFFFF">
                    <a:alpha val="100000"/>
                  </a:srgbClr>
                </a:solidFill>
                <a:latin typeface="Microsoft YaHei"/>
                <a:ea typeface="Microsoft YaHei"/>
                <a:cs typeface="Microsoft YaHei"/>
              </a:rPr>
              <a:t>1、</a:t>
            </a:r>
            <a:endParaRPr lang="Microsoft YaHei" altLang="Microsoft YaHei" sz="2000" dirty="0"/>
          </a:p>
          <a:p>
            <a:pPr algn="l" rtl="0" eaLnBrk="0">
              <a:lnSpc>
                <a:spcPct val="106000"/>
              </a:lnSpc>
              <a:tabLst/>
            </a:pPr>
            <a:endParaRPr lang="Arial" altLang="Arial" sz="1000" dirty="0"/>
          </a:p>
          <a:p>
            <a:pPr algn="l" rtl="0" eaLnBrk="0">
              <a:lnSpc>
                <a:spcPct val="106000"/>
              </a:lnSpc>
              <a:tabLst/>
            </a:pPr>
            <a:endParaRPr lang="Arial" altLang="Arial" sz="1000" dirty="0"/>
          </a:p>
          <a:p>
            <a:pPr algn="l" rtl="0" eaLnBrk="0">
              <a:lnSpc>
                <a:spcPct val="100000"/>
              </a:lnSpc>
              <a:tabLst/>
            </a:pPr>
            <a:endParaRPr lang="Arial" altLang="Arial" sz="500" dirty="0"/>
          </a:p>
          <a:p>
            <a:pPr marL="13970" indent="-1905" algn="l" rtl="0" eaLnBrk="0">
              <a:lnSpc>
                <a:spcPct val="95000"/>
              </a:lnSpc>
              <a:spcBef>
                <a:spcPts val="4"/>
              </a:spcBef>
              <a:tabLst/>
            </a:pPr>
            <a:r>
              <a:rPr sz="2000" kern="0" spc="0" dirty="0">
                <a:solidFill>
                  <a:srgbClr val="000000">
                    <a:alpha val="100000"/>
                  </a:srgbClr>
                </a:solidFill>
                <a:latin typeface="Microsoft YaHei"/>
                <a:ea typeface="Microsoft YaHei"/>
                <a:cs typeface="Microsoft YaHei"/>
              </a:rPr>
              <a:t>社会要取得进步，必须大力发展 </a:t>
            </a:r>
            <a:r>
              <a:rPr sz="2000" kern="0" spc="-10" dirty="0">
                <a:solidFill>
                  <a:srgbClr val="000000">
                    <a:alpha val="100000"/>
                  </a:srgbClr>
                </a:solidFill>
                <a:latin typeface="Microsoft YaHei"/>
                <a:ea typeface="Microsoft YaHei"/>
                <a:cs typeface="Microsoft YaHei"/>
              </a:rPr>
              <a:t>学前教育</a:t>
            </a:r>
            <a:endParaRPr lang="Microsoft YaHei" altLang="Microsoft YaHei" sz="2000" dirty="0"/>
          </a:p>
        </p:txBody>
      </p:sp>
      <p:sp>
        <p:nvSpPr>
          <p:cNvPr id="1062" name="textbox 1062"/>
          <p:cNvSpPr/>
          <p:nvPr/>
        </p:nvSpPr>
        <p:spPr>
          <a:xfrm>
            <a:off x="1445765" y="550005"/>
            <a:ext cx="4442459" cy="1011555"/>
          </a:xfrm>
          <a:prstGeom prst="rect">
            <a:avLst/>
          </a:prstGeom>
        </p:spPr>
        <p:txBody>
          <a:bodyPr vert="horz" wrap="square" lIns="0" tIns="0" rIns="0" bIns="0"/>
          <a:lstStyle/>
          <a:p>
            <a:pPr algn="l" rtl="0" eaLnBrk="0">
              <a:lnSpc>
                <a:spcPct val="87417"/>
              </a:lnSpc>
              <a:tabLst/>
            </a:pPr>
            <a:endParaRPr lang="Arial" altLang="Arial" sz="100" dirty="0"/>
          </a:p>
          <a:p>
            <a:pPr marL="73660" algn="l" rtl="0" eaLnBrk="0">
              <a:lnSpc>
                <a:spcPct val="91000"/>
              </a:lnSpc>
              <a:tabLst/>
            </a:pPr>
            <a:r>
              <a:rPr sz="2400" b="1" kern="0" spc="-10" dirty="0">
                <a:solidFill>
                  <a:srgbClr val="7F7F7F">
                    <a:alpha val="100000"/>
                  </a:srgbClr>
                </a:solidFill>
                <a:latin typeface="Microsoft YaHei"/>
                <a:ea typeface="Microsoft YaHei"/>
                <a:cs typeface="Microsoft YaHei"/>
              </a:rPr>
              <a:t>清末学前教育的近代转折</a:t>
            </a:r>
            <a:endParaRPr lang="Microsoft YaHei" altLang="Microsoft YaHei" sz="2400" dirty="0"/>
          </a:p>
          <a:p>
            <a:pPr algn="l" rtl="0" eaLnBrk="0">
              <a:lnSpc>
                <a:spcPct val="104000"/>
              </a:lnSpc>
              <a:tabLst/>
            </a:pPr>
            <a:endParaRPr lang="Arial" altLang="Arial" sz="1400" dirty="0"/>
          </a:p>
          <a:p>
            <a:pPr algn="l" rtl="0" eaLnBrk="0">
              <a:lnSpc>
                <a:spcPct val="11305"/>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60" dirty="0">
                <a:solidFill>
                  <a:srgbClr val="44546A">
                    <a:alpha val="100000"/>
                  </a:srgbClr>
                </a:solidFill>
                <a:latin typeface="Microsoft YaHei"/>
                <a:ea typeface="Microsoft YaHei"/>
                <a:cs typeface="Microsoft YaHei"/>
              </a:rPr>
              <a:t>三、</a:t>
            </a:r>
            <a:r>
              <a:rPr sz="2000" kern="0" spc="160" dirty="0">
                <a:solidFill>
                  <a:srgbClr val="44546A">
                    <a:alpha val="100000"/>
                  </a:srgbClr>
                </a:solidFill>
                <a:latin typeface="Microsoft YaHei"/>
                <a:ea typeface="Microsoft YaHei"/>
                <a:cs typeface="Microsoft YaHei"/>
              </a:rPr>
              <a:t> </a:t>
            </a:r>
            <a:r>
              <a:rPr sz="2000" kern="0" spc="-60" dirty="0">
                <a:solidFill>
                  <a:srgbClr val="44546A">
                    <a:alpha val="100000"/>
                  </a:srgbClr>
                </a:solidFill>
                <a:latin typeface="Microsoft YaHei"/>
                <a:ea typeface="Microsoft YaHei"/>
                <a:cs typeface="Microsoft YaHei"/>
              </a:rPr>
              <a:t>西方学前教育观念的渗透</a:t>
            </a:r>
            <a:endParaRPr lang="Microsoft YaHei" altLang="Microsoft YaHei" sz="2000" dirty="0"/>
          </a:p>
        </p:txBody>
      </p:sp>
      <p:sp>
        <p:nvSpPr>
          <p:cNvPr id="106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66" name="textbox 1066"/>
          <p:cNvSpPr/>
          <p:nvPr/>
        </p:nvSpPr>
        <p:spPr>
          <a:xfrm>
            <a:off x="8227242" y="2778695"/>
            <a:ext cx="3585209" cy="912494"/>
          </a:xfrm>
          <a:prstGeom prst="rect">
            <a:avLst/>
          </a:prstGeom>
        </p:spPr>
        <p:txBody>
          <a:bodyPr vert="horz" wrap="square" lIns="0" tIns="0" rIns="0" bIns="0"/>
          <a:lstStyle/>
          <a:p>
            <a:pPr algn="l" rtl="0" eaLnBrk="0">
              <a:lnSpc>
                <a:spcPct val="83201"/>
              </a:lnSpc>
              <a:tabLst/>
            </a:pPr>
            <a:endParaRPr lang="Arial" altLang="Arial" sz="100" dirty="0"/>
          </a:p>
          <a:p>
            <a:pPr marL="12700" indent="1270" algn="l" rtl="0" eaLnBrk="0">
              <a:lnSpc>
                <a:spcPct val="97000"/>
              </a:lnSpc>
              <a:tabLst/>
            </a:pPr>
            <a:r>
              <a:rPr sz="2000" kern="0" spc="0" dirty="0">
                <a:solidFill>
                  <a:srgbClr val="000000">
                    <a:alpha val="100000"/>
                  </a:srgbClr>
                </a:solidFill>
                <a:latin typeface="Microsoft YaHei"/>
                <a:ea typeface="Microsoft YaHei"/>
                <a:cs typeface="Microsoft YaHei"/>
              </a:rPr>
              <a:t>在教育理论上，对西方学前教育 </a:t>
            </a:r>
            <a:r>
              <a:rPr sz="2000" kern="0" spc="0" dirty="0">
                <a:solidFill>
                  <a:srgbClr val="000000">
                    <a:alpha val="100000"/>
                  </a:srgbClr>
                </a:solidFill>
                <a:latin typeface="Microsoft YaHei"/>
                <a:ea typeface="Microsoft YaHei"/>
                <a:cs typeface="Microsoft YaHei"/>
              </a:rPr>
              <a:t>理论有了初步介绍。如裴斯泰洛</a:t>
            </a:r>
            <a:r>
              <a:rPr sz="2000" kern="0" spc="1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齐，福禄贝尔的儿童教育思想。</a:t>
            </a:r>
            <a:endParaRPr lang="Microsoft YaHei" altLang="Microsoft YaHei" sz="2000" dirty="0"/>
          </a:p>
        </p:txBody>
      </p:sp>
      <p:sp>
        <p:nvSpPr>
          <p:cNvPr id="1068" name="textbox 1068"/>
          <p:cNvSpPr/>
          <p:nvPr/>
        </p:nvSpPr>
        <p:spPr>
          <a:xfrm>
            <a:off x="4371190" y="2761643"/>
            <a:ext cx="3279140" cy="607694"/>
          </a:xfrm>
          <a:prstGeom prst="rect">
            <a:avLst/>
          </a:prstGeom>
        </p:spPr>
        <p:txBody>
          <a:bodyPr vert="horz" wrap="square" lIns="0" tIns="0" rIns="0" bIns="0"/>
          <a:lstStyle/>
          <a:p>
            <a:pPr algn="l" rtl="0" eaLnBrk="0">
              <a:lnSpc>
                <a:spcPct val="102000"/>
              </a:lnSpc>
              <a:tabLst/>
            </a:pPr>
            <a:endParaRPr lang="Arial" altLang="Arial" sz="100" dirty="0"/>
          </a:p>
          <a:p>
            <a:pPr marL="13970" indent="-1905" algn="l" rtl="0" eaLnBrk="0">
              <a:lnSpc>
                <a:spcPct val="95000"/>
              </a:lnSpc>
              <a:spcBef>
                <a:spcPts val="1"/>
              </a:spcBef>
              <a:tabLst/>
            </a:pPr>
            <a:r>
              <a:rPr sz="2000" kern="0" spc="-60" dirty="0">
                <a:solidFill>
                  <a:srgbClr val="000000">
                    <a:alpha val="100000"/>
                  </a:srgbClr>
                </a:solidFill>
                <a:latin typeface="Microsoft YaHei"/>
                <a:ea typeface="Microsoft YaHei"/>
                <a:cs typeface="Microsoft YaHei"/>
              </a:rPr>
              <a:t>在教育方法上，对儿童兴趣、 </a:t>
            </a:r>
            <a:r>
              <a:rPr sz="2000" kern="0" spc="-10" dirty="0">
                <a:solidFill>
                  <a:srgbClr val="000000">
                    <a:alpha val="100000"/>
                  </a:srgbClr>
                </a:solidFill>
                <a:latin typeface="Microsoft YaHei"/>
                <a:ea typeface="Microsoft YaHei"/>
                <a:cs typeface="Microsoft YaHei"/>
              </a:rPr>
              <a:t>意愿、游戏重视</a:t>
            </a:r>
            <a:endParaRPr lang="Microsoft YaHei" altLang="Microsoft YaHei" sz="2000" dirty="0"/>
          </a:p>
        </p:txBody>
      </p:sp>
      <p:sp>
        <p:nvSpPr>
          <p:cNvPr id="1070" name="textbox 107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07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46" name="group 146"/>
          <p:cNvGrpSpPr/>
          <p:nvPr/>
        </p:nvGrpSpPr>
        <p:grpSpPr>
          <a:xfrm rot="21600000">
            <a:off x="1584025" y="181482"/>
            <a:ext cx="2424919" cy="199231"/>
            <a:chOff x="0" y="0"/>
            <a:chExt cx="2424919" cy="199231"/>
          </a:xfrm>
        </p:grpSpPr>
        <p:pic>
          <p:nvPicPr>
            <p:cNvPr id="1074" name="picture 1074"/>
            <p:cNvPicPr>
              <a:picLocks noChangeAspect="1"/>
            </p:cNvPicPr>
            <p:nvPr/>
          </p:nvPicPr>
          <p:blipFill>
            <a:blip r:embed="rId3"/>
            <a:stretch>
              <a:fillRect/>
            </a:stretch>
          </p:blipFill>
          <p:spPr>
            <a:xfrm rot="21600000">
              <a:off x="13273" y="11350"/>
              <a:ext cx="2411645" cy="187880"/>
            </a:xfrm>
            <a:prstGeom prst="rect">
              <a:avLst/>
            </a:prstGeom>
          </p:spPr>
        </p:pic>
        <p:sp>
          <p:nvSpPr>
            <p:cNvPr id="1076" name="textbox 1076"/>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078" name="textbox 1078"/>
          <p:cNvSpPr/>
          <p:nvPr/>
        </p:nvSpPr>
        <p:spPr>
          <a:xfrm>
            <a:off x="5884326" y="2131958"/>
            <a:ext cx="380365" cy="255270"/>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1805"/>
              </a:lnSpc>
              <a:tabLst/>
            </a:pPr>
            <a:r>
              <a:rPr sz="1200" b="1" kern="0" spc="-80" dirty="0">
                <a:solidFill>
                  <a:srgbClr val="FFFFFF">
                    <a:alpha val="100000"/>
                  </a:srgbClr>
                </a:solidFill>
                <a:latin typeface="Microsoft YaHei"/>
                <a:ea typeface="Microsoft YaHei"/>
                <a:cs typeface="Microsoft YaHei"/>
              </a:rPr>
              <a:t>2、</a:t>
            </a:r>
            <a:endParaRPr lang="Microsoft YaHei" altLang="Microsoft YaHei" sz="1200" dirty="0"/>
          </a:p>
        </p:txBody>
      </p:sp>
      <p:sp>
        <p:nvSpPr>
          <p:cNvPr id="1080" name="textbox 1080"/>
          <p:cNvSpPr/>
          <p:nvPr/>
        </p:nvSpPr>
        <p:spPr>
          <a:xfrm>
            <a:off x="9749767" y="2125373"/>
            <a:ext cx="374015" cy="255270"/>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1805"/>
              </a:lnSpc>
              <a:tabLst/>
            </a:pPr>
            <a:r>
              <a:rPr sz="1100" b="1" kern="0" spc="-30" dirty="0">
                <a:solidFill>
                  <a:srgbClr val="FFFFFF">
                    <a:alpha val="100000"/>
                  </a:srgbClr>
                </a:solidFill>
                <a:latin typeface="Microsoft YaHei"/>
                <a:ea typeface="Microsoft YaHei"/>
                <a:cs typeface="Microsoft YaHei"/>
              </a:rPr>
              <a:t>3、</a:t>
            </a:r>
            <a:endParaRPr lang="Microsoft YaHei" altLang="Microsoft YaHei" sz="1100" dirty="0"/>
          </a:p>
        </p:txBody>
      </p:sp>
      <p:sp>
        <p:nvSpPr>
          <p:cNvPr id="10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4" name="picture 1084"/>
          <p:cNvPicPr>
            <a:picLocks noChangeAspect="1"/>
          </p:cNvPicPr>
          <p:nvPr/>
        </p:nvPicPr>
        <p:blipFill>
          <a:blip r:embed="rId2"/>
          <a:stretch>
            <a:fillRect/>
          </a:stretch>
        </p:blipFill>
        <p:spPr>
          <a:xfrm rot="21600000">
            <a:off x="0" y="0"/>
            <a:ext cx="12192000" cy="6858000"/>
          </a:xfrm>
          <a:prstGeom prst="rect">
            <a:avLst/>
          </a:prstGeom>
        </p:spPr>
      </p:pic>
      <p:sp>
        <p:nvSpPr>
          <p:cNvPr id="10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48" name="group 148"/>
          <p:cNvGrpSpPr/>
          <p:nvPr/>
        </p:nvGrpSpPr>
        <p:grpSpPr>
          <a:xfrm rot="21600000">
            <a:off x="1705352" y="1872996"/>
            <a:ext cx="8403332" cy="4465319"/>
            <a:chOff x="0" y="0"/>
            <a:chExt cx="8403332" cy="4465319"/>
          </a:xfrm>
        </p:grpSpPr>
        <p:sp>
          <p:nvSpPr>
            <p:cNvPr id="1088" name="path"/>
            <p:cNvSpPr/>
            <p:nvPr/>
          </p:nvSpPr>
          <p:spPr>
            <a:xfrm>
              <a:off x="4329687" y="638555"/>
              <a:ext cx="3752088" cy="3826763"/>
            </a:xfrm>
            <a:custGeom>
              <a:avLst/>
              <a:gdLst/>
              <a:ahLst/>
              <a:cxnLst/>
              <a:rect l="0" t="0" r="0" b="0"/>
              <a:pathLst>
                <a:path w="5908" h="6026">
                  <a:moveTo>
                    <a:pt x="0" y="0"/>
                  </a:moveTo>
                  <a:lnTo>
                    <a:pt x="5908" y="0"/>
                  </a:lnTo>
                  <a:lnTo>
                    <a:pt x="5908" y="6026"/>
                  </a:lnTo>
                  <a:lnTo>
                    <a:pt x="0" y="6026"/>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090" name="path"/>
            <p:cNvSpPr/>
            <p:nvPr/>
          </p:nvSpPr>
          <p:spPr>
            <a:xfrm>
              <a:off x="124971" y="638555"/>
              <a:ext cx="3752088" cy="3826763"/>
            </a:xfrm>
            <a:custGeom>
              <a:avLst/>
              <a:gdLst/>
              <a:ahLst/>
              <a:cxnLst/>
              <a:rect l="0" t="0" r="0" b="0"/>
              <a:pathLst>
                <a:path w="5908" h="6026">
                  <a:moveTo>
                    <a:pt x="0" y="0"/>
                  </a:moveTo>
                  <a:lnTo>
                    <a:pt x="5908" y="0"/>
                  </a:lnTo>
                  <a:lnTo>
                    <a:pt x="5908" y="6026"/>
                  </a:lnTo>
                  <a:lnTo>
                    <a:pt x="0" y="6026"/>
                  </a:lnTo>
                  <a:lnTo>
                    <a:pt x="0" y="0"/>
                  </a:lnTo>
                  <a:close/>
                </a:path>
              </a:pathLst>
            </a:custGeom>
            <a:solidFill>
              <a:srgbClr val="00B075">
                <a:alpha val="34117"/>
              </a:srgbClr>
            </a:solidFill>
            <a:ln cap="flat">
              <a:noFill/>
              <a:prstDash val="solid"/>
              <a:miter lim="0"/>
            </a:ln>
          </p:spPr>
          <p:txBody>
            <a:bodyPr rtlCol="0"/>
            <a:lstStyle/>
            <a:p>
              <a:pPr algn="ctr"/>
              <a:endParaRPr lang="zh-CN" altLang="en-US"/>
            </a:p>
          </p:txBody>
        </p:sp>
        <p:sp>
          <p:nvSpPr>
            <p:cNvPr id="1092" name="path"/>
            <p:cNvSpPr/>
            <p:nvPr/>
          </p:nvSpPr>
          <p:spPr>
            <a:xfrm>
              <a:off x="0" y="1523"/>
              <a:ext cx="4282440" cy="637032"/>
            </a:xfrm>
            <a:custGeom>
              <a:avLst/>
              <a:gdLst/>
              <a:ahLst/>
              <a:cxnLst/>
              <a:rect l="0" t="0" r="0" b="0"/>
              <a:pathLst>
                <a:path w="6744" h="1003">
                  <a:moveTo>
                    <a:pt x="14" y="0"/>
                  </a:moveTo>
                  <a:lnTo>
                    <a:pt x="973" y="504"/>
                  </a:lnTo>
                  <a:lnTo>
                    <a:pt x="0" y="1003"/>
                  </a:lnTo>
                  <a:lnTo>
                    <a:pt x="5790" y="1003"/>
                  </a:lnTo>
                  <a:lnTo>
                    <a:pt x="6744" y="509"/>
                  </a:lnTo>
                  <a:lnTo>
                    <a:pt x="5829"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94" name="path"/>
            <p:cNvSpPr/>
            <p:nvPr/>
          </p:nvSpPr>
          <p:spPr>
            <a:xfrm>
              <a:off x="4116334" y="0"/>
              <a:ext cx="4286999" cy="638555"/>
            </a:xfrm>
            <a:custGeom>
              <a:avLst/>
              <a:gdLst/>
              <a:ahLst/>
              <a:cxnLst/>
              <a:rect l="0" t="0" r="0" b="0"/>
              <a:pathLst>
                <a:path w="6751" h="1005">
                  <a:moveTo>
                    <a:pt x="14" y="0"/>
                  </a:moveTo>
                  <a:lnTo>
                    <a:pt x="974" y="505"/>
                  </a:lnTo>
                  <a:lnTo>
                    <a:pt x="0" y="1005"/>
                  </a:lnTo>
                  <a:lnTo>
                    <a:pt x="5796" y="1005"/>
                  </a:lnTo>
                  <a:lnTo>
                    <a:pt x="6751" y="510"/>
                  </a:lnTo>
                  <a:lnTo>
                    <a:pt x="5835" y="0"/>
                  </a:lnTo>
                  <a:lnTo>
                    <a:pt x="14"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1096" name="textbox 1096"/>
          <p:cNvSpPr/>
          <p:nvPr/>
        </p:nvSpPr>
        <p:spPr>
          <a:xfrm>
            <a:off x="1891746" y="2062009"/>
            <a:ext cx="3679825" cy="3545204"/>
          </a:xfrm>
          <a:prstGeom prst="rect">
            <a:avLst/>
          </a:prstGeom>
        </p:spPr>
        <p:txBody>
          <a:bodyPr vert="horz" wrap="square" lIns="0" tIns="0" rIns="0" bIns="0"/>
          <a:lstStyle/>
          <a:p>
            <a:pPr algn="l" rtl="0" eaLnBrk="0">
              <a:lnSpc>
                <a:spcPct val="92648"/>
              </a:lnSpc>
              <a:tabLst/>
            </a:pPr>
            <a:endParaRPr lang="Arial" altLang="Arial" sz="100" dirty="0"/>
          </a:p>
          <a:p>
            <a:pPr marL="1629410" algn="l" rtl="0" eaLnBrk="0">
              <a:lnSpc>
                <a:spcPct val="84000"/>
              </a:lnSpc>
              <a:tabLst/>
            </a:pPr>
            <a:r>
              <a:rPr sz="2000" b="1" kern="0" spc="-100" dirty="0">
                <a:solidFill>
                  <a:srgbClr val="FFFFFF">
                    <a:alpha val="100000"/>
                  </a:srgbClr>
                </a:solidFill>
                <a:latin typeface="Microsoft YaHei"/>
                <a:ea typeface="Microsoft YaHei"/>
                <a:cs typeface="Microsoft YaHei"/>
              </a:rPr>
              <a:t>1、</a:t>
            </a:r>
            <a:endParaRPr lang="Microsoft YaHei" altLang="Microsoft YaHei" sz="2000" dirty="0"/>
          </a:p>
          <a:p>
            <a:pPr algn="l" rtl="0" eaLnBrk="0">
              <a:lnSpc>
                <a:spcPct val="106000"/>
              </a:lnSpc>
              <a:tabLst/>
            </a:pPr>
            <a:endParaRPr lang="Arial" altLang="Arial" sz="1000" dirty="0"/>
          </a:p>
          <a:p>
            <a:pPr algn="l" rtl="0" eaLnBrk="0">
              <a:lnSpc>
                <a:spcPct val="107000"/>
              </a:lnSpc>
              <a:tabLst/>
            </a:pPr>
            <a:endParaRPr lang="Arial" altLang="Arial" sz="1000" dirty="0"/>
          </a:p>
          <a:p>
            <a:pPr marL="12700" indent="31115" algn="l" rtl="0" eaLnBrk="0">
              <a:lnSpc>
                <a:spcPct val="97000"/>
              </a:lnSpc>
              <a:spcBef>
                <a:spcPts val="546"/>
              </a:spcBef>
              <a:tabLst/>
            </a:pPr>
            <a:r>
              <a:rPr sz="1800" kern="0" spc="-40" dirty="0">
                <a:solidFill>
                  <a:srgbClr val="000000">
                    <a:alpha val="100000"/>
                  </a:srgbClr>
                </a:solidFill>
                <a:latin typeface="Microsoft YaHei"/>
                <a:ea typeface="Microsoft YaHei"/>
                <a:cs typeface="Microsoft YaHei"/>
              </a:rPr>
              <a:t>日本明治维新，大力发展西学教育</a:t>
            </a:r>
            <a:r>
              <a:rPr sz="1800" kern="0" spc="-50" dirty="0">
                <a:solidFill>
                  <a:srgbClr val="000000">
                    <a:alpha val="100000"/>
                  </a:srgbClr>
                </a:solidFill>
                <a:latin typeface="Microsoft YaHei"/>
                <a:ea typeface="Microsoft YaHei"/>
                <a:cs typeface="Microsoft YaHei"/>
              </a:rPr>
              <a:t>，</a:t>
            </a:r>
            <a:r>
              <a:rPr sz="1800" kern="0" spc="0" dirty="0">
                <a:solidFill>
                  <a:srgbClr val="000000">
                    <a:alpha val="100000"/>
                  </a:srgbClr>
                </a:solidFill>
                <a:latin typeface="Microsoft YaHei"/>
                <a:ea typeface="Microsoft YaHei"/>
                <a:cs typeface="Microsoft YaHei"/>
              </a:rPr>
              <a:t>  </a:t>
            </a:r>
            <a:r>
              <a:rPr sz="1800" kern="0" spc="0" dirty="0">
                <a:solidFill>
                  <a:srgbClr val="000000">
                    <a:alpha val="100000"/>
                  </a:srgbClr>
                </a:solidFill>
                <a:latin typeface="Microsoft YaHei"/>
                <a:ea typeface="Microsoft YaHei"/>
                <a:cs typeface="Microsoft YaHei"/>
              </a:rPr>
              <a:t>其学前教育已颇具规模，从</a:t>
            </a:r>
            <a:r>
              <a:rPr sz="1800" kern="0" spc="-10" dirty="0">
                <a:solidFill>
                  <a:srgbClr val="000000">
                    <a:alpha val="100000"/>
                  </a:srgbClr>
                </a:solidFill>
                <a:latin typeface="Microsoft YaHei"/>
                <a:ea typeface="Microsoft YaHei"/>
                <a:cs typeface="Microsoft YaHei"/>
              </a:rPr>
              <a:t>哪些方面 </a:t>
            </a:r>
            <a:r>
              <a:rPr sz="1800" kern="0" spc="-70" dirty="0">
                <a:solidFill>
                  <a:srgbClr val="000000">
                    <a:alpha val="100000"/>
                  </a:srgbClr>
                </a:solidFill>
                <a:latin typeface="Microsoft YaHei"/>
                <a:ea typeface="Microsoft YaHei"/>
                <a:cs typeface="Microsoft YaHei"/>
              </a:rPr>
              <a:t>可以说明这一点？</a:t>
            </a:r>
            <a:endParaRPr lang="Microsoft YaHei" altLang="Microsoft YaHei" sz="1800" dirty="0"/>
          </a:p>
          <a:p>
            <a:pPr algn="l" rtl="0" eaLnBrk="0">
              <a:lnSpc>
                <a:spcPct val="108000"/>
              </a:lnSpc>
              <a:tabLst/>
            </a:pPr>
            <a:endParaRPr lang="Arial" altLang="Arial" sz="1000" dirty="0"/>
          </a:p>
          <a:p>
            <a:pPr algn="l" rtl="0" eaLnBrk="0">
              <a:lnSpc>
                <a:spcPct val="109000"/>
              </a:lnSpc>
              <a:tabLst/>
            </a:pPr>
            <a:endParaRPr lang="Arial" altLang="Arial" sz="1000" dirty="0"/>
          </a:p>
          <a:p>
            <a:pPr marL="157479" indent="18415" algn="l" rtl="0" eaLnBrk="0">
              <a:lnSpc>
                <a:spcPct val="101000"/>
              </a:lnSpc>
              <a:spcBef>
                <a:spcPts val="456"/>
              </a:spcBef>
              <a:tabLst/>
            </a:pPr>
            <a:r>
              <a:rPr sz="1500" kern="0" spc="80" dirty="0">
                <a:solidFill>
                  <a:srgbClr val="44546A">
                    <a:alpha val="100000"/>
                  </a:srgbClr>
                </a:solidFill>
                <a:latin typeface="Microsoft YaHei"/>
                <a:ea typeface="Microsoft YaHei"/>
                <a:cs typeface="Microsoft YaHei"/>
              </a:rPr>
              <a:t>1876年成立了第一</a:t>
            </a:r>
            <a:r>
              <a:rPr sz="1500" kern="0" spc="70" dirty="0">
                <a:solidFill>
                  <a:srgbClr val="44546A">
                    <a:alpha val="100000"/>
                  </a:srgbClr>
                </a:solidFill>
                <a:latin typeface="Microsoft YaHei"/>
                <a:ea typeface="Microsoft YaHei"/>
                <a:cs typeface="Microsoft YaHei"/>
              </a:rPr>
              <a:t>所国立学前教育</a:t>
            </a:r>
            <a:r>
              <a:rPr sz="1500" kern="0" spc="-10" dirty="0">
                <a:solidFill>
                  <a:srgbClr val="44546A">
                    <a:alpha val="100000"/>
                  </a:srgbClr>
                </a:solidFill>
                <a:latin typeface="Microsoft YaHei"/>
                <a:ea typeface="Microsoft YaHei"/>
                <a:cs typeface="Microsoft YaHei"/>
              </a:rPr>
              <a:t>        </a:t>
            </a:r>
            <a:r>
              <a:rPr sz="1500" kern="0" spc="90" dirty="0">
                <a:solidFill>
                  <a:srgbClr val="44546A">
                    <a:alpha val="100000"/>
                  </a:srgbClr>
                </a:solidFill>
                <a:latin typeface="Microsoft YaHei"/>
                <a:ea typeface="Microsoft YaHei"/>
                <a:cs typeface="Microsoft YaHei"/>
              </a:rPr>
              <a:t>机构——东京女子师范学校附属幼稚</a:t>
            </a:r>
            <a:r>
              <a:rPr sz="1500" kern="0" spc="10" dirty="0">
                <a:solidFill>
                  <a:srgbClr val="44546A">
                    <a:alpha val="100000"/>
                  </a:srgbClr>
                </a:solidFill>
                <a:latin typeface="Microsoft YaHei"/>
                <a:ea typeface="Microsoft YaHei"/>
                <a:cs typeface="Microsoft YaHei"/>
              </a:rPr>
              <a:t>     </a:t>
            </a:r>
            <a:r>
              <a:rPr sz="1500" kern="0" spc="60" dirty="0">
                <a:solidFill>
                  <a:srgbClr val="44546A">
                    <a:alpha val="100000"/>
                  </a:srgbClr>
                </a:solidFill>
                <a:latin typeface="Microsoft YaHei"/>
                <a:ea typeface="Microsoft YaHei"/>
                <a:cs typeface="Microsoft YaHei"/>
              </a:rPr>
              <a:t>园，并先后开设了229所幼稚园；</a:t>
            </a:r>
            <a:endParaRPr lang="Microsoft YaHei" altLang="Microsoft YaHei" sz="1500" dirty="0"/>
          </a:p>
          <a:p>
            <a:pPr marL="156210" indent="19050" algn="l" rtl="0" eaLnBrk="0">
              <a:lnSpc>
                <a:spcPct val="108000"/>
              </a:lnSpc>
              <a:spcBef>
                <a:spcPts val="10"/>
              </a:spcBef>
              <a:tabLst/>
            </a:pPr>
            <a:r>
              <a:rPr sz="1500" kern="0" spc="80" dirty="0">
                <a:solidFill>
                  <a:srgbClr val="44546A">
                    <a:alpha val="100000"/>
                  </a:srgbClr>
                </a:solidFill>
                <a:latin typeface="Microsoft YaHei"/>
                <a:ea typeface="Microsoft YaHei"/>
                <a:cs typeface="Microsoft YaHei"/>
              </a:rPr>
              <a:t>1899年日政府颁布</a:t>
            </a:r>
            <a:r>
              <a:rPr sz="1500" kern="0" spc="70" dirty="0">
                <a:solidFill>
                  <a:srgbClr val="44546A">
                    <a:alpha val="100000"/>
                  </a:srgbClr>
                </a:solidFill>
                <a:latin typeface="Microsoft YaHei"/>
                <a:ea typeface="Microsoft YaHei"/>
                <a:cs typeface="Microsoft YaHei"/>
              </a:rPr>
              <a:t>了《幼稚园保育</a:t>
            </a:r>
            <a:r>
              <a:rPr sz="1500" kern="0" spc="-10" dirty="0">
                <a:solidFill>
                  <a:srgbClr val="44546A">
                    <a:alpha val="100000"/>
                  </a:srgbClr>
                </a:solidFill>
                <a:latin typeface="Microsoft YaHei"/>
                <a:ea typeface="Microsoft YaHei"/>
                <a:cs typeface="Microsoft YaHei"/>
              </a:rPr>
              <a:t>        </a:t>
            </a:r>
            <a:r>
              <a:rPr sz="1500" kern="0" spc="80" dirty="0">
                <a:solidFill>
                  <a:srgbClr val="44546A">
                    <a:alpha val="100000"/>
                  </a:srgbClr>
                </a:solidFill>
                <a:latin typeface="Microsoft YaHei"/>
                <a:ea typeface="Microsoft YaHei"/>
                <a:cs typeface="Microsoft YaHei"/>
              </a:rPr>
              <a:t>及设备规程》；从早期“恩物</a:t>
            </a:r>
            <a:r>
              <a:rPr sz="1500" kern="0" spc="70" dirty="0">
                <a:solidFill>
                  <a:srgbClr val="44546A">
                    <a:alpha val="100000"/>
                  </a:srgbClr>
                </a:solidFill>
                <a:latin typeface="Microsoft YaHei"/>
                <a:ea typeface="Microsoft YaHei"/>
                <a:cs typeface="Microsoft YaHei"/>
              </a:rPr>
              <a:t>”转变     </a:t>
            </a:r>
            <a:r>
              <a:rPr sz="1500" kern="0" spc="80" dirty="0">
                <a:solidFill>
                  <a:srgbClr val="44546A">
                    <a:alpha val="100000"/>
                  </a:srgbClr>
                </a:solidFill>
                <a:latin typeface="Microsoft YaHei"/>
                <a:ea typeface="Microsoft YaHei"/>
                <a:cs typeface="Microsoft YaHei"/>
              </a:rPr>
              <a:t>为游戏、唱歌、谈话、手技为</a:t>
            </a:r>
            <a:r>
              <a:rPr sz="1500" kern="0" spc="70" dirty="0">
                <a:solidFill>
                  <a:srgbClr val="44546A">
                    <a:alpha val="100000"/>
                  </a:srgbClr>
                </a:solidFill>
                <a:latin typeface="Microsoft YaHei"/>
                <a:ea typeface="Microsoft YaHei"/>
                <a:cs typeface="Microsoft YaHei"/>
              </a:rPr>
              <a:t>主的民     </a:t>
            </a:r>
            <a:r>
              <a:rPr sz="1500" kern="0" spc="60" dirty="0">
                <a:solidFill>
                  <a:srgbClr val="44546A">
                    <a:alpha val="100000"/>
                  </a:srgbClr>
                </a:solidFill>
                <a:latin typeface="Microsoft YaHei"/>
                <a:ea typeface="Microsoft YaHei"/>
                <a:cs typeface="Microsoft YaHei"/>
              </a:rPr>
              <a:t>族特色的幼儿教育模式。</a:t>
            </a:r>
            <a:endParaRPr lang="Microsoft YaHei" altLang="Microsoft YaHei" sz="1500" dirty="0"/>
          </a:p>
        </p:txBody>
      </p:sp>
      <p:sp>
        <p:nvSpPr>
          <p:cNvPr id="1098" name="textbox 1098"/>
          <p:cNvSpPr/>
          <p:nvPr/>
        </p:nvSpPr>
        <p:spPr>
          <a:xfrm>
            <a:off x="1445765" y="550005"/>
            <a:ext cx="3934459" cy="1011555"/>
          </a:xfrm>
          <a:prstGeom prst="rect">
            <a:avLst/>
          </a:prstGeom>
        </p:spPr>
        <p:txBody>
          <a:bodyPr vert="horz" wrap="square" lIns="0" tIns="0" rIns="0" bIns="0"/>
          <a:lstStyle/>
          <a:p>
            <a:pPr algn="l" rtl="0" eaLnBrk="0">
              <a:lnSpc>
                <a:spcPct val="87417"/>
              </a:lnSpc>
              <a:tabLst/>
            </a:pPr>
            <a:endParaRPr lang="Arial" altLang="Arial" sz="100" dirty="0"/>
          </a:p>
          <a:p>
            <a:pPr marL="73660" algn="l" rtl="0" eaLnBrk="0">
              <a:lnSpc>
                <a:spcPct val="91000"/>
              </a:lnSpc>
              <a:tabLst/>
            </a:pPr>
            <a:r>
              <a:rPr sz="2400" b="1" kern="0" spc="-10" dirty="0">
                <a:solidFill>
                  <a:srgbClr val="7F7F7F">
                    <a:alpha val="100000"/>
                  </a:srgbClr>
                </a:solidFill>
                <a:latin typeface="Microsoft YaHei"/>
                <a:ea typeface="Microsoft YaHei"/>
                <a:cs typeface="Microsoft YaHei"/>
              </a:rPr>
              <a:t>清末学前教育的近代转折</a:t>
            </a:r>
            <a:endParaRPr lang="Microsoft YaHei" altLang="Microsoft YaHei" sz="2400" dirty="0"/>
          </a:p>
          <a:p>
            <a:pPr algn="l" rtl="0" eaLnBrk="0">
              <a:lnSpc>
                <a:spcPct val="104000"/>
              </a:lnSpc>
              <a:tabLst/>
            </a:pPr>
            <a:endParaRPr lang="Arial" altLang="Arial" sz="1400" dirty="0"/>
          </a:p>
          <a:p>
            <a:pPr algn="l" rtl="0" eaLnBrk="0">
              <a:lnSpc>
                <a:spcPct val="11305"/>
              </a:lnSpc>
              <a:tabLst/>
            </a:pPr>
            <a:endParaRPr lang="Arial" altLang="Arial" sz="100" dirty="0"/>
          </a:p>
          <a:p>
            <a:pPr marL="944880" algn="l" rtl="0" eaLnBrk="0">
              <a:lnSpc>
                <a:spcPct val="91000"/>
              </a:lnSpc>
              <a:tabLst>
                <a:tab pos="1144905" algn="l"/>
              </a:tabLst>
            </a:pPr>
            <a:r>
              <a:rPr sz="2000" kern="0" spc="0" dirty="0">
                <a:solidFill>
                  <a:srgbClr val="44546A">
                    <a:alpha val="100000"/>
                  </a:srgbClr>
                </a:solidFill>
                <a:latin typeface="Microsoft YaHei"/>
                <a:ea typeface="Microsoft YaHei"/>
                <a:cs typeface="Microsoft YaHei"/>
              </a:rPr>
              <a:t>	</a:t>
            </a:r>
            <a:r>
              <a:rPr sz="2000" kern="0" spc="-80" dirty="0">
                <a:solidFill>
                  <a:srgbClr val="44546A">
                    <a:alpha val="100000"/>
                  </a:srgbClr>
                </a:solidFill>
                <a:latin typeface="Microsoft YaHei"/>
                <a:ea typeface="Microsoft YaHei"/>
                <a:cs typeface="Microsoft YaHei"/>
              </a:rPr>
              <a:t>四、</a:t>
            </a:r>
            <a:r>
              <a:rPr sz="2000" kern="0" spc="170" dirty="0">
                <a:solidFill>
                  <a:srgbClr val="44546A">
                    <a:alpha val="100000"/>
                  </a:srgbClr>
                </a:solidFill>
                <a:latin typeface="Microsoft YaHei"/>
                <a:ea typeface="Microsoft YaHei"/>
                <a:cs typeface="Microsoft YaHei"/>
              </a:rPr>
              <a:t> </a:t>
            </a:r>
            <a:r>
              <a:rPr sz="2000" kern="0" spc="-80" dirty="0">
                <a:solidFill>
                  <a:srgbClr val="44546A">
                    <a:alpha val="100000"/>
                  </a:srgbClr>
                </a:solidFill>
                <a:latin typeface="Microsoft YaHei"/>
                <a:ea typeface="Microsoft YaHei"/>
                <a:cs typeface="Microsoft YaHei"/>
              </a:rPr>
              <a:t>引入日本的学前</a:t>
            </a:r>
            <a:r>
              <a:rPr sz="2000" kern="0" spc="-90" dirty="0">
                <a:solidFill>
                  <a:srgbClr val="44546A">
                    <a:alpha val="100000"/>
                  </a:srgbClr>
                </a:solidFill>
                <a:latin typeface="Microsoft YaHei"/>
                <a:ea typeface="Microsoft YaHei"/>
                <a:cs typeface="Microsoft YaHei"/>
              </a:rPr>
              <a:t>教育</a:t>
            </a:r>
            <a:endParaRPr lang="Microsoft YaHei" altLang="Microsoft YaHei" sz="2000" dirty="0"/>
          </a:p>
        </p:txBody>
      </p:sp>
      <p:sp>
        <p:nvSpPr>
          <p:cNvPr id="110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02" name="textbox 1102"/>
          <p:cNvSpPr/>
          <p:nvPr/>
        </p:nvSpPr>
        <p:spPr>
          <a:xfrm>
            <a:off x="6126816" y="3984838"/>
            <a:ext cx="2538095" cy="1019175"/>
          </a:xfrm>
          <a:prstGeom prst="rect">
            <a:avLst/>
          </a:prstGeom>
        </p:spPr>
        <p:txBody>
          <a:bodyPr vert="horz" wrap="square" lIns="0" tIns="0" rIns="0" bIns="0"/>
          <a:lstStyle/>
          <a:p>
            <a:pPr algn="l" rtl="0" eaLnBrk="0">
              <a:lnSpc>
                <a:spcPct val="82292"/>
              </a:lnSpc>
              <a:tabLst/>
            </a:pPr>
            <a:endParaRPr lang="Arial" altLang="Arial" sz="100" dirty="0"/>
          </a:p>
          <a:p>
            <a:pPr marL="111125" algn="l" rtl="0" eaLnBrk="0">
              <a:lnSpc>
                <a:spcPct val="108000"/>
              </a:lnSpc>
              <a:tabLst/>
            </a:pPr>
            <a:r>
              <a:rPr sz="1500" kern="0" spc="0" dirty="0">
                <a:solidFill>
                  <a:srgbClr val="44546A">
                    <a:alpha val="100000"/>
                  </a:srgbClr>
                </a:solidFill>
                <a:latin typeface="Microsoft YaHei"/>
                <a:ea typeface="Microsoft YaHei"/>
                <a:cs typeface="Microsoft YaHei"/>
              </a:rPr>
              <a:t>（1）留日学生的学习引入    </a:t>
            </a:r>
            <a:r>
              <a:rPr sz="1500" kern="0" spc="10" dirty="0">
                <a:solidFill>
                  <a:srgbClr val="44546A">
                    <a:alpha val="100000"/>
                  </a:srgbClr>
                </a:solidFill>
                <a:latin typeface="Microsoft YaHei"/>
                <a:ea typeface="Microsoft YaHei"/>
                <a:cs typeface="Microsoft YaHei"/>
              </a:rPr>
              <a:t>（2）官绅、学者的考察</a:t>
            </a:r>
            <a:r>
              <a:rPr sz="1500" kern="0" spc="0" dirty="0">
                <a:solidFill>
                  <a:srgbClr val="44546A">
                    <a:alpha val="100000"/>
                  </a:srgbClr>
                </a:solidFill>
                <a:latin typeface="Microsoft YaHei"/>
                <a:ea typeface="Microsoft YaHei"/>
                <a:cs typeface="Microsoft YaHei"/>
              </a:rPr>
              <a:t>游历 </a:t>
            </a:r>
            <a:r>
              <a:rPr sz="1500" kern="0" spc="-30" dirty="0">
                <a:solidFill>
                  <a:srgbClr val="44546A">
                    <a:alpha val="100000"/>
                  </a:srgbClr>
                </a:solidFill>
                <a:latin typeface="Microsoft YaHei"/>
                <a:ea typeface="Microsoft YaHei"/>
                <a:cs typeface="Microsoft YaHei"/>
              </a:rPr>
              <a:t>（3）相关期刊的介绍</a:t>
            </a:r>
            <a:endParaRPr lang="Microsoft YaHei" altLang="Microsoft YaHei" sz="1500" dirty="0"/>
          </a:p>
          <a:p>
            <a:pPr marL="111125" algn="l" rtl="0" eaLnBrk="0">
              <a:lnSpc>
                <a:spcPts val="1990"/>
              </a:lnSpc>
              <a:tabLst/>
            </a:pPr>
            <a:r>
              <a:rPr sz="1500" kern="0" spc="-50" dirty="0">
                <a:solidFill>
                  <a:srgbClr val="44546A">
                    <a:alpha val="100000"/>
                  </a:srgbClr>
                </a:solidFill>
                <a:latin typeface="Microsoft YaHei"/>
                <a:ea typeface="Microsoft YaHei"/>
                <a:cs typeface="Microsoft YaHei"/>
              </a:rPr>
              <a:t>（4）聘用日本教习</a:t>
            </a:r>
            <a:endParaRPr lang="Microsoft YaHei" altLang="Microsoft YaHei" sz="1500" dirty="0"/>
          </a:p>
        </p:txBody>
      </p:sp>
      <p:sp>
        <p:nvSpPr>
          <p:cNvPr id="1104" name="textbox 110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10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08" name="textbox 1108"/>
          <p:cNvSpPr/>
          <p:nvPr/>
        </p:nvSpPr>
        <p:spPr>
          <a:xfrm>
            <a:off x="6158133" y="2697021"/>
            <a:ext cx="3451859" cy="549275"/>
          </a:xfrm>
          <a:prstGeom prst="rect">
            <a:avLst/>
          </a:prstGeom>
        </p:spPr>
        <p:txBody>
          <a:bodyPr vert="horz" wrap="square" lIns="0" tIns="0" rIns="0" bIns="0"/>
          <a:lstStyle/>
          <a:p>
            <a:pPr algn="l" rtl="0" eaLnBrk="0">
              <a:lnSpc>
                <a:spcPct val="97172"/>
              </a:lnSpc>
              <a:tabLst/>
            </a:pPr>
            <a:endParaRPr lang="Arial" altLang="Arial" sz="100" dirty="0"/>
          </a:p>
          <a:p>
            <a:pPr marL="12700" indent="31750" algn="l" rtl="0" eaLnBrk="0">
              <a:lnSpc>
                <a:spcPct val="95000"/>
              </a:lnSpc>
              <a:tabLst/>
            </a:pPr>
            <a:r>
              <a:rPr sz="1800" kern="0" spc="-20" dirty="0">
                <a:solidFill>
                  <a:srgbClr val="000000">
                    <a:alpha val="100000"/>
                  </a:srgbClr>
                </a:solidFill>
                <a:latin typeface="Microsoft YaHei"/>
                <a:ea typeface="Microsoft YaHei"/>
                <a:cs typeface="Microsoft YaHei"/>
              </a:rPr>
              <a:t>日本的学前教育观念主要通过哪些</a:t>
            </a:r>
            <a:r>
              <a:rPr sz="1800" kern="0" spc="10" dirty="0">
                <a:solidFill>
                  <a:srgbClr val="000000">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途径被引介到中国？</a:t>
            </a:r>
            <a:endParaRPr lang="Microsoft YaHei" altLang="Microsoft YaHei" sz="1800" dirty="0"/>
          </a:p>
        </p:txBody>
      </p:sp>
      <p:grpSp>
        <p:nvGrpSpPr>
          <p:cNvPr id="150" name="group 150"/>
          <p:cNvGrpSpPr/>
          <p:nvPr/>
        </p:nvGrpSpPr>
        <p:grpSpPr>
          <a:xfrm rot="21600000">
            <a:off x="1584025" y="181482"/>
            <a:ext cx="2424919" cy="199231"/>
            <a:chOff x="0" y="0"/>
            <a:chExt cx="2424919" cy="199231"/>
          </a:xfrm>
        </p:grpSpPr>
        <p:pic>
          <p:nvPicPr>
            <p:cNvPr id="1110" name="picture 1110"/>
            <p:cNvPicPr>
              <a:picLocks noChangeAspect="1"/>
            </p:cNvPicPr>
            <p:nvPr/>
          </p:nvPicPr>
          <p:blipFill>
            <a:blip r:embed="rId3"/>
            <a:stretch>
              <a:fillRect/>
            </a:stretch>
          </p:blipFill>
          <p:spPr>
            <a:xfrm rot="21600000">
              <a:off x="13273" y="11350"/>
              <a:ext cx="2411645" cy="187880"/>
            </a:xfrm>
            <a:prstGeom prst="rect">
              <a:avLst/>
            </a:prstGeom>
          </p:spPr>
        </p:pic>
        <p:sp>
          <p:nvSpPr>
            <p:cNvPr id="1112" name="textbox 1112"/>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114" name="textbox 1114"/>
          <p:cNvSpPr/>
          <p:nvPr/>
        </p:nvSpPr>
        <p:spPr>
          <a:xfrm>
            <a:off x="7671577" y="2069612"/>
            <a:ext cx="380365" cy="255270"/>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1805"/>
              </a:lnSpc>
              <a:tabLst/>
            </a:pPr>
            <a:r>
              <a:rPr sz="1200" b="1" kern="0" spc="-80" dirty="0">
                <a:solidFill>
                  <a:srgbClr val="FFFFFF">
                    <a:alpha val="100000"/>
                  </a:srgbClr>
                </a:solidFill>
                <a:latin typeface="Microsoft YaHei"/>
                <a:ea typeface="Microsoft YaHei"/>
                <a:cs typeface="Microsoft YaHei"/>
              </a:rPr>
              <a:t>2、</a:t>
            </a:r>
            <a:endParaRPr lang="Microsoft YaHei" altLang="Microsoft YaHei" sz="1200" dirty="0"/>
          </a:p>
        </p:txBody>
      </p:sp>
      <p:sp>
        <p:nvSpPr>
          <p:cNvPr id="111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picture 86"/>
          <p:cNvPicPr>
            <a:picLocks noChangeAspect="1"/>
          </p:cNvPicPr>
          <p:nvPr/>
        </p:nvPicPr>
        <p:blipFill>
          <a:blip r:embed="rId2"/>
          <a:stretch>
            <a:fillRect/>
          </a:stretch>
        </p:blipFill>
        <p:spPr>
          <a:xfrm rot="21600000">
            <a:off x="0" y="0"/>
            <a:ext cx="12192000" cy="6858000"/>
          </a:xfrm>
          <a:prstGeom prst="rect">
            <a:avLst/>
          </a:prstGeom>
        </p:spPr>
      </p:pic>
      <p:sp>
        <p:nvSpPr>
          <p:cNvPr id="8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8" name="group 8"/>
          <p:cNvGrpSpPr/>
          <p:nvPr/>
        </p:nvGrpSpPr>
        <p:grpSpPr>
          <a:xfrm rot="21600000">
            <a:off x="2762890" y="1103286"/>
            <a:ext cx="6615479" cy="529933"/>
            <a:chOff x="0" y="0"/>
            <a:chExt cx="6615479" cy="529933"/>
          </a:xfrm>
        </p:grpSpPr>
        <p:pic>
          <p:nvPicPr>
            <p:cNvPr id="90" name="picture 90"/>
            <p:cNvPicPr>
              <a:picLocks noChangeAspect="1"/>
            </p:cNvPicPr>
            <p:nvPr/>
          </p:nvPicPr>
          <p:blipFill>
            <a:blip r:embed="rId3"/>
            <a:stretch>
              <a:fillRect/>
            </a:stretch>
          </p:blipFill>
          <p:spPr>
            <a:xfrm rot="21600000">
              <a:off x="12637" y="18953"/>
              <a:ext cx="6602841" cy="510980"/>
            </a:xfrm>
            <a:prstGeom prst="rect">
              <a:avLst/>
            </a:prstGeom>
          </p:spPr>
        </p:pic>
        <p:sp>
          <p:nvSpPr>
            <p:cNvPr id="92" name="textbox 92"/>
            <p:cNvSpPr/>
            <p:nvPr/>
          </p:nvSpPr>
          <p:spPr>
            <a:xfrm>
              <a:off x="-12700" y="-12700"/>
              <a:ext cx="6641465" cy="603250"/>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90" dirty="0">
                  <a:solidFill>
                    <a:srgbClr val="E9A54E">
                      <a:alpha val="100000"/>
                    </a:srgbClr>
                  </a:solidFill>
                  <a:latin typeface="Microsoft YaHei"/>
                  <a:ea typeface="Microsoft YaHei"/>
                  <a:cs typeface="Microsoft YaHei"/>
                </a:rPr>
                <a:t>第一章中国古代学前教育实践</a:t>
              </a:r>
              <a:endParaRPr lang="Microsoft YaHei" altLang="Microsoft YaHei" sz="3900" dirty="0"/>
            </a:p>
          </p:txBody>
        </p:sp>
      </p:grpSp>
      <p:sp>
        <p:nvSpPr>
          <p:cNvPr id="94" name="textbox 94"/>
          <p:cNvSpPr/>
          <p:nvPr/>
        </p:nvSpPr>
        <p:spPr>
          <a:xfrm>
            <a:off x="1682482" y="4252441"/>
            <a:ext cx="8795384" cy="304800"/>
          </a:xfrm>
          <a:prstGeom prst="rect">
            <a:avLst/>
          </a:prstGeom>
        </p:spPr>
        <p:txBody>
          <a:bodyPr vert="horz" wrap="square" lIns="0" tIns="0" rIns="0" bIns="0"/>
          <a:lstStyle/>
          <a:p>
            <a:pPr algn="l" rtl="0" eaLnBrk="0">
              <a:lnSpc>
                <a:spcPct val="93152"/>
              </a:lnSpc>
              <a:tabLst/>
            </a:pPr>
            <a:endParaRPr lang="Arial" altLang="Arial" sz="100" dirty="0"/>
          </a:p>
          <a:p>
            <a:pPr marL="12700" algn="l" rtl="0" eaLnBrk="0">
              <a:lnSpc>
                <a:spcPct val="91000"/>
              </a:lnSpc>
              <a:tabLst/>
            </a:pPr>
            <a:r>
              <a:rPr sz="2000" kern="0" spc="10" dirty="0">
                <a:solidFill>
                  <a:srgbClr val="000000">
                    <a:alpha val="100000"/>
                  </a:srgbClr>
                </a:solidFill>
                <a:latin typeface="Microsoft YaHei"/>
                <a:ea typeface="Microsoft YaHei"/>
                <a:cs typeface="Microsoft YaHei"/>
              </a:rPr>
              <a:t>第一节 古代宫廷学前教育      第二节 古代的胎教        第三节  古代</a:t>
            </a:r>
            <a:r>
              <a:rPr sz="2000" kern="0" spc="0" dirty="0">
                <a:solidFill>
                  <a:srgbClr val="000000">
                    <a:alpha val="100000"/>
                  </a:srgbClr>
                </a:solidFill>
                <a:latin typeface="Microsoft YaHei"/>
                <a:ea typeface="Microsoft YaHei"/>
                <a:cs typeface="Microsoft YaHei"/>
              </a:rPr>
              <a:t>的家庭教育</a:t>
            </a:r>
            <a:endParaRPr lang="Microsoft YaHei" altLang="Microsoft YaHei" sz="2000" dirty="0"/>
          </a:p>
        </p:txBody>
      </p:sp>
      <p:grpSp>
        <p:nvGrpSpPr>
          <p:cNvPr id="10" name="group 10"/>
          <p:cNvGrpSpPr/>
          <p:nvPr/>
        </p:nvGrpSpPr>
        <p:grpSpPr>
          <a:xfrm rot="21600000">
            <a:off x="5802403" y="2675518"/>
            <a:ext cx="986307" cy="986320"/>
            <a:chOff x="0" y="0"/>
            <a:chExt cx="986307" cy="986320"/>
          </a:xfrm>
        </p:grpSpPr>
        <p:sp>
          <p:nvSpPr>
            <p:cNvPr id="96" name="path"/>
            <p:cNvSpPr/>
            <p:nvPr/>
          </p:nvSpPr>
          <p:spPr>
            <a:xfrm>
              <a:off x="0" y="0"/>
              <a:ext cx="986307" cy="986320"/>
            </a:xfrm>
            <a:custGeom>
              <a:avLst/>
              <a:gdLst/>
              <a:ahLst/>
              <a:cxnLst/>
              <a:rect l="0" t="0" r="0" b="0"/>
              <a:pathLst>
                <a:path w="1553" h="1553">
                  <a:moveTo>
                    <a:pt x="181" y="181"/>
                  </a:moveTo>
                  <a:lnTo>
                    <a:pt x="479" y="1304"/>
                  </a:lnTo>
                  <a:lnTo>
                    <a:pt x="1304" y="479"/>
                  </a:lnTo>
                  <a:lnTo>
                    <a:pt x="181" y="181"/>
                  </a:lnTo>
                  <a:close/>
                  <a:moveTo>
                    <a:pt x="0" y="0"/>
                  </a:moveTo>
                  <a:lnTo>
                    <a:pt x="1553" y="412"/>
                  </a:lnTo>
                  <a:lnTo>
                    <a:pt x="412" y="1553"/>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98" name="textbox 98"/>
            <p:cNvSpPr/>
            <p:nvPr/>
          </p:nvSpPr>
          <p:spPr>
            <a:xfrm>
              <a:off x="-12700" y="-12700"/>
              <a:ext cx="1012189" cy="1105535"/>
            </a:xfrm>
            <a:prstGeom prst="rect">
              <a:avLst/>
            </a:prstGeom>
          </p:spPr>
          <p:txBody>
            <a:bodyPr vert="horz" wrap="square" lIns="0" tIns="0" rIns="0" bIns="0"/>
            <a:lstStyle/>
            <a:p>
              <a:pPr algn="l" rtl="0" eaLnBrk="0">
                <a:lnSpc>
                  <a:spcPct val="103000"/>
                </a:lnSpc>
                <a:tabLst/>
              </a:pPr>
              <a:endParaRPr lang="Arial" altLang="Arial" sz="1000" dirty="0"/>
            </a:p>
            <a:p>
              <a:pPr algn="l" rtl="0" eaLnBrk="0">
                <a:lnSpc>
                  <a:spcPct val="104000"/>
                </a:lnSpc>
                <a:tabLst/>
              </a:pPr>
              <a:endParaRPr lang="Arial" altLang="Arial" sz="1000" dirty="0"/>
            </a:p>
            <a:p>
              <a:pPr marL="228600" algn="l" rtl="0" eaLnBrk="0">
                <a:lnSpc>
                  <a:spcPct val="73000"/>
                </a:lnSpc>
                <a:spcBef>
                  <a:spcPts val="3"/>
                </a:spcBef>
                <a:tabLst/>
              </a:pPr>
              <a:r>
                <a:rPr sz="3200" kern="0" spc="-40" dirty="0">
                  <a:solidFill>
                    <a:srgbClr val="00B075">
                      <a:alpha val="100000"/>
                    </a:srgbClr>
                  </a:solidFill>
                  <a:latin typeface="Calibri"/>
                  <a:ea typeface="Calibri"/>
                  <a:cs typeface="Calibri"/>
                </a:rPr>
                <a:t>02</a:t>
              </a:r>
              <a:endParaRPr lang="Calibri" altLang="Calibri" sz="3200" dirty="0"/>
            </a:p>
          </p:txBody>
        </p:sp>
      </p:grpSp>
      <p:grpSp>
        <p:nvGrpSpPr>
          <p:cNvPr id="12" name="group 12"/>
          <p:cNvGrpSpPr/>
          <p:nvPr/>
        </p:nvGrpSpPr>
        <p:grpSpPr>
          <a:xfrm rot="21600000">
            <a:off x="8807709" y="2675518"/>
            <a:ext cx="986307" cy="986320"/>
            <a:chOff x="0" y="0"/>
            <a:chExt cx="986307" cy="986320"/>
          </a:xfrm>
        </p:grpSpPr>
        <p:sp>
          <p:nvSpPr>
            <p:cNvPr id="100" name="path"/>
            <p:cNvSpPr/>
            <p:nvPr/>
          </p:nvSpPr>
          <p:spPr>
            <a:xfrm>
              <a:off x="0" y="0"/>
              <a:ext cx="986307" cy="986320"/>
            </a:xfrm>
            <a:custGeom>
              <a:avLst/>
              <a:gdLst/>
              <a:ahLst/>
              <a:cxnLst/>
              <a:rect l="0" t="0" r="0" b="0"/>
              <a:pathLst>
                <a:path w="1553" h="1553">
                  <a:moveTo>
                    <a:pt x="181" y="181"/>
                  </a:moveTo>
                  <a:lnTo>
                    <a:pt x="479" y="1304"/>
                  </a:lnTo>
                  <a:lnTo>
                    <a:pt x="1304" y="479"/>
                  </a:lnTo>
                  <a:lnTo>
                    <a:pt x="181" y="181"/>
                  </a:lnTo>
                  <a:close/>
                  <a:moveTo>
                    <a:pt x="0" y="0"/>
                  </a:moveTo>
                  <a:lnTo>
                    <a:pt x="1553" y="412"/>
                  </a:lnTo>
                  <a:lnTo>
                    <a:pt x="412" y="1553"/>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2" name="textbox 102"/>
            <p:cNvSpPr/>
            <p:nvPr/>
          </p:nvSpPr>
          <p:spPr>
            <a:xfrm>
              <a:off x="-12700" y="-12700"/>
              <a:ext cx="1012189" cy="1105535"/>
            </a:xfrm>
            <a:prstGeom prst="rect">
              <a:avLst/>
            </a:prstGeom>
          </p:spPr>
          <p:txBody>
            <a:bodyPr vert="horz" wrap="square" lIns="0" tIns="0" rIns="0" bIns="0"/>
            <a:lstStyle/>
            <a:p>
              <a:pPr algn="l" rtl="0" eaLnBrk="0">
                <a:lnSpc>
                  <a:spcPct val="103000"/>
                </a:lnSpc>
                <a:tabLst/>
              </a:pPr>
              <a:endParaRPr lang="Arial" altLang="Arial" sz="1000" dirty="0"/>
            </a:p>
            <a:p>
              <a:pPr algn="l" rtl="0" eaLnBrk="0">
                <a:lnSpc>
                  <a:spcPct val="104000"/>
                </a:lnSpc>
                <a:tabLst/>
              </a:pPr>
              <a:endParaRPr lang="Arial" altLang="Arial" sz="1000" dirty="0"/>
            </a:p>
            <a:p>
              <a:pPr marL="234950" algn="l" rtl="0" eaLnBrk="0">
                <a:lnSpc>
                  <a:spcPct val="73000"/>
                </a:lnSpc>
                <a:spcBef>
                  <a:spcPts val="3"/>
                </a:spcBef>
                <a:tabLst/>
              </a:pPr>
              <a:r>
                <a:rPr sz="3200" kern="0" spc="-40" dirty="0">
                  <a:solidFill>
                    <a:srgbClr val="00B075">
                      <a:alpha val="100000"/>
                    </a:srgbClr>
                  </a:solidFill>
                  <a:latin typeface="Calibri"/>
                  <a:ea typeface="Calibri"/>
                  <a:cs typeface="Calibri"/>
                </a:rPr>
                <a:t>03</a:t>
              </a:r>
              <a:endParaRPr lang="Calibri" altLang="Calibri" sz="3200" dirty="0"/>
            </a:p>
          </p:txBody>
        </p:sp>
      </p:grpSp>
      <p:grpSp>
        <p:nvGrpSpPr>
          <p:cNvPr id="14" name="group 14"/>
          <p:cNvGrpSpPr/>
          <p:nvPr/>
        </p:nvGrpSpPr>
        <p:grpSpPr>
          <a:xfrm rot="21600000">
            <a:off x="2849222" y="2675658"/>
            <a:ext cx="985888" cy="985888"/>
            <a:chOff x="0" y="0"/>
            <a:chExt cx="985888" cy="985888"/>
          </a:xfrm>
        </p:grpSpPr>
        <p:sp>
          <p:nvSpPr>
            <p:cNvPr id="104" name="path"/>
            <p:cNvSpPr/>
            <p:nvPr/>
          </p:nvSpPr>
          <p:spPr>
            <a:xfrm>
              <a:off x="0" y="0"/>
              <a:ext cx="985888" cy="985888"/>
            </a:xfrm>
            <a:custGeom>
              <a:avLst/>
              <a:gdLst/>
              <a:ahLst/>
              <a:cxnLst/>
              <a:rect l="0" t="0" r="0" b="0"/>
              <a:pathLst>
                <a:path w="1552" h="1552">
                  <a:moveTo>
                    <a:pt x="181" y="181"/>
                  </a:moveTo>
                  <a:lnTo>
                    <a:pt x="480" y="1304"/>
                  </a:lnTo>
                  <a:lnTo>
                    <a:pt x="1304" y="480"/>
                  </a:lnTo>
                  <a:lnTo>
                    <a:pt x="181" y="181"/>
                  </a:lnTo>
                  <a:close/>
                  <a:moveTo>
                    <a:pt x="0" y="0"/>
                  </a:moveTo>
                  <a:lnTo>
                    <a:pt x="1552" y="413"/>
                  </a:lnTo>
                  <a:lnTo>
                    <a:pt x="413" y="1552"/>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06" name="textbox 106"/>
            <p:cNvSpPr/>
            <p:nvPr/>
          </p:nvSpPr>
          <p:spPr>
            <a:xfrm>
              <a:off x="-12700" y="-12700"/>
              <a:ext cx="1011555" cy="1105535"/>
            </a:xfrm>
            <a:prstGeom prst="rect">
              <a:avLst/>
            </a:prstGeom>
          </p:spPr>
          <p:txBody>
            <a:bodyPr vert="horz" wrap="square" lIns="0" tIns="0" rIns="0" bIns="0"/>
            <a:lstStyle/>
            <a:p>
              <a:pPr algn="l" rtl="0" eaLnBrk="0">
                <a:lnSpc>
                  <a:spcPct val="103000"/>
                </a:lnSpc>
                <a:tabLst/>
              </a:pPr>
              <a:endParaRPr lang="Arial" altLang="Arial" sz="1000" dirty="0"/>
            </a:p>
            <a:p>
              <a:pPr algn="l" rtl="0" eaLnBrk="0">
                <a:lnSpc>
                  <a:spcPct val="104000"/>
                </a:lnSpc>
                <a:tabLst/>
              </a:pPr>
              <a:endParaRPr lang="Arial" altLang="Arial" sz="1000" dirty="0"/>
            </a:p>
            <a:p>
              <a:pPr marL="221615" algn="l" rtl="0" eaLnBrk="0">
                <a:lnSpc>
                  <a:spcPct val="73000"/>
                </a:lnSpc>
                <a:spcBef>
                  <a:spcPts val="1"/>
                </a:spcBef>
                <a:tabLst/>
              </a:pPr>
              <a:r>
                <a:rPr sz="3200" kern="0" spc="-40" dirty="0">
                  <a:solidFill>
                    <a:srgbClr val="00B075">
                      <a:alpha val="100000"/>
                    </a:srgbClr>
                  </a:solidFill>
                  <a:latin typeface="Calibri"/>
                  <a:ea typeface="Calibri"/>
                  <a:cs typeface="Calibri"/>
                </a:rPr>
                <a:t>01</a:t>
              </a:r>
              <a:endParaRPr lang="Calibri" altLang="Calibri" sz="3200" dirty="0"/>
            </a:p>
          </p:txBody>
        </p:sp>
      </p:grpSp>
      <p:sp>
        <p:nvSpPr>
          <p:cNvPr id="10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8" name="picture 1118"/>
          <p:cNvPicPr>
            <a:picLocks noChangeAspect="1"/>
          </p:cNvPicPr>
          <p:nvPr/>
        </p:nvPicPr>
        <p:blipFill>
          <a:blip r:embed="rId2"/>
          <a:stretch>
            <a:fillRect/>
          </a:stretch>
        </p:blipFill>
        <p:spPr>
          <a:xfrm rot="21600000">
            <a:off x="0" y="0"/>
            <a:ext cx="12192000" cy="6858000"/>
          </a:xfrm>
          <a:prstGeom prst="rect">
            <a:avLst/>
          </a:prstGeom>
        </p:spPr>
      </p:pic>
      <p:sp>
        <p:nvSpPr>
          <p:cNvPr id="11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122" name="textbox 1122"/>
          <p:cNvSpPr/>
          <p:nvPr/>
        </p:nvSpPr>
        <p:spPr>
          <a:xfrm>
            <a:off x="1365808" y="550005"/>
            <a:ext cx="9914255" cy="4937125"/>
          </a:xfrm>
          <a:prstGeom prst="rect">
            <a:avLst/>
          </a:prstGeom>
        </p:spPr>
        <p:txBody>
          <a:bodyPr vert="horz" wrap="square" lIns="0" tIns="0" rIns="0" bIns="0"/>
          <a:lstStyle/>
          <a:p>
            <a:pPr algn="l" rtl="0" eaLnBrk="0">
              <a:lnSpc>
                <a:spcPct val="87417"/>
              </a:lnSpc>
              <a:tabLst/>
            </a:pPr>
            <a:endParaRPr lang="Arial" altLang="Arial" sz="100" dirty="0"/>
          </a:p>
          <a:p>
            <a:pPr marL="153670" algn="l" rtl="0" eaLnBrk="0">
              <a:lnSpc>
                <a:spcPct val="91000"/>
              </a:lnSpc>
              <a:tabLst/>
            </a:pPr>
            <a:r>
              <a:rPr sz="2400" b="1" kern="0" spc="-10" dirty="0">
                <a:solidFill>
                  <a:srgbClr val="7F7F7F">
                    <a:alpha val="100000"/>
                  </a:srgbClr>
                </a:solidFill>
                <a:latin typeface="Microsoft YaHei"/>
                <a:ea typeface="Microsoft YaHei"/>
                <a:cs typeface="Microsoft YaHei"/>
              </a:rPr>
              <a:t>清末学前教育的近代转折</a:t>
            </a:r>
            <a:endParaRPr lang="Microsoft YaHei" altLang="Microsoft YaHei" sz="2400" dirty="0"/>
          </a:p>
          <a:p>
            <a:pPr marL="1024889" algn="l" rtl="0" eaLnBrk="0">
              <a:lnSpc>
                <a:spcPts val="2587"/>
              </a:lnSpc>
              <a:spcBef>
                <a:spcPts val="1390"/>
              </a:spcBef>
              <a:tabLst>
                <a:tab pos="1207135"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五、康有为的《大同书》对儿童公育思想的探</a:t>
            </a:r>
            <a:r>
              <a:rPr sz="2000" kern="0" spc="-10" dirty="0">
                <a:solidFill>
                  <a:srgbClr val="000000">
                    <a:alpha val="100000"/>
                  </a:srgbClr>
                </a:solidFill>
                <a:latin typeface="Microsoft YaHei"/>
                <a:ea typeface="Microsoft YaHei"/>
                <a:cs typeface="Microsoft YaHei"/>
              </a:rPr>
              <a:t>索</a:t>
            </a:r>
            <a:endParaRPr lang="Microsoft YaHei" altLang="Microsoft YaHei" sz="2000" dirty="0"/>
          </a:p>
          <a:p>
            <a:pPr algn="l" rtl="0" eaLnBrk="0">
              <a:lnSpc>
                <a:spcPct val="117000"/>
              </a:lnSpc>
              <a:tabLst/>
            </a:pPr>
            <a:endParaRPr lang="Arial" altLang="Arial" sz="1000" dirty="0"/>
          </a:p>
          <a:p>
            <a:pPr algn="l" rtl="0" eaLnBrk="0">
              <a:lnSpc>
                <a:spcPct val="117000"/>
              </a:lnSpc>
              <a:tabLst/>
            </a:pPr>
            <a:endParaRPr lang="Arial" altLang="Arial" sz="1000" dirty="0"/>
          </a:p>
          <a:p>
            <a:pPr algn="l" rtl="0" eaLnBrk="0">
              <a:lnSpc>
                <a:spcPct val="117000"/>
              </a:lnSpc>
              <a:tabLst/>
            </a:pPr>
            <a:endParaRPr lang="Arial" altLang="Arial" sz="1000" dirty="0"/>
          </a:p>
          <a:p>
            <a:pPr marL="74294" algn="l" rtl="0" eaLnBrk="0">
              <a:lnSpc>
                <a:spcPct val="83000"/>
              </a:lnSpc>
              <a:spcBef>
                <a:spcPts val="542"/>
              </a:spcBef>
              <a:tabLst/>
            </a:pPr>
            <a:r>
              <a:rPr sz="1800" kern="0" spc="0" dirty="0">
                <a:solidFill>
                  <a:srgbClr val="000000">
                    <a:alpha val="100000"/>
                  </a:srgbClr>
                </a:solidFill>
                <a:latin typeface="Microsoft YaHei"/>
                <a:ea typeface="Microsoft YaHei"/>
                <a:cs typeface="Microsoft YaHei"/>
              </a:rPr>
              <a:t>康有为：广东南海人，近代著名思想家、政治家、教育家，是戊戌维新运动的领袖人物，</a:t>
            </a:r>
            <a:r>
              <a:rPr sz="1800" kern="0" spc="-10" dirty="0">
                <a:solidFill>
                  <a:srgbClr val="000000">
                    <a:alpha val="100000"/>
                  </a:srgbClr>
                </a:solidFill>
                <a:latin typeface="Microsoft YaHei"/>
                <a:ea typeface="Microsoft YaHei"/>
                <a:cs typeface="Microsoft YaHei"/>
              </a:rPr>
              <a:t>其思想在</a:t>
            </a:r>
            <a:endParaRPr lang="Microsoft YaHei" altLang="Microsoft YaHei" sz="1800" dirty="0"/>
          </a:p>
          <a:p>
            <a:pPr marL="89535" algn="l" rtl="0" eaLnBrk="0">
              <a:lnSpc>
                <a:spcPts val="3447"/>
              </a:lnSpc>
              <a:tabLst/>
            </a:pPr>
            <a:r>
              <a:rPr sz="1800" kern="0" spc="-30" dirty="0">
                <a:solidFill>
                  <a:srgbClr val="000000">
                    <a:alpha val="100000"/>
                  </a:srgbClr>
                </a:solidFill>
                <a:latin typeface="Microsoft YaHei"/>
                <a:ea typeface="Microsoft YaHei"/>
                <a:cs typeface="Microsoft YaHei"/>
              </a:rPr>
              <a:t>中国近代思想史中占重要地位。传世之作《大</a:t>
            </a:r>
            <a:r>
              <a:rPr sz="1800" kern="0" spc="-40" dirty="0">
                <a:solidFill>
                  <a:srgbClr val="000000">
                    <a:alpha val="100000"/>
                  </a:srgbClr>
                </a:solidFill>
                <a:latin typeface="Microsoft YaHei"/>
                <a:ea typeface="Microsoft YaHei"/>
                <a:cs typeface="Microsoft YaHei"/>
              </a:rPr>
              <a:t>同书》。旨在构建一个大同社会。</a:t>
            </a:r>
            <a:endParaRPr lang="Microsoft YaHei" altLang="Microsoft YaHei" sz="1800" dirty="0"/>
          </a:p>
          <a:p>
            <a:pPr algn="l" rtl="0" eaLnBrk="0">
              <a:lnSpc>
                <a:spcPct val="126000"/>
              </a:lnSpc>
              <a:tabLst/>
            </a:pPr>
            <a:endParaRPr lang="Arial" altLang="Arial" sz="1000" dirty="0"/>
          </a:p>
          <a:p>
            <a:pPr algn="l" rtl="0" eaLnBrk="0">
              <a:lnSpc>
                <a:spcPct val="127000"/>
              </a:lnSpc>
              <a:tabLst/>
            </a:pPr>
            <a:endParaRPr lang="Arial" altLang="Arial" sz="1000" dirty="0"/>
          </a:p>
          <a:p>
            <a:pPr marL="160020" algn="l" rtl="0" eaLnBrk="0">
              <a:lnSpc>
                <a:spcPts val="2323"/>
              </a:lnSpc>
              <a:spcBef>
                <a:spcPts val="544"/>
              </a:spcBef>
              <a:tabLst/>
            </a:pPr>
            <a:r>
              <a:rPr sz="1800" kern="0" spc="-80" dirty="0">
                <a:solidFill>
                  <a:srgbClr val="000000">
                    <a:alpha val="100000"/>
                  </a:srgbClr>
                </a:solidFill>
                <a:latin typeface="Microsoft YaHei"/>
                <a:ea typeface="Microsoft YaHei"/>
                <a:cs typeface="Microsoft YaHei"/>
              </a:rPr>
              <a:t>（一）康有为的“儿童公育”思</a:t>
            </a:r>
            <a:r>
              <a:rPr sz="1800" kern="0" spc="-90" dirty="0">
                <a:solidFill>
                  <a:srgbClr val="000000">
                    <a:alpha val="100000"/>
                  </a:srgbClr>
                </a:solidFill>
                <a:latin typeface="Microsoft YaHei"/>
                <a:ea typeface="Microsoft YaHei"/>
                <a:cs typeface="Microsoft YaHei"/>
              </a:rPr>
              <a:t>想</a:t>
            </a:r>
            <a:endParaRPr lang="Microsoft YaHei" altLang="Microsoft YaHei" sz="1800" dirty="0"/>
          </a:p>
          <a:p>
            <a:pPr marL="13970" algn="l" rtl="0" eaLnBrk="0">
              <a:lnSpc>
                <a:spcPct val="83000"/>
              </a:lnSpc>
              <a:spcBef>
                <a:spcPts val="1240"/>
              </a:spcBef>
              <a:tabLst/>
            </a:pPr>
            <a:r>
              <a:rPr sz="1800" kern="0" spc="0" dirty="0">
                <a:solidFill>
                  <a:srgbClr val="000000">
                    <a:alpha val="100000"/>
                  </a:srgbClr>
                </a:solidFill>
                <a:latin typeface="Microsoft YaHei"/>
                <a:ea typeface="Microsoft YaHei"/>
                <a:cs typeface="Microsoft YaHei"/>
              </a:rPr>
              <a:t>儿童的“公养”、“公育”、“公教”，或叫“公养”、“公育”，</a:t>
            </a:r>
            <a:r>
              <a:rPr sz="1800" kern="0" spc="-10" dirty="0">
                <a:solidFill>
                  <a:srgbClr val="000000">
                    <a:alpha val="100000"/>
                  </a:srgbClr>
                </a:solidFill>
                <a:latin typeface="Microsoft YaHei"/>
                <a:ea typeface="Microsoft YaHei"/>
                <a:cs typeface="Microsoft YaHei"/>
              </a:rPr>
              <a:t>是康有为</a:t>
            </a:r>
            <a:endParaRPr lang="Microsoft YaHei" altLang="Microsoft YaHei" sz="1800" dirty="0"/>
          </a:p>
          <a:p>
            <a:pPr marL="23495" algn="l" rtl="0" eaLnBrk="0">
              <a:lnSpc>
                <a:spcPts val="3238"/>
              </a:lnSpc>
              <a:tabLst/>
            </a:pPr>
            <a:r>
              <a:rPr sz="1800" kern="0" spc="-40" dirty="0">
                <a:solidFill>
                  <a:srgbClr val="000000">
                    <a:alpha val="100000"/>
                  </a:srgbClr>
                </a:solidFill>
                <a:latin typeface="Microsoft YaHei"/>
                <a:ea typeface="Microsoft YaHei"/>
                <a:cs typeface="Microsoft YaHei"/>
              </a:rPr>
              <a:t>的理想教育制度。他主张实现大同世界必须消灭家庭，对儿童实行公养公育。</a:t>
            </a:r>
            <a:endParaRPr lang="Microsoft YaHei" altLang="Microsoft YaHei" sz="1800" dirty="0"/>
          </a:p>
          <a:p>
            <a:pPr marL="31750" algn="l" rtl="0" eaLnBrk="0">
              <a:lnSpc>
                <a:spcPts val="3236"/>
              </a:lnSpc>
              <a:tabLst/>
            </a:pPr>
            <a:r>
              <a:rPr sz="1800" kern="0" spc="-100" dirty="0">
                <a:solidFill>
                  <a:srgbClr val="000000">
                    <a:alpha val="100000"/>
                  </a:srgbClr>
                </a:solidFill>
                <a:latin typeface="Microsoft YaHei"/>
                <a:ea typeface="Microsoft YaHei"/>
                <a:cs typeface="Microsoft YaHei"/>
              </a:rPr>
              <a:t>出生前：在人本院接受胎</a:t>
            </a:r>
            <a:r>
              <a:rPr sz="1800" kern="0" spc="-110" dirty="0">
                <a:solidFill>
                  <a:srgbClr val="000000">
                    <a:alpha val="100000"/>
                  </a:srgbClr>
                </a:solidFill>
                <a:latin typeface="Microsoft YaHei"/>
                <a:ea typeface="Microsoft YaHei"/>
                <a:cs typeface="Microsoft YaHei"/>
              </a:rPr>
              <a:t>教。</a:t>
            </a:r>
            <a:endParaRPr lang="Microsoft YaHei" altLang="Microsoft YaHei" sz="1800" dirty="0"/>
          </a:p>
          <a:p>
            <a:pPr marL="31750" algn="l" rtl="0" eaLnBrk="0">
              <a:lnSpc>
                <a:spcPct val="91000"/>
              </a:lnSpc>
              <a:spcBef>
                <a:spcPts val="1458"/>
              </a:spcBef>
              <a:tabLst/>
            </a:pPr>
            <a:r>
              <a:rPr sz="1800" kern="0" spc="-70" dirty="0">
                <a:solidFill>
                  <a:srgbClr val="000000">
                    <a:alpha val="100000"/>
                  </a:srgbClr>
                </a:solidFill>
                <a:latin typeface="Microsoft YaHei"/>
                <a:ea typeface="Microsoft YaHei"/>
                <a:cs typeface="Microsoft YaHei"/>
              </a:rPr>
              <a:t>出生至断奶后：入育婴院、慈幼院接受公育。</a:t>
            </a:r>
            <a:endParaRPr lang="Microsoft YaHei" altLang="Microsoft YaHei" sz="1800" dirty="0"/>
          </a:p>
          <a:p>
            <a:pPr algn="l" rtl="0" eaLnBrk="0">
              <a:lnSpc>
                <a:spcPct val="106000"/>
              </a:lnSpc>
              <a:tabLst/>
            </a:pPr>
            <a:endParaRPr lang="Arial" altLang="Arial" sz="1000" dirty="0"/>
          </a:p>
          <a:p>
            <a:pPr marL="12700" algn="l" rtl="0" eaLnBrk="0">
              <a:lnSpc>
                <a:spcPct val="91000"/>
              </a:lnSpc>
              <a:spcBef>
                <a:spcPts val="3"/>
              </a:spcBef>
              <a:tabLst/>
            </a:pPr>
            <a:r>
              <a:rPr sz="1800" kern="0" spc="-50" dirty="0">
                <a:solidFill>
                  <a:srgbClr val="000000">
                    <a:alpha val="100000"/>
                  </a:srgbClr>
                </a:solidFill>
                <a:latin typeface="Microsoft YaHei"/>
                <a:ea typeface="Microsoft YaHei"/>
                <a:cs typeface="Microsoft YaHei"/>
              </a:rPr>
              <a:t>满六岁后：进入小学接受公教,直至中学和大</a:t>
            </a:r>
            <a:r>
              <a:rPr sz="1800" kern="0" spc="-60" dirty="0">
                <a:solidFill>
                  <a:srgbClr val="000000">
                    <a:alpha val="100000"/>
                  </a:srgbClr>
                </a:solidFill>
                <a:latin typeface="Microsoft YaHei"/>
                <a:ea typeface="Microsoft YaHei"/>
                <a:cs typeface="Microsoft YaHei"/>
              </a:rPr>
              <a:t>学。</a:t>
            </a:r>
            <a:endParaRPr lang="Microsoft YaHei" altLang="Microsoft YaHei" sz="1800" dirty="0"/>
          </a:p>
        </p:txBody>
      </p:sp>
      <p:sp>
        <p:nvSpPr>
          <p:cNvPr id="112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26" name="textbox 1126"/>
          <p:cNvSpPr/>
          <p:nvPr/>
        </p:nvSpPr>
        <p:spPr>
          <a:xfrm>
            <a:off x="10110" y="423235"/>
            <a:ext cx="1337944" cy="3162300"/>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tab pos="349884" algn="l"/>
              </a:tabLst>
            </a:pPr>
            <a:r>
              <a:rPr sz="3900" kern="0" spc="0" dirty="0">
                <a:solidFill>
                  <a:srgbClr val="00B075">
                    <a:alpha val="100000"/>
                  </a:srgbClr>
                </a:solidFill>
                <a:latin typeface="Calibri"/>
                <a:ea typeface="Calibri"/>
                <a:cs typeface="Calibri"/>
              </a:rPr>
              <a:t>	</a:t>
            </a:r>
            <a:r>
              <a:rPr sz="3900" kern="0" spc="-30" dirty="0">
                <a:solidFill>
                  <a:srgbClr val="00B075">
                    <a:alpha val="100000"/>
                  </a:srgbClr>
                </a:solidFill>
                <a:latin typeface="Calibri"/>
                <a:ea typeface="Calibri"/>
                <a:cs typeface="Calibri"/>
              </a:rPr>
              <a:t>01</a:t>
            </a:r>
            <a:r>
              <a:rPr sz="3900" kern="0" spc="0" dirty="0">
                <a:solidFill>
                  <a:srgbClr val="00B075">
                    <a:alpha val="100000"/>
                  </a:srgbClr>
                </a:solidFill>
                <a:latin typeface="Calibri"/>
                <a:ea typeface="Calibri"/>
                <a:cs typeface="Calibri"/>
              </a:rPr>
              <a:t>     </a:t>
            </a:r>
            <a:endParaRPr lang="Calibri" altLang="Calibri" sz="3900" dirty="0"/>
          </a:p>
          <a:p>
            <a:pPr algn="l" rtl="0" eaLnBrk="0">
              <a:lnSpc>
                <a:spcPct val="106000"/>
              </a:lnSpc>
              <a:tabLst/>
            </a:pPr>
            <a:endParaRPr lang="Arial" altLang="Arial" sz="1000" dirty="0"/>
          </a:p>
          <a:p>
            <a:pPr algn="l" rtl="0" eaLnBrk="0">
              <a:lnSpc>
                <a:spcPct val="106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marL="441959" algn="l" rtl="0" eaLnBrk="0">
              <a:lnSpc>
                <a:spcPts val="4387"/>
              </a:lnSpc>
              <a:spcBef>
                <a:spcPts val="2527"/>
              </a:spcBef>
              <a:tabLst/>
            </a:pPr>
            <a:r>
              <a:rPr sz="8400" kern="0" spc="170" dirty="0">
                <a:solidFill>
                  <a:srgbClr val="00B075">
                    <a:alpha val="100000"/>
                  </a:srgbClr>
                </a:solidFill>
                <a:latin typeface="Arial"/>
                <a:ea typeface="Arial"/>
                <a:cs typeface="Arial"/>
              </a:rPr>
              <a:t>v</a:t>
            </a:r>
            <a:endParaRPr lang="Arial" altLang="Arial" sz="8400" dirty="0"/>
          </a:p>
          <a:p>
            <a:pPr algn="l" rtl="0" eaLnBrk="0">
              <a:lnSpc>
                <a:spcPct val="189000"/>
              </a:lnSpc>
              <a:tabLst/>
            </a:pPr>
            <a:endParaRPr lang="Arial" altLang="Arial" sz="1000" dirty="0"/>
          </a:p>
          <a:p>
            <a:pPr algn="l" rtl="0" eaLnBrk="0">
              <a:lnSpc>
                <a:spcPct val="100000"/>
              </a:lnSpc>
              <a:tabLst/>
            </a:pPr>
            <a:endParaRPr lang="Arial" altLang="Arial" sz="2100" dirty="0"/>
          </a:p>
          <a:p>
            <a:pPr marL="447675" algn="l" rtl="0" eaLnBrk="0">
              <a:lnSpc>
                <a:spcPts val="4387"/>
              </a:lnSpc>
              <a:spcBef>
                <a:spcPts val="3"/>
              </a:spcBef>
              <a:tabLst/>
            </a:pPr>
            <a:r>
              <a:rPr sz="8400" kern="0" spc="170" dirty="0">
                <a:solidFill>
                  <a:srgbClr val="00B075">
                    <a:alpha val="100000"/>
                  </a:srgbClr>
                </a:solidFill>
                <a:latin typeface="Arial"/>
                <a:ea typeface="Arial"/>
                <a:cs typeface="Arial"/>
              </a:rPr>
              <a:t>v</a:t>
            </a:r>
            <a:endParaRPr lang="Arial" altLang="Arial" sz="8400" dirty="0"/>
          </a:p>
        </p:txBody>
      </p:sp>
      <p:grpSp>
        <p:nvGrpSpPr>
          <p:cNvPr id="152" name="group 152"/>
          <p:cNvGrpSpPr/>
          <p:nvPr/>
        </p:nvGrpSpPr>
        <p:grpSpPr>
          <a:xfrm rot="21600000">
            <a:off x="1584025" y="181482"/>
            <a:ext cx="2424919" cy="199231"/>
            <a:chOff x="0" y="0"/>
            <a:chExt cx="2424919" cy="199231"/>
          </a:xfrm>
        </p:grpSpPr>
        <p:pic>
          <p:nvPicPr>
            <p:cNvPr id="1128" name="picture 1128"/>
            <p:cNvPicPr>
              <a:picLocks noChangeAspect="1"/>
            </p:cNvPicPr>
            <p:nvPr/>
          </p:nvPicPr>
          <p:blipFill>
            <a:blip r:embed="rId3"/>
            <a:stretch>
              <a:fillRect/>
            </a:stretch>
          </p:blipFill>
          <p:spPr>
            <a:xfrm rot="21600000">
              <a:off x="13273" y="11350"/>
              <a:ext cx="2411645" cy="187880"/>
            </a:xfrm>
            <a:prstGeom prst="rect">
              <a:avLst/>
            </a:prstGeom>
          </p:spPr>
        </p:pic>
        <p:sp>
          <p:nvSpPr>
            <p:cNvPr id="1130" name="textbox 113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13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4" name="picture 1134"/>
          <p:cNvPicPr>
            <a:picLocks noChangeAspect="1"/>
          </p:cNvPicPr>
          <p:nvPr/>
        </p:nvPicPr>
        <p:blipFill>
          <a:blip r:embed="rId2"/>
          <a:stretch>
            <a:fillRect/>
          </a:stretch>
        </p:blipFill>
        <p:spPr>
          <a:xfrm rot="21600000">
            <a:off x="0" y="0"/>
            <a:ext cx="12192000" cy="6858000"/>
          </a:xfrm>
          <a:prstGeom prst="rect">
            <a:avLst/>
          </a:prstGeom>
        </p:spPr>
      </p:pic>
      <p:sp>
        <p:nvSpPr>
          <p:cNvPr id="113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138" name="textbox 1138"/>
          <p:cNvSpPr/>
          <p:nvPr/>
        </p:nvSpPr>
        <p:spPr>
          <a:xfrm>
            <a:off x="439853" y="1836927"/>
            <a:ext cx="9417050" cy="407606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387"/>
              </a:lnSpc>
              <a:tabLst/>
            </a:pPr>
            <a:r>
              <a:rPr sz="3600" kern="0" spc="2570" dirty="0">
                <a:solidFill>
                  <a:srgbClr val="00B075">
                    <a:alpha val="100000"/>
                  </a:srgbClr>
                </a:solidFill>
                <a:latin typeface="Arial"/>
                <a:ea typeface="Arial"/>
                <a:cs typeface="Arial"/>
              </a:rPr>
              <a:t>v</a:t>
            </a:r>
            <a:r>
              <a:rPr sz="3600" kern="0" spc="70" dirty="0">
                <a:solidFill>
                  <a:srgbClr val="00B075">
                    <a:alpha val="100000"/>
                  </a:srgbClr>
                </a:solidFill>
                <a:latin typeface="Arial"/>
                <a:ea typeface="Arial"/>
                <a:cs typeface="Arial"/>
              </a:rPr>
              <a:t>   </a:t>
            </a:r>
            <a:r>
              <a:rPr sz="2700" kern="0" spc="-50" baseline="28312" dirty="0">
                <a:solidFill>
                  <a:srgbClr val="000000">
                    <a:alpha val="100000"/>
                  </a:srgbClr>
                </a:solidFill>
                <a:latin typeface="Microsoft YaHei"/>
                <a:ea typeface="Microsoft YaHei"/>
                <a:cs typeface="Microsoft YaHei"/>
              </a:rPr>
              <a:t>（二）康有为公育体系的构建</a:t>
            </a:r>
            <a:endParaRPr lang="Microsoft YaHei" altLang="Microsoft YaHei" sz="2700" baseline="28312" dirty="0"/>
          </a:p>
          <a:p>
            <a:pPr marL="937894" algn="l" rtl="0" eaLnBrk="0">
              <a:lnSpc>
                <a:spcPts val="2323"/>
              </a:lnSpc>
              <a:spcBef>
                <a:spcPts val="931"/>
              </a:spcBef>
              <a:tabLst/>
            </a:pPr>
            <a:r>
              <a:rPr sz="1800" kern="0" spc="-30" dirty="0">
                <a:solidFill>
                  <a:srgbClr val="000000">
                    <a:alpha val="100000"/>
                  </a:srgbClr>
                </a:solidFill>
                <a:latin typeface="Microsoft YaHei"/>
                <a:ea typeface="Microsoft YaHei"/>
                <a:cs typeface="Microsoft YaHei"/>
              </a:rPr>
              <a:t>1、人本院</a:t>
            </a:r>
            <a:r>
              <a:rPr sz="1800" kern="0" spc="-70" dirty="0">
                <a:solidFill>
                  <a:srgbClr val="000000">
                    <a:alpha val="100000"/>
                  </a:srgbClr>
                </a:solidFill>
                <a:latin typeface="Microsoft YaHei"/>
                <a:ea typeface="Microsoft YaHei"/>
                <a:cs typeface="Microsoft YaHei"/>
              </a:rPr>
              <a:t>：（</a:t>
            </a:r>
            <a:r>
              <a:rPr sz="1800" kern="0" spc="-30" dirty="0">
                <a:solidFill>
                  <a:srgbClr val="000000">
                    <a:alpha val="100000"/>
                  </a:srgbClr>
                </a:solidFill>
                <a:latin typeface="Microsoft YaHei"/>
                <a:ea typeface="Microsoft YaHei"/>
                <a:cs typeface="Microsoft YaHei"/>
              </a:rPr>
              <a:t>1）选址（2）尊崇孕妇（3）孕妇</a:t>
            </a:r>
            <a:r>
              <a:rPr sz="1800" kern="0" spc="-40" dirty="0">
                <a:solidFill>
                  <a:srgbClr val="000000">
                    <a:alpha val="100000"/>
                  </a:srgbClr>
                </a:solidFill>
                <a:latin typeface="Microsoft YaHei"/>
                <a:ea typeface="Microsoft YaHei"/>
                <a:cs typeface="Microsoft YaHei"/>
              </a:rPr>
              <a:t>衣食住行由医生安排，有严格规定。</a:t>
            </a:r>
            <a:endParaRPr lang="Microsoft YaHei" altLang="Microsoft YaHei" sz="1800" dirty="0"/>
          </a:p>
          <a:p>
            <a:pPr marL="1063625" algn="l" rtl="0" eaLnBrk="0">
              <a:lnSpc>
                <a:spcPts val="3239"/>
              </a:lnSpc>
              <a:tabLst/>
            </a:pPr>
            <a:r>
              <a:rPr sz="1800" kern="0" spc="-100" dirty="0">
                <a:solidFill>
                  <a:srgbClr val="000000">
                    <a:alpha val="100000"/>
                  </a:srgbClr>
                </a:solidFill>
                <a:latin typeface="Microsoft YaHei"/>
                <a:ea typeface="Microsoft YaHei"/>
                <a:cs typeface="Microsoft YaHei"/>
              </a:rPr>
              <a:t>（4）有专门的女傅为其讲课，学习</a:t>
            </a:r>
            <a:r>
              <a:rPr sz="1800" kern="0" spc="-110" dirty="0">
                <a:solidFill>
                  <a:srgbClr val="000000">
                    <a:alpha val="100000"/>
                  </a:srgbClr>
                </a:solidFill>
                <a:latin typeface="Microsoft YaHei"/>
                <a:ea typeface="Microsoft YaHei"/>
                <a:cs typeface="Microsoft YaHei"/>
              </a:rPr>
              <a:t>“育儿之法”。</a:t>
            </a:r>
            <a:endParaRPr lang="Microsoft YaHei" altLang="Microsoft YaHei" sz="1800" dirty="0"/>
          </a:p>
          <a:p>
            <a:pPr algn="l" rtl="0" eaLnBrk="0">
              <a:lnSpc>
                <a:spcPct val="189000"/>
              </a:lnSpc>
              <a:tabLst/>
            </a:pPr>
            <a:endParaRPr lang="Arial" altLang="Arial" sz="1000" dirty="0"/>
          </a:p>
          <a:p>
            <a:pPr marL="833119" algn="l" rtl="0" eaLnBrk="0">
              <a:lnSpc>
                <a:spcPct val="91000"/>
              </a:lnSpc>
              <a:spcBef>
                <a:spcPts val="545"/>
              </a:spcBef>
              <a:tabLst/>
            </a:pPr>
            <a:r>
              <a:rPr sz="1800" kern="0" spc="-130" dirty="0">
                <a:solidFill>
                  <a:srgbClr val="000000">
                    <a:alpha val="100000"/>
                  </a:srgbClr>
                </a:solidFill>
                <a:latin typeface="Microsoft YaHei"/>
                <a:ea typeface="Microsoft YaHei"/>
                <a:cs typeface="Microsoft YaHei"/>
              </a:rPr>
              <a:t>2、育婴院与慈幼院：</a:t>
            </a:r>
            <a:endParaRPr lang="Microsoft YaHei" altLang="Microsoft YaHei" sz="1800" dirty="0"/>
          </a:p>
          <a:p>
            <a:pPr marL="969010" algn="l" rtl="0" eaLnBrk="0">
              <a:lnSpc>
                <a:spcPts val="2323"/>
              </a:lnSpc>
              <a:spcBef>
                <a:spcPts val="945"/>
              </a:spcBef>
              <a:tabLst/>
            </a:pPr>
            <a:r>
              <a:rPr sz="1800" kern="0" spc="-100" dirty="0">
                <a:solidFill>
                  <a:srgbClr val="000000">
                    <a:alpha val="100000"/>
                  </a:srgbClr>
                </a:solidFill>
                <a:latin typeface="Microsoft YaHei"/>
                <a:ea typeface="Microsoft YaHei"/>
                <a:cs typeface="Microsoft YaHei"/>
              </a:rPr>
              <a:t>（1）规定选址和院舍布</a:t>
            </a:r>
            <a:r>
              <a:rPr sz="1800" kern="0" spc="-110" dirty="0">
                <a:solidFill>
                  <a:srgbClr val="000000">
                    <a:alpha val="100000"/>
                  </a:srgbClr>
                </a:solidFill>
                <a:latin typeface="Microsoft YaHei"/>
                <a:ea typeface="Microsoft YaHei"/>
                <a:cs typeface="Microsoft YaHei"/>
              </a:rPr>
              <a:t>置</a:t>
            </a:r>
            <a:endParaRPr lang="Microsoft YaHei" altLang="Microsoft YaHei" sz="1800" dirty="0"/>
          </a:p>
          <a:p>
            <a:pPr marL="969010" algn="l" rtl="0" eaLnBrk="0">
              <a:lnSpc>
                <a:spcPts val="2323"/>
              </a:lnSpc>
              <a:spcBef>
                <a:spcPts val="916"/>
              </a:spcBef>
              <a:tabLst/>
            </a:pPr>
            <a:r>
              <a:rPr sz="1800" kern="0" spc="-90" dirty="0">
                <a:solidFill>
                  <a:srgbClr val="000000">
                    <a:alpha val="100000"/>
                  </a:srgbClr>
                </a:solidFill>
                <a:latin typeface="Microsoft YaHei"/>
                <a:ea typeface="Microsoft YaHei"/>
                <a:cs typeface="Microsoft YaHei"/>
              </a:rPr>
              <a:t>（2）婴幼儿保教：目标——养儿体、乐儿魂、开儿知识</a:t>
            </a:r>
            <a:r>
              <a:rPr sz="1800" kern="0" spc="-100" dirty="0">
                <a:solidFill>
                  <a:srgbClr val="000000">
                    <a:alpha val="100000"/>
                  </a:srgbClr>
                </a:solidFill>
                <a:latin typeface="Microsoft YaHei"/>
                <a:ea typeface="Microsoft YaHei"/>
                <a:cs typeface="Microsoft YaHei"/>
              </a:rPr>
              <a:t>。</a:t>
            </a:r>
            <a:endParaRPr lang="Microsoft YaHei" altLang="Microsoft YaHei" sz="1800" dirty="0"/>
          </a:p>
          <a:p>
            <a:pPr marL="2002789" algn="l" rtl="0" eaLnBrk="0">
              <a:lnSpc>
                <a:spcPct val="91000"/>
              </a:lnSpc>
              <a:spcBef>
                <a:spcPts val="1245"/>
              </a:spcBef>
              <a:tabLst/>
            </a:pPr>
            <a:r>
              <a:rPr sz="1800" kern="0" spc="-80" dirty="0">
                <a:solidFill>
                  <a:srgbClr val="000000">
                    <a:alpha val="100000"/>
                  </a:srgbClr>
                </a:solidFill>
                <a:latin typeface="Microsoft YaHei"/>
                <a:ea typeface="Microsoft YaHei"/>
                <a:cs typeface="Microsoft YaHei"/>
              </a:rPr>
              <a:t>内容——语言、歌谣、常识、手工等。</a:t>
            </a:r>
            <a:endParaRPr lang="Microsoft YaHei" altLang="Microsoft YaHei" sz="1800" dirty="0"/>
          </a:p>
          <a:p>
            <a:pPr marL="969010" algn="l" rtl="0" eaLnBrk="0">
              <a:lnSpc>
                <a:spcPts val="2323"/>
              </a:lnSpc>
              <a:spcBef>
                <a:spcPts val="946"/>
              </a:spcBef>
              <a:tabLst/>
            </a:pPr>
            <a:r>
              <a:rPr sz="1800" kern="0" spc="-80" dirty="0">
                <a:solidFill>
                  <a:srgbClr val="000000">
                    <a:alpha val="100000"/>
                  </a:srgbClr>
                </a:solidFill>
                <a:latin typeface="Microsoft YaHei"/>
                <a:ea typeface="Microsoft YaHei"/>
                <a:cs typeface="Microsoft YaHei"/>
              </a:rPr>
              <a:t>（3）对教养人员的规定：任用</a:t>
            </a:r>
            <a:r>
              <a:rPr sz="1800" kern="0" spc="-90" dirty="0">
                <a:solidFill>
                  <a:srgbClr val="000000">
                    <a:alpha val="100000"/>
                  </a:srgbClr>
                </a:solidFill>
                <a:latin typeface="Microsoft YaHei"/>
                <a:ea typeface="Microsoft YaHei"/>
                <a:cs typeface="Microsoft YaHei"/>
              </a:rPr>
              <a:t>规定；拟定了分工和奖惩制度。</a:t>
            </a:r>
            <a:endParaRPr lang="Microsoft YaHei" altLang="Microsoft YaHei" sz="1800" dirty="0"/>
          </a:p>
          <a:p>
            <a:pPr marL="969010" algn="l" rtl="0" eaLnBrk="0">
              <a:lnSpc>
                <a:spcPts val="3240"/>
              </a:lnSpc>
              <a:tabLst/>
            </a:pPr>
            <a:r>
              <a:rPr sz="1700" kern="0" spc="-80" dirty="0">
                <a:solidFill>
                  <a:srgbClr val="000000">
                    <a:alpha val="100000"/>
                  </a:srgbClr>
                </a:solidFill>
                <a:latin typeface="Microsoft YaHei"/>
                <a:ea typeface="Microsoft YaHei"/>
                <a:cs typeface="Microsoft YaHei"/>
              </a:rPr>
              <a:t>（4）重视婴幼儿保健工</a:t>
            </a:r>
            <a:r>
              <a:rPr sz="1700" kern="0" spc="-90" dirty="0">
                <a:solidFill>
                  <a:srgbClr val="000000">
                    <a:alpha val="100000"/>
                  </a:srgbClr>
                </a:solidFill>
                <a:latin typeface="Microsoft YaHei"/>
                <a:ea typeface="Microsoft YaHei"/>
                <a:cs typeface="Microsoft YaHei"/>
              </a:rPr>
              <a:t>作。</a:t>
            </a:r>
            <a:endParaRPr lang="Microsoft YaHei" altLang="Microsoft YaHei" sz="1700" dirty="0"/>
          </a:p>
        </p:txBody>
      </p:sp>
      <p:sp>
        <p:nvSpPr>
          <p:cNvPr id="1140" name="textbox 1140"/>
          <p:cNvSpPr/>
          <p:nvPr/>
        </p:nvSpPr>
        <p:spPr>
          <a:xfrm>
            <a:off x="1445765" y="550005"/>
            <a:ext cx="6473825" cy="985519"/>
          </a:xfrm>
          <a:prstGeom prst="rect">
            <a:avLst/>
          </a:prstGeom>
        </p:spPr>
        <p:txBody>
          <a:bodyPr vert="horz" wrap="square" lIns="0" tIns="0" rIns="0" bIns="0"/>
          <a:lstStyle/>
          <a:p>
            <a:pPr algn="l" rtl="0" eaLnBrk="0">
              <a:lnSpc>
                <a:spcPct val="87417"/>
              </a:lnSpc>
              <a:tabLst/>
            </a:pPr>
            <a:endParaRPr lang="Arial" altLang="Arial" sz="100" dirty="0"/>
          </a:p>
          <a:p>
            <a:pPr marL="73660" algn="l" rtl="0" eaLnBrk="0">
              <a:lnSpc>
                <a:spcPct val="91000"/>
              </a:lnSpc>
              <a:tabLst/>
            </a:pPr>
            <a:r>
              <a:rPr sz="2400" b="1" kern="0" spc="-10" dirty="0">
                <a:solidFill>
                  <a:srgbClr val="7F7F7F">
                    <a:alpha val="100000"/>
                  </a:srgbClr>
                </a:solidFill>
                <a:latin typeface="Microsoft YaHei"/>
                <a:ea typeface="Microsoft YaHei"/>
                <a:cs typeface="Microsoft YaHei"/>
              </a:rPr>
              <a:t>清末学前教育的近代转折</a:t>
            </a:r>
            <a:endParaRPr lang="Microsoft YaHei" altLang="Microsoft YaHei" sz="2400" dirty="0"/>
          </a:p>
          <a:p>
            <a:pPr algn="l" rtl="0" eaLnBrk="0">
              <a:lnSpc>
                <a:spcPct val="105000"/>
              </a:lnSpc>
              <a:tabLst/>
            </a:pPr>
            <a:endParaRPr lang="Arial" altLang="Arial" sz="1100" dirty="0"/>
          </a:p>
          <a:p>
            <a:pPr marL="944880" algn="l" rtl="0" eaLnBrk="0">
              <a:lnSpc>
                <a:spcPts val="2587"/>
              </a:lnSpc>
              <a:spcBef>
                <a:spcPts val="4"/>
              </a:spcBef>
              <a:tabLst>
                <a:tab pos="1127125"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五、康有为的《大同书》对儿童公育思想的探</a:t>
            </a:r>
            <a:r>
              <a:rPr sz="2000" kern="0" spc="-10" dirty="0">
                <a:solidFill>
                  <a:srgbClr val="000000">
                    <a:alpha val="100000"/>
                  </a:srgbClr>
                </a:solidFill>
                <a:latin typeface="Microsoft YaHei"/>
                <a:ea typeface="Microsoft YaHei"/>
                <a:cs typeface="Microsoft YaHei"/>
              </a:rPr>
              <a:t>索</a:t>
            </a:r>
            <a:endParaRPr lang="Microsoft YaHei" altLang="Microsoft YaHei" sz="2000" dirty="0"/>
          </a:p>
        </p:txBody>
      </p:sp>
      <p:sp>
        <p:nvSpPr>
          <p:cNvPr id="114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44" name="textbox 114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14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54" name="group 154"/>
          <p:cNvGrpSpPr/>
          <p:nvPr/>
        </p:nvGrpSpPr>
        <p:grpSpPr>
          <a:xfrm rot="21600000">
            <a:off x="1584025" y="181482"/>
            <a:ext cx="2424919" cy="199231"/>
            <a:chOff x="0" y="0"/>
            <a:chExt cx="2424919" cy="199231"/>
          </a:xfrm>
        </p:grpSpPr>
        <p:pic>
          <p:nvPicPr>
            <p:cNvPr id="1148" name="picture 1148"/>
            <p:cNvPicPr>
              <a:picLocks noChangeAspect="1"/>
            </p:cNvPicPr>
            <p:nvPr/>
          </p:nvPicPr>
          <p:blipFill>
            <a:blip r:embed="rId3"/>
            <a:stretch>
              <a:fillRect/>
            </a:stretch>
          </p:blipFill>
          <p:spPr>
            <a:xfrm rot="21600000">
              <a:off x="13273" y="11350"/>
              <a:ext cx="2411645" cy="187880"/>
            </a:xfrm>
            <a:prstGeom prst="rect">
              <a:avLst/>
            </a:prstGeom>
          </p:spPr>
        </p:pic>
        <p:sp>
          <p:nvSpPr>
            <p:cNvPr id="1150" name="textbox 115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15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4" name="picture 1154"/>
          <p:cNvPicPr>
            <a:picLocks noChangeAspect="1"/>
          </p:cNvPicPr>
          <p:nvPr/>
        </p:nvPicPr>
        <p:blipFill>
          <a:blip r:embed="rId2"/>
          <a:stretch>
            <a:fillRect/>
          </a:stretch>
        </p:blipFill>
        <p:spPr>
          <a:xfrm rot="21600000">
            <a:off x="0" y="0"/>
            <a:ext cx="12192000" cy="6858000"/>
          </a:xfrm>
          <a:prstGeom prst="rect">
            <a:avLst/>
          </a:prstGeom>
        </p:spPr>
      </p:pic>
      <p:sp>
        <p:nvSpPr>
          <p:cNvPr id="115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158" name="textbox 1158"/>
          <p:cNvSpPr/>
          <p:nvPr/>
        </p:nvSpPr>
        <p:spPr>
          <a:xfrm>
            <a:off x="1247999" y="1975510"/>
            <a:ext cx="8254365" cy="3544570"/>
          </a:xfrm>
          <a:prstGeom prst="rect">
            <a:avLst/>
          </a:prstGeom>
        </p:spPr>
        <p:txBody>
          <a:bodyPr vert="horz" wrap="square" lIns="0" tIns="0" rIns="0" bIns="0"/>
          <a:lstStyle/>
          <a:p>
            <a:pPr algn="l" rtl="0" eaLnBrk="0">
              <a:lnSpc>
                <a:spcPct val="83481"/>
              </a:lnSpc>
              <a:tabLst/>
            </a:pPr>
            <a:endParaRPr lang="Arial" altLang="Arial" sz="100" dirty="0"/>
          </a:p>
          <a:p>
            <a:pPr marL="14604" algn="l" rtl="0" eaLnBrk="0">
              <a:lnSpc>
                <a:spcPct val="83000"/>
              </a:lnSpc>
              <a:tabLst/>
            </a:pPr>
            <a:r>
              <a:rPr sz="1800" kern="0" spc="0" dirty="0">
                <a:solidFill>
                  <a:srgbClr val="000000">
                    <a:alpha val="100000"/>
                  </a:srgbClr>
                </a:solidFill>
                <a:latin typeface="Microsoft YaHei"/>
                <a:ea typeface="Microsoft YaHei"/>
                <a:cs typeface="Microsoft YaHei"/>
              </a:rPr>
              <a:t>康有为继承和发展了我国古代胎教学说，尤其是他的关于创立人本院以对</a:t>
            </a:r>
            <a:r>
              <a:rPr sz="1800" kern="0" spc="-10" dirty="0">
                <a:solidFill>
                  <a:srgbClr val="000000">
                    <a:alpha val="100000"/>
                  </a:srgbClr>
                </a:solidFill>
                <a:latin typeface="Microsoft YaHei"/>
                <a:ea typeface="Microsoft YaHei"/>
                <a:cs typeface="Microsoft YaHei"/>
              </a:rPr>
              <a:t>孕妇进行</a:t>
            </a:r>
            <a:endParaRPr lang="Microsoft YaHei" altLang="Microsoft YaHei" sz="1800" dirty="0"/>
          </a:p>
          <a:p>
            <a:pPr marL="13334" algn="l" rtl="0" eaLnBrk="0">
              <a:lnSpc>
                <a:spcPts val="3236"/>
              </a:lnSpc>
              <a:tabLst/>
            </a:pPr>
            <a:r>
              <a:rPr sz="1800" kern="0" spc="0" dirty="0">
                <a:solidFill>
                  <a:srgbClr val="000000">
                    <a:alpha val="100000"/>
                  </a:srgbClr>
                </a:solidFill>
                <a:latin typeface="Microsoft YaHei"/>
                <a:ea typeface="Microsoft YaHei"/>
                <a:cs typeface="Microsoft YaHei"/>
              </a:rPr>
              <a:t>集体胎教的主张，新颖独特，亘古未有。体现了优生观点，增加了一定的科</a:t>
            </a:r>
            <a:r>
              <a:rPr sz="1800" kern="0" spc="-10" dirty="0">
                <a:solidFill>
                  <a:srgbClr val="000000">
                    <a:alpha val="100000"/>
                  </a:srgbClr>
                </a:solidFill>
                <a:latin typeface="Microsoft YaHei"/>
                <a:ea typeface="Microsoft YaHei"/>
                <a:cs typeface="Microsoft YaHei"/>
              </a:rPr>
              <a:t>学性。</a:t>
            </a:r>
            <a:endParaRPr lang="Microsoft YaHei" altLang="Microsoft YaHei" sz="1800" dirty="0"/>
          </a:p>
          <a:p>
            <a:pPr algn="l" rtl="0" eaLnBrk="0">
              <a:lnSpc>
                <a:spcPct val="115000"/>
              </a:lnSpc>
              <a:tabLst/>
            </a:pPr>
            <a:endParaRPr lang="Arial" altLang="Arial" sz="1000" dirty="0"/>
          </a:p>
          <a:p>
            <a:pPr algn="l" rtl="0" eaLnBrk="0">
              <a:lnSpc>
                <a:spcPct val="115000"/>
              </a:lnSpc>
              <a:tabLst/>
            </a:pPr>
            <a:endParaRPr lang="Arial" altLang="Arial" sz="1000" dirty="0"/>
          </a:p>
          <a:p>
            <a:pPr algn="l" rtl="0" eaLnBrk="0">
              <a:lnSpc>
                <a:spcPct val="115000"/>
              </a:lnSpc>
              <a:tabLst/>
            </a:pPr>
            <a:endParaRPr lang="Arial" altLang="Arial" sz="1000" dirty="0"/>
          </a:p>
          <a:p>
            <a:pPr marL="13970" algn="l" rtl="0" eaLnBrk="0">
              <a:lnSpc>
                <a:spcPct val="83000"/>
              </a:lnSpc>
              <a:spcBef>
                <a:spcPts val="551"/>
              </a:spcBef>
              <a:tabLst/>
            </a:pPr>
            <a:r>
              <a:rPr sz="1800" kern="0" spc="0" dirty="0">
                <a:solidFill>
                  <a:srgbClr val="000000">
                    <a:alpha val="100000"/>
                  </a:srgbClr>
                </a:solidFill>
                <a:latin typeface="Microsoft YaHei"/>
                <a:ea typeface="Microsoft YaHei"/>
                <a:cs typeface="Microsoft YaHei"/>
              </a:rPr>
              <a:t>婴幼儿教育是康有为为大同世界设计的学前教育公养制度的又一级。他设</a:t>
            </a:r>
            <a:r>
              <a:rPr sz="1800" kern="0" spc="-10" dirty="0">
                <a:solidFill>
                  <a:srgbClr val="000000">
                    <a:alpha val="100000"/>
                  </a:srgbClr>
                </a:solidFill>
                <a:latin typeface="Microsoft YaHei"/>
                <a:ea typeface="Microsoft YaHei"/>
                <a:cs typeface="Microsoft YaHei"/>
              </a:rPr>
              <a:t>想了从胎</a:t>
            </a:r>
            <a:endParaRPr lang="Microsoft YaHei" altLang="Microsoft YaHei" sz="1800" dirty="0"/>
          </a:p>
          <a:p>
            <a:pPr marL="23495" indent="-9525" algn="l" rtl="0" eaLnBrk="0">
              <a:lnSpc>
                <a:spcPct val="154000"/>
              </a:lnSpc>
              <a:spcBef>
                <a:spcPts val="6"/>
              </a:spcBef>
              <a:tabLst/>
            </a:pPr>
            <a:r>
              <a:rPr sz="1800" kern="0" spc="0" dirty="0">
                <a:solidFill>
                  <a:srgbClr val="000000">
                    <a:alpha val="100000"/>
                  </a:srgbClr>
                </a:solidFill>
                <a:latin typeface="Microsoft YaHei"/>
                <a:ea typeface="Microsoft YaHei"/>
                <a:cs typeface="Microsoft YaHei"/>
              </a:rPr>
              <a:t>教到幼教的完整的学前公育体系，对我国近代儿童思想的发展及公共学前</a:t>
            </a:r>
            <a:r>
              <a:rPr sz="1800" kern="0" spc="-10" dirty="0">
                <a:solidFill>
                  <a:srgbClr val="000000">
                    <a:alpha val="100000"/>
                  </a:srgbClr>
                </a:solidFill>
                <a:latin typeface="Microsoft YaHei"/>
                <a:ea typeface="Microsoft YaHei"/>
                <a:cs typeface="Microsoft YaHei"/>
              </a:rPr>
              <a:t>教育机构</a:t>
            </a:r>
            <a:r>
              <a:rPr sz="1800" kern="0" spc="0" dirty="0">
                <a:solidFill>
                  <a:srgbClr val="000000">
                    <a:alpha val="100000"/>
                  </a:srgbClr>
                </a:solidFill>
                <a:latin typeface="Microsoft YaHei"/>
                <a:ea typeface="Microsoft YaHei"/>
                <a:cs typeface="Microsoft YaHei"/>
              </a:rPr>
              <a:t> </a:t>
            </a:r>
            <a:r>
              <a:rPr sz="1800" kern="0" spc="0" dirty="0">
                <a:solidFill>
                  <a:srgbClr val="000000">
                    <a:alpha val="100000"/>
                  </a:srgbClr>
                </a:solidFill>
                <a:latin typeface="Microsoft YaHei"/>
                <a:ea typeface="Microsoft YaHei"/>
                <a:cs typeface="Microsoft YaHei"/>
              </a:rPr>
              <a:t>的产生都起到了奠基和促进做</a:t>
            </a:r>
            <a:r>
              <a:rPr sz="1800" kern="0" spc="-10" dirty="0">
                <a:solidFill>
                  <a:srgbClr val="000000">
                    <a:alpha val="100000"/>
                  </a:srgbClr>
                </a:solidFill>
                <a:latin typeface="Microsoft YaHei"/>
                <a:ea typeface="Microsoft YaHei"/>
                <a:cs typeface="Microsoft YaHei"/>
              </a:rPr>
              <a:t>用，具有深刻的启蒙价值。</a:t>
            </a:r>
            <a:endParaRPr lang="Microsoft YaHei" altLang="Microsoft YaHei" sz="1800" dirty="0"/>
          </a:p>
          <a:p>
            <a:pPr algn="l" rtl="0" eaLnBrk="0">
              <a:lnSpc>
                <a:spcPct val="110000"/>
              </a:lnSpc>
              <a:tabLst/>
            </a:pPr>
            <a:endParaRPr lang="Arial" altLang="Arial" sz="1000" dirty="0"/>
          </a:p>
          <a:p>
            <a:pPr algn="l" rtl="0" eaLnBrk="0">
              <a:lnSpc>
                <a:spcPct val="110000"/>
              </a:lnSpc>
              <a:tabLst/>
            </a:pPr>
            <a:endParaRPr lang="Arial" altLang="Arial" sz="1000" dirty="0"/>
          </a:p>
          <a:p>
            <a:pPr algn="l" rtl="0" eaLnBrk="0">
              <a:lnSpc>
                <a:spcPct val="110000"/>
              </a:lnSpc>
              <a:tabLst/>
            </a:pPr>
            <a:endParaRPr lang="Arial" altLang="Arial" sz="1000" dirty="0"/>
          </a:p>
          <a:p>
            <a:pPr marL="12700" algn="l" rtl="0" eaLnBrk="0">
              <a:lnSpc>
                <a:spcPct val="83000"/>
              </a:lnSpc>
              <a:spcBef>
                <a:spcPts val="550"/>
              </a:spcBef>
              <a:tabLst/>
            </a:pPr>
            <a:r>
              <a:rPr sz="1800" kern="0" spc="0" dirty="0">
                <a:solidFill>
                  <a:srgbClr val="000000">
                    <a:alpha val="100000"/>
                  </a:srgbClr>
                </a:solidFill>
                <a:latin typeface="Microsoft YaHei"/>
                <a:ea typeface="Microsoft YaHei"/>
                <a:cs typeface="Microsoft YaHei"/>
              </a:rPr>
              <a:t>胎教思想过分强调外感作用，并有种族歧视之意，是不可取的。幼教主张也欠</a:t>
            </a:r>
            <a:r>
              <a:rPr sz="1800" kern="0" spc="-10" dirty="0">
                <a:solidFill>
                  <a:srgbClr val="000000">
                    <a:alpha val="100000"/>
                  </a:srgbClr>
                </a:solidFill>
                <a:latin typeface="Microsoft YaHei"/>
                <a:ea typeface="Microsoft YaHei"/>
                <a:cs typeface="Microsoft YaHei"/>
              </a:rPr>
              <a:t>缺科</a:t>
            </a:r>
            <a:endParaRPr lang="Microsoft YaHei" altLang="Microsoft YaHei" sz="1800" dirty="0"/>
          </a:p>
          <a:p>
            <a:pPr marL="16509" algn="l" rtl="0" eaLnBrk="0">
              <a:lnSpc>
                <a:spcPts val="3236"/>
              </a:lnSpc>
              <a:tabLst/>
            </a:pPr>
            <a:r>
              <a:rPr sz="1800" kern="0" spc="-50" dirty="0">
                <a:solidFill>
                  <a:srgbClr val="000000">
                    <a:alpha val="100000"/>
                  </a:srgbClr>
                </a:solidFill>
                <a:latin typeface="Microsoft YaHei"/>
                <a:ea typeface="Microsoft YaHei"/>
                <a:cs typeface="Microsoft YaHei"/>
              </a:rPr>
              <a:t>学儿童观的指导。具有空想性，</a:t>
            </a:r>
            <a:r>
              <a:rPr sz="1800" kern="0" spc="-60" dirty="0">
                <a:solidFill>
                  <a:srgbClr val="000000">
                    <a:alpha val="100000"/>
                  </a:srgbClr>
                </a:solidFill>
                <a:latin typeface="Microsoft YaHei"/>
                <a:ea typeface="Microsoft YaHei"/>
                <a:cs typeface="Microsoft YaHei"/>
              </a:rPr>
              <a:t>在当时不可能实现。</a:t>
            </a:r>
            <a:endParaRPr lang="Microsoft YaHei" altLang="Microsoft YaHei" sz="1800" dirty="0"/>
          </a:p>
        </p:txBody>
      </p:sp>
      <p:sp>
        <p:nvSpPr>
          <p:cNvPr id="1160" name="textbox 1160"/>
          <p:cNvSpPr/>
          <p:nvPr/>
        </p:nvSpPr>
        <p:spPr>
          <a:xfrm>
            <a:off x="1445765" y="550005"/>
            <a:ext cx="4442459" cy="1010285"/>
          </a:xfrm>
          <a:prstGeom prst="rect">
            <a:avLst/>
          </a:prstGeom>
        </p:spPr>
        <p:txBody>
          <a:bodyPr vert="horz" wrap="square" lIns="0" tIns="0" rIns="0" bIns="0"/>
          <a:lstStyle/>
          <a:p>
            <a:pPr algn="l" rtl="0" eaLnBrk="0">
              <a:lnSpc>
                <a:spcPct val="87417"/>
              </a:lnSpc>
              <a:tabLst/>
            </a:pPr>
            <a:endParaRPr lang="Arial" altLang="Arial" sz="100" dirty="0"/>
          </a:p>
          <a:p>
            <a:pPr marL="73660" algn="l" rtl="0" eaLnBrk="0">
              <a:lnSpc>
                <a:spcPct val="91000"/>
              </a:lnSpc>
              <a:tabLst/>
            </a:pPr>
            <a:r>
              <a:rPr sz="2400" b="1" kern="0" spc="-10" dirty="0">
                <a:solidFill>
                  <a:srgbClr val="7F7F7F">
                    <a:alpha val="100000"/>
                  </a:srgbClr>
                </a:solidFill>
                <a:latin typeface="Microsoft YaHei"/>
                <a:ea typeface="Microsoft YaHei"/>
                <a:cs typeface="Microsoft YaHei"/>
              </a:rPr>
              <a:t>清末学前教育的近代转折</a:t>
            </a:r>
            <a:endParaRPr lang="Microsoft YaHei" altLang="Microsoft YaHei" sz="2400" dirty="0"/>
          </a:p>
          <a:p>
            <a:pPr algn="l" rtl="0" eaLnBrk="0">
              <a:lnSpc>
                <a:spcPct val="104000"/>
              </a:lnSpc>
              <a:tabLst/>
            </a:pPr>
            <a:endParaRPr lang="Arial" altLang="Arial" sz="1400" dirty="0"/>
          </a:p>
          <a:p>
            <a:pPr algn="l" rtl="0" eaLnBrk="0">
              <a:lnSpc>
                <a:spcPct val="11432"/>
              </a:lnSpc>
              <a:tabLst/>
            </a:pPr>
            <a:endParaRPr lang="Arial" altLang="Arial" sz="100" dirty="0"/>
          </a:p>
          <a:p>
            <a:pPr marL="944880" algn="l" rtl="0" eaLnBrk="0">
              <a:lnSpc>
                <a:spcPct val="91000"/>
              </a:lnSpc>
              <a:tabLst>
                <a:tab pos="1125855"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评价康有为“儿童公育”思想</a:t>
            </a:r>
            <a:endParaRPr lang="Microsoft YaHei" altLang="Microsoft YaHei" sz="2000" dirty="0"/>
          </a:p>
        </p:txBody>
      </p:sp>
      <p:sp>
        <p:nvSpPr>
          <p:cNvPr id="116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64" name="textbox 116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16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56" name="group 156"/>
          <p:cNvGrpSpPr/>
          <p:nvPr/>
        </p:nvGrpSpPr>
        <p:grpSpPr>
          <a:xfrm rot="21600000">
            <a:off x="1584025" y="181482"/>
            <a:ext cx="2424919" cy="199231"/>
            <a:chOff x="0" y="0"/>
            <a:chExt cx="2424919" cy="199231"/>
          </a:xfrm>
        </p:grpSpPr>
        <p:pic>
          <p:nvPicPr>
            <p:cNvPr id="1168" name="picture 1168"/>
            <p:cNvPicPr>
              <a:picLocks noChangeAspect="1"/>
            </p:cNvPicPr>
            <p:nvPr/>
          </p:nvPicPr>
          <p:blipFill>
            <a:blip r:embed="rId3"/>
            <a:stretch>
              <a:fillRect/>
            </a:stretch>
          </p:blipFill>
          <p:spPr>
            <a:xfrm rot="21600000">
              <a:off x="13273" y="11350"/>
              <a:ext cx="2411645" cy="187880"/>
            </a:xfrm>
            <a:prstGeom prst="rect">
              <a:avLst/>
            </a:prstGeom>
          </p:spPr>
        </p:pic>
        <p:sp>
          <p:nvSpPr>
            <p:cNvPr id="1170" name="textbox 117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172" name="path"/>
          <p:cNvSpPr/>
          <p:nvPr/>
        </p:nvSpPr>
        <p:spPr>
          <a:xfrm>
            <a:off x="541623" y="4720179"/>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74" name="path"/>
          <p:cNvSpPr/>
          <p:nvPr/>
        </p:nvSpPr>
        <p:spPr>
          <a:xfrm>
            <a:off x="452553" y="1849627"/>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76" name="path"/>
          <p:cNvSpPr/>
          <p:nvPr/>
        </p:nvSpPr>
        <p:spPr>
          <a:xfrm>
            <a:off x="544222" y="3196650"/>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7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0" name="picture 1180"/>
          <p:cNvPicPr>
            <a:picLocks noChangeAspect="1"/>
          </p:cNvPicPr>
          <p:nvPr/>
        </p:nvPicPr>
        <p:blipFill>
          <a:blip r:embed="rId2"/>
          <a:stretch>
            <a:fillRect/>
          </a:stretch>
        </p:blipFill>
        <p:spPr>
          <a:xfrm rot="21600000">
            <a:off x="0" y="0"/>
            <a:ext cx="12192000" cy="6858000"/>
          </a:xfrm>
          <a:prstGeom prst="rect">
            <a:avLst/>
          </a:prstGeom>
        </p:spPr>
      </p:pic>
      <p:sp>
        <p:nvSpPr>
          <p:cNvPr id="118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1184" name="picture 1184"/>
          <p:cNvPicPr>
            <a:picLocks noChangeAspect="1"/>
          </p:cNvPicPr>
          <p:nvPr/>
        </p:nvPicPr>
        <p:blipFill>
          <a:blip r:embed="rId3"/>
          <a:stretch>
            <a:fillRect/>
          </a:stretch>
        </p:blipFill>
        <p:spPr>
          <a:xfrm rot="21600000">
            <a:off x="353562" y="1935479"/>
            <a:ext cx="11478770" cy="4405883"/>
          </a:xfrm>
          <a:prstGeom prst="rect">
            <a:avLst/>
          </a:prstGeom>
        </p:spPr>
      </p:pic>
      <p:sp>
        <p:nvSpPr>
          <p:cNvPr id="1186" name="textbox 1186"/>
          <p:cNvSpPr/>
          <p:nvPr/>
        </p:nvSpPr>
        <p:spPr>
          <a:xfrm>
            <a:off x="542832" y="2124355"/>
            <a:ext cx="8107680" cy="2176779"/>
          </a:xfrm>
          <a:prstGeom prst="rect">
            <a:avLst/>
          </a:prstGeom>
        </p:spPr>
        <p:txBody>
          <a:bodyPr vert="horz" wrap="square" lIns="0" tIns="0" rIns="0" bIns="0"/>
          <a:lstStyle/>
          <a:p>
            <a:pPr algn="l" rtl="0" eaLnBrk="0">
              <a:lnSpc>
                <a:spcPct val="75860"/>
              </a:lnSpc>
              <a:tabLst/>
            </a:pPr>
            <a:endParaRPr lang="Arial" altLang="Arial" sz="100" dirty="0"/>
          </a:p>
          <a:p>
            <a:pPr marL="1522730" algn="l" rtl="0" eaLnBrk="0">
              <a:lnSpc>
                <a:spcPct val="87000"/>
              </a:lnSpc>
              <a:tabLst/>
            </a:pPr>
            <a:r>
              <a:rPr sz="2000" b="1" kern="0" spc="-30" dirty="0">
                <a:solidFill>
                  <a:srgbClr val="FFFFFF">
                    <a:alpha val="100000"/>
                  </a:srgbClr>
                </a:solidFill>
                <a:latin typeface="Microsoft YaHei"/>
                <a:ea typeface="Microsoft YaHei"/>
                <a:cs typeface="Microsoft YaHei"/>
              </a:rPr>
              <a:t>1、                               2、                                 3</a:t>
            </a:r>
            <a:r>
              <a:rPr sz="2000" b="1" kern="0" spc="-40" dirty="0">
                <a:solidFill>
                  <a:srgbClr val="FFFFFF">
                    <a:alpha val="100000"/>
                  </a:srgbClr>
                </a:solidFill>
                <a:latin typeface="Microsoft YaHei"/>
                <a:ea typeface="Microsoft YaHei"/>
                <a:cs typeface="Microsoft YaHei"/>
              </a:rPr>
              <a:t>、</a:t>
            </a:r>
            <a:endParaRPr lang="Microsoft YaHei" altLang="Microsoft YaHei" sz="2000" dirty="0"/>
          </a:p>
          <a:p>
            <a:pPr algn="l" rtl="0" eaLnBrk="0">
              <a:lnSpc>
                <a:spcPct val="163000"/>
              </a:lnSpc>
              <a:tabLst/>
            </a:pPr>
            <a:endParaRPr lang="Arial" altLang="Arial" sz="1000" dirty="0"/>
          </a:p>
          <a:p>
            <a:pPr marL="33655" algn="l" rtl="0" eaLnBrk="0">
              <a:lnSpc>
                <a:spcPts val="2628"/>
              </a:lnSpc>
              <a:spcBef>
                <a:spcPts val="611"/>
              </a:spcBef>
              <a:tabLst/>
            </a:pPr>
            <a:r>
              <a:rPr sz="2000" kern="0" spc="0" dirty="0">
                <a:solidFill>
                  <a:srgbClr val="000000">
                    <a:alpha val="100000"/>
                  </a:srgbClr>
                </a:solidFill>
                <a:latin typeface="Microsoft YaHei"/>
                <a:ea typeface="Microsoft YaHei"/>
                <a:cs typeface="Microsoft YaHei"/>
              </a:rPr>
              <a:t>1904年颁布《奏定学       </a:t>
            </a:r>
            <a:r>
              <a:rPr sz="2000" kern="0" spc="0" dirty="0">
                <a:solidFill>
                  <a:srgbClr val="000000">
                    <a:alpha val="100000"/>
                  </a:srgbClr>
                </a:solidFill>
                <a:latin typeface="Microsoft YaHei"/>
                <a:ea typeface="Microsoft YaHei"/>
                <a:cs typeface="Microsoft YaHei"/>
              </a:rPr>
              <a:t>癸卯学制包含了《奏        </a:t>
            </a:r>
            <a:r>
              <a:rPr sz="2000" kern="0" spc="-10" dirty="0">
                <a:solidFill>
                  <a:srgbClr val="000000">
                    <a:alpha val="100000"/>
                  </a:srgbClr>
                </a:solidFill>
                <a:latin typeface="Microsoft YaHei"/>
                <a:ea typeface="Microsoft YaHei"/>
                <a:cs typeface="Microsoft YaHei"/>
              </a:rPr>
              <a:t>蒙养院是中国最早的</a:t>
            </a:r>
            <a:endParaRPr lang="Microsoft YaHei" altLang="Microsoft YaHei" sz="2000" dirty="0"/>
          </a:p>
          <a:p>
            <a:pPr marL="12700" algn="l" rtl="0" eaLnBrk="0">
              <a:lnSpc>
                <a:spcPct val="97000"/>
              </a:lnSpc>
              <a:spcBef>
                <a:spcPts val="6"/>
              </a:spcBef>
              <a:tabLst/>
            </a:pPr>
            <a:r>
              <a:rPr sz="2000" kern="0" spc="10" dirty="0">
                <a:solidFill>
                  <a:srgbClr val="000000">
                    <a:alpha val="100000"/>
                  </a:srgbClr>
                </a:solidFill>
                <a:latin typeface="Microsoft YaHei"/>
                <a:ea typeface="Microsoft YaHei"/>
                <a:cs typeface="Microsoft YaHei"/>
              </a:rPr>
              <a:t>堂章程》，也叫癸卯         </a:t>
            </a:r>
            <a:r>
              <a:rPr sz="2000" kern="0" spc="0" dirty="0">
                <a:solidFill>
                  <a:srgbClr val="000000">
                    <a:alpha val="100000"/>
                  </a:srgbClr>
                </a:solidFill>
                <a:latin typeface="Microsoft YaHei"/>
                <a:ea typeface="Microsoft YaHei"/>
                <a:cs typeface="Microsoft YaHei"/>
              </a:rPr>
              <a:t>定蒙养院章程及家庭       </a:t>
            </a:r>
            <a:r>
              <a:rPr sz="2000" kern="0" spc="0" dirty="0">
                <a:solidFill>
                  <a:srgbClr val="000000">
                    <a:alpha val="100000"/>
                  </a:srgbClr>
                </a:solidFill>
                <a:latin typeface="Microsoft YaHei"/>
                <a:ea typeface="Microsoft YaHei"/>
                <a:cs typeface="Microsoft YaHei"/>
              </a:rPr>
              <a:t>学前教育机构，它的</a:t>
            </a:r>
            <a:endParaRPr lang="Microsoft YaHei" altLang="Microsoft YaHei" sz="2000" dirty="0"/>
          </a:p>
          <a:p>
            <a:pPr marL="12700" algn="l" rtl="0" eaLnBrk="0">
              <a:lnSpc>
                <a:spcPts val="2426"/>
              </a:lnSpc>
              <a:tabLst/>
            </a:pPr>
            <a:r>
              <a:rPr sz="2000" kern="0" spc="-20" dirty="0">
                <a:solidFill>
                  <a:srgbClr val="000000">
                    <a:alpha val="100000"/>
                  </a:srgbClr>
                </a:solidFill>
                <a:latin typeface="Microsoft YaHei"/>
                <a:ea typeface="Microsoft YaHei"/>
                <a:cs typeface="Microsoft YaHei"/>
              </a:rPr>
              <a:t>学制。                               </a:t>
            </a:r>
            <a:r>
              <a:rPr sz="2000" kern="0" spc="-20" dirty="0">
                <a:solidFill>
                  <a:srgbClr val="000000">
                    <a:alpha val="100000"/>
                  </a:srgbClr>
                </a:solidFill>
                <a:latin typeface="Microsoft YaHei"/>
                <a:ea typeface="Microsoft YaHei"/>
                <a:cs typeface="Microsoft YaHei"/>
              </a:rPr>
              <a:t>教育法章程》是</a:t>
            </a:r>
            <a:r>
              <a:rPr sz="2000" kern="0" spc="-30" dirty="0">
                <a:solidFill>
                  <a:srgbClr val="000000">
                    <a:alpha val="100000"/>
                  </a:srgbClr>
                </a:solidFill>
                <a:latin typeface="Microsoft YaHei"/>
                <a:ea typeface="Microsoft YaHei"/>
                <a:cs typeface="Microsoft YaHei"/>
              </a:rPr>
              <a:t>中国        </a:t>
            </a:r>
            <a:r>
              <a:rPr sz="2000" kern="0" spc="-30" dirty="0">
                <a:solidFill>
                  <a:srgbClr val="000000">
                    <a:alpha val="100000"/>
                  </a:srgbClr>
                </a:solidFill>
                <a:latin typeface="Microsoft YaHei"/>
                <a:ea typeface="Microsoft YaHei"/>
                <a:cs typeface="Microsoft YaHei"/>
              </a:rPr>
              <a:t>设立标志着我国学前</a:t>
            </a:r>
            <a:endParaRPr lang="Microsoft YaHei" altLang="Microsoft YaHei" sz="2000" dirty="0"/>
          </a:p>
          <a:p>
            <a:pPr algn="r" rtl="0" eaLnBrk="0">
              <a:lnSpc>
                <a:spcPct val="97000"/>
              </a:lnSpc>
              <a:spcBef>
                <a:spcPts val="176"/>
              </a:spcBef>
              <a:tabLst/>
            </a:pPr>
            <a:r>
              <a:rPr sz="2000" kern="0" spc="10" dirty="0">
                <a:solidFill>
                  <a:srgbClr val="000000">
                    <a:alpha val="100000"/>
                  </a:srgbClr>
                </a:solidFill>
                <a:latin typeface="Microsoft YaHei"/>
                <a:ea typeface="Microsoft YaHei"/>
                <a:cs typeface="Microsoft YaHei"/>
              </a:rPr>
              <a:t>近代第一个关于学前       </a:t>
            </a:r>
            <a:r>
              <a:rPr sz="2000" kern="0" spc="10" dirty="0">
                <a:solidFill>
                  <a:srgbClr val="000000">
                    <a:alpha val="100000"/>
                  </a:srgbClr>
                </a:solidFill>
                <a:latin typeface="Microsoft YaHei"/>
                <a:ea typeface="Microsoft YaHei"/>
                <a:cs typeface="Microsoft YaHei"/>
              </a:rPr>
              <a:t>教育从家庭</a:t>
            </a:r>
            <a:r>
              <a:rPr sz="2000" kern="0" spc="0" dirty="0">
                <a:solidFill>
                  <a:srgbClr val="000000">
                    <a:alpha val="100000"/>
                  </a:srgbClr>
                </a:solidFill>
                <a:latin typeface="Microsoft YaHei"/>
                <a:ea typeface="Microsoft YaHei"/>
                <a:cs typeface="Microsoft YaHei"/>
              </a:rPr>
              <a:t>教育走向</a:t>
            </a:r>
            <a:endParaRPr lang="Microsoft YaHei" altLang="Microsoft YaHei" sz="2000" dirty="0"/>
          </a:p>
          <a:p>
            <a:pPr marL="2967989" algn="l" rtl="0" eaLnBrk="0">
              <a:lnSpc>
                <a:spcPct val="97000"/>
              </a:lnSpc>
              <a:spcBef>
                <a:spcPts val="73"/>
              </a:spcBef>
              <a:tabLst/>
            </a:pPr>
            <a:r>
              <a:rPr sz="2000" kern="0" spc="-50" dirty="0">
                <a:solidFill>
                  <a:srgbClr val="000000">
                    <a:alpha val="100000"/>
                  </a:srgbClr>
                </a:solidFill>
                <a:latin typeface="Microsoft YaHei"/>
                <a:ea typeface="Microsoft YaHei"/>
                <a:cs typeface="Microsoft YaHei"/>
              </a:rPr>
              <a:t>教育的正式法规。          </a:t>
            </a:r>
            <a:r>
              <a:rPr sz="2000" kern="0" spc="-6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社会教育。</a:t>
            </a:r>
            <a:endParaRPr lang="Microsoft YaHei" altLang="Microsoft YaHei" sz="2000" dirty="0"/>
          </a:p>
        </p:txBody>
      </p:sp>
      <p:sp>
        <p:nvSpPr>
          <p:cNvPr id="1188" name="textbox 1188"/>
          <p:cNvSpPr/>
          <p:nvPr/>
        </p:nvSpPr>
        <p:spPr>
          <a:xfrm>
            <a:off x="1445765" y="550005"/>
            <a:ext cx="6728459" cy="985519"/>
          </a:xfrm>
          <a:prstGeom prst="rect">
            <a:avLst/>
          </a:prstGeom>
        </p:spPr>
        <p:txBody>
          <a:bodyPr vert="horz" wrap="square" lIns="0" tIns="0" rIns="0" bIns="0"/>
          <a:lstStyle/>
          <a:p>
            <a:pPr algn="l" rtl="0" eaLnBrk="0">
              <a:lnSpc>
                <a:spcPct val="87369"/>
              </a:lnSpc>
              <a:tabLst/>
            </a:pPr>
            <a:endParaRPr lang="Arial" altLang="Arial" sz="100" dirty="0"/>
          </a:p>
          <a:p>
            <a:pPr marL="101600" algn="l" rtl="0" eaLnBrk="0">
              <a:lnSpc>
                <a:spcPct val="91000"/>
              </a:lnSpc>
              <a:tabLst/>
            </a:pPr>
            <a:r>
              <a:rPr sz="2400" b="1" kern="0" spc="-10" dirty="0">
                <a:solidFill>
                  <a:srgbClr val="7F7F7F">
                    <a:alpha val="100000"/>
                  </a:srgbClr>
                </a:solidFill>
                <a:latin typeface="Microsoft YaHei"/>
                <a:ea typeface="Microsoft YaHei"/>
                <a:cs typeface="Microsoft YaHei"/>
              </a:rPr>
              <a:t>清末蒙养院制度的确立与实施</a:t>
            </a:r>
            <a:endParaRPr lang="Microsoft YaHei" altLang="Microsoft YaHei" sz="2400" dirty="0"/>
          </a:p>
          <a:p>
            <a:pPr algn="l" rtl="0" eaLnBrk="0">
              <a:lnSpc>
                <a:spcPct val="105000"/>
              </a:lnSpc>
              <a:tabLst/>
            </a:pPr>
            <a:endParaRPr lang="Arial" altLang="Arial" sz="1100" dirty="0"/>
          </a:p>
          <a:p>
            <a:pPr marL="944880" algn="l" rtl="0" eaLnBrk="0">
              <a:lnSpc>
                <a:spcPts val="2587"/>
              </a:lnSpc>
              <a:spcBef>
                <a:spcPts val="4"/>
              </a:spcBef>
              <a:tabLst>
                <a:tab pos="1125855"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一、《奏定蒙养院章程及家庭教育法章程》的制定</a:t>
            </a:r>
            <a:endParaRPr lang="Microsoft YaHei" altLang="Microsoft YaHei" sz="2000" dirty="0"/>
          </a:p>
        </p:txBody>
      </p:sp>
      <p:sp>
        <p:nvSpPr>
          <p:cNvPr id="119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192" name="textbox 1192"/>
          <p:cNvSpPr/>
          <p:nvPr/>
        </p:nvSpPr>
        <p:spPr>
          <a:xfrm>
            <a:off x="9139359" y="2136854"/>
            <a:ext cx="2402839" cy="2148839"/>
          </a:xfrm>
          <a:prstGeom prst="rect">
            <a:avLst/>
          </a:prstGeom>
        </p:spPr>
        <p:txBody>
          <a:bodyPr vert="horz" wrap="square" lIns="0" tIns="0" rIns="0" bIns="0"/>
          <a:lstStyle/>
          <a:p>
            <a:pPr algn="l" rtl="0" eaLnBrk="0">
              <a:lnSpc>
                <a:spcPct val="84254"/>
              </a:lnSpc>
              <a:tabLst/>
            </a:pPr>
            <a:endParaRPr lang="Arial" altLang="Arial" sz="100" dirty="0"/>
          </a:p>
          <a:p>
            <a:pPr marL="1205864" algn="l" rtl="0" eaLnBrk="0">
              <a:lnSpc>
                <a:spcPct val="83000"/>
              </a:lnSpc>
              <a:tabLst/>
            </a:pPr>
            <a:r>
              <a:rPr sz="2000" b="1" kern="0" spc="-30" dirty="0">
                <a:solidFill>
                  <a:srgbClr val="FFFFFF">
                    <a:alpha val="100000"/>
                  </a:srgbClr>
                </a:solidFill>
                <a:latin typeface="Microsoft YaHei"/>
                <a:ea typeface="Microsoft YaHei"/>
                <a:cs typeface="Microsoft YaHei"/>
              </a:rPr>
              <a:t>4、</a:t>
            </a:r>
            <a:endParaRPr lang="Microsoft YaHei" altLang="Microsoft YaHei" sz="2000" dirty="0"/>
          </a:p>
          <a:p>
            <a:pPr algn="l" rtl="0" eaLnBrk="0">
              <a:lnSpc>
                <a:spcPct val="197000"/>
              </a:lnSpc>
              <a:tabLst/>
            </a:pPr>
            <a:endParaRPr lang="Arial" altLang="Arial" sz="1000" dirty="0"/>
          </a:p>
          <a:p>
            <a:pPr algn="l" rtl="0" eaLnBrk="0">
              <a:lnSpc>
                <a:spcPct val="100000"/>
              </a:lnSpc>
              <a:tabLst/>
            </a:pPr>
            <a:endParaRPr lang="Arial" altLang="Arial" sz="500" dirty="0"/>
          </a:p>
          <a:p>
            <a:pPr marL="12700" indent="24129" algn="l" rtl="0" eaLnBrk="0">
              <a:lnSpc>
                <a:spcPct val="98000"/>
              </a:lnSpc>
              <a:spcBef>
                <a:spcPts val="1"/>
              </a:spcBef>
              <a:tabLst/>
            </a:pPr>
            <a:r>
              <a:rPr sz="2000" kern="0" spc="-20" dirty="0">
                <a:solidFill>
                  <a:srgbClr val="000000">
                    <a:alpha val="100000"/>
                  </a:srgbClr>
                </a:solidFill>
                <a:latin typeface="Microsoft YaHei"/>
                <a:ea typeface="Microsoft YaHei"/>
                <a:cs typeface="Microsoft YaHei"/>
              </a:rPr>
              <a:t>1907年，癸卯学制增</a:t>
            </a:r>
            <a:r>
              <a:rPr sz="2000" kern="0" spc="2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补了《女子小学堂章  </a:t>
            </a:r>
            <a:r>
              <a:rPr sz="2000" kern="0" spc="0" dirty="0">
                <a:solidFill>
                  <a:srgbClr val="000000">
                    <a:alpha val="100000"/>
                  </a:srgbClr>
                </a:solidFill>
                <a:latin typeface="Microsoft YaHei"/>
                <a:ea typeface="Microsoft YaHei"/>
                <a:cs typeface="Microsoft YaHei"/>
              </a:rPr>
              <a:t>程》和《女子师范章  </a:t>
            </a:r>
            <a:r>
              <a:rPr sz="2000" kern="0" spc="-10" dirty="0">
                <a:solidFill>
                  <a:srgbClr val="000000">
                    <a:alpha val="100000"/>
                  </a:srgbClr>
                </a:solidFill>
                <a:latin typeface="Microsoft YaHei"/>
                <a:ea typeface="Microsoft YaHei"/>
                <a:cs typeface="Microsoft YaHei"/>
              </a:rPr>
              <a:t>程》，开启了幼儿师</a:t>
            </a:r>
            <a:r>
              <a:rPr sz="2000" kern="0" spc="3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资职前教育的先河。</a:t>
            </a:r>
            <a:endParaRPr lang="Microsoft YaHei" altLang="Microsoft YaHei" sz="2000" dirty="0"/>
          </a:p>
        </p:txBody>
      </p:sp>
      <p:sp>
        <p:nvSpPr>
          <p:cNvPr id="1194" name="textbox 119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119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58" name="group 158"/>
          <p:cNvGrpSpPr/>
          <p:nvPr/>
        </p:nvGrpSpPr>
        <p:grpSpPr>
          <a:xfrm rot="21600000">
            <a:off x="1584025" y="181482"/>
            <a:ext cx="2424919" cy="199231"/>
            <a:chOff x="0" y="0"/>
            <a:chExt cx="2424919" cy="199231"/>
          </a:xfrm>
        </p:grpSpPr>
        <p:pic>
          <p:nvPicPr>
            <p:cNvPr id="1198" name="picture 1198"/>
            <p:cNvPicPr>
              <a:picLocks noChangeAspect="1"/>
            </p:cNvPicPr>
            <p:nvPr/>
          </p:nvPicPr>
          <p:blipFill>
            <a:blip r:embed="rId4"/>
            <a:stretch>
              <a:fillRect/>
            </a:stretch>
          </p:blipFill>
          <p:spPr>
            <a:xfrm rot="21600000">
              <a:off x="13273" y="11350"/>
              <a:ext cx="2411645" cy="187880"/>
            </a:xfrm>
            <a:prstGeom prst="rect">
              <a:avLst/>
            </a:prstGeom>
          </p:spPr>
        </p:pic>
        <p:sp>
          <p:nvSpPr>
            <p:cNvPr id="1200" name="textbox 120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20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4" name="picture 1204"/>
          <p:cNvPicPr>
            <a:picLocks noChangeAspect="1"/>
          </p:cNvPicPr>
          <p:nvPr/>
        </p:nvPicPr>
        <p:blipFill>
          <a:blip r:embed="rId2"/>
          <a:stretch>
            <a:fillRect/>
          </a:stretch>
        </p:blipFill>
        <p:spPr>
          <a:xfrm rot="21600000">
            <a:off x="0" y="0"/>
            <a:ext cx="12192000" cy="6858000"/>
          </a:xfrm>
          <a:prstGeom prst="rect">
            <a:avLst/>
          </a:prstGeom>
        </p:spPr>
      </p:pic>
      <p:sp>
        <p:nvSpPr>
          <p:cNvPr id="120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1208" name="picture 1208"/>
          <p:cNvPicPr>
            <a:picLocks noChangeAspect="1"/>
          </p:cNvPicPr>
          <p:nvPr/>
        </p:nvPicPr>
        <p:blipFill>
          <a:blip r:embed="rId3"/>
          <a:stretch>
            <a:fillRect/>
          </a:stretch>
        </p:blipFill>
        <p:spPr>
          <a:xfrm rot="21600000">
            <a:off x="187446" y="1581911"/>
            <a:ext cx="11960363" cy="4570475"/>
          </a:xfrm>
          <a:prstGeom prst="rect">
            <a:avLst/>
          </a:prstGeom>
        </p:spPr>
      </p:pic>
      <p:sp>
        <p:nvSpPr>
          <p:cNvPr id="1210" name="textbox 1210"/>
          <p:cNvSpPr/>
          <p:nvPr/>
        </p:nvSpPr>
        <p:spPr>
          <a:xfrm>
            <a:off x="3266660" y="1758813"/>
            <a:ext cx="4077970" cy="4258309"/>
          </a:xfrm>
          <a:prstGeom prst="rect">
            <a:avLst/>
          </a:prstGeom>
        </p:spPr>
        <p:txBody>
          <a:bodyPr vert="horz" wrap="square" lIns="0" tIns="0" rIns="0" bIns="0"/>
          <a:lstStyle/>
          <a:p>
            <a:pPr algn="l" rtl="0" eaLnBrk="0">
              <a:lnSpc>
                <a:spcPct val="76704"/>
              </a:lnSpc>
              <a:tabLst/>
            </a:pPr>
            <a:endParaRPr lang="Arial" altLang="Arial" sz="100" dirty="0"/>
          </a:p>
          <a:p>
            <a:pPr marL="572769" algn="l" rtl="0" eaLnBrk="0">
              <a:lnSpc>
                <a:spcPct val="91000"/>
              </a:lnSpc>
              <a:tabLst/>
            </a:pPr>
            <a:r>
              <a:rPr sz="2000" b="1" kern="0" spc="-30" dirty="0">
                <a:solidFill>
                  <a:srgbClr val="FFFFFF">
                    <a:alpha val="100000"/>
                  </a:srgbClr>
                </a:solidFill>
                <a:latin typeface="Microsoft YaHei"/>
                <a:ea typeface="Microsoft YaHei"/>
                <a:cs typeface="Microsoft YaHei"/>
              </a:rPr>
              <a:t>2、保育教导要旨及条目</a:t>
            </a:r>
            <a:endParaRPr lang="Microsoft YaHei" altLang="Microsoft YaHei" sz="2000" dirty="0"/>
          </a:p>
          <a:p>
            <a:pPr algn="l" rtl="0" eaLnBrk="0">
              <a:lnSpc>
                <a:spcPct val="108000"/>
              </a:lnSpc>
              <a:tabLst/>
            </a:pPr>
            <a:endParaRPr lang="Arial" altLang="Arial" sz="1000" dirty="0"/>
          </a:p>
          <a:p>
            <a:pPr marL="33655" algn="l" rtl="0" eaLnBrk="0">
              <a:lnSpc>
                <a:spcPct val="96000"/>
              </a:lnSpc>
              <a:spcBef>
                <a:spcPts val="461"/>
              </a:spcBef>
              <a:tabLst/>
            </a:pPr>
            <a:r>
              <a:rPr sz="1500" kern="0" spc="80" dirty="0">
                <a:solidFill>
                  <a:srgbClr val="000000">
                    <a:alpha val="100000"/>
                  </a:srgbClr>
                </a:solidFill>
                <a:latin typeface="Microsoft YaHei"/>
                <a:ea typeface="Microsoft YaHei"/>
                <a:cs typeface="Microsoft YaHei"/>
              </a:rPr>
              <a:t>1、蒙养院课程：游戏、歌谣、谈话、手技</a:t>
            </a:r>
            <a:endParaRPr lang="Microsoft YaHei" altLang="Microsoft YaHei" sz="1500" dirty="0"/>
          </a:p>
          <a:p>
            <a:pPr algn="l" rtl="0" eaLnBrk="0">
              <a:lnSpc>
                <a:spcPct val="102000"/>
              </a:lnSpc>
              <a:tabLst/>
            </a:pPr>
            <a:endParaRPr lang="Arial" altLang="Arial" sz="1000" dirty="0"/>
          </a:p>
          <a:p>
            <a:pPr algn="l" rtl="0" eaLnBrk="0">
              <a:lnSpc>
                <a:spcPct val="102000"/>
              </a:lnSpc>
              <a:tabLst/>
            </a:pPr>
            <a:endParaRPr lang="Arial" altLang="Arial" sz="1000" dirty="0"/>
          </a:p>
          <a:p>
            <a:pPr marL="24129" algn="l" rtl="0" eaLnBrk="0">
              <a:lnSpc>
                <a:spcPct val="90000"/>
              </a:lnSpc>
              <a:spcBef>
                <a:spcPts val="457"/>
              </a:spcBef>
              <a:tabLst/>
            </a:pPr>
            <a:r>
              <a:rPr sz="1500" kern="0" spc="60" dirty="0">
                <a:solidFill>
                  <a:srgbClr val="000000">
                    <a:alpha val="100000"/>
                  </a:srgbClr>
                </a:solidFill>
                <a:latin typeface="Microsoft YaHei"/>
                <a:ea typeface="Microsoft YaHei"/>
                <a:cs typeface="Microsoft YaHei"/>
              </a:rPr>
              <a:t>2、学前教育的原则</a:t>
            </a:r>
            <a:endParaRPr lang="Microsoft YaHei" altLang="Microsoft YaHei" sz="1500" dirty="0"/>
          </a:p>
          <a:p>
            <a:pPr marL="13970" indent="130175" algn="l" rtl="0" eaLnBrk="0">
              <a:lnSpc>
                <a:spcPct val="106000"/>
              </a:lnSpc>
              <a:spcBef>
                <a:spcPts val="37"/>
              </a:spcBef>
              <a:tabLst/>
            </a:pPr>
            <a:r>
              <a:rPr sz="1500" kern="0" spc="40" dirty="0">
                <a:solidFill>
                  <a:srgbClr val="000000">
                    <a:alpha val="100000"/>
                  </a:srgbClr>
                </a:solidFill>
                <a:latin typeface="Microsoft YaHei"/>
                <a:ea typeface="Microsoft YaHei"/>
                <a:cs typeface="Microsoft YaHei"/>
              </a:rPr>
              <a:t>（1）“保育教导儿童，专</a:t>
            </a:r>
            <a:r>
              <a:rPr sz="1500" kern="0" spc="30" dirty="0">
                <a:solidFill>
                  <a:srgbClr val="000000">
                    <a:alpha val="100000"/>
                  </a:srgbClr>
                </a:solidFill>
                <a:latin typeface="Microsoft YaHei"/>
                <a:ea typeface="Microsoft YaHei"/>
                <a:cs typeface="Microsoft YaHei"/>
              </a:rPr>
              <a:t>在发展其身体，渐  </a:t>
            </a:r>
            <a:r>
              <a:rPr sz="1500" kern="0" spc="80" dirty="0">
                <a:solidFill>
                  <a:srgbClr val="000000">
                    <a:alpha val="100000"/>
                  </a:srgbClr>
                </a:solidFill>
                <a:latin typeface="Microsoft YaHei"/>
                <a:ea typeface="Microsoft YaHei"/>
                <a:cs typeface="Microsoft YaHei"/>
              </a:rPr>
              <a:t>启其心知，使之远于浇薄之恶风，习于善</a:t>
            </a:r>
            <a:r>
              <a:rPr sz="1500" kern="0" spc="70" dirty="0">
                <a:solidFill>
                  <a:srgbClr val="000000">
                    <a:alpha val="100000"/>
                  </a:srgbClr>
                </a:solidFill>
                <a:latin typeface="Microsoft YaHei"/>
                <a:ea typeface="Microsoft YaHei"/>
                <a:cs typeface="Microsoft YaHei"/>
              </a:rPr>
              <a:t>良    </a:t>
            </a:r>
            <a:r>
              <a:rPr sz="1500" kern="0" spc="80" dirty="0">
                <a:solidFill>
                  <a:srgbClr val="000000">
                    <a:alpha val="100000"/>
                  </a:srgbClr>
                </a:solidFill>
                <a:latin typeface="Microsoft YaHei"/>
                <a:ea typeface="Microsoft YaHei"/>
                <a:cs typeface="Microsoft YaHei"/>
              </a:rPr>
              <a:t>之轨范。”——关注儿童身体</a:t>
            </a:r>
            <a:r>
              <a:rPr sz="1500" kern="0" spc="70" dirty="0">
                <a:solidFill>
                  <a:srgbClr val="000000">
                    <a:alpha val="100000"/>
                  </a:srgbClr>
                </a:solidFill>
                <a:latin typeface="Microsoft YaHei"/>
                <a:ea typeface="Microsoft YaHei"/>
                <a:cs typeface="Microsoft YaHei"/>
              </a:rPr>
              <a:t>与道德发展。</a:t>
            </a:r>
            <a:endParaRPr lang="Microsoft YaHei" altLang="Microsoft YaHei" sz="1500" dirty="0"/>
          </a:p>
          <a:p>
            <a:pPr marL="12700" indent="132079" algn="l" rtl="0" eaLnBrk="0">
              <a:lnSpc>
                <a:spcPct val="106000"/>
              </a:lnSpc>
              <a:spcBef>
                <a:spcPts val="49"/>
              </a:spcBef>
              <a:tabLst/>
            </a:pPr>
            <a:r>
              <a:rPr sz="1500" kern="0" spc="40" dirty="0">
                <a:solidFill>
                  <a:srgbClr val="000000">
                    <a:alpha val="100000"/>
                  </a:srgbClr>
                </a:solidFill>
                <a:latin typeface="Microsoft YaHei"/>
                <a:ea typeface="Microsoft YaHei"/>
                <a:cs typeface="Microsoft YaHei"/>
              </a:rPr>
              <a:t>（2）“保育教导儿</a:t>
            </a:r>
            <a:r>
              <a:rPr sz="1500" kern="0" spc="30" dirty="0">
                <a:solidFill>
                  <a:srgbClr val="000000">
                    <a:alpha val="100000"/>
                  </a:srgbClr>
                </a:solidFill>
                <a:latin typeface="Microsoft YaHei"/>
                <a:ea typeface="Microsoft YaHei"/>
                <a:cs typeface="Microsoft YaHei"/>
              </a:rPr>
              <a:t>童，当体察幼儿身体气力</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之所能为，心力知觉所能及，断不可强授以 </a:t>
            </a:r>
            <a:r>
              <a:rPr sz="1500" kern="0" spc="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难记难解之事，或使之疲乏过度之业。”—    </a:t>
            </a:r>
            <a:r>
              <a:rPr sz="1500" kern="0" spc="70" dirty="0">
                <a:solidFill>
                  <a:srgbClr val="000000">
                    <a:alpha val="100000"/>
                  </a:srgbClr>
                </a:solidFill>
                <a:latin typeface="Microsoft YaHei"/>
                <a:ea typeface="Microsoft YaHei"/>
                <a:cs typeface="Microsoft YaHei"/>
              </a:rPr>
              <a:t>—考虑儿童的身心发展水</a:t>
            </a:r>
            <a:r>
              <a:rPr sz="1500" kern="0" spc="60" dirty="0">
                <a:solidFill>
                  <a:srgbClr val="000000">
                    <a:alpha val="100000"/>
                  </a:srgbClr>
                </a:solidFill>
                <a:latin typeface="Microsoft YaHei"/>
                <a:ea typeface="Microsoft YaHei"/>
                <a:cs typeface="Microsoft YaHei"/>
              </a:rPr>
              <a:t>平。</a:t>
            </a:r>
            <a:endParaRPr lang="Microsoft YaHei" altLang="Microsoft YaHei" sz="1500" dirty="0"/>
          </a:p>
          <a:p>
            <a:pPr marL="15875" indent="128904" algn="l" rtl="0" eaLnBrk="0">
              <a:lnSpc>
                <a:spcPct val="107000"/>
              </a:lnSpc>
              <a:spcBef>
                <a:spcPts val="75"/>
              </a:spcBef>
              <a:tabLst/>
            </a:pPr>
            <a:r>
              <a:rPr sz="1500" kern="0" spc="40" dirty="0">
                <a:solidFill>
                  <a:srgbClr val="000000">
                    <a:alpha val="100000"/>
                  </a:srgbClr>
                </a:solidFill>
                <a:latin typeface="Microsoft YaHei"/>
                <a:ea typeface="Microsoft YaHei"/>
                <a:cs typeface="Microsoft YaHei"/>
              </a:rPr>
              <a:t>（3）“保育教导儿童，多</a:t>
            </a:r>
            <a:r>
              <a:rPr sz="1500" kern="0" spc="30" dirty="0">
                <a:solidFill>
                  <a:srgbClr val="000000">
                    <a:alpha val="100000"/>
                  </a:srgbClr>
                </a:solidFill>
                <a:latin typeface="Microsoft YaHei"/>
                <a:ea typeface="Microsoft YaHei"/>
                <a:cs typeface="Microsoft YaHei"/>
              </a:rPr>
              <a:t>留意儿童之性情及  </a:t>
            </a:r>
            <a:r>
              <a:rPr sz="1500" kern="0" spc="70" dirty="0">
                <a:solidFill>
                  <a:srgbClr val="000000">
                    <a:alpha val="100000"/>
                  </a:srgbClr>
                </a:solidFill>
                <a:latin typeface="Microsoft YaHei"/>
                <a:ea typeface="Microsoft YaHei"/>
                <a:cs typeface="Microsoft YaHei"/>
              </a:rPr>
              <a:t>行止仪容，使趋端正。”——注重</a:t>
            </a:r>
            <a:r>
              <a:rPr sz="1500" kern="0" spc="60" dirty="0">
                <a:solidFill>
                  <a:srgbClr val="000000">
                    <a:alpha val="100000"/>
                  </a:srgbClr>
                </a:solidFill>
                <a:latin typeface="Microsoft YaHei"/>
                <a:ea typeface="Microsoft YaHei"/>
                <a:cs typeface="Microsoft YaHei"/>
              </a:rPr>
              <a:t>礼仪教育。</a:t>
            </a:r>
            <a:r>
              <a:rPr sz="1500" kern="0" spc="-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（4）“儿童性情好模仿，务专意示以善良之  </a:t>
            </a:r>
            <a:r>
              <a:rPr sz="1500" kern="0" spc="30" dirty="0">
                <a:solidFill>
                  <a:srgbClr val="000000">
                    <a:alpha val="100000"/>
                  </a:srgbClr>
                </a:solidFill>
                <a:latin typeface="Microsoft YaHei"/>
                <a:ea typeface="Microsoft YaHei"/>
                <a:cs typeface="Microsoft YaHei"/>
              </a:rPr>
              <a:t>事物，使则效之孟母三迁即此义也</a:t>
            </a:r>
            <a:r>
              <a:rPr sz="1500" kern="0" spc="20" dirty="0">
                <a:solidFill>
                  <a:srgbClr val="000000">
                    <a:alpha val="100000"/>
                  </a:srgbClr>
                </a:solidFill>
                <a:latin typeface="Microsoft YaHei"/>
                <a:ea typeface="Microsoft YaHei"/>
                <a:cs typeface="Microsoft YaHei"/>
              </a:rPr>
              <a:t>。  ——注    </a:t>
            </a:r>
            <a:r>
              <a:rPr sz="1500" kern="0" spc="30" dirty="0">
                <a:solidFill>
                  <a:srgbClr val="000000">
                    <a:alpha val="100000"/>
                  </a:srgbClr>
                </a:solidFill>
                <a:latin typeface="Microsoft YaHei"/>
                <a:ea typeface="Microsoft YaHei"/>
                <a:cs typeface="Microsoft YaHei"/>
              </a:rPr>
              <a:t>重环境影响。</a:t>
            </a:r>
            <a:endParaRPr lang="Microsoft YaHei" altLang="Microsoft YaHei" sz="1500" dirty="0"/>
          </a:p>
        </p:txBody>
      </p:sp>
      <p:sp>
        <p:nvSpPr>
          <p:cNvPr id="1212" name="textbox 1212"/>
          <p:cNvSpPr/>
          <p:nvPr/>
        </p:nvSpPr>
        <p:spPr>
          <a:xfrm>
            <a:off x="372853" y="1750446"/>
            <a:ext cx="2456179" cy="3353434"/>
          </a:xfrm>
          <a:prstGeom prst="rect">
            <a:avLst/>
          </a:prstGeom>
        </p:spPr>
        <p:txBody>
          <a:bodyPr vert="horz" wrap="square" lIns="0" tIns="0" rIns="0" bIns="0"/>
          <a:lstStyle/>
          <a:p>
            <a:pPr algn="l" rtl="0" eaLnBrk="0">
              <a:lnSpc>
                <a:spcPct val="88395"/>
              </a:lnSpc>
              <a:tabLst/>
            </a:pPr>
            <a:endParaRPr lang="Arial" altLang="Arial" sz="100" dirty="0"/>
          </a:p>
          <a:p>
            <a:pPr marL="445769" algn="l" rtl="0" eaLnBrk="0">
              <a:lnSpc>
                <a:spcPct val="91000"/>
              </a:lnSpc>
              <a:tabLst/>
            </a:pPr>
            <a:r>
              <a:rPr sz="2000" b="1" kern="0" spc="-30" dirty="0">
                <a:solidFill>
                  <a:srgbClr val="FFFFFF">
                    <a:alpha val="100000"/>
                  </a:srgbClr>
                </a:solidFill>
                <a:latin typeface="Microsoft YaHei"/>
                <a:ea typeface="Microsoft YaHei"/>
                <a:cs typeface="Microsoft YaHei"/>
              </a:rPr>
              <a:t>1、蒙养家教合一</a:t>
            </a:r>
            <a:endParaRPr lang="Microsoft YaHei" altLang="Microsoft YaHei" sz="2000" dirty="0"/>
          </a:p>
          <a:p>
            <a:pPr algn="l" rtl="0" eaLnBrk="0">
              <a:lnSpc>
                <a:spcPct val="110000"/>
              </a:lnSpc>
              <a:tabLst/>
            </a:pPr>
            <a:endParaRPr lang="Arial" altLang="Arial" sz="1000" dirty="0"/>
          </a:p>
          <a:p>
            <a:pPr algn="l" rtl="0" eaLnBrk="0">
              <a:lnSpc>
                <a:spcPct val="110000"/>
              </a:lnSpc>
              <a:tabLst/>
            </a:pPr>
            <a:endParaRPr lang="Arial" altLang="Arial" sz="1000" dirty="0"/>
          </a:p>
          <a:p>
            <a:pPr marL="15875" indent="15875" algn="l" rtl="0" eaLnBrk="0">
              <a:lnSpc>
                <a:spcPct val="101000"/>
              </a:lnSpc>
              <a:spcBef>
                <a:spcPts val="460"/>
              </a:spcBef>
              <a:tabLst/>
            </a:pPr>
            <a:r>
              <a:rPr sz="1500" kern="0" spc="-30" dirty="0">
                <a:solidFill>
                  <a:srgbClr val="000000">
                    <a:alpha val="100000"/>
                  </a:srgbClr>
                </a:solidFill>
                <a:latin typeface="Microsoft YaHei"/>
                <a:ea typeface="Microsoft YaHei"/>
                <a:cs typeface="Microsoft YaHei"/>
              </a:rPr>
              <a:t>1、蒙养院的对象：</a:t>
            </a:r>
            <a:r>
              <a:rPr sz="1500" kern="0" spc="17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3岁以</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上至7岁之间儿童</a:t>
            </a:r>
            <a:endParaRPr lang="Microsoft YaHei" altLang="Microsoft YaHei" sz="1500" dirty="0"/>
          </a:p>
          <a:p>
            <a:pPr marL="22225" algn="l" rtl="0" eaLnBrk="0">
              <a:lnSpc>
                <a:spcPct val="96000"/>
              </a:lnSpc>
              <a:spcBef>
                <a:spcPts val="192"/>
              </a:spcBef>
              <a:tabLst/>
            </a:pPr>
            <a:r>
              <a:rPr sz="1500" kern="0" spc="80" dirty="0">
                <a:solidFill>
                  <a:srgbClr val="000000">
                    <a:alpha val="100000"/>
                  </a:srgbClr>
                </a:solidFill>
                <a:latin typeface="Microsoft YaHei"/>
                <a:ea typeface="Microsoft YaHei"/>
                <a:cs typeface="Microsoft YaHei"/>
              </a:rPr>
              <a:t>2、蒙养院的设置：设在</a:t>
            </a:r>
            <a:endParaRPr lang="Microsoft YaHei" altLang="Microsoft YaHei" sz="1500" dirty="0"/>
          </a:p>
          <a:p>
            <a:pPr marL="13334" indent="125095" algn="l" rtl="0" eaLnBrk="0">
              <a:lnSpc>
                <a:spcPct val="103000"/>
              </a:lnSpc>
              <a:spcBef>
                <a:spcPts val="198"/>
              </a:spcBef>
              <a:tabLst/>
            </a:pPr>
            <a:r>
              <a:rPr sz="1500" kern="0" spc="10" dirty="0">
                <a:solidFill>
                  <a:srgbClr val="000000">
                    <a:alpha val="100000"/>
                  </a:srgbClr>
                </a:solidFill>
                <a:latin typeface="Microsoft YaHei"/>
                <a:ea typeface="Microsoft YaHei"/>
                <a:cs typeface="Microsoft YaHei"/>
              </a:rPr>
              <a:t>“各省府厅州县以及极大市</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镇”的育婴堂和敬节堂内。</a:t>
            </a:r>
            <a:r>
              <a:rPr sz="1500" kern="0" spc="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3、蒙养院的师资：乳媪</a:t>
            </a:r>
            <a:r>
              <a:rPr sz="1500" kern="0" spc="50" dirty="0">
                <a:solidFill>
                  <a:srgbClr val="000000">
                    <a:alpha val="100000"/>
                  </a:srgbClr>
                </a:solidFill>
                <a:latin typeface="Microsoft YaHei"/>
                <a:ea typeface="Microsoft YaHei"/>
                <a:cs typeface="Microsoft YaHei"/>
              </a:rPr>
              <a:t>、</a:t>
            </a:r>
            <a:endParaRPr lang="Microsoft YaHei" altLang="Microsoft YaHei" sz="1500" dirty="0"/>
          </a:p>
          <a:p>
            <a:pPr marL="14604" algn="l" rtl="0" eaLnBrk="0">
              <a:lnSpc>
                <a:spcPct val="96000"/>
              </a:lnSpc>
              <a:spcBef>
                <a:spcPts val="191"/>
              </a:spcBef>
              <a:tabLst/>
            </a:pPr>
            <a:r>
              <a:rPr sz="1500" kern="0" spc="70" dirty="0">
                <a:solidFill>
                  <a:srgbClr val="000000">
                    <a:alpha val="100000"/>
                  </a:srgbClr>
                </a:solidFill>
                <a:latin typeface="Microsoft YaHei"/>
                <a:ea typeface="Microsoft YaHei"/>
                <a:cs typeface="Microsoft YaHei"/>
              </a:rPr>
              <a:t>节妇</a:t>
            </a:r>
            <a:endParaRPr lang="Microsoft YaHei" altLang="Microsoft YaHei" sz="1500" dirty="0"/>
          </a:p>
          <a:p>
            <a:pPr marL="12700" indent="-635" algn="l" rtl="0" eaLnBrk="0">
              <a:lnSpc>
                <a:spcPct val="104000"/>
              </a:lnSpc>
              <a:spcBef>
                <a:spcPts val="193"/>
              </a:spcBef>
              <a:tabLst/>
            </a:pPr>
            <a:r>
              <a:rPr sz="1500" kern="0" spc="70" dirty="0">
                <a:solidFill>
                  <a:srgbClr val="000000">
                    <a:alpha val="100000"/>
                  </a:srgbClr>
                </a:solidFill>
                <a:latin typeface="Microsoft YaHei"/>
                <a:ea typeface="Microsoft YaHei"/>
                <a:cs typeface="Microsoft YaHei"/>
              </a:rPr>
              <a:t>4、家庭教育：为保证家庭  </a:t>
            </a:r>
            <a:r>
              <a:rPr sz="1500" kern="0" spc="90" dirty="0">
                <a:solidFill>
                  <a:srgbClr val="000000">
                    <a:alpha val="100000"/>
                  </a:srgbClr>
                </a:solidFill>
                <a:latin typeface="Microsoft YaHei"/>
                <a:ea typeface="Microsoft YaHei"/>
                <a:cs typeface="Microsoft YaHei"/>
              </a:rPr>
              <a:t>教育质量——提高家庭教</a:t>
            </a:r>
            <a:r>
              <a:rPr sz="1500" kern="0" spc="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养者素质；供给教养儿童教</a:t>
            </a:r>
            <a:r>
              <a:rPr sz="1500" kern="0" spc="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材。</a:t>
            </a:r>
            <a:endParaRPr lang="Microsoft YaHei" altLang="Microsoft YaHei" sz="1500" dirty="0"/>
          </a:p>
        </p:txBody>
      </p:sp>
      <p:sp>
        <p:nvSpPr>
          <p:cNvPr id="1214" name="textbox 1214"/>
          <p:cNvSpPr/>
          <p:nvPr/>
        </p:nvSpPr>
        <p:spPr>
          <a:xfrm>
            <a:off x="1445765" y="550005"/>
            <a:ext cx="7235825" cy="985519"/>
          </a:xfrm>
          <a:prstGeom prst="rect">
            <a:avLst/>
          </a:prstGeom>
        </p:spPr>
        <p:txBody>
          <a:bodyPr vert="horz" wrap="square" lIns="0" tIns="0" rIns="0" bIns="0"/>
          <a:lstStyle/>
          <a:p>
            <a:pPr algn="l" rtl="0" eaLnBrk="0">
              <a:lnSpc>
                <a:spcPct val="87369"/>
              </a:lnSpc>
              <a:tabLst/>
            </a:pPr>
            <a:endParaRPr lang="Arial" altLang="Arial" sz="100" dirty="0"/>
          </a:p>
          <a:p>
            <a:pPr marL="101600" algn="l" rtl="0" eaLnBrk="0">
              <a:lnSpc>
                <a:spcPct val="91000"/>
              </a:lnSpc>
              <a:tabLst/>
            </a:pPr>
            <a:r>
              <a:rPr sz="2400" b="1" kern="0" spc="-10" dirty="0">
                <a:solidFill>
                  <a:srgbClr val="7F7F7F">
                    <a:alpha val="100000"/>
                  </a:srgbClr>
                </a:solidFill>
                <a:latin typeface="Microsoft YaHei"/>
                <a:ea typeface="Microsoft YaHei"/>
                <a:cs typeface="Microsoft YaHei"/>
              </a:rPr>
              <a:t>清末蒙养院制度的确立与实施</a:t>
            </a:r>
            <a:endParaRPr lang="Microsoft YaHei" altLang="Microsoft YaHei" sz="2400" dirty="0"/>
          </a:p>
          <a:p>
            <a:pPr algn="l" rtl="0" eaLnBrk="0">
              <a:lnSpc>
                <a:spcPct val="105000"/>
              </a:lnSpc>
              <a:tabLst/>
            </a:pPr>
            <a:endParaRPr lang="Arial" altLang="Arial" sz="1100" dirty="0"/>
          </a:p>
          <a:p>
            <a:pPr marL="944880" algn="l" rtl="0" eaLnBrk="0">
              <a:lnSpc>
                <a:spcPts val="2587"/>
              </a:lnSpc>
              <a:spcBef>
                <a:spcPts val="4"/>
              </a:spcBef>
              <a:tabLst>
                <a:tab pos="1129030" algn="l"/>
              </a:tabLst>
            </a:pPr>
            <a:r>
              <a:rPr sz="2000" kern="0" spc="0" dirty="0">
                <a:solidFill>
                  <a:srgbClr val="44546A">
                    <a:alpha val="100000"/>
                  </a:srgbClr>
                </a:solidFill>
                <a:latin typeface="Microsoft YaHei"/>
                <a:ea typeface="Microsoft YaHei"/>
                <a:cs typeface="Microsoft YaHei"/>
              </a:rPr>
              <a:t>	</a:t>
            </a:r>
            <a:r>
              <a:rPr sz="2000" kern="0" spc="-20" dirty="0">
                <a:solidFill>
                  <a:srgbClr val="44546A">
                    <a:alpha val="100000"/>
                  </a:srgbClr>
                </a:solidFill>
                <a:latin typeface="Microsoft YaHei"/>
                <a:ea typeface="Microsoft YaHei"/>
                <a:cs typeface="Microsoft YaHei"/>
              </a:rPr>
              <a:t>二、 《奏定蒙养院章程及家</a:t>
            </a:r>
            <a:r>
              <a:rPr sz="2000" kern="0" spc="-30" dirty="0">
                <a:solidFill>
                  <a:srgbClr val="44546A">
                    <a:alpha val="100000"/>
                  </a:srgbClr>
                </a:solidFill>
                <a:latin typeface="Microsoft YaHei"/>
                <a:ea typeface="Microsoft YaHei"/>
                <a:cs typeface="Microsoft YaHei"/>
              </a:rPr>
              <a:t>庭教育法章程》的基本内容</a:t>
            </a:r>
            <a:endParaRPr lang="Microsoft YaHei" altLang="Microsoft YaHei" sz="2000" dirty="0"/>
          </a:p>
        </p:txBody>
      </p:sp>
      <p:sp>
        <p:nvSpPr>
          <p:cNvPr id="121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218" name="textbox 1218"/>
          <p:cNvSpPr/>
          <p:nvPr/>
        </p:nvSpPr>
        <p:spPr>
          <a:xfrm>
            <a:off x="7710511" y="1757818"/>
            <a:ext cx="2131060" cy="2371089"/>
          </a:xfrm>
          <a:prstGeom prst="rect">
            <a:avLst/>
          </a:prstGeom>
        </p:spPr>
        <p:txBody>
          <a:bodyPr vert="horz" wrap="square" lIns="0" tIns="0" rIns="0" bIns="0"/>
          <a:lstStyle/>
          <a:p>
            <a:pPr algn="l" rtl="0" eaLnBrk="0">
              <a:lnSpc>
                <a:spcPct val="89641"/>
              </a:lnSpc>
              <a:tabLst/>
            </a:pPr>
            <a:endParaRPr lang="Arial" altLang="Arial" sz="100" dirty="0"/>
          </a:p>
          <a:p>
            <a:pPr marL="31115" algn="l" rtl="0" eaLnBrk="0">
              <a:lnSpc>
                <a:spcPct val="90000"/>
              </a:lnSpc>
              <a:tabLst/>
            </a:pPr>
            <a:r>
              <a:rPr sz="2000" b="1" kern="0" spc="-20" dirty="0">
                <a:solidFill>
                  <a:srgbClr val="FFFFFF">
                    <a:alpha val="100000"/>
                  </a:srgbClr>
                </a:solidFill>
                <a:latin typeface="Microsoft YaHei"/>
                <a:ea typeface="Microsoft YaHei"/>
                <a:cs typeface="Microsoft YaHei"/>
              </a:rPr>
              <a:t>3、屋场图书器具</a:t>
            </a:r>
            <a:endParaRPr lang="Microsoft YaHei" altLang="Microsoft YaHei" sz="2000" dirty="0"/>
          </a:p>
          <a:p>
            <a:pPr algn="l" rtl="0" eaLnBrk="0">
              <a:lnSpc>
                <a:spcPct val="108000"/>
              </a:lnSpc>
              <a:tabLst/>
            </a:pPr>
            <a:endParaRPr lang="Arial" altLang="Arial" sz="1000" dirty="0"/>
          </a:p>
          <a:p>
            <a:pPr algn="l" rtl="0" eaLnBrk="0">
              <a:lnSpc>
                <a:spcPct val="109000"/>
              </a:lnSpc>
              <a:tabLst/>
            </a:pPr>
            <a:endParaRPr lang="Arial" altLang="Arial" sz="1000" dirty="0"/>
          </a:p>
          <a:p>
            <a:pPr marL="12700" indent="20320" algn="l" rtl="0" eaLnBrk="0">
              <a:lnSpc>
                <a:spcPct val="103000"/>
              </a:lnSpc>
              <a:spcBef>
                <a:spcPts val="454"/>
              </a:spcBef>
              <a:tabLst/>
            </a:pPr>
            <a:r>
              <a:rPr sz="1500" kern="0" spc="70" dirty="0">
                <a:solidFill>
                  <a:srgbClr val="000000">
                    <a:alpha val="100000"/>
                  </a:srgbClr>
                </a:solidFill>
                <a:latin typeface="Microsoft YaHei"/>
                <a:ea typeface="Microsoft YaHei"/>
                <a:cs typeface="Microsoft YaHei"/>
              </a:rPr>
              <a:t>1、以平房为宜，应具</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备保育室、游戏室及</a:t>
            </a:r>
            <a:r>
              <a:rPr sz="1500" kern="0" spc="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其他。</a:t>
            </a:r>
            <a:endParaRPr lang="Microsoft YaHei" altLang="Microsoft YaHei" sz="1500" dirty="0"/>
          </a:p>
          <a:p>
            <a:pPr marL="14604" indent="8889" algn="l" rtl="0" eaLnBrk="0">
              <a:lnSpc>
                <a:spcPct val="102000"/>
              </a:lnSpc>
              <a:spcBef>
                <a:spcPts val="168"/>
              </a:spcBef>
              <a:tabLst/>
            </a:pPr>
            <a:r>
              <a:rPr sz="1500" kern="0" spc="10" dirty="0">
                <a:solidFill>
                  <a:srgbClr val="000000">
                    <a:alpha val="100000"/>
                  </a:srgbClr>
                </a:solidFill>
                <a:latin typeface="Microsoft YaHei"/>
                <a:ea typeface="Microsoft YaHei"/>
                <a:cs typeface="Microsoft YaHei"/>
              </a:rPr>
              <a:t>2、教学设备可简朴</a:t>
            </a:r>
            <a:r>
              <a:rPr sz="1500" kern="0" spc="0" dirty="0">
                <a:solidFill>
                  <a:srgbClr val="000000">
                    <a:alpha val="100000"/>
                  </a:srgbClr>
                </a:solidFill>
                <a:latin typeface="Microsoft YaHei"/>
                <a:ea typeface="Microsoft YaHei"/>
                <a:cs typeface="Microsoft YaHei"/>
              </a:rPr>
              <a:t>些，</a:t>
            </a:r>
            <a:r>
              <a:rPr sz="1500" kern="0" spc="-1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但不可全缺。</a:t>
            </a:r>
            <a:endParaRPr lang="Microsoft YaHei" altLang="Microsoft YaHei" sz="1500" dirty="0"/>
          </a:p>
          <a:p>
            <a:pPr marL="15240" indent="10160" algn="l" rtl="0" eaLnBrk="0">
              <a:lnSpc>
                <a:spcPct val="101000"/>
              </a:lnSpc>
              <a:spcBef>
                <a:spcPts val="204"/>
              </a:spcBef>
              <a:tabLst/>
            </a:pPr>
            <a:r>
              <a:rPr sz="1500" kern="0" spc="70" dirty="0">
                <a:solidFill>
                  <a:srgbClr val="000000">
                    <a:alpha val="100000"/>
                  </a:srgbClr>
                </a:solidFill>
                <a:latin typeface="Microsoft YaHei"/>
                <a:ea typeface="Microsoft YaHei"/>
                <a:cs typeface="Microsoft YaHei"/>
              </a:rPr>
              <a:t>3、卫生等设施，当仿</a:t>
            </a:r>
            <a:r>
              <a:rPr sz="1500" kern="0" spc="1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小学堂的规定。</a:t>
            </a:r>
            <a:endParaRPr lang="Microsoft YaHei" altLang="Microsoft YaHei" sz="1500" dirty="0"/>
          </a:p>
        </p:txBody>
      </p:sp>
      <p:sp>
        <p:nvSpPr>
          <p:cNvPr id="1220" name="textbox 1220"/>
          <p:cNvSpPr/>
          <p:nvPr/>
        </p:nvSpPr>
        <p:spPr>
          <a:xfrm>
            <a:off x="9995224" y="1765991"/>
            <a:ext cx="1962785" cy="1372235"/>
          </a:xfrm>
          <a:prstGeom prst="rect">
            <a:avLst/>
          </a:prstGeom>
        </p:spPr>
        <p:txBody>
          <a:bodyPr vert="horz" wrap="square" lIns="0" tIns="0" rIns="0" bIns="0"/>
          <a:lstStyle/>
          <a:p>
            <a:pPr algn="l" rtl="0" eaLnBrk="0">
              <a:lnSpc>
                <a:spcPct val="89641"/>
              </a:lnSpc>
              <a:tabLst/>
            </a:pPr>
            <a:endParaRPr lang="Arial" altLang="Arial" sz="100" dirty="0"/>
          </a:p>
          <a:p>
            <a:pPr marL="14604" algn="l" rtl="0" eaLnBrk="0">
              <a:lnSpc>
                <a:spcPct val="90000"/>
              </a:lnSpc>
              <a:tabLst/>
            </a:pPr>
            <a:r>
              <a:rPr sz="2000" b="1" kern="0" spc="-10" dirty="0">
                <a:solidFill>
                  <a:srgbClr val="FFFFFF">
                    <a:alpha val="100000"/>
                  </a:srgbClr>
                </a:solidFill>
                <a:latin typeface="Microsoft YaHei"/>
                <a:ea typeface="Microsoft YaHei"/>
                <a:cs typeface="Microsoft YaHei"/>
              </a:rPr>
              <a:t>4、屋场图书器具</a:t>
            </a:r>
            <a:endParaRPr lang="Microsoft YaHei" altLang="Microsoft YaHei" sz="2000" dirty="0"/>
          </a:p>
          <a:p>
            <a:pPr algn="l" rtl="0" eaLnBrk="0">
              <a:lnSpc>
                <a:spcPct val="100000"/>
              </a:lnSpc>
              <a:tabLst/>
            </a:pPr>
            <a:endParaRPr lang="Arial" altLang="Arial" sz="1000" dirty="0"/>
          </a:p>
          <a:p>
            <a:pPr algn="l" rtl="0" eaLnBrk="0">
              <a:lnSpc>
                <a:spcPct val="101000"/>
              </a:lnSpc>
              <a:tabLst/>
            </a:pPr>
            <a:endParaRPr lang="Arial" altLang="Arial" sz="1000" dirty="0"/>
          </a:p>
          <a:p>
            <a:pPr algn="l" rtl="0" eaLnBrk="0">
              <a:lnSpc>
                <a:spcPct val="128000"/>
              </a:lnSpc>
              <a:tabLst/>
            </a:pPr>
            <a:endParaRPr lang="Arial" altLang="Arial" sz="300" dirty="0"/>
          </a:p>
          <a:p>
            <a:pPr marL="12700" indent="2540" algn="l" rtl="0" eaLnBrk="0">
              <a:lnSpc>
                <a:spcPct val="103000"/>
              </a:lnSpc>
              <a:spcBef>
                <a:spcPts val="1"/>
              </a:spcBef>
              <a:tabLst/>
            </a:pPr>
            <a:r>
              <a:rPr sz="1500" kern="0" spc="90" dirty="0">
                <a:solidFill>
                  <a:srgbClr val="44546A">
                    <a:alpha val="100000"/>
                  </a:srgbClr>
                </a:solidFill>
                <a:latin typeface="Microsoft YaHei"/>
                <a:ea typeface="Microsoft YaHei"/>
                <a:cs typeface="Microsoft YaHei"/>
              </a:rPr>
              <a:t>设院懂一人，并酌设</a:t>
            </a:r>
            <a:r>
              <a:rPr sz="1500" kern="0" spc="0" dirty="0">
                <a:solidFill>
                  <a:srgbClr val="44546A">
                    <a:alpha val="100000"/>
                  </a:srgbClr>
                </a:solidFill>
                <a:latin typeface="Microsoft YaHei"/>
                <a:ea typeface="Microsoft YaHei"/>
                <a:cs typeface="Microsoft YaHei"/>
              </a:rPr>
              <a:t>   </a:t>
            </a:r>
            <a:r>
              <a:rPr sz="1500" kern="0" spc="90" dirty="0">
                <a:solidFill>
                  <a:srgbClr val="44546A">
                    <a:alpha val="100000"/>
                  </a:srgbClr>
                </a:solidFill>
                <a:latin typeface="Microsoft YaHei"/>
                <a:ea typeface="Microsoft YaHei"/>
                <a:cs typeface="Microsoft YaHei"/>
              </a:rPr>
              <a:t>司事，需报本地学务</a:t>
            </a:r>
            <a:r>
              <a:rPr sz="1500" kern="0" spc="0" dirty="0">
                <a:solidFill>
                  <a:srgbClr val="44546A">
                    <a:alpha val="100000"/>
                  </a:srgbClr>
                </a:solidFill>
                <a:latin typeface="Microsoft YaHei"/>
                <a:ea typeface="Microsoft YaHei"/>
                <a:cs typeface="Microsoft YaHei"/>
              </a:rPr>
              <a:t>   </a:t>
            </a:r>
            <a:r>
              <a:rPr sz="1500" kern="0" spc="50" dirty="0">
                <a:solidFill>
                  <a:srgbClr val="44546A">
                    <a:alpha val="100000"/>
                  </a:srgbClr>
                </a:solidFill>
                <a:latin typeface="Microsoft YaHei"/>
                <a:ea typeface="Microsoft YaHei"/>
                <a:cs typeface="Microsoft YaHei"/>
              </a:rPr>
              <a:t>处以便检查、考核。</a:t>
            </a:r>
            <a:endParaRPr lang="Microsoft YaHei" altLang="Microsoft YaHei" sz="1500" dirty="0"/>
          </a:p>
        </p:txBody>
      </p:sp>
      <p:sp>
        <p:nvSpPr>
          <p:cNvPr id="1222" name="textbox 122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122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60" name="group 160"/>
          <p:cNvGrpSpPr/>
          <p:nvPr/>
        </p:nvGrpSpPr>
        <p:grpSpPr>
          <a:xfrm rot="21600000">
            <a:off x="1584025" y="181482"/>
            <a:ext cx="2424919" cy="199231"/>
            <a:chOff x="0" y="0"/>
            <a:chExt cx="2424919" cy="199231"/>
          </a:xfrm>
        </p:grpSpPr>
        <p:pic>
          <p:nvPicPr>
            <p:cNvPr id="1226" name="picture 1226"/>
            <p:cNvPicPr>
              <a:picLocks noChangeAspect="1"/>
            </p:cNvPicPr>
            <p:nvPr/>
          </p:nvPicPr>
          <p:blipFill>
            <a:blip r:embed="rId4"/>
            <a:stretch>
              <a:fillRect/>
            </a:stretch>
          </p:blipFill>
          <p:spPr>
            <a:xfrm rot="21600000">
              <a:off x="13273" y="11350"/>
              <a:ext cx="2411645" cy="187880"/>
            </a:xfrm>
            <a:prstGeom prst="rect">
              <a:avLst/>
            </a:prstGeom>
          </p:spPr>
        </p:pic>
        <p:sp>
          <p:nvSpPr>
            <p:cNvPr id="1228" name="textbox 1228"/>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2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2" name="picture 1232"/>
          <p:cNvPicPr>
            <a:picLocks noChangeAspect="1"/>
          </p:cNvPicPr>
          <p:nvPr/>
        </p:nvPicPr>
        <p:blipFill>
          <a:blip r:embed="rId2"/>
          <a:stretch>
            <a:fillRect/>
          </a:stretch>
        </p:blipFill>
        <p:spPr>
          <a:xfrm rot="21600000">
            <a:off x="0" y="0"/>
            <a:ext cx="12192000" cy="6858000"/>
          </a:xfrm>
          <a:prstGeom prst="rect">
            <a:avLst/>
          </a:prstGeom>
        </p:spPr>
      </p:pic>
      <p:sp>
        <p:nvSpPr>
          <p:cNvPr id="12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236" name="textbox 1236"/>
          <p:cNvSpPr/>
          <p:nvPr/>
        </p:nvSpPr>
        <p:spPr>
          <a:xfrm>
            <a:off x="1445765" y="550005"/>
            <a:ext cx="7235825" cy="985519"/>
          </a:xfrm>
          <a:prstGeom prst="rect">
            <a:avLst/>
          </a:prstGeom>
        </p:spPr>
        <p:txBody>
          <a:bodyPr vert="horz" wrap="square" lIns="0" tIns="0" rIns="0" bIns="0"/>
          <a:lstStyle/>
          <a:p>
            <a:pPr algn="l" rtl="0" eaLnBrk="0">
              <a:lnSpc>
                <a:spcPct val="87369"/>
              </a:lnSpc>
              <a:tabLst/>
            </a:pPr>
            <a:endParaRPr lang="Arial" altLang="Arial" sz="100" dirty="0"/>
          </a:p>
          <a:p>
            <a:pPr marL="101600" algn="l" rtl="0" eaLnBrk="0">
              <a:lnSpc>
                <a:spcPct val="91000"/>
              </a:lnSpc>
              <a:tabLst/>
            </a:pPr>
            <a:r>
              <a:rPr sz="2400" b="1" kern="0" spc="-10" dirty="0">
                <a:solidFill>
                  <a:srgbClr val="7F7F7F">
                    <a:alpha val="100000"/>
                  </a:srgbClr>
                </a:solidFill>
                <a:latin typeface="Microsoft YaHei"/>
                <a:ea typeface="Microsoft YaHei"/>
                <a:cs typeface="Microsoft YaHei"/>
              </a:rPr>
              <a:t>清末蒙养院制度的确立与实施</a:t>
            </a:r>
            <a:endParaRPr lang="Microsoft YaHei" altLang="Microsoft YaHei" sz="2400" dirty="0"/>
          </a:p>
          <a:p>
            <a:pPr algn="l" rtl="0" eaLnBrk="0">
              <a:lnSpc>
                <a:spcPct val="105000"/>
              </a:lnSpc>
              <a:tabLst/>
            </a:pPr>
            <a:endParaRPr lang="Arial" altLang="Arial" sz="1100" dirty="0"/>
          </a:p>
          <a:p>
            <a:pPr marL="944880" algn="l" rtl="0" eaLnBrk="0">
              <a:lnSpc>
                <a:spcPts val="2587"/>
              </a:lnSpc>
              <a:spcBef>
                <a:spcPts val="4"/>
              </a:spcBef>
              <a:tabLst>
                <a:tab pos="1129030" algn="l"/>
              </a:tabLst>
            </a:pPr>
            <a:r>
              <a:rPr sz="2000" kern="0" spc="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二、 《奏定蒙养院章程及家</a:t>
            </a:r>
            <a:r>
              <a:rPr sz="2000" kern="0" spc="-30" dirty="0">
                <a:solidFill>
                  <a:srgbClr val="000000">
                    <a:alpha val="100000"/>
                  </a:srgbClr>
                </a:solidFill>
                <a:latin typeface="Microsoft YaHei"/>
                <a:ea typeface="Microsoft YaHei"/>
                <a:cs typeface="Microsoft YaHei"/>
              </a:rPr>
              <a:t>庭教育法章程》的基本内容</a:t>
            </a:r>
            <a:endParaRPr lang="Microsoft YaHei" altLang="Microsoft YaHei" sz="2000" dirty="0"/>
          </a:p>
        </p:txBody>
      </p:sp>
      <p:sp>
        <p:nvSpPr>
          <p:cNvPr id="123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62" name="group 162"/>
          <p:cNvGrpSpPr/>
          <p:nvPr/>
        </p:nvGrpSpPr>
        <p:grpSpPr>
          <a:xfrm rot="21600000">
            <a:off x="22810" y="30747"/>
            <a:ext cx="1312240" cy="1312240"/>
            <a:chOff x="0" y="0"/>
            <a:chExt cx="1312240" cy="1312240"/>
          </a:xfrm>
        </p:grpSpPr>
        <p:sp>
          <p:nvSpPr>
            <p:cNvPr id="1240" name="path"/>
            <p:cNvSpPr/>
            <p:nvPr/>
          </p:nvSpPr>
          <p:spPr>
            <a:xfrm>
              <a:off x="0" y="0"/>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242" name="textbox 1242"/>
            <p:cNvSpPr/>
            <p:nvPr/>
          </p:nvSpPr>
          <p:spPr>
            <a:xfrm>
              <a:off x="-12700" y="-12700"/>
              <a:ext cx="1337944" cy="1452244"/>
            </a:xfrm>
            <a:prstGeom prst="rect">
              <a:avLst/>
            </a:prstGeom>
          </p:spPr>
          <p:txBody>
            <a:bodyPr vert="horz" wrap="square" lIns="0" tIns="0" rIns="0" bIns="0"/>
            <a:lstStyle/>
            <a:p>
              <a:pPr algn="l" rtl="0" eaLnBrk="0">
                <a:lnSpc>
                  <a:spcPct val="136000"/>
                </a:lnSpc>
                <a:tabLst/>
              </a:pPr>
              <a:endParaRPr lang="Arial" altLang="Arial" sz="1000" dirty="0"/>
            </a:p>
            <a:p>
              <a:pPr algn="l" rtl="0" eaLnBrk="0">
                <a:lnSpc>
                  <a:spcPct val="136000"/>
                </a:lnSpc>
                <a:tabLst/>
              </a:pPr>
              <a:endParaRPr lang="Arial" altLang="Arial" sz="1000" dirty="0"/>
            </a:p>
            <a:p>
              <a:pPr algn="l" rtl="0" eaLnBrk="0">
                <a:lnSpc>
                  <a:spcPct val="8527"/>
                </a:lnSpc>
                <a:tabLst/>
              </a:pPr>
              <a:endParaRPr lang="Arial" altLang="Arial" sz="100" dirty="0"/>
            </a:p>
            <a:p>
              <a:pPr marL="349884"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grpSp>
      <p:sp>
        <p:nvSpPr>
          <p:cNvPr id="1244" name="textbox 1244"/>
          <p:cNvSpPr/>
          <p:nvPr/>
        </p:nvSpPr>
        <p:spPr>
          <a:xfrm>
            <a:off x="1368399" y="2081590"/>
            <a:ext cx="2415539" cy="274954"/>
          </a:xfrm>
          <a:prstGeom prst="rect">
            <a:avLst/>
          </a:prstGeom>
        </p:spPr>
        <p:txBody>
          <a:bodyPr vert="horz" wrap="square" lIns="0" tIns="0" rIns="0" bIns="0"/>
          <a:lstStyle/>
          <a:p>
            <a:pPr algn="l" rtl="0" eaLnBrk="0">
              <a:lnSpc>
                <a:spcPct val="80258"/>
              </a:lnSpc>
              <a:tabLst/>
            </a:pPr>
            <a:endParaRPr lang="Arial" altLang="Arial" sz="100" dirty="0"/>
          </a:p>
          <a:p>
            <a:pPr algn="r" rtl="0" eaLnBrk="0">
              <a:lnSpc>
                <a:spcPct val="91000"/>
              </a:lnSpc>
              <a:tabLst/>
            </a:pPr>
            <a:r>
              <a:rPr sz="1800" kern="0" spc="-90" dirty="0">
                <a:solidFill>
                  <a:srgbClr val="000000">
                    <a:alpha val="100000"/>
                  </a:srgbClr>
                </a:solidFill>
                <a:latin typeface="Microsoft YaHei"/>
                <a:ea typeface="Microsoft YaHei"/>
                <a:cs typeface="Microsoft YaHei"/>
              </a:rPr>
              <a:t>思考：如何评价蒙养院？</a:t>
            </a:r>
            <a:endParaRPr lang="Microsoft YaHei" altLang="Microsoft YaHei" sz="1800" dirty="0"/>
          </a:p>
        </p:txBody>
      </p:sp>
      <p:grpSp>
        <p:nvGrpSpPr>
          <p:cNvPr id="164" name="group 164"/>
          <p:cNvGrpSpPr/>
          <p:nvPr/>
        </p:nvGrpSpPr>
        <p:grpSpPr>
          <a:xfrm rot="21600000">
            <a:off x="1584025" y="181482"/>
            <a:ext cx="2477942" cy="199231"/>
            <a:chOff x="0" y="0"/>
            <a:chExt cx="2477942" cy="199231"/>
          </a:xfrm>
        </p:grpSpPr>
        <p:pic>
          <p:nvPicPr>
            <p:cNvPr id="1246" name="picture 1246"/>
            <p:cNvPicPr>
              <a:picLocks noChangeAspect="1"/>
            </p:cNvPicPr>
            <p:nvPr/>
          </p:nvPicPr>
          <p:blipFill>
            <a:blip r:embed="rId3"/>
            <a:stretch>
              <a:fillRect/>
            </a:stretch>
          </p:blipFill>
          <p:spPr>
            <a:xfrm rot="21600000">
              <a:off x="13273" y="11350"/>
              <a:ext cx="2464668" cy="187880"/>
            </a:xfrm>
            <a:prstGeom prst="rect">
              <a:avLst/>
            </a:prstGeom>
          </p:spPr>
        </p:pic>
        <p:sp>
          <p:nvSpPr>
            <p:cNvPr id="1248" name="textbox 1248"/>
            <p:cNvSpPr/>
            <p:nvPr/>
          </p:nvSpPr>
          <p:spPr>
            <a:xfrm>
              <a:off x="-12700" y="-12700"/>
              <a:ext cx="250380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250" name="path"/>
          <p:cNvSpPr/>
          <p:nvPr/>
        </p:nvSpPr>
        <p:spPr>
          <a:xfrm>
            <a:off x="452553" y="1849627"/>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25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254"/>
          <p:cNvPicPr>
            <a:picLocks noChangeAspect="1"/>
          </p:cNvPicPr>
          <p:nvPr/>
        </p:nvPicPr>
        <p:blipFill>
          <a:blip r:embed="rId2"/>
          <a:stretch>
            <a:fillRect/>
          </a:stretch>
        </p:blipFill>
        <p:spPr>
          <a:xfrm rot="21600000">
            <a:off x="0" y="0"/>
            <a:ext cx="12192000" cy="6858000"/>
          </a:xfrm>
          <a:prstGeom prst="rect">
            <a:avLst/>
          </a:prstGeom>
        </p:spPr>
      </p:pic>
      <p:sp>
        <p:nvSpPr>
          <p:cNvPr id="125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1258" name="picture 1258"/>
          <p:cNvPicPr>
            <a:picLocks noChangeAspect="1"/>
          </p:cNvPicPr>
          <p:nvPr/>
        </p:nvPicPr>
        <p:blipFill>
          <a:blip r:embed="rId3"/>
          <a:stretch>
            <a:fillRect/>
          </a:stretch>
        </p:blipFill>
        <p:spPr>
          <a:xfrm rot="21600000">
            <a:off x="1758695" y="2095500"/>
            <a:ext cx="8624315" cy="4407407"/>
          </a:xfrm>
          <a:prstGeom prst="rect">
            <a:avLst/>
          </a:prstGeom>
        </p:spPr>
      </p:pic>
      <p:sp>
        <p:nvSpPr>
          <p:cNvPr id="1260" name="textbox 1260"/>
          <p:cNvSpPr/>
          <p:nvPr/>
        </p:nvSpPr>
        <p:spPr>
          <a:xfrm>
            <a:off x="7016972" y="2568363"/>
            <a:ext cx="1530985" cy="3716020"/>
          </a:xfrm>
          <a:prstGeom prst="rect">
            <a:avLst/>
          </a:prstGeom>
        </p:spPr>
        <p:txBody>
          <a:bodyPr vert="horz" wrap="square" lIns="0" tIns="0" rIns="0" bIns="0"/>
          <a:lstStyle/>
          <a:p>
            <a:pPr algn="l" rtl="0" eaLnBrk="0">
              <a:lnSpc>
                <a:spcPct val="75969"/>
              </a:lnSpc>
              <a:tabLst/>
            </a:pPr>
            <a:endParaRPr lang="Arial" altLang="Arial" sz="100" dirty="0"/>
          </a:p>
          <a:p>
            <a:pPr marL="18415" indent="82550" algn="l" rtl="0" eaLnBrk="0">
              <a:lnSpc>
                <a:spcPct val="109000"/>
              </a:lnSpc>
              <a:tabLst/>
            </a:pPr>
            <a:r>
              <a:rPr sz="1400" b="1" kern="0" spc="-90" dirty="0">
                <a:solidFill>
                  <a:srgbClr val="007A77">
                    <a:alpha val="100000"/>
                  </a:srgbClr>
                </a:solidFill>
                <a:latin typeface="Microsoft YaHei"/>
                <a:ea typeface="Microsoft YaHei"/>
                <a:cs typeface="Microsoft YaHei"/>
              </a:rPr>
              <a:t>《湖北幼稚园开办</a:t>
            </a:r>
            <a:r>
              <a:rPr sz="1400" b="1" kern="0" spc="2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章程》</a:t>
            </a:r>
            <a:endParaRPr lang="Microsoft YaHei" altLang="Microsoft YaHei" sz="1400" dirty="0"/>
          </a:p>
          <a:p>
            <a:pPr marL="16509" indent="5080" algn="l" rtl="0" eaLnBrk="0">
              <a:lnSpc>
                <a:spcPct val="98000"/>
              </a:lnSpc>
              <a:spcBef>
                <a:spcPts val="19"/>
              </a:spcBef>
              <a:tabLst/>
            </a:pPr>
            <a:r>
              <a:rPr sz="1400" b="1" kern="0" spc="-10" dirty="0">
                <a:solidFill>
                  <a:srgbClr val="007A77">
                    <a:alpha val="100000"/>
                  </a:srgbClr>
                </a:solidFill>
                <a:latin typeface="Microsoft YaHei"/>
                <a:ea typeface="Microsoft YaHei"/>
                <a:cs typeface="Microsoft YaHei"/>
              </a:rPr>
              <a:t>室内有开诱室、训  </a:t>
            </a:r>
            <a:r>
              <a:rPr sz="1400" b="1" kern="0" spc="-10" dirty="0">
                <a:solidFill>
                  <a:srgbClr val="007A77">
                    <a:alpha val="100000"/>
                  </a:srgbClr>
                </a:solidFill>
                <a:latin typeface="Microsoft YaHei"/>
                <a:ea typeface="Microsoft YaHei"/>
                <a:cs typeface="Microsoft YaHei"/>
              </a:rPr>
              <a:t>话室、游戏室、图  </a:t>
            </a:r>
            <a:r>
              <a:rPr sz="1400" b="1" kern="0" spc="-10" dirty="0">
                <a:solidFill>
                  <a:srgbClr val="007A77">
                    <a:alpha val="100000"/>
                  </a:srgbClr>
                </a:solidFill>
                <a:latin typeface="Microsoft YaHei"/>
                <a:ea typeface="Microsoft YaHei"/>
                <a:cs typeface="Microsoft YaHei"/>
              </a:rPr>
              <a:t>书玩具室；室外游  </a:t>
            </a:r>
            <a:r>
              <a:rPr sz="1400" b="1" kern="0" spc="-10" dirty="0">
                <a:solidFill>
                  <a:srgbClr val="007A77">
                    <a:alpha val="100000"/>
                  </a:srgbClr>
                </a:solidFill>
                <a:latin typeface="Microsoft YaHei"/>
                <a:ea typeface="Microsoft YaHei"/>
                <a:cs typeface="Microsoft YaHei"/>
              </a:rPr>
              <a:t>戏场、游戏山、游  </a:t>
            </a:r>
            <a:r>
              <a:rPr sz="1400" b="1" kern="0" spc="-60" dirty="0">
                <a:solidFill>
                  <a:srgbClr val="007A77">
                    <a:alpha val="100000"/>
                  </a:srgbClr>
                </a:solidFill>
                <a:latin typeface="Microsoft YaHei"/>
                <a:ea typeface="Microsoft YaHei"/>
                <a:cs typeface="Microsoft YaHei"/>
              </a:rPr>
              <a:t>戏亭。</a:t>
            </a:r>
            <a:endParaRPr lang="Microsoft YaHei" altLang="Microsoft YaHei" sz="1400" dirty="0"/>
          </a:p>
          <a:p>
            <a:pPr marL="246379" indent="83185" algn="l" rtl="0" eaLnBrk="0">
              <a:lnSpc>
                <a:spcPct val="109000"/>
              </a:lnSpc>
              <a:spcBef>
                <a:spcPts val="1585"/>
              </a:spcBef>
              <a:tabLst/>
            </a:pPr>
            <a:r>
              <a:rPr sz="1400" b="1" kern="0" spc="-100" dirty="0">
                <a:solidFill>
                  <a:srgbClr val="007A77">
                    <a:alpha val="100000"/>
                  </a:srgbClr>
                </a:solidFill>
                <a:latin typeface="Microsoft YaHei"/>
                <a:ea typeface="Microsoft YaHei"/>
                <a:cs typeface="Microsoft YaHei"/>
              </a:rPr>
              <a:t>《湖南蒙养院教</a:t>
            </a:r>
            <a:r>
              <a:rPr sz="1400" b="1" kern="0" spc="30" dirty="0">
                <a:solidFill>
                  <a:srgbClr val="007A77">
                    <a:alpha val="100000"/>
                  </a:srgbClr>
                </a:solidFill>
                <a:latin typeface="Microsoft YaHei"/>
                <a:ea typeface="Microsoft YaHei"/>
                <a:cs typeface="Microsoft YaHei"/>
              </a:rPr>
              <a:t> </a:t>
            </a:r>
            <a:r>
              <a:rPr sz="1400" b="1" kern="0" spc="0" dirty="0">
                <a:solidFill>
                  <a:srgbClr val="007A77">
                    <a:alpha val="100000"/>
                  </a:srgbClr>
                </a:solidFill>
                <a:latin typeface="Microsoft YaHei"/>
                <a:ea typeface="Microsoft YaHei"/>
                <a:cs typeface="Microsoft YaHei"/>
              </a:rPr>
              <a:t>课说略》</a:t>
            </a:r>
            <a:endParaRPr lang="Microsoft YaHei" altLang="Microsoft YaHei" sz="1400" dirty="0"/>
          </a:p>
          <a:p>
            <a:pPr marL="245745" indent="635" algn="l" rtl="0" eaLnBrk="0">
              <a:lnSpc>
                <a:spcPct val="95000"/>
              </a:lnSpc>
              <a:spcBef>
                <a:spcPts val="16"/>
              </a:spcBef>
              <a:tabLst/>
            </a:pPr>
            <a:r>
              <a:rPr sz="1400" b="1" kern="0" spc="-10" dirty="0">
                <a:solidFill>
                  <a:srgbClr val="007A77">
                    <a:alpha val="100000"/>
                  </a:srgbClr>
                </a:solidFill>
                <a:latin typeface="Microsoft YaHei"/>
                <a:ea typeface="Microsoft YaHei"/>
                <a:cs typeface="Microsoft YaHei"/>
              </a:rPr>
              <a:t>单独设院，后迁 </a:t>
            </a:r>
            <a:r>
              <a:rPr sz="1400" b="1" kern="0" spc="-40" dirty="0">
                <a:solidFill>
                  <a:srgbClr val="007A77">
                    <a:alpha val="100000"/>
                  </a:srgbClr>
                </a:solidFill>
                <a:latin typeface="Microsoft YaHei"/>
                <a:ea typeface="Microsoft YaHei"/>
                <a:cs typeface="Microsoft YaHei"/>
              </a:rPr>
              <a:t>址，租用民房。</a:t>
            </a:r>
            <a:endParaRPr lang="Microsoft YaHei" altLang="Microsoft YaHei" sz="1400" dirty="0"/>
          </a:p>
          <a:p>
            <a:pPr algn="l" rtl="0" eaLnBrk="0">
              <a:lnSpc>
                <a:spcPct val="141000"/>
              </a:lnSpc>
              <a:tabLst/>
            </a:pPr>
            <a:endParaRPr lang="Arial" altLang="Arial" sz="1000" dirty="0"/>
          </a:p>
          <a:p>
            <a:pPr algn="l" rtl="0" eaLnBrk="0">
              <a:lnSpc>
                <a:spcPct val="117000"/>
              </a:lnSpc>
              <a:tabLst/>
            </a:pPr>
            <a:endParaRPr lang="Arial" altLang="Arial" sz="300" dirty="0"/>
          </a:p>
          <a:p>
            <a:pPr marL="93344" algn="l" rtl="0" eaLnBrk="0">
              <a:lnSpc>
                <a:spcPct val="98000"/>
              </a:lnSpc>
              <a:spcBef>
                <a:spcPts val="2"/>
              </a:spcBef>
              <a:tabLst/>
            </a:pPr>
            <a:r>
              <a:rPr sz="1400" b="1" kern="0" spc="0" dirty="0">
                <a:solidFill>
                  <a:srgbClr val="007A77">
                    <a:alpha val="100000"/>
                  </a:srgbClr>
                </a:solidFill>
                <a:latin typeface="Microsoft YaHei"/>
                <a:ea typeface="Microsoft YaHei"/>
                <a:cs typeface="Microsoft YaHei"/>
              </a:rPr>
              <a:t>设有一所高大活动</a:t>
            </a:r>
            <a:r>
              <a:rPr sz="1400" b="1" kern="0" spc="-10" dirty="0">
                <a:solidFill>
                  <a:srgbClr val="007A77">
                    <a:alpha val="100000"/>
                  </a:srgbClr>
                </a:solidFill>
                <a:latin typeface="Microsoft YaHei"/>
                <a:ea typeface="Microsoft YaHei"/>
                <a:cs typeface="Microsoft YaHei"/>
              </a:rPr>
              <a:t> </a:t>
            </a:r>
            <a:r>
              <a:rPr sz="1400" b="1" kern="0" spc="-100" dirty="0">
                <a:solidFill>
                  <a:srgbClr val="007A77">
                    <a:alpha val="100000"/>
                  </a:srgbClr>
                </a:solidFill>
                <a:latin typeface="Microsoft YaHei"/>
                <a:ea typeface="Microsoft YaHei"/>
                <a:cs typeface="Microsoft YaHei"/>
              </a:rPr>
              <a:t>室、</a:t>
            </a:r>
            <a:r>
              <a:rPr sz="1400" b="1" kern="0" spc="130" dirty="0">
                <a:solidFill>
                  <a:srgbClr val="007A77">
                    <a:alpha val="100000"/>
                  </a:srgbClr>
                </a:solidFill>
                <a:latin typeface="Microsoft YaHei"/>
                <a:ea typeface="Microsoft YaHei"/>
                <a:cs typeface="Microsoft YaHei"/>
              </a:rPr>
              <a:t> </a:t>
            </a:r>
            <a:r>
              <a:rPr sz="1400" b="1" kern="0" spc="-100" dirty="0">
                <a:solidFill>
                  <a:srgbClr val="007A77">
                    <a:alpha val="100000"/>
                  </a:srgbClr>
                </a:solidFill>
                <a:latin typeface="Microsoft YaHei"/>
                <a:ea typeface="Microsoft YaHei"/>
                <a:cs typeface="Microsoft YaHei"/>
              </a:rPr>
              <a:t>一间休息室，</a:t>
            </a:r>
            <a:r>
              <a:rPr sz="1400" b="1" kern="0" spc="0" dirty="0">
                <a:solidFill>
                  <a:srgbClr val="007A77">
                    <a:alpha val="100000"/>
                  </a:srgbClr>
                </a:solidFill>
                <a:latin typeface="Microsoft YaHei"/>
                <a:ea typeface="Microsoft YaHei"/>
                <a:cs typeface="Microsoft YaHei"/>
              </a:rPr>
              <a:t>  </a:t>
            </a:r>
            <a:r>
              <a:rPr sz="1400" b="1" kern="0" spc="-40" dirty="0">
                <a:solidFill>
                  <a:srgbClr val="007A77">
                    <a:alpha val="100000"/>
                  </a:srgbClr>
                </a:solidFill>
                <a:latin typeface="Microsoft YaHei"/>
                <a:ea typeface="Microsoft YaHei"/>
                <a:cs typeface="Microsoft YaHei"/>
              </a:rPr>
              <a:t>室外有健身器械，</a:t>
            </a:r>
            <a:r>
              <a:rPr sz="1400" b="1" kern="0" spc="3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玩具设备较简单</a:t>
            </a:r>
            <a:endParaRPr lang="Microsoft YaHei" altLang="Microsoft YaHei" sz="1400" dirty="0"/>
          </a:p>
        </p:txBody>
      </p:sp>
      <p:sp>
        <p:nvSpPr>
          <p:cNvPr id="1262" name="textbox 1262"/>
          <p:cNvSpPr/>
          <p:nvPr/>
        </p:nvSpPr>
        <p:spPr>
          <a:xfrm>
            <a:off x="2562557" y="1059980"/>
            <a:ext cx="6118859" cy="87820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2587"/>
              </a:lnSpc>
              <a:tabLst/>
            </a:pPr>
            <a:r>
              <a:rPr sz="2000" kern="0" spc="-20" dirty="0">
                <a:solidFill>
                  <a:srgbClr val="000000">
                    <a:alpha val="100000"/>
                  </a:srgbClr>
                </a:solidFill>
                <a:latin typeface="Microsoft YaHei"/>
                <a:ea typeface="Microsoft YaHei"/>
                <a:cs typeface="Microsoft YaHei"/>
              </a:rPr>
              <a:t>二、 《奏定蒙养院章程及</a:t>
            </a:r>
            <a:r>
              <a:rPr sz="2000" kern="0" spc="-30" dirty="0">
                <a:solidFill>
                  <a:srgbClr val="000000">
                    <a:alpha val="100000"/>
                  </a:srgbClr>
                </a:solidFill>
                <a:latin typeface="Microsoft YaHei"/>
                <a:ea typeface="Microsoft YaHei"/>
                <a:cs typeface="Microsoft YaHei"/>
              </a:rPr>
              <a:t>家庭教育法章程》的基本内容</a:t>
            </a:r>
            <a:endParaRPr lang="Microsoft YaHei" altLang="Microsoft YaHei" sz="2000" dirty="0"/>
          </a:p>
          <a:p>
            <a:pPr marL="2150110" algn="l" rtl="0" eaLnBrk="0">
              <a:lnSpc>
                <a:spcPts val="4126"/>
              </a:lnSpc>
              <a:tabLst/>
            </a:pPr>
            <a:r>
              <a:rPr sz="2000" kern="0" spc="-10" dirty="0">
                <a:solidFill>
                  <a:srgbClr val="000000">
                    <a:alpha val="100000"/>
                  </a:srgbClr>
                </a:solidFill>
                <a:latin typeface="Microsoft YaHei"/>
                <a:ea typeface="Microsoft YaHei"/>
                <a:cs typeface="Microsoft YaHei"/>
              </a:rPr>
              <a:t>几所典型的蒙养院</a:t>
            </a:r>
            <a:endParaRPr lang="Microsoft YaHei" altLang="Microsoft YaHei" sz="2000" dirty="0"/>
          </a:p>
        </p:txBody>
      </p:sp>
      <p:sp>
        <p:nvSpPr>
          <p:cNvPr id="1264" name="textbox 1264"/>
          <p:cNvSpPr/>
          <p:nvPr/>
        </p:nvSpPr>
        <p:spPr>
          <a:xfrm>
            <a:off x="5420693" y="4376744"/>
            <a:ext cx="1416685" cy="1531619"/>
          </a:xfrm>
          <a:prstGeom prst="rect">
            <a:avLst/>
          </a:prstGeom>
        </p:spPr>
        <p:txBody>
          <a:bodyPr vert="horz" wrap="square" lIns="0" tIns="0" rIns="0" bIns="0"/>
          <a:lstStyle/>
          <a:p>
            <a:pPr algn="l" rtl="0" eaLnBrk="0">
              <a:lnSpc>
                <a:spcPct val="97811"/>
              </a:lnSpc>
              <a:tabLst/>
            </a:pPr>
            <a:endParaRPr lang="Arial" altLang="Arial" sz="100" dirty="0"/>
          </a:p>
          <a:p>
            <a:pPr marL="13334" algn="l" rtl="0" eaLnBrk="0">
              <a:lnSpc>
                <a:spcPct val="99000"/>
              </a:lnSpc>
              <a:tabLst/>
            </a:pPr>
            <a:r>
              <a:rPr sz="1300" b="1" kern="0" spc="-40" dirty="0">
                <a:solidFill>
                  <a:srgbClr val="007A77">
                    <a:alpha val="100000"/>
                  </a:srgbClr>
                </a:solidFill>
                <a:latin typeface="Microsoft YaHei"/>
                <a:ea typeface="Microsoft YaHei"/>
                <a:cs typeface="Microsoft YaHei"/>
              </a:rPr>
              <a:t>谈话、行仪、</a:t>
            </a:r>
            <a:r>
              <a:rPr sz="1300" b="1" kern="0" spc="90" dirty="0">
                <a:solidFill>
                  <a:srgbClr val="007A77">
                    <a:alpha val="100000"/>
                  </a:srgbClr>
                </a:solidFill>
                <a:latin typeface="Microsoft YaHei"/>
                <a:ea typeface="Microsoft YaHei"/>
                <a:cs typeface="Microsoft YaHei"/>
              </a:rPr>
              <a:t>  </a:t>
            </a:r>
            <a:r>
              <a:rPr sz="1300" b="1" u="sng" kern="0" spc="-40" dirty="0">
                <a:solidFill>
                  <a:srgbClr val="000000">
                    <a:alpha val="100000"/>
                  </a:srgbClr>
                </a:solidFill>
                <a:latin typeface="Microsoft YaHei"/>
                <a:ea typeface="Microsoft YaHei"/>
                <a:cs typeface="Microsoft YaHei"/>
              </a:rPr>
              <a:t>读</a:t>
            </a:r>
            <a:r>
              <a:rPr sz="1300" b="1" kern="0" spc="0" dirty="0">
                <a:solidFill>
                  <a:srgbClr val="000000">
                    <a:alpha val="100000"/>
                  </a:srgbClr>
                </a:solidFill>
                <a:latin typeface="Microsoft YaHei"/>
                <a:ea typeface="Microsoft YaHei"/>
                <a:cs typeface="Microsoft YaHei"/>
              </a:rPr>
              <a:t>    </a:t>
            </a:r>
            <a:r>
              <a:rPr sz="1400" b="1" u="sng" kern="0" spc="-30" dirty="0">
                <a:solidFill>
                  <a:srgbClr val="000000">
                    <a:alpha val="100000"/>
                  </a:srgbClr>
                </a:solidFill>
                <a:latin typeface="Microsoft YaHei"/>
                <a:ea typeface="Microsoft YaHei"/>
                <a:cs typeface="Microsoft YaHei"/>
              </a:rPr>
              <a:t>方、数方、</a:t>
            </a:r>
            <a:r>
              <a:rPr sz="1400" b="1" kern="0" spc="-30" dirty="0">
                <a:solidFill>
                  <a:srgbClr val="007A77">
                    <a:alpha val="100000"/>
                  </a:srgbClr>
                </a:solidFill>
                <a:latin typeface="Microsoft YaHei"/>
                <a:ea typeface="Microsoft YaHei"/>
                <a:cs typeface="Microsoft YaHei"/>
              </a:rPr>
              <a:t>手技、</a:t>
            </a:r>
            <a:r>
              <a:rPr sz="1400" b="1" kern="0" spc="6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乐歌、游戏</a:t>
            </a:r>
            <a:endParaRPr lang="Microsoft YaHei" altLang="Microsoft YaHei" sz="1400" dirty="0"/>
          </a:p>
          <a:p>
            <a:pPr algn="l" rtl="0" eaLnBrk="0">
              <a:lnSpc>
                <a:spcPct val="135000"/>
              </a:lnSpc>
              <a:tabLst/>
            </a:pPr>
            <a:endParaRPr lang="Arial" altLang="Arial" sz="1000" dirty="0"/>
          </a:p>
          <a:p>
            <a:pPr algn="l" rtl="0" eaLnBrk="0">
              <a:lnSpc>
                <a:spcPct val="136000"/>
              </a:lnSpc>
              <a:tabLst/>
            </a:pPr>
            <a:endParaRPr lang="Arial" altLang="Arial" sz="1000" dirty="0"/>
          </a:p>
          <a:p>
            <a:pPr algn="l" rtl="0" eaLnBrk="0">
              <a:lnSpc>
                <a:spcPct val="118000"/>
              </a:lnSpc>
              <a:tabLst/>
            </a:pPr>
            <a:endParaRPr lang="Arial" altLang="Arial" sz="300" dirty="0"/>
          </a:p>
          <a:p>
            <a:pPr marL="12700" indent="1270" algn="l" rtl="0" eaLnBrk="0">
              <a:lnSpc>
                <a:spcPct val="95000"/>
              </a:lnSpc>
              <a:spcBef>
                <a:spcPts val="1"/>
              </a:spcBef>
              <a:tabLst/>
            </a:pPr>
            <a:r>
              <a:rPr sz="1400" b="1" kern="0" spc="-10" dirty="0">
                <a:solidFill>
                  <a:srgbClr val="007A77">
                    <a:alpha val="100000"/>
                  </a:srgbClr>
                </a:solidFill>
                <a:latin typeface="Microsoft YaHei"/>
                <a:ea typeface="Microsoft YaHei"/>
                <a:cs typeface="Microsoft YaHei"/>
              </a:rPr>
              <a:t>手工、唱歌、游</a:t>
            </a:r>
            <a:r>
              <a:rPr sz="1400" b="1" kern="0" spc="10" dirty="0">
                <a:solidFill>
                  <a:srgbClr val="007A77">
                    <a:alpha val="100000"/>
                  </a:srgbClr>
                </a:solidFill>
                <a:latin typeface="Microsoft YaHei"/>
                <a:ea typeface="Microsoft YaHei"/>
                <a:cs typeface="Microsoft YaHei"/>
              </a:rPr>
              <a:t>    </a:t>
            </a:r>
            <a:r>
              <a:rPr sz="1400" b="1" kern="0" spc="-130" dirty="0">
                <a:solidFill>
                  <a:srgbClr val="007A77">
                    <a:alpha val="100000"/>
                  </a:srgbClr>
                </a:solidFill>
                <a:latin typeface="Microsoft YaHei"/>
                <a:ea typeface="Microsoft YaHei"/>
                <a:cs typeface="Microsoft YaHei"/>
              </a:rPr>
              <a:t>戏、</a:t>
            </a:r>
            <a:r>
              <a:rPr sz="1400" b="1" kern="0" spc="100" dirty="0">
                <a:solidFill>
                  <a:srgbClr val="007A77">
                    <a:alpha val="100000"/>
                  </a:srgbClr>
                </a:solidFill>
                <a:latin typeface="Microsoft YaHei"/>
                <a:ea typeface="Microsoft YaHei"/>
                <a:cs typeface="Microsoft YaHei"/>
              </a:rPr>
              <a:t> </a:t>
            </a:r>
            <a:r>
              <a:rPr sz="1400" b="1" u="sng" kern="0" spc="-130" dirty="0">
                <a:solidFill>
                  <a:srgbClr val="000000">
                    <a:alpha val="100000"/>
                  </a:srgbClr>
                </a:solidFill>
                <a:latin typeface="Microsoft YaHei"/>
                <a:ea typeface="Microsoft YaHei"/>
                <a:cs typeface="Microsoft YaHei"/>
              </a:rPr>
              <a:t>故事</a:t>
            </a:r>
            <a:endParaRPr lang="Microsoft YaHei" altLang="Microsoft YaHei" sz="1400" dirty="0"/>
          </a:p>
        </p:txBody>
      </p:sp>
      <p:sp>
        <p:nvSpPr>
          <p:cNvPr id="1266" name="textbox 126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126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270" name="textbox 1270"/>
          <p:cNvSpPr/>
          <p:nvPr/>
        </p:nvSpPr>
        <p:spPr>
          <a:xfrm>
            <a:off x="3668629" y="2605094"/>
            <a:ext cx="1238250" cy="1073150"/>
          </a:xfrm>
          <a:prstGeom prst="rect">
            <a:avLst/>
          </a:prstGeom>
        </p:spPr>
        <p:txBody>
          <a:bodyPr vert="horz" wrap="square" lIns="0" tIns="0" rIns="0" bIns="0"/>
          <a:lstStyle/>
          <a:p>
            <a:pPr algn="l" rtl="0" eaLnBrk="0">
              <a:lnSpc>
                <a:spcPct val="98271"/>
              </a:lnSpc>
              <a:tabLst/>
            </a:pPr>
            <a:endParaRPr lang="Arial" altLang="Arial" sz="100" dirty="0"/>
          </a:p>
          <a:p>
            <a:pPr marL="12700" indent="1905" algn="l" rtl="0" eaLnBrk="0">
              <a:lnSpc>
                <a:spcPct val="98000"/>
              </a:lnSpc>
              <a:tabLst/>
            </a:pPr>
            <a:r>
              <a:rPr sz="1400" b="1" kern="0" spc="-10" dirty="0">
                <a:solidFill>
                  <a:srgbClr val="007A77">
                    <a:alpha val="100000"/>
                  </a:srgbClr>
                </a:solidFill>
                <a:latin typeface="Microsoft YaHei"/>
                <a:ea typeface="Microsoft YaHei"/>
                <a:cs typeface="Microsoft YaHei"/>
              </a:rPr>
              <a:t>专辅小儿自然</a:t>
            </a:r>
            <a:r>
              <a:rPr sz="1400" b="1" kern="0" spc="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之能、开导事</a:t>
            </a:r>
            <a:r>
              <a:rPr sz="1400" b="1" kern="0" spc="10" dirty="0">
                <a:solidFill>
                  <a:srgbClr val="007A77">
                    <a:alpha val="100000"/>
                  </a:srgbClr>
                </a:solidFill>
                <a:latin typeface="Microsoft YaHei"/>
                <a:ea typeface="Microsoft YaHei"/>
                <a:cs typeface="Microsoft YaHei"/>
              </a:rPr>
              <a:t>    </a:t>
            </a:r>
            <a:r>
              <a:rPr sz="1400" b="1" kern="0" spc="-100" dirty="0">
                <a:solidFill>
                  <a:srgbClr val="007A77">
                    <a:alpha val="100000"/>
                  </a:srgbClr>
                </a:solidFill>
                <a:latin typeface="Microsoft YaHei"/>
                <a:ea typeface="Microsoft YaHei"/>
                <a:cs typeface="Microsoft YaHei"/>
              </a:rPr>
              <a:t>理、涵养德性，</a:t>
            </a:r>
            <a:r>
              <a:rPr sz="1400" b="1" kern="0" spc="2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以备小学堂之</a:t>
            </a:r>
            <a:r>
              <a:rPr sz="1400" b="1" kern="0" spc="10" dirty="0">
                <a:solidFill>
                  <a:srgbClr val="007A77">
                    <a:alpha val="100000"/>
                  </a:srgbClr>
                </a:solidFill>
                <a:latin typeface="Microsoft YaHei"/>
                <a:ea typeface="Microsoft YaHei"/>
                <a:cs typeface="Microsoft YaHei"/>
              </a:rPr>
              <a:t>    </a:t>
            </a:r>
            <a:r>
              <a:rPr sz="1400" b="1" kern="0" spc="-70" dirty="0">
                <a:solidFill>
                  <a:srgbClr val="007A77">
                    <a:alpha val="100000"/>
                  </a:srgbClr>
                </a:solidFill>
                <a:latin typeface="Microsoft YaHei"/>
                <a:ea typeface="Microsoft YaHei"/>
                <a:cs typeface="Microsoft YaHei"/>
              </a:rPr>
              <a:t>基础。</a:t>
            </a:r>
            <a:endParaRPr lang="Microsoft YaHei" altLang="Microsoft YaHei" sz="1400" dirty="0"/>
          </a:p>
        </p:txBody>
      </p:sp>
      <p:sp>
        <p:nvSpPr>
          <p:cNvPr id="1272" name="textbox 1272"/>
          <p:cNvSpPr/>
          <p:nvPr/>
        </p:nvSpPr>
        <p:spPr>
          <a:xfrm>
            <a:off x="1534980" y="550005"/>
            <a:ext cx="3983990" cy="359409"/>
          </a:xfrm>
          <a:prstGeom prst="rect">
            <a:avLst/>
          </a:prstGeom>
        </p:spPr>
        <p:txBody>
          <a:bodyPr vert="horz" wrap="square" lIns="0" tIns="0" rIns="0" bIns="0"/>
          <a:lstStyle/>
          <a:p>
            <a:pPr algn="l" rtl="0" eaLnBrk="0">
              <a:lnSpc>
                <a:spcPct val="87369"/>
              </a:lnSpc>
              <a:tabLst/>
            </a:pPr>
            <a:endParaRPr lang="Arial" altLang="Arial" sz="100" dirty="0"/>
          </a:p>
          <a:p>
            <a:pPr marL="12700" algn="l" rtl="0" eaLnBrk="0">
              <a:lnSpc>
                <a:spcPct val="91000"/>
              </a:lnSpc>
              <a:tabLst/>
            </a:pPr>
            <a:r>
              <a:rPr sz="2400" b="1" kern="0" spc="-10" dirty="0">
                <a:solidFill>
                  <a:srgbClr val="7F7F7F">
                    <a:alpha val="100000"/>
                  </a:srgbClr>
                </a:solidFill>
                <a:latin typeface="Microsoft YaHei"/>
                <a:ea typeface="Microsoft YaHei"/>
                <a:cs typeface="Microsoft YaHei"/>
              </a:rPr>
              <a:t>清末蒙养院制度的确立与实施</a:t>
            </a:r>
            <a:endParaRPr lang="Microsoft YaHei" altLang="Microsoft YaHei" sz="2400" dirty="0"/>
          </a:p>
        </p:txBody>
      </p:sp>
      <p:sp>
        <p:nvSpPr>
          <p:cNvPr id="1274" name="textbox 1274"/>
          <p:cNvSpPr/>
          <p:nvPr/>
        </p:nvSpPr>
        <p:spPr>
          <a:xfrm>
            <a:off x="8925107" y="5405596"/>
            <a:ext cx="1416685" cy="859789"/>
          </a:xfrm>
          <a:prstGeom prst="rect">
            <a:avLst/>
          </a:prstGeom>
        </p:spPr>
        <p:txBody>
          <a:bodyPr vert="horz" wrap="square" lIns="0" tIns="0" rIns="0" bIns="0"/>
          <a:lstStyle/>
          <a:p>
            <a:pPr algn="l" rtl="0" eaLnBrk="0">
              <a:lnSpc>
                <a:spcPct val="69526"/>
              </a:lnSpc>
              <a:tabLst/>
            </a:pPr>
            <a:endParaRPr lang="Arial" altLang="Arial" sz="100" dirty="0"/>
          </a:p>
          <a:p>
            <a:pPr marL="15875" indent="-3175" algn="l" rtl="0" eaLnBrk="0">
              <a:lnSpc>
                <a:spcPct val="98000"/>
              </a:lnSpc>
              <a:tabLst/>
            </a:pPr>
            <a:r>
              <a:rPr sz="1400" b="1" kern="0" spc="-20" dirty="0">
                <a:solidFill>
                  <a:srgbClr val="007A77">
                    <a:alpha val="100000"/>
                  </a:srgbClr>
                </a:solidFill>
                <a:latin typeface="Microsoft YaHei"/>
                <a:ea typeface="Microsoft YaHei"/>
                <a:cs typeface="Microsoft YaHei"/>
              </a:rPr>
              <a:t>创办保姆讲习所，</a:t>
            </a:r>
            <a:r>
              <a:rPr sz="1400" b="1" kern="0" spc="-1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学员毕业后成为</a:t>
            </a:r>
            <a:r>
              <a:rPr sz="1400" b="1" kern="0" spc="1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中国第一批幼教</a:t>
            </a:r>
            <a:r>
              <a:rPr sz="1400" b="1" kern="0" spc="10" dirty="0">
                <a:solidFill>
                  <a:srgbClr val="007A77">
                    <a:alpha val="100000"/>
                  </a:srgbClr>
                </a:solidFill>
                <a:latin typeface="Microsoft YaHei"/>
                <a:ea typeface="Microsoft YaHei"/>
                <a:cs typeface="Microsoft YaHei"/>
              </a:rPr>
              <a:t>    </a:t>
            </a:r>
            <a:r>
              <a:rPr sz="1400" b="1" kern="0" spc="-60" dirty="0">
                <a:solidFill>
                  <a:srgbClr val="007A77">
                    <a:alpha val="100000"/>
                  </a:srgbClr>
                </a:solidFill>
                <a:latin typeface="Microsoft YaHei"/>
                <a:ea typeface="Microsoft YaHei"/>
                <a:cs typeface="Microsoft YaHei"/>
              </a:rPr>
              <a:t>工作者。</a:t>
            </a:r>
            <a:endParaRPr lang="Microsoft YaHei" altLang="Microsoft YaHei" sz="1400" dirty="0"/>
          </a:p>
        </p:txBody>
      </p:sp>
      <p:sp>
        <p:nvSpPr>
          <p:cNvPr id="1276" name="textbox 1276"/>
          <p:cNvSpPr/>
          <p:nvPr/>
        </p:nvSpPr>
        <p:spPr>
          <a:xfrm>
            <a:off x="5344546" y="2833685"/>
            <a:ext cx="1272539" cy="860425"/>
          </a:xfrm>
          <a:prstGeom prst="rect">
            <a:avLst/>
          </a:prstGeom>
        </p:spPr>
        <p:txBody>
          <a:bodyPr vert="horz" wrap="square" lIns="0" tIns="0" rIns="0" bIns="0"/>
          <a:lstStyle/>
          <a:p>
            <a:pPr algn="l" rtl="0" eaLnBrk="0">
              <a:lnSpc>
                <a:spcPct val="71895"/>
              </a:lnSpc>
              <a:tabLst/>
            </a:pPr>
            <a:endParaRPr lang="Arial" altLang="Arial" sz="100" dirty="0"/>
          </a:p>
          <a:p>
            <a:pPr marL="12700" indent="635" algn="l" rtl="0" eaLnBrk="0">
              <a:lnSpc>
                <a:spcPct val="98000"/>
              </a:lnSpc>
              <a:tabLst/>
            </a:pPr>
            <a:r>
              <a:rPr sz="1400" b="1" kern="0" spc="-10" dirty="0">
                <a:solidFill>
                  <a:srgbClr val="007A77">
                    <a:alpha val="100000"/>
                  </a:srgbClr>
                </a:solidFill>
                <a:latin typeface="Microsoft YaHei"/>
                <a:ea typeface="Microsoft YaHei"/>
                <a:cs typeface="Microsoft YaHei"/>
              </a:rPr>
              <a:t>行议、训话、幼</a:t>
            </a:r>
            <a:r>
              <a:rPr sz="1400" b="1" kern="0" spc="60" dirty="0">
                <a:solidFill>
                  <a:srgbClr val="007A77">
                    <a:alpha val="100000"/>
                  </a:srgbClr>
                </a:solidFill>
                <a:latin typeface="Microsoft YaHei"/>
                <a:ea typeface="Microsoft YaHei"/>
                <a:cs typeface="Microsoft YaHei"/>
              </a:rPr>
              <a:t> </a:t>
            </a:r>
            <a:r>
              <a:rPr sz="1400" b="1" kern="0" spc="-40" dirty="0">
                <a:solidFill>
                  <a:srgbClr val="007A77">
                    <a:alpha val="100000"/>
                  </a:srgbClr>
                </a:solidFill>
                <a:latin typeface="Microsoft YaHei"/>
                <a:ea typeface="Microsoft YaHei"/>
                <a:cs typeface="Microsoft YaHei"/>
              </a:rPr>
              <a:t>稚园语、日语、</a:t>
            </a:r>
            <a:r>
              <a:rPr sz="1400" b="1" kern="0" spc="10" dirty="0">
                <a:solidFill>
                  <a:srgbClr val="007A77">
                    <a:alpha val="100000"/>
                  </a:srgbClr>
                </a:solidFill>
                <a:latin typeface="Microsoft YaHei"/>
                <a:ea typeface="Microsoft YaHei"/>
                <a:cs typeface="Microsoft YaHei"/>
              </a:rPr>
              <a:t>  </a:t>
            </a:r>
            <a:r>
              <a:rPr sz="1400" b="1" kern="0" spc="0" dirty="0">
                <a:solidFill>
                  <a:srgbClr val="007A77">
                    <a:alpha val="100000"/>
                  </a:srgbClr>
                </a:solidFill>
                <a:latin typeface="Microsoft YaHei"/>
                <a:ea typeface="Microsoft YaHei"/>
                <a:cs typeface="Microsoft YaHei"/>
              </a:rPr>
              <a:t>手技、唱歌、游 </a:t>
            </a:r>
            <a:r>
              <a:rPr sz="1400" b="1" kern="0" spc="-10" dirty="0">
                <a:solidFill>
                  <a:srgbClr val="007A77">
                    <a:alpha val="100000"/>
                  </a:srgbClr>
                </a:solidFill>
                <a:latin typeface="Microsoft YaHei"/>
                <a:ea typeface="Microsoft YaHei"/>
                <a:cs typeface="Microsoft YaHei"/>
              </a:rPr>
              <a:t>戏</a:t>
            </a:r>
            <a:endParaRPr lang="Microsoft YaHei" altLang="Microsoft YaHei" sz="1400" dirty="0"/>
          </a:p>
        </p:txBody>
      </p:sp>
      <p:sp>
        <p:nvSpPr>
          <p:cNvPr id="1278" name="textbox 1278"/>
          <p:cNvSpPr/>
          <p:nvPr/>
        </p:nvSpPr>
        <p:spPr>
          <a:xfrm>
            <a:off x="8926575" y="2835112"/>
            <a:ext cx="1060450" cy="646430"/>
          </a:xfrm>
          <a:prstGeom prst="rect">
            <a:avLst/>
          </a:prstGeom>
        </p:spPr>
        <p:txBody>
          <a:bodyPr vert="horz" wrap="square" lIns="0" tIns="0" rIns="0" bIns="0"/>
          <a:lstStyle/>
          <a:p>
            <a:pPr algn="l" rtl="0" eaLnBrk="0">
              <a:lnSpc>
                <a:spcPct val="80808"/>
              </a:lnSpc>
              <a:tabLst/>
            </a:pPr>
            <a:endParaRPr lang="Arial" altLang="Arial" sz="100" dirty="0"/>
          </a:p>
          <a:p>
            <a:pPr marL="12700" indent="8254" algn="l" rtl="0" eaLnBrk="0">
              <a:lnSpc>
                <a:spcPct val="97000"/>
              </a:lnSpc>
              <a:tabLst/>
            </a:pPr>
            <a:r>
              <a:rPr sz="1400" b="1" kern="0" spc="-100" dirty="0">
                <a:solidFill>
                  <a:srgbClr val="007A77">
                    <a:alpha val="100000"/>
                  </a:srgbClr>
                </a:solidFill>
                <a:latin typeface="Microsoft YaHei"/>
                <a:ea typeface="Microsoft YaHei"/>
                <a:cs typeface="Microsoft YaHei"/>
              </a:rPr>
              <a:t>附设保育科，</a:t>
            </a:r>
            <a:r>
              <a:rPr sz="1400" b="1" kern="0" spc="2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练习保育方</a:t>
            </a:r>
            <a:r>
              <a:rPr sz="1400" b="1" kern="0" spc="0" dirty="0">
                <a:solidFill>
                  <a:srgbClr val="007A77">
                    <a:alpha val="100000"/>
                  </a:srgbClr>
                </a:solidFill>
                <a:latin typeface="Microsoft YaHei"/>
                <a:ea typeface="Microsoft YaHei"/>
                <a:cs typeface="Microsoft YaHei"/>
              </a:rPr>
              <a:t>    </a:t>
            </a:r>
            <a:r>
              <a:rPr sz="1400" b="1" kern="0" spc="-70" dirty="0">
                <a:solidFill>
                  <a:srgbClr val="007A77">
                    <a:alpha val="100000"/>
                  </a:srgbClr>
                </a:solidFill>
                <a:latin typeface="Microsoft YaHei"/>
                <a:ea typeface="Microsoft YaHei"/>
                <a:cs typeface="Microsoft YaHei"/>
              </a:rPr>
              <a:t>法。</a:t>
            </a:r>
            <a:endParaRPr lang="Microsoft YaHei" altLang="Microsoft YaHei" sz="1400" dirty="0"/>
          </a:p>
        </p:txBody>
      </p:sp>
      <p:grpSp>
        <p:nvGrpSpPr>
          <p:cNvPr id="166" name="group 166"/>
          <p:cNvGrpSpPr/>
          <p:nvPr/>
        </p:nvGrpSpPr>
        <p:grpSpPr>
          <a:xfrm rot="21600000">
            <a:off x="1584025" y="181482"/>
            <a:ext cx="2477942" cy="199231"/>
            <a:chOff x="0" y="0"/>
            <a:chExt cx="2477942" cy="199231"/>
          </a:xfrm>
        </p:grpSpPr>
        <p:pic>
          <p:nvPicPr>
            <p:cNvPr id="1280" name="picture 1280"/>
            <p:cNvPicPr>
              <a:picLocks noChangeAspect="1"/>
            </p:cNvPicPr>
            <p:nvPr/>
          </p:nvPicPr>
          <p:blipFill>
            <a:blip r:embed="rId4"/>
            <a:stretch>
              <a:fillRect/>
            </a:stretch>
          </p:blipFill>
          <p:spPr>
            <a:xfrm rot="21600000">
              <a:off x="13273" y="11350"/>
              <a:ext cx="2464668" cy="187880"/>
            </a:xfrm>
            <a:prstGeom prst="rect">
              <a:avLst/>
            </a:prstGeom>
          </p:spPr>
        </p:pic>
        <p:sp>
          <p:nvSpPr>
            <p:cNvPr id="1282" name="textbox 1282"/>
            <p:cNvSpPr/>
            <p:nvPr/>
          </p:nvSpPr>
          <p:spPr>
            <a:xfrm>
              <a:off x="-12700" y="-12700"/>
              <a:ext cx="250380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284" name="textbox 1284"/>
          <p:cNvSpPr/>
          <p:nvPr/>
        </p:nvSpPr>
        <p:spPr>
          <a:xfrm>
            <a:off x="3668986" y="4472336"/>
            <a:ext cx="1271269" cy="433705"/>
          </a:xfrm>
          <a:prstGeom prst="rect">
            <a:avLst/>
          </a:prstGeom>
        </p:spPr>
        <p:txBody>
          <a:bodyPr vert="horz" wrap="square" lIns="0" tIns="0" rIns="0" bIns="0"/>
          <a:lstStyle/>
          <a:p>
            <a:pPr algn="l" rtl="0" eaLnBrk="0">
              <a:lnSpc>
                <a:spcPct val="74253"/>
              </a:lnSpc>
              <a:tabLst/>
            </a:pPr>
            <a:endParaRPr lang="Arial" altLang="Arial" sz="100" dirty="0"/>
          </a:p>
          <a:p>
            <a:pPr marL="12700" algn="l" rtl="0" eaLnBrk="0">
              <a:lnSpc>
                <a:spcPct val="96000"/>
              </a:lnSpc>
              <a:tabLst/>
            </a:pPr>
            <a:r>
              <a:rPr sz="1400" b="1" kern="0" spc="-10" dirty="0">
                <a:solidFill>
                  <a:srgbClr val="007A77">
                    <a:alpha val="100000"/>
                  </a:srgbClr>
                </a:solidFill>
                <a:latin typeface="Microsoft YaHei"/>
                <a:ea typeface="Microsoft YaHei"/>
                <a:cs typeface="Microsoft YaHei"/>
              </a:rPr>
              <a:t>培养儿童德智体</a:t>
            </a:r>
            <a:r>
              <a:rPr sz="1400" b="1" kern="0" spc="6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美之始基</a:t>
            </a:r>
            <a:endParaRPr lang="Microsoft YaHei" altLang="Microsoft YaHei" sz="1400" dirty="0"/>
          </a:p>
        </p:txBody>
      </p:sp>
      <p:sp>
        <p:nvSpPr>
          <p:cNvPr id="128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288" name="textbox 1288"/>
          <p:cNvSpPr/>
          <p:nvPr/>
        </p:nvSpPr>
        <p:spPr>
          <a:xfrm>
            <a:off x="3821521" y="5500887"/>
            <a:ext cx="1092835" cy="433069"/>
          </a:xfrm>
          <a:prstGeom prst="rect">
            <a:avLst/>
          </a:prstGeom>
        </p:spPr>
        <p:txBody>
          <a:bodyPr vert="horz" wrap="square" lIns="0" tIns="0" rIns="0" bIns="0"/>
          <a:lstStyle/>
          <a:p>
            <a:pPr algn="l" rtl="0" eaLnBrk="0">
              <a:lnSpc>
                <a:spcPct val="96617"/>
              </a:lnSpc>
              <a:tabLst/>
            </a:pPr>
            <a:endParaRPr lang="Arial" altLang="Arial" sz="100" dirty="0"/>
          </a:p>
          <a:p>
            <a:pPr marL="13970" indent="-1905" algn="l" rtl="0" eaLnBrk="0">
              <a:lnSpc>
                <a:spcPct val="95000"/>
              </a:lnSpc>
              <a:tabLst/>
            </a:pPr>
            <a:r>
              <a:rPr sz="1400" b="1" kern="0" spc="-10" dirty="0">
                <a:solidFill>
                  <a:srgbClr val="007A77">
                    <a:alpha val="100000"/>
                  </a:srgbClr>
                </a:solidFill>
                <a:latin typeface="Microsoft YaHei"/>
                <a:ea typeface="Microsoft YaHei"/>
                <a:cs typeface="Microsoft YaHei"/>
              </a:rPr>
              <a:t>保姆讲习所的</a:t>
            </a:r>
            <a:r>
              <a:rPr sz="1400" b="1" kern="0" spc="40" dirty="0">
                <a:solidFill>
                  <a:srgbClr val="007A77">
                    <a:alpha val="100000"/>
                  </a:srgbClr>
                </a:solidFill>
                <a:latin typeface="Microsoft YaHei"/>
                <a:ea typeface="Microsoft YaHei"/>
                <a:cs typeface="Microsoft YaHei"/>
              </a:rPr>
              <a:t> </a:t>
            </a:r>
            <a:r>
              <a:rPr sz="1400" b="1" kern="0" spc="-10" dirty="0">
                <a:solidFill>
                  <a:srgbClr val="007A77">
                    <a:alpha val="100000"/>
                  </a:srgbClr>
                </a:solidFill>
                <a:latin typeface="Microsoft YaHei"/>
                <a:ea typeface="Microsoft YaHei"/>
                <a:cs typeface="Microsoft YaHei"/>
              </a:rPr>
              <a:t>实习场所</a:t>
            </a:r>
            <a:endParaRPr lang="Microsoft YaHei" altLang="Microsoft YaHei" sz="1400" dirty="0"/>
          </a:p>
        </p:txBody>
      </p:sp>
      <p:sp>
        <p:nvSpPr>
          <p:cNvPr id="1290" name="textbox 1290"/>
          <p:cNvSpPr/>
          <p:nvPr/>
        </p:nvSpPr>
        <p:spPr>
          <a:xfrm>
            <a:off x="8850520" y="4548901"/>
            <a:ext cx="1092835" cy="219075"/>
          </a:xfrm>
          <a:prstGeom prst="rect">
            <a:avLst/>
          </a:prstGeom>
        </p:spPr>
        <p:txBody>
          <a:bodyPr vert="horz" wrap="square" lIns="0" tIns="0" rIns="0" bIns="0"/>
          <a:lstStyle/>
          <a:p>
            <a:pPr algn="l" rtl="0" eaLnBrk="0">
              <a:lnSpc>
                <a:spcPct val="78515"/>
              </a:lnSpc>
              <a:tabLst/>
            </a:pPr>
            <a:endParaRPr lang="Arial" altLang="Arial" sz="100" dirty="0"/>
          </a:p>
          <a:p>
            <a:pPr marL="12700" algn="l" rtl="0" eaLnBrk="0">
              <a:lnSpc>
                <a:spcPct val="91000"/>
              </a:lnSpc>
              <a:tabLst/>
            </a:pPr>
            <a:r>
              <a:rPr sz="1400" b="1" kern="0" spc="-10" dirty="0">
                <a:solidFill>
                  <a:srgbClr val="007A77">
                    <a:alpha val="100000"/>
                  </a:srgbClr>
                </a:solidFill>
                <a:latin typeface="Microsoft YaHei"/>
                <a:ea typeface="Microsoft YaHei"/>
                <a:cs typeface="Microsoft YaHei"/>
              </a:rPr>
              <a:t>聘用日本教习</a:t>
            </a:r>
            <a:endParaRPr lang="Microsoft YaHei" altLang="Microsoft YaHei" sz="1400" dirty="0"/>
          </a:p>
        </p:txBody>
      </p:sp>
      <p:sp>
        <p:nvSpPr>
          <p:cNvPr id="129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4" name="picture 1294"/>
          <p:cNvPicPr>
            <a:picLocks noChangeAspect="1"/>
          </p:cNvPicPr>
          <p:nvPr/>
        </p:nvPicPr>
        <p:blipFill>
          <a:blip r:embed="rId2"/>
          <a:stretch>
            <a:fillRect/>
          </a:stretch>
        </p:blipFill>
        <p:spPr>
          <a:xfrm rot="21600000">
            <a:off x="0" y="0"/>
            <a:ext cx="12192000" cy="6858000"/>
          </a:xfrm>
          <a:prstGeom prst="rect">
            <a:avLst/>
          </a:prstGeom>
        </p:spPr>
      </p:pic>
      <p:sp>
        <p:nvSpPr>
          <p:cNvPr id="129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298" name="textbox 1298"/>
          <p:cNvSpPr/>
          <p:nvPr/>
        </p:nvSpPr>
        <p:spPr>
          <a:xfrm>
            <a:off x="1107762" y="2029424"/>
            <a:ext cx="9665334" cy="4004945"/>
          </a:xfrm>
          <a:prstGeom prst="rect">
            <a:avLst/>
          </a:prstGeom>
        </p:spPr>
        <p:txBody>
          <a:bodyPr vert="horz" wrap="square" lIns="0" tIns="0" rIns="0" bIns="0"/>
          <a:lstStyle/>
          <a:p>
            <a:pPr algn="l" rtl="0" eaLnBrk="0">
              <a:lnSpc>
                <a:spcPct val="98521"/>
              </a:lnSpc>
              <a:tabLst/>
            </a:pPr>
            <a:endParaRPr lang="Arial" altLang="Arial" sz="100" dirty="0"/>
          </a:p>
          <a:p>
            <a:pPr marL="282575" indent="-269875" algn="l" rtl="0" eaLnBrk="0">
              <a:lnSpc>
                <a:spcPct val="122000"/>
              </a:lnSpc>
              <a:tabLst/>
            </a:pPr>
            <a:r>
              <a:rPr sz="18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10" dirty="0">
                <a:solidFill>
                  <a:srgbClr val="000000">
                    <a:alpha val="100000"/>
                  </a:srgbClr>
                </a:solidFill>
                <a:latin typeface="Wingdings"/>
                <a:ea typeface="Wingdings"/>
                <a:cs typeface="Wingdings"/>
              </a:rPr>
              <a:t> </a:t>
            </a:r>
            <a:r>
              <a:rPr sz="1800" kern="0" spc="-40" dirty="0">
                <a:solidFill>
                  <a:srgbClr val="000000">
                    <a:alpha val="100000"/>
                  </a:srgbClr>
                </a:solidFill>
                <a:latin typeface="Microsoft YaHei"/>
                <a:ea typeface="Microsoft YaHei"/>
                <a:cs typeface="Microsoft YaHei"/>
              </a:rPr>
              <a:t>1、中国的学前教育由家庭教育方式向专门的社会教育转变，出</a:t>
            </a:r>
            <a:r>
              <a:rPr sz="1800" kern="0" spc="-50" dirty="0">
                <a:solidFill>
                  <a:srgbClr val="000000">
                    <a:alpha val="100000"/>
                  </a:srgbClr>
                </a:solidFill>
                <a:latin typeface="Microsoft YaHei"/>
                <a:ea typeface="Microsoft YaHei"/>
                <a:cs typeface="Microsoft YaHei"/>
              </a:rPr>
              <a:t>现了社会性质的学前教育机      </a:t>
            </a:r>
            <a:r>
              <a:rPr sz="1800" kern="0" spc="-50" dirty="0">
                <a:solidFill>
                  <a:srgbClr val="000000">
                    <a:alpha val="100000"/>
                  </a:srgbClr>
                </a:solidFill>
                <a:latin typeface="Microsoft YaHei"/>
                <a:ea typeface="Microsoft YaHei"/>
                <a:cs typeface="Microsoft YaHei"/>
              </a:rPr>
              <a:t>构——蒙养院。</a:t>
            </a:r>
            <a:endParaRPr lang="Microsoft YaHei" altLang="Microsoft YaHei" sz="1800" dirty="0"/>
          </a:p>
          <a:p>
            <a:pPr marL="282575" indent="-269875" algn="l" rtl="0" eaLnBrk="0">
              <a:lnSpc>
                <a:spcPct val="132000"/>
              </a:lnSpc>
              <a:spcBef>
                <a:spcPts val="1167"/>
              </a:spcBef>
              <a:tabLst/>
            </a:pPr>
            <a:r>
              <a:rPr sz="18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80" dirty="0">
                <a:solidFill>
                  <a:srgbClr val="000000">
                    <a:alpha val="100000"/>
                  </a:srgbClr>
                </a:solidFill>
                <a:latin typeface="Wingdings"/>
                <a:ea typeface="Wingdings"/>
                <a:cs typeface="Wingdings"/>
              </a:rPr>
              <a:t> </a:t>
            </a:r>
            <a:r>
              <a:rPr sz="1800" kern="0" spc="-60" dirty="0">
                <a:solidFill>
                  <a:srgbClr val="000000">
                    <a:alpha val="100000"/>
                  </a:srgbClr>
                </a:solidFill>
                <a:latin typeface="Microsoft YaHei"/>
                <a:ea typeface="Microsoft YaHei"/>
                <a:cs typeface="Microsoft YaHei"/>
              </a:rPr>
              <a:t>2、蒙养院办院的纲领，体现了”中学为体，西学为用</a:t>
            </a:r>
            <a:r>
              <a:rPr sz="1800" kern="0" spc="-410" dirty="0">
                <a:solidFill>
                  <a:srgbClr val="000000">
                    <a:alpha val="100000"/>
                  </a:srgbClr>
                </a:solidFill>
                <a:latin typeface="Microsoft YaHei"/>
                <a:ea typeface="Microsoft YaHei"/>
                <a:cs typeface="Microsoft YaHei"/>
              </a:rPr>
              <a:t> </a:t>
            </a:r>
            <a:r>
              <a:rPr sz="1800" kern="0" spc="-60" dirty="0">
                <a:solidFill>
                  <a:srgbClr val="000000">
                    <a:alpha val="100000"/>
                  </a:srgbClr>
                </a:solidFill>
                <a:latin typeface="Microsoft YaHei"/>
                <a:ea typeface="Microsoft YaHei"/>
                <a:cs typeface="Microsoft YaHei"/>
              </a:rPr>
              <a:t>“的思想，</a:t>
            </a:r>
            <a:r>
              <a:rPr sz="1800" kern="0" spc="410" dirty="0">
                <a:solidFill>
                  <a:srgbClr val="000000">
                    <a:alpha val="100000"/>
                  </a:srgbClr>
                </a:solidFill>
                <a:latin typeface="Microsoft YaHei"/>
                <a:ea typeface="Microsoft YaHei"/>
                <a:cs typeface="Microsoft YaHei"/>
              </a:rPr>
              <a:t> </a:t>
            </a:r>
            <a:r>
              <a:rPr sz="1800" kern="0" spc="-60" dirty="0">
                <a:solidFill>
                  <a:srgbClr val="000000">
                    <a:alpha val="100000"/>
                  </a:srgbClr>
                </a:solidFill>
                <a:latin typeface="Microsoft YaHei"/>
                <a:ea typeface="Microsoft YaHei"/>
                <a:cs typeface="Microsoft YaHei"/>
              </a:rPr>
              <a:t>一方面对幼儿注</a:t>
            </a:r>
            <a:r>
              <a:rPr sz="1800" kern="0" spc="-70" dirty="0">
                <a:solidFill>
                  <a:srgbClr val="000000">
                    <a:alpha val="100000"/>
                  </a:srgbClr>
                </a:solidFill>
                <a:latin typeface="Microsoft YaHei"/>
                <a:ea typeface="Microsoft YaHei"/>
                <a:cs typeface="Microsoft YaHei"/>
              </a:rPr>
              <a:t>重封建伦理  </a:t>
            </a:r>
            <a:r>
              <a:rPr sz="1800" kern="0" spc="0" dirty="0">
                <a:solidFill>
                  <a:srgbClr val="000000">
                    <a:alpha val="100000"/>
                  </a:srgbClr>
                </a:solidFill>
                <a:latin typeface="Microsoft YaHei"/>
                <a:ea typeface="Microsoft YaHei"/>
                <a:cs typeface="Microsoft YaHei"/>
              </a:rPr>
              <a:t>道德的灌输及行为习惯的训练，在师资培养上更是受女禁的影响，另一方面也增设了</a:t>
            </a:r>
            <a:r>
              <a:rPr sz="1800" kern="0" spc="-10" dirty="0">
                <a:solidFill>
                  <a:srgbClr val="000000">
                    <a:alpha val="100000"/>
                  </a:srgbClr>
                </a:solidFill>
                <a:latin typeface="Microsoft YaHei"/>
                <a:ea typeface="Microsoft YaHei"/>
                <a:cs typeface="Microsoft YaHei"/>
              </a:rPr>
              <a:t>一些近代</a:t>
            </a:r>
            <a:r>
              <a:rPr sz="1800" kern="0" spc="0" dirty="0">
                <a:solidFill>
                  <a:srgbClr val="000000">
                    <a:alpha val="100000"/>
                  </a:srgbClr>
                </a:solidFill>
                <a:latin typeface="Microsoft YaHei"/>
                <a:ea typeface="Microsoft YaHei"/>
                <a:cs typeface="Microsoft YaHei"/>
              </a:rPr>
              <a:t> </a:t>
            </a:r>
            <a:r>
              <a:rPr sz="1800" kern="0" spc="0" dirty="0">
                <a:solidFill>
                  <a:srgbClr val="000000">
                    <a:alpha val="100000"/>
                  </a:srgbClr>
                </a:solidFill>
                <a:latin typeface="Microsoft YaHei"/>
                <a:ea typeface="Microsoft YaHei"/>
                <a:cs typeface="Microsoft YaHei"/>
              </a:rPr>
              <a:t>社会学前教育的形式</a:t>
            </a:r>
            <a:r>
              <a:rPr sz="1800" kern="0" spc="-10" dirty="0">
                <a:solidFill>
                  <a:srgbClr val="000000">
                    <a:alpha val="100000"/>
                  </a:srgbClr>
                </a:solidFill>
                <a:latin typeface="Microsoft YaHei"/>
                <a:ea typeface="Microsoft YaHei"/>
                <a:cs typeface="Microsoft YaHei"/>
              </a:rPr>
              <a:t>和内容。</a:t>
            </a:r>
            <a:endParaRPr lang="Microsoft YaHei" altLang="Microsoft YaHei" sz="1800" dirty="0"/>
          </a:p>
          <a:p>
            <a:pPr marL="285115" indent="-272415" algn="l" rtl="0" eaLnBrk="0">
              <a:lnSpc>
                <a:spcPct val="122000"/>
              </a:lnSpc>
              <a:spcBef>
                <a:spcPts val="1210"/>
              </a:spcBef>
              <a:tabLst/>
            </a:pPr>
            <a:r>
              <a:rPr sz="18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70" dirty="0">
                <a:solidFill>
                  <a:srgbClr val="000000">
                    <a:alpha val="100000"/>
                  </a:srgbClr>
                </a:solidFill>
                <a:latin typeface="Wingdings"/>
                <a:ea typeface="Wingdings"/>
                <a:cs typeface="Wingdings"/>
              </a:rPr>
              <a:t> </a:t>
            </a:r>
            <a:r>
              <a:rPr sz="1800" kern="0" spc="-40" dirty="0">
                <a:solidFill>
                  <a:srgbClr val="000000">
                    <a:alpha val="100000"/>
                  </a:srgbClr>
                </a:solidFill>
                <a:latin typeface="Microsoft YaHei"/>
                <a:ea typeface="Microsoft YaHei"/>
                <a:cs typeface="Microsoft YaHei"/>
              </a:rPr>
              <a:t>3、蒙养院的独立性差，大都附设于社会慈善机构或学前教育师资培训机构，在功能上被视为</a:t>
            </a:r>
            <a:r>
              <a:rPr sz="1800" kern="0" spc="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家庭教育的补充。未能摆正蒙养院与家庭教育的关系，有</a:t>
            </a:r>
            <a:r>
              <a:rPr sz="1800" kern="0" spc="-20" dirty="0">
                <a:solidFill>
                  <a:srgbClr val="000000">
                    <a:alpha val="100000"/>
                  </a:srgbClr>
                </a:solidFill>
                <a:latin typeface="Microsoft YaHei"/>
                <a:ea typeface="Microsoft YaHei"/>
                <a:cs typeface="Microsoft YaHei"/>
              </a:rPr>
              <a:t>本末倒置之嫌。</a:t>
            </a:r>
            <a:endParaRPr lang="Microsoft YaHei" altLang="Microsoft YaHei" sz="1800" dirty="0"/>
          </a:p>
          <a:p>
            <a:pPr marL="282575" indent="-270509" algn="l" rtl="0" eaLnBrk="0">
              <a:lnSpc>
                <a:spcPct val="122000"/>
              </a:lnSpc>
              <a:spcBef>
                <a:spcPts val="1210"/>
              </a:spcBef>
              <a:tabLst/>
            </a:pPr>
            <a:r>
              <a:rPr sz="1800" kern="0" spc="-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80" dirty="0">
                <a:solidFill>
                  <a:srgbClr val="000000">
                    <a:alpha val="100000"/>
                  </a:srgbClr>
                </a:solidFill>
                <a:latin typeface="Wingdings"/>
                <a:ea typeface="Wingdings"/>
                <a:cs typeface="Wingdings"/>
              </a:rPr>
              <a:t> </a:t>
            </a:r>
            <a:r>
              <a:rPr sz="1800" kern="0" spc="-30" dirty="0">
                <a:solidFill>
                  <a:srgbClr val="000000">
                    <a:alpha val="100000"/>
                  </a:srgbClr>
                </a:solidFill>
                <a:latin typeface="Microsoft YaHei"/>
                <a:ea typeface="Microsoft YaHei"/>
                <a:cs typeface="Microsoft YaHei"/>
              </a:rPr>
              <a:t>4、未能开放女禁，师资自身文化素质不高，</a:t>
            </a:r>
            <a:r>
              <a:rPr sz="1800" kern="0" spc="-40" dirty="0">
                <a:solidFill>
                  <a:srgbClr val="000000">
                    <a:alpha val="100000"/>
                  </a:srgbClr>
                </a:solidFill>
                <a:latin typeface="Microsoft YaHei"/>
                <a:ea typeface="Microsoft YaHei"/>
                <a:cs typeface="Microsoft YaHei"/>
              </a:rPr>
              <a:t>很难贯彻近代化特征的教育内容和方法，难以保  </a:t>
            </a:r>
            <a:r>
              <a:rPr sz="1800" kern="0" spc="-60" dirty="0">
                <a:solidFill>
                  <a:srgbClr val="000000">
                    <a:alpha val="100000"/>
                  </a:srgbClr>
                </a:solidFill>
                <a:latin typeface="Microsoft YaHei"/>
                <a:ea typeface="Microsoft YaHei"/>
                <a:cs typeface="Microsoft YaHei"/>
              </a:rPr>
              <a:t>证教育质量。</a:t>
            </a:r>
            <a:endParaRPr lang="Microsoft YaHei" altLang="Microsoft YaHei" sz="1800" dirty="0"/>
          </a:p>
          <a:p>
            <a:pPr algn="l" rtl="0" eaLnBrk="0">
              <a:lnSpc>
                <a:spcPct val="110000"/>
              </a:lnSpc>
              <a:tabLst/>
            </a:pPr>
            <a:endParaRPr lang="Arial" altLang="Arial" sz="900" dirty="0"/>
          </a:p>
          <a:p>
            <a:pPr marL="12700" algn="l" rtl="0" eaLnBrk="0">
              <a:lnSpc>
                <a:spcPts val="2174"/>
              </a:lnSpc>
              <a:spcBef>
                <a:spcPts val="4"/>
              </a:spcBef>
              <a:tabLst/>
            </a:pPr>
            <a:r>
              <a:rPr sz="18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10" dirty="0">
                <a:solidFill>
                  <a:srgbClr val="000000">
                    <a:alpha val="100000"/>
                  </a:srgbClr>
                </a:solidFill>
                <a:latin typeface="Wingdings"/>
                <a:ea typeface="Wingdings"/>
                <a:cs typeface="Wingdings"/>
              </a:rPr>
              <a:t> </a:t>
            </a:r>
            <a:r>
              <a:rPr sz="1800" kern="0" spc="-100" dirty="0">
                <a:solidFill>
                  <a:srgbClr val="000000">
                    <a:alpha val="100000"/>
                  </a:srgbClr>
                </a:solidFill>
                <a:latin typeface="Microsoft YaHei"/>
                <a:ea typeface="Microsoft YaHei"/>
                <a:cs typeface="Microsoft YaHei"/>
              </a:rPr>
              <a:t>5、受日本学前教育模式的影响明显，未能充分顾及民族性。</a:t>
            </a:r>
            <a:endParaRPr lang="Microsoft YaHei" altLang="Microsoft YaHei" sz="1800" dirty="0"/>
          </a:p>
        </p:txBody>
      </p:sp>
      <p:sp>
        <p:nvSpPr>
          <p:cNvPr id="1300" name="textbox 1300"/>
          <p:cNvSpPr/>
          <p:nvPr/>
        </p:nvSpPr>
        <p:spPr>
          <a:xfrm>
            <a:off x="10110" y="168782"/>
            <a:ext cx="5815329" cy="1816100"/>
          </a:xfrm>
          <a:prstGeom prst="rect">
            <a:avLst/>
          </a:prstGeom>
        </p:spPr>
        <p:txBody>
          <a:bodyPr vert="horz" wrap="square" lIns="0" tIns="0" rIns="0" bIns="0"/>
          <a:lstStyle/>
          <a:p>
            <a:pPr algn="l" rtl="0" eaLnBrk="0">
              <a:lnSpc>
                <a:spcPct val="89113"/>
              </a:lnSpc>
              <a:tabLst/>
            </a:pPr>
            <a:endParaRPr lang="Arial" altLang="Arial" sz="100" dirty="0"/>
          </a:p>
          <a:p>
            <a:pPr marL="1573530" algn="l" rtl="0" eaLnBrk="0">
              <a:lnSpc>
                <a:spcPct val="83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a:p>
            <a:pPr marL="12700" algn="l" rtl="0" eaLnBrk="0">
              <a:lnSpc>
                <a:spcPct val="71000"/>
              </a:lnSpc>
              <a:spcBef>
                <a:spcPts val="615"/>
              </a:spcBef>
              <a:tabLst>
                <a:tab pos="349884" algn="l"/>
              </a:tabLst>
            </a:pPr>
            <a:r>
              <a:rPr sz="3900" kern="0" spc="0" dirty="0">
                <a:solidFill>
                  <a:srgbClr val="00B075">
                    <a:alpha val="100000"/>
                  </a:srgbClr>
                </a:solidFill>
                <a:latin typeface="Calibri"/>
                <a:ea typeface="Calibri"/>
                <a:cs typeface="Calibri"/>
              </a:rPr>
              <a:t>	</a:t>
            </a:r>
            <a:r>
              <a:rPr sz="6100" kern="0" spc="0" baseline="6831" dirty="0">
                <a:solidFill>
                  <a:srgbClr val="00B075">
                    <a:alpha val="100000"/>
                  </a:srgbClr>
                </a:solidFill>
                <a:latin typeface="Calibri"/>
                <a:ea typeface="Calibri"/>
                <a:cs typeface="Calibri"/>
              </a:rPr>
              <a:t>02</a:t>
            </a:r>
            <a:r>
              <a:rPr sz="3900" kern="0" spc="0" dirty="0">
                <a:solidFill>
                  <a:srgbClr val="00B075">
                    <a:alpha val="100000"/>
                  </a:srgbClr>
                </a:solidFill>
                <a:latin typeface="Calibri"/>
                <a:ea typeface="Calibri"/>
                <a:cs typeface="Calibri"/>
              </a:rPr>
              <a:t>      </a:t>
            </a:r>
            <a:r>
              <a:rPr sz="2400" b="1" kern="0" spc="0" dirty="0">
                <a:solidFill>
                  <a:srgbClr val="7F7F7F">
                    <a:alpha val="100000"/>
                  </a:srgbClr>
                </a:solidFill>
                <a:latin typeface="Microsoft YaHei"/>
                <a:ea typeface="Microsoft YaHei"/>
                <a:cs typeface="Microsoft YaHei"/>
              </a:rPr>
              <a:t>清末蒙养院制度的确</a:t>
            </a:r>
            <a:r>
              <a:rPr sz="2400" b="1" kern="0" spc="-10" dirty="0">
                <a:solidFill>
                  <a:srgbClr val="7F7F7F">
                    <a:alpha val="100000"/>
                  </a:srgbClr>
                </a:solidFill>
                <a:latin typeface="Microsoft YaHei"/>
                <a:ea typeface="Microsoft YaHei"/>
                <a:cs typeface="Microsoft YaHei"/>
              </a:rPr>
              <a:t>立与实施</a:t>
            </a:r>
            <a:endParaRPr lang="Microsoft YaHei" altLang="Microsoft YaHei" sz="2400" dirty="0"/>
          </a:p>
          <a:p>
            <a:pPr algn="l" rtl="0" eaLnBrk="0">
              <a:lnSpc>
                <a:spcPct val="103000"/>
              </a:lnSpc>
              <a:tabLst/>
            </a:pPr>
            <a:endParaRPr lang="Arial" altLang="Arial" sz="1000" dirty="0"/>
          </a:p>
          <a:p>
            <a:pPr algn="l" rtl="0" eaLnBrk="0">
              <a:lnSpc>
                <a:spcPct val="104000"/>
              </a:lnSpc>
              <a:tabLst/>
            </a:pPr>
            <a:endParaRPr lang="Arial" altLang="Arial" sz="1000" dirty="0"/>
          </a:p>
          <a:p>
            <a:pPr algn="l" rtl="0" eaLnBrk="0">
              <a:lnSpc>
                <a:spcPct val="100000"/>
              </a:lnSpc>
              <a:tabLst/>
            </a:pPr>
            <a:endParaRPr lang="Arial" altLang="Arial" sz="1000" dirty="0"/>
          </a:p>
          <a:p>
            <a:pPr algn="r" rtl="0" eaLnBrk="0">
              <a:lnSpc>
                <a:spcPts val="5012"/>
              </a:lnSpc>
              <a:spcBef>
                <a:spcPts val="7"/>
              </a:spcBef>
              <a:tabLst/>
            </a:pPr>
            <a:r>
              <a:rPr sz="4000" kern="0" spc="2370" dirty="0">
                <a:solidFill>
                  <a:srgbClr val="00B075">
                    <a:alpha val="100000"/>
                  </a:srgbClr>
                </a:solidFill>
                <a:latin typeface="Arial"/>
                <a:ea typeface="Arial"/>
                <a:cs typeface="Arial"/>
              </a:rPr>
              <a:t>v</a:t>
            </a:r>
            <a:r>
              <a:rPr sz="4000" kern="0" spc="700" dirty="0">
                <a:solidFill>
                  <a:srgbClr val="00B075">
                    <a:alpha val="100000"/>
                  </a:srgbClr>
                </a:solidFill>
                <a:latin typeface="Arial"/>
                <a:ea typeface="Arial"/>
                <a:cs typeface="Arial"/>
              </a:rPr>
              <a:t> </a:t>
            </a:r>
            <a:r>
              <a:rPr sz="3000" kern="0" spc="50" baseline="30706" dirty="0">
                <a:solidFill>
                  <a:srgbClr val="000000">
                    <a:alpha val="100000"/>
                  </a:srgbClr>
                </a:solidFill>
                <a:latin typeface="Microsoft YaHei"/>
                <a:ea typeface="Microsoft YaHei"/>
                <a:cs typeface="Microsoft YaHei"/>
              </a:rPr>
              <a:t>清末蒙养院制度（学前教育发展）的特点</a:t>
            </a:r>
            <a:endParaRPr lang="Microsoft YaHei" altLang="Microsoft YaHei" sz="3000" baseline="30706" dirty="0"/>
          </a:p>
        </p:txBody>
      </p:sp>
      <p:sp>
        <p:nvSpPr>
          <p:cNvPr id="130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4" name="picture 1304"/>
          <p:cNvPicPr>
            <a:picLocks noChangeAspect="1"/>
          </p:cNvPicPr>
          <p:nvPr/>
        </p:nvPicPr>
        <p:blipFill>
          <a:blip r:embed="rId2"/>
          <a:stretch>
            <a:fillRect/>
          </a:stretch>
        </p:blipFill>
        <p:spPr>
          <a:xfrm rot="21600000">
            <a:off x="0" y="0"/>
            <a:ext cx="12192000" cy="6858000"/>
          </a:xfrm>
          <a:prstGeom prst="rect">
            <a:avLst/>
          </a:prstGeom>
        </p:spPr>
      </p:pic>
      <p:sp>
        <p:nvSpPr>
          <p:cNvPr id="130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1308" name="picture 1308"/>
          <p:cNvPicPr>
            <a:picLocks noChangeAspect="1"/>
          </p:cNvPicPr>
          <p:nvPr/>
        </p:nvPicPr>
        <p:blipFill>
          <a:blip r:embed="rId3"/>
          <a:stretch>
            <a:fillRect/>
          </a:stretch>
        </p:blipFill>
        <p:spPr>
          <a:xfrm rot="21600000">
            <a:off x="2214384" y="1892808"/>
            <a:ext cx="3787126" cy="4419599"/>
          </a:xfrm>
          <a:prstGeom prst="rect">
            <a:avLst/>
          </a:prstGeom>
        </p:spPr>
      </p:pic>
      <p:pic>
        <p:nvPicPr>
          <p:cNvPr id="1310" name="picture 1310"/>
          <p:cNvPicPr>
            <a:picLocks noChangeAspect="1"/>
          </p:cNvPicPr>
          <p:nvPr/>
        </p:nvPicPr>
        <p:blipFill>
          <a:blip r:embed="rId4"/>
          <a:stretch>
            <a:fillRect/>
          </a:stretch>
        </p:blipFill>
        <p:spPr>
          <a:xfrm rot="21600000">
            <a:off x="6252971" y="1892808"/>
            <a:ext cx="3704843" cy="4421123"/>
          </a:xfrm>
          <a:prstGeom prst="rect">
            <a:avLst/>
          </a:prstGeom>
        </p:spPr>
      </p:pic>
      <p:sp>
        <p:nvSpPr>
          <p:cNvPr id="1312" name="textbox 1312"/>
          <p:cNvSpPr/>
          <p:nvPr/>
        </p:nvSpPr>
        <p:spPr>
          <a:xfrm>
            <a:off x="1226348" y="550005"/>
            <a:ext cx="4292600" cy="1124585"/>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algn="l" rtl="0" eaLnBrk="0">
              <a:lnSpc>
                <a:spcPct val="135000"/>
              </a:lnSpc>
              <a:tabLst/>
            </a:pPr>
            <a:endParaRPr lang="Arial" altLang="Arial" sz="1000" dirty="0"/>
          </a:p>
          <a:p>
            <a:pPr algn="l" rtl="0" eaLnBrk="0">
              <a:lnSpc>
                <a:spcPct val="135000"/>
              </a:lnSpc>
              <a:tabLst/>
            </a:pPr>
            <a:endParaRPr lang="Arial" altLang="Arial" sz="1000" dirty="0"/>
          </a:p>
          <a:p>
            <a:pPr algn="l" rtl="0" eaLnBrk="0">
              <a:lnSpc>
                <a:spcPct val="101000"/>
              </a:lnSpc>
              <a:tabLst/>
            </a:pPr>
            <a:endParaRPr lang="Arial" altLang="Arial" sz="500" dirty="0"/>
          </a:p>
          <a:p>
            <a:pPr marL="12700" algn="l" rtl="0" eaLnBrk="0">
              <a:lnSpc>
                <a:spcPct val="91000"/>
              </a:lnSpc>
              <a:tabLst/>
            </a:pPr>
            <a:r>
              <a:rPr sz="2000" kern="0" spc="0" dirty="0">
                <a:solidFill>
                  <a:srgbClr val="000000">
                    <a:alpha val="100000"/>
                  </a:srgbClr>
                </a:solidFill>
                <a:latin typeface="Microsoft YaHei"/>
                <a:ea typeface="Microsoft YaHei"/>
                <a:cs typeface="Microsoft YaHei"/>
              </a:rPr>
              <a:t>德国著名学前教育家——福禄倍尔</a:t>
            </a:r>
            <a:endParaRPr lang="Microsoft YaHei" altLang="Microsoft YaHei" sz="2000" dirty="0"/>
          </a:p>
        </p:txBody>
      </p:sp>
      <p:sp>
        <p:nvSpPr>
          <p:cNvPr id="1314" name="textbox 131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31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68" name="group 168"/>
          <p:cNvGrpSpPr/>
          <p:nvPr/>
        </p:nvGrpSpPr>
        <p:grpSpPr>
          <a:xfrm rot="21600000">
            <a:off x="1584025" y="181482"/>
            <a:ext cx="2424919" cy="199231"/>
            <a:chOff x="0" y="0"/>
            <a:chExt cx="2424919" cy="199231"/>
          </a:xfrm>
        </p:grpSpPr>
        <p:pic>
          <p:nvPicPr>
            <p:cNvPr id="1318" name="picture 1318"/>
            <p:cNvPicPr>
              <a:picLocks noChangeAspect="1"/>
            </p:cNvPicPr>
            <p:nvPr/>
          </p:nvPicPr>
          <p:blipFill>
            <a:blip r:embed="rId5"/>
            <a:stretch>
              <a:fillRect/>
            </a:stretch>
          </p:blipFill>
          <p:spPr>
            <a:xfrm rot="21600000">
              <a:off x="13273" y="11350"/>
              <a:ext cx="2411645" cy="187880"/>
            </a:xfrm>
            <a:prstGeom prst="rect">
              <a:avLst/>
            </a:prstGeom>
          </p:spPr>
        </p:pic>
        <p:sp>
          <p:nvSpPr>
            <p:cNvPr id="1320" name="textbox 132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322" name="path"/>
          <p:cNvSpPr/>
          <p:nvPr/>
        </p:nvSpPr>
        <p:spPr>
          <a:xfrm>
            <a:off x="452553" y="1335277"/>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32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6" name="picture 1326"/>
          <p:cNvPicPr>
            <a:picLocks noChangeAspect="1"/>
          </p:cNvPicPr>
          <p:nvPr/>
        </p:nvPicPr>
        <p:blipFill>
          <a:blip r:embed="rId2"/>
          <a:stretch>
            <a:fillRect/>
          </a:stretch>
        </p:blipFill>
        <p:spPr>
          <a:xfrm rot="21600000">
            <a:off x="0" y="0"/>
            <a:ext cx="12192000" cy="6858000"/>
          </a:xfrm>
          <a:prstGeom prst="rect">
            <a:avLst/>
          </a:prstGeom>
        </p:spPr>
      </p:pic>
      <p:sp>
        <p:nvSpPr>
          <p:cNvPr id="132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330" name="textbox 1330"/>
          <p:cNvSpPr/>
          <p:nvPr/>
        </p:nvSpPr>
        <p:spPr>
          <a:xfrm>
            <a:off x="1445765" y="550005"/>
            <a:ext cx="9279255" cy="4067175"/>
          </a:xfrm>
          <a:prstGeom prst="rect">
            <a:avLst/>
          </a:prstGeom>
        </p:spPr>
        <p:txBody>
          <a:bodyPr vert="horz" wrap="square" lIns="0" tIns="0" rIns="0" bIns="0"/>
          <a:lstStyle/>
          <a:p>
            <a:pPr algn="l" rtl="0" eaLnBrk="0">
              <a:lnSpc>
                <a:spcPct val="87417"/>
              </a:lnSpc>
              <a:tabLst/>
            </a:pPr>
            <a:endParaRPr lang="Arial" altLang="Arial" sz="100" dirty="0"/>
          </a:p>
          <a:p>
            <a:pPr marL="11683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44880" algn="l" rtl="0" eaLnBrk="0">
              <a:lnSpc>
                <a:spcPct val="91000"/>
              </a:lnSpc>
              <a:spcBef>
                <a:spcPts val="1761"/>
              </a:spcBef>
              <a:tabLst>
                <a:tab pos="1125855"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一、学前教育思潮的传播与儿童观的转型</a:t>
            </a:r>
            <a:endParaRPr lang="Microsoft YaHei" altLang="Microsoft YaHei" sz="2000" dirty="0"/>
          </a:p>
          <a:p>
            <a:pPr algn="l" rtl="0" eaLnBrk="0">
              <a:lnSpc>
                <a:spcPct val="114000"/>
              </a:lnSpc>
              <a:tabLst/>
            </a:pPr>
            <a:endParaRPr lang="Arial" altLang="Arial" sz="1000" dirty="0"/>
          </a:p>
          <a:p>
            <a:pPr algn="l" rtl="0" eaLnBrk="0">
              <a:lnSpc>
                <a:spcPct val="114000"/>
              </a:lnSpc>
              <a:tabLst/>
            </a:pPr>
            <a:endParaRPr lang="Arial" altLang="Arial" sz="1000" dirty="0"/>
          </a:p>
          <a:p>
            <a:pPr algn="l" rtl="0" eaLnBrk="0">
              <a:lnSpc>
                <a:spcPct val="114000"/>
              </a:lnSpc>
              <a:tabLst/>
            </a:pPr>
            <a:endParaRPr lang="Arial" altLang="Arial" sz="1000" dirty="0"/>
          </a:p>
          <a:p>
            <a:pPr marL="302895" algn="l" rtl="0" eaLnBrk="0">
              <a:lnSpc>
                <a:spcPts val="2587"/>
              </a:lnSpc>
              <a:spcBef>
                <a:spcPts val="601"/>
              </a:spcBef>
              <a:tabLst/>
            </a:pPr>
            <a:r>
              <a:rPr sz="2000" kern="0" spc="-130" dirty="0">
                <a:solidFill>
                  <a:srgbClr val="000000">
                    <a:alpha val="100000"/>
                  </a:srgbClr>
                </a:solidFill>
                <a:latin typeface="Microsoft YaHei"/>
                <a:ea typeface="Microsoft YaHei"/>
                <a:cs typeface="Microsoft YaHei"/>
              </a:rPr>
              <a:t>（一）西方思潮的传播</a:t>
            </a:r>
            <a:endParaRPr lang="Microsoft YaHei" altLang="Microsoft YaHei" sz="2000" dirty="0"/>
          </a:p>
          <a:p>
            <a:pPr marL="147320" algn="l" rtl="0" eaLnBrk="0">
              <a:lnSpc>
                <a:spcPct val="91000"/>
              </a:lnSpc>
              <a:spcBef>
                <a:spcPts val="1383"/>
              </a:spcBef>
              <a:tabLst/>
            </a:pPr>
            <a:r>
              <a:rPr sz="2000" kern="0" spc="-10" dirty="0">
                <a:solidFill>
                  <a:srgbClr val="000000">
                    <a:alpha val="100000"/>
                  </a:srgbClr>
                </a:solidFill>
                <a:latin typeface="Microsoft YaHei"/>
                <a:ea typeface="Microsoft YaHei"/>
                <a:cs typeface="Microsoft YaHei"/>
              </a:rPr>
              <a:t>*福禄倍尔教育思想的传播</a:t>
            </a:r>
            <a:endParaRPr lang="Microsoft YaHei" altLang="Microsoft YaHei" sz="2000" dirty="0"/>
          </a:p>
          <a:p>
            <a:pPr marL="163829" algn="l" rtl="0" eaLnBrk="0">
              <a:lnSpc>
                <a:spcPts val="2587"/>
              </a:lnSpc>
              <a:spcBef>
                <a:spcPts val="1045"/>
              </a:spcBef>
              <a:tabLst/>
            </a:pPr>
            <a:r>
              <a:rPr sz="2000" kern="0" spc="-10" dirty="0">
                <a:solidFill>
                  <a:srgbClr val="000000">
                    <a:alpha val="100000"/>
                  </a:srgbClr>
                </a:solidFill>
                <a:latin typeface="Microsoft YaHei"/>
                <a:ea typeface="Microsoft YaHei"/>
                <a:cs typeface="Microsoft YaHei"/>
              </a:rPr>
              <a:t>1、</a:t>
            </a:r>
            <a:r>
              <a:rPr sz="2000" kern="0" spc="20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1912年谢天恩撰写的《美国幼稚园教育略述》介绍福禄倍尔遵循自然的</a:t>
            </a:r>
            <a:r>
              <a:rPr sz="2000" kern="0" spc="-20" dirty="0">
                <a:solidFill>
                  <a:srgbClr val="000000">
                    <a:alpha val="100000"/>
                  </a:srgbClr>
                </a:solidFill>
                <a:latin typeface="Microsoft YaHei"/>
                <a:ea typeface="Microsoft YaHei"/>
                <a:cs typeface="Microsoft YaHei"/>
              </a:rPr>
              <a:t>原则</a:t>
            </a:r>
            <a:endParaRPr lang="Microsoft YaHei" altLang="Microsoft YaHei" sz="2000" dirty="0"/>
          </a:p>
          <a:p>
            <a:pPr marL="146685" algn="l" rtl="0" eaLnBrk="0">
              <a:lnSpc>
                <a:spcPct val="154000"/>
              </a:lnSpc>
              <a:spcBef>
                <a:spcPts val="7"/>
              </a:spcBef>
              <a:tabLst/>
            </a:pPr>
            <a:r>
              <a:rPr sz="2000" kern="0" spc="-20" dirty="0">
                <a:solidFill>
                  <a:srgbClr val="000000">
                    <a:alpha val="100000"/>
                  </a:srgbClr>
                </a:solidFill>
                <a:latin typeface="Microsoft YaHei"/>
                <a:ea typeface="Microsoft YaHei"/>
                <a:cs typeface="Microsoft YaHei"/>
              </a:rPr>
              <a:t>→    2、</a:t>
            </a:r>
            <a:r>
              <a:rPr sz="2000" kern="0" spc="-38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1914年无我的《德国柏林裴斯泰</a:t>
            </a:r>
            <a:r>
              <a:rPr sz="2000" kern="0" spc="-30" dirty="0">
                <a:solidFill>
                  <a:srgbClr val="000000">
                    <a:alpha val="100000"/>
                  </a:srgbClr>
                </a:solidFill>
                <a:latin typeface="Microsoft YaHei"/>
                <a:ea typeface="Microsoft YaHei"/>
                <a:cs typeface="Microsoft YaHei"/>
              </a:rPr>
              <a:t>洛齐福禄倍尔馆》宣传了重游戏的思想。 </a:t>
            </a:r>
            <a:r>
              <a:rPr sz="2000" kern="0" spc="-10" dirty="0">
                <a:solidFill>
                  <a:srgbClr val="000000">
                    <a:alpha val="100000"/>
                  </a:srgbClr>
                </a:solidFill>
                <a:latin typeface="Microsoft YaHei"/>
                <a:ea typeface="Microsoft YaHei"/>
                <a:cs typeface="Microsoft YaHei"/>
              </a:rPr>
              <a:t>→    3、</a:t>
            </a:r>
            <a:r>
              <a:rPr sz="2000" kern="0" spc="-37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1928年张宗麟编著的《幼稚教育概论》</a:t>
            </a:r>
            <a:endParaRPr lang="Microsoft YaHei" altLang="Microsoft YaHei" sz="2000" dirty="0"/>
          </a:p>
          <a:p>
            <a:pPr algn="l" rtl="0" eaLnBrk="0">
              <a:lnSpc>
                <a:spcPct val="109000"/>
              </a:lnSpc>
              <a:tabLst/>
            </a:pPr>
            <a:endParaRPr lang="Arial" altLang="Arial" sz="900" dirty="0"/>
          </a:p>
          <a:p>
            <a:pPr marL="439419" algn="l" rtl="0" eaLnBrk="0">
              <a:lnSpc>
                <a:spcPct val="91000"/>
              </a:lnSpc>
              <a:spcBef>
                <a:spcPts val="6"/>
              </a:spcBef>
              <a:tabLst/>
            </a:pPr>
            <a:r>
              <a:rPr sz="2000" kern="0" spc="-60" dirty="0">
                <a:solidFill>
                  <a:srgbClr val="000000">
                    <a:alpha val="100000"/>
                  </a:srgbClr>
                </a:solidFill>
                <a:latin typeface="Microsoft YaHei"/>
                <a:ea typeface="Microsoft YaHei"/>
                <a:cs typeface="Microsoft YaHei"/>
              </a:rPr>
              <a:t>指出福禄倍尔学说缺点</a:t>
            </a:r>
            <a:r>
              <a:rPr sz="2000" kern="0" spc="-70" dirty="0">
                <a:solidFill>
                  <a:srgbClr val="000000">
                    <a:alpha val="100000"/>
                  </a:srgbClr>
                </a:solidFill>
                <a:latin typeface="Microsoft YaHei"/>
                <a:ea typeface="Microsoft YaHei"/>
                <a:cs typeface="Microsoft YaHei"/>
              </a:rPr>
              <a:t>，  如对宗教的迷信，    恩物中无乐器、恩物偏于细小等。</a:t>
            </a:r>
            <a:endParaRPr lang="Microsoft YaHei" altLang="Microsoft YaHei" sz="2000" dirty="0"/>
          </a:p>
        </p:txBody>
      </p:sp>
      <p:sp>
        <p:nvSpPr>
          <p:cNvPr id="133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334" name="textbox 133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33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70" name="group 170"/>
          <p:cNvGrpSpPr/>
          <p:nvPr/>
        </p:nvGrpSpPr>
        <p:grpSpPr>
          <a:xfrm rot="21600000">
            <a:off x="1584025" y="181482"/>
            <a:ext cx="2424919" cy="199231"/>
            <a:chOff x="0" y="0"/>
            <a:chExt cx="2424919" cy="199231"/>
          </a:xfrm>
        </p:grpSpPr>
        <p:pic>
          <p:nvPicPr>
            <p:cNvPr id="1338" name="picture 1338"/>
            <p:cNvPicPr>
              <a:picLocks noChangeAspect="1"/>
            </p:cNvPicPr>
            <p:nvPr/>
          </p:nvPicPr>
          <p:blipFill>
            <a:blip r:embed="rId3"/>
            <a:stretch>
              <a:fillRect/>
            </a:stretch>
          </p:blipFill>
          <p:spPr>
            <a:xfrm rot="21600000">
              <a:off x="13273" y="11350"/>
              <a:ext cx="2411645" cy="187880"/>
            </a:xfrm>
            <a:prstGeom prst="rect">
              <a:avLst/>
            </a:prstGeom>
          </p:spPr>
        </p:pic>
        <p:sp>
          <p:nvSpPr>
            <p:cNvPr id="1340" name="textbox 134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34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picture 110"/>
          <p:cNvPicPr>
            <a:picLocks noChangeAspect="1"/>
          </p:cNvPicPr>
          <p:nvPr/>
        </p:nvPicPr>
        <p:blipFill>
          <a:blip r:embed="rId2"/>
          <a:stretch>
            <a:fillRect/>
          </a:stretch>
        </p:blipFill>
        <p:spPr>
          <a:xfrm rot="21600000">
            <a:off x="0" y="0"/>
            <a:ext cx="12192000" cy="6858000"/>
          </a:xfrm>
          <a:prstGeom prst="rect">
            <a:avLst/>
          </a:prstGeom>
        </p:spPr>
      </p:pic>
      <p:sp>
        <p:nvSpPr>
          <p:cNvPr id="11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114" name="table 114"/>
          <p:cNvGraphicFramePr>
            <a:graphicFrameLocks noGrp="1"/>
          </p:cNvGraphicFramePr>
          <p:nvPr/>
        </p:nvGraphicFramePr>
        <p:xfrm>
          <a:off x="1446530" y="3400302"/>
          <a:ext cx="9808844" cy="2204085"/>
        </p:xfrm>
        <a:graphic>
          <a:graphicData uri="http://schemas.openxmlformats.org/drawingml/2006/table">
            <a:tbl>
              <a:tblPr>
                <a:solidFill>
                  <a:srgbClr val="C67B18"/>
                </a:solidFill>
              </a:tblPr>
              <a:tblGrid>
                <a:gridCol w="9808844"/>
              </a:tblGrid>
              <a:tr h="739140">
                <a:tc>
                  <a:txBody>
                    <a:bodyPr/>
                    <a:lstStyle/>
                    <a:p>
                      <a:pPr algn="l" rtl="0" eaLnBrk="0">
                        <a:lnSpc>
                          <a:spcPct val="132000"/>
                        </a:lnSpc>
                        <a:tabLst/>
                      </a:pPr>
                      <a:endParaRPr lang="Arial" altLang="Arial" sz="1000" dirty="0"/>
                    </a:p>
                    <a:p>
                      <a:pPr algn="l" rtl="0" eaLnBrk="0">
                        <a:lnSpc>
                          <a:spcPct val="7069"/>
                        </a:lnSpc>
                        <a:tabLst/>
                      </a:pPr>
                      <a:endParaRPr lang="Arial" altLang="Arial" sz="100" dirty="0"/>
                    </a:p>
                    <a:p>
                      <a:pPr marL="255270" algn="l" rtl="0" eaLnBrk="0">
                        <a:lnSpc>
                          <a:spcPct val="91000"/>
                        </a:lnSpc>
                        <a:tabLst/>
                      </a:pPr>
                      <a:r>
                        <a:rPr sz="2400" kern="0" spc="10" dirty="0">
                          <a:solidFill>
                            <a:srgbClr val="FFFFFF">
                              <a:alpha val="100000"/>
                            </a:srgbClr>
                          </a:solidFill>
                          <a:latin typeface="Microsoft YaHei"/>
                          <a:ea typeface="Microsoft YaHei"/>
                          <a:cs typeface="Microsoft YaHei"/>
                        </a:rPr>
                        <a:t>二、保傅制度</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r h="1464944">
                <a:tc>
                  <a:txBody>
                    <a:bodyPr/>
                    <a:lstStyle/>
                    <a:p>
                      <a:pPr algn="l" rtl="0" eaLnBrk="0">
                        <a:lnSpc>
                          <a:spcPct val="128000"/>
                        </a:lnSpc>
                        <a:tabLst/>
                      </a:pPr>
                      <a:endParaRPr lang="Arial" altLang="Arial" sz="1000" dirty="0"/>
                    </a:p>
                    <a:p>
                      <a:pPr algn="l" rtl="0" eaLnBrk="0">
                        <a:lnSpc>
                          <a:spcPct val="9371"/>
                        </a:lnSpc>
                        <a:tabLst/>
                      </a:pPr>
                      <a:endParaRPr lang="Arial" altLang="Arial" sz="100" dirty="0"/>
                    </a:p>
                    <a:p>
                      <a:pPr marL="226059" algn="l" rtl="0" eaLnBrk="0">
                        <a:lnSpc>
                          <a:spcPct val="91000"/>
                        </a:lnSpc>
                        <a:tabLst/>
                      </a:pPr>
                      <a:r>
                        <a:rPr sz="1800" kern="0" spc="-50" dirty="0">
                          <a:solidFill>
                            <a:srgbClr val="FFFFFF">
                              <a:alpha val="100000"/>
                            </a:srgbClr>
                          </a:solidFill>
                          <a:latin typeface="Microsoft YaHei"/>
                          <a:ea typeface="Microsoft YaHei"/>
                          <a:cs typeface="Microsoft YaHei"/>
                        </a:rPr>
                        <a:t>早在西周以前，就曾设置有：</a:t>
                      </a:r>
                      <a:endParaRPr lang="Microsoft YaHei" altLang="Microsoft YaHei" sz="1800" dirty="0"/>
                    </a:p>
                    <a:p>
                      <a:pPr marL="240029" algn="l" rtl="0" eaLnBrk="0">
                        <a:lnSpc>
                          <a:spcPct val="93000"/>
                        </a:lnSpc>
                        <a:spcBef>
                          <a:spcPts val="1181"/>
                        </a:spcBef>
                        <a:tabLst/>
                      </a:pPr>
                      <a:r>
                        <a:rPr sz="1800" kern="0" spc="-6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60" dirty="0">
                          <a:solidFill>
                            <a:srgbClr val="FFFFFF">
                              <a:alpha val="100000"/>
                            </a:srgbClr>
                          </a:solidFill>
                          <a:latin typeface="Wingdings"/>
                          <a:ea typeface="Wingdings"/>
                          <a:cs typeface="Wingdings"/>
                        </a:rPr>
                        <a:t> </a:t>
                      </a:r>
                      <a:r>
                        <a:rPr sz="1800" kern="0" spc="-60" dirty="0">
                          <a:solidFill>
                            <a:srgbClr val="FFFFFF">
                              <a:alpha val="100000"/>
                            </a:srgbClr>
                          </a:solidFill>
                          <a:latin typeface="Microsoft YaHei"/>
                          <a:ea typeface="Microsoft YaHei"/>
                          <a:cs typeface="Microsoft YaHei"/>
                        </a:rPr>
                        <a:t>“三公”：太师、太傅和太保的官职，合称“三公”。</a:t>
                      </a:r>
                      <a:endParaRPr lang="Microsoft YaHei" altLang="Microsoft YaHei" sz="1800" dirty="0"/>
                    </a:p>
                    <a:p>
                      <a:pPr marL="240029" algn="l" rtl="0" eaLnBrk="0">
                        <a:lnSpc>
                          <a:spcPts val="3239"/>
                        </a:lnSpc>
                        <a:tabLst/>
                      </a:pPr>
                      <a:r>
                        <a:rPr sz="1800" kern="0" spc="-7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70" dirty="0">
                          <a:solidFill>
                            <a:srgbClr val="FFFFFF">
                              <a:alpha val="100000"/>
                            </a:srgbClr>
                          </a:solidFill>
                          <a:latin typeface="Wingdings"/>
                          <a:ea typeface="Wingdings"/>
                          <a:cs typeface="Wingdings"/>
                        </a:rPr>
                        <a:t> </a:t>
                      </a:r>
                      <a:r>
                        <a:rPr sz="1800" kern="0" spc="-70" dirty="0">
                          <a:solidFill>
                            <a:srgbClr val="FFFFFF">
                              <a:alpha val="100000"/>
                            </a:srgbClr>
                          </a:solidFill>
                          <a:latin typeface="Microsoft YaHei"/>
                          <a:ea typeface="Microsoft YaHei"/>
                          <a:cs typeface="Microsoft YaHei"/>
                        </a:rPr>
                        <a:t>“三少”：少师、少傅和少保</a:t>
                      </a:r>
                      <a:r>
                        <a:rPr sz="1800" kern="0" spc="-80" dirty="0">
                          <a:solidFill>
                            <a:srgbClr val="FFFFFF">
                              <a:alpha val="100000"/>
                            </a:srgbClr>
                          </a:solidFill>
                          <a:latin typeface="Microsoft YaHei"/>
                          <a:ea typeface="Microsoft YaHei"/>
                          <a:cs typeface="Microsoft YaHei"/>
                        </a:rPr>
                        <a:t>，合称“三少”。</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graphicFrame>
        <p:nvGraphicFramePr>
          <p:cNvPr id="116" name="table 116"/>
          <p:cNvGraphicFramePr>
            <a:graphicFrameLocks noGrp="1"/>
          </p:cNvGraphicFramePr>
          <p:nvPr/>
        </p:nvGraphicFramePr>
        <p:xfrm>
          <a:off x="1445005" y="1175254"/>
          <a:ext cx="9808844" cy="2150745"/>
        </p:xfrm>
        <a:graphic>
          <a:graphicData uri="http://schemas.openxmlformats.org/drawingml/2006/table">
            <a:tbl>
              <a:tblPr>
                <a:solidFill>
                  <a:srgbClr val="00B075"/>
                </a:solidFill>
              </a:tblPr>
              <a:tblGrid>
                <a:gridCol w="9808844"/>
              </a:tblGrid>
              <a:tr h="739140">
                <a:tc>
                  <a:txBody>
                    <a:bodyPr/>
                    <a:lstStyle/>
                    <a:p>
                      <a:pPr algn="l" rtl="0" eaLnBrk="0">
                        <a:lnSpc>
                          <a:spcPct val="131000"/>
                        </a:lnSpc>
                        <a:tabLst/>
                      </a:pPr>
                      <a:endParaRPr lang="Arial" altLang="Arial" sz="1000" dirty="0"/>
                    </a:p>
                    <a:p>
                      <a:pPr algn="l" rtl="0" eaLnBrk="0">
                        <a:lnSpc>
                          <a:spcPct val="9976"/>
                        </a:lnSpc>
                        <a:tabLst/>
                      </a:pPr>
                      <a:endParaRPr lang="Arial" altLang="Arial" sz="100" dirty="0"/>
                    </a:p>
                    <a:p>
                      <a:pPr marL="250825" algn="l" rtl="0" eaLnBrk="0">
                        <a:lnSpc>
                          <a:spcPct val="91000"/>
                        </a:lnSpc>
                        <a:tabLst/>
                      </a:pPr>
                      <a:r>
                        <a:rPr sz="2400" kern="0" spc="20" dirty="0">
                          <a:solidFill>
                            <a:srgbClr val="FFFFFF">
                              <a:alpha val="100000"/>
                            </a:srgbClr>
                          </a:solidFill>
                          <a:latin typeface="Microsoft YaHei"/>
                          <a:ea typeface="Microsoft YaHei"/>
                          <a:cs typeface="Microsoft YaHei"/>
                        </a:rPr>
                        <a:t>一、宫廷学前教育的意义</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1411605">
                <a:tc>
                  <a:txBody>
                    <a:bodyPr/>
                    <a:lstStyle/>
                    <a:p>
                      <a:pPr algn="l" rtl="0" eaLnBrk="0">
                        <a:lnSpc>
                          <a:spcPct val="108000"/>
                        </a:lnSpc>
                        <a:tabLst/>
                      </a:pPr>
                      <a:endParaRPr lang="Arial" altLang="Arial" sz="1000" dirty="0"/>
                    </a:p>
                    <a:p>
                      <a:pPr marL="231775" algn="l" rtl="0" eaLnBrk="0">
                        <a:lnSpc>
                          <a:spcPct val="83000"/>
                        </a:lnSpc>
                        <a:spcBef>
                          <a:spcPts val="3"/>
                        </a:spcBef>
                        <a:tabLst/>
                      </a:pPr>
                      <a:r>
                        <a:rPr sz="1800" kern="0" spc="0" dirty="0">
                          <a:solidFill>
                            <a:srgbClr val="FFFFFF">
                              <a:alpha val="100000"/>
                            </a:srgbClr>
                          </a:solidFill>
                          <a:latin typeface="Microsoft YaHei"/>
                          <a:ea typeface="Microsoft YaHei"/>
                          <a:cs typeface="Microsoft YaHei"/>
                        </a:rPr>
                        <a:t>以德治国的君主教育，兼顾个体发展和社会政治发展的双重意义。</a:t>
                      </a:r>
                      <a:endParaRPr lang="Microsoft YaHei" altLang="Microsoft YaHei" sz="1800" dirty="0"/>
                    </a:p>
                    <a:p>
                      <a:pPr marL="240029" algn="l" rtl="0" eaLnBrk="0">
                        <a:lnSpc>
                          <a:spcPts val="3366"/>
                        </a:lnSpc>
                        <a:tabLst/>
                      </a:pPr>
                      <a:r>
                        <a:rPr sz="1800" kern="0" spc="-5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1120" dirty="0">
                          <a:solidFill>
                            <a:srgbClr val="FFFFFF">
                              <a:alpha val="100000"/>
                            </a:srgbClr>
                          </a:solidFill>
                          <a:latin typeface="Wingdings"/>
                          <a:ea typeface="Wingdings"/>
                          <a:cs typeface="Wingdings"/>
                        </a:rPr>
                        <a:t> </a:t>
                      </a:r>
                      <a:r>
                        <a:rPr sz="1800" kern="0" spc="-50" dirty="0">
                          <a:solidFill>
                            <a:srgbClr val="FFFFFF">
                              <a:alpha val="100000"/>
                            </a:srgbClr>
                          </a:solidFill>
                          <a:latin typeface="Microsoft YaHei"/>
                          <a:ea typeface="Microsoft YaHei"/>
                          <a:cs typeface="Microsoft YaHei"/>
                        </a:rPr>
                        <a:t>个人：为了太子和王子的全面发展。</a:t>
                      </a:r>
                      <a:endParaRPr lang="Microsoft YaHei" altLang="Microsoft YaHei" sz="1800" dirty="0"/>
                    </a:p>
                    <a:p>
                      <a:pPr algn="l" rtl="0" eaLnBrk="0">
                        <a:lnSpc>
                          <a:spcPct val="103000"/>
                        </a:lnSpc>
                        <a:tabLst/>
                      </a:pPr>
                      <a:endParaRPr lang="Arial" altLang="Arial" sz="1000" dirty="0"/>
                    </a:p>
                    <a:p>
                      <a:pPr marL="240029" algn="l" rtl="0" eaLnBrk="0">
                        <a:lnSpc>
                          <a:spcPts val="2175"/>
                        </a:lnSpc>
                        <a:spcBef>
                          <a:spcPts val="6"/>
                        </a:spcBef>
                        <a:tabLst/>
                      </a:pPr>
                      <a:r>
                        <a:rPr sz="1800" kern="0" spc="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1040" dirty="0">
                          <a:solidFill>
                            <a:srgbClr val="FFFFFF">
                              <a:alpha val="100000"/>
                            </a:srgbClr>
                          </a:solidFill>
                          <a:latin typeface="Wingdings"/>
                          <a:ea typeface="Wingdings"/>
                          <a:cs typeface="Wingdings"/>
                        </a:rPr>
                        <a:t> </a:t>
                      </a:r>
                      <a:r>
                        <a:rPr sz="1800" kern="0" spc="0" dirty="0">
                          <a:solidFill>
                            <a:srgbClr val="FFFFFF">
                              <a:alpha val="100000"/>
                            </a:srgbClr>
                          </a:solidFill>
                          <a:latin typeface="Microsoft YaHei"/>
                          <a:ea typeface="Microsoft YaHei"/>
                          <a:cs typeface="Microsoft YaHei"/>
                        </a:rPr>
                        <a:t>国家：为了维护帝王家族的统治地位和专制权力，为了国</a:t>
                      </a:r>
                      <a:r>
                        <a:rPr sz="1800" kern="0" spc="-10" dirty="0">
                          <a:solidFill>
                            <a:srgbClr val="FFFFFF">
                              <a:alpha val="100000"/>
                            </a:srgbClr>
                          </a:solidFill>
                          <a:latin typeface="Microsoft YaHei"/>
                          <a:ea typeface="Microsoft YaHei"/>
                          <a:cs typeface="Microsoft YaHei"/>
                        </a:rPr>
                        <a:t>家安定、国民生计。</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sp>
        <p:nvSpPr>
          <p:cNvPr id="118" name="textbox 118"/>
          <p:cNvSpPr/>
          <p:nvPr/>
        </p:nvSpPr>
        <p:spPr>
          <a:xfrm>
            <a:off x="1550587" y="5768252"/>
            <a:ext cx="8481059" cy="685800"/>
          </a:xfrm>
          <a:prstGeom prst="rect">
            <a:avLst/>
          </a:prstGeom>
        </p:spPr>
        <p:txBody>
          <a:bodyPr vert="horz" wrap="square" lIns="0" tIns="0" rIns="0" bIns="0"/>
          <a:lstStyle/>
          <a:p>
            <a:pPr algn="l" rtl="0" eaLnBrk="0">
              <a:lnSpc>
                <a:spcPct val="86187"/>
              </a:lnSpc>
              <a:tabLst/>
            </a:pPr>
            <a:endParaRPr lang="Arial" altLang="Arial" sz="100" dirty="0"/>
          </a:p>
          <a:p>
            <a:pPr marL="12700" algn="l" rtl="0" eaLnBrk="0">
              <a:lnSpc>
                <a:spcPct val="91000"/>
              </a:lnSpc>
              <a:tabLst/>
            </a:pPr>
            <a:r>
              <a:rPr sz="1800" kern="0" spc="-30" dirty="0">
                <a:solidFill>
                  <a:srgbClr val="000000">
                    <a:alpha val="100000"/>
                  </a:srgbClr>
                </a:solidFill>
                <a:latin typeface="Microsoft YaHei"/>
                <a:ea typeface="Microsoft YaHei"/>
                <a:cs typeface="Microsoft YaHei"/>
              </a:rPr>
              <a:t>问题1：保傅制度里“三公”、“三少”的分工如何？其反映了哪些方面的教育内容？</a:t>
            </a:r>
            <a:endParaRPr lang="Microsoft YaHei" altLang="Microsoft YaHei" sz="1800" dirty="0"/>
          </a:p>
          <a:p>
            <a:pPr algn="l" rtl="0" eaLnBrk="0">
              <a:lnSpc>
                <a:spcPct val="105000"/>
              </a:lnSpc>
              <a:tabLst/>
            </a:pPr>
            <a:endParaRPr lang="Arial" altLang="Arial" sz="1000" dirty="0"/>
          </a:p>
          <a:p>
            <a:pPr algn="l" rtl="0" eaLnBrk="0">
              <a:lnSpc>
                <a:spcPct val="9881"/>
              </a:lnSpc>
              <a:tabLst/>
            </a:pPr>
            <a:endParaRPr lang="Arial" altLang="Arial" sz="100" dirty="0"/>
          </a:p>
          <a:p>
            <a:pPr marL="1093469" algn="l" rtl="0" eaLnBrk="0">
              <a:lnSpc>
                <a:spcPct val="96000"/>
              </a:lnSpc>
              <a:tabLst/>
            </a:pPr>
            <a:r>
              <a:rPr sz="1700" b="1" kern="0" spc="-90" dirty="0">
                <a:solidFill>
                  <a:srgbClr val="00B075">
                    <a:alpha val="100000"/>
                  </a:srgbClr>
                </a:solidFill>
                <a:latin typeface="Microsoft YaHei"/>
                <a:ea typeface="Microsoft YaHei"/>
                <a:cs typeface="Microsoft YaHei"/>
              </a:rPr>
              <a:t>保</a:t>
            </a:r>
            <a:r>
              <a:rPr sz="1700" b="1" kern="0" spc="-190" dirty="0">
                <a:solidFill>
                  <a:srgbClr val="00B075">
                    <a:alpha val="100000"/>
                  </a:srgbClr>
                </a:solidFill>
                <a:latin typeface="Microsoft YaHei"/>
                <a:ea typeface="Microsoft YaHei"/>
                <a:cs typeface="Microsoft YaHei"/>
              </a:rPr>
              <a:t> </a:t>
            </a:r>
            <a:r>
              <a:rPr sz="1700" kern="0" spc="-90" dirty="0">
                <a:solidFill>
                  <a:srgbClr val="000000">
                    <a:alpha val="100000"/>
                  </a:srgbClr>
                </a:solidFill>
                <a:latin typeface="Microsoft YaHei"/>
                <a:ea typeface="Microsoft YaHei"/>
                <a:cs typeface="Microsoft YaHei"/>
              </a:rPr>
              <a:t>，保其身体；</a:t>
            </a:r>
            <a:r>
              <a:rPr sz="1700" kern="0" spc="120" dirty="0">
                <a:solidFill>
                  <a:srgbClr val="000000">
                    <a:alpha val="100000"/>
                  </a:srgbClr>
                </a:solidFill>
                <a:latin typeface="Microsoft YaHei"/>
                <a:ea typeface="Microsoft YaHei"/>
                <a:cs typeface="Microsoft YaHei"/>
              </a:rPr>
              <a:t>  </a:t>
            </a:r>
            <a:r>
              <a:rPr sz="1700" b="1" kern="0" spc="-90" dirty="0">
                <a:solidFill>
                  <a:srgbClr val="00B075">
                    <a:alpha val="100000"/>
                  </a:srgbClr>
                </a:solidFill>
                <a:latin typeface="Microsoft YaHei"/>
                <a:ea typeface="Microsoft YaHei"/>
                <a:cs typeface="Microsoft YaHei"/>
              </a:rPr>
              <a:t>傅</a:t>
            </a:r>
            <a:r>
              <a:rPr sz="1700" b="1" kern="0" spc="-240" dirty="0">
                <a:solidFill>
                  <a:srgbClr val="00B075">
                    <a:alpha val="100000"/>
                  </a:srgbClr>
                </a:solidFill>
                <a:latin typeface="Microsoft YaHei"/>
                <a:ea typeface="Microsoft YaHei"/>
                <a:cs typeface="Microsoft YaHei"/>
              </a:rPr>
              <a:t> </a:t>
            </a:r>
            <a:r>
              <a:rPr sz="1700" kern="0" spc="-90" dirty="0">
                <a:solidFill>
                  <a:srgbClr val="000000">
                    <a:alpha val="100000"/>
                  </a:srgbClr>
                </a:solidFill>
                <a:latin typeface="Microsoft YaHei"/>
                <a:ea typeface="Microsoft YaHei"/>
                <a:cs typeface="Microsoft YaHei"/>
              </a:rPr>
              <a:t>，傅之德义；  </a:t>
            </a:r>
            <a:r>
              <a:rPr sz="1700" b="1" kern="0" spc="-90" dirty="0">
                <a:solidFill>
                  <a:srgbClr val="00B075">
                    <a:alpha val="100000"/>
                  </a:srgbClr>
                </a:solidFill>
                <a:latin typeface="Microsoft YaHei"/>
                <a:ea typeface="Microsoft YaHei"/>
                <a:cs typeface="Microsoft YaHei"/>
              </a:rPr>
              <a:t>师</a:t>
            </a:r>
            <a:r>
              <a:rPr sz="1700" b="1" kern="0" spc="-240" dirty="0">
                <a:solidFill>
                  <a:srgbClr val="00B075">
                    <a:alpha val="100000"/>
                  </a:srgbClr>
                </a:solidFill>
                <a:latin typeface="Microsoft YaHei"/>
                <a:ea typeface="Microsoft YaHei"/>
                <a:cs typeface="Microsoft YaHei"/>
              </a:rPr>
              <a:t> </a:t>
            </a:r>
            <a:r>
              <a:rPr sz="1700" kern="0" spc="-90" dirty="0">
                <a:solidFill>
                  <a:srgbClr val="000000">
                    <a:alpha val="100000"/>
                  </a:srgbClr>
                </a:solidFill>
                <a:latin typeface="Microsoft YaHei"/>
                <a:ea typeface="Microsoft YaHei"/>
                <a:cs typeface="Microsoft YaHei"/>
              </a:rPr>
              <a:t>，道之教训。</a:t>
            </a:r>
            <a:endParaRPr lang="Microsoft YaHei" altLang="Microsoft YaHei" sz="1700" dirty="0"/>
          </a:p>
        </p:txBody>
      </p:sp>
      <p:sp>
        <p:nvSpPr>
          <p:cNvPr id="120" name="textbox 12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2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24" name="textbox 124"/>
          <p:cNvSpPr/>
          <p:nvPr/>
        </p:nvSpPr>
        <p:spPr>
          <a:xfrm>
            <a:off x="1720265" y="550005"/>
            <a:ext cx="2454910"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20" dirty="0">
                <a:solidFill>
                  <a:srgbClr val="7F7F7F">
                    <a:alpha val="100000"/>
                  </a:srgbClr>
                </a:solidFill>
                <a:latin typeface="Microsoft YaHei"/>
                <a:ea typeface="Microsoft YaHei"/>
                <a:cs typeface="Microsoft YaHei"/>
              </a:rPr>
              <a:t>古代宫廷学前教育</a:t>
            </a:r>
            <a:endParaRPr lang="Microsoft YaHei" altLang="Microsoft YaHei" sz="2400" dirty="0"/>
          </a:p>
        </p:txBody>
      </p:sp>
      <p:grpSp>
        <p:nvGrpSpPr>
          <p:cNvPr id="16" name="group 16"/>
          <p:cNvGrpSpPr/>
          <p:nvPr/>
        </p:nvGrpSpPr>
        <p:grpSpPr>
          <a:xfrm rot="21600000">
            <a:off x="1750281" y="181482"/>
            <a:ext cx="2331351" cy="199231"/>
            <a:chOff x="0" y="0"/>
            <a:chExt cx="2331351" cy="199231"/>
          </a:xfrm>
        </p:grpSpPr>
        <p:pic>
          <p:nvPicPr>
            <p:cNvPr id="126" name="picture 126"/>
            <p:cNvPicPr>
              <a:picLocks noChangeAspect="1"/>
            </p:cNvPicPr>
            <p:nvPr/>
          </p:nvPicPr>
          <p:blipFill>
            <a:blip r:embed="rId3"/>
            <a:stretch>
              <a:fillRect/>
            </a:stretch>
          </p:blipFill>
          <p:spPr>
            <a:xfrm rot="21600000">
              <a:off x="1956" y="11350"/>
              <a:ext cx="2329395" cy="187880"/>
            </a:xfrm>
            <a:prstGeom prst="rect">
              <a:avLst/>
            </a:prstGeom>
          </p:spPr>
        </p:pic>
        <p:sp>
          <p:nvSpPr>
            <p:cNvPr id="128" name="textbox 128"/>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1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4" name="picture 1344"/>
          <p:cNvPicPr>
            <a:picLocks noChangeAspect="1"/>
          </p:cNvPicPr>
          <p:nvPr/>
        </p:nvPicPr>
        <p:blipFill>
          <a:blip r:embed="rId2"/>
          <a:stretch>
            <a:fillRect/>
          </a:stretch>
        </p:blipFill>
        <p:spPr>
          <a:xfrm rot="21600000">
            <a:off x="0" y="0"/>
            <a:ext cx="12192000" cy="6858000"/>
          </a:xfrm>
          <a:prstGeom prst="rect">
            <a:avLst/>
          </a:prstGeom>
        </p:spPr>
      </p:pic>
      <p:sp>
        <p:nvSpPr>
          <p:cNvPr id="134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348" name="textbox 1348"/>
          <p:cNvSpPr/>
          <p:nvPr/>
        </p:nvSpPr>
        <p:spPr>
          <a:xfrm>
            <a:off x="1399668" y="550005"/>
            <a:ext cx="7180580" cy="5433695"/>
          </a:xfrm>
          <a:prstGeom prst="rect">
            <a:avLst/>
          </a:prstGeom>
        </p:spPr>
        <p:txBody>
          <a:bodyPr vert="horz" wrap="square" lIns="0" tIns="0" rIns="0" bIns="0"/>
          <a:lstStyle/>
          <a:p>
            <a:pPr algn="l" rtl="0" eaLnBrk="0">
              <a:lnSpc>
                <a:spcPct val="87417"/>
              </a:lnSpc>
              <a:tabLst/>
            </a:pPr>
            <a:endParaRPr lang="Arial" altLang="Arial" sz="100" dirty="0"/>
          </a:p>
          <a:p>
            <a:pPr marL="162560"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91235" algn="l" rtl="0" eaLnBrk="0">
              <a:lnSpc>
                <a:spcPct val="91000"/>
              </a:lnSpc>
              <a:spcBef>
                <a:spcPts val="1761"/>
              </a:spcBef>
              <a:tabLst>
                <a:tab pos="1172210"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一、学前教育思潮的传播与儿童观的转型</a:t>
            </a:r>
            <a:endParaRPr lang="Microsoft YaHei" altLang="Microsoft YaHei" sz="2000" dirty="0"/>
          </a:p>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3000"/>
              </a:lnSpc>
              <a:tabLst/>
            </a:pPr>
            <a:endParaRPr lang="Arial" altLang="Arial" sz="1000" dirty="0"/>
          </a:p>
          <a:p>
            <a:pPr marL="25400" algn="l" rtl="0" eaLnBrk="0">
              <a:lnSpc>
                <a:spcPct val="91000"/>
              </a:lnSpc>
              <a:spcBef>
                <a:spcPts val="600"/>
              </a:spcBef>
              <a:tabLst/>
            </a:pPr>
            <a:r>
              <a:rPr sz="2000" kern="0" spc="0" dirty="0">
                <a:solidFill>
                  <a:srgbClr val="000000">
                    <a:alpha val="100000"/>
                  </a:srgbClr>
                </a:solidFill>
                <a:latin typeface="Microsoft YaHei"/>
                <a:ea typeface="Microsoft YaHei"/>
                <a:cs typeface="Microsoft YaHei"/>
              </a:rPr>
              <a:t>*蒙台梭利儿童教育</a:t>
            </a:r>
            <a:r>
              <a:rPr sz="2000" kern="0" spc="-10" dirty="0">
                <a:solidFill>
                  <a:srgbClr val="000000">
                    <a:alpha val="100000"/>
                  </a:srgbClr>
                </a:solidFill>
                <a:latin typeface="Microsoft YaHei"/>
                <a:ea typeface="Microsoft YaHei"/>
                <a:cs typeface="Microsoft YaHei"/>
              </a:rPr>
              <a:t>思想的传播</a:t>
            </a:r>
            <a:endParaRPr lang="Microsoft YaHei" altLang="Microsoft YaHei" sz="2000" dirty="0"/>
          </a:p>
          <a:p>
            <a:pPr algn="r" rtl="0" eaLnBrk="0">
              <a:lnSpc>
                <a:spcPct val="83000"/>
              </a:lnSpc>
              <a:spcBef>
                <a:spcPts val="1406"/>
              </a:spcBef>
              <a:tabLst/>
            </a:pPr>
            <a:r>
              <a:rPr sz="2000" kern="0" spc="-50" dirty="0">
                <a:solidFill>
                  <a:srgbClr val="000000">
                    <a:alpha val="100000"/>
                  </a:srgbClr>
                </a:solidFill>
                <a:latin typeface="Microsoft YaHei"/>
                <a:ea typeface="Microsoft YaHei"/>
                <a:cs typeface="Microsoft YaHei"/>
              </a:rPr>
              <a:t>意大利著名学前教育家。她的幼儿思想从1913年开始传入我国，</a:t>
            </a:r>
            <a:endParaRPr lang="Microsoft YaHei" altLang="Microsoft YaHei" sz="2000" dirty="0"/>
          </a:p>
          <a:p>
            <a:pPr marL="19050" algn="l" rtl="0" eaLnBrk="0">
              <a:lnSpc>
                <a:spcPts val="3599"/>
              </a:lnSpc>
              <a:tabLst/>
            </a:pPr>
            <a:r>
              <a:rPr sz="2000" kern="0" spc="0" dirty="0">
                <a:solidFill>
                  <a:srgbClr val="000000">
                    <a:alpha val="100000"/>
                  </a:srgbClr>
                </a:solidFill>
                <a:latin typeface="Microsoft YaHei"/>
                <a:ea typeface="Microsoft YaHei"/>
                <a:cs typeface="Microsoft YaHei"/>
              </a:rPr>
              <a:t>到“五四”前后，已形成一股热潮</a:t>
            </a:r>
            <a:r>
              <a:rPr sz="2000" kern="0" spc="-10" dirty="0">
                <a:solidFill>
                  <a:srgbClr val="000000">
                    <a:alpha val="100000"/>
                  </a:srgbClr>
                </a:solidFill>
                <a:latin typeface="Microsoft YaHei"/>
                <a:ea typeface="Microsoft YaHei"/>
                <a:cs typeface="Microsoft YaHei"/>
              </a:rPr>
              <a:t>。</a:t>
            </a:r>
            <a:endParaRPr lang="Microsoft YaHei" altLang="Microsoft YaHei" sz="2000" dirty="0"/>
          </a:p>
          <a:p>
            <a:pPr marL="116204" algn="l" rtl="0" eaLnBrk="0">
              <a:lnSpc>
                <a:spcPts val="2587"/>
              </a:lnSpc>
              <a:spcBef>
                <a:spcPts val="1246"/>
              </a:spcBef>
              <a:tabLst/>
            </a:pPr>
            <a:r>
              <a:rPr sz="2000" kern="0" spc="-10" dirty="0">
                <a:solidFill>
                  <a:srgbClr val="000000">
                    <a:alpha val="100000"/>
                  </a:srgbClr>
                </a:solidFill>
                <a:latin typeface="Microsoft YaHei"/>
                <a:ea typeface="Microsoft YaHei"/>
                <a:cs typeface="Microsoft YaHei"/>
              </a:rPr>
              <a:t>1913年  志厚《蒙台梭利女士之教育法》</a:t>
            </a:r>
            <a:endParaRPr lang="Microsoft YaHei" altLang="Microsoft YaHei" sz="2000" dirty="0"/>
          </a:p>
          <a:p>
            <a:pPr marL="139700" algn="l" rtl="0" eaLnBrk="0">
              <a:lnSpc>
                <a:spcPts val="3599"/>
              </a:lnSpc>
              <a:tabLst/>
            </a:pPr>
            <a:r>
              <a:rPr sz="2000" kern="0" spc="-80" dirty="0">
                <a:solidFill>
                  <a:srgbClr val="000000">
                    <a:alpha val="100000"/>
                  </a:srgbClr>
                </a:solidFill>
                <a:latin typeface="Microsoft YaHei"/>
                <a:ea typeface="Microsoft YaHei"/>
                <a:cs typeface="Microsoft YaHei"/>
              </a:rPr>
              <a:t>《蒙台梭利新教育之设施》</a:t>
            </a:r>
            <a:endParaRPr lang="Microsoft YaHei" altLang="Microsoft YaHei" sz="2000" dirty="0"/>
          </a:p>
          <a:p>
            <a:pPr marL="99694" algn="l" rtl="0" eaLnBrk="0">
              <a:lnSpc>
                <a:spcPts val="2587"/>
              </a:lnSpc>
              <a:spcBef>
                <a:spcPts val="1012"/>
              </a:spcBef>
              <a:tabLst/>
            </a:pPr>
            <a:r>
              <a:rPr sz="2000" kern="0" spc="0" dirty="0">
                <a:solidFill>
                  <a:srgbClr val="000000">
                    <a:alpha val="100000"/>
                  </a:srgbClr>
                </a:solidFill>
                <a:latin typeface="Microsoft YaHei"/>
                <a:ea typeface="Microsoft YaHei"/>
                <a:cs typeface="Microsoft YaHei"/>
              </a:rPr>
              <a:t>→  1914年   但焘《蒙台梭利教育法》</a:t>
            </a:r>
            <a:r>
              <a:rPr sz="2000" kern="0" spc="-10" dirty="0">
                <a:solidFill>
                  <a:srgbClr val="000000">
                    <a:alpha val="100000"/>
                  </a:srgbClr>
                </a:solidFill>
                <a:latin typeface="Microsoft YaHei"/>
                <a:ea typeface="Microsoft YaHei"/>
                <a:cs typeface="Microsoft YaHei"/>
              </a:rPr>
              <a:t> 赞“儿童之家”</a:t>
            </a:r>
            <a:endParaRPr lang="Microsoft YaHei" altLang="Microsoft YaHei" sz="2000" dirty="0"/>
          </a:p>
          <a:p>
            <a:pPr marL="99694" algn="l" rtl="0" eaLnBrk="0">
              <a:lnSpc>
                <a:spcPts val="2587"/>
              </a:lnSpc>
              <a:spcBef>
                <a:spcPts val="1012"/>
              </a:spcBef>
              <a:tabLst/>
            </a:pPr>
            <a:r>
              <a:rPr sz="2000" kern="0" spc="0" dirty="0">
                <a:solidFill>
                  <a:srgbClr val="000000">
                    <a:alpha val="100000"/>
                  </a:srgbClr>
                </a:solidFill>
                <a:latin typeface="Microsoft YaHei"/>
                <a:ea typeface="Microsoft YaHei"/>
                <a:cs typeface="Microsoft YaHei"/>
              </a:rPr>
              <a:t>→  1914年-1915年   顾树森和王维尹合著的《</a:t>
            </a:r>
            <a:r>
              <a:rPr sz="2000" kern="0" spc="-10" dirty="0">
                <a:solidFill>
                  <a:srgbClr val="000000">
                    <a:alpha val="100000"/>
                  </a:srgbClr>
                </a:solidFill>
                <a:latin typeface="Microsoft YaHei"/>
                <a:ea typeface="Microsoft YaHei"/>
                <a:cs typeface="Microsoft YaHei"/>
              </a:rPr>
              <a:t>蒙台梭利教育之</a:t>
            </a:r>
            <a:endParaRPr lang="Microsoft YaHei" altLang="Microsoft YaHei" sz="2000" dirty="0"/>
          </a:p>
          <a:p>
            <a:pPr marL="18415" algn="l" rtl="0" eaLnBrk="0">
              <a:lnSpc>
                <a:spcPts val="3599"/>
              </a:lnSpc>
              <a:tabLst/>
            </a:pPr>
            <a:r>
              <a:rPr sz="2000" kern="0" spc="0" dirty="0">
                <a:solidFill>
                  <a:srgbClr val="000000">
                    <a:alpha val="100000"/>
                  </a:srgbClr>
                </a:solidFill>
                <a:latin typeface="Microsoft YaHei"/>
                <a:ea typeface="Microsoft YaHei"/>
                <a:cs typeface="Microsoft YaHei"/>
              </a:rPr>
              <a:t>儿童》及顾树森的《蒙台梭利女士教育法》， 张雪门的《</a:t>
            </a:r>
            <a:r>
              <a:rPr sz="2000" kern="0" spc="-10" dirty="0">
                <a:solidFill>
                  <a:srgbClr val="000000">
                    <a:alpha val="100000"/>
                  </a:srgbClr>
                </a:solidFill>
                <a:latin typeface="Microsoft YaHei"/>
                <a:ea typeface="Microsoft YaHei"/>
                <a:cs typeface="Microsoft YaHei"/>
              </a:rPr>
              <a:t>幼稚</a:t>
            </a:r>
            <a:endParaRPr lang="Microsoft YaHei" altLang="Microsoft YaHei" sz="2000" dirty="0"/>
          </a:p>
          <a:p>
            <a:pPr algn="l" rtl="0" eaLnBrk="0">
              <a:lnSpc>
                <a:spcPct val="105000"/>
              </a:lnSpc>
              <a:tabLst/>
            </a:pPr>
            <a:endParaRPr lang="Arial" altLang="Arial" sz="800" dirty="0"/>
          </a:p>
          <a:p>
            <a:pPr marL="17779" algn="l" rtl="0" eaLnBrk="0">
              <a:lnSpc>
                <a:spcPts val="2587"/>
              </a:lnSpc>
              <a:spcBef>
                <a:spcPts val="4"/>
              </a:spcBef>
              <a:tabLst/>
            </a:pPr>
            <a:r>
              <a:rPr sz="2000" kern="0" spc="-10" dirty="0">
                <a:solidFill>
                  <a:srgbClr val="000000">
                    <a:alpha val="100000"/>
                  </a:srgbClr>
                </a:solidFill>
                <a:latin typeface="Microsoft YaHei"/>
                <a:ea typeface="Microsoft YaHei"/>
                <a:cs typeface="Microsoft YaHei"/>
              </a:rPr>
              <a:t>教育新论》</a:t>
            </a:r>
            <a:endParaRPr lang="Microsoft YaHei" altLang="Microsoft YaHei" sz="2000" dirty="0"/>
          </a:p>
        </p:txBody>
      </p:sp>
      <p:sp>
        <p:nvSpPr>
          <p:cNvPr id="135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pic>
        <p:nvPicPr>
          <p:cNvPr id="1352" name="picture 1352"/>
          <p:cNvPicPr>
            <a:picLocks noChangeAspect="1"/>
          </p:cNvPicPr>
          <p:nvPr/>
        </p:nvPicPr>
        <p:blipFill>
          <a:blip r:embed="rId3"/>
          <a:stretch>
            <a:fillRect/>
          </a:stretch>
        </p:blipFill>
        <p:spPr>
          <a:xfrm rot="21600000">
            <a:off x="8724900" y="1860804"/>
            <a:ext cx="2819399" cy="3078479"/>
          </a:xfrm>
          <a:prstGeom prst="rect">
            <a:avLst/>
          </a:prstGeom>
        </p:spPr>
      </p:pic>
      <p:sp>
        <p:nvSpPr>
          <p:cNvPr id="1354" name="textbox 135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35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72" name="group 172"/>
          <p:cNvGrpSpPr/>
          <p:nvPr/>
        </p:nvGrpSpPr>
        <p:grpSpPr>
          <a:xfrm rot="21600000">
            <a:off x="1584025" y="181482"/>
            <a:ext cx="2424919" cy="199231"/>
            <a:chOff x="0" y="0"/>
            <a:chExt cx="2424919" cy="199231"/>
          </a:xfrm>
        </p:grpSpPr>
        <p:pic>
          <p:nvPicPr>
            <p:cNvPr id="1358" name="picture 1358"/>
            <p:cNvPicPr>
              <a:picLocks noChangeAspect="1"/>
            </p:cNvPicPr>
            <p:nvPr/>
          </p:nvPicPr>
          <p:blipFill>
            <a:blip r:embed="rId4"/>
            <a:stretch>
              <a:fillRect/>
            </a:stretch>
          </p:blipFill>
          <p:spPr>
            <a:xfrm rot="21600000">
              <a:off x="13273" y="11350"/>
              <a:ext cx="2411645" cy="187880"/>
            </a:xfrm>
            <a:prstGeom prst="rect">
              <a:avLst/>
            </a:prstGeom>
          </p:spPr>
        </p:pic>
        <p:sp>
          <p:nvSpPr>
            <p:cNvPr id="1360" name="textbox 136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36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4" name="picture 1364"/>
          <p:cNvPicPr>
            <a:picLocks noChangeAspect="1"/>
          </p:cNvPicPr>
          <p:nvPr/>
        </p:nvPicPr>
        <p:blipFill>
          <a:blip r:embed="rId2"/>
          <a:stretch>
            <a:fillRect/>
          </a:stretch>
        </p:blipFill>
        <p:spPr>
          <a:xfrm rot="21600000">
            <a:off x="0" y="0"/>
            <a:ext cx="12192000" cy="6858000"/>
          </a:xfrm>
          <a:prstGeom prst="rect">
            <a:avLst/>
          </a:prstGeom>
        </p:spPr>
      </p:pic>
      <p:sp>
        <p:nvSpPr>
          <p:cNvPr id="136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368" name="textbox 1368"/>
          <p:cNvSpPr/>
          <p:nvPr/>
        </p:nvSpPr>
        <p:spPr>
          <a:xfrm>
            <a:off x="1405522" y="550005"/>
            <a:ext cx="7426959" cy="4032884"/>
          </a:xfrm>
          <a:prstGeom prst="rect">
            <a:avLst/>
          </a:prstGeom>
        </p:spPr>
        <p:txBody>
          <a:bodyPr vert="horz" wrap="square" lIns="0" tIns="0" rIns="0" bIns="0"/>
          <a:lstStyle/>
          <a:p>
            <a:pPr algn="l" rtl="0" eaLnBrk="0">
              <a:lnSpc>
                <a:spcPct val="87417"/>
              </a:lnSpc>
              <a:tabLst/>
            </a:pPr>
            <a:endParaRPr lang="Arial" altLang="Arial" sz="100" dirty="0"/>
          </a:p>
          <a:p>
            <a:pPr marL="156845"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85519" algn="l" rtl="0" eaLnBrk="0">
              <a:lnSpc>
                <a:spcPct val="91000"/>
              </a:lnSpc>
              <a:spcBef>
                <a:spcPts val="1761"/>
              </a:spcBef>
              <a:tabLst>
                <a:tab pos="1165860"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一、学前教育思潮的传播与儿童观的转型</a:t>
            </a:r>
            <a:endParaRPr lang="Microsoft YaHei" altLang="Microsoft YaHei" sz="2000" dirty="0"/>
          </a:p>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3000"/>
              </a:lnSpc>
              <a:tabLst/>
            </a:pPr>
            <a:endParaRPr lang="Arial" altLang="Arial" sz="1000" dirty="0"/>
          </a:p>
          <a:p>
            <a:pPr marL="19684" algn="l" rtl="0" eaLnBrk="0">
              <a:lnSpc>
                <a:spcPct val="91000"/>
              </a:lnSpc>
              <a:spcBef>
                <a:spcPts val="600"/>
              </a:spcBef>
              <a:tabLst/>
            </a:pPr>
            <a:r>
              <a:rPr sz="2000" kern="0" spc="0" dirty="0">
                <a:solidFill>
                  <a:srgbClr val="000000">
                    <a:alpha val="100000"/>
                  </a:srgbClr>
                </a:solidFill>
                <a:latin typeface="Microsoft YaHei"/>
                <a:ea typeface="Microsoft YaHei"/>
                <a:cs typeface="Microsoft YaHei"/>
              </a:rPr>
              <a:t>*杜威实用主义教育</a:t>
            </a:r>
            <a:r>
              <a:rPr sz="2000" kern="0" spc="-10" dirty="0">
                <a:solidFill>
                  <a:srgbClr val="000000">
                    <a:alpha val="100000"/>
                  </a:srgbClr>
                </a:solidFill>
                <a:latin typeface="Microsoft YaHei"/>
                <a:ea typeface="Microsoft YaHei"/>
                <a:cs typeface="Microsoft YaHei"/>
              </a:rPr>
              <a:t>思想的传播</a:t>
            </a:r>
            <a:endParaRPr lang="Microsoft YaHei" altLang="Microsoft YaHei" sz="2000" dirty="0"/>
          </a:p>
          <a:p>
            <a:pPr marL="13970" algn="l" rtl="0" eaLnBrk="0">
              <a:lnSpc>
                <a:spcPct val="83000"/>
              </a:lnSpc>
              <a:spcBef>
                <a:spcPts val="1410"/>
              </a:spcBef>
              <a:tabLst/>
            </a:pPr>
            <a:r>
              <a:rPr sz="2000" kern="0" spc="0" dirty="0">
                <a:solidFill>
                  <a:srgbClr val="000000">
                    <a:alpha val="100000"/>
                  </a:srgbClr>
                </a:solidFill>
                <a:latin typeface="Microsoft YaHei"/>
                <a:ea typeface="Microsoft YaHei"/>
                <a:cs typeface="Microsoft YaHei"/>
              </a:rPr>
              <a:t>美国著名实用主义教育家，在1919年来华访问之后，他的思想</a:t>
            </a:r>
            <a:endParaRPr lang="Microsoft YaHei" altLang="Microsoft YaHei" sz="2000" dirty="0"/>
          </a:p>
          <a:p>
            <a:pPr marL="12700" algn="l" rtl="0" eaLnBrk="0">
              <a:lnSpc>
                <a:spcPts val="3599"/>
              </a:lnSpc>
              <a:tabLst/>
            </a:pPr>
            <a:r>
              <a:rPr sz="2000" kern="0" spc="0" dirty="0">
                <a:solidFill>
                  <a:srgbClr val="000000">
                    <a:alpha val="100000"/>
                  </a:srgbClr>
                </a:solidFill>
                <a:latin typeface="Microsoft YaHei"/>
                <a:ea typeface="Microsoft YaHei"/>
                <a:cs typeface="Microsoft YaHei"/>
              </a:rPr>
              <a:t>作为一种思潮在中国兴起。</a:t>
            </a:r>
            <a:endParaRPr lang="Microsoft YaHei" altLang="Microsoft YaHei" sz="2000" dirty="0"/>
          </a:p>
          <a:p>
            <a:pPr marL="842644" algn="l" rtl="0" eaLnBrk="0">
              <a:lnSpc>
                <a:spcPct val="91000"/>
              </a:lnSpc>
              <a:spcBef>
                <a:spcPts val="1613"/>
              </a:spcBef>
              <a:tabLst/>
            </a:pPr>
            <a:r>
              <a:rPr sz="2000" kern="0" spc="-50" dirty="0">
                <a:solidFill>
                  <a:srgbClr val="000000">
                    <a:alpha val="100000"/>
                  </a:srgbClr>
                </a:solidFill>
                <a:latin typeface="Microsoft YaHei"/>
                <a:ea typeface="Microsoft YaHei"/>
                <a:cs typeface="Microsoft YaHei"/>
              </a:rPr>
              <a:t>“儿童是教育中的太阳”即“儿童中心论”是我国“五四”</a:t>
            </a:r>
            <a:endParaRPr lang="Microsoft YaHei" altLang="Microsoft YaHei" sz="2000" dirty="0"/>
          </a:p>
          <a:p>
            <a:pPr marL="22225" algn="l" rtl="0" eaLnBrk="0">
              <a:lnSpc>
                <a:spcPct val="83000"/>
              </a:lnSpc>
              <a:spcBef>
                <a:spcPts val="1410"/>
              </a:spcBef>
              <a:tabLst/>
            </a:pPr>
            <a:r>
              <a:rPr sz="2000" kern="0" spc="0" dirty="0">
                <a:solidFill>
                  <a:srgbClr val="000000">
                    <a:alpha val="100000"/>
                  </a:srgbClr>
                </a:solidFill>
                <a:latin typeface="Microsoft YaHei"/>
                <a:ea typeface="Microsoft YaHei"/>
                <a:cs typeface="Microsoft YaHei"/>
              </a:rPr>
              <a:t>以后小学和幼稚园教育改革的指导思想，是杜威</a:t>
            </a:r>
            <a:r>
              <a:rPr sz="2000" kern="0" spc="-10" dirty="0">
                <a:solidFill>
                  <a:srgbClr val="000000">
                    <a:alpha val="100000"/>
                  </a:srgbClr>
                </a:solidFill>
                <a:latin typeface="Microsoft YaHei"/>
                <a:ea typeface="Microsoft YaHei"/>
                <a:cs typeface="Microsoft YaHei"/>
              </a:rPr>
              <a:t>实用主义教育思</a:t>
            </a:r>
            <a:endParaRPr lang="Microsoft YaHei" altLang="Microsoft YaHei" sz="2000" dirty="0"/>
          </a:p>
          <a:p>
            <a:pPr marL="13970" algn="l" rtl="0" eaLnBrk="0">
              <a:lnSpc>
                <a:spcPts val="3595"/>
              </a:lnSpc>
              <a:tabLst/>
            </a:pPr>
            <a:r>
              <a:rPr sz="2000" kern="0" spc="0" dirty="0">
                <a:solidFill>
                  <a:srgbClr val="000000">
                    <a:alpha val="100000"/>
                  </a:srgbClr>
                </a:solidFill>
                <a:latin typeface="Microsoft YaHei"/>
                <a:ea typeface="Microsoft YaHei"/>
                <a:cs typeface="Microsoft YaHei"/>
              </a:rPr>
              <a:t>想是对中国儿童教育影响的核心</a:t>
            </a:r>
            <a:r>
              <a:rPr sz="2000" kern="0" spc="-10" dirty="0">
                <a:solidFill>
                  <a:srgbClr val="000000">
                    <a:alpha val="100000"/>
                  </a:srgbClr>
                </a:solidFill>
                <a:latin typeface="Microsoft YaHei"/>
                <a:ea typeface="Microsoft YaHei"/>
                <a:cs typeface="Microsoft YaHei"/>
              </a:rPr>
              <a:t>。</a:t>
            </a:r>
            <a:endParaRPr lang="Microsoft YaHei" altLang="Microsoft YaHei" sz="2000" dirty="0"/>
          </a:p>
        </p:txBody>
      </p:sp>
      <p:sp>
        <p:nvSpPr>
          <p:cNvPr id="137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pic>
        <p:nvPicPr>
          <p:cNvPr id="1372" name="picture 1372"/>
          <p:cNvPicPr>
            <a:picLocks noChangeAspect="1"/>
          </p:cNvPicPr>
          <p:nvPr/>
        </p:nvPicPr>
        <p:blipFill>
          <a:blip r:embed="rId3"/>
          <a:stretch>
            <a:fillRect/>
          </a:stretch>
        </p:blipFill>
        <p:spPr>
          <a:xfrm rot="21600000">
            <a:off x="8630411" y="1597152"/>
            <a:ext cx="2996183" cy="3508247"/>
          </a:xfrm>
          <a:prstGeom prst="rect">
            <a:avLst/>
          </a:prstGeom>
        </p:spPr>
      </p:pic>
      <p:sp>
        <p:nvSpPr>
          <p:cNvPr id="1374" name="textbox 137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37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74" name="group 174"/>
          <p:cNvGrpSpPr/>
          <p:nvPr/>
        </p:nvGrpSpPr>
        <p:grpSpPr>
          <a:xfrm rot="21600000">
            <a:off x="1584025" y="181482"/>
            <a:ext cx="2424919" cy="199231"/>
            <a:chOff x="0" y="0"/>
            <a:chExt cx="2424919" cy="199231"/>
          </a:xfrm>
        </p:grpSpPr>
        <p:pic>
          <p:nvPicPr>
            <p:cNvPr id="1378" name="picture 1378"/>
            <p:cNvPicPr>
              <a:picLocks noChangeAspect="1"/>
            </p:cNvPicPr>
            <p:nvPr/>
          </p:nvPicPr>
          <p:blipFill>
            <a:blip r:embed="rId4"/>
            <a:stretch>
              <a:fillRect/>
            </a:stretch>
          </p:blipFill>
          <p:spPr>
            <a:xfrm rot="21600000">
              <a:off x="13273" y="11350"/>
              <a:ext cx="2411645" cy="187880"/>
            </a:xfrm>
            <a:prstGeom prst="rect">
              <a:avLst/>
            </a:prstGeom>
          </p:spPr>
        </p:pic>
        <p:sp>
          <p:nvSpPr>
            <p:cNvPr id="1380" name="textbox 138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3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4" name="picture 1384"/>
          <p:cNvPicPr>
            <a:picLocks noChangeAspect="1"/>
          </p:cNvPicPr>
          <p:nvPr/>
        </p:nvPicPr>
        <p:blipFill>
          <a:blip r:embed="rId2"/>
          <a:stretch>
            <a:fillRect/>
          </a:stretch>
        </p:blipFill>
        <p:spPr>
          <a:xfrm rot="21600000">
            <a:off x="0" y="0"/>
            <a:ext cx="12192000" cy="6858000"/>
          </a:xfrm>
          <a:prstGeom prst="rect">
            <a:avLst/>
          </a:prstGeom>
        </p:spPr>
      </p:pic>
      <p:sp>
        <p:nvSpPr>
          <p:cNvPr id="13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388" name="textbox 1388"/>
          <p:cNvSpPr/>
          <p:nvPr/>
        </p:nvSpPr>
        <p:spPr>
          <a:xfrm>
            <a:off x="1445765" y="550005"/>
            <a:ext cx="8830944" cy="5953125"/>
          </a:xfrm>
          <a:prstGeom prst="rect">
            <a:avLst/>
          </a:prstGeom>
        </p:spPr>
        <p:txBody>
          <a:bodyPr vert="horz" wrap="square" lIns="0" tIns="0" rIns="0" bIns="0"/>
          <a:lstStyle/>
          <a:p>
            <a:pPr algn="l" rtl="0" eaLnBrk="0">
              <a:lnSpc>
                <a:spcPct val="87417"/>
              </a:lnSpc>
              <a:tabLst/>
            </a:pPr>
            <a:endParaRPr lang="Arial" altLang="Arial" sz="100" dirty="0"/>
          </a:p>
          <a:p>
            <a:pPr marL="11683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44880" algn="l" rtl="0" eaLnBrk="0">
              <a:lnSpc>
                <a:spcPct val="91000"/>
              </a:lnSpc>
              <a:spcBef>
                <a:spcPts val="1761"/>
              </a:spcBef>
              <a:tabLst>
                <a:tab pos="1125855"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一、学前教育思潮的传播与儿童观的转型</a:t>
            </a:r>
            <a:endParaRPr lang="Microsoft YaHei" altLang="Microsoft YaHei" sz="2000" dirty="0"/>
          </a:p>
          <a:p>
            <a:pPr marL="302895" algn="l" rtl="0" eaLnBrk="0">
              <a:lnSpc>
                <a:spcPts val="2986"/>
              </a:lnSpc>
              <a:spcBef>
                <a:spcPts val="987"/>
              </a:spcBef>
              <a:tabLst/>
            </a:pPr>
            <a:r>
              <a:rPr sz="2000" kern="0" spc="-150" dirty="0">
                <a:solidFill>
                  <a:srgbClr val="000000">
                    <a:alpha val="100000"/>
                  </a:srgbClr>
                </a:solidFill>
                <a:latin typeface="Microsoft YaHei"/>
                <a:ea typeface="Microsoft YaHei"/>
                <a:cs typeface="Microsoft YaHei"/>
              </a:rPr>
              <a:t>（二）儿童观的转型</a:t>
            </a:r>
            <a:endParaRPr lang="Microsoft YaHei" altLang="Microsoft YaHei" sz="2000" dirty="0"/>
          </a:p>
          <a:p>
            <a:pPr marL="238125" algn="l" rtl="0" eaLnBrk="0">
              <a:lnSpc>
                <a:spcPct val="91000"/>
              </a:lnSpc>
              <a:spcBef>
                <a:spcPts val="1551"/>
              </a:spcBef>
              <a:tabLst/>
            </a:pPr>
            <a:r>
              <a:rPr sz="2000" kern="0" spc="-30" dirty="0">
                <a:solidFill>
                  <a:srgbClr val="000000">
                    <a:alpha val="100000"/>
                  </a:srgbClr>
                </a:solidFill>
                <a:latin typeface="Microsoft YaHei"/>
                <a:ea typeface="Microsoft YaHei"/>
                <a:cs typeface="Microsoft YaHei"/>
              </a:rPr>
              <a:t>1、对传统儿童观的批判</a:t>
            </a:r>
            <a:endParaRPr lang="Microsoft YaHei" altLang="Microsoft YaHei" sz="2000" dirty="0"/>
          </a:p>
          <a:p>
            <a:pPr marL="605790" algn="l" rtl="0" eaLnBrk="0">
              <a:lnSpc>
                <a:spcPct val="91000"/>
              </a:lnSpc>
              <a:spcBef>
                <a:spcPts val="1416"/>
              </a:spcBef>
              <a:tabLst/>
            </a:pPr>
            <a:r>
              <a:rPr sz="2000" kern="0" spc="-80" dirty="0">
                <a:solidFill>
                  <a:srgbClr val="000000">
                    <a:alpha val="100000"/>
                  </a:srgbClr>
                </a:solidFill>
                <a:latin typeface="Microsoft YaHei"/>
                <a:ea typeface="Microsoft YaHei"/>
                <a:cs typeface="Microsoft YaHei"/>
              </a:rPr>
              <a:t>中国封建社会：以“孝”为出发点，</a:t>
            </a:r>
            <a:r>
              <a:rPr sz="2000" kern="0" spc="49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以“忠”为归宿。</a:t>
            </a:r>
            <a:endParaRPr lang="Microsoft YaHei" altLang="Microsoft YaHei" sz="2000" dirty="0"/>
          </a:p>
          <a:p>
            <a:pPr algn="r" rtl="0" eaLnBrk="0">
              <a:lnSpc>
                <a:spcPct val="83000"/>
              </a:lnSpc>
              <a:spcBef>
                <a:spcPts val="1410"/>
              </a:spcBef>
              <a:tabLst/>
            </a:pPr>
            <a:r>
              <a:rPr sz="2000" kern="0" spc="-130" dirty="0">
                <a:solidFill>
                  <a:srgbClr val="000000">
                    <a:alpha val="100000"/>
                  </a:srgbClr>
                </a:solidFill>
                <a:latin typeface="Microsoft YaHei"/>
                <a:ea typeface="Microsoft YaHei"/>
                <a:cs typeface="Microsoft YaHei"/>
              </a:rPr>
              <a:t>鲁迅：     “救救孩子”强调一要理解儿童；二要指导儿童；</a:t>
            </a:r>
            <a:r>
              <a:rPr sz="2000" kern="0" spc="450" dirty="0">
                <a:solidFill>
                  <a:srgbClr val="000000">
                    <a:alpha val="100000"/>
                  </a:srgbClr>
                </a:solidFill>
                <a:latin typeface="Microsoft YaHei"/>
                <a:ea typeface="Microsoft YaHei"/>
                <a:cs typeface="Microsoft YaHei"/>
              </a:rPr>
              <a:t> </a:t>
            </a:r>
            <a:r>
              <a:rPr sz="2000" kern="0" spc="-130" dirty="0">
                <a:solidFill>
                  <a:srgbClr val="000000">
                    <a:alpha val="100000"/>
                  </a:srgbClr>
                </a:solidFill>
                <a:latin typeface="Microsoft YaHei"/>
                <a:ea typeface="Microsoft YaHei"/>
                <a:cs typeface="Microsoft YaHei"/>
              </a:rPr>
              <a:t>三要解放儿童。</a:t>
            </a:r>
            <a:endParaRPr lang="Microsoft YaHei" altLang="Microsoft YaHei" sz="2000" dirty="0"/>
          </a:p>
          <a:p>
            <a:pPr marL="587375" algn="l" rtl="0" eaLnBrk="0">
              <a:lnSpc>
                <a:spcPts val="3595"/>
              </a:lnSpc>
              <a:tabLst/>
            </a:pPr>
            <a:r>
              <a:rPr sz="2000" kern="0" spc="-10" dirty="0">
                <a:solidFill>
                  <a:srgbClr val="000000">
                    <a:alpha val="100000"/>
                  </a:srgbClr>
                </a:solidFill>
                <a:latin typeface="Microsoft YaHei"/>
                <a:ea typeface="Microsoft YaHei"/>
                <a:cs typeface="Microsoft YaHei"/>
              </a:rPr>
              <a:t>蔡元培：“发展儿童天性”</a:t>
            </a:r>
            <a:r>
              <a:rPr sz="2000" kern="0" spc="26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，崇尚儿童自</a:t>
            </a:r>
            <a:r>
              <a:rPr sz="2000" kern="0" spc="-20" dirty="0">
                <a:solidFill>
                  <a:srgbClr val="000000">
                    <a:alpha val="100000"/>
                  </a:srgbClr>
                </a:solidFill>
                <a:latin typeface="Microsoft YaHei"/>
                <a:ea typeface="Microsoft YaHei"/>
                <a:cs typeface="Microsoft YaHei"/>
              </a:rPr>
              <a:t>然的主张</a:t>
            </a:r>
            <a:endParaRPr lang="Microsoft YaHei" altLang="Microsoft YaHei" sz="2000" dirty="0"/>
          </a:p>
          <a:p>
            <a:pPr marL="600709" algn="l" rtl="0" eaLnBrk="0">
              <a:lnSpc>
                <a:spcPct val="91000"/>
              </a:lnSpc>
              <a:spcBef>
                <a:spcPts val="1617"/>
              </a:spcBef>
              <a:tabLst/>
            </a:pPr>
            <a:r>
              <a:rPr sz="2000" kern="0" spc="-130" dirty="0">
                <a:solidFill>
                  <a:srgbClr val="000000">
                    <a:alpha val="100000"/>
                  </a:srgbClr>
                </a:solidFill>
                <a:latin typeface="Microsoft YaHei"/>
                <a:ea typeface="Microsoft YaHei"/>
                <a:cs typeface="Microsoft YaHei"/>
              </a:rPr>
              <a:t>陶行知：     “爱满天下”的口号</a:t>
            </a:r>
            <a:endParaRPr lang="Microsoft YaHei" altLang="Microsoft YaHei" sz="2000" dirty="0"/>
          </a:p>
          <a:p>
            <a:pPr marL="600709" algn="l" rtl="0" eaLnBrk="0">
              <a:lnSpc>
                <a:spcPct val="83000"/>
              </a:lnSpc>
              <a:spcBef>
                <a:spcPts val="1410"/>
              </a:spcBef>
              <a:tabLst/>
            </a:pPr>
            <a:r>
              <a:rPr sz="2000" kern="0" spc="-70" dirty="0">
                <a:solidFill>
                  <a:srgbClr val="000000">
                    <a:alpha val="100000"/>
                  </a:srgbClr>
                </a:solidFill>
                <a:latin typeface="Microsoft YaHei"/>
                <a:ea typeface="Microsoft YaHei"/>
                <a:cs typeface="Microsoft YaHei"/>
              </a:rPr>
              <a:t>陈鹤琴：</a:t>
            </a:r>
            <a:r>
              <a:rPr sz="2000" kern="0" spc="19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“一切为了儿童” 的信念</a:t>
            </a:r>
            <a:endParaRPr lang="Microsoft YaHei" altLang="Microsoft YaHei" sz="2000" dirty="0"/>
          </a:p>
          <a:p>
            <a:pPr marL="226059" algn="l" rtl="0" eaLnBrk="0">
              <a:lnSpc>
                <a:spcPts val="3591"/>
              </a:lnSpc>
              <a:tabLst/>
            </a:pPr>
            <a:r>
              <a:rPr sz="2000" kern="0" spc="-20" dirty="0">
                <a:solidFill>
                  <a:srgbClr val="000000">
                    <a:alpha val="100000"/>
                  </a:srgbClr>
                </a:solidFill>
                <a:latin typeface="Microsoft YaHei"/>
                <a:ea typeface="Microsoft YaHei"/>
                <a:cs typeface="Microsoft YaHei"/>
              </a:rPr>
              <a:t>2、对新儿童观的倡导</a:t>
            </a:r>
            <a:endParaRPr lang="Microsoft YaHei" altLang="Microsoft YaHei" sz="2000" dirty="0"/>
          </a:p>
          <a:p>
            <a:pPr marL="140335" algn="l" rtl="0" eaLnBrk="0">
              <a:lnSpc>
                <a:spcPct val="83000"/>
              </a:lnSpc>
              <a:spcBef>
                <a:spcPts val="1611"/>
              </a:spcBef>
              <a:tabLst/>
            </a:pPr>
            <a:r>
              <a:rPr sz="2000" kern="0" spc="0" dirty="0">
                <a:solidFill>
                  <a:srgbClr val="000000">
                    <a:alpha val="100000"/>
                  </a:srgbClr>
                </a:solidFill>
                <a:latin typeface="Microsoft YaHei"/>
                <a:ea typeface="Microsoft YaHei"/>
                <a:cs typeface="Microsoft YaHei"/>
              </a:rPr>
              <a:t>对儿童独立地位和价值的认可</a:t>
            </a:r>
            <a:endParaRPr lang="Microsoft YaHei" altLang="Microsoft YaHei" sz="2000" dirty="0"/>
          </a:p>
          <a:p>
            <a:pPr marL="140335" algn="l" rtl="0" eaLnBrk="0">
              <a:lnSpc>
                <a:spcPts val="3595"/>
              </a:lnSpc>
              <a:tabLst/>
            </a:pPr>
            <a:r>
              <a:rPr sz="2000" kern="0" spc="0" dirty="0">
                <a:solidFill>
                  <a:srgbClr val="000000">
                    <a:alpha val="100000"/>
                  </a:srgbClr>
                </a:solidFill>
                <a:latin typeface="Microsoft YaHei"/>
                <a:ea typeface="Microsoft YaHei"/>
                <a:cs typeface="Microsoft YaHei"/>
              </a:rPr>
              <a:t>对儿童身心发展规律的强调</a:t>
            </a:r>
            <a:endParaRPr lang="Microsoft YaHei" altLang="Microsoft YaHei" sz="2000" dirty="0"/>
          </a:p>
          <a:p>
            <a:pPr algn="l" rtl="0" eaLnBrk="0">
              <a:lnSpc>
                <a:spcPct val="103000"/>
              </a:lnSpc>
              <a:tabLst/>
            </a:pPr>
            <a:endParaRPr lang="Arial" altLang="Arial" sz="1300" dirty="0"/>
          </a:p>
          <a:p>
            <a:pPr algn="l" rtl="0" eaLnBrk="0">
              <a:lnSpc>
                <a:spcPct val="11946"/>
              </a:lnSpc>
              <a:tabLst/>
            </a:pPr>
            <a:endParaRPr lang="Arial" altLang="Arial" sz="100" dirty="0"/>
          </a:p>
          <a:p>
            <a:pPr marL="140335" algn="l" rtl="0" eaLnBrk="0">
              <a:lnSpc>
                <a:spcPct val="91000"/>
              </a:lnSpc>
              <a:tabLst/>
            </a:pPr>
            <a:r>
              <a:rPr sz="2000" kern="0" spc="0" dirty="0">
                <a:solidFill>
                  <a:srgbClr val="000000">
                    <a:alpha val="100000"/>
                  </a:srgbClr>
                </a:solidFill>
                <a:latin typeface="Microsoft YaHei"/>
                <a:ea typeface="Microsoft YaHei"/>
                <a:cs typeface="Microsoft YaHei"/>
              </a:rPr>
              <a:t>对合理教育方式的建议</a:t>
            </a:r>
            <a:endParaRPr lang="Microsoft YaHei" altLang="Microsoft YaHei" sz="2000" dirty="0"/>
          </a:p>
        </p:txBody>
      </p:sp>
      <p:sp>
        <p:nvSpPr>
          <p:cNvPr id="139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392" name="textbox 139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39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76" name="group 176"/>
          <p:cNvGrpSpPr/>
          <p:nvPr/>
        </p:nvGrpSpPr>
        <p:grpSpPr>
          <a:xfrm rot="21600000">
            <a:off x="1584025" y="181482"/>
            <a:ext cx="2424919" cy="199231"/>
            <a:chOff x="0" y="0"/>
            <a:chExt cx="2424919" cy="199231"/>
          </a:xfrm>
        </p:grpSpPr>
        <p:pic>
          <p:nvPicPr>
            <p:cNvPr id="1396" name="picture 1396"/>
            <p:cNvPicPr>
              <a:picLocks noChangeAspect="1"/>
            </p:cNvPicPr>
            <p:nvPr/>
          </p:nvPicPr>
          <p:blipFill>
            <a:blip r:embed="rId3"/>
            <a:stretch>
              <a:fillRect/>
            </a:stretch>
          </p:blipFill>
          <p:spPr>
            <a:xfrm rot="21600000">
              <a:off x="13273" y="11350"/>
              <a:ext cx="2411645" cy="187880"/>
            </a:xfrm>
            <a:prstGeom prst="rect">
              <a:avLst/>
            </a:prstGeom>
          </p:spPr>
        </p:pic>
        <p:sp>
          <p:nvSpPr>
            <p:cNvPr id="1398" name="textbox 1398"/>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40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 name="picture 1402"/>
          <p:cNvPicPr>
            <a:picLocks noChangeAspect="1"/>
          </p:cNvPicPr>
          <p:nvPr/>
        </p:nvPicPr>
        <p:blipFill>
          <a:blip r:embed="rId2"/>
          <a:stretch>
            <a:fillRect/>
          </a:stretch>
        </p:blipFill>
        <p:spPr>
          <a:xfrm rot="21600000">
            <a:off x="0" y="0"/>
            <a:ext cx="12192000" cy="6858000"/>
          </a:xfrm>
          <a:prstGeom prst="rect">
            <a:avLst/>
          </a:prstGeom>
        </p:spPr>
      </p:pic>
      <p:sp>
        <p:nvSpPr>
          <p:cNvPr id="140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406" name="textbox 1406"/>
          <p:cNvSpPr/>
          <p:nvPr/>
        </p:nvSpPr>
        <p:spPr>
          <a:xfrm>
            <a:off x="1404758" y="550005"/>
            <a:ext cx="6329679" cy="3118485"/>
          </a:xfrm>
          <a:prstGeom prst="rect">
            <a:avLst/>
          </a:prstGeom>
        </p:spPr>
        <p:txBody>
          <a:bodyPr vert="horz" wrap="square" lIns="0" tIns="0" rIns="0" bIns="0"/>
          <a:lstStyle/>
          <a:p>
            <a:pPr algn="l" rtl="0" eaLnBrk="0">
              <a:lnSpc>
                <a:spcPct val="87417"/>
              </a:lnSpc>
              <a:tabLst/>
            </a:pPr>
            <a:endParaRPr lang="Arial" altLang="Arial" sz="100" dirty="0"/>
          </a:p>
          <a:p>
            <a:pPr marL="15747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86155" algn="l" rtl="0" eaLnBrk="0">
              <a:lnSpc>
                <a:spcPct val="91000"/>
              </a:lnSpc>
              <a:spcBef>
                <a:spcPts val="1761"/>
              </a:spcBef>
              <a:tabLst>
                <a:tab pos="1167130"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一、学前教育思潮的传播与儿童观的转型</a:t>
            </a:r>
            <a:endParaRPr lang="Microsoft YaHei" altLang="Microsoft YaHei" sz="2000" dirty="0"/>
          </a:p>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124000"/>
              </a:lnSpc>
              <a:tabLst/>
            </a:pPr>
            <a:endParaRPr lang="Arial" altLang="Arial" sz="1000" dirty="0"/>
          </a:p>
          <a:p>
            <a:pPr marL="12700" algn="l" rtl="0" eaLnBrk="0">
              <a:lnSpc>
                <a:spcPct val="95000"/>
              </a:lnSpc>
              <a:spcBef>
                <a:spcPts val="571"/>
              </a:spcBef>
              <a:tabLst/>
            </a:pPr>
            <a:r>
              <a:rPr sz="1900" kern="0" spc="-170" dirty="0">
                <a:solidFill>
                  <a:srgbClr val="000000">
                    <a:alpha val="100000"/>
                  </a:srgbClr>
                </a:solidFill>
                <a:latin typeface="Microsoft YaHei"/>
                <a:ea typeface="Microsoft YaHei"/>
                <a:cs typeface="Microsoft YaHei"/>
              </a:rPr>
              <a:t>蔡元培：</a:t>
            </a:r>
            <a:endParaRPr lang="Microsoft YaHei" altLang="Microsoft YaHei" sz="1900" dirty="0"/>
          </a:p>
          <a:p>
            <a:pPr marL="13334" algn="l" rtl="0" eaLnBrk="0">
              <a:lnSpc>
                <a:spcPct val="91000"/>
              </a:lnSpc>
              <a:spcBef>
                <a:spcPts val="1427"/>
              </a:spcBef>
              <a:tabLst/>
            </a:pPr>
            <a:r>
              <a:rPr sz="2000" kern="0" spc="0" dirty="0">
                <a:solidFill>
                  <a:srgbClr val="000000">
                    <a:alpha val="100000"/>
                  </a:srgbClr>
                </a:solidFill>
                <a:latin typeface="Microsoft YaHei"/>
                <a:ea typeface="Microsoft YaHei"/>
                <a:cs typeface="Microsoft YaHei"/>
              </a:rPr>
              <a:t>发展儿童天性，崇尚儿童自然的主张</a:t>
            </a:r>
            <a:endParaRPr lang="Microsoft YaHei" altLang="Microsoft YaHei" sz="2000" dirty="0"/>
          </a:p>
          <a:p>
            <a:pPr algn="r" rtl="0" eaLnBrk="0">
              <a:lnSpc>
                <a:spcPct val="83000"/>
              </a:lnSpc>
              <a:spcBef>
                <a:spcPts val="1410"/>
              </a:spcBef>
              <a:tabLst/>
            </a:pPr>
            <a:r>
              <a:rPr sz="2000" kern="0" spc="-50" dirty="0">
                <a:solidFill>
                  <a:srgbClr val="000000">
                    <a:alpha val="100000"/>
                  </a:srgbClr>
                </a:solidFill>
                <a:latin typeface="Microsoft YaHei"/>
                <a:ea typeface="Microsoft YaHei"/>
                <a:cs typeface="Microsoft YaHei"/>
              </a:rPr>
              <a:t>被毛主席誉为“学界泰斗</a:t>
            </a:r>
            <a:r>
              <a:rPr sz="2000" kern="0" spc="-60" dirty="0">
                <a:solidFill>
                  <a:srgbClr val="000000">
                    <a:alpha val="100000"/>
                  </a:srgbClr>
                </a:solidFill>
                <a:latin typeface="Microsoft YaHei"/>
                <a:ea typeface="Microsoft YaHei"/>
                <a:cs typeface="Microsoft YaHei"/>
              </a:rPr>
              <a:t>”的先生，是现代著名教育家。</a:t>
            </a:r>
            <a:endParaRPr lang="Microsoft YaHei" altLang="Microsoft YaHei" sz="2000" dirty="0"/>
          </a:p>
          <a:p>
            <a:pPr marL="12700" algn="l" rtl="0" eaLnBrk="0">
              <a:lnSpc>
                <a:spcPts val="3595"/>
              </a:lnSpc>
              <a:tabLst/>
            </a:pPr>
            <a:r>
              <a:rPr sz="2000" kern="0" spc="0" dirty="0">
                <a:solidFill>
                  <a:srgbClr val="000000">
                    <a:alpha val="100000"/>
                  </a:srgbClr>
                </a:solidFill>
                <a:latin typeface="Microsoft YaHei"/>
                <a:ea typeface="Microsoft YaHei"/>
                <a:cs typeface="Microsoft YaHei"/>
              </a:rPr>
              <a:t>他曾于1916年至1927年出任北大校长</a:t>
            </a:r>
            <a:endParaRPr lang="Microsoft YaHei" altLang="Microsoft YaHei" sz="2000" dirty="0"/>
          </a:p>
        </p:txBody>
      </p:sp>
      <p:sp>
        <p:nvSpPr>
          <p:cNvPr id="140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pic>
        <p:nvPicPr>
          <p:cNvPr id="1410" name="picture 1410"/>
          <p:cNvPicPr>
            <a:picLocks noChangeAspect="1"/>
          </p:cNvPicPr>
          <p:nvPr/>
        </p:nvPicPr>
        <p:blipFill>
          <a:blip r:embed="rId3"/>
          <a:stretch>
            <a:fillRect/>
          </a:stretch>
        </p:blipFill>
        <p:spPr>
          <a:xfrm rot="21600000">
            <a:off x="7612473" y="1644536"/>
            <a:ext cx="4180158" cy="3535399"/>
          </a:xfrm>
          <a:prstGeom prst="rect">
            <a:avLst/>
          </a:prstGeom>
        </p:spPr>
      </p:pic>
      <p:sp>
        <p:nvSpPr>
          <p:cNvPr id="1412" name="textbox 141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41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78" name="group 178"/>
          <p:cNvGrpSpPr/>
          <p:nvPr/>
        </p:nvGrpSpPr>
        <p:grpSpPr>
          <a:xfrm rot="21600000">
            <a:off x="1584025" y="181482"/>
            <a:ext cx="2424919" cy="199231"/>
            <a:chOff x="0" y="0"/>
            <a:chExt cx="2424919" cy="199231"/>
          </a:xfrm>
        </p:grpSpPr>
        <p:pic>
          <p:nvPicPr>
            <p:cNvPr id="1416" name="picture 1416"/>
            <p:cNvPicPr>
              <a:picLocks noChangeAspect="1"/>
            </p:cNvPicPr>
            <p:nvPr/>
          </p:nvPicPr>
          <p:blipFill>
            <a:blip r:embed="rId4"/>
            <a:stretch>
              <a:fillRect/>
            </a:stretch>
          </p:blipFill>
          <p:spPr>
            <a:xfrm rot="21600000">
              <a:off x="13273" y="11350"/>
              <a:ext cx="2411645" cy="187880"/>
            </a:xfrm>
            <a:prstGeom prst="rect">
              <a:avLst/>
            </a:prstGeom>
          </p:spPr>
        </p:pic>
        <p:sp>
          <p:nvSpPr>
            <p:cNvPr id="1418" name="textbox 1418"/>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42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2" name="picture 1422"/>
          <p:cNvPicPr>
            <a:picLocks noChangeAspect="1"/>
          </p:cNvPicPr>
          <p:nvPr/>
        </p:nvPicPr>
        <p:blipFill>
          <a:blip r:embed="rId2"/>
          <a:stretch>
            <a:fillRect/>
          </a:stretch>
        </p:blipFill>
        <p:spPr>
          <a:xfrm rot="21600000">
            <a:off x="0" y="0"/>
            <a:ext cx="12192000" cy="6858000"/>
          </a:xfrm>
          <a:prstGeom prst="rect">
            <a:avLst/>
          </a:prstGeom>
        </p:spPr>
      </p:pic>
      <p:sp>
        <p:nvSpPr>
          <p:cNvPr id="142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1426" name="picture 1426"/>
          <p:cNvPicPr>
            <a:picLocks noChangeAspect="1"/>
          </p:cNvPicPr>
          <p:nvPr/>
        </p:nvPicPr>
        <p:blipFill>
          <a:blip r:embed="rId3"/>
          <a:stretch>
            <a:fillRect/>
          </a:stretch>
        </p:blipFill>
        <p:spPr>
          <a:xfrm rot="21600000">
            <a:off x="5695244" y="1806314"/>
            <a:ext cx="3381630" cy="4060711"/>
          </a:xfrm>
          <a:prstGeom prst="rect">
            <a:avLst/>
          </a:prstGeom>
        </p:spPr>
      </p:pic>
      <p:sp>
        <p:nvSpPr>
          <p:cNvPr id="1428" name="textbox 1428"/>
          <p:cNvSpPr/>
          <p:nvPr/>
        </p:nvSpPr>
        <p:spPr>
          <a:xfrm>
            <a:off x="1445765" y="550005"/>
            <a:ext cx="5706109" cy="1011555"/>
          </a:xfrm>
          <a:prstGeom prst="rect">
            <a:avLst/>
          </a:prstGeom>
        </p:spPr>
        <p:txBody>
          <a:bodyPr vert="horz" wrap="square" lIns="0" tIns="0" rIns="0" bIns="0"/>
          <a:lstStyle/>
          <a:p>
            <a:pPr algn="l" rtl="0" eaLnBrk="0">
              <a:lnSpc>
                <a:spcPct val="87417"/>
              </a:lnSpc>
              <a:tabLst/>
            </a:pPr>
            <a:endParaRPr lang="Arial" altLang="Arial" sz="100" dirty="0"/>
          </a:p>
          <a:p>
            <a:pPr marL="11683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algn="l" rtl="0" eaLnBrk="0">
              <a:lnSpc>
                <a:spcPct val="104000"/>
              </a:lnSpc>
              <a:tabLst/>
            </a:pPr>
            <a:endParaRPr lang="Arial" altLang="Arial" sz="1400" dirty="0"/>
          </a:p>
          <a:p>
            <a:pPr algn="l" rtl="0" eaLnBrk="0">
              <a:lnSpc>
                <a:spcPct val="11305"/>
              </a:lnSpc>
              <a:tabLst/>
            </a:pPr>
            <a:endParaRPr lang="Arial" altLang="Arial" sz="100" dirty="0"/>
          </a:p>
          <a:p>
            <a:pPr marL="944880" algn="l" rtl="0" eaLnBrk="0">
              <a:lnSpc>
                <a:spcPct val="91000"/>
              </a:lnSpc>
              <a:tabLst>
                <a:tab pos="1125855" algn="l"/>
              </a:tabLst>
            </a:pP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一、学前教育思潮的传播与儿童观的转型</a:t>
            </a:r>
            <a:endParaRPr lang="Microsoft YaHei" altLang="Microsoft YaHei" sz="2000" dirty="0"/>
          </a:p>
        </p:txBody>
      </p:sp>
      <p:sp>
        <p:nvSpPr>
          <p:cNvPr id="143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432" name="textbox 1432"/>
          <p:cNvSpPr/>
          <p:nvPr/>
        </p:nvSpPr>
        <p:spPr>
          <a:xfrm>
            <a:off x="1559194" y="2020141"/>
            <a:ext cx="2512060" cy="2131060"/>
          </a:xfrm>
          <a:prstGeom prst="rect">
            <a:avLst/>
          </a:prstGeom>
        </p:spPr>
        <p:txBody>
          <a:bodyPr vert="horz" wrap="square" lIns="0" tIns="0" rIns="0" bIns="0"/>
          <a:lstStyle/>
          <a:p>
            <a:pPr algn="l" rtl="0" eaLnBrk="0">
              <a:lnSpc>
                <a:spcPct val="87976"/>
              </a:lnSpc>
              <a:tabLst/>
            </a:pPr>
            <a:endParaRPr lang="Arial" altLang="Arial" sz="100" dirty="0"/>
          </a:p>
          <a:p>
            <a:pPr marL="13334" algn="l" rtl="0" eaLnBrk="0">
              <a:lnSpc>
                <a:spcPct val="95000"/>
              </a:lnSpc>
              <a:tabLst/>
            </a:pPr>
            <a:r>
              <a:rPr sz="1900" kern="0" spc="-80" dirty="0">
                <a:solidFill>
                  <a:srgbClr val="000000">
                    <a:alpha val="100000"/>
                  </a:srgbClr>
                </a:solidFill>
                <a:latin typeface="Microsoft YaHei"/>
                <a:ea typeface="Microsoft YaHei"/>
                <a:cs typeface="Microsoft YaHei"/>
              </a:rPr>
              <a:t>鲁迅：     “救救</a:t>
            </a:r>
            <a:r>
              <a:rPr sz="1900" kern="0" spc="-90" dirty="0">
                <a:solidFill>
                  <a:srgbClr val="000000">
                    <a:alpha val="100000"/>
                  </a:srgbClr>
                </a:solidFill>
                <a:latin typeface="Microsoft YaHei"/>
                <a:ea typeface="Microsoft YaHei"/>
                <a:cs typeface="Microsoft YaHei"/>
              </a:rPr>
              <a:t>孩子”</a:t>
            </a:r>
            <a:endParaRPr lang="Microsoft YaHei" altLang="Microsoft YaHei" sz="1900" dirty="0"/>
          </a:p>
          <a:p>
            <a:pPr marL="17145" algn="l" rtl="0" eaLnBrk="0">
              <a:lnSpc>
                <a:spcPct val="89000"/>
              </a:lnSpc>
              <a:spcBef>
                <a:spcPts val="1474"/>
              </a:spcBef>
              <a:tabLst/>
            </a:pPr>
            <a:r>
              <a:rPr sz="2000" kern="0" spc="-30" dirty="0">
                <a:solidFill>
                  <a:srgbClr val="000000">
                    <a:alpha val="100000"/>
                  </a:srgbClr>
                </a:solidFill>
                <a:latin typeface="Microsoft YaHei"/>
                <a:ea typeface="Microsoft YaHei"/>
                <a:cs typeface="Microsoft YaHei"/>
              </a:rPr>
              <a:t>强调</a:t>
            </a:r>
            <a:endParaRPr lang="Microsoft YaHei" altLang="Microsoft YaHei" sz="2000" dirty="0"/>
          </a:p>
          <a:p>
            <a:pPr marL="12700" algn="l" rtl="0" eaLnBrk="0">
              <a:lnSpc>
                <a:spcPct val="83000"/>
              </a:lnSpc>
              <a:spcBef>
                <a:spcPts val="1406"/>
              </a:spcBef>
              <a:tabLst/>
            </a:pPr>
            <a:r>
              <a:rPr sz="2000" kern="0" spc="-140" dirty="0">
                <a:solidFill>
                  <a:srgbClr val="000000">
                    <a:alpha val="100000"/>
                  </a:srgbClr>
                </a:solidFill>
                <a:latin typeface="Microsoft YaHei"/>
                <a:ea typeface="Microsoft YaHei"/>
                <a:cs typeface="Microsoft YaHei"/>
              </a:rPr>
              <a:t>一要正确理解儿童；</a:t>
            </a:r>
            <a:endParaRPr lang="Microsoft YaHei" altLang="Microsoft YaHei" sz="2000" dirty="0"/>
          </a:p>
          <a:p>
            <a:pPr marL="15875" algn="l" rtl="0" eaLnBrk="0">
              <a:lnSpc>
                <a:spcPct val="154000"/>
              </a:lnSpc>
              <a:spcBef>
                <a:spcPts val="9"/>
              </a:spcBef>
              <a:tabLst/>
            </a:pPr>
            <a:r>
              <a:rPr sz="2000" kern="0" spc="-160" dirty="0">
                <a:solidFill>
                  <a:srgbClr val="000000">
                    <a:alpha val="100000"/>
                  </a:srgbClr>
                </a:solidFill>
                <a:latin typeface="Microsoft YaHei"/>
                <a:ea typeface="Microsoft YaHei"/>
                <a:cs typeface="Microsoft YaHei"/>
              </a:rPr>
              <a:t>二要正确指导儿童；</a:t>
            </a:r>
            <a:r>
              <a:rPr sz="2000" kern="0" spc="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三要解放儿童。</a:t>
            </a:r>
            <a:endParaRPr lang="Microsoft YaHei" altLang="Microsoft YaHei" sz="2000" dirty="0"/>
          </a:p>
        </p:txBody>
      </p:sp>
      <p:sp>
        <p:nvSpPr>
          <p:cNvPr id="1434" name="textbox 143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43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80" name="group 180"/>
          <p:cNvGrpSpPr/>
          <p:nvPr/>
        </p:nvGrpSpPr>
        <p:grpSpPr>
          <a:xfrm rot="21600000">
            <a:off x="1584025" y="181482"/>
            <a:ext cx="2424919" cy="199231"/>
            <a:chOff x="0" y="0"/>
            <a:chExt cx="2424919" cy="199231"/>
          </a:xfrm>
        </p:grpSpPr>
        <p:pic>
          <p:nvPicPr>
            <p:cNvPr id="1438" name="picture 1438"/>
            <p:cNvPicPr>
              <a:picLocks noChangeAspect="1"/>
            </p:cNvPicPr>
            <p:nvPr/>
          </p:nvPicPr>
          <p:blipFill>
            <a:blip r:embed="rId4"/>
            <a:stretch>
              <a:fillRect/>
            </a:stretch>
          </p:blipFill>
          <p:spPr>
            <a:xfrm rot="21600000">
              <a:off x="13273" y="11350"/>
              <a:ext cx="2411645" cy="187880"/>
            </a:xfrm>
            <a:prstGeom prst="rect">
              <a:avLst/>
            </a:prstGeom>
          </p:spPr>
        </p:pic>
        <p:sp>
          <p:nvSpPr>
            <p:cNvPr id="1440" name="textbox 144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44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4" name="picture 1444"/>
          <p:cNvPicPr>
            <a:picLocks noChangeAspect="1"/>
          </p:cNvPicPr>
          <p:nvPr/>
        </p:nvPicPr>
        <p:blipFill>
          <a:blip r:embed="rId2"/>
          <a:stretch>
            <a:fillRect/>
          </a:stretch>
        </p:blipFill>
        <p:spPr>
          <a:xfrm rot="21600000">
            <a:off x="0" y="0"/>
            <a:ext cx="12192000" cy="6858000"/>
          </a:xfrm>
          <a:prstGeom prst="rect">
            <a:avLst/>
          </a:prstGeom>
        </p:spPr>
      </p:pic>
      <p:sp>
        <p:nvSpPr>
          <p:cNvPr id="144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448" name="textbox 1448"/>
          <p:cNvSpPr/>
          <p:nvPr/>
        </p:nvSpPr>
        <p:spPr>
          <a:xfrm>
            <a:off x="1445765" y="550005"/>
            <a:ext cx="8380730" cy="5250815"/>
          </a:xfrm>
          <a:prstGeom prst="rect">
            <a:avLst/>
          </a:prstGeom>
        </p:spPr>
        <p:txBody>
          <a:bodyPr vert="horz" wrap="square" lIns="0" tIns="0" rIns="0" bIns="0"/>
          <a:lstStyle/>
          <a:p>
            <a:pPr algn="l" rtl="0" eaLnBrk="0">
              <a:lnSpc>
                <a:spcPct val="87417"/>
              </a:lnSpc>
              <a:tabLst/>
            </a:pPr>
            <a:endParaRPr lang="Arial" altLang="Arial" sz="100" dirty="0"/>
          </a:p>
          <a:p>
            <a:pPr marL="11683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44880" algn="l" rtl="0" eaLnBrk="0">
              <a:lnSpc>
                <a:spcPct val="91000"/>
              </a:lnSpc>
              <a:spcBef>
                <a:spcPts val="1761"/>
              </a:spcBef>
              <a:tabLst>
                <a:tab pos="1129030" algn="l"/>
              </a:tabLst>
            </a:pP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二、蒙养园制度的建立</a:t>
            </a:r>
            <a:endParaRPr lang="Microsoft YaHei" altLang="Microsoft YaHei" sz="2000" dirty="0"/>
          </a:p>
          <a:p>
            <a:pPr marL="287654" algn="l" rtl="0" eaLnBrk="0">
              <a:lnSpc>
                <a:spcPts val="5033"/>
              </a:lnSpc>
              <a:spcBef>
                <a:spcPts val="987"/>
              </a:spcBef>
              <a:tabLst/>
            </a:pPr>
            <a:r>
              <a:rPr sz="2000" kern="0" spc="-90" dirty="0">
                <a:solidFill>
                  <a:srgbClr val="000000">
                    <a:alpha val="100000"/>
                  </a:srgbClr>
                </a:solidFill>
                <a:latin typeface="Microsoft YaHei"/>
                <a:ea typeface="Microsoft YaHei"/>
                <a:cs typeface="Microsoft YaHei"/>
              </a:rPr>
              <a:t>（一）南京临时政府</a:t>
            </a:r>
            <a:r>
              <a:rPr sz="2000" kern="0" spc="-100" dirty="0">
                <a:solidFill>
                  <a:srgbClr val="000000">
                    <a:alpha val="100000"/>
                  </a:srgbClr>
                </a:solidFill>
                <a:latin typeface="Microsoft YaHei"/>
                <a:ea typeface="Microsoft YaHei"/>
                <a:cs typeface="Microsoft YaHei"/>
              </a:rPr>
              <a:t>的教育改革</a:t>
            </a:r>
            <a:endParaRPr lang="Microsoft YaHei" altLang="Microsoft YaHei" sz="2000" dirty="0"/>
          </a:p>
          <a:p>
            <a:pPr marL="156845" algn="l" rtl="0" eaLnBrk="0">
              <a:lnSpc>
                <a:spcPts val="3362"/>
              </a:lnSpc>
              <a:tabLst/>
            </a:pPr>
            <a:r>
              <a:rPr sz="2000" kern="0" spc="-30" dirty="0">
                <a:solidFill>
                  <a:srgbClr val="000000">
                    <a:alpha val="100000"/>
                  </a:srgbClr>
                </a:solidFill>
                <a:latin typeface="Microsoft YaHei"/>
                <a:ea typeface="Microsoft YaHei"/>
                <a:cs typeface="Microsoft YaHei"/>
              </a:rPr>
              <a:t>⒈颁布新的教育宗旨</a:t>
            </a:r>
            <a:endParaRPr lang="Microsoft YaHei" altLang="Microsoft YaHei" sz="2000" dirty="0"/>
          </a:p>
          <a:p>
            <a:pPr marL="147954" algn="l" rtl="0" eaLnBrk="0">
              <a:lnSpc>
                <a:spcPct val="91000"/>
              </a:lnSpc>
              <a:spcBef>
                <a:spcPts val="1619"/>
              </a:spcBef>
              <a:tabLst/>
            </a:pPr>
            <a:r>
              <a:rPr sz="2000" kern="0" spc="10" dirty="0">
                <a:solidFill>
                  <a:srgbClr val="000000">
                    <a:alpha val="100000"/>
                  </a:srgbClr>
                </a:solidFill>
                <a:latin typeface="Microsoft YaHei"/>
                <a:ea typeface="Microsoft YaHei"/>
                <a:cs typeface="Microsoft YaHei"/>
              </a:rPr>
              <a:t>1904年“癸卯学制”宗旨：“忠君，尊孔，尚公，尚</a:t>
            </a:r>
            <a:r>
              <a:rPr sz="2000" kern="0" spc="0" dirty="0">
                <a:solidFill>
                  <a:srgbClr val="000000">
                    <a:alpha val="100000"/>
                  </a:srgbClr>
                </a:solidFill>
                <a:latin typeface="Microsoft YaHei"/>
                <a:ea typeface="Microsoft YaHei"/>
                <a:cs typeface="Microsoft YaHei"/>
              </a:rPr>
              <a:t>武，尚实。”</a:t>
            </a:r>
            <a:endParaRPr lang="Microsoft YaHei" altLang="Microsoft YaHei" sz="2000" dirty="0"/>
          </a:p>
          <a:p>
            <a:pPr marL="125095" algn="l" rtl="0" eaLnBrk="0">
              <a:lnSpc>
                <a:spcPct val="83000"/>
              </a:lnSpc>
              <a:spcBef>
                <a:spcPts val="1406"/>
              </a:spcBef>
              <a:tabLst/>
            </a:pPr>
            <a:r>
              <a:rPr sz="2000" kern="0" spc="-30" dirty="0">
                <a:solidFill>
                  <a:srgbClr val="000000">
                    <a:alpha val="100000"/>
                  </a:srgbClr>
                </a:solidFill>
                <a:latin typeface="Microsoft YaHei"/>
                <a:ea typeface="Microsoft YaHei"/>
                <a:cs typeface="Microsoft YaHei"/>
              </a:rPr>
              <a:t>新教育宗旨：“注重道德教育，</a:t>
            </a:r>
            <a:r>
              <a:rPr sz="2000" kern="0" spc="43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以实利教育、军国民教育辅</a:t>
            </a:r>
            <a:r>
              <a:rPr sz="2000" kern="0" spc="-40" dirty="0">
                <a:solidFill>
                  <a:srgbClr val="000000">
                    <a:alpha val="100000"/>
                  </a:srgbClr>
                </a:solidFill>
                <a:latin typeface="Microsoft YaHei"/>
                <a:ea typeface="Microsoft YaHei"/>
                <a:cs typeface="Microsoft YaHei"/>
              </a:rPr>
              <a:t>之，更以美感</a:t>
            </a:r>
            <a:endParaRPr lang="Microsoft YaHei" altLang="Microsoft YaHei" sz="2000" dirty="0"/>
          </a:p>
          <a:p>
            <a:pPr marL="124460" algn="l" rtl="0" eaLnBrk="0">
              <a:lnSpc>
                <a:spcPts val="3597"/>
              </a:lnSpc>
              <a:tabLst/>
            </a:pPr>
            <a:r>
              <a:rPr sz="2000" kern="0" spc="0" dirty="0">
                <a:solidFill>
                  <a:srgbClr val="000000">
                    <a:alpha val="100000"/>
                  </a:srgbClr>
                </a:solidFill>
                <a:latin typeface="Microsoft YaHei"/>
                <a:ea typeface="Microsoft YaHei"/>
                <a:cs typeface="Microsoft YaHei"/>
              </a:rPr>
              <a:t>教育完成其道德。”</a:t>
            </a:r>
            <a:endParaRPr lang="Microsoft YaHei" altLang="Microsoft YaHei" sz="2000" dirty="0"/>
          </a:p>
          <a:p>
            <a:pPr algn="r" rtl="0" eaLnBrk="0">
              <a:lnSpc>
                <a:spcPct val="86000"/>
              </a:lnSpc>
              <a:spcBef>
                <a:spcPts val="1604"/>
              </a:spcBef>
              <a:tabLst/>
            </a:pPr>
            <a:r>
              <a:rPr sz="2000" kern="0" spc="10" dirty="0">
                <a:solidFill>
                  <a:srgbClr val="000000">
                    <a:alpha val="100000"/>
                  </a:srgbClr>
                </a:solidFill>
                <a:latin typeface="Microsoft YaHei"/>
                <a:ea typeface="Microsoft YaHei"/>
                <a:cs typeface="Microsoft YaHei"/>
              </a:rPr>
              <a:t>⒉制定学制系统    1</a:t>
            </a:r>
            <a:r>
              <a:rPr sz="2000" kern="0" spc="0" dirty="0">
                <a:solidFill>
                  <a:srgbClr val="000000">
                    <a:alpha val="100000"/>
                  </a:srgbClr>
                </a:solidFill>
                <a:latin typeface="Microsoft YaHei"/>
                <a:ea typeface="Microsoft YaHei"/>
                <a:cs typeface="Microsoft YaHei"/>
              </a:rPr>
              <a:t>912年“壬子癸丑学制”</a:t>
            </a:r>
            <a:r>
              <a:rPr sz="2000" kern="0" spc="24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，分为三类三段式。（1904</a:t>
            </a:r>
            <a:endParaRPr lang="Microsoft YaHei" altLang="Microsoft YaHei" sz="2000" dirty="0"/>
          </a:p>
          <a:p>
            <a:pPr marL="126364" algn="l" rtl="0" eaLnBrk="0">
              <a:lnSpc>
                <a:spcPts val="3767"/>
              </a:lnSpc>
              <a:tabLst/>
            </a:pPr>
            <a:r>
              <a:rPr sz="2000" kern="0" spc="-60" dirty="0">
                <a:solidFill>
                  <a:srgbClr val="000000">
                    <a:alpha val="100000"/>
                  </a:srgbClr>
                </a:solidFill>
                <a:latin typeface="Microsoft YaHei"/>
                <a:ea typeface="Microsoft YaHei"/>
                <a:cs typeface="Microsoft YaHei"/>
              </a:rPr>
              <a:t>年     “癸卯学制”分为三段</a:t>
            </a:r>
            <a:r>
              <a:rPr sz="2000" kern="0" spc="-70" dirty="0">
                <a:solidFill>
                  <a:srgbClr val="000000">
                    <a:alpha val="100000"/>
                  </a:srgbClr>
                </a:solidFill>
                <a:latin typeface="Microsoft YaHei"/>
                <a:ea typeface="Microsoft YaHei"/>
                <a:cs typeface="Microsoft YaHei"/>
              </a:rPr>
              <a:t>七级 ）</a:t>
            </a:r>
            <a:endParaRPr lang="Microsoft YaHei" altLang="Microsoft YaHei" sz="2000" dirty="0"/>
          </a:p>
          <a:p>
            <a:pPr marL="163195" algn="l" rtl="0" eaLnBrk="0">
              <a:lnSpc>
                <a:spcPct val="83000"/>
              </a:lnSpc>
              <a:spcBef>
                <a:spcPts val="1377"/>
              </a:spcBef>
              <a:tabLst/>
            </a:pPr>
            <a:r>
              <a:rPr sz="2000" kern="0" spc="-30" dirty="0">
                <a:solidFill>
                  <a:srgbClr val="000000">
                    <a:alpha val="100000"/>
                  </a:srgbClr>
                </a:solidFill>
                <a:latin typeface="Microsoft YaHei"/>
                <a:ea typeface="Microsoft YaHei"/>
                <a:cs typeface="Microsoft YaHei"/>
              </a:rPr>
              <a:t>⒊改革课程    废除读经，增加自然科学课程和实用课程及美术、音乐等，</a:t>
            </a:r>
            <a:endParaRPr lang="Microsoft YaHei" altLang="Microsoft YaHei" sz="2000" dirty="0"/>
          </a:p>
          <a:p>
            <a:pPr marL="133350" algn="l" rtl="0" eaLnBrk="0">
              <a:lnSpc>
                <a:spcPts val="3589"/>
              </a:lnSpc>
              <a:tabLst/>
            </a:pPr>
            <a:r>
              <a:rPr sz="2000" kern="0" spc="0" dirty="0">
                <a:solidFill>
                  <a:srgbClr val="000000">
                    <a:alpha val="100000"/>
                  </a:srgbClr>
                </a:solidFill>
                <a:latin typeface="Microsoft YaHei"/>
                <a:ea typeface="Microsoft YaHei"/>
                <a:cs typeface="Microsoft YaHei"/>
              </a:rPr>
              <a:t>以体现对学生德、智、体</a:t>
            </a:r>
            <a:r>
              <a:rPr sz="2000" kern="0" spc="-10" dirty="0">
                <a:solidFill>
                  <a:srgbClr val="000000">
                    <a:alpha val="100000"/>
                  </a:srgbClr>
                </a:solidFill>
                <a:latin typeface="Microsoft YaHei"/>
                <a:ea typeface="Microsoft YaHei"/>
                <a:cs typeface="Microsoft YaHei"/>
              </a:rPr>
              <a:t>诸方面的要求。</a:t>
            </a:r>
            <a:endParaRPr lang="Microsoft YaHei" altLang="Microsoft YaHei" sz="2000" dirty="0"/>
          </a:p>
        </p:txBody>
      </p:sp>
      <p:sp>
        <p:nvSpPr>
          <p:cNvPr id="145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452" name="textbox 145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45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82" name="group 182"/>
          <p:cNvGrpSpPr/>
          <p:nvPr/>
        </p:nvGrpSpPr>
        <p:grpSpPr>
          <a:xfrm rot="21600000">
            <a:off x="1584025" y="181482"/>
            <a:ext cx="2424919" cy="199231"/>
            <a:chOff x="0" y="0"/>
            <a:chExt cx="2424919" cy="199231"/>
          </a:xfrm>
        </p:grpSpPr>
        <p:pic>
          <p:nvPicPr>
            <p:cNvPr id="1456" name="picture 1456"/>
            <p:cNvPicPr>
              <a:picLocks noChangeAspect="1"/>
            </p:cNvPicPr>
            <p:nvPr/>
          </p:nvPicPr>
          <p:blipFill>
            <a:blip r:embed="rId3"/>
            <a:stretch>
              <a:fillRect/>
            </a:stretch>
          </p:blipFill>
          <p:spPr>
            <a:xfrm rot="21600000">
              <a:off x="13273" y="11350"/>
              <a:ext cx="2411645" cy="187880"/>
            </a:xfrm>
            <a:prstGeom prst="rect">
              <a:avLst/>
            </a:prstGeom>
          </p:spPr>
        </p:pic>
        <p:sp>
          <p:nvSpPr>
            <p:cNvPr id="1458" name="textbox 1458"/>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46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2" name="picture 1462"/>
          <p:cNvPicPr>
            <a:picLocks noChangeAspect="1"/>
          </p:cNvPicPr>
          <p:nvPr/>
        </p:nvPicPr>
        <p:blipFill>
          <a:blip r:embed="rId2"/>
          <a:stretch>
            <a:fillRect/>
          </a:stretch>
        </p:blipFill>
        <p:spPr>
          <a:xfrm rot="21600000">
            <a:off x="0" y="0"/>
            <a:ext cx="12192000" cy="6858000"/>
          </a:xfrm>
          <a:prstGeom prst="rect">
            <a:avLst/>
          </a:prstGeom>
        </p:spPr>
      </p:pic>
      <p:sp>
        <p:nvSpPr>
          <p:cNvPr id="146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466" name="textbox 1466"/>
          <p:cNvSpPr/>
          <p:nvPr/>
        </p:nvSpPr>
        <p:spPr>
          <a:xfrm>
            <a:off x="1445765" y="550005"/>
            <a:ext cx="8617584" cy="6005195"/>
          </a:xfrm>
          <a:prstGeom prst="rect">
            <a:avLst/>
          </a:prstGeom>
        </p:spPr>
        <p:txBody>
          <a:bodyPr vert="horz" wrap="square" lIns="0" tIns="0" rIns="0" bIns="0"/>
          <a:lstStyle/>
          <a:p>
            <a:pPr algn="l" rtl="0" eaLnBrk="0">
              <a:lnSpc>
                <a:spcPct val="87417"/>
              </a:lnSpc>
              <a:tabLst/>
            </a:pPr>
            <a:endParaRPr lang="Arial" altLang="Arial" sz="100" dirty="0"/>
          </a:p>
          <a:p>
            <a:pPr marL="11683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44880" algn="l" rtl="0" eaLnBrk="0">
              <a:lnSpc>
                <a:spcPct val="91000"/>
              </a:lnSpc>
              <a:spcBef>
                <a:spcPts val="1761"/>
              </a:spcBef>
              <a:tabLst>
                <a:tab pos="1129030"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二、蒙养园制度的建立</a:t>
            </a:r>
            <a:endParaRPr lang="Microsoft YaHei" altLang="Microsoft YaHei" sz="2000" dirty="0"/>
          </a:p>
          <a:p>
            <a:pPr algn="l" rtl="0" eaLnBrk="0">
              <a:lnSpc>
                <a:spcPct val="142000"/>
              </a:lnSpc>
              <a:tabLst/>
            </a:pPr>
            <a:endParaRPr lang="Arial" altLang="Arial" sz="1000" dirty="0"/>
          </a:p>
          <a:p>
            <a:pPr marL="287654" algn="l" rtl="0" eaLnBrk="0">
              <a:lnSpc>
                <a:spcPct val="91000"/>
              </a:lnSpc>
              <a:spcBef>
                <a:spcPts val="601"/>
              </a:spcBef>
              <a:tabLst/>
            </a:pPr>
            <a:r>
              <a:rPr sz="2000" kern="0" spc="-40" dirty="0">
                <a:solidFill>
                  <a:srgbClr val="44546A">
                    <a:alpha val="100000"/>
                  </a:srgbClr>
                </a:solidFill>
                <a:latin typeface="Microsoft YaHei"/>
                <a:ea typeface="Microsoft YaHei"/>
                <a:cs typeface="Microsoft YaHei"/>
              </a:rPr>
              <a:t>（二）蒙养园制度的建立     蒙养园——</a:t>
            </a:r>
            <a:r>
              <a:rPr sz="2000" kern="0" spc="-420" dirty="0">
                <a:solidFill>
                  <a:srgbClr val="44546A">
                    <a:alpha val="100000"/>
                  </a:srgbClr>
                </a:solidFill>
                <a:latin typeface="Microsoft YaHei"/>
                <a:ea typeface="Microsoft YaHei"/>
                <a:cs typeface="Microsoft YaHei"/>
              </a:rPr>
              <a:t> </a:t>
            </a:r>
            <a:r>
              <a:rPr sz="2000" kern="0" spc="-40" dirty="0">
                <a:solidFill>
                  <a:srgbClr val="44546A">
                    <a:alpha val="100000"/>
                  </a:srgbClr>
                </a:solidFill>
                <a:latin typeface="Microsoft YaHei"/>
                <a:ea typeface="Microsoft YaHei"/>
                <a:cs typeface="Microsoft YaHei"/>
              </a:rPr>
              <a:t>民国前</a:t>
            </a:r>
            <a:r>
              <a:rPr sz="2000" kern="0" spc="-50" dirty="0">
                <a:solidFill>
                  <a:srgbClr val="44546A">
                    <a:alpha val="100000"/>
                  </a:srgbClr>
                </a:solidFill>
                <a:latin typeface="Microsoft YaHei"/>
                <a:ea typeface="Microsoft YaHei"/>
                <a:cs typeface="Microsoft YaHei"/>
              </a:rPr>
              <a:t>期幼儿教育机构的名称</a:t>
            </a:r>
            <a:endParaRPr lang="Microsoft YaHei" altLang="Microsoft YaHei" sz="2000" dirty="0"/>
          </a:p>
          <a:p>
            <a:pPr marL="147954" algn="l" rtl="0" eaLnBrk="0">
              <a:lnSpc>
                <a:spcPts val="2587"/>
              </a:lnSpc>
              <a:spcBef>
                <a:spcPts val="1044"/>
              </a:spcBef>
              <a:tabLst/>
            </a:pPr>
            <a:r>
              <a:rPr sz="2000" kern="0" spc="-60" dirty="0">
                <a:solidFill>
                  <a:srgbClr val="44546A">
                    <a:alpha val="100000"/>
                  </a:srgbClr>
                </a:solidFill>
                <a:latin typeface="Microsoft YaHei"/>
                <a:ea typeface="Microsoft YaHei"/>
                <a:cs typeface="Microsoft YaHei"/>
              </a:rPr>
              <a:t>1、</a:t>
            </a:r>
            <a:r>
              <a:rPr sz="2000" kern="0" spc="-310" dirty="0">
                <a:solidFill>
                  <a:srgbClr val="44546A">
                    <a:alpha val="100000"/>
                  </a:srgbClr>
                </a:solidFill>
                <a:latin typeface="Microsoft YaHei"/>
                <a:ea typeface="Microsoft YaHei"/>
                <a:cs typeface="Microsoft YaHei"/>
              </a:rPr>
              <a:t> </a:t>
            </a:r>
            <a:r>
              <a:rPr sz="2000" kern="0" spc="-60" dirty="0">
                <a:solidFill>
                  <a:srgbClr val="44546A">
                    <a:alpha val="100000"/>
                  </a:srgbClr>
                </a:solidFill>
                <a:latin typeface="Microsoft YaHei"/>
                <a:ea typeface="Microsoft YaHei"/>
                <a:cs typeface="Microsoft YaHei"/>
              </a:rPr>
              <a:t>1912年， 《师范学校令》《师范学校规程》 ，</a:t>
            </a:r>
            <a:r>
              <a:rPr sz="2000" kern="0" spc="-380" dirty="0">
                <a:solidFill>
                  <a:srgbClr val="44546A">
                    <a:alpha val="100000"/>
                  </a:srgbClr>
                </a:solidFill>
                <a:latin typeface="Microsoft YaHei"/>
                <a:ea typeface="Microsoft YaHei"/>
                <a:cs typeface="Microsoft YaHei"/>
              </a:rPr>
              <a:t> </a:t>
            </a:r>
            <a:r>
              <a:rPr sz="2000" kern="0" spc="-60" dirty="0">
                <a:solidFill>
                  <a:srgbClr val="44546A">
                    <a:alpha val="100000"/>
                  </a:srgbClr>
                </a:solidFill>
                <a:latin typeface="Microsoft YaHei"/>
                <a:ea typeface="Microsoft YaHei"/>
                <a:cs typeface="Microsoft YaHei"/>
              </a:rPr>
              <a:t>1913年，壬子葵丑学制。</a:t>
            </a:r>
            <a:endParaRPr lang="Microsoft YaHei" altLang="Microsoft YaHei" sz="2000" dirty="0"/>
          </a:p>
          <a:p>
            <a:pPr marL="136525" algn="l" rtl="0" eaLnBrk="0">
              <a:lnSpc>
                <a:spcPts val="3366"/>
              </a:lnSpc>
              <a:tabLst/>
            </a:pPr>
            <a:r>
              <a:rPr sz="2000" kern="0" spc="-30" dirty="0">
                <a:solidFill>
                  <a:srgbClr val="44546A">
                    <a:alpha val="100000"/>
                  </a:srgbClr>
                </a:solidFill>
                <a:latin typeface="Microsoft YaHei"/>
                <a:ea typeface="Microsoft YaHei"/>
                <a:cs typeface="Microsoft YaHei"/>
              </a:rPr>
              <a:t>2、蒙养园—附属在小学和女子师范学校女子高等师范学校。</a:t>
            </a:r>
            <a:endParaRPr lang="Microsoft YaHei" altLang="Microsoft YaHei" sz="2000" dirty="0"/>
          </a:p>
          <a:p>
            <a:pPr marL="147954" algn="l" rtl="0" eaLnBrk="0">
              <a:lnSpc>
                <a:spcPts val="2587"/>
              </a:lnSpc>
              <a:spcBef>
                <a:spcPts val="1244"/>
              </a:spcBef>
              <a:tabLst/>
            </a:pPr>
            <a:r>
              <a:rPr sz="2000" kern="0" spc="-30" dirty="0">
                <a:solidFill>
                  <a:srgbClr val="44546A">
                    <a:alpha val="100000"/>
                  </a:srgbClr>
                </a:solidFill>
                <a:latin typeface="Microsoft YaHei"/>
                <a:ea typeface="Microsoft YaHei"/>
                <a:cs typeface="Microsoft YaHei"/>
              </a:rPr>
              <a:t>1916年颁行的《国民学校令实施细则</a:t>
            </a:r>
            <a:r>
              <a:rPr sz="2000" kern="0" spc="-40" dirty="0">
                <a:solidFill>
                  <a:srgbClr val="44546A">
                    <a:alpha val="100000"/>
                  </a:srgbClr>
                </a:solidFill>
                <a:latin typeface="Microsoft YaHei"/>
                <a:ea typeface="Microsoft YaHei"/>
                <a:cs typeface="Microsoft YaHei"/>
              </a:rPr>
              <a:t>》</a:t>
            </a:r>
            <a:r>
              <a:rPr sz="2000" kern="0" spc="-290" dirty="0">
                <a:solidFill>
                  <a:srgbClr val="44546A">
                    <a:alpha val="100000"/>
                  </a:srgbClr>
                </a:solidFill>
                <a:latin typeface="Microsoft YaHei"/>
                <a:ea typeface="Microsoft YaHei"/>
                <a:cs typeface="Microsoft YaHei"/>
              </a:rPr>
              <a:t> </a:t>
            </a:r>
            <a:r>
              <a:rPr sz="2000" kern="0" spc="-40" dirty="0">
                <a:solidFill>
                  <a:srgbClr val="44546A">
                    <a:alpha val="100000"/>
                  </a:srgbClr>
                </a:solidFill>
                <a:latin typeface="Microsoft YaHei"/>
                <a:ea typeface="Microsoft YaHei"/>
                <a:cs typeface="Microsoft YaHei"/>
              </a:rPr>
              <a:t>，是蒙养园制度正式建立的标志。</a:t>
            </a:r>
            <a:endParaRPr lang="Microsoft YaHei" altLang="Microsoft YaHei" sz="2000" dirty="0"/>
          </a:p>
          <a:p>
            <a:pPr marL="139064" algn="l" rtl="0" eaLnBrk="0">
              <a:lnSpc>
                <a:spcPts val="3599"/>
              </a:lnSpc>
              <a:tabLst/>
            </a:pPr>
            <a:r>
              <a:rPr sz="2000" kern="0" spc="0" dirty="0">
                <a:solidFill>
                  <a:srgbClr val="44546A">
                    <a:alpha val="100000"/>
                  </a:srgbClr>
                </a:solidFill>
                <a:latin typeface="Microsoft YaHei"/>
                <a:ea typeface="Microsoft YaHei"/>
                <a:cs typeface="Microsoft YaHei"/>
              </a:rPr>
              <a:t>3、在《壬子癸丑学制》及《国民学校</a:t>
            </a:r>
            <a:r>
              <a:rPr sz="2000" kern="0" spc="-10" dirty="0">
                <a:solidFill>
                  <a:srgbClr val="44546A">
                    <a:alpha val="100000"/>
                  </a:srgbClr>
                </a:solidFill>
                <a:latin typeface="Microsoft YaHei"/>
                <a:ea typeface="Microsoft YaHei"/>
                <a:cs typeface="Microsoft YaHei"/>
              </a:rPr>
              <a:t>实施细则》中明确规定：</a:t>
            </a:r>
            <a:endParaRPr lang="Microsoft YaHei" altLang="Microsoft YaHei" sz="2000" dirty="0"/>
          </a:p>
          <a:p>
            <a:pPr marL="287654" algn="l" rtl="0" eaLnBrk="0">
              <a:lnSpc>
                <a:spcPts val="2587"/>
              </a:lnSpc>
              <a:spcBef>
                <a:spcPts val="1012"/>
              </a:spcBef>
              <a:tabLst/>
            </a:pPr>
            <a:r>
              <a:rPr sz="2000" kern="0" spc="-70" dirty="0">
                <a:solidFill>
                  <a:srgbClr val="44546A">
                    <a:alpha val="100000"/>
                  </a:srgbClr>
                </a:solidFill>
                <a:latin typeface="Microsoft YaHei"/>
                <a:ea typeface="Microsoft YaHei"/>
                <a:cs typeface="Microsoft YaHei"/>
              </a:rPr>
              <a:t>（1）基本原则：要求以附设于女子师范。</a:t>
            </a:r>
            <a:endParaRPr lang="Microsoft YaHei" altLang="Microsoft YaHei" sz="2000" dirty="0"/>
          </a:p>
          <a:p>
            <a:pPr marL="287654" algn="l" rtl="0" eaLnBrk="0">
              <a:lnSpc>
                <a:spcPts val="2587"/>
              </a:lnSpc>
              <a:spcBef>
                <a:spcPts val="1012"/>
              </a:spcBef>
              <a:tabLst/>
            </a:pPr>
            <a:r>
              <a:rPr sz="2000" kern="0" spc="-80" dirty="0">
                <a:solidFill>
                  <a:srgbClr val="44546A">
                    <a:alpha val="100000"/>
                  </a:srgbClr>
                </a:solidFill>
                <a:latin typeface="Microsoft YaHei"/>
                <a:ea typeface="Microsoft YaHei"/>
                <a:cs typeface="Microsoft YaHei"/>
              </a:rPr>
              <a:t>（2）办园宗旨：以发</a:t>
            </a:r>
            <a:r>
              <a:rPr sz="2000" kern="0" spc="-90" dirty="0">
                <a:solidFill>
                  <a:srgbClr val="44546A">
                    <a:alpha val="100000"/>
                  </a:srgbClr>
                </a:solidFill>
                <a:latin typeface="Microsoft YaHei"/>
                <a:ea typeface="Microsoft YaHei"/>
                <a:cs typeface="Microsoft YaHei"/>
              </a:rPr>
              <a:t>展儿童身心和辅助家庭教育。</a:t>
            </a:r>
            <a:endParaRPr lang="Microsoft YaHei" altLang="Microsoft YaHei" sz="2000" dirty="0"/>
          </a:p>
          <a:p>
            <a:pPr marL="287654" algn="l" rtl="0" eaLnBrk="0">
              <a:lnSpc>
                <a:spcPts val="2587"/>
              </a:lnSpc>
              <a:spcBef>
                <a:spcPts val="1012"/>
              </a:spcBef>
              <a:tabLst/>
            </a:pPr>
            <a:r>
              <a:rPr sz="2000" kern="0" spc="-90" dirty="0">
                <a:solidFill>
                  <a:srgbClr val="44546A">
                    <a:alpha val="100000"/>
                  </a:srgbClr>
                </a:solidFill>
                <a:latin typeface="Microsoft YaHei"/>
                <a:ea typeface="Microsoft YaHei"/>
                <a:cs typeface="Microsoft YaHei"/>
              </a:rPr>
              <a:t>（3）招收对象:招收3—6岁的男女儿童入</a:t>
            </a:r>
            <a:r>
              <a:rPr sz="2000" kern="0" spc="-100" dirty="0">
                <a:solidFill>
                  <a:srgbClr val="44546A">
                    <a:alpha val="100000"/>
                  </a:srgbClr>
                </a:solidFill>
                <a:latin typeface="Microsoft YaHei"/>
                <a:ea typeface="Microsoft YaHei"/>
                <a:cs typeface="Microsoft YaHei"/>
              </a:rPr>
              <a:t>园受教。</a:t>
            </a:r>
            <a:endParaRPr lang="Microsoft YaHei" altLang="Microsoft YaHei" sz="2000" dirty="0"/>
          </a:p>
          <a:p>
            <a:pPr marL="287654" algn="l" rtl="0" eaLnBrk="0">
              <a:lnSpc>
                <a:spcPts val="2587"/>
              </a:lnSpc>
              <a:spcBef>
                <a:spcPts val="1012"/>
              </a:spcBef>
              <a:tabLst/>
            </a:pPr>
            <a:r>
              <a:rPr sz="2000" kern="0" spc="-70" dirty="0">
                <a:solidFill>
                  <a:srgbClr val="44546A">
                    <a:alpha val="100000"/>
                  </a:srgbClr>
                </a:solidFill>
                <a:latin typeface="Microsoft YaHei"/>
                <a:ea typeface="Microsoft YaHei"/>
                <a:cs typeface="Microsoft YaHei"/>
              </a:rPr>
              <a:t>（4）保育科目:游戏、唱歌、谈话、手艺四</a:t>
            </a:r>
            <a:r>
              <a:rPr sz="2000" kern="0" spc="-80" dirty="0">
                <a:solidFill>
                  <a:srgbClr val="44546A">
                    <a:alpha val="100000"/>
                  </a:srgbClr>
                </a:solidFill>
                <a:latin typeface="Microsoft YaHei"/>
                <a:ea typeface="Microsoft YaHei"/>
                <a:cs typeface="Microsoft YaHei"/>
              </a:rPr>
              <a:t>项，加强了儿童美育。</a:t>
            </a:r>
            <a:endParaRPr lang="Microsoft YaHei" altLang="Microsoft YaHei" sz="2000" dirty="0"/>
          </a:p>
          <a:p>
            <a:pPr marL="287654" algn="l" rtl="0" eaLnBrk="0">
              <a:lnSpc>
                <a:spcPts val="2587"/>
              </a:lnSpc>
              <a:spcBef>
                <a:spcPts val="1012"/>
              </a:spcBef>
              <a:tabLst/>
            </a:pPr>
            <a:r>
              <a:rPr sz="2000" kern="0" spc="-90" dirty="0">
                <a:solidFill>
                  <a:srgbClr val="44546A">
                    <a:alpha val="100000"/>
                  </a:srgbClr>
                </a:solidFill>
                <a:latin typeface="Microsoft YaHei"/>
                <a:ea typeface="Microsoft YaHei"/>
                <a:cs typeface="Microsoft YaHei"/>
              </a:rPr>
              <a:t>（5）</a:t>
            </a:r>
            <a:r>
              <a:rPr sz="2000" kern="0" spc="120" dirty="0">
                <a:solidFill>
                  <a:srgbClr val="44546A">
                    <a:alpha val="100000"/>
                  </a:srgbClr>
                </a:solidFill>
                <a:latin typeface="Microsoft YaHei"/>
                <a:ea typeface="Microsoft YaHei"/>
                <a:cs typeface="Microsoft YaHei"/>
              </a:rPr>
              <a:t> </a:t>
            </a:r>
            <a:r>
              <a:rPr sz="2000" kern="0" spc="-90" dirty="0">
                <a:solidFill>
                  <a:srgbClr val="44546A">
                    <a:alpha val="100000"/>
                  </a:srgbClr>
                </a:solidFill>
                <a:latin typeface="Microsoft YaHei"/>
                <a:ea typeface="Microsoft YaHei"/>
                <a:cs typeface="Microsoft YaHei"/>
              </a:rPr>
              <a:t>师资：须女子有国民学校正</a:t>
            </a:r>
            <a:r>
              <a:rPr sz="2000" kern="0" spc="-100" dirty="0">
                <a:solidFill>
                  <a:srgbClr val="44546A">
                    <a:alpha val="100000"/>
                  </a:srgbClr>
                </a:solidFill>
                <a:latin typeface="Microsoft YaHei"/>
                <a:ea typeface="Microsoft YaHei"/>
                <a:cs typeface="Microsoft YaHei"/>
              </a:rPr>
              <a:t>教员或助教员资格，</a:t>
            </a:r>
            <a:r>
              <a:rPr sz="2000" kern="0" spc="360" dirty="0">
                <a:solidFill>
                  <a:srgbClr val="44546A">
                    <a:alpha val="100000"/>
                  </a:srgbClr>
                </a:solidFill>
                <a:latin typeface="Microsoft YaHei"/>
                <a:ea typeface="Microsoft YaHei"/>
                <a:cs typeface="Microsoft YaHei"/>
              </a:rPr>
              <a:t> </a:t>
            </a:r>
            <a:r>
              <a:rPr sz="2000" kern="0" spc="-100" dirty="0">
                <a:solidFill>
                  <a:srgbClr val="44546A">
                    <a:alpha val="100000"/>
                  </a:srgbClr>
                </a:solidFill>
                <a:latin typeface="Microsoft YaHei"/>
                <a:ea typeface="Microsoft YaHei"/>
                <a:cs typeface="Microsoft YaHei"/>
              </a:rPr>
              <a:t>或经检定合格者。</a:t>
            </a:r>
            <a:endParaRPr lang="Microsoft YaHei" altLang="Microsoft YaHei" sz="2000" dirty="0"/>
          </a:p>
          <a:p>
            <a:pPr marL="287654" algn="l" rtl="0" eaLnBrk="0">
              <a:lnSpc>
                <a:spcPts val="3599"/>
              </a:lnSpc>
              <a:tabLst/>
            </a:pPr>
            <a:r>
              <a:rPr sz="2000" kern="0" spc="-70" dirty="0">
                <a:solidFill>
                  <a:srgbClr val="44546A">
                    <a:alpha val="100000"/>
                  </a:srgbClr>
                </a:solidFill>
                <a:latin typeface="Microsoft YaHei"/>
                <a:ea typeface="Microsoft YaHei"/>
                <a:cs typeface="Microsoft YaHei"/>
              </a:rPr>
              <a:t>（6）师幼比：规定每园学生数为100—</a:t>
            </a:r>
            <a:r>
              <a:rPr sz="2000" kern="0" spc="-390" dirty="0">
                <a:solidFill>
                  <a:srgbClr val="44546A">
                    <a:alpha val="100000"/>
                  </a:srgbClr>
                </a:solidFill>
                <a:latin typeface="Microsoft YaHei"/>
                <a:ea typeface="Microsoft YaHei"/>
                <a:cs typeface="Microsoft YaHei"/>
              </a:rPr>
              <a:t> </a:t>
            </a:r>
            <a:r>
              <a:rPr sz="2000" kern="0" spc="-70" dirty="0">
                <a:solidFill>
                  <a:srgbClr val="44546A">
                    <a:alpha val="100000"/>
                  </a:srgbClr>
                </a:solidFill>
                <a:latin typeface="Microsoft YaHei"/>
                <a:ea typeface="Microsoft YaHei"/>
                <a:cs typeface="Microsoft YaHei"/>
              </a:rPr>
              <a:t>160人，</a:t>
            </a:r>
            <a:r>
              <a:rPr sz="2000" kern="0" spc="230" dirty="0">
                <a:solidFill>
                  <a:srgbClr val="44546A">
                    <a:alpha val="100000"/>
                  </a:srgbClr>
                </a:solidFill>
                <a:latin typeface="Microsoft YaHei"/>
                <a:ea typeface="Microsoft YaHei"/>
                <a:cs typeface="Microsoft YaHei"/>
              </a:rPr>
              <a:t> </a:t>
            </a:r>
            <a:r>
              <a:rPr sz="2000" kern="0" spc="-70" dirty="0">
                <a:solidFill>
                  <a:srgbClr val="44546A">
                    <a:alpha val="100000"/>
                  </a:srgbClr>
                </a:solidFill>
                <a:latin typeface="Microsoft YaHei"/>
                <a:ea typeface="Microsoft YaHei"/>
                <a:cs typeface="Microsoft YaHei"/>
              </a:rPr>
              <a:t>师生比例小于1：</a:t>
            </a:r>
            <a:r>
              <a:rPr sz="2000" kern="0" spc="-440" dirty="0">
                <a:solidFill>
                  <a:srgbClr val="44546A">
                    <a:alpha val="100000"/>
                  </a:srgbClr>
                </a:solidFill>
                <a:latin typeface="Microsoft YaHei"/>
                <a:ea typeface="Microsoft YaHei"/>
                <a:cs typeface="Microsoft YaHei"/>
              </a:rPr>
              <a:t> </a:t>
            </a:r>
            <a:r>
              <a:rPr sz="2000" kern="0" spc="-80" dirty="0">
                <a:solidFill>
                  <a:srgbClr val="44546A">
                    <a:alpha val="100000"/>
                  </a:srgbClr>
                </a:solidFill>
                <a:latin typeface="Microsoft YaHei"/>
                <a:ea typeface="Microsoft YaHei"/>
                <a:cs typeface="Microsoft YaHei"/>
              </a:rPr>
              <a:t>3</a:t>
            </a:r>
            <a:endParaRPr lang="Microsoft YaHei" altLang="Microsoft YaHei" sz="2000" dirty="0"/>
          </a:p>
        </p:txBody>
      </p:sp>
      <p:sp>
        <p:nvSpPr>
          <p:cNvPr id="146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470" name="textbox 147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47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84" name="group 184"/>
          <p:cNvGrpSpPr/>
          <p:nvPr/>
        </p:nvGrpSpPr>
        <p:grpSpPr>
          <a:xfrm rot="21600000">
            <a:off x="1584025" y="181482"/>
            <a:ext cx="2424919" cy="199231"/>
            <a:chOff x="0" y="0"/>
            <a:chExt cx="2424919" cy="199231"/>
          </a:xfrm>
        </p:grpSpPr>
        <p:pic>
          <p:nvPicPr>
            <p:cNvPr id="1474" name="picture 1474"/>
            <p:cNvPicPr>
              <a:picLocks noChangeAspect="1"/>
            </p:cNvPicPr>
            <p:nvPr/>
          </p:nvPicPr>
          <p:blipFill>
            <a:blip r:embed="rId3"/>
            <a:stretch>
              <a:fillRect/>
            </a:stretch>
          </p:blipFill>
          <p:spPr>
            <a:xfrm rot="21600000">
              <a:off x="13273" y="11350"/>
              <a:ext cx="2411645" cy="187880"/>
            </a:xfrm>
            <a:prstGeom prst="rect">
              <a:avLst/>
            </a:prstGeom>
          </p:spPr>
        </p:pic>
        <p:sp>
          <p:nvSpPr>
            <p:cNvPr id="1476" name="textbox 1476"/>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47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0" name="picture 1480"/>
          <p:cNvPicPr>
            <a:picLocks noChangeAspect="1"/>
          </p:cNvPicPr>
          <p:nvPr/>
        </p:nvPicPr>
        <p:blipFill>
          <a:blip r:embed="rId2"/>
          <a:stretch>
            <a:fillRect/>
          </a:stretch>
        </p:blipFill>
        <p:spPr>
          <a:xfrm rot="21600000">
            <a:off x="0" y="0"/>
            <a:ext cx="12192000" cy="6858000"/>
          </a:xfrm>
          <a:prstGeom prst="rect">
            <a:avLst/>
          </a:prstGeom>
        </p:spPr>
      </p:pic>
      <p:sp>
        <p:nvSpPr>
          <p:cNvPr id="148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484" name="textbox 1484"/>
          <p:cNvSpPr/>
          <p:nvPr/>
        </p:nvSpPr>
        <p:spPr>
          <a:xfrm>
            <a:off x="1445765" y="550005"/>
            <a:ext cx="8620125" cy="3334384"/>
          </a:xfrm>
          <a:prstGeom prst="rect">
            <a:avLst/>
          </a:prstGeom>
        </p:spPr>
        <p:txBody>
          <a:bodyPr vert="horz" wrap="square" lIns="0" tIns="0" rIns="0" bIns="0"/>
          <a:lstStyle/>
          <a:p>
            <a:pPr algn="l" rtl="0" eaLnBrk="0">
              <a:lnSpc>
                <a:spcPct val="87417"/>
              </a:lnSpc>
              <a:tabLst/>
            </a:pPr>
            <a:endParaRPr lang="Arial" altLang="Arial" sz="100" dirty="0"/>
          </a:p>
          <a:p>
            <a:pPr marL="11683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44880" algn="l" rtl="0" eaLnBrk="0">
              <a:lnSpc>
                <a:spcPct val="91000"/>
              </a:lnSpc>
              <a:spcBef>
                <a:spcPts val="1761"/>
              </a:spcBef>
              <a:tabLst>
                <a:tab pos="1129030" algn="l"/>
              </a:tabLst>
            </a:pP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二、蒙养园制度的建立</a:t>
            </a:r>
            <a:endParaRPr lang="Microsoft YaHei" altLang="Microsoft YaHei" sz="2000" dirty="0"/>
          </a:p>
          <a:p>
            <a:pPr marL="125095" algn="l" rtl="0" eaLnBrk="0">
              <a:lnSpc>
                <a:spcPts val="3900"/>
              </a:lnSpc>
              <a:spcBef>
                <a:spcPts val="987"/>
              </a:spcBef>
              <a:tabLst/>
            </a:pPr>
            <a:r>
              <a:rPr sz="2000" kern="0" spc="0" dirty="0">
                <a:solidFill>
                  <a:srgbClr val="000000">
                    <a:alpha val="100000"/>
                  </a:srgbClr>
                </a:solidFill>
                <a:latin typeface="Microsoft YaHei"/>
                <a:ea typeface="Microsoft YaHei"/>
                <a:cs typeface="Microsoft YaHei"/>
              </a:rPr>
              <a:t>思考：蒙养园与蒙养院有何异同？</a:t>
            </a:r>
            <a:endParaRPr lang="Microsoft YaHei" altLang="Microsoft YaHei" sz="2000" dirty="0"/>
          </a:p>
          <a:p>
            <a:pPr marL="287654" algn="l" rtl="0" eaLnBrk="0">
              <a:lnSpc>
                <a:spcPts val="2587"/>
              </a:lnSpc>
              <a:spcBef>
                <a:spcPts val="1244"/>
              </a:spcBef>
              <a:tabLst/>
            </a:pPr>
            <a:r>
              <a:rPr sz="2000" kern="0" spc="-70" dirty="0">
                <a:solidFill>
                  <a:srgbClr val="000000">
                    <a:alpha val="100000"/>
                  </a:srgbClr>
                </a:solidFill>
                <a:latin typeface="Microsoft YaHei"/>
                <a:ea typeface="Microsoft YaHei"/>
                <a:cs typeface="Microsoft YaHei"/>
              </a:rPr>
              <a:t>（1）设置上仍是附属机构，但蒙养园附设于正规教育机构，地位有所提高；</a:t>
            </a:r>
            <a:endParaRPr lang="Microsoft YaHei" altLang="Microsoft YaHei" sz="2000" dirty="0"/>
          </a:p>
          <a:p>
            <a:pPr marL="125095" indent="162560" algn="l" rtl="0" eaLnBrk="0">
              <a:lnSpc>
                <a:spcPct val="149000"/>
              </a:lnSpc>
              <a:spcBef>
                <a:spcPts val="38"/>
              </a:spcBef>
              <a:tabLst/>
            </a:pPr>
            <a:r>
              <a:rPr sz="2000" kern="0" spc="-60" dirty="0">
                <a:solidFill>
                  <a:srgbClr val="000000">
                    <a:alpha val="100000"/>
                  </a:srgbClr>
                </a:solidFill>
                <a:latin typeface="Microsoft YaHei"/>
                <a:ea typeface="Microsoft YaHei"/>
                <a:cs typeface="Microsoft YaHei"/>
              </a:rPr>
              <a:t>（2）办学宗旨、科目、设施等相似，辅助家</a:t>
            </a:r>
            <a:r>
              <a:rPr sz="2000" kern="0" spc="-70" dirty="0">
                <a:solidFill>
                  <a:srgbClr val="000000">
                    <a:alpha val="100000"/>
                  </a:srgbClr>
                </a:solidFill>
                <a:latin typeface="Microsoft YaHei"/>
                <a:ea typeface="Microsoft YaHei"/>
                <a:cs typeface="Microsoft YaHei"/>
              </a:rPr>
              <a:t>庭教育</a:t>
            </a:r>
            <a:r>
              <a:rPr sz="2000" kern="0" spc="-90" dirty="0">
                <a:solidFill>
                  <a:srgbClr val="000000">
                    <a:alpha val="100000"/>
                  </a:srgbClr>
                </a:solidFill>
                <a:latin typeface="Microsoft YaHei"/>
                <a:ea typeface="Microsoft YaHei"/>
                <a:cs typeface="Microsoft YaHei"/>
              </a:rPr>
              <a:t>；</a:t>
            </a:r>
            <a:r>
              <a:rPr sz="2000" kern="0" spc="32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a:t>
            </a:r>
            <a:r>
              <a:rPr sz="2000" kern="0" spc="-70" dirty="0">
                <a:solidFill>
                  <a:srgbClr val="000000">
                    <a:alpha val="100000"/>
                  </a:srgbClr>
                </a:solidFill>
                <a:latin typeface="Microsoft YaHei"/>
                <a:ea typeface="Microsoft YaHei"/>
                <a:cs typeface="Microsoft YaHei"/>
              </a:rPr>
              <a:t>3）该学制未退去     </a:t>
            </a:r>
            <a:r>
              <a:rPr sz="2000" kern="0" spc="-30" dirty="0">
                <a:solidFill>
                  <a:srgbClr val="000000">
                    <a:alpha val="100000"/>
                  </a:srgbClr>
                </a:solidFill>
                <a:latin typeface="Microsoft YaHei"/>
                <a:ea typeface="Microsoft YaHei"/>
                <a:cs typeface="Microsoft YaHei"/>
              </a:rPr>
              <a:t>日本色彩，但却吸纳了德国学前教育的某些精神。（4）师资要</a:t>
            </a:r>
            <a:r>
              <a:rPr sz="2000" kern="0" spc="-40" dirty="0">
                <a:solidFill>
                  <a:srgbClr val="000000">
                    <a:alpha val="100000"/>
                  </a:srgbClr>
                </a:solidFill>
                <a:latin typeface="Microsoft YaHei"/>
                <a:ea typeface="Microsoft YaHei"/>
                <a:cs typeface="Microsoft YaHei"/>
              </a:rPr>
              <a:t>求有所提高，</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对教育质量的改进有帮助。</a:t>
            </a:r>
            <a:endParaRPr lang="Microsoft YaHei" altLang="Microsoft YaHei" sz="2000" dirty="0"/>
          </a:p>
        </p:txBody>
      </p:sp>
      <p:sp>
        <p:nvSpPr>
          <p:cNvPr id="148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488" name="textbox 148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49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86" name="group 186"/>
          <p:cNvGrpSpPr/>
          <p:nvPr/>
        </p:nvGrpSpPr>
        <p:grpSpPr>
          <a:xfrm rot="21600000">
            <a:off x="1584025" y="181482"/>
            <a:ext cx="2424919" cy="199231"/>
            <a:chOff x="0" y="0"/>
            <a:chExt cx="2424919" cy="199231"/>
          </a:xfrm>
        </p:grpSpPr>
        <p:pic>
          <p:nvPicPr>
            <p:cNvPr id="1492" name="picture 1492"/>
            <p:cNvPicPr>
              <a:picLocks noChangeAspect="1"/>
            </p:cNvPicPr>
            <p:nvPr/>
          </p:nvPicPr>
          <p:blipFill>
            <a:blip r:embed="rId3"/>
            <a:stretch>
              <a:fillRect/>
            </a:stretch>
          </p:blipFill>
          <p:spPr>
            <a:xfrm rot="21600000">
              <a:off x="13273" y="11350"/>
              <a:ext cx="2411645" cy="187880"/>
            </a:xfrm>
            <a:prstGeom prst="rect">
              <a:avLst/>
            </a:prstGeom>
          </p:spPr>
        </p:pic>
        <p:sp>
          <p:nvSpPr>
            <p:cNvPr id="1494" name="textbox 1494"/>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49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8" name="picture 1498"/>
          <p:cNvPicPr>
            <a:picLocks noChangeAspect="1"/>
          </p:cNvPicPr>
          <p:nvPr/>
        </p:nvPicPr>
        <p:blipFill>
          <a:blip r:embed="rId2"/>
          <a:stretch>
            <a:fillRect/>
          </a:stretch>
        </p:blipFill>
        <p:spPr>
          <a:xfrm rot="21600000">
            <a:off x="0" y="0"/>
            <a:ext cx="12192000" cy="6858000"/>
          </a:xfrm>
          <a:prstGeom prst="rect">
            <a:avLst/>
          </a:prstGeom>
        </p:spPr>
      </p:pic>
      <p:sp>
        <p:nvSpPr>
          <p:cNvPr id="150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88" name="group 188"/>
          <p:cNvGrpSpPr/>
          <p:nvPr/>
        </p:nvGrpSpPr>
        <p:grpSpPr>
          <a:xfrm rot="21600000">
            <a:off x="187451" y="1935479"/>
            <a:ext cx="11961876" cy="4485132"/>
            <a:chOff x="0" y="0"/>
            <a:chExt cx="11961876" cy="4485132"/>
          </a:xfrm>
        </p:grpSpPr>
        <p:sp>
          <p:nvSpPr>
            <p:cNvPr id="1502" name="path"/>
            <p:cNvSpPr/>
            <p:nvPr/>
          </p:nvSpPr>
          <p:spPr>
            <a:xfrm>
              <a:off x="4059935" y="638556"/>
              <a:ext cx="3752088" cy="3846575"/>
            </a:xfrm>
            <a:custGeom>
              <a:avLst/>
              <a:gdLst/>
              <a:ahLst/>
              <a:cxnLst/>
              <a:rect l="0" t="0" r="0" b="0"/>
              <a:pathLst>
                <a:path w="5908" h="6057">
                  <a:moveTo>
                    <a:pt x="0" y="0"/>
                  </a:moveTo>
                  <a:lnTo>
                    <a:pt x="5908" y="0"/>
                  </a:lnTo>
                  <a:lnTo>
                    <a:pt x="5908" y="6057"/>
                  </a:lnTo>
                  <a:lnTo>
                    <a:pt x="0" y="6057"/>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504" name="path"/>
            <p:cNvSpPr/>
            <p:nvPr/>
          </p:nvSpPr>
          <p:spPr>
            <a:xfrm>
              <a:off x="126492" y="638556"/>
              <a:ext cx="11551919" cy="3846575"/>
            </a:xfrm>
            <a:custGeom>
              <a:avLst/>
              <a:gdLst/>
              <a:ahLst/>
              <a:cxnLst/>
              <a:rect l="0" t="0" r="0" b="0"/>
              <a:pathLst>
                <a:path w="18191" h="6057">
                  <a:moveTo>
                    <a:pt x="12285" y="0"/>
                  </a:moveTo>
                  <a:lnTo>
                    <a:pt x="18191" y="0"/>
                  </a:lnTo>
                  <a:lnTo>
                    <a:pt x="18191" y="6057"/>
                  </a:lnTo>
                  <a:lnTo>
                    <a:pt x="12285" y="6057"/>
                  </a:lnTo>
                  <a:lnTo>
                    <a:pt x="12285" y="0"/>
                  </a:lnTo>
                  <a:close/>
                </a:path>
                <a:path w="18191" h="6057">
                  <a:moveTo>
                    <a:pt x="0" y="0"/>
                  </a:moveTo>
                  <a:lnTo>
                    <a:pt x="5906" y="0"/>
                  </a:lnTo>
                  <a:lnTo>
                    <a:pt x="5906" y="6055"/>
                  </a:lnTo>
                  <a:lnTo>
                    <a:pt x="0" y="6055"/>
                  </a:lnTo>
                  <a:lnTo>
                    <a:pt x="0" y="0"/>
                  </a:lnTo>
                  <a:close/>
                </a:path>
              </a:pathLst>
            </a:custGeom>
            <a:solidFill>
              <a:srgbClr val="00B075">
                <a:alpha val="34117"/>
              </a:srgbClr>
            </a:solidFill>
            <a:ln cap="flat">
              <a:noFill/>
              <a:prstDash val="solid"/>
              <a:miter lim="0"/>
            </a:ln>
          </p:spPr>
          <p:txBody>
            <a:bodyPr rtlCol="0"/>
            <a:lstStyle/>
            <a:p>
              <a:pPr algn="ctr"/>
              <a:endParaRPr lang="zh-CN" altLang="en-US"/>
            </a:p>
          </p:txBody>
        </p:sp>
        <p:sp>
          <p:nvSpPr>
            <p:cNvPr id="1506" name="path"/>
            <p:cNvSpPr/>
            <p:nvPr/>
          </p:nvSpPr>
          <p:spPr>
            <a:xfrm>
              <a:off x="0" y="1524"/>
              <a:ext cx="4283963" cy="637032"/>
            </a:xfrm>
            <a:custGeom>
              <a:avLst/>
              <a:gdLst/>
              <a:ahLst/>
              <a:cxnLst/>
              <a:rect l="0" t="0" r="0" b="0"/>
              <a:pathLst>
                <a:path w="6746" h="1003">
                  <a:moveTo>
                    <a:pt x="14" y="0"/>
                  </a:moveTo>
                  <a:lnTo>
                    <a:pt x="973" y="504"/>
                  </a:lnTo>
                  <a:lnTo>
                    <a:pt x="0" y="1003"/>
                  </a:lnTo>
                  <a:lnTo>
                    <a:pt x="5792" y="1003"/>
                  </a:lnTo>
                  <a:lnTo>
                    <a:pt x="6746" y="509"/>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08" name="path"/>
            <p:cNvSpPr/>
            <p:nvPr/>
          </p:nvSpPr>
          <p:spPr>
            <a:xfrm>
              <a:off x="3846581" y="0"/>
              <a:ext cx="4286999" cy="638555"/>
            </a:xfrm>
            <a:custGeom>
              <a:avLst/>
              <a:gdLst/>
              <a:ahLst/>
              <a:cxnLst/>
              <a:rect l="0" t="0" r="0" b="0"/>
              <a:pathLst>
                <a:path w="6751" h="1005">
                  <a:moveTo>
                    <a:pt x="14" y="0"/>
                  </a:moveTo>
                  <a:lnTo>
                    <a:pt x="974" y="505"/>
                  </a:lnTo>
                  <a:lnTo>
                    <a:pt x="0" y="1005"/>
                  </a:lnTo>
                  <a:lnTo>
                    <a:pt x="5796" y="1005"/>
                  </a:lnTo>
                  <a:lnTo>
                    <a:pt x="6751" y="510"/>
                  </a:lnTo>
                  <a:lnTo>
                    <a:pt x="5835" y="0"/>
                  </a:lnTo>
                  <a:lnTo>
                    <a:pt x="14"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510" name="path"/>
            <p:cNvSpPr/>
            <p:nvPr/>
          </p:nvSpPr>
          <p:spPr>
            <a:xfrm>
              <a:off x="7677911" y="0"/>
              <a:ext cx="4283964" cy="638555"/>
            </a:xfrm>
            <a:custGeom>
              <a:avLst/>
              <a:gdLst/>
              <a:ahLst/>
              <a:cxnLst/>
              <a:rect l="0" t="0" r="0" b="0"/>
              <a:pathLst>
                <a:path w="6746" h="1005">
                  <a:moveTo>
                    <a:pt x="14" y="0"/>
                  </a:moveTo>
                  <a:lnTo>
                    <a:pt x="973" y="505"/>
                  </a:lnTo>
                  <a:lnTo>
                    <a:pt x="0" y="1005"/>
                  </a:lnTo>
                  <a:lnTo>
                    <a:pt x="5792" y="1005"/>
                  </a:lnTo>
                  <a:lnTo>
                    <a:pt x="6746" y="510"/>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grpSp>
      <p:graphicFrame>
        <p:nvGraphicFramePr>
          <p:cNvPr id="1512" name="table 1512"/>
          <p:cNvGraphicFramePr>
            <a:graphicFrameLocks noGrp="1"/>
          </p:cNvGraphicFramePr>
          <p:nvPr/>
        </p:nvGraphicFramePr>
        <p:xfrm>
          <a:off x="385967" y="2137055"/>
          <a:ext cx="11486515" cy="3022600"/>
        </p:xfrm>
        <a:graphic>
          <a:graphicData uri="http://schemas.openxmlformats.org/drawingml/2006/table">
            <a:tbl>
              <a:tblPr/>
              <a:tblGrid>
                <a:gridCol w="3902709"/>
                <a:gridCol w="3711575"/>
                <a:gridCol w="3872229"/>
              </a:tblGrid>
              <a:tr h="442594">
                <a:tc>
                  <a:txBody>
                    <a:bodyPr/>
                    <a:lstStyle/>
                    <a:p>
                      <a:pPr algn="l" rtl="0" eaLnBrk="0">
                        <a:lnSpc>
                          <a:spcPct val="9307"/>
                        </a:lnSpc>
                        <a:tabLst/>
                      </a:pPr>
                      <a:endParaRPr lang="Arial" altLang="Arial" sz="100" dirty="0"/>
                    </a:p>
                    <a:p>
                      <a:pPr marL="1617980" algn="l" rtl="0" eaLnBrk="0">
                        <a:lnSpc>
                          <a:spcPct val="84000"/>
                        </a:lnSpc>
                        <a:tabLst/>
                      </a:pPr>
                      <a:r>
                        <a:rPr sz="2000" b="1" kern="0" spc="-100" dirty="0">
                          <a:solidFill>
                            <a:srgbClr val="FFFFFF">
                              <a:alpha val="100000"/>
                            </a:srgbClr>
                          </a:solidFill>
                          <a:latin typeface="Microsoft YaHei"/>
                          <a:ea typeface="Microsoft YaHei"/>
                          <a:cs typeface="Microsoft YaHei"/>
                        </a:rPr>
                        <a:t>1、</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52519"/>
                        </a:lnSpc>
                        <a:tabLst/>
                      </a:pPr>
                      <a:endParaRPr lang="Arial" altLang="Arial" sz="100" dirty="0"/>
                    </a:p>
                    <a:p>
                      <a:pPr marL="1607819" algn="l" rtl="0" eaLnBrk="0">
                        <a:lnSpc>
                          <a:spcPct val="84000"/>
                        </a:lnSpc>
                        <a:tabLst/>
                      </a:pPr>
                      <a:r>
                        <a:rPr sz="2000" b="1" kern="0" spc="-60" dirty="0">
                          <a:solidFill>
                            <a:srgbClr val="FFFFFF">
                              <a:alpha val="100000"/>
                            </a:srgbClr>
                          </a:solidFill>
                          <a:latin typeface="Microsoft YaHei"/>
                          <a:ea typeface="Microsoft YaHei"/>
                          <a:cs typeface="Microsoft YaHei"/>
                        </a:rPr>
                        <a:t>2、</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9307"/>
                        </a:lnSpc>
                        <a:tabLst/>
                      </a:pPr>
                      <a:endParaRPr lang="Arial" altLang="Arial" sz="100" dirty="0"/>
                    </a:p>
                    <a:p>
                      <a:pPr marL="1762125" algn="l" rtl="0" eaLnBrk="0">
                        <a:lnSpc>
                          <a:spcPct val="84000"/>
                        </a:lnSpc>
                        <a:tabLst/>
                      </a:pPr>
                      <a:r>
                        <a:rPr sz="2000" b="1" kern="0" spc="-90" dirty="0">
                          <a:solidFill>
                            <a:srgbClr val="FFFFFF">
                              <a:alpha val="100000"/>
                            </a:srgbClr>
                          </a:solidFill>
                          <a:latin typeface="Microsoft YaHei"/>
                          <a:ea typeface="Microsoft YaHei"/>
                          <a:cs typeface="Microsoft YaHei"/>
                        </a:rPr>
                        <a:t>3、</a:t>
                      </a:r>
                      <a:endParaRPr lang="Microsoft YaHei" altLang="Microsoft YaHei" sz="2000" dirty="0"/>
                    </a:p>
                  </a:txBody>
                  <a:tcPr marL="0" marR="0" marT="0" marB="0" vert="horz">
                    <a:lnL>
                      <a:noFill/>
                    </a:lnL>
                    <a:lnR>
                      <a:noFill/>
                    </a:lnR>
                    <a:lnT>
                      <a:noFill/>
                    </a:lnT>
                    <a:lnB>
                      <a:noFill/>
                    </a:lnB>
                  </a:tcPr>
                </a:tc>
              </a:tr>
              <a:tr h="508000">
                <a:tc>
                  <a:txBody>
                    <a:bodyPr/>
                    <a:lstStyle/>
                    <a:p>
                      <a:pPr algn="l" rtl="0" eaLnBrk="0">
                        <a:lnSpc>
                          <a:spcPct val="138000"/>
                        </a:lnSpc>
                        <a:tabLst/>
                      </a:pPr>
                      <a:endParaRPr lang="Arial" altLang="Arial" sz="1000" dirty="0"/>
                    </a:p>
                    <a:p>
                      <a:pPr algn="l" rtl="0" eaLnBrk="0">
                        <a:lnSpc>
                          <a:spcPct val="7797"/>
                        </a:lnSpc>
                        <a:tabLst/>
                      </a:pPr>
                      <a:endParaRPr lang="Arial" altLang="Arial" sz="100" dirty="0"/>
                    </a:p>
                    <a:p>
                      <a:pPr marL="24129" algn="l" rtl="0" eaLnBrk="0">
                        <a:lnSpc>
                          <a:spcPct val="91000"/>
                        </a:lnSpc>
                        <a:tabLst/>
                      </a:pPr>
                      <a:r>
                        <a:rPr sz="2000" kern="0" spc="-10" dirty="0">
                          <a:solidFill>
                            <a:srgbClr val="000000">
                              <a:alpha val="100000"/>
                            </a:srgbClr>
                          </a:solidFill>
                          <a:latin typeface="Microsoft YaHei"/>
                          <a:ea typeface="Microsoft YaHei"/>
                          <a:cs typeface="Microsoft YaHei"/>
                        </a:rPr>
                        <a:t>1922年“壬戌学制”制定的</a:t>
                      </a:r>
                      <a:r>
                        <a:rPr sz="2000" kern="0" spc="-20" dirty="0">
                          <a:solidFill>
                            <a:srgbClr val="000000">
                              <a:alpha val="100000"/>
                            </a:srgbClr>
                          </a:solidFill>
                          <a:latin typeface="Microsoft YaHei"/>
                          <a:ea typeface="Microsoft YaHei"/>
                          <a:cs typeface="Microsoft YaHei"/>
                        </a:rPr>
                        <a:t>七项</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27000"/>
                        </a:lnSpc>
                        <a:tabLst/>
                      </a:pPr>
                      <a:endParaRPr lang="Arial" altLang="Arial" sz="1000" dirty="0"/>
                    </a:p>
                    <a:p>
                      <a:pPr marL="95250" algn="l" rtl="0" eaLnBrk="0">
                        <a:lnSpc>
                          <a:spcPct val="91000"/>
                        </a:lnSpc>
                        <a:spcBef>
                          <a:spcPts val="7"/>
                        </a:spcBef>
                        <a:tabLst/>
                      </a:pPr>
                      <a:r>
                        <a:rPr sz="2000" kern="0" spc="0" dirty="0">
                          <a:solidFill>
                            <a:srgbClr val="000000">
                              <a:alpha val="100000"/>
                            </a:srgbClr>
                          </a:solidFill>
                          <a:latin typeface="Microsoft YaHei"/>
                          <a:ea typeface="Microsoft YaHei"/>
                          <a:cs typeface="Microsoft YaHei"/>
                        </a:rPr>
                        <a:t>总体结构为三类三段，将中学</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41000"/>
                        </a:lnSpc>
                        <a:tabLst/>
                      </a:pPr>
                      <a:endParaRPr lang="Arial" altLang="Arial" sz="1000" dirty="0"/>
                    </a:p>
                    <a:p>
                      <a:pPr algn="l" rtl="0" eaLnBrk="0">
                        <a:lnSpc>
                          <a:spcPct val="9979"/>
                        </a:lnSpc>
                        <a:tabLst/>
                      </a:pPr>
                      <a:endParaRPr lang="Arial" altLang="Arial" sz="100" dirty="0"/>
                    </a:p>
                    <a:p>
                      <a:pPr marL="238759" algn="l" rtl="0" eaLnBrk="0">
                        <a:lnSpc>
                          <a:spcPct val="78000"/>
                        </a:lnSpc>
                        <a:tabLst/>
                      </a:pPr>
                      <a:r>
                        <a:rPr sz="2400" b="1" kern="0" spc="-10" dirty="0">
                          <a:solidFill>
                            <a:srgbClr val="000000">
                              <a:alpha val="100000"/>
                            </a:srgbClr>
                          </a:solidFill>
                          <a:latin typeface="Microsoft YaHei"/>
                          <a:ea typeface="Microsoft YaHei"/>
                          <a:cs typeface="Microsoft YaHei"/>
                        </a:rPr>
                        <a:t>幼稚园</a:t>
                      </a:r>
                      <a:r>
                        <a:rPr sz="2000" kern="0" spc="-10" dirty="0">
                          <a:solidFill>
                            <a:srgbClr val="000000">
                              <a:alpha val="100000"/>
                            </a:srgbClr>
                          </a:solidFill>
                          <a:latin typeface="Microsoft YaHei"/>
                          <a:ea typeface="Microsoft YaHei"/>
                          <a:cs typeface="Microsoft YaHei"/>
                        </a:rPr>
                        <a:t>——</a:t>
                      </a:r>
                      <a:r>
                        <a:rPr sz="2000" kern="0" spc="-42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民国中后期幼</a:t>
                      </a:r>
                      <a:r>
                        <a:rPr sz="2000" kern="0" spc="-20" dirty="0">
                          <a:solidFill>
                            <a:srgbClr val="000000">
                              <a:alpha val="100000"/>
                            </a:srgbClr>
                          </a:solidFill>
                          <a:latin typeface="Microsoft YaHei"/>
                          <a:ea typeface="Microsoft YaHei"/>
                          <a:cs typeface="Microsoft YaHei"/>
                        </a:rPr>
                        <a:t>教机</a:t>
                      </a:r>
                      <a:endParaRPr lang="Microsoft YaHei" altLang="Microsoft YaHei" sz="2000" dirty="0"/>
                    </a:p>
                  </a:txBody>
                  <a:tcPr marL="0" marR="0" marT="0" marB="0" vert="horz">
                    <a:lnL>
                      <a:noFill/>
                    </a:lnL>
                    <a:lnR>
                      <a:noFill/>
                    </a:lnR>
                    <a:lnT>
                      <a:noFill/>
                    </a:lnT>
                    <a:lnB>
                      <a:noFill/>
                    </a:lnB>
                  </a:tcPr>
                </a:tc>
              </a:tr>
              <a:tr h="323215">
                <a:tc>
                  <a:txBody>
                    <a:bodyPr/>
                    <a:lstStyle/>
                    <a:p>
                      <a:pPr algn="l" rtl="0" eaLnBrk="0">
                        <a:lnSpc>
                          <a:spcPct val="54787"/>
                        </a:lnSpc>
                        <a:tabLst/>
                      </a:pPr>
                      <a:endParaRPr lang="Arial" altLang="Arial" sz="100" dirty="0"/>
                    </a:p>
                    <a:p>
                      <a:pPr marL="635" algn="l" rtl="0" eaLnBrk="0">
                        <a:lnSpc>
                          <a:spcPct val="91000"/>
                        </a:lnSpc>
                        <a:tabLst/>
                      </a:pPr>
                      <a:r>
                        <a:rPr sz="2000" kern="0" spc="-20" dirty="0">
                          <a:solidFill>
                            <a:srgbClr val="000000">
                              <a:alpha val="100000"/>
                            </a:srgbClr>
                          </a:solidFill>
                          <a:latin typeface="Microsoft YaHei"/>
                          <a:ea typeface="Microsoft YaHei"/>
                          <a:cs typeface="Microsoft YaHei"/>
                        </a:rPr>
                        <a:t>标准，是借鉴美国的“六三三制”</a:t>
                      </a:r>
                      <a:endParaRPr lang="Microsoft YaHei" altLang="Microsoft YaHei" sz="2000" dirty="0"/>
                    </a:p>
                  </a:txBody>
                  <a:tcPr marL="0" marR="0" marT="0" marB="0" vert="horz">
                    <a:lnL>
                      <a:noFill/>
                    </a:lnL>
                    <a:lnR>
                      <a:noFill/>
                    </a:lnR>
                    <a:lnT>
                      <a:noFill/>
                    </a:lnT>
                    <a:lnB>
                      <a:noFill/>
                    </a:lnB>
                  </a:tcPr>
                </a:tc>
                <a:tc>
                  <a:txBody>
                    <a:bodyPr/>
                    <a:lstStyle/>
                    <a:p>
                      <a:pPr marL="93980" algn="l" rtl="0" eaLnBrk="0">
                        <a:lnSpc>
                          <a:spcPct val="88000"/>
                        </a:lnSpc>
                        <a:spcBef>
                          <a:spcPts val="4"/>
                        </a:spcBef>
                        <a:tabLst/>
                      </a:pPr>
                      <a:r>
                        <a:rPr sz="2000" kern="0" spc="0" dirty="0">
                          <a:solidFill>
                            <a:srgbClr val="000000">
                              <a:alpha val="100000"/>
                            </a:srgbClr>
                          </a:solidFill>
                          <a:latin typeface="Microsoft YaHei"/>
                          <a:ea typeface="Microsoft YaHei"/>
                          <a:cs typeface="Microsoft YaHei"/>
                        </a:rPr>
                        <a:t>分初、高两级设置，并取消大</a:t>
                      </a:r>
                      <a:endParaRPr lang="Microsoft YaHei" altLang="Microsoft YaHei" sz="2000" dirty="0"/>
                    </a:p>
                  </a:txBody>
                  <a:tcPr marL="0" marR="0" marT="456" marB="0" vert="horz">
                    <a:lnL>
                      <a:noFill/>
                    </a:lnL>
                    <a:lnR>
                      <a:noFill/>
                    </a:lnR>
                    <a:lnT>
                      <a:noFill/>
                    </a:lnT>
                    <a:lnB>
                      <a:noFill/>
                    </a:lnB>
                  </a:tcPr>
                </a:tc>
                <a:tc>
                  <a:txBody>
                    <a:bodyPr/>
                    <a:lstStyle/>
                    <a:p>
                      <a:pPr algn="l" rtl="0" eaLnBrk="0">
                        <a:lnSpc>
                          <a:spcPct val="139000"/>
                        </a:lnSpc>
                        <a:tabLst/>
                      </a:pPr>
                      <a:endParaRPr lang="Arial" altLang="Arial" sz="100" dirty="0"/>
                    </a:p>
                    <a:p>
                      <a:pPr algn="r" rtl="0" eaLnBrk="0">
                        <a:lnSpc>
                          <a:spcPct val="97000"/>
                        </a:lnSpc>
                        <a:tabLst/>
                      </a:pPr>
                      <a:r>
                        <a:rPr sz="2000" kern="0" spc="-80" dirty="0">
                          <a:solidFill>
                            <a:srgbClr val="000000">
                              <a:alpha val="100000"/>
                            </a:srgbClr>
                          </a:solidFill>
                          <a:latin typeface="Microsoft YaHei"/>
                          <a:ea typeface="Microsoft YaHei"/>
                          <a:cs typeface="Microsoft YaHei"/>
                        </a:rPr>
                        <a:t>构的统称</a:t>
                      </a:r>
                      <a:r>
                        <a:rPr sz="2000" kern="0" spc="-70" dirty="0">
                          <a:solidFill>
                            <a:srgbClr val="000000">
                              <a:alpha val="100000"/>
                            </a:srgbClr>
                          </a:solidFill>
                          <a:latin typeface="Microsoft YaHei"/>
                          <a:ea typeface="Microsoft YaHei"/>
                          <a:cs typeface="Microsoft YaHei"/>
                        </a:rPr>
                        <a:t>。   《壬戌学制》后统</a:t>
                      </a:r>
                      <a:r>
                        <a:rPr sz="2000" kern="0" spc="-30" dirty="0">
                          <a:solidFill>
                            <a:srgbClr val="000000">
                              <a:alpha val="100000"/>
                            </a:srgbClr>
                          </a:solidFill>
                          <a:latin typeface="Microsoft YaHei"/>
                          <a:ea typeface="Microsoft YaHei"/>
                          <a:cs typeface="Microsoft YaHei"/>
                        </a:rPr>
                        <a:t>一</a:t>
                      </a:r>
                      <a:endParaRPr lang="Microsoft YaHei" altLang="Microsoft YaHei" sz="2000" dirty="0"/>
                    </a:p>
                  </a:txBody>
                  <a:tcPr marL="0" marR="0" marT="0" marB="0" vert="horz">
                    <a:lnL>
                      <a:noFill/>
                    </a:lnL>
                    <a:lnR>
                      <a:noFill/>
                    </a:lnR>
                    <a:lnT>
                      <a:noFill/>
                    </a:lnT>
                    <a:lnB>
                      <a:noFill/>
                    </a:lnB>
                  </a:tcPr>
                </a:tc>
              </a:tr>
              <a:tr h="289559">
                <a:tc>
                  <a:txBody>
                    <a:bodyPr/>
                    <a:lstStyle/>
                    <a:p>
                      <a:pPr algn="l" rtl="0" eaLnBrk="0">
                        <a:lnSpc>
                          <a:spcPct val="14871"/>
                        </a:lnSpc>
                        <a:tabLst/>
                      </a:pPr>
                      <a:endParaRPr lang="Arial" altLang="Arial" sz="100" dirty="0"/>
                    </a:p>
                    <a:p>
                      <a:pPr marL="12064" algn="l" rtl="0" eaLnBrk="0">
                        <a:lnSpc>
                          <a:spcPct val="87000"/>
                        </a:lnSpc>
                        <a:tabLst/>
                      </a:pPr>
                      <a:r>
                        <a:rPr sz="2000" kern="0" spc="-10" dirty="0">
                          <a:solidFill>
                            <a:srgbClr val="000000">
                              <a:alpha val="100000"/>
                            </a:srgbClr>
                          </a:solidFill>
                          <a:latin typeface="Microsoft YaHei"/>
                          <a:ea typeface="Microsoft YaHei"/>
                          <a:cs typeface="Microsoft YaHei"/>
                        </a:rPr>
                        <a:t>的框架。“七项标准”</a:t>
                      </a:r>
                      <a:r>
                        <a:rPr sz="2000" kern="0" spc="-48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:⑴适应社</a:t>
                      </a:r>
                      <a:endParaRPr lang="Microsoft YaHei" altLang="Microsoft YaHei" sz="2000" dirty="0"/>
                    </a:p>
                  </a:txBody>
                  <a:tcPr marL="0" marR="0" marT="0" marB="0" vert="horz">
                    <a:lnL>
                      <a:noFill/>
                    </a:lnL>
                    <a:lnR>
                      <a:noFill/>
                    </a:lnR>
                    <a:lnT>
                      <a:noFill/>
                    </a:lnT>
                    <a:lnB>
                      <a:noFill/>
                    </a:lnB>
                  </a:tcPr>
                </a:tc>
                <a:tc>
                  <a:txBody>
                    <a:bodyPr/>
                    <a:lstStyle/>
                    <a:p>
                      <a:pPr marL="97155" algn="l" rtl="0" eaLnBrk="0">
                        <a:lnSpc>
                          <a:spcPct val="82000"/>
                        </a:lnSpc>
                        <a:spcBef>
                          <a:spcPts val="3"/>
                        </a:spcBef>
                        <a:tabLst/>
                      </a:pPr>
                      <a:r>
                        <a:rPr sz="2000" kern="0" spc="0" dirty="0">
                          <a:solidFill>
                            <a:srgbClr val="000000">
                              <a:alpha val="100000"/>
                            </a:srgbClr>
                          </a:solidFill>
                          <a:latin typeface="Microsoft YaHei"/>
                          <a:ea typeface="Microsoft YaHei"/>
                          <a:cs typeface="Microsoft YaHei"/>
                        </a:rPr>
                        <a:t>学预科。初等教育阶段包</a:t>
                      </a:r>
                      <a:r>
                        <a:rPr sz="2000" kern="0" spc="-10" dirty="0">
                          <a:solidFill>
                            <a:srgbClr val="000000">
                              <a:alpha val="100000"/>
                            </a:srgbClr>
                          </a:solidFill>
                          <a:latin typeface="Microsoft YaHei"/>
                          <a:ea typeface="Microsoft YaHei"/>
                          <a:cs typeface="Microsoft YaHei"/>
                        </a:rPr>
                        <a:t>括幼</a:t>
                      </a:r>
                      <a:endParaRPr lang="Microsoft YaHei" altLang="Microsoft YaHei" sz="2000" dirty="0"/>
                    </a:p>
                  </a:txBody>
                  <a:tcPr marL="0" marR="0" marT="434" marB="0" vert="horz">
                    <a:lnL>
                      <a:noFill/>
                    </a:lnL>
                    <a:lnR>
                      <a:noFill/>
                    </a:lnR>
                    <a:lnT>
                      <a:noFill/>
                    </a:lnT>
                    <a:lnB>
                      <a:noFill/>
                    </a:lnB>
                  </a:tcPr>
                </a:tc>
                <a:tc>
                  <a:txBody>
                    <a:bodyPr/>
                    <a:lstStyle/>
                    <a:p>
                      <a:pPr algn="l" rtl="0" eaLnBrk="0">
                        <a:lnSpc>
                          <a:spcPct val="112000"/>
                        </a:lnSpc>
                        <a:tabLst/>
                      </a:pPr>
                      <a:endParaRPr lang="Arial" altLang="Arial" sz="300" dirty="0"/>
                    </a:p>
                    <a:p>
                      <a:pPr marL="241300" algn="l" rtl="0" eaLnBrk="0">
                        <a:lnSpc>
                          <a:spcPct val="76000"/>
                        </a:lnSpc>
                        <a:spcBef>
                          <a:spcPts val="3"/>
                        </a:spcBef>
                        <a:tabLst/>
                      </a:pPr>
                      <a:r>
                        <a:rPr sz="2000" kern="0" spc="0" dirty="0">
                          <a:solidFill>
                            <a:srgbClr val="000000">
                              <a:alpha val="100000"/>
                            </a:srgbClr>
                          </a:solidFill>
                          <a:latin typeface="Microsoft YaHei"/>
                          <a:ea typeface="Microsoft YaHei"/>
                          <a:cs typeface="Microsoft YaHei"/>
                        </a:rPr>
                        <a:t>使用此名。幼稚园既可单设，亦</a:t>
                      </a:r>
                      <a:endParaRPr lang="Microsoft YaHei" altLang="Microsoft YaHei" sz="2000" dirty="0"/>
                    </a:p>
                  </a:txBody>
                  <a:tcPr marL="0" marR="0" marT="0" marB="0" vert="horz">
                    <a:lnL>
                      <a:noFill/>
                    </a:lnL>
                    <a:lnR>
                      <a:noFill/>
                    </a:lnR>
                    <a:lnT>
                      <a:noFill/>
                    </a:lnT>
                    <a:lnB>
                      <a:noFill/>
                    </a:lnB>
                  </a:tcPr>
                </a:tc>
              </a:tr>
              <a:tr h="305434">
                <a:tc>
                  <a:txBody>
                    <a:bodyPr/>
                    <a:lstStyle/>
                    <a:p>
                      <a:pPr algn="l" rtl="0" eaLnBrk="0">
                        <a:lnSpc>
                          <a:spcPct val="35542"/>
                        </a:lnSpc>
                        <a:tabLst/>
                      </a:pPr>
                      <a:endParaRPr lang="Arial" altLang="Arial" sz="100" dirty="0"/>
                    </a:p>
                    <a:p>
                      <a:pPr algn="l" rtl="0" eaLnBrk="0">
                        <a:lnSpc>
                          <a:spcPct val="91000"/>
                        </a:lnSpc>
                        <a:tabLst/>
                      </a:pPr>
                      <a:r>
                        <a:rPr sz="2000" kern="0" spc="0" dirty="0">
                          <a:solidFill>
                            <a:srgbClr val="000000">
                              <a:alpha val="100000"/>
                            </a:srgbClr>
                          </a:solidFill>
                          <a:latin typeface="Microsoft YaHei"/>
                          <a:ea typeface="Microsoft YaHei"/>
                          <a:cs typeface="Microsoft YaHei"/>
                        </a:rPr>
                        <a:t>会进化之需要⑵发挥平民教育精</a:t>
                      </a:r>
                      <a:endParaRPr lang="Microsoft YaHei" altLang="Microsoft YaHei" sz="2000" dirty="0"/>
                    </a:p>
                  </a:txBody>
                  <a:tcPr marL="0" marR="0" marT="0" marB="0" vert="horz">
                    <a:lnL>
                      <a:noFill/>
                    </a:lnL>
                    <a:lnR>
                      <a:noFill/>
                    </a:lnR>
                    <a:lnT>
                      <a:noFill/>
                    </a:lnT>
                    <a:lnB>
                      <a:noFill/>
                    </a:lnB>
                  </a:tcPr>
                </a:tc>
                <a:tc>
                  <a:txBody>
                    <a:bodyPr/>
                    <a:lstStyle/>
                    <a:p>
                      <a:pPr marL="93980" algn="l" rtl="0" eaLnBrk="0">
                        <a:lnSpc>
                          <a:spcPct val="87000"/>
                        </a:lnSpc>
                        <a:spcBef>
                          <a:spcPts val="4"/>
                        </a:spcBef>
                        <a:tabLst/>
                      </a:pPr>
                      <a:r>
                        <a:rPr sz="2000" kern="0" spc="-50" dirty="0">
                          <a:solidFill>
                            <a:srgbClr val="000000">
                              <a:alpha val="100000"/>
                            </a:srgbClr>
                          </a:solidFill>
                          <a:latin typeface="Microsoft YaHei"/>
                          <a:ea typeface="Microsoft YaHei"/>
                          <a:cs typeface="Microsoft YaHei"/>
                        </a:rPr>
                        <a:t>稚园、初级小学、高</a:t>
                      </a:r>
                      <a:r>
                        <a:rPr sz="2000" kern="0" spc="-60" dirty="0">
                          <a:solidFill>
                            <a:srgbClr val="000000">
                              <a:alpha val="100000"/>
                            </a:srgbClr>
                          </a:solidFill>
                          <a:latin typeface="Microsoft YaHei"/>
                          <a:ea typeface="Microsoft YaHei"/>
                          <a:cs typeface="Microsoft YaHei"/>
                        </a:rPr>
                        <a:t>级小学，</a:t>
                      </a:r>
                      <a:endParaRPr lang="Microsoft YaHei" altLang="Microsoft YaHei" sz="2000" dirty="0"/>
                    </a:p>
                  </a:txBody>
                  <a:tcPr marL="0" marR="0" marT="530" marB="0" vert="horz">
                    <a:lnL>
                      <a:noFill/>
                    </a:lnL>
                    <a:lnR>
                      <a:noFill/>
                    </a:lnR>
                    <a:lnT>
                      <a:noFill/>
                    </a:lnT>
                    <a:lnB>
                      <a:noFill/>
                    </a:lnB>
                  </a:tcPr>
                </a:tc>
                <a:tc>
                  <a:txBody>
                    <a:bodyPr/>
                    <a:lstStyle/>
                    <a:p>
                      <a:pPr algn="l" rtl="0" eaLnBrk="0">
                        <a:lnSpc>
                          <a:spcPct val="110000"/>
                        </a:lnSpc>
                        <a:tabLst/>
                      </a:pPr>
                      <a:endParaRPr lang="Arial" altLang="Arial" sz="400" dirty="0"/>
                    </a:p>
                    <a:p>
                      <a:pPr marL="242570" algn="l" rtl="0" eaLnBrk="0">
                        <a:lnSpc>
                          <a:spcPct val="76000"/>
                        </a:lnSpc>
                        <a:spcBef>
                          <a:spcPts val="3"/>
                        </a:spcBef>
                        <a:tabLst/>
                      </a:pPr>
                      <a:r>
                        <a:rPr sz="2000" kern="0" spc="0" dirty="0">
                          <a:solidFill>
                            <a:srgbClr val="000000">
                              <a:alpha val="100000"/>
                            </a:srgbClr>
                          </a:solidFill>
                          <a:latin typeface="Microsoft YaHei"/>
                          <a:ea typeface="Microsoft YaHei"/>
                          <a:cs typeface="Microsoft YaHei"/>
                        </a:rPr>
                        <a:t>可附设；办理宗旨依照“儿童</a:t>
                      </a:r>
                      <a:r>
                        <a:rPr sz="2000" kern="0" spc="-10" dirty="0">
                          <a:solidFill>
                            <a:srgbClr val="000000">
                              <a:alpha val="100000"/>
                            </a:srgbClr>
                          </a:solidFill>
                          <a:latin typeface="Microsoft YaHei"/>
                          <a:ea typeface="Microsoft YaHei"/>
                          <a:cs typeface="Microsoft YaHei"/>
                        </a:rPr>
                        <a:t>本</a:t>
                      </a:r>
                      <a:endParaRPr lang="Microsoft YaHei" altLang="Microsoft YaHei" sz="2000" dirty="0"/>
                    </a:p>
                  </a:txBody>
                  <a:tcPr marL="0" marR="0" marT="0" marB="0" vert="horz">
                    <a:lnL>
                      <a:noFill/>
                    </a:lnL>
                    <a:lnR>
                      <a:noFill/>
                    </a:lnR>
                    <a:lnT>
                      <a:noFill/>
                    </a:lnT>
                    <a:lnB>
                      <a:noFill/>
                    </a:lnB>
                  </a:tcPr>
                </a:tc>
              </a:tr>
              <a:tr h="304800">
                <a:tc>
                  <a:txBody>
                    <a:bodyPr/>
                    <a:lstStyle/>
                    <a:p>
                      <a:pPr algn="l" rtl="0" eaLnBrk="0">
                        <a:lnSpc>
                          <a:spcPct val="32034"/>
                        </a:lnSpc>
                        <a:tabLst/>
                      </a:pPr>
                      <a:endParaRPr lang="Arial" altLang="Arial" sz="100" dirty="0"/>
                    </a:p>
                    <a:p>
                      <a:pPr marL="1270" algn="l" rtl="0" eaLnBrk="0">
                        <a:lnSpc>
                          <a:spcPct val="91000"/>
                        </a:lnSpc>
                        <a:tabLst/>
                      </a:pPr>
                      <a:r>
                        <a:rPr sz="2000" kern="0" spc="0" dirty="0">
                          <a:solidFill>
                            <a:srgbClr val="000000">
                              <a:alpha val="100000"/>
                            </a:srgbClr>
                          </a:solidFill>
                          <a:latin typeface="Microsoft YaHei"/>
                          <a:ea typeface="Microsoft YaHei"/>
                          <a:cs typeface="Microsoft YaHei"/>
                        </a:rPr>
                        <a:t>神;⑶谋个性之发展;⑷注意国民经</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9972"/>
                        </a:lnSpc>
                        <a:tabLst/>
                      </a:pPr>
                      <a:endParaRPr lang="Arial" altLang="Arial" sz="100" dirty="0"/>
                    </a:p>
                    <a:p>
                      <a:pPr marL="100964" algn="l" rtl="0" eaLnBrk="0">
                        <a:lnSpc>
                          <a:spcPct val="86000"/>
                        </a:lnSpc>
                        <a:tabLst/>
                      </a:pPr>
                      <a:r>
                        <a:rPr sz="2000" kern="0" spc="-60" dirty="0">
                          <a:solidFill>
                            <a:srgbClr val="000000">
                              <a:alpha val="100000"/>
                            </a:srgbClr>
                          </a:solidFill>
                          <a:latin typeface="Microsoft YaHei"/>
                          <a:ea typeface="Microsoft YaHei"/>
                          <a:cs typeface="Microsoft YaHei"/>
                        </a:rPr>
                        <a:t>幼稚园正式纳入初等教育范围。</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09000"/>
                        </a:lnSpc>
                        <a:tabLst/>
                      </a:pPr>
                      <a:endParaRPr lang="Arial" altLang="Arial" sz="400" dirty="0"/>
                    </a:p>
                    <a:p>
                      <a:pPr marL="240665" algn="l" rtl="0" eaLnBrk="0">
                        <a:lnSpc>
                          <a:spcPct val="76000"/>
                        </a:lnSpc>
                        <a:spcBef>
                          <a:spcPts val="3"/>
                        </a:spcBef>
                        <a:tabLst/>
                      </a:pPr>
                      <a:r>
                        <a:rPr sz="2000" kern="0" spc="0" dirty="0">
                          <a:solidFill>
                            <a:srgbClr val="000000">
                              <a:alpha val="100000"/>
                            </a:srgbClr>
                          </a:solidFill>
                          <a:latin typeface="Microsoft YaHei"/>
                          <a:ea typeface="Microsoft YaHei"/>
                          <a:cs typeface="Microsoft YaHei"/>
                        </a:rPr>
                        <a:t>位思想”，侧重于“谋个性之发</a:t>
                      </a:r>
                      <a:endParaRPr lang="Microsoft YaHei" altLang="Microsoft YaHei" sz="2000" dirty="0"/>
                    </a:p>
                  </a:txBody>
                  <a:tcPr marL="0" marR="0" marT="0" marB="0" vert="horz">
                    <a:lnL>
                      <a:noFill/>
                    </a:lnL>
                    <a:lnR>
                      <a:noFill/>
                    </a:lnR>
                    <a:lnT>
                      <a:noFill/>
                    </a:lnT>
                    <a:lnB>
                      <a:noFill/>
                    </a:lnB>
                  </a:tcPr>
                </a:tc>
              </a:tr>
              <a:tr h="304800">
                <a:tc>
                  <a:txBody>
                    <a:bodyPr/>
                    <a:lstStyle/>
                    <a:p>
                      <a:pPr algn="l" rtl="0" eaLnBrk="0">
                        <a:lnSpc>
                          <a:spcPct val="32694"/>
                        </a:lnSpc>
                        <a:tabLst/>
                      </a:pPr>
                      <a:endParaRPr lang="Arial" altLang="Arial" sz="100" dirty="0"/>
                    </a:p>
                    <a:p>
                      <a:pPr marL="1270" algn="l" rtl="0" eaLnBrk="0">
                        <a:lnSpc>
                          <a:spcPct val="91000"/>
                        </a:lnSpc>
                        <a:tabLst/>
                      </a:pPr>
                      <a:r>
                        <a:rPr sz="2000" kern="0" spc="0" dirty="0">
                          <a:solidFill>
                            <a:srgbClr val="000000">
                              <a:alpha val="100000"/>
                            </a:srgbClr>
                          </a:solidFill>
                          <a:latin typeface="Microsoft YaHei"/>
                          <a:ea typeface="Microsoft YaHei"/>
                          <a:cs typeface="Microsoft YaHei"/>
                        </a:rPr>
                        <a:t>济力;⑸注意生活教育;⑹使教育易</a:t>
                      </a:r>
                      <a:endParaRPr lang="Microsoft YaHei" altLang="Microsoft YaHei" sz="2000" dirty="0"/>
                    </a:p>
                  </a:txBody>
                  <a:tcPr marL="0" marR="0" marT="0" marB="0" vert="horz">
                    <a:lnL>
                      <a:noFill/>
                    </a:lnL>
                    <a:lnR>
                      <a:noFill/>
                    </a:lnR>
                    <a:lnT>
                      <a:noFill/>
                    </a:lnT>
                    <a:lnB>
                      <a:noFill/>
                    </a:lnB>
                  </a:tcPr>
                </a:tc>
                <a:tc>
                  <a:txBody>
                    <a:bodyPr/>
                    <a:lstStyle/>
                    <a:p>
                      <a:pPr marL="100964" algn="l" rtl="0" eaLnBrk="0">
                        <a:lnSpc>
                          <a:spcPct val="87000"/>
                        </a:lnSpc>
                        <a:spcBef>
                          <a:spcPts val="1"/>
                        </a:spcBef>
                        <a:tabLst/>
                      </a:pPr>
                      <a:r>
                        <a:rPr sz="2000" kern="0" spc="-10" dirty="0">
                          <a:solidFill>
                            <a:srgbClr val="000000">
                              <a:alpha val="100000"/>
                            </a:srgbClr>
                          </a:solidFill>
                          <a:latin typeface="Microsoft YaHei"/>
                          <a:ea typeface="Microsoft YaHei"/>
                          <a:cs typeface="Microsoft YaHei"/>
                        </a:rPr>
                        <a:t>幼教育机构的名称，由“蒙养</a:t>
                      </a:r>
                      <a:endParaRPr lang="Microsoft YaHei" altLang="Microsoft YaHei" sz="2000" dirty="0"/>
                    </a:p>
                  </a:txBody>
                  <a:tcPr marL="0" marR="0" marT="102" marB="0" vert="horz">
                    <a:lnL>
                      <a:noFill/>
                    </a:lnL>
                    <a:lnR>
                      <a:noFill/>
                    </a:lnR>
                    <a:lnT>
                      <a:noFill/>
                    </a:lnT>
                    <a:lnB>
                      <a:noFill/>
                    </a:lnB>
                  </a:tcPr>
                </a:tc>
                <a:tc>
                  <a:txBody>
                    <a:bodyPr/>
                    <a:lstStyle/>
                    <a:p>
                      <a:pPr algn="l" rtl="0" eaLnBrk="0">
                        <a:lnSpc>
                          <a:spcPct val="109000"/>
                        </a:lnSpc>
                        <a:tabLst/>
                      </a:pPr>
                      <a:endParaRPr lang="Arial" altLang="Arial" sz="400" dirty="0"/>
                    </a:p>
                    <a:p>
                      <a:pPr algn="r" rtl="0" eaLnBrk="0">
                        <a:lnSpc>
                          <a:spcPct val="76000"/>
                        </a:lnSpc>
                        <a:spcBef>
                          <a:spcPts val="3"/>
                        </a:spcBef>
                        <a:tabLst/>
                      </a:pPr>
                      <a:r>
                        <a:rPr sz="2000" kern="0" spc="0" dirty="0">
                          <a:solidFill>
                            <a:srgbClr val="000000">
                              <a:alpha val="100000"/>
                            </a:srgbClr>
                          </a:solidFill>
                          <a:latin typeface="Microsoft YaHei"/>
                          <a:ea typeface="Microsoft YaHei"/>
                          <a:cs typeface="Microsoft YaHei"/>
                        </a:rPr>
                        <a:t>展”。该学制未 对学前教育</a:t>
                      </a:r>
                      <a:r>
                        <a:rPr sz="2000" kern="0" spc="-10" dirty="0">
                          <a:solidFill>
                            <a:srgbClr val="000000">
                              <a:alpha val="100000"/>
                            </a:srgbClr>
                          </a:solidFill>
                          <a:latin typeface="Microsoft YaHei"/>
                          <a:ea typeface="Microsoft YaHei"/>
                          <a:cs typeface="Microsoft YaHei"/>
                        </a:rPr>
                        <a:t>的实</a:t>
                      </a:r>
                      <a:endParaRPr lang="Microsoft YaHei" altLang="Microsoft YaHei" sz="2000" dirty="0"/>
                    </a:p>
                  </a:txBody>
                  <a:tcPr marL="0" marR="0" marT="0" marB="0" vert="horz">
                    <a:lnL>
                      <a:noFill/>
                    </a:lnL>
                    <a:lnR>
                      <a:noFill/>
                    </a:lnR>
                    <a:lnT>
                      <a:noFill/>
                    </a:lnT>
                    <a:lnB>
                      <a:noFill/>
                    </a:lnB>
                  </a:tcPr>
                </a:tc>
              </a:tr>
              <a:tr h="544194">
                <a:tc>
                  <a:txBody>
                    <a:bodyPr/>
                    <a:lstStyle/>
                    <a:p>
                      <a:pPr algn="l" rtl="0" eaLnBrk="0">
                        <a:lnSpc>
                          <a:spcPct val="33354"/>
                        </a:lnSpc>
                        <a:tabLst/>
                      </a:pPr>
                      <a:endParaRPr lang="Arial" altLang="Arial" sz="100" dirty="0"/>
                    </a:p>
                    <a:p>
                      <a:pPr marL="3175" algn="l" rtl="0" eaLnBrk="0">
                        <a:lnSpc>
                          <a:spcPct val="91000"/>
                        </a:lnSpc>
                        <a:tabLst/>
                      </a:pPr>
                      <a:r>
                        <a:rPr sz="2000" kern="0" spc="10" dirty="0">
                          <a:solidFill>
                            <a:srgbClr val="000000">
                              <a:alpha val="100000"/>
                            </a:srgbClr>
                          </a:solidFill>
                          <a:latin typeface="Microsoft YaHei"/>
                          <a:ea typeface="Microsoft YaHei"/>
                          <a:cs typeface="Microsoft YaHei"/>
                        </a:rPr>
                        <a:t>于普及;⑺留各地方伸</a:t>
                      </a:r>
                      <a:r>
                        <a:rPr sz="2000" kern="0" spc="0" dirty="0">
                          <a:solidFill>
                            <a:srgbClr val="000000">
                              <a:alpha val="100000"/>
                            </a:srgbClr>
                          </a:solidFill>
                          <a:latin typeface="Microsoft YaHei"/>
                          <a:ea typeface="Microsoft YaHei"/>
                          <a:cs typeface="Microsoft YaHei"/>
                        </a:rPr>
                        <a:t>缩余地.</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9502"/>
                        </a:lnSpc>
                        <a:tabLst/>
                      </a:pPr>
                      <a:endParaRPr lang="Arial" altLang="Arial" sz="100" dirty="0"/>
                    </a:p>
                    <a:p>
                      <a:pPr marL="93344" indent="17145" algn="l" rtl="0" eaLnBrk="0">
                        <a:lnSpc>
                          <a:spcPct val="88000"/>
                        </a:lnSpc>
                        <a:tabLst/>
                      </a:pPr>
                      <a:r>
                        <a:rPr sz="2000" kern="0" spc="-120" dirty="0">
                          <a:solidFill>
                            <a:srgbClr val="000000">
                              <a:alpha val="100000"/>
                            </a:srgbClr>
                          </a:solidFill>
                          <a:latin typeface="Microsoft YaHei"/>
                          <a:ea typeface="Microsoft YaHei"/>
                          <a:cs typeface="Microsoft YaHei"/>
                        </a:rPr>
                        <a:t>园”变更为“幼稚园”，</a:t>
                      </a:r>
                      <a:r>
                        <a:rPr sz="2000" kern="0" spc="120" dirty="0">
                          <a:solidFill>
                            <a:srgbClr val="000000">
                              <a:alpha val="100000"/>
                            </a:srgbClr>
                          </a:solidFill>
                          <a:latin typeface="Microsoft YaHei"/>
                          <a:ea typeface="Microsoft YaHei"/>
                          <a:cs typeface="Microsoft YaHei"/>
                        </a:rPr>
                        <a:t>  </a:t>
                      </a:r>
                      <a:r>
                        <a:rPr sz="2000" kern="0" spc="-120" dirty="0">
                          <a:solidFill>
                            <a:srgbClr val="000000">
                              <a:alpha val="100000"/>
                            </a:srgbClr>
                          </a:solidFill>
                          <a:latin typeface="Microsoft YaHei"/>
                          <a:ea typeface="Microsoft YaHei"/>
                          <a:cs typeface="Microsoft YaHei"/>
                        </a:rPr>
                        <a:t>正式</a:t>
                      </a:r>
                      <a:r>
                        <a:rPr sz="2000" kern="0" spc="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确立幼稚园制度。</a:t>
                      </a:r>
                      <a:endParaRPr lang="Microsoft YaHei" altLang="Microsoft YaHei" sz="2000" dirty="0"/>
                    </a:p>
                  </a:txBody>
                  <a:tcPr marL="0" marR="0" marT="0" marB="0" vert="horz">
                    <a:lnL>
                      <a:noFill/>
                    </a:lnL>
                    <a:lnR>
                      <a:noFill/>
                    </a:lnR>
                    <a:lnT>
                      <a:noFill/>
                    </a:lnT>
                    <a:lnB>
                      <a:noFill/>
                    </a:lnB>
                  </a:tcPr>
                </a:tc>
                <a:tc>
                  <a:txBody>
                    <a:bodyPr/>
                    <a:lstStyle/>
                    <a:p>
                      <a:pPr algn="l" rtl="0" eaLnBrk="0">
                        <a:lnSpc>
                          <a:spcPct val="108000"/>
                        </a:lnSpc>
                        <a:tabLst/>
                      </a:pPr>
                      <a:endParaRPr lang="Arial" altLang="Arial" sz="400" dirty="0"/>
                    </a:p>
                    <a:p>
                      <a:pPr marL="240029" algn="l" rtl="0" eaLnBrk="0">
                        <a:lnSpc>
                          <a:spcPct val="91000"/>
                        </a:lnSpc>
                        <a:spcBef>
                          <a:spcPts val="2"/>
                        </a:spcBef>
                        <a:tabLst/>
                      </a:pPr>
                      <a:r>
                        <a:rPr sz="2000" kern="0" spc="-140" dirty="0">
                          <a:solidFill>
                            <a:srgbClr val="000000">
                              <a:alpha val="100000"/>
                            </a:srgbClr>
                          </a:solidFill>
                          <a:latin typeface="Microsoft YaHei"/>
                          <a:ea typeface="Microsoft YaHei"/>
                          <a:cs typeface="Microsoft YaHei"/>
                        </a:rPr>
                        <a:t>施细则做详细说明。</a:t>
                      </a:r>
                      <a:endParaRPr lang="Microsoft YaHei" altLang="Microsoft YaHei" sz="2000" dirty="0"/>
                    </a:p>
                  </a:txBody>
                  <a:tcPr marL="0" marR="0" marT="0" marB="0" vert="horz">
                    <a:lnL>
                      <a:noFill/>
                    </a:lnL>
                    <a:lnR>
                      <a:noFill/>
                    </a:lnR>
                    <a:lnT>
                      <a:noFill/>
                    </a:lnT>
                    <a:lnB>
                      <a:noFill/>
                    </a:lnB>
                  </a:tcPr>
                </a:tc>
              </a:tr>
            </a:tbl>
          </a:graphicData>
        </a:graphic>
      </p:graphicFrame>
      <p:sp>
        <p:nvSpPr>
          <p:cNvPr id="1514" name="textbox 1514"/>
          <p:cNvSpPr/>
          <p:nvPr/>
        </p:nvSpPr>
        <p:spPr>
          <a:xfrm>
            <a:off x="1445765" y="550005"/>
            <a:ext cx="4072890" cy="1010919"/>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algn="l" rtl="0" eaLnBrk="0">
              <a:lnSpc>
                <a:spcPct val="104000"/>
              </a:lnSpc>
              <a:tabLst/>
            </a:pPr>
            <a:endParaRPr lang="Arial" altLang="Arial" sz="1400" dirty="0"/>
          </a:p>
          <a:p>
            <a:pPr algn="l" rtl="0" eaLnBrk="0">
              <a:lnSpc>
                <a:spcPct val="11349"/>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三、幼稚园制度的确立</a:t>
            </a:r>
            <a:endParaRPr lang="Microsoft YaHei" altLang="Microsoft YaHei" sz="2000" dirty="0"/>
          </a:p>
        </p:txBody>
      </p:sp>
      <p:sp>
        <p:nvSpPr>
          <p:cNvPr id="151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18" name="textbox 151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52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90" name="group 190"/>
          <p:cNvGrpSpPr/>
          <p:nvPr/>
        </p:nvGrpSpPr>
        <p:grpSpPr>
          <a:xfrm rot="21600000">
            <a:off x="1584025" y="181482"/>
            <a:ext cx="2424919" cy="199231"/>
            <a:chOff x="0" y="0"/>
            <a:chExt cx="2424919" cy="199231"/>
          </a:xfrm>
        </p:grpSpPr>
        <p:pic>
          <p:nvPicPr>
            <p:cNvPr id="1522" name="picture 1522"/>
            <p:cNvPicPr>
              <a:picLocks noChangeAspect="1"/>
            </p:cNvPicPr>
            <p:nvPr/>
          </p:nvPicPr>
          <p:blipFill>
            <a:blip r:embed="rId3"/>
            <a:stretch>
              <a:fillRect/>
            </a:stretch>
          </p:blipFill>
          <p:spPr>
            <a:xfrm rot="21600000">
              <a:off x="13273" y="11350"/>
              <a:ext cx="2411645" cy="187880"/>
            </a:xfrm>
            <a:prstGeom prst="rect">
              <a:avLst/>
            </a:prstGeom>
          </p:spPr>
        </p:pic>
        <p:sp>
          <p:nvSpPr>
            <p:cNvPr id="1524" name="textbox 1524"/>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52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8" name="picture 1528"/>
          <p:cNvPicPr>
            <a:picLocks noChangeAspect="1"/>
          </p:cNvPicPr>
          <p:nvPr/>
        </p:nvPicPr>
        <p:blipFill>
          <a:blip r:embed="rId2"/>
          <a:stretch>
            <a:fillRect/>
          </a:stretch>
        </p:blipFill>
        <p:spPr>
          <a:xfrm rot="21600000">
            <a:off x="0" y="0"/>
            <a:ext cx="12192000" cy="6858000"/>
          </a:xfrm>
          <a:prstGeom prst="rect">
            <a:avLst/>
          </a:prstGeom>
        </p:spPr>
      </p:pic>
      <p:sp>
        <p:nvSpPr>
          <p:cNvPr id="153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92" name="group 192"/>
          <p:cNvGrpSpPr/>
          <p:nvPr/>
        </p:nvGrpSpPr>
        <p:grpSpPr>
          <a:xfrm rot="21600000">
            <a:off x="187451" y="2525267"/>
            <a:ext cx="11961876" cy="3514344"/>
            <a:chOff x="0" y="0"/>
            <a:chExt cx="11961876" cy="3514344"/>
          </a:xfrm>
        </p:grpSpPr>
        <p:sp>
          <p:nvSpPr>
            <p:cNvPr id="1532" name="path"/>
            <p:cNvSpPr/>
            <p:nvPr/>
          </p:nvSpPr>
          <p:spPr>
            <a:xfrm>
              <a:off x="4059935" y="640079"/>
              <a:ext cx="3752088" cy="2874264"/>
            </a:xfrm>
            <a:custGeom>
              <a:avLst/>
              <a:gdLst/>
              <a:ahLst/>
              <a:cxnLst/>
              <a:rect l="0" t="0" r="0" b="0"/>
              <a:pathLst>
                <a:path w="5908" h="4526">
                  <a:moveTo>
                    <a:pt x="0" y="0"/>
                  </a:moveTo>
                  <a:lnTo>
                    <a:pt x="5908" y="0"/>
                  </a:lnTo>
                  <a:lnTo>
                    <a:pt x="5908" y="4526"/>
                  </a:lnTo>
                  <a:lnTo>
                    <a:pt x="0" y="4526"/>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534" name="path"/>
            <p:cNvSpPr/>
            <p:nvPr/>
          </p:nvSpPr>
          <p:spPr>
            <a:xfrm>
              <a:off x="126492" y="638556"/>
              <a:ext cx="11551919" cy="2875787"/>
            </a:xfrm>
            <a:custGeom>
              <a:avLst/>
              <a:gdLst/>
              <a:ahLst/>
              <a:cxnLst/>
              <a:rect l="0" t="0" r="0" b="0"/>
              <a:pathLst>
                <a:path w="18191" h="4528">
                  <a:moveTo>
                    <a:pt x="12285" y="2"/>
                  </a:moveTo>
                  <a:lnTo>
                    <a:pt x="18191" y="2"/>
                  </a:lnTo>
                  <a:lnTo>
                    <a:pt x="18191" y="4528"/>
                  </a:lnTo>
                  <a:lnTo>
                    <a:pt x="12285" y="4528"/>
                  </a:lnTo>
                  <a:lnTo>
                    <a:pt x="12285" y="2"/>
                  </a:lnTo>
                  <a:close/>
                </a:path>
                <a:path w="18191" h="4528">
                  <a:moveTo>
                    <a:pt x="0" y="0"/>
                  </a:moveTo>
                  <a:lnTo>
                    <a:pt x="5906" y="0"/>
                  </a:lnTo>
                  <a:lnTo>
                    <a:pt x="5906" y="4526"/>
                  </a:lnTo>
                  <a:lnTo>
                    <a:pt x="0" y="4526"/>
                  </a:lnTo>
                  <a:lnTo>
                    <a:pt x="0" y="0"/>
                  </a:lnTo>
                  <a:close/>
                </a:path>
              </a:pathLst>
            </a:custGeom>
            <a:solidFill>
              <a:srgbClr val="00B075">
                <a:alpha val="34117"/>
              </a:srgbClr>
            </a:solidFill>
            <a:ln cap="flat">
              <a:noFill/>
              <a:prstDash val="solid"/>
              <a:miter lim="0"/>
            </a:ln>
          </p:spPr>
          <p:txBody>
            <a:bodyPr rtlCol="0"/>
            <a:lstStyle/>
            <a:p>
              <a:pPr algn="ctr"/>
              <a:endParaRPr lang="zh-CN" altLang="en-US"/>
            </a:p>
          </p:txBody>
        </p:sp>
        <p:sp>
          <p:nvSpPr>
            <p:cNvPr id="1536" name="path"/>
            <p:cNvSpPr/>
            <p:nvPr/>
          </p:nvSpPr>
          <p:spPr>
            <a:xfrm>
              <a:off x="0" y="1523"/>
              <a:ext cx="4283963" cy="638555"/>
            </a:xfrm>
            <a:custGeom>
              <a:avLst/>
              <a:gdLst/>
              <a:ahLst/>
              <a:cxnLst/>
              <a:rect l="0" t="0" r="0" b="0"/>
              <a:pathLst>
                <a:path w="6746" h="1005">
                  <a:moveTo>
                    <a:pt x="14" y="0"/>
                  </a:moveTo>
                  <a:lnTo>
                    <a:pt x="973" y="505"/>
                  </a:lnTo>
                  <a:lnTo>
                    <a:pt x="0" y="1005"/>
                  </a:lnTo>
                  <a:lnTo>
                    <a:pt x="5792" y="1005"/>
                  </a:lnTo>
                  <a:lnTo>
                    <a:pt x="6746" y="510"/>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38" name="path"/>
            <p:cNvSpPr/>
            <p:nvPr/>
          </p:nvSpPr>
          <p:spPr>
            <a:xfrm>
              <a:off x="3846581" y="0"/>
              <a:ext cx="4286999" cy="638555"/>
            </a:xfrm>
            <a:custGeom>
              <a:avLst/>
              <a:gdLst/>
              <a:ahLst/>
              <a:cxnLst/>
              <a:rect l="0" t="0" r="0" b="0"/>
              <a:pathLst>
                <a:path w="6751" h="1005">
                  <a:moveTo>
                    <a:pt x="14" y="0"/>
                  </a:moveTo>
                  <a:lnTo>
                    <a:pt x="974" y="505"/>
                  </a:lnTo>
                  <a:lnTo>
                    <a:pt x="0" y="1005"/>
                  </a:lnTo>
                  <a:lnTo>
                    <a:pt x="5796" y="1005"/>
                  </a:lnTo>
                  <a:lnTo>
                    <a:pt x="6751" y="510"/>
                  </a:lnTo>
                  <a:lnTo>
                    <a:pt x="5835" y="0"/>
                  </a:lnTo>
                  <a:lnTo>
                    <a:pt x="14"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540" name="path"/>
            <p:cNvSpPr/>
            <p:nvPr/>
          </p:nvSpPr>
          <p:spPr>
            <a:xfrm>
              <a:off x="7677911" y="0"/>
              <a:ext cx="4283964" cy="638555"/>
            </a:xfrm>
            <a:custGeom>
              <a:avLst/>
              <a:gdLst/>
              <a:ahLst/>
              <a:cxnLst/>
              <a:rect l="0" t="0" r="0" b="0"/>
              <a:pathLst>
                <a:path w="6746" h="1005">
                  <a:moveTo>
                    <a:pt x="14" y="0"/>
                  </a:moveTo>
                  <a:lnTo>
                    <a:pt x="973" y="505"/>
                  </a:lnTo>
                  <a:lnTo>
                    <a:pt x="0" y="1005"/>
                  </a:lnTo>
                  <a:lnTo>
                    <a:pt x="5792" y="1005"/>
                  </a:lnTo>
                  <a:lnTo>
                    <a:pt x="6746" y="510"/>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grpSp>
      <p:sp>
        <p:nvSpPr>
          <p:cNvPr id="1542" name="textbox 1542"/>
          <p:cNvSpPr/>
          <p:nvPr/>
        </p:nvSpPr>
        <p:spPr>
          <a:xfrm>
            <a:off x="372503" y="2694544"/>
            <a:ext cx="11440159" cy="2179954"/>
          </a:xfrm>
          <a:prstGeom prst="rect">
            <a:avLst/>
          </a:prstGeom>
        </p:spPr>
        <p:txBody>
          <a:bodyPr vert="horz" wrap="square" lIns="0" tIns="0" rIns="0" bIns="0"/>
          <a:lstStyle/>
          <a:p>
            <a:pPr algn="l" rtl="0" eaLnBrk="0">
              <a:lnSpc>
                <a:spcPct val="79916"/>
              </a:lnSpc>
              <a:tabLst/>
            </a:pPr>
            <a:endParaRPr lang="Arial" altLang="Arial" sz="100" dirty="0"/>
          </a:p>
          <a:p>
            <a:pPr marL="812165" algn="l" rtl="0" eaLnBrk="0">
              <a:lnSpc>
                <a:spcPct val="93000"/>
              </a:lnSpc>
              <a:tabLst/>
            </a:pPr>
            <a:r>
              <a:rPr sz="2000" b="1" kern="0" spc="0" dirty="0">
                <a:solidFill>
                  <a:srgbClr val="FFFFFF">
                    <a:alpha val="100000"/>
                  </a:srgbClr>
                </a:solidFill>
                <a:latin typeface="Microsoft YaHei"/>
                <a:ea typeface="Microsoft YaHei"/>
                <a:cs typeface="Microsoft YaHei"/>
              </a:rPr>
              <a:t>1、幼稚教育总目标 </a:t>
            </a:r>
            <a:r>
              <a:rPr sz="2000" b="1" kern="0" spc="-10" dirty="0">
                <a:solidFill>
                  <a:srgbClr val="FFFFFF">
                    <a:alpha val="100000"/>
                  </a:srgbClr>
                </a:solidFill>
                <a:latin typeface="Microsoft YaHei"/>
                <a:ea typeface="Microsoft YaHei"/>
                <a:cs typeface="Microsoft YaHei"/>
              </a:rPr>
              <a:t>                           2、课程范围                                3、教育方法</a:t>
            </a:r>
            <a:endParaRPr lang="Microsoft YaHei" altLang="Microsoft YaHei" sz="2000" dirty="0"/>
          </a:p>
          <a:p>
            <a:pPr algn="l" rtl="0" eaLnBrk="0">
              <a:lnSpc>
                <a:spcPct val="197000"/>
              </a:lnSpc>
              <a:tabLst/>
            </a:pPr>
            <a:endParaRPr lang="Arial" altLang="Arial" sz="1000" dirty="0"/>
          </a:p>
          <a:p>
            <a:pPr marL="13334" algn="l" rtl="0" eaLnBrk="0">
              <a:lnSpc>
                <a:spcPct val="96000"/>
              </a:lnSpc>
              <a:spcBef>
                <a:spcPts val="601"/>
              </a:spcBef>
              <a:tabLst/>
            </a:pPr>
            <a:r>
              <a:rPr sz="2000" kern="0" spc="-60" dirty="0">
                <a:solidFill>
                  <a:srgbClr val="000000">
                    <a:alpha val="100000"/>
                  </a:srgbClr>
                </a:solidFill>
                <a:latin typeface="Microsoft YaHei"/>
                <a:ea typeface="Microsoft YaHei"/>
                <a:cs typeface="Microsoft YaHei"/>
              </a:rPr>
              <a:t>体现“儿童本位”，更关注儿童      </a:t>
            </a:r>
            <a:r>
              <a:rPr sz="2000" kern="0" spc="-60" dirty="0">
                <a:solidFill>
                  <a:srgbClr val="000000">
                    <a:alpha val="100000"/>
                  </a:srgbClr>
                </a:solidFill>
                <a:latin typeface="Microsoft YaHei"/>
                <a:ea typeface="Microsoft YaHei"/>
                <a:cs typeface="Microsoft YaHei"/>
              </a:rPr>
              <a:t>课程范围 对目标、内容大纲、         </a:t>
            </a:r>
            <a:r>
              <a:rPr sz="2000" kern="0" spc="-60" dirty="0">
                <a:solidFill>
                  <a:srgbClr val="000000">
                    <a:alpha val="100000"/>
                  </a:srgbClr>
                </a:solidFill>
                <a:latin typeface="Microsoft YaHei"/>
                <a:ea typeface="Microsoft YaHei"/>
                <a:cs typeface="Microsoft YaHei"/>
              </a:rPr>
              <a:t>共列17条。</a:t>
            </a:r>
            <a:r>
              <a:rPr sz="2000" kern="0" spc="24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7种主题活动；  在园</a:t>
            </a:r>
            <a:endParaRPr lang="Microsoft YaHei" altLang="Microsoft YaHei" sz="2000" dirty="0"/>
          </a:p>
          <a:p>
            <a:pPr marL="13334" algn="l" rtl="0" eaLnBrk="0">
              <a:lnSpc>
                <a:spcPct val="97000"/>
              </a:lnSpc>
              <a:spcBef>
                <a:spcPts val="69"/>
              </a:spcBef>
              <a:tabLst/>
            </a:pPr>
            <a:r>
              <a:rPr sz="2000" kern="0" spc="10" dirty="0">
                <a:solidFill>
                  <a:srgbClr val="000000">
                    <a:alpha val="100000"/>
                  </a:srgbClr>
                </a:solidFill>
                <a:latin typeface="Microsoft YaHei"/>
                <a:ea typeface="Microsoft YaHei"/>
                <a:cs typeface="Microsoft YaHei"/>
              </a:rPr>
              <a:t>健康、快乐、习惯的养成，而非     </a:t>
            </a:r>
            <a:r>
              <a:rPr sz="2000" kern="0" spc="0" dirty="0">
                <a:solidFill>
                  <a:srgbClr val="000000">
                    <a:alpha val="100000"/>
                  </a:srgbClr>
                </a:solidFill>
                <a:latin typeface="Microsoft YaHei"/>
                <a:ea typeface="Microsoft YaHei"/>
                <a:cs typeface="Microsoft YaHei"/>
              </a:rPr>
              <a:t>最低限度做了具体规定。按活        </a:t>
            </a:r>
            <a:r>
              <a:rPr sz="2000" kern="0" spc="0" dirty="0">
                <a:solidFill>
                  <a:srgbClr val="000000">
                    <a:alpha val="100000"/>
                  </a:srgbClr>
                </a:solidFill>
                <a:latin typeface="Microsoft YaHei"/>
                <a:ea typeface="Microsoft YaHei"/>
                <a:cs typeface="Microsoft YaHei"/>
              </a:rPr>
              <a:t>时间；教师指导、准备教材、观</a:t>
            </a:r>
            <a:endParaRPr lang="Microsoft YaHei" altLang="Microsoft YaHei" sz="2000" dirty="0"/>
          </a:p>
          <a:p>
            <a:pPr marL="12700" algn="l" rtl="0" eaLnBrk="0">
              <a:lnSpc>
                <a:spcPct val="97000"/>
              </a:lnSpc>
              <a:spcBef>
                <a:spcPts val="77"/>
              </a:spcBef>
              <a:tabLst/>
            </a:pPr>
            <a:r>
              <a:rPr sz="2000" kern="0" spc="-20" dirty="0">
                <a:solidFill>
                  <a:srgbClr val="000000">
                    <a:alpha val="100000"/>
                  </a:srgbClr>
                </a:solidFill>
                <a:latin typeface="Microsoft YaHei"/>
                <a:ea typeface="Microsoft YaHei"/>
                <a:cs typeface="Microsoft YaHei"/>
              </a:rPr>
              <a:t>知识灌输和技能训练。                      </a:t>
            </a:r>
            <a:r>
              <a:rPr sz="2000" kern="0" spc="-20" dirty="0">
                <a:solidFill>
                  <a:srgbClr val="000000">
                    <a:alpha val="100000"/>
                  </a:srgbClr>
                </a:solidFill>
                <a:latin typeface="Microsoft YaHei"/>
                <a:ea typeface="Microsoft YaHei"/>
                <a:cs typeface="Microsoft YaHei"/>
              </a:rPr>
              <a:t>动中心组织课程内容，不按学       </a:t>
            </a:r>
            <a:r>
              <a:rPr sz="2000" kern="0" spc="-20" dirty="0">
                <a:solidFill>
                  <a:srgbClr val="000000">
                    <a:alpha val="100000"/>
                  </a:srgbClr>
                </a:solidFill>
                <a:latin typeface="Microsoft YaHei"/>
                <a:ea typeface="Microsoft YaHei"/>
                <a:cs typeface="Microsoft YaHei"/>
              </a:rPr>
              <a:t>察记录、家访；体检制度；以奖</a:t>
            </a:r>
            <a:endParaRPr lang="Microsoft YaHei" altLang="Microsoft YaHei" sz="2000" dirty="0"/>
          </a:p>
          <a:p>
            <a:pPr marL="4010659" algn="l" rtl="0" eaLnBrk="0">
              <a:lnSpc>
                <a:spcPct val="97000"/>
              </a:lnSpc>
              <a:spcBef>
                <a:spcPts val="73"/>
              </a:spcBef>
              <a:tabLst/>
            </a:pPr>
            <a:r>
              <a:rPr sz="2000" kern="0" spc="-30" dirty="0">
                <a:solidFill>
                  <a:srgbClr val="000000">
                    <a:alpha val="100000"/>
                  </a:srgbClr>
                </a:solidFill>
                <a:latin typeface="Microsoft YaHei"/>
                <a:ea typeface="Microsoft YaHei"/>
                <a:cs typeface="Microsoft YaHei"/>
              </a:rPr>
              <a:t>科分类组织。没体现年龄段的       </a:t>
            </a:r>
            <a:r>
              <a:rPr sz="2000" kern="0" spc="-30" dirty="0">
                <a:solidFill>
                  <a:srgbClr val="000000">
                    <a:alpha val="100000"/>
                  </a:srgbClr>
                </a:solidFill>
                <a:latin typeface="Microsoft YaHei"/>
                <a:ea typeface="Microsoft YaHei"/>
                <a:cs typeface="Microsoft YaHei"/>
              </a:rPr>
              <a:t>励为主</a:t>
            </a:r>
            <a:r>
              <a:rPr sz="2000" kern="0" spc="-40" dirty="0">
                <a:solidFill>
                  <a:srgbClr val="000000">
                    <a:alpha val="100000"/>
                  </a:srgbClr>
                </a:solidFill>
                <a:latin typeface="Microsoft YaHei"/>
                <a:ea typeface="Microsoft YaHei"/>
                <a:cs typeface="Microsoft YaHei"/>
              </a:rPr>
              <a:t>，但不可滥用等。</a:t>
            </a:r>
            <a:endParaRPr lang="Microsoft YaHei" altLang="Microsoft YaHei" sz="2000" dirty="0"/>
          </a:p>
          <a:p>
            <a:pPr marL="4010025" algn="l" rtl="0" eaLnBrk="0">
              <a:lnSpc>
                <a:spcPct val="91000"/>
              </a:lnSpc>
              <a:spcBef>
                <a:spcPts val="80"/>
              </a:spcBef>
              <a:tabLst/>
            </a:pPr>
            <a:r>
              <a:rPr sz="2000" kern="0" spc="10" dirty="0">
                <a:solidFill>
                  <a:srgbClr val="000000">
                    <a:alpha val="100000"/>
                  </a:srgbClr>
                </a:solidFill>
                <a:latin typeface="Microsoft YaHei"/>
                <a:ea typeface="Microsoft YaHei"/>
                <a:cs typeface="Microsoft YaHei"/>
              </a:rPr>
              <a:t>层次性和发展性.</a:t>
            </a:r>
            <a:endParaRPr lang="Microsoft YaHei" altLang="Microsoft YaHei" sz="2000" dirty="0"/>
          </a:p>
        </p:txBody>
      </p:sp>
      <p:sp>
        <p:nvSpPr>
          <p:cNvPr id="1544" name="textbox 1544"/>
          <p:cNvSpPr/>
          <p:nvPr/>
        </p:nvSpPr>
        <p:spPr>
          <a:xfrm>
            <a:off x="1445765" y="550005"/>
            <a:ext cx="10192384" cy="1558925"/>
          </a:xfrm>
          <a:prstGeom prst="rect">
            <a:avLst/>
          </a:prstGeom>
        </p:spPr>
        <p:txBody>
          <a:bodyPr vert="horz" wrap="square" lIns="0" tIns="0" rIns="0" bIns="0"/>
          <a:lstStyle/>
          <a:p>
            <a:pPr algn="l" rtl="0" eaLnBrk="0">
              <a:lnSpc>
                <a:spcPct val="87417"/>
              </a:lnSpc>
              <a:tabLst/>
            </a:pPr>
            <a:endParaRPr lang="Arial" altLang="Arial" sz="100" dirty="0"/>
          </a:p>
          <a:p>
            <a:pPr marL="11683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marL="944880" algn="l" rtl="0" eaLnBrk="0">
              <a:lnSpc>
                <a:spcPct val="78000"/>
              </a:lnSpc>
              <a:spcBef>
                <a:spcPts val="1710"/>
              </a:spcBef>
              <a:tabLst>
                <a:tab pos="1144905" algn="l"/>
              </a:tabLst>
            </a:pPr>
            <a:r>
              <a:rPr sz="2000" kern="0" spc="0" dirty="0">
                <a:solidFill>
                  <a:srgbClr val="44546A">
                    <a:alpha val="100000"/>
                  </a:srgbClr>
                </a:solidFill>
                <a:latin typeface="Microsoft YaHei"/>
                <a:ea typeface="Microsoft YaHei"/>
                <a:cs typeface="Microsoft YaHei"/>
              </a:rPr>
              <a:t>	</a:t>
            </a:r>
            <a:r>
              <a:rPr sz="2000" kern="0" spc="-20" dirty="0">
                <a:solidFill>
                  <a:srgbClr val="44546A">
                    <a:alpha val="100000"/>
                  </a:srgbClr>
                </a:solidFill>
                <a:latin typeface="Microsoft YaHei"/>
                <a:ea typeface="Microsoft YaHei"/>
                <a:cs typeface="Microsoft YaHei"/>
              </a:rPr>
              <a:t>四、幼稚园制度的发展</a:t>
            </a:r>
            <a:endParaRPr lang="Microsoft YaHei" altLang="Microsoft YaHei" sz="2000" dirty="0"/>
          </a:p>
          <a:p>
            <a:pPr marL="1036319" algn="l" rtl="0" eaLnBrk="0">
              <a:lnSpc>
                <a:spcPct val="94000"/>
              </a:lnSpc>
              <a:spcBef>
                <a:spcPts val="1115"/>
              </a:spcBef>
              <a:tabLst/>
            </a:pPr>
            <a:r>
              <a:rPr sz="2000" kern="0" spc="-100" dirty="0">
                <a:solidFill>
                  <a:srgbClr val="44546A">
                    <a:alpha val="100000"/>
                  </a:srgbClr>
                </a:solidFill>
                <a:latin typeface="Microsoft YaHei"/>
                <a:ea typeface="Microsoft YaHei"/>
                <a:cs typeface="Microsoft YaHei"/>
              </a:rPr>
              <a:t>（一）幼稚园课程标准的颁布</a:t>
            </a:r>
            <a:endParaRPr lang="Microsoft YaHei" altLang="Microsoft YaHei" sz="2000" dirty="0"/>
          </a:p>
          <a:p>
            <a:pPr marL="971550" algn="l" rtl="0" eaLnBrk="0">
              <a:lnSpc>
                <a:spcPts val="2493"/>
              </a:lnSpc>
              <a:tabLst/>
            </a:pPr>
            <a:r>
              <a:rPr sz="2000" kern="0" spc="-30" dirty="0">
                <a:solidFill>
                  <a:srgbClr val="44546A">
                    <a:alpha val="100000"/>
                  </a:srgbClr>
                </a:solidFill>
                <a:latin typeface="Microsoft YaHei"/>
                <a:ea typeface="Microsoft YaHei"/>
                <a:cs typeface="Microsoft YaHei"/>
              </a:rPr>
              <a:t>1932年10月《幼稚园课程标准》是我国第一个自己制定的统一的幼稚园课程标准。</a:t>
            </a:r>
            <a:endParaRPr lang="Microsoft YaHei" altLang="Microsoft YaHei" sz="2000" dirty="0"/>
          </a:p>
        </p:txBody>
      </p:sp>
      <p:sp>
        <p:nvSpPr>
          <p:cNvPr id="1546" name="path"/>
          <p:cNvSpPr/>
          <p:nvPr/>
        </p:nvSpPr>
        <p:spPr>
          <a:xfrm>
            <a:off x="1458465" y="1051559"/>
            <a:ext cx="932688" cy="440900"/>
          </a:xfrm>
          <a:custGeom>
            <a:avLst/>
            <a:gdLst/>
            <a:ahLst/>
            <a:cxnLst/>
            <a:rect l="0" t="0" r="0" b="0"/>
            <a:pathLst>
              <a:path w="1468" h="694">
                <a:moveTo>
                  <a:pt x="3" y="0"/>
                </a:moveTo>
                <a:lnTo>
                  <a:pt x="211" y="349"/>
                </a:lnTo>
                <a:lnTo>
                  <a:pt x="0" y="694"/>
                </a:lnTo>
                <a:lnTo>
                  <a:pt x="1261" y="694"/>
                </a:lnTo>
                <a:lnTo>
                  <a:pt x="1468" y="352"/>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48" name="textbox 154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55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94" name="group 194"/>
          <p:cNvGrpSpPr/>
          <p:nvPr/>
        </p:nvGrpSpPr>
        <p:grpSpPr>
          <a:xfrm rot="21600000">
            <a:off x="1584025" y="181482"/>
            <a:ext cx="2424919" cy="199231"/>
            <a:chOff x="0" y="0"/>
            <a:chExt cx="2424919" cy="199231"/>
          </a:xfrm>
        </p:grpSpPr>
        <p:pic>
          <p:nvPicPr>
            <p:cNvPr id="1552" name="picture 1552"/>
            <p:cNvPicPr>
              <a:picLocks noChangeAspect="1"/>
            </p:cNvPicPr>
            <p:nvPr/>
          </p:nvPicPr>
          <p:blipFill>
            <a:blip r:embed="rId3"/>
            <a:stretch>
              <a:fillRect/>
            </a:stretch>
          </p:blipFill>
          <p:spPr>
            <a:xfrm rot="21600000">
              <a:off x="13273" y="11350"/>
              <a:ext cx="2411645" cy="187880"/>
            </a:xfrm>
            <a:prstGeom prst="rect">
              <a:avLst/>
            </a:prstGeom>
          </p:spPr>
        </p:pic>
        <p:sp>
          <p:nvSpPr>
            <p:cNvPr id="1554" name="textbox 1554"/>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55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icture 132"/>
          <p:cNvPicPr>
            <a:picLocks noChangeAspect="1"/>
          </p:cNvPicPr>
          <p:nvPr/>
        </p:nvPicPr>
        <p:blipFill>
          <a:blip r:embed="rId2"/>
          <a:stretch>
            <a:fillRect/>
          </a:stretch>
        </p:blipFill>
        <p:spPr>
          <a:xfrm rot="21600000">
            <a:off x="0" y="0"/>
            <a:ext cx="12192000" cy="6858000"/>
          </a:xfrm>
          <a:prstGeom prst="rect">
            <a:avLst/>
          </a:prstGeom>
        </p:spPr>
      </p:pic>
      <p:sp>
        <p:nvSpPr>
          <p:cNvPr id="1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136" name="table 136"/>
          <p:cNvGraphicFramePr>
            <a:graphicFrameLocks noGrp="1"/>
          </p:cNvGraphicFramePr>
          <p:nvPr/>
        </p:nvGraphicFramePr>
        <p:xfrm>
          <a:off x="1445005" y="1175253"/>
          <a:ext cx="9808844" cy="2593339"/>
        </p:xfrm>
        <a:graphic>
          <a:graphicData uri="http://schemas.openxmlformats.org/drawingml/2006/table">
            <a:tbl>
              <a:tblPr>
                <a:solidFill>
                  <a:srgbClr val="00B075"/>
                </a:solidFill>
              </a:tblPr>
              <a:tblGrid>
                <a:gridCol w="9808844"/>
              </a:tblGrid>
              <a:tr h="739775">
                <a:tc>
                  <a:txBody>
                    <a:bodyPr/>
                    <a:lstStyle/>
                    <a:p>
                      <a:pPr algn="l" rtl="0" eaLnBrk="0">
                        <a:lnSpc>
                          <a:spcPct val="131000"/>
                        </a:lnSpc>
                        <a:tabLst/>
                      </a:pPr>
                      <a:endParaRPr lang="Arial" altLang="Arial" sz="1000" dirty="0"/>
                    </a:p>
                    <a:p>
                      <a:pPr algn="l" rtl="0" eaLnBrk="0">
                        <a:lnSpc>
                          <a:spcPct val="9884"/>
                        </a:lnSpc>
                        <a:tabLst/>
                      </a:pPr>
                      <a:endParaRPr lang="Arial" altLang="Arial" sz="100" dirty="0"/>
                    </a:p>
                    <a:p>
                      <a:pPr marL="255270" algn="l" rtl="0" eaLnBrk="0">
                        <a:lnSpc>
                          <a:spcPct val="91000"/>
                        </a:lnSpc>
                        <a:tabLst/>
                      </a:pPr>
                      <a:r>
                        <a:rPr sz="2400" kern="0" spc="20" dirty="0">
                          <a:solidFill>
                            <a:srgbClr val="FFFFFF">
                              <a:alpha val="100000"/>
                            </a:srgbClr>
                          </a:solidFill>
                          <a:latin typeface="Microsoft YaHei"/>
                          <a:ea typeface="Microsoft YaHei"/>
                          <a:cs typeface="Microsoft YaHei"/>
                        </a:rPr>
                        <a:t>三、“三母”制度</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1853564">
                <a:tc>
                  <a:txBody>
                    <a:bodyPr/>
                    <a:lstStyle/>
                    <a:p>
                      <a:pPr algn="l" rtl="0" eaLnBrk="0">
                        <a:lnSpc>
                          <a:spcPct val="118000"/>
                        </a:lnSpc>
                        <a:tabLst/>
                      </a:pPr>
                      <a:endParaRPr lang="Arial" altLang="Arial" sz="1000" dirty="0"/>
                    </a:p>
                    <a:p>
                      <a:pPr algn="l" rtl="0" eaLnBrk="0">
                        <a:lnSpc>
                          <a:spcPct val="7482"/>
                        </a:lnSpc>
                        <a:tabLst/>
                      </a:pPr>
                      <a:endParaRPr lang="Arial" altLang="Arial" sz="100" dirty="0"/>
                    </a:p>
                    <a:p>
                      <a:pPr marL="365125" algn="l" rtl="0" eaLnBrk="0">
                        <a:lnSpc>
                          <a:spcPct val="100000"/>
                        </a:lnSpc>
                        <a:tabLst/>
                      </a:pPr>
                      <a:r>
                        <a:rPr sz="1500" kern="0" spc="-60" dirty="0">
                          <a:solidFill>
                            <a:srgbClr val="FFFFFF">
                              <a:alpha val="100000"/>
                            </a:srgbClr>
                          </a:solidFill>
                          <a:latin typeface="Microsoft YaHei"/>
                          <a:ea typeface="Microsoft YaHei"/>
                          <a:cs typeface="Microsoft YaHei"/>
                        </a:rPr>
                        <a:t>“三母”：</a:t>
                      </a:r>
                      <a:endParaRPr lang="Microsoft YaHei" altLang="Microsoft YaHei" sz="1500" dirty="0"/>
                    </a:p>
                    <a:p>
                      <a:pPr marL="240029" algn="l" rtl="0" eaLnBrk="0">
                        <a:lnSpc>
                          <a:spcPct val="93000"/>
                        </a:lnSpc>
                        <a:spcBef>
                          <a:spcPts val="1219"/>
                        </a:spcBef>
                        <a:tabLst/>
                      </a:pPr>
                      <a:r>
                        <a:rPr sz="1800" kern="0" spc="-9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1140" dirty="0">
                          <a:solidFill>
                            <a:srgbClr val="FFFFFF">
                              <a:alpha val="100000"/>
                            </a:srgbClr>
                          </a:solidFill>
                          <a:latin typeface="Wingdings"/>
                          <a:ea typeface="Wingdings"/>
                          <a:cs typeface="Wingdings"/>
                        </a:rPr>
                        <a:t> </a:t>
                      </a:r>
                      <a:r>
                        <a:rPr sz="1800" kern="0" spc="-90" dirty="0">
                          <a:solidFill>
                            <a:srgbClr val="FFFFFF">
                              <a:alpha val="100000"/>
                            </a:srgbClr>
                          </a:solidFill>
                          <a:latin typeface="Microsoft YaHei"/>
                          <a:ea typeface="Microsoft YaHei"/>
                          <a:cs typeface="Microsoft YaHei"/>
                        </a:rPr>
                        <a:t>子师——教以善道者；</a:t>
                      </a:r>
                      <a:endParaRPr lang="Microsoft YaHei" altLang="Microsoft YaHei" sz="1800" dirty="0"/>
                    </a:p>
                    <a:p>
                      <a:pPr marL="240029" algn="l" rtl="0" eaLnBrk="0">
                        <a:lnSpc>
                          <a:spcPts val="3239"/>
                        </a:lnSpc>
                        <a:tabLst/>
                      </a:pPr>
                      <a:r>
                        <a:rPr sz="1800" kern="0" spc="-1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1140" dirty="0">
                          <a:solidFill>
                            <a:srgbClr val="FFFFFF">
                              <a:alpha val="100000"/>
                            </a:srgbClr>
                          </a:solidFill>
                          <a:latin typeface="Wingdings"/>
                          <a:ea typeface="Wingdings"/>
                          <a:cs typeface="Wingdings"/>
                        </a:rPr>
                        <a:t> </a:t>
                      </a:r>
                      <a:r>
                        <a:rPr sz="1800" kern="0" spc="-10" dirty="0">
                          <a:solidFill>
                            <a:srgbClr val="FFFFFF">
                              <a:alpha val="100000"/>
                            </a:srgbClr>
                          </a:solidFill>
                          <a:latin typeface="Microsoft YaHei"/>
                          <a:ea typeface="Microsoft YaHei"/>
                          <a:cs typeface="Microsoft YaHei"/>
                        </a:rPr>
                        <a:t>慈母——</a:t>
                      </a:r>
                      <a:r>
                        <a:rPr sz="1800" kern="0" spc="-390" dirty="0">
                          <a:solidFill>
                            <a:srgbClr val="FFFFFF">
                              <a:alpha val="100000"/>
                            </a:srgbClr>
                          </a:solidFill>
                          <a:latin typeface="Microsoft YaHei"/>
                          <a:ea typeface="Microsoft YaHei"/>
                          <a:cs typeface="Microsoft YaHei"/>
                        </a:rPr>
                        <a:t> </a:t>
                      </a:r>
                      <a:r>
                        <a:rPr sz="1800" kern="0" spc="-10" dirty="0">
                          <a:solidFill>
                            <a:srgbClr val="FFFFFF">
                              <a:alpha val="100000"/>
                            </a:srgbClr>
                          </a:solidFill>
                          <a:latin typeface="Microsoft YaHei"/>
                          <a:ea typeface="Microsoft YaHei"/>
                          <a:cs typeface="Microsoft YaHei"/>
                        </a:rPr>
                        <a:t>审其欲恶者</a:t>
                      </a:r>
                      <a:r>
                        <a:rPr sz="1800" kern="0" spc="-20" dirty="0">
                          <a:solidFill>
                            <a:srgbClr val="FFFFFF">
                              <a:alpha val="100000"/>
                            </a:srgbClr>
                          </a:solidFill>
                          <a:latin typeface="Microsoft YaHei"/>
                          <a:ea typeface="Microsoft YaHei"/>
                          <a:cs typeface="Microsoft YaHei"/>
                        </a:rPr>
                        <a:t>；</a:t>
                      </a:r>
                      <a:endParaRPr lang="Microsoft YaHei" altLang="Microsoft YaHei" sz="1800" dirty="0"/>
                    </a:p>
                    <a:p>
                      <a:pPr marL="240029" algn="l" rtl="0" eaLnBrk="0">
                        <a:lnSpc>
                          <a:spcPts val="3239"/>
                        </a:lnSpc>
                        <a:tabLst/>
                      </a:pPr>
                      <a:r>
                        <a:rPr sz="1800" kern="0" spc="-9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1150" dirty="0">
                          <a:solidFill>
                            <a:srgbClr val="FFFFFF">
                              <a:alpha val="100000"/>
                            </a:srgbClr>
                          </a:solidFill>
                          <a:latin typeface="Wingdings"/>
                          <a:ea typeface="Wingdings"/>
                          <a:cs typeface="Wingdings"/>
                        </a:rPr>
                        <a:t> </a:t>
                      </a:r>
                      <a:r>
                        <a:rPr sz="1800" kern="0" spc="-90" dirty="0">
                          <a:solidFill>
                            <a:srgbClr val="FFFFFF">
                              <a:alpha val="100000"/>
                            </a:srgbClr>
                          </a:solidFill>
                          <a:latin typeface="Microsoft YaHei"/>
                          <a:ea typeface="Microsoft YaHei"/>
                          <a:cs typeface="Microsoft YaHei"/>
                        </a:rPr>
                        <a:t>保母——安其寝处者。</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138" name="table 138"/>
          <p:cNvGraphicFramePr>
            <a:graphicFrameLocks noGrp="1"/>
          </p:cNvGraphicFramePr>
          <p:nvPr/>
        </p:nvGraphicFramePr>
        <p:xfrm>
          <a:off x="1446530" y="4375659"/>
          <a:ext cx="9780269" cy="1573530"/>
        </p:xfrm>
        <a:graphic>
          <a:graphicData uri="http://schemas.openxmlformats.org/drawingml/2006/table">
            <a:tbl>
              <a:tblPr>
                <a:solidFill>
                  <a:srgbClr val="C67B18"/>
                </a:solidFill>
              </a:tblPr>
              <a:tblGrid>
                <a:gridCol w="9780269"/>
              </a:tblGrid>
              <a:tr h="1548130">
                <a:tc>
                  <a:txBody>
                    <a:bodyPr/>
                    <a:lstStyle/>
                    <a:p>
                      <a:pPr algn="l" rtl="0" eaLnBrk="0">
                        <a:lnSpc>
                          <a:spcPct val="192000"/>
                        </a:lnSpc>
                        <a:tabLst/>
                      </a:pPr>
                      <a:endParaRPr lang="Arial" altLang="Arial" sz="1000" dirty="0"/>
                    </a:p>
                    <a:p>
                      <a:pPr marL="240029" algn="l" rtl="0" eaLnBrk="0">
                        <a:lnSpc>
                          <a:spcPct val="93000"/>
                        </a:lnSpc>
                        <a:spcBef>
                          <a:spcPts val="5"/>
                        </a:spcBef>
                        <a:tabLst/>
                      </a:pPr>
                      <a:r>
                        <a:rPr sz="1800" kern="0" spc="40" dirty="0">
                          <a:ln w="6350" cap="flat" cmpd="sng">
                            <a:solidFill>
                              <a:srgbClr val="FFFFFF">
                                <a:alpha val="100000"/>
                              </a:srgbClr>
                            </a:solidFill>
                            <a:prstDash val="solid"/>
                            <a:miter lim="0"/>
                          </a:ln>
                          <a:solidFill>
                            <a:srgbClr val="FFFFFF">
                              <a:alpha val="100000"/>
                            </a:srgbClr>
                          </a:solidFill>
                          <a:latin typeface="Wingdings"/>
                          <a:ea typeface="Wingdings"/>
                          <a:cs typeface="Wingdings"/>
                        </a:rPr>
                        <a:t></a:t>
                      </a:r>
                      <a:r>
                        <a:rPr sz="1800" kern="0" spc="-1150" dirty="0">
                          <a:solidFill>
                            <a:srgbClr val="FFFFFF">
                              <a:alpha val="100000"/>
                            </a:srgbClr>
                          </a:solidFill>
                          <a:latin typeface="Wingdings"/>
                          <a:ea typeface="Wingdings"/>
                          <a:cs typeface="Wingdings"/>
                        </a:rPr>
                        <a:t> </a:t>
                      </a:r>
                      <a:r>
                        <a:rPr sz="1800" kern="0" spc="40" dirty="0">
                          <a:solidFill>
                            <a:srgbClr val="FFFFFF">
                              <a:alpha val="100000"/>
                            </a:srgbClr>
                          </a:solidFill>
                          <a:latin typeface="Microsoft YaHei"/>
                          <a:ea typeface="Microsoft YaHei"/>
                          <a:cs typeface="Microsoft YaHei"/>
                        </a:rPr>
                        <a:t>保傅制度与“三母”制度被后人视为殷商、西周社稷长久的</a:t>
                      </a:r>
                      <a:r>
                        <a:rPr sz="1800" kern="0" spc="30" dirty="0">
                          <a:solidFill>
                            <a:srgbClr val="FFFFFF">
                              <a:alpha val="100000"/>
                            </a:srgbClr>
                          </a:solidFill>
                          <a:latin typeface="Microsoft YaHei"/>
                          <a:ea typeface="Microsoft YaHei"/>
                          <a:cs typeface="Microsoft YaHei"/>
                        </a:rPr>
                        <a:t>重要原因，并为封建社会</a:t>
                      </a:r>
                      <a:endParaRPr lang="Microsoft YaHei" altLang="Microsoft YaHei" sz="1800" dirty="0"/>
                    </a:p>
                    <a:p>
                      <a:pPr marL="520065" algn="l" rtl="0" eaLnBrk="0">
                        <a:lnSpc>
                          <a:spcPts val="3112"/>
                        </a:lnSpc>
                        <a:tabLst/>
                      </a:pPr>
                      <a:r>
                        <a:rPr sz="1800" kern="0" spc="-20" dirty="0">
                          <a:solidFill>
                            <a:srgbClr val="FFFFFF">
                              <a:alpha val="100000"/>
                            </a:srgbClr>
                          </a:solidFill>
                          <a:latin typeface="Microsoft YaHei"/>
                          <a:ea typeface="Microsoft YaHei"/>
                          <a:cs typeface="Microsoft YaHei"/>
                        </a:rPr>
                        <a:t>的统治者所继承，成为君主教育的有效制</a:t>
                      </a:r>
                      <a:r>
                        <a:rPr sz="1800" kern="0" spc="-30" dirty="0">
                          <a:solidFill>
                            <a:srgbClr val="FFFFFF">
                              <a:alpha val="100000"/>
                            </a:srgbClr>
                          </a:solidFill>
                          <a:latin typeface="Microsoft YaHei"/>
                          <a:ea typeface="Microsoft YaHei"/>
                          <a:cs typeface="Microsoft YaHei"/>
                        </a:rPr>
                        <a:t>度。</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sp>
        <p:nvSpPr>
          <p:cNvPr id="140" name="textbox 140"/>
          <p:cNvSpPr/>
          <p:nvPr/>
        </p:nvSpPr>
        <p:spPr>
          <a:xfrm>
            <a:off x="1473916" y="3894429"/>
            <a:ext cx="8709659" cy="276225"/>
          </a:xfrm>
          <a:prstGeom prst="rect">
            <a:avLst/>
          </a:prstGeom>
        </p:spPr>
        <p:txBody>
          <a:bodyPr vert="horz" wrap="square" lIns="0" tIns="0" rIns="0" bIns="0"/>
          <a:lstStyle/>
          <a:p>
            <a:pPr algn="l" rtl="0" eaLnBrk="0">
              <a:lnSpc>
                <a:spcPct val="87794"/>
              </a:lnSpc>
              <a:tabLst/>
            </a:pPr>
            <a:endParaRPr lang="Arial" altLang="Arial" sz="100" dirty="0"/>
          </a:p>
          <a:p>
            <a:pPr marL="12700" algn="l" rtl="0" eaLnBrk="0">
              <a:lnSpc>
                <a:spcPct val="91000"/>
              </a:lnSpc>
              <a:tabLst/>
            </a:pPr>
            <a:r>
              <a:rPr sz="1800" kern="0" spc="-20" dirty="0">
                <a:solidFill>
                  <a:srgbClr val="000000">
                    <a:alpha val="100000"/>
                  </a:srgbClr>
                </a:solidFill>
                <a:latin typeface="Microsoft YaHei"/>
                <a:ea typeface="Microsoft YaHei"/>
                <a:cs typeface="Microsoft YaHei"/>
              </a:rPr>
              <a:t>问题2：请分析保傅制</a:t>
            </a:r>
            <a:r>
              <a:rPr sz="1800" kern="0" spc="-30" dirty="0">
                <a:solidFill>
                  <a:srgbClr val="000000">
                    <a:alpha val="100000"/>
                  </a:srgbClr>
                </a:solidFill>
                <a:latin typeface="Microsoft YaHei"/>
                <a:ea typeface="Microsoft YaHei"/>
                <a:cs typeface="Microsoft YaHei"/>
              </a:rPr>
              <a:t>度与“三母”制度在中国封建社会的学前教育实施发展中的意义？</a:t>
            </a:r>
            <a:endParaRPr lang="Microsoft YaHei" altLang="Microsoft YaHei" sz="1800" dirty="0"/>
          </a:p>
        </p:txBody>
      </p:sp>
      <p:sp>
        <p:nvSpPr>
          <p:cNvPr id="142" name="textbox 14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4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46" name="textbox 146"/>
          <p:cNvSpPr/>
          <p:nvPr/>
        </p:nvSpPr>
        <p:spPr>
          <a:xfrm>
            <a:off x="1720265" y="550005"/>
            <a:ext cx="2454910"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20" dirty="0">
                <a:solidFill>
                  <a:srgbClr val="7F7F7F">
                    <a:alpha val="100000"/>
                  </a:srgbClr>
                </a:solidFill>
                <a:latin typeface="Microsoft YaHei"/>
                <a:ea typeface="Microsoft YaHei"/>
                <a:cs typeface="Microsoft YaHei"/>
              </a:rPr>
              <a:t>古代宫廷学前教育</a:t>
            </a:r>
            <a:endParaRPr lang="Microsoft YaHei" altLang="Microsoft YaHei" sz="2400" dirty="0"/>
          </a:p>
        </p:txBody>
      </p:sp>
      <p:grpSp>
        <p:nvGrpSpPr>
          <p:cNvPr id="18" name="group 18"/>
          <p:cNvGrpSpPr/>
          <p:nvPr/>
        </p:nvGrpSpPr>
        <p:grpSpPr>
          <a:xfrm rot="21600000">
            <a:off x="1750281" y="181482"/>
            <a:ext cx="2331351" cy="199231"/>
            <a:chOff x="0" y="0"/>
            <a:chExt cx="2331351" cy="199231"/>
          </a:xfrm>
        </p:grpSpPr>
        <p:pic>
          <p:nvPicPr>
            <p:cNvPr id="148" name="picture 148"/>
            <p:cNvPicPr>
              <a:picLocks noChangeAspect="1"/>
            </p:cNvPicPr>
            <p:nvPr/>
          </p:nvPicPr>
          <p:blipFill>
            <a:blip r:embed="rId3"/>
            <a:stretch>
              <a:fillRect/>
            </a:stretch>
          </p:blipFill>
          <p:spPr>
            <a:xfrm rot="21600000">
              <a:off x="1956" y="11350"/>
              <a:ext cx="2329395" cy="187880"/>
            </a:xfrm>
            <a:prstGeom prst="rect">
              <a:avLst/>
            </a:prstGeom>
          </p:spPr>
        </p:pic>
        <p:sp>
          <p:nvSpPr>
            <p:cNvPr id="150" name="textbox 150"/>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15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8" name="picture 1558"/>
          <p:cNvPicPr>
            <a:picLocks noChangeAspect="1"/>
          </p:cNvPicPr>
          <p:nvPr/>
        </p:nvPicPr>
        <p:blipFill>
          <a:blip r:embed="rId2"/>
          <a:stretch>
            <a:fillRect/>
          </a:stretch>
        </p:blipFill>
        <p:spPr>
          <a:xfrm rot="21600000">
            <a:off x="0" y="0"/>
            <a:ext cx="12192000" cy="6858000"/>
          </a:xfrm>
          <a:prstGeom prst="rect">
            <a:avLst/>
          </a:prstGeom>
        </p:spPr>
      </p:pic>
      <p:sp>
        <p:nvSpPr>
          <p:cNvPr id="156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562" name="textbox 1562"/>
          <p:cNvSpPr/>
          <p:nvPr/>
        </p:nvSpPr>
        <p:spPr>
          <a:xfrm>
            <a:off x="1261979" y="2051882"/>
            <a:ext cx="9425940" cy="3477259"/>
          </a:xfrm>
          <a:prstGeom prst="rect">
            <a:avLst/>
          </a:prstGeom>
        </p:spPr>
        <p:txBody>
          <a:bodyPr vert="horz" wrap="square" lIns="0" tIns="0" rIns="0" bIns="0"/>
          <a:lstStyle/>
          <a:p>
            <a:pPr algn="l" rtl="0" eaLnBrk="0">
              <a:lnSpc>
                <a:spcPct val="81808"/>
              </a:lnSpc>
              <a:tabLst/>
            </a:pPr>
            <a:endParaRPr lang="Arial" altLang="Arial" sz="100" dirty="0"/>
          </a:p>
          <a:p>
            <a:pPr marL="44450" algn="l" rtl="0" eaLnBrk="0">
              <a:lnSpc>
                <a:spcPct val="83000"/>
              </a:lnSpc>
              <a:tabLst/>
            </a:pPr>
            <a:r>
              <a:rPr sz="2000" kern="0" spc="0" dirty="0">
                <a:solidFill>
                  <a:srgbClr val="000000">
                    <a:alpha val="100000"/>
                  </a:srgbClr>
                </a:solidFill>
                <a:latin typeface="Microsoft YaHei"/>
                <a:ea typeface="Microsoft YaHei"/>
                <a:cs typeface="Microsoft YaHei"/>
              </a:rPr>
              <a:t>⒈体现了民族性和“洋为中</a:t>
            </a:r>
            <a:r>
              <a:rPr sz="2000" kern="0" spc="-10" dirty="0">
                <a:solidFill>
                  <a:srgbClr val="000000">
                    <a:alpha val="100000"/>
                  </a:srgbClr>
                </a:solidFill>
                <a:latin typeface="Microsoft YaHei"/>
                <a:ea typeface="Microsoft YaHei"/>
                <a:cs typeface="Microsoft YaHei"/>
              </a:rPr>
              <a:t>用”的精神。较好地显示了它对幼稚教育本土化和民族化</a:t>
            </a:r>
            <a:endParaRPr lang="Microsoft YaHei" altLang="Microsoft YaHei" sz="2000" dirty="0"/>
          </a:p>
          <a:p>
            <a:pPr marL="24129" algn="l" rtl="0" eaLnBrk="0">
              <a:lnSpc>
                <a:spcPts val="3561"/>
              </a:lnSpc>
              <a:tabLst/>
            </a:pPr>
            <a:r>
              <a:rPr sz="1800" kern="0" spc="-90" dirty="0">
                <a:solidFill>
                  <a:srgbClr val="000000">
                    <a:alpha val="100000"/>
                  </a:srgbClr>
                </a:solidFill>
                <a:latin typeface="Microsoft YaHei"/>
                <a:ea typeface="Microsoft YaHei"/>
                <a:cs typeface="Microsoft YaHei"/>
              </a:rPr>
              <a:t>的追求。</a:t>
            </a:r>
            <a:endParaRPr lang="Microsoft YaHei" altLang="Microsoft YaHei" sz="1800" dirty="0"/>
          </a:p>
          <a:p>
            <a:pPr algn="l" rtl="0" eaLnBrk="0">
              <a:lnSpc>
                <a:spcPct val="128000"/>
              </a:lnSpc>
              <a:tabLst/>
            </a:pPr>
            <a:endParaRPr lang="Arial" altLang="Arial" sz="1000" dirty="0"/>
          </a:p>
          <a:p>
            <a:pPr algn="l" rtl="0" eaLnBrk="0">
              <a:lnSpc>
                <a:spcPct val="129000"/>
              </a:lnSpc>
              <a:tabLst/>
            </a:pPr>
            <a:endParaRPr lang="Arial" altLang="Arial" sz="1000" dirty="0"/>
          </a:p>
          <a:p>
            <a:pPr algn="l" rtl="0" eaLnBrk="0">
              <a:lnSpc>
                <a:spcPct val="129000"/>
              </a:lnSpc>
              <a:tabLst/>
            </a:pPr>
            <a:endParaRPr lang="Arial" altLang="Arial" sz="1000" dirty="0"/>
          </a:p>
          <a:p>
            <a:pPr marL="34925" algn="l" rtl="0" eaLnBrk="0">
              <a:lnSpc>
                <a:spcPct val="83000"/>
              </a:lnSpc>
              <a:spcBef>
                <a:spcPts val="611"/>
              </a:spcBef>
              <a:tabLst/>
            </a:pPr>
            <a:r>
              <a:rPr sz="2000" kern="0" spc="-50" dirty="0">
                <a:solidFill>
                  <a:srgbClr val="000000">
                    <a:alpha val="100000"/>
                  </a:srgbClr>
                </a:solidFill>
                <a:latin typeface="Microsoft YaHei"/>
                <a:ea typeface="Microsoft YaHei"/>
                <a:cs typeface="Microsoft YaHei"/>
              </a:rPr>
              <a:t>⒉寓知识于娱乐之中，教育方法上灵活多样，</a:t>
            </a:r>
            <a:r>
              <a:rPr sz="2000" kern="0" spc="44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比较符合儿童的学习特点和</a:t>
            </a:r>
            <a:r>
              <a:rPr sz="2000" kern="0" spc="-60" dirty="0">
                <a:solidFill>
                  <a:srgbClr val="000000">
                    <a:alpha val="100000"/>
                  </a:srgbClr>
                </a:solidFill>
                <a:latin typeface="Microsoft YaHei"/>
                <a:ea typeface="Microsoft YaHei"/>
                <a:cs typeface="Microsoft YaHei"/>
              </a:rPr>
              <a:t>教育要求，</a:t>
            </a:r>
            <a:endParaRPr lang="Microsoft YaHei" altLang="Microsoft YaHei" sz="2000" dirty="0"/>
          </a:p>
          <a:p>
            <a:pPr marL="12700" algn="l" rtl="0" eaLnBrk="0">
              <a:lnSpc>
                <a:spcPts val="3595"/>
              </a:lnSpc>
              <a:tabLst/>
            </a:pPr>
            <a:r>
              <a:rPr sz="2000" kern="0" spc="-160" dirty="0">
                <a:solidFill>
                  <a:srgbClr val="000000">
                    <a:alpha val="100000"/>
                  </a:srgbClr>
                </a:solidFill>
                <a:latin typeface="Microsoft YaHei"/>
                <a:ea typeface="Microsoft YaHei"/>
                <a:cs typeface="Microsoft YaHei"/>
              </a:rPr>
              <a:t>有较强的科学性。</a:t>
            </a:r>
            <a:endParaRPr lang="Microsoft YaHei" altLang="Microsoft YaHei" sz="2000" dirty="0"/>
          </a:p>
          <a:p>
            <a:pPr algn="l" rtl="0" eaLnBrk="0">
              <a:lnSpc>
                <a:spcPct val="128000"/>
              </a:lnSpc>
              <a:tabLst/>
            </a:pPr>
            <a:endParaRPr lang="Arial" altLang="Arial" sz="1000" dirty="0"/>
          </a:p>
          <a:p>
            <a:pPr algn="l" rtl="0" eaLnBrk="0">
              <a:lnSpc>
                <a:spcPct val="128000"/>
              </a:lnSpc>
              <a:tabLst/>
            </a:pPr>
            <a:endParaRPr lang="Arial" altLang="Arial" sz="1000" dirty="0"/>
          </a:p>
          <a:p>
            <a:pPr algn="l" rtl="0" eaLnBrk="0">
              <a:lnSpc>
                <a:spcPct val="128000"/>
              </a:lnSpc>
              <a:tabLst/>
            </a:pPr>
            <a:endParaRPr lang="Arial" altLang="Arial" sz="1000" dirty="0"/>
          </a:p>
          <a:p>
            <a:pPr marL="52069" algn="l" rtl="0" eaLnBrk="0">
              <a:lnSpc>
                <a:spcPct val="83000"/>
              </a:lnSpc>
              <a:spcBef>
                <a:spcPts val="605"/>
              </a:spcBef>
              <a:tabLst/>
            </a:pPr>
            <a:r>
              <a:rPr sz="2000" kern="0" spc="-10" dirty="0">
                <a:solidFill>
                  <a:srgbClr val="000000">
                    <a:alpha val="100000"/>
                  </a:srgbClr>
                </a:solidFill>
                <a:latin typeface="Microsoft YaHei"/>
                <a:ea typeface="Microsoft YaHei"/>
                <a:cs typeface="Microsoft YaHei"/>
              </a:rPr>
              <a:t>⒊教育内容上对儿童的训练是多方面的，较好体现了教师主导与儿童主体的统一，计</a:t>
            </a:r>
            <a:endParaRPr lang="Microsoft YaHei" altLang="Microsoft YaHei" sz="2000" dirty="0"/>
          </a:p>
          <a:p>
            <a:pPr marL="12700" algn="l" rtl="0" eaLnBrk="0">
              <a:lnSpc>
                <a:spcPts val="3593"/>
              </a:lnSpc>
              <a:tabLst/>
            </a:pPr>
            <a:r>
              <a:rPr sz="2000" kern="0" spc="0" dirty="0">
                <a:solidFill>
                  <a:srgbClr val="000000">
                    <a:alpha val="100000"/>
                  </a:srgbClr>
                </a:solidFill>
                <a:latin typeface="Microsoft YaHei"/>
                <a:ea typeface="Microsoft YaHei"/>
                <a:cs typeface="Microsoft YaHei"/>
              </a:rPr>
              <a:t>划性与灵活性的统一。</a:t>
            </a:r>
            <a:endParaRPr lang="Microsoft YaHei" altLang="Microsoft YaHei" sz="2000" dirty="0"/>
          </a:p>
        </p:txBody>
      </p:sp>
      <p:sp>
        <p:nvSpPr>
          <p:cNvPr id="1564" name="textbox 1564"/>
          <p:cNvSpPr/>
          <p:nvPr/>
        </p:nvSpPr>
        <p:spPr>
          <a:xfrm>
            <a:off x="1445765" y="550005"/>
            <a:ext cx="4187825" cy="985519"/>
          </a:xfrm>
          <a:prstGeom prst="rect">
            <a:avLst/>
          </a:prstGeom>
        </p:spPr>
        <p:txBody>
          <a:bodyPr vert="horz" wrap="square" lIns="0" tIns="0" rIns="0" bIns="0"/>
          <a:lstStyle/>
          <a:p>
            <a:pPr algn="l" rtl="0" eaLnBrk="0">
              <a:lnSpc>
                <a:spcPct val="87417"/>
              </a:lnSpc>
              <a:tabLst/>
            </a:pPr>
            <a:endParaRPr lang="Arial" altLang="Arial" sz="100" dirty="0"/>
          </a:p>
          <a:p>
            <a:pPr marL="116839" algn="l" rtl="0" eaLnBrk="0">
              <a:lnSpc>
                <a:spcPct val="91000"/>
              </a:lnSpc>
              <a:tabLst/>
            </a:pPr>
            <a:r>
              <a:rPr sz="2400" b="1" kern="0" spc="-10" dirty="0">
                <a:solidFill>
                  <a:srgbClr val="7F7F7F">
                    <a:alpha val="100000"/>
                  </a:srgbClr>
                </a:solidFill>
                <a:latin typeface="Microsoft YaHei"/>
                <a:ea typeface="Microsoft YaHei"/>
                <a:cs typeface="Microsoft YaHei"/>
              </a:rPr>
              <a:t>民国时期学前教育制</a:t>
            </a:r>
            <a:r>
              <a:rPr sz="2400" b="1" kern="0" spc="-20" dirty="0">
                <a:solidFill>
                  <a:srgbClr val="7F7F7F">
                    <a:alpha val="100000"/>
                  </a:srgbClr>
                </a:solidFill>
                <a:latin typeface="Microsoft YaHei"/>
                <a:ea typeface="Microsoft YaHei"/>
                <a:cs typeface="Microsoft YaHei"/>
              </a:rPr>
              <a:t>度的发展</a:t>
            </a:r>
            <a:endParaRPr lang="Microsoft YaHei" altLang="Microsoft YaHei" sz="2400" dirty="0"/>
          </a:p>
          <a:p>
            <a:pPr algn="l" rtl="0" eaLnBrk="0">
              <a:lnSpc>
                <a:spcPct val="105000"/>
              </a:lnSpc>
              <a:tabLst/>
            </a:pPr>
            <a:endParaRPr lang="Arial" altLang="Arial" sz="1100" dirty="0"/>
          </a:p>
          <a:p>
            <a:pPr marL="944880" algn="l" rtl="0" eaLnBrk="0">
              <a:lnSpc>
                <a:spcPts val="2587"/>
              </a:lnSpc>
              <a:spcBef>
                <a:spcPts val="4"/>
              </a:spcBef>
              <a:tabLst>
                <a:tab pos="1245869" algn="l"/>
              </a:tabLst>
            </a:pPr>
            <a:r>
              <a:rPr sz="2000" kern="0" spc="0" dirty="0">
                <a:solidFill>
                  <a:srgbClr val="44546A">
                    <a:alpha val="100000"/>
                  </a:srgbClr>
                </a:solidFill>
                <a:latin typeface="Microsoft YaHei"/>
                <a:ea typeface="Microsoft YaHei"/>
                <a:cs typeface="Microsoft YaHei"/>
              </a:rPr>
              <a:t>	</a:t>
            </a:r>
            <a:r>
              <a:rPr sz="2000" kern="0" spc="-80" dirty="0">
                <a:solidFill>
                  <a:srgbClr val="44546A">
                    <a:alpha val="100000"/>
                  </a:srgbClr>
                </a:solidFill>
                <a:latin typeface="Microsoft YaHei"/>
                <a:ea typeface="Microsoft YaHei"/>
                <a:cs typeface="Microsoft YaHei"/>
              </a:rPr>
              <a:t>《幼稚园课程标准》的评价</a:t>
            </a:r>
            <a:endParaRPr lang="Microsoft YaHei" altLang="Microsoft YaHei" sz="2000" dirty="0"/>
          </a:p>
        </p:txBody>
      </p:sp>
      <p:sp>
        <p:nvSpPr>
          <p:cNvPr id="156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68" name="textbox 156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157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196" name="group 196"/>
          <p:cNvGrpSpPr/>
          <p:nvPr/>
        </p:nvGrpSpPr>
        <p:grpSpPr>
          <a:xfrm rot="21600000">
            <a:off x="1584025" y="181482"/>
            <a:ext cx="2424919" cy="199231"/>
            <a:chOff x="0" y="0"/>
            <a:chExt cx="2424919" cy="199231"/>
          </a:xfrm>
        </p:grpSpPr>
        <p:pic>
          <p:nvPicPr>
            <p:cNvPr id="1572" name="picture 1572"/>
            <p:cNvPicPr>
              <a:picLocks noChangeAspect="1"/>
            </p:cNvPicPr>
            <p:nvPr/>
          </p:nvPicPr>
          <p:blipFill>
            <a:blip r:embed="rId3"/>
            <a:stretch>
              <a:fillRect/>
            </a:stretch>
          </p:blipFill>
          <p:spPr>
            <a:xfrm rot="21600000">
              <a:off x="13273" y="11350"/>
              <a:ext cx="2411645" cy="187880"/>
            </a:xfrm>
            <a:prstGeom prst="rect">
              <a:avLst/>
            </a:prstGeom>
          </p:spPr>
        </p:pic>
        <p:sp>
          <p:nvSpPr>
            <p:cNvPr id="1574" name="textbox 1574"/>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576" name="path"/>
          <p:cNvSpPr/>
          <p:nvPr/>
        </p:nvSpPr>
        <p:spPr>
          <a:xfrm>
            <a:off x="642647" y="4831052"/>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78" name="path"/>
          <p:cNvSpPr/>
          <p:nvPr/>
        </p:nvSpPr>
        <p:spPr>
          <a:xfrm>
            <a:off x="585329" y="2097556"/>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80" name="path"/>
          <p:cNvSpPr/>
          <p:nvPr/>
        </p:nvSpPr>
        <p:spPr>
          <a:xfrm>
            <a:off x="585329" y="3459450"/>
            <a:ext cx="557263" cy="557263"/>
          </a:xfrm>
          <a:custGeom>
            <a:avLst/>
            <a:gdLst/>
            <a:ahLst/>
            <a:cxnLst/>
            <a:rect l="0" t="0" r="0" b="0"/>
            <a:pathLst>
              <a:path w="877" h="877">
                <a:moveTo>
                  <a:pt x="102" y="102"/>
                </a:moveTo>
                <a:lnTo>
                  <a:pt x="271" y="737"/>
                </a:lnTo>
                <a:lnTo>
                  <a:pt x="737" y="271"/>
                </a:lnTo>
                <a:lnTo>
                  <a:pt x="102" y="102"/>
                </a:lnTo>
                <a:close/>
                <a:moveTo>
                  <a:pt x="0" y="0"/>
                </a:moveTo>
                <a:lnTo>
                  <a:pt x="877" y="233"/>
                </a:lnTo>
                <a:lnTo>
                  <a:pt x="233" y="877"/>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8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4" name="picture 1584"/>
          <p:cNvPicPr>
            <a:picLocks noChangeAspect="1"/>
          </p:cNvPicPr>
          <p:nvPr/>
        </p:nvPicPr>
        <p:blipFill>
          <a:blip r:embed="rId2"/>
          <a:stretch>
            <a:fillRect/>
          </a:stretch>
        </p:blipFill>
        <p:spPr>
          <a:xfrm rot="21600000">
            <a:off x="0" y="0"/>
            <a:ext cx="12192000" cy="6858000"/>
          </a:xfrm>
          <a:prstGeom prst="rect">
            <a:avLst/>
          </a:prstGeom>
        </p:spPr>
      </p:pic>
      <p:sp>
        <p:nvSpPr>
          <p:cNvPr id="158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198" name="group 198"/>
          <p:cNvGrpSpPr/>
          <p:nvPr/>
        </p:nvGrpSpPr>
        <p:grpSpPr>
          <a:xfrm rot="21600000">
            <a:off x="187451" y="2087879"/>
            <a:ext cx="11961876" cy="3512820"/>
            <a:chOff x="0" y="0"/>
            <a:chExt cx="11961876" cy="3512820"/>
          </a:xfrm>
        </p:grpSpPr>
        <p:sp>
          <p:nvSpPr>
            <p:cNvPr id="1588" name="path"/>
            <p:cNvSpPr/>
            <p:nvPr/>
          </p:nvSpPr>
          <p:spPr>
            <a:xfrm>
              <a:off x="4059935" y="638556"/>
              <a:ext cx="3752088" cy="2874264"/>
            </a:xfrm>
            <a:custGeom>
              <a:avLst/>
              <a:gdLst/>
              <a:ahLst/>
              <a:cxnLst/>
              <a:rect l="0" t="0" r="0" b="0"/>
              <a:pathLst>
                <a:path w="5908" h="4526">
                  <a:moveTo>
                    <a:pt x="0" y="0"/>
                  </a:moveTo>
                  <a:lnTo>
                    <a:pt x="5908" y="0"/>
                  </a:lnTo>
                  <a:lnTo>
                    <a:pt x="5908" y="4526"/>
                  </a:lnTo>
                  <a:lnTo>
                    <a:pt x="0" y="4526"/>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590" name="path"/>
            <p:cNvSpPr/>
            <p:nvPr/>
          </p:nvSpPr>
          <p:spPr>
            <a:xfrm>
              <a:off x="126492" y="638556"/>
              <a:ext cx="11551919" cy="2874264"/>
            </a:xfrm>
            <a:custGeom>
              <a:avLst/>
              <a:gdLst/>
              <a:ahLst/>
              <a:cxnLst/>
              <a:rect l="0" t="0" r="0" b="0"/>
              <a:pathLst>
                <a:path w="18191" h="4526">
                  <a:moveTo>
                    <a:pt x="12285" y="0"/>
                  </a:moveTo>
                  <a:lnTo>
                    <a:pt x="18191" y="0"/>
                  </a:lnTo>
                  <a:lnTo>
                    <a:pt x="18191" y="4526"/>
                  </a:lnTo>
                  <a:lnTo>
                    <a:pt x="12285" y="4526"/>
                  </a:lnTo>
                  <a:lnTo>
                    <a:pt x="12285" y="0"/>
                  </a:lnTo>
                  <a:close/>
                </a:path>
                <a:path w="18191" h="4526">
                  <a:moveTo>
                    <a:pt x="0" y="0"/>
                  </a:moveTo>
                  <a:lnTo>
                    <a:pt x="5906" y="0"/>
                  </a:lnTo>
                  <a:lnTo>
                    <a:pt x="5906" y="4523"/>
                  </a:lnTo>
                  <a:lnTo>
                    <a:pt x="0" y="4523"/>
                  </a:lnTo>
                  <a:lnTo>
                    <a:pt x="0" y="0"/>
                  </a:lnTo>
                  <a:close/>
                </a:path>
              </a:pathLst>
            </a:custGeom>
            <a:solidFill>
              <a:srgbClr val="00B075">
                <a:alpha val="34117"/>
              </a:srgbClr>
            </a:solidFill>
            <a:ln cap="flat">
              <a:noFill/>
              <a:prstDash val="solid"/>
              <a:miter lim="0"/>
            </a:ln>
          </p:spPr>
          <p:txBody>
            <a:bodyPr rtlCol="0"/>
            <a:lstStyle/>
            <a:p>
              <a:pPr algn="ctr"/>
              <a:endParaRPr lang="zh-CN" altLang="en-US"/>
            </a:p>
          </p:txBody>
        </p:sp>
        <p:sp>
          <p:nvSpPr>
            <p:cNvPr id="1592" name="path"/>
            <p:cNvSpPr/>
            <p:nvPr/>
          </p:nvSpPr>
          <p:spPr>
            <a:xfrm>
              <a:off x="0" y="1524"/>
              <a:ext cx="4283963" cy="637032"/>
            </a:xfrm>
            <a:custGeom>
              <a:avLst/>
              <a:gdLst/>
              <a:ahLst/>
              <a:cxnLst/>
              <a:rect l="0" t="0" r="0" b="0"/>
              <a:pathLst>
                <a:path w="6746" h="1003">
                  <a:moveTo>
                    <a:pt x="14" y="0"/>
                  </a:moveTo>
                  <a:lnTo>
                    <a:pt x="973" y="504"/>
                  </a:lnTo>
                  <a:lnTo>
                    <a:pt x="0" y="1003"/>
                  </a:lnTo>
                  <a:lnTo>
                    <a:pt x="5792" y="1003"/>
                  </a:lnTo>
                  <a:lnTo>
                    <a:pt x="6746" y="509"/>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594" name="path"/>
            <p:cNvSpPr/>
            <p:nvPr/>
          </p:nvSpPr>
          <p:spPr>
            <a:xfrm>
              <a:off x="3846581" y="0"/>
              <a:ext cx="4286999" cy="638555"/>
            </a:xfrm>
            <a:custGeom>
              <a:avLst/>
              <a:gdLst/>
              <a:ahLst/>
              <a:cxnLst/>
              <a:rect l="0" t="0" r="0" b="0"/>
              <a:pathLst>
                <a:path w="6751" h="1005">
                  <a:moveTo>
                    <a:pt x="14" y="0"/>
                  </a:moveTo>
                  <a:lnTo>
                    <a:pt x="974" y="505"/>
                  </a:lnTo>
                  <a:lnTo>
                    <a:pt x="0" y="1005"/>
                  </a:lnTo>
                  <a:lnTo>
                    <a:pt x="5796" y="1005"/>
                  </a:lnTo>
                  <a:lnTo>
                    <a:pt x="6751" y="510"/>
                  </a:lnTo>
                  <a:lnTo>
                    <a:pt x="5835" y="0"/>
                  </a:lnTo>
                  <a:lnTo>
                    <a:pt x="14"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596" name="path"/>
            <p:cNvSpPr/>
            <p:nvPr/>
          </p:nvSpPr>
          <p:spPr>
            <a:xfrm>
              <a:off x="7677911" y="0"/>
              <a:ext cx="4283964" cy="638555"/>
            </a:xfrm>
            <a:custGeom>
              <a:avLst/>
              <a:gdLst/>
              <a:ahLst/>
              <a:cxnLst/>
              <a:rect l="0" t="0" r="0" b="0"/>
              <a:pathLst>
                <a:path w="6746" h="1005">
                  <a:moveTo>
                    <a:pt x="14" y="0"/>
                  </a:moveTo>
                  <a:lnTo>
                    <a:pt x="973" y="505"/>
                  </a:lnTo>
                  <a:lnTo>
                    <a:pt x="0" y="1005"/>
                  </a:lnTo>
                  <a:lnTo>
                    <a:pt x="5792" y="1005"/>
                  </a:lnTo>
                  <a:lnTo>
                    <a:pt x="6746" y="510"/>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grpSp>
      <p:sp>
        <p:nvSpPr>
          <p:cNvPr id="1598" name="textbox 1598"/>
          <p:cNvSpPr/>
          <p:nvPr/>
        </p:nvSpPr>
        <p:spPr>
          <a:xfrm>
            <a:off x="373776" y="2931078"/>
            <a:ext cx="3828415" cy="1217294"/>
          </a:xfrm>
          <a:prstGeom prst="rect">
            <a:avLst/>
          </a:prstGeom>
        </p:spPr>
        <p:txBody>
          <a:bodyPr vert="horz" wrap="square" lIns="0" tIns="0" rIns="0" bIns="0"/>
          <a:lstStyle/>
          <a:p>
            <a:pPr algn="l" rtl="0" eaLnBrk="0">
              <a:lnSpc>
                <a:spcPct val="64094"/>
              </a:lnSpc>
              <a:tabLst/>
            </a:pPr>
            <a:endParaRPr lang="Arial" altLang="Arial" sz="100" dirty="0"/>
          </a:p>
          <a:p>
            <a:pPr marL="12700" indent="635" algn="l" rtl="0" eaLnBrk="0">
              <a:lnSpc>
                <a:spcPct val="98000"/>
              </a:lnSpc>
              <a:tabLst/>
            </a:pPr>
            <a:r>
              <a:rPr sz="2000" kern="0" spc="-10" dirty="0">
                <a:solidFill>
                  <a:srgbClr val="000000">
                    <a:alpha val="100000"/>
                  </a:srgbClr>
                </a:solidFill>
                <a:latin typeface="Microsoft YaHei"/>
                <a:ea typeface="Microsoft YaHei"/>
                <a:cs typeface="Microsoft YaHei"/>
              </a:rPr>
              <a:t>正规学前教育在规模和数量上</a:t>
            </a:r>
            <a:r>
              <a:rPr sz="2000" kern="0" spc="-20" dirty="0">
                <a:solidFill>
                  <a:srgbClr val="000000">
                    <a:alpha val="100000"/>
                  </a:srgbClr>
                </a:solidFill>
                <a:latin typeface="Microsoft YaHei"/>
                <a:ea typeface="Microsoft YaHei"/>
                <a:cs typeface="Microsoft YaHei"/>
              </a:rPr>
              <a:t>都    </a:t>
            </a:r>
            <a:r>
              <a:rPr sz="2000" kern="0" spc="-50" dirty="0">
                <a:solidFill>
                  <a:srgbClr val="000000">
                    <a:alpha val="100000"/>
                  </a:srgbClr>
                </a:solidFill>
                <a:latin typeface="Microsoft YaHei"/>
                <a:ea typeface="Microsoft YaHei"/>
                <a:cs typeface="Microsoft YaHei"/>
              </a:rPr>
              <a:t>有所提升。上海新建幼稚园12所， </a:t>
            </a:r>
            <a:r>
              <a:rPr sz="2000" kern="0" spc="0" dirty="0">
                <a:solidFill>
                  <a:srgbClr val="000000">
                    <a:alpha val="100000"/>
                  </a:srgbClr>
                </a:solidFill>
                <a:latin typeface="Microsoft YaHei"/>
                <a:ea typeface="Microsoft YaHei"/>
                <a:cs typeface="Microsoft YaHei"/>
              </a:rPr>
              <a:t>幼儿约389人，教师</a:t>
            </a:r>
            <a:r>
              <a:rPr sz="2000" kern="0" spc="-10" dirty="0">
                <a:solidFill>
                  <a:srgbClr val="000000">
                    <a:alpha val="100000"/>
                  </a:srgbClr>
                </a:solidFill>
                <a:latin typeface="Microsoft YaHei"/>
                <a:ea typeface="Microsoft YaHei"/>
                <a:cs typeface="Microsoft YaHei"/>
              </a:rPr>
              <a:t>约42人。也    </a:t>
            </a:r>
            <a:r>
              <a:rPr sz="2000" kern="0" spc="-20" dirty="0">
                <a:solidFill>
                  <a:srgbClr val="000000">
                    <a:alpha val="100000"/>
                  </a:srgbClr>
                </a:solidFill>
                <a:latin typeface="Microsoft YaHei"/>
                <a:ea typeface="Microsoft YaHei"/>
                <a:cs typeface="Microsoft YaHei"/>
              </a:rPr>
              <a:t>出现一批学前师资培养机构。</a:t>
            </a:r>
            <a:endParaRPr lang="Microsoft YaHei" altLang="Microsoft YaHei" sz="2000" dirty="0"/>
          </a:p>
        </p:txBody>
      </p:sp>
      <p:sp>
        <p:nvSpPr>
          <p:cNvPr id="1600" name="textbox 1600"/>
          <p:cNvSpPr/>
          <p:nvPr/>
        </p:nvSpPr>
        <p:spPr>
          <a:xfrm>
            <a:off x="1445765" y="550005"/>
            <a:ext cx="4183379" cy="1010919"/>
          </a:xfrm>
          <a:prstGeom prst="rect">
            <a:avLst/>
          </a:prstGeom>
        </p:spPr>
        <p:txBody>
          <a:bodyPr vert="horz" wrap="square" lIns="0" tIns="0" rIns="0" bIns="0"/>
          <a:lstStyle/>
          <a:p>
            <a:pPr algn="l" rtl="0" eaLnBrk="0">
              <a:lnSpc>
                <a:spcPct val="87417"/>
              </a:lnSpc>
              <a:tabLst/>
            </a:pPr>
            <a:endParaRPr lang="Arial" altLang="Arial" sz="100" dirty="0"/>
          </a:p>
          <a:p>
            <a:pPr marL="154939" algn="l" rtl="0" eaLnBrk="0">
              <a:lnSpc>
                <a:spcPct val="91000"/>
              </a:lnSpc>
              <a:tabLst/>
            </a:pPr>
            <a:r>
              <a:rPr sz="2400" b="1" kern="0" spc="-20" dirty="0">
                <a:solidFill>
                  <a:srgbClr val="7F7F7F">
                    <a:alpha val="100000"/>
                  </a:srgbClr>
                </a:solidFill>
                <a:latin typeface="Microsoft YaHei"/>
                <a:ea typeface="Microsoft YaHei"/>
                <a:cs typeface="Microsoft YaHei"/>
              </a:rPr>
              <a:t>民国时期的学前教育实践</a:t>
            </a:r>
            <a:endParaRPr lang="Microsoft YaHei" altLang="Microsoft YaHei" sz="2400" dirty="0"/>
          </a:p>
          <a:p>
            <a:pPr algn="l" rtl="0" eaLnBrk="0">
              <a:lnSpc>
                <a:spcPct val="104000"/>
              </a:lnSpc>
              <a:tabLst/>
            </a:pPr>
            <a:endParaRPr lang="Arial" altLang="Arial" sz="1400" dirty="0"/>
          </a:p>
          <a:p>
            <a:pPr algn="l" rtl="0" eaLnBrk="0">
              <a:lnSpc>
                <a:spcPct val="11349"/>
              </a:lnSpc>
              <a:tabLst/>
            </a:pPr>
            <a:endParaRPr lang="Arial" altLang="Arial" sz="100" dirty="0"/>
          </a:p>
          <a:p>
            <a:pPr marL="944880" algn="l" rtl="0" eaLnBrk="0">
              <a:lnSpc>
                <a:spcPct val="91000"/>
              </a:lnSpc>
              <a:tabLst>
                <a:tab pos="1125855"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一、学前教育实践发</a:t>
            </a:r>
            <a:r>
              <a:rPr sz="2000" kern="0" spc="-10" dirty="0">
                <a:solidFill>
                  <a:srgbClr val="44546A">
                    <a:alpha val="100000"/>
                  </a:srgbClr>
                </a:solidFill>
                <a:latin typeface="Microsoft YaHei"/>
                <a:ea typeface="Microsoft YaHei"/>
                <a:cs typeface="Microsoft YaHei"/>
              </a:rPr>
              <a:t>展概况</a:t>
            </a:r>
            <a:endParaRPr lang="Microsoft YaHei" altLang="Microsoft YaHei" sz="2000" dirty="0"/>
          </a:p>
        </p:txBody>
      </p:sp>
      <p:sp>
        <p:nvSpPr>
          <p:cNvPr id="160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604" name="textbox 1604"/>
          <p:cNvSpPr/>
          <p:nvPr/>
        </p:nvSpPr>
        <p:spPr>
          <a:xfrm>
            <a:off x="4370822" y="2914552"/>
            <a:ext cx="3329940" cy="1216660"/>
          </a:xfrm>
          <a:prstGeom prst="rect">
            <a:avLst/>
          </a:prstGeom>
        </p:spPr>
        <p:txBody>
          <a:bodyPr vert="horz" wrap="square" lIns="0" tIns="0" rIns="0" bIns="0"/>
          <a:lstStyle/>
          <a:p>
            <a:pPr algn="l" rtl="0" eaLnBrk="0">
              <a:lnSpc>
                <a:spcPct val="60542"/>
              </a:lnSpc>
              <a:tabLst/>
            </a:pPr>
            <a:endParaRPr lang="Arial" altLang="Arial" sz="100" dirty="0"/>
          </a:p>
          <a:p>
            <a:pPr marL="12700" algn="l" rtl="0" eaLnBrk="0">
              <a:lnSpc>
                <a:spcPct val="98000"/>
              </a:lnSpc>
              <a:tabLst/>
            </a:pPr>
            <a:r>
              <a:rPr sz="2000" kern="0" spc="0" dirty="0">
                <a:solidFill>
                  <a:srgbClr val="000000">
                    <a:alpha val="100000"/>
                  </a:srgbClr>
                </a:solidFill>
                <a:latin typeface="Microsoft YaHei"/>
                <a:ea typeface="Microsoft YaHei"/>
                <a:cs typeface="Microsoft YaHei"/>
              </a:rPr>
              <a:t>快速发展期。陶行知等一批留</a:t>
            </a:r>
            <a:r>
              <a:rPr sz="2000" kern="0" spc="-1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美学者回国，积极关注学前教 </a:t>
            </a:r>
            <a:r>
              <a:rPr sz="2000" kern="0" spc="0" dirty="0">
                <a:solidFill>
                  <a:srgbClr val="000000">
                    <a:alpha val="100000"/>
                  </a:srgbClr>
                </a:solidFill>
                <a:latin typeface="Microsoft YaHei"/>
                <a:ea typeface="Microsoft YaHei"/>
                <a:cs typeface="Microsoft YaHei"/>
              </a:rPr>
              <a:t>育事业。幼稚园数量、师幼数 </a:t>
            </a:r>
            <a:r>
              <a:rPr sz="2000" kern="0" spc="-60" dirty="0">
                <a:solidFill>
                  <a:srgbClr val="000000">
                    <a:alpha val="100000"/>
                  </a:srgbClr>
                </a:solidFill>
                <a:latin typeface="Microsoft YaHei"/>
                <a:ea typeface="Microsoft YaHei"/>
                <a:cs typeface="Microsoft YaHei"/>
              </a:rPr>
              <a:t>都大幅提升。</a:t>
            </a:r>
            <a:endParaRPr lang="Microsoft YaHei" altLang="Microsoft YaHei" sz="2000" dirty="0"/>
          </a:p>
        </p:txBody>
      </p:sp>
      <p:sp>
        <p:nvSpPr>
          <p:cNvPr id="1606" name="textbox 1606"/>
          <p:cNvSpPr/>
          <p:nvPr/>
        </p:nvSpPr>
        <p:spPr>
          <a:xfrm>
            <a:off x="886523" y="2257158"/>
            <a:ext cx="10228580" cy="308609"/>
          </a:xfrm>
          <a:prstGeom prst="rect">
            <a:avLst/>
          </a:prstGeom>
        </p:spPr>
        <p:txBody>
          <a:bodyPr vert="horz" wrap="square" lIns="0" tIns="0" rIns="0" bIns="0"/>
          <a:lstStyle/>
          <a:p>
            <a:pPr algn="l" rtl="0" eaLnBrk="0">
              <a:lnSpc>
                <a:spcPct val="81500"/>
              </a:lnSpc>
              <a:tabLst/>
            </a:pPr>
            <a:endParaRPr lang="Arial" altLang="Arial" sz="100" dirty="0"/>
          </a:p>
          <a:p>
            <a:pPr marL="12700" algn="l" rtl="0" eaLnBrk="0">
              <a:lnSpc>
                <a:spcPct val="93000"/>
              </a:lnSpc>
              <a:tabLst/>
            </a:pPr>
            <a:r>
              <a:rPr sz="2000" b="1" kern="0" spc="-10" dirty="0">
                <a:solidFill>
                  <a:srgbClr val="FFFFFF">
                    <a:alpha val="100000"/>
                  </a:srgbClr>
                </a:solidFill>
                <a:latin typeface="Microsoft YaHei"/>
                <a:ea typeface="Microsoft YaHei"/>
                <a:cs typeface="Microsoft YaHei"/>
              </a:rPr>
              <a:t>1、民国初年到“五四”运动前       2、“五四”运动之后                    </a:t>
            </a:r>
            <a:r>
              <a:rPr sz="2000" b="1" kern="0" spc="-20" dirty="0">
                <a:solidFill>
                  <a:srgbClr val="FFFFFF">
                    <a:alpha val="100000"/>
                  </a:srgbClr>
                </a:solidFill>
                <a:latin typeface="Microsoft YaHei"/>
                <a:ea typeface="Microsoft YaHei"/>
                <a:cs typeface="Microsoft YaHei"/>
              </a:rPr>
              <a:t>3、</a:t>
            </a:r>
            <a:r>
              <a:rPr sz="2000" b="1" kern="0" spc="-410" dirty="0">
                <a:solidFill>
                  <a:srgbClr val="FFFFFF">
                    <a:alpha val="100000"/>
                  </a:srgbClr>
                </a:solidFill>
                <a:latin typeface="Microsoft YaHei"/>
                <a:ea typeface="Microsoft YaHei"/>
                <a:cs typeface="Microsoft YaHei"/>
              </a:rPr>
              <a:t> </a:t>
            </a:r>
            <a:r>
              <a:rPr sz="2000" b="1" kern="0" spc="-20" dirty="0">
                <a:solidFill>
                  <a:srgbClr val="FFFFFF">
                    <a:alpha val="100000"/>
                  </a:srgbClr>
                </a:solidFill>
                <a:latin typeface="Microsoft YaHei"/>
                <a:ea typeface="Microsoft YaHei"/>
                <a:cs typeface="Microsoft YaHei"/>
              </a:rPr>
              <a:t>1937年抗战爆发</a:t>
            </a:r>
            <a:endParaRPr lang="Microsoft YaHei" altLang="Microsoft YaHei" sz="2000" dirty="0"/>
          </a:p>
        </p:txBody>
      </p:sp>
      <p:sp>
        <p:nvSpPr>
          <p:cNvPr id="1608" name="textbox 1608"/>
          <p:cNvSpPr/>
          <p:nvPr/>
        </p:nvSpPr>
        <p:spPr>
          <a:xfrm>
            <a:off x="8227383" y="2931350"/>
            <a:ext cx="3585209" cy="607694"/>
          </a:xfrm>
          <a:prstGeom prst="rect">
            <a:avLst/>
          </a:prstGeom>
        </p:spPr>
        <p:txBody>
          <a:bodyPr vert="horz" wrap="square" lIns="0" tIns="0" rIns="0" bIns="0"/>
          <a:lstStyle/>
          <a:p>
            <a:pPr algn="l" rtl="0" eaLnBrk="0">
              <a:lnSpc>
                <a:spcPct val="102000"/>
              </a:lnSpc>
              <a:tabLst/>
            </a:pPr>
            <a:endParaRPr lang="Arial" altLang="Arial" sz="100" dirty="0"/>
          </a:p>
          <a:p>
            <a:pPr marL="12700" indent="3175" algn="l" rtl="0" eaLnBrk="0">
              <a:lnSpc>
                <a:spcPct val="95000"/>
              </a:lnSpc>
              <a:spcBef>
                <a:spcPts val="1"/>
              </a:spcBef>
              <a:tabLst/>
            </a:pPr>
            <a:r>
              <a:rPr sz="2000" kern="0" spc="0" dirty="0">
                <a:solidFill>
                  <a:srgbClr val="000000">
                    <a:alpha val="100000"/>
                  </a:srgbClr>
                </a:solidFill>
                <a:latin typeface="Microsoft YaHei"/>
                <a:ea typeface="Microsoft YaHei"/>
                <a:cs typeface="Microsoft YaHei"/>
              </a:rPr>
              <a:t>学前教育事业遭到严重破坏</a:t>
            </a:r>
            <a:r>
              <a:rPr sz="2000" kern="0" spc="-10" dirty="0">
                <a:solidFill>
                  <a:srgbClr val="000000">
                    <a:alpha val="100000"/>
                  </a:srgbClr>
                </a:solidFill>
                <a:latin typeface="Microsoft YaHei"/>
                <a:ea typeface="Microsoft YaHei"/>
                <a:cs typeface="Microsoft YaHei"/>
              </a:rPr>
              <a:t>，幼</a:t>
            </a:r>
            <a:r>
              <a:rPr sz="2000" kern="0" spc="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稚园数量急剧下降。</a:t>
            </a:r>
            <a:endParaRPr lang="Microsoft YaHei" altLang="Microsoft YaHei" sz="2000" dirty="0"/>
          </a:p>
        </p:txBody>
      </p:sp>
      <p:sp>
        <p:nvSpPr>
          <p:cNvPr id="1610" name="textbox 161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161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00" name="group 200"/>
          <p:cNvGrpSpPr/>
          <p:nvPr/>
        </p:nvGrpSpPr>
        <p:grpSpPr>
          <a:xfrm rot="21600000">
            <a:off x="1584025" y="181482"/>
            <a:ext cx="2424919" cy="199231"/>
            <a:chOff x="0" y="0"/>
            <a:chExt cx="2424919" cy="199231"/>
          </a:xfrm>
        </p:grpSpPr>
        <p:pic>
          <p:nvPicPr>
            <p:cNvPr id="1614" name="picture 1614"/>
            <p:cNvPicPr>
              <a:picLocks noChangeAspect="1"/>
            </p:cNvPicPr>
            <p:nvPr/>
          </p:nvPicPr>
          <p:blipFill>
            <a:blip r:embed="rId3"/>
            <a:stretch>
              <a:fillRect/>
            </a:stretch>
          </p:blipFill>
          <p:spPr>
            <a:xfrm rot="21600000">
              <a:off x="13273" y="11350"/>
              <a:ext cx="2411645" cy="187880"/>
            </a:xfrm>
            <a:prstGeom prst="rect">
              <a:avLst/>
            </a:prstGeom>
          </p:spPr>
        </p:pic>
        <p:sp>
          <p:nvSpPr>
            <p:cNvPr id="1616" name="textbox 1616"/>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61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0" name="picture 1620"/>
          <p:cNvPicPr>
            <a:picLocks noChangeAspect="1"/>
          </p:cNvPicPr>
          <p:nvPr/>
        </p:nvPicPr>
        <p:blipFill>
          <a:blip r:embed="rId2"/>
          <a:stretch>
            <a:fillRect/>
          </a:stretch>
        </p:blipFill>
        <p:spPr>
          <a:xfrm rot="21600000">
            <a:off x="0" y="0"/>
            <a:ext cx="12192000" cy="6858000"/>
          </a:xfrm>
          <a:prstGeom prst="rect">
            <a:avLst/>
          </a:prstGeom>
        </p:spPr>
      </p:pic>
      <p:sp>
        <p:nvSpPr>
          <p:cNvPr id="162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202" name="group 202"/>
          <p:cNvGrpSpPr/>
          <p:nvPr/>
        </p:nvGrpSpPr>
        <p:grpSpPr>
          <a:xfrm rot="21600000">
            <a:off x="187451" y="2430779"/>
            <a:ext cx="11961876" cy="3512820"/>
            <a:chOff x="0" y="0"/>
            <a:chExt cx="11961876" cy="3512820"/>
          </a:xfrm>
        </p:grpSpPr>
        <p:sp>
          <p:nvSpPr>
            <p:cNvPr id="1624" name="path"/>
            <p:cNvSpPr/>
            <p:nvPr/>
          </p:nvSpPr>
          <p:spPr>
            <a:xfrm>
              <a:off x="4059935" y="638556"/>
              <a:ext cx="3752088" cy="2874264"/>
            </a:xfrm>
            <a:custGeom>
              <a:avLst/>
              <a:gdLst/>
              <a:ahLst/>
              <a:cxnLst/>
              <a:rect l="0" t="0" r="0" b="0"/>
              <a:pathLst>
                <a:path w="5908" h="4526">
                  <a:moveTo>
                    <a:pt x="0" y="0"/>
                  </a:moveTo>
                  <a:lnTo>
                    <a:pt x="5908" y="0"/>
                  </a:lnTo>
                  <a:lnTo>
                    <a:pt x="5908" y="4526"/>
                  </a:lnTo>
                  <a:lnTo>
                    <a:pt x="0" y="4526"/>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626" name="path"/>
            <p:cNvSpPr/>
            <p:nvPr/>
          </p:nvSpPr>
          <p:spPr>
            <a:xfrm>
              <a:off x="126492" y="638556"/>
              <a:ext cx="11551919" cy="2874264"/>
            </a:xfrm>
            <a:custGeom>
              <a:avLst/>
              <a:gdLst/>
              <a:ahLst/>
              <a:cxnLst/>
              <a:rect l="0" t="0" r="0" b="0"/>
              <a:pathLst>
                <a:path w="18191" h="4526">
                  <a:moveTo>
                    <a:pt x="12285" y="0"/>
                  </a:moveTo>
                  <a:lnTo>
                    <a:pt x="18191" y="0"/>
                  </a:lnTo>
                  <a:lnTo>
                    <a:pt x="18191" y="4526"/>
                  </a:lnTo>
                  <a:lnTo>
                    <a:pt x="12285" y="4526"/>
                  </a:lnTo>
                  <a:lnTo>
                    <a:pt x="12285" y="0"/>
                  </a:lnTo>
                  <a:close/>
                </a:path>
                <a:path w="18191" h="4526">
                  <a:moveTo>
                    <a:pt x="0" y="0"/>
                  </a:moveTo>
                  <a:lnTo>
                    <a:pt x="5906" y="0"/>
                  </a:lnTo>
                  <a:lnTo>
                    <a:pt x="5906" y="4523"/>
                  </a:lnTo>
                  <a:lnTo>
                    <a:pt x="0" y="4523"/>
                  </a:lnTo>
                  <a:lnTo>
                    <a:pt x="0" y="0"/>
                  </a:lnTo>
                  <a:close/>
                </a:path>
              </a:pathLst>
            </a:custGeom>
            <a:solidFill>
              <a:srgbClr val="00B075">
                <a:alpha val="34117"/>
              </a:srgbClr>
            </a:solidFill>
            <a:ln cap="flat">
              <a:noFill/>
              <a:prstDash val="solid"/>
              <a:miter lim="0"/>
            </a:ln>
          </p:spPr>
          <p:txBody>
            <a:bodyPr rtlCol="0"/>
            <a:lstStyle/>
            <a:p>
              <a:pPr algn="ctr"/>
              <a:endParaRPr lang="zh-CN" altLang="en-US"/>
            </a:p>
          </p:txBody>
        </p:sp>
        <p:sp>
          <p:nvSpPr>
            <p:cNvPr id="1628" name="path"/>
            <p:cNvSpPr/>
            <p:nvPr/>
          </p:nvSpPr>
          <p:spPr>
            <a:xfrm>
              <a:off x="0" y="1524"/>
              <a:ext cx="4283963" cy="637032"/>
            </a:xfrm>
            <a:custGeom>
              <a:avLst/>
              <a:gdLst/>
              <a:ahLst/>
              <a:cxnLst/>
              <a:rect l="0" t="0" r="0" b="0"/>
              <a:pathLst>
                <a:path w="6746" h="1003">
                  <a:moveTo>
                    <a:pt x="14" y="0"/>
                  </a:moveTo>
                  <a:lnTo>
                    <a:pt x="973" y="504"/>
                  </a:lnTo>
                  <a:lnTo>
                    <a:pt x="0" y="1003"/>
                  </a:lnTo>
                  <a:lnTo>
                    <a:pt x="5792" y="1003"/>
                  </a:lnTo>
                  <a:lnTo>
                    <a:pt x="6746" y="509"/>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630" name="path"/>
            <p:cNvSpPr/>
            <p:nvPr/>
          </p:nvSpPr>
          <p:spPr>
            <a:xfrm>
              <a:off x="3846581" y="0"/>
              <a:ext cx="4286999" cy="638555"/>
            </a:xfrm>
            <a:custGeom>
              <a:avLst/>
              <a:gdLst/>
              <a:ahLst/>
              <a:cxnLst/>
              <a:rect l="0" t="0" r="0" b="0"/>
              <a:pathLst>
                <a:path w="6751" h="1005">
                  <a:moveTo>
                    <a:pt x="14" y="0"/>
                  </a:moveTo>
                  <a:lnTo>
                    <a:pt x="974" y="505"/>
                  </a:lnTo>
                  <a:lnTo>
                    <a:pt x="0" y="1005"/>
                  </a:lnTo>
                  <a:lnTo>
                    <a:pt x="5796" y="1005"/>
                  </a:lnTo>
                  <a:lnTo>
                    <a:pt x="6751" y="510"/>
                  </a:lnTo>
                  <a:lnTo>
                    <a:pt x="5835" y="0"/>
                  </a:lnTo>
                  <a:lnTo>
                    <a:pt x="14"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632" name="path"/>
            <p:cNvSpPr/>
            <p:nvPr/>
          </p:nvSpPr>
          <p:spPr>
            <a:xfrm>
              <a:off x="7677911" y="0"/>
              <a:ext cx="4283964" cy="638555"/>
            </a:xfrm>
            <a:custGeom>
              <a:avLst/>
              <a:gdLst/>
              <a:ahLst/>
              <a:cxnLst/>
              <a:rect l="0" t="0" r="0" b="0"/>
              <a:pathLst>
                <a:path w="6746" h="1005">
                  <a:moveTo>
                    <a:pt x="14" y="0"/>
                  </a:moveTo>
                  <a:lnTo>
                    <a:pt x="973" y="505"/>
                  </a:lnTo>
                  <a:lnTo>
                    <a:pt x="0" y="1005"/>
                  </a:lnTo>
                  <a:lnTo>
                    <a:pt x="5792" y="1005"/>
                  </a:lnTo>
                  <a:lnTo>
                    <a:pt x="6746" y="510"/>
                  </a:lnTo>
                  <a:lnTo>
                    <a:pt x="5831" y="0"/>
                  </a:lnTo>
                  <a:lnTo>
                    <a:pt x="14" y="0"/>
                  </a:lnTo>
                  <a:close/>
                </a:path>
              </a:pathLst>
            </a:custGeom>
            <a:solidFill>
              <a:srgbClr val="00B075">
                <a:alpha val="100000"/>
              </a:srgbClr>
            </a:solidFill>
            <a:ln cap="flat">
              <a:noFill/>
              <a:prstDash val="solid"/>
              <a:miter lim="0"/>
            </a:ln>
          </p:spPr>
          <p:txBody>
            <a:bodyPr rtlCol="0"/>
            <a:lstStyle/>
            <a:p>
              <a:pPr algn="ctr"/>
              <a:endParaRPr lang="zh-CN" altLang="en-US"/>
            </a:p>
          </p:txBody>
        </p:sp>
      </p:grpSp>
      <p:sp>
        <p:nvSpPr>
          <p:cNvPr id="1634" name="textbox 1634"/>
          <p:cNvSpPr/>
          <p:nvPr/>
        </p:nvSpPr>
        <p:spPr>
          <a:xfrm>
            <a:off x="373267" y="2599294"/>
            <a:ext cx="11439525" cy="1587500"/>
          </a:xfrm>
          <a:prstGeom prst="rect">
            <a:avLst/>
          </a:prstGeom>
        </p:spPr>
        <p:txBody>
          <a:bodyPr vert="horz" wrap="square" lIns="0" tIns="0" rIns="0" bIns="0"/>
          <a:lstStyle/>
          <a:p>
            <a:pPr algn="l" rtl="0" eaLnBrk="0">
              <a:lnSpc>
                <a:spcPct val="81587"/>
              </a:lnSpc>
              <a:tabLst/>
            </a:pPr>
            <a:endParaRPr lang="Arial" altLang="Arial" sz="100" dirty="0"/>
          </a:p>
          <a:p>
            <a:pPr marL="525780" algn="l" rtl="0" eaLnBrk="0">
              <a:lnSpc>
                <a:spcPct val="93000"/>
              </a:lnSpc>
              <a:tabLst/>
            </a:pPr>
            <a:r>
              <a:rPr sz="2000" b="1" kern="0" spc="-10" dirty="0">
                <a:solidFill>
                  <a:srgbClr val="FFFFFF">
                    <a:alpha val="100000"/>
                  </a:srgbClr>
                </a:solidFill>
                <a:latin typeface="Microsoft YaHei"/>
                <a:ea typeface="Microsoft YaHei"/>
                <a:cs typeface="Microsoft YaHei"/>
              </a:rPr>
              <a:t>1、宗教式幼稚园                            2、日本式幼稚园                          3、普</a:t>
            </a:r>
            <a:r>
              <a:rPr sz="2000" b="1" kern="0" spc="-20" dirty="0">
                <a:solidFill>
                  <a:srgbClr val="FFFFFF">
                    <a:alpha val="100000"/>
                  </a:srgbClr>
                </a:solidFill>
                <a:latin typeface="Microsoft YaHei"/>
                <a:ea typeface="Microsoft YaHei"/>
                <a:cs typeface="Microsoft YaHei"/>
              </a:rPr>
              <a:t>通式幼稚园</a:t>
            </a:r>
            <a:endParaRPr lang="Microsoft YaHei" altLang="Microsoft YaHei" sz="2000" dirty="0"/>
          </a:p>
          <a:p>
            <a:pPr algn="l" rtl="0" eaLnBrk="0">
              <a:lnSpc>
                <a:spcPct val="196000"/>
              </a:lnSpc>
              <a:tabLst/>
            </a:pPr>
            <a:endParaRPr lang="Arial" altLang="Arial" sz="1000" dirty="0"/>
          </a:p>
          <a:p>
            <a:pPr marL="13334" algn="l" rtl="0" eaLnBrk="0">
              <a:lnSpc>
                <a:spcPct val="96000"/>
              </a:lnSpc>
              <a:spcBef>
                <a:spcPts val="609"/>
              </a:spcBef>
              <a:tabLst/>
            </a:pPr>
            <a:r>
              <a:rPr sz="2000" kern="0" spc="10" dirty="0">
                <a:solidFill>
                  <a:srgbClr val="000000">
                    <a:alpha val="100000"/>
                  </a:srgbClr>
                </a:solidFill>
                <a:latin typeface="Microsoft YaHei"/>
                <a:ea typeface="Microsoft YaHei"/>
                <a:cs typeface="Microsoft YaHei"/>
              </a:rPr>
              <a:t>教会所办，宗教色彩浓厚。为教    </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小学式幼稚园，强调去衔接小        </a:t>
            </a:r>
            <a:r>
              <a:rPr sz="2000" kern="0" spc="0" dirty="0">
                <a:solidFill>
                  <a:srgbClr val="000000">
                    <a:alpha val="100000"/>
                  </a:srgbClr>
                </a:solidFill>
                <a:latin typeface="Microsoft YaHei"/>
                <a:ea typeface="Microsoft YaHei"/>
                <a:cs typeface="Microsoft YaHei"/>
              </a:rPr>
              <a:t>基本采用蒙台梭利、福禄贝尔教</a:t>
            </a:r>
            <a:endParaRPr lang="Microsoft YaHei" altLang="Microsoft YaHei" sz="2000" dirty="0"/>
          </a:p>
          <a:p>
            <a:pPr marL="12700" algn="l" rtl="0" eaLnBrk="0">
              <a:lnSpc>
                <a:spcPct val="97000"/>
              </a:lnSpc>
              <a:spcBef>
                <a:spcPts val="73"/>
              </a:spcBef>
              <a:tabLst/>
            </a:pPr>
            <a:r>
              <a:rPr sz="2000" kern="0" spc="-40" dirty="0">
                <a:solidFill>
                  <a:srgbClr val="000000">
                    <a:alpha val="100000"/>
                  </a:srgbClr>
                </a:solidFill>
                <a:latin typeface="Microsoft YaHei"/>
                <a:ea typeface="Microsoft YaHei"/>
                <a:cs typeface="Microsoft YaHei"/>
              </a:rPr>
              <a:t>会尽责，不为教育服务。                   </a:t>
            </a:r>
            <a:r>
              <a:rPr sz="2000" kern="0" spc="-40" dirty="0">
                <a:solidFill>
                  <a:srgbClr val="000000">
                    <a:alpha val="100000"/>
                  </a:srgbClr>
                </a:solidFill>
                <a:latin typeface="Microsoft YaHei"/>
                <a:ea typeface="Microsoft YaHei"/>
                <a:cs typeface="Microsoft YaHei"/>
              </a:rPr>
              <a:t>学，疏忽幼稚园本身。               </a:t>
            </a:r>
            <a:r>
              <a:rPr sz="2000" kern="0" spc="-5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育法，真正为幼稚教育着想，被</a:t>
            </a:r>
            <a:endParaRPr lang="Microsoft YaHei" altLang="Microsoft YaHei" sz="2000" dirty="0"/>
          </a:p>
          <a:p>
            <a:pPr marL="7868284" algn="l" rtl="0" eaLnBrk="0">
              <a:lnSpc>
                <a:spcPct val="91000"/>
              </a:lnSpc>
              <a:spcBef>
                <a:spcPts val="217"/>
              </a:spcBef>
              <a:tabLst/>
            </a:pPr>
            <a:r>
              <a:rPr sz="2000" kern="0" spc="-120" dirty="0">
                <a:solidFill>
                  <a:srgbClr val="000000">
                    <a:alpha val="100000"/>
                  </a:srgbClr>
                </a:solidFill>
                <a:latin typeface="Microsoft YaHei"/>
                <a:ea typeface="Microsoft YaHei"/>
                <a:cs typeface="Microsoft YaHei"/>
              </a:rPr>
              <a:t>认为是有希望的幼稚园。</a:t>
            </a:r>
            <a:endParaRPr lang="Microsoft YaHei" altLang="Microsoft YaHei" sz="2000" dirty="0"/>
          </a:p>
        </p:txBody>
      </p:sp>
      <p:sp>
        <p:nvSpPr>
          <p:cNvPr id="1636" name="textbox 1636"/>
          <p:cNvSpPr/>
          <p:nvPr/>
        </p:nvSpPr>
        <p:spPr>
          <a:xfrm>
            <a:off x="2475229" y="1107319"/>
            <a:ext cx="3323590" cy="1217930"/>
          </a:xfrm>
          <a:prstGeom prst="rect">
            <a:avLst/>
          </a:prstGeom>
        </p:spPr>
        <p:txBody>
          <a:bodyPr vert="horz" wrap="square" lIns="0" tIns="0" rIns="0" bIns="0"/>
          <a:lstStyle/>
          <a:p>
            <a:pPr algn="l" rtl="0" eaLnBrk="0">
              <a:lnSpc>
                <a:spcPct val="81503"/>
              </a:lnSpc>
              <a:tabLst/>
            </a:pPr>
            <a:endParaRPr lang="Arial" altLang="Arial" sz="100" dirty="0"/>
          </a:p>
          <a:p>
            <a:pPr marL="99694" algn="l" rtl="0" eaLnBrk="0">
              <a:lnSpc>
                <a:spcPct val="91000"/>
              </a:lnSpc>
              <a:tabLst/>
            </a:pPr>
            <a:r>
              <a:rPr sz="2000" kern="0" spc="-10" dirty="0">
                <a:solidFill>
                  <a:srgbClr val="44546A">
                    <a:alpha val="100000"/>
                  </a:srgbClr>
                </a:solidFill>
                <a:latin typeface="Microsoft YaHei"/>
                <a:ea typeface="Microsoft YaHei"/>
                <a:cs typeface="Microsoft YaHei"/>
              </a:rPr>
              <a:t>二、学前教育实践模式</a:t>
            </a:r>
            <a:endParaRPr lang="Microsoft YaHei" altLang="Microsoft YaHei" sz="2000" dirty="0"/>
          </a:p>
          <a:p>
            <a:pPr algn="r" rtl="0" eaLnBrk="0">
              <a:lnSpc>
                <a:spcPts val="2587"/>
              </a:lnSpc>
              <a:spcBef>
                <a:spcPts val="1248"/>
              </a:spcBef>
              <a:tabLst/>
            </a:pPr>
            <a:r>
              <a:rPr sz="2000" kern="0" spc="-100" dirty="0">
                <a:solidFill>
                  <a:srgbClr val="44546A">
                    <a:alpha val="100000"/>
                  </a:srgbClr>
                </a:solidFill>
                <a:latin typeface="Microsoft YaHei"/>
                <a:ea typeface="Microsoft YaHei"/>
                <a:cs typeface="Microsoft YaHei"/>
              </a:rPr>
              <a:t>（一）三种学前教育实践模式</a:t>
            </a:r>
            <a:endParaRPr lang="Microsoft YaHei" altLang="Microsoft YaHei" sz="2000" dirty="0"/>
          </a:p>
          <a:p>
            <a:pPr marL="12700" algn="l" rtl="0" eaLnBrk="0">
              <a:lnSpc>
                <a:spcPts val="3368"/>
              </a:lnSpc>
              <a:tabLst/>
            </a:pPr>
            <a:r>
              <a:rPr sz="2000" kern="0" spc="0" dirty="0">
                <a:solidFill>
                  <a:srgbClr val="44546A">
                    <a:alpha val="100000"/>
                  </a:srgbClr>
                </a:solidFill>
                <a:latin typeface="Microsoft YaHei"/>
                <a:ea typeface="Microsoft YaHei"/>
                <a:cs typeface="Microsoft YaHei"/>
              </a:rPr>
              <a:t>学前教育家张雪门归纳</a:t>
            </a:r>
            <a:r>
              <a:rPr sz="2000" kern="0" spc="-10" dirty="0">
                <a:solidFill>
                  <a:srgbClr val="44546A">
                    <a:alpha val="100000"/>
                  </a:srgbClr>
                </a:solidFill>
                <a:latin typeface="Microsoft YaHei"/>
                <a:ea typeface="Microsoft YaHei"/>
                <a:cs typeface="Microsoft YaHei"/>
              </a:rPr>
              <a:t>为：</a:t>
            </a:r>
            <a:endParaRPr lang="Microsoft YaHei" altLang="Microsoft YaHei" sz="2000" dirty="0"/>
          </a:p>
        </p:txBody>
      </p:sp>
      <p:sp>
        <p:nvSpPr>
          <p:cNvPr id="1638" name="textbox 163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164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642" name="textbox 1642"/>
          <p:cNvSpPr/>
          <p:nvPr/>
        </p:nvSpPr>
        <p:spPr>
          <a:xfrm>
            <a:off x="1588015" y="550005"/>
            <a:ext cx="3359150"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20" dirty="0">
                <a:solidFill>
                  <a:srgbClr val="7F7F7F">
                    <a:alpha val="100000"/>
                  </a:srgbClr>
                </a:solidFill>
                <a:latin typeface="Microsoft YaHei"/>
                <a:ea typeface="Microsoft YaHei"/>
                <a:cs typeface="Microsoft YaHei"/>
              </a:rPr>
              <a:t>民国时期的学前教育实践</a:t>
            </a:r>
            <a:endParaRPr lang="Microsoft YaHei" altLang="Microsoft YaHei" sz="2400" dirty="0"/>
          </a:p>
        </p:txBody>
      </p:sp>
      <p:grpSp>
        <p:nvGrpSpPr>
          <p:cNvPr id="204" name="group 204"/>
          <p:cNvGrpSpPr/>
          <p:nvPr/>
        </p:nvGrpSpPr>
        <p:grpSpPr>
          <a:xfrm rot="21600000">
            <a:off x="1584025" y="181482"/>
            <a:ext cx="2424919" cy="199231"/>
            <a:chOff x="0" y="0"/>
            <a:chExt cx="2424919" cy="199231"/>
          </a:xfrm>
        </p:grpSpPr>
        <p:pic>
          <p:nvPicPr>
            <p:cNvPr id="1644" name="picture 1644"/>
            <p:cNvPicPr>
              <a:picLocks noChangeAspect="1"/>
            </p:cNvPicPr>
            <p:nvPr/>
          </p:nvPicPr>
          <p:blipFill>
            <a:blip r:embed="rId3"/>
            <a:stretch>
              <a:fillRect/>
            </a:stretch>
          </p:blipFill>
          <p:spPr>
            <a:xfrm rot="21600000">
              <a:off x="13273" y="11350"/>
              <a:ext cx="2411645" cy="187880"/>
            </a:xfrm>
            <a:prstGeom prst="rect">
              <a:avLst/>
            </a:prstGeom>
          </p:spPr>
        </p:pic>
        <p:sp>
          <p:nvSpPr>
            <p:cNvPr id="1646" name="textbox 1646"/>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64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65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2" name="picture 1652"/>
          <p:cNvPicPr>
            <a:picLocks noChangeAspect="1"/>
          </p:cNvPicPr>
          <p:nvPr/>
        </p:nvPicPr>
        <p:blipFill>
          <a:blip r:embed="rId2"/>
          <a:stretch>
            <a:fillRect/>
          </a:stretch>
        </p:blipFill>
        <p:spPr>
          <a:xfrm rot="21600000">
            <a:off x="0" y="0"/>
            <a:ext cx="12192000" cy="6858000"/>
          </a:xfrm>
          <a:prstGeom prst="rect">
            <a:avLst/>
          </a:prstGeom>
        </p:spPr>
      </p:pic>
      <p:sp>
        <p:nvSpPr>
          <p:cNvPr id="165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206" name="group 206"/>
          <p:cNvGrpSpPr/>
          <p:nvPr/>
        </p:nvGrpSpPr>
        <p:grpSpPr>
          <a:xfrm rot="21600000">
            <a:off x="582168" y="4376928"/>
            <a:ext cx="10067542" cy="1091183"/>
            <a:chOff x="0" y="0"/>
            <a:chExt cx="10067542" cy="1091183"/>
          </a:xfrm>
        </p:grpSpPr>
        <p:sp>
          <p:nvSpPr>
            <p:cNvPr id="1656" name="path"/>
            <p:cNvSpPr/>
            <p:nvPr/>
          </p:nvSpPr>
          <p:spPr>
            <a:xfrm>
              <a:off x="2883407" y="0"/>
              <a:ext cx="7184135" cy="1091183"/>
            </a:xfrm>
            <a:custGeom>
              <a:avLst/>
              <a:gdLst/>
              <a:ahLst/>
              <a:cxnLst/>
              <a:rect l="0" t="0" r="0" b="0"/>
              <a:pathLst>
                <a:path w="11313" h="1718">
                  <a:moveTo>
                    <a:pt x="0" y="0"/>
                  </a:moveTo>
                  <a:lnTo>
                    <a:pt x="11313" y="0"/>
                  </a:lnTo>
                  <a:lnTo>
                    <a:pt x="11313" y="1718"/>
                  </a:lnTo>
                  <a:lnTo>
                    <a:pt x="0" y="1718"/>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658" name="path"/>
            <p:cNvSpPr/>
            <p:nvPr/>
          </p:nvSpPr>
          <p:spPr>
            <a:xfrm>
              <a:off x="0" y="144780"/>
              <a:ext cx="2848355" cy="638555"/>
            </a:xfrm>
            <a:custGeom>
              <a:avLst/>
              <a:gdLst/>
              <a:ahLst/>
              <a:cxnLst/>
              <a:rect l="0" t="0" r="0" b="0"/>
              <a:pathLst>
                <a:path w="4485" h="1005">
                  <a:moveTo>
                    <a:pt x="9" y="0"/>
                  </a:moveTo>
                  <a:lnTo>
                    <a:pt x="647" y="505"/>
                  </a:lnTo>
                  <a:lnTo>
                    <a:pt x="0" y="1005"/>
                  </a:lnTo>
                  <a:lnTo>
                    <a:pt x="3851" y="1005"/>
                  </a:lnTo>
                  <a:lnTo>
                    <a:pt x="4485" y="510"/>
                  </a:lnTo>
                  <a:lnTo>
                    <a:pt x="3877" y="0"/>
                  </a:lnTo>
                  <a:lnTo>
                    <a:pt x="9"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1660" name="textbox 1660"/>
          <p:cNvSpPr/>
          <p:nvPr/>
        </p:nvSpPr>
        <p:spPr>
          <a:xfrm>
            <a:off x="3465575" y="2412491"/>
            <a:ext cx="7184390" cy="1265555"/>
          </a:xfrm>
          <a:prstGeom prst="rect">
            <a:avLst/>
          </a:prstGeom>
          <a:solidFill>
            <a:srgbClr val="00B075">
              <a:alpha val="33725"/>
            </a:srgbClr>
          </a:solidFill>
        </p:spPr>
        <p:txBody>
          <a:bodyPr vert="horz" wrap="square" lIns="0" tIns="0" rIns="0" bIns="0"/>
          <a:lstStyle/>
          <a:p>
            <a:pPr algn="l" rtl="0" eaLnBrk="0">
              <a:lnSpc>
                <a:spcPct val="141000"/>
              </a:lnSpc>
              <a:tabLst/>
            </a:pPr>
            <a:endParaRPr lang="Arial" altLang="Arial" sz="1000" dirty="0"/>
          </a:p>
          <a:p>
            <a:pPr marL="71755" indent="24129" algn="l" rtl="0" eaLnBrk="0">
              <a:lnSpc>
                <a:spcPct val="96000"/>
              </a:lnSpc>
              <a:spcBef>
                <a:spcPts val="4"/>
              </a:spcBef>
              <a:tabLst/>
            </a:pPr>
            <a:r>
              <a:rPr sz="2000" kern="0" spc="-90" dirty="0">
                <a:solidFill>
                  <a:srgbClr val="000000">
                    <a:alpha val="100000"/>
                  </a:srgbClr>
                </a:solidFill>
                <a:latin typeface="Microsoft YaHei"/>
                <a:ea typeface="Microsoft YaHei"/>
                <a:cs typeface="Microsoft YaHei"/>
              </a:rPr>
              <a:t>1、保姆急功近利。</a:t>
            </a:r>
            <a:r>
              <a:rPr sz="2000" kern="0" spc="19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2、保姆无责任心。</a:t>
            </a:r>
            <a:r>
              <a:rPr sz="2000" kern="0" spc="25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3、保姆太注重自己的     </a:t>
            </a:r>
            <a:r>
              <a:rPr sz="2000" kern="0" spc="-50" dirty="0">
                <a:solidFill>
                  <a:srgbClr val="000000">
                    <a:alpha val="100000"/>
                  </a:srgbClr>
                </a:solidFill>
                <a:latin typeface="Microsoft YaHei"/>
                <a:ea typeface="Microsoft YaHei"/>
                <a:cs typeface="Microsoft YaHei"/>
              </a:rPr>
              <a:t>成见和教学方法。</a:t>
            </a:r>
            <a:endParaRPr lang="Microsoft YaHei" altLang="Microsoft YaHei" sz="2000" dirty="0"/>
          </a:p>
        </p:txBody>
      </p:sp>
      <p:sp>
        <p:nvSpPr>
          <p:cNvPr id="1662" name="textbox 1662"/>
          <p:cNvSpPr/>
          <p:nvPr/>
        </p:nvSpPr>
        <p:spPr>
          <a:xfrm>
            <a:off x="2508456" y="1107319"/>
            <a:ext cx="3039110" cy="789305"/>
          </a:xfrm>
          <a:prstGeom prst="rect">
            <a:avLst/>
          </a:prstGeom>
        </p:spPr>
        <p:txBody>
          <a:bodyPr vert="horz" wrap="square" lIns="0" tIns="0" rIns="0" bIns="0"/>
          <a:lstStyle/>
          <a:p>
            <a:pPr algn="l" rtl="0" eaLnBrk="0">
              <a:lnSpc>
                <a:spcPct val="81503"/>
              </a:lnSpc>
              <a:tabLst/>
            </a:pPr>
            <a:endParaRPr lang="Arial" altLang="Arial" sz="100" dirty="0"/>
          </a:p>
          <a:p>
            <a:pPr marL="66675" algn="l" rtl="0" eaLnBrk="0">
              <a:lnSpc>
                <a:spcPct val="91000"/>
              </a:lnSpc>
              <a:tabLst/>
            </a:pPr>
            <a:r>
              <a:rPr sz="2000" kern="0" spc="-10" dirty="0">
                <a:solidFill>
                  <a:srgbClr val="44546A">
                    <a:alpha val="100000"/>
                  </a:srgbClr>
                </a:solidFill>
                <a:latin typeface="Microsoft YaHei"/>
                <a:ea typeface="Microsoft YaHei"/>
                <a:cs typeface="Microsoft YaHei"/>
              </a:rPr>
              <a:t>二、学前教育实践模式</a:t>
            </a:r>
            <a:endParaRPr lang="Microsoft YaHei" altLang="Microsoft YaHei" sz="2000" dirty="0"/>
          </a:p>
          <a:p>
            <a:pPr algn="l" rtl="0" eaLnBrk="0">
              <a:lnSpc>
                <a:spcPct val="103000"/>
              </a:lnSpc>
              <a:tabLst/>
            </a:pPr>
            <a:endParaRPr lang="Arial" altLang="Arial" sz="1000" dirty="0"/>
          </a:p>
          <a:p>
            <a:pPr algn="l" rtl="0" eaLnBrk="0">
              <a:lnSpc>
                <a:spcPct val="8098"/>
              </a:lnSpc>
              <a:tabLst/>
            </a:pPr>
            <a:endParaRPr lang="Arial" altLang="Arial" sz="100" dirty="0"/>
          </a:p>
          <a:p>
            <a:pPr algn="r" rtl="0" eaLnBrk="0">
              <a:lnSpc>
                <a:spcPts val="2587"/>
              </a:lnSpc>
              <a:tabLst/>
            </a:pPr>
            <a:r>
              <a:rPr sz="2000" kern="0" spc="-110" dirty="0">
                <a:solidFill>
                  <a:srgbClr val="44546A">
                    <a:alpha val="100000"/>
                  </a:srgbClr>
                </a:solidFill>
                <a:latin typeface="Microsoft YaHei"/>
                <a:ea typeface="Microsoft YaHei"/>
                <a:cs typeface="Microsoft YaHei"/>
              </a:rPr>
              <a:t>（二）学前教育实践的弊端</a:t>
            </a:r>
            <a:endParaRPr lang="Microsoft YaHei" altLang="Microsoft YaHei" sz="2000" dirty="0"/>
          </a:p>
        </p:txBody>
      </p:sp>
      <p:grpSp>
        <p:nvGrpSpPr>
          <p:cNvPr id="208" name="group 208"/>
          <p:cNvGrpSpPr/>
          <p:nvPr/>
        </p:nvGrpSpPr>
        <p:grpSpPr>
          <a:xfrm rot="21600000">
            <a:off x="550160" y="2679191"/>
            <a:ext cx="2735579" cy="638555"/>
            <a:chOff x="0" y="0"/>
            <a:chExt cx="2735579" cy="638555"/>
          </a:xfrm>
        </p:grpSpPr>
        <p:sp>
          <p:nvSpPr>
            <p:cNvPr id="1664" name="path"/>
            <p:cNvSpPr/>
            <p:nvPr/>
          </p:nvSpPr>
          <p:spPr>
            <a:xfrm>
              <a:off x="0" y="0"/>
              <a:ext cx="2735579" cy="638555"/>
            </a:xfrm>
            <a:custGeom>
              <a:avLst/>
              <a:gdLst/>
              <a:ahLst/>
              <a:cxnLst/>
              <a:rect l="0" t="0" r="0" b="0"/>
              <a:pathLst>
                <a:path w="4307" h="1005">
                  <a:moveTo>
                    <a:pt x="9" y="0"/>
                  </a:moveTo>
                  <a:lnTo>
                    <a:pt x="621" y="505"/>
                  </a:lnTo>
                  <a:lnTo>
                    <a:pt x="0" y="1005"/>
                  </a:lnTo>
                  <a:lnTo>
                    <a:pt x="3698" y="1005"/>
                  </a:lnTo>
                  <a:lnTo>
                    <a:pt x="4307" y="510"/>
                  </a:lnTo>
                  <a:lnTo>
                    <a:pt x="3723" y="0"/>
                  </a:lnTo>
                  <a:lnTo>
                    <a:pt x="9"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666" name="textbox 1666"/>
            <p:cNvSpPr/>
            <p:nvPr/>
          </p:nvSpPr>
          <p:spPr>
            <a:xfrm>
              <a:off x="-12700" y="-12700"/>
              <a:ext cx="2760979" cy="689609"/>
            </a:xfrm>
            <a:prstGeom prst="rect">
              <a:avLst/>
            </a:prstGeom>
          </p:spPr>
          <p:txBody>
            <a:bodyPr vert="horz" wrap="square" lIns="0" tIns="0" rIns="0" bIns="0"/>
            <a:lstStyle/>
            <a:p>
              <a:pPr algn="l" rtl="0" eaLnBrk="0">
                <a:lnSpc>
                  <a:spcPct val="127000"/>
                </a:lnSpc>
                <a:tabLst/>
              </a:pPr>
              <a:endParaRPr lang="Arial" altLang="Arial" sz="1000" dirty="0"/>
            </a:p>
            <a:p>
              <a:pPr marL="708659" algn="l" rtl="0" eaLnBrk="0">
                <a:lnSpc>
                  <a:spcPct val="91000"/>
                </a:lnSpc>
                <a:spcBef>
                  <a:spcPts val="1"/>
                </a:spcBef>
                <a:tabLst/>
              </a:pPr>
              <a:r>
                <a:rPr sz="2000" b="1" kern="0" spc="-10" dirty="0">
                  <a:solidFill>
                    <a:srgbClr val="FFFFFF">
                      <a:alpha val="100000"/>
                    </a:srgbClr>
                  </a:solidFill>
                  <a:latin typeface="Microsoft YaHei"/>
                  <a:ea typeface="Microsoft YaHei"/>
                  <a:cs typeface="Microsoft YaHei"/>
                </a:rPr>
                <a:t>张雪门指出</a:t>
              </a:r>
              <a:endParaRPr lang="Microsoft YaHei" altLang="Microsoft YaHei" sz="2000" dirty="0"/>
            </a:p>
          </p:txBody>
        </p:sp>
      </p:grpSp>
      <p:sp>
        <p:nvSpPr>
          <p:cNvPr id="1668" name="textbox 166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167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672" name="textbox 1672"/>
          <p:cNvSpPr/>
          <p:nvPr/>
        </p:nvSpPr>
        <p:spPr>
          <a:xfrm>
            <a:off x="1588015" y="550005"/>
            <a:ext cx="3359150" cy="359409"/>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20" dirty="0">
                <a:solidFill>
                  <a:srgbClr val="7F7F7F">
                    <a:alpha val="100000"/>
                  </a:srgbClr>
                </a:solidFill>
                <a:latin typeface="Microsoft YaHei"/>
                <a:ea typeface="Microsoft YaHei"/>
                <a:cs typeface="Microsoft YaHei"/>
              </a:rPr>
              <a:t>民国时期的学前教育实践</a:t>
            </a:r>
            <a:endParaRPr lang="Microsoft YaHei" altLang="Microsoft YaHei" sz="2400" dirty="0"/>
          </a:p>
        </p:txBody>
      </p:sp>
      <p:sp>
        <p:nvSpPr>
          <p:cNvPr id="1674" name="textbox 1674"/>
          <p:cNvSpPr/>
          <p:nvPr/>
        </p:nvSpPr>
        <p:spPr>
          <a:xfrm>
            <a:off x="3612004" y="4564345"/>
            <a:ext cx="4003675" cy="301625"/>
          </a:xfrm>
          <a:prstGeom prst="rect">
            <a:avLst/>
          </a:prstGeom>
        </p:spPr>
        <p:txBody>
          <a:bodyPr vert="horz" wrap="square" lIns="0" tIns="0" rIns="0" bIns="0"/>
          <a:lstStyle/>
          <a:p>
            <a:pPr algn="l" rtl="0" eaLnBrk="0">
              <a:lnSpc>
                <a:spcPct val="89523"/>
              </a:lnSpc>
              <a:tabLst/>
            </a:pPr>
            <a:endParaRPr lang="Arial" altLang="Arial" sz="100" dirty="0"/>
          </a:p>
          <a:p>
            <a:pPr marL="12700" algn="l" rtl="0" eaLnBrk="0">
              <a:lnSpc>
                <a:spcPct val="95000"/>
              </a:lnSpc>
              <a:tabLst/>
            </a:pPr>
            <a:r>
              <a:rPr sz="1900" kern="0" spc="-100" dirty="0">
                <a:solidFill>
                  <a:srgbClr val="000000">
                    <a:alpha val="100000"/>
                  </a:srgbClr>
                </a:solidFill>
                <a:latin typeface="Microsoft YaHei"/>
                <a:ea typeface="Microsoft YaHei"/>
                <a:cs typeface="Microsoft YaHei"/>
              </a:rPr>
              <a:t>1、外国病。</a:t>
            </a:r>
            <a:r>
              <a:rPr sz="1900" kern="0" spc="200" dirty="0">
                <a:solidFill>
                  <a:srgbClr val="000000">
                    <a:alpha val="100000"/>
                  </a:srgbClr>
                </a:solidFill>
                <a:latin typeface="Microsoft YaHei"/>
                <a:ea typeface="Microsoft YaHei"/>
                <a:cs typeface="Microsoft YaHei"/>
              </a:rPr>
              <a:t>  </a:t>
            </a:r>
            <a:r>
              <a:rPr sz="1900" kern="0" spc="-100" dirty="0">
                <a:solidFill>
                  <a:srgbClr val="000000">
                    <a:alpha val="100000"/>
                  </a:srgbClr>
                </a:solidFill>
                <a:latin typeface="Microsoft YaHei"/>
                <a:ea typeface="Microsoft YaHei"/>
                <a:cs typeface="Microsoft YaHei"/>
              </a:rPr>
              <a:t>2、花钱病。</a:t>
            </a:r>
            <a:r>
              <a:rPr sz="1900" kern="0" spc="200" dirty="0">
                <a:solidFill>
                  <a:srgbClr val="000000">
                    <a:alpha val="100000"/>
                  </a:srgbClr>
                </a:solidFill>
                <a:latin typeface="Microsoft YaHei"/>
                <a:ea typeface="Microsoft YaHei"/>
                <a:cs typeface="Microsoft YaHei"/>
              </a:rPr>
              <a:t>  </a:t>
            </a:r>
            <a:r>
              <a:rPr sz="1900" kern="0" spc="-100" dirty="0">
                <a:solidFill>
                  <a:srgbClr val="000000">
                    <a:alpha val="100000"/>
                  </a:srgbClr>
                </a:solidFill>
                <a:latin typeface="Microsoft YaHei"/>
                <a:ea typeface="Microsoft YaHei"/>
                <a:cs typeface="Microsoft YaHei"/>
              </a:rPr>
              <a:t>3、富贵病</a:t>
            </a:r>
            <a:endParaRPr lang="Microsoft YaHei" altLang="Microsoft YaHei" sz="1900" dirty="0"/>
          </a:p>
        </p:txBody>
      </p:sp>
      <p:grpSp>
        <p:nvGrpSpPr>
          <p:cNvPr id="210" name="group 210"/>
          <p:cNvGrpSpPr/>
          <p:nvPr/>
        </p:nvGrpSpPr>
        <p:grpSpPr>
          <a:xfrm rot="21600000">
            <a:off x="1584025" y="181482"/>
            <a:ext cx="2424919" cy="199231"/>
            <a:chOff x="0" y="0"/>
            <a:chExt cx="2424919" cy="199231"/>
          </a:xfrm>
        </p:grpSpPr>
        <p:pic>
          <p:nvPicPr>
            <p:cNvPr id="1676" name="picture 1676"/>
            <p:cNvPicPr>
              <a:picLocks noChangeAspect="1"/>
            </p:cNvPicPr>
            <p:nvPr/>
          </p:nvPicPr>
          <p:blipFill>
            <a:blip r:embed="rId3"/>
            <a:stretch>
              <a:fillRect/>
            </a:stretch>
          </p:blipFill>
          <p:spPr>
            <a:xfrm rot="21600000">
              <a:off x="13273" y="11350"/>
              <a:ext cx="2411645" cy="187880"/>
            </a:xfrm>
            <a:prstGeom prst="rect">
              <a:avLst/>
            </a:prstGeom>
          </p:spPr>
        </p:pic>
        <p:sp>
          <p:nvSpPr>
            <p:cNvPr id="1678" name="textbox 1678"/>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68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682" name="textbox 1682"/>
          <p:cNvSpPr/>
          <p:nvPr/>
        </p:nvSpPr>
        <p:spPr>
          <a:xfrm>
            <a:off x="1460139" y="4698217"/>
            <a:ext cx="1285239" cy="302259"/>
          </a:xfrm>
          <a:prstGeom prst="rect">
            <a:avLst/>
          </a:prstGeom>
        </p:spPr>
        <p:txBody>
          <a:bodyPr vert="horz" wrap="square" lIns="0" tIns="0" rIns="0" bIns="0"/>
          <a:lstStyle/>
          <a:p>
            <a:pPr algn="l" rtl="0" eaLnBrk="0">
              <a:lnSpc>
                <a:spcPct val="79663"/>
              </a:lnSpc>
              <a:tabLst/>
            </a:pPr>
            <a:endParaRPr lang="Arial" altLang="Arial" sz="100" dirty="0"/>
          </a:p>
          <a:p>
            <a:pPr marL="12700" algn="l" rtl="0" eaLnBrk="0">
              <a:lnSpc>
                <a:spcPct val="91000"/>
              </a:lnSpc>
              <a:tabLst/>
            </a:pPr>
            <a:r>
              <a:rPr sz="2000" b="1" kern="0" spc="-20" dirty="0">
                <a:solidFill>
                  <a:srgbClr val="FFFFFF">
                    <a:alpha val="100000"/>
                  </a:srgbClr>
                </a:solidFill>
                <a:latin typeface="Microsoft YaHei"/>
                <a:ea typeface="Microsoft YaHei"/>
                <a:cs typeface="Microsoft YaHei"/>
              </a:rPr>
              <a:t>陶行知指出</a:t>
            </a:r>
            <a:endParaRPr lang="Microsoft YaHei" altLang="Microsoft YaHei" sz="2000" dirty="0"/>
          </a:p>
        </p:txBody>
      </p:sp>
      <p:sp>
        <p:nvSpPr>
          <p:cNvPr id="168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6" name="picture 1686"/>
          <p:cNvPicPr>
            <a:picLocks noChangeAspect="1"/>
          </p:cNvPicPr>
          <p:nvPr/>
        </p:nvPicPr>
        <p:blipFill>
          <a:blip r:embed="rId2"/>
          <a:stretch>
            <a:fillRect/>
          </a:stretch>
        </p:blipFill>
        <p:spPr>
          <a:xfrm rot="21600000">
            <a:off x="0" y="0"/>
            <a:ext cx="12192000" cy="6858000"/>
          </a:xfrm>
          <a:prstGeom prst="rect">
            <a:avLst/>
          </a:prstGeom>
        </p:spPr>
      </p:pic>
      <p:sp>
        <p:nvSpPr>
          <p:cNvPr id="168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1690" name="picture 1690"/>
          <p:cNvPicPr>
            <a:picLocks noChangeAspect="1"/>
          </p:cNvPicPr>
          <p:nvPr/>
        </p:nvPicPr>
        <p:blipFill>
          <a:blip r:embed="rId3"/>
          <a:stretch>
            <a:fillRect/>
          </a:stretch>
        </p:blipFill>
        <p:spPr>
          <a:xfrm rot="21600000">
            <a:off x="16760" y="1696211"/>
            <a:ext cx="12175239" cy="4273296"/>
          </a:xfrm>
          <a:prstGeom prst="rect">
            <a:avLst/>
          </a:prstGeom>
        </p:spPr>
      </p:pic>
      <p:sp>
        <p:nvSpPr>
          <p:cNvPr id="1692" name="textbox 1692"/>
          <p:cNvSpPr/>
          <p:nvPr/>
        </p:nvSpPr>
        <p:spPr>
          <a:xfrm>
            <a:off x="202752" y="1900544"/>
            <a:ext cx="2907029" cy="3291840"/>
          </a:xfrm>
          <a:prstGeom prst="rect">
            <a:avLst/>
          </a:prstGeom>
        </p:spPr>
        <p:txBody>
          <a:bodyPr vert="horz" wrap="square" lIns="0" tIns="0" rIns="0" bIns="0"/>
          <a:lstStyle/>
          <a:p>
            <a:pPr algn="l" rtl="0" eaLnBrk="0">
              <a:lnSpc>
                <a:spcPct val="106000"/>
              </a:lnSpc>
              <a:tabLst/>
            </a:pPr>
            <a:endParaRPr lang="Arial" altLang="Arial" sz="100" dirty="0"/>
          </a:p>
          <a:p>
            <a:pPr marL="352425" indent="19684" algn="l" rtl="0" eaLnBrk="0">
              <a:lnSpc>
                <a:spcPct val="96000"/>
              </a:lnSpc>
              <a:spcBef>
                <a:spcPts val="1"/>
              </a:spcBef>
              <a:tabLst/>
            </a:pPr>
            <a:r>
              <a:rPr sz="2000" b="1" kern="0" spc="-20" dirty="0">
                <a:solidFill>
                  <a:srgbClr val="FFFFFF">
                    <a:alpha val="100000"/>
                  </a:srgbClr>
                </a:solidFill>
                <a:latin typeface="Microsoft YaHei"/>
                <a:ea typeface="Microsoft YaHei"/>
                <a:cs typeface="Microsoft YaHei"/>
              </a:rPr>
              <a:t>1、课程上积极探索以</a:t>
            </a:r>
            <a:r>
              <a:rPr sz="2000" b="1" kern="0" spc="0" dirty="0">
                <a:solidFill>
                  <a:srgbClr val="FFFFFF">
                    <a:alpha val="100000"/>
                  </a:srgbClr>
                </a:solidFill>
                <a:latin typeface="Microsoft YaHei"/>
                <a:ea typeface="Microsoft YaHei"/>
                <a:cs typeface="Microsoft YaHei"/>
              </a:rPr>
              <a:t>  </a:t>
            </a:r>
            <a:r>
              <a:rPr sz="2000" b="1" kern="0" spc="0" dirty="0">
                <a:solidFill>
                  <a:srgbClr val="FFFFFF">
                    <a:alpha val="100000"/>
                  </a:srgbClr>
                </a:solidFill>
                <a:latin typeface="Microsoft YaHei"/>
                <a:ea typeface="Microsoft YaHei"/>
                <a:cs typeface="Microsoft YaHei"/>
              </a:rPr>
              <a:t>儿童为中心、以主题活</a:t>
            </a:r>
            <a:r>
              <a:rPr sz="2000" b="1" kern="0" spc="-10" dirty="0">
                <a:solidFill>
                  <a:srgbClr val="FFFFFF">
                    <a:alpha val="100000"/>
                  </a:srgbClr>
                </a:solidFill>
                <a:latin typeface="Microsoft YaHei"/>
                <a:ea typeface="Microsoft YaHei"/>
                <a:cs typeface="Microsoft YaHei"/>
              </a:rPr>
              <a:t> </a:t>
            </a:r>
            <a:r>
              <a:rPr sz="2000" b="1" kern="0" spc="-10" dirty="0">
                <a:solidFill>
                  <a:srgbClr val="FFFFFF">
                    <a:alpha val="100000"/>
                  </a:srgbClr>
                </a:solidFill>
                <a:latin typeface="Microsoft YaHei"/>
                <a:ea typeface="Microsoft YaHei"/>
                <a:cs typeface="Microsoft YaHei"/>
              </a:rPr>
              <a:t>动的形式来构建课程</a:t>
            </a:r>
            <a:endParaRPr lang="Microsoft YaHei" altLang="Microsoft YaHei" sz="2000" dirty="0"/>
          </a:p>
          <a:p>
            <a:pPr algn="l" rtl="0" eaLnBrk="0">
              <a:lnSpc>
                <a:spcPct val="136000"/>
              </a:lnSpc>
              <a:tabLst/>
            </a:pPr>
            <a:endParaRPr lang="Arial" altLang="Arial" sz="1000" dirty="0"/>
          </a:p>
          <a:p>
            <a:pPr algn="l" rtl="0" eaLnBrk="0">
              <a:lnSpc>
                <a:spcPct val="136000"/>
              </a:lnSpc>
              <a:tabLst/>
            </a:pPr>
            <a:endParaRPr lang="Arial" altLang="Arial" sz="1000" dirty="0"/>
          </a:p>
          <a:p>
            <a:pPr algn="l" rtl="0" eaLnBrk="0">
              <a:lnSpc>
                <a:spcPct val="113000"/>
              </a:lnSpc>
              <a:tabLst/>
            </a:pPr>
            <a:endParaRPr lang="Arial" altLang="Arial" sz="400" dirty="0"/>
          </a:p>
          <a:p>
            <a:pPr marL="12700" indent="635" algn="l" rtl="0" eaLnBrk="0">
              <a:lnSpc>
                <a:spcPct val="99000"/>
              </a:lnSpc>
              <a:spcBef>
                <a:spcPts val="2"/>
              </a:spcBef>
              <a:tabLst/>
            </a:pPr>
            <a:r>
              <a:rPr sz="1800" kern="0" spc="-10" dirty="0">
                <a:solidFill>
                  <a:srgbClr val="000000">
                    <a:alpha val="100000"/>
                  </a:srgbClr>
                </a:solidFill>
                <a:latin typeface="Microsoft YaHei"/>
                <a:ea typeface="Microsoft YaHei"/>
                <a:cs typeface="Microsoft YaHei"/>
              </a:rPr>
              <a:t>受杜威实用主义教育思想的</a:t>
            </a:r>
            <a:r>
              <a:rPr sz="1800" kern="0" spc="2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影响，充分体现了课程设计</a:t>
            </a:r>
            <a:r>
              <a:rPr sz="1800" kern="0" spc="2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与实施中，活动中心和儿童</a:t>
            </a:r>
            <a:r>
              <a:rPr sz="1800" kern="0" spc="20" dirty="0">
                <a:solidFill>
                  <a:srgbClr val="000000">
                    <a:alpha val="100000"/>
                  </a:srgbClr>
                </a:solidFill>
                <a:latin typeface="Microsoft YaHei"/>
                <a:ea typeface="Microsoft YaHei"/>
                <a:cs typeface="Microsoft YaHei"/>
              </a:rPr>
              <a:t>   </a:t>
            </a:r>
            <a:r>
              <a:rPr sz="1800" kern="0" spc="-20" dirty="0">
                <a:solidFill>
                  <a:srgbClr val="000000">
                    <a:alpha val="100000"/>
                  </a:srgbClr>
                </a:solidFill>
                <a:latin typeface="Microsoft YaHei"/>
                <a:ea typeface="Microsoft YaHei"/>
                <a:cs typeface="Microsoft YaHei"/>
              </a:rPr>
              <a:t>中心之间的统一。陈鹤琴创</a:t>
            </a:r>
            <a:r>
              <a:rPr sz="1800" kern="0" spc="-3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办的南京鼓楼幼稚园是中国</a:t>
            </a:r>
            <a:r>
              <a:rPr sz="1800" kern="0" spc="2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学前教育试验改革的一面旗</a:t>
            </a:r>
            <a:r>
              <a:rPr sz="1800" kern="0" spc="20" dirty="0">
                <a:solidFill>
                  <a:srgbClr val="000000">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帜。</a:t>
            </a:r>
            <a:endParaRPr lang="Microsoft YaHei" altLang="Microsoft YaHei" sz="1800" dirty="0"/>
          </a:p>
        </p:txBody>
      </p:sp>
      <p:sp>
        <p:nvSpPr>
          <p:cNvPr id="1694" name="textbox 1694"/>
          <p:cNvSpPr/>
          <p:nvPr/>
        </p:nvSpPr>
        <p:spPr>
          <a:xfrm>
            <a:off x="3361231" y="1907382"/>
            <a:ext cx="2743835" cy="2993389"/>
          </a:xfrm>
          <a:prstGeom prst="rect">
            <a:avLst/>
          </a:prstGeom>
        </p:spPr>
        <p:txBody>
          <a:bodyPr vert="horz" wrap="square" lIns="0" tIns="0" rIns="0" bIns="0"/>
          <a:lstStyle/>
          <a:p>
            <a:pPr algn="l" rtl="0" eaLnBrk="0">
              <a:lnSpc>
                <a:spcPct val="81767"/>
              </a:lnSpc>
              <a:tabLst/>
            </a:pPr>
            <a:endParaRPr lang="Arial" altLang="Arial" sz="100" dirty="0"/>
          </a:p>
          <a:p>
            <a:pPr marL="305434" algn="l" rtl="0" eaLnBrk="0">
              <a:lnSpc>
                <a:spcPct val="82000"/>
              </a:lnSpc>
              <a:tabLst/>
            </a:pPr>
            <a:r>
              <a:rPr sz="2000" b="1" kern="0" spc="-20" dirty="0">
                <a:solidFill>
                  <a:srgbClr val="FFFFFF">
                    <a:alpha val="100000"/>
                  </a:srgbClr>
                </a:solidFill>
                <a:latin typeface="Microsoft YaHei"/>
                <a:ea typeface="Microsoft YaHei"/>
                <a:cs typeface="Microsoft YaHei"/>
              </a:rPr>
              <a:t>2、服务对象上积</a:t>
            </a:r>
            <a:endParaRPr lang="Microsoft YaHei" altLang="Microsoft YaHei" sz="2000" dirty="0"/>
          </a:p>
          <a:p>
            <a:pPr marL="299084" indent="-3810" algn="l" rtl="0" eaLnBrk="0">
              <a:lnSpc>
                <a:spcPct val="95000"/>
              </a:lnSpc>
              <a:spcBef>
                <a:spcPts val="412"/>
              </a:spcBef>
              <a:tabLst/>
            </a:pPr>
            <a:r>
              <a:rPr sz="2000" b="1" kern="0" spc="-10" dirty="0">
                <a:solidFill>
                  <a:srgbClr val="FFFFFF">
                    <a:alpha val="100000"/>
                  </a:srgbClr>
                </a:solidFill>
                <a:latin typeface="Microsoft YaHei"/>
                <a:ea typeface="Microsoft YaHei"/>
                <a:cs typeface="Microsoft YaHei"/>
              </a:rPr>
              <a:t>极实验幼稚教育的</a:t>
            </a:r>
            <a:r>
              <a:rPr sz="2000" b="1" kern="0" spc="10" dirty="0">
                <a:solidFill>
                  <a:srgbClr val="FFFFFF">
                    <a:alpha val="100000"/>
                  </a:srgbClr>
                </a:solidFill>
                <a:latin typeface="Microsoft YaHei"/>
                <a:ea typeface="Microsoft YaHei"/>
                <a:cs typeface="Microsoft YaHei"/>
              </a:rPr>
              <a:t>      </a:t>
            </a:r>
            <a:r>
              <a:rPr sz="2000" b="1" kern="0" spc="-20" dirty="0">
                <a:solidFill>
                  <a:srgbClr val="FFFFFF">
                    <a:alpha val="100000"/>
                  </a:srgbClr>
                </a:solidFill>
                <a:latin typeface="Microsoft YaHei"/>
                <a:ea typeface="Microsoft YaHei"/>
                <a:cs typeface="Microsoft YaHei"/>
              </a:rPr>
              <a:t>平民化</a:t>
            </a:r>
            <a:endParaRPr lang="Microsoft YaHei" altLang="Microsoft YaHei" sz="2000" dirty="0"/>
          </a:p>
          <a:p>
            <a:pPr algn="l" rtl="0" eaLnBrk="0">
              <a:lnSpc>
                <a:spcPct val="132000"/>
              </a:lnSpc>
              <a:tabLst/>
            </a:pPr>
            <a:endParaRPr lang="Arial" altLang="Arial" sz="1000" dirty="0"/>
          </a:p>
          <a:p>
            <a:pPr algn="l" rtl="0" eaLnBrk="0">
              <a:lnSpc>
                <a:spcPct val="133000"/>
              </a:lnSpc>
              <a:tabLst/>
            </a:pPr>
            <a:endParaRPr lang="Arial" altLang="Arial" sz="1000" dirty="0"/>
          </a:p>
          <a:p>
            <a:pPr algn="l" rtl="0" eaLnBrk="0">
              <a:lnSpc>
                <a:spcPct val="114000"/>
              </a:lnSpc>
              <a:tabLst/>
            </a:pPr>
            <a:endParaRPr lang="Arial" altLang="Arial" sz="400" dirty="0"/>
          </a:p>
          <a:p>
            <a:pPr marL="12700" indent="20954" algn="l" rtl="0" eaLnBrk="0">
              <a:lnSpc>
                <a:spcPct val="98000"/>
              </a:lnSpc>
              <a:spcBef>
                <a:spcPts val="4"/>
              </a:spcBef>
              <a:tabLst/>
            </a:pPr>
            <a:r>
              <a:rPr sz="1800" kern="0" spc="-110" dirty="0">
                <a:solidFill>
                  <a:srgbClr val="000000">
                    <a:alpha val="100000"/>
                  </a:srgbClr>
                </a:solidFill>
                <a:latin typeface="Microsoft YaHei"/>
                <a:ea typeface="Microsoft YaHei"/>
                <a:cs typeface="Microsoft YaHei"/>
              </a:rPr>
              <a:t>1927-1934</a:t>
            </a:r>
            <a:r>
              <a:rPr sz="1800" kern="0" spc="-270" dirty="0">
                <a:solidFill>
                  <a:srgbClr val="000000">
                    <a:alpha val="100000"/>
                  </a:srgbClr>
                </a:solidFill>
                <a:latin typeface="Microsoft YaHei"/>
                <a:ea typeface="Microsoft YaHei"/>
                <a:cs typeface="Microsoft YaHei"/>
              </a:rPr>
              <a:t> </a:t>
            </a:r>
            <a:r>
              <a:rPr sz="1800" kern="0" spc="-110" dirty="0">
                <a:solidFill>
                  <a:srgbClr val="000000">
                    <a:alpha val="100000"/>
                  </a:srgbClr>
                </a:solidFill>
                <a:latin typeface="Microsoft YaHei"/>
                <a:ea typeface="Microsoft YaHei"/>
                <a:cs typeface="Microsoft YaHei"/>
              </a:rPr>
              <a:t>，在南京晓庄</a:t>
            </a:r>
            <a:r>
              <a:rPr sz="1800" kern="0" spc="-120" dirty="0">
                <a:solidFill>
                  <a:srgbClr val="000000">
                    <a:alpha val="100000"/>
                  </a:srgbClr>
                </a:solidFill>
                <a:latin typeface="Microsoft YaHei"/>
                <a:ea typeface="Microsoft YaHei"/>
                <a:cs typeface="Microsoft YaHei"/>
              </a:rPr>
              <a:t>、</a:t>
            </a:r>
            <a:r>
              <a:rPr sz="1800" kern="0" spc="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江苏淮安、上海等地创办</a:t>
            </a:r>
            <a:r>
              <a:rPr sz="1800" kern="0" spc="1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了一批工农幼稚园。用最</a:t>
            </a:r>
            <a:r>
              <a:rPr sz="1800" kern="0" spc="10" dirty="0">
                <a:solidFill>
                  <a:srgbClr val="000000">
                    <a:alpha val="100000"/>
                  </a:srgbClr>
                </a:solidFill>
                <a:latin typeface="Microsoft YaHei"/>
                <a:ea typeface="Microsoft YaHei"/>
                <a:cs typeface="Microsoft YaHei"/>
              </a:rPr>
              <a:t>    </a:t>
            </a:r>
            <a:r>
              <a:rPr sz="1800" kern="0" spc="-90" dirty="0">
                <a:solidFill>
                  <a:srgbClr val="000000">
                    <a:alpha val="100000"/>
                  </a:srgbClr>
                </a:solidFill>
                <a:latin typeface="Microsoft YaHei"/>
                <a:ea typeface="Microsoft YaHei"/>
                <a:cs typeface="Microsoft YaHei"/>
              </a:rPr>
              <a:t>经济的手段，寻求贫</a:t>
            </a:r>
            <a:r>
              <a:rPr sz="1800" kern="0" spc="-100" dirty="0">
                <a:solidFill>
                  <a:srgbClr val="000000">
                    <a:alpha val="100000"/>
                  </a:srgbClr>
                </a:solidFill>
                <a:latin typeface="Microsoft YaHei"/>
                <a:ea typeface="Microsoft YaHei"/>
                <a:cs typeface="Microsoft YaHei"/>
              </a:rPr>
              <a:t>民的、</a:t>
            </a:r>
            <a:r>
              <a:rPr sz="1800" kern="0" spc="-1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省钱的、中国化的幼稚园</a:t>
            </a:r>
            <a:r>
              <a:rPr sz="1800" kern="0" spc="10" dirty="0">
                <a:solidFill>
                  <a:srgbClr val="000000">
                    <a:alpha val="100000"/>
                  </a:srgbClr>
                </a:solidFill>
                <a:latin typeface="Microsoft YaHei"/>
                <a:ea typeface="Microsoft YaHei"/>
                <a:cs typeface="Microsoft YaHei"/>
              </a:rPr>
              <a:t>    </a:t>
            </a:r>
            <a:r>
              <a:rPr sz="1800" kern="0" spc="-70" dirty="0">
                <a:solidFill>
                  <a:srgbClr val="000000">
                    <a:alpha val="100000"/>
                  </a:srgbClr>
                </a:solidFill>
                <a:latin typeface="Microsoft YaHei"/>
                <a:ea typeface="Microsoft YaHei"/>
                <a:cs typeface="Microsoft YaHei"/>
              </a:rPr>
              <a:t>教育方式。</a:t>
            </a:r>
            <a:endParaRPr lang="Microsoft YaHei" altLang="Microsoft YaHei" sz="1800" dirty="0"/>
          </a:p>
        </p:txBody>
      </p:sp>
      <p:sp>
        <p:nvSpPr>
          <p:cNvPr id="1696" name="textbox 1696"/>
          <p:cNvSpPr/>
          <p:nvPr/>
        </p:nvSpPr>
        <p:spPr>
          <a:xfrm>
            <a:off x="6380351" y="1900289"/>
            <a:ext cx="2537460" cy="2743200"/>
          </a:xfrm>
          <a:prstGeom prst="rect">
            <a:avLst/>
          </a:prstGeom>
        </p:spPr>
        <p:txBody>
          <a:bodyPr vert="horz" wrap="square" lIns="0" tIns="0" rIns="0" bIns="0"/>
          <a:lstStyle/>
          <a:p>
            <a:pPr algn="l" rtl="0" eaLnBrk="0">
              <a:lnSpc>
                <a:spcPct val="78469"/>
              </a:lnSpc>
              <a:tabLst/>
            </a:pPr>
            <a:endParaRPr lang="Arial" altLang="Arial" sz="100" dirty="0"/>
          </a:p>
          <a:p>
            <a:pPr marL="581659" algn="l" rtl="0" eaLnBrk="0">
              <a:lnSpc>
                <a:spcPct val="83000"/>
              </a:lnSpc>
              <a:tabLst/>
            </a:pPr>
            <a:r>
              <a:rPr sz="2000" b="1" kern="0" spc="-30" dirty="0">
                <a:solidFill>
                  <a:srgbClr val="FFFFFF">
                    <a:alpha val="100000"/>
                  </a:srgbClr>
                </a:solidFill>
                <a:latin typeface="Microsoft YaHei"/>
                <a:ea typeface="Microsoft YaHei"/>
                <a:cs typeface="Microsoft YaHei"/>
              </a:rPr>
              <a:t>3、教法上展开</a:t>
            </a:r>
            <a:endParaRPr lang="Microsoft YaHei" altLang="Microsoft YaHei" sz="2000" dirty="0"/>
          </a:p>
          <a:p>
            <a:pPr marL="565784" indent="8889" algn="l" rtl="0" eaLnBrk="0">
              <a:lnSpc>
                <a:spcPct val="95000"/>
              </a:lnSpc>
              <a:spcBef>
                <a:spcPts val="396"/>
              </a:spcBef>
              <a:tabLst/>
            </a:pPr>
            <a:r>
              <a:rPr sz="2000" b="1" kern="0" spc="-20" dirty="0">
                <a:solidFill>
                  <a:srgbClr val="FFFFFF">
                    <a:alpha val="100000"/>
                  </a:srgbClr>
                </a:solidFill>
                <a:latin typeface="Microsoft YaHei"/>
                <a:ea typeface="Microsoft YaHei"/>
                <a:cs typeface="Microsoft YaHei"/>
              </a:rPr>
              <a:t>了系统深入的</a:t>
            </a:r>
            <a:r>
              <a:rPr sz="2000" b="1" kern="0" spc="0" dirty="0">
                <a:solidFill>
                  <a:srgbClr val="FFFFFF">
                    <a:alpha val="100000"/>
                  </a:srgbClr>
                </a:solidFill>
                <a:latin typeface="Microsoft YaHei"/>
                <a:ea typeface="Microsoft YaHei"/>
                <a:cs typeface="Microsoft YaHei"/>
              </a:rPr>
              <a:t>       </a:t>
            </a:r>
            <a:r>
              <a:rPr sz="2000" b="1" kern="0" spc="-10" dirty="0">
                <a:solidFill>
                  <a:srgbClr val="FFFFFF">
                    <a:alpha val="100000"/>
                  </a:srgbClr>
                </a:solidFill>
                <a:latin typeface="Microsoft YaHei"/>
                <a:ea typeface="Microsoft YaHei"/>
                <a:cs typeface="Microsoft YaHei"/>
              </a:rPr>
              <a:t>试验研究</a:t>
            </a:r>
            <a:endParaRPr lang="Microsoft YaHei" altLang="Microsoft YaHei" sz="2000" dirty="0"/>
          </a:p>
          <a:p>
            <a:pPr algn="l" rtl="0" eaLnBrk="0">
              <a:lnSpc>
                <a:spcPct val="138000"/>
              </a:lnSpc>
              <a:tabLst/>
            </a:pPr>
            <a:endParaRPr lang="Arial" altLang="Arial" sz="1000" dirty="0"/>
          </a:p>
          <a:p>
            <a:pPr algn="l" rtl="0" eaLnBrk="0">
              <a:lnSpc>
                <a:spcPct val="139000"/>
              </a:lnSpc>
              <a:tabLst/>
            </a:pPr>
            <a:endParaRPr lang="Arial" altLang="Arial" sz="1000" dirty="0"/>
          </a:p>
          <a:p>
            <a:pPr algn="l" rtl="0" eaLnBrk="0">
              <a:lnSpc>
                <a:spcPct val="114000"/>
              </a:lnSpc>
              <a:tabLst/>
            </a:pPr>
            <a:endParaRPr lang="Arial" altLang="Arial" sz="400" dirty="0"/>
          </a:p>
          <a:p>
            <a:pPr marL="12700" algn="l" rtl="0" eaLnBrk="0">
              <a:lnSpc>
                <a:spcPct val="98000"/>
              </a:lnSpc>
              <a:spcBef>
                <a:spcPts val="2"/>
              </a:spcBef>
              <a:tabLst/>
            </a:pPr>
            <a:r>
              <a:rPr sz="1800" kern="0" spc="-10" dirty="0">
                <a:solidFill>
                  <a:srgbClr val="000000">
                    <a:alpha val="100000"/>
                  </a:srgbClr>
                </a:solidFill>
                <a:latin typeface="Microsoft YaHei"/>
                <a:ea typeface="Microsoft YaHei"/>
                <a:cs typeface="Microsoft YaHei"/>
              </a:rPr>
              <a:t>如陈鹤琴对学前故事、学</a:t>
            </a:r>
            <a:r>
              <a:rPr sz="1800" kern="0" spc="7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前图画、学前读法教学的</a:t>
            </a:r>
            <a:r>
              <a:rPr sz="1800" kern="0" spc="7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研究。编订了《幼儿读法</a:t>
            </a:r>
            <a:r>
              <a:rPr sz="1800" kern="0" spc="7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字汇表》，并总结出7</a:t>
            </a:r>
            <a:r>
              <a:rPr sz="1800" kern="0" spc="-20" dirty="0">
                <a:solidFill>
                  <a:srgbClr val="000000">
                    <a:alpha val="100000"/>
                  </a:srgbClr>
                </a:solidFill>
                <a:latin typeface="Microsoft YaHei"/>
                <a:ea typeface="Microsoft YaHei"/>
                <a:cs typeface="Microsoft YaHei"/>
              </a:rPr>
              <a:t>种  </a:t>
            </a:r>
            <a:r>
              <a:rPr sz="1800" kern="0" spc="-80" dirty="0">
                <a:solidFill>
                  <a:srgbClr val="000000">
                    <a:alpha val="100000"/>
                  </a:srgbClr>
                </a:solidFill>
                <a:latin typeface="Microsoft YaHei"/>
                <a:ea typeface="Microsoft YaHei"/>
                <a:cs typeface="Microsoft YaHei"/>
              </a:rPr>
              <a:t>教学法。</a:t>
            </a:r>
            <a:endParaRPr lang="Microsoft YaHei" altLang="Microsoft YaHei" sz="1800" dirty="0"/>
          </a:p>
        </p:txBody>
      </p:sp>
      <p:sp>
        <p:nvSpPr>
          <p:cNvPr id="1698" name="textbox 1698"/>
          <p:cNvSpPr/>
          <p:nvPr/>
        </p:nvSpPr>
        <p:spPr>
          <a:xfrm>
            <a:off x="9338411" y="1931441"/>
            <a:ext cx="2334895" cy="2171700"/>
          </a:xfrm>
          <a:prstGeom prst="rect">
            <a:avLst/>
          </a:prstGeom>
        </p:spPr>
        <p:txBody>
          <a:bodyPr vert="horz" wrap="square" lIns="0" tIns="0" rIns="0" bIns="0"/>
          <a:lstStyle/>
          <a:p>
            <a:pPr algn="l" rtl="0" eaLnBrk="0">
              <a:lnSpc>
                <a:spcPct val="53389"/>
              </a:lnSpc>
              <a:tabLst/>
            </a:pPr>
            <a:endParaRPr lang="Arial" altLang="Arial" sz="100" dirty="0"/>
          </a:p>
          <a:p>
            <a:pPr marL="296545" indent="635" algn="l" rtl="0" eaLnBrk="0">
              <a:lnSpc>
                <a:spcPct val="97000"/>
              </a:lnSpc>
              <a:tabLst/>
            </a:pPr>
            <a:r>
              <a:rPr sz="2000" b="1" kern="0" spc="-10" dirty="0">
                <a:solidFill>
                  <a:srgbClr val="FFFFFF">
                    <a:alpha val="100000"/>
                  </a:srgbClr>
                </a:solidFill>
                <a:latin typeface="Microsoft YaHei"/>
                <a:ea typeface="Microsoft YaHei"/>
                <a:cs typeface="Microsoft YaHei"/>
              </a:rPr>
              <a:t>4、幼儿保育方面</a:t>
            </a:r>
            <a:r>
              <a:rPr sz="2000" b="1" kern="0" spc="0" dirty="0">
                <a:solidFill>
                  <a:srgbClr val="FFFFFF">
                    <a:alpha val="100000"/>
                  </a:srgbClr>
                </a:solidFill>
                <a:latin typeface="Microsoft YaHei"/>
                <a:ea typeface="Microsoft YaHei"/>
                <a:cs typeface="Microsoft YaHei"/>
              </a:rPr>
              <a:t>  </a:t>
            </a:r>
            <a:r>
              <a:rPr sz="2000" b="1" kern="0" spc="170" dirty="0">
                <a:solidFill>
                  <a:srgbClr val="FFFFFF">
                    <a:alpha val="100000"/>
                  </a:srgbClr>
                </a:solidFill>
                <a:latin typeface="Microsoft YaHei"/>
                <a:ea typeface="Microsoft YaHei"/>
                <a:cs typeface="Microsoft YaHei"/>
              </a:rPr>
              <a:t>,也有较为具体而</a:t>
            </a:r>
            <a:r>
              <a:rPr sz="2000" b="1" kern="0" spc="-10" dirty="0">
                <a:solidFill>
                  <a:srgbClr val="FFFFFF">
                    <a:alpha val="100000"/>
                  </a:srgbClr>
                </a:solidFill>
                <a:latin typeface="Microsoft YaHei"/>
                <a:ea typeface="Microsoft YaHei"/>
                <a:cs typeface="Microsoft YaHei"/>
              </a:rPr>
              <a:t> </a:t>
            </a:r>
            <a:r>
              <a:rPr sz="2000" b="1" kern="0" spc="-10" dirty="0">
                <a:solidFill>
                  <a:srgbClr val="FFFFFF">
                    <a:alpha val="100000"/>
                  </a:srgbClr>
                </a:solidFill>
                <a:latin typeface="Microsoft YaHei"/>
                <a:ea typeface="Microsoft YaHei"/>
                <a:cs typeface="Microsoft YaHei"/>
              </a:rPr>
              <a:t>细致的试验研究</a:t>
            </a:r>
            <a:endParaRPr lang="Microsoft YaHei" altLang="Microsoft YaHei" sz="2000" dirty="0"/>
          </a:p>
          <a:p>
            <a:pPr algn="l" rtl="0" eaLnBrk="0">
              <a:lnSpc>
                <a:spcPct val="130000"/>
              </a:lnSpc>
              <a:tabLst/>
            </a:pPr>
            <a:endParaRPr lang="Arial" altLang="Arial" sz="1000" dirty="0"/>
          </a:p>
          <a:p>
            <a:pPr algn="l" rtl="0" eaLnBrk="0">
              <a:lnSpc>
                <a:spcPct val="130000"/>
              </a:lnSpc>
              <a:tabLst/>
            </a:pPr>
            <a:endParaRPr lang="Arial" altLang="Arial" sz="1000" dirty="0"/>
          </a:p>
          <a:p>
            <a:pPr algn="l" rtl="0" eaLnBrk="0">
              <a:lnSpc>
                <a:spcPct val="113000"/>
              </a:lnSpc>
              <a:tabLst/>
            </a:pPr>
            <a:endParaRPr lang="Arial" altLang="Arial" sz="400" dirty="0"/>
          </a:p>
          <a:p>
            <a:pPr marL="12700" indent="1270" algn="l" rtl="0" eaLnBrk="0">
              <a:lnSpc>
                <a:spcPct val="97000"/>
              </a:lnSpc>
              <a:spcBef>
                <a:spcPts val="4"/>
              </a:spcBef>
              <a:tabLst/>
            </a:pPr>
            <a:r>
              <a:rPr sz="1800" kern="0" spc="-10" dirty="0">
                <a:solidFill>
                  <a:srgbClr val="000000">
                    <a:alpha val="100000"/>
                  </a:srgbClr>
                </a:solidFill>
                <a:latin typeface="Microsoft YaHei"/>
                <a:ea typeface="Microsoft YaHei"/>
                <a:cs typeface="Microsoft YaHei"/>
              </a:rPr>
              <a:t>如陆秀以成都实验幼</a:t>
            </a:r>
            <a:r>
              <a:rPr sz="1800" kern="0" spc="10" dirty="0">
                <a:solidFill>
                  <a:srgbClr val="000000">
                    <a:alpha val="100000"/>
                  </a:srgbClr>
                </a:solidFill>
                <a:latin typeface="Microsoft YaHei"/>
                <a:ea typeface="Microsoft YaHei"/>
                <a:cs typeface="Microsoft YaHei"/>
              </a:rPr>
              <a:t>     </a:t>
            </a:r>
            <a:r>
              <a:rPr sz="1800" kern="0" spc="-10" dirty="0">
                <a:solidFill>
                  <a:srgbClr val="000000">
                    <a:alpha val="100000"/>
                  </a:srgbClr>
                </a:solidFill>
                <a:latin typeface="Microsoft YaHei"/>
                <a:ea typeface="Microsoft YaHei"/>
                <a:cs typeface="Microsoft YaHei"/>
              </a:rPr>
              <a:t>稚园为基地所做的试</a:t>
            </a:r>
            <a:r>
              <a:rPr sz="1800" kern="0" spc="10" dirty="0">
                <a:solidFill>
                  <a:srgbClr val="000000">
                    <a:alpha val="100000"/>
                  </a:srgbClr>
                </a:solidFill>
                <a:latin typeface="Microsoft YaHei"/>
                <a:ea typeface="Microsoft YaHei"/>
                <a:cs typeface="Microsoft YaHei"/>
              </a:rPr>
              <a:t>     </a:t>
            </a:r>
            <a:r>
              <a:rPr sz="1800" kern="0" spc="-70" dirty="0">
                <a:solidFill>
                  <a:srgbClr val="000000">
                    <a:alpha val="100000"/>
                  </a:srgbClr>
                </a:solidFill>
                <a:latin typeface="Microsoft YaHei"/>
                <a:ea typeface="Microsoft YaHei"/>
                <a:cs typeface="Microsoft YaHei"/>
              </a:rPr>
              <a:t>验探索。</a:t>
            </a:r>
            <a:endParaRPr lang="Microsoft YaHei" altLang="Microsoft YaHei" sz="1800" dirty="0"/>
          </a:p>
        </p:txBody>
      </p:sp>
      <p:sp>
        <p:nvSpPr>
          <p:cNvPr id="1700" name="textbox 1700"/>
          <p:cNvSpPr/>
          <p:nvPr/>
        </p:nvSpPr>
        <p:spPr>
          <a:xfrm>
            <a:off x="1445765" y="550005"/>
            <a:ext cx="3934459" cy="1010919"/>
          </a:xfrm>
          <a:prstGeom prst="rect">
            <a:avLst/>
          </a:prstGeom>
        </p:spPr>
        <p:txBody>
          <a:bodyPr vert="horz" wrap="square" lIns="0" tIns="0" rIns="0" bIns="0"/>
          <a:lstStyle/>
          <a:p>
            <a:pPr algn="l" rtl="0" eaLnBrk="0">
              <a:lnSpc>
                <a:spcPct val="87417"/>
              </a:lnSpc>
              <a:tabLst/>
            </a:pPr>
            <a:endParaRPr lang="Arial" altLang="Arial" sz="100" dirty="0"/>
          </a:p>
          <a:p>
            <a:pPr marL="154939" algn="l" rtl="0" eaLnBrk="0">
              <a:lnSpc>
                <a:spcPct val="91000"/>
              </a:lnSpc>
              <a:tabLst/>
            </a:pPr>
            <a:r>
              <a:rPr sz="2400" b="1" kern="0" spc="-20" dirty="0">
                <a:solidFill>
                  <a:srgbClr val="7F7F7F">
                    <a:alpha val="100000"/>
                  </a:srgbClr>
                </a:solidFill>
                <a:latin typeface="Microsoft YaHei"/>
                <a:ea typeface="Microsoft YaHei"/>
                <a:cs typeface="Microsoft YaHei"/>
              </a:rPr>
              <a:t>民国时期的学前教育实践</a:t>
            </a:r>
            <a:endParaRPr lang="Microsoft YaHei" altLang="Microsoft YaHei" sz="2400" dirty="0"/>
          </a:p>
          <a:p>
            <a:pPr algn="l" rtl="0" eaLnBrk="0">
              <a:lnSpc>
                <a:spcPct val="104000"/>
              </a:lnSpc>
              <a:tabLst/>
            </a:pPr>
            <a:endParaRPr lang="Arial" altLang="Arial" sz="1400" dirty="0"/>
          </a:p>
          <a:p>
            <a:pPr algn="l" rtl="0" eaLnBrk="0">
              <a:lnSpc>
                <a:spcPct val="11349"/>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三、幼稚教育试验的</a:t>
            </a:r>
            <a:r>
              <a:rPr sz="2000" kern="0" spc="-10" dirty="0">
                <a:solidFill>
                  <a:srgbClr val="44546A">
                    <a:alpha val="100000"/>
                  </a:srgbClr>
                </a:solidFill>
                <a:latin typeface="Microsoft YaHei"/>
                <a:ea typeface="Microsoft YaHei"/>
                <a:cs typeface="Microsoft YaHei"/>
              </a:rPr>
              <a:t>开展</a:t>
            </a:r>
            <a:endParaRPr lang="Microsoft YaHei" altLang="Microsoft YaHei" sz="2000" dirty="0"/>
          </a:p>
        </p:txBody>
      </p:sp>
      <p:sp>
        <p:nvSpPr>
          <p:cNvPr id="170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704" name="textbox 170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170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12" name="group 212"/>
          <p:cNvGrpSpPr/>
          <p:nvPr/>
        </p:nvGrpSpPr>
        <p:grpSpPr>
          <a:xfrm rot="21600000">
            <a:off x="1584025" y="181482"/>
            <a:ext cx="2424919" cy="199231"/>
            <a:chOff x="0" y="0"/>
            <a:chExt cx="2424919" cy="199231"/>
          </a:xfrm>
        </p:grpSpPr>
        <p:pic>
          <p:nvPicPr>
            <p:cNvPr id="1708" name="picture 1708"/>
            <p:cNvPicPr>
              <a:picLocks noChangeAspect="1"/>
            </p:cNvPicPr>
            <p:nvPr/>
          </p:nvPicPr>
          <p:blipFill>
            <a:blip r:embed="rId4"/>
            <a:stretch>
              <a:fillRect/>
            </a:stretch>
          </p:blipFill>
          <p:spPr>
            <a:xfrm rot="21600000">
              <a:off x="13273" y="11350"/>
              <a:ext cx="2411645" cy="187880"/>
            </a:xfrm>
            <a:prstGeom prst="rect">
              <a:avLst/>
            </a:prstGeom>
          </p:spPr>
        </p:pic>
        <p:sp>
          <p:nvSpPr>
            <p:cNvPr id="1710" name="textbox 1710"/>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71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4" name="picture 1714"/>
          <p:cNvPicPr>
            <a:picLocks noChangeAspect="1"/>
          </p:cNvPicPr>
          <p:nvPr/>
        </p:nvPicPr>
        <p:blipFill>
          <a:blip r:embed="rId2"/>
          <a:stretch>
            <a:fillRect/>
          </a:stretch>
        </p:blipFill>
        <p:spPr>
          <a:xfrm rot="21600000">
            <a:off x="0" y="0"/>
            <a:ext cx="12192000" cy="6858000"/>
          </a:xfrm>
          <a:prstGeom prst="rect">
            <a:avLst/>
          </a:prstGeom>
        </p:spPr>
      </p:pic>
      <p:sp>
        <p:nvSpPr>
          <p:cNvPr id="171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214" name="group 214"/>
          <p:cNvGrpSpPr/>
          <p:nvPr/>
        </p:nvGrpSpPr>
        <p:grpSpPr>
          <a:xfrm rot="21600000">
            <a:off x="6294120" y="1842516"/>
            <a:ext cx="4995671" cy="4299204"/>
            <a:chOff x="0" y="0"/>
            <a:chExt cx="4995671" cy="4299204"/>
          </a:xfrm>
        </p:grpSpPr>
        <p:sp>
          <p:nvSpPr>
            <p:cNvPr id="1718" name="path"/>
            <p:cNvSpPr/>
            <p:nvPr/>
          </p:nvSpPr>
          <p:spPr>
            <a:xfrm>
              <a:off x="0" y="1295400"/>
              <a:ext cx="4995671" cy="3003804"/>
            </a:xfrm>
            <a:custGeom>
              <a:avLst/>
              <a:gdLst/>
              <a:ahLst/>
              <a:cxnLst/>
              <a:rect l="0" t="0" r="0" b="0"/>
              <a:pathLst>
                <a:path w="7867" h="4730">
                  <a:moveTo>
                    <a:pt x="0" y="0"/>
                  </a:moveTo>
                  <a:lnTo>
                    <a:pt x="7867" y="0"/>
                  </a:lnTo>
                  <a:lnTo>
                    <a:pt x="7867" y="4730"/>
                  </a:lnTo>
                  <a:lnTo>
                    <a:pt x="0" y="4730"/>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720" name="path"/>
            <p:cNvSpPr/>
            <p:nvPr/>
          </p:nvSpPr>
          <p:spPr>
            <a:xfrm>
              <a:off x="0" y="0"/>
              <a:ext cx="4995671" cy="1295400"/>
            </a:xfrm>
            <a:custGeom>
              <a:avLst/>
              <a:gdLst/>
              <a:ahLst/>
              <a:cxnLst/>
              <a:rect l="0" t="0" r="0" b="0"/>
              <a:pathLst>
                <a:path w="7867" h="2040">
                  <a:moveTo>
                    <a:pt x="0" y="0"/>
                  </a:moveTo>
                  <a:lnTo>
                    <a:pt x="7867" y="0"/>
                  </a:lnTo>
                  <a:lnTo>
                    <a:pt x="7867" y="2040"/>
                  </a:lnTo>
                  <a:lnTo>
                    <a:pt x="0" y="2040"/>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grpSp>
        <p:nvGrpSpPr>
          <p:cNvPr id="216" name="group 216"/>
          <p:cNvGrpSpPr/>
          <p:nvPr/>
        </p:nvGrpSpPr>
        <p:grpSpPr>
          <a:xfrm rot="21600000">
            <a:off x="1232916" y="1854708"/>
            <a:ext cx="4823459" cy="4300728"/>
            <a:chOff x="0" y="0"/>
            <a:chExt cx="4823459" cy="4300728"/>
          </a:xfrm>
        </p:grpSpPr>
        <p:sp>
          <p:nvSpPr>
            <p:cNvPr id="1722" name="path"/>
            <p:cNvSpPr/>
            <p:nvPr/>
          </p:nvSpPr>
          <p:spPr>
            <a:xfrm>
              <a:off x="0" y="1296923"/>
              <a:ext cx="4823459" cy="3003804"/>
            </a:xfrm>
            <a:custGeom>
              <a:avLst/>
              <a:gdLst/>
              <a:ahLst/>
              <a:cxnLst/>
              <a:rect l="0" t="0" r="0" b="0"/>
              <a:pathLst>
                <a:path w="7595" h="4730">
                  <a:moveTo>
                    <a:pt x="0" y="0"/>
                  </a:moveTo>
                  <a:lnTo>
                    <a:pt x="7595" y="0"/>
                  </a:lnTo>
                  <a:lnTo>
                    <a:pt x="7595" y="4730"/>
                  </a:lnTo>
                  <a:lnTo>
                    <a:pt x="0" y="4730"/>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724" name="path"/>
            <p:cNvSpPr/>
            <p:nvPr/>
          </p:nvSpPr>
          <p:spPr>
            <a:xfrm>
              <a:off x="0" y="0"/>
              <a:ext cx="4823459" cy="1296923"/>
            </a:xfrm>
            <a:custGeom>
              <a:avLst/>
              <a:gdLst/>
              <a:ahLst/>
              <a:cxnLst/>
              <a:rect l="0" t="0" r="0" b="0"/>
              <a:pathLst>
                <a:path w="7595" h="2042">
                  <a:moveTo>
                    <a:pt x="0" y="0"/>
                  </a:moveTo>
                  <a:lnTo>
                    <a:pt x="7595" y="0"/>
                  </a:lnTo>
                  <a:lnTo>
                    <a:pt x="7595" y="2042"/>
                  </a:lnTo>
                  <a:lnTo>
                    <a:pt x="0" y="2042"/>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1726" name="textbox 1726"/>
          <p:cNvSpPr/>
          <p:nvPr/>
        </p:nvSpPr>
        <p:spPr>
          <a:xfrm>
            <a:off x="6514089" y="3443120"/>
            <a:ext cx="4832984" cy="1702435"/>
          </a:xfrm>
          <a:prstGeom prst="rect">
            <a:avLst/>
          </a:prstGeom>
        </p:spPr>
        <p:txBody>
          <a:bodyPr vert="horz" wrap="square" lIns="0" tIns="0" rIns="0" bIns="0"/>
          <a:lstStyle/>
          <a:p>
            <a:pPr algn="l" rtl="0" eaLnBrk="0">
              <a:lnSpc>
                <a:spcPct val="80481"/>
              </a:lnSpc>
              <a:tabLst/>
            </a:pPr>
            <a:endParaRPr lang="Arial" altLang="Arial" sz="100" dirty="0"/>
          </a:p>
          <a:p>
            <a:pPr marL="15240" algn="l" rtl="0" eaLnBrk="0">
              <a:lnSpc>
                <a:spcPct val="83000"/>
              </a:lnSpc>
              <a:tabLst/>
            </a:pPr>
            <a:r>
              <a:rPr sz="1800" kern="0" spc="0" dirty="0">
                <a:solidFill>
                  <a:srgbClr val="000000">
                    <a:alpha val="100000"/>
                  </a:srgbClr>
                </a:solidFill>
                <a:latin typeface="Microsoft YaHei"/>
                <a:ea typeface="Microsoft YaHei"/>
                <a:cs typeface="Microsoft YaHei"/>
              </a:rPr>
              <a:t>——成立于1935年，招收2岁半至5岁</a:t>
            </a:r>
            <a:r>
              <a:rPr sz="1800" kern="0" spc="-10" dirty="0">
                <a:solidFill>
                  <a:srgbClr val="000000">
                    <a:alpha val="100000"/>
                  </a:srgbClr>
                </a:solidFill>
                <a:latin typeface="Microsoft YaHei"/>
                <a:ea typeface="Microsoft YaHei"/>
                <a:cs typeface="Microsoft YaHei"/>
              </a:rPr>
              <a:t>的幼儿，</a:t>
            </a:r>
            <a:endParaRPr lang="Microsoft YaHei" altLang="Microsoft YaHei" sz="1800" dirty="0"/>
          </a:p>
          <a:p>
            <a:pPr marL="19050" algn="l" rtl="0" eaLnBrk="0">
              <a:lnSpc>
                <a:spcPts val="2808"/>
              </a:lnSpc>
              <a:tabLst/>
            </a:pPr>
            <a:r>
              <a:rPr sz="1800" kern="0" spc="-30" dirty="0">
                <a:solidFill>
                  <a:srgbClr val="000000">
                    <a:alpha val="100000"/>
                  </a:srgbClr>
                </a:solidFill>
                <a:latin typeface="Microsoft YaHei"/>
                <a:ea typeface="Microsoft YaHei"/>
                <a:cs typeface="Microsoft YaHei"/>
              </a:rPr>
              <a:t>每半岁一个级段，每级段各有4人，共2</a:t>
            </a:r>
            <a:r>
              <a:rPr sz="1800" kern="0" spc="-40" dirty="0">
                <a:solidFill>
                  <a:srgbClr val="000000">
                    <a:alpha val="100000"/>
                  </a:srgbClr>
                </a:solidFill>
                <a:latin typeface="Microsoft YaHei"/>
                <a:ea typeface="Microsoft YaHei"/>
                <a:cs typeface="Microsoft YaHei"/>
              </a:rPr>
              <a:t>0人。</a:t>
            </a:r>
            <a:endParaRPr lang="Microsoft YaHei" altLang="Microsoft YaHei" sz="1800" dirty="0"/>
          </a:p>
          <a:p>
            <a:pPr algn="l" rtl="0" eaLnBrk="0">
              <a:lnSpc>
                <a:spcPct val="116000"/>
              </a:lnSpc>
              <a:tabLst/>
            </a:pPr>
            <a:endParaRPr lang="Arial" altLang="Arial" sz="500" dirty="0"/>
          </a:p>
          <a:p>
            <a:pPr marL="17779" algn="l" rtl="0" eaLnBrk="0">
              <a:lnSpc>
                <a:spcPct val="122000"/>
              </a:lnSpc>
              <a:spcBef>
                <a:spcPts val="5"/>
              </a:spcBef>
              <a:tabLst/>
            </a:pPr>
            <a:r>
              <a:rPr sz="1800" kern="0" spc="0" dirty="0">
                <a:solidFill>
                  <a:srgbClr val="000000">
                    <a:alpha val="100000"/>
                  </a:srgbClr>
                </a:solidFill>
                <a:latin typeface="Microsoft YaHei"/>
                <a:ea typeface="Microsoft YaHei"/>
                <a:cs typeface="Microsoft YaHei"/>
              </a:rPr>
              <a:t>该院儿童既是教育对</a:t>
            </a:r>
            <a:r>
              <a:rPr sz="1800" kern="0" spc="-10" dirty="0">
                <a:solidFill>
                  <a:srgbClr val="000000">
                    <a:alpha val="100000"/>
                  </a:srgbClr>
                </a:solidFill>
                <a:latin typeface="Microsoft YaHei"/>
                <a:ea typeface="Microsoft YaHei"/>
                <a:cs typeface="Microsoft YaHei"/>
              </a:rPr>
              <a:t>象，又供《儿童心理学》    </a:t>
            </a:r>
            <a:r>
              <a:rPr sz="1800" kern="0" spc="0" dirty="0">
                <a:solidFill>
                  <a:srgbClr val="000000">
                    <a:alpha val="100000"/>
                  </a:srgbClr>
                </a:solidFill>
                <a:latin typeface="Microsoft YaHei"/>
                <a:ea typeface="Microsoft YaHei"/>
                <a:cs typeface="Microsoft YaHei"/>
              </a:rPr>
              <a:t>《儿童训导与心理卫生》《儿童心理专</a:t>
            </a:r>
            <a:r>
              <a:rPr sz="1800" kern="0" spc="-10" dirty="0">
                <a:solidFill>
                  <a:srgbClr val="000000">
                    <a:alpha val="100000"/>
                  </a:srgbClr>
                </a:solidFill>
                <a:latin typeface="Microsoft YaHei"/>
                <a:ea typeface="Microsoft YaHei"/>
                <a:cs typeface="Microsoft YaHei"/>
              </a:rPr>
              <a:t>题研究》</a:t>
            </a:r>
            <a:r>
              <a:rPr sz="1800" kern="0" spc="0" dirty="0">
                <a:solidFill>
                  <a:srgbClr val="000000">
                    <a:alpha val="100000"/>
                  </a:srgbClr>
                </a:solidFill>
                <a:latin typeface="Microsoft YaHei"/>
                <a:ea typeface="Microsoft YaHei"/>
                <a:cs typeface="Microsoft YaHei"/>
              </a:rPr>
              <a:t> </a:t>
            </a:r>
            <a:r>
              <a:rPr sz="1800" kern="0" spc="-120" dirty="0">
                <a:solidFill>
                  <a:srgbClr val="000000">
                    <a:alpha val="100000"/>
                  </a:srgbClr>
                </a:solidFill>
                <a:latin typeface="Microsoft YaHei"/>
                <a:ea typeface="Microsoft YaHei"/>
                <a:cs typeface="Microsoft YaHei"/>
              </a:rPr>
              <a:t>等课程观察、研究、</a:t>
            </a:r>
            <a:r>
              <a:rPr sz="1800" kern="0" spc="70" dirty="0">
                <a:solidFill>
                  <a:srgbClr val="000000">
                    <a:alpha val="100000"/>
                  </a:srgbClr>
                </a:solidFill>
                <a:latin typeface="Microsoft YaHei"/>
                <a:ea typeface="Microsoft YaHei"/>
                <a:cs typeface="Microsoft YaHei"/>
              </a:rPr>
              <a:t>   </a:t>
            </a:r>
            <a:r>
              <a:rPr sz="1800" kern="0" spc="-120" dirty="0">
                <a:solidFill>
                  <a:srgbClr val="000000">
                    <a:alpha val="100000"/>
                  </a:srgbClr>
                </a:solidFill>
                <a:latin typeface="Microsoft YaHei"/>
                <a:ea typeface="Microsoft YaHei"/>
                <a:cs typeface="Microsoft YaHei"/>
              </a:rPr>
              <a:t>实习</a:t>
            </a:r>
            <a:r>
              <a:rPr sz="1800" kern="0" spc="-130" dirty="0">
                <a:solidFill>
                  <a:srgbClr val="000000">
                    <a:alpha val="100000"/>
                  </a:srgbClr>
                </a:solidFill>
                <a:latin typeface="Microsoft YaHei"/>
                <a:ea typeface="Microsoft YaHei"/>
                <a:cs typeface="Microsoft YaHei"/>
              </a:rPr>
              <a:t>用。</a:t>
            </a:r>
            <a:endParaRPr lang="Microsoft YaHei" altLang="Microsoft YaHei" sz="1800" dirty="0"/>
          </a:p>
        </p:txBody>
      </p:sp>
      <p:sp>
        <p:nvSpPr>
          <p:cNvPr id="1728" name="textbox 1728"/>
          <p:cNvSpPr/>
          <p:nvPr/>
        </p:nvSpPr>
        <p:spPr>
          <a:xfrm>
            <a:off x="1413794" y="3443120"/>
            <a:ext cx="4395470" cy="1345564"/>
          </a:xfrm>
          <a:prstGeom prst="rect">
            <a:avLst/>
          </a:prstGeom>
        </p:spPr>
        <p:txBody>
          <a:bodyPr vert="horz" wrap="square" lIns="0" tIns="0" rIns="0" bIns="0"/>
          <a:lstStyle/>
          <a:p>
            <a:pPr algn="l" rtl="0" eaLnBrk="0">
              <a:lnSpc>
                <a:spcPct val="80481"/>
              </a:lnSpc>
              <a:tabLst/>
            </a:pPr>
            <a:endParaRPr lang="Arial" altLang="Arial" sz="100" dirty="0"/>
          </a:p>
          <a:p>
            <a:pPr marL="12700" algn="l" rtl="0" eaLnBrk="0">
              <a:lnSpc>
                <a:spcPct val="83000"/>
              </a:lnSpc>
              <a:tabLst/>
            </a:pPr>
            <a:r>
              <a:rPr sz="1800" kern="0" spc="0" dirty="0">
                <a:solidFill>
                  <a:srgbClr val="000000">
                    <a:alpha val="100000"/>
                  </a:srgbClr>
                </a:solidFill>
                <a:latin typeface="Microsoft YaHei"/>
                <a:ea typeface="Microsoft YaHei"/>
                <a:cs typeface="Microsoft YaHei"/>
              </a:rPr>
              <a:t>——成立于1919年，招收3-6岁的幼儿</a:t>
            </a:r>
            <a:r>
              <a:rPr sz="1800" kern="0" spc="-10" dirty="0">
                <a:solidFill>
                  <a:srgbClr val="000000">
                    <a:alpha val="100000"/>
                  </a:srgbClr>
                </a:solidFill>
                <a:latin typeface="Microsoft YaHei"/>
                <a:ea typeface="Microsoft YaHei"/>
                <a:cs typeface="Microsoft YaHei"/>
              </a:rPr>
              <a:t>，多</a:t>
            </a:r>
            <a:endParaRPr lang="Microsoft YaHei" altLang="Microsoft YaHei" sz="1800" dirty="0"/>
          </a:p>
          <a:p>
            <a:pPr marL="14604" indent="1905" algn="l" rtl="0" eaLnBrk="0">
              <a:lnSpc>
                <a:spcPct val="132000"/>
              </a:lnSpc>
              <a:spcBef>
                <a:spcPts val="53"/>
              </a:spcBef>
              <a:tabLst/>
            </a:pPr>
            <a:r>
              <a:rPr sz="1800" kern="0" spc="0" dirty="0">
                <a:solidFill>
                  <a:srgbClr val="000000">
                    <a:alpha val="100000"/>
                  </a:srgbClr>
                </a:solidFill>
                <a:latin typeface="Microsoft YaHei"/>
                <a:ea typeface="Microsoft YaHei"/>
                <a:cs typeface="Microsoft YaHei"/>
              </a:rPr>
              <a:t>半系教员子女。在教学中以生活</a:t>
            </a:r>
            <a:r>
              <a:rPr sz="1800" kern="0" spc="-10" dirty="0">
                <a:solidFill>
                  <a:srgbClr val="000000">
                    <a:alpha val="100000"/>
                  </a:srgbClr>
                </a:solidFill>
                <a:latin typeface="Microsoft YaHei"/>
                <a:ea typeface="Microsoft YaHei"/>
                <a:cs typeface="Microsoft YaHei"/>
              </a:rPr>
              <a:t>为作业，没 </a:t>
            </a:r>
            <a:r>
              <a:rPr sz="1800" kern="0" spc="0" dirty="0">
                <a:solidFill>
                  <a:srgbClr val="000000">
                    <a:alpha val="100000"/>
                  </a:srgbClr>
                </a:solidFill>
                <a:latin typeface="Microsoft YaHei"/>
                <a:ea typeface="Microsoft YaHei"/>
                <a:cs typeface="Microsoft YaHei"/>
              </a:rPr>
              <a:t>有明显分科目，以谈话、游戏、手工</a:t>
            </a:r>
            <a:r>
              <a:rPr sz="1800" kern="0" spc="-10" dirty="0">
                <a:solidFill>
                  <a:srgbClr val="000000">
                    <a:alpha val="100000"/>
                  </a:srgbClr>
                </a:solidFill>
                <a:latin typeface="Microsoft YaHei"/>
                <a:ea typeface="Microsoft YaHei"/>
                <a:cs typeface="Microsoft YaHei"/>
              </a:rPr>
              <a:t>、音乐 </a:t>
            </a:r>
            <a:r>
              <a:rPr sz="1800" kern="0" spc="-20" dirty="0">
                <a:solidFill>
                  <a:srgbClr val="000000">
                    <a:alpha val="100000"/>
                  </a:srgbClr>
                </a:solidFill>
                <a:latin typeface="Microsoft YaHei"/>
                <a:ea typeface="Microsoft YaHei"/>
                <a:cs typeface="Microsoft YaHei"/>
              </a:rPr>
              <a:t>为主要活动。游戏器具等设备</a:t>
            </a:r>
            <a:r>
              <a:rPr sz="1800" kern="0" spc="-30" dirty="0">
                <a:solidFill>
                  <a:srgbClr val="000000">
                    <a:alpha val="100000"/>
                  </a:srgbClr>
                </a:solidFill>
                <a:latin typeface="Microsoft YaHei"/>
                <a:ea typeface="Microsoft YaHei"/>
                <a:cs typeface="Microsoft YaHei"/>
              </a:rPr>
              <a:t>齐全。</a:t>
            </a:r>
            <a:endParaRPr lang="Microsoft YaHei" altLang="Microsoft YaHei" sz="1800" dirty="0"/>
          </a:p>
        </p:txBody>
      </p:sp>
      <p:sp>
        <p:nvSpPr>
          <p:cNvPr id="1730" name="textbox 1730"/>
          <p:cNvSpPr/>
          <p:nvPr/>
        </p:nvSpPr>
        <p:spPr>
          <a:xfrm>
            <a:off x="1445765" y="550005"/>
            <a:ext cx="5245734" cy="1010919"/>
          </a:xfrm>
          <a:prstGeom prst="rect">
            <a:avLst/>
          </a:prstGeom>
        </p:spPr>
        <p:txBody>
          <a:bodyPr vert="horz" wrap="square" lIns="0" tIns="0" rIns="0" bIns="0"/>
          <a:lstStyle/>
          <a:p>
            <a:pPr algn="l" rtl="0" eaLnBrk="0">
              <a:lnSpc>
                <a:spcPct val="87417"/>
              </a:lnSpc>
              <a:tabLst/>
            </a:pPr>
            <a:endParaRPr lang="Arial" altLang="Arial" sz="100" dirty="0"/>
          </a:p>
          <a:p>
            <a:pPr marL="154939" algn="l" rtl="0" eaLnBrk="0">
              <a:lnSpc>
                <a:spcPct val="91000"/>
              </a:lnSpc>
              <a:tabLst/>
            </a:pPr>
            <a:r>
              <a:rPr sz="2400" b="1" kern="0" spc="-20" dirty="0">
                <a:solidFill>
                  <a:srgbClr val="7F7F7F">
                    <a:alpha val="100000"/>
                  </a:srgbClr>
                </a:solidFill>
                <a:latin typeface="Microsoft YaHei"/>
                <a:ea typeface="Microsoft YaHei"/>
                <a:cs typeface="Microsoft YaHei"/>
              </a:rPr>
              <a:t>民国时期的学前教育实践</a:t>
            </a:r>
            <a:endParaRPr lang="Microsoft YaHei" altLang="Microsoft YaHei" sz="2400" dirty="0"/>
          </a:p>
          <a:p>
            <a:pPr algn="l" rtl="0" eaLnBrk="0">
              <a:lnSpc>
                <a:spcPct val="104000"/>
              </a:lnSpc>
              <a:tabLst/>
            </a:pPr>
            <a:endParaRPr lang="Arial" altLang="Arial" sz="1400" dirty="0"/>
          </a:p>
          <a:p>
            <a:pPr algn="l" rtl="0" eaLnBrk="0">
              <a:lnSpc>
                <a:spcPct val="11349"/>
              </a:lnSpc>
              <a:tabLst/>
            </a:pPr>
            <a:endParaRPr lang="Arial" altLang="Arial" sz="100" dirty="0"/>
          </a:p>
          <a:p>
            <a:pPr marL="944880" algn="l" rtl="0" eaLnBrk="0">
              <a:lnSpc>
                <a:spcPct val="91000"/>
              </a:lnSpc>
              <a:tabLst>
                <a:tab pos="114490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四、几所典型幼稚园——公立幼稚园</a:t>
            </a:r>
            <a:endParaRPr lang="Microsoft YaHei" altLang="Microsoft YaHei" sz="2000" dirty="0"/>
          </a:p>
        </p:txBody>
      </p:sp>
      <p:sp>
        <p:nvSpPr>
          <p:cNvPr id="173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734" name="textbox 173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173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738" name="textbox 1738"/>
          <p:cNvSpPr/>
          <p:nvPr/>
        </p:nvSpPr>
        <p:spPr>
          <a:xfrm>
            <a:off x="1499224" y="2390103"/>
            <a:ext cx="4279900" cy="304800"/>
          </a:xfrm>
          <a:prstGeom prst="rect">
            <a:avLst/>
          </a:prstGeom>
        </p:spPr>
        <p:txBody>
          <a:bodyPr vert="horz" wrap="square" lIns="0" tIns="0" rIns="0" bIns="0"/>
          <a:lstStyle/>
          <a:p>
            <a:pPr algn="l" rtl="0" eaLnBrk="0">
              <a:lnSpc>
                <a:spcPct val="93195"/>
              </a:lnSpc>
              <a:tabLst/>
            </a:pPr>
            <a:endParaRPr lang="Arial" altLang="Arial" sz="100" dirty="0"/>
          </a:p>
          <a:p>
            <a:pPr marL="12700" algn="l" rtl="0" eaLnBrk="0">
              <a:lnSpc>
                <a:spcPct val="91000"/>
              </a:lnSpc>
              <a:tabLst/>
            </a:pPr>
            <a:r>
              <a:rPr sz="2000" kern="0" spc="-10" dirty="0">
                <a:solidFill>
                  <a:srgbClr val="FFFFFF">
                    <a:alpha val="100000"/>
                  </a:srgbClr>
                </a:solidFill>
                <a:latin typeface="Microsoft YaHei"/>
                <a:ea typeface="Microsoft YaHei"/>
                <a:cs typeface="Microsoft YaHei"/>
              </a:rPr>
              <a:t>1.南京高等师范附属小学下设的幼稚园</a:t>
            </a:r>
            <a:endParaRPr lang="Microsoft YaHei" altLang="Microsoft YaHei" sz="2000" dirty="0"/>
          </a:p>
        </p:txBody>
      </p:sp>
      <p:sp>
        <p:nvSpPr>
          <p:cNvPr id="1740" name="textbox 1740"/>
          <p:cNvSpPr/>
          <p:nvPr/>
        </p:nvSpPr>
        <p:spPr>
          <a:xfrm>
            <a:off x="7083402" y="2400112"/>
            <a:ext cx="2840989" cy="302895"/>
          </a:xfrm>
          <a:prstGeom prst="rect">
            <a:avLst/>
          </a:prstGeom>
        </p:spPr>
        <p:txBody>
          <a:bodyPr vert="horz" wrap="square" lIns="0" tIns="0" rIns="0" bIns="0"/>
          <a:lstStyle/>
          <a:p>
            <a:pPr algn="l" rtl="0" eaLnBrk="0">
              <a:lnSpc>
                <a:spcPct val="83131"/>
              </a:lnSpc>
              <a:tabLst/>
            </a:pPr>
            <a:endParaRPr lang="Arial" altLang="Arial" sz="100" dirty="0"/>
          </a:p>
          <a:p>
            <a:pPr marL="12700" algn="l" rtl="0" eaLnBrk="0">
              <a:lnSpc>
                <a:spcPct val="91000"/>
              </a:lnSpc>
              <a:tabLst/>
            </a:pPr>
            <a:r>
              <a:rPr sz="2000" kern="0" spc="-10" dirty="0">
                <a:solidFill>
                  <a:srgbClr val="FFFFFF">
                    <a:alpha val="100000"/>
                  </a:srgbClr>
                </a:solidFill>
                <a:latin typeface="Microsoft YaHei"/>
                <a:ea typeface="Microsoft YaHei"/>
                <a:cs typeface="Microsoft YaHei"/>
              </a:rPr>
              <a:t>2. 浙江大学教育系培育院</a:t>
            </a:r>
            <a:endParaRPr lang="Microsoft YaHei" altLang="Microsoft YaHei" sz="2000" dirty="0"/>
          </a:p>
        </p:txBody>
      </p:sp>
      <p:grpSp>
        <p:nvGrpSpPr>
          <p:cNvPr id="218" name="group 218"/>
          <p:cNvGrpSpPr/>
          <p:nvPr/>
        </p:nvGrpSpPr>
        <p:grpSpPr>
          <a:xfrm rot="21600000">
            <a:off x="1584025" y="181482"/>
            <a:ext cx="2424919" cy="199231"/>
            <a:chOff x="0" y="0"/>
            <a:chExt cx="2424919" cy="199231"/>
          </a:xfrm>
        </p:grpSpPr>
        <p:pic>
          <p:nvPicPr>
            <p:cNvPr id="1742" name="picture 1742"/>
            <p:cNvPicPr>
              <a:picLocks noChangeAspect="1"/>
            </p:cNvPicPr>
            <p:nvPr/>
          </p:nvPicPr>
          <p:blipFill>
            <a:blip r:embed="rId3"/>
            <a:stretch>
              <a:fillRect/>
            </a:stretch>
          </p:blipFill>
          <p:spPr>
            <a:xfrm rot="21600000">
              <a:off x="13273" y="11350"/>
              <a:ext cx="2411645" cy="187880"/>
            </a:xfrm>
            <a:prstGeom prst="rect">
              <a:avLst/>
            </a:prstGeom>
          </p:spPr>
        </p:pic>
        <p:sp>
          <p:nvSpPr>
            <p:cNvPr id="1744" name="textbox 1744"/>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74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8" name="picture 1748"/>
          <p:cNvPicPr>
            <a:picLocks noChangeAspect="1"/>
          </p:cNvPicPr>
          <p:nvPr/>
        </p:nvPicPr>
        <p:blipFill>
          <a:blip r:embed="rId2"/>
          <a:stretch>
            <a:fillRect/>
          </a:stretch>
        </p:blipFill>
        <p:spPr>
          <a:xfrm rot="21600000">
            <a:off x="0" y="0"/>
            <a:ext cx="12192000" cy="6858000"/>
          </a:xfrm>
          <a:prstGeom prst="rect">
            <a:avLst/>
          </a:prstGeom>
        </p:spPr>
      </p:pic>
      <p:sp>
        <p:nvSpPr>
          <p:cNvPr id="175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220" name="group 220"/>
          <p:cNvGrpSpPr/>
          <p:nvPr/>
        </p:nvGrpSpPr>
        <p:grpSpPr>
          <a:xfrm rot="21600000">
            <a:off x="3983735" y="1859279"/>
            <a:ext cx="3862615" cy="4620768"/>
            <a:chOff x="0" y="0"/>
            <a:chExt cx="3862615" cy="4620768"/>
          </a:xfrm>
        </p:grpSpPr>
        <p:grpSp>
          <p:nvGrpSpPr>
            <p:cNvPr id="222" name="group 222"/>
            <p:cNvGrpSpPr/>
            <p:nvPr/>
          </p:nvGrpSpPr>
          <p:grpSpPr>
            <a:xfrm rot="21600000">
              <a:off x="0" y="0"/>
              <a:ext cx="3852671" cy="4620768"/>
              <a:chOff x="0" y="0"/>
              <a:chExt cx="3852671" cy="4620768"/>
            </a:xfrm>
          </p:grpSpPr>
          <p:sp>
            <p:nvSpPr>
              <p:cNvPr id="1752" name="path"/>
              <p:cNvSpPr/>
              <p:nvPr/>
            </p:nvSpPr>
            <p:spPr>
              <a:xfrm>
                <a:off x="7620" y="1304544"/>
                <a:ext cx="3845051" cy="3316223"/>
              </a:xfrm>
              <a:custGeom>
                <a:avLst/>
                <a:gdLst/>
                <a:ahLst/>
                <a:cxnLst/>
                <a:rect l="0" t="0" r="0" b="0"/>
                <a:pathLst>
                  <a:path w="6055" h="5222">
                    <a:moveTo>
                      <a:pt x="0" y="0"/>
                    </a:moveTo>
                    <a:lnTo>
                      <a:pt x="2992" y="0"/>
                    </a:lnTo>
                    <a:lnTo>
                      <a:pt x="2992" y="5222"/>
                    </a:lnTo>
                    <a:lnTo>
                      <a:pt x="0" y="5222"/>
                    </a:lnTo>
                    <a:lnTo>
                      <a:pt x="0" y="0"/>
                    </a:lnTo>
                    <a:close/>
                  </a:path>
                  <a:path w="6055" h="5222">
                    <a:moveTo>
                      <a:pt x="3062" y="0"/>
                    </a:moveTo>
                    <a:lnTo>
                      <a:pt x="6055" y="0"/>
                    </a:lnTo>
                    <a:lnTo>
                      <a:pt x="6055" y="5222"/>
                    </a:lnTo>
                    <a:lnTo>
                      <a:pt x="3062" y="5222"/>
                    </a:lnTo>
                    <a:lnTo>
                      <a:pt x="3062"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754" name="path"/>
              <p:cNvSpPr/>
              <p:nvPr/>
            </p:nvSpPr>
            <p:spPr>
              <a:xfrm>
                <a:off x="0" y="0"/>
                <a:ext cx="3848100" cy="1296923"/>
              </a:xfrm>
              <a:custGeom>
                <a:avLst/>
                <a:gdLst/>
                <a:ahLst/>
                <a:cxnLst/>
                <a:rect l="0" t="0" r="0" b="0"/>
                <a:pathLst>
                  <a:path w="6060" h="2042">
                    <a:moveTo>
                      <a:pt x="0" y="0"/>
                    </a:moveTo>
                    <a:lnTo>
                      <a:pt x="2990" y="0"/>
                    </a:lnTo>
                    <a:lnTo>
                      <a:pt x="2990" y="2042"/>
                    </a:lnTo>
                    <a:lnTo>
                      <a:pt x="0" y="2042"/>
                    </a:lnTo>
                    <a:lnTo>
                      <a:pt x="0" y="0"/>
                    </a:lnTo>
                    <a:close/>
                  </a:path>
                  <a:path w="6060" h="2042">
                    <a:moveTo>
                      <a:pt x="3069" y="0"/>
                    </a:moveTo>
                    <a:lnTo>
                      <a:pt x="6060" y="0"/>
                    </a:lnTo>
                    <a:lnTo>
                      <a:pt x="6060" y="2042"/>
                    </a:lnTo>
                    <a:lnTo>
                      <a:pt x="3069" y="2042"/>
                    </a:lnTo>
                    <a:lnTo>
                      <a:pt x="3069"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1756" name="textbox 1756"/>
            <p:cNvSpPr/>
            <p:nvPr/>
          </p:nvSpPr>
          <p:spPr>
            <a:xfrm>
              <a:off x="117222" y="260517"/>
              <a:ext cx="1738629" cy="3747134"/>
            </a:xfrm>
            <a:prstGeom prst="rect">
              <a:avLst/>
            </a:prstGeom>
          </p:spPr>
          <p:txBody>
            <a:bodyPr vert="horz" wrap="square" lIns="0" tIns="0" rIns="0" bIns="0"/>
            <a:lstStyle/>
            <a:p>
              <a:pPr algn="l" rtl="0" eaLnBrk="0">
                <a:lnSpc>
                  <a:spcPct val="73459"/>
                </a:lnSpc>
                <a:tabLst/>
              </a:pPr>
              <a:endParaRPr lang="Arial" altLang="Arial" sz="100" dirty="0"/>
            </a:p>
            <a:p>
              <a:pPr marL="18415" algn="l" rtl="0" eaLnBrk="0">
                <a:lnSpc>
                  <a:spcPct val="83000"/>
                </a:lnSpc>
                <a:tabLst/>
              </a:pPr>
              <a:r>
                <a:rPr sz="2000" kern="0" spc="-20" dirty="0">
                  <a:solidFill>
                    <a:srgbClr val="FFFFFF">
                      <a:alpha val="100000"/>
                    </a:srgbClr>
                  </a:solidFill>
                  <a:latin typeface="Microsoft YaHei"/>
                  <a:ea typeface="Microsoft YaHei"/>
                  <a:cs typeface="Microsoft YaHei"/>
                </a:rPr>
                <a:t>3.南京鼓楼幼</a:t>
              </a:r>
              <a:endParaRPr lang="Microsoft YaHei" altLang="Microsoft YaHei" sz="2000" dirty="0"/>
            </a:p>
            <a:p>
              <a:pPr marL="488950" algn="l" rtl="0" eaLnBrk="0">
                <a:lnSpc>
                  <a:spcPct val="90000"/>
                </a:lnSpc>
                <a:spcBef>
                  <a:spcPts val="442"/>
                </a:spcBef>
                <a:tabLst/>
              </a:pPr>
              <a:r>
                <a:rPr sz="2000" kern="0" spc="-10" dirty="0">
                  <a:solidFill>
                    <a:srgbClr val="FFFFFF">
                      <a:alpha val="100000"/>
                    </a:srgbClr>
                  </a:solidFill>
                  <a:latin typeface="Microsoft YaHei"/>
                  <a:ea typeface="Microsoft YaHei"/>
                  <a:cs typeface="Microsoft YaHei"/>
                </a:rPr>
                <a:t>稚园</a:t>
              </a:r>
              <a:endParaRPr lang="Microsoft YaHei" altLang="Microsoft YaHei" sz="2000" dirty="0"/>
            </a:p>
            <a:p>
              <a:pPr algn="l" rtl="0" eaLnBrk="0">
                <a:lnSpc>
                  <a:spcPct val="105000"/>
                </a:lnSpc>
                <a:tabLst/>
              </a:pPr>
              <a:endParaRPr lang="Arial" altLang="Arial" sz="1000" dirty="0"/>
            </a:p>
            <a:p>
              <a:pPr algn="l" rtl="0" eaLnBrk="0">
                <a:lnSpc>
                  <a:spcPct val="106000"/>
                </a:lnSpc>
                <a:tabLst/>
              </a:pPr>
              <a:endParaRPr lang="Arial" altLang="Arial" sz="1000" dirty="0"/>
            </a:p>
            <a:p>
              <a:pPr algn="l" rtl="0" eaLnBrk="0">
                <a:lnSpc>
                  <a:spcPct val="106000"/>
                </a:lnSpc>
                <a:tabLst/>
              </a:pPr>
              <a:endParaRPr lang="Arial" altLang="Arial" sz="1000" dirty="0"/>
            </a:p>
            <a:p>
              <a:pPr algn="l" rtl="0" eaLnBrk="0">
                <a:lnSpc>
                  <a:spcPct val="106000"/>
                </a:lnSpc>
                <a:tabLst/>
              </a:pPr>
              <a:endParaRPr lang="Arial" altLang="Arial" sz="1000" dirty="0"/>
            </a:p>
            <a:p>
              <a:pPr marL="26669" algn="l" rtl="0" eaLnBrk="0">
                <a:lnSpc>
                  <a:spcPct val="87000"/>
                </a:lnSpc>
                <a:spcBef>
                  <a:spcPts val="456"/>
                </a:spcBef>
                <a:tabLst/>
              </a:pPr>
              <a:r>
                <a:rPr sz="1500" kern="0" spc="60" dirty="0">
                  <a:solidFill>
                    <a:srgbClr val="000000">
                      <a:alpha val="100000"/>
                    </a:srgbClr>
                  </a:solidFill>
                  <a:latin typeface="Microsoft YaHei"/>
                  <a:ea typeface="Microsoft YaHei"/>
                  <a:cs typeface="Microsoft YaHei"/>
                </a:rPr>
                <a:t>----中国第一个实</a:t>
              </a:r>
              <a:endParaRPr lang="Microsoft YaHei" altLang="Microsoft YaHei" sz="1500" dirty="0"/>
            </a:p>
            <a:p>
              <a:pPr marL="12700" algn="l" rtl="0" eaLnBrk="0">
                <a:lnSpc>
                  <a:spcPct val="139000"/>
                </a:lnSpc>
                <a:spcBef>
                  <a:spcPts val="112"/>
                </a:spcBef>
                <a:tabLst/>
              </a:pPr>
              <a:r>
                <a:rPr sz="1500" kern="0" spc="70" dirty="0">
                  <a:solidFill>
                    <a:srgbClr val="000000">
                      <a:alpha val="100000"/>
                    </a:srgbClr>
                  </a:solidFill>
                  <a:latin typeface="Microsoft YaHei"/>
                  <a:ea typeface="Microsoft YaHei"/>
                  <a:cs typeface="Microsoft YaHei"/>
                </a:rPr>
                <a:t>验幼稚园</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。陈鹤琴 </a:t>
              </a:r>
              <a:r>
                <a:rPr sz="1500" kern="0" spc="40" dirty="0">
                  <a:solidFill>
                    <a:srgbClr val="000000">
                      <a:alpha val="100000"/>
                    </a:srgbClr>
                  </a:solidFill>
                  <a:latin typeface="Microsoft YaHei"/>
                  <a:ea typeface="Microsoft YaHei"/>
                  <a:cs typeface="Microsoft YaHei"/>
                </a:rPr>
                <a:t>在</a:t>
              </a:r>
              <a:r>
                <a:rPr sz="1500" kern="0" spc="20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1923年春创办。</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我国第一个幼教实  </a:t>
              </a:r>
              <a:r>
                <a:rPr sz="1500" kern="0" spc="-70" dirty="0">
                  <a:solidFill>
                    <a:srgbClr val="000000">
                      <a:alpha val="100000"/>
                    </a:srgbClr>
                  </a:solidFill>
                  <a:latin typeface="Microsoft YaHei"/>
                  <a:ea typeface="Microsoft YaHei"/>
                  <a:cs typeface="Microsoft YaHei"/>
                </a:rPr>
                <a:t>验基地，</a:t>
              </a:r>
              <a:r>
                <a:rPr sz="1500" kern="0" spc="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卢爱林</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为指导员；甘梦丹  </a:t>
              </a:r>
              <a:r>
                <a:rPr sz="1500" kern="0" spc="70" dirty="0">
                  <a:solidFill>
                    <a:srgbClr val="000000">
                      <a:alpha val="100000"/>
                    </a:srgbClr>
                  </a:solidFill>
                  <a:latin typeface="Microsoft YaHei"/>
                  <a:ea typeface="Microsoft YaHei"/>
                  <a:cs typeface="Microsoft YaHei"/>
                </a:rPr>
                <a:t>为教师；张宗麟为  </a:t>
              </a:r>
              <a:r>
                <a:rPr sz="1500" kern="0" spc="0" dirty="0">
                  <a:solidFill>
                    <a:srgbClr val="000000">
                      <a:alpha val="100000"/>
                    </a:srgbClr>
                  </a:solidFill>
                  <a:latin typeface="Microsoft YaHei"/>
                  <a:ea typeface="Microsoft YaHei"/>
                  <a:cs typeface="Microsoft YaHei"/>
                </a:rPr>
                <a:t>研究员。</a:t>
              </a:r>
              <a:endParaRPr lang="Microsoft YaHei" altLang="Microsoft YaHei" sz="1500" dirty="0"/>
            </a:p>
          </p:txBody>
        </p:sp>
      </p:grpSp>
      <p:grpSp>
        <p:nvGrpSpPr>
          <p:cNvPr id="224" name="group 224"/>
          <p:cNvGrpSpPr/>
          <p:nvPr/>
        </p:nvGrpSpPr>
        <p:grpSpPr>
          <a:xfrm rot="21600000">
            <a:off x="9893807" y="1859279"/>
            <a:ext cx="2164079" cy="4607052"/>
            <a:chOff x="0" y="0"/>
            <a:chExt cx="2164079" cy="4607052"/>
          </a:xfrm>
        </p:grpSpPr>
        <p:grpSp>
          <p:nvGrpSpPr>
            <p:cNvPr id="226" name="group 226"/>
            <p:cNvGrpSpPr/>
            <p:nvPr/>
          </p:nvGrpSpPr>
          <p:grpSpPr>
            <a:xfrm rot="21600000">
              <a:off x="0" y="0"/>
              <a:ext cx="2164079" cy="4607052"/>
              <a:chOff x="0" y="0"/>
              <a:chExt cx="2164079" cy="4607052"/>
            </a:xfrm>
          </p:grpSpPr>
          <p:sp>
            <p:nvSpPr>
              <p:cNvPr id="1758" name="path"/>
              <p:cNvSpPr/>
              <p:nvPr/>
            </p:nvSpPr>
            <p:spPr>
              <a:xfrm>
                <a:off x="0" y="1289304"/>
                <a:ext cx="2164079" cy="3317748"/>
              </a:xfrm>
              <a:custGeom>
                <a:avLst/>
                <a:gdLst/>
                <a:ahLst/>
                <a:cxnLst/>
                <a:rect l="0" t="0" r="0" b="0"/>
                <a:pathLst>
                  <a:path w="3407" h="5224">
                    <a:moveTo>
                      <a:pt x="0" y="0"/>
                    </a:moveTo>
                    <a:lnTo>
                      <a:pt x="3407" y="0"/>
                    </a:lnTo>
                    <a:lnTo>
                      <a:pt x="3407" y="5224"/>
                    </a:lnTo>
                    <a:lnTo>
                      <a:pt x="0" y="522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760" name="path"/>
              <p:cNvSpPr/>
              <p:nvPr/>
            </p:nvSpPr>
            <p:spPr>
              <a:xfrm>
                <a:off x="0" y="0"/>
                <a:ext cx="2164079" cy="1296923"/>
              </a:xfrm>
              <a:custGeom>
                <a:avLst/>
                <a:gdLst/>
                <a:ahLst/>
                <a:cxnLst/>
                <a:rect l="0" t="0" r="0" b="0"/>
                <a:pathLst>
                  <a:path w="3407" h="2042">
                    <a:moveTo>
                      <a:pt x="0" y="0"/>
                    </a:moveTo>
                    <a:lnTo>
                      <a:pt x="3407" y="0"/>
                    </a:lnTo>
                    <a:lnTo>
                      <a:pt x="3407" y="2042"/>
                    </a:lnTo>
                    <a:lnTo>
                      <a:pt x="0" y="2042"/>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1762" name="textbox 1762"/>
            <p:cNvSpPr/>
            <p:nvPr/>
          </p:nvSpPr>
          <p:spPr>
            <a:xfrm>
              <a:off x="174201" y="261025"/>
              <a:ext cx="1847214" cy="4044315"/>
            </a:xfrm>
            <a:prstGeom prst="rect">
              <a:avLst/>
            </a:prstGeom>
          </p:spPr>
          <p:txBody>
            <a:bodyPr vert="horz" wrap="square" lIns="0" tIns="0" rIns="0" bIns="0"/>
            <a:lstStyle/>
            <a:p>
              <a:pPr algn="l" rtl="0" eaLnBrk="0">
                <a:lnSpc>
                  <a:spcPct val="73417"/>
                </a:lnSpc>
                <a:tabLst/>
              </a:pPr>
              <a:endParaRPr lang="Arial" altLang="Arial" sz="100" dirty="0"/>
            </a:p>
            <a:p>
              <a:pPr marL="219075" algn="l" rtl="0" eaLnBrk="0">
                <a:lnSpc>
                  <a:spcPct val="82000"/>
                </a:lnSpc>
                <a:tabLst/>
              </a:pPr>
              <a:r>
                <a:rPr sz="2000" kern="0" spc="-30" dirty="0">
                  <a:solidFill>
                    <a:srgbClr val="FFFFFF">
                      <a:alpha val="100000"/>
                    </a:srgbClr>
                  </a:solidFill>
                  <a:latin typeface="Microsoft YaHei"/>
                  <a:ea typeface="Microsoft YaHei"/>
                  <a:cs typeface="Microsoft YaHei"/>
                </a:rPr>
                <a:t>6.上海劳</a:t>
              </a:r>
              <a:endParaRPr lang="Microsoft YaHei" altLang="Microsoft YaHei" sz="2000" dirty="0"/>
            </a:p>
            <a:p>
              <a:pPr marL="190500" algn="l" rtl="0" eaLnBrk="0">
                <a:lnSpc>
                  <a:spcPct val="90000"/>
                </a:lnSpc>
                <a:spcBef>
                  <a:spcPts val="462"/>
                </a:spcBef>
                <a:tabLst/>
              </a:pPr>
              <a:r>
                <a:rPr sz="2000" kern="0" spc="-20" dirty="0">
                  <a:solidFill>
                    <a:srgbClr val="FFFFFF">
                      <a:alpha val="100000"/>
                    </a:srgbClr>
                  </a:solidFill>
                  <a:latin typeface="Microsoft YaHei"/>
                  <a:ea typeface="Microsoft YaHei"/>
                  <a:cs typeface="Microsoft YaHei"/>
                </a:rPr>
                <a:t>工幼儿园</a:t>
              </a:r>
              <a:endParaRPr lang="Microsoft YaHei" altLang="Microsoft YaHei" sz="2000" dirty="0"/>
            </a:p>
            <a:p>
              <a:pPr algn="l" rtl="0" eaLnBrk="0">
                <a:lnSpc>
                  <a:spcPct val="105000"/>
                </a:lnSpc>
                <a:tabLst/>
              </a:pPr>
              <a:endParaRPr lang="Arial" altLang="Arial" sz="1000" dirty="0"/>
            </a:p>
            <a:p>
              <a:pPr algn="l" rtl="0" eaLnBrk="0">
                <a:lnSpc>
                  <a:spcPct val="105000"/>
                </a:lnSpc>
                <a:tabLst/>
              </a:pPr>
              <a:endParaRPr lang="Arial" altLang="Arial" sz="1000" dirty="0"/>
            </a:p>
            <a:p>
              <a:pPr algn="l" rtl="0" eaLnBrk="0">
                <a:lnSpc>
                  <a:spcPct val="105000"/>
                </a:lnSpc>
                <a:tabLst/>
              </a:pPr>
              <a:endParaRPr lang="Arial" altLang="Arial" sz="1000" dirty="0"/>
            </a:p>
            <a:p>
              <a:pPr algn="l" rtl="0" eaLnBrk="0">
                <a:lnSpc>
                  <a:spcPct val="106000"/>
                </a:lnSpc>
                <a:tabLst/>
              </a:pPr>
              <a:endParaRPr lang="Arial" altLang="Arial" sz="1000" dirty="0"/>
            </a:p>
            <a:p>
              <a:pPr marL="25400" algn="l" rtl="0" eaLnBrk="0">
                <a:lnSpc>
                  <a:spcPct val="88000"/>
                </a:lnSpc>
                <a:spcBef>
                  <a:spcPts val="460"/>
                </a:spcBef>
                <a:tabLst/>
              </a:pPr>
              <a:r>
                <a:rPr sz="1500" kern="0" spc="50" dirty="0">
                  <a:solidFill>
                    <a:srgbClr val="000000">
                      <a:alpha val="100000"/>
                    </a:srgbClr>
                  </a:solidFill>
                  <a:latin typeface="Microsoft YaHei"/>
                  <a:ea typeface="Microsoft YaHei"/>
                  <a:cs typeface="Microsoft YaHei"/>
                </a:rPr>
                <a:t>----1934年，在 陶</a:t>
              </a:r>
              <a:endParaRPr lang="Microsoft YaHei" altLang="Microsoft YaHei" sz="1500" dirty="0"/>
            </a:p>
            <a:p>
              <a:pPr marL="12700" algn="l" rtl="0" eaLnBrk="0">
                <a:lnSpc>
                  <a:spcPct val="140000"/>
                </a:lnSpc>
                <a:spcBef>
                  <a:spcPts val="13"/>
                </a:spcBef>
                <a:tabLst/>
              </a:pPr>
              <a:r>
                <a:rPr sz="1500" kern="0" spc="90" dirty="0">
                  <a:solidFill>
                    <a:srgbClr val="000000">
                      <a:alpha val="100000"/>
                    </a:srgbClr>
                  </a:solidFill>
                  <a:latin typeface="Microsoft YaHei"/>
                  <a:ea typeface="Microsoft YaHei"/>
                  <a:cs typeface="Microsoft YaHei"/>
                </a:rPr>
                <a:t>行知的领导下，由其</a:t>
              </a:r>
              <a:r>
                <a:rPr sz="1500" kern="0" spc="1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学生孙铭勋等人 创   </a:t>
              </a:r>
              <a:r>
                <a:rPr sz="1500" kern="0" spc="90" dirty="0">
                  <a:solidFill>
                    <a:srgbClr val="000000">
                      <a:alpha val="100000"/>
                    </a:srgbClr>
                  </a:solidFill>
                  <a:latin typeface="Microsoft YaHei"/>
                  <a:ea typeface="Microsoft YaHei"/>
                  <a:cs typeface="Microsoft YaHei"/>
                </a:rPr>
                <a:t>办于沪西女工区。其</a:t>
              </a:r>
              <a:r>
                <a:rPr sz="1500" kern="0" spc="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宗旨为女工服务，向</a:t>
              </a:r>
              <a:r>
                <a:rPr sz="1500" kern="0" spc="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劳工的儿童（自断乳</a:t>
              </a:r>
              <a:r>
                <a:rPr sz="1500" kern="0" spc="1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到8岁）实施教育，</a:t>
              </a:r>
              <a:endParaRPr lang="Microsoft YaHei" altLang="Microsoft YaHei" sz="1500" dirty="0"/>
            </a:p>
            <a:p>
              <a:pPr marL="12700" algn="l" rtl="0" eaLnBrk="0">
                <a:lnSpc>
                  <a:spcPct val="88000"/>
                </a:lnSpc>
                <a:spcBef>
                  <a:spcPts val="757"/>
                </a:spcBef>
                <a:tabLst/>
              </a:pPr>
              <a:r>
                <a:rPr sz="1500" kern="0" spc="90" dirty="0">
                  <a:solidFill>
                    <a:srgbClr val="000000">
                      <a:alpha val="100000"/>
                    </a:srgbClr>
                  </a:solidFill>
                  <a:latin typeface="Microsoft YaHei"/>
                  <a:ea typeface="Microsoft YaHei"/>
                  <a:cs typeface="Microsoft YaHei"/>
                </a:rPr>
                <a:t>教育重点是卫生健康</a:t>
              </a:r>
              <a:endParaRPr lang="Microsoft YaHei" altLang="Microsoft YaHei" sz="1500" dirty="0"/>
            </a:p>
            <a:p>
              <a:pPr marL="12700" algn="l" rtl="0" eaLnBrk="0">
                <a:lnSpc>
                  <a:spcPts val="2496"/>
                </a:lnSpc>
                <a:tabLst/>
              </a:pPr>
              <a:r>
                <a:rPr sz="1500" kern="0" spc="-30" dirty="0">
                  <a:solidFill>
                    <a:srgbClr val="000000">
                      <a:alpha val="100000"/>
                    </a:srgbClr>
                  </a:solidFill>
                  <a:latin typeface="Microsoft YaHei"/>
                  <a:ea typeface="Microsoft YaHei"/>
                  <a:cs typeface="Microsoft YaHei"/>
                </a:rPr>
                <a:t>教育，经费靠募捐。</a:t>
              </a:r>
              <a:endParaRPr lang="Microsoft YaHei" altLang="Microsoft YaHei" sz="1500" dirty="0"/>
            </a:p>
          </p:txBody>
        </p:sp>
      </p:grpSp>
      <p:grpSp>
        <p:nvGrpSpPr>
          <p:cNvPr id="228" name="group 228"/>
          <p:cNvGrpSpPr/>
          <p:nvPr/>
        </p:nvGrpSpPr>
        <p:grpSpPr>
          <a:xfrm rot="21600000">
            <a:off x="48767" y="1859279"/>
            <a:ext cx="1900427" cy="4614672"/>
            <a:chOff x="0" y="0"/>
            <a:chExt cx="1900427" cy="4614672"/>
          </a:xfrm>
        </p:grpSpPr>
        <p:sp>
          <p:nvSpPr>
            <p:cNvPr id="1764" name="path"/>
            <p:cNvSpPr/>
            <p:nvPr/>
          </p:nvSpPr>
          <p:spPr>
            <a:xfrm>
              <a:off x="0" y="1296924"/>
              <a:ext cx="1900427" cy="3317748"/>
            </a:xfrm>
            <a:custGeom>
              <a:avLst/>
              <a:gdLst/>
              <a:ahLst/>
              <a:cxnLst/>
              <a:rect l="0" t="0" r="0" b="0"/>
              <a:pathLst>
                <a:path w="2992" h="5224">
                  <a:moveTo>
                    <a:pt x="0" y="0"/>
                  </a:moveTo>
                  <a:lnTo>
                    <a:pt x="2992" y="0"/>
                  </a:lnTo>
                  <a:lnTo>
                    <a:pt x="2992" y="5224"/>
                  </a:lnTo>
                  <a:lnTo>
                    <a:pt x="0" y="522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766" name="path"/>
            <p:cNvSpPr/>
            <p:nvPr/>
          </p:nvSpPr>
          <p:spPr>
            <a:xfrm>
              <a:off x="0" y="0"/>
              <a:ext cx="1900427" cy="1296923"/>
            </a:xfrm>
            <a:custGeom>
              <a:avLst/>
              <a:gdLst/>
              <a:ahLst/>
              <a:cxnLst/>
              <a:rect l="0" t="0" r="0" b="0"/>
              <a:pathLst>
                <a:path w="2992" h="2042">
                  <a:moveTo>
                    <a:pt x="0" y="0"/>
                  </a:moveTo>
                  <a:lnTo>
                    <a:pt x="2992" y="0"/>
                  </a:lnTo>
                  <a:lnTo>
                    <a:pt x="2992" y="2042"/>
                  </a:lnTo>
                  <a:lnTo>
                    <a:pt x="0" y="2042"/>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grpSp>
        <p:nvGrpSpPr>
          <p:cNvPr id="230" name="group 230"/>
          <p:cNvGrpSpPr/>
          <p:nvPr/>
        </p:nvGrpSpPr>
        <p:grpSpPr>
          <a:xfrm rot="21600000">
            <a:off x="2017776" y="1859279"/>
            <a:ext cx="1898904" cy="4614672"/>
            <a:chOff x="0" y="0"/>
            <a:chExt cx="1898904" cy="4614672"/>
          </a:xfrm>
        </p:grpSpPr>
        <p:grpSp>
          <p:nvGrpSpPr>
            <p:cNvPr id="232" name="group 232"/>
            <p:cNvGrpSpPr/>
            <p:nvPr/>
          </p:nvGrpSpPr>
          <p:grpSpPr>
            <a:xfrm rot="21600000">
              <a:off x="0" y="0"/>
              <a:ext cx="1898904" cy="4614672"/>
              <a:chOff x="0" y="0"/>
              <a:chExt cx="1898904" cy="4614672"/>
            </a:xfrm>
          </p:grpSpPr>
          <p:sp>
            <p:nvSpPr>
              <p:cNvPr id="1768" name="path"/>
              <p:cNvSpPr/>
              <p:nvPr/>
            </p:nvSpPr>
            <p:spPr>
              <a:xfrm>
                <a:off x="0" y="1296924"/>
                <a:ext cx="1898904" cy="3317748"/>
              </a:xfrm>
              <a:custGeom>
                <a:avLst/>
                <a:gdLst/>
                <a:ahLst/>
                <a:cxnLst/>
                <a:rect l="0" t="0" r="0" b="0"/>
                <a:pathLst>
                  <a:path w="2990" h="5224">
                    <a:moveTo>
                      <a:pt x="0" y="0"/>
                    </a:moveTo>
                    <a:lnTo>
                      <a:pt x="2990" y="0"/>
                    </a:lnTo>
                    <a:lnTo>
                      <a:pt x="2990" y="5224"/>
                    </a:lnTo>
                    <a:lnTo>
                      <a:pt x="0" y="522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770" name="path"/>
              <p:cNvSpPr/>
              <p:nvPr/>
            </p:nvSpPr>
            <p:spPr>
              <a:xfrm>
                <a:off x="0" y="0"/>
                <a:ext cx="1898904" cy="1296923"/>
              </a:xfrm>
              <a:custGeom>
                <a:avLst/>
                <a:gdLst/>
                <a:ahLst/>
                <a:cxnLst/>
                <a:rect l="0" t="0" r="0" b="0"/>
                <a:pathLst>
                  <a:path w="2990" h="2042">
                    <a:moveTo>
                      <a:pt x="0" y="0"/>
                    </a:moveTo>
                    <a:lnTo>
                      <a:pt x="2990" y="0"/>
                    </a:lnTo>
                    <a:lnTo>
                      <a:pt x="2990" y="2042"/>
                    </a:lnTo>
                    <a:lnTo>
                      <a:pt x="0" y="2042"/>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1772" name="textbox 1772"/>
            <p:cNvSpPr/>
            <p:nvPr/>
          </p:nvSpPr>
          <p:spPr>
            <a:xfrm>
              <a:off x="81396" y="260517"/>
              <a:ext cx="1697354" cy="3513454"/>
            </a:xfrm>
            <a:prstGeom prst="rect">
              <a:avLst/>
            </a:prstGeom>
          </p:spPr>
          <p:txBody>
            <a:bodyPr vert="horz" wrap="square" lIns="0" tIns="0" rIns="0" bIns="0"/>
            <a:lstStyle/>
            <a:p>
              <a:pPr algn="l" rtl="0" eaLnBrk="0">
                <a:lnSpc>
                  <a:spcPct val="86735"/>
                </a:lnSpc>
                <a:tabLst/>
              </a:pPr>
              <a:endParaRPr lang="Arial" altLang="Arial" sz="100" dirty="0"/>
            </a:p>
            <a:p>
              <a:pPr marL="219709" algn="l" rtl="0" eaLnBrk="0">
                <a:lnSpc>
                  <a:spcPct val="81000"/>
                </a:lnSpc>
                <a:tabLst/>
              </a:pPr>
              <a:r>
                <a:rPr sz="2000" kern="0" spc="-30" dirty="0">
                  <a:solidFill>
                    <a:srgbClr val="FFFFFF">
                      <a:alpha val="100000"/>
                    </a:srgbClr>
                  </a:solidFill>
                  <a:latin typeface="Microsoft YaHei"/>
                  <a:ea typeface="Microsoft YaHei"/>
                  <a:cs typeface="Microsoft YaHei"/>
                </a:rPr>
                <a:t>2.北京香</a:t>
              </a:r>
              <a:endParaRPr lang="Microsoft YaHei" altLang="Microsoft YaHei" sz="2000" dirty="0"/>
            </a:p>
            <a:p>
              <a:pPr marL="207645" algn="l" rtl="0" eaLnBrk="0">
                <a:lnSpc>
                  <a:spcPct val="91000"/>
                </a:lnSpc>
                <a:spcBef>
                  <a:spcPts val="450"/>
                </a:spcBef>
                <a:tabLst/>
              </a:pPr>
              <a:r>
                <a:rPr sz="2000" kern="0" spc="-40" dirty="0">
                  <a:solidFill>
                    <a:srgbClr val="FFFFFF">
                      <a:alpha val="100000"/>
                    </a:srgbClr>
                  </a:solidFill>
                  <a:latin typeface="Microsoft YaHei"/>
                  <a:ea typeface="Microsoft YaHei"/>
                  <a:cs typeface="Microsoft YaHei"/>
                </a:rPr>
                <a:t>山慈幼院</a:t>
              </a:r>
              <a:endParaRPr lang="Microsoft YaHei" altLang="Microsoft YaHei" sz="2000" dirty="0"/>
            </a:p>
            <a:p>
              <a:pPr algn="l" rtl="0" eaLnBrk="0">
                <a:lnSpc>
                  <a:spcPct val="119000"/>
                </a:lnSpc>
                <a:tabLst/>
              </a:pPr>
              <a:endParaRPr lang="Arial" altLang="Arial" sz="1000" dirty="0"/>
            </a:p>
            <a:p>
              <a:pPr algn="l" rtl="0" eaLnBrk="0">
                <a:lnSpc>
                  <a:spcPct val="119000"/>
                </a:lnSpc>
                <a:tabLst/>
              </a:pPr>
              <a:endParaRPr lang="Arial" altLang="Arial" sz="1000" dirty="0"/>
            </a:p>
            <a:p>
              <a:pPr algn="l" rtl="0" eaLnBrk="0">
                <a:lnSpc>
                  <a:spcPct val="119000"/>
                </a:lnSpc>
                <a:tabLst/>
              </a:pPr>
              <a:endParaRPr lang="Arial" altLang="Arial" sz="1000" dirty="0"/>
            </a:p>
            <a:p>
              <a:pPr algn="l" rtl="0" eaLnBrk="0">
                <a:lnSpc>
                  <a:spcPct val="119000"/>
                </a:lnSpc>
                <a:tabLst/>
              </a:pPr>
              <a:endParaRPr lang="Arial" altLang="Arial" sz="1000" dirty="0"/>
            </a:p>
            <a:p>
              <a:pPr marL="24765" algn="l" rtl="0" eaLnBrk="0">
                <a:lnSpc>
                  <a:spcPct val="88000"/>
                </a:lnSpc>
                <a:spcBef>
                  <a:spcPts val="461"/>
                </a:spcBef>
                <a:tabLst/>
              </a:pPr>
              <a:r>
                <a:rPr sz="1500" kern="0" spc="50" dirty="0">
                  <a:solidFill>
                    <a:srgbClr val="000000">
                      <a:alpha val="100000"/>
                    </a:srgbClr>
                  </a:solidFill>
                  <a:latin typeface="Microsoft YaHei"/>
                  <a:ea typeface="Microsoft YaHei"/>
                  <a:cs typeface="Microsoft YaHei"/>
                </a:rPr>
                <a:t>----1919年10月正</a:t>
              </a:r>
              <a:endParaRPr lang="Microsoft YaHei" altLang="Microsoft YaHei" sz="1500" dirty="0"/>
            </a:p>
            <a:p>
              <a:pPr marL="12700" algn="l" rtl="0" eaLnBrk="0">
                <a:lnSpc>
                  <a:spcPct val="140000"/>
                </a:lnSpc>
                <a:spcBef>
                  <a:spcPts val="7"/>
                </a:spcBef>
                <a:tabLst/>
              </a:pPr>
              <a:r>
                <a:rPr sz="1500" kern="0" spc="90" dirty="0">
                  <a:solidFill>
                    <a:srgbClr val="000000">
                      <a:alpha val="100000"/>
                    </a:srgbClr>
                  </a:solidFill>
                  <a:latin typeface="Microsoft YaHei"/>
                  <a:ea typeface="Microsoft YaHei"/>
                  <a:cs typeface="Microsoft YaHei"/>
                </a:rPr>
                <a:t>式成立，主办者为</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熊希龄，目的在于</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济贫托孤，属于慈</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善性质，采用欧美</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式的教育内容和方</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法。</a:t>
              </a:r>
              <a:endParaRPr lang="Microsoft YaHei" altLang="Microsoft YaHei" sz="1500" dirty="0"/>
            </a:p>
          </p:txBody>
        </p:sp>
      </p:grpSp>
      <p:grpSp>
        <p:nvGrpSpPr>
          <p:cNvPr id="234" name="group 234"/>
          <p:cNvGrpSpPr/>
          <p:nvPr/>
        </p:nvGrpSpPr>
        <p:grpSpPr>
          <a:xfrm rot="21600000">
            <a:off x="7885176" y="1866900"/>
            <a:ext cx="1898904" cy="4607052"/>
            <a:chOff x="0" y="0"/>
            <a:chExt cx="1898904" cy="4607052"/>
          </a:xfrm>
        </p:grpSpPr>
        <p:grpSp>
          <p:nvGrpSpPr>
            <p:cNvPr id="236" name="group 236"/>
            <p:cNvGrpSpPr/>
            <p:nvPr/>
          </p:nvGrpSpPr>
          <p:grpSpPr>
            <a:xfrm rot="21600000">
              <a:off x="0" y="0"/>
              <a:ext cx="1898904" cy="4607052"/>
              <a:chOff x="0" y="0"/>
              <a:chExt cx="1898904" cy="4607052"/>
            </a:xfrm>
          </p:grpSpPr>
          <p:sp>
            <p:nvSpPr>
              <p:cNvPr id="1774" name="path"/>
              <p:cNvSpPr/>
              <p:nvPr/>
            </p:nvSpPr>
            <p:spPr>
              <a:xfrm>
                <a:off x="0" y="1289304"/>
                <a:ext cx="1898904" cy="3317748"/>
              </a:xfrm>
              <a:custGeom>
                <a:avLst/>
                <a:gdLst/>
                <a:ahLst/>
                <a:cxnLst/>
                <a:rect l="0" t="0" r="0" b="0"/>
                <a:pathLst>
                  <a:path w="2990" h="5224">
                    <a:moveTo>
                      <a:pt x="0" y="0"/>
                    </a:moveTo>
                    <a:lnTo>
                      <a:pt x="2990" y="0"/>
                    </a:lnTo>
                    <a:lnTo>
                      <a:pt x="2990" y="5224"/>
                    </a:lnTo>
                    <a:lnTo>
                      <a:pt x="0" y="522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776" name="path"/>
              <p:cNvSpPr/>
              <p:nvPr/>
            </p:nvSpPr>
            <p:spPr>
              <a:xfrm>
                <a:off x="0" y="0"/>
                <a:ext cx="1898904" cy="1296923"/>
              </a:xfrm>
              <a:custGeom>
                <a:avLst/>
                <a:gdLst/>
                <a:ahLst/>
                <a:cxnLst/>
                <a:rect l="0" t="0" r="0" b="0"/>
                <a:pathLst>
                  <a:path w="2990" h="2042">
                    <a:moveTo>
                      <a:pt x="0" y="0"/>
                    </a:moveTo>
                    <a:lnTo>
                      <a:pt x="2990" y="0"/>
                    </a:lnTo>
                    <a:lnTo>
                      <a:pt x="2990" y="2042"/>
                    </a:lnTo>
                    <a:lnTo>
                      <a:pt x="0" y="2042"/>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grpSp>
        <p:sp>
          <p:nvSpPr>
            <p:cNvPr id="1778" name="textbox 1778"/>
            <p:cNvSpPr/>
            <p:nvPr/>
          </p:nvSpPr>
          <p:spPr>
            <a:xfrm>
              <a:off x="172243" y="260332"/>
              <a:ext cx="1645920" cy="3746500"/>
            </a:xfrm>
            <a:prstGeom prst="rect">
              <a:avLst/>
            </a:prstGeom>
          </p:spPr>
          <p:txBody>
            <a:bodyPr vert="horz" wrap="square" lIns="0" tIns="0" rIns="0" bIns="0"/>
            <a:lstStyle/>
            <a:p>
              <a:pPr algn="l" rtl="0" eaLnBrk="0">
                <a:lnSpc>
                  <a:spcPct val="91746"/>
                </a:lnSpc>
                <a:tabLst/>
              </a:pPr>
              <a:endParaRPr lang="Arial" altLang="Arial" sz="100" dirty="0"/>
            </a:p>
            <a:p>
              <a:pPr marL="227329" algn="l" rtl="0" eaLnBrk="0">
                <a:lnSpc>
                  <a:spcPct val="81000"/>
                </a:lnSpc>
                <a:tabLst/>
              </a:pPr>
              <a:r>
                <a:rPr sz="2000" kern="0" spc="-40" dirty="0">
                  <a:solidFill>
                    <a:srgbClr val="FFFFFF">
                      <a:alpha val="100000"/>
                    </a:srgbClr>
                  </a:solidFill>
                  <a:latin typeface="Microsoft YaHei"/>
                  <a:ea typeface="Microsoft YaHei"/>
                  <a:cs typeface="Microsoft YaHei"/>
                </a:rPr>
                <a:t>5.上海大</a:t>
              </a:r>
              <a:endParaRPr lang="Microsoft YaHei" altLang="Microsoft YaHei" sz="2000" dirty="0"/>
            </a:p>
            <a:p>
              <a:pPr marL="205104" algn="l" rtl="0" eaLnBrk="0">
                <a:lnSpc>
                  <a:spcPct val="91000"/>
                </a:lnSpc>
                <a:spcBef>
                  <a:spcPts val="440"/>
                </a:spcBef>
                <a:tabLst/>
              </a:pPr>
              <a:r>
                <a:rPr sz="2000" kern="0" spc="-40" dirty="0">
                  <a:solidFill>
                    <a:srgbClr val="FFFFFF">
                      <a:alpha val="100000"/>
                    </a:srgbClr>
                  </a:solidFill>
                  <a:latin typeface="Microsoft YaHei"/>
                  <a:ea typeface="Microsoft YaHei"/>
                  <a:cs typeface="Microsoft YaHei"/>
                </a:rPr>
                <a:t>同幼稚院</a:t>
              </a:r>
              <a:endParaRPr lang="Microsoft YaHei" altLang="Microsoft YaHei" sz="2000" dirty="0"/>
            </a:p>
            <a:p>
              <a:pPr algn="l" rtl="0" eaLnBrk="0">
                <a:lnSpc>
                  <a:spcPct val="105000"/>
                </a:lnSpc>
                <a:tabLst/>
              </a:pPr>
              <a:endParaRPr lang="Arial" altLang="Arial" sz="1000" dirty="0"/>
            </a:p>
            <a:p>
              <a:pPr algn="l" rtl="0" eaLnBrk="0">
                <a:lnSpc>
                  <a:spcPct val="105000"/>
                </a:lnSpc>
                <a:tabLst/>
              </a:pPr>
              <a:endParaRPr lang="Arial" altLang="Arial" sz="1000" dirty="0"/>
            </a:p>
            <a:p>
              <a:pPr algn="l" rtl="0" eaLnBrk="0">
                <a:lnSpc>
                  <a:spcPct val="105000"/>
                </a:lnSpc>
                <a:tabLst/>
              </a:pPr>
              <a:endParaRPr lang="Arial" altLang="Arial" sz="1000" dirty="0"/>
            </a:p>
            <a:p>
              <a:pPr algn="l" rtl="0" eaLnBrk="0">
                <a:lnSpc>
                  <a:spcPct val="106000"/>
                </a:lnSpc>
                <a:tabLst/>
              </a:pPr>
              <a:endParaRPr lang="Arial" altLang="Arial" sz="1000" dirty="0"/>
            </a:p>
            <a:p>
              <a:pPr marL="26034" algn="l" rtl="0" eaLnBrk="0">
                <a:lnSpc>
                  <a:spcPct val="88000"/>
                </a:lnSpc>
                <a:spcBef>
                  <a:spcPts val="461"/>
                </a:spcBef>
                <a:tabLst/>
              </a:pPr>
              <a:r>
                <a:rPr sz="1500" kern="0" spc="50" dirty="0">
                  <a:solidFill>
                    <a:srgbClr val="000000">
                      <a:alpha val="100000"/>
                    </a:srgbClr>
                  </a:solidFill>
                  <a:latin typeface="Microsoft YaHei"/>
                  <a:ea typeface="Microsoft YaHei"/>
                  <a:cs typeface="Microsoft YaHei"/>
                </a:rPr>
                <a:t>----1930年3月由</a:t>
              </a:r>
              <a:endParaRPr lang="Microsoft YaHei" altLang="Microsoft YaHei" sz="1500" dirty="0"/>
            </a:p>
            <a:p>
              <a:pPr marL="12700" indent="14604" algn="l" rtl="0" eaLnBrk="0">
                <a:lnSpc>
                  <a:spcPct val="139000"/>
                </a:lnSpc>
                <a:spcBef>
                  <a:spcPts val="110"/>
                </a:spcBef>
                <a:tabLst/>
              </a:pPr>
              <a:r>
                <a:rPr sz="1500" kern="0" spc="70" dirty="0">
                  <a:solidFill>
                    <a:srgbClr val="000000">
                      <a:alpha val="100000"/>
                    </a:srgbClr>
                  </a:solidFill>
                  <a:latin typeface="Microsoft YaHei"/>
                  <a:ea typeface="Microsoft YaHei"/>
                  <a:cs typeface="Microsoft YaHei"/>
                </a:rPr>
                <a:t>中国共产党地下组</a:t>
              </a:r>
              <a:r>
                <a:rPr sz="1500" kern="0" spc="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织领导的中国互济</a:t>
              </a:r>
              <a:r>
                <a:rPr sz="1500" kern="0" spc="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会（原名中国济难</a:t>
              </a:r>
              <a:r>
                <a:rPr sz="1500" kern="0" spc="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会）创办，专门收</a:t>
              </a:r>
              <a:r>
                <a:rPr sz="1500" kern="0" spc="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容和抚育革命同志</a:t>
              </a:r>
              <a:r>
                <a:rPr sz="1500" kern="0" spc="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的子女，负责人为</a:t>
              </a:r>
              <a:r>
                <a:rPr sz="1500" kern="0" spc="20" dirty="0">
                  <a:solidFill>
                    <a:srgbClr val="000000">
                      <a:alpha val="100000"/>
                    </a:srgbClr>
                  </a:solidFill>
                  <a:latin typeface="Microsoft YaHei"/>
                  <a:ea typeface="Microsoft YaHei"/>
                  <a:cs typeface="Microsoft YaHei"/>
                </a:rPr>
                <a:t> </a:t>
              </a:r>
              <a:r>
                <a:rPr sz="1500" kern="0" spc="0" dirty="0">
                  <a:solidFill>
                    <a:srgbClr val="000000">
                      <a:alpha val="100000"/>
                    </a:srgbClr>
                  </a:solidFill>
                  <a:latin typeface="Microsoft YaHei"/>
                  <a:ea typeface="Microsoft YaHei"/>
                  <a:cs typeface="Microsoft YaHei"/>
                </a:rPr>
                <a:t>董健吾。</a:t>
              </a:r>
              <a:endParaRPr lang="Microsoft YaHei" altLang="Microsoft YaHei" sz="1500" dirty="0"/>
            </a:p>
          </p:txBody>
        </p:sp>
      </p:grpSp>
      <p:sp>
        <p:nvSpPr>
          <p:cNvPr id="1780" name="textbox 1780"/>
          <p:cNvSpPr/>
          <p:nvPr/>
        </p:nvSpPr>
        <p:spPr>
          <a:xfrm>
            <a:off x="1445765" y="550005"/>
            <a:ext cx="5245734" cy="1010919"/>
          </a:xfrm>
          <a:prstGeom prst="rect">
            <a:avLst/>
          </a:prstGeom>
        </p:spPr>
        <p:txBody>
          <a:bodyPr vert="horz" wrap="square" lIns="0" tIns="0" rIns="0" bIns="0"/>
          <a:lstStyle/>
          <a:p>
            <a:pPr algn="l" rtl="0" eaLnBrk="0">
              <a:lnSpc>
                <a:spcPct val="87417"/>
              </a:lnSpc>
              <a:tabLst/>
            </a:pPr>
            <a:endParaRPr lang="Arial" altLang="Arial" sz="100" dirty="0"/>
          </a:p>
          <a:p>
            <a:pPr marL="154939" algn="l" rtl="0" eaLnBrk="0">
              <a:lnSpc>
                <a:spcPct val="91000"/>
              </a:lnSpc>
              <a:tabLst/>
            </a:pPr>
            <a:r>
              <a:rPr sz="2400" b="1" kern="0" spc="-20" dirty="0">
                <a:solidFill>
                  <a:srgbClr val="7F7F7F">
                    <a:alpha val="100000"/>
                  </a:srgbClr>
                </a:solidFill>
                <a:latin typeface="Microsoft YaHei"/>
                <a:ea typeface="Microsoft YaHei"/>
                <a:cs typeface="Microsoft YaHei"/>
              </a:rPr>
              <a:t>民国时期的学前教育实践</a:t>
            </a:r>
            <a:endParaRPr lang="Microsoft YaHei" altLang="Microsoft YaHei" sz="2400" dirty="0"/>
          </a:p>
          <a:p>
            <a:pPr algn="l" rtl="0" eaLnBrk="0">
              <a:lnSpc>
                <a:spcPct val="104000"/>
              </a:lnSpc>
              <a:tabLst/>
            </a:pPr>
            <a:endParaRPr lang="Arial" altLang="Arial" sz="1400" dirty="0"/>
          </a:p>
          <a:p>
            <a:pPr algn="l" rtl="0" eaLnBrk="0">
              <a:lnSpc>
                <a:spcPct val="11349"/>
              </a:lnSpc>
              <a:tabLst/>
            </a:pPr>
            <a:endParaRPr lang="Arial" altLang="Arial" sz="100" dirty="0"/>
          </a:p>
          <a:p>
            <a:pPr marL="944880" algn="l" rtl="0" eaLnBrk="0">
              <a:lnSpc>
                <a:spcPct val="91000"/>
              </a:lnSpc>
              <a:tabLst>
                <a:tab pos="114490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四、几所典型幼稚园——公立幼稚园</a:t>
            </a:r>
            <a:endParaRPr lang="Microsoft YaHei" altLang="Microsoft YaHei" sz="2000" dirty="0"/>
          </a:p>
        </p:txBody>
      </p:sp>
      <p:sp>
        <p:nvSpPr>
          <p:cNvPr id="178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784" name="textbox 1784"/>
          <p:cNvSpPr/>
          <p:nvPr/>
        </p:nvSpPr>
        <p:spPr>
          <a:xfrm>
            <a:off x="6052274" y="3401671"/>
            <a:ext cx="1807210" cy="2148204"/>
          </a:xfrm>
          <a:prstGeom prst="rect">
            <a:avLst/>
          </a:prstGeom>
        </p:spPr>
        <p:txBody>
          <a:bodyPr vert="horz" wrap="square" lIns="0" tIns="0" rIns="0" bIns="0"/>
          <a:lstStyle/>
          <a:p>
            <a:pPr algn="l" rtl="0" eaLnBrk="0">
              <a:lnSpc>
                <a:spcPct val="80167"/>
              </a:lnSpc>
              <a:tabLst/>
            </a:pPr>
            <a:endParaRPr lang="Arial" altLang="Arial" sz="100" dirty="0"/>
          </a:p>
          <a:p>
            <a:pPr marL="24765" algn="l" rtl="0" eaLnBrk="0">
              <a:lnSpc>
                <a:spcPct val="88000"/>
              </a:lnSpc>
              <a:tabLst/>
            </a:pPr>
            <a:r>
              <a:rPr sz="1500" kern="0" spc="60" dirty="0">
                <a:solidFill>
                  <a:srgbClr val="000000">
                    <a:alpha val="100000"/>
                  </a:srgbClr>
                </a:solidFill>
                <a:latin typeface="Microsoft YaHei"/>
                <a:ea typeface="Microsoft YaHei"/>
                <a:cs typeface="Microsoft YaHei"/>
              </a:rPr>
              <a:t>----中国第一个乡</a:t>
            </a:r>
            <a:endParaRPr lang="Microsoft YaHei" altLang="Microsoft YaHei" sz="1500" dirty="0"/>
          </a:p>
          <a:p>
            <a:pPr marL="12700" algn="l" rtl="0" eaLnBrk="0">
              <a:lnSpc>
                <a:spcPct val="140000"/>
              </a:lnSpc>
              <a:spcBef>
                <a:spcPts val="16"/>
              </a:spcBef>
              <a:tabLst/>
            </a:pPr>
            <a:r>
              <a:rPr sz="1500" kern="0" spc="70" dirty="0">
                <a:solidFill>
                  <a:srgbClr val="000000">
                    <a:alpha val="100000"/>
                  </a:srgbClr>
                </a:solidFill>
                <a:latin typeface="Microsoft YaHei"/>
                <a:ea typeface="Microsoft YaHei"/>
                <a:cs typeface="Microsoft YaHei"/>
              </a:rPr>
              <a:t>村幼稚园   陶行知</a:t>
            </a:r>
            <a:r>
              <a:rPr sz="1500" kern="0" spc="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于1927年11月创   </a:t>
            </a:r>
            <a:r>
              <a:rPr sz="1500" kern="0" spc="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办。办园宗旨：建</a:t>
            </a:r>
            <a:r>
              <a:rPr sz="1500" kern="0" spc="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设中国的、省钱的、</a:t>
            </a:r>
            <a:r>
              <a:rPr sz="1500" kern="0" spc="-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平民的幼稚园；办</a:t>
            </a:r>
            <a:r>
              <a:rPr sz="1500" kern="0" spc="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园方法：艺友制。</a:t>
            </a:r>
            <a:endParaRPr lang="Microsoft YaHei" altLang="Microsoft YaHei" sz="1500" dirty="0"/>
          </a:p>
        </p:txBody>
      </p:sp>
      <p:sp>
        <p:nvSpPr>
          <p:cNvPr id="1786" name="textbox 1786"/>
          <p:cNvSpPr/>
          <p:nvPr/>
        </p:nvSpPr>
        <p:spPr>
          <a:xfrm>
            <a:off x="100831" y="3402076"/>
            <a:ext cx="1535430" cy="1513839"/>
          </a:xfrm>
          <a:prstGeom prst="rect">
            <a:avLst/>
          </a:prstGeom>
        </p:spPr>
        <p:txBody>
          <a:bodyPr vert="horz" wrap="square" lIns="0" tIns="0" rIns="0" bIns="0"/>
          <a:lstStyle/>
          <a:p>
            <a:pPr algn="l" rtl="0" eaLnBrk="0">
              <a:lnSpc>
                <a:spcPct val="81498"/>
              </a:lnSpc>
              <a:tabLst/>
            </a:pPr>
            <a:endParaRPr lang="Arial" altLang="Arial" sz="100" dirty="0"/>
          </a:p>
          <a:p>
            <a:pPr marL="25400" algn="l" rtl="0" eaLnBrk="0">
              <a:lnSpc>
                <a:spcPct val="88000"/>
              </a:lnSpc>
              <a:tabLst/>
            </a:pPr>
            <a:r>
              <a:rPr sz="1500" kern="0" spc="-10" dirty="0">
                <a:solidFill>
                  <a:srgbClr val="000000">
                    <a:alpha val="100000"/>
                  </a:srgbClr>
                </a:solidFill>
                <a:latin typeface="Microsoft YaHei"/>
                <a:ea typeface="Microsoft YaHei"/>
                <a:cs typeface="Microsoft YaHei"/>
              </a:rPr>
              <a:t>----1919年2月，</a:t>
            </a:r>
            <a:endParaRPr lang="Microsoft YaHei" altLang="Microsoft YaHei" sz="1500" dirty="0"/>
          </a:p>
          <a:p>
            <a:pPr marL="12700" indent="17145" algn="l" rtl="0" eaLnBrk="0">
              <a:lnSpc>
                <a:spcPct val="140000"/>
              </a:lnSpc>
              <a:spcBef>
                <a:spcPts val="55"/>
              </a:spcBef>
              <a:tabLst/>
            </a:pPr>
            <a:r>
              <a:rPr sz="1500" kern="0" spc="70" dirty="0">
                <a:solidFill>
                  <a:srgbClr val="000000">
                    <a:alpha val="100000"/>
                  </a:srgbClr>
                </a:solidFill>
                <a:latin typeface="Microsoft YaHei"/>
                <a:ea typeface="Microsoft YaHei"/>
                <a:cs typeface="Microsoft YaHei"/>
              </a:rPr>
              <a:t>由爱国华侨陈嘉</a:t>
            </a:r>
            <a:r>
              <a:rPr sz="1500" kern="0" spc="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庚在厦门创办，   </a:t>
            </a:r>
            <a:r>
              <a:rPr sz="1500" kern="0" spc="70" dirty="0">
                <a:solidFill>
                  <a:srgbClr val="000000">
                    <a:alpha val="100000"/>
                  </a:srgbClr>
                </a:solidFill>
                <a:latin typeface="Microsoft YaHei"/>
                <a:ea typeface="Microsoft YaHei"/>
                <a:cs typeface="Microsoft YaHei"/>
              </a:rPr>
              <a:t>为集美学校的一  </a:t>
            </a:r>
            <a:r>
              <a:rPr sz="1500" kern="0" spc="-30" dirty="0">
                <a:solidFill>
                  <a:srgbClr val="000000">
                    <a:alpha val="100000"/>
                  </a:srgbClr>
                </a:solidFill>
                <a:latin typeface="Microsoft YaHei"/>
                <a:ea typeface="Microsoft YaHei"/>
                <a:cs typeface="Microsoft YaHei"/>
              </a:rPr>
              <a:t>部分。</a:t>
            </a:r>
            <a:endParaRPr lang="Microsoft YaHei" altLang="Microsoft YaHei" sz="1500" dirty="0"/>
          </a:p>
        </p:txBody>
      </p:sp>
      <p:sp>
        <p:nvSpPr>
          <p:cNvPr id="1788" name="textbox 178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179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792" name="textbox 1792"/>
          <p:cNvSpPr/>
          <p:nvPr/>
        </p:nvSpPr>
        <p:spPr>
          <a:xfrm>
            <a:off x="6133091" y="2119796"/>
            <a:ext cx="1252219" cy="59880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4512"/>
              </a:lnSpc>
              <a:tabLst/>
            </a:pPr>
            <a:r>
              <a:rPr sz="900" kern="0" spc="570" baseline="233273" dirty="0">
                <a:solidFill>
                  <a:srgbClr val="FFFFFF">
                    <a:alpha val="100000"/>
                  </a:srgbClr>
                </a:solidFill>
                <a:latin typeface="Microsoft YaHei"/>
                <a:ea typeface="Microsoft YaHei"/>
                <a:cs typeface="Microsoft YaHei"/>
              </a:rPr>
              <a:t>4.</a:t>
            </a:r>
            <a:r>
              <a:rPr sz="1700" kern="0" spc="10" dirty="0">
                <a:solidFill>
                  <a:srgbClr val="000000">
                    <a:alpha val="100000"/>
                  </a:srgbClr>
                </a:solidFill>
                <a:latin typeface="Microsoft YaHei"/>
                <a:ea typeface="Microsoft YaHei"/>
                <a:cs typeface="Microsoft YaHei"/>
              </a:rPr>
              <a:t>矶幼稚园</a:t>
            </a:r>
            <a:r>
              <a:rPr sz="900" kern="0" spc="-400" baseline="233273" dirty="0">
                <a:solidFill>
                  <a:srgbClr val="FFFFFF">
                    <a:alpha val="100000"/>
                  </a:srgbClr>
                </a:solidFill>
                <a:latin typeface="Microsoft YaHei"/>
                <a:ea typeface="Microsoft YaHei"/>
                <a:cs typeface="Microsoft YaHei"/>
              </a:rPr>
              <a:t>南京</a:t>
            </a:r>
            <a:r>
              <a:rPr sz="900" kern="0" spc="-390" baseline="233273" dirty="0">
                <a:solidFill>
                  <a:srgbClr val="FFFFFF">
                    <a:alpha val="100000"/>
                  </a:srgbClr>
                </a:solidFill>
                <a:latin typeface="Microsoft YaHei"/>
                <a:ea typeface="Microsoft YaHei"/>
                <a:cs typeface="Microsoft YaHei"/>
              </a:rPr>
              <a:t>燕</a:t>
            </a:r>
            <a:r>
              <a:rPr sz="900" kern="0" spc="-10" baseline="233273" dirty="0">
                <a:solidFill>
                  <a:srgbClr val="FFFFFF">
                    <a:alpha val="100000"/>
                  </a:srgbClr>
                </a:solidFill>
                <a:latin typeface="Microsoft YaHei"/>
                <a:ea typeface="Microsoft YaHei"/>
                <a:cs typeface="Microsoft YaHei"/>
              </a:rPr>
              <a:t>子</a:t>
            </a:r>
            <a:endParaRPr lang="Microsoft YaHei" altLang="Microsoft YaHei" sz="900" baseline="233273" dirty="0"/>
          </a:p>
        </p:txBody>
      </p:sp>
      <p:sp>
        <p:nvSpPr>
          <p:cNvPr id="1794" name="textbox 1794"/>
          <p:cNvSpPr/>
          <p:nvPr/>
        </p:nvSpPr>
        <p:spPr>
          <a:xfrm>
            <a:off x="335097" y="2119797"/>
            <a:ext cx="1039494" cy="607694"/>
          </a:xfrm>
          <a:prstGeom prst="rect">
            <a:avLst/>
          </a:prstGeom>
        </p:spPr>
        <p:txBody>
          <a:bodyPr vert="horz" wrap="square" lIns="0" tIns="0" rIns="0" bIns="0"/>
          <a:lstStyle/>
          <a:p>
            <a:pPr algn="l" rtl="0" eaLnBrk="0">
              <a:lnSpc>
                <a:spcPct val="75127"/>
              </a:lnSpc>
              <a:tabLst/>
            </a:pPr>
            <a:endParaRPr lang="Arial" altLang="Arial" sz="100" dirty="0"/>
          </a:p>
          <a:p>
            <a:pPr marL="55880" algn="l" rtl="0" eaLnBrk="0">
              <a:lnSpc>
                <a:spcPct val="83000"/>
              </a:lnSpc>
              <a:tabLst/>
            </a:pPr>
            <a:r>
              <a:rPr sz="2000" kern="0" spc="-50" dirty="0">
                <a:solidFill>
                  <a:srgbClr val="FFFFFF">
                    <a:alpha val="100000"/>
                  </a:srgbClr>
                </a:solidFill>
                <a:latin typeface="Microsoft YaHei"/>
                <a:ea typeface="Microsoft YaHei"/>
                <a:cs typeface="Microsoft YaHei"/>
              </a:rPr>
              <a:t>1.厦门集</a:t>
            </a:r>
            <a:endParaRPr lang="Microsoft YaHei" altLang="Microsoft YaHei" sz="2000" dirty="0"/>
          </a:p>
          <a:p>
            <a:pPr marL="12700" algn="l" rtl="0" eaLnBrk="0">
              <a:lnSpc>
                <a:spcPct val="91000"/>
              </a:lnSpc>
              <a:spcBef>
                <a:spcPts val="416"/>
              </a:spcBef>
              <a:tabLst/>
            </a:pPr>
            <a:r>
              <a:rPr sz="2000" kern="0" spc="-10" dirty="0">
                <a:solidFill>
                  <a:srgbClr val="FFFFFF">
                    <a:alpha val="100000"/>
                  </a:srgbClr>
                </a:solidFill>
                <a:latin typeface="Microsoft YaHei"/>
                <a:ea typeface="Microsoft YaHei"/>
                <a:cs typeface="Microsoft YaHei"/>
              </a:rPr>
              <a:t>美幼稚园</a:t>
            </a:r>
            <a:endParaRPr lang="Microsoft YaHei" altLang="Microsoft YaHei" sz="2000" dirty="0"/>
          </a:p>
        </p:txBody>
      </p:sp>
      <p:grpSp>
        <p:nvGrpSpPr>
          <p:cNvPr id="238" name="group 238"/>
          <p:cNvGrpSpPr/>
          <p:nvPr/>
        </p:nvGrpSpPr>
        <p:grpSpPr>
          <a:xfrm rot="21600000">
            <a:off x="1584025" y="181482"/>
            <a:ext cx="2424919" cy="199231"/>
            <a:chOff x="0" y="0"/>
            <a:chExt cx="2424919" cy="199231"/>
          </a:xfrm>
        </p:grpSpPr>
        <p:pic>
          <p:nvPicPr>
            <p:cNvPr id="1796" name="picture 1796"/>
            <p:cNvPicPr>
              <a:picLocks noChangeAspect="1"/>
            </p:cNvPicPr>
            <p:nvPr/>
          </p:nvPicPr>
          <p:blipFill>
            <a:blip r:embed="rId3"/>
            <a:stretch>
              <a:fillRect/>
            </a:stretch>
          </p:blipFill>
          <p:spPr>
            <a:xfrm rot="21600000">
              <a:off x="13273" y="11350"/>
              <a:ext cx="2411645" cy="187880"/>
            </a:xfrm>
            <a:prstGeom prst="rect">
              <a:avLst/>
            </a:prstGeom>
          </p:spPr>
        </p:pic>
        <p:sp>
          <p:nvSpPr>
            <p:cNvPr id="1798" name="textbox 1798"/>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800" name="textbox 1800"/>
          <p:cNvSpPr/>
          <p:nvPr/>
        </p:nvSpPr>
        <p:spPr>
          <a:xfrm>
            <a:off x="6202944" y="2425868"/>
            <a:ext cx="1040130" cy="301625"/>
          </a:xfrm>
          <a:prstGeom prst="rect">
            <a:avLst/>
          </a:prstGeom>
        </p:spPr>
        <p:txBody>
          <a:bodyPr vert="horz" wrap="square" lIns="0" tIns="0" rIns="0" bIns="0"/>
          <a:lstStyle/>
          <a:p>
            <a:pPr algn="l" rtl="0" eaLnBrk="0">
              <a:lnSpc>
                <a:spcPct val="93153"/>
              </a:lnSpc>
              <a:tabLst/>
            </a:pPr>
            <a:endParaRPr lang="Arial" altLang="Arial" sz="100" dirty="0"/>
          </a:p>
          <a:p>
            <a:pPr marL="12700" algn="l" rtl="0" eaLnBrk="0">
              <a:lnSpc>
                <a:spcPct val="90000"/>
              </a:lnSpc>
              <a:tabLst/>
            </a:pPr>
            <a:r>
              <a:rPr sz="2000" kern="0" spc="-10" dirty="0">
                <a:solidFill>
                  <a:srgbClr val="FFFFFF">
                    <a:alpha val="100000"/>
                  </a:srgbClr>
                </a:solidFill>
                <a:latin typeface="Microsoft YaHei"/>
                <a:ea typeface="Microsoft YaHei"/>
                <a:cs typeface="Microsoft YaHei"/>
              </a:rPr>
              <a:t>矶幼稚园</a:t>
            </a:r>
            <a:endParaRPr lang="Microsoft YaHei" altLang="Microsoft YaHei" sz="2000" dirty="0"/>
          </a:p>
        </p:txBody>
      </p:sp>
      <p:sp>
        <p:nvSpPr>
          <p:cNvPr id="180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4" name="picture 1804"/>
          <p:cNvPicPr>
            <a:picLocks noChangeAspect="1"/>
          </p:cNvPicPr>
          <p:nvPr/>
        </p:nvPicPr>
        <p:blipFill>
          <a:blip r:embed="rId2"/>
          <a:stretch>
            <a:fillRect/>
          </a:stretch>
        </p:blipFill>
        <p:spPr>
          <a:xfrm rot="21600000">
            <a:off x="0" y="0"/>
            <a:ext cx="12192000" cy="6858000"/>
          </a:xfrm>
          <a:prstGeom prst="rect">
            <a:avLst/>
          </a:prstGeom>
        </p:spPr>
      </p:pic>
      <p:sp>
        <p:nvSpPr>
          <p:cNvPr id="180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240" name="group 240"/>
          <p:cNvGrpSpPr/>
          <p:nvPr/>
        </p:nvGrpSpPr>
        <p:grpSpPr>
          <a:xfrm rot="21600000">
            <a:off x="1231391" y="1626108"/>
            <a:ext cx="9436608" cy="4946903"/>
            <a:chOff x="0" y="0"/>
            <a:chExt cx="9436608" cy="4946903"/>
          </a:xfrm>
        </p:grpSpPr>
        <p:sp>
          <p:nvSpPr>
            <p:cNvPr id="1808" name="path"/>
            <p:cNvSpPr/>
            <p:nvPr/>
          </p:nvSpPr>
          <p:spPr>
            <a:xfrm>
              <a:off x="1524" y="725423"/>
              <a:ext cx="9435084" cy="638555"/>
            </a:xfrm>
            <a:custGeom>
              <a:avLst/>
              <a:gdLst/>
              <a:ahLst/>
              <a:cxnLst/>
              <a:rect l="0" t="0" r="0" b="0"/>
              <a:pathLst>
                <a:path w="14858" h="1005">
                  <a:moveTo>
                    <a:pt x="0" y="0"/>
                  </a:moveTo>
                  <a:lnTo>
                    <a:pt x="14858" y="0"/>
                  </a:lnTo>
                  <a:lnTo>
                    <a:pt x="14858" y="1005"/>
                  </a:lnTo>
                  <a:lnTo>
                    <a:pt x="0" y="1005"/>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810" name="path"/>
            <p:cNvSpPr/>
            <p:nvPr/>
          </p:nvSpPr>
          <p:spPr>
            <a:xfrm>
              <a:off x="1524" y="0"/>
              <a:ext cx="4823459" cy="676655"/>
            </a:xfrm>
            <a:custGeom>
              <a:avLst/>
              <a:gdLst/>
              <a:ahLst/>
              <a:cxnLst/>
              <a:rect l="0" t="0" r="0" b="0"/>
              <a:pathLst>
                <a:path w="7595" h="1065">
                  <a:moveTo>
                    <a:pt x="0" y="0"/>
                  </a:moveTo>
                  <a:lnTo>
                    <a:pt x="7595" y="0"/>
                  </a:lnTo>
                  <a:lnTo>
                    <a:pt x="7595" y="1065"/>
                  </a:lnTo>
                  <a:lnTo>
                    <a:pt x="0" y="1065"/>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812" name="path"/>
            <p:cNvSpPr/>
            <p:nvPr/>
          </p:nvSpPr>
          <p:spPr>
            <a:xfrm>
              <a:off x="0" y="1412747"/>
              <a:ext cx="9435084" cy="3534155"/>
            </a:xfrm>
            <a:custGeom>
              <a:avLst/>
              <a:gdLst/>
              <a:ahLst/>
              <a:cxnLst/>
              <a:rect l="0" t="0" r="0" b="0"/>
              <a:pathLst>
                <a:path w="14858" h="5565">
                  <a:moveTo>
                    <a:pt x="0" y="0"/>
                  </a:moveTo>
                  <a:lnTo>
                    <a:pt x="14858" y="0"/>
                  </a:lnTo>
                  <a:lnTo>
                    <a:pt x="14858" y="5565"/>
                  </a:lnTo>
                  <a:lnTo>
                    <a:pt x="0" y="5565"/>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grpSp>
      <p:sp>
        <p:nvSpPr>
          <p:cNvPr id="1814" name="textbox 1814"/>
          <p:cNvSpPr/>
          <p:nvPr/>
        </p:nvSpPr>
        <p:spPr>
          <a:xfrm>
            <a:off x="1414593" y="1839435"/>
            <a:ext cx="8896350" cy="4464050"/>
          </a:xfrm>
          <a:prstGeom prst="rect">
            <a:avLst/>
          </a:prstGeom>
        </p:spPr>
        <p:txBody>
          <a:bodyPr vert="horz" wrap="square" lIns="0" tIns="0" rIns="0" bIns="0"/>
          <a:lstStyle/>
          <a:p>
            <a:pPr algn="l" rtl="0" eaLnBrk="0">
              <a:lnSpc>
                <a:spcPct val="81503"/>
              </a:lnSpc>
              <a:tabLst/>
            </a:pPr>
            <a:endParaRPr lang="Arial" altLang="Arial" sz="100" dirty="0"/>
          </a:p>
          <a:p>
            <a:pPr marL="76835" algn="l" rtl="0" eaLnBrk="0">
              <a:lnSpc>
                <a:spcPct val="91000"/>
              </a:lnSpc>
              <a:tabLst/>
            </a:pPr>
            <a:r>
              <a:rPr sz="2000" kern="0" spc="-10" dirty="0">
                <a:solidFill>
                  <a:srgbClr val="FFFFFF">
                    <a:alpha val="100000"/>
                  </a:srgbClr>
                </a:solidFill>
                <a:latin typeface="Microsoft YaHei"/>
                <a:ea typeface="Microsoft YaHei"/>
                <a:cs typeface="Microsoft YaHei"/>
              </a:rPr>
              <a:t>南京鼓楼幼稚园</a:t>
            </a:r>
            <a:endParaRPr lang="Microsoft YaHei" altLang="Microsoft YaHei" sz="2000" dirty="0"/>
          </a:p>
          <a:p>
            <a:pPr algn="l" rtl="0" eaLnBrk="0">
              <a:lnSpc>
                <a:spcPct val="106000"/>
              </a:lnSpc>
              <a:tabLst/>
            </a:pPr>
            <a:endParaRPr lang="Arial" altLang="Arial" sz="1000" dirty="0"/>
          </a:p>
          <a:p>
            <a:pPr algn="l" rtl="0" eaLnBrk="0">
              <a:lnSpc>
                <a:spcPct val="107000"/>
              </a:lnSpc>
              <a:tabLst/>
            </a:pPr>
            <a:endParaRPr lang="Arial" altLang="Arial" sz="1000" dirty="0"/>
          </a:p>
          <a:p>
            <a:pPr marL="17145" algn="l" rtl="0" eaLnBrk="0">
              <a:lnSpc>
                <a:spcPct val="91000"/>
              </a:lnSpc>
              <a:spcBef>
                <a:spcPts val="545"/>
              </a:spcBef>
              <a:tabLst/>
            </a:pPr>
            <a:r>
              <a:rPr sz="1800" kern="0" spc="-30" dirty="0">
                <a:solidFill>
                  <a:srgbClr val="000000">
                    <a:alpha val="100000"/>
                  </a:srgbClr>
                </a:solidFill>
                <a:latin typeface="Microsoft YaHei"/>
                <a:ea typeface="Microsoft YaHei"/>
                <a:cs typeface="Microsoft YaHei"/>
              </a:rPr>
              <a:t>主旨：试验中国化的幼稚教育，并以试验所得最优良最经济之方法</a:t>
            </a:r>
            <a:r>
              <a:rPr sz="1800" kern="0" spc="-40" dirty="0">
                <a:solidFill>
                  <a:srgbClr val="000000">
                    <a:alpha val="100000"/>
                  </a:srgbClr>
                </a:solidFill>
                <a:latin typeface="Microsoft YaHei"/>
                <a:ea typeface="Microsoft YaHei"/>
                <a:cs typeface="Microsoft YaHei"/>
              </a:rPr>
              <a:t>，供全国教育界采用。</a:t>
            </a:r>
            <a:endParaRPr lang="Microsoft YaHei" altLang="Microsoft YaHei" sz="1800" dirty="0"/>
          </a:p>
          <a:p>
            <a:pPr algn="l" rtl="0" eaLnBrk="0">
              <a:lnSpc>
                <a:spcPct val="121000"/>
              </a:lnSpc>
              <a:tabLst/>
            </a:pPr>
            <a:endParaRPr lang="Arial" altLang="Arial" sz="1000" dirty="0"/>
          </a:p>
          <a:p>
            <a:pPr algn="l" rtl="0" eaLnBrk="0">
              <a:lnSpc>
                <a:spcPct val="121000"/>
              </a:lnSpc>
              <a:tabLst/>
            </a:pPr>
            <a:endParaRPr lang="Arial" altLang="Arial" sz="1000" dirty="0"/>
          </a:p>
          <a:p>
            <a:pPr marL="15240" algn="l" rtl="0" eaLnBrk="0">
              <a:lnSpc>
                <a:spcPct val="91000"/>
              </a:lnSpc>
              <a:spcBef>
                <a:spcPts val="547"/>
              </a:spcBef>
              <a:tabLst/>
            </a:pPr>
            <a:r>
              <a:rPr sz="1800" kern="0" spc="-70" dirty="0">
                <a:solidFill>
                  <a:srgbClr val="000000">
                    <a:alpha val="100000"/>
                  </a:srgbClr>
                </a:solidFill>
                <a:latin typeface="Microsoft YaHei"/>
                <a:ea typeface="Microsoft YaHei"/>
                <a:cs typeface="Microsoft YaHei"/>
              </a:rPr>
              <a:t>南京鼓楼幼稚园进行的实验研究</a:t>
            </a:r>
            <a:r>
              <a:rPr sz="1800" kern="0" spc="-80" dirty="0">
                <a:solidFill>
                  <a:srgbClr val="000000">
                    <a:alpha val="100000"/>
                  </a:srgbClr>
                </a:solidFill>
                <a:latin typeface="Microsoft YaHei"/>
                <a:ea typeface="Microsoft YaHei"/>
                <a:cs typeface="Microsoft YaHei"/>
              </a:rPr>
              <a:t>包括：</a:t>
            </a:r>
            <a:endParaRPr lang="Microsoft YaHei" altLang="Microsoft YaHei" sz="1800" dirty="0"/>
          </a:p>
          <a:p>
            <a:pPr marL="158750" algn="l" rtl="0" eaLnBrk="0">
              <a:lnSpc>
                <a:spcPts val="2323"/>
              </a:lnSpc>
              <a:spcBef>
                <a:spcPts val="513"/>
              </a:spcBef>
              <a:tabLst/>
            </a:pPr>
            <a:r>
              <a:rPr sz="1700" kern="0" spc="-80" dirty="0">
                <a:solidFill>
                  <a:srgbClr val="000000">
                    <a:alpha val="100000"/>
                  </a:srgbClr>
                </a:solidFill>
                <a:latin typeface="Microsoft YaHei"/>
                <a:ea typeface="Microsoft YaHei"/>
                <a:cs typeface="Microsoft YaHei"/>
              </a:rPr>
              <a:t>（1）读法研究</a:t>
            </a:r>
            <a:endParaRPr lang="Microsoft YaHei" altLang="Microsoft YaHei" sz="1700" dirty="0"/>
          </a:p>
          <a:p>
            <a:pPr marL="158750" algn="l" rtl="0" eaLnBrk="0">
              <a:lnSpc>
                <a:spcPts val="2808"/>
              </a:lnSpc>
              <a:tabLst/>
            </a:pPr>
            <a:r>
              <a:rPr sz="1700" kern="0" spc="-80" dirty="0">
                <a:solidFill>
                  <a:srgbClr val="000000">
                    <a:alpha val="100000"/>
                  </a:srgbClr>
                </a:solidFill>
                <a:latin typeface="Microsoft YaHei"/>
                <a:ea typeface="Microsoft YaHei"/>
                <a:cs typeface="Microsoft YaHei"/>
              </a:rPr>
              <a:t>（2）设备研究</a:t>
            </a:r>
            <a:endParaRPr lang="Microsoft YaHei" altLang="Microsoft YaHei" sz="1700" dirty="0"/>
          </a:p>
          <a:p>
            <a:pPr marL="158750" algn="l" rtl="0" eaLnBrk="0">
              <a:lnSpc>
                <a:spcPts val="2807"/>
              </a:lnSpc>
              <a:tabLst/>
            </a:pPr>
            <a:r>
              <a:rPr sz="1700" kern="0" spc="-80" dirty="0">
                <a:solidFill>
                  <a:srgbClr val="000000">
                    <a:alpha val="100000"/>
                  </a:srgbClr>
                </a:solidFill>
                <a:latin typeface="Microsoft YaHei"/>
                <a:ea typeface="Microsoft YaHei"/>
                <a:cs typeface="Microsoft YaHei"/>
              </a:rPr>
              <a:t>（3）故事研究</a:t>
            </a:r>
            <a:endParaRPr lang="Microsoft YaHei" altLang="Microsoft YaHei" sz="1700" dirty="0"/>
          </a:p>
          <a:p>
            <a:pPr marL="158750" algn="l" rtl="0" eaLnBrk="0">
              <a:lnSpc>
                <a:spcPts val="2323"/>
              </a:lnSpc>
              <a:spcBef>
                <a:spcPts val="484"/>
              </a:spcBef>
              <a:tabLst/>
            </a:pPr>
            <a:r>
              <a:rPr sz="1800" kern="0" spc="-50" dirty="0">
                <a:solidFill>
                  <a:srgbClr val="000000">
                    <a:alpha val="100000"/>
                  </a:srgbClr>
                </a:solidFill>
                <a:latin typeface="Microsoft YaHei"/>
                <a:ea typeface="Microsoft YaHei"/>
                <a:cs typeface="Microsoft YaHei"/>
              </a:rPr>
              <a:t>（4）课程研究：经历散漫期、</a:t>
            </a:r>
            <a:r>
              <a:rPr sz="1800" kern="0" spc="-60" dirty="0">
                <a:solidFill>
                  <a:srgbClr val="000000">
                    <a:alpha val="100000"/>
                  </a:srgbClr>
                </a:solidFill>
                <a:latin typeface="Microsoft YaHei"/>
                <a:ea typeface="Microsoft YaHei"/>
                <a:cs typeface="Microsoft YaHei"/>
              </a:rPr>
              <a:t>理论组织期、中心制期</a:t>
            </a:r>
            <a:endParaRPr lang="Microsoft YaHei" altLang="Microsoft YaHei" sz="1800" dirty="0"/>
          </a:p>
          <a:p>
            <a:pPr marL="158750" algn="l" rtl="0" eaLnBrk="0">
              <a:lnSpc>
                <a:spcPts val="2323"/>
              </a:lnSpc>
              <a:spcBef>
                <a:spcPts val="484"/>
              </a:spcBef>
              <a:tabLst/>
            </a:pPr>
            <a:r>
              <a:rPr sz="1800" kern="0" spc="-60" dirty="0">
                <a:solidFill>
                  <a:srgbClr val="000000">
                    <a:alpha val="100000"/>
                  </a:srgbClr>
                </a:solidFill>
                <a:latin typeface="Microsoft YaHei"/>
                <a:ea typeface="Microsoft YaHei"/>
                <a:cs typeface="Microsoft YaHei"/>
              </a:rPr>
              <a:t>（5）习惯研究：包括卫生习惯、做人的习</a:t>
            </a:r>
            <a:r>
              <a:rPr sz="1800" kern="0" spc="-70" dirty="0">
                <a:solidFill>
                  <a:srgbClr val="000000">
                    <a:alpha val="100000"/>
                  </a:srgbClr>
                </a:solidFill>
                <a:latin typeface="Microsoft YaHei"/>
                <a:ea typeface="Microsoft YaHei"/>
                <a:cs typeface="Microsoft YaHei"/>
              </a:rPr>
              <a:t>惯（个人的）、做人的习惯（社会的）</a:t>
            </a:r>
            <a:endParaRPr lang="Microsoft YaHei" altLang="Microsoft YaHei" sz="1800" dirty="0"/>
          </a:p>
          <a:p>
            <a:pPr marL="158750" algn="l" rtl="0" eaLnBrk="0">
              <a:lnSpc>
                <a:spcPts val="2323"/>
              </a:lnSpc>
              <a:spcBef>
                <a:spcPts val="484"/>
              </a:spcBef>
              <a:tabLst/>
            </a:pPr>
            <a:r>
              <a:rPr sz="1800" kern="0" spc="-30" dirty="0">
                <a:solidFill>
                  <a:srgbClr val="000000">
                    <a:alpha val="100000"/>
                  </a:srgbClr>
                </a:solidFill>
                <a:latin typeface="Microsoft YaHei"/>
                <a:ea typeface="Microsoft YaHei"/>
                <a:cs typeface="Microsoft YaHei"/>
              </a:rPr>
              <a:t>（6）技能研究：包括生活的技能、游戏运动的技能、表达思想的</a:t>
            </a:r>
            <a:r>
              <a:rPr sz="1800" kern="0" spc="-40" dirty="0">
                <a:solidFill>
                  <a:srgbClr val="000000">
                    <a:alpha val="100000"/>
                  </a:srgbClr>
                </a:solidFill>
                <a:latin typeface="Microsoft YaHei"/>
                <a:ea typeface="Microsoft YaHei"/>
                <a:cs typeface="Microsoft YaHei"/>
              </a:rPr>
              <a:t>技能、日用的常识</a:t>
            </a:r>
            <a:endParaRPr lang="Microsoft YaHei" altLang="Microsoft YaHei" sz="1800" dirty="0"/>
          </a:p>
          <a:p>
            <a:pPr marL="158750" algn="l" rtl="0" eaLnBrk="0">
              <a:lnSpc>
                <a:spcPts val="2323"/>
              </a:lnSpc>
              <a:spcBef>
                <a:spcPts val="484"/>
              </a:spcBef>
              <a:tabLst/>
            </a:pPr>
            <a:r>
              <a:rPr sz="1800" kern="0" spc="-30" dirty="0">
                <a:solidFill>
                  <a:srgbClr val="000000">
                    <a:alpha val="100000"/>
                  </a:srgbClr>
                </a:solidFill>
                <a:latin typeface="Microsoft YaHei"/>
                <a:ea typeface="Microsoft YaHei"/>
                <a:cs typeface="Microsoft YaHei"/>
              </a:rPr>
              <a:t>（7）幼稚生生活历的研究：包括一天的生活历、每星期的教程、每月的教程、每学</a:t>
            </a:r>
            <a:r>
              <a:rPr sz="1800" kern="0" spc="-40" dirty="0">
                <a:solidFill>
                  <a:srgbClr val="000000">
                    <a:alpha val="100000"/>
                  </a:srgbClr>
                </a:solidFill>
                <a:latin typeface="Microsoft YaHei"/>
                <a:ea typeface="Microsoft YaHei"/>
                <a:cs typeface="Microsoft YaHei"/>
              </a:rPr>
              <a:t>期的</a:t>
            </a:r>
            <a:endParaRPr lang="Microsoft YaHei" altLang="Microsoft YaHei" sz="1800" dirty="0"/>
          </a:p>
          <a:p>
            <a:pPr marL="12700" algn="l" rtl="0" eaLnBrk="0">
              <a:lnSpc>
                <a:spcPts val="2595"/>
              </a:lnSpc>
              <a:tabLst/>
            </a:pPr>
            <a:r>
              <a:rPr sz="1800" kern="0" spc="-120" dirty="0">
                <a:solidFill>
                  <a:srgbClr val="000000">
                    <a:alpha val="100000"/>
                  </a:srgbClr>
                </a:solidFill>
                <a:latin typeface="Microsoft YaHei"/>
                <a:ea typeface="Microsoft YaHei"/>
                <a:cs typeface="Microsoft YaHei"/>
              </a:rPr>
              <a:t>教程、全年的生活历。</a:t>
            </a:r>
            <a:endParaRPr lang="Microsoft YaHei" altLang="Microsoft YaHei" sz="1800" dirty="0"/>
          </a:p>
        </p:txBody>
      </p:sp>
      <p:sp>
        <p:nvSpPr>
          <p:cNvPr id="1816" name="textbox 1816"/>
          <p:cNvSpPr/>
          <p:nvPr/>
        </p:nvSpPr>
        <p:spPr>
          <a:xfrm>
            <a:off x="1445765" y="550005"/>
            <a:ext cx="5245734" cy="1010919"/>
          </a:xfrm>
          <a:prstGeom prst="rect">
            <a:avLst/>
          </a:prstGeom>
        </p:spPr>
        <p:txBody>
          <a:bodyPr vert="horz" wrap="square" lIns="0" tIns="0" rIns="0" bIns="0"/>
          <a:lstStyle/>
          <a:p>
            <a:pPr algn="l" rtl="0" eaLnBrk="0">
              <a:lnSpc>
                <a:spcPct val="87417"/>
              </a:lnSpc>
              <a:tabLst/>
            </a:pPr>
            <a:endParaRPr lang="Arial" altLang="Arial" sz="100" dirty="0"/>
          </a:p>
          <a:p>
            <a:pPr marL="154939" algn="l" rtl="0" eaLnBrk="0">
              <a:lnSpc>
                <a:spcPct val="91000"/>
              </a:lnSpc>
              <a:tabLst/>
            </a:pPr>
            <a:r>
              <a:rPr sz="2400" b="1" kern="0" spc="-20" dirty="0">
                <a:solidFill>
                  <a:srgbClr val="7F7F7F">
                    <a:alpha val="100000"/>
                  </a:srgbClr>
                </a:solidFill>
                <a:latin typeface="Microsoft YaHei"/>
                <a:ea typeface="Microsoft YaHei"/>
                <a:cs typeface="Microsoft YaHei"/>
              </a:rPr>
              <a:t>民国时期的学前教育实践</a:t>
            </a:r>
            <a:endParaRPr lang="Microsoft YaHei" altLang="Microsoft YaHei" sz="2400" dirty="0"/>
          </a:p>
          <a:p>
            <a:pPr algn="l" rtl="0" eaLnBrk="0">
              <a:lnSpc>
                <a:spcPct val="104000"/>
              </a:lnSpc>
              <a:tabLst/>
            </a:pPr>
            <a:endParaRPr lang="Arial" altLang="Arial" sz="1400" dirty="0"/>
          </a:p>
          <a:p>
            <a:pPr algn="l" rtl="0" eaLnBrk="0">
              <a:lnSpc>
                <a:spcPct val="11349"/>
              </a:lnSpc>
              <a:tabLst/>
            </a:pPr>
            <a:endParaRPr lang="Arial" altLang="Arial" sz="100" dirty="0"/>
          </a:p>
          <a:p>
            <a:pPr marL="944880" algn="l" rtl="0" eaLnBrk="0">
              <a:lnSpc>
                <a:spcPct val="91000"/>
              </a:lnSpc>
              <a:tabLst>
                <a:tab pos="114490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四、几所典型幼稚园——公立幼稚园</a:t>
            </a:r>
            <a:endParaRPr lang="Microsoft YaHei" altLang="Microsoft YaHei" sz="2000" dirty="0"/>
          </a:p>
        </p:txBody>
      </p:sp>
      <p:sp>
        <p:nvSpPr>
          <p:cNvPr id="181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820" name="textbox 182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182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42" name="group 242"/>
          <p:cNvGrpSpPr/>
          <p:nvPr/>
        </p:nvGrpSpPr>
        <p:grpSpPr>
          <a:xfrm rot="21600000">
            <a:off x="1584025" y="181482"/>
            <a:ext cx="2424919" cy="199231"/>
            <a:chOff x="0" y="0"/>
            <a:chExt cx="2424919" cy="199231"/>
          </a:xfrm>
        </p:grpSpPr>
        <p:pic>
          <p:nvPicPr>
            <p:cNvPr id="1824" name="picture 1824"/>
            <p:cNvPicPr>
              <a:picLocks noChangeAspect="1"/>
            </p:cNvPicPr>
            <p:nvPr/>
          </p:nvPicPr>
          <p:blipFill>
            <a:blip r:embed="rId3"/>
            <a:stretch>
              <a:fillRect/>
            </a:stretch>
          </p:blipFill>
          <p:spPr>
            <a:xfrm rot="21600000">
              <a:off x="13273" y="11350"/>
              <a:ext cx="2411645" cy="187880"/>
            </a:xfrm>
            <a:prstGeom prst="rect">
              <a:avLst/>
            </a:prstGeom>
          </p:spPr>
        </p:pic>
        <p:sp>
          <p:nvSpPr>
            <p:cNvPr id="1826" name="textbox 1826"/>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82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0" name="picture 1830"/>
          <p:cNvPicPr>
            <a:picLocks noChangeAspect="1"/>
          </p:cNvPicPr>
          <p:nvPr/>
        </p:nvPicPr>
        <p:blipFill>
          <a:blip r:embed="rId2"/>
          <a:stretch>
            <a:fillRect/>
          </a:stretch>
        </p:blipFill>
        <p:spPr>
          <a:xfrm rot="21600000">
            <a:off x="0" y="0"/>
            <a:ext cx="12192000" cy="6858000"/>
          </a:xfrm>
          <a:prstGeom prst="rect">
            <a:avLst/>
          </a:prstGeom>
        </p:spPr>
      </p:pic>
      <p:sp>
        <p:nvSpPr>
          <p:cNvPr id="183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244" name="group 244"/>
          <p:cNvGrpSpPr/>
          <p:nvPr/>
        </p:nvGrpSpPr>
        <p:grpSpPr>
          <a:xfrm rot="21600000">
            <a:off x="1231391" y="1626108"/>
            <a:ext cx="9436608" cy="4946903"/>
            <a:chOff x="0" y="0"/>
            <a:chExt cx="9436608" cy="4946903"/>
          </a:xfrm>
        </p:grpSpPr>
        <p:sp>
          <p:nvSpPr>
            <p:cNvPr id="1834" name="path"/>
            <p:cNvSpPr/>
            <p:nvPr/>
          </p:nvSpPr>
          <p:spPr>
            <a:xfrm>
              <a:off x="1524" y="725423"/>
              <a:ext cx="9435084" cy="638555"/>
            </a:xfrm>
            <a:custGeom>
              <a:avLst/>
              <a:gdLst/>
              <a:ahLst/>
              <a:cxnLst/>
              <a:rect l="0" t="0" r="0" b="0"/>
              <a:pathLst>
                <a:path w="14858" h="1005">
                  <a:moveTo>
                    <a:pt x="0" y="0"/>
                  </a:moveTo>
                  <a:lnTo>
                    <a:pt x="14858" y="0"/>
                  </a:lnTo>
                  <a:lnTo>
                    <a:pt x="14858" y="1005"/>
                  </a:lnTo>
                  <a:lnTo>
                    <a:pt x="0" y="1005"/>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836" name="path"/>
            <p:cNvSpPr/>
            <p:nvPr/>
          </p:nvSpPr>
          <p:spPr>
            <a:xfrm>
              <a:off x="1524" y="0"/>
              <a:ext cx="4823459" cy="676655"/>
            </a:xfrm>
            <a:custGeom>
              <a:avLst/>
              <a:gdLst/>
              <a:ahLst/>
              <a:cxnLst/>
              <a:rect l="0" t="0" r="0" b="0"/>
              <a:pathLst>
                <a:path w="7595" h="1065">
                  <a:moveTo>
                    <a:pt x="0" y="0"/>
                  </a:moveTo>
                  <a:lnTo>
                    <a:pt x="7595" y="0"/>
                  </a:lnTo>
                  <a:lnTo>
                    <a:pt x="7595" y="1065"/>
                  </a:lnTo>
                  <a:lnTo>
                    <a:pt x="0" y="1065"/>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838" name="path"/>
            <p:cNvSpPr/>
            <p:nvPr/>
          </p:nvSpPr>
          <p:spPr>
            <a:xfrm>
              <a:off x="0" y="1412747"/>
              <a:ext cx="9435084" cy="3534155"/>
            </a:xfrm>
            <a:custGeom>
              <a:avLst/>
              <a:gdLst/>
              <a:ahLst/>
              <a:cxnLst/>
              <a:rect l="0" t="0" r="0" b="0"/>
              <a:pathLst>
                <a:path w="14858" h="5565">
                  <a:moveTo>
                    <a:pt x="0" y="0"/>
                  </a:moveTo>
                  <a:lnTo>
                    <a:pt x="14858" y="0"/>
                  </a:lnTo>
                  <a:lnTo>
                    <a:pt x="14858" y="5565"/>
                  </a:lnTo>
                  <a:lnTo>
                    <a:pt x="0" y="5565"/>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grpSp>
      <p:sp>
        <p:nvSpPr>
          <p:cNvPr id="1840" name="textbox 1840"/>
          <p:cNvSpPr/>
          <p:nvPr/>
        </p:nvSpPr>
        <p:spPr>
          <a:xfrm>
            <a:off x="1413907" y="1839435"/>
            <a:ext cx="5240020" cy="3060700"/>
          </a:xfrm>
          <a:prstGeom prst="rect">
            <a:avLst/>
          </a:prstGeom>
        </p:spPr>
        <p:txBody>
          <a:bodyPr vert="horz" wrap="square" lIns="0" tIns="0" rIns="0" bIns="0"/>
          <a:lstStyle/>
          <a:p>
            <a:pPr algn="l" rtl="0" eaLnBrk="0">
              <a:lnSpc>
                <a:spcPct val="81503"/>
              </a:lnSpc>
              <a:tabLst/>
            </a:pPr>
            <a:endParaRPr lang="Arial" altLang="Arial" sz="100" dirty="0"/>
          </a:p>
          <a:p>
            <a:pPr marL="77469" algn="l" rtl="0" eaLnBrk="0">
              <a:lnSpc>
                <a:spcPct val="91000"/>
              </a:lnSpc>
              <a:tabLst/>
            </a:pPr>
            <a:r>
              <a:rPr sz="2000" kern="0" spc="-10" dirty="0">
                <a:solidFill>
                  <a:srgbClr val="FFFFFF">
                    <a:alpha val="100000"/>
                  </a:srgbClr>
                </a:solidFill>
                <a:latin typeface="Microsoft YaHei"/>
                <a:ea typeface="Microsoft YaHei"/>
                <a:cs typeface="Microsoft YaHei"/>
              </a:rPr>
              <a:t>南京燕子矶幼稚园</a:t>
            </a:r>
            <a:endParaRPr lang="Microsoft YaHei" altLang="Microsoft YaHei" sz="2000" dirty="0"/>
          </a:p>
          <a:p>
            <a:pPr algn="l" rtl="0" eaLnBrk="0">
              <a:lnSpc>
                <a:spcPct val="106000"/>
              </a:lnSpc>
              <a:tabLst/>
            </a:pPr>
            <a:endParaRPr lang="Arial" altLang="Arial" sz="1000" dirty="0"/>
          </a:p>
          <a:p>
            <a:pPr algn="l" rtl="0" eaLnBrk="0">
              <a:lnSpc>
                <a:spcPct val="107000"/>
              </a:lnSpc>
              <a:tabLst/>
            </a:pPr>
            <a:endParaRPr lang="Arial" altLang="Arial" sz="1000" dirty="0"/>
          </a:p>
          <a:p>
            <a:pPr marL="16509" algn="l" rtl="0" eaLnBrk="0">
              <a:lnSpc>
                <a:spcPct val="91000"/>
              </a:lnSpc>
              <a:spcBef>
                <a:spcPts val="545"/>
              </a:spcBef>
              <a:tabLst/>
            </a:pPr>
            <a:r>
              <a:rPr sz="1800" kern="0" spc="-50" dirty="0">
                <a:solidFill>
                  <a:srgbClr val="000000">
                    <a:alpha val="100000"/>
                  </a:srgbClr>
                </a:solidFill>
                <a:latin typeface="Microsoft YaHei"/>
                <a:ea typeface="Microsoft YaHei"/>
                <a:cs typeface="Microsoft YaHei"/>
              </a:rPr>
              <a:t>宗旨：研究和试验如何办好农村</a:t>
            </a:r>
            <a:r>
              <a:rPr sz="1800" kern="0" spc="-60" dirty="0">
                <a:solidFill>
                  <a:srgbClr val="000000">
                    <a:alpha val="100000"/>
                  </a:srgbClr>
                </a:solidFill>
                <a:latin typeface="Microsoft YaHei"/>
                <a:ea typeface="Microsoft YaHei"/>
                <a:cs typeface="Microsoft YaHei"/>
              </a:rPr>
              <a:t>幼稚园的具体方法。</a:t>
            </a:r>
            <a:endParaRPr lang="Microsoft YaHei" altLang="Microsoft YaHei" sz="1800" dirty="0"/>
          </a:p>
          <a:p>
            <a:pPr algn="l" rtl="0" eaLnBrk="0">
              <a:lnSpc>
                <a:spcPct val="121000"/>
              </a:lnSpc>
              <a:tabLst/>
            </a:pPr>
            <a:endParaRPr lang="Arial" altLang="Arial" sz="1000" dirty="0"/>
          </a:p>
          <a:p>
            <a:pPr algn="l" rtl="0" eaLnBrk="0">
              <a:lnSpc>
                <a:spcPct val="121000"/>
              </a:lnSpc>
              <a:tabLst/>
            </a:pPr>
            <a:endParaRPr lang="Arial" altLang="Arial" sz="1000" dirty="0"/>
          </a:p>
          <a:p>
            <a:pPr marL="13334" algn="l" rtl="0" eaLnBrk="0">
              <a:lnSpc>
                <a:spcPct val="91000"/>
              </a:lnSpc>
              <a:spcBef>
                <a:spcPts val="547"/>
              </a:spcBef>
              <a:tabLst/>
            </a:pPr>
            <a:r>
              <a:rPr sz="1800" kern="0" spc="-120" dirty="0">
                <a:solidFill>
                  <a:srgbClr val="000000">
                    <a:alpha val="100000"/>
                  </a:srgbClr>
                </a:solidFill>
                <a:latin typeface="Microsoft YaHei"/>
                <a:ea typeface="Microsoft YaHei"/>
                <a:cs typeface="Microsoft YaHei"/>
              </a:rPr>
              <a:t>该园进行的实验包括：</a:t>
            </a:r>
            <a:endParaRPr lang="Microsoft YaHei" altLang="Microsoft YaHei" sz="1800" dirty="0"/>
          </a:p>
          <a:p>
            <a:pPr marL="159385" algn="l" rtl="0" eaLnBrk="0">
              <a:lnSpc>
                <a:spcPct val="122000"/>
              </a:lnSpc>
              <a:spcBef>
                <a:spcPts val="498"/>
              </a:spcBef>
              <a:tabLst/>
            </a:pPr>
            <a:r>
              <a:rPr sz="1800" kern="0" spc="-90" dirty="0">
                <a:solidFill>
                  <a:srgbClr val="000000">
                    <a:alpha val="100000"/>
                  </a:srgbClr>
                </a:solidFill>
                <a:latin typeface="Microsoft YaHei"/>
                <a:ea typeface="Microsoft YaHei"/>
                <a:cs typeface="Microsoft YaHei"/>
              </a:rPr>
              <a:t>（1）草拟生活纲要——分全</a:t>
            </a:r>
            <a:r>
              <a:rPr sz="1800" kern="0" spc="-100" dirty="0">
                <a:solidFill>
                  <a:srgbClr val="000000">
                    <a:alpha val="100000"/>
                  </a:srgbClr>
                </a:solidFill>
                <a:latin typeface="Microsoft YaHei"/>
                <a:ea typeface="Microsoft YaHei"/>
                <a:cs typeface="Microsoft YaHei"/>
              </a:rPr>
              <a:t>年、</a:t>
            </a:r>
            <a:r>
              <a:rPr sz="1800" kern="0" spc="430" dirty="0">
                <a:solidFill>
                  <a:srgbClr val="000000">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一月、每周和当天</a:t>
            </a:r>
            <a:r>
              <a:rPr sz="1800" kern="0" spc="0" dirty="0">
                <a:solidFill>
                  <a:srgbClr val="000000">
                    <a:alpha val="100000"/>
                  </a:srgbClr>
                </a:solidFill>
                <a:latin typeface="Microsoft YaHei"/>
                <a:ea typeface="Microsoft YaHei"/>
                <a:cs typeface="Microsoft YaHei"/>
              </a:rPr>
              <a:t> </a:t>
            </a:r>
            <a:r>
              <a:rPr sz="1800" kern="0" spc="-140" dirty="0">
                <a:solidFill>
                  <a:srgbClr val="000000">
                    <a:alpha val="100000"/>
                  </a:srgbClr>
                </a:solidFill>
                <a:latin typeface="Microsoft YaHei"/>
                <a:ea typeface="Microsoft YaHei"/>
                <a:cs typeface="Microsoft YaHei"/>
              </a:rPr>
              <a:t>（2）寻找生活材料</a:t>
            </a:r>
            <a:endParaRPr lang="Microsoft YaHei" altLang="Microsoft YaHei" sz="1800" dirty="0"/>
          </a:p>
          <a:p>
            <a:pPr marL="159385" algn="l" rtl="0" eaLnBrk="0">
              <a:lnSpc>
                <a:spcPts val="2323"/>
              </a:lnSpc>
              <a:spcBef>
                <a:spcPts val="362"/>
              </a:spcBef>
              <a:tabLst/>
            </a:pPr>
            <a:r>
              <a:rPr sz="1800" kern="0" spc="-160" dirty="0">
                <a:solidFill>
                  <a:srgbClr val="000000">
                    <a:alpha val="100000"/>
                  </a:srgbClr>
                </a:solidFill>
                <a:latin typeface="Microsoft YaHei"/>
                <a:ea typeface="Microsoft YaHei"/>
                <a:cs typeface="Microsoft YaHei"/>
              </a:rPr>
              <a:t>（3）试用生活法</a:t>
            </a:r>
            <a:endParaRPr lang="Microsoft YaHei" altLang="Microsoft YaHei" sz="1800" dirty="0"/>
          </a:p>
          <a:p>
            <a:pPr algn="l" rtl="0" eaLnBrk="0">
              <a:lnSpc>
                <a:spcPct val="113000"/>
              </a:lnSpc>
              <a:tabLst/>
            </a:pPr>
            <a:endParaRPr lang="Arial" altLang="Arial" sz="600" dirty="0"/>
          </a:p>
          <a:p>
            <a:pPr marL="12700" algn="l" rtl="0" eaLnBrk="0">
              <a:lnSpc>
                <a:spcPct val="91000"/>
              </a:lnSpc>
              <a:tabLst/>
            </a:pPr>
            <a:r>
              <a:rPr sz="1800" kern="0" spc="-70" dirty="0">
                <a:solidFill>
                  <a:srgbClr val="000000">
                    <a:alpha val="100000"/>
                  </a:srgbClr>
                </a:solidFill>
                <a:latin typeface="Microsoft YaHei"/>
                <a:ea typeface="Microsoft YaHei"/>
                <a:cs typeface="Microsoft YaHei"/>
              </a:rPr>
              <a:t>户外生活要多；注意卫生；注意读法</a:t>
            </a:r>
            <a:r>
              <a:rPr sz="1800" kern="0" spc="-80" dirty="0">
                <a:solidFill>
                  <a:srgbClr val="000000">
                    <a:alpha val="100000"/>
                  </a:srgbClr>
                </a:solidFill>
                <a:latin typeface="Microsoft YaHei"/>
                <a:ea typeface="Microsoft YaHei"/>
                <a:cs typeface="Microsoft YaHei"/>
              </a:rPr>
              <a:t>。</a:t>
            </a:r>
            <a:endParaRPr lang="Microsoft YaHei" altLang="Microsoft YaHei" sz="1800" dirty="0"/>
          </a:p>
        </p:txBody>
      </p:sp>
      <p:sp>
        <p:nvSpPr>
          <p:cNvPr id="1842" name="textbox 1842"/>
          <p:cNvSpPr/>
          <p:nvPr/>
        </p:nvSpPr>
        <p:spPr>
          <a:xfrm>
            <a:off x="1445765" y="550005"/>
            <a:ext cx="5245734" cy="1010919"/>
          </a:xfrm>
          <a:prstGeom prst="rect">
            <a:avLst/>
          </a:prstGeom>
        </p:spPr>
        <p:txBody>
          <a:bodyPr vert="horz" wrap="square" lIns="0" tIns="0" rIns="0" bIns="0"/>
          <a:lstStyle/>
          <a:p>
            <a:pPr algn="l" rtl="0" eaLnBrk="0">
              <a:lnSpc>
                <a:spcPct val="87417"/>
              </a:lnSpc>
              <a:tabLst/>
            </a:pPr>
            <a:endParaRPr lang="Arial" altLang="Arial" sz="100" dirty="0"/>
          </a:p>
          <a:p>
            <a:pPr marL="154939" algn="l" rtl="0" eaLnBrk="0">
              <a:lnSpc>
                <a:spcPct val="91000"/>
              </a:lnSpc>
              <a:tabLst/>
            </a:pPr>
            <a:r>
              <a:rPr sz="2400" b="1" kern="0" spc="-20" dirty="0">
                <a:solidFill>
                  <a:srgbClr val="7F7F7F">
                    <a:alpha val="100000"/>
                  </a:srgbClr>
                </a:solidFill>
                <a:latin typeface="Microsoft YaHei"/>
                <a:ea typeface="Microsoft YaHei"/>
                <a:cs typeface="Microsoft YaHei"/>
              </a:rPr>
              <a:t>民国时期的学前教育实践</a:t>
            </a:r>
            <a:endParaRPr lang="Microsoft YaHei" altLang="Microsoft YaHei" sz="2400" dirty="0"/>
          </a:p>
          <a:p>
            <a:pPr algn="l" rtl="0" eaLnBrk="0">
              <a:lnSpc>
                <a:spcPct val="104000"/>
              </a:lnSpc>
              <a:tabLst/>
            </a:pPr>
            <a:endParaRPr lang="Arial" altLang="Arial" sz="1400" dirty="0"/>
          </a:p>
          <a:p>
            <a:pPr algn="l" rtl="0" eaLnBrk="0">
              <a:lnSpc>
                <a:spcPct val="11349"/>
              </a:lnSpc>
              <a:tabLst/>
            </a:pPr>
            <a:endParaRPr lang="Arial" altLang="Arial" sz="100" dirty="0"/>
          </a:p>
          <a:p>
            <a:pPr marL="944880" algn="l" rtl="0" eaLnBrk="0">
              <a:lnSpc>
                <a:spcPct val="91000"/>
              </a:lnSpc>
              <a:tabLst>
                <a:tab pos="114490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四、几所典型幼稚园——公立幼稚园</a:t>
            </a:r>
            <a:endParaRPr lang="Microsoft YaHei" altLang="Microsoft YaHei" sz="2000" dirty="0"/>
          </a:p>
        </p:txBody>
      </p:sp>
      <p:sp>
        <p:nvSpPr>
          <p:cNvPr id="184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846" name="textbox 184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04</a:t>
            </a:r>
            <a:endParaRPr lang="Calibri" altLang="Calibri" sz="3900" dirty="0"/>
          </a:p>
        </p:txBody>
      </p:sp>
      <p:sp>
        <p:nvSpPr>
          <p:cNvPr id="184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46" name="group 246"/>
          <p:cNvGrpSpPr/>
          <p:nvPr/>
        </p:nvGrpSpPr>
        <p:grpSpPr>
          <a:xfrm rot="21600000">
            <a:off x="11284681" y="5990831"/>
            <a:ext cx="907318" cy="867168"/>
            <a:chOff x="0" y="0"/>
            <a:chExt cx="907318" cy="867168"/>
          </a:xfrm>
        </p:grpSpPr>
        <p:pic>
          <p:nvPicPr>
            <p:cNvPr id="1850" name="picture 1850"/>
            <p:cNvPicPr>
              <a:picLocks noChangeAspect="1"/>
            </p:cNvPicPr>
            <p:nvPr/>
          </p:nvPicPr>
          <p:blipFill>
            <a:blip r:embed="rId3"/>
            <a:stretch>
              <a:fillRect/>
            </a:stretch>
          </p:blipFill>
          <p:spPr>
            <a:xfrm rot="21600000">
              <a:off x="0" y="0"/>
              <a:ext cx="907318" cy="867168"/>
            </a:xfrm>
            <a:prstGeom prst="rect">
              <a:avLst/>
            </a:prstGeom>
          </p:spPr>
        </p:pic>
        <p:sp>
          <p:nvSpPr>
            <p:cNvPr id="1852" name="textbox 1852"/>
            <p:cNvSpPr/>
            <p:nvPr/>
          </p:nvSpPr>
          <p:spPr>
            <a:xfrm>
              <a:off x="-12700" y="-12700"/>
              <a:ext cx="932814" cy="917575"/>
            </a:xfrm>
            <a:prstGeom prst="rect">
              <a:avLst/>
            </a:prstGeom>
          </p:spPr>
          <p:txBody>
            <a:bodyPr vert="horz" wrap="square" lIns="0" tIns="0" rIns="0" bIns="0"/>
            <a:lstStyle/>
            <a:p>
              <a:pPr algn="l" rtl="0" eaLnBrk="0">
                <a:lnSpc>
                  <a:spcPct val="160000"/>
                </a:lnSpc>
                <a:tabLst/>
              </a:pPr>
              <a:endParaRPr lang="Arial" altLang="Arial" sz="1000" dirty="0"/>
            </a:p>
            <a:p>
              <a:pPr algn="l" rtl="0" eaLnBrk="0">
                <a:lnSpc>
                  <a:spcPct val="6396"/>
                </a:lnSpc>
                <a:tabLst/>
              </a:pPr>
              <a:endParaRPr lang="Arial" altLang="Arial" sz="100" dirty="0"/>
            </a:p>
            <a:p>
              <a:pPr marL="200025" algn="l" rtl="0" eaLnBrk="0">
                <a:lnSpc>
                  <a:spcPct val="91000"/>
                </a:lnSpc>
                <a:tabLst/>
              </a:pPr>
              <a:r>
                <a:rPr sz="1800" b="1" kern="0" spc="-20" dirty="0">
                  <a:solidFill>
                    <a:srgbClr val="00B075">
                      <a:alpha val="100000"/>
                    </a:srgbClr>
                  </a:solidFill>
                  <a:latin typeface="Microsoft YaHei"/>
                  <a:ea typeface="Microsoft YaHei"/>
                  <a:cs typeface="Microsoft YaHei"/>
                  <a:hlinkClick r:id="rId4" tooltip="" action="ppaction://hlinksldjump">
                    <a:extLst>
                      <a:ext uri="{DAF060AB-1E55-43B9-8AAB-6FB025537F2F}">
                        <wpsdc:hlinkClr xmlns:wpsdc="http://www.wps.cn/officeDocument/2017/drawingmlCustomData" val="00B075"/>
                        <wpsdc:folHlinkClr xmlns:wpsdc="http://www.wps.cn/officeDocument/2017/drawingmlCustomData" val="00B075"/>
                        <wpsdc:hlinkUnderline xmlns:wpsdc="http://www.wps.cn/officeDocument/2017/drawingmlCustomData" val="0"/>
                      </a:ext>
                    </a:extLst>
                  </a:hlinkClick>
                </a:rPr>
                <a:t>返回</a:t>
              </a:r>
              <a:endParaRPr lang="Microsoft YaHei" altLang="Microsoft YaHei" sz="1800" dirty="0"/>
            </a:p>
          </p:txBody>
        </p:sp>
      </p:grpSp>
      <p:grpSp>
        <p:nvGrpSpPr>
          <p:cNvPr id="248" name="group 248"/>
          <p:cNvGrpSpPr/>
          <p:nvPr/>
        </p:nvGrpSpPr>
        <p:grpSpPr>
          <a:xfrm rot="21600000">
            <a:off x="1584025" y="181482"/>
            <a:ext cx="2424919" cy="199231"/>
            <a:chOff x="0" y="0"/>
            <a:chExt cx="2424919" cy="199231"/>
          </a:xfrm>
        </p:grpSpPr>
        <p:pic>
          <p:nvPicPr>
            <p:cNvPr id="1854" name="picture 1854"/>
            <p:cNvPicPr>
              <a:picLocks noChangeAspect="1"/>
            </p:cNvPicPr>
            <p:nvPr/>
          </p:nvPicPr>
          <p:blipFill>
            <a:blip r:embed="rId5"/>
            <a:stretch>
              <a:fillRect/>
            </a:stretch>
          </p:blipFill>
          <p:spPr>
            <a:xfrm rot="21600000">
              <a:off x="13273" y="11350"/>
              <a:ext cx="2411645" cy="187880"/>
            </a:xfrm>
            <a:prstGeom prst="rect">
              <a:avLst/>
            </a:prstGeom>
          </p:spPr>
        </p:pic>
        <p:sp>
          <p:nvSpPr>
            <p:cNvPr id="1856" name="textbox 1856"/>
            <p:cNvSpPr/>
            <p:nvPr/>
          </p:nvSpPr>
          <p:spPr>
            <a:xfrm>
              <a:off x="-12700" y="-12700"/>
              <a:ext cx="245046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第三章  中国近代学前教育发展</a:t>
              </a:r>
              <a:endParaRPr lang="Microsoft YaHei" altLang="Microsoft YaHei" sz="1400" dirty="0"/>
            </a:p>
          </p:txBody>
        </p:sp>
      </p:grpSp>
      <p:sp>
        <p:nvSpPr>
          <p:cNvPr id="185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0" name="picture 1860"/>
          <p:cNvPicPr>
            <a:picLocks noChangeAspect="1"/>
          </p:cNvPicPr>
          <p:nvPr/>
        </p:nvPicPr>
        <p:blipFill>
          <a:blip r:embed="rId2"/>
          <a:stretch>
            <a:fillRect/>
          </a:stretch>
        </p:blipFill>
        <p:spPr>
          <a:xfrm rot="21600000">
            <a:off x="0" y="0"/>
            <a:ext cx="12192000" cy="6858000"/>
          </a:xfrm>
          <a:prstGeom prst="rect">
            <a:avLst/>
          </a:prstGeom>
        </p:spPr>
      </p:pic>
      <p:sp>
        <p:nvSpPr>
          <p:cNvPr id="186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864" name="textbox 1864"/>
          <p:cNvSpPr/>
          <p:nvPr/>
        </p:nvSpPr>
        <p:spPr>
          <a:xfrm>
            <a:off x="1545304" y="2309785"/>
            <a:ext cx="9131300"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中国共产党领导下的革命根据地学前教育</a:t>
            </a:r>
            <a:endParaRPr lang="Microsoft YaHei" altLang="Microsoft YaHei" sz="3900" dirty="0"/>
          </a:p>
        </p:txBody>
      </p:sp>
      <p:grpSp>
        <p:nvGrpSpPr>
          <p:cNvPr id="250" name="group 250"/>
          <p:cNvGrpSpPr/>
          <p:nvPr/>
        </p:nvGrpSpPr>
        <p:grpSpPr>
          <a:xfrm rot="21600000">
            <a:off x="5259830" y="1103286"/>
            <a:ext cx="1543322" cy="529933"/>
            <a:chOff x="0" y="0"/>
            <a:chExt cx="1543322" cy="529933"/>
          </a:xfrm>
        </p:grpSpPr>
        <p:pic>
          <p:nvPicPr>
            <p:cNvPr id="1866" name="picture 1866"/>
            <p:cNvPicPr>
              <a:picLocks noChangeAspect="1"/>
            </p:cNvPicPr>
            <p:nvPr/>
          </p:nvPicPr>
          <p:blipFill>
            <a:blip r:embed="rId3"/>
            <a:stretch>
              <a:fillRect/>
            </a:stretch>
          </p:blipFill>
          <p:spPr>
            <a:xfrm rot="21600000">
              <a:off x="12338" y="18952"/>
              <a:ext cx="1530983" cy="510980"/>
            </a:xfrm>
            <a:prstGeom prst="rect">
              <a:avLst/>
            </a:prstGeom>
          </p:spPr>
        </p:pic>
        <p:sp>
          <p:nvSpPr>
            <p:cNvPr id="1868" name="textbox 1868"/>
            <p:cNvSpPr/>
            <p:nvPr/>
          </p:nvSpPr>
          <p:spPr>
            <a:xfrm>
              <a:off x="-12700" y="-12700"/>
              <a:ext cx="1569085"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第四章</a:t>
              </a:r>
              <a:endParaRPr lang="Microsoft YaHei" altLang="Microsoft YaHei" sz="3900" dirty="0"/>
            </a:p>
          </p:txBody>
        </p:sp>
      </p:grpSp>
      <p:sp>
        <p:nvSpPr>
          <p:cNvPr id="187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 name="picture 154"/>
          <p:cNvPicPr>
            <a:picLocks noChangeAspect="1"/>
          </p:cNvPicPr>
          <p:nvPr/>
        </p:nvPicPr>
        <p:blipFill>
          <a:blip r:embed="rId2"/>
          <a:stretch>
            <a:fillRect/>
          </a:stretch>
        </p:blipFill>
        <p:spPr>
          <a:xfrm rot="21600000">
            <a:off x="0" y="0"/>
            <a:ext cx="12192000" cy="6858000"/>
          </a:xfrm>
          <a:prstGeom prst="rect">
            <a:avLst/>
          </a:prstGeom>
        </p:spPr>
      </p:pic>
      <p:sp>
        <p:nvSpPr>
          <p:cNvPr id="15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58" name="path"/>
          <p:cNvSpPr/>
          <p:nvPr/>
        </p:nvSpPr>
        <p:spPr>
          <a:xfrm>
            <a:off x="1379473" y="1227072"/>
            <a:ext cx="9772904" cy="5412746"/>
          </a:xfrm>
          <a:custGeom>
            <a:avLst/>
            <a:gdLst/>
            <a:ahLst/>
            <a:cxnLst/>
            <a:rect l="0" t="0" r="0" b="0"/>
            <a:pathLst>
              <a:path w="15390" h="8524">
                <a:moveTo>
                  <a:pt x="123" y="162"/>
                </a:moveTo>
                <a:moveTo>
                  <a:pt x="123" y="162"/>
                </a:moveTo>
                <a:cubicBezTo>
                  <a:pt x="123" y="93"/>
                  <a:pt x="179" y="36"/>
                  <a:pt x="249" y="36"/>
                </a:cubicBezTo>
                <a:lnTo>
                  <a:pt x="7182" y="36"/>
                </a:lnTo>
                <a:cubicBezTo>
                  <a:pt x="7252" y="36"/>
                  <a:pt x="7308" y="93"/>
                  <a:pt x="7308" y="162"/>
                </a:cubicBezTo>
                <a:lnTo>
                  <a:pt x="7308" y="3765"/>
                </a:lnTo>
                <a:cubicBezTo>
                  <a:pt x="7308" y="3834"/>
                  <a:pt x="7252" y="3891"/>
                  <a:pt x="7182" y="3891"/>
                </a:cubicBezTo>
                <a:lnTo>
                  <a:pt x="249" y="3891"/>
                </a:lnTo>
                <a:cubicBezTo>
                  <a:pt x="179" y="3891"/>
                  <a:pt x="123" y="3834"/>
                  <a:pt x="123" y="3765"/>
                </a:cubicBezTo>
                <a:lnTo>
                  <a:pt x="123" y="162"/>
                </a:lnTo>
                <a:close/>
              </a:path>
              <a:path w="15390" h="8524">
                <a:moveTo>
                  <a:pt x="7695" y="146"/>
                </a:moveTo>
                <a:moveTo>
                  <a:pt x="7695" y="146"/>
                </a:moveTo>
                <a:cubicBezTo>
                  <a:pt x="7695" y="76"/>
                  <a:pt x="7751" y="20"/>
                  <a:pt x="7821" y="20"/>
                </a:cubicBezTo>
                <a:lnTo>
                  <a:pt x="15244" y="20"/>
                </a:lnTo>
                <a:cubicBezTo>
                  <a:pt x="15313" y="20"/>
                  <a:pt x="15370" y="76"/>
                  <a:pt x="15370" y="146"/>
                </a:cubicBezTo>
                <a:lnTo>
                  <a:pt x="15370" y="3748"/>
                </a:lnTo>
                <a:cubicBezTo>
                  <a:pt x="15370" y="3817"/>
                  <a:pt x="15313" y="3874"/>
                  <a:pt x="15244" y="3874"/>
                </a:cubicBezTo>
                <a:lnTo>
                  <a:pt x="7821" y="3874"/>
                </a:lnTo>
                <a:cubicBezTo>
                  <a:pt x="7751" y="3874"/>
                  <a:pt x="7695" y="3817"/>
                  <a:pt x="7695" y="3748"/>
                </a:cubicBezTo>
                <a:lnTo>
                  <a:pt x="7695" y="146"/>
                </a:lnTo>
                <a:close/>
              </a:path>
              <a:path w="15390" h="8524">
                <a:moveTo>
                  <a:pt x="20" y="4153"/>
                </a:moveTo>
                <a:moveTo>
                  <a:pt x="20" y="4153"/>
                </a:moveTo>
                <a:cubicBezTo>
                  <a:pt x="20" y="4072"/>
                  <a:pt x="85" y="4006"/>
                  <a:pt x="167" y="4006"/>
                </a:cubicBezTo>
                <a:lnTo>
                  <a:pt x="15223" y="4006"/>
                </a:lnTo>
                <a:cubicBezTo>
                  <a:pt x="15304" y="4006"/>
                  <a:pt x="15370" y="4072"/>
                  <a:pt x="15370" y="4153"/>
                </a:cubicBezTo>
                <a:lnTo>
                  <a:pt x="15370" y="8356"/>
                </a:lnTo>
                <a:cubicBezTo>
                  <a:pt x="15370" y="8438"/>
                  <a:pt x="15304" y="8504"/>
                  <a:pt x="15223" y="8504"/>
                </a:cubicBezTo>
                <a:lnTo>
                  <a:pt x="167" y="8504"/>
                </a:lnTo>
                <a:cubicBezTo>
                  <a:pt x="85" y="8504"/>
                  <a:pt x="20" y="8438"/>
                  <a:pt x="20" y="8356"/>
                </a:cubicBezTo>
                <a:lnTo>
                  <a:pt x="20" y="4153"/>
                </a:lnTo>
                <a:close/>
              </a:path>
            </a:pathLst>
          </a:custGeom>
          <a:solidFill>
            <a:srgbClr val="00B075">
              <a:alpha val="100000"/>
            </a:srgbClr>
          </a:solidFill>
          <a:ln cap="flat">
            <a:noFill/>
            <a:prstDash val="solid"/>
            <a:miter lim="0"/>
          </a:ln>
        </p:spPr>
        <p:txBody>
          <a:bodyPr rtlCol="0"/>
          <a:lstStyle/>
          <a:p>
            <a:pPr algn="ctr"/>
            <a:endParaRPr lang="zh-CN" altLang="en-US"/>
          </a:p>
        </p:txBody>
      </p:sp>
      <p:graphicFrame>
        <p:nvGraphicFramePr>
          <p:cNvPr id="160" name="table 160"/>
          <p:cNvGraphicFramePr>
            <a:graphicFrameLocks noGrp="1"/>
          </p:cNvGraphicFramePr>
          <p:nvPr/>
        </p:nvGraphicFramePr>
        <p:xfrm>
          <a:off x="1379473" y="3758443"/>
          <a:ext cx="9801225" cy="2880995"/>
        </p:xfrm>
        <a:graphic>
          <a:graphicData uri="http://schemas.openxmlformats.org/drawingml/2006/table">
            <a:tbl>
              <a:tblPr/>
              <a:tblGrid>
                <a:gridCol w="9801225"/>
              </a:tblGrid>
              <a:tr h="739140">
                <a:tc>
                  <a:txBody>
                    <a:bodyPr/>
                    <a:lstStyle/>
                    <a:p>
                      <a:pPr algn="l" rtl="0" eaLnBrk="0">
                        <a:lnSpc>
                          <a:spcPct val="134000"/>
                        </a:lnSpc>
                        <a:tabLst/>
                      </a:pPr>
                      <a:endParaRPr lang="Arial" altLang="Arial" sz="1000" dirty="0"/>
                    </a:p>
                    <a:p>
                      <a:pPr marL="250190" algn="l" rtl="0" eaLnBrk="0">
                        <a:lnSpc>
                          <a:spcPct val="90000"/>
                        </a:lnSpc>
                        <a:spcBef>
                          <a:spcPts val="1"/>
                        </a:spcBef>
                        <a:tabLst/>
                      </a:pPr>
                      <a:r>
                        <a:rPr sz="2400" kern="0" spc="-160" dirty="0">
                          <a:solidFill>
                            <a:srgbClr val="FFFFFF">
                              <a:alpha val="100000"/>
                            </a:srgbClr>
                          </a:solidFill>
                          <a:latin typeface="Microsoft YaHei"/>
                          <a:ea typeface="Microsoft YaHei"/>
                          <a:cs typeface="Microsoft YaHei"/>
                        </a:rPr>
                        <a:t>对孕妇严格要求：</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r h="2141855">
                <a:tc>
                  <a:txBody>
                    <a:bodyPr/>
                    <a:lstStyle/>
                    <a:p>
                      <a:pPr algn="l" rtl="0" eaLnBrk="0">
                        <a:lnSpc>
                          <a:spcPct val="110000"/>
                        </a:lnSpc>
                        <a:tabLst/>
                      </a:pPr>
                      <a:endParaRPr lang="Arial" altLang="Arial" sz="1000" dirty="0"/>
                    </a:p>
                    <a:p>
                      <a:pPr marL="224154" algn="l" rtl="0" eaLnBrk="0">
                        <a:lnSpc>
                          <a:spcPct val="90000"/>
                        </a:lnSpc>
                        <a:spcBef>
                          <a:spcPts val="7"/>
                        </a:spcBef>
                        <a:tabLst/>
                      </a:pPr>
                      <a:r>
                        <a:rPr sz="1800" kern="0" spc="30" dirty="0">
                          <a:solidFill>
                            <a:srgbClr val="FFFFFF">
                              <a:alpha val="100000"/>
                            </a:srgbClr>
                          </a:solidFill>
                          <a:latin typeface="Microsoft YaHei"/>
                          <a:ea typeface="Microsoft YaHei"/>
                          <a:cs typeface="Microsoft YaHei"/>
                        </a:rPr>
                        <a:t>优生：同姓不婚</a:t>
                      </a:r>
                      <a:endParaRPr lang="Microsoft YaHei" altLang="Microsoft YaHei" sz="1800" dirty="0"/>
                    </a:p>
                    <a:p>
                      <a:pPr marL="222250" algn="l" rtl="0" eaLnBrk="0">
                        <a:lnSpc>
                          <a:spcPct val="91000"/>
                        </a:lnSpc>
                        <a:spcBef>
                          <a:spcPts val="1275"/>
                        </a:spcBef>
                        <a:tabLst/>
                      </a:pPr>
                      <a:r>
                        <a:rPr sz="1800" kern="0" spc="30" dirty="0">
                          <a:solidFill>
                            <a:srgbClr val="FFFFFF">
                              <a:alpha val="100000"/>
                            </a:srgbClr>
                          </a:solidFill>
                          <a:latin typeface="Microsoft YaHei"/>
                          <a:ea typeface="Microsoft YaHei"/>
                          <a:cs typeface="Microsoft YaHei"/>
                        </a:rPr>
                        <a:t>饮食——割不正不食</a:t>
                      </a:r>
                      <a:endParaRPr lang="Microsoft YaHei" altLang="Microsoft YaHei" sz="1800" dirty="0"/>
                    </a:p>
                    <a:p>
                      <a:pPr marL="223520" algn="l" rtl="0" eaLnBrk="0">
                        <a:lnSpc>
                          <a:spcPct val="91000"/>
                        </a:lnSpc>
                        <a:spcBef>
                          <a:spcPts val="1275"/>
                        </a:spcBef>
                        <a:tabLst/>
                      </a:pPr>
                      <a:r>
                        <a:rPr sz="1800" kern="0" spc="20" dirty="0">
                          <a:solidFill>
                            <a:srgbClr val="FFFFFF">
                              <a:alpha val="100000"/>
                            </a:srgbClr>
                          </a:solidFill>
                          <a:latin typeface="Microsoft YaHei"/>
                          <a:ea typeface="Microsoft YaHei"/>
                          <a:cs typeface="Microsoft YaHei"/>
                        </a:rPr>
                        <a:t>视听——</a:t>
                      </a:r>
                      <a:r>
                        <a:rPr sz="1800" kern="0" spc="-210" dirty="0">
                          <a:solidFill>
                            <a:srgbClr val="FFFFFF">
                              <a:alpha val="100000"/>
                            </a:srgbClr>
                          </a:solidFill>
                          <a:latin typeface="Microsoft YaHei"/>
                          <a:ea typeface="Microsoft YaHei"/>
                          <a:cs typeface="Microsoft YaHei"/>
                        </a:rPr>
                        <a:t> </a:t>
                      </a:r>
                      <a:r>
                        <a:rPr sz="1800" kern="0" spc="20" dirty="0">
                          <a:solidFill>
                            <a:srgbClr val="FFFFFF">
                              <a:alpha val="100000"/>
                            </a:srgbClr>
                          </a:solidFill>
                          <a:latin typeface="Microsoft YaHei"/>
                          <a:ea typeface="Microsoft YaHei"/>
                          <a:cs typeface="Microsoft YaHei"/>
                        </a:rPr>
                        <a:t>目不视恶色，耳不听淫声</a:t>
                      </a:r>
                      <a:endParaRPr lang="Microsoft YaHei" altLang="Microsoft YaHei" sz="1800" dirty="0"/>
                    </a:p>
                    <a:p>
                      <a:pPr marL="226695" algn="l" rtl="0" eaLnBrk="0">
                        <a:lnSpc>
                          <a:spcPct val="91000"/>
                        </a:lnSpc>
                        <a:spcBef>
                          <a:spcPts val="1275"/>
                        </a:spcBef>
                        <a:tabLst/>
                      </a:pPr>
                      <a:r>
                        <a:rPr sz="1800" kern="0" spc="40" dirty="0">
                          <a:solidFill>
                            <a:srgbClr val="FFFFFF">
                              <a:alpha val="100000"/>
                            </a:srgbClr>
                          </a:solidFill>
                          <a:latin typeface="Microsoft YaHei"/>
                          <a:ea typeface="Microsoft YaHei"/>
                          <a:cs typeface="Microsoft YaHei"/>
                        </a:rPr>
                        <a:t>言行举止——</a:t>
                      </a:r>
                      <a:r>
                        <a:rPr sz="1800" kern="0" spc="-290" dirty="0">
                          <a:solidFill>
                            <a:srgbClr val="FFFFFF">
                              <a:alpha val="100000"/>
                            </a:srgbClr>
                          </a:solidFill>
                          <a:latin typeface="Microsoft YaHei"/>
                          <a:ea typeface="Microsoft YaHei"/>
                          <a:cs typeface="Microsoft YaHei"/>
                        </a:rPr>
                        <a:t> </a:t>
                      </a:r>
                      <a:r>
                        <a:rPr sz="1800" kern="0" spc="40" dirty="0">
                          <a:solidFill>
                            <a:srgbClr val="FFFFFF">
                              <a:alpha val="100000"/>
                            </a:srgbClr>
                          </a:solidFill>
                          <a:latin typeface="Microsoft YaHei"/>
                          <a:ea typeface="Microsoft YaHei"/>
                          <a:cs typeface="Microsoft YaHei"/>
                        </a:rPr>
                        <a:t>口不出敖言</a:t>
                      </a:r>
                      <a:r>
                        <a:rPr sz="1800" kern="0" spc="30" dirty="0">
                          <a:solidFill>
                            <a:srgbClr val="FFFFFF">
                              <a:alpha val="100000"/>
                            </a:srgbClr>
                          </a:solidFill>
                          <a:latin typeface="Microsoft YaHei"/>
                          <a:ea typeface="Microsoft YaHei"/>
                          <a:cs typeface="Microsoft YaHei"/>
                        </a:rPr>
                        <a:t>，立而不跛，坐而不差，笑而不喧</a:t>
                      </a:r>
                      <a:endParaRPr lang="Microsoft YaHei" altLang="Microsoft YaHei" sz="1800" dirty="0"/>
                    </a:p>
                    <a:p>
                      <a:pPr algn="l" rtl="0" eaLnBrk="0">
                        <a:lnSpc>
                          <a:spcPct val="106000"/>
                        </a:lnSpc>
                        <a:tabLst/>
                      </a:pPr>
                      <a:endParaRPr lang="Arial" altLang="Arial" sz="1000" dirty="0"/>
                    </a:p>
                    <a:p>
                      <a:pPr marL="224154" algn="l" rtl="0" eaLnBrk="0">
                        <a:lnSpc>
                          <a:spcPct val="91000"/>
                        </a:lnSpc>
                        <a:spcBef>
                          <a:spcPts val="3"/>
                        </a:spcBef>
                        <a:tabLst/>
                      </a:pPr>
                      <a:r>
                        <a:rPr sz="1800" kern="0" spc="40" dirty="0">
                          <a:solidFill>
                            <a:srgbClr val="FFFFFF">
                              <a:alpha val="100000"/>
                            </a:srgbClr>
                          </a:solidFill>
                          <a:latin typeface="Microsoft YaHei"/>
                          <a:ea typeface="Microsoft YaHei"/>
                          <a:cs typeface="Microsoft YaHei"/>
                        </a:rPr>
                        <a:t>情绪——独处不倨，虽怒不骂</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bl>
          </a:graphicData>
        </a:graphic>
      </p:graphicFrame>
      <p:graphicFrame>
        <p:nvGraphicFramePr>
          <p:cNvPr id="162" name="table 162"/>
          <p:cNvGraphicFramePr>
            <a:graphicFrameLocks noGrp="1"/>
          </p:cNvGraphicFramePr>
          <p:nvPr/>
        </p:nvGraphicFramePr>
        <p:xfrm>
          <a:off x="6253225" y="1227072"/>
          <a:ext cx="4907279" cy="2472690"/>
        </p:xfrm>
        <a:graphic>
          <a:graphicData uri="http://schemas.openxmlformats.org/drawingml/2006/table">
            <a:tbl>
              <a:tblPr/>
              <a:tblGrid>
                <a:gridCol w="4907279"/>
              </a:tblGrid>
              <a:tr h="676909">
                <a:tc>
                  <a:txBody>
                    <a:bodyPr/>
                    <a:lstStyle/>
                    <a:p>
                      <a:pPr algn="l" rtl="0" eaLnBrk="0">
                        <a:lnSpc>
                          <a:spcPct val="134000"/>
                        </a:lnSpc>
                        <a:tabLst/>
                      </a:pPr>
                      <a:endParaRPr lang="Arial" altLang="Arial" sz="1000" dirty="0"/>
                    </a:p>
                    <a:p>
                      <a:pPr marL="291465" algn="l" rtl="0" eaLnBrk="0">
                        <a:lnSpc>
                          <a:spcPct val="90000"/>
                        </a:lnSpc>
                        <a:spcBef>
                          <a:spcPts val="1"/>
                        </a:spcBef>
                        <a:tabLst/>
                      </a:pPr>
                      <a:r>
                        <a:rPr sz="2400" kern="0" spc="-10" dirty="0">
                          <a:solidFill>
                            <a:srgbClr val="FFFFFF">
                              <a:alpha val="100000"/>
                            </a:srgbClr>
                          </a:solidFill>
                          <a:latin typeface="Microsoft YaHei"/>
                          <a:ea typeface="Microsoft YaHei"/>
                          <a:cs typeface="Microsoft YaHei"/>
                        </a:rPr>
                        <a:t>目的：“正本慎始”</a:t>
                      </a:r>
                      <a:endParaRPr lang="Microsoft YaHei" altLang="Microsoft YaHei" sz="24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r h="1795780">
                <a:tc>
                  <a:txBody>
                    <a:bodyPr/>
                    <a:lstStyle/>
                    <a:p>
                      <a:pPr algn="l" rtl="0" eaLnBrk="0">
                        <a:lnSpc>
                          <a:spcPct val="104000"/>
                        </a:lnSpc>
                        <a:tabLst/>
                      </a:pPr>
                      <a:endParaRPr lang="Arial" altLang="Arial" sz="800" dirty="0"/>
                    </a:p>
                    <a:p>
                      <a:pPr marL="299720" algn="l" rtl="0" eaLnBrk="0">
                        <a:lnSpc>
                          <a:spcPct val="90000"/>
                        </a:lnSpc>
                        <a:tabLst/>
                      </a:pPr>
                      <a:r>
                        <a:rPr sz="1800" kern="0" spc="20" dirty="0">
                          <a:solidFill>
                            <a:srgbClr val="FFFFFF">
                              <a:alpha val="100000"/>
                            </a:srgbClr>
                          </a:solidFill>
                          <a:latin typeface="Microsoft YaHei"/>
                          <a:ea typeface="Microsoft YaHei"/>
                          <a:cs typeface="Microsoft YaHei"/>
                        </a:rPr>
                        <a:t>才德过人</a:t>
                      </a:r>
                      <a:endParaRPr lang="Microsoft YaHei" altLang="Microsoft YaHei" sz="1800" dirty="0"/>
                    </a:p>
                    <a:p>
                      <a:pPr marL="222884" algn="l" rtl="0" eaLnBrk="0">
                        <a:lnSpc>
                          <a:spcPct val="91000"/>
                        </a:lnSpc>
                        <a:spcBef>
                          <a:spcPts val="1275"/>
                        </a:spcBef>
                        <a:tabLst/>
                      </a:pPr>
                      <a:r>
                        <a:rPr sz="1800" kern="0" spc="20" dirty="0">
                          <a:solidFill>
                            <a:srgbClr val="FFFFFF">
                              <a:alpha val="100000"/>
                            </a:srgbClr>
                          </a:solidFill>
                          <a:latin typeface="Microsoft YaHei"/>
                          <a:ea typeface="Microsoft YaHei"/>
                          <a:cs typeface="Microsoft YaHei"/>
                        </a:rPr>
                        <a:t>健康成长</a:t>
                      </a:r>
                      <a:endParaRPr lang="Microsoft YaHei" altLang="Microsoft YaHei" sz="1800" dirty="0"/>
                    </a:p>
                    <a:p>
                      <a:pPr marL="223520" algn="l" rtl="0" eaLnBrk="0">
                        <a:lnSpc>
                          <a:spcPct val="91000"/>
                        </a:lnSpc>
                        <a:spcBef>
                          <a:spcPts val="1274"/>
                        </a:spcBef>
                        <a:tabLst/>
                      </a:pPr>
                      <a:r>
                        <a:rPr sz="1800" kern="0" spc="20" dirty="0">
                          <a:solidFill>
                            <a:srgbClr val="FFFFFF">
                              <a:alpha val="100000"/>
                            </a:srgbClr>
                          </a:solidFill>
                          <a:latin typeface="Microsoft YaHei"/>
                          <a:ea typeface="Microsoft YaHei"/>
                          <a:cs typeface="Microsoft YaHei"/>
                        </a:rPr>
                        <a:t>形貌端正</a:t>
                      </a:r>
                      <a:endParaRPr lang="Microsoft YaHei" altLang="Microsoft YaHei" sz="1800" dirty="0"/>
                    </a:p>
                    <a:p>
                      <a:pPr algn="l" rtl="0" eaLnBrk="0">
                        <a:lnSpc>
                          <a:spcPct val="108000"/>
                        </a:lnSpc>
                        <a:tabLst/>
                      </a:pPr>
                      <a:endParaRPr lang="Arial" altLang="Arial" sz="1000" dirty="0"/>
                    </a:p>
                    <a:p>
                      <a:pPr marL="223520" algn="l" rtl="0" eaLnBrk="0">
                        <a:lnSpc>
                          <a:spcPct val="90000"/>
                        </a:lnSpc>
                        <a:tabLst/>
                      </a:pPr>
                      <a:r>
                        <a:rPr sz="1800" kern="0" spc="20" dirty="0">
                          <a:solidFill>
                            <a:srgbClr val="FFFFFF">
                              <a:alpha val="100000"/>
                            </a:srgbClr>
                          </a:solidFill>
                          <a:latin typeface="Microsoft YaHei"/>
                          <a:ea typeface="Microsoft YaHei"/>
                          <a:cs typeface="Microsoft YaHei"/>
                        </a:rPr>
                        <a:t>选择男女</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bl>
          </a:graphicData>
        </a:graphic>
      </p:graphicFrame>
      <p:graphicFrame>
        <p:nvGraphicFramePr>
          <p:cNvPr id="164" name="table 164"/>
          <p:cNvGraphicFramePr>
            <a:graphicFrameLocks noGrp="1"/>
          </p:cNvGraphicFramePr>
          <p:nvPr/>
        </p:nvGraphicFramePr>
        <p:xfrm>
          <a:off x="1445005" y="1237738"/>
          <a:ext cx="4594859" cy="2472690"/>
        </p:xfrm>
        <a:graphic>
          <a:graphicData uri="http://schemas.openxmlformats.org/drawingml/2006/table">
            <a:tbl>
              <a:tblPr/>
              <a:tblGrid>
                <a:gridCol w="4594859"/>
              </a:tblGrid>
              <a:tr h="676909">
                <a:tc>
                  <a:txBody>
                    <a:bodyPr/>
                    <a:lstStyle/>
                    <a:p>
                      <a:pPr algn="l" rtl="0" eaLnBrk="0">
                        <a:lnSpc>
                          <a:spcPct val="132000"/>
                        </a:lnSpc>
                        <a:tabLst/>
                      </a:pPr>
                      <a:endParaRPr lang="Arial" altLang="Arial" sz="1000" dirty="0"/>
                    </a:p>
                    <a:p>
                      <a:pPr algn="l" rtl="0" eaLnBrk="0">
                        <a:lnSpc>
                          <a:spcPct val="6526"/>
                        </a:lnSpc>
                        <a:tabLst/>
                      </a:pPr>
                      <a:endParaRPr lang="Arial" altLang="Arial" sz="100" dirty="0"/>
                    </a:p>
                    <a:p>
                      <a:pPr marL="248284" algn="l" rtl="0" eaLnBrk="0">
                        <a:lnSpc>
                          <a:spcPct val="94000"/>
                        </a:lnSpc>
                        <a:tabLst/>
                      </a:pPr>
                      <a:r>
                        <a:rPr sz="2300" kern="0" spc="-150" dirty="0">
                          <a:solidFill>
                            <a:srgbClr val="FFFFFF">
                              <a:alpha val="100000"/>
                            </a:srgbClr>
                          </a:solidFill>
                          <a:latin typeface="Microsoft YaHei"/>
                          <a:ea typeface="Microsoft YaHei"/>
                          <a:cs typeface="Microsoft YaHei"/>
                        </a:rPr>
                        <a:t>理论依据：</a:t>
                      </a:r>
                      <a:endParaRPr lang="Microsoft YaHei" altLang="Microsoft YaHei" sz="23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r h="1795780">
                <a:tc>
                  <a:txBody>
                    <a:bodyPr/>
                    <a:lstStyle/>
                    <a:p>
                      <a:pPr algn="l" rtl="0" eaLnBrk="0">
                        <a:lnSpc>
                          <a:spcPct val="108000"/>
                        </a:lnSpc>
                        <a:tabLst/>
                      </a:pPr>
                      <a:endParaRPr lang="Arial" altLang="Arial" sz="1000" dirty="0"/>
                    </a:p>
                    <a:p>
                      <a:pPr marL="244475" algn="l" rtl="0" eaLnBrk="0">
                        <a:lnSpc>
                          <a:spcPct val="91000"/>
                        </a:lnSpc>
                        <a:spcBef>
                          <a:spcPts val="4"/>
                        </a:spcBef>
                        <a:tabLst/>
                      </a:pPr>
                      <a:r>
                        <a:rPr sz="1800" kern="0" spc="0" dirty="0">
                          <a:solidFill>
                            <a:srgbClr val="FFFFFF">
                              <a:alpha val="100000"/>
                            </a:srgbClr>
                          </a:solidFill>
                          <a:latin typeface="Microsoft YaHei"/>
                          <a:ea typeface="Microsoft YaHei"/>
                          <a:cs typeface="Microsoft YaHei"/>
                        </a:rPr>
                        <a:t>1、外象内感说</a:t>
                      </a:r>
                      <a:endParaRPr lang="Microsoft YaHei" altLang="Microsoft YaHei" sz="1800" dirty="0"/>
                    </a:p>
                    <a:p>
                      <a:pPr marL="234315" algn="l" rtl="0" eaLnBrk="0">
                        <a:lnSpc>
                          <a:spcPct val="90000"/>
                        </a:lnSpc>
                        <a:spcBef>
                          <a:spcPts val="1296"/>
                        </a:spcBef>
                        <a:tabLst/>
                      </a:pPr>
                      <a:r>
                        <a:rPr sz="1800" kern="0" spc="20" dirty="0">
                          <a:solidFill>
                            <a:srgbClr val="FFFFFF">
                              <a:alpha val="100000"/>
                            </a:srgbClr>
                          </a:solidFill>
                          <a:latin typeface="Microsoft YaHei"/>
                          <a:ea typeface="Microsoft YaHei"/>
                          <a:cs typeface="Microsoft YaHei"/>
                        </a:rPr>
                        <a:t>2、母子同体说</a:t>
                      </a:r>
                      <a:endParaRPr lang="Microsoft YaHei" altLang="Microsoft YaHei" sz="1800" dirty="0"/>
                    </a:p>
                    <a:p>
                      <a:pPr algn="l" rtl="0" eaLnBrk="0">
                        <a:lnSpc>
                          <a:spcPct val="106000"/>
                        </a:lnSpc>
                        <a:tabLst/>
                      </a:pPr>
                      <a:endParaRPr lang="Arial" altLang="Arial" sz="1000" dirty="0"/>
                    </a:p>
                    <a:p>
                      <a:pPr marL="236854" algn="l" rtl="0" eaLnBrk="0">
                        <a:lnSpc>
                          <a:spcPct val="91000"/>
                        </a:lnSpc>
                        <a:spcBef>
                          <a:spcPts val="3"/>
                        </a:spcBef>
                        <a:tabLst/>
                      </a:pPr>
                      <a:r>
                        <a:rPr sz="1800" kern="0" spc="20" dirty="0">
                          <a:solidFill>
                            <a:srgbClr val="FFFFFF">
                              <a:alpha val="100000"/>
                            </a:srgbClr>
                          </a:solidFill>
                          <a:latin typeface="Microsoft YaHei"/>
                          <a:ea typeface="Microsoft YaHei"/>
                          <a:cs typeface="Microsoft YaHei"/>
                        </a:rPr>
                        <a:t>3、生长发育说</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tcPr>
                </a:tc>
              </a:tr>
            </a:tbl>
          </a:graphicData>
        </a:graphic>
      </p:graphicFrame>
      <p:sp>
        <p:nvSpPr>
          <p:cNvPr id="166" name="textbox 166"/>
          <p:cNvSpPr/>
          <p:nvPr/>
        </p:nvSpPr>
        <p:spPr>
          <a:xfrm>
            <a:off x="1539600" y="552104"/>
            <a:ext cx="8894444" cy="625475"/>
          </a:xfrm>
          <a:prstGeom prst="rect">
            <a:avLst/>
          </a:prstGeom>
        </p:spPr>
        <p:txBody>
          <a:bodyPr vert="horz" wrap="square" lIns="0" tIns="0" rIns="0" bIns="0"/>
          <a:lstStyle/>
          <a:p>
            <a:pPr algn="l" rtl="0" eaLnBrk="0">
              <a:lnSpc>
                <a:spcPct val="73555"/>
              </a:lnSpc>
              <a:tabLst/>
            </a:pPr>
            <a:endParaRPr lang="Arial" altLang="Arial" sz="100" dirty="0"/>
          </a:p>
          <a:p>
            <a:pPr marL="114935" algn="l" rtl="0" eaLnBrk="0">
              <a:lnSpc>
                <a:spcPct val="91000"/>
              </a:lnSpc>
              <a:tabLst/>
            </a:pPr>
            <a:r>
              <a:rPr sz="2400" b="1" kern="0" spc="-20" dirty="0">
                <a:solidFill>
                  <a:srgbClr val="7F7F7F">
                    <a:alpha val="100000"/>
                  </a:srgbClr>
                </a:solidFill>
                <a:latin typeface="Microsoft YaHei"/>
                <a:ea typeface="Microsoft YaHei"/>
                <a:cs typeface="Microsoft YaHei"/>
              </a:rPr>
              <a:t>古代的胎教</a:t>
            </a:r>
            <a:endParaRPr lang="Microsoft YaHei" altLang="Microsoft YaHei" sz="2400" dirty="0"/>
          </a:p>
          <a:p>
            <a:pPr marL="12700" algn="l" rtl="0" eaLnBrk="0">
              <a:lnSpc>
                <a:spcPct val="91000"/>
              </a:lnSpc>
              <a:spcBef>
                <a:spcPts val="150"/>
              </a:spcBef>
              <a:tabLst/>
            </a:pPr>
            <a:r>
              <a:rPr sz="1800" kern="0" spc="-30" dirty="0">
                <a:solidFill>
                  <a:srgbClr val="000000">
                    <a:alpha val="100000"/>
                  </a:srgbClr>
                </a:solidFill>
                <a:latin typeface="Microsoft YaHei"/>
                <a:ea typeface="Microsoft YaHei"/>
                <a:cs typeface="Microsoft YaHei"/>
              </a:rPr>
              <a:t>我国是世界上最早提出和实施胎教的国家，三千多年前西周，最早是周</a:t>
            </a:r>
            <a:r>
              <a:rPr sz="1800" kern="0" spc="-40" dirty="0">
                <a:solidFill>
                  <a:srgbClr val="000000">
                    <a:alpha val="100000"/>
                  </a:srgbClr>
                </a:solidFill>
                <a:latin typeface="Microsoft YaHei"/>
                <a:ea typeface="Microsoft YaHei"/>
                <a:cs typeface="Microsoft YaHei"/>
              </a:rPr>
              <a:t>文王的母亲太任。</a:t>
            </a:r>
            <a:endParaRPr lang="Microsoft YaHei" altLang="Microsoft YaHei" sz="1800" dirty="0"/>
          </a:p>
        </p:txBody>
      </p:sp>
      <p:sp>
        <p:nvSpPr>
          <p:cNvPr id="168" name="textbox 16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17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0" name="group 20"/>
          <p:cNvGrpSpPr/>
          <p:nvPr/>
        </p:nvGrpSpPr>
        <p:grpSpPr>
          <a:xfrm rot="21600000">
            <a:off x="1750281" y="181482"/>
            <a:ext cx="2331351" cy="199231"/>
            <a:chOff x="0" y="0"/>
            <a:chExt cx="2331351" cy="199231"/>
          </a:xfrm>
        </p:grpSpPr>
        <p:pic>
          <p:nvPicPr>
            <p:cNvPr id="172" name="picture 172"/>
            <p:cNvPicPr>
              <a:picLocks noChangeAspect="1"/>
            </p:cNvPicPr>
            <p:nvPr/>
          </p:nvPicPr>
          <p:blipFill>
            <a:blip r:embed="rId3"/>
            <a:stretch>
              <a:fillRect/>
            </a:stretch>
          </p:blipFill>
          <p:spPr>
            <a:xfrm rot="21600000">
              <a:off x="1956" y="11350"/>
              <a:ext cx="2329395" cy="187880"/>
            </a:xfrm>
            <a:prstGeom prst="rect">
              <a:avLst/>
            </a:prstGeom>
          </p:spPr>
        </p:pic>
        <p:sp>
          <p:nvSpPr>
            <p:cNvPr id="174" name="textbox 174"/>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17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2" name="picture 1872"/>
          <p:cNvPicPr>
            <a:picLocks noChangeAspect="1"/>
          </p:cNvPicPr>
          <p:nvPr/>
        </p:nvPicPr>
        <p:blipFill>
          <a:blip r:embed="rId2"/>
          <a:stretch>
            <a:fillRect/>
          </a:stretch>
        </p:blipFill>
        <p:spPr>
          <a:xfrm rot="21600000">
            <a:off x="0" y="0"/>
            <a:ext cx="12192000" cy="6858000"/>
          </a:xfrm>
          <a:prstGeom prst="rect">
            <a:avLst/>
          </a:prstGeom>
        </p:spPr>
      </p:pic>
      <p:sp>
        <p:nvSpPr>
          <p:cNvPr id="187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876" name="textbox 1876"/>
          <p:cNvSpPr/>
          <p:nvPr/>
        </p:nvSpPr>
        <p:spPr>
          <a:xfrm>
            <a:off x="1231391" y="3823716"/>
            <a:ext cx="9435465" cy="2581910"/>
          </a:xfrm>
          <a:prstGeom prst="rect">
            <a:avLst/>
          </a:prstGeom>
          <a:solidFill>
            <a:srgbClr val="E9A54E">
              <a:alpha val="33725"/>
            </a:srgbClr>
          </a:solidFill>
        </p:spPr>
        <p:txBody>
          <a:bodyPr vert="horz" wrap="square" lIns="0" tIns="0" rIns="0" bIns="0"/>
          <a:lstStyle/>
          <a:p>
            <a:pPr algn="l" rtl="0" eaLnBrk="0">
              <a:lnSpc>
                <a:spcPct val="184000"/>
              </a:lnSpc>
              <a:tabLst/>
            </a:pPr>
            <a:endParaRPr lang="Arial" altLang="Arial" sz="1000" dirty="0"/>
          </a:p>
          <a:p>
            <a:pPr algn="l" rtl="0" eaLnBrk="0">
              <a:lnSpc>
                <a:spcPct val="9204"/>
              </a:lnSpc>
              <a:tabLst/>
            </a:pPr>
            <a:endParaRPr lang="Arial" altLang="Arial" sz="100" dirty="0"/>
          </a:p>
          <a:p>
            <a:pPr marL="206375" algn="l" rtl="0" eaLnBrk="0">
              <a:lnSpc>
                <a:spcPct val="85000"/>
              </a:lnSpc>
              <a:tabLst/>
            </a:pPr>
            <a:r>
              <a:rPr sz="1800" kern="0" spc="0" dirty="0">
                <a:solidFill>
                  <a:srgbClr val="000000">
                    <a:alpha val="100000"/>
                  </a:srgbClr>
                </a:solidFill>
                <a:latin typeface="Microsoft YaHei"/>
                <a:ea typeface="Microsoft YaHei"/>
                <a:cs typeface="Microsoft YaHei"/>
              </a:rPr>
              <a:t>2、“湘鄂赣（革命根据地湖南省、湖北省、江西省的简称。</a:t>
            </a:r>
            <a:r>
              <a:rPr sz="1800" kern="0" spc="-10" dirty="0">
                <a:solidFill>
                  <a:srgbClr val="000000">
                    <a:alpha val="100000"/>
                  </a:srgbClr>
                </a:solidFill>
                <a:latin typeface="Microsoft YaHei"/>
                <a:ea typeface="Microsoft YaHei"/>
                <a:cs typeface="Microsoft YaHei"/>
              </a:rPr>
              <a:t>）省工农兵苏维埃第一次代</a:t>
            </a:r>
            <a:endParaRPr lang="Microsoft YaHei" altLang="Microsoft YaHei" sz="1800" dirty="0"/>
          </a:p>
          <a:p>
            <a:pPr marL="196214" algn="l" rtl="0" eaLnBrk="0">
              <a:lnSpc>
                <a:spcPts val="2752"/>
              </a:lnSpc>
              <a:tabLst/>
            </a:pPr>
            <a:r>
              <a:rPr sz="1800" kern="0" spc="-70" dirty="0">
                <a:solidFill>
                  <a:srgbClr val="000000">
                    <a:alpha val="100000"/>
                  </a:srgbClr>
                </a:solidFill>
                <a:latin typeface="Microsoft YaHei"/>
                <a:ea typeface="Microsoft YaHei"/>
                <a:cs typeface="Microsoft YaHei"/>
              </a:rPr>
              <a:t>表大会就明确提出了学前的四个目标</a:t>
            </a:r>
            <a:r>
              <a:rPr sz="1800" kern="0" spc="-80" dirty="0">
                <a:solidFill>
                  <a:srgbClr val="000000">
                    <a:alpha val="100000"/>
                  </a:srgbClr>
                </a:solidFill>
                <a:latin typeface="Microsoft YaHei"/>
                <a:ea typeface="Microsoft YaHei"/>
                <a:cs typeface="Microsoft YaHei"/>
              </a:rPr>
              <a:t>：</a:t>
            </a:r>
            <a:endParaRPr lang="Microsoft YaHei" altLang="Microsoft YaHei" sz="1800" dirty="0"/>
          </a:p>
          <a:p>
            <a:pPr marL="341629" algn="l" rtl="0" eaLnBrk="0">
              <a:lnSpc>
                <a:spcPts val="2323"/>
              </a:lnSpc>
              <a:spcBef>
                <a:spcPts val="691"/>
              </a:spcBef>
              <a:tabLst/>
            </a:pPr>
            <a:r>
              <a:rPr sz="1700" kern="0" spc="-80" dirty="0">
                <a:solidFill>
                  <a:srgbClr val="000000">
                    <a:alpha val="100000"/>
                  </a:srgbClr>
                </a:solidFill>
                <a:latin typeface="Microsoft YaHei"/>
                <a:ea typeface="Microsoft YaHei"/>
                <a:cs typeface="Microsoft YaHei"/>
              </a:rPr>
              <a:t>（1）注意看护小儿的教育</a:t>
            </a:r>
            <a:r>
              <a:rPr sz="1700" kern="0" spc="-90" dirty="0">
                <a:solidFill>
                  <a:srgbClr val="000000">
                    <a:alpha val="100000"/>
                  </a:srgbClr>
                </a:solidFill>
                <a:latin typeface="Microsoft YaHei"/>
                <a:ea typeface="Microsoft YaHei"/>
                <a:cs typeface="Microsoft YaHei"/>
              </a:rPr>
              <a:t>；</a:t>
            </a:r>
            <a:endParaRPr lang="Microsoft YaHei" altLang="Microsoft YaHei" sz="1700" dirty="0"/>
          </a:p>
          <a:p>
            <a:pPr marL="341629" algn="l" rtl="0" eaLnBrk="0">
              <a:lnSpc>
                <a:spcPts val="2323"/>
              </a:lnSpc>
              <a:spcBef>
                <a:spcPts val="484"/>
              </a:spcBef>
              <a:tabLst/>
            </a:pPr>
            <a:r>
              <a:rPr sz="1800" kern="0" spc="-110" dirty="0">
                <a:solidFill>
                  <a:srgbClr val="000000">
                    <a:alpha val="100000"/>
                  </a:srgbClr>
                </a:solidFill>
                <a:latin typeface="Microsoft YaHei"/>
                <a:ea typeface="Microsoft YaHei"/>
                <a:cs typeface="Microsoft YaHei"/>
              </a:rPr>
              <a:t>（2）注意小儿听觉、视觉及器官的</a:t>
            </a:r>
            <a:r>
              <a:rPr sz="1800" kern="0" spc="-120" dirty="0">
                <a:solidFill>
                  <a:srgbClr val="000000">
                    <a:alpha val="100000"/>
                  </a:srgbClr>
                </a:solidFill>
                <a:latin typeface="Microsoft YaHei"/>
                <a:ea typeface="Microsoft YaHei"/>
                <a:cs typeface="Microsoft YaHei"/>
              </a:rPr>
              <a:t>充分发展；</a:t>
            </a:r>
            <a:endParaRPr lang="Microsoft YaHei" altLang="Microsoft YaHei" sz="1800" dirty="0"/>
          </a:p>
          <a:p>
            <a:pPr marL="410209" indent="-68580" algn="l" rtl="0" eaLnBrk="0">
              <a:lnSpc>
                <a:spcPct val="122000"/>
              </a:lnSpc>
              <a:spcBef>
                <a:spcPts val="469"/>
              </a:spcBef>
              <a:tabLst/>
            </a:pPr>
            <a:r>
              <a:rPr sz="1800" kern="0" spc="-50" dirty="0">
                <a:solidFill>
                  <a:srgbClr val="000000">
                    <a:alpha val="100000"/>
                  </a:srgbClr>
                </a:solidFill>
                <a:latin typeface="Microsoft YaHei"/>
                <a:ea typeface="Microsoft YaHei"/>
                <a:cs typeface="Microsoft YaHei"/>
              </a:rPr>
              <a:t>（3）三岁以上的儿童暂时由儿童的家庭以及共产主义儿童团实行幼稚教育；          </a:t>
            </a:r>
            <a:r>
              <a:rPr sz="1800" kern="0" spc="-60" dirty="0">
                <a:solidFill>
                  <a:srgbClr val="000000">
                    <a:alpha val="100000"/>
                  </a:srgbClr>
                </a:solidFill>
                <a:latin typeface="Microsoft YaHei"/>
                <a:ea typeface="Microsoft YaHei"/>
                <a:cs typeface="Microsoft YaHei"/>
              </a:rPr>
              <a:t>                 </a:t>
            </a:r>
            <a:r>
              <a:rPr sz="1800" kern="0" spc="-50" dirty="0">
                <a:solidFill>
                  <a:srgbClr val="000000">
                    <a:alpha val="100000"/>
                  </a:srgbClr>
                </a:solidFill>
                <a:latin typeface="Microsoft YaHei"/>
                <a:ea typeface="Microsoft YaHei"/>
                <a:cs typeface="Microsoft YaHei"/>
              </a:rPr>
              <a:t>（4）注意儿童的记忆力、模仿力和联想力等智</a:t>
            </a:r>
            <a:r>
              <a:rPr sz="1800" kern="0" spc="-60" dirty="0">
                <a:solidFill>
                  <a:srgbClr val="000000">
                    <a:alpha val="100000"/>
                  </a:srgbClr>
                </a:solidFill>
                <a:latin typeface="Microsoft YaHei"/>
                <a:ea typeface="Microsoft YaHei"/>
                <a:cs typeface="Microsoft YaHei"/>
              </a:rPr>
              <a:t>慧的发展。”</a:t>
            </a:r>
            <a:endParaRPr lang="Microsoft YaHei" altLang="Microsoft YaHei" sz="1800" dirty="0"/>
          </a:p>
        </p:txBody>
      </p:sp>
      <p:sp>
        <p:nvSpPr>
          <p:cNvPr id="1878" name="textbox 1878"/>
          <p:cNvSpPr/>
          <p:nvPr/>
        </p:nvSpPr>
        <p:spPr>
          <a:xfrm>
            <a:off x="1232916" y="2724911"/>
            <a:ext cx="9435465" cy="1016635"/>
          </a:xfrm>
          <a:prstGeom prst="rect">
            <a:avLst/>
          </a:prstGeom>
          <a:solidFill>
            <a:srgbClr val="E9A54E">
              <a:alpha val="33725"/>
            </a:srgbClr>
          </a:solidFill>
        </p:spPr>
        <p:txBody>
          <a:bodyPr vert="horz" wrap="square" lIns="0" tIns="0" rIns="0" bIns="0"/>
          <a:lstStyle/>
          <a:p>
            <a:pPr algn="l" rtl="0" eaLnBrk="0">
              <a:lnSpc>
                <a:spcPct val="106000"/>
              </a:lnSpc>
              <a:tabLst/>
            </a:pPr>
            <a:endParaRPr lang="Arial" altLang="Arial" sz="800" dirty="0"/>
          </a:p>
          <a:p>
            <a:pPr algn="l" rtl="0" eaLnBrk="0">
              <a:lnSpc>
                <a:spcPct val="7631"/>
              </a:lnSpc>
              <a:tabLst/>
            </a:pPr>
            <a:endParaRPr lang="Arial" altLang="Arial" sz="100" dirty="0"/>
          </a:p>
          <a:p>
            <a:pPr marL="217170" algn="l" rtl="0" eaLnBrk="0">
              <a:lnSpc>
                <a:spcPts val="2323"/>
              </a:lnSpc>
              <a:tabLst/>
            </a:pPr>
            <a:r>
              <a:rPr sz="1800" kern="0" spc="-30" dirty="0">
                <a:solidFill>
                  <a:srgbClr val="000000">
                    <a:alpha val="100000"/>
                  </a:srgbClr>
                </a:solidFill>
                <a:latin typeface="Microsoft YaHei"/>
                <a:ea typeface="Microsoft YaHei"/>
                <a:cs typeface="Microsoft YaHei"/>
              </a:rPr>
              <a:t>1、《江西省革委会行动纲领》——</a:t>
            </a:r>
            <a:r>
              <a:rPr sz="1800" kern="0" spc="-40" dirty="0">
                <a:solidFill>
                  <a:srgbClr val="000000">
                    <a:alpha val="100000"/>
                  </a:srgbClr>
                </a:solidFill>
                <a:latin typeface="Microsoft YaHei"/>
                <a:ea typeface="Microsoft YaHei"/>
                <a:cs typeface="Microsoft YaHei"/>
              </a:rPr>
              <a:t>“建立一般未达到入学年龄的机关（如儿童养育院、</a:t>
            </a:r>
            <a:endParaRPr lang="Microsoft YaHei" altLang="Microsoft YaHei" sz="1800" dirty="0"/>
          </a:p>
          <a:p>
            <a:pPr marL="201295" algn="l" rtl="0" eaLnBrk="0">
              <a:lnSpc>
                <a:spcPts val="2656"/>
              </a:lnSpc>
              <a:tabLst/>
            </a:pPr>
            <a:r>
              <a:rPr sz="1800" kern="0" spc="0" dirty="0">
                <a:solidFill>
                  <a:srgbClr val="000000">
                    <a:alpha val="100000"/>
                  </a:srgbClr>
                </a:solidFill>
                <a:latin typeface="Microsoft YaHei"/>
                <a:ea typeface="Microsoft YaHei"/>
                <a:cs typeface="Microsoft YaHei"/>
              </a:rPr>
              <a:t>幼稚园等</a:t>
            </a:r>
            <a:r>
              <a:rPr sz="1800" kern="0" spc="-10" dirty="0">
                <a:solidFill>
                  <a:srgbClr val="000000">
                    <a:alpha val="100000"/>
                  </a:srgbClr>
                </a:solidFill>
                <a:latin typeface="Microsoft YaHei"/>
                <a:ea typeface="Microsoft YaHei"/>
                <a:cs typeface="Microsoft YaHei"/>
              </a:rPr>
              <a:t>），</a:t>
            </a:r>
            <a:r>
              <a:rPr sz="1800" kern="0" spc="0" dirty="0">
                <a:solidFill>
                  <a:srgbClr val="000000">
                    <a:alpha val="100000"/>
                  </a:srgbClr>
                </a:solidFill>
                <a:latin typeface="Microsoft YaHei"/>
                <a:ea typeface="Microsoft YaHei"/>
                <a:cs typeface="Microsoft YaHei"/>
              </a:rPr>
              <a:t>以利增进社会教育和为解放</a:t>
            </a:r>
            <a:r>
              <a:rPr sz="1800" kern="0" spc="-10" dirty="0">
                <a:solidFill>
                  <a:srgbClr val="000000">
                    <a:alpha val="100000"/>
                  </a:srgbClr>
                </a:solidFill>
                <a:latin typeface="Microsoft YaHei"/>
                <a:ea typeface="Microsoft YaHei"/>
                <a:cs typeface="Microsoft YaHei"/>
              </a:rPr>
              <a:t>妇女的目的。”</a:t>
            </a:r>
            <a:endParaRPr lang="Microsoft YaHei" altLang="Microsoft YaHei" sz="1800" dirty="0"/>
          </a:p>
        </p:txBody>
      </p:sp>
      <p:sp>
        <p:nvSpPr>
          <p:cNvPr id="1880" name="textbox 1880"/>
          <p:cNvSpPr/>
          <p:nvPr/>
        </p:nvSpPr>
        <p:spPr>
          <a:xfrm>
            <a:off x="1232916" y="1626108"/>
            <a:ext cx="5313045" cy="995680"/>
          </a:xfrm>
          <a:prstGeom prst="rect">
            <a:avLst/>
          </a:prstGeom>
          <a:solidFill>
            <a:srgbClr val="F5A63E"/>
          </a:solidFill>
        </p:spPr>
        <p:txBody>
          <a:bodyPr vert="horz" wrap="square" lIns="0" tIns="0" rIns="0" bIns="0"/>
          <a:lstStyle/>
          <a:p>
            <a:pPr algn="l" rtl="0" eaLnBrk="0">
              <a:lnSpc>
                <a:spcPct val="118000"/>
              </a:lnSpc>
              <a:tabLst/>
            </a:pPr>
            <a:endParaRPr lang="Arial" altLang="Arial" sz="1000" dirty="0"/>
          </a:p>
          <a:p>
            <a:pPr marL="255904" indent="161925" algn="l" rtl="0" eaLnBrk="0">
              <a:lnSpc>
                <a:spcPct val="103000"/>
              </a:lnSpc>
              <a:spcBef>
                <a:spcPts val="3"/>
              </a:spcBef>
              <a:tabLst/>
            </a:pPr>
            <a:r>
              <a:rPr sz="2000" kern="0" spc="-70" dirty="0">
                <a:solidFill>
                  <a:srgbClr val="FFFFFF">
                    <a:alpha val="100000"/>
                  </a:srgbClr>
                </a:solidFill>
                <a:latin typeface="Microsoft YaHei"/>
                <a:ea typeface="Microsoft YaHei"/>
                <a:cs typeface="Microsoft YaHei"/>
              </a:rPr>
              <a:t>（一）基本方针：为了妇女的解放，为了革</a:t>
            </a:r>
            <a:r>
              <a:rPr sz="2000" kern="0" spc="0" dirty="0">
                <a:solidFill>
                  <a:srgbClr val="FFFFFF">
                    <a:alpha val="100000"/>
                  </a:srgbClr>
                </a:solidFill>
                <a:latin typeface="Microsoft YaHei"/>
                <a:ea typeface="Microsoft YaHei"/>
                <a:cs typeface="Microsoft YaHei"/>
              </a:rPr>
              <a:t>    </a:t>
            </a:r>
            <a:r>
              <a:rPr sz="2000" kern="0" spc="-10" dirty="0">
                <a:solidFill>
                  <a:srgbClr val="FFFFFF">
                    <a:alpha val="100000"/>
                  </a:srgbClr>
                </a:solidFill>
                <a:latin typeface="Microsoft YaHei"/>
                <a:ea typeface="Microsoft YaHei"/>
                <a:cs typeface="Microsoft YaHei"/>
              </a:rPr>
              <a:t>命事业的成功，为了促进儿童的全面发展。</a:t>
            </a:r>
            <a:endParaRPr lang="Microsoft YaHei" altLang="Microsoft YaHei" sz="2000" dirty="0"/>
          </a:p>
        </p:txBody>
      </p:sp>
      <p:sp>
        <p:nvSpPr>
          <p:cNvPr id="1882" name="textbox 1882"/>
          <p:cNvSpPr/>
          <p:nvPr/>
        </p:nvSpPr>
        <p:spPr>
          <a:xfrm>
            <a:off x="1445765" y="550044"/>
            <a:ext cx="4184015" cy="1011555"/>
          </a:xfrm>
          <a:prstGeom prst="rect">
            <a:avLst/>
          </a:prstGeom>
        </p:spPr>
        <p:txBody>
          <a:bodyPr vert="horz" wrap="square" lIns="0" tIns="0" rIns="0" bIns="0"/>
          <a:lstStyle/>
          <a:p>
            <a:pPr algn="l" rtl="0" eaLnBrk="0">
              <a:lnSpc>
                <a:spcPct val="87417"/>
              </a:lnSpc>
              <a:tabLst/>
            </a:pPr>
            <a:endParaRPr lang="Arial" altLang="Arial" sz="100" dirty="0"/>
          </a:p>
          <a:p>
            <a:pPr marL="191135" algn="l" rtl="0" eaLnBrk="0">
              <a:lnSpc>
                <a:spcPct val="91000"/>
              </a:lnSpc>
              <a:tabLst/>
            </a:pPr>
            <a:r>
              <a:rPr sz="2400" b="1" kern="0" spc="-10" dirty="0">
                <a:solidFill>
                  <a:srgbClr val="7F7F7F">
                    <a:alpha val="100000"/>
                  </a:srgbClr>
                </a:solidFill>
                <a:latin typeface="Microsoft YaHei"/>
                <a:ea typeface="Microsoft YaHei"/>
                <a:cs typeface="Microsoft YaHei"/>
              </a:rPr>
              <a:t>苏区的学前教育</a:t>
            </a:r>
            <a:endParaRPr lang="Microsoft YaHei" altLang="Microsoft YaHei" sz="2400" dirty="0"/>
          </a:p>
          <a:p>
            <a:pPr algn="l" rtl="0" eaLnBrk="0">
              <a:lnSpc>
                <a:spcPct val="104000"/>
              </a:lnSpc>
              <a:tabLst/>
            </a:pPr>
            <a:endParaRPr lang="Arial" altLang="Arial" sz="1400" dirty="0"/>
          </a:p>
          <a:p>
            <a:pPr algn="l" rtl="0" eaLnBrk="0">
              <a:lnSpc>
                <a:spcPct val="11046"/>
              </a:lnSpc>
              <a:tabLst/>
            </a:pPr>
            <a:endParaRPr lang="Arial" altLang="Arial" sz="100" dirty="0"/>
          </a:p>
          <a:p>
            <a:pPr marL="944880" algn="l" rtl="0" eaLnBrk="0">
              <a:lnSpc>
                <a:spcPct val="91000"/>
              </a:lnSpc>
              <a:tabLst>
                <a:tab pos="1125855"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一、学前教育的方针和</a:t>
            </a:r>
            <a:r>
              <a:rPr sz="2000" kern="0" spc="-10" dirty="0">
                <a:solidFill>
                  <a:srgbClr val="44546A">
                    <a:alpha val="100000"/>
                  </a:srgbClr>
                </a:solidFill>
                <a:latin typeface="Microsoft YaHei"/>
                <a:ea typeface="Microsoft YaHei"/>
                <a:cs typeface="Microsoft YaHei"/>
              </a:rPr>
              <a:t>政策</a:t>
            </a:r>
            <a:endParaRPr lang="Microsoft YaHei" altLang="Microsoft YaHei" sz="2000" dirty="0"/>
          </a:p>
        </p:txBody>
      </p:sp>
      <p:sp>
        <p:nvSpPr>
          <p:cNvPr id="188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886" name="textbox 188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88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52" name="group 252"/>
          <p:cNvGrpSpPr/>
          <p:nvPr/>
        </p:nvGrpSpPr>
        <p:grpSpPr>
          <a:xfrm rot="21600000">
            <a:off x="1584025" y="181482"/>
            <a:ext cx="3805335" cy="199231"/>
            <a:chOff x="0" y="0"/>
            <a:chExt cx="3805335" cy="199231"/>
          </a:xfrm>
        </p:grpSpPr>
        <p:pic>
          <p:nvPicPr>
            <p:cNvPr id="1890" name="picture 1890"/>
            <p:cNvPicPr>
              <a:picLocks noChangeAspect="1"/>
            </p:cNvPicPr>
            <p:nvPr/>
          </p:nvPicPr>
          <p:blipFill>
            <a:blip r:embed="rId3"/>
            <a:stretch>
              <a:fillRect/>
            </a:stretch>
          </p:blipFill>
          <p:spPr>
            <a:xfrm rot="21600000">
              <a:off x="13273" y="11350"/>
              <a:ext cx="3792062" cy="187881"/>
            </a:xfrm>
            <a:prstGeom prst="rect">
              <a:avLst/>
            </a:prstGeom>
          </p:spPr>
        </p:pic>
        <p:sp>
          <p:nvSpPr>
            <p:cNvPr id="1892" name="textbox 1892"/>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189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6" name="picture 1896"/>
          <p:cNvPicPr>
            <a:picLocks noChangeAspect="1"/>
          </p:cNvPicPr>
          <p:nvPr/>
        </p:nvPicPr>
        <p:blipFill>
          <a:blip r:embed="rId2"/>
          <a:stretch>
            <a:fillRect/>
          </a:stretch>
        </p:blipFill>
        <p:spPr>
          <a:xfrm rot="21600000">
            <a:off x="0" y="0"/>
            <a:ext cx="12192000" cy="6858000"/>
          </a:xfrm>
          <a:prstGeom prst="rect">
            <a:avLst/>
          </a:prstGeom>
        </p:spPr>
      </p:pic>
      <p:sp>
        <p:nvSpPr>
          <p:cNvPr id="189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900" name="textbox 1900"/>
          <p:cNvSpPr/>
          <p:nvPr/>
        </p:nvSpPr>
        <p:spPr>
          <a:xfrm>
            <a:off x="1232916" y="2724911"/>
            <a:ext cx="9435465" cy="1016635"/>
          </a:xfrm>
          <a:prstGeom prst="rect">
            <a:avLst/>
          </a:prstGeom>
          <a:solidFill>
            <a:srgbClr val="E9A54E">
              <a:alpha val="33725"/>
            </a:srgbClr>
          </a:solidFill>
        </p:spPr>
        <p:txBody>
          <a:bodyPr vert="horz" wrap="square" lIns="0" tIns="0" rIns="0" bIns="0"/>
          <a:lstStyle/>
          <a:p>
            <a:pPr algn="l" rtl="0" eaLnBrk="0">
              <a:lnSpc>
                <a:spcPct val="106000"/>
              </a:lnSpc>
              <a:tabLst/>
            </a:pPr>
            <a:endParaRPr lang="Arial" altLang="Arial" sz="800" dirty="0"/>
          </a:p>
          <a:p>
            <a:pPr algn="l" rtl="0" eaLnBrk="0">
              <a:lnSpc>
                <a:spcPct val="7631"/>
              </a:lnSpc>
              <a:tabLst/>
            </a:pPr>
            <a:endParaRPr lang="Arial" altLang="Arial" sz="100" dirty="0"/>
          </a:p>
          <a:p>
            <a:pPr marL="217170" algn="l" rtl="0" eaLnBrk="0">
              <a:lnSpc>
                <a:spcPts val="2323"/>
              </a:lnSpc>
              <a:tabLst/>
            </a:pPr>
            <a:r>
              <a:rPr sz="1800" kern="0" spc="0" dirty="0">
                <a:solidFill>
                  <a:srgbClr val="000000">
                    <a:alpha val="100000"/>
                  </a:srgbClr>
                </a:solidFill>
                <a:latin typeface="Microsoft YaHei"/>
                <a:ea typeface="Microsoft YaHei"/>
                <a:cs typeface="Microsoft YaHei"/>
              </a:rPr>
              <a:t>1934年2月，中</a:t>
            </a:r>
            <a:r>
              <a:rPr sz="1800" kern="0" spc="-10" dirty="0">
                <a:solidFill>
                  <a:srgbClr val="000000">
                    <a:alpha val="100000"/>
                  </a:srgbClr>
                </a:solidFill>
                <a:latin typeface="Microsoft YaHei"/>
                <a:ea typeface="Microsoft YaHei"/>
                <a:cs typeface="Microsoft YaHei"/>
              </a:rPr>
              <a:t>央人民内务委员部颁布的《托儿所组织条例》</a:t>
            </a:r>
            <a:endParaRPr lang="Microsoft YaHei" altLang="Microsoft YaHei" sz="1800" dirty="0"/>
          </a:p>
          <a:p>
            <a:pPr algn="l" rtl="0" eaLnBrk="0">
              <a:lnSpc>
                <a:spcPct val="112000"/>
              </a:lnSpc>
              <a:tabLst/>
            </a:pPr>
            <a:endParaRPr lang="Arial" altLang="Arial" sz="600" dirty="0"/>
          </a:p>
          <a:p>
            <a:pPr marL="194945" algn="l" rtl="0" eaLnBrk="0">
              <a:lnSpc>
                <a:spcPct val="91000"/>
              </a:lnSpc>
              <a:spcBef>
                <a:spcPts val="7"/>
              </a:spcBef>
              <a:tabLst/>
            </a:pPr>
            <a:r>
              <a:rPr sz="1800" kern="0" spc="-30" dirty="0">
                <a:solidFill>
                  <a:srgbClr val="000000">
                    <a:alpha val="100000"/>
                  </a:srgbClr>
                </a:solidFill>
                <a:latin typeface="Microsoft YaHei"/>
                <a:ea typeface="Microsoft YaHei"/>
                <a:cs typeface="Microsoft YaHei"/>
              </a:rPr>
              <a:t>是根据地第一部关于幼儿教育的专门文件，是当时根据地幼儿教育的指导性、纲领性</a:t>
            </a:r>
            <a:r>
              <a:rPr sz="1800" kern="0" spc="-40" dirty="0">
                <a:solidFill>
                  <a:srgbClr val="000000">
                    <a:alpha val="100000"/>
                  </a:srgbClr>
                </a:solidFill>
                <a:latin typeface="Microsoft YaHei"/>
                <a:ea typeface="Microsoft YaHei"/>
                <a:cs typeface="Microsoft YaHei"/>
              </a:rPr>
              <a:t>文件。</a:t>
            </a:r>
            <a:endParaRPr lang="Microsoft YaHei" altLang="Microsoft YaHei" sz="1800" dirty="0"/>
          </a:p>
        </p:txBody>
      </p:sp>
      <p:sp>
        <p:nvSpPr>
          <p:cNvPr id="1902" name="textbox 1902"/>
          <p:cNvSpPr/>
          <p:nvPr/>
        </p:nvSpPr>
        <p:spPr>
          <a:xfrm>
            <a:off x="1232916" y="1626108"/>
            <a:ext cx="5313045" cy="995680"/>
          </a:xfrm>
          <a:prstGeom prst="rect">
            <a:avLst/>
          </a:prstGeom>
          <a:solidFill>
            <a:srgbClr val="F5A63E"/>
          </a:solidFill>
        </p:spPr>
        <p:txBody>
          <a:bodyPr vert="horz" wrap="square" lIns="0" tIns="0" rIns="0" bIns="0"/>
          <a:lstStyle/>
          <a:p>
            <a:pPr algn="l" rtl="0" eaLnBrk="0">
              <a:lnSpc>
                <a:spcPct val="148000"/>
              </a:lnSpc>
              <a:tabLst/>
            </a:pPr>
            <a:endParaRPr lang="Arial" altLang="Arial" sz="1000" dirty="0"/>
          </a:p>
          <a:p>
            <a:pPr marL="418465" algn="l" rtl="0" eaLnBrk="0">
              <a:lnSpc>
                <a:spcPct val="91000"/>
              </a:lnSpc>
              <a:spcBef>
                <a:spcPts val="2"/>
              </a:spcBef>
              <a:tabLst/>
            </a:pPr>
            <a:r>
              <a:rPr sz="2000" kern="0" spc="-150" dirty="0">
                <a:solidFill>
                  <a:srgbClr val="FFFFFF">
                    <a:alpha val="100000"/>
                  </a:srgbClr>
                </a:solidFill>
                <a:latin typeface="Microsoft YaHei"/>
                <a:ea typeface="Microsoft YaHei"/>
                <a:cs typeface="Microsoft YaHei"/>
              </a:rPr>
              <a:t>（二）托儿所制度</a:t>
            </a:r>
            <a:endParaRPr lang="Microsoft YaHei" altLang="Microsoft YaHei" sz="2000" dirty="0"/>
          </a:p>
        </p:txBody>
      </p:sp>
      <p:sp>
        <p:nvSpPr>
          <p:cNvPr id="1904" name="textbox 1904"/>
          <p:cNvSpPr/>
          <p:nvPr/>
        </p:nvSpPr>
        <p:spPr>
          <a:xfrm>
            <a:off x="1445765" y="550044"/>
            <a:ext cx="4184015" cy="1011555"/>
          </a:xfrm>
          <a:prstGeom prst="rect">
            <a:avLst/>
          </a:prstGeom>
        </p:spPr>
        <p:txBody>
          <a:bodyPr vert="horz" wrap="square" lIns="0" tIns="0" rIns="0" bIns="0"/>
          <a:lstStyle/>
          <a:p>
            <a:pPr algn="l" rtl="0" eaLnBrk="0">
              <a:lnSpc>
                <a:spcPct val="87417"/>
              </a:lnSpc>
              <a:tabLst/>
            </a:pPr>
            <a:endParaRPr lang="Arial" altLang="Arial" sz="100" dirty="0"/>
          </a:p>
          <a:p>
            <a:pPr marL="191135" algn="l" rtl="0" eaLnBrk="0">
              <a:lnSpc>
                <a:spcPct val="91000"/>
              </a:lnSpc>
              <a:tabLst/>
            </a:pPr>
            <a:r>
              <a:rPr sz="2400" b="1" kern="0" spc="-10" dirty="0">
                <a:solidFill>
                  <a:srgbClr val="7F7F7F">
                    <a:alpha val="100000"/>
                  </a:srgbClr>
                </a:solidFill>
                <a:latin typeface="Microsoft YaHei"/>
                <a:ea typeface="Microsoft YaHei"/>
                <a:cs typeface="Microsoft YaHei"/>
              </a:rPr>
              <a:t>苏区的学前教育</a:t>
            </a:r>
            <a:endParaRPr lang="Microsoft YaHei" altLang="Microsoft YaHei" sz="2400" dirty="0"/>
          </a:p>
          <a:p>
            <a:pPr algn="l" rtl="0" eaLnBrk="0">
              <a:lnSpc>
                <a:spcPct val="104000"/>
              </a:lnSpc>
              <a:tabLst/>
            </a:pPr>
            <a:endParaRPr lang="Arial" altLang="Arial" sz="1400" dirty="0"/>
          </a:p>
          <a:p>
            <a:pPr algn="l" rtl="0" eaLnBrk="0">
              <a:lnSpc>
                <a:spcPct val="11046"/>
              </a:lnSpc>
              <a:tabLst/>
            </a:pPr>
            <a:endParaRPr lang="Arial" altLang="Arial" sz="100" dirty="0"/>
          </a:p>
          <a:p>
            <a:pPr marL="944880" algn="l" rtl="0" eaLnBrk="0">
              <a:lnSpc>
                <a:spcPct val="91000"/>
              </a:lnSpc>
              <a:tabLst>
                <a:tab pos="1125855"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一、学前教育的方针和</a:t>
            </a:r>
            <a:r>
              <a:rPr sz="2000" kern="0" spc="-10" dirty="0">
                <a:solidFill>
                  <a:srgbClr val="44546A">
                    <a:alpha val="100000"/>
                  </a:srgbClr>
                </a:solidFill>
                <a:latin typeface="Microsoft YaHei"/>
                <a:ea typeface="Microsoft YaHei"/>
                <a:cs typeface="Microsoft YaHei"/>
              </a:rPr>
              <a:t>政策</a:t>
            </a:r>
            <a:endParaRPr lang="Microsoft YaHei" altLang="Microsoft YaHei" sz="2000" dirty="0"/>
          </a:p>
        </p:txBody>
      </p:sp>
      <p:sp>
        <p:nvSpPr>
          <p:cNvPr id="190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908" name="textbox 190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91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54" name="group 254"/>
          <p:cNvGrpSpPr/>
          <p:nvPr/>
        </p:nvGrpSpPr>
        <p:grpSpPr>
          <a:xfrm rot="21600000">
            <a:off x="1584025" y="181482"/>
            <a:ext cx="3805335" cy="199231"/>
            <a:chOff x="0" y="0"/>
            <a:chExt cx="3805335" cy="199231"/>
          </a:xfrm>
        </p:grpSpPr>
        <p:pic>
          <p:nvPicPr>
            <p:cNvPr id="1912" name="picture 1912"/>
            <p:cNvPicPr>
              <a:picLocks noChangeAspect="1"/>
            </p:cNvPicPr>
            <p:nvPr/>
          </p:nvPicPr>
          <p:blipFill>
            <a:blip r:embed="rId3"/>
            <a:stretch>
              <a:fillRect/>
            </a:stretch>
          </p:blipFill>
          <p:spPr>
            <a:xfrm rot="21600000">
              <a:off x="13273" y="11350"/>
              <a:ext cx="3792062" cy="187881"/>
            </a:xfrm>
            <a:prstGeom prst="rect">
              <a:avLst/>
            </a:prstGeom>
          </p:spPr>
        </p:pic>
        <p:sp>
          <p:nvSpPr>
            <p:cNvPr id="1914" name="textbox 1914"/>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191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8" name="picture 1918"/>
          <p:cNvPicPr>
            <a:picLocks noChangeAspect="1"/>
          </p:cNvPicPr>
          <p:nvPr/>
        </p:nvPicPr>
        <p:blipFill>
          <a:blip r:embed="rId2"/>
          <a:stretch>
            <a:fillRect/>
          </a:stretch>
        </p:blipFill>
        <p:spPr>
          <a:xfrm rot="21600000">
            <a:off x="0" y="0"/>
            <a:ext cx="12192000" cy="6858000"/>
          </a:xfrm>
          <a:prstGeom prst="rect">
            <a:avLst/>
          </a:prstGeom>
        </p:spPr>
      </p:pic>
      <p:sp>
        <p:nvSpPr>
          <p:cNvPr id="192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922" name="textbox 1922"/>
          <p:cNvSpPr/>
          <p:nvPr/>
        </p:nvSpPr>
        <p:spPr>
          <a:xfrm>
            <a:off x="1232916" y="1994916"/>
            <a:ext cx="9435465" cy="1746885"/>
          </a:xfrm>
          <a:prstGeom prst="rect">
            <a:avLst/>
          </a:prstGeom>
          <a:solidFill>
            <a:srgbClr val="E9A54E">
              <a:alpha val="33725"/>
            </a:srgbClr>
          </a:solidFill>
        </p:spPr>
        <p:txBody>
          <a:bodyPr vert="horz" wrap="square" lIns="0" tIns="0" rIns="0" bIns="0"/>
          <a:lstStyle/>
          <a:p>
            <a:pPr algn="l" rtl="0" eaLnBrk="0">
              <a:lnSpc>
                <a:spcPct val="115000"/>
              </a:lnSpc>
              <a:tabLst/>
            </a:pPr>
            <a:endParaRPr lang="Arial" altLang="Arial" sz="1000" dirty="0"/>
          </a:p>
          <a:p>
            <a:pPr algn="l" rtl="0" eaLnBrk="0">
              <a:lnSpc>
                <a:spcPct val="116000"/>
              </a:lnSpc>
              <a:tabLst/>
            </a:pPr>
            <a:endParaRPr lang="Arial" altLang="Arial" sz="1000" dirty="0"/>
          </a:p>
          <a:p>
            <a:pPr algn="l" rtl="0" eaLnBrk="0">
              <a:lnSpc>
                <a:spcPct val="116000"/>
              </a:lnSpc>
              <a:tabLst/>
            </a:pPr>
            <a:endParaRPr lang="Arial" altLang="Arial" sz="1000" dirty="0"/>
          </a:p>
          <a:p>
            <a:pPr marL="217170" algn="l" rtl="0" eaLnBrk="0">
              <a:lnSpc>
                <a:spcPct val="82000"/>
              </a:lnSpc>
              <a:spcBef>
                <a:spcPts val="1"/>
              </a:spcBef>
              <a:tabLst/>
            </a:pPr>
            <a:r>
              <a:rPr sz="1800" kern="0" spc="-10" dirty="0">
                <a:solidFill>
                  <a:srgbClr val="000000">
                    <a:alpha val="100000"/>
                  </a:srgbClr>
                </a:solidFill>
                <a:latin typeface="Microsoft YaHei"/>
                <a:ea typeface="Microsoft YaHei"/>
                <a:cs typeface="Microsoft YaHei"/>
              </a:rPr>
              <a:t>1、苏区最早的托儿所—瑞金下州村的上屋子、下屋子托儿所</a:t>
            </a:r>
            <a:endParaRPr lang="Microsoft YaHei" altLang="Microsoft YaHei" sz="1800" dirty="0"/>
          </a:p>
          <a:p>
            <a:pPr marL="206375" algn="l" rtl="0" eaLnBrk="0">
              <a:lnSpc>
                <a:spcPts val="3247"/>
              </a:lnSpc>
              <a:tabLst/>
            </a:pPr>
            <a:r>
              <a:rPr sz="1800" kern="0" spc="0" dirty="0">
                <a:solidFill>
                  <a:srgbClr val="000000">
                    <a:alpha val="100000"/>
                  </a:srgbClr>
                </a:solidFill>
                <a:latin typeface="Microsoft YaHei"/>
                <a:ea typeface="Microsoft YaHei"/>
                <a:cs typeface="Microsoft YaHei"/>
              </a:rPr>
              <a:t>2、托儿所分类—长</a:t>
            </a:r>
            <a:r>
              <a:rPr sz="1800" kern="0" spc="-10" dirty="0">
                <a:solidFill>
                  <a:srgbClr val="000000">
                    <a:alpha val="100000"/>
                  </a:srgbClr>
                </a:solidFill>
                <a:latin typeface="Microsoft YaHei"/>
                <a:ea typeface="Microsoft YaHei"/>
                <a:cs typeface="Microsoft YaHei"/>
              </a:rPr>
              <a:t>期托儿所；季节性托儿所。</a:t>
            </a:r>
            <a:endParaRPr lang="Microsoft YaHei" altLang="Microsoft YaHei" sz="1800" dirty="0"/>
          </a:p>
        </p:txBody>
      </p:sp>
      <p:sp>
        <p:nvSpPr>
          <p:cNvPr id="1924" name="textbox 1924"/>
          <p:cNvSpPr/>
          <p:nvPr/>
        </p:nvSpPr>
        <p:spPr>
          <a:xfrm>
            <a:off x="1445765" y="550044"/>
            <a:ext cx="3934459" cy="1010919"/>
          </a:xfrm>
          <a:prstGeom prst="rect">
            <a:avLst/>
          </a:prstGeom>
        </p:spPr>
        <p:txBody>
          <a:bodyPr vert="horz" wrap="square" lIns="0" tIns="0" rIns="0" bIns="0"/>
          <a:lstStyle/>
          <a:p>
            <a:pPr algn="l" rtl="0" eaLnBrk="0">
              <a:lnSpc>
                <a:spcPct val="87417"/>
              </a:lnSpc>
              <a:tabLst/>
            </a:pPr>
            <a:endParaRPr lang="Arial" altLang="Arial" sz="100" dirty="0"/>
          </a:p>
          <a:p>
            <a:pPr marL="191135" algn="l" rtl="0" eaLnBrk="0">
              <a:lnSpc>
                <a:spcPct val="91000"/>
              </a:lnSpc>
              <a:tabLst/>
            </a:pPr>
            <a:r>
              <a:rPr sz="2400" b="1" kern="0" spc="-10" dirty="0">
                <a:solidFill>
                  <a:srgbClr val="7F7F7F">
                    <a:alpha val="100000"/>
                  </a:srgbClr>
                </a:solidFill>
                <a:latin typeface="Microsoft YaHei"/>
                <a:ea typeface="Microsoft YaHei"/>
                <a:cs typeface="Microsoft YaHei"/>
              </a:rPr>
              <a:t>苏区的学前教育</a:t>
            </a:r>
            <a:endParaRPr lang="Microsoft YaHei" altLang="Microsoft YaHei" sz="2400" dirty="0"/>
          </a:p>
          <a:p>
            <a:pPr algn="l" rtl="0" eaLnBrk="0">
              <a:lnSpc>
                <a:spcPct val="104000"/>
              </a:lnSpc>
              <a:tabLst/>
            </a:pPr>
            <a:endParaRPr lang="Arial" altLang="Arial" sz="1400" dirty="0"/>
          </a:p>
          <a:p>
            <a:pPr algn="l" rtl="0" eaLnBrk="0">
              <a:lnSpc>
                <a:spcPct val="11089"/>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二、苏区的教育实践</a:t>
            </a:r>
            <a:r>
              <a:rPr sz="2000" kern="0" spc="-10" dirty="0">
                <a:solidFill>
                  <a:srgbClr val="44546A">
                    <a:alpha val="100000"/>
                  </a:srgbClr>
                </a:solidFill>
                <a:latin typeface="Microsoft YaHei"/>
                <a:ea typeface="Microsoft YaHei"/>
                <a:cs typeface="Microsoft YaHei"/>
              </a:rPr>
              <a:t>发展</a:t>
            </a:r>
            <a:endParaRPr lang="Microsoft YaHei" altLang="Microsoft YaHei" sz="2000" dirty="0"/>
          </a:p>
        </p:txBody>
      </p:sp>
      <p:sp>
        <p:nvSpPr>
          <p:cNvPr id="192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928" name="textbox 192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193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56" name="group 256"/>
          <p:cNvGrpSpPr/>
          <p:nvPr/>
        </p:nvGrpSpPr>
        <p:grpSpPr>
          <a:xfrm rot="21600000">
            <a:off x="1584025" y="181482"/>
            <a:ext cx="3805335" cy="199231"/>
            <a:chOff x="0" y="0"/>
            <a:chExt cx="3805335" cy="199231"/>
          </a:xfrm>
        </p:grpSpPr>
        <p:pic>
          <p:nvPicPr>
            <p:cNvPr id="1932" name="picture 1932"/>
            <p:cNvPicPr>
              <a:picLocks noChangeAspect="1"/>
            </p:cNvPicPr>
            <p:nvPr/>
          </p:nvPicPr>
          <p:blipFill>
            <a:blip r:embed="rId3"/>
            <a:stretch>
              <a:fillRect/>
            </a:stretch>
          </p:blipFill>
          <p:spPr>
            <a:xfrm rot="21600000">
              <a:off x="13273" y="11350"/>
              <a:ext cx="3792062" cy="187881"/>
            </a:xfrm>
            <a:prstGeom prst="rect">
              <a:avLst/>
            </a:prstGeom>
          </p:spPr>
        </p:pic>
        <p:sp>
          <p:nvSpPr>
            <p:cNvPr id="1934" name="textbox 1934"/>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193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8" name="picture 1938"/>
          <p:cNvPicPr>
            <a:picLocks noChangeAspect="1"/>
          </p:cNvPicPr>
          <p:nvPr/>
        </p:nvPicPr>
        <p:blipFill>
          <a:blip r:embed="rId2"/>
          <a:stretch>
            <a:fillRect/>
          </a:stretch>
        </p:blipFill>
        <p:spPr>
          <a:xfrm rot="21600000">
            <a:off x="0" y="0"/>
            <a:ext cx="12192000" cy="6858000"/>
          </a:xfrm>
          <a:prstGeom prst="rect">
            <a:avLst/>
          </a:prstGeom>
        </p:spPr>
      </p:pic>
      <p:sp>
        <p:nvSpPr>
          <p:cNvPr id="194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pSp>
        <p:nvGrpSpPr>
          <p:cNvPr id="258" name="group 258"/>
          <p:cNvGrpSpPr/>
          <p:nvPr/>
        </p:nvGrpSpPr>
        <p:grpSpPr>
          <a:xfrm rot="21600000">
            <a:off x="1231391" y="1626108"/>
            <a:ext cx="10448543" cy="4779264"/>
            <a:chOff x="0" y="0"/>
            <a:chExt cx="10448543" cy="4779264"/>
          </a:xfrm>
        </p:grpSpPr>
        <p:sp>
          <p:nvSpPr>
            <p:cNvPr id="1942" name="path"/>
            <p:cNvSpPr/>
            <p:nvPr/>
          </p:nvSpPr>
          <p:spPr>
            <a:xfrm>
              <a:off x="1524" y="743711"/>
              <a:ext cx="10447019" cy="1412747"/>
            </a:xfrm>
            <a:custGeom>
              <a:avLst/>
              <a:gdLst/>
              <a:ahLst/>
              <a:cxnLst/>
              <a:rect l="0" t="0" r="0" b="0"/>
              <a:pathLst>
                <a:path w="16451" h="2224">
                  <a:moveTo>
                    <a:pt x="0" y="0"/>
                  </a:moveTo>
                  <a:lnTo>
                    <a:pt x="16451" y="0"/>
                  </a:lnTo>
                  <a:lnTo>
                    <a:pt x="16451" y="2224"/>
                  </a:lnTo>
                  <a:lnTo>
                    <a:pt x="0" y="2224"/>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sp>
          <p:nvSpPr>
            <p:cNvPr id="1944" name="path"/>
            <p:cNvSpPr/>
            <p:nvPr/>
          </p:nvSpPr>
          <p:spPr>
            <a:xfrm>
              <a:off x="1524" y="0"/>
              <a:ext cx="5312663" cy="701040"/>
            </a:xfrm>
            <a:custGeom>
              <a:avLst/>
              <a:gdLst/>
              <a:ahLst/>
              <a:cxnLst/>
              <a:rect l="0" t="0" r="0" b="0"/>
              <a:pathLst>
                <a:path w="8366" h="1104">
                  <a:moveTo>
                    <a:pt x="0" y="0"/>
                  </a:moveTo>
                  <a:lnTo>
                    <a:pt x="8366" y="0"/>
                  </a:lnTo>
                  <a:lnTo>
                    <a:pt x="8366" y="1104"/>
                  </a:lnTo>
                  <a:lnTo>
                    <a:pt x="0" y="1104"/>
                  </a:lnTo>
                  <a:lnTo>
                    <a:pt x="0" y="0"/>
                  </a:lnTo>
                  <a:close/>
                </a:path>
              </a:pathLst>
            </a:custGeom>
            <a:solidFill>
              <a:srgbClr val="F5A63E">
                <a:alpha val="100000"/>
              </a:srgbClr>
            </a:solidFill>
            <a:ln cap="flat">
              <a:noFill/>
              <a:prstDash val="solid"/>
              <a:miter lim="0"/>
            </a:ln>
          </p:spPr>
          <p:txBody>
            <a:bodyPr rtlCol="0"/>
            <a:lstStyle/>
            <a:p>
              <a:pPr algn="ctr"/>
              <a:endParaRPr lang="zh-CN" altLang="en-US"/>
            </a:p>
          </p:txBody>
        </p:sp>
        <p:sp>
          <p:nvSpPr>
            <p:cNvPr id="1946" name="path"/>
            <p:cNvSpPr/>
            <p:nvPr/>
          </p:nvSpPr>
          <p:spPr>
            <a:xfrm>
              <a:off x="0" y="2197607"/>
              <a:ext cx="10445496" cy="2581655"/>
            </a:xfrm>
            <a:custGeom>
              <a:avLst/>
              <a:gdLst/>
              <a:ahLst/>
              <a:cxnLst/>
              <a:rect l="0" t="0" r="0" b="0"/>
              <a:pathLst>
                <a:path w="16449" h="4065">
                  <a:moveTo>
                    <a:pt x="0" y="0"/>
                  </a:moveTo>
                  <a:lnTo>
                    <a:pt x="16449" y="0"/>
                  </a:lnTo>
                  <a:lnTo>
                    <a:pt x="16449" y="4065"/>
                  </a:lnTo>
                  <a:lnTo>
                    <a:pt x="0" y="4065"/>
                  </a:lnTo>
                  <a:lnTo>
                    <a:pt x="0" y="0"/>
                  </a:lnTo>
                  <a:close/>
                </a:path>
              </a:pathLst>
            </a:custGeom>
            <a:solidFill>
              <a:srgbClr val="E9A54E">
                <a:alpha val="34117"/>
              </a:srgbClr>
            </a:solidFill>
            <a:ln cap="flat">
              <a:noFill/>
              <a:prstDash val="solid"/>
              <a:miter lim="0"/>
            </a:ln>
          </p:spPr>
          <p:txBody>
            <a:bodyPr rtlCol="0"/>
            <a:lstStyle/>
            <a:p>
              <a:pPr algn="ctr"/>
              <a:endParaRPr lang="zh-CN" altLang="en-US"/>
            </a:p>
          </p:txBody>
        </p:sp>
      </p:grpSp>
      <p:sp>
        <p:nvSpPr>
          <p:cNvPr id="1948" name="textbox 1948"/>
          <p:cNvSpPr/>
          <p:nvPr/>
        </p:nvSpPr>
        <p:spPr>
          <a:xfrm>
            <a:off x="1416630" y="1839435"/>
            <a:ext cx="9808844" cy="4568190"/>
          </a:xfrm>
          <a:prstGeom prst="rect">
            <a:avLst/>
          </a:prstGeom>
        </p:spPr>
        <p:txBody>
          <a:bodyPr vert="horz" wrap="square" lIns="0" tIns="0" rIns="0" bIns="0"/>
          <a:lstStyle/>
          <a:p>
            <a:pPr algn="l" rtl="0" eaLnBrk="0">
              <a:lnSpc>
                <a:spcPct val="81460"/>
              </a:lnSpc>
              <a:tabLst/>
            </a:pPr>
            <a:endParaRPr lang="Arial" altLang="Arial" sz="100" dirty="0"/>
          </a:p>
          <a:p>
            <a:pPr marL="72389" algn="l" rtl="0" eaLnBrk="0">
              <a:lnSpc>
                <a:spcPct val="91000"/>
              </a:lnSpc>
              <a:tabLst/>
            </a:pPr>
            <a:r>
              <a:rPr sz="2000" kern="0" spc="-10" dirty="0">
                <a:solidFill>
                  <a:srgbClr val="FFFFFF">
                    <a:alpha val="100000"/>
                  </a:srgbClr>
                </a:solidFill>
                <a:latin typeface="Microsoft YaHei"/>
                <a:ea typeface="Microsoft YaHei"/>
                <a:cs typeface="Microsoft YaHei"/>
              </a:rPr>
              <a:t>一、学前教育的方针政策</a:t>
            </a:r>
            <a:endParaRPr lang="Microsoft YaHei" altLang="Microsoft YaHei" sz="2000" dirty="0"/>
          </a:p>
          <a:p>
            <a:pPr algn="l" rtl="0" eaLnBrk="0">
              <a:lnSpc>
                <a:spcPct val="150000"/>
              </a:lnSpc>
              <a:tabLst/>
            </a:pPr>
            <a:endParaRPr lang="Arial" altLang="Arial" sz="1000" dirty="0"/>
          </a:p>
          <a:p>
            <a:pPr marL="141604" algn="l" rtl="0" eaLnBrk="0">
              <a:lnSpc>
                <a:spcPts val="2060"/>
              </a:lnSpc>
              <a:spcBef>
                <a:spcPts val="453"/>
              </a:spcBef>
              <a:tabLst/>
            </a:pPr>
            <a:r>
              <a:rPr sz="1500" kern="0" spc="30" dirty="0">
                <a:solidFill>
                  <a:srgbClr val="000000">
                    <a:alpha val="100000"/>
                  </a:srgbClr>
                </a:solidFill>
                <a:latin typeface="Microsoft YaHei"/>
                <a:ea typeface="Microsoft YaHei"/>
                <a:cs typeface="Microsoft YaHei"/>
              </a:rPr>
              <a:t>（一）</a:t>
            </a:r>
            <a:r>
              <a:rPr sz="1500" kern="0" spc="22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基本方针——</a:t>
            </a:r>
            <a:r>
              <a:rPr sz="1500" kern="0" spc="-35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“抗战救国”为指导思想</a:t>
            </a:r>
            <a:endParaRPr lang="Microsoft YaHei" altLang="Microsoft YaHei" sz="1500" dirty="0"/>
          </a:p>
          <a:p>
            <a:pPr marL="137160" algn="l" rtl="0" eaLnBrk="0">
              <a:lnSpc>
                <a:spcPct val="96000"/>
              </a:lnSpc>
              <a:spcBef>
                <a:spcPts val="733"/>
              </a:spcBef>
              <a:tabLst/>
            </a:pPr>
            <a:r>
              <a:rPr sz="1500" kern="0" spc="50" dirty="0">
                <a:solidFill>
                  <a:srgbClr val="000000">
                    <a:alpha val="100000"/>
                  </a:srgbClr>
                </a:solidFill>
                <a:latin typeface="Microsoft YaHei"/>
                <a:ea typeface="Microsoft YaHei"/>
                <a:cs typeface="Microsoft YaHei"/>
              </a:rPr>
              <a:t>“实行抗战教育政策，使教育为长期战争服务。”</a:t>
            </a:r>
            <a:endParaRPr lang="Microsoft YaHei" altLang="Microsoft YaHei" sz="1500" dirty="0"/>
          </a:p>
          <a:p>
            <a:pPr marL="12700" algn="l" rtl="0" eaLnBrk="0">
              <a:lnSpc>
                <a:spcPct val="88000"/>
              </a:lnSpc>
              <a:spcBef>
                <a:spcPts val="762"/>
              </a:spcBef>
              <a:tabLst/>
            </a:pPr>
            <a:r>
              <a:rPr sz="1500" kern="0" spc="100" dirty="0">
                <a:solidFill>
                  <a:srgbClr val="000000">
                    <a:alpha val="100000"/>
                  </a:srgbClr>
                </a:solidFill>
                <a:latin typeface="Microsoft YaHei"/>
                <a:ea typeface="Microsoft YaHei"/>
                <a:cs typeface="Microsoft YaHei"/>
              </a:rPr>
              <a:t>儿童保育工作和抗战救国的关系——保育工作除了保养之外，必须给儿童以抗战的教育与</a:t>
            </a:r>
            <a:r>
              <a:rPr sz="1500" kern="0" spc="90" dirty="0">
                <a:solidFill>
                  <a:srgbClr val="000000">
                    <a:alpha val="100000"/>
                  </a:srgbClr>
                </a:solidFill>
                <a:latin typeface="Microsoft YaHei"/>
                <a:ea typeface="Microsoft YaHei"/>
                <a:cs typeface="Microsoft YaHei"/>
              </a:rPr>
              <a:t>训练，灌输以民族意</a:t>
            </a:r>
            <a:endParaRPr lang="Microsoft YaHei" altLang="Microsoft YaHei" sz="1500" dirty="0"/>
          </a:p>
          <a:p>
            <a:pPr marL="12700" algn="l" rtl="0" eaLnBrk="0">
              <a:lnSpc>
                <a:spcPts val="2497"/>
              </a:lnSpc>
              <a:tabLst/>
            </a:pPr>
            <a:r>
              <a:rPr sz="1500" kern="0" spc="20" dirty="0">
                <a:solidFill>
                  <a:srgbClr val="000000">
                    <a:alpha val="100000"/>
                  </a:srgbClr>
                </a:solidFill>
                <a:latin typeface="Microsoft YaHei"/>
                <a:ea typeface="Microsoft YaHei"/>
                <a:cs typeface="Microsoft YaHei"/>
              </a:rPr>
              <a:t>识，为中华民族的解放胜利而奋斗。</a:t>
            </a:r>
            <a:endParaRPr lang="Microsoft YaHei" altLang="Microsoft YaHei" sz="1500" dirty="0"/>
          </a:p>
          <a:p>
            <a:pPr algn="l" rtl="0" eaLnBrk="0">
              <a:lnSpc>
                <a:spcPct val="188000"/>
              </a:lnSpc>
              <a:tabLst/>
            </a:pPr>
            <a:endParaRPr lang="Arial" altLang="Arial" sz="1000" dirty="0"/>
          </a:p>
          <a:p>
            <a:pPr marL="139700" algn="l" rtl="0" eaLnBrk="0">
              <a:lnSpc>
                <a:spcPct val="97000"/>
              </a:lnSpc>
              <a:spcBef>
                <a:spcPts val="460"/>
              </a:spcBef>
              <a:tabLst/>
            </a:pPr>
            <a:r>
              <a:rPr sz="1500" kern="0" spc="-60" dirty="0">
                <a:solidFill>
                  <a:srgbClr val="000000">
                    <a:alpha val="100000"/>
                  </a:srgbClr>
                </a:solidFill>
                <a:latin typeface="Microsoft YaHei"/>
                <a:ea typeface="Microsoft YaHei"/>
                <a:cs typeface="Microsoft YaHei"/>
              </a:rPr>
              <a:t>（二）具体制度</a:t>
            </a:r>
            <a:endParaRPr lang="Microsoft YaHei" altLang="Microsoft YaHei" sz="1500" dirty="0"/>
          </a:p>
          <a:p>
            <a:pPr marL="22859" indent="5714" algn="l" rtl="0" eaLnBrk="0">
              <a:lnSpc>
                <a:spcPct val="126000"/>
              </a:lnSpc>
              <a:spcBef>
                <a:spcPts val="453"/>
              </a:spcBef>
              <a:tabLst/>
            </a:pPr>
            <a:r>
              <a:rPr sz="1500" kern="0" spc="90" dirty="0">
                <a:solidFill>
                  <a:srgbClr val="000000">
                    <a:alpha val="100000"/>
                  </a:srgbClr>
                </a:solidFill>
                <a:latin typeface="Microsoft YaHei"/>
                <a:ea typeface="Microsoft YaHei"/>
                <a:cs typeface="Microsoft YaHei"/>
              </a:rPr>
              <a:t>1、</a:t>
            </a:r>
            <a:r>
              <a:rPr sz="1500" kern="0" spc="2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1941年，陕甘宁边区政府颁发了《陕甘宁边区政府关于</a:t>
            </a:r>
            <a:r>
              <a:rPr sz="1500" kern="0" spc="80" dirty="0">
                <a:solidFill>
                  <a:srgbClr val="000000">
                    <a:alpha val="100000"/>
                  </a:srgbClr>
                </a:solidFill>
                <a:latin typeface="Microsoft YaHei"/>
                <a:ea typeface="Microsoft YaHei"/>
                <a:cs typeface="Microsoft YaHei"/>
              </a:rPr>
              <a:t>保育儿童的决定》规定对儿童实行公育制度，并且</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明确了各地保育工作的管理体制。</a:t>
            </a:r>
            <a:endParaRPr lang="Microsoft YaHei" altLang="Microsoft YaHei" sz="1500" dirty="0"/>
          </a:p>
          <a:p>
            <a:pPr marL="19050" algn="l" rtl="0" eaLnBrk="0">
              <a:lnSpc>
                <a:spcPct val="89000"/>
              </a:lnSpc>
              <a:spcBef>
                <a:spcPts val="751"/>
              </a:spcBef>
              <a:tabLst/>
            </a:pPr>
            <a:r>
              <a:rPr sz="1500" kern="0" spc="60" dirty="0">
                <a:solidFill>
                  <a:srgbClr val="000000">
                    <a:alpha val="100000"/>
                  </a:srgbClr>
                </a:solidFill>
                <a:latin typeface="Microsoft YaHei"/>
                <a:ea typeface="Microsoft YaHei"/>
                <a:cs typeface="Microsoft YaHei"/>
              </a:rPr>
              <a:t>2、</a:t>
            </a:r>
            <a:r>
              <a:rPr sz="1500" kern="0" spc="-2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1942年，又规定了管理保育行政系统的建立、保姆待遇、各项保育费用等。</a:t>
            </a:r>
            <a:endParaRPr lang="Microsoft YaHei" altLang="Microsoft YaHei" sz="1500" dirty="0"/>
          </a:p>
          <a:p>
            <a:pPr marL="21590" algn="l" rtl="0" eaLnBrk="0">
              <a:lnSpc>
                <a:spcPts val="2484"/>
              </a:lnSpc>
              <a:tabLst/>
            </a:pPr>
            <a:r>
              <a:rPr sz="1500" kern="0" spc="40" dirty="0">
                <a:solidFill>
                  <a:srgbClr val="000000">
                    <a:alpha val="100000"/>
                  </a:srgbClr>
                </a:solidFill>
                <a:latin typeface="Microsoft YaHei"/>
                <a:ea typeface="Microsoft YaHei"/>
                <a:cs typeface="Microsoft YaHei"/>
              </a:rPr>
              <a:t>3、</a:t>
            </a:r>
            <a:r>
              <a:rPr sz="1500" kern="0" spc="-23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1945年边区政府提出了新的保育制</a:t>
            </a:r>
            <a:r>
              <a:rPr sz="1500" kern="0" spc="30" dirty="0">
                <a:solidFill>
                  <a:srgbClr val="000000">
                    <a:alpha val="100000"/>
                  </a:srgbClr>
                </a:solidFill>
                <a:latin typeface="Microsoft YaHei"/>
                <a:ea typeface="Microsoft YaHei"/>
                <a:cs typeface="Microsoft YaHei"/>
              </a:rPr>
              <a:t>度：</a:t>
            </a:r>
            <a:endParaRPr lang="Microsoft YaHei" altLang="Microsoft YaHei" sz="1500" dirty="0"/>
          </a:p>
          <a:p>
            <a:pPr marL="321309" algn="l" rtl="0" eaLnBrk="0">
              <a:lnSpc>
                <a:spcPts val="2060"/>
              </a:lnSpc>
              <a:spcBef>
                <a:spcPts val="626"/>
              </a:spcBef>
              <a:tabLst/>
            </a:pPr>
            <a:r>
              <a:rPr sz="1500" kern="0" spc="-120" dirty="0">
                <a:solidFill>
                  <a:srgbClr val="000000">
                    <a:alpha val="100000"/>
                  </a:srgbClr>
                </a:solidFill>
                <a:latin typeface="Microsoft YaHei"/>
                <a:ea typeface="Microsoft YaHei"/>
                <a:cs typeface="Microsoft YaHei"/>
              </a:rPr>
              <a:t>（1）建立公育制度。</a:t>
            </a:r>
            <a:endParaRPr lang="Microsoft YaHei" altLang="Microsoft YaHei" sz="1500" dirty="0"/>
          </a:p>
          <a:p>
            <a:pPr marL="321309" algn="l" rtl="0" eaLnBrk="0">
              <a:lnSpc>
                <a:spcPts val="2060"/>
              </a:lnSpc>
              <a:spcBef>
                <a:spcPts val="436"/>
              </a:spcBef>
              <a:tabLst/>
            </a:pPr>
            <a:r>
              <a:rPr sz="1500" kern="0" spc="50" dirty="0">
                <a:solidFill>
                  <a:srgbClr val="000000">
                    <a:alpha val="100000"/>
                  </a:srgbClr>
                </a:solidFill>
                <a:latin typeface="Microsoft YaHei"/>
                <a:ea typeface="Microsoft YaHei"/>
                <a:cs typeface="Microsoft YaHei"/>
              </a:rPr>
              <a:t>（2）全面推进保育工作，使这个工作能普遍深入到民间去，为</a:t>
            </a:r>
            <a:r>
              <a:rPr sz="1500" kern="0" spc="40" dirty="0">
                <a:solidFill>
                  <a:srgbClr val="000000">
                    <a:alpha val="100000"/>
                  </a:srgbClr>
                </a:solidFill>
                <a:latin typeface="Microsoft YaHei"/>
                <a:ea typeface="Microsoft YaHei"/>
                <a:cs typeface="Microsoft YaHei"/>
              </a:rPr>
              <a:t>全边区的儿童谋福利。</a:t>
            </a:r>
            <a:endParaRPr lang="Microsoft YaHei" altLang="Microsoft YaHei" sz="1500" dirty="0"/>
          </a:p>
          <a:p>
            <a:pPr marL="321309" algn="l" rtl="0" eaLnBrk="0">
              <a:lnSpc>
                <a:spcPts val="2496"/>
              </a:lnSpc>
              <a:tabLst/>
            </a:pPr>
            <a:r>
              <a:rPr sz="1500" kern="0" spc="10" dirty="0">
                <a:solidFill>
                  <a:srgbClr val="000000">
                    <a:alpha val="100000"/>
                  </a:srgbClr>
                </a:solidFill>
                <a:latin typeface="Microsoft YaHei"/>
                <a:ea typeface="Microsoft YaHei"/>
                <a:cs typeface="Microsoft YaHei"/>
              </a:rPr>
              <a:t>（3）具体规定了孕妇、产妇、保姆、儿童的待遇。</a:t>
            </a:r>
            <a:endParaRPr lang="Microsoft YaHei" altLang="Microsoft YaHei" sz="1500" dirty="0"/>
          </a:p>
        </p:txBody>
      </p:sp>
      <p:sp>
        <p:nvSpPr>
          <p:cNvPr id="1950" name="textbox 1950"/>
          <p:cNvSpPr/>
          <p:nvPr/>
        </p:nvSpPr>
        <p:spPr>
          <a:xfrm>
            <a:off x="1445765" y="550045"/>
            <a:ext cx="3930650" cy="1011555"/>
          </a:xfrm>
          <a:prstGeom prst="rect">
            <a:avLst/>
          </a:prstGeom>
        </p:spPr>
        <p:txBody>
          <a:bodyPr vert="horz" wrap="square" lIns="0" tIns="0" rIns="0" bIns="0"/>
          <a:lstStyle/>
          <a:p>
            <a:pPr algn="l" rtl="0" eaLnBrk="0">
              <a:lnSpc>
                <a:spcPct val="87417"/>
              </a:lnSpc>
              <a:tabLst/>
            </a:pPr>
            <a:endParaRPr lang="Arial" altLang="Arial" sz="100" dirty="0"/>
          </a:p>
          <a:p>
            <a:pPr marL="53339" algn="l" rtl="0" eaLnBrk="0">
              <a:lnSpc>
                <a:spcPct val="91000"/>
              </a:lnSpc>
              <a:tabLst/>
            </a:pPr>
            <a:r>
              <a:rPr sz="2400" b="1" kern="0" spc="-10" dirty="0">
                <a:solidFill>
                  <a:srgbClr val="7F7F7F">
                    <a:alpha val="100000"/>
                  </a:srgbClr>
                </a:solidFill>
                <a:latin typeface="Microsoft YaHei"/>
                <a:ea typeface="Microsoft YaHei"/>
                <a:cs typeface="Microsoft YaHei"/>
              </a:rPr>
              <a:t>抗日民主根据地的学前教育</a:t>
            </a:r>
            <a:endParaRPr lang="Microsoft YaHei" altLang="Microsoft YaHei" sz="2400" dirty="0"/>
          </a:p>
          <a:p>
            <a:pPr algn="l" rtl="0" eaLnBrk="0">
              <a:lnSpc>
                <a:spcPct val="104000"/>
              </a:lnSpc>
              <a:tabLst/>
            </a:pPr>
            <a:endParaRPr lang="Arial" altLang="Arial" sz="1400" dirty="0"/>
          </a:p>
          <a:p>
            <a:pPr algn="l" rtl="0" eaLnBrk="0">
              <a:lnSpc>
                <a:spcPct val="11038"/>
              </a:lnSpc>
              <a:tabLst/>
            </a:pPr>
            <a:endParaRPr lang="Arial" altLang="Arial" sz="100" dirty="0"/>
          </a:p>
          <a:p>
            <a:pPr marL="944880" algn="l" rtl="0" eaLnBrk="0">
              <a:lnSpc>
                <a:spcPct val="91000"/>
              </a:lnSpc>
              <a:tabLst>
                <a:tab pos="112585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一、学前教育的方针政策</a:t>
            </a:r>
            <a:endParaRPr lang="Microsoft YaHei" altLang="Microsoft YaHei" sz="2000" dirty="0"/>
          </a:p>
        </p:txBody>
      </p:sp>
      <p:sp>
        <p:nvSpPr>
          <p:cNvPr id="195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954" name="textbox 195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195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60" name="group 260"/>
          <p:cNvGrpSpPr/>
          <p:nvPr/>
        </p:nvGrpSpPr>
        <p:grpSpPr>
          <a:xfrm rot="21600000">
            <a:off x="1584025" y="181482"/>
            <a:ext cx="3805335" cy="199231"/>
            <a:chOff x="0" y="0"/>
            <a:chExt cx="3805335" cy="199231"/>
          </a:xfrm>
        </p:grpSpPr>
        <p:pic>
          <p:nvPicPr>
            <p:cNvPr id="1958" name="picture 1958"/>
            <p:cNvPicPr>
              <a:picLocks noChangeAspect="1"/>
            </p:cNvPicPr>
            <p:nvPr/>
          </p:nvPicPr>
          <p:blipFill>
            <a:blip r:embed="rId3"/>
            <a:stretch>
              <a:fillRect/>
            </a:stretch>
          </p:blipFill>
          <p:spPr>
            <a:xfrm rot="21600000">
              <a:off x="13273" y="11350"/>
              <a:ext cx="3792062" cy="187881"/>
            </a:xfrm>
            <a:prstGeom prst="rect">
              <a:avLst/>
            </a:prstGeom>
          </p:spPr>
        </p:pic>
        <p:sp>
          <p:nvSpPr>
            <p:cNvPr id="1960" name="textbox 1960"/>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196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4" name="picture 1964"/>
          <p:cNvPicPr>
            <a:picLocks noChangeAspect="1"/>
          </p:cNvPicPr>
          <p:nvPr/>
        </p:nvPicPr>
        <p:blipFill>
          <a:blip r:embed="rId2"/>
          <a:stretch>
            <a:fillRect/>
          </a:stretch>
        </p:blipFill>
        <p:spPr>
          <a:xfrm rot="21600000">
            <a:off x="0" y="0"/>
            <a:ext cx="12192000" cy="6858000"/>
          </a:xfrm>
          <a:prstGeom prst="rect">
            <a:avLst/>
          </a:prstGeom>
        </p:spPr>
      </p:pic>
      <p:sp>
        <p:nvSpPr>
          <p:cNvPr id="196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968" name="textbox 1968"/>
          <p:cNvSpPr/>
          <p:nvPr/>
        </p:nvSpPr>
        <p:spPr>
          <a:xfrm>
            <a:off x="1232916" y="2827020"/>
            <a:ext cx="10447019" cy="3054350"/>
          </a:xfrm>
          <a:prstGeom prst="rect">
            <a:avLst/>
          </a:prstGeom>
          <a:solidFill>
            <a:srgbClr val="E9A54E">
              <a:alpha val="33725"/>
            </a:srgbClr>
          </a:solidFill>
        </p:spPr>
        <p:txBody>
          <a:bodyPr vert="horz" wrap="square" lIns="0" tIns="0" rIns="0" bIns="0"/>
          <a:lstStyle/>
          <a:p>
            <a:pPr algn="l" rtl="0" eaLnBrk="0">
              <a:lnSpc>
                <a:spcPct val="104000"/>
              </a:lnSpc>
              <a:tabLst/>
            </a:pPr>
            <a:endParaRPr lang="Arial" altLang="Arial" sz="1000" dirty="0"/>
          </a:p>
          <a:p>
            <a:pPr algn="l" rtl="0" eaLnBrk="0">
              <a:lnSpc>
                <a:spcPct val="105000"/>
              </a:lnSpc>
              <a:tabLst/>
            </a:pPr>
            <a:endParaRPr lang="Arial" altLang="Arial" sz="1000" dirty="0"/>
          </a:p>
          <a:p>
            <a:pPr algn="l" rtl="0" eaLnBrk="0">
              <a:lnSpc>
                <a:spcPct val="6410"/>
              </a:lnSpc>
              <a:tabLst/>
            </a:pPr>
            <a:endParaRPr lang="Arial" altLang="Arial" sz="100" dirty="0"/>
          </a:p>
          <a:p>
            <a:pPr marL="194945" algn="l" rtl="0" eaLnBrk="0">
              <a:lnSpc>
                <a:spcPct val="91000"/>
              </a:lnSpc>
              <a:tabLst/>
            </a:pPr>
            <a:r>
              <a:rPr sz="1800" kern="0" spc="-130" dirty="0">
                <a:solidFill>
                  <a:srgbClr val="000000">
                    <a:alpha val="100000"/>
                  </a:srgbClr>
                </a:solidFill>
                <a:latin typeface="Microsoft YaHei"/>
                <a:ea typeface="Microsoft YaHei"/>
                <a:cs typeface="Microsoft YaHei"/>
              </a:rPr>
              <a:t>代表性的保育院有：</a:t>
            </a:r>
            <a:endParaRPr lang="Microsoft YaHei" altLang="Microsoft YaHei" sz="1800" dirty="0"/>
          </a:p>
          <a:p>
            <a:pPr marL="212725" algn="l" rtl="0" eaLnBrk="0">
              <a:lnSpc>
                <a:spcPct val="98000"/>
              </a:lnSpc>
              <a:spcBef>
                <a:spcPts val="764"/>
              </a:spcBef>
              <a:tabLst/>
            </a:pPr>
            <a:r>
              <a:rPr sz="18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00" dirty="0">
                <a:solidFill>
                  <a:srgbClr val="000000">
                    <a:alpha val="100000"/>
                  </a:srgbClr>
                </a:solidFill>
                <a:latin typeface="Wingdings"/>
                <a:ea typeface="Wingdings"/>
                <a:cs typeface="Wingdings"/>
              </a:rPr>
              <a:t> </a:t>
            </a:r>
            <a:r>
              <a:rPr sz="1800" kern="0" spc="-110" dirty="0">
                <a:solidFill>
                  <a:srgbClr val="000000">
                    <a:alpha val="100000"/>
                  </a:srgbClr>
                </a:solidFill>
                <a:latin typeface="Microsoft YaHei"/>
                <a:ea typeface="Microsoft YaHei"/>
                <a:cs typeface="Microsoft YaHei"/>
              </a:rPr>
              <a:t>1.陕甘宁边区第一保育院（1</a:t>
            </a:r>
            <a:r>
              <a:rPr sz="1800" kern="0" spc="-120" dirty="0">
                <a:solidFill>
                  <a:srgbClr val="000000">
                    <a:alpha val="100000"/>
                  </a:srgbClr>
                </a:solidFill>
                <a:latin typeface="Microsoft YaHei"/>
                <a:ea typeface="Microsoft YaHei"/>
                <a:cs typeface="Microsoft YaHei"/>
              </a:rPr>
              <a:t>938年成立）</a:t>
            </a:r>
            <a:endParaRPr lang="Microsoft YaHei" altLang="Microsoft YaHei" sz="1800" dirty="0"/>
          </a:p>
          <a:p>
            <a:pPr marL="212725" algn="l" rtl="0" eaLnBrk="0">
              <a:lnSpc>
                <a:spcPct val="98000"/>
              </a:lnSpc>
              <a:spcBef>
                <a:spcPts val="691"/>
              </a:spcBef>
              <a:tabLst/>
            </a:pPr>
            <a:r>
              <a:rPr sz="18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90" dirty="0">
                <a:solidFill>
                  <a:srgbClr val="000000">
                    <a:alpha val="100000"/>
                  </a:srgbClr>
                </a:solidFill>
                <a:latin typeface="Wingdings"/>
                <a:ea typeface="Wingdings"/>
                <a:cs typeface="Wingdings"/>
              </a:rPr>
              <a:t> </a:t>
            </a:r>
            <a:r>
              <a:rPr sz="1800" kern="0" spc="-130" dirty="0">
                <a:solidFill>
                  <a:srgbClr val="000000">
                    <a:alpha val="100000"/>
                  </a:srgbClr>
                </a:solidFill>
                <a:latin typeface="Microsoft YaHei"/>
                <a:ea typeface="Microsoft YaHei"/>
                <a:cs typeface="Microsoft YaHei"/>
              </a:rPr>
              <a:t>2.洛杉矶托儿所（19</a:t>
            </a:r>
            <a:r>
              <a:rPr sz="1800" kern="0" spc="-140" dirty="0">
                <a:solidFill>
                  <a:srgbClr val="000000">
                    <a:alpha val="100000"/>
                  </a:srgbClr>
                </a:solidFill>
                <a:latin typeface="Microsoft YaHei"/>
                <a:ea typeface="Microsoft YaHei"/>
                <a:cs typeface="Microsoft YaHei"/>
              </a:rPr>
              <a:t>40年成立）</a:t>
            </a:r>
            <a:endParaRPr lang="Microsoft YaHei" altLang="Microsoft YaHei" sz="1800" dirty="0"/>
          </a:p>
          <a:p>
            <a:pPr marL="212725" algn="l" rtl="0" eaLnBrk="0">
              <a:lnSpc>
                <a:spcPct val="98000"/>
              </a:lnSpc>
              <a:spcBef>
                <a:spcPts val="691"/>
              </a:spcBef>
              <a:tabLst/>
            </a:pPr>
            <a:r>
              <a:rPr sz="18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20" dirty="0">
                <a:solidFill>
                  <a:srgbClr val="000000">
                    <a:alpha val="100000"/>
                  </a:srgbClr>
                </a:solidFill>
                <a:latin typeface="Wingdings"/>
                <a:ea typeface="Wingdings"/>
                <a:cs typeface="Wingdings"/>
              </a:rPr>
              <a:t> </a:t>
            </a:r>
            <a:r>
              <a:rPr sz="1800" kern="0" spc="-130" dirty="0">
                <a:solidFill>
                  <a:srgbClr val="000000">
                    <a:alpha val="100000"/>
                  </a:srgbClr>
                </a:solidFill>
                <a:latin typeface="Microsoft YaHei"/>
                <a:ea typeface="Microsoft YaHei"/>
                <a:cs typeface="Microsoft YaHei"/>
              </a:rPr>
              <a:t>3.延安第二保育院（1946年成立）</a:t>
            </a:r>
            <a:endParaRPr lang="Microsoft YaHei" altLang="Microsoft YaHei" sz="1800" dirty="0"/>
          </a:p>
          <a:p>
            <a:pPr marL="212725" algn="l" rtl="0" eaLnBrk="0">
              <a:lnSpc>
                <a:spcPct val="98000"/>
              </a:lnSpc>
              <a:spcBef>
                <a:spcPts val="691"/>
              </a:spcBef>
              <a:tabLst/>
            </a:pPr>
            <a:r>
              <a:rPr sz="18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50" dirty="0">
                <a:solidFill>
                  <a:srgbClr val="000000">
                    <a:alpha val="100000"/>
                  </a:srgbClr>
                </a:solidFill>
                <a:latin typeface="Wingdings"/>
                <a:ea typeface="Wingdings"/>
                <a:cs typeface="Wingdings"/>
              </a:rPr>
              <a:t> </a:t>
            </a:r>
            <a:r>
              <a:rPr sz="1800" kern="0" spc="-130" dirty="0">
                <a:solidFill>
                  <a:srgbClr val="000000">
                    <a:alpha val="100000"/>
                  </a:srgbClr>
                </a:solidFill>
                <a:latin typeface="Microsoft YaHei"/>
                <a:ea typeface="Microsoft YaHei"/>
                <a:cs typeface="Microsoft YaHei"/>
              </a:rPr>
              <a:t>4.冀鲁豫保育院（1948年成立）</a:t>
            </a:r>
            <a:endParaRPr lang="Microsoft YaHei" altLang="Microsoft YaHei" sz="1800" dirty="0"/>
          </a:p>
          <a:p>
            <a:pPr algn="l" rtl="0" eaLnBrk="0">
              <a:lnSpc>
                <a:spcPct val="115000"/>
              </a:lnSpc>
              <a:tabLst/>
            </a:pPr>
            <a:endParaRPr lang="Arial" altLang="Arial" sz="500" dirty="0"/>
          </a:p>
          <a:p>
            <a:pPr marL="212725" algn="l" rtl="0" eaLnBrk="0">
              <a:lnSpc>
                <a:spcPct val="98000"/>
              </a:lnSpc>
              <a:spcBef>
                <a:spcPts val="1"/>
              </a:spcBef>
              <a:tabLst/>
            </a:pPr>
            <a:r>
              <a:rPr sz="18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670" dirty="0">
                <a:solidFill>
                  <a:srgbClr val="000000">
                    <a:alpha val="100000"/>
                  </a:srgbClr>
                </a:solidFill>
                <a:latin typeface="Wingdings"/>
                <a:ea typeface="Wingdings"/>
                <a:cs typeface="Wingdings"/>
              </a:rPr>
              <a:t> </a:t>
            </a:r>
            <a:r>
              <a:rPr sz="1800" kern="0" spc="-110" dirty="0">
                <a:solidFill>
                  <a:srgbClr val="000000">
                    <a:alpha val="100000"/>
                  </a:srgbClr>
                </a:solidFill>
                <a:latin typeface="Microsoft YaHei"/>
                <a:ea typeface="Microsoft YaHei"/>
                <a:cs typeface="Microsoft YaHei"/>
              </a:rPr>
              <a:t>5.哈尔滨保育院（1948年成立）</a:t>
            </a:r>
            <a:endParaRPr lang="Microsoft YaHei" altLang="Microsoft YaHei" sz="1800" dirty="0"/>
          </a:p>
        </p:txBody>
      </p:sp>
      <p:sp>
        <p:nvSpPr>
          <p:cNvPr id="1970" name="textbox 1970"/>
          <p:cNvSpPr/>
          <p:nvPr/>
        </p:nvSpPr>
        <p:spPr>
          <a:xfrm>
            <a:off x="1232916" y="1626108"/>
            <a:ext cx="5313045" cy="1033780"/>
          </a:xfrm>
          <a:prstGeom prst="rect">
            <a:avLst/>
          </a:prstGeom>
          <a:solidFill>
            <a:srgbClr val="F5A63E"/>
          </a:solidFill>
        </p:spPr>
        <p:txBody>
          <a:bodyPr vert="horz" wrap="square" lIns="0" tIns="0" rIns="0" bIns="0"/>
          <a:lstStyle/>
          <a:p>
            <a:pPr algn="l" rtl="0" eaLnBrk="0">
              <a:lnSpc>
                <a:spcPct val="146000"/>
              </a:lnSpc>
              <a:tabLst/>
            </a:pPr>
            <a:endParaRPr lang="Arial" altLang="Arial" sz="1000" dirty="0"/>
          </a:p>
          <a:p>
            <a:pPr marL="264795" indent="13970" algn="l" rtl="0" eaLnBrk="0">
              <a:lnSpc>
                <a:spcPct val="96000"/>
              </a:lnSpc>
              <a:spcBef>
                <a:spcPts val="3"/>
              </a:spcBef>
              <a:tabLst/>
            </a:pPr>
            <a:r>
              <a:rPr sz="2000" kern="0" spc="-120" dirty="0">
                <a:solidFill>
                  <a:srgbClr val="FFFFFF">
                    <a:alpha val="100000"/>
                  </a:srgbClr>
                </a:solidFill>
                <a:latin typeface="Microsoft YaHei"/>
                <a:ea typeface="Microsoft YaHei"/>
                <a:cs typeface="Microsoft YaHei"/>
              </a:rPr>
              <a:t>1、发展概况：</a:t>
            </a:r>
            <a:r>
              <a:rPr sz="2000" kern="0" spc="200" dirty="0">
                <a:solidFill>
                  <a:srgbClr val="FFFFFF">
                    <a:alpha val="100000"/>
                  </a:srgbClr>
                </a:solidFill>
                <a:latin typeface="Microsoft YaHei"/>
                <a:ea typeface="Microsoft YaHei"/>
                <a:cs typeface="Microsoft YaHei"/>
              </a:rPr>
              <a:t>  </a:t>
            </a:r>
            <a:r>
              <a:rPr sz="2000" kern="0" spc="-120" dirty="0">
                <a:solidFill>
                  <a:srgbClr val="FFFFFF">
                    <a:alpha val="100000"/>
                  </a:srgbClr>
                </a:solidFill>
                <a:latin typeface="Microsoft YaHei"/>
                <a:ea typeface="Microsoft YaHei"/>
                <a:cs typeface="Microsoft YaHei"/>
              </a:rPr>
              <a:t>194</a:t>
            </a:r>
            <a:r>
              <a:rPr sz="2000" kern="0" spc="-130" dirty="0">
                <a:solidFill>
                  <a:srgbClr val="FFFFFF">
                    <a:alpha val="100000"/>
                  </a:srgbClr>
                </a:solidFill>
                <a:latin typeface="Microsoft YaHei"/>
                <a:ea typeface="Microsoft YaHei"/>
                <a:cs typeface="Microsoft YaHei"/>
              </a:rPr>
              <a:t>5年统计：</a:t>
            </a:r>
            <a:r>
              <a:rPr sz="2000" kern="0" spc="480" dirty="0">
                <a:solidFill>
                  <a:srgbClr val="FFFFFF">
                    <a:alpha val="100000"/>
                  </a:srgbClr>
                </a:solidFill>
                <a:latin typeface="Microsoft YaHei"/>
                <a:ea typeface="Microsoft YaHei"/>
                <a:cs typeface="Microsoft YaHei"/>
              </a:rPr>
              <a:t> </a:t>
            </a:r>
            <a:r>
              <a:rPr sz="2000" kern="0" spc="-130" dirty="0">
                <a:solidFill>
                  <a:srgbClr val="FFFFFF">
                    <a:alpha val="100000"/>
                  </a:srgbClr>
                </a:solidFill>
                <a:latin typeface="Microsoft YaHei"/>
                <a:ea typeface="Microsoft YaHei"/>
                <a:cs typeface="Microsoft YaHei"/>
              </a:rPr>
              <a:t>学前教育机构    </a:t>
            </a:r>
            <a:r>
              <a:rPr sz="2000" kern="0" spc="-120" dirty="0">
                <a:solidFill>
                  <a:srgbClr val="FFFFFF">
                    <a:alpha val="100000"/>
                  </a:srgbClr>
                </a:solidFill>
                <a:latin typeface="Microsoft YaHei"/>
                <a:ea typeface="Microsoft YaHei"/>
                <a:cs typeface="Microsoft YaHei"/>
              </a:rPr>
              <a:t>90多个，儿童：</a:t>
            </a:r>
            <a:r>
              <a:rPr sz="2000" kern="0" spc="150" dirty="0">
                <a:solidFill>
                  <a:srgbClr val="FFFFFF">
                    <a:alpha val="100000"/>
                  </a:srgbClr>
                </a:solidFill>
                <a:latin typeface="Microsoft YaHei"/>
                <a:ea typeface="Microsoft YaHei"/>
                <a:cs typeface="Microsoft YaHei"/>
              </a:rPr>
              <a:t>  </a:t>
            </a:r>
            <a:r>
              <a:rPr sz="2000" kern="0" spc="-120" dirty="0">
                <a:solidFill>
                  <a:srgbClr val="FFFFFF">
                    <a:alpha val="100000"/>
                  </a:srgbClr>
                </a:solidFill>
                <a:latin typeface="Microsoft YaHei"/>
                <a:ea typeface="Microsoft YaHei"/>
                <a:cs typeface="Microsoft YaHei"/>
              </a:rPr>
              <a:t>2110多</a:t>
            </a:r>
            <a:r>
              <a:rPr sz="2000" kern="0" spc="-130" dirty="0">
                <a:solidFill>
                  <a:srgbClr val="FFFFFF">
                    <a:alpha val="100000"/>
                  </a:srgbClr>
                </a:solidFill>
                <a:latin typeface="Microsoft YaHei"/>
                <a:ea typeface="Microsoft YaHei"/>
                <a:cs typeface="Microsoft YaHei"/>
              </a:rPr>
              <a:t>名。</a:t>
            </a:r>
            <a:endParaRPr lang="Microsoft YaHei" altLang="Microsoft YaHei" sz="2000" dirty="0"/>
          </a:p>
        </p:txBody>
      </p:sp>
      <p:sp>
        <p:nvSpPr>
          <p:cNvPr id="1972" name="textbox 1972"/>
          <p:cNvSpPr/>
          <p:nvPr/>
        </p:nvSpPr>
        <p:spPr>
          <a:xfrm>
            <a:off x="1445765" y="550045"/>
            <a:ext cx="5711825" cy="1010919"/>
          </a:xfrm>
          <a:prstGeom prst="rect">
            <a:avLst/>
          </a:prstGeom>
        </p:spPr>
        <p:txBody>
          <a:bodyPr vert="horz" wrap="square" lIns="0" tIns="0" rIns="0" bIns="0"/>
          <a:lstStyle/>
          <a:p>
            <a:pPr algn="l" rtl="0" eaLnBrk="0">
              <a:lnSpc>
                <a:spcPct val="87417"/>
              </a:lnSpc>
              <a:tabLst/>
            </a:pPr>
            <a:endParaRPr lang="Arial" altLang="Arial" sz="100" dirty="0"/>
          </a:p>
          <a:p>
            <a:pPr marL="53339" algn="l" rtl="0" eaLnBrk="0">
              <a:lnSpc>
                <a:spcPct val="91000"/>
              </a:lnSpc>
              <a:tabLst/>
            </a:pPr>
            <a:r>
              <a:rPr sz="2400" b="1" kern="0" spc="-10" dirty="0">
                <a:solidFill>
                  <a:srgbClr val="7F7F7F">
                    <a:alpha val="100000"/>
                  </a:srgbClr>
                </a:solidFill>
                <a:latin typeface="Microsoft YaHei"/>
                <a:ea typeface="Microsoft YaHei"/>
                <a:cs typeface="Microsoft YaHei"/>
              </a:rPr>
              <a:t>抗日民主根据地的学前教育</a:t>
            </a:r>
            <a:endParaRPr lang="Microsoft YaHei" altLang="Microsoft YaHei" sz="2400" dirty="0"/>
          </a:p>
          <a:p>
            <a:pPr algn="l" rtl="0" eaLnBrk="0">
              <a:lnSpc>
                <a:spcPct val="104000"/>
              </a:lnSpc>
              <a:tabLst/>
            </a:pPr>
            <a:endParaRPr lang="Arial" altLang="Arial" sz="1400" dirty="0"/>
          </a:p>
          <a:p>
            <a:pPr algn="l" rtl="0" eaLnBrk="0">
              <a:lnSpc>
                <a:spcPct val="11081"/>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二、抗日民主根据地学前教育的实</a:t>
            </a:r>
            <a:r>
              <a:rPr sz="2000" kern="0" spc="-10" dirty="0">
                <a:solidFill>
                  <a:srgbClr val="44546A">
                    <a:alpha val="100000"/>
                  </a:srgbClr>
                </a:solidFill>
                <a:latin typeface="Microsoft YaHei"/>
                <a:ea typeface="Microsoft YaHei"/>
                <a:cs typeface="Microsoft YaHei"/>
              </a:rPr>
              <a:t>践发展</a:t>
            </a:r>
            <a:endParaRPr lang="Microsoft YaHei" altLang="Microsoft YaHei" sz="2000" dirty="0"/>
          </a:p>
        </p:txBody>
      </p:sp>
      <p:sp>
        <p:nvSpPr>
          <p:cNvPr id="1974"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976" name="textbox 197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197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62" name="group 262"/>
          <p:cNvGrpSpPr/>
          <p:nvPr/>
        </p:nvGrpSpPr>
        <p:grpSpPr>
          <a:xfrm rot="21600000">
            <a:off x="1584025" y="181482"/>
            <a:ext cx="3805335" cy="199231"/>
            <a:chOff x="0" y="0"/>
            <a:chExt cx="3805335" cy="199231"/>
          </a:xfrm>
        </p:grpSpPr>
        <p:pic>
          <p:nvPicPr>
            <p:cNvPr id="1980" name="picture 1980"/>
            <p:cNvPicPr>
              <a:picLocks noChangeAspect="1"/>
            </p:cNvPicPr>
            <p:nvPr/>
          </p:nvPicPr>
          <p:blipFill>
            <a:blip r:embed="rId3"/>
            <a:stretch>
              <a:fillRect/>
            </a:stretch>
          </p:blipFill>
          <p:spPr>
            <a:xfrm rot="21600000">
              <a:off x="13273" y="11350"/>
              <a:ext cx="3792062" cy="187881"/>
            </a:xfrm>
            <a:prstGeom prst="rect">
              <a:avLst/>
            </a:prstGeom>
          </p:spPr>
        </p:pic>
        <p:sp>
          <p:nvSpPr>
            <p:cNvPr id="1982" name="textbox 1982"/>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198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 name="picture 1986"/>
          <p:cNvPicPr>
            <a:picLocks noChangeAspect="1"/>
          </p:cNvPicPr>
          <p:nvPr/>
        </p:nvPicPr>
        <p:blipFill>
          <a:blip r:embed="rId2"/>
          <a:stretch>
            <a:fillRect/>
          </a:stretch>
        </p:blipFill>
        <p:spPr>
          <a:xfrm rot="21600000">
            <a:off x="0" y="0"/>
            <a:ext cx="12192000" cy="6858000"/>
          </a:xfrm>
          <a:prstGeom prst="rect">
            <a:avLst/>
          </a:prstGeom>
        </p:spPr>
      </p:pic>
      <p:sp>
        <p:nvSpPr>
          <p:cNvPr id="198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1990" name="textbox 1990"/>
          <p:cNvSpPr/>
          <p:nvPr/>
        </p:nvSpPr>
        <p:spPr>
          <a:xfrm>
            <a:off x="1232916" y="2827020"/>
            <a:ext cx="10447019" cy="3054350"/>
          </a:xfrm>
          <a:prstGeom prst="rect">
            <a:avLst/>
          </a:prstGeom>
          <a:solidFill>
            <a:srgbClr val="E9A54E">
              <a:alpha val="33725"/>
            </a:srgbClr>
          </a:solidFill>
        </p:spPr>
        <p:txBody>
          <a:bodyPr vert="horz" wrap="square" lIns="0" tIns="0" rIns="0" bIns="0"/>
          <a:lstStyle/>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7628"/>
              </a:lnSpc>
              <a:tabLst/>
            </a:pPr>
            <a:endParaRPr lang="Arial" altLang="Arial" sz="100" dirty="0"/>
          </a:p>
          <a:p>
            <a:pPr marL="212725" algn="l" rtl="0" eaLnBrk="0">
              <a:lnSpc>
                <a:spcPts val="2182"/>
              </a:lnSpc>
              <a:tabLst/>
            </a:pPr>
            <a:r>
              <a:rPr sz="18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630" dirty="0">
                <a:solidFill>
                  <a:srgbClr val="000000">
                    <a:alpha val="100000"/>
                  </a:srgbClr>
                </a:solidFill>
                <a:latin typeface="Wingdings"/>
                <a:ea typeface="Wingdings"/>
                <a:cs typeface="Wingdings"/>
              </a:rPr>
              <a:t> </a:t>
            </a:r>
            <a:r>
              <a:rPr sz="1800" kern="0" spc="-120" dirty="0">
                <a:solidFill>
                  <a:srgbClr val="000000">
                    <a:alpha val="100000"/>
                  </a:srgbClr>
                </a:solidFill>
                <a:latin typeface="Microsoft YaHei"/>
                <a:ea typeface="Microsoft YaHei"/>
                <a:cs typeface="Microsoft YaHei"/>
              </a:rPr>
              <a:t>1.寄宿制的保育院、托儿所</a:t>
            </a:r>
            <a:endParaRPr lang="Microsoft YaHei" altLang="Microsoft YaHei" sz="1800" dirty="0"/>
          </a:p>
          <a:p>
            <a:pPr marL="212725" algn="l" rtl="0" eaLnBrk="0">
              <a:lnSpc>
                <a:spcPts val="2182"/>
              </a:lnSpc>
              <a:spcBef>
                <a:spcPts val="625"/>
              </a:spcBef>
              <a:tabLst/>
            </a:pPr>
            <a:r>
              <a:rPr sz="1800" kern="0" spc="-1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10" dirty="0">
                <a:solidFill>
                  <a:srgbClr val="000000">
                    <a:alpha val="100000"/>
                  </a:srgbClr>
                </a:solidFill>
                <a:latin typeface="Wingdings"/>
                <a:ea typeface="Wingdings"/>
                <a:cs typeface="Wingdings"/>
              </a:rPr>
              <a:t> </a:t>
            </a:r>
            <a:r>
              <a:rPr sz="1800" kern="0" spc="-160" dirty="0">
                <a:solidFill>
                  <a:srgbClr val="000000">
                    <a:alpha val="100000"/>
                  </a:srgbClr>
                </a:solidFill>
                <a:latin typeface="Microsoft YaHei"/>
                <a:ea typeface="Microsoft YaHei"/>
                <a:cs typeface="Microsoft YaHei"/>
              </a:rPr>
              <a:t>2.单位日间托儿所</a:t>
            </a:r>
            <a:endParaRPr lang="Microsoft YaHei" altLang="Microsoft YaHei" sz="1800" dirty="0"/>
          </a:p>
          <a:p>
            <a:pPr marL="212725" algn="l" rtl="0" eaLnBrk="0">
              <a:lnSpc>
                <a:spcPts val="2182"/>
              </a:lnSpc>
              <a:spcBef>
                <a:spcPts val="625"/>
              </a:spcBef>
              <a:tabLst/>
            </a:pPr>
            <a:r>
              <a:rPr sz="18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50" dirty="0">
                <a:solidFill>
                  <a:srgbClr val="000000">
                    <a:alpha val="100000"/>
                  </a:srgbClr>
                </a:solidFill>
                <a:latin typeface="Wingdings"/>
                <a:ea typeface="Wingdings"/>
                <a:cs typeface="Wingdings"/>
              </a:rPr>
              <a:t> </a:t>
            </a:r>
            <a:r>
              <a:rPr sz="1800" kern="0" spc="-130" dirty="0">
                <a:solidFill>
                  <a:srgbClr val="000000">
                    <a:alpha val="100000"/>
                  </a:srgbClr>
                </a:solidFill>
                <a:latin typeface="Microsoft YaHei"/>
                <a:ea typeface="Microsoft YaHei"/>
                <a:cs typeface="Microsoft YaHei"/>
              </a:rPr>
              <a:t>3.变工托儿所、哺乳室</a:t>
            </a:r>
            <a:endParaRPr lang="Microsoft YaHei" altLang="Microsoft YaHei" sz="1800" dirty="0"/>
          </a:p>
          <a:p>
            <a:pPr marL="212725" algn="l" rtl="0" eaLnBrk="0">
              <a:lnSpc>
                <a:spcPct val="98000"/>
              </a:lnSpc>
              <a:spcBef>
                <a:spcPts val="629"/>
              </a:spcBef>
              <a:tabLst/>
            </a:pPr>
            <a:r>
              <a:rPr sz="1800" kern="0" spc="-15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60" dirty="0">
                <a:solidFill>
                  <a:srgbClr val="000000">
                    <a:alpha val="100000"/>
                  </a:srgbClr>
                </a:solidFill>
                <a:latin typeface="Wingdings"/>
                <a:ea typeface="Wingdings"/>
                <a:cs typeface="Wingdings"/>
              </a:rPr>
              <a:t> </a:t>
            </a:r>
            <a:r>
              <a:rPr sz="1800" kern="0" spc="-150" dirty="0">
                <a:solidFill>
                  <a:srgbClr val="000000">
                    <a:alpha val="100000"/>
                  </a:srgbClr>
                </a:solidFill>
                <a:latin typeface="Microsoft YaHei"/>
                <a:ea typeface="Microsoft YaHei"/>
                <a:cs typeface="Microsoft YaHei"/>
              </a:rPr>
              <a:t>4.游击式的托幼组织（时分时合）</a:t>
            </a:r>
            <a:endParaRPr lang="Microsoft YaHei" altLang="Microsoft YaHei" sz="1800" dirty="0"/>
          </a:p>
          <a:p>
            <a:pPr marL="212725" algn="l" rtl="0" eaLnBrk="0">
              <a:lnSpc>
                <a:spcPts val="2169"/>
              </a:lnSpc>
              <a:spcBef>
                <a:spcPts val="687"/>
              </a:spcBef>
              <a:tabLst/>
            </a:pPr>
            <a:r>
              <a:rPr sz="17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700" kern="0" spc="-590" dirty="0">
                <a:solidFill>
                  <a:srgbClr val="000000">
                    <a:alpha val="100000"/>
                  </a:srgbClr>
                </a:solidFill>
                <a:latin typeface="Wingdings"/>
                <a:ea typeface="Wingdings"/>
                <a:cs typeface="Wingdings"/>
              </a:rPr>
              <a:t> </a:t>
            </a:r>
            <a:r>
              <a:rPr sz="1700" kern="0" spc="-70" dirty="0">
                <a:solidFill>
                  <a:srgbClr val="000000">
                    <a:alpha val="100000"/>
                  </a:srgbClr>
                </a:solidFill>
                <a:latin typeface="Microsoft YaHei"/>
                <a:ea typeface="Microsoft YaHei"/>
                <a:cs typeface="Microsoft YaHei"/>
              </a:rPr>
              <a:t>5.小学附设幼稚班</a:t>
            </a:r>
            <a:endParaRPr lang="Microsoft YaHei" altLang="Microsoft YaHei" sz="1700" dirty="0"/>
          </a:p>
          <a:p>
            <a:pPr marL="212725" algn="l" rtl="0" eaLnBrk="0">
              <a:lnSpc>
                <a:spcPts val="2182"/>
              </a:lnSpc>
              <a:spcBef>
                <a:spcPts val="639"/>
              </a:spcBef>
              <a:tabLst/>
            </a:pPr>
            <a:r>
              <a:rPr sz="1800" kern="0" spc="-1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70" dirty="0">
                <a:solidFill>
                  <a:srgbClr val="000000">
                    <a:alpha val="100000"/>
                  </a:srgbClr>
                </a:solidFill>
                <a:latin typeface="Wingdings"/>
                <a:ea typeface="Wingdings"/>
                <a:cs typeface="Wingdings"/>
              </a:rPr>
              <a:t> </a:t>
            </a:r>
            <a:r>
              <a:rPr sz="1800" kern="0" spc="-140" dirty="0">
                <a:solidFill>
                  <a:srgbClr val="000000">
                    <a:alpha val="100000"/>
                  </a:srgbClr>
                </a:solidFill>
                <a:latin typeface="Microsoft YaHei"/>
                <a:ea typeface="Microsoft YaHei"/>
                <a:cs typeface="Microsoft YaHei"/>
              </a:rPr>
              <a:t>6.私人设立的托儿所</a:t>
            </a:r>
            <a:endParaRPr lang="Microsoft YaHei" altLang="Microsoft YaHei" sz="1800" dirty="0"/>
          </a:p>
          <a:p>
            <a:pPr algn="l" rtl="0" eaLnBrk="0">
              <a:lnSpc>
                <a:spcPct val="104000"/>
              </a:lnSpc>
              <a:tabLst/>
            </a:pPr>
            <a:endParaRPr lang="Arial" altLang="Arial" sz="500" dirty="0"/>
          </a:p>
          <a:p>
            <a:pPr marL="212725" algn="l" rtl="0" eaLnBrk="0">
              <a:lnSpc>
                <a:spcPts val="2177"/>
              </a:lnSpc>
              <a:spcBef>
                <a:spcPts val="1"/>
              </a:spcBef>
              <a:tabLst/>
            </a:pPr>
            <a:r>
              <a:rPr sz="1800" kern="0" spc="-13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50" dirty="0">
                <a:solidFill>
                  <a:srgbClr val="000000">
                    <a:alpha val="100000"/>
                  </a:srgbClr>
                </a:solidFill>
                <a:latin typeface="Wingdings"/>
                <a:ea typeface="Wingdings"/>
                <a:cs typeface="Wingdings"/>
              </a:rPr>
              <a:t> </a:t>
            </a:r>
            <a:r>
              <a:rPr sz="1800" kern="0" spc="-130" dirty="0">
                <a:solidFill>
                  <a:srgbClr val="000000">
                    <a:alpha val="100000"/>
                  </a:srgbClr>
                </a:solidFill>
                <a:latin typeface="Microsoft YaHei"/>
                <a:ea typeface="Microsoft YaHei"/>
                <a:cs typeface="Microsoft YaHei"/>
              </a:rPr>
              <a:t>7.混合类型的托幼组织</a:t>
            </a:r>
            <a:endParaRPr lang="Microsoft YaHei" altLang="Microsoft YaHei" sz="1800" dirty="0"/>
          </a:p>
        </p:txBody>
      </p:sp>
      <p:sp>
        <p:nvSpPr>
          <p:cNvPr id="1992" name="textbox 1992"/>
          <p:cNvSpPr/>
          <p:nvPr/>
        </p:nvSpPr>
        <p:spPr>
          <a:xfrm>
            <a:off x="1232916" y="1626108"/>
            <a:ext cx="5313045" cy="1033780"/>
          </a:xfrm>
          <a:prstGeom prst="rect">
            <a:avLst/>
          </a:prstGeom>
          <a:solidFill>
            <a:srgbClr val="F5A63E"/>
          </a:solidFill>
        </p:spPr>
        <p:txBody>
          <a:bodyPr vert="horz" wrap="square" lIns="0" tIns="0" rIns="0" bIns="0"/>
          <a:lstStyle/>
          <a:p>
            <a:pPr algn="l" rtl="0" eaLnBrk="0">
              <a:lnSpc>
                <a:spcPct val="150000"/>
              </a:lnSpc>
              <a:tabLst/>
            </a:pPr>
            <a:endParaRPr lang="Arial" altLang="Arial" sz="1000" dirty="0"/>
          </a:p>
          <a:p>
            <a:pPr marL="266700" algn="l" rtl="0" eaLnBrk="0">
              <a:lnSpc>
                <a:spcPct val="90000"/>
              </a:lnSpc>
              <a:spcBef>
                <a:spcPts val="2"/>
              </a:spcBef>
              <a:tabLst/>
            </a:pPr>
            <a:r>
              <a:rPr sz="2000" kern="0" spc="-20" dirty="0">
                <a:solidFill>
                  <a:srgbClr val="FFFFFF">
                    <a:alpha val="100000"/>
                  </a:srgbClr>
                </a:solidFill>
                <a:latin typeface="Microsoft YaHei"/>
                <a:ea typeface="Microsoft YaHei"/>
                <a:cs typeface="Microsoft YaHei"/>
              </a:rPr>
              <a:t>2、托幼机构的类型</a:t>
            </a:r>
            <a:endParaRPr lang="Microsoft YaHei" altLang="Microsoft YaHei" sz="2000" dirty="0"/>
          </a:p>
        </p:txBody>
      </p:sp>
      <p:sp>
        <p:nvSpPr>
          <p:cNvPr id="1994" name="textbox 1994"/>
          <p:cNvSpPr/>
          <p:nvPr/>
        </p:nvSpPr>
        <p:spPr>
          <a:xfrm>
            <a:off x="1445765" y="550045"/>
            <a:ext cx="5711825" cy="1010919"/>
          </a:xfrm>
          <a:prstGeom prst="rect">
            <a:avLst/>
          </a:prstGeom>
        </p:spPr>
        <p:txBody>
          <a:bodyPr vert="horz" wrap="square" lIns="0" tIns="0" rIns="0" bIns="0"/>
          <a:lstStyle/>
          <a:p>
            <a:pPr algn="l" rtl="0" eaLnBrk="0">
              <a:lnSpc>
                <a:spcPct val="87417"/>
              </a:lnSpc>
              <a:tabLst/>
            </a:pPr>
            <a:endParaRPr lang="Arial" altLang="Arial" sz="100" dirty="0"/>
          </a:p>
          <a:p>
            <a:pPr marL="53339" algn="l" rtl="0" eaLnBrk="0">
              <a:lnSpc>
                <a:spcPct val="91000"/>
              </a:lnSpc>
              <a:tabLst/>
            </a:pPr>
            <a:r>
              <a:rPr sz="2400" b="1" kern="0" spc="-10" dirty="0">
                <a:solidFill>
                  <a:srgbClr val="7F7F7F">
                    <a:alpha val="100000"/>
                  </a:srgbClr>
                </a:solidFill>
                <a:latin typeface="Microsoft YaHei"/>
                <a:ea typeface="Microsoft YaHei"/>
                <a:cs typeface="Microsoft YaHei"/>
              </a:rPr>
              <a:t>抗日民主根据地的学前教育</a:t>
            </a:r>
            <a:endParaRPr lang="Microsoft YaHei" altLang="Microsoft YaHei" sz="2400" dirty="0"/>
          </a:p>
          <a:p>
            <a:pPr algn="l" rtl="0" eaLnBrk="0">
              <a:lnSpc>
                <a:spcPct val="104000"/>
              </a:lnSpc>
              <a:tabLst/>
            </a:pPr>
            <a:endParaRPr lang="Arial" altLang="Arial" sz="1400" dirty="0"/>
          </a:p>
          <a:p>
            <a:pPr algn="l" rtl="0" eaLnBrk="0">
              <a:lnSpc>
                <a:spcPct val="11081"/>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二、抗日民主根据地学前教育的实</a:t>
            </a:r>
            <a:r>
              <a:rPr sz="2000" kern="0" spc="-10" dirty="0">
                <a:solidFill>
                  <a:srgbClr val="44546A">
                    <a:alpha val="100000"/>
                  </a:srgbClr>
                </a:solidFill>
                <a:latin typeface="Microsoft YaHei"/>
                <a:ea typeface="Microsoft YaHei"/>
                <a:cs typeface="Microsoft YaHei"/>
              </a:rPr>
              <a:t>践发展</a:t>
            </a:r>
            <a:endParaRPr lang="Microsoft YaHei" altLang="Microsoft YaHei" sz="2000" dirty="0"/>
          </a:p>
        </p:txBody>
      </p:sp>
      <p:sp>
        <p:nvSpPr>
          <p:cNvPr id="199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1998" name="textbox 199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00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64" name="group 264"/>
          <p:cNvGrpSpPr/>
          <p:nvPr/>
        </p:nvGrpSpPr>
        <p:grpSpPr>
          <a:xfrm rot="21600000">
            <a:off x="1584025" y="181482"/>
            <a:ext cx="3805335" cy="199231"/>
            <a:chOff x="0" y="0"/>
            <a:chExt cx="3805335" cy="199231"/>
          </a:xfrm>
        </p:grpSpPr>
        <p:pic>
          <p:nvPicPr>
            <p:cNvPr id="2002" name="picture 2002"/>
            <p:cNvPicPr>
              <a:picLocks noChangeAspect="1"/>
            </p:cNvPicPr>
            <p:nvPr/>
          </p:nvPicPr>
          <p:blipFill>
            <a:blip r:embed="rId3"/>
            <a:stretch>
              <a:fillRect/>
            </a:stretch>
          </p:blipFill>
          <p:spPr>
            <a:xfrm rot="21600000">
              <a:off x="13273" y="11350"/>
              <a:ext cx="3792062" cy="187881"/>
            </a:xfrm>
            <a:prstGeom prst="rect">
              <a:avLst/>
            </a:prstGeom>
          </p:spPr>
        </p:pic>
        <p:sp>
          <p:nvSpPr>
            <p:cNvPr id="2004" name="textbox 2004"/>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00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8" name="picture 2008"/>
          <p:cNvPicPr>
            <a:picLocks noChangeAspect="1"/>
          </p:cNvPicPr>
          <p:nvPr/>
        </p:nvPicPr>
        <p:blipFill>
          <a:blip r:embed="rId2"/>
          <a:stretch>
            <a:fillRect/>
          </a:stretch>
        </p:blipFill>
        <p:spPr>
          <a:xfrm rot="21600000">
            <a:off x="0" y="0"/>
            <a:ext cx="12192000" cy="6858000"/>
          </a:xfrm>
          <a:prstGeom prst="rect">
            <a:avLst/>
          </a:prstGeom>
        </p:spPr>
      </p:pic>
      <p:sp>
        <p:nvSpPr>
          <p:cNvPr id="201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012" name="textbox 2012"/>
          <p:cNvSpPr/>
          <p:nvPr/>
        </p:nvSpPr>
        <p:spPr>
          <a:xfrm>
            <a:off x="1232916" y="2827020"/>
            <a:ext cx="10447019" cy="3568065"/>
          </a:xfrm>
          <a:prstGeom prst="rect">
            <a:avLst/>
          </a:prstGeom>
          <a:solidFill>
            <a:srgbClr val="E9A54E">
              <a:alpha val="33725"/>
            </a:srgbClr>
          </a:solidFill>
        </p:spPr>
        <p:txBody>
          <a:bodyPr vert="horz" wrap="square" lIns="0" tIns="0" rIns="0" bIns="0"/>
          <a:lstStyle/>
          <a:p>
            <a:pPr algn="l" rtl="0" eaLnBrk="0">
              <a:lnSpc>
                <a:spcPct val="114000"/>
              </a:lnSpc>
              <a:tabLst/>
            </a:pPr>
            <a:endParaRPr lang="Arial" altLang="Arial" sz="1000" dirty="0"/>
          </a:p>
          <a:p>
            <a:pPr algn="l" rtl="0" eaLnBrk="0">
              <a:lnSpc>
                <a:spcPct val="115000"/>
              </a:lnSpc>
              <a:tabLst/>
            </a:pPr>
            <a:endParaRPr lang="Arial" altLang="Arial" sz="1000" dirty="0"/>
          </a:p>
          <a:p>
            <a:pPr algn="l" rtl="0" eaLnBrk="0">
              <a:lnSpc>
                <a:spcPct val="7650"/>
              </a:lnSpc>
              <a:tabLst/>
            </a:pPr>
            <a:endParaRPr lang="Arial" altLang="Arial" sz="100" dirty="0"/>
          </a:p>
          <a:p>
            <a:pPr marL="212725" algn="l" rtl="0" eaLnBrk="0">
              <a:lnSpc>
                <a:spcPts val="2175"/>
              </a:lnSpc>
              <a:tabLst/>
            </a:pPr>
            <a:r>
              <a:rPr sz="18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40" dirty="0">
                <a:solidFill>
                  <a:srgbClr val="000000">
                    <a:alpha val="100000"/>
                  </a:srgbClr>
                </a:solidFill>
                <a:latin typeface="Wingdings"/>
                <a:ea typeface="Wingdings"/>
                <a:cs typeface="Wingdings"/>
              </a:rPr>
              <a:t> </a:t>
            </a:r>
            <a:r>
              <a:rPr sz="1800" kern="0" spc="-70" dirty="0">
                <a:solidFill>
                  <a:srgbClr val="000000">
                    <a:alpha val="100000"/>
                  </a:srgbClr>
                </a:solidFill>
                <a:latin typeface="Microsoft YaHei"/>
                <a:ea typeface="Microsoft YaHei"/>
                <a:cs typeface="Microsoft YaHei"/>
              </a:rPr>
              <a:t>设置：分为乳儿部，婴儿部，幼稚部，小学部</a:t>
            </a:r>
            <a:endParaRPr lang="Microsoft YaHei" altLang="Microsoft YaHei" sz="1800" dirty="0"/>
          </a:p>
          <a:p>
            <a:pPr marL="212725" algn="l" rtl="0" eaLnBrk="0">
              <a:lnSpc>
                <a:spcPts val="2181"/>
              </a:lnSpc>
              <a:spcBef>
                <a:spcPts val="1064"/>
              </a:spcBef>
              <a:tabLst/>
            </a:pPr>
            <a:r>
              <a:rPr sz="18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30" dirty="0">
                <a:solidFill>
                  <a:srgbClr val="000000">
                    <a:alpha val="100000"/>
                  </a:srgbClr>
                </a:solidFill>
                <a:latin typeface="Wingdings"/>
                <a:ea typeface="Wingdings"/>
                <a:cs typeface="Wingdings"/>
              </a:rPr>
              <a:t> </a:t>
            </a:r>
            <a:r>
              <a:rPr sz="1800" kern="0" spc="-120" dirty="0">
                <a:solidFill>
                  <a:srgbClr val="000000">
                    <a:alpha val="100000"/>
                  </a:srgbClr>
                </a:solidFill>
                <a:latin typeface="Microsoft YaHei"/>
                <a:ea typeface="Microsoft YaHei"/>
                <a:cs typeface="Microsoft YaHei"/>
              </a:rPr>
              <a:t>师资：三分之二的老师受过高等教育和师范教育。</a:t>
            </a:r>
            <a:endParaRPr lang="Microsoft YaHei" altLang="Microsoft YaHei" sz="1800" dirty="0"/>
          </a:p>
          <a:p>
            <a:pPr marL="212725" algn="l" rtl="0" eaLnBrk="0">
              <a:lnSpc>
                <a:spcPts val="2184"/>
              </a:lnSpc>
              <a:spcBef>
                <a:spcPts val="1059"/>
              </a:spcBef>
              <a:tabLst/>
            </a:pPr>
            <a:r>
              <a:rPr sz="1800" kern="0" spc="-12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40" dirty="0">
                <a:solidFill>
                  <a:srgbClr val="000000">
                    <a:alpha val="100000"/>
                  </a:srgbClr>
                </a:solidFill>
                <a:latin typeface="Wingdings"/>
                <a:ea typeface="Wingdings"/>
                <a:cs typeface="Wingdings"/>
              </a:rPr>
              <a:t> </a:t>
            </a:r>
            <a:r>
              <a:rPr sz="1800" kern="0" spc="-120" dirty="0">
                <a:solidFill>
                  <a:srgbClr val="000000">
                    <a:alpha val="100000"/>
                  </a:srgbClr>
                </a:solidFill>
                <a:latin typeface="Microsoft YaHei"/>
                <a:ea typeface="Microsoft YaHei"/>
                <a:cs typeface="Microsoft YaHei"/>
              </a:rPr>
              <a:t>工作方针：“孩子</a:t>
            </a:r>
            <a:r>
              <a:rPr sz="1800" kern="0" spc="-130" dirty="0">
                <a:solidFill>
                  <a:srgbClr val="000000">
                    <a:alpha val="100000"/>
                  </a:srgbClr>
                </a:solidFill>
                <a:latin typeface="Microsoft YaHei"/>
                <a:ea typeface="Microsoft YaHei"/>
                <a:cs typeface="Microsoft YaHei"/>
              </a:rPr>
              <a:t>第一”</a:t>
            </a:r>
            <a:endParaRPr lang="Microsoft YaHei" altLang="Microsoft YaHei" sz="1800" dirty="0"/>
          </a:p>
          <a:p>
            <a:pPr marL="492125" indent="-279400" algn="l" rtl="0" eaLnBrk="0">
              <a:lnSpc>
                <a:spcPct val="122000"/>
              </a:lnSpc>
              <a:spcBef>
                <a:spcPts val="1073"/>
              </a:spcBef>
              <a:tabLst/>
            </a:pPr>
            <a:r>
              <a:rPr sz="18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00" dirty="0">
                <a:solidFill>
                  <a:srgbClr val="000000">
                    <a:alpha val="100000"/>
                  </a:srgbClr>
                </a:solidFill>
                <a:latin typeface="Wingdings"/>
                <a:ea typeface="Wingdings"/>
                <a:cs typeface="Wingdings"/>
              </a:rPr>
              <a:t> </a:t>
            </a:r>
            <a:r>
              <a:rPr sz="1800" kern="0" spc="-40" dirty="0">
                <a:solidFill>
                  <a:srgbClr val="000000">
                    <a:alpha val="100000"/>
                  </a:srgbClr>
                </a:solidFill>
                <a:latin typeface="Microsoft YaHei"/>
                <a:ea typeface="Microsoft YaHei"/>
                <a:cs typeface="Microsoft YaHei"/>
              </a:rPr>
              <a:t>教育目的：增进孩子的身心健康和快乐；培养其优良的习惯和行动；使其成为抗战建国中优良          </a:t>
            </a:r>
            <a:r>
              <a:rPr sz="1800" kern="0" spc="-80" dirty="0">
                <a:solidFill>
                  <a:srgbClr val="000000">
                    <a:alpha val="100000"/>
                  </a:srgbClr>
                </a:solidFill>
                <a:latin typeface="Microsoft YaHei"/>
                <a:ea typeface="Microsoft YaHei"/>
                <a:cs typeface="Microsoft YaHei"/>
              </a:rPr>
              <a:t>的小国民。</a:t>
            </a:r>
            <a:endParaRPr lang="Microsoft YaHei" altLang="Microsoft YaHei" sz="1800" dirty="0"/>
          </a:p>
          <a:p>
            <a:pPr marL="212725" algn="l" rtl="0" eaLnBrk="0">
              <a:lnSpc>
                <a:spcPts val="2179"/>
              </a:lnSpc>
              <a:spcBef>
                <a:spcPts val="1192"/>
              </a:spcBef>
              <a:tabLst/>
            </a:pPr>
            <a:r>
              <a:rPr sz="18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80" dirty="0">
                <a:solidFill>
                  <a:srgbClr val="000000">
                    <a:alpha val="100000"/>
                  </a:srgbClr>
                </a:solidFill>
                <a:latin typeface="Wingdings"/>
                <a:ea typeface="Wingdings"/>
                <a:cs typeface="Wingdings"/>
              </a:rPr>
              <a:t> </a:t>
            </a:r>
            <a:r>
              <a:rPr sz="1800" kern="0" spc="-100" dirty="0">
                <a:solidFill>
                  <a:srgbClr val="000000">
                    <a:alpha val="100000"/>
                  </a:srgbClr>
                </a:solidFill>
                <a:latin typeface="Microsoft YaHei"/>
                <a:ea typeface="Microsoft YaHei"/>
                <a:cs typeface="Microsoft YaHei"/>
              </a:rPr>
              <a:t>保育实践：穿着—保</a:t>
            </a:r>
            <a:r>
              <a:rPr sz="1800" kern="0" spc="-110" dirty="0">
                <a:solidFill>
                  <a:srgbClr val="000000">
                    <a:alpha val="100000"/>
                  </a:srgbClr>
                </a:solidFill>
                <a:latin typeface="Microsoft YaHei"/>
                <a:ea typeface="Microsoft YaHei"/>
                <a:cs typeface="Microsoft YaHei"/>
              </a:rPr>
              <a:t>暖、清洁</a:t>
            </a:r>
            <a:endParaRPr lang="Microsoft YaHei" altLang="Microsoft YaHei" sz="1800" dirty="0"/>
          </a:p>
          <a:p>
            <a:pPr marL="1630679" algn="l" rtl="0" eaLnBrk="0">
              <a:lnSpc>
                <a:spcPct val="91000"/>
              </a:lnSpc>
              <a:spcBef>
                <a:spcPts val="1143"/>
              </a:spcBef>
              <a:tabLst/>
            </a:pPr>
            <a:r>
              <a:rPr sz="1800" kern="0" spc="0" dirty="0">
                <a:solidFill>
                  <a:srgbClr val="000000">
                    <a:alpha val="100000"/>
                  </a:srgbClr>
                </a:solidFill>
                <a:latin typeface="Microsoft YaHei"/>
                <a:ea typeface="Microsoft YaHei"/>
                <a:cs typeface="Microsoft YaHei"/>
              </a:rPr>
              <a:t>疾病预防和治疗—坚</a:t>
            </a:r>
            <a:r>
              <a:rPr sz="1800" kern="0" spc="-10" dirty="0">
                <a:solidFill>
                  <a:srgbClr val="000000">
                    <a:alpha val="100000"/>
                  </a:srgbClr>
                </a:solidFill>
                <a:latin typeface="Microsoft YaHei"/>
                <a:ea typeface="Microsoft YaHei"/>
                <a:cs typeface="Microsoft YaHei"/>
              </a:rPr>
              <a:t>持预防第一</a:t>
            </a:r>
            <a:endParaRPr lang="Microsoft YaHei" altLang="Microsoft YaHei" sz="1800" dirty="0"/>
          </a:p>
          <a:p>
            <a:pPr algn="l" rtl="0" eaLnBrk="0">
              <a:lnSpc>
                <a:spcPct val="106000"/>
              </a:lnSpc>
              <a:tabLst/>
            </a:pPr>
            <a:endParaRPr lang="Arial" altLang="Arial" sz="1000" dirty="0"/>
          </a:p>
          <a:p>
            <a:pPr marL="1629410" algn="l" rtl="0" eaLnBrk="0">
              <a:lnSpc>
                <a:spcPct val="91000"/>
              </a:lnSpc>
              <a:spcBef>
                <a:spcPts val="3"/>
              </a:spcBef>
              <a:tabLst/>
            </a:pPr>
            <a:r>
              <a:rPr sz="1800" kern="0" spc="-30" dirty="0">
                <a:solidFill>
                  <a:srgbClr val="000000">
                    <a:alpha val="100000"/>
                  </a:srgbClr>
                </a:solidFill>
                <a:latin typeface="Microsoft YaHei"/>
                <a:ea typeface="Microsoft YaHei"/>
                <a:cs typeface="Microsoft YaHei"/>
              </a:rPr>
              <a:t>健康检查—五官检查半月1次，全身检查每季度1次。</a:t>
            </a:r>
            <a:endParaRPr lang="Microsoft YaHei" altLang="Microsoft YaHei" sz="1800" dirty="0"/>
          </a:p>
        </p:txBody>
      </p:sp>
      <p:sp>
        <p:nvSpPr>
          <p:cNvPr id="2014" name="textbox 2014"/>
          <p:cNvSpPr/>
          <p:nvPr/>
        </p:nvSpPr>
        <p:spPr>
          <a:xfrm>
            <a:off x="1232916" y="1626108"/>
            <a:ext cx="5313045" cy="1033780"/>
          </a:xfrm>
          <a:prstGeom prst="rect">
            <a:avLst/>
          </a:prstGeom>
          <a:solidFill>
            <a:srgbClr val="F5A63E"/>
          </a:solidFill>
        </p:spPr>
        <p:txBody>
          <a:bodyPr vert="horz" wrap="square" lIns="0" tIns="0" rIns="0" bIns="0"/>
          <a:lstStyle/>
          <a:p>
            <a:pPr algn="l" rtl="0" eaLnBrk="0">
              <a:lnSpc>
                <a:spcPct val="148000"/>
              </a:lnSpc>
              <a:tabLst/>
            </a:pPr>
            <a:endParaRPr lang="Arial" altLang="Arial" sz="1000" dirty="0"/>
          </a:p>
          <a:p>
            <a:pPr marL="269875" algn="l" rtl="0" eaLnBrk="0">
              <a:lnSpc>
                <a:spcPct val="91000"/>
              </a:lnSpc>
              <a:spcBef>
                <a:spcPts val="2"/>
              </a:spcBef>
              <a:tabLst/>
            </a:pPr>
            <a:r>
              <a:rPr sz="2000" kern="0" spc="-10" dirty="0">
                <a:solidFill>
                  <a:srgbClr val="FFFFFF">
                    <a:alpha val="100000"/>
                  </a:srgbClr>
                </a:solidFill>
                <a:latin typeface="Microsoft YaHei"/>
                <a:ea typeface="Microsoft YaHei"/>
                <a:cs typeface="Microsoft YaHei"/>
              </a:rPr>
              <a:t>3、陕甘宁边区第一保育院的实践</a:t>
            </a:r>
            <a:endParaRPr lang="Microsoft YaHei" altLang="Microsoft YaHei" sz="2000" dirty="0"/>
          </a:p>
        </p:txBody>
      </p:sp>
      <p:sp>
        <p:nvSpPr>
          <p:cNvPr id="2016" name="textbox 2016"/>
          <p:cNvSpPr/>
          <p:nvPr/>
        </p:nvSpPr>
        <p:spPr>
          <a:xfrm>
            <a:off x="1445765" y="550045"/>
            <a:ext cx="5711825" cy="1010919"/>
          </a:xfrm>
          <a:prstGeom prst="rect">
            <a:avLst/>
          </a:prstGeom>
        </p:spPr>
        <p:txBody>
          <a:bodyPr vert="horz" wrap="square" lIns="0" tIns="0" rIns="0" bIns="0"/>
          <a:lstStyle/>
          <a:p>
            <a:pPr algn="l" rtl="0" eaLnBrk="0">
              <a:lnSpc>
                <a:spcPct val="87417"/>
              </a:lnSpc>
              <a:tabLst/>
            </a:pPr>
            <a:endParaRPr lang="Arial" altLang="Arial" sz="100" dirty="0"/>
          </a:p>
          <a:p>
            <a:pPr marL="53339" algn="l" rtl="0" eaLnBrk="0">
              <a:lnSpc>
                <a:spcPct val="91000"/>
              </a:lnSpc>
              <a:tabLst/>
            </a:pPr>
            <a:r>
              <a:rPr sz="2400" b="1" kern="0" spc="-10" dirty="0">
                <a:solidFill>
                  <a:srgbClr val="7F7F7F">
                    <a:alpha val="100000"/>
                  </a:srgbClr>
                </a:solidFill>
                <a:latin typeface="Microsoft YaHei"/>
                <a:ea typeface="Microsoft YaHei"/>
                <a:cs typeface="Microsoft YaHei"/>
              </a:rPr>
              <a:t>抗日民主根据地的学前教育</a:t>
            </a:r>
            <a:endParaRPr lang="Microsoft YaHei" altLang="Microsoft YaHei" sz="2400" dirty="0"/>
          </a:p>
          <a:p>
            <a:pPr algn="l" rtl="0" eaLnBrk="0">
              <a:lnSpc>
                <a:spcPct val="104000"/>
              </a:lnSpc>
              <a:tabLst/>
            </a:pPr>
            <a:endParaRPr lang="Arial" altLang="Arial" sz="1400" dirty="0"/>
          </a:p>
          <a:p>
            <a:pPr algn="l" rtl="0" eaLnBrk="0">
              <a:lnSpc>
                <a:spcPct val="11081"/>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二、抗日民主根据地学前教育的实</a:t>
            </a:r>
            <a:r>
              <a:rPr sz="2000" kern="0" spc="-10" dirty="0">
                <a:solidFill>
                  <a:srgbClr val="44546A">
                    <a:alpha val="100000"/>
                  </a:srgbClr>
                </a:solidFill>
                <a:latin typeface="Microsoft YaHei"/>
                <a:ea typeface="Microsoft YaHei"/>
                <a:cs typeface="Microsoft YaHei"/>
              </a:rPr>
              <a:t>践发展</a:t>
            </a:r>
            <a:endParaRPr lang="Microsoft YaHei" altLang="Microsoft YaHei" sz="2000" dirty="0"/>
          </a:p>
        </p:txBody>
      </p:sp>
      <p:sp>
        <p:nvSpPr>
          <p:cNvPr id="201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020" name="textbox 202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02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66" name="group 266"/>
          <p:cNvGrpSpPr/>
          <p:nvPr/>
        </p:nvGrpSpPr>
        <p:grpSpPr>
          <a:xfrm rot="21600000">
            <a:off x="1584025" y="181482"/>
            <a:ext cx="3805335" cy="199231"/>
            <a:chOff x="0" y="0"/>
            <a:chExt cx="3805335" cy="199231"/>
          </a:xfrm>
        </p:grpSpPr>
        <p:pic>
          <p:nvPicPr>
            <p:cNvPr id="2024" name="picture 2024"/>
            <p:cNvPicPr>
              <a:picLocks noChangeAspect="1"/>
            </p:cNvPicPr>
            <p:nvPr/>
          </p:nvPicPr>
          <p:blipFill>
            <a:blip r:embed="rId3"/>
            <a:stretch>
              <a:fillRect/>
            </a:stretch>
          </p:blipFill>
          <p:spPr>
            <a:xfrm rot="21600000">
              <a:off x="13273" y="11350"/>
              <a:ext cx="3792062" cy="187881"/>
            </a:xfrm>
            <a:prstGeom prst="rect">
              <a:avLst/>
            </a:prstGeom>
          </p:spPr>
        </p:pic>
        <p:sp>
          <p:nvSpPr>
            <p:cNvPr id="2026" name="textbox 2026"/>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02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0" name="picture 2030"/>
          <p:cNvPicPr>
            <a:picLocks noChangeAspect="1"/>
          </p:cNvPicPr>
          <p:nvPr/>
        </p:nvPicPr>
        <p:blipFill>
          <a:blip r:embed="rId2"/>
          <a:stretch>
            <a:fillRect/>
          </a:stretch>
        </p:blipFill>
        <p:spPr>
          <a:xfrm rot="21600000">
            <a:off x="0" y="0"/>
            <a:ext cx="12192000" cy="6858000"/>
          </a:xfrm>
          <a:prstGeom prst="rect">
            <a:avLst/>
          </a:prstGeom>
        </p:spPr>
      </p:pic>
      <p:sp>
        <p:nvSpPr>
          <p:cNvPr id="203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034" name="textbox 2034"/>
          <p:cNvSpPr/>
          <p:nvPr/>
        </p:nvSpPr>
        <p:spPr>
          <a:xfrm>
            <a:off x="1232916" y="2827020"/>
            <a:ext cx="10447019" cy="3568065"/>
          </a:xfrm>
          <a:prstGeom prst="rect">
            <a:avLst/>
          </a:prstGeom>
          <a:solidFill>
            <a:srgbClr val="E9A54E">
              <a:alpha val="33725"/>
            </a:srgbClr>
          </a:solidFill>
        </p:spPr>
        <p:txBody>
          <a:bodyPr vert="horz" wrap="square" lIns="0" tIns="0" rIns="0" bIns="0"/>
          <a:lstStyle/>
          <a:p>
            <a:pPr algn="l" rtl="0" eaLnBrk="0">
              <a:lnSpc>
                <a:spcPct val="114000"/>
              </a:lnSpc>
              <a:tabLst/>
            </a:pPr>
            <a:endParaRPr lang="Arial" altLang="Arial" sz="1000" dirty="0"/>
          </a:p>
          <a:p>
            <a:pPr algn="l" rtl="0" eaLnBrk="0">
              <a:lnSpc>
                <a:spcPct val="115000"/>
              </a:lnSpc>
              <a:tabLst/>
            </a:pPr>
            <a:endParaRPr lang="Arial" altLang="Arial" sz="1000" dirty="0"/>
          </a:p>
          <a:p>
            <a:pPr algn="l" rtl="0" eaLnBrk="0">
              <a:lnSpc>
                <a:spcPct val="7650"/>
              </a:lnSpc>
              <a:tabLst/>
            </a:pPr>
            <a:endParaRPr lang="Arial" altLang="Arial" sz="100" dirty="0"/>
          </a:p>
          <a:p>
            <a:pPr marL="212725" algn="l" rtl="0" eaLnBrk="0">
              <a:lnSpc>
                <a:spcPts val="1998"/>
              </a:lnSpc>
              <a:tabLst/>
            </a:pPr>
            <a:r>
              <a:rPr sz="15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500" kern="0" spc="-520" dirty="0">
                <a:solidFill>
                  <a:srgbClr val="000000">
                    <a:alpha val="100000"/>
                  </a:srgbClr>
                </a:solidFill>
                <a:latin typeface="Wingdings"/>
                <a:ea typeface="Wingdings"/>
                <a:cs typeface="Wingdings"/>
              </a:rPr>
              <a:t> </a:t>
            </a:r>
            <a:r>
              <a:rPr sz="1500" kern="0" spc="-90" dirty="0">
                <a:solidFill>
                  <a:srgbClr val="000000">
                    <a:alpha val="100000"/>
                  </a:srgbClr>
                </a:solidFill>
                <a:latin typeface="Microsoft YaHei"/>
                <a:ea typeface="Microsoft YaHei"/>
                <a:cs typeface="Microsoft YaHei"/>
              </a:rPr>
              <a:t>教育实践：</a:t>
            </a:r>
            <a:endParaRPr lang="Microsoft YaHei" altLang="Microsoft YaHei" sz="1500" dirty="0"/>
          </a:p>
          <a:p>
            <a:pPr marL="212725" algn="l" rtl="0" eaLnBrk="0">
              <a:lnSpc>
                <a:spcPts val="2323"/>
              </a:lnSpc>
              <a:spcBef>
                <a:spcPts val="995"/>
              </a:spcBef>
              <a:tabLst/>
            </a:pPr>
            <a:r>
              <a:rPr sz="18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90" dirty="0">
                <a:solidFill>
                  <a:srgbClr val="000000">
                    <a:alpha val="100000"/>
                  </a:srgbClr>
                </a:solidFill>
                <a:latin typeface="Wingdings"/>
                <a:ea typeface="Wingdings"/>
                <a:cs typeface="Wingdings"/>
              </a:rPr>
              <a:t> </a:t>
            </a:r>
            <a:r>
              <a:rPr sz="1800" kern="0" spc="-100" dirty="0">
                <a:solidFill>
                  <a:srgbClr val="000000">
                    <a:alpha val="100000"/>
                  </a:srgbClr>
                </a:solidFill>
                <a:latin typeface="Microsoft YaHei"/>
                <a:ea typeface="Microsoft YaHei"/>
                <a:cs typeface="Microsoft YaHei"/>
              </a:rPr>
              <a:t>（</a:t>
            </a:r>
            <a:r>
              <a:rPr sz="1800" kern="0" spc="-190" dirty="0">
                <a:solidFill>
                  <a:srgbClr val="000000">
                    <a:alpha val="100000"/>
                  </a:srgbClr>
                </a:solidFill>
                <a:latin typeface="Microsoft YaHei"/>
                <a:ea typeface="Microsoft YaHei"/>
                <a:cs typeface="Microsoft YaHei"/>
              </a:rPr>
              <a:t> </a:t>
            </a:r>
            <a:r>
              <a:rPr sz="1800" kern="0" spc="-100" dirty="0">
                <a:solidFill>
                  <a:srgbClr val="000000">
                    <a:alpha val="100000"/>
                  </a:srgbClr>
                </a:solidFill>
                <a:latin typeface="Microsoft YaHei"/>
                <a:ea typeface="Microsoft YaHei"/>
                <a:cs typeface="Microsoft YaHei"/>
              </a:rPr>
              <a:t>1）重视德育—提</a:t>
            </a:r>
            <a:r>
              <a:rPr sz="1800" kern="0" spc="-110" dirty="0">
                <a:solidFill>
                  <a:srgbClr val="000000">
                    <a:alpha val="100000"/>
                  </a:srgbClr>
                </a:solidFill>
                <a:latin typeface="Microsoft YaHei"/>
                <a:ea typeface="Microsoft YaHei"/>
                <a:cs typeface="Microsoft YaHei"/>
              </a:rPr>
              <a:t>出德育基本目标</a:t>
            </a:r>
            <a:endParaRPr lang="Microsoft YaHei" altLang="Microsoft YaHei" sz="1800" dirty="0"/>
          </a:p>
          <a:p>
            <a:pPr marL="482600" indent="-269875" algn="l" rtl="0" eaLnBrk="0">
              <a:lnSpc>
                <a:spcPct val="128000"/>
              </a:lnSpc>
              <a:spcBef>
                <a:spcPts val="922"/>
              </a:spcBef>
              <a:tabLst/>
            </a:pPr>
            <a:r>
              <a:rPr sz="18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90" dirty="0">
                <a:solidFill>
                  <a:srgbClr val="000000">
                    <a:alpha val="100000"/>
                  </a:srgbClr>
                </a:solidFill>
                <a:latin typeface="Wingdings"/>
                <a:ea typeface="Wingdings"/>
                <a:cs typeface="Wingdings"/>
              </a:rPr>
              <a:t> </a:t>
            </a:r>
            <a:r>
              <a:rPr sz="1800" kern="0" spc="-60" dirty="0">
                <a:solidFill>
                  <a:srgbClr val="000000">
                    <a:alpha val="100000"/>
                  </a:srgbClr>
                </a:solidFill>
                <a:latin typeface="Microsoft YaHei"/>
                <a:ea typeface="Microsoft YaHei"/>
                <a:cs typeface="Microsoft YaHei"/>
              </a:rPr>
              <a:t>（</a:t>
            </a:r>
            <a:r>
              <a:rPr sz="1800" kern="0" spc="-280" dirty="0">
                <a:solidFill>
                  <a:srgbClr val="000000">
                    <a:alpha val="100000"/>
                  </a:srgbClr>
                </a:solidFill>
                <a:latin typeface="Microsoft YaHei"/>
                <a:ea typeface="Microsoft YaHei"/>
                <a:cs typeface="Microsoft YaHei"/>
              </a:rPr>
              <a:t> </a:t>
            </a:r>
            <a:r>
              <a:rPr sz="1800" kern="0" spc="-60" dirty="0">
                <a:solidFill>
                  <a:srgbClr val="000000">
                    <a:alpha val="100000"/>
                  </a:srgbClr>
                </a:solidFill>
                <a:latin typeface="Microsoft YaHei"/>
                <a:ea typeface="Microsoft YaHei"/>
                <a:cs typeface="Microsoft YaHei"/>
              </a:rPr>
              <a:t>2）课程—开设自然、常识、唱游、讲故事、儿歌、手工</a:t>
            </a:r>
            <a:r>
              <a:rPr sz="1800" kern="0" spc="-70" dirty="0">
                <a:solidFill>
                  <a:srgbClr val="000000">
                    <a:alpha val="100000"/>
                  </a:srgbClr>
                </a:solidFill>
                <a:latin typeface="Microsoft YaHei"/>
                <a:ea typeface="Microsoft YaHei"/>
                <a:cs typeface="Microsoft YaHei"/>
              </a:rPr>
              <a:t>、看画报、玩玩具、数数、识字等。          </a:t>
            </a:r>
            <a:r>
              <a:rPr sz="1800" kern="0" spc="-50" dirty="0">
                <a:solidFill>
                  <a:srgbClr val="000000">
                    <a:alpha val="100000"/>
                  </a:srgbClr>
                </a:solidFill>
                <a:latin typeface="Microsoft YaHei"/>
                <a:ea typeface="Microsoft YaHei"/>
                <a:cs typeface="Microsoft YaHei"/>
              </a:rPr>
              <a:t>采用单元制教学。</a:t>
            </a:r>
            <a:endParaRPr lang="Microsoft YaHei" altLang="Microsoft YaHei" sz="1800" dirty="0"/>
          </a:p>
          <a:p>
            <a:pPr marL="212725" algn="l" rtl="0" eaLnBrk="0">
              <a:lnSpc>
                <a:spcPts val="2323"/>
              </a:lnSpc>
              <a:spcBef>
                <a:spcPts val="945"/>
              </a:spcBef>
              <a:tabLst/>
            </a:pPr>
            <a:r>
              <a:rPr sz="18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90" dirty="0">
                <a:solidFill>
                  <a:srgbClr val="000000">
                    <a:alpha val="100000"/>
                  </a:srgbClr>
                </a:solidFill>
                <a:latin typeface="Wingdings"/>
                <a:ea typeface="Wingdings"/>
                <a:cs typeface="Wingdings"/>
              </a:rPr>
              <a:t> </a:t>
            </a:r>
            <a:r>
              <a:rPr sz="1800" kern="0" spc="-70" dirty="0">
                <a:solidFill>
                  <a:srgbClr val="000000">
                    <a:alpha val="100000"/>
                  </a:srgbClr>
                </a:solidFill>
                <a:latin typeface="Microsoft YaHei"/>
                <a:ea typeface="Microsoft YaHei"/>
                <a:cs typeface="Microsoft YaHei"/>
              </a:rPr>
              <a:t>（</a:t>
            </a:r>
            <a:r>
              <a:rPr sz="1800" kern="0" spc="-250" dirty="0">
                <a:solidFill>
                  <a:srgbClr val="000000">
                    <a:alpha val="100000"/>
                  </a:srgbClr>
                </a:solidFill>
                <a:latin typeface="Microsoft YaHei"/>
                <a:ea typeface="Microsoft YaHei"/>
                <a:cs typeface="Microsoft YaHei"/>
              </a:rPr>
              <a:t> </a:t>
            </a:r>
            <a:r>
              <a:rPr sz="1800" kern="0" spc="-70" dirty="0">
                <a:solidFill>
                  <a:srgbClr val="000000">
                    <a:alpha val="100000"/>
                  </a:srgbClr>
                </a:solidFill>
                <a:latin typeface="Microsoft YaHei"/>
                <a:ea typeface="Microsoft YaHei"/>
                <a:cs typeface="Microsoft YaHei"/>
              </a:rPr>
              <a:t>3）教法：直观教学法；比较教学法；“三化”教学法—</a:t>
            </a:r>
            <a:r>
              <a:rPr sz="1800" kern="0" spc="-80" dirty="0">
                <a:solidFill>
                  <a:srgbClr val="000000">
                    <a:alpha val="100000"/>
                  </a:srgbClr>
                </a:solidFill>
                <a:latin typeface="Microsoft YaHei"/>
                <a:ea typeface="Microsoft YaHei"/>
                <a:cs typeface="Microsoft YaHei"/>
              </a:rPr>
              <a:t>故事化，游戏化，歌曲化。</a:t>
            </a:r>
            <a:endParaRPr lang="Microsoft YaHei" altLang="Microsoft YaHei" sz="1800" dirty="0"/>
          </a:p>
          <a:p>
            <a:pPr marL="212725" algn="l" rtl="0" eaLnBrk="0">
              <a:lnSpc>
                <a:spcPts val="2181"/>
              </a:lnSpc>
              <a:spcBef>
                <a:spcPts val="1163"/>
              </a:spcBef>
              <a:tabLst/>
            </a:pPr>
            <a:r>
              <a:rPr sz="18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790" dirty="0">
                <a:solidFill>
                  <a:srgbClr val="000000">
                    <a:alpha val="100000"/>
                  </a:srgbClr>
                </a:solidFill>
                <a:latin typeface="Wingdings"/>
                <a:ea typeface="Wingdings"/>
                <a:cs typeface="Wingdings"/>
              </a:rPr>
              <a:t> </a:t>
            </a:r>
            <a:r>
              <a:rPr sz="1800" kern="0" spc="-80" dirty="0">
                <a:solidFill>
                  <a:srgbClr val="000000">
                    <a:alpha val="100000"/>
                  </a:srgbClr>
                </a:solidFill>
                <a:latin typeface="Microsoft YaHei"/>
                <a:ea typeface="Microsoft YaHei"/>
                <a:cs typeface="Microsoft YaHei"/>
              </a:rPr>
              <a:t>保育工作制度：“保、教、卫”三位一体</a:t>
            </a:r>
            <a:endParaRPr lang="Microsoft YaHei" altLang="Microsoft YaHei" sz="1800" dirty="0"/>
          </a:p>
          <a:p>
            <a:pPr marL="212725" algn="l" rtl="0" eaLnBrk="0">
              <a:lnSpc>
                <a:spcPts val="2174"/>
              </a:lnSpc>
              <a:spcBef>
                <a:spcPts val="1059"/>
              </a:spcBef>
              <a:tabLst/>
            </a:pPr>
            <a:r>
              <a:rPr sz="18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00" dirty="0">
                <a:solidFill>
                  <a:srgbClr val="000000">
                    <a:alpha val="100000"/>
                  </a:srgbClr>
                </a:solidFill>
                <a:latin typeface="Wingdings"/>
                <a:ea typeface="Wingdings"/>
                <a:cs typeface="Wingdings"/>
              </a:rPr>
              <a:t> </a:t>
            </a:r>
            <a:r>
              <a:rPr sz="1800" kern="0" spc="-80" dirty="0">
                <a:solidFill>
                  <a:srgbClr val="000000">
                    <a:alpha val="100000"/>
                  </a:srgbClr>
                </a:solidFill>
                <a:latin typeface="Microsoft YaHei"/>
                <a:ea typeface="Microsoft YaHei"/>
                <a:cs typeface="Microsoft YaHei"/>
              </a:rPr>
              <a:t>保教人员培养：方式—个体与集体相结合</a:t>
            </a:r>
            <a:endParaRPr lang="Microsoft YaHei" altLang="Microsoft YaHei" sz="1800" dirty="0"/>
          </a:p>
          <a:p>
            <a:pPr algn="l" rtl="0" eaLnBrk="0">
              <a:lnSpc>
                <a:spcPct val="106000"/>
              </a:lnSpc>
              <a:tabLst/>
            </a:pPr>
            <a:endParaRPr lang="Arial" altLang="Arial" sz="900" dirty="0"/>
          </a:p>
          <a:p>
            <a:pPr marL="2127250" algn="l" rtl="0" eaLnBrk="0">
              <a:lnSpc>
                <a:spcPct val="91000"/>
              </a:lnSpc>
              <a:spcBef>
                <a:spcPts val="4"/>
              </a:spcBef>
              <a:tabLst/>
            </a:pPr>
            <a:r>
              <a:rPr sz="1800" kern="0" spc="-120" dirty="0">
                <a:solidFill>
                  <a:srgbClr val="000000">
                    <a:alpha val="100000"/>
                  </a:srgbClr>
                </a:solidFill>
                <a:latin typeface="Microsoft YaHei"/>
                <a:ea typeface="Microsoft YaHei"/>
                <a:cs typeface="Microsoft YaHei"/>
              </a:rPr>
              <a:t>内容—政治思想、业务、</a:t>
            </a:r>
            <a:r>
              <a:rPr sz="1800" kern="0" spc="150" dirty="0">
                <a:solidFill>
                  <a:srgbClr val="000000">
                    <a:alpha val="100000"/>
                  </a:srgbClr>
                </a:solidFill>
                <a:latin typeface="Microsoft YaHei"/>
                <a:ea typeface="Microsoft YaHei"/>
                <a:cs typeface="Microsoft YaHei"/>
              </a:rPr>
              <a:t>  </a:t>
            </a:r>
            <a:r>
              <a:rPr sz="1800" kern="0" spc="-120" dirty="0">
                <a:solidFill>
                  <a:srgbClr val="000000">
                    <a:alpha val="100000"/>
                  </a:srgbClr>
                </a:solidFill>
                <a:latin typeface="Microsoft YaHei"/>
                <a:ea typeface="Microsoft YaHei"/>
                <a:cs typeface="Microsoft YaHei"/>
              </a:rPr>
              <a:t>文化</a:t>
            </a:r>
            <a:endParaRPr lang="Microsoft YaHei" altLang="Microsoft YaHei" sz="1800" dirty="0"/>
          </a:p>
        </p:txBody>
      </p:sp>
      <p:sp>
        <p:nvSpPr>
          <p:cNvPr id="2036" name="textbox 2036"/>
          <p:cNvSpPr/>
          <p:nvPr/>
        </p:nvSpPr>
        <p:spPr>
          <a:xfrm>
            <a:off x="1232916" y="1626108"/>
            <a:ext cx="5313045" cy="1033780"/>
          </a:xfrm>
          <a:prstGeom prst="rect">
            <a:avLst/>
          </a:prstGeom>
          <a:solidFill>
            <a:srgbClr val="F5A63E"/>
          </a:solidFill>
        </p:spPr>
        <p:txBody>
          <a:bodyPr vert="horz" wrap="square" lIns="0" tIns="0" rIns="0" bIns="0"/>
          <a:lstStyle/>
          <a:p>
            <a:pPr algn="l" rtl="0" eaLnBrk="0">
              <a:lnSpc>
                <a:spcPct val="148000"/>
              </a:lnSpc>
              <a:tabLst/>
            </a:pPr>
            <a:endParaRPr lang="Arial" altLang="Arial" sz="1000" dirty="0"/>
          </a:p>
          <a:p>
            <a:pPr marL="269875" algn="l" rtl="0" eaLnBrk="0">
              <a:lnSpc>
                <a:spcPct val="91000"/>
              </a:lnSpc>
              <a:spcBef>
                <a:spcPts val="2"/>
              </a:spcBef>
              <a:tabLst/>
            </a:pPr>
            <a:r>
              <a:rPr sz="2000" kern="0" spc="-10" dirty="0">
                <a:solidFill>
                  <a:srgbClr val="FFFFFF">
                    <a:alpha val="100000"/>
                  </a:srgbClr>
                </a:solidFill>
                <a:latin typeface="Microsoft YaHei"/>
                <a:ea typeface="Microsoft YaHei"/>
                <a:cs typeface="Microsoft YaHei"/>
              </a:rPr>
              <a:t>3、陕甘宁边区第一保育院的实践</a:t>
            </a:r>
            <a:endParaRPr lang="Microsoft YaHei" altLang="Microsoft YaHei" sz="2000" dirty="0"/>
          </a:p>
        </p:txBody>
      </p:sp>
      <p:sp>
        <p:nvSpPr>
          <p:cNvPr id="2038" name="textbox 2038"/>
          <p:cNvSpPr/>
          <p:nvPr/>
        </p:nvSpPr>
        <p:spPr>
          <a:xfrm>
            <a:off x="1445765" y="550045"/>
            <a:ext cx="5711825" cy="1010919"/>
          </a:xfrm>
          <a:prstGeom prst="rect">
            <a:avLst/>
          </a:prstGeom>
        </p:spPr>
        <p:txBody>
          <a:bodyPr vert="horz" wrap="square" lIns="0" tIns="0" rIns="0" bIns="0"/>
          <a:lstStyle/>
          <a:p>
            <a:pPr algn="l" rtl="0" eaLnBrk="0">
              <a:lnSpc>
                <a:spcPct val="87417"/>
              </a:lnSpc>
              <a:tabLst/>
            </a:pPr>
            <a:endParaRPr lang="Arial" altLang="Arial" sz="100" dirty="0"/>
          </a:p>
          <a:p>
            <a:pPr marL="53339" algn="l" rtl="0" eaLnBrk="0">
              <a:lnSpc>
                <a:spcPct val="91000"/>
              </a:lnSpc>
              <a:tabLst/>
            </a:pPr>
            <a:r>
              <a:rPr sz="2400" b="1" kern="0" spc="-10" dirty="0">
                <a:solidFill>
                  <a:srgbClr val="7F7F7F">
                    <a:alpha val="100000"/>
                  </a:srgbClr>
                </a:solidFill>
                <a:latin typeface="Microsoft YaHei"/>
                <a:ea typeface="Microsoft YaHei"/>
                <a:cs typeface="Microsoft YaHei"/>
              </a:rPr>
              <a:t>抗日民主根据地的学前教育</a:t>
            </a:r>
            <a:endParaRPr lang="Microsoft YaHei" altLang="Microsoft YaHei" sz="2400" dirty="0"/>
          </a:p>
          <a:p>
            <a:pPr algn="l" rtl="0" eaLnBrk="0">
              <a:lnSpc>
                <a:spcPct val="104000"/>
              </a:lnSpc>
              <a:tabLst/>
            </a:pPr>
            <a:endParaRPr lang="Arial" altLang="Arial" sz="1400" dirty="0"/>
          </a:p>
          <a:p>
            <a:pPr algn="l" rtl="0" eaLnBrk="0">
              <a:lnSpc>
                <a:spcPct val="11081"/>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二、抗日民主根据地学前教育的实</a:t>
            </a:r>
            <a:r>
              <a:rPr sz="2000" kern="0" spc="-10" dirty="0">
                <a:solidFill>
                  <a:srgbClr val="44546A">
                    <a:alpha val="100000"/>
                  </a:srgbClr>
                </a:solidFill>
                <a:latin typeface="Microsoft YaHei"/>
                <a:ea typeface="Microsoft YaHei"/>
                <a:cs typeface="Microsoft YaHei"/>
              </a:rPr>
              <a:t>践发展</a:t>
            </a:r>
            <a:endParaRPr lang="Microsoft YaHei" altLang="Microsoft YaHei" sz="2000" dirty="0"/>
          </a:p>
        </p:txBody>
      </p:sp>
      <p:sp>
        <p:nvSpPr>
          <p:cNvPr id="204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042" name="textbox 204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04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68" name="group 268"/>
          <p:cNvGrpSpPr/>
          <p:nvPr/>
        </p:nvGrpSpPr>
        <p:grpSpPr>
          <a:xfrm rot="21600000">
            <a:off x="1584025" y="181482"/>
            <a:ext cx="3805335" cy="199231"/>
            <a:chOff x="0" y="0"/>
            <a:chExt cx="3805335" cy="199231"/>
          </a:xfrm>
        </p:grpSpPr>
        <p:pic>
          <p:nvPicPr>
            <p:cNvPr id="2046" name="picture 2046"/>
            <p:cNvPicPr>
              <a:picLocks noChangeAspect="1"/>
            </p:cNvPicPr>
            <p:nvPr/>
          </p:nvPicPr>
          <p:blipFill>
            <a:blip r:embed="rId3"/>
            <a:stretch>
              <a:fillRect/>
            </a:stretch>
          </p:blipFill>
          <p:spPr>
            <a:xfrm rot="21600000">
              <a:off x="13273" y="11350"/>
              <a:ext cx="3792062" cy="187881"/>
            </a:xfrm>
            <a:prstGeom prst="rect">
              <a:avLst/>
            </a:prstGeom>
          </p:spPr>
        </p:pic>
        <p:sp>
          <p:nvSpPr>
            <p:cNvPr id="2048" name="textbox 2048"/>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05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2052"/>
          <p:cNvPicPr>
            <a:picLocks noChangeAspect="1"/>
          </p:cNvPicPr>
          <p:nvPr/>
        </p:nvPicPr>
        <p:blipFill>
          <a:blip r:embed="rId2"/>
          <a:stretch>
            <a:fillRect/>
          </a:stretch>
        </p:blipFill>
        <p:spPr>
          <a:xfrm rot="21600000">
            <a:off x="0" y="0"/>
            <a:ext cx="12192000" cy="6858000"/>
          </a:xfrm>
          <a:prstGeom prst="rect">
            <a:avLst/>
          </a:prstGeom>
        </p:spPr>
      </p:pic>
      <p:sp>
        <p:nvSpPr>
          <p:cNvPr id="205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056" name="textbox 2056"/>
          <p:cNvSpPr/>
          <p:nvPr/>
        </p:nvSpPr>
        <p:spPr>
          <a:xfrm>
            <a:off x="1232916" y="3761232"/>
            <a:ext cx="10447019" cy="2348864"/>
          </a:xfrm>
          <a:prstGeom prst="rect">
            <a:avLst/>
          </a:prstGeom>
          <a:solidFill>
            <a:srgbClr val="E9A54E">
              <a:alpha val="33725"/>
            </a:srgbClr>
          </a:solidFill>
        </p:spPr>
        <p:txBody>
          <a:bodyPr vert="horz" wrap="square" lIns="0" tIns="0" rIns="0" bIns="0"/>
          <a:lstStyle/>
          <a:p>
            <a:pPr algn="l" rtl="0" eaLnBrk="0">
              <a:lnSpc>
                <a:spcPct val="119000"/>
              </a:lnSpc>
              <a:tabLst/>
            </a:pPr>
            <a:endParaRPr lang="Arial" altLang="Arial" sz="1000" dirty="0"/>
          </a:p>
          <a:p>
            <a:pPr algn="l" rtl="0" eaLnBrk="0">
              <a:lnSpc>
                <a:spcPct val="120000"/>
              </a:lnSpc>
              <a:tabLst/>
            </a:pPr>
            <a:endParaRPr lang="Arial" altLang="Arial" sz="1000" dirty="0"/>
          </a:p>
          <a:p>
            <a:pPr marL="483234" indent="-268604" algn="l" rtl="0" eaLnBrk="0">
              <a:lnSpc>
                <a:spcPct val="122000"/>
              </a:lnSpc>
              <a:spcBef>
                <a:spcPts val="1"/>
              </a:spcBef>
              <a:tabLst/>
            </a:pPr>
            <a:r>
              <a:rPr sz="20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120" dirty="0">
                <a:solidFill>
                  <a:srgbClr val="000000">
                    <a:alpha val="100000"/>
                  </a:srgbClr>
                </a:solidFill>
                <a:latin typeface="Wingdings"/>
                <a:ea typeface="Wingdings"/>
                <a:cs typeface="Wingdings"/>
              </a:rPr>
              <a:t> </a:t>
            </a:r>
            <a:r>
              <a:rPr sz="2000" kern="0" spc="-40" dirty="0">
                <a:solidFill>
                  <a:srgbClr val="000000">
                    <a:alpha val="100000"/>
                  </a:srgbClr>
                </a:solidFill>
                <a:latin typeface="Microsoft YaHei"/>
                <a:ea typeface="Microsoft YaHei"/>
                <a:cs typeface="Microsoft YaHei"/>
              </a:rPr>
              <a:t>2、新的教育目的</a:t>
            </a:r>
            <a:r>
              <a:rPr sz="2000" kern="0" spc="-20" dirty="0">
                <a:solidFill>
                  <a:srgbClr val="000000">
                    <a:alpha val="100000"/>
                  </a:srgbClr>
                </a:solidFill>
                <a:latin typeface="Microsoft YaHei"/>
                <a:ea typeface="Microsoft YaHei"/>
                <a:cs typeface="Microsoft YaHei"/>
              </a:rPr>
              <a:t>：（</a:t>
            </a:r>
            <a:r>
              <a:rPr sz="2000" kern="0" spc="-40" dirty="0">
                <a:solidFill>
                  <a:srgbClr val="000000">
                    <a:alpha val="100000"/>
                  </a:srgbClr>
                </a:solidFill>
                <a:latin typeface="Microsoft YaHei"/>
                <a:ea typeface="Microsoft YaHei"/>
                <a:cs typeface="Microsoft YaHei"/>
              </a:rPr>
              <a:t>1）锻炼儿童革命的观点和作风。（2）培养儿童活泼愉快的心    </a:t>
            </a:r>
            <a:r>
              <a:rPr sz="2000" kern="0" spc="-5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情、健康坚实的体格。</a:t>
            </a:r>
            <a:endParaRPr lang="Microsoft YaHei" altLang="Microsoft YaHei" sz="2000" dirty="0"/>
          </a:p>
          <a:p>
            <a:pPr marL="214629" algn="l" rtl="0" eaLnBrk="0">
              <a:lnSpc>
                <a:spcPts val="2587"/>
              </a:lnSpc>
              <a:spcBef>
                <a:spcPts val="1045"/>
              </a:spcBef>
              <a:tabLst/>
            </a:pPr>
            <a:r>
              <a:rPr sz="2000" kern="0" spc="-1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70" dirty="0">
                <a:solidFill>
                  <a:srgbClr val="000000">
                    <a:alpha val="100000"/>
                  </a:srgbClr>
                </a:solidFill>
                <a:latin typeface="Wingdings"/>
                <a:ea typeface="Wingdings"/>
                <a:cs typeface="Wingdings"/>
              </a:rPr>
              <a:t> </a:t>
            </a:r>
            <a:r>
              <a:rPr sz="2000" kern="0" spc="-170" dirty="0">
                <a:solidFill>
                  <a:srgbClr val="000000">
                    <a:alpha val="100000"/>
                  </a:srgbClr>
                </a:solidFill>
                <a:latin typeface="Microsoft YaHei"/>
                <a:ea typeface="Microsoft YaHei"/>
                <a:cs typeface="Microsoft YaHei"/>
              </a:rPr>
              <a:t>（</a:t>
            </a:r>
            <a:r>
              <a:rPr sz="2000" kern="0" spc="-260" dirty="0">
                <a:solidFill>
                  <a:srgbClr val="000000">
                    <a:alpha val="100000"/>
                  </a:srgbClr>
                </a:solidFill>
                <a:latin typeface="Microsoft YaHei"/>
                <a:ea typeface="Microsoft YaHei"/>
                <a:cs typeface="Microsoft YaHei"/>
              </a:rPr>
              <a:t> </a:t>
            </a:r>
            <a:r>
              <a:rPr sz="2000" kern="0" spc="-170" dirty="0">
                <a:solidFill>
                  <a:srgbClr val="000000">
                    <a:alpha val="100000"/>
                  </a:srgbClr>
                </a:solidFill>
                <a:latin typeface="Microsoft YaHei"/>
                <a:ea typeface="Microsoft YaHei"/>
                <a:cs typeface="Microsoft YaHei"/>
              </a:rPr>
              <a:t>3）陶冶儿童勇敢老实的个性。</a:t>
            </a:r>
            <a:endParaRPr lang="Microsoft YaHei" altLang="Microsoft YaHei" sz="2000" dirty="0"/>
          </a:p>
          <a:p>
            <a:pPr algn="l" rtl="0" eaLnBrk="0">
              <a:lnSpc>
                <a:spcPct val="105000"/>
              </a:lnSpc>
              <a:tabLst/>
            </a:pPr>
            <a:endParaRPr lang="Arial" altLang="Arial" sz="800" dirty="0"/>
          </a:p>
          <a:p>
            <a:pPr marL="214629" algn="l" rtl="0" eaLnBrk="0">
              <a:lnSpc>
                <a:spcPts val="2587"/>
              </a:lnSpc>
              <a:spcBef>
                <a:spcPts val="4"/>
              </a:spcBef>
              <a:tabLst/>
            </a:pPr>
            <a:r>
              <a:rPr sz="2000" kern="0" spc="-1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10" dirty="0">
                <a:solidFill>
                  <a:srgbClr val="000000">
                    <a:alpha val="100000"/>
                  </a:srgbClr>
                </a:solidFill>
                <a:latin typeface="Wingdings"/>
                <a:ea typeface="Wingdings"/>
                <a:cs typeface="Wingdings"/>
              </a:rPr>
              <a:t> </a:t>
            </a:r>
            <a:r>
              <a:rPr sz="2000" kern="0" spc="-110" dirty="0">
                <a:solidFill>
                  <a:srgbClr val="000000">
                    <a:alpha val="100000"/>
                  </a:srgbClr>
                </a:solidFill>
                <a:latin typeface="Microsoft YaHei"/>
                <a:ea typeface="Microsoft YaHei"/>
                <a:cs typeface="Microsoft YaHei"/>
              </a:rPr>
              <a:t>（4）增进儿童智力训练，</a:t>
            </a:r>
            <a:r>
              <a:rPr sz="2000" kern="0" spc="130" dirty="0">
                <a:solidFill>
                  <a:srgbClr val="000000">
                    <a:alpha val="100000"/>
                  </a:srgbClr>
                </a:solidFill>
                <a:latin typeface="Microsoft YaHei"/>
                <a:ea typeface="Microsoft YaHei"/>
                <a:cs typeface="Microsoft YaHei"/>
              </a:rPr>
              <a:t>  </a:t>
            </a:r>
            <a:r>
              <a:rPr sz="2000" kern="0" spc="-110" dirty="0">
                <a:solidFill>
                  <a:srgbClr val="000000">
                    <a:alpha val="100000"/>
                  </a:srgbClr>
                </a:solidFill>
                <a:latin typeface="Microsoft YaHei"/>
                <a:ea typeface="Microsoft YaHei"/>
                <a:cs typeface="Microsoft YaHei"/>
              </a:rPr>
              <a:t>手脑并用，使成为未来新中国健全的主人公。</a:t>
            </a:r>
            <a:endParaRPr lang="Microsoft YaHei" altLang="Microsoft YaHei" sz="2000" dirty="0"/>
          </a:p>
        </p:txBody>
      </p:sp>
      <p:sp>
        <p:nvSpPr>
          <p:cNvPr id="2058" name="textbox 2058"/>
          <p:cNvSpPr/>
          <p:nvPr/>
        </p:nvSpPr>
        <p:spPr>
          <a:xfrm>
            <a:off x="1232916" y="1891284"/>
            <a:ext cx="10447019" cy="1678304"/>
          </a:xfrm>
          <a:prstGeom prst="rect">
            <a:avLst/>
          </a:prstGeom>
          <a:solidFill>
            <a:srgbClr val="E9A54E">
              <a:alpha val="33725"/>
            </a:srgbClr>
          </a:solidFill>
        </p:spPr>
        <p:txBody>
          <a:bodyPr vert="horz" wrap="square" lIns="0" tIns="0" rIns="0" bIns="0"/>
          <a:lstStyle/>
          <a:p>
            <a:pPr algn="l" rtl="0" eaLnBrk="0">
              <a:lnSpc>
                <a:spcPct val="106000"/>
              </a:lnSpc>
              <a:tabLst/>
            </a:pPr>
            <a:endParaRPr lang="Arial" altLang="Arial" sz="1000" dirty="0"/>
          </a:p>
          <a:p>
            <a:pPr algn="l" rtl="0" eaLnBrk="0">
              <a:lnSpc>
                <a:spcPct val="107000"/>
              </a:lnSpc>
              <a:tabLst/>
            </a:pPr>
            <a:endParaRPr lang="Arial" altLang="Arial" sz="1000" dirty="0"/>
          </a:p>
          <a:p>
            <a:pPr algn="l" rtl="0" eaLnBrk="0">
              <a:lnSpc>
                <a:spcPct val="9597"/>
              </a:lnSpc>
              <a:tabLst/>
            </a:pPr>
            <a:endParaRPr lang="Arial" altLang="Arial" sz="100" dirty="0"/>
          </a:p>
          <a:p>
            <a:pPr marL="214629" algn="l" rtl="0" eaLnBrk="0">
              <a:lnSpc>
                <a:spcPts val="2587"/>
              </a:lnSpc>
              <a:tabLst/>
            </a:pPr>
            <a:r>
              <a:rPr sz="2000" kern="0" spc="-21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030" dirty="0">
                <a:solidFill>
                  <a:srgbClr val="000000">
                    <a:alpha val="100000"/>
                  </a:srgbClr>
                </a:solidFill>
                <a:latin typeface="Wingdings"/>
                <a:ea typeface="Wingdings"/>
                <a:cs typeface="Wingdings"/>
              </a:rPr>
              <a:t> </a:t>
            </a:r>
            <a:r>
              <a:rPr sz="2000" kern="0" spc="-210" dirty="0">
                <a:solidFill>
                  <a:srgbClr val="000000">
                    <a:alpha val="100000"/>
                  </a:srgbClr>
                </a:solidFill>
                <a:latin typeface="Microsoft YaHei"/>
                <a:ea typeface="Microsoft YaHei"/>
                <a:cs typeface="Microsoft YaHei"/>
              </a:rPr>
              <a:t>1、教育方针：   1946年12月</a:t>
            </a:r>
            <a:r>
              <a:rPr sz="2000" kern="0" spc="-220" dirty="0">
                <a:solidFill>
                  <a:srgbClr val="000000">
                    <a:alpha val="100000"/>
                  </a:srgbClr>
                </a:solidFill>
                <a:latin typeface="Microsoft YaHei"/>
                <a:ea typeface="Microsoft YaHei"/>
                <a:cs typeface="Microsoft YaHei"/>
              </a:rPr>
              <a:t>，</a:t>
            </a:r>
            <a:r>
              <a:rPr sz="2000" kern="0" spc="13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边区政府颁布了《战时教育方案》，号召“</a:t>
            </a:r>
            <a:r>
              <a:rPr sz="2000" kern="0" spc="-10" dirty="0">
                <a:solidFill>
                  <a:srgbClr val="000000">
                    <a:alpha val="100000"/>
                  </a:srgbClr>
                </a:solidFill>
                <a:latin typeface="Microsoft YaHei"/>
                <a:ea typeface="Microsoft YaHei"/>
                <a:cs typeface="Microsoft YaHei"/>
              </a:rPr>
              <a:t>各级学校及</a:t>
            </a:r>
            <a:endParaRPr lang="Microsoft YaHei" altLang="Microsoft YaHei" sz="2000" dirty="0"/>
          </a:p>
          <a:p>
            <a:pPr marL="492759" indent="-8889" algn="l" rtl="0" eaLnBrk="0">
              <a:lnSpc>
                <a:spcPct val="149000"/>
              </a:lnSpc>
              <a:spcBef>
                <a:spcPts val="14"/>
              </a:spcBef>
              <a:tabLst/>
            </a:pPr>
            <a:r>
              <a:rPr sz="2000" kern="0" spc="0" dirty="0">
                <a:solidFill>
                  <a:srgbClr val="000000">
                    <a:alpha val="100000"/>
                  </a:srgbClr>
                </a:solidFill>
                <a:latin typeface="Microsoft YaHei"/>
                <a:ea typeface="Microsoft YaHei"/>
                <a:cs typeface="Microsoft YaHei"/>
              </a:rPr>
              <a:t>一切社教组织，亦应立即动员起来，发挥教育的上的有生力量，</a:t>
            </a:r>
            <a:r>
              <a:rPr sz="2000" kern="0" spc="-10" dirty="0">
                <a:solidFill>
                  <a:srgbClr val="000000">
                    <a:alpha val="100000"/>
                  </a:srgbClr>
                </a:solidFill>
                <a:latin typeface="Microsoft YaHei"/>
                <a:ea typeface="Microsoft YaHei"/>
                <a:cs typeface="Microsoft YaHei"/>
              </a:rPr>
              <a:t>直接或间接地为自卫        </a:t>
            </a:r>
            <a:r>
              <a:rPr sz="2000" kern="0" spc="-100" dirty="0">
                <a:solidFill>
                  <a:srgbClr val="000000">
                    <a:alpha val="100000"/>
                  </a:srgbClr>
                </a:solidFill>
                <a:latin typeface="Microsoft YaHei"/>
                <a:ea typeface="Microsoft YaHei"/>
                <a:cs typeface="Microsoft YaHei"/>
              </a:rPr>
              <a:t>战争服务。</a:t>
            </a:r>
            <a:r>
              <a:rPr sz="2000" kern="0" spc="160" dirty="0">
                <a:solidFill>
                  <a:srgbClr val="000000">
                    <a:alpha val="100000"/>
                  </a:srgbClr>
                </a:solidFill>
                <a:latin typeface="Microsoft YaHei"/>
                <a:ea typeface="Microsoft YaHei"/>
                <a:cs typeface="Microsoft YaHei"/>
              </a:rPr>
              <a:t>  </a:t>
            </a:r>
            <a:r>
              <a:rPr sz="2000" kern="0" spc="-100" dirty="0">
                <a:solidFill>
                  <a:srgbClr val="000000">
                    <a:alpha val="100000"/>
                  </a:srgbClr>
                </a:solidFill>
                <a:latin typeface="Microsoft YaHei"/>
                <a:ea typeface="Microsoft YaHei"/>
                <a:cs typeface="Microsoft YaHei"/>
              </a:rPr>
              <a:t>”</a:t>
            </a:r>
            <a:endParaRPr lang="Microsoft YaHei" altLang="Microsoft YaHei" sz="2000" dirty="0"/>
          </a:p>
        </p:txBody>
      </p:sp>
      <p:sp>
        <p:nvSpPr>
          <p:cNvPr id="2060" name="textbox 2060"/>
          <p:cNvSpPr/>
          <p:nvPr/>
        </p:nvSpPr>
        <p:spPr>
          <a:xfrm>
            <a:off x="1445765" y="550045"/>
            <a:ext cx="4402454" cy="1011555"/>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0" dirty="0">
                <a:solidFill>
                  <a:srgbClr val="7F7F7F">
                    <a:alpha val="100000"/>
                  </a:srgbClr>
                </a:solidFill>
                <a:latin typeface="Microsoft YaHei"/>
                <a:ea typeface="Microsoft YaHei"/>
                <a:cs typeface="Microsoft YaHei"/>
              </a:rPr>
              <a:t>解放战争时期解放区的</a:t>
            </a:r>
            <a:r>
              <a:rPr sz="2400" b="1" kern="0" spc="-10" dirty="0">
                <a:solidFill>
                  <a:srgbClr val="7F7F7F">
                    <a:alpha val="100000"/>
                  </a:srgbClr>
                </a:solidFill>
                <a:latin typeface="Microsoft YaHei"/>
                <a:ea typeface="Microsoft YaHei"/>
                <a:cs typeface="Microsoft YaHei"/>
              </a:rPr>
              <a:t>学前教育</a:t>
            </a:r>
            <a:endParaRPr lang="Microsoft YaHei" altLang="Microsoft YaHei" sz="2400" dirty="0"/>
          </a:p>
          <a:p>
            <a:pPr algn="l" rtl="0" eaLnBrk="0">
              <a:lnSpc>
                <a:spcPct val="104000"/>
              </a:lnSpc>
              <a:tabLst/>
            </a:pPr>
            <a:endParaRPr lang="Arial" altLang="Arial" sz="1400" dirty="0"/>
          </a:p>
          <a:p>
            <a:pPr algn="l" rtl="0" eaLnBrk="0">
              <a:lnSpc>
                <a:spcPct val="10995"/>
              </a:lnSpc>
              <a:tabLst/>
            </a:pPr>
            <a:endParaRPr lang="Arial" altLang="Arial" sz="100" dirty="0"/>
          </a:p>
          <a:p>
            <a:pPr marL="944880" algn="l" rtl="0" eaLnBrk="0">
              <a:lnSpc>
                <a:spcPct val="91000"/>
              </a:lnSpc>
              <a:tabLst>
                <a:tab pos="112585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一、基本政策</a:t>
            </a:r>
            <a:endParaRPr lang="Microsoft YaHei" altLang="Microsoft YaHei" sz="2000" dirty="0"/>
          </a:p>
        </p:txBody>
      </p:sp>
      <p:sp>
        <p:nvSpPr>
          <p:cNvPr id="206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064" name="textbox 206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06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70" name="group 270"/>
          <p:cNvGrpSpPr/>
          <p:nvPr/>
        </p:nvGrpSpPr>
        <p:grpSpPr>
          <a:xfrm rot="21600000">
            <a:off x="1584025" y="181482"/>
            <a:ext cx="3805335" cy="199231"/>
            <a:chOff x="0" y="0"/>
            <a:chExt cx="3805335" cy="199231"/>
          </a:xfrm>
        </p:grpSpPr>
        <p:pic>
          <p:nvPicPr>
            <p:cNvPr id="2068" name="picture 2068"/>
            <p:cNvPicPr>
              <a:picLocks noChangeAspect="1"/>
            </p:cNvPicPr>
            <p:nvPr/>
          </p:nvPicPr>
          <p:blipFill>
            <a:blip r:embed="rId3"/>
            <a:stretch>
              <a:fillRect/>
            </a:stretch>
          </p:blipFill>
          <p:spPr>
            <a:xfrm rot="21600000">
              <a:off x="13273" y="11350"/>
              <a:ext cx="3792062" cy="187881"/>
            </a:xfrm>
            <a:prstGeom prst="rect">
              <a:avLst/>
            </a:prstGeom>
          </p:spPr>
        </p:pic>
        <p:sp>
          <p:nvSpPr>
            <p:cNvPr id="2070" name="textbox 2070"/>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07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4" name="picture 2074"/>
          <p:cNvPicPr>
            <a:picLocks noChangeAspect="1"/>
          </p:cNvPicPr>
          <p:nvPr/>
        </p:nvPicPr>
        <p:blipFill>
          <a:blip r:embed="rId2"/>
          <a:stretch>
            <a:fillRect/>
          </a:stretch>
        </p:blipFill>
        <p:spPr>
          <a:xfrm rot="21600000">
            <a:off x="0" y="0"/>
            <a:ext cx="12192000" cy="6858000"/>
          </a:xfrm>
          <a:prstGeom prst="rect">
            <a:avLst/>
          </a:prstGeom>
        </p:spPr>
      </p:pic>
      <p:sp>
        <p:nvSpPr>
          <p:cNvPr id="207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078" name="textbox 2078"/>
          <p:cNvSpPr/>
          <p:nvPr/>
        </p:nvSpPr>
        <p:spPr>
          <a:xfrm>
            <a:off x="1232916" y="1891284"/>
            <a:ext cx="10447019" cy="4259579"/>
          </a:xfrm>
          <a:prstGeom prst="rect">
            <a:avLst/>
          </a:prstGeom>
          <a:solidFill>
            <a:srgbClr val="E9A54E">
              <a:alpha val="33725"/>
            </a:srgbClr>
          </a:solidFill>
        </p:spPr>
        <p:txBody>
          <a:bodyPr vert="horz" wrap="square" lIns="0" tIns="0" rIns="0" bIns="0"/>
          <a:lstStyle/>
          <a:p>
            <a:pPr algn="l" rtl="0" eaLnBrk="0">
              <a:lnSpc>
                <a:spcPct val="118000"/>
              </a:lnSpc>
              <a:tabLst/>
            </a:pPr>
            <a:endParaRPr lang="Arial" altLang="Arial" sz="1000" dirty="0"/>
          </a:p>
          <a:p>
            <a:pPr algn="l" rtl="0" eaLnBrk="0">
              <a:lnSpc>
                <a:spcPct val="118000"/>
              </a:lnSpc>
              <a:tabLst/>
            </a:pPr>
            <a:endParaRPr lang="Arial" altLang="Arial" sz="1000" dirty="0"/>
          </a:p>
          <a:p>
            <a:pPr algn="l" rtl="0" eaLnBrk="0">
              <a:lnSpc>
                <a:spcPct val="8409"/>
              </a:lnSpc>
              <a:tabLst/>
            </a:pPr>
            <a:endParaRPr lang="Arial" altLang="Arial" sz="100" dirty="0"/>
          </a:p>
          <a:p>
            <a:pPr marL="214629" algn="l" rtl="0" eaLnBrk="0">
              <a:lnSpc>
                <a:spcPts val="2426"/>
              </a:lnSpc>
              <a:tabLst/>
            </a:pPr>
            <a:r>
              <a:rPr sz="20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970" dirty="0">
                <a:solidFill>
                  <a:srgbClr val="000000">
                    <a:alpha val="100000"/>
                  </a:srgbClr>
                </a:solidFill>
                <a:latin typeface="Wingdings"/>
                <a:ea typeface="Wingdings"/>
                <a:cs typeface="Wingdings"/>
              </a:rPr>
              <a:t> </a:t>
            </a:r>
            <a:r>
              <a:rPr sz="2000" kern="0" spc="-90" dirty="0">
                <a:solidFill>
                  <a:srgbClr val="000000">
                    <a:alpha val="100000"/>
                  </a:srgbClr>
                </a:solidFill>
                <a:latin typeface="Microsoft YaHei"/>
                <a:ea typeface="Microsoft YaHei"/>
                <a:cs typeface="Microsoft YaHei"/>
              </a:rPr>
              <a:t>1、各地正规化的学前教育机构日益增多。</a:t>
            </a:r>
            <a:endParaRPr lang="Microsoft YaHei" altLang="Microsoft YaHei" sz="2000" dirty="0"/>
          </a:p>
          <a:p>
            <a:pPr marL="214629" algn="l" rtl="0" eaLnBrk="0">
              <a:lnSpc>
                <a:spcPts val="2426"/>
              </a:lnSpc>
              <a:spcBef>
                <a:spcPts val="1173"/>
              </a:spcBef>
              <a:tabLst/>
            </a:pPr>
            <a:r>
              <a:rPr sz="2000" kern="0" spc="-10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070" dirty="0">
                <a:solidFill>
                  <a:srgbClr val="000000">
                    <a:alpha val="100000"/>
                  </a:srgbClr>
                </a:solidFill>
                <a:latin typeface="Wingdings"/>
                <a:ea typeface="Wingdings"/>
                <a:cs typeface="Wingdings"/>
              </a:rPr>
              <a:t> </a:t>
            </a:r>
            <a:r>
              <a:rPr sz="2000" kern="0" spc="-100" dirty="0">
                <a:solidFill>
                  <a:srgbClr val="000000">
                    <a:alpha val="100000"/>
                  </a:srgbClr>
                </a:solidFill>
                <a:latin typeface="Microsoft YaHei"/>
                <a:ea typeface="Microsoft YaHei"/>
                <a:cs typeface="Microsoft YaHei"/>
              </a:rPr>
              <a:t>2、教育设备上也有进一步的完善。</a:t>
            </a:r>
            <a:endParaRPr lang="Microsoft YaHei" altLang="Microsoft YaHei" sz="2000" dirty="0"/>
          </a:p>
          <a:p>
            <a:pPr marL="214629" algn="l" rtl="0" eaLnBrk="0">
              <a:lnSpc>
                <a:spcPts val="2224"/>
              </a:lnSpc>
              <a:spcBef>
                <a:spcPts val="1173"/>
              </a:spcBef>
              <a:tabLst/>
            </a:pPr>
            <a:r>
              <a:rPr sz="1800" kern="0" spc="-9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1800" kern="0" spc="-880" dirty="0">
                <a:solidFill>
                  <a:srgbClr val="000000">
                    <a:alpha val="100000"/>
                  </a:srgbClr>
                </a:solidFill>
                <a:latin typeface="Wingdings"/>
                <a:ea typeface="Wingdings"/>
                <a:cs typeface="Wingdings"/>
              </a:rPr>
              <a:t> </a:t>
            </a:r>
            <a:r>
              <a:rPr sz="1800" kern="0" spc="-90" dirty="0">
                <a:solidFill>
                  <a:srgbClr val="000000">
                    <a:alpha val="100000"/>
                  </a:srgbClr>
                </a:solidFill>
                <a:latin typeface="Microsoft YaHei"/>
                <a:ea typeface="Microsoft YaHei"/>
                <a:cs typeface="Microsoft YaHei"/>
              </a:rPr>
              <a:t>3、保育员的培养：</a:t>
            </a:r>
            <a:endParaRPr lang="Microsoft YaHei" altLang="Microsoft YaHei" sz="1800" dirty="0"/>
          </a:p>
          <a:p>
            <a:pPr marL="657859" algn="l" rtl="0" eaLnBrk="0">
              <a:lnSpc>
                <a:spcPts val="2587"/>
              </a:lnSpc>
              <a:spcBef>
                <a:spcPts val="1100"/>
              </a:spcBef>
              <a:tabLst/>
            </a:pPr>
            <a:r>
              <a:rPr sz="2000" kern="0" spc="-160" dirty="0">
                <a:solidFill>
                  <a:srgbClr val="000000">
                    <a:alpha val="100000"/>
                  </a:srgbClr>
                </a:solidFill>
                <a:latin typeface="Microsoft YaHei"/>
                <a:ea typeface="Microsoft YaHei"/>
                <a:cs typeface="Microsoft YaHei"/>
              </a:rPr>
              <a:t>（1）通过保育实践不断提高。</a:t>
            </a:r>
            <a:endParaRPr lang="Microsoft YaHei" altLang="Microsoft YaHei" sz="2000" dirty="0"/>
          </a:p>
          <a:p>
            <a:pPr marL="657859" algn="l" rtl="0" eaLnBrk="0">
              <a:lnSpc>
                <a:spcPts val="2587"/>
              </a:lnSpc>
              <a:spcBef>
                <a:spcPts val="1012"/>
              </a:spcBef>
              <a:tabLst/>
            </a:pPr>
            <a:r>
              <a:rPr sz="2000" kern="0" spc="-80" dirty="0">
                <a:solidFill>
                  <a:srgbClr val="000000">
                    <a:alpha val="100000"/>
                  </a:srgbClr>
                </a:solidFill>
                <a:latin typeface="Microsoft YaHei"/>
                <a:ea typeface="Microsoft YaHei"/>
                <a:cs typeface="Microsoft YaHei"/>
              </a:rPr>
              <a:t>（2）提出保教三原则</a:t>
            </a:r>
            <a:r>
              <a:rPr sz="2000" kern="0" spc="-44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—“革命的观点”</a:t>
            </a:r>
            <a:endParaRPr lang="Microsoft YaHei" altLang="Microsoft YaHei" sz="2000" dirty="0"/>
          </a:p>
          <a:p>
            <a:pPr marL="3338195" algn="l" rtl="0" eaLnBrk="0">
              <a:lnSpc>
                <a:spcPct val="91000"/>
              </a:lnSpc>
              <a:spcBef>
                <a:spcPts val="1382"/>
              </a:spcBef>
              <a:tabLst/>
            </a:pPr>
            <a:r>
              <a:rPr sz="2000" kern="0" spc="-160" dirty="0">
                <a:solidFill>
                  <a:srgbClr val="000000">
                    <a:alpha val="100000"/>
                  </a:srgbClr>
                </a:solidFill>
                <a:latin typeface="Microsoft YaHei"/>
                <a:ea typeface="Microsoft YaHei"/>
                <a:cs typeface="Microsoft YaHei"/>
              </a:rPr>
              <a:t>“健康的观点”</a:t>
            </a:r>
            <a:endParaRPr lang="Microsoft YaHei" altLang="Microsoft YaHei" sz="2000" dirty="0"/>
          </a:p>
          <a:p>
            <a:pPr algn="l" rtl="0" eaLnBrk="0">
              <a:lnSpc>
                <a:spcPct val="107000"/>
              </a:lnSpc>
              <a:tabLst/>
            </a:pPr>
            <a:endParaRPr lang="Arial" altLang="Arial" sz="1100" dirty="0"/>
          </a:p>
          <a:p>
            <a:pPr marL="3338195" algn="l" rtl="0" eaLnBrk="0">
              <a:lnSpc>
                <a:spcPct val="91000"/>
              </a:lnSpc>
              <a:spcBef>
                <a:spcPts val="3"/>
              </a:spcBef>
              <a:tabLst/>
            </a:pPr>
            <a:r>
              <a:rPr sz="2000" kern="0" spc="-140" dirty="0">
                <a:solidFill>
                  <a:srgbClr val="000000">
                    <a:alpha val="100000"/>
                  </a:srgbClr>
                </a:solidFill>
                <a:latin typeface="Microsoft YaHei"/>
                <a:ea typeface="Microsoft YaHei"/>
                <a:cs typeface="Microsoft YaHei"/>
              </a:rPr>
              <a:t>“爱孩子的观点”</a:t>
            </a:r>
            <a:endParaRPr lang="Microsoft YaHei" altLang="Microsoft YaHei" sz="2000" dirty="0"/>
          </a:p>
        </p:txBody>
      </p:sp>
      <p:sp>
        <p:nvSpPr>
          <p:cNvPr id="2080" name="textbox 2080"/>
          <p:cNvSpPr/>
          <p:nvPr/>
        </p:nvSpPr>
        <p:spPr>
          <a:xfrm>
            <a:off x="1445765" y="550045"/>
            <a:ext cx="4696459" cy="1010285"/>
          </a:xfrm>
          <a:prstGeom prst="rect">
            <a:avLst/>
          </a:prstGeom>
        </p:spPr>
        <p:txBody>
          <a:bodyPr vert="horz" wrap="square" lIns="0" tIns="0" rIns="0" bIns="0"/>
          <a:lstStyle/>
          <a:p>
            <a:pPr algn="l" rtl="0" eaLnBrk="0">
              <a:lnSpc>
                <a:spcPct val="87417"/>
              </a:lnSpc>
              <a:tabLst/>
            </a:pPr>
            <a:endParaRPr lang="Arial" altLang="Arial" sz="100" dirty="0"/>
          </a:p>
          <a:p>
            <a:pPr marL="125729" algn="l" rtl="0" eaLnBrk="0">
              <a:lnSpc>
                <a:spcPct val="91000"/>
              </a:lnSpc>
              <a:tabLst/>
            </a:pPr>
            <a:r>
              <a:rPr sz="2400" b="1" kern="0" spc="0" dirty="0">
                <a:solidFill>
                  <a:srgbClr val="7F7F7F">
                    <a:alpha val="100000"/>
                  </a:srgbClr>
                </a:solidFill>
                <a:latin typeface="Microsoft YaHei"/>
                <a:ea typeface="Microsoft YaHei"/>
                <a:cs typeface="Microsoft YaHei"/>
              </a:rPr>
              <a:t>解放战争时期解放区的</a:t>
            </a:r>
            <a:r>
              <a:rPr sz="2400" b="1" kern="0" spc="-10" dirty="0">
                <a:solidFill>
                  <a:srgbClr val="7F7F7F">
                    <a:alpha val="100000"/>
                  </a:srgbClr>
                </a:solidFill>
                <a:latin typeface="Microsoft YaHei"/>
                <a:ea typeface="Microsoft YaHei"/>
                <a:cs typeface="Microsoft YaHei"/>
              </a:rPr>
              <a:t>学前教育</a:t>
            </a:r>
            <a:endParaRPr lang="Microsoft YaHei" altLang="Microsoft YaHei" sz="2400" dirty="0"/>
          </a:p>
          <a:p>
            <a:pPr algn="l" rtl="0" eaLnBrk="0">
              <a:lnSpc>
                <a:spcPct val="104000"/>
              </a:lnSpc>
              <a:tabLst/>
            </a:pPr>
            <a:endParaRPr lang="Arial" altLang="Arial" sz="1400" dirty="0"/>
          </a:p>
          <a:p>
            <a:pPr algn="l" rtl="0" eaLnBrk="0">
              <a:lnSpc>
                <a:spcPct val="11165"/>
              </a:lnSpc>
              <a:tabLst/>
            </a:pPr>
            <a:endParaRPr lang="Arial" altLang="Arial" sz="100" dirty="0"/>
          </a:p>
          <a:p>
            <a:pPr marL="944880" algn="l" rtl="0" eaLnBrk="0">
              <a:lnSpc>
                <a:spcPct val="91000"/>
              </a:lnSpc>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二、解放区学前教育的实</a:t>
            </a:r>
            <a:r>
              <a:rPr sz="2000" kern="0" spc="-10" dirty="0">
                <a:solidFill>
                  <a:srgbClr val="44546A">
                    <a:alpha val="100000"/>
                  </a:srgbClr>
                </a:solidFill>
                <a:latin typeface="Microsoft YaHei"/>
                <a:ea typeface="Microsoft YaHei"/>
                <a:cs typeface="Microsoft YaHei"/>
              </a:rPr>
              <a:t>践发展</a:t>
            </a:r>
            <a:endParaRPr lang="Microsoft YaHei" altLang="Microsoft YaHei" sz="2000" dirty="0"/>
          </a:p>
        </p:txBody>
      </p:sp>
      <p:sp>
        <p:nvSpPr>
          <p:cNvPr id="2082"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084" name="textbox 208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08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72" name="group 272"/>
          <p:cNvGrpSpPr/>
          <p:nvPr/>
        </p:nvGrpSpPr>
        <p:grpSpPr>
          <a:xfrm rot="21600000">
            <a:off x="1584025" y="181482"/>
            <a:ext cx="3805335" cy="199231"/>
            <a:chOff x="0" y="0"/>
            <a:chExt cx="3805335" cy="199231"/>
          </a:xfrm>
        </p:grpSpPr>
        <p:pic>
          <p:nvPicPr>
            <p:cNvPr id="2088" name="picture 2088"/>
            <p:cNvPicPr>
              <a:picLocks noChangeAspect="1"/>
            </p:cNvPicPr>
            <p:nvPr/>
          </p:nvPicPr>
          <p:blipFill>
            <a:blip r:embed="rId3"/>
            <a:stretch>
              <a:fillRect/>
            </a:stretch>
          </p:blipFill>
          <p:spPr>
            <a:xfrm rot="21600000">
              <a:off x="13273" y="11350"/>
              <a:ext cx="3792062" cy="187881"/>
            </a:xfrm>
            <a:prstGeom prst="rect">
              <a:avLst/>
            </a:prstGeom>
          </p:spPr>
        </p:pic>
        <p:sp>
          <p:nvSpPr>
            <p:cNvPr id="2090" name="textbox 2090"/>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09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picture 178"/>
          <p:cNvPicPr>
            <a:picLocks noChangeAspect="1"/>
          </p:cNvPicPr>
          <p:nvPr/>
        </p:nvPicPr>
        <p:blipFill>
          <a:blip r:embed="rId2"/>
          <a:stretch>
            <a:fillRect/>
          </a:stretch>
        </p:blipFill>
        <p:spPr>
          <a:xfrm rot="21600000">
            <a:off x="0" y="0"/>
            <a:ext cx="12192000" cy="6858000"/>
          </a:xfrm>
          <a:prstGeom prst="rect">
            <a:avLst/>
          </a:prstGeom>
        </p:spPr>
      </p:pic>
      <p:sp>
        <p:nvSpPr>
          <p:cNvPr id="18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182" name="table 182"/>
          <p:cNvGraphicFramePr>
            <a:graphicFrameLocks noGrp="1"/>
          </p:cNvGraphicFramePr>
          <p:nvPr/>
        </p:nvGraphicFramePr>
        <p:xfrm>
          <a:off x="1445005" y="1175260"/>
          <a:ext cx="9808844" cy="2583814"/>
        </p:xfrm>
        <a:graphic>
          <a:graphicData uri="http://schemas.openxmlformats.org/drawingml/2006/table">
            <a:tbl>
              <a:tblPr>
                <a:solidFill>
                  <a:srgbClr val="00B075"/>
                </a:solidFill>
              </a:tblPr>
              <a:tblGrid>
                <a:gridCol w="9808844"/>
              </a:tblGrid>
              <a:tr h="739140">
                <a:tc>
                  <a:txBody>
                    <a:bodyPr/>
                    <a:lstStyle/>
                    <a:p>
                      <a:pPr algn="l" rtl="0" eaLnBrk="0">
                        <a:lnSpc>
                          <a:spcPct val="133000"/>
                        </a:lnSpc>
                        <a:tabLst/>
                      </a:pPr>
                      <a:endParaRPr lang="Arial" altLang="Arial" sz="1000" dirty="0"/>
                    </a:p>
                    <a:p>
                      <a:pPr marL="276859" algn="l" rtl="0" eaLnBrk="0">
                        <a:lnSpc>
                          <a:spcPts val="2571"/>
                        </a:lnSpc>
                        <a:spcBef>
                          <a:spcPts val="5"/>
                        </a:spcBef>
                        <a:tabLst/>
                      </a:pPr>
                      <a:r>
                        <a:rPr sz="2100" kern="0" spc="-110" dirty="0">
                          <a:solidFill>
                            <a:srgbClr val="FFFFFF">
                              <a:alpha val="100000"/>
                            </a:srgbClr>
                          </a:solidFill>
                          <a:latin typeface="Microsoft YaHei"/>
                          <a:ea typeface="Microsoft YaHei"/>
                          <a:cs typeface="Microsoft YaHei"/>
                        </a:rPr>
                        <a:t>内容：</a:t>
                      </a:r>
                      <a:endParaRPr lang="Microsoft YaHei" altLang="Microsoft YaHei" sz="21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1844675">
                <a:tc>
                  <a:txBody>
                    <a:bodyPr/>
                    <a:lstStyle/>
                    <a:p>
                      <a:pPr algn="l" rtl="0" eaLnBrk="0">
                        <a:lnSpc>
                          <a:spcPct val="107000"/>
                        </a:lnSpc>
                        <a:tabLst/>
                      </a:pPr>
                      <a:endParaRPr lang="Arial" altLang="Arial" sz="1000" dirty="0"/>
                    </a:p>
                    <a:p>
                      <a:pPr algn="l" rtl="0" eaLnBrk="0">
                        <a:lnSpc>
                          <a:spcPct val="8169"/>
                        </a:lnSpc>
                        <a:tabLst/>
                      </a:pPr>
                      <a:endParaRPr lang="Arial" altLang="Arial" sz="100" dirty="0"/>
                    </a:p>
                    <a:p>
                      <a:pPr marL="244475" algn="l" rtl="0" eaLnBrk="0">
                        <a:lnSpc>
                          <a:spcPct val="83000"/>
                        </a:lnSpc>
                        <a:tabLst/>
                      </a:pPr>
                      <a:r>
                        <a:rPr sz="1800" kern="0" spc="-90" dirty="0">
                          <a:solidFill>
                            <a:srgbClr val="FFFFFF">
                              <a:alpha val="100000"/>
                            </a:srgbClr>
                          </a:solidFill>
                          <a:latin typeface="Microsoft YaHei"/>
                          <a:ea typeface="Microsoft YaHei"/>
                          <a:cs typeface="Microsoft YaHei"/>
                        </a:rPr>
                        <a:t>1、注意情绪的调适</a:t>
                      </a:r>
                      <a:r>
                        <a:rPr sz="1800" kern="0" spc="-100" dirty="0">
                          <a:solidFill>
                            <a:srgbClr val="FFFFFF">
                              <a:alpha val="100000"/>
                            </a:srgbClr>
                          </a:solidFill>
                          <a:latin typeface="Microsoft YaHei"/>
                          <a:ea typeface="Microsoft YaHei"/>
                          <a:cs typeface="Microsoft YaHei"/>
                        </a:rPr>
                        <a:t>；</a:t>
                      </a:r>
                      <a:endParaRPr lang="Microsoft YaHei" altLang="Microsoft YaHei" sz="1800" dirty="0"/>
                    </a:p>
                    <a:p>
                      <a:pPr marL="234315" algn="l" rtl="0" eaLnBrk="0">
                        <a:lnSpc>
                          <a:spcPts val="3239"/>
                        </a:lnSpc>
                        <a:tabLst/>
                      </a:pPr>
                      <a:r>
                        <a:rPr sz="1800" kern="0" spc="-90" dirty="0">
                          <a:solidFill>
                            <a:srgbClr val="FFFFFF">
                              <a:alpha val="100000"/>
                            </a:srgbClr>
                          </a:solidFill>
                          <a:latin typeface="Microsoft YaHei"/>
                          <a:ea typeface="Microsoft YaHei"/>
                          <a:cs typeface="Microsoft YaHei"/>
                        </a:rPr>
                        <a:t>2、注意饮食的调理；</a:t>
                      </a:r>
                      <a:endParaRPr lang="Microsoft YaHei" altLang="Microsoft YaHei" sz="1800" dirty="0"/>
                    </a:p>
                    <a:p>
                      <a:pPr marL="236854" algn="l" rtl="0" eaLnBrk="0">
                        <a:lnSpc>
                          <a:spcPts val="3239"/>
                        </a:lnSpc>
                        <a:tabLst/>
                      </a:pPr>
                      <a:r>
                        <a:rPr sz="1800" kern="0" spc="-90" dirty="0">
                          <a:solidFill>
                            <a:srgbClr val="FFFFFF">
                              <a:alpha val="100000"/>
                            </a:srgbClr>
                          </a:solidFill>
                          <a:latin typeface="Microsoft YaHei"/>
                          <a:ea typeface="Microsoft YaHei"/>
                          <a:cs typeface="Microsoft YaHei"/>
                        </a:rPr>
                        <a:t>3、注意环境的选择；</a:t>
                      </a:r>
                      <a:endParaRPr lang="Microsoft YaHei" altLang="Microsoft YaHei" sz="1800" dirty="0"/>
                    </a:p>
                    <a:p>
                      <a:pPr algn="l" rtl="0" eaLnBrk="0">
                        <a:lnSpc>
                          <a:spcPct val="101000"/>
                        </a:lnSpc>
                        <a:tabLst/>
                      </a:pPr>
                      <a:endParaRPr lang="Arial" altLang="Arial" sz="1200" dirty="0"/>
                    </a:p>
                    <a:p>
                      <a:pPr marL="222884" algn="l" rtl="0" eaLnBrk="0">
                        <a:lnSpc>
                          <a:spcPct val="91000"/>
                        </a:lnSpc>
                        <a:spcBef>
                          <a:spcPts val="2"/>
                        </a:spcBef>
                        <a:tabLst/>
                      </a:pPr>
                      <a:r>
                        <a:rPr sz="1800" kern="0" spc="-40" dirty="0">
                          <a:solidFill>
                            <a:srgbClr val="FFFFFF">
                              <a:alpha val="100000"/>
                            </a:srgbClr>
                          </a:solidFill>
                          <a:latin typeface="Microsoft YaHei"/>
                          <a:ea typeface="Microsoft YaHei"/>
                          <a:cs typeface="Microsoft YaHei"/>
                        </a:rPr>
                        <a:t>4、注意良好的起居和生活习惯。</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184" name="table 184"/>
          <p:cNvGraphicFramePr>
            <a:graphicFrameLocks noGrp="1"/>
          </p:cNvGraphicFramePr>
          <p:nvPr/>
        </p:nvGraphicFramePr>
        <p:xfrm>
          <a:off x="1446530" y="3775204"/>
          <a:ext cx="9808844" cy="2202814"/>
        </p:xfrm>
        <a:graphic>
          <a:graphicData uri="http://schemas.openxmlformats.org/drawingml/2006/table">
            <a:tbl>
              <a:tblPr>
                <a:solidFill>
                  <a:srgbClr val="C67B18"/>
                </a:solidFill>
              </a:tblPr>
              <a:tblGrid>
                <a:gridCol w="9808844"/>
              </a:tblGrid>
              <a:tr h="739140">
                <a:tc>
                  <a:txBody>
                    <a:bodyPr/>
                    <a:lstStyle/>
                    <a:p>
                      <a:pPr algn="l" rtl="0" eaLnBrk="0">
                        <a:lnSpc>
                          <a:spcPct val="133000"/>
                        </a:lnSpc>
                        <a:tabLst/>
                      </a:pPr>
                      <a:endParaRPr lang="Arial" altLang="Arial" sz="1000" dirty="0"/>
                    </a:p>
                    <a:p>
                      <a:pPr marL="248920" algn="l" rtl="0" eaLnBrk="0">
                        <a:lnSpc>
                          <a:spcPct val="98000"/>
                        </a:lnSpc>
                        <a:spcBef>
                          <a:spcPts val="3"/>
                        </a:spcBef>
                        <a:tabLst/>
                      </a:pPr>
                      <a:r>
                        <a:rPr sz="2200" kern="0" spc="-160" dirty="0">
                          <a:solidFill>
                            <a:srgbClr val="FFFFFF">
                              <a:alpha val="100000"/>
                            </a:srgbClr>
                          </a:solidFill>
                          <a:latin typeface="Microsoft YaHei"/>
                          <a:ea typeface="Microsoft YaHei"/>
                          <a:cs typeface="Microsoft YaHei"/>
                        </a:rPr>
                        <a:t>方法：</a:t>
                      </a:r>
                      <a:endParaRPr lang="Microsoft YaHei" altLang="Microsoft YaHei" sz="22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r h="1463675">
                <a:tc>
                  <a:txBody>
                    <a:bodyPr/>
                    <a:lstStyle/>
                    <a:p>
                      <a:pPr algn="l" rtl="0" eaLnBrk="0">
                        <a:lnSpc>
                          <a:spcPct val="128000"/>
                        </a:lnSpc>
                        <a:tabLst/>
                      </a:pPr>
                      <a:endParaRPr lang="Arial" altLang="Arial" sz="1000" dirty="0"/>
                    </a:p>
                    <a:p>
                      <a:pPr marL="244475" algn="l" rtl="0" eaLnBrk="0">
                        <a:lnSpc>
                          <a:spcPct val="91000"/>
                        </a:lnSpc>
                        <a:spcBef>
                          <a:spcPts val="5"/>
                        </a:spcBef>
                        <a:tabLst/>
                      </a:pPr>
                      <a:r>
                        <a:rPr sz="1800" kern="0" spc="-100" dirty="0">
                          <a:solidFill>
                            <a:srgbClr val="FFFFFF">
                              <a:alpha val="100000"/>
                            </a:srgbClr>
                          </a:solidFill>
                          <a:latin typeface="Microsoft YaHei"/>
                          <a:ea typeface="Microsoft YaHei"/>
                          <a:cs typeface="Microsoft YaHei"/>
                        </a:rPr>
                        <a:t>1、监督法（太师）</a:t>
                      </a:r>
                      <a:endParaRPr lang="Microsoft YaHei" altLang="Microsoft YaHei" sz="1800" dirty="0"/>
                    </a:p>
                    <a:p>
                      <a:pPr marL="234315" algn="l" rtl="0" eaLnBrk="0">
                        <a:lnSpc>
                          <a:spcPct val="86000"/>
                        </a:lnSpc>
                        <a:spcBef>
                          <a:spcPts val="1260"/>
                        </a:spcBef>
                        <a:tabLst/>
                      </a:pPr>
                      <a:r>
                        <a:rPr sz="1800" kern="0" spc="-70" dirty="0">
                          <a:solidFill>
                            <a:srgbClr val="FFFFFF">
                              <a:alpha val="100000"/>
                            </a:srgbClr>
                          </a:solidFill>
                          <a:latin typeface="Microsoft YaHei"/>
                          <a:ea typeface="Microsoft YaHei"/>
                          <a:cs typeface="Microsoft YaHei"/>
                        </a:rPr>
                        <a:t>2、小劳法（轻微体力）</a:t>
                      </a:r>
                      <a:endParaRPr lang="Microsoft YaHei" altLang="Microsoft YaHei" sz="1800" dirty="0"/>
                    </a:p>
                    <a:p>
                      <a:pPr marL="236854" algn="l" rtl="0" eaLnBrk="0">
                        <a:lnSpc>
                          <a:spcPts val="3239"/>
                        </a:lnSpc>
                        <a:tabLst/>
                      </a:pPr>
                      <a:r>
                        <a:rPr sz="1800" kern="0" spc="-70" dirty="0">
                          <a:solidFill>
                            <a:srgbClr val="FFFFFF">
                              <a:alpha val="100000"/>
                            </a:srgbClr>
                          </a:solidFill>
                          <a:latin typeface="Microsoft YaHei"/>
                          <a:ea typeface="Microsoft YaHei"/>
                          <a:cs typeface="Microsoft YaHei"/>
                        </a:rPr>
                        <a:t>3、瘦身法（控制饮食）</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sp>
        <p:nvSpPr>
          <p:cNvPr id="186" name="textbox 186"/>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188"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2" name="group 22"/>
          <p:cNvGrpSpPr/>
          <p:nvPr/>
        </p:nvGrpSpPr>
        <p:grpSpPr>
          <a:xfrm rot="21600000">
            <a:off x="1750281" y="181482"/>
            <a:ext cx="2331351" cy="199231"/>
            <a:chOff x="0" y="0"/>
            <a:chExt cx="2331351" cy="199231"/>
          </a:xfrm>
        </p:grpSpPr>
        <p:pic>
          <p:nvPicPr>
            <p:cNvPr id="190" name="picture 190"/>
            <p:cNvPicPr>
              <a:picLocks noChangeAspect="1"/>
            </p:cNvPicPr>
            <p:nvPr/>
          </p:nvPicPr>
          <p:blipFill>
            <a:blip r:embed="rId3"/>
            <a:stretch>
              <a:fillRect/>
            </a:stretch>
          </p:blipFill>
          <p:spPr>
            <a:xfrm rot="21600000">
              <a:off x="1956" y="11350"/>
              <a:ext cx="2329395" cy="187880"/>
            </a:xfrm>
            <a:prstGeom prst="rect">
              <a:avLst/>
            </a:prstGeom>
          </p:spPr>
        </p:pic>
        <p:sp>
          <p:nvSpPr>
            <p:cNvPr id="192" name="textbox 192"/>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194" name="textbox 194"/>
          <p:cNvSpPr/>
          <p:nvPr/>
        </p:nvSpPr>
        <p:spPr>
          <a:xfrm>
            <a:off x="1642397" y="552104"/>
            <a:ext cx="1540510" cy="356870"/>
          </a:xfrm>
          <a:prstGeom prst="rect">
            <a:avLst/>
          </a:prstGeom>
        </p:spPr>
        <p:txBody>
          <a:bodyPr vert="horz" wrap="square" lIns="0" tIns="0" rIns="0" bIns="0"/>
          <a:lstStyle/>
          <a:p>
            <a:pPr algn="l" rtl="0" eaLnBrk="0">
              <a:lnSpc>
                <a:spcPct val="73555"/>
              </a:lnSpc>
              <a:tabLst/>
            </a:pPr>
            <a:endParaRPr lang="Arial" altLang="Arial" sz="100" dirty="0"/>
          </a:p>
          <a:p>
            <a:pPr marL="12700" algn="l" rtl="0" eaLnBrk="0">
              <a:lnSpc>
                <a:spcPct val="91000"/>
              </a:lnSpc>
              <a:tabLst/>
            </a:pPr>
            <a:r>
              <a:rPr sz="2400" b="1" kern="0" spc="-20" dirty="0">
                <a:solidFill>
                  <a:srgbClr val="7F7F7F">
                    <a:alpha val="100000"/>
                  </a:srgbClr>
                </a:solidFill>
                <a:latin typeface="Microsoft YaHei"/>
                <a:ea typeface="Microsoft YaHei"/>
                <a:cs typeface="Microsoft YaHei"/>
              </a:rPr>
              <a:t>古代的胎教</a:t>
            </a:r>
            <a:endParaRPr lang="Microsoft YaHei" altLang="Microsoft YaHei" sz="2400" dirty="0"/>
          </a:p>
        </p:txBody>
      </p:sp>
      <p:sp>
        <p:nvSpPr>
          <p:cNvPr id="19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4" name="picture 2094"/>
          <p:cNvPicPr>
            <a:picLocks noChangeAspect="1"/>
          </p:cNvPicPr>
          <p:nvPr/>
        </p:nvPicPr>
        <p:blipFill>
          <a:blip r:embed="rId2"/>
          <a:stretch>
            <a:fillRect/>
          </a:stretch>
        </p:blipFill>
        <p:spPr>
          <a:xfrm rot="21600000">
            <a:off x="0" y="0"/>
            <a:ext cx="12192000" cy="6858000"/>
          </a:xfrm>
          <a:prstGeom prst="rect">
            <a:avLst/>
          </a:prstGeom>
        </p:spPr>
      </p:pic>
      <p:sp>
        <p:nvSpPr>
          <p:cNvPr id="209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098" name="textbox 2098"/>
          <p:cNvSpPr/>
          <p:nvPr/>
        </p:nvSpPr>
        <p:spPr>
          <a:xfrm>
            <a:off x="1232916" y="1891284"/>
            <a:ext cx="10447019" cy="4259579"/>
          </a:xfrm>
          <a:prstGeom prst="rect">
            <a:avLst/>
          </a:prstGeom>
          <a:solidFill>
            <a:srgbClr val="E9A54E">
              <a:alpha val="33725"/>
            </a:srgbClr>
          </a:solidFill>
        </p:spPr>
        <p:txBody>
          <a:bodyPr vert="horz" wrap="square" lIns="0" tIns="0" rIns="0" bIns="0"/>
          <a:lstStyle/>
          <a:p>
            <a:pPr algn="l" rtl="0" eaLnBrk="0">
              <a:lnSpc>
                <a:spcPct val="118000"/>
              </a:lnSpc>
              <a:tabLst/>
            </a:pPr>
            <a:endParaRPr lang="Arial" altLang="Arial" sz="1000" dirty="0"/>
          </a:p>
          <a:p>
            <a:pPr algn="l" rtl="0" eaLnBrk="0">
              <a:lnSpc>
                <a:spcPct val="118000"/>
              </a:lnSpc>
              <a:tabLst/>
            </a:pPr>
            <a:endParaRPr lang="Arial" altLang="Arial" sz="1000" dirty="0"/>
          </a:p>
          <a:p>
            <a:pPr algn="l" rtl="0" eaLnBrk="0">
              <a:lnSpc>
                <a:spcPct val="8409"/>
              </a:lnSpc>
              <a:tabLst/>
            </a:pPr>
            <a:endParaRPr lang="Arial" altLang="Arial" sz="100" dirty="0"/>
          </a:p>
          <a:p>
            <a:pPr marL="214629" algn="l" rtl="0" eaLnBrk="0">
              <a:lnSpc>
                <a:spcPts val="2426"/>
              </a:lnSpc>
              <a:tabLst/>
            </a:pPr>
            <a:r>
              <a:rPr sz="20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010" dirty="0">
                <a:solidFill>
                  <a:srgbClr val="000000">
                    <a:alpha val="100000"/>
                  </a:srgbClr>
                </a:solidFill>
                <a:latin typeface="Wingdings"/>
                <a:ea typeface="Wingdings"/>
                <a:cs typeface="Wingdings"/>
              </a:rPr>
              <a:t> </a:t>
            </a:r>
            <a:r>
              <a:rPr sz="2000" kern="0" spc="-70" dirty="0">
                <a:solidFill>
                  <a:srgbClr val="000000">
                    <a:alpha val="100000"/>
                  </a:srgbClr>
                </a:solidFill>
                <a:latin typeface="Microsoft YaHei"/>
                <a:ea typeface="Microsoft YaHei"/>
                <a:cs typeface="Microsoft YaHei"/>
              </a:rPr>
              <a:t>1、教育目标明确，有适合幼儿年龄特点的教育内容和方法，</a:t>
            </a:r>
            <a:r>
              <a:rPr sz="2000" kern="0" spc="34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体现了保教合一的原则。</a:t>
            </a:r>
            <a:endParaRPr lang="Microsoft YaHei" altLang="Microsoft YaHei" sz="2000" dirty="0"/>
          </a:p>
          <a:p>
            <a:pPr marL="483234" indent="-268604" algn="l" rtl="0" eaLnBrk="0">
              <a:lnSpc>
                <a:spcPct val="122000"/>
              </a:lnSpc>
              <a:spcBef>
                <a:spcPts val="1197"/>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13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2、保教人员对当时国内外优秀学前教育思想的吸收、借鉴、运用，</a:t>
            </a:r>
            <a:r>
              <a:rPr sz="2000" kern="0" spc="12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并</a:t>
            </a:r>
            <a:r>
              <a:rPr sz="2000" kern="0" spc="-90" dirty="0">
                <a:solidFill>
                  <a:srgbClr val="000000">
                    <a:alpha val="100000"/>
                  </a:srgbClr>
                </a:solidFill>
                <a:latin typeface="Microsoft YaHei"/>
                <a:ea typeface="Microsoft YaHei"/>
                <a:cs typeface="Microsoft YaHei"/>
              </a:rPr>
              <a:t>赋予了其适合革       </a:t>
            </a:r>
            <a:r>
              <a:rPr sz="2000" kern="0" spc="-20" dirty="0">
                <a:solidFill>
                  <a:srgbClr val="000000">
                    <a:alpha val="100000"/>
                  </a:srgbClr>
                </a:solidFill>
                <a:latin typeface="Microsoft YaHei"/>
                <a:ea typeface="Microsoft YaHei"/>
                <a:cs typeface="Microsoft YaHei"/>
              </a:rPr>
              <a:t>命根据地政权性质和战争需要的内容。</a:t>
            </a:r>
            <a:endParaRPr lang="Microsoft YaHei" altLang="Microsoft YaHei" sz="2000" dirty="0"/>
          </a:p>
          <a:p>
            <a:pPr algn="l" rtl="0" eaLnBrk="0">
              <a:lnSpc>
                <a:spcPct val="101000"/>
              </a:lnSpc>
              <a:tabLst/>
            </a:pPr>
            <a:endParaRPr lang="Arial" altLang="Arial" sz="1100" dirty="0"/>
          </a:p>
          <a:p>
            <a:pPr algn="l" rtl="0" eaLnBrk="0">
              <a:lnSpc>
                <a:spcPct val="7463"/>
              </a:lnSpc>
              <a:tabLst/>
            </a:pPr>
            <a:endParaRPr lang="Arial" altLang="Arial" sz="100" dirty="0"/>
          </a:p>
          <a:p>
            <a:pPr marL="481330" indent="-266700" algn="l" rtl="0" eaLnBrk="0">
              <a:lnSpc>
                <a:spcPct val="136000"/>
              </a:lnSpc>
              <a:tabLst/>
            </a:pPr>
            <a:r>
              <a:rPr sz="2000" kern="0" spc="-7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1100" dirty="0">
                <a:solidFill>
                  <a:srgbClr val="000000">
                    <a:alpha val="100000"/>
                  </a:srgbClr>
                </a:solidFill>
                <a:latin typeface="Wingdings"/>
                <a:ea typeface="Wingdings"/>
                <a:cs typeface="Wingdings"/>
              </a:rPr>
              <a:t> </a:t>
            </a:r>
            <a:r>
              <a:rPr sz="2000" kern="0" spc="-70" dirty="0">
                <a:solidFill>
                  <a:srgbClr val="000000">
                    <a:alpha val="100000"/>
                  </a:srgbClr>
                </a:solidFill>
                <a:latin typeface="Microsoft YaHei"/>
                <a:ea typeface="Microsoft YaHei"/>
                <a:cs typeface="Microsoft YaHei"/>
              </a:rPr>
              <a:t>3、不仅培养了孩子健康的体魄，</a:t>
            </a:r>
            <a:r>
              <a:rPr sz="2000" kern="0" spc="38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启迪了他们的聪明智慧，还在</a:t>
            </a:r>
            <a:r>
              <a:rPr sz="2000" kern="0" spc="-80" dirty="0">
                <a:solidFill>
                  <a:srgbClr val="000000">
                    <a:alpha val="100000"/>
                  </a:srgbClr>
                </a:solidFill>
                <a:latin typeface="Microsoft YaHei"/>
                <a:ea typeface="Microsoft YaHei"/>
                <a:cs typeface="Microsoft YaHei"/>
              </a:rPr>
              <a:t>长期实践中积累了宝贵       </a:t>
            </a:r>
            <a:r>
              <a:rPr sz="2000" kern="0" spc="0" dirty="0">
                <a:solidFill>
                  <a:srgbClr val="000000">
                    <a:alpha val="100000"/>
                  </a:srgbClr>
                </a:solidFill>
                <a:latin typeface="Microsoft YaHei"/>
                <a:ea typeface="Microsoft YaHei"/>
                <a:cs typeface="Microsoft YaHei"/>
              </a:rPr>
              <a:t>的经验。如</a:t>
            </a:r>
            <a:r>
              <a:rPr sz="2000" kern="0" spc="-6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1）坚持为工农大众服</a:t>
            </a:r>
            <a:r>
              <a:rPr sz="2000" kern="0" spc="-10" dirty="0">
                <a:solidFill>
                  <a:srgbClr val="000000">
                    <a:alpha val="100000"/>
                  </a:srgbClr>
                </a:solidFill>
                <a:latin typeface="Microsoft YaHei"/>
                <a:ea typeface="Microsoft YaHei"/>
                <a:cs typeface="Microsoft YaHei"/>
              </a:rPr>
              <a:t>务的方向</a:t>
            </a:r>
            <a:r>
              <a:rPr sz="2000" kern="0" spc="-60" dirty="0">
                <a:solidFill>
                  <a:srgbClr val="000000">
                    <a:alpha val="100000"/>
                  </a:srgbClr>
                </a:solidFill>
                <a:latin typeface="Microsoft YaHei"/>
                <a:ea typeface="Microsoft YaHei"/>
                <a:cs typeface="Microsoft YaHei"/>
              </a:rPr>
              <a:t>；（</a:t>
            </a:r>
            <a:r>
              <a:rPr sz="2000" kern="0" spc="-10" dirty="0">
                <a:solidFill>
                  <a:srgbClr val="000000">
                    <a:alpha val="100000"/>
                  </a:srgbClr>
                </a:solidFill>
                <a:latin typeface="Microsoft YaHei"/>
                <a:ea typeface="Microsoft YaHei"/>
                <a:cs typeface="Microsoft YaHei"/>
              </a:rPr>
              <a:t>2）坚持革命斗争和发展生产的方        </a:t>
            </a:r>
            <a:r>
              <a:rPr sz="2000" kern="0" spc="0" dirty="0">
                <a:solidFill>
                  <a:srgbClr val="000000">
                    <a:alpha val="100000"/>
                  </a:srgbClr>
                </a:solidFill>
                <a:latin typeface="Microsoft YaHei"/>
                <a:ea typeface="Microsoft YaHei"/>
                <a:cs typeface="Microsoft YaHei"/>
              </a:rPr>
              <a:t>针</a:t>
            </a:r>
            <a:r>
              <a:rPr sz="2000" kern="0" spc="-7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3）因地制宜，灵活办教的原则等，均为新中国成立后学前教育的兴办积累了经   </a:t>
            </a:r>
            <a:r>
              <a:rPr sz="2000" kern="0" spc="-1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验，奠定了良好的基础</a:t>
            </a:r>
            <a:r>
              <a:rPr sz="2000" kern="0" spc="-40" dirty="0">
                <a:solidFill>
                  <a:srgbClr val="000000">
                    <a:alpha val="100000"/>
                  </a:srgbClr>
                </a:solidFill>
                <a:latin typeface="Microsoft YaHei"/>
                <a:ea typeface="Microsoft YaHei"/>
                <a:cs typeface="Microsoft YaHei"/>
              </a:rPr>
              <a:t>。</a:t>
            </a:r>
            <a:endParaRPr lang="Microsoft YaHei" altLang="Microsoft YaHei" sz="2000" dirty="0"/>
          </a:p>
        </p:txBody>
      </p:sp>
      <p:sp>
        <p:nvSpPr>
          <p:cNvPr id="2100" name="textbox 2100"/>
          <p:cNvSpPr/>
          <p:nvPr/>
        </p:nvSpPr>
        <p:spPr>
          <a:xfrm>
            <a:off x="1392564" y="550045"/>
            <a:ext cx="4463415" cy="1088389"/>
          </a:xfrm>
          <a:prstGeom prst="rect">
            <a:avLst/>
          </a:prstGeom>
        </p:spPr>
        <p:txBody>
          <a:bodyPr vert="horz" wrap="square" lIns="0" tIns="0" rIns="0" bIns="0"/>
          <a:lstStyle/>
          <a:p>
            <a:pPr algn="l" rtl="0" eaLnBrk="0">
              <a:lnSpc>
                <a:spcPct val="87417"/>
              </a:lnSpc>
              <a:tabLst/>
            </a:pPr>
            <a:endParaRPr lang="Arial" altLang="Arial" sz="100" dirty="0"/>
          </a:p>
          <a:p>
            <a:pPr marL="179070" algn="l" rtl="0" eaLnBrk="0">
              <a:lnSpc>
                <a:spcPct val="91000"/>
              </a:lnSpc>
              <a:tabLst/>
            </a:pPr>
            <a:r>
              <a:rPr sz="2400" b="1" kern="0" spc="0" dirty="0">
                <a:solidFill>
                  <a:srgbClr val="7F7F7F">
                    <a:alpha val="100000"/>
                  </a:srgbClr>
                </a:solidFill>
                <a:latin typeface="Microsoft YaHei"/>
                <a:ea typeface="Microsoft YaHei"/>
                <a:cs typeface="Microsoft YaHei"/>
              </a:rPr>
              <a:t>解放战争时期解放区的</a:t>
            </a:r>
            <a:r>
              <a:rPr sz="2400" b="1" kern="0" spc="-10" dirty="0">
                <a:solidFill>
                  <a:srgbClr val="7F7F7F">
                    <a:alpha val="100000"/>
                  </a:srgbClr>
                </a:solidFill>
                <a:latin typeface="Microsoft YaHei"/>
                <a:ea typeface="Microsoft YaHei"/>
                <a:cs typeface="Microsoft YaHei"/>
              </a:rPr>
              <a:t>学前教育</a:t>
            </a:r>
            <a:endParaRPr lang="Microsoft YaHei" altLang="Microsoft YaHei" sz="2400" dirty="0"/>
          </a:p>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101000"/>
              </a:lnSpc>
              <a:tabLst/>
            </a:pPr>
            <a:endParaRPr lang="Arial" altLang="Arial" sz="500" dirty="0"/>
          </a:p>
          <a:p>
            <a:pPr algn="r" rtl="0" eaLnBrk="0">
              <a:lnSpc>
                <a:spcPct val="91000"/>
              </a:lnSpc>
              <a:spcBef>
                <a:spcPts val="2"/>
              </a:spcBef>
              <a:tabLst/>
            </a:pPr>
            <a:r>
              <a:rPr sz="2000" kern="0" spc="-60" dirty="0">
                <a:solidFill>
                  <a:srgbClr val="44546A">
                    <a:alpha val="100000"/>
                  </a:srgbClr>
                </a:solidFill>
                <a:latin typeface="Microsoft YaHei"/>
                <a:ea typeface="Microsoft YaHei"/>
                <a:cs typeface="Microsoft YaHei"/>
              </a:rPr>
              <a:t>思考：如何评价革命根据地的学前教育？</a:t>
            </a:r>
            <a:endParaRPr lang="Microsoft YaHei" altLang="Microsoft YaHei" sz="2000" dirty="0"/>
          </a:p>
        </p:txBody>
      </p:sp>
      <p:sp>
        <p:nvSpPr>
          <p:cNvPr id="2102" name="textbox 210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10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74" name="group 274"/>
          <p:cNvGrpSpPr/>
          <p:nvPr/>
        </p:nvGrpSpPr>
        <p:grpSpPr>
          <a:xfrm rot="21600000">
            <a:off x="1584025" y="181482"/>
            <a:ext cx="3805335" cy="199231"/>
            <a:chOff x="0" y="0"/>
            <a:chExt cx="3805335" cy="199231"/>
          </a:xfrm>
        </p:grpSpPr>
        <p:pic>
          <p:nvPicPr>
            <p:cNvPr id="2106" name="picture 2106"/>
            <p:cNvPicPr>
              <a:picLocks noChangeAspect="1"/>
            </p:cNvPicPr>
            <p:nvPr/>
          </p:nvPicPr>
          <p:blipFill>
            <a:blip r:embed="rId3"/>
            <a:stretch>
              <a:fillRect/>
            </a:stretch>
          </p:blipFill>
          <p:spPr>
            <a:xfrm rot="21600000">
              <a:off x="13273" y="11350"/>
              <a:ext cx="3792062" cy="187881"/>
            </a:xfrm>
            <a:prstGeom prst="rect">
              <a:avLst/>
            </a:prstGeom>
          </p:spPr>
        </p:pic>
        <p:sp>
          <p:nvSpPr>
            <p:cNvPr id="2108" name="textbox 2108"/>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11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2" name="picture 2112"/>
          <p:cNvPicPr>
            <a:picLocks noChangeAspect="1"/>
          </p:cNvPicPr>
          <p:nvPr/>
        </p:nvPicPr>
        <p:blipFill>
          <a:blip r:embed="rId2"/>
          <a:stretch>
            <a:fillRect/>
          </a:stretch>
        </p:blipFill>
        <p:spPr>
          <a:xfrm rot="21600000">
            <a:off x="0" y="0"/>
            <a:ext cx="12192000" cy="6858000"/>
          </a:xfrm>
          <a:prstGeom prst="rect">
            <a:avLst/>
          </a:prstGeom>
        </p:spPr>
      </p:pic>
      <p:sp>
        <p:nvSpPr>
          <p:cNvPr id="211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2116" name="picture 2116"/>
          <p:cNvPicPr>
            <a:picLocks noChangeAspect="1"/>
          </p:cNvPicPr>
          <p:nvPr/>
        </p:nvPicPr>
        <p:blipFill>
          <a:blip r:embed="rId3"/>
          <a:stretch>
            <a:fillRect/>
          </a:stretch>
        </p:blipFill>
        <p:spPr>
          <a:xfrm rot="21600000">
            <a:off x="3031116" y="627851"/>
            <a:ext cx="6558010" cy="5734885"/>
          </a:xfrm>
          <a:prstGeom prst="rect">
            <a:avLst/>
          </a:prstGeom>
        </p:spPr>
      </p:pic>
      <p:sp>
        <p:nvSpPr>
          <p:cNvPr id="2118" name="textbox 211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12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76" name="group 276"/>
          <p:cNvGrpSpPr/>
          <p:nvPr/>
        </p:nvGrpSpPr>
        <p:grpSpPr>
          <a:xfrm rot="21600000">
            <a:off x="1584025" y="181482"/>
            <a:ext cx="3805335" cy="199231"/>
            <a:chOff x="0" y="0"/>
            <a:chExt cx="3805335" cy="199231"/>
          </a:xfrm>
        </p:grpSpPr>
        <p:pic>
          <p:nvPicPr>
            <p:cNvPr id="2122" name="picture 2122"/>
            <p:cNvPicPr>
              <a:picLocks noChangeAspect="1"/>
            </p:cNvPicPr>
            <p:nvPr/>
          </p:nvPicPr>
          <p:blipFill>
            <a:blip r:embed="rId4"/>
            <a:stretch>
              <a:fillRect/>
            </a:stretch>
          </p:blipFill>
          <p:spPr>
            <a:xfrm rot="21600000">
              <a:off x="13273" y="11350"/>
              <a:ext cx="3792062" cy="187881"/>
            </a:xfrm>
            <a:prstGeom prst="rect">
              <a:avLst/>
            </a:prstGeom>
          </p:spPr>
        </p:pic>
        <p:sp>
          <p:nvSpPr>
            <p:cNvPr id="2124" name="textbox 2124"/>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12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8" name="picture 2128"/>
          <p:cNvPicPr>
            <a:picLocks noChangeAspect="1"/>
          </p:cNvPicPr>
          <p:nvPr/>
        </p:nvPicPr>
        <p:blipFill>
          <a:blip r:embed="rId2"/>
          <a:stretch>
            <a:fillRect/>
          </a:stretch>
        </p:blipFill>
        <p:spPr>
          <a:xfrm rot="21600000">
            <a:off x="0" y="0"/>
            <a:ext cx="12192000" cy="6858000"/>
          </a:xfrm>
          <a:prstGeom prst="rect">
            <a:avLst/>
          </a:prstGeom>
        </p:spPr>
      </p:pic>
      <p:sp>
        <p:nvSpPr>
          <p:cNvPr id="213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2132" name="picture 2132"/>
          <p:cNvPicPr>
            <a:picLocks noChangeAspect="1"/>
          </p:cNvPicPr>
          <p:nvPr/>
        </p:nvPicPr>
        <p:blipFill>
          <a:blip r:embed="rId3"/>
          <a:stretch>
            <a:fillRect/>
          </a:stretch>
        </p:blipFill>
        <p:spPr>
          <a:xfrm rot="21600000">
            <a:off x="2415539" y="480060"/>
            <a:ext cx="8040623" cy="5849111"/>
          </a:xfrm>
          <a:prstGeom prst="rect">
            <a:avLst/>
          </a:prstGeom>
        </p:spPr>
      </p:pic>
      <p:sp>
        <p:nvSpPr>
          <p:cNvPr id="2134" name="textbox 213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13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78" name="group 278"/>
          <p:cNvGrpSpPr/>
          <p:nvPr/>
        </p:nvGrpSpPr>
        <p:grpSpPr>
          <a:xfrm rot="21600000">
            <a:off x="1584025" y="181482"/>
            <a:ext cx="3805335" cy="199231"/>
            <a:chOff x="0" y="0"/>
            <a:chExt cx="3805335" cy="199231"/>
          </a:xfrm>
        </p:grpSpPr>
        <p:pic>
          <p:nvPicPr>
            <p:cNvPr id="2138" name="picture 2138"/>
            <p:cNvPicPr>
              <a:picLocks noChangeAspect="1"/>
            </p:cNvPicPr>
            <p:nvPr/>
          </p:nvPicPr>
          <p:blipFill>
            <a:blip r:embed="rId4"/>
            <a:stretch>
              <a:fillRect/>
            </a:stretch>
          </p:blipFill>
          <p:spPr>
            <a:xfrm rot="21600000">
              <a:off x="13273" y="11350"/>
              <a:ext cx="3792062" cy="187881"/>
            </a:xfrm>
            <a:prstGeom prst="rect">
              <a:avLst/>
            </a:prstGeom>
          </p:spPr>
        </p:pic>
        <p:sp>
          <p:nvSpPr>
            <p:cNvPr id="2140" name="textbox 2140"/>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142"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4" name="picture 2144"/>
          <p:cNvPicPr>
            <a:picLocks noChangeAspect="1"/>
          </p:cNvPicPr>
          <p:nvPr/>
        </p:nvPicPr>
        <p:blipFill>
          <a:blip r:embed="rId2"/>
          <a:stretch>
            <a:fillRect/>
          </a:stretch>
        </p:blipFill>
        <p:spPr>
          <a:xfrm rot="21600000">
            <a:off x="0" y="0"/>
            <a:ext cx="12192000" cy="6858000"/>
          </a:xfrm>
          <a:prstGeom prst="rect">
            <a:avLst/>
          </a:prstGeom>
        </p:spPr>
      </p:pic>
      <p:sp>
        <p:nvSpPr>
          <p:cNvPr id="2146"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2148" name="picture 2148"/>
          <p:cNvPicPr>
            <a:picLocks noChangeAspect="1"/>
          </p:cNvPicPr>
          <p:nvPr/>
        </p:nvPicPr>
        <p:blipFill>
          <a:blip r:embed="rId3"/>
          <a:stretch>
            <a:fillRect/>
          </a:stretch>
        </p:blipFill>
        <p:spPr>
          <a:xfrm rot="21600000">
            <a:off x="2622804" y="745236"/>
            <a:ext cx="7559039" cy="5545835"/>
          </a:xfrm>
          <a:prstGeom prst="rect">
            <a:avLst/>
          </a:prstGeom>
        </p:spPr>
      </p:pic>
      <p:sp>
        <p:nvSpPr>
          <p:cNvPr id="2150" name="textbox 215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15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80" name="group 280"/>
          <p:cNvGrpSpPr/>
          <p:nvPr/>
        </p:nvGrpSpPr>
        <p:grpSpPr>
          <a:xfrm rot="21600000">
            <a:off x="1584025" y="181482"/>
            <a:ext cx="3805335" cy="199231"/>
            <a:chOff x="0" y="0"/>
            <a:chExt cx="3805335" cy="199231"/>
          </a:xfrm>
        </p:grpSpPr>
        <p:pic>
          <p:nvPicPr>
            <p:cNvPr id="2154" name="picture 2154"/>
            <p:cNvPicPr>
              <a:picLocks noChangeAspect="1"/>
            </p:cNvPicPr>
            <p:nvPr/>
          </p:nvPicPr>
          <p:blipFill>
            <a:blip r:embed="rId4"/>
            <a:stretch>
              <a:fillRect/>
            </a:stretch>
          </p:blipFill>
          <p:spPr>
            <a:xfrm rot="21600000">
              <a:off x="13273" y="11350"/>
              <a:ext cx="3792062" cy="187881"/>
            </a:xfrm>
            <a:prstGeom prst="rect">
              <a:avLst/>
            </a:prstGeom>
          </p:spPr>
        </p:pic>
        <p:sp>
          <p:nvSpPr>
            <p:cNvPr id="2156" name="textbox 2156"/>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15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 name="picture 2160"/>
          <p:cNvPicPr>
            <a:picLocks noChangeAspect="1"/>
          </p:cNvPicPr>
          <p:nvPr/>
        </p:nvPicPr>
        <p:blipFill>
          <a:blip r:embed="rId2"/>
          <a:stretch>
            <a:fillRect/>
          </a:stretch>
        </p:blipFill>
        <p:spPr>
          <a:xfrm rot="21600000">
            <a:off x="0" y="0"/>
            <a:ext cx="12192000" cy="6858000"/>
          </a:xfrm>
          <a:prstGeom prst="rect">
            <a:avLst/>
          </a:prstGeom>
        </p:spPr>
      </p:pic>
      <p:sp>
        <p:nvSpPr>
          <p:cNvPr id="216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2164" name="picture 2164"/>
          <p:cNvPicPr>
            <a:picLocks noChangeAspect="1"/>
          </p:cNvPicPr>
          <p:nvPr/>
        </p:nvPicPr>
        <p:blipFill>
          <a:blip r:embed="rId3"/>
          <a:stretch>
            <a:fillRect/>
          </a:stretch>
        </p:blipFill>
        <p:spPr>
          <a:xfrm rot="21600000">
            <a:off x="1763267" y="1552968"/>
            <a:ext cx="8043671" cy="4826482"/>
          </a:xfrm>
          <a:prstGeom prst="rect">
            <a:avLst/>
          </a:prstGeom>
        </p:spPr>
      </p:pic>
      <p:sp>
        <p:nvSpPr>
          <p:cNvPr id="2166" name="textbox 2166"/>
          <p:cNvSpPr/>
          <p:nvPr/>
        </p:nvSpPr>
        <p:spPr>
          <a:xfrm>
            <a:off x="1558946" y="550045"/>
            <a:ext cx="4289425" cy="779780"/>
          </a:xfrm>
          <a:prstGeom prst="rect">
            <a:avLst/>
          </a:prstGeom>
        </p:spPr>
        <p:txBody>
          <a:bodyPr vert="horz" wrap="square" lIns="0" tIns="0" rIns="0" bIns="0"/>
          <a:lstStyle/>
          <a:p>
            <a:pPr algn="l" rtl="0" eaLnBrk="0">
              <a:lnSpc>
                <a:spcPct val="87417"/>
              </a:lnSpc>
              <a:tabLst/>
            </a:pPr>
            <a:endParaRPr lang="Arial" altLang="Arial" sz="100" dirty="0"/>
          </a:p>
          <a:p>
            <a:pPr marL="12700" algn="l" rtl="0" eaLnBrk="0">
              <a:lnSpc>
                <a:spcPct val="91000"/>
              </a:lnSpc>
              <a:tabLst/>
            </a:pPr>
            <a:r>
              <a:rPr sz="2400" b="1" kern="0" spc="0" dirty="0">
                <a:solidFill>
                  <a:srgbClr val="7F7F7F">
                    <a:alpha val="100000"/>
                  </a:srgbClr>
                </a:solidFill>
                <a:latin typeface="Microsoft YaHei"/>
                <a:ea typeface="Microsoft YaHei"/>
                <a:cs typeface="Microsoft YaHei"/>
              </a:rPr>
              <a:t>解放战争时期解放区的</a:t>
            </a:r>
            <a:r>
              <a:rPr sz="2400" b="1" kern="0" spc="-10" dirty="0">
                <a:solidFill>
                  <a:srgbClr val="7F7F7F">
                    <a:alpha val="100000"/>
                  </a:srgbClr>
                </a:solidFill>
                <a:latin typeface="Microsoft YaHei"/>
                <a:ea typeface="Microsoft YaHei"/>
                <a:cs typeface="Microsoft YaHei"/>
              </a:rPr>
              <a:t>学前教育</a:t>
            </a:r>
            <a:endParaRPr lang="Microsoft YaHei" altLang="Microsoft YaHei" sz="2400" dirty="0"/>
          </a:p>
          <a:p>
            <a:pPr algn="l" rtl="0" eaLnBrk="0">
              <a:lnSpc>
                <a:spcPct val="101000"/>
              </a:lnSpc>
              <a:tabLst/>
            </a:pPr>
            <a:endParaRPr lang="Arial" altLang="Arial" sz="1100" dirty="0"/>
          </a:p>
          <a:p>
            <a:pPr algn="l" rtl="0" eaLnBrk="0">
              <a:lnSpc>
                <a:spcPct val="10247"/>
              </a:lnSpc>
              <a:tabLst/>
            </a:pPr>
            <a:endParaRPr lang="Arial" altLang="Arial" sz="100" dirty="0"/>
          </a:p>
          <a:p>
            <a:pPr marL="37465" algn="l" rtl="0" eaLnBrk="0">
              <a:lnSpc>
                <a:spcPct val="91000"/>
              </a:lnSpc>
              <a:tabLst/>
            </a:pPr>
            <a:r>
              <a:rPr sz="1800" kern="0" spc="-10" dirty="0">
                <a:solidFill>
                  <a:srgbClr val="000000">
                    <a:alpha val="100000"/>
                  </a:srgbClr>
                </a:solidFill>
                <a:latin typeface="Microsoft YaHei"/>
                <a:ea typeface="Microsoft YaHei"/>
                <a:cs typeface="Microsoft YaHei"/>
              </a:rPr>
              <a:t>2.洛杉矶托儿所（1940年成立）延安</a:t>
            </a:r>
            <a:endParaRPr lang="Microsoft YaHei" altLang="Microsoft YaHei" sz="1800" dirty="0"/>
          </a:p>
        </p:txBody>
      </p:sp>
      <p:sp>
        <p:nvSpPr>
          <p:cNvPr id="2168" name="textbox 216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17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82" name="group 282"/>
          <p:cNvGrpSpPr/>
          <p:nvPr/>
        </p:nvGrpSpPr>
        <p:grpSpPr>
          <a:xfrm rot="21600000">
            <a:off x="1584025" y="181482"/>
            <a:ext cx="3805335" cy="199231"/>
            <a:chOff x="0" y="0"/>
            <a:chExt cx="3805335" cy="199231"/>
          </a:xfrm>
        </p:grpSpPr>
        <p:pic>
          <p:nvPicPr>
            <p:cNvPr id="2172" name="picture 2172"/>
            <p:cNvPicPr>
              <a:picLocks noChangeAspect="1"/>
            </p:cNvPicPr>
            <p:nvPr/>
          </p:nvPicPr>
          <p:blipFill>
            <a:blip r:embed="rId4"/>
            <a:stretch>
              <a:fillRect/>
            </a:stretch>
          </p:blipFill>
          <p:spPr>
            <a:xfrm rot="21600000">
              <a:off x="13273" y="11350"/>
              <a:ext cx="3792062" cy="187881"/>
            </a:xfrm>
            <a:prstGeom prst="rect">
              <a:avLst/>
            </a:prstGeom>
          </p:spPr>
        </p:pic>
        <p:sp>
          <p:nvSpPr>
            <p:cNvPr id="2174" name="textbox 2174"/>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17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8" name="picture 2178"/>
          <p:cNvPicPr>
            <a:picLocks noChangeAspect="1"/>
          </p:cNvPicPr>
          <p:nvPr/>
        </p:nvPicPr>
        <p:blipFill>
          <a:blip r:embed="rId2"/>
          <a:stretch>
            <a:fillRect/>
          </a:stretch>
        </p:blipFill>
        <p:spPr>
          <a:xfrm rot="21600000">
            <a:off x="0" y="0"/>
            <a:ext cx="12192000" cy="6858000"/>
          </a:xfrm>
          <a:prstGeom prst="rect">
            <a:avLst/>
          </a:prstGeom>
        </p:spPr>
      </p:pic>
      <p:sp>
        <p:nvSpPr>
          <p:cNvPr id="218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pic>
        <p:nvPicPr>
          <p:cNvPr id="2182" name="picture 2182"/>
          <p:cNvPicPr>
            <a:picLocks noChangeAspect="1"/>
          </p:cNvPicPr>
          <p:nvPr/>
        </p:nvPicPr>
        <p:blipFill>
          <a:blip r:embed="rId3"/>
          <a:stretch>
            <a:fillRect/>
          </a:stretch>
        </p:blipFill>
        <p:spPr>
          <a:xfrm rot="21600000">
            <a:off x="2098560" y="1065288"/>
            <a:ext cx="7751050" cy="4882884"/>
          </a:xfrm>
          <a:prstGeom prst="rect">
            <a:avLst/>
          </a:prstGeom>
        </p:spPr>
      </p:pic>
      <p:sp>
        <p:nvSpPr>
          <p:cNvPr id="2184" name="textbox 2184"/>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03</a:t>
            </a:r>
            <a:endParaRPr lang="Calibri" altLang="Calibri" sz="3900" dirty="0"/>
          </a:p>
        </p:txBody>
      </p:sp>
      <p:sp>
        <p:nvSpPr>
          <p:cNvPr id="2186"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188" name="textbox 2188"/>
          <p:cNvSpPr/>
          <p:nvPr/>
        </p:nvSpPr>
        <p:spPr>
          <a:xfrm>
            <a:off x="1575184" y="631930"/>
            <a:ext cx="3265804" cy="276225"/>
          </a:xfrm>
          <a:prstGeom prst="rect">
            <a:avLst/>
          </a:prstGeom>
        </p:spPr>
        <p:txBody>
          <a:bodyPr vert="horz" wrap="square" lIns="0" tIns="0" rIns="0" bIns="0"/>
          <a:lstStyle/>
          <a:p>
            <a:pPr algn="l" rtl="0" eaLnBrk="0">
              <a:lnSpc>
                <a:spcPct val="88150"/>
              </a:lnSpc>
              <a:tabLst/>
            </a:pPr>
            <a:endParaRPr lang="Arial" altLang="Arial" sz="100" dirty="0"/>
          </a:p>
          <a:p>
            <a:pPr marL="12700" algn="l" rtl="0" eaLnBrk="0">
              <a:lnSpc>
                <a:spcPct val="91000"/>
              </a:lnSpc>
              <a:tabLst/>
            </a:pPr>
            <a:r>
              <a:rPr sz="1800" kern="0" spc="-60" dirty="0">
                <a:solidFill>
                  <a:srgbClr val="000000">
                    <a:alpha val="100000"/>
                  </a:srgbClr>
                </a:solidFill>
                <a:latin typeface="Microsoft YaHei"/>
                <a:ea typeface="Microsoft YaHei"/>
                <a:cs typeface="Microsoft YaHei"/>
              </a:rPr>
              <a:t>延安第二保育院（1946年成立）</a:t>
            </a:r>
            <a:endParaRPr lang="Microsoft YaHei" altLang="Microsoft YaHei" sz="1800" dirty="0"/>
          </a:p>
        </p:txBody>
      </p:sp>
      <p:grpSp>
        <p:nvGrpSpPr>
          <p:cNvPr id="284" name="group 284"/>
          <p:cNvGrpSpPr/>
          <p:nvPr/>
        </p:nvGrpSpPr>
        <p:grpSpPr>
          <a:xfrm rot="21600000">
            <a:off x="1584025" y="181482"/>
            <a:ext cx="3805335" cy="199231"/>
            <a:chOff x="0" y="0"/>
            <a:chExt cx="3805335" cy="199231"/>
          </a:xfrm>
        </p:grpSpPr>
        <p:pic>
          <p:nvPicPr>
            <p:cNvPr id="2190" name="picture 2190"/>
            <p:cNvPicPr>
              <a:picLocks noChangeAspect="1"/>
            </p:cNvPicPr>
            <p:nvPr/>
          </p:nvPicPr>
          <p:blipFill>
            <a:blip r:embed="rId4"/>
            <a:stretch>
              <a:fillRect/>
            </a:stretch>
          </p:blipFill>
          <p:spPr>
            <a:xfrm rot="21600000">
              <a:off x="13273" y="11350"/>
              <a:ext cx="3792062" cy="187881"/>
            </a:xfrm>
            <a:prstGeom prst="rect">
              <a:avLst/>
            </a:prstGeom>
          </p:spPr>
        </p:pic>
        <p:sp>
          <p:nvSpPr>
            <p:cNvPr id="2192" name="textbox 2192"/>
            <p:cNvSpPr/>
            <p:nvPr/>
          </p:nvSpPr>
          <p:spPr>
            <a:xfrm>
              <a:off x="-12700" y="-12700"/>
              <a:ext cx="3830954"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第四章 中国共产党领导下的革命根据地学前教育</a:t>
              </a:r>
              <a:endParaRPr lang="Microsoft YaHei" altLang="Microsoft YaHei" sz="1400" dirty="0"/>
            </a:p>
          </p:txBody>
        </p:sp>
      </p:grpSp>
      <p:sp>
        <p:nvSpPr>
          <p:cNvPr id="2194"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6" name="picture 2196"/>
          <p:cNvPicPr>
            <a:picLocks noChangeAspect="1"/>
          </p:cNvPicPr>
          <p:nvPr/>
        </p:nvPicPr>
        <p:blipFill>
          <a:blip r:embed="rId2"/>
          <a:stretch>
            <a:fillRect/>
          </a:stretch>
        </p:blipFill>
        <p:spPr>
          <a:xfrm rot="21600000">
            <a:off x="0" y="0"/>
            <a:ext cx="12192000" cy="6858000"/>
          </a:xfrm>
          <a:prstGeom prst="rect">
            <a:avLst/>
          </a:prstGeom>
        </p:spPr>
      </p:pic>
      <p:sp>
        <p:nvSpPr>
          <p:cNvPr id="2198"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200" name="textbox 2200"/>
          <p:cNvSpPr/>
          <p:nvPr/>
        </p:nvSpPr>
        <p:spPr>
          <a:xfrm>
            <a:off x="3323303" y="2309785"/>
            <a:ext cx="5577204" cy="579755"/>
          </a:xfrm>
          <a:prstGeom prst="rect">
            <a:avLst/>
          </a:prstGeom>
        </p:spPr>
        <p:txBody>
          <a:bodyPr vert="horz" wrap="square" lIns="0" tIns="0" rIns="0" bIns="0"/>
          <a:lstStyle/>
          <a:p>
            <a:pPr algn="l" rtl="0" eaLnBrk="0">
              <a:lnSpc>
                <a:spcPct val="91814"/>
              </a:lnSpc>
              <a:tabLst/>
            </a:pPr>
            <a:endParaRPr lang="Arial" altLang="Arial" sz="100" dirty="0"/>
          </a:p>
          <a:p>
            <a:pPr marL="12700" algn="l" rtl="0" eaLnBrk="0">
              <a:lnSpc>
                <a:spcPct val="93000"/>
              </a:lnSpc>
              <a:tabLst/>
            </a:pPr>
            <a:r>
              <a:rPr sz="3900" b="1" kern="0" spc="70" dirty="0">
                <a:solidFill>
                  <a:srgbClr val="E9A54E">
                    <a:alpha val="100000"/>
                  </a:srgbClr>
                </a:solidFill>
                <a:latin typeface="Microsoft YaHei"/>
                <a:ea typeface="Microsoft YaHei"/>
                <a:cs typeface="Microsoft YaHei"/>
              </a:rPr>
              <a:t>中国近现代学前教育思想</a:t>
            </a:r>
            <a:endParaRPr lang="Microsoft YaHei" altLang="Microsoft YaHei" sz="3900" dirty="0"/>
          </a:p>
        </p:txBody>
      </p:sp>
      <p:grpSp>
        <p:nvGrpSpPr>
          <p:cNvPr id="286" name="group 286"/>
          <p:cNvGrpSpPr/>
          <p:nvPr/>
        </p:nvGrpSpPr>
        <p:grpSpPr>
          <a:xfrm rot="21600000">
            <a:off x="5260844" y="1103286"/>
            <a:ext cx="1541278" cy="529932"/>
            <a:chOff x="0" y="0"/>
            <a:chExt cx="1541278" cy="529932"/>
          </a:xfrm>
        </p:grpSpPr>
        <p:pic>
          <p:nvPicPr>
            <p:cNvPr id="2202" name="picture 2202"/>
            <p:cNvPicPr>
              <a:picLocks noChangeAspect="1"/>
            </p:cNvPicPr>
            <p:nvPr/>
          </p:nvPicPr>
          <p:blipFill>
            <a:blip r:embed="rId3"/>
            <a:stretch>
              <a:fillRect/>
            </a:stretch>
          </p:blipFill>
          <p:spPr>
            <a:xfrm rot="21600000">
              <a:off x="11684" y="18952"/>
              <a:ext cx="1529593" cy="510980"/>
            </a:xfrm>
            <a:prstGeom prst="rect">
              <a:avLst/>
            </a:prstGeom>
          </p:spPr>
        </p:pic>
        <p:sp>
          <p:nvSpPr>
            <p:cNvPr id="2204" name="textbox 2204"/>
            <p:cNvSpPr/>
            <p:nvPr/>
          </p:nvSpPr>
          <p:spPr>
            <a:xfrm>
              <a:off x="-12700" y="-12700"/>
              <a:ext cx="1567180" cy="607694"/>
            </a:xfrm>
            <a:prstGeom prst="rect">
              <a:avLst/>
            </a:prstGeom>
          </p:spPr>
          <p:txBody>
            <a:bodyPr vert="horz" wrap="square" lIns="0" tIns="0" rIns="0" bIns="0"/>
            <a:lstStyle/>
            <a:p>
              <a:pPr algn="l" rtl="0" eaLnBrk="0">
                <a:lnSpc>
                  <a:spcPct val="90407"/>
                </a:lnSpc>
                <a:tabLst/>
              </a:pPr>
              <a:endParaRPr lang="Arial" altLang="Arial" sz="100" dirty="0"/>
            </a:p>
            <a:p>
              <a:pPr marL="12700" algn="l" rtl="0" eaLnBrk="0">
                <a:lnSpc>
                  <a:spcPct val="93000"/>
                </a:lnSpc>
                <a:tabLst/>
              </a:pPr>
              <a:r>
                <a:rPr sz="3900" b="1" kern="0" spc="80" dirty="0">
                  <a:solidFill>
                    <a:srgbClr val="E9A54E">
                      <a:alpha val="100000"/>
                    </a:srgbClr>
                  </a:solidFill>
                  <a:latin typeface="Microsoft YaHei"/>
                  <a:ea typeface="Microsoft YaHei"/>
                  <a:cs typeface="Microsoft YaHei"/>
                </a:rPr>
                <a:t>第五章</a:t>
              </a:r>
              <a:endParaRPr lang="Microsoft YaHei" altLang="Microsoft YaHei" sz="3900" dirty="0"/>
            </a:p>
          </p:txBody>
        </p:sp>
      </p:grpSp>
      <p:sp>
        <p:nvSpPr>
          <p:cNvPr id="220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8" name="picture 2208"/>
          <p:cNvPicPr>
            <a:picLocks noChangeAspect="1"/>
          </p:cNvPicPr>
          <p:nvPr/>
        </p:nvPicPr>
        <p:blipFill>
          <a:blip r:embed="rId2"/>
          <a:stretch>
            <a:fillRect/>
          </a:stretch>
        </p:blipFill>
        <p:spPr>
          <a:xfrm rot="21600000">
            <a:off x="0" y="0"/>
            <a:ext cx="12192000" cy="6858000"/>
          </a:xfrm>
          <a:prstGeom prst="rect">
            <a:avLst/>
          </a:prstGeom>
        </p:spPr>
      </p:pic>
      <p:sp>
        <p:nvSpPr>
          <p:cNvPr id="221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212" name="path"/>
          <p:cNvSpPr/>
          <p:nvPr/>
        </p:nvSpPr>
        <p:spPr>
          <a:xfrm>
            <a:off x="1601717" y="4085844"/>
            <a:ext cx="931163" cy="469392"/>
          </a:xfrm>
          <a:custGeom>
            <a:avLst/>
            <a:gdLst/>
            <a:ahLst/>
            <a:cxnLst/>
            <a:rect l="0" t="0" r="0" b="0"/>
            <a:pathLst>
              <a:path w="1466" h="739">
                <a:moveTo>
                  <a:pt x="3" y="0"/>
                </a:moveTo>
                <a:lnTo>
                  <a:pt x="211" y="371"/>
                </a:lnTo>
                <a:lnTo>
                  <a:pt x="0" y="739"/>
                </a:lnTo>
                <a:lnTo>
                  <a:pt x="1259" y="739"/>
                </a:lnTo>
                <a:lnTo>
                  <a:pt x="1466" y="375"/>
                </a:lnTo>
                <a:lnTo>
                  <a:pt x="1267"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214" name="path"/>
          <p:cNvSpPr/>
          <p:nvPr/>
        </p:nvSpPr>
        <p:spPr>
          <a:xfrm>
            <a:off x="1458465" y="1114044"/>
            <a:ext cx="932688" cy="470915"/>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216" name="textbox 2216"/>
          <p:cNvSpPr/>
          <p:nvPr/>
        </p:nvSpPr>
        <p:spPr>
          <a:xfrm>
            <a:off x="1548858" y="550045"/>
            <a:ext cx="7460615" cy="5297170"/>
          </a:xfrm>
          <a:prstGeom prst="rect">
            <a:avLst/>
          </a:prstGeom>
        </p:spPr>
        <p:txBody>
          <a:bodyPr vert="horz" wrap="square" lIns="0" tIns="0" rIns="0" bIns="0"/>
          <a:lstStyle/>
          <a:p>
            <a:pPr algn="l" rtl="0" eaLnBrk="0">
              <a:lnSpc>
                <a:spcPct val="87417"/>
              </a:lnSpc>
              <a:tabLst/>
            </a:pPr>
            <a:endParaRPr lang="Arial" altLang="Arial" sz="100" dirty="0"/>
          </a:p>
          <a:p>
            <a:pPr marL="41909" algn="l" rtl="0" eaLnBrk="0">
              <a:lnSpc>
                <a:spcPct val="91000"/>
              </a:lnSpc>
              <a:tabLst/>
            </a:pPr>
            <a:r>
              <a:rPr sz="2400" b="1" kern="0" spc="-20" dirty="0">
                <a:solidFill>
                  <a:srgbClr val="7F7F7F">
                    <a:alpha val="100000"/>
                  </a:srgbClr>
                </a:solidFill>
                <a:latin typeface="Microsoft YaHei"/>
                <a:ea typeface="Microsoft YaHei"/>
                <a:cs typeface="Microsoft YaHei"/>
              </a:rPr>
              <a:t>陶行知的学前教育思想</a:t>
            </a:r>
            <a:endParaRPr lang="Microsoft YaHei" altLang="Microsoft YaHei" sz="2400" dirty="0"/>
          </a:p>
          <a:p>
            <a:pPr algn="l" rtl="0" eaLnBrk="0">
              <a:lnSpc>
                <a:spcPct val="143000"/>
              </a:lnSpc>
              <a:tabLst/>
            </a:pPr>
            <a:endParaRPr lang="Arial" altLang="Arial" sz="1000" dirty="0"/>
          </a:p>
          <a:p>
            <a:pPr marL="147954" algn="l" rtl="0" eaLnBrk="0">
              <a:lnSpc>
                <a:spcPct val="96000"/>
              </a:lnSpc>
              <a:spcBef>
                <a:spcPts val="604"/>
              </a:spcBef>
              <a:tabLst/>
            </a:pPr>
            <a:r>
              <a:rPr sz="2700" kern="0" spc="0" baseline="-5787" dirty="0">
                <a:solidFill>
                  <a:srgbClr val="FFFFFF">
                    <a:alpha val="100000"/>
                  </a:srgbClr>
                </a:solidFill>
                <a:latin typeface="Microsoft YaHei"/>
                <a:ea typeface="Microsoft YaHei"/>
                <a:cs typeface="Microsoft YaHei"/>
              </a:rPr>
              <a:t>一、</a:t>
            </a:r>
            <a:r>
              <a:rPr sz="1700" kern="0" spc="60" dirty="0">
                <a:solidFill>
                  <a:srgbClr val="FFFFFF">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生平成就</a:t>
            </a:r>
            <a:endParaRPr lang="Microsoft YaHei" altLang="Microsoft YaHei" sz="2000" dirty="0"/>
          </a:p>
          <a:p>
            <a:pPr marL="31115" algn="l" rtl="0" eaLnBrk="0">
              <a:lnSpc>
                <a:spcPct val="91000"/>
              </a:lnSpc>
              <a:spcBef>
                <a:spcPts val="1574"/>
              </a:spcBef>
              <a:tabLst/>
            </a:pPr>
            <a:r>
              <a:rPr sz="2000" kern="0" spc="-120" dirty="0">
                <a:solidFill>
                  <a:srgbClr val="000000">
                    <a:alpha val="100000"/>
                  </a:srgbClr>
                </a:solidFill>
                <a:latin typeface="Microsoft YaHei"/>
                <a:ea typeface="Microsoft YaHei"/>
                <a:cs typeface="Microsoft YaHei"/>
              </a:rPr>
              <a:t>陶行知力主改革旧教育，</a:t>
            </a:r>
            <a:r>
              <a:rPr sz="2000" kern="0" spc="110" dirty="0">
                <a:solidFill>
                  <a:srgbClr val="000000">
                    <a:alpha val="100000"/>
                  </a:srgbClr>
                </a:solidFill>
                <a:latin typeface="Microsoft YaHei"/>
                <a:ea typeface="Microsoft YaHei"/>
                <a:cs typeface="Microsoft YaHei"/>
              </a:rPr>
              <a:t>  </a:t>
            </a:r>
            <a:r>
              <a:rPr sz="2000" kern="0" spc="-120" dirty="0">
                <a:solidFill>
                  <a:srgbClr val="000000">
                    <a:alpha val="100000"/>
                  </a:srgbClr>
                </a:solidFill>
                <a:latin typeface="Microsoft YaHei"/>
                <a:ea typeface="Microsoft YaHei"/>
                <a:cs typeface="Microsoft YaHei"/>
              </a:rPr>
              <a:t>批判中国传</a:t>
            </a:r>
            <a:r>
              <a:rPr sz="2000" kern="0" spc="-130" dirty="0">
                <a:solidFill>
                  <a:srgbClr val="000000">
                    <a:alpha val="100000"/>
                  </a:srgbClr>
                </a:solidFill>
                <a:latin typeface="Microsoft YaHei"/>
                <a:ea typeface="Microsoft YaHei"/>
                <a:cs typeface="Microsoft YaHei"/>
              </a:rPr>
              <a:t>统教育，</a:t>
            </a:r>
            <a:endParaRPr lang="Microsoft YaHei" altLang="Microsoft YaHei" sz="2000" dirty="0"/>
          </a:p>
          <a:p>
            <a:pPr marL="17779" algn="l" rtl="0" eaLnBrk="0">
              <a:lnSpc>
                <a:spcPct val="83000"/>
              </a:lnSpc>
              <a:spcBef>
                <a:spcPts val="1406"/>
              </a:spcBef>
              <a:tabLst/>
            </a:pPr>
            <a:r>
              <a:rPr sz="2000" kern="0" spc="-50" dirty="0">
                <a:solidFill>
                  <a:srgbClr val="000000">
                    <a:alpha val="100000"/>
                  </a:srgbClr>
                </a:solidFill>
                <a:latin typeface="Microsoft YaHei"/>
                <a:ea typeface="Microsoft YaHei"/>
                <a:cs typeface="Microsoft YaHei"/>
              </a:rPr>
              <a:t>反对洋化教育。主张平民教育，</a:t>
            </a:r>
            <a:r>
              <a:rPr sz="2000" kern="0" spc="41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他的乡村活动</a:t>
            </a:r>
            <a:endParaRPr lang="Microsoft YaHei" altLang="Microsoft YaHei" sz="2000" dirty="0"/>
          </a:p>
          <a:p>
            <a:pPr marL="18415" algn="l" rtl="0" eaLnBrk="0">
              <a:lnSpc>
                <a:spcPts val="3603"/>
              </a:lnSpc>
              <a:tabLst/>
            </a:pPr>
            <a:r>
              <a:rPr sz="2000" kern="0" spc="0" dirty="0">
                <a:solidFill>
                  <a:srgbClr val="000000">
                    <a:alpha val="100000"/>
                  </a:srgbClr>
                </a:solidFill>
                <a:latin typeface="Microsoft YaHei"/>
                <a:ea typeface="Microsoft YaHei"/>
                <a:cs typeface="Microsoft YaHei"/>
              </a:rPr>
              <a:t>对当时社会影响很大。他提出了生活教育理论。</a:t>
            </a:r>
            <a:endParaRPr lang="Microsoft YaHei" altLang="Microsoft YaHei" sz="2000" dirty="0"/>
          </a:p>
          <a:p>
            <a:pPr marL="17779" algn="l" rtl="0" eaLnBrk="0">
              <a:lnSpc>
                <a:spcPts val="3829"/>
              </a:lnSpc>
              <a:tabLst/>
            </a:pPr>
            <a:r>
              <a:rPr sz="2000" kern="0" spc="0" dirty="0">
                <a:solidFill>
                  <a:srgbClr val="000000">
                    <a:alpha val="100000"/>
                  </a:srgbClr>
                </a:solidFill>
                <a:latin typeface="Microsoft YaHei"/>
                <a:ea typeface="Microsoft YaHei"/>
                <a:cs typeface="Microsoft YaHei"/>
              </a:rPr>
              <a:t>著作有《中国教育改造》《古庙敲钟录》</a:t>
            </a:r>
            <a:endParaRPr lang="Microsoft YaHei" altLang="Microsoft YaHei" sz="2000" dirty="0"/>
          </a:p>
          <a:p>
            <a:pPr marL="139700" algn="l" rtl="0" eaLnBrk="0">
              <a:lnSpc>
                <a:spcPts val="2587"/>
              </a:lnSpc>
              <a:spcBef>
                <a:spcPts val="1012"/>
              </a:spcBef>
              <a:tabLst/>
            </a:pPr>
            <a:r>
              <a:rPr sz="2000" kern="0" spc="-40" dirty="0">
                <a:solidFill>
                  <a:srgbClr val="000000">
                    <a:alpha val="100000"/>
                  </a:srgbClr>
                </a:solidFill>
                <a:latin typeface="Microsoft YaHei"/>
                <a:ea typeface="Microsoft YaHei"/>
                <a:cs typeface="Microsoft YaHei"/>
              </a:rPr>
              <a:t>《斋夫自由谈》《行知</a:t>
            </a:r>
            <a:r>
              <a:rPr sz="2000" kern="0" spc="-50" dirty="0">
                <a:solidFill>
                  <a:srgbClr val="000000">
                    <a:alpha val="100000"/>
                  </a:srgbClr>
                </a:solidFill>
                <a:latin typeface="Microsoft YaHei"/>
                <a:ea typeface="Microsoft YaHei"/>
                <a:cs typeface="Microsoft YaHei"/>
              </a:rPr>
              <a:t>书信》《行知诗歌集》。</a:t>
            </a:r>
            <a:endParaRPr lang="Microsoft YaHei" altLang="Microsoft YaHei" sz="2000" dirty="0"/>
          </a:p>
          <a:p>
            <a:pPr algn="l" rtl="0" eaLnBrk="0">
              <a:lnSpc>
                <a:spcPct val="191000"/>
              </a:lnSpc>
              <a:tabLst/>
            </a:pPr>
            <a:endParaRPr lang="Arial" altLang="Arial" sz="1000" dirty="0"/>
          </a:p>
          <a:p>
            <a:pPr marL="293370" algn="l" rtl="0" eaLnBrk="0">
              <a:lnSpc>
                <a:spcPct val="96000"/>
              </a:lnSpc>
              <a:spcBef>
                <a:spcPts val="610"/>
              </a:spcBef>
              <a:tabLst/>
            </a:pPr>
            <a:r>
              <a:rPr sz="2700" kern="0" spc="-10" baseline="-5787" dirty="0">
                <a:solidFill>
                  <a:srgbClr val="FFFFFF">
                    <a:alpha val="100000"/>
                  </a:srgbClr>
                </a:solidFill>
                <a:latin typeface="Microsoft YaHei"/>
                <a:ea typeface="Microsoft YaHei"/>
                <a:cs typeface="Microsoft YaHei"/>
              </a:rPr>
              <a:t>二、</a:t>
            </a:r>
            <a:r>
              <a:rPr sz="1700" kern="0" spc="80" dirty="0">
                <a:solidFill>
                  <a:srgbClr val="FFFFFF">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生活教育理论</a:t>
            </a:r>
            <a:endParaRPr lang="Microsoft YaHei" altLang="Microsoft YaHei" sz="2000" dirty="0"/>
          </a:p>
          <a:p>
            <a:pPr marL="37465" algn="l" rtl="0" eaLnBrk="0">
              <a:lnSpc>
                <a:spcPct val="83000"/>
              </a:lnSpc>
              <a:spcBef>
                <a:spcPts val="1474"/>
              </a:spcBef>
              <a:tabLst/>
            </a:pPr>
            <a:r>
              <a:rPr sz="2000" kern="0" spc="-70" dirty="0">
                <a:solidFill>
                  <a:srgbClr val="000000">
                    <a:alpha val="100000"/>
                  </a:srgbClr>
                </a:solidFill>
                <a:latin typeface="Microsoft YaHei"/>
                <a:ea typeface="Microsoft YaHei"/>
                <a:cs typeface="Microsoft YaHei"/>
              </a:rPr>
              <a:t>生活即教育——生活就是教育；  生活决定教育；教育能改造生活。</a:t>
            </a:r>
            <a:endParaRPr lang="Microsoft YaHei" altLang="Microsoft YaHei" sz="2000" dirty="0"/>
          </a:p>
          <a:p>
            <a:pPr marL="37465" algn="l" rtl="0" eaLnBrk="0">
              <a:lnSpc>
                <a:spcPct val="154000"/>
              </a:lnSpc>
              <a:spcBef>
                <a:spcPts val="9"/>
              </a:spcBef>
              <a:tabLst/>
            </a:pPr>
            <a:r>
              <a:rPr sz="2000" kern="0" spc="0" dirty="0">
                <a:solidFill>
                  <a:srgbClr val="000000">
                    <a:alpha val="100000"/>
                  </a:srgbClr>
                </a:solidFill>
                <a:latin typeface="Microsoft YaHei"/>
                <a:ea typeface="Microsoft YaHei"/>
                <a:cs typeface="Microsoft YaHei"/>
              </a:rPr>
              <a:t>社会即学校——大自然、大社会都是学前教育的场所、范围和内容 </a:t>
            </a:r>
            <a:r>
              <a:rPr sz="2000" kern="0" spc="-40" dirty="0">
                <a:solidFill>
                  <a:srgbClr val="000000">
                    <a:alpha val="100000"/>
                  </a:srgbClr>
                </a:solidFill>
                <a:latin typeface="Microsoft YaHei"/>
                <a:ea typeface="Microsoft YaHei"/>
                <a:cs typeface="Microsoft YaHei"/>
              </a:rPr>
              <a:t>教学做合一——教与学都以做为中心，</a:t>
            </a:r>
            <a:r>
              <a:rPr sz="2000" kern="0" spc="45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以行求知，手脑并用</a:t>
            </a:r>
            <a:endParaRPr lang="Microsoft YaHei" altLang="Microsoft YaHei" sz="2000" dirty="0"/>
          </a:p>
        </p:txBody>
      </p:sp>
      <p:pic>
        <p:nvPicPr>
          <p:cNvPr id="2218" name="picture 2218"/>
          <p:cNvPicPr>
            <a:picLocks noChangeAspect="1"/>
          </p:cNvPicPr>
          <p:nvPr/>
        </p:nvPicPr>
        <p:blipFill>
          <a:blip r:embed="rId3"/>
          <a:stretch>
            <a:fillRect/>
          </a:stretch>
        </p:blipFill>
        <p:spPr>
          <a:xfrm rot="21600000">
            <a:off x="7673340" y="1223772"/>
            <a:ext cx="3017519" cy="3352799"/>
          </a:xfrm>
          <a:prstGeom prst="rect">
            <a:avLst/>
          </a:prstGeom>
        </p:spPr>
      </p:pic>
      <p:sp>
        <p:nvSpPr>
          <p:cNvPr id="2220" name="textbox 222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222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88" name="group 288"/>
          <p:cNvGrpSpPr/>
          <p:nvPr/>
        </p:nvGrpSpPr>
        <p:grpSpPr>
          <a:xfrm rot="21600000">
            <a:off x="1584025" y="181482"/>
            <a:ext cx="2561648" cy="199231"/>
            <a:chOff x="0" y="0"/>
            <a:chExt cx="2561648" cy="199231"/>
          </a:xfrm>
        </p:grpSpPr>
        <p:pic>
          <p:nvPicPr>
            <p:cNvPr id="2224" name="picture 2224"/>
            <p:cNvPicPr>
              <a:picLocks noChangeAspect="1"/>
            </p:cNvPicPr>
            <p:nvPr/>
          </p:nvPicPr>
          <p:blipFill>
            <a:blip r:embed="rId4"/>
            <a:stretch>
              <a:fillRect/>
            </a:stretch>
          </p:blipFill>
          <p:spPr>
            <a:xfrm rot="21600000">
              <a:off x="13273" y="11350"/>
              <a:ext cx="2548374" cy="187881"/>
            </a:xfrm>
            <a:prstGeom prst="rect">
              <a:avLst/>
            </a:prstGeom>
          </p:spPr>
        </p:pic>
        <p:sp>
          <p:nvSpPr>
            <p:cNvPr id="2226" name="textbox 2226"/>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22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0" name="picture 2230"/>
          <p:cNvPicPr>
            <a:picLocks noChangeAspect="1"/>
          </p:cNvPicPr>
          <p:nvPr/>
        </p:nvPicPr>
        <p:blipFill>
          <a:blip r:embed="rId2"/>
          <a:stretch>
            <a:fillRect/>
          </a:stretch>
        </p:blipFill>
        <p:spPr>
          <a:xfrm rot="21600000">
            <a:off x="0" y="0"/>
            <a:ext cx="12192000" cy="6858000"/>
          </a:xfrm>
          <a:prstGeom prst="rect">
            <a:avLst/>
          </a:prstGeom>
        </p:spPr>
      </p:pic>
      <p:sp>
        <p:nvSpPr>
          <p:cNvPr id="223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234" name="path"/>
          <p:cNvSpPr/>
          <p:nvPr/>
        </p:nvSpPr>
        <p:spPr>
          <a:xfrm>
            <a:off x="1537709" y="4276344"/>
            <a:ext cx="931164" cy="470916"/>
          </a:xfrm>
          <a:custGeom>
            <a:avLst/>
            <a:gdLst/>
            <a:ahLst/>
            <a:cxnLst/>
            <a:rect l="0" t="0" r="0" b="0"/>
            <a:pathLst>
              <a:path w="1466" h="741">
                <a:moveTo>
                  <a:pt x="3" y="0"/>
                </a:moveTo>
                <a:lnTo>
                  <a:pt x="211" y="373"/>
                </a:lnTo>
                <a:lnTo>
                  <a:pt x="0" y="741"/>
                </a:lnTo>
                <a:lnTo>
                  <a:pt x="1259" y="741"/>
                </a:lnTo>
                <a:lnTo>
                  <a:pt x="1466" y="376"/>
                </a:lnTo>
                <a:lnTo>
                  <a:pt x="1267"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236" name="path"/>
          <p:cNvSpPr/>
          <p:nvPr/>
        </p:nvSpPr>
        <p:spPr>
          <a:xfrm>
            <a:off x="1458465" y="1114044"/>
            <a:ext cx="932688" cy="470915"/>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238" name="textbox 2238"/>
          <p:cNvSpPr/>
          <p:nvPr/>
        </p:nvSpPr>
        <p:spPr>
          <a:xfrm>
            <a:off x="1554713" y="550045"/>
            <a:ext cx="7435215" cy="5220334"/>
          </a:xfrm>
          <a:prstGeom prst="rect">
            <a:avLst/>
          </a:prstGeom>
        </p:spPr>
        <p:txBody>
          <a:bodyPr vert="horz" wrap="square" lIns="0" tIns="0" rIns="0" bIns="0"/>
          <a:lstStyle/>
          <a:p>
            <a:pPr algn="l" rtl="0" eaLnBrk="0">
              <a:lnSpc>
                <a:spcPct val="87417"/>
              </a:lnSpc>
              <a:tabLst/>
            </a:pPr>
            <a:endParaRPr lang="Arial" altLang="Arial" sz="100" dirty="0"/>
          </a:p>
          <a:p>
            <a:pPr marL="36194" algn="l" rtl="0" eaLnBrk="0">
              <a:lnSpc>
                <a:spcPct val="91000"/>
              </a:lnSpc>
              <a:tabLst/>
            </a:pPr>
            <a:r>
              <a:rPr sz="2400" b="1" kern="0" spc="-20" dirty="0">
                <a:solidFill>
                  <a:srgbClr val="7F7F7F">
                    <a:alpha val="100000"/>
                  </a:srgbClr>
                </a:solidFill>
                <a:latin typeface="Microsoft YaHei"/>
                <a:ea typeface="Microsoft YaHei"/>
                <a:cs typeface="Microsoft YaHei"/>
              </a:rPr>
              <a:t>陶行知的学前教育思想</a:t>
            </a:r>
            <a:endParaRPr lang="Microsoft YaHei" altLang="Microsoft YaHei" sz="2400" dirty="0"/>
          </a:p>
          <a:p>
            <a:pPr algn="l" rtl="0" eaLnBrk="0">
              <a:lnSpc>
                <a:spcPct val="142000"/>
              </a:lnSpc>
              <a:tabLst/>
            </a:pPr>
            <a:endParaRPr lang="Arial" altLang="Arial" sz="1000" dirty="0"/>
          </a:p>
          <a:p>
            <a:pPr marL="144779" algn="l" rtl="0" eaLnBrk="0">
              <a:lnSpc>
                <a:spcPct val="96000"/>
              </a:lnSpc>
              <a:spcBef>
                <a:spcPts val="610"/>
              </a:spcBef>
              <a:tabLst/>
            </a:pPr>
            <a:r>
              <a:rPr sz="2700" kern="0" spc="-10" baseline="-5787" dirty="0">
                <a:solidFill>
                  <a:srgbClr val="FFFFFF">
                    <a:alpha val="100000"/>
                  </a:srgbClr>
                </a:solidFill>
                <a:latin typeface="Microsoft YaHei"/>
                <a:ea typeface="Microsoft YaHei"/>
                <a:cs typeface="Microsoft YaHei"/>
              </a:rPr>
              <a:t>三、</a:t>
            </a:r>
            <a:r>
              <a:rPr sz="1700" kern="0" spc="80" dirty="0">
                <a:solidFill>
                  <a:srgbClr val="FFFFFF">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幼稚教育思想</a:t>
            </a:r>
            <a:endParaRPr lang="Microsoft YaHei" altLang="Microsoft YaHei" sz="2000" dirty="0"/>
          </a:p>
          <a:p>
            <a:pPr algn="l" rtl="0" eaLnBrk="0">
              <a:lnSpc>
                <a:spcPct val="190000"/>
              </a:lnSpc>
              <a:tabLst/>
            </a:pPr>
            <a:endParaRPr lang="Arial" altLang="Arial" sz="1000" dirty="0"/>
          </a:p>
          <a:p>
            <a:pPr marL="16509" algn="l" rtl="0" eaLnBrk="0">
              <a:lnSpc>
                <a:spcPct val="91000"/>
              </a:lnSpc>
              <a:spcBef>
                <a:spcPts val="600"/>
              </a:spcBef>
              <a:tabLst/>
            </a:pPr>
            <a:r>
              <a:rPr sz="2000" kern="0" spc="0" dirty="0">
                <a:solidFill>
                  <a:srgbClr val="000000">
                    <a:alpha val="100000"/>
                  </a:srgbClr>
                </a:solidFill>
                <a:latin typeface="Microsoft YaHei"/>
                <a:ea typeface="Microsoft YaHei"/>
                <a:cs typeface="Microsoft YaHei"/>
              </a:rPr>
              <a:t>立志创办平民教育——积极普及幼</a:t>
            </a:r>
            <a:r>
              <a:rPr sz="2000" kern="0" spc="-10" dirty="0">
                <a:solidFill>
                  <a:srgbClr val="000000">
                    <a:alpha val="100000"/>
                  </a:srgbClr>
                </a:solidFill>
                <a:latin typeface="Microsoft YaHei"/>
                <a:ea typeface="Microsoft YaHei"/>
                <a:cs typeface="Microsoft YaHei"/>
              </a:rPr>
              <a:t>稚教育</a:t>
            </a:r>
            <a:endParaRPr lang="Microsoft YaHei" altLang="Microsoft YaHei" sz="2000" dirty="0"/>
          </a:p>
          <a:p>
            <a:pPr marL="12700"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提倡“科学下嫁”——关注儿童的科学启蒙教育</a:t>
            </a:r>
            <a:endParaRPr lang="Microsoft YaHei" altLang="Microsoft YaHei" sz="2000" dirty="0"/>
          </a:p>
          <a:p>
            <a:pPr marL="12700" algn="l" rtl="0" eaLnBrk="0">
              <a:lnSpc>
                <a:spcPct val="91000"/>
              </a:lnSpc>
              <a:spcBef>
                <a:spcPts val="1416"/>
              </a:spcBef>
              <a:tabLst/>
            </a:pPr>
            <a:r>
              <a:rPr sz="2000" kern="0" spc="0" dirty="0">
                <a:solidFill>
                  <a:srgbClr val="000000">
                    <a:alpha val="100000"/>
                  </a:srgbClr>
                </a:solidFill>
                <a:latin typeface="Microsoft YaHei"/>
                <a:ea typeface="Microsoft YaHei"/>
                <a:cs typeface="Microsoft YaHei"/>
              </a:rPr>
              <a:t>儿童教育方法——懂得儿童，从小教起，解放儿童手、脑、眼等</a:t>
            </a:r>
            <a:endParaRPr lang="Microsoft YaHei" altLang="Microsoft YaHei" sz="2000" dirty="0"/>
          </a:p>
          <a:p>
            <a:pPr algn="r" rtl="0" eaLnBrk="0">
              <a:lnSpc>
                <a:spcPct val="83000"/>
              </a:lnSpc>
              <a:spcBef>
                <a:spcPts val="1410"/>
              </a:spcBef>
              <a:tabLst/>
            </a:pPr>
            <a:r>
              <a:rPr sz="2000" kern="0" spc="-40" dirty="0">
                <a:solidFill>
                  <a:srgbClr val="000000">
                    <a:alpha val="100000"/>
                  </a:srgbClr>
                </a:solidFill>
                <a:latin typeface="Microsoft YaHei"/>
                <a:ea typeface="Microsoft YaHei"/>
                <a:cs typeface="Microsoft YaHei"/>
              </a:rPr>
              <a:t>“小先生制”——用小先生把知识输送到不能入</a:t>
            </a:r>
            <a:r>
              <a:rPr sz="2000" kern="0" spc="-50" dirty="0">
                <a:solidFill>
                  <a:srgbClr val="000000">
                    <a:alpha val="100000"/>
                  </a:srgbClr>
                </a:solidFill>
                <a:latin typeface="Microsoft YaHei"/>
                <a:ea typeface="Microsoft YaHei"/>
                <a:cs typeface="Microsoft YaHei"/>
              </a:rPr>
              <a:t>学校的穷孩子、穷</a:t>
            </a:r>
            <a:endParaRPr lang="Microsoft YaHei" altLang="Microsoft YaHei" sz="2000" dirty="0"/>
          </a:p>
          <a:p>
            <a:pPr marL="13334" algn="l" rtl="0" eaLnBrk="0">
              <a:lnSpc>
                <a:spcPts val="3587"/>
              </a:lnSpc>
              <a:tabLst/>
            </a:pPr>
            <a:r>
              <a:rPr sz="2000" kern="0" spc="-10" dirty="0">
                <a:solidFill>
                  <a:srgbClr val="000000">
                    <a:alpha val="100000"/>
                  </a:srgbClr>
                </a:solidFill>
                <a:latin typeface="Microsoft YaHei"/>
                <a:ea typeface="Microsoft YaHei"/>
                <a:cs typeface="Microsoft YaHei"/>
              </a:rPr>
              <a:t>人的队伍里去。</a:t>
            </a:r>
            <a:endParaRPr lang="Microsoft YaHei" altLang="Microsoft YaHei" sz="2000" dirty="0"/>
          </a:p>
          <a:p>
            <a:pPr algn="l" rtl="0" eaLnBrk="0">
              <a:lnSpc>
                <a:spcPct val="114000"/>
              </a:lnSpc>
              <a:tabLst/>
            </a:pPr>
            <a:endParaRPr lang="Arial" altLang="Arial" sz="1000" dirty="0"/>
          </a:p>
          <a:p>
            <a:pPr algn="l" rtl="0" eaLnBrk="0">
              <a:lnSpc>
                <a:spcPct val="114000"/>
              </a:lnSpc>
              <a:tabLst/>
            </a:pPr>
            <a:endParaRPr lang="Arial" altLang="Arial" sz="1000" dirty="0"/>
          </a:p>
          <a:p>
            <a:pPr marL="237490" algn="l" rtl="0" eaLnBrk="0">
              <a:lnSpc>
                <a:spcPct val="96000"/>
              </a:lnSpc>
              <a:spcBef>
                <a:spcPts val="608"/>
              </a:spcBef>
              <a:tabLst/>
            </a:pPr>
            <a:r>
              <a:rPr sz="2700" kern="0" spc="-10" baseline="-5787" dirty="0">
                <a:solidFill>
                  <a:srgbClr val="FFFFFF">
                    <a:alpha val="100000"/>
                  </a:srgbClr>
                </a:solidFill>
                <a:latin typeface="Microsoft YaHei"/>
                <a:ea typeface="Microsoft YaHei"/>
                <a:cs typeface="Microsoft YaHei"/>
              </a:rPr>
              <a:t>四、</a:t>
            </a:r>
            <a:r>
              <a:rPr sz="1700" kern="0" spc="70" dirty="0">
                <a:solidFill>
                  <a:srgbClr val="FFFFFF">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创造教育思想——六大解放</a:t>
            </a:r>
            <a:endParaRPr lang="Microsoft YaHei" altLang="Microsoft YaHei" sz="2000" dirty="0"/>
          </a:p>
          <a:p>
            <a:pPr algn="l" rtl="0" eaLnBrk="0">
              <a:lnSpc>
                <a:spcPct val="107000"/>
              </a:lnSpc>
              <a:tabLst/>
            </a:pPr>
            <a:endParaRPr lang="Arial" altLang="Arial" sz="1000" dirty="0"/>
          </a:p>
          <a:p>
            <a:pPr algn="l" rtl="0" eaLnBrk="0">
              <a:lnSpc>
                <a:spcPct val="107000"/>
              </a:lnSpc>
              <a:tabLst/>
            </a:pPr>
            <a:endParaRPr lang="Arial" altLang="Arial" sz="1000" dirty="0"/>
          </a:p>
          <a:p>
            <a:pPr marL="12700" algn="l" rtl="0" eaLnBrk="0">
              <a:lnSpc>
                <a:spcPct val="83000"/>
              </a:lnSpc>
              <a:spcBef>
                <a:spcPts val="605"/>
              </a:spcBef>
              <a:tabLst/>
            </a:pPr>
            <a:r>
              <a:rPr sz="2000" kern="0" spc="0" dirty="0">
                <a:solidFill>
                  <a:srgbClr val="000000">
                    <a:alpha val="100000"/>
                  </a:srgbClr>
                </a:solidFill>
                <a:latin typeface="Microsoft YaHei"/>
                <a:ea typeface="Microsoft YaHei"/>
                <a:cs typeface="Microsoft YaHei"/>
              </a:rPr>
              <a:t>解放儿童的头脑；解放儿童的双手；解放儿童的眼睛；</a:t>
            </a:r>
            <a:endParaRPr lang="Microsoft YaHei" altLang="Microsoft YaHei" sz="2000" dirty="0"/>
          </a:p>
          <a:p>
            <a:pPr marL="12700" algn="l" rtl="0" eaLnBrk="0">
              <a:lnSpc>
                <a:spcPts val="3599"/>
              </a:lnSpc>
              <a:tabLst/>
            </a:pPr>
            <a:r>
              <a:rPr sz="2000" kern="0" spc="0" dirty="0">
                <a:solidFill>
                  <a:srgbClr val="000000">
                    <a:alpha val="100000"/>
                  </a:srgbClr>
                </a:solidFill>
                <a:latin typeface="Microsoft YaHei"/>
                <a:ea typeface="Microsoft YaHei"/>
                <a:cs typeface="Microsoft YaHei"/>
              </a:rPr>
              <a:t>解放儿童的嘴巴；解放儿童的空间；解放儿童的时间</a:t>
            </a:r>
            <a:endParaRPr lang="Microsoft YaHei" altLang="Microsoft YaHei" sz="2000" dirty="0"/>
          </a:p>
        </p:txBody>
      </p:sp>
      <p:sp>
        <p:nvSpPr>
          <p:cNvPr id="2240" name="textbox 224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224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90" name="group 290"/>
          <p:cNvGrpSpPr/>
          <p:nvPr/>
        </p:nvGrpSpPr>
        <p:grpSpPr>
          <a:xfrm rot="21600000">
            <a:off x="1584025" y="181482"/>
            <a:ext cx="2561648" cy="199231"/>
            <a:chOff x="0" y="0"/>
            <a:chExt cx="2561648" cy="199231"/>
          </a:xfrm>
        </p:grpSpPr>
        <p:pic>
          <p:nvPicPr>
            <p:cNvPr id="2244" name="picture 2244"/>
            <p:cNvPicPr>
              <a:picLocks noChangeAspect="1"/>
            </p:cNvPicPr>
            <p:nvPr/>
          </p:nvPicPr>
          <p:blipFill>
            <a:blip r:embed="rId3"/>
            <a:stretch>
              <a:fillRect/>
            </a:stretch>
          </p:blipFill>
          <p:spPr>
            <a:xfrm rot="21600000">
              <a:off x="13273" y="11350"/>
              <a:ext cx="2548374" cy="187881"/>
            </a:xfrm>
            <a:prstGeom prst="rect">
              <a:avLst/>
            </a:prstGeom>
          </p:spPr>
        </p:pic>
        <p:sp>
          <p:nvSpPr>
            <p:cNvPr id="2246" name="textbox 2246"/>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24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0" name="picture 2250"/>
          <p:cNvPicPr>
            <a:picLocks noChangeAspect="1"/>
          </p:cNvPicPr>
          <p:nvPr/>
        </p:nvPicPr>
        <p:blipFill>
          <a:blip r:embed="rId2"/>
          <a:stretch>
            <a:fillRect/>
          </a:stretch>
        </p:blipFill>
        <p:spPr>
          <a:xfrm rot="21600000">
            <a:off x="0" y="0"/>
            <a:ext cx="12192000" cy="6858000"/>
          </a:xfrm>
          <a:prstGeom prst="rect">
            <a:avLst/>
          </a:prstGeom>
        </p:spPr>
      </p:pic>
      <p:sp>
        <p:nvSpPr>
          <p:cNvPr id="225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254" name="path"/>
          <p:cNvSpPr/>
          <p:nvPr/>
        </p:nvSpPr>
        <p:spPr>
          <a:xfrm>
            <a:off x="1458465" y="1114044"/>
            <a:ext cx="932688" cy="470915"/>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256" name="textbox 2256"/>
          <p:cNvSpPr/>
          <p:nvPr/>
        </p:nvSpPr>
        <p:spPr>
          <a:xfrm>
            <a:off x="1539840" y="550045"/>
            <a:ext cx="8003540" cy="4331334"/>
          </a:xfrm>
          <a:prstGeom prst="rect">
            <a:avLst/>
          </a:prstGeom>
        </p:spPr>
        <p:txBody>
          <a:bodyPr vert="horz" wrap="square" lIns="0" tIns="0" rIns="0" bIns="0"/>
          <a:lstStyle/>
          <a:p>
            <a:pPr algn="l" rtl="0" eaLnBrk="0">
              <a:lnSpc>
                <a:spcPct val="87417"/>
              </a:lnSpc>
              <a:tabLst/>
            </a:pPr>
            <a:endParaRPr lang="Arial" altLang="Arial" sz="100" dirty="0"/>
          </a:p>
          <a:p>
            <a:pPr marL="50800" algn="l" rtl="0" eaLnBrk="0">
              <a:lnSpc>
                <a:spcPct val="91000"/>
              </a:lnSpc>
              <a:tabLst/>
            </a:pPr>
            <a:r>
              <a:rPr sz="2400" b="1" kern="0" spc="-20" dirty="0">
                <a:solidFill>
                  <a:srgbClr val="7F7F7F">
                    <a:alpha val="100000"/>
                  </a:srgbClr>
                </a:solidFill>
                <a:latin typeface="Microsoft YaHei"/>
                <a:ea typeface="Microsoft YaHei"/>
                <a:cs typeface="Microsoft YaHei"/>
              </a:rPr>
              <a:t>陶行知的学前教育思想</a:t>
            </a:r>
            <a:endParaRPr lang="Microsoft YaHei" altLang="Microsoft YaHei" sz="2400" dirty="0"/>
          </a:p>
          <a:p>
            <a:pPr algn="l" rtl="0" eaLnBrk="0">
              <a:lnSpc>
                <a:spcPct val="142000"/>
              </a:lnSpc>
              <a:tabLst/>
            </a:pPr>
            <a:endParaRPr lang="Arial" altLang="Arial" sz="1000" dirty="0"/>
          </a:p>
          <a:p>
            <a:pPr marL="157479" algn="l" rtl="0" eaLnBrk="0">
              <a:lnSpc>
                <a:spcPct val="96000"/>
              </a:lnSpc>
              <a:spcBef>
                <a:spcPts val="610"/>
              </a:spcBef>
              <a:tabLst/>
            </a:pPr>
            <a:r>
              <a:rPr sz="2700" kern="0" spc="0" baseline="-5787" dirty="0">
                <a:solidFill>
                  <a:srgbClr val="FFFFFF">
                    <a:alpha val="100000"/>
                  </a:srgbClr>
                </a:solidFill>
                <a:latin typeface="Microsoft YaHei"/>
                <a:ea typeface="Microsoft YaHei"/>
                <a:cs typeface="Microsoft YaHei"/>
              </a:rPr>
              <a:t>五、</a:t>
            </a:r>
            <a:r>
              <a:rPr sz="1700" kern="0" spc="70" dirty="0">
                <a:solidFill>
                  <a:srgbClr val="FFFFFF">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幼儿师范教育理论——“艺友</a:t>
            </a:r>
            <a:r>
              <a:rPr sz="2000" kern="0" spc="-10" dirty="0">
                <a:solidFill>
                  <a:srgbClr val="44546A">
                    <a:alpha val="100000"/>
                  </a:srgbClr>
                </a:solidFill>
                <a:latin typeface="Microsoft YaHei"/>
                <a:ea typeface="Microsoft YaHei"/>
                <a:cs typeface="Microsoft YaHei"/>
              </a:rPr>
              <a:t>制”</a:t>
            </a:r>
            <a:endParaRPr lang="Microsoft YaHei" altLang="Microsoft YaHei" sz="2000" dirty="0"/>
          </a:p>
          <a:p>
            <a:pPr algn="l" rtl="0" eaLnBrk="0">
              <a:lnSpc>
                <a:spcPct val="175000"/>
              </a:lnSpc>
              <a:tabLst/>
            </a:pPr>
            <a:endParaRPr lang="Arial" altLang="Arial" sz="1000" dirty="0"/>
          </a:p>
          <a:p>
            <a:pPr marL="15875" algn="l" rtl="0" eaLnBrk="0">
              <a:lnSpc>
                <a:spcPts val="2587"/>
              </a:lnSpc>
              <a:spcBef>
                <a:spcPts val="609"/>
              </a:spcBef>
              <a:tabLst/>
            </a:pPr>
            <a:r>
              <a:rPr sz="2000" kern="0" spc="-30" dirty="0">
                <a:solidFill>
                  <a:srgbClr val="000000">
                    <a:alpha val="100000"/>
                  </a:srgbClr>
                </a:solidFill>
                <a:latin typeface="Microsoft YaHei"/>
                <a:ea typeface="Microsoft YaHei"/>
                <a:cs typeface="Microsoft YaHei"/>
              </a:rPr>
              <a:t>学生(艺友)在幼稚园（而非师范学校) 中通过学习成长为一名教师。</a:t>
            </a:r>
            <a:endParaRPr lang="Microsoft YaHei" altLang="Microsoft YaHei" sz="2000" dirty="0"/>
          </a:p>
          <a:p>
            <a:pPr marL="170814" algn="l" rtl="0" eaLnBrk="0">
              <a:lnSpc>
                <a:spcPts val="3366"/>
              </a:lnSpc>
              <a:tabLst/>
            </a:pPr>
            <a:r>
              <a:rPr sz="2000" kern="0" spc="-80" dirty="0">
                <a:solidFill>
                  <a:srgbClr val="000000">
                    <a:alpha val="100000"/>
                  </a:srgbClr>
                </a:solidFill>
                <a:latin typeface="Microsoft YaHei"/>
                <a:ea typeface="Microsoft YaHei"/>
                <a:cs typeface="Microsoft YaHei"/>
              </a:rPr>
              <a:t>“艺友制”培养幼儿教师</a:t>
            </a:r>
            <a:r>
              <a:rPr sz="2000" kern="0" spc="-90" dirty="0">
                <a:solidFill>
                  <a:srgbClr val="000000">
                    <a:alpha val="100000"/>
                  </a:srgbClr>
                </a:solidFill>
                <a:latin typeface="Microsoft YaHei"/>
                <a:ea typeface="Microsoft YaHei"/>
                <a:cs typeface="Microsoft YaHei"/>
              </a:rPr>
              <a:t>的步骤：</a:t>
            </a:r>
            <a:endParaRPr lang="Microsoft YaHei" altLang="Microsoft YaHei" sz="2000" dirty="0"/>
          </a:p>
          <a:p>
            <a:pPr marL="36830" algn="l" rtl="0" eaLnBrk="0">
              <a:lnSpc>
                <a:spcPct val="91000"/>
              </a:lnSpc>
              <a:spcBef>
                <a:spcPts val="1615"/>
              </a:spcBef>
              <a:tabLst/>
            </a:pPr>
            <a:r>
              <a:rPr sz="2000" kern="0" spc="-10" dirty="0">
                <a:solidFill>
                  <a:srgbClr val="000000">
                    <a:alpha val="100000"/>
                  </a:srgbClr>
                </a:solidFill>
                <a:latin typeface="Microsoft YaHei"/>
                <a:ea typeface="Microsoft YaHei"/>
                <a:cs typeface="Microsoft YaHei"/>
              </a:rPr>
              <a:t>1、安排艺友实际参加幼稚生的各种活动。</a:t>
            </a:r>
            <a:endParaRPr lang="Microsoft YaHei" altLang="Microsoft YaHei" sz="2000" dirty="0"/>
          </a:p>
          <a:p>
            <a:pPr marL="25400" algn="l" rtl="0" eaLnBrk="0">
              <a:lnSpc>
                <a:spcPct val="91000"/>
              </a:lnSpc>
              <a:spcBef>
                <a:spcPts val="1415"/>
              </a:spcBef>
              <a:tabLst/>
            </a:pPr>
            <a:r>
              <a:rPr sz="2000" kern="0" spc="-10" dirty="0">
                <a:solidFill>
                  <a:srgbClr val="000000">
                    <a:alpha val="100000"/>
                  </a:srgbClr>
                </a:solidFill>
                <a:latin typeface="Microsoft YaHei"/>
                <a:ea typeface="Microsoft YaHei"/>
                <a:cs typeface="Microsoft YaHei"/>
              </a:rPr>
              <a:t>2、教给艺友一些具体方法。</a:t>
            </a:r>
            <a:endParaRPr lang="Microsoft YaHei" altLang="Microsoft YaHei" sz="2000" dirty="0"/>
          </a:p>
          <a:p>
            <a:pPr marL="27940" algn="l" rtl="0" eaLnBrk="0">
              <a:lnSpc>
                <a:spcPct val="91000"/>
              </a:lnSpc>
              <a:spcBef>
                <a:spcPts val="1416"/>
              </a:spcBef>
              <a:tabLst/>
            </a:pPr>
            <a:r>
              <a:rPr sz="2000" kern="0" spc="-40" dirty="0">
                <a:solidFill>
                  <a:srgbClr val="000000">
                    <a:alpha val="100000"/>
                  </a:srgbClr>
                </a:solidFill>
                <a:latin typeface="Microsoft YaHei"/>
                <a:ea typeface="Microsoft YaHei"/>
                <a:cs typeface="Microsoft YaHei"/>
              </a:rPr>
              <a:t>3、一方面做各种基本技能训练，</a:t>
            </a:r>
            <a:r>
              <a:rPr sz="2000" kern="0" spc="42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另一方面在幼稚园实地操作。</a:t>
            </a:r>
            <a:endParaRPr lang="Microsoft YaHei" altLang="Microsoft YaHei" sz="2000" dirty="0"/>
          </a:p>
          <a:p>
            <a:pPr marL="12700" algn="l" rtl="0" eaLnBrk="0">
              <a:lnSpc>
                <a:spcPct val="83000"/>
              </a:lnSpc>
              <a:spcBef>
                <a:spcPts val="1408"/>
              </a:spcBef>
              <a:tabLst/>
            </a:pPr>
            <a:r>
              <a:rPr sz="2000" kern="0" spc="-20" dirty="0">
                <a:solidFill>
                  <a:srgbClr val="000000">
                    <a:alpha val="100000"/>
                  </a:srgbClr>
                </a:solidFill>
                <a:latin typeface="Microsoft YaHei"/>
                <a:ea typeface="Microsoft YaHei"/>
                <a:cs typeface="Microsoft YaHei"/>
              </a:rPr>
              <a:t>4、两个艺友一组，在导师的指导下，独立承担整个幼稚园工作</a:t>
            </a:r>
            <a:r>
              <a:rPr sz="2000" kern="0" spc="-30" dirty="0">
                <a:solidFill>
                  <a:srgbClr val="000000">
                    <a:alpha val="100000"/>
                  </a:srgbClr>
                </a:solidFill>
                <a:latin typeface="Microsoft YaHei"/>
                <a:ea typeface="Microsoft YaHei"/>
                <a:cs typeface="Microsoft YaHei"/>
              </a:rPr>
              <a:t>三个月。</a:t>
            </a:r>
            <a:endParaRPr lang="Microsoft YaHei" altLang="Microsoft YaHei" sz="2000" dirty="0"/>
          </a:p>
          <a:p>
            <a:pPr marL="13970" algn="l" rtl="0" eaLnBrk="0">
              <a:lnSpc>
                <a:spcPts val="3599"/>
              </a:lnSpc>
              <a:tabLst/>
            </a:pPr>
            <a:r>
              <a:rPr sz="2000" kern="0" spc="0" dirty="0">
                <a:solidFill>
                  <a:srgbClr val="000000">
                    <a:alpha val="100000"/>
                  </a:srgbClr>
                </a:solidFill>
                <a:latin typeface="Microsoft YaHei"/>
                <a:ea typeface="Microsoft YaHei"/>
                <a:cs typeface="Microsoft YaHei"/>
              </a:rPr>
              <a:t>思考：“艺友制”培养幼儿教师有什么优缺点？</a:t>
            </a:r>
            <a:endParaRPr lang="Microsoft YaHei" altLang="Microsoft YaHei" sz="2000" dirty="0"/>
          </a:p>
        </p:txBody>
      </p:sp>
      <p:sp>
        <p:nvSpPr>
          <p:cNvPr id="2258" name="textbox 225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226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92" name="group 292"/>
          <p:cNvGrpSpPr/>
          <p:nvPr/>
        </p:nvGrpSpPr>
        <p:grpSpPr>
          <a:xfrm rot="21600000">
            <a:off x="1584025" y="181482"/>
            <a:ext cx="2561648" cy="199231"/>
            <a:chOff x="0" y="0"/>
            <a:chExt cx="2561648" cy="199231"/>
          </a:xfrm>
        </p:grpSpPr>
        <p:pic>
          <p:nvPicPr>
            <p:cNvPr id="2262" name="picture 2262"/>
            <p:cNvPicPr>
              <a:picLocks noChangeAspect="1"/>
            </p:cNvPicPr>
            <p:nvPr/>
          </p:nvPicPr>
          <p:blipFill>
            <a:blip r:embed="rId3"/>
            <a:stretch>
              <a:fillRect/>
            </a:stretch>
          </p:blipFill>
          <p:spPr>
            <a:xfrm rot="21600000">
              <a:off x="13273" y="11350"/>
              <a:ext cx="2548374" cy="187881"/>
            </a:xfrm>
            <a:prstGeom prst="rect">
              <a:avLst/>
            </a:prstGeom>
          </p:spPr>
        </p:pic>
        <p:sp>
          <p:nvSpPr>
            <p:cNvPr id="2264" name="textbox 2264"/>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26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 name="picture 198"/>
          <p:cNvPicPr>
            <a:picLocks noChangeAspect="1"/>
          </p:cNvPicPr>
          <p:nvPr/>
        </p:nvPicPr>
        <p:blipFill>
          <a:blip r:embed="rId2"/>
          <a:stretch>
            <a:fillRect/>
          </a:stretch>
        </p:blipFill>
        <p:spPr>
          <a:xfrm rot="21600000">
            <a:off x="0" y="0"/>
            <a:ext cx="12192000" cy="6858000"/>
          </a:xfrm>
          <a:prstGeom prst="rect">
            <a:avLst/>
          </a:prstGeom>
        </p:spPr>
      </p:pic>
      <p:sp>
        <p:nvSpPr>
          <p:cNvPr id="20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graphicFrame>
        <p:nvGraphicFramePr>
          <p:cNvPr id="202" name="table 202"/>
          <p:cNvGraphicFramePr>
            <a:graphicFrameLocks noGrp="1"/>
          </p:cNvGraphicFramePr>
          <p:nvPr/>
        </p:nvGraphicFramePr>
        <p:xfrm>
          <a:off x="1445005" y="1964696"/>
          <a:ext cx="9808844" cy="2247264"/>
        </p:xfrm>
        <a:graphic>
          <a:graphicData uri="http://schemas.openxmlformats.org/drawingml/2006/table">
            <a:tbl>
              <a:tblPr>
                <a:solidFill>
                  <a:srgbClr val="00B075"/>
                </a:solidFill>
              </a:tblPr>
              <a:tblGrid>
                <a:gridCol w="9808844"/>
              </a:tblGrid>
              <a:tr h="739775">
                <a:tc>
                  <a:txBody>
                    <a:bodyPr/>
                    <a:lstStyle/>
                    <a:p>
                      <a:pPr algn="l" rtl="0" eaLnBrk="0">
                        <a:lnSpc>
                          <a:spcPct val="133000"/>
                        </a:lnSpc>
                        <a:tabLst/>
                      </a:pPr>
                      <a:endParaRPr lang="Arial" altLang="Arial" sz="1000" dirty="0"/>
                    </a:p>
                    <a:p>
                      <a:pPr marL="278129" algn="l" rtl="0" eaLnBrk="0">
                        <a:lnSpc>
                          <a:spcPct val="94000"/>
                        </a:lnSpc>
                        <a:spcBef>
                          <a:spcPts val="5"/>
                        </a:spcBef>
                        <a:tabLst/>
                      </a:pPr>
                      <a:r>
                        <a:rPr sz="2300" kern="0" spc="-190" dirty="0">
                          <a:solidFill>
                            <a:srgbClr val="FFFFFF">
                              <a:alpha val="100000"/>
                            </a:srgbClr>
                          </a:solidFill>
                          <a:latin typeface="Microsoft YaHei"/>
                          <a:ea typeface="Microsoft YaHei"/>
                          <a:cs typeface="Microsoft YaHei"/>
                        </a:rPr>
                        <a:t>1、科学：</a:t>
                      </a:r>
                      <a:endParaRPr lang="Microsoft YaHei" altLang="Microsoft YaHei" sz="23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r h="1507489">
                <a:tc>
                  <a:txBody>
                    <a:bodyPr/>
                    <a:lstStyle/>
                    <a:p>
                      <a:pPr algn="l" rtl="0" eaLnBrk="0">
                        <a:lnSpc>
                          <a:spcPct val="107000"/>
                        </a:lnSpc>
                        <a:tabLst/>
                      </a:pPr>
                      <a:endParaRPr lang="Arial" altLang="Arial" sz="1000" dirty="0"/>
                    </a:p>
                    <a:p>
                      <a:pPr marL="224154" algn="l" rtl="0" eaLnBrk="0">
                        <a:lnSpc>
                          <a:spcPct val="86000"/>
                        </a:lnSpc>
                        <a:spcBef>
                          <a:spcPts val="2"/>
                        </a:spcBef>
                        <a:tabLst/>
                      </a:pPr>
                      <a:r>
                        <a:rPr sz="1800" kern="0" spc="20" dirty="0">
                          <a:solidFill>
                            <a:srgbClr val="FFFFFF">
                              <a:alpha val="100000"/>
                            </a:srgbClr>
                          </a:solidFill>
                          <a:latin typeface="Microsoft YaHei"/>
                          <a:ea typeface="Microsoft YaHei"/>
                          <a:cs typeface="Microsoft YaHei"/>
                        </a:rPr>
                        <a:t>讲究优生优育。注意精神</a:t>
                      </a:r>
                      <a:r>
                        <a:rPr sz="1800" kern="0" spc="10" dirty="0">
                          <a:solidFill>
                            <a:srgbClr val="FFFFFF">
                              <a:alpha val="100000"/>
                            </a:srgbClr>
                          </a:solidFill>
                          <a:latin typeface="Microsoft YaHei"/>
                          <a:ea typeface="Microsoft YaHei"/>
                          <a:cs typeface="Microsoft YaHei"/>
                        </a:rPr>
                        <a:t>因素影响和陶冶（心情平和）；重视饮食影响和调摄（营养、</a:t>
                      </a:r>
                      <a:endParaRPr lang="Microsoft YaHei" altLang="Microsoft YaHei" sz="1800" dirty="0"/>
                    </a:p>
                    <a:p>
                      <a:pPr marL="240665" indent="-13970" algn="l" rtl="0" eaLnBrk="0">
                        <a:lnSpc>
                          <a:spcPct val="156000"/>
                        </a:lnSpc>
                        <a:spcBef>
                          <a:spcPts val="15"/>
                        </a:spcBef>
                        <a:tabLst/>
                      </a:pPr>
                      <a:r>
                        <a:rPr sz="1800" kern="0" spc="-10" dirty="0">
                          <a:solidFill>
                            <a:srgbClr val="FFFFFF">
                              <a:alpha val="100000"/>
                            </a:srgbClr>
                          </a:solidFill>
                          <a:latin typeface="Microsoft YaHei"/>
                          <a:ea typeface="Microsoft YaHei"/>
                          <a:cs typeface="Microsoft YaHei"/>
                        </a:rPr>
                        <a:t>戒酒、忌食</a:t>
                      </a:r>
                      <a:r>
                        <a:rPr sz="1800" kern="0" spc="-150" dirty="0">
                          <a:solidFill>
                            <a:srgbClr val="FFFFFF">
                              <a:alpha val="100000"/>
                            </a:srgbClr>
                          </a:solidFill>
                          <a:latin typeface="Microsoft YaHei"/>
                          <a:ea typeface="Microsoft YaHei"/>
                          <a:cs typeface="Microsoft YaHei"/>
                        </a:rPr>
                        <a:t>）；</a:t>
                      </a:r>
                      <a:r>
                        <a:rPr sz="1800" kern="0" spc="90" dirty="0">
                          <a:solidFill>
                            <a:srgbClr val="FFFFFF">
                              <a:alpha val="100000"/>
                            </a:srgbClr>
                          </a:solidFill>
                          <a:latin typeface="Microsoft YaHei"/>
                          <a:ea typeface="Microsoft YaHei"/>
                          <a:cs typeface="Microsoft YaHei"/>
                        </a:rPr>
                        <a:t>   </a:t>
                      </a:r>
                      <a:r>
                        <a:rPr sz="1800" kern="0" spc="-10" dirty="0">
                          <a:solidFill>
                            <a:srgbClr val="FFFFFF">
                              <a:alpha val="100000"/>
                            </a:srgbClr>
                          </a:solidFill>
                          <a:latin typeface="Microsoft YaHei"/>
                          <a:ea typeface="Microsoft YaHei"/>
                          <a:cs typeface="Microsoft YaHei"/>
                        </a:rPr>
                        <a:t>选择良好外界环境（安静、美感）   起居与生活习惯（</a:t>
                      </a:r>
                      <a:r>
                        <a:rPr sz="1800" kern="0" spc="-20" dirty="0">
                          <a:solidFill>
                            <a:srgbClr val="FFFFFF">
                              <a:alpha val="100000"/>
                            </a:srgbClr>
                          </a:solidFill>
                          <a:latin typeface="Microsoft YaHei"/>
                          <a:ea typeface="Microsoft YaHei"/>
                          <a:cs typeface="Microsoft YaHei"/>
                        </a:rPr>
                        <a:t>卫生、生活规律            </a:t>
                      </a:r>
                      <a:r>
                        <a:rPr sz="1800" kern="0" spc="60" dirty="0">
                          <a:solidFill>
                            <a:srgbClr val="FFFFFF">
                              <a:alpha val="100000"/>
                            </a:srgbClr>
                          </a:solidFill>
                          <a:latin typeface="Microsoft YaHei"/>
                          <a:ea typeface="Microsoft YaHei"/>
                          <a:cs typeface="Microsoft YaHei"/>
                        </a:rPr>
                        <a:t>)</a:t>
                      </a:r>
                      <a:r>
                        <a:rPr sz="1800" kern="0" spc="160" dirty="0">
                          <a:solidFill>
                            <a:srgbClr val="FFFFFF">
                              <a:alpha val="100000"/>
                            </a:srgbClr>
                          </a:solidFill>
                          <a:latin typeface="Microsoft YaHei"/>
                          <a:ea typeface="Microsoft YaHei"/>
                          <a:cs typeface="Microsoft YaHei"/>
                        </a:rPr>
                        <a:t>   </a:t>
                      </a:r>
                      <a:r>
                        <a:rPr sz="1800" kern="0" spc="60" dirty="0">
                          <a:solidFill>
                            <a:srgbClr val="FFFFFF">
                              <a:alpha val="100000"/>
                            </a:srgbClr>
                          </a:solidFill>
                          <a:latin typeface="Microsoft YaHei"/>
                          <a:ea typeface="Microsoft YaHei"/>
                          <a:cs typeface="Microsoft YaHei"/>
                        </a:rPr>
                        <a:t>,与现代一致。</a:t>
                      </a:r>
                      <a:r>
                        <a:rPr sz="1800" kern="0" spc="110" dirty="0">
                          <a:solidFill>
                            <a:srgbClr val="FFFFFF">
                              <a:alpha val="100000"/>
                            </a:srgbClr>
                          </a:solidFill>
                          <a:latin typeface="Microsoft YaHei"/>
                          <a:ea typeface="Microsoft YaHei"/>
                          <a:cs typeface="Microsoft YaHei"/>
                        </a:rPr>
                        <a:t>  </a:t>
                      </a:r>
                      <a:r>
                        <a:rPr sz="1800" kern="0" spc="60" dirty="0">
                          <a:solidFill>
                            <a:srgbClr val="FFFFFF">
                              <a:alpha val="100000"/>
                            </a:srgbClr>
                          </a:solidFill>
                          <a:latin typeface="Microsoft YaHei"/>
                          <a:ea typeface="Microsoft YaHei"/>
                          <a:cs typeface="Microsoft YaHei"/>
                        </a:rPr>
                        <a:t>。</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00B075"/>
                    </a:solidFill>
                  </a:tcPr>
                </a:tc>
              </a:tr>
            </a:tbl>
          </a:graphicData>
        </a:graphic>
      </p:graphicFrame>
      <p:graphicFrame>
        <p:nvGraphicFramePr>
          <p:cNvPr id="204" name="table 204"/>
          <p:cNvGraphicFramePr>
            <a:graphicFrameLocks noGrp="1"/>
          </p:cNvGraphicFramePr>
          <p:nvPr/>
        </p:nvGraphicFramePr>
        <p:xfrm>
          <a:off x="1446530" y="4336039"/>
          <a:ext cx="9808844" cy="1454785"/>
        </p:xfrm>
        <a:graphic>
          <a:graphicData uri="http://schemas.openxmlformats.org/drawingml/2006/table">
            <a:tbl>
              <a:tblPr>
                <a:solidFill>
                  <a:srgbClr val="C67B18"/>
                </a:solidFill>
              </a:tblPr>
              <a:tblGrid>
                <a:gridCol w="9808844"/>
              </a:tblGrid>
              <a:tr h="739775">
                <a:tc>
                  <a:txBody>
                    <a:bodyPr/>
                    <a:lstStyle/>
                    <a:p>
                      <a:pPr algn="l" rtl="0" eaLnBrk="0">
                        <a:lnSpc>
                          <a:spcPct val="133000"/>
                        </a:lnSpc>
                        <a:tabLst/>
                      </a:pPr>
                      <a:endParaRPr lang="Arial" altLang="Arial" sz="1000" dirty="0"/>
                    </a:p>
                    <a:p>
                      <a:pPr algn="l" rtl="0" eaLnBrk="0">
                        <a:lnSpc>
                          <a:spcPct val="6838"/>
                        </a:lnSpc>
                        <a:tabLst/>
                      </a:pPr>
                      <a:endParaRPr lang="Arial" altLang="Arial" sz="100" dirty="0"/>
                    </a:p>
                    <a:p>
                      <a:pPr marL="264159" algn="l" rtl="0" eaLnBrk="0">
                        <a:lnSpc>
                          <a:spcPct val="94000"/>
                        </a:lnSpc>
                        <a:tabLst/>
                      </a:pPr>
                      <a:r>
                        <a:rPr sz="2300" kern="0" spc="-170" dirty="0">
                          <a:solidFill>
                            <a:srgbClr val="FFFFFF">
                              <a:alpha val="100000"/>
                            </a:srgbClr>
                          </a:solidFill>
                          <a:latin typeface="Microsoft YaHei"/>
                          <a:ea typeface="Microsoft YaHei"/>
                          <a:cs typeface="Microsoft YaHei"/>
                        </a:rPr>
                        <a:t>2、消极：</a:t>
                      </a:r>
                      <a:endParaRPr lang="Microsoft YaHei" altLang="Microsoft YaHei" sz="23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r h="715009">
                <a:tc>
                  <a:txBody>
                    <a:bodyPr/>
                    <a:lstStyle/>
                    <a:p>
                      <a:pPr algn="l" rtl="0" eaLnBrk="0">
                        <a:lnSpc>
                          <a:spcPct val="128000"/>
                        </a:lnSpc>
                        <a:tabLst/>
                      </a:pPr>
                      <a:endParaRPr lang="Arial" altLang="Arial" sz="1000" dirty="0"/>
                    </a:p>
                    <a:p>
                      <a:pPr marL="224154" algn="l" rtl="0" eaLnBrk="0">
                        <a:lnSpc>
                          <a:spcPct val="91000"/>
                        </a:lnSpc>
                        <a:spcBef>
                          <a:spcPts val="2"/>
                        </a:spcBef>
                        <a:tabLst/>
                      </a:pPr>
                      <a:r>
                        <a:rPr sz="1800" kern="0" spc="0" dirty="0">
                          <a:solidFill>
                            <a:srgbClr val="FFFFFF">
                              <a:alpha val="100000"/>
                            </a:srgbClr>
                          </a:solidFill>
                          <a:latin typeface="Microsoft YaHei"/>
                          <a:ea typeface="Microsoft YaHei"/>
                          <a:cs typeface="Microsoft YaHei"/>
                        </a:rPr>
                        <a:t>夸大、绝对化、迷信、忌讳多，有些是牵强附会的，违背科学的。</a:t>
                      </a:r>
                      <a:endParaRPr lang="Microsoft YaHei" altLang="Microsoft YaHei" sz="1800" dirty="0"/>
                    </a:p>
                  </a:txBody>
                  <a:tcPr marL="0" marR="0" marT="0" marB="0" vert="horz">
                    <a:lnL w="25400" cap="flat" cmpd="sng" algn="ctr">
                      <a:solidFill>
                        <a:srgbClr val="FFFFFF"/>
                      </a:solidFill>
                      <a:prstDash val="solid"/>
                      <a:round/>
                      <a:headEnd type="none" w="med" len="med"/>
                      <a:tailEnd type="none" w="med" len="med"/>
                    </a:lnL>
                    <a:lnR w="25400" cap="flat" cmpd="sng" algn="ctr">
                      <a:solidFill>
                        <a:srgbClr val="FFFFFF"/>
                      </a:solidFill>
                      <a:prstDash val="solid"/>
                      <a:round/>
                      <a:headEnd type="none" w="med" len="med"/>
                      <a:tailEnd type="none" w="med" len="med"/>
                    </a:lnR>
                    <a:lnT w="25400" cap="flat" cmpd="sng" algn="ctr">
                      <a:solidFill>
                        <a:srgbClr val="FFFFFF"/>
                      </a:solidFill>
                      <a:prstDash val="solid"/>
                      <a:round/>
                      <a:headEnd type="none" w="med" len="med"/>
                      <a:tailEnd type="none" w="med" len="med"/>
                    </a:lnT>
                    <a:lnB w="25400" cap="flat" cmpd="sng" algn="ctr">
                      <a:solidFill>
                        <a:srgbClr val="FFFFFF"/>
                      </a:solidFill>
                      <a:prstDash val="solid"/>
                      <a:round/>
                      <a:headEnd type="none" w="med" len="med"/>
                      <a:tailEnd type="none" w="med" len="med"/>
                    </a:lnB>
                    <a:solidFill>
                      <a:srgbClr val="C67B18"/>
                    </a:solidFill>
                  </a:tcPr>
                </a:tc>
              </a:tr>
            </a:tbl>
          </a:graphicData>
        </a:graphic>
      </p:graphicFrame>
      <p:sp>
        <p:nvSpPr>
          <p:cNvPr id="206" name="textbox 206"/>
          <p:cNvSpPr/>
          <p:nvPr/>
        </p:nvSpPr>
        <p:spPr>
          <a:xfrm>
            <a:off x="1583318" y="552104"/>
            <a:ext cx="2939414" cy="1136014"/>
          </a:xfrm>
          <a:prstGeom prst="rect">
            <a:avLst/>
          </a:prstGeom>
        </p:spPr>
        <p:txBody>
          <a:bodyPr vert="horz" wrap="square" lIns="0" tIns="0" rIns="0" bIns="0"/>
          <a:lstStyle/>
          <a:p>
            <a:pPr algn="l" rtl="0" eaLnBrk="0">
              <a:lnSpc>
                <a:spcPct val="73555"/>
              </a:lnSpc>
              <a:tabLst/>
            </a:pPr>
            <a:endParaRPr lang="Arial" altLang="Arial" sz="100" dirty="0"/>
          </a:p>
          <a:p>
            <a:pPr marL="71755" algn="l" rtl="0" eaLnBrk="0">
              <a:lnSpc>
                <a:spcPct val="91000"/>
              </a:lnSpc>
              <a:tabLst/>
            </a:pPr>
            <a:r>
              <a:rPr sz="2400" b="1" kern="0" spc="-20" dirty="0">
                <a:solidFill>
                  <a:srgbClr val="7F7F7F">
                    <a:alpha val="100000"/>
                  </a:srgbClr>
                </a:solidFill>
                <a:latin typeface="Microsoft YaHei"/>
                <a:ea typeface="Microsoft YaHei"/>
                <a:cs typeface="Microsoft YaHei"/>
              </a:rPr>
              <a:t>古代的胎教</a:t>
            </a:r>
            <a:endParaRPr lang="Microsoft YaHei" altLang="Microsoft YaHei" sz="2400" dirty="0"/>
          </a:p>
          <a:p>
            <a:pPr algn="l" rtl="0" eaLnBrk="0">
              <a:lnSpc>
                <a:spcPct val="140000"/>
              </a:lnSpc>
              <a:tabLst/>
            </a:pPr>
            <a:endParaRPr lang="Arial" altLang="Arial" sz="1000" dirty="0"/>
          </a:p>
          <a:p>
            <a:pPr algn="l" rtl="0" eaLnBrk="0">
              <a:lnSpc>
                <a:spcPct val="141000"/>
              </a:lnSpc>
              <a:tabLst/>
            </a:pPr>
            <a:endParaRPr lang="Arial" altLang="Arial" sz="1000" dirty="0"/>
          </a:p>
          <a:p>
            <a:pPr algn="l" rtl="0" eaLnBrk="0">
              <a:lnSpc>
                <a:spcPct val="100000"/>
              </a:lnSpc>
              <a:tabLst/>
            </a:pPr>
            <a:endParaRPr lang="Arial" altLang="Arial" sz="500" dirty="0"/>
          </a:p>
          <a:p>
            <a:pPr algn="r" rtl="0" eaLnBrk="0">
              <a:lnSpc>
                <a:spcPct val="90000"/>
              </a:lnSpc>
              <a:tabLst/>
            </a:pPr>
            <a:r>
              <a:rPr sz="2000" kern="0" spc="-90" dirty="0">
                <a:solidFill>
                  <a:srgbClr val="44546A">
                    <a:alpha val="100000"/>
                  </a:srgbClr>
                </a:solidFill>
                <a:latin typeface="Microsoft YaHei"/>
                <a:ea typeface="Microsoft YaHei"/>
                <a:cs typeface="Microsoft YaHei"/>
              </a:rPr>
              <a:t>思考：对古代胎教的评价？</a:t>
            </a:r>
            <a:endParaRPr lang="Microsoft YaHei" altLang="Microsoft YaHei" sz="2000" dirty="0"/>
          </a:p>
        </p:txBody>
      </p:sp>
      <p:sp>
        <p:nvSpPr>
          <p:cNvPr id="208" name="textbox 20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1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4" name="group 24"/>
          <p:cNvGrpSpPr/>
          <p:nvPr/>
        </p:nvGrpSpPr>
        <p:grpSpPr>
          <a:xfrm rot="21600000">
            <a:off x="1750281" y="181482"/>
            <a:ext cx="2331351" cy="199231"/>
            <a:chOff x="0" y="0"/>
            <a:chExt cx="2331351" cy="199231"/>
          </a:xfrm>
        </p:grpSpPr>
        <p:pic>
          <p:nvPicPr>
            <p:cNvPr id="212" name="picture 212"/>
            <p:cNvPicPr>
              <a:picLocks noChangeAspect="1"/>
            </p:cNvPicPr>
            <p:nvPr/>
          </p:nvPicPr>
          <p:blipFill>
            <a:blip r:embed="rId3"/>
            <a:stretch>
              <a:fillRect/>
            </a:stretch>
          </p:blipFill>
          <p:spPr>
            <a:xfrm rot="21600000">
              <a:off x="1956" y="11350"/>
              <a:ext cx="2329395" cy="187880"/>
            </a:xfrm>
            <a:prstGeom prst="rect">
              <a:avLst/>
            </a:prstGeom>
          </p:spPr>
        </p:pic>
        <p:sp>
          <p:nvSpPr>
            <p:cNvPr id="214" name="textbox 214"/>
            <p:cNvSpPr/>
            <p:nvPr/>
          </p:nvSpPr>
          <p:spPr>
            <a:xfrm>
              <a:off x="-12700" y="-12700"/>
              <a:ext cx="2357120"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第一章中国古代学前教育实践</a:t>
              </a:r>
              <a:endParaRPr lang="Microsoft YaHei" altLang="Microsoft YaHei" sz="1400" dirty="0"/>
            </a:p>
          </p:txBody>
        </p:sp>
      </p:grpSp>
      <p:sp>
        <p:nvSpPr>
          <p:cNvPr id="21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8" name="picture 2268"/>
          <p:cNvPicPr>
            <a:picLocks noChangeAspect="1"/>
          </p:cNvPicPr>
          <p:nvPr/>
        </p:nvPicPr>
        <p:blipFill>
          <a:blip r:embed="rId2"/>
          <a:stretch>
            <a:fillRect/>
          </a:stretch>
        </p:blipFill>
        <p:spPr>
          <a:xfrm rot="21600000">
            <a:off x="0" y="0"/>
            <a:ext cx="12192000" cy="6858000"/>
          </a:xfrm>
          <a:prstGeom prst="rect">
            <a:avLst/>
          </a:prstGeom>
        </p:spPr>
      </p:pic>
      <p:sp>
        <p:nvSpPr>
          <p:cNvPr id="227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272" name="textbox 2272"/>
          <p:cNvSpPr/>
          <p:nvPr/>
        </p:nvSpPr>
        <p:spPr>
          <a:xfrm>
            <a:off x="1553694" y="1896905"/>
            <a:ext cx="8980169" cy="3934459"/>
          </a:xfrm>
          <a:prstGeom prst="rect">
            <a:avLst/>
          </a:prstGeom>
        </p:spPr>
        <p:txBody>
          <a:bodyPr vert="horz" wrap="square" lIns="0" tIns="0" rIns="0" bIns="0"/>
          <a:lstStyle/>
          <a:p>
            <a:pPr algn="l" rtl="0" eaLnBrk="0">
              <a:lnSpc>
                <a:spcPct val="83174"/>
              </a:lnSpc>
              <a:tabLst/>
            </a:pPr>
            <a:endParaRPr lang="Arial" altLang="Arial" sz="100" dirty="0"/>
          </a:p>
          <a:p>
            <a:pPr marL="26669" algn="l" rtl="0" eaLnBrk="0">
              <a:lnSpc>
                <a:spcPct val="91000"/>
              </a:lnSpc>
              <a:tabLst/>
            </a:pPr>
            <a:r>
              <a:rPr sz="2000" kern="0" spc="0" dirty="0">
                <a:solidFill>
                  <a:srgbClr val="000000">
                    <a:alpha val="100000"/>
                  </a:srgbClr>
                </a:solidFill>
                <a:latin typeface="Microsoft YaHei"/>
                <a:ea typeface="Microsoft YaHei"/>
                <a:cs typeface="Microsoft YaHei"/>
              </a:rPr>
              <a:t>陶行知是最早致力于中国学前教</a:t>
            </a:r>
            <a:r>
              <a:rPr sz="2000" kern="0" spc="-10" dirty="0">
                <a:solidFill>
                  <a:srgbClr val="000000">
                    <a:alpha val="100000"/>
                  </a:srgbClr>
                </a:solidFill>
                <a:latin typeface="Microsoft YaHei"/>
                <a:ea typeface="Microsoft YaHei"/>
                <a:cs typeface="Microsoft YaHei"/>
              </a:rPr>
              <a:t>育实验与研究的先驱。</a:t>
            </a:r>
            <a:endParaRPr lang="Microsoft YaHei" altLang="Microsoft YaHei" sz="2000" dirty="0"/>
          </a:p>
          <a:p>
            <a:pPr marL="12700" algn="l" rtl="0" eaLnBrk="0">
              <a:lnSpc>
                <a:spcPct val="83000"/>
              </a:lnSpc>
              <a:spcBef>
                <a:spcPts val="1410"/>
              </a:spcBef>
              <a:tabLst/>
            </a:pPr>
            <a:r>
              <a:rPr sz="2000" kern="0" spc="0" dirty="0">
                <a:solidFill>
                  <a:srgbClr val="000000">
                    <a:alpha val="100000"/>
                  </a:srgbClr>
                </a:solidFill>
                <a:latin typeface="Microsoft YaHei"/>
                <a:ea typeface="Microsoft YaHei"/>
                <a:cs typeface="Microsoft YaHei"/>
              </a:rPr>
              <a:t>他在长期实践研究探索的基础上，不断总结经验,提出了不少既符合学前儿童学习</a:t>
            </a:r>
            <a:endParaRPr lang="Microsoft YaHei" altLang="Microsoft YaHei" sz="2000" dirty="0"/>
          </a:p>
          <a:p>
            <a:pPr marL="14604" algn="l" rtl="0" eaLnBrk="0">
              <a:lnSpc>
                <a:spcPts val="3595"/>
              </a:lnSpc>
              <a:tabLst/>
            </a:pPr>
            <a:r>
              <a:rPr sz="2000" kern="0" spc="-40" dirty="0">
                <a:solidFill>
                  <a:srgbClr val="000000">
                    <a:alpha val="100000"/>
                  </a:srgbClr>
                </a:solidFill>
                <a:latin typeface="Microsoft YaHei"/>
                <a:ea typeface="Microsoft YaHei"/>
                <a:cs typeface="Microsoft YaHei"/>
              </a:rPr>
              <a:t>与发展的特点，又适合中国实际情况的理论与思想</a:t>
            </a:r>
            <a:r>
              <a:rPr sz="2000" kern="0" spc="-50" dirty="0">
                <a:solidFill>
                  <a:srgbClr val="000000">
                    <a:alpha val="100000"/>
                  </a:srgbClr>
                </a:solidFill>
                <a:latin typeface="Microsoft YaHei"/>
                <a:ea typeface="Microsoft YaHei"/>
                <a:cs typeface="Microsoft YaHei"/>
              </a:rPr>
              <a:t>。</a:t>
            </a:r>
            <a:endParaRPr lang="Microsoft YaHei" altLang="Microsoft YaHei" sz="2000" dirty="0"/>
          </a:p>
          <a:p>
            <a:pPr marL="12700" algn="l" rtl="0" eaLnBrk="0">
              <a:lnSpc>
                <a:spcPct val="91000"/>
              </a:lnSpc>
              <a:spcBef>
                <a:spcPts val="1617"/>
              </a:spcBef>
              <a:tabLst/>
            </a:pPr>
            <a:r>
              <a:rPr sz="2000" kern="0" spc="-30" dirty="0">
                <a:solidFill>
                  <a:srgbClr val="000000">
                    <a:alpha val="100000"/>
                  </a:srgbClr>
                </a:solidFill>
                <a:latin typeface="Microsoft YaHei"/>
                <a:ea typeface="Microsoft YaHei"/>
                <a:cs typeface="Microsoft YaHei"/>
              </a:rPr>
              <a:t>他积极创办省钱的、平民的、适合国情的幼稚</a:t>
            </a:r>
            <a:r>
              <a:rPr sz="2000" kern="0" spc="-40" dirty="0">
                <a:solidFill>
                  <a:srgbClr val="000000">
                    <a:alpha val="100000"/>
                  </a:srgbClr>
                </a:solidFill>
                <a:latin typeface="Microsoft YaHei"/>
                <a:ea typeface="Microsoft YaHei"/>
                <a:cs typeface="Microsoft YaHei"/>
              </a:rPr>
              <a:t>园。</a:t>
            </a:r>
            <a:endParaRPr lang="Microsoft YaHei" altLang="Microsoft YaHei" sz="2000" dirty="0"/>
          </a:p>
          <a:p>
            <a:pPr marL="12700" algn="l" rtl="0" eaLnBrk="0">
              <a:lnSpc>
                <a:spcPct val="83000"/>
              </a:lnSpc>
              <a:spcBef>
                <a:spcPts val="1410"/>
              </a:spcBef>
              <a:tabLst/>
            </a:pPr>
            <a:r>
              <a:rPr sz="2000" kern="0" spc="0" dirty="0">
                <a:solidFill>
                  <a:srgbClr val="000000">
                    <a:alpha val="100000"/>
                  </a:srgbClr>
                </a:solidFill>
                <a:latin typeface="Microsoft YaHei"/>
                <a:ea typeface="Microsoft YaHei"/>
                <a:cs typeface="Microsoft YaHei"/>
              </a:rPr>
              <a:t>他创造性地提出了“生活即教育、社会即学校、教学做合一”的生活教育理论体</a:t>
            </a:r>
            <a:endParaRPr lang="Microsoft YaHei" altLang="Microsoft YaHei" sz="2000" dirty="0"/>
          </a:p>
          <a:p>
            <a:pPr marL="12700" algn="l" rtl="0" eaLnBrk="0">
              <a:lnSpc>
                <a:spcPct val="154000"/>
              </a:lnSpc>
              <a:spcBef>
                <a:spcPts val="4"/>
              </a:spcBef>
              <a:tabLst/>
            </a:pPr>
            <a:r>
              <a:rPr sz="2000" kern="0" spc="-10" dirty="0">
                <a:solidFill>
                  <a:srgbClr val="000000">
                    <a:alpha val="100000"/>
                  </a:srgbClr>
                </a:solidFill>
                <a:latin typeface="Microsoft YaHei"/>
                <a:ea typeface="Microsoft YaHei"/>
                <a:cs typeface="Microsoft YaHei"/>
              </a:rPr>
              <a:t>系，从而在中国教育史上留下了</a:t>
            </a:r>
            <a:r>
              <a:rPr sz="2000" kern="0" spc="-20" dirty="0">
                <a:solidFill>
                  <a:srgbClr val="000000">
                    <a:alpha val="100000"/>
                  </a:srgbClr>
                </a:solidFill>
                <a:latin typeface="Microsoft YaHei"/>
                <a:ea typeface="Microsoft YaHei"/>
                <a:cs typeface="Microsoft YaHei"/>
              </a:rPr>
              <a:t>光辉的一页， 对后来创建中国化的学前教育课程</a:t>
            </a:r>
            <a:r>
              <a:rPr sz="2000" kern="0" spc="-1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体系产生了深远的影响</a:t>
            </a:r>
            <a:r>
              <a:rPr sz="2000" kern="0" spc="-40" dirty="0">
                <a:solidFill>
                  <a:srgbClr val="000000">
                    <a:alpha val="100000"/>
                  </a:srgbClr>
                </a:solidFill>
                <a:latin typeface="Microsoft YaHei"/>
                <a:ea typeface="Microsoft YaHei"/>
                <a:cs typeface="Microsoft YaHei"/>
              </a:rPr>
              <a:t>。</a:t>
            </a:r>
            <a:endParaRPr lang="Microsoft YaHei" altLang="Microsoft YaHei" sz="2000" dirty="0"/>
          </a:p>
          <a:p>
            <a:pPr marL="12700" algn="l" rtl="0" eaLnBrk="0">
              <a:lnSpc>
                <a:spcPct val="83000"/>
              </a:lnSpc>
              <a:spcBef>
                <a:spcPts val="1410"/>
              </a:spcBef>
              <a:tabLst/>
            </a:pPr>
            <a:r>
              <a:rPr sz="2000" kern="0" spc="0" dirty="0">
                <a:solidFill>
                  <a:srgbClr val="000000">
                    <a:alpha val="100000"/>
                  </a:srgbClr>
                </a:solidFill>
                <a:latin typeface="Microsoft YaHei"/>
                <a:ea typeface="Microsoft YaHei"/>
                <a:cs typeface="Microsoft YaHei"/>
              </a:rPr>
              <a:t>他的教育思想不仅简明深刻地揭示了中国当时社会与教育的客观规律，还具有较</a:t>
            </a:r>
            <a:endParaRPr lang="Microsoft YaHei" altLang="Microsoft YaHei" sz="2000" dirty="0"/>
          </a:p>
          <a:p>
            <a:pPr marL="15240" algn="l" rtl="0" eaLnBrk="0">
              <a:lnSpc>
                <a:spcPts val="3595"/>
              </a:lnSpc>
              <a:tabLst/>
            </a:pPr>
            <a:r>
              <a:rPr sz="2000" kern="0" spc="0" dirty="0">
                <a:solidFill>
                  <a:srgbClr val="000000">
                    <a:alpha val="100000"/>
                  </a:srgbClr>
                </a:solidFill>
                <a:latin typeface="Microsoft YaHei"/>
                <a:ea typeface="Microsoft YaHei"/>
                <a:cs typeface="Microsoft YaHei"/>
              </a:rPr>
              <a:t>高的现代价值，他的学前教育理论和思想仍然值得我们去学习研究</a:t>
            </a:r>
            <a:r>
              <a:rPr sz="2000" kern="0" spc="-10" dirty="0">
                <a:solidFill>
                  <a:srgbClr val="000000">
                    <a:alpha val="100000"/>
                  </a:srgbClr>
                </a:solidFill>
                <a:latin typeface="Microsoft YaHei"/>
                <a:ea typeface="Microsoft YaHei"/>
                <a:cs typeface="Microsoft YaHei"/>
              </a:rPr>
              <a:t>。</a:t>
            </a:r>
            <a:endParaRPr lang="Microsoft YaHei" altLang="Microsoft YaHei" sz="2000" dirty="0"/>
          </a:p>
        </p:txBody>
      </p:sp>
      <p:sp>
        <p:nvSpPr>
          <p:cNvPr id="2274" name="textbox 2274"/>
          <p:cNvSpPr/>
          <p:nvPr/>
        </p:nvSpPr>
        <p:spPr>
          <a:xfrm>
            <a:off x="1445765" y="550045"/>
            <a:ext cx="4187825" cy="1011555"/>
          </a:xfrm>
          <a:prstGeom prst="rect">
            <a:avLst/>
          </a:prstGeom>
        </p:spPr>
        <p:txBody>
          <a:bodyPr vert="horz" wrap="square" lIns="0" tIns="0" rIns="0" bIns="0"/>
          <a:lstStyle/>
          <a:p>
            <a:pPr algn="l" rtl="0" eaLnBrk="0">
              <a:lnSpc>
                <a:spcPct val="87417"/>
              </a:lnSpc>
              <a:tabLst/>
            </a:pPr>
            <a:endParaRPr lang="Arial" altLang="Arial" sz="100" dirty="0"/>
          </a:p>
          <a:p>
            <a:pPr marL="144779" algn="l" rtl="0" eaLnBrk="0">
              <a:lnSpc>
                <a:spcPct val="91000"/>
              </a:lnSpc>
              <a:tabLst/>
            </a:pPr>
            <a:r>
              <a:rPr sz="2400" b="1" kern="0" spc="-20" dirty="0">
                <a:solidFill>
                  <a:srgbClr val="7F7F7F">
                    <a:alpha val="100000"/>
                  </a:srgbClr>
                </a:solidFill>
                <a:latin typeface="Microsoft YaHei"/>
                <a:ea typeface="Microsoft YaHei"/>
                <a:cs typeface="Microsoft YaHei"/>
              </a:rPr>
              <a:t>陶行知的学前教育思想</a:t>
            </a:r>
            <a:endParaRPr lang="Microsoft YaHei" altLang="Microsoft YaHei" sz="2400" dirty="0"/>
          </a:p>
          <a:p>
            <a:pPr algn="l" rtl="0" eaLnBrk="0">
              <a:lnSpc>
                <a:spcPct val="104000"/>
              </a:lnSpc>
              <a:tabLst/>
            </a:pPr>
            <a:endParaRPr lang="Arial" altLang="Arial" sz="1400" dirty="0"/>
          </a:p>
          <a:p>
            <a:pPr marL="944880" algn="l" rtl="0" eaLnBrk="0">
              <a:lnSpc>
                <a:spcPct val="91000"/>
              </a:lnSpc>
              <a:spcBef>
                <a:spcPts val="6"/>
              </a:spcBef>
              <a:tabLst>
                <a:tab pos="1137919"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陶行知学前教育思想的影响</a:t>
            </a:r>
            <a:endParaRPr lang="Microsoft YaHei" altLang="Microsoft YaHei" sz="2000" dirty="0"/>
          </a:p>
        </p:txBody>
      </p:sp>
      <p:sp>
        <p:nvSpPr>
          <p:cNvPr id="2276"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2278" name="textbox 2278"/>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01</a:t>
            </a:r>
            <a:endParaRPr lang="Calibri" altLang="Calibri" sz="3900" dirty="0"/>
          </a:p>
        </p:txBody>
      </p:sp>
      <p:sp>
        <p:nvSpPr>
          <p:cNvPr id="2280"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94" name="group 294"/>
          <p:cNvGrpSpPr/>
          <p:nvPr/>
        </p:nvGrpSpPr>
        <p:grpSpPr>
          <a:xfrm rot="21600000">
            <a:off x="1584025" y="181482"/>
            <a:ext cx="2561648" cy="199231"/>
            <a:chOff x="0" y="0"/>
            <a:chExt cx="2561648" cy="199231"/>
          </a:xfrm>
        </p:grpSpPr>
        <p:pic>
          <p:nvPicPr>
            <p:cNvPr id="2282" name="picture 2282"/>
            <p:cNvPicPr>
              <a:picLocks noChangeAspect="1"/>
            </p:cNvPicPr>
            <p:nvPr/>
          </p:nvPicPr>
          <p:blipFill>
            <a:blip r:embed="rId3"/>
            <a:stretch>
              <a:fillRect/>
            </a:stretch>
          </p:blipFill>
          <p:spPr>
            <a:xfrm rot="21600000">
              <a:off x="13273" y="11350"/>
              <a:ext cx="2548374" cy="187881"/>
            </a:xfrm>
            <a:prstGeom prst="rect">
              <a:avLst/>
            </a:prstGeom>
          </p:spPr>
        </p:pic>
        <p:sp>
          <p:nvSpPr>
            <p:cNvPr id="2284" name="textbox 2284"/>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286"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8" name="picture 2288"/>
          <p:cNvPicPr>
            <a:picLocks noChangeAspect="1"/>
          </p:cNvPicPr>
          <p:nvPr/>
        </p:nvPicPr>
        <p:blipFill>
          <a:blip r:embed="rId2"/>
          <a:stretch>
            <a:fillRect/>
          </a:stretch>
        </p:blipFill>
        <p:spPr>
          <a:xfrm rot="21600000">
            <a:off x="0" y="0"/>
            <a:ext cx="12192000" cy="6858000"/>
          </a:xfrm>
          <a:prstGeom prst="rect">
            <a:avLst/>
          </a:prstGeom>
        </p:spPr>
      </p:pic>
      <p:sp>
        <p:nvSpPr>
          <p:cNvPr id="2290"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292" name="textbox 2292"/>
          <p:cNvSpPr/>
          <p:nvPr/>
        </p:nvSpPr>
        <p:spPr>
          <a:xfrm>
            <a:off x="1154000" y="1812505"/>
            <a:ext cx="7599680" cy="3964940"/>
          </a:xfrm>
          <a:prstGeom prst="rect">
            <a:avLst/>
          </a:prstGeom>
        </p:spPr>
        <p:txBody>
          <a:bodyPr vert="horz" wrap="square" lIns="0" tIns="0" rIns="0" bIns="0"/>
          <a:lstStyle/>
          <a:p>
            <a:pPr algn="l" rtl="0" eaLnBrk="0">
              <a:lnSpc>
                <a:spcPct val="83479"/>
              </a:lnSpc>
              <a:tabLst/>
            </a:pPr>
            <a:endParaRPr lang="Arial" altLang="Arial" sz="100" dirty="0"/>
          </a:p>
          <a:p>
            <a:pPr marL="41909" algn="l" rtl="0" eaLnBrk="0">
              <a:lnSpc>
                <a:spcPct val="83000"/>
              </a:lnSpc>
              <a:tabLst/>
            </a:pPr>
            <a:r>
              <a:rPr sz="2000" kern="0" spc="-10" dirty="0">
                <a:solidFill>
                  <a:srgbClr val="000000">
                    <a:alpha val="100000"/>
                  </a:srgbClr>
                </a:solidFill>
                <a:latin typeface="Microsoft YaHei"/>
                <a:ea typeface="Microsoft YaHei"/>
                <a:cs typeface="Microsoft YaHei"/>
              </a:rPr>
              <a:t>1.1914年——</a:t>
            </a:r>
            <a:r>
              <a:rPr sz="2000" kern="0" spc="-39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1919年赴美留学，先后在霍布金斯大学</a:t>
            </a:r>
            <a:r>
              <a:rPr sz="2000" kern="0" spc="-20" dirty="0">
                <a:solidFill>
                  <a:srgbClr val="000000">
                    <a:alpha val="100000"/>
                  </a:srgbClr>
                </a:solidFill>
                <a:latin typeface="Microsoft YaHei"/>
                <a:ea typeface="Microsoft YaHei"/>
                <a:cs typeface="Microsoft YaHei"/>
              </a:rPr>
              <a:t>和哥伦比亚</a:t>
            </a:r>
            <a:endParaRPr lang="Microsoft YaHei" altLang="Microsoft YaHei" sz="2000" dirty="0"/>
          </a:p>
          <a:p>
            <a:pPr marL="19050" algn="l" rtl="0" eaLnBrk="0">
              <a:lnSpc>
                <a:spcPts val="3617"/>
              </a:lnSpc>
              <a:tabLst/>
            </a:pPr>
            <a:r>
              <a:rPr sz="2000" kern="0" spc="0" dirty="0">
                <a:solidFill>
                  <a:srgbClr val="000000">
                    <a:alpha val="100000"/>
                  </a:srgbClr>
                </a:solidFill>
                <a:latin typeface="Microsoft YaHei"/>
                <a:ea typeface="Microsoft YaHei"/>
                <a:cs typeface="Microsoft YaHei"/>
              </a:rPr>
              <a:t>大学学习，获文学学士学位和教育学硕士学位。</a:t>
            </a:r>
            <a:endParaRPr lang="Microsoft YaHei" altLang="Microsoft YaHei" sz="2000" dirty="0"/>
          </a:p>
          <a:p>
            <a:pPr marL="104775" algn="l" rtl="0" eaLnBrk="0">
              <a:lnSpc>
                <a:spcPct val="83000"/>
              </a:lnSpc>
              <a:spcBef>
                <a:spcPts val="1593"/>
              </a:spcBef>
              <a:tabLst/>
            </a:pPr>
            <a:r>
              <a:rPr sz="2000" kern="0" spc="-10" dirty="0">
                <a:solidFill>
                  <a:srgbClr val="000000">
                    <a:alpha val="100000"/>
                  </a:srgbClr>
                </a:solidFill>
                <a:latin typeface="Microsoft YaHei"/>
                <a:ea typeface="Microsoft YaHei"/>
                <a:cs typeface="Microsoft YaHei"/>
              </a:rPr>
              <a:t>2.</a:t>
            </a:r>
            <a:r>
              <a:rPr sz="2000" kern="0" spc="21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1920年起，以长子陈一鸣为对象，进行儿童心理发展的观察和</a:t>
            </a:r>
            <a:endParaRPr lang="Microsoft YaHei" altLang="Microsoft YaHei" sz="2000" dirty="0"/>
          </a:p>
          <a:p>
            <a:pPr marL="19684" algn="l" rtl="0" eaLnBrk="0">
              <a:lnSpc>
                <a:spcPts val="3595"/>
              </a:lnSpc>
              <a:tabLst/>
            </a:pPr>
            <a:r>
              <a:rPr sz="2000" kern="0" spc="0" dirty="0">
                <a:solidFill>
                  <a:srgbClr val="000000">
                    <a:alpha val="100000"/>
                  </a:srgbClr>
                </a:solidFill>
                <a:latin typeface="Microsoft YaHei"/>
                <a:ea typeface="Microsoft YaHei"/>
                <a:cs typeface="Microsoft YaHei"/>
              </a:rPr>
              <a:t>实验，共808天，</a:t>
            </a:r>
            <a:r>
              <a:rPr sz="2000" kern="0" spc="-10" dirty="0">
                <a:solidFill>
                  <a:srgbClr val="000000">
                    <a:alpha val="100000"/>
                  </a:srgbClr>
                </a:solidFill>
                <a:latin typeface="Microsoft YaHei"/>
                <a:ea typeface="Microsoft YaHei"/>
                <a:cs typeface="Microsoft YaHei"/>
              </a:rPr>
              <a:t>写成</a:t>
            </a:r>
            <a:endParaRPr lang="Microsoft YaHei" altLang="Microsoft YaHei" sz="2000" dirty="0"/>
          </a:p>
          <a:p>
            <a:pPr marL="139700" algn="l" rtl="0" eaLnBrk="0">
              <a:lnSpc>
                <a:spcPts val="2587"/>
              </a:lnSpc>
              <a:spcBef>
                <a:spcPts val="1246"/>
              </a:spcBef>
              <a:tabLst/>
            </a:pPr>
            <a:r>
              <a:rPr sz="2000" kern="0" spc="-80" dirty="0">
                <a:solidFill>
                  <a:srgbClr val="000000">
                    <a:alpha val="100000"/>
                  </a:srgbClr>
                </a:solidFill>
                <a:latin typeface="Microsoft YaHei"/>
                <a:ea typeface="Microsoft YaHei"/>
                <a:cs typeface="Microsoft YaHei"/>
              </a:rPr>
              <a:t>《儿童心理之研究》一书，</a:t>
            </a:r>
            <a:r>
              <a:rPr sz="2000" kern="0" spc="26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同时又以其</a:t>
            </a:r>
            <a:r>
              <a:rPr sz="2000" kern="0" spc="-90" dirty="0">
                <a:solidFill>
                  <a:srgbClr val="000000">
                    <a:alpha val="100000"/>
                  </a:srgbClr>
                </a:solidFill>
                <a:latin typeface="Microsoft YaHei"/>
                <a:ea typeface="Microsoft YaHei"/>
                <a:cs typeface="Microsoft YaHei"/>
              </a:rPr>
              <a:t>子女为对象，研究家庭教育，</a:t>
            </a:r>
            <a:endParaRPr lang="Microsoft YaHei" altLang="Microsoft YaHei" sz="2000" dirty="0"/>
          </a:p>
          <a:p>
            <a:pPr marL="19684" algn="l" rtl="0" eaLnBrk="0">
              <a:lnSpc>
                <a:spcPts val="3599"/>
              </a:lnSpc>
              <a:tabLst/>
            </a:pPr>
            <a:r>
              <a:rPr sz="2000" kern="0" spc="-70" dirty="0">
                <a:solidFill>
                  <a:srgbClr val="000000">
                    <a:alpha val="100000"/>
                  </a:srgbClr>
                </a:solidFill>
                <a:latin typeface="Microsoft YaHei"/>
                <a:ea typeface="Microsoft YaHei"/>
                <a:cs typeface="Microsoft YaHei"/>
              </a:rPr>
              <a:t>写成《家庭教育》一书。</a:t>
            </a:r>
            <a:endParaRPr lang="Microsoft YaHei" altLang="Microsoft YaHei" sz="2000" dirty="0"/>
          </a:p>
          <a:p>
            <a:pPr marL="107314" algn="l" rtl="0" eaLnBrk="0">
              <a:lnSpc>
                <a:spcPct val="83000"/>
              </a:lnSpc>
              <a:spcBef>
                <a:spcPts val="1373"/>
              </a:spcBef>
              <a:tabLst/>
            </a:pPr>
            <a:r>
              <a:rPr sz="2000" kern="0" spc="-40" dirty="0">
                <a:solidFill>
                  <a:srgbClr val="000000">
                    <a:alpha val="100000"/>
                  </a:srgbClr>
                </a:solidFill>
                <a:latin typeface="Microsoft YaHei"/>
                <a:ea typeface="Microsoft YaHei"/>
                <a:cs typeface="Microsoft YaHei"/>
              </a:rPr>
              <a:t>3.</a:t>
            </a:r>
            <a:r>
              <a:rPr sz="2000" kern="0" spc="19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1923年，在自家客厅创办南京鼓楼幼稚园，</a:t>
            </a:r>
            <a:r>
              <a:rPr sz="2000" kern="0" spc="37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建立了我国</a:t>
            </a:r>
            <a:r>
              <a:rPr sz="2000" kern="0" spc="-50" dirty="0">
                <a:solidFill>
                  <a:srgbClr val="000000">
                    <a:alpha val="100000"/>
                  </a:srgbClr>
                </a:solidFill>
                <a:latin typeface="Microsoft YaHei"/>
                <a:ea typeface="Microsoft YaHei"/>
                <a:cs typeface="Microsoft YaHei"/>
              </a:rPr>
              <a:t>第一个</a:t>
            </a:r>
            <a:endParaRPr lang="Microsoft YaHei" altLang="Microsoft YaHei" sz="2000" dirty="0"/>
          </a:p>
          <a:p>
            <a:pPr marL="24129" algn="l" rtl="0" eaLnBrk="0">
              <a:lnSpc>
                <a:spcPts val="3833"/>
              </a:lnSpc>
              <a:tabLst/>
            </a:pPr>
            <a:r>
              <a:rPr sz="2000" kern="0" spc="0" dirty="0">
                <a:solidFill>
                  <a:srgbClr val="000000">
                    <a:alpha val="100000"/>
                  </a:srgbClr>
                </a:solidFill>
                <a:latin typeface="Microsoft YaHei"/>
                <a:ea typeface="Microsoft YaHei"/>
                <a:cs typeface="Microsoft YaHei"/>
              </a:rPr>
              <a:t>幼教实验中心，其实验成果作为《幼稚园课程标准》</a:t>
            </a:r>
            <a:r>
              <a:rPr sz="2000" kern="0" spc="-10" dirty="0">
                <a:solidFill>
                  <a:srgbClr val="000000">
                    <a:alpha val="100000"/>
                  </a:srgbClr>
                </a:solidFill>
                <a:latin typeface="Microsoft YaHei"/>
                <a:ea typeface="Microsoft YaHei"/>
                <a:cs typeface="Microsoft YaHei"/>
              </a:rPr>
              <a:t>的基础。</a:t>
            </a:r>
            <a:endParaRPr lang="Microsoft YaHei" altLang="Microsoft YaHei" sz="2000" dirty="0"/>
          </a:p>
          <a:p>
            <a:pPr algn="l" rtl="0" eaLnBrk="0">
              <a:lnSpc>
                <a:spcPct val="105000"/>
              </a:lnSpc>
              <a:tabLst/>
            </a:pPr>
            <a:endParaRPr lang="Arial" altLang="Arial" sz="800" dirty="0"/>
          </a:p>
          <a:p>
            <a:pPr marL="17145" algn="l" rtl="0" eaLnBrk="0">
              <a:lnSpc>
                <a:spcPts val="2587"/>
              </a:lnSpc>
              <a:spcBef>
                <a:spcPts val="4"/>
              </a:spcBef>
              <a:tabLst/>
            </a:pPr>
            <a:r>
              <a:rPr sz="2000" kern="0" spc="0" dirty="0">
                <a:solidFill>
                  <a:srgbClr val="000000">
                    <a:alpha val="100000"/>
                  </a:srgbClr>
                </a:solidFill>
                <a:latin typeface="Microsoft YaHei"/>
                <a:ea typeface="Microsoft YaHei"/>
                <a:cs typeface="Microsoft YaHei"/>
              </a:rPr>
              <a:t>4.</a:t>
            </a:r>
            <a:r>
              <a:rPr sz="2000" kern="0" spc="20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1927年，创办</a:t>
            </a:r>
            <a:r>
              <a:rPr sz="2000" kern="0" spc="-10" dirty="0">
                <a:solidFill>
                  <a:srgbClr val="000000">
                    <a:alpha val="100000"/>
                  </a:srgbClr>
                </a:solidFill>
                <a:latin typeface="Microsoft YaHei"/>
                <a:ea typeface="Microsoft YaHei"/>
                <a:cs typeface="Microsoft YaHei"/>
              </a:rPr>
              <a:t>了我国最早的幼稚教育研究刊物《幼稚教育》</a:t>
            </a:r>
            <a:endParaRPr lang="Microsoft YaHei" altLang="Microsoft YaHei" sz="2000" dirty="0"/>
          </a:p>
        </p:txBody>
      </p:sp>
      <p:pic>
        <p:nvPicPr>
          <p:cNvPr id="2294" name="picture 2294"/>
          <p:cNvPicPr>
            <a:picLocks noChangeAspect="1"/>
          </p:cNvPicPr>
          <p:nvPr/>
        </p:nvPicPr>
        <p:blipFill>
          <a:blip r:embed="rId3"/>
          <a:stretch>
            <a:fillRect/>
          </a:stretch>
        </p:blipFill>
        <p:spPr>
          <a:xfrm rot="21600000">
            <a:off x="8787384" y="1752600"/>
            <a:ext cx="2737102" cy="3546347"/>
          </a:xfrm>
          <a:prstGeom prst="rect">
            <a:avLst/>
          </a:prstGeom>
        </p:spPr>
      </p:pic>
      <p:sp>
        <p:nvSpPr>
          <p:cNvPr id="2296" name="textbox 2296"/>
          <p:cNvSpPr/>
          <p:nvPr/>
        </p:nvSpPr>
        <p:spPr>
          <a:xfrm>
            <a:off x="1445765" y="550045"/>
            <a:ext cx="3190239" cy="1011555"/>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04000"/>
              </a:lnSpc>
              <a:tabLst/>
            </a:pPr>
            <a:endParaRPr lang="Arial" altLang="Arial" sz="1400" dirty="0"/>
          </a:p>
          <a:p>
            <a:pPr algn="l" rtl="0" eaLnBrk="0">
              <a:lnSpc>
                <a:spcPct val="10954"/>
              </a:lnSpc>
              <a:tabLst/>
            </a:pPr>
            <a:endParaRPr lang="Arial" altLang="Arial" sz="100" dirty="0"/>
          </a:p>
          <a:p>
            <a:pPr marL="944880" algn="l" rtl="0" eaLnBrk="0">
              <a:lnSpc>
                <a:spcPct val="91000"/>
              </a:lnSpc>
              <a:tabLst>
                <a:tab pos="112585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一、生平及成就</a:t>
            </a:r>
            <a:endParaRPr lang="Microsoft YaHei" altLang="Microsoft YaHei" sz="2000" dirty="0"/>
          </a:p>
        </p:txBody>
      </p:sp>
      <p:sp>
        <p:nvSpPr>
          <p:cNvPr id="229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300" name="textbox 230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30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96" name="group 296"/>
          <p:cNvGrpSpPr/>
          <p:nvPr/>
        </p:nvGrpSpPr>
        <p:grpSpPr>
          <a:xfrm rot="21600000">
            <a:off x="1584025" y="181482"/>
            <a:ext cx="2561648" cy="199231"/>
            <a:chOff x="0" y="0"/>
            <a:chExt cx="2561648" cy="199231"/>
          </a:xfrm>
        </p:grpSpPr>
        <p:pic>
          <p:nvPicPr>
            <p:cNvPr id="2304" name="picture 2304"/>
            <p:cNvPicPr>
              <a:picLocks noChangeAspect="1"/>
            </p:cNvPicPr>
            <p:nvPr/>
          </p:nvPicPr>
          <p:blipFill>
            <a:blip r:embed="rId4"/>
            <a:stretch>
              <a:fillRect/>
            </a:stretch>
          </p:blipFill>
          <p:spPr>
            <a:xfrm rot="21600000">
              <a:off x="13273" y="11350"/>
              <a:ext cx="2548374" cy="187881"/>
            </a:xfrm>
            <a:prstGeom prst="rect">
              <a:avLst/>
            </a:prstGeom>
          </p:spPr>
        </p:pic>
        <p:sp>
          <p:nvSpPr>
            <p:cNvPr id="2306" name="textbox 2306"/>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30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0" name="picture 2310"/>
          <p:cNvPicPr>
            <a:picLocks noChangeAspect="1"/>
          </p:cNvPicPr>
          <p:nvPr/>
        </p:nvPicPr>
        <p:blipFill>
          <a:blip r:embed="rId2"/>
          <a:stretch>
            <a:fillRect/>
          </a:stretch>
        </p:blipFill>
        <p:spPr>
          <a:xfrm rot="21600000">
            <a:off x="0" y="0"/>
            <a:ext cx="12192000" cy="6858000"/>
          </a:xfrm>
          <a:prstGeom prst="rect">
            <a:avLst/>
          </a:prstGeom>
        </p:spPr>
      </p:pic>
      <p:sp>
        <p:nvSpPr>
          <p:cNvPr id="2312"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314" name="textbox 2314"/>
          <p:cNvSpPr/>
          <p:nvPr/>
        </p:nvSpPr>
        <p:spPr>
          <a:xfrm>
            <a:off x="1160618" y="1876123"/>
            <a:ext cx="7667625" cy="3934459"/>
          </a:xfrm>
          <a:prstGeom prst="rect">
            <a:avLst/>
          </a:prstGeom>
        </p:spPr>
        <p:txBody>
          <a:bodyPr vert="horz" wrap="square" lIns="0" tIns="0" rIns="0" bIns="0"/>
          <a:lstStyle/>
          <a:p>
            <a:pPr algn="l" rtl="0" eaLnBrk="0">
              <a:lnSpc>
                <a:spcPct val="83174"/>
              </a:lnSpc>
              <a:tabLst/>
            </a:pPr>
            <a:endParaRPr lang="Arial" altLang="Arial" sz="100" dirty="0"/>
          </a:p>
          <a:p>
            <a:pPr marL="30480" algn="l" rtl="0" eaLnBrk="0">
              <a:lnSpc>
                <a:spcPct val="91000"/>
              </a:lnSpc>
              <a:tabLst/>
            </a:pPr>
            <a:r>
              <a:rPr sz="2000" kern="0" spc="-30" dirty="0">
                <a:solidFill>
                  <a:srgbClr val="000000">
                    <a:alpha val="100000"/>
                  </a:srgbClr>
                </a:solidFill>
                <a:latin typeface="Microsoft YaHei"/>
                <a:ea typeface="Microsoft YaHei"/>
                <a:cs typeface="Microsoft YaHei"/>
              </a:rPr>
              <a:t>5.抗战爆发后，在上海开展难民难童的文化和</a:t>
            </a:r>
            <a:r>
              <a:rPr sz="2000" kern="0" spc="-40" dirty="0">
                <a:solidFill>
                  <a:srgbClr val="000000">
                    <a:alpha val="100000"/>
                  </a:srgbClr>
                </a:solidFill>
                <a:latin typeface="Microsoft YaHei"/>
                <a:ea typeface="Microsoft YaHei"/>
                <a:cs typeface="Microsoft YaHei"/>
              </a:rPr>
              <a:t>抗日教育。</a:t>
            </a:r>
            <a:endParaRPr lang="Microsoft YaHei" altLang="Microsoft YaHei" sz="2000" dirty="0"/>
          </a:p>
          <a:p>
            <a:pPr marL="23495" algn="l" rtl="0" eaLnBrk="0">
              <a:lnSpc>
                <a:spcPct val="83000"/>
              </a:lnSpc>
              <a:spcBef>
                <a:spcPts val="1406"/>
              </a:spcBef>
              <a:tabLst/>
            </a:pPr>
            <a:r>
              <a:rPr sz="2000" kern="0" spc="-10" dirty="0">
                <a:solidFill>
                  <a:srgbClr val="000000">
                    <a:alpha val="100000"/>
                  </a:srgbClr>
                </a:solidFill>
                <a:latin typeface="Microsoft YaHei"/>
                <a:ea typeface="Microsoft YaHei"/>
                <a:cs typeface="Microsoft YaHei"/>
              </a:rPr>
              <a:t>6.</a:t>
            </a:r>
            <a:r>
              <a:rPr sz="2000" kern="0" spc="23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1940年，在江西省泰和县文江村创建了我国第一所公立幼稚师范</a:t>
            </a:r>
            <a:endParaRPr lang="Microsoft YaHei" altLang="Microsoft YaHei" sz="2000" dirty="0"/>
          </a:p>
          <a:p>
            <a:pPr marL="14604" algn="l" rtl="0" eaLnBrk="0">
              <a:lnSpc>
                <a:spcPts val="3599"/>
              </a:lnSpc>
              <a:tabLst/>
            </a:pPr>
            <a:r>
              <a:rPr sz="2000" kern="0" spc="0" dirty="0">
                <a:solidFill>
                  <a:srgbClr val="000000">
                    <a:alpha val="100000"/>
                  </a:srgbClr>
                </a:solidFill>
                <a:latin typeface="Microsoft YaHei"/>
                <a:ea typeface="Microsoft YaHei"/>
                <a:cs typeface="Microsoft YaHei"/>
              </a:rPr>
              <a:t>学校——江西省立实验幼稚师范</a:t>
            </a:r>
            <a:r>
              <a:rPr sz="2000" kern="0" spc="-10" dirty="0">
                <a:solidFill>
                  <a:srgbClr val="000000">
                    <a:alpha val="100000"/>
                  </a:srgbClr>
                </a:solidFill>
                <a:latin typeface="Microsoft YaHei"/>
                <a:ea typeface="Microsoft YaHei"/>
                <a:cs typeface="Microsoft YaHei"/>
              </a:rPr>
              <a:t>学校</a:t>
            </a:r>
            <a:endParaRPr lang="Microsoft YaHei" altLang="Microsoft YaHei" sz="2000" dirty="0"/>
          </a:p>
          <a:p>
            <a:pPr marL="97155" algn="l" rtl="0" eaLnBrk="0">
              <a:lnSpc>
                <a:spcPct val="83000"/>
              </a:lnSpc>
              <a:spcBef>
                <a:spcPts val="1607"/>
              </a:spcBef>
              <a:tabLst/>
            </a:pPr>
            <a:r>
              <a:rPr sz="2000" kern="0" spc="-20" dirty="0">
                <a:solidFill>
                  <a:srgbClr val="000000">
                    <a:alpha val="100000"/>
                  </a:srgbClr>
                </a:solidFill>
                <a:latin typeface="Microsoft YaHei"/>
                <a:ea typeface="Microsoft YaHei"/>
                <a:cs typeface="Microsoft YaHei"/>
              </a:rPr>
              <a:t>7.1946年——</a:t>
            </a:r>
            <a:r>
              <a:rPr sz="2000" kern="0" spc="-39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1949年</a:t>
            </a:r>
            <a:r>
              <a:rPr sz="2000" kern="0" spc="-30" dirty="0">
                <a:solidFill>
                  <a:srgbClr val="000000">
                    <a:alpha val="100000"/>
                  </a:srgbClr>
                </a:solidFill>
                <a:latin typeface="Microsoft YaHei"/>
                <a:ea typeface="Microsoft YaHei"/>
                <a:cs typeface="Microsoft YaHei"/>
              </a:rPr>
              <a:t>， 积极投入民主运动，在好友陶行知逝世后，</a:t>
            </a:r>
            <a:endParaRPr lang="Microsoft YaHei" altLang="Microsoft YaHei" sz="2000" dirty="0"/>
          </a:p>
          <a:p>
            <a:pPr marL="14604" algn="l" rtl="0" eaLnBrk="0">
              <a:lnSpc>
                <a:spcPts val="3603"/>
              </a:lnSpc>
              <a:tabLst/>
            </a:pPr>
            <a:r>
              <a:rPr sz="2000" kern="0" spc="-120" dirty="0">
                <a:solidFill>
                  <a:srgbClr val="000000">
                    <a:alpha val="100000"/>
                  </a:srgbClr>
                </a:solidFill>
                <a:latin typeface="Microsoft YaHei"/>
                <a:ea typeface="Microsoft YaHei"/>
                <a:cs typeface="Microsoft YaHei"/>
              </a:rPr>
              <a:t>亲自主持了他的追悼会。</a:t>
            </a:r>
            <a:endParaRPr lang="Microsoft YaHei" altLang="Microsoft YaHei" sz="2000" dirty="0"/>
          </a:p>
          <a:p>
            <a:pPr algn="r" rtl="0" eaLnBrk="0">
              <a:lnSpc>
                <a:spcPct val="83000"/>
              </a:lnSpc>
              <a:spcBef>
                <a:spcPts val="1609"/>
              </a:spcBef>
              <a:tabLst/>
            </a:pPr>
            <a:r>
              <a:rPr sz="2000" kern="0" spc="-60" dirty="0">
                <a:solidFill>
                  <a:srgbClr val="000000">
                    <a:alpha val="100000"/>
                  </a:srgbClr>
                </a:solidFill>
                <a:latin typeface="Microsoft YaHei"/>
                <a:ea typeface="Microsoft YaHei"/>
                <a:cs typeface="Microsoft YaHei"/>
              </a:rPr>
              <a:t>8.50年代后期，由于左倾思想的影响， 他</a:t>
            </a:r>
            <a:r>
              <a:rPr sz="2000" kern="0" spc="-70" dirty="0">
                <a:solidFill>
                  <a:srgbClr val="000000">
                    <a:alpha val="100000"/>
                  </a:srgbClr>
                </a:solidFill>
                <a:latin typeface="Microsoft YaHei"/>
                <a:ea typeface="Microsoft YaHei"/>
                <a:cs typeface="Microsoft YaHei"/>
              </a:rPr>
              <a:t>的儿童教育思想受到批判，</a:t>
            </a:r>
            <a:endParaRPr lang="Microsoft YaHei" altLang="Microsoft YaHei" sz="2000" dirty="0"/>
          </a:p>
          <a:p>
            <a:pPr marL="12700" algn="l" rtl="0" eaLnBrk="0">
              <a:lnSpc>
                <a:spcPts val="3591"/>
              </a:lnSpc>
              <a:tabLst/>
            </a:pPr>
            <a:r>
              <a:rPr sz="2000" kern="0" spc="-50" dirty="0">
                <a:solidFill>
                  <a:srgbClr val="000000">
                    <a:alpha val="100000"/>
                  </a:srgbClr>
                </a:solidFill>
                <a:latin typeface="Microsoft YaHei"/>
                <a:ea typeface="Microsoft YaHei"/>
                <a:cs typeface="Microsoft YaHei"/>
              </a:rPr>
              <a:t>被迫离开他热爱的教</a:t>
            </a:r>
            <a:r>
              <a:rPr sz="2000" kern="0" spc="-60" dirty="0">
                <a:solidFill>
                  <a:srgbClr val="000000">
                    <a:alpha val="100000"/>
                  </a:srgbClr>
                </a:solidFill>
                <a:latin typeface="Microsoft YaHei"/>
                <a:ea typeface="Microsoft YaHei"/>
                <a:cs typeface="Microsoft YaHei"/>
              </a:rPr>
              <a:t>育岗位。</a:t>
            </a:r>
            <a:endParaRPr lang="Microsoft YaHei" altLang="Microsoft YaHei" sz="2000" dirty="0"/>
          </a:p>
          <a:p>
            <a:pPr marL="95885" algn="l" rtl="0" eaLnBrk="0">
              <a:lnSpc>
                <a:spcPct val="83000"/>
              </a:lnSpc>
              <a:spcBef>
                <a:spcPts val="1609"/>
              </a:spcBef>
              <a:tabLst/>
            </a:pPr>
            <a:r>
              <a:rPr sz="2000" kern="0" spc="-10" dirty="0">
                <a:solidFill>
                  <a:srgbClr val="000000">
                    <a:alpha val="100000"/>
                  </a:srgbClr>
                </a:solidFill>
                <a:latin typeface="Microsoft YaHei"/>
                <a:ea typeface="Microsoft YaHei"/>
                <a:cs typeface="Microsoft YaHei"/>
              </a:rPr>
              <a:t>9.文革后，经过拨乱反正，重新恢复了他著名教育家的地位，</a:t>
            </a:r>
            <a:r>
              <a:rPr sz="2000" kern="0" spc="-35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1982</a:t>
            </a:r>
            <a:endParaRPr lang="Microsoft YaHei" altLang="Microsoft YaHei" sz="2000" dirty="0"/>
          </a:p>
          <a:p>
            <a:pPr marL="13334" algn="l" rtl="0" eaLnBrk="0">
              <a:lnSpc>
                <a:spcPts val="3601"/>
              </a:lnSpc>
              <a:tabLst/>
            </a:pPr>
            <a:r>
              <a:rPr sz="2000" kern="0" spc="-40" dirty="0">
                <a:solidFill>
                  <a:srgbClr val="000000">
                    <a:alpha val="100000"/>
                  </a:srgbClr>
                </a:solidFill>
                <a:latin typeface="Microsoft YaHei"/>
                <a:ea typeface="Microsoft YaHei"/>
                <a:cs typeface="Microsoft YaHei"/>
              </a:rPr>
              <a:t>年12月30日逝世，</a:t>
            </a:r>
            <a:r>
              <a:rPr sz="2000" kern="0" spc="-50" dirty="0">
                <a:solidFill>
                  <a:srgbClr val="000000">
                    <a:alpha val="100000"/>
                  </a:srgbClr>
                </a:solidFill>
                <a:latin typeface="Microsoft YaHei"/>
                <a:ea typeface="Microsoft YaHei"/>
                <a:cs typeface="Microsoft YaHei"/>
              </a:rPr>
              <a:t>享年90岁。</a:t>
            </a:r>
            <a:endParaRPr lang="Microsoft YaHei" altLang="Microsoft YaHei" sz="2000" dirty="0"/>
          </a:p>
        </p:txBody>
      </p:sp>
      <p:pic>
        <p:nvPicPr>
          <p:cNvPr id="2316" name="picture 2316"/>
          <p:cNvPicPr>
            <a:picLocks noChangeAspect="1"/>
          </p:cNvPicPr>
          <p:nvPr/>
        </p:nvPicPr>
        <p:blipFill>
          <a:blip r:embed="rId3"/>
          <a:stretch>
            <a:fillRect/>
          </a:stretch>
        </p:blipFill>
        <p:spPr>
          <a:xfrm rot="21600000">
            <a:off x="8787384" y="1752600"/>
            <a:ext cx="2737102" cy="3546347"/>
          </a:xfrm>
          <a:prstGeom prst="rect">
            <a:avLst/>
          </a:prstGeom>
        </p:spPr>
      </p:pic>
      <p:sp>
        <p:nvSpPr>
          <p:cNvPr id="2318" name="textbox 2318"/>
          <p:cNvSpPr/>
          <p:nvPr/>
        </p:nvSpPr>
        <p:spPr>
          <a:xfrm>
            <a:off x="1445765" y="550045"/>
            <a:ext cx="3190239" cy="1011555"/>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04000"/>
              </a:lnSpc>
              <a:tabLst/>
            </a:pPr>
            <a:endParaRPr lang="Arial" altLang="Arial" sz="1400" dirty="0"/>
          </a:p>
          <a:p>
            <a:pPr algn="l" rtl="0" eaLnBrk="0">
              <a:lnSpc>
                <a:spcPct val="10954"/>
              </a:lnSpc>
              <a:tabLst/>
            </a:pPr>
            <a:endParaRPr lang="Arial" altLang="Arial" sz="100" dirty="0"/>
          </a:p>
          <a:p>
            <a:pPr marL="944880" algn="l" rtl="0" eaLnBrk="0">
              <a:lnSpc>
                <a:spcPct val="91000"/>
              </a:lnSpc>
              <a:tabLst>
                <a:tab pos="112585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一、生平及成就</a:t>
            </a:r>
            <a:endParaRPr lang="Microsoft YaHei" altLang="Microsoft YaHei" sz="2000" dirty="0"/>
          </a:p>
        </p:txBody>
      </p:sp>
      <p:sp>
        <p:nvSpPr>
          <p:cNvPr id="232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322" name="textbox 232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32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298" name="group 298"/>
          <p:cNvGrpSpPr/>
          <p:nvPr/>
        </p:nvGrpSpPr>
        <p:grpSpPr>
          <a:xfrm rot="21600000">
            <a:off x="1584025" y="181482"/>
            <a:ext cx="2561648" cy="199231"/>
            <a:chOff x="0" y="0"/>
            <a:chExt cx="2561648" cy="199231"/>
          </a:xfrm>
        </p:grpSpPr>
        <p:pic>
          <p:nvPicPr>
            <p:cNvPr id="2326" name="picture 2326"/>
            <p:cNvPicPr>
              <a:picLocks noChangeAspect="1"/>
            </p:cNvPicPr>
            <p:nvPr/>
          </p:nvPicPr>
          <p:blipFill>
            <a:blip r:embed="rId4"/>
            <a:stretch>
              <a:fillRect/>
            </a:stretch>
          </p:blipFill>
          <p:spPr>
            <a:xfrm rot="21600000">
              <a:off x="13273" y="11350"/>
              <a:ext cx="2548374" cy="187881"/>
            </a:xfrm>
            <a:prstGeom prst="rect">
              <a:avLst/>
            </a:prstGeom>
          </p:spPr>
        </p:pic>
        <p:sp>
          <p:nvSpPr>
            <p:cNvPr id="2328" name="textbox 232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3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2" name="picture 2332"/>
          <p:cNvPicPr>
            <a:picLocks noChangeAspect="1"/>
          </p:cNvPicPr>
          <p:nvPr/>
        </p:nvPicPr>
        <p:blipFill>
          <a:blip r:embed="rId2"/>
          <a:stretch>
            <a:fillRect/>
          </a:stretch>
        </p:blipFill>
        <p:spPr>
          <a:xfrm rot="21600000">
            <a:off x="0" y="0"/>
            <a:ext cx="12192000" cy="6858000"/>
          </a:xfrm>
          <a:prstGeom prst="rect">
            <a:avLst/>
          </a:prstGeom>
        </p:spPr>
      </p:pic>
      <p:sp>
        <p:nvSpPr>
          <p:cNvPr id="23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336" name="textbox 2336"/>
          <p:cNvSpPr/>
          <p:nvPr/>
        </p:nvSpPr>
        <p:spPr>
          <a:xfrm>
            <a:off x="1158837" y="1878668"/>
            <a:ext cx="9110344" cy="4414520"/>
          </a:xfrm>
          <a:prstGeom prst="rect">
            <a:avLst/>
          </a:prstGeom>
        </p:spPr>
        <p:txBody>
          <a:bodyPr vert="horz" wrap="square" lIns="0" tIns="0" rIns="0" bIns="0"/>
          <a:lstStyle/>
          <a:p>
            <a:pPr algn="l" rtl="0" eaLnBrk="0">
              <a:lnSpc>
                <a:spcPct val="78427"/>
              </a:lnSpc>
              <a:tabLst/>
            </a:pPr>
            <a:endParaRPr lang="Arial" altLang="Arial" sz="100" dirty="0"/>
          </a:p>
          <a:p>
            <a:pPr marL="170814" algn="l" rtl="0" eaLnBrk="0">
              <a:lnSpc>
                <a:spcPct val="82000"/>
              </a:lnSpc>
              <a:tabLst/>
            </a:pPr>
            <a:r>
              <a:rPr sz="2000" kern="0" spc="-90" dirty="0">
                <a:solidFill>
                  <a:srgbClr val="000000">
                    <a:alpha val="100000"/>
                  </a:srgbClr>
                </a:solidFill>
                <a:latin typeface="Microsoft YaHei"/>
                <a:ea typeface="Microsoft YaHei"/>
                <a:cs typeface="Microsoft YaHei"/>
              </a:rPr>
              <a:t>“教活书，活教书，教书活；读活书，</a:t>
            </a:r>
            <a:r>
              <a:rPr sz="2000" kern="0" spc="42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活读书，读书活”</a:t>
            </a:r>
            <a:endParaRPr lang="Microsoft YaHei" altLang="Microsoft YaHei" sz="2000" dirty="0"/>
          </a:p>
          <a:p>
            <a:pPr marL="26669" algn="l" rtl="0" eaLnBrk="0">
              <a:lnSpc>
                <a:spcPts val="3599"/>
              </a:lnSpc>
              <a:tabLst/>
            </a:pPr>
            <a:r>
              <a:rPr sz="2000" kern="0" spc="-40" dirty="0">
                <a:solidFill>
                  <a:srgbClr val="000000">
                    <a:alpha val="100000"/>
                  </a:srgbClr>
                </a:solidFill>
                <a:latin typeface="Microsoft YaHei"/>
                <a:ea typeface="Microsoft YaHei"/>
                <a:cs typeface="Microsoft YaHei"/>
              </a:rPr>
              <a:t>陈鹤琴的活教育理论体系，包括三大</a:t>
            </a:r>
            <a:r>
              <a:rPr sz="2000" kern="0" spc="-50" dirty="0">
                <a:solidFill>
                  <a:srgbClr val="000000">
                    <a:alpha val="100000"/>
                  </a:srgbClr>
                </a:solidFill>
                <a:latin typeface="Microsoft YaHei"/>
                <a:ea typeface="Microsoft YaHei"/>
                <a:cs typeface="Microsoft YaHei"/>
              </a:rPr>
              <a:t>纲领：</a:t>
            </a:r>
            <a:endParaRPr lang="Microsoft YaHei" altLang="Microsoft YaHei" sz="2000" dirty="0"/>
          </a:p>
          <a:p>
            <a:pPr marL="36830" algn="l" rtl="0" eaLnBrk="0">
              <a:lnSpc>
                <a:spcPct val="91000"/>
              </a:lnSpc>
              <a:spcBef>
                <a:spcPts val="1617"/>
              </a:spcBef>
              <a:tabLst/>
            </a:pPr>
            <a:r>
              <a:rPr sz="2000" kern="0" spc="-10" dirty="0">
                <a:solidFill>
                  <a:srgbClr val="000000">
                    <a:alpha val="100000"/>
                  </a:srgbClr>
                </a:solidFill>
                <a:latin typeface="Microsoft YaHei"/>
                <a:ea typeface="Microsoft YaHei"/>
                <a:cs typeface="Microsoft YaHei"/>
              </a:rPr>
              <a:t>1、目的论：“学会做人、做中国人。做现代中国人”。</a:t>
            </a:r>
            <a:endParaRPr lang="Microsoft YaHei" altLang="Microsoft YaHei" sz="2000" dirty="0"/>
          </a:p>
          <a:p>
            <a:pPr marL="160654" algn="l" rtl="0" eaLnBrk="0">
              <a:lnSpc>
                <a:spcPct val="86000"/>
              </a:lnSpc>
              <a:spcBef>
                <a:spcPts val="1400"/>
              </a:spcBef>
              <a:tabLst/>
            </a:pPr>
            <a:r>
              <a:rPr sz="2000" kern="0" spc="0" dirty="0">
                <a:solidFill>
                  <a:srgbClr val="000000">
                    <a:alpha val="100000"/>
                  </a:srgbClr>
                </a:solidFill>
                <a:latin typeface="Microsoft YaHei"/>
                <a:ea typeface="Microsoft YaHei"/>
                <a:cs typeface="Microsoft YaHei"/>
              </a:rPr>
              <a:t>应该具备：（1）要有强健的身体（2）要有建设的能力</a:t>
            </a:r>
            <a:endParaRPr lang="Microsoft YaHei" altLang="Microsoft YaHei" sz="2000" dirty="0"/>
          </a:p>
          <a:p>
            <a:pPr marL="1070610" algn="l" rtl="0" eaLnBrk="0">
              <a:lnSpc>
                <a:spcPts val="3767"/>
              </a:lnSpc>
              <a:tabLst/>
            </a:pPr>
            <a:r>
              <a:rPr sz="2000" kern="0" spc="-110" dirty="0">
                <a:solidFill>
                  <a:srgbClr val="000000">
                    <a:alpha val="100000"/>
                  </a:srgbClr>
                </a:solidFill>
                <a:latin typeface="Microsoft YaHei"/>
                <a:ea typeface="Microsoft YaHei"/>
                <a:cs typeface="Microsoft YaHei"/>
              </a:rPr>
              <a:t>（3）要有创造能力  （4</a:t>
            </a:r>
            <a:r>
              <a:rPr sz="2000" kern="0" spc="-120" dirty="0">
                <a:solidFill>
                  <a:srgbClr val="000000">
                    <a:alpha val="100000"/>
                  </a:srgbClr>
                </a:solidFill>
                <a:latin typeface="Microsoft YaHei"/>
                <a:ea typeface="Microsoft YaHei"/>
                <a:cs typeface="Microsoft YaHei"/>
              </a:rPr>
              <a:t>）要有合作的态度。</a:t>
            </a:r>
            <a:endParaRPr lang="Microsoft YaHei" altLang="Microsoft YaHei" sz="2000" dirty="0"/>
          </a:p>
          <a:p>
            <a:pPr marL="25400" algn="l" rtl="0" eaLnBrk="0">
              <a:lnSpc>
                <a:spcPct val="82000"/>
              </a:lnSpc>
              <a:spcBef>
                <a:spcPts val="1401"/>
              </a:spcBef>
              <a:tabLst/>
            </a:pPr>
            <a:r>
              <a:rPr sz="2000" kern="0" spc="-90" dirty="0">
                <a:solidFill>
                  <a:srgbClr val="000000">
                    <a:alpha val="100000"/>
                  </a:srgbClr>
                </a:solidFill>
                <a:latin typeface="Microsoft YaHei"/>
                <a:ea typeface="Microsoft YaHei"/>
                <a:cs typeface="Microsoft YaHei"/>
              </a:rPr>
              <a:t>2、课程论：陈鹤琴指出：</a:t>
            </a:r>
            <a:r>
              <a:rPr sz="2000" kern="0" spc="14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“大自然、大社会，</a:t>
            </a:r>
            <a:r>
              <a:rPr sz="2000" kern="0" spc="37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都是活教材。”——课程来源于生</a:t>
            </a:r>
            <a:endParaRPr lang="Microsoft YaHei" altLang="Microsoft YaHei" sz="2000" dirty="0"/>
          </a:p>
          <a:p>
            <a:pPr marL="12700" algn="l" rtl="0" eaLnBrk="0">
              <a:lnSpc>
                <a:spcPts val="3599"/>
              </a:lnSpc>
              <a:tabLst/>
            </a:pPr>
            <a:r>
              <a:rPr sz="2000" kern="0" spc="-160" dirty="0">
                <a:solidFill>
                  <a:srgbClr val="000000">
                    <a:alpha val="100000"/>
                  </a:srgbClr>
                </a:solidFill>
                <a:latin typeface="Microsoft YaHei"/>
                <a:ea typeface="Microsoft YaHei"/>
                <a:cs typeface="Microsoft YaHei"/>
              </a:rPr>
              <a:t>活，来源于社会。</a:t>
            </a:r>
            <a:endParaRPr lang="Microsoft YaHei" altLang="Microsoft YaHei" sz="2000" dirty="0"/>
          </a:p>
          <a:p>
            <a:pPr marL="28575" algn="l" rtl="0" eaLnBrk="0">
              <a:lnSpc>
                <a:spcPct val="83000"/>
              </a:lnSpc>
              <a:spcBef>
                <a:spcPts val="1607"/>
              </a:spcBef>
              <a:tabLst/>
            </a:pPr>
            <a:r>
              <a:rPr sz="2000" kern="0" spc="-30" dirty="0">
                <a:solidFill>
                  <a:srgbClr val="000000">
                    <a:alpha val="100000"/>
                  </a:srgbClr>
                </a:solidFill>
                <a:latin typeface="Microsoft YaHei"/>
                <a:ea typeface="Microsoft YaHei"/>
                <a:cs typeface="Microsoft YaHei"/>
              </a:rPr>
              <a:t>3、方法论：“活教育”方法论的基本原则是“做中教、做中学，做中求进步”。</a:t>
            </a:r>
            <a:endParaRPr lang="Microsoft YaHei" altLang="Microsoft YaHei" sz="2000" dirty="0"/>
          </a:p>
          <a:p>
            <a:pPr marL="237490" algn="l" rtl="0" eaLnBrk="0">
              <a:lnSpc>
                <a:spcPts val="3599"/>
              </a:lnSpc>
              <a:tabLst/>
            </a:pPr>
            <a:r>
              <a:rPr sz="2000" kern="0" spc="-30" dirty="0">
                <a:solidFill>
                  <a:srgbClr val="000000">
                    <a:alpha val="100000"/>
                  </a:srgbClr>
                </a:solidFill>
                <a:latin typeface="Microsoft YaHei"/>
                <a:ea typeface="Microsoft YaHei"/>
                <a:cs typeface="Microsoft YaHei"/>
              </a:rPr>
              <a:t>教学过程分为四步：实验观察——阅读参考——发表创作——   </a:t>
            </a:r>
            <a:r>
              <a:rPr sz="2000" kern="0" spc="-40" dirty="0">
                <a:solidFill>
                  <a:srgbClr val="000000">
                    <a:alpha val="100000"/>
                  </a:srgbClr>
                </a:solidFill>
                <a:latin typeface="Microsoft YaHei"/>
                <a:ea typeface="Microsoft YaHei"/>
                <a:cs typeface="Microsoft YaHei"/>
              </a:rPr>
              <a:t> 批评研讨。</a:t>
            </a:r>
            <a:endParaRPr lang="Microsoft YaHei" altLang="Microsoft YaHei" sz="2000" dirty="0"/>
          </a:p>
          <a:p>
            <a:pPr algn="l" rtl="0" eaLnBrk="0">
              <a:lnSpc>
                <a:spcPct val="103000"/>
              </a:lnSpc>
              <a:tabLst/>
            </a:pPr>
            <a:endParaRPr lang="Arial" altLang="Arial" sz="1300" dirty="0"/>
          </a:p>
          <a:p>
            <a:pPr marL="237490" algn="l" rtl="0" eaLnBrk="0">
              <a:lnSpc>
                <a:spcPct val="91000"/>
              </a:lnSpc>
              <a:spcBef>
                <a:spcPts val="6"/>
              </a:spcBef>
              <a:tabLst/>
            </a:pPr>
            <a:r>
              <a:rPr sz="2000" kern="0" spc="0" dirty="0">
                <a:solidFill>
                  <a:srgbClr val="000000">
                    <a:alpha val="100000"/>
                  </a:srgbClr>
                </a:solidFill>
                <a:latin typeface="Microsoft YaHei"/>
                <a:ea typeface="Microsoft YaHei"/>
                <a:cs typeface="Microsoft YaHei"/>
              </a:rPr>
              <a:t>教师：引发——供给——指导——欣</a:t>
            </a:r>
            <a:r>
              <a:rPr sz="2000" kern="0" spc="-10" dirty="0">
                <a:solidFill>
                  <a:srgbClr val="000000">
                    <a:alpha val="100000"/>
                  </a:srgbClr>
                </a:solidFill>
                <a:latin typeface="Microsoft YaHei"/>
                <a:ea typeface="Microsoft YaHei"/>
                <a:cs typeface="Microsoft YaHei"/>
              </a:rPr>
              <a:t>赏</a:t>
            </a:r>
            <a:endParaRPr lang="Microsoft YaHei" altLang="Microsoft YaHei" sz="2000" dirty="0"/>
          </a:p>
        </p:txBody>
      </p:sp>
      <p:sp>
        <p:nvSpPr>
          <p:cNvPr id="2338" name="textbox 2338"/>
          <p:cNvSpPr/>
          <p:nvPr/>
        </p:nvSpPr>
        <p:spPr>
          <a:xfrm>
            <a:off x="1445765" y="550045"/>
            <a:ext cx="4187825" cy="1011555"/>
          </a:xfrm>
          <a:prstGeom prst="rect">
            <a:avLst/>
          </a:prstGeom>
        </p:spPr>
        <p:txBody>
          <a:bodyPr vert="horz" wrap="square" lIns="0" tIns="0" rIns="0" bIns="0"/>
          <a:lstStyle/>
          <a:p>
            <a:pPr algn="l" rtl="0" eaLnBrk="0">
              <a:lnSpc>
                <a:spcPct val="87417"/>
              </a:lnSpc>
              <a:tabLst/>
            </a:pPr>
            <a:endParaRPr lang="Arial" altLang="Arial" sz="100" dirty="0"/>
          </a:p>
          <a:p>
            <a:pPr marL="144779" algn="l"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04000"/>
              </a:lnSpc>
              <a:tabLst/>
            </a:pPr>
            <a:endParaRPr lang="Arial" altLang="Arial" sz="1400" dirty="0"/>
          </a:p>
          <a:p>
            <a:pPr marL="944880" algn="l" rtl="0" eaLnBrk="0">
              <a:lnSpc>
                <a:spcPct val="91000"/>
              </a:lnSpc>
              <a:spcBef>
                <a:spcPts val="7"/>
              </a:spcBef>
              <a:tabLst>
                <a:tab pos="1129030" algn="l"/>
              </a:tabLst>
            </a:pPr>
            <a:r>
              <a:rPr sz="2000" kern="0" spc="0" dirty="0">
                <a:solidFill>
                  <a:srgbClr val="44546A">
                    <a:alpha val="100000"/>
                  </a:srgbClr>
                </a:solidFill>
                <a:latin typeface="Microsoft YaHei"/>
                <a:ea typeface="Microsoft YaHei"/>
                <a:cs typeface="Microsoft YaHei"/>
              </a:rPr>
              <a:t>	</a:t>
            </a:r>
            <a:r>
              <a:rPr sz="2000" kern="0" spc="0" dirty="0">
                <a:solidFill>
                  <a:srgbClr val="44546A">
                    <a:alpha val="100000"/>
                  </a:srgbClr>
                </a:solidFill>
                <a:latin typeface="Microsoft YaHei"/>
                <a:ea typeface="Microsoft YaHei"/>
                <a:cs typeface="Microsoft YaHei"/>
              </a:rPr>
              <a:t>二、“活教育”的思想</a:t>
            </a:r>
            <a:r>
              <a:rPr sz="2000" kern="0" spc="-10" dirty="0">
                <a:solidFill>
                  <a:srgbClr val="44546A">
                    <a:alpha val="100000"/>
                  </a:srgbClr>
                </a:solidFill>
                <a:latin typeface="Microsoft YaHei"/>
                <a:ea typeface="Microsoft YaHei"/>
                <a:cs typeface="Microsoft YaHei"/>
              </a:rPr>
              <a:t>体系</a:t>
            </a:r>
            <a:endParaRPr lang="Microsoft YaHei" altLang="Microsoft YaHei" sz="2000" dirty="0"/>
          </a:p>
        </p:txBody>
      </p:sp>
      <p:sp>
        <p:nvSpPr>
          <p:cNvPr id="234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342" name="textbox 234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34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00" name="group 300"/>
          <p:cNvGrpSpPr/>
          <p:nvPr/>
        </p:nvGrpSpPr>
        <p:grpSpPr>
          <a:xfrm rot="21600000">
            <a:off x="1584025" y="181482"/>
            <a:ext cx="2561648" cy="199231"/>
            <a:chOff x="0" y="0"/>
            <a:chExt cx="2561648" cy="199231"/>
          </a:xfrm>
        </p:grpSpPr>
        <p:pic>
          <p:nvPicPr>
            <p:cNvPr id="2346" name="picture 2346"/>
            <p:cNvPicPr>
              <a:picLocks noChangeAspect="1"/>
            </p:cNvPicPr>
            <p:nvPr/>
          </p:nvPicPr>
          <p:blipFill>
            <a:blip r:embed="rId3"/>
            <a:stretch>
              <a:fillRect/>
            </a:stretch>
          </p:blipFill>
          <p:spPr>
            <a:xfrm rot="21600000">
              <a:off x="13273" y="11350"/>
              <a:ext cx="2548374" cy="187881"/>
            </a:xfrm>
            <a:prstGeom prst="rect">
              <a:avLst/>
            </a:prstGeom>
          </p:spPr>
        </p:pic>
        <p:sp>
          <p:nvSpPr>
            <p:cNvPr id="2348" name="textbox 234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35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2" name="picture 2352"/>
          <p:cNvPicPr>
            <a:picLocks noChangeAspect="1"/>
          </p:cNvPicPr>
          <p:nvPr/>
        </p:nvPicPr>
        <p:blipFill>
          <a:blip r:embed="rId2"/>
          <a:stretch>
            <a:fillRect/>
          </a:stretch>
        </p:blipFill>
        <p:spPr>
          <a:xfrm rot="21600000">
            <a:off x="0" y="0"/>
            <a:ext cx="12192000" cy="6858000"/>
          </a:xfrm>
          <a:prstGeom prst="rect">
            <a:avLst/>
          </a:prstGeom>
        </p:spPr>
      </p:pic>
      <p:sp>
        <p:nvSpPr>
          <p:cNvPr id="235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356" name="textbox 2356"/>
          <p:cNvSpPr/>
          <p:nvPr/>
        </p:nvSpPr>
        <p:spPr>
          <a:xfrm>
            <a:off x="1362036" y="1747239"/>
            <a:ext cx="7686675" cy="4469765"/>
          </a:xfrm>
          <a:prstGeom prst="rect">
            <a:avLst/>
          </a:prstGeom>
        </p:spPr>
        <p:txBody>
          <a:bodyPr vert="horz" wrap="square" lIns="0" tIns="0" rIns="0" bIns="0"/>
          <a:lstStyle/>
          <a:p>
            <a:pPr algn="l" rtl="0" eaLnBrk="0">
              <a:lnSpc>
                <a:spcPct val="83341"/>
              </a:lnSpc>
              <a:tabLst/>
            </a:pPr>
            <a:endParaRPr lang="Arial" altLang="Arial" sz="100" dirty="0"/>
          </a:p>
          <a:p>
            <a:pPr marL="171450" algn="l" rtl="0" eaLnBrk="0">
              <a:lnSpc>
                <a:spcPts val="2645"/>
              </a:lnSpc>
              <a:tabLst/>
            </a:pPr>
            <a:r>
              <a:rPr sz="2000" b="1" kern="0" spc="-110" dirty="0">
                <a:solidFill>
                  <a:srgbClr val="000000">
                    <a:alpha val="100000"/>
                  </a:srgbClr>
                </a:solidFill>
                <a:latin typeface="Microsoft YaHei"/>
                <a:ea typeface="Microsoft YaHei"/>
                <a:cs typeface="Microsoft YaHei"/>
              </a:rPr>
              <a:t>（一）儿童发展的分期问题</a:t>
            </a:r>
            <a:endParaRPr lang="Microsoft YaHei" altLang="Microsoft YaHei" sz="2000" dirty="0"/>
          </a:p>
          <a:p>
            <a:pPr marL="36830" algn="l" rtl="0" eaLnBrk="0">
              <a:lnSpc>
                <a:spcPct val="91000"/>
              </a:lnSpc>
              <a:spcBef>
                <a:spcPts val="1369"/>
              </a:spcBef>
              <a:tabLst/>
            </a:pPr>
            <a:r>
              <a:rPr sz="2000" kern="0" spc="-20" dirty="0">
                <a:solidFill>
                  <a:srgbClr val="000000">
                    <a:alpha val="100000"/>
                  </a:srgbClr>
                </a:solidFill>
                <a:latin typeface="Microsoft YaHei"/>
                <a:ea typeface="Microsoft YaHei"/>
                <a:cs typeface="Microsoft YaHei"/>
              </a:rPr>
              <a:t>1.新生婴儿期——新生</a:t>
            </a:r>
            <a:endParaRPr lang="Microsoft YaHei" altLang="Microsoft YaHei" sz="2000" dirty="0"/>
          </a:p>
          <a:p>
            <a:pPr marL="25400" algn="l" rtl="0" eaLnBrk="0">
              <a:lnSpc>
                <a:spcPct val="91000"/>
              </a:lnSpc>
              <a:spcBef>
                <a:spcPts val="1415"/>
              </a:spcBef>
              <a:tabLst/>
            </a:pPr>
            <a:r>
              <a:rPr sz="2000" kern="0" spc="-10" dirty="0">
                <a:solidFill>
                  <a:srgbClr val="000000">
                    <a:alpha val="100000"/>
                  </a:srgbClr>
                </a:solidFill>
                <a:latin typeface="Microsoft YaHei"/>
                <a:ea typeface="Microsoft YaHei"/>
                <a:cs typeface="Microsoft YaHei"/>
              </a:rPr>
              <a:t>2.乳儿时期——新生后到1岁左右</a:t>
            </a:r>
            <a:endParaRPr lang="Microsoft YaHei" altLang="Microsoft YaHei" sz="2000" dirty="0"/>
          </a:p>
          <a:p>
            <a:pPr marL="27940" algn="l" rtl="0" eaLnBrk="0">
              <a:lnSpc>
                <a:spcPct val="91000"/>
              </a:lnSpc>
              <a:spcBef>
                <a:spcPts val="1415"/>
              </a:spcBef>
              <a:tabLst/>
            </a:pPr>
            <a:r>
              <a:rPr sz="2000" kern="0" spc="-20" dirty="0">
                <a:solidFill>
                  <a:srgbClr val="000000">
                    <a:alpha val="100000"/>
                  </a:srgbClr>
                </a:solidFill>
                <a:latin typeface="Microsoft YaHei"/>
                <a:ea typeface="Microsoft YaHei"/>
                <a:cs typeface="Microsoft YaHei"/>
              </a:rPr>
              <a:t>3.步儿时期——</a:t>
            </a:r>
            <a:r>
              <a:rPr sz="2000" kern="0" spc="-38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1岁左右到3岁左右</a:t>
            </a:r>
            <a:endParaRPr lang="Microsoft YaHei" altLang="Microsoft YaHei" sz="2000" dirty="0"/>
          </a:p>
          <a:p>
            <a:pPr marL="12700" algn="l" rtl="0" eaLnBrk="0">
              <a:lnSpc>
                <a:spcPct val="91000"/>
              </a:lnSpc>
              <a:spcBef>
                <a:spcPts val="1415"/>
              </a:spcBef>
              <a:tabLst/>
            </a:pPr>
            <a:r>
              <a:rPr sz="2000" kern="0" spc="-10" dirty="0">
                <a:solidFill>
                  <a:srgbClr val="000000">
                    <a:alpha val="100000"/>
                  </a:srgbClr>
                </a:solidFill>
                <a:latin typeface="Microsoft YaHei"/>
                <a:ea typeface="Microsoft YaHei"/>
                <a:cs typeface="Microsoft YaHei"/>
              </a:rPr>
              <a:t>4.幼儿时期——</a:t>
            </a:r>
            <a:r>
              <a:rPr sz="2000" kern="0" spc="-41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3岁半左右到6岁左右</a:t>
            </a:r>
            <a:endParaRPr lang="Microsoft YaHei" altLang="Microsoft YaHei" sz="2000" dirty="0"/>
          </a:p>
          <a:p>
            <a:pPr marL="26034" algn="l" rtl="0" eaLnBrk="0">
              <a:lnSpc>
                <a:spcPct val="90000"/>
              </a:lnSpc>
              <a:spcBef>
                <a:spcPts val="1439"/>
              </a:spcBef>
              <a:tabLst/>
            </a:pPr>
            <a:r>
              <a:rPr sz="2000" b="1" kern="0" spc="-180" dirty="0">
                <a:solidFill>
                  <a:srgbClr val="000000">
                    <a:alpha val="100000"/>
                  </a:srgbClr>
                </a:solidFill>
                <a:latin typeface="Microsoft YaHei"/>
                <a:ea typeface="Microsoft YaHei"/>
                <a:cs typeface="Microsoft YaHei"/>
              </a:rPr>
              <a:t>四种生活方式：</a:t>
            </a:r>
            <a:endParaRPr lang="Microsoft YaHei" altLang="Microsoft YaHei" sz="2000" dirty="0"/>
          </a:p>
          <a:p>
            <a:pPr marL="36830" algn="l" rtl="0" eaLnBrk="0">
              <a:lnSpc>
                <a:spcPct val="91000"/>
              </a:lnSpc>
              <a:spcBef>
                <a:spcPts val="1415"/>
              </a:spcBef>
              <a:tabLst/>
            </a:pPr>
            <a:r>
              <a:rPr sz="2000" kern="0" spc="-60" dirty="0">
                <a:solidFill>
                  <a:srgbClr val="000000">
                    <a:alpha val="100000"/>
                  </a:srgbClr>
                </a:solidFill>
                <a:latin typeface="Microsoft YaHei"/>
                <a:ea typeface="Microsoft YaHei"/>
                <a:cs typeface="Microsoft YaHei"/>
              </a:rPr>
              <a:t>1、反射活动——伴随儿童出生就存</a:t>
            </a:r>
            <a:r>
              <a:rPr sz="2000" kern="0" spc="-70" dirty="0">
                <a:solidFill>
                  <a:srgbClr val="000000">
                    <a:alpha val="100000"/>
                  </a:srgbClr>
                </a:solidFill>
                <a:latin typeface="Microsoft YaHei"/>
                <a:ea typeface="Microsoft YaHei"/>
                <a:cs typeface="Microsoft YaHei"/>
              </a:rPr>
              <a:t>在。</a:t>
            </a:r>
            <a:endParaRPr lang="Microsoft YaHei" altLang="Microsoft YaHei" sz="2000" dirty="0"/>
          </a:p>
          <a:p>
            <a:pPr marL="25400" algn="l" rtl="0" eaLnBrk="0">
              <a:lnSpc>
                <a:spcPct val="83000"/>
              </a:lnSpc>
              <a:spcBef>
                <a:spcPts val="1408"/>
              </a:spcBef>
              <a:tabLst/>
            </a:pPr>
            <a:r>
              <a:rPr sz="2000" kern="0" spc="-40" dirty="0">
                <a:solidFill>
                  <a:srgbClr val="000000">
                    <a:alpha val="100000"/>
                  </a:srgbClr>
                </a:solidFill>
                <a:latin typeface="Microsoft YaHei"/>
                <a:ea typeface="Microsoft YaHei"/>
                <a:cs typeface="Microsoft YaHei"/>
              </a:rPr>
              <a:t>2、感觉运动生活——</a:t>
            </a:r>
            <a:r>
              <a:rPr sz="2000" kern="0" spc="-36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出生1个月左右就有所发展，教育有了可能性。</a:t>
            </a:r>
            <a:endParaRPr lang="Microsoft YaHei" altLang="Microsoft YaHei" sz="2000" dirty="0"/>
          </a:p>
          <a:p>
            <a:pPr marL="28575" algn="l" rtl="0" eaLnBrk="0">
              <a:lnSpc>
                <a:spcPts val="3599"/>
              </a:lnSpc>
              <a:tabLst/>
            </a:pPr>
            <a:r>
              <a:rPr sz="2000" kern="0" spc="0" dirty="0">
                <a:solidFill>
                  <a:srgbClr val="000000">
                    <a:alpha val="100000"/>
                  </a:srgbClr>
                </a:solidFill>
                <a:latin typeface="Microsoft YaHei"/>
                <a:ea typeface="Microsoft YaHei"/>
                <a:cs typeface="Microsoft YaHei"/>
              </a:rPr>
              <a:t>3、情绪活动——新生1月后</a:t>
            </a:r>
            <a:r>
              <a:rPr sz="2000" kern="0" spc="-10" dirty="0">
                <a:solidFill>
                  <a:srgbClr val="000000">
                    <a:alpha val="100000"/>
                  </a:srgbClr>
                </a:solidFill>
                <a:latin typeface="Microsoft YaHei"/>
                <a:ea typeface="Microsoft YaHei"/>
                <a:cs typeface="Microsoft YaHei"/>
              </a:rPr>
              <a:t>-1年左右有发展雏形。</a:t>
            </a:r>
            <a:endParaRPr lang="Microsoft YaHei" altLang="Microsoft YaHei" sz="2000" dirty="0"/>
          </a:p>
          <a:p>
            <a:pPr algn="l" rtl="0" eaLnBrk="0">
              <a:lnSpc>
                <a:spcPct val="103000"/>
              </a:lnSpc>
              <a:tabLst/>
            </a:pPr>
            <a:endParaRPr lang="Arial" altLang="Arial" sz="1300" dirty="0"/>
          </a:p>
          <a:p>
            <a:pPr algn="l" rtl="0" eaLnBrk="0">
              <a:lnSpc>
                <a:spcPct val="6979"/>
              </a:lnSpc>
              <a:tabLst/>
            </a:pPr>
            <a:endParaRPr lang="Arial" altLang="Arial" sz="100" dirty="0"/>
          </a:p>
          <a:p>
            <a:pPr marL="12700" algn="l" rtl="0" eaLnBrk="0">
              <a:lnSpc>
                <a:spcPct val="91000"/>
              </a:lnSpc>
              <a:tabLst/>
            </a:pPr>
            <a:r>
              <a:rPr sz="2000" kern="0" spc="-60" dirty="0">
                <a:solidFill>
                  <a:srgbClr val="000000">
                    <a:alpha val="100000"/>
                  </a:srgbClr>
                </a:solidFill>
                <a:latin typeface="Microsoft YaHei"/>
                <a:ea typeface="Microsoft YaHei"/>
                <a:cs typeface="Microsoft YaHei"/>
              </a:rPr>
              <a:t>4、智慧生活——集</a:t>
            </a:r>
            <a:r>
              <a:rPr sz="2000" kern="0" spc="-70" dirty="0">
                <a:solidFill>
                  <a:srgbClr val="000000">
                    <a:alpha val="100000"/>
                  </a:srgbClr>
                </a:solidFill>
                <a:latin typeface="Microsoft YaHei"/>
                <a:ea typeface="Microsoft YaHei"/>
                <a:cs typeface="Microsoft YaHei"/>
              </a:rPr>
              <a:t>中在3岁左右。</a:t>
            </a:r>
            <a:endParaRPr lang="Microsoft YaHei" altLang="Microsoft YaHei" sz="2000" dirty="0"/>
          </a:p>
        </p:txBody>
      </p:sp>
      <p:sp>
        <p:nvSpPr>
          <p:cNvPr id="2358" name="textbox 2358"/>
          <p:cNvSpPr/>
          <p:nvPr/>
        </p:nvSpPr>
        <p:spPr>
          <a:xfrm>
            <a:off x="1445765" y="550045"/>
            <a:ext cx="3681095" cy="1012189"/>
          </a:xfrm>
          <a:prstGeom prst="rect">
            <a:avLst/>
          </a:prstGeom>
        </p:spPr>
        <p:txBody>
          <a:bodyPr vert="horz" wrap="square" lIns="0" tIns="0" rIns="0" bIns="0"/>
          <a:lstStyle/>
          <a:p>
            <a:pPr algn="l" rtl="0" eaLnBrk="0">
              <a:lnSpc>
                <a:spcPct val="87417"/>
              </a:lnSpc>
              <a:tabLst/>
            </a:pPr>
            <a:endParaRPr lang="Arial" altLang="Arial" sz="100" dirty="0"/>
          </a:p>
          <a:p>
            <a:pPr marL="144779" algn="l"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04000"/>
              </a:lnSpc>
              <a:tabLst/>
            </a:pPr>
            <a:endParaRPr lang="Arial" altLang="Arial" sz="1400" dirty="0"/>
          </a:p>
          <a:p>
            <a:pPr marL="944880" algn="l" rtl="0" eaLnBrk="0">
              <a:lnSpc>
                <a:spcPct val="91000"/>
              </a:lnSpc>
              <a:spcBef>
                <a:spcPts val="6"/>
              </a:spcBef>
              <a:tabLst>
                <a:tab pos="1129664"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三、论儿童的心理发展</a:t>
            </a:r>
            <a:endParaRPr lang="Microsoft YaHei" altLang="Microsoft YaHei" sz="2000" dirty="0"/>
          </a:p>
        </p:txBody>
      </p:sp>
      <p:sp>
        <p:nvSpPr>
          <p:cNvPr id="236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362" name="textbox 236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36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02" name="group 302"/>
          <p:cNvGrpSpPr/>
          <p:nvPr/>
        </p:nvGrpSpPr>
        <p:grpSpPr>
          <a:xfrm rot="21600000">
            <a:off x="1584025" y="181482"/>
            <a:ext cx="2561648" cy="199231"/>
            <a:chOff x="0" y="0"/>
            <a:chExt cx="2561648" cy="199231"/>
          </a:xfrm>
        </p:grpSpPr>
        <p:pic>
          <p:nvPicPr>
            <p:cNvPr id="2366" name="picture 2366"/>
            <p:cNvPicPr>
              <a:picLocks noChangeAspect="1"/>
            </p:cNvPicPr>
            <p:nvPr/>
          </p:nvPicPr>
          <p:blipFill>
            <a:blip r:embed="rId3"/>
            <a:stretch>
              <a:fillRect/>
            </a:stretch>
          </p:blipFill>
          <p:spPr>
            <a:xfrm rot="21600000">
              <a:off x="13273" y="11350"/>
              <a:ext cx="2548374" cy="187881"/>
            </a:xfrm>
            <a:prstGeom prst="rect">
              <a:avLst/>
            </a:prstGeom>
          </p:spPr>
        </p:pic>
        <p:sp>
          <p:nvSpPr>
            <p:cNvPr id="2368" name="textbox 236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37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2" name="picture 2372"/>
          <p:cNvPicPr>
            <a:picLocks noChangeAspect="1"/>
          </p:cNvPicPr>
          <p:nvPr/>
        </p:nvPicPr>
        <p:blipFill>
          <a:blip r:embed="rId2"/>
          <a:stretch>
            <a:fillRect/>
          </a:stretch>
        </p:blipFill>
        <p:spPr>
          <a:xfrm rot="21600000">
            <a:off x="0" y="0"/>
            <a:ext cx="12192000" cy="6858000"/>
          </a:xfrm>
          <a:prstGeom prst="rect">
            <a:avLst/>
          </a:prstGeom>
        </p:spPr>
      </p:pic>
      <p:sp>
        <p:nvSpPr>
          <p:cNvPr id="237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376" name="textbox 2376"/>
          <p:cNvSpPr/>
          <p:nvPr/>
        </p:nvSpPr>
        <p:spPr>
          <a:xfrm>
            <a:off x="1158835" y="1834814"/>
            <a:ext cx="10897234" cy="4416425"/>
          </a:xfrm>
          <a:prstGeom prst="rect">
            <a:avLst/>
          </a:prstGeom>
        </p:spPr>
        <p:txBody>
          <a:bodyPr vert="horz" wrap="square" lIns="0" tIns="0" rIns="0" bIns="0"/>
          <a:lstStyle/>
          <a:p>
            <a:pPr algn="l" rtl="0" eaLnBrk="0">
              <a:lnSpc>
                <a:spcPct val="82001"/>
              </a:lnSpc>
              <a:tabLst/>
            </a:pPr>
            <a:endParaRPr lang="Arial" altLang="Arial" sz="100" dirty="0"/>
          </a:p>
          <a:p>
            <a:pPr marL="171450" algn="l" rtl="0" eaLnBrk="0">
              <a:lnSpc>
                <a:spcPct val="91000"/>
              </a:lnSpc>
              <a:tabLst/>
            </a:pPr>
            <a:r>
              <a:rPr sz="2000" b="1" kern="0" spc="-120" dirty="0">
                <a:solidFill>
                  <a:srgbClr val="000000">
                    <a:alpha val="100000"/>
                  </a:srgbClr>
                </a:solidFill>
                <a:latin typeface="Microsoft YaHei"/>
                <a:ea typeface="Microsoft YaHei"/>
                <a:cs typeface="Microsoft YaHei"/>
              </a:rPr>
              <a:t>（二）儿童的心理特点</a:t>
            </a:r>
            <a:endParaRPr lang="Microsoft YaHei" altLang="Microsoft YaHei" sz="2000" dirty="0"/>
          </a:p>
          <a:p>
            <a:pPr marL="36830" algn="l" rtl="0" eaLnBrk="0">
              <a:lnSpc>
                <a:spcPct val="91000"/>
              </a:lnSpc>
              <a:spcBef>
                <a:spcPts val="1415"/>
              </a:spcBef>
              <a:tabLst/>
            </a:pPr>
            <a:r>
              <a:rPr sz="2000" kern="0" spc="0" dirty="0">
                <a:solidFill>
                  <a:srgbClr val="000000">
                    <a:alpha val="100000"/>
                  </a:srgbClr>
                </a:solidFill>
                <a:latin typeface="Microsoft YaHei"/>
                <a:ea typeface="Microsoft YaHei"/>
                <a:cs typeface="Microsoft YaHei"/>
              </a:rPr>
              <a:t>1.好动</a:t>
            </a:r>
            <a:r>
              <a:rPr sz="2000" kern="0" spc="58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——儿童没有自制力</a:t>
            </a:r>
            <a:r>
              <a:rPr sz="2000" kern="0" spc="-10" dirty="0">
                <a:solidFill>
                  <a:srgbClr val="000000">
                    <a:alpha val="100000"/>
                  </a:srgbClr>
                </a:solidFill>
                <a:latin typeface="Microsoft YaHei"/>
                <a:ea typeface="Microsoft YaHei"/>
                <a:cs typeface="Microsoft YaHei"/>
              </a:rPr>
              <a:t>，他的动作是受感觉支配的，所以好动。</a:t>
            </a:r>
            <a:endParaRPr lang="Microsoft YaHei" altLang="Microsoft YaHei" sz="2000" dirty="0"/>
          </a:p>
          <a:p>
            <a:pPr algn="r" rtl="0" eaLnBrk="0">
              <a:lnSpc>
                <a:spcPct val="83000"/>
              </a:lnSpc>
              <a:spcBef>
                <a:spcPts val="1406"/>
              </a:spcBef>
              <a:tabLst/>
            </a:pPr>
            <a:r>
              <a:rPr sz="2000" kern="0" spc="-30" dirty="0">
                <a:solidFill>
                  <a:srgbClr val="000000">
                    <a:alpha val="100000"/>
                  </a:srgbClr>
                </a:solidFill>
                <a:latin typeface="Microsoft YaHei"/>
                <a:ea typeface="Microsoft YaHei"/>
                <a:cs typeface="Microsoft YaHei"/>
              </a:rPr>
              <a:t>2.好模仿——儿童模仿是无选择；模仿能力是有差异的；</a:t>
            </a:r>
            <a:r>
              <a:rPr sz="2000" kern="0" spc="-40" dirty="0">
                <a:solidFill>
                  <a:srgbClr val="000000">
                    <a:alpha val="100000"/>
                  </a:srgbClr>
                </a:solidFill>
                <a:latin typeface="Microsoft YaHei"/>
                <a:ea typeface="Microsoft YaHei"/>
                <a:cs typeface="Microsoft YaHei"/>
              </a:rPr>
              <a:t>模仿的动作和所模仿的动作不是一样的；</a:t>
            </a:r>
            <a:endParaRPr lang="Microsoft YaHei" altLang="Microsoft YaHei" sz="2000" dirty="0"/>
          </a:p>
          <a:p>
            <a:pPr marL="27940" algn="l" rtl="0" eaLnBrk="0">
              <a:lnSpc>
                <a:spcPts val="3599"/>
              </a:lnSpc>
              <a:tabLst/>
            </a:pPr>
            <a:r>
              <a:rPr sz="2000" kern="0" spc="-30" dirty="0">
                <a:solidFill>
                  <a:srgbClr val="000000">
                    <a:alpha val="100000"/>
                  </a:srgbClr>
                </a:solidFill>
                <a:latin typeface="Microsoft YaHei"/>
                <a:ea typeface="Microsoft YaHei"/>
                <a:cs typeface="Microsoft YaHei"/>
              </a:rPr>
              <a:t>3.好奇—— 好奇心不是永久不变的，是随年岁而发展的。</a:t>
            </a:r>
            <a:endParaRPr lang="Microsoft YaHei" altLang="Microsoft YaHei" sz="2000" dirty="0"/>
          </a:p>
          <a:p>
            <a:pPr marL="12700" algn="l" rtl="0" eaLnBrk="0">
              <a:lnSpc>
                <a:spcPct val="83000"/>
              </a:lnSpc>
              <a:spcBef>
                <a:spcPts val="1611"/>
              </a:spcBef>
              <a:tabLst/>
            </a:pPr>
            <a:r>
              <a:rPr sz="2000" kern="0" spc="-20" dirty="0">
                <a:solidFill>
                  <a:srgbClr val="000000">
                    <a:alpha val="100000"/>
                  </a:srgbClr>
                </a:solidFill>
                <a:latin typeface="Microsoft YaHei"/>
                <a:ea typeface="Microsoft YaHei"/>
                <a:cs typeface="Microsoft YaHei"/>
              </a:rPr>
              <a:t>4.好游戏—— 发展身</a:t>
            </a:r>
            <a:r>
              <a:rPr sz="2000" kern="0" spc="-30" dirty="0">
                <a:solidFill>
                  <a:srgbClr val="000000">
                    <a:alpha val="100000"/>
                  </a:srgbClr>
                </a:solidFill>
                <a:latin typeface="Microsoft YaHei"/>
                <a:ea typeface="Microsoft YaHei"/>
                <a:cs typeface="Microsoft YaHei"/>
              </a:rPr>
              <a:t>体；培养高尚道德；能使脑筋锐敏；为休息之灵丹。</a:t>
            </a:r>
            <a:endParaRPr lang="Microsoft YaHei" altLang="Microsoft YaHei" sz="2000" dirty="0"/>
          </a:p>
          <a:p>
            <a:pPr marL="31750" algn="l" rtl="0" eaLnBrk="0">
              <a:lnSpc>
                <a:spcPts val="3599"/>
              </a:lnSpc>
              <a:tabLst/>
            </a:pPr>
            <a:r>
              <a:rPr sz="2000" kern="0" spc="-10" dirty="0">
                <a:solidFill>
                  <a:srgbClr val="000000">
                    <a:alpha val="100000"/>
                  </a:srgbClr>
                </a:solidFill>
                <a:latin typeface="Microsoft YaHei"/>
                <a:ea typeface="Microsoft YaHei"/>
                <a:cs typeface="Microsoft YaHei"/>
              </a:rPr>
              <a:t>5.喜欢成功——不要让孩子做的事情太难</a:t>
            </a:r>
            <a:endParaRPr lang="Microsoft YaHei" altLang="Microsoft YaHei" sz="2000" dirty="0"/>
          </a:p>
          <a:p>
            <a:pPr marL="25400" algn="l" rtl="0" eaLnBrk="0">
              <a:lnSpc>
                <a:spcPct val="83000"/>
              </a:lnSpc>
              <a:spcBef>
                <a:spcPts val="1607"/>
              </a:spcBef>
              <a:tabLst/>
            </a:pPr>
            <a:r>
              <a:rPr sz="2000" kern="0" spc="-20" dirty="0">
                <a:solidFill>
                  <a:srgbClr val="000000">
                    <a:alpha val="100000"/>
                  </a:srgbClr>
                </a:solidFill>
                <a:latin typeface="Microsoft YaHei"/>
                <a:ea typeface="Microsoft YaHei"/>
                <a:cs typeface="Microsoft YaHei"/>
              </a:rPr>
              <a:t>6.喜欢合群——让小孩子交品行良好的小朋友；给驯良的小</a:t>
            </a:r>
            <a:r>
              <a:rPr sz="2000" kern="0" spc="-30" dirty="0">
                <a:solidFill>
                  <a:srgbClr val="000000">
                    <a:alpha val="100000"/>
                  </a:srgbClr>
                </a:solidFill>
                <a:latin typeface="Microsoft YaHei"/>
                <a:ea typeface="Microsoft YaHei"/>
                <a:cs typeface="Microsoft YaHei"/>
              </a:rPr>
              <a:t>动物作朋友；</a:t>
            </a:r>
            <a:r>
              <a:rPr sz="2000" kern="0" spc="34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给布娃娃之类的玩具作</a:t>
            </a:r>
            <a:endParaRPr lang="Microsoft YaHei" altLang="Microsoft YaHei" sz="2000" dirty="0"/>
          </a:p>
          <a:p>
            <a:pPr marL="13970" algn="l" rtl="0" eaLnBrk="0">
              <a:lnSpc>
                <a:spcPts val="3577"/>
              </a:lnSpc>
              <a:tabLst/>
            </a:pPr>
            <a:r>
              <a:rPr sz="1800" kern="0" spc="-120" dirty="0">
                <a:solidFill>
                  <a:srgbClr val="000000">
                    <a:alpha val="100000"/>
                  </a:srgbClr>
                </a:solidFill>
                <a:latin typeface="Microsoft YaHei"/>
                <a:ea typeface="Microsoft YaHei"/>
                <a:cs typeface="Microsoft YaHei"/>
              </a:rPr>
              <a:t>伴侣。</a:t>
            </a:r>
            <a:endParaRPr lang="Microsoft YaHei" altLang="Microsoft YaHei" sz="1800" dirty="0"/>
          </a:p>
          <a:p>
            <a:pPr marL="24129" algn="l" rtl="0" eaLnBrk="0">
              <a:lnSpc>
                <a:spcPct val="91000"/>
              </a:lnSpc>
              <a:spcBef>
                <a:spcPts val="1635"/>
              </a:spcBef>
              <a:tabLst/>
            </a:pPr>
            <a:r>
              <a:rPr sz="2000" kern="0" spc="-30" dirty="0">
                <a:solidFill>
                  <a:srgbClr val="000000">
                    <a:alpha val="100000"/>
                  </a:srgbClr>
                </a:solidFill>
                <a:latin typeface="Microsoft YaHei"/>
                <a:ea typeface="Microsoft YaHei"/>
                <a:cs typeface="Microsoft YaHei"/>
              </a:rPr>
              <a:t>7.喜欢野外生活——  多让小孩子到户外，到大自然中去。</a:t>
            </a:r>
            <a:endParaRPr lang="Microsoft YaHei" altLang="Microsoft YaHei" sz="2000" dirty="0"/>
          </a:p>
          <a:p>
            <a:pPr algn="l" rtl="0" eaLnBrk="0">
              <a:lnSpc>
                <a:spcPct val="107000"/>
              </a:lnSpc>
              <a:tabLst/>
            </a:pPr>
            <a:endParaRPr lang="Arial" altLang="Arial" sz="1100" dirty="0"/>
          </a:p>
          <a:p>
            <a:pPr marL="22859" algn="l" rtl="0" eaLnBrk="0">
              <a:lnSpc>
                <a:spcPct val="91000"/>
              </a:lnSpc>
              <a:spcBef>
                <a:spcPts val="3"/>
              </a:spcBef>
              <a:tabLst/>
            </a:pPr>
            <a:r>
              <a:rPr sz="2000" kern="0" spc="-20" dirty="0">
                <a:solidFill>
                  <a:srgbClr val="000000">
                    <a:alpha val="100000"/>
                  </a:srgbClr>
                </a:solidFill>
                <a:latin typeface="Microsoft YaHei"/>
                <a:ea typeface="Microsoft YaHei"/>
                <a:cs typeface="Microsoft YaHei"/>
              </a:rPr>
              <a:t>8、喜欢称赞——成人应用语言、动作、表情</a:t>
            </a:r>
            <a:r>
              <a:rPr sz="2000" kern="0" spc="-30" dirty="0">
                <a:solidFill>
                  <a:srgbClr val="000000">
                    <a:alpha val="100000"/>
                  </a:srgbClr>
                </a:solidFill>
                <a:latin typeface="Microsoft YaHei"/>
                <a:ea typeface="Microsoft YaHei"/>
                <a:cs typeface="Microsoft YaHei"/>
              </a:rPr>
              <a:t>去鼓励幼儿，但不可滥用。</a:t>
            </a:r>
            <a:endParaRPr lang="Microsoft YaHei" altLang="Microsoft YaHei" sz="2000" dirty="0"/>
          </a:p>
        </p:txBody>
      </p:sp>
      <p:sp>
        <p:nvSpPr>
          <p:cNvPr id="2378" name="textbox 2378"/>
          <p:cNvSpPr/>
          <p:nvPr/>
        </p:nvSpPr>
        <p:spPr>
          <a:xfrm>
            <a:off x="1445765" y="550045"/>
            <a:ext cx="3680459" cy="1012189"/>
          </a:xfrm>
          <a:prstGeom prst="rect">
            <a:avLst/>
          </a:prstGeom>
        </p:spPr>
        <p:txBody>
          <a:bodyPr vert="horz" wrap="square" lIns="0" tIns="0" rIns="0" bIns="0"/>
          <a:lstStyle/>
          <a:p>
            <a:pPr algn="l" rtl="0" eaLnBrk="0">
              <a:lnSpc>
                <a:spcPct val="87417"/>
              </a:lnSpc>
              <a:tabLst/>
            </a:pPr>
            <a:endParaRPr lang="Arial" altLang="Arial" sz="100" dirty="0"/>
          </a:p>
          <a:p>
            <a:pPr marL="144779" algn="l"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04000"/>
              </a:lnSpc>
              <a:tabLst/>
            </a:pPr>
            <a:endParaRPr lang="Arial" altLang="Arial" sz="1400" dirty="0"/>
          </a:p>
          <a:p>
            <a:pPr marL="944880" algn="l" rtl="0" eaLnBrk="0">
              <a:lnSpc>
                <a:spcPct val="91000"/>
              </a:lnSpc>
              <a:spcBef>
                <a:spcPts val="6"/>
              </a:spcBef>
              <a:tabLst>
                <a:tab pos="1129030"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三、论儿童的心理发展</a:t>
            </a:r>
            <a:endParaRPr lang="Microsoft YaHei" altLang="Microsoft YaHei" sz="2000" dirty="0"/>
          </a:p>
        </p:txBody>
      </p:sp>
      <p:sp>
        <p:nvSpPr>
          <p:cNvPr id="238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382" name="textbox 238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38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04" name="group 304"/>
          <p:cNvGrpSpPr/>
          <p:nvPr/>
        </p:nvGrpSpPr>
        <p:grpSpPr>
          <a:xfrm rot="21600000">
            <a:off x="1584025" y="181482"/>
            <a:ext cx="2561648" cy="199231"/>
            <a:chOff x="0" y="0"/>
            <a:chExt cx="2561648" cy="199231"/>
          </a:xfrm>
        </p:grpSpPr>
        <p:pic>
          <p:nvPicPr>
            <p:cNvPr id="2386" name="picture 2386"/>
            <p:cNvPicPr>
              <a:picLocks noChangeAspect="1"/>
            </p:cNvPicPr>
            <p:nvPr/>
          </p:nvPicPr>
          <p:blipFill>
            <a:blip r:embed="rId3"/>
            <a:stretch>
              <a:fillRect/>
            </a:stretch>
          </p:blipFill>
          <p:spPr>
            <a:xfrm rot="21600000">
              <a:off x="13273" y="11350"/>
              <a:ext cx="2548374" cy="187881"/>
            </a:xfrm>
            <a:prstGeom prst="rect">
              <a:avLst/>
            </a:prstGeom>
          </p:spPr>
        </p:pic>
        <p:sp>
          <p:nvSpPr>
            <p:cNvPr id="2388" name="textbox 238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39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2" name="picture 2392"/>
          <p:cNvPicPr>
            <a:picLocks noChangeAspect="1"/>
          </p:cNvPicPr>
          <p:nvPr/>
        </p:nvPicPr>
        <p:blipFill>
          <a:blip r:embed="rId2"/>
          <a:stretch>
            <a:fillRect/>
          </a:stretch>
        </p:blipFill>
        <p:spPr>
          <a:xfrm rot="21600000">
            <a:off x="0" y="0"/>
            <a:ext cx="12192000" cy="6858000"/>
          </a:xfrm>
          <a:prstGeom prst="rect">
            <a:avLst/>
          </a:prstGeom>
        </p:spPr>
      </p:pic>
      <p:sp>
        <p:nvSpPr>
          <p:cNvPr id="239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396" name="textbox 2396"/>
          <p:cNvSpPr/>
          <p:nvPr/>
        </p:nvSpPr>
        <p:spPr>
          <a:xfrm>
            <a:off x="1159855" y="1874596"/>
            <a:ext cx="9168130" cy="2115820"/>
          </a:xfrm>
          <a:prstGeom prst="rect">
            <a:avLst/>
          </a:prstGeom>
        </p:spPr>
        <p:txBody>
          <a:bodyPr vert="horz" wrap="square" lIns="0" tIns="0" rIns="0" bIns="0"/>
          <a:lstStyle/>
          <a:p>
            <a:pPr algn="l" rtl="0" eaLnBrk="0">
              <a:lnSpc>
                <a:spcPct val="88490"/>
              </a:lnSpc>
              <a:tabLst/>
            </a:pPr>
            <a:endParaRPr lang="Arial" altLang="Arial" sz="100" dirty="0"/>
          </a:p>
          <a:p>
            <a:pPr marL="35559" algn="l" rtl="0" eaLnBrk="0">
              <a:lnSpc>
                <a:spcPct val="83000"/>
              </a:lnSpc>
              <a:tabLst/>
            </a:pPr>
            <a:r>
              <a:rPr sz="2000" kern="0" spc="-40" dirty="0">
                <a:solidFill>
                  <a:srgbClr val="000000">
                    <a:alpha val="100000"/>
                  </a:srgbClr>
                </a:solidFill>
                <a:latin typeface="Microsoft YaHei"/>
                <a:ea typeface="Microsoft YaHei"/>
                <a:cs typeface="Microsoft YaHei"/>
              </a:rPr>
              <a:t>1、重视家庭教育对儿童身心发展的作用。家长要</a:t>
            </a:r>
            <a:r>
              <a:rPr sz="2000" kern="0" spc="-50" dirty="0">
                <a:solidFill>
                  <a:srgbClr val="000000">
                    <a:alpha val="100000"/>
                  </a:srgbClr>
                </a:solidFill>
                <a:latin typeface="Microsoft YaHei"/>
                <a:ea typeface="Microsoft YaHei"/>
                <a:cs typeface="Microsoft YaHei"/>
              </a:rPr>
              <a:t>为孩子创设良好的游戏、劳动、</a:t>
            </a:r>
            <a:endParaRPr lang="Microsoft YaHei" altLang="Microsoft YaHei" sz="2000" dirty="0"/>
          </a:p>
          <a:p>
            <a:pPr marL="12700" algn="l" rtl="0" eaLnBrk="0">
              <a:lnSpc>
                <a:spcPts val="3593"/>
              </a:lnSpc>
              <a:tabLst/>
            </a:pPr>
            <a:r>
              <a:rPr sz="2000" kern="0" spc="0" dirty="0">
                <a:solidFill>
                  <a:srgbClr val="000000">
                    <a:alpha val="100000"/>
                  </a:srgbClr>
                </a:solidFill>
                <a:latin typeface="Microsoft YaHei"/>
                <a:ea typeface="Microsoft YaHei"/>
                <a:cs typeface="Microsoft YaHei"/>
              </a:rPr>
              <a:t>科学、艺术、阅读的环境。</a:t>
            </a:r>
            <a:endParaRPr lang="Microsoft YaHei" altLang="Microsoft YaHei" sz="2000" dirty="0"/>
          </a:p>
          <a:p>
            <a:pPr marL="24129" algn="l" rtl="0" eaLnBrk="0">
              <a:lnSpc>
                <a:spcPct val="91000"/>
              </a:lnSpc>
              <a:spcBef>
                <a:spcPts val="1619"/>
              </a:spcBef>
              <a:tabLst/>
            </a:pPr>
            <a:r>
              <a:rPr sz="2000" kern="0" spc="-60" dirty="0">
                <a:solidFill>
                  <a:srgbClr val="000000">
                    <a:alpha val="100000"/>
                  </a:srgbClr>
                </a:solidFill>
                <a:latin typeface="Microsoft YaHei"/>
                <a:ea typeface="Microsoft YaHei"/>
                <a:cs typeface="Microsoft YaHei"/>
              </a:rPr>
              <a:t>2、家庭教育应是保育与教</a:t>
            </a:r>
            <a:r>
              <a:rPr sz="2000" kern="0" spc="-70" dirty="0">
                <a:solidFill>
                  <a:srgbClr val="000000">
                    <a:alpha val="100000"/>
                  </a:srgbClr>
                </a:solidFill>
                <a:latin typeface="Microsoft YaHei"/>
                <a:ea typeface="Microsoft YaHei"/>
                <a:cs typeface="Microsoft YaHei"/>
              </a:rPr>
              <a:t>育相结合。保育:卫生习惯养成；</a:t>
            </a:r>
            <a:r>
              <a:rPr sz="2000" kern="0" spc="34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教育:智力、德育。</a:t>
            </a:r>
            <a:endParaRPr lang="Microsoft YaHei" altLang="Microsoft YaHei" sz="2000" dirty="0"/>
          </a:p>
          <a:p>
            <a:pPr marL="27305" algn="l" rtl="0" eaLnBrk="0">
              <a:lnSpc>
                <a:spcPct val="86000"/>
              </a:lnSpc>
              <a:spcBef>
                <a:spcPts val="1400"/>
              </a:spcBef>
              <a:tabLst/>
            </a:pPr>
            <a:r>
              <a:rPr sz="2000" kern="0" spc="0" dirty="0">
                <a:solidFill>
                  <a:srgbClr val="000000">
                    <a:alpha val="100000"/>
                  </a:srgbClr>
                </a:solidFill>
                <a:latin typeface="Microsoft YaHei"/>
                <a:ea typeface="Microsoft YaHei"/>
                <a:cs typeface="Microsoft YaHei"/>
              </a:rPr>
              <a:t>3、父母在家庭教育中的责任。父母要（1）以身作则</a:t>
            </a:r>
            <a:r>
              <a:rPr sz="2000" kern="0" spc="-10" dirty="0">
                <a:solidFill>
                  <a:srgbClr val="000000">
                    <a:alpha val="100000"/>
                  </a:srgbClr>
                </a:solidFill>
                <a:latin typeface="Microsoft YaHei"/>
                <a:ea typeface="Microsoft YaHei"/>
                <a:cs typeface="Microsoft YaHei"/>
              </a:rPr>
              <a:t>（2）充分了解幼儿的身心发</a:t>
            </a:r>
            <a:endParaRPr lang="Microsoft YaHei" altLang="Microsoft YaHei" sz="2000" dirty="0"/>
          </a:p>
          <a:p>
            <a:pPr marL="13970" algn="l" rtl="0" eaLnBrk="0">
              <a:lnSpc>
                <a:spcPts val="3599"/>
              </a:lnSpc>
              <a:tabLst/>
            </a:pPr>
            <a:r>
              <a:rPr sz="2000" kern="0" spc="-20" dirty="0">
                <a:solidFill>
                  <a:srgbClr val="000000">
                    <a:alpha val="100000"/>
                  </a:srgbClr>
                </a:solidFill>
                <a:latin typeface="Microsoft YaHei"/>
                <a:ea typeface="Microsoft YaHei"/>
                <a:cs typeface="Microsoft YaHei"/>
              </a:rPr>
              <a:t>展规律（3）教育子女时要多采用积极的暗</a:t>
            </a:r>
            <a:r>
              <a:rPr sz="2000" kern="0" spc="-30" dirty="0">
                <a:solidFill>
                  <a:srgbClr val="000000">
                    <a:alpha val="100000"/>
                  </a:srgbClr>
                </a:solidFill>
                <a:latin typeface="Microsoft YaHei"/>
                <a:ea typeface="Microsoft YaHei"/>
                <a:cs typeface="Microsoft YaHei"/>
              </a:rPr>
              <a:t>示（4）树立平等意识，与儿童做朋友。</a:t>
            </a:r>
            <a:endParaRPr lang="Microsoft YaHei" altLang="Microsoft YaHei" sz="2000" dirty="0"/>
          </a:p>
        </p:txBody>
      </p:sp>
      <p:sp>
        <p:nvSpPr>
          <p:cNvPr id="2398" name="textbox 2398"/>
          <p:cNvSpPr/>
          <p:nvPr/>
        </p:nvSpPr>
        <p:spPr>
          <a:xfrm>
            <a:off x="1445765" y="550045"/>
            <a:ext cx="3680459" cy="1011555"/>
          </a:xfrm>
          <a:prstGeom prst="rect">
            <a:avLst/>
          </a:prstGeom>
        </p:spPr>
        <p:txBody>
          <a:bodyPr vert="horz" wrap="square" lIns="0" tIns="0" rIns="0" bIns="0"/>
          <a:lstStyle/>
          <a:p>
            <a:pPr algn="l" rtl="0" eaLnBrk="0">
              <a:lnSpc>
                <a:spcPct val="87417"/>
              </a:lnSpc>
              <a:tabLst/>
            </a:pPr>
            <a:endParaRPr lang="Arial" altLang="Arial" sz="100" dirty="0"/>
          </a:p>
          <a:p>
            <a:pPr marL="144779" algn="l"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04000"/>
              </a:lnSpc>
              <a:tabLst/>
            </a:pPr>
            <a:endParaRPr lang="Arial" altLang="Arial" sz="1400" dirty="0"/>
          </a:p>
          <a:p>
            <a:pPr algn="l" rtl="0" eaLnBrk="0">
              <a:lnSpc>
                <a:spcPct val="8945"/>
              </a:lnSpc>
              <a:tabLst/>
            </a:pPr>
            <a:endParaRPr lang="Arial" altLang="Arial" sz="100" dirty="0"/>
          </a:p>
          <a:p>
            <a:pPr marL="944880" algn="l" rtl="0" eaLnBrk="0">
              <a:lnSpc>
                <a:spcPct val="91000"/>
              </a:lnSpc>
              <a:tabLst>
                <a:tab pos="1145539" algn="l"/>
              </a:tabLst>
            </a:pPr>
            <a:r>
              <a:rPr sz="2000" kern="0" spc="0" dirty="0">
                <a:solidFill>
                  <a:srgbClr val="44546A">
                    <a:alpha val="100000"/>
                  </a:srgbClr>
                </a:solidFill>
                <a:latin typeface="Microsoft YaHei"/>
                <a:ea typeface="Microsoft YaHei"/>
                <a:cs typeface="Microsoft YaHei"/>
              </a:rPr>
              <a:t>	</a:t>
            </a:r>
            <a:r>
              <a:rPr sz="2000" kern="0" spc="-20" dirty="0">
                <a:solidFill>
                  <a:srgbClr val="44546A">
                    <a:alpha val="100000"/>
                  </a:srgbClr>
                </a:solidFill>
                <a:latin typeface="Microsoft YaHei"/>
                <a:ea typeface="Microsoft YaHei"/>
                <a:cs typeface="Microsoft YaHei"/>
              </a:rPr>
              <a:t>四、论儿童的家庭教育</a:t>
            </a:r>
            <a:endParaRPr lang="Microsoft YaHei" altLang="Microsoft YaHei" sz="2000" dirty="0"/>
          </a:p>
        </p:txBody>
      </p:sp>
      <p:sp>
        <p:nvSpPr>
          <p:cNvPr id="240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402" name="textbox 240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40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06" name="group 306"/>
          <p:cNvGrpSpPr/>
          <p:nvPr/>
        </p:nvGrpSpPr>
        <p:grpSpPr>
          <a:xfrm rot="21600000">
            <a:off x="1584025" y="181482"/>
            <a:ext cx="2561648" cy="199231"/>
            <a:chOff x="0" y="0"/>
            <a:chExt cx="2561648" cy="199231"/>
          </a:xfrm>
        </p:grpSpPr>
        <p:pic>
          <p:nvPicPr>
            <p:cNvPr id="2406" name="picture 2406"/>
            <p:cNvPicPr>
              <a:picLocks noChangeAspect="1"/>
            </p:cNvPicPr>
            <p:nvPr/>
          </p:nvPicPr>
          <p:blipFill>
            <a:blip r:embed="rId3"/>
            <a:stretch>
              <a:fillRect/>
            </a:stretch>
          </p:blipFill>
          <p:spPr>
            <a:xfrm rot="21600000">
              <a:off x="13273" y="11350"/>
              <a:ext cx="2548374" cy="187881"/>
            </a:xfrm>
            <a:prstGeom prst="rect">
              <a:avLst/>
            </a:prstGeom>
          </p:spPr>
        </p:pic>
        <p:sp>
          <p:nvSpPr>
            <p:cNvPr id="2408" name="textbox 240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41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2" name="picture 2412"/>
          <p:cNvPicPr>
            <a:picLocks noChangeAspect="1"/>
          </p:cNvPicPr>
          <p:nvPr/>
        </p:nvPicPr>
        <p:blipFill>
          <a:blip r:embed="rId2"/>
          <a:stretch>
            <a:fillRect/>
          </a:stretch>
        </p:blipFill>
        <p:spPr>
          <a:xfrm rot="21600000">
            <a:off x="0" y="0"/>
            <a:ext cx="12192000" cy="6858000"/>
          </a:xfrm>
          <a:prstGeom prst="rect">
            <a:avLst/>
          </a:prstGeom>
        </p:spPr>
      </p:pic>
      <p:sp>
        <p:nvSpPr>
          <p:cNvPr id="241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416" name="textbox 2416"/>
          <p:cNvSpPr/>
          <p:nvPr/>
        </p:nvSpPr>
        <p:spPr>
          <a:xfrm>
            <a:off x="1158837" y="1829039"/>
            <a:ext cx="9065259" cy="3067685"/>
          </a:xfrm>
          <a:prstGeom prst="rect">
            <a:avLst/>
          </a:prstGeom>
        </p:spPr>
        <p:txBody>
          <a:bodyPr vert="horz" wrap="square" lIns="0" tIns="0" rIns="0" bIns="0"/>
          <a:lstStyle/>
          <a:p>
            <a:pPr algn="l" rtl="0" eaLnBrk="0">
              <a:lnSpc>
                <a:spcPct val="83341"/>
              </a:lnSpc>
              <a:tabLst/>
            </a:pPr>
            <a:endParaRPr lang="Arial" altLang="Arial" sz="100" dirty="0"/>
          </a:p>
          <a:p>
            <a:pPr marL="29209" algn="l" rtl="0" eaLnBrk="0">
              <a:lnSpc>
                <a:spcPts val="2587"/>
              </a:lnSpc>
              <a:tabLst/>
            </a:pPr>
            <a:r>
              <a:rPr sz="2000" kern="0" spc="-20" dirty="0">
                <a:solidFill>
                  <a:srgbClr val="000000">
                    <a:alpha val="100000"/>
                  </a:srgbClr>
                </a:solidFill>
                <a:latin typeface="Microsoft YaHei"/>
                <a:ea typeface="Microsoft YaHei"/>
                <a:cs typeface="Microsoft YaHei"/>
              </a:rPr>
              <a:t>(一）幼稚园教育的</a:t>
            </a:r>
            <a:r>
              <a:rPr sz="2000" kern="0" spc="-30" dirty="0">
                <a:solidFill>
                  <a:srgbClr val="000000">
                    <a:alpha val="100000"/>
                  </a:srgbClr>
                </a:solidFill>
                <a:latin typeface="Microsoft YaHei"/>
                <a:ea typeface="Microsoft YaHei"/>
                <a:cs typeface="Microsoft YaHei"/>
              </a:rPr>
              <a:t>目的</a:t>
            </a:r>
            <a:endParaRPr lang="Microsoft YaHei" altLang="Microsoft YaHei" sz="2000" dirty="0"/>
          </a:p>
          <a:p>
            <a:pPr marL="36830" algn="l" rtl="0" eaLnBrk="0">
              <a:lnSpc>
                <a:spcPct val="91000"/>
              </a:lnSpc>
              <a:spcBef>
                <a:spcPts val="1383"/>
              </a:spcBef>
              <a:tabLst/>
            </a:pPr>
            <a:r>
              <a:rPr sz="2000" kern="0" spc="-40" dirty="0">
                <a:solidFill>
                  <a:srgbClr val="000000">
                    <a:alpha val="100000"/>
                  </a:srgbClr>
                </a:solidFill>
                <a:latin typeface="Microsoft YaHei"/>
                <a:ea typeface="Microsoft YaHei"/>
                <a:cs typeface="Microsoft YaHei"/>
              </a:rPr>
              <a:t>1、应教会儿童做人：应有合作</a:t>
            </a:r>
            <a:r>
              <a:rPr sz="2000" kern="0" spc="-50" dirty="0">
                <a:solidFill>
                  <a:srgbClr val="000000">
                    <a:alpha val="100000"/>
                  </a:srgbClr>
                </a:solidFill>
                <a:latin typeface="Microsoft YaHei"/>
                <a:ea typeface="Microsoft YaHei"/>
                <a:cs typeface="Microsoft YaHei"/>
              </a:rPr>
              <a:t>的精神，</a:t>
            </a:r>
            <a:r>
              <a:rPr sz="2000" kern="0" spc="49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同情心，服务的精神。</a:t>
            </a:r>
            <a:endParaRPr lang="Microsoft YaHei" altLang="Microsoft YaHei" sz="2000" dirty="0"/>
          </a:p>
          <a:p>
            <a:pPr marL="25400" algn="l" rtl="0" eaLnBrk="0">
              <a:lnSpc>
                <a:spcPct val="83000"/>
              </a:lnSpc>
              <a:spcBef>
                <a:spcPts val="1408"/>
              </a:spcBef>
              <a:tabLst/>
            </a:pPr>
            <a:r>
              <a:rPr sz="2000" kern="0" spc="-30" dirty="0">
                <a:solidFill>
                  <a:srgbClr val="000000">
                    <a:alpha val="100000"/>
                  </a:srgbClr>
                </a:solidFill>
                <a:latin typeface="Microsoft YaHei"/>
                <a:ea typeface="Microsoft YaHei"/>
                <a:cs typeface="Microsoft YaHei"/>
              </a:rPr>
              <a:t>2、应培养儿童有健康的身体：应有健康的体格，养成卫生的习惯，</a:t>
            </a:r>
            <a:r>
              <a:rPr sz="2000" kern="0" spc="38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并有相当的运</a:t>
            </a:r>
            <a:endParaRPr lang="Microsoft YaHei" altLang="Microsoft YaHei" sz="2000" dirty="0"/>
          </a:p>
          <a:p>
            <a:pPr marL="15240" algn="l" rtl="0" eaLnBrk="0">
              <a:lnSpc>
                <a:spcPts val="3591"/>
              </a:lnSpc>
              <a:tabLst/>
            </a:pPr>
            <a:r>
              <a:rPr sz="1900" kern="0" spc="-170" dirty="0">
                <a:solidFill>
                  <a:srgbClr val="000000">
                    <a:alpha val="100000"/>
                  </a:srgbClr>
                </a:solidFill>
                <a:latin typeface="Microsoft YaHei"/>
                <a:ea typeface="Microsoft YaHei"/>
                <a:cs typeface="Microsoft YaHei"/>
              </a:rPr>
              <a:t>动功能。</a:t>
            </a:r>
            <a:endParaRPr lang="Microsoft YaHei" altLang="Microsoft YaHei" sz="1900" dirty="0"/>
          </a:p>
          <a:p>
            <a:pPr marL="27940" algn="l" rtl="0" eaLnBrk="0">
              <a:lnSpc>
                <a:spcPct val="91000"/>
              </a:lnSpc>
              <a:spcBef>
                <a:spcPts val="1623"/>
              </a:spcBef>
              <a:tabLst/>
            </a:pPr>
            <a:r>
              <a:rPr sz="2000" kern="0" spc="-90" dirty="0">
                <a:solidFill>
                  <a:srgbClr val="000000">
                    <a:alpha val="100000"/>
                  </a:srgbClr>
                </a:solidFill>
                <a:latin typeface="Microsoft YaHei"/>
                <a:ea typeface="Microsoft YaHei"/>
                <a:cs typeface="Microsoft YaHei"/>
              </a:rPr>
              <a:t>3、应合理开发儿童的智力：应有研究的态度，</a:t>
            </a:r>
            <a:r>
              <a:rPr sz="2000" kern="0" spc="39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充分的知识，</a:t>
            </a:r>
            <a:r>
              <a:rPr sz="2000" kern="0" spc="36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表意的能力。</a:t>
            </a:r>
            <a:endParaRPr lang="Microsoft YaHei" altLang="Microsoft YaHei" sz="2000" dirty="0"/>
          </a:p>
          <a:p>
            <a:pPr marL="12700" algn="l" rtl="0" eaLnBrk="0">
              <a:lnSpc>
                <a:spcPct val="83000"/>
              </a:lnSpc>
              <a:spcBef>
                <a:spcPts val="1408"/>
              </a:spcBef>
              <a:tabLst/>
            </a:pPr>
            <a:r>
              <a:rPr sz="2000" kern="0" spc="0" dirty="0">
                <a:solidFill>
                  <a:srgbClr val="000000">
                    <a:alpha val="100000"/>
                  </a:srgbClr>
                </a:solidFill>
                <a:latin typeface="Microsoft YaHei"/>
                <a:ea typeface="Microsoft YaHei"/>
                <a:cs typeface="Microsoft YaHei"/>
              </a:rPr>
              <a:t>4、应培养儿童积极的情绪：应能欣赏自然美和和艺术美，养成欢天喜地的快乐</a:t>
            </a:r>
            <a:r>
              <a:rPr sz="2000" kern="0" spc="-10" dirty="0">
                <a:solidFill>
                  <a:srgbClr val="000000">
                    <a:alpha val="100000"/>
                  </a:srgbClr>
                </a:solidFill>
                <a:latin typeface="Microsoft YaHei"/>
                <a:ea typeface="Microsoft YaHei"/>
                <a:cs typeface="Microsoft YaHei"/>
              </a:rPr>
              <a:t>精</a:t>
            </a:r>
            <a:endParaRPr lang="Microsoft YaHei" altLang="Microsoft YaHei" sz="2000" dirty="0"/>
          </a:p>
          <a:p>
            <a:pPr marL="13970" algn="l" rtl="0" eaLnBrk="0">
              <a:lnSpc>
                <a:spcPts val="3601"/>
              </a:lnSpc>
              <a:tabLst/>
            </a:pPr>
            <a:r>
              <a:rPr sz="2000" kern="0" spc="-140" dirty="0">
                <a:solidFill>
                  <a:srgbClr val="000000">
                    <a:alpha val="100000"/>
                  </a:srgbClr>
                </a:solidFill>
                <a:latin typeface="Microsoft YaHei"/>
                <a:ea typeface="Microsoft YaHei"/>
                <a:cs typeface="Microsoft YaHei"/>
              </a:rPr>
              <a:t>神，消泯惧怕情绪。</a:t>
            </a:r>
            <a:endParaRPr lang="Microsoft YaHei" altLang="Microsoft YaHei" sz="2000" dirty="0"/>
          </a:p>
        </p:txBody>
      </p:sp>
      <p:sp>
        <p:nvSpPr>
          <p:cNvPr id="2418" name="textbox 2418"/>
          <p:cNvSpPr/>
          <p:nvPr/>
        </p:nvSpPr>
        <p:spPr>
          <a:xfrm>
            <a:off x="1445765" y="550045"/>
            <a:ext cx="3190239" cy="1010919"/>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04000"/>
              </a:lnSpc>
              <a:tabLst/>
            </a:pPr>
            <a:endParaRPr lang="Arial" altLang="Arial" sz="1400" dirty="0"/>
          </a:p>
          <a:p>
            <a:pPr algn="l" rtl="0" eaLnBrk="0">
              <a:lnSpc>
                <a:spcPct val="7317"/>
              </a:lnSpc>
              <a:tabLst/>
            </a:pPr>
            <a:endParaRPr lang="Arial" altLang="Arial" sz="100" dirty="0"/>
          </a:p>
          <a:p>
            <a:pPr marL="944880" algn="l" rtl="0" eaLnBrk="0">
              <a:lnSpc>
                <a:spcPct val="91000"/>
              </a:lnSpc>
              <a:tabLst>
                <a:tab pos="1126489"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五、论幼稚园教育</a:t>
            </a:r>
            <a:endParaRPr lang="Microsoft YaHei" altLang="Microsoft YaHei" sz="2000" dirty="0"/>
          </a:p>
        </p:txBody>
      </p:sp>
      <p:sp>
        <p:nvSpPr>
          <p:cNvPr id="242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422" name="textbox 242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42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08" name="group 308"/>
          <p:cNvGrpSpPr/>
          <p:nvPr/>
        </p:nvGrpSpPr>
        <p:grpSpPr>
          <a:xfrm rot="21600000">
            <a:off x="1584025" y="181482"/>
            <a:ext cx="2561648" cy="199231"/>
            <a:chOff x="0" y="0"/>
            <a:chExt cx="2561648" cy="199231"/>
          </a:xfrm>
        </p:grpSpPr>
        <p:pic>
          <p:nvPicPr>
            <p:cNvPr id="2426" name="picture 2426"/>
            <p:cNvPicPr>
              <a:picLocks noChangeAspect="1"/>
            </p:cNvPicPr>
            <p:nvPr/>
          </p:nvPicPr>
          <p:blipFill>
            <a:blip r:embed="rId3"/>
            <a:stretch>
              <a:fillRect/>
            </a:stretch>
          </p:blipFill>
          <p:spPr>
            <a:xfrm rot="21600000">
              <a:off x="13273" y="11350"/>
              <a:ext cx="2548374" cy="187881"/>
            </a:xfrm>
            <a:prstGeom prst="rect">
              <a:avLst/>
            </a:prstGeom>
          </p:spPr>
        </p:pic>
        <p:sp>
          <p:nvSpPr>
            <p:cNvPr id="2428" name="textbox 242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43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2" name="picture 2432"/>
          <p:cNvPicPr>
            <a:picLocks noChangeAspect="1"/>
          </p:cNvPicPr>
          <p:nvPr/>
        </p:nvPicPr>
        <p:blipFill>
          <a:blip r:embed="rId2"/>
          <a:stretch>
            <a:fillRect/>
          </a:stretch>
        </p:blipFill>
        <p:spPr>
          <a:xfrm rot="21600000">
            <a:off x="0" y="0"/>
            <a:ext cx="12192000" cy="6858000"/>
          </a:xfrm>
          <a:prstGeom prst="rect">
            <a:avLst/>
          </a:prstGeom>
        </p:spPr>
      </p:pic>
      <p:sp>
        <p:nvSpPr>
          <p:cNvPr id="243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436" name="textbox 2436"/>
          <p:cNvSpPr/>
          <p:nvPr/>
        </p:nvSpPr>
        <p:spPr>
          <a:xfrm>
            <a:off x="1298535" y="1672414"/>
            <a:ext cx="10169525" cy="4878704"/>
          </a:xfrm>
          <a:prstGeom prst="rect">
            <a:avLst/>
          </a:prstGeom>
        </p:spPr>
        <p:txBody>
          <a:bodyPr vert="horz" wrap="square" lIns="0" tIns="0" rIns="0" bIns="0"/>
          <a:lstStyle/>
          <a:p>
            <a:pPr algn="l" rtl="0" eaLnBrk="0">
              <a:lnSpc>
                <a:spcPct val="87012"/>
              </a:lnSpc>
              <a:tabLst/>
            </a:pPr>
            <a:endParaRPr lang="Arial" altLang="Arial" sz="100" dirty="0"/>
          </a:p>
          <a:p>
            <a:pPr marL="171450" algn="l" rtl="0" eaLnBrk="0">
              <a:lnSpc>
                <a:spcPct val="91000"/>
              </a:lnSpc>
              <a:tabLst/>
            </a:pPr>
            <a:r>
              <a:rPr sz="2000" b="1" kern="0" spc="-120" dirty="0">
                <a:solidFill>
                  <a:srgbClr val="000000">
                    <a:alpha val="100000"/>
                  </a:srgbClr>
                </a:solidFill>
                <a:latin typeface="Microsoft YaHei"/>
                <a:ea typeface="Microsoft YaHei"/>
                <a:cs typeface="Microsoft YaHei"/>
              </a:rPr>
              <a:t>（二）幼稚园教育的课程</a:t>
            </a:r>
            <a:endParaRPr lang="Microsoft YaHei" altLang="Microsoft YaHei" sz="2000" dirty="0"/>
          </a:p>
          <a:p>
            <a:pPr marL="36830" algn="l" rtl="0" eaLnBrk="0">
              <a:lnSpc>
                <a:spcPct val="86000"/>
              </a:lnSpc>
              <a:spcBef>
                <a:spcPts val="1399"/>
              </a:spcBef>
              <a:tabLst/>
            </a:pPr>
            <a:r>
              <a:rPr sz="2000" kern="0" spc="0" dirty="0">
                <a:solidFill>
                  <a:srgbClr val="000000">
                    <a:alpha val="100000"/>
                  </a:srgbClr>
                </a:solidFill>
                <a:latin typeface="Microsoft YaHei"/>
                <a:ea typeface="Microsoft YaHei"/>
                <a:cs typeface="Microsoft YaHei"/>
              </a:rPr>
              <a:t>1、原则</a:t>
            </a:r>
            <a:r>
              <a:rPr sz="2000" kern="0" spc="-4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1）帮助儿童适应目前的生活（2）应来源于生活（</a:t>
            </a:r>
            <a:r>
              <a:rPr sz="2000" kern="0" spc="-10" dirty="0">
                <a:solidFill>
                  <a:srgbClr val="000000">
                    <a:alpha val="100000"/>
                  </a:srgbClr>
                </a:solidFill>
                <a:latin typeface="Microsoft YaHei"/>
                <a:ea typeface="Microsoft YaHei"/>
                <a:cs typeface="Microsoft YaHei"/>
              </a:rPr>
              <a:t>3）应富有弹性（4）不仅要</a:t>
            </a:r>
            <a:endParaRPr lang="Microsoft YaHei" altLang="Microsoft YaHei" sz="2000" dirty="0"/>
          </a:p>
          <a:p>
            <a:pPr marL="13334" algn="l" rtl="0" eaLnBrk="0">
              <a:lnSpc>
                <a:spcPts val="3533"/>
              </a:lnSpc>
              <a:tabLst/>
            </a:pPr>
            <a:r>
              <a:rPr sz="2000" kern="0" spc="-40" dirty="0">
                <a:solidFill>
                  <a:srgbClr val="000000">
                    <a:alpha val="100000"/>
                  </a:srgbClr>
                </a:solidFill>
                <a:latin typeface="Microsoft YaHei"/>
                <a:ea typeface="Microsoft YaHei"/>
                <a:cs typeface="Microsoft YaHei"/>
              </a:rPr>
              <a:t>适应目前的需要，还要适应其它新的需要。</a:t>
            </a:r>
            <a:endParaRPr lang="Microsoft YaHei" altLang="Microsoft YaHei" sz="2000" dirty="0"/>
          </a:p>
          <a:p>
            <a:pPr marL="25400" algn="l" rtl="0" eaLnBrk="0">
              <a:lnSpc>
                <a:spcPct val="91000"/>
              </a:lnSpc>
              <a:spcBef>
                <a:spcPts val="1617"/>
              </a:spcBef>
              <a:tabLst/>
            </a:pPr>
            <a:r>
              <a:rPr sz="2000" kern="0" spc="-50" dirty="0">
                <a:solidFill>
                  <a:srgbClr val="000000">
                    <a:alpha val="100000"/>
                  </a:srgbClr>
                </a:solidFill>
                <a:latin typeface="Microsoft YaHei"/>
                <a:ea typeface="Microsoft YaHei"/>
                <a:cs typeface="Microsoft YaHei"/>
              </a:rPr>
              <a:t>2、结构：“五指活动理论”——健康、社会、科学、艺术、语文。</a:t>
            </a:r>
            <a:endParaRPr lang="Microsoft YaHei" altLang="Microsoft YaHei" sz="2000" dirty="0"/>
          </a:p>
          <a:p>
            <a:pPr marL="172085" algn="l" rtl="0" eaLnBrk="0">
              <a:lnSpc>
                <a:spcPct val="91000"/>
              </a:lnSpc>
              <a:spcBef>
                <a:spcPts val="1416"/>
              </a:spcBef>
              <a:tabLst/>
            </a:pPr>
            <a:r>
              <a:rPr sz="2000" b="1" kern="0" spc="-110" dirty="0">
                <a:solidFill>
                  <a:srgbClr val="000000">
                    <a:alpha val="100000"/>
                  </a:srgbClr>
                </a:solidFill>
                <a:latin typeface="Microsoft YaHei"/>
                <a:ea typeface="Microsoft YaHei"/>
                <a:cs typeface="Microsoft YaHei"/>
              </a:rPr>
              <a:t>（三）幼稚园的教学方法</a:t>
            </a:r>
            <a:endParaRPr lang="Microsoft YaHei" altLang="Microsoft YaHei" sz="2000" dirty="0"/>
          </a:p>
          <a:p>
            <a:pPr marL="36830" algn="l" rtl="0" eaLnBrk="0">
              <a:lnSpc>
                <a:spcPct val="83000"/>
              </a:lnSpc>
              <a:spcBef>
                <a:spcPts val="1409"/>
              </a:spcBef>
              <a:tabLst/>
            </a:pPr>
            <a:r>
              <a:rPr sz="2000" kern="0" spc="-30" dirty="0">
                <a:solidFill>
                  <a:srgbClr val="000000">
                    <a:alpha val="100000"/>
                  </a:srgbClr>
                </a:solidFill>
                <a:latin typeface="Microsoft YaHei"/>
                <a:ea typeface="Microsoft YaHei"/>
                <a:cs typeface="Microsoft YaHei"/>
              </a:rPr>
              <a:t>1、“整个教学法”  ——把儿童所应该学的东西整个地、有系统地去</a:t>
            </a:r>
            <a:r>
              <a:rPr sz="2000" kern="0" spc="-40" dirty="0">
                <a:solidFill>
                  <a:srgbClr val="000000">
                    <a:alpha val="100000"/>
                  </a:srgbClr>
                </a:solidFill>
                <a:latin typeface="Microsoft YaHei"/>
                <a:ea typeface="Microsoft YaHei"/>
                <a:cs typeface="Microsoft YaHei"/>
              </a:rPr>
              <a:t>教儿童学。因为儿童生</a:t>
            </a:r>
            <a:endParaRPr lang="Microsoft YaHei" altLang="Microsoft YaHei" sz="2000" dirty="0"/>
          </a:p>
          <a:p>
            <a:pPr marL="12700" algn="l" rtl="0" eaLnBrk="0">
              <a:lnSpc>
                <a:spcPts val="3595"/>
              </a:lnSpc>
              <a:tabLst/>
            </a:pPr>
            <a:r>
              <a:rPr sz="2000" kern="0" spc="0" dirty="0">
                <a:solidFill>
                  <a:srgbClr val="000000">
                    <a:alpha val="100000"/>
                  </a:srgbClr>
                </a:solidFill>
                <a:latin typeface="Microsoft YaHei"/>
                <a:ea typeface="Microsoft YaHei"/>
                <a:cs typeface="Microsoft YaHei"/>
              </a:rPr>
              <a:t>活是整个地，教材也必然是整个地，互相连接不能四分五裂。</a:t>
            </a:r>
            <a:endParaRPr lang="Microsoft YaHei" altLang="Microsoft YaHei" sz="2000" dirty="0"/>
          </a:p>
          <a:p>
            <a:pPr marL="25400" algn="l" rtl="0" eaLnBrk="0">
              <a:lnSpc>
                <a:spcPct val="91000"/>
              </a:lnSpc>
              <a:spcBef>
                <a:spcPts val="1617"/>
              </a:spcBef>
              <a:tabLst/>
            </a:pPr>
            <a:r>
              <a:rPr sz="2000" kern="0" spc="-40" dirty="0">
                <a:solidFill>
                  <a:srgbClr val="000000">
                    <a:alpha val="100000"/>
                  </a:srgbClr>
                </a:solidFill>
                <a:latin typeface="Microsoft YaHei"/>
                <a:ea typeface="Microsoft YaHei"/>
                <a:cs typeface="Microsoft YaHei"/>
              </a:rPr>
              <a:t>2、小团体教学法——考虑儿童个体差异</a:t>
            </a:r>
            <a:r>
              <a:rPr sz="2000" kern="0" spc="-50" dirty="0">
                <a:solidFill>
                  <a:srgbClr val="000000">
                    <a:alpha val="100000"/>
                  </a:srgbClr>
                </a:solidFill>
                <a:latin typeface="Microsoft YaHei"/>
                <a:ea typeface="Microsoft YaHei"/>
                <a:cs typeface="Microsoft YaHei"/>
              </a:rPr>
              <a:t>，分组教学。</a:t>
            </a:r>
            <a:endParaRPr lang="Microsoft YaHei" altLang="Microsoft YaHei" sz="2000" dirty="0"/>
          </a:p>
          <a:p>
            <a:pPr marL="28575" algn="l" rtl="0" eaLnBrk="0">
              <a:lnSpc>
                <a:spcPct val="91000"/>
              </a:lnSpc>
              <a:spcBef>
                <a:spcPts val="1416"/>
              </a:spcBef>
              <a:tabLst/>
            </a:pPr>
            <a:r>
              <a:rPr sz="2000" kern="0" spc="-30" dirty="0">
                <a:solidFill>
                  <a:srgbClr val="000000">
                    <a:alpha val="100000"/>
                  </a:srgbClr>
                </a:solidFill>
                <a:latin typeface="Microsoft YaHei"/>
                <a:ea typeface="Microsoft YaHei"/>
                <a:cs typeface="Microsoft YaHei"/>
              </a:rPr>
              <a:t>3、游戏式教学法——游戏化教学原则</a:t>
            </a:r>
            <a:r>
              <a:rPr sz="2000" kern="0" spc="-90" dirty="0">
                <a:solidFill>
                  <a:srgbClr val="000000">
                    <a:alpha val="100000"/>
                  </a:srgbClr>
                </a:solidFill>
                <a:latin typeface="Microsoft YaHei"/>
                <a:ea typeface="Microsoft YaHei"/>
                <a:cs typeface="Microsoft YaHei"/>
              </a:rPr>
              <a:t>：</a:t>
            </a:r>
            <a:r>
              <a:rPr sz="2000" kern="0" spc="32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a:t>
            </a:r>
            <a:r>
              <a:rPr sz="2000" kern="0" spc="-30" dirty="0">
                <a:solidFill>
                  <a:srgbClr val="000000">
                    <a:alpha val="100000"/>
                  </a:srgbClr>
                </a:solidFill>
                <a:latin typeface="Microsoft YaHei"/>
                <a:ea typeface="Microsoft YaHei"/>
                <a:cs typeface="Microsoft YaHei"/>
              </a:rPr>
              <a:t>1）方</a:t>
            </a:r>
            <a:r>
              <a:rPr sz="2000" kern="0" spc="-40" dirty="0">
                <a:solidFill>
                  <a:srgbClr val="000000">
                    <a:alpha val="100000"/>
                  </a:srgbClr>
                </a:solidFill>
                <a:latin typeface="Microsoft YaHei"/>
                <a:ea typeface="Microsoft YaHei"/>
                <a:cs typeface="Microsoft YaHei"/>
              </a:rPr>
              <a:t>法与目的配合</a:t>
            </a:r>
            <a:endParaRPr lang="Microsoft YaHei" altLang="Microsoft YaHei" sz="2000" dirty="0"/>
          </a:p>
          <a:p>
            <a:pPr marL="4727575" algn="l" rtl="0" eaLnBrk="0">
              <a:lnSpc>
                <a:spcPts val="2587"/>
              </a:lnSpc>
              <a:spcBef>
                <a:spcPts val="1044"/>
              </a:spcBef>
              <a:tabLst/>
            </a:pPr>
            <a:r>
              <a:rPr sz="2000" kern="0" spc="-120" dirty="0">
                <a:solidFill>
                  <a:srgbClr val="000000">
                    <a:alpha val="100000"/>
                  </a:srgbClr>
                </a:solidFill>
                <a:latin typeface="Microsoft YaHei"/>
                <a:ea typeface="Microsoft YaHei"/>
                <a:cs typeface="Microsoft YaHei"/>
              </a:rPr>
              <a:t>（2）以多数人接受为准</a:t>
            </a:r>
            <a:endParaRPr lang="Microsoft YaHei" altLang="Microsoft YaHei" sz="2000" dirty="0"/>
          </a:p>
          <a:p>
            <a:pPr algn="l" rtl="0" eaLnBrk="0">
              <a:lnSpc>
                <a:spcPct val="105000"/>
              </a:lnSpc>
              <a:tabLst/>
            </a:pPr>
            <a:endParaRPr lang="Arial" altLang="Arial" sz="800" dirty="0"/>
          </a:p>
          <a:p>
            <a:pPr marL="4728845" algn="l" rtl="0" eaLnBrk="0">
              <a:lnSpc>
                <a:spcPts val="2587"/>
              </a:lnSpc>
              <a:spcBef>
                <a:spcPts val="4"/>
              </a:spcBef>
              <a:tabLst/>
            </a:pPr>
            <a:r>
              <a:rPr sz="1900" kern="0" spc="-100" dirty="0">
                <a:solidFill>
                  <a:srgbClr val="000000">
                    <a:alpha val="100000"/>
                  </a:srgbClr>
                </a:solidFill>
                <a:latin typeface="Microsoft YaHei"/>
                <a:ea typeface="Microsoft YaHei"/>
                <a:cs typeface="Microsoft YaHei"/>
              </a:rPr>
              <a:t>（3）注重儿童自己的行为。</a:t>
            </a:r>
            <a:endParaRPr lang="Microsoft YaHei" altLang="Microsoft YaHei" sz="1900" dirty="0"/>
          </a:p>
        </p:txBody>
      </p:sp>
      <p:sp>
        <p:nvSpPr>
          <p:cNvPr id="2438" name="textbox 2438"/>
          <p:cNvSpPr/>
          <p:nvPr/>
        </p:nvSpPr>
        <p:spPr>
          <a:xfrm>
            <a:off x="1445765" y="550045"/>
            <a:ext cx="3190239" cy="1010919"/>
          </a:xfrm>
          <a:prstGeom prst="rect">
            <a:avLst/>
          </a:prstGeom>
        </p:spPr>
        <p:txBody>
          <a:bodyPr vert="horz" wrap="square" lIns="0" tIns="0" rIns="0" bIns="0"/>
          <a:lstStyle/>
          <a:p>
            <a:pPr algn="l" rtl="0" eaLnBrk="0">
              <a:lnSpc>
                <a:spcPct val="87417"/>
              </a:lnSpc>
              <a:tabLst/>
            </a:pPr>
            <a:endParaRPr lang="Arial" altLang="Arial" sz="100" dirty="0"/>
          </a:p>
          <a:p>
            <a:pPr algn="r"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04000"/>
              </a:lnSpc>
              <a:tabLst/>
            </a:pPr>
            <a:endParaRPr lang="Arial" altLang="Arial" sz="1400" dirty="0"/>
          </a:p>
          <a:p>
            <a:pPr marL="944880" algn="l" rtl="0" eaLnBrk="0">
              <a:lnSpc>
                <a:spcPct val="91000"/>
              </a:lnSpc>
              <a:spcBef>
                <a:spcPts val="6"/>
              </a:spcBef>
              <a:tabLst>
                <a:tab pos="1127125" algn="l"/>
              </a:tabLst>
            </a:pPr>
            <a:r>
              <a:rPr sz="2000" kern="0" spc="0" dirty="0">
                <a:solidFill>
                  <a:srgbClr val="44546A">
                    <a:alpha val="100000"/>
                  </a:srgbClr>
                </a:solidFill>
                <a:latin typeface="Microsoft YaHei"/>
                <a:ea typeface="Microsoft YaHei"/>
                <a:cs typeface="Microsoft YaHei"/>
              </a:rPr>
              <a:t>	</a:t>
            </a:r>
            <a:r>
              <a:rPr sz="2000" kern="0" spc="-10" dirty="0">
                <a:solidFill>
                  <a:srgbClr val="44546A">
                    <a:alpha val="100000"/>
                  </a:srgbClr>
                </a:solidFill>
                <a:latin typeface="Microsoft YaHei"/>
                <a:ea typeface="Microsoft YaHei"/>
                <a:cs typeface="Microsoft YaHei"/>
              </a:rPr>
              <a:t>五、论幼稚园教育</a:t>
            </a:r>
            <a:endParaRPr lang="Microsoft YaHei" altLang="Microsoft YaHei" sz="2000" dirty="0"/>
          </a:p>
        </p:txBody>
      </p:sp>
      <p:sp>
        <p:nvSpPr>
          <p:cNvPr id="2440"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00B075">
              <a:alpha val="100000"/>
            </a:srgbClr>
          </a:solidFill>
          <a:ln cap="flat">
            <a:noFill/>
            <a:prstDash val="solid"/>
            <a:miter lim="0"/>
          </a:ln>
        </p:spPr>
        <p:txBody>
          <a:bodyPr rtlCol="0"/>
          <a:lstStyle/>
          <a:p>
            <a:pPr algn="ctr"/>
            <a:endParaRPr lang="zh-CN" altLang="en-US"/>
          </a:p>
        </p:txBody>
      </p:sp>
      <p:sp>
        <p:nvSpPr>
          <p:cNvPr id="2442" name="textbox 2442"/>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444"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10" name="group 310"/>
          <p:cNvGrpSpPr/>
          <p:nvPr/>
        </p:nvGrpSpPr>
        <p:grpSpPr>
          <a:xfrm rot="21600000">
            <a:off x="1584025" y="181482"/>
            <a:ext cx="2561648" cy="199231"/>
            <a:chOff x="0" y="0"/>
            <a:chExt cx="2561648" cy="199231"/>
          </a:xfrm>
        </p:grpSpPr>
        <p:pic>
          <p:nvPicPr>
            <p:cNvPr id="2446" name="picture 2446"/>
            <p:cNvPicPr>
              <a:picLocks noChangeAspect="1"/>
            </p:cNvPicPr>
            <p:nvPr/>
          </p:nvPicPr>
          <p:blipFill>
            <a:blip r:embed="rId3"/>
            <a:stretch>
              <a:fillRect/>
            </a:stretch>
          </p:blipFill>
          <p:spPr>
            <a:xfrm rot="21600000">
              <a:off x="13273" y="11350"/>
              <a:ext cx="2548374" cy="187881"/>
            </a:xfrm>
            <a:prstGeom prst="rect">
              <a:avLst/>
            </a:prstGeom>
          </p:spPr>
        </p:pic>
        <p:sp>
          <p:nvSpPr>
            <p:cNvPr id="2448" name="textbox 2448"/>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450"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2" name="picture 2452"/>
          <p:cNvPicPr>
            <a:picLocks noChangeAspect="1"/>
          </p:cNvPicPr>
          <p:nvPr/>
        </p:nvPicPr>
        <p:blipFill>
          <a:blip r:embed="rId2"/>
          <a:stretch>
            <a:fillRect/>
          </a:stretch>
        </p:blipFill>
        <p:spPr>
          <a:xfrm rot="21600000">
            <a:off x="0" y="0"/>
            <a:ext cx="12192000" cy="6858000"/>
          </a:xfrm>
          <a:prstGeom prst="rect">
            <a:avLst/>
          </a:prstGeom>
        </p:spPr>
      </p:pic>
      <p:sp>
        <p:nvSpPr>
          <p:cNvPr id="2454" name="rect"/>
          <p:cNvSpPr/>
          <p:nvPr/>
        </p:nvSpPr>
        <p:spPr>
          <a:xfrm>
            <a:off x="0" y="0"/>
            <a:ext cx="12192000" cy="6550152"/>
          </a:xfrm>
          <a:prstGeom prst="rect">
            <a:avLst/>
          </a:prstGeom>
          <a:solidFill>
            <a:srgbClr val="FFFFFF">
              <a:alpha val="100000"/>
            </a:srgbClr>
          </a:solidFill>
          <a:ln cap="flat">
            <a:noFill/>
            <a:prstDash val="solid"/>
            <a:miter lim="0"/>
          </a:ln>
        </p:spPr>
        <p:txBody>
          <a:bodyPr rtlCol="0"/>
          <a:lstStyle/>
          <a:p>
            <a:pPr algn="ctr"/>
            <a:endParaRPr lang="zh-CN" altLang="en-US"/>
          </a:p>
        </p:txBody>
      </p:sp>
      <p:sp>
        <p:nvSpPr>
          <p:cNvPr id="2456" name="textbox 2456"/>
          <p:cNvSpPr/>
          <p:nvPr/>
        </p:nvSpPr>
        <p:spPr>
          <a:xfrm>
            <a:off x="1178178" y="550045"/>
            <a:ext cx="10099040" cy="5285740"/>
          </a:xfrm>
          <a:prstGeom prst="rect">
            <a:avLst/>
          </a:prstGeom>
        </p:spPr>
        <p:txBody>
          <a:bodyPr vert="horz" wrap="square" lIns="0" tIns="0" rIns="0" bIns="0"/>
          <a:lstStyle/>
          <a:p>
            <a:pPr algn="l" rtl="0" eaLnBrk="0">
              <a:lnSpc>
                <a:spcPct val="87417"/>
              </a:lnSpc>
              <a:tabLst/>
            </a:pPr>
            <a:endParaRPr lang="Arial" altLang="Arial" sz="100" dirty="0"/>
          </a:p>
          <a:p>
            <a:pPr marL="412750" algn="l" rtl="0" eaLnBrk="0">
              <a:lnSpc>
                <a:spcPct val="91000"/>
              </a:lnSpc>
              <a:tabLst/>
            </a:pPr>
            <a:r>
              <a:rPr sz="2400" b="1" kern="0" spc="-20" dirty="0">
                <a:solidFill>
                  <a:srgbClr val="7F7F7F">
                    <a:alpha val="100000"/>
                  </a:srgbClr>
                </a:solidFill>
                <a:latin typeface="Microsoft YaHei"/>
                <a:ea typeface="Microsoft YaHei"/>
                <a:cs typeface="Microsoft YaHei"/>
              </a:rPr>
              <a:t>陈鹤琴的学前教育思想</a:t>
            </a:r>
            <a:endParaRPr lang="Microsoft YaHei" altLang="Microsoft YaHei" sz="2400" dirty="0"/>
          </a:p>
          <a:p>
            <a:pPr algn="l" rtl="0" eaLnBrk="0">
              <a:lnSpc>
                <a:spcPct val="159000"/>
              </a:lnSpc>
              <a:tabLst/>
            </a:pPr>
            <a:endParaRPr lang="Arial" altLang="Arial" sz="1000" dirty="0"/>
          </a:p>
          <a:p>
            <a:pPr marL="1212850" algn="l" rtl="0" eaLnBrk="0">
              <a:lnSpc>
                <a:spcPct val="91000"/>
              </a:lnSpc>
              <a:spcBef>
                <a:spcPts val="604"/>
              </a:spcBef>
              <a:tabLst>
                <a:tab pos="1355725" algn="l"/>
              </a:tabLst>
            </a:pPr>
            <a:r>
              <a:rPr sz="2000" kern="0" spc="0" dirty="0">
                <a:solidFill>
                  <a:srgbClr val="44546A">
                    <a:alpha val="100000"/>
                  </a:srgbClr>
                </a:solidFill>
                <a:latin typeface="Microsoft YaHei"/>
                <a:ea typeface="Microsoft YaHei"/>
                <a:cs typeface="Microsoft YaHei"/>
              </a:rPr>
              <a:t>	</a:t>
            </a:r>
            <a:r>
              <a:rPr sz="2000" kern="0" spc="-30" dirty="0">
                <a:solidFill>
                  <a:srgbClr val="44546A">
                    <a:alpha val="100000"/>
                  </a:srgbClr>
                </a:solidFill>
                <a:latin typeface="Microsoft YaHei"/>
                <a:ea typeface="Microsoft YaHei"/>
                <a:cs typeface="Microsoft YaHei"/>
              </a:rPr>
              <a:t>思考：评价陈鹤琴的学前</a:t>
            </a:r>
            <a:r>
              <a:rPr sz="2000" kern="0" spc="-40" dirty="0">
                <a:solidFill>
                  <a:srgbClr val="44546A">
                    <a:alpha val="100000"/>
                  </a:srgbClr>
                </a:solidFill>
                <a:latin typeface="Microsoft YaHei"/>
                <a:ea typeface="Microsoft YaHei"/>
                <a:cs typeface="Microsoft YaHei"/>
              </a:rPr>
              <a:t>教育思想？</a:t>
            </a:r>
            <a:endParaRPr lang="Microsoft YaHei" altLang="Microsoft YaHei" sz="2000" dirty="0"/>
          </a:p>
          <a:p>
            <a:pPr algn="l" rtl="0" eaLnBrk="0">
              <a:lnSpc>
                <a:spcPct val="101000"/>
              </a:lnSpc>
              <a:tabLst/>
            </a:pPr>
            <a:endParaRPr lang="Arial" altLang="Arial" sz="1000" dirty="0"/>
          </a:p>
          <a:p>
            <a:pPr algn="l" rtl="0" eaLnBrk="0">
              <a:lnSpc>
                <a:spcPct val="101000"/>
              </a:lnSpc>
              <a:tabLst/>
            </a:pPr>
            <a:endParaRPr lang="Arial" altLang="Arial" sz="1000" dirty="0"/>
          </a:p>
          <a:p>
            <a:pPr marL="12700" algn="l" rtl="0" eaLnBrk="0">
              <a:lnSpc>
                <a:spcPts val="2426"/>
              </a:lnSpc>
              <a:spcBef>
                <a:spcPts val="601"/>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53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1、陈鹤琴创办了我国第一个学前教育实验基地，开创了学前教育之先河。</a:t>
            </a:r>
            <a:endParaRPr lang="Microsoft YaHei" altLang="Microsoft YaHei" sz="2000" dirty="0"/>
          </a:p>
          <a:p>
            <a:pPr marL="342900" indent="-330200" algn="l" rtl="0" eaLnBrk="0">
              <a:lnSpc>
                <a:spcPct val="122000"/>
              </a:lnSpc>
              <a:spcBef>
                <a:spcPts val="1197"/>
              </a:spcBef>
              <a:tabLst/>
            </a:pPr>
            <a:r>
              <a:rPr sz="2000" kern="0" spc="-8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90" dirty="0">
                <a:solidFill>
                  <a:srgbClr val="000000">
                    <a:alpha val="100000"/>
                  </a:srgbClr>
                </a:solidFill>
                <a:latin typeface="Wingdings"/>
                <a:ea typeface="Wingdings"/>
                <a:cs typeface="Wingdings"/>
              </a:rPr>
              <a:t> </a:t>
            </a:r>
            <a:r>
              <a:rPr sz="2000" kern="0" spc="-80" dirty="0">
                <a:solidFill>
                  <a:srgbClr val="000000">
                    <a:alpha val="100000"/>
                  </a:srgbClr>
                </a:solidFill>
                <a:latin typeface="Microsoft YaHei"/>
                <a:ea typeface="Microsoft YaHei"/>
                <a:cs typeface="Microsoft YaHei"/>
              </a:rPr>
              <a:t>2、他的“活教育”理论是在广泛吸取西方现代教育理念的基</a:t>
            </a:r>
            <a:r>
              <a:rPr sz="2000" kern="0" spc="-90" dirty="0">
                <a:solidFill>
                  <a:srgbClr val="000000">
                    <a:alpha val="100000"/>
                  </a:srgbClr>
                </a:solidFill>
                <a:latin typeface="Microsoft YaHei"/>
                <a:ea typeface="Microsoft YaHei"/>
                <a:cs typeface="Microsoft YaHei"/>
              </a:rPr>
              <a:t>础上，</a:t>
            </a:r>
            <a:r>
              <a:rPr sz="2000" kern="0" spc="12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结合中国教育实际，</a:t>
            </a: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为中国学前教育理论体系的建构所进</a:t>
            </a:r>
            <a:r>
              <a:rPr sz="2000" kern="0" spc="-20" dirty="0">
                <a:solidFill>
                  <a:srgbClr val="000000">
                    <a:alpha val="100000"/>
                  </a:srgbClr>
                </a:solidFill>
                <a:latin typeface="Microsoft YaHei"/>
                <a:ea typeface="Microsoft YaHei"/>
                <a:cs typeface="Microsoft YaHei"/>
              </a:rPr>
              <a:t>行的积极探索。</a:t>
            </a:r>
            <a:endParaRPr lang="Microsoft YaHei" altLang="Microsoft YaHei" sz="2000" dirty="0"/>
          </a:p>
          <a:p>
            <a:pPr marL="336550" indent="-324484" algn="l" rtl="0" eaLnBrk="0">
              <a:lnSpc>
                <a:spcPct val="122000"/>
              </a:lnSpc>
              <a:spcBef>
                <a:spcPts val="1343"/>
              </a:spcBef>
              <a:tabLst/>
            </a:pPr>
            <a:r>
              <a:rPr sz="20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60" dirty="0">
                <a:solidFill>
                  <a:srgbClr val="000000">
                    <a:alpha val="100000"/>
                  </a:srgbClr>
                </a:solidFill>
                <a:latin typeface="Wingdings"/>
                <a:ea typeface="Wingdings"/>
                <a:cs typeface="Wingdings"/>
              </a:rPr>
              <a:t> </a:t>
            </a:r>
            <a:r>
              <a:rPr sz="2000" kern="0" spc="-40" dirty="0">
                <a:solidFill>
                  <a:srgbClr val="000000">
                    <a:alpha val="100000"/>
                  </a:srgbClr>
                </a:solidFill>
                <a:latin typeface="Microsoft YaHei"/>
                <a:ea typeface="Microsoft YaHei"/>
                <a:cs typeface="Microsoft YaHei"/>
              </a:rPr>
              <a:t>3、他的“活教育”理论促进了当时的教育改革，尤其</a:t>
            </a:r>
            <a:r>
              <a:rPr sz="2000" kern="0" spc="-50" dirty="0">
                <a:solidFill>
                  <a:srgbClr val="000000">
                    <a:alpha val="100000"/>
                  </a:srgbClr>
                </a:solidFill>
                <a:latin typeface="Microsoft YaHei"/>
                <a:ea typeface="Microsoft YaHei"/>
                <a:cs typeface="Microsoft YaHei"/>
              </a:rPr>
              <a:t>是学前教育思想向科学化、合理</a:t>
            </a: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化、系统化的转变，对今天仍有深刻的现实意义。</a:t>
            </a:r>
            <a:endParaRPr lang="Microsoft YaHei" altLang="Microsoft YaHei" sz="2000" dirty="0"/>
          </a:p>
          <a:p>
            <a:pPr marL="335915" indent="-323215" algn="l" rtl="0" eaLnBrk="0">
              <a:lnSpc>
                <a:spcPct val="122000"/>
              </a:lnSpc>
              <a:spcBef>
                <a:spcPts val="1343"/>
              </a:spcBef>
              <a:tabLst/>
            </a:pPr>
            <a:r>
              <a:rPr sz="2000" kern="0" spc="-6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790" dirty="0">
                <a:solidFill>
                  <a:srgbClr val="000000">
                    <a:alpha val="100000"/>
                  </a:srgbClr>
                </a:solidFill>
                <a:latin typeface="Wingdings"/>
                <a:ea typeface="Wingdings"/>
                <a:cs typeface="Wingdings"/>
              </a:rPr>
              <a:t> </a:t>
            </a:r>
            <a:r>
              <a:rPr sz="2000" kern="0" spc="-60" dirty="0">
                <a:solidFill>
                  <a:srgbClr val="000000">
                    <a:alpha val="100000"/>
                  </a:srgbClr>
                </a:solidFill>
                <a:latin typeface="Microsoft YaHei"/>
                <a:ea typeface="Microsoft YaHei"/>
                <a:cs typeface="Microsoft YaHei"/>
              </a:rPr>
              <a:t>4、   “活教育”理论的许多原则和方法符合学</a:t>
            </a:r>
            <a:r>
              <a:rPr sz="2000" kern="0" spc="-70" dirty="0">
                <a:solidFill>
                  <a:srgbClr val="000000">
                    <a:alpha val="100000"/>
                  </a:srgbClr>
                </a:solidFill>
                <a:latin typeface="Microsoft YaHei"/>
                <a:ea typeface="Microsoft YaHei"/>
                <a:cs typeface="Microsoft YaHei"/>
              </a:rPr>
              <a:t>前教育的客观规律，所包含的现代性、      </a:t>
            </a:r>
            <a:r>
              <a:rPr sz="2000" kern="0" spc="-10" dirty="0">
                <a:solidFill>
                  <a:srgbClr val="000000">
                    <a:alpha val="100000"/>
                  </a:srgbClr>
                </a:solidFill>
                <a:latin typeface="Microsoft YaHei"/>
                <a:ea typeface="Microsoft YaHei"/>
                <a:cs typeface="Microsoft YaHei"/>
              </a:rPr>
              <a:t>先进性与世界现代教育思想发展的潮流是一致的。</a:t>
            </a:r>
            <a:endParaRPr lang="Microsoft YaHei" altLang="Microsoft YaHei" sz="2000" dirty="0"/>
          </a:p>
          <a:p>
            <a:pPr algn="l" rtl="0" eaLnBrk="0">
              <a:lnSpc>
                <a:spcPct val="101000"/>
              </a:lnSpc>
              <a:tabLst/>
            </a:pPr>
            <a:endParaRPr lang="Arial" altLang="Arial" sz="1100" dirty="0"/>
          </a:p>
          <a:p>
            <a:pPr algn="l" rtl="0" eaLnBrk="0">
              <a:lnSpc>
                <a:spcPct val="8296"/>
              </a:lnSpc>
              <a:tabLst/>
            </a:pPr>
            <a:endParaRPr lang="Arial" altLang="Arial" sz="100" dirty="0"/>
          </a:p>
          <a:p>
            <a:pPr marL="339090" indent="-326390" algn="l" rtl="0" eaLnBrk="0">
              <a:lnSpc>
                <a:spcPct val="122000"/>
              </a:lnSpc>
              <a:tabLst/>
            </a:pPr>
            <a:r>
              <a:rPr sz="2000" kern="0" spc="-40" dirty="0">
                <a:ln w="6350" cap="flat" cmpd="sng">
                  <a:solidFill>
                    <a:srgbClr val="000000">
                      <a:alpha val="100000"/>
                    </a:srgbClr>
                  </a:solidFill>
                  <a:prstDash val="solid"/>
                  <a:miter lim="0"/>
                </a:ln>
                <a:solidFill>
                  <a:srgbClr val="000000">
                    <a:alpha val="100000"/>
                  </a:srgbClr>
                </a:solidFill>
                <a:latin typeface="Wingdings"/>
                <a:ea typeface="Wingdings"/>
                <a:cs typeface="Wingdings"/>
              </a:rPr>
              <a:t>.</a:t>
            </a:r>
            <a:r>
              <a:rPr sz="2000" kern="0" spc="-630" dirty="0">
                <a:solidFill>
                  <a:srgbClr val="000000">
                    <a:alpha val="100000"/>
                  </a:srgbClr>
                </a:solidFill>
                <a:latin typeface="Wingdings"/>
                <a:ea typeface="Wingdings"/>
                <a:cs typeface="Wingdings"/>
              </a:rPr>
              <a:t> </a:t>
            </a:r>
            <a:r>
              <a:rPr sz="2000" kern="0" spc="-40" dirty="0">
                <a:solidFill>
                  <a:srgbClr val="000000">
                    <a:alpha val="100000"/>
                  </a:srgbClr>
                </a:solidFill>
                <a:latin typeface="Microsoft YaHei"/>
                <a:ea typeface="Microsoft YaHei"/>
                <a:cs typeface="Microsoft YaHei"/>
              </a:rPr>
              <a:t>5、“活教育”理论也存在某</a:t>
            </a:r>
            <a:r>
              <a:rPr sz="2000" kern="0" spc="-50" dirty="0">
                <a:solidFill>
                  <a:srgbClr val="000000">
                    <a:alpha val="100000"/>
                  </a:srgbClr>
                </a:solidFill>
                <a:latin typeface="Microsoft YaHei"/>
                <a:ea typeface="Microsoft YaHei"/>
                <a:cs typeface="Microsoft YaHei"/>
              </a:rPr>
              <a:t>些不足，诸如：如何正确处理直接经验与书本知识学习的</a:t>
            </a:r>
            <a:r>
              <a:rPr sz="2000" kern="0" spc="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关系，</a:t>
            </a:r>
            <a:r>
              <a:rPr sz="2000" kern="0" spc="9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“活教育”的适用对象及其范</a:t>
            </a:r>
            <a:r>
              <a:rPr sz="2000" kern="0" spc="-100" dirty="0">
                <a:solidFill>
                  <a:srgbClr val="000000">
                    <a:alpha val="100000"/>
                  </a:srgbClr>
                </a:solidFill>
                <a:latin typeface="Microsoft YaHei"/>
                <a:ea typeface="Microsoft YaHei"/>
                <a:cs typeface="Microsoft YaHei"/>
              </a:rPr>
              <a:t>围等均有可商榷之处。</a:t>
            </a:r>
            <a:endParaRPr lang="Microsoft YaHei" altLang="Microsoft YaHei" sz="2000" dirty="0"/>
          </a:p>
        </p:txBody>
      </p:sp>
      <p:sp>
        <p:nvSpPr>
          <p:cNvPr id="2458" name="path"/>
          <p:cNvSpPr/>
          <p:nvPr/>
        </p:nvSpPr>
        <p:spPr>
          <a:xfrm>
            <a:off x="1458465" y="1051559"/>
            <a:ext cx="932688" cy="470916"/>
          </a:xfrm>
          <a:custGeom>
            <a:avLst/>
            <a:gdLst/>
            <a:ahLst/>
            <a:cxnLst/>
            <a:rect l="0" t="0" r="0" b="0"/>
            <a:pathLst>
              <a:path w="1468" h="741">
                <a:moveTo>
                  <a:pt x="3" y="0"/>
                </a:moveTo>
                <a:lnTo>
                  <a:pt x="211" y="373"/>
                </a:lnTo>
                <a:lnTo>
                  <a:pt x="0" y="741"/>
                </a:lnTo>
                <a:lnTo>
                  <a:pt x="1261" y="741"/>
                </a:lnTo>
                <a:lnTo>
                  <a:pt x="1468" y="376"/>
                </a:lnTo>
                <a:lnTo>
                  <a:pt x="1269" y="0"/>
                </a:lnTo>
                <a:lnTo>
                  <a:pt x="3" y="0"/>
                </a:lnTo>
                <a:close/>
              </a:path>
            </a:pathLst>
          </a:custGeom>
          <a:solidFill>
            <a:srgbClr val="E9A54E">
              <a:alpha val="100000"/>
            </a:srgbClr>
          </a:solidFill>
          <a:ln cap="flat">
            <a:noFill/>
            <a:prstDash val="solid"/>
            <a:miter lim="0"/>
          </a:ln>
        </p:spPr>
        <p:txBody>
          <a:bodyPr rtlCol="0"/>
          <a:lstStyle/>
          <a:p>
            <a:pPr algn="ctr"/>
            <a:endParaRPr lang="zh-CN" altLang="en-US"/>
          </a:p>
        </p:txBody>
      </p:sp>
      <p:sp>
        <p:nvSpPr>
          <p:cNvPr id="2460" name="textbox 2460"/>
          <p:cNvSpPr/>
          <p:nvPr/>
        </p:nvSpPr>
        <p:spPr>
          <a:xfrm>
            <a:off x="347835" y="423235"/>
            <a:ext cx="522605" cy="469265"/>
          </a:xfrm>
          <a:prstGeom prst="rect">
            <a:avLst/>
          </a:prstGeom>
        </p:spPr>
        <p:txBody>
          <a:bodyPr vert="horz" wrap="square" lIns="0" tIns="0" rIns="0" bIns="0"/>
          <a:lstStyle/>
          <a:p>
            <a:pPr algn="l" rtl="0" eaLnBrk="0">
              <a:lnSpc>
                <a:spcPct val="69560"/>
              </a:lnSpc>
              <a:tabLst/>
            </a:pPr>
            <a:endParaRPr lang="Arial" altLang="Arial" sz="100" dirty="0"/>
          </a:p>
          <a:p>
            <a:pPr marL="12700" algn="l" rtl="0" eaLnBrk="0">
              <a:lnSpc>
                <a:spcPct val="75000"/>
              </a:lnSpc>
              <a:tabLst/>
            </a:pPr>
            <a:r>
              <a:rPr sz="3900" kern="0" spc="-30" dirty="0">
                <a:solidFill>
                  <a:srgbClr val="00B075">
                    <a:alpha val="100000"/>
                  </a:srgbClr>
                </a:solidFill>
                <a:latin typeface="Calibri"/>
                <a:ea typeface="Calibri"/>
                <a:cs typeface="Calibri"/>
              </a:rPr>
              <a:t>02</a:t>
            </a:r>
            <a:endParaRPr lang="Calibri" altLang="Calibri" sz="3900" dirty="0"/>
          </a:p>
        </p:txBody>
      </p:sp>
      <p:sp>
        <p:nvSpPr>
          <p:cNvPr id="2462" name="path"/>
          <p:cNvSpPr/>
          <p:nvPr/>
        </p:nvSpPr>
        <p:spPr>
          <a:xfrm>
            <a:off x="22810" y="30747"/>
            <a:ext cx="1312240" cy="1312240"/>
          </a:xfrm>
          <a:custGeom>
            <a:avLst/>
            <a:gdLst/>
            <a:ahLst/>
            <a:cxnLst/>
            <a:rect l="0" t="0" r="0" b="0"/>
            <a:pathLst>
              <a:path w="2066" h="2066">
                <a:moveTo>
                  <a:pt x="241" y="241"/>
                </a:moveTo>
                <a:lnTo>
                  <a:pt x="639" y="1735"/>
                </a:lnTo>
                <a:lnTo>
                  <a:pt x="1735" y="639"/>
                </a:lnTo>
                <a:lnTo>
                  <a:pt x="241" y="241"/>
                </a:lnTo>
                <a:close/>
                <a:moveTo>
                  <a:pt x="0" y="0"/>
                </a:moveTo>
                <a:lnTo>
                  <a:pt x="2066" y="549"/>
                </a:lnTo>
                <a:lnTo>
                  <a:pt x="549" y="2066"/>
                </a:lnTo>
                <a:lnTo>
                  <a:pt x="0" y="0"/>
                </a:lnTo>
                <a:close/>
              </a:path>
            </a:pathLst>
          </a:custGeom>
          <a:solidFill>
            <a:srgbClr val="00B075">
              <a:alpha val="100000"/>
            </a:srgbClr>
          </a:solidFill>
          <a:ln cap="flat">
            <a:noFill/>
            <a:prstDash val="solid"/>
            <a:miter lim="0"/>
          </a:ln>
        </p:spPr>
        <p:txBody>
          <a:bodyPr rtlCol="0"/>
          <a:lstStyle/>
          <a:p>
            <a:pPr algn="ctr"/>
            <a:endParaRPr lang="zh-CN" altLang="en-US"/>
          </a:p>
        </p:txBody>
      </p:sp>
      <p:grpSp>
        <p:nvGrpSpPr>
          <p:cNvPr id="312" name="group 312"/>
          <p:cNvGrpSpPr/>
          <p:nvPr/>
        </p:nvGrpSpPr>
        <p:grpSpPr>
          <a:xfrm rot="21600000">
            <a:off x="1584025" y="181482"/>
            <a:ext cx="2561648" cy="199231"/>
            <a:chOff x="0" y="0"/>
            <a:chExt cx="2561648" cy="199231"/>
          </a:xfrm>
        </p:grpSpPr>
        <p:pic>
          <p:nvPicPr>
            <p:cNvPr id="2464" name="picture 2464"/>
            <p:cNvPicPr>
              <a:picLocks noChangeAspect="1"/>
            </p:cNvPicPr>
            <p:nvPr/>
          </p:nvPicPr>
          <p:blipFill>
            <a:blip r:embed="rId3"/>
            <a:stretch>
              <a:fillRect/>
            </a:stretch>
          </p:blipFill>
          <p:spPr>
            <a:xfrm rot="21600000">
              <a:off x="13273" y="11350"/>
              <a:ext cx="2548374" cy="187881"/>
            </a:xfrm>
            <a:prstGeom prst="rect">
              <a:avLst/>
            </a:prstGeom>
          </p:spPr>
        </p:pic>
        <p:sp>
          <p:nvSpPr>
            <p:cNvPr id="2466" name="textbox 2466"/>
            <p:cNvSpPr/>
            <p:nvPr/>
          </p:nvSpPr>
          <p:spPr>
            <a:xfrm>
              <a:off x="-12700" y="-12700"/>
              <a:ext cx="2587625" cy="241934"/>
            </a:xfrm>
            <a:prstGeom prst="rect">
              <a:avLst/>
            </a:prstGeom>
          </p:spPr>
          <p:txBody>
            <a:bodyPr vert="horz" wrap="square" lIns="0" tIns="0" rIns="0" bIns="0"/>
            <a:lstStyle/>
            <a:p>
              <a:pPr algn="l" rtl="0" eaLnBrk="0">
                <a:lnSpc>
                  <a:spcPct val="89047"/>
                </a:lnSpc>
                <a:tabLst/>
              </a:pPr>
              <a:endParaRPr lang="Arial" altLang="Arial" sz="100" dirty="0"/>
            </a:p>
            <a:p>
              <a:pPr marL="12700" algn="l" rtl="0" eaLnBrk="0">
                <a:lnSpc>
                  <a:spcPct val="91000"/>
                </a:lnSpc>
                <a:tabLst/>
              </a:pPr>
              <a:r>
                <a:rPr sz="1400" b="1" kern="0" spc="0" dirty="0">
                  <a:solidFill>
                    <a:srgbClr val="E9A54E">
                      <a:alpha val="100000"/>
                    </a:srgbClr>
                  </a:solidFill>
                  <a:latin typeface="Microsoft YaHei"/>
                  <a:ea typeface="Microsoft YaHei"/>
                  <a:cs typeface="Microsoft YaHei"/>
                </a:rPr>
                <a:t>第五章 中国近现代学前教育思想</a:t>
              </a:r>
              <a:endParaRPr lang="Microsoft YaHei" altLang="Microsoft YaHei" sz="1400" dirty="0"/>
            </a:p>
          </p:txBody>
        </p:sp>
      </p:grpSp>
      <p:sp>
        <p:nvSpPr>
          <p:cNvPr id="2468" name="path"/>
          <p:cNvSpPr/>
          <p:nvPr/>
        </p:nvSpPr>
        <p:spPr>
          <a:xfrm>
            <a:off x="761" y="761"/>
            <a:ext cx="914400" cy="0"/>
          </a:xfrm>
          <a:custGeom>
            <a:avLst/>
            <a:gdLst/>
            <a:ahLst/>
            <a:cxnLst/>
            <a:rect l="0" t="0" r="0" b="0"/>
            <a:pathLst>
              <a:path w="1440" h="0">
                <a:moveTo>
                  <a:pt x="0" y="0"/>
                </a:moveTo>
                <a:lnTo>
                  <a:pt x="1440" y="0"/>
                </a:lnTo>
              </a:path>
            </a:pathLst>
          </a:custGeom>
          <a:noFill/>
          <a:ln cap="flat">
            <a:solidFill>
              <a:srgbClr val="FBFFFF">
                <a:alpha val="100000"/>
              </a:srgbClr>
            </a:solidFill>
            <a:prstDash val="solid"/>
            <a:miter lim="800000"/>
          </a:ln>
        </p:spPr>
        <p:txBody>
          <a:bodyPr rtlCol="0"/>
          <a:lstStyle/>
          <a:p>
            <a:pPr algn="ctr"/>
            <a:endParaRPr lang="zh-CN" altLang="en-US"/>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ap:Properties xmlns:vt="http://schemas.openxmlformats.org/officeDocument/2006/docPropsVTypes" xmlns:ap="http://schemas.openxmlformats.org/officeDocument/2006/extended-properties">
  <ap:Application>Acrobat PDFMaker 15 PowerPoint 版</ap:Application>
</ap: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qq;805192436</dc:creator>
  <dcterms:created xsi:type="dcterms:W3CDTF">2020-10-12T16:02:31Z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wqlLaW5nc29mdCBQREYgdG8gV1BTIDkw</vt:lpwstr>
  </property>
  <property fmtid="{D5CDD505-2E9C-101B-9397-08002B2CF9AE}" pid="3" name="Created">
    <vt:filetime>2023-09-26T14:02:21</vt:filetime>
  </property>
</Properties>
</file>