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409" r:id="rId4"/>
    <p:sldId id="258" r:id="rId5"/>
    <p:sldId id="259" r:id="rId6"/>
    <p:sldId id="311" r:id="rId7"/>
    <p:sldId id="315" r:id="rId8"/>
    <p:sldId id="314" r:id="rId9"/>
    <p:sldId id="312" r:id="rId10"/>
    <p:sldId id="317" r:id="rId11"/>
    <p:sldId id="316" r:id="rId12"/>
    <p:sldId id="318" r:id="rId13"/>
    <p:sldId id="319" r:id="rId14"/>
    <p:sldId id="320" r:id="rId15"/>
    <p:sldId id="322" r:id="rId16"/>
    <p:sldId id="405" r:id="rId17"/>
    <p:sldId id="406" r:id="rId18"/>
    <p:sldId id="306" r:id="rId19"/>
    <p:sldId id="407" r:id="rId20"/>
    <p:sldId id="408" r:id="rId21"/>
    <p:sldId id="313" r:id="rId22"/>
    <p:sldId id="410" r:id="rId2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2E8"/>
          </a:solidFill>
        </a:fill>
      </a:tcStyle>
    </a:wholeTbl>
    <a:band2H>
      <a:tcTxStyle/>
      <a:tcStyle>
        <a:tcBdr/>
        <a:fill>
          <a:solidFill>
            <a:srgbClr val="E6EA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2E7CB"/>
          </a:solidFill>
        </a:fill>
      </a:tcStyle>
    </a:wholeTbl>
    <a:band2H>
      <a:tcTxStyle/>
      <a:tcStyle>
        <a:tcBdr/>
        <a:fill>
          <a:solidFill>
            <a:srgbClr val="F8F4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CDDE"/>
          </a:solidFill>
        </a:fill>
      </a:tcStyle>
    </a:wholeTbl>
    <a:band2H>
      <a:tcTxStyle/>
      <a:tcStyle>
        <a:tcBdr/>
        <a:fill>
          <a:solidFill>
            <a:srgbClr val="EBE8E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85" d="100"/>
          <a:sy n="85" d="100"/>
        </p:scale>
        <p:origin x="1912" y="18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标题文本</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标题文本</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标题文本</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标题文本</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标题文本</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标题文本</a:t>
            </a:r>
          </a:p>
        </p:txBody>
      </p:sp>
      <p:sp>
        <p:nvSpPr>
          <p:cNvPr id="57" name="Shape 57"/>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标题文本</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正文级别 1</a:t>
            </a:r>
          </a:p>
          <a:p>
            <a:pPr lvl="1"/>
            <a:r>
              <a:t>正文级别 2</a:t>
            </a:r>
          </a:p>
          <a:p>
            <a:pPr lvl="2"/>
            <a:r>
              <a:t>正文级别 3</a:t>
            </a:r>
          </a:p>
          <a:p>
            <a:pPr lvl="3"/>
            <a:r>
              <a:t>正文级别 4</a:t>
            </a:r>
          </a:p>
          <a:p>
            <a:pPr lvl="4"/>
            <a:r>
              <a:t>正文级别 5</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8"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Shape 93"/>
          <p:cNvSpPr>
            <a:spLocks noGrp="1"/>
          </p:cNvSpPr>
          <p:nvPr>
            <p:ph type="body" sz="quarter" idx="1"/>
          </p:nvPr>
        </p:nvSpPr>
        <p:spPr>
          <a:xfrm>
            <a:off x="1270000" y="6362700"/>
            <a:ext cx="10464800" cy="469900"/>
          </a:xfrm>
          <a:prstGeom prst="rect">
            <a:avLst/>
          </a:prstGeom>
        </p:spPr>
        <p:txBody>
          <a:bodyPr anchor="t"/>
          <a:lstStyle>
            <a:lvl1pPr marL="0" indent="0" algn="ctr">
              <a:spcBef>
                <a:spcPts val="0"/>
              </a:spcBef>
              <a:buSzTx/>
              <a:buNone/>
              <a:defRPr sz="2400"/>
            </a:lvl1pPr>
            <a:lvl2pPr marL="740832" indent="-296332" algn="ctr">
              <a:spcBef>
                <a:spcPts val="0"/>
              </a:spcBef>
              <a:defRPr sz="2400"/>
            </a:lvl2pPr>
            <a:lvl3pPr marL="1185332" indent="-296332" algn="ctr">
              <a:spcBef>
                <a:spcPts val="0"/>
              </a:spcBef>
              <a:defRPr sz="2400"/>
            </a:lvl3pPr>
            <a:lvl4pPr marL="1629833" indent="-296332" algn="ctr">
              <a:spcBef>
                <a:spcPts val="0"/>
              </a:spcBef>
              <a:defRPr sz="2400"/>
            </a:lvl4pPr>
            <a:lvl5pPr marL="2074333" indent="-296333" algn="ctr">
              <a:spcBef>
                <a:spcPts val="0"/>
              </a:spcBef>
              <a:defRPr sz="2400"/>
            </a:lvl5pPr>
          </a:lstStyle>
          <a:p>
            <a:r>
              <a:t>正文级别 1</a:t>
            </a:r>
          </a:p>
          <a:p>
            <a:pPr lvl="1"/>
            <a:r>
              <a:t>正文级别 2</a:t>
            </a:r>
          </a:p>
          <a:p>
            <a:pPr lvl="2"/>
            <a:r>
              <a:t>正文级别 3</a:t>
            </a:r>
          </a:p>
          <a:p>
            <a:pPr lvl="3"/>
            <a:r>
              <a:t>正文级别 4</a:t>
            </a:r>
          </a:p>
          <a:p>
            <a:pPr lvl="4"/>
            <a:r>
              <a:t>正文级别 5</a:t>
            </a:r>
          </a:p>
        </p:txBody>
      </p:sp>
      <p:sp>
        <p:nvSpPr>
          <p:cNvPr id="94" name="Shape 94"/>
          <p:cNvSpPr>
            <a:spLocks noGrp="1"/>
          </p:cNvSpPr>
          <p:nvPr>
            <p:ph type="body" sz="quarter" idx="13"/>
          </p:nvPr>
        </p:nvSpPr>
        <p:spPr>
          <a:xfrm>
            <a:off x="1270000" y="4222748"/>
            <a:ext cx="10464800" cy="774709"/>
          </a:xfrm>
          <a:prstGeom prst="rect">
            <a:avLst/>
          </a:prstGeom>
        </p:spPr>
        <p:txBody>
          <a:bodyPr/>
          <a:lstStyle/>
          <a:p>
            <a:endParaRP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标题文本</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1.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p:cNvSpPr>
          <p:nvPr>
            <p:ph type="ctrTitle"/>
          </p:nvPr>
        </p:nvSpPr>
        <p:spPr>
          <a:prstGeom prst="rect">
            <a:avLst/>
          </a:prstGeom>
        </p:spPr>
        <p:txBody>
          <a:bodyPr/>
          <a:lstStyle/>
          <a:p>
            <a:pPr algn="l" defTabSz="266700">
              <a:lnSpc>
                <a:spcPct val="115000"/>
              </a:lnSpc>
              <a:defRPr sz="6900">
                <a:uFill>
                  <a:solidFill>
                    <a:srgbClr val="000000"/>
                  </a:solidFill>
                </a:uFill>
                <a:latin typeface="宋体"/>
                <a:ea typeface="宋体"/>
                <a:cs typeface="宋体"/>
                <a:sym typeface="宋体"/>
              </a:defRPr>
            </a:pPr>
            <a:r>
              <a:rPr sz="3200" dirty="0" err="1"/>
              <a:t>包装设计</a:t>
            </a:r>
            <a:r>
              <a:rPr lang="zh-CN" altLang="en-US" sz="3200" dirty="0"/>
              <a:t>与实训三</a:t>
            </a:r>
            <a:br>
              <a:rPr lang="en-US" altLang="zh-CN" dirty="0"/>
            </a:br>
            <a:r>
              <a:rPr lang="zh-CN" altLang="en-US" sz="7200" dirty="0"/>
              <a:t>课程实训概况</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p:cNvSpPr>
          <p:nvPr>
            <p:ph type="title"/>
          </p:nvPr>
        </p:nvSpPr>
        <p:spPr>
          <a:xfrm>
            <a:off x="1417238" y="1670153"/>
            <a:ext cx="10170323" cy="4588818"/>
          </a:xfrm>
          <a:prstGeom prst="rect">
            <a:avLst/>
          </a:prstGeom>
        </p:spPr>
        <p:txBody>
          <a:bodyPr>
            <a:normAutofit/>
          </a:bodyPr>
          <a:lstStyle/>
          <a:p>
            <a:pPr algn="l">
              <a:lnSpc>
                <a:spcPct val="150000"/>
              </a:lnSpc>
              <a:defRPr sz="3200">
                <a:latin typeface="宋体"/>
                <a:ea typeface="宋体"/>
                <a:cs typeface="宋体"/>
                <a:sym typeface="宋体"/>
              </a:defRPr>
            </a:pPr>
            <a:r>
              <a:rPr lang="zh-CN" altLang="en-US" sz="4400" dirty="0"/>
              <a:t>课程实训流程示范</a:t>
            </a:r>
            <a:endParaRPr sz="4400"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image53.jpeg"/>
          <p:cNvPicPr>
            <a:picLocks noChangeAspect="1"/>
          </p:cNvPicPr>
          <p:nvPr/>
        </p:nvPicPr>
        <p:blipFill>
          <a:blip r:embed="rId2"/>
          <a:stretch>
            <a:fillRect/>
          </a:stretch>
        </p:blipFill>
        <p:spPr>
          <a:xfrm>
            <a:off x="2823407" y="0"/>
            <a:ext cx="7837671" cy="9753600"/>
          </a:xfrm>
          <a:prstGeom prst="rect">
            <a:avLst/>
          </a:prstGeom>
          <a:ln w="12700">
            <a:miter lim="400000"/>
          </a:ln>
        </p:spPr>
      </p:pic>
      <p:sp>
        <p:nvSpPr>
          <p:cNvPr id="3" name="文本框 2">
            <a:extLst>
              <a:ext uri="{FF2B5EF4-FFF2-40B4-BE49-F238E27FC236}">
                <a16:creationId xmlns:a16="http://schemas.microsoft.com/office/drawing/2014/main" id="{A096CB06-55D1-FC4A-8E78-78D7636F65A0}"/>
              </a:ext>
            </a:extLst>
          </p:cNvPr>
          <p:cNvSpPr txBox="1"/>
          <p:nvPr/>
        </p:nvSpPr>
        <p:spPr>
          <a:xfrm>
            <a:off x="-1439056" y="808592"/>
            <a:ext cx="650573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latin typeface="Songti SC" panose="02010600040101010101" pitchFamily="2" charset="-122"/>
                <a:ea typeface="Songti SC" panose="02010600040101010101" pitchFamily="2" charset="-122"/>
              </a:rPr>
              <a:t>实训流程图：</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Shape 314"/>
          <p:cNvSpPr/>
          <p:nvPr/>
        </p:nvSpPr>
        <p:spPr>
          <a:xfrm>
            <a:off x="839999" y="566554"/>
            <a:ext cx="10490834" cy="230858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defTabSz="266700">
              <a:lnSpc>
                <a:spcPct val="120000"/>
              </a:lnSpc>
              <a:defRPr sz="3300">
                <a:uFill>
                  <a:solidFill>
                    <a:srgbClr val="000000"/>
                  </a:solidFill>
                </a:uFill>
                <a:latin typeface="宋体"/>
                <a:ea typeface="宋体"/>
                <a:cs typeface="宋体"/>
                <a:sym typeface="宋体"/>
              </a:defRPr>
            </a:pPr>
            <a:r>
              <a:rPr lang="zh-CN" altLang="en-US" sz="3200" b="1" dirty="0"/>
              <a:t>实训流程</a:t>
            </a:r>
            <a:r>
              <a:rPr sz="3200" b="1" dirty="0" err="1"/>
              <a:t>一：</a:t>
            </a:r>
            <a:r>
              <a:rPr sz="1800" dirty="0" err="1"/>
              <a:t>委托及接受设计任务（第一周</a:t>
            </a:r>
            <a:r>
              <a:rPr sz="1800" dirty="0"/>
              <a:t>）</a:t>
            </a:r>
            <a:endParaRPr sz="1800" b="1" dirty="0">
              <a:latin typeface="等线"/>
              <a:ea typeface="等线"/>
              <a:cs typeface="等线"/>
              <a:sym typeface="等线"/>
            </a:endParaRPr>
          </a:p>
          <a:p>
            <a:pPr algn="l" defTabSz="266700">
              <a:lnSpc>
                <a:spcPct val="150000"/>
              </a:lnSpc>
              <a:defRPr sz="2100">
                <a:uFill>
                  <a:solidFill>
                    <a:srgbClr val="000000"/>
                  </a:solidFill>
                </a:uFill>
                <a:latin typeface="等线"/>
                <a:ea typeface="等线"/>
                <a:cs typeface="等线"/>
                <a:sym typeface="等线"/>
              </a:defRPr>
            </a:pPr>
            <a:r>
              <a:rPr lang="zh-CN" altLang="en-US" sz="1800" dirty="0"/>
              <a:t>      </a:t>
            </a:r>
            <a:r>
              <a:rPr lang="en" sz="1800" dirty="0"/>
              <a:t>a</a:t>
            </a:r>
            <a:r>
              <a:rPr lang="zh-CN" altLang="en-US" sz="1800" dirty="0"/>
              <a:t> </a:t>
            </a:r>
            <a:r>
              <a:rPr sz="1800" dirty="0" err="1">
                <a:latin typeface="宋体"/>
                <a:ea typeface="宋体"/>
                <a:cs typeface="宋体"/>
                <a:sym typeface="宋体"/>
              </a:rPr>
              <a:t>甲方向乙方提供产品样品</a:t>
            </a:r>
            <a:endParaRPr sz="1800" dirty="0">
              <a:latin typeface="宋体"/>
              <a:ea typeface="宋体"/>
              <a:cs typeface="宋体"/>
              <a:sym typeface="宋体"/>
            </a:endParaRPr>
          </a:p>
          <a:p>
            <a:pPr algn="l" defTabSz="266700">
              <a:lnSpc>
                <a:spcPct val="150000"/>
              </a:lnSpc>
              <a:defRPr sz="2100">
                <a:uFill>
                  <a:solidFill>
                    <a:srgbClr val="000000"/>
                  </a:solidFill>
                </a:uFill>
                <a:latin typeface="等线"/>
                <a:ea typeface="等线"/>
                <a:cs typeface="等线"/>
                <a:sym typeface="等线"/>
              </a:defRPr>
            </a:pPr>
            <a:r>
              <a:rPr lang="zh-CN" altLang="en-US" sz="1800" dirty="0"/>
              <a:t>      </a:t>
            </a:r>
            <a:r>
              <a:rPr sz="1800" dirty="0" err="1"/>
              <a:t>b</a:t>
            </a:r>
            <a:r>
              <a:rPr sz="1800" dirty="0" err="1">
                <a:latin typeface="宋体"/>
                <a:ea typeface="宋体"/>
                <a:cs typeface="宋体"/>
                <a:sym typeface="宋体"/>
              </a:rPr>
              <a:t>甲方向乙方介绍产品特点并附文字资料</a:t>
            </a:r>
            <a:endParaRPr sz="1800" dirty="0">
              <a:latin typeface="宋体"/>
              <a:ea typeface="宋体"/>
              <a:cs typeface="宋体"/>
              <a:sym typeface="宋体"/>
            </a:endParaRPr>
          </a:p>
          <a:p>
            <a:pPr algn="l" defTabSz="266700">
              <a:lnSpc>
                <a:spcPct val="150000"/>
              </a:lnSpc>
              <a:defRPr sz="2100">
                <a:uFill>
                  <a:solidFill>
                    <a:srgbClr val="000000"/>
                  </a:solidFill>
                </a:uFill>
                <a:latin typeface="等线"/>
                <a:ea typeface="等线"/>
                <a:cs typeface="等线"/>
                <a:sym typeface="等线"/>
              </a:defRPr>
            </a:pPr>
            <a:r>
              <a:rPr lang="zh-CN" altLang="en-US" sz="1800" dirty="0"/>
              <a:t>      </a:t>
            </a:r>
            <a:r>
              <a:rPr sz="1800" dirty="0" err="1"/>
              <a:t>c</a:t>
            </a:r>
            <a:r>
              <a:rPr sz="1800" dirty="0" err="1">
                <a:latin typeface="宋体"/>
                <a:ea typeface="宋体"/>
                <a:cs typeface="宋体"/>
                <a:sym typeface="宋体"/>
              </a:rPr>
              <a:t>甲方向乙方提出委托设计要求及完成时间</a:t>
            </a:r>
            <a:endParaRPr sz="1800" dirty="0">
              <a:latin typeface="宋体"/>
              <a:ea typeface="宋体"/>
              <a:cs typeface="宋体"/>
              <a:sym typeface="宋体"/>
            </a:endParaRPr>
          </a:p>
          <a:p>
            <a:pPr algn="l" defTabSz="266700">
              <a:lnSpc>
                <a:spcPct val="150000"/>
              </a:lnSpc>
              <a:defRPr sz="2100">
                <a:uFill>
                  <a:solidFill>
                    <a:srgbClr val="000000"/>
                  </a:solidFill>
                </a:uFill>
                <a:latin typeface="等线"/>
                <a:ea typeface="等线"/>
                <a:cs typeface="等线"/>
                <a:sym typeface="等线"/>
              </a:defRPr>
            </a:pPr>
            <a:r>
              <a:rPr lang="zh-CN" altLang="en-US" sz="1800" dirty="0"/>
              <a:t>      </a:t>
            </a:r>
            <a:r>
              <a:rPr sz="1800" dirty="0" err="1"/>
              <a:t>d</a:t>
            </a:r>
            <a:r>
              <a:rPr sz="1800" dirty="0" err="1">
                <a:latin typeface="宋体"/>
                <a:ea typeface="宋体"/>
                <a:cs typeface="宋体"/>
                <a:sym typeface="宋体"/>
              </a:rPr>
              <a:t>签约委托设计任务书</a:t>
            </a:r>
            <a:r>
              <a:rPr sz="1800" dirty="0">
                <a:latin typeface="宋体"/>
                <a:ea typeface="宋体"/>
                <a:cs typeface="宋体"/>
                <a:sym typeface="宋体"/>
              </a:rPr>
              <a:t> </a:t>
            </a:r>
          </a:p>
        </p:txBody>
      </p:sp>
      <p:pic>
        <p:nvPicPr>
          <p:cNvPr id="315" name="image54.jpeg" descr="‘:Users:apple:Desktop:孔德扬包装作品:学生实践作业:第一次:QQ图片20160302174802.jpg"/>
          <p:cNvPicPr>
            <a:picLocks noChangeAspect="1"/>
          </p:cNvPicPr>
          <p:nvPr/>
        </p:nvPicPr>
        <p:blipFill>
          <a:blip r:embed="rId2"/>
          <a:stretch>
            <a:fillRect/>
          </a:stretch>
        </p:blipFill>
        <p:spPr>
          <a:xfrm>
            <a:off x="4873528" y="3052094"/>
            <a:ext cx="7606395" cy="5705262"/>
          </a:xfrm>
          <a:prstGeom prst="rect">
            <a:avLst/>
          </a:prstGeom>
          <a:ln w="12700">
            <a:miter lim="400000"/>
          </a:ln>
        </p:spPr>
      </p:pic>
      <p:pic>
        <p:nvPicPr>
          <p:cNvPr id="316" name="image55.jpeg" descr="‘:Users:apple:Desktop:孔德扬包装作品:学生实践作业:甲方提供同类产品包装:枣.jpg"/>
          <p:cNvPicPr>
            <a:picLocks noChangeAspect="1"/>
          </p:cNvPicPr>
          <p:nvPr/>
        </p:nvPicPr>
        <p:blipFill>
          <a:blip r:embed="rId3"/>
          <a:stretch>
            <a:fillRect/>
          </a:stretch>
        </p:blipFill>
        <p:spPr>
          <a:xfrm>
            <a:off x="609820" y="3083304"/>
            <a:ext cx="4023098" cy="4029398"/>
          </a:xfrm>
          <a:prstGeom prst="rect">
            <a:avLst/>
          </a:prstGeom>
          <a:ln w="12700">
            <a:miter lim="400000"/>
          </a:ln>
        </p:spPr>
      </p:pic>
      <p:sp>
        <p:nvSpPr>
          <p:cNvPr id="317" name="Shape 317"/>
          <p:cNvSpPr/>
          <p:nvPr/>
        </p:nvSpPr>
        <p:spPr>
          <a:xfrm>
            <a:off x="524877" y="7171588"/>
            <a:ext cx="2349500" cy="3810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defTabSz="266700">
              <a:lnSpc>
                <a:spcPct val="120000"/>
              </a:lnSpc>
              <a:defRPr sz="1600">
                <a:uFill>
                  <a:solidFill>
                    <a:srgbClr val="000000"/>
                  </a:solidFill>
                </a:uFill>
                <a:latin typeface="宋体"/>
                <a:ea typeface="宋体"/>
                <a:cs typeface="宋体"/>
                <a:sym typeface="宋体"/>
              </a:defRPr>
            </a:lvl1pPr>
          </a:lstStyle>
          <a:p>
            <a:r>
              <a:rPr dirty="0" err="1"/>
              <a:t>甲方向乙方提供产品样品</a:t>
            </a:r>
            <a:endParaRPr dirty="0"/>
          </a:p>
        </p:txBody>
      </p:sp>
      <p:sp>
        <p:nvSpPr>
          <p:cNvPr id="318" name="Shape 318"/>
          <p:cNvSpPr/>
          <p:nvPr/>
        </p:nvSpPr>
        <p:spPr>
          <a:xfrm>
            <a:off x="2403723" y="8052952"/>
            <a:ext cx="2349500" cy="3810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defTabSz="266700">
              <a:lnSpc>
                <a:spcPct val="120000"/>
              </a:lnSpc>
              <a:defRPr sz="1600">
                <a:uFill>
                  <a:solidFill>
                    <a:srgbClr val="000000"/>
                  </a:solidFill>
                </a:uFill>
                <a:latin typeface="宋体"/>
                <a:ea typeface="宋体"/>
                <a:cs typeface="宋体"/>
                <a:sym typeface="宋体"/>
              </a:defRPr>
            </a:lvl1pPr>
          </a:lstStyle>
          <a:p>
            <a:r>
              <a:rPr dirty="0" err="1"/>
              <a:t>甲方向乙方提出委托设计</a:t>
            </a:r>
            <a:endParaRPr dirty="0"/>
          </a:p>
        </p:txBody>
      </p:sp>
      <p:sp>
        <p:nvSpPr>
          <p:cNvPr id="7" name="Shape 297">
            <a:extLst>
              <a:ext uri="{FF2B5EF4-FFF2-40B4-BE49-F238E27FC236}">
                <a16:creationId xmlns:a16="http://schemas.microsoft.com/office/drawing/2014/main" id="{A813DEF0-8C53-4444-AC0E-3470A35F9F5A}"/>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 name="image56.jpeg"/>
          <p:cNvPicPr>
            <a:picLocks noChangeAspect="1"/>
          </p:cNvPicPr>
          <p:nvPr/>
        </p:nvPicPr>
        <p:blipFill>
          <a:blip r:embed="rId2"/>
          <a:stretch>
            <a:fillRect/>
          </a:stretch>
        </p:blipFill>
        <p:spPr>
          <a:xfrm>
            <a:off x="3011796" y="0"/>
            <a:ext cx="7159008" cy="9753600"/>
          </a:xfrm>
          <a:prstGeom prst="rect">
            <a:avLst/>
          </a:prstGeom>
          <a:ln w="12700">
            <a:miter lim="400000"/>
          </a:ln>
        </p:spPr>
      </p:pic>
      <p:sp>
        <p:nvSpPr>
          <p:cNvPr id="6" name="文本框 5">
            <a:extLst>
              <a:ext uri="{FF2B5EF4-FFF2-40B4-BE49-F238E27FC236}">
                <a16:creationId xmlns:a16="http://schemas.microsoft.com/office/drawing/2014/main" id="{F99B6E60-3E75-4744-A2F2-64397C0971E5}"/>
              </a:ext>
            </a:extLst>
          </p:cNvPr>
          <p:cNvSpPr txBox="1"/>
          <p:nvPr/>
        </p:nvSpPr>
        <p:spPr>
          <a:xfrm>
            <a:off x="460948" y="793601"/>
            <a:ext cx="237304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zh-CN" altLang="en-US" sz="1800" dirty="0"/>
              <a:t>设计委托任务书文本</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p:cNvSpPr/>
          <p:nvPr/>
        </p:nvSpPr>
        <p:spPr>
          <a:xfrm>
            <a:off x="659567" y="731258"/>
            <a:ext cx="11572407" cy="263591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defTabSz="266699">
              <a:defRPr sz="4600">
                <a:uFill>
                  <a:solidFill>
                    <a:srgbClr val="000000"/>
                  </a:solidFill>
                </a:uFill>
                <a:latin typeface="Songti SC Bold"/>
                <a:ea typeface="Songti SC Bold"/>
                <a:cs typeface="Songti SC Bold"/>
                <a:sym typeface="Songti SC Bold"/>
              </a:defRPr>
            </a:pPr>
            <a:r>
              <a:rPr lang="zh-CN" altLang="en-US" sz="3200" b="1" dirty="0"/>
              <a:t>实训流程二：</a:t>
            </a:r>
            <a:r>
              <a:rPr sz="1800" b="0" dirty="0" err="1">
                <a:latin typeface="Songti SC" panose="02010600040101010101" pitchFamily="2" charset="-122"/>
                <a:ea typeface="Songti SC" panose="02010600040101010101" pitchFamily="2" charset="-122"/>
                <a:cs typeface="宋体"/>
                <a:sym typeface="宋体"/>
              </a:rPr>
              <a:t>乙方组织研讨甲方委托要求（第一周</a:t>
            </a:r>
            <a:r>
              <a:rPr sz="1800" b="0" dirty="0">
                <a:latin typeface="Songti SC" panose="02010600040101010101" pitchFamily="2" charset="-122"/>
                <a:ea typeface="Songti SC" panose="02010600040101010101" pitchFamily="2" charset="-122"/>
                <a:cs typeface="宋体"/>
                <a:sym typeface="宋体"/>
              </a:rPr>
              <a:t>）</a:t>
            </a:r>
          </a:p>
          <a:p>
            <a:pPr algn="l" defTabSz="266699">
              <a:lnSpc>
                <a:spcPct val="150000"/>
              </a:lnSpc>
              <a:defRPr sz="1800">
                <a:uFill>
                  <a:solidFill>
                    <a:srgbClr val="000000"/>
                  </a:solidFill>
                </a:uFill>
                <a:latin typeface="等线"/>
                <a:ea typeface="等线"/>
                <a:cs typeface="等线"/>
                <a:sym typeface="等线"/>
              </a:defRPr>
            </a:pPr>
            <a:r>
              <a:rPr lang="zh-CN" altLang="en-US" dirty="0">
                <a:latin typeface="Songti SC" panose="02010600040101010101" pitchFamily="2" charset="-122"/>
                <a:ea typeface="Songti SC" panose="02010600040101010101" pitchFamily="2" charset="-122"/>
              </a:rPr>
              <a:t>        </a:t>
            </a:r>
            <a:r>
              <a:rPr dirty="0">
                <a:latin typeface="Songti SC" panose="02010600040101010101" pitchFamily="2" charset="-122"/>
                <a:ea typeface="Songti SC" panose="02010600040101010101" pitchFamily="2" charset="-122"/>
              </a:rPr>
              <a:t>a</a:t>
            </a:r>
            <a:r>
              <a:rPr dirty="0">
                <a:latin typeface="Songti SC" panose="02010600040101010101" pitchFamily="2" charset="-122"/>
                <a:ea typeface="Songti SC" panose="02010600040101010101" pitchFamily="2" charset="-122"/>
                <a:cs typeface="宋体"/>
                <a:sym typeface="宋体"/>
              </a:rPr>
              <a:t>在甲方提供资料的基础上，收集国内外同类产品包装物</a:t>
            </a:r>
            <a:r>
              <a:rPr dirty="0">
                <a:latin typeface="Songti SC" panose="02010600040101010101" pitchFamily="2" charset="-122"/>
                <a:ea typeface="Songti SC" panose="02010600040101010101" pitchFamily="2" charset="-122"/>
              </a:rPr>
              <a:t>50</a:t>
            </a:r>
            <a:r>
              <a:rPr dirty="0">
                <a:latin typeface="Songti SC" panose="02010600040101010101" pitchFamily="2" charset="-122"/>
                <a:ea typeface="Songti SC" panose="02010600040101010101" pitchFamily="2" charset="-122"/>
                <a:cs typeface="宋体"/>
                <a:sym typeface="宋体"/>
              </a:rPr>
              <a:t>件</a:t>
            </a:r>
            <a:r>
              <a:rPr lang="zh-CN" altLang="en-US" dirty="0">
                <a:latin typeface="Songti SC" panose="02010600040101010101" pitchFamily="2" charset="-122"/>
                <a:ea typeface="Songti SC" panose="02010600040101010101" pitchFamily="2" charset="-122"/>
                <a:cs typeface="宋体"/>
                <a:sym typeface="宋体"/>
              </a:rPr>
              <a:t>，</a:t>
            </a:r>
            <a:r>
              <a:rPr dirty="0" err="1">
                <a:latin typeface="Songti SC" panose="02010600040101010101" pitchFamily="2" charset="-122"/>
                <a:ea typeface="Songti SC" panose="02010600040101010101" pitchFamily="2" charset="-122"/>
              </a:rPr>
              <a:t>从结构、视觉表现、印刷工艺、市场定位和设计思路进行分析</a:t>
            </a:r>
            <a:endParaRPr dirty="0">
              <a:latin typeface="Songti SC" panose="02010600040101010101" pitchFamily="2" charset="-122"/>
              <a:ea typeface="Songti SC" panose="02010600040101010101" pitchFamily="2" charset="-122"/>
            </a:endParaRPr>
          </a:p>
          <a:p>
            <a:pPr algn="l" defTabSz="266699">
              <a:lnSpc>
                <a:spcPct val="150000"/>
              </a:lnSpc>
              <a:defRPr sz="1800">
                <a:uFill>
                  <a:solidFill>
                    <a:srgbClr val="000000"/>
                  </a:solidFill>
                </a:uFill>
                <a:latin typeface="等线"/>
                <a:ea typeface="等线"/>
                <a:cs typeface="等线"/>
                <a:sym typeface="等线"/>
              </a:defRPr>
            </a:pPr>
            <a:r>
              <a:rPr lang="zh-CN" altLang="en-US" dirty="0">
                <a:latin typeface="Songti SC" panose="02010600040101010101" pitchFamily="2" charset="-122"/>
                <a:ea typeface="Songti SC" panose="02010600040101010101" pitchFamily="2" charset="-122"/>
              </a:rPr>
              <a:t>        </a:t>
            </a:r>
            <a:r>
              <a:rPr dirty="0" err="1">
                <a:latin typeface="Songti SC" panose="02010600040101010101" pitchFamily="2" charset="-122"/>
                <a:ea typeface="Songti SC" panose="02010600040101010101" pitchFamily="2" charset="-122"/>
              </a:rPr>
              <a:t>b</a:t>
            </a:r>
            <a:r>
              <a:rPr dirty="0" err="1">
                <a:latin typeface="Songti SC" panose="02010600040101010101" pitchFamily="2" charset="-122"/>
                <a:ea typeface="Songti SC" panose="02010600040101010101" pitchFamily="2" charset="-122"/>
                <a:cs typeface="宋体"/>
                <a:sym typeface="宋体"/>
              </a:rPr>
              <a:t>分析产品的特色，从外形、色泽、大小、重量、口感、营养成分、保健功能等方面切入</a:t>
            </a:r>
            <a:r>
              <a:rPr dirty="0">
                <a:latin typeface="Songti SC" panose="02010600040101010101" pitchFamily="2" charset="-122"/>
                <a:ea typeface="Songti SC" panose="02010600040101010101" pitchFamily="2" charset="-122"/>
                <a:cs typeface="宋体"/>
                <a:sym typeface="宋体"/>
              </a:rPr>
              <a:t>，</a:t>
            </a:r>
            <a:r>
              <a:rPr lang="zh-CN" altLang="en-US" dirty="0">
                <a:latin typeface="Songti SC" panose="02010600040101010101" pitchFamily="2" charset="-122"/>
                <a:ea typeface="Songti SC" panose="02010600040101010101" pitchFamily="2" charset="-122"/>
                <a:cs typeface="宋体"/>
                <a:sym typeface="宋体"/>
              </a:rPr>
              <a:t>找出目标需求点。</a:t>
            </a:r>
            <a:endParaRPr dirty="0">
              <a:latin typeface="Songti SC" panose="02010600040101010101" pitchFamily="2" charset="-122"/>
              <a:ea typeface="Songti SC" panose="02010600040101010101" pitchFamily="2" charset="-122"/>
              <a:cs typeface="宋体"/>
              <a:sym typeface="宋体"/>
            </a:endParaRPr>
          </a:p>
          <a:p>
            <a:pPr algn="l" defTabSz="266699">
              <a:lnSpc>
                <a:spcPct val="150000"/>
              </a:lnSpc>
              <a:defRPr sz="1800">
                <a:uFill>
                  <a:solidFill>
                    <a:srgbClr val="000000"/>
                  </a:solidFill>
                </a:uFill>
                <a:latin typeface="等线"/>
                <a:ea typeface="等线"/>
                <a:cs typeface="等线"/>
                <a:sym typeface="等线"/>
              </a:defRPr>
            </a:pPr>
            <a:r>
              <a:rPr lang="zh-CN" altLang="en-US" dirty="0">
                <a:latin typeface="Songti SC" panose="02010600040101010101" pitchFamily="2" charset="-122"/>
                <a:ea typeface="Songti SC" panose="02010600040101010101" pitchFamily="2" charset="-122"/>
              </a:rPr>
              <a:t>        </a:t>
            </a:r>
            <a:r>
              <a:rPr dirty="0" err="1">
                <a:latin typeface="Songti SC" panose="02010600040101010101" pitchFamily="2" charset="-122"/>
                <a:ea typeface="Songti SC" panose="02010600040101010101" pitchFamily="2" charset="-122"/>
              </a:rPr>
              <a:t>c</a:t>
            </a:r>
            <a:r>
              <a:rPr dirty="0" err="1">
                <a:latin typeface="Songti SC" panose="02010600040101010101" pitchFamily="2" charset="-122"/>
                <a:ea typeface="Songti SC" panose="02010600040101010101" pitchFamily="2" charset="-122"/>
                <a:cs typeface="宋体"/>
                <a:sym typeface="宋体"/>
              </a:rPr>
              <a:t>提供设计</a:t>
            </a:r>
            <a:r>
              <a:rPr lang="zh-CN" altLang="en-US" dirty="0">
                <a:latin typeface="Songti SC" panose="02010600040101010101" pitchFamily="2" charset="-122"/>
                <a:ea typeface="Songti SC" panose="02010600040101010101" pitchFamily="2" charset="-122"/>
                <a:cs typeface="宋体"/>
                <a:sym typeface="宋体"/>
              </a:rPr>
              <a:t>策略</a:t>
            </a:r>
            <a:endParaRPr dirty="0">
              <a:latin typeface="Songti SC" panose="02010600040101010101" pitchFamily="2" charset="-122"/>
              <a:ea typeface="Songti SC" panose="02010600040101010101" pitchFamily="2" charset="-122"/>
              <a:cs typeface="宋体"/>
              <a:sym typeface="宋体"/>
            </a:endParaRPr>
          </a:p>
          <a:p>
            <a:pPr algn="l" defTabSz="266699">
              <a:lnSpc>
                <a:spcPct val="150000"/>
              </a:lnSpc>
              <a:defRPr sz="1800">
                <a:uFill>
                  <a:solidFill>
                    <a:srgbClr val="000000"/>
                  </a:solidFill>
                </a:uFill>
                <a:latin typeface="等线"/>
                <a:ea typeface="等线"/>
                <a:cs typeface="等线"/>
                <a:sym typeface="等线"/>
              </a:defRPr>
            </a:pPr>
            <a:r>
              <a:rPr lang="zh-CN" altLang="en-US" dirty="0">
                <a:latin typeface="Songti SC" panose="02010600040101010101" pitchFamily="2" charset="-122"/>
                <a:ea typeface="Songti SC" panose="02010600040101010101" pitchFamily="2" charset="-122"/>
              </a:rPr>
              <a:t>        </a:t>
            </a:r>
            <a:r>
              <a:rPr dirty="0" err="1">
                <a:latin typeface="Songti SC" panose="02010600040101010101" pitchFamily="2" charset="-122"/>
                <a:ea typeface="Songti SC" panose="02010600040101010101" pitchFamily="2" charset="-122"/>
              </a:rPr>
              <a:t>d</a:t>
            </a:r>
            <a:r>
              <a:rPr dirty="0" err="1">
                <a:latin typeface="Songti SC" panose="02010600040101010101" pitchFamily="2" charset="-122"/>
                <a:ea typeface="Songti SC" panose="02010600040101010101" pitchFamily="2" charset="-122"/>
                <a:cs typeface="宋体"/>
                <a:sym typeface="宋体"/>
              </a:rPr>
              <a:t>与甲方进行第一次沟通</a:t>
            </a:r>
            <a:endParaRPr dirty="0">
              <a:latin typeface="Songti SC" panose="02010600040101010101" pitchFamily="2" charset="-122"/>
              <a:ea typeface="Songti SC" panose="02010600040101010101" pitchFamily="2" charset="-122"/>
              <a:cs typeface="宋体"/>
              <a:sym typeface="宋体"/>
            </a:endParaRPr>
          </a:p>
        </p:txBody>
      </p:sp>
      <p:pic>
        <p:nvPicPr>
          <p:cNvPr id="323" name="image57.jpeg" descr="‘:Users:apple:Desktop:孔德扬包装作品:学生实践作业:20160308（1）.jpg"/>
          <p:cNvPicPr>
            <a:picLocks noChangeAspect="1"/>
          </p:cNvPicPr>
          <p:nvPr/>
        </p:nvPicPr>
        <p:blipFill>
          <a:blip r:embed="rId2"/>
          <a:stretch>
            <a:fillRect/>
          </a:stretch>
        </p:blipFill>
        <p:spPr>
          <a:xfrm>
            <a:off x="1128846" y="4103361"/>
            <a:ext cx="10838578" cy="4715896"/>
          </a:xfrm>
          <a:prstGeom prst="rect">
            <a:avLst/>
          </a:prstGeom>
          <a:ln w="12700">
            <a:miter lim="400000"/>
          </a:ln>
        </p:spPr>
      </p:pic>
      <p:sp>
        <p:nvSpPr>
          <p:cNvPr id="7" name="Shape 297">
            <a:extLst>
              <a:ext uri="{FF2B5EF4-FFF2-40B4-BE49-F238E27FC236}">
                <a16:creationId xmlns:a16="http://schemas.microsoft.com/office/drawing/2014/main" id="{A2725098-5782-3E4E-9CA0-07B629950234}"/>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 name="image58.jpeg" descr="‘:Users:apple:Desktop:孔德扬包装作品:学生实践作业:0-1.jpg"/>
          <p:cNvPicPr>
            <a:picLocks noChangeAspect="1"/>
          </p:cNvPicPr>
          <p:nvPr/>
        </p:nvPicPr>
        <p:blipFill>
          <a:blip r:embed="rId2"/>
          <a:stretch>
            <a:fillRect/>
          </a:stretch>
        </p:blipFill>
        <p:spPr>
          <a:xfrm>
            <a:off x="1726812" y="378016"/>
            <a:ext cx="6561440" cy="4508626"/>
          </a:xfrm>
          <a:prstGeom prst="rect">
            <a:avLst/>
          </a:prstGeom>
          <a:ln w="12700">
            <a:miter lim="400000"/>
          </a:ln>
        </p:spPr>
      </p:pic>
      <p:pic>
        <p:nvPicPr>
          <p:cNvPr id="329" name="image59.jpeg" descr="‘:Users:apple:Desktop:孔德扬包装作品:学生实践作业:05B42D3006A089DB74AAA4A62E67B5D6.jpg"/>
          <p:cNvPicPr>
            <a:picLocks noChangeAspect="1"/>
          </p:cNvPicPr>
          <p:nvPr/>
        </p:nvPicPr>
        <p:blipFill>
          <a:blip r:embed="rId3"/>
          <a:stretch>
            <a:fillRect/>
          </a:stretch>
        </p:blipFill>
        <p:spPr>
          <a:xfrm>
            <a:off x="1721821" y="5010308"/>
            <a:ext cx="6571426" cy="4575017"/>
          </a:xfrm>
          <a:prstGeom prst="rect">
            <a:avLst/>
          </a:prstGeom>
          <a:ln w="12700">
            <a:miter lim="400000"/>
          </a:ln>
        </p:spPr>
      </p:pic>
      <p:sp>
        <p:nvSpPr>
          <p:cNvPr id="330" name="Shape 330"/>
          <p:cNvSpPr/>
          <p:nvPr/>
        </p:nvSpPr>
        <p:spPr>
          <a:xfrm>
            <a:off x="8516690" y="3517998"/>
            <a:ext cx="3441400" cy="27176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just" defTabSz="266699">
              <a:lnSpc>
                <a:spcPct val="120000"/>
              </a:lnSpc>
              <a:defRPr sz="1800">
                <a:uFill>
                  <a:solidFill>
                    <a:srgbClr val="000000"/>
                  </a:solidFill>
                </a:uFill>
                <a:latin typeface="宋体"/>
                <a:ea typeface="宋体"/>
                <a:cs typeface="宋体"/>
                <a:sym typeface="宋体"/>
              </a:defRPr>
            </a:pPr>
            <a:r>
              <a:rPr lang="zh-CN" altLang="en-US" dirty="0"/>
              <a:t>小组</a:t>
            </a:r>
            <a:r>
              <a:rPr dirty="0" err="1"/>
              <a:t>讨论实况</a:t>
            </a:r>
            <a:endParaRPr dirty="0"/>
          </a:p>
          <a:p>
            <a:pPr algn="just" defTabSz="266699">
              <a:lnSpc>
                <a:spcPct val="120000"/>
              </a:lnSpc>
              <a:defRPr sz="1800">
                <a:uFill>
                  <a:solidFill>
                    <a:srgbClr val="000000"/>
                  </a:solidFill>
                </a:uFill>
                <a:latin typeface="等线"/>
                <a:ea typeface="等线"/>
                <a:cs typeface="等线"/>
                <a:sym typeface="等线"/>
              </a:defRPr>
            </a:pPr>
            <a:endParaRPr dirty="0"/>
          </a:p>
          <a:p>
            <a:pPr algn="just" defTabSz="266699">
              <a:lnSpc>
                <a:spcPct val="120000"/>
              </a:lnSpc>
              <a:defRPr sz="1800">
                <a:uFill>
                  <a:solidFill>
                    <a:srgbClr val="000000"/>
                  </a:solidFill>
                </a:uFill>
                <a:latin typeface="宋体"/>
                <a:ea typeface="宋体"/>
                <a:cs typeface="宋体"/>
                <a:sym typeface="宋体"/>
              </a:defRPr>
            </a:pPr>
            <a:r>
              <a:rPr dirty="0" err="1"/>
              <a:t>包装一组</a:t>
            </a:r>
            <a:r>
              <a:rPr dirty="0"/>
              <a:t> </a:t>
            </a:r>
            <a:r>
              <a:rPr dirty="0" err="1"/>
              <a:t>总监：强煦</a:t>
            </a:r>
            <a:r>
              <a:rPr dirty="0"/>
              <a:t> </a:t>
            </a:r>
            <a:r>
              <a:rPr dirty="0">
                <a:latin typeface="等线"/>
                <a:ea typeface="等线"/>
                <a:cs typeface="等线"/>
                <a:sym typeface="等线"/>
              </a:rPr>
              <a:t>  </a:t>
            </a:r>
          </a:p>
          <a:p>
            <a:pPr algn="just" defTabSz="266699">
              <a:lnSpc>
                <a:spcPct val="120000"/>
              </a:lnSpc>
              <a:defRPr sz="1800">
                <a:uFill>
                  <a:solidFill>
                    <a:srgbClr val="000000"/>
                  </a:solidFill>
                </a:uFill>
                <a:latin typeface="等线"/>
                <a:ea typeface="等线"/>
                <a:cs typeface="等线"/>
                <a:sym typeface="等线"/>
              </a:defRPr>
            </a:pPr>
            <a:endParaRPr dirty="0">
              <a:latin typeface="等线"/>
              <a:ea typeface="等线"/>
              <a:cs typeface="等线"/>
              <a:sym typeface="等线"/>
            </a:endParaRPr>
          </a:p>
          <a:p>
            <a:pPr algn="just" defTabSz="266699">
              <a:lnSpc>
                <a:spcPct val="120000"/>
              </a:lnSpc>
              <a:defRPr sz="1800">
                <a:uFill>
                  <a:solidFill>
                    <a:srgbClr val="000000"/>
                  </a:solidFill>
                </a:uFill>
                <a:latin typeface="宋体"/>
                <a:ea typeface="宋体"/>
                <a:cs typeface="宋体"/>
                <a:sym typeface="宋体"/>
              </a:defRPr>
            </a:pPr>
            <a:r>
              <a:rPr dirty="0" err="1"/>
              <a:t>组员：丁程鹏</a:t>
            </a:r>
            <a:r>
              <a:rPr dirty="0"/>
              <a:t> </a:t>
            </a:r>
            <a:r>
              <a:rPr dirty="0" err="1"/>
              <a:t>娄艳霞</a:t>
            </a:r>
            <a:r>
              <a:rPr dirty="0"/>
              <a:t> </a:t>
            </a:r>
            <a:r>
              <a:rPr dirty="0" err="1"/>
              <a:t>牟慧慧</a:t>
            </a:r>
            <a:r>
              <a:rPr dirty="0"/>
              <a:t> </a:t>
            </a:r>
            <a:r>
              <a:rPr dirty="0" err="1"/>
              <a:t>姚宁</a:t>
            </a:r>
            <a:r>
              <a:rPr dirty="0"/>
              <a:t> </a:t>
            </a:r>
            <a:r>
              <a:rPr dirty="0" err="1"/>
              <a:t>卓莉慌</a:t>
            </a:r>
            <a:r>
              <a:rPr dirty="0"/>
              <a:t>   </a:t>
            </a:r>
          </a:p>
          <a:p>
            <a:pPr algn="just" defTabSz="266699">
              <a:lnSpc>
                <a:spcPct val="120000"/>
              </a:lnSpc>
              <a:defRPr sz="1800">
                <a:uFill>
                  <a:solidFill>
                    <a:srgbClr val="000000"/>
                  </a:solidFill>
                </a:uFill>
                <a:latin typeface="宋体"/>
                <a:ea typeface="宋体"/>
                <a:cs typeface="宋体"/>
                <a:sym typeface="宋体"/>
              </a:defRPr>
            </a:pPr>
            <a:endParaRPr dirty="0"/>
          </a:p>
          <a:p>
            <a:pPr algn="just" defTabSz="266699">
              <a:lnSpc>
                <a:spcPct val="120000"/>
              </a:lnSpc>
              <a:defRPr sz="1800">
                <a:uFill>
                  <a:solidFill>
                    <a:srgbClr val="000000"/>
                  </a:solidFill>
                </a:uFill>
                <a:latin typeface="宋体"/>
                <a:ea typeface="宋体"/>
                <a:cs typeface="宋体"/>
                <a:sym typeface="宋体"/>
              </a:defRPr>
            </a:pPr>
            <a:r>
              <a:rPr dirty="0" err="1"/>
              <a:t>指导：孔德扬</a:t>
            </a:r>
            <a:endParaRPr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839998" y="256758"/>
            <a:ext cx="10091472" cy="2456311"/>
          </a:xfrm>
          <a:prstGeom prst="rect">
            <a:avLst/>
          </a:prstGeom>
          <a:ln w="12700">
            <a:miter lim="400000"/>
          </a:ln>
          <a:extLst>
            <a:ext uri="{C572A759-6A51-4108-AA02-DFA0A04FC94B}">
              <ma14:wrappingTextBoxFlag xmlns="" xmlns:ma14="http://schemas.microsoft.com/office/mac/drawingml/2011/main" val="1"/>
            </a:ext>
          </a:extLst>
        </p:spPr>
        <p:txBody>
          <a:bodyPr lIns="50799" tIns="50799" rIns="50799" bIns="50799" anchor="ctr">
            <a:spAutoFit/>
          </a:bodyPr>
          <a:lstStyle/>
          <a:p>
            <a:pPr algn="l" defTabSz="266695">
              <a:lnSpc>
                <a:spcPct val="150000"/>
              </a:lnSpc>
              <a:defRPr sz="2200">
                <a:uFill>
                  <a:solidFill>
                    <a:srgbClr val="000000"/>
                  </a:solidFill>
                </a:uFill>
                <a:latin typeface="宋体"/>
                <a:ea typeface="宋体"/>
                <a:cs typeface="宋体"/>
                <a:sym typeface="宋体"/>
              </a:defRPr>
            </a:pPr>
            <a:r>
              <a:rPr lang="zh-CN" altLang="en-US" sz="3200" b="1" dirty="0"/>
              <a:t>实训流程三：</a:t>
            </a:r>
            <a:r>
              <a:rPr sz="1800" dirty="0" err="1"/>
              <a:t>执行双方认可的设计</a:t>
            </a:r>
            <a:r>
              <a:rPr lang="zh-CN" altLang="en-US" sz="1800" dirty="0"/>
              <a:t>策略</a:t>
            </a:r>
            <a:r>
              <a:rPr sz="1800" dirty="0" err="1"/>
              <a:t>及市场定位（第二周第</a:t>
            </a:r>
            <a:r>
              <a:rPr sz="1800" dirty="0"/>
              <a:t>）</a:t>
            </a:r>
            <a:endParaRPr sz="1800" b="1" dirty="0">
              <a:latin typeface="等线"/>
              <a:ea typeface="等线"/>
              <a:cs typeface="等线"/>
              <a:sym typeface="等线"/>
            </a:endParaRPr>
          </a:p>
          <a:p>
            <a:pPr algn="l" defTabSz="266695">
              <a:lnSpc>
                <a:spcPct val="150000"/>
              </a:lnSpc>
              <a:defRPr sz="1200">
                <a:uFill>
                  <a:solidFill>
                    <a:srgbClr val="000000"/>
                  </a:solidFill>
                </a:uFill>
                <a:latin typeface="等线"/>
                <a:ea typeface="等线"/>
                <a:cs typeface="等线"/>
                <a:sym typeface="等线"/>
              </a:defRPr>
            </a:pPr>
            <a:r>
              <a:rPr lang="en-US" sz="1800" dirty="0"/>
              <a:t>   </a:t>
            </a:r>
            <a:r>
              <a:rPr lang="zh-CN" altLang="en-US" sz="1800" dirty="0"/>
              <a:t>  </a:t>
            </a:r>
            <a:r>
              <a:rPr lang="en-US" sz="1800" dirty="0"/>
              <a:t> </a:t>
            </a:r>
            <a:r>
              <a:rPr lang="en-US" sz="1800" dirty="0" err="1"/>
              <a:t>a</a:t>
            </a:r>
            <a:r>
              <a:rPr sz="1800" dirty="0" err="1">
                <a:latin typeface="宋体"/>
                <a:ea typeface="宋体"/>
                <a:cs typeface="宋体"/>
                <a:sym typeface="宋体"/>
              </a:rPr>
              <a:t>乙方总监组织创意风暴（课余时间，地点宿舍</a:t>
            </a:r>
            <a:r>
              <a:rPr sz="1800" dirty="0">
                <a:latin typeface="宋体"/>
                <a:ea typeface="宋体"/>
                <a:cs typeface="宋体"/>
                <a:sym typeface="宋体"/>
              </a:rPr>
              <a:t>）</a:t>
            </a:r>
          </a:p>
          <a:p>
            <a:pPr algn="l" defTabSz="266695">
              <a:lnSpc>
                <a:spcPct val="150000"/>
              </a:lnSpc>
              <a:defRPr sz="1200">
                <a:uFill>
                  <a:solidFill>
                    <a:srgbClr val="000000"/>
                  </a:solidFill>
                </a:uFill>
                <a:latin typeface="等线"/>
                <a:ea typeface="等线"/>
                <a:cs typeface="等线"/>
                <a:sym typeface="等线"/>
              </a:defRPr>
            </a:pPr>
            <a:r>
              <a:rPr lang="en-US" sz="1800" dirty="0"/>
              <a:t>   </a:t>
            </a:r>
            <a:r>
              <a:rPr lang="zh-CN" altLang="en-US" sz="1800" dirty="0"/>
              <a:t>  </a:t>
            </a:r>
            <a:r>
              <a:rPr lang="en-US" sz="1800" dirty="0"/>
              <a:t> </a:t>
            </a:r>
            <a:r>
              <a:rPr lang="en-US" sz="1800" dirty="0" err="1"/>
              <a:t>b</a:t>
            </a:r>
            <a:r>
              <a:rPr sz="1800" dirty="0" err="1">
                <a:latin typeface="宋体"/>
                <a:ea typeface="宋体"/>
                <a:cs typeface="宋体"/>
                <a:sym typeface="宋体"/>
              </a:rPr>
              <a:t>安排每位同学出标志和包装草案</a:t>
            </a:r>
            <a:endParaRPr sz="1800" dirty="0">
              <a:latin typeface="宋体"/>
              <a:ea typeface="宋体"/>
              <a:cs typeface="宋体"/>
              <a:sym typeface="宋体"/>
            </a:endParaRPr>
          </a:p>
          <a:p>
            <a:pPr algn="l" defTabSz="266695">
              <a:lnSpc>
                <a:spcPct val="150000"/>
              </a:lnSpc>
              <a:defRPr sz="1200">
                <a:uFill>
                  <a:solidFill>
                    <a:srgbClr val="000000"/>
                  </a:solidFill>
                </a:uFill>
                <a:latin typeface="等线"/>
                <a:ea typeface="等线"/>
                <a:cs typeface="等线"/>
                <a:sym typeface="等线"/>
              </a:defRPr>
            </a:pPr>
            <a:r>
              <a:rPr lang="en-US" sz="1800" dirty="0"/>
              <a:t>   </a:t>
            </a:r>
            <a:r>
              <a:rPr lang="zh-CN" altLang="en-US" sz="1800" dirty="0"/>
              <a:t>  </a:t>
            </a:r>
            <a:r>
              <a:rPr lang="en-US" sz="1800" dirty="0"/>
              <a:t> </a:t>
            </a:r>
            <a:r>
              <a:rPr lang="en-US" sz="1800" dirty="0" err="1"/>
              <a:t>c</a:t>
            </a:r>
            <a:r>
              <a:rPr sz="1800" dirty="0" err="1">
                <a:latin typeface="宋体"/>
                <a:ea typeface="宋体"/>
                <a:cs typeface="宋体"/>
                <a:sym typeface="宋体"/>
              </a:rPr>
              <a:t>与甲方进行第二次方案交流</a:t>
            </a:r>
            <a:endParaRPr sz="1800" dirty="0">
              <a:latin typeface="宋体"/>
              <a:ea typeface="宋体"/>
              <a:cs typeface="宋体"/>
              <a:sym typeface="宋体"/>
            </a:endParaRPr>
          </a:p>
          <a:p>
            <a:pPr algn="l" defTabSz="266695">
              <a:lnSpc>
                <a:spcPct val="150000"/>
              </a:lnSpc>
              <a:defRPr sz="1200">
                <a:uFill>
                  <a:solidFill>
                    <a:srgbClr val="000000"/>
                  </a:solidFill>
                </a:uFill>
                <a:latin typeface="宋体"/>
                <a:ea typeface="宋体"/>
                <a:cs typeface="宋体"/>
                <a:sym typeface="宋体"/>
              </a:defRPr>
            </a:pPr>
            <a:r>
              <a:rPr sz="1800" dirty="0"/>
              <a:t>（</a:t>
            </a:r>
            <a:r>
              <a:rPr sz="1800" dirty="0" err="1"/>
              <a:t>各组进行</a:t>
            </a:r>
            <a:r>
              <a:rPr sz="1800" dirty="0" err="1">
                <a:latin typeface="等线"/>
                <a:ea typeface="等线"/>
                <a:cs typeface="等线"/>
                <a:sym typeface="等线"/>
              </a:rPr>
              <a:t>ppt</a:t>
            </a:r>
            <a:r>
              <a:rPr sz="1800" dirty="0" err="1"/>
              <a:t>提案，由甲方进行评判，导师逐组点评</a:t>
            </a:r>
            <a:r>
              <a:rPr sz="1800" dirty="0"/>
              <a:t>。）</a:t>
            </a:r>
          </a:p>
        </p:txBody>
      </p:sp>
      <p:pic>
        <p:nvPicPr>
          <p:cNvPr id="409" name="image48.jpeg" descr="‘:Users:apple:Desktop:孔德扬包装作品:学生实践作业:品牌标志副本.jpg"/>
          <p:cNvPicPr>
            <a:picLocks noChangeAspect="1"/>
          </p:cNvPicPr>
          <p:nvPr/>
        </p:nvPicPr>
        <p:blipFill>
          <a:blip r:embed="rId2"/>
          <a:stretch>
            <a:fillRect/>
          </a:stretch>
        </p:blipFill>
        <p:spPr>
          <a:xfrm>
            <a:off x="2083975" y="2828078"/>
            <a:ext cx="9287039" cy="6030414"/>
          </a:xfrm>
          <a:prstGeom prst="rect">
            <a:avLst/>
          </a:prstGeom>
          <a:ln w="12700">
            <a:miter lim="400000"/>
          </a:ln>
        </p:spPr>
      </p:pic>
      <p:sp>
        <p:nvSpPr>
          <p:cNvPr id="5" name="Shape 297">
            <a:extLst>
              <a:ext uri="{FF2B5EF4-FFF2-40B4-BE49-F238E27FC236}">
                <a16:creationId xmlns:a16="http://schemas.microsoft.com/office/drawing/2014/main" id="{D6A9092B-91FF-D541-9D37-EE2A0026C3DA}"/>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hape 412"/>
          <p:cNvSpPr/>
          <p:nvPr/>
        </p:nvSpPr>
        <p:spPr>
          <a:xfrm>
            <a:off x="839998" y="233731"/>
            <a:ext cx="10245183" cy="2456311"/>
          </a:xfrm>
          <a:prstGeom prst="rect">
            <a:avLst/>
          </a:prstGeom>
          <a:ln w="12700">
            <a:miter lim="400000"/>
          </a:ln>
          <a:extLst>
            <a:ext uri="{C572A759-6A51-4108-AA02-DFA0A04FC94B}">
              <ma14:wrappingTextBoxFlag xmlns="" xmlns:ma14="http://schemas.microsoft.com/office/mac/drawingml/2011/main" val="1"/>
            </a:ext>
          </a:extLst>
        </p:spPr>
        <p:txBody>
          <a:bodyPr lIns="50799" tIns="50799" rIns="50799" bIns="50799" anchor="ctr">
            <a:spAutoFit/>
          </a:bodyPr>
          <a:lstStyle/>
          <a:p>
            <a:pPr algn="l" defTabSz="266695">
              <a:lnSpc>
                <a:spcPct val="150000"/>
              </a:lnSpc>
              <a:defRPr sz="2200">
                <a:uFill>
                  <a:solidFill>
                    <a:srgbClr val="000000"/>
                  </a:solidFill>
                </a:uFill>
                <a:latin typeface="宋体"/>
                <a:ea typeface="宋体"/>
                <a:cs typeface="宋体"/>
                <a:sym typeface="宋体"/>
              </a:defRPr>
            </a:pPr>
            <a:r>
              <a:rPr lang="zh-CN" altLang="en-US" sz="3200" b="1" dirty="0"/>
              <a:t>实训流程四：</a:t>
            </a:r>
            <a:r>
              <a:rPr sz="1800" dirty="0" err="1"/>
              <a:t>对方案进行调整（第二</a:t>
            </a:r>
            <a:r>
              <a:rPr lang="zh-CN" altLang="en-US" sz="1800" dirty="0"/>
              <a:t>、三</a:t>
            </a:r>
            <a:r>
              <a:rPr sz="1800" dirty="0" err="1"/>
              <a:t>周</a:t>
            </a:r>
            <a:r>
              <a:rPr sz="1800" dirty="0"/>
              <a:t>）</a:t>
            </a:r>
            <a:endParaRPr sz="1800" b="1" dirty="0">
              <a:latin typeface="等线"/>
              <a:ea typeface="等线"/>
              <a:cs typeface="等线"/>
              <a:sym typeface="等线"/>
            </a:endParaRPr>
          </a:p>
          <a:p>
            <a:pPr algn="l" defTabSz="266695">
              <a:lnSpc>
                <a:spcPct val="150000"/>
              </a:lnSpc>
              <a:defRPr sz="1200">
                <a:uFill>
                  <a:solidFill>
                    <a:srgbClr val="000000"/>
                  </a:solidFill>
                </a:uFill>
                <a:latin typeface="等线"/>
                <a:ea typeface="等线"/>
                <a:cs typeface="等线"/>
                <a:sym typeface="等线"/>
              </a:defRPr>
            </a:pPr>
            <a:r>
              <a:rPr lang="zh-CN" altLang="en-US" sz="1800" dirty="0"/>
              <a:t>    </a:t>
            </a:r>
            <a:r>
              <a:rPr sz="1800" dirty="0" err="1"/>
              <a:t>a</a:t>
            </a:r>
            <a:r>
              <a:rPr sz="1800" dirty="0" err="1">
                <a:latin typeface="宋体"/>
                <a:ea typeface="宋体"/>
                <a:cs typeface="宋体"/>
                <a:sym typeface="宋体"/>
              </a:rPr>
              <a:t>根据甲方意见和老师点评，每位同学修正自己方案</a:t>
            </a:r>
            <a:endParaRPr sz="1800" dirty="0">
              <a:latin typeface="宋体"/>
              <a:ea typeface="宋体"/>
              <a:cs typeface="宋体"/>
              <a:sym typeface="宋体"/>
            </a:endParaRPr>
          </a:p>
          <a:p>
            <a:pPr algn="l" defTabSz="266695">
              <a:lnSpc>
                <a:spcPct val="150000"/>
              </a:lnSpc>
              <a:defRPr sz="1200">
                <a:uFill>
                  <a:solidFill>
                    <a:srgbClr val="000000"/>
                  </a:solidFill>
                </a:uFill>
                <a:latin typeface="等线"/>
                <a:ea typeface="等线"/>
                <a:cs typeface="等线"/>
                <a:sym typeface="等线"/>
              </a:defRPr>
            </a:pPr>
            <a:r>
              <a:rPr lang="zh-CN" altLang="en-US" sz="1800" dirty="0"/>
              <a:t>    </a:t>
            </a:r>
            <a:r>
              <a:rPr sz="1800" dirty="0" err="1"/>
              <a:t>b</a:t>
            </a:r>
            <a:r>
              <a:rPr sz="1800" dirty="0" err="1">
                <a:latin typeface="宋体"/>
                <a:ea typeface="宋体"/>
                <a:cs typeface="宋体"/>
                <a:sym typeface="宋体"/>
              </a:rPr>
              <a:t>每位同学对包装结构进行实物制样</a:t>
            </a:r>
            <a:endParaRPr sz="1800" dirty="0">
              <a:latin typeface="宋体"/>
              <a:ea typeface="宋体"/>
              <a:cs typeface="宋体"/>
              <a:sym typeface="宋体"/>
            </a:endParaRPr>
          </a:p>
          <a:p>
            <a:pPr algn="l" defTabSz="266695">
              <a:lnSpc>
                <a:spcPct val="150000"/>
              </a:lnSpc>
              <a:defRPr sz="1200">
                <a:uFill>
                  <a:solidFill>
                    <a:srgbClr val="000000"/>
                  </a:solidFill>
                </a:uFill>
                <a:latin typeface="等线"/>
                <a:ea typeface="等线"/>
                <a:cs typeface="等线"/>
                <a:sym typeface="等线"/>
              </a:defRPr>
            </a:pPr>
            <a:r>
              <a:rPr lang="zh-CN" altLang="en-US" sz="1800" dirty="0"/>
              <a:t>    </a:t>
            </a:r>
            <a:r>
              <a:rPr sz="1800" dirty="0" err="1"/>
              <a:t>c</a:t>
            </a:r>
            <a:r>
              <a:rPr sz="1800" dirty="0" err="1">
                <a:latin typeface="宋体"/>
                <a:ea typeface="宋体"/>
                <a:cs typeface="宋体"/>
                <a:sym typeface="宋体"/>
              </a:rPr>
              <a:t>进行与甲方第三次方案沟通</a:t>
            </a:r>
            <a:endParaRPr sz="1800" dirty="0">
              <a:latin typeface="宋体"/>
              <a:ea typeface="宋体"/>
              <a:cs typeface="宋体"/>
              <a:sym typeface="宋体"/>
            </a:endParaRPr>
          </a:p>
          <a:p>
            <a:pPr algn="l" defTabSz="266695">
              <a:lnSpc>
                <a:spcPct val="150000"/>
              </a:lnSpc>
              <a:defRPr sz="1200">
                <a:uFill>
                  <a:solidFill>
                    <a:srgbClr val="000000"/>
                  </a:solidFill>
                </a:uFill>
                <a:latin typeface="宋体"/>
                <a:ea typeface="宋体"/>
                <a:cs typeface="宋体"/>
                <a:sym typeface="宋体"/>
              </a:defRPr>
            </a:pPr>
            <a:r>
              <a:rPr lang="zh-CN" altLang="en-US" sz="1800" dirty="0"/>
              <a:t>各组</a:t>
            </a:r>
            <a:r>
              <a:rPr sz="1800" dirty="0" err="1"/>
              <a:t>进行</a:t>
            </a:r>
            <a:r>
              <a:rPr sz="1800" dirty="0" err="1">
                <a:latin typeface="等线"/>
                <a:ea typeface="等线"/>
                <a:cs typeface="等线"/>
                <a:sym typeface="等线"/>
              </a:rPr>
              <a:t>ppt</a:t>
            </a:r>
            <a:r>
              <a:rPr sz="1800" dirty="0" err="1"/>
              <a:t>提案</a:t>
            </a:r>
            <a:r>
              <a:rPr sz="1800" dirty="0"/>
              <a:t>，</a:t>
            </a:r>
            <a:r>
              <a:rPr lang="zh-CN" altLang="en-US" sz="1800" dirty="0"/>
              <a:t>由</a:t>
            </a:r>
            <a:r>
              <a:rPr sz="1800" dirty="0" err="1"/>
              <a:t>甲方评判，导师点评，其他各组观摩</a:t>
            </a:r>
            <a:r>
              <a:rPr sz="1800" dirty="0"/>
              <a:t>。 </a:t>
            </a:r>
          </a:p>
        </p:txBody>
      </p:sp>
      <p:pic>
        <p:nvPicPr>
          <p:cNvPr id="413" name="image10.png" descr="‘:Users:apple:Desktop:孔德扬包装作品:学生实践作业:IMG_20160307_105011.psd"/>
          <p:cNvPicPr>
            <a:picLocks noChangeAspect="1"/>
          </p:cNvPicPr>
          <p:nvPr/>
        </p:nvPicPr>
        <p:blipFill>
          <a:blip r:embed="rId2"/>
          <a:stretch>
            <a:fillRect/>
          </a:stretch>
        </p:blipFill>
        <p:spPr>
          <a:xfrm>
            <a:off x="1574265" y="2833755"/>
            <a:ext cx="4746664" cy="3968400"/>
          </a:xfrm>
          <a:prstGeom prst="rect">
            <a:avLst/>
          </a:prstGeom>
          <a:ln w="12700">
            <a:miter lim="400000"/>
          </a:ln>
        </p:spPr>
      </p:pic>
      <p:pic>
        <p:nvPicPr>
          <p:cNvPr id="414" name="image11.jpeg" descr="‘:Users:apple:Desktop:孔德扬包装作品:学生实践作业:3.jpg"/>
          <p:cNvPicPr>
            <a:picLocks noChangeAspect="1"/>
          </p:cNvPicPr>
          <p:nvPr/>
        </p:nvPicPr>
        <p:blipFill>
          <a:blip r:embed="rId3"/>
          <a:stretch>
            <a:fillRect/>
          </a:stretch>
        </p:blipFill>
        <p:spPr>
          <a:xfrm>
            <a:off x="6356211" y="2843958"/>
            <a:ext cx="4800930" cy="3968400"/>
          </a:xfrm>
          <a:prstGeom prst="rect">
            <a:avLst/>
          </a:prstGeom>
          <a:ln w="12700">
            <a:miter lim="400000"/>
          </a:ln>
        </p:spPr>
      </p:pic>
      <p:pic>
        <p:nvPicPr>
          <p:cNvPr id="415" name="image12.jpeg" descr="‘:Users:apple:Desktop:孔德扬包装作品:学生实践作业:2 (1).jpg"/>
          <p:cNvPicPr>
            <a:picLocks noChangeAspect="1"/>
          </p:cNvPicPr>
          <p:nvPr/>
        </p:nvPicPr>
        <p:blipFill>
          <a:blip r:embed="rId4"/>
          <a:stretch>
            <a:fillRect/>
          </a:stretch>
        </p:blipFill>
        <p:spPr>
          <a:xfrm>
            <a:off x="1640988" y="6935217"/>
            <a:ext cx="2094999" cy="1996351"/>
          </a:xfrm>
          <a:prstGeom prst="rect">
            <a:avLst/>
          </a:prstGeom>
          <a:ln w="12700">
            <a:miter lim="400000"/>
          </a:ln>
        </p:spPr>
      </p:pic>
      <p:pic>
        <p:nvPicPr>
          <p:cNvPr id="416" name="image13.jpeg" descr="‘:Users:apple:Desktop:孔德扬包装作品:学生实践作业:2 (2.).jpg"/>
          <p:cNvPicPr>
            <a:picLocks noChangeAspect="1"/>
          </p:cNvPicPr>
          <p:nvPr/>
        </p:nvPicPr>
        <p:blipFill>
          <a:blip r:embed="rId5"/>
          <a:stretch>
            <a:fillRect/>
          </a:stretch>
        </p:blipFill>
        <p:spPr>
          <a:xfrm>
            <a:off x="4229891" y="6935646"/>
            <a:ext cx="2035197" cy="1995492"/>
          </a:xfrm>
          <a:prstGeom prst="rect">
            <a:avLst/>
          </a:prstGeom>
          <a:ln w="12700">
            <a:miter lim="400000"/>
          </a:ln>
        </p:spPr>
      </p:pic>
      <p:pic>
        <p:nvPicPr>
          <p:cNvPr id="417" name="image14.jpeg" descr="‘:Users:apple:Desktop:孔德扬包装作品:学生实践作业:2 (3).jpg"/>
          <p:cNvPicPr>
            <a:picLocks noChangeAspect="1"/>
          </p:cNvPicPr>
          <p:nvPr/>
        </p:nvPicPr>
        <p:blipFill>
          <a:blip r:embed="rId6"/>
          <a:stretch>
            <a:fillRect/>
          </a:stretch>
        </p:blipFill>
        <p:spPr>
          <a:xfrm>
            <a:off x="6769172" y="6937761"/>
            <a:ext cx="1902982" cy="1949042"/>
          </a:xfrm>
          <a:prstGeom prst="rect">
            <a:avLst/>
          </a:prstGeom>
          <a:ln w="12700">
            <a:miter lim="400000"/>
          </a:ln>
        </p:spPr>
      </p:pic>
      <p:pic>
        <p:nvPicPr>
          <p:cNvPr id="418" name="image15.jpeg" descr="‘:Users:apple:Desktop:孔德扬包装作品:学生实践作业:2 (4.).jpg"/>
          <p:cNvPicPr>
            <a:picLocks noChangeAspect="1"/>
          </p:cNvPicPr>
          <p:nvPr/>
        </p:nvPicPr>
        <p:blipFill>
          <a:blip r:embed="rId7"/>
          <a:stretch>
            <a:fillRect/>
          </a:stretch>
        </p:blipFill>
        <p:spPr>
          <a:xfrm>
            <a:off x="9176239" y="6914537"/>
            <a:ext cx="1957540" cy="1995493"/>
          </a:xfrm>
          <a:prstGeom prst="rect">
            <a:avLst/>
          </a:prstGeom>
          <a:ln w="12700">
            <a:miter lim="400000"/>
          </a:ln>
        </p:spPr>
      </p:pic>
      <p:sp>
        <p:nvSpPr>
          <p:cNvPr id="10" name="Shape 297">
            <a:extLst>
              <a:ext uri="{FF2B5EF4-FFF2-40B4-BE49-F238E27FC236}">
                <a16:creationId xmlns:a16="http://schemas.microsoft.com/office/drawing/2014/main" id="{E276B3CE-BAED-DE4B-8CCB-14EE4BE66FC3}"/>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 name="image16.jpeg" descr="‘:Users:apple:Desktop:孔德扬包装作品:学生实践作业:六边形视觉.jpg"/>
          <p:cNvPicPr>
            <a:picLocks noChangeAspect="1"/>
          </p:cNvPicPr>
          <p:nvPr/>
        </p:nvPicPr>
        <p:blipFill>
          <a:blip r:embed="rId2"/>
          <a:stretch>
            <a:fillRect/>
          </a:stretch>
        </p:blipFill>
        <p:spPr>
          <a:xfrm>
            <a:off x="1306958" y="2958088"/>
            <a:ext cx="10069128" cy="5834994"/>
          </a:xfrm>
          <a:prstGeom prst="rect">
            <a:avLst/>
          </a:prstGeom>
          <a:ln w="12700">
            <a:miter lim="400000"/>
          </a:ln>
        </p:spPr>
      </p:pic>
      <p:sp>
        <p:nvSpPr>
          <p:cNvPr id="284" name="Shape 284"/>
          <p:cNvSpPr/>
          <p:nvPr/>
        </p:nvSpPr>
        <p:spPr>
          <a:xfrm>
            <a:off x="839998" y="498824"/>
            <a:ext cx="10525622" cy="228395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defTabSz="187523">
              <a:lnSpc>
                <a:spcPct val="115000"/>
              </a:lnSpc>
              <a:defRPr sz="2200">
                <a:uFill>
                  <a:solidFill>
                    <a:srgbClr val="000000"/>
                  </a:solidFill>
                </a:uFill>
                <a:latin typeface="宋体"/>
                <a:ea typeface="宋体"/>
                <a:cs typeface="宋体"/>
                <a:sym typeface="宋体"/>
              </a:defRPr>
            </a:pPr>
            <a:r>
              <a:rPr lang="zh-CN" altLang="en-US" sz="3200" b="1" dirty="0"/>
              <a:t>实训流程五（</a:t>
            </a:r>
            <a:r>
              <a:rPr lang="en-US" altLang="zh-CN" sz="3200" b="1" dirty="0"/>
              <a:t>1</a:t>
            </a:r>
            <a:r>
              <a:rPr lang="zh-CN" altLang="en-US" sz="3200" b="1" dirty="0"/>
              <a:t>）：</a:t>
            </a:r>
            <a:r>
              <a:rPr sz="1800" dirty="0" err="1"/>
              <a:t>对方案进行深入设计（第三周</a:t>
            </a:r>
            <a:r>
              <a:rPr sz="1800" dirty="0"/>
              <a:t>）</a:t>
            </a:r>
          </a:p>
          <a:p>
            <a:pPr algn="just" defTabSz="266700">
              <a:lnSpc>
                <a:spcPct val="150000"/>
              </a:lnSpc>
              <a:defRPr sz="1200">
                <a:uFill>
                  <a:solidFill>
                    <a:srgbClr val="000000"/>
                  </a:solidFill>
                </a:uFill>
                <a:latin typeface="等线"/>
                <a:ea typeface="等线"/>
                <a:cs typeface="等线"/>
                <a:sym typeface="等线"/>
              </a:defRPr>
            </a:pPr>
            <a:r>
              <a:rPr lang="zh-CN" altLang="en-US" sz="1800" dirty="0"/>
              <a:t>    </a:t>
            </a:r>
            <a:r>
              <a:rPr sz="1800" dirty="0"/>
              <a:t>a</a:t>
            </a:r>
            <a:r>
              <a:rPr lang="zh-CN" altLang="en-US" sz="1800" dirty="0"/>
              <a:t>、</a:t>
            </a:r>
            <a:r>
              <a:rPr sz="1800" dirty="0" err="1">
                <a:latin typeface="宋体"/>
                <a:ea typeface="宋体"/>
                <a:cs typeface="宋体"/>
                <a:sym typeface="宋体"/>
              </a:rPr>
              <a:t>在已确定的包装结构上进行视觉表达深化调整形式</a:t>
            </a:r>
            <a:endParaRPr sz="1800" dirty="0">
              <a:latin typeface="宋体"/>
              <a:ea typeface="宋体"/>
              <a:cs typeface="宋体"/>
              <a:sym typeface="宋体"/>
            </a:endParaRPr>
          </a:p>
          <a:p>
            <a:pPr algn="just" defTabSz="266700">
              <a:lnSpc>
                <a:spcPct val="150000"/>
              </a:lnSpc>
              <a:defRPr sz="1200">
                <a:uFill>
                  <a:solidFill>
                    <a:srgbClr val="000000"/>
                  </a:solidFill>
                </a:uFill>
                <a:latin typeface="等线"/>
                <a:ea typeface="等线"/>
                <a:cs typeface="等线"/>
                <a:sym typeface="等线"/>
              </a:defRPr>
            </a:pPr>
            <a:r>
              <a:rPr lang="zh-CN" altLang="en-US" sz="1800" dirty="0"/>
              <a:t>    </a:t>
            </a:r>
            <a:r>
              <a:rPr sz="1800" dirty="0"/>
              <a:t>b</a:t>
            </a:r>
            <a:r>
              <a:rPr lang="zh-CN" altLang="en-US" sz="1800" dirty="0"/>
              <a:t>、</a:t>
            </a:r>
            <a:r>
              <a:rPr sz="1800" dirty="0" err="1">
                <a:latin typeface="宋体"/>
                <a:ea typeface="宋体"/>
                <a:cs typeface="宋体"/>
                <a:sym typeface="宋体"/>
              </a:rPr>
              <a:t>每位同学将自己调整好的方案打印制作包装实物</a:t>
            </a:r>
            <a:endParaRPr sz="1800" dirty="0">
              <a:latin typeface="宋体"/>
              <a:ea typeface="宋体"/>
              <a:cs typeface="宋体"/>
              <a:sym typeface="宋体"/>
            </a:endParaRPr>
          </a:p>
          <a:p>
            <a:pPr algn="just" defTabSz="266700">
              <a:lnSpc>
                <a:spcPct val="150000"/>
              </a:lnSpc>
              <a:defRPr sz="1200">
                <a:uFill>
                  <a:solidFill>
                    <a:srgbClr val="000000"/>
                  </a:solidFill>
                </a:uFill>
                <a:latin typeface="等线"/>
                <a:ea typeface="等线"/>
                <a:cs typeface="等线"/>
                <a:sym typeface="等线"/>
              </a:defRPr>
            </a:pPr>
            <a:r>
              <a:rPr lang="zh-CN" altLang="en-US" sz="1800" dirty="0"/>
              <a:t>    </a:t>
            </a:r>
            <a:r>
              <a:rPr sz="1800" dirty="0"/>
              <a:t>c</a:t>
            </a:r>
            <a:r>
              <a:rPr lang="zh-CN" altLang="en-US" sz="1800" dirty="0"/>
              <a:t>、</a:t>
            </a:r>
            <a:r>
              <a:rPr sz="1800" dirty="0" err="1">
                <a:latin typeface="宋体"/>
                <a:ea typeface="宋体"/>
                <a:cs typeface="宋体"/>
                <a:sym typeface="宋体"/>
              </a:rPr>
              <a:t>与甲方进行第四次提案汇报</a:t>
            </a:r>
            <a:endParaRPr sz="1800" dirty="0">
              <a:latin typeface="宋体"/>
              <a:ea typeface="宋体"/>
              <a:cs typeface="宋体"/>
              <a:sym typeface="宋体"/>
            </a:endParaRPr>
          </a:p>
          <a:p>
            <a:pPr algn="just" defTabSz="266700">
              <a:lnSpc>
                <a:spcPct val="150000"/>
              </a:lnSpc>
              <a:defRPr sz="1200">
                <a:uFill>
                  <a:solidFill>
                    <a:srgbClr val="000000"/>
                  </a:solidFill>
                </a:uFill>
                <a:latin typeface="宋体"/>
                <a:ea typeface="宋体"/>
                <a:cs typeface="宋体"/>
                <a:sym typeface="宋体"/>
              </a:defRPr>
            </a:pPr>
            <a:r>
              <a:rPr sz="1800" dirty="0" err="1"/>
              <a:t>各组分别用</a:t>
            </a:r>
            <a:r>
              <a:rPr sz="1800" dirty="0" err="1">
                <a:latin typeface="等线"/>
                <a:ea typeface="等线"/>
                <a:cs typeface="等线"/>
                <a:sym typeface="等线"/>
              </a:rPr>
              <a:t>ppt</a:t>
            </a:r>
            <a:r>
              <a:rPr sz="1800" dirty="0" err="1"/>
              <a:t>和包装实物提案，听取甲方评判意见，在诸多方案中确定选用方案</a:t>
            </a:r>
            <a:r>
              <a:rPr sz="1800" dirty="0"/>
              <a:t>。</a:t>
            </a:r>
          </a:p>
        </p:txBody>
      </p:sp>
      <p:sp>
        <p:nvSpPr>
          <p:cNvPr id="5" name="Shape 297">
            <a:extLst>
              <a:ext uri="{FF2B5EF4-FFF2-40B4-BE49-F238E27FC236}">
                <a16:creationId xmlns:a16="http://schemas.microsoft.com/office/drawing/2014/main" id="{E952D6BA-34A3-9644-800C-22BB5999478B}"/>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p:nvPr/>
        </p:nvSpPr>
        <p:spPr>
          <a:xfrm>
            <a:off x="808876" y="862630"/>
            <a:ext cx="11300827" cy="725836"/>
          </a:xfrm>
          <a:prstGeom prst="rect">
            <a:avLst/>
          </a:prstGeom>
          <a:ln w="12700">
            <a:miter lim="400000"/>
          </a:ln>
          <a:extLst>
            <a:ext uri="{C572A759-6A51-4108-AA02-DFA0A04FC94B}">
              <ma14:wrappingTextBoxFlag xmlns="" xmlns:ma14="http://schemas.microsoft.com/office/mac/drawingml/2011/main" val="1"/>
            </a:ext>
          </a:extLst>
        </p:spPr>
        <p:txBody>
          <a:bodyPr wrap="square" lIns="50798" tIns="50798" rIns="50798" bIns="50798" anchor="ctr">
            <a:spAutoFit/>
          </a:bodyPr>
          <a:lstStyle/>
          <a:p>
            <a:pPr algn="just" defTabSz="266695">
              <a:lnSpc>
                <a:spcPct val="150000"/>
              </a:lnSpc>
              <a:defRPr sz="2200">
                <a:uFill>
                  <a:solidFill>
                    <a:srgbClr val="000000"/>
                  </a:solidFill>
                </a:uFill>
                <a:latin typeface="宋体"/>
                <a:ea typeface="宋体"/>
                <a:cs typeface="宋体"/>
                <a:sym typeface="宋体"/>
              </a:defRPr>
            </a:pPr>
            <a:r>
              <a:rPr lang="zh-CN" altLang="en-US" sz="3200" b="1" dirty="0"/>
              <a:t>实训流程五（</a:t>
            </a:r>
            <a:r>
              <a:rPr lang="en-US" altLang="zh-CN" sz="3200" b="1" dirty="0"/>
              <a:t>2</a:t>
            </a:r>
            <a:r>
              <a:rPr lang="zh-CN" altLang="en-US" sz="3200" b="1" dirty="0"/>
              <a:t>）：</a:t>
            </a:r>
            <a:r>
              <a:rPr lang="zh-CN" altLang="en-US" sz="1800" dirty="0"/>
              <a:t>最终提供</a:t>
            </a:r>
            <a:r>
              <a:rPr sz="1800" dirty="0" err="1"/>
              <a:t>给甲方的包装方案</a:t>
            </a:r>
            <a:r>
              <a:rPr lang="zh-CN" altLang="en-US" sz="1800" dirty="0"/>
              <a:t>（第三周）</a:t>
            </a:r>
            <a:endParaRPr sz="1707" dirty="0"/>
          </a:p>
        </p:txBody>
      </p:sp>
      <p:pic>
        <p:nvPicPr>
          <p:cNvPr id="217" name="image48.jpeg" descr="‘:Users:apple:Desktop:孔德扬包装作品:学生实践作业:丁3.jpg"/>
          <p:cNvPicPr>
            <a:picLocks noChangeAspect="1"/>
          </p:cNvPicPr>
          <p:nvPr/>
        </p:nvPicPr>
        <p:blipFill>
          <a:blip r:embed="rId2"/>
          <a:stretch>
            <a:fillRect/>
          </a:stretch>
        </p:blipFill>
        <p:spPr>
          <a:xfrm>
            <a:off x="895098" y="2932088"/>
            <a:ext cx="3749821" cy="2497626"/>
          </a:xfrm>
          <a:prstGeom prst="rect">
            <a:avLst/>
          </a:prstGeom>
          <a:ln w="12700">
            <a:miter lim="400000"/>
          </a:ln>
        </p:spPr>
      </p:pic>
      <p:pic>
        <p:nvPicPr>
          <p:cNvPr id="218" name="image49.jpeg" descr="‘:Users:apple:Desktop:孔德扬包装作品:学生实践作业:楼1.jpg"/>
          <p:cNvPicPr>
            <a:picLocks noChangeAspect="1"/>
          </p:cNvPicPr>
          <p:nvPr/>
        </p:nvPicPr>
        <p:blipFill>
          <a:blip r:embed="rId3"/>
          <a:stretch>
            <a:fillRect/>
          </a:stretch>
        </p:blipFill>
        <p:spPr>
          <a:xfrm>
            <a:off x="4678667" y="2869535"/>
            <a:ext cx="3659038" cy="2419533"/>
          </a:xfrm>
          <a:prstGeom prst="rect">
            <a:avLst/>
          </a:prstGeom>
          <a:ln w="12700">
            <a:miter lim="400000"/>
          </a:ln>
        </p:spPr>
      </p:pic>
      <p:pic>
        <p:nvPicPr>
          <p:cNvPr id="219" name="image50.jpeg" descr="‘:Users:apple:Desktop:孔德扬包装作品:学生实践作业:牟1.jpg"/>
          <p:cNvPicPr>
            <a:picLocks noChangeAspect="1"/>
          </p:cNvPicPr>
          <p:nvPr/>
        </p:nvPicPr>
        <p:blipFill>
          <a:blip r:embed="rId4"/>
          <a:stretch>
            <a:fillRect/>
          </a:stretch>
        </p:blipFill>
        <p:spPr>
          <a:xfrm>
            <a:off x="8372984" y="2900005"/>
            <a:ext cx="3736720" cy="2561795"/>
          </a:xfrm>
          <a:prstGeom prst="rect">
            <a:avLst/>
          </a:prstGeom>
          <a:ln w="12700">
            <a:miter lim="400000"/>
          </a:ln>
        </p:spPr>
      </p:pic>
      <p:pic>
        <p:nvPicPr>
          <p:cNvPr id="220" name="image51.jpeg" descr="‘:Users:apple:Desktop:孔德扬包装作品:学生实践作业:强.jpg"/>
          <p:cNvPicPr>
            <a:picLocks noChangeAspect="1"/>
          </p:cNvPicPr>
          <p:nvPr/>
        </p:nvPicPr>
        <p:blipFill>
          <a:blip r:embed="rId5"/>
          <a:stretch>
            <a:fillRect/>
          </a:stretch>
        </p:blipFill>
        <p:spPr>
          <a:xfrm>
            <a:off x="899449" y="5493833"/>
            <a:ext cx="3741119" cy="2358475"/>
          </a:xfrm>
          <a:prstGeom prst="rect">
            <a:avLst/>
          </a:prstGeom>
          <a:ln w="12700">
            <a:miter lim="400000"/>
          </a:ln>
        </p:spPr>
      </p:pic>
      <p:pic>
        <p:nvPicPr>
          <p:cNvPr id="221" name="image52.jpeg" descr="‘:Users:apple:Desktop:孔德扬包装作品:学生实践作业:姚3.jpg"/>
          <p:cNvPicPr>
            <a:picLocks noChangeAspect="1"/>
          </p:cNvPicPr>
          <p:nvPr/>
        </p:nvPicPr>
        <p:blipFill>
          <a:blip r:embed="rId6"/>
          <a:stretch>
            <a:fillRect/>
          </a:stretch>
        </p:blipFill>
        <p:spPr>
          <a:xfrm>
            <a:off x="4678667" y="5528518"/>
            <a:ext cx="3659038" cy="2289104"/>
          </a:xfrm>
          <a:prstGeom prst="rect">
            <a:avLst/>
          </a:prstGeom>
          <a:ln w="12700">
            <a:miter lim="400000"/>
          </a:ln>
        </p:spPr>
      </p:pic>
      <p:pic>
        <p:nvPicPr>
          <p:cNvPr id="222" name="image53.jpeg" descr="‘:Users:apple:Desktop:孔德扬包装作品:学生实践作业:卓1.jpg"/>
          <p:cNvPicPr>
            <a:picLocks noChangeAspect="1"/>
          </p:cNvPicPr>
          <p:nvPr/>
        </p:nvPicPr>
        <p:blipFill>
          <a:blip r:embed="rId7"/>
          <a:stretch>
            <a:fillRect/>
          </a:stretch>
        </p:blipFill>
        <p:spPr>
          <a:xfrm>
            <a:off x="8372984" y="5505926"/>
            <a:ext cx="3736720" cy="2289104"/>
          </a:xfrm>
          <a:prstGeom prst="rect">
            <a:avLst/>
          </a:prstGeom>
          <a:ln w="12700">
            <a:miter lim="400000"/>
          </a:ln>
        </p:spPr>
      </p:pic>
      <p:sp>
        <p:nvSpPr>
          <p:cNvPr id="10" name="Shape 297">
            <a:extLst>
              <a:ext uri="{FF2B5EF4-FFF2-40B4-BE49-F238E27FC236}">
                <a16:creationId xmlns:a16="http://schemas.microsoft.com/office/drawing/2014/main" id="{4373B5E4-25C9-9F4F-BB22-78A34572A895}"/>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ctrTitle"/>
          </p:nvPr>
        </p:nvSpPr>
        <p:spPr>
          <a:xfrm>
            <a:off x="1066799" y="134495"/>
            <a:ext cx="10871201" cy="6221335"/>
          </a:xfrm>
          <a:prstGeom prst="rect">
            <a:avLst/>
          </a:prstGeom>
        </p:spPr>
        <p:txBody>
          <a:bodyPr/>
          <a:lstStyle/>
          <a:p>
            <a:pPr algn="l" defTabSz="461009">
              <a:defRPr sz="4700">
                <a:latin typeface="宋体"/>
                <a:ea typeface="宋体"/>
                <a:cs typeface="宋体"/>
                <a:sym typeface="宋体"/>
              </a:defRPr>
            </a:pPr>
            <a:r>
              <a:rPr dirty="0" err="1"/>
              <a:t>课程概况</a:t>
            </a:r>
            <a:endParaRPr dirty="0"/>
          </a:p>
          <a:p>
            <a:pPr algn="l" defTabSz="210183">
              <a:lnSpc>
                <a:spcPct val="200000"/>
              </a:lnSpc>
              <a:defRPr sz="2800">
                <a:uFill>
                  <a:solidFill>
                    <a:srgbClr val="000000"/>
                  </a:solidFill>
                </a:uFill>
                <a:latin typeface="宋体"/>
                <a:ea typeface="宋体"/>
                <a:cs typeface="宋体"/>
                <a:sym typeface="宋体"/>
              </a:defRPr>
            </a:pPr>
            <a:endParaRPr dirty="0"/>
          </a:p>
          <a:p>
            <a:pPr algn="l" defTabSz="461009">
              <a:lnSpc>
                <a:spcPct val="150000"/>
              </a:lnSpc>
              <a:defRPr sz="2500">
                <a:latin typeface="宋体"/>
                <a:ea typeface="宋体"/>
                <a:cs typeface="宋体"/>
                <a:sym typeface="宋体"/>
              </a:defRPr>
            </a:pPr>
            <a:r>
              <a:rPr sz="2500" dirty="0"/>
              <a:t>1.课程内容：</a:t>
            </a:r>
          </a:p>
          <a:p>
            <a:pPr algn="l" defTabSz="210183">
              <a:lnSpc>
                <a:spcPct val="150000"/>
              </a:lnSpc>
              <a:defRPr sz="2200">
                <a:uFill>
                  <a:solidFill>
                    <a:srgbClr val="000000"/>
                  </a:solidFill>
                </a:uFill>
                <a:latin typeface="宋体"/>
                <a:ea typeface="宋体"/>
                <a:cs typeface="宋体"/>
                <a:sym typeface="宋体"/>
              </a:defRPr>
            </a:pPr>
            <a:r>
              <a:rPr sz="2500" dirty="0" err="1"/>
              <a:t>本课程将包装放置在</a:t>
            </a:r>
            <a:r>
              <a:rPr lang="zh-CN" altLang="en-US" sz="2500" dirty="0"/>
              <a:t>市场</a:t>
            </a:r>
            <a:r>
              <a:rPr sz="2500" dirty="0" err="1"/>
              <a:t>竞争背景下，学习在品牌</a:t>
            </a:r>
            <a:r>
              <a:rPr lang="zh-CN" altLang="en-US" sz="2500" dirty="0"/>
              <a:t>策略</a:t>
            </a:r>
            <a:r>
              <a:rPr sz="2500" dirty="0" err="1"/>
              <a:t>指导下，包装作为低成品本竞争利器在视觉策略上运用的基本方法和操作实践</a:t>
            </a:r>
            <a:r>
              <a:rPr sz="2500" dirty="0"/>
              <a:t>。</a:t>
            </a:r>
          </a:p>
          <a:p>
            <a:pPr algn="l" defTabSz="210183">
              <a:lnSpc>
                <a:spcPct val="150000"/>
              </a:lnSpc>
              <a:defRPr sz="2200">
                <a:uFill>
                  <a:solidFill>
                    <a:srgbClr val="000000"/>
                  </a:solidFill>
                </a:uFill>
                <a:latin typeface="宋体"/>
                <a:ea typeface="宋体"/>
                <a:cs typeface="宋体"/>
                <a:sym typeface="宋体"/>
              </a:defRPr>
            </a:pPr>
            <a:endParaRPr dirty="0"/>
          </a:p>
          <a:p>
            <a:pPr algn="l" defTabSz="461009">
              <a:lnSpc>
                <a:spcPct val="150000"/>
              </a:lnSpc>
              <a:defRPr sz="2500">
                <a:latin typeface="宋体"/>
                <a:ea typeface="宋体"/>
                <a:cs typeface="宋体"/>
                <a:sym typeface="宋体"/>
              </a:defRPr>
            </a:pPr>
            <a:r>
              <a:rPr dirty="0"/>
              <a: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Shape 295"/>
          <p:cNvSpPr/>
          <p:nvPr/>
        </p:nvSpPr>
        <p:spPr>
          <a:xfrm>
            <a:off x="839998" y="807325"/>
            <a:ext cx="8723726" cy="1625317"/>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l" defTabSz="266700">
              <a:lnSpc>
                <a:spcPct val="150000"/>
              </a:lnSpc>
              <a:defRPr sz="3000">
                <a:uFill>
                  <a:solidFill>
                    <a:srgbClr val="000000"/>
                  </a:solidFill>
                </a:uFill>
                <a:latin typeface="Songti SC Bold"/>
                <a:ea typeface="Songti SC Bold"/>
                <a:cs typeface="Songti SC Bold"/>
                <a:sym typeface="Songti SC Bold"/>
              </a:defRPr>
            </a:pPr>
            <a:r>
              <a:rPr lang="zh-CN" altLang="en-US" sz="3200" b="1" dirty="0"/>
              <a:t>实训流程六（</a:t>
            </a:r>
            <a:r>
              <a:rPr lang="en-US" altLang="zh-CN" sz="3200" b="1" dirty="0"/>
              <a:t>1</a:t>
            </a:r>
            <a:r>
              <a:rPr lang="zh-CN" altLang="en-US" sz="3200" b="1" dirty="0"/>
              <a:t>）：</a:t>
            </a:r>
            <a:r>
              <a:rPr sz="1800" b="0" dirty="0" err="1">
                <a:latin typeface="宋体"/>
                <a:ea typeface="宋体"/>
                <a:cs typeface="宋体"/>
                <a:sym typeface="宋体"/>
              </a:rPr>
              <a:t>制作</a:t>
            </a:r>
            <a:r>
              <a:rPr lang="zh-CN" altLang="en-US" sz="1800" b="0" dirty="0">
                <a:latin typeface="宋体"/>
                <a:ea typeface="宋体"/>
                <a:cs typeface="宋体"/>
                <a:sym typeface="宋体"/>
              </a:rPr>
              <a:t>甲方中选包装和各自包装</a:t>
            </a:r>
            <a:r>
              <a:rPr sz="1800" b="0" dirty="0">
                <a:latin typeface="宋体"/>
                <a:ea typeface="宋体"/>
                <a:cs typeface="宋体"/>
                <a:sym typeface="宋体"/>
              </a:rPr>
              <a:t>（</a:t>
            </a:r>
            <a:r>
              <a:rPr sz="1800" b="0" dirty="0" err="1">
                <a:latin typeface="宋体"/>
                <a:ea typeface="宋体"/>
                <a:cs typeface="宋体"/>
                <a:sym typeface="宋体"/>
              </a:rPr>
              <a:t>第四周</a:t>
            </a:r>
            <a:r>
              <a:rPr sz="1800" b="0" dirty="0">
                <a:latin typeface="宋体"/>
                <a:ea typeface="宋体"/>
                <a:cs typeface="宋体"/>
                <a:sym typeface="宋体"/>
              </a:rPr>
              <a:t>）</a:t>
            </a:r>
            <a:endParaRPr sz="1800" dirty="0">
              <a:latin typeface="宋体"/>
              <a:ea typeface="宋体"/>
              <a:cs typeface="宋体"/>
              <a:sym typeface="宋体"/>
            </a:endParaRPr>
          </a:p>
          <a:p>
            <a:pPr algn="l" defTabSz="266700">
              <a:lnSpc>
                <a:spcPct val="150000"/>
              </a:lnSpc>
              <a:defRPr sz="1800">
                <a:uFill>
                  <a:solidFill>
                    <a:srgbClr val="000000"/>
                  </a:solidFill>
                </a:uFill>
                <a:latin typeface="等线"/>
                <a:ea typeface="等线"/>
                <a:cs typeface="等线"/>
                <a:sym typeface="等线"/>
              </a:defRPr>
            </a:pPr>
            <a:r>
              <a:rPr lang="zh-CN" altLang="en-US" dirty="0"/>
              <a:t>     </a:t>
            </a:r>
            <a:r>
              <a:rPr dirty="0"/>
              <a:t>a</a:t>
            </a:r>
            <a:r>
              <a:rPr lang="zh-CN" altLang="en-US" dirty="0"/>
              <a:t>、</a:t>
            </a:r>
            <a:r>
              <a:rPr dirty="0" err="1">
                <a:latin typeface="宋体"/>
                <a:ea typeface="宋体"/>
                <a:cs typeface="宋体"/>
                <a:sym typeface="宋体"/>
              </a:rPr>
              <a:t>由</a:t>
            </a:r>
            <a:r>
              <a:rPr lang="zh-CN" altLang="en-US" dirty="0">
                <a:latin typeface="宋体"/>
                <a:ea typeface="宋体"/>
                <a:cs typeface="宋体"/>
                <a:sym typeface="宋体"/>
              </a:rPr>
              <a:t>中选设计</a:t>
            </a:r>
            <a:r>
              <a:rPr dirty="0" err="1">
                <a:latin typeface="宋体"/>
                <a:ea typeface="宋体"/>
                <a:cs typeface="宋体"/>
                <a:sym typeface="宋体"/>
              </a:rPr>
              <a:t>作者</a:t>
            </a:r>
            <a:r>
              <a:rPr lang="zh-CN" altLang="en-US" dirty="0">
                <a:latin typeface="宋体"/>
                <a:ea typeface="宋体"/>
                <a:cs typeface="宋体"/>
                <a:sym typeface="宋体"/>
              </a:rPr>
              <a:t>和</a:t>
            </a:r>
            <a:r>
              <a:rPr dirty="0" err="1">
                <a:latin typeface="宋体"/>
                <a:ea typeface="宋体"/>
                <a:cs typeface="宋体"/>
                <a:sym typeface="宋体"/>
              </a:rPr>
              <a:t>设计总监</a:t>
            </a:r>
            <a:r>
              <a:rPr lang="zh-CN" altLang="en-US" dirty="0">
                <a:latin typeface="宋体"/>
                <a:ea typeface="宋体"/>
                <a:cs typeface="宋体"/>
                <a:sym typeface="宋体"/>
              </a:rPr>
              <a:t>商量制定</a:t>
            </a:r>
            <a:r>
              <a:rPr dirty="0" err="1">
                <a:latin typeface="宋体"/>
                <a:ea typeface="宋体"/>
                <a:cs typeface="宋体"/>
                <a:sym typeface="宋体"/>
              </a:rPr>
              <a:t>系列包装</a:t>
            </a:r>
            <a:r>
              <a:rPr lang="zh-CN" altLang="en-US" dirty="0">
                <a:latin typeface="宋体"/>
                <a:ea typeface="宋体"/>
                <a:cs typeface="宋体"/>
                <a:sym typeface="宋体"/>
              </a:rPr>
              <a:t>方案</a:t>
            </a:r>
            <a:endParaRPr dirty="0">
              <a:latin typeface="宋体"/>
              <a:ea typeface="宋体"/>
              <a:cs typeface="宋体"/>
              <a:sym typeface="宋体"/>
            </a:endParaRPr>
          </a:p>
          <a:p>
            <a:pPr algn="l" defTabSz="266700">
              <a:lnSpc>
                <a:spcPct val="150000"/>
              </a:lnSpc>
              <a:defRPr sz="1800">
                <a:uFill>
                  <a:solidFill>
                    <a:srgbClr val="000000"/>
                  </a:solidFill>
                </a:uFill>
                <a:latin typeface="等线"/>
                <a:ea typeface="等线"/>
                <a:cs typeface="等线"/>
                <a:sym typeface="等线"/>
              </a:defRPr>
            </a:pPr>
            <a:r>
              <a:rPr lang="zh-CN" altLang="en-US" dirty="0"/>
              <a:t>     </a:t>
            </a:r>
            <a:r>
              <a:rPr dirty="0"/>
              <a:t>b</a:t>
            </a:r>
            <a:r>
              <a:rPr lang="zh-CN" altLang="en-US" dirty="0"/>
              <a:t>、</a:t>
            </a:r>
            <a:r>
              <a:rPr dirty="0" err="1">
                <a:latin typeface="宋体"/>
                <a:ea typeface="宋体"/>
                <a:cs typeface="宋体"/>
                <a:sym typeface="宋体"/>
              </a:rPr>
              <a:t>总监</a:t>
            </a:r>
            <a:r>
              <a:rPr lang="zh-CN" altLang="en-US" dirty="0">
                <a:latin typeface="宋体"/>
                <a:ea typeface="宋体"/>
                <a:cs typeface="宋体"/>
                <a:sym typeface="宋体"/>
              </a:rPr>
              <a:t>安排</a:t>
            </a:r>
            <a:r>
              <a:rPr dirty="0" err="1">
                <a:latin typeface="宋体"/>
                <a:ea typeface="宋体"/>
                <a:cs typeface="宋体"/>
                <a:sym typeface="宋体"/>
              </a:rPr>
              <a:t>组内同学</a:t>
            </a:r>
            <a:r>
              <a:rPr lang="zh-CN" altLang="en-US" dirty="0">
                <a:latin typeface="宋体"/>
                <a:ea typeface="宋体"/>
                <a:cs typeface="宋体"/>
                <a:sym typeface="宋体"/>
              </a:rPr>
              <a:t>共同完成</a:t>
            </a:r>
            <a:r>
              <a:rPr dirty="0" err="1">
                <a:latin typeface="宋体"/>
                <a:ea typeface="宋体"/>
                <a:cs typeface="宋体"/>
                <a:sym typeface="宋体"/>
              </a:rPr>
              <a:t>系列包装任务</a:t>
            </a:r>
            <a:r>
              <a:rPr lang="zh-CN" altLang="en-US" dirty="0">
                <a:latin typeface="宋体"/>
                <a:ea typeface="宋体"/>
                <a:cs typeface="宋体"/>
                <a:sym typeface="宋体"/>
              </a:rPr>
              <a:t>，并</a:t>
            </a:r>
            <a:r>
              <a:rPr dirty="0" err="1">
                <a:latin typeface="宋体"/>
                <a:ea typeface="宋体"/>
                <a:cs typeface="宋体"/>
                <a:sym typeface="宋体"/>
              </a:rPr>
              <a:t>把握风格</a:t>
            </a:r>
            <a:r>
              <a:rPr lang="zh-CN" altLang="en-US" dirty="0">
                <a:latin typeface="宋体"/>
                <a:ea typeface="宋体"/>
                <a:cs typeface="宋体"/>
                <a:sym typeface="宋体"/>
              </a:rPr>
              <a:t>统一</a:t>
            </a:r>
            <a:r>
              <a:rPr dirty="0" err="1">
                <a:latin typeface="宋体"/>
                <a:ea typeface="宋体"/>
                <a:cs typeface="宋体"/>
                <a:sym typeface="宋体"/>
              </a:rPr>
              <a:t>等</a:t>
            </a:r>
            <a:r>
              <a:rPr lang="zh-CN" altLang="en-US" dirty="0">
                <a:latin typeface="宋体"/>
                <a:ea typeface="宋体"/>
                <a:cs typeface="宋体"/>
                <a:sym typeface="宋体"/>
              </a:rPr>
              <a:t>整体</a:t>
            </a:r>
            <a:r>
              <a:rPr dirty="0" err="1">
                <a:latin typeface="宋体"/>
                <a:ea typeface="宋体"/>
                <a:cs typeface="宋体"/>
                <a:sym typeface="宋体"/>
              </a:rPr>
              <a:t>问题</a:t>
            </a:r>
            <a:endParaRPr dirty="0">
              <a:latin typeface="宋体"/>
              <a:ea typeface="宋体"/>
              <a:cs typeface="宋体"/>
              <a:sym typeface="宋体"/>
            </a:endParaRPr>
          </a:p>
        </p:txBody>
      </p:sp>
      <p:pic>
        <p:nvPicPr>
          <p:cNvPr id="296" name="image23.jpeg" descr="‘:Users:apple:Desktop:孔德扬包装作品:学生实践作业:zhanban1.jpg"/>
          <p:cNvPicPr>
            <a:picLocks noChangeAspect="1"/>
          </p:cNvPicPr>
          <p:nvPr/>
        </p:nvPicPr>
        <p:blipFill rotWithShape="1">
          <a:blip r:embed="rId2"/>
          <a:srcRect l="1148" t="2907" r="2882" b="39905"/>
          <a:stretch/>
        </p:blipFill>
        <p:spPr>
          <a:xfrm>
            <a:off x="1394085" y="2610447"/>
            <a:ext cx="10303829" cy="6249533"/>
          </a:xfrm>
          <a:prstGeom prst="rect">
            <a:avLst/>
          </a:prstGeom>
          <a:ln w="12700">
            <a:miter lim="400000"/>
          </a:ln>
        </p:spPr>
      </p:pic>
      <p:sp>
        <p:nvSpPr>
          <p:cNvPr id="5" name="Shape 297">
            <a:extLst>
              <a:ext uri="{FF2B5EF4-FFF2-40B4-BE49-F238E27FC236}">
                <a16:creationId xmlns:a16="http://schemas.microsoft.com/office/drawing/2014/main" id="{D030AF01-6CDB-614F-9ABB-942BFA7E6E7F}"/>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 name="image24.jpeg" descr="‘:Users:apple:Desktop:孔德扬包装作品:学生实践作业:一组.jpg"/>
          <p:cNvPicPr>
            <a:picLocks noChangeAspect="1"/>
          </p:cNvPicPr>
          <p:nvPr/>
        </p:nvPicPr>
        <p:blipFill>
          <a:blip r:embed="rId2"/>
          <a:stretch>
            <a:fillRect/>
          </a:stretch>
        </p:blipFill>
        <p:spPr>
          <a:xfrm>
            <a:off x="642175" y="2563318"/>
            <a:ext cx="3768643" cy="5861175"/>
          </a:xfrm>
          <a:prstGeom prst="rect">
            <a:avLst/>
          </a:prstGeom>
          <a:ln w="12700">
            <a:miter lim="400000"/>
          </a:ln>
        </p:spPr>
      </p:pic>
      <p:pic>
        <p:nvPicPr>
          <p:cNvPr id="9" name="image52.jpeg">
            <a:extLst>
              <a:ext uri="{FF2B5EF4-FFF2-40B4-BE49-F238E27FC236}">
                <a16:creationId xmlns:a16="http://schemas.microsoft.com/office/drawing/2014/main" id="{1961ADA7-607D-5E49-BFA7-D3694775F99B}"/>
              </a:ext>
            </a:extLst>
          </p:cNvPr>
          <p:cNvPicPr>
            <a:picLocks noChangeAspect="1"/>
          </p:cNvPicPr>
          <p:nvPr/>
        </p:nvPicPr>
        <p:blipFill>
          <a:blip r:embed="rId3"/>
          <a:stretch>
            <a:fillRect/>
          </a:stretch>
        </p:blipFill>
        <p:spPr>
          <a:xfrm>
            <a:off x="4437467" y="2562001"/>
            <a:ext cx="3768643" cy="5862492"/>
          </a:xfrm>
          <a:prstGeom prst="rect">
            <a:avLst/>
          </a:prstGeom>
          <a:ln w="12700">
            <a:miter lim="400000"/>
          </a:ln>
        </p:spPr>
      </p:pic>
      <p:pic>
        <p:nvPicPr>
          <p:cNvPr id="10" name="image53.jpeg">
            <a:extLst>
              <a:ext uri="{FF2B5EF4-FFF2-40B4-BE49-F238E27FC236}">
                <a16:creationId xmlns:a16="http://schemas.microsoft.com/office/drawing/2014/main" id="{B751EF63-BBB4-2B40-B711-AF44CBDD219E}"/>
              </a:ext>
            </a:extLst>
          </p:cNvPr>
          <p:cNvPicPr>
            <a:picLocks noChangeAspect="1"/>
          </p:cNvPicPr>
          <p:nvPr/>
        </p:nvPicPr>
        <p:blipFill>
          <a:blip r:embed="rId4"/>
          <a:stretch>
            <a:fillRect/>
          </a:stretch>
        </p:blipFill>
        <p:spPr>
          <a:xfrm>
            <a:off x="8509873" y="2562001"/>
            <a:ext cx="3768644" cy="5862492"/>
          </a:xfrm>
          <a:prstGeom prst="rect">
            <a:avLst/>
          </a:prstGeom>
          <a:ln w="12700">
            <a:miter lim="400000"/>
          </a:ln>
        </p:spPr>
      </p:pic>
      <p:sp>
        <p:nvSpPr>
          <p:cNvPr id="11" name="Shape 295">
            <a:extLst>
              <a:ext uri="{FF2B5EF4-FFF2-40B4-BE49-F238E27FC236}">
                <a16:creationId xmlns:a16="http://schemas.microsoft.com/office/drawing/2014/main" id="{859C3A80-AF5C-7747-BC62-5E61AF82C0E6}"/>
              </a:ext>
            </a:extLst>
          </p:cNvPr>
          <p:cNvSpPr/>
          <p:nvPr/>
        </p:nvSpPr>
        <p:spPr>
          <a:xfrm>
            <a:off x="774225" y="953742"/>
            <a:ext cx="11588400" cy="1119089"/>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l" defTabSz="266700">
              <a:lnSpc>
                <a:spcPct val="150000"/>
              </a:lnSpc>
              <a:defRPr sz="3000">
                <a:uFill>
                  <a:solidFill>
                    <a:srgbClr val="000000"/>
                  </a:solidFill>
                </a:uFill>
                <a:latin typeface="Songti SC Bold"/>
                <a:ea typeface="Songti SC Bold"/>
                <a:cs typeface="Songti SC Bold"/>
                <a:sym typeface="Songti SC Bold"/>
              </a:defRPr>
            </a:pPr>
            <a:r>
              <a:rPr lang="zh-CN" altLang="en-US" sz="3200" b="1" dirty="0"/>
              <a:t>实训流程六（</a:t>
            </a:r>
            <a:r>
              <a:rPr lang="en-US" altLang="zh-CN" sz="3200" b="1" dirty="0"/>
              <a:t>2</a:t>
            </a:r>
            <a:r>
              <a:rPr lang="zh-CN" altLang="en-US" sz="3200" b="1" dirty="0"/>
              <a:t>）：</a:t>
            </a:r>
            <a:r>
              <a:rPr lang="zh-CN" altLang="en-US" sz="1800" dirty="0"/>
              <a:t>各组设计展板汇报及总结实训报告</a:t>
            </a:r>
            <a:r>
              <a:rPr lang="zh-CN" altLang="en-US" sz="1800" dirty="0">
                <a:latin typeface="宋体"/>
                <a:ea typeface="宋体"/>
                <a:cs typeface="宋体"/>
                <a:sym typeface="宋体"/>
              </a:rPr>
              <a:t>（第五周）</a:t>
            </a:r>
          </a:p>
          <a:p>
            <a:pPr algn="just" defTabSz="266700">
              <a:lnSpc>
                <a:spcPct val="115000"/>
              </a:lnSpc>
              <a:defRPr sz="1800">
                <a:uFill>
                  <a:solidFill>
                    <a:srgbClr val="000000"/>
                  </a:solidFill>
                </a:uFill>
                <a:latin typeface="宋体"/>
                <a:ea typeface="宋体"/>
                <a:cs typeface="宋体"/>
                <a:sym typeface="宋体"/>
              </a:defRPr>
            </a:pPr>
            <a:endParaRPr lang="zh-CN" altLang="en-US" dirty="0"/>
          </a:p>
        </p:txBody>
      </p:sp>
      <p:sp>
        <p:nvSpPr>
          <p:cNvPr id="12" name="Shape 297">
            <a:extLst>
              <a:ext uri="{FF2B5EF4-FFF2-40B4-BE49-F238E27FC236}">
                <a16:creationId xmlns:a16="http://schemas.microsoft.com/office/drawing/2014/main" id="{BE871299-5288-574F-B950-A0024F9CEEAC}"/>
              </a:ext>
            </a:extLst>
          </p:cNvPr>
          <p:cNvSpPr/>
          <p:nvPr/>
        </p:nvSpPr>
        <p:spPr>
          <a:xfrm>
            <a:off x="839998" y="8934316"/>
            <a:ext cx="12307663" cy="439416"/>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lgn="just" defTabSz="266700">
              <a:lnSpc>
                <a:spcPct val="150000"/>
              </a:lnSpc>
              <a:defRPr sz="1800">
                <a:uFill>
                  <a:solidFill>
                    <a:srgbClr val="000000"/>
                  </a:solidFill>
                </a:uFill>
                <a:latin typeface="宋体"/>
                <a:ea typeface="宋体"/>
                <a:cs typeface="宋体"/>
                <a:sym typeface="宋体"/>
              </a:defRPr>
            </a:pPr>
            <a:r>
              <a:rPr lang="zh-CN" altLang="en-US" sz="1600" dirty="0">
                <a:latin typeface="Songti SC" panose="02010600040101010101" pitchFamily="2" charset="-122"/>
                <a:ea typeface="Songti SC" panose="02010600040101010101" pitchFamily="2" charset="-122"/>
              </a:rPr>
              <a:t>甲方：包装六组  乙方：包装一组  </a:t>
            </a:r>
            <a:r>
              <a:rPr sz="1600" dirty="0" err="1">
                <a:latin typeface="Songti SC" panose="02010600040101010101" pitchFamily="2" charset="-122"/>
                <a:ea typeface="Songti SC" panose="02010600040101010101" pitchFamily="2" charset="-122"/>
              </a:rPr>
              <a:t>总监：强煦</a:t>
            </a:r>
            <a:r>
              <a:rPr sz="1600" dirty="0">
                <a:latin typeface="Songti SC" panose="02010600040101010101" pitchFamily="2" charset="-122"/>
                <a:ea typeface="Songti SC" panose="02010600040101010101" pitchFamily="2" charset="-122"/>
              </a:rPr>
              <a:t> </a:t>
            </a:r>
            <a:r>
              <a:rPr sz="1600" dirty="0">
                <a:latin typeface="Songti SC" panose="02010600040101010101" pitchFamily="2" charset="-122"/>
                <a:ea typeface="Songti SC" panose="02010600040101010101" pitchFamily="2" charset="-122"/>
                <a:cs typeface="等线"/>
                <a:sym typeface="等线"/>
              </a:rPr>
              <a:t>  </a:t>
            </a:r>
            <a:r>
              <a:rPr lang="zh-CN" altLang="en-US" sz="1600" dirty="0">
                <a:latin typeface="Songti SC" panose="02010600040101010101" pitchFamily="2" charset="-122"/>
                <a:ea typeface="Songti SC" panose="02010600040101010101" pitchFamily="2" charset="-122"/>
                <a:cs typeface="等线"/>
                <a:sym typeface="等线"/>
              </a:rPr>
              <a:t>   </a:t>
            </a:r>
            <a:r>
              <a:rPr sz="1600" dirty="0" err="1">
                <a:latin typeface="Songti SC" panose="02010600040101010101" pitchFamily="2" charset="-122"/>
                <a:ea typeface="Songti SC" panose="02010600040101010101" pitchFamily="2" charset="-122"/>
              </a:rPr>
              <a:t>组员：丁程鹏</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娄艳霞</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牟慧慧</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姚宁</a:t>
            </a:r>
            <a:r>
              <a:rPr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卓莉慌</a:t>
            </a:r>
            <a:r>
              <a:rPr sz="1600" dirty="0">
                <a:latin typeface="Songti SC" panose="02010600040101010101" pitchFamily="2" charset="-122"/>
                <a:ea typeface="Songti SC" panose="02010600040101010101" pitchFamily="2" charset="-122"/>
              </a:rPr>
              <a:t>   </a:t>
            </a:r>
            <a:r>
              <a:rPr lang="zh-CN" altLang="en-US" sz="1600" dirty="0">
                <a:latin typeface="Songti SC" panose="02010600040101010101" pitchFamily="2" charset="-122"/>
                <a:ea typeface="Songti SC" panose="02010600040101010101" pitchFamily="2" charset="-122"/>
              </a:rPr>
              <a:t>        </a:t>
            </a:r>
            <a:r>
              <a:rPr sz="1600" dirty="0" err="1">
                <a:latin typeface="Songti SC" panose="02010600040101010101" pitchFamily="2" charset="-122"/>
                <a:ea typeface="Songti SC" panose="02010600040101010101" pitchFamily="2" charset="-122"/>
              </a:rPr>
              <a:t>指导：孔德扬</a:t>
            </a:r>
            <a:endParaRPr sz="16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57.jpeg">
            <a:extLst>
              <a:ext uri="{FF2B5EF4-FFF2-40B4-BE49-F238E27FC236}">
                <a16:creationId xmlns:a16="http://schemas.microsoft.com/office/drawing/2014/main" id="{5C58A147-055A-094B-AD71-862FE842B6CD}"/>
              </a:ext>
            </a:extLst>
          </p:cNvPr>
          <p:cNvPicPr>
            <a:picLocks noChangeAspect="1"/>
          </p:cNvPicPr>
          <p:nvPr/>
        </p:nvPicPr>
        <p:blipFill>
          <a:blip r:embed="rId2"/>
          <a:srcRect t="23599"/>
          <a:stretch>
            <a:fillRect/>
          </a:stretch>
        </p:blipFill>
        <p:spPr>
          <a:xfrm>
            <a:off x="674558" y="1798818"/>
            <a:ext cx="11865548" cy="6799027"/>
          </a:xfrm>
          <a:prstGeom prst="rect">
            <a:avLst/>
          </a:prstGeom>
          <a:ln w="12700">
            <a:miter lim="400000"/>
          </a:ln>
        </p:spPr>
      </p:pic>
      <p:sp>
        <p:nvSpPr>
          <p:cNvPr id="4" name="Shape 274">
            <a:extLst>
              <a:ext uri="{FF2B5EF4-FFF2-40B4-BE49-F238E27FC236}">
                <a16:creationId xmlns:a16="http://schemas.microsoft.com/office/drawing/2014/main" id="{35BA4968-34E2-7B49-9EB8-EDD71EF805D2}"/>
              </a:ext>
            </a:extLst>
          </p:cNvPr>
          <p:cNvSpPr/>
          <p:nvPr/>
        </p:nvSpPr>
        <p:spPr>
          <a:xfrm>
            <a:off x="674558" y="858237"/>
            <a:ext cx="1744067" cy="59503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4200"/>
              </a:spcBef>
              <a:defRPr sz="2000">
                <a:latin typeface="Songti SC Regular"/>
                <a:ea typeface="Songti SC Regular"/>
                <a:cs typeface="Songti SC Regular"/>
                <a:sym typeface="Songti SC Regular"/>
              </a:defRPr>
            </a:lvl1pPr>
          </a:lstStyle>
          <a:p>
            <a:r>
              <a:rPr sz="3200" dirty="0" err="1"/>
              <a:t>专家评点</a:t>
            </a:r>
            <a:endParaRPr sz="3200" dirty="0"/>
          </a:p>
        </p:txBody>
      </p:sp>
    </p:spTree>
    <p:extLst>
      <p:ext uri="{BB962C8B-B14F-4D97-AF65-F5344CB8AC3E}">
        <p14:creationId xmlns:p14="http://schemas.microsoft.com/office/powerpoint/2010/main" val="269722602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ctrTitle"/>
          </p:nvPr>
        </p:nvSpPr>
        <p:spPr>
          <a:xfrm>
            <a:off x="1216701" y="3013023"/>
            <a:ext cx="10871201" cy="2968052"/>
          </a:xfrm>
          <a:prstGeom prst="rect">
            <a:avLst/>
          </a:prstGeom>
        </p:spPr>
        <p:txBody>
          <a:bodyPr>
            <a:normAutofit fontScale="90000"/>
          </a:bodyPr>
          <a:lstStyle/>
          <a:p>
            <a:pPr algn="l" defTabSz="210183">
              <a:lnSpc>
                <a:spcPct val="150000"/>
              </a:lnSpc>
              <a:defRPr sz="2200">
                <a:uFill>
                  <a:solidFill>
                    <a:srgbClr val="000000"/>
                  </a:solidFill>
                </a:uFill>
                <a:latin typeface="宋体"/>
                <a:ea typeface="宋体"/>
                <a:cs typeface="宋体"/>
                <a:sym typeface="宋体"/>
              </a:defRPr>
            </a:pPr>
            <a:endParaRPr dirty="0"/>
          </a:p>
          <a:p>
            <a:pPr algn="l" defTabSz="461009">
              <a:lnSpc>
                <a:spcPct val="150000"/>
              </a:lnSpc>
              <a:defRPr sz="2500">
                <a:latin typeface="宋体"/>
                <a:ea typeface="宋体"/>
                <a:cs typeface="宋体"/>
                <a:sym typeface="宋体"/>
              </a:defRPr>
            </a:pPr>
            <a:r>
              <a:rPr sz="2800" dirty="0"/>
              <a:t>2.训练目的：</a:t>
            </a:r>
          </a:p>
          <a:p>
            <a:pPr algn="l" defTabSz="210183">
              <a:lnSpc>
                <a:spcPct val="150000"/>
              </a:lnSpc>
              <a:defRPr sz="2200">
                <a:uFill>
                  <a:solidFill>
                    <a:srgbClr val="000000"/>
                  </a:solidFill>
                </a:uFill>
                <a:latin typeface="宋体"/>
                <a:ea typeface="宋体"/>
                <a:cs typeface="宋体"/>
                <a:sym typeface="宋体"/>
              </a:defRPr>
            </a:pPr>
            <a:r>
              <a:rPr sz="2800" dirty="0" err="1"/>
              <a:t>a.进一步培养学生的市场设计意识，扩大包装设计传统概念上的功能作用</a:t>
            </a:r>
            <a:r>
              <a:rPr sz="2800" dirty="0"/>
              <a:t>。</a:t>
            </a:r>
          </a:p>
          <a:p>
            <a:pPr algn="l" defTabSz="210183">
              <a:lnSpc>
                <a:spcPct val="150000"/>
              </a:lnSpc>
              <a:defRPr sz="2200">
                <a:uFill>
                  <a:solidFill>
                    <a:srgbClr val="000000"/>
                  </a:solidFill>
                </a:uFill>
                <a:latin typeface="宋体"/>
                <a:ea typeface="宋体"/>
                <a:cs typeface="宋体"/>
                <a:sym typeface="宋体"/>
              </a:defRPr>
            </a:pPr>
            <a:r>
              <a:rPr sz="2800" dirty="0" err="1"/>
              <a:t>b.锻炼学生使用包装媒介，以传播方式在视觉上执行品牌文化理念的能力</a:t>
            </a:r>
            <a:r>
              <a:rPr sz="2800" dirty="0"/>
              <a:t>。</a:t>
            </a:r>
          </a:p>
          <a:p>
            <a:pPr algn="l" defTabSz="210183">
              <a:lnSpc>
                <a:spcPct val="150000"/>
              </a:lnSpc>
              <a:defRPr sz="2200">
                <a:uFill>
                  <a:solidFill>
                    <a:srgbClr val="000000"/>
                  </a:solidFill>
                </a:uFill>
                <a:latin typeface="宋体"/>
                <a:ea typeface="宋体"/>
                <a:cs typeface="宋体"/>
                <a:sym typeface="宋体"/>
              </a:defRPr>
            </a:pPr>
            <a:r>
              <a:rPr sz="2800" dirty="0" err="1"/>
              <a:t>c.打开狭义包装之门，确立包装大设计意识，拓宽包装解决问题的社会和市场视野</a:t>
            </a:r>
            <a:r>
              <a:rPr dirty="0"/>
              <a:t>。</a:t>
            </a:r>
          </a:p>
        </p:txBody>
      </p:sp>
    </p:spTree>
    <p:extLst>
      <p:ext uri="{BB962C8B-B14F-4D97-AF65-F5344CB8AC3E}">
        <p14:creationId xmlns:p14="http://schemas.microsoft.com/office/powerpoint/2010/main" val="420948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a:spLocks noGrp="1"/>
          </p:cNvSpPr>
          <p:nvPr>
            <p:ph type="title"/>
          </p:nvPr>
        </p:nvSpPr>
        <p:spPr>
          <a:xfrm>
            <a:off x="1314970" y="1901877"/>
            <a:ext cx="10617200" cy="4938415"/>
          </a:xfrm>
          <a:prstGeom prst="rect">
            <a:avLst/>
          </a:prstGeom>
        </p:spPr>
        <p:txBody>
          <a:bodyPr>
            <a:normAutofit/>
          </a:bodyPr>
          <a:lstStyle/>
          <a:p>
            <a:pPr algn="l">
              <a:lnSpc>
                <a:spcPct val="150000"/>
              </a:lnSpc>
              <a:defRPr sz="3200">
                <a:latin typeface="宋体"/>
                <a:ea typeface="宋体"/>
                <a:cs typeface="宋体"/>
                <a:sym typeface="宋体"/>
              </a:defRPr>
            </a:pPr>
            <a:r>
              <a:rPr sz="2500" dirty="0"/>
              <a:t>3.重点:</a:t>
            </a:r>
          </a:p>
          <a:p>
            <a:pPr algn="l" defTabSz="266700">
              <a:lnSpc>
                <a:spcPct val="150000"/>
              </a:lnSpc>
              <a:defRPr sz="2800">
                <a:uFill>
                  <a:solidFill>
                    <a:srgbClr val="000000"/>
                  </a:solidFill>
                </a:uFill>
                <a:latin typeface="宋体"/>
                <a:ea typeface="宋体"/>
                <a:cs typeface="宋体"/>
                <a:sym typeface="宋体"/>
              </a:defRPr>
            </a:pPr>
            <a:r>
              <a:rPr sz="2500" dirty="0" err="1"/>
              <a:t>a.以市场环境下</a:t>
            </a:r>
            <a:r>
              <a:rPr lang="zh-CN" altLang="en-US" sz="2500" dirty="0"/>
              <a:t>操作</a:t>
            </a:r>
            <a:r>
              <a:rPr sz="2500" dirty="0" err="1"/>
              <a:t>设计程序进行实训，了解掌握包装设计服务中的过程，领悟</a:t>
            </a:r>
            <a:r>
              <a:rPr lang="zh-CN" altLang="en-US" sz="2500" dirty="0"/>
              <a:t>品牌</a:t>
            </a:r>
            <a:r>
              <a:rPr sz="2500" dirty="0" err="1"/>
              <a:t>包装设计的目的与市场意义</a:t>
            </a:r>
            <a:r>
              <a:rPr sz="2500" dirty="0"/>
              <a:t>。</a:t>
            </a:r>
          </a:p>
          <a:p>
            <a:pPr algn="l" defTabSz="266700">
              <a:lnSpc>
                <a:spcPct val="150000"/>
              </a:lnSpc>
              <a:defRPr sz="2800">
                <a:uFill>
                  <a:solidFill>
                    <a:srgbClr val="000000"/>
                  </a:solidFill>
                </a:uFill>
                <a:latin typeface="宋体"/>
                <a:ea typeface="宋体"/>
                <a:cs typeface="宋体"/>
                <a:sym typeface="宋体"/>
              </a:defRPr>
            </a:pPr>
            <a:r>
              <a:rPr sz="2500" dirty="0" err="1"/>
              <a:t>b.学会使用已学到的专业知识去化解客户对包装提出的各种要求</a:t>
            </a:r>
            <a:r>
              <a:rPr sz="2500" dirty="0"/>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title"/>
          </p:nvPr>
        </p:nvSpPr>
        <p:spPr>
          <a:xfrm>
            <a:off x="1181098" y="2082797"/>
            <a:ext cx="10862920" cy="5164495"/>
          </a:xfrm>
          <a:prstGeom prst="rect">
            <a:avLst/>
          </a:prstGeom>
        </p:spPr>
        <p:txBody>
          <a:bodyPr>
            <a:normAutofit/>
          </a:bodyPr>
          <a:lstStyle/>
          <a:p>
            <a:pPr algn="l">
              <a:lnSpc>
                <a:spcPct val="150000"/>
              </a:lnSpc>
              <a:defRPr sz="3200">
                <a:latin typeface="宋体"/>
                <a:ea typeface="宋体"/>
                <a:cs typeface="宋体"/>
                <a:sym typeface="宋体"/>
              </a:defRPr>
            </a:pPr>
            <a:r>
              <a:rPr sz="2500" dirty="0"/>
              <a:t>4.难点：</a:t>
            </a:r>
          </a:p>
          <a:p>
            <a:pPr algn="l" defTabSz="266700">
              <a:lnSpc>
                <a:spcPct val="150000"/>
              </a:lnSpc>
              <a:defRPr sz="2800">
                <a:uFill>
                  <a:solidFill>
                    <a:srgbClr val="000000"/>
                  </a:solidFill>
                </a:uFill>
                <a:latin typeface="宋体"/>
                <a:ea typeface="宋体"/>
                <a:cs typeface="宋体"/>
                <a:sym typeface="宋体"/>
              </a:defRPr>
            </a:pPr>
            <a:r>
              <a:rPr sz="2500" dirty="0" err="1"/>
              <a:t>a.建立在</a:t>
            </a:r>
            <a:r>
              <a:rPr lang="zh-CN" altLang="en-US" sz="2500" dirty="0"/>
              <a:t>品牌策略和</a:t>
            </a:r>
            <a:r>
              <a:rPr sz="2500" dirty="0" err="1"/>
              <a:t>传播基点之上的</a:t>
            </a:r>
            <a:r>
              <a:rPr lang="zh-CN" altLang="en-US" sz="2500" dirty="0"/>
              <a:t>品牌</a:t>
            </a:r>
            <a:r>
              <a:rPr sz="2500" dirty="0" err="1"/>
              <a:t>包装设计思维，违异于传统包装设计知识，适应这种思维转变，需</a:t>
            </a:r>
            <a:r>
              <a:rPr lang="zh-CN" altLang="en-US" sz="2500" dirty="0"/>
              <a:t>在本课程独立项目分项作业实训过程中去领悟</a:t>
            </a:r>
            <a:r>
              <a:rPr sz="2500" dirty="0"/>
              <a:t>。</a:t>
            </a:r>
          </a:p>
          <a:p>
            <a:pPr algn="l" defTabSz="266700">
              <a:lnSpc>
                <a:spcPct val="150000"/>
              </a:lnSpc>
              <a:defRPr sz="2800">
                <a:uFill>
                  <a:solidFill>
                    <a:srgbClr val="000000"/>
                  </a:solidFill>
                </a:uFill>
                <a:latin typeface="宋体"/>
                <a:ea typeface="宋体"/>
                <a:cs typeface="宋体"/>
                <a:sym typeface="宋体"/>
              </a:defRPr>
            </a:pPr>
            <a:r>
              <a:rPr sz="2500" dirty="0"/>
              <a:t>b.</a:t>
            </a:r>
            <a:r>
              <a:rPr lang="zh-CN" altLang="en-US" sz="2500" dirty="0"/>
              <a:t>品牌包装使用视觉语言执行目标策略，对长期习惯于美术绘画思维的同学会遇到理解上的障碍。</a:t>
            </a:r>
            <a:endParaRPr sz="2500"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p:cNvSpPr>
          <p:nvPr>
            <p:ph type="title"/>
          </p:nvPr>
        </p:nvSpPr>
        <p:spPr>
          <a:xfrm>
            <a:off x="789825" y="974104"/>
            <a:ext cx="11292247" cy="7144992"/>
          </a:xfrm>
          <a:prstGeom prst="rect">
            <a:avLst/>
          </a:prstGeom>
        </p:spPr>
        <p:txBody>
          <a:bodyPr/>
          <a:lstStyle/>
          <a:p>
            <a:pPr algn="l" defTabSz="519430">
              <a:lnSpc>
                <a:spcPct val="150000"/>
              </a:lnSpc>
              <a:defRPr sz="3700">
                <a:latin typeface="宋体"/>
                <a:ea typeface="宋体"/>
                <a:cs typeface="宋体"/>
                <a:sym typeface="宋体"/>
              </a:defRPr>
            </a:pPr>
            <a:r>
              <a:rPr lang="zh-CN" altLang="en-US" sz="4400" dirty="0"/>
              <a:t>课程实训介绍</a:t>
            </a:r>
            <a:r>
              <a:rPr sz="4400" dirty="0"/>
              <a:t>：</a:t>
            </a:r>
            <a:br>
              <a:rPr lang="en-US" dirty="0"/>
            </a:br>
            <a:endParaRPr dirty="0"/>
          </a:p>
          <a:p>
            <a:pPr algn="just" defTabSz="236854">
              <a:lnSpc>
                <a:spcPct val="150000"/>
              </a:lnSpc>
              <a:defRPr sz="2400">
                <a:uFill>
                  <a:solidFill>
                    <a:srgbClr val="000000"/>
                  </a:solidFill>
                </a:uFill>
                <a:latin typeface="宋体"/>
                <a:ea typeface="宋体"/>
                <a:cs typeface="宋体"/>
                <a:sym typeface="宋体"/>
              </a:defRPr>
            </a:pPr>
            <a:r>
              <a:rPr lang="zh-CN" altLang="en-US" dirty="0"/>
              <a:t>一、组织方</a:t>
            </a:r>
            <a:r>
              <a:rPr dirty="0" err="1"/>
              <a:t>式</a:t>
            </a:r>
            <a:r>
              <a:rPr dirty="0"/>
              <a:t>：</a:t>
            </a:r>
          </a:p>
          <a:p>
            <a:pPr algn="l" defTabSz="236854">
              <a:lnSpc>
                <a:spcPct val="150000"/>
              </a:lnSpc>
              <a:defRPr sz="2400">
                <a:uFill>
                  <a:solidFill>
                    <a:srgbClr val="000000"/>
                  </a:solidFill>
                </a:uFill>
                <a:latin typeface="宋体"/>
                <a:ea typeface="宋体"/>
                <a:cs typeface="宋体"/>
                <a:sym typeface="宋体"/>
              </a:defRPr>
            </a:pPr>
            <a:r>
              <a:rPr lang="zh-CN" altLang="en-US" sz="2400" kern="100" dirty="0">
                <a:effectLst/>
                <a:ea typeface="宋体" panose="02010600030101010101" pitchFamily="2" charset="-122"/>
                <a:cs typeface="宋体" panose="02010600030101010101" pitchFamily="2" charset="-122"/>
              </a:rPr>
              <a:t>    （一）</a:t>
            </a:r>
            <a:r>
              <a:rPr lang="zh-CN" altLang="zh-CN" sz="2400" kern="100" spc="10" dirty="0">
                <a:effectLst/>
                <a:ea typeface="宋体" panose="02010600030101010101" pitchFamily="2" charset="-122"/>
                <a:cs typeface="宋体" panose="02010600030101010101" pitchFamily="2" charset="-122"/>
              </a:rPr>
              <a:t>全班分成若干小组（每组五</a:t>
            </a:r>
            <a:r>
              <a:rPr lang="en-US" altLang="zh-CN" sz="2400" kern="100" spc="10" dirty="0">
                <a:effectLst/>
                <a:ea typeface="宋体" panose="02010600030101010101" pitchFamily="2" charset="-122"/>
                <a:cs typeface="宋体" panose="02010600030101010101" pitchFamily="2" charset="-122"/>
              </a:rPr>
              <a:t>-</a:t>
            </a:r>
            <a:r>
              <a:rPr lang="zh-CN" altLang="zh-CN" sz="2400" kern="100" spc="10" dirty="0">
                <a:effectLst/>
                <a:ea typeface="宋体" panose="02010600030101010101" pitchFamily="2" charset="-122"/>
                <a:cs typeface="宋体" panose="02010600030101010101" pitchFamily="2" charset="-122"/>
              </a:rPr>
              <a:t>六人）</a:t>
            </a:r>
            <a:r>
              <a:rPr lang="zh-CN" altLang="en-US" sz="2400" kern="100" spc="10" dirty="0">
                <a:effectLst/>
                <a:ea typeface="宋体" panose="02010600030101010101" pitchFamily="2" charset="-122"/>
                <a:cs typeface="宋体" panose="02010600030101010101" pitchFamily="2" charset="-122"/>
              </a:rPr>
              <a:t>且</a:t>
            </a:r>
            <a:r>
              <a:rPr lang="zh-CN" altLang="zh-CN" sz="2400" kern="100" spc="10" dirty="0">
                <a:effectLst/>
                <a:ea typeface="宋体" panose="02010600030101010101" pitchFamily="2" charset="-122"/>
                <a:cs typeface="宋体" panose="02010600030101010101" pitchFamily="2" charset="-122"/>
              </a:rPr>
              <a:t>具备</a:t>
            </a:r>
            <a:r>
              <a:rPr lang="zh-CN" altLang="en-US" sz="2400" kern="100" spc="10" dirty="0">
                <a:effectLst/>
                <a:ea typeface="宋体" panose="02010600030101010101" pitchFamily="2" charset="-122"/>
                <a:cs typeface="宋体" panose="02010600030101010101" pitchFamily="2" charset="-122"/>
              </a:rPr>
              <a:t>甲、</a:t>
            </a:r>
            <a:r>
              <a:rPr lang="zh-CN" altLang="zh-CN" sz="2400" kern="100" spc="10" dirty="0">
                <a:effectLst/>
                <a:ea typeface="宋体" panose="02010600030101010101" pitchFamily="2" charset="-122"/>
                <a:cs typeface="宋体" panose="02010600030101010101" pitchFamily="2" charset="-122"/>
              </a:rPr>
              <a:t>乙</a:t>
            </a:r>
            <a:r>
              <a:rPr lang="zh-CN" altLang="en-US" sz="2400" kern="100" spc="10" dirty="0">
                <a:effectLst/>
                <a:ea typeface="宋体" panose="02010600030101010101" pitchFamily="2" charset="-122"/>
                <a:cs typeface="宋体" panose="02010600030101010101" pitchFamily="2" charset="-122"/>
              </a:rPr>
              <a:t>方双重</a:t>
            </a:r>
            <a:r>
              <a:rPr lang="zh-CN" altLang="zh-CN" sz="2400" kern="100" spc="10" dirty="0">
                <a:effectLst/>
                <a:ea typeface="宋体" panose="02010600030101010101" pitchFamily="2" charset="-122"/>
                <a:cs typeface="宋体" panose="02010600030101010101" pitchFamily="2" charset="-122"/>
              </a:rPr>
              <a:t>身份</a:t>
            </a:r>
            <a:r>
              <a:rPr lang="zh-CN" altLang="en-US" sz="2400" kern="100" spc="10" dirty="0">
                <a:effectLst/>
                <a:ea typeface="宋体" panose="02010600030101010101" pitchFamily="2" charset="-122"/>
                <a:cs typeface="宋体" panose="02010600030101010101" pitchFamily="2" charset="-122"/>
              </a:rPr>
              <a:t>。</a:t>
            </a:r>
            <a:br>
              <a:rPr lang="en-US" altLang="zh-CN" sz="2400" kern="100" spc="10" dirty="0">
                <a:ea typeface="宋体" panose="02010600030101010101" pitchFamily="2" charset="-122"/>
                <a:cs typeface="宋体" panose="02010600030101010101" pitchFamily="2" charset="-122"/>
              </a:rPr>
            </a:br>
            <a:r>
              <a:rPr lang="zh-CN" altLang="en-US" sz="2400" kern="100" spc="10" dirty="0">
                <a:ea typeface="宋体" panose="02010600030101010101" pitchFamily="2" charset="-122"/>
                <a:cs typeface="宋体" panose="02010600030101010101" pitchFamily="2" charset="-122"/>
              </a:rPr>
              <a:t>    （二）</a:t>
            </a:r>
            <a:r>
              <a:rPr lang="zh-CN" altLang="zh-CN" sz="2400" kern="100" spc="10" dirty="0">
                <a:effectLst/>
                <a:ea typeface="宋体" panose="02010600030101010101" pitchFamily="2" charset="-122"/>
                <a:cs typeface="宋体" panose="02010600030101010101" pitchFamily="2" charset="-122"/>
              </a:rPr>
              <a:t>确定组间次序关系</a:t>
            </a:r>
            <a:r>
              <a:rPr kern="100" spc="10" dirty="0"/>
              <a:t>   </a:t>
            </a:r>
            <a:br>
              <a:rPr lang="en-US" kern="100" spc="10" dirty="0"/>
            </a:br>
            <a:r>
              <a:rPr lang="zh-CN" altLang="en-US" kern="100" spc="10" dirty="0"/>
              <a:t>    （三）</a:t>
            </a:r>
            <a:r>
              <a:rPr kern="100" spc="10" dirty="0" err="1"/>
              <a:t>每组</a:t>
            </a:r>
            <a:r>
              <a:rPr lang="zh-CN" altLang="en-US" kern="100" spc="10" dirty="0"/>
              <a:t>确定</a:t>
            </a:r>
            <a:r>
              <a:rPr kern="100" spc="10" dirty="0"/>
              <a:t>：</a:t>
            </a:r>
          </a:p>
          <a:p>
            <a:pPr algn="just" defTabSz="236854">
              <a:lnSpc>
                <a:spcPct val="150000"/>
              </a:lnSpc>
              <a:defRPr sz="2400">
                <a:uFill>
                  <a:solidFill>
                    <a:srgbClr val="000000"/>
                  </a:solidFill>
                </a:uFill>
                <a:latin typeface="宋体"/>
                <a:ea typeface="宋体"/>
                <a:cs typeface="宋体"/>
                <a:sym typeface="宋体"/>
              </a:defRPr>
            </a:pPr>
            <a:r>
              <a:rPr lang="zh-CN" altLang="en-US" dirty="0"/>
              <a:t>        </a:t>
            </a:r>
            <a:r>
              <a:rPr dirty="0"/>
              <a:t>（</a:t>
            </a:r>
            <a:r>
              <a:rPr lang="zh-CN" altLang="en-US" dirty="0"/>
              <a:t>作为</a:t>
            </a:r>
            <a:r>
              <a:rPr dirty="0"/>
              <a:t>甲方）业务主管1人 情报员2人，</a:t>
            </a:r>
          </a:p>
          <a:p>
            <a:pPr algn="just" defTabSz="236854">
              <a:lnSpc>
                <a:spcPct val="150000"/>
              </a:lnSpc>
              <a:defRPr sz="2400">
                <a:uFill>
                  <a:solidFill>
                    <a:srgbClr val="000000"/>
                  </a:solidFill>
                </a:uFill>
                <a:latin typeface="宋体"/>
                <a:ea typeface="宋体"/>
                <a:cs typeface="宋体"/>
                <a:sym typeface="宋体"/>
              </a:defRPr>
            </a:pPr>
            <a:r>
              <a:rPr lang="zh-CN" altLang="en-US" dirty="0"/>
              <a:t>        </a:t>
            </a:r>
            <a:r>
              <a:rPr dirty="0"/>
              <a:t>（</a:t>
            </a:r>
            <a:r>
              <a:rPr lang="zh-CN" altLang="en-US" dirty="0"/>
              <a:t>作为</a:t>
            </a:r>
            <a:r>
              <a:rPr dirty="0"/>
              <a:t>乙方）设计总监1人 情报员2人</a:t>
            </a:r>
          </a:p>
          <a:p>
            <a:pPr algn="just" defTabSz="236854">
              <a:lnSpc>
                <a:spcPct val="150000"/>
              </a:lnSpc>
              <a:defRPr sz="2400">
                <a:uFill>
                  <a:solidFill>
                    <a:srgbClr val="000000"/>
                  </a:solidFill>
                </a:uFill>
                <a:latin typeface="宋体"/>
                <a:ea typeface="宋体"/>
                <a:cs typeface="宋体"/>
                <a:sym typeface="宋体"/>
              </a:defRPr>
            </a:pPr>
            <a:r>
              <a:rPr dirty="0"/>
              <a:t>   </a:t>
            </a:r>
            <a:r>
              <a:rPr lang="zh-CN" altLang="en-US" dirty="0"/>
              <a:t>   </a:t>
            </a:r>
            <a:r>
              <a:rPr dirty="0" err="1"/>
              <a:t>业务主管：既是</a:t>
            </a:r>
            <a:r>
              <a:rPr lang="zh-CN" altLang="en-US" dirty="0"/>
              <a:t>甲</a:t>
            </a:r>
            <a:r>
              <a:rPr dirty="0" err="1"/>
              <a:t>方代表，又是乙方设计团队代表（双重身份</a:t>
            </a:r>
            <a:r>
              <a:rPr dirty="0"/>
              <a:t>）</a:t>
            </a:r>
          </a:p>
          <a:p>
            <a:pPr algn="just" defTabSz="236854">
              <a:lnSpc>
                <a:spcPct val="150000"/>
              </a:lnSpc>
              <a:defRPr sz="2400">
                <a:uFill>
                  <a:solidFill>
                    <a:srgbClr val="000000"/>
                  </a:solidFill>
                </a:uFill>
                <a:latin typeface="宋体"/>
                <a:ea typeface="宋体"/>
                <a:cs typeface="宋体"/>
                <a:sym typeface="宋体"/>
              </a:defRPr>
            </a:pPr>
            <a:r>
              <a:rPr dirty="0"/>
              <a:t>   </a:t>
            </a:r>
            <a:r>
              <a:rPr lang="zh-CN" altLang="en-US" dirty="0"/>
              <a:t>   </a:t>
            </a:r>
            <a:r>
              <a:rPr dirty="0" err="1"/>
              <a:t>设计总监：是设计服务团队专业代表</a:t>
            </a:r>
            <a:endParaRPr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 name="image52.jpeg"/>
          <p:cNvPicPr>
            <a:picLocks noChangeAspect="1"/>
          </p:cNvPicPr>
          <p:nvPr/>
        </p:nvPicPr>
        <p:blipFill rotWithShape="1">
          <a:blip r:embed="rId2"/>
          <a:srcRect t="5726"/>
          <a:stretch/>
        </p:blipFill>
        <p:spPr>
          <a:xfrm>
            <a:off x="2222343" y="642187"/>
            <a:ext cx="8769978" cy="8469225"/>
          </a:xfrm>
          <a:prstGeom prst="rect">
            <a:avLst/>
          </a:prstGeom>
          <a:ln w="12700">
            <a:miter lim="400000"/>
          </a:ln>
        </p:spPr>
      </p:pic>
      <p:sp>
        <p:nvSpPr>
          <p:cNvPr id="3" name="文本框 2">
            <a:extLst>
              <a:ext uri="{FF2B5EF4-FFF2-40B4-BE49-F238E27FC236}">
                <a16:creationId xmlns:a16="http://schemas.microsoft.com/office/drawing/2014/main" id="{1CC024BB-FFFF-8044-A015-1BFFDD44B2AA}"/>
              </a:ext>
            </a:extLst>
          </p:cNvPr>
          <p:cNvSpPr txBox="1"/>
          <p:nvPr/>
        </p:nvSpPr>
        <p:spPr>
          <a:xfrm>
            <a:off x="-1214203" y="778612"/>
            <a:ext cx="650573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latin typeface="Songti SC" panose="02010600040101010101" pitchFamily="2" charset="-122"/>
                <a:ea typeface="Songti SC" panose="02010600040101010101" pitchFamily="2" charset="-122"/>
              </a:rPr>
              <a:t>二学习构架：</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 name="image51.jpeg"/>
          <p:cNvPicPr>
            <a:picLocks noChangeAspect="1"/>
          </p:cNvPicPr>
          <p:nvPr/>
        </p:nvPicPr>
        <p:blipFill>
          <a:blip r:embed="rId2"/>
          <a:stretch>
            <a:fillRect/>
          </a:stretch>
        </p:blipFill>
        <p:spPr>
          <a:xfrm>
            <a:off x="1915323" y="388826"/>
            <a:ext cx="9174154" cy="8975947"/>
          </a:xfrm>
          <a:prstGeom prst="rect">
            <a:avLst/>
          </a:prstGeom>
          <a:ln w="12700">
            <a:miter lim="400000"/>
          </a:ln>
        </p:spPr>
      </p:pic>
      <p:sp>
        <p:nvSpPr>
          <p:cNvPr id="4" name="文本框 3">
            <a:extLst>
              <a:ext uri="{FF2B5EF4-FFF2-40B4-BE49-F238E27FC236}">
                <a16:creationId xmlns:a16="http://schemas.microsoft.com/office/drawing/2014/main" id="{4B637B52-D2A3-904D-B60D-746319AE837A}"/>
              </a:ext>
            </a:extLst>
          </p:cNvPr>
          <p:cNvSpPr txBox="1"/>
          <p:nvPr/>
        </p:nvSpPr>
        <p:spPr>
          <a:xfrm>
            <a:off x="-1214203" y="778612"/>
            <a:ext cx="650573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latin typeface="Songti SC" panose="02010600040101010101" pitchFamily="2" charset="-122"/>
                <a:ea typeface="Songti SC" panose="02010600040101010101" pitchFamily="2" charset="-122"/>
              </a:rPr>
              <a:t>三、组间关系：</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p:cNvSpPr>
          <p:nvPr>
            <p:ph type="title" idx="4294967295"/>
          </p:nvPr>
        </p:nvSpPr>
        <p:spPr>
          <a:xfrm>
            <a:off x="798642" y="1123845"/>
            <a:ext cx="11407515" cy="7865674"/>
          </a:xfrm>
          <a:prstGeom prst="rect">
            <a:avLst/>
          </a:prstGeom>
        </p:spPr>
        <p:txBody>
          <a:bodyPr>
            <a:normAutofit/>
          </a:bodyPr>
          <a:lstStyle/>
          <a:p>
            <a:pPr algn="l" defTabSz="242570">
              <a:lnSpc>
                <a:spcPct val="150000"/>
              </a:lnSpc>
              <a:defRPr sz="2400">
                <a:uFill>
                  <a:solidFill>
                    <a:srgbClr val="000000"/>
                  </a:solidFill>
                </a:uFill>
                <a:latin typeface="Songti SC Regular"/>
                <a:ea typeface="Songti SC Regular"/>
                <a:cs typeface="Songti SC Regular"/>
                <a:sym typeface="Songti SC Regular"/>
              </a:defRPr>
            </a:pPr>
            <a:r>
              <a:rPr lang="zh-CN" altLang="en-US" sz="2400" dirty="0">
                <a:latin typeface="Songti SC" panose="02010600040101010101" pitchFamily="2" charset="-122"/>
                <a:ea typeface="Songti SC" panose="02010600040101010101" pitchFamily="2" charset="-122"/>
              </a:rPr>
              <a:t>四、小组任务：</a:t>
            </a:r>
            <a:br>
              <a:rPr lang="en-US" altLang="zh-CN" sz="2400" dirty="0">
                <a:latin typeface="Songti SC" panose="02010600040101010101" pitchFamily="2" charset="-122"/>
                <a:ea typeface="Songti SC" panose="02010600040101010101" pitchFamily="2" charset="-122"/>
              </a:rPr>
            </a:br>
            <a:r>
              <a:rPr lang="zh-CN" altLang="en-US" sz="2400" dirty="0">
                <a:latin typeface="Songti SC" panose="02010600040101010101" pitchFamily="2" charset="-122"/>
                <a:ea typeface="Songti SC" panose="02010600040101010101" pitchFamily="2" charset="-122"/>
              </a:rPr>
              <a:t>      </a:t>
            </a:r>
            <a:r>
              <a:rPr lang="zh-CN" altLang="en-US" sz="2400" dirty="0"/>
              <a:t>（一）主管组</a:t>
            </a:r>
            <a:r>
              <a:rPr lang="en-US" altLang="zh-CN" sz="2400" dirty="0"/>
              <a:t>3</a:t>
            </a:r>
            <a:r>
              <a:rPr lang="zh-CN" altLang="en-US" sz="2400" dirty="0"/>
              <a:t>人：向被委托设计团队提出本次品牌包装设计要求，阐述品牌理念、产品特点、消费人群、地区，提出重新设计的理由（文字提供）。随队情报员要及时收集记录拍摄过程，并记载工作日记。</a:t>
            </a:r>
            <a:br>
              <a:rPr lang="zh-CN" altLang="en-US" sz="2400" dirty="0"/>
            </a:br>
            <a:r>
              <a:rPr lang="zh-CN" altLang="en-US" sz="2400" dirty="0"/>
              <a:t>      （二）总监组</a:t>
            </a:r>
            <a:r>
              <a:rPr lang="en-US" altLang="zh-CN" sz="2400" dirty="0"/>
              <a:t>3</a:t>
            </a:r>
            <a:r>
              <a:rPr lang="zh-CN" altLang="en-US" sz="2400" dirty="0"/>
              <a:t>人：接待客户，听取委托方设计要求，并制定设计任务书，与本组主管汇报情况，协同组织分配各成员工作任务，对设计方向负责，随队情报员及时收集记录拍摄过程，记工作日记。</a:t>
            </a:r>
            <a:br>
              <a:rPr lang="en-US" altLang="zh-CN" sz="2400" dirty="0"/>
            </a:br>
            <a:r>
              <a:rPr lang="zh-CN" altLang="en-US" sz="2400" dirty="0"/>
              <a:t>      （三）按任务书项目，由主管分配执行，总监对每位成员提出视觉方向性意见，每位同学都须参与每一环节的讨论、出稿，给客户提案。</a:t>
            </a:r>
            <a:br>
              <a:rPr lang="en-US" altLang="zh-CN" sz="2400" dirty="0"/>
            </a:br>
            <a:r>
              <a:rPr lang="zh-CN" altLang="en-US" sz="2400" dirty="0"/>
              <a:t>      （四） 每人出三个以上方案作为提案，一旦甲方确定某一方案。全组人员都以该方案为主进行分配设计，由总监和该方案设计人共同把握视觉原则。</a:t>
            </a:r>
            <a:br>
              <a:rPr lang="zh-CN" altLang="en-US" sz="2400" dirty="0"/>
            </a:br>
            <a:endParaRPr sz="2400" dirty="0">
              <a:latin typeface="Songti SC" panose="02010600040101010101" pitchFamily="2" charset="-122"/>
              <a:ea typeface="Songti SC" panose="02010600040101010101" pitchFamily="2" charset="-122"/>
            </a:endParaRP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304</TotalTime>
  <Words>901</Words>
  <Application>Microsoft Macintosh PowerPoint</Application>
  <PresentationFormat>自定义</PresentationFormat>
  <Paragraphs>79</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等线</vt:lpstr>
      <vt:lpstr>宋体</vt:lpstr>
      <vt:lpstr>Songti SC</vt:lpstr>
      <vt:lpstr>Songti SC Bold</vt:lpstr>
      <vt:lpstr>Songti SC Regular</vt:lpstr>
      <vt:lpstr>Helvetica</vt:lpstr>
      <vt:lpstr>Helvetica Light</vt:lpstr>
      <vt:lpstr>Helvetica Neue</vt:lpstr>
      <vt:lpstr>White</vt:lpstr>
      <vt:lpstr>包装设计与实训三 课程实训概况</vt:lpstr>
      <vt:lpstr>课程概况  1.课程内容： 本课程将包装放置在市场竞争背景下，学习在品牌策略指导下，包装作为低成品本竞争利器在视觉策略上运用的基本方法和操作实践。  。</vt:lpstr>
      <vt:lpstr> 2.训练目的： a.进一步培养学生的市场设计意识，扩大包装设计传统概念上的功能作用。 b.锻炼学生使用包装媒介，以传播方式在视觉上执行品牌文化理念的能力。 c.打开狭义包装之门，确立包装大设计意识，拓宽包装解决问题的社会和市场视野。</vt:lpstr>
      <vt:lpstr>3.重点: a.以市场环境下操作设计程序进行实训，了解掌握包装设计服务中的过程，领悟品牌包装设计的目的与市场意义。 b.学会使用已学到的专业知识去化解客户对包装提出的各种要求。</vt:lpstr>
      <vt:lpstr>4.难点： a.建立在品牌策略和传播基点之上的品牌包装设计思维，违异于传统包装设计知识，适应这种思维转变，需在本课程独立项目分项作业实训过程中去领悟。 b.品牌包装使用视觉语言执行目标策略，对长期习惯于美术绘画思维的同学会遇到理解上的障碍。</vt:lpstr>
      <vt:lpstr>课程实训介绍：  一、组织方式：     （一）全班分成若干小组（每组五-六人）且具备甲、乙方双重身份。     （二）确定组间次序关系        （三）每组确定：         （作为甲方）业务主管1人 情报员2人，         （作为乙方）设计总监1人 情报员2人       业务主管：既是甲方代表，又是乙方设计团队代表（双重身份）       设计总监：是设计服务团队专业代表</vt:lpstr>
      <vt:lpstr>PowerPoint 演示文稿</vt:lpstr>
      <vt:lpstr>PowerPoint 演示文稿</vt:lpstr>
      <vt:lpstr>四、小组任务：       （一）主管组3人：向被委托设计团队提出本次品牌包装设计要求，阐述品牌理念、产品特点、消费人群、地区，提出重新设计的理由（文字提供）。随队情报员要及时收集记录拍摄过程，并记载工作日记。       （二）总监组3人：接待客户，听取委托方设计要求，并制定设计任务书，与本组主管汇报情况，协同组织分配各成员工作任务，对设计方向负责，随队情报员及时收集记录拍摄过程，记工作日记。       （三）按任务书项目，由主管分配执行，总监对每位成员提出视觉方向性意见，每位同学都须参与每一环节的讨论、出稿，给客户提案。       （四） 每人出三个以上方案作为提案，一旦甲方确定某一方案。全组人员都以该方案为主进行分配设计，由总监和该方案设计人共同把握视觉原则。 </vt:lpstr>
      <vt:lpstr>课程实训流程示范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针对销售竞争的产品市场 品牌包装设计</dc:title>
  <cp:lastModifiedBy>1454282188@qq.com</cp:lastModifiedBy>
  <cp:revision>7</cp:revision>
  <dcterms:modified xsi:type="dcterms:W3CDTF">2023-08-29T13:28:46Z</dcterms:modified>
</cp:coreProperties>
</file>