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2E8"/>
          </a:solidFill>
        </a:fill>
      </a:tcStyle>
    </a:wholeTbl>
    <a:band2H>
      <a:tcTxStyle/>
      <a:tcStyle>
        <a:tcBdr/>
        <a:fill>
          <a:solidFill>
            <a:srgbClr val="E6EA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2E7CB"/>
          </a:solidFill>
        </a:fill>
      </a:tcStyle>
    </a:wholeTbl>
    <a:band2H>
      <a:tcTxStyle/>
      <a:tcStyle>
        <a:tcBdr/>
        <a:fill>
          <a:solidFill>
            <a:srgbClr val="F8F4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CDDE"/>
          </a:solidFill>
        </a:fill>
      </a:tcStyle>
    </a:wholeTbl>
    <a:band2H>
      <a:tcTxStyle/>
      <a:tcStyle>
        <a:tcBdr/>
        <a:fill>
          <a:solidFill>
            <a:srgbClr val="EBE8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85" d="100"/>
          <a:sy n="85" d="100"/>
        </p:scale>
        <p:origin x="1912" y="184"/>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标题文本</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Shape 93"/>
          <p:cNvSpPr>
            <a:spLocks noGrp="1"/>
          </p:cNvSpPr>
          <p:nvPr>
            <p:ph type="body" sz="quarter" idx="1"/>
          </p:nvPr>
        </p:nvSpPr>
        <p:spPr>
          <a:xfrm>
            <a:off x="1270000" y="6362700"/>
            <a:ext cx="10464800" cy="469900"/>
          </a:xfrm>
          <a:prstGeom prst="rect">
            <a:avLst/>
          </a:prstGeom>
        </p:spPr>
        <p:txBody>
          <a:bodyPr anchor="t"/>
          <a:lstStyle>
            <a:lvl1pPr marL="0" indent="0" algn="ctr">
              <a:spcBef>
                <a:spcPts val="0"/>
              </a:spcBef>
              <a:buSzTx/>
              <a:buNone/>
              <a:defRPr sz="2400">
                <a:latin typeface="+mn-lt"/>
                <a:ea typeface="+mn-ea"/>
                <a:cs typeface="+mn-cs"/>
                <a:sym typeface="Helvetica"/>
              </a:defRPr>
            </a:lvl1pPr>
            <a:lvl2pPr marL="740832" indent="-296332" algn="ctr">
              <a:spcBef>
                <a:spcPts val="0"/>
              </a:spcBef>
              <a:defRPr sz="2400">
                <a:latin typeface="+mn-lt"/>
                <a:ea typeface="+mn-ea"/>
                <a:cs typeface="+mn-cs"/>
                <a:sym typeface="Helvetica"/>
              </a:defRPr>
            </a:lvl2pPr>
            <a:lvl3pPr marL="1185332" indent="-296332" algn="ctr">
              <a:spcBef>
                <a:spcPts val="0"/>
              </a:spcBef>
              <a:defRPr sz="2400">
                <a:latin typeface="+mn-lt"/>
                <a:ea typeface="+mn-ea"/>
                <a:cs typeface="+mn-cs"/>
                <a:sym typeface="Helvetica"/>
              </a:defRPr>
            </a:lvl3pPr>
            <a:lvl4pPr marL="1629833" indent="-296332" algn="ctr">
              <a:spcBef>
                <a:spcPts val="0"/>
              </a:spcBef>
              <a:defRPr sz="2400">
                <a:latin typeface="+mn-lt"/>
                <a:ea typeface="+mn-ea"/>
                <a:cs typeface="+mn-cs"/>
                <a:sym typeface="Helvetica"/>
              </a:defRPr>
            </a:lvl4pPr>
            <a:lvl5pPr marL="2074333" indent="-296333" algn="ctr">
              <a:spcBef>
                <a:spcPts val="0"/>
              </a:spcBef>
              <a:defRPr sz="2400">
                <a:latin typeface="+mn-lt"/>
                <a:ea typeface="+mn-ea"/>
                <a:cs typeface="+mn-cs"/>
                <a:sym typeface="Helvetica"/>
              </a:defRPr>
            </a:lvl5pPr>
          </a:lstStyle>
          <a:p>
            <a:r>
              <a:t>正文级别 1</a:t>
            </a:r>
          </a:p>
          <a:p>
            <a:pPr lvl="1"/>
            <a:r>
              <a:t>正文级别 2</a:t>
            </a:r>
          </a:p>
          <a:p>
            <a:pPr lvl="2"/>
            <a:r>
              <a:t>正文级别 3</a:t>
            </a:r>
          </a:p>
          <a:p>
            <a:pPr lvl="3"/>
            <a:r>
              <a:t>正文级别 4</a:t>
            </a:r>
          </a:p>
          <a:p>
            <a:pPr lvl="4"/>
            <a:r>
              <a:t>正文级别 5</a:t>
            </a:r>
          </a:p>
        </p:txBody>
      </p:sp>
      <p:sp>
        <p:nvSpPr>
          <p:cNvPr id="94" name="Shape 94"/>
          <p:cNvSpPr>
            <a:spLocks noGrp="1"/>
          </p:cNvSpPr>
          <p:nvPr>
            <p:ph type="body" sz="quarter" idx="13"/>
          </p:nvPr>
        </p:nvSpPr>
        <p:spPr>
          <a:xfrm>
            <a:off x="1270000" y="4222748"/>
            <a:ext cx="10464800" cy="774706"/>
          </a:xfrm>
          <a:prstGeom prst="rect">
            <a:avLst/>
          </a:prstGeom>
        </p:spPr>
        <p:txBody>
          <a:bodyPr/>
          <a:lstStyle/>
          <a:p>
            <a:endParaRP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标题文本</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标题文本</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标题文本</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正文级别 1</a:t>
            </a:r>
          </a:p>
          <a:p>
            <a:pPr lvl="1"/>
            <a:r>
              <a:t>正文级别 2</a:t>
            </a:r>
          </a:p>
          <a:p>
            <a:pPr lvl="2"/>
            <a:r>
              <a:t>正文级别 3</a:t>
            </a:r>
          </a:p>
          <a:p>
            <a:pPr lvl="3"/>
            <a:r>
              <a:t>正文级别 4</a:t>
            </a:r>
          </a:p>
          <a:p>
            <a:pPr lvl="4"/>
            <a:r>
              <a:t>正文级别 5</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标题文本</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标题文本</a:t>
            </a:r>
          </a:p>
        </p:txBody>
      </p:sp>
      <p:sp>
        <p:nvSpPr>
          <p:cNvPr id="57" name="Shape 57"/>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标题文本</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正文级别 1</a:t>
            </a:r>
          </a:p>
          <a:p>
            <a:pPr lvl="1"/>
            <a:r>
              <a:t>正文级别 2</a:t>
            </a:r>
          </a:p>
          <a:p>
            <a:pPr lvl="2"/>
            <a:r>
              <a:t>正文级别 3</a:t>
            </a:r>
          </a:p>
          <a:p>
            <a:pPr lvl="3"/>
            <a:r>
              <a:t>正文级别 4</a:t>
            </a:r>
          </a:p>
          <a:p>
            <a:pPr lvl="4"/>
            <a:r>
              <a:t>正文级别 5</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5"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标题文本</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brand.rayli.com.cn/pehchaolin.html" TargetMode="External"/><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3511550" y="3581398"/>
            <a:ext cx="6210300" cy="15240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8000">
                <a:latin typeface="Songti SC Regular"/>
                <a:ea typeface="Songti SC Regular"/>
                <a:cs typeface="Songti SC Regular"/>
                <a:sym typeface="Songti SC Regular"/>
              </a:defRPr>
            </a:lvl1pPr>
          </a:lstStyle>
          <a:p>
            <a:r>
              <a:rPr dirty="0" err="1"/>
              <a:t>品牌包装策略</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p:nvPr/>
        </p:nvSpPr>
        <p:spPr>
          <a:xfrm>
            <a:off x="675068" y="716279"/>
            <a:ext cx="9055990" cy="127508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defTabSz="266700">
              <a:lnSpc>
                <a:spcPct val="120000"/>
              </a:lnSpc>
              <a:defRPr sz="3000">
                <a:uFill>
                  <a:solidFill>
                    <a:srgbClr val="000000"/>
                  </a:solidFill>
                </a:uFill>
                <a:latin typeface="Songti SC Bold"/>
                <a:ea typeface="Songti SC Bold"/>
                <a:cs typeface="Songti SC Bold"/>
                <a:sym typeface="Songti SC Bold"/>
              </a:defRPr>
            </a:pPr>
            <a:r>
              <a:t>时尚包装：</a:t>
            </a:r>
          </a:p>
          <a:p>
            <a:pPr algn="l" defTabSz="266700">
              <a:lnSpc>
                <a:spcPct val="120000"/>
              </a:lnSpc>
              <a:defRPr sz="3000">
                <a:solidFill>
                  <a:srgbClr val="404040"/>
                </a:solidFill>
                <a:uFill>
                  <a:solidFill>
                    <a:srgbClr val="404040"/>
                  </a:solidFill>
                </a:uFill>
                <a:latin typeface="Songti SC Regular"/>
                <a:ea typeface="Songti SC Regular"/>
                <a:cs typeface="Songti SC Regular"/>
                <a:sym typeface="Songti SC Regular"/>
              </a:defRPr>
            </a:pPr>
            <a:r>
              <a:t>（5）</a:t>
            </a:r>
            <a:r>
              <a:rPr>
                <a:solidFill>
                  <a:srgbClr val="000000"/>
                </a:solidFill>
                <a:uFill>
                  <a:solidFill>
                    <a:srgbClr val="000000"/>
                  </a:solidFill>
                </a:uFill>
              </a:rPr>
              <a:t>特定款：品牌为特定群体对象设计的个性包装。</a:t>
            </a:r>
          </a:p>
        </p:txBody>
      </p:sp>
      <p:pic>
        <p:nvPicPr>
          <p:cNvPr id="154" name="image8.jpeg"/>
          <p:cNvPicPr>
            <a:picLocks noChangeAspect="1"/>
          </p:cNvPicPr>
          <p:nvPr/>
        </p:nvPicPr>
        <p:blipFill>
          <a:blip r:embed="rId2"/>
          <a:stretch>
            <a:fillRect/>
          </a:stretch>
        </p:blipFill>
        <p:spPr>
          <a:xfrm>
            <a:off x="686079" y="2604192"/>
            <a:ext cx="5666848" cy="4067552"/>
          </a:xfrm>
          <a:prstGeom prst="rect">
            <a:avLst/>
          </a:prstGeom>
          <a:ln w="12700">
            <a:miter lim="400000"/>
          </a:ln>
        </p:spPr>
      </p:pic>
      <p:pic>
        <p:nvPicPr>
          <p:cNvPr id="155" name="image9.jpeg"/>
          <p:cNvPicPr>
            <a:picLocks noChangeAspect="1"/>
          </p:cNvPicPr>
          <p:nvPr/>
        </p:nvPicPr>
        <p:blipFill>
          <a:blip r:embed="rId3"/>
          <a:stretch>
            <a:fillRect/>
          </a:stretch>
        </p:blipFill>
        <p:spPr>
          <a:xfrm>
            <a:off x="6651873" y="2604192"/>
            <a:ext cx="5666848" cy="4067552"/>
          </a:xfrm>
          <a:prstGeom prst="rect">
            <a:avLst/>
          </a:prstGeom>
          <a:ln w="12700">
            <a:miter lim="400000"/>
          </a:ln>
        </p:spPr>
      </p:pic>
      <p:sp>
        <p:nvSpPr>
          <p:cNvPr id="156" name="Shape 156"/>
          <p:cNvSpPr/>
          <p:nvPr/>
        </p:nvSpPr>
        <p:spPr>
          <a:xfrm>
            <a:off x="578346" y="7104236"/>
            <a:ext cx="11848108" cy="2164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农夫山泉的植水玫瑰鲜花液是一款为城市白领女性打造的产品，瓶型根据女性最佳的握瓶方式设计，并根据不同的产品口味用颜色进行区分，以简约方式打造了高端的形象。</a:t>
            </a:r>
            <a:endParaRPr>
              <a:solidFill>
                <a:srgbClr val="191919"/>
              </a:solidFill>
              <a:uFill>
                <a:solidFill>
                  <a:srgbClr val="191919"/>
                </a:solidFill>
              </a:uFill>
            </a:endParaRPr>
          </a:p>
          <a:p>
            <a:pPr indent="252000" algn="l" defTabSz="266700">
              <a:lnSpc>
                <a:spcPct val="120000"/>
              </a:lnSpc>
              <a:defRPr sz="2000">
                <a:solidFill>
                  <a:srgbClr val="404040"/>
                </a:solidFill>
                <a:uFill>
                  <a:solidFill>
                    <a:srgbClr val="404040"/>
                  </a:solidFill>
                </a:uFill>
                <a:latin typeface="Songti SC Regular"/>
                <a:ea typeface="Songti SC Regular"/>
                <a:cs typeface="Songti SC Regular"/>
                <a:sym typeface="Songti SC Regular"/>
              </a:defRPr>
            </a:pPr>
            <a:r>
              <a:t>青岛黑狮白啤是一款为追求个性、喜欢尝鲜的</a:t>
            </a:r>
            <a:r>
              <a:rPr>
                <a:solidFill>
                  <a:srgbClr val="3B3B3B"/>
                </a:solidFill>
                <a:uFill>
                  <a:solidFill>
                    <a:srgbClr val="3B3B3B"/>
                  </a:solidFill>
                </a:uFill>
              </a:rPr>
              <a:t>白领</a:t>
            </a:r>
            <a:r>
              <a:t>男性量身定制的个性化啤酒，两只狮子的不同表情，传达出人们在饮酒前与饮酒后克制拘束与热情奔放的情绪表现，蓝白极简配色与复杂饱满纹理的插画使这款酒看起来更加精致，</a:t>
            </a:r>
            <a:r>
              <a:rPr>
                <a:solidFill>
                  <a:srgbClr val="000000"/>
                </a:solidFill>
                <a:uFill>
                  <a:solidFill>
                    <a:srgbClr val="000000"/>
                  </a:solidFill>
                </a:uFill>
              </a:rPr>
              <a:t>包装品味和风格与目标对象十分吻合。</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p:nvPr/>
        </p:nvSpPr>
        <p:spPr>
          <a:xfrm>
            <a:off x="615950" y="711198"/>
            <a:ext cx="2019300" cy="6350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defTabSz="266700">
              <a:lnSpc>
                <a:spcPct val="115000"/>
              </a:lnSpc>
              <a:defRPr sz="3000">
                <a:uFill>
                  <a:solidFill>
                    <a:srgbClr val="000000"/>
                  </a:solidFill>
                </a:uFill>
                <a:latin typeface="宋体"/>
                <a:ea typeface="宋体"/>
                <a:cs typeface="宋体"/>
                <a:sym typeface="宋体"/>
              </a:defRPr>
            </a:lvl1pPr>
          </a:lstStyle>
          <a:p>
            <a:r>
              <a:t>品质包装：</a:t>
            </a:r>
          </a:p>
        </p:txBody>
      </p:sp>
      <p:pic>
        <p:nvPicPr>
          <p:cNvPr id="159" name="image10.jpeg"/>
          <p:cNvPicPr>
            <a:picLocks noChangeAspect="1"/>
          </p:cNvPicPr>
          <p:nvPr/>
        </p:nvPicPr>
        <p:blipFill>
          <a:blip r:embed="rId2"/>
          <a:stretch>
            <a:fillRect/>
          </a:stretch>
        </p:blipFill>
        <p:spPr>
          <a:xfrm>
            <a:off x="2488775" y="1354608"/>
            <a:ext cx="7615847" cy="5465775"/>
          </a:xfrm>
          <a:prstGeom prst="rect">
            <a:avLst/>
          </a:prstGeom>
          <a:ln w="12700">
            <a:miter lim="400000"/>
          </a:ln>
        </p:spPr>
      </p:pic>
      <p:sp>
        <p:nvSpPr>
          <p:cNvPr id="160" name="Shape 160"/>
          <p:cNvSpPr/>
          <p:nvPr/>
        </p:nvSpPr>
        <p:spPr>
          <a:xfrm>
            <a:off x="590598" y="7940039"/>
            <a:ext cx="11823604" cy="88392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2000" algn="l" defTabSz="266700">
              <a:lnSpc>
                <a:spcPct val="120000"/>
              </a:lnSpc>
              <a:defRPr sz="2000">
                <a:uFill>
                  <a:solidFill>
                    <a:srgbClr val="000000"/>
                  </a:solidFill>
                </a:uFill>
                <a:latin typeface="Songti SC Regular"/>
                <a:ea typeface="Songti SC Regular"/>
                <a:cs typeface="Songti SC Regular"/>
                <a:sym typeface="Songti SC Regular"/>
              </a:defRPr>
            </a:lvl1pPr>
          </a:lstStyle>
          <a:p>
            <a:r>
              <a:t>“纯甄”是针对中产阶层的高端产品，包装首先对利乐纸盒进行改造设计，瓶型也赋予艺术化，使其保持一定的品味。</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 name="image11.jpeg"/>
          <p:cNvPicPr>
            <a:picLocks noChangeAspect="1"/>
          </p:cNvPicPr>
          <p:nvPr/>
        </p:nvPicPr>
        <p:blipFill>
          <a:blip r:embed="rId2"/>
          <a:stretch>
            <a:fillRect/>
          </a:stretch>
        </p:blipFill>
        <p:spPr>
          <a:xfrm>
            <a:off x="2339295" y="1521479"/>
            <a:ext cx="8148412" cy="5848766"/>
          </a:xfrm>
          <a:prstGeom prst="rect">
            <a:avLst/>
          </a:prstGeom>
          <a:ln w="12700">
            <a:miter lim="400000"/>
          </a:ln>
        </p:spPr>
      </p:pic>
      <p:sp>
        <p:nvSpPr>
          <p:cNvPr id="163" name="Shape 163"/>
          <p:cNvSpPr/>
          <p:nvPr/>
        </p:nvSpPr>
        <p:spPr>
          <a:xfrm>
            <a:off x="600985" y="7803332"/>
            <a:ext cx="11802830" cy="173736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266700">
              <a:lnSpc>
                <a:spcPct val="120000"/>
              </a:lnSpc>
              <a:defRPr sz="2000">
                <a:solidFill>
                  <a:srgbClr val="404040"/>
                </a:solidFill>
                <a:uFill>
                  <a:solidFill>
                    <a:srgbClr val="404040"/>
                  </a:solidFill>
                </a:uFill>
                <a:latin typeface="DengXian"/>
                <a:ea typeface="DengXian"/>
                <a:cs typeface="DengXian"/>
                <a:sym typeface="DengXian"/>
              </a:defRPr>
            </a:pPr>
            <a:r>
              <a:t>“嗨Milk羽泉组合”则是针对年青白领阶层</a:t>
            </a:r>
            <a:r>
              <a:rPr>
                <a:solidFill>
                  <a:srgbClr val="000000"/>
                </a:solidFill>
                <a:uFill>
                  <a:solidFill>
                    <a:srgbClr val="000000"/>
                  </a:solidFill>
                </a:uFill>
                <a:latin typeface="Songti SC Regular"/>
                <a:ea typeface="Songti SC Regular"/>
                <a:cs typeface="Songti SC Regular"/>
                <a:sym typeface="Songti SC Regular"/>
              </a:rPr>
              <a:t>的高端产品，这个包装的两侧提手，形象化为牛的耳朵，黑白色块塑造出奶牛形象，</a:t>
            </a:r>
            <a:r>
              <a:rPr spc="70">
                <a:solidFill>
                  <a:srgbClr val="333333"/>
                </a:solidFill>
                <a:uFill>
                  <a:solidFill>
                    <a:srgbClr val="333333"/>
                  </a:solidFill>
                </a:uFill>
                <a:latin typeface="Songti SC Regular"/>
                <a:ea typeface="Songti SC Regular"/>
                <a:cs typeface="Songti SC Regular"/>
                <a:sym typeface="Songti SC Regular"/>
              </a:rPr>
              <a:t>同时运用金属包材光泽凸显牛毛质感，牛斑音符的设计也与羽泉的音乐元素进行了巧妙的融合，</a:t>
            </a:r>
            <a:r>
              <a:rPr>
                <a:solidFill>
                  <a:srgbClr val="000000"/>
                </a:solidFill>
                <a:uFill>
                  <a:solidFill>
                    <a:srgbClr val="000000"/>
                  </a:solidFill>
                </a:uFill>
                <a:latin typeface="Songti SC Regular"/>
                <a:ea typeface="Songti SC Regular"/>
                <a:cs typeface="Songti SC Regular"/>
                <a:sym typeface="Songti SC Regular"/>
              </a:rPr>
              <a:t>体现一种诙谐的后现代主义风格，</a:t>
            </a:r>
            <a:r>
              <a:rPr spc="70">
                <a:solidFill>
                  <a:srgbClr val="333333"/>
                </a:solidFill>
                <a:uFill>
                  <a:solidFill>
                    <a:srgbClr val="333333"/>
                  </a:solidFill>
                </a:uFill>
                <a:latin typeface="Songti SC Regular"/>
                <a:ea typeface="Songti SC Regular"/>
                <a:cs typeface="Songti SC Regular"/>
                <a:sym typeface="Songti SC Regular"/>
              </a:rPr>
              <a:t>展示蒙牛在中国乳品高端市场的审美品味和创新能力</a:t>
            </a:r>
            <a:r>
              <a:rPr>
                <a:solidFill>
                  <a:srgbClr val="000000"/>
                </a:solidFill>
                <a:uFill>
                  <a:solidFill>
                    <a:srgbClr val="000000"/>
                  </a:solidFill>
                </a:uFill>
                <a:latin typeface="Songti SC Regular"/>
                <a:ea typeface="Songti SC Regular"/>
                <a:cs typeface="Songti SC Regular"/>
                <a:sym typeface="Songti SC Regular"/>
              </a:rPr>
              <a:t>。</a:t>
            </a:r>
          </a:p>
        </p:txBody>
      </p:sp>
      <p:sp>
        <p:nvSpPr>
          <p:cNvPr id="164" name="Shape 164"/>
          <p:cNvSpPr/>
          <p:nvPr/>
        </p:nvSpPr>
        <p:spPr>
          <a:xfrm>
            <a:off x="615950" y="711200"/>
            <a:ext cx="2019300" cy="6350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defTabSz="266700">
              <a:lnSpc>
                <a:spcPct val="115000"/>
              </a:lnSpc>
              <a:defRPr sz="3000">
                <a:uFill>
                  <a:solidFill>
                    <a:srgbClr val="000000"/>
                  </a:solidFill>
                </a:uFill>
                <a:latin typeface="宋体"/>
                <a:ea typeface="宋体"/>
                <a:cs typeface="宋体"/>
                <a:sym typeface="宋体"/>
              </a:defRPr>
            </a:lvl1pPr>
          </a:lstStyle>
          <a:p>
            <a:r>
              <a:t>品质包装：</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504825" y="698500"/>
            <a:ext cx="3947923" cy="6350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defTabSz="266700">
              <a:lnSpc>
                <a:spcPct val="115000"/>
              </a:lnSpc>
              <a:defRPr sz="3000">
                <a:uFill>
                  <a:solidFill>
                    <a:srgbClr val="000000"/>
                  </a:solidFill>
                </a:uFill>
                <a:latin typeface="宋体"/>
                <a:ea typeface="宋体"/>
                <a:cs typeface="宋体"/>
                <a:sym typeface="宋体"/>
              </a:defRPr>
            </a:pPr>
            <a:r>
              <a:t> 分众包装：</a:t>
            </a:r>
            <a:r>
              <a:rPr>
                <a:latin typeface="Songti SC Bold"/>
                <a:ea typeface="Songti SC Bold"/>
                <a:cs typeface="Songti SC Bold"/>
                <a:sym typeface="Songti SC Bold"/>
              </a:rPr>
              <a:t>“六个核桃”</a:t>
            </a:r>
          </a:p>
        </p:txBody>
      </p:sp>
      <p:pic>
        <p:nvPicPr>
          <p:cNvPr id="167" name="image12.jpeg"/>
          <p:cNvPicPr>
            <a:picLocks noChangeAspect="1"/>
          </p:cNvPicPr>
          <p:nvPr/>
        </p:nvPicPr>
        <p:blipFill>
          <a:blip r:embed="rId2"/>
          <a:stretch>
            <a:fillRect/>
          </a:stretch>
        </p:blipFill>
        <p:spPr>
          <a:xfrm>
            <a:off x="741481" y="2346081"/>
            <a:ext cx="5655044" cy="4058021"/>
          </a:xfrm>
          <a:prstGeom prst="rect">
            <a:avLst/>
          </a:prstGeom>
          <a:ln w="12700">
            <a:miter lim="400000"/>
          </a:ln>
        </p:spPr>
      </p:pic>
      <p:pic>
        <p:nvPicPr>
          <p:cNvPr id="168" name="image13.jpeg"/>
          <p:cNvPicPr>
            <a:picLocks noChangeAspect="1"/>
          </p:cNvPicPr>
          <p:nvPr/>
        </p:nvPicPr>
        <p:blipFill>
          <a:blip r:embed="rId3"/>
          <a:stretch>
            <a:fillRect/>
          </a:stretch>
        </p:blipFill>
        <p:spPr>
          <a:xfrm>
            <a:off x="6608350" y="2344715"/>
            <a:ext cx="5654970" cy="4060751"/>
          </a:xfrm>
          <a:prstGeom prst="rect">
            <a:avLst/>
          </a:prstGeom>
          <a:ln w="12700">
            <a:miter lim="400000"/>
          </a:ln>
        </p:spPr>
      </p:pic>
      <p:sp>
        <p:nvSpPr>
          <p:cNvPr id="169" name="Shape 169"/>
          <p:cNvSpPr/>
          <p:nvPr/>
        </p:nvSpPr>
        <p:spPr>
          <a:xfrm>
            <a:off x="343864" y="7081518"/>
            <a:ext cx="12317071"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4000" algn="l" defTabSz="266700">
              <a:lnSpc>
                <a:spcPct val="120000"/>
              </a:lnSpc>
              <a:defRPr sz="2000">
                <a:uFill>
                  <a:solidFill>
                    <a:srgbClr val="000000"/>
                  </a:solidFill>
                </a:uFill>
                <a:latin typeface="Songti SC Regular"/>
                <a:ea typeface="Songti SC Regular"/>
                <a:cs typeface="Songti SC Regular"/>
                <a:sym typeface="Songti SC Regular"/>
              </a:defRPr>
            </a:lvl1pPr>
          </a:lstStyle>
          <a:p>
            <a:r>
              <a:t>“六个核桃”是国内大众保健饮料市场著名品牌，为进一步深化市场，在原有市场中细分出儿童消费板块，通过一家三口周日旅游带来的愉快经历，激发小朋友消费兴趣。它的大众款将瓶盖造型创意为六个核桃的品牌符号，放大像戴了个“6”的帽子，并用符号化极强的表情包图形，建立起和消费者沟通的桥梁，产生消费共鸣感，给包装注入社交属性。通过二个市场不同的包装设计稳固和扩大了品牌覆盖面。</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504985" y="7735554"/>
            <a:ext cx="11994830" cy="8661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defTabSz="266700">
              <a:lnSpc>
                <a:spcPct val="115000"/>
              </a:lnSpc>
              <a:defRPr sz="2000">
                <a:uFill>
                  <a:solidFill>
                    <a:srgbClr val="000000"/>
                  </a:solidFill>
                </a:uFill>
                <a:latin typeface="Songti SC Regular"/>
                <a:ea typeface="Songti SC Regular"/>
                <a:cs typeface="Songti SC Regular"/>
                <a:sym typeface="Songti SC Regular"/>
              </a:defRPr>
            </a:pPr>
            <a:r>
              <a:t>“蒙牛”品牌通过分众产品包装策略覆盖全国市场，在儿童市场推出充满童趣包装的营养系列产品“未来星”。</a:t>
            </a:r>
          </a:p>
          <a:p>
            <a:pPr algn="l" defTabSz="266700">
              <a:lnSpc>
                <a:spcPct val="115000"/>
              </a:lnSpc>
              <a:defRPr sz="2000">
                <a:uFill>
                  <a:solidFill>
                    <a:srgbClr val="000000"/>
                  </a:solidFill>
                </a:uFill>
                <a:latin typeface="Songti SC Regular"/>
                <a:ea typeface="Songti SC Regular"/>
                <a:cs typeface="Songti SC Regular"/>
                <a:sym typeface="Songti SC Regular"/>
              </a:defRPr>
            </a:pPr>
            <a:r>
              <a:t>在保健市场，推出外表时尚具有健身美体功能的纤维奶昔牛奶产品“慢燃”</a:t>
            </a:r>
          </a:p>
        </p:txBody>
      </p:sp>
      <p:sp>
        <p:nvSpPr>
          <p:cNvPr id="172" name="Shape 172"/>
          <p:cNvSpPr/>
          <p:nvPr/>
        </p:nvSpPr>
        <p:spPr>
          <a:xfrm>
            <a:off x="504825" y="698498"/>
            <a:ext cx="3947923" cy="6350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defTabSz="266700">
              <a:lnSpc>
                <a:spcPct val="115000"/>
              </a:lnSpc>
              <a:defRPr sz="3000">
                <a:uFill>
                  <a:solidFill>
                    <a:srgbClr val="000000"/>
                  </a:solidFill>
                </a:uFill>
                <a:latin typeface="宋体"/>
                <a:ea typeface="宋体"/>
                <a:cs typeface="宋体"/>
                <a:sym typeface="宋体"/>
              </a:defRPr>
            </a:pPr>
            <a:r>
              <a:t> 分众包装：</a:t>
            </a:r>
            <a:r>
              <a:rPr>
                <a:latin typeface="Songti SC Bold"/>
                <a:ea typeface="Songti SC Bold"/>
                <a:cs typeface="Songti SC Bold"/>
                <a:sym typeface="Songti SC Bold"/>
              </a:rPr>
              <a:t>“蒙牛”牛奶</a:t>
            </a:r>
          </a:p>
        </p:txBody>
      </p:sp>
      <p:pic>
        <p:nvPicPr>
          <p:cNvPr id="173" name="image14.jpeg"/>
          <p:cNvPicPr>
            <a:picLocks noChangeAspect="1"/>
          </p:cNvPicPr>
          <p:nvPr/>
        </p:nvPicPr>
        <p:blipFill>
          <a:blip r:embed="rId2"/>
          <a:stretch>
            <a:fillRect/>
          </a:stretch>
        </p:blipFill>
        <p:spPr>
          <a:xfrm>
            <a:off x="6494014" y="2137698"/>
            <a:ext cx="6140142" cy="4406980"/>
          </a:xfrm>
          <a:prstGeom prst="rect">
            <a:avLst/>
          </a:prstGeom>
          <a:ln w="12700">
            <a:miter lim="400000"/>
          </a:ln>
        </p:spPr>
      </p:pic>
      <p:pic>
        <p:nvPicPr>
          <p:cNvPr id="174" name="image15.jpeg"/>
          <p:cNvPicPr>
            <a:picLocks noChangeAspect="1"/>
          </p:cNvPicPr>
          <p:nvPr/>
        </p:nvPicPr>
        <p:blipFill>
          <a:blip r:embed="rId3"/>
          <a:stretch>
            <a:fillRect/>
          </a:stretch>
        </p:blipFill>
        <p:spPr>
          <a:xfrm>
            <a:off x="823709" y="2498974"/>
            <a:ext cx="5674377" cy="4071106"/>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728374" y="7653018"/>
            <a:ext cx="11860690"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266700">
              <a:lnSpc>
                <a:spcPct val="120000"/>
              </a:lnSpc>
              <a:defRPr sz="2000">
                <a:uFill>
                  <a:solidFill>
                    <a:srgbClr val="000000"/>
                  </a:solidFill>
                </a:uFill>
                <a:latin typeface="Songti SC Regular"/>
                <a:ea typeface="Songti SC Regular"/>
                <a:cs typeface="Songti SC Regular"/>
                <a:sym typeface="Songti SC Regular"/>
              </a:defRPr>
            </a:pPr>
            <a:r>
              <a:t>在成人市场，推出简洁大方、卫生安全、品质高雅的“特仑苏”。</a:t>
            </a:r>
          </a:p>
          <a:p>
            <a:pPr indent="252000" algn="l" defTabSz="266700">
              <a:lnSpc>
                <a:spcPct val="120000"/>
              </a:lnSpc>
              <a:defRPr sz="2000">
                <a:uFill>
                  <a:solidFill>
                    <a:srgbClr val="000000"/>
                  </a:solidFill>
                </a:uFill>
                <a:latin typeface="Songti SC Regular"/>
                <a:ea typeface="Songti SC Regular"/>
                <a:cs typeface="Songti SC Regular"/>
                <a:sym typeface="Songti SC Regular"/>
              </a:defRPr>
            </a:pPr>
            <a:r>
              <a:t>在大学生市场，则推出零乳糖“这只牛来”产品，倡导“大口喝奶，每天都牛！”的青春态度。</a:t>
            </a:r>
          </a:p>
          <a:p>
            <a:pPr indent="252000" algn="l" defTabSz="266700">
              <a:lnSpc>
                <a:spcPct val="120000"/>
              </a:lnSpc>
              <a:defRPr sz="2000">
                <a:uFill>
                  <a:solidFill>
                    <a:srgbClr val="000000"/>
                  </a:solidFill>
                </a:uFill>
                <a:latin typeface="Songti SC Regular"/>
                <a:ea typeface="Songti SC Regular"/>
                <a:cs typeface="Songti SC Regular"/>
                <a:sym typeface="Songti SC Regular"/>
              </a:defRPr>
            </a:pPr>
            <a:r>
              <a:t>蒙牛，几乎在所有市场领域都能感受到它的存在，它以一种活力新潮、时尚先锋，社会瞩目，品质精良的品牌形象强势来到你生活中间，使你不暇思索地选择它的产品进行消费。</a:t>
            </a:r>
          </a:p>
        </p:txBody>
      </p:sp>
      <p:pic>
        <p:nvPicPr>
          <p:cNvPr id="177" name="image16.jpeg"/>
          <p:cNvPicPr>
            <a:picLocks noChangeAspect="1"/>
          </p:cNvPicPr>
          <p:nvPr/>
        </p:nvPicPr>
        <p:blipFill>
          <a:blip r:embed="rId2"/>
          <a:stretch>
            <a:fillRect/>
          </a:stretch>
        </p:blipFill>
        <p:spPr>
          <a:xfrm>
            <a:off x="6608318" y="2339700"/>
            <a:ext cx="5840711" cy="4192345"/>
          </a:xfrm>
          <a:prstGeom prst="rect">
            <a:avLst/>
          </a:prstGeom>
          <a:ln w="12700">
            <a:miter lim="400000"/>
          </a:ln>
        </p:spPr>
      </p:pic>
      <p:pic>
        <p:nvPicPr>
          <p:cNvPr id="178" name="image17.jpeg"/>
          <p:cNvPicPr>
            <a:picLocks noChangeAspect="1"/>
          </p:cNvPicPr>
          <p:nvPr/>
        </p:nvPicPr>
        <p:blipFill>
          <a:blip r:embed="rId3"/>
          <a:stretch>
            <a:fillRect/>
          </a:stretch>
        </p:blipFill>
        <p:spPr>
          <a:xfrm>
            <a:off x="555774" y="2339760"/>
            <a:ext cx="5840718" cy="4192226"/>
          </a:xfrm>
          <a:prstGeom prst="rect">
            <a:avLst/>
          </a:prstGeom>
          <a:ln w="12700">
            <a:miter lim="400000"/>
          </a:ln>
        </p:spPr>
      </p:pic>
      <p:sp>
        <p:nvSpPr>
          <p:cNvPr id="179" name="Shape 179"/>
          <p:cNvSpPr/>
          <p:nvPr/>
        </p:nvSpPr>
        <p:spPr>
          <a:xfrm>
            <a:off x="504825" y="698500"/>
            <a:ext cx="3947923" cy="6350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defTabSz="266700">
              <a:lnSpc>
                <a:spcPct val="115000"/>
              </a:lnSpc>
              <a:defRPr sz="3000">
                <a:uFill>
                  <a:solidFill>
                    <a:srgbClr val="000000"/>
                  </a:solidFill>
                </a:uFill>
                <a:latin typeface="宋体"/>
                <a:ea typeface="宋体"/>
                <a:cs typeface="宋体"/>
                <a:sym typeface="宋体"/>
              </a:defRPr>
            </a:pPr>
            <a:r>
              <a:t> 分众包装：</a:t>
            </a:r>
            <a:r>
              <a:rPr>
                <a:latin typeface="Songti SC Bold"/>
                <a:ea typeface="Songti SC Bold"/>
                <a:cs typeface="Songti SC Bold"/>
                <a:sym typeface="Songti SC Bold"/>
              </a:rPr>
              <a:t>“蒙牛”牛奶</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p:nvPr/>
        </p:nvSpPr>
        <p:spPr>
          <a:xfrm>
            <a:off x="1020734" y="7833359"/>
            <a:ext cx="10963331" cy="1275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4000" algn="l" defTabSz="266700">
              <a:lnSpc>
                <a:spcPct val="115000"/>
              </a:lnSpc>
              <a:defRPr sz="2000">
                <a:uFill>
                  <a:solidFill>
                    <a:srgbClr val="000000"/>
                  </a:solidFill>
                </a:uFill>
                <a:latin typeface="宋体"/>
                <a:ea typeface="宋体"/>
                <a:cs typeface="宋体"/>
                <a:sym typeface="宋体"/>
              </a:defRPr>
            </a:lvl1pPr>
          </a:lstStyle>
          <a:p>
            <a:r>
              <a:t>在大学生市场，则推出零乳糖牛奶“这只牛来”,产品倡导“大口喝奶，每天都牛！”的青春态度。蒙牛，几乎在所有市场领域都能感受到它的存在，它以一种活力新潮、时尚先锋，社会瞩目，品质精良的品牌形象强势来到你生活中间，使你不暇思索地选择它的产品进行消费。</a:t>
            </a:r>
          </a:p>
        </p:txBody>
      </p:sp>
      <p:pic>
        <p:nvPicPr>
          <p:cNvPr id="182" name="image4.png" descr="大学生.png"/>
          <p:cNvPicPr>
            <a:picLocks noChangeAspect="1"/>
          </p:cNvPicPr>
          <p:nvPr/>
        </p:nvPicPr>
        <p:blipFill>
          <a:blip r:embed="rId2"/>
          <a:stretch>
            <a:fillRect/>
          </a:stretch>
        </p:blipFill>
        <p:spPr>
          <a:xfrm>
            <a:off x="-499690" y="-106359"/>
            <a:ext cx="14004180" cy="9102719"/>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p:nvPr/>
        </p:nvSpPr>
        <p:spPr>
          <a:xfrm>
            <a:off x="1270000" y="2844800"/>
            <a:ext cx="10464800" cy="22352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algn="l">
              <a:defRPr sz="4000">
                <a:latin typeface="Songti SC Regular"/>
                <a:ea typeface="Songti SC Regular"/>
                <a:cs typeface="Songti SC Regular"/>
                <a:sym typeface="Songti SC Regular"/>
              </a:defRPr>
            </a:pPr>
            <a:r>
              <a:t>品牌策略（二）</a:t>
            </a:r>
          </a:p>
          <a:p>
            <a:pPr algn="l" defTabSz="266700">
              <a:lnSpc>
                <a:spcPct val="115000"/>
              </a:lnSpc>
              <a:defRPr sz="8000">
                <a:uFill>
                  <a:solidFill>
                    <a:srgbClr val="000000"/>
                  </a:solidFill>
                </a:uFill>
                <a:latin typeface="宋体"/>
                <a:ea typeface="宋体"/>
                <a:cs typeface="宋体"/>
                <a:sym typeface="宋体"/>
              </a:defRPr>
            </a:pPr>
            <a:r>
              <a:t>低成本竞争之器</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p:nvPr/>
        </p:nvSpPr>
        <p:spPr>
          <a:xfrm>
            <a:off x="760164" y="3330669"/>
            <a:ext cx="11763872" cy="309225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just" defTabSz="266700">
              <a:lnSpc>
                <a:spcPct val="150000"/>
              </a:lnSpc>
              <a:defRPr sz="2200">
                <a:uFill>
                  <a:solidFill>
                    <a:srgbClr val="000000"/>
                  </a:solidFill>
                </a:uFill>
                <a:latin typeface="宋体"/>
                <a:ea typeface="宋体"/>
                <a:cs typeface="宋体"/>
                <a:sym typeface="宋体"/>
              </a:defRPr>
            </a:pPr>
            <a:r>
              <a:rPr lang="zh-CN" altLang="en-US" dirty="0"/>
              <a:t>    </a:t>
            </a:r>
            <a:r>
              <a:rPr dirty="0"/>
              <a:t>与行业品牌大佬不同的生存方式是市场众多地区性品牌，由于实力不济，调动市场资源有限，不可能花巨资投入广告而推高品牌运作成本，使自己处在高风险境地。于是包装自然地成为品牌在前沿阵地作战的战士，冲锋陷阵为夺取阵地前赴后继不惜牺牲，这种市场零投入的策略成功全系于包装设计。包装定位正确，设计执行到位，产品销售就好，一旦包装失手，品牌也完全可以承担的起损失。</a:t>
            </a:r>
            <a:endParaRPr dirty="0">
              <a:latin typeface="DengXian"/>
              <a:ea typeface="DengXian"/>
              <a:cs typeface="DengXian"/>
              <a:sym typeface="DengXian"/>
            </a:endParaRPr>
          </a:p>
          <a:p>
            <a:pPr algn="l" defTabSz="266700">
              <a:lnSpc>
                <a:spcPct val="150000"/>
              </a:lnSpc>
              <a:defRPr sz="2200">
                <a:uFill>
                  <a:solidFill>
                    <a:srgbClr val="000000"/>
                  </a:solidFill>
                </a:uFill>
                <a:latin typeface="DengXian"/>
                <a:ea typeface="DengXian"/>
                <a:cs typeface="DengXian"/>
                <a:sym typeface="DengXian"/>
              </a:defRPr>
            </a:pPr>
            <a:r>
              <a:rPr dirty="0"/>
              <a:t>   </a:t>
            </a:r>
            <a:r>
              <a:rPr lang="zh-CN" altLang="en-US" dirty="0"/>
              <a:t>    </a:t>
            </a:r>
            <a:endParaRPr dirty="0">
              <a:latin typeface="宋体"/>
              <a:ea typeface="宋体"/>
              <a:cs typeface="宋体"/>
              <a:sym typeface="宋体"/>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p:nvPr/>
        </p:nvSpPr>
        <p:spPr>
          <a:xfrm>
            <a:off x="842838" y="2047395"/>
            <a:ext cx="11319124" cy="367761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4000" algn="just" defTabSz="266700">
              <a:lnSpc>
                <a:spcPct val="150000"/>
              </a:lnSpc>
              <a:defRPr sz="3000">
                <a:uFill>
                  <a:solidFill>
                    <a:srgbClr val="000000"/>
                  </a:solidFill>
                </a:uFill>
                <a:latin typeface="宋体"/>
                <a:ea typeface="宋体"/>
                <a:cs typeface="宋体"/>
                <a:sym typeface="宋体"/>
              </a:defRPr>
            </a:pPr>
            <a:r>
              <a:rPr lang="zh-CN" altLang="en-US" sz="2800" dirty="0">
                <a:latin typeface="宋体"/>
                <a:ea typeface="宋体"/>
                <a:cs typeface="宋体"/>
                <a:sym typeface="宋体"/>
              </a:rPr>
              <a:t>包装作为企业品牌低成本竞争的工具，通常采用如下设计策略：</a:t>
            </a:r>
            <a:endParaRPr lang="en-US" altLang="zh-CN" sz="2800" dirty="0">
              <a:latin typeface="宋体"/>
              <a:ea typeface="宋体"/>
              <a:cs typeface="宋体"/>
              <a:sym typeface="宋体"/>
            </a:endParaRPr>
          </a:p>
          <a:p>
            <a:pPr indent="254000" algn="just" defTabSz="266700">
              <a:lnSpc>
                <a:spcPct val="150000"/>
              </a:lnSpc>
              <a:defRPr sz="3000">
                <a:uFill>
                  <a:solidFill>
                    <a:srgbClr val="000000"/>
                  </a:solidFill>
                </a:uFill>
                <a:latin typeface="宋体"/>
                <a:ea typeface="宋体"/>
                <a:cs typeface="宋体"/>
                <a:sym typeface="宋体"/>
              </a:defRPr>
            </a:pPr>
            <a:endParaRPr lang="en-US" altLang="zh-CN" sz="2000" dirty="0">
              <a:latin typeface="宋体"/>
              <a:ea typeface="宋体"/>
              <a:cs typeface="宋体"/>
              <a:sym typeface="宋体"/>
            </a:endParaRPr>
          </a:p>
          <a:p>
            <a:pPr indent="254000" algn="just" defTabSz="266700">
              <a:lnSpc>
                <a:spcPct val="150000"/>
              </a:lnSpc>
              <a:defRPr sz="3000">
                <a:uFill>
                  <a:solidFill>
                    <a:srgbClr val="000000"/>
                  </a:solidFill>
                </a:uFill>
                <a:latin typeface="宋体"/>
                <a:ea typeface="宋体"/>
                <a:cs typeface="宋体"/>
                <a:sym typeface="宋体"/>
              </a:defRPr>
            </a:pPr>
            <a:r>
              <a:rPr lang="zh-CN" altLang="en-US" sz="2000" dirty="0">
                <a:latin typeface="宋体"/>
                <a:ea typeface="宋体"/>
                <a:cs typeface="宋体"/>
                <a:sym typeface="宋体"/>
              </a:rPr>
              <a:t> </a:t>
            </a:r>
            <a:r>
              <a:rPr dirty="0"/>
              <a:t>1. </a:t>
            </a:r>
            <a:r>
              <a:rPr dirty="0" err="1"/>
              <a:t>品质提升策略</a:t>
            </a:r>
            <a:r>
              <a:rPr dirty="0"/>
              <a:t>：</a:t>
            </a:r>
          </a:p>
          <a:p>
            <a:pPr indent="254000" algn="just" defTabSz="266700">
              <a:lnSpc>
                <a:spcPct val="150000"/>
              </a:lnSpc>
              <a:defRPr sz="2000">
                <a:uFill>
                  <a:solidFill>
                    <a:srgbClr val="000000"/>
                  </a:solidFill>
                </a:uFill>
                <a:latin typeface="宋体"/>
                <a:ea typeface="宋体"/>
                <a:cs typeface="宋体"/>
                <a:sym typeface="宋体"/>
              </a:defRPr>
            </a:pPr>
            <a:r>
              <a:rPr dirty="0"/>
              <a:t>产品处在品牌价格导向之下，往往会导致竞争对象引起价格战，这种于人于己都无益处的伤害，这对于品牌来说是不愿看到的结果。处在这种环境之下的产品包装，不仅仅是解决一般的美观和信息传递，而是要在包装设计制作、材料选择、印刷工艺等方面以非常专业的态度去完成符合优秀品牌所达到的质量标准，外观美观、制作精细、成盒挺括、印刷饱满、工艺先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p:cNvSpPr>
          <p:nvPr>
            <p:ph type="ctrTitle"/>
          </p:nvPr>
        </p:nvSpPr>
        <p:spPr>
          <a:xfrm>
            <a:off x="1270000" y="2844800"/>
            <a:ext cx="10464800" cy="3302000"/>
          </a:xfrm>
          <a:prstGeom prst="rect">
            <a:avLst/>
          </a:prstGeom>
        </p:spPr>
        <p:txBody>
          <a:bodyPr anchor="t"/>
          <a:lstStyle/>
          <a:p>
            <a:pPr algn="l">
              <a:defRPr sz="4000">
                <a:latin typeface="Songti SC Regular"/>
                <a:ea typeface="Songti SC Regular"/>
                <a:cs typeface="Songti SC Regular"/>
                <a:sym typeface="Songti SC Regular"/>
              </a:defRPr>
            </a:pPr>
            <a:r>
              <a:t>品牌策略（一）</a:t>
            </a:r>
          </a:p>
          <a:p>
            <a:pPr algn="l" defTabSz="266700">
              <a:lnSpc>
                <a:spcPct val="115000"/>
              </a:lnSpc>
              <a:defRPr>
                <a:uFill>
                  <a:solidFill>
                    <a:srgbClr val="000000"/>
                  </a:solidFill>
                </a:uFill>
                <a:latin typeface="宋体"/>
                <a:ea typeface="宋体"/>
                <a:cs typeface="宋体"/>
                <a:sym typeface="宋体"/>
              </a:defRPr>
            </a:pPr>
            <a:r>
              <a:t>高举高打的竞争策略</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 name="image18.jpeg"/>
          <p:cNvPicPr>
            <a:picLocks noChangeAspect="1"/>
          </p:cNvPicPr>
          <p:nvPr/>
        </p:nvPicPr>
        <p:blipFill>
          <a:blip r:embed="rId2"/>
          <a:stretch>
            <a:fillRect/>
          </a:stretch>
        </p:blipFill>
        <p:spPr>
          <a:xfrm>
            <a:off x="861338" y="1924336"/>
            <a:ext cx="5499888" cy="3946901"/>
          </a:xfrm>
          <a:prstGeom prst="rect">
            <a:avLst/>
          </a:prstGeom>
          <a:ln w="12700">
            <a:miter lim="400000"/>
          </a:ln>
        </p:spPr>
      </p:pic>
      <p:pic>
        <p:nvPicPr>
          <p:cNvPr id="191" name="image19.jpeg"/>
          <p:cNvPicPr>
            <a:picLocks noChangeAspect="1"/>
          </p:cNvPicPr>
          <p:nvPr/>
        </p:nvPicPr>
        <p:blipFill>
          <a:blip r:embed="rId3"/>
          <a:stretch>
            <a:fillRect/>
          </a:stretch>
        </p:blipFill>
        <p:spPr>
          <a:xfrm>
            <a:off x="6643575" y="1923929"/>
            <a:ext cx="5499897" cy="3947715"/>
          </a:xfrm>
          <a:prstGeom prst="rect">
            <a:avLst/>
          </a:prstGeom>
          <a:ln w="12700">
            <a:miter lim="400000"/>
          </a:ln>
        </p:spPr>
      </p:pic>
      <p:sp>
        <p:nvSpPr>
          <p:cNvPr id="192" name="Shape 192"/>
          <p:cNvSpPr/>
          <p:nvPr/>
        </p:nvSpPr>
        <p:spPr>
          <a:xfrm>
            <a:off x="475382" y="6045198"/>
            <a:ext cx="11542301" cy="457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2000" algn="l" defTabSz="266700">
              <a:lnSpc>
                <a:spcPct val="120000"/>
              </a:lnSpc>
              <a:defRPr sz="2000">
                <a:solidFill>
                  <a:srgbClr val="191919"/>
                </a:solidFill>
                <a:uFill>
                  <a:solidFill>
                    <a:srgbClr val="191919"/>
                  </a:solidFill>
                </a:uFill>
                <a:latin typeface="Songti SC Regular"/>
                <a:ea typeface="Songti SC Regular"/>
                <a:cs typeface="Songti SC Regular"/>
                <a:sym typeface="Songti SC Regular"/>
              </a:defRPr>
            </a:pPr>
            <a:r>
              <a:t>利用在黑色玻璃瓶上的烫金工艺，展现产品品质。    </a:t>
            </a:r>
            <a:r>
              <a:rPr>
                <a:solidFill>
                  <a:srgbClr val="000000"/>
                </a:solidFill>
                <a:uFill>
                  <a:solidFill>
                    <a:srgbClr val="000000"/>
                  </a:solidFill>
                </a:uFill>
              </a:rPr>
              <a:t>包装品质体现在特种包材纸张和凸版印银之中。</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 name="image20.jpeg"/>
          <p:cNvPicPr>
            <a:picLocks noChangeAspect="1"/>
          </p:cNvPicPr>
          <p:nvPr/>
        </p:nvPicPr>
        <p:blipFill>
          <a:blip r:embed="rId2"/>
          <a:stretch>
            <a:fillRect/>
          </a:stretch>
        </p:blipFill>
        <p:spPr>
          <a:xfrm>
            <a:off x="904375" y="1954826"/>
            <a:ext cx="5456852" cy="3916818"/>
          </a:xfrm>
          <a:prstGeom prst="rect">
            <a:avLst/>
          </a:prstGeom>
          <a:ln w="12700">
            <a:miter lim="400000"/>
          </a:ln>
        </p:spPr>
      </p:pic>
      <p:pic>
        <p:nvPicPr>
          <p:cNvPr id="195" name="image21.jpeg"/>
          <p:cNvPicPr>
            <a:picLocks noChangeAspect="1"/>
          </p:cNvPicPr>
          <p:nvPr/>
        </p:nvPicPr>
        <p:blipFill>
          <a:blip r:embed="rId3"/>
          <a:stretch>
            <a:fillRect/>
          </a:stretch>
        </p:blipFill>
        <p:spPr>
          <a:xfrm>
            <a:off x="6643575" y="1954826"/>
            <a:ext cx="5456850" cy="3916818"/>
          </a:xfrm>
          <a:prstGeom prst="rect">
            <a:avLst/>
          </a:prstGeom>
          <a:ln w="12700">
            <a:miter lim="400000"/>
          </a:ln>
        </p:spPr>
      </p:pic>
      <p:sp>
        <p:nvSpPr>
          <p:cNvPr id="196" name="Shape 196"/>
          <p:cNvSpPr/>
          <p:nvPr/>
        </p:nvSpPr>
        <p:spPr>
          <a:xfrm>
            <a:off x="803621" y="6840218"/>
            <a:ext cx="11397558"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2000" algn="l" defTabSz="266700">
              <a:lnSpc>
                <a:spcPct val="120000"/>
              </a:lnSpc>
              <a:defRPr sz="2000">
                <a:solidFill>
                  <a:srgbClr val="191919"/>
                </a:solidFill>
                <a:uFill>
                  <a:solidFill>
                    <a:srgbClr val="191919"/>
                  </a:solidFill>
                </a:uFill>
                <a:latin typeface="Songti SC Regular"/>
                <a:ea typeface="Songti SC Regular"/>
                <a:cs typeface="Songti SC Regular"/>
                <a:sym typeface="Songti SC Regular"/>
              </a:defRPr>
            </a:lvl1pPr>
          </a:lstStyle>
          <a:p>
            <a:r>
              <a:t>包装以艺术的方式传达产品高山和木炭烘烤工艺的概念。从真实的点火标记中扫描烧烤痕迹，然后通过激光雕刻进行浮雕，从而呈现出一层又一层的山脉。烧痕形式反映了中国水墨画的质感，恰如其分地表达了产品木炭烘茶的种类，给人以层岭叠翠中仙鹤自由飞翔的空旷意境，徒然增添了产品品质的高级感。</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p:nvPr/>
        </p:nvSpPr>
        <p:spPr>
          <a:xfrm>
            <a:off x="537317" y="2914650"/>
            <a:ext cx="11930165" cy="28575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4000" algn="just" defTabSz="266700">
              <a:lnSpc>
                <a:spcPct val="150000"/>
              </a:lnSpc>
              <a:defRPr sz="3000">
                <a:uFill>
                  <a:solidFill>
                    <a:srgbClr val="000000"/>
                  </a:solidFill>
                </a:uFill>
                <a:latin typeface="宋体"/>
                <a:ea typeface="宋体"/>
                <a:cs typeface="宋体"/>
                <a:sym typeface="宋体"/>
              </a:defRPr>
            </a:pPr>
            <a:r>
              <a:t>2. 趋同主流策略：</a:t>
            </a:r>
          </a:p>
          <a:p>
            <a:pPr indent="254000" algn="just" defTabSz="266700">
              <a:lnSpc>
                <a:spcPct val="150000"/>
              </a:lnSpc>
              <a:defRPr sz="2000">
                <a:uFill>
                  <a:solidFill>
                    <a:srgbClr val="000000"/>
                  </a:solidFill>
                </a:uFill>
                <a:latin typeface="宋体"/>
                <a:ea typeface="宋体"/>
                <a:cs typeface="宋体"/>
                <a:sym typeface="宋体"/>
              </a:defRPr>
            </a:pPr>
            <a:r>
              <a:t>一般情况下，区域品牌产品在快消费市场是很难与大品牌直接竞争抗衡的。这是由于行业领先品牌在长期广告控制下建立起来的品牌信誉度、消费忠诚度、市场口碑度，具有强大的独占甚至垄断性，它的包装风格已是行业产品类别形象的引领者，在这种背景下区域同类产品进入市场，只能说是搭便车，既然是搭便车，你只能自觉的按照他的脾性竞争，否则是吃不到果子的。</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image22.jpeg"/>
          <p:cNvPicPr>
            <a:picLocks noChangeAspect="1"/>
          </p:cNvPicPr>
          <p:nvPr/>
        </p:nvPicPr>
        <p:blipFill>
          <a:blip r:embed="rId2"/>
          <a:stretch>
            <a:fillRect/>
          </a:stretch>
        </p:blipFill>
        <p:spPr>
          <a:xfrm>
            <a:off x="400878" y="1612051"/>
            <a:ext cx="5934949" cy="4259594"/>
          </a:xfrm>
          <a:prstGeom prst="rect">
            <a:avLst/>
          </a:prstGeom>
          <a:ln w="12700">
            <a:miter lim="400000"/>
          </a:ln>
        </p:spPr>
      </p:pic>
      <p:pic>
        <p:nvPicPr>
          <p:cNvPr id="201" name="image23.jpeg"/>
          <p:cNvPicPr>
            <a:picLocks noChangeAspect="1"/>
          </p:cNvPicPr>
          <p:nvPr/>
        </p:nvPicPr>
        <p:blipFill>
          <a:blip r:embed="rId3"/>
          <a:stretch>
            <a:fillRect/>
          </a:stretch>
        </p:blipFill>
        <p:spPr>
          <a:xfrm>
            <a:off x="6668975" y="1862053"/>
            <a:ext cx="5586101" cy="4009591"/>
          </a:xfrm>
          <a:prstGeom prst="rect">
            <a:avLst/>
          </a:prstGeom>
          <a:ln w="12700">
            <a:miter lim="400000"/>
          </a:ln>
        </p:spPr>
      </p:pic>
      <p:sp>
        <p:nvSpPr>
          <p:cNvPr id="202" name="Shape 202"/>
          <p:cNvSpPr/>
          <p:nvPr/>
        </p:nvSpPr>
        <p:spPr>
          <a:xfrm>
            <a:off x="509206" y="7216139"/>
            <a:ext cx="12175729" cy="88392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just" defTabSz="266700">
              <a:lnSpc>
                <a:spcPct val="120000"/>
              </a:lnSpc>
              <a:defRPr sz="2000">
                <a:uFill>
                  <a:solidFill>
                    <a:srgbClr val="000000"/>
                  </a:solidFill>
                </a:uFill>
                <a:latin typeface="Songti SC Regular"/>
                <a:ea typeface="Songti SC Regular"/>
                <a:cs typeface="Songti SC Regular"/>
                <a:sym typeface="Songti SC Regular"/>
              </a:defRPr>
            </a:pPr>
            <a:r>
              <a:t>甜叶菊绿可乐</a:t>
            </a:r>
            <a:r>
              <a:rPr>
                <a:solidFill>
                  <a:srgbClr val="191919"/>
                </a:solidFill>
                <a:uFill>
                  <a:solidFill>
                    <a:srgbClr val="191919"/>
                  </a:solidFill>
                </a:uFill>
              </a:rPr>
              <a:t>，从可口可乐包装中借鉴视觉图形结构，设计出使消费市场便于接受包装，从而减少风险。</a:t>
            </a:r>
            <a:r>
              <a:t>波蜜和町系列日式茶则是在“三得利”乌龙茶包装基础上的模仿设计，借消费者对大牌形象残忆实施销售。</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p:nvPr/>
        </p:nvSpPr>
        <p:spPr>
          <a:xfrm>
            <a:off x="753167" y="3154676"/>
            <a:ext cx="11498465" cy="23774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4000" algn="just" defTabSz="266700">
              <a:lnSpc>
                <a:spcPct val="120000"/>
              </a:lnSpc>
              <a:defRPr sz="3000">
                <a:uFill>
                  <a:solidFill>
                    <a:srgbClr val="000000"/>
                  </a:solidFill>
                </a:uFill>
                <a:latin typeface="宋体"/>
                <a:ea typeface="宋体"/>
                <a:cs typeface="宋体"/>
                <a:sym typeface="宋体"/>
              </a:defRPr>
            </a:pPr>
            <a:r>
              <a:t>3. </a:t>
            </a:r>
            <a:r>
              <a:rPr>
                <a:latin typeface="Songti SC Bold"/>
                <a:ea typeface="Songti SC Bold"/>
                <a:cs typeface="Songti SC Bold"/>
                <a:sym typeface="Songti SC Bold"/>
              </a:rPr>
              <a:t>包装</a:t>
            </a:r>
            <a:r>
              <a:t>新异策略：</a:t>
            </a:r>
            <a:endParaRPr sz="2800"/>
          </a:p>
          <a:p>
            <a:pPr indent="254000" algn="just" defTabSz="266700">
              <a:lnSpc>
                <a:spcPct val="120000"/>
              </a:lnSpc>
              <a:defRPr sz="2000">
                <a:uFill>
                  <a:solidFill>
                    <a:srgbClr val="000000"/>
                  </a:solidFill>
                </a:uFill>
                <a:latin typeface="宋体"/>
                <a:ea typeface="宋体"/>
                <a:cs typeface="宋体"/>
                <a:sym typeface="宋体"/>
              </a:defRPr>
            </a:pPr>
            <a:r>
              <a:t>当品牌产品发展到一定阶段，积累了一定的经济实力和市场资源，是可在行业品牌眼皮底下开发一些新产品，以逐渐吸引和影响部分消费者，从而为后继发展品牌打下埋伏，当然也可以在市场上做一个波次。这种包装产品主要针对一些新生消费者，抓住他们喜新厌旧的审美心理，用时尚新潮的概念去冲击市场</a:t>
            </a:r>
            <a:r>
              <a:rPr>
                <a:solidFill>
                  <a:srgbClr val="191919"/>
                </a:solidFill>
                <a:uFill>
                  <a:solidFill>
                    <a:srgbClr val="191919"/>
                  </a:solidFill>
                </a:uFill>
              </a:rPr>
              <a: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 name="image24.jpeg"/>
          <p:cNvPicPr>
            <a:picLocks noChangeAspect="1"/>
          </p:cNvPicPr>
          <p:nvPr/>
        </p:nvPicPr>
        <p:blipFill>
          <a:blip r:embed="rId2"/>
          <a:stretch>
            <a:fillRect/>
          </a:stretch>
        </p:blipFill>
        <p:spPr>
          <a:xfrm>
            <a:off x="717122" y="1806300"/>
            <a:ext cx="5663154" cy="4065490"/>
          </a:xfrm>
          <a:prstGeom prst="rect">
            <a:avLst/>
          </a:prstGeom>
          <a:ln w="12700">
            <a:miter lim="400000"/>
          </a:ln>
        </p:spPr>
      </p:pic>
      <p:pic>
        <p:nvPicPr>
          <p:cNvPr id="207" name="image25.jpeg"/>
          <p:cNvPicPr>
            <a:picLocks noChangeAspect="1"/>
          </p:cNvPicPr>
          <p:nvPr/>
        </p:nvPicPr>
        <p:blipFill>
          <a:blip r:embed="rId3"/>
          <a:stretch>
            <a:fillRect/>
          </a:stretch>
        </p:blipFill>
        <p:spPr>
          <a:xfrm>
            <a:off x="6624525" y="1806587"/>
            <a:ext cx="5663170" cy="4064913"/>
          </a:xfrm>
          <a:prstGeom prst="rect">
            <a:avLst/>
          </a:prstGeom>
          <a:ln w="12700">
            <a:miter lim="400000"/>
          </a:ln>
        </p:spPr>
      </p:pic>
      <p:sp>
        <p:nvSpPr>
          <p:cNvPr id="208" name="Shape 208"/>
          <p:cNvSpPr/>
          <p:nvPr/>
        </p:nvSpPr>
        <p:spPr>
          <a:xfrm>
            <a:off x="573483" y="6850377"/>
            <a:ext cx="11857833" cy="13106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just" defTabSz="266700">
              <a:lnSpc>
                <a:spcPct val="120000"/>
              </a:lnSpc>
              <a:defRPr sz="2000">
                <a:solidFill>
                  <a:srgbClr val="191919"/>
                </a:solidFill>
                <a:uFill>
                  <a:solidFill>
                    <a:srgbClr val="191919"/>
                  </a:solidFill>
                </a:uFill>
                <a:latin typeface="Songti SC Regular"/>
                <a:ea typeface="Songti SC Regular"/>
                <a:cs typeface="Songti SC Regular"/>
                <a:sym typeface="Songti SC Regular"/>
              </a:defRPr>
            </a:pPr>
            <a:r>
              <a:t>本宫鹰嘴脆包装通过风格十分抢潮的设计使目标消费市场快速留下印象而积累品牌记忆点。</a:t>
            </a:r>
          </a:p>
          <a:p>
            <a:pPr indent="252000" algn="just" defTabSz="266700">
              <a:lnSpc>
                <a:spcPct val="120000"/>
              </a:lnSpc>
              <a:defRPr sz="2000">
                <a:solidFill>
                  <a:srgbClr val="191919"/>
                </a:solidFill>
                <a:uFill>
                  <a:solidFill>
                    <a:srgbClr val="191919"/>
                  </a:solidFill>
                </a:uFill>
                <a:latin typeface="DengXian"/>
                <a:ea typeface="DengXian"/>
                <a:cs typeface="DengXian"/>
                <a:sym typeface="DengXian"/>
              </a:defRPr>
            </a:pPr>
            <a:r>
              <a:t>花菓蔬木酵素饮料</a:t>
            </a:r>
            <a:r>
              <a:rPr>
                <a:latin typeface="Songti SC Regular"/>
                <a:ea typeface="Songti SC Regular"/>
                <a:cs typeface="Songti SC Regular"/>
                <a:sym typeface="Songti SC Regular"/>
              </a:rPr>
              <a:t>用极简的设计风格体现产品天然特征，在符合Z世代对于“小清新”审美风格追求的基础上凸显时代的个性，由于色块鲜亮、色点活泼、风格新颖、视觉效果强烈极容易产生购买冲动。</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image26.jpeg"/>
          <p:cNvPicPr>
            <a:picLocks noChangeAspect="1"/>
          </p:cNvPicPr>
          <p:nvPr/>
        </p:nvPicPr>
        <p:blipFill>
          <a:blip r:embed="rId2"/>
          <a:stretch>
            <a:fillRect/>
          </a:stretch>
        </p:blipFill>
        <p:spPr>
          <a:xfrm>
            <a:off x="950029" y="1974419"/>
            <a:ext cx="5430247" cy="3896706"/>
          </a:xfrm>
          <a:prstGeom prst="rect">
            <a:avLst/>
          </a:prstGeom>
          <a:ln w="12700">
            <a:miter lim="400000"/>
          </a:ln>
        </p:spPr>
      </p:pic>
      <p:pic>
        <p:nvPicPr>
          <p:cNvPr id="211" name="image27.jpeg"/>
          <p:cNvPicPr>
            <a:picLocks noChangeAspect="1"/>
          </p:cNvPicPr>
          <p:nvPr/>
        </p:nvPicPr>
        <p:blipFill>
          <a:blip r:embed="rId3"/>
          <a:stretch>
            <a:fillRect/>
          </a:stretch>
        </p:blipFill>
        <p:spPr>
          <a:xfrm>
            <a:off x="6624525" y="1973901"/>
            <a:ext cx="5430277" cy="3897742"/>
          </a:xfrm>
          <a:prstGeom prst="rect">
            <a:avLst/>
          </a:prstGeom>
          <a:ln w="12700">
            <a:miter lim="400000"/>
          </a:ln>
        </p:spPr>
      </p:pic>
      <p:sp>
        <p:nvSpPr>
          <p:cNvPr id="212" name="Shape 212"/>
          <p:cNvSpPr/>
          <p:nvPr/>
        </p:nvSpPr>
        <p:spPr>
          <a:xfrm>
            <a:off x="405156" y="6880859"/>
            <a:ext cx="12015448" cy="2164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just" defTabSz="266700">
              <a:lnSpc>
                <a:spcPct val="120000"/>
              </a:lnSpc>
              <a:defRPr sz="2000">
                <a:uFill>
                  <a:solidFill>
                    <a:srgbClr val="000000"/>
                  </a:solidFill>
                </a:uFill>
                <a:latin typeface="Songti SC Regular"/>
                <a:ea typeface="Songti SC Regular"/>
                <a:cs typeface="Songti SC Regular"/>
                <a:sym typeface="Songti SC Regular"/>
              </a:defRPr>
            </a:pPr>
            <a:r>
              <a:t>老孙家酸梅汤是西安特产，包装将仕女图、大雁塔、兵马俑……西安印象直接地传递给消费者。色彩夺目跳跃，年轻时尚，设计从传统中跳了出来，风格特立独行，性格鲜明，带着东方美学的韵律，延续和传承国产品牌的生命力。</a:t>
            </a:r>
          </a:p>
          <a:p>
            <a:pPr indent="252000" algn="just" defTabSz="266700">
              <a:lnSpc>
                <a:spcPct val="120000"/>
              </a:lnSpc>
              <a:defRPr sz="2000">
                <a:solidFill>
                  <a:srgbClr val="191919"/>
                </a:solidFill>
                <a:uFill>
                  <a:solidFill>
                    <a:srgbClr val="191919"/>
                  </a:solidFill>
                </a:uFill>
                <a:latin typeface="Songti SC Regular"/>
                <a:ea typeface="Songti SC Regular"/>
                <a:cs typeface="Songti SC Regular"/>
                <a:sym typeface="Songti SC Regular"/>
              </a:defRPr>
            </a:pPr>
            <a:r>
              <a:t>台湾阿米酿包装提取</a:t>
            </a:r>
            <a:r>
              <a:rPr>
                <a:solidFill>
                  <a:srgbClr val="000000"/>
                </a:solidFill>
                <a:uFill>
                  <a:solidFill>
                    <a:srgbClr val="000000"/>
                  </a:solidFill>
                </a:uFill>
              </a:rPr>
              <a:t>产品当地高山族服饰中的挑绣图案为元素，体现出新奇陌生、乡山浓情的地域异风色彩。</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p:nvPr/>
        </p:nvSpPr>
        <p:spPr>
          <a:xfrm>
            <a:off x="644325" y="3398518"/>
            <a:ext cx="11716150" cy="29565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defTabSz="266700">
              <a:lnSpc>
                <a:spcPct val="120000"/>
              </a:lnSpc>
              <a:spcBef>
                <a:spcPts val="1200"/>
              </a:spcBef>
              <a:defRPr sz="3000">
                <a:uFill>
                  <a:solidFill>
                    <a:srgbClr val="000000"/>
                  </a:solidFill>
                </a:uFill>
                <a:latin typeface="Songti SC Bold"/>
                <a:ea typeface="Songti SC Bold"/>
                <a:cs typeface="Songti SC Bold"/>
                <a:sym typeface="Songti SC Bold"/>
              </a:defRPr>
            </a:pPr>
            <a:r>
              <a:t>4. 风格系列策略：</a:t>
            </a:r>
          </a:p>
          <a:p>
            <a:pPr algn="l" defTabSz="266700">
              <a:lnSpc>
                <a:spcPct val="120000"/>
              </a:lnSpc>
              <a:spcBef>
                <a:spcPts val="1200"/>
              </a:spcBef>
              <a:defRPr sz="2000">
                <a:uFill>
                  <a:solidFill>
                    <a:srgbClr val="000000"/>
                  </a:solidFill>
                </a:uFill>
                <a:latin typeface="Songti SC Regular"/>
                <a:ea typeface="Songti SC Regular"/>
                <a:cs typeface="Songti SC Regular"/>
                <a:sym typeface="Songti SC Regular"/>
              </a:defRPr>
            </a:pPr>
            <a:r>
              <a:t>对于广大中小品牌和自有品牌而言，他们具有与大品牌完全不同的营商环境，资金不足市场有限的发展条件是他们面临的最大困难和挑战。风格系列策略是在营销资源不充分的情况下整合品牌各类产品，运用某种具有鲜明个性特点的设计风格在包装上对产品进行全覆盖，扩大和利用风格产生的视觉影响形                                成销售注意力，而不是通过突出统一的品牌标志、色彩、字体、吉祥物等要素进行传播，是一个建立在依靠设计风格提高产品识别力，赢得市场目标的思路和方法。</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image28.jpeg"/>
          <p:cNvPicPr>
            <a:picLocks noChangeAspect="1"/>
          </p:cNvPicPr>
          <p:nvPr/>
        </p:nvPicPr>
        <p:blipFill>
          <a:blip r:embed="rId2"/>
          <a:stretch>
            <a:fillRect/>
          </a:stretch>
        </p:blipFill>
        <p:spPr>
          <a:xfrm>
            <a:off x="2672096" y="444551"/>
            <a:ext cx="8249279" cy="7022983"/>
          </a:xfrm>
          <a:prstGeom prst="rect">
            <a:avLst/>
          </a:prstGeom>
          <a:ln w="12700">
            <a:miter lim="400000"/>
          </a:ln>
        </p:spPr>
      </p:pic>
      <p:sp>
        <p:nvSpPr>
          <p:cNvPr id="217" name="Shape 217"/>
          <p:cNvSpPr/>
          <p:nvPr/>
        </p:nvSpPr>
        <p:spPr>
          <a:xfrm>
            <a:off x="534686" y="7780018"/>
            <a:ext cx="11657318"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457200">
              <a:lnSpc>
                <a:spcPct val="120000"/>
              </a:lnSpc>
              <a:spcBef>
                <a:spcPts val="500"/>
              </a:spcBef>
              <a:tabLst>
                <a:tab pos="139700" algn="l"/>
                <a:tab pos="457200" algn="l"/>
              </a:tabLst>
              <a:defRPr sz="2000">
                <a:solidFill>
                  <a:srgbClr val="191919"/>
                </a:solidFill>
                <a:uFill>
                  <a:solidFill>
                    <a:srgbClr val="191919"/>
                  </a:solidFill>
                </a:uFill>
                <a:latin typeface="Songti SC Regular"/>
                <a:ea typeface="Songti SC Regular"/>
                <a:cs typeface="Songti SC Regular"/>
                <a:sym typeface="Songti SC Regular"/>
              </a:defRPr>
            </a:pPr>
            <a:r>
              <a:t>茶籽</a:t>
            </a:r>
            <a:r>
              <a:rPr>
                <a:solidFill>
                  <a:srgbClr val="000000"/>
                </a:solidFill>
              </a:rPr>
              <a:t>堂</a:t>
            </a:r>
            <a:r>
              <a:rPr>
                <a:solidFill>
                  <a:srgbClr val="000000"/>
                </a:solidFill>
                <a:uFillTx/>
              </a:rPr>
              <a:t>是一家以自然茶籽原材为研发产品的专业品牌</a:t>
            </a:r>
            <a:r>
              <a:rPr>
                <a:solidFill>
                  <a:srgbClr val="333333"/>
                </a:solidFill>
                <a:uFillTx/>
              </a:rPr>
              <a:t>机构，产品覆盖洗发、洗洁、沐浴、食用、保健等类别，为了传递产品优良品质又兼顾节省开发成本，采用风格系列策略，由设计机构创造体现自然生态、朴实无华、清净无喧闹之感的木刻作品，作为所有产品包装视觉基础，由于作品艺术气息浓厚，黑白之间辅以单纯的颜色，仅用较低的投入营造出产品朴素而不失高雅的气质。</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p:nvPr/>
        </p:nvSpPr>
        <p:spPr>
          <a:xfrm>
            <a:off x="586730" y="2533647"/>
            <a:ext cx="11831340" cy="3390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4000" algn="just" defTabSz="266700">
              <a:lnSpc>
                <a:spcPct val="150000"/>
              </a:lnSpc>
              <a:defRPr sz="3000">
                <a:uFill>
                  <a:solidFill>
                    <a:srgbClr val="000000"/>
                  </a:solidFill>
                </a:uFill>
                <a:latin typeface="宋体"/>
                <a:ea typeface="宋体"/>
                <a:cs typeface="宋体"/>
                <a:sym typeface="宋体"/>
              </a:defRPr>
            </a:pPr>
            <a:r>
              <a:t>5. 强化利益策略：</a:t>
            </a:r>
            <a:endParaRPr sz="2800"/>
          </a:p>
          <a:p>
            <a:pPr indent="254000" algn="just" defTabSz="266700">
              <a:lnSpc>
                <a:spcPct val="150000"/>
              </a:lnSpc>
              <a:defRPr sz="2000">
                <a:uFill>
                  <a:solidFill>
                    <a:srgbClr val="000000"/>
                  </a:solidFill>
                </a:uFill>
                <a:latin typeface="宋体"/>
                <a:ea typeface="宋体"/>
                <a:cs typeface="宋体"/>
                <a:sym typeface="宋体"/>
              </a:defRPr>
            </a:pPr>
            <a:r>
              <a:t>满足消费利益永远是产品存在于市场的理由。通常情况下，一个品牌的产品只能体现消费者某方面的需求，而中国市场广大，地区消费存在很大的差异和习惯，哪怕同一城市的消费，由于文化爱好不同，对同一产品也会产生不同的偏好。这种消费习惯的不同，需要品牌对市场进行细化而后重组，包装设计应具有这方面的意识，通过对产品分析，善于敏锐地发现产品自身优势和独特之处，并运用设计手段在包装上进行充分表达</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p:nvPr/>
        </p:nvSpPr>
        <p:spPr>
          <a:xfrm>
            <a:off x="685800" y="1621440"/>
            <a:ext cx="11633200" cy="54297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just" defTabSz="266700">
              <a:lnSpc>
                <a:spcPct val="150000"/>
              </a:lnSpc>
              <a:defRPr sz="2300">
                <a:uFill>
                  <a:solidFill>
                    <a:srgbClr val="000000"/>
                  </a:solidFill>
                </a:uFill>
                <a:latin typeface="宋体"/>
                <a:ea typeface="宋体"/>
                <a:cs typeface="宋体"/>
                <a:sym typeface="宋体"/>
              </a:defRPr>
            </a:pPr>
            <a:endParaRPr dirty="0"/>
          </a:p>
          <a:p>
            <a:pPr algn="just" defTabSz="266700">
              <a:lnSpc>
                <a:spcPct val="150000"/>
              </a:lnSpc>
              <a:defRPr sz="2300">
                <a:uFill>
                  <a:solidFill>
                    <a:srgbClr val="000000"/>
                  </a:solidFill>
                </a:uFill>
                <a:latin typeface="DengXian"/>
                <a:ea typeface="DengXian"/>
                <a:cs typeface="DengXian"/>
                <a:sym typeface="DengXian"/>
              </a:defRPr>
            </a:pPr>
            <a:endParaRPr dirty="0"/>
          </a:p>
          <a:p>
            <a:pPr algn="just" defTabSz="266700">
              <a:lnSpc>
                <a:spcPct val="150000"/>
              </a:lnSpc>
              <a:defRPr sz="2700">
                <a:uFill>
                  <a:solidFill>
                    <a:srgbClr val="000000"/>
                  </a:solidFill>
                </a:uFill>
                <a:latin typeface="宋体"/>
                <a:ea typeface="宋体"/>
                <a:cs typeface="宋体"/>
                <a:sym typeface="宋体"/>
              </a:defRPr>
            </a:pPr>
            <a:r>
              <a:rPr lang="zh-CN" altLang="en-US" dirty="0"/>
              <a:t>    </a:t>
            </a:r>
            <a:r>
              <a:rPr dirty="0"/>
              <a:t>国内外一线品牌在产品市场运作上，往往以强势著称，给人以压迫感，他们通过电视、广播、户外、报刊以及新媒体，伴以各种公益活动和娱乐活动赞助冠名，从生活环境的各个方面全方位地让你接触品牌广告产品信息，持续不断地刺激消费观感，让你自然记住品牌和产品，在这种碾压式的品牌攻势下，包装的本能角色已变成品牌媒介的忠实工具，成为品牌市场运作中一个环节，虽说是环节，却是整个品牌运作过程的归终点，因为它真实的角色还是产品。</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 name="image29.jpeg" descr="‘:Users:apple:Desktop:孔德扬包装作品:锁鲜枣.jpg"/>
          <p:cNvPicPr>
            <a:picLocks noChangeAspect="1"/>
          </p:cNvPicPr>
          <p:nvPr/>
        </p:nvPicPr>
        <p:blipFill>
          <a:blip r:embed="rId2"/>
          <a:stretch>
            <a:fillRect/>
          </a:stretch>
        </p:blipFill>
        <p:spPr>
          <a:xfrm>
            <a:off x="1594791" y="1568141"/>
            <a:ext cx="3219183" cy="4454332"/>
          </a:xfrm>
          <a:prstGeom prst="rect">
            <a:avLst/>
          </a:prstGeom>
          <a:ln w="12700">
            <a:miter lim="400000"/>
          </a:ln>
        </p:spPr>
      </p:pic>
      <p:pic>
        <p:nvPicPr>
          <p:cNvPr id="222" name="image30.jpeg"/>
          <p:cNvPicPr>
            <a:picLocks noChangeAspect="1"/>
          </p:cNvPicPr>
          <p:nvPr/>
        </p:nvPicPr>
        <p:blipFill>
          <a:blip r:embed="rId3"/>
          <a:stretch>
            <a:fillRect/>
          </a:stretch>
        </p:blipFill>
        <p:spPr>
          <a:xfrm>
            <a:off x="6362293" y="1719527"/>
            <a:ext cx="5783889" cy="4151561"/>
          </a:xfrm>
          <a:prstGeom prst="rect">
            <a:avLst/>
          </a:prstGeom>
          <a:ln w="12700">
            <a:miter lim="400000"/>
          </a:ln>
        </p:spPr>
      </p:pic>
      <p:sp>
        <p:nvSpPr>
          <p:cNvPr id="223" name="Shape 223"/>
          <p:cNvSpPr/>
          <p:nvPr/>
        </p:nvSpPr>
        <p:spPr>
          <a:xfrm>
            <a:off x="424878" y="7332977"/>
            <a:ext cx="12361816" cy="13106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457200">
              <a:lnSpc>
                <a:spcPct val="120000"/>
              </a:lnSpc>
              <a:tabLst>
                <a:tab pos="139700" algn="l"/>
                <a:tab pos="457200" algn="l"/>
              </a:tabLst>
              <a:defRPr sz="2000">
                <a:solidFill>
                  <a:srgbClr val="191919"/>
                </a:solidFill>
                <a:uFill>
                  <a:solidFill>
                    <a:srgbClr val="191919"/>
                  </a:solidFill>
                </a:uFill>
                <a:latin typeface="Songti SC Regular"/>
                <a:ea typeface="Songti SC Regular"/>
                <a:cs typeface="Songti SC Regular"/>
                <a:sym typeface="Songti SC Regular"/>
              </a:defRPr>
            </a:pPr>
            <a:r>
              <a:t>“好想你”锁鲜枣包装，将产品创意成“一颗枣一颗心，锁住爱情，让爱情永不变质”的爱情之礼，成为恋人之间互诉衷心见证物，在产品功能之外又丰富了产品的文化意义。</a:t>
            </a:r>
          </a:p>
          <a:p>
            <a:pPr indent="252000" algn="l" defTabSz="457200">
              <a:lnSpc>
                <a:spcPct val="120000"/>
              </a:lnSpc>
              <a:tabLst>
                <a:tab pos="139700" algn="l"/>
                <a:tab pos="457200" algn="l"/>
              </a:tabLst>
              <a:defRPr sz="2000">
                <a:solidFill>
                  <a:srgbClr val="191919"/>
                </a:solidFill>
                <a:uFill>
                  <a:solidFill>
                    <a:srgbClr val="191919"/>
                  </a:solidFill>
                </a:uFill>
                <a:latin typeface="Songti SC Regular"/>
                <a:ea typeface="Songti SC Regular"/>
                <a:cs typeface="Songti SC Regular"/>
                <a:sym typeface="Songti SC Regular"/>
              </a:defRPr>
            </a:pPr>
            <a:r>
              <a:t> “艾兰得”纯水之友，利用图形创意，突出传递了产品营养分子飞动入水所体现的信息以强化产品诉求。</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Shape 225"/>
          <p:cNvSpPr/>
          <p:nvPr/>
        </p:nvSpPr>
        <p:spPr>
          <a:xfrm>
            <a:off x="559939" y="3284218"/>
            <a:ext cx="11884923" cy="28041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just" defTabSz="266700">
              <a:lnSpc>
                <a:spcPct val="120000"/>
              </a:lnSpc>
              <a:defRPr sz="3000">
                <a:solidFill>
                  <a:srgbClr val="191919"/>
                </a:solidFill>
                <a:uFill>
                  <a:solidFill>
                    <a:srgbClr val="191919"/>
                  </a:solidFill>
                </a:uFill>
                <a:latin typeface="Songti SC Bold"/>
                <a:ea typeface="Songti SC Bold"/>
                <a:cs typeface="Songti SC Bold"/>
                <a:sym typeface="Songti SC Bold"/>
              </a:defRPr>
            </a:pPr>
            <a:r>
              <a:t>6. </a:t>
            </a:r>
            <a:r>
              <a:rPr>
                <a:solidFill>
                  <a:srgbClr val="000000"/>
                </a:solidFill>
                <a:uFill>
                  <a:solidFill>
                    <a:srgbClr val="000000"/>
                  </a:solidFill>
                </a:uFill>
              </a:rPr>
              <a:t>叙说故事策略：</a:t>
            </a:r>
            <a:endParaRPr>
              <a:uFill>
                <a:solidFill>
                  <a:srgbClr val="000000"/>
                </a:solidFill>
              </a:uFill>
            </a:endParaRPr>
          </a:p>
          <a:p>
            <a:pPr indent="252000" algn="just" defTabSz="266700">
              <a:lnSpc>
                <a:spcPct val="120000"/>
              </a:lnSpc>
              <a:defRPr sz="2000">
                <a:uFill>
                  <a:solidFill>
                    <a:srgbClr val="000000"/>
                  </a:solidFill>
                </a:uFill>
                <a:latin typeface="Songti SC Regular"/>
                <a:ea typeface="Songti SC Regular"/>
                <a:cs typeface="Songti SC Regular"/>
                <a:sym typeface="Songti SC Regular"/>
              </a:defRPr>
            </a:pPr>
            <a:r>
              <a:t>由于产品原料、加工方法、管理成本已经十分透明，市场处于同质同量同价的情况，徜若纯粹从产品角度进行竞争，空间相当狭窄，而产品服务和节日促销，因模仿性强，品牌之间也没有优势可言。叙说产品故事的策略，即是挖掘品牌和产品自身文化因子，利用品牌赋予的个性特色和产品特质，创意演化为可以言说的情节，与市场建立起情感通道，依靠与消费者之间的温度呈现品牌亲和形象，助力在消费者心目中树立产品喜好度。</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 name="image31.jpeg"/>
          <p:cNvPicPr>
            <a:picLocks noChangeAspect="1"/>
          </p:cNvPicPr>
          <p:nvPr/>
        </p:nvPicPr>
        <p:blipFill>
          <a:blip r:embed="rId2"/>
          <a:stretch>
            <a:fillRect/>
          </a:stretch>
        </p:blipFill>
        <p:spPr>
          <a:xfrm>
            <a:off x="675944" y="1780051"/>
            <a:ext cx="5700349" cy="4091593"/>
          </a:xfrm>
          <a:prstGeom prst="rect">
            <a:avLst/>
          </a:prstGeom>
          <a:ln w="12700">
            <a:miter lim="400000"/>
          </a:ln>
        </p:spPr>
      </p:pic>
      <p:pic>
        <p:nvPicPr>
          <p:cNvPr id="228" name="image32.jpeg"/>
          <p:cNvPicPr>
            <a:picLocks noChangeAspect="1"/>
          </p:cNvPicPr>
          <p:nvPr/>
        </p:nvPicPr>
        <p:blipFill>
          <a:blip r:embed="rId3"/>
          <a:stretch>
            <a:fillRect/>
          </a:stretch>
        </p:blipFill>
        <p:spPr>
          <a:xfrm>
            <a:off x="6628510" y="1780051"/>
            <a:ext cx="5700346" cy="4091593"/>
          </a:xfrm>
          <a:prstGeom prst="rect">
            <a:avLst/>
          </a:prstGeom>
          <a:ln w="12700">
            <a:miter lim="400000"/>
          </a:ln>
        </p:spPr>
      </p:pic>
      <p:sp>
        <p:nvSpPr>
          <p:cNvPr id="229" name="Shape 229"/>
          <p:cNvSpPr/>
          <p:nvPr/>
        </p:nvSpPr>
        <p:spPr>
          <a:xfrm>
            <a:off x="516706" y="6951977"/>
            <a:ext cx="11971388" cy="13106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2000" algn="just" defTabSz="266700">
              <a:lnSpc>
                <a:spcPct val="120000"/>
              </a:lnSpc>
              <a:defRPr sz="2000">
                <a:uFill>
                  <a:solidFill>
                    <a:srgbClr val="000000"/>
                  </a:solidFill>
                </a:uFill>
                <a:latin typeface="Songti SC Regular"/>
                <a:ea typeface="Songti SC Regular"/>
                <a:cs typeface="Songti SC Regular"/>
                <a:sym typeface="Songti SC Regular"/>
              </a:defRPr>
            </a:lvl1pPr>
          </a:lstStyle>
          <a:p>
            <a:r>
              <a:t>苏州传统甜食礼盒“采芝斋”包装，以童年记忆为灵感，在组合中的小盒上描绘苏州园林风景，内衬里设计成童年居家玩耍场景，将外内包装紧密结合在一起表现儿时捉迷藏的美好时光，既有地方城市特色，又富江南人文情怀。</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 name="image33.jpeg"/>
          <p:cNvPicPr>
            <a:picLocks noChangeAspect="1"/>
          </p:cNvPicPr>
          <p:nvPr/>
        </p:nvPicPr>
        <p:blipFill>
          <a:blip r:embed="rId2"/>
          <a:stretch>
            <a:fillRect/>
          </a:stretch>
        </p:blipFill>
        <p:spPr>
          <a:xfrm>
            <a:off x="774946" y="1843963"/>
            <a:ext cx="5613009" cy="4027854"/>
          </a:xfrm>
          <a:prstGeom prst="rect">
            <a:avLst/>
          </a:prstGeom>
          <a:ln w="12700">
            <a:miter lim="400000"/>
          </a:ln>
        </p:spPr>
      </p:pic>
      <p:pic>
        <p:nvPicPr>
          <p:cNvPr id="232" name="image34.jpeg"/>
          <p:cNvPicPr>
            <a:picLocks noChangeAspect="1"/>
          </p:cNvPicPr>
          <p:nvPr/>
        </p:nvPicPr>
        <p:blipFill>
          <a:blip r:embed="rId3"/>
          <a:stretch>
            <a:fillRect/>
          </a:stretch>
        </p:blipFill>
        <p:spPr>
          <a:xfrm>
            <a:off x="6616847" y="1843963"/>
            <a:ext cx="5610562" cy="4027855"/>
          </a:xfrm>
          <a:prstGeom prst="rect">
            <a:avLst/>
          </a:prstGeom>
          <a:ln w="12700">
            <a:miter lim="400000"/>
          </a:ln>
        </p:spPr>
      </p:pic>
      <p:sp>
        <p:nvSpPr>
          <p:cNvPr id="233" name="Shape 233"/>
          <p:cNvSpPr/>
          <p:nvPr/>
        </p:nvSpPr>
        <p:spPr>
          <a:xfrm>
            <a:off x="509856" y="7129777"/>
            <a:ext cx="11985088" cy="13106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2000" algn="just" defTabSz="266700">
              <a:lnSpc>
                <a:spcPct val="120000"/>
              </a:lnSpc>
              <a:defRPr sz="2000">
                <a:uFill>
                  <a:solidFill>
                    <a:srgbClr val="000000"/>
                  </a:solidFill>
                </a:uFill>
                <a:latin typeface="Songti SC Regular"/>
                <a:ea typeface="Songti SC Regular"/>
                <a:cs typeface="Songti SC Regular"/>
                <a:sym typeface="Songti SC Regular"/>
              </a:defRPr>
            </a:lvl1pPr>
          </a:lstStyle>
          <a:p>
            <a:r>
              <a:t>Beak Pick果酱，是西方人们最喜爱的食物之一，但其高糖分却很多人的健康亮起了红灯。为了传达给消费者少食多餐的健康饮食理念，设计创意性地将这款果酱与少量进食的鸟类结合。通过鸟类进食十分精准而不过量的自然常识，宣传科学食用果酱的健康态度，包装也因此具有科普价值。</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image35.jpeg"/>
          <p:cNvPicPr>
            <a:picLocks noChangeAspect="1"/>
          </p:cNvPicPr>
          <p:nvPr/>
        </p:nvPicPr>
        <p:blipFill>
          <a:blip r:embed="rId2"/>
          <a:stretch>
            <a:fillRect/>
          </a:stretch>
        </p:blipFill>
        <p:spPr>
          <a:xfrm>
            <a:off x="828693" y="1906384"/>
            <a:ext cx="5524335" cy="3965261"/>
          </a:xfrm>
          <a:prstGeom prst="rect">
            <a:avLst/>
          </a:prstGeom>
          <a:ln w="12700">
            <a:miter lim="400000"/>
          </a:ln>
        </p:spPr>
      </p:pic>
      <p:pic>
        <p:nvPicPr>
          <p:cNvPr id="236" name="image36.jpeg"/>
          <p:cNvPicPr>
            <a:picLocks noChangeAspect="1"/>
          </p:cNvPicPr>
          <p:nvPr/>
        </p:nvPicPr>
        <p:blipFill>
          <a:blip r:embed="rId3"/>
          <a:stretch>
            <a:fillRect/>
          </a:stretch>
        </p:blipFill>
        <p:spPr>
          <a:xfrm>
            <a:off x="6651772" y="1906384"/>
            <a:ext cx="5524338" cy="3965261"/>
          </a:xfrm>
          <a:prstGeom prst="rect">
            <a:avLst/>
          </a:prstGeom>
          <a:ln w="12700">
            <a:miter lim="400000"/>
          </a:ln>
        </p:spPr>
      </p:pic>
      <p:sp>
        <p:nvSpPr>
          <p:cNvPr id="237" name="Shape 237"/>
          <p:cNvSpPr/>
          <p:nvPr/>
        </p:nvSpPr>
        <p:spPr>
          <a:xfrm>
            <a:off x="501524" y="7015477"/>
            <a:ext cx="12001752" cy="13106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just" defTabSz="266700">
              <a:lnSpc>
                <a:spcPct val="120000"/>
              </a:lnSpc>
              <a:spcBef>
                <a:spcPts val="500"/>
              </a:spcBef>
              <a:defRPr sz="2000">
                <a:uFill>
                  <a:solidFill>
                    <a:srgbClr val="000000"/>
                  </a:solidFill>
                </a:uFill>
                <a:latin typeface="Songti SC Regular"/>
                <a:ea typeface="Songti SC Regular"/>
                <a:cs typeface="Songti SC Regular"/>
                <a:sym typeface="Songti SC Regular"/>
              </a:defRPr>
            </a:lvl1pPr>
          </a:lstStyle>
          <a:p>
            <a:r>
              <a:t>千人面是北方人以手工擀制为特色开发的面食品牌，设计将“千人千面”的产品理念用插画手法表达，把揉面、削面、制卤、烧煮等场景一一再现，以较传统的风格完整展现品牌发展的人文事态以及手工制作的传承，向消费者娓娓道来“百年匠心传承，只为一碗千丝万福面”品牌故事。  </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p:nvPr/>
        </p:nvSpPr>
        <p:spPr>
          <a:xfrm>
            <a:off x="1270000" y="2844800"/>
            <a:ext cx="10464800" cy="22352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pPr algn="l">
              <a:defRPr sz="4000">
                <a:latin typeface="Songti SC Regular"/>
                <a:ea typeface="Songti SC Regular"/>
                <a:cs typeface="Songti SC Regular"/>
                <a:sym typeface="Songti SC Regular"/>
              </a:defRPr>
            </a:pPr>
            <a:r>
              <a:t>品牌策略（三）</a:t>
            </a:r>
          </a:p>
          <a:p>
            <a:pPr algn="l" defTabSz="266700">
              <a:lnSpc>
                <a:spcPct val="115000"/>
              </a:lnSpc>
              <a:defRPr sz="8000">
                <a:uFill>
                  <a:solidFill>
                    <a:srgbClr val="000000"/>
                  </a:solidFill>
                </a:uFill>
                <a:latin typeface="宋体"/>
                <a:ea typeface="宋体"/>
                <a:cs typeface="宋体"/>
                <a:sym typeface="宋体"/>
              </a:defRPr>
            </a:pPr>
            <a:r>
              <a:t>以不变应万变</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Shape 241"/>
          <p:cNvSpPr/>
          <p:nvPr/>
        </p:nvSpPr>
        <p:spPr>
          <a:xfrm>
            <a:off x="817314" y="3822700"/>
            <a:ext cx="11547972" cy="497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just" defTabSz="266700">
              <a:lnSpc>
                <a:spcPct val="150000"/>
              </a:lnSpc>
              <a:defRPr sz="2000">
                <a:uFill>
                  <a:solidFill>
                    <a:srgbClr val="000000"/>
                  </a:solidFill>
                </a:uFill>
                <a:latin typeface="宋体"/>
                <a:ea typeface="宋体"/>
                <a:cs typeface="宋体"/>
                <a:sym typeface="宋体"/>
              </a:defRPr>
            </a:pPr>
            <a:r>
              <a:t>一个品牌从建立到市场认可是一个漫长的培育过程，当消费者一旦获得信任，并产生忠诚度之后，这个品牌的脾性也就此定格，品牌运作到这个层次，显示它的产品在市场已拥有不可撼动的地位，可谓是聚千日之功于一体，拥金刚不败之玉身。然而在历史的长河中，事物的大和小、强和弱，总是交替进行，呈波浪式起伏，最大的品牌金刚也会遭遇风雨的侵蚀，很多时候，由于撑不住而全身隐退成为一代人的回忆，但也有一些例外，在经历百年风霜后仍活跃在当今市场，仍是人们敬仰和追捧的产品品牌。当我们去探究这些百年品牌，我们会发现支撑这些永生的秘诀，其实就是坚持初心。</a:t>
            </a:r>
          </a:p>
          <a:p>
            <a:pPr algn="just" defTabSz="266700">
              <a:lnSpc>
                <a:spcPct val="150000"/>
              </a:lnSpc>
              <a:defRPr sz="2000">
                <a:uFill>
                  <a:solidFill>
                    <a:srgbClr val="000000"/>
                  </a:solidFill>
                </a:uFill>
                <a:latin typeface="宋体"/>
                <a:ea typeface="宋体"/>
                <a:cs typeface="宋体"/>
                <a:sym typeface="宋体"/>
              </a:defRPr>
            </a:pPr>
            <a:endParaRPr/>
          </a:p>
          <a:p>
            <a:pPr algn="just" defTabSz="266700">
              <a:lnSpc>
                <a:spcPct val="150000"/>
              </a:lnSpc>
              <a:defRPr sz="2000">
                <a:uFill>
                  <a:solidFill>
                    <a:srgbClr val="000000"/>
                  </a:solidFill>
                </a:uFill>
                <a:latin typeface="宋体"/>
                <a:ea typeface="宋体"/>
                <a:cs typeface="宋体"/>
                <a:sym typeface="宋体"/>
              </a:defRPr>
            </a:pPr>
            <a:endParaRPr/>
          </a:p>
          <a:p>
            <a:pPr algn="just" defTabSz="266700">
              <a:lnSpc>
                <a:spcPct val="150000"/>
              </a:lnSpc>
              <a:defRPr sz="2000">
                <a:uFill>
                  <a:solidFill>
                    <a:srgbClr val="000000"/>
                  </a:solidFill>
                </a:uFill>
                <a:latin typeface="宋体"/>
                <a:ea typeface="宋体"/>
                <a:cs typeface="宋体"/>
                <a:sym typeface="宋体"/>
              </a:defRPr>
            </a:pPr>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age37.jpeg" descr="fa187f668302bded-9c84e44448669a34-8ca2ecffbeb1837cca8caa85bf969b96.jpg"/>
          <p:cNvPicPr>
            <a:picLocks noChangeAspect="1"/>
          </p:cNvPicPr>
          <p:nvPr/>
        </p:nvPicPr>
        <p:blipFill>
          <a:blip r:embed="rId2"/>
          <a:stretch>
            <a:fillRect/>
          </a:stretch>
        </p:blipFill>
        <p:spPr>
          <a:xfrm>
            <a:off x="4805915" y="1572057"/>
            <a:ext cx="3392972" cy="3124395"/>
          </a:xfrm>
          <a:prstGeom prst="rect">
            <a:avLst/>
          </a:prstGeom>
          <a:ln w="12700">
            <a:miter lim="400000"/>
          </a:ln>
        </p:spPr>
      </p:pic>
      <p:sp>
        <p:nvSpPr>
          <p:cNvPr id="244" name="Shape 244"/>
          <p:cNvSpPr/>
          <p:nvPr/>
        </p:nvSpPr>
        <p:spPr>
          <a:xfrm>
            <a:off x="524169" y="5514975"/>
            <a:ext cx="11956462" cy="291465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a:lnSpc>
                <a:spcPct val="150000"/>
              </a:lnSpc>
              <a:defRPr sz="3200">
                <a:latin typeface="宋体"/>
                <a:ea typeface="宋体"/>
                <a:cs typeface="宋体"/>
                <a:sym typeface="宋体"/>
              </a:defRPr>
            </a:pPr>
            <a:r>
              <a:t>百雀羚</a:t>
            </a:r>
          </a:p>
          <a:p>
            <a:pPr algn="l" defTabSz="266700">
              <a:lnSpc>
                <a:spcPct val="150000"/>
              </a:lnSpc>
              <a:defRPr sz="2000">
                <a:uFill>
                  <a:solidFill>
                    <a:srgbClr val="000000"/>
                  </a:solidFill>
                </a:uFill>
                <a:latin typeface="宋体"/>
                <a:ea typeface="宋体"/>
                <a:cs typeface="宋体"/>
                <a:sym typeface="宋体"/>
              </a:defRPr>
            </a:pPr>
            <a:r>
              <a:t>2013年，彭丽媛出访非洲，作为“国礼”相赠的上海老字号护肤品“百雀羚”在一夜间风靡全国。自上世纪30年代起，百雀羚护肤香脂即热销全国，成为名媛贵族的首选护肤佳品，百雀羚独有的芳香伴随着阮玲玉、胡蝶等国际巨星引领一个时代的芳华。80年代末，随着琳琅满目的国际品牌不断涌入，“百雀羚”逐渐沉寂，令人惋惜。</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image38.jpeg"/>
          <p:cNvPicPr>
            <a:picLocks noChangeAspect="1"/>
          </p:cNvPicPr>
          <p:nvPr/>
        </p:nvPicPr>
        <p:blipFill>
          <a:blip r:embed="rId2"/>
          <a:srcRect t="14650" b="14650"/>
          <a:stretch>
            <a:fillRect/>
          </a:stretch>
        </p:blipFill>
        <p:spPr>
          <a:xfrm>
            <a:off x="902295" y="803627"/>
            <a:ext cx="11200160" cy="5683649"/>
          </a:xfrm>
          <a:prstGeom prst="rect">
            <a:avLst/>
          </a:prstGeom>
          <a:ln w="12700">
            <a:miter lim="400000"/>
          </a:ln>
        </p:spPr>
      </p:pic>
      <p:sp>
        <p:nvSpPr>
          <p:cNvPr id="247" name="Shape 247"/>
          <p:cNvSpPr/>
          <p:nvPr/>
        </p:nvSpPr>
        <p:spPr>
          <a:xfrm>
            <a:off x="476842" y="6944359"/>
            <a:ext cx="12051115" cy="2164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defTabSz="266700">
              <a:lnSpc>
                <a:spcPct val="120000"/>
              </a:lnSpc>
              <a:defRPr sz="2000">
                <a:uFill>
                  <a:solidFill>
                    <a:srgbClr val="000000"/>
                  </a:solidFill>
                </a:uFill>
                <a:latin typeface="宋体"/>
                <a:ea typeface="宋体"/>
                <a:cs typeface="宋体"/>
                <a:sym typeface="宋体"/>
              </a:defRPr>
            </a:lvl1pPr>
          </a:lstStyle>
          <a:p>
            <a:r>
              <a:t> 2014年， “百雀羚·三生花”惊艳亮相上海美博会，包装上采用了新生代插画师多米儿的作品：神色各异、身穿旗袍的经典上海滩女郎，宛如绝世名伶穿越而来，在花丛中散发着知性温婉的气息。三生花把浓郁的民族情怀，精致唯美的人物加以生动的诠释，使其同时具有强烈的现代感和怀旧的民国风，深受都市小白领们的喜爱。她通过包装视觉讲故事，不同的护肤功效赋予不同的花语……无论是专属的插画设计，还是亮眼的外包装，每个细节都极致呈现出东方美学的艺术和浪漫</a:t>
            </a:r>
          </a:p>
        </p:txBody>
      </p:sp>
      <p:sp>
        <p:nvSpPr>
          <p:cNvPr id="248" name="Shape 248"/>
          <p:cNvSpPr/>
          <p:nvPr/>
        </p:nvSpPr>
        <p:spPr>
          <a:xfrm>
            <a:off x="2876401" y="5906468"/>
            <a:ext cx="5417295" cy="457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indent="1714500" algn="l" defTabSz="266700">
              <a:lnSpc>
                <a:spcPct val="115000"/>
              </a:lnSpc>
              <a:defRPr sz="2000">
                <a:uFill>
                  <a:solidFill>
                    <a:srgbClr val="000000"/>
                  </a:solidFill>
                </a:uFill>
                <a:latin typeface="宋体"/>
                <a:ea typeface="宋体"/>
                <a:cs typeface="宋体"/>
                <a:sym typeface="宋体"/>
              </a:defRPr>
            </a:lvl1pPr>
          </a:lstStyle>
          <a:p>
            <a:r>
              <a:t>百雀羚  •  三生花 \ 玲珑玉润系列</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image39.jpeg"/>
          <p:cNvPicPr>
            <a:picLocks noChangeAspect="1"/>
          </p:cNvPicPr>
          <p:nvPr/>
        </p:nvPicPr>
        <p:blipFill>
          <a:blip r:embed="rId2"/>
          <a:stretch>
            <a:fillRect/>
          </a:stretch>
        </p:blipFill>
        <p:spPr>
          <a:xfrm>
            <a:off x="203917" y="2394162"/>
            <a:ext cx="12596966" cy="4304876"/>
          </a:xfrm>
          <a:prstGeom prst="rect">
            <a:avLst/>
          </a:prstGeom>
          <a:ln w="12700">
            <a:miter lim="400000"/>
          </a:ln>
        </p:spPr>
      </p:pic>
      <p:sp>
        <p:nvSpPr>
          <p:cNvPr id="251" name="Shape 251"/>
          <p:cNvSpPr/>
          <p:nvPr/>
        </p:nvSpPr>
        <p:spPr>
          <a:xfrm>
            <a:off x="4318210" y="6515099"/>
            <a:ext cx="3631217" cy="457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indent="252000" algn="l" defTabSz="266700">
              <a:lnSpc>
                <a:spcPct val="120000"/>
              </a:lnSpc>
              <a:spcBef>
                <a:spcPts val="500"/>
              </a:spcBef>
              <a:defRPr sz="2000">
                <a:uFill>
                  <a:solidFill>
                    <a:srgbClr val="000000"/>
                  </a:solidFill>
                </a:uFill>
                <a:latin typeface="Songti SC Regular"/>
                <a:ea typeface="Songti SC Regular"/>
                <a:cs typeface="Songti SC Regular"/>
                <a:sym typeface="Songti SC Regular"/>
              </a:defRPr>
            </a:lvl1pPr>
          </a:lstStyle>
          <a:p>
            <a:r>
              <a:t>百雀羚•三生花\冰清莹白系列</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image1.jpeg" descr="NBA.jpg"/>
          <p:cNvPicPr>
            <a:picLocks noChangeAspect="1"/>
          </p:cNvPicPr>
          <p:nvPr/>
        </p:nvPicPr>
        <p:blipFill>
          <a:blip r:embed="rId2"/>
          <a:srcRect t="5329" b="10971"/>
          <a:stretch>
            <a:fillRect/>
          </a:stretch>
        </p:blipFill>
        <p:spPr>
          <a:xfrm>
            <a:off x="756046" y="1152278"/>
            <a:ext cx="11289377" cy="4959845"/>
          </a:xfrm>
          <a:prstGeom prst="rect">
            <a:avLst/>
          </a:prstGeom>
          <a:ln w="12700">
            <a:miter lim="400000"/>
          </a:ln>
        </p:spPr>
      </p:pic>
      <p:sp>
        <p:nvSpPr>
          <p:cNvPr id="126" name="Shape 126"/>
          <p:cNvSpPr/>
          <p:nvPr/>
        </p:nvSpPr>
        <p:spPr>
          <a:xfrm>
            <a:off x="529601" y="6664959"/>
            <a:ext cx="11945598" cy="2164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indent="254000" algn="l" defTabSz="266700">
              <a:lnSpc>
                <a:spcPct val="120000"/>
              </a:lnSpc>
              <a:defRPr sz="2000">
                <a:uFill>
                  <a:solidFill>
                    <a:srgbClr val="000000"/>
                  </a:solidFill>
                </a:uFill>
                <a:latin typeface="宋体"/>
                <a:ea typeface="宋体"/>
                <a:cs typeface="宋体"/>
                <a:sym typeface="宋体"/>
              </a:defRPr>
            </a:lvl1pPr>
          </a:lstStyle>
          <a:p>
            <a:r>
              <a:t>针对大众市场，蒙牛每年选择一个有影响力、有话题性的事件，围绕事件进行品牌包装策划，比如全民狂欢的体育盛事：NBA、奥运会、世界杯、……2015年，蒙牛首次推出带有NBA球衣元素的牛奶包装。作为NBA国际系列赛中国站合作伙伴，蒙牛将携手NBA中国大力拓展运动健康理念，创造更多健康时尚的牛奶生活方式，为消费者带去营养与运动相结合的完美体验。通过国际赛事的一系列宣传活动，让蒙牛的品牌形象因为年轻化、时尚化的改变而更加立体和丰富。</a:t>
            </a:r>
          </a:p>
        </p:txBody>
      </p:sp>
      <p:sp>
        <p:nvSpPr>
          <p:cNvPr id="127" name="Shape 127"/>
          <p:cNvSpPr/>
          <p:nvPr/>
        </p:nvSpPr>
        <p:spPr>
          <a:xfrm>
            <a:off x="88900" y="641350"/>
            <a:ext cx="2667000" cy="67310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4000" algn="l" defTabSz="266700">
              <a:lnSpc>
                <a:spcPct val="120000"/>
              </a:lnSpc>
              <a:defRPr sz="2800">
                <a:uFill>
                  <a:solidFill>
                    <a:srgbClr val="000000"/>
                  </a:solidFill>
                </a:uFill>
                <a:latin typeface="宋体"/>
                <a:ea typeface="宋体"/>
                <a:cs typeface="宋体"/>
                <a:sym typeface="宋体"/>
              </a:defRPr>
            </a:pPr>
            <a:r>
              <a:t>   </a:t>
            </a:r>
            <a:r>
              <a:rPr sz="3200"/>
              <a:t>事件包装：</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p:nvPr/>
        </p:nvSpPr>
        <p:spPr>
          <a:xfrm>
            <a:off x="628500" y="6991094"/>
            <a:ext cx="11925600" cy="174040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47650" algn="l" defTabSz="266700">
              <a:lnSpc>
                <a:spcPct val="120000"/>
              </a:lnSpc>
              <a:spcBef>
                <a:spcPts val="1800"/>
              </a:spcBef>
              <a:defRPr sz="2000">
                <a:uFill>
                  <a:solidFill>
                    <a:srgbClr val="000000"/>
                  </a:solidFill>
                </a:uFill>
                <a:latin typeface="宋体"/>
                <a:ea typeface="宋体"/>
                <a:cs typeface="宋体"/>
                <a:sym typeface="宋体"/>
              </a:defRPr>
            </a:pPr>
            <a:r>
              <a:t>“三生有幸，天然如初”，三生花继承</a:t>
            </a:r>
            <a:r>
              <a:rPr u="sng">
                <a:solidFill>
                  <a:srgbClr val="0000FF"/>
                </a:solidFill>
                <a:uFill>
                  <a:solidFill>
                    <a:srgbClr val="0000FF"/>
                  </a:solidFill>
                </a:uFill>
                <a:hlinkClick r:id="rId2"/>
              </a:rPr>
              <a:t>百雀羚</a:t>
            </a:r>
            <a:r>
              <a:t>百年风华，带着渴求完美，专注细节的执着，坚守天然草本护肤的传统美颜理念，以花酿呵护肌肤，延续1930年的海派经典。从几乎消失到排名国货美妆第一，在众多国产老品牌举步维艰的时候，“百雀羚”以不变的品牌定位应万变之市场，引领国货新风潮，重新找回当年的芳姿。</a:t>
            </a:r>
          </a:p>
        </p:txBody>
      </p:sp>
      <p:pic>
        <p:nvPicPr>
          <p:cNvPr id="254" name="image40.jpeg"/>
          <p:cNvPicPr>
            <a:picLocks noChangeAspect="1"/>
          </p:cNvPicPr>
          <p:nvPr/>
        </p:nvPicPr>
        <p:blipFill>
          <a:blip r:embed="rId3"/>
          <a:stretch>
            <a:fillRect/>
          </a:stretch>
        </p:blipFill>
        <p:spPr>
          <a:xfrm>
            <a:off x="6225363" y="1700300"/>
            <a:ext cx="6069863" cy="4357745"/>
          </a:xfrm>
          <a:prstGeom prst="rect">
            <a:avLst/>
          </a:prstGeom>
          <a:ln w="12700">
            <a:miter lim="400000"/>
          </a:ln>
        </p:spPr>
      </p:pic>
      <p:pic>
        <p:nvPicPr>
          <p:cNvPr id="255" name="image41.jpeg"/>
          <p:cNvPicPr>
            <a:picLocks noChangeAspect="1"/>
          </p:cNvPicPr>
          <p:nvPr/>
        </p:nvPicPr>
        <p:blipFill>
          <a:blip r:embed="rId4"/>
          <a:stretch>
            <a:fillRect/>
          </a:stretch>
        </p:blipFill>
        <p:spPr>
          <a:xfrm>
            <a:off x="507298" y="1797591"/>
            <a:ext cx="5802239" cy="4163163"/>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image1.png" descr="C:\Users\Administrator\Desktop\t017e9da50312eaa846.png"/>
          <p:cNvPicPr>
            <a:picLocks noChangeAspect="1"/>
          </p:cNvPicPr>
          <p:nvPr/>
        </p:nvPicPr>
        <p:blipFill>
          <a:blip r:embed="rId2"/>
          <a:srcRect l="9048" r="1658"/>
          <a:stretch>
            <a:fillRect/>
          </a:stretch>
        </p:blipFill>
        <p:spPr>
          <a:xfrm>
            <a:off x="1782808" y="1501497"/>
            <a:ext cx="9055780" cy="5268408"/>
          </a:xfrm>
          <a:prstGeom prst="rect">
            <a:avLst/>
          </a:prstGeom>
          <a:ln w="12700">
            <a:miter lim="400000"/>
          </a:ln>
        </p:spPr>
      </p:pic>
      <p:sp>
        <p:nvSpPr>
          <p:cNvPr id="130" name="Shape 130"/>
          <p:cNvSpPr/>
          <p:nvPr/>
        </p:nvSpPr>
        <p:spPr>
          <a:xfrm>
            <a:off x="750439" y="6957059"/>
            <a:ext cx="11732523" cy="21640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87020" algn="l" defTabSz="266700">
              <a:lnSpc>
                <a:spcPct val="120000"/>
              </a:lnSpc>
              <a:defRPr sz="2000" spc="79">
                <a:solidFill>
                  <a:srgbClr val="333333"/>
                </a:solidFill>
                <a:uFill>
                  <a:solidFill>
                    <a:srgbClr val="333333"/>
                  </a:solidFill>
                </a:uFill>
                <a:latin typeface="宋体"/>
                <a:ea typeface="宋体"/>
                <a:cs typeface="宋体"/>
                <a:sym typeface="宋体"/>
              </a:defRPr>
            </a:pPr>
            <a:r>
              <a:t>2018年的世界杯不可谓不是一个大事件，和可口可乐、麦当劳等全球知名品牌同台竞争，蒙牛集团凭借自己雄厚的实力成为2018 FIFA世界杯全球官方赞助商之一，并签约阿根廷球星里奥·梅西（Lionel Messi）成为其品牌代言人，启动了主题为“自然力量·天生要强”的品牌升级行动。</a:t>
            </a:r>
            <a:r>
              <a:rPr spc="0">
                <a:solidFill>
                  <a:srgbClr val="000000"/>
                </a:solidFill>
                <a:uFill>
                  <a:solidFill>
                    <a:srgbClr val="000000"/>
                  </a:solidFill>
                </a:uFill>
              </a:rPr>
              <a:t>当世界杯的热浪席卷全球时，蒙牛品牌价值将获得更加强劲的增长，蒙牛也将充分利用这次契机，建立起世界级品牌影响力，</a:t>
            </a:r>
            <a:r>
              <a:t> </a:t>
            </a:r>
          </a:p>
        </p:txBody>
      </p:sp>
      <p:sp>
        <p:nvSpPr>
          <p:cNvPr id="131" name="Shape 131"/>
          <p:cNvSpPr/>
          <p:nvPr/>
        </p:nvSpPr>
        <p:spPr>
          <a:xfrm>
            <a:off x="88900" y="641348"/>
            <a:ext cx="2667000" cy="6731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4000" algn="l" defTabSz="266700">
              <a:lnSpc>
                <a:spcPct val="120000"/>
              </a:lnSpc>
              <a:defRPr sz="2800">
                <a:uFill>
                  <a:solidFill>
                    <a:srgbClr val="000000"/>
                  </a:solidFill>
                </a:uFill>
                <a:latin typeface="宋体"/>
                <a:ea typeface="宋体"/>
                <a:cs typeface="宋体"/>
                <a:sym typeface="宋体"/>
              </a:defRPr>
            </a:pPr>
            <a:r>
              <a:t>   </a:t>
            </a:r>
            <a:r>
              <a:rPr sz="3200"/>
              <a:t>事件包装：</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image2.png" descr="tfboy.png"/>
          <p:cNvPicPr>
            <a:picLocks noChangeAspect="1"/>
          </p:cNvPicPr>
          <p:nvPr/>
        </p:nvPicPr>
        <p:blipFill>
          <a:blip r:embed="rId2"/>
          <a:stretch>
            <a:fillRect/>
          </a:stretch>
        </p:blipFill>
        <p:spPr>
          <a:xfrm>
            <a:off x="858544" y="2947477"/>
            <a:ext cx="5511449" cy="3087076"/>
          </a:xfrm>
          <a:prstGeom prst="rect">
            <a:avLst/>
          </a:prstGeom>
          <a:ln w="12700">
            <a:miter lim="400000"/>
          </a:ln>
        </p:spPr>
      </p:pic>
      <p:sp>
        <p:nvSpPr>
          <p:cNvPr id="134" name="Shape 134"/>
          <p:cNvSpPr/>
          <p:nvPr/>
        </p:nvSpPr>
        <p:spPr>
          <a:xfrm>
            <a:off x="480907" y="6776718"/>
            <a:ext cx="12042986" cy="20929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defTabSz="266700">
              <a:lnSpc>
                <a:spcPct val="115000"/>
              </a:lnSpc>
              <a:defRPr sz="2000">
                <a:uFill>
                  <a:solidFill>
                    <a:srgbClr val="000000"/>
                  </a:solidFill>
                </a:uFill>
                <a:latin typeface="宋体"/>
                <a:ea typeface="宋体"/>
                <a:cs typeface="宋体"/>
                <a:sym typeface="宋体"/>
              </a:defRPr>
            </a:lvl1pPr>
          </a:lstStyle>
          <a:p>
            <a:r>
              <a:t>针对年青人市场，蒙牛从“超级女声”、“五月天”到今天的“TFBOYS”，那些年的激情岁月，蒙牛“酸酸乳”伴随着80后、90后的成长一路走来。“青春，敢ZUO敢言”，偶像的魅力、新奇的包装已成为决定年轻人消费决策的重要因素。为了吸引年轻受众，将代言人TFBOYS与产品的新口味相结合，融入清凉的海洋与清新的柠檬互动，毫无违和感的展示海盐成分，并与以往代言人包装的生硬和无趣进行区分，瓶身背面可供年轻人深挖脑洞随意涂鸦，有趣的互动自然会让受众对包装盒爱不释手。</a:t>
            </a:r>
          </a:p>
        </p:txBody>
      </p:sp>
      <p:pic>
        <p:nvPicPr>
          <p:cNvPr id="135" name="image3.png" descr="tfb.png"/>
          <p:cNvPicPr>
            <a:picLocks noChangeAspect="1"/>
          </p:cNvPicPr>
          <p:nvPr/>
        </p:nvPicPr>
        <p:blipFill>
          <a:blip r:embed="rId3"/>
          <a:stretch>
            <a:fillRect/>
          </a:stretch>
        </p:blipFill>
        <p:spPr>
          <a:xfrm>
            <a:off x="6627686" y="2947477"/>
            <a:ext cx="5518572" cy="3087076"/>
          </a:xfrm>
          <a:prstGeom prst="rect">
            <a:avLst/>
          </a:prstGeom>
          <a:ln w="12700">
            <a:miter lim="400000"/>
          </a:ln>
        </p:spPr>
      </p:pic>
      <p:sp>
        <p:nvSpPr>
          <p:cNvPr id="136" name="Shape 136"/>
          <p:cNvSpPr/>
          <p:nvPr/>
        </p:nvSpPr>
        <p:spPr>
          <a:xfrm>
            <a:off x="317293" y="1026160"/>
            <a:ext cx="10069990" cy="127508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2000" algn="l" defTabSz="266700">
              <a:lnSpc>
                <a:spcPct val="120000"/>
              </a:lnSpc>
              <a:defRPr sz="3000">
                <a:uFill>
                  <a:solidFill>
                    <a:srgbClr val="000000"/>
                  </a:solidFill>
                </a:uFill>
                <a:latin typeface="Songti SC Regular"/>
                <a:ea typeface="Songti SC Regular"/>
                <a:cs typeface="Songti SC Regular"/>
                <a:sym typeface="Songti SC Regular"/>
              </a:defRPr>
            </a:pPr>
            <a:r>
              <a:t>时尚包装：</a:t>
            </a:r>
          </a:p>
          <a:p>
            <a:pPr indent="252000" algn="l" defTabSz="266700">
              <a:lnSpc>
                <a:spcPct val="120000"/>
              </a:lnSpc>
              <a:defRPr sz="3000">
                <a:uFill>
                  <a:solidFill>
                    <a:srgbClr val="000000"/>
                  </a:solidFill>
                </a:uFill>
                <a:latin typeface="Songti SC Regular"/>
                <a:ea typeface="Songti SC Regular"/>
                <a:cs typeface="Songti SC Regular"/>
                <a:sym typeface="Songti SC Regular"/>
              </a:defRPr>
            </a:pPr>
            <a:r>
              <a:t>（1）明星代言：借助明星效应激发青少年大众消费的包装</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p:nvPr/>
        </p:nvSpPr>
        <p:spPr>
          <a:xfrm>
            <a:off x="317293" y="1026160"/>
            <a:ext cx="9688990" cy="127508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2000" algn="l" defTabSz="266700">
              <a:lnSpc>
                <a:spcPct val="120000"/>
              </a:lnSpc>
              <a:defRPr sz="3000">
                <a:uFill>
                  <a:solidFill>
                    <a:srgbClr val="000000"/>
                  </a:solidFill>
                </a:uFill>
                <a:latin typeface="Songti SC Regular"/>
                <a:ea typeface="Songti SC Regular"/>
                <a:cs typeface="Songti SC Regular"/>
                <a:sym typeface="Songti SC Regular"/>
              </a:defRPr>
            </a:pPr>
            <a:r>
              <a:t>时尚包装：</a:t>
            </a:r>
          </a:p>
          <a:p>
            <a:pPr indent="252000" algn="l" defTabSz="266700">
              <a:lnSpc>
                <a:spcPct val="120000"/>
              </a:lnSpc>
              <a:defRPr sz="3000">
                <a:uFill>
                  <a:solidFill>
                    <a:srgbClr val="000000"/>
                  </a:solidFill>
                </a:uFill>
                <a:latin typeface="Songti SC Regular"/>
                <a:ea typeface="Songti SC Regular"/>
                <a:cs typeface="Songti SC Regular"/>
                <a:sym typeface="Songti SC Regular"/>
              </a:defRPr>
            </a:pPr>
            <a:r>
              <a:t>（2）新潮风：代表年轻大众流行生活潮流的包装设计。</a:t>
            </a:r>
          </a:p>
        </p:txBody>
      </p:sp>
      <p:pic>
        <p:nvPicPr>
          <p:cNvPr id="139" name="image2.jpeg"/>
          <p:cNvPicPr>
            <a:picLocks noChangeAspect="1"/>
          </p:cNvPicPr>
          <p:nvPr/>
        </p:nvPicPr>
        <p:blipFill>
          <a:blip r:embed="rId2"/>
          <a:stretch>
            <a:fillRect/>
          </a:stretch>
        </p:blipFill>
        <p:spPr>
          <a:xfrm>
            <a:off x="595791" y="2538346"/>
            <a:ext cx="5633207" cy="4043401"/>
          </a:xfrm>
          <a:prstGeom prst="rect">
            <a:avLst/>
          </a:prstGeom>
          <a:ln w="12700">
            <a:miter lim="400000"/>
          </a:ln>
        </p:spPr>
      </p:pic>
      <p:pic>
        <p:nvPicPr>
          <p:cNvPr id="140" name="image3.jpeg"/>
          <p:cNvPicPr>
            <a:picLocks noChangeAspect="1"/>
          </p:cNvPicPr>
          <p:nvPr/>
        </p:nvPicPr>
        <p:blipFill>
          <a:blip r:embed="rId3"/>
          <a:stretch>
            <a:fillRect/>
          </a:stretch>
        </p:blipFill>
        <p:spPr>
          <a:xfrm>
            <a:off x="6622567" y="2569328"/>
            <a:ext cx="5546879" cy="3981437"/>
          </a:xfrm>
          <a:prstGeom prst="rect">
            <a:avLst/>
          </a:prstGeom>
          <a:ln w="12700">
            <a:miter lim="400000"/>
          </a:ln>
        </p:spPr>
      </p:pic>
      <p:sp>
        <p:nvSpPr>
          <p:cNvPr id="141" name="Shape 141"/>
          <p:cNvSpPr/>
          <p:nvPr/>
        </p:nvSpPr>
        <p:spPr>
          <a:xfrm>
            <a:off x="557304" y="7215092"/>
            <a:ext cx="11650628"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珠江0度啤酒则将当下年轻人潮流生活中的各种“痛快”通过漫画进行设计，改变了长期以来老字号啤酒在人们心目中保守陈旧了无生气的印象。</a:t>
            </a:r>
            <a:endParaRPr>
              <a:solidFill>
                <a:srgbClr val="191919"/>
              </a:solidFill>
              <a:uFill>
                <a:solidFill>
                  <a:srgbClr val="191919"/>
                </a:solidFill>
              </a:uFill>
            </a:endParaRPr>
          </a:p>
          <a:p>
            <a:pPr indent="252000"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王老吉在市场上一直以红罐为品牌形象，虽然有很好的视觉冲击力，但时间已使它产生视觉疲劳，该款包装充满Z世代潮风特点，进一步带动和扩大消费范围，为品牌注入了强有力的活力。</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p:nvPr/>
        </p:nvSpPr>
        <p:spPr>
          <a:xfrm>
            <a:off x="345868" y="708659"/>
            <a:ext cx="10069990" cy="127508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2000" algn="l" defTabSz="266700">
              <a:lnSpc>
                <a:spcPct val="120000"/>
              </a:lnSpc>
              <a:defRPr sz="3000">
                <a:uFill>
                  <a:solidFill>
                    <a:srgbClr val="000000"/>
                  </a:solidFill>
                </a:uFill>
                <a:latin typeface="Songti SC Regular"/>
                <a:ea typeface="Songti SC Regular"/>
                <a:cs typeface="Songti SC Regular"/>
                <a:sym typeface="Songti SC Regular"/>
              </a:defRPr>
            </a:pPr>
            <a:r>
              <a:t>时尚包装：</a:t>
            </a:r>
          </a:p>
          <a:p>
            <a:pPr indent="252000" algn="l" defTabSz="266700">
              <a:lnSpc>
                <a:spcPct val="120000"/>
              </a:lnSpc>
              <a:defRPr sz="3000">
                <a:solidFill>
                  <a:srgbClr val="404040"/>
                </a:solidFill>
                <a:uFill>
                  <a:solidFill>
                    <a:srgbClr val="404040"/>
                  </a:solidFill>
                </a:uFill>
                <a:latin typeface="Songti SC Regular"/>
                <a:ea typeface="Songti SC Regular"/>
                <a:cs typeface="Songti SC Regular"/>
                <a:sym typeface="Songti SC Regular"/>
              </a:defRPr>
            </a:pPr>
            <a:r>
              <a:t>（3）</a:t>
            </a:r>
            <a:r>
              <a:rPr>
                <a:solidFill>
                  <a:srgbClr val="000000"/>
                </a:solidFill>
                <a:uFill>
                  <a:solidFill>
                    <a:srgbClr val="000000"/>
                  </a:solidFill>
                </a:uFill>
              </a:rPr>
              <a:t>贺岁版：针对特定目标推出的纪念限量版包装设计。</a:t>
            </a:r>
          </a:p>
        </p:txBody>
      </p:sp>
      <p:pic>
        <p:nvPicPr>
          <p:cNvPr id="144" name="image4.jpeg"/>
          <p:cNvPicPr>
            <a:picLocks noChangeAspect="1"/>
          </p:cNvPicPr>
          <p:nvPr/>
        </p:nvPicPr>
        <p:blipFill>
          <a:blip r:embed="rId2"/>
          <a:stretch>
            <a:fillRect/>
          </a:stretch>
        </p:blipFill>
        <p:spPr>
          <a:xfrm>
            <a:off x="579417" y="2565666"/>
            <a:ext cx="5718646" cy="4104729"/>
          </a:xfrm>
          <a:prstGeom prst="rect">
            <a:avLst/>
          </a:prstGeom>
          <a:ln w="12700">
            <a:miter lim="400000"/>
          </a:ln>
        </p:spPr>
      </p:pic>
      <p:pic>
        <p:nvPicPr>
          <p:cNvPr id="145" name="image5.jpeg"/>
          <p:cNvPicPr>
            <a:picLocks noChangeAspect="1"/>
          </p:cNvPicPr>
          <p:nvPr/>
        </p:nvPicPr>
        <p:blipFill>
          <a:blip r:embed="rId3"/>
          <a:stretch>
            <a:fillRect/>
          </a:stretch>
        </p:blipFill>
        <p:spPr>
          <a:xfrm>
            <a:off x="6503537" y="2565666"/>
            <a:ext cx="5718646" cy="4104729"/>
          </a:xfrm>
          <a:prstGeom prst="rect">
            <a:avLst/>
          </a:prstGeom>
          <a:ln w="12700">
            <a:miter lim="400000"/>
          </a:ln>
        </p:spPr>
      </p:pic>
      <p:sp>
        <p:nvSpPr>
          <p:cNvPr id="146" name="Shape 146"/>
          <p:cNvSpPr/>
          <p:nvPr/>
        </p:nvSpPr>
        <p:spPr>
          <a:xfrm>
            <a:off x="540076" y="7201517"/>
            <a:ext cx="11924649" cy="173736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indent="252000"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江小白2020鼠年限量版包装</a:t>
            </a:r>
            <a:r>
              <a:rPr>
                <a:solidFill>
                  <a:srgbClr val="000000"/>
                </a:solidFill>
                <a:uFill>
                  <a:solidFill>
                    <a:srgbClr val="000000"/>
                  </a:solidFill>
                </a:uFill>
              </a:rPr>
              <a:t>风格充满东方传统意味，蓝色调间以小面积的金红白显得非常别致，营造出不同红色热烈欢愉的另类贺年形式，彰显品牌个性。</a:t>
            </a:r>
            <a:endParaRPr>
              <a:solidFill>
                <a:srgbClr val="191919"/>
              </a:solidFill>
              <a:uFill>
                <a:solidFill>
                  <a:srgbClr val="191919"/>
                </a:solidFill>
              </a:uFill>
            </a:endParaRPr>
          </a:p>
          <a:p>
            <a:pPr indent="252000"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农夫山泉的鼠年限量版包装</a:t>
            </a:r>
            <a:r>
              <a:rPr>
                <a:solidFill>
                  <a:srgbClr val="404040"/>
                </a:solidFill>
                <a:uFill>
                  <a:solidFill>
                    <a:srgbClr val="404040"/>
                  </a:solidFill>
                </a:uFill>
              </a:rPr>
              <a:t>沿袭旗下高端简洁的设计路线，插画风格同出一位设计师，品牌给人以熟悉亲和之感。</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image6.jpeg"/>
          <p:cNvPicPr>
            <a:picLocks noChangeAspect="1"/>
          </p:cNvPicPr>
          <p:nvPr/>
        </p:nvPicPr>
        <p:blipFill>
          <a:blip r:embed="rId2"/>
          <a:stretch>
            <a:fillRect/>
          </a:stretch>
        </p:blipFill>
        <p:spPr>
          <a:xfrm>
            <a:off x="6604396" y="2582034"/>
            <a:ext cx="5595809" cy="4015493"/>
          </a:xfrm>
          <a:prstGeom prst="rect">
            <a:avLst/>
          </a:prstGeom>
          <a:ln w="12700">
            <a:miter lim="400000"/>
          </a:ln>
        </p:spPr>
      </p:pic>
      <p:pic>
        <p:nvPicPr>
          <p:cNvPr id="149" name="image7.jpeg"/>
          <p:cNvPicPr>
            <a:picLocks noChangeAspect="1"/>
          </p:cNvPicPr>
          <p:nvPr/>
        </p:nvPicPr>
        <p:blipFill>
          <a:blip r:embed="rId3"/>
          <a:stretch>
            <a:fillRect/>
          </a:stretch>
        </p:blipFill>
        <p:spPr>
          <a:xfrm>
            <a:off x="804594" y="2582034"/>
            <a:ext cx="5594326" cy="4015493"/>
          </a:xfrm>
          <a:prstGeom prst="rect">
            <a:avLst/>
          </a:prstGeom>
          <a:ln w="12700">
            <a:miter lim="400000"/>
          </a:ln>
        </p:spPr>
      </p:pic>
      <p:sp>
        <p:nvSpPr>
          <p:cNvPr id="150" name="Shape 150"/>
          <p:cNvSpPr/>
          <p:nvPr/>
        </p:nvSpPr>
        <p:spPr>
          <a:xfrm>
            <a:off x="555764" y="7421877"/>
            <a:ext cx="12096471" cy="13106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l" defTabSz="266700">
              <a:lnSpc>
                <a:spcPct val="120000"/>
              </a:lnSpc>
              <a:defRPr sz="2000">
                <a:solidFill>
                  <a:srgbClr val="3B3B3B"/>
                </a:solidFill>
                <a:uFill>
                  <a:solidFill>
                    <a:srgbClr val="3B3B3B"/>
                  </a:solidFill>
                </a:uFill>
                <a:latin typeface="Songti SC Regular"/>
                <a:ea typeface="Songti SC Regular"/>
                <a:cs typeface="Songti SC Regular"/>
                <a:sym typeface="Songti SC Regular"/>
              </a:defRPr>
            </a:pPr>
            <a:r>
              <a:t>牛栏山品牌100</a:t>
            </a:r>
            <a:r>
              <a:rPr>
                <a:solidFill>
                  <a:srgbClr val="404040"/>
                </a:solidFill>
                <a:uFill>
                  <a:solidFill>
                    <a:srgbClr val="404040"/>
                  </a:solidFill>
                </a:uFill>
              </a:rPr>
              <a:t>年暨中国改革开放40周年纪念限量版以歌颂祖国为内容设计的包装，对品牌产生自豪感。</a:t>
            </a:r>
            <a:endParaRPr>
              <a:solidFill>
                <a:srgbClr val="191919"/>
              </a:solidFill>
              <a:uFill>
                <a:solidFill>
                  <a:srgbClr val="191919"/>
                </a:solidFill>
              </a:uFill>
            </a:endParaRPr>
          </a:p>
          <a:p>
            <a:pPr algn="l" defTabSz="266700">
              <a:lnSpc>
                <a:spcPct val="120000"/>
              </a:lnSpc>
              <a:defRPr sz="2000">
                <a:solidFill>
                  <a:srgbClr val="404040"/>
                </a:solidFill>
                <a:uFill>
                  <a:solidFill>
                    <a:srgbClr val="404040"/>
                  </a:solidFill>
                </a:uFill>
                <a:latin typeface="Songti SC Regular"/>
                <a:ea typeface="Songti SC Regular"/>
                <a:cs typeface="Songti SC Regular"/>
                <a:sym typeface="Songti SC Regular"/>
              </a:defRPr>
            </a:pPr>
            <a:r>
              <a:t>百事可乐为赞助美国橄榄球队推出的限量版纪念包装，把球队标志和橄榄球图案直接放到罐身上，借力提升品牌知名度。</a:t>
            </a:r>
          </a:p>
        </p:txBody>
      </p:sp>
      <p:sp>
        <p:nvSpPr>
          <p:cNvPr id="151" name="Shape 151"/>
          <p:cNvSpPr/>
          <p:nvPr/>
        </p:nvSpPr>
        <p:spPr>
          <a:xfrm>
            <a:off x="345868" y="695959"/>
            <a:ext cx="10069990" cy="127508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indent="252000" algn="l" defTabSz="266700">
              <a:lnSpc>
                <a:spcPct val="120000"/>
              </a:lnSpc>
              <a:defRPr sz="3000">
                <a:uFill>
                  <a:solidFill>
                    <a:srgbClr val="000000"/>
                  </a:solidFill>
                </a:uFill>
                <a:latin typeface="Songti SC Bold"/>
                <a:ea typeface="Songti SC Bold"/>
                <a:cs typeface="Songti SC Bold"/>
                <a:sym typeface="Songti SC Bold"/>
              </a:defRPr>
            </a:pPr>
            <a:r>
              <a:t>时尚包装：</a:t>
            </a:r>
          </a:p>
          <a:p>
            <a:pPr indent="252000" algn="l" defTabSz="266700">
              <a:lnSpc>
                <a:spcPct val="120000"/>
              </a:lnSpc>
              <a:defRPr sz="3000">
                <a:solidFill>
                  <a:srgbClr val="404040"/>
                </a:solidFill>
                <a:uFill>
                  <a:solidFill>
                    <a:srgbClr val="404040"/>
                  </a:solidFill>
                </a:uFill>
                <a:latin typeface="Songti SC Regular"/>
                <a:ea typeface="Songti SC Regular"/>
                <a:cs typeface="Songti SC Regular"/>
                <a:sym typeface="Songti SC Regular"/>
              </a:defRPr>
            </a:pPr>
            <a:r>
              <a:t>（4）</a:t>
            </a:r>
            <a:r>
              <a:rPr>
                <a:solidFill>
                  <a:srgbClr val="000000"/>
                </a:solidFill>
                <a:uFill>
                  <a:solidFill>
                    <a:srgbClr val="000000"/>
                  </a:solidFill>
                </a:uFill>
              </a:rPr>
              <a:t>纪念版：针对特定目标推出的纪念限量版包装设计。</a:t>
            </a: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TotalTime>
  <Words>1064</Words>
  <Application>Microsoft Macintosh PowerPoint</Application>
  <PresentationFormat>自定义</PresentationFormat>
  <Paragraphs>84</Paragraphs>
  <Slides>40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40</vt:i4>
      </vt:variant>
    </vt:vector>
  </HeadingPairs>
  <TitlesOfParts>
    <vt:vector size="48" baseType="lpstr">
      <vt:lpstr>DengXian</vt:lpstr>
      <vt:lpstr>宋体</vt:lpstr>
      <vt:lpstr>Songti SC Bold</vt:lpstr>
      <vt:lpstr>Songti SC Regular</vt:lpstr>
      <vt:lpstr>Helvetica</vt:lpstr>
      <vt:lpstr>Helvetica Light</vt:lpstr>
      <vt:lpstr>Helvetica Neue</vt:lpstr>
      <vt:lpstr>White</vt:lpstr>
      <vt:lpstr>PowerPoint 演示文稿</vt:lpstr>
      <vt:lpstr>品牌策略（一） 高举高打的竞争策略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1454282188@qq.com</cp:lastModifiedBy>
  <cp:revision>3</cp:revision>
  <dcterms:modified xsi:type="dcterms:W3CDTF">2023-08-29T13:34:46Z</dcterms:modified>
</cp:coreProperties>
</file>