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7" r:id="rId2"/>
    <p:sldId id="258" r:id="rId3"/>
    <p:sldId id="259" r:id="rId4"/>
    <p:sldId id="275" r:id="rId5"/>
    <p:sldId id="260" r:id="rId6"/>
    <p:sldId id="261" r:id="rId7"/>
    <p:sldId id="262" r:id="rId8"/>
    <p:sldId id="263" r:id="rId9"/>
    <p:sldId id="306" r:id="rId10"/>
    <p:sldId id="264" r:id="rId11"/>
    <p:sldId id="307" r:id="rId12"/>
    <p:sldId id="266" r:id="rId13"/>
    <p:sldId id="267" r:id="rId14"/>
    <p:sldId id="268" r:id="rId15"/>
    <p:sldId id="269" r:id="rId16"/>
    <p:sldId id="296" r:id="rId17"/>
    <p:sldId id="299" r:id="rId18"/>
    <p:sldId id="297" r:id="rId19"/>
    <p:sldId id="270" r:id="rId20"/>
    <p:sldId id="300" r:id="rId21"/>
    <p:sldId id="301" r:id="rId22"/>
    <p:sldId id="302" r:id="rId23"/>
    <p:sldId id="271" r:id="rId24"/>
    <p:sldId id="273" r:id="rId25"/>
    <p:sldId id="274" r:id="rId26"/>
    <p:sldId id="276" r:id="rId27"/>
    <p:sldId id="277" r:id="rId28"/>
    <p:sldId id="278" r:id="rId29"/>
    <p:sldId id="303" r:id="rId30"/>
    <p:sldId id="304" r:id="rId31"/>
    <p:sldId id="305" r:id="rId32"/>
    <p:sldId id="282" r:id="rId33"/>
    <p:sldId id="279" r:id="rId34"/>
    <p:sldId id="289" r:id="rId35"/>
    <p:sldId id="290" r:id="rId36"/>
    <p:sldId id="293" r:id="rId37"/>
    <p:sldId id="291" r:id="rId38"/>
    <p:sldId id="292" r:id="rId39"/>
    <p:sldId id="294" r:id="rId4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248"/>
    <p:restoredTop sz="94694"/>
  </p:normalViewPr>
  <p:slideViewPr>
    <p:cSldViewPr snapToGrid="0" snapToObjects="1">
      <p:cViewPr varScale="1">
        <p:scale>
          <a:sx n="121" d="100"/>
          <a:sy n="121" d="100"/>
        </p:scale>
        <p:origin x="1672"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31C5C753-15C2-BC4E-B81C-5C002AA85D37}" type="datetimeFigureOut">
              <a:rPr kumimoji="1" lang="zh-CN" altLang="en-US" smtClean="0"/>
              <a:t>2023/8/29</a:t>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E0E8B37C-99A3-4E4C-BC0B-8895B147F280}" type="slidenum">
              <a:rPr kumimoji="1" lang="zh-CN" altLang="en-US" smtClean="0"/>
              <a:t>‹#›</a:t>
            </a:fld>
            <a:endParaRPr kumimoji="1" lang="zh-CN" altLang="en-US"/>
          </a:p>
        </p:txBody>
      </p:sp>
    </p:spTree>
    <p:extLst>
      <p:ext uri="{BB962C8B-B14F-4D97-AF65-F5344CB8AC3E}">
        <p14:creationId xmlns:p14="http://schemas.microsoft.com/office/powerpoint/2010/main" val="14899134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31C5C753-15C2-BC4E-B81C-5C002AA85D37}" type="datetimeFigureOut">
              <a:rPr kumimoji="1" lang="zh-CN" altLang="en-US" smtClean="0"/>
              <a:t>2023/8/29</a:t>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E0E8B37C-99A3-4E4C-BC0B-8895B147F280}" type="slidenum">
              <a:rPr kumimoji="1" lang="zh-CN" altLang="en-US" smtClean="0"/>
              <a:t>‹#›</a:t>
            </a:fld>
            <a:endParaRPr kumimoji="1" lang="zh-CN" altLang="en-US"/>
          </a:p>
        </p:txBody>
      </p:sp>
    </p:spTree>
    <p:extLst>
      <p:ext uri="{BB962C8B-B14F-4D97-AF65-F5344CB8AC3E}">
        <p14:creationId xmlns:p14="http://schemas.microsoft.com/office/powerpoint/2010/main" val="36754452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31C5C753-15C2-BC4E-B81C-5C002AA85D37}" type="datetimeFigureOut">
              <a:rPr kumimoji="1" lang="zh-CN" altLang="en-US" smtClean="0"/>
              <a:t>2023/8/29</a:t>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E0E8B37C-99A3-4E4C-BC0B-8895B147F280}" type="slidenum">
              <a:rPr kumimoji="1" lang="zh-CN" altLang="en-US" smtClean="0"/>
              <a:t>‹#›</a:t>
            </a:fld>
            <a:endParaRPr kumimoji="1" lang="zh-CN" altLang="en-US"/>
          </a:p>
        </p:txBody>
      </p:sp>
    </p:spTree>
    <p:extLst>
      <p:ext uri="{BB962C8B-B14F-4D97-AF65-F5344CB8AC3E}">
        <p14:creationId xmlns:p14="http://schemas.microsoft.com/office/powerpoint/2010/main" val="19935905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31C5C753-15C2-BC4E-B81C-5C002AA85D37}" type="datetimeFigureOut">
              <a:rPr kumimoji="1" lang="zh-CN" altLang="en-US" smtClean="0"/>
              <a:t>2023/8/29</a:t>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E0E8B37C-99A3-4E4C-BC0B-8895B147F280}" type="slidenum">
              <a:rPr kumimoji="1" lang="zh-CN" altLang="en-US" smtClean="0"/>
              <a:t>‹#›</a:t>
            </a:fld>
            <a:endParaRPr kumimoji="1" lang="zh-CN" altLang="en-US"/>
          </a:p>
        </p:txBody>
      </p:sp>
    </p:spTree>
    <p:extLst>
      <p:ext uri="{BB962C8B-B14F-4D97-AF65-F5344CB8AC3E}">
        <p14:creationId xmlns:p14="http://schemas.microsoft.com/office/powerpoint/2010/main" val="25434939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31C5C753-15C2-BC4E-B81C-5C002AA85D37}" type="datetimeFigureOut">
              <a:rPr kumimoji="1" lang="zh-CN" altLang="en-US" smtClean="0"/>
              <a:t>2023/8/29</a:t>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E0E8B37C-99A3-4E4C-BC0B-8895B147F280}" type="slidenum">
              <a:rPr kumimoji="1" lang="zh-CN" altLang="en-US" smtClean="0"/>
              <a:t>‹#›</a:t>
            </a:fld>
            <a:endParaRPr kumimoji="1" lang="zh-CN" altLang="en-US"/>
          </a:p>
        </p:txBody>
      </p:sp>
    </p:spTree>
    <p:extLst>
      <p:ext uri="{BB962C8B-B14F-4D97-AF65-F5344CB8AC3E}">
        <p14:creationId xmlns:p14="http://schemas.microsoft.com/office/powerpoint/2010/main" val="30269872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31C5C753-15C2-BC4E-B81C-5C002AA85D37}" type="datetimeFigureOut">
              <a:rPr kumimoji="1" lang="zh-CN" altLang="en-US" smtClean="0"/>
              <a:t>2023/8/29</a:t>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E0E8B37C-99A3-4E4C-BC0B-8895B147F280}" type="slidenum">
              <a:rPr kumimoji="1" lang="zh-CN" altLang="en-US" smtClean="0"/>
              <a:t>‹#›</a:t>
            </a:fld>
            <a:endParaRPr kumimoji="1" lang="zh-CN" altLang="en-US"/>
          </a:p>
        </p:txBody>
      </p:sp>
    </p:spTree>
    <p:extLst>
      <p:ext uri="{BB962C8B-B14F-4D97-AF65-F5344CB8AC3E}">
        <p14:creationId xmlns:p14="http://schemas.microsoft.com/office/powerpoint/2010/main" val="38398822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31C5C753-15C2-BC4E-B81C-5C002AA85D37}" type="datetimeFigureOut">
              <a:rPr kumimoji="1" lang="zh-CN" altLang="en-US" smtClean="0"/>
              <a:t>2023/8/29</a:t>
            </a:fld>
            <a:endParaRPr kumimoji="1" lang="zh-CN" altLang="en-US"/>
          </a:p>
        </p:txBody>
      </p:sp>
      <p:sp>
        <p:nvSpPr>
          <p:cNvPr id="8" name="Footer Placeholder 7"/>
          <p:cNvSpPr>
            <a:spLocks noGrp="1"/>
          </p:cNvSpPr>
          <p:nvPr>
            <p:ph type="ftr" sz="quarter" idx="11"/>
          </p:nvPr>
        </p:nvSpPr>
        <p:spPr/>
        <p:txBody>
          <a:bodyPr/>
          <a:lstStyle/>
          <a:p>
            <a:endParaRPr kumimoji="1" lang="zh-CN" altLang="en-US"/>
          </a:p>
        </p:txBody>
      </p:sp>
      <p:sp>
        <p:nvSpPr>
          <p:cNvPr id="9" name="Slide Number Placeholder 8"/>
          <p:cNvSpPr>
            <a:spLocks noGrp="1"/>
          </p:cNvSpPr>
          <p:nvPr>
            <p:ph type="sldNum" sz="quarter" idx="12"/>
          </p:nvPr>
        </p:nvSpPr>
        <p:spPr/>
        <p:txBody>
          <a:bodyPr/>
          <a:lstStyle/>
          <a:p>
            <a:fld id="{E0E8B37C-99A3-4E4C-BC0B-8895B147F280}" type="slidenum">
              <a:rPr kumimoji="1" lang="zh-CN" altLang="en-US" smtClean="0"/>
              <a:t>‹#›</a:t>
            </a:fld>
            <a:endParaRPr kumimoji="1" lang="zh-CN" altLang="en-US"/>
          </a:p>
        </p:txBody>
      </p:sp>
    </p:spTree>
    <p:extLst>
      <p:ext uri="{BB962C8B-B14F-4D97-AF65-F5344CB8AC3E}">
        <p14:creationId xmlns:p14="http://schemas.microsoft.com/office/powerpoint/2010/main" val="37973580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31C5C753-15C2-BC4E-B81C-5C002AA85D37}" type="datetimeFigureOut">
              <a:rPr kumimoji="1" lang="zh-CN" altLang="en-US" smtClean="0"/>
              <a:t>2023/8/29</a:t>
            </a:fld>
            <a:endParaRPr kumimoji="1" lang="zh-CN" altLang="en-US"/>
          </a:p>
        </p:txBody>
      </p:sp>
      <p:sp>
        <p:nvSpPr>
          <p:cNvPr id="4" name="Footer Placeholder 3"/>
          <p:cNvSpPr>
            <a:spLocks noGrp="1"/>
          </p:cNvSpPr>
          <p:nvPr>
            <p:ph type="ftr" sz="quarter" idx="11"/>
          </p:nvPr>
        </p:nvSpPr>
        <p:spPr/>
        <p:txBody>
          <a:bodyPr/>
          <a:lstStyle/>
          <a:p>
            <a:endParaRPr kumimoji="1" lang="zh-CN" altLang="en-US"/>
          </a:p>
        </p:txBody>
      </p:sp>
      <p:sp>
        <p:nvSpPr>
          <p:cNvPr id="5" name="Slide Number Placeholder 4"/>
          <p:cNvSpPr>
            <a:spLocks noGrp="1"/>
          </p:cNvSpPr>
          <p:nvPr>
            <p:ph type="sldNum" sz="quarter" idx="12"/>
          </p:nvPr>
        </p:nvSpPr>
        <p:spPr/>
        <p:txBody>
          <a:bodyPr/>
          <a:lstStyle/>
          <a:p>
            <a:fld id="{E0E8B37C-99A3-4E4C-BC0B-8895B147F280}" type="slidenum">
              <a:rPr kumimoji="1" lang="zh-CN" altLang="en-US" smtClean="0"/>
              <a:t>‹#›</a:t>
            </a:fld>
            <a:endParaRPr kumimoji="1" lang="zh-CN" altLang="en-US"/>
          </a:p>
        </p:txBody>
      </p:sp>
    </p:spTree>
    <p:extLst>
      <p:ext uri="{BB962C8B-B14F-4D97-AF65-F5344CB8AC3E}">
        <p14:creationId xmlns:p14="http://schemas.microsoft.com/office/powerpoint/2010/main" val="40704128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1C5C753-15C2-BC4E-B81C-5C002AA85D37}" type="datetimeFigureOut">
              <a:rPr kumimoji="1" lang="zh-CN" altLang="en-US" smtClean="0"/>
              <a:t>2023/8/29</a:t>
            </a:fld>
            <a:endParaRPr kumimoji="1" lang="zh-CN" altLang="en-US"/>
          </a:p>
        </p:txBody>
      </p:sp>
      <p:sp>
        <p:nvSpPr>
          <p:cNvPr id="3" name="Footer Placeholder 2"/>
          <p:cNvSpPr>
            <a:spLocks noGrp="1"/>
          </p:cNvSpPr>
          <p:nvPr>
            <p:ph type="ftr" sz="quarter" idx="11"/>
          </p:nvPr>
        </p:nvSpPr>
        <p:spPr/>
        <p:txBody>
          <a:bodyPr/>
          <a:lstStyle/>
          <a:p>
            <a:endParaRPr kumimoji="1" lang="zh-CN" altLang="en-US"/>
          </a:p>
        </p:txBody>
      </p:sp>
      <p:sp>
        <p:nvSpPr>
          <p:cNvPr id="4" name="Slide Number Placeholder 3"/>
          <p:cNvSpPr>
            <a:spLocks noGrp="1"/>
          </p:cNvSpPr>
          <p:nvPr>
            <p:ph type="sldNum" sz="quarter" idx="12"/>
          </p:nvPr>
        </p:nvSpPr>
        <p:spPr/>
        <p:txBody>
          <a:bodyPr/>
          <a:lstStyle/>
          <a:p>
            <a:fld id="{E0E8B37C-99A3-4E4C-BC0B-8895B147F280}" type="slidenum">
              <a:rPr kumimoji="1" lang="zh-CN" altLang="en-US" smtClean="0"/>
              <a:t>‹#›</a:t>
            </a:fld>
            <a:endParaRPr kumimoji="1" lang="zh-CN" altLang="en-US"/>
          </a:p>
        </p:txBody>
      </p:sp>
    </p:spTree>
    <p:extLst>
      <p:ext uri="{BB962C8B-B14F-4D97-AF65-F5344CB8AC3E}">
        <p14:creationId xmlns:p14="http://schemas.microsoft.com/office/powerpoint/2010/main" val="8365871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31C5C753-15C2-BC4E-B81C-5C002AA85D37}" type="datetimeFigureOut">
              <a:rPr kumimoji="1" lang="zh-CN" altLang="en-US" smtClean="0"/>
              <a:t>2023/8/29</a:t>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E0E8B37C-99A3-4E4C-BC0B-8895B147F280}" type="slidenum">
              <a:rPr kumimoji="1" lang="zh-CN" altLang="en-US" smtClean="0"/>
              <a:t>‹#›</a:t>
            </a:fld>
            <a:endParaRPr kumimoji="1" lang="zh-CN" altLang="en-US"/>
          </a:p>
        </p:txBody>
      </p:sp>
    </p:spTree>
    <p:extLst>
      <p:ext uri="{BB962C8B-B14F-4D97-AF65-F5344CB8AC3E}">
        <p14:creationId xmlns:p14="http://schemas.microsoft.com/office/powerpoint/2010/main" val="7868085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31C5C753-15C2-BC4E-B81C-5C002AA85D37}" type="datetimeFigureOut">
              <a:rPr kumimoji="1" lang="zh-CN" altLang="en-US" smtClean="0"/>
              <a:t>2023/8/29</a:t>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E0E8B37C-99A3-4E4C-BC0B-8895B147F280}" type="slidenum">
              <a:rPr kumimoji="1" lang="zh-CN" altLang="en-US" smtClean="0"/>
              <a:t>‹#›</a:t>
            </a:fld>
            <a:endParaRPr kumimoji="1" lang="zh-CN" altLang="en-US"/>
          </a:p>
        </p:txBody>
      </p:sp>
    </p:spTree>
    <p:extLst>
      <p:ext uri="{BB962C8B-B14F-4D97-AF65-F5344CB8AC3E}">
        <p14:creationId xmlns:p14="http://schemas.microsoft.com/office/powerpoint/2010/main" val="17463692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C5C753-15C2-BC4E-B81C-5C002AA85D37}" type="datetimeFigureOut">
              <a:rPr kumimoji="1" lang="zh-CN" altLang="en-US" smtClean="0"/>
              <a:t>2023/8/29</a:t>
            </a:fld>
            <a:endParaRPr kumimoji="1"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E8B37C-99A3-4E4C-BC0B-8895B147F280}" type="slidenum">
              <a:rPr kumimoji="1" lang="zh-CN" altLang="en-US" smtClean="0"/>
              <a:t>‹#›</a:t>
            </a:fld>
            <a:endParaRPr kumimoji="1" lang="zh-CN" altLang="en-US"/>
          </a:p>
        </p:txBody>
      </p:sp>
    </p:spTree>
    <p:extLst>
      <p:ext uri="{BB962C8B-B14F-4D97-AF65-F5344CB8AC3E}">
        <p14:creationId xmlns:p14="http://schemas.microsoft.com/office/powerpoint/2010/main" val="13690972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hyperlink" Target="https://baike.baidu.com/item/%E7%94%9F%E8%82%B2%E9%85%9A" TargetMode="External"/><Relationship Id="rId2" Type="http://schemas.openxmlformats.org/officeDocument/2006/relationships/hyperlink" Target="https://baike.baidu.com/item/%E6%A0%B8%E9%BB%84%E7%B4%A0" TargetMode="Externa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31A1F7-B3DD-5C43-A018-2093CD183E67}"/>
              </a:ext>
            </a:extLst>
          </p:cNvPr>
          <p:cNvSpPr>
            <a:spLocks noGrp="1"/>
          </p:cNvSpPr>
          <p:nvPr>
            <p:ph type="ctrTitle" idx="4294967295"/>
          </p:nvPr>
        </p:nvSpPr>
        <p:spPr>
          <a:xfrm>
            <a:off x="525515" y="2626546"/>
            <a:ext cx="7777656" cy="2130425"/>
          </a:xfrm>
        </p:spPr>
        <p:txBody>
          <a:bodyPr>
            <a:noAutofit/>
          </a:bodyPr>
          <a:lstStyle/>
          <a:p>
            <a:pPr algn="ctr">
              <a:lnSpc>
                <a:spcPct val="150000"/>
              </a:lnSpc>
            </a:pPr>
            <a:r>
              <a:rPr kumimoji="1" lang="zh-CN" altLang="en-US" sz="4800" dirty="0">
                <a:latin typeface="Songti SC" panose="02010600040101010101" pitchFamily="2" charset="-122"/>
                <a:ea typeface="Songti SC" panose="02010600040101010101" pitchFamily="2" charset="-122"/>
              </a:rPr>
              <a:t>包装设计与实训三</a:t>
            </a:r>
            <a:br>
              <a:rPr kumimoji="1" lang="en-US" altLang="zh-CN" sz="3200" dirty="0">
                <a:latin typeface="Songti SC" panose="02010600040101010101" pitchFamily="2" charset="-122"/>
                <a:ea typeface="Songti SC" panose="02010600040101010101" pitchFamily="2" charset="-122"/>
              </a:rPr>
            </a:br>
            <a:br>
              <a:rPr kumimoji="1" lang="en-US" altLang="zh-CN" sz="3200" dirty="0">
                <a:latin typeface="Songti SC" panose="02010600040101010101" pitchFamily="2" charset="-122"/>
                <a:ea typeface="Songti SC" panose="02010600040101010101" pitchFamily="2" charset="-122"/>
              </a:rPr>
            </a:br>
            <a:br>
              <a:rPr kumimoji="1" lang="en-US" altLang="zh-CN" sz="2800" dirty="0">
                <a:latin typeface="Songti SC" panose="02010600040101010101" pitchFamily="2" charset="-122"/>
                <a:ea typeface="Songti SC" panose="02010600040101010101" pitchFamily="2" charset="-122"/>
              </a:rPr>
            </a:br>
            <a:endParaRPr kumimoji="1" lang="zh-CN" altLang="en-US" sz="2800" dirty="0">
              <a:latin typeface="Songti SC" panose="02010600040101010101" pitchFamily="2" charset="-122"/>
              <a:ea typeface="Songti SC" panose="02010600040101010101" pitchFamily="2" charset="-122"/>
            </a:endParaRPr>
          </a:p>
        </p:txBody>
      </p:sp>
    </p:spTree>
    <p:extLst>
      <p:ext uri="{BB962C8B-B14F-4D97-AF65-F5344CB8AC3E}">
        <p14:creationId xmlns:p14="http://schemas.microsoft.com/office/powerpoint/2010/main" val="11298990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P1010022">
            <a:extLst>
              <a:ext uri="{FF2B5EF4-FFF2-40B4-BE49-F238E27FC236}">
                <a16:creationId xmlns:a16="http://schemas.microsoft.com/office/drawing/2014/main" id="{F36DF17C-C5A5-AE42-8433-EA9B378F952C}"/>
              </a:ext>
            </a:extLst>
          </p:cNvPr>
          <p:cNvPicPr>
            <a:picLocks noChangeAspect="1"/>
          </p:cNvPicPr>
          <p:nvPr/>
        </p:nvPicPr>
        <p:blipFill rotWithShape="1">
          <a:blip r:embed="rId2"/>
          <a:srcRect t="6507" b="10353"/>
          <a:stretch/>
        </p:blipFill>
        <p:spPr>
          <a:xfrm>
            <a:off x="850971" y="708851"/>
            <a:ext cx="7442057" cy="4640913"/>
          </a:xfrm>
          <a:prstGeom prst="rect">
            <a:avLst/>
          </a:prstGeom>
        </p:spPr>
      </p:pic>
      <p:sp>
        <p:nvSpPr>
          <p:cNvPr id="6" name="文本框 5">
            <a:extLst>
              <a:ext uri="{FF2B5EF4-FFF2-40B4-BE49-F238E27FC236}">
                <a16:creationId xmlns:a16="http://schemas.microsoft.com/office/drawing/2014/main" id="{5E6C1354-7272-B640-82B6-4ED2C6EDE8D2}"/>
              </a:ext>
            </a:extLst>
          </p:cNvPr>
          <p:cNvSpPr txBox="1"/>
          <p:nvPr/>
        </p:nvSpPr>
        <p:spPr>
          <a:xfrm>
            <a:off x="850971" y="5438955"/>
            <a:ext cx="7630877" cy="710194"/>
          </a:xfrm>
          <a:prstGeom prst="rect">
            <a:avLst/>
          </a:prstGeom>
          <a:noFill/>
        </p:spPr>
        <p:txBody>
          <a:bodyPr wrap="square">
            <a:spAutoFit/>
          </a:bodyPr>
          <a:lstStyle/>
          <a:p>
            <a:pPr>
              <a:lnSpc>
                <a:spcPct val="150000"/>
              </a:lnSpc>
            </a:pPr>
            <a:r>
              <a:rPr lang="zh-CN" altLang="en-US" sz="1400" dirty="0">
                <a:solidFill>
                  <a:srgbClr val="404040"/>
                </a:solidFill>
                <a:effectLst/>
                <a:latin typeface="Songti SC" panose="02010600040101010101" pitchFamily="2" charset="-122"/>
                <a:ea typeface="Songti SC" panose="02010600040101010101" pitchFamily="2" charset="-122"/>
                <a:cs typeface="宋体" panose="02010600030101010101" pitchFamily="2" charset="-122"/>
              </a:rPr>
              <a:t>小</a:t>
            </a:r>
            <a:r>
              <a:rPr lang="zh-CN" altLang="zh-CN" sz="1400" dirty="0">
                <a:solidFill>
                  <a:srgbClr val="404040"/>
                </a:solidFill>
                <a:effectLst/>
                <a:latin typeface="Songti SC" panose="02010600040101010101" pitchFamily="2" charset="-122"/>
                <a:ea typeface="Songti SC" panose="02010600040101010101" pitchFamily="2" charset="-122"/>
                <a:cs typeface="宋体" panose="02010600030101010101" pitchFamily="2" charset="-122"/>
              </a:rPr>
              <a:t>盒下半部文字设计为木版雕刻特色，通过刀划感尽量接近古籍才能够具有的人文气息，由深至浅的渐变色彩使上半部分产生厚重历史感</a:t>
            </a:r>
            <a:r>
              <a:rPr lang="zh-CN" altLang="en-US" sz="1400" dirty="0">
                <a:solidFill>
                  <a:srgbClr val="404040"/>
                </a:solidFill>
                <a:effectLst/>
                <a:latin typeface="Songti SC" panose="02010600040101010101" pitchFamily="2" charset="-122"/>
                <a:ea typeface="Songti SC" panose="02010600040101010101" pitchFamily="2" charset="-122"/>
                <a:cs typeface="宋体" panose="02010600030101010101" pitchFamily="2" charset="-122"/>
              </a:rPr>
              <a:t>，</a:t>
            </a:r>
            <a:r>
              <a:rPr lang="zh-CN" altLang="zh-CN" sz="1400" dirty="0">
                <a:solidFill>
                  <a:srgbClr val="404040"/>
                </a:solidFill>
                <a:effectLst/>
                <a:latin typeface="Songti SC" panose="02010600040101010101" pitchFamily="2" charset="-122"/>
                <a:ea typeface="Songti SC" panose="02010600040101010101" pitchFamily="2" charset="-122"/>
                <a:cs typeface="宋体" panose="02010600030101010101" pitchFamily="2" charset="-122"/>
              </a:rPr>
              <a:t>同时</a:t>
            </a:r>
            <a:r>
              <a:rPr lang="zh-CN" altLang="en-US" sz="1400" dirty="0">
                <a:solidFill>
                  <a:srgbClr val="404040"/>
                </a:solidFill>
                <a:effectLst/>
                <a:latin typeface="Songti SC" panose="02010600040101010101" pitchFamily="2" charset="-122"/>
                <a:ea typeface="Songti SC" panose="02010600040101010101" pitchFamily="2" charset="-122"/>
                <a:cs typeface="宋体" panose="02010600030101010101" pitchFamily="2" charset="-122"/>
              </a:rPr>
              <a:t>有又</a:t>
            </a:r>
            <a:r>
              <a:rPr lang="zh-CN" altLang="zh-CN" sz="1400" dirty="0">
                <a:solidFill>
                  <a:srgbClr val="404040"/>
                </a:solidFill>
                <a:effectLst/>
                <a:latin typeface="Songti SC" panose="02010600040101010101" pitchFamily="2" charset="-122"/>
                <a:ea typeface="Songti SC" panose="02010600040101010101" pitchFamily="2" charset="-122"/>
                <a:cs typeface="宋体" panose="02010600030101010101" pitchFamily="2" charset="-122"/>
              </a:rPr>
              <a:t>不失下半部分文字传达的清晰与快捷</a:t>
            </a:r>
            <a:r>
              <a:rPr lang="zh-CN" altLang="en-US" sz="1400" dirty="0">
                <a:solidFill>
                  <a:srgbClr val="404040"/>
                </a:solidFill>
                <a:effectLst/>
                <a:latin typeface="Songti SC" panose="02010600040101010101" pitchFamily="2" charset="-122"/>
                <a:ea typeface="Songti SC" panose="02010600040101010101" pitchFamily="2" charset="-122"/>
                <a:cs typeface="宋体" panose="02010600030101010101" pitchFamily="2" charset="-122"/>
              </a:rPr>
              <a:t>。</a:t>
            </a:r>
            <a:r>
              <a:rPr lang="zh-CN" altLang="zh-CN" sz="1400" dirty="0">
                <a:effectLst/>
                <a:latin typeface="Songti SC" panose="02010600040101010101" pitchFamily="2" charset="-122"/>
                <a:ea typeface="Songti SC" panose="02010600040101010101" pitchFamily="2" charset="-122"/>
              </a:rPr>
              <a:t> </a:t>
            </a:r>
            <a:endParaRPr lang="zh-CN" altLang="en-US" sz="1400" dirty="0">
              <a:latin typeface="Songti SC" panose="02010600040101010101" pitchFamily="2" charset="-122"/>
              <a:ea typeface="Songti SC" panose="02010600040101010101" pitchFamily="2" charset="-122"/>
            </a:endParaRPr>
          </a:p>
        </p:txBody>
      </p:sp>
    </p:spTree>
    <p:extLst>
      <p:ext uri="{BB962C8B-B14F-4D97-AF65-F5344CB8AC3E}">
        <p14:creationId xmlns:p14="http://schemas.microsoft.com/office/powerpoint/2010/main" val="15866915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P1010018">
            <a:extLst>
              <a:ext uri="{FF2B5EF4-FFF2-40B4-BE49-F238E27FC236}">
                <a16:creationId xmlns:a16="http://schemas.microsoft.com/office/drawing/2014/main" id="{ED70E872-1BFB-A443-BB05-4EDD1BE6AFCF}"/>
              </a:ext>
            </a:extLst>
          </p:cNvPr>
          <p:cNvPicPr>
            <a:picLocks noChangeAspect="1"/>
          </p:cNvPicPr>
          <p:nvPr/>
        </p:nvPicPr>
        <p:blipFill rotWithShape="1">
          <a:blip r:embed="rId2"/>
          <a:srcRect l="7031" t="7953" r="4428" b="13456"/>
          <a:stretch/>
        </p:blipFill>
        <p:spPr>
          <a:xfrm>
            <a:off x="664236" y="457530"/>
            <a:ext cx="7815528" cy="5202621"/>
          </a:xfrm>
          <a:prstGeom prst="rect">
            <a:avLst/>
          </a:prstGeom>
        </p:spPr>
      </p:pic>
      <p:sp>
        <p:nvSpPr>
          <p:cNvPr id="4" name="文本框 3">
            <a:extLst>
              <a:ext uri="{FF2B5EF4-FFF2-40B4-BE49-F238E27FC236}">
                <a16:creationId xmlns:a16="http://schemas.microsoft.com/office/drawing/2014/main" id="{F5ED119A-3735-4A4E-B07E-6F72FF5C7FF5}"/>
              </a:ext>
            </a:extLst>
          </p:cNvPr>
          <p:cNvSpPr txBox="1"/>
          <p:nvPr/>
        </p:nvSpPr>
        <p:spPr>
          <a:xfrm>
            <a:off x="664236" y="5690276"/>
            <a:ext cx="7815528" cy="710194"/>
          </a:xfrm>
          <a:prstGeom prst="rect">
            <a:avLst/>
          </a:prstGeom>
          <a:noFill/>
        </p:spPr>
        <p:txBody>
          <a:bodyPr wrap="square">
            <a:spAutoFit/>
          </a:bodyPr>
          <a:lstStyle/>
          <a:p>
            <a:pPr>
              <a:lnSpc>
                <a:spcPct val="150000"/>
              </a:lnSpc>
            </a:pPr>
            <a:r>
              <a:rPr lang="zh-CN" altLang="zh-CN" sz="1400" dirty="0">
                <a:solidFill>
                  <a:srgbClr val="404040"/>
                </a:solidFill>
                <a:effectLst/>
                <a:latin typeface="Songti SC" panose="02010600040101010101" pitchFamily="2" charset="-122"/>
                <a:ea typeface="Songti SC" panose="02010600040101010101" pitchFamily="2" charset="-122"/>
                <a:cs typeface="宋体" panose="02010600030101010101" pitchFamily="2" charset="-122"/>
              </a:rPr>
              <a:t>相比小盒设计的丰富繁杂，外盒则以简练处之，运用红绿对比强化“茶”字，在整体视觉上造成“疏可走马，密不通风”的</a:t>
            </a:r>
            <a:r>
              <a:rPr lang="zh-CN" altLang="en-US" sz="1400" dirty="0">
                <a:solidFill>
                  <a:srgbClr val="404040"/>
                </a:solidFill>
                <a:effectLst/>
                <a:latin typeface="Songti SC" panose="02010600040101010101" pitchFamily="2" charset="-122"/>
                <a:ea typeface="Songti SC" panose="02010600040101010101" pitchFamily="2" charset="-122"/>
                <a:cs typeface="宋体" panose="02010600030101010101" pitchFamily="2" charset="-122"/>
              </a:rPr>
              <a:t>形式</a:t>
            </a:r>
            <a:r>
              <a:rPr lang="zh-CN" altLang="zh-CN" sz="1400" dirty="0">
                <a:solidFill>
                  <a:srgbClr val="404040"/>
                </a:solidFill>
                <a:effectLst/>
                <a:latin typeface="Songti SC" panose="02010600040101010101" pitchFamily="2" charset="-122"/>
                <a:ea typeface="Songti SC" panose="02010600040101010101" pitchFamily="2" charset="-122"/>
                <a:cs typeface="宋体" panose="02010600030101010101" pitchFamily="2" charset="-122"/>
              </a:rPr>
              <a:t>效果。</a:t>
            </a:r>
            <a:r>
              <a:rPr lang="zh-CN" altLang="zh-CN" sz="1400" dirty="0">
                <a:effectLst/>
                <a:latin typeface="Songti SC" panose="02010600040101010101" pitchFamily="2" charset="-122"/>
                <a:ea typeface="Songti SC" panose="02010600040101010101" pitchFamily="2" charset="-122"/>
              </a:rPr>
              <a:t> </a:t>
            </a:r>
            <a:endParaRPr lang="zh-CN" altLang="en-US" sz="1400" dirty="0">
              <a:latin typeface="Songti SC" panose="02010600040101010101" pitchFamily="2" charset="-122"/>
              <a:ea typeface="Songti SC" panose="02010600040101010101" pitchFamily="2" charset="-122"/>
            </a:endParaRPr>
          </a:p>
        </p:txBody>
      </p:sp>
    </p:spTree>
    <p:extLst>
      <p:ext uri="{BB962C8B-B14F-4D97-AF65-F5344CB8AC3E}">
        <p14:creationId xmlns:p14="http://schemas.microsoft.com/office/powerpoint/2010/main" val="24418185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17E260E0-665B-7A41-93B1-B35A20259760}"/>
              </a:ext>
            </a:extLst>
          </p:cNvPr>
          <p:cNvSpPr txBox="1"/>
          <p:nvPr/>
        </p:nvSpPr>
        <p:spPr>
          <a:xfrm>
            <a:off x="735725" y="1250326"/>
            <a:ext cx="8008882" cy="4034181"/>
          </a:xfrm>
          <a:prstGeom prst="rect">
            <a:avLst/>
          </a:prstGeom>
          <a:noFill/>
        </p:spPr>
        <p:txBody>
          <a:bodyPr wrap="square">
            <a:spAutoFit/>
          </a:bodyPr>
          <a:lstStyle/>
          <a:p>
            <a:pPr algn="just">
              <a:lnSpc>
                <a:spcPct val="150000"/>
              </a:lnSpc>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8820" algn="l"/>
              </a:tabLst>
            </a:pPr>
            <a:r>
              <a:rPr lang="zh-TW" altLang="zh-CN" sz="3200" dirty="0">
                <a:solidFill>
                  <a:srgbClr val="000000"/>
                </a:solidFill>
                <a:effectLst/>
                <a:uFill>
                  <a:solidFill>
                    <a:srgbClr val="000000"/>
                  </a:solidFill>
                </a:uFill>
                <a:latin typeface="Songti SC" panose="02010600040101010101" pitchFamily="2" charset="-122"/>
                <a:ea typeface="Songti SC" panose="02010600040101010101" pitchFamily="2" charset="-122"/>
              </a:rPr>
              <a:t>实训案例：</a:t>
            </a:r>
            <a:r>
              <a:rPr lang="zh-CN" altLang="zh-CN" sz="3200" kern="100" dirty="0">
                <a:effectLst/>
                <a:latin typeface="Songti SC" panose="02010600040101010101" pitchFamily="2" charset="-122"/>
                <a:ea typeface="Songti SC" panose="02010600040101010101" pitchFamily="2" charset="-122"/>
                <a:cs typeface="宋体" panose="02010600030101010101" pitchFamily="2" charset="-122"/>
              </a:rPr>
              <a:t>祁门红茶包装</a:t>
            </a:r>
            <a:r>
              <a:rPr lang="zh-CN" altLang="zh-CN" sz="3200" dirty="0">
                <a:effectLst/>
                <a:latin typeface="Songti SC" panose="02010600040101010101" pitchFamily="2" charset="-122"/>
                <a:ea typeface="Songti SC" panose="02010600040101010101" pitchFamily="2" charset="-122"/>
              </a:rPr>
              <a:t> </a:t>
            </a:r>
            <a:endParaRPr lang="en-US" altLang="zh-TW" sz="3200" dirty="0">
              <a:solidFill>
                <a:srgbClr val="000000"/>
              </a:solidFill>
              <a:effectLst/>
              <a:latin typeface="Songti SC" panose="02010600040101010101" pitchFamily="2" charset="-122"/>
              <a:ea typeface="Songti SC" panose="02010600040101010101" pitchFamily="2" charset="-122"/>
              <a:cs typeface="Cambria" panose="02040503050406030204" pitchFamily="18" charset="0"/>
            </a:endParaRPr>
          </a:p>
          <a:p>
            <a:pPr algn="just">
              <a:lnSpc>
                <a:spcPct val="150000"/>
              </a:lnSpc>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8820" algn="l"/>
              </a:tabLst>
            </a:pPr>
            <a:r>
              <a:rPr lang="zh-CN" altLang="zh-CN" sz="1400" kern="100" dirty="0">
                <a:solidFill>
                  <a:srgbClr val="000000"/>
                </a:solidFill>
                <a:effectLst/>
                <a:uFill>
                  <a:solidFill>
                    <a:srgbClr val="000000"/>
                  </a:solidFill>
                </a:uFill>
                <a:latin typeface="Songti SC" panose="02010600040101010101" pitchFamily="2" charset="-122"/>
                <a:ea typeface="Songti SC" panose="02010600040101010101" pitchFamily="2" charset="-122"/>
                <a:cs typeface="宋体" panose="02010600030101010101" pitchFamily="2" charset="-122"/>
              </a:rPr>
              <a:t>来源：</a:t>
            </a:r>
            <a:r>
              <a:rPr lang="zh-TW" altLang="zh-CN" sz="1400" kern="100" dirty="0">
                <a:solidFill>
                  <a:srgbClr val="000000"/>
                </a:solidFill>
                <a:effectLst/>
                <a:uFill>
                  <a:solidFill>
                    <a:srgbClr val="000000"/>
                  </a:solidFill>
                </a:uFill>
                <a:latin typeface="Songti SC" panose="02010600040101010101" pitchFamily="2" charset="-122"/>
                <a:ea typeface="Songti SC" panose="02010600040101010101" pitchFamily="2" charset="-122"/>
                <a:cs typeface="宋体" panose="02010600030101010101" pitchFamily="2" charset="-122"/>
              </a:rPr>
              <a:t>2020</a:t>
            </a:r>
            <a:r>
              <a:rPr lang="zh-CN" altLang="zh-CN" sz="1400" dirty="0">
                <a:solidFill>
                  <a:srgbClr val="191919"/>
                </a:solidFill>
                <a:effectLst/>
                <a:uFill>
                  <a:solidFill>
                    <a:srgbClr val="000000"/>
                  </a:solidFill>
                </a:uFill>
                <a:latin typeface="Songti SC" panose="02010600040101010101" pitchFamily="2" charset="-122"/>
                <a:ea typeface="Songti SC" panose="02010600040101010101" pitchFamily="2" charset="-122"/>
                <a:cs typeface="宋体" panose="02010600030101010101" pitchFamily="2" charset="-122"/>
              </a:rPr>
              <a:t>首届海峡两岸茶叶包装创意设计大赛</a:t>
            </a:r>
            <a:endParaRPr lang="zh-CN" altLang="zh-CN" sz="1400" dirty="0">
              <a:solidFill>
                <a:srgbClr val="000000"/>
              </a:solidFill>
              <a:effectLst/>
              <a:uFill>
                <a:solidFill>
                  <a:srgbClr val="000000"/>
                </a:solidFill>
              </a:uFill>
              <a:latin typeface="Songti SC" panose="02010600040101010101" pitchFamily="2" charset="-122"/>
              <a:ea typeface="Songti SC" panose="02010600040101010101" pitchFamily="2" charset="-122"/>
            </a:endParaRPr>
          </a:p>
          <a:p>
            <a:pPr algn="just">
              <a:lnSpc>
                <a:spcPct val="150000"/>
              </a:lnSpc>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8820" algn="l"/>
              </a:tabLst>
            </a:pPr>
            <a:r>
              <a:rPr lang="zh-CN" altLang="zh-CN" sz="1400" kern="100" dirty="0">
                <a:solidFill>
                  <a:srgbClr val="000000"/>
                </a:solidFill>
                <a:effectLst/>
                <a:uFill>
                  <a:solidFill>
                    <a:srgbClr val="000000"/>
                  </a:solidFill>
                </a:uFill>
                <a:latin typeface="Songti SC" panose="02010600040101010101" pitchFamily="2" charset="-122"/>
                <a:ea typeface="Songti SC" panose="02010600040101010101" pitchFamily="2" charset="-122"/>
                <a:cs typeface="宋体" panose="02010600030101010101" pitchFamily="2" charset="-122"/>
              </a:rPr>
              <a:t>设计</a:t>
            </a:r>
            <a:r>
              <a:rPr lang="zh-TW" altLang="zh-CN" sz="1400" kern="100" dirty="0">
                <a:solidFill>
                  <a:srgbClr val="000000"/>
                </a:solidFill>
                <a:effectLst/>
                <a:uFill>
                  <a:solidFill>
                    <a:srgbClr val="000000"/>
                  </a:solidFill>
                </a:uFill>
                <a:latin typeface="Songti SC" panose="02010600040101010101" pitchFamily="2" charset="-122"/>
                <a:ea typeface="Songti SC" panose="02010600040101010101" pitchFamily="2" charset="-122"/>
                <a:cs typeface="宋体" panose="02010600030101010101" pitchFamily="2" charset="-122"/>
              </a:rPr>
              <a:t>：</a:t>
            </a:r>
            <a:r>
              <a:rPr lang="zh-CN" altLang="zh-CN" sz="1400" kern="100" dirty="0">
                <a:solidFill>
                  <a:srgbClr val="000000"/>
                </a:solidFill>
                <a:effectLst/>
                <a:uFill>
                  <a:solidFill>
                    <a:srgbClr val="000000"/>
                  </a:solidFill>
                </a:uFill>
                <a:latin typeface="Songti SC" panose="02010600040101010101" pitchFamily="2" charset="-122"/>
                <a:ea typeface="Songti SC" panose="02010600040101010101" pitchFamily="2" charset="-122"/>
                <a:cs typeface="宋体" panose="02010600030101010101" pitchFamily="2" charset="-122"/>
              </a:rPr>
              <a:t>李璟滢</a:t>
            </a:r>
            <a:endParaRPr lang="zh-CN" altLang="zh-CN" sz="1400" dirty="0">
              <a:solidFill>
                <a:srgbClr val="000000"/>
              </a:solidFill>
              <a:effectLst/>
              <a:uFill>
                <a:solidFill>
                  <a:srgbClr val="000000"/>
                </a:solidFill>
              </a:uFill>
              <a:latin typeface="Songti SC" panose="02010600040101010101" pitchFamily="2" charset="-122"/>
              <a:ea typeface="Songti SC" panose="02010600040101010101" pitchFamily="2" charset="-122"/>
            </a:endParaRPr>
          </a:p>
          <a:p>
            <a:pPr algn="just">
              <a:lnSpc>
                <a:spcPct val="150000"/>
              </a:lnSpc>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8820" algn="l"/>
              </a:tabLst>
            </a:pPr>
            <a:r>
              <a:rPr lang="zh-CN" altLang="zh-CN" sz="1400" kern="100" dirty="0">
                <a:solidFill>
                  <a:srgbClr val="000000"/>
                </a:solidFill>
                <a:effectLst/>
                <a:uFill>
                  <a:solidFill>
                    <a:srgbClr val="000000"/>
                  </a:solidFill>
                </a:uFill>
                <a:latin typeface="Songti SC" panose="02010600040101010101" pitchFamily="2" charset="-122"/>
                <a:ea typeface="Songti SC" panose="02010600040101010101" pitchFamily="2" charset="-122"/>
                <a:cs typeface="宋体" panose="02010600030101010101" pitchFamily="2" charset="-122"/>
              </a:rPr>
              <a:t>指导：</a:t>
            </a:r>
            <a:r>
              <a:rPr lang="zh-TW" altLang="zh-CN" sz="1400" kern="100" dirty="0">
                <a:solidFill>
                  <a:srgbClr val="000000"/>
                </a:solidFill>
                <a:effectLst/>
                <a:uFill>
                  <a:solidFill>
                    <a:srgbClr val="000000"/>
                  </a:solidFill>
                </a:uFill>
                <a:latin typeface="Songti SC" panose="02010600040101010101" pitchFamily="2" charset="-122"/>
                <a:ea typeface="Songti SC" panose="02010600040101010101" pitchFamily="2" charset="-122"/>
                <a:cs typeface="宋体" panose="02010600030101010101" pitchFamily="2" charset="-122"/>
              </a:rPr>
              <a:t>孔德扬</a:t>
            </a:r>
            <a:endParaRPr lang="zh-CN" altLang="zh-CN" sz="1400" dirty="0">
              <a:solidFill>
                <a:srgbClr val="000000"/>
              </a:solidFill>
              <a:effectLst/>
              <a:uFill>
                <a:solidFill>
                  <a:srgbClr val="000000"/>
                </a:solidFill>
              </a:uFill>
              <a:latin typeface="Songti SC" panose="02010600040101010101" pitchFamily="2" charset="-122"/>
              <a:ea typeface="Songti SC" panose="02010600040101010101" pitchFamily="2" charset="-122"/>
            </a:endParaRPr>
          </a:p>
          <a:p>
            <a:pPr algn="just">
              <a:lnSpc>
                <a:spcPct val="150000"/>
              </a:lnSpc>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8820" algn="l"/>
              </a:tabLst>
            </a:pPr>
            <a:r>
              <a:rPr lang="zh-TW" altLang="zh-CN" sz="1400" kern="100" dirty="0">
                <a:solidFill>
                  <a:srgbClr val="000000"/>
                </a:solidFill>
                <a:effectLst/>
                <a:uFill>
                  <a:solidFill>
                    <a:srgbClr val="000000"/>
                  </a:solidFill>
                </a:uFill>
                <a:latin typeface="Songti SC" panose="02010600040101010101" pitchFamily="2" charset="-122"/>
                <a:ea typeface="Songti SC" panose="02010600040101010101" pitchFamily="2" charset="-122"/>
                <a:cs typeface="宋体" panose="02010600030101010101" pitchFamily="2" charset="-122"/>
              </a:rPr>
              <a:t>获奖：2020</a:t>
            </a:r>
            <a:r>
              <a:rPr lang="zh-CN" altLang="zh-CN" sz="1400" dirty="0">
                <a:solidFill>
                  <a:srgbClr val="191919"/>
                </a:solidFill>
                <a:effectLst/>
                <a:uFill>
                  <a:solidFill>
                    <a:srgbClr val="000000"/>
                  </a:solidFill>
                </a:uFill>
                <a:latin typeface="Songti SC" panose="02010600040101010101" pitchFamily="2" charset="-122"/>
                <a:ea typeface="Songti SC" panose="02010600040101010101" pitchFamily="2" charset="-122"/>
                <a:cs typeface="宋体" panose="02010600030101010101" pitchFamily="2" charset="-122"/>
              </a:rPr>
              <a:t>首届海峡两岸茶叶包装创意设计大赛</a:t>
            </a:r>
            <a:r>
              <a:rPr lang="zh-TW" altLang="zh-CN" sz="1400" kern="100" dirty="0">
                <a:solidFill>
                  <a:srgbClr val="000000"/>
                </a:solidFill>
                <a:effectLst/>
                <a:uFill>
                  <a:solidFill>
                    <a:srgbClr val="000000"/>
                  </a:solidFill>
                </a:uFill>
                <a:latin typeface="Songti SC" panose="02010600040101010101" pitchFamily="2" charset="-122"/>
                <a:ea typeface="Songti SC" panose="02010600040101010101" pitchFamily="2" charset="-122"/>
                <a:cs typeface="宋体" panose="02010600030101010101" pitchFamily="2" charset="-122"/>
              </a:rPr>
              <a:t>优秀奖</a:t>
            </a:r>
            <a:r>
              <a:rPr lang="zh-CN" altLang="zh-CN" sz="1400" kern="100" dirty="0">
                <a:solidFill>
                  <a:srgbClr val="000000"/>
                </a:solidFill>
                <a:effectLst/>
                <a:uFill>
                  <a:solidFill>
                    <a:srgbClr val="000000"/>
                  </a:solidFill>
                </a:uFill>
                <a:latin typeface="Songti SC" panose="02010600040101010101" pitchFamily="2" charset="-122"/>
                <a:ea typeface="Songti SC" panose="02010600040101010101" pitchFamily="2" charset="-122"/>
                <a:cs typeface="宋体" panose="02010600030101010101" pitchFamily="2" charset="-122"/>
              </a:rPr>
              <a:t>，</a:t>
            </a:r>
            <a:r>
              <a:rPr lang="zh-TW" altLang="zh-CN" sz="1400" kern="100" dirty="0">
                <a:solidFill>
                  <a:srgbClr val="000000"/>
                </a:solidFill>
                <a:effectLst/>
                <a:uFill>
                  <a:solidFill>
                    <a:srgbClr val="000000"/>
                  </a:solidFill>
                </a:uFill>
                <a:latin typeface="Songti SC" panose="02010600040101010101" pitchFamily="2" charset="-122"/>
                <a:ea typeface="Songti SC" panose="02010600040101010101" pitchFamily="2" charset="-122"/>
                <a:cs typeface="宋体" panose="02010600030101010101" pitchFamily="2" charset="-122"/>
              </a:rPr>
              <a:t>2020香港当代设计奖铜奖</a:t>
            </a:r>
            <a:r>
              <a:rPr lang="zh-CN" altLang="zh-CN" sz="1400" kern="100" dirty="0">
                <a:solidFill>
                  <a:srgbClr val="000000"/>
                </a:solidFill>
                <a:effectLst/>
                <a:uFill>
                  <a:solidFill>
                    <a:srgbClr val="000000"/>
                  </a:solidFill>
                </a:uFill>
                <a:latin typeface="Songti SC" panose="02010600040101010101" pitchFamily="2" charset="-122"/>
                <a:ea typeface="Songti SC" panose="02010600040101010101" pitchFamily="2" charset="-122"/>
                <a:cs typeface="宋体" panose="02010600030101010101" pitchFamily="2" charset="-122"/>
              </a:rPr>
              <a:t>，</a:t>
            </a:r>
            <a:r>
              <a:rPr lang="zh-TW" altLang="zh-CN" sz="1400" kern="100" dirty="0">
                <a:solidFill>
                  <a:srgbClr val="000000"/>
                </a:solidFill>
                <a:effectLst/>
                <a:uFill>
                  <a:solidFill>
                    <a:srgbClr val="000000"/>
                  </a:solidFill>
                </a:uFill>
                <a:latin typeface="Songti SC" panose="02010600040101010101" pitchFamily="2" charset="-122"/>
                <a:ea typeface="Songti SC" panose="02010600040101010101" pitchFamily="2" charset="-122"/>
                <a:cs typeface="宋体" panose="02010600030101010101" pitchFamily="2" charset="-122"/>
              </a:rPr>
              <a:t>2020中英国际创意大赛铜奖</a:t>
            </a:r>
            <a:r>
              <a:rPr lang="zh-CN" altLang="zh-CN" sz="1400" kern="100" dirty="0">
                <a:solidFill>
                  <a:srgbClr val="000000"/>
                </a:solidFill>
                <a:effectLst/>
                <a:uFill>
                  <a:solidFill>
                    <a:srgbClr val="000000"/>
                  </a:solidFill>
                </a:uFill>
                <a:latin typeface="Songti SC" panose="02010600040101010101" pitchFamily="2" charset="-122"/>
                <a:ea typeface="Songti SC" panose="02010600040101010101" pitchFamily="2" charset="-122"/>
                <a:cs typeface="宋体" panose="02010600030101010101" pitchFamily="2" charset="-122"/>
              </a:rPr>
              <a:t>，</a:t>
            </a:r>
            <a:r>
              <a:rPr lang="zh-TW" altLang="zh-CN" sz="1400" kern="100" dirty="0">
                <a:solidFill>
                  <a:srgbClr val="000000"/>
                </a:solidFill>
                <a:effectLst/>
                <a:uFill>
                  <a:solidFill>
                    <a:srgbClr val="000000"/>
                  </a:solidFill>
                </a:uFill>
                <a:latin typeface="Songti SC" panose="02010600040101010101" pitchFamily="2" charset="-122"/>
                <a:ea typeface="Songti SC" panose="02010600040101010101" pitchFamily="2" charset="-122"/>
                <a:cs typeface="宋体" panose="02010600030101010101" pitchFamily="2" charset="-122"/>
              </a:rPr>
              <a:t>2020第十七届山西设计奖学科竞赛入围</a:t>
            </a:r>
            <a:r>
              <a:rPr lang="zh-CN" altLang="zh-CN" sz="1400" kern="100" dirty="0">
                <a:solidFill>
                  <a:srgbClr val="000000"/>
                </a:solidFill>
                <a:effectLst/>
                <a:uFill>
                  <a:solidFill>
                    <a:srgbClr val="000000"/>
                  </a:solidFill>
                </a:uFill>
                <a:latin typeface="Songti SC" panose="02010600040101010101" pitchFamily="2" charset="-122"/>
                <a:ea typeface="Songti SC" panose="02010600040101010101" pitchFamily="2" charset="-122"/>
                <a:cs typeface="宋体" panose="02010600030101010101" pitchFamily="2" charset="-122"/>
              </a:rPr>
              <a:t>，</a:t>
            </a:r>
            <a:r>
              <a:rPr lang="zh-TW" altLang="zh-CN" sz="1400" kern="100" dirty="0">
                <a:solidFill>
                  <a:srgbClr val="000000"/>
                </a:solidFill>
                <a:effectLst/>
                <a:uFill>
                  <a:solidFill>
                    <a:srgbClr val="000000"/>
                  </a:solidFill>
                </a:uFill>
                <a:latin typeface="Songti SC" panose="02010600040101010101" pitchFamily="2" charset="-122"/>
                <a:ea typeface="Songti SC" panose="02010600040101010101" pitchFamily="2" charset="-122"/>
                <a:cs typeface="宋体" panose="02010600030101010101" pitchFamily="2" charset="-122"/>
              </a:rPr>
              <a:t>2020第二届国际大学生艺术年度奖入围</a:t>
            </a:r>
            <a:r>
              <a:rPr lang="zh-CN" altLang="zh-CN" sz="1400" kern="100" dirty="0">
                <a:solidFill>
                  <a:srgbClr val="000000"/>
                </a:solidFill>
                <a:effectLst/>
                <a:uFill>
                  <a:solidFill>
                    <a:srgbClr val="000000"/>
                  </a:solidFill>
                </a:uFill>
                <a:latin typeface="Songti SC" panose="02010600040101010101" pitchFamily="2" charset="-122"/>
                <a:ea typeface="Songti SC" panose="02010600040101010101" pitchFamily="2" charset="-122"/>
                <a:cs typeface="宋体" panose="02010600030101010101" pitchFamily="2" charset="-122"/>
              </a:rPr>
              <a:t>，</a:t>
            </a:r>
            <a:r>
              <a:rPr lang="zh-TW" altLang="zh-CN" sz="1400" kern="100" dirty="0">
                <a:solidFill>
                  <a:srgbClr val="000000"/>
                </a:solidFill>
                <a:effectLst/>
                <a:uFill>
                  <a:solidFill>
                    <a:srgbClr val="000000"/>
                  </a:solidFill>
                </a:uFill>
                <a:latin typeface="Songti SC" panose="02010600040101010101" pitchFamily="2" charset="-122"/>
                <a:ea typeface="Songti SC" panose="02010600040101010101" pitchFamily="2" charset="-122"/>
                <a:cs typeface="宋体" panose="02010600030101010101" pitchFamily="2" charset="-122"/>
              </a:rPr>
              <a:t>2021全球大学生创意金星奖</a:t>
            </a:r>
            <a:r>
              <a:rPr lang="zh-CN" altLang="zh-CN" sz="1400" kern="100" dirty="0">
                <a:solidFill>
                  <a:srgbClr val="000000"/>
                </a:solidFill>
                <a:effectLst/>
                <a:uFill>
                  <a:solidFill>
                    <a:srgbClr val="000000"/>
                  </a:solidFill>
                </a:uFill>
                <a:latin typeface="Songti SC" panose="02010600040101010101" pitchFamily="2" charset="-122"/>
                <a:ea typeface="Songti SC" panose="02010600040101010101" pitchFamily="2" charset="-122"/>
                <a:cs typeface="宋体" panose="02010600030101010101" pitchFamily="2" charset="-122"/>
              </a:rPr>
              <a:t>，</a:t>
            </a:r>
            <a:r>
              <a:rPr lang="zh-TW" altLang="zh-CN" sz="1400" kern="100" dirty="0">
                <a:solidFill>
                  <a:srgbClr val="000000"/>
                </a:solidFill>
                <a:effectLst/>
                <a:uFill>
                  <a:solidFill>
                    <a:srgbClr val="000000"/>
                  </a:solidFill>
                </a:uFill>
                <a:latin typeface="Songti SC" panose="02010600040101010101" pitchFamily="2" charset="-122"/>
                <a:ea typeface="Songti SC" panose="02010600040101010101" pitchFamily="2" charset="-122"/>
                <a:cs typeface="宋体" panose="02010600030101010101" pitchFamily="2" charset="-122"/>
              </a:rPr>
              <a:t>2021CADA日本概念艺术设计奖铜奖</a:t>
            </a:r>
            <a:r>
              <a:rPr lang="zh-CN" altLang="zh-CN" sz="1400" kern="100" dirty="0">
                <a:solidFill>
                  <a:srgbClr val="000000"/>
                </a:solidFill>
                <a:effectLst/>
                <a:uFill>
                  <a:solidFill>
                    <a:srgbClr val="000000"/>
                  </a:solidFill>
                </a:uFill>
                <a:latin typeface="Songti SC" panose="02010600040101010101" pitchFamily="2" charset="-122"/>
                <a:ea typeface="Songti SC" panose="02010600040101010101" pitchFamily="2" charset="-122"/>
                <a:cs typeface="宋体" panose="02010600030101010101" pitchFamily="2" charset="-122"/>
              </a:rPr>
              <a:t>。</a:t>
            </a:r>
            <a:endParaRPr lang="en-US" altLang="zh-CN" sz="1400" kern="100" dirty="0">
              <a:solidFill>
                <a:srgbClr val="000000"/>
              </a:solidFill>
              <a:effectLst/>
              <a:uFill>
                <a:solidFill>
                  <a:srgbClr val="000000"/>
                </a:solidFill>
              </a:uFill>
              <a:latin typeface="Songti SC" panose="02010600040101010101" pitchFamily="2" charset="-122"/>
              <a:ea typeface="Songti SC" panose="02010600040101010101" pitchFamily="2" charset="-122"/>
              <a:cs typeface="宋体" panose="02010600030101010101" pitchFamily="2" charset="-122"/>
            </a:endParaRPr>
          </a:p>
          <a:p>
            <a:pPr algn="just">
              <a:lnSpc>
                <a:spcPct val="150000"/>
              </a:lnSpc>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8820" algn="l"/>
              </a:tabLst>
            </a:pPr>
            <a:endParaRPr lang="en-US" altLang="zh-CN" sz="1400" kern="100" dirty="0">
              <a:solidFill>
                <a:srgbClr val="000000"/>
              </a:solidFill>
              <a:uFill>
                <a:solidFill>
                  <a:srgbClr val="000000"/>
                </a:solidFill>
              </a:uFill>
              <a:latin typeface="Songti SC" panose="02010600040101010101" pitchFamily="2" charset="-122"/>
              <a:ea typeface="Songti SC" panose="02010600040101010101" pitchFamily="2" charset="-122"/>
            </a:endParaRPr>
          </a:p>
          <a:p>
            <a:pPr algn="just">
              <a:lnSpc>
                <a:spcPct val="150000"/>
              </a:lnSpc>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8820" algn="l"/>
              </a:tabLst>
            </a:pPr>
            <a:endParaRPr lang="zh-CN" altLang="zh-CN" sz="1400" dirty="0">
              <a:solidFill>
                <a:srgbClr val="000000"/>
              </a:solidFill>
              <a:effectLst/>
              <a:uFill>
                <a:solidFill>
                  <a:srgbClr val="000000"/>
                </a:solidFill>
              </a:uFill>
              <a:latin typeface="Songti SC" panose="02010600040101010101" pitchFamily="2" charset="-122"/>
              <a:ea typeface="Songti SC" panose="02010600040101010101" pitchFamily="2" charset="-122"/>
            </a:endParaRPr>
          </a:p>
          <a:p>
            <a:pPr algn="just">
              <a:lnSpc>
                <a:spcPct val="150000"/>
              </a:lnSpc>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8820" algn="l"/>
              </a:tabLst>
            </a:pPr>
            <a:r>
              <a:rPr lang="zh-TW" altLang="zh-CN" sz="1400" kern="100" dirty="0">
                <a:solidFill>
                  <a:srgbClr val="000000"/>
                </a:solidFill>
                <a:effectLst/>
                <a:uFill>
                  <a:solidFill>
                    <a:srgbClr val="000000"/>
                  </a:solidFill>
                </a:uFill>
                <a:latin typeface="Songti SC" panose="02010600040101010101" pitchFamily="2" charset="-122"/>
                <a:ea typeface="Songti SC" panose="02010600040101010101" pitchFamily="2" charset="-122"/>
                <a:cs typeface="宋体" panose="02010600030101010101" pitchFamily="2" charset="-122"/>
              </a:rPr>
              <a:t> 关健词</a:t>
            </a:r>
            <a:r>
              <a:rPr lang="zh-CN" altLang="zh-CN" sz="1400" kern="100" dirty="0">
                <a:solidFill>
                  <a:srgbClr val="000000"/>
                </a:solidFill>
                <a:effectLst/>
                <a:uFill>
                  <a:solidFill>
                    <a:srgbClr val="000000"/>
                  </a:solidFill>
                </a:uFill>
                <a:latin typeface="Songti SC" panose="02010600040101010101" pitchFamily="2" charset="-122"/>
                <a:ea typeface="Songti SC" panose="02010600040101010101" pitchFamily="2" charset="-122"/>
                <a:cs typeface="宋体" panose="02010600030101010101" pitchFamily="2" charset="-122"/>
              </a:rPr>
              <a:t>：地域文化、视觉陌生感</a:t>
            </a:r>
            <a:endParaRPr lang="zh-CN" altLang="zh-CN" sz="1400" dirty="0">
              <a:solidFill>
                <a:srgbClr val="000000"/>
              </a:solidFill>
              <a:effectLst/>
              <a:uFill>
                <a:solidFill>
                  <a:srgbClr val="000000"/>
                </a:solidFill>
              </a:uFill>
              <a:latin typeface="Songti SC" panose="02010600040101010101" pitchFamily="2" charset="-122"/>
              <a:ea typeface="Songti SC" panose="02010600040101010101" pitchFamily="2" charset="-122"/>
            </a:endParaRPr>
          </a:p>
          <a:p>
            <a:pPr indent="252095">
              <a:lnSpc>
                <a:spcPct val="150000"/>
              </a:lnSpc>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8820" algn="l"/>
              </a:tabLst>
            </a:pPr>
            <a:endParaRPr lang="zh-CN" altLang="zh-CN" sz="1400" dirty="0">
              <a:solidFill>
                <a:srgbClr val="000000"/>
              </a:solidFill>
              <a:effectLst/>
              <a:uFill>
                <a:solidFill>
                  <a:srgbClr val="000000"/>
                </a:solidFill>
              </a:uFill>
              <a:latin typeface="Songti SC" panose="02010600040101010101" pitchFamily="2" charset="-122"/>
              <a:ea typeface="Songti SC" panose="02010600040101010101" pitchFamily="2" charset="-122"/>
            </a:endParaRPr>
          </a:p>
        </p:txBody>
      </p:sp>
    </p:spTree>
    <p:extLst>
      <p:ext uri="{BB962C8B-B14F-4D97-AF65-F5344CB8AC3E}">
        <p14:creationId xmlns:p14="http://schemas.microsoft.com/office/powerpoint/2010/main" val="22910427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9DBF34CC-5599-2247-9570-8D1F8C9ADAB6}"/>
              </a:ext>
            </a:extLst>
          </p:cNvPr>
          <p:cNvSpPr txBox="1"/>
          <p:nvPr/>
        </p:nvSpPr>
        <p:spPr>
          <a:xfrm>
            <a:off x="630622" y="1449115"/>
            <a:ext cx="8061434" cy="4319067"/>
          </a:xfrm>
          <a:prstGeom prst="rect">
            <a:avLst/>
          </a:prstGeom>
          <a:noFill/>
        </p:spPr>
        <p:txBody>
          <a:bodyPr wrap="square">
            <a:spAutoFit/>
          </a:bodyPr>
          <a:lstStyle/>
          <a:p>
            <a:pPr indent="252095" algn="just">
              <a:lnSpc>
                <a:spcPct val="200000"/>
              </a:lnSpc>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8820" algn="l"/>
              </a:tabLst>
            </a:pPr>
            <a:r>
              <a:rPr lang="zh-TW" altLang="zh-CN" sz="2800" kern="100" dirty="0">
                <a:solidFill>
                  <a:srgbClr val="000000"/>
                </a:solidFill>
                <a:effectLst/>
                <a:uFill>
                  <a:solidFill>
                    <a:srgbClr val="000000"/>
                  </a:solidFill>
                </a:uFill>
                <a:latin typeface="Songti SC" panose="02010600040101010101" pitchFamily="2" charset="-122"/>
                <a:ea typeface="Songti SC" panose="02010600040101010101" pitchFamily="2" charset="-122"/>
                <a:cs typeface="DengXian" panose="02010600030101010101" pitchFamily="2" charset="-122"/>
              </a:rPr>
              <a:t>（一）</a:t>
            </a:r>
            <a:r>
              <a:rPr lang="zh-TW" altLang="zh-CN" sz="2800" kern="100" dirty="0">
                <a:solidFill>
                  <a:srgbClr val="000000"/>
                </a:solidFill>
                <a:effectLst/>
                <a:uFill>
                  <a:solidFill>
                    <a:srgbClr val="000000"/>
                  </a:solidFill>
                </a:uFill>
                <a:latin typeface="Songti SC" panose="02010600040101010101" pitchFamily="2" charset="-122"/>
                <a:ea typeface="Songti SC" panose="02010600040101010101" pitchFamily="2" charset="-122"/>
                <a:cs typeface="宋体" panose="02010600030101010101" pitchFamily="2" charset="-122"/>
              </a:rPr>
              <a:t>理解课题</a:t>
            </a:r>
            <a:endParaRPr lang="zh-CN" altLang="zh-CN" sz="2800" dirty="0">
              <a:solidFill>
                <a:srgbClr val="000000"/>
              </a:solidFill>
              <a:effectLst/>
              <a:uFill>
                <a:solidFill>
                  <a:srgbClr val="000000"/>
                </a:solidFill>
              </a:uFill>
              <a:latin typeface="Songti SC" panose="02010600040101010101" pitchFamily="2" charset="-122"/>
              <a:ea typeface="Songti SC" panose="02010600040101010101" pitchFamily="2" charset="-122"/>
            </a:endParaRPr>
          </a:p>
          <a:p>
            <a:pPr indent="254000">
              <a:lnSpc>
                <a:spcPct val="150000"/>
              </a:lnSpc>
            </a:pPr>
            <a:r>
              <a:rPr lang="zh-CN" altLang="zh-CN" sz="1400" dirty="0">
                <a:solidFill>
                  <a:srgbClr val="191919"/>
                </a:solidFill>
                <a:effectLst/>
                <a:latin typeface="宋体" panose="02010600030101010101" pitchFamily="2" charset="-122"/>
                <a:ea typeface="宋体" panose="02010600030101010101" pitchFamily="2" charset="-122"/>
                <a:cs typeface="宋体" panose="02010600030101010101" pitchFamily="2" charset="-122"/>
              </a:rPr>
              <a:t>首届海峡两岸茶叶包装创意设计大赛以“绿动未来，创想茶业”为主题，其中“绿”，是“自然、环保”，创，是“创新、实用”，本着“环保、实用”的茶业发展现实需求，实训侧重于茶包装视觉设计方面的创意表达。</a:t>
            </a:r>
            <a:endParaRPr lang="zh-CN" altLang="zh-CN" sz="1400" dirty="0">
              <a:effectLst/>
              <a:latin typeface="宋体" panose="02010600030101010101" pitchFamily="2" charset="-122"/>
              <a:ea typeface="宋体" panose="02010600030101010101" pitchFamily="2" charset="-122"/>
              <a:cs typeface="宋体" panose="02010600030101010101" pitchFamily="2" charset="-122"/>
            </a:endParaRPr>
          </a:p>
          <a:p>
            <a:pPr indent="254000" algn="just">
              <a:lnSpc>
                <a:spcPct val="150000"/>
              </a:lnSpc>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8820" algn="l"/>
              </a:tabLst>
            </a:pPr>
            <a:r>
              <a:rPr lang="zh-CN" altLang="zh-CN" sz="1400" kern="100" dirty="0">
                <a:solidFill>
                  <a:srgbClr val="000000"/>
                </a:solidFill>
                <a:effectLst/>
                <a:uFill>
                  <a:solidFill>
                    <a:srgbClr val="000000"/>
                  </a:solidFill>
                </a:uFill>
                <a:latin typeface="Arial Unicode MS" panose="020B0604020202020204" pitchFamily="34" charset="-128"/>
                <a:ea typeface="宋体" panose="02010600030101010101" pitchFamily="2" charset="-122"/>
                <a:cs typeface="宋体" panose="02010600030101010101" pitchFamily="2" charset="-122"/>
              </a:rPr>
              <a:t>包装信息传递有二个途径，经过限定的信息主要通过文字进行输送，情感气氛等心理方面的信息则由图形色彩作为输送管道，因其可以直接影响消费情绪，一直以来都是包装设计用心研究的地方，商品也借此获得差异性的视觉来源。方言是千百年来各地自然形成的语音腔调，是地方生活型态的信息密码器，有着地域身份验证的指纹意义，投射在物化的可视形象上，是形形色色的地貌地物、宗庙祭</a:t>
            </a:r>
            <a:r>
              <a:rPr lang="zh-TW" altLang="zh-CN" sz="1400" dirty="0">
                <a:solidFill>
                  <a:srgbClr val="000000"/>
                </a:solidFill>
                <a:effectLst/>
                <a:uFill>
                  <a:solidFill>
                    <a:srgbClr val="000000"/>
                  </a:solidFill>
                </a:uFill>
                <a:latin typeface="Arial Unicode MS" panose="020B0604020202020204" pitchFamily="34" charset="-128"/>
                <a:ea typeface="宋体" panose="02010600030101010101" pitchFamily="2" charset="-122"/>
              </a:rPr>
              <a:t>祀</a:t>
            </a:r>
            <a:r>
              <a:rPr lang="zh-CN" altLang="zh-CN" sz="1400" kern="100" dirty="0">
                <a:solidFill>
                  <a:srgbClr val="000000"/>
                </a:solidFill>
                <a:effectLst/>
                <a:uFill>
                  <a:solidFill>
                    <a:srgbClr val="000000"/>
                  </a:solidFill>
                </a:uFill>
                <a:latin typeface="Arial Unicode MS" panose="020B0604020202020204" pitchFamily="34" charset="-128"/>
                <a:ea typeface="宋体" panose="02010600030101010101" pitchFamily="2" charset="-122"/>
                <a:cs typeface="宋体" panose="02010600030101010101" pitchFamily="2" charset="-122"/>
              </a:rPr>
              <a:t>、民屋家居、服饰餐饮、生活道具、节庆风俗等等。中国各地名茶具有千差万别的品质特点，每一款茶都是一个地方的习俗宿影，包装作为地方名茶的信息载体，选择方言表达是最合适的嫁衣。</a:t>
            </a:r>
            <a:endParaRPr lang="zh-CN" altLang="zh-CN" sz="1400" dirty="0">
              <a:solidFill>
                <a:srgbClr val="000000"/>
              </a:solidFill>
              <a:effectLst/>
              <a:uFill>
                <a:solidFill>
                  <a:srgbClr val="000000"/>
                </a:solidFill>
              </a:uFill>
              <a:latin typeface="Arial Unicode MS" panose="020B0604020202020204" pitchFamily="34" charset="-128"/>
              <a:ea typeface="Arial Unicode MS" panose="020B0604020202020204" pitchFamily="34" charset="-128"/>
            </a:endParaRPr>
          </a:p>
          <a:p>
            <a:pPr algn="just">
              <a:lnSpc>
                <a:spcPct val="150000"/>
              </a:lnSpc>
              <a:spcBef>
                <a:spcPts val="1300"/>
              </a:spcBef>
              <a:spcAft>
                <a:spcPts val="130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8820" algn="l"/>
              </a:tabLst>
            </a:pPr>
            <a:endParaRPr lang="zh-CN" altLang="zh-CN" sz="1400" b="1" kern="100" dirty="0">
              <a:solidFill>
                <a:srgbClr val="000000"/>
              </a:solidFill>
              <a:effectLst/>
              <a:uFill>
                <a:solidFill>
                  <a:srgbClr val="000000"/>
                </a:solidFill>
              </a:uFill>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4169133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8F4238AD-9F46-B044-B22D-59BE0466A97D}"/>
              </a:ext>
            </a:extLst>
          </p:cNvPr>
          <p:cNvSpPr txBox="1"/>
          <p:nvPr/>
        </p:nvSpPr>
        <p:spPr>
          <a:xfrm>
            <a:off x="846005" y="1280269"/>
            <a:ext cx="7352063" cy="3295518"/>
          </a:xfrm>
          <a:prstGeom prst="rect">
            <a:avLst/>
          </a:prstGeom>
          <a:noFill/>
        </p:spPr>
        <p:txBody>
          <a:bodyPr wrap="square">
            <a:spAutoFit/>
          </a:bodyPr>
          <a:lstStyle/>
          <a:p>
            <a:pPr algn="just">
              <a:lnSpc>
                <a:spcPct val="150000"/>
              </a:lnSpc>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8820" algn="l"/>
              </a:tabLst>
            </a:pPr>
            <a:r>
              <a:rPr lang="zh-CN" altLang="zh-CN" sz="2800" kern="100" dirty="0">
                <a:solidFill>
                  <a:srgbClr val="000000"/>
                </a:solidFill>
                <a:effectLst/>
                <a:uFill>
                  <a:solidFill>
                    <a:srgbClr val="000000"/>
                  </a:solidFill>
                </a:uFill>
                <a:latin typeface="Songti SC" panose="02010600040101010101" pitchFamily="2" charset="-122"/>
                <a:ea typeface="Songti SC" panose="02010600040101010101" pitchFamily="2" charset="-122"/>
                <a:cs typeface="宋体" panose="02010600030101010101" pitchFamily="2" charset="-122"/>
              </a:rPr>
              <a:t>（二）产品概况：</a:t>
            </a:r>
            <a:endParaRPr lang="zh-CN" altLang="zh-CN" sz="2800" dirty="0">
              <a:solidFill>
                <a:srgbClr val="000000"/>
              </a:solidFill>
              <a:effectLst/>
              <a:uFill>
                <a:solidFill>
                  <a:srgbClr val="000000"/>
                </a:solidFill>
              </a:uFill>
              <a:latin typeface="Songti SC" panose="02010600040101010101" pitchFamily="2" charset="-122"/>
              <a:ea typeface="Songti SC" panose="02010600040101010101" pitchFamily="2" charset="-122"/>
            </a:endParaRPr>
          </a:p>
          <a:p>
            <a:pPr indent="254000">
              <a:lnSpc>
                <a:spcPct val="150000"/>
              </a:lnSpc>
            </a:pPr>
            <a:endParaRPr lang="en-US" altLang="zh-CN" sz="1400" dirty="0">
              <a:solidFill>
                <a:srgbClr val="191919"/>
              </a:solidFill>
              <a:effectLst/>
              <a:latin typeface="Songti SC" panose="02010600040101010101" pitchFamily="2" charset="-122"/>
              <a:ea typeface="Songti SC" panose="02010600040101010101" pitchFamily="2" charset="-122"/>
              <a:cs typeface="宋体" panose="02010600030101010101" pitchFamily="2" charset="-122"/>
            </a:endParaRPr>
          </a:p>
          <a:p>
            <a:pPr indent="254000">
              <a:lnSpc>
                <a:spcPct val="150000"/>
              </a:lnSpc>
            </a:pPr>
            <a:r>
              <a:rPr lang="zh-CN" altLang="zh-CN" sz="1400" dirty="0">
                <a:solidFill>
                  <a:srgbClr val="191919"/>
                </a:solidFill>
                <a:effectLst/>
                <a:latin typeface="Songti SC" panose="02010600040101010101" pitchFamily="2" charset="-122"/>
                <a:ea typeface="Songti SC" panose="02010600040101010101" pitchFamily="2" charset="-122"/>
                <a:cs typeface="宋体" panose="02010600030101010101" pitchFamily="2" charset="-122"/>
              </a:rPr>
              <a:t>实训选择的产品以南方地区名茶为主，以</a:t>
            </a:r>
            <a:r>
              <a:rPr lang="zh-CN" altLang="zh-CN" sz="1400" dirty="0">
                <a:solidFill>
                  <a:srgbClr val="333333"/>
                </a:solidFill>
                <a:effectLst/>
                <a:latin typeface="Songti SC" panose="02010600040101010101" pitchFamily="2" charset="-122"/>
                <a:ea typeface="Songti SC" panose="02010600040101010101" pitchFamily="2" charset="-122"/>
                <a:cs typeface="宋体" panose="02010600030101010101" pitchFamily="2" charset="-122"/>
              </a:rPr>
              <a:t>发酵、半发酵和不发酵的工艺区别为</a:t>
            </a:r>
            <a:r>
              <a:rPr lang="zh-CN" altLang="zh-CN" sz="1400" dirty="0">
                <a:solidFill>
                  <a:srgbClr val="333333"/>
                </a:solidFill>
                <a:effectLst/>
                <a:latin typeface="Songti SC" panose="02010600040101010101" pitchFamily="2" charset="-122"/>
                <a:ea typeface="Songti SC" panose="02010600040101010101" pitchFamily="2" charset="-122"/>
                <a:cs typeface="Arial" panose="020B0604020202020204" pitchFamily="34" charset="0"/>
              </a:rPr>
              <a:t>红茶、乌龙茶、绿茶等，名茶都是各地类别茶中的品质佼佼者，由于产地所处地理生态环境不同，在同类茶产品中形成很大的风格差异，如</a:t>
            </a:r>
            <a:r>
              <a:rPr lang="zh-CN" altLang="zh-CN" sz="1400" dirty="0">
                <a:solidFill>
                  <a:srgbClr val="1B1B1B"/>
                </a:solidFill>
                <a:effectLst/>
                <a:latin typeface="Songti SC" panose="02010600040101010101" pitchFamily="2" charset="-122"/>
                <a:ea typeface="Songti SC" panose="02010600040101010101" pitchFamily="2" charset="-122"/>
                <a:cs typeface="宋体" panose="02010600030101010101" pitchFamily="2" charset="-122"/>
              </a:rPr>
              <a:t>乌龙茶：闽北为大红袍、闽南为铁观音、广东为凤凰水仙、台湾则为冻顶乌龙等，因此有“一地一茶”之说。</a:t>
            </a:r>
            <a:endParaRPr lang="zh-CN" altLang="zh-CN" sz="1400" dirty="0">
              <a:effectLst/>
              <a:latin typeface="Songti SC" panose="02010600040101010101" pitchFamily="2" charset="-122"/>
              <a:ea typeface="Songti SC" panose="02010600040101010101" pitchFamily="2" charset="-122"/>
              <a:cs typeface="宋体" panose="02010600030101010101" pitchFamily="2" charset="-122"/>
            </a:endParaRPr>
          </a:p>
          <a:p>
            <a:pPr indent="254000">
              <a:lnSpc>
                <a:spcPct val="150000"/>
              </a:lnSpc>
            </a:pPr>
            <a:r>
              <a:rPr lang="zh-CN" altLang="zh-CN" sz="1400" kern="100" dirty="0">
                <a:effectLst/>
                <a:latin typeface="Songti SC" panose="02010600040101010101" pitchFamily="2" charset="-122"/>
                <a:ea typeface="Songti SC" panose="02010600040101010101" pitchFamily="2" charset="-122"/>
                <a:cs typeface="宋体" panose="02010600030101010101" pitchFamily="2" charset="-122"/>
              </a:rPr>
              <a:t>祁门红茶</a:t>
            </a:r>
            <a:r>
              <a:rPr lang="zh-CN" altLang="zh-CN" sz="1400" dirty="0">
                <a:effectLst/>
                <a:latin typeface="Songti SC" panose="02010600040101010101" pitchFamily="2" charset="-122"/>
                <a:ea typeface="Songti SC" panose="02010600040101010101" pitchFamily="2" charset="-122"/>
                <a:cs typeface="宋体" panose="02010600030101010101" pitchFamily="2" charset="-122"/>
              </a:rPr>
              <a:t>产自安徽祁门县，由于</a:t>
            </a:r>
            <a:r>
              <a:rPr lang="zh-CN" altLang="zh-CN" sz="1400" dirty="0">
                <a:solidFill>
                  <a:srgbClr val="333333"/>
                </a:solidFill>
                <a:effectLst/>
                <a:latin typeface="Songti SC" panose="02010600040101010101" pitchFamily="2" charset="-122"/>
                <a:ea typeface="Songti SC" panose="02010600040101010101" pitchFamily="2" charset="-122"/>
                <a:cs typeface="宋体" panose="02010600030101010101" pitchFamily="2" charset="-122"/>
              </a:rPr>
              <a:t>原料选用当地特有的中叶、中生种茶树</a:t>
            </a:r>
            <a:r>
              <a:rPr lang="en-US" altLang="zh-CN" sz="1400" dirty="0">
                <a:solidFill>
                  <a:srgbClr val="333333"/>
                </a:solidFill>
                <a:effectLst/>
                <a:latin typeface="Songti SC" panose="02010600040101010101" pitchFamily="2" charset="-122"/>
                <a:ea typeface="Songti SC" panose="02010600040101010101" pitchFamily="2" charset="-122"/>
                <a:cs typeface="宋体" panose="02010600030101010101" pitchFamily="2" charset="-122"/>
              </a:rPr>
              <a:t>“</a:t>
            </a:r>
            <a:r>
              <a:rPr lang="zh-CN" altLang="zh-CN" sz="1400" dirty="0">
                <a:solidFill>
                  <a:srgbClr val="333333"/>
                </a:solidFill>
                <a:effectLst/>
                <a:latin typeface="Songti SC" panose="02010600040101010101" pitchFamily="2" charset="-122"/>
                <a:ea typeface="Songti SC" panose="02010600040101010101" pitchFamily="2" charset="-122"/>
                <a:cs typeface="宋体" panose="02010600030101010101" pitchFamily="2" charset="-122"/>
              </a:rPr>
              <a:t>槠叶种</a:t>
            </a:r>
            <a:r>
              <a:rPr lang="en-US" altLang="zh-CN" sz="1400" dirty="0">
                <a:solidFill>
                  <a:srgbClr val="333333"/>
                </a:solidFill>
                <a:effectLst/>
                <a:latin typeface="Songti SC" panose="02010600040101010101" pitchFamily="2" charset="-122"/>
                <a:ea typeface="Songti SC" panose="02010600040101010101" pitchFamily="2" charset="-122"/>
                <a:cs typeface="宋体" panose="02010600030101010101" pitchFamily="2" charset="-122"/>
              </a:rPr>
              <a:t>”</a:t>
            </a:r>
            <a:r>
              <a:rPr lang="zh-CN" altLang="zh-CN" sz="1400" dirty="0">
                <a:solidFill>
                  <a:srgbClr val="333333"/>
                </a:solidFill>
                <a:effectLst/>
                <a:latin typeface="Songti SC" panose="02010600040101010101" pitchFamily="2" charset="-122"/>
                <a:ea typeface="Songti SC" panose="02010600040101010101" pitchFamily="2" charset="-122"/>
                <a:cs typeface="宋体" panose="02010600030101010101" pitchFamily="2" charset="-122"/>
              </a:rPr>
              <a:t>制作，产品色泽乌润，金毫显露，汤色红艳明亮，滋味鲜醇酣厚，香气清鲜持久，似花、似果、似蜜，被称为“祁门香”，是中国历史名茶，</a:t>
            </a:r>
            <a:r>
              <a:rPr lang="zh-CN" altLang="zh-CN" sz="1400" dirty="0">
                <a:solidFill>
                  <a:srgbClr val="000000"/>
                </a:solidFill>
                <a:effectLst/>
                <a:latin typeface="Songti SC" panose="02010600040101010101" pitchFamily="2" charset="-122"/>
                <a:ea typeface="Songti SC" panose="02010600040101010101" pitchFamily="2" charset="-122"/>
                <a:cs typeface="宋体" panose="02010600030101010101" pitchFamily="2" charset="-122"/>
              </a:rPr>
              <a:t>红茶中的</a:t>
            </a:r>
            <a:r>
              <a:rPr lang="zh-CN" altLang="zh-CN" sz="1400" dirty="0">
                <a:solidFill>
                  <a:srgbClr val="333333"/>
                </a:solidFill>
                <a:effectLst/>
                <a:latin typeface="Songti SC" panose="02010600040101010101" pitchFamily="2" charset="-122"/>
                <a:ea typeface="Songti SC" panose="02010600040101010101" pitchFamily="2" charset="-122"/>
                <a:cs typeface="宋体" panose="02010600030101010101" pitchFamily="2" charset="-122"/>
              </a:rPr>
              <a:t>精品。</a:t>
            </a:r>
            <a:endParaRPr lang="zh-CN" altLang="zh-CN" sz="1400" dirty="0">
              <a:effectLst/>
              <a:latin typeface="Songti SC" panose="02010600040101010101" pitchFamily="2" charset="-122"/>
              <a:ea typeface="Songti SC" panose="02010600040101010101" pitchFamily="2" charset="-122"/>
              <a:cs typeface="宋体" panose="02010600030101010101" pitchFamily="2" charset="-122"/>
            </a:endParaRPr>
          </a:p>
        </p:txBody>
      </p:sp>
    </p:spTree>
    <p:extLst>
      <p:ext uri="{BB962C8B-B14F-4D97-AF65-F5344CB8AC3E}">
        <p14:creationId xmlns:p14="http://schemas.microsoft.com/office/powerpoint/2010/main" val="30555206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1F8CD29-84DA-DD43-BA00-8BD092877378}"/>
              </a:ext>
            </a:extLst>
          </p:cNvPr>
          <p:cNvSpPr>
            <a:spLocks noChangeArrowheads="1"/>
          </p:cNvSpPr>
          <p:nvPr/>
        </p:nvSpPr>
        <p:spPr bwMode="auto">
          <a:xfrm>
            <a:off x="126125" y="1644869"/>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9138" algn="l"/>
              </a:tabLst>
              <a:defRPr>
                <a:solidFill>
                  <a:schemeClr val="tx1"/>
                </a:solidFill>
                <a:latin typeface="Arial" panose="020B0604020202020204" pitchFamily="34" charset="0"/>
              </a:defRPr>
            </a:lvl1pPr>
            <a:lvl2pPr eaLnBrk="0" fontAlgn="base" hangingPunct="0">
              <a:spcBef>
                <a:spcPct val="0"/>
              </a:spcBef>
              <a:spcAft>
                <a:spcPct val="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9138" algn="l"/>
              </a:tabLst>
              <a:defRPr>
                <a:solidFill>
                  <a:schemeClr val="tx1"/>
                </a:solidFill>
                <a:latin typeface="Arial" panose="020B0604020202020204" pitchFamily="34" charset="0"/>
              </a:defRPr>
            </a:lvl2pPr>
            <a:lvl3pPr eaLnBrk="0" fontAlgn="base" hangingPunct="0">
              <a:spcBef>
                <a:spcPct val="0"/>
              </a:spcBef>
              <a:spcAft>
                <a:spcPct val="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9138" algn="l"/>
              </a:tabLst>
              <a:defRPr>
                <a:solidFill>
                  <a:schemeClr val="tx1"/>
                </a:solidFill>
                <a:latin typeface="Arial" panose="020B0604020202020204" pitchFamily="34" charset="0"/>
              </a:defRPr>
            </a:lvl3pPr>
            <a:lvl4pPr eaLnBrk="0" fontAlgn="base" hangingPunct="0">
              <a:spcBef>
                <a:spcPct val="0"/>
              </a:spcBef>
              <a:spcAft>
                <a:spcPct val="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9138" algn="l"/>
              </a:tabLst>
              <a:defRPr>
                <a:solidFill>
                  <a:schemeClr val="tx1"/>
                </a:solidFill>
                <a:latin typeface="Arial" panose="020B0604020202020204" pitchFamily="34" charset="0"/>
              </a:defRPr>
            </a:lvl4pPr>
            <a:lvl5pPr eaLnBrk="0" fontAlgn="base" hangingPunct="0">
              <a:spcBef>
                <a:spcPct val="0"/>
              </a:spcBef>
              <a:spcAft>
                <a:spcPct val="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9138" algn="l"/>
              </a:tabLst>
              <a:defRPr>
                <a:solidFill>
                  <a:schemeClr val="tx1"/>
                </a:solidFill>
                <a:latin typeface="Arial" panose="020B0604020202020204" pitchFamily="34" charset="0"/>
              </a:defRPr>
            </a:lvl5pPr>
            <a:lvl6pPr eaLnBrk="0" fontAlgn="base" hangingPunct="0">
              <a:spcBef>
                <a:spcPct val="0"/>
              </a:spcBef>
              <a:spcAft>
                <a:spcPct val="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9138" algn="l"/>
              </a:tabLst>
              <a:defRPr>
                <a:solidFill>
                  <a:schemeClr val="tx1"/>
                </a:solidFill>
                <a:latin typeface="Arial" panose="020B0604020202020204" pitchFamily="34" charset="0"/>
              </a:defRPr>
            </a:lvl6pPr>
            <a:lvl7pPr eaLnBrk="0" fontAlgn="base" hangingPunct="0">
              <a:spcBef>
                <a:spcPct val="0"/>
              </a:spcBef>
              <a:spcAft>
                <a:spcPct val="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9138" algn="l"/>
              </a:tabLst>
              <a:defRPr>
                <a:solidFill>
                  <a:schemeClr val="tx1"/>
                </a:solidFill>
                <a:latin typeface="Arial" panose="020B0604020202020204" pitchFamily="34" charset="0"/>
              </a:defRPr>
            </a:lvl7pPr>
            <a:lvl8pPr eaLnBrk="0" fontAlgn="base" hangingPunct="0">
              <a:spcBef>
                <a:spcPct val="0"/>
              </a:spcBef>
              <a:spcAft>
                <a:spcPct val="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9138" algn="l"/>
              </a:tabLst>
              <a:defRPr>
                <a:solidFill>
                  <a:schemeClr val="tx1"/>
                </a:solidFill>
                <a:latin typeface="Arial" panose="020B0604020202020204" pitchFamily="34" charset="0"/>
              </a:defRPr>
            </a:lvl8pPr>
            <a:lvl9pPr eaLnBrk="0" fontAlgn="base" hangingPunct="0">
              <a:spcBef>
                <a:spcPct val="0"/>
              </a:spcBef>
              <a:spcAft>
                <a:spcPct val="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9138" algn="l"/>
              </a:tabLst>
              <a:defRPr>
                <a:solidFill>
                  <a:schemeClr val="tx1"/>
                </a:solidFill>
                <a:latin typeface="Arial" panose="020B0604020202020204" pitchFamily="34" charset="0"/>
              </a:defRPr>
            </a:lvl9pPr>
          </a:lstStyle>
          <a:p>
            <a:pPr marL="0" marR="0" lvl="0" indent="252413" algn="l" defTabSz="914400" rtl="0" eaLnBrk="0" fontAlgn="base" latinLnBrk="0" hangingPunct="0">
              <a:lnSpc>
                <a:spcPct val="100000"/>
              </a:lnSpc>
              <a:spcBef>
                <a:spcPct val="0"/>
              </a:spcBef>
              <a:spcAft>
                <a:spcPct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9138" algn="l"/>
              </a:tabLst>
            </a:pPr>
            <a:br>
              <a:rPr kumimoji="0" lang="zh-CN" altLang="zh-TW" sz="1100" b="0" i="0" u="none" strike="noStrike" cap="none" normalizeH="0" baseline="0">
                <a:ln>
                  <a:noFill/>
                </a:ln>
                <a:solidFill>
                  <a:srgbClr val="000000"/>
                </a:solidFill>
                <a:effectLst/>
                <a:latin typeface="Arial" panose="020B0604020202020204" pitchFamily="34" charset="0"/>
                <a:ea typeface="Arial Unicode MS" panose="020B0604020202020204" pitchFamily="34" charset="-128"/>
              </a:rPr>
            </a:br>
            <a:endParaRPr kumimoji="0" lang="zh-CN" altLang="zh-TW" sz="1800" b="0" i="0" u="none" strike="noStrike" cap="none" normalizeH="0" baseline="0">
              <a:ln>
                <a:noFill/>
              </a:ln>
              <a:solidFill>
                <a:schemeClr val="tx1"/>
              </a:solidFill>
              <a:effectLst/>
              <a:latin typeface="Arial" panose="020B0604020202020204" pitchFamily="34" charset="0"/>
            </a:endParaRPr>
          </a:p>
        </p:txBody>
      </p:sp>
      <p:sp>
        <p:nvSpPr>
          <p:cNvPr id="6" name="文本框 5">
            <a:extLst>
              <a:ext uri="{FF2B5EF4-FFF2-40B4-BE49-F238E27FC236}">
                <a16:creationId xmlns:a16="http://schemas.microsoft.com/office/drawing/2014/main" id="{67C352AA-BF71-1846-BAAF-51D43A870211}"/>
              </a:ext>
            </a:extLst>
          </p:cNvPr>
          <p:cNvSpPr txBox="1"/>
          <p:nvPr/>
        </p:nvSpPr>
        <p:spPr>
          <a:xfrm>
            <a:off x="693682" y="266695"/>
            <a:ext cx="7588469" cy="2002856"/>
          </a:xfrm>
          <a:prstGeom prst="rect">
            <a:avLst/>
          </a:prstGeom>
          <a:noFill/>
        </p:spPr>
        <p:txBody>
          <a:bodyPr wrap="square">
            <a:spAutoFit/>
          </a:bodyPr>
          <a:lstStyle/>
          <a:p>
            <a:pPr>
              <a:lnSpc>
                <a:spcPct val="150000"/>
              </a:lnSpc>
            </a:pPr>
            <a:r>
              <a:rPr lang="zh-CN" altLang="zh-CN" sz="2800" dirty="0">
                <a:effectLst/>
                <a:latin typeface="Songti SC" panose="02010600040101010101" pitchFamily="2" charset="-122"/>
                <a:ea typeface="Songti SC" panose="02010600040101010101" pitchFamily="2" charset="-122"/>
                <a:cs typeface="宋体" panose="02010600030101010101" pitchFamily="2" charset="-122"/>
              </a:rPr>
              <a:t>（三）包装</a:t>
            </a:r>
            <a:r>
              <a:rPr lang="zh-CN" altLang="en-US" sz="2800" kern="100" dirty="0">
                <a:effectLst/>
                <a:latin typeface="Songti SC" panose="02010600040101010101" pitchFamily="2" charset="-122"/>
                <a:ea typeface="Songti SC" panose="02010600040101010101" pitchFamily="2" charset="-122"/>
                <a:cs typeface="宋体" panose="02010600030101010101" pitchFamily="2" charset="-122"/>
              </a:rPr>
              <a:t>现</a:t>
            </a:r>
            <a:r>
              <a:rPr lang="zh-CN" altLang="en-US" sz="2800" dirty="0">
                <a:effectLst/>
                <a:latin typeface="Songti SC" panose="02010600040101010101" pitchFamily="2" charset="-122"/>
                <a:ea typeface="Songti SC" panose="02010600040101010101" pitchFamily="2" charset="-122"/>
                <a:cs typeface="宋体" panose="02010600030101010101" pitchFamily="2" charset="-122"/>
              </a:rPr>
              <a:t>状</a:t>
            </a:r>
            <a:r>
              <a:rPr lang="zh-CN" altLang="zh-CN" sz="2800" dirty="0">
                <a:effectLst/>
                <a:latin typeface="Songti SC" panose="02010600040101010101" pitchFamily="2" charset="-122"/>
                <a:ea typeface="Songti SC" panose="02010600040101010101" pitchFamily="2" charset="-122"/>
                <a:cs typeface="宋体" panose="02010600030101010101" pitchFamily="2" charset="-122"/>
              </a:rPr>
              <a:t>：</a:t>
            </a:r>
          </a:p>
          <a:p>
            <a:pPr indent="254000">
              <a:lnSpc>
                <a:spcPct val="150000"/>
              </a:lnSpc>
            </a:pPr>
            <a:endParaRPr lang="en-US" altLang="zh-CN" sz="1400" kern="100" dirty="0">
              <a:effectLst/>
              <a:latin typeface="Songti SC" panose="02010600040101010101" pitchFamily="2" charset="-122"/>
              <a:ea typeface="Songti SC" panose="02010600040101010101" pitchFamily="2" charset="-122"/>
              <a:cs typeface="宋体" panose="02010600030101010101" pitchFamily="2" charset="-122"/>
            </a:endParaRPr>
          </a:p>
          <a:p>
            <a:pPr indent="254000">
              <a:lnSpc>
                <a:spcPct val="150000"/>
              </a:lnSpc>
            </a:pPr>
            <a:r>
              <a:rPr lang="zh-CN" altLang="zh-CN" sz="1400" kern="100" dirty="0">
                <a:effectLst/>
                <a:latin typeface="Songti SC" panose="02010600040101010101" pitchFamily="2" charset="-122"/>
                <a:ea typeface="Songti SC" panose="02010600040101010101" pitchFamily="2" charset="-122"/>
                <a:cs typeface="宋体" panose="02010600030101010101" pitchFamily="2" charset="-122"/>
              </a:rPr>
              <a:t>祁门红茶包装因其市场长期沿袭消费习惯原因，基本上多以红色为主，鲜见红色以外的色彩作为包装形象，形成红茶类包装设计陈式化现象，设计上常以文字元素辅以简单的图形图案</a:t>
            </a:r>
            <a:endParaRPr lang="zh-CN" altLang="zh-CN" sz="1400" dirty="0">
              <a:effectLst/>
              <a:latin typeface="Songti SC" panose="02010600040101010101" pitchFamily="2" charset="-122"/>
              <a:ea typeface="Songti SC" panose="02010600040101010101" pitchFamily="2" charset="-122"/>
              <a:cs typeface="宋体" panose="02010600030101010101" pitchFamily="2" charset="-122"/>
            </a:endParaRPr>
          </a:p>
          <a:p>
            <a:pPr>
              <a:lnSpc>
                <a:spcPct val="150000"/>
              </a:lnSpc>
            </a:pPr>
            <a:r>
              <a:rPr lang="zh-CN" altLang="zh-CN" sz="1400" kern="100" dirty="0">
                <a:effectLst/>
                <a:latin typeface="Songti SC" panose="02010600040101010101" pitchFamily="2" charset="-122"/>
                <a:ea typeface="Songti SC" panose="02010600040101010101" pitchFamily="2" charset="-122"/>
                <a:cs typeface="宋体" panose="02010600030101010101" pitchFamily="2" charset="-122"/>
              </a:rPr>
              <a:t>进行表达，由于共性化较严重，不同品牌在同类产品之间难以有效识别。</a:t>
            </a:r>
            <a:r>
              <a:rPr lang="zh-CN" altLang="zh-CN" sz="1400" dirty="0">
                <a:effectLst/>
                <a:latin typeface="Songti SC" panose="02010600040101010101" pitchFamily="2" charset="-122"/>
                <a:ea typeface="Songti SC" panose="02010600040101010101" pitchFamily="2" charset="-122"/>
              </a:rPr>
              <a:t> </a:t>
            </a:r>
            <a:endParaRPr lang="zh-CN" altLang="en-US" sz="1400" dirty="0">
              <a:latin typeface="Songti SC" panose="02010600040101010101" pitchFamily="2" charset="-122"/>
              <a:ea typeface="Songti SC" panose="02010600040101010101" pitchFamily="2" charset="-122"/>
            </a:endParaRPr>
          </a:p>
        </p:txBody>
      </p:sp>
      <p:pic>
        <p:nvPicPr>
          <p:cNvPr id="7" name="图片 6" descr="图片包含 游戏机, 房间&#10;&#10;描述已自动生成">
            <a:extLst>
              <a:ext uri="{FF2B5EF4-FFF2-40B4-BE49-F238E27FC236}">
                <a16:creationId xmlns:a16="http://schemas.microsoft.com/office/drawing/2014/main" id="{31E246C7-2FDA-F440-BA21-95B1D206ABB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1524" y="2401615"/>
            <a:ext cx="6100951" cy="3984789"/>
          </a:xfrm>
          <a:prstGeom prst="rect">
            <a:avLst/>
          </a:prstGeom>
        </p:spPr>
      </p:pic>
    </p:spTree>
    <p:extLst>
      <p:ext uri="{BB962C8B-B14F-4D97-AF65-F5344CB8AC3E}">
        <p14:creationId xmlns:p14="http://schemas.microsoft.com/office/powerpoint/2010/main" val="357285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1F8CD29-84DA-DD43-BA00-8BD092877378}"/>
              </a:ext>
            </a:extLst>
          </p:cNvPr>
          <p:cNvSpPr>
            <a:spLocks noChangeArrowheads="1"/>
          </p:cNvSpPr>
          <p:nvPr/>
        </p:nvSpPr>
        <p:spPr bwMode="auto">
          <a:xfrm>
            <a:off x="126125" y="1644869"/>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9138" algn="l"/>
              </a:tabLst>
              <a:defRPr>
                <a:solidFill>
                  <a:schemeClr val="tx1"/>
                </a:solidFill>
                <a:latin typeface="Arial" panose="020B0604020202020204" pitchFamily="34" charset="0"/>
              </a:defRPr>
            </a:lvl1pPr>
            <a:lvl2pPr eaLnBrk="0" fontAlgn="base" hangingPunct="0">
              <a:spcBef>
                <a:spcPct val="0"/>
              </a:spcBef>
              <a:spcAft>
                <a:spcPct val="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9138" algn="l"/>
              </a:tabLst>
              <a:defRPr>
                <a:solidFill>
                  <a:schemeClr val="tx1"/>
                </a:solidFill>
                <a:latin typeface="Arial" panose="020B0604020202020204" pitchFamily="34" charset="0"/>
              </a:defRPr>
            </a:lvl2pPr>
            <a:lvl3pPr eaLnBrk="0" fontAlgn="base" hangingPunct="0">
              <a:spcBef>
                <a:spcPct val="0"/>
              </a:spcBef>
              <a:spcAft>
                <a:spcPct val="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9138" algn="l"/>
              </a:tabLst>
              <a:defRPr>
                <a:solidFill>
                  <a:schemeClr val="tx1"/>
                </a:solidFill>
                <a:latin typeface="Arial" panose="020B0604020202020204" pitchFamily="34" charset="0"/>
              </a:defRPr>
            </a:lvl3pPr>
            <a:lvl4pPr eaLnBrk="0" fontAlgn="base" hangingPunct="0">
              <a:spcBef>
                <a:spcPct val="0"/>
              </a:spcBef>
              <a:spcAft>
                <a:spcPct val="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9138" algn="l"/>
              </a:tabLst>
              <a:defRPr>
                <a:solidFill>
                  <a:schemeClr val="tx1"/>
                </a:solidFill>
                <a:latin typeface="Arial" panose="020B0604020202020204" pitchFamily="34" charset="0"/>
              </a:defRPr>
            </a:lvl4pPr>
            <a:lvl5pPr eaLnBrk="0" fontAlgn="base" hangingPunct="0">
              <a:spcBef>
                <a:spcPct val="0"/>
              </a:spcBef>
              <a:spcAft>
                <a:spcPct val="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9138" algn="l"/>
              </a:tabLst>
              <a:defRPr>
                <a:solidFill>
                  <a:schemeClr val="tx1"/>
                </a:solidFill>
                <a:latin typeface="Arial" panose="020B0604020202020204" pitchFamily="34" charset="0"/>
              </a:defRPr>
            </a:lvl5pPr>
            <a:lvl6pPr eaLnBrk="0" fontAlgn="base" hangingPunct="0">
              <a:spcBef>
                <a:spcPct val="0"/>
              </a:spcBef>
              <a:spcAft>
                <a:spcPct val="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9138" algn="l"/>
              </a:tabLst>
              <a:defRPr>
                <a:solidFill>
                  <a:schemeClr val="tx1"/>
                </a:solidFill>
                <a:latin typeface="Arial" panose="020B0604020202020204" pitchFamily="34" charset="0"/>
              </a:defRPr>
            </a:lvl6pPr>
            <a:lvl7pPr eaLnBrk="0" fontAlgn="base" hangingPunct="0">
              <a:spcBef>
                <a:spcPct val="0"/>
              </a:spcBef>
              <a:spcAft>
                <a:spcPct val="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9138" algn="l"/>
              </a:tabLst>
              <a:defRPr>
                <a:solidFill>
                  <a:schemeClr val="tx1"/>
                </a:solidFill>
                <a:latin typeface="Arial" panose="020B0604020202020204" pitchFamily="34" charset="0"/>
              </a:defRPr>
            </a:lvl7pPr>
            <a:lvl8pPr eaLnBrk="0" fontAlgn="base" hangingPunct="0">
              <a:spcBef>
                <a:spcPct val="0"/>
              </a:spcBef>
              <a:spcAft>
                <a:spcPct val="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9138" algn="l"/>
              </a:tabLst>
              <a:defRPr>
                <a:solidFill>
                  <a:schemeClr val="tx1"/>
                </a:solidFill>
                <a:latin typeface="Arial" panose="020B0604020202020204" pitchFamily="34" charset="0"/>
              </a:defRPr>
            </a:lvl8pPr>
            <a:lvl9pPr eaLnBrk="0" fontAlgn="base" hangingPunct="0">
              <a:spcBef>
                <a:spcPct val="0"/>
              </a:spcBef>
              <a:spcAft>
                <a:spcPct val="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9138" algn="l"/>
              </a:tabLst>
              <a:defRPr>
                <a:solidFill>
                  <a:schemeClr val="tx1"/>
                </a:solidFill>
                <a:latin typeface="Arial" panose="020B0604020202020204" pitchFamily="34" charset="0"/>
              </a:defRPr>
            </a:lvl9pPr>
          </a:lstStyle>
          <a:p>
            <a:pPr marL="0" marR="0" lvl="0" indent="252413" algn="l" defTabSz="914400" rtl="0" eaLnBrk="0" fontAlgn="base" latinLnBrk="0" hangingPunct="0">
              <a:lnSpc>
                <a:spcPct val="100000"/>
              </a:lnSpc>
              <a:spcBef>
                <a:spcPct val="0"/>
              </a:spcBef>
              <a:spcAft>
                <a:spcPct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9138" algn="l"/>
              </a:tabLst>
            </a:pPr>
            <a:br>
              <a:rPr kumimoji="0" lang="zh-CN" altLang="zh-TW" sz="1100" b="0" i="0" u="none" strike="noStrike" cap="none" normalizeH="0" baseline="0">
                <a:ln>
                  <a:noFill/>
                </a:ln>
                <a:solidFill>
                  <a:srgbClr val="000000"/>
                </a:solidFill>
                <a:effectLst/>
                <a:latin typeface="Arial" panose="020B0604020202020204" pitchFamily="34" charset="0"/>
                <a:ea typeface="Arial Unicode MS" panose="020B0604020202020204" pitchFamily="34" charset="-128"/>
              </a:rPr>
            </a:br>
            <a:endParaRPr kumimoji="0" lang="zh-CN" altLang="zh-TW" sz="1800" b="0" i="0" u="none" strike="noStrike" cap="none" normalizeH="0" baseline="0">
              <a:ln>
                <a:noFill/>
              </a:ln>
              <a:solidFill>
                <a:schemeClr val="tx1"/>
              </a:solidFill>
              <a:effectLst/>
              <a:latin typeface="Arial" panose="020B0604020202020204" pitchFamily="34" charset="0"/>
            </a:endParaRPr>
          </a:p>
        </p:txBody>
      </p:sp>
      <p:sp>
        <p:nvSpPr>
          <p:cNvPr id="7" name="文本框 6">
            <a:extLst>
              <a:ext uri="{FF2B5EF4-FFF2-40B4-BE49-F238E27FC236}">
                <a16:creationId xmlns:a16="http://schemas.microsoft.com/office/drawing/2014/main" id="{CE4C3B31-BDA9-C94D-B268-FEB38ABCB30A}"/>
              </a:ext>
            </a:extLst>
          </p:cNvPr>
          <p:cNvSpPr txBox="1"/>
          <p:nvPr/>
        </p:nvSpPr>
        <p:spPr>
          <a:xfrm>
            <a:off x="735724" y="819813"/>
            <a:ext cx="7861738" cy="4911344"/>
          </a:xfrm>
          <a:prstGeom prst="rect">
            <a:avLst/>
          </a:prstGeom>
          <a:noFill/>
        </p:spPr>
        <p:txBody>
          <a:bodyPr wrap="square">
            <a:spAutoFit/>
          </a:bodyPr>
          <a:lstStyle/>
          <a:p>
            <a:pPr>
              <a:lnSpc>
                <a:spcPct val="150000"/>
              </a:lnSpc>
            </a:pPr>
            <a:r>
              <a:rPr lang="zh-CN" altLang="en-US" sz="2800" dirty="0">
                <a:effectLst/>
                <a:latin typeface="Songti SC" panose="02010600040101010101" pitchFamily="2" charset="-122"/>
                <a:ea typeface="Songti SC" panose="02010600040101010101" pitchFamily="2" charset="-122"/>
                <a:cs typeface="宋体" panose="02010600030101010101" pitchFamily="2" charset="-122"/>
              </a:rPr>
              <a:t>（</a:t>
            </a:r>
            <a:r>
              <a:rPr lang="zh-CN" altLang="zh-CN" sz="2800" dirty="0">
                <a:effectLst/>
                <a:latin typeface="Songti SC" panose="02010600040101010101" pitchFamily="2" charset="-122"/>
                <a:ea typeface="Songti SC" panose="02010600040101010101" pitchFamily="2" charset="-122"/>
                <a:cs typeface="宋体" panose="02010600030101010101" pitchFamily="2" charset="-122"/>
              </a:rPr>
              <a:t>四）设计</a:t>
            </a:r>
            <a:r>
              <a:rPr lang="zh-CN" altLang="en-US" sz="2800" dirty="0">
                <a:effectLst/>
                <a:latin typeface="Songti SC" panose="02010600040101010101" pitchFamily="2" charset="-122"/>
                <a:ea typeface="Songti SC" panose="02010600040101010101" pitchFamily="2" charset="-122"/>
                <a:cs typeface="宋体" panose="02010600030101010101" pitchFamily="2" charset="-122"/>
              </a:rPr>
              <a:t>策略</a:t>
            </a:r>
            <a:endParaRPr lang="zh-CN" altLang="zh-CN" sz="2800" dirty="0">
              <a:effectLst/>
              <a:latin typeface="Songti SC" panose="02010600040101010101" pitchFamily="2" charset="-122"/>
              <a:ea typeface="Songti SC" panose="02010600040101010101" pitchFamily="2" charset="-122"/>
              <a:cs typeface="宋体" panose="02010600030101010101" pitchFamily="2" charset="-122"/>
            </a:endParaRPr>
          </a:p>
          <a:p>
            <a:pPr indent="254000">
              <a:lnSpc>
                <a:spcPct val="150000"/>
              </a:lnSpc>
            </a:pPr>
            <a:endParaRPr lang="en-US" altLang="zh-CN" sz="1400" dirty="0">
              <a:effectLst/>
              <a:latin typeface="Songti SC" panose="02010600040101010101" pitchFamily="2" charset="-122"/>
              <a:ea typeface="Songti SC" panose="02010600040101010101" pitchFamily="2" charset="-122"/>
              <a:cs typeface="宋体" panose="02010600030101010101" pitchFamily="2" charset="-122"/>
            </a:endParaRPr>
          </a:p>
          <a:p>
            <a:pPr indent="254000">
              <a:lnSpc>
                <a:spcPct val="150000"/>
              </a:lnSpc>
            </a:pPr>
            <a:r>
              <a:rPr lang="en-US" altLang="zh-CN" sz="1400" dirty="0">
                <a:effectLst/>
                <a:latin typeface="Songti SC" panose="02010600040101010101" pitchFamily="2" charset="-122"/>
                <a:ea typeface="Songti SC" panose="02010600040101010101" pitchFamily="2" charset="-122"/>
                <a:cs typeface="宋体" panose="02010600030101010101" pitchFamily="2" charset="-122"/>
              </a:rPr>
              <a:t>1.</a:t>
            </a:r>
            <a:r>
              <a:rPr lang="zh-CN" altLang="zh-CN" sz="1400" dirty="0">
                <a:effectLst/>
                <a:latin typeface="Songti SC" panose="02010600040101010101" pitchFamily="2" charset="-122"/>
                <a:ea typeface="Songti SC" panose="02010600040101010101" pitchFamily="2" charset="-122"/>
                <a:cs typeface="宋体" panose="02010600030101010101" pitchFamily="2" charset="-122"/>
              </a:rPr>
              <a:t>市场定位：</a:t>
            </a:r>
          </a:p>
          <a:p>
            <a:pPr indent="254000">
              <a:lnSpc>
                <a:spcPct val="150000"/>
              </a:lnSpc>
            </a:pPr>
            <a:r>
              <a:rPr lang="zh-CN" altLang="zh-CN" sz="1400" dirty="0">
                <a:effectLst/>
                <a:latin typeface="Songti SC" panose="02010600040101010101" pitchFamily="2" charset="-122"/>
                <a:ea typeface="Songti SC" panose="02010600040101010101" pitchFamily="2" charset="-122"/>
                <a:cs typeface="宋体" panose="02010600030101010101" pitchFamily="2" charset="-122"/>
              </a:rPr>
              <a:t>“一地一茶”的现象，构成了我国较为独特的生活和社会现象，各地各式饮茶习惯代表不同层次领域的生活态度和需求，是中国人生活质量的晴雨表，</a:t>
            </a:r>
            <a:r>
              <a:rPr lang="zh-CN" altLang="zh-CN" sz="1400" kern="100" dirty="0">
                <a:effectLst/>
                <a:latin typeface="Songti SC" panose="02010600040101010101" pitchFamily="2" charset="-122"/>
                <a:ea typeface="Songti SC" panose="02010600040101010101" pitchFamily="2" charset="-122"/>
                <a:cs typeface="宋体" panose="02010600030101010101" pitchFamily="2" charset="-122"/>
              </a:rPr>
              <a:t>祁门红茶包装</a:t>
            </a:r>
            <a:r>
              <a:rPr lang="zh-CN" altLang="zh-CN" sz="1400" dirty="0">
                <a:effectLst/>
                <a:latin typeface="Songti SC" panose="02010600040101010101" pitchFamily="2" charset="-122"/>
                <a:ea typeface="Songti SC" panose="02010600040101010101" pitchFamily="2" charset="-122"/>
                <a:cs typeface="宋体" panose="02010600030101010101" pitchFamily="2" charset="-122"/>
              </a:rPr>
              <a:t>选择这块市场中的中青年消费人群，站在休闲消费和旅游伴手礼角度向市场提供地域文化鲜明的包装服务。</a:t>
            </a:r>
            <a:endParaRPr lang="en-US" altLang="zh-CN" sz="1400" dirty="0">
              <a:effectLst/>
              <a:latin typeface="Songti SC" panose="02010600040101010101" pitchFamily="2" charset="-122"/>
              <a:ea typeface="Songti SC" panose="02010600040101010101" pitchFamily="2" charset="-122"/>
              <a:cs typeface="宋体" panose="02010600030101010101" pitchFamily="2" charset="-122"/>
            </a:endParaRPr>
          </a:p>
          <a:p>
            <a:pPr indent="254000">
              <a:lnSpc>
                <a:spcPct val="150000"/>
              </a:lnSpc>
            </a:pPr>
            <a:endParaRPr lang="zh-CN" altLang="zh-CN" sz="1400" dirty="0">
              <a:effectLst/>
              <a:latin typeface="Songti SC" panose="02010600040101010101" pitchFamily="2" charset="-122"/>
              <a:ea typeface="Songti SC" panose="02010600040101010101" pitchFamily="2" charset="-122"/>
              <a:cs typeface="宋体" panose="02010600030101010101" pitchFamily="2" charset="-122"/>
            </a:endParaRPr>
          </a:p>
          <a:p>
            <a:pPr indent="254000">
              <a:lnSpc>
                <a:spcPct val="150000"/>
              </a:lnSpc>
            </a:pPr>
            <a:r>
              <a:rPr lang="en-US" altLang="zh-CN" sz="1400" dirty="0">
                <a:effectLst/>
                <a:latin typeface="Songti SC" panose="02010600040101010101" pitchFamily="2" charset="-122"/>
                <a:ea typeface="Songti SC" panose="02010600040101010101" pitchFamily="2" charset="-122"/>
                <a:cs typeface="宋体" panose="02010600030101010101" pitchFamily="2" charset="-122"/>
              </a:rPr>
              <a:t>2.</a:t>
            </a:r>
            <a:r>
              <a:rPr lang="zh-CN" altLang="en-US" sz="1400" dirty="0">
                <a:effectLst/>
                <a:latin typeface="Songti SC" panose="02010600040101010101" pitchFamily="2" charset="-122"/>
                <a:ea typeface="Songti SC" panose="02010600040101010101" pitchFamily="2" charset="-122"/>
                <a:cs typeface="宋体" panose="02010600030101010101" pitchFamily="2" charset="-122"/>
              </a:rPr>
              <a:t>需求</a:t>
            </a:r>
            <a:r>
              <a:rPr lang="zh-CN" altLang="zh-CN" sz="1400" dirty="0">
                <a:effectLst/>
                <a:latin typeface="Songti SC" panose="02010600040101010101" pitchFamily="2" charset="-122"/>
                <a:ea typeface="Songti SC" panose="02010600040101010101" pitchFamily="2" charset="-122"/>
                <a:cs typeface="宋体" panose="02010600030101010101" pitchFamily="2" charset="-122"/>
              </a:rPr>
              <a:t>分析：</a:t>
            </a:r>
          </a:p>
          <a:p>
            <a:pPr indent="254000">
              <a:lnSpc>
                <a:spcPct val="150000"/>
              </a:lnSpc>
            </a:pPr>
            <a:r>
              <a:rPr lang="zh-CN" altLang="zh-CN" sz="1400" dirty="0">
                <a:effectLst/>
                <a:latin typeface="Songti SC" panose="02010600040101010101" pitchFamily="2" charset="-122"/>
                <a:ea typeface="Songti SC" panose="02010600040101010101" pitchFamily="2" charset="-122"/>
                <a:cs typeface="宋体" panose="02010600030101010101" pitchFamily="2" charset="-122"/>
              </a:rPr>
              <a:t>（</a:t>
            </a:r>
            <a:r>
              <a:rPr lang="en-US" altLang="zh-CN" sz="1400" dirty="0">
                <a:effectLst/>
                <a:latin typeface="Songti SC" panose="02010600040101010101" pitchFamily="2" charset="-122"/>
                <a:ea typeface="Songti SC" panose="02010600040101010101" pitchFamily="2" charset="-122"/>
                <a:cs typeface="宋体" panose="02010600030101010101" pitchFamily="2" charset="-122"/>
              </a:rPr>
              <a:t>1</a:t>
            </a:r>
            <a:r>
              <a:rPr lang="zh-CN" altLang="zh-CN" sz="1400" dirty="0">
                <a:effectLst/>
                <a:latin typeface="Songti SC" panose="02010600040101010101" pitchFamily="2" charset="-122"/>
                <a:ea typeface="Songti SC" panose="02010600040101010101" pitchFamily="2" charset="-122"/>
                <a:cs typeface="宋体" panose="02010600030101010101" pitchFamily="2" charset="-122"/>
              </a:rPr>
              <a:t>）中青年</a:t>
            </a:r>
            <a:r>
              <a:rPr lang="zh-CN" altLang="zh-CN" sz="1400" dirty="0">
                <a:solidFill>
                  <a:srgbClr val="333333"/>
                </a:solidFill>
                <a:effectLst/>
                <a:latin typeface="Songti SC" panose="02010600040101010101" pitchFamily="2" charset="-122"/>
                <a:ea typeface="Songti SC" panose="02010600040101010101" pitchFamily="2" charset="-122"/>
                <a:cs typeface="宋体" panose="02010600030101010101" pitchFamily="2" charset="-122"/>
              </a:rPr>
              <a:t>在消费上较少保守思想，热衷于求美、求新、求奇、求胜，追求时尚、新颖和美的享受，反映时代潮流与风恪，强调实用性和合理性；</a:t>
            </a:r>
            <a:endParaRPr lang="zh-CN" altLang="zh-CN" sz="1400" dirty="0">
              <a:effectLst/>
              <a:latin typeface="Songti SC" panose="02010600040101010101" pitchFamily="2" charset="-122"/>
              <a:ea typeface="Songti SC" panose="02010600040101010101" pitchFamily="2" charset="-122"/>
              <a:cs typeface="宋体" panose="02010600030101010101" pitchFamily="2" charset="-122"/>
            </a:endParaRPr>
          </a:p>
          <a:p>
            <a:pPr indent="254000">
              <a:lnSpc>
                <a:spcPct val="150000"/>
              </a:lnSpc>
            </a:pPr>
            <a:r>
              <a:rPr lang="zh-CN" altLang="zh-CN" sz="1400" dirty="0">
                <a:effectLst/>
                <a:latin typeface="Songti SC" panose="02010600040101010101" pitchFamily="2" charset="-122"/>
                <a:ea typeface="Songti SC" panose="02010600040101010101" pitchFamily="2" charset="-122"/>
                <a:cs typeface="宋体" panose="02010600030101010101" pitchFamily="2" charset="-122"/>
              </a:rPr>
              <a:t>（</a:t>
            </a:r>
            <a:r>
              <a:rPr lang="en-US" altLang="zh-CN" sz="1400" dirty="0">
                <a:effectLst/>
                <a:latin typeface="Songti SC" panose="02010600040101010101" pitchFamily="2" charset="-122"/>
                <a:ea typeface="Songti SC" panose="02010600040101010101" pitchFamily="2" charset="-122"/>
                <a:cs typeface="宋体" panose="02010600030101010101" pitchFamily="2" charset="-122"/>
              </a:rPr>
              <a:t>2</a:t>
            </a:r>
            <a:r>
              <a:rPr lang="zh-CN" altLang="zh-CN" sz="1400" dirty="0">
                <a:effectLst/>
                <a:latin typeface="Songti SC" panose="02010600040101010101" pitchFamily="2" charset="-122"/>
                <a:ea typeface="Songti SC" panose="02010600040101010101" pitchFamily="2" charset="-122"/>
                <a:cs typeface="宋体" panose="02010600030101010101" pitchFamily="2" charset="-122"/>
              </a:rPr>
              <a:t>）休闲对</a:t>
            </a:r>
            <a:r>
              <a:rPr lang="zh-CN" altLang="zh-CN" sz="1400" dirty="0">
                <a:solidFill>
                  <a:srgbClr val="333333"/>
                </a:solidFill>
                <a:effectLst/>
                <a:latin typeface="Songti SC" panose="02010600040101010101" pitchFamily="2" charset="-122"/>
                <a:ea typeface="Songti SC" panose="02010600040101010101" pitchFamily="2" charset="-122"/>
                <a:cs typeface="宋体" panose="02010600030101010101" pitchFamily="2" charset="-122"/>
              </a:rPr>
              <a:t>该群体而言是消解生活与工作双重压力的方式，通过放松、闲暇消除体力疲劳，获得精神上的慰藉，代表一定的生活品质。</a:t>
            </a:r>
            <a:endParaRPr lang="zh-CN" altLang="zh-CN" sz="1400" dirty="0">
              <a:effectLst/>
              <a:latin typeface="Songti SC" panose="02010600040101010101" pitchFamily="2" charset="-122"/>
              <a:ea typeface="Songti SC" panose="02010600040101010101" pitchFamily="2" charset="-122"/>
              <a:cs typeface="宋体" panose="02010600030101010101" pitchFamily="2" charset="-122"/>
            </a:endParaRPr>
          </a:p>
          <a:p>
            <a:pPr indent="266700">
              <a:lnSpc>
                <a:spcPct val="150000"/>
              </a:lnSpc>
            </a:pPr>
            <a:r>
              <a:rPr lang="zh-CN" altLang="zh-CN" sz="1400" dirty="0">
                <a:solidFill>
                  <a:srgbClr val="333333"/>
                </a:solidFill>
                <a:effectLst/>
                <a:latin typeface="Songti SC" panose="02010600040101010101" pitchFamily="2" charset="-122"/>
                <a:ea typeface="Songti SC" panose="02010600040101010101" pitchFamily="2" charset="-122"/>
                <a:cs typeface="宋体" panose="02010600030101010101" pitchFamily="2" charset="-122"/>
              </a:rPr>
              <a:t>（</a:t>
            </a:r>
            <a:r>
              <a:rPr lang="en-US" altLang="zh-CN" sz="1400" dirty="0">
                <a:solidFill>
                  <a:srgbClr val="333333"/>
                </a:solidFill>
                <a:effectLst/>
                <a:latin typeface="Songti SC" panose="02010600040101010101" pitchFamily="2" charset="-122"/>
                <a:ea typeface="Songti SC" panose="02010600040101010101" pitchFamily="2" charset="-122"/>
                <a:cs typeface="宋体" panose="02010600030101010101" pitchFamily="2" charset="-122"/>
              </a:rPr>
              <a:t>3</a:t>
            </a:r>
            <a:r>
              <a:rPr lang="zh-CN" altLang="zh-CN" sz="1400" dirty="0">
                <a:solidFill>
                  <a:srgbClr val="333333"/>
                </a:solidFill>
                <a:effectLst/>
                <a:latin typeface="Songti SC" panose="02010600040101010101" pitchFamily="2" charset="-122"/>
                <a:ea typeface="Songti SC" panose="02010600040101010101" pitchFamily="2" charset="-122"/>
                <a:cs typeface="宋体" panose="02010600030101010101" pitchFamily="2" charset="-122"/>
              </a:rPr>
              <a:t>）消费旅游伴手礼依恋于对旅游胜地的感怀与不舍，通过游地产品体验该地民风民俗形成的特色文化，有独特的纪念意义。</a:t>
            </a:r>
            <a:endParaRPr lang="zh-CN" altLang="zh-CN" sz="1400" dirty="0">
              <a:effectLst/>
              <a:latin typeface="Songti SC" panose="02010600040101010101" pitchFamily="2" charset="-122"/>
              <a:ea typeface="Songti SC" panose="02010600040101010101" pitchFamily="2" charset="-122"/>
              <a:cs typeface="宋体" panose="02010600030101010101" pitchFamily="2" charset="-122"/>
            </a:endParaRPr>
          </a:p>
        </p:txBody>
      </p:sp>
    </p:spTree>
    <p:extLst>
      <p:ext uri="{BB962C8B-B14F-4D97-AF65-F5344CB8AC3E}">
        <p14:creationId xmlns:p14="http://schemas.microsoft.com/office/powerpoint/2010/main" val="8717661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1F8CD29-84DA-DD43-BA00-8BD092877378}"/>
              </a:ext>
            </a:extLst>
          </p:cNvPr>
          <p:cNvSpPr>
            <a:spLocks noChangeArrowheads="1"/>
          </p:cNvSpPr>
          <p:nvPr/>
        </p:nvSpPr>
        <p:spPr bwMode="auto">
          <a:xfrm>
            <a:off x="126125" y="1644869"/>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9138" algn="l"/>
              </a:tabLst>
              <a:defRPr>
                <a:solidFill>
                  <a:schemeClr val="tx1"/>
                </a:solidFill>
                <a:latin typeface="Arial" panose="020B0604020202020204" pitchFamily="34" charset="0"/>
              </a:defRPr>
            </a:lvl1pPr>
            <a:lvl2pPr eaLnBrk="0" fontAlgn="base" hangingPunct="0">
              <a:spcBef>
                <a:spcPct val="0"/>
              </a:spcBef>
              <a:spcAft>
                <a:spcPct val="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9138" algn="l"/>
              </a:tabLst>
              <a:defRPr>
                <a:solidFill>
                  <a:schemeClr val="tx1"/>
                </a:solidFill>
                <a:latin typeface="Arial" panose="020B0604020202020204" pitchFamily="34" charset="0"/>
              </a:defRPr>
            </a:lvl2pPr>
            <a:lvl3pPr eaLnBrk="0" fontAlgn="base" hangingPunct="0">
              <a:spcBef>
                <a:spcPct val="0"/>
              </a:spcBef>
              <a:spcAft>
                <a:spcPct val="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9138" algn="l"/>
              </a:tabLst>
              <a:defRPr>
                <a:solidFill>
                  <a:schemeClr val="tx1"/>
                </a:solidFill>
                <a:latin typeface="Arial" panose="020B0604020202020204" pitchFamily="34" charset="0"/>
              </a:defRPr>
            </a:lvl3pPr>
            <a:lvl4pPr eaLnBrk="0" fontAlgn="base" hangingPunct="0">
              <a:spcBef>
                <a:spcPct val="0"/>
              </a:spcBef>
              <a:spcAft>
                <a:spcPct val="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9138" algn="l"/>
              </a:tabLst>
              <a:defRPr>
                <a:solidFill>
                  <a:schemeClr val="tx1"/>
                </a:solidFill>
                <a:latin typeface="Arial" panose="020B0604020202020204" pitchFamily="34" charset="0"/>
              </a:defRPr>
            </a:lvl4pPr>
            <a:lvl5pPr eaLnBrk="0" fontAlgn="base" hangingPunct="0">
              <a:spcBef>
                <a:spcPct val="0"/>
              </a:spcBef>
              <a:spcAft>
                <a:spcPct val="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9138" algn="l"/>
              </a:tabLst>
              <a:defRPr>
                <a:solidFill>
                  <a:schemeClr val="tx1"/>
                </a:solidFill>
                <a:latin typeface="Arial" panose="020B0604020202020204" pitchFamily="34" charset="0"/>
              </a:defRPr>
            </a:lvl5pPr>
            <a:lvl6pPr eaLnBrk="0" fontAlgn="base" hangingPunct="0">
              <a:spcBef>
                <a:spcPct val="0"/>
              </a:spcBef>
              <a:spcAft>
                <a:spcPct val="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9138" algn="l"/>
              </a:tabLst>
              <a:defRPr>
                <a:solidFill>
                  <a:schemeClr val="tx1"/>
                </a:solidFill>
                <a:latin typeface="Arial" panose="020B0604020202020204" pitchFamily="34" charset="0"/>
              </a:defRPr>
            </a:lvl6pPr>
            <a:lvl7pPr eaLnBrk="0" fontAlgn="base" hangingPunct="0">
              <a:spcBef>
                <a:spcPct val="0"/>
              </a:spcBef>
              <a:spcAft>
                <a:spcPct val="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9138" algn="l"/>
              </a:tabLst>
              <a:defRPr>
                <a:solidFill>
                  <a:schemeClr val="tx1"/>
                </a:solidFill>
                <a:latin typeface="Arial" panose="020B0604020202020204" pitchFamily="34" charset="0"/>
              </a:defRPr>
            </a:lvl7pPr>
            <a:lvl8pPr eaLnBrk="0" fontAlgn="base" hangingPunct="0">
              <a:spcBef>
                <a:spcPct val="0"/>
              </a:spcBef>
              <a:spcAft>
                <a:spcPct val="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9138" algn="l"/>
              </a:tabLst>
              <a:defRPr>
                <a:solidFill>
                  <a:schemeClr val="tx1"/>
                </a:solidFill>
                <a:latin typeface="Arial" panose="020B0604020202020204" pitchFamily="34" charset="0"/>
              </a:defRPr>
            </a:lvl8pPr>
            <a:lvl9pPr eaLnBrk="0" fontAlgn="base" hangingPunct="0">
              <a:spcBef>
                <a:spcPct val="0"/>
              </a:spcBef>
              <a:spcAft>
                <a:spcPct val="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9138" algn="l"/>
              </a:tabLst>
              <a:defRPr>
                <a:solidFill>
                  <a:schemeClr val="tx1"/>
                </a:solidFill>
                <a:latin typeface="Arial" panose="020B0604020202020204" pitchFamily="34" charset="0"/>
              </a:defRPr>
            </a:lvl9pPr>
          </a:lstStyle>
          <a:p>
            <a:pPr marL="0" marR="0" lvl="0" indent="252413" algn="l" defTabSz="914400" rtl="0" eaLnBrk="0" fontAlgn="base" latinLnBrk="0" hangingPunct="0">
              <a:lnSpc>
                <a:spcPct val="100000"/>
              </a:lnSpc>
              <a:spcBef>
                <a:spcPct val="0"/>
              </a:spcBef>
              <a:spcAft>
                <a:spcPct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9138" algn="l"/>
              </a:tabLst>
            </a:pPr>
            <a:br>
              <a:rPr kumimoji="0" lang="zh-CN" altLang="zh-TW" sz="1100" b="0" i="0" u="none" strike="noStrike" cap="none" normalizeH="0" baseline="0">
                <a:ln>
                  <a:noFill/>
                </a:ln>
                <a:solidFill>
                  <a:srgbClr val="000000"/>
                </a:solidFill>
                <a:effectLst/>
                <a:latin typeface="Arial" panose="020B0604020202020204" pitchFamily="34" charset="0"/>
                <a:ea typeface="Arial Unicode MS" panose="020B0604020202020204" pitchFamily="34" charset="-128"/>
              </a:rPr>
            </a:br>
            <a:endParaRPr kumimoji="0" lang="zh-CN" altLang="zh-TW" sz="1800" b="0" i="0" u="none" strike="noStrike" cap="none" normalizeH="0" baseline="0">
              <a:ln>
                <a:noFill/>
              </a:ln>
              <a:solidFill>
                <a:schemeClr val="tx1"/>
              </a:solidFill>
              <a:effectLst/>
              <a:latin typeface="Arial" panose="020B0604020202020204" pitchFamily="34" charset="0"/>
            </a:endParaRPr>
          </a:p>
        </p:txBody>
      </p:sp>
      <p:sp>
        <p:nvSpPr>
          <p:cNvPr id="7" name="文本框 6">
            <a:extLst>
              <a:ext uri="{FF2B5EF4-FFF2-40B4-BE49-F238E27FC236}">
                <a16:creationId xmlns:a16="http://schemas.microsoft.com/office/drawing/2014/main" id="{CE4C3B31-BDA9-C94D-B268-FEB38ABCB30A}"/>
              </a:ext>
            </a:extLst>
          </p:cNvPr>
          <p:cNvSpPr txBox="1"/>
          <p:nvPr/>
        </p:nvSpPr>
        <p:spPr>
          <a:xfrm>
            <a:off x="735724" y="819813"/>
            <a:ext cx="7861738" cy="5234510"/>
          </a:xfrm>
          <a:prstGeom prst="rect">
            <a:avLst/>
          </a:prstGeom>
          <a:noFill/>
        </p:spPr>
        <p:txBody>
          <a:bodyPr wrap="square">
            <a:spAutoFit/>
          </a:bodyPr>
          <a:lstStyle/>
          <a:p>
            <a:pPr indent="254000">
              <a:lnSpc>
                <a:spcPct val="150000"/>
              </a:lnSpc>
            </a:pPr>
            <a:endParaRPr lang="en-US" altLang="zh-CN" sz="1400" kern="100" dirty="0">
              <a:effectLst/>
              <a:latin typeface="Songti SC" panose="02010600040101010101" pitchFamily="2" charset="-122"/>
              <a:ea typeface="Songti SC" panose="02010600040101010101" pitchFamily="2" charset="-122"/>
              <a:cs typeface="宋体" panose="02010600030101010101" pitchFamily="2" charset="-122"/>
            </a:endParaRPr>
          </a:p>
          <a:p>
            <a:pPr indent="254000">
              <a:lnSpc>
                <a:spcPct val="150000"/>
              </a:lnSpc>
            </a:pPr>
            <a:r>
              <a:rPr lang="en-US" altLang="zh-CN" sz="1400" kern="100" dirty="0">
                <a:effectLst/>
                <a:latin typeface="Songti SC" panose="02010600040101010101" pitchFamily="2" charset="-122"/>
                <a:ea typeface="Songti SC" panose="02010600040101010101" pitchFamily="2" charset="-122"/>
                <a:cs typeface="宋体" panose="02010600030101010101" pitchFamily="2" charset="-122"/>
              </a:rPr>
              <a:t>3.</a:t>
            </a:r>
            <a:r>
              <a:rPr lang="zh-CN" altLang="zh-CN" sz="1400" kern="100" dirty="0">
                <a:effectLst/>
                <a:latin typeface="Songti SC" panose="02010600040101010101" pitchFamily="2" charset="-122"/>
                <a:ea typeface="Songti SC" panose="02010600040101010101" pitchFamily="2" charset="-122"/>
                <a:cs typeface="宋体" panose="02010600030101010101" pitchFamily="2" charset="-122"/>
              </a:rPr>
              <a:t>祁门红茶产品文化特质</a:t>
            </a:r>
            <a:endParaRPr lang="zh-CN" altLang="zh-CN" sz="1400" dirty="0">
              <a:effectLst/>
              <a:latin typeface="Songti SC" panose="02010600040101010101" pitchFamily="2" charset="-122"/>
              <a:ea typeface="Songti SC" panose="02010600040101010101" pitchFamily="2" charset="-122"/>
              <a:cs typeface="宋体" panose="02010600030101010101" pitchFamily="2" charset="-122"/>
            </a:endParaRPr>
          </a:p>
          <a:p>
            <a:pPr indent="254000">
              <a:lnSpc>
                <a:spcPct val="150000"/>
              </a:lnSpc>
            </a:pPr>
            <a:r>
              <a:rPr lang="zh-CN" altLang="zh-CN" sz="1400" dirty="0">
                <a:solidFill>
                  <a:srgbClr val="333333"/>
                </a:solidFill>
                <a:effectLst/>
                <a:latin typeface="Songti SC" panose="02010600040101010101" pitchFamily="2" charset="-122"/>
                <a:ea typeface="Songti SC" panose="02010600040101010101" pitchFamily="2" charset="-122"/>
                <a:cs typeface="宋体" panose="02010600030101010101" pitchFamily="2" charset="-122"/>
              </a:rPr>
              <a:t>（</a:t>
            </a:r>
            <a:r>
              <a:rPr lang="en-US" altLang="zh-CN" sz="1400" dirty="0">
                <a:solidFill>
                  <a:srgbClr val="333333"/>
                </a:solidFill>
                <a:effectLst/>
                <a:latin typeface="Songti SC" panose="02010600040101010101" pitchFamily="2" charset="-122"/>
                <a:ea typeface="Songti SC" panose="02010600040101010101" pitchFamily="2" charset="-122"/>
                <a:cs typeface="宋体" panose="02010600030101010101" pitchFamily="2" charset="-122"/>
              </a:rPr>
              <a:t>1</a:t>
            </a:r>
            <a:r>
              <a:rPr lang="zh-CN" altLang="zh-CN" sz="1400" dirty="0">
                <a:solidFill>
                  <a:srgbClr val="333333"/>
                </a:solidFill>
                <a:effectLst/>
                <a:latin typeface="Songti SC" panose="02010600040101010101" pitchFamily="2" charset="-122"/>
                <a:ea typeface="Songti SC" panose="02010600040101010101" pitchFamily="2" charset="-122"/>
                <a:cs typeface="宋体" panose="02010600030101010101" pitchFamily="2" charset="-122"/>
              </a:rPr>
              <a:t>）物质性：茶叶外形条索紧细，苗秀显毫，色泽乌润；茶叶香气清香持久，似果香又似兰花香，国际茶市上把这种香气专门叫做</a:t>
            </a:r>
            <a:r>
              <a:rPr lang="en-US" altLang="zh-CN" sz="1400" dirty="0">
                <a:solidFill>
                  <a:srgbClr val="333333"/>
                </a:solidFill>
                <a:effectLst/>
                <a:latin typeface="Songti SC" panose="02010600040101010101" pitchFamily="2" charset="-122"/>
                <a:ea typeface="Songti SC" panose="02010600040101010101" pitchFamily="2" charset="-122"/>
                <a:cs typeface="宋体" panose="02010600030101010101" pitchFamily="2" charset="-122"/>
              </a:rPr>
              <a:t>"</a:t>
            </a:r>
            <a:r>
              <a:rPr lang="zh-CN" altLang="zh-CN" sz="1400" dirty="0">
                <a:solidFill>
                  <a:srgbClr val="333333"/>
                </a:solidFill>
                <a:effectLst/>
                <a:latin typeface="Songti SC" panose="02010600040101010101" pitchFamily="2" charset="-122"/>
                <a:ea typeface="Songti SC" panose="02010600040101010101" pitchFamily="2" charset="-122"/>
                <a:cs typeface="宋体" panose="02010600030101010101" pitchFamily="2" charset="-122"/>
              </a:rPr>
              <a:t>祁门香</a:t>
            </a:r>
            <a:r>
              <a:rPr lang="en-US" altLang="zh-CN" sz="1400" dirty="0">
                <a:solidFill>
                  <a:srgbClr val="333333"/>
                </a:solidFill>
                <a:effectLst/>
                <a:latin typeface="Songti SC" panose="02010600040101010101" pitchFamily="2" charset="-122"/>
                <a:ea typeface="Songti SC" panose="02010600040101010101" pitchFamily="2" charset="-122"/>
                <a:cs typeface="宋体" panose="02010600030101010101" pitchFamily="2" charset="-122"/>
              </a:rPr>
              <a:t>"</a:t>
            </a:r>
            <a:r>
              <a:rPr lang="zh-CN" altLang="zh-CN" sz="1400" dirty="0">
                <a:solidFill>
                  <a:srgbClr val="333333"/>
                </a:solidFill>
                <a:effectLst/>
                <a:latin typeface="Songti SC" panose="02010600040101010101" pitchFamily="2" charset="-122"/>
                <a:ea typeface="Songti SC" panose="02010600040101010101" pitchFamily="2" charset="-122"/>
                <a:cs typeface="宋体" panose="02010600030101010101" pitchFamily="2" charset="-122"/>
              </a:rPr>
              <a:t>；汤色红艳透明，叶底鲜红明亮。滋味醇厚，回味隽永。</a:t>
            </a:r>
            <a:endParaRPr lang="zh-CN" altLang="zh-CN" sz="1400" dirty="0">
              <a:effectLst/>
              <a:latin typeface="Songti SC" panose="02010600040101010101" pitchFamily="2" charset="-122"/>
              <a:ea typeface="Songti SC" panose="02010600040101010101" pitchFamily="2" charset="-122"/>
              <a:cs typeface="宋体" panose="02010600030101010101" pitchFamily="2" charset="-122"/>
            </a:endParaRPr>
          </a:p>
          <a:p>
            <a:pPr indent="254000">
              <a:lnSpc>
                <a:spcPct val="150000"/>
              </a:lnSpc>
            </a:pPr>
            <a:r>
              <a:rPr lang="zh-CN" altLang="zh-CN" sz="1400" dirty="0">
                <a:effectLst/>
                <a:latin typeface="Songti SC" panose="02010600040101010101" pitchFamily="2" charset="-122"/>
                <a:ea typeface="Songti SC" panose="02010600040101010101" pitchFamily="2" charset="-122"/>
                <a:cs typeface="宋体" panose="02010600030101010101" pitchFamily="2" charset="-122"/>
              </a:rPr>
              <a:t>（</a:t>
            </a:r>
            <a:r>
              <a:rPr lang="en-US" altLang="zh-CN" sz="1400" dirty="0">
                <a:effectLst/>
                <a:latin typeface="Songti SC" panose="02010600040101010101" pitchFamily="2" charset="-122"/>
                <a:ea typeface="Songti SC" panose="02010600040101010101" pitchFamily="2" charset="-122"/>
                <a:cs typeface="宋体" panose="02010600030101010101" pitchFamily="2" charset="-122"/>
              </a:rPr>
              <a:t>2</a:t>
            </a:r>
            <a:r>
              <a:rPr lang="zh-CN" altLang="zh-CN" sz="1400" dirty="0">
                <a:effectLst/>
                <a:latin typeface="Songti SC" panose="02010600040101010101" pitchFamily="2" charset="-122"/>
                <a:ea typeface="Songti SC" panose="02010600040101010101" pitchFamily="2" charset="-122"/>
                <a:cs typeface="宋体" panose="02010600030101010101" pitchFamily="2" charset="-122"/>
              </a:rPr>
              <a:t>）功能性：</a:t>
            </a:r>
            <a:r>
              <a:rPr lang="zh-CN" altLang="zh-CN" sz="1400" dirty="0">
                <a:solidFill>
                  <a:srgbClr val="333333"/>
                </a:solidFill>
                <a:effectLst/>
                <a:latin typeface="Songti SC" panose="02010600040101010101" pitchFamily="2" charset="-122"/>
                <a:ea typeface="Songti SC" panose="02010600040101010101" pitchFamily="2" charset="-122"/>
                <a:cs typeface="宋体" panose="02010600030101010101" pitchFamily="2" charset="-122"/>
              </a:rPr>
              <a:t>祁门红茶可以提供丰富的</a:t>
            </a:r>
            <a:r>
              <a:rPr lang="en-US" altLang="zh-CN" sz="1400" u="none" strike="noStrike" dirty="0">
                <a:solidFill>
                  <a:srgbClr val="000000"/>
                </a:solidFill>
                <a:effectLst/>
                <a:latin typeface="Songti SC" panose="02010600040101010101" pitchFamily="2" charset="-122"/>
                <a:ea typeface="Songti SC" panose="02010600040101010101" pitchFamily="2" charset="-122"/>
                <a:cs typeface="宋体" panose="02010600030101010101" pitchFamily="2" charset="-122"/>
                <a:hlinkClick r:id="rId2"/>
              </a:rPr>
              <a:t>核黄素</a:t>
            </a:r>
            <a:r>
              <a:rPr lang="zh-CN" altLang="zh-CN" sz="1400" dirty="0">
                <a:solidFill>
                  <a:srgbClr val="333333"/>
                </a:solidFill>
                <a:effectLst/>
                <a:latin typeface="Songti SC" panose="02010600040101010101" pitchFamily="2" charset="-122"/>
                <a:ea typeface="Songti SC" panose="02010600040101010101" pitchFamily="2" charset="-122"/>
                <a:cs typeface="宋体" panose="02010600030101010101" pitchFamily="2" charset="-122"/>
              </a:rPr>
              <a:t>、叶酸、胡萝卜素、</a:t>
            </a:r>
            <a:r>
              <a:rPr lang="en-US" altLang="zh-CN" sz="1400" u="none" strike="noStrike" dirty="0">
                <a:solidFill>
                  <a:srgbClr val="000000"/>
                </a:solidFill>
                <a:effectLst/>
                <a:latin typeface="Songti SC" panose="02010600040101010101" pitchFamily="2" charset="-122"/>
                <a:ea typeface="Songti SC" panose="02010600040101010101" pitchFamily="2" charset="-122"/>
                <a:cs typeface="宋体" panose="02010600030101010101" pitchFamily="2" charset="-122"/>
                <a:hlinkClick r:id="rId3"/>
              </a:rPr>
              <a:t>生育酚</a:t>
            </a:r>
            <a:r>
              <a:rPr lang="zh-CN" altLang="zh-CN" sz="1400" dirty="0">
                <a:solidFill>
                  <a:srgbClr val="333333"/>
                </a:solidFill>
                <a:effectLst/>
                <a:latin typeface="Songti SC" panose="02010600040101010101" pitchFamily="2" charset="-122"/>
                <a:ea typeface="Songti SC" panose="02010600040101010101" pitchFamily="2" charset="-122"/>
                <a:cs typeface="宋体" panose="02010600030101010101" pitchFamily="2" charset="-122"/>
              </a:rPr>
              <a:t>及叶绿醌，并且是食品中氟化物的重要源泉。具有提神消疲，生津清热，利尿，消炎杀菌，解毒，养胃作用，还具有防龋、延缓老化、降血糖、降血压、降血脂、抗癌、抗辐射、减肥等功效。</a:t>
            </a:r>
            <a:endParaRPr lang="zh-CN" altLang="zh-CN" sz="1400" dirty="0">
              <a:effectLst/>
              <a:latin typeface="Songti SC" panose="02010600040101010101" pitchFamily="2" charset="-122"/>
              <a:ea typeface="Songti SC" panose="02010600040101010101" pitchFamily="2" charset="-122"/>
              <a:cs typeface="宋体" panose="02010600030101010101" pitchFamily="2" charset="-122"/>
            </a:endParaRPr>
          </a:p>
          <a:p>
            <a:pPr indent="254000">
              <a:lnSpc>
                <a:spcPct val="150000"/>
              </a:lnSpc>
            </a:pPr>
            <a:r>
              <a:rPr lang="zh-CN" altLang="zh-CN" sz="1400" dirty="0">
                <a:solidFill>
                  <a:srgbClr val="333333"/>
                </a:solidFill>
                <a:effectLst/>
                <a:latin typeface="Songti SC" panose="02010600040101010101" pitchFamily="2" charset="-122"/>
                <a:ea typeface="Songti SC" panose="02010600040101010101" pitchFamily="2" charset="-122"/>
                <a:cs typeface="宋体" panose="02010600030101010101" pitchFamily="2" charset="-122"/>
              </a:rPr>
              <a:t>（</a:t>
            </a:r>
            <a:r>
              <a:rPr lang="en-US" altLang="zh-CN" sz="1400" dirty="0">
                <a:solidFill>
                  <a:srgbClr val="333333"/>
                </a:solidFill>
                <a:effectLst/>
                <a:latin typeface="Songti SC" panose="02010600040101010101" pitchFamily="2" charset="-122"/>
                <a:ea typeface="Songti SC" panose="02010600040101010101" pitchFamily="2" charset="-122"/>
                <a:cs typeface="宋体" panose="02010600030101010101" pitchFamily="2" charset="-122"/>
              </a:rPr>
              <a:t>3</a:t>
            </a:r>
            <a:r>
              <a:rPr lang="zh-CN" altLang="zh-CN" sz="1400" dirty="0">
                <a:solidFill>
                  <a:srgbClr val="333333"/>
                </a:solidFill>
                <a:effectLst/>
                <a:latin typeface="Songti SC" panose="02010600040101010101" pitchFamily="2" charset="-122"/>
                <a:ea typeface="Songti SC" panose="02010600040101010101" pitchFamily="2" charset="-122"/>
                <a:cs typeface="宋体" panose="02010600030101010101" pitchFamily="2" charset="-122"/>
              </a:rPr>
              <a:t>）地域性：祁红产区，自然条件独特优越，是当地茶树主体品种</a:t>
            </a:r>
            <a:r>
              <a:rPr lang="en-US" altLang="zh-CN" sz="1400" dirty="0">
                <a:solidFill>
                  <a:srgbClr val="333333"/>
                </a:solidFill>
                <a:effectLst/>
                <a:latin typeface="Songti SC" panose="02010600040101010101" pitchFamily="2" charset="-122"/>
                <a:ea typeface="Songti SC" panose="02010600040101010101" pitchFamily="2" charset="-122"/>
                <a:cs typeface="宋体" panose="02010600030101010101" pitchFamily="2" charset="-122"/>
              </a:rPr>
              <a:t>“</a:t>
            </a:r>
            <a:r>
              <a:rPr lang="zh-CN" altLang="zh-CN" sz="1400" dirty="0">
                <a:solidFill>
                  <a:srgbClr val="333333"/>
                </a:solidFill>
                <a:effectLst/>
                <a:latin typeface="Songti SC" panose="02010600040101010101" pitchFamily="2" charset="-122"/>
                <a:ea typeface="Songti SC" panose="02010600040101010101" pitchFamily="2" charset="-122"/>
                <a:cs typeface="宋体" panose="02010600030101010101" pitchFamily="2" charset="-122"/>
              </a:rPr>
              <a:t>槠叶种“生长的必要条件，致使祁红名闻天下，是著名的地方名片。</a:t>
            </a:r>
            <a:endParaRPr lang="en-US" altLang="zh-CN" sz="1400" dirty="0">
              <a:solidFill>
                <a:srgbClr val="333333"/>
              </a:solidFill>
              <a:effectLst/>
              <a:latin typeface="Songti SC" panose="02010600040101010101" pitchFamily="2" charset="-122"/>
              <a:ea typeface="Songti SC" panose="02010600040101010101" pitchFamily="2" charset="-122"/>
              <a:cs typeface="宋体" panose="02010600030101010101" pitchFamily="2" charset="-122"/>
            </a:endParaRPr>
          </a:p>
          <a:p>
            <a:pPr indent="254000">
              <a:lnSpc>
                <a:spcPct val="150000"/>
              </a:lnSpc>
            </a:pPr>
            <a:endParaRPr lang="zh-CN" altLang="zh-CN" sz="1400" dirty="0">
              <a:effectLst/>
              <a:latin typeface="Songti SC" panose="02010600040101010101" pitchFamily="2" charset="-122"/>
              <a:ea typeface="Songti SC" panose="02010600040101010101" pitchFamily="2" charset="-122"/>
              <a:cs typeface="宋体" panose="02010600030101010101" pitchFamily="2" charset="-122"/>
            </a:endParaRPr>
          </a:p>
          <a:p>
            <a:pPr indent="254000">
              <a:lnSpc>
                <a:spcPct val="150000"/>
              </a:lnSpc>
            </a:pPr>
            <a:r>
              <a:rPr lang="en-US" altLang="zh-CN" sz="1400" dirty="0">
                <a:solidFill>
                  <a:srgbClr val="333333"/>
                </a:solidFill>
                <a:effectLst/>
                <a:latin typeface="Songti SC" panose="02010600040101010101" pitchFamily="2" charset="-122"/>
                <a:ea typeface="Songti SC" panose="02010600040101010101" pitchFamily="2" charset="-122"/>
                <a:cs typeface="宋体" panose="02010600030101010101" pitchFamily="2" charset="-122"/>
              </a:rPr>
              <a:t>4.</a:t>
            </a:r>
            <a:r>
              <a:rPr lang="zh-CN" altLang="en-US" sz="1400" dirty="0">
                <a:solidFill>
                  <a:srgbClr val="333333"/>
                </a:solidFill>
                <a:effectLst/>
                <a:latin typeface="Songti SC" panose="02010600040101010101" pitchFamily="2" charset="-122"/>
                <a:ea typeface="Songti SC" panose="02010600040101010101" pitchFamily="2" charset="-122"/>
                <a:cs typeface="宋体" panose="02010600030101010101" pitchFamily="2" charset="-122"/>
              </a:rPr>
              <a:t>策略</a:t>
            </a:r>
            <a:r>
              <a:rPr lang="zh-CN" altLang="zh-CN" sz="1400" dirty="0">
                <a:solidFill>
                  <a:srgbClr val="333333"/>
                </a:solidFill>
                <a:effectLst/>
                <a:latin typeface="Songti SC" panose="02010600040101010101" pitchFamily="2" charset="-122"/>
                <a:ea typeface="Songti SC" panose="02010600040101010101" pitchFamily="2" charset="-122"/>
                <a:cs typeface="宋体" panose="02010600030101010101" pitchFamily="2" charset="-122"/>
              </a:rPr>
              <a:t>确立：</a:t>
            </a:r>
            <a:endParaRPr lang="zh-CN" altLang="zh-CN" sz="1400" dirty="0">
              <a:effectLst/>
              <a:latin typeface="Songti SC" panose="02010600040101010101" pitchFamily="2" charset="-122"/>
              <a:ea typeface="Songti SC" panose="02010600040101010101" pitchFamily="2" charset="-122"/>
              <a:cs typeface="宋体" panose="02010600030101010101" pitchFamily="2" charset="-122"/>
            </a:endParaRPr>
          </a:p>
          <a:p>
            <a:pPr indent="254000">
              <a:lnSpc>
                <a:spcPct val="150000"/>
              </a:lnSpc>
            </a:pPr>
            <a:r>
              <a:rPr lang="zh-CN" altLang="zh-CN" sz="1400" dirty="0">
                <a:solidFill>
                  <a:srgbClr val="333333"/>
                </a:solidFill>
                <a:effectLst/>
                <a:latin typeface="Songti SC" panose="02010600040101010101" pitchFamily="2" charset="-122"/>
                <a:ea typeface="Songti SC" panose="02010600040101010101" pitchFamily="2" charset="-122"/>
                <a:cs typeface="宋体" panose="02010600030101010101" pitchFamily="2" charset="-122"/>
              </a:rPr>
              <a:t>（</a:t>
            </a:r>
            <a:r>
              <a:rPr lang="en-US" altLang="zh-CN" sz="1400" dirty="0">
                <a:solidFill>
                  <a:srgbClr val="333333"/>
                </a:solidFill>
                <a:effectLst/>
                <a:latin typeface="Songti SC" panose="02010600040101010101" pitchFamily="2" charset="-122"/>
                <a:ea typeface="Songti SC" panose="02010600040101010101" pitchFamily="2" charset="-122"/>
                <a:cs typeface="宋体" panose="02010600030101010101" pitchFamily="2" charset="-122"/>
              </a:rPr>
              <a:t>1</a:t>
            </a:r>
            <a:r>
              <a:rPr lang="zh-CN" altLang="zh-CN" sz="1400" dirty="0">
                <a:solidFill>
                  <a:srgbClr val="333333"/>
                </a:solidFill>
                <a:effectLst/>
                <a:latin typeface="Songti SC" panose="02010600040101010101" pitchFamily="2" charset="-122"/>
                <a:ea typeface="Songti SC" panose="02010600040101010101" pitchFamily="2" charset="-122"/>
                <a:cs typeface="宋体" panose="02010600030101010101" pitchFamily="2" charset="-122"/>
              </a:rPr>
              <a:t>）包装设计要达到求新求异的市场目标，以视觉审美迎合休闲需求。</a:t>
            </a:r>
            <a:endParaRPr lang="zh-CN" altLang="zh-CN" sz="1400" dirty="0">
              <a:effectLst/>
              <a:latin typeface="Songti SC" panose="02010600040101010101" pitchFamily="2" charset="-122"/>
              <a:ea typeface="Songti SC" panose="02010600040101010101" pitchFamily="2" charset="-122"/>
              <a:cs typeface="宋体" panose="02010600030101010101" pitchFamily="2" charset="-122"/>
            </a:endParaRPr>
          </a:p>
          <a:p>
            <a:pPr indent="254000">
              <a:lnSpc>
                <a:spcPct val="150000"/>
              </a:lnSpc>
            </a:pPr>
            <a:r>
              <a:rPr lang="zh-CN" altLang="zh-CN" sz="1400" dirty="0">
                <a:solidFill>
                  <a:srgbClr val="333333"/>
                </a:solidFill>
                <a:effectLst/>
                <a:latin typeface="Songti SC" panose="02010600040101010101" pitchFamily="2" charset="-122"/>
                <a:ea typeface="Songti SC" panose="02010600040101010101" pitchFamily="2" charset="-122"/>
                <a:cs typeface="宋体" panose="02010600030101010101" pitchFamily="2" charset="-122"/>
              </a:rPr>
              <a:t>（</a:t>
            </a:r>
            <a:r>
              <a:rPr lang="en-US" altLang="zh-CN" sz="1400" dirty="0">
                <a:solidFill>
                  <a:srgbClr val="333333"/>
                </a:solidFill>
                <a:effectLst/>
                <a:latin typeface="Songti SC" panose="02010600040101010101" pitchFamily="2" charset="-122"/>
                <a:ea typeface="Songti SC" panose="02010600040101010101" pitchFamily="2" charset="-122"/>
                <a:cs typeface="宋体" panose="02010600030101010101" pitchFamily="2" charset="-122"/>
              </a:rPr>
              <a:t>2</a:t>
            </a:r>
            <a:r>
              <a:rPr lang="zh-CN" altLang="zh-CN" sz="1400" dirty="0">
                <a:solidFill>
                  <a:srgbClr val="333333"/>
                </a:solidFill>
                <a:effectLst/>
                <a:latin typeface="Songti SC" panose="02010600040101010101" pitchFamily="2" charset="-122"/>
                <a:ea typeface="Songti SC" panose="02010600040101010101" pitchFamily="2" charset="-122"/>
                <a:cs typeface="宋体" panose="02010600030101010101" pitchFamily="2" charset="-122"/>
              </a:rPr>
              <a:t>）以时尚性鲜明的图形作为视觉主调，冲击祁门红茶市场包装陈式化设计模式。</a:t>
            </a:r>
            <a:endParaRPr lang="zh-CN" altLang="zh-CN" sz="1400" dirty="0">
              <a:effectLst/>
              <a:latin typeface="Songti SC" panose="02010600040101010101" pitchFamily="2" charset="-122"/>
              <a:ea typeface="Songti SC" panose="02010600040101010101" pitchFamily="2" charset="-122"/>
              <a:cs typeface="宋体" panose="02010600030101010101" pitchFamily="2" charset="-122"/>
            </a:endParaRPr>
          </a:p>
          <a:p>
            <a:pPr indent="254000">
              <a:lnSpc>
                <a:spcPct val="150000"/>
              </a:lnSpc>
            </a:pPr>
            <a:r>
              <a:rPr lang="zh-CN" altLang="zh-CN" sz="1400" dirty="0">
                <a:solidFill>
                  <a:srgbClr val="333333"/>
                </a:solidFill>
                <a:effectLst/>
                <a:latin typeface="Songti SC" panose="02010600040101010101" pitchFamily="2" charset="-122"/>
                <a:ea typeface="Songti SC" panose="02010600040101010101" pitchFamily="2" charset="-122"/>
                <a:cs typeface="宋体" panose="02010600030101010101" pitchFamily="2" charset="-122"/>
              </a:rPr>
              <a:t>（</a:t>
            </a:r>
            <a:r>
              <a:rPr lang="en-US" altLang="zh-CN" sz="1400" dirty="0">
                <a:solidFill>
                  <a:srgbClr val="333333"/>
                </a:solidFill>
                <a:effectLst/>
                <a:latin typeface="Songti SC" panose="02010600040101010101" pitchFamily="2" charset="-122"/>
                <a:ea typeface="Songti SC" panose="02010600040101010101" pitchFamily="2" charset="-122"/>
                <a:cs typeface="宋体" panose="02010600030101010101" pitchFamily="2" charset="-122"/>
              </a:rPr>
              <a:t>3</a:t>
            </a:r>
            <a:r>
              <a:rPr lang="zh-CN" altLang="zh-CN" sz="1400" dirty="0">
                <a:solidFill>
                  <a:srgbClr val="333333"/>
                </a:solidFill>
                <a:effectLst/>
                <a:latin typeface="Songti SC" panose="02010600040101010101" pitchFamily="2" charset="-122"/>
                <a:ea typeface="Songti SC" panose="02010600040101010101" pitchFamily="2" charset="-122"/>
                <a:cs typeface="宋体" panose="02010600030101010101" pitchFamily="2" charset="-122"/>
              </a:rPr>
              <a:t>）不从产品特点、功能等角度思考信息传递，以表现祁门地域文化为视觉创意点。</a:t>
            </a:r>
            <a:endParaRPr lang="zh-CN" altLang="zh-CN" sz="1400" dirty="0">
              <a:effectLst/>
              <a:latin typeface="Songti SC" panose="02010600040101010101" pitchFamily="2" charset="-122"/>
              <a:ea typeface="Songti SC" panose="02010600040101010101" pitchFamily="2" charset="-122"/>
              <a:cs typeface="宋体" panose="02010600030101010101" pitchFamily="2" charset="-122"/>
            </a:endParaRPr>
          </a:p>
          <a:p>
            <a:pPr indent="254000">
              <a:lnSpc>
                <a:spcPct val="150000"/>
              </a:lnSpc>
            </a:pPr>
            <a:r>
              <a:rPr lang="zh-CN" altLang="zh-CN" sz="1400" dirty="0">
                <a:solidFill>
                  <a:srgbClr val="333333"/>
                </a:solidFill>
                <a:effectLst/>
                <a:latin typeface="Songti SC" panose="02010600040101010101" pitchFamily="2" charset="-122"/>
                <a:ea typeface="Songti SC" panose="02010600040101010101" pitchFamily="2" charset="-122"/>
                <a:cs typeface="宋体" panose="02010600030101010101" pitchFamily="2" charset="-122"/>
              </a:rPr>
              <a:t>（</a:t>
            </a:r>
            <a:r>
              <a:rPr lang="en-US" altLang="zh-CN" sz="1400" dirty="0">
                <a:solidFill>
                  <a:srgbClr val="333333"/>
                </a:solidFill>
                <a:effectLst/>
                <a:latin typeface="Songti SC" panose="02010600040101010101" pitchFamily="2" charset="-122"/>
                <a:ea typeface="Songti SC" panose="02010600040101010101" pitchFamily="2" charset="-122"/>
                <a:cs typeface="宋体" panose="02010600030101010101" pitchFamily="2" charset="-122"/>
              </a:rPr>
              <a:t>4</a:t>
            </a:r>
            <a:r>
              <a:rPr lang="zh-CN" altLang="zh-CN" sz="1400" dirty="0">
                <a:solidFill>
                  <a:srgbClr val="333333"/>
                </a:solidFill>
                <a:effectLst/>
                <a:latin typeface="Songti SC" panose="02010600040101010101" pitchFamily="2" charset="-122"/>
                <a:ea typeface="Songti SC" panose="02010600040101010101" pitchFamily="2" charset="-122"/>
                <a:cs typeface="宋体" panose="02010600030101010101" pitchFamily="2" charset="-122"/>
              </a:rPr>
              <a:t>）寻找新的包装材料设计产品礼盒。</a:t>
            </a:r>
            <a:endParaRPr lang="zh-CN" altLang="zh-CN" sz="1400" dirty="0">
              <a:effectLst/>
              <a:latin typeface="Songti SC" panose="02010600040101010101" pitchFamily="2" charset="-122"/>
              <a:ea typeface="Songti SC" panose="02010600040101010101" pitchFamily="2" charset="-122"/>
              <a:cs typeface="宋体" panose="02010600030101010101" pitchFamily="2" charset="-122"/>
            </a:endParaRPr>
          </a:p>
        </p:txBody>
      </p:sp>
    </p:spTree>
    <p:extLst>
      <p:ext uri="{BB962C8B-B14F-4D97-AF65-F5344CB8AC3E}">
        <p14:creationId xmlns:p14="http://schemas.microsoft.com/office/powerpoint/2010/main" val="11412602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1F8CD29-84DA-DD43-BA00-8BD092877378}"/>
              </a:ext>
            </a:extLst>
          </p:cNvPr>
          <p:cNvSpPr>
            <a:spLocks noChangeArrowheads="1"/>
          </p:cNvSpPr>
          <p:nvPr/>
        </p:nvSpPr>
        <p:spPr bwMode="auto">
          <a:xfrm>
            <a:off x="126125" y="1644869"/>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9138" algn="l"/>
              </a:tabLst>
              <a:defRPr>
                <a:solidFill>
                  <a:schemeClr val="tx1"/>
                </a:solidFill>
                <a:latin typeface="Arial" panose="020B0604020202020204" pitchFamily="34" charset="0"/>
              </a:defRPr>
            </a:lvl1pPr>
            <a:lvl2pPr eaLnBrk="0" fontAlgn="base" hangingPunct="0">
              <a:spcBef>
                <a:spcPct val="0"/>
              </a:spcBef>
              <a:spcAft>
                <a:spcPct val="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9138" algn="l"/>
              </a:tabLst>
              <a:defRPr>
                <a:solidFill>
                  <a:schemeClr val="tx1"/>
                </a:solidFill>
                <a:latin typeface="Arial" panose="020B0604020202020204" pitchFamily="34" charset="0"/>
              </a:defRPr>
            </a:lvl2pPr>
            <a:lvl3pPr eaLnBrk="0" fontAlgn="base" hangingPunct="0">
              <a:spcBef>
                <a:spcPct val="0"/>
              </a:spcBef>
              <a:spcAft>
                <a:spcPct val="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9138" algn="l"/>
              </a:tabLst>
              <a:defRPr>
                <a:solidFill>
                  <a:schemeClr val="tx1"/>
                </a:solidFill>
                <a:latin typeface="Arial" panose="020B0604020202020204" pitchFamily="34" charset="0"/>
              </a:defRPr>
            </a:lvl3pPr>
            <a:lvl4pPr eaLnBrk="0" fontAlgn="base" hangingPunct="0">
              <a:spcBef>
                <a:spcPct val="0"/>
              </a:spcBef>
              <a:spcAft>
                <a:spcPct val="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9138" algn="l"/>
              </a:tabLst>
              <a:defRPr>
                <a:solidFill>
                  <a:schemeClr val="tx1"/>
                </a:solidFill>
                <a:latin typeface="Arial" panose="020B0604020202020204" pitchFamily="34" charset="0"/>
              </a:defRPr>
            </a:lvl4pPr>
            <a:lvl5pPr eaLnBrk="0" fontAlgn="base" hangingPunct="0">
              <a:spcBef>
                <a:spcPct val="0"/>
              </a:spcBef>
              <a:spcAft>
                <a:spcPct val="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9138" algn="l"/>
              </a:tabLst>
              <a:defRPr>
                <a:solidFill>
                  <a:schemeClr val="tx1"/>
                </a:solidFill>
                <a:latin typeface="Arial" panose="020B0604020202020204" pitchFamily="34" charset="0"/>
              </a:defRPr>
            </a:lvl5pPr>
            <a:lvl6pPr eaLnBrk="0" fontAlgn="base" hangingPunct="0">
              <a:spcBef>
                <a:spcPct val="0"/>
              </a:spcBef>
              <a:spcAft>
                <a:spcPct val="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9138" algn="l"/>
              </a:tabLst>
              <a:defRPr>
                <a:solidFill>
                  <a:schemeClr val="tx1"/>
                </a:solidFill>
                <a:latin typeface="Arial" panose="020B0604020202020204" pitchFamily="34" charset="0"/>
              </a:defRPr>
            </a:lvl6pPr>
            <a:lvl7pPr eaLnBrk="0" fontAlgn="base" hangingPunct="0">
              <a:spcBef>
                <a:spcPct val="0"/>
              </a:spcBef>
              <a:spcAft>
                <a:spcPct val="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9138" algn="l"/>
              </a:tabLst>
              <a:defRPr>
                <a:solidFill>
                  <a:schemeClr val="tx1"/>
                </a:solidFill>
                <a:latin typeface="Arial" panose="020B0604020202020204" pitchFamily="34" charset="0"/>
              </a:defRPr>
            </a:lvl7pPr>
            <a:lvl8pPr eaLnBrk="0" fontAlgn="base" hangingPunct="0">
              <a:spcBef>
                <a:spcPct val="0"/>
              </a:spcBef>
              <a:spcAft>
                <a:spcPct val="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9138" algn="l"/>
              </a:tabLst>
              <a:defRPr>
                <a:solidFill>
                  <a:schemeClr val="tx1"/>
                </a:solidFill>
                <a:latin typeface="Arial" panose="020B0604020202020204" pitchFamily="34" charset="0"/>
              </a:defRPr>
            </a:lvl8pPr>
            <a:lvl9pPr eaLnBrk="0" fontAlgn="base" hangingPunct="0">
              <a:spcBef>
                <a:spcPct val="0"/>
              </a:spcBef>
              <a:spcAft>
                <a:spcPct val="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9138" algn="l"/>
              </a:tabLst>
              <a:defRPr>
                <a:solidFill>
                  <a:schemeClr val="tx1"/>
                </a:solidFill>
                <a:latin typeface="Arial" panose="020B0604020202020204" pitchFamily="34" charset="0"/>
              </a:defRPr>
            </a:lvl9pPr>
          </a:lstStyle>
          <a:p>
            <a:pPr marL="0" marR="0" lvl="0" indent="252413" algn="l" defTabSz="914400" rtl="0" eaLnBrk="0" fontAlgn="base" latinLnBrk="0" hangingPunct="0">
              <a:lnSpc>
                <a:spcPct val="100000"/>
              </a:lnSpc>
              <a:spcBef>
                <a:spcPct val="0"/>
              </a:spcBef>
              <a:spcAft>
                <a:spcPct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9138" algn="l"/>
              </a:tabLst>
            </a:pPr>
            <a:br>
              <a:rPr kumimoji="0" lang="zh-CN" altLang="zh-TW" sz="1100" b="0" i="0" u="none" strike="noStrike" cap="none" normalizeH="0" baseline="0">
                <a:ln>
                  <a:noFill/>
                </a:ln>
                <a:solidFill>
                  <a:srgbClr val="000000"/>
                </a:solidFill>
                <a:effectLst/>
                <a:latin typeface="Arial" panose="020B0604020202020204" pitchFamily="34" charset="0"/>
                <a:ea typeface="Arial Unicode MS" panose="020B0604020202020204" pitchFamily="34" charset="-128"/>
              </a:rPr>
            </a:br>
            <a:endParaRPr kumimoji="0" lang="zh-CN" altLang="zh-TW" sz="1800" b="0" i="0" u="none" strike="noStrike" cap="none" normalizeH="0" baseline="0">
              <a:ln>
                <a:noFill/>
              </a:ln>
              <a:solidFill>
                <a:schemeClr val="tx1"/>
              </a:solidFill>
              <a:effectLst/>
              <a:latin typeface="Arial" panose="020B0604020202020204" pitchFamily="34" charset="0"/>
            </a:endParaRPr>
          </a:p>
        </p:txBody>
      </p:sp>
      <p:sp>
        <p:nvSpPr>
          <p:cNvPr id="7" name="文本框 6">
            <a:extLst>
              <a:ext uri="{FF2B5EF4-FFF2-40B4-BE49-F238E27FC236}">
                <a16:creationId xmlns:a16="http://schemas.microsoft.com/office/drawing/2014/main" id="{70CFBACA-BEF5-0F4B-B653-485301829A47}"/>
              </a:ext>
            </a:extLst>
          </p:cNvPr>
          <p:cNvSpPr txBox="1"/>
          <p:nvPr/>
        </p:nvSpPr>
        <p:spPr>
          <a:xfrm>
            <a:off x="683172" y="811745"/>
            <a:ext cx="7725104" cy="5234510"/>
          </a:xfrm>
          <a:prstGeom prst="rect">
            <a:avLst/>
          </a:prstGeom>
          <a:noFill/>
        </p:spPr>
        <p:txBody>
          <a:bodyPr wrap="square">
            <a:spAutoFit/>
          </a:bodyPr>
          <a:lstStyle/>
          <a:p>
            <a:pPr>
              <a:lnSpc>
                <a:spcPct val="150000"/>
              </a:lnSpc>
            </a:pPr>
            <a:r>
              <a:rPr lang="zh-CN" altLang="zh-CN" sz="2800" dirty="0">
                <a:effectLst/>
                <a:latin typeface="Songti SC" panose="02010600040101010101" pitchFamily="2" charset="-122"/>
                <a:ea typeface="Songti SC" panose="02010600040101010101" pitchFamily="2" charset="-122"/>
                <a:cs typeface="宋体" panose="02010600030101010101" pitchFamily="2" charset="-122"/>
              </a:rPr>
              <a:t>（五）设计执行</a:t>
            </a:r>
          </a:p>
          <a:p>
            <a:pPr indent="317500">
              <a:lnSpc>
                <a:spcPct val="150000"/>
              </a:lnSpc>
            </a:pPr>
            <a:endParaRPr lang="en-US" altLang="zh-CN" sz="1400" dirty="0">
              <a:effectLst/>
              <a:latin typeface="Songti SC" panose="02010600040101010101" pitchFamily="2" charset="-122"/>
              <a:ea typeface="Songti SC" panose="02010600040101010101" pitchFamily="2" charset="-122"/>
              <a:cs typeface="宋体" panose="02010600030101010101" pitchFamily="2" charset="-122"/>
            </a:endParaRPr>
          </a:p>
          <a:p>
            <a:pPr indent="317500">
              <a:lnSpc>
                <a:spcPct val="150000"/>
              </a:lnSpc>
            </a:pPr>
            <a:r>
              <a:rPr lang="en-US" altLang="zh-CN" sz="1400" dirty="0">
                <a:effectLst/>
                <a:latin typeface="Songti SC" panose="02010600040101010101" pitchFamily="2" charset="-122"/>
                <a:ea typeface="Songti SC" panose="02010600040101010101" pitchFamily="2" charset="-122"/>
                <a:cs typeface="宋体" panose="02010600030101010101" pitchFamily="2" charset="-122"/>
              </a:rPr>
              <a:t>1.</a:t>
            </a:r>
            <a:r>
              <a:rPr lang="zh-CN" altLang="zh-CN" sz="1400" dirty="0">
                <a:effectLst/>
                <a:latin typeface="Songti SC" panose="02010600040101010101" pitchFamily="2" charset="-122"/>
                <a:ea typeface="Songti SC" panose="02010600040101010101" pitchFamily="2" charset="-122"/>
                <a:cs typeface="宋体" panose="02010600030101010101" pitchFamily="2" charset="-122"/>
              </a:rPr>
              <a:t>包装结构：</a:t>
            </a:r>
          </a:p>
          <a:p>
            <a:pPr indent="254000">
              <a:lnSpc>
                <a:spcPct val="150000"/>
              </a:lnSpc>
            </a:pPr>
            <a:r>
              <a:rPr lang="zh-CN" altLang="zh-CN" sz="1400" dirty="0">
                <a:effectLst/>
                <a:latin typeface="Songti SC" panose="02010600040101010101" pitchFamily="2" charset="-122"/>
                <a:ea typeface="Songti SC" panose="02010600040101010101" pitchFamily="2" charset="-122"/>
                <a:cs typeface="宋体" panose="02010600030101010101" pitchFamily="2" charset="-122"/>
              </a:rPr>
              <a:t>包装结构原则上从节材环保、方便批量生产为要点，解决产品使用方式问题，如：袋泡、壶泡、煮泡所需的基本个体包装，以及小盒包装的规格问题，普通礼品的组合问题，做到三者统一，符合市场销售各种要求。</a:t>
            </a:r>
          </a:p>
          <a:p>
            <a:pPr indent="190500">
              <a:lnSpc>
                <a:spcPct val="150000"/>
              </a:lnSpc>
            </a:pPr>
            <a:r>
              <a:rPr lang="zh-CN" altLang="zh-CN" sz="1400" dirty="0">
                <a:effectLst/>
                <a:latin typeface="Songti SC" panose="02010600040101010101" pitchFamily="2" charset="-122"/>
                <a:ea typeface="Songti SC" panose="02010600040101010101" pitchFamily="2" charset="-122"/>
                <a:cs typeface="宋体" panose="02010600030101010101" pitchFamily="2" charset="-122"/>
              </a:rPr>
              <a:t>（</a:t>
            </a:r>
            <a:r>
              <a:rPr lang="en-US" altLang="zh-CN" sz="1400" dirty="0">
                <a:effectLst/>
                <a:latin typeface="Songti SC" panose="02010600040101010101" pitchFamily="2" charset="-122"/>
                <a:ea typeface="Songti SC" panose="02010600040101010101" pitchFamily="2" charset="-122"/>
                <a:cs typeface="宋体" panose="02010600030101010101" pitchFamily="2" charset="-122"/>
              </a:rPr>
              <a:t>1</a:t>
            </a:r>
            <a:r>
              <a:rPr lang="zh-CN" altLang="zh-CN" sz="1400" dirty="0">
                <a:effectLst/>
                <a:latin typeface="Songti SC" panose="02010600040101010101" pitchFamily="2" charset="-122"/>
                <a:ea typeface="Songti SC" panose="02010600040101010101" pitchFamily="2" charset="-122"/>
                <a:cs typeface="宋体" panose="02010600030101010101" pitchFamily="2" charset="-122"/>
              </a:rPr>
              <a:t>）个包装：</a:t>
            </a:r>
          </a:p>
          <a:p>
            <a:pPr marL="342900" lvl="0" indent="-342900" algn="just">
              <a:lnSpc>
                <a:spcPct val="150000"/>
              </a:lnSpc>
              <a:buFont typeface="Wingdings" pitchFamily="2" charset="2"/>
              <a:buChar char=""/>
            </a:pPr>
            <a:r>
              <a:rPr lang="zh-CN" altLang="zh-CN" sz="1400" kern="100" dirty="0">
                <a:effectLst/>
                <a:latin typeface="Songti SC" panose="02010600040101010101" pitchFamily="2" charset="-122"/>
                <a:ea typeface="Songti SC" panose="02010600040101010101" pitchFamily="2" charset="-122"/>
                <a:cs typeface="宋体" panose="02010600030101010101" pitchFamily="2" charset="-122"/>
              </a:rPr>
              <a:t>选择包装生产市场可以提供的各类包装现成产品。</a:t>
            </a:r>
            <a:endParaRPr lang="zh-CN" altLang="zh-CN" sz="1400" kern="100" dirty="0">
              <a:effectLst/>
              <a:latin typeface="Songti SC" panose="02010600040101010101" pitchFamily="2" charset="-122"/>
              <a:ea typeface="Songti SC" panose="02010600040101010101" pitchFamily="2" charset="-122"/>
              <a:cs typeface="Times New Roman" panose="02020603050405020304" pitchFamily="18" charset="0"/>
            </a:endParaRPr>
          </a:p>
          <a:p>
            <a:pPr marL="342900" lvl="0" indent="-342900" algn="just">
              <a:lnSpc>
                <a:spcPct val="150000"/>
              </a:lnSpc>
              <a:buFont typeface="Wingdings" pitchFamily="2" charset="2"/>
              <a:buChar char=""/>
            </a:pPr>
            <a:r>
              <a:rPr lang="zh-CN" altLang="zh-CN" sz="1400" kern="100" dirty="0">
                <a:effectLst/>
                <a:latin typeface="Songti SC" panose="02010600040101010101" pitchFamily="2" charset="-122"/>
                <a:ea typeface="Songti SC" panose="02010600040101010101" pitchFamily="2" charset="-122"/>
                <a:cs typeface="宋体" panose="02010600030101010101" pitchFamily="2" charset="-122"/>
              </a:rPr>
              <a:t>按照设计需要自行制作。</a:t>
            </a:r>
            <a:endParaRPr lang="zh-CN" altLang="zh-CN" sz="1400" kern="100" dirty="0">
              <a:effectLst/>
              <a:latin typeface="Songti SC" panose="02010600040101010101" pitchFamily="2" charset="-122"/>
              <a:ea typeface="Songti SC" panose="02010600040101010101" pitchFamily="2" charset="-122"/>
              <a:cs typeface="Times New Roman" panose="02020603050405020304" pitchFamily="18" charset="0"/>
            </a:endParaRPr>
          </a:p>
          <a:p>
            <a:pPr indent="190500">
              <a:lnSpc>
                <a:spcPct val="150000"/>
              </a:lnSpc>
            </a:pPr>
            <a:r>
              <a:rPr lang="zh-CN" altLang="zh-CN" sz="1400" dirty="0">
                <a:effectLst/>
                <a:latin typeface="Songti SC" panose="02010600040101010101" pitchFamily="2" charset="-122"/>
                <a:ea typeface="Songti SC" panose="02010600040101010101" pitchFamily="2" charset="-122"/>
                <a:cs typeface="宋体" panose="02010600030101010101" pitchFamily="2" charset="-122"/>
              </a:rPr>
              <a:t>（</a:t>
            </a:r>
            <a:r>
              <a:rPr lang="en-US" altLang="zh-CN" sz="1400" dirty="0">
                <a:effectLst/>
                <a:latin typeface="Songti SC" panose="02010600040101010101" pitchFamily="2" charset="-122"/>
                <a:ea typeface="Songti SC" panose="02010600040101010101" pitchFamily="2" charset="-122"/>
                <a:cs typeface="宋体" panose="02010600030101010101" pitchFamily="2" charset="-122"/>
              </a:rPr>
              <a:t>2</a:t>
            </a:r>
            <a:r>
              <a:rPr lang="zh-CN" altLang="zh-CN" sz="1400" dirty="0">
                <a:effectLst/>
                <a:latin typeface="Songti SC" panose="02010600040101010101" pitchFamily="2" charset="-122"/>
                <a:ea typeface="Songti SC" panose="02010600040101010101" pitchFamily="2" charset="-122"/>
                <a:cs typeface="宋体" panose="02010600030101010101" pitchFamily="2" charset="-122"/>
              </a:rPr>
              <a:t>）小盒包装：</a:t>
            </a:r>
          </a:p>
          <a:p>
            <a:pPr marL="342900" lvl="0" indent="-342900" algn="just">
              <a:lnSpc>
                <a:spcPct val="150000"/>
              </a:lnSpc>
              <a:buFont typeface="Wingdings" pitchFamily="2" charset="2"/>
              <a:buChar char=""/>
            </a:pPr>
            <a:r>
              <a:rPr lang="zh-CN" altLang="zh-CN" sz="1400" kern="100" dirty="0">
                <a:effectLst/>
                <a:latin typeface="Songti SC" panose="02010600040101010101" pitchFamily="2" charset="-122"/>
                <a:ea typeface="Songti SC" panose="02010600040101010101" pitchFamily="2" charset="-122"/>
                <a:cs typeface="宋体" panose="02010600030101010101" pitchFamily="2" charset="-122"/>
              </a:rPr>
              <a:t>以互插式管式结构设计制作。</a:t>
            </a:r>
            <a:endParaRPr lang="zh-CN" altLang="zh-CN" sz="1400" kern="100" dirty="0">
              <a:effectLst/>
              <a:latin typeface="Songti SC" panose="02010600040101010101" pitchFamily="2" charset="-122"/>
              <a:ea typeface="Songti SC" panose="02010600040101010101" pitchFamily="2" charset="-122"/>
              <a:cs typeface="Times New Roman" panose="02020603050405020304" pitchFamily="18" charset="0"/>
            </a:endParaRPr>
          </a:p>
          <a:p>
            <a:pPr marL="342900" lvl="0" indent="-342900" algn="just">
              <a:lnSpc>
                <a:spcPct val="150000"/>
              </a:lnSpc>
              <a:buFont typeface="Wingdings" pitchFamily="2" charset="2"/>
              <a:buChar char=""/>
            </a:pPr>
            <a:r>
              <a:rPr lang="zh-CN" altLang="zh-CN" sz="1400" kern="100" dirty="0">
                <a:effectLst/>
                <a:latin typeface="Songti SC" panose="02010600040101010101" pitchFamily="2" charset="-122"/>
                <a:ea typeface="Songti SC" panose="02010600040101010101" pitchFamily="2" charset="-122"/>
                <a:cs typeface="宋体" panose="02010600030101010101" pitchFamily="2" charset="-122"/>
              </a:rPr>
              <a:t>以盘式结构折叠盒设计制作。</a:t>
            </a:r>
            <a:endParaRPr lang="zh-CN" altLang="zh-CN" sz="1400" kern="100" dirty="0">
              <a:effectLst/>
              <a:latin typeface="Songti SC" panose="02010600040101010101" pitchFamily="2" charset="-122"/>
              <a:ea typeface="Songti SC" panose="02010600040101010101" pitchFamily="2" charset="-122"/>
              <a:cs typeface="Times New Roman" panose="02020603050405020304" pitchFamily="18" charset="0"/>
            </a:endParaRPr>
          </a:p>
          <a:p>
            <a:pPr marL="342900" lvl="0" indent="-342900" algn="just">
              <a:lnSpc>
                <a:spcPct val="150000"/>
              </a:lnSpc>
              <a:buFont typeface="Wingdings" pitchFamily="2" charset="2"/>
              <a:buChar char=""/>
            </a:pPr>
            <a:r>
              <a:rPr lang="zh-CN" altLang="zh-CN" sz="1400" kern="100" dirty="0">
                <a:effectLst/>
                <a:latin typeface="Songti SC" panose="02010600040101010101" pitchFamily="2" charset="-122"/>
                <a:ea typeface="Songti SC" panose="02010600040101010101" pitchFamily="2" charset="-122"/>
                <a:cs typeface="宋体" panose="02010600030101010101" pitchFamily="2" charset="-122"/>
              </a:rPr>
              <a:t>按设计需要自行制作。</a:t>
            </a:r>
            <a:endParaRPr lang="zh-CN" altLang="zh-CN" sz="1400" kern="100" dirty="0">
              <a:effectLst/>
              <a:latin typeface="Songti SC" panose="02010600040101010101" pitchFamily="2" charset="-122"/>
              <a:ea typeface="Songti SC" panose="02010600040101010101" pitchFamily="2" charset="-122"/>
              <a:cs typeface="Times New Roman" panose="02020603050405020304" pitchFamily="18" charset="0"/>
            </a:endParaRPr>
          </a:p>
          <a:p>
            <a:pPr indent="254000">
              <a:lnSpc>
                <a:spcPct val="150000"/>
              </a:lnSpc>
            </a:pPr>
            <a:r>
              <a:rPr lang="en-US" altLang="zh-CN" sz="1400" dirty="0">
                <a:effectLst/>
                <a:latin typeface="Songti SC" panose="02010600040101010101" pitchFamily="2" charset="-122"/>
                <a:ea typeface="Songti SC" panose="02010600040101010101" pitchFamily="2" charset="-122"/>
                <a:cs typeface="宋体" panose="02010600030101010101" pitchFamily="2" charset="-122"/>
              </a:rPr>
              <a:t>3.</a:t>
            </a:r>
            <a:r>
              <a:rPr lang="zh-CN" altLang="zh-CN" sz="1400" dirty="0">
                <a:effectLst/>
                <a:latin typeface="Songti SC" panose="02010600040101010101" pitchFamily="2" charset="-122"/>
                <a:ea typeface="Songti SC" panose="02010600040101010101" pitchFamily="2" charset="-122"/>
                <a:cs typeface="宋体" panose="02010600030101010101" pitchFamily="2" charset="-122"/>
              </a:rPr>
              <a:t>礼品外包装：</a:t>
            </a:r>
          </a:p>
          <a:p>
            <a:pPr marL="342900" lvl="0" indent="-342900" algn="just">
              <a:lnSpc>
                <a:spcPct val="150000"/>
              </a:lnSpc>
              <a:buFont typeface="Wingdings" pitchFamily="2" charset="2"/>
              <a:buChar char=""/>
            </a:pPr>
            <a:r>
              <a:rPr lang="zh-CN" altLang="zh-CN" sz="1400" kern="100" dirty="0">
                <a:effectLst/>
                <a:latin typeface="Songti SC" panose="02010600040101010101" pitchFamily="2" charset="-122"/>
                <a:ea typeface="Songti SC" panose="02010600040101010101" pitchFamily="2" charset="-122"/>
                <a:cs typeface="宋体" panose="02010600030101010101" pitchFamily="2" charset="-122"/>
              </a:rPr>
              <a:t>根据小盒包装规格自行组合设计。</a:t>
            </a:r>
            <a:endParaRPr lang="zh-CN" altLang="zh-CN" sz="1400" kern="100" dirty="0">
              <a:effectLst/>
              <a:latin typeface="Songti SC" panose="02010600040101010101" pitchFamily="2" charset="-122"/>
              <a:ea typeface="Songti SC"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9472034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8">
            <a:extLst>
              <a:ext uri="{FF2B5EF4-FFF2-40B4-BE49-F238E27FC236}">
                <a16:creationId xmlns:a16="http://schemas.microsoft.com/office/drawing/2014/main" id="{CB485411-30C4-EA43-ACB3-A317834CB6DE}"/>
              </a:ext>
            </a:extLst>
          </p:cNvPr>
          <p:cNvSpPr>
            <a:spLocks noChangeArrowheads="1"/>
          </p:cNvSpPr>
          <p:nvPr/>
        </p:nvSpPr>
        <p:spPr bwMode="auto">
          <a:xfrm>
            <a:off x="15240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zh-CN" altLang="zh-CN" sz="1100" b="0" i="0" u="none" strike="noStrike" cap="none" normalizeH="0" baseline="0">
                <a:ln>
                  <a:noFill/>
                </a:ln>
                <a:solidFill>
                  <a:srgbClr val="000000"/>
                </a:solidFill>
                <a:effectLst/>
                <a:ea typeface="Helvetica" pitchFamily="2" charset="0"/>
                <a:cs typeface="Arial Unicode MS" panose="020B0604020202020204" pitchFamily="34" charset="-128"/>
              </a:rPr>
            </a:b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6" name="文本框 5">
            <a:extLst>
              <a:ext uri="{FF2B5EF4-FFF2-40B4-BE49-F238E27FC236}">
                <a16:creationId xmlns:a16="http://schemas.microsoft.com/office/drawing/2014/main" id="{C966B218-14AE-8E4C-945E-B0BD443DBF74}"/>
              </a:ext>
            </a:extLst>
          </p:cNvPr>
          <p:cNvSpPr txBox="1"/>
          <p:nvPr/>
        </p:nvSpPr>
        <p:spPr>
          <a:xfrm>
            <a:off x="772509" y="624117"/>
            <a:ext cx="7598979" cy="2002856"/>
          </a:xfrm>
          <a:prstGeom prst="rect">
            <a:avLst/>
          </a:prstGeom>
          <a:noFill/>
        </p:spPr>
        <p:txBody>
          <a:bodyPr wrap="square">
            <a:spAutoFit/>
          </a:bodyPr>
          <a:lstStyle/>
          <a:p>
            <a:pPr marL="254000">
              <a:lnSpc>
                <a:spcPct val="150000"/>
              </a:lnSpc>
            </a:pPr>
            <a:r>
              <a:rPr lang="en-US" altLang="zh-CN" sz="1400" dirty="0">
                <a:effectLst/>
                <a:latin typeface="Songti SC" panose="02010600040101010101" pitchFamily="2" charset="-122"/>
                <a:ea typeface="Songti SC" panose="02010600040101010101" pitchFamily="2" charset="-122"/>
                <a:cs typeface="宋体" panose="02010600030101010101" pitchFamily="2" charset="-122"/>
              </a:rPr>
              <a:t>2.</a:t>
            </a:r>
            <a:r>
              <a:rPr lang="zh-CN" altLang="zh-CN" sz="1400" dirty="0">
                <a:effectLst/>
                <a:latin typeface="Songti SC" panose="02010600040101010101" pitchFamily="2" charset="-122"/>
                <a:ea typeface="Songti SC" panose="02010600040101010101" pitchFamily="2" charset="-122"/>
                <a:cs typeface="宋体" panose="02010600030101010101" pitchFamily="2" charset="-122"/>
              </a:rPr>
              <a:t>视觉设计：</a:t>
            </a:r>
          </a:p>
          <a:p>
            <a:pPr indent="254000">
              <a:lnSpc>
                <a:spcPct val="150000"/>
              </a:lnSpc>
            </a:pPr>
            <a:r>
              <a:rPr lang="zh-CN" altLang="zh-CN" sz="1400" dirty="0">
                <a:effectLst/>
                <a:latin typeface="Songti SC" panose="02010600040101010101" pitchFamily="2" charset="-122"/>
                <a:ea typeface="Songti SC" panose="02010600040101010101" pitchFamily="2" charset="-122"/>
                <a:cs typeface="宋体" panose="02010600030101010101" pitchFamily="2" charset="-122"/>
              </a:rPr>
              <a:t>祁门红茶包装“</a:t>
            </a:r>
            <a:r>
              <a:rPr lang="zh-CN" altLang="zh-CN" sz="1400" dirty="0">
                <a:solidFill>
                  <a:srgbClr val="333333"/>
                </a:solidFill>
                <a:effectLst/>
                <a:latin typeface="Songti SC" panose="02010600040101010101" pitchFamily="2" charset="-122"/>
                <a:ea typeface="Songti SC" panose="02010600040101010101" pitchFamily="2" charset="-122"/>
                <a:cs typeface="宋体" panose="02010600030101010101" pitchFamily="2" charset="-122"/>
              </a:rPr>
              <a:t>以表现祁门地域文化为视觉创意</a:t>
            </a:r>
            <a:r>
              <a:rPr lang="zh-CN" altLang="zh-CN" sz="1400" dirty="0">
                <a:effectLst/>
                <a:latin typeface="Songti SC" panose="02010600040101010101" pitchFamily="2" charset="-122"/>
                <a:ea typeface="Songti SC" panose="02010600040101010101" pitchFamily="2" charset="-122"/>
                <a:cs typeface="宋体" panose="02010600030101010101" pitchFamily="2" charset="-122"/>
              </a:rPr>
              <a:t>”目标。</a:t>
            </a:r>
          </a:p>
          <a:p>
            <a:pPr indent="254000">
              <a:lnSpc>
                <a:spcPct val="150000"/>
              </a:lnSpc>
            </a:pPr>
            <a:r>
              <a:rPr lang="zh-CN" altLang="zh-CN" sz="1400" dirty="0">
                <a:solidFill>
                  <a:srgbClr val="333333"/>
                </a:solidFill>
                <a:effectLst/>
                <a:latin typeface="Songti SC" panose="02010600040101010101" pitchFamily="2" charset="-122"/>
                <a:ea typeface="Songti SC" panose="02010600040101010101" pitchFamily="2" charset="-122"/>
                <a:cs typeface="宋体" panose="02010600030101010101" pitchFamily="2" charset="-122"/>
              </a:rPr>
              <a:t>祁门多山地林木，土层深厚，温暖湿润，雨量充沛，云蒸雾腾，动植物资源十分丰富，保持着自然赋予的优质生态环境，同时几千年来形成的民风习俗也为我们展示出独特的文化样式。这些特点表现在包装上传递给消费者市场，符合定位群体审美心理上猎奇需求，可以为产品消费提供理由。</a:t>
            </a:r>
            <a:endParaRPr lang="zh-CN" altLang="zh-CN" sz="1400" dirty="0">
              <a:effectLst/>
              <a:latin typeface="Songti SC" panose="02010600040101010101" pitchFamily="2" charset="-122"/>
              <a:ea typeface="Songti SC" panose="02010600040101010101" pitchFamily="2" charset="-122"/>
              <a:cs typeface="宋体" panose="02010600030101010101" pitchFamily="2" charset="-122"/>
            </a:endParaRPr>
          </a:p>
        </p:txBody>
      </p:sp>
      <p:pic>
        <p:nvPicPr>
          <p:cNvPr id="8" name="图片 7" descr="7-44">
            <a:extLst>
              <a:ext uri="{FF2B5EF4-FFF2-40B4-BE49-F238E27FC236}">
                <a16:creationId xmlns:a16="http://schemas.microsoft.com/office/drawing/2014/main" id="{B2E14DCC-8696-7A4B-8603-8A9A837E0E1D}"/>
              </a:ext>
            </a:extLst>
          </p:cNvPr>
          <p:cNvPicPr>
            <a:picLocks noChangeAspect="1"/>
          </p:cNvPicPr>
          <p:nvPr/>
        </p:nvPicPr>
        <p:blipFill>
          <a:blip r:embed="rId2"/>
          <a:stretch>
            <a:fillRect/>
          </a:stretch>
        </p:blipFill>
        <p:spPr>
          <a:xfrm>
            <a:off x="2238554" y="2774118"/>
            <a:ext cx="4666890" cy="3501523"/>
          </a:xfrm>
          <a:prstGeom prst="rect">
            <a:avLst/>
          </a:prstGeom>
        </p:spPr>
      </p:pic>
    </p:spTree>
    <p:extLst>
      <p:ext uri="{BB962C8B-B14F-4D97-AF65-F5344CB8AC3E}">
        <p14:creationId xmlns:p14="http://schemas.microsoft.com/office/powerpoint/2010/main" val="22326539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31A1F7-B3DD-5C43-A018-2093CD183E67}"/>
              </a:ext>
            </a:extLst>
          </p:cNvPr>
          <p:cNvSpPr>
            <a:spLocks noGrp="1"/>
          </p:cNvSpPr>
          <p:nvPr>
            <p:ph type="ctrTitle" idx="4294967295"/>
          </p:nvPr>
        </p:nvSpPr>
        <p:spPr>
          <a:xfrm>
            <a:off x="620110" y="2015086"/>
            <a:ext cx="7977352" cy="2588445"/>
          </a:xfrm>
        </p:spPr>
        <p:txBody>
          <a:bodyPr>
            <a:normAutofit fontScale="90000"/>
          </a:bodyPr>
          <a:lstStyle/>
          <a:p>
            <a:pPr>
              <a:lnSpc>
                <a:spcPct val="200000"/>
              </a:lnSpc>
            </a:pPr>
            <a:br>
              <a:rPr kumimoji="1" lang="en-US" altLang="zh-CN" sz="1800" dirty="0">
                <a:latin typeface="Songti SC" panose="02010600040101010101" pitchFamily="2" charset="-122"/>
                <a:ea typeface="Songti SC" panose="02010600040101010101" pitchFamily="2" charset="-122"/>
              </a:rPr>
            </a:br>
            <a:br>
              <a:rPr kumimoji="1" lang="en-US" altLang="zh-CN" sz="1800" dirty="0">
                <a:latin typeface="Songti SC" panose="02010600040101010101" pitchFamily="2" charset="-122"/>
                <a:ea typeface="Songti SC" panose="02010600040101010101" pitchFamily="2" charset="-122"/>
              </a:rPr>
            </a:br>
            <a:r>
              <a:rPr lang="zh-CN" altLang="zh-CN" sz="4000" dirty="0">
                <a:effectLst/>
                <a:ea typeface="宋体" panose="02010600030101010101" pitchFamily="2" charset="-122"/>
                <a:cs typeface="宋体" panose="02010600030101010101" pitchFamily="2" charset="-122"/>
              </a:rPr>
              <a:t>传递产品文化的包装</a:t>
            </a:r>
            <a:r>
              <a:rPr lang="zh-CN" altLang="zh-CN" sz="4000" dirty="0">
                <a:effectLst/>
              </a:rPr>
              <a:t> </a:t>
            </a:r>
            <a:br>
              <a:rPr lang="en-US" altLang="zh-CN" sz="3000" dirty="0">
                <a:latin typeface="Songti SC" panose="02010600040101010101" pitchFamily="2" charset="-122"/>
                <a:ea typeface="Songti SC" panose="02010600040101010101" pitchFamily="2" charset="-122"/>
              </a:rPr>
            </a:br>
            <a:r>
              <a:rPr lang="zh-CN" altLang="zh-CN" sz="1600" dirty="0">
                <a:effectLst/>
                <a:latin typeface="宋体" panose="02010600030101010101" pitchFamily="2" charset="-122"/>
                <a:ea typeface="宋体" panose="02010600030101010101" pitchFamily="2" charset="-122"/>
                <a:cs typeface="宋体" panose="02010600030101010101" pitchFamily="2" charset="-122"/>
              </a:rPr>
              <a:t>本实训选择地方名茶为对象，以设计大赛文件中有关要求为目标，提出“方言识产品”为主题目标，注重地域文化调研，在掌握一手资料的前提下，甄别和寻找与产品特质相吻合的文化素材，并以此为视觉表现出发点，创意出具有风格特征的图形，使包装具有地方名茶特征的文化信息，产生差异化销售的市场效果。</a:t>
            </a:r>
            <a:br>
              <a:rPr lang="zh-CN" altLang="zh-CN" sz="1600" dirty="0">
                <a:effectLst/>
                <a:latin typeface="宋体" panose="02010600030101010101" pitchFamily="2" charset="-122"/>
                <a:ea typeface="宋体" panose="02010600030101010101" pitchFamily="2" charset="-122"/>
                <a:cs typeface="宋体" panose="02010600030101010101" pitchFamily="2" charset="-122"/>
              </a:rPr>
            </a:br>
            <a:br>
              <a:rPr lang="en-US" altLang="zh-CN" sz="1500" dirty="0"/>
            </a:br>
            <a:br>
              <a:rPr lang="en-US" altLang="zh-CN" sz="1500" dirty="0"/>
            </a:br>
            <a:endParaRPr kumimoji="1" lang="zh-CN" altLang="en-US" sz="1500" dirty="0">
              <a:latin typeface="Songti SC" panose="02010600040101010101" pitchFamily="2" charset="-122"/>
              <a:ea typeface="Songti SC" panose="02010600040101010101" pitchFamily="2" charset="-122"/>
            </a:endParaRPr>
          </a:p>
        </p:txBody>
      </p:sp>
    </p:spTree>
    <p:extLst>
      <p:ext uri="{BB962C8B-B14F-4D97-AF65-F5344CB8AC3E}">
        <p14:creationId xmlns:p14="http://schemas.microsoft.com/office/powerpoint/2010/main" val="28774775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8">
            <a:extLst>
              <a:ext uri="{FF2B5EF4-FFF2-40B4-BE49-F238E27FC236}">
                <a16:creationId xmlns:a16="http://schemas.microsoft.com/office/drawing/2014/main" id="{CB485411-30C4-EA43-ACB3-A317834CB6DE}"/>
              </a:ext>
            </a:extLst>
          </p:cNvPr>
          <p:cNvSpPr>
            <a:spLocks noChangeArrowheads="1"/>
          </p:cNvSpPr>
          <p:nvPr/>
        </p:nvSpPr>
        <p:spPr bwMode="auto">
          <a:xfrm>
            <a:off x="15240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zh-CN" altLang="zh-CN" sz="1100" b="0" i="0" u="none" strike="noStrike" cap="none" normalizeH="0" baseline="0">
                <a:ln>
                  <a:noFill/>
                </a:ln>
                <a:solidFill>
                  <a:srgbClr val="000000"/>
                </a:solidFill>
                <a:effectLst/>
                <a:ea typeface="Helvetica" pitchFamily="2" charset="0"/>
                <a:cs typeface="Arial Unicode MS" panose="020B0604020202020204" pitchFamily="34" charset="-128"/>
              </a:rPr>
            </a:b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6" name="文本框 5">
            <a:extLst>
              <a:ext uri="{FF2B5EF4-FFF2-40B4-BE49-F238E27FC236}">
                <a16:creationId xmlns:a16="http://schemas.microsoft.com/office/drawing/2014/main" id="{C966B218-14AE-8E4C-945E-B0BD443DBF74}"/>
              </a:ext>
            </a:extLst>
          </p:cNvPr>
          <p:cNvSpPr txBox="1"/>
          <p:nvPr/>
        </p:nvSpPr>
        <p:spPr>
          <a:xfrm>
            <a:off x="772510" y="844835"/>
            <a:ext cx="7598979" cy="1679691"/>
          </a:xfrm>
          <a:prstGeom prst="rect">
            <a:avLst/>
          </a:prstGeom>
          <a:noFill/>
        </p:spPr>
        <p:txBody>
          <a:bodyPr wrap="square">
            <a:spAutoFit/>
          </a:bodyPr>
          <a:lstStyle/>
          <a:p>
            <a:pPr indent="263525">
              <a:lnSpc>
                <a:spcPct val="150000"/>
              </a:lnSpc>
            </a:pPr>
            <a:r>
              <a:rPr lang="zh-CN" altLang="zh-CN" sz="1400" dirty="0">
                <a:effectLst/>
                <a:latin typeface="Songti SC" panose="02010600040101010101" pitchFamily="2" charset="-122"/>
                <a:ea typeface="Songti SC" panose="02010600040101010101" pitchFamily="2" charset="-122"/>
                <a:cs typeface="宋体" panose="02010600030101010101" pitchFamily="2" charset="-122"/>
              </a:rPr>
              <a:t>经调研，祁门县拥有野生动物</a:t>
            </a:r>
            <a:r>
              <a:rPr lang="en-US" altLang="zh-CN" sz="1400" dirty="0">
                <a:effectLst/>
                <a:latin typeface="Songti SC" panose="02010600040101010101" pitchFamily="2" charset="-122"/>
                <a:ea typeface="Songti SC" panose="02010600040101010101" pitchFamily="2" charset="-122"/>
                <a:cs typeface="宋体" panose="02010600030101010101" pitchFamily="2" charset="-122"/>
              </a:rPr>
              <a:t>253</a:t>
            </a:r>
            <a:r>
              <a:rPr lang="zh-CN" altLang="zh-CN" sz="1400" dirty="0">
                <a:effectLst/>
                <a:latin typeface="Songti SC" panose="02010600040101010101" pitchFamily="2" charset="-122"/>
                <a:ea typeface="Songti SC" panose="02010600040101010101" pitchFamily="2" charset="-122"/>
                <a:cs typeface="宋体" panose="02010600030101010101" pitchFamily="2" charset="-122"/>
              </a:rPr>
              <a:t>种，属国家一类保护的动物有梅花鹿；二类保护动物有鸳鸯、白颈长尾雉等；三类保护动物有白鹇、苏门羚等共</a:t>
            </a:r>
            <a:r>
              <a:rPr lang="en-US" altLang="zh-CN" sz="1400" dirty="0">
                <a:effectLst/>
                <a:latin typeface="Songti SC" panose="02010600040101010101" pitchFamily="2" charset="-122"/>
                <a:ea typeface="Songti SC" panose="02010600040101010101" pitchFamily="2" charset="-122"/>
                <a:cs typeface="宋体" panose="02010600030101010101" pitchFamily="2" charset="-122"/>
              </a:rPr>
              <a:t>13</a:t>
            </a:r>
            <a:r>
              <a:rPr lang="zh-CN" altLang="zh-CN" sz="1400" dirty="0">
                <a:effectLst/>
                <a:latin typeface="Songti SC" panose="02010600040101010101" pitchFamily="2" charset="-122"/>
                <a:ea typeface="Songti SC" panose="02010600040101010101" pitchFamily="2" charset="-122"/>
                <a:cs typeface="宋体" panose="02010600030101010101" pitchFamily="2" charset="-122"/>
              </a:rPr>
              <a:t>种。常见花卉有梅、兰、菊、海棠、芙蓉、芍药、玉兰等。流传于安徽省祁门县的傩舞源于原始巫舞，是中国远古时代在腊月举行的一种驱鬼逐疫仪式，如今傩的内涵日益丰富，衍生为祛邪扶正、祈福求安、祭祀祖先、祝祷丰收等内容，是反映祁门地区劳动生活与民间传说的独特形式。</a:t>
            </a:r>
          </a:p>
        </p:txBody>
      </p:sp>
      <p:pic>
        <p:nvPicPr>
          <p:cNvPr id="4" name="图片 3" descr="7-45">
            <a:extLst>
              <a:ext uri="{FF2B5EF4-FFF2-40B4-BE49-F238E27FC236}">
                <a16:creationId xmlns:a16="http://schemas.microsoft.com/office/drawing/2014/main" id="{A5D42940-ADF3-F14B-BBFC-9F694EE12240}"/>
              </a:ext>
            </a:extLst>
          </p:cNvPr>
          <p:cNvPicPr>
            <a:picLocks noChangeAspect="1"/>
          </p:cNvPicPr>
          <p:nvPr/>
        </p:nvPicPr>
        <p:blipFill>
          <a:blip r:embed="rId2"/>
          <a:stretch>
            <a:fillRect/>
          </a:stretch>
        </p:blipFill>
        <p:spPr>
          <a:xfrm>
            <a:off x="1357794" y="2759760"/>
            <a:ext cx="1656715" cy="1244600"/>
          </a:xfrm>
          <a:prstGeom prst="rect">
            <a:avLst/>
          </a:prstGeom>
        </p:spPr>
      </p:pic>
      <p:pic>
        <p:nvPicPr>
          <p:cNvPr id="5" name="图片 4" descr="粉色的花&#10;&#10;描述已自动生成">
            <a:extLst>
              <a:ext uri="{FF2B5EF4-FFF2-40B4-BE49-F238E27FC236}">
                <a16:creationId xmlns:a16="http://schemas.microsoft.com/office/drawing/2014/main" id="{CADD7945-59CA-7249-80C0-7E61AE2FBDE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0311"/>
          <a:stretch/>
        </p:blipFill>
        <p:spPr bwMode="auto">
          <a:xfrm>
            <a:off x="3727767" y="2801620"/>
            <a:ext cx="1688465" cy="125476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0847237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8">
            <a:extLst>
              <a:ext uri="{FF2B5EF4-FFF2-40B4-BE49-F238E27FC236}">
                <a16:creationId xmlns:a16="http://schemas.microsoft.com/office/drawing/2014/main" id="{CB485411-30C4-EA43-ACB3-A317834CB6DE}"/>
              </a:ext>
            </a:extLst>
          </p:cNvPr>
          <p:cNvSpPr>
            <a:spLocks noChangeArrowheads="1"/>
          </p:cNvSpPr>
          <p:nvPr/>
        </p:nvSpPr>
        <p:spPr bwMode="auto">
          <a:xfrm>
            <a:off x="15240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zh-CN" altLang="zh-CN" sz="1100" b="0" i="0" u="none" strike="noStrike" cap="none" normalizeH="0" baseline="0">
                <a:ln>
                  <a:noFill/>
                </a:ln>
                <a:solidFill>
                  <a:srgbClr val="000000"/>
                </a:solidFill>
                <a:effectLst/>
                <a:ea typeface="Helvetica" pitchFamily="2" charset="0"/>
                <a:cs typeface="Arial Unicode MS" panose="020B0604020202020204" pitchFamily="34" charset="-128"/>
              </a:rPr>
            </a:b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6" name="文本框 5">
            <a:extLst>
              <a:ext uri="{FF2B5EF4-FFF2-40B4-BE49-F238E27FC236}">
                <a16:creationId xmlns:a16="http://schemas.microsoft.com/office/drawing/2014/main" id="{C966B218-14AE-8E4C-945E-B0BD443DBF74}"/>
              </a:ext>
            </a:extLst>
          </p:cNvPr>
          <p:cNvSpPr txBox="1"/>
          <p:nvPr/>
        </p:nvSpPr>
        <p:spPr>
          <a:xfrm>
            <a:off x="772510" y="844835"/>
            <a:ext cx="7598979" cy="1033360"/>
          </a:xfrm>
          <a:prstGeom prst="rect">
            <a:avLst/>
          </a:prstGeom>
          <a:noFill/>
        </p:spPr>
        <p:txBody>
          <a:bodyPr wrap="square">
            <a:spAutoFit/>
          </a:bodyPr>
          <a:lstStyle/>
          <a:p>
            <a:pPr indent="263525">
              <a:lnSpc>
                <a:spcPct val="150000"/>
              </a:lnSpc>
            </a:pPr>
            <a:r>
              <a:rPr lang="zh-CN" altLang="zh-CN" sz="1400" dirty="0">
                <a:effectLst/>
                <a:latin typeface="Songti SC" panose="02010600040101010101" pitchFamily="2" charset="-122"/>
                <a:ea typeface="Songti SC" panose="02010600040101010101" pitchFamily="2" charset="-122"/>
                <a:cs typeface="宋体" panose="02010600030101010101" pitchFamily="2" charset="-122"/>
              </a:rPr>
              <a:t>经调研，祁门县拥有野生动物</a:t>
            </a:r>
            <a:r>
              <a:rPr lang="en-US" altLang="zh-CN" sz="1400" dirty="0">
                <a:effectLst/>
                <a:latin typeface="Songti SC" panose="02010600040101010101" pitchFamily="2" charset="-122"/>
                <a:ea typeface="Songti SC" panose="02010600040101010101" pitchFamily="2" charset="-122"/>
                <a:cs typeface="宋体" panose="02010600030101010101" pitchFamily="2" charset="-122"/>
              </a:rPr>
              <a:t>253</a:t>
            </a:r>
            <a:r>
              <a:rPr lang="zh-CN" altLang="zh-CN" sz="1400" dirty="0">
                <a:effectLst/>
                <a:latin typeface="Songti SC" panose="02010600040101010101" pitchFamily="2" charset="-122"/>
                <a:ea typeface="Songti SC" panose="02010600040101010101" pitchFamily="2" charset="-122"/>
                <a:cs typeface="宋体" panose="02010600030101010101" pitchFamily="2" charset="-122"/>
              </a:rPr>
              <a:t>种，属国家一类保护的动物有梅花鹿；二类保护动物有鸳鸯、白颈长尾雉等；三类保护动物有白鹇、苏门羚等共</a:t>
            </a:r>
            <a:r>
              <a:rPr lang="en-US" altLang="zh-CN" sz="1400" dirty="0">
                <a:effectLst/>
                <a:latin typeface="Songti SC" panose="02010600040101010101" pitchFamily="2" charset="-122"/>
                <a:ea typeface="Songti SC" panose="02010600040101010101" pitchFamily="2" charset="-122"/>
                <a:cs typeface="宋体" panose="02010600030101010101" pitchFamily="2" charset="-122"/>
              </a:rPr>
              <a:t>13</a:t>
            </a:r>
            <a:r>
              <a:rPr lang="zh-CN" altLang="zh-CN" sz="1400" dirty="0">
                <a:effectLst/>
                <a:latin typeface="Songti SC" panose="02010600040101010101" pitchFamily="2" charset="-122"/>
                <a:ea typeface="Songti SC" panose="02010600040101010101" pitchFamily="2" charset="-122"/>
                <a:cs typeface="宋体" panose="02010600030101010101" pitchFamily="2" charset="-122"/>
              </a:rPr>
              <a:t>种。常见花卉有梅、兰、菊、海棠、芙蓉、芍药、玉兰等。</a:t>
            </a:r>
          </a:p>
        </p:txBody>
      </p:sp>
      <p:pic>
        <p:nvPicPr>
          <p:cNvPr id="4" name="图片 3" descr="7-45">
            <a:extLst>
              <a:ext uri="{FF2B5EF4-FFF2-40B4-BE49-F238E27FC236}">
                <a16:creationId xmlns:a16="http://schemas.microsoft.com/office/drawing/2014/main" id="{A5D42940-ADF3-F14B-BBFC-9F694EE12240}"/>
              </a:ext>
            </a:extLst>
          </p:cNvPr>
          <p:cNvPicPr>
            <a:picLocks noChangeAspect="1"/>
          </p:cNvPicPr>
          <p:nvPr/>
        </p:nvPicPr>
        <p:blipFill>
          <a:blip r:embed="rId2"/>
          <a:stretch>
            <a:fillRect/>
          </a:stretch>
        </p:blipFill>
        <p:spPr>
          <a:xfrm>
            <a:off x="958401" y="2276284"/>
            <a:ext cx="3508496" cy="2635742"/>
          </a:xfrm>
          <a:prstGeom prst="rect">
            <a:avLst/>
          </a:prstGeom>
        </p:spPr>
      </p:pic>
      <p:pic>
        <p:nvPicPr>
          <p:cNvPr id="5" name="图片 4" descr="粉色的花&#10;&#10;描述已自动生成">
            <a:extLst>
              <a:ext uri="{FF2B5EF4-FFF2-40B4-BE49-F238E27FC236}">
                <a16:creationId xmlns:a16="http://schemas.microsoft.com/office/drawing/2014/main" id="{CADD7945-59CA-7249-80C0-7E61AE2FBDE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0311"/>
          <a:stretch/>
        </p:blipFill>
        <p:spPr bwMode="auto">
          <a:xfrm>
            <a:off x="4572000" y="2276283"/>
            <a:ext cx="3546779" cy="2635741"/>
          </a:xfrm>
          <a:prstGeom prst="rect">
            <a:avLst/>
          </a:prstGeom>
          <a:ln>
            <a:noFill/>
          </a:ln>
          <a:extLst>
            <a:ext uri="{53640926-AAD7-44D8-BBD7-CCE9431645EC}">
              <a14:shadowObscured xmlns:a14="http://schemas.microsoft.com/office/drawing/2010/main"/>
            </a:ext>
          </a:extLst>
        </p:spPr>
      </p:pic>
      <p:sp>
        <p:nvSpPr>
          <p:cNvPr id="8" name="文本框 7">
            <a:extLst>
              <a:ext uri="{FF2B5EF4-FFF2-40B4-BE49-F238E27FC236}">
                <a16:creationId xmlns:a16="http://schemas.microsoft.com/office/drawing/2014/main" id="{26B60D5B-4D37-8646-971A-48C8BE054447}"/>
              </a:ext>
            </a:extLst>
          </p:cNvPr>
          <p:cNvSpPr txBox="1"/>
          <p:nvPr/>
        </p:nvSpPr>
        <p:spPr>
          <a:xfrm>
            <a:off x="815014" y="4979806"/>
            <a:ext cx="1181952" cy="307777"/>
          </a:xfrm>
          <a:prstGeom prst="rect">
            <a:avLst/>
          </a:prstGeom>
          <a:noFill/>
        </p:spPr>
        <p:txBody>
          <a:bodyPr wrap="square">
            <a:spAutoFit/>
          </a:bodyPr>
          <a:lstStyle/>
          <a:p>
            <a:r>
              <a:rPr lang="zh-CN" altLang="zh-CN" sz="1400" dirty="0">
                <a:effectLst/>
                <a:ea typeface="宋体" panose="02010600030101010101" pitchFamily="2" charset="-122"/>
                <a:cs typeface="宋体" panose="02010600030101010101" pitchFamily="2" charset="-122"/>
              </a:rPr>
              <a:t>白鹇</a:t>
            </a:r>
            <a:r>
              <a:rPr lang="zh-CN" altLang="zh-CN" sz="1400" dirty="0">
                <a:effectLst/>
              </a:rPr>
              <a:t> </a:t>
            </a:r>
            <a:endParaRPr lang="zh-CN" altLang="en-US" sz="1400" dirty="0"/>
          </a:p>
        </p:txBody>
      </p:sp>
      <p:sp>
        <p:nvSpPr>
          <p:cNvPr id="9" name="文本框 8">
            <a:extLst>
              <a:ext uri="{FF2B5EF4-FFF2-40B4-BE49-F238E27FC236}">
                <a16:creationId xmlns:a16="http://schemas.microsoft.com/office/drawing/2014/main" id="{71659385-C06E-B14D-8F5F-C35E8083BBEF}"/>
              </a:ext>
            </a:extLst>
          </p:cNvPr>
          <p:cNvSpPr txBox="1"/>
          <p:nvPr/>
        </p:nvSpPr>
        <p:spPr>
          <a:xfrm>
            <a:off x="4466897" y="4918251"/>
            <a:ext cx="4572000" cy="307777"/>
          </a:xfrm>
          <a:prstGeom prst="rect">
            <a:avLst/>
          </a:prstGeom>
          <a:noFill/>
        </p:spPr>
        <p:txBody>
          <a:bodyPr wrap="square">
            <a:spAutoFit/>
          </a:bodyPr>
          <a:lstStyle/>
          <a:p>
            <a:r>
              <a:rPr lang="zh-CN" altLang="zh-CN" sz="1400" dirty="0">
                <a:solidFill>
                  <a:srgbClr val="333333"/>
                </a:solidFill>
                <a:effectLst/>
                <a:ea typeface="宋体" panose="02010600030101010101" pitchFamily="2" charset="-122"/>
                <a:cs typeface="宋体" panose="02010600030101010101" pitchFamily="2" charset="-122"/>
              </a:rPr>
              <a:t>祁门</a:t>
            </a:r>
            <a:r>
              <a:rPr lang="zh-CN" altLang="zh-CN" sz="1400" dirty="0">
                <a:effectLst/>
                <a:ea typeface="宋体" panose="02010600030101010101" pitchFamily="2" charset="-122"/>
                <a:cs typeface="宋体" panose="02010600030101010101" pitchFamily="2" charset="-122"/>
              </a:rPr>
              <a:t>海棠花</a:t>
            </a:r>
            <a:r>
              <a:rPr lang="zh-CN" altLang="zh-CN" sz="1400" dirty="0">
                <a:effectLst/>
              </a:rPr>
              <a:t> </a:t>
            </a:r>
            <a:endParaRPr lang="zh-CN" altLang="en-US" sz="1400" dirty="0"/>
          </a:p>
        </p:txBody>
      </p:sp>
    </p:spTree>
    <p:extLst>
      <p:ext uri="{BB962C8B-B14F-4D97-AF65-F5344CB8AC3E}">
        <p14:creationId xmlns:p14="http://schemas.microsoft.com/office/powerpoint/2010/main" val="26868406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B71CC72-3483-0A40-8833-C8B415806C41}"/>
              </a:ext>
            </a:extLst>
          </p:cNvPr>
          <p:cNvSpPr txBox="1"/>
          <p:nvPr/>
        </p:nvSpPr>
        <p:spPr>
          <a:xfrm>
            <a:off x="819807" y="977913"/>
            <a:ext cx="7704083" cy="1033360"/>
          </a:xfrm>
          <a:prstGeom prst="rect">
            <a:avLst/>
          </a:prstGeom>
          <a:noFill/>
        </p:spPr>
        <p:txBody>
          <a:bodyPr wrap="square">
            <a:spAutoFit/>
          </a:bodyPr>
          <a:lstStyle/>
          <a:p>
            <a:pPr>
              <a:lnSpc>
                <a:spcPct val="150000"/>
              </a:lnSpc>
            </a:pPr>
            <a:r>
              <a:rPr lang="zh-CN" altLang="zh-CN" sz="1400" dirty="0">
                <a:effectLst/>
                <a:latin typeface="Songti SC" panose="02010600040101010101" pitchFamily="2" charset="-122"/>
                <a:ea typeface="Songti SC" panose="02010600040101010101" pitchFamily="2" charset="-122"/>
                <a:cs typeface="宋体" panose="02010600030101010101" pitchFamily="2" charset="-122"/>
              </a:rPr>
              <a:t>流传于安徽省祁门县的傩舞源于原始巫舞，是中国远古时代在腊月举行的一种驱鬼逐疫仪式，如今傩的内涵日益丰富，衍生为祛邪扶正、祈福求安、祭祀祖先、祝祷丰收等内容，是反映祁门地区劳动生活与民间传说的独特形式</a:t>
            </a:r>
            <a:r>
              <a:rPr lang="zh-CN" altLang="zh-CN" sz="1400" dirty="0">
                <a:effectLst/>
                <a:latin typeface="Songti SC" panose="02010600040101010101" pitchFamily="2" charset="-122"/>
                <a:ea typeface="Songti SC" panose="02010600040101010101" pitchFamily="2" charset="-122"/>
              </a:rPr>
              <a:t> </a:t>
            </a:r>
            <a:endParaRPr lang="zh-CN" altLang="en-US" sz="1400" dirty="0">
              <a:latin typeface="Songti SC" panose="02010600040101010101" pitchFamily="2" charset="-122"/>
              <a:ea typeface="Songti SC" panose="02010600040101010101" pitchFamily="2" charset="-122"/>
            </a:endParaRPr>
          </a:p>
        </p:txBody>
      </p:sp>
      <p:pic>
        <p:nvPicPr>
          <p:cNvPr id="4" name="图片 3" descr="祁门红茶包装总结">
            <a:extLst>
              <a:ext uri="{FF2B5EF4-FFF2-40B4-BE49-F238E27FC236}">
                <a16:creationId xmlns:a16="http://schemas.microsoft.com/office/drawing/2014/main" id="{8F9943BF-061A-F94D-A4F5-18E32B1C586E}"/>
              </a:ext>
            </a:extLst>
          </p:cNvPr>
          <p:cNvPicPr>
            <a:picLocks noChangeAspect="1"/>
          </p:cNvPicPr>
          <p:nvPr/>
        </p:nvPicPr>
        <p:blipFill>
          <a:blip r:embed="rId2"/>
          <a:stretch>
            <a:fillRect/>
          </a:stretch>
        </p:blipFill>
        <p:spPr>
          <a:xfrm>
            <a:off x="870654" y="2961672"/>
            <a:ext cx="7402692" cy="2200366"/>
          </a:xfrm>
          <a:prstGeom prst="rect">
            <a:avLst/>
          </a:prstGeom>
        </p:spPr>
      </p:pic>
    </p:spTree>
    <p:extLst>
      <p:ext uri="{BB962C8B-B14F-4D97-AF65-F5344CB8AC3E}">
        <p14:creationId xmlns:p14="http://schemas.microsoft.com/office/powerpoint/2010/main" val="14537702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745F046D-66DA-4E44-A24C-2EF3C66C5544}"/>
              </a:ext>
            </a:extLst>
          </p:cNvPr>
          <p:cNvSpPr txBox="1"/>
          <p:nvPr/>
        </p:nvSpPr>
        <p:spPr>
          <a:xfrm>
            <a:off x="746234" y="786861"/>
            <a:ext cx="7735614" cy="1356525"/>
          </a:xfrm>
          <a:prstGeom prst="rect">
            <a:avLst/>
          </a:prstGeom>
          <a:noFill/>
        </p:spPr>
        <p:txBody>
          <a:bodyPr wrap="square">
            <a:spAutoFit/>
          </a:bodyPr>
          <a:lstStyle/>
          <a:p>
            <a:pPr indent="254000">
              <a:lnSpc>
                <a:spcPct val="150000"/>
              </a:lnSpc>
            </a:pPr>
            <a:r>
              <a:rPr lang="zh-CN" altLang="zh-CN" sz="1400" dirty="0">
                <a:effectLst/>
                <a:latin typeface="Songti SC" panose="02010600040101010101" pitchFamily="2" charset="-122"/>
                <a:ea typeface="Songti SC" panose="02010600040101010101" pitchFamily="2" charset="-122"/>
                <a:cs typeface="宋体" panose="02010600030101010101" pitchFamily="2" charset="-122"/>
              </a:rPr>
              <a:t>（</a:t>
            </a:r>
            <a:r>
              <a:rPr lang="en-US" altLang="zh-CN" sz="1400" dirty="0">
                <a:effectLst/>
                <a:latin typeface="Songti SC" panose="02010600040101010101" pitchFamily="2" charset="-122"/>
                <a:ea typeface="Songti SC" panose="02010600040101010101" pitchFamily="2" charset="-122"/>
                <a:cs typeface="宋体" panose="02010600030101010101" pitchFamily="2" charset="-122"/>
              </a:rPr>
              <a:t>1</a:t>
            </a:r>
            <a:r>
              <a:rPr lang="zh-CN" altLang="zh-CN" sz="1400" dirty="0">
                <a:effectLst/>
                <a:latin typeface="Songti SC" panose="02010600040101010101" pitchFamily="2" charset="-122"/>
                <a:ea typeface="Songti SC" panose="02010600040101010101" pitchFamily="2" charset="-122"/>
                <a:cs typeface="宋体" panose="02010600030101010101" pitchFamily="2" charset="-122"/>
              </a:rPr>
              <a:t>）设计初案：</a:t>
            </a:r>
          </a:p>
          <a:p>
            <a:pPr indent="317500">
              <a:lnSpc>
                <a:spcPct val="150000"/>
              </a:lnSpc>
            </a:pPr>
            <a:r>
              <a:rPr lang="zh-CN" altLang="zh-CN" sz="1400" dirty="0">
                <a:effectLst/>
                <a:latin typeface="Songti SC" panose="02010600040101010101" pitchFamily="2" charset="-122"/>
                <a:ea typeface="Songti SC" panose="02010600040101010101" pitchFamily="2" charset="-122"/>
                <a:cs typeface="宋体" panose="02010600030101010101" pitchFamily="2" charset="-122"/>
              </a:rPr>
              <a:t>祁门原始巫舞形象中威严、古朴、粗犷的造型特点由于陌生诡异，对我们视觉心理产生强力的冲击效果，设计以“傩”为结构基础，选择祁门生态符号白鹇、海棠为元素进行“似与不似”的“非象”组合，运用线描插画风格进行视觉表现。</a:t>
            </a:r>
          </a:p>
        </p:txBody>
      </p:sp>
      <p:pic>
        <p:nvPicPr>
          <p:cNvPr id="5" name="图片 4" descr="卡通人物&#10;&#10;描述已自动生成">
            <a:extLst>
              <a:ext uri="{FF2B5EF4-FFF2-40B4-BE49-F238E27FC236}">
                <a16:creationId xmlns:a16="http://schemas.microsoft.com/office/drawing/2014/main" id="{9486B701-353E-DF4D-9420-A9A224B2F8B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2978" y="3002783"/>
            <a:ext cx="7558043" cy="1974591"/>
          </a:xfrm>
          <a:prstGeom prst="rect">
            <a:avLst/>
          </a:prstGeom>
        </p:spPr>
      </p:pic>
    </p:spTree>
    <p:extLst>
      <p:ext uri="{BB962C8B-B14F-4D97-AF65-F5344CB8AC3E}">
        <p14:creationId xmlns:p14="http://schemas.microsoft.com/office/powerpoint/2010/main" val="36115710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69FCAD01-BEB0-2D4B-BF1F-B2ACE82A9BC0}"/>
              </a:ext>
            </a:extLst>
          </p:cNvPr>
          <p:cNvSpPr txBox="1"/>
          <p:nvPr/>
        </p:nvSpPr>
        <p:spPr>
          <a:xfrm>
            <a:off x="693682" y="688538"/>
            <a:ext cx="7756635" cy="1679691"/>
          </a:xfrm>
          <a:prstGeom prst="rect">
            <a:avLst/>
          </a:prstGeom>
          <a:noFill/>
        </p:spPr>
        <p:txBody>
          <a:bodyPr wrap="square">
            <a:spAutoFit/>
          </a:bodyPr>
          <a:lstStyle/>
          <a:p>
            <a:pPr indent="254000">
              <a:lnSpc>
                <a:spcPct val="150000"/>
              </a:lnSpc>
            </a:pPr>
            <a:r>
              <a:rPr lang="zh-CN" altLang="zh-CN" sz="1400" dirty="0">
                <a:effectLst/>
                <a:latin typeface="Songti SC" panose="02010600040101010101" pitchFamily="2" charset="-122"/>
                <a:ea typeface="Songti SC" panose="02010600040101010101" pitchFamily="2" charset="-122"/>
                <a:cs typeface="宋体" panose="02010600030101010101" pitchFamily="2" charset="-122"/>
              </a:rPr>
              <a:t>（</a:t>
            </a:r>
            <a:r>
              <a:rPr lang="en-US" altLang="zh-CN" sz="1400" dirty="0">
                <a:effectLst/>
                <a:latin typeface="Songti SC" panose="02010600040101010101" pitchFamily="2" charset="-122"/>
                <a:ea typeface="Songti SC" panose="02010600040101010101" pitchFamily="2" charset="-122"/>
                <a:cs typeface="宋体" panose="02010600030101010101" pitchFamily="2" charset="-122"/>
              </a:rPr>
              <a:t>2</a:t>
            </a:r>
            <a:r>
              <a:rPr lang="zh-CN" altLang="zh-CN" sz="1400" dirty="0">
                <a:effectLst/>
                <a:latin typeface="Songti SC" panose="02010600040101010101" pitchFamily="2" charset="-122"/>
                <a:ea typeface="Songti SC" panose="02010600040101010101" pitchFamily="2" charset="-122"/>
                <a:cs typeface="宋体" panose="02010600030101010101" pitchFamily="2" charset="-122"/>
              </a:rPr>
              <a:t>）推敲反复：</a:t>
            </a:r>
          </a:p>
          <a:p>
            <a:pPr indent="254000">
              <a:lnSpc>
                <a:spcPct val="150000"/>
              </a:lnSpc>
            </a:pPr>
            <a:r>
              <a:rPr lang="zh-CN" altLang="zh-CN" sz="1400" dirty="0">
                <a:effectLst/>
                <a:latin typeface="Songti SC" panose="02010600040101010101" pitchFamily="2" charset="-122"/>
                <a:ea typeface="Songti SC" panose="02010600040101010101" pitchFamily="2" charset="-122"/>
                <a:cs typeface="宋体" panose="02010600030101010101" pitchFamily="2" charset="-122"/>
              </a:rPr>
              <a:t>初案较为准确地抓住祁门地域文化中最能体现人文和生态特征的元素，形成本次包装设计产品文化传递的语言形式，虽有特点，但还不完美，需进一步表现白鹇、海棠在图形组合中的作用以达到传递祁门生态环境优越的效果，并提高与傩图形融合度，对傩图形中存在的威严感进行削弱处理，增加商品市场亲和力。</a:t>
            </a:r>
          </a:p>
        </p:txBody>
      </p:sp>
      <p:pic>
        <p:nvPicPr>
          <p:cNvPr id="6" name="图片 5" descr="卡通人物&#10;&#10;中度可信度描述已自动生成">
            <a:extLst>
              <a:ext uri="{FF2B5EF4-FFF2-40B4-BE49-F238E27FC236}">
                <a16:creationId xmlns:a16="http://schemas.microsoft.com/office/drawing/2014/main" id="{6F2B9C22-3551-F44D-B4AF-0FC2C820398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0223" y="2882593"/>
            <a:ext cx="7997773" cy="2835035"/>
          </a:xfrm>
          <a:prstGeom prst="rect">
            <a:avLst/>
          </a:prstGeom>
        </p:spPr>
      </p:pic>
    </p:spTree>
    <p:extLst>
      <p:ext uri="{BB962C8B-B14F-4D97-AF65-F5344CB8AC3E}">
        <p14:creationId xmlns:p14="http://schemas.microsoft.com/office/powerpoint/2010/main" val="13780203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ADF5C8A-11FB-3445-91A2-E9BA881EE106}"/>
              </a:ext>
            </a:extLst>
          </p:cNvPr>
          <p:cNvSpPr txBox="1"/>
          <p:nvPr/>
        </p:nvSpPr>
        <p:spPr>
          <a:xfrm>
            <a:off x="767255" y="583435"/>
            <a:ext cx="7609490" cy="1679691"/>
          </a:xfrm>
          <a:prstGeom prst="rect">
            <a:avLst/>
          </a:prstGeom>
          <a:noFill/>
        </p:spPr>
        <p:txBody>
          <a:bodyPr wrap="square">
            <a:spAutoFit/>
          </a:bodyPr>
          <a:lstStyle/>
          <a:p>
            <a:pPr indent="254000">
              <a:lnSpc>
                <a:spcPct val="150000"/>
              </a:lnSpc>
            </a:pPr>
            <a:r>
              <a:rPr lang="zh-CN" altLang="zh-CN" sz="1400" dirty="0">
                <a:effectLst/>
                <a:latin typeface="Songti SC" panose="02010600040101010101" pitchFamily="2" charset="-122"/>
                <a:ea typeface="Songti SC" panose="02010600040101010101" pitchFamily="2" charset="-122"/>
                <a:cs typeface="宋体" panose="02010600030101010101" pitchFamily="2" charset="-122"/>
              </a:rPr>
              <a:t>（</a:t>
            </a:r>
            <a:r>
              <a:rPr lang="en-US" altLang="zh-CN" sz="1400" dirty="0">
                <a:effectLst/>
                <a:latin typeface="Songti SC" panose="02010600040101010101" pitchFamily="2" charset="-122"/>
                <a:ea typeface="Songti SC" panose="02010600040101010101" pitchFamily="2" charset="-122"/>
                <a:cs typeface="宋体" panose="02010600030101010101" pitchFamily="2" charset="-122"/>
              </a:rPr>
              <a:t>3</a:t>
            </a:r>
            <a:r>
              <a:rPr lang="zh-CN" altLang="zh-CN" sz="1400" dirty="0">
                <a:effectLst/>
                <a:latin typeface="Songti SC" panose="02010600040101010101" pitchFamily="2" charset="-122"/>
                <a:ea typeface="Songti SC" panose="02010600040101010101" pitchFamily="2" charset="-122"/>
                <a:cs typeface="宋体" panose="02010600030101010101" pitchFamily="2" charset="-122"/>
              </a:rPr>
              <a:t>）深入表现：</a:t>
            </a:r>
          </a:p>
          <a:p>
            <a:pPr indent="254000">
              <a:lnSpc>
                <a:spcPct val="150000"/>
              </a:lnSpc>
            </a:pPr>
            <a:r>
              <a:rPr lang="zh-CN" altLang="zh-CN" sz="1400" dirty="0">
                <a:effectLst/>
                <a:latin typeface="Songti SC" panose="02010600040101010101" pitchFamily="2" charset="-122"/>
                <a:ea typeface="Songti SC" panose="02010600040101010101" pitchFamily="2" charset="-122"/>
                <a:cs typeface="宋体" panose="02010600030101010101" pitchFamily="2" charset="-122"/>
              </a:rPr>
              <a:t>推敲后的图形已接近设计预想效果，调整在于增加海棠花的组合面积而使其充满美感，合理地冲淡了由傩元素带来的威严感，白鹇按排在图中间位置，使傩脸产生眉毛飞扬的意象，为静态画面添加几许生气，色调上海棠花与傩脸通过明暗层次关系处在统一的粉红调中显得丰富而有变化，整体上以突出白鹇为主。</a:t>
            </a:r>
          </a:p>
        </p:txBody>
      </p:sp>
      <p:pic>
        <p:nvPicPr>
          <p:cNvPr id="7" name="图片 6" descr="图片包含 背景图案&#10;&#10;描述已自动生成">
            <a:extLst>
              <a:ext uri="{FF2B5EF4-FFF2-40B4-BE49-F238E27FC236}">
                <a16:creationId xmlns:a16="http://schemas.microsoft.com/office/drawing/2014/main" id="{63D44078-ED44-DA49-A3DB-9FA56B38870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3763" y="2263126"/>
            <a:ext cx="6982057" cy="4116218"/>
          </a:xfrm>
          <a:prstGeom prst="rect">
            <a:avLst/>
          </a:prstGeom>
        </p:spPr>
      </p:pic>
    </p:spTree>
    <p:extLst>
      <p:ext uri="{BB962C8B-B14F-4D97-AF65-F5344CB8AC3E}">
        <p14:creationId xmlns:p14="http://schemas.microsoft.com/office/powerpoint/2010/main" val="30522058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卡通人物&#10;&#10;中度可信度描述已自动生成">
            <a:extLst>
              <a:ext uri="{FF2B5EF4-FFF2-40B4-BE49-F238E27FC236}">
                <a16:creationId xmlns:a16="http://schemas.microsoft.com/office/drawing/2014/main" id="{CCB9508E-C19C-3145-A2DD-1543CF42377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5920"/>
          <a:stretch/>
        </p:blipFill>
        <p:spPr bwMode="auto">
          <a:xfrm>
            <a:off x="645660" y="2117724"/>
            <a:ext cx="7895171" cy="3925723"/>
          </a:xfrm>
          <a:prstGeom prst="rect">
            <a:avLst/>
          </a:prstGeom>
          <a:ln>
            <a:noFill/>
          </a:ln>
          <a:extLst>
            <a:ext uri="{53640926-AAD7-44D8-BBD7-CCE9431645EC}">
              <a14:shadowObscured xmlns:a14="http://schemas.microsoft.com/office/drawing/2010/main"/>
            </a:ext>
          </a:extLst>
        </p:spPr>
      </p:pic>
      <p:sp>
        <p:nvSpPr>
          <p:cNvPr id="7" name="文本框 6">
            <a:extLst>
              <a:ext uri="{FF2B5EF4-FFF2-40B4-BE49-F238E27FC236}">
                <a16:creationId xmlns:a16="http://schemas.microsoft.com/office/drawing/2014/main" id="{9CAB757D-165B-DA42-A05A-D3CAAC1D2D05}"/>
              </a:ext>
            </a:extLst>
          </p:cNvPr>
          <p:cNvSpPr txBox="1"/>
          <p:nvPr/>
        </p:nvSpPr>
        <p:spPr>
          <a:xfrm>
            <a:off x="719958" y="976727"/>
            <a:ext cx="4572000" cy="307777"/>
          </a:xfrm>
          <a:prstGeom prst="rect">
            <a:avLst/>
          </a:prstGeom>
          <a:noFill/>
        </p:spPr>
        <p:txBody>
          <a:bodyPr wrap="square">
            <a:spAutoFit/>
          </a:bodyPr>
          <a:lstStyle/>
          <a:p>
            <a:r>
              <a:rPr lang="zh-CN" altLang="zh-CN" sz="1400" dirty="0">
                <a:solidFill>
                  <a:srgbClr val="333333"/>
                </a:solidFill>
                <a:effectLst/>
                <a:ea typeface="宋体" panose="02010600030101010101" pitchFamily="2" charset="-122"/>
                <a:cs typeface="宋体" panose="02010600030101010101" pitchFamily="2" charset="-122"/>
              </a:rPr>
              <a:t>调整色调与明暗关系</a:t>
            </a:r>
            <a:r>
              <a:rPr lang="zh-CN" altLang="en-US" sz="1400" dirty="0">
                <a:solidFill>
                  <a:srgbClr val="333333"/>
                </a:solidFill>
                <a:effectLst/>
                <a:ea typeface="宋体" panose="02010600030101010101" pitchFamily="2" charset="-122"/>
                <a:cs typeface="宋体" panose="02010600030101010101" pitchFamily="2" charset="-122"/>
              </a:rPr>
              <a:t>以</a:t>
            </a:r>
            <a:r>
              <a:rPr lang="zh-CN" altLang="zh-CN" sz="1400" dirty="0">
                <a:solidFill>
                  <a:srgbClr val="333333"/>
                </a:solidFill>
                <a:effectLst/>
                <a:ea typeface="宋体" panose="02010600030101010101" pitchFamily="2" charset="-122"/>
                <a:cs typeface="宋体" panose="02010600030101010101" pitchFamily="2" charset="-122"/>
              </a:rPr>
              <a:t>突出白鹇元素</a:t>
            </a:r>
            <a:r>
              <a:rPr lang="zh-CN" altLang="zh-CN" sz="1400" dirty="0">
                <a:effectLst/>
              </a:rPr>
              <a:t> </a:t>
            </a:r>
            <a:endParaRPr lang="zh-CN" altLang="en-US" sz="1400" dirty="0"/>
          </a:p>
        </p:txBody>
      </p:sp>
    </p:spTree>
    <p:extLst>
      <p:ext uri="{BB962C8B-B14F-4D97-AF65-F5344CB8AC3E}">
        <p14:creationId xmlns:p14="http://schemas.microsoft.com/office/powerpoint/2010/main" val="16661859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52C73FC-5D91-B94C-819B-B3C317684D6F}"/>
              </a:ext>
            </a:extLst>
          </p:cNvPr>
          <p:cNvSpPr txBox="1"/>
          <p:nvPr/>
        </p:nvSpPr>
        <p:spPr>
          <a:xfrm>
            <a:off x="551792" y="842463"/>
            <a:ext cx="3074277" cy="3941848"/>
          </a:xfrm>
          <a:prstGeom prst="rect">
            <a:avLst/>
          </a:prstGeom>
          <a:noFill/>
        </p:spPr>
        <p:txBody>
          <a:bodyPr wrap="square">
            <a:spAutoFit/>
          </a:bodyPr>
          <a:lstStyle/>
          <a:p>
            <a:pPr indent="254000">
              <a:lnSpc>
                <a:spcPct val="150000"/>
              </a:lnSpc>
            </a:pPr>
            <a:r>
              <a:rPr lang="en-US" altLang="zh-CN" sz="1400" dirty="0">
                <a:effectLst/>
                <a:latin typeface="Songti SC" panose="02010600040101010101" pitchFamily="2" charset="-122"/>
                <a:ea typeface="Songti SC" panose="02010600040101010101" pitchFamily="2" charset="-122"/>
                <a:cs typeface="宋体" panose="02010600030101010101" pitchFamily="2" charset="-122"/>
              </a:rPr>
              <a:t>(4</a:t>
            </a:r>
            <a:r>
              <a:rPr lang="zh-CN" altLang="zh-CN" sz="1400" dirty="0">
                <a:effectLst/>
                <a:latin typeface="Songti SC" panose="02010600040101010101" pitchFamily="2" charset="-122"/>
                <a:ea typeface="Songti SC" panose="02010600040101010101" pitchFamily="2" charset="-122"/>
                <a:cs typeface="宋体" panose="02010600030101010101" pitchFamily="2" charset="-122"/>
              </a:rPr>
              <a:t>）方案确定：</a:t>
            </a:r>
          </a:p>
          <a:p>
            <a:pPr indent="254000">
              <a:lnSpc>
                <a:spcPct val="150000"/>
              </a:lnSpc>
            </a:pPr>
            <a:r>
              <a:rPr lang="zh-CN" altLang="zh-CN" sz="1400" dirty="0">
                <a:effectLst/>
                <a:latin typeface="Songti SC" panose="02010600040101010101" pitchFamily="2" charset="-122"/>
                <a:ea typeface="Songti SC" panose="02010600040101010101" pitchFamily="2" charset="-122"/>
                <a:cs typeface="宋体" panose="02010600030101010101" pitchFamily="2" charset="-122"/>
              </a:rPr>
              <a:t>在调整过程中，白鹇的形象因为海棠花和傩的局部处理不到位，始终没有得到很好的体现，是明暗关系解决了该问题，也使设计进入图形包装应用阶段，考虑到包装商品的亲和性，设计利用小包装组合为礼盒关系，将图形拆分为四表现在小盒面上，使小盒与礼品盒产生视觉的差异与变化，制造出小小的趣味性。</a:t>
            </a:r>
          </a:p>
          <a:p>
            <a:pPr>
              <a:lnSpc>
                <a:spcPct val="150000"/>
              </a:lnSpc>
            </a:pPr>
            <a:r>
              <a:rPr lang="en-US" altLang="zh-CN" sz="1400" dirty="0">
                <a:effectLst/>
                <a:latin typeface="Songti SC" panose="02010600040101010101" pitchFamily="2" charset="-122"/>
                <a:ea typeface="Songti SC" panose="02010600040101010101" pitchFamily="2" charset="-122"/>
                <a:cs typeface="宋体" panose="02010600030101010101" pitchFamily="2" charset="-122"/>
              </a:rPr>
              <a:t>    </a:t>
            </a:r>
            <a:r>
              <a:rPr lang="zh-CN" altLang="zh-CN" sz="1400" dirty="0">
                <a:effectLst/>
                <a:latin typeface="Songti SC" panose="02010600040101010101" pitchFamily="2" charset="-122"/>
                <a:ea typeface="Songti SC" panose="02010600040101010101" pitchFamily="2" charset="-122"/>
                <a:cs typeface="宋体" panose="02010600030101010101" pitchFamily="2" charset="-122"/>
              </a:rPr>
              <a:t>小盒材料使用优质白卡，礼盒材料使用透明亚克力，省去印刷成本。</a:t>
            </a:r>
          </a:p>
        </p:txBody>
      </p:sp>
      <p:pic>
        <p:nvPicPr>
          <p:cNvPr id="6" name="图片 5" descr="红色的花&#10;&#10;低可信度描述已自动生成">
            <a:extLst>
              <a:ext uri="{FF2B5EF4-FFF2-40B4-BE49-F238E27FC236}">
                <a16:creationId xmlns:a16="http://schemas.microsoft.com/office/drawing/2014/main" id="{531AB6A7-2530-3440-96DE-786B3BE301F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57297" y="1188890"/>
            <a:ext cx="4854559" cy="4854559"/>
          </a:xfrm>
          <a:prstGeom prst="rect">
            <a:avLst/>
          </a:prstGeom>
        </p:spPr>
      </p:pic>
    </p:spTree>
    <p:extLst>
      <p:ext uri="{BB962C8B-B14F-4D97-AF65-F5344CB8AC3E}">
        <p14:creationId xmlns:p14="http://schemas.microsoft.com/office/powerpoint/2010/main" val="15061763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3166E5E4-B65F-0741-A735-19D56BE8A7D6}"/>
              </a:ext>
            </a:extLst>
          </p:cNvPr>
          <p:cNvSpPr txBox="1"/>
          <p:nvPr/>
        </p:nvSpPr>
        <p:spPr>
          <a:xfrm>
            <a:off x="704193" y="535798"/>
            <a:ext cx="7924800" cy="1033360"/>
          </a:xfrm>
          <a:prstGeom prst="rect">
            <a:avLst/>
          </a:prstGeom>
          <a:noFill/>
        </p:spPr>
        <p:txBody>
          <a:bodyPr wrap="square">
            <a:spAutoFit/>
          </a:bodyPr>
          <a:lstStyle/>
          <a:p>
            <a:pPr indent="254000">
              <a:lnSpc>
                <a:spcPct val="150000"/>
              </a:lnSpc>
            </a:pPr>
            <a:r>
              <a:rPr lang="en-US" altLang="zh-CN" sz="1400" dirty="0">
                <a:effectLst/>
                <a:latin typeface="Songti SC" panose="02010600040101010101" pitchFamily="2" charset="-122"/>
                <a:ea typeface="Songti SC" panose="02010600040101010101" pitchFamily="2" charset="-122"/>
                <a:cs typeface="宋体" panose="02010600030101010101" pitchFamily="2" charset="-122"/>
              </a:rPr>
              <a:t>(</a:t>
            </a:r>
            <a:r>
              <a:rPr lang="zh-CN" altLang="zh-CN" sz="1400" dirty="0">
                <a:effectLst/>
                <a:latin typeface="Songti SC" panose="02010600040101010101" pitchFamily="2" charset="-122"/>
                <a:ea typeface="Songti SC" panose="02010600040101010101" pitchFamily="2" charset="-122"/>
                <a:cs typeface="宋体" panose="02010600030101010101" pitchFamily="2" charset="-122"/>
              </a:rPr>
              <a:t>五）实样制作：</a:t>
            </a:r>
          </a:p>
          <a:p>
            <a:pPr indent="254000">
              <a:lnSpc>
                <a:spcPct val="150000"/>
              </a:lnSpc>
            </a:pPr>
            <a:r>
              <a:rPr lang="zh-CN" altLang="zh-CN" sz="1400" dirty="0">
                <a:effectLst/>
                <a:latin typeface="Songti SC" panose="02010600040101010101" pitchFamily="2" charset="-122"/>
                <a:ea typeface="Songti SC" panose="02010600040101010101" pitchFamily="2" charset="-122"/>
                <a:cs typeface="宋体" panose="02010600030101010101" pitchFamily="2" charset="-122"/>
              </a:rPr>
              <a:t>内包小袋：尺寸</a:t>
            </a:r>
            <a:r>
              <a:rPr lang="en-US" altLang="zh-CN" sz="1400" dirty="0">
                <a:effectLst/>
                <a:latin typeface="Songti SC" panose="02010600040101010101" pitchFamily="2" charset="-122"/>
                <a:ea typeface="Songti SC" panose="02010600040101010101" pitchFamily="2" charset="-122"/>
                <a:cs typeface="宋体" panose="02010600030101010101" pitchFamily="2" charset="-122"/>
              </a:rPr>
              <a:t>10</a:t>
            </a:r>
            <a:r>
              <a:rPr lang="en-US" altLang="zh-CN" sz="1400" kern="100" dirty="0">
                <a:effectLst/>
                <a:latin typeface="Songti SC" panose="02010600040101010101" pitchFamily="2" charset="-122"/>
                <a:ea typeface="Songti SC" panose="02010600040101010101" pitchFamily="2" charset="-122"/>
                <a:cs typeface="宋体" panose="02010600030101010101" pitchFamily="2" charset="-122"/>
              </a:rPr>
              <a:t> X5 X2(cm)</a:t>
            </a:r>
            <a:r>
              <a:rPr lang="zh-CN" altLang="zh-CN" sz="1400" kern="100" dirty="0">
                <a:effectLst/>
                <a:latin typeface="Songti SC" panose="02010600040101010101" pitchFamily="2" charset="-122"/>
                <a:ea typeface="Songti SC" panose="02010600040101010101" pitchFamily="2" charset="-122"/>
                <a:cs typeface="宋体" panose="02010600030101010101" pitchFamily="2" charset="-122"/>
              </a:rPr>
              <a:t>，规格</a:t>
            </a:r>
            <a:r>
              <a:rPr lang="en-US" altLang="zh-CN" sz="1400" kern="100" dirty="0">
                <a:effectLst/>
                <a:latin typeface="Songti SC" panose="02010600040101010101" pitchFamily="2" charset="-122"/>
                <a:ea typeface="Songti SC" panose="02010600040101010101" pitchFamily="2" charset="-122"/>
                <a:cs typeface="宋体" panose="02010600030101010101" pitchFamily="2" charset="-122"/>
              </a:rPr>
              <a:t>5</a:t>
            </a:r>
            <a:r>
              <a:rPr lang="zh-CN" altLang="zh-CN" sz="1400" kern="100" dirty="0">
                <a:effectLst/>
                <a:latin typeface="Songti SC" panose="02010600040101010101" pitchFamily="2" charset="-122"/>
                <a:ea typeface="Songti SC" panose="02010600040101010101" pitchFamily="2" charset="-122"/>
                <a:cs typeface="宋体" panose="02010600030101010101" pitchFamily="2" charset="-122"/>
              </a:rPr>
              <a:t>克装，插边中封铝箔袋，市场通用包装。深红底色，白色茶名，背面产品相关信息。</a:t>
            </a:r>
            <a:endParaRPr lang="zh-CN" altLang="zh-CN" sz="1400" dirty="0">
              <a:effectLst/>
              <a:latin typeface="Songti SC" panose="02010600040101010101" pitchFamily="2" charset="-122"/>
              <a:ea typeface="Songti SC" panose="02010600040101010101" pitchFamily="2" charset="-122"/>
              <a:cs typeface="宋体" panose="02010600030101010101" pitchFamily="2" charset="-122"/>
            </a:endParaRPr>
          </a:p>
        </p:txBody>
      </p:sp>
      <p:pic>
        <p:nvPicPr>
          <p:cNvPr id="9" name="图片 8" descr="图片包含 游戏机, 桌子, 床&#10;&#10;描述已自动生成">
            <a:extLst>
              <a:ext uri="{FF2B5EF4-FFF2-40B4-BE49-F238E27FC236}">
                <a16:creationId xmlns:a16="http://schemas.microsoft.com/office/drawing/2014/main" id="{13C201CF-1D7D-264C-AD15-45B1B6ABBCE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988" r="6852"/>
          <a:stretch/>
        </p:blipFill>
        <p:spPr bwMode="auto">
          <a:xfrm>
            <a:off x="964570" y="1658311"/>
            <a:ext cx="7317582" cy="466389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4263500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3166E5E4-B65F-0741-A735-19D56BE8A7D6}"/>
              </a:ext>
            </a:extLst>
          </p:cNvPr>
          <p:cNvSpPr txBox="1"/>
          <p:nvPr/>
        </p:nvSpPr>
        <p:spPr>
          <a:xfrm>
            <a:off x="609600" y="767026"/>
            <a:ext cx="7924800" cy="710194"/>
          </a:xfrm>
          <a:prstGeom prst="rect">
            <a:avLst/>
          </a:prstGeom>
          <a:noFill/>
        </p:spPr>
        <p:txBody>
          <a:bodyPr wrap="square">
            <a:spAutoFit/>
          </a:bodyPr>
          <a:lstStyle/>
          <a:p>
            <a:pPr indent="254000">
              <a:lnSpc>
                <a:spcPct val="150000"/>
              </a:lnSpc>
            </a:pPr>
            <a:r>
              <a:rPr lang="zh-CN" altLang="zh-CN" sz="1400" kern="100" dirty="0">
                <a:effectLst/>
                <a:latin typeface="Songti SC" panose="02010600040101010101" pitchFamily="2" charset="-122"/>
                <a:ea typeface="Songti SC" panose="02010600040101010101" pitchFamily="2" charset="-122"/>
                <a:cs typeface="宋体" panose="02010600030101010101" pitchFamily="2" charset="-122"/>
              </a:rPr>
              <a:t>小包装盒：</a:t>
            </a:r>
            <a:r>
              <a:rPr lang="zh-CN" altLang="zh-CN" sz="1400" dirty="0">
                <a:effectLst/>
                <a:latin typeface="Songti SC" panose="02010600040101010101" pitchFamily="2" charset="-122"/>
                <a:ea typeface="Songti SC" panose="02010600040101010101" pitchFamily="2" charset="-122"/>
                <a:cs typeface="宋体" panose="02010600030101010101" pitchFamily="2" charset="-122"/>
              </a:rPr>
              <a:t>尺寸</a:t>
            </a:r>
            <a:r>
              <a:rPr lang="en-US" altLang="zh-CN" sz="1400" dirty="0">
                <a:effectLst/>
                <a:latin typeface="Songti SC" panose="02010600040101010101" pitchFamily="2" charset="-122"/>
                <a:ea typeface="Songti SC" panose="02010600040101010101" pitchFamily="2" charset="-122"/>
                <a:cs typeface="宋体" panose="02010600030101010101" pitchFamily="2" charset="-122"/>
              </a:rPr>
              <a:t>10</a:t>
            </a:r>
            <a:r>
              <a:rPr lang="en-US" altLang="zh-CN" sz="1400" kern="100" dirty="0">
                <a:effectLst/>
                <a:latin typeface="Songti SC" panose="02010600040101010101" pitchFamily="2" charset="-122"/>
                <a:ea typeface="Songti SC" panose="02010600040101010101" pitchFamily="2" charset="-122"/>
                <a:cs typeface="宋体" panose="02010600030101010101" pitchFamily="2" charset="-122"/>
              </a:rPr>
              <a:t> X10X6(cm)</a:t>
            </a:r>
            <a:r>
              <a:rPr lang="zh-CN" altLang="zh-CN" sz="1400" kern="100" dirty="0">
                <a:effectLst/>
                <a:latin typeface="Songti SC" panose="02010600040101010101" pitchFamily="2" charset="-122"/>
                <a:ea typeface="Songti SC" panose="02010600040101010101" pitchFamily="2" charset="-122"/>
                <a:cs typeface="宋体" panose="02010600030101010101" pitchFamily="2" charset="-122"/>
              </a:rPr>
              <a:t>，规格</a:t>
            </a:r>
            <a:r>
              <a:rPr lang="en-US" altLang="zh-CN" sz="1400" kern="100" dirty="0">
                <a:effectLst/>
                <a:latin typeface="Songti SC" panose="02010600040101010101" pitchFamily="2" charset="-122"/>
                <a:ea typeface="Songti SC" panose="02010600040101010101" pitchFamily="2" charset="-122"/>
                <a:cs typeface="宋体" panose="02010600030101010101" pitchFamily="2" charset="-122"/>
              </a:rPr>
              <a:t>10</a:t>
            </a:r>
            <a:r>
              <a:rPr lang="zh-CN" altLang="zh-CN" sz="1400" kern="100" dirty="0">
                <a:effectLst/>
                <a:latin typeface="Songti SC" panose="02010600040101010101" pitchFamily="2" charset="-122"/>
                <a:ea typeface="Songti SC" panose="02010600040101010101" pitchFamily="2" charset="-122"/>
                <a:cs typeface="宋体" panose="02010600030101010101" pitchFamily="2" charset="-122"/>
              </a:rPr>
              <a:t>包装，</a:t>
            </a:r>
            <a:r>
              <a:rPr lang="en-US" altLang="zh-CN" sz="1400" kern="100" dirty="0">
                <a:effectLst/>
                <a:latin typeface="Songti SC" panose="02010600040101010101" pitchFamily="2" charset="-122"/>
                <a:ea typeface="Songti SC" panose="02010600040101010101" pitchFamily="2" charset="-122"/>
                <a:cs typeface="宋体" panose="02010600030101010101" pitchFamily="2" charset="-122"/>
              </a:rPr>
              <a:t>350</a:t>
            </a:r>
            <a:r>
              <a:rPr lang="zh-CN" altLang="zh-CN" sz="1400" kern="100" dirty="0">
                <a:effectLst/>
                <a:latin typeface="Songti SC" panose="02010600040101010101" pitchFamily="2" charset="-122"/>
                <a:ea typeface="Songti SC" panose="02010600040101010101" pitchFamily="2" charset="-122"/>
                <a:cs typeface="宋体" panose="02010600030101010101" pitchFamily="2" charset="-122"/>
              </a:rPr>
              <a:t>克白卡材料，</a:t>
            </a:r>
            <a:r>
              <a:rPr lang="zh-CN" altLang="zh-CN" sz="1400" dirty="0">
                <a:effectLst/>
                <a:latin typeface="Songti SC" panose="02010600040101010101" pitchFamily="2" charset="-122"/>
                <a:ea typeface="Songti SC" panose="02010600040101010101" pitchFamily="2" charset="-122"/>
                <a:cs typeface="宋体" panose="02010600030101010101" pitchFamily="2" charset="-122"/>
              </a:rPr>
              <a:t>互插式管式结构设计，白底，盒面</a:t>
            </a:r>
            <a:r>
              <a:rPr lang="en-US" altLang="zh-CN" sz="1400" dirty="0">
                <a:effectLst/>
                <a:latin typeface="Songti SC" panose="02010600040101010101" pitchFamily="2" charset="-122"/>
                <a:ea typeface="Songti SC" panose="02010600040101010101" pitchFamily="2" charset="-122"/>
                <a:cs typeface="宋体" panose="02010600030101010101" pitchFamily="2" charset="-122"/>
              </a:rPr>
              <a:t>1/4</a:t>
            </a:r>
            <a:r>
              <a:rPr lang="zh-CN" altLang="zh-CN" sz="1400" dirty="0">
                <a:effectLst/>
                <a:latin typeface="Songti SC" panose="02010600040101010101" pitchFamily="2" charset="-122"/>
                <a:ea typeface="Songti SC" panose="02010600040101010101" pitchFamily="2" charset="-122"/>
                <a:cs typeface="宋体" panose="02010600030101010101" pitchFamily="2" charset="-122"/>
              </a:rPr>
              <a:t>包装主视觉图形，盒角处安排黑色茶名。</a:t>
            </a:r>
          </a:p>
        </p:txBody>
      </p:sp>
      <p:pic>
        <p:nvPicPr>
          <p:cNvPr id="4" name="图片 3" descr="桌子上的盒子&#10;&#10;中度可信度描述已自动生成">
            <a:extLst>
              <a:ext uri="{FF2B5EF4-FFF2-40B4-BE49-F238E27FC236}">
                <a16:creationId xmlns:a16="http://schemas.microsoft.com/office/drawing/2014/main" id="{5B6E60D0-6346-684E-98B7-43E679FF2F0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7294" t="14144" r="16221" b="11395"/>
          <a:stretch/>
        </p:blipFill>
        <p:spPr bwMode="auto">
          <a:xfrm>
            <a:off x="913095" y="1756705"/>
            <a:ext cx="7317810" cy="460205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0041149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31A1F7-B3DD-5C43-A018-2093CD183E67}"/>
              </a:ext>
            </a:extLst>
          </p:cNvPr>
          <p:cNvSpPr>
            <a:spLocks noGrp="1"/>
          </p:cNvSpPr>
          <p:nvPr>
            <p:ph type="ctrTitle" idx="4294967295"/>
          </p:nvPr>
        </p:nvSpPr>
        <p:spPr>
          <a:xfrm>
            <a:off x="1142999" y="2151720"/>
            <a:ext cx="6992007" cy="2130425"/>
          </a:xfrm>
        </p:spPr>
        <p:txBody>
          <a:bodyPr>
            <a:normAutofit/>
          </a:bodyPr>
          <a:lstStyle/>
          <a:p>
            <a:pPr>
              <a:lnSpc>
                <a:spcPct val="150000"/>
              </a:lnSpc>
            </a:pPr>
            <a:r>
              <a:rPr lang="zh-CN" altLang="en-US" sz="2400" dirty="0">
                <a:latin typeface="Songti SC" panose="02010600040101010101" pitchFamily="2" charset="-122"/>
                <a:ea typeface="Songti SC" panose="02010600040101010101" pitchFamily="2" charset="-122"/>
              </a:rPr>
              <a:t>项目主题：</a:t>
            </a:r>
            <a:r>
              <a:rPr lang="zh-CN" altLang="zh-CN" sz="2400" dirty="0">
                <a:effectLst/>
                <a:latin typeface="Songti SC" panose="02010600040101010101" pitchFamily="2" charset="-122"/>
                <a:ea typeface="Songti SC" panose="02010600040101010101" pitchFamily="2" charset="-122"/>
                <a:cs typeface="宋体" panose="02010600030101010101" pitchFamily="2" charset="-122"/>
              </a:rPr>
              <a:t>地方名茶包装</a:t>
            </a:r>
            <a:r>
              <a:rPr kumimoji="1" lang="zh-CN" altLang="en-US" sz="2400" dirty="0">
                <a:latin typeface="Songti SC" panose="02010600040101010101" pitchFamily="2" charset="-122"/>
                <a:ea typeface="Songti SC" panose="02010600040101010101" pitchFamily="2" charset="-122"/>
              </a:rPr>
              <a:t>设计</a:t>
            </a:r>
            <a:br>
              <a:rPr lang="zh-CN" altLang="zh-CN" sz="1800" kern="100" dirty="0">
                <a:solidFill>
                  <a:srgbClr val="000000"/>
                </a:solidFill>
                <a:effectLst/>
                <a:uFill>
                  <a:solidFill>
                    <a:srgbClr val="000000"/>
                  </a:solidFill>
                </a:uFill>
                <a:latin typeface="Cambria" panose="02040503050406030204" pitchFamily="18" charset="0"/>
                <a:ea typeface="Cambria" panose="02040503050406030204" pitchFamily="18" charset="0"/>
                <a:cs typeface="Cambria" panose="02040503050406030204" pitchFamily="18" charset="0"/>
              </a:rPr>
            </a:br>
            <a:r>
              <a:rPr lang="zh-CN" altLang="en-US" sz="1500" dirty="0">
                <a:latin typeface="Songti SC" panose="02010600040101010101" pitchFamily="2" charset="-122"/>
                <a:ea typeface="Songti SC" panose="02010600040101010101" pitchFamily="2" charset="-122"/>
              </a:rPr>
              <a:t>（选择华东、华南地区茶叶产品）</a:t>
            </a:r>
            <a:endParaRPr kumimoji="1" lang="zh-CN" altLang="en-US" sz="1500" dirty="0">
              <a:latin typeface="Songti SC" panose="02010600040101010101" pitchFamily="2" charset="-122"/>
              <a:ea typeface="Songti SC" panose="02010600040101010101" pitchFamily="2" charset="-122"/>
            </a:endParaRPr>
          </a:p>
        </p:txBody>
      </p:sp>
    </p:spTree>
    <p:extLst>
      <p:ext uri="{BB962C8B-B14F-4D97-AF65-F5344CB8AC3E}">
        <p14:creationId xmlns:p14="http://schemas.microsoft.com/office/powerpoint/2010/main" val="14944893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3166E5E4-B65F-0741-A735-19D56BE8A7D6}"/>
              </a:ext>
            </a:extLst>
          </p:cNvPr>
          <p:cNvSpPr txBox="1"/>
          <p:nvPr/>
        </p:nvSpPr>
        <p:spPr>
          <a:xfrm>
            <a:off x="609600" y="546308"/>
            <a:ext cx="7924800" cy="710194"/>
          </a:xfrm>
          <a:prstGeom prst="rect">
            <a:avLst/>
          </a:prstGeom>
          <a:noFill/>
        </p:spPr>
        <p:txBody>
          <a:bodyPr wrap="square">
            <a:spAutoFit/>
          </a:bodyPr>
          <a:lstStyle/>
          <a:p>
            <a:pPr indent="254000">
              <a:lnSpc>
                <a:spcPct val="150000"/>
              </a:lnSpc>
            </a:pPr>
            <a:r>
              <a:rPr lang="zh-CN" altLang="zh-CN" sz="1400" kern="100" dirty="0">
                <a:effectLst/>
                <a:latin typeface="Songti SC" panose="02010600040101010101" pitchFamily="2" charset="-122"/>
                <a:ea typeface="Songti SC" panose="02010600040101010101" pitchFamily="2" charset="-122"/>
                <a:cs typeface="宋体" panose="02010600030101010101" pitchFamily="2" charset="-122"/>
              </a:rPr>
              <a:t>伴手礼盒：</a:t>
            </a:r>
            <a:r>
              <a:rPr lang="zh-CN" altLang="zh-CN" sz="1400" dirty="0">
                <a:effectLst/>
                <a:latin typeface="Songti SC" panose="02010600040101010101" pitchFamily="2" charset="-122"/>
                <a:ea typeface="Songti SC" panose="02010600040101010101" pitchFamily="2" charset="-122"/>
                <a:cs typeface="宋体" panose="02010600030101010101" pitchFamily="2" charset="-122"/>
              </a:rPr>
              <a:t>尺寸</a:t>
            </a:r>
            <a:r>
              <a:rPr lang="en-US" altLang="zh-CN" sz="1400" dirty="0">
                <a:effectLst/>
                <a:latin typeface="Songti SC" panose="02010600040101010101" pitchFamily="2" charset="-122"/>
                <a:ea typeface="Songti SC" panose="02010600040101010101" pitchFamily="2" charset="-122"/>
                <a:cs typeface="宋体" panose="02010600030101010101" pitchFamily="2" charset="-122"/>
              </a:rPr>
              <a:t>21</a:t>
            </a:r>
            <a:r>
              <a:rPr lang="en-US" altLang="zh-CN" sz="1400" kern="100" dirty="0">
                <a:effectLst/>
                <a:latin typeface="Songti SC" panose="02010600040101010101" pitchFamily="2" charset="-122"/>
                <a:ea typeface="Songti SC" panose="02010600040101010101" pitchFamily="2" charset="-122"/>
                <a:cs typeface="宋体" panose="02010600030101010101" pitchFamily="2" charset="-122"/>
              </a:rPr>
              <a:t> X21X6(cm), </a:t>
            </a:r>
            <a:r>
              <a:rPr lang="zh-CN" altLang="zh-CN" sz="1400" kern="100" dirty="0">
                <a:effectLst/>
                <a:latin typeface="Songti SC" panose="02010600040101010101" pitchFamily="2" charset="-122"/>
                <a:ea typeface="Songti SC" panose="02010600040101010101" pitchFamily="2" charset="-122"/>
                <a:cs typeface="宋体" panose="02010600030101010101" pitchFamily="2" charset="-122"/>
              </a:rPr>
              <a:t>规格</a:t>
            </a:r>
            <a:r>
              <a:rPr lang="en-US" altLang="zh-CN" sz="1400" kern="100" dirty="0">
                <a:effectLst/>
                <a:latin typeface="Songti SC" panose="02010600040101010101" pitchFamily="2" charset="-122"/>
                <a:ea typeface="Songti SC" panose="02010600040101010101" pitchFamily="2" charset="-122"/>
                <a:cs typeface="宋体" panose="02010600030101010101" pitchFamily="2" charset="-122"/>
              </a:rPr>
              <a:t>4</a:t>
            </a:r>
            <a:r>
              <a:rPr lang="zh-CN" altLang="zh-CN" sz="1400" kern="100" dirty="0">
                <a:effectLst/>
                <a:latin typeface="Songti SC" panose="02010600040101010101" pitchFamily="2" charset="-122"/>
                <a:ea typeface="Songti SC" panose="02010600040101010101" pitchFamily="2" charset="-122"/>
                <a:cs typeface="宋体" panose="02010600030101010101" pitchFamily="2" charset="-122"/>
              </a:rPr>
              <a:t>盒装，</a:t>
            </a:r>
            <a:r>
              <a:rPr lang="en-US" altLang="zh-CN" sz="1400" kern="100" dirty="0">
                <a:effectLst/>
                <a:latin typeface="Songti SC" panose="02010600040101010101" pitchFamily="2" charset="-122"/>
                <a:ea typeface="Songti SC" panose="02010600040101010101" pitchFamily="2" charset="-122"/>
                <a:cs typeface="宋体" panose="02010600030101010101" pitchFamily="2" charset="-122"/>
              </a:rPr>
              <a:t>2mm</a:t>
            </a:r>
            <a:r>
              <a:rPr lang="zh-CN" altLang="zh-CN" sz="1400" kern="100" dirty="0">
                <a:effectLst/>
                <a:latin typeface="Songti SC" panose="02010600040101010101" pitchFamily="2" charset="-122"/>
                <a:ea typeface="Songti SC" panose="02010600040101010101" pitchFamily="2" charset="-122"/>
                <a:cs typeface="宋体" panose="02010600030101010101" pitchFamily="2" charset="-122"/>
              </a:rPr>
              <a:t>厚透明亚克力材料天盖，</a:t>
            </a:r>
            <a:r>
              <a:rPr lang="en-US" altLang="zh-CN" sz="1400" kern="100" dirty="0">
                <a:effectLst/>
                <a:latin typeface="Songti SC" panose="02010600040101010101" pitchFamily="2" charset="-122"/>
                <a:ea typeface="Songti SC" panose="02010600040101010101" pitchFamily="2" charset="-122"/>
                <a:cs typeface="宋体" panose="02010600030101010101" pitchFamily="2" charset="-122"/>
              </a:rPr>
              <a:t>350</a:t>
            </a:r>
            <a:r>
              <a:rPr lang="zh-CN" altLang="zh-CN" sz="1400" kern="100" dirty="0">
                <a:effectLst/>
                <a:latin typeface="Songti SC" panose="02010600040101010101" pitchFamily="2" charset="-122"/>
                <a:ea typeface="Songti SC" panose="02010600040101010101" pitchFamily="2" charset="-122"/>
                <a:cs typeface="宋体" panose="02010600030101010101" pitchFamily="2" charset="-122"/>
              </a:rPr>
              <a:t>克白卡盘式</a:t>
            </a:r>
            <a:r>
              <a:rPr lang="zh-CN" altLang="zh-CN" sz="1400" dirty="0">
                <a:effectLst/>
                <a:latin typeface="Songti SC" panose="02010600040101010101" pitchFamily="2" charset="-122"/>
                <a:ea typeface="Songti SC" panose="02010600040101010101" pitchFamily="2" charset="-122"/>
                <a:cs typeface="宋体" panose="02010600030101010101" pitchFamily="2" charset="-122"/>
              </a:rPr>
              <a:t>结构盒底，深红底色，四侧面中间安排品牌“祁野”名称。</a:t>
            </a:r>
          </a:p>
        </p:txBody>
      </p:sp>
      <p:pic>
        <p:nvPicPr>
          <p:cNvPr id="4" name="图片 3" descr="白色的游戏机&#10;&#10;中度可信度描述已自动生成">
            <a:extLst>
              <a:ext uri="{FF2B5EF4-FFF2-40B4-BE49-F238E27FC236}">
                <a16:creationId xmlns:a16="http://schemas.microsoft.com/office/drawing/2014/main" id="{03238429-0F64-6645-8E80-B4FE31E3FDC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1505" t="3172" r="16719" b="11202"/>
          <a:stretch/>
        </p:blipFill>
        <p:spPr bwMode="auto">
          <a:xfrm>
            <a:off x="841999" y="1393136"/>
            <a:ext cx="7460002" cy="500161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4456203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卡通人物&#10;&#10;低可信度描述已自动生成">
            <a:extLst>
              <a:ext uri="{FF2B5EF4-FFF2-40B4-BE49-F238E27FC236}">
                <a16:creationId xmlns:a16="http://schemas.microsoft.com/office/drawing/2014/main" id="{95F637B3-2A17-4947-8C1F-5A3ACECF9A5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5864" y="1421392"/>
            <a:ext cx="8512271" cy="4783925"/>
          </a:xfrm>
          <a:prstGeom prst="rect">
            <a:avLst/>
          </a:prstGeom>
        </p:spPr>
      </p:pic>
      <p:sp>
        <p:nvSpPr>
          <p:cNvPr id="3" name="文本框 2">
            <a:extLst>
              <a:ext uri="{FF2B5EF4-FFF2-40B4-BE49-F238E27FC236}">
                <a16:creationId xmlns:a16="http://schemas.microsoft.com/office/drawing/2014/main" id="{C4408D60-0079-CB4A-9E40-E05557CAFCB4}"/>
              </a:ext>
            </a:extLst>
          </p:cNvPr>
          <p:cNvSpPr txBox="1"/>
          <p:nvPr/>
        </p:nvSpPr>
        <p:spPr>
          <a:xfrm>
            <a:off x="609600" y="546308"/>
            <a:ext cx="7924800" cy="387029"/>
          </a:xfrm>
          <a:prstGeom prst="rect">
            <a:avLst/>
          </a:prstGeom>
          <a:noFill/>
        </p:spPr>
        <p:txBody>
          <a:bodyPr wrap="square">
            <a:spAutoFit/>
          </a:bodyPr>
          <a:lstStyle/>
          <a:p>
            <a:pPr indent="254000">
              <a:lnSpc>
                <a:spcPct val="150000"/>
              </a:lnSpc>
            </a:pPr>
            <a:r>
              <a:rPr lang="zh-CN" altLang="en-US" sz="1400" kern="100" dirty="0">
                <a:effectLst/>
                <a:latin typeface="Songti SC" panose="02010600040101010101" pitchFamily="2" charset="-122"/>
                <a:ea typeface="Songti SC" panose="02010600040101010101" pitchFamily="2" charset="-122"/>
                <a:cs typeface="宋体" panose="02010600030101010101" pitchFamily="2" charset="-122"/>
              </a:rPr>
              <a:t>小盒完成效果</a:t>
            </a:r>
            <a:r>
              <a:rPr lang="zh-CN" altLang="zh-CN" sz="1400" kern="100" dirty="0">
                <a:effectLst/>
                <a:latin typeface="Songti SC" panose="02010600040101010101" pitchFamily="2" charset="-122"/>
                <a:ea typeface="Songti SC" panose="02010600040101010101" pitchFamily="2" charset="-122"/>
                <a:cs typeface="宋体" panose="02010600030101010101" pitchFamily="2" charset="-122"/>
              </a:rPr>
              <a:t>：</a:t>
            </a:r>
            <a:endParaRPr lang="zh-CN" altLang="zh-CN" sz="1400" dirty="0">
              <a:effectLst/>
              <a:latin typeface="Songti SC" panose="02010600040101010101" pitchFamily="2" charset="-122"/>
              <a:ea typeface="Songti SC" panose="02010600040101010101" pitchFamily="2" charset="-122"/>
              <a:cs typeface="宋体" panose="02010600030101010101" pitchFamily="2" charset="-122"/>
            </a:endParaRPr>
          </a:p>
        </p:txBody>
      </p:sp>
    </p:spTree>
    <p:extLst>
      <p:ext uri="{BB962C8B-B14F-4D97-AF65-F5344CB8AC3E}">
        <p14:creationId xmlns:p14="http://schemas.microsoft.com/office/powerpoint/2010/main" val="25505731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图片包含 游戏机&#10;&#10;描述已自动生成">
            <a:extLst>
              <a:ext uri="{FF2B5EF4-FFF2-40B4-BE49-F238E27FC236}">
                <a16:creationId xmlns:a16="http://schemas.microsoft.com/office/drawing/2014/main" id="{FE3B5D5B-778F-CE43-B420-0724CA77995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7290" r="4238"/>
          <a:stretch/>
        </p:blipFill>
        <p:spPr bwMode="auto">
          <a:xfrm>
            <a:off x="546432" y="1132863"/>
            <a:ext cx="8051136" cy="5117791"/>
          </a:xfrm>
          <a:prstGeom prst="rect">
            <a:avLst/>
          </a:prstGeom>
          <a:ln>
            <a:noFill/>
          </a:ln>
          <a:extLst>
            <a:ext uri="{53640926-AAD7-44D8-BBD7-CCE9431645EC}">
              <a14:shadowObscured xmlns:a14="http://schemas.microsoft.com/office/drawing/2010/main"/>
            </a:ext>
          </a:extLst>
        </p:spPr>
      </p:pic>
      <p:sp>
        <p:nvSpPr>
          <p:cNvPr id="8" name="文本框 7">
            <a:extLst>
              <a:ext uri="{FF2B5EF4-FFF2-40B4-BE49-F238E27FC236}">
                <a16:creationId xmlns:a16="http://schemas.microsoft.com/office/drawing/2014/main" id="{245E2211-E047-A24F-B9DF-E3AFEA9F8FAB}"/>
              </a:ext>
            </a:extLst>
          </p:cNvPr>
          <p:cNvSpPr txBox="1"/>
          <p:nvPr/>
        </p:nvSpPr>
        <p:spPr>
          <a:xfrm>
            <a:off x="609600" y="546308"/>
            <a:ext cx="7924800" cy="387029"/>
          </a:xfrm>
          <a:prstGeom prst="rect">
            <a:avLst/>
          </a:prstGeom>
          <a:noFill/>
        </p:spPr>
        <p:txBody>
          <a:bodyPr wrap="square">
            <a:spAutoFit/>
          </a:bodyPr>
          <a:lstStyle/>
          <a:p>
            <a:pPr indent="254000">
              <a:lnSpc>
                <a:spcPct val="150000"/>
              </a:lnSpc>
            </a:pPr>
            <a:r>
              <a:rPr lang="zh-CN" altLang="en-US" sz="1400" kern="100" dirty="0">
                <a:effectLst/>
                <a:latin typeface="Songti SC" panose="02010600040101010101" pitchFamily="2" charset="-122"/>
                <a:ea typeface="Songti SC" panose="02010600040101010101" pitchFamily="2" charset="-122"/>
                <a:cs typeface="宋体" panose="02010600030101010101" pitchFamily="2" charset="-122"/>
              </a:rPr>
              <a:t>整体完成效果</a:t>
            </a:r>
            <a:r>
              <a:rPr lang="zh-CN" altLang="zh-CN" sz="1400" kern="100" dirty="0">
                <a:effectLst/>
                <a:latin typeface="Songti SC" panose="02010600040101010101" pitchFamily="2" charset="-122"/>
                <a:ea typeface="Songti SC" panose="02010600040101010101" pitchFamily="2" charset="-122"/>
                <a:cs typeface="宋体" panose="02010600030101010101" pitchFamily="2" charset="-122"/>
              </a:rPr>
              <a:t>：</a:t>
            </a:r>
            <a:endParaRPr lang="zh-CN" altLang="zh-CN" sz="1400" dirty="0">
              <a:effectLst/>
              <a:latin typeface="Songti SC" panose="02010600040101010101" pitchFamily="2" charset="-122"/>
              <a:ea typeface="Songti SC" panose="02010600040101010101" pitchFamily="2" charset="-122"/>
              <a:cs typeface="宋体" panose="02010600030101010101" pitchFamily="2" charset="-122"/>
            </a:endParaRPr>
          </a:p>
        </p:txBody>
      </p:sp>
    </p:spTree>
    <p:extLst>
      <p:ext uri="{BB962C8B-B14F-4D97-AF65-F5344CB8AC3E}">
        <p14:creationId xmlns:p14="http://schemas.microsoft.com/office/powerpoint/2010/main" val="2092354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7211CBB4-67CD-0748-B3A6-861B052A93A0}"/>
              </a:ext>
            </a:extLst>
          </p:cNvPr>
          <p:cNvSpPr txBox="1"/>
          <p:nvPr/>
        </p:nvSpPr>
        <p:spPr>
          <a:xfrm>
            <a:off x="977461" y="1386558"/>
            <a:ext cx="7378263" cy="3941848"/>
          </a:xfrm>
          <a:prstGeom prst="rect">
            <a:avLst/>
          </a:prstGeom>
          <a:noFill/>
        </p:spPr>
        <p:txBody>
          <a:bodyPr wrap="square">
            <a:spAutoFit/>
          </a:bodyPr>
          <a:lstStyle/>
          <a:p>
            <a:pPr algn="just">
              <a:lnSpc>
                <a:spcPct val="150000"/>
              </a:lnSpc>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8820" algn="l"/>
              </a:tabLst>
            </a:pPr>
            <a:r>
              <a:rPr lang="zh-CN" altLang="zh-CN" sz="2800" kern="100" dirty="0">
                <a:solidFill>
                  <a:srgbClr val="000000"/>
                </a:solidFill>
                <a:effectLst/>
                <a:uFill>
                  <a:solidFill>
                    <a:srgbClr val="000000"/>
                  </a:solidFill>
                </a:uFill>
                <a:latin typeface="Songti SC" panose="02010600040101010101" pitchFamily="2" charset="-122"/>
                <a:ea typeface="Songti SC" panose="02010600040101010101" pitchFamily="2" charset="-122"/>
              </a:rPr>
              <a:t>（</a:t>
            </a:r>
            <a:r>
              <a:rPr lang="zh-TW" altLang="zh-CN" sz="2800" kern="100" dirty="0">
                <a:solidFill>
                  <a:srgbClr val="000000"/>
                </a:solidFill>
                <a:effectLst/>
                <a:uFill>
                  <a:solidFill>
                    <a:srgbClr val="000000"/>
                  </a:solidFill>
                </a:uFill>
                <a:latin typeface="Songti SC" panose="02010600040101010101" pitchFamily="2" charset="-122"/>
                <a:ea typeface="Songti SC" panose="02010600040101010101" pitchFamily="2" charset="-122"/>
              </a:rPr>
              <a:t>六）方案评估</a:t>
            </a:r>
            <a:r>
              <a:rPr lang="zh-CN" altLang="zh-CN" sz="2800" kern="100" dirty="0">
                <a:solidFill>
                  <a:srgbClr val="000000"/>
                </a:solidFill>
                <a:effectLst/>
                <a:uFill>
                  <a:solidFill>
                    <a:srgbClr val="000000"/>
                  </a:solidFill>
                </a:uFill>
                <a:latin typeface="Songti SC" panose="02010600040101010101" pitchFamily="2" charset="-122"/>
                <a:ea typeface="Songti SC" panose="02010600040101010101" pitchFamily="2" charset="-122"/>
              </a:rPr>
              <a:t>：</a:t>
            </a:r>
            <a:endParaRPr lang="zh-CN" altLang="zh-CN" sz="2800" dirty="0">
              <a:solidFill>
                <a:srgbClr val="000000"/>
              </a:solidFill>
              <a:effectLst/>
              <a:uFill>
                <a:solidFill>
                  <a:srgbClr val="000000"/>
                </a:solidFill>
              </a:uFill>
              <a:latin typeface="Songti SC" panose="02010600040101010101" pitchFamily="2" charset="-122"/>
              <a:ea typeface="Songti SC" panose="02010600040101010101" pitchFamily="2" charset="-122"/>
            </a:endParaRPr>
          </a:p>
          <a:p>
            <a:pPr indent="254000">
              <a:lnSpc>
                <a:spcPct val="150000"/>
              </a:lnSpc>
            </a:pPr>
            <a:endParaRPr lang="en-US" altLang="zh-CN" sz="1400" kern="100" dirty="0">
              <a:effectLst/>
              <a:latin typeface="Songti SC" panose="02010600040101010101" pitchFamily="2" charset="-122"/>
              <a:ea typeface="Songti SC" panose="02010600040101010101" pitchFamily="2" charset="-122"/>
              <a:cs typeface="宋体" panose="02010600030101010101" pitchFamily="2" charset="-122"/>
            </a:endParaRPr>
          </a:p>
          <a:p>
            <a:pPr indent="254000">
              <a:lnSpc>
                <a:spcPct val="150000"/>
              </a:lnSpc>
            </a:pPr>
            <a:r>
              <a:rPr lang="zh-CN" altLang="zh-CN" sz="1400" kern="100" dirty="0">
                <a:effectLst/>
                <a:latin typeface="Songti SC" panose="02010600040101010101" pitchFamily="2" charset="-122"/>
                <a:ea typeface="Songti SC" panose="02010600040101010101" pitchFamily="2" charset="-122"/>
                <a:cs typeface="宋体" panose="02010600030101010101" pitchFamily="2" charset="-122"/>
              </a:rPr>
              <a:t>祁门红茶包装创意设计，以</a:t>
            </a:r>
            <a:r>
              <a:rPr lang="zh-CN" altLang="zh-CN" sz="1400" dirty="0">
                <a:solidFill>
                  <a:srgbClr val="191919"/>
                </a:solidFill>
                <a:effectLst/>
                <a:latin typeface="Songti SC" panose="02010600040101010101" pitchFamily="2" charset="-122"/>
                <a:ea typeface="Songti SC" panose="02010600040101010101" pitchFamily="2" charset="-122"/>
                <a:cs typeface="宋体" panose="02010600030101010101" pitchFamily="2" charset="-122"/>
              </a:rPr>
              <a:t>首届海峡两岸茶叶包装创意设计大赛“绿动未来，创想茶业”为主题，本着“环保、实用”的茶业发展现实需求，对名茶包装视觉创新方面进行了探索。</a:t>
            </a:r>
            <a:endParaRPr lang="zh-CN" altLang="zh-CN" sz="1400" dirty="0">
              <a:effectLst/>
              <a:latin typeface="Songti SC" panose="02010600040101010101" pitchFamily="2" charset="-122"/>
              <a:ea typeface="Songti SC" panose="02010600040101010101" pitchFamily="2" charset="-122"/>
              <a:cs typeface="宋体" panose="02010600030101010101" pitchFamily="2" charset="-122"/>
            </a:endParaRPr>
          </a:p>
          <a:p>
            <a:pPr marL="342900" lvl="0" indent="-342900" algn="just">
              <a:lnSpc>
                <a:spcPct val="150000"/>
              </a:lnSpc>
              <a:buFont typeface="+mj-lt"/>
              <a:buAutoNum type="arabicPeriod"/>
              <a:tabLst>
                <a:tab pos="139700" algn="l"/>
                <a:tab pos="457200" algn="l"/>
              </a:tabLst>
            </a:pPr>
            <a:r>
              <a:rPr lang="zh-CN" altLang="zh-CN" sz="1400" kern="100" dirty="0">
                <a:effectLst/>
                <a:latin typeface="Songti SC" panose="02010600040101010101" pitchFamily="2" charset="-122"/>
                <a:ea typeface="Songti SC" panose="02010600040101010101" pitchFamily="2" charset="-122"/>
                <a:cs typeface="Songti SC" panose="02010600040101010101" pitchFamily="2" charset="-122"/>
              </a:rPr>
              <a:t>定位对象确定，目标人群分析符合当下消费趋势。</a:t>
            </a:r>
            <a:endParaRPr lang="zh-CN" altLang="zh-CN" sz="1400" kern="100" dirty="0">
              <a:effectLst/>
              <a:latin typeface="Songti SC" panose="02010600040101010101" pitchFamily="2" charset="-122"/>
              <a:ea typeface="Songti SC" panose="02010600040101010101" pitchFamily="2" charset="-122"/>
              <a:cs typeface="Times New Roman" panose="02020603050405020304" pitchFamily="18" charset="0"/>
            </a:endParaRPr>
          </a:p>
          <a:p>
            <a:pPr marL="342900" lvl="0" indent="-342900" algn="just">
              <a:lnSpc>
                <a:spcPct val="150000"/>
              </a:lnSpc>
              <a:buFont typeface="+mj-lt"/>
              <a:buAutoNum type="arabicPeriod"/>
              <a:tabLst>
                <a:tab pos="139700" algn="l"/>
                <a:tab pos="457200" algn="l"/>
              </a:tabLst>
            </a:pPr>
            <a:r>
              <a:rPr lang="zh-CN" altLang="zh-CN" sz="1400" kern="100" dirty="0">
                <a:effectLst/>
                <a:latin typeface="Songti SC" panose="02010600040101010101" pitchFamily="2" charset="-122"/>
                <a:ea typeface="Songti SC" panose="02010600040101010101" pitchFamily="2" charset="-122"/>
                <a:cs typeface="Times" pitchFamily="2" charset="0"/>
              </a:rPr>
              <a:t>精准寻找产品文化点，从祁门傩和生态白鹇切入传递</a:t>
            </a:r>
            <a:r>
              <a:rPr lang="zh-CN" altLang="zh-CN" sz="1400" kern="100" dirty="0">
                <a:effectLst/>
                <a:latin typeface="Songti SC" panose="02010600040101010101" pitchFamily="2" charset="-122"/>
                <a:ea typeface="Songti SC" panose="02010600040101010101" pitchFamily="2" charset="-122"/>
                <a:cs typeface="Times New Roman" panose="02020603050405020304" pitchFamily="18" charset="0"/>
              </a:rPr>
              <a:t>祁门红茶名驰天下的优质缘由。</a:t>
            </a:r>
          </a:p>
          <a:p>
            <a:pPr marL="342900" lvl="0" indent="-342900" algn="just">
              <a:lnSpc>
                <a:spcPct val="150000"/>
              </a:lnSpc>
              <a:buFont typeface="+mj-lt"/>
              <a:buAutoNum type="arabicPeriod"/>
              <a:tabLst>
                <a:tab pos="139700" algn="l"/>
                <a:tab pos="457200" algn="l"/>
              </a:tabLst>
            </a:pPr>
            <a:r>
              <a:rPr lang="zh-CN" altLang="zh-CN" sz="1400" kern="100" dirty="0">
                <a:effectLst/>
                <a:latin typeface="Songti SC" panose="02010600040101010101" pitchFamily="2" charset="-122"/>
                <a:ea typeface="Songti SC" panose="02010600040101010101" pitchFamily="2" charset="-122"/>
                <a:cs typeface="Times New Roman" panose="02020603050405020304" pitchFamily="18" charset="0"/>
              </a:rPr>
              <a:t>运用异质同构图形原理，用非象手段创意表达产品文化形象。</a:t>
            </a:r>
          </a:p>
          <a:p>
            <a:pPr marL="342900" lvl="0" indent="-342900" algn="just">
              <a:lnSpc>
                <a:spcPct val="150000"/>
              </a:lnSpc>
              <a:buFont typeface="+mj-lt"/>
              <a:buAutoNum type="arabicPeriod"/>
              <a:tabLst>
                <a:tab pos="139700" algn="l"/>
                <a:tab pos="457200" algn="l"/>
              </a:tabLst>
            </a:pPr>
            <a:r>
              <a:rPr lang="zh-CN" altLang="zh-CN" sz="1400" kern="100" dirty="0">
                <a:effectLst/>
                <a:latin typeface="Songti SC" panose="02010600040101010101" pitchFamily="2" charset="-122"/>
                <a:ea typeface="Songti SC" panose="02010600040101010101" pitchFamily="2" charset="-122"/>
                <a:cs typeface="Times New Roman" panose="02020603050405020304" pitchFamily="18" charset="0"/>
              </a:rPr>
              <a:t>使用常用包装结构，给生产加工带来便利。</a:t>
            </a:r>
          </a:p>
          <a:p>
            <a:pPr marL="342900" lvl="0" indent="-342900" algn="just">
              <a:lnSpc>
                <a:spcPct val="150000"/>
              </a:lnSpc>
              <a:buFont typeface="+mj-lt"/>
              <a:buAutoNum type="arabicPeriod"/>
              <a:tabLst>
                <a:tab pos="139700" algn="l"/>
                <a:tab pos="457200" algn="l"/>
              </a:tabLst>
            </a:pPr>
            <a:r>
              <a:rPr lang="zh-CN" altLang="zh-CN" sz="1400" kern="100" dirty="0">
                <a:effectLst/>
                <a:latin typeface="Songti SC" panose="02010600040101010101" pitchFamily="2" charset="-122"/>
                <a:ea typeface="Songti SC" panose="02010600040101010101" pitchFamily="2" charset="-122"/>
                <a:cs typeface="Times New Roman" panose="02020603050405020304" pitchFamily="18" charset="0"/>
              </a:rPr>
              <a:t>设计利用透明亚克力材料达到销售传播，使伴手礼外盒实现无印刷。</a:t>
            </a:r>
          </a:p>
          <a:p>
            <a:pPr indent="254000">
              <a:lnSpc>
                <a:spcPct val="150000"/>
              </a:lnSpc>
            </a:pPr>
            <a:r>
              <a:rPr lang="zh-CN" altLang="zh-CN" sz="1400" kern="100" dirty="0">
                <a:effectLst/>
                <a:latin typeface="Songti SC" panose="02010600040101010101" pitchFamily="2" charset="-122"/>
                <a:ea typeface="Songti SC" panose="02010600040101010101" pitchFamily="2" charset="-122"/>
                <a:cs typeface="宋体" panose="02010600030101010101" pitchFamily="2" charset="-122"/>
              </a:rPr>
              <a:t>尚若对创意图形增加反复推敲时间，包装审美品位还可得到进一步提升的空间。</a:t>
            </a:r>
            <a:endParaRPr lang="zh-CN" altLang="zh-CN" sz="1400" dirty="0">
              <a:effectLst/>
              <a:latin typeface="Songti SC" panose="02010600040101010101" pitchFamily="2" charset="-122"/>
              <a:ea typeface="Songti SC" panose="02010600040101010101" pitchFamily="2" charset="-122"/>
              <a:cs typeface="宋体" panose="02010600030101010101" pitchFamily="2" charset="-122"/>
            </a:endParaRPr>
          </a:p>
          <a:p>
            <a:pPr>
              <a:lnSpc>
                <a:spcPct val="150000"/>
              </a:lnSpc>
            </a:pPr>
            <a:r>
              <a:rPr lang="en-US" altLang="zh-CN" sz="1400" dirty="0">
                <a:effectLst/>
                <a:latin typeface="Songti SC" panose="02010600040101010101" pitchFamily="2" charset="-122"/>
                <a:ea typeface="Songti SC" panose="02010600040101010101" pitchFamily="2" charset="-122"/>
                <a:cs typeface="宋体" panose="02010600030101010101" pitchFamily="2" charset="-122"/>
              </a:rPr>
              <a:t> </a:t>
            </a:r>
            <a:endParaRPr lang="zh-CN" altLang="zh-CN" sz="1400" dirty="0">
              <a:effectLst/>
              <a:latin typeface="Songti SC" panose="02010600040101010101" pitchFamily="2" charset="-122"/>
              <a:ea typeface="Songti SC" panose="02010600040101010101" pitchFamily="2" charset="-122"/>
              <a:cs typeface="宋体" panose="02010600030101010101" pitchFamily="2" charset="-122"/>
            </a:endParaRPr>
          </a:p>
        </p:txBody>
      </p:sp>
    </p:spTree>
    <p:extLst>
      <p:ext uri="{BB962C8B-B14F-4D97-AF65-F5344CB8AC3E}">
        <p14:creationId xmlns:p14="http://schemas.microsoft.com/office/powerpoint/2010/main" val="1326871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CE89B90-C26F-4740-9AFB-7D560E0A0EBC}"/>
              </a:ext>
            </a:extLst>
          </p:cNvPr>
          <p:cNvSpPr txBox="1"/>
          <p:nvPr/>
        </p:nvSpPr>
        <p:spPr>
          <a:xfrm>
            <a:off x="173421" y="276999"/>
            <a:ext cx="4572000" cy="720197"/>
          </a:xfrm>
          <a:prstGeom prst="rect">
            <a:avLst/>
          </a:prstGeom>
          <a:noFill/>
        </p:spPr>
        <p:txBody>
          <a:bodyPr wrap="square">
            <a:spAutoFit/>
          </a:bodyPr>
          <a:lstStyle/>
          <a:p>
            <a:pPr indent="252095" algn="just">
              <a:lnSpc>
                <a:spcPct val="120000"/>
              </a:lnSpc>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8820" algn="l"/>
              </a:tabLst>
            </a:pPr>
            <a:r>
              <a:rPr lang="zh-TW" altLang="zh-CN" sz="2800" dirty="0">
                <a:solidFill>
                  <a:srgbClr val="000000"/>
                </a:solidFill>
                <a:effectLst/>
                <a:uFill>
                  <a:solidFill>
                    <a:srgbClr val="000000"/>
                  </a:solidFill>
                </a:uFill>
                <a:latin typeface="Arial Unicode MS" panose="020B0604020202020204" pitchFamily="34" charset="-128"/>
                <a:ea typeface="Songti SC Regular" panose="02010600040101010101" pitchFamily="2" charset="-122"/>
              </a:rPr>
              <a:t>（</a:t>
            </a:r>
            <a:r>
              <a:rPr lang="zh-TW" altLang="en-US" sz="2800" dirty="0">
                <a:solidFill>
                  <a:srgbClr val="000000"/>
                </a:solidFill>
                <a:effectLst/>
                <a:uFill>
                  <a:solidFill>
                    <a:srgbClr val="000000"/>
                  </a:solidFill>
                </a:uFill>
                <a:latin typeface="Arial Unicode MS" panose="020B0604020202020204" pitchFamily="34" charset="-128"/>
                <a:ea typeface="Songti SC Regular" panose="02010600040101010101" pitchFamily="2" charset="-122"/>
              </a:rPr>
              <a:t>七</a:t>
            </a:r>
            <a:r>
              <a:rPr lang="zh-TW" altLang="zh-CN" sz="2800" dirty="0">
                <a:solidFill>
                  <a:srgbClr val="000000"/>
                </a:solidFill>
                <a:effectLst/>
                <a:uFill>
                  <a:solidFill>
                    <a:srgbClr val="000000"/>
                  </a:solidFill>
                </a:uFill>
                <a:latin typeface="Arial Unicode MS" panose="020B0604020202020204" pitchFamily="34" charset="-128"/>
                <a:ea typeface="Songti SC Regular" panose="02010600040101010101" pitchFamily="2" charset="-122"/>
              </a:rPr>
              <a:t>）作业点评</a:t>
            </a:r>
            <a:r>
              <a:rPr lang="zh-TW" altLang="zh-CN" sz="3600" dirty="0">
                <a:solidFill>
                  <a:srgbClr val="000000"/>
                </a:solidFill>
                <a:effectLst/>
                <a:uFill>
                  <a:solidFill>
                    <a:srgbClr val="000000"/>
                  </a:solidFill>
                </a:uFill>
                <a:latin typeface="Arial Unicode MS" panose="020B0604020202020204" pitchFamily="34" charset="-128"/>
                <a:ea typeface="Songti SC Regular" panose="02010600040101010101" pitchFamily="2" charset="-122"/>
              </a:rPr>
              <a:t>：</a:t>
            </a:r>
            <a:endParaRPr lang="zh-CN" altLang="zh-CN" sz="3600" dirty="0">
              <a:solidFill>
                <a:srgbClr val="000000"/>
              </a:solidFill>
              <a:effectLst/>
              <a:uFill>
                <a:solidFill>
                  <a:srgbClr val="000000"/>
                </a:solidFill>
              </a:uFill>
              <a:latin typeface="Arial Unicode MS" panose="020B0604020202020204" pitchFamily="34" charset="-128"/>
              <a:ea typeface="Arial Unicode MS" panose="020B0604020202020204" pitchFamily="34" charset="-128"/>
            </a:endParaRPr>
          </a:p>
        </p:txBody>
      </p:sp>
      <p:pic>
        <p:nvPicPr>
          <p:cNvPr id="6" name="图片 5" descr="张亮">
            <a:extLst>
              <a:ext uri="{FF2B5EF4-FFF2-40B4-BE49-F238E27FC236}">
                <a16:creationId xmlns:a16="http://schemas.microsoft.com/office/drawing/2014/main" id="{BD4B3AD5-6234-214E-AA0D-53C1CE786A12}"/>
              </a:ext>
            </a:extLst>
          </p:cNvPr>
          <p:cNvPicPr>
            <a:picLocks noChangeAspect="1"/>
          </p:cNvPicPr>
          <p:nvPr/>
        </p:nvPicPr>
        <p:blipFill>
          <a:blip r:embed="rId2"/>
          <a:stretch>
            <a:fillRect/>
          </a:stretch>
        </p:blipFill>
        <p:spPr>
          <a:xfrm>
            <a:off x="3531865" y="521940"/>
            <a:ext cx="4951102" cy="5939533"/>
          </a:xfrm>
          <a:prstGeom prst="rect">
            <a:avLst/>
          </a:prstGeom>
        </p:spPr>
      </p:pic>
      <p:sp>
        <p:nvSpPr>
          <p:cNvPr id="7" name="文本框 6">
            <a:extLst>
              <a:ext uri="{FF2B5EF4-FFF2-40B4-BE49-F238E27FC236}">
                <a16:creationId xmlns:a16="http://schemas.microsoft.com/office/drawing/2014/main" id="{D86642A8-B2C9-1142-A9A4-68574F383C3C}"/>
              </a:ext>
            </a:extLst>
          </p:cNvPr>
          <p:cNvSpPr txBox="1"/>
          <p:nvPr/>
        </p:nvSpPr>
        <p:spPr>
          <a:xfrm>
            <a:off x="734606" y="4770072"/>
            <a:ext cx="2712788" cy="2006896"/>
          </a:xfrm>
          <a:prstGeom prst="rect">
            <a:avLst/>
          </a:prstGeom>
          <a:noFill/>
        </p:spPr>
        <p:txBody>
          <a:bodyPr wrap="square">
            <a:spAutoFit/>
          </a:bodyPr>
          <a:lstStyle/>
          <a:p>
            <a:pPr indent="254000">
              <a:lnSpc>
                <a:spcPct val="150000"/>
              </a:lnSpc>
            </a:pPr>
            <a:r>
              <a:rPr lang="zh-CN" altLang="zh-CN" sz="1200" dirty="0">
                <a:effectLst/>
                <a:latin typeface="Songti SC" panose="02010600040101010101" pitchFamily="2" charset="-122"/>
                <a:ea typeface="Songti SC" panose="02010600040101010101" pitchFamily="2" charset="-122"/>
                <a:cs typeface="宋体" panose="02010600030101010101" pitchFamily="2" charset="-122"/>
              </a:rPr>
              <a:t>“三万昌”是经营苏州名茶的老字号品牌，设计从苏州园林中获得文化创意点，将亭子、花窗、走桥等要素根据画面布局进行组合，赋予淡雅清新的绿色，使茶包装产生江南烟雨蒙蒙、素妆淡抹、矜持羞色的文化意境。</a:t>
            </a:r>
          </a:p>
          <a:p>
            <a:pPr indent="254000">
              <a:lnSpc>
                <a:spcPct val="150000"/>
              </a:lnSpc>
            </a:pPr>
            <a:r>
              <a:rPr lang="en-US" altLang="zh-CN" sz="1200" dirty="0">
                <a:effectLst/>
                <a:latin typeface="Songti SC" panose="02010600040101010101" pitchFamily="2" charset="-122"/>
                <a:ea typeface="Songti SC" panose="02010600040101010101" pitchFamily="2" charset="-122"/>
                <a:cs typeface="宋体" panose="02010600030101010101" pitchFamily="2" charset="-122"/>
              </a:rPr>
              <a:t> </a:t>
            </a:r>
            <a:endParaRPr lang="zh-CN" altLang="zh-CN" sz="1200" dirty="0">
              <a:effectLst/>
              <a:latin typeface="Songti SC" panose="02010600040101010101" pitchFamily="2" charset="-122"/>
              <a:ea typeface="Songti SC" panose="02010600040101010101" pitchFamily="2" charset="-122"/>
              <a:cs typeface="宋体" panose="02010600030101010101" pitchFamily="2" charset="-122"/>
            </a:endParaRPr>
          </a:p>
        </p:txBody>
      </p:sp>
    </p:spTree>
    <p:extLst>
      <p:ext uri="{BB962C8B-B14F-4D97-AF65-F5344CB8AC3E}">
        <p14:creationId xmlns:p14="http://schemas.microsoft.com/office/powerpoint/2010/main" val="149381401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史若云">
            <a:extLst>
              <a:ext uri="{FF2B5EF4-FFF2-40B4-BE49-F238E27FC236}">
                <a16:creationId xmlns:a16="http://schemas.microsoft.com/office/drawing/2014/main" id="{47FAFDFD-A38C-5640-A733-481D78A709EA}"/>
              </a:ext>
            </a:extLst>
          </p:cNvPr>
          <p:cNvPicPr>
            <a:picLocks noChangeAspect="1"/>
          </p:cNvPicPr>
          <p:nvPr/>
        </p:nvPicPr>
        <p:blipFill>
          <a:blip r:embed="rId2"/>
          <a:stretch>
            <a:fillRect/>
          </a:stretch>
        </p:blipFill>
        <p:spPr>
          <a:xfrm>
            <a:off x="2899004" y="235902"/>
            <a:ext cx="5321935" cy="6386195"/>
          </a:xfrm>
          <a:prstGeom prst="rect">
            <a:avLst/>
          </a:prstGeom>
        </p:spPr>
      </p:pic>
      <p:sp>
        <p:nvSpPr>
          <p:cNvPr id="6" name="文本框 5">
            <a:extLst>
              <a:ext uri="{FF2B5EF4-FFF2-40B4-BE49-F238E27FC236}">
                <a16:creationId xmlns:a16="http://schemas.microsoft.com/office/drawing/2014/main" id="{6A5707FB-4CF2-C64B-815C-AFE8BCB04A94}"/>
              </a:ext>
            </a:extLst>
          </p:cNvPr>
          <p:cNvSpPr txBox="1"/>
          <p:nvPr/>
        </p:nvSpPr>
        <p:spPr>
          <a:xfrm>
            <a:off x="670813" y="4061203"/>
            <a:ext cx="2033752" cy="2560894"/>
          </a:xfrm>
          <a:prstGeom prst="rect">
            <a:avLst/>
          </a:prstGeom>
          <a:noFill/>
        </p:spPr>
        <p:txBody>
          <a:bodyPr wrap="square">
            <a:spAutoFit/>
          </a:bodyPr>
          <a:lstStyle/>
          <a:p>
            <a:pPr indent="254000">
              <a:lnSpc>
                <a:spcPct val="150000"/>
              </a:lnSpc>
            </a:pPr>
            <a:r>
              <a:rPr lang="zh-CN" altLang="zh-CN" sz="1200" dirty="0">
                <a:effectLst/>
                <a:latin typeface="Songti SC" panose="02010600040101010101" pitchFamily="2" charset="-122"/>
                <a:ea typeface="Songti SC" panose="02010600040101010101" pitchFamily="2" charset="-122"/>
                <a:cs typeface="宋体" panose="02010600030101010101" pitchFamily="2" charset="-122"/>
              </a:rPr>
              <a:t>“洞庭银针”茶包装设计，取自产地湖南洞庭非遗文化故事《柳毅传书》为文创点，选择洞庭湖君山岛上与柳毅相关的龙王庙前牌坊为主元素，以致密的线条衬底表现故事情节，与牌坊的重线产生对比，形成较为特殊的视觉效果</a:t>
            </a:r>
            <a:r>
              <a:rPr lang="zh-CN" altLang="en-US" sz="1200" dirty="0">
                <a:effectLst/>
                <a:latin typeface="Songti SC" panose="02010600040101010101" pitchFamily="2" charset="-122"/>
                <a:ea typeface="Songti SC" panose="02010600040101010101" pitchFamily="2" charset="-122"/>
                <a:cs typeface="宋体" panose="02010600030101010101" pitchFamily="2" charset="-122"/>
              </a:rPr>
              <a:t>。</a:t>
            </a:r>
            <a:endParaRPr lang="zh-CN" altLang="zh-CN" sz="1200" dirty="0">
              <a:effectLst/>
              <a:latin typeface="Songti SC" panose="02010600040101010101" pitchFamily="2" charset="-122"/>
              <a:ea typeface="Songti SC" panose="02010600040101010101" pitchFamily="2" charset="-122"/>
              <a:cs typeface="宋体" panose="02010600030101010101" pitchFamily="2" charset="-122"/>
            </a:endParaRPr>
          </a:p>
        </p:txBody>
      </p:sp>
    </p:spTree>
    <p:extLst>
      <p:ext uri="{BB962C8B-B14F-4D97-AF65-F5344CB8AC3E}">
        <p14:creationId xmlns:p14="http://schemas.microsoft.com/office/powerpoint/2010/main" val="32883189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严慧琳">
            <a:extLst>
              <a:ext uri="{FF2B5EF4-FFF2-40B4-BE49-F238E27FC236}">
                <a16:creationId xmlns:a16="http://schemas.microsoft.com/office/drawing/2014/main" id="{D8811BF1-A3B5-B346-96C1-2EF5BA7CEE8F}"/>
              </a:ext>
            </a:extLst>
          </p:cNvPr>
          <p:cNvPicPr>
            <a:picLocks noChangeAspect="1"/>
          </p:cNvPicPr>
          <p:nvPr/>
        </p:nvPicPr>
        <p:blipFill>
          <a:blip r:embed="rId2"/>
          <a:stretch>
            <a:fillRect/>
          </a:stretch>
        </p:blipFill>
        <p:spPr>
          <a:xfrm>
            <a:off x="3006550" y="277177"/>
            <a:ext cx="5253990" cy="6303645"/>
          </a:xfrm>
          <a:prstGeom prst="rect">
            <a:avLst/>
          </a:prstGeom>
        </p:spPr>
      </p:pic>
      <p:sp>
        <p:nvSpPr>
          <p:cNvPr id="6" name="文本框 5">
            <a:extLst>
              <a:ext uri="{FF2B5EF4-FFF2-40B4-BE49-F238E27FC236}">
                <a16:creationId xmlns:a16="http://schemas.microsoft.com/office/drawing/2014/main" id="{A2EA6B78-5947-244D-A156-C0522759F575}"/>
              </a:ext>
            </a:extLst>
          </p:cNvPr>
          <p:cNvSpPr txBox="1"/>
          <p:nvPr/>
        </p:nvSpPr>
        <p:spPr>
          <a:xfrm>
            <a:off x="520262" y="4038779"/>
            <a:ext cx="2317531" cy="2542043"/>
          </a:xfrm>
          <a:prstGeom prst="rect">
            <a:avLst/>
          </a:prstGeom>
          <a:noFill/>
        </p:spPr>
        <p:txBody>
          <a:bodyPr wrap="square">
            <a:spAutoFit/>
          </a:bodyPr>
          <a:lstStyle/>
          <a:p>
            <a:pPr indent="254000">
              <a:lnSpc>
                <a:spcPct val="150000"/>
              </a:lnSpc>
            </a:pPr>
            <a:r>
              <a:rPr lang="zh-CN" altLang="zh-CN" sz="1200" dirty="0">
                <a:effectLst/>
                <a:latin typeface="宋体" panose="02010600030101010101" pitchFamily="2" charset="-122"/>
                <a:ea typeface="宋体" panose="02010600030101010101" pitchFamily="2" charset="-122"/>
                <a:cs typeface="宋体" panose="02010600030101010101" pitchFamily="2" charset="-122"/>
              </a:rPr>
              <a:t>“宜兴茗茶”直取宜兴非物质文化遗产紫砂壶为包装文创点，清晰地传递产品信息，并根据“阳羡雪芽”“善卷春月”“竹海毛尖”“宜兴乾红”四种茶名分别对应梅、兰、竹、菊四君子，丰富和补充茶的品质特色，外盒采用天盖外斜边，地盒宽边内斜结构，方便消费取拿。</a:t>
            </a:r>
          </a:p>
        </p:txBody>
      </p:sp>
    </p:spTree>
    <p:extLst>
      <p:ext uri="{BB962C8B-B14F-4D97-AF65-F5344CB8AC3E}">
        <p14:creationId xmlns:p14="http://schemas.microsoft.com/office/powerpoint/2010/main" val="45677511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顾子聪">
            <a:extLst>
              <a:ext uri="{FF2B5EF4-FFF2-40B4-BE49-F238E27FC236}">
                <a16:creationId xmlns:a16="http://schemas.microsoft.com/office/drawing/2014/main" id="{232FB51E-D552-B247-A68F-63C7A8B1FD9F}"/>
              </a:ext>
            </a:extLst>
          </p:cNvPr>
          <p:cNvPicPr>
            <a:picLocks noChangeAspect="1"/>
          </p:cNvPicPr>
          <p:nvPr/>
        </p:nvPicPr>
        <p:blipFill>
          <a:blip r:embed="rId2"/>
          <a:stretch>
            <a:fillRect/>
          </a:stretch>
        </p:blipFill>
        <p:spPr>
          <a:xfrm>
            <a:off x="3059561" y="284162"/>
            <a:ext cx="5242560" cy="6289675"/>
          </a:xfrm>
          <a:prstGeom prst="rect">
            <a:avLst/>
          </a:prstGeom>
        </p:spPr>
      </p:pic>
      <p:sp>
        <p:nvSpPr>
          <p:cNvPr id="6" name="文本框 5">
            <a:extLst>
              <a:ext uri="{FF2B5EF4-FFF2-40B4-BE49-F238E27FC236}">
                <a16:creationId xmlns:a16="http://schemas.microsoft.com/office/drawing/2014/main" id="{F2E37B06-6BAB-6849-956B-2A18A33AF70A}"/>
              </a:ext>
            </a:extLst>
          </p:cNvPr>
          <p:cNvSpPr txBox="1"/>
          <p:nvPr/>
        </p:nvSpPr>
        <p:spPr>
          <a:xfrm>
            <a:off x="584374" y="4308793"/>
            <a:ext cx="2401614" cy="2265044"/>
          </a:xfrm>
          <a:prstGeom prst="rect">
            <a:avLst/>
          </a:prstGeom>
          <a:noFill/>
        </p:spPr>
        <p:txBody>
          <a:bodyPr wrap="square">
            <a:spAutoFit/>
          </a:bodyPr>
          <a:lstStyle/>
          <a:p>
            <a:pPr>
              <a:lnSpc>
                <a:spcPct val="150000"/>
              </a:lnSpc>
            </a:pPr>
            <a:r>
              <a:rPr lang="zh-CN" altLang="zh-CN" sz="1200" dirty="0">
                <a:effectLst/>
                <a:latin typeface="宋体" panose="02010600030101010101" pitchFamily="2" charset="-122"/>
                <a:ea typeface="宋体" panose="02010600030101010101" pitchFamily="2" charset="-122"/>
                <a:cs typeface="宋体" panose="02010600030101010101" pitchFamily="2" charset="-122"/>
              </a:rPr>
              <a:t>“小青柑”是云南新会地区利用布朗山茶区的普洱茶和青柑结合加工而成，创意选择了“小青柑”茶制作工艺和当地最具代表性的非物质文化遗产“新会鱼灯”作为文化结合点，把二种不同的图形要素进行组合，通过宣扬地方文化，增加其文化底蕴。</a:t>
            </a:r>
          </a:p>
        </p:txBody>
      </p:sp>
    </p:spTree>
    <p:extLst>
      <p:ext uri="{BB962C8B-B14F-4D97-AF65-F5344CB8AC3E}">
        <p14:creationId xmlns:p14="http://schemas.microsoft.com/office/powerpoint/2010/main" val="25539458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刘彩芳">
            <a:extLst>
              <a:ext uri="{FF2B5EF4-FFF2-40B4-BE49-F238E27FC236}">
                <a16:creationId xmlns:a16="http://schemas.microsoft.com/office/drawing/2014/main" id="{B900783B-1AC8-114F-8FAB-DA8C5BCACAE3}"/>
              </a:ext>
            </a:extLst>
          </p:cNvPr>
          <p:cNvPicPr>
            <a:picLocks noChangeAspect="1"/>
          </p:cNvPicPr>
          <p:nvPr/>
        </p:nvPicPr>
        <p:blipFill>
          <a:blip r:embed="rId2"/>
          <a:stretch>
            <a:fillRect/>
          </a:stretch>
        </p:blipFill>
        <p:spPr>
          <a:xfrm>
            <a:off x="3085837" y="284162"/>
            <a:ext cx="5242560" cy="6289675"/>
          </a:xfrm>
          <a:prstGeom prst="rect">
            <a:avLst/>
          </a:prstGeom>
        </p:spPr>
      </p:pic>
      <p:sp>
        <p:nvSpPr>
          <p:cNvPr id="6" name="文本框 5">
            <a:extLst>
              <a:ext uri="{FF2B5EF4-FFF2-40B4-BE49-F238E27FC236}">
                <a16:creationId xmlns:a16="http://schemas.microsoft.com/office/drawing/2014/main" id="{50A4976F-2CA9-794D-8A10-16C97CEC3D08}"/>
              </a:ext>
            </a:extLst>
          </p:cNvPr>
          <p:cNvSpPr txBox="1"/>
          <p:nvPr/>
        </p:nvSpPr>
        <p:spPr>
          <a:xfrm>
            <a:off x="620111" y="4020125"/>
            <a:ext cx="2322786" cy="2553712"/>
          </a:xfrm>
          <a:prstGeom prst="rect">
            <a:avLst/>
          </a:prstGeom>
          <a:noFill/>
        </p:spPr>
        <p:txBody>
          <a:bodyPr wrap="square">
            <a:spAutoFit/>
          </a:bodyPr>
          <a:lstStyle/>
          <a:p>
            <a:pPr>
              <a:lnSpc>
                <a:spcPct val="150000"/>
              </a:lnSpc>
            </a:pPr>
            <a:r>
              <a:rPr lang="zh-CN" altLang="zh-CN" sz="1200" dirty="0">
                <a:effectLst/>
                <a:ea typeface="宋体" panose="02010600030101010101" pitchFamily="2" charset="-122"/>
                <a:cs typeface="宋体" panose="02010600030101010101" pitchFamily="2" charset="-122"/>
              </a:rPr>
              <a:t>“极边乌龙茶”创意来源于茶叶生产地云南腾冲特殊的地形地貌以及茶马古道，以富于表现的绘画风格渲染浓厚的地理特色，体现腾冲乌龙茶独特优越的生长环境，以及历史悠久的茶马贸易文化，并借鉴敦煌壁画中流云画法和色彩，使“极边乌龙茶”散发出带有沧桑的品质气息。</a:t>
            </a:r>
            <a:r>
              <a:rPr lang="zh-CN" altLang="zh-CN" sz="1200" dirty="0">
                <a:effectLst/>
              </a:rPr>
              <a:t> </a:t>
            </a:r>
            <a:endParaRPr lang="zh-CN" altLang="en-US" sz="1200" dirty="0"/>
          </a:p>
        </p:txBody>
      </p:sp>
    </p:spTree>
    <p:extLst>
      <p:ext uri="{BB962C8B-B14F-4D97-AF65-F5344CB8AC3E}">
        <p14:creationId xmlns:p14="http://schemas.microsoft.com/office/powerpoint/2010/main" val="36967180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白宇盟">
            <a:extLst>
              <a:ext uri="{FF2B5EF4-FFF2-40B4-BE49-F238E27FC236}">
                <a16:creationId xmlns:a16="http://schemas.microsoft.com/office/drawing/2014/main" id="{9733234B-3453-F24D-AEB1-976764569879}"/>
              </a:ext>
            </a:extLst>
          </p:cNvPr>
          <p:cNvPicPr>
            <a:picLocks noChangeAspect="1"/>
          </p:cNvPicPr>
          <p:nvPr/>
        </p:nvPicPr>
        <p:blipFill>
          <a:blip r:embed="rId2"/>
          <a:stretch>
            <a:fillRect/>
          </a:stretch>
        </p:blipFill>
        <p:spPr>
          <a:xfrm>
            <a:off x="3017060" y="277177"/>
            <a:ext cx="5253990" cy="6303645"/>
          </a:xfrm>
          <a:prstGeom prst="rect">
            <a:avLst/>
          </a:prstGeom>
        </p:spPr>
      </p:pic>
      <p:sp>
        <p:nvSpPr>
          <p:cNvPr id="6" name="文本框 5">
            <a:extLst>
              <a:ext uri="{FF2B5EF4-FFF2-40B4-BE49-F238E27FC236}">
                <a16:creationId xmlns:a16="http://schemas.microsoft.com/office/drawing/2014/main" id="{DC4CBBF8-5DBE-CC40-88DC-68E2FA0E0B6B}"/>
              </a:ext>
            </a:extLst>
          </p:cNvPr>
          <p:cNvSpPr txBox="1"/>
          <p:nvPr/>
        </p:nvSpPr>
        <p:spPr>
          <a:xfrm>
            <a:off x="677918" y="3473112"/>
            <a:ext cx="2212427" cy="3107710"/>
          </a:xfrm>
          <a:prstGeom prst="rect">
            <a:avLst/>
          </a:prstGeom>
          <a:noFill/>
        </p:spPr>
        <p:txBody>
          <a:bodyPr wrap="square">
            <a:spAutoFit/>
          </a:bodyPr>
          <a:lstStyle/>
          <a:p>
            <a:pPr>
              <a:lnSpc>
                <a:spcPct val="150000"/>
              </a:lnSpc>
            </a:pPr>
            <a:r>
              <a:rPr lang="zh-CN" altLang="zh-CN" sz="1200" dirty="0">
                <a:effectLst/>
                <a:ea typeface="宋体" panose="02010600030101010101" pitchFamily="2" charset="-122"/>
                <a:cs typeface="宋体" panose="02010600030101010101" pitchFamily="2" charset="-122"/>
              </a:rPr>
              <a:t>“太姥山白茶</a:t>
            </a:r>
            <a:r>
              <a:rPr lang="en-US" altLang="zh-CN" sz="1200" dirty="0">
                <a:effectLst/>
                <a:latin typeface="宋体" panose="02010600030101010101" pitchFamily="2" charset="-122"/>
                <a:cs typeface="宋体" panose="02010600030101010101" pitchFamily="2" charset="-122"/>
              </a:rPr>
              <a:t>"</a:t>
            </a:r>
            <a:r>
              <a:rPr lang="zh-CN" altLang="zh-CN" sz="1200" dirty="0">
                <a:effectLst/>
                <a:ea typeface="宋体" panose="02010600030101010101" pitchFamily="2" charset="-122"/>
                <a:cs typeface="宋体" panose="02010600030101010101" pitchFamily="2" charset="-122"/>
              </a:rPr>
              <a:t>包装来自于福建省福鼎市的太姥山区，定位于文旅市场中端旅游纪念品包装。包装以民间传说太姥娘娘为主形象，结合太姥山五大景点，“晴川海滨”、“九鲤溪湖”、“太姥山岳”、“翠郊古民居”、“福瑶列岛”，以及太姥地区代表性动植物作为辅助图形，体现独到的产地文化特色。</a:t>
            </a:r>
            <a:r>
              <a:rPr lang="zh-CN" altLang="zh-CN" sz="1200" dirty="0">
                <a:effectLst/>
              </a:rPr>
              <a:t> </a:t>
            </a:r>
            <a:endParaRPr lang="zh-CN" altLang="en-US" sz="1200" dirty="0"/>
          </a:p>
        </p:txBody>
      </p:sp>
    </p:spTree>
    <p:extLst>
      <p:ext uri="{BB962C8B-B14F-4D97-AF65-F5344CB8AC3E}">
        <p14:creationId xmlns:p14="http://schemas.microsoft.com/office/powerpoint/2010/main" val="14077093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88B2C8D7-EE9A-6E43-87C7-0CA92BE92BE1}"/>
              </a:ext>
            </a:extLst>
          </p:cNvPr>
          <p:cNvSpPr txBox="1">
            <a:spLocks/>
          </p:cNvSpPr>
          <p:nvPr/>
        </p:nvSpPr>
        <p:spPr>
          <a:xfrm>
            <a:off x="1077311" y="1600198"/>
            <a:ext cx="7551683" cy="30979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252095" algn="just">
              <a:lnSpc>
                <a:spcPct val="120000"/>
              </a:lnSpc>
              <a:spcBef>
                <a:spcPts val="1300"/>
              </a:spcBef>
              <a:spcAft>
                <a:spcPts val="1300"/>
              </a:spcAft>
            </a:pPr>
            <a:br>
              <a:rPr lang="en-US" altLang="zh-TW" sz="1800" dirty="0">
                <a:latin typeface="宋体" panose="02010600030101010101" pitchFamily="2" charset="-122"/>
                <a:ea typeface="Songti SC Regular" panose="02010600040101010101" pitchFamily="2" charset="-122"/>
                <a:cs typeface="宋体" panose="02010600030101010101" pitchFamily="2" charset="-122"/>
              </a:rPr>
            </a:br>
            <a:r>
              <a:rPr lang="zh-TW" altLang="zh-CN" sz="3500" dirty="0">
                <a:latin typeface="Songti SC" panose="02010600040101010101" pitchFamily="2" charset="-122"/>
                <a:ea typeface="Songti SC" panose="02010600040101010101" pitchFamily="2" charset="-122"/>
                <a:cs typeface="宋体" panose="02010600030101010101" pitchFamily="2" charset="-122"/>
              </a:rPr>
              <a:t>案例</a:t>
            </a:r>
            <a:r>
              <a:rPr lang="zh-TW" altLang="en-US" sz="3500" dirty="0">
                <a:latin typeface="Songti SC" panose="02010600040101010101" pitchFamily="2" charset="-122"/>
                <a:ea typeface="Songti SC" panose="02010600040101010101" pitchFamily="2" charset="-122"/>
                <a:cs typeface="宋体" panose="02010600030101010101" pitchFamily="2" charset="-122"/>
              </a:rPr>
              <a:t>学习</a:t>
            </a:r>
            <a:r>
              <a:rPr lang="zh-TW" altLang="zh-CN" sz="3500" dirty="0">
                <a:latin typeface="Songti SC" panose="02010600040101010101" pitchFamily="2" charset="-122"/>
                <a:ea typeface="Songti SC" panose="02010600040101010101" pitchFamily="2" charset="-122"/>
                <a:cs typeface="宋体" panose="02010600030101010101" pitchFamily="2" charset="-122"/>
              </a:rPr>
              <a:t>：</a:t>
            </a:r>
            <a:r>
              <a:rPr lang="zh-CN" altLang="en-US" sz="3500" b="0" kern="100" dirty="0">
                <a:solidFill>
                  <a:srgbClr val="000000"/>
                </a:solidFill>
                <a:effectLst/>
                <a:uFill>
                  <a:solidFill>
                    <a:srgbClr val="000000"/>
                  </a:solidFill>
                </a:uFill>
                <a:latin typeface="Songti SC" panose="02010600040101010101" pitchFamily="2" charset="-122"/>
                <a:ea typeface="Songti SC" panose="02010600040101010101" pitchFamily="2" charset="-122"/>
              </a:rPr>
              <a:t>方言识产品</a:t>
            </a:r>
            <a:endParaRPr lang="zh-CN" altLang="zh-CN" sz="3500" b="1" kern="100" dirty="0">
              <a:solidFill>
                <a:srgbClr val="000000"/>
              </a:solidFill>
              <a:effectLst/>
              <a:uFill>
                <a:solidFill>
                  <a:srgbClr val="000000"/>
                </a:solidFill>
              </a:uFill>
              <a:latin typeface="Songti SC" panose="02010600040101010101" pitchFamily="2" charset="-122"/>
              <a:ea typeface="Songti SC" panose="02010600040101010101" pitchFamily="2" charset="-122"/>
            </a:endParaRPr>
          </a:p>
          <a:p>
            <a:pPr indent="252095" algn="just">
              <a:lnSpc>
                <a:spcPct val="150000"/>
              </a:lnSpc>
              <a:spcBef>
                <a:spcPts val="0"/>
              </a:spcBef>
            </a:pPr>
            <a:r>
              <a:rPr lang="zh-CN" altLang="en-US" sz="1400" kern="100" dirty="0">
                <a:effectLst/>
                <a:latin typeface="Songti SC" panose="02010600040101010101" pitchFamily="2" charset="-122"/>
                <a:ea typeface="Songti SC" panose="02010600040101010101" pitchFamily="2" charset="-122"/>
                <a:cs typeface="宋体" panose="02010600030101010101" pitchFamily="2" charset="-122"/>
              </a:rPr>
              <a:t>作品：</a:t>
            </a:r>
            <a:r>
              <a:rPr lang="zh-CN" altLang="zh-CN" sz="1400" kern="100" dirty="0">
                <a:effectLst/>
                <a:latin typeface="Songti SC" panose="02010600040101010101" pitchFamily="2" charset="-122"/>
                <a:ea typeface="Songti SC" panose="02010600040101010101" pitchFamily="2" charset="-122"/>
                <a:cs typeface="宋体" panose="02010600030101010101" pitchFamily="2" charset="-122"/>
              </a:rPr>
              <a:t>无锡毫茶包装</a:t>
            </a:r>
            <a:endParaRPr lang="en-US" altLang="zh-CN" sz="1400" kern="100" dirty="0">
              <a:effectLst/>
              <a:latin typeface="Songti SC" panose="02010600040101010101" pitchFamily="2" charset="-122"/>
              <a:ea typeface="Songti SC" panose="02010600040101010101" pitchFamily="2" charset="-122"/>
              <a:cs typeface="宋体" panose="02010600030101010101" pitchFamily="2" charset="-122"/>
            </a:endParaRPr>
          </a:p>
          <a:p>
            <a:pPr indent="252095" algn="just">
              <a:lnSpc>
                <a:spcPct val="150000"/>
              </a:lnSpc>
              <a:spcBef>
                <a:spcPts val="0"/>
              </a:spcBef>
            </a:pPr>
            <a:r>
              <a:rPr lang="zh-TW" altLang="zh-CN" sz="1400" b="0" kern="100" dirty="0">
                <a:solidFill>
                  <a:srgbClr val="000000"/>
                </a:solidFill>
                <a:effectLst/>
                <a:uFill>
                  <a:solidFill>
                    <a:srgbClr val="000000"/>
                  </a:solidFill>
                </a:uFill>
                <a:latin typeface="Songti SC" panose="02010600040101010101" pitchFamily="2" charset="-122"/>
                <a:ea typeface="Songti SC" panose="02010600040101010101" pitchFamily="2" charset="-122"/>
              </a:rPr>
              <a:t>设计：孔德扬</a:t>
            </a:r>
            <a:endParaRPr lang="zh-CN" altLang="zh-CN" sz="1400" b="1" kern="100" dirty="0">
              <a:solidFill>
                <a:srgbClr val="000000"/>
              </a:solidFill>
              <a:effectLst/>
              <a:uFill>
                <a:solidFill>
                  <a:srgbClr val="000000"/>
                </a:solidFill>
              </a:uFill>
              <a:latin typeface="Songti SC" panose="02010600040101010101" pitchFamily="2" charset="-122"/>
              <a:ea typeface="Songti SC" panose="02010600040101010101" pitchFamily="2" charset="-122"/>
            </a:endParaRPr>
          </a:p>
          <a:p>
            <a:pPr indent="252095" algn="just">
              <a:lnSpc>
                <a:spcPct val="150000"/>
              </a:lnSpc>
              <a:spcBef>
                <a:spcPts val="0"/>
              </a:spcBef>
            </a:pPr>
            <a:r>
              <a:rPr lang="zh-TW" altLang="zh-CN" sz="1400" b="1" kern="0" dirty="0">
                <a:solidFill>
                  <a:srgbClr val="000000"/>
                </a:solidFill>
                <a:effectLst/>
                <a:uFill>
                  <a:solidFill>
                    <a:srgbClr val="000000"/>
                  </a:solidFill>
                </a:uFill>
                <a:latin typeface="Songti SC" panose="02010600040101010101" pitchFamily="2" charset="-122"/>
                <a:ea typeface="Songti SC" panose="02010600040101010101" pitchFamily="2" charset="-122"/>
                <a:cs typeface="宋体" panose="02010600030101010101" pitchFamily="2" charset="-122"/>
              </a:rPr>
              <a:t>客户</a:t>
            </a:r>
            <a:r>
              <a:rPr lang="zh-TW" altLang="zh-CN" sz="1400" b="0" kern="100" dirty="0">
                <a:solidFill>
                  <a:srgbClr val="000000"/>
                </a:solidFill>
                <a:effectLst/>
                <a:uFill>
                  <a:solidFill>
                    <a:srgbClr val="000000"/>
                  </a:solidFill>
                </a:uFill>
                <a:latin typeface="Songti SC" panose="02010600040101010101" pitchFamily="2" charset="-122"/>
                <a:ea typeface="Songti SC" panose="02010600040101010101" pitchFamily="2" charset="-122"/>
              </a:rPr>
              <a:t>：江苏</a:t>
            </a:r>
            <a:r>
              <a:rPr lang="zh-TW" altLang="en-US" sz="1400" b="0" kern="100" dirty="0">
                <a:solidFill>
                  <a:srgbClr val="000000"/>
                </a:solidFill>
                <a:effectLst/>
                <a:uFill>
                  <a:solidFill>
                    <a:srgbClr val="000000"/>
                  </a:solidFill>
                </a:uFill>
                <a:latin typeface="Songti SC" panose="02010600040101010101" pitchFamily="2" charset="-122"/>
                <a:ea typeface="Songti SC" panose="02010600040101010101" pitchFamily="2" charset="-122"/>
              </a:rPr>
              <a:t>无锡</a:t>
            </a:r>
            <a:r>
              <a:rPr lang="zh-CN" altLang="en-US" sz="1400" b="0" kern="100" dirty="0">
                <a:solidFill>
                  <a:srgbClr val="000000"/>
                </a:solidFill>
                <a:effectLst/>
                <a:uFill>
                  <a:solidFill>
                    <a:srgbClr val="000000"/>
                  </a:solidFill>
                </a:uFill>
                <a:latin typeface="Songti SC" panose="02010600040101010101" pitchFamily="2" charset="-122"/>
                <a:ea typeface="Songti SC" panose="02010600040101010101" pitchFamily="2" charset="-122"/>
              </a:rPr>
              <a:t>大浮茶果场</a:t>
            </a:r>
            <a:endParaRPr lang="zh-CN" altLang="zh-CN" sz="1400" b="1" kern="100" dirty="0">
              <a:solidFill>
                <a:srgbClr val="000000"/>
              </a:solidFill>
              <a:effectLst/>
              <a:uFill>
                <a:solidFill>
                  <a:srgbClr val="000000"/>
                </a:solidFill>
              </a:uFill>
              <a:latin typeface="Songti SC" panose="02010600040101010101" pitchFamily="2" charset="-122"/>
              <a:ea typeface="Songti SC" panose="02010600040101010101" pitchFamily="2" charset="-122"/>
            </a:endParaRPr>
          </a:p>
          <a:p>
            <a:pPr algn="l">
              <a:lnSpc>
                <a:spcPct val="150000"/>
              </a:lnSpc>
            </a:pPr>
            <a:r>
              <a:rPr lang="zh-CN" altLang="en-US" sz="1400" kern="100" dirty="0">
                <a:effectLst/>
                <a:latin typeface="Songti SC" panose="02010600040101010101" pitchFamily="2" charset="-122"/>
                <a:ea typeface="Songti SC" panose="02010600040101010101" pitchFamily="2" charset="-122"/>
                <a:cs typeface="宋体" panose="02010600030101010101" pitchFamily="2" charset="-122"/>
              </a:rPr>
              <a:t>      </a:t>
            </a:r>
            <a:r>
              <a:rPr lang="zh-CN" altLang="zh-CN" sz="1400" kern="100" dirty="0">
                <a:effectLst/>
                <a:latin typeface="Songti SC" panose="02010600040101010101" pitchFamily="2" charset="-122"/>
                <a:ea typeface="Songti SC" panose="02010600040101010101" pitchFamily="2" charset="-122"/>
                <a:cs typeface="宋体" panose="02010600030101010101" pitchFamily="2" charset="-122"/>
              </a:rPr>
              <a:t>获奖：第二届全国优秀包装设计评比 优秀奖</a:t>
            </a:r>
            <a:endParaRPr lang="zh-CN" altLang="zh-CN" sz="1400" kern="100" dirty="0">
              <a:effectLst/>
              <a:latin typeface="Songti SC" panose="02010600040101010101" pitchFamily="2" charset="-122"/>
              <a:ea typeface="Songti SC" panose="02010600040101010101" pitchFamily="2" charset="-122"/>
              <a:cs typeface="Times New Roman" panose="02020603050405020304" pitchFamily="18" charset="0"/>
            </a:endParaRPr>
          </a:p>
          <a:p>
            <a:pPr indent="189071">
              <a:lnSpc>
                <a:spcPct val="220000"/>
              </a:lnSpc>
              <a:tabLst>
                <a:tab pos="200025" algn="l"/>
                <a:tab pos="400050" algn="l"/>
                <a:tab pos="600075" algn="l"/>
                <a:tab pos="800100" algn="l"/>
                <a:tab pos="1000125" algn="l"/>
                <a:tab pos="1200150" algn="l"/>
                <a:tab pos="1400175" algn="l"/>
                <a:tab pos="1600200" algn="l"/>
                <a:tab pos="1800225" algn="l"/>
                <a:tab pos="2000250" algn="l"/>
                <a:tab pos="2200275" algn="l"/>
                <a:tab pos="2400300" algn="l"/>
                <a:tab pos="2600325" algn="l"/>
                <a:tab pos="2800350" algn="l"/>
                <a:tab pos="3000375" algn="l"/>
                <a:tab pos="3200400" algn="l"/>
                <a:tab pos="3400425" algn="l"/>
                <a:tab pos="3600450" algn="l"/>
                <a:tab pos="3800475" algn="l"/>
                <a:tab pos="4000500" algn="l"/>
                <a:tab pos="4200525" algn="l"/>
                <a:tab pos="4349115" algn="l"/>
              </a:tabLst>
            </a:pPr>
            <a:endParaRPr kumimoji="1" lang="zh-CN" altLang="en-US" sz="1400" dirty="0">
              <a:latin typeface="Songti SC" panose="02010600040101010101" pitchFamily="2" charset="-122"/>
              <a:ea typeface="Songti SC" panose="02010600040101010101" pitchFamily="2" charset="-122"/>
            </a:endParaRPr>
          </a:p>
        </p:txBody>
      </p:sp>
    </p:spTree>
    <p:extLst>
      <p:ext uri="{BB962C8B-B14F-4D97-AF65-F5344CB8AC3E}">
        <p14:creationId xmlns:p14="http://schemas.microsoft.com/office/powerpoint/2010/main" val="7951658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E7B6AB5F-AA32-6148-B7F4-AEC59B097015}"/>
              </a:ext>
            </a:extLst>
          </p:cNvPr>
          <p:cNvSpPr txBox="1"/>
          <p:nvPr/>
        </p:nvSpPr>
        <p:spPr>
          <a:xfrm>
            <a:off x="545021" y="5692923"/>
            <a:ext cx="8240110" cy="703782"/>
          </a:xfrm>
          <a:prstGeom prst="rect">
            <a:avLst/>
          </a:prstGeom>
          <a:noFill/>
        </p:spPr>
        <p:txBody>
          <a:bodyPr wrap="square">
            <a:spAutoFit/>
          </a:bodyPr>
          <a:lstStyle/>
          <a:p>
            <a:pPr>
              <a:lnSpc>
                <a:spcPct val="150000"/>
              </a:lnSpc>
            </a:pPr>
            <a:r>
              <a:rPr lang="zh-TW" altLang="en-US" sz="1400" kern="100" dirty="0">
                <a:solidFill>
                  <a:srgbClr val="000000"/>
                </a:solidFill>
                <a:effectLst/>
                <a:latin typeface="Cambria" panose="02040503050406030204" pitchFamily="18" charset="0"/>
                <a:ea typeface="Songti SC Regular" panose="02010600040101010101" pitchFamily="2" charset="-122"/>
                <a:cs typeface="Cambria" panose="02040503050406030204" pitchFamily="18" charset="0"/>
              </a:rPr>
              <a:t>无锡毫茶包装注重挖掘传统视觉元素</a:t>
            </a:r>
            <a:r>
              <a:rPr lang="zh-CN" altLang="en-US" sz="1400" kern="100" dirty="0">
                <a:solidFill>
                  <a:srgbClr val="000000"/>
                </a:solidFill>
                <a:effectLst/>
                <a:latin typeface="Cambria" panose="02040503050406030204" pitchFamily="18" charset="0"/>
                <a:ea typeface="Songti SC Regular" panose="02010600040101010101" pitchFamily="2" charset="-122"/>
                <a:cs typeface="Cambria" panose="02040503050406030204" pitchFamily="18" charset="0"/>
              </a:rPr>
              <a:t>，通过</a:t>
            </a:r>
            <a:r>
              <a:rPr lang="zh-TW" altLang="en-US" sz="1400" kern="100" dirty="0">
                <a:solidFill>
                  <a:srgbClr val="000000"/>
                </a:solidFill>
                <a:effectLst/>
                <a:latin typeface="Cambria" panose="02040503050406030204" pitchFamily="18" charset="0"/>
                <a:ea typeface="Songti SC Regular" panose="02010600040101010101" pitchFamily="2" charset="-122"/>
                <a:cs typeface="Cambria" panose="02040503050406030204" pitchFamily="18" charset="0"/>
              </a:rPr>
              <a:t>具有地方</a:t>
            </a:r>
            <a:r>
              <a:rPr lang="zh-CN" altLang="en-US" sz="1400" kern="100" dirty="0">
                <a:solidFill>
                  <a:srgbClr val="000000"/>
                </a:solidFill>
                <a:effectLst/>
                <a:latin typeface="Cambria" panose="02040503050406030204" pitchFamily="18" charset="0"/>
                <a:ea typeface="Songti SC Regular" panose="02010600040101010101" pitchFamily="2" charset="-122"/>
                <a:cs typeface="Cambria" panose="02040503050406030204" pitchFamily="18" charset="0"/>
              </a:rPr>
              <a:t>标识性</a:t>
            </a:r>
            <a:r>
              <a:rPr lang="zh-TW" altLang="en-US" sz="1400" kern="100" dirty="0">
                <a:solidFill>
                  <a:srgbClr val="000000"/>
                </a:solidFill>
                <a:effectLst/>
                <a:latin typeface="Cambria" panose="02040503050406030204" pitchFamily="18" charset="0"/>
                <a:ea typeface="Songti SC Regular" panose="02010600040101010101" pitchFamily="2" charset="-122"/>
                <a:cs typeface="Cambria" panose="02040503050406030204" pitchFamily="18" charset="0"/>
              </a:rPr>
              <a:t>景点插画</a:t>
            </a:r>
            <a:r>
              <a:rPr lang="zh-TW" altLang="zh-CN" sz="1400" kern="100" dirty="0">
                <a:solidFill>
                  <a:srgbClr val="000000"/>
                </a:solidFill>
                <a:effectLst/>
                <a:latin typeface="Cambria" panose="02040503050406030204" pitchFamily="18" charset="0"/>
                <a:ea typeface="Songti SC Regular" panose="02010600040101010101" pitchFamily="2" charset="-122"/>
                <a:cs typeface="Cambria" panose="02040503050406030204" pitchFamily="18" charset="0"/>
              </a:rPr>
              <a:t>，</a:t>
            </a:r>
            <a:r>
              <a:rPr lang="zh-CN" altLang="en-US" sz="1400" kern="100" dirty="0">
                <a:solidFill>
                  <a:srgbClr val="000000"/>
                </a:solidFill>
                <a:effectLst/>
                <a:latin typeface="Cambria" panose="02040503050406030204" pitchFamily="18" charset="0"/>
                <a:ea typeface="Songti SC Regular" panose="02010600040101010101" pitchFamily="2" charset="-122"/>
                <a:cs typeface="Cambria" panose="02040503050406030204" pitchFamily="18" charset="0"/>
              </a:rPr>
              <a:t>阐述产品悠久历史和人文故事，使产品披上迷朦的江南面纱。</a:t>
            </a:r>
            <a:endParaRPr lang="zh-CN" altLang="en-US" sz="1400" dirty="0"/>
          </a:p>
        </p:txBody>
      </p:sp>
      <p:pic>
        <p:nvPicPr>
          <p:cNvPr id="6" name="图片 5" descr="P1010021">
            <a:extLst>
              <a:ext uri="{FF2B5EF4-FFF2-40B4-BE49-F238E27FC236}">
                <a16:creationId xmlns:a16="http://schemas.microsoft.com/office/drawing/2014/main" id="{00105E9E-B83D-AE4D-9915-85F3BB4F467D}"/>
              </a:ext>
            </a:extLst>
          </p:cNvPr>
          <p:cNvPicPr>
            <a:picLocks noChangeAspect="1"/>
          </p:cNvPicPr>
          <p:nvPr/>
        </p:nvPicPr>
        <p:blipFill rotWithShape="1">
          <a:blip r:embed="rId2"/>
          <a:srcRect t="4622" b="10072"/>
          <a:stretch/>
        </p:blipFill>
        <p:spPr>
          <a:xfrm>
            <a:off x="588001" y="595406"/>
            <a:ext cx="7967998" cy="5097517"/>
          </a:xfrm>
          <a:prstGeom prst="rect">
            <a:avLst/>
          </a:prstGeom>
        </p:spPr>
      </p:pic>
    </p:spTree>
    <p:extLst>
      <p:ext uri="{BB962C8B-B14F-4D97-AF65-F5344CB8AC3E}">
        <p14:creationId xmlns:p14="http://schemas.microsoft.com/office/powerpoint/2010/main" val="34562942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6CFDF7F1-37A1-874F-9270-879AF60B6D25}"/>
              </a:ext>
            </a:extLst>
          </p:cNvPr>
          <p:cNvSpPr>
            <a:spLocks noChangeArrowheads="1"/>
          </p:cNvSpPr>
          <p:nvPr/>
        </p:nvSpPr>
        <p:spPr bwMode="auto">
          <a:xfrm>
            <a:off x="-156711" y="992402"/>
            <a:ext cx="138564" cy="415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lvl1pPr eaLnBrk="0" fontAlgn="base" hangingPunct="0">
              <a:spcBef>
                <a:spcPct val="0"/>
              </a:spcBef>
              <a:spcAft>
                <a:spcPct val="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9138" algn="l"/>
              </a:tabLst>
              <a:defRPr>
                <a:solidFill>
                  <a:schemeClr val="tx1"/>
                </a:solidFill>
                <a:latin typeface="Arial" panose="020B0604020202020204" pitchFamily="34" charset="0"/>
              </a:defRPr>
            </a:lvl1pPr>
            <a:lvl2pPr eaLnBrk="0" fontAlgn="base" hangingPunct="0">
              <a:spcBef>
                <a:spcPct val="0"/>
              </a:spcBef>
              <a:spcAft>
                <a:spcPct val="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9138" algn="l"/>
              </a:tabLst>
              <a:defRPr>
                <a:solidFill>
                  <a:schemeClr val="tx1"/>
                </a:solidFill>
                <a:latin typeface="Arial" panose="020B0604020202020204" pitchFamily="34" charset="0"/>
              </a:defRPr>
            </a:lvl2pPr>
            <a:lvl3pPr eaLnBrk="0" fontAlgn="base" hangingPunct="0">
              <a:spcBef>
                <a:spcPct val="0"/>
              </a:spcBef>
              <a:spcAft>
                <a:spcPct val="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9138" algn="l"/>
              </a:tabLst>
              <a:defRPr>
                <a:solidFill>
                  <a:schemeClr val="tx1"/>
                </a:solidFill>
                <a:latin typeface="Arial" panose="020B0604020202020204" pitchFamily="34" charset="0"/>
              </a:defRPr>
            </a:lvl3pPr>
            <a:lvl4pPr eaLnBrk="0" fontAlgn="base" hangingPunct="0">
              <a:spcBef>
                <a:spcPct val="0"/>
              </a:spcBef>
              <a:spcAft>
                <a:spcPct val="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9138" algn="l"/>
              </a:tabLst>
              <a:defRPr>
                <a:solidFill>
                  <a:schemeClr val="tx1"/>
                </a:solidFill>
                <a:latin typeface="Arial" panose="020B0604020202020204" pitchFamily="34" charset="0"/>
              </a:defRPr>
            </a:lvl4pPr>
            <a:lvl5pPr eaLnBrk="0" fontAlgn="base" hangingPunct="0">
              <a:spcBef>
                <a:spcPct val="0"/>
              </a:spcBef>
              <a:spcAft>
                <a:spcPct val="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9138" algn="l"/>
              </a:tabLst>
              <a:defRPr>
                <a:solidFill>
                  <a:schemeClr val="tx1"/>
                </a:solidFill>
                <a:latin typeface="Arial" panose="020B0604020202020204" pitchFamily="34" charset="0"/>
              </a:defRPr>
            </a:lvl5pPr>
            <a:lvl6pPr eaLnBrk="0" fontAlgn="base" hangingPunct="0">
              <a:spcBef>
                <a:spcPct val="0"/>
              </a:spcBef>
              <a:spcAft>
                <a:spcPct val="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9138" algn="l"/>
              </a:tabLst>
              <a:defRPr>
                <a:solidFill>
                  <a:schemeClr val="tx1"/>
                </a:solidFill>
                <a:latin typeface="Arial" panose="020B0604020202020204" pitchFamily="34" charset="0"/>
              </a:defRPr>
            </a:lvl6pPr>
            <a:lvl7pPr eaLnBrk="0" fontAlgn="base" hangingPunct="0">
              <a:spcBef>
                <a:spcPct val="0"/>
              </a:spcBef>
              <a:spcAft>
                <a:spcPct val="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9138" algn="l"/>
              </a:tabLst>
              <a:defRPr>
                <a:solidFill>
                  <a:schemeClr val="tx1"/>
                </a:solidFill>
                <a:latin typeface="Arial" panose="020B0604020202020204" pitchFamily="34" charset="0"/>
              </a:defRPr>
            </a:lvl7pPr>
            <a:lvl8pPr eaLnBrk="0" fontAlgn="base" hangingPunct="0">
              <a:spcBef>
                <a:spcPct val="0"/>
              </a:spcBef>
              <a:spcAft>
                <a:spcPct val="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9138" algn="l"/>
              </a:tabLst>
              <a:defRPr>
                <a:solidFill>
                  <a:schemeClr val="tx1"/>
                </a:solidFill>
                <a:latin typeface="Arial" panose="020B0604020202020204" pitchFamily="34" charset="0"/>
              </a:defRPr>
            </a:lvl8pPr>
            <a:lvl9pPr eaLnBrk="0" fontAlgn="base" hangingPunct="0">
              <a:spcBef>
                <a:spcPct val="0"/>
              </a:spcBef>
              <a:spcAft>
                <a:spcPct val="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799138" algn="l"/>
              </a:tabLst>
              <a:defRPr>
                <a:solidFill>
                  <a:schemeClr val="tx1"/>
                </a:solidFill>
                <a:latin typeface="Arial" panose="020B0604020202020204" pitchFamily="34" charset="0"/>
              </a:defRPr>
            </a:lvl9pPr>
          </a:lstStyle>
          <a:p>
            <a:pPr defTabSz="685800">
              <a:tabLst>
                <a:tab pos="200025" algn="l"/>
                <a:tab pos="400050" algn="l"/>
                <a:tab pos="600075" algn="l"/>
                <a:tab pos="800100" algn="l"/>
                <a:tab pos="1000125" algn="l"/>
                <a:tab pos="1200150" algn="l"/>
                <a:tab pos="1400175" algn="l"/>
                <a:tab pos="1600200" algn="l"/>
                <a:tab pos="1800225" algn="l"/>
                <a:tab pos="2000250" algn="l"/>
                <a:tab pos="2200275" algn="l"/>
                <a:tab pos="2400300" algn="l"/>
                <a:tab pos="2600325" algn="l"/>
                <a:tab pos="2800350" algn="l"/>
                <a:tab pos="3000375" algn="l"/>
                <a:tab pos="3200400" algn="l"/>
                <a:tab pos="3400425" algn="l"/>
                <a:tab pos="3600450" algn="l"/>
                <a:tab pos="3800475" algn="l"/>
                <a:tab pos="4000500" algn="l"/>
                <a:tab pos="4200525" algn="l"/>
                <a:tab pos="4349354" algn="l"/>
              </a:tabLst>
            </a:pPr>
            <a:br>
              <a:rPr lang="zh-CN" altLang="zh-CN" sz="900">
                <a:cs typeface="宋体" panose="02010600030101010101" pitchFamily="2" charset="-122"/>
              </a:rPr>
            </a:br>
            <a:endParaRPr lang="zh-CN" altLang="zh-CN" sz="1350"/>
          </a:p>
        </p:txBody>
      </p:sp>
      <p:pic>
        <p:nvPicPr>
          <p:cNvPr id="7" name="图片 6" descr="20200331072829260">
            <a:extLst>
              <a:ext uri="{FF2B5EF4-FFF2-40B4-BE49-F238E27FC236}">
                <a16:creationId xmlns:a16="http://schemas.microsoft.com/office/drawing/2014/main" id="{3D07484A-E8FD-9E45-B486-A661B71CA495}"/>
              </a:ext>
            </a:extLst>
          </p:cNvPr>
          <p:cNvPicPr>
            <a:picLocks noChangeAspect="1"/>
          </p:cNvPicPr>
          <p:nvPr/>
        </p:nvPicPr>
        <p:blipFill>
          <a:blip r:embed="rId2"/>
          <a:stretch>
            <a:fillRect/>
          </a:stretch>
        </p:blipFill>
        <p:spPr>
          <a:xfrm>
            <a:off x="739883" y="779225"/>
            <a:ext cx="7538110" cy="4236323"/>
          </a:xfrm>
          <a:prstGeom prst="rect">
            <a:avLst/>
          </a:prstGeom>
        </p:spPr>
      </p:pic>
      <p:sp>
        <p:nvSpPr>
          <p:cNvPr id="10" name="文本框 9">
            <a:extLst>
              <a:ext uri="{FF2B5EF4-FFF2-40B4-BE49-F238E27FC236}">
                <a16:creationId xmlns:a16="http://schemas.microsoft.com/office/drawing/2014/main" id="{8B4E51A0-0370-9A49-A539-3B26E24F1503}"/>
              </a:ext>
            </a:extLst>
          </p:cNvPr>
          <p:cNvSpPr txBox="1"/>
          <p:nvPr/>
        </p:nvSpPr>
        <p:spPr>
          <a:xfrm>
            <a:off x="557048" y="5171539"/>
            <a:ext cx="7903780" cy="1033360"/>
          </a:xfrm>
          <a:prstGeom prst="rect">
            <a:avLst/>
          </a:prstGeom>
          <a:noFill/>
        </p:spPr>
        <p:txBody>
          <a:bodyPr wrap="square">
            <a:spAutoFit/>
          </a:bodyPr>
          <a:lstStyle/>
          <a:p>
            <a:pPr marL="126365" indent="190500" algn="l">
              <a:lnSpc>
                <a:spcPct val="150000"/>
              </a:lnSpc>
              <a:spcAft>
                <a:spcPts val="610"/>
              </a:spcAft>
            </a:pPr>
            <a:r>
              <a:rPr lang="zh-CN" altLang="zh-CN" sz="1400" kern="0" dirty="0">
                <a:solidFill>
                  <a:srgbClr val="333333"/>
                </a:solidFill>
                <a:effectLst/>
                <a:latin typeface="Songti SC" panose="02010600040101010101" pitchFamily="2" charset="-122"/>
                <a:ea typeface="Songti SC" panose="02010600040101010101" pitchFamily="2" charset="-122"/>
                <a:cs typeface="宋体" panose="02010600030101010101" pitchFamily="2" charset="-122"/>
              </a:rPr>
              <a:t>无锡由于地处气候温湿四季分明的太湖之滨，</a:t>
            </a:r>
            <a:r>
              <a:rPr lang="zh-CN" altLang="en-US" sz="1400" kern="0" dirty="0">
                <a:solidFill>
                  <a:srgbClr val="333333"/>
                </a:solidFill>
                <a:effectLst/>
                <a:latin typeface="Songti SC" panose="02010600040101010101" pitchFamily="2" charset="-122"/>
                <a:ea typeface="Songti SC" panose="02010600040101010101" pitchFamily="2" charset="-122"/>
                <a:cs typeface="宋体" panose="02010600030101010101" pitchFamily="2" charset="-122"/>
              </a:rPr>
              <a:t>历来</a:t>
            </a:r>
            <a:r>
              <a:rPr lang="zh-CN" altLang="zh-CN" sz="1400" kern="0" dirty="0">
                <a:solidFill>
                  <a:srgbClr val="333333"/>
                </a:solidFill>
                <a:effectLst/>
                <a:latin typeface="Songti SC" panose="02010600040101010101" pitchFamily="2" charset="-122"/>
                <a:ea typeface="Songti SC" panose="02010600040101010101" pitchFamily="2" charset="-122"/>
                <a:cs typeface="宋体" panose="02010600030101010101" pitchFamily="2" charset="-122"/>
              </a:rPr>
              <a:t>是我国优质绿茶生产地区。“无锡毫茶”肥壮绿翠，身披茸毫，叶底嫩匀、香高持久，为历代文人雅士所青睐，以“天下第二泉”冲泡。滋味鲜醇</a:t>
            </a:r>
            <a:r>
              <a:rPr lang="zh-CN" altLang="en-US" sz="1400" kern="0" dirty="0">
                <a:solidFill>
                  <a:srgbClr val="333333"/>
                </a:solidFill>
                <a:effectLst/>
                <a:latin typeface="Songti SC" panose="02010600040101010101" pitchFamily="2" charset="-122"/>
                <a:ea typeface="Songti SC" panose="02010600040101010101" pitchFamily="2" charset="-122"/>
                <a:cs typeface="宋体" panose="02010600030101010101" pitchFamily="2" charset="-122"/>
              </a:rPr>
              <a:t>、</a:t>
            </a:r>
            <a:r>
              <a:rPr lang="zh-CN" altLang="zh-CN" sz="1400" kern="0" dirty="0">
                <a:solidFill>
                  <a:srgbClr val="333333"/>
                </a:solidFill>
                <a:effectLst/>
                <a:latin typeface="Songti SC" panose="02010600040101010101" pitchFamily="2" charset="-122"/>
                <a:ea typeface="Songti SC" panose="02010600040101010101" pitchFamily="2" charset="-122"/>
                <a:cs typeface="宋体" panose="02010600030101010101" pitchFamily="2" charset="-122"/>
              </a:rPr>
              <a:t>香气清高，多次品评为中国名茶。</a:t>
            </a:r>
            <a:endParaRPr lang="zh-CN" altLang="zh-CN" sz="1400" kern="100" dirty="0">
              <a:effectLst/>
              <a:latin typeface="Songti SC" panose="02010600040101010101" pitchFamily="2" charset="-122"/>
              <a:ea typeface="Songti SC"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8129105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4BF46BDD-CE7C-6E49-B2D8-857A99D570D4}"/>
              </a:ext>
            </a:extLst>
          </p:cNvPr>
          <p:cNvSpPr txBox="1"/>
          <p:nvPr/>
        </p:nvSpPr>
        <p:spPr>
          <a:xfrm>
            <a:off x="567558" y="5007493"/>
            <a:ext cx="8008882" cy="1348061"/>
          </a:xfrm>
          <a:prstGeom prst="rect">
            <a:avLst/>
          </a:prstGeom>
          <a:noFill/>
        </p:spPr>
        <p:txBody>
          <a:bodyPr wrap="square">
            <a:spAutoFit/>
          </a:bodyPr>
          <a:lstStyle/>
          <a:p>
            <a:pPr indent="254000" algn="l">
              <a:lnSpc>
                <a:spcPct val="150000"/>
              </a:lnSpc>
              <a:spcAft>
                <a:spcPts val="610"/>
              </a:spcAft>
            </a:pPr>
            <a:r>
              <a:rPr lang="zh-CN" altLang="zh-CN" sz="1400" kern="0" dirty="0">
                <a:solidFill>
                  <a:srgbClr val="333333"/>
                </a:solidFill>
                <a:effectLst/>
                <a:latin typeface="Arial" panose="020B0604020202020204" pitchFamily="34" charset="0"/>
                <a:ea typeface="宋体" panose="02010600030101010101" pitchFamily="2" charset="-122"/>
                <a:cs typeface="Arial" panose="020B0604020202020204" pitchFamily="34" charset="0"/>
              </a:rPr>
              <a:t>二泉对于“无锡毫茶”不仅是好水，更重要的是它的象征价值，作为一种文化现象和当下旅游资源，具有无锡城市符号的意义，它所传递的信息是</a:t>
            </a:r>
            <a:r>
              <a:rPr lang="en-US" altLang="zh-CN" sz="1400" kern="0" dirty="0">
                <a:solidFill>
                  <a:srgbClr val="333333"/>
                </a:solidFill>
                <a:effectLst/>
                <a:latin typeface="Arial" panose="020B0604020202020204" pitchFamily="34" charset="0"/>
                <a:ea typeface="宋体" panose="02010600030101010101" pitchFamily="2" charset="-122"/>
                <a:cs typeface="Times New Roman" panose="02020603050405020304" pitchFamily="18" charset="0"/>
              </a:rPr>
              <a:t>1200</a:t>
            </a:r>
            <a:r>
              <a:rPr lang="zh-CN" altLang="zh-CN" sz="1400" kern="0" dirty="0">
                <a:solidFill>
                  <a:srgbClr val="333333"/>
                </a:solidFill>
                <a:effectLst/>
                <a:latin typeface="Arial" panose="020B0604020202020204" pitchFamily="34" charset="0"/>
                <a:ea typeface="宋体" panose="02010600030101010101" pitchFamily="2" charset="-122"/>
                <a:cs typeface="Arial" panose="020B0604020202020204" pitchFamily="34" charset="0"/>
              </a:rPr>
              <a:t>多年的历史，具有江南气息的无锡地理概念，以及闻名遐迩的无锡旅游景点，他与产品内在的文化联系可以十分贴切地衬托和辅助传播“无锡毫茶”作为名茶的市场信息。</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7" name="图片 6" descr="4749229_153515457000_2">
            <a:extLst>
              <a:ext uri="{FF2B5EF4-FFF2-40B4-BE49-F238E27FC236}">
                <a16:creationId xmlns:a16="http://schemas.microsoft.com/office/drawing/2014/main" id="{1995DF8E-0F10-F84E-8EBE-C97ADC916426}"/>
              </a:ext>
            </a:extLst>
          </p:cNvPr>
          <p:cNvPicPr>
            <a:picLocks noChangeAspect="1"/>
          </p:cNvPicPr>
          <p:nvPr/>
        </p:nvPicPr>
        <p:blipFill>
          <a:blip r:embed="rId2"/>
          <a:stretch>
            <a:fillRect/>
          </a:stretch>
        </p:blipFill>
        <p:spPr>
          <a:xfrm>
            <a:off x="930165" y="736327"/>
            <a:ext cx="7283669" cy="4093331"/>
          </a:xfrm>
          <a:prstGeom prst="rect">
            <a:avLst/>
          </a:prstGeom>
        </p:spPr>
      </p:pic>
    </p:spTree>
    <p:extLst>
      <p:ext uri="{BB962C8B-B14F-4D97-AF65-F5344CB8AC3E}">
        <p14:creationId xmlns:p14="http://schemas.microsoft.com/office/powerpoint/2010/main" val="21358434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3EFC102E-884E-1047-AF68-1E3A0CDE8C6F}"/>
              </a:ext>
            </a:extLst>
          </p:cNvPr>
          <p:cNvSpPr txBox="1"/>
          <p:nvPr/>
        </p:nvSpPr>
        <p:spPr>
          <a:xfrm>
            <a:off x="698938" y="5627271"/>
            <a:ext cx="7761890" cy="701731"/>
          </a:xfrm>
          <a:prstGeom prst="rect">
            <a:avLst/>
          </a:prstGeom>
          <a:noFill/>
        </p:spPr>
        <p:txBody>
          <a:bodyPr wrap="square">
            <a:spAutoFit/>
          </a:bodyPr>
          <a:lstStyle/>
          <a:p>
            <a:pPr>
              <a:lnSpc>
                <a:spcPct val="150000"/>
              </a:lnSpc>
            </a:pPr>
            <a:r>
              <a:rPr lang="zh-CN" altLang="zh-CN" sz="1400" dirty="0">
                <a:solidFill>
                  <a:srgbClr val="333333"/>
                </a:solidFill>
                <a:effectLst/>
                <a:latin typeface="Arial" panose="020B0604020202020204" pitchFamily="34" charset="0"/>
                <a:ea typeface="宋体" panose="02010600030101010101" pitchFamily="2" charset="-122"/>
                <a:cs typeface="Arial" panose="020B0604020202020204" pitchFamily="34" charset="0"/>
              </a:rPr>
              <a:t>“无锡毫茶”包装盒面形式借鉴唐朝年间木版印刷书刊中插图版样，传递茶圣陆羽品定惠山泉的历史背景，</a:t>
            </a:r>
            <a:r>
              <a:rPr lang="zh-CN" altLang="zh-CN" sz="1400" dirty="0">
                <a:effectLst/>
              </a:rPr>
              <a:t> </a:t>
            </a:r>
            <a:endParaRPr lang="zh-CN" altLang="en-US" sz="1400" dirty="0"/>
          </a:p>
        </p:txBody>
      </p:sp>
      <p:pic>
        <p:nvPicPr>
          <p:cNvPr id="8" name="图片 7" descr="P1010023">
            <a:extLst>
              <a:ext uri="{FF2B5EF4-FFF2-40B4-BE49-F238E27FC236}">
                <a16:creationId xmlns:a16="http://schemas.microsoft.com/office/drawing/2014/main" id="{B48E1B16-8456-CC40-8C7C-7086F5C68C11}"/>
              </a:ext>
            </a:extLst>
          </p:cNvPr>
          <p:cNvPicPr>
            <a:picLocks noChangeAspect="1"/>
          </p:cNvPicPr>
          <p:nvPr/>
        </p:nvPicPr>
        <p:blipFill>
          <a:blip r:embed="rId2"/>
          <a:stretch>
            <a:fillRect/>
          </a:stretch>
        </p:blipFill>
        <p:spPr>
          <a:xfrm>
            <a:off x="1219201" y="528998"/>
            <a:ext cx="6547944" cy="4911365"/>
          </a:xfrm>
          <a:prstGeom prst="rect">
            <a:avLst/>
          </a:prstGeom>
        </p:spPr>
      </p:pic>
    </p:spTree>
    <p:extLst>
      <p:ext uri="{BB962C8B-B14F-4D97-AF65-F5344CB8AC3E}">
        <p14:creationId xmlns:p14="http://schemas.microsoft.com/office/powerpoint/2010/main" val="4412121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P1010024">
            <a:extLst>
              <a:ext uri="{FF2B5EF4-FFF2-40B4-BE49-F238E27FC236}">
                <a16:creationId xmlns:a16="http://schemas.microsoft.com/office/drawing/2014/main" id="{972C1F80-40B1-A541-9C45-BF32962C8E8C}"/>
              </a:ext>
            </a:extLst>
          </p:cNvPr>
          <p:cNvPicPr>
            <a:picLocks noChangeAspect="1"/>
          </p:cNvPicPr>
          <p:nvPr/>
        </p:nvPicPr>
        <p:blipFill rotWithShape="1">
          <a:blip r:embed="rId2"/>
          <a:srcRect b="15533"/>
          <a:stretch/>
        </p:blipFill>
        <p:spPr>
          <a:xfrm>
            <a:off x="816475" y="664674"/>
            <a:ext cx="7511049" cy="4758663"/>
          </a:xfrm>
          <a:prstGeom prst="rect">
            <a:avLst/>
          </a:prstGeom>
        </p:spPr>
      </p:pic>
      <p:sp>
        <p:nvSpPr>
          <p:cNvPr id="5" name="文本框 4">
            <a:extLst>
              <a:ext uri="{FF2B5EF4-FFF2-40B4-BE49-F238E27FC236}">
                <a16:creationId xmlns:a16="http://schemas.microsoft.com/office/drawing/2014/main" id="{9319E5A9-38B4-7A46-A971-BB7720DFD47F}"/>
              </a:ext>
            </a:extLst>
          </p:cNvPr>
          <p:cNvSpPr txBox="1"/>
          <p:nvPr/>
        </p:nvSpPr>
        <p:spPr>
          <a:xfrm>
            <a:off x="816475" y="5671121"/>
            <a:ext cx="7644353" cy="710194"/>
          </a:xfrm>
          <a:prstGeom prst="rect">
            <a:avLst/>
          </a:prstGeom>
          <a:noFill/>
        </p:spPr>
        <p:txBody>
          <a:bodyPr wrap="square">
            <a:spAutoFit/>
          </a:bodyPr>
          <a:lstStyle/>
          <a:p>
            <a:pPr>
              <a:lnSpc>
                <a:spcPct val="150000"/>
              </a:lnSpc>
            </a:pPr>
            <a:r>
              <a:rPr lang="zh-CN" altLang="zh-CN" sz="1400" dirty="0">
                <a:solidFill>
                  <a:srgbClr val="333333"/>
                </a:solidFill>
                <a:effectLst/>
                <a:latin typeface="Songti SC" panose="02010600040101010101" pitchFamily="2" charset="-122"/>
                <a:ea typeface="Songti SC" panose="02010600040101010101" pitchFamily="2" charset="-122"/>
                <a:cs typeface="Arial" panose="020B0604020202020204" pitchFamily="34" charset="0"/>
              </a:rPr>
              <a:t>插画描绘了二泉亭、</a:t>
            </a:r>
            <a:r>
              <a:rPr lang="zh-CN" altLang="zh-CN" sz="1400" dirty="0">
                <a:solidFill>
                  <a:srgbClr val="404040"/>
                </a:solidFill>
                <a:effectLst/>
                <a:latin typeface="Songti SC" panose="02010600040101010101" pitchFamily="2" charset="-122"/>
                <a:ea typeface="Songti SC" panose="02010600040101010101" pitchFamily="2" charset="-122"/>
                <a:cs typeface="宋体" panose="02010600030101010101" pitchFamily="2" charset="-122"/>
              </a:rPr>
              <a:t>漪澜堂、天下第二泉石壁组成的空间景点，用线刻划表现出质朴、古拙意味，</a:t>
            </a:r>
            <a:r>
              <a:rPr lang="zh-CN" altLang="zh-CN" sz="1400" dirty="0">
                <a:effectLst/>
                <a:latin typeface="Songti SC" panose="02010600040101010101" pitchFamily="2" charset="-122"/>
                <a:ea typeface="Songti SC" panose="02010600040101010101" pitchFamily="2" charset="-122"/>
              </a:rPr>
              <a:t> </a:t>
            </a:r>
            <a:endParaRPr lang="zh-CN" altLang="en-US" sz="1400" dirty="0">
              <a:latin typeface="Songti SC" panose="02010600040101010101" pitchFamily="2" charset="-122"/>
              <a:ea typeface="Songti SC" panose="02010600040101010101" pitchFamily="2" charset="-122"/>
            </a:endParaRPr>
          </a:p>
        </p:txBody>
      </p:sp>
    </p:spTree>
    <p:extLst>
      <p:ext uri="{BB962C8B-B14F-4D97-AF65-F5344CB8AC3E}">
        <p14:creationId xmlns:p14="http://schemas.microsoft.com/office/powerpoint/2010/main" val="3075779408"/>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1129</TotalTime>
  <Words>3242</Words>
  <Application>Microsoft Macintosh PowerPoint</Application>
  <PresentationFormat>全屏显示(4:3)</PresentationFormat>
  <Paragraphs>117</Paragraphs>
  <Slides>39</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39</vt:i4>
      </vt:variant>
    </vt:vector>
  </HeadingPairs>
  <TitlesOfParts>
    <vt:vector size="48" baseType="lpstr">
      <vt:lpstr>宋体</vt:lpstr>
      <vt:lpstr>Arial Unicode MS</vt:lpstr>
      <vt:lpstr>Songti SC</vt:lpstr>
      <vt:lpstr>Arial</vt:lpstr>
      <vt:lpstr>Calibri</vt:lpstr>
      <vt:lpstr>Calibri Light</vt:lpstr>
      <vt:lpstr>Cambria</vt:lpstr>
      <vt:lpstr>Wingdings</vt:lpstr>
      <vt:lpstr>Office 主题​​</vt:lpstr>
      <vt:lpstr>包装设计与实训三   </vt:lpstr>
      <vt:lpstr>  传递产品文化的包装  本实训选择地方名茶为对象，以设计大赛文件中有关要求为目标，提出“方言识产品”为主题目标，注重地域文化调研，在掌握一手资料的前提下，甄别和寻找与产品特质相吻合的文化素材，并以此为视觉表现出发点，创意出具有风格特征的图形，使包装具有地方名茶特征的文化信息，产生差异化销售的市场效果。   </vt:lpstr>
      <vt:lpstr>项目主题：地方名茶包装设计 （选择华东、华南地区茶叶产品）</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包装设计与实训 （一） 包装结构设计  </dc:title>
  <dc:creator>1454282188@qq.com</dc:creator>
  <cp:lastModifiedBy>1454282188@qq.com</cp:lastModifiedBy>
  <cp:revision>12</cp:revision>
  <dcterms:created xsi:type="dcterms:W3CDTF">2023-08-19T08:25:51Z</dcterms:created>
  <dcterms:modified xsi:type="dcterms:W3CDTF">2023-08-29T13:30:10Z</dcterms:modified>
</cp:coreProperties>
</file>