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1204" r:id="rId5"/>
    <p:sldId id="259" r:id="rId6"/>
    <p:sldId id="1170" r:id="rId7"/>
    <p:sldId id="1171" r:id="rId8"/>
    <p:sldId id="375" r:id="rId9"/>
    <p:sldId id="261" r:id="rId10"/>
    <p:sldId id="399" r:id="rId11"/>
    <p:sldId id="1272" r:id="rId12"/>
    <p:sldId id="1280" r:id="rId13"/>
    <p:sldId id="1281" r:id="rId14"/>
    <p:sldId id="1282" r:id="rId15"/>
    <p:sldId id="1263" r:id="rId16"/>
    <p:sldId id="1273" r:id="rId17"/>
    <p:sldId id="1283" r:id="rId18"/>
    <p:sldId id="1274" r:id="rId19"/>
    <p:sldId id="1284" r:id="rId20"/>
    <p:sldId id="1163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rdan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943A"/>
    <a:srgbClr val="8DD809"/>
    <a:srgbClr val="56943B"/>
    <a:srgbClr val="2728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32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438" y="54"/>
      </p:cViewPr>
      <p:guideLst>
        <p:guide orient="horz" pos="2160"/>
        <p:guide pos="3966"/>
        <p:guide pos="4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78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B84C11-07A7-41F5-8B9A-39D0ACB1BF53}" type="doc">
      <dgm:prSet loTypeId="urn:microsoft.com/office/officeart/2005/8/layout/vProcess5" loCatId="process" qsTypeId="urn:microsoft.com/office/officeart/2005/8/quickstyle/simple5" qsCatId="simple" csTypeId="urn:microsoft.com/office/officeart/2005/8/colors/accent1_4" csCatId="accent1" phldr="0"/>
      <dgm:spPr/>
      <dgm:t>
        <a:bodyPr/>
        <a:p>
          <a:endParaRPr lang="zh-CN" altLang="en-US"/>
        </a:p>
      </dgm:t>
    </dgm:pt>
    <dgm:pt modelId="{EBE81508-B149-4B3C-B231-97BF5F08472D}" type="pres">
      <dgm:prSet presAssocID="{46B84C11-07A7-41F5-8B9A-39D0ACB1BF53}" presName="outerComposite" presStyleCnt="0">
        <dgm:presLayoutVars>
          <dgm:chMax val="5"/>
          <dgm:dir/>
          <dgm:resizeHandles val="exact"/>
        </dgm:presLayoutVars>
      </dgm:prSet>
      <dgm:spPr/>
    </dgm:pt>
    <dgm:pt modelId="{526F08A7-0F36-4A10-9552-DD6C2051F03D}" type="pres">
      <dgm:prSet presAssocID="{46B84C11-07A7-41F5-8B9A-39D0ACB1BF53}" presName="dummyMaxCanvas" presStyleCnt="0">
        <dgm:presLayoutVars/>
      </dgm:prSet>
      <dgm:spPr/>
    </dgm:pt>
  </dgm:ptLst>
  <dgm:cxnLst>
    <dgm:cxn modelId="{2CC8DB88-605C-4FFA-BA06-E3088654C0AC}" type="presOf" srcId="{46B84C11-07A7-41F5-8B9A-39D0ACB1BF53}" destId="{EBE81508-B149-4B3C-B231-97BF5F08472D}" srcOrd="0" destOrd="0" presId="urn:microsoft.com/office/officeart/2005/8/layout/vProcess5"/>
    <dgm:cxn modelId="{42AAB06A-C891-47AD-AD5A-C690E457357F}" type="presParOf" srcId="{EBE81508-B149-4B3C-B231-97BF5F08472D}" destId="{526F08A7-0F36-4A10-9552-DD6C2051F03D}" srcOrd="0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B84C11-07A7-41F5-8B9A-39D0ACB1BF53}" type="doc">
      <dgm:prSet loTypeId="urn:microsoft.com/office/officeart/2005/8/layout/vProcess5" loCatId="process" qsTypeId="urn:microsoft.com/office/officeart/2005/8/quickstyle/simple5" qsCatId="simple" csTypeId="urn:microsoft.com/office/officeart/2005/8/colors/accent1_4" csCatId="accent1" phldr="0"/>
      <dgm:spPr/>
      <dgm:t>
        <a:bodyPr/>
        <a:p>
          <a:endParaRPr lang="zh-CN" altLang="en-US"/>
        </a:p>
      </dgm:t>
    </dgm:pt>
    <dgm:pt modelId="{EBE81508-B149-4B3C-B231-97BF5F08472D}" type="pres">
      <dgm:prSet presAssocID="{46B84C11-07A7-41F5-8B9A-39D0ACB1BF53}" presName="outerComposite" presStyleCnt="0">
        <dgm:presLayoutVars>
          <dgm:chMax val="5"/>
          <dgm:dir/>
          <dgm:resizeHandles val="exact"/>
        </dgm:presLayoutVars>
      </dgm:prSet>
      <dgm:spPr/>
    </dgm:pt>
    <dgm:pt modelId="{526F08A7-0F36-4A10-9552-DD6C2051F03D}" type="pres">
      <dgm:prSet presAssocID="{46B84C11-07A7-41F5-8B9A-39D0ACB1BF53}" presName="dummyMaxCanvas" presStyleCnt="0">
        <dgm:presLayoutVars/>
      </dgm:prSet>
      <dgm:spPr/>
    </dgm:pt>
  </dgm:ptLst>
  <dgm:cxnLst>
    <dgm:cxn modelId="{2CC8DB88-605C-4FFA-BA06-E3088654C0AC}" type="presOf" srcId="{46B84C11-07A7-41F5-8B9A-39D0ACB1BF53}" destId="{EBE81508-B149-4B3C-B231-97BF5F08472D}" srcOrd="0" destOrd="0" presId="urn:microsoft.com/office/officeart/2005/8/layout/vProcess5"/>
    <dgm:cxn modelId="{42AAB06A-C891-47AD-AD5A-C690E457357F}" type="presParOf" srcId="{EBE81508-B149-4B3C-B231-97BF5F08472D}" destId="{526F08A7-0F36-4A10-9552-DD6C2051F03D}" srcOrd="0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B84C11-07A7-41F5-8B9A-39D0ACB1BF53}" type="doc">
      <dgm:prSet loTypeId="urn:microsoft.com/office/officeart/2005/8/layout/vProcess5" loCatId="process" qsTypeId="urn:microsoft.com/office/officeart/2005/8/quickstyle/simple5" qsCatId="simple" csTypeId="urn:microsoft.com/office/officeart/2005/8/colors/accent1_4" csCatId="accent1" phldr="0"/>
      <dgm:spPr/>
      <dgm:t>
        <a:bodyPr/>
        <a:p>
          <a:endParaRPr lang="zh-CN" altLang="en-US"/>
        </a:p>
      </dgm:t>
    </dgm:pt>
    <dgm:pt modelId="{EBE81508-B149-4B3C-B231-97BF5F08472D}" type="pres">
      <dgm:prSet presAssocID="{46B84C11-07A7-41F5-8B9A-39D0ACB1BF53}" presName="outerComposite" presStyleCnt="0">
        <dgm:presLayoutVars>
          <dgm:chMax val="5"/>
          <dgm:dir/>
          <dgm:resizeHandles val="exact"/>
        </dgm:presLayoutVars>
      </dgm:prSet>
      <dgm:spPr/>
    </dgm:pt>
    <dgm:pt modelId="{526F08A7-0F36-4A10-9552-DD6C2051F03D}" type="pres">
      <dgm:prSet presAssocID="{46B84C11-07A7-41F5-8B9A-39D0ACB1BF53}" presName="dummyMaxCanvas" presStyleCnt="0">
        <dgm:presLayoutVars/>
      </dgm:prSet>
      <dgm:spPr/>
    </dgm:pt>
  </dgm:ptLst>
  <dgm:cxnLst>
    <dgm:cxn modelId="{2CC8DB88-605C-4FFA-BA06-E3088654C0AC}" type="presOf" srcId="{46B84C11-07A7-41F5-8B9A-39D0ACB1BF53}" destId="{EBE81508-B149-4B3C-B231-97BF5F08472D}" srcOrd="0" destOrd="0" presId="urn:microsoft.com/office/officeart/2005/8/layout/vProcess5"/>
    <dgm:cxn modelId="{42AAB06A-C891-47AD-AD5A-C690E457357F}" type="presParOf" srcId="{EBE81508-B149-4B3C-B231-97BF5F08472D}" destId="{526F08A7-0F36-4A10-9552-DD6C2051F03D}" srcOrd="0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B4DE1-53AC-45C6-AA8B-924E6FEA26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E5FBDD-4796-4424-B3E7-7A46137222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8356B3-60DA-4B07-A2A8-EA7AF390C3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8356B3-60DA-4B07-A2A8-EA7AF390C3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8356B3-60DA-4B07-A2A8-EA7AF390C3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8356B3-60DA-4B07-A2A8-EA7AF390C3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8356B3-60DA-4B07-A2A8-EA7AF390C3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8356B3-60DA-4B07-A2A8-EA7AF390C3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8356B3-60DA-4B07-A2A8-EA7AF390C3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稻壳儿：耗崽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7000" y="-2666999"/>
            <a:ext cx="6857999" cy="1219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稻壳儿：耗崽设计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7000" y="-2666999"/>
            <a:ext cx="6857999" cy="12191998"/>
          </a:xfrm>
          <a:prstGeom prst="rect">
            <a:avLst/>
          </a:prstGeom>
        </p:spPr>
      </p:pic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5615948" y="1835005"/>
            <a:ext cx="3744415" cy="2191440"/>
          </a:xfrm>
          <a:prstGeom prst="rect">
            <a:avLst/>
          </a:prstGeom>
          <a:noFill/>
          <a:effectLst>
            <a:innerShdw blurRad="63500" dist="25400" dir="13500000">
              <a:prstClr val="black">
                <a:alpha val="21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8652369" y="2565400"/>
            <a:ext cx="2080728" cy="2573065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8" Type="http://schemas.openxmlformats.org/officeDocument/2006/relationships/notesSlide" Target="../notesSlides/notesSlide10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46.xml"/><Relationship Id="rId15" Type="http://schemas.openxmlformats.org/officeDocument/2006/relationships/tags" Target="../tags/tag45.xml"/><Relationship Id="rId14" Type="http://schemas.openxmlformats.org/officeDocument/2006/relationships/image" Target="../media/image12.svg"/><Relationship Id="rId13" Type="http://schemas.openxmlformats.org/officeDocument/2006/relationships/image" Target="../media/image11.png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7" Type="http://schemas.openxmlformats.org/officeDocument/2006/relationships/notesSlide" Target="../notesSlides/notesSlide11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12.svg"/><Relationship Id="rId14" Type="http://schemas.openxmlformats.org/officeDocument/2006/relationships/image" Target="../media/image11.png"/><Relationship Id="rId13" Type="http://schemas.openxmlformats.org/officeDocument/2006/relationships/tags" Target="../tags/tag59.xml"/><Relationship Id="rId12" Type="http://schemas.openxmlformats.org/officeDocument/2006/relationships/tags" Target="../tags/tag58.xml"/><Relationship Id="rId11" Type="http://schemas.openxmlformats.org/officeDocument/2006/relationships/tags" Target="../tags/tag57.xml"/><Relationship Id="rId10" Type="http://schemas.openxmlformats.org/officeDocument/2006/relationships/tags" Target="../tags/tag56.xml"/><Relationship Id="rId1" Type="http://schemas.openxmlformats.org/officeDocument/2006/relationships/tags" Target="../tags/tag4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7" Type="http://schemas.openxmlformats.org/officeDocument/2006/relationships/notesSlide" Target="../notesSlides/notesSlide12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12.svg"/><Relationship Id="rId14" Type="http://schemas.openxmlformats.org/officeDocument/2006/relationships/image" Target="../media/image11.png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tags" Target="../tags/tag6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image" Target="../media/image14.svg"/><Relationship Id="rId7" Type="http://schemas.openxmlformats.org/officeDocument/2006/relationships/image" Target="../media/image13.png"/><Relationship Id="rId6" Type="http://schemas.openxmlformats.org/officeDocument/2006/relationships/tags" Target="../tags/tag73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6" Type="http://schemas.openxmlformats.org/officeDocument/2006/relationships/notesSlide" Target="../notesSlides/notesSlide13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77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image" Target="../media/image16.svg"/><Relationship Id="rId10" Type="http://schemas.openxmlformats.org/officeDocument/2006/relationships/image" Target="../media/image15.png"/><Relationship Id="rId1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2" Type="http://schemas.openxmlformats.org/officeDocument/2006/relationships/notesSlide" Target="../notesSlides/notesSlide14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97.xml"/><Relationship Id="rId2" Type="http://schemas.openxmlformats.org/officeDocument/2006/relationships/tags" Target="../tags/tag79.xml"/><Relationship Id="rId19" Type="http://schemas.openxmlformats.org/officeDocument/2006/relationships/tags" Target="../tags/tag96.xml"/><Relationship Id="rId18" Type="http://schemas.openxmlformats.org/officeDocument/2006/relationships/tags" Target="../tags/tag95.xml"/><Relationship Id="rId17" Type="http://schemas.openxmlformats.org/officeDocument/2006/relationships/tags" Target="../tags/tag94.xml"/><Relationship Id="rId16" Type="http://schemas.openxmlformats.org/officeDocument/2006/relationships/tags" Target="../tags/tag93.xml"/><Relationship Id="rId15" Type="http://schemas.openxmlformats.org/officeDocument/2006/relationships/tags" Target="../tags/tag92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tags" Target="../tags/tag7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5" Type="http://schemas.openxmlformats.org/officeDocument/2006/relationships/notesSlide" Target="../notesSlides/notesSlide15.xml"/><Relationship Id="rId44" Type="http://schemas.openxmlformats.org/officeDocument/2006/relationships/slideLayout" Target="../slideLayouts/slideLayout1.xml"/><Relationship Id="rId43" Type="http://schemas.openxmlformats.org/officeDocument/2006/relationships/tags" Target="../tags/tag140.xml"/><Relationship Id="rId42" Type="http://schemas.openxmlformats.org/officeDocument/2006/relationships/tags" Target="../tags/tag139.xml"/><Relationship Id="rId41" Type="http://schemas.openxmlformats.org/officeDocument/2006/relationships/tags" Target="../tags/tag138.xml"/><Relationship Id="rId40" Type="http://schemas.openxmlformats.org/officeDocument/2006/relationships/tags" Target="../tags/tag137.xml"/><Relationship Id="rId4" Type="http://schemas.openxmlformats.org/officeDocument/2006/relationships/tags" Target="../tags/tag101.xml"/><Relationship Id="rId39" Type="http://schemas.openxmlformats.org/officeDocument/2006/relationships/tags" Target="../tags/tag136.xml"/><Relationship Id="rId38" Type="http://schemas.openxmlformats.org/officeDocument/2006/relationships/tags" Target="../tags/tag135.xml"/><Relationship Id="rId37" Type="http://schemas.openxmlformats.org/officeDocument/2006/relationships/tags" Target="../tags/tag134.xml"/><Relationship Id="rId36" Type="http://schemas.openxmlformats.org/officeDocument/2006/relationships/tags" Target="../tags/tag133.xml"/><Relationship Id="rId35" Type="http://schemas.openxmlformats.org/officeDocument/2006/relationships/tags" Target="../tags/tag132.xml"/><Relationship Id="rId34" Type="http://schemas.openxmlformats.org/officeDocument/2006/relationships/tags" Target="../tags/tag131.xml"/><Relationship Id="rId33" Type="http://schemas.openxmlformats.org/officeDocument/2006/relationships/tags" Target="../tags/tag130.xml"/><Relationship Id="rId32" Type="http://schemas.openxmlformats.org/officeDocument/2006/relationships/tags" Target="../tags/tag129.xml"/><Relationship Id="rId31" Type="http://schemas.openxmlformats.org/officeDocument/2006/relationships/tags" Target="../tags/tag128.xml"/><Relationship Id="rId30" Type="http://schemas.openxmlformats.org/officeDocument/2006/relationships/tags" Target="../tags/tag127.xml"/><Relationship Id="rId3" Type="http://schemas.openxmlformats.org/officeDocument/2006/relationships/tags" Target="../tags/tag100.xml"/><Relationship Id="rId29" Type="http://schemas.openxmlformats.org/officeDocument/2006/relationships/tags" Target="../tags/tag126.xml"/><Relationship Id="rId28" Type="http://schemas.openxmlformats.org/officeDocument/2006/relationships/tags" Target="../tags/tag125.xml"/><Relationship Id="rId27" Type="http://schemas.openxmlformats.org/officeDocument/2006/relationships/tags" Target="../tags/tag124.xml"/><Relationship Id="rId26" Type="http://schemas.openxmlformats.org/officeDocument/2006/relationships/tags" Target="../tags/tag123.xml"/><Relationship Id="rId25" Type="http://schemas.openxmlformats.org/officeDocument/2006/relationships/tags" Target="../tags/tag122.xml"/><Relationship Id="rId24" Type="http://schemas.openxmlformats.org/officeDocument/2006/relationships/tags" Target="../tags/tag121.xml"/><Relationship Id="rId23" Type="http://schemas.openxmlformats.org/officeDocument/2006/relationships/tags" Target="../tags/tag120.xml"/><Relationship Id="rId22" Type="http://schemas.openxmlformats.org/officeDocument/2006/relationships/tags" Target="../tags/tag119.xml"/><Relationship Id="rId21" Type="http://schemas.openxmlformats.org/officeDocument/2006/relationships/tags" Target="../tags/tag118.xml"/><Relationship Id="rId20" Type="http://schemas.openxmlformats.org/officeDocument/2006/relationships/tags" Target="../tags/tag117.xml"/><Relationship Id="rId2" Type="http://schemas.openxmlformats.org/officeDocument/2006/relationships/tags" Target="../tags/tag99.xml"/><Relationship Id="rId19" Type="http://schemas.openxmlformats.org/officeDocument/2006/relationships/tags" Target="../tags/tag116.xml"/><Relationship Id="rId18" Type="http://schemas.openxmlformats.org/officeDocument/2006/relationships/tags" Target="../tags/tag115.xml"/><Relationship Id="rId17" Type="http://schemas.openxmlformats.org/officeDocument/2006/relationships/tags" Target="../tags/tag114.xml"/><Relationship Id="rId16" Type="http://schemas.openxmlformats.org/officeDocument/2006/relationships/tags" Target="../tags/tag113.xml"/><Relationship Id="rId15" Type="http://schemas.openxmlformats.org/officeDocument/2006/relationships/tags" Target="../tags/tag112.xml"/><Relationship Id="rId14" Type="http://schemas.openxmlformats.org/officeDocument/2006/relationships/tags" Target="../tags/tag111.xml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tags" Target="../tags/tag9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1" Type="http://schemas.openxmlformats.org/officeDocument/2006/relationships/notesSlide" Target="../notesSlides/notesSlide16.xml"/><Relationship Id="rId30" Type="http://schemas.openxmlformats.org/officeDocument/2006/relationships/slideLayout" Target="../slideLayouts/slideLayout2.xml"/><Relationship Id="rId3" Type="http://schemas.openxmlformats.org/officeDocument/2006/relationships/diagramQuickStyle" Target="../diagrams/quickStyle2.xml"/><Relationship Id="rId29" Type="http://schemas.openxmlformats.org/officeDocument/2006/relationships/tags" Target="../tags/tag164.xml"/><Relationship Id="rId28" Type="http://schemas.openxmlformats.org/officeDocument/2006/relationships/tags" Target="../tags/tag163.xml"/><Relationship Id="rId27" Type="http://schemas.openxmlformats.org/officeDocument/2006/relationships/tags" Target="../tags/tag162.xml"/><Relationship Id="rId26" Type="http://schemas.openxmlformats.org/officeDocument/2006/relationships/tags" Target="../tags/tag161.xml"/><Relationship Id="rId25" Type="http://schemas.openxmlformats.org/officeDocument/2006/relationships/tags" Target="../tags/tag160.xml"/><Relationship Id="rId24" Type="http://schemas.openxmlformats.org/officeDocument/2006/relationships/tags" Target="../tags/tag159.xml"/><Relationship Id="rId23" Type="http://schemas.openxmlformats.org/officeDocument/2006/relationships/tags" Target="../tags/tag158.xml"/><Relationship Id="rId22" Type="http://schemas.openxmlformats.org/officeDocument/2006/relationships/tags" Target="../tags/tag157.xml"/><Relationship Id="rId21" Type="http://schemas.openxmlformats.org/officeDocument/2006/relationships/tags" Target="../tags/tag156.xml"/><Relationship Id="rId20" Type="http://schemas.openxmlformats.org/officeDocument/2006/relationships/tags" Target="../tags/tag155.xml"/><Relationship Id="rId2" Type="http://schemas.openxmlformats.org/officeDocument/2006/relationships/diagramLayout" Target="../diagrams/layout2.xml"/><Relationship Id="rId19" Type="http://schemas.openxmlformats.org/officeDocument/2006/relationships/tags" Target="../tags/tag154.xml"/><Relationship Id="rId18" Type="http://schemas.openxmlformats.org/officeDocument/2006/relationships/tags" Target="../tags/tag153.xml"/><Relationship Id="rId17" Type="http://schemas.openxmlformats.org/officeDocument/2006/relationships/tags" Target="../tags/tag152.xml"/><Relationship Id="rId16" Type="http://schemas.openxmlformats.org/officeDocument/2006/relationships/tags" Target="../tags/tag151.xml"/><Relationship Id="rId15" Type="http://schemas.openxmlformats.org/officeDocument/2006/relationships/tags" Target="../tags/tag150.xml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tags" Target="../tags/tag147.xml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diagramData" Target="../diagrams/data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4" Type="http://schemas.openxmlformats.org/officeDocument/2006/relationships/notesSlide" Target="../notesSlides/notesSlide17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177.xml"/><Relationship Id="rId21" Type="http://schemas.openxmlformats.org/officeDocument/2006/relationships/tags" Target="../tags/tag176.xml"/><Relationship Id="rId20" Type="http://schemas.openxmlformats.org/officeDocument/2006/relationships/tags" Target="../tags/tag175.xml"/><Relationship Id="rId2" Type="http://schemas.openxmlformats.org/officeDocument/2006/relationships/diagramLayout" Target="../diagrams/layout3.xml"/><Relationship Id="rId19" Type="http://schemas.openxmlformats.org/officeDocument/2006/relationships/image" Target="../media/image20.svg"/><Relationship Id="rId18" Type="http://schemas.openxmlformats.org/officeDocument/2006/relationships/image" Target="../media/image19.png"/><Relationship Id="rId17" Type="http://schemas.openxmlformats.org/officeDocument/2006/relationships/tags" Target="../tags/tag174.xml"/><Relationship Id="rId16" Type="http://schemas.openxmlformats.org/officeDocument/2006/relationships/image" Target="../media/image18.svg"/><Relationship Id="rId15" Type="http://schemas.openxmlformats.org/officeDocument/2006/relationships/image" Target="../media/image17.png"/><Relationship Id="rId14" Type="http://schemas.openxmlformats.org/officeDocument/2006/relationships/tags" Target="../tags/tag173.xml"/><Relationship Id="rId13" Type="http://schemas.openxmlformats.org/officeDocument/2006/relationships/tags" Target="../tags/tag172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diagramData" Target="../diagrams/data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tags" Target="../tags/tag2.xml"/><Relationship Id="rId3" Type="http://schemas.openxmlformats.org/officeDocument/2006/relationships/image" Target="../media/image3.jpeg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2" Type="http://schemas.openxmlformats.org/officeDocument/2006/relationships/notesSlide" Target="../notesSlides/notesSlide8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6.xml"/><Relationship Id="rId2" Type="http://schemas.openxmlformats.org/officeDocument/2006/relationships/tags" Target="../tags/tag4.xml"/><Relationship Id="rId19" Type="http://schemas.openxmlformats.org/officeDocument/2006/relationships/tags" Target="../tags/tag15.xml"/><Relationship Id="rId18" Type="http://schemas.openxmlformats.org/officeDocument/2006/relationships/tags" Target="../tags/tag14.xml"/><Relationship Id="rId17" Type="http://schemas.openxmlformats.org/officeDocument/2006/relationships/image" Target="../media/image10.svg"/><Relationship Id="rId16" Type="http://schemas.openxmlformats.org/officeDocument/2006/relationships/image" Target="../media/image9.png"/><Relationship Id="rId15" Type="http://schemas.openxmlformats.org/officeDocument/2006/relationships/tags" Target="../tags/tag13.xml"/><Relationship Id="rId14" Type="http://schemas.openxmlformats.org/officeDocument/2006/relationships/image" Target="../media/image8.svg"/><Relationship Id="rId13" Type="http://schemas.openxmlformats.org/officeDocument/2006/relationships/image" Target="../media/image7.png"/><Relationship Id="rId12" Type="http://schemas.openxmlformats.org/officeDocument/2006/relationships/tags" Target="../tags/tag12.xml"/><Relationship Id="rId11" Type="http://schemas.openxmlformats.org/officeDocument/2006/relationships/image" Target="../media/image6.svg"/><Relationship Id="rId10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0" Type="http://schemas.openxmlformats.org/officeDocument/2006/relationships/notesSlide" Target="../notesSlides/notesSlide9.xml"/><Relationship Id="rId2" Type="http://schemas.openxmlformats.org/officeDocument/2006/relationships/tags" Target="../tags/tag18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32.xml"/><Relationship Id="rId17" Type="http://schemas.openxmlformats.org/officeDocument/2006/relationships/tags" Target="../tags/tag31.xml"/><Relationship Id="rId16" Type="http://schemas.openxmlformats.org/officeDocument/2006/relationships/tags" Target="../tags/tag30.xml"/><Relationship Id="rId15" Type="http://schemas.openxmlformats.org/officeDocument/2006/relationships/tags" Target="../tags/tag29.xml"/><Relationship Id="rId14" Type="http://schemas.openxmlformats.org/officeDocument/2006/relationships/image" Target="../media/image12.svg"/><Relationship Id="rId13" Type="http://schemas.openxmlformats.org/officeDocument/2006/relationships/image" Target="../media/image11.png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939642"/>
            <a:ext cx="12192000" cy="918358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0400" y="3146425"/>
            <a:ext cx="108839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600" dirty="0">
                <a:effectLst>
                  <a:innerShdw>
                    <a:schemeClr val="bg1">
                      <a:lumMod val="65000"/>
                    </a:schemeClr>
                  </a:inn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视图和索引</a:t>
            </a:r>
            <a:endParaRPr lang="zh-CN" altLang="en-US" sz="5400" b="1" spc="600" dirty="0">
              <a:effectLst>
                <a:innerShdw>
                  <a:schemeClr val="bg1">
                    <a:lumMod val="65000"/>
                  </a:schemeClr>
                </a:inn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0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 flipH="1">
            <a:off x="8984343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燕尾形 12"/>
          <p:cNvSpPr/>
          <p:nvPr>
            <p:custDataLst>
              <p:tags r:id="rId1"/>
            </p:custDataLst>
          </p:nvPr>
        </p:nvSpPr>
        <p:spPr>
          <a:xfrm flipH="1">
            <a:off x="1659890" y="1904365"/>
            <a:ext cx="3612515" cy="674370"/>
          </a:xfrm>
          <a:prstGeom prst="chevron">
            <a:avLst/>
          </a:prstGeom>
          <a:noFill/>
          <a:ln w="28575">
            <a:gradFill>
              <a:gsLst>
                <a:gs pos="0">
                  <a:srgbClr val="9EE256"/>
                </a:gs>
                <a:gs pos="100000">
                  <a:srgbClr val="52762D"/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16915" y="-6986"/>
            <a:ext cx="704476" cy="1163956"/>
            <a:chOff x="660400" y="-33656"/>
            <a:chExt cx="704476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34185" y="78867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二、创建视图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1524974" y="254932"/>
            <a:ext cx="560641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创建与使用视图</a:t>
            </a:r>
            <a:endParaRPr lang="zh-CN" altLang="en-US" sz="24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7" name="燕尾形 6"/>
          <p:cNvSpPr/>
          <p:nvPr>
            <p:custDataLst>
              <p:tags r:id="rId2"/>
            </p:custDataLst>
          </p:nvPr>
        </p:nvSpPr>
        <p:spPr>
          <a:xfrm flipH="1">
            <a:off x="1497965" y="4133850"/>
            <a:ext cx="4393565" cy="673100"/>
          </a:xfrm>
          <a:prstGeom prst="chevron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sp>
        <p:nvSpPr>
          <p:cNvPr id="20" name="燕尾形 19"/>
          <p:cNvSpPr/>
          <p:nvPr>
            <p:custDataLst>
              <p:tags r:id="rId3"/>
            </p:custDataLst>
          </p:nvPr>
        </p:nvSpPr>
        <p:spPr>
          <a:xfrm flipH="1">
            <a:off x="1210945" y="4133850"/>
            <a:ext cx="4604385" cy="673100"/>
          </a:xfrm>
          <a:prstGeom prst="chevron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sp>
        <p:nvSpPr>
          <p:cNvPr id="16" name="燕尾形 15"/>
          <p:cNvSpPr/>
          <p:nvPr>
            <p:custDataLst>
              <p:tags r:id="rId4"/>
            </p:custDataLst>
          </p:nvPr>
        </p:nvSpPr>
        <p:spPr>
          <a:xfrm>
            <a:off x="6309360" y="4133850"/>
            <a:ext cx="5152390" cy="673100"/>
          </a:xfrm>
          <a:prstGeom prst="chevron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18" name="燕尾形 17"/>
          <p:cNvSpPr/>
          <p:nvPr>
            <p:custDataLst>
              <p:tags r:id="rId5"/>
            </p:custDataLst>
          </p:nvPr>
        </p:nvSpPr>
        <p:spPr>
          <a:xfrm>
            <a:off x="6588760" y="4133850"/>
            <a:ext cx="5042535" cy="673100"/>
          </a:xfrm>
          <a:prstGeom prst="chevron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sp>
        <p:nvSpPr>
          <p:cNvPr id="12" name="燕尾形 11"/>
          <p:cNvSpPr/>
          <p:nvPr>
            <p:custDataLst>
              <p:tags r:id="rId6"/>
            </p:custDataLst>
          </p:nvPr>
        </p:nvSpPr>
        <p:spPr>
          <a:xfrm>
            <a:off x="7005955" y="1904365"/>
            <a:ext cx="4625975" cy="674370"/>
          </a:xfrm>
          <a:prstGeom prst="chevron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>
            <p:custDataLst>
              <p:tags r:id="rId7"/>
            </p:custDataLst>
          </p:nvPr>
        </p:nvSpPr>
        <p:spPr>
          <a:xfrm>
            <a:off x="4683760" y="1999615"/>
            <a:ext cx="2950210" cy="295021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8"/>
            </p:custDataLst>
          </p:nvPr>
        </p:nvSpPr>
        <p:spPr>
          <a:xfrm>
            <a:off x="4845050" y="2160905"/>
            <a:ext cx="2627630" cy="262763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gradFill>
              <a:gsLst>
                <a:gs pos="0">
                  <a:srgbClr val="6096E6">
                    <a:lumMod val="20000"/>
                    <a:lumOff val="80000"/>
                  </a:srgbClr>
                </a:gs>
                <a:gs pos="68000">
                  <a:srgbClr val="6096E6">
                    <a:alpha val="0"/>
                  </a:srgbClr>
                </a:gs>
                <a:gs pos="37000">
                  <a:srgbClr val="6096E6">
                    <a:alpha val="0"/>
                  </a:srgbClr>
                </a:gs>
                <a:gs pos="100000">
                  <a:srgbClr val="6096E6">
                    <a:lumMod val="20000"/>
                    <a:lumOff val="80000"/>
                  </a:srgbClr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>
            <p:custDataLst>
              <p:tags r:id="rId9"/>
            </p:custDataLst>
          </p:nvPr>
        </p:nvSpPr>
        <p:spPr>
          <a:xfrm>
            <a:off x="5086985" y="2402840"/>
            <a:ext cx="2143760" cy="214376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1795780" y="1917700"/>
            <a:ext cx="3340735" cy="353060"/>
          </a:xfrm>
          <a:prstGeom prst="rect">
            <a:avLst/>
          </a:prstGeom>
          <a:noFill/>
        </p:spPr>
        <p:txBody>
          <a:bodyPr wrap="square" bIns="0" rtlCol="0"/>
          <a:p>
            <a:pPr algn="ct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使用describe语句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查看视图基本信息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11"/>
            </p:custDataLst>
          </p:nvPr>
        </p:nvSpPr>
        <p:spPr>
          <a:xfrm>
            <a:off x="6823075" y="1917700"/>
            <a:ext cx="4565650" cy="454660"/>
          </a:xfrm>
          <a:prstGeom prst="rect">
            <a:avLst/>
          </a:prstGeom>
          <a:noFill/>
        </p:spPr>
        <p:txBody>
          <a:bodyPr wrap="square" bIns="0" rtlCol="0"/>
          <a:p>
            <a:pPr algn="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利用show table status语句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查看视图详细信息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5" name="图片 14" descr="343439383331313b343532303031393bd2b5bca8b9dcc0ed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701665" y="3017520"/>
            <a:ext cx="914400" cy="914400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15"/>
            </p:custDataLst>
          </p:nvPr>
        </p:nvSpPr>
        <p:spPr>
          <a:xfrm>
            <a:off x="1493520" y="4133215"/>
            <a:ext cx="3778885" cy="353060"/>
          </a:xfrm>
          <a:prstGeom prst="rect">
            <a:avLst/>
          </a:prstGeom>
          <a:noFill/>
        </p:spPr>
        <p:txBody>
          <a:bodyPr wrap="square" bIns="0" rtlCol="0"/>
          <a:p>
            <a:pPr algn="ct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在views表中查看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视图的详细信息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16"/>
            </p:custDataLst>
          </p:nvPr>
        </p:nvSpPr>
        <p:spPr>
          <a:xfrm>
            <a:off x="7131685" y="4133215"/>
            <a:ext cx="4110355" cy="413385"/>
          </a:xfrm>
          <a:prstGeom prst="rect">
            <a:avLst/>
          </a:prstGeom>
          <a:noFill/>
        </p:spPr>
        <p:txBody>
          <a:bodyPr wrap="square" bIns="0" rtlCol="0"/>
          <a:p>
            <a:pPr algn="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利用show create view语句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查看视图的详细信息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716915" y="-6986"/>
            <a:ext cx="704476" cy="1163956"/>
            <a:chOff x="660400" y="-33656"/>
            <a:chExt cx="704476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24974" y="254932"/>
            <a:ext cx="560641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创建与使用视图</a:t>
            </a:r>
            <a:endParaRPr lang="zh-CN" altLang="en-US" sz="24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1"/>
            </p:custDataLst>
          </p:nvPr>
        </p:nvSpPr>
        <p:spPr>
          <a:xfrm>
            <a:off x="6444615" y="1976755"/>
            <a:ext cx="1846580" cy="467360"/>
          </a:xfrm>
          <a:prstGeom prst="rect">
            <a:avLst/>
          </a:prstGeom>
          <a:noFill/>
        </p:spPr>
        <p:txBody>
          <a:bodyPr wrap="square" bIns="0" rtlCol="0">
            <a:normAutofit fontScale="90000"/>
          </a:bodyPr>
          <a:p>
            <a:pPr algn="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五、</a:t>
            </a:r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删除视图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>
            <a:off x="4595495" y="2360295"/>
            <a:ext cx="4930775" cy="287528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删除视图是指删除数据库中已存在的视图。删除视图时，只能删除视图的定义，不会删除数据。MySQL数据库中，用户必须拥有DROP权限才能使用DROP VIEW语句来删除视图。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对需要删除的视图，使用DROP VIEW语句进行删除。使用DROP VIEW命令可以删除多个视图，各视图名之间用逗号分割。基本格式如下：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DROP VIEW [if exists] view_name [,…] [restrict|cascaded]</a:t>
            </a:r>
            <a:endParaRPr lang="en-US" altLang="zh-CN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 flipH="1">
            <a:off x="5666740" y="2098040"/>
            <a:ext cx="224790" cy="22479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 flipH="1">
            <a:off x="5522595" y="2098040"/>
            <a:ext cx="224790" cy="22479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2110740" y="2877185"/>
            <a:ext cx="1223645" cy="12236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MiSans" panose="00000500000000000000" charset="-122"/>
            </a:endParaRP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1118870" y="1885315"/>
            <a:ext cx="3207385" cy="3207385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  <a:alpha val="21000"/>
              </a:schemeClr>
            </a:solidFill>
          </a:ln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en-US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000000"/>
              </a:solidFill>
              <a:latin typeface="MiSans" panose="00000500000000000000" charset="-122"/>
              <a:cs typeface="MiSans" panose="00000500000000000000" charset="-122"/>
            </a:endParaRP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1595120" y="2360930"/>
            <a:ext cx="2256155" cy="2256155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  <a:alpha val="21000"/>
              </a:schemeClr>
            </a:solidFill>
          </a:ln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en-US" dirty="0">
              <a:solidFill>
                <a:srgbClr val="000000"/>
              </a:solidFill>
              <a:latin typeface="MiSans" panose="00000500000000000000" charset="-122"/>
              <a:cs typeface="MiSans" panose="00000500000000000000" charset="-122"/>
            </a:endParaRPr>
          </a:p>
        </p:txBody>
      </p:sp>
      <p:sp>
        <p:nvSpPr>
          <p:cNvPr id="22" name="任意多边形 12"/>
          <p:cNvSpPr/>
          <p:nvPr>
            <p:custDataLst>
              <p:tags r:id="rId8"/>
            </p:custDataLst>
          </p:nvPr>
        </p:nvSpPr>
        <p:spPr bwMode="auto">
          <a:xfrm>
            <a:off x="1421130" y="2231390"/>
            <a:ext cx="2560955" cy="2565400"/>
          </a:xfrm>
          <a:custGeom>
            <a:avLst/>
            <a:gdLst>
              <a:gd name="T0" fmla="*/ 5 w 479"/>
              <a:gd name="T1" fmla="*/ 227 h 480"/>
              <a:gd name="T2" fmla="*/ 160 w 479"/>
              <a:gd name="T3" fmla="*/ 461 h 480"/>
              <a:gd name="T4" fmla="*/ 156 w 479"/>
              <a:gd name="T5" fmla="*/ 480 h 480"/>
              <a:gd name="T6" fmla="*/ 242 w 479"/>
              <a:gd name="T7" fmla="*/ 450 h 480"/>
              <a:gd name="T8" fmla="*/ 173 w 479"/>
              <a:gd name="T9" fmla="*/ 391 h 480"/>
              <a:gd name="T10" fmla="*/ 169 w 479"/>
              <a:gd name="T11" fmla="*/ 410 h 480"/>
              <a:gd name="T12" fmla="*/ 56 w 479"/>
              <a:gd name="T13" fmla="*/ 224 h 480"/>
              <a:gd name="T14" fmla="*/ 236 w 479"/>
              <a:gd name="T15" fmla="*/ 52 h 480"/>
              <a:gd name="T16" fmla="*/ 427 w 479"/>
              <a:gd name="T17" fmla="*/ 216 h 480"/>
              <a:gd name="T18" fmla="*/ 452 w 479"/>
              <a:gd name="T19" fmla="*/ 238 h 480"/>
              <a:gd name="T20" fmla="*/ 453 w 479"/>
              <a:gd name="T21" fmla="*/ 238 h 480"/>
              <a:gd name="T22" fmla="*/ 478 w 479"/>
              <a:gd name="T23" fmla="*/ 210 h 480"/>
              <a:gd name="T24" fmla="*/ 240 w 479"/>
              <a:gd name="T25" fmla="*/ 1 h 480"/>
              <a:gd name="T26" fmla="*/ 5 w 479"/>
              <a:gd name="T27" fmla="*/ 227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9" h="480">
                <a:moveTo>
                  <a:pt x="5" y="227"/>
                </a:moveTo>
                <a:cubicBezTo>
                  <a:pt x="0" y="331"/>
                  <a:pt x="63" y="425"/>
                  <a:pt x="160" y="461"/>
                </a:cubicBezTo>
                <a:cubicBezTo>
                  <a:pt x="156" y="480"/>
                  <a:pt x="156" y="480"/>
                  <a:pt x="156" y="480"/>
                </a:cubicBezTo>
                <a:cubicBezTo>
                  <a:pt x="242" y="450"/>
                  <a:pt x="242" y="450"/>
                  <a:pt x="242" y="450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69" y="410"/>
                  <a:pt x="169" y="410"/>
                  <a:pt x="169" y="410"/>
                </a:cubicBezTo>
                <a:cubicBezTo>
                  <a:pt x="97" y="379"/>
                  <a:pt x="50" y="305"/>
                  <a:pt x="56" y="224"/>
                </a:cubicBezTo>
                <a:cubicBezTo>
                  <a:pt x="64" y="130"/>
                  <a:pt x="142" y="55"/>
                  <a:pt x="236" y="52"/>
                </a:cubicBezTo>
                <a:cubicBezTo>
                  <a:pt x="334" y="49"/>
                  <a:pt x="416" y="122"/>
                  <a:pt x="427" y="216"/>
                </a:cubicBezTo>
                <a:cubicBezTo>
                  <a:pt x="429" y="229"/>
                  <a:pt x="439" y="238"/>
                  <a:pt x="452" y="238"/>
                </a:cubicBezTo>
                <a:cubicBezTo>
                  <a:pt x="453" y="238"/>
                  <a:pt x="453" y="238"/>
                  <a:pt x="453" y="238"/>
                </a:cubicBezTo>
                <a:cubicBezTo>
                  <a:pt x="468" y="238"/>
                  <a:pt x="479" y="225"/>
                  <a:pt x="478" y="210"/>
                </a:cubicBezTo>
                <a:cubicBezTo>
                  <a:pt x="463" y="92"/>
                  <a:pt x="362" y="0"/>
                  <a:pt x="240" y="1"/>
                </a:cubicBezTo>
                <a:cubicBezTo>
                  <a:pt x="116" y="2"/>
                  <a:pt x="11" y="102"/>
                  <a:pt x="5" y="227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en-US" dirty="0">
              <a:solidFill>
                <a:srgbClr val="000000"/>
              </a:solidFill>
              <a:latin typeface="MiSans" panose="00000500000000000000" charset="-122"/>
              <a:cs typeface="MiSans" panose="00000500000000000000" charset="-122"/>
            </a:endParaRPr>
          </a:p>
        </p:txBody>
      </p:sp>
      <p:sp>
        <p:nvSpPr>
          <p:cNvPr id="23" name="任意多边形 13"/>
          <p:cNvSpPr/>
          <p:nvPr>
            <p:custDataLst>
              <p:tags r:id="rId9"/>
            </p:custDataLst>
          </p:nvPr>
        </p:nvSpPr>
        <p:spPr bwMode="auto">
          <a:xfrm>
            <a:off x="975360" y="1793875"/>
            <a:ext cx="3495675" cy="3441065"/>
          </a:xfrm>
          <a:custGeom>
            <a:avLst/>
            <a:gdLst>
              <a:gd name="T0" fmla="*/ 654 w 654"/>
              <a:gd name="T1" fmla="*/ 406 h 644"/>
              <a:gd name="T2" fmla="*/ 619 w 654"/>
              <a:gd name="T3" fmla="*/ 322 h 644"/>
              <a:gd name="T4" fmla="*/ 563 w 654"/>
              <a:gd name="T5" fmla="*/ 395 h 644"/>
              <a:gd name="T6" fmla="*/ 583 w 654"/>
              <a:gd name="T7" fmla="*/ 397 h 644"/>
              <a:gd name="T8" fmla="*/ 322 w 654"/>
              <a:gd name="T9" fmla="*/ 593 h 644"/>
              <a:gd name="T10" fmla="*/ 51 w 654"/>
              <a:gd name="T11" fmla="*/ 322 h 644"/>
              <a:gd name="T12" fmla="*/ 299 w 654"/>
              <a:gd name="T13" fmla="*/ 52 h 644"/>
              <a:gd name="T14" fmla="*/ 322 w 654"/>
              <a:gd name="T15" fmla="*/ 27 h 644"/>
              <a:gd name="T16" fmla="*/ 322 w 654"/>
              <a:gd name="T17" fmla="*/ 27 h 644"/>
              <a:gd name="T18" fmla="*/ 295 w 654"/>
              <a:gd name="T19" fmla="*/ 2 h 644"/>
              <a:gd name="T20" fmla="*/ 0 w 654"/>
              <a:gd name="T21" fmla="*/ 322 h 644"/>
              <a:gd name="T22" fmla="*/ 322 w 654"/>
              <a:gd name="T23" fmla="*/ 644 h 644"/>
              <a:gd name="T24" fmla="*/ 525 w 654"/>
              <a:gd name="T25" fmla="*/ 572 h 644"/>
              <a:gd name="T26" fmla="*/ 633 w 654"/>
              <a:gd name="T27" fmla="*/ 404 h 644"/>
              <a:gd name="T28" fmla="*/ 654 w 654"/>
              <a:gd name="T29" fmla="*/ 406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54" h="644">
                <a:moveTo>
                  <a:pt x="654" y="406"/>
                </a:moveTo>
                <a:cubicBezTo>
                  <a:pt x="619" y="322"/>
                  <a:pt x="619" y="322"/>
                  <a:pt x="619" y="322"/>
                </a:cubicBezTo>
                <a:cubicBezTo>
                  <a:pt x="563" y="395"/>
                  <a:pt x="563" y="395"/>
                  <a:pt x="563" y="395"/>
                </a:cubicBezTo>
                <a:cubicBezTo>
                  <a:pt x="583" y="397"/>
                  <a:pt x="583" y="397"/>
                  <a:pt x="583" y="397"/>
                </a:cubicBezTo>
                <a:cubicBezTo>
                  <a:pt x="550" y="512"/>
                  <a:pt x="443" y="593"/>
                  <a:pt x="322" y="593"/>
                </a:cubicBezTo>
                <a:cubicBezTo>
                  <a:pt x="173" y="593"/>
                  <a:pt x="51" y="472"/>
                  <a:pt x="51" y="322"/>
                </a:cubicBezTo>
                <a:cubicBezTo>
                  <a:pt x="51" y="181"/>
                  <a:pt x="161" y="64"/>
                  <a:pt x="299" y="52"/>
                </a:cubicBezTo>
                <a:cubicBezTo>
                  <a:pt x="312" y="51"/>
                  <a:pt x="322" y="40"/>
                  <a:pt x="322" y="27"/>
                </a:cubicBezTo>
                <a:cubicBezTo>
                  <a:pt x="322" y="27"/>
                  <a:pt x="322" y="27"/>
                  <a:pt x="322" y="27"/>
                </a:cubicBezTo>
                <a:cubicBezTo>
                  <a:pt x="322" y="12"/>
                  <a:pt x="310" y="0"/>
                  <a:pt x="295" y="2"/>
                </a:cubicBezTo>
                <a:cubicBezTo>
                  <a:pt x="130" y="15"/>
                  <a:pt x="0" y="154"/>
                  <a:pt x="0" y="322"/>
                </a:cubicBezTo>
                <a:cubicBezTo>
                  <a:pt x="0" y="500"/>
                  <a:pt x="145" y="644"/>
                  <a:pt x="322" y="644"/>
                </a:cubicBezTo>
                <a:cubicBezTo>
                  <a:pt x="396" y="644"/>
                  <a:pt x="468" y="618"/>
                  <a:pt x="525" y="572"/>
                </a:cubicBezTo>
                <a:cubicBezTo>
                  <a:pt x="578" y="529"/>
                  <a:pt x="616" y="470"/>
                  <a:pt x="633" y="404"/>
                </a:cubicBezTo>
                <a:lnTo>
                  <a:pt x="654" y="40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en-US" dirty="0">
              <a:solidFill>
                <a:srgbClr val="000000"/>
              </a:solidFill>
              <a:latin typeface="MiSans" panose="00000500000000000000" charset="-122"/>
              <a:cs typeface="MiSans" panose="00000500000000000000" charset="-122"/>
            </a:endParaRPr>
          </a:p>
        </p:txBody>
      </p:sp>
      <p:sp>
        <p:nvSpPr>
          <p:cNvPr id="24" name="椭圆 23"/>
          <p:cNvSpPr/>
          <p:nvPr>
            <p:custDataLst>
              <p:tags r:id="rId10"/>
            </p:custDataLst>
          </p:nvPr>
        </p:nvSpPr>
        <p:spPr>
          <a:xfrm rot="11460000">
            <a:off x="2067560" y="2834005"/>
            <a:ext cx="1310640" cy="1310640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  <a:alpha val="21000"/>
              </a:schemeClr>
            </a:solidFill>
          </a:ln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en-US" dirty="0">
              <a:solidFill>
                <a:srgbClr val="000000"/>
              </a:solidFill>
              <a:latin typeface="MiSans" panose="00000500000000000000" charset="-122"/>
              <a:cs typeface="MiSans" panose="00000500000000000000" charset="-122"/>
            </a:endParaRPr>
          </a:p>
        </p:txBody>
      </p:sp>
      <p:sp>
        <p:nvSpPr>
          <p:cNvPr id="25" name="任意多边形 12"/>
          <p:cNvSpPr/>
          <p:nvPr>
            <p:custDataLst>
              <p:tags r:id="rId11"/>
            </p:custDataLst>
          </p:nvPr>
        </p:nvSpPr>
        <p:spPr bwMode="auto">
          <a:xfrm rot="11460000">
            <a:off x="1978660" y="2743835"/>
            <a:ext cx="1487805" cy="1490345"/>
          </a:xfrm>
          <a:custGeom>
            <a:avLst/>
            <a:gdLst>
              <a:gd name="T0" fmla="*/ 5 w 479"/>
              <a:gd name="T1" fmla="*/ 227 h 480"/>
              <a:gd name="T2" fmla="*/ 160 w 479"/>
              <a:gd name="T3" fmla="*/ 461 h 480"/>
              <a:gd name="T4" fmla="*/ 156 w 479"/>
              <a:gd name="T5" fmla="*/ 480 h 480"/>
              <a:gd name="T6" fmla="*/ 242 w 479"/>
              <a:gd name="T7" fmla="*/ 450 h 480"/>
              <a:gd name="T8" fmla="*/ 173 w 479"/>
              <a:gd name="T9" fmla="*/ 391 h 480"/>
              <a:gd name="T10" fmla="*/ 169 w 479"/>
              <a:gd name="T11" fmla="*/ 410 h 480"/>
              <a:gd name="T12" fmla="*/ 56 w 479"/>
              <a:gd name="T13" fmla="*/ 224 h 480"/>
              <a:gd name="T14" fmla="*/ 236 w 479"/>
              <a:gd name="T15" fmla="*/ 52 h 480"/>
              <a:gd name="T16" fmla="*/ 427 w 479"/>
              <a:gd name="T17" fmla="*/ 216 h 480"/>
              <a:gd name="T18" fmla="*/ 452 w 479"/>
              <a:gd name="T19" fmla="*/ 238 h 480"/>
              <a:gd name="T20" fmla="*/ 453 w 479"/>
              <a:gd name="T21" fmla="*/ 238 h 480"/>
              <a:gd name="T22" fmla="*/ 478 w 479"/>
              <a:gd name="T23" fmla="*/ 210 h 480"/>
              <a:gd name="T24" fmla="*/ 240 w 479"/>
              <a:gd name="T25" fmla="*/ 1 h 480"/>
              <a:gd name="T26" fmla="*/ 5 w 479"/>
              <a:gd name="T27" fmla="*/ 227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9" h="480">
                <a:moveTo>
                  <a:pt x="5" y="227"/>
                </a:moveTo>
                <a:cubicBezTo>
                  <a:pt x="0" y="331"/>
                  <a:pt x="63" y="425"/>
                  <a:pt x="160" y="461"/>
                </a:cubicBezTo>
                <a:cubicBezTo>
                  <a:pt x="156" y="480"/>
                  <a:pt x="156" y="480"/>
                  <a:pt x="156" y="480"/>
                </a:cubicBezTo>
                <a:cubicBezTo>
                  <a:pt x="242" y="450"/>
                  <a:pt x="242" y="450"/>
                  <a:pt x="242" y="450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69" y="410"/>
                  <a:pt x="169" y="410"/>
                  <a:pt x="169" y="410"/>
                </a:cubicBezTo>
                <a:cubicBezTo>
                  <a:pt x="97" y="379"/>
                  <a:pt x="50" y="305"/>
                  <a:pt x="56" y="224"/>
                </a:cubicBezTo>
                <a:cubicBezTo>
                  <a:pt x="64" y="130"/>
                  <a:pt x="142" y="55"/>
                  <a:pt x="236" y="52"/>
                </a:cubicBezTo>
                <a:cubicBezTo>
                  <a:pt x="334" y="49"/>
                  <a:pt x="416" y="122"/>
                  <a:pt x="427" y="216"/>
                </a:cubicBezTo>
                <a:cubicBezTo>
                  <a:pt x="429" y="229"/>
                  <a:pt x="439" y="238"/>
                  <a:pt x="452" y="238"/>
                </a:cubicBezTo>
                <a:cubicBezTo>
                  <a:pt x="453" y="238"/>
                  <a:pt x="453" y="238"/>
                  <a:pt x="453" y="238"/>
                </a:cubicBezTo>
                <a:cubicBezTo>
                  <a:pt x="468" y="238"/>
                  <a:pt x="479" y="225"/>
                  <a:pt x="478" y="210"/>
                </a:cubicBezTo>
                <a:cubicBezTo>
                  <a:pt x="463" y="92"/>
                  <a:pt x="362" y="0"/>
                  <a:pt x="240" y="1"/>
                </a:cubicBezTo>
                <a:cubicBezTo>
                  <a:pt x="116" y="2"/>
                  <a:pt x="11" y="102"/>
                  <a:pt x="5" y="227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en-US" dirty="0">
              <a:solidFill>
                <a:srgbClr val="000000"/>
              </a:solidFill>
              <a:latin typeface="MiSans" panose="00000500000000000000" charset="-122"/>
              <a:cs typeface="MiSans" panose="00000500000000000000" charset="-122"/>
            </a:endParaRPr>
          </a:p>
        </p:txBody>
      </p:sp>
      <p:sp>
        <p:nvSpPr>
          <p:cNvPr id="26" name="椭圆 25"/>
          <p:cNvSpPr/>
          <p:nvPr>
            <p:custDataLst>
              <p:tags r:id="rId12"/>
            </p:custDataLst>
          </p:nvPr>
        </p:nvSpPr>
        <p:spPr>
          <a:xfrm>
            <a:off x="2325370" y="3091815"/>
            <a:ext cx="794385" cy="79438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14300" dist="254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 descr="343439383331313b343532303031393bd2b5bca8b9dcc0ed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17140" y="3284220"/>
            <a:ext cx="409575" cy="409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716915" y="-6986"/>
            <a:ext cx="704476" cy="1163956"/>
            <a:chOff x="660400" y="-33656"/>
            <a:chExt cx="704476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24974" y="254932"/>
            <a:ext cx="560641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创建与使用视图</a:t>
            </a:r>
            <a:endParaRPr lang="zh-CN" altLang="en-US" sz="24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1"/>
            </p:custDataLst>
          </p:nvPr>
        </p:nvSpPr>
        <p:spPr>
          <a:xfrm>
            <a:off x="6444615" y="1976755"/>
            <a:ext cx="1846580" cy="467360"/>
          </a:xfrm>
          <a:prstGeom prst="rect">
            <a:avLst/>
          </a:prstGeom>
          <a:noFill/>
        </p:spPr>
        <p:txBody>
          <a:bodyPr wrap="square" bIns="0" rtlCol="0">
            <a:normAutofit fontScale="90000"/>
          </a:bodyPr>
          <a:p>
            <a:pPr algn="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四、修改视图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>
            <a:off x="4595495" y="2360295"/>
            <a:ext cx="5502275" cy="2875280"/>
          </a:xfrm>
          <a:prstGeom prst="rect">
            <a:avLst/>
          </a:prstGeom>
          <a:noFill/>
        </p:spPr>
        <p:txBody>
          <a:bodyPr wrap="square" rtlCol="0">
            <a:normAutofit fontScale="75000"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修改视图是指修改数据库中已存在的表的定义。当基本表的某些字段发生改变时，可以通过修改视图来保持视图和基本表之间的一致。MySQL中通过create or replace view语句和alter语句来修改视图。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在MySQL中，create replace view语句可以用来修改视图。该语句的使用非常灵活。在视图已经存在的情况下，对视图进行修改；视图不存在时，可以创建视图。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在MySQL中，alter语句可以修改表的定义，可以创建索引。不仅如此，alter语句还可以用来修改视图。Alter语句修改视图的语法格式如下：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ALTER [algorithm={undefined|merge|temptable}]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VIEW view_name[(column_list)]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AS SELECT 语句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[with [cascaded|local] check option];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 flipH="1">
            <a:off x="5666740" y="2098040"/>
            <a:ext cx="224790" cy="22479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 flipH="1">
            <a:off x="5522595" y="2098040"/>
            <a:ext cx="224790" cy="22479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2110740" y="2877185"/>
            <a:ext cx="1223645" cy="12236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MiSans" panose="00000500000000000000" charset="-122"/>
            </a:endParaRP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1118870" y="1885315"/>
            <a:ext cx="3207385" cy="3207385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  <a:alpha val="21000"/>
              </a:schemeClr>
            </a:solidFill>
          </a:ln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en-US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000000"/>
              </a:solidFill>
              <a:latin typeface="MiSans" panose="00000500000000000000" charset="-122"/>
              <a:cs typeface="MiSans" panose="00000500000000000000" charset="-122"/>
            </a:endParaRP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1595120" y="2360930"/>
            <a:ext cx="2256155" cy="2256155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  <a:alpha val="21000"/>
              </a:schemeClr>
            </a:solidFill>
          </a:ln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en-US" dirty="0">
              <a:solidFill>
                <a:srgbClr val="000000"/>
              </a:solidFill>
              <a:latin typeface="MiSans" panose="00000500000000000000" charset="-122"/>
              <a:cs typeface="MiSans" panose="00000500000000000000" charset="-122"/>
            </a:endParaRPr>
          </a:p>
        </p:txBody>
      </p:sp>
      <p:sp>
        <p:nvSpPr>
          <p:cNvPr id="22" name="任意多边形 12"/>
          <p:cNvSpPr/>
          <p:nvPr>
            <p:custDataLst>
              <p:tags r:id="rId8"/>
            </p:custDataLst>
          </p:nvPr>
        </p:nvSpPr>
        <p:spPr bwMode="auto">
          <a:xfrm>
            <a:off x="1421130" y="2231390"/>
            <a:ext cx="2560955" cy="2565400"/>
          </a:xfrm>
          <a:custGeom>
            <a:avLst/>
            <a:gdLst>
              <a:gd name="T0" fmla="*/ 5 w 479"/>
              <a:gd name="T1" fmla="*/ 227 h 480"/>
              <a:gd name="T2" fmla="*/ 160 w 479"/>
              <a:gd name="T3" fmla="*/ 461 h 480"/>
              <a:gd name="T4" fmla="*/ 156 w 479"/>
              <a:gd name="T5" fmla="*/ 480 h 480"/>
              <a:gd name="T6" fmla="*/ 242 w 479"/>
              <a:gd name="T7" fmla="*/ 450 h 480"/>
              <a:gd name="T8" fmla="*/ 173 w 479"/>
              <a:gd name="T9" fmla="*/ 391 h 480"/>
              <a:gd name="T10" fmla="*/ 169 w 479"/>
              <a:gd name="T11" fmla="*/ 410 h 480"/>
              <a:gd name="T12" fmla="*/ 56 w 479"/>
              <a:gd name="T13" fmla="*/ 224 h 480"/>
              <a:gd name="T14" fmla="*/ 236 w 479"/>
              <a:gd name="T15" fmla="*/ 52 h 480"/>
              <a:gd name="T16" fmla="*/ 427 w 479"/>
              <a:gd name="T17" fmla="*/ 216 h 480"/>
              <a:gd name="T18" fmla="*/ 452 w 479"/>
              <a:gd name="T19" fmla="*/ 238 h 480"/>
              <a:gd name="T20" fmla="*/ 453 w 479"/>
              <a:gd name="T21" fmla="*/ 238 h 480"/>
              <a:gd name="T22" fmla="*/ 478 w 479"/>
              <a:gd name="T23" fmla="*/ 210 h 480"/>
              <a:gd name="T24" fmla="*/ 240 w 479"/>
              <a:gd name="T25" fmla="*/ 1 h 480"/>
              <a:gd name="T26" fmla="*/ 5 w 479"/>
              <a:gd name="T27" fmla="*/ 227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9" h="480">
                <a:moveTo>
                  <a:pt x="5" y="227"/>
                </a:moveTo>
                <a:cubicBezTo>
                  <a:pt x="0" y="331"/>
                  <a:pt x="63" y="425"/>
                  <a:pt x="160" y="461"/>
                </a:cubicBezTo>
                <a:cubicBezTo>
                  <a:pt x="156" y="480"/>
                  <a:pt x="156" y="480"/>
                  <a:pt x="156" y="480"/>
                </a:cubicBezTo>
                <a:cubicBezTo>
                  <a:pt x="242" y="450"/>
                  <a:pt x="242" y="450"/>
                  <a:pt x="242" y="450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69" y="410"/>
                  <a:pt x="169" y="410"/>
                  <a:pt x="169" y="410"/>
                </a:cubicBezTo>
                <a:cubicBezTo>
                  <a:pt x="97" y="379"/>
                  <a:pt x="50" y="305"/>
                  <a:pt x="56" y="224"/>
                </a:cubicBezTo>
                <a:cubicBezTo>
                  <a:pt x="64" y="130"/>
                  <a:pt x="142" y="55"/>
                  <a:pt x="236" y="52"/>
                </a:cubicBezTo>
                <a:cubicBezTo>
                  <a:pt x="334" y="49"/>
                  <a:pt x="416" y="122"/>
                  <a:pt x="427" y="216"/>
                </a:cubicBezTo>
                <a:cubicBezTo>
                  <a:pt x="429" y="229"/>
                  <a:pt x="439" y="238"/>
                  <a:pt x="452" y="238"/>
                </a:cubicBezTo>
                <a:cubicBezTo>
                  <a:pt x="453" y="238"/>
                  <a:pt x="453" y="238"/>
                  <a:pt x="453" y="238"/>
                </a:cubicBezTo>
                <a:cubicBezTo>
                  <a:pt x="468" y="238"/>
                  <a:pt x="479" y="225"/>
                  <a:pt x="478" y="210"/>
                </a:cubicBezTo>
                <a:cubicBezTo>
                  <a:pt x="463" y="92"/>
                  <a:pt x="362" y="0"/>
                  <a:pt x="240" y="1"/>
                </a:cubicBezTo>
                <a:cubicBezTo>
                  <a:pt x="116" y="2"/>
                  <a:pt x="11" y="102"/>
                  <a:pt x="5" y="227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en-US" dirty="0">
              <a:solidFill>
                <a:srgbClr val="000000"/>
              </a:solidFill>
              <a:latin typeface="MiSans" panose="00000500000000000000" charset="-122"/>
              <a:cs typeface="MiSans" panose="00000500000000000000" charset="-122"/>
            </a:endParaRPr>
          </a:p>
        </p:txBody>
      </p:sp>
      <p:sp>
        <p:nvSpPr>
          <p:cNvPr id="23" name="任意多边形 13"/>
          <p:cNvSpPr/>
          <p:nvPr>
            <p:custDataLst>
              <p:tags r:id="rId9"/>
            </p:custDataLst>
          </p:nvPr>
        </p:nvSpPr>
        <p:spPr bwMode="auto">
          <a:xfrm>
            <a:off x="975360" y="1793875"/>
            <a:ext cx="3495675" cy="3441065"/>
          </a:xfrm>
          <a:custGeom>
            <a:avLst/>
            <a:gdLst>
              <a:gd name="T0" fmla="*/ 654 w 654"/>
              <a:gd name="T1" fmla="*/ 406 h 644"/>
              <a:gd name="T2" fmla="*/ 619 w 654"/>
              <a:gd name="T3" fmla="*/ 322 h 644"/>
              <a:gd name="T4" fmla="*/ 563 w 654"/>
              <a:gd name="T5" fmla="*/ 395 h 644"/>
              <a:gd name="T6" fmla="*/ 583 w 654"/>
              <a:gd name="T7" fmla="*/ 397 h 644"/>
              <a:gd name="T8" fmla="*/ 322 w 654"/>
              <a:gd name="T9" fmla="*/ 593 h 644"/>
              <a:gd name="T10" fmla="*/ 51 w 654"/>
              <a:gd name="T11" fmla="*/ 322 h 644"/>
              <a:gd name="T12" fmla="*/ 299 w 654"/>
              <a:gd name="T13" fmla="*/ 52 h 644"/>
              <a:gd name="T14" fmla="*/ 322 w 654"/>
              <a:gd name="T15" fmla="*/ 27 h 644"/>
              <a:gd name="T16" fmla="*/ 322 w 654"/>
              <a:gd name="T17" fmla="*/ 27 h 644"/>
              <a:gd name="T18" fmla="*/ 295 w 654"/>
              <a:gd name="T19" fmla="*/ 2 h 644"/>
              <a:gd name="T20" fmla="*/ 0 w 654"/>
              <a:gd name="T21" fmla="*/ 322 h 644"/>
              <a:gd name="T22" fmla="*/ 322 w 654"/>
              <a:gd name="T23" fmla="*/ 644 h 644"/>
              <a:gd name="T24" fmla="*/ 525 w 654"/>
              <a:gd name="T25" fmla="*/ 572 h 644"/>
              <a:gd name="T26" fmla="*/ 633 w 654"/>
              <a:gd name="T27" fmla="*/ 404 h 644"/>
              <a:gd name="T28" fmla="*/ 654 w 654"/>
              <a:gd name="T29" fmla="*/ 406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54" h="644">
                <a:moveTo>
                  <a:pt x="654" y="406"/>
                </a:moveTo>
                <a:cubicBezTo>
                  <a:pt x="619" y="322"/>
                  <a:pt x="619" y="322"/>
                  <a:pt x="619" y="322"/>
                </a:cubicBezTo>
                <a:cubicBezTo>
                  <a:pt x="563" y="395"/>
                  <a:pt x="563" y="395"/>
                  <a:pt x="563" y="395"/>
                </a:cubicBezTo>
                <a:cubicBezTo>
                  <a:pt x="583" y="397"/>
                  <a:pt x="583" y="397"/>
                  <a:pt x="583" y="397"/>
                </a:cubicBezTo>
                <a:cubicBezTo>
                  <a:pt x="550" y="512"/>
                  <a:pt x="443" y="593"/>
                  <a:pt x="322" y="593"/>
                </a:cubicBezTo>
                <a:cubicBezTo>
                  <a:pt x="173" y="593"/>
                  <a:pt x="51" y="472"/>
                  <a:pt x="51" y="322"/>
                </a:cubicBezTo>
                <a:cubicBezTo>
                  <a:pt x="51" y="181"/>
                  <a:pt x="161" y="64"/>
                  <a:pt x="299" y="52"/>
                </a:cubicBezTo>
                <a:cubicBezTo>
                  <a:pt x="312" y="51"/>
                  <a:pt x="322" y="40"/>
                  <a:pt x="322" y="27"/>
                </a:cubicBezTo>
                <a:cubicBezTo>
                  <a:pt x="322" y="27"/>
                  <a:pt x="322" y="27"/>
                  <a:pt x="322" y="27"/>
                </a:cubicBezTo>
                <a:cubicBezTo>
                  <a:pt x="322" y="12"/>
                  <a:pt x="310" y="0"/>
                  <a:pt x="295" y="2"/>
                </a:cubicBezTo>
                <a:cubicBezTo>
                  <a:pt x="130" y="15"/>
                  <a:pt x="0" y="154"/>
                  <a:pt x="0" y="322"/>
                </a:cubicBezTo>
                <a:cubicBezTo>
                  <a:pt x="0" y="500"/>
                  <a:pt x="145" y="644"/>
                  <a:pt x="322" y="644"/>
                </a:cubicBezTo>
                <a:cubicBezTo>
                  <a:pt x="396" y="644"/>
                  <a:pt x="468" y="618"/>
                  <a:pt x="525" y="572"/>
                </a:cubicBezTo>
                <a:cubicBezTo>
                  <a:pt x="578" y="529"/>
                  <a:pt x="616" y="470"/>
                  <a:pt x="633" y="404"/>
                </a:cubicBezTo>
                <a:lnTo>
                  <a:pt x="654" y="40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en-US" dirty="0">
              <a:solidFill>
                <a:srgbClr val="000000"/>
              </a:solidFill>
              <a:latin typeface="MiSans" panose="00000500000000000000" charset="-122"/>
              <a:cs typeface="MiSans" panose="00000500000000000000" charset="-122"/>
            </a:endParaRPr>
          </a:p>
        </p:txBody>
      </p:sp>
      <p:sp>
        <p:nvSpPr>
          <p:cNvPr id="24" name="椭圆 23"/>
          <p:cNvSpPr/>
          <p:nvPr>
            <p:custDataLst>
              <p:tags r:id="rId10"/>
            </p:custDataLst>
          </p:nvPr>
        </p:nvSpPr>
        <p:spPr>
          <a:xfrm rot="11460000">
            <a:off x="2067560" y="2834005"/>
            <a:ext cx="1310640" cy="1310640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  <a:alpha val="21000"/>
              </a:schemeClr>
            </a:solidFill>
          </a:ln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en-US" dirty="0">
              <a:solidFill>
                <a:srgbClr val="000000"/>
              </a:solidFill>
              <a:latin typeface="MiSans" panose="00000500000000000000" charset="-122"/>
              <a:cs typeface="MiSans" panose="00000500000000000000" charset="-122"/>
            </a:endParaRPr>
          </a:p>
        </p:txBody>
      </p:sp>
      <p:sp>
        <p:nvSpPr>
          <p:cNvPr id="25" name="任意多边形 12"/>
          <p:cNvSpPr/>
          <p:nvPr>
            <p:custDataLst>
              <p:tags r:id="rId11"/>
            </p:custDataLst>
          </p:nvPr>
        </p:nvSpPr>
        <p:spPr bwMode="auto">
          <a:xfrm rot="11460000">
            <a:off x="1978660" y="2743835"/>
            <a:ext cx="1487805" cy="1490345"/>
          </a:xfrm>
          <a:custGeom>
            <a:avLst/>
            <a:gdLst>
              <a:gd name="T0" fmla="*/ 5 w 479"/>
              <a:gd name="T1" fmla="*/ 227 h 480"/>
              <a:gd name="T2" fmla="*/ 160 w 479"/>
              <a:gd name="T3" fmla="*/ 461 h 480"/>
              <a:gd name="T4" fmla="*/ 156 w 479"/>
              <a:gd name="T5" fmla="*/ 480 h 480"/>
              <a:gd name="T6" fmla="*/ 242 w 479"/>
              <a:gd name="T7" fmla="*/ 450 h 480"/>
              <a:gd name="T8" fmla="*/ 173 w 479"/>
              <a:gd name="T9" fmla="*/ 391 h 480"/>
              <a:gd name="T10" fmla="*/ 169 w 479"/>
              <a:gd name="T11" fmla="*/ 410 h 480"/>
              <a:gd name="T12" fmla="*/ 56 w 479"/>
              <a:gd name="T13" fmla="*/ 224 h 480"/>
              <a:gd name="T14" fmla="*/ 236 w 479"/>
              <a:gd name="T15" fmla="*/ 52 h 480"/>
              <a:gd name="T16" fmla="*/ 427 w 479"/>
              <a:gd name="T17" fmla="*/ 216 h 480"/>
              <a:gd name="T18" fmla="*/ 452 w 479"/>
              <a:gd name="T19" fmla="*/ 238 h 480"/>
              <a:gd name="T20" fmla="*/ 453 w 479"/>
              <a:gd name="T21" fmla="*/ 238 h 480"/>
              <a:gd name="T22" fmla="*/ 478 w 479"/>
              <a:gd name="T23" fmla="*/ 210 h 480"/>
              <a:gd name="T24" fmla="*/ 240 w 479"/>
              <a:gd name="T25" fmla="*/ 1 h 480"/>
              <a:gd name="T26" fmla="*/ 5 w 479"/>
              <a:gd name="T27" fmla="*/ 227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9" h="480">
                <a:moveTo>
                  <a:pt x="5" y="227"/>
                </a:moveTo>
                <a:cubicBezTo>
                  <a:pt x="0" y="331"/>
                  <a:pt x="63" y="425"/>
                  <a:pt x="160" y="461"/>
                </a:cubicBezTo>
                <a:cubicBezTo>
                  <a:pt x="156" y="480"/>
                  <a:pt x="156" y="480"/>
                  <a:pt x="156" y="480"/>
                </a:cubicBezTo>
                <a:cubicBezTo>
                  <a:pt x="242" y="450"/>
                  <a:pt x="242" y="450"/>
                  <a:pt x="242" y="450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69" y="410"/>
                  <a:pt x="169" y="410"/>
                  <a:pt x="169" y="410"/>
                </a:cubicBezTo>
                <a:cubicBezTo>
                  <a:pt x="97" y="379"/>
                  <a:pt x="50" y="305"/>
                  <a:pt x="56" y="224"/>
                </a:cubicBezTo>
                <a:cubicBezTo>
                  <a:pt x="64" y="130"/>
                  <a:pt x="142" y="55"/>
                  <a:pt x="236" y="52"/>
                </a:cubicBezTo>
                <a:cubicBezTo>
                  <a:pt x="334" y="49"/>
                  <a:pt x="416" y="122"/>
                  <a:pt x="427" y="216"/>
                </a:cubicBezTo>
                <a:cubicBezTo>
                  <a:pt x="429" y="229"/>
                  <a:pt x="439" y="238"/>
                  <a:pt x="452" y="238"/>
                </a:cubicBezTo>
                <a:cubicBezTo>
                  <a:pt x="453" y="238"/>
                  <a:pt x="453" y="238"/>
                  <a:pt x="453" y="238"/>
                </a:cubicBezTo>
                <a:cubicBezTo>
                  <a:pt x="468" y="238"/>
                  <a:pt x="479" y="225"/>
                  <a:pt x="478" y="210"/>
                </a:cubicBezTo>
                <a:cubicBezTo>
                  <a:pt x="463" y="92"/>
                  <a:pt x="362" y="0"/>
                  <a:pt x="240" y="1"/>
                </a:cubicBezTo>
                <a:cubicBezTo>
                  <a:pt x="116" y="2"/>
                  <a:pt x="11" y="102"/>
                  <a:pt x="5" y="227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en-US" dirty="0">
              <a:solidFill>
                <a:srgbClr val="000000"/>
              </a:solidFill>
              <a:latin typeface="MiSans" panose="00000500000000000000" charset="-122"/>
              <a:cs typeface="MiSans" panose="00000500000000000000" charset="-122"/>
            </a:endParaRPr>
          </a:p>
        </p:txBody>
      </p:sp>
      <p:sp>
        <p:nvSpPr>
          <p:cNvPr id="26" name="椭圆 25"/>
          <p:cNvSpPr/>
          <p:nvPr>
            <p:custDataLst>
              <p:tags r:id="rId12"/>
            </p:custDataLst>
          </p:nvPr>
        </p:nvSpPr>
        <p:spPr>
          <a:xfrm>
            <a:off x="2325370" y="3091815"/>
            <a:ext cx="794385" cy="79438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14300" dist="254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rgbClr val="00E9DB">
              <a:shade val="50000"/>
            </a:srgbClr>
          </a:lnRef>
          <a:fillRef idx="1">
            <a:srgbClr val="00E9DB"/>
          </a:fillRef>
          <a:effectRef idx="0">
            <a:srgbClr val="00E9D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 descr="343439383331313b343532303031393bd2b5bca8b9dcc0ed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17140" y="3284220"/>
            <a:ext cx="409575" cy="409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49531"/>
            <a:ext cx="5117102" cy="1151891"/>
            <a:chOff x="660400" y="-21591"/>
            <a:chExt cx="5117102" cy="115189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98304" y="300017"/>
              <a:ext cx="427919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索引类型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aphicFrame>
        <p:nvGraphicFramePr>
          <p:cNvPr id="5" name="图示 4"/>
          <p:cNvGraphicFramePr/>
          <p:nvPr/>
        </p:nvGraphicFramePr>
        <p:xfrm>
          <a:off x="2032000" y="71945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2617470" y="177038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6" name="TextBox 46"/>
          <p:cNvSpPr txBox="1"/>
          <p:nvPr/>
        </p:nvSpPr>
        <p:spPr>
          <a:xfrm>
            <a:off x="1339850" y="694055"/>
            <a:ext cx="3357245" cy="408305"/>
          </a:xfrm>
          <a:prstGeom prst="rect">
            <a:avLst/>
          </a:prstGeom>
          <a:noFill/>
        </p:spPr>
        <p:txBody>
          <a:bodyPr wrap="square" lIns="91428" tIns="45713" rIns="91428" bIns="45713" rtlCol="0">
            <a:noAutofit/>
          </a:bodyPr>
          <a:p>
            <a:pPr algn="ctr">
              <a:lnSpc>
                <a:spcPct val="130000"/>
              </a:lnSpc>
              <a:defRPr/>
            </a:pP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 </a:t>
            </a: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一、索引作用</a:t>
            </a:r>
            <a:endParaRPr lang="zh-CN" altLang="en-US" sz="2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260" y="-18796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0400" y="-3425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24" name="图片 23" descr="而我个人个人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32000" y="1367155"/>
            <a:ext cx="4854575" cy="3425190"/>
          </a:xfrm>
          <a:prstGeom prst="rect">
            <a:avLst/>
          </a:prstGeom>
        </p:spPr>
      </p:pic>
      <p:pic>
        <p:nvPicPr>
          <p:cNvPr id="25" name="图片 24" descr="是个如果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99405" y="3656965"/>
            <a:ext cx="5908040" cy="319151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12"/>
            </p:custDataLst>
          </p:nvPr>
        </p:nvSpPr>
        <p:spPr>
          <a:xfrm>
            <a:off x="2294890" y="3195955"/>
            <a:ext cx="2491740" cy="125476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endParaRPr lang="zh-CN" altLang="en-US" sz="1400" spc="150">
              <a:solidFill>
                <a:srgbClr val="000000">
                  <a:lumMod val="85000"/>
                  <a:lumOff val="15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13"/>
            </p:custDataLst>
          </p:nvPr>
        </p:nvSpPr>
        <p:spPr>
          <a:xfrm>
            <a:off x="2294890" y="1614170"/>
            <a:ext cx="3829685" cy="2607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 spc="15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MySQL的索引是为了加速对数据进行检索而创建的一种分散的、物理的数据结构。索引包含从表或视图中一个或多个列生成的键，以及映射到指定数据行的存储位置指针。索引是依赖于表建立的，提供了数据库中编排表中数据的内部方法。表的存储由两部分组成，一部分是表的数据页面，另一部分是索引页面，索引就存</a:t>
            </a:r>
            <a:endParaRPr lang="zh-CN" altLang="en-US" sz="1400" spc="150">
              <a:solidFill>
                <a:srgbClr val="000000">
                  <a:lumMod val="85000"/>
                  <a:lumOff val="15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400" spc="15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放在索引页面上。</a:t>
            </a:r>
            <a:endParaRPr lang="zh-CN" altLang="en-US" sz="1200" spc="150">
              <a:solidFill>
                <a:srgbClr val="000000">
                  <a:lumMod val="85000"/>
                  <a:lumOff val="15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14"/>
            </p:custDataLst>
          </p:nvPr>
        </p:nvSpPr>
        <p:spPr>
          <a:xfrm>
            <a:off x="5836920" y="3911600"/>
            <a:ext cx="5054600" cy="2682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 spc="15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在数据库中使用索引的优点如下。</a:t>
            </a:r>
            <a:endParaRPr lang="zh-CN" altLang="en-US" sz="1400" spc="150">
              <a:solidFill>
                <a:srgbClr val="000000">
                  <a:lumMod val="85000"/>
                  <a:lumOff val="15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marL="285750" indent="-285750" algn="l" fontAlgn="auto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 spc="15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加速数据检索：索引能够以一列或多列值为基础实现快速查找数据行。</a:t>
            </a:r>
            <a:endParaRPr lang="zh-CN" altLang="en-US" sz="1400" spc="150">
              <a:solidFill>
                <a:srgbClr val="000000">
                  <a:lumMod val="85000"/>
                  <a:lumOff val="15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marL="285750" indent="-285750" algn="l" fontAlgn="auto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 spc="15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优化查询：查询优化器是依赖于索引起作用的，索引能够加速连接、排序和分组等操作。</a:t>
            </a:r>
            <a:endParaRPr lang="zh-CN" altLang="en-US" sz="1400" spc="150">
              <a:solidFill>
                <a:srgbClr val="000000">
                  <a:lumMod val="85000"/>
                  <a:lumOff val="15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marL="285750" indent="-285750" algn="l" fontAlgn="auto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 spc="15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强制实施行的唯一性：通过给列创建唯一索引，可以保证表中的数据不重复。</a:t>
            </a:r>
            <a:endParaRPr lang="zh-CN" altLang="en-US" sz="1400" spc="150">
              <a:solidFill>
                <a:srgbClr val="000000">
                  <a:lumMod val="85000"/>
                  <a:lumOff val="15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marL="285750" indent="-285750" algn="l" fontAlgn="auto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 spc="15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需要注意的是，所以并不是越多越好，要正确人是索引的重要性和设计原则，创建合适的索引。</a:t>
            </a:r>
            <a:endParaRPr lang="zh-CN" altLang="en-US" sz="1400" spc="150">
              <a:solidFill>
                <a:srgbClr val="000000">
                  <a:lumMod val="85000"/>
                  <a:lumOff val="15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716915" y="-6986"/>
            <a:ext cx="6503374" cy="1163956"/>
            <a:chOff x="660400" y="-33656"/>
            <a:chExt cx="6503374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57359" y="254297"/>
              <a:ext cx="560641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索引</a:t>
              </a:r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类型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endParaRPr>
            </a:p>
          </p:txBody>
        </p:sp>
      </p:grpSp>
      <p:sp>
        <p:nvSpPr>
          <p:cNvPr id="19465" name="Freeform 9"/>
          <p:cNvSpPr/>
          <p:nvPr>
            <p:custDataLst>
              <p:tags r:id="rId1"/>
            </p:custDataLst>
          </p:nvPr>
        </p:nvSpPr>
        <p:spPr bwMode="auto">
          <a:xfrm rot="21252758">
            <a:off x="4704868" y="1546724"/>
            <a:ext cx="1350296" cy="1554114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txBody>
          <a:bodyPr lIns="121912" tIns="60956" rIns="121912" bIns="60956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2" name="Freeform 26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5149309" y="2088546"/>
            <a:ext cx="465619" cy="470045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 w="6350">
            <a:noFill/>
          </a:ln>
        </p:spPr>
        <p:txBody>
          <a:bodyPr vert="horz" wrap="square" lIns="121912" tIns="60956" rIns="121912" bIns="6095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4" name="Freeform 8"/>
          <p:cNvSpPr/>
          <p:nvPr>
            <p:custDataLst>
              <p:tags r:id="rId3"/>
            </p:custDataLst>
          </p:nvPr>
        </p:nvSpPr>
        <p:spPr bwMode="auto">
          <a:xfrm rot="378852">
            <a:off x="6127631" y="1554474"/>
            <a:ext cx="1350296" cy="1554114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6350">
            <a:solidFill>
              <a:schemeClr val="accent6">
                <a:lumMod val="75000"/>
              </a:schemeClr>
            </a:solidFill>
          </a:ln>
        </p:spPr>
        <p:txBody>
          <a:bodyPr lIns="121912" tIns="60956" rIns="121912" bIns="60956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5" name="Freeform 29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6629119" y="2106956"/>
            <a:ext cx="383078" cy="453107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 w="6350">
            <a:noFill/>
          </a:ln>
        </p:spPr>
        <p:txBody>
          <a:bodyPr vert="horz" wrap="square" lIns="121912" tIns="60956" rIns="121912" bIns="6095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69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7" name="Freeform 11"/>
          <p:cNvSpPr/>
          <p:nvPr>
            <p:custDataLst>
              <p:tags r:id="rId5"/>
            </p:custDataLst>
          </p:nvPr>
        </p:nvSpPr>
        <p:spPr bwMode="auto">
          <a:xfrm rot="19800000">
            <a:off x="5416717" y="3741039"/>
            <a:ext cx="1350296" cy="1554114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6350">
            <a:noFill/>
          </a:ln>
        </p:spPr>
        <p:txBody>
          <a:bodyPr lIns="121912" tIns="60956" rIns="121912" bIns="60956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7" name="Freeform 31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5950105" y="4269031"/>
            <a:ext cx="319585" cy="461576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 w="6350">
            <a:noFill/>
          </a:ln>
        </p:spPr>
        <p:txBody>
          <a:bodyPr vert="horz" wrap="square" lIns="121912" tIns="60956" rIns="121912" bIns="6095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>
            <p:custDataLst>
              <p:tags r:id="rId7"/>
            </p:custDataLst>
          </p:nvPr>
        </p:nvSpPr>
        <p:spPr>
          <a:xfrm>
            <a:off x="1350985" y="2186950"/>
            <a:ext cx="2979436" cy="589265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rmAutofit lnSpcReduction="10000"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>
                <a:sym typeface="Arial" panose="020B0604020202020204" pitchFamily="34" charset="0"/>
              </a:rPr>
              <a:t>普通索引（Index）。索引的关键字是index。</a:t>
            </a: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2575560" y="1419225"/>
            <a:ext cx="1755140" cy="7632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r">
              <a:lnSpc>
                <a:spcPct val="120000"/>
              </a:lnSpc>
              <a:buClrTx/>
              <a:buSzTx/>
              <a:buFontTx/>
            </a:pPr>
            <a:r>
              <a:rPr lang="en-US" altLang="zh-CN" sz="2800" b="1" spc="15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普通索引</a:t>
            </a:r>
            <a:endParaRPr lang="en-US" altLang="zh-CN" sz="2800" b="1" spc="15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7889875" y="1419225"/>
            <a:ext cx="1714500" cy="7632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b="1" spc="15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主键索引</a:t>
            </a:r>
            <a:endParaRPr lang="en-US" altLang="zh-CN" sz="2800" b="1" spc="15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10"/>
            </p:custDataLst>
          </p:nvPr>
        </p:nvSpPr>
        <p:spPr>
          <a:xfrm>
            <a:off x="7889875" y="2182495"/>
            <a:ext cx="3413760" cy="593725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rmAutofit fontScale="90000"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>
                <a:sym typeface="Arial" panose="020B0604020202020204" pitchFamily="34" charset="0"/>
              </a:rPr>
              <a:t>主键索引（primary key）。主键索引是一种特殊的唯一索引，不允许有空值。</a:t>
            </a: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>
            <p:custDataLst>
              <p:tags r:id="rId11"/>
            </p:custDataLst>
          </p:nvPr>
        </p:nvSpPr>
        <p:spPr>
          <a:xfrm>
            <a:off x="246380" y="3617595"/>
            <a:ext cx="3622040" cy="1343660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rmAutofit fontScale="80000"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ym typeface="Arial" panose="020B0604020202020204" pitchFamily="34" charset="0"/>
              </a:rPr>
              <a:t>空间索引（spatial）。空间索引是对空间数据类型的字段建立的索引。MySQL中的空间数据类型有4种，分别是geometry、point、linestring和polygon。MySQL中使用spatil关键字进行扩展，使得能够用于创建正规索引类似的语法创建空间索引。</a:t>
            </a: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2007235" y="2849880"/>
            <a:ext cx="1861185" cy="11785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b="1" spc="15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空间索引</a:t>
            </a:r>
            <a:endParaRPr lang="en-US" altLang="zh-CN" sz="2800" b="1" spc="15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>
            <a:off x="8323580" y="2849880"/>
            <a:ext cx="1923415" cy="76327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b="1" spc="15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唯一性索引</a:t>
            </a:r>
            <a:endParaRPr lang="en-US" altLang="zh-CN" sz="2800" b="1" spc="15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4"/>
            </p:custDataLst>
          </p:nvPr>
        </p:nvSpPr>
        <p:spPr>
          <a:xfrm>
            <a:off x="8323580" y="3402965"/>
            <a:ext cx="3491230" cy="1035050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rmAutofit fontScale="90000" lnSpcReduction="10000"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>
                <a:sym typeface="Arial" panose="020B0604020202020204" pitchFamily="34" charset="0"/>
              </a:rPr>
              <a:t>唯一性索引（unique）。Unique索引列的值必须唯一，允许有空值。如果是组合索引，则列值的组合必须唯一，在一个表上可以创建多个唯一性索引。</a:t>
            </a: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15"/>
            </p:custDataLst>
          </p:nvPr>
        </p:nvSpPr>
        <p:spPr>
          <a:xfrm>
            <a:off x="6784340" y="4837430"/>
            <a:ext cx="3523615" cy="956310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rmAutofit fontScale="90000"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>
                <a:sym typeface="Arial" panose="020B0604020202020204" pitchFamily="34" charset="0"/>
              </a:rPr>
              <a:t>全文索引（fulltext）。全文索引是指在定义索引的列上支持值的全文查找，允许在这些索引列中插入重复值和空值。</a:t>
            </a: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>
            <p:custDataLst>
              <p:tags r:id="rId16"/>
            </p:custDataLst>
          </p:nvPr>
        </p:nvSpPr>
        <p:spPr>
          <a:xfrm>
            <a:off x="3803015" y="4675505"/>
            <a:ext cx="1704975" cy="103568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b="1" spc="15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全文索引</a:t>
            </a:r>
            <a:endParaRPr lang="en-US" altLang="zh-CN" sz="2800" b="1" spc="15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469" name="Freeform 13"/>
          <p:cNvSpPr/>
          <p:nvPr>
            <p:custDataLst>
              <p:tags r:id="rId17"/>
            </p:custDataLst>
          </p:nvPr>
        </p:nvSpPr>
        <p:spPr bwMode="auto">
          <a:xfrm rot="1055249">
            <a:off x="6568824" y="2899795"/>
            <a:ext cx="1350296" cy="1554114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6"/>
          </a:solidFill>
          <a:ln w="6350">
            <a:noFill/>
          </a:ln>
        </p:spPr>
        <p:txBody>
          <a:bodyPr lIns="121912" tIns="60956" rIns="121912" bIns="60956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27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7053753" y="3403279"/>
            <a:ext cx="368262" cy="470045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 w="6350">
            <a:noFill/>
          </a:ln>
        </p:spPr>
        <p:txBody>
          <a:bodyPr vert="horz" wrap="square" lIns="121912" tIns="60956" rIns="121912" bIns="6095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8" name="Freeform 12"/>
          <p:cNvSpPr/>
          <p:nvPr>
            <p:custDataLst>
              <p:tags r:id="rId19"/>
            </p:custDataLst>
          </p:nvPr>
        </p:nvSpPr>
        <p:spPr bwMode="auto">
          <a:xfrm rot="20520000">
            <a:off x="4265170" y="2899875"/>
            <a:ext cx="1348180" cy="1563930"/>
          </a:xfrm>
          <a:custGeom>
            <a:avLst/>
            <a:gdLst>
              <a:gd name="T0" fmla="*/ 319 w 637"/>
              <a:gd name="T1" fmla="*/ 0 h 734"/>
              <a:gd name="T2" fmla="*/ 0 w 637"/>
              <a:gd name="T3" fmla="*/ 182 h 734"/>
              <a:gd name="T4" fmla="*/ 0 w 637"/>
              <a:gd name="T5" fmla="*/ 551 h 734"/>
              <a:gd name="T6" fmla="*/ 319 w 637"/>
              <a:gd name="T7" fmla="*/ 734 h 734"/>
              <a:gd name="T8" fmla="*/ 637 w 637"/>
              <a:gd name="T9" fmla="*/ 551 h 734"/>
              <a:gd name="T10" fmla="*/ 637 w 637"/>
              <a:gd name="T11" fmla="*/ 182 h 734"/>
              <a:gd name="T12" fmla="*/ 319 w 637"/>
              <a:gd name="T13" fmla="*/ 0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734">
                <a:moveTo>
                  <a:pt x="319" y="0"/>
                </a:move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7" y="551"/>
                </a:lnTo>
                <a:lnTo>
                  <a:pt x="637" y="182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txBody>
          <a:bodyPr lIns="121912" tIns="60956" rIns="121912" bIns="60956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30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>
            <a:off x="4751953" y="3403125"/>
            <a:ext cx="374613" cy="470045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rgbClr val="FFFFFF"/>
          </a:solidFill>
          <a:ln w="6350">
            <a:noFill/>
          </a:ln>
        </p:spPr>
        <p:txBody>
          <a:bodyPr vert="horz" wrap="square" lIns="121912" tIns="60956" rIns="121912" bIns="6095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69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73530" y="78676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二、索引分类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6915" y="-6986"/>
            <a:ext cx="6503374" cy="1163956"/>
            <a:chOff x="660400" y="-33656"/>
            <a:chExt cx="6503374" cy="1163956"/>
          </a:xfrm>
        </p:grpSpPr>
        <p:sp>
          <p:nvSpPr>
            <p:cNvPr id="6" name="椭圆 5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57359" y="254297"/>
              <a:ext cx="560641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索引</a:t>
              </a:r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类型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614170" y="78867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三、设置索引的原则</a:t>
            </a:r>
            <a:endParaRPr lang="zh-CN" altLang="en-US" b="1"/>
          </a:p>
        </p:txBody>
      </p:sp>
      <p:sp>
        <p:nvSpPr>
          <p:cNvPr id="93" name="Oval 92"/>
          <p:cNvSpPr/>
          <p:nvPr>
            <p:custDataLst>
              <p:tags r:id="rId1"/>
            </p:custDataLst>
          </p:nvPr>
        </p:nvSpPr>
        <p:spPr>
          <a:xfrm>
            <a:off x="2348234" y="2161059"/>
            <a:ext cx="720000" cy="720000"/>
          </a:xfrm>
          <a:prstGeom prst="ellipse">
            <a:avLst/>
          </a:prstGeom>
          <a:solidFill>
            <a:srgbClr val="55943A"/>
          </a:solidFill>
          <a:ln>
            <a:noFill/>
          </a:ln>
        </p:spPr>
        <p:style>
          <a:lnRef idx="2">
            <a:srgbClr val="E08721">
              <a:shade val="50000"/>
            </a:srgbClr>
          </a:lnRef>
          <a:fillRef idx="1">
            <a:srgbClr val="E08721"/>
          </a:fillRef>
          <a:effectRef idx="0">
            <a:srgbClr val="E08721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94" name="Freeform 5"/>
          <p:cNvSpPr/>
          <p:nvPr>
            <p:custDataLst>
              <p:tags r:id="rId2"/>
            </p:custDataLst>
          </p:nvPr>
        </p:nvSpPr>
        <p:spPr bwMode="auto">
          <a:xfrm>
            <a:off x="2488738" y="2300443"/>
            <a:ext cx="438992" cy="441232"/>
          </a:xfrm>
          <a:custGeom>
            <a:avLst/>
            <a:gdLst>
              <a:gd name="T0" fmla="*/ 234 w 246"/>
              <a:gd name="T1" fmla="*/ 13 h 247"/>
              <a:gd name="T2" fmla="*/ 175 w 246"/>
              <a:gd name="T3" fmla="*/ 35 h 247"/>
              <a:gd name="T4" fmla="*/ 153 w 246"/>
              <a:gd name="T5" fmla="*/ 60 h 247"/>
              <a:gd name="T6" fmla="*/ 24 w 246"/>
              <a:gd name="T7" fmla="*/ 36 h 247"/>
              <a:gd name="T8" fmla="*/ 5 w 246"/>
              <a:gd name="T9" fmla="*/ 55 h 247"/>
              <a:gd name="T10" fmla="*/ 107 w 246"/>
              <a:gd name="T11" fmla="*/ 109 h 247"/>
              <a:gd name="T12" fmla="*/ 65 w 246"/>
              <a:gd name="T13" fmla="*/ 159 h 247"/>
              <a:gd name="T14" fmla="*/ 54 w 246"/>
              <a:gd name="T15" fmla="*/ 172 h 247"/>
              <a:gd name="T16" fmla="*/ 12 w 246"/>
              <a:gd name="T17" fmla="*/ 161 h 247"/>
              <a:gd name="T18" fmla="*/ 0 w 246"/>
              <a:gd name="T19" fmla="*/ 173 h 247"/>
              <a:gd name="T20" fmla="*/ 47 w 246"/>
              <a:gd name="T21" fmla="*/ 200 h 247"/>
              <a:gd name="T22" fmla="*/ 74 w 246"/>
              <a:gd name="T23" fmla="*/ 247 h 247"/>
              <a:gd name="T24" fmla="*/ 86 w 246"/>
              <a:gd name="T25" fmla="*/ 235 h 247"/>
              <a:gd name="T26" fmla="*/ 75 w 246"/>
              <a:gd name="T27" fmla="*/ 193 h 247"/>
              <a:gd name="T28" fmla="*/ 88 w 246"/>
              <a:gd name="T29" fmla="*/ 182 h 247"/>
              <a:gd name="T30" fmla="*/ 138 w 246"/>
              <a:gd name="T31" fmla="*/ 140 h 247"/>
              <a:gd name="T32" fmla="*/ 192 w 246"/>
              <a:gd name="T33" fmla="*/ 242 h 247"/>
              <a:gd name="T34" fmla="*/ 211 w 246"/>
              <a:gd name="T35" fmla="*/ 223 h 247"/>
              <a:gd name="T36" fmla="*/ 187 w 246"/>
              <a:gd name="T37" fmla="*/ 94 h 247"/>
              <a:gd name="T38" fmla="*/ 212 w 246"/>
              <a:gd name="T39" fmla="*/ 72 h 247"/>
              <a:gd name="T40" fmla="*/ 234 w 246"/>
              <a:gd name="T41" fmla="*/ 1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6" h="247">
                <a:moveTo>
                  <a:pt x="234" y="13"/>
                </a:moveTo>
                <a:cubicBezTo>
                  <a:pt x="221" y="0"/>
                  <a:pt x="196" y="11"/>
                  <a:pt x="175" y="35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" y="55"/>
                  <a:pt x="5" y="55"/>
                  <a:pt x="5" y="55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1" y="164"/>
                  <a:pt x="57" y="168"/>
                  <a:pt x="54" y="172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0" y="173"/>
                  <a:pt x="0" y="173"/>
                  <a:pt x="0" y="173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86" y="235"/>
                  <a:pt x="86" y="235"/>
                  <a:pt x="86" y="23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9" y="190"/>
                  <a:pt x="83" y="186"/>
                  <a:pt x="88" y="182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212" y="72"/>
                  <a:pt x="212" y="72"/>
                  <a:pt x="212" y="72"/>
                </a:cubicBezTo>
                <a:cubicBezTo>
                  <a:pt x="236" y="51"/>
                  <a:pt x="246" y="25"/>
                  <a:pt x="234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97" name="TextBox 96"/>
          <p:cNvSpPr txBox="1"/>
          <p:nvPr>
            <p:custDataLst>
              <p:tags r:id="rId3"/>
            </p:custDataLst>
          </p:nvPr>
        </p:nvSpPr>
        <p:spPr>
          <a:xfrm>
            <a:off x="1789430" y="2922270"/>
            <a:ext cx="1929765" cy="675005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pPr algn="ctr"/>
            <a:r>
              <a:rPr lang="id-ID" sz="2000" b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ea"/>
              </a:rPr>
              <a:t>更新频繁应限制索引的数目</a:t>
            </a:r>
            <a:endParaRPr lang="id-ID" sz="2000" b="1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ea"/>
            </a:endParaRPr>
          </a:p>
        </p:txBody>
      </p:sp>
      <p:sp>
        <p:nvSpPr>
          <p:cNvPr id="127" name="Oval 126"/>
          <p:cNvSpPr/>
          <p:nvPr>
            <p:custDataLst>
              <p:tags r:id="rId4"/>
            </p:custDataLst>
          </p:nvPr>
        </p:nvSpPr>
        <p:spPr>
          <a:xfrm>
            <a:off x="4610874" y="2161059"/>
            <a:ext cx="720000" cy="720000"/>
          </a:xfrm>
          <a:prstGeom prst="ellipse">
            <a:avLst/>
          </a:prstGeom>
          <a:solidFill>
            <a:srgbClr val="55943A"/>
          </a:solidFill>
          <a:ln>
            <a:noFill/>
          </a:ln>
        </p:spPr>
        <p:style>
          <a:lnRef idx="2">
            <a:srgbClr val="E08721">
              <a:shade val="50000"/>
            </a:srgbClr>
          </a:lnRef>
          <a:fillRef idx="1">
            <a:srgbClr val="E08721"/>
          </a:fillRef>
          <a:effectRef idx="0">
            <a:srgbClr val="E08721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29" name="Freeform 9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4760530" y="2309922"/>
            <a:ext cx="420688" cy="422275"/>
          </a:xfrm>
          <a:custGeom>
            <a:avLst/>
            <a:gdLst>
              <a:gd name="T0" fmla="*/ 64 w 112"/>
              <a:gd name="T1" fmla="*/ 12 h 112"/>
              <a:gd name="T2" fmla="*/ 78 w 112"/>
              <a:gd name="T3" fmla="*/ 23 h 112"/>
              <a:gd name="T4" fmla="*/ 84 w 112"/>
              <a:gd name="T5" fmla="*/ 18 h 112"/>
              <a:gd name="T6" fmla="*/ 93 w 112"/>
              <a:gd name="T7" fmla="*/ 25 h 112"/>
              <a:gd name="T8" fmla="*/ 89 w 112"/>
              <a:gd name="T9" fmla="*/ 34 h 112"/>
              <a:gd name="T10" fmla="*/ 100 w 112"/>
              <a:gd name="T11" fmla="*/ 48 h 112"/>
              <a:gd name="T12" fmla="*/ 104 w 112"/>
              <a:gd name="T13" fmla="*/ 60 h 112"/>
              <a:gd name="T14" fmla="*/ 95 w 112"/>
              <a:gd name="T15" fmla="*/ 64 h 112"/>
              <a:gd name="T16" fmla="*/ 93 w 112"/>
              <a:gd name="T17" fmla="*/ 81 h 112"/>
              <a:gd name="T18" fmla="*/ 87 w 112"/>
              <a:gd name="T19" fmla="*/ 93 h 112"/>
              <a:gd name="T20" fmla="*/ 81 w 112"/>
              <a:gd name="T21" fmla="*/ 93 h 112"/>
              <a:gd name="T22" fmla="*/ 64 w 112"/>
              <a:gd name="T23" fmla="*/ 95 h 112"/>
              <a:gd name="T24" fmla="*/ 60 w 112"/>
              <a:gd name="T25" fmla="*/ 104 h 112"/>
              <a:gd name="T26" fmla="*/ 48 w 112"/>
              <a:gd name="T27" fmla="*/ 100 h 112"/>
              <a:gd name="T28" fmla="*/ 34 w 112"/>
              <a:gd name="T29" fmla="*/ 89 h 112"/>
              <a:gd name="T30" fmla="*/ 28 w 112"/>
              <a:gd name="T31" fmla="*/ 94 h 112"/>
              <a:gd name="T32" fmla="*/ 19 w 112"/>
              <a:gd name="T33" fmla="*/ 87 h 112"/>
              <a:gd name="T34" fmla="*/ 23 w 112"/>
              <a:gd name="T35" fmla="*/ 78 h 112"/>
              <a:gd name="T36" fmla="*/ 12 w 112"/>
              <a:gd name="T37" fmla="*/ 64 h 112"/>
              <a:gd name="T38" fmla="*/ 8 w 112"/>
              <a:gd name="T39" fmla="*/ 52 h 112"/>
              <a:gd name="T40" fmla="*/ 17 w 112"/>
              <a:gd name="T41" fmla="*/ 48 h 112"/>
              <a:gd name="T42" fmla="*/ 19 w 112"/>
              <a:gd name="T43" fmla="*/ 31 h 112"/>
              <a:gd name="T44" fmla="*/ 25 w 112"/>
              <a:gd name="T45" fmla="*/ 19 h 112"/>
              <a:gd name="T46" fmla="*/ 31 w 112"/>
              <a:gd name="T47" fmla="*/ 19 h 112"/>
              <a:gd name="T48" fmla="*/ 48 w 112"/>
              <a:gd name="T49" fmla="*/ 17 h 112"/>
              <a:gd name="T50" fmla="*/ 52 w 112"/>
              <a:gd name="T51" fmla="*/ 8 h 112"/>
              <a:gd name="T52" fmla="*/ 60 w 112"/>
              <a:gd name="T53" fmla="*/ 0 h 112"/>
              <a:gd name="T54" fmla="*/ 40 w 112"/>
              <a:gd name="T55" fmla="*/ 11 h 112"/>
              <a:gd name="T56" fmla="*/ 28 w 112"/>
              <a:gd name="T57" fmla="*/ 10 h 112"/>
              <a:gd name="T58" fmla="*/ 14 w 112"/>
              <a:gd name="T59" fmla="*/ 19 h 112"/>
              <a:gd name="T60" fmla="*/ 13 w 112"/>
              <a:gd name="T61" fmla="*/ 35 h 112"/>
              <a:gd name="T62" fmla="*/ 0 w 112"/>
              <a:gd name="T63" fmla="*/ 52 h 112"/>
              <a:gd name="T64" fmla="*/ 11 w 112"/>
              <a:gd name="T65" fmla="*/ 72 h 112"/>
              <a:gd name="T66" fmla="*/ 10 w 112"/>
              <a:gd name="T67" fmla="*/ 84 h 112"/>
              <a:gd name="T68" fmla="*/ 19 w 112"/>
              <a:gd name="T69" fmla="*/ 98 h 112"/>
              <a:gd name="T70" fmla="*/ 35 w 112"/>
              <a:gd name="T71" fmla="*/ 99 h 112"/>
              <a:gd name="T72" fmla="*/ 52 w 112"/>
              <a:gd name="T73" fmla="*/ 112 h 112"/>
              <a:gd name="T74" fmla="*/ 72 w 112"/>
              <a:gd name="T75" fmla="*/ 101 h 112"/>
              <a:gd name="T76" fmla="*/ 84 w 112"/>
              <a:gd name="T77" fmla="*/ 102 h 112"/>
              <a:gd name="T78" fmla="*/ 98 w 112"/>
              <a:gd name="T79" fmla="*/ 93 h 112"/>
              <a:gd name="T80" fmla="*/ 99 w 112"/>
              <a:gd name="T81" fmla="*/ 77 h 112"/>
              <a:gd name="T82" fmla="*/ 112 w 112"/>
              <a:gd name="T83" fmla="*/ 60 h 112"/>
              <a:gd name="T84" fmla="*/ 101 w 112"/>
              <a:gd name="T85" fmla="*/ 40 h 112"/>
              <a:gd name="T86" fmla="*/ 102 w 112"/>
              <a:gd name="T87" fmla="*/ 28 h 112"/>
              <a:gd name="T88" fmla="*/ 93 w 112"/>
              <a:gd name="T89" fmla="*/ 14 h 112"/>
              <a:gd name="T90" fmla="*/ 77 w 112"/>
              <a:gd name="T91" fmla="*/ 13 h 112"/>
              <a:gd name="T92" fmla="*/ 60 w 112"/>
              <a:gd name="T93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2" h="112">
                <a:moveTo>
                  <a:pt x="60" y="8"/>
                </a:moveTo>
                <a:cubicBezTo>
                  <a:pt x="62" y="8"/>
                  <a:pt x="64" y="10"/>
                  <a:pt x="64" y="12"/>
                </a:cubicBezTo>
                <a:cubicBezTo>
                  <a:pt x="64" y="17"/>
                  <a:pt x="64" y="17"/>
                  <a:pt x="64" y="17"/>
                </a:cubicBezTo>
                <a:cubicBezTo>
                  <a:pt x="69" y="18"/>
                  <a:pt x="74" y="20"/>
                  <a:pt x="78" y="23"/>
                </a:cubicBezTo>
                <a:cubicBezTo>
                  <a:pt x="81" y="19"/>
                  <a:pt x="81" y="19"/>
                  <a:pt x="81" y="19"/>
                </a:cubicBezTo>
                <a:cubicBezTo>
                  <a:pt x="82" y="18"/>
                  <a:pt x="83" y="18"/>
                  <a:pt x="84" y="18"/>
                </a:cubicBezTo>
                <a:cubicBezTo>
                  <a:pt x="85" y="18"/>
                  <a:pt x="86" y="18"/>
                  <a:pt x="87" y="19"/>
                </a:cubicBezTo>
                <a:cubicBezTo>
                  <a:pt x="93" y="25"/>
                  <a:pt x="93" y="25"/>
                  <a:pt x="93" y="25"/>
                </a:cubicBezTo>
                <a:cubicBezTo>
                  <a:pt x="94" y="26"/>
                  <a:pt x="94" y="29"/>
                  <a:pt x="93" y="31"/>
                </a:cubicBezTo>
                <a:cubicBezTo>
                  <a:pt x="89" y="34"/>
                  <a:pt x="89" y="34"/>
                  <a:pt x="89" y="34"/>
                </a:cubicBezTo>
                <a:cubicBezTo>
                  <a:pt x="92" y="38"/>
                  <a:pt x="94" y="43"/>
                  <a:pt x="95" y="48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2" y="48"/>
                  <a:pt x="104" y="50"/>
                  <a:pt x="104" y="5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62"/>
                  <a:pt x="102" y="64"/>
                  <a:pt x="100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4" y="69"/>
                  <a:pt x="92" y="74"/>
                  <a:pt x="89" y="78"/>
                </a:cubicBezTo>
                <a:cubicBezTo>
                  <a:pt x="93" y="81"/>
                  <a:pt x="93" y="81"/>
                  <a:pt x="93" y="81"/>
                </a:cubicBezTo>
                <a:cubicBezTo>
                  <a:pt x="94" y="83"/>
                  <a:pt x="94" y="86"/>
                  <a:pt x="93" y="87"/>
                </a:cubicBezTo>
                <a:cubicBezTo>
                  <a:pt x="87" y="93"/>
                  <a:pt x="87" y="93"/>
                  <a:pt x="87" y="93"/>
                </a:cubicBezTo>
                <a:cubicBezTo>
                  <a:pt x="86" y="94"/>
                  <a:pt x="85" y="94"/>
                  <a:pt x="84" y="94"/>
                </a:cubicBezTo>
                <a:cubicBezTo>
                  <a:pt x="83" y="94"/>
                  <a:pt x="82" y="94"/>
                  <a:pt x="81" y="93"/>
                </a:cubicBezTo>
                <a:cubicBezTo>
                  <a:pt x="78" y="89"/>
                  <a:pt x="78" y="89"/>
                  <a:pt x="78" y="89"/>
                </a:cubicBezTo>
                <a:cubicBezTo>
                  <a:pt x="74" y="92"/>
                  <a:pt x="69" y="94"/>
                  <a:pt x="64" y="95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102"/>
                  <a:pt x="62" y="104"/>
                  <a:pt x="60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0" y="104"/>
                  <a:pt x="48" y="102"/>
                  <a:pt x="48" y="100"/>
                </a:cubicBezTo>
                <a:cubicBezTo>
                  <a:pt x="48" y="95"/>
                  <a:pt x="48" y="95"/>
                  <a:pt x="48" y="95"/>
                </a:cubicBezTo>
                <a:cubicBezTo>
                  <a:pt x="43" y="94"/>
                  <a:pt x="38" y="92"/>
                  <a:pt x="34" y="89"/>
                </a:cubicBezTo>
                <a:cubicBezTo>
                  <a:pt x="31" y="93"/>
                  <a:pt x="31" y="93"/>
                  <a:pt x="31" y="93"/>
                </a:cubicBezTo>
                <a:cubicBezTo>
                  <a:pt x="30" y="94"/>
                  <a:pt x="29" y="94"/>
                  <a:pt x="28" y="94"/>
                </a:cubicBezTo>
                <a:cubicBezTo>
                  <a:pt x="27" y="94"/>
                  <a:pt x="26" y="94"/>
                  <a:pt x="25" y="93"/>
                </a:cubicBezTo>
                <a:cubicBezTo>
                  <a:pt x="19" y="87"/>
                  <a:pt x="19" y="87"/>
                  <a:pt x="19" y="87"/>
                </a:cubicBezTo>
                <a:cubicBezTo>
                  <a:pt x="18" y="86"/>
                  <a:pt x="18" y="83"/>
                  <a:pt x="19" y="81"/>
                </a:cubicBezTo>
                <a:cubicBezTo>
                  <a:pt x="23" y="78"/>
                  <a:pt x="23" y="78"/>
                  <a:pt x="23" y="78"/>
                </a:cubicBezTo>
                <a:cubicBezTo>
                  <a:pt x="20" y="74"/>
                  <a:pt x="18" y="69"/>
                  <a:pt x="17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0" y="64"/>
                  <a:pt x="8" y="62"/>
                  <a:pt x="8" y="60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0"/>
                  <a:pt x="10" y="48"/>
                  <a:pt x="12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8" y="43"/>
                  <a:pt x="20" y="38"/>
                  <a:pt x="23" y="34"/>
                </a:cubicBezTo>
                <a:cubicBezTo>
                  <a:pt x="19" y="31"/>
                  <a:pt x="19" y="31"/>
                  <a:pt x="19" y="31"/>
                </a:cubicBezTo>
                <a:cubicBezTo>
                  <a:pt x="18" y="29"/>
                  <a:pt x="18" y="26"/>
                  <a:pt x="19" y="25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18"/>
                  <a:pt x="27" y="18"/>
                  <a:pt x="28" y="18"/>
                </a:cubicBezTo>
                <a:cubicBezTo>
                  <a:pt x="29" y="18"/>
                  <a:pt x="30" y="18"/>
                  <a:pt x="31" y="19"/>
                </a:cubicBezTo>
                <a:cubicBezTo>
                  <a:pt x="34" y="23"/>
                  <a:pt x="34" y="23"/>
                  <a:pt x="34" y="23"/>
                </a:cubicBezTo>
                <a:cubicBezTo>
                  <a:pt x="38" y="20"/>
                  <a:pt x="43" y="18"/>
                  <a:pt x="48" y="17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0"/>
                  <a:pt x="50" y="8"/>
                  <a:pt x="52" y="8"/>
                </a:cubicBezTo>
                <a:cubicBezTo>
                  <a:pt x="60" y="8"/>
                  <a:pt x="60" y="8"/>
                  <a:pt x="60" y="8"/>
                </a:cubicBezTo>
                <a:moveTo>
                  <a:pt x="60" y="0"/>
                </a:moveTo>
                <a:cubicBezTo>
                  <a:pt x="52" y="0"/>
                  <a:pt x="52" y="0"/>
                  <a:pt x="52" y="0"/>
                </a:cubicBezTo>
                <a:cubicBezTo>
                  <a:pt x="46" y="0"/>
                  <a:pt x="41" y="5"/>
                  <a:pt x="40" y="11"/>
                </a:cubicBezTo>
                <a:cubicBezTo>
                  <a:pt x="38" y="11"/>
                  <a:pt x="37" y="12"/>
                  <a:pt x="35" y="13"/>
                </a:cubicBezTo>
                <a:cubicBezTo>
                  <a:pt x="33" y="11"/>
                  <a:pt x="31" y="10"/>
                  <a:pt x="28" y="10"/>
                </a:cubicBezTo>
                <a:cubicBezTo>
                  <a:pt x="25" y="10"/>
                  <a:pt x="21" y="11"/>
                  <a:pt x="19" y="14"/>
                </a:cubicBezTo>
                <a:cubicBezTo>
                  <a:pt x="14" y="19"/>
                  <a:pt x="14" y="19"/>
                  <a:pt x="14" y="19"/>
                </a:cubicBezTo>
                <a:cubicBezTo>
                  <a:pt x="11" y="22"/>
                  <a:pt x="10" y="25"/>
                  <a:pt x="10" y="28"/>
                </a:cubicBezTo>
                <a:cubicBezTo>
                  <a:pt x="10" y="31"/>
                  <a:pt x="11" y="33"/>
                  <a:pt x="13" y="35"/>
                </a:cubicBezTo>
                <a:cubicBezTo>
                  <a:pt x="12" y="37"/>
                  <a:pt x="11" y="38"/>
                  <a:pt x="11" y="40"/>
                </a:cubicBezTo>
                <a:cubicBezTo>
                  <a:pt x="5" y="41"/>
                  <a:pt x="0" y="46"/>
                  <a:pt x="0" y="5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6"/>
                  <a:pt x="5" y="71"/>
                  <a:pt x="11" y="72"/>
                </a:cubicBezTo>
                <a:cubicBezTo>
                  <a:pt x="11" y="74"/>
                  <a:pt x="12" y="75"/>
                  <a:pt x="13" y="77"/>
                </a:cubicBezTo>
                <a:cubicBezTo>
                  <a:pt x="11" y="79"/>
                  <a:pt x="10" y="81"/>
                  <a:pt x="10" y="84"/>
                </a:cubicBezTo>
                <a:cubicBezTo>
                  <a:pt x="10" y="87"/>
                  <a:pt x="11" y="91"/>
                  <a:pt x="14" y="93"/>
                </a:cubicBezTo>
                <a:cubicBezTo>
                  <a:pt x="19" y="98"/>
                  <a:pt x="19" y="98"/>
                  <a:pt x="19" y="98"/>
                </a:cubicBezTo>
                <a:cubicBezTo>
                  <a:pt x="21" y="101"/>
                  <a:pt x="25" y="102"/>
                  <a:pt x="28" y="102"/>
                </a:cubicBezTo>
                <a:cubicBezTo>
                  <a:pt x="31" y="102"/>
                  <a:pt x="33" y="101"/>
                  <a:pt x="35" y="99"/>
                </a:cubicBezTo>
                <a:cubicBezTo>
                  <a:pt x="37" y="100"/>
                  <a:pt x="38" y="101"/>
                  <a:pt x="40" y="101"/>
                </a:cubicBezTo>
                <a:cubicBezTo>
                  <a:pt x="41" y="107"/>
                  <a:pt x="46" y="112"/>
                  <a:pt x="52" y="112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66" y="112"/>
                  <a:pt x="71" y="107"/>
                  <a:pt x="72" y="101"/>
                </a:cubicBezTo>
                <a:cubicBezTo>
                  <a:pt x="74" y="101"/>
                  <a:pt x="75" y="100"/>
                  <a:pt x="77" y="99"/>
                </a:cubicBezTo>
                <a:cubicBezTo>
                  <a:pt x="79" y="101"/>
                  <a:pt x="81" y="102"/>
                  <a:pt x="84" y="102"/>
                </a:cubicBezTo>
                <a:cubicBezTo>
                  <a:pt x="87" y="102"/>
                  <a:pt x="91" y="101"/>
                  <a:pt x="93" y="98"/>
                </a:cubicBezTo>
                <a:cubicBezTo>
                  <a:pt x="98" y="93"/>
                  <a:pt x="98" y="93"/>
                  <a:pt x="98" y="93"/>
                </a:cubicBezTo>
                <a:cubicBezTo>
                  <a:pt x="101" y="91"/>
                  <a:pt x="102" y="87"/>
                  <a:pt x="102" y="84"/>
                </a:cubicBezTo>
                <a:cubicBezTo>
                  <a:pt x="102" y="81"/>
                  <a:pt x="101" y="79"/>
                  <a:pt x="99" y="77"/>
                </a:cubicBezTo>
                <a:cubicBezTo>
                  <a:pt x="100" y="75"/>
                  <a:pt x="101" y="74"/>
                  <a:pt x="101" y="72"/>
                </a:cubicBezTo>
                <a:cubicBezTo>
                  <a:pt x="107" y="71"/>
                  <a:pt x="112" y="66"/>
                  <a:pt x="112" y="60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12" y="46"/>
                  <a:pt x="107" y="41"/>
                  <a:pt x="101" y="40"/>
                </a:cubicBezTo>
                <a:cubicBezTo>
                  <a:pt x="101" y="38"/>
                  <a:pt x="100" y="37"/>
                  <a:pt x="99" y="35"/>
                </a:cubicBezTo>
                <a:cubicBezTo>
                  <a:pt x="101" y="33"/>
                  <a:pt x="102" y="31"/>
                  <a:pt x="102" y="28"/>
                </a:cubicBezTo>
                <a:cubicBezTo>
                  <a:pt x="102" y="25"/>
                  <a:pt x="101" y="22"/>
                  <a:pt x="98" y="19"/>
                </a:cubicBezTo>
                <a:cubicBezTo>
                  <a:pt x="93" y="14"/>
                  <a:pt x="93" y="14"/>
                  <a:pt x="93" y="14"/>
                </a:cubicBezTo>
                <a:cubicBezTo>
                  <a:pt x="91" y="11"/>
                  <a:pt x="87" y="10"/>
                  <a:pt x="84" y="10"/>
                </a:cubicBezTo>
                <a:cubicBezTo>
                  <a:pt x="81" y="10"/>
                  <a:pt x="79" y="11"/>
                  <a:pt x="77" y="13"/>
                </a:cubicBezTo>
                <a:cubicBezTo>
                  <a:pt x="75" y="12"/>
                  <a:pt x="74" y="11"/>
                  <a:pt x="72" y="11"/>
                </a:cubicBezTo>
                <a:cubicBezTo>
                  <a:pt x="71" y="5"/>
                  <a:pt x="66" y="0"/>
                  <a:pt x="6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30" name="Freeform 10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4873243" y="2422634"/>
            <a:ext cx="195263" cy="196850"/>
          </a:xfrm>
          <a:custGeom>
            <a:avLst/>
            <a:gdLst>
              <a:gd name="T0" fmla="*/ 26 w 52"/>
              <a:gd name="T1" fmla="*/ 52 h 52"/>
              <a:gd name="T2" fmla="*/ 0 w 52"/>
              <a:gd name="T3" fmla="*/ 26 h 52"/>
              <a:gd name="T4" fmla="*/ 26 w 52"/>
              <a:gd name="T5" fmla="*/ 0 h 52"/>
              <a:gd name="T6" fmla="*/ 52 w 52"/>
              <a:gd name="T7" fmla="*/ 26 h 52"/>
              <a:gd name="T8" fmla="*/ 26 w 52"/>
              <a:gd name="T9" fmla="*/ 52 h 52"/>
              <a:gd name="T10" fmla="*/ 26 w 52"/>
              <a:gd name="T11" fmla="*/ 4 h 52"/>
              <a:gd name="T12" fmla="*/ 4 w 52"/>
              <a:gd name="T13" fmla="*/ 26 h 52"/>
              <a:gd name="T14" fmla="*/ 26 w 52"/>
              <a:gd name="T15" fmla="*/ 48 h 52"/>
              <a:gd name="T16" fmla="*/ 48 w 52"/>
              <a:gd name="T17" fmla="*/ 26 h 52"/>
              <a:gd name="T18" fmla="*/ 26 w 52"/>
              <a:gd name="T1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lose/>
                <a:moveTo>
                  <a:pt x="26" y="4"/>
                </a:moveTo>
                <a:cubicBezTo>
                  <a:pt x="14" y="4"/>
                  <a:pt x="4" y="14"/>
                  <a:pt x="4" y="26"/>
                </a:cubicBezTo>
                <a:cubicBezTo>
                  <a:pt x="4" y="38"/>
                  <a:pt x="14" y="48"/>
                  <a:pt x="26" y="48"/>
                </a:cubicBezTo>
                <a:cubicBezTo>
                  <a:pt x="38" y="48"/>
                  <a:pt x="48" y="38"/>
                  <a:pt x="48" y="26"/>
                </a:cubicBezTo>
                <a:cubicBezTo>
                  <a:pt x="48" y="14"/>
                  <a:pt x="38" y="4"/>
                  <a:pt x="2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31" name="Freeform 11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4917693" y="2468672"/>
            <a:ext cx="106363" cy="106363"/>
          </a:xfrm>
          <a:custGeom>
            <a:avLst/>
            <a:gdLst>
              <a:gd name="T0" fmla="*/ 14 w 28"/>
              <a:gd name="T1" fmla="*/ 28 h 28"/>
              <a:gd name="T2" fmla="*/ 0 w 28"/>
              <a:gd name="T3" fmla="*/ 14 h 28"/>
              <a:gd name="T4" fmla="*/ 14 w 28"/>
              <a:gd name="T5" fmla="*/ 0 h 28"/>
              <a:gd name="T6" fmla="*/ 28 w 28"/>
              <a:gd name="T7" fmla="*/ 14 h 28"/>
              <a:gd name="T8" fmla="*/ 14 w 28"/>
              <a:gd name="T9" fmla="*/ 28 h 28"/>
              <a:gd name="T10" fmla="*/ 14 w 28"/>
              <a:gd name="T11" fmla="*/ 4 h 28"/>
              <a:gd name="T12" fmla="*/ 4 w 28"/>
              <a:gd name="T13" fmla="*/ 14 h 28"/>
              <a:gd name="T14" fmla="*/ 14 w 28"/>
              <a:gd name="T15" fmla="*/ 24 h 28"/>
              <a:gd name="T16" fmla="*/ 24 w 28"/>
              <a:gd name="T17" fmla="*/ 14 h 28"/>
              <a:gd name="T18" fmla="*/ 14 w 28"/>
              <a:gd name="T19" fmla="*/ 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" h="28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22" y="0"/>
                  <a:pt x="28" y="6"/>
                  <a:pt x="28" y="14"/>
                </a:cubicBezTo>
                <a:cubicBezTo>
                  <a:pt x="28" y="22"/>
                  <a:pt x="22" y="28"/>
                  <a:pt x="14" y="28"/>
                </a:cubicBezTo>
                <a:close/>
                <a:moveTo>
                  <a:pt x="14" y="4"/>
                </a:moveTo>
                <a:cubicBezTo>
                  <a:pt x="8" y="4"/>
                  <a:pt x="4" y="8"/>
                  <a:pt x="4" y="14"/>
                </a:cubicBezTo>
                <a:cubicBezTo>
                  <a:pt x="4" y="20"/>
                  <a:pt x="8" y="24"/>
                  <a:pt x="14" y="24"/>
                </a:cubicBezTo>
                <a:cubicBezTo>
                  <a:pt x="20" y="24"/>
                  <a:pt x="24" y="20"/>
                  <a:pt x="24" y="14"/>
                </a:cubicBezTo>
                <a:cubicBezTo>
                  <a:pt x="24" y="8"/>
                  <a:pt x="20" y="4"/>
                  <a:pt x="1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19" name="TextBox 96"/>
          <p:cNvSpPr txBox="1"/>
          <p:nvPr>
            <p:custDataLst>
              <p:tags r:id="rId8"/>
            </p:custDataLst>
          </p:nvPr>
        </p:nvSpPr>
        <p:spPr>
          <a:xfrm>
            <a:off x="3829050" y="2799715"/>
            <a:ext cx="2283460" cy="838200"/>
          </a:xfrm>
          <a:prstGeom prst="rect">
            <a:avLst/>
          </a:prstGeom>
          <a:noFill/>
        </p:spPr>
        <p:txBody>
          <a:bodyPr wrap="square" rtlCol="0" anchor="ctr" anchorCtr="0">
            <a:normAutofit fontScale="80000"/>
          </a:bodyPr>
          <a:lstStyle/>
          <a:p>
            <a:pPr algn="ctr"/>
            <a:r>
              <a:rPr lang="id-ID" sz="2000" b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ea"/>
              </a:rPr>
              <a:t>更新少查询多时可以创建多个索引提高性能</a:t>
            </a:r>
            <a:endParaRPr lang="id-ID" sz="2000" b="1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ea"/>
            </a:endParaRPr>
          </a:p>
        </p:txBody>
      </p:sp>
      <p:sp>
        <p:nvSpPr>
          <p:cNvPr id="120" name="Oval 119"/>
          <p:cNvSpPr/>
          <p:nvPr>
            <p:custDataLst>
              <p:tags r:id="rId9"/>
            </p:custDataLst>
          </p:nvPr>
        </p:nvSpPr>
        <p:spPr>
          <a:xfrm>
            <a:off x="6885811" y="2161059"/>
            <a:ext cx="720000" cy="720000"/>
          </a:xfrm>
          <a:prstGeom prst="ellipse">
            <a:avLst/>
          </a:prstGeom>
          <a:solidFill>
            <a:srgbClr val="55943A"/>
          </a:solidFill>
          <a:ln>
            <a:noFill/>
          </a:ln>
        </p:spPr>
        <p:style>
          <a:lnRef idx="2">
            <a:srgbClr val="E08721">
              <a:shade val="50000"/>
            </a:srgbClr>
          </a:lnRef>
          <a:fillRef idx="1">
            <a:srgbClr val="E08721"/>
          </a:fillRef>
          <a:effectRef idx="0">
            <a:srgbClr val="E08721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22" name="Freeform 5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7039945" y="2318093"/>
            <a:ext cx="411732" cy="405933"/>
          </a:xfrm>
          <a:custGeom>
            <a:avLst/>
            <a:gdLst>
              <a:gd name="T0" fmla="*/ 111 w 120"/>
              <a:gd name="T1" fmla="*/ 0 h 118"/>
              <a:gd name="T2" fmla="*/ 9 w 120"/>
              <a:gd name="T3" fmla="*/ 0 h 118"/>
              <a:gd name="T4" fmla="*/ 0 w 120"/>
              <a:gd name="T5" fmla="*/ 9 h 118"/>
              <a:gd name="T6" fmla="*/ 0 w 120"/>
              <a:gd name="T7" fmla="*/ 103 h 118"/>
              <a:gd name="T8" fmla="*/ 9 w 120"/>
              <a:gd name="T9" fmla="*/ 112 h 118"/>
              <a:gd name="T10" fmla="*/ 16 w 120"/>
              <a:gd name="T11" fmla="*/ 112 h 118"/>
              <a:gd name="T12" fmla="*/ 16 w 120"/>
              <a:gd name="T13" fmla="*/ 112 h 118"/>
              <a:gd name="T14" fmla="*/ 22 w 120"/>
              <a:gd name="T15" fmla="*/ 118 h 118"/>
              <a:gd name="T16" fmla="*/ 28 w 120"/>
              <a:gd name="T17" fmla="*/ 112 h 118"/>
              <a:gd name="T18" fmla="*/ 28 w 120"/>
              <a:gd name="T19" fmla="*/ 112 h 118"/>
              <a:gd name="T20" fmla="*/ 92 w 120"/>
              <a:gd name="T21" fmla="*/ 112 h 118"/>
              <a:gd name="T22" fmla="*/ 92 w 120"/>
              <a:gd name="T23" fmla="*/ 112 h 118"/>
              <a:gd name="T24" fmla="*/ 98 w 120"/>
              <a:gd name="T25" fmla="*/ 118 h 118"/>
              <a:gd name="T26" fmla="*/ 104 w 120"/>
              <a:gd name="T27" fmla="*/ 112 h 118"/>
              <a:gd name="T28" fmla="*/ 104 w 120"/>
              <a:gd name="T29" fmla="*/ 112 h 118"/>
              <a:gd name="T30" fmla="*/ 111 w 120"/>
              <a:gd name="T31" fmla="*/ 112 h 118"/>
              <a:gd name="T32" fmla="*/ 120 w 120"/>
              <a:gd name="T33" fmla="*/ 103 h 118"/>
              <a:gd name="T34" fmla="*/ 120 w 120"/>
              <a:gd name="T35" fmla="*/ 9 h 118"/>
              <a:gd name="T36" fmla="*/ 111 w 120"/>
              <a:gd name="T37" fmla="*/ 0 h 118"/>
              <a:gd name="T38" fmla="*/ 112 w 120"/>
              <a:gd name="T39" fmla="*/ 103 h 118"/>
              <a:gd name="T40" fmla="*/ 111 w 120"/>
              <a:gd name="T41" fmla="*/ 104 h 118"/>
              <a:gd name="T42" fmla="*/ 9 w 120"/>
              <a:gd name="T43" fmla="*/ 104 h 118"/>
              <a:gd name="T44" fmla="*/ 8 w 120"/>
              <a:gd name="T45" fmla="*/ 103 h 118"/>
              <a:gd name="T46" fmla="*/ 8 w 120"/>
              <a:gd name="T47" fmla="*/ 9 h 118"/>
              <a:gd name="T48" fmla="*/ 9 w 120"/>
              <a:gd name="T49" fmla="*/ 8 h 118"/>
              <a:gd name="T50" fmla="*/ 111 w 120"/>
              <a:gd name="T51" fmla="*/ 8 h 118"/>
              <a:gd name="T52" fmla="*/ 112 w 120"/>
              <a:gd name="T53" fmla="*/ 9 h 118"/>
              <a:gd name="T54" fmla="*/ 112 w 120"/>
              <a:gd name="T55" fmla="*/ 10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0" h="118">
                <a:moveTo>
                  <a:pt x="11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8"/>
                  <a:pt x="4" y="112"/>
                  <a:pt x="9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6" y="115"/>
                  <a:pt x="19" y="118"/>
                  <a:pt x="22" y="118"/>
                </a:cubicBezTo>
                <a:cubicBezTo>
                  <a:pt x="25" y="118"/>
                  <a:pt x="28" y="115"/>
                  <a:pt x="28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92" y="115"/>
                  <a:pt x="95" y="118"/>
                  <a:pt x="98" y="118"/>
                </a:cubicBezTo>
                <a:cubicBezTo>
                  <a:pt x="101" y="118"/>
                  <a:pt x="104" y="115"/>
                  <a:pt x="104" y="112"/>
                </a:cubicBezTo>
                <a:cubicBezTo>
                  <a:pt x="104" y="112"/>
                  <a:pt x="104" y="112"/>
                  <a:pt x="104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6" y="112"/>
                  <a:pt x="120" y="108"/>
                  <a:pt x="120" y="103"/>
                </a:cubicBezTo>
                <a:cubicBezTo>
                  <a:pt x="120" y="9"/>
                  <a:pt x="120" y="9"/>
                  <a:pt x="120" y="9"/>
                </a:cubicBezTo>
                <a:cubicBezTo>
                  <a:pt x="120" y="4"/>
                  <a:pt x="116" y="0"/>
                  <a:pt x="111" y="0"/>
                </a:cubicBezTo>
                <a:close/>
                <a:moveTo>
                  <a:pt x="112" y="103"/>
                </a:moveTo>
                <a:cubicBezTo>
                  <a:pt x="112" y="104"/>
                  <a:pt x="112" y="104"/>
                  <a:pt x="111" y="104"/>
                </a:cubicBezTo>
                <a:cubicBezTo>
                  <a:pt x="9" y="104"/>
                  <a:pt x="9" y="104"/>
                  <a:pt x="9" y="104"/>
                </a:cubicBezTo>
                <a:cubicBezTo>
                  <a:pt x="8" y="104"/>
                  <a:pt x="8" y="104"/>
                  <a:pt x="8" y="103"/>
                </a:cubicBezTo>
                <a:cubicBezTo>
                  <a:pt x="8" y="9"/>
                  <a:pt x="8" y="9"/>
                  <a:pt x="8" y="9"/>
                </a:cubicBezTo>
                <a:cubicBezTo>
                  <a:pt x="8" y="8"/>
                  <a:pt x="8" y="8"/>
                  <a:pt x="9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2" y="8"/>
                  <a:pt x="112" y="8"/>
                  <a:pt x="112" y="9"/>
                </a:cubicBezTo>
                <a:lnTo>
                  <a:pt x="112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23" name="Freeform 6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7155926" y="2421026"/>
            <a:ext cx="178321" cy="179770"/>
          </a:xfrm>
          <a:custGeom>
            <a:avLst/>
            <a:gdLst>
              <a:gd name="T0" fmla="*/ 26 w 52"/>
              <a:gd name="T1" fmla="*/ 0 h 52"/>
              <a:gd name="T2" fmla="*/ 0 w 52"/>
              <a:gd name="T3" fmla="*/ 26 h 52"/>
              <a:gd name="T4" fmla="*/ 26 w 52"/>
              <a:gd name="T5" fmla="*/ 52 h 52"/>
              <a:gd name="T6" fmla="*/ 52 w 52"/>
              <a:gd name="T7" fmla="*/ 26 h 52"/>
              <a:gd name="T8" fmla="*/ 26 w 52"/>
              <a:gd name="T9" fmla="*/ 0 h 52"/>
              <a:gd name="T10" fmla="*/ 26 w 52"/>
              <a:gd name="T11" fmla="*/ 48 h 52"/>
              <a:gd name="T12" fmla="*/ 4 w 52"/>
              <a:gd name="T13" fmla="*/ 26 h 52"/>
              <a:gd name="T14" fmla="*/ 26 w 52"/>
              <a:gd name="T15" fmla="*/ 4 h 52"/>
              <a:gd name="T16" fmla="*/ 48 w 52"/>
              <a:gd name="T17" fmla="*/ 26 h 52"/>
              <a:gd name="T18" fmla="*/ 26 w 52"/>
              <a:gd name="T19" fmla="*/ 4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2">
                <a:moveTo>
                  <a:pt x="26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40"/>
                  <a:pt x="12" y="52"/>
                  <a:pt x="26" y="52"/>
                </a:cubicBezTo>
                <a:cubicBezTo>
                  <a:pt x="40" y="52"/>
                  <a:pt x="52" y="40"/>
                  <a:pt x="52" y="26"/>
                </a:cubicBezTo>
                <a:cubicBezTo>
                  <a:pt x="52" y="12"/>
                  <a:pt x="40" y="0"/>
                  <a:pt x="26" y="0"/>
                </a:cubicBezTo>
                <a:close/>
                <a:moveTo>
                  <a:pt x="26" y="48"/>
                </a:moveTo>
                <a:cubicBezTo>
                  <a:pt x="14" y="48"/>
                  <a:pt x="4" y="38"/>
                  <a:pt x="4" y="26"/>
                </a:cubicBezTo>
                <a:cubicBezTo>
                  <a:pt x="4" y="14"/>
                  <a:pt x="14" y="4"/>
                  <a:pt x="26" y="4"/>
                </a:cubicBezTo>
                <a:cubicBezTo>
                  <a:pt x="38" y="4"/>
                  <a:pt x="48" y="14"/>
                  <a:pt x="48" y="26"/>
                </a:cubicBezTo>
                <a:cubicBezTo>
                  <a:pt x="48" y="38"/>
                  <a:pt x="38" y="48"/>
                  <a:pt x="26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24" name="Freeform 7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7211017" y="2451471"/>
            <a:ext cx="68139" cy="94235"/>
          </a:xfrm>
          <a:custGeom>
            <a:avLst/>
            <a:gdLst>
              <a:gd name="T0" fmla="*/ 12 w 20"/>
              <a:gd name="T1" fmla="*/ 7 h 27"/>
              <a:gd name="T2" fmla="*/ 12 w 20"/>
              <a:gd name="T3" fmla="*/ 2 h 27"/>
              <a:gd name="T4" fmla="*/ 10 w 20"/>
              <a:gd name="T5" fmla="*/ 0 h 27"/>
              <a:gd name="T6" fmla="*/ 8 w 20"/>
              <a:gd name="T7" fmla="*/ 2 h 27"/>
              <a:gd name="T8" fmla="*/ 8 w 20"/>
              <a:gd name="T9" fmla="*/ 7 h 27"/>
              <a:gd name="T10" fmla="*/ 0 w 20"/>
              <a:gd name="T11" fmla="*/ 17 h 27"/>
              <a:gd name="T12" fmla="*/ 10 w 20"/>
              <a:gd name="T13" fmla="*/ 27 h 27"/>
              <a:gd name="T14" fmla="*/ 20 w 20"/>
              <a:gd name="T15" fmla="*/ 17 h 27"/>
              <a:gd name="T16" fmla="*/ 12 w 20"/>
              <a:gd name="T17" fmla="*/ 7 h 27"/>
              <a:gd name="T18" fmla="*/ 10 w 20"/>
              <a:gd name="T19" fmla="*/ 23 h 27"/>
              <a:gd name="T20" fmla="*/ 4 w 20"/>
              <a:gd name="T21" fmla="*/ 17 h 27"/>
              <a:gd name="T22" fmla="*/ 8 w 20"/>
              <a:gd name="T23" fmla="*/ 11 h 27"/>
              <a:gd name="T24" fmla="*/ 8 w 20"/>
              <a:gd name="T25" fmla="*/ 14 h 27"/>
              <a:gd name="T26" fmla="*/ 10 w 20"/>
              <a:gd name="T27" fmla="*/ 16 h 27"/>
              <a:gd name="T28" fmla="*/ 12 w 20"/>
              <a:gd name="T29" fmla="*/ 14 h 27"/>
              <a:gd name="T30" fmla="*/ 12 w 20"/>
              <a:gd name="T31" fmla="*/ 11 h 27"/>
              <a:gd name="T32" fmla="*/ 16 w 20"/>
              <a:gd name="T33" fmla="*/ 17 h 27"/>
              <a:gd name="T34" fmla="*/ 10 w 20"/>
              <a:gd name="T35" fmla="*/ 2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27">
                <a:moveTo>
                  <a:pt x="12" y="7"/>
                </a:moveTo>
                <a:cubicBezTo>
                  <a:pt x="12" y="2"/>
                  <a:pt x="12" y="2"/>
                  <a:pt x="12" y="2"/>
                </a:cubicBezTo>
                <a:cubicBezTo>
                  <a:pt x="12" y="1"/>
                  <a:pt x="11" y="0"/>
                  <a:pt x="10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7"/>
                  <a:pt x="8" y="7"/>
                  <a:pt x="8" y="7"/>
                </a:cubicBezTo>
                <a:cubicBezTo>
                  <a:pt x="3" y="8"/>
                  <a:pt x="0" y="12"/>
                  <a:pt x="0" y="17"/>
                </a:cubicBezTo>
                <a:cubicBezTo>
                  <a:pt x="0" y="23"/>
                  <a:pt x="4" y="27"/>
                  <a:pt x="10" y="27"/>
                </a:cubicBezTo>
                <a:cubicBezTo>
                  <a:pt x="16" y="27"/>
                  <a:pt x="20" y="23"/>
                  <a:pt x="20" y="17"/>
                </a:cubicBezTo>
                <a:cubicBezTo>
                  <a:pt x="20" y="12"/>
                  <a:pt x="17" y="8"/>
                  <a:pt x="12" y="7"/>
                </a:cubicBezTo>
                <a:close/>
                <a:moveTo>
                  <a:pt x="10" y="23"/>
                </a:moveTo>
                <a:cubicBezTo>
                  <a:pt x="7" y="23"/>
                  <a:pt x="4" y="20"/>
                  <a:pt x="4" y="17"/>
                </a:cubicBezTo>
                <a:cubicBezTo>
                  <a:pt x="4" y="14"/>
                  <a:pt x="6" y="12"/>
                  <a:pt x="8" y="11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5"/>
                  <a:pt x="9" y="16"/>
                  <a:pt x="10" y="16"/>
                </a:cubicBezTo>
                <a:cubicBezTo>
                  <a:pt x="11" y="16"/>
                  <a:pt x="12" y="15"/>
                  <a:pt x="12" y="14"/>
                </a:cubicBezTo>
                <a:cubicBezTo>
                  <a:pt x="12" y="11"/>
                  <a:pt x="12" y="11"/>
                  <a:pt x="12" y="11"/>
                </a:cubicBezTo>
                <a:cubicBezTo>
                  <a:pt x="14" y="12"/>
                  <a:pt x="16" y="14"/>
                  <a:pt x="16" y="17"/>
                </a:cubicBezTo>
                <a:cubicBezTo>
                  <a:pt x="16" y="20"/>
                  <a:pt x="13" y="23"/>
                  <a:pt x="10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25" name="Freeform 8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7095036" y="2373184"/>
            <a:ext cx="314598" cy="275455"/>
          </a:xfrm>
          <a:custGeom>
            <a:avLst/>
            <a:gdLst>
              <a:gd name="T0" fmla="*/ 88 w 92"/>
              <a:gd name="T1" fmla="*/ 13 h 80"/>
              <a:gd name="T2" fmla="*/ 88 w 92"/>
              <a:gd name="T3" fmla="*/ 5 h 80"/>
              <a:gd name="T4" fmla="*/ 83 w 92"/>
              <a:gd name="T5" fmla="*/ 0 h 80"/>
              <a:gd name="T6" fmla="*/ 5 w 92"/>
              <a:gd name="T7" fmla="*/ 0 h 80"/>
              <a:gd name="T8" fmla="*/ 0 w 92"/>
              <a:gd name="T9" fmla="*/ 5 h 80"/>
              <a:gd name="T10" fmla="*/ 0 w 92"/>
              <a:gd name="T11" fmla="*/ 75 h 80"/>
              <a:gd name="T12" fmla="*/ 5 w 92"/>
              <a:gd name="T13" fmla="*/ 80 h 80"/>
              <a:gd name="T14" fmla="*/ 83 w 92"/>
              <a:gd name="T15" fmla="*/ 80 h 80"/>
              <a:gd name="T16" fmla="*/ 88 w 92"/>
              <a:gd name="T17" fmla="*/ 75 h 80"/>
              <a:gd name="T18" fmla="*/ 88 w 92"/>
              <a:gd name="T19" fmla="*/ 69 h 80"/>
              <a:gd name="T20" fmla="*/ 92 w 92"/>
              <a:gd name="T21" fmla="*/ 63 h 80"/>
              <a:gd name="T22" fmla="*/ 92 w 92"/>
              <a:gd name="T23" fmla="*/ 59 h 80"/>
              <a:gd name="T24" fmla="*/ 88 w 92"/>
              <a:gd name="T25" fmla="*/ 53 h 80"/>
              <a:gd name="T26" fmla="*/ 88 w 92"/>
              <a:gd name="T27" fmla="*/ 29 h 80"/>
              <a:gd name="T28" fmla="*/ 92 w 92"/>
              <a:gd name="T29" fmla="*/ 23 h 80"/>
              <a:gd name="T30" fmla="*/ 92 w 92"/>
              <a:gd name="T31" fmla="*/ 19 h 80"/>
              <a:gd name="T32" fmla="*/ 88 w 92"/>
              <a:gd name="T33" fmla="*/ 13 h 80"/>
              <a:gd name="T34" fmla="*/ 83 w 92"/>
              <a:gd name="T35" fmla="*/ 76 h 80"/>
              <a:gd name="T36" fmla="*/ 5 w 92"/>
              <a:gd name="T37" fmla="*/ 76 h 80"/>
              <a:gd name="T38" fmla="*/ 4 w 92"/>
              <a:gd name="T39" fmla="*/ 75 h 80"/>
              <a:gd name="T40" fmla="*/ 4 w 92"/>
              <a:gd name="T41" fmla="*/ 5 h 80"/>
              <a:gd name="T42" fmla="*/ 5 w 92"/>
              <a:gd name="T43" fmla="*/ 4 h 80"/>
              <a:gd name="T44" fmla="*/ 83 w 92"/>
              <a:gd name="T45" fmla="*/ 4 h 80"/>
              <a:gd name="T46" fmla="*/ 84 w 92"/>
              <a:gd name="T47" fmla="*/ 5 h 80"/>
              <a:gd name="T48" fmla="*/ 84 w 92"/>
              <a:gd name="T49" fmla="*/ 13 h 80"/>
              <a:gd name="T50" fmla="*/ 80 w 92"/>
              <a:gd name="T51" fmla="*/ 19 h 80"/>
              <a:gd name="T52" fmla="*/ 80 w 92"/>
              <a:gd name="T53" fmla="*/ 23 h 80"/>
              <a:gd name="T54" fmla="*/ 84 w 92"/>
              <a:gd name="T55" fmla="*/ 29 h 80"/>
              <a:gd name="T56" fmla="*/ 84 w 92"/>
              <a:gd name="T57" fmla="*/ 53 h 80"/>
              <a:gd name="T58" fmla="*/ 80 w 92"/>
              <a:gd name="T59" fmla="*/ 59 h 80"/>
              <a:gd name="T60" fmla="*/ 80 w 92"/>
              <a:gd name="T61" fmla="*/ 63 h 80"/>
              <a:gd name="T62" fmla="*/ 84 w 92"/>
              <a:gd name="T63" fmla="*/ 69 h 80"/>
              <a:gd name="T64" fmla="*/ 84 w 92"/>
              <a:gd name="T65" fmla="*/ 75 h 80"/>
              <a:gd name="T66" fmla="*/ 83 w 92"/>
              <a:gd name="T67" fmla="*/ 7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" h="80">
                <a:moveTo>
                  <a:pt x="88" y="13"/>
                </a:moveTo>
                <a:cubicBezTo>
                  <a:pt x="88" y="5"/>
                  <a:pt x="88" y="5"/>
                  <a:pt x="88" y="5"/>
                </a:cubicBezTo>
                <a:cubicBezTo>
                  <a:pt x="88" y="2"/>
                  <a:pt x="86" y="0"/>
                  <a:pt x="83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8"/>
                  <a:pt x="2" y="80"/>
                  <a:pt x="5" y="80"/>
                </a:cubicBezTo>
                <a:cubicBezTo>
                  <a:pt x="83" y="80"/>
                  <a:pt x="83" y="80"/>
                  <a:pt x="83" y="80"/>
                </a:cubicBezTo>
                <a:cubicBezTo>
                  <a:pt x="86" y="80"/>
                  <a:pt x="88" y="78"/>
                  <a:pt x="88" y="75"/>
                </a:cubicBezTo>
                <a:cubicBezTo>
                  <a:pt x="88" y="69"/>
                  <a:pt x="88" y="69"/>
                  <a:pt x="88" y="69"/>
                </a:cubicBezTo>
                <a:cubicBezTo>
                  <a:pt x="90" y="68"/>
                  <a:pt x="92" y="66"/>
                  <a:pt x="92" y="63"/>
                </a:cubicBezTo>
                <a:cubicBezTo>
                  <a:pt x="92" y="59"/>
                  <a:pt x="92" y="59"/>
                  <a:pt x="92" y="59"/>
                </a:cubicBezTo>
                <a:cubicBezTo>
                  <a:pt x="92" y="56"/>
                  <a:pt x="90" y="54"/>
                  <a:pt x="88" y="53"/>
                </a:cubicBezTo>
                <a:cubicBezTo>
                  <a:pt x="88" y="29"/>
                  <a:pt x="88" y="29"/>
                  <a:pt x="88" y="29"/>
                </a:cubicBezTo>
                <a:cubicBezTo>
                  <a:pt x="90" y="28"/>
                  <a:pt x="92" y="26"/>
                  <a:pt x="92" y="23"/>
                </a:cubicBezTo>
                <a:cubicBezTo>
                  <a:pt x="92" y="19"/>
                  <a:pt x="92" y="19"/>
                  <a:pt x="92" y="19"/>
                </a:cubicBezTo>
                <a:cubicBezTo>
                  <a:pt x="92" y="16"/>
                  <a:pt x="90" y="14"/>
                  <a:pt x="88" y="13"/>
                </a:cubicBezTo>
                <a:close/>
                <a:moveTo>
                  <a:pt x="83" y="76"/>
                </a:moveTo>
                <a:cubicBezTo>
                  <a:pt x="5" y="76"/>
                  <a:pt x="5" y="76"/>
                  <a:pt x="5" y="76"/>
                </a:cubicBezTo>
                <a:cubicBezTo>
                  <a:pt x="4" y="76"/>
                  <a:pt x="4" y="76"/>
                  <a:pt x="4" y="7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5" y="4"/>
                </a:cubicBezTo>
                <a:cubicBezTo>
                  <a:pt x="83" y="4"/>
                  <a:pt x="83" y="4"/>
                  <a:pt x="83" y="4"/>
                </a:cubicBezTo>
                <a:cubicBezTo>
                  <a:pt x="84" y="4"/>
                  <a:pt x="84" y="4"/>
                  <a:pt x="84" y="5"/>
                </a:cubicBezTo>
                <a:cubicBezTo>
                  <a:pt x="84" y="13"/>
                  <a:pt x="84" y="13"/>
                  <a:pt x="84" y="13"/>
                </a:cubicBezTo>
                <a:cubicBezTo>
                  <a:pt x="82" y="14"/>
                  <a:pt x="80" y="16"/>
                  <a:pt x="80" y="19"/>
                </a:cubicBezTo>
                <a:cubicBezTo>
                  <a:pt x="80" y="23"/>
                  <a:pt x="80" y="23"/>
                  <a:pt x="80" y="23"/>
                </a:cubicBezTo>
                <a:cubicBezTo>
                  <a:pt x="80" y="26"/>
                  <a:pt x="82" y="28"/>
                  <a:pt x="84" y="29"/>
                </a:cubicBezTo>
                <a:cubicBezTo>
                  <a:pt x="84" y="53"/>
                  <a:pt x="84" y="53"/>
                  <a:pt x="84" y="53"/>
                </a:cubicBezTo>
                <a:cubicBezTo>
                  <a:pt x="82" y="54"/>
                  <a:pt x="80" y="56"/>
                  <a:pt x="80" y="59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66"/>
                  <a:pt x="82" y="68"/>
                  <a:pt x="84" y="69"/>
                </a:cubicBezTo>
                <a:cubicBezTo>
                  <a:pt x="84" y="75"/>
                  <a:pt x="84" y="75"/>
                  <a:pt x="84" y="75"/>
                </a:cubicBezTo>
                <a:cubicBezTo>
                  <a:pt x="84" y="76"/>
                  <a:pt x="84" y="76"/>
                  <a:pt x="83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32" name="TextBox 96"/>
          <p:cNvSpPr txBox="1"/>
          <p:nvPr>
            <p:custDataLst>
              <p:tags r:id="rId14"/>
            </p:custDataLst>
          </p:nvPr>
        </p:nvSpPr>
        <p:spPr>
          <a:xfrm>
            <a:off x="6303010" y="2922270"/>
            <a:ext cx="2088515" cy="535305"/>
          </a:xfrm>
          <a:prstGeom prst="rect">
            <a:avLst/>
          </a:prstGeom>
          <a:noFill/>
        </p:spPr>
        <p:txBody>
          <a:bodyPr wrap="square" rtlCol="0" anchor="ctr" anchorCtr="0">
            <a:normAutofit fontScale="70000"/>
          </a:bodyPr>
          <a:lstStyle/>
          <a:p>
            <a:pPr algn="ctr"/>
            <a:r>
              <a:rPr lang="id-ID" sz="2000" b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ea"/>
              </a:rPr>
              <a:t>排序、分组和联合</a:t>
            </a:r>
            <a:endParaRPr lang="id-ID" sz="2000" b="1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ea"/>
            </a:endParaRPr>
          </a:p>
          <a:p>
            <a:pPr algn="ctr"/>
            <a:r>
              <a:rPr lang="id-ID" sz="2000" b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ea"/>
              </a:rPr>
              <a:t>操作建立索引</a:t>
            </a:r>
            <a:endParaRPr lang="id-ID" sz="2000" b="1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ea"/>
            </a:endParaRPr>
          </a:p>
        </p:txBody>
      </p:sp>
      <p:sp>
        <p:nvSpPr>
          <p:cNvPr id="133" name="Oval 132"/>
          <p:cNvSpPr/>
          <p:nvPr>
            <p:custDataLst>
              <p:tags r:id="rId15"/>
            </p:custDataLst>
          </p:nvPr>
        </p:nvSpPr>
        <p:spPr>
          <a:xfrm>
            <a:off x="9123765" y="2161059"/>
            <a:ext cx="720000" cy="720000"/>
          </a:xfrm>
          <a:prstGeom prst="ellipse">
            <a:avLst/>
          </a:prstGeom>
          <a:solidFill>
            <a:srgbClr val="55943A"/>
          </a:solidFill>
          <a:ln>
            <a:noFill/>
          </a:ln>
        </p:spPr>
        <p:style>
          <a:lnRef idx="2">
            <a:srgbClr val="E08721">
              <a:shade val="50000"/>
            </a:srgbClr>
          </a:lnRef>
          <a:fillRef idx="1">
            <a:srgbClr val="E08721"/>
          </a:fillRef>
          <a:effectRef idx="0">
            <a:srgbClr val="E08721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35" name="Freeform 15"/>
          <p:cNvSpPr/>
          <p:nvPr>
            <p:custDataLst>
              <p:tags r:id="rId16"/>
            </p:custDataLst>
          </p:nvPr>
        </p:nvSpPr>
        <p:spPr bwMode="auto">
          <a:xfrm>
            <a:off x="9350662" y="2388593"/>
            <a:ext cx="96802" cy="95528"/>
          </a:xfrm>
          <a:custGeom>
            <a:avLst/>
            <a:gdLst>
              <a:gd name="T0" fmla="*/ 30 w 32"/>
              <a:gd name="T1" fmla="*/ 0 h 32"/>
              <a:gd name="T2" fmla="*/ 0 w 32"/>
              <a:gd name="T3" fmla="*/ 30 h 32"/>
              <a:gd name="T4" fmla="*/ 2 w 32"/>
              <a:gd name="T5" fmla="*/ 32 h 32"/>
              <a:gd name="T6" fmla="*/ 4 w 32"/>
              <a:gd name="T7" fmla="*/ 30 h 32"/>
              <a:gd name="T8" fmla="*/ 30 w 32"/>
              <a:gd name="T9" fmla="*/ 4 h 32"/>
              <a:gd name="T10" fmla="*/ 32 w 32"/>
              <a:gd name="T11" fmla="*/ 2 h 32"/>
              <a:gd name="T12" fmla="*/ 30 w 32"/>
              <a:gd name="T1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2">
                <a:moveTo>
                  <a:pt x="30" y="0"/>
                </a:moveTo>
                <a:cubicBezTo>
                  <a:pt x="13" y="0"/>
                  <a:pt x="0" y="13"/>
                  <a:pt x="0" y="30"/>
                </a:cubicBezTo>
                <a:cubicBezTo>
                  <a:pt x="0" y="31"/>
                  <a:pt x="1" y="32"/>
                  <a:pt x="2" y="32"/>
                </a:cubicBezTo>
                <a:cubicBezTo>
                  <a:pt x="3" y="32"/>
                  <a:pt x="4" y="31"/>
                  <a:pt x="4" y="30"/>
                </a:cubicBezTo>
                <a:cubicBezTo>
                  <a:pt x="4" y="15"/>
                  <a:pt x="15" y="4"/>
                  <a:pt x="30" y="4"/>
                </a:cubicBezTo>
                <a:cubicBezTo>
                  <a:pt x="31" y="4"/>
                  <a:pt x="32" y="3"/>
                  <a:pt x="32" y="2"/>
                </a:cubicBezTo>
                <a:cubicBezTo>
                  <a:pt x="32" y="1"/>
                  <a:pt x="31" y="0"/>
                  <a:pt x="3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36" name="Freeform 16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9281882" y="2318539"/>
            <a:ext cx="403766" cy="405040"/>
          </a:xfrm>
          <a:custGeom>
            <a:avLst/>
            <a:gdLst>
              <a:gd name="T0" fmla="*/ 131 w 134"/>
              <a:gd name="T1" fmla="*/ 120 h 134"/>
              <a:gd name="T2" fmla="*/ 102 w 134"/>
              <a:gd name="T3" fmla="*/ 91 h 134"/>
              <a:gd name="T4" fmla="*/ 95 w 134"/>
              <a:gd name="T5" fmla="*/ 90 h 134"/>
              <a:gd name="T6" fmla="*/ 89 w 134"/>
              <a:gd name="T7" fmla="*/ 84 h 134"/>
              <a:gd name="T8" fmla="*/ 89 w 134"/>
              <a:gd name="T9" fmla="*/ 84 h 134"/>
              <a:gd name="T10" fmla="*/ 87 w 134"/>
              <a:gd name="T11" fmla="*/ 19 h 134"/>
              <a:gd name="T12" fmla="*/ 19 w 134"/>
              <a:gd name="T13" fmla="*/ 19 h 134"/>
              <a:gd name="T14" fmla="*/ 19 w 134"/>
              <a:gd name="T15" fmla="*/ 87 h 134"/>
              <a:gd name="T16" fmla="*/ 84 w 134"/>
              <a:gd name="T17" fmla="*/ 89 h 134"/>
              <a:gd name="T18" fmla="*/ 84 w 134"/>
              <a:gd name="T19" fmla="*/ 89 h 134"/>
              <a:gd name="T20" fmla="*/ 90 w 134"/>
              <a:gd name="T21" fmla="*/ 95 h 134"/>
              <a:gd name="T22" fmla="*/ 91 w 134"/>
              <a:gd name="T23" fmla="*/ 102 h 134"/>
              <a:gd name="T24" fmla="*/ 120 w 134"/>
              <a:gd name="T25" fmla="*/ 131 h 134"/>
              <a:gd name="T26" fmla="*/ 130 w 134"/>
              <a:gd name="T27" fmla="*/ 130 h 134"/>
              <a:gd name="T28" fmla="*/ 131 w 134"/>
              <a:gd name="T29" fmla="*/ 120 h 134"/>
              <a:gd name="T30" fmla="*/ 81 w 134"/>
              <a:gd name="T31" fmla="*/ 81 h 134"/>
              <a:gd name="T32" fmla="*/ 24 w 134"/>
              <a:gd name="T33" fmla="*/ 81 h 134"/>
              <a:gd name="T34" fmla="*/ 24 w 134"/>
              <a:gd name="T35" fmla="*/ 24 h 134"/>
              <a:gd name="T36" fmla="*/ 81 w 134"/>
              <a:gd name="T37" fmla="*/ 24 h 134"/>
              <a:gd name="T38" fmla="*/ 81 w 134"/>
              <a:gd name="T39" fmla="*/ 81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4" h="134">
                <a:moveTo>
                  <a:pt x="131" y="120"/>
                </a:moveTo>
                <a:cubicBezTo>
                  <a:pt x="102" y="91"/>
                  <a:pt x="102" y="91"/>
                  <a:pt x="102" y="91"/>
                </a:cubicBezTo>
                <a:cubicBezTo>
                  <a:pt x="100" y="89"/>
                  <a:pt x="98" y="89"/>
                  <a:pt x="95" y="90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4"/>
                  <a:pt x="89" y="84"/>
                  <a:pt x="89" y="84"/>
                </a:cubicBezTo>
                <a:cubicBezTo>
                  <a:pt x="105" y="65"/>
                  <a:pt x="104" y="36"/>
                  <a:pt x="87" y="19"/>
                </a:cubicBezTo>
                <a:cubicBezTo>
                  <a:pt x="68" y="0"/>
                  <a:pt x="38" y="0"/>
                  <a:pt x="19" y="19"/>
                </a:cubicBezTo>
                <a:cubicBezTo>
                  <a:pt x="0" y="37"/>
                  <a:pt x="0" y="68"/>
                  <a:pt x="19" y="87"/>
                </a:cubicBezTo>
                <a:cubicBezTo>
                  <a:pt x="37" y="104"/>
                  <a:pt x="65" y="105"/>
                  <a:pt x="84" y="89"/>
                </a:cubicBezTo>
                <a:cubicBezTo>
                  <a:pt x="84" y="89"/>
                  <a:pt x="84" y="89"/>
                  <a:pt x="84" y="89"/>
                </a:cubicBezTo>
                <a:cubicBezTo>
                  <a:pt x="90" y="95"/>
                  <a:pt x="90" y="95"/>
                  <a:pt x="90" y="95"/>
                </a:cubicBezTo>
                <a:cubicBezTo>
                  <a:pt x="89" y="98"/>
                  <a:pt x="89" y="100"/>
                  <a:pt x="91" y="102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22" y="134"/>
                  <a:pt x="127" y="133"/>
                  <a:pt x="130" y="130"/>
                </a:cubicBezTo>
                <a:cubicBezTo>
                  <a:pt x="133" y="127"/>
                  <a:pt x="134" y="122"/>
                  <a:pt x="131" y="120"/>
                </a:cubicBezTo>
                <a:close/>
                <a:moveTo>
                  <a:pt x="81" y="81"/>
                </a:moveTo>
                <a:cubicBezTo>
                  <a:pt x="65" y="97"/>
                  <a:pt x="40" y="97"/>
                  <a:pt x="24" y="81"/>
                </a:cubicBezTo>
                <a:cubicBezTo>
                  <a:pt x="9" y="65"/>
                  <a:pt x="9" y="40"/>
                  <a:pt x="24" y="24"/>
                </a:cubicBezTo>
                <a:cubicBezTo>
                  <a:pt x="40" y="9"/>
                  <a:pt x="65" y="9"/>
                  <a:pt x="81" y="24"/>
                </a:cubicBezTo>
                <a:cubicBezTo>
                  <a:pt x="97" y="40"/>
                  <a:pt x="97" y="65"/>
                  <a:pt x="81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74" name="TextBox 96"/>
          <p:cNvSpPr txBox="1"/>
          <p:nvPr>
            <p:custDataLst>
              <p:tags r:id="rId18"/>
            </p:custDataLst>
          </p:nvPr>
        </p:nvSpPr>
        <p:spPr>
          <a:xfrm>
            <a:off x="8391525" y="2800350"/>
            <a:ext cx="2011045" cy="748665"/>
          </a:xfrm>
          <a:prstGeom prst="rect">
            <a:avLst/>
          </a:prstGeom>
          <a:noFill/>
        </p:spPr>
        <p:txBody>
          <a:bodyPr wrap="square" rtlCol="0" anchor="ctr" anchorCtr="0">
            <a:normAutofit fontScale="70000"/>
          </a:bodyPr>
          <a:lstStyle/>
          <a:p>
            <a:pPr algn="ctr"/>
            <a:r>
              <a:rPr lang="id-ID" sz="2000" b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ea"/>
              </a:rPr>
              <a:t>在视图上创建索引可以显著地提升查询性能</a:t>
            </a:r>
            <a:endParaRPr lang="id-ID" sz="2000" b="1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ea"/>
            </a:endParaRPr>
          </a:p>
        </p:txBody>
      </p:sp>
      <p:sp>
        <p:nvSpPr>
          <p:cNvPr id="138" name="Oval 137"/>
          <p:cNvSpPr/>
          <p:nvPr>
            <p:custDataLst>
              <p:tags r:id="rId19"/>
            </p:custDataLst>
          </p:nvPr>
        </p:nvSpPr>
        <p:spPr>
          <a:xfrm>
            <a:off x="2348234" y="4628164"/>
            <a:ext cx="720000" cy="720000"/>
          </a:xfrm>
          <a:prstGeom prst="ellipse">
            <a:avLst/>
          </a:prstGeom>
          <a:solidFill>
            <a:srgbClr val="55943A"/>
          </a:solidFill>
          <a:ln>
            <a:noFill/>
          </a:ln>
        </p:spPr>
        <p:style>
          <a:lnRef idx="2">
            <a:srgbClr val="E08721">
              <a:shade val="50000"/>
            </a:srgbClr>
          </a:lnRef>
          <a:fillRef idx="1">
            <a:srgbClr val="E08721"/>
          </a:fillRef>
          <a:effectRef idx="0">
            <a:srgbClr val="E08721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40" name="Freeform 17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>
            <a:off x="2512105" y="4792035"/>
            <a:ext cx="392259" cy="392259"/>
          </a:xfrm>
          <a:custGeom>
            <a:avLst/>
            <a:gdLst>
              <a:gd name="T0" fmla="*/ 100 w 112"/>
              <a:gd name="T1" fmla="*/ 8 h 112"/>
              <a:gd name="T2" fmla="*/ 104 w 112"/>
              <a:gd name="T3" fmla="*/ 12 h 112"/>
              <a:gd name="T4" fmla="*/ 104 w 112"/>
              <a:gd name="T5" fmla="*/ 100 h 112"/>
              <a:gd name="T6" fmla="*/ 100 w 112"/>
              <a:gd name="T7" fmla="*/ 104 h 112"/>
              <a:gd name="T8" fmla="*/ 12 w 112"/>
              <a:gd name="T9" fmla="*/ 104 h 112"/>
              <a:gd name="T10" fmla="*/ 8 w 112"/>
              <a:gd name="T11" fmla="*/ 100 h 112"/>
              <a:gd name="T12" fmla="*/ 8 w 112"/>
              <a:gd name="T13" fmla="*/ 12 h 112"/>
              <a:gd name="T14" fmla="*/ 12 w 112"/>
              <a:gd name="T15" fmla="*/ 8 h 112"/>
              <a:gd name="T16" fmla="*/ 100 w 112"/>
              <a:gd name="T17" fmla="*/ 8 h 112"/>
              <a:gd name="T18" fmla="*/ 100 w 112"/>
              <a:gd name="T19" fmla="*/ 0 h 112"/>
              <a:gd name="T20" fmla="*/ 12 w 112"/>
              <a:gd name="T21" fmla="*/ 0 h 112"/>
              <a:gd name="T22" fmla="*/ 0 w 112"/>
              <a:gd name="T23" fmla="*/ 12 h 112"/>
              <a:gd name="T24" fmla="*/ 0 w 112"/>
              <a:gd name="T25" fmla="*/ 100 h 112"/>
              <a:gd name="T26" fmla="*/ 12 w 112"/>
              <a:gd name="T27" fmla="*/ 112 h 112"/>
              <a:gd name="T28" fmla="*/ 100 w 112"/>
              <a:gd name="T29" fmla="*/ 112 h 112"/>
              <a:gd name="T30" fmla="*/ 112 w 112"/>
              <a:gd name="T31" fmla="*/ 100 h 112"/>
              <a:gd name="T32" fmla="*/ 112 w 112"/>
              <a:gd name="T33" fmla="*/ 12 h 112"/>
              <a:gd name="T34" fmla="*/ 100 w 112"/>
              <a:gd name="T3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2" h="112">
                <a:moveTo>
                  <a:pt x="100" y="8"/>
                </a:moveTo>
                <a:cubicBezTo>
                  <a:pt x="102" y="8"/>
                  <a:pt x="104" y="10"/>
                  <a:pt x="104" y="12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04" y="102"/>
                  <a:pt x="102" y="104"/>
                  <a:pt x="100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8" y="102"/>
                  <a:pt x="8" y="100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100" y="8"/>
                  <a:pt x="100" y="8"/>
                  <a:pt x="100" y="8"/>
                </a:cubicBezTo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7"/>
                  <a:pt x="5" y="112"/>
                  <a:pt x="12" y="112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107" y="112"/>
                  <a:pt x="112" y="107"/>
                  <a:pt x="112" y="10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41" name="Freeform 18"/>
          <p:cNvSpPr>
            <a:spLocks noEditPoints="1"/>
          </p:cNvSpPr>
          <p:nvPr>
            <p:custDataLst>
              <p:tags r:id="rId21"/>
            </p:custDataLst>
          </p:nvPr>
        </p:nvSpPr>
        <p:spPr bwMode="auto">
          <a:xfrm>
            <a:off x="2581675" y="4861605"/>
            <a:ext cx="251638" cy="253118"/>
          </a:xfrm>
          <a:custGeom>
            <a:avLst/>
            <a:gdLst>
              <a:gd name="T0" fmla="*/ 104 w 170"/>
              <a:gd name="T1" fmla="*/ 0 h 171"/>
              <a:gd name="T2" fmla="*/ 128 w 170"/>
              <a:gd name="T3" fmla="*/ 24 h 171"/>
              <a:gd name="T4" fmla="*/ 95 w 170"/>
              <a:gd name="T5" fmla="*/ 57 h 171"/>
              <a:gd name="T6" fmla="*/ 114 w 170"/>
              <a:gd name="T7" fmla="*/ 76 h 171"/>
              <a:gd name="T8" fmla="*/ 147 w 170"/>
              <a:gd name="T9" fmla="*/ 43 h 171"/>
              <a:gd name="T10" fmla="*/ 170 w 170"/>
              <a:gd name="T11" fmla="*/ 66 h 171"/>
              <a:gd name="T12" fmla="*/ 170 w 170"/>
              <a:gd name="T13" fmla="*/ 0 h 171"/>
              <a:gd name="T14" fmla="*/ 104 w 170"/>
              <a:gd name="T15" fmla="*/ 0 h 171"/>
              <a:gd name="T16" fmla="*/ 57 w 170"/>
              <a:gd name="T17" fmla="*/ 95 h 171"/>
              <a:gd name="T18" fmla="*/ 24 w 170"/>
              <a:gd name="T19" fmla="*/ 128 h 171"/>
              <a:gd name="T20" fmla="*/ 0 w 170"/>
              <a:gd name="T21" fmla="*/ 104 h 171"/>
              <a:gd name="T22" fmla="*/ 0 w 170"/>
              <a:gd name="T23" fmla="*/ 171 h 171"/>
              <a:gd name="T24" fmla="*/ 66 w 170"/>
              <a:gd name="T25" fmla="*/ 171 h 171"/>
              <a:gd name="T26" fmla="*/ 43 w 170"/>
              <a:gd name="T27" fmla="*/ 147 h 171"/>
              <a:gd name="T28" fmla="*/ 76 w 170"/>
              <a:gd name="T29" fmla="*/ 114 h 171"/>
              <a:gd name="T30" fmla="*/ 57 w 170"/>
              <a:gd name="T31" fmla="*/ 95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0" h="171">
                <a:moveTo>
                  <a:pt x="104" y="0"/>
                </a:moveTo>
                <a:lnTo>
                  <a:pt x="128" y="24"/>
                </a:lnTo>
                <a:lnTo>
                  <a:pt x="95" y="57"/>
                </a:lnTo>
                <a:lnTo>
                  <a:pt x="114" y="76"/>
                </a:lnTo>
                <a:lnTo>
                  <a:pt x="147" y="43"/>
                </a:lnTo>
                <a:lnTo>
                  <a:pt x="170" y="66"/>
                </a:lnTo>
                <a:lnTo>
                  <a:pt x="170" y="0"/>
                </a:lnTo>
                <a:lnTo>
                  <a:pt x="104" y="0"/>
                </a:lnTo>
                <a:close/>
                <a:moveTo>
                  <a:pt x="57" y="95"/>
                </a:moveTo>
                <a:lnTo>
                  <a:pt x="24" y="128"/>
                </a:lnTo>
                <a:lnTo>
                  <a:pt x="0" y="104"/>
                </a:lnTo>
                <a:lnTo>
                  <a:pt x="0" y="171"/>
                </a:lnTo>
                <a:lnTo>
                  <a:pt x="66" y="171"/>
                </a:lnTo>
                <a:lnTo>
                  <a:pt x="43" y="147"/>
                </a:lnTo>
                <a:lnTo>
                  <a:pt x="76" y="114"/>
                </a:lnTo>
                <a:lnTo>
                  <a:pt x="57" y="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78" name="TextBox 96"/>
          <p:cNvSpPr txBox="1"/>
          <p:nvPr>
            <p:custDataLst>
              <p:tags r:id="rId22"/>
            </p:custDataLst>
          </p:nvPr>
        </p:nvSpPr>
        <p:spPr>
          <a:xfrm>
            <a:off x="1789430" y="5374640"/>
            <a:ext cx="1929765" cy="565785"/>
          </a:xfrm>
          <a:prstGeom prst="rect">
            <a:avLst/>
          </a:prstGeom>
          <a:noFill/>
        </p:spPr>
        <p:txBody>
          <a:bodyPr wrap="square" rtlCol="0" anchor="ctr" anchorCtr="0">
            <a:normAutofit fontScale="70000"/>
          </a:bodyPr>
          <a:lstStyle/>
          <a:p>
            <a:pPr algn="ctr"/>
            <a:r>
              <a:rPr lang="id-ID" sz="2000" b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ea"/>
              </a:rPr>
              <a:t>重复值字段避免</a:t>
            </a:r>
            <a:endParaRPr lang="id-ID" sz="2000" b="1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ea"/>
            </a:endParaRPr>
          </a:p>
          <a:p>
            <a:pPr algn="ctr"/>
            <a:r>
              <a:rPr lang="id-ID" sz="2000" b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ea"/>
              </a:rPr>
              <a:t>建立索引</a:t>
            </a:r>
            <a:endParaRPr lang="id-ID" sz="2000" b="1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ea"/>
            </a:endParaRPr>
          </a:p>
        </p:txBody>
      </p:sp>
      <p:sp>
        <p:nvSpPr>
          <p:cNvPr id="153" name="Oval 152"/>
          <p:cNvSpPr/>
          <p:nvPr>
            <p:custDataLst>
              <p:tags r:id="rId23"/>
            </p:custDataLst>
          </p:nvPr>
        </p:nvSpPr>
        <p:spPr>
          <a:xfrm>
            <a:off x="9123765" y="4615363"/>
            <a:ext cx="720000" cy="720000"/>
          </a:xfrm>
          <a:prstGeom prst="ellipse">
            <a:avLst/>
          </a:prstGeom>
          <a:solidFill>
            <a:srgbClr val="55943A"/>
          </a:solidFill>
          <a:ln>
            <a:noFill/>
          </a:ln>
        </p:spPr>
        <p:style>
          <a:lnRef idx="2">
            <a:srgbClr val="E08721">
              <a:shade val="50000"/>
            </a:srgbClr>
          </a:lnRef>
          <a:fillRef idx="1">
            <a:srgbClr val="E08721"/>
          </a:fillRef>
          <a:effectRef idx="0">
            <a:srgbClr val="E08721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54" name="Freeform 30"/>
          <p:cNvSpPr>
            <a:spLocks noEditPoints="1"/>
          </p:cNvSpPr>
          <p:nvPr>
            <p:custDataLst>
              <p:tags r:id="rId24"/>
            </p:custDataLst>
          </p:nvPr>
        </p:nvSpPr>
        <p:spPr bwMode="auto">
          <a:xfrm>
            <a:off x="9281124" y="4759446"/>
            <a:ext cx="405282" cy="431835"/>
          </a:xfrm>
          <a:custGeom>
            <a:avLst/>
            <a:gdLst>
              <a:gd name="T0" fmla="*/ 60 w 120"/>
              <a:gd name="T1" fmla="*/ 0 h 128"/>
              <a:gd name="T2" fmla="*/ 0 w 120"/>
              <a:gd name="T3" fmla="*/ 60 h 128"/>
              <a:gd name="T4" fmla="*/ 4 w 120"/>
              <a:gd name="T5" fmla="*/ 64 h 128"/>
              <a:gd name="T6" fmla="*/ 56 w 120"/>
              <a:gd name="T7" fmla="*/ 64 h 128"/>
              <a:gd name="T8" fmla="*/ 56 w 120"/>
              <a:gd name="T9" fmla="*/ 111 h 128"/>
              <a:gd name="T10" fmla="*/ 46 w 120"/>
              <a:gd name="T11" fmla="*/ 120 h 128"/>
              <a:gd name="T12" fmla="*/ 36 w 120"/>
              <a:gd name="T13" fmla="*/ 111 h 128"/>
              <a:gd name="T14" fmla="*/ 32 w 120"/>
              <a:gd name="T15" fmla="*/ 107 h 128"/>
              <a:gd name="T16" fmla="*/ 28 w 120"/>
              <a:gd name="T17" fmla="*/ 111 h 128"/>
              <a:gd name="T18" fmla="*/ 46 w 120"/>
              <a:gd name="T19" fmla="*/ 128 h 128"/>
              <a:gd name="T20" fmla="*/ 64 w 120"/>
              <a:gd name="T21" fmla="*/ 111 h 128"/>
              <a:gd name="T22" fmla="*/ 64 w 120"/>
              <a:gd name="T23" fmla="*/ 64 h 128"/>
              <a:gd name="T24" fmla="*/ 116 w 120"/>
              <a:gd name="T25" fmla="*/ 64 h 128"/>
              <a:gd name="T26" fmla="*/ 120 w 120"/>
              <a:gd name="T27" fmla="*/ 60 h 128"/>
              <a:gd name="T28" fmla="*/ 60 w 120"/>
              <a:gd name="T29" fmla="*/ 0 h 128"/>
              <a:gd name="T30" fmla="*/ 8 w 120"/>
              <a:gd name="T31" fmla="*/ 56 h 128"/>
              <a:gd name="T32" fmla="*/ 51 w 120"/>
              <a:gd name="T33" fmla="*/ 9 h 128"/>
              <a:gd name="T34" fmla="*/ 30 w 120"/>
              <a:gd name="T35" fmla="*/ 56 h 128"/>
              <a:gd name="T36" fmla="*/ 8 w 120"/>
              <a:gd name="T37" fmla="*/ 56 h 128"/>
              <a:gd name="T38" fmla="*/ 34 w 120"/>
              <a:gd name="T39" fmla="*/ 56 h 128"/>
              <a:gd name="T40" fmla="*/ 60 w 120"/>
              <a:gd name="T41" fmla="*/ 9 h 128"/>
              <a:gd name="T42" fmla="*/ 86 w 120"/>
              <a:gd name="T43" fmla="*/ 56 h 128"/>
              <a:gd name="T44" fmla="*/ 34 w 120"/>
              <a:gd name="T45" fmla="*/ 56 h 128"/>
              <a:gd name="T46" fmla="*/ 90 w 120"/>
              <a:gd name="T47" fmla="*/ 56 h 128"/>
              <a:gd name="T48" fmla="*/ 69 w 120"/>
              <a:gd name="T49" fmla="*/ 9 h 128"/>
              <a:gd name="T50" fmla="*/ 112 w 120"/>
              <a:gd name="T51" fmla="*/ 56 h 128"/>
              <a:gd name="T52" fmla="*/ 90 w 120"/>
              <a:gd name="T5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0" h="128">
                <a:moveTo>
                  <a:pt x="60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62"/>
                  <a:pt x="2" y="64"/>
                  <a:pt x="4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6" y="116"/>
                  <a:pt x="51" y="120"/>
                  <a:pt x="46" y="120"/>
                </a:cubicBezTo>
                <a:cubicBezTo>
                  <a:pt x="40" y="120"/>
                  <a:pt x="36" y="116"/>
                  <a:pt x="36" y="111"/>
                </a:cubicBezTo>
                <a:cubicBezTo>
                  <a:pt x="36" y="108"/>
                  <a:pt x="34" y="107"/>
                  <a:pt x="32" y="107"/>
                </a:cubicBezTo>
                <a:cubicBezTo>
                  <a:pt x="30" y="107"/>
                  <a:pt x="28" y="108"/>
                  <a:pt x="28" y="111"/>
                </a:cubicBezTo>
                <a:cubicBezTo>
                  <a:pt x="28" y="120"/>
                  <a:pt x="36" y="128"/>
                  <a:pt x="46" y="128"/>
                </a:cubicBezTo>
                <a:cubicBezTo>
                  <a:pt x="56" y="128"/>
                  <a:pt x="64" y="120"/>
                  <a:pt x="64" y="111"/>
                </a:cubicBezTo>
                <a:cubicBezTo>
                  <a:pt x="64" y="64"/>
                  <a:pt x="64" y="64"/>
                  <a:pt x="64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8" y="64"/>
                  <a:pt x="120" y="62"/>
                  <a:pt x="120" y="60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8" y="56"/>
                </a:moveTo>
                <a:cubicBezTo>
                  <a:pt x="10" y="32"/>
                  <a:pt x="28" y="13"/>
                  <a:pt x="51" y="9"/>
                </a:cubicBezTo>
                <a:cubicBezTo>
                  <a:pt x="38" y="17"/>
                  <a:pt x="30" y="35"/>
                  <a:pt x="30" y="56"/>
                </a:cubicBezTo>
                <a:lnTo>
                  <a:pt x="8" y="56"/>
                </a:lnTo>
                <a:close/>
                <a:moveTo>
                  <a:pt x="34" y="56"/>
                </a:moveTo>
                <a:cubicBezTo>
                  <a:pt x="34" y="32"/>
                  <a:pt x="44" y="14"/>
                  <a:pt x="60" y="9"/>
                </a:cubicBezTo>
                <a:cubicBezTo>
                  <a:pt x="76" y="14"/>
                  <a:pt x="86" y="32"/>
                  <a:pt x="86" y="56"/>
                </a:cubicBezTo>
                <a:lnTo>
                  <a:pt x="34" y="56"/>
                </a:lnTo>
                <a:close/>
                <a:moveTo>
                  <a:pt x="90" y="56"/>
                </a:moveTo>
                <a:cubicBezTo>
                  <a:pt x="90" y="35"/>
                  <a:pt x="82" y="17"/>
                  <a:pt x="69" y="9"/>
                </a:cubicBezTo>
                <a:cubicBezTo>
                  <a:pt x="92" y="13"/>
                  <a:pt x="110" y="32"/>
                  <a:pt x="112" y="56"/>
                </a:cubicBezTo>
                <a:lnTo>
                  <a:pt x="90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600">
              <a:solidFill>
                <a:srgbClr val="000000"/>
              </a:solidFill>
            </a:endParaRPr>
          </a:p>
        </p:txBody>
      </p:sp>
      <p:sp>
        <p:nvSpPr>
          <p:cNvPr id="165" name="TextBox 96"/>
          <p:cNvSpPr txBox="1"/>
          <p:nvPr>
            <p:custDataLst>
              <p:tags r:id="rId25"/>
            </p:custDataLst>
          </p:nvPr>
        </p:nvSpPr>
        <p:spPr>
          <a:xfrm>
            <a:off x="8564880" y="5436235"/>
            <a:ext cx="1630680" cy="320040"/>
          </a:xfrm>
          <a:prstGeom prst="rect">
            <a:avLst/>
          </a:prstGeom>
          <a:noFill/>
        </p:spPr>
        <p:txBody>
          <a:bodyPr wrap="square" rtlCol="0" anchor="ctr" anchorCtr="0">
            <a:normAutofit fontScale="70000"/>
          </a:bodyPr>
          <a:lstStyle/>
          <a:p>
            <a:pPr algn="ctr"/>
            <a:r>
              <a:rPr lang="id-ID" sz="2000" b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ea"/>
              </a:rPr>
              <a:t>字节长度</a:t>
            </a:r>
            <a:endParaRPr lang="id-ID" sz="2000" b="1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ea"/>
            </a:endParaRPr>
          </a:p>
        </p:txBody>
      </p:sp>
      <p:sp>
        <p:nvSpPr>
          <p:cNvPr id="156" name="Oval 155"/>
          <p:cNvSpPr/>
          <p:nvPr>
            <p:custDataLst>
              <p:tags r:id="rId26"/>
            </p:custDataLst>
          </p:nvPr>
        </p:nvSpPr>
        <p:spPr>
          <a:xfrm>
            <a:off x="6885811" y="4615363"/>
            <a:ext cx="720000" cy="720000"/>
          </a:xfrm>
          <a:prstGeom prst="ellipse">
            <a:avLst/>
          </a:prstGeom>
          <a:solidFill>
            <a:srgbClr val="55943A"/>
          </a:solidFill>
          <a:ln>
            <a:noFill/>
          </a:ln>
        </p:spPr>
        <p:style>
          <a:lnRef idx="2">
            <a:srgbClr val="E08721">
              <a:shade val="50000"/>
            </a:srgbClr>
          </a:lnRef>
          <a:fillRef idx="1">
            <a:srgbClr val="E08721"/>
          </a:fillRef>
          <a:effectRef idx="0">
            <a:srgbClr val="E08721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000000"/>
              </a:solidFill>
            </a:endParaRPr>
          </a:p>
        </p:txBody>
      </p:sp>
      <p:grpSp>
        <p:nvGrpSpPr>
          <p:cNvPr id="157" name="Group 156"/>
          <p:cNvGrpSpPr/>
          <p:nvPr>
            <p:custDataLst>
              <p:tags r:id="rId27"/>
            </p:custDataLst>
          </p:nvPr>
        </p:nvGrpSpPr>
        <p:grpSpPr>
          <a:xfrm>
            <a:off x="7028930" y="4767757"/>
            <a:ext cx="433762" cy="415213"/>
            <a:chOff x="9886950" y="1016001"/>
            <a:chExt cx="482600" cy="461963"/>
          </a:xfrm>
          <a:solidFill>
            <a:srgbClr val="FFFFFF"/>
          </a:solidFill>
        </p:grpSpPr>
        <p:sp>
          <p:nvSpPr>
            <p:cNvPr id="158" name="Freeform 3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9886950" y="1016001"/>
              <a:ext cx="482600" cy="461963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159" name="Freeform 37"/>
            <p:cNvSpPr>
              <a:spLocks noEditPoints="1"/>
            </p:cNvSpPr>
            <p:nvPr>
              <p:custDataLst>
                <p:tags r:id="rId29"/>
              </p:custDataLst>
            </p:nvPr>
          </p:nvSpPr>
          <p:spPr bwMode="auto">
            <a:xfrm>
              <a:off x="9947275" y="1076326"/>
              <a:ext cx="361950" cy="242888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160" name="Freeform 3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10104438" y="1327151"/>
              <a:ext cx="46037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161" name="Freeform 39"/>
            <p:cNvSpPr/>
            <p:nvPr>
              <p:custDataLst>
                <p:tags r:id="rId31"/>
              </p:custDataLst>
            </p:nvPr>
          </p:nvSpPr>
          <p:spPr bwMode="auto">
            <a:xfrm>
              <a:off x="10067925" y="1198563"/>
              <a:ext cx="44450" cy="90488"/>
            </a:xfrm>
            <a:custGeom>
              <a:avLst/>
              <a:gdLst>
                <a:gd name="T0" fmla="*/ 9 w 12"/>
                <a:gd name="T1" fmla="*/ 0 h 24"/>
                <a:gd name="T2" fmla="*/ 3 w 12"/>
                <a:gd name="T3" fmla="*/ 0 h 24"/>
                <a:gd name="T4" fmla="*/ 0 w 12"/>
                <a:gd name="T5" fmla="*/ 3 h 24"/>
                <a:gd name="T6" fmla="*/ 0 w 12"/>
                <a:gd name="T7" fmla="*/ 21 h 24"/>
                <a:gd name="T8" fmla="*/ 3 w 12"/>
                <a:gd name="T9" fmla="*/ 24 h 24"/>
                <a:gd name="T10" fmla="*/ 9 w 12"/>
                <a:gd name="T11" fmla="*/ 24 h 24"/>
                <a:gd name="T12" fmla="*/ 12 w 12"/>
                <a:gd name="T13" fmla="*/ 21 h 24"/>
                <a:gd name="T14" fmla="*/ 12 w 12"/>
                <a:gd name="T15" fmla="*/ 3 h 24"/>
                <a:gd name="T16" fmla="*/ 9 w 12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24"/>
                    <a:pt x="12" y="22"/>
                    <a:pt x="12" y="2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162" name="Freeform 40"/>
            <p:cNvSpPr/>
            <p:nvPr>
              <p:custDataLst>
                <p:tags r:id="rId32"/>
              </p:custDataLst>
            </p:nvPr>
          </p:nvSpPr>
          <p:spPr bwMode="auto">
            <a:xfrm>
              <a:off x="10218738" y="1106488"/>
              <a:ext cx="44450" cy="182563"/>
            </a:xfrm>
            <a:custGeom>
              <a:avLst/>
              <a:gdLst>
                <a:gd name="T0" fmla="*/ 9 w 12"/>
                <a:gd name="T1" fmla="*/ 0 h 48"/>
                <a:gd name="T2" fmla="*/ 3 w 12"/>
                <a:gd name="T3" fmla="*/ 0 h 48"/>
                <a:gd name="T4" fmla="*/ 0 w 12"/>
                <a:gd name="T5" fmla="*/ 3 h 48"/>
                <a:gd name="T6" fmla="*/ 0 w 12"/>
                <a:gd name="T7" fmla="*/ 45 h 48"/>
                <a:gd name="T8" fmla="*/ 3 w 12"/>
                <a:gd name="T9" fmla="*/ 48 h 48"/>
                <a:gd name="T10" fmla="*/ 9 w 12"/>
                <a:gd name="T11" fmla="*/ 48 h 48"/>
                <a:gd name="T12" fmla="*/ 12 w 12"/>
                <a:gd name="T13" fmla="*/ 45 h 48"/>
                <a:gd name="T14" fmla="*/ 12 w 12"/>
                <a:gd name="T15" fmla="*/ 3 h 48"/>
                <a:gd name="T16" fmla="*/ 9 w 12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8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8"/>
                    <a:pt x="3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2" y="47"/>
                    <a:pt x="12" y="4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163" name="Freeform 41"/>
            <p:cNvSpPr/>
            <p:nvPr>
              <p:custDataLst>
                <p:tags r:id="rId33"/>
              </p:custDataLst>
            </p:nvPr>
          </p:nvSpPr>
          <p:spPr bwMode="auto">
            <a:xfrm>
              <a:off x="10142538" y="1166813"/>
              <a:ext cx="46037" cy="122238"/>
            </a:xfrm>
            <a:custGeom>
              <a:avLst/>
              <a:gdLst>
                <a:gd name="T0" fmla="*/ 9 w 12"/>
                <a:gd name="T1" fmla="*/ 0 h 32"/>
                <a:gd name="T2" fmla="*/ 3 w 12"/>
                <a:gd name="T3" fmla="*/ 0 h 32"/>
                <a:gd name="T4" fmla="*/ 0 w 12"/>
                <a:gd name="T5" fmla="*/ 3 h 32"/>
                <a:gd name="T6" fmla="*/ 0 w 12"/>
                <a:gd name="T7" fmla="*/ 29 h 32"/>
                <a:gd name="T8" fmla="*/ 3 w 12"/>
                <a:gd name="T9" fmla="*/ 32 h 32"/>
                <a:gd name="T10" fmla="*/ 9 w 12"/>
                <a:gd name="T11" fmla="*/ 32 h 32"/>
                <a:gd name="T12" fmla="*/ 12 w 12"/>
                <a:gd name="T13" fmla="*/ 29 h 32"/>
                <a:gd name="T14" fmla="*/ 12 w 12"/>
                <a:gd name="T15" fmla="*/ 3 h 32"/>
                <a:gd name="T16" fmla="*/ 9 w 12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2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1" y="32"/>
                    <a:pt x="12" y="31"/>
                    <a:pt x="12" y="2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164" name="Freeform 42"/>
            <p:cNvSpPr/>
            <p:nvPr>
              <p:custDataLst>
                <p:tags r:id="rId34"/>
              </p:custDataLst>
            </p:nvPr>
          </p:nvSpPr>
          <p:spPr bwMode="auto">
            <a:xfrm>
              <a:off x="9991725" y="1136651"/>
              <a:ext cx="46037" cy="152400"/>
            </a:xfrm>
            <a:custGeom>
              <a:avLst/>
              <a:gdLst>
                <a:gd name="T0" fmla="*/ 9 w 12"/>
                <a:gd name="T1" fmla="*/ 0 h 40"/>
                <a:gd name="T2" fmla="*/ 3 w 12"/>
                <a:gd name="T3" fmla="*/ 0 h 40"/>
                <a:gd name="T4" fmla="*/ 0 w 12"/>
                <a:gd name="T5" fmla="*/ 3 h 40"/>
                <a:gd name="T6" fmla="*/ 0 w 12"/>
                <a:gd name="T7" fmla="*/ 37 h 40"/>
                <a:gd name="T8" fmla="*/ 3 w 12"/>
                <a:gd name="T9" fmla="*/ 40 h 40"/>
                <a:gd name="T10" fmla="*/ 9 w 12"/>
                <a:gd name="T11" fmla="*/ 40 h 40"/>
                <a:gd name="T12" fmla="*/ 12 w 12"/>
                <a:gd name="T13" fmla="*/ 37 h 40"/>
                <a:gd name="T14" fmla="*/ 12 w 12"/>
                <a:gd name="T15" fmla="*/ 3 h 40"/>
                <a:gd name="T16" fmla="*/ 9 w 12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0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1" y="40"/>
                    <a:pt x="12" y="39"/>
                    <a:pt x="12" y="3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</p:grpSp>
      <p:sp>
        <p:nvSpPr>
          <p:cNvPr id="152" name="TextBox 96"/>
          <p:cNvSpPr txBox="1"/>
          <p:nvPr>
            <p:custDataLst>
              <p:tags r:id="rId35"/>
            </p:custDataLst>
          </p:nvPr>
        </p:nvSpPr>
        <p:spPr>
          <a:xfrm>
            <a:off x="6327140" y="5436235"/>
            <a:ext cx="1757045" cy="320040"/>
          </a:xfrm>
          <a:prstGeom prst="rect">
            <a:avLst/>
          </a:prstGeom>
          <a:noFill/>
        </p:spPr>
        <p:txBody>
          <a:bodyPr wrap="square" rtlCol="0" anchor="ctr" anchorCtr="0">
            <a:normAutofit fontScale="70000"/>
          </a:bodyPr>
          <a:lstStyle/>
          <a:p>
            <a:pPr algn="ctr"/>
            <a:r>
              <a:rPr lang="id-ID" sz="2000" b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ea"/>
              </a:rPr>
              <a:t>及时删除</a:t>
            </a:r>
            <a:endParaRPr lang="id-ID" sz="2000" b="1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ea"/>
            </a:endParaRPr>
          </a:p>
        </p:txBody>
      </p:sp>
      <p:sp>
        <p:nvSpPr>
          <p:cNvPr id="166" name="Oval 165"/>
          <p:cNvSpPr/>
          <p:nvPr>
            <p:custDataLst>
              <p:tags r:id="rId36"/>
            </p:custDataLst>
          </p:nvPr>
        </p:nvSpPr>
        <p:spPr>
          <a:xfrm>
            <a:off x="4610874" y="4615363"/>
            <a:ext cx="720000" cy="720000"/>
          </a:xfrm>
          <a:prstGeom prst="ellipse">
            <a:avLst/>
          </a:prstGeom>
          <a:solidFill>
            <a:srgbClr val="55943A"/>
          </a:solidFill>
          <a:ln>
            <a:noFill/>
          </a:ln>
        </p:spPr>
        <p:style>
          <a:lnRef idx="2">
            <a:srgbClr val="E08721">
              <a:shade val="50000"/>
            </a:srgbClr>
          </a:lnRef>
          <a:fillRef idx="1">
            <a:srgbClr val="E08721"/>
          </a:fillRef>
          <a:effectRef idx="0">
            <a:srgbClr val="E08721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000000"/>
              </a:solidFill>
            </a:endParaRPr>
          </a:p>
        </p:txBody>
      </p:sp>
      <p:grpSp>
        <p:nvGrpSpPr>
          <p:cNvPr id="167" name="Group 166"/>
          <p:cNvGrpSpPr/>
          <p:nvPr>
            <p:custDataLst>
              <p:tags r:id="rId37"/>
            </p:custDataLst>
          </p:nvPr>
        </p:nvGrpSpPr>
        <p:grpSpPr>
          <a:xfrm>
            <a:off x="4739893" y="4745176"/>
            <a:ext cx="461962" cy="460375"/>
            <a:chOff x="8310563" y="882650"/>
            <a:chExt cx="461962" cy="460375"/>
          </a:xfrm>
          <a:solidFill>
            <a:srgbClr val="FFFFFF"/>
          </a:solidFill>
        </p:grpSpPr>
        <p:sp>
          <p:nvSpPr>
            <p:cNvPr id="168" name="Freeform 46"/>
            <p:cNvSpPr>
              <a:spLocks noEditPoints="1"/>
            </p:cNvSpPr>
            <p:nvPr>
              <p:custDataLst>
                <p:tags r:id="rId38"/>
              </p:custDataLst>
            </p:nvPr>
          </p:nvSpPr>
          <p:spPr bwMode="auto">
            <a:xfrm>
              <a:off x="8434388" y="1004888"/>
              <a:ext cx="214312" cy="214313"/>
            </a:xfrm>
            <a:custGeom>
              <a:avLst/>
              <a:gdLst>
                <a:gd name="T0" fmla="*/ 28 w 56"/>
                <a:gd name="T1" fmla="*/ 8 h 56"/>
                <a:gd name="T2" fmla="*/ 48 w 56"/>
                <a:gd name="T3" fmla="*/ 28 h 56"/>
                <a:gd name="T4" fmla="*/ 28 w 56"/>
                <a:gd name="T5" fmla="*/ 48 h 56"/>
                <a:gd name="T6" fmla="*/ 8 w 56"/>
                <a:gd name="T7" fmla="*/ 28 h 56"/>
                <a:gd name="T8" fmla="*/ 28 w 56"/>
                <a:gd name="T9" fmla="*/ 8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8"/>
                  </a:moveTo>
                  <a:cubicBezTo>
                    <a:pt x="39" y="8"/>
                    <a:pt x="48" y="17"/>
                    <a:pt x="48" y="28"/>
                  </a:cubicBezTo>
                  <a:cubicBezTo>
                    <a:pt x="48" y="39"/>
                    <a:pt x="39" y="48"/>
                    <a:pt x="28" y="48"/>
                  </a:cubicBezTo>
                  <a:cubicBezTo>
                    <a:pt x="17" y="48"/>
                    <a:pt x="8" y="39"/>
                    <a:pt x="8" y="28"/>
                  </a:cubicBezTo>
                  <a:cubicBezTo>
                    <a:pt x="8" y="17"/>
                    <a:pt x="17" y="8"/>
                    <a:pt x="28" y="8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169" name="Freeform 47"/>
            <p:cNvSpPr>
              <a:spLocks noEditPoints="1"/>
            </p:cNvSpPr>
            <p:nvPr>
              <p:custDataLst>
                <p:tags r:id="rId39"/>
              </p:custDataLst>
            </p:nvPr>
          </p:nvSpPr>
          <p:spPr bwMode="auto">
            <a:xfrm>
              <a:off x="8526463" y="882650"/>
              <a:ext cx="30162" cy="460375"/>
            </a:xfrm>
            <a:custGeom>
              <a:avLst/>
              <a:gdLst>
                <a:gd name="T0" fmla="*/ 4 w 8"/>
                <a:gd name="T1" fmla="*/ 0 h 120"/>
                <a:gd name="T2" fmla="*/ 0 w 8"/>
                <a:gd name="T3" fmla="*/ 5 h 120"/>
                <a:gd name="T4" fmla="*/ 0 w 8"/>
                <a:gd name="T5" fmla="*/ 19 h 120"/>
                <a:gd name="T6" fmla="*/ 4 w 8"/>
                <a:gd name="T7" fmla="*/ 24 h 120"/>
                <a:gd name="T8" fmla="*/ 8 w 8"/>
                <a:gd name="T9" fmla="*/ 19 h 120"/>
                <a:gd name="T10" fmla="*/ 8 w 8"/>
                <a:gd name="T11" fmla="*/ 5 h 120"/>
                <a:gd name="T12" fmla="*/ 4 w 8"/>
                <a:gd name="T13" fmla="*/ 0 h 120"/>
                <a:gd name="T14" fmla="*/ 4 w 8"/>
                <a:gd name="T15" fmla="*/ 96 h 120"/>
                <a:gd name="T16" fmla="*/ 0 w 8"/>
                <a:gd name="T17" fmla="*/ 101 h 120"/>
                <a:gd name="T18" fmla="*/ 0 w 8"/>
                <a:gd name="T19" fmla="*/ 115 h 120"/>
                <a:gd name="T20" fmla="*/ 4 w 8"/>
                <a:gd name="T21" fmla="*/ 120 h 120"/>
                <a:gd name="T22" fmla="*/ 8 w 8"/>
                <a:gd name="T23" fmla="*/ 115 h 120"/>
                <a:gd name="T24" fmla="*/ 8 w 8"/>
                <a:gd name="T25" fmla="*/ 101 h 120"/>
                <a:gd name="T26" fmla="*/ 4 w 8"/>
                <a:gd name="T27" fmla="*/ 9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20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2" y="24"/>
                    <a:pt x="4" y="24"/>
                  </a:cubicBezTo>
                  <a:cubicBezTo>
                    <a:pt x="6" y="24"/>
                    <a:pt x="8" y="22"/>
                    <a:pt x="8" y="1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6" y="0"/>
                    <a:pt x="4" y="0"/>
                  </a:cubicBezTo>
                  <a:close/>
                  <a:moveTo>
                    <a:pt x="4" y="96"/>
                  </a:moveTo>
                  <a:cubicBezTo>
                    <a:pt x="2" y="96"/>
                    <a:pt x="0" y="98"/>
                    <a:pt x="0" y="10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6" y="120"/>
                    <a:pt x="8" y="118"/>
                    <a:pt x="8" y="11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8" y="98"/>
                    <a:pt x="6" y="96"/>
                    <a:pt x="4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170" name="Freeform 48"/>
            <p:cNvSpPr>
              <a:spLocks noEditPoints="1"/>
            </p:cNvSpPr>
            <p:nvPr>
              <p:custDataLst>
                <p:tags r:id="rId40"/>
              </p:custDataLst>
            </p:nvPr>
          </p:nvSpPr>
          <p:spPr bwMode="auto">
            <a:xfrm>
              <a:off x="8310563" y="1096963"/>
              <a:ext cx="461962" cy="30163"/>
            </a:xfrm>
            <a:custGeom>
              <a:avLst/>
              <a:gdLst>
                <a:gd name="T0" fmla="*/ 115 w 120"/>
                <a:gd name="T1" fmla="*/ 0 h 8"/>
                <a:gd name="T2" fmla="*/ 101 w 120"/>
                <a:gd name="T3" fmla="*/ 0 h 8"/>
                <a:gd name="T4" fmla="*/ 96 w 120"/>
                <a:gd name="T5" fmla="*/ 4 h 8"/>
                <a:gd name="T6" fmla="*/ 101 w 120"/>
                <a:gd name="T7" fmla="*/ 8 h 8"/>
                <a:gd name="T8" fmla="*/ 115 w 120"/>
                <a:gd name="T9" fmla="*/ 8 h 8"/>
                <a:gd name="T10" fmla="*/ 120 w 120"/>
                <a:gd name="T11" fmla="*/ 4 h 8"/>
                <a:gd name="T12" fmla="*/ 115 w 120"/>
                <a:gd name="T13" fmla="*/ 0 h 8"/>
                <a:gd name="T14" fmla="*/ 19 w 120"/>
                <a:gd name="T15" fmla="*/ 0 h 8"/>
                <a:gd name="T16" fmla="*/ 5 w 120"/>
                <a:gd name="T17" fmla="*/ 0 h 8"/>
                <a:gd name="T18" fmla="*/ 0 w 120"/>
                <a:gd name="T19" fmla="*/ 4 h 8"/>
                <a:gd name="T20" fmla="*/ 5 w 120"/>
                <a:gd name="T21" fmla="*/ 8 h 8"/>
                <a:gd name="T22" fmla="*/ 19 w 120"/>
                <a:gd name="T23" fmla="*/ 8 h 8"/>
                <a:gd name="T24" fmla="*/ 24 w 120"/>
                <a:gd name="T25" fmla="*/ 4 h 8"/>
                <a:gd name="T26" fmla="*/ 19 w 120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8">
                  <a:moveTo>
                    <a:pt x="115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98" y="0"/>
                    <a:pt x="96" y="2"/>
                    <a:pt x="96" y="4"/>
                  </a:cubicBezTo>
                  <a:cubicBezTo>
                    <a:pt x="96" y="6"/>
                    <a:pt x="98" y="8"/>
                    <a:pt x="101" y="8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8" y="8"/>
                    <a:pt x="120" y="6"/>
                    <a:pt x="120" y="4"/>
                  </a:cubicBezTo>
                  <a:cubicBezTo>
                    <a:pt x="120" y="2"/>
                    <a:pt x="118" y="0"/>
                    <a:pt x="115" y="0"/>
                  </a:cubicBezTo>
                  <a:close/>
                  <a:moveTo>
                    <a:pt x="1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2" y="8"/>
                    <a:pt x="24" y="6"/>
                    <a:pt x="24" y="4"/>
                  </a:cubicBezTo>
                  <a:cubicBezTo>
                    <a:pt x="24" y="2"/>
                    <a:pt x="22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171" name="Freeform 49"/>
            <p:cNvSpPr>
              <a:spLocks noEditPoints="1"/>
            </p:cNvSpPr>
            <p:nvPr>
              <p:custDataLst>
                <p:tags r:id="rId41"/>
              </p:custDataLst>
            </p:nvPr>
          </p:nvSpPr>
          <p:spPr bwMode="auto">
            <a:xfrm>
              <a:off x="8372475" y="942975"/>
              <a:ext cx="338137" cy="338138"/>
            </a:xfrm>
            <a:custGeom>
              <a:avLst/>
              <a:gdLst>
                <a:gd name="T0" fmla="*/ 86 w 88"/>
                <a:gd name="T1" fmla="*/ 2 h 88"/>
                <a:gd name="T2" fmla="*/ 80 w 88"/>
                <a:gd name="T3" fmla="*/ 2 h 88"/>
                <a:gd name="T4" fmla="*/ 70 w 88"/>
                <a:gd name="T5" fmla="*/ 12 h 88"/>
                <a:gd name="T6" fmla="*/ 69 w 88"/>
                <a:gd name="T7" fmla="*/ 19 h 88"/>
                <a:gd name="T8" fmla="*/ 76 w 88"/>
                <a:gd name="T9" fmla="*/ 18 h 88"/>
                <a:gd name="T10" fmla="*/ 86 w 88"/>
                <a:gd name="T11" fmla="*/ 8 h 88"/>
                <a:gd name="T12" fmla="*/ 86 w 88"/>
                <a:gd name="T13" fmla="*/ 2 h 88"/>
                <a:gd name="T14" fmla="*/ 12 w 88"/>
                <a:gd name="T15" fmla="*/ 70 h 88"/>
                <a:gd name="T16" fmla="*/ 2 w 88"/>
                <a:gd name="T17" fmla="*/ 80 h 88"/>
                <a:gd name="T18" fmla="*/ 2 w 88"/>
                <a:gd name="T19" fmla="*/ 86 h 88"/>
                <a:gd name="T20" fmla="*/ 8 w 88"/>
                <a:gd name="T21" fmla="*/ 86 h 88"/>
                <a:gd name="T22" fmla="*/ 18 w 88"/>
                <a:gd name="T23" fmla="*/ 76 h 88"/>
                <a:gd name="T24" fmla="*/ 19 w 88"/>
                <a:gd name="T25" fmla="*/ 69 h 88"/>
                <a:gd name="T26" fmla="*/ 12 w 88"/>
                <a:gd name="T27" fmla="*/ 7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88">
                  <a:moveTo>
                    <a:pt x="86" y="2"/>
                  </a:moveTo>
                  <a:cubicBezTo>
                    <a:pt x="85" y="0"/>
                    <a:pt x="82" y="0"/>
                    <a:pt x="80" y="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8" y="14"/>
                    <a:pt x="68" y="17"/>
                    <a:pt x="69" y="19"/>
                  </a:cubicBezTo>
                  <a:cubicBezTo>
                    <a:pt x="71" y="20"/>
                    <a:pt x="74" y="20"/>
                    <a:pt x="76" y="1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8" y="6"/>
                    <a:pt x="88" y="3"/>
                    <a:pt x="86" y="2"/>
                  </a:cubicBezTo>
                  <a:close/>
                  <a:moveTo>
                    <a:pt x="12" y="70"/>
                  </a:moveTo>
                  <a:cubicBezTo>
                    <a:pt x="2" y="80"/>
                    <a:pt x="2" y="80"/>
                    <a:pt x="2" y="80"/>
                  </a:cubicBezTo>
                  <a:cubicBezTo>
                    <a:pt x="0" y="82"/>
                    <a:pt x="0" y="85"/>
                    <a:pt x="2" y="86"/>
                  </a:cubicBezTo>
                  <a:cubicBezTo>
                    <a:pt x="3" y="88"/>
                    <a:pt x="6" y="88"/>
                    <a:pt x="8" y="8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20" y="74"/>
                    <a:pt x="20" y="71"/>
                    <a:pt x="19" y="69"/>
                  </a:cubicBezTo>
                  <a:cubicBezTo>
                    <a:pt x="17" y="68"/>
                    <a:pt x="14" y="68"/>
                    <a:pt x="1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172" name="Freeform 50"/>
            <p:cNvSpPr>
              <a:spLocks noEditPoints="1"/>
            </p:cNvSpPr>
            <p:nvPr>
              <p:custDataLst>
                <p:tags r:id="rId42"/>
              </p:custDataLst>
            </p:nvPr>
          </p:nvSpPr>
          <p:spPr bwMode="auto">
            <a:xfrm>
              <a:off x="8372475" y="942975"/>
              <a:ext cx="338137" cy="338138"/>
            </a:xfrm>
            <a:custGeom>
              <a:avLst/>
              <a:gdLst>
                <a:gd name="T0" fmla="*/ 86 w 88"/>
                <a:gd name="T1" fmla="*/ 80 h 88"/>
                <a:gd name="T2" fmla="*/ 76 w 88"/>
                <a:gd name="T3" fmla="*/ 70 h 88"/>
                <a:gd name="T4" fmla="*/ 69 w 88"/>
                <a:gd name="T5" fmla="*/ 69 h 88"/>
                <a:gd name="T6" fmla="*/ 70 w 88"/>
                <a:gd name="T7" fmla="*/ 76 h 88"/>
                <a:gd name="T8" fmla="*/ 80 w 88"/>
                <a:gd name="T9" fmla="*/ 86 h 88"/>
                <a:gd name="T10" fmla="*/ 86 w 88"/>
                <a:gd name="T11" fmla="*/ 86 h 88"/>
                <a:gd name="T12" fmla="*/ 86 w 88"/>
                <a:gd name="T13" fmla="*/ 80 h 88"/>
                <a:gd name="T14" fmla="*/ 8 w 88"/>
                <a:gd name="T15" fmla="*/ 2 h 88"/>
                <a:gd name="T16" fmla="*/ 2 w 88"/>
                <a:gd name="T17" fmla="*/ 2 h 88"/>
                <a:gd name="T18" fmla="*/ 2 w 88"/>
                <a:gd name="T19" fmla="*/ 8 h 88"/>
                <a:gd name="T20" fmla="*/ 12 w 88"/>
                <a:gd name="T21" fmla="*/ 18 h 88"/>
                <a:gd name="T22" fmla="*/ 19 w 88"/>
                <a:gd name="T23" fmla="*/ 19 h 88"/>
                <a:gd name="T24" fmla="*/ 18 w 88"/>
                <a:gd name="T25" fmla="*/ 12 h 88"/>
                <a:gd name="T26" fmla="*/ 8 w 88"/>
                <a:gd name="T27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88">
                  <a:moveTo>
                    <a:pt x="86" y="80"/>
                  </a:moveTo>
                  <a:cubicBezTo>
                    <a:pt x="76" y="70"/>
                    <a:pt x="76" y="70"/>
                    <a:pt x="76" y="70"/>
                  </a:cubicBezTo>
                  <a:cubicBezTo>
                    <a:pt x="74" y="68"/>
                    <a:pt x="71" y="68"/>
                    <a:pt x="69" y="69"/>
                  </a:cubicBezTo>
                  <a:cubicBezTo>
                    <a:pt x="68" y="71"/>
                    <a:pt x="68" y="74"/>
                    <a:pt x="70" y="7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2" y="88"/>
                    <a:pt x="85" y="88"/>
                    <a:pt x="86" y="86"/>
                  </a:cubicBezTo>
                  <a:cubicBezTo>
                    <a:pt x="88" y="85"/>
                    <a:pt x="88" y="82"/>
                    <a:pt x="86" y="80"/>
                  </a:cubicBezTo>
                  <a:close/>
                  <a:moveTo>
                    <a:pt x="8" y="2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20"/>
                    <a:pt x="17" y="20"/>
                    <a:pt x="19" y="19"/>
                  </a:cubicBezTo>
                  <a:cubicBezTo>
                    <a:pt x="20" y="17"/>
                    <a:pt x="20" y="14"/>
                    <a:pt x="18" y="12"/>
                  </a:cubicBezTo>
                  <a:lnTo>
                    <a:pt x="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</p:grpSp>
      <p:sp>
        <p:nvSpPr>
          <p:cNvPr id="142" name="TextBox 96"/>
          <p:cNvSpPr txBox="1"/>
          <p:nvPr>
            <p:custDataLst>
              <p:tags r:id="rId43"/>
            </p:custDataLst>
          </p:nvPr>
        </p:nvSpPr>
        <p:spPr>
          <a:xfrm>
            <a:off x="4188460" y="5436235"/>
            <a:ext cx="1699895" cy="585470"/>
          </a:xfrm>
          <a:prstGeom prst="rect">
            <a:avLst/>
          </a:prstGeom>
          <a:noFill/>
        </p:spPr>
        <p:txBody>
          <a:bodyPr wrap="square" rtlCol="0" anchor="ctr" anchorCtr="0">
            <a:normAutofit fontScale="80000"/>
          </a:bodyPr>
          <a:lstStyle/>
          <a:p>
            <a:pPr algn="ctr"/>
            <a:r>
              <a:rPr lang="id-ID" sz="2000" b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ea"/>
              </a:rPr>
              <a:t>重复值字段避免</a:t>
            </a:r>
            <a:endParaRPr lang="id-ID" sz="2000" b="1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ea"/>
            </a:endParaRPr>
          </a:p>
          <a:p>
            <a:pPr algn="ctr"/>
            <a:r>
              <a:rPr lang="id-ID" sz="2000" b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ea"/>
              </a:rPr>
              <a:t>建立索引</a:t>
            </a:r>
            <a:endParaRPr lang="id-ID" sz="2000" b="1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49531"/>
            <a:ext cx="704476" cy="1151891"/>
            <a:chOff x="660400" y="-21591"/>
            <a:chExt cx="704476" cy="115189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5" name="图示 4"/>
          <p:cNvGraphicFramePr/>
          <p:nvPr/>
        </p:nvGraphicFramePr>
        <p:xfrm>
          <a:off x="2032000" y="71945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83260" y="-18796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0400" y="-3425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88474" y="287952"/>
            <a:ext cx="4279198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创建与管理索引</a:t>
            </a:r>
            <a:endParaRPr lang="zh-CN" altLang="en-US" sz="24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0060" y="88773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一、创建索引</a:t>
            </a:r>
            <a:endParaRPr lang="zh-CN" altLang="en-US" b="1"/>
          </a:p>
        </p:txBody>
      </p:sp>
      <p:sp>
        <p:nvSpPr>
          <p:cNvPr id="9" name="圆角矩形 8"/>
          <p:cNvSpPr/>
          <p:nvPr>
            <p:custDataLst>
              <p:tags r:id="rId6"/>
            </p:custDataLst>
          </p:nvPr>
        </p:nvSpPr>
        <p:spPr>
          <a:xfrm>
            <a:off x="2022475" y="3382010"/>
            <a:ext cx="818515" cy="819150"/>
          </a:xfrm>
          <a:prstGeom prst="roundRect">
            <a:avLst>
              <a:gd name="adj" fmla="val 8627"/>
            </a:avLst>
          </a:prstGeom>
          <a:solidFill>
            <a:srgbClr val="55943A"/>
          </a:solidFill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1945640" y="4100195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>
            <p:custDataLst>
              <p:tags r:id="rId8"/>
            </p:custDataLst>
          </p:nvPr>
        </p:nvSpPr>
        <p:spPr>
          <a:xfrm>
            <a:off x="1929130" y="3288665"/>
            <a:ext cx="1005840" cy="1006475"/>
          </a:xfrm>
          <a:prstGeom prst="roundRect">
            <a:avLst>
              <a:gd name="adj" fmla="val 8627"/>
            </a:avLst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2811780" y="3228340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10"/>
            </p:custDataLst>
          </p:nvPr>
        </p:nvSpPr>
        <p:spPr>
          <a:xfrm>
            <a:off x="2129155" y="3573145"/>
            <a:ext cx="605155" cy="436880"/>
          </a:xfrm>
          <a:prstGeom prst="rect">
            <a:avLst/>
          </a:prstGeom>
          <a:noFill/>
        </p:spPr>
        <p:txBody>
          <a:bodyPr wrap="square" bIns="0" rtlCol="0">
            <a:normAutofit fontScale="70000"/>
          </a:bodyPr>
          <a:p>
            <a:pPr algn="ctr"/>
            <a:r>
              <a:rPr lang="en-US" altLang="zh-CN" sz="3200" spc="300">
                <a:solidFill>
                  <a:srgbClr val="FE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en-US" altLang="zh-CN" sz="3200" spc="300">
              <a:solidFill>
                <a:srgbClr val="FEFFFF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50" name="直接箭头连接符 49"/>
          <p:cNvCxnSpPr/>
          <p:nvPr>
            <p:custDataLst>
              <p:tags r:id="rId11"/>
            </p:custDataLst>
          </p:nvPr>
        </p:nvCxnSpPr>
        <p:spPr>
          <a:xfrm flipV="1">
            <a:off x="2432050" y="1707515"/>
            <a:ext cx="0" cy="15811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2289175" y="1629410"/>
            <a:ext cx="5194935" cy="71120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/>
            <a:r>
              <a:rPr lang="zh-CN" altLang="en-US" spc="300">
                <a:solidFill>
                  <a:schemeClr val="accent6">
                    <a:lumMod val="75000"/>
                  </a:scheme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利用create index语句创建三种索引</a:t>
            </a:r>
            <a:endParaRPr lang="zh-CN" altLang="en-US" spc="300">
              <a:solidFill>
                <a:schemeClr val="accent6">
                  <a:lumMod val="75000"/>
                </a:scheme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2565400" y="1938020"/>
            <a:ext cx="3230880" cy="1169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10000"/>
              </a:lnSpc>
              <a:spcAft>
                <a:spcPts val="1000"/>
              </a:spcAft>
            </a:pPr>
            <a:r>
              <a:rPr lang="zh-CN" altLang="en-US" sz="9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</a:rPr>
              <a:t>如果基表已经创建完毕，就可以使用create index语句创建索引。</a:t>
            </a:r>
            <a:endParaRPr lang="zh-CN" altLang="en-US" sz="9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</a:endParaRPr>
          </a:p>
          <a:p>
            <a:pPr algn="l" fontAlgn="auto">
              <a:lnSpc>
                <a:spcPct val="110000"/>
              </a:lnSpc>
              <a:spcAft>
                <a:spcPts val="1000"/>
              </a:spcAft>
            </a:pPr>
            <a:r>
              <a:rPr lang="zh-CN" altLang="en-US" sz="9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</a:rPr>
              <a:t>创建索引基本形式如下：</a:t>
            </a:r>
            <a:endParaRPr lang="zh-CN" altLang="en-US" sz="9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</a:endParaRPr>
          </a:p>
          <a:p>
            <a:pPr algn="l" fontAlgn="auto">
              <a:lnSpc>
                <a:spcPct val="110000"/>
              </a:lnSpc>
              <a:spcAft>
                <a:spcPts val="1000"/>
              </a:spcAft>
            </a:pPr>
            <a:r>
              <a:rPr lang="zh-CN" altLang="en-US" sz="9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</a:rPr>
              <a:t>CREATE [unique|fulltext|spatial] INDEX index_name</a:t>
            </a:r>
            <a:endParaRPr lang="zh-CN" altLang="en-US" sz="9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</a:endParaRPr>
          </a:p>
          <a:p>
            <a:pPr algn="l" fontAlgn="auto">
              <a:lnSpc>
                <a:spcPct val="110000"/>
              </a:lnSpc>
              <a:spcAft>
                <a:spcPts val="1000"/>
              </a:spcAft>
            </a:pPr>
            <a:r>
              <a:rPr lang="zh-CN" altLang="en-US" sz="9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</a:rPr>
              <a:t>ON table_name(index_col_name,…);</a:t>
            </a:r>
            <a:endParaRPr lang="zh-CN" altLang="en-US" sz="9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3" name="圆角矩形 52"/>
          <p:cNvSpPr/>
          <p:nvPr>
            <p:custDataLst>
              <p:tags r:id="rId14"/>
            </p:custDataLst>
          </p:nvPr>
        </p:nvSpPr>
        <p:spPr>
          <a:xfrm rot="10800000">
            <a:off x="4977765" y="3383280"/>
            <a:ext cx="818515" cy="819150"/>
          </a:xfrm>
          <a:prstGeom prst="roundRect">
            <a:avLst>
              <a:gd name="adj" fmla="val 8627"/>
            </a:avLst>
          </a:prstGeom>
          <a:solidFill>
            <a:schemeClr val="accent6"/>
          </a:solidFill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椭圆 53"/>
          <p:cNvSpPr/>
          <p:nvPr>
            <p:custDataLst>
              <p:tags r:id="rId15"/>
            </p:custDataLst>
          </p:nvPr>
        </p:nvSpPr>
        <p:spPr>
          <a:xfrm rot="10800000">
            <a:off x="5659120" y="3331210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>
            <p:custDataLst>
              <p:tags r:id="rId16"/>
            </p:custDataLst>
          </p:nvPr>
        </p:nvSpPr>
        <p:spPr>
          <a:xfrm rot="10800000">
            <a:off x="4884420" y="3289935"/>
            <a:ext cx="1005840" cy="1006475"/>
          </a:xfrm>
          <a:prstGeom prst="roundRect">
            <a:avLst>
              <a:gd name="adj" fmla="val 8627"/>
            </a:avLst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椭圆 55"/>
          <p:cNvSpPr/>
          <p:nvPr>
            <p:custDataLst>
              <p:tags r:id="rId17"/>
            </p:custDataLst>
          </p:nvPr>
        </p:nvSpPr>
        <p:spPr>
          <a:xfrm rot="10800000">
            <a:off x="4789170" y="4150995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>
            <p:custDataLst>
              <p:tags r:id="rId18"/>
            </p:custDataLst>
          </p:nvPr>
        </p:nvSpPr>
        <p:spPr>
          <a:xfrm>
            <a:off x="5084445" y="3574415"/>
            <a:ext cx="605155" cy="436880"/>
          </a:xfrm>
          <a:prstGeom prst="rect">
            <a:avLst/>
          </a:prstGeom>
          <a:noFill/>
        </p:spPr>
        <p:txBody>
          <a:bodyPr wrap="square" bIns="0" rtlCol="0">
            <a:normAutofit fontScale="70000"/>
          </a:bodyPr>
          <a:p>
            <a:pPr algn="ctr"/>
            <a:r>
              <a:rPr lang="en-US" altLang="zh-CN" sz="3200" spc="300">
                <a:solidFill>
                  <a:srgbClr val="FE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en-US" altLang="zh-CN" sz="3200" spc="300">
              <a:solidFill>
                <a:srgbClr val="FEFFFF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58" name="直接箭头连接符 57"/>
          <p:cNvCxnSpPr/>
          <p:nvPr>
            <p:custDataLst>
              <p:tags r:id="rId19"/>
            </p:custDataLst>
          </p:nvPr>
        </p:nvCxnSpPr>
        <p:spPr>
          <a:xfrm rot="10800000" flipV="1">
            <a:off x="5374640" y="4296410"/>
            <a:ext cx="0" cy="15811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6" name="文本框 95"/>
          <p:cNvSpPr txBox="1"/>
          <p:nvPr>
            <p:custDataLst>
              <p:tags r:id="rId20"/>
            </p:custDataLst>
          </p:nvPr>
        </p:nvSpPr>
        <p:spPr>
          <a:xfrm>
            <a:off x="5539740" y="4372610"/>
            <a:ext cx="2632075" cy="67183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/>
            <a:r>
              <a:rPr lang="zh-CN" altLang="en-US" sz="2000" spc="300">
                <a:solidFill>
                  <a:schemeClr val="accent6">
                    <a:lumMod val="75000"/>
                  </a:scheme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创建表时创建索引</a:t>
            </a:r>
            <a:endParaRPr lang="zh-CN" altLang="en-US" sz="2000" spc="300">
              <a:solidFill>
                <a:schemeClr val="accent6">
                  <a:lumMod val="75000"/>
                </a:scheme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5689600" y="4872355"/>
            <a:ext cx="2289175" cy="121158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</a:rPr>
              <a:t>创建表时可以直接创建索引，这种方式最简单、方便。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60" name="圆角矩形 59"/>
          <p:cNvSpPr/>
          <p:nvPr>
            <p:custDataLst>
              <p:tags r:id="rId22"/>
            </p:custDataLst>
          </p:nvPr>
        </p:nvSpPr>
        <p:spPr>
          <a:xfrm>
            <a:off x="7817485" y="3382645"/>
            <a:ext cx="818515" cy="819150"/>
          </a:xfrm>
          <a:prstGeom prst="roundRect">
            <a:avLst>
              <a:gd name="adj" fmla="val 8627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1" name="椭圆 60"/>
          <p:cNvSpPr/>
          <p:nvPr>
            <p:custDataLst>
              <p:tags r:id="rId23"/>
            </p:custDataLst>
          </p:nvPr>
        </p:nvSpPr>
        <p:spPr>
          <a:xfrm>
            <a:off x="7757795" y="4066540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>
            <p:custDataLst>
              <p:tags r:id="rId24"/>
            </p:custDataLst>
          </p:nvPr>
        </p:nvSpPr>
        <p:spPr>
          <a:xfrm>
            <a:off x="7724140" y="3289300"/>
            <a:ext cx="1005840" cy="1006475"/>
          </a:xfrm>
          <a:prstGeom prst="roundRect">
            <a:avLst>
              <a:gd name="adj" fmla="val 8627"/>
            </a:avLst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A8024"/>
                </a:solidFill>
              </a14:hiddenFill>
            </a:ext>
          </a:ex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3" name="椭圆 62"/>
          <p:cNvSpPr/>
          <p:nvPr>
            <p:custDataLst>
              <p:tags r:id="rId25"/>
            </p:custDataLst>
          </p:nvPr>
        </p:nvSpPr>
        <p:spPr>
          <a:xfrm>
            <a:off x="8606790" y="3228340"/>
            <a:ext cx="194945" cy="1949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>
            <p:custDataLst>
              <p:tags r:id="rId26"/>
            </p:custDataLst>
          </p:nvPr>
        </p:nvSpPr>
        <p:spPr>
          <a:xfrm>
            <a:off x="7924165" y="3573780"/>
            <a:ext cx="605155" cy="436880"/>
          </a:xfrm>
          <a:prstGeom prst="rect">
            <a:avLst/>
          </a:prstGeom>
          <a:noFill/>
        </p:spPr>
        <p:txBody>
          <a:bodyPr wrap="square" bIns="0" rtlCol="0">
            <a:normAutofit fontScale="70000"/>
          </a:bodyPr>
          <a:p>
            <a:pPr algn="ctr"/>
            <a:r>
              <a:rPr lang="en-US" altLang="zh-CN" sz="3200" spc="300">
                <a:solidFill>
                  <a:srgbClr val="FE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en-US" altLang="zh-CN" sz="3200" spc="300">
              <a:solidFill>
                <a:srgbClr val="FEFFFF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65" name="直接箭头连接符 64"/>
          <p:cNvCxnSpPr/>
          <p:nvPr>
            <p:custDataLst>
              <p:tags r:id="rId27"/>
            </p:custDataLst>
          </p:nvPr>
        </p:nvCxnSpPr>
        <p:spPr>
          <a:xfrm flipV="1">
            <a:off x="8227060" y="1708150"/>
            <a:ext cx="0" cy="15811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8" name="文本框 97"/>
          <p:cNvSpPr txBox="1"/>
          <p:nvPr>
            <p:custDataLst>
              <p:tags r:id="rId28"/>
            </p:custDataLst>
          </p:nvPr>
        </p:nvSpPr>
        <p:spPr>
          <a:xfrm>
            <a:off x="8227060" y="1629410"/>
            <a:ext cx="4108450" cy="605790"/>
          </a:xfrm>
          <a:prstGeom prst="rect">
            <a:avLst/>
          </a:prstGeom>
          <a:noFill/>
        </p:spPr>
        <p:txBody>
          <a:bodyPr wrap="square" bIns="0" rtlCol="0">
            <a:normAutofit fontScale="90000"/>
          </a:bodyPr>
          <a:p>
            <a:pPr algn="ctr"/>
            <a:r>
              <a:rPr lang="zh-CN" altLang="en-US" sz="2000" spc="300">
                <a:solidFill>
                  <a:schemeClr val="accent6">
                    <a:lumMod val="75000"/>
                  </a:scheme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通过alter table语句创建索引</a:t>
            </a:r>
            <a:endParaRPr lang="zh-CN" altLang="en-US" sz="2000" spc="300">
              <a:solidFill>
                <a:schemeClr val="accent6">
                  <a:lumMod val="75000"/>
                </a:scheme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9"/>
            </p:custDataLst>
          </p:nvPr>
        </p:nvSpPr>
        <p:spPr>
          <a:xfrm>
            <a:off x="8681085" y="2077720"/>
            <a:ext cx="3375025" cy="2367915"/>
          </a:xfrm>
          <a:prstGeom prst="rect">
            <a:avLst/>
          </a:prstGeom>
          <a:noFill/>
        </p:spPr>
        <p:txBody>
          <a:bodyPr wrap="square" rtlCol="0">
            <a:normAutofit fontScale="65000"/>
          </a:bodyPr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</a:rPr>
              <a:t>（1）只有表的所有者才能给表创建索引。缩印的名称必须符合MySQL的命名规则，且必须是表中唯一的。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</a:endParaRPr>
          </a:p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</a:rPr>
              <a:t>（2）主键索引必定是唯一的，唯一性索引不一定是主键。一张表上只能有一个主键，但可以有一个或多个唯一性索引。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</a:endParaRPr>
          </a:p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</a:rPr>
              <a:t>（3）当给表创建unique约束时，MySQL会自动创建唯一性索引。创建唯一性索引时，应保证创建索引的列不包括重复的数据，并且没有两个或两个以上的空值（NULL）。因为创建索引时将两个空值也视为重复的数据，如果有这种数据，必须先将其删除，否则索引不能被成功创建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</a:endParaRPr>
          </a:p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</a:rPr>
              <a:t>（4）若要查看表中已经创建索引的情况，可以使用show index from table_name语句实现。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60400" y="-49531"/>
            <a:ext cx="704476" cy="1151891"/>
            <a:chOff x="660400" y="-21591"/>
            <a:chExt cx="704476" cy="115189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2159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5" name="图示 4"/>
          <p:cNvGraphicFramePr/>
          <p:nvPr/>
        </p:nvGraphicFramePr>
        <p:xfrm>
          <a:off x="2032000" y="71945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83260" y="-18796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0400" y="-34258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88474" y="287952"/>
            <a:ext cx="4279198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创建与管理索引</a:t>
            </a:r>
            <a:endParaRPr lang="zh-CN" altLang="en-US" sz="24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70" name="文本框 69"/>
          <p:cNvSpPr txBox="1"/>
          <p:nvPr>
            <p:custDataLst>
              <p:tags r:id="rId6"/>
            </p:custDataLst>
          </p:nvPr>
        </p:nvSpPr>
        <p:spPr>
          <a:xfrm>
            <a:off x="7625715" y="4813300"/>
            <a:ext cx="2204085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 fontAlgn="auto"/>
            <a:r>
              <a:rPr lang="en-US" altLang="zh-CN" sz="2000" spc="300">
                <a:solidFill>
                  <a:schemeClr val="accent6">
                    <a:lumMod val="75000"/>
                  </a:schemeClr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删除索引</a:t>
            </a:r>
            <a:endParaRPr lang="en-US" altLang="zh-CN" sz="2000" spc="300">
              <a:solidFill>
                <a:schemeClr val="accent6">
                  <a:lumMod val="75000"/>
                </a:schemeClr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71" name="文本框 70"/>
          <p:cNvSpPr txBox="1"/>
          <p:nvPr>
            <p:custDataLst>
              <p:tags r:id="rId7"/>
            </p:custDataLst>
          </p:nvPr>
        </p:nvSpPr>
        <p:spPr>
          <a:xfrm flipH="1">
            <a:off x="7142480" y="3724275"/>
            <a:ext cx="4293870" cy="1089025"/>
          </a:xfrm>
          <a:prstGeom prst="rect">
            <a:avLst/>
          </a:prstGeom>
          <a:noFill/>
        </p:spPr>
        <p:txBody>
          <a:bodyPr wrap="square" rtlCol="0">
            <a:normAutofit fontScale="70000"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删除不再需要的索引，可以通过DROP语句来删除索引，也可用ALTER TABLE语句删除。利用DROP INDEX语句删除索引的语法格式如下：</a:t>
            </a:r>
            <a:endParaRPr lang="zh-CN" altLang="en-US" sz="1400" spc="150">
              <a:solidFill>
                <a:srgbClr val="000000">
                  <a:lumMod val="65000"/>
                  <a:lumOff val="35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DROP INDEX index_name ON table_name;</a:t>
            </a:r>
            <a:endParaRPr lang="zh-CN" altLang="en-US" sz="1400" spc="150">
              <a:solidFill>
                <a:srgbClr val="000000">
                  <a:lumMod val="65000"/>
                  <a:lumOff val="35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80" name="文本框 79"/>
          <p:cNvSpPr txBox="1"/>
          <p:nvPr>
            <p:custDataLst>
              <p:tags r:id="rId8"/>
            </p:custDataLst>
          </p:nvPr>
        </p:nvSpPr>
        <p:spPr>
          <a:xfrm>
            <a:off x="2363470" y="1647190"/>
            <a:ext cx="2204085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 fontAlgn="auto"/>
            <a:r>
              <a:rPr lang="en-US" altLang="zh-CN" sz="2000" spc="300">
                <a:solidFill>
                  <a:schemeClr val="accent6">
                    <a:lumMod val="75000"/>
                  </a:schemeClr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查看索引</a:t>
            </a:r>
            <a:endParaRPr lang="en-US" altLang="zh-CN" sz="2000" spc="300">
              <a:solidFill>
                <a:schemeClr val="accent6">
                  <a:lumMod val="75000"/>
                </a:schemeClr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81" name="文本框 80"/>
          <p:cNvSpPr txBox="1"/>
          <p:nvPr>
            <p:custDataLst>
              <p:tags r:id="rId9"/>
            </p:custDataLst>
          </p:nvPr>
        </p:nvSpPr>
        <p:spPr>
          <a:xfrm flipH="1">
            <a:off x="1859280" y="2049145"/>
            <a:ext cx="3212465" cy="66548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若想查看已存在的表中的索引，可以使用SHOE INDEX FROM表名。</a:t>
            </a:r>
            <a:endParaRPr lang="zh-CN" altLang="en-US" sz="1400" spc="150">
              <a:solidFill>
                <a:srgbClr val="000000">
                  <a:lumMod val="65000"/>
                  <a:lumOff val="35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 rot="2700000">
            <a:off x="4570095" y="3180080"/>
            <a:ext cx="1626870" cy="162687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rgbClr val="FFAFAB">
              <a:shade val="50000"/>
            </a:srgbClr>
          </a:lnRef>
          <a:fillRef idx="1">
            <a:srgbClr val="FFAFAB"/>
          </a:fillRef>
          <a:effectRef idx="0">
            <a:srgbClr val="FFAFA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11"/>
            </p:custDataLst>
          </p:nvPr>
        </p:nvSpPr>
        <p:spPr>
          <a:xfrm rot="2700000">
            <a:off x="5801995" y="2087245"/>
            <a:ext cx="1626870" cy="16268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rgbClr val="FFAFAB">
              <a:shade val="50000"/>
            </a:srgbClr>
          </a:lnRef>
          <a:fillRef idx="1">
            <a:srgbClr val="FFAFAB"/>
          </a:fillRef>
          <a:effectRef idx="0">
            <a:srgbClr val="FFAFA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 rot="2700000">
            <a:off x="5162550" y="4610735"/>
            <a:ext cx="441960" cy="4419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20000"/>
                <a:lumOff val="80000"/>
              </a:schemeClr>
            </a:solidFill>
          </a:ln>
          <a:effectLst/>
        </p:spPr>
        <p:style>
          <a:lnRef idx="2">
            <a:srgbClr val="FFAFAB">
              <a:shade val="50000"/>
            </a:srgbClr>
          </a:lnRef>
          <a:fillRef idx="1">
            <a:srgbClr val="FFAFAB"/>
          </a:fillRef>
          <a:effectRef idx="0">
            <a:srgbClr val="FFAFA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13"/>
            </p:custDataLst>
          </p:nvPr>
        </p:nvSpPr>
        <p:spPr>
          <a:xfrm rot="2700000">
            <a:off x="6380480" y="1854200"/>
            <a:ext cx="441960" cy="441960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accent6"/>
            </a:solidFill>
          </a:ln>
          <a:effectLst/>
        </p:spPr>
        <p:style>
          <a:lnRef idx="2">
            <a:srgbClr val="FFAFAB">
              <a:shade val="50000"/>
            </a:srgbClr>
          </a:lnRef>
          <a:fillRef idx="1">
            <a:srgbClr val="FFAFAB"/>
          </a:fillRef>
          <a:effectRef idx="0">
            <a:srgbClr val="FFAFA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 descr="343435383038363b343532323337393bc9cfcad0cdcbb3f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078730" y="3574415"/>
            <a:ext cx="630000" cy="630000"/>
          </a:xfrm>
          <a:prstGeom prst="rect">
            <a:avLst/>
          </a:prstGeom>
        </p:spPr>
      </p:pic>
      <p:pic>
        <p:nvPicPr>
          <p:cNvPr id="25" name="图片 24" descr="343435383038363b343532323430353bcdf8c2e7d3aacffa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296660" y="2705735"/>
            <a:ext cx="630000" cy="630000"/>
          </a:xfrm>
          <a:prstGeom prst="rect">
            <a:avLst/>
          </a:prstGeom>
        </p:spPr>
      </p:pic>
      <p:cxnSp>
        <p:nvCxnSpPr>
          <p:cNvPr id="124" name="直接连接符 123"/>
          <p:cNvCxnSpPr/>
          <p:nvPr>
            <p:custDataLst>
              <p:tags r:id="rId20"/>
            </p:custDataLst>
          </p:nvPr>
        </p:nvCxnSpPr>
        <p:spPr>
          <a:xfrm flipH="1">
            <a:off x="4232910" y="3378835"/>
            <a:ext cx="742950" cy="0"/>
          </a:xfrm>
          <a:prstGeom prst="line">
            <a:avLst/>
          </a:prstGeom>
          <a:ln>
            <a:headEnd type="none" w="med" len="med"/>
            <a:tailEnd type="oval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>
            <p:custDataLst>
              <p:tags r:id="rId21"/>
            </p:custDataLst>
          </p:nvPr>
        </p:nvCxnSpPr>
        <p:spPr>
          <a:xfrm flipH="1">
            <a:off x="7210425" y="3429635"/>
            <a:ext cx="742950" cy="0"/>
          </a:xfrm>
          <a:prstGeom prst="line">
            <a:avLst/>
          </a:prstGeom>
          <a:ln>
            <a:headEnd type="oval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4" name="矩形 93"/>
          <p:cNvSpPr/>
          <p:nvPr>
            <p:custDataLst>
              <p:tags r:id="rId22"/>
            </p:custDataLst>
          </p:nvPr>
        </p:nvSpPr>
        <p:spPr>
          <a:xfrm>
            <a:off x="11663680" y="5844540"/>
            <a:ext cx="191770" cy="765175"/>
          </a:xfrm>
          <a:prstGeom prst="rect">
            <a:avLst/>
          </a:prstGeom>
          <a:solidFill>
            <a:srgbClr val="FFAFAB">
              <a:alpha val="50000"/>
            </a:srgbClr>
          </a:solidFill>
          <a:ln>
            <a:noFill/>
          </a:ln>
        </p:spPr>
        <p:style>
          <a:lnRef idx="2">
            <a:srgbClr val="FFAFAB">
              <a:shade val="50000"/>
            </a:srgbClr>
          </a:lnRef>
          <a:fillRef idx="1">
            <a:srgbClr val="FFAFAB"/>
          </a:fillRef>
          <a:effectRef idx="0">
            <a:srgbClr val="FFAFAB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939642"/>
            <a:ext cx="12192000" cy="918358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60400" y="3146514"/>
            <a:ext cx="10883900" cy="1378418"/>
            <a:chOff x="628649" y="2496018"/>
            <a:chExt cx="10883900" cy="1378418"/>
          </a:xfrm>
        </p:grpSpPr>
        <p:sp>
          <p:nvSpPr>
            <p:cNvPr id="12" name="文本框 11"/>
            <p:cNvSpPr txBox="1"/>
            <p:nvPr/>
          </p:nvSpPr>
          <p:spPr>
            <a:xfrm>
              <a:off x="628649" y="2496018"/>
              <a:ext cx="1088390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spc="600" dirty="0">
                  <a:effectLst>
                    <a:innerShdw>
                      <a:schemeClr val="bg1">
                        <a:lumMod val="65000"/>
                      </a:schemeClr>
                    </a:inn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感谢</a:t>
              </a:r>
              <a:r>
                <a:rPr lang="zh-CN" altLang="en-US" sz="5400" b="1" spc="600" dirty="0">
                  <a:effectLst>
                    <a:innerShdw>
                      <a:schemeClr val="bg1">
                        <a:lumMod val="65000"/>
                      </a:schemeClr>
                    </a:inn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观看</a:t>
              </a:r>
              <a:endParaRPr lang="zh-CN" altLang="en-US" sz="5400" b="1" spc="600" dirty="0">
                <a:effectLst>
                  <a:innerShdw>
                    <a:schemeClr val="bg1">
                      <a:lumMod val="65000"/>
                    </a:schemeClr>
                  </a:inn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51896" y="3505104"/>
              <a:ext cx="3850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THANKS FOR WATCHING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16" name="任意多边形: 形状 15"/>
          <p:cNvSpPr/>
          <p:nvPr/>
        </p:nvSpPr>
        <p:spPr>
          <a:xfrm flipH="1">
            <a:off x="8984342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5826567" cy="6858000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77025" y="2451100"/>
            <a:ext cx="2351405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课堂</a:t>
            </a:r>
            <a:r>
              <a: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小思政</a:t>
            </a:r>
            <a:endParaRPr lang="zh-CN" altLang="en-US" sz="28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14969" y="3478462"/>
            <a:ext cx="4843224" cy="709250"/>
            <a:chOff x="3916928" y="644847"/>
            <a:chExt cx="3807891" cy="709250"/>
          </a:xfrm>
        </p:grpSpPr>
        <p:sp>
          <p:nvSpPr>
            <p:cNvPr id="8" name="文本框 7"/>
            <p:cNvSpPr txBox="1"/>
            <p:nvPr/>
          </p:nvSpPr>
          <p:spPr>
            <a:xfrm>
              <a:off x="3916930" y="644847"/>
              <a:ext cx="1507754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经典综艺体简" panose="02010609000101010101" pitchFamily="49" charset="-122"/>
                </a:rPr>
                <a:t>教学</a:t>
              </a:r>
              <a:r>
                <a:rPr lang="zh-CN" altLang="en-US" sz="28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经典综艺体简" panose="02010609000101010101" pitchFamily="49" charset="-122"/>
                </a:rPr>
                <a:t>目标</a:t>
              </a:r>
              <a:endPara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经典综艺体简" panose="0201060900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16928" y="1070887"/>
              <a:ext cx="3807891" cy="283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b="1" spc="600" dirty="0">
                  <a:solidFill>
                    <a:srgbClr val="414D59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Teaching </a:t>
              </a:r>
              <a:r>
                <a:rPr lang="en-US" altLang="zh-CN" sz="1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+mn-ea"/>
                </a:rPr>
                <a:t>O b j e c t i v e s</a:t>
              </a:r>
              <a:endPara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14970" y="4489378"/>
            <a:ext cx="4843225" cy="697185"/>
            <a:chOff x="3827562" y="696917"/>
            <a:chExt cx="3807891" cy="697185"/>
          </a:xfrm>
        </p:grpSpPr>
        <p:sp>
          <p:nvSpPr>
            <p:cNvPr id="11" name="文本框 10"/>
            <p:cNvSpPr txBox="1"/>
            <p:nvPr/>
          </p:nvSpPr>
          <p:spPr>
            <a:xfrm>
              <a:off x="3827563" y="696917"/>
              <a:ext cx="1507754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8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经典综艺体简" panose="02010609000101010101" pitchFamily="49" charset="-122"/>
                  <a:sym typeface="+mn-ea"/>
                </a:rPr>
                <a:t>教学任务</a:t>
              </a:r>
              <a:endPara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27562" y="1110892"/>
              <a:ext cx="3807891" cy="283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b="1" spc="600" dirty="0">
                  <a:solidFill>
                    <a:srgbClr val="414D59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+mn-ea"/>
                </a:rPr>
                <a:t>The teaching task</a:t>
              </a:r>
              <a:endPara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561079" y="0"/>
            <a:ext cx="556087" cy="1950636"/>
            <a:chOff x="5828385" y="175074"/>
            <a:chExt cx="556087" cy="1950636"/>
          </a:xfrm>
        </p:grpSpPr>
        <p:grpSp>
          <p:nvGrpSpPr>
            <p:cNvPr id="20" name="组合 19"/>
            <p:cNvGrpSpPr/>
            <p:nvPr/>
          </p:nvGrpSpPr>
          <p:grpSpPr>
            <a:xfrm flipV="1">
              <a:off x="5828385" y="175074"/>
              <a:ext cx="507600" cy="1950636"/>
              <a:chOff x="5971669" y="4722308"/>
              <a:chExt cx="507600" cy="1950636"/>
            </a:xfrm>
            <a:solidFill>
              <a:srgbClr val="55943A"/>
            </a:solidFill>
          </p:grpSpPr>
          <p:sp>
            <p:nvSpPr>
              <p:cNvPr id="21" name="椭圆 20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971669" y="4962422"/>
                <a:ext cx="507600" cy="17105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890528" y="1589171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61079" y="2459753"/>
            <a:ext cx="556087" cy="521970"/>
            <a:chOff x="5828385" y="2586753"/>
            <a:chExt cx="556087" cy="521970"/>
          </a:xfrm>
        </p:grpSpPr>
        <p:sp>
          <p:nvSpPr>
            <p:cNvPr id="17" name="椭圆 16"/>
            <p:cNvSpPr/>
            <p:nvPr/>
          </p:nvSpPr>
          <p:spPr>
            <a:xfrm>
              <a:off x="5828385" y="2591670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890528" y="2586753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61079" y="3415927"/>
            <a:ext cx="556087" cy="530709"/>
            <a:chOff x="5828385" y="3669927"/>
            <a:chExt cx="556087" cy="530709"/>
          </a:xfrm>
        </p:grpSpPr>
        <p:sp>
          <p:nvSpPr>
            <p:cNvPr id="18" name="椭圆 17"/>
            <p:cNvSpPr/>
            <p:nvPr/>
          </p:nvSpPr>
          <p:spPr>
            <a:xfrm>
              <a:off x="5828385" y="3669927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90528" y="36786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61079" y="5357308"/>
            <a:ext cx="556087" cy="1544250"/>
            <a:chOff x="5828385" y="4722308"/>
            <a:chExt cx="556087" cy="1544250"/>
          </a:xfrm>
        </p:grpSpPr>
        <p:grpSp>
          <p:nvGrpSpPr>
            <p:cNvPr id="19" name="组合 18"/>
            <p:cNvGrpSpPr/>
            <p:nvPr/>
          </p:nvGrpSpPr>
          <p:grpSpPr>
            <a:xfrm>
              <a:off x="5828385" y="4722308"/>
              <a:ext cx="507600" cy="1544250"/>
              <a:chOff x="5971669" y="4722308"/>
              <a:chExt cx="507600" cy="1544250"/>
            </a:xfrm>
            <a:solidFill>
              <a:srgbClr val="55943A"/>
            </a:solidFill>
          </p:grpSpPr>
          <p:sp>
            <p:nvSpPr>
              <p:cNvPr id="23" name="椭圆 22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971669" y="4962422"/>
                <a:ext cx="507600" cy="130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5890528" y="47658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TextBox 18"/>
          <p:cNvSpPr txBox="1"/>
          <p:nvPr/>
        </p:nvSpPr>
        <p:spPr>
          <a:xfrm>
            <a:off x="1078855" y="3605919"/>
            <a:ext cx="339495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单元导读</a:t>
            </a:r>
            <a:endParaRPr lang="zh-CN" altLang="en-US" dirty="0">
              <a:solidFill>
                <a:schemeClr val="bg1"/>
              </a:solidFill>
              <a:ea typeface="张海山锐谐体" panose="02000000000000000000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61079" y="4373021"/>
            <a:ext cx="556087" cy="530709"/>
            <a:chOff x="5828385" y="3669927"/>
            <a:chExt cx="556087" cy="530709"/>
          </a:xfrm>
        </p:grpSpPr>
        <p:sp>
          <p:nvSpPr>
            <p:cNvPr id="45" name="椭圆 44"/>
            <p:cNvSpPr/>
            <p:nvPr/>
          </p:nvSpPr>
          <p:spPr>
            <a:xfrm>
              <a:off x="5828385" y="3669927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890528" y="36786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715125" y="2854325"/>
            <a:ext cx="4151630" cy="2832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l">
              <a:lnSpc>
                <a:spcPct val="114000"/>
              </a:lnSpc>
              <a:buClrTx/>
              <a:buSzTx/>
              <a:buFontTx/>
            </a:pPr>
            <a:r>
              <a: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Ideological and political</a:t>
            </a:r>
            <a:endParaRPr lang="en-US" altLang="zh-CN" sz="1100" b="1" spc="600" dirty="0">
              <a:solidFill>
                <a:srgbClr val="414D59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729715" y="3078601"/>
            <a:ext cx="3688573" cy="1123667"/>
            <a:chOff x="3797608" y="395292"/>
            <a:chExt cx="2900069" cy="1123667"/>
          </a:xfrm>
        </p:grpSpPr>
        <p:sp>
          <p:nvSpPr>
            <p:cNvPr id="29" name="文本框 28"/>
            <p:cNvSpPr txBox="1"/>
            <p:nvPr/>
          </p:nvSpPr>
          <p:spPr>
            <a:xfrm>
              <a:off x="3797608" y="395292"/>
              <a:ext cx="2900069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思政小</a:t>
              </a:r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课堂</a:t>
              </a:r>
              <a:endPara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843499" y="1147484"/>
              <a:ext cx="2759366" cy="3714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Ideological and political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384415" y="1942465"/>
            <a:ext cx="4620260" cy="3851275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2189547" y="1130112"/>
            <a:ext cx="2315210" cy="569595"/>
          </a:xfrm>
          <a:prstGeom prst="rect">
            <a:avLst/>
          </a:prstGeom>
          <a:noFill/>
        </p:spPr>
        <p:txBody>
          <a:bodyPr wrap="none" lIns="91428" tIns="45713" rIns="91428" bIns="45713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计算机编程语言</a:t>
            </a:r>
            <a:endParaRPr lang="zh-CN" altLang="en-US" sz="2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591820" y="1372235"/>
            <a:ext cx="6696075" cy="360426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>
              <a:lnSpc>
                <a:spcPct val="130000"/>
              </a:lnSpc>
              <a:defRPr/>
            </a:pPr>
            <a:endParaRPr lang="zh-CN" altLang="en-US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>
              <a:lnSpc>
                <a:spcPct val="190000"/>
              </a:lnSpc>
              <a:defRPr/>
            </a:pPr>
            <a:r>
              <a:rPr lang="en-US" altLang="zh-CN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     </a:t>
            </a:r>
            <a:r>
              <a:rPr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计算机编程语言是程序设计的最重要的工具，它是指计算机能够接受和处理的、具有一定语法规则的语言。从计算机诞生，计算机语言经历了机器语言、汇编语言和高级语言几个阶段。 </a:t>
            </a:r>
            <a:endParaRPr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>
              <a:lnSpc>
                <a:spcPct val="190000"/>
              </a:lnSpc>
              <a:defRPr/>
            </a:pPr>
            <a:r>
              <a:rPr lang="en-US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    </a:t>
            </a:r>
            <a:r>
              <a:rPr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在所有的程序设计语言中，只有机器语言编制的源程序能够被计算机直接理解和执行，用其它程序设计语言编写的程序都必须利用语言处理程序“翻译”成计算机所能识别的机器语言程序。 </a:t>
            </a:r>
            <a:endParaRPr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5232400" cy="1130301"/>
            <a:chOff x="660400" y="-1"/>
            <a:chExt cx="5232400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468459" y="408602"/>
              <a:ext cx="4424341" cy="693347"/>
              <a:chOff x="3797607" y="564703"/>
              <a:chExt cx="3478552" cy="693347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3797607" y="564703"/>
                <a:ext cx="3364436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spc="6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思政小</a:t>
                </a:r>
                <a:r>
                  <a:rPr lang="zh-CN" altLang="en-US" sz="2400" b="1" spc="6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课堂</a:t>
                </a:r>
                <a:endPara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807593" y="995108"/>
                <a:ext cx="3468566" cy="262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b="1" spc="300" dirty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Ideological and political</a:t>
                </a:r>
                <a:endParaRPr lang="en-US" altLang="zh-CN" sz="1000" b="1" spc="300" dirty="0">
                  <a:latin typeface="Arial" panose="020B0604020202020204" pitchFamily="34" charset="0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3" name="图片占位符 2" descr="C:\Users\xrdan\Desktop\b21bb051f81986189531812b44ed2e738bd4e62f.jpgb21bb051f81986189531812b44ed2e738bd4e62f"/>
          <p:cNvPicPr>
            <a:picLocks noChangeAspect="1"/>
          </p:cNvPicPr>
          <p:nvPr>
            <p:ph type="pic" sz="quarter" idx="10"/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7844155" y="2320290"/>
            <a:ext cx="3750310" cy="2110740"/>
          </a:xfrm>
          <a:prstGeom prst="rect">
            <a:avLst/>
          </a:prstGeom>
        </p:spPr>
      </p:pic>
      <p:pic>
        <p:nvPicPr>
          <p:cNvPr id="6" name="Picture 4" descr="Monitor-Light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9312910" y="2079625"/>
            <a:ext cx="2282190" cy="2531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729480" y="3078480"/>
            <a:ext cx="368871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教学</a:t>
            </a:r>
            <a:r>
              <a: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目标</a:t>
            </a:r>
            <a:endParaRPr lang="zh-CN" altLang="en-US" sz="44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787900" y="4380230"/>
            <a:ext cx="3611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T e a c h i n g    O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b j e c t i v e s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5116547" y="3824190"/>
            <a:ext cx="1958908" cy="1958908"/>
          </a:xfrm>
          <a:prstGeom prst="ellipse">
            <a:avLst/>
          </a:prstGeom>
          <a:solidFill>
            <a:srgbClr val="55943A"/>
          </a:solidFill>
          <a:ln w="3175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39769" y="3947412"/>
            <a:ext cx="1712470" cy="1712469"/>
          </a:xfrm>
          <a:prstGeom prst="ellipse">
            <a:avLst/>
          </a:prstGeom>
          <a:solidFill>
            <a:schemeClr val="bg1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82550" h="317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64493" y="4463719"/>
            <a:ext cx="870347" cy="870347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87859" y="4463719"/>
            <a:ext cx="870347" cy="870347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57652" y="2575587"/>
            <a:ext cx="870347" cy="870347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4203460" y="3018342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6578853" y="3018342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837039" y="2004580"/>
            <a:ext cx="3161030" cy="3895725"/>
            <a:chOff x="2603823" y="4107237"/>
            <a:chExt cx="3161030" cy="3895725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603823" y="4921307"/>
              <a:ext cx="3161030" cy="308165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  </a:t>
              </a:r>
              <a:r>
                <a:rPr sz="200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通过自我阅读“计算机编程语言”的拓展资料，思政小课堂社会主义核心价值观，让学生懂得诚信的必要性和深刻内涵。在数据库项目开发中，用关系和约束来实现数据访问管理。</a:t>
              </a:r>
              <a:endParaRPr sz="20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73222" y="4107237"/>
              <a:ext cx="2349784" cy="583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zh-CN" sz="3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情感目标</a:t>
              </a:r>
              <a:endParaRPr lang="zh-CN" altLang="zh-CN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8787" y="1930789"/>
            <a:ext cx="4670425" cy="3453765"/>
            <a:chOff x="335931" y="2887681"/>
            <a:chExt cx="4670423" cy="3453765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335931" y="4116406"/>
              <a:ext cx="4670423" cy="222504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24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了解索引和分类</a:t>
              </a:r>
              <a:endPara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24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掌握设计索引的原则</a:t>
              </a:r>
              <a:endPara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24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视图的创建与管理</a:t>
              </a:r>
              <a:endPara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24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熟悉视图管理表数据</a:t>
              </a:r>
              <a:endPara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370856" y="2887681"/>
              <a:ext cx="3879213" cy="730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zh-CN" sz="3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知识技能目标</a:t>
              </a:r>
              <a:endParaRPr lang="zh-CN" altLang="zh-CN" sz="3200" spc="1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5994664" y="4142569"/>
            <a:ext cx="202675" cy="353287"/>
          </a:xfrm>
          <a:prstGeom prst="roundRect">
            <a:avLst>
              <a:gd name="adj" fmla="val 50000"/>
            </a:avLst>
          </a:prstGeom>
          <a:solidFill>
            <a:srgbClr val="55943A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8" name="Freeform 40"/>
          <p:cNvSpPr/>
          <p:nvPr/>
        </p:nvSpPr>
        <p:spPr bwMode="auto">
          <a:xfrm>
            <a:off x="5931593" y="2862043"/>
            <a:ext cx="328817" cy="297715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052661" y="4748079"/>
            <a:ext cx="294011" cy="291789"/>
            <a:chOff x="7078908" y="5461438"/>
            <a:chExt cx="430461" cy="427208"/>
          </a:xfrm>
          <a:solidFill>
            <a:srgbClr val="55943A"/>
          </a:solidFill>
        </p:grpSpPr>
        <p:sp>
          <p:nvSpPr>
            <p:cNvPr id="30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54181" y="4713551"/>
            <a:ext cx="337705" cy="322153"/>
            <a:chOff x="8145843" y="5425657"/>
            <a:chExt cx="494435" cy="471664"/>
          </a:xfrm>
          <a:solidFill>
            <a:srgbClr val="55943A"/>
          </a:solidFill>
        </p:grpSpPr>
        <p:sp>
          <p:nvSpPr>
            <p:cNvPr id="33" name="Freeform 850"/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4" name="Freeform 851"/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853"/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 854"/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8" name="Freeform 855"/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60400" y="-1"/>
            <a:ext cx="5232400" cy="1130301"/>
            <a:chOff x="660400" y="-1"/>
            <a:chExt cx="5232400" cy="1130301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468459" y="408602"/>
              <a:ext cx="4424341" cy="683488"/>
              <a:chOff x="3797607" y="564703"/>
              <a:chExt cx="3478552" cy="683488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3797607" y="564703"/>
                <a:ext cx="33644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spc="6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教学目标</a:t>
                </a:r>
                <a:endPara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3807593" y="995108"/>
                <a:ext cx="3468566" cy="253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b="1" spc="300" dirty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TEACHING OBJECTIVES</a:t>
                </a:r>
                <a:endParaRPr lang="en-US" altLang="zh-CN" sz="1000" b="1" spc="300" dirty="0">
                  <a:latin typeface="Arial" panose="020B0604020202020204" pitchFamily="34" charset="0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729715" y="3078601"/>
            <a:ext cx="3688573" cy="1123950"/>
            <a:chOff x="3797608" y="395292"/>
            <a:chExt cx="2900069" cy="1123950"/>
          </a:xfrm>
        </p:grpSpPr>
        <p:sp>
          <p:nvSpPr>
            <p:cNvPr id="29" name="文本框 28"/>
            <p:cNvSpPr txBox="1"/>
            <p:nvPr/>
          </p:nvSpPr>
          <p:spPr>
            <a:xfrm>
              <a:off x="3797608" y="395292"/>
              <a:ext cx="2900069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教学</a:t>
              </a:r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任务</a:t>
              </a:r>
              <a:endPara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843540" y="1147767"/>
              <a:ext cx="2759390" cy="3714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08733" y="3938743"/>
            <a:ext cx="3509614" cy="3714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dist">
              <a:lnSpc>
                <a:spcPct val="114000"/>
              </a:lnSpc>
            </a:pP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 teaching task</a:t>
            </a:r>
            <a:endParaRPr lang="en-US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716915" y="-6986"/>
            <a:ext cx="6410664" cy="1163956"/>
            <a:chOff x="660400" y="-33656"/>
            <a:chExt cx="6410664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464649" y="396537"/>
              <a:ext cx="560641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 创建与使用视图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endParaRPr>
            </a:p>
          </p:txBody>
        </p:sp>
      </p:grpSp>
      <p:sp>
        <p:nvSpPr>
          <p:cNvPr id="64" name="任意多边形 63"/>
          <p:cNvSpPr/>
          <p:nvPr>
            <p:custDataLst>
              <p:tags r:id="rId1"/>
            </p:custDataLst>
          </p:nvPr>
        </p:nvSpPr>
        <p:spPr>
          <a:xfrm>
            <a:off x="0" y="2771775"/>
            <a:ext cx="2621915" cy="161988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4129" h="2551">
                <a:moveTo>
                  <a:pt x="0" y="0"/>
                </a:moveTo>
                <a:lnTo>
                  <a:pt x="2854" y="0"/>
                </a:lnTo>
                <a:lnTo>
                  <a:pt x="2888" y="0"/>
                </a:lnTo>
                <a:lnTo>
                  <a:pt x="2888" y="0"/>
                </a:lnTo>
                <a:lnTo>
                  <a:pt x="2919" y="2"/>
                </a:lnTo>
                <a:cubicBezTo>
                  <a:pt x="3593" y="36"/>
                  <a:pt x="4129" y="593"/>
                  <a:pt x="4129" y="1276"/>
                </a:cubicBezTo>
                <a:cubicBezTo>
                  <a:pt x="4129" y="1958"/>
                  <a:pt x="3593" y="2515"/>
                  <a:pt x="2919" y="2549"/>
                </a:cubicBezTo>
                <a:lnTo>
                  <a:pt x="2888" y="2551"/>
                </a:lnTo>
                <a:lnTo>
                  <a:pt x="2888" y="2551"/>
                </a:lnTo>
                <a:lnTo>
                  <a:pt x="2854" y="2551"/>
                </a:lnTo>
                <a:lnTo>
                  <a:pt x="0" y="2551"/>
                </a:lnTo>
                <a:lnTo>
                  <a:pt x="0" y="0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  <a:effectLst/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r>
              <a:rPr lang="zh-CN" altLang="en-US" sz="3200" b="1">
                <a:solidFill>
                  <a:srgbClr val="FFFFFF"/>
                </a:solidFill>
              </a:rPr>
              <a:t>视图概念</a:t>
            </a:r>
            <a:endParaRPr lang="zh-CN" altLang="en-US" sz="3200" b="1">
              <a:solidFill>
                <a:srgbClr val="FFFFFF"/>
              </a:solidFill>
            </a:endParaRPr>
          </a:p>
        </p:txBody>
      </p:sp>
      <p:sp>
        <p:nvSpPr>
          <p:cNvPr id="80" name="任意多边形 79"/>
          <p:cNvSpPr/>
          <p:nvPr>
            <p:custDataLst>
              <p:tags r:id="rId2"/>
            </p:custDataLst>
          </p:nvPr>
        </p:nvSpPr>
        <p:spPr>
          <a:xfrm>
            <a:off x="0" y="2724150"/>
            <a:ext cx="2719070" cy="171577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4129" h="2551">
                <a:moveTo>
                  <a:pt x="0" y="0"/>
                </a:moveTo>
                <a:lnTo>
                  <a:pt x="2854" y="0"/>
                </a:lnTo>
                <a:lnTo>
                  <a:pt x="2888" y="0"/>
                </a:lnTo>
                <a:lnTo>
                  <a:pt x="2888" y="0"/>
                </a:lnTo>
                <a:lnTo>
                  <a:pt x="2919" y="2"/>
                </a:lnTo>
                <a:cubicBezTo>
                  <a:pt x="3593" y="36"/>
                  <a:pt x="4129" y="593"/>
                  <a:pt x="4129" y="1276"/>
                </a:cubicBezTo>
                <a:cubicBezTo>
                  <a:pt x="4129" y="1958"/>
                  <a:pt x="3593" y="2515"/>
                  <a:pt x="2919" y="2549"/>
                </a:cubicBezTo>
                <a:lnTo>
                  <a:pt x="2888" y="2551"/>
                </a:lnTo>
                <a:lnTo>
                  <a:pt x="2888" y="2551"/>
                </a:lnTo>
                <a:lnTo>
                  <a:pt x="2854" y="2551"/>
                </a:lnTo>
                <a:lnTo>
                  <a:pt x="0" y="255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8F7FF0"/>
            </a:solidFill>
            <a:prstDash val="lgDash"/>
          </a:ln>
          <a:effectLst>
            <a:outerShdw blurRad="63500" sx="102000" sy="102000" algn="ctr" rotWithShape="0">
              <a:srgbClr val="FFFFFF">
                <a:lumMod val="65000"/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6963ED"/>
                </a:solidFill>
              </a14:hiddenFill>
            </a:ext>
          </a:ex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82" name="肘形连接符 81"/>
          <p:cNvCxnSpPr/>
          <p:nvPr>
            <p:custDataLst>
              <p:tags r:id="rId3"/>
            </p:custDataLst>
          </p:nvPr>
        </p:nvCxnSpPr>
        <p:spPr>
          <a:xfrm>
            <a:off x="4257675" y="3409950"/>
            <a:ext cx="7344410" cy="236220"/>
          </a:xfrm>
          <a:prstGeom prst="bentConnector3">
            <a:avLst>
              <a:gd name="adj1" fmla="val 24943"/>
            </a:avLst>
          </a:prstGeom>
          <a:ln>
            <a:tailEnd type="oval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1" name="肘形连接符 80"/>
          <p:cNvCxnSpPr>
            <a:stCxn id="3" idx="6"/>
          </p:cNvCxnSpPr>
          <p:nvPr>
            <p:custDataLst>
              <p:tags r:id="rId4"/>
            </p:custDataLst>
          </p:nvPr>
        </p:nvCxnSpPr>
        <p:spPr>
          <a:xfrm>
            <a:off x="3784600" y="1735455"/>
            <a:ext cx="7654290" cy="915035"/>
          </a:xfrm>
          <a:prstGeom prst="bentConnector3">
            <a:avLst>
              <a:gd name="adj1" fmla="val 14119"/>
            </a:avLst>
          </a:prstGeom>
          <a:ln>
            <a:tailEnd type="oval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6" name="肘形连接符 85"/>
          <p:cNvCxnSpPr/>
          <p:nvPr>
            <p:custDataLst>
              <p:tags r:id="rId5"/>
            </p:custDataLst>
          </p:nvPr>
        </p:nvCxnSpPr>
        <p:spPr>
          <a:xfrm>
            <a:off x="3688080" y="4914900"/>
            <a:ext cx="7879080" cy="403225"/>
          </a:xfrm>
          <a:prstGeom prst="bentConnector3">
            <a:avLst>
              <a:gd name="adj1" fmla="val 19036"/>
            </a:avLst>
          </a:prstGeom>
          <a:ln>
            <a:tailEnd type="oval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椭圆 4"/>
          <p:cNvSpPr/>
          <p:nvPr>
            <p:custDataLst>
              <p:tags r:id="rId6"/>
            </p:custDataLst>
          </p:nvPr>
        </p:nvSpPr>
        <p:spPr>
          <a:xfrm>
            <a:off x="3479800" y="3044825"/>
            <a:ext cx="720090" cy="72009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2967990" y="4498340"/>
            <a:ext cx="720090" cy="72009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椭圆 2"/>
          <p:cNvSpPr/>
          <p:nvPr>
            <p:custDataLst>
              <p:tags r:id="rId8"/>
            </p:custDataLst>
          </p:nvPr>
        </p:nvSpPr>
        <p:spPr>
          <a:xfrm>
            <a:off x="3064510" y="1375410"/>
            <a:ext cx="720090" cy="720090"/>
          </a:xfrm>
          <a:prstGeom prst="ellipse">
            <a:avLst/>
          </a:prstGeom>
          <a:solidFill>
            <a:srgbClr val="8DD809"/>
          </a:solidFill>
          <a:ln>
            <a:noFill/>
          </a:ln>
          <a:effectLst>
            <a:outerShdw blurRad="63500" sx="102000" sy="102000" algn="ctr" rotWithShape="0">
              <a:srgbClr val="FFFFFF">
                <a:lumMod val="75000"/>
                <a:alpha val="40000"/>
              </a:srgbClr>
            </a:outerShdw>
          </a:effectLst>
        </p:spPr>
        <p:style>
          <a:lnRef idx="2">
            <a:srgbClr val="6963ED">
              <a:shade val="50000"/>
            </a:srgbClr>
          </a:lnRef>
          <a:fillRef idx="1">
            <a:srgbClr val="6963ED"/>
          </a:fillRef>
          <a:effectRef idx="0">
            <a:srgbClr val="6963ED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9" name="图片 68" descr="31393935333132383b31393939333838353bb4b4d2e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80410" y="1591310"/>
            <a:ext cx="288290" cy="288290"/>
          </a:xfrm>
          <a:prstGeom prst="rect">
            <a:avLst/>
          </a:prstGeom>
        </p:spPr>
      </p:pic>
      <p:pic>
        <p:nvPicPr>
          <p:cNvPr id="72" name="图片 71" descr="31393935333132383b31393939333930323bc8d5b3ccbcc6bbae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695700" y="3260725"/>
            <a:ext cx="288290" cy="288290"/>
          </a:xfrm>
          <a:prstGeom prst="rect">
            <a:avLst/>
          </a:prstGeom>
        </p:spPr>
      </p:pic>
      <p:pic>
        <p:nvPicPr>
          <p:cNvPr id="73" name="图片 72" descr="31393935333132383b31393939333930343bccd8cae2c8d5d7d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203575" y="4720590"/>
            <a:ext cx="288290" cy="28829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5196205" y="1896745"/>
            <a:ext cx="5881370" cy="591820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（1）简化数据查询和处理。视图可以为用户集中多个表中的数据，简化用户对数据的查询和处理。</a:t>
            </a:r>
            <a:endParaRPr lang="zh-CN" altLang="en-US" sz="12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9"/>
            </p:custDataLst>
          </p:nvPr>
        </p:nvSpPr>
        <p:spPr>
          <a:xfrm>
            <a:off x="6090285" y="2772410"/>
            <a:ext cx="5392420" cy="844550"/>
          </a:xfrm>
          <a:prstGeom prst="rect">
            <a:avLst/>
          </a:prstGeom>
          <a:noFill/>
        </p:spPr>
        <p:txBody>
          <a:bodyPr wrap="square" rtlCol="0">
            <a:normAutofit fontScale="90000"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为机密数据提供安全保护。有了视图，就可以在设计数据库应用系统时，对不同的用户定义不同的视图，避免机密数据出现在不应该看到这些数据的用户视图上，这样视图就自动提供了多亏机密数据的安全保护功能。</a:t>
            </a:r>
            <a:endParaRPr lang="zh-CN" altLang="en-US" sz="12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0"/>
            </p:custDataLst>
          </p:nvPr>
        </p:nvSpPr>
        <p:spPr>
          <a:xfrm>
            <a:off x="5293995" y="4439920"/>
            <a:ext cx="6188710" cy="824230"/>
          </a:xfrm>
          <a:prstGeom prst="rect">
            <a:avLst/>
          </a:prstGeom>
          <a:noFill/>
        </p:spPr>
        <p:txBody>
          <a:bodyPr wrap="square" rtlCol="0">
            <a:normAutofit lnSpcReduction="20000"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提供了一定程度上的数据逻辑独立性。数据的逻辑独立性是指当数据库中的表结构发生变化时，如增加新的关系或对原有的关系增加新的字段，用户的应用程序不会受影响。</a:t>
            </a:r>
            <a:endParaRPr lang="zh-CN" altLang="en-US" sz="1200" spc="150">
              <a:solidFill>
                <a:srgbClr val="000000">
                  <a:lumMod val="65000"/>
                  <a:lumOff val="35000"/>
                </a:srgbClr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燕尾形 12"/>
          <p:cNvSpPr/>
          <p:nvPr>
            <p:custDataLst>
              <p:tags r:id="rId1"/>
            </p:custDataLst>
          </p:nvPr>
        </p:nvSpPr>
        <p:spPr>
          <a:xfrm flipH="1">
            <a:off x="1659890" y="1904365"/>
            <a:ext cx="3612515" cy="674370"/>
          </a:xfrm>
          <a:prstGeom prst="chevron">
            <a:avLst/>
          </a:prstGeom>
          <a:noFill/>
          <a:ln w="28575">
            <a:gradFill>
              <a:gsLst>
                <a:gs pos="0">
                  <a:srgbClr val="9EE256"/>
                </a:gs>
                <a:gs pos="100000">
                  <a:srgbClr val="52762D"/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16915" y="-6986"/>
            <a:ext cx="704476" cy="1163956"/>
            <a:chOff x="660400" y="-33656"/>
            <a:chExt cx="704476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34185" y="78867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二、创建视图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1524974" y="254932"/>
            <a:ext cx="560641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创建与使用视图</a:t>
            </a:r>
            <a:endParaRPr lang="zh-CN" altLang="en-US" sz="24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7" name="燕尾形 6"/>
          <p:cNvSpPr/>
          <p:nvPr>
            <p:custDataLst>
              <p:tags r:id="rId2"/>
            </p:custDataLst>
          </p:nvPr>
        </p:nvSpPr>
        <p:spPr>
          <a:xfrm flipH="1">
            <a:off x="1497965" y="4133850"/>
            <a:ext cx="4393565" cy="673100"/>
          </a:xfrm>
          <a:prstGeom prst="chevron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sp>
        <p:nvSpPr>
          <p:cNvPr id="20" name="燕尾形 19"/>
          <p:cNvSpPr/>
          <p:nvPr>
            <p:custDataLst>
              <p:tags r:id="rId3"/>
            </p:custDataLst>
          </p:nvPr>
        </p:nvSpPr>
        <p:spPr>
          <a:xfrm flipH="1">
            <a:off x="1210945" y="4133850"/>
            <a:ext cx="4604385" cy="673100"/>
          </a:xfrm>
          <a:prstGeom prst="chevron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sp>
        <p:nvSpPr>
          <p:cNvPr id="16" name="燕尾形 15"/>
          <p:cNvSpPr/>
          <p:nvPr>
            <p:custDataLst>
              <p:tags r:id="rId4"/>
            </p:custDataLst>
          </p:nvPr>
        </p:nvSpPr>
        <p:spPr>
          <a:xfrm>
            <a:off x="6309360" y="4133850"/>
            <a:ext cx="4393565" cy="673100"/>
          </a:xfrm>
          <a:prstGeom prst="chevron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MiSans" panose="00000500000000000000" charset="-122"/>
            </a:endParaRPr>
          </a:p>
        </p:txBody>
      </p:sp>
      <p:sp>
        <p:nvSpPr>
          <p:cNvPr id="18" name="燕尾形 17"/>
          <p:cNvSpPr/>
          <p:nvPr>
            <p:custDataLst>
              <p:tags r:id="rId5"/>
            </p:custDataLst>
          </p:nvPr>
        </p:nvSpPr>
        <p:spPr>
          <a:xfrm>
            <a:off x="6588760" y="4133850"/>
            <a:ext cx="4393565" cy="673100"/>
          </a:xfrm>
          <a:prstGeom prst="chevron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sp>
        <p:nvSpPr>
          <p:cNvPr id="12" name="燕尾形 11"/>
          <p:cNvSpPr/>
          <p:nvPr>
            <p:custDataLst>
              <p:tags r:id="rId6"/>
            </p:custDataLst>
          </p:nvPr>
        </p:nvSpPr>
        <p:spPr>
          <a:xfrm>
            <a:off x="7005955" y="1904365"/>
            <a:ext cx="3610610" cy="674370"/>
          </a:xfrm>
          <a:prstGeom prst="chevron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>
            <p:custDataLst>
              <p:tags r:id="rId7"/>
            </p:custDataLst>
          </p:nvPr>
        </p:nvSpPr>
        <p:spPr>
          <a:xfrm>
            <a:off x="4683760" y="1999615"/>
            <a:ext cx="2950210" cy="295021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8"/>
            </p:custDataLst>
          </p:nvPr>
        </p:nvSpPr>
        <p:spPr>
          <a:xfrm>
            <a:off x="4845050" y="2160905"/>
            <a:ext cx="2627630" cy="262763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gradFill>
              <a:gsLst>
                <a:gs pos="0">
                  <a:srgbClr val="6096E6">
                    <a:lumMod val="20000"/>
                    <a:lumOff val="80000"/>
                  </a:srgbClr>
                </a:gs>
                <a:gs pos="68000">
                  <a:srgbClr val="6096E6">
                    <a:alpha val="0"/>
                  </a:srgbClr>
                </a:gs>
                <a:gs pos="37000">
                  <a:srgbClr val="6096E6">
                    <a:alpha val="0"/>
                  </a:srgbClr>
                </a:gs>
                <a:gs pos="100000">
                  <a:srgbClr val="6096E6">
                    <a:lumMod val="20000"/>
                    <a:lumOff val="80000"/>
                  </a:srgbClr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cs typeface="MiSans" panose="00000500000000000000" charset="-122"/>
              <a:sym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>
            <p:custDataLst>
              <p:tags r:id="rId9"/>
            </p:custDataLst>
          </p:nvPr>
        </p:nvSpPr>
        <p:spPr>
          <a:xfrm>
            <a:off x="5086985" y="2402840"/>
            <a:ext cx="2143760" cy="214376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1795145" y="2065020"/>
            <a:ext cx="1887220" cy="353060"/>
          </a:xfrm>
          <a:prstGeom prst="rect">
            <a:avLst/>
          </a:prstGeom>
          <a:noFill/>
        </p:spPr>
        <p:txBody>
          <a:bodyPr wrap="square" bIns="0" rtlCol="0"/>
          <a:p>
            <a:pPr algn="ct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语法格式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11"/>
            </p:custDataLst>
          </p:nvPr>
        </p:nvSpPr>
        <p:spPr>
          <a:xfrm>
            <a:off x="7721600" y="2065020"/>
            <a:ext cx="2368550" cy="353060"/>
          </a:xfrm>
          <a:prstGeom prst="rect">
            <a:avLst/>
          </a:prstGeom>
          <a:noFill/>
        </p:spPr>
        <p:txBody>
          <a:bodyPr wrap="square" bIns="0" rtlCol="0"/>
          <a:p>
            <a:pPr algn="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在单表创建视图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5" name="图片 14" descr="343439383331313b343532303031393bd2b5bca8b9dcc0ed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701665" y="3017520"/>
            <a:ext cx="914400" cy="9144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1420495" y="2578735"/>
            <a:ext cx="3300095" cy="1247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800" b="1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创建视图的SQL语法如下。</a:t>
            </a:r>
            <a:endParaRPr lang="zh-CN" altLang="en-US" sz="800" b="1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800" b="1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CREATE [or replace] [algorithm={undefined|merge|temptable}]</a:t>
            </a:r>
            <a:endParaRPr lang="zh-CN" altLang="en-US" sz="800" b="1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800" b="1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VIEW view_name [(column_list)]</a:t>
            </a:r>
            <a:endParaRPr lang="zh-CN" altLang="en-US" sz="800" b="1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800" b="1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AS select_statement </a:t>
            </a:r>
            <a:endParaRPr lang="zh-CN" altLang="en-US" sz="800" b="1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800" b="1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[with[ cascaded|local] check option];</a:t>
            </a:r>
            <a:endParaRPr lang="zh-CN" altLang="en-US" sz="800" b="1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6"/>
            </p:custDataLst>
          </p:nvPr>
        </p:nvSpPr>
        <p:spPr>
          <a:xfrm>
            <a:off x="1493520" y="4293870"/>
            <a:ext cx="3778885" cy="353060"/>
          </a:xfrm>
          <a:prstGeom prst="rect">
            <a:avLst/>
          </a:prstGeom>
          <a:noFill/>
        </p:spPr>
        <p:txBody>
          <a:bodyPr wrap="square" bIns="0" rtlCol="0"/>
          <a:p>
            <a:pPr algn="ct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在已存在的视图上创建视图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17"/>
            </p:custDataLst>
          </p:nvPr>
        </p:nvSpPr>
        <p:spPr>
          <a:xfrm>
            <a:off x="7721600" y="4293870"/>
            <a:ext cx="2768600" cy="353060"/>
          </a:xfrm>
          <a:prstGeom prst="rect">
            <a:avLst/>
          </a:prstGeom>
          <a:noFill/>
        </p:spPr>
        <p:txBody>
          <a:bodyPr wrap="square" bIns="0" rtlCol="0"/>
          <a:p>
            <a:pPr algn="r"/>
            <a:r>
              <a:rPr lang="zh-CN" altLang="en-US" sz="2000" spc="300">
                <a:solidFill>
                  <a:schemeClr val="accent6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在多表上创建视图</a:t>
            </a:r>
            <a:endParaRPr lang="zh-CN" altLang="en-US" sz="2000" spc="300">
              <a:solidFill>
                <a:schemeClr val="accent6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7376795" y="4951730"/>
            <a:ext cx="3300095" cy="885825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微软雅黑" panose="020B0503020204020204" pitchFamily="34" charset="-122"/>
              </a:rPr>
              <a:t>MySQL数据库中也可以在两个或两个以上的表上创建视图。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3688,&quot;width&quot;:5906}"/>
</p:tagLst>
</file>

<file path=ppt/tags/tag10.xml><?xml version="1.0" encoding="utf-8"?>
<p:tagLst xmlns:p="http://schemas.openxmlformats.org/presentationml/2006/main">
  <p:tag name="KSO_WM_UNIT_FILL_FORE_SCHEMECOLOR_INDEX_BRIGHTNESS" val="0.8"/>
  <p:tag name="KSO_WM_UNIT_FILL_FORE_SCHEMECOLOR_INDEX" val="5"/>
  <p:tag name="KSO_WM_UNIT_FILL_TYPE" val="1"/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64_3*l_h_i*1_1_1"/>
  <p:tag name="KSO_WM_TEMPLATE_CATEGORY" val="diagram"/>
  <p:tag name="KSO_WM_TEMPLATE_INDEX" val="20227964"/>
  <p:tag name="KSO_WM_UNIT_LAYERLEVEL" val="1_1_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a"/>
  <p:tag name="KSO_WM_UNIT_INDEX" val="1_1_1"/>
  <p:tag name="KSO_WM_UNIT_ID" val="diagram20174807_7*l_h_a*1_1_1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l1-1"/>
  <p:tag name="KSO_WM_UNIT_PRESET_TEXT" val="LOREM"/>
</p:tagLst>
</file>

<file path=ppt/tags/tag10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2_1"/>
  <p:tag name="KSO_WM_UNIT_ID" val="diagram20174807_7*l_h_i*1_2_1"/>
  <p:tag name="KSO_WM_UNIT_LAYERLEVEL" val="1_1_1"/>
  <p:tag name="KSO_WM_DIAGRAM_GROUP_CODE" val="l1-1"/>
  <p:tag name="KSO_WM_UNIT_FILL_FORE_SCHEMECOLOR_INDEX" val="6"/>
  <p:tag name="KSO_WM_UNIT_FILL_TYPE" val="1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2_2"/>
  <p:tag name="KSO_WM_UNIT_ID" val="diagram20174807_7*l_h_i*1_2_2"/>
  <p:tag name="KSO_WM_UNIT_LAYERLEVEL" val="1_1_1"/>
  <p:tag name="KSO_WM_DIAGRAM_GROUP_CODE" val="l1-1"/>
  <p:tag name="KSO_WM_UNIT_FILL_FORE_SCHEMECOLOR_INDEX" val="14"/>
  <p:tag name="KSO_WM_UNIT_FILL_TYPE" val="1"/>
</p:tagLst>
</file>

<file path=ppt/tags/tag10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2_3"/>
  <p:tag name="KSO_WM_UNIT_ID" val="diagram20174807_7*l_h_i*1_2_3"/>
  <p:tag name="KSO_WM_UNIT_LAYERLEVEL" val="1_1_1"/>
  <p:tag name="KSO_WM_DIAGRAM_GROUP_CODE" val="l1-1"/>
  <p:tag name="KSO_WM_UNIT_FILL_FORE_SCHEMECOLOR_INDEX" val="14"/>
  <p:tag name="KSO_WM_UNIT_FILL_TYPE" val="1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2_4"/>
  <p:tag name="KSO_WM_UNIT_ID" val="diagram20174807_7*l_h_i*1_2_4"/>
  <p:tag name="KSO_WM_UNIT_LAYERLEVEL" val="1_1_1"/>
  <p:tag name="KSO_WM_DIAGRAM_GROUP_CODE" val="l1-1"/>
  <p:tag name="KSO_WM_UNIT_FILL_FORE_SCHEMECOLOR_INDEX" val="14"/>
  <p:tag name="KSO_WM_UNIT_FILL_TYPE" val="1"/>
</p:tagLst>
</file>

<file path=ppt/tags/tag10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a"/>
  <p:tag name="KSO_WM_UNIT_INDEX" val="1_2_1"/>
  <p:tag name="KSO_WM_UNIT_ID" val="diagram20174807_7*l_h_a*1_2_1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l1-1"/>
  <p:tag name="KSO_WM_UNIT_PRESET_TEXT" val="LOREM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3_1"/>
  <p:tag name="KSO_WM_UNIT_ID" val="diagram20174807_7*l_h_i*1_3_1"/>
  <p:tag name="KSO_WM_UNIT_LAYERLEVEL" val="1_1_1"/>
  <p:tag name="KSO_WM_DIAGRAM_GROUP_CODE" val="l1-1"/>
  <p:tag name="KSO_WM_UNIT_FILL_FORE_SCHEMECOLOR_INDEX" val="7"/>
  <p:tag name="KSO_WM_UNIT_FILL_TYPE" val="1"/>
</p:tagLst>
</file>

<file path=ppt/tags/tag10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3_2"/>
  <p:tag name="KSO_WM_UNIT_ID" val="diagram20174807_7*l_h_i*1_3_2"/>
  <p:tag name="KSO_WM_UNIT_LAYERLEVEL" val="1_1_1"/>
  <p:tag name="KSO_WM_DIAGRAM_GROUP_CODE" val="l1-1"/>
  <p:tag name="KSO_WM_UNIT_FILL_FORE_SCHEMECOLOR_INDEX" val="14"/>
  <p:tag name="KSO_WM_UNIT_FILL_TYPE" val="1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3_3"/>
  <p:tag name="KSO_WM_UNIT_ID" val="diagram20174807_7*l_h_i*1_3_3"/>
  <p:tag name="KSO_WM_UNIT_LAYERLEVEL" val="1_1_1"/>
  <p:tag name="KSO_WM_DIAGRAM_GROUP_CODE" val="l1-1"/>
  <p:tag name="KSO_WM_UNIT_FILL_FORE_SCHEMECOLOR_INDEX" val="14"/>
  <p:tag name="KSO_WM_UNIT_FILL_TYPE" val="1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3_4"/>
  <p:tag name="KSO_WM_UNIT_ID" val="diagram20174807_7*l_h_i*1_3_4"/>
  <p:tag name="KSO_WM_UNIT_LAYERLEVEL" val="1_1_1"/>
  <p:tag name="KSO_WM_DIAGRAM_GROUP_CODE" val="l1-1"/>
  <p:tag name="KSO_WM_UNIT_FILL_FORE_SCHEMECOLOR_INDEX" val="14"/>
  <p:tag name="KSO_WM_UNIT_FILL_TYPE" val="1"/>
</p:tagLst>
</file>

<file path=ppt/tags/tag11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64_3*l_h_x*1_1_1"/>
  <p:tag name="KSO_WM_TEMPLATE_CATEGORY" val="diagram"/>
  <p:tag name="KSO_WM_TEMPLATE_INDEX" val="20227964"/>
  <p:tag name="KSO_WM_UNIT_LAYERLEVEL" val="1_1_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3_5"/>
  <p:tag name="KSO_WM_UNIT_ID" val="diagram20174807_7*l_h_i*1_3_5"/>
  <p:tag name="KSO_WM_UNIT_LAYERLEVEL" val="1_1_1"/>
  <p:tag name="KSO_WM_DIAGRAM_GROUP_CODE" val="l1-1"/>
  <p:tag name="KSO_WM_UNIT_FILL_FORE_SCHEMECOLOR_INDEX" val="14"/>
  <p:tag name="KSO_WM_UNIT_FILL_TYPE" val="1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a"/>
  <p:tag name="KSO_WM_UNIT_INDEX" val="1_3_1"/>
  <p:tag name="KSO_WM_UNIT_ID" val="diagram20174807_7*l_h_a*1_3_1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l1-1"/>
  <p:tag name="KSO_WM_UNIT_PRESET_TEXT" val="LOREM"/>
</p:tagLst>
</file>

<file path=ppt/tags/tag1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4_1"/>
  <p:tag name="KSO_WM_UNIT_ID" val="diagram20174807_7*l_h_i*1_4_1"/>
  <p:tag name="KSO_WM_UNIT_LAYERLEVEL" val="1_1_1"/>
  <p:tag name="KSO_WM_DIAGRAM_GROUP_CODE" val="l1-1"/>
  <p:tag name="KSO_WM_UNIT_FILL_FORE_SCHEMECOLOR_INDEX" val="8"/>
  <p:tag name="KSO_WM_UNIT_FILL_TYPE" val="1"/>
</p:tagLst>
</file>

<file path=ppt/tags/tag1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4_2"/>
  <p:tag name="KSO_WM_UNIT_ID" val="diagram20174807_7*l_h_i*1_4_2"/>
  <p:tag name="KSO_WM_UNIT_LAYERLEVEL" val="1_1_1"/>
  <p:tag name="KSO_WM_DIAGRAM_GROUP_CODE" val="l1-1"/>
  <p:tag name="KSO_WM_UNIT_FILL_FORE_SCHEMECOLOR_INDEX" val="14"/>
  <p:tag name="KSO_WM_UNIT_FILL_TYPE" val="1"/>
</p:tagLst>
</file>

<file path=ppt/tags/tag1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4_3"/>
  <p:tag name="KSO_WM_UNIT_ID" val="diagram20174807_7*l_h_i*1_4_3"/>
  <p:tag name="KSO_WM_UNIT_LAYERLEVEL" val="1_1_1"/>
  <p:tag name="KSO_WM_DIAGRAM_GROUP_CODE" val="l1-1"/>
  <p:tag name="KSO_WM_UNIT_FILL_FORE_SCHEMECOLOR_INDEX" val="14"/>
  <p:tag name="KSO_WM_UNIT_FILL_TYPE" val="1"/>
</p:tagLst>
</file>

<file path=ppt/tags/tag1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a"/>
  <p:tag name="KSO_WM_UNIT_INDEX" val="1_4_1"/>
  <p:tag name="KSO_WM_UNIT_ID" val="diagram20174807_7*l_h_a*1_4_1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l1-1"/>
  <p:tag name="KSO_WM_UNIT_PRESET_TEXT" val="LOREM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5_1"/>
  <p:tag name="KSO_WM_UNIT_ID" val="diagram20174807_7*l_h_i*1_5_1"/>
  <p:tag name="KSO_WM_UNIT_LAYERLEVEL" val="1_1_1"/>
  <p:tag name="KSO_WM_DIAGRAM_GROUP_CODE" val="l1-1"/>
  <p:tag name="KSO_WM_UNIT_FILL_FORE_SCHEMECOLOR_INDEX" val="9"/>
  <p:tag name="KSO_WM_UNIT_FILL_TYPE" val="1"/>
</p:tagLst>
</file>

<file path=ppt/tags/tag1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5_2"/>
  <p:tag name="KSO_WM_UNIT_ID" val="diagram20174807_7*l_h_i*1_5_2"/>
  <p:tag name="KSO_WM_UNIT_LAYERLEVEL" val="1_1_1"/>
  <p:tag name="KSO_WM_DIAGRAM_GROUP_CODE" val="l1-1"/>
  <p:tag name="KSO_WM_UNIT_FILL_FORE_SCHEMECOLOR_INDEX" val="14"/>
  <p:tag name="KSO_WM_UNIT_FILL_TYPE" val="1"/>
</p:tagLst>
</file>

<file path=ppt/tags/tag1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5_3"/>
  <p:tag name="KSO_WM_UNIT_ID" val="diagram20174807_7*l_h_i*1_5_3"/>
  <p:tag name="KSO_WM_UNIT_LAYERLEVEL" val="1_1_1"/>
  <p:tag name="KSO_WM_DIAGRAM_GROUP_CODE" val="l1-1"/>
  <p:tag name="KSO_WM_UNIT_FILL_FORE_SCHEMECOLOR_INDEX" val="14"/>
  <p:tag name="KSO_WM_UNIT_FILL_TYPE" val="1"/>
</p:tagLst>
</file>

<file path=ppt/tags/tag1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a"/>
  <p:tag name="KSO_WM_UNIT_INDEX" val="1_5_1"/>
  <p:tag name="KSO_WM_UNIT_ID" val="diagram20174807_7*l_h_a*1_5_1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l1-1"/>
  <p:tag name="KSO_WM_UNIT_PRESET_TEXT" val="LOREM"/>
</p:tagLst>
</file>

<file path=ppt/tags/tag12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64_3*l_h_x*1_2_1"/>
  <p:tag name="KSO_WM_TEMPLATE_CATEGORY" val="diagram"/>
  <p:tag name="KSO_WM_TEMPLATE_INDEX" val="20227964"/>
  <p:tag name="KSO_WM_UNIT_LAYERLEVEL" val="1_1_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8_1"/>
  <p:tag name="KSO_WM_UNIT_ID" val="diagram20174807_7*l_h_i*1_8_1"/>
  <p:tag name="KSO_WM_UNIT_LAYERLEVEL" val="1_1_1"/>
  <p:tag name="KSO_WM_DIAGRAM_GROUP_CODE" val="l1-1"/>
  <p:tag name="KSO_WM_UNIT_FILL_FORE_SCHEMECOLOR_INDEX" val="8"/>
  <p:tag name="KSO_WM_UNIT_FILL_TYPE" val="1"/>
</p:tagLst>
</file>

<file path=ppt/tags/tag1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8_2"/>
  <p:tag name="KSO_WM_UNIT_ID" val="diagram20174807_7*l_h_i*1_8_2"/>
  <p:tag name="KSO_WM_UNIT_LAYERLEVEL" val="1_1_1"/>
  <p:tag name="KSO_WM_DIAGRAM_GROUP_CODE" val="l1-1"/>
  <p:tag name="KSO_WM_UNIT_FILL_FORE_SCHEMECOLOR_INDEX" val="14"/>
  <p:tag name="KSO_WM_UNIT_FILL_TYPE" val="1"/>
</p:tagLst>
</file>

<file path=ppt/tags/tag1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a"/>
  <p:tag name="KSO_WM_UNIT_INDEX" val="1_8_1"/>
  <p:tag name="KSO_WM_UNIT_ID" val="diagram20174807_7*l_h_a*1_8_1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l1-1"/>
  <p:tag name="KSO_WM_UNIT_PRESET_TEXT" val="LOREM"/>
</p:tagLst>
</file>

<file path=ppt/tags/tag1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7_1"/>
  <p:tag name="KSO_WM_UNIT_ID" val="diagram20174807_7*l_h_i*1_7_1"/>
  <p:tag name="KSO_WM_UNIT_LAYERLEVEL" val="1_1_1"/>
  <p:tag name="KSO_WM_DIAGRAM_GROUP_CODE" val="l1-1"/>
  <p:tag name="KSO_WM_UNIT_FILL_FORE_SCHEMECOLOR_INDEX" val="9"/>
  <p:tag name="KSO_WM_UNIT_FILL_TYPE" val="1"/>
</p:tagLst>
</file>

<file path=ppt/tags/tag1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74807_7*i*38"/>
  <p:tag name="KSO_WM_TEMPLATE_CATEGORY" val="diagram"/>
  <p:tag name="KSO_WM_TEMPLATE_INDEX" val="20174807"/>
  <p:tag name="KSO_WM_UNIT_INDEX" val="38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7_2"/>
  <p:tag name="KSO_WM_UNIT_ID" val="diagram20174807_7*l_h_i*1_7_2"/>
  <p:tag name="KSO_WM_UNIT_LAYERLEVEL" val="1_1_1"/>
  <p:tag name="KSO_WM_DIAGRAM_GROUP_CODE" val="l1-1"/>
  <p:tag name="KSO_WM_UNIT_FILL_FORE_SCHEMECOLOR_INDEX" val="14"/>
  <p:tag name="KSO_WM_UNIT_FILL_TYPE" val="1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7_3"/>
  <p:tag name="KSO_WM_UNIT_ID" val="diagram20174807_7*l_h_i*1_7_3"/>
  <p:tag name="KSO_WM_UNIT_LAYERLEVEL" val="1_1_1"/>
  <p:tag name="KSO_WM_DIAGRAM_GROUP_CODE" val="l1-1"/>
  <p:tag name="KSO_WM_UNIT_FILL_FORE_SCHEMECOLOR_INDEX" val="14"/>
  <p:tag name="KSO_WM_UNIT_FILL_TYPE" val="1"/>
</p:tagLst>
</file>

<file path=ppt/tags/tag1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7_4"/>
  <p:tag name="KSO_WM_UNIT_ID" val="diagram20174807_7*l_h_i*1_7_4"/>
  <p:tag name="KSO_WM_UNIT_LAYERLEVEL" val="1_1_1"/>
  <p:tag name="KSO_WM_DIAGRAM_GROUP_CODE" val="l1-1"/>
  <p:tag name="KSO_WM_UNIT_FILL_FORE_SCHEMECOLOR_INDEX" val="14"/>
  <p:tag name="KSO_WM_UNIT_FILL_TYPE" val="1"/>
</p:tagLst>
</file>

<file path=ppt/tags/tag1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7_5"/>
  <p:tag name="KSO_WM_UNIT_ID" val="diagram20174807_7*l_h_i*1_7_5"/>
  <p:tag name="KSO_WM_UNIT_LAYERLEVEL" val="1_1_1"/>
  <p:tag name="KSO_WM_DIAGRAM_GROUP_CODE" val="l1-1"/>
  <p:tag name="KSO_WM_UNIT_FILL_FORE_SCHEMECOLOR_INDEX" val="14"/>
  <p:tag name="KSO_WM_UNIT_FILL_TYPE" val="1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7_6"/>
  <p:tag name="KSO_WM_UNIT_ID" val="diagram20174807_7*l_h_i*1_7_6"/>
  <p:tag name="KSO_WM_UNIT_LAYERLEVEL" val="1_1_1"/>
  <p:tag name="KSO_WM_DIAGRAM_GROUP_CODE" val="l1-1"/>
  <p:tag name="KSO_WM_UNIT_FILL_FORE_SCHEMECOLOR_INDEX" val="14"/>
  <p:tag name="KSO_WM_UNIT_FILL_TYPE" val="1"/>
</p:tagLst>
</file>

<file path=ppt/tags/tag13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64_3*l_h_x*1_3_1"/>
  <p:tag name="KSO_WM_TEMPLATE_CATEGORY" val="diagram"/>
  <p:tag name="KSO_WM_TEMPLATE_INDEX" val="20227964"/>
  <p:tag name="KSO_WM_UNIT_LAYERLEVEL" val="1_1_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7_7"/>
  <p:tag name="KSO_WM_UNIT_ID" val="diagram20174807_7*l_h_i*1_7_7"/>
  <p:tag name="KSO_WM_UNIT_LAYERLEVEL" val="1_1_1"/>
  <p:tag name="KSO_WM_DIAGRAM_GROUP_CODE" val="l1-1"/>
  <p:tag name="KSO_WM_UNIT_FILL_FORE_SCHEMECOLOR_INDEX" val="14"/>
  <p:tag name="KSO_WM_UNIT_FILL_TYPE" val="1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7_8"/>
  <p:tag name="KSO_WM_UNIT_ID" val="diagram20174807_7*l_h_i*1_7_8"/>
  <p:tag name="KSO_WM_UNIT_LAYERLEVEL" val="1_1_1"/>
  <p:tag name="KSO_WM_DIAGRAM_GROUP_CODE" val="l1-1"/>
  <p:tag name="KSO_WM_UNIT_FILL_FORE_SCHEMECOLOR_INDEX" val="14"/>
  <p:tag name="KSO_WM_UNIT_FILL_TYPE" val="1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a"/>
  <p:tag name="KSO_WM_UNIT_INDEX" val="1_7_1"/>
  <p:tag name="KSO_WM_UNIT_ID" val="diagram20174807_7*l_h_a*1_7_1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l1-1"/>
  <p:tag name="KSO_WM_UNIT_PRESET_TEXT" val="LOREM"/>
</p:tagLst>
</file>

<file path=ppt/tags/tag1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6_1"/>
  <p:tag name="KSO_WM_UNIT_ID" val="diagram20174807_7*l_h_i*1_6_1"/>
  <p:tag name="KSO_WM_UNIT_LAYERLEVEL" val="1_1_1"/>
  <p:tag name="KSO_WM_DIAGRAM_GROUP_CODE" val="l1-1"/>
  <p:tag name="KSO_WM_UNIT_FILL_FORE_SCHEMECOLOR_INDEX" val="7"/>
  <p:tag name="KSO_WM_UNIT_FILL_TYPE" val="1"/>
</p:tagLst>
</file>

<file path=ppt/tags/tag1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74807_7*i*57"/>
  <p:tag name="KSO_WM_TEMPLATE_CATEGORY" val="diagram"/>
  <p:tag name="KSO_WM_TEMPLATE_INDEX" val="20174807"/>
  <p:tag name="KSO_WM_UNIT_INDEX" val="57"/>
</p:tagLst>
</file>

<file path=ppt/tags/tag1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6_2"/>
  <p:tag name="KSO_WM_UNIT_ID" val="diagram20174807_7*l_h_i*1_6_2"/>
  <p:tag name="KSO_WM_UNIT_LAYERLEVEL" val="1_1_1"/>
  <p:tag name="KSO_WM_DIAGRAM_GROUP_CODE" val="l1-1"/>
  <p:tag name="KSO_WM_UNIT_FILL_FORE_SCHEMECOLOR_INDEX" val="14"/>
  <p:tag name="KSO_WM_UNIT_FILL_TYPE" val="1"/>
</p:tagLst>
</file>

<file path=ppt/tags/tag1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6_3"/>
  <p:tag name="KSO_WM_UNIT_ID" val="diagram20174807_7*l_h_i*1_6_3"/>
  <p:tag name="KSO_WM_UNIT_LAYERLEVEL" val="1_1_1"/>
  <p:tag name="KSO_WM_DIAGRAM_GROUP_CODE" val="l1-1"/>
  <p:tag name="KSO_WM_UNIT_FILL_FORE_SCHEMECOLOR_INDEX" val="14"/>
  <p:tag name="KSO_WM_UNIT_FILL_TYPE" val="1"/>
</p:tagLst>
</file>

<file path=ppt/tags/tag1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6_4"/>
  <p:tag name="KSO_WM_UNIT_ID" val="diagram20174807_7*l_h_i*1_6_4"/>
  <p:tag name="KSO_WM_UNIT_LAYERLEVEL" val="1_1_1"/>
  <p:tag name="KSO_WM_DIAGRAM_GROUP_CODE" val="l1-1"/>
  <p:tag name="KSO_WM_UNIT_FILL_FORE_SCHEMECOLOR_INDEX" val="14"/>
  <p:tag name="KSO_WM_UNIT_FILL_TYPE" val="1"/>
</p:tagLst>
</file>

<file path=ppt/tags/tag1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6_5"/>
  <p:tag name="KSO_WM_UNIT_ID" val="diagram20174807_7*l_h_i*1_6_5"/>
  <p:tag name="KSO_WM_UNIT_LAYERLEVEL" val="1_1_1"/>
  <p:tag name="KSO_WM_DIAGRAM_GROUP_CODE" val="l1-1"/>
  <p:tag name="KSO_WM_UNIT_FILL_FORE_SCHEMECOLOR_INDEX" val="14"/>
  <p:tag name="KSO_WM_UNIT_FILL_TYPE" val="1"/>
</p:tagLst>
</file>

<file path=ppt/tags/tag1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6_6"/>
  <p:tag name="KSO_WM_UNIT_ID" val="diagram20174807_7*l_h_i*1_6_6"/>
  <p:tag name="KSO_WM_UNIT_LAYERLEVEL" val="1_1_1"/>
  <p:tag name="KSO_WM_DIAGRAM_GROUP_CODE" val="l1-1"/>
  <p:tag name="KSO_WM_UNIT_FILL_FORE_SCHEMECOLOR_INDEX" val="14"/>
  <p:tag name="KSO_WM_UNIT_FILL_TYPE" val="1"/>
</p:tagLst>
</file>

<file path=ppt/tags/tag14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64_3*l_h_f*1_1_1"/>
  <p:tag name="KSO_WM_TEMPLATE_CATEGORY" val="diagram"/>
  <p:tag name="KSO_WM_TEMPLATE_INDEX" val="20227964"/>
  <p:tag name="KSO_WM_UNIT_LAYERLEVEL" val="1_1_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a"/>
  <p:tag name="KSO_WM_UNIT_INDEX" val="1_6_1"/>
  <p:tag name="KSO_WM_UNIT_ID" val="diagram20174807_7*l_h_a*1_6_1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l1-1"/>
  <p:tag name="KSO_WM_UNIT_PRESET_TEXT" val="LOREM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40_3*l_h_i*1_1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40_3*l_h_i*1_1_2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40_3*l_h_i*1_1_3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7940_3*l_h_i*1_1_4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7940_3*l_h_i*1_1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6"/>
  <p:tag name="KSO_WM_UNIT_TEXT_FILL_TYPE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27940_3*l_h_i*1_1_5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14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40_3*l_h_a*1_1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48.xml><?xml version="1.0" encoding="utf-8"?>
<p:tagLst xmlns:p="http://schemas.openxmlformats.org/presentationml/2006/main">
  <p:tag name="KSO_WM_UNIT_SUBTYPE" val="a"/>
  <p:tag name="KSO_WM_UNIT_PRESET_TEXT" val="您的正文已经简明扼要，字字珠玑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40_3*l_h_f*1_1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40_3*l_h_i*1_2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64_3*l_h_f*1_2_1"/>
  <p:tag name="KSO_WM_TEMPLATE_CATEGORY" val="diagram"/>
  <p:tag name="KSO_WM_TEMPLATE_INDEX" val="20227964"/>
  <p:tag name="KSO_WM_UNIT_LAYERLEVEL" val="1_1_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40_3*l_h_i*1_2_2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40_3*l_h_i*1_2_3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7940_3*l_h_i*1_2_4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7940_3*l_h_i*1_2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6"/>
  <p:tag name="KSO_WM_UNIT_TEXT_FILL_TYPE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27940_3*l_h_i*1_2_5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5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40_3*l_h_a*1_2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56.xml><?xml version="1.0" encoding="utf-8"?>
<p:tagLst xmlns:p="http://schemas.openxmlformats.org/presentationml/2006/main">
  <p:tag name="KSO_WM_UNIT_SUBTYPE" val="a"/>
  <p:tag name="KSO_WM_UNIT_PRESET_TEXT" val="您的正文已经简明扼要，字字珠玑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40_3*l_h_f*1_2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40_3*l_h_i*1_3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40_3*l_h_i*1_3_2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40_3*l_h_i*1_3_3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64_3*l_h_f*1_3_1"/>
  <p:tag name="KSO_WM_TEMPLATE_CATEGORY" val="diagram"/>
  <p:tag name="KSO_WM_TEMPLATE_INDEX" val="20227964"/>
  <p:tag name="KSO_WM_UNIT_LAYERLEVEL" val="1_1_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7940_3*l_h_i*1_3_4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7940_3*l_h_i*1_3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6"/>
  <p:tag name="KSO_WM_UNIT_TEXT_FILL_TYPE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27940_3*l_h_i*1_3_5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LINE_FORE_SCHEMECOLOR_INDEX" val="7"/>
  <p:tag name="KSO_WM_UNIT_LINE_FILL_TYPE" val="2"/>
</p:tagLst>
</file>

<file path=ppt/tags/tag16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40_3*l_h_a*1_3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64.xml><?xml version="1.0" encoding="utf-8"?>
<p:tagLst xmlns:p="http://schemas.openxmlformats.org/presentationml/2006/main">
  <p:tag name="KSO_WM_UNIT_SUBTYPE" val="a"/>
  <p:tag name="KSO_WM_UNIT_PRESET_TEXT" val="您的正文已经简明扼要，字字珠玑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40_3*l_h_f*1_3_1"/>
  <p:tag name="KSO_WM_TEMPLATE_CATEGORY" val="diagram"/>
  <p:tag name="KSO_WM_TEMPLATE_INDEX" val="2022794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96_2*l_h_a*1_2_1"/>
  <p:tag name="KSO_WM_TEMPLATE_CATEGORY" val="diagram"/>
  <p:tag name="KSO_WM_TEMPLATE_INDEX" val="20227996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66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96_2*l_h_f*1_2_1"/>
  <p:tag name="KSO_WM_TEMPLATE_CATEGORY" val="diagram"/>
  <p:tag name="KSO_WM_TEMPLATE_INDEX" val="2022799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67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96_2*l_h_a*1_1_1"/>
  <p:tag name="KSO_WM_TEMPLATE_CATEGORY" val="diagram"/>
  <p:tag name="KSO_WM_TEMPLATE_INDEX" val="20227996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68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96_2*l_h_f*1_1_1"/>
  <p:tag name="KSO_WM_TEMPLATE_CATEGORY" val="diagram"/>
  <p:tag name="KSO_WM_TEMPLATE_INDEX" val="2022799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96_2*l_h_i*1_1_1"/>
  <p:tag name="KSO_WM_TEMPLATE_CATEGORY" val="diagram"/>
  <p:tag name="KSO_WM_TEMPLATE_INDEX" val="2022799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3_4*l_h_i*1_1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96_2*l_h_i*1_2_2"/>
  <p:tag name="KSO_WM_TEMPLATE_CATEGORY" val="diagram"/>
  <p:tag name="KSO_WM_TEMPLATE_INDEX" val="2022799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SHADOW_SCHEMECOLOR_INDEX" val="5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96_2*l_h_i*1_1_2"/>
  <p:tag name="KSO_WM_TEMPLATE_CATEGORY" val="diagram"/>
  <p:tag name="KSO_WM_TEMPLATE_INDEX" val="2022799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96_2*l_h_i*1_2_3"/>
  <p:tag name="KSO_WM_TEMPLATE_CATEGORY" val="diagram"/>
  <p:tag name="KSO_WM_TEMPLATE_INDEX" val="2022799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73.xml><?xml version="1.0" encoding="utf-8"?>
<p:tagLst xmlns:p="http://schemas.openxmlformats.org/presentationml/2006/main">
  <p:tag name="KSO_WM_UNIT_VALUE" val="175*17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96_2*l_h_x*1_1_1"/>
  <p:tag name="KSO_WM_TEMPLATE_CATEGORY" val="diagram"/>
  <p:tag name="KSO_WM_TEMPLATE_INDEX" val="20227996"/>
  <p:tag name="KSO_WM_UNIT_LAYERLEVEL" val="1_1_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VALUE" val="175*17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96_2*l_h_x*1_2_1"/>
  <p:tag name="KSO_WM_TEMPLATE_CATEGORY" val="diagram"/>
  <p:tag name="KSO_WM_TEMPLATE_INDEX" val="20227996"/>
  <p:tag name="KSO_WM_UNIT_LAYERLEVEL" val="1_1_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96_2*l_h_i*1_1_3"/>
  <p:tag name="KSO_WM_TEMPLATE_CATEGORY" val="diagram"/>
  <p:tag name="KSO_WM_TEMPLATE_INDEX" val="20227996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7996_2*l_h_i*1_2_4"/>
  <p:tag name="KSO_WM_TEMPLATE_CATEGORY" val="diagram"/>
  <p:tag name="KSO_WM_TEMPLATE_INDEX" val="20227996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27996_2*i*1"/>
  <p:tag name="KSO_WM_TEMPLATE_CATEGORY" val="diagram"/>
  <p:tag name="KSO_WM_TEMPLATE_INDEX" val="20227996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78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  <p:tag name="COMMONDATA" val="eyJjb3VudCI6NDksImhkaWQiOiI3YmUxMWI2NDU4NzFiNzhiNGFjOTMyNzZhMDE3ODc3YyIsInVzZXJDb3VudCI6NDl9"/>
  <p:tag name="KSO_WPP_MARK_KEY" val="0f54c64d-c1e7-476d-85ba-36531b942cc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3_4*l_h_i*1_2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73_4*l_h_i*1_2_2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PLACING_PICTURE_USER_VIEWPORT" val="{&quot;height&quot;:3466,&quot;width&quot;:3125}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73_4*l_h_i*1_4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73_4*l_h_i*1_4_2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73_4*l_h_i*1_3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73_4*l_i*1_1"/>
  <p:tag name="KSO_WM_TEMPLATE_CATEGORY" val="diagram"/>
  <p:tag name="KSO_WM_TEMPLATE_INDEX" val="20228073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8073_4*l_i*1_2"/>
  <p:tag name="KSO_WM_TEMPLATE_CATEGORY" val="diagram"/>
  <p:tag name="KSO_WM_TEMPLATE_INDEX" val="20228073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28073_4*l_i*1_3"/>
  <p:tag name="KSO_WM_TEMPLATE_CATEGORY" val="diagram"/>
  <p:tag name="KSO_WM_TEMPLATE_INDEX" val="20228073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73_4*l_h_a*1_1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2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73_4*l_h_a*1_3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28.xml><?xml version="1.0" encoding="utf-8"?>
<p:tagLst xmlns:p="http://schemas.openxmlformats.org/presentationml/2006/main">
  <p:tag name="KSO_WM_UNIT_VALUE" val="254*25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8073_4*l_x*1_1"/>
  <p:tag name="KSO_WM_TEMPLATE_CATEGORY" val="diagram"/>
  <p:tag name="KSO_WM_TEMPLATE_INDEX" val="20228073"/>
  <p:tag name="KSO_WM_UNIT_LAYERLEVEL" val="1_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73_4*l_h_f*1_1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7964_3*l_i*1_1"/>
  <p:tag name="KSO_WM_TEMPLATE_CATEGORY" val="diagram"/>
  <p:tag name="KSO_WM_TEMPLATE_INDEX" val="20227964"/>
  <p:tag name="KSO_WM_UNIT_LAYERLEVEL" val="1_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73_4*l_h_a*1_2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73_4*l_h_a*1_4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3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073_4*l_h_f*1_4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3_4*l_h_i*1_1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3_4*l_h_i*1_2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73_4*l_h_i*1_2_2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73_4*l_h_i*1_4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73_4*l_h_i*1_4_2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73_4*l_h_i*1_3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73_4*l_i*1_1"/>
  <p:tag name="KSO_WM_TEMPLATE_CATEGORY" val="diagram"/>
  <p:tag name="KSO_WM_TEMPLATE_INDEX" val="20228073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27964_3*l_i*1_3"/>
  <p:tag name="KSO_WM_TEMPLATE_CATEGORY" val="diagram"/>
  <p:tag name="KSO_WM_TEMPLATE_INDEX" val="20227964"/>
  <p:tag name="KSO_WM_UNIT_LAYERLEVEL" val="1_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8073_4*l_i*1_2"/>
  <p:tag name="KSO_WM_TEMPLATE_CATEGORY" val="diagram"/>
  <p:tag name="KSO_WM_TEMPLATE_INDEX" val="20228073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28073_4*l_i*1_3"/>
  <p:tag name="KSO_WM_TEMPLATE_CATEGORY" val="diagram"/>
  <p:tag name="KSO_WM_TEMPLATE_INDEX" val="20228073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73_4*l_h_a*1_1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4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73_4*l_h_a*1_3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44.xml><?xml version="1.0" encoding="utf-8"?>
<p:tagLst xmlns:p="http://schemas.openxmlformats.org/presentationml/2006/main">
  <p:tag name="KSO_WM_UNIT_VALUE" val="254*25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8073_4*l_x*1_1"/>
  <p:tag name="KSO_WM_TEMPLATE_CATEGORY" val="diagram"/>
  <p:tag name="KSO_WM_TEMPLATE_INDEX" val="20228073"/>
  <p:tag name="KSO_WM_UNIT_LAYERLEVEL" val="1_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73_4*l_h_a*1_2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4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73_4*l_h_a*1_4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4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69_1*l_h_a*1_1_1"/>
  <p:tag name="KSO_WM_TEMPLATE_CATEGORY" val="diagram"/>
  <p:tag name="KSO_WM_TEMPLATE_INDEX" val="2022806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48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VALUE" val="8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69_1*l_h_f*1_1_1"/>
  <p:tag name="KSO_WM_TEMPLATE_CATEGORY" val="diagram"/>
  <p:tag name="KSO_WM_TEMPLATE_INDEX" val="2022806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69_1*l_h_i*1_1_1"/>
  <p:tag name="KSO_WM_TEMPLATE_CATEGORY" val="diagram"/>
  <p:tag name="KSO_WM_TEMPLATE_INDEX" val="2022806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64_3*l_h_i*1_2_3"/>
  <p:tag name="KSO_WM_TEMPLATE_CATEGORY" val="diagram"/>
  <p:tag name="KSO_WM_TEMPLATE_INDEX" val="20227964"/>
  <p:tag name="KSO_WM_UNIT_LAYERLEVEL" val="1_1_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69_1*l_h_i*1_1_2"/>
  <p:tag name="KSO_WM_TEMPLATE_CATEGORY" val="diagram"/>
  <p:tag name="KSO_WM_TEMPLATE_INDEX" val="20228069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69_1*l_i*1_1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8069_1*l_i*1_2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28069_1*l_i*1_3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28069_1*l_i*1_4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228069_1*l_i*1_5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6"/>
  <p:tag name="KSO_WM_UNIT_ID" val="diagram20228069_1*l_i*1_6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7"/>
  <p:tag name="KSO_WM_UNIT_ID" val="diagram20228069_1*l_i*1_7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8"/>
  <p:tag name="KSO_WM_UNIT_ID" val="diagram20228069_1*l_i*1_8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VALUE" val="114*1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8069_1*l_x*1_1"/>
  <p:tag name="KSO_WM_TEMPLATE_CATEGORY" val="diagram"/>
  <p:tag name="KSO_WM_TEMPLATE_INDEX" val="20228069"/>
  <p:tag name="KSO_WM_UNIT_LAYERLEVEL" val="1_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64_3*l_h_i*1_1_3"/>
  <p:tag name="KSO_WM_TEMPLATE_CATEGORY" val="diagram"/>
  <p:tag name="KSO_WM_TEMPLATE_INDEX" val="20227964"/>
  <p:tag name="KSO_WM_UNIT_LAYERLEVEL" val="1_1_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69_1*l_h_a*1_1_1"/>
  <p:tag name="KSO_WM_TEMPLATE_CATEGORY" val="diagram"/>
  <p:tag name="KSO_WM_TEMPLATE_INDEX" val="2022806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61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VALUE" val="8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69_1*l_h_f*1_1_1"/>
  <p:tag name="KSO_WM_TEMPLATE_CATEGORY" val="diagram"/>
  <p:tag name="KSO_WM_TEMPLATE_INDEX" val="2022806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69_1*l_h_i*1_1_1"/>
  <p:tag name="KSO_WM_TEMPLATE_CATEGORY" val="diagram"/>
  <p:tag name="KSO_WM_TEMPLATE_INDEX" val="2022806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69_1*l_h_i*1_1_2"/>
  <p:tag name="KSO_WM_TEMPLATE_CATEGORY" val="diagram"/>
  <p:tag name="KSO_WM_TEMPLATE_INDEX" val="20228069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69_1*l_i*1_1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8069_1*l_i*1_2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28069_1*l_i*1_3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28069_1*l_i*1_4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228069_1*l_i*1_5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6"/>
  <p:tag name="KSO_WM_UNIT_ID" val="diagram20228069_1*l_i*1_6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64_3*l_h_i*1_3_3"/>
  <p:tag name="KSO_WM_TEMPLATE_CATEGORY" val="diagram"/>
  <p:tag name="KSO_WM_TEMPLATE_INDEX" val="20227964"/>
  <p:tag name="KSO_WM_UNIT_LAYERLEVEL" val="1_1_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7"/>
  <p:tag name="KSO_WM_UNIT_ID" val="diagram20228069_1*l_i*1_7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8"/>
  <p:tag name="KSO_WM_UNIT_ID" val="diagram20228069_1*l_i*1_8"/>
  <p:tag name="KSO_WM_TEMPLATE_CATEGORY" val="diagram"/>
  <p:tag name="KSO_WM_TEMPLATE_INDEX" val="20228069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UNIT_VALUE" val="114*1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8069_1*l_x*1_1"/>
  <p:tag name="KSO_WM_TEMPLATE_CATEGORY" val="diagram"/>
  <p:tag name="KSO_WM_TEMPLATE_INDEX" val="20228069"/>
  <p:tag name="KSO_WM_UNIT_LAYERLEVEL" val="1_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12_2*l_h_i*1_1_1"/>
  <p:tag name="KSO_WM_TEMPLATE_CATEGORY" val="diagram"/>
  <p:tag name="KSO_WM_TEMPLATE_INDEX" val="20228012"/>
  <p:tag name="KSO_WM_UNIT_LAYERLEVEL" val="1_1_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12_2*l_h_i*1_2_1"/>
  <p:tag name="KSO_WM_TEMPLATE_CATEGORY" val="diagram"/>
  <p:tag name="KSO_WM_TEMPLATE_INDEX" val="20228012"/>
  <p:tag name="KSO_WM_UNIT_LAYERLEVEL" val="1_1_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012_2*l_h_i*1_1_2"/>
  <p:tag name="KSO_WM_TEMPLATE_CATEGORY" val="diagram"/>
  <p:tag name="KSO_WM_TEMPLATE_INDEX" val="20228012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7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12_2*l_h_f*1_1_1"/>
  <p:tag name="KSO_WM_TEMPLATE_CATEGORY" val="diagram"/>
  <p:tag name="KSO_WM_TEMPLATE_INDEX" val="2022801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12_2*l_h_f*1_2_1"/>
  <p:tag name="KSO_WM_TEMPLATE_CATEGORY" val="diagram"/>
  <p:tag name="KSO_WM_TEMPLATE_INDEX" val="2022801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69953_4*q_h_i*1_1_2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VALUE" val="130*12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169953_4*q_h_x*1_1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FILL_FORE_SCHEMECOLOR_INDEX_BRIGHTNESS" val="0.8"/>
  <p:tag name="KSO_WM_UNIT_FILL_FORE_SCHEMECOLOR_INDEX" val="6"/>
  <p:tag name="KSO_WM_UNIT_FILL_TYPE" val="1"/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64_3*l_h_i*1_2_1"/>
  <p:tag name="KSO_WM_TEMPLATE_CATEGORY" val="diagram"/>
  <p:tag name="KSO_WM_TEMPLATE_INDEX" val="20227964"/>
  <p:tag name="KSO_WM_UNIT_LAYERLEVEL" val="1_1_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69953_4*q_h_i*1_2_2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VALUE" val="126*10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169953_4*q_h_x*1_2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169953_4*q_h_i*1_4_2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VALUE" val="128*8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169953_4*q_h_x*1_4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69953_4*q_h_f*1_1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PRESET_TEXT" val="点击添加正文，为了演示发布的效果，请您简单的阐述您的观点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169953_4*q_h_i*1_1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169953_4*q_h_i*1_2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8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69953_4*q_h_f*1_2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PRESET_TEXT" val="点击添加正文，为了演示发布的效果，请您简单的阐述您的观点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5_1"/>
  <p:tag name="KSO_WM_UNIT_ID" val="diagram20169953_4*q_h_f*1_5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PRESET_TEXT" val="点击添加正文，为了演示发布的效果，请您简单的阐述您的观点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5_1"/>
  <p:tag name="KSO_WM_UNIT_ID" val="diagram20169953_4*q_h_i*1_5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TEXT_FILL_FORE_SCHEMECOLOR_INDEX" val="9"/>
  <p:tag name="KSO_WM_UNIT_TEXT_FILL_TYPE" val="1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6"/>
  <p:tag name="KSO_WM_UNIT_FILL_TYPE" val="1"/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64_3*l_h_i*1_3_1"/>
  <p:tag name="KSO_WM_TEMPLATE_CATEGORY" val="diagram"/>
  <p:tag name="KSO_WM_TEMPLATE_INDEX" val="20227964"/>
  <p:tag name="KSO_WM_UNIT_LAYERLEVEL" val="1_1_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169953_4*q_h_i*1_3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9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69953_4*q_h_f*1_3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PRESET_TEXT" val="点击添加正文，为了演示发布的效果，请您简单的阐述您的观点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169953_4*q_h_f*1_4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PRESET_TEXT" val="点击添加正文，为了演示发布的效果，请您简单的阐述您的观点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1"/>
  <p:tag name="KSO_WM_UNIT_ID" val="diagram20169953_4*q_h_i*1_4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69953_4*q_h_i*1_3_2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VALUE" val="130*10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169953_4*q_h_x*1_3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2"/>
  <p:tag name="KSO_WM_UNIT_ID" val="diagram20169953_4*q_h_i*1_5_2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VALUE" val="130*10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5_1"/>
  <p:tag name="KSO_WM_UNIT_ID" val="diagram20169953_4*q_h_x*1_5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1_1"/>
  <p:tag name="KSO_WM_UNIT_ID" val="diagram20174807_7*l_h_i*1_1_1"/>
  <p:tag name="KSO_WM_UNIT_LAYERLEVEL" val="1_1_1"/>
  <p:tag name="KSO_WM_DIAGRAM_GROUP_CODE" val="l1-1"/>
  <p:tag name="KSO_WM_UNIT_FILL_FORE_SCHEMECOLOR_INDEX" val="5"/>
  <p:tag name="KSO_WM_UNIT_FILL_TYPE" val="1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07"/>
  <p:tag name="KSO_WM_UNIT_TYPE" val="l_h_i"/>
  <p:tag name="KSO_WM_UNIT_INDEX" val="1_1_2"/>
  <p:tag name="KSO_WM_UNIT_ID" val="diagram20174807_7*l_h_i*1_1_2"/>
  <p:tag name="KSO_WM_UNIT_LAYERLEVEL" val="1_1_1"/>
  <p:tag name="KSO_WM_DIAGRAM_GROUP_CODE" val="l1-1"/>
  <p:tag name="KSO_WM_UNIT_FILL_FORE_SCHEMECOLOR_INDEX" val="14"/>
  <p:tag name="KSO_WM_UNIT_FILL_TYPE" val="1"/>
</p:tagLst>
</file>

<file path=ppt/theme/theme1.xml><?xml version="1.0" encoding="utf-8"?>
<a:theme xmlns:a="http://schemas.openxmlformats.org/drawingml/2006/main" name="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3236</Words>
  <Application>WPS 演示</Application>
  <PresentationFormat>宽屏</PresentationFormat>
  <Paragraphs>257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Arial</vt:lpstr>
      <vt:lpstr>宋体</vt:lpstr>
      <vt:lpstr>Wingdings</vt:lpstr>
      <vt:lpstr>思源黑体 CN Bold</vt:lpstr>
      <vt:lpstr>黑体</vt:lpstr>
      <vt:lpstr>思源黑体 CN Medium</vt:lpstr>
      <vt:lpstr>经典综艺体简</vt:lpstr>
      <vt:lpstr>微软雅黑</vt:lpstr>
      <vt:lpstr>张海山锐谐体</vt:lpstr>
      <vt:lpstr>思源黑体 CN Normal</vt:lpstr>
      <vt:lpstr>Wingdings</vt:lpstr>
      <vt:lpstr>Calibri Light</vt:lpstr>
      <vt:lpstr>Calibri</vt:lpstr>
      <vt:lpstr>思源黑体 CN Light</vt:lpstr>
      <vt:lpstr>思源黑体 CN Regular</vt:lpstr>
      <vt:lpstr>MiSans</vt:lpstr>
      <vt:lpstr>等线</vt:lpstr>
      <vt:lpstr>Arial Unicode MS</vt:lpstr>
      <vt:lpstr>等线 Light</vt:lpstr>
      <vt:lpstr>思源黑体 CN Heavy</vt:lpstr>
      <vt:lpstr>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邢小败</cp:lastModifiedBy>
  <cp:revision>103</cp:revision>
  <dcterms:created xsi:type="dcterms:W3CDTF">2020-06-21T11:58:00Z</dcterms:created>
  <dcterms:modified xsi:type="dcterms:W3CDTF">2022-12-07T07:38:29Z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2AC81531B8BC49999A2817EBC17493CE</vt:lpwstr>
  </property>
  <property fmtid="{D5CDD505-2E9C-101B-9397-08002B2CF9AE}" pid="3" name="KSOProductBuildVer">
    <vt:lpwstr>2052-11.1.0.12763</vt:lpwstr>
  </property>
  <property fmtid="{D5CDD505-2E9C-101B-9397-08002B2CF9AE}" pid="4" name="KSOTemplateUUID">
    <vt:lpwstr>v1.0_mb_MjO9JsEqjjZpIoQE+WU9LQ==</vt:lpwstr>
  </property>
</Properties>
</file>