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omments/comment1.xml" ContentType="application/vnd.openxmlformats-officedocument.presentationml.comments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9" r:id="rId4"/>
    <p:sldId id="1170" r:id="rId5"/>
    <p:sldId id="1171" r:id="rId6"/>
    <p:sldId id="375" r:id="rId7"/>
    <p:sldId id="261" r:id="rId8"/>
    <p:sldId id="784" r:id="rId9"/>
    <p:sldId id="1204" r:id="rId10"/>
    <p:sldId id="1189" r:id="rId11"/>
    <p:sldId id="1205" r:id="rId12"/>
    <p:sldId id="399" r:id="rId13"/>
    <p:sldId id="1219" r:id="rId14"/>
    <p:sldId id="1188" r:id="rId15"/>
    <p:sldId id="1192" r:id="rId16"/>
    <p:sldId id="1193" r:id="rId17"/>
    <p:sldId id="1230" r:id="rId18"/>
    <p:sldId id="1231" r:id="rId19"/>
    <p:sldId id="1232" r:id="rId20"/>
    <p:sldId id="1233" r:id="rId21"/>
    <p:sldId id="1162" r:id="rId22"/>
    <p:sldId id="1234" r:id="rId23"/>
    <p:sldId id="1235" r:id="rId24"/>
    <p:sldId id="1236" r:id="rId25"/>
    <p:sldId id="1194" r:id="rId26"/>
    <p:sldId id="1196" r:id="rId27"/>
    <p:sldId id="1163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rdan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943A"/>
    <a:srgbClr val="2728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32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-330" y="-90"/>
      </p:cViewPr>
      <p:guideLst>
        <p:guide orient="horz" pos="2380"/>
        <p:guide pos="3802"/>
        <p:guide pos="4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10-13T09:19:15.705" idx="1">
    <p:pos x="10" y="10"/>
    <p:text/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#3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#4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#5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5#3" qsCatId="simple" csTypeId="urn:microsoft.com/office/officeart/2005/8/colors/accent1_4#3" csCatId="accent1" phldr="0"/>
      <dgm:spPr/>
      <dgm:t>
        <a:bodyPr/>
        <a:lstStyle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</dgm:ptLst>
  <dgm:cxnLst>
    <dgm:cxn modelId="{2CC8DB88-605C-4FFA-BA06-E3088654C0AC}" type="presOf" srcId="{46B84C11-07A7-41F5-8B9A-39D0ACB1BF53}" destId="{EBE81508-B149-4B3C-B231-97BF5F08472D}" srcOrd="0" destOrd="0" presId="urn:microsoft.com/office/officeart/2005/8/layout/vProcess5"/>
    <dgm:cxn modelId="{42AAB06A-C891-47AD-AD5A-C690E457357F}" type="presParOf" srcId="{EBE81508-B149-4B3C-B231-97BF5F08472D}" destId="{526F08A7-0F36-4A10-9552-DD6C2051F03D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5#4" qsCatId="simple" csTypeId="urn:microsoft.com/office/officeart/2005/8/colors/accent1_4#4" csCatId="accent1" phldr="0"/>
      <dgm:spPr/>
      <dgm:t>
        <a:bodyPr/>
        <a:lstStyle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</dgm:ptLst>
  <dgm:cxnLst>
    <dgm:cxn modelId="{2CC8DB88-605C-4FFA-BA06-E3088654C0AC}" type="presOf" srcId="{46B84C11-07A7-41F5-8B9A-39D0ACB1BF53}" destId="{EBE81508-B149-4B3C-B231-97BF5F08472D}" srcOrd="0" destOrd="0" presId="urn:microsoft.com/office/officeart/2005/8/layout/vProcess5"/>
    <dgm:cxn modelId="{42AAB06A-C891-47AD-AD5A-C690E457357F}" type="presParOf" srcId="{EBE81508-B149-4B3C-B231-97BF5F08472D}" destId="{526F08A7-0F36-4A10-9552-DD6C2051F03D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5#5" qsCatId="simple" csTypeId="urn:microsoft.com/office/officeart/2005/8/colors/accent1_4#5" csCatId="accent1" phldr="0"/>
      <dgm:spPr/>
      <dgm:t>
        <a:bodyPr/>
        <a:lstStyle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</dgm:ptLst>
  <dgm:cxnLst>
    <dgm:cxn modelId="{2CC8DB88-605C-4FFA-BA06-E3088654C0AC}" type="presOf" srcId="{46B84C11-07A7-41F5-8B9A-39D0ACB1BF53}" destId="{EBE81508-B149-4B3C-B231-97BF5F08472D}" srcOrd="0" destOrd="0" presId="urn:microsoft.com/office/officeart/2005/8/layout/vProcess5"/>
    <dgm:cxn modelId="{42AAB06A-C891-47AD-AD5A-C690E457357F}" type="presParOf" srcId="{EBE81508-B149-4B3C-B231-97BF5F08472D}" destId="{526F08A7-0F36-4A10-9552-DD6C2051F03D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3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#4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#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B4DE1-53AC-45C6-AA8B-924E6FEA26D3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5FBDD-4796-4424-B3E7-7A46137222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49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72CFE39-E4F3-4BD9-A16E-9B3A0A705C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72CFE39-E4F3-4BD9-A16E-9B3A0A705C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稻壳儿：耗崽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7000" y="-2666999"/>
            <a:ext cx="6857999" cy="1219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稻壳儿：耗崽设计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7000" y="-2666999"/>
            <a:ext cx="6857999" cy="12191998"/>
          </a:xfrm>
          <a:prstGeom prst="rect">
            <a:avLst/>
          </a:prstGeom>
        </p:spPr>
      </p:pic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5615948" y="1835005"/>
            <a:ext cx="3744415" cy="2191440"/>
          </a:xfrm>
          <a:prstGeom prst="rect">
            <a:avLst/>
          </a:prstGeom>
          <a:noFill/>
          <a:effectLst>
            <a:innerShdw blurRad="63500" dist="25400" dir="13500000">
              <a:prstClr val="black">
                <a:alpha val="21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8652369" y="2565400"/>
            <a:ext cx="2080728" cy="2573065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tags" Target="../tags/tag5.xml"/><Relationship Id="rId7" Type="http://schemas.openxmlformats.org/officeDocument/2006/relationships/diagramLayout" Target="../diagrams/layout3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diagramData" Target="../diagrams/data3.xml"/><Relationship Id="rId11" Type="http://schemas.openxmlformats.org/officeDocument/2006/relationships/image" Target="../media/image6.png"/><Relationship Id="rId5" Type="http://schemas.openxmlformats.org/officeDocument/2006/relationships/notesSlide" Target="../notesSlides/notesSlide10.xml"/><Relationship Id="rId10" Type="http://schemas.microsoft.com/office/2007/relationships/diagramDrawing" Target="../diagrams/drawing3.xml"/><Relationship Id="rId4" Type="http://schemas.openxmlformats.org/officeDocument/2006/relationships/slideLayout" Target="../slideLayouts/slideLayout2.xml"/><Relationship Id="rId9" Type="http://schemas.openxmlformats.org/officeDocument/2006/relationships/diagramColors" Target="../diagrams/colors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comments" Target="../comments/commen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2.png"/><Relationship Id="rId9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9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939642"/>
            <a:ext cx="12192000" cy="918358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0400" y="3146425"/>
            <a:ext cx="108839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600" dirty="0">
                <a:effectLst>
                  <a:innerShdw>
                    <a:schemeClr val="bg1">
                      <a:lumMod val="65000"/>
                    </a:schemeClr>
                  </a:inn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进入MySQL的世界</a:t>
            </a:r>
          </a:p>
        </p:txBody>
      </p:sp>
      <p:sp>
        <p:nvSpPr>
          <p:cNvPr id="9" name="任意多边形: 形状 8"/>
          <p:cNvSpPr/>
          <p:nvPr/>
        </p:nvSpPr>
        <p:spPr>
          <a:xfrm>
            <a:off x="0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 flipH="1">
            <a:off x="8984343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68581"/>
            <a:ext cx="6507480" cy="1151891"/>
            <a:chOff x="660400" y="-21591"/>
            <a:chExt cx="6507480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755" y="408304"/>
              <a:ext cx="569912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了解MySQL数据库的工作流程</a:t>
              </a:r>
            </a:p>
          </p:txBody>
        </p:sp>
      </p:grpSp>
      <p:graphicFrame>
        <p:nvGraphicFramePr>
          <p:cNvPr id="5" name="图示 4"/>
          <p:cNvGraphicFramePr/>
          <p:nvPr/>
        </p:nvGraphicFramePr>
        <p:xfrm>
          <a:off x="2032635" y="840740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2617470" y="177038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56" name="文本框 55"/>
          <p:cNvSpPr txBox="1"/>
          <p:nvPr>
            <p:custDataLst>
              <p:tags r:id="rId1"/>
            </p:custDataLst>
          </p:nvPr>
        </p:nvSpPr>
        <p:spPr>
          <a:xfrm>
            <a:off x="3872230" y="1391285"/>
            <a:ext cx="4547870" cy="74739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MySQL的内部架构包含以下部分</a:t>
            </a:r>
          </a:p>
          <a:p>
            <a:pPr algn="just">
              <a:lnSpc>
                <a:spcPct val="150000"/>
              </a:lnSpc>
            </a:pPr>
            <a:endParaRPr lang="en-US" altLang="zh-CN" sz="2400" b="1" smtClean="0"/>
          </a:p>
        </p:txBody>
      </p:sp>
      <p:cxnSp>
        <p:nvCxnSpPr>
          <p:cNvPr id="57" name="直接连接符 56"/>
          <p:cNvCxnSpPr/>
          <p:nvPr>
            <p:custDataLst>
              <p:tags r:id="rId2"/>
            </p:custDataLst>
          </p:nvPr>
        </p:nvCxnSpPr>
        <p:spPr>
          <a:xfrm>
            <a:off x="2880728" y="2286430"/>
            <a:ext cx="6353175" cy="2540"/>
          </a:xfrm>
          <a:prstGeom prst="line">
            <a:avLst/>
          </a:prstGeom>
          <a:ln w="9525" cap="rnd">
            <a:solidFill>
              <a:srgbClr val="000000">
                <a:lumMod val="50000"/>
                <a:lumOff val="50000"/>
              </a:srgbClr>
            </a:solidFill>
            <a:round/>
            <a:headEnd type="none"/>
            <a:tailEnd type="none" w="med" len="med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3406775" y="2826385"/>
          <a:ext cx="5580380" cy="24917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413"/>
                <a:gridCol w="422275"/>
                <a:gridCol w="782637"/>
                <a:gridCol w="260350"/>
                <a:gridCol w="782638"/>
                <a:gridCol w="260350"/>
                <a:gridCol w="782637"/>
                <a:gridCol w="260350"/>
                <a:gridCol w="679450"/>
                <a:gridCol w="208280"/>
              </a:tblGrid>
              <a:tr h="0">
                <a:tc gridSpan="9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编程语言交互接口N</a:t>
                      </a: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ative CAP JDBCODBC .NET PHP Perl Python Ruby Cobol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Times New Roman" panose="02020603050405020304" charset="0"/>
                      </a:endParaRPr>
                    </a:p>
                  </a:txBody>
                  <a:tcPr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 gridSpan="9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Times New Roman" panose="02020603050405020304" charset="0"/>
                      </a:endParaRPr>
                    </a:p>
                  </a:txBody>
                  <a:tcPr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系统管理和控制工具集合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gridSpan="7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连接池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Times New Roman" panose="02020603050405020304" charset="0"/>
                      </a:endParaRPr>
                    </a:p>
                  </a:txBody>
                  <a:tcPr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31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</a:t>
                      </a: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QL</a:t>
                      </a: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接口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解析器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查询优化器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查询缓存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B cap="flat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B cap="flat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10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存储引擎M</a:t>
                      </a: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yISAM InnoDB Archive Federated Memory Partner Community Custom +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10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5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5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</a:tr>
              <a:tr h="444500">
                <a:tc gridSpan="10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文件系统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381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图片 8"/>
          <p:cNvPicPr/>
          <p:nvPr/>
        </p:nvPicPr>
        <p:blipFill>
          <a:blip r:embed="rId11"/>
          <a:stretch>
            <a:fillRect/>
          </a:stretch>
        </p:blipFill>
        <p:spPr>
          <a:xfrm>
            <a:off x="3406775" y="2176780"/>
            <a:ext cx="42545" cy="257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276855" y="1941477"/>
            <a:ext cx="1672032" cy="1671203"/>
            <a:chOff x="3207641" y="1456107"/>
            <a:chExt cx="1254024" cy="1253402"/>
          </a:xfrm>
        </p:grpSpPr>
        <p:sp>
          <p:nvSpPr>
            <p:cNvPr id="18" name="Freeform 20"/>
            <p:cNvSpPr/>
            <p:nvPr/>
          </p:nvSpPr>
          <p:spPr bwMode="auto">
            <a:xfrm>
              <a:off x="3207641" y="1456107"/>
              <a:ext cx="1254024" cy="1253402"/>
            </a:xfrm>
            <a:custGeom>
              <a:avLst/>
              <a:gdLst/>
              <a:ahLst/>
              <a:cxnLst>
                <a:cxn ang="0">
                  <a:pos x="982" y="0"/>
                </a:cxn>
                <a:cxn ang="0">
                  <a:pos x="957" y="12"/>
                </a:cxn>
                <a:cxn ang="0">
                  <a:pos x="719" y="251"/>
                </a:cxn>
                <a:cxn ang="0">
                  <a:pos x="534" y="67"/>
                </a:cxn>
                <a:cxn ang="0">
                  <a:pos x="504" y="55"/>
                </a:cxn>
                <a:cxn ang="0">
                  <a:pos x="438" y="87"/>
                </a:cxn>
                <a:cxn ang="0">
                  <a:pos x="49" y="476"/>
                </a:cxn>
                <a:cxn ang="0">
                  <a:pos x="20" y="523"/>
                </a:cxn>
                <a:cxn ang="0">
                  <a:pos x="29" y="572"/>
                </a:cxn>
                <a:cxn ang="0">
                  <a:pos x="213" y="756"/>
                </a:cxn>
                <a:cxn ang="0">
                  <a:pos x="15" y="955"/>
                </a:cxn>
                <a:cxn ang="0">
                  <a:pos x="4" y="989"/>
                </a:cxn>
                <a:cxn ang="0">
                  <a:pos x="36" y="1005"/>
                </a:cxn>
                <a:cxn ang="0">
                  <a:pos x="956" y="1005"/>
                </a:cxn>
                <a:cxn ang="0">
                  <a:pos x="1007" y="953"/>
                </a:cxn>
                <a:cxn ang="0">
                  <a:pos x="1007" y="33"/>
                </a:cxn>
                <a:cxn ang="0">
                  <a:pos x="982" y="0"/>
                </a:cxn>
              </a:cxnLst>
              <a:rect l="0" t="0" r="r" b="b"/>
              <a:pathLst>
                <a:path w="1007" h="1005">
                  <a:moveTo>
                    <a:pt x="982" y="0"/>
                  </a:moveTo>
                  <a:cubicBezTo>
                    <a:pt x="974" y="0"/>
                    <a:pt x="966" y="4"/>
                    <a:pt x="957" y="12"/>
                  </a:cubicBezTo>
                  <a:cubicBezTo>
                    <a:pt x="719" y="251"/>
                    <a:pt x="719" y="251"/>
                    <a:pt x="719" y="251"/>
                  </a:cubicBezTo>
                  <a:cubicBezTo>
                    <a:pt x="534" y="67"/>
                    <a:pt x="534" y="67"/>
                    <a:pt x="534" y="67"/>
                  </a:cubicBezTo>
                  <a:cubicBezTo>
                    <a:pt x="527" y="59"/>
                    <a:pt x="516" y="55"/>
                    <a:pt x="504" y="55"/>
                  </a:cubicBezTo>
                  <a:cubicBezTo>
                    <a:pt x="482" y="55"/>
                    <a:pt x="458" y="67"/>
                    <a:pt x="438" y="87"/>
                  </a:cubicBezTo>
                  <a:cubicBezTo>
                    <a:pt x="49" y="476"/>
                    <a:pt x="49" y="476"/>
                    <a:pt x="49" y="476"/>
                  </a:cubicBezTo>
                  <a:cubicBezTo>
                    <a:pt x="35" y="490"/>
                    <a:pt x="24" y="507"/>
                    <a:pt x="20" y="523"/>
                  </a:cubicBezTo>
                  <a:cubicBezTo>
                    <a:pt x="14" y="543"/>
                    <a:pt x="17" y="561"/>
                    <a:pt x="29" y="572"/>
                  </a:cubicBezTo>
                  <a:cubicBezTo>
                    <a:pt x="213" y="756"/>
                    <a:pt x="213" y="756"/>
                    <a:pt x="213" y="756"/>
                  </a:cubicBezTo>
                  <a:cubicBezTo>
                    <a:pt x="15" y="955"/>
                    <a:pt x="15" y="955"/>
                    <a:pt x="15" y="955"/>
                  </a:cubicBezTo>
                  <a:cubicBezTo>
                    <a:pt x="0" y="970"/>
                    <a:pt x="2" y="983"/>
                    <a:pt x="4" y="989"/>
                  </a:cubicBezTo>
                  <a:cubicBezTo>
                    <a:pt x="7" y="995"/>
                    <a:pt x="14" y="1005"/>
                    <a:pt x="36" y="1005"/>
                  </a:cubicBezTo>
                  <a:cubicBezTo>
                    <a:pt x="956" y="1005"/>
                    <a:pt x="956" y="1005"/>
                    <a:pt x="956" y="1005"/>
                  </a:cubicBezTo>
                  <a:cubicBezTo>
                    <a:pt x="984" y="1005"/>
                    <a:pt x="1007" y="982"/>
                    <a:pt x="1007" y="953"/>
                  </a:cubicBezTo>
                  <a:cubicBezTo>
                    <a:pt x="1007" y="33"/>
                    <a:pt x="1007" y="33"/>
                    <a:pt x="1007" y="33"/>
                  </a:cubicBezTo>
                  <a:cubicBezTo>
                    <a:pt x="1007" y="9"/>
                    <a:pt x="994" y="0"/>
                    <a:pt x="982" y="0"/>
                  </a:cubicBezTo>
                  <a:close/>
                </a:path>
              </a:pathLst>
            </a:custGeom>
            <a:solidFill>
              <a:srgbClr val="55943A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  <p:sp>
          <p:nvSpPr>
            <p:cNvPr id="19" name="Freeform 47"/>
            <p:cNvSpPr>
              <a:spLocks noEditPoints="1"/>
            </p:cNvSpPr>
            <p:nvPr/>
          </p:nvSpPr>
          <p:spPr bwMode="auto">
            <a:xfrm>
              <a:off x="3602710" y="2027607"/>
              <a:ext cx="616744" cy="370285"/>
            </a:xfrm>
            <a:custGeom>
              <a:avLst/>
              <a:gdLst>
                <a:gd name="T0" fmla="*/ 88 w 187"/>
                <a:gd name="T1" fmla="*/ 82 h 112"/>
                <a:gd name="T2" fmla="*/ 77 w 187"/>
                <a:gd name="T3" fmla="*/ 100 h 112"/>
                <a:gd name="T4" fmla="*/ 82 w 187"/>
                <a:gd name="T5" fmla="*/ 100 h 112"/>
                <a:gd name="T6" fmla="*/ 82 w 187"/>
                <a:gd name="T7" fmla="*/ 112 h 112"/>
                <a:gd name="T8" fmla="*/ 95 w 187"/>
                <a:gd name="T9" fmla="*/ 112 h 112"/>
                <a:gd name="T10" fmla="*/ 95 w 187"/>
                <a:gd name="T11" fmla="*/ 100 h 112"/>
                <a:gd name="T12" fmla="*/ 100 w 187"/>
                <a:gd name="T13" fmla="*/ 100 h 112"/>
                <a:gd name="T14" fmla="*/ 88 w 187"/>
                <a:gd name="T15" fmla="*/ 82 h 112"/>
                <a:gd name="T16" fmla="*/ 115 w 187"/>
                <a:gd name="T17" fmla="*/ 82 h 112"/>
                <a:gd name="T18" fmla="*/ 103 w 187"/>
                <a:gd name="T19" fmla="*/ 100 h 112"/>
                <a:gd name="T20" fmla="*/ 108 w 187"/>
                <a:gd name="T21" fmla="*/ 100 h 112"/>
                <a:gd name="T22" fmla="*/ 108 w 187"/>
                <a:gd name="T23" fmla="*/ 112 h 112"/>
                <a:gd name="T24" fmla="*/ 121 w 187"/>
                <a:gd name="T25" fmla="*/ 112 h 112"/>
                <a:gd name="T26" fmla="*/ 121 w 187"/>
                <a:gd name="T27" fmla="*/ 100 h 112"/>
                <a:gd name="T28" fmla="*/ 126 w 187"/>
                <a:gd name="T29" fmla="*/ 100 h 112"/>
                <a:gd name="T30" fmla="*/ 115 w 187"/>
                <a:gd name="T31" fmla="*/ 82 h 112"/>
                <a:gd name="T32" fmla="*/ 141 w 187"/>
                <a:gd name="T33" fmla="*/ 82 h 112"/>
                <a:gd name="T34" fmla="*/ 130 w 187"/>
                <a:gd name="T35" fmla="*/ 100 h 112"/>
                <a:gd name="T36" fmla="*/ 134 w 187"/>
                <a:gd name="T37" fmla="*/ 100 h 112"/>
                <a:gd name="T38" fmla="*/ 134 w 187"/>
                <a:gd name="T39" fmla="*/ 112 h 112"/>
                <a:gd name="T40" fmla="*/ 148 w 187"/>
                <a:gd name="T41" fmla="*/ 112 h 112"/>
                <a:gd name="T42" fmla="*/ 148 w 187"/>
                <a:gd name="T43" fmla="*/ 100 h 112"/>
                <a:gd name="T44" fmla="*/ 152 w 187"/>
                <a:gd name="T45" fmla="*/ 100 h 112"/>
                <a:gd name="T46" fmla="*/ 141 w 187"/>
                <a:gd name="T47" fmla="*/ 82 h 112"/>
                <a:gd name="T48" fmla="*/ 115 w 187"/>
                <a:gd name="T49" fmla="*/ 12 h 112"/>
                <a:gd name="T50" fmla="*/ 91 w 187"/>
                <a:gd name="T51" fmla="*/ 28 h 112"/>
                <a:gd name="T52" fmla="*/ 82 w 187"/>
                <a:gd name="T53" fmla="*/ 24 h 112"/>
                <a:gd name="T54" fmla="*/ 79 w 187"/>
                <a:gd name="T55" fmla="*/ 24 h 112"/>
                <a:gd name="T56" fmla="*/ 68 w 187"/>
                <a:gd name="T57" fmla="*/ 40 h 112"/>
                <a:gd name="T58" fmla="*/ 59 w 187"/>
                <a:gd name="T59" fmla="*/ 38 h 112"/>
                <a:gd name="T60" fmla="*/ 44 w 187"/>
                <a:gd name="T61" fmla="*/ 53 h 112"/>
                <a:gd name="T62" fmla="*/ 67 w 187"/>
                <a:gd name="T63" fmla="*/ 79 h 112"/>
                <a:gd name="T64" fmla="*/ 163 w 187"/>
                <a:gd name="T65" fmla="*/ 79 h 112"/>
                <a:gd name="T66" fmla="*/ 187 w 187"/>
                <a:gd name="T67" fmla="*/ 53 h 112"/>
                <a:gd name="T68" fmla="*/ 168 w 187"/>
                <a:gd name="T69" fmla="*/ 37 h 112"/>
                <a:gd name="T70" fmla="*/ 163 w 187"/>
                <a:gd name="T71" fmla="*/ 38 h 112"/>
                <a:gd name="T72" fmla="*/ 151 w 187"/>
                <a:gd name="T73" fmla="*/ 24 h 112"/>
                <a:gd name="T74" fmla="*/ 143 w 187"/>
                <a:gd name="T75" fmla="*/ 27 h 112"/>
                <a:gd name="T76" fmla="*/ 115 w 187"/>
                <a:gd name="T77" fmla="*/ 12 h 112"/>
                <a:gd name="T78" fmla="*/ 72 w 187"/>
                <a:gd name="T79" fmla="*/ 0 h 112"/>
                <a:gd name="T80" fmla="*/ 47 w 187"/>
                <a:gd name="T81" fmla="*/ 17 h 112"/>
                <a:gd name="T82" fmla="*/ 38 w 187"/>
                <a:gd name="T83" fmla="*/ 12 h 112"/>
                <a:gd name="T84" fmla="*/ 36 w 187"/>
                <a:gd name="T85" fmla="*/ 12 h 112"/>
                <a:gd name="T86" fmla="*/ 24 w 187"/>
                <a:gd name="T87" fmla="*/ 28 h 112"/>
                <a:gd name="T88" fmla="*/ 15 w 187"/>
                <a:gd name="T89" fmla="*/ 26 h 112"/>
                <a:gd name="T90" fmla="*/ 0 w 187"/>
                <a:gd name="T91" fmla="*/ 41 h 112"/>
                <a:gd name="T92" fmla="*/ 24 w 187"/>
                <a:gd name="T93" fmla="*/ 67 h 112"/>
                <a:gd name="T94" fmla="*/ 40 w 187"/>
                <a:gd name="T95" fmla="*/ 67 h 112"/>
                <a:gd name="T96" fmla="*/ 38 w 187"/>
                <a:gd name="T97" fmla="*/ 53 h 112"/>
                <a:gd name="T98" fmla="*/ 48 w 187"/>
                <a:gd name="T99" fmla="*/ 35 h 112"/>
                <a:gd name="T100" fmla="*/ 59 w 187"/>
                <a:gd name="T101" fmla="*/ 32 h 112"/>
                <a:gd name="T102" fmla="*/ 62 w 187"/>
                <a:gd name="T103" fmla="*/ 32 h 112"/>
                <a:gd name="T104" fmla="*/ 78 w 187"/>
                <a:gd name="T105" fmla="*/ 18 h 112"/>
                <a:gd name="T106" fmla="*/ 82 w 187"/>
                <a:gd name="T107" fmla="*/ 18 h 112"/>
                <a:gd name="T108" fmla="*/ 90 w 187"/>
                <a:gd name="T109" fmla="*/ 20 h 112"/>
                <a:gd name="T110" fmla="*/ 97 w 187"/>
                <a:gd name="T111" fmla="*/ 12 h 112"/>
                <a:gd name="T112" fmla="*/ 72 w 187"/>
                <a:gd name="T1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112">
                  <a:moveTo>
                    <a:pt x="88" y="82"/>
                  </a:moveTo>
                  <a:cubicBezTo>
                    <a:pt x="77" y="100"/>
                    <a:pt x="77" y="100"/>
                    <a:pt x="77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88" y="82"/>
                    <a:pt x="88" y="82"/>
                    <a:pt x="88" y="82"/>
                  </a:cubicBezTo>
                  <a:moveTo>
                    <a:pt x="115" y="82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15" y="82"/>
                    <a:pt x="115" y="82"/>
                    <a:pt x="115" y="82"/>
                  </a:cubicBezTo>
                  <a:moveTo>
                    <a:pt x="141" y="82"/>
                  </a:moveTo>
                  <a:cubicBezTo>
                    <a:pt x="130" y="100"/>
                    <a:pt x="130" y="100"/>
                    <a:pt x="130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41" y="82"/>
                    <a:pt x="141" y="82"/>
                    <a:pt x="141" y="82"/>
                  </a:cubicBezTo>
                  <a:moveTo>
                    <a:pt x="115" y="12"/>
                  </a:moveTo>
                  <a:cubicBezTo>
                    <a:pt x="101" y="12"/>
                    <a:pt x="97" y="20"/>
                    <a:pt x="91" y="28"/>
                  </a:cubicBezTo>
                  <a:cubicBezTo>
                    <a:pt x="90" y="26"/>
                    <a:pt x="86" y="24"/>
                    <a:pt x="82" y="24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0" y="27"/>
                    <a:pt x="66" y="33"/>
                    <a:pt x="68" y="40"/>
                  </a:cubicBezTo>
                  <a:cubicBezTo>
                    <a:pt x="65" y="39"/>
                    <a:pt x="62" y="38"/>
                    <a:pt x="59" y="38"/>
                  </a:cubicBezTo>
                  <a:cubicBezTo>
                    <a:pt x="50" y="38"/>
                    <a:pt x="44" y="46"/>
                    <a:pt x="44" y="53"/>
                  </a:cubicBezTo>
                  <a:cubicBezTo>
                    <a:pt x="43" y="66"/>
                    <a:pt x="50" y="79"/>
                    <a:pt x="67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81" y="79"/>
                    <a:pt x="187" y="66"/>
                    <a:pt x="187" y="53"/>
                  </a:cubicBezTo>
                  <a:cubicBezTo>
                    <a:pt x="186" y="45"/>
                    <a:pt x="177" y="37"/>
                    <a:pt x="168" y="37"/>
                  </a:cubicBezTo>
                  <a:cubicBezTo>
                    <a:pt x="166" y="37"/>
                    <a:pt x="164" y="37"/>
                    <a:pt x="163" y="38"/>
                  </a:cubicBezTo>
                  <a:cubicBezTo>
                    <a:pt x="165" y="32"/>
                    <a:pt x="158" y="24"/>
                    <a:pt x="151" y="24"/>
                  </a:cubicBezTo>
                  <a:cubicBezTo>
                    <a:pt x="148" y="24"/>
                    <a:pt x="145" y="25"/>
                    <a:pt x="143" y="27"/>
                  </a:cubicBezTo>
                  <a:cubicBezTo>
                    <a:pt x="138" y="19"/>
                    <a:pt x="130" y="12"/>
                    <a:pt x="115" y="12"/>
                  </a:cubicBezTo>
                  <a:moveTo>
                    <a:pt x="72" y="0"/>
                  </a:moveTo>
                  <a:cubicBezTo>
                    <a:pt x="57" y="0"/>
                    <a:pt x="53" y="8"/>
                    <a:pt x="47" y="17"/>
                  </a:cubicBezTo>
                  <a:cubicBezTo>
                    <a:pt x="46" y="15"/>
                    <a:pt x="42" y="12"/>
                    <a:pt x="38" y="12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26" y="15"/>
                    <a:pt x="22" y="21"/>
                    <a:pt x="24" y="28"/>
                  </a:cubicBezTo>
                  <a:cubicBezTo>
                    <a:pt x="21" y="27"/>
                    <a:pt x="18" y="26"/>
                    <a:pt x="15" y="26"/>
                  </a:cubicBezTo>
                  <a:cubicBezTo>
                    <a:pt x="6" y="26"/>
                    <a:pt x="1" y="34"/>
                    <a:pt x="0" y="41"/>
                  </a:cubicBezTo>
                  <a:cubicBezTo>
                    <a:pt x="0" y="54"/>
                    <a:pt x="6" y="67"/>
                    <a:pt x="24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3"/>
                    <a:pt x="38" y="58"/>
                    <a:pt x="38" y="53"/>
                  </a:cubicBezTo>
                  <a:cubicBezTo>
                    <a:pt x="39" y="45"/>
                    <a:pt x="42" y="39"/>
                    <a:pt x="48" y="35"/>
                  </a:cubicBezTo>
                  <a:cubicBezTo>
                    <a:pt x="52" y="33"/>
                    <a:pt x="55" y="32"/>
                    <a:pt x="59" y="32"/>
                  </a:cubicBezTo>
                  <a:cubicBezTo>
                    <a:pt x="60" y="32"/>
                    <a:pt x="61" y="32"/>
                    <a:pt x="62" y="32"/>
                  </a:cubicBezTo>
                  <a:cubicBezTo>
                    <a:pt x="64" y="26"/>
                    <a:pt x="69" y="21"/>
                    <a:pt x="78" y="18"/>
                  </a:cubicBezTo>
                  <a:cubicBezTo>
                    <a:pt x="79" y="18"/>
                    <a:pt x="81" y="18"/>
                    <a:pt x="82" y="18"/>
                  </a:cubicBezTo>
                  <a:cubicBezTo>
                    <a:pt x="85" y="18"/>
                    <a:pt x="87" y="19"/>
                    <a:pt x="90" y="20"/>
                  </a:cubicBezTo>
                  <a:cubicBezTo>
                    <a:pt x="92" y="17"/>
                    <a:pt x="94" y="14"/>
                    <a:pt x="97" y="12"/>
                  </a:cubicBezTo>
                  <a:cubicBezTo>
                    <a:pt x="92" y="5"/>
                    <a:pt x="84" y="0"/>
                    <a:pt x="7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111611" y="1944797"/>
            <a:ext cx="1673692" cy="1671203"/>
            <a:chOff x="4583706" y="1458598"/>
            <a:chExt cx="1255269" cy="1253402"/>
          </a:xfrm>
        </p:grpSpPr>
        <p:sp>
          <p:nvSpPr>
            <p:cNvPr id="21" name="Freeform 22"/>
            <p:cNvSpPr/>
            <p:nvPr/>
          </p:nvSpPr>
          <p:spPr bwMode="auto">
            <a:xfrm>
              <a:off x="4583706" y="1458598"/>
              <a:ext cx="1255269" cy="1253402"/>
            </a:xfrm>
            <a:custGeom>
              <a:avLst/>
              <a:gdLst/>
              <a:ahLst/>
              <a:cxnLst>
                <a:cxn ang="0">
                  <a:pos x="993" y="955"/>
                </a:cxn>
                <a:cxn ang="0">
                  <a:pos x="788" y="750"/>
                </a:cxn>
                <a:cxn ang="0">
                  <a:pos x="963" y="576"/>
                </a:cxn>
                <a:cxn ang="0">
                  <a:pos x="972" y="527"/>
                </a:cxn>
                <a:cxn ang="0">
                  <a:pos x="943" y="480"/>
                </a:cxn>
                <a:cxn ang="0">
                  <a:pos x="554" y="91"/>
                </a:cxn>
                <a:cxn ang="0">
                  <a:pos x="488" y="59"/>
                </a:cxn>
                <a:cxn ang="0">
                  <a:pos x="457" y="71"/>
                </a:cxn>
                <a:cxn ang="0">
                  <a:pos x="283" y="245"/>
                </a:cxn>
                <a:cxn ang="0">
                  <a:pos x="50" y="12"/>
                </a:cxn>
                <a:cxn ang="0">
                  <a:pos x="25" y="0"/>
                </a:cxn>
                <a:cxn ang="0">
                  <a:pos x="0" y="33"/>
                </a:cxn>
                <a:cxn ang="0">
                  <a:pos x="0" y="953"/>
                </a:cxn>
                <a:cxn ang="0">
                  <a:pos x="52" y="1005"/>
                </a:cxn>
                <a:cxn ang="0">
                  <a:pos x="972" y="1005"/>
                </a:cxn>
                <a:cxn ang="0">
                  <a:pos x="1003" y="988"/>
                </a:cxn>
                <a:cxn ang="0">
                  <a:pos x="993" y="955"/>
                </a:cxn>
              </a:cxnLst>
              <a:rect l="0" t="0" r="r" b="b"/>
              <a:pathLst>
                <a:path w="1008" h="1005">
                  <a:moveTo>
                    <a:pt x="993" y="955"/>
                  </a:moveTo>
                  <a:cubicBezTo>
                    <a:pt x="788" y="750"/>
                    <a:pt x="788" y="750"/>
                    <a:pt x="788" y="750"/>
                  </a:cubicBezTo>
                  <a:cubicBezTo>
                    <a:pt x="963" y="576"/>
                    <a:pt x="963" y="576"/>
                    <a:pt x="963" y="576"/>
                  </a:cubicBezTo>
                  <a:cubicBezTo>
                    <a:pt x="974" y="564"/>
                    <a:pt x="978" y="546"/>
                    <a:pt x="972" y="527"/>
                  </a:cubicBezTo>
                  <a:cubicBezTo>
                    <a:pt x="967" y="510"/>
                    <a:pt x="957" y="494"/>
                    <a:pt x="943" y="480"/>
                  </a:cubicBezTo>
                  <a:cubicBezTo>
                    <a:pt x="554" y="91"/>
                    <a:pt x="554" y="91"/>
                    <a:pt x="554" y="91"/>
                  </a:cubicBezTo>
                  <a:cubicBezTo>
                    <a:pt x="534" y="71"/>
                    <a:pt x="509" y="59"/>
                    <a:pt x="488" y="59"/>
                  </a:cubicBezTo>
                  <a:cubicBezTo>
                    <a:pt x="476" y="59"/>
                    <a:pt x="465" y="63"/>
                    <a:pt x="457" y="71"/>
                  </a:cubicBezTo>
                  <a:cubicBezTo>
                    <a:pt x="283" y="245"/>
                    <a:pt x="283" y="245"/>
                    <a:pt x="283" y="24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2" y="4"/>
                    <a:pt x="33" y="0"/>
                    <a:pt x="25" y="0"/>
                  </a:cubicBezTo>
                  <a:cubicBezTo>
                    <a:pt x="13" y="0"/>
                    <a:pt x="0" y="8"/>
                    <a:pt x="0" y="3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82"/>
                    <a:pt x="23" y="1005"/>
                    <a:pt x="52" y="1005"/>
                  </a:cubicBezTo>
                  <a:cubicBezTo>
                    <a:pt x="972" y="1005"/>
                    <a:pt x="972" y="1005"/>
                    <a:pt x="972" y="1005"/>
                  </a:cubicBezTo>
                  <a:cubicBezTo>
                    <a:pt x="993" y="1005"/>
                    <a:pt x="1001" y="995"/>
                    <a:pt x="1003" y="988"/>
                  </a:cubicBezTo>
                  <a:cubicBezTo>
                    <a:pt x="1006" y="982"/>
                    <a:pt x="1008" y="970"/>
                    <a:pt x="993" y="955"/>
                  </a:cubicBezTo>
                  <a:close/>
                </a:path>
              </a:pathLst>
            </a:custGeom>
            <a:solidFill>
              <a:srgbClr val="55943A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  <p:sp>
          <p:nvSpPr>
            <p:cNvPr id="22" name="Freeform 46"/>
            <p:cNvSpPr>
              <a:spLocks noEditPoints="1"/>
            </p:cNvSpPr>
            <p:nvPr/>
          </p:nvSpPr>
          <p:spPr bwMode="auto">
            <a:xfrm>
              <a:off x="4745710" y="1970457"/>
              <a:ext cx="508397" cy="507206"/>
            </a:xfrm>
            <a:custGeom>
              <a:avLst/>
              <a:gdLst>
                <a:gd name="T0" fmla="*/ 69 w 154"/>
                <a:gd name="T1" fmla="*/ 142 h 154"/>
                <a:gd name="T2" fmla="*/ 85 w 154"/>
                <a:gd name="T3" fmla="*/ 142 h 154"/>
                <a:gd name="T4" fmla="*/ 23 w 154"/>
                <a:gd name="T5" fmla="*/ 131 h 154"/>
                <a:gd name="T6" fmla="*/ 25 w 154"/>
                <a:gd name="T7" fmla="*/ 117 h 154"/>
                <a:gd name="T8" fmla="*/ 117 w 154"/>
                <a:gd name="T9" fmla="*/ 129 h 154"/>
                <a:gd name="T10" fmla="*/ 128 w 154"/>
                <a:gd name="T11" fmla="*/ 117 h 154"/>
                <a:gd name="T12" fmla="*/ 0 w 154"/>
                <a:gd name="T13" fmla="*/ 77 h 154"/>
                <a:gd name="T14" fmla="*/ 12 w 154"/>
                <a:gd name="T15" fmla="*/ 69 h 154"/>
                <a:gd name="T16" fmla="*/ 142 w 154"/>
                <a:gd name="T17" fmla="*/ 85 h 154"/>
                <a:gd name="T18" fmla="*/ 142 w 154"/>
                <a:gd name="T19" fmla="*/ 69 h 154"/>
                <a:gd name="T20" fmla="*/ 73 w 154"/>
                <a:gd name="T21" fmla="*/ 34 h 154"/>
                <a:gd name="T22" fmla="*/ 56 w 154"/>
                <a:gd name="T23" fmla="*/ 57 h 154"/>
                <a:gd name="T24" fmla="*/ 69 w 154"/>
                <a:gd name="T25" fmla="*/ 76 h 154"/>
                <a:gd name="T26" fmla="*/ 81 w 154"/>
                <a:gd name="T27" fmla="*/ 92 h 154"/>
                <a:gd name="T28" fmla="*/ 81 w 154"/>
                <a:gd name="T29" fmla="*/ 95 h 154"/>
                <a:gd name="T30" fmla="*/ 71 w 154"/>
                <a:gd name="T31" fmla="*/ 91 h 154"/>
                <a:gd name="T32" fmla="*/ 71 w 154"/>
                <a:gd name="T33" fmla="*/ 86 h 154"/>
                <a:gd name="T34" fmla="*/ 72 w 154"/>
                <a:gd name="T35" fmla="*/ 82 h 154"/>
                <a:gd name="T36" fmla="*/ 56 w 154"/>
                <a:gd name="T37" fmla="*/ 84 h 154"/>
                <a:gd name="T38" fmla="*/ 56 w 154"/>
                <a:gd name="T39" fmla="*/ 90 h 154"/>
                <a:gd name="T40" fmla="*/ 60 w 154"/>
                <a:gd name="T41" fmla="*/ 104 h 154"/>
                <a:gd name="T42" fmla="*/ 73 w 154"/>
                <a:gd name="T43" fmla="*/ 118 h 154"/>
                <a:gd name="T44" fmla="*/ 80 w 154"/>
                <a:gd name="T45" fmla="*/ 108 h 154"/>
                <a:gd name="T46" fmla="*/ 98 w 154"/>
                <a:gd name="T47" fmla="*/ 93 h 154"/>
                <a:gd name="T48" fmla="*/ 85 w 154"/>
                <a:gd name="T49" fmla="*/ 74 h 154"/>
                <a:gd name="T50" fmla="*/ 73 w 154"/>
                <a:gd name="T51" fmla="*/ 57 h 154"/>
                <a:gd name="T52" fmla="*/ 81 w 154"/>
                <a:gd name="T53" fmla="*/ 51 h 154"/>
                <a:gd name="T54" fmla="*/ 82 w 154"/>
                <a:gd name="T55" fmla="*/ 68 h 154"/>
                <a:gd name="T56" fmla="*/ 98 w 154"/>
                <a:gd name="T57" fmla="*/ 66 h 154"/>
                <a:gd name="T58" fmla="*/ 98 w 154"/>
                <a:gd name="T59" fmla="*/ 60 h 154"/>
                <a:gd name="T60" fmla="*/ 93 w 154"/>
                <a:gd name="T61" fmla="*/ 46 h 154"/>
                <a:gd name="T62" fmla="*/ 80 w 154"/>
                <a:gd name="T63" fmla="*/ 34 h 154"/>
                <a:gd name="T64" fmla="*/ 25 w 154"/>
                <a:gd name="T65" fmla="*/ 37 h 154"/>
                <a:gd name="T66" fmla="*/ 23 w 154"/>
                <a:gd name="T67" fmla="*/ 23 h 154"/>
                <a:gd name="T68" fmla="*/ 117 w 154"/>
                <a:gd name="T69" fmla="*/ 26 h 154"/>
                <a:gd name="T70" fmla="*/ 131 w 154"/>
                <a:gd name="T71" fmla="*/ 23 h 154"/>
                <a:gd name="T72" fmla="*/ 31 w 154"/>
                <a:gd name="T73" fmla="*/ 77 h 154"/>
                <a:gd name="T74" fmla="*/ 123 w 154"/>
                <a:gd name="T75" fmla="*/ 77 h 154"/>
                <a:gd name="T76" fmla="*/ 77 w 154"/>
                <a:gd name="T77" fmla="*/ 17 h 154"/>
                <a:gd name="T78" fmla="*/ 77 w 154"/>
                <a:gd name="T79" fmla="*/ 137 h 154"/>
                <a:gd name="T80" fmla="*/ 77 w 154"/>
                <a:gd name="T81" fmla="*/ 17 h 154"/>
                <a:gd name="T82" fmla="*/ 69 w 154"/>
                <a:gd name="T83" fmla="*/ 12 h 154"/>
                <a:gd name="T84" fmla="*/ 77 w 154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270213" y="3782041"/>
            <a:ext cx="1672032" cy="1671203"/>
            <a:chOff x="3202660" y="2836530"/>
            <a:chExt cx="1254024" cy="1253402"/>
          </a:xfrm>
        </p:grpSpPr>
        <p:sp>
          <p:nvSpPr>
            <p:cNvPr id="24" name="Freeform 21"/>
            <p:cNvSpPr/>
            <p:nvPr/>
          </p:nvSpPr>
          <p:spPr bwMode="auto">
            <a:xfrm>
              <a:off x="3202660" y="2836530"/>
              <a:ext cx="1254024" cy="1253402"/>
            </a:xfrm>
            <a:custGeom>
              <a:avLst/>
              <a:gdLst/>
              <a:ahLst/>
              <a:cxnLst>
                <a:cxn ang="0">
                  <a:pos x="956" y="0"/>
                </a:cxn>
                <a:cxn ang="0">
                  <a:pos x="36" y="0"/>
                </a:cxn>
                <a:cxn ang="0">
                  <a:pos x="4" y="16"/>
                </a:cxn>
                <a:cxn ang="0">
                  <a:pos x="15" y="50"/>
                </a:cxn>
                <a:cxn ang="0">
                  <a:pos x="237" y="272"/>
                </a:cxn>
                <a:cxn ang="0">
                  <a:pos x="47" y="462"/>
                </a:cxn>
                <a:cxn ang="0">
                  <a:pos x="68" y="559"/>
                </a:cxn>
                <a:cxn ang="0">
                  <a:pos x="456" y="948"/>
                </a:cxn>
                <a:cxn ang="0">
                  <a:pos x="522" y="980"/>
                </a:cxn>
                <a:cxn ang="0">
                  <a:pos x="522" y="980"/>
                </a:cxn>
                <a:cxn ang="0">
                  <a:pos x="553" y="968"/>
                </a:cxn>
                <a:cxn ang="0">
                  <a:pos x="743" y="778"/>
                </a:cxn>
                <a:cxn ang="0">
                  <a:pos x="957" y="993"/>
                </a:cxn>
                <a:cxn ang="0">
                  <a:pos x="982" y="1005"/>
                </a:cxn>
                <a:cxn ang="0">
                  <a:pos x="1002" y="994"/>
                </a:cxn>
                <a:cxn ang="0">
                  <a:pos x="1007" y="972"/>
                </a:cxn>
                <a:cxn ang="0">
                  <a:pos x="1007" y="52"/>
                </a:cxn>
                <a:cxn ang="0">
                  <a:pos x="956" y="0"/>
                </a:cxn>
              </a:cxnLst>
              <a:rect l="0" t="0" r="r" b="b"/>
              <a:pathLst>
                <a:path w="1007" h="1005">
                  <a:moveTo>
                    <a:pt x="95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0"/>
                    <a:pt x="7" y="10"/>
                    <a:pt x="4" y="16"/>
                  </a:cubicBezTo>
                  <a:cubicBezTo>
                    <a:pt x="2" y="22"/>
                    <a:pt x="0" y="35"/>
                    <a:pt x="15" y="50"/>
                  </a:cubicBezTo>
                  <a:cubicBezTo>
                    <a:pt x="237" y="272"/>
                    <a:pt x="237" y="272"/>
                    <a:pt x="237" y="272"/>
                  </a:cubicBezTo>
                  <a:cubicBezTo>
                    <a:pt x="47" y="462"/>
                    <a:pt x="47" y="462"/>
                    <a:pt x="47" y="462"/>
                  </a:cubicBezTo>
                  <a:cubicBezTo>
                    <a:pt x="26" y="484"/>
                    <a:pt x="34" y="526"/>
                    <a:pt x="68" y="559"/>
                  </a:cubicBezTo>
                  <a:cubicBezTo>
                    <a:pt x="456" y="948"/>
                    <a:pt x="456" y="948"/>
                    <a:pt x="456" y="948"/>
                  </a:cubicBezTo>
                  <a:cubicBezTo>
                    <a:pt x="476" y="968"/>
                    <a:pt x="501" y="980"/>
                    <a:pt x="522" y="980"/>
                  </a:cubicBezTo>
                  <a:cubicBezTo>
                    <a:pt x="522" y="980"/>
                    <a:pt x="522" y="980"/>
                    <a:pt x="522" y="980"/>
                  </a:cubicBezTo>
                  <a:cubicBezTo>
                    <a:pt x="534" y="980"/>
                    <a:pt x="545" y="976"/>
                    <a:pt x="553" y="968"/>
                  </a:cubicBezTo>
                  <a:cubicBezTo>
                    <a:pt x="743" y="778"/>
                    <a:pt x="743" y="778"/>
                    <a:pt x="743" y="778"/>
                  </a:cubicBezTo>
                  <a:cubicBezTo>
                    <a:pt x="957" y="993"/>
                    <a:pt x="957" y="993"/>
                    <a:pt x="957" y="993"/>
                  </a:cubicBezTo>
                  <a:cubicBezTo>
                    <a:pt x="966" y="1001"/>
                    <a:pt x="974" y="1005"/>
                    <a:pt x="982" y="1005"/>
                  </a:cubicBezTo>
                  <a:cubicBezTo>
                    <a:pt x="991" y="1005"/>
                    <a:pt x="998" y="1001"/>
                    <a:pt x="1002" y="994"/>
                  </a:cubicBezTo>
                  <a:cubicBezTo>
                    <a:pt x="1006" y="988"/>
                    <a:pt x="1007" y="981"/>
                    <a:pt x="1007" y="972"/>
                  </a:cubicBezTo>
                  <a:cubicBezTo>
                    <a:pt x="1007" y="52"/>
                    <a:pt x="1007" y="52"/>
                    <a:pt x="1007" y="52"/>
                  </a:cubicBezTo>
                  <a:cubicBezTo>
                    <a:pt x="1007" y="23"/>
                    <a:pt x="984" y="0"/>
                    <a:pt x="956" y="0"/>
                  </a:cubicBezTo>
                  <a:close/>
                </a:path>
              </a:pathLst>
            </a:custGeom>
            <a:solidFill>
              <a:srgbClr val="55943A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  <p:sp>
          <p:nvSpPr>
            <p:cNvPr id="25" name="Freeform 45"/>
            <p:cNvSpPr>
              <a:spLocks noEditPoints="1"/>
            </p:cNvSpPr>
            <p:nvPr/>
          </p:nvSpPr>
          <p:spPr bwMode="auto">
            <a:xfrm>
              <a:off x="3624141" y="3113457"/>
              <a:ext cx="721519" cy="370285"/>
            </a:xfrm>
            <a:custGeom>
              <a:avLst/>
              <a:gdLst>
                <a:gd name="T0" fmla="*/ 29 w 219"/>
                <a:gd name="T1" fmla="*/ 43 h 112"/>
                <a:gd name="T2" fmla="*/ 19 w 219"/>
                <a:gd name="T3" fmla="*/ 54 h 112"/>
                <a:gd name="T4" fmla="*/ 23 w 219"/>
                <a:gd name="T5" fmla="*/ 62 h 112"/>
                <a:gd name="T6" fmla="*/ 4 w 219"/>
                <a:gd name="T7" fmla="*/ 91 h 112"/>
                <a:gd name="T8" fmla="*/ 6 w 219"/>
                <a:gd name="T9" fmla="*/ 92 h 112"/>
                <a:gd name="T10" fmla="*/ 18 w 219"/>
                <a:gd name="T11" fmla="*/ 81 h 112"/>
                <a:gd name="T12" fmla="*/ 12 w 219"/>
                <a:gd name="T13" fmla="*/ 112 h 112"/>
                <a:gd name="T14" fmla="*/ 22 w 219"/>
                <a:gd name="T15" fmla="*/ 112 h 112"/>
                <a:gd name="T16" fmla="*/ 29 w 219"/>
                <a:gd name="T17" fmla="*/ 99 h 112"/>
                <a:gd name="T18" fmla="*/ 36 w 219"/>
                <a:gd name="T19" fmla="*/ 112 h 112"/>
                <a:gd name="T20" fmla="*/ 46 w 219"/>
                <a:gd name="T21" fmla="*/ 112 h 112"/>
                <a:gd name="T22" fmla="*/ 41 w 219"/>
                <a:gd name="T23" fmla="*/ 81 h 112"/>
                <a:gd name="T24" fmla="*/ 52 w 219"/>
                <a:gd name="T25" fmla="*/ 92 h 112"/>
                <a:gd name="T26" fmla="*/ 55 w 219"/>
                <a:gd name="T27" fmla="*/ 91 h 112"/>
                <a:gd name="T28" fmla="*/ 36 w 219"/>
                <a:gd name="T29" fmla="*/ 62 h 112"/>
                <a:gd name="T30" fmla="*/ 40 w 219"/>
                <a:gd name="T31" fmla="*/ 54 h 112"/>
                <a:gd name="T32" fmla="*/ 29 w 219"/>
                <a:gd name="T33" fmla="*/ 43 h 112"/>
                <a:gd name="T34" fmla="*/ 189 w 219"/>
                <a:gd name="T35" fmla="*/ 43 h 112"/>
                <a:gd name="T36" fmla="*/ 179 w 219"/>
                <a:gd name="T37" fmla="*/ 54 h 112"/>
                <a:gd name="T38" fmla="*/ 183 w 219"/>
                <a:gd name="T39" fmla="*/ 62 h 112"/>
                <a:gd name="T40" fmla="*/ 164 w 219"/>
                <a:gd name="T41" fmla="*/ 91 h 112"/>
                <a:gd name="T42" fmla="*/ 166 w 219"/>
                <a:gd name="T43" fmla="*/ 92 h 112"/>
                <a:gd name="T44" fmla="*/ 178 w 219"/>
                <a:gd name="T45" fmla="*/ 81 h 112"/>
                <a:gd name="T46" fmla="*/ 172 w 219"/>
                <a:gd name="T47" fmla="*/ 112 h 112"/>
                <a:gd name="T48" fmla="*/ 182 w 219"/>
                <a:gd name="T49" fmla="*/ 112 h 112"/>
                <a:gd name="T50" fmla="*/ 189 w 219"/>
                <a:gd name="T51" fmla="*/ 99 h 112"/>
                <a:gd name="T52" fmla="*/ 197 w 219"/>
                <a:gd name="T53" fmla="*/ 112 h 112"/>
                <a:gd name="T54" fmla="*/ 206 w 219"/>
                <a:gd name="T55" fmla="*/ 112 h 112"/>
                <a:gd name="T56" fmla="*/ 201 w 219"/>
                <a:gd name="T57" fmla="*/ 81 h 112"/>
                <a:gd name="T58" fmla="*/ 213 w 219"/>
                <a:gd name="T59" fmla="*/ 92 h 112"/>
                <a:gd name="T60" fmla="*/ 215 w 219"/>
                <a:gd name="T61" fmla="*/ 91 h 112"/>
                <a:gd name="T62" fmla="*/ 196 w 219"/>
                <a:gd name="T63" fmla="*/ 62 h 112"/>
                <a:gd name="T64" fmla="*/ 200 w 219"/>
                <a:gd name="T65" fmla="*/ 54 h 112"/>
                <a:gd name="T66" fmla="*/ 189 w 219"/>
                <a:gd name="T67" fmla="*/ 43 h 112"/>
                <a:gd name="T68" fmla="*/ 111 w 219"/>
                <a:gd name="T69" fmla="*/ 0 h 112"/>
                <a:gd name="T70" fmla="*/ 94 w 219"/>
                <a:gd name="T71" fmla="*/ 17 h 112"/>
                <a:gd name="T72" fmla="*/ 100 w 219"/>
                <a:gd name="T73" fmla="*/ 31 h 112"/>
                <a:gd name="T74" fmla="*/ 70 w 219"/>
                <a:gd name="T75" fmla="*/ 78 h 112"/>
                <a:gd name="T76" fmla="*/ 73 w 219"/>
                <a:gd name="T77" fmla="*/ 80 h 112"/>
                <a:gd name="T78" fmla="*/ 92 w 219"/>
                <a:gd name="T79" fmla="*/ 62 h 112"/>
                <a:gd name="T80" fmla="*/ 84 w 219"/>
                <a:gd name="T81" fmla="*/ 112 h 112"/>
                <a:gd name="T82" fmla="*/ 99 w 219"/>
                <a:gd name="T83" fmla="*/ 112 h 112"/>
                <a:gd name="T84" fmla="*/ 111 w 219"/>
                <a:gd name="T85" fmla="*/ 91 h 112"/>
                <a:gd name="T86" fmla="*/ 123 w 219"/>
                <a:gd name="T87" fmla="*/ 112 h 112"/>
                <a:gd name="T88" fmla="*/ 139 w 219"/>
                <a:gd name="T89" fmla="*/ 112 h 112"/>
                <a:gd name="T90" fmla="*/ 130 w 219"/>
                <a:gd name="T91" fmla="*/ 62 h 112"/>
                <a:gd name="T92" fmla="*/ 149 w 219"/>
                <a:gd name="T93" fmla="*/ 80 h 112"/>
                <a:gd name="T94" fmla="*/ 153 w 219"/>
                <a:gd name="T95" fmla="*/ 78 h 112"/>
                <a:gd name="T96" fmla="*/ 122 w 219"/>
                <a:gd name="T97" fmla="*/ 31 h 112"/>
                <a:gd name="T98" fmla="*/ 128 w 219"/>
                <a:gd name="T99" fmla="*/ 17 h 112"/>
                <a:gd name="T100" fmla="*/ 111 w 219"/>
                <a:gd name="T10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111611" y="3782041"/>
            <a:ext cx="1673692" cy="1671203"/>
            <a:chOff x="4583706" y="2836530"/>
            <a:chExt cx="1255269" cy="1253402"/>
          </a:xfrm>
        </p:grpSpPr>
        <p:sp>
          <p:nvSpPr>
            <p:cNvPr id="27" name="Freeform 23"/>
            <p:cNvSpPr/>
            <p:nvPr/>
          </p:nvSpPr>
          <p:spPr bwMode="auto">
            <a:xfrm>
              <a:off x="4583706" y="2836530"/>
              <a:ext cx="1255269" cy="1253402"/>
            </a:xfrm>
            <a:custGeom>
              <a:avLst/>
              <a:gdLst/>
              <a:ahLst/>
              <a:cxnLst>
                <a:cxn ang="0">
                  <a:pos x="1003" y="16"/>
                </a:cxn>
                <a:cxn ang="0">
                  <a:pos x="972" y="0"/>
                </a:cxn>
                <a:cxn ang="0">
                  <a:pos x="52" y="0"/>
                </a:cxn>
                <a:cxn ang="0">
                  <a:pos x="0" y="52"/>
                </a:cxn>
                <a:cxn ang="0">
                  <a:pos x="0" y="972"/>
                </a:cxn>
                <a:cxn ang="0">
                  <a:pos x="25" y="1005"/>
                </a:cxn>
                <a:cxn ang="0">
                  <a:pos x="50" y="993"/>
                </a:cxn>
                <a:cxn ang="0">
                  <a:pos x="268" y="775"/>
                </a:cxn>
                <a:cxn ang="0">
                  <a:pos x="455" y="962"/>
                </a:cxn>
                <a:cxn ang="0">
                  <a:pos x="486" y="974"/>
                </a:cxn>
                <a:cxn ang="0">
                  <a:pos x="551" y="942"/>
                </a:cxn>
                <a:cxn ang="0">
                  <a:pos x="940" y="553"/>
                </a:cxn>
                <a:cxn ang="0">
                  <a:pos x="960" y="457"/>
                </a:cxn>
                <a:cxn ang="0">
                  <a:pos x="773" y="269"/>
                </a:cxn>
                <a:cxn ang="0">
                  <a:pos x="993" y="50"/>
                </a:cxn>
                <a:cxn ang="0">
                  <a:pos x="1003" y="16"/>
                </a:cxn>
              </a:cxnLst>
              <a:rect l="0" t="0" r="r" b="b"/>
              <a:pathLst>
                <a:path w="1008" h="1005">
                  <a:moveTo>
                    <a:pt x="1003" y="16"/>
                  </a:moveTo>
                  <a:cubicBezTo>
                    <a:pt x="1001" y="10"/>
                    <a:pt x="993" y="0"/>
                    <a:pt x="97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996"/>
                    <a:pt x="13" y="1005"/>
                    <a:pt x="25" y="1005"/>
                  </a:cubicBezTo>
                  <a:cubicBezTo>
                    <a:pt x="33" y="1005"/>
                    <a:pt x="42" y="1001"/>
                    <a:pt x="50" y="993"/>
                  </a:cubicBezTo>
                  <a:cubicBezTo>
                    <a:pt x="268" y="775"/>
                    <a:pt x="268" y="775"/>
                    <a:pt x="268" y="775"/>
                  </a:cubicBezTo>
                  <a:cubicBezTo>
                    <a:pt x="455" y="962"/>
                    <a:pt x="455" y="962"/>
                    <a:pt x="455" y="962"/>
                  </a:cubicBezTo>
                  <a:cubicBezTo>
                    <a:pt x="463" y="970"/>
                    <a:pt x="473" y="974"/>
                    <a:pt x="486" y="974"/>
                  </a:cubicBezTo>
                  <a:cubicBezTo>
                    <a:pt x="507" y="974"/>
                    <a:pt x="531" y="962"/>
                    <a:pt x="551" y="942"/>
                  </a:cubicBezTo>
                  <a:cubicBezTo>
                    <a:pt x="940" y="553"/>
                    <a:pt x="940" y="553"/>
                    <a:pt x="940" y="553"/>
                  </a:cubicBezTo>
                  <a:cubicBezTo>
                    <a:pt x="973" y="520"/>
                    <a:pt x="982" y="478"/>
                    <a:pt x="960" y="457"/>
                  </a:cubicBezTo>
                  <a:cubicBezTo>
                    <a:pt x="773" y="269"/>
                    <a:pt x="773" y="269"/>
                    <a:pt x="773" y="269"/>
                  </a:cubicBezTo>
                  <a:cubicBezTo>
                    <a:pt x="993" y="50"/>
                    <a:pt x="993" y="50"/>
                    <a:pt x="993" y="50"/>
                  </a:cubicBezTo>
                  <a:cubicBezTo>
                    <a:pt x="1008" y="35"/>
                    <a:pt x="1006" y="22"/>
                    <a:pt x="1003" y="16"/>
                  </a:cubicBezTo>
                  <a:close/>
                </a:path>
              </a:pathLst>
            </a:custGeom>
            <a:solidFill>
              <a:srgbClr val="55943A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  <p:sp>
          <p:nvSpPr>
            <p:cNvPr id="28" name="Freeform 43"/>
            <p:cNvSpPr>
              <a:spLocks noEditPoints="1"/>
            </p:cNvSpPr>
            <p:nvPr/>
          </p:nvSpPr>
          <p:spPr bwMode="auto">
            <a:xfrm>
              <a:off x="4820719" y="3113457"/>
              <a:ext cx="382191" cy="342900"/>
            </a:xfrm>
            <a:custGeom>
              <a:avLst/>
              <a:gdLst>
                <a:gd name="T0" fmla="*/ 81 w 116"/>
                <a:gd name="T1" fmla="*/ 70 h 104"/>
                <a:gd name="T2" fmla="*/ 65 w 116"/>
                <a:gd name="T3" fmla="*/ 83 h 104"/>
                <a:gd name="T4" fmla="*/ 111 w 116"/>
                <a:gd name="T5" fmla="*/ 104 h 104"/>
                <a:gd name="T6" fmla="*/ 116 w 116"/>
                <a:gd name="T7" fmla="*/ 85 h 104"/>
                <a:gd name="T8" fmla="*/ 81 w 116"/>
                <a:gd name="T9" fmla="*/ 70 h 104"/>
                <a:gd name="T10" fmla="*/ 111 w 116"/>
                <a:gd name="T11" fmla="*/ 2 h 104"/>
                <a:gd name="T12" fmla="*/ 65 w 116"/>
                <a:gd name="T13" fmla="*/ 24 h 104"/>
                <a:gd name="T14" fmla="*/ 77 w 116"/>
                <a:gd name="T15" fmla="*/ 32 h 104"/>
                <a:gd name="T16" fmla="*/ 0 w 116"/>
                <a:gd name="T17" fmla="*/ 83 h 104"/>
                <a:gd name="T18" fmla="*/ 3 w 116"/>
                <a:gd name="T19" fmla="*/ 102 h 104"/>
                <a:gd name="T20" fmla="*/ 93 w 116"/>
                <a:gd name="T21" fmla="*/ 44 h 104"/>
                <a:gd name="T22" fmla="*/ 106 w 116"/>
                <a:gd name="T23" fmla="*/ 52 h 104"/>
                <a:gd name="T24" fmla="*/ 111 w 116"/>
                <a:gd name="T25" fmla="*/ 2 h 104"/>
                <a:gd name="T26" fmla="*/ 7 w 116"/>
                <a:gd name="T27" fmla="*/ 0 h 104"/>
                <a:gd name="T28" fmla="*/ 11 w 116"/>
                <a:gd name="T29" fmla="*/ 51 h 104"/>
                <a:gd name="T30" fmla="*/ 24 w 116"/>
                <a:gd name="T31" fmla="*/ 42 h 104"/>
                <a:gd name="T32" fmla="*/ 36 w 116"/>
                <a:gd name="T33" fmla="*/ 58 h 104"/>
                <a:gd name="T34" fmla="*/ 52 w 116"/>
                <a:gd name="T35" fmla="*/ 47 h 104"/>
                <a:gd name="T36" fmla="*/ 40 w 116"/>
                <a:gd name="T37" fmla="*/ 32 h 104"/>
                <a:gd name="T38" fmla="*/ 53 w 116"/>
                <a:gd name="T39" fmla="*/ 24 h 104"/>
                <a:gd name="T40" fmla="*/ 7 w 116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</p:grpSp>
      <p:grpSp>
        <p:nvGrpSpPr>
          <p:cNvPr id="29" name="组合 25"/>
          <p:cNvGrpSpPr/>
          <p:nvPr/>
        </p:nvGrpSpPr>
        <p:grpSpPr>
          <a:xfrm>
            <a:off x="7951924" y="2150631"/>
            <a:ext cx="3744777" cy="1307297"/>
            <a:chOff x="497329" y="2770637"/>
            <a:chExt cx="3210265" cy="980473"/>
          </a:xfrm>
        </p:grpSpPr>
        <p:sp>
          <p:nvSpPr>
            <p:cNvPr id="30" name="矩形 26"/>
            <p:cNvSpPr/>
            <p:nvPr/>
          </p:nvSpPr>
          <p:spPr>
            <a:xfrm>
              <a:off x="503238" y="3053880"/>
              <a:ext cx="3204356" cy="6972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宋刻本秀楷简体" panose="02000000000000000000" pitchFamily="2" charset="-122"/>
                </a:rPr>
                <a:t>系统管理和控制工具集合（Management Services &amp; Utilities）：提供管理配置服务、备份还原、安全复制等功能。</a:t>
              </a:r>
            </a:p>
          </p:txBody>
        </p:sp>
        <p:sp>
          <p:nvSpPr>
            <p:cNvPr id="31" name="矩形 27"/>
            <p:cNvSpPr/>
            <p:nvPr/>
          </p:nvSpPr>
          <p:spPr>
            <a:xfrm>
              <a:off x="497329" y="2770637"/>
              <a:ext cx="2551974" cy="3686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>
                <a:lnSpc>
                  <a:spcPct val="130000"/>
                </a:lnSpc>
                <a:defRPr/>
              </a:pPr>
              <a:r>
                <a:rPr lang="zh-CN" altLang="en-US" sz="20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宋刻本秀楷简体" panose="02000000000000000000" pitchFamily="2" charset="-122"/>
                </a:rPr>
                <a:t>系统管理和控制工具集合</a:t>
              </a:r>
            </a:p>
          </p:txBody>
        </p:sp>
      </p:grpSp>
      <p:grpSp>
        <p:nvGrpSpPr>
          <p:cNvPr id="32" name="组合 25"/>
          <p:cNvGrpSpPr/>
          <p:nvPr/>
        </p:nvGrpSpPr>
        <p:grpSpPr>
          <a:xfrm>
            <a:off x="518084" y="4153734"/>
            <a:ext cx="3709111" cy="1054568"/>
            <a:chOff x="503238" y="2750634"/>
            <a:chExt cx="3204356" cy="790926"/>
          </a:xfrm>
        </p:grpSpPr>
        <p:sp>
          <p:nvSpPr>
            <p:cNvPr id="33" name="矩形 26"/>
            <p:cNvSpPr/>
            <p:nvPr/>
          </p:nvSpPr>
          <p:spPr>
            <a:xfrm>
              <a:off x="503238" y="3053880"/>
              <a:ext cx="3204356" cy="4876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宋刻本秀楷简体" panose="02000000000000000000" pitchFamily="2" charset="-122"/>
                </a:rPr>
                <a:t>解析器（Parser）：解析验证SQL语法，分解SQL成相应的数据结构，以备后面处理。</a:t>
              </a:r>
            </a:p>
          </p:txBody>
        </p:sp>
        <p:sp>
          <p:nvSpPr>
            <p:cNvPr id="34" name="矩形 27"/>
            <p:cNvSpPr/>
            <p:nvPr/>
          </p:nvSpPr>
          <p:spPr>
            <a:xfrm>
              <a:off x="2647786" y="2750634"/>
              <a:ext cx="816296" cy="3686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>
                <a:lnSpc>
                  <a:spcPct val="130000"/>
                </a:lnSpc>
                <a:defRPr/>
              </a:pPr>
              <a:r>
                <a:rPr lang="zh-CN" altLang="en-US" sz="20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宋刻本秀楷简体" panose="02000000000000000000" pitchFamily="2" charset="-122"/>
                </a:rPr>
                <a:t>解析器</a:t>
              </a:r>
            </a:p>
          </p:txBody>
        </p:sp>
      </p:grpSp>
      <p:grpSp>
        <p:nvGrpSpPr>
          <p:cNvPr id="35" name="组合 25"/>
          <p:cNvGrpSpPr/>
          <p:nvPr/>
        </p:nvGrpSpPr>
        <p:grpSpPr>
          <a:xfrm>
            <a:off x="495299" y="2175871"/>
            <a:ext cx="3721969" cy="1361497"/>
            <a:chOff x="687524" y="2729987"/>
            <a:chExt cx="3033211" cy="1021123"/>
          </a:xfrm>
        </p:grpSpPr>
        <p:sp>
          <p:nvSpPr>
            <p:cNvPr id="36" name="矩形 26"/>
            <p:cNvSpPr/>
            <p:nvPr/>
          </p:nvSpPr>
          <p:spPr>
            <a:xfrm>
              <a:off x="687524" y="3053880"/>
              <a:ext cx="3020069" cy="6972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宋刻本秀楷简体" panose="02000000000000000000" pitchFamily="2" charset="-122"/>
                </a:rPr>
                <a:t>编程语言交互接口(Connectors)：指的是不同语言与SQL的交互接口，如Java的JDBC、.Netframework的ODBC。</a:t>
              </a:r>
            </a:p>
          </p:txBody>
        </p:sp>
        <p:sp>
          <p:nvSpPr>
            <p:cNvPr id="37" name="矩形 27"/>
            <p:cNvSpPr/>
            <p:nvPr/>
          </p:nvSpPr>
          <p:spPr>
            <a:xfrm>
              <a:off x="1915723" y="2729987"/>
              <a:ext cx="1805012" cy="3686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20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宋刻本秀楷简体" panose="02000000000000000000" pitchFamily="2" charset="-122"/>
                </a:rPr>
                <a:t>编程语言交互接口</a:t>
              </a:r>
            </a:p>
          </p:txBody>
        </p:sp>
      </p:grpSp>
      <p:grpSp>
        <p:nvGrpSpPr>
          <p:cNvPr id="38" name="组合 25"/>
          <p:cNvGrpSpPr/>
          <p:nvPr/>
        </p:nvGrpSpPr>
        <p:grpSpPr>
          <a:xfrm>
            <a:off x="8102598" y="3781893"/>
            <a:ext cx="3721969" cy="1657064"/>
            <a:chOff x="674382" y="2718338"/>
            <a:chExt cx="3033211" cy="1242798"/>
          </a:xfrm>
        </p:grpSpPr>
        <p:sp>
          <p:nvSpPr>
            <p:cNvPr id="39" name="矩形 26"/>
            <p:cNvSpPr/>
            <p:nvPr/>
          </p:nvSpPr>
          <p:spPr>
            <a:xfrm>
              <a:off x="674382" y="3053880"/>
              <a:ext cx="3033211" cy="9072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宋刻本秀楷简体" panose="02000000000000000000" pitchFamily="2" charset="-122"/>
                </a:rPr>
                <a:t>连接池（Connection Pool）：接受客户端的请求，缓存请求，检查内存可利用情况，如果没有可用线程，就创建线程执行任务，有可用线程就重复利用。</a:t>
              </a:r>
            </a:p>
          </p:txBody>
        </p:sp>
        <p:sp>
          <p:nvSpPr>
            <p:cNvPr id="40" name="矩形 27"/>
            <p:cNvSpPr/>
            <p:nvPr/>
          </p:nvSpPr>
          <p:spPr>
            <a:xfrm>
              <a:off x="721978" y="2718338"/>
              <a:ext cx="770028" cy="3686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20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宋刻本秀楷简体" panose="02000000000000000000" pitchFamily="2" charset="-122"/>
                </a:rPr>
                <a:t>连接池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0400" y="-68581"/>
            <a:ext cx="6129020" cy="1151891"/>
            <a:chOff x="660400" y="-21591"/>
            <a:chExt cx="6129020" cy="1151891"/>
          </a:xfrm>
        </p:grpSpPr>
        <p:sp>
          <p:nvSpPr>
            <p:cNvPr id="5" name="椭圆 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63980" y="408304"/>
              <a:ext cx="54254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了解MySQL数据库的工作流程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08500" y="1083310"/>
            <a:ext cx="2672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MySQL的内部架构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矩形 7"/>
          <p:cNvSpPr>
            <a:spLocks noChangeArrowheads="1"/>
          </p:cNvSpPr>
          <p:nvPr/>
        </p:nvSpPr>
        <p:spPr bwMode="auto">
          <a:xfrm>
            <a:off x="1348105" y="1974850"/>
            <a:ext cx="1738630" cy="3136900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03" name="Pentagon 2355_6"/>
          <p:cNvSpPr>
            <a:spLocks noChangeArrowheads="1"/>
          </p:cNvSpPr>
          <p:nvPr/>
        </p:nvSpPr>
        <p:spPr bwMode="auto">
          <a:xfrm rot="5400000">
            <a:off x="1808884" y="1509837"/>
            <a:ext cx="816585" cy="1745988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05" name="文本框 10"/>
          <p:cNvSpPr txBox="1">
            <a:spLocks noChangeArrowheads="1"/>
          </p:cNvSpPr>
          <p:nvPr/>
        </p:nvSpPr>
        <p:spPr bwMode="auto">
          <a:xfrm>
            <a:off x="1588135" y="2016760"/>
            <a:ext cx="1263650" cy="65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base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en-US" altLang="zh-CN" sz="1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查询优化器（Optimizer）</a:t>
            </a:r>
          </a:p>
        </p:txBody>
      </p:sp>
      <p:sp>
        <p:nvSpPr>
          <p:cNvPr id="29706" name="矩形 11"/>
          <p:cNvSpPr>
            <a:spLocks noChangeArrowheads="1"/>
          </p:cNvSpPr>
          <p:nvPr/>
        </p:nvSpPr>
        <p:spPr bwMode="auto">
          <a:xfrm>
            <a:off x="3291840" y="1974850"/>
            <a:ext cx="1738630" cy="3136900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07" name="Pentagon 2355_10"/>
          <p:cNvSpPr>
            <a:spLocks noChangeArrowheads="1"/>
          </p:cNvSpPr>
          <p:nvPr/>
        </p:nvSpPr>
        <p:spPr bwMode="auto">
          <a:xfrm rot="5400000">
            <a:off x="3753046" y="1509836"/>
            <a:ext cx="816585" cy="1745988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09" name="文本框 14"/>
          <p:cNvSpPr txBox="1">
            <a:spLocks noChangeArrowheads="1"/>
          </p:cNvSpPr>
          <p:nvPr/>
        </p:nvSpPr>
        <p:spPr bwMode="auto">
          <a:xfrm>
            <a:off x="3433445" y="2016760"/>
            <a:ext cx="1452245" cy="65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SQL接口</a:t>
            </a: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(SQL Interface)</a:t>
            </a:r>
          </a:p>
        </p:txBody>
      </p:sp>
      <p:sp>
        <p:nvSpPr>
          <p:cNvPr id="29710" name="矩形 15"/>
          <p:cNvSpPr>
            <a:spLocks noChangeArrowheads="1"/>
          </p:cNvSpPr>
          <p:nvPr/>
        </p:nvSpPr>
        <p:spPr bwMode="auto">
          <a:xfrm>
            <a:off x="5234940" y="1974850"/>
            <a:ext cx="1739900" cy="3136900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11" name="Pentagon 2355"/>
          <p:cNvSpPr>
            <a:spLocks noChangeArrowheads="1"/>
          </p:cNvSpPr>
          <p:nvPr/>
        </p:nvSpPr>
        <p:spPr bwMode="auto">
          <a:xfrm rot="5400000">
            <a:off x="5696378" y="1510666"/>
            <a:ext cx="816584" cy="1744326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13" name="文本框 18"/>
          <p:cNvSpPr txBox="1">
            <a:spLocks noChangeArrowheads="1"/>
          </p:cNvSpPr>
          <p:nvPr/>
        </p:nvSpPr>
        <p:spPr bwMode="auto">
          <a:xfrm>
            <a:off x="5232400" y="2016760"/>
            <a:ext cx="1661795" cy="65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查询缓</a:t>
            </a: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（Cache &amp; Buffer）</a:t>
            </a:r>
          </a:p>
        </p:txBody>
      </p:sp>
      <p:sp>
        <p:nvSpPr>
          <p:cNvPr id="29714" name="矩形 19"/>
          <p:cNvSpPr>
            <a:spLocks noChangeArrowheads="1"/>
          </p:cNvSpPr>
          <p:nvPr/>
        </p:nvSpPr>
        <p:spPr bwMode="auto">
          <a:xfrm>
            <a:off x="7174865" y="1974850"/>
            <a:ext cx="1738630" cy="3136900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15" name="Pentagon 2355_18"/>
          <p:cNvSpPr>
            <a:spLocks noChangeArrowheads="1"/>
          </p:cNvSpPr>
          <p:nvPr/>
        </p:nvSpPr>
        <p:spPr bwMode="auto">
          <a:xfrm rot="5400000">
            <a:off x="7636020" y="1518155"/>
            <a:ext cx="816584" cy="1729349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17" name="文本框 22"/>
          <p:cNvSpPr txBox="1">
            <a:spLocks noChangeArrowheads="1"/>
          </p:cNvSpPr>
          <p:nvPr/>
        </p:nvSpPr>
        <p:spPr bwMode="auto">
          <a:xfrm>
            <a:off x="7174865" y="2016760"/>
            <a:ext cx="173228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存储引擎</a:t>
            </a: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（Pluggable Storage Engines）</a:t>
            </a:r>
          </a:p>
        </p:txBody>
      </p:sp>
      <p:sp>
        <p:nvSpPr>
          <p:cNvPr id="29718" name="TextBox 13"/>
          <p:cNvSpPr txBox="1">
            <a:spLocks noChangeArrowheads="1"/>
          </p:cNvSpPr>
          <p:nvPr/>
        </p:nvSpPr>
        <p:spPr bwMode="auto">
          <a:xfrm>
            <a:off x="1538605" y="2908300"/>
            <a:ext cx="131318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对SQL语句进行优化处理，优化执行路径，生成执行树，注重数据库会选择认为最优的方案执行并返回结果。</a:t>
            </a:r>
          </a:p>
        </p:txBody>
      </p:sp>
      <p:sp>
        <p:nvSpPr>
          <p:cNvPr id="29720" name="TextBox 13"/>
          <p:cNvSpPr txBox="1">
            <a:spLocks noChangeArrowheads="1"/>
          </p:cNvSpPr>
          <p:nvPr/>
        </p:nvSpPr>
        <p:spPr bwMode="auto">
          <a:xfrm>
            <a:off x="3486785" y="2979420"/>
            <a:ext cx="139890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接受用户的SQL命令，并返回结果。</a:t>
            </a:r>
          </a:p>
        </p:txBody>
      </p:sp>
      <p:sp>
        <p:nvSpPr>
          <p:cNvPr id="29722" name="TextBox 13"/>
          <p:cNvSpPr txBox="1">
            <a:spLocks noChangeArrowheads="1"/>
          </p:cNvSpPr>
          <p:nvPr/>
        </p:nvSpPr>
        <p:spPr bwMode="auto">
          <a:xfrm>
            <a:off x="5268109" y="2908022"/>
            <a:ext cx="1739162" cy="191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缓存查询结果。如果SQL查询中命中查询结果，将直接从缓存中返回结果，不再执行SQL分析等操作；没有命中，才会进行后续的解析、查询优化、执行SQL接口，返回结果，同时将结果加入缓存中。</a:t>
            </a:r>
          </a:p>
        </p:txBody>
      </p:sp>
      <p:sp>
        <p:nvSpPr>
          <p:cNvPr id="29724" name="TextBox 13"/>
          <p:cNvSpPr txBox="1">
            <a:spLocks noChangeArrowheads="1"/>
          </p:cNvSpPr>
          <p:nvPr/>
        </p:nvSpPr>
        <p:spPr bwMode="auto">
          <a:xfrm>
            <a:off x="7223892" y="2894687"/>
            <a:ext cx="163068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10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是MySQL中具体的与文件打交道的子系统，可以看到它是以插件形式存在的，意味着可以自定义存储引擎，这是MySQL很特别的地方。MySQL提供了很多存储引擎，其优势各不一样，有的查询效率高、有的支持事务等，最常用的有MyISAM、InnoDB等，后续会进一步介绍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660400" y="-1"/>
            <a:ext cx="6414474" cy="1163956"/>
            <a:chOff x="660400" y="-33656"/>
            <a:chExt cx="6414474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68459" y="408602"/>
              <a:ext cx="56064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了解MySQL数据库的工作流程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" name="Pentagon 2355_18"/>
          <p:cNvSpPr>
            <a:spLocks noChangeArrowheads="1"/>
          </p:cNvSpPr>
          <p:nvPr/>
        </p:nvSpPr>
        <p:spPr bwMode="auto">
          <a:xfrm rot="5400000">
            <a:off x="9577671" y="1523595"/>
            <a:ext cx="806851" cy="1708737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4" name="文本框 22"/>
          <p:cNvSpPr txBox="1">
            <a:spLocks noChangeArrowheads="1"/>
          </p:cNvSpPr>
          <p:nvPr/>
        </p:nvSpPr>
        <p:spPr bwMode="auto">
          <a:xfrm>
            <a:off x="9291955" y="2016760"/>
            <a:ext cx="1366520" cy="65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文件系统（File System）</a:t>
            </a:r>
          </a:p>
        </p:txBody>
      </p:sp>
      <p:sp>
        <p:nvSpPr>
          <p:cNvPr id="5" name="矩形 19"/>
          <p:cNvSpPr>
            <a:spLocks noChangeArrowheads="1"/>
          </p:cNvSpPr>
          <p:nvPr/>
        </p:nvSpPr>
        <p:spPr bwMode="auto">
          <a:xfrm>
            <a:off x="9111615" y="1974850"/>
            <a:ext cx="1738630" cy="3136900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9285454" y="2908022"/>
            <a:ext cx="1391285" cy="95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是存放数据库表数据以及相关配置的地方。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08500" y="1083310"/>
            <a:ext cx="2672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MySQL的内部架构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660400" y="-9526"/>
            <a:ext cx="9081770" cy="1130301"/>
            <a:chOff x="660400" y="-1"/>
            <a:chExt cx="9081770" cy="1130301"/>
          </a:xfrm>
        </p:grpSpPr>
        <p:sp>
          <p:nvSpPr>
            <p:cNvPr id="41" name="椭圆 40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12570" y="375919"/>
              <a:ext cx="822960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Windows平台中MySQL的下载、安装和配置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9184006" y="3838152"/>
            <a:ext cx="2724149" cy="2027767"/>
          </a:xfrm>
          <a:prstGeom prst="rect">
            <a:avLst/>
          </a:prstGeom>
          <a:solidFill>
            <a:srgbClr val="5594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1445" y="1597237"/>
            <a:ext cx="2722033" cy="2029883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02119" y="3838152"/>
            <a:ext cx="2722033" cy="2027767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6179" y="1597449"/>
            <a:ext cx="2724149" cy="2029883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84385" y="3838152"/>
            <a:ext cx="2724149" cy="2027767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1274" name="文本框 11"/>
          <p:cNvSpPr txBox="1">
            <a:spLocks noChangeArrowheads="1"/>
          </p:cNvSpPr>
          <p:nvPr/>
        </p:nvSpPr>
        <p:spPr bwMode="auto">
          <a:xfrm>
            <a:off x="9304867" y="4486487"/>
            <a:ext cx="2482851" cy="730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ea"/>
              </a:rPr>
              <a:t>MySQL的下载</a:t>
            </a:r>
          </a:p>
        </p:txBody>
      </p:sp>
      <p:sp>
        <p:nvSpPr>
          <p:cNvPr id="11276" name="文本框 13"/>
          <p:cNvSpPr txBox="1">
            <a:spLocks noChangeArrowheads="1"/>
          </p:cNvSpPr>
          <p:nvPr/>
        </p:nvSpPr>
        <p:spPr bwMode="auto">
          <a:xfrm>
            <a:off x="638175" y="3778251"/>
            <a:ext cx="2482851" cy="1751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层次模型</a:t>
            </a:r>
          </a:p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5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有且仅有一个结点没有父结点，它称作根节点；其他结点有且仅有一个父节点。我们所熟悉的组织机构就是典型的层次结构。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291793" y="1597237"/>
            <a:ext cx="2724149" cy="2027767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56278" y="1597237"/>
            <a:ext cx="2724149" cy="2027767"/>
          </a:xfrm>
          <a:prstGeom prst="rect">
            <a:avLst/>
          </a:prstGeom>
          <a:blipFill rotWithShape="1">
            <a:blip r:embed="rId7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7738" y="3838152"/>
            <a:ext cx="2724149" cy="2027767"/>
          </a:xfrm>
          <a:prstGeom prst="rect">
            <a:avLst/>
          </a:prstGeom>
          <a:blipFill rotWithShape="1">
            <a:blip r:embed="rId8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56913" y="1597872"/>
            <a:ext cx="2724149" cy="2027767"/>
          </a:xfrm>
          <a:prstGeom prst="rect">
            <a:avLst/>
          </a:prstGeom>
          <a:blipFill rotWithShape="1">
            <a:blip r:embed="rId7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1445" y="1597872"/>
            <a:ext cx="2722033" cy="2029883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62091" y="1597872"/>
            <a:ext cx="2724149" cy="2029883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84385" y="1597872"/>
            <a:ext cx="2724149" cy="2027767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29608" y="1598507"/>
            <a:ext cx="2724149" cy="2027767"/>
          </a:xfrm>
          <a:prstGeom prst="rect">
            <a:avLst/>
          </a:prstGeom>
          <a:blipFill rotWithShape="1">
            <a:blip r:embed="rId7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123258" y="1598507"/>
            <a:ext cx="2724149" cy="2027767"/>
          </a:xfrm>
          <a:prstGeom prst="rect">
            <a:avLst/>
          </a:prstGeom>
          <a:blipFill rotWithShape="1">
            <a:blip r:embed="rId7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58573" y="1644441"/>
            <a:ext cx="4191756" cy="3493603"/>
          </a:xfrm>
          <a:prstGeom prst="rect">
            <a:avLst/>
          </a:prstGeom>
        </p:spPr>
      </p:pic>
      <p:pic>
        <p:nvPicPr>
          <p:cNvPr id="8" name="图片占位符 7" descr="C:\Users\xrdan\Desktop\图片1.png图片1"/>
          <p:cNvPicPr>
            <a:picLocks noGrp="1" noChangeAspect="1"/>
          </p:cNvPicPr>
          <p:nvPr>
            <p:ph type="pic" sz="quarter" idx="10"/>
          </p:nvPr>
        </p:nvPicPr>
        <p:blipFill>
          <a:blip r:embed="rId5"/>
          <a:srcRect/>
          <a:stretch>
            <a:fillRect/>
          </a:stretch>
        </p:blipFill>
        <p:spPr>
          <a:xfrm>
            <a:off x="6685915" y="1986280"/>
            <a:ext cx="2816225" cy="1040130"/>
          </a:xfrm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52906" y="1739725"/>
            <a:ext cx="1602157" cy="1960224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8834313" y="2327897"/>
            <a:ext cx="3974549" cy="3811203"/>
          </a:xfrm>
          <a:prstGeom prst="rect">
            <a:avLst/>
          </a:prstGeom>
        </p:spPr>
      </p:pic>
      <p:pic>
        <p:nvPicPr>
          <p:cNvPr id="17" name="图片占位符 16" descr="C:\Users\xrdan\Desktop\图片1.png图片1"/>
          <p:cNvPicPr>
            <a:picLocks noGrp="1" noChangeAspect="1"/>
          </p:cNvPicPr>
          <p:nvPr>
            <p:ph type="pic" sz="quarter" idx="11"/>
          </p:nvPr>
        </p:nvPicPr>
        <p:blipFill>
          <a:blip r:embed="rId8"/>
          <a:srcRect/>
          <a:stretch>
            <a:fillRect/>
          </a:stretch>
        </p:blipFill>
        <p:spPr>
          <a:xfrm>
            <a:off x="6685915" y="3087370"/>
            <a:ext cx="2819400" cy="1045845"/>
          </a:xfrm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0686400" y="2402390"/>
            <a:ext cx="1220828" cy="2763089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698500" y="2178050"/>
            <a:ext cx="2412365" cy="56959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1. 技能操作</a:t>
            </a:r>
          </a:p>
        </p:txBody>
      </p:sp>
      <p:sp>
        <p:nvSpPr>
          <p:cNvPr id="11" name="TextBox 47"/>
          <p:cNvSpPr txBox="1"/>
          <p:nvPr/>
        </p:nvSpPr>
        <p:spPr>
          <a:xfrm>
            <a:off x="765810" y="3569970"/>
            <a:ext cx="2292350" cy="56959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2. 提示技巧</a:t>
            </a:r>
          </a:p>
        </p:txBody>
      </p:sp>
      <p:sp>
        <p:nvSpPr>
          <p:cNvPr id="12" name="TextBox 49"/>
          <p:cNvSpPr txBox="1"/>
          <p:nvPr/>
        </p:nvSpPr>
        <p:spPr>
          <a:xfrm>
            <a:off x="282679" y="2820850"/>
            <a:ext cx="6157270" cy="64897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    </a:t>
            </a: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下载完安装文件包，双击扩展名为.msi文件(应用程序)进行安装。接着会弹出MySQL安装向导界面。</a:t>
            </a:r>
          </a:p>
        </p:txBody>
      </p:sp>
      <p:sp>
        <p:nvSpPr>
          <p:cNvPr id="13" name="TextBox 50"/>
          <p:cNvSpPr txBox="1"/>
          <p:nvPr/>
        </p:nvSpPr>
        <p:spPr>
          <a:xfrm>
            <a:off x="301729" y="4240138"/>
            <a:ext cx="6157270" cy="92837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    </a:t>
            </a: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依据用户操作系统的环境，有时会提示用户需要安装.NET Framework 4.5等字样的版本信息，需要先完成系统补丁的安装则可下载.NET Framework 4.5后手动安装即可。相关信息参考相关手册补充。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8790940" cy="1130301"/>
            <a:chOff x="660400" y="-1"/>
            <a:chExt cx="8790940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755" y="408304"/>
              <a:ext cx="798258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Windows平台中MySQL的下载、安装和配置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605915" y="1183958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8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rPr>
              <a:t>Windows10平台下安装MySQL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-2563495" y="526224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51060" y="2697480"/>
            <a:ext cx="2038350" cy="2368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49"/>
          <p:cNvSpPr txBox="1"/>
          <p:nvPr/>
        </p:nvSpPr>
        <p:spPr>
          <a:xfrm>
            <a:off x="233784" y="1489255"/>
            <a:ext cx="6157270" cy="493776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  <a:defRPr/>
            </a:pPr>
            <a:r>
              <a:rPr lang="zh-CN" altLang="en-US" sz="1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Developer Default（开发者类型）</a:t>
            </a: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：该类型消耗的内存资源最少，主要适用于软件开发者，而且也是默认选项，建议一般用户选择该项。仅安装MySQL服务器、MySQL命令行客户端和命令行使用程序。</a:t>
            </a: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  <a:defRPr/>
            </a:pPr>
            <a:r>
              <a:rPr lang="zh-CN" altLang="en-US" sz="1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Server Only（仅服务器）：</a:t>
            </a: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该类型仅安装MySQL服务器。此安装类型将安装在下载MySQL Installer时选择的常规可用性（GA）或开发发行服务器。它使用默认的安装和数据路径。若设备主要用作服务器的机器可以选择该项。</a:t>
            </a: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  <a:defRPr/>
            </a:pPr>
            <a:r>
              <a:rPr lang="zh-CN" altLang="en-US" sz="1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Client Only（仅限客户端)：</a:t>
            </a: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仅安装最新的MySQL应用程序和MySQL连接器。该安装类型与该Developer Default类型相似，不同之处在于它不包括MySQL服务器或通常与服务器捆绑在一起的客户端程序，例如MySQL或MySQLAdmin。</a:t>
            </a: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  <a:defRPr/>
            </a:pPr>
            <a:r>
              <a:rPr lang="zh-CN" altLang="en-US" sz="1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Full(完整)：</a:t>
            </a: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该类型占用所有的可用资源，消耗内存最大。安装软件包内的所有组件。专门用来作数据库服务器的机器可以选择该项。</a:t>
            </a: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  <a:defRPr/>
            </a:pPr>
            <a:r>
              <a:rPr lang="zh-CN" altLang="en-US" sz="1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Custom(定制安装)：</a:t>
            </a: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自定义安装类型可以从MySQL Installer目录中筛选和选择单个MySQL产品。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704476" cy="1130301"/>
            <a:chOff x="660400" y="-1"/>
            <a:chExt cx="704476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61160" y="469899"/>
            <a:ext cx="798258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Windows平台中MySQL的下载、安装和配置</a:t>
            </a: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8915" y="1635760"/>
            <a:ext cx="5358130" cy="4051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1"/>
            <a:ext cx="5087257" cy="1130301"/>
            <a:chOff x="660400" y="-1"/>
            <a:chExt cx="5087257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97305" y="2085975"/>
            <a:ext cx="798195" cy="1098104"/>
            <a:chOff x="1296988" y="2135188"/>
            <a:chExt cx="1695450" cy="2331052"/>
          </a:xfrm>
        </p:grpSpPr>
        <p:sp>
          <p:nvSpPr>
            <p:cNvPr id="37" name="Arc 2"/>
            <p:cNvSpPr/>
            <p:nvPr/>
          </p:nvSpPr>
          <p:spPr bwMode="auto">
            <a:xfrm flipV="1">
              <a:off x="1296988" y="2135188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55943A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  <p:sp>
          <p:nvSpPr>
            <p:cNvPr id="38" name="TextBox 4"/>
            <p:cNvSpPr txBox="1">
              <a:spLocks noChangeArrowheads="1"/>
            </p:cNvSpPr>
            <p:nvPr/>
          </p:nvSpPr>
          <p:spPr bwMode="auto">
            <a:xfrm>
              <a:off x="2011519" y="3594100"/>
              <a:ext cx="263214" cy="872140"/>
            </a:xfrm>
            <a:prstGeom prst="rect">
              <a:avLst/>
            </a:prstGeom>
            <a:solidFill>
              <a:srgbClr val="55943A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方正宋刻本秀楷简体" panose="02000000000000000000" pitchFamily="2" charset="-122"/>
                  <a:cs typeface="+mn-cs"/>
                  <a:sym typeface="方正宋刻本秀楷简体" panose="02000000000000000000" pitchFamily="2" charset="-122"/>
                </a:rPr>
                <a:t>1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51994" y="2085975"/>
            <a:ext cx="798830" cy="1098116"/>
            <a:chOff x="3995738" y="2135188"/>
            <a:chExt cx="1695450" cy="2331038"/>
          </a:xfrm>
        </p:grpSpPr>
        <p:sp>
          <p:nvSpPr>
            <p:cNvPr id="40" name="Arc 20"/>
            <p:cNvSpPr/>
            <p:nvPr/>
          </p:nvSpPr>
          <p:spPr bwMode="auto">
            <a:xfrm flipV="1">
              <a:off x="3995738" y="2135188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55943A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  <p:sp>
          <p:nvSpPr>
            <p:cNvPr id="42" name="TextBox 21"/>
            <p:cNvSpPr txBox="1">
              <a:spLocks noChangeArrowheads="1"/>
            </p:cNvSpPr>
            <p:nvPr/>
          </p:nvSpPr>
          <p:spPr bwMode="auto">
            <a:xfrm>
              <a:off x="4693429" y="3594100"/>
              <a:ext cx="298480" cy="872126"/>
            </a:xfrm>
            <a:prstGeom prst="rect">
              <a:avLst/>
            </a:prstGeom>
            <a:solidFill>
              <a:srgbClr val="55943A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方正宋刻本秀楷简体" panose="02000000000000000000" pitchFamily="2" charset="-122"/>
                  <a:cs typeface="+mn-cs"/>
                  <a:sym typeface="方正宋刻本秀楷简体" panose="02000000000000000000" pitchFamily="2" charset="-122"/>
                </a:rPr>
                <a:t>2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22557" y="2085975"/>
            <a:ext cx="798830" cy="1098116"/>
            <a:chOff x="6689725" y="2135188"/>
            <a:chExt cx="1695450" cy="2331038"/>
          </a:xfrm>
        </p:grpSpPr>
        <p:sp>
          <p:nvSpPr>
            <p:cNvPr id="44" name="Arc 16"/>
            <p:cNvSpPr/>
            <p:nvPr/>
          </p:nvSpPr>
          <p:spPr bwMode="auto">
            <a:xfrm flipV="1">
              <a:off x="6689725" y="2135188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55943A"/>
              </a:solidFill>
              <a:round/>
              <a:tailEnd type="oval" w="sm" len="sm"/>
            </a:ln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  <p:sp>
          <p:nvSpPr>
            <p:cNvPr id="45" name="TextBox 17"/>
            <p:cNvSpPr txBox="1">
              <a:spLocks noChangeArrowheads="1"/>
            </p:cNvSpPr>
            <p:nvPr/>
          </p:nvSpPr>
          <p:spPr bwMode="auto">
            <a:xfrm>
              <a:off x="7386623" y="3594100"/>
              <a:ext cx="298480" cy="872126"/>
            </a:xfrm>
            <a:prstGeom prst="rect">
              <a:avLst/>
            </a:prstGeom>
            <a:solidFill>
              <a:srgbClr val="55943A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方正宋刻本秀楷简体" panose="02000000000000000000" pitchFamily="2" charset="-122"/>
                  <a:cs typeface="+mn-cs"/>
                  <a:sym typeface="方正宋刻本秀楷简体" panose="02000000000000000000" pitchFamily="2" charset="-122"/>
                </a:rPr>
                <a:t>3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379811" y="2085975"/>
            <a:ext cx="798830" cy="1098116"/>
            <a:chOff x="9385300" y="2120900"/>
            <a:chExt cx="1695450" cy="2331039"/>
          </a:xfrm>
        </p:grpSpPr>
        <p:sp>
          <p:nvSpPr>
            <p:cNvPr id="47" name="Arc 12"/>
            <p:cNvSpPr/>
            <p:nvPr/>
          </p:nvSpPr>
          <p:spPr bwMode="auto">
            <a:xfrm flipV="1">
              <a:off x="9385300" y="2120900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55943A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  <p:sp>
          <p:nvSpPr>
            <p:cNvPr id="48" name="TextBox 13"/>
            <p:cNvSpPr txBox="1">
              <a:spLocks noChangeArrowheads="1"/>
            </p:cNvSpPr>
            <p:nvPr/>
          </p:nvSpPr>
          <p:spPr bwMode="auto">
            <a:xfrm>
              <a:off x="10082991" y="3579813"/>
              <a:ext cx="298480" cy="872126"/>
            </a:xfrm>
            <a:prstGeom prst="rect">
              <a:avLst/>
            </a:prstGeom>
            <a:solidFill>
              <a:srgbClr val="55943A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方正宋刻本秀楷简体" panose="02000000000000000000" pitchFamily="2" charset="-122"/>
                  <a:cs typeface="+mn-cs"/>
                  <a:sym typeface="方正宋刻本秀楷简体" panose="02000000000000000000" pitchFamily="2" charset="-122"/>
                </a:rPr>
                <a:t>4</a:t>
              </a:r>
            </a:p>
          </p:txBody>
        </p:sp>
      </p:grpSp>
      <p:sp>
        <p:nvSpPr>
          <p:cNvPr id="57" name="Freeform 73"/>
          <p:cNvSpPr>
            <a:spLocks noEditPoints="1"/>
          </p:cNvSpPr>
          <p:nvPr/>
        </p:nvSpPr>
        <p:spPr bwMode="auto">
          <a:xfrm>
            <a:off x="1526540" y="2360930"/>
            <a:ext cx="339725" cy="320040"/>
          </a:xfrm>
          <a:custGeom>
            <a:avLst/>
            <a:gdLst>
              <a:gd name="T0" fmla="*/ 92 w 104"/>
              <a:gd name="T1" fmla="*/ 9 h 98"/>
              <a:gd name="T2" fmla="*/ 104 w 104"/>
              <a:gd name="T3" fmla="*/ 87 h 98"/>
              <a:gd name="T4" fmla="*/ 53 w 104"/>
              <a:gd name="T5" fmla="*/ 98 h 98"/>
              <a:gd name="T6" fmla="*/ 41 w 104"/>
              <a:gd name="T7" fmla="*/ 90 h 98"/>
              <a:gd name="T8" fmla="*/ 7 w 104"/>
              <a:gd name="T9" fmla="*/ 58 h 98"/>
              <a:gd name="T10" fmla="*/ 11 w 104"/>
              <a:gd name="T11" fmla="*/ 45 h 98"/>
              <a:gd name="T12" fmla="*/ 8 w 104"/>
              <a:gd name="T13" fmla="*/ 15 h 98"/>
              <a:gd name="T14" fmla="*/ 27 w 104"/>
              <a:gd name="T15" fmla="*/ 1 h 98"/>
              <a:gd name="T16" fmla="*/ 23 w 104"/>
              <a:gd name="T17" fmla="*/ 17 h 98"/>
              <a:gd name="T18" fmla="*/ 15 w 104"/>
              <a:gd name="T19" fmla="*/ 20 h 98"/>
              <a:gd name="T20" fmla="*/ 14 w 104"/>
              <a:gd name="T21" fmla="*/ 39 h 98"/>
              <a:gd name="T22" fmla="*/ 23 w 104"/>
              <a:gd name="T23" fmla="*/ 23 h 98"/>
              <a:gd name="T24" fmla="*/ 26 w 104"/>
              <a:gd name="T25" fmla="*/ 17 h 98"/>
              <a:gd name="T26" fmla="*/ 32 w 104"/>
              <a:gd name="T27" fmla="*/ 15 h 98"/>
              <a:gd name="T28" fmla="*/ 38 w 104"/>
              <a:gd name="T29" fmla="*/ 17 h 98"/>
              <a:gd name="T30" fmla="*/ 38 w 104"/>
              <a:gd name="T31" fmla="*/ 29 h 98"/>
              <a:gd name="T32" fmla="*/ 29 w 104"/>
              <a:gd name="T33" fmla="*/ 31 h 98"/>
              <a:gd name="T34" fmla="*/ 19 w 104"/>
              <a:gd name="T35" fmla="*/ 43 h 98"/>
              <a:gd name="T36" fmla="*/ 28 w 104"/>
              <a:gd name="T37" fmla="*/ 48 h 98"/>
              <a:gd name="T38" fmla="*/ 41 w 104"/>
              <a:gd name="T39" fmla="*/ 21 h 98"/>
              <a:gd name="T40" fmla="*/ 34 w 104"/>
              <a:gd name="T41" fmla="*/ 21 h 98"/>
              <a:gd name="T42" fmla="*/ 29 w 104"/>
              <a:gd name="T43" fmla="*/ 21 h 98"/>
              <a:gd name="T44" fmla="*/ 28 w 104"/>
              <a:gd name="T45" fmla="*/ 23 h 98"/>
              <a:gd name="T46" fmla="*/ 29 w 104"/>
              <a:gd name="T47" fmla="*/ 26 h 98"/>
              <a:gd name="T48" fmla="*/ 34 w 104"/>
              <a:gd name="T49" fmla="*/ 26 h 98"/>
              <a:gd name="T50" fmla="*/ 34 w 104"/>
              <a:gd name="T51" fmla="*/ 21 h 98"/>
              <a:gd name="T52" fmla="*/ 41 w 104"/>
              <a:gd name="T53" fmla="*/ 83 h 98"/>
              <a:gd name="T54" fmla="*/ 24 w 104"/>
              <a:gd name="T55" fmla="*/ 54 h 98"/>
              <a:gd name="T56" fmla="*/ 14 w 104"/>
              <a:gd name="T57" fmla="*/ 57 h 98"/>
              <a:gd name="T58" fmla="*/ 21 w 104"/>
              <a:gd name="T59" fmla="*/ 75 h 98"/>
              <a:gd name="T60" fmla="*/ 52 w 104"/>
              <a:gd name="T61" fmla="*/ 21 h 98"/>
              <a:gd name="T62" fmla="*/ 93 w 104"/>
              <a:gd name="T63" fmla="*/ 59 h 98"/>
              <a:gd name="T64" fmla="*/ 52 w 104"/>
              <a:gd name="T65" fmla="*/ 21 h 98"/>
              <a:gd name="T66" fmla="*/ 65 w 104"/>
              <a:gd name="T67" fmla="*/ 67 h 98"/>
              <a:gd name="T68" fmla="*/ 80 w 104"/>
              <a:gd name="T69" fmla="*/ 68 h 98"/>
              <a:gd name="T70" fmla="*/ 83 w 104"/>
              <a:gd name="T71" fmla="*/ 71 h 98"/>
              <a:gd name="T72" fmla="*/ 83 w 104"/>
              <a:gd name="T73" fmla="*/ 85 h 98"/>
              <a:gd name="T74" fmla="*/ 83 w 104"/>
              <a:gd name="T75" fmla="*/ 71 h 98"/>
              <a:gd name="T76" fmla="*/ 73 w 104"/>
              <a:gd name="T77" fmla="*/ 81 h 98"/>
              <a:gd name="T78" fmla="*/ 72 w 104"/>
              <a:gd name="T79" fmla="*/ 91 h 98"/>
              <a:gd name="T80" fmla="*/ 62 w 104"/>
              <a:gd name="T81" fmla="*/ 86 h 98"/>
              <a:gd name="T82" fmla="*/ 62 w 104"/>
              <a:gd name="T83" fmla="*/ 70 h 98"/>
              <a:gd name="T84" fmla="*/ 62 w 104"/>
              <a:gd name="T85" fmla="*/ 8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4" h="98">
                <a:moveTo>
                  <a:pt x="53" y="9"/>
                </a:moveTo>
                <a:cubicBezTo>
                  <a:pt x="92" y="9"/>
                  <a:pt x="92" y="9"/>
                  <a:pt x="92" y="9"/>
                </a:cubicBezTo>
                <a:cubicBezTo>
                  <a:pt x="99" y="9"/>
                  <a:pt x="104" y="14"/>
                  <a:pt x="104" y="21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04" y="93"/>
                  <a:pt x="99" y="98"/>
                  <a:pt x="92" y="98"/>
                </a:cubicBezTo>
                <a:cubicBezTo>
                  <a:pt x="53" y="98"/>
                  <a:pt x="53" y="98"/>
                  <a:pt x="53" y="98"/>
                </a:cubicBezTo>
                <a:cubicBezTo>
                  <a:pt x="47" y="98"/>
                  <a:pt x="43" y="95"/>
                  <a:pt x="42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32" y="89"/>
                  <a:pt x="23" y="85"/>
                  <a:pt x="17" y="80"/>
                </a:cubicBezTo>
                <a:cubicBezTo>
                  <a:pt x="10" y="74"/>
                  <a:pt x="6" y="67"/>
                  <a:pt x="7" y="58"/>
                </a:cubicBezTo>
                <a:cubicBezTo>
                  <a:pt x="7" y="57"/>
                  <a:pt x="7" y="57"/>
                  <a:pt x="7" y="56"/>
                </a:cubicBezTo>
                <a:cubicBezTo>
                  <a:pt x="8" y="53"/>
                  <a:pt x="9" y="49"/>
                  <a:pt x="11" y="45"/>
                </a:cubicBezTo>
                <a:cubicBezTo>
                  <a:pt x="4" y="38"/>
                  <a:pt x="0" y="30"/>
                  <a:pt x="9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4" y="0"/>
                  <a:pt x="27" y="1"/>
                </a:cubicBezTo>
                <a:cubicBezTo>
                  <a:pt x="30" y="3"/>
                  <a:pt x="32" y="6"/>
                  <a:pt x="32" y="6"/>
                </a:cubicBezTo>
                <a:cubicBezTo>
                  <a:pt x="23" y="17"/>
                  <a:pt x="23" y="17"/>
                  <a:pt x="23" y="17"/>
                </a:cubicBezTo>
                <a:cubicBezTo>
                  <a:pt x="20" y="14"/>
                  <a:pt x="20" y="14"/>
                  <a:pt x="20" y="14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9" y="28"/>
                  <a:pt x="10" y="34"/>
                  <a:pt x="14" y="39"/>
                </a:cubicBezTo>
                <a:cubicBezTo>
                  <a:pt x="17" y="35"/>
                  <a:pt x="20" y="31"/>
                  <a:pt x="24" y="27"/>
                </a:cubicBezTo>
                <a:cubicBezTo>
                  <a:pt x="24" y="26"/>
                  <a:pt x="23" y="25"/>
                  <a:pt x="23" y="23"/>
                </a:cubicBezTo>
                <a:cubicBezTo>
                  <a:pt x="23" y="21"/>
                  <a:pt x="24" y="19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8" y="16"/>
                  <a:pt x="30" y="15"/>
                  <a:pt x="32" y="15"/>
                </a:cubicBezTo>
                <a:cubicBezTo>
                  <a:pt x="34" y="15"/>
                  <a:pt x="36" y="16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40" y="19"/>
                  <a:pt x="40" y="21"/>
                  <a:pt x="40" y="23"/>
                </a:cubicBezTo>
                <a:cubicBezTo>
                  <a:pt x="40" y="26"/>
                  <a:pt x="40" y="28"/>
                  <a:pt x="38" y="29"/>
                </a:cubicBezTo>
                <a:cubicBezTo>
                  <a:pt x="36" y="31"/>
                  <a:pt x="34" y="32"/>
                  <a:pt x="32" y="32"/>
                </a:cubicBezTo>
                <a:cubicBezTo>
                  <a:pt x="31" y="32"/>
                  <a:pt x="30" y="32"/>
                  <a:pt x="29" y="31"/>
                </a:cubicBezTo>
                <a:cubicBezTo>
                  <a:pt x="25" y="35"/>
                  <a:pt x="22" y="39"/>
                  <a:pt x="20" y="42"/>
                </a:cubicBezTo>
                <a:cubicBezTo>
                  <a:pt x="20" y="43"/>
                  <a:pt x="20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22" y="45"/>
                  <a:pt x="25" y="47"/>
                  <a:pt x="28" y="48"/>
                </a:cubicBezTo>
                <a:cubicBezTo>
                  <a:pt x="32" y="51"/>
                  <a:pt x="37" y="54"/>
                  <a:pt x="41" y="57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4"/>
                  <a:pt x="46" y="9"/>
                  <a:pt x="53" y="9"/>
                </a:cubicBezTo>
                <a:close/>
                <a:moveTo>
                  <a:pt x="34" y="21"/>
                </a:moveTo>
                <a:cubicBezTo>
                  <a:pt x="34" y="20"/>
                  <a:pt x="33" y="20"/>
                  <a:pt x="32" y="20"/>
                </a:cubicBezTo>
                <a:cubicBezTo>
                  <a:pt x="31" y="20"/>
                  <a:pt x="30" y="20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8" y="22"/>
                  <a:pt x="28" y="23"/>
                </a:cubicBezTo>
                <a:cubicBezTo>
                  <a:pt x="28" y="24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30" y="26"/>
                  <a:pt x="31" y="27"/>
                  <a:pt x="32" y="27"/>
                </a:cubicBezTo>
                <a:cubicBezTo>
                  <a:pt x="33" y="27"/>
                  <a:pt x="34" y="26"/>
                  <a:pt x="34" y="26"/>
                </a:cubicBezTo>
                <a:cubicBezTo>
                  <a:pt x="35" y="25"/>
                  <a:pt x="36" y="24"/>
                  <a:pt x="36" y="23"/>
                </a:cubicBezTo>
                <a:cubicBezTo>
                  <a:pt x="36" y="22"/>
                  <a:pt x="35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lose/>
                <a:moveTo>
                  <a:pt x="41" y="83"/>
                </a:moveTo>
                <a:cubicBezTo>
                  <a:pt x="41" y="66"/>
                  <a:pt x="41" y="66"/>
                  <a:pt x="41" y="66"/>
                </a:cubicBezTo>
                <a:cubicBezTo>
                  <a:pt x="37" y="61"/>
                  <a:pt x="30" y="58"/>
                  <a:pt x="24" y="54"/>
                </a:cubicBezTo>
                <a:cubicBezTo>
                  <a:pt x="22" y="52"/>
                  <a:pt x="19" y="51"/>
                  <a:pt x="16" y="49"/>
                </a:cubicBezTo>
                <a:cubicBezTo>
                  <a:pt x="15" y="52"/>
                  <a:pt x="14" y="54"/>
                  <a:pt x="14" y="57"/>
                </a:cubicBezTo>
                <a:cubicBezTo>
                  <a:pt x="14" y="57"/>
                  <a:pt x="14" y="58"/>
                  <a:pt x="14" y="58"/>
                </a:cubicBezTo>
                <a:cubicBezTo>
                  <a:pt x="13" y="65"/>
                  <a:pt x="16" y="71"/>
                  <a:pt x="21" y="75"/>
                </a:cubicBezTo>
                <a:cubicBezTo>
                  <a:pt x="26" y="79"/>
                  <a:pt x="33" y="82"/>
                  <a:pt x="41" y="83"/>
                </a:cubicBezTo>
                <a:close/>
                <a:moveTo>
                  <a:pt x="52" y="21"/>
                </a:moveTo>
                <a:cubicBezTo>
                  <a:pt x="52" y="59"/>
                  <a:pt x="52" y="59"/>
                  <a:pt x="52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21"/>
                  <a:pt x="93" y="21"/>
                  <a:pt x="93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72" y="65"/>
                </a:moveTo>
                <a:cubicBezTo>
                  <a:pt x="70" y="65"/>
                  <a:pt x="67" y="66"/>
                  <a:pt x="65" y="67"/>
                </a:cubicBezTo>
                <a:cubicBezTo>
                  <a:pt x="73" y="75"/>
                  <a:pt x="73" y="75"/>
                  <a:pt x="73" y="75"/>
                </a:cubicBezTo>
                <a:cubicBezTo>
                  <a:pt x="80" y="68"/>
                  <a:pt x="80" y="68"/>
                  <a:pt x="80" y="68"/>
                </a:cubicBezTo>
                <a:cubicBezTo>
                  <a:pt x="78" y="66"/>
                  <a:pt x="75" y="65"/>
                  <a:pt x="72" y="65"/>
                </a:cubicBezTo>
                <a:close/>
                <a:moveTo>
                  <a:pt x="83" y="71"/>
                </a:moveTo>
                <a:cubicBezTo>
                  <a:pt x="76" y="78"/>
                  <a:pt x="76" y="78"/>
                  <a:pt x="76" y="78"/>
                </a:cubicBezTo>
                <a:cubicBezTo>
                  <a:pt x="83" y="85"/>
                  <a:pt x="83" y="85"/>
                  <a:pt x="83" y="85"/>
                </a:cubicBezTo>
                <a:cubicBezTo>
                  <a:pt x="84" y="83"/>
                  <a:pt x="85" y="81"/>
                  <a:pt x="85" y="78"/>
                </a:cubicBezTo>
                <a:cubicBezTo>
                  <a:pt x="85" y="75"/>
                  <a:pt x="84" y="73"/>
                  <a:pt x="83" y="71"/>
                </a:cubicBezTo>
                <a:close/>
                <a:moveTo>
                  <a:pt x="80" y="88"/>
                </a:moveTo>
                <a:cubicBezTo>
                  <a:pt x="73" y="81"/>
                  <a:pt x="73" y="81"/>
                  <a:pt x="73" y="81"/>
                </a:cubicBezTo>
                <a:cubicBezTo>
                  <a:pt x="65" y="89"/>
                  <a:pt x="65" y="89"/>
                  <a:pt x="65" y="89"/>
                </a:cubicBezTo>
                <a:cubicBezTo>
                  <a:pt x="67" y="90"/>
                  <a:pt x="70" y="91"/>
                  <a:pt x="72" y="91"/>
                </a:cubicBezTo>
                <a:cubicBezTo>
                  <a:pt x="75" y="91"/>
                  <a:pt x="78" y="90"/>
                  <a:pt x="80" y="88"/>
                </a:cubicBezTo>
                <a:close/>
                <a:moveTo>
                  <a:pt x="62" y="86"/>
                </a:moveTo>
                <a:cubicBezTo>
                  <a:pt x="70" y="78"/>
                  <a:pt x="70" y="78"/>
                  <a:pt x="70" y="78"/>
                </a:cubicBezTo>
                <a:cubicBezTo>
                  <a:pt x="62" y="70"/>
                  <a:pt x="62" y="70"/>
                  <a:pt x="62" y="70"/>
                </a:cubicBezTo>
                <a:cubicBezTo>
                  <a:pt x="60" y="73"/>
                  <a:pt x="60" y="75"/>
                  <a:pt x="60" y="78"/>
                </a:cubicBezTo>
                <a:cubicBezTo>
                  <a:pt x="60" y="81"/>
                  <a:pt x="60" y="83"/>
                  <a:pt x="62" y="86"/>
                </a:cubicBez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vert="horz" wrap="square" lIns="68577" tIns="34289" rIns="68577" bIns="34289" numCol="1" anchor="t" anchorCtr="0" compatLnSpc="1"/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  <a:cs typeface="+mn-cs"/>
              <a:sym typeface="方正宋刻本秀楷简体" panose="02000000000000000000" pitchFamily="2" charset="-122"/>
            </a:endParaRPr>
          </a:p>
        </p:txBody>
      </p:sp>
      <p:sp>
        <p:nvSpPr>
          <p:cNvPr id="58" name="Freeform 96"/>
          <p:cNvSpPr>
            <a:spLocks noEditPoints="1"/>
          </p:cNvSpPr>
          <p:nvPr/>
        </p:nvSpPr>
        <p:spPr bwMode="auto">
          <a:xfrm>
            <a:off x="3499644" y="2360930"/>
            <a:ext cx="303530" cy="318770"/>
          </a:xfrm>
          <a:custGeom>
            <a:avLst/>
            <a:gdLst>
              <a:gd name="T0" fmla="*/ 73 w 90"/>
              <a:gd name="T1" fmla="*/ 13 h 114"/>
              <a:gd name="T2" fmla="*/ 78 w 90"/>
              <a:gd name="T3" fmla="*/ 67 h 114"/>
              <a:gd name="T4" fmla="*/ 72 w 90"/>
              <a:gd name="T5" fmla="*/ 45 h 114"/>
              <a:gd name="T6" fmla="*/ 64 w 90"/>
              <a:gd name="T7" fmla="*/ 22 h 114"/>
              <a:gd name="T8" fmla="*/ 21 w 90"/>
              <a:gd name="T9" fmla="*/ 22 h 114"/>
              <a:gd name="T10" fmla="*/ 21 w 90"/>
              <a:gd name="T11" fmla="*/ 64 h 114"/>
              <a:gd name="T12" fmla="*/ 45 w 90"/>
              <a:gd name="T13" fmla="*/ 73 h 114"/>
              <a:gd name="T14" fmla="*/ 45 w 90"/>
              <a:gd name="T15" fmla="*/ 86 h 114"/>
              <a:gd name="T16" fmla="*/ 12 w 90"/>
              <a:gd name="T17" fmla="*/ 73 h 114"/>
              <a:gd name="T18" fmla="*/ 12 w 90"/>
              <a:gd name="T19" fmla="*/ 13 h 114"/>
              <a:gd name="T20" fmla="*/ 58 w 90"/>
              <a:gd name="T21" fmla="*/ 47 h 114"/>
              <a:gd name="T22" fmla="*/ 54 w 90"/>
              <a:gd name="T23" fmla="*/ 75 h 114"/>
              <a:gd name="T24" fmla="*/ 49 w 90"/>
              <a:gd name="T25" fmla="*/ 80 h 114"/>
              <a:gd name="T26" fmla="*/ 60 w 90"/>
              <a:gd name="T27" fmla="*/ 114 h 114"/>
              <a:gd name="T28" fmla="*/ 83 w 90"/>
              <a:gd name="T29" fmla="*/ 104 h 114"/>
              <a:gd name="T30" fmla="*/ 88 w 90"/>
              <a:gd name="T31" fmla="*/ 75 h 114"/>
              <a:gd name="T32" fmla="*/ 81 w 90"/>
              <a:gd name="T33" fmla="*/ 76 h 114"/>
              <a:gd name="T34" fmla="*/ 75 w 90"/>
              <a:gd name="T35" fmla="*/ 73 h 114"/>
              <a:gd name="T36" fmla="*/ 73 w 90"/>
              <a:gd name="T37" fmla="*/ 72 h 114"/>
              <a:gd name="T38" fmla="*/ 66 w 90"/>
              <a:gd name="T39" fmla="*/ 46 h 114"/>
              <a:gd name="T40" fmla="*/ 37 w 90"/>
              <a:gd name="T41" fmla="*/ 25 h 114"/>
              <a:gd name="T42" fmla="*/ 43 w 90"/>
              <a:gd name="T43" fmla="*/ 31 h 114"/>
              <a:gd name="T44" fmla="*/ 49 w 90"/>
              <a:gd name="T45" fmla="*/ 25 h 114"/>
              <a:gd name="T46" fmla="*/ 43 w 90"/>
              <a:gd name="T47" fmla="*/ 20 h 114"/>
              <a:gd name="T48" fmla="*/ 37 w 90"/>
              <a:gd name="T49" fmla="*/ 25 h 114"/>
              <a:gd name="T50" fmla="*/ 50 w 90"/>
              <a:gd name="T51" fmla="*/ 34 h 114"/>
              <a:gd name="T52" fmla="*/ 33 w 90"/>
              <a:gd name="T53" fmla="*/ 40 h 114"/>
              <a:gd name="T54" fmla="*/ 37 w 90"/>
              <a:gd name="T55" fmla="*/ 40 h 114"/>
              <a:gd name="T56" fmla="*/ 37 w 90"/>
              <a:gd name="T57" fmla="*/ 56 h 114"/>
              <a:gd name="T58" fmla="*/ 34 w 90"/>
              <a:gd name="T59" fmla="*/ 59 h 114"/>
              <a:gd name="T60" fmla="*/ 33 w 90"/>
              <a:gd name="T61" fmla="*/ 65 h 114"/>
              <a:gd name="T62" fmla="*/ 51 w 90"/>
              <a:gd name="T63" fmla="*/ 58 h 114"/>
              <a:gd name="T64" fmla="*/ 50 w 90"/>
              <a:gd name="T65" fmla="*/ 5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114">
                <a:moveTo>
                  <a:pt x="42" y="0"/>
                </a:moveTo>
                <a:cubicBezTo>
                  <a:pt x="54" y="0"/>
                  <a:pt x="65" y="5"/>
                  <a:pt x="73" y="13"/>
                </a:cubicBezTo>
                <a:cubicBezTo>
                  <a:pt x="80" y="20"/>
                  <a:pt x="85" y="31"/>
                  <a:pt x="85" y="43"/>
                </a:cubicBezTo>
                <a:cubicBezTo>
                  <a:pt x="85" y="52"/>
                  <a:pt x="82" y="60"/>
                  <a:pt x="78" y="67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5"/>
                  <a:pt x="73" y="44"/>
                  <a:pt x="73" y="43"/>
                </a:cubicBezTo>
                <a:cubicBezTo>
                  <a:pt x="73" y="35"/>
                  <a:pt x="69" y="27"/>
                  <a:pt x="64" y="22"/>
                </a:cubicBezTo>
                <a:cubicBezTo>
                  <a:pt x="58" y="16"/>
                  <a:pt x="51" y="13"/>
                  <a:pt x="42" y="13"/>
                </a:cubicBezTo>
                <a:cubicBezTo>
                  <a:pt x="34" y="13"/>
                  <a:pt x="27" y="16"/>
                  <a:pt x="21" y="22"/>
                </a:cubicBezTo>
                <a:cubicBezTo>
                  <a:pt x="16" y="27"/>
                  <a:pt x="12" y="35"/>
                  <a:pt x="12" y="43"/>
                </a:cubicBezTo>
                <a:cubicBezTo>
                  <a:pt x="12" y="51"/>
                  <a:pt x="16" y="59"/>
                  <a:pt x="21" y="64"/>
                </a:cubicBezTo>
                <a:cubicBezTo>
                  <a:pt x="27" y="70"/>
                  <a:pt x="34" y="73"/>
                  <a:pt x="42" y="73"/>
                </a:cubicBezTo>
                <a:cubicBezTo>
                  <a:pt x="43" y="73"/>
                  <a:pt x="44" y="73"/>
                  <a:pt x="45" y="73"/>
                </a:cubicBezTo>
                <a:cubicBezTo>
                  <a:pt x="43" y="81"/>
                  <a:pt x="43" y="81"/>
                  <a:pt x="43" y="81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86"/>
                  <a:pt x="43" y="86"/>
                  <a:pt x="42" y="86"/>
                </a:cubicBezTo>
                <a:cubicBezTo>
                  <a:pt x="31" y="86"/>
                  <a:pt x="20" y="81"/>
                  <a:pt x="12" y="73"/>
                </a:cubicBezTo>
                <a:cubicBezTo>
                  <a:pt x="5" y="65"/>
                  <a:pt x="0" y="55"/>
                  <a:pt x="0" y="43"/>
                </a:cubicBezTo>
                <a:cubicBezTo>
                  <a:pt x="0" y="31"/>
                  <a:pt x="5" y="20"/>
                  <a:pt x="12" y="13"/>
                </a:cubicBezTo>
                <a:cubicBezTo>
                  <a:pt x="20" y="5"/>
                  <a:pt x="31" y="0"/>
                  <a:pt x="42" y="0"/>
                </a:cubicBezTo>
                <a:close/>
                <a:moveTo>
                  <a:pt x="58" y="47"/>
                </a:moveTo>
                <a:cubicBezTo>
                  <a:pt x="56" y="76"/>
                  <a:pt x="56" y="76"/>
                  <a:pt x="56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80"/>
                  <a:pt x="49" y="80"/>
                  <a:pt x="49" y="8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90" y="79"/>
                  <a:pt x="90" y="79"/>
                  <a:pt x="90" y="79"/>
                </a:cubicBezTo>
                <a:cubicBezTo>
                  <a:pt x="88" y="75"/>
                  <a:pt x="88" y="75"/>
                  <a:pt x="88" y="75"/>
                </a:cubicBezTo>
                <a:cubicBezTo>
                  <a:pt x="83" y="74"/>
                  <a:pt x="83" y="74"/>
                  <a:pt x="83" y="74"/>
                </a:cubicBezTo>
                <a:cubicBezTo>
                  <a:pt x="81" y="76"/>
                  <a:pt x="81" y="76"/>
                  <a:pt x="81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2"/>
                  <a:pt x="73" y="72"/>
                  <a:pt x="73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66" y="46"/>
                  <a:pt x="66" y="46"/>
                  <a:pt x="66" y="46"/>
                </a:cubicBezTo>
                <a:cubicBezTo>
                  <a:pt x="58" y="47"/>
                  <a:pt x="58" y="47"/>
                  <a:pt x="58" y="47"/>
                </a:cubicBezTo>
                <a:close/>
                <a:moveTo>
                  <a:pt x="37" y="25"/>
                </a:moveTo>
                <a:cubicBezTo>
                  <a:pt x="37" y="27"/>
                  <a:pt x="38" y="28"/>
                  <a:pt x="39" y="30"/>
                </a:cubicBezTo>
                <a:cubicBezTo>
                  <a:pt x="40" y="31"/>
                  <a:pt x="41" y="31"/>
                  <a:pt x="43" y="31"/>
                </a:cubicBezTo>
                <a:cubicBezTo>
                  <a:pt x="45" y="31"/>
                  <a:pt x="46" y="31"/>
                  <a:pt x="47" y="30"/>
                </a:cubicBezTo>
                <a:cubicBezTo>
                  <a:pt x="48" y="28"/>
                  <a:pt x="49" y="27"/>
                  <a:pt x="49" y="25"/>
                </a:cubicBezTo>
                <a:cubicBezTo>
                  <a:pt x="49" y="24"/>
                  <a:pt x="48" y="22"/>
                  <a:pt x="47" y="21"/>
                </a:cubicBezTo>
                <a:cubicBezTo>
                  <a:pt x="46" y="20"/>
                  <a:pt x="45" y="20"/>
                  <a:pt x="43" y="20"/>
                </a:cubicBezTo>
                <a:cubicBezTo>
                  <a:pt x="41" y="20"/>
                  <a:pt x="40" y="20"/>
                  <a:pt x="39" y="21"/>
                </a:cubicBezTo>
                <a:cubicBezTo>
                  <a:pt x="38" y="22"/>
                  <a:pt x="37" y="24"/>
                  <a:pt x="37" y="25"/>
                </a:cubicBezTo>
                <a:close/>
                <a:moveTo>
                  <a:pt x="50" y="56"/>
                </a:moveTo>
                <a:cubicBezTo>
                  <a:pt x="50" y="34"/>
                  <a:pt x="50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40"/>
                  <a:pt x="33" y="40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6" y="40"/>
                  <a:pt x="36" y="40"/>
                  <a:pt x="37" y="40"/>
                </a:cubicBezTo>
                <a:cubicBezTo>
                  <a:pt x="37" y="40"/>
                  <a:pt x="37" y="41"/>
                  <a:pt x="37" y="43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7"/>
                  <a:pt x="37" y="58"/>
                  <a:pt x="37" y="58"/>
                </a:cubicBezTo>
                <a:cubicBezTo>
                  <a:pt x="36" y="59"/>
                  <a:pt x="36" y="59"/>
                  <a:pt x="34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5"/>
                  <a:pt x="33" y="65"/>
                  <a:pt x="33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0" y="57"/>
                  <a:pt x="50" y="56"/>
                </a:cubicBez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lIns="91436" tIns="45718" rIns="91436" bIns="45718"/>
          <a:lstStyle/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  <a:cs typeface="+mn-cs"/>
              <a:sym typeface="方正宋刻本秀楷简体" panose="02000000000000000000" pitchFamily="2" charset="-122"/>
            </a:endParaRPr>
          </a:p>
        </p:txBody>
      </p:sp>
      <p:sp>
        <p:nvSpPr>
          <p:cNvPr id="59" name="Freeform 35"/>
          <p:cNvSpPr>
            <a:spLocks noEditPoints="1"/>
          </p:cNvSpPr>
          <p:nvPr/>
        </p:nvSpPr>
        <p:spPr bwMode="auto">
          <a:xfrm>
            <a:off x="7636668" y="2360930"/>
            <a:ext cx="361315" cy="226060"/>
          </a:xfrm>
          <a:custGeom>
            <a:avLst/>
            <a:gdLst>
              <a:gd name="T0" fmla="*/ 16 w 104"/>
              <a:gd name="T1" fmla="*/ 2 h 79"/>
              <a:gd name="T2" fmla="*/ 27 w 104"/>
              <a:gd name="T3" fmla="*/ 4 h 79"/>
              <a:gd name="T4" fmla="*/ 19 w 104"/>
              <a:gd name="T5" fmla="*/ 48 h 79"/>
              <a:gd name="T6" fmla="*/ 4 w 104"/>
              <a:gd name="T7" fmla="*/ 45 h 79"/>
              <a:gd name="T8" fmla="*/ 16 w 104"/>
              <a:gd name="T9" fmla="*/ 2 h 79"/>
              <a:gd name="T10" fmla="*/ 18 w 104"/>
              <a:gd name="T11" fmla="*/ 65 h 79"/>
              <a:gd name="T12" fmla="*/ 16 w 104"/>
              <a:gd name="T13" fmla="*/ 72 h 79"/>
              <a:gd name="T14" fmla="*/ 101 w 104"/>
              <a:gd name="T15" fmla="*/ 72 h 79"/>
              <a:gd name="T16" fmla="*/ 104 w 104"/>
              <a:gd name="T17" fmla="*/ 72 h 79"/>
              <a:gd name="T18" fmla="*/ 104 w 104"/>
              <a:gd name="T19" fmla="*/ 68 h 79"/>
              <a:gd name="T20" fmla="*/ 104 w 104"/>
              <a:gd name="T21" fmla="*/ 26 h 79"/>
              <a:gd name="T22" fmla="*/ 104 w 104"/>
              <a:gd name="T23" fmla="*/ 24 h 79"/>
              <a:gd name="T24" fmla="*/ 103 w 104"/>
              <a:gd name="T25" fmla="*/ 23 h 79"/>
              <a:gd name="T26" fmla="*/ 90 w 104"/>
              <a:gd name="T27" fmla="*/ 10 h 79"/>
              <a:gd name="T28" fmla="*/ 89 w 104"/>
              <a:gd name="T29" fmla="*/ 9 h 79"/>
              <a:gd name="T30" fmla="*/ 87 w 104"/>
              <a:gd name="T31" fmla="*/ 9 h 79"/>
              <a:gd name="T32" fmla="*/ 31 w 104"/>
              <a:gd name="T33" fmla="*/ 9 h 79"/>
              <a:gd name="T34" fmla="*/ 31 w 104"/>
              <a:gd name="T35" fmla="*/ 17 h 79"/>
              <a:gd name="T36" fmla="*/ 84 w 104"/>
              <a:gd name="T37" fmla="*/ 17 h 79"/>
              <a:gd name="T38" fmla="*/ 83 w 104"/>
              <a:gd name="T39" fmla="*/ 28 h 79"/>
              <a:gd name="T40" fmla="*/ 83 w 104"/>
              <a:gd name="T41" fmla="*/ 30 h 79"/>
              <a:gd name="T42" fmla="*/ 85 w 104"/>
              <a:gd name="T43" fmla="*/ 30 h 79"/>
              <a:gd name="T44" fmla="*/ 97 w 104"/>
              <a:gd name="T45" fmla="*/ 29 h 79"/>
              <a:gd name="T46" fmla="*/ 97 w 104"/>
              <a:gd name="T47" fmla="*/ 65 h 79"/>
              <a:gd name="T48" fmla="*/ 18 w 104"/>
              <a:gd name="T49" fmla="*/ 65 h 79"/>
              <a:gd name="T50" fmla="*/ 95 w 104"/>
              <a:gd name="T51" fmla="*/ 26 h 79"/>
              <a:gd name="T52" fmla="*/ 86 w 104"/>
              <a:gd name="T53" fmla="*/ 26 h 79"/>
              <a:gd name="T54" fmla="*/ 87 w 104"/>
              <a:gd name="T55" fmla="*/ 18 h 79"/>
              <a:gd name="T56" fmla="*/ 95 w 104"/>
              <a:gd name="T57" fmla="*/ 26 h 79"/>
              <a:gd name="T58" fmla="*/ 32 w 104"/>
              <a:gd name="T59" fmla="*/ 43 h 79"/>
              <a:gd name="T60" fmla="*/ 74 w 104"/>
              <a:gd name="T61" fmla="*/ 43 h 79"/>
              <a:gd name="T62" fmla="*/ 74 w 104"/>
              <a:gd name="T63" fmla="*/ 45 h 79"/>
              <a:gd name="T64" fmla="*/ 32 w 104"/>
              <a:gd name="T65" fmla="*/ 45 h 79"/>
              <a:gd name="T66" fmla="*/ 32 w 104"/>
              <a:gd name="T67" fmla="*/ 43 h 79"/>
              <a:gd name="T68" fmla="*/ 32 w 104"/>
              <a:gd name="T69" fmla="*/ 32 h 79"/>
              <a:gd name="T70" fmla="*/ 71 w 104"/>
              <a:gd name="T71" fmla="*/ 32 h 79"/>
              <a:gd name="T72" fmla="*/ 71 w 104"/>
              <a:gd name="T73" fmla="*/ 35 h 79"/>
              <a:gd name="T74" fmla="*/ 32 w 104"/>
              <a:gd name="T75" fmla="*/ 35 h 79"/>
              <a:gd name="T76" fmla="*/ 32 w 104"/>
              <a:gd name="T77" fmla="*/ 32 h 79"/>
              <a:gd name="T78" fmla="*/ 32 w 104"/>
              <a:gd name="T79" fmla="*/ 22 h 79"/>
              <a:gd name="T80" fmla="*/ 71 w 104"/>
              <a:gd name="T81" fmla="*/ 22 h 79"/>
              <a:gd name="T82" fmla="*/ 71 w 104"/>
              <a:gd name="T83" fmla="*/ 25 h 79"/>
              <a:gd name="T84" fmla="*/ 32 w 104"/>
              <a:gd name="T85" fmla="*/ 25 h 79"/>
              <a:gd name="T86" fmla="*/ 32 w 104"/>
              <a:gd name="T87" fmla="*/ 22 h 79"/>
              <a:gd name="T88" fmla="*/ 3 w 104"/>
              <a:gd name="T89" fmla="*/ 66 h 79"/>
              <a:gd name="T90" fmla="*/ 9 w 104"/>
              <a:gd name="T91" fmla="*/ 68 h 79"/>
              <a:gd name="T92" fmla="*/ 9 w 104"/>
              <a:gd name="T93" fmla="*/ 74 h 79"/>
              <a:gd name="T94" fmla="*/ 5 w 104"/>
              <a:gd name="T95" fmla="*/ 79 h 79"/>
              <a:gd name="T96" fmla="*/ 2 w 104"/>
              <a:gd name="T97" fmla="*/ 78 h 79"/>
              <a:gd name="T98" fmla="*/ 0 w 104"/>
              <a:gd name="T99" fmla="*/ 72 h 79"/>
              <a:gd name="T100" fmla="*/ 3 w 104"/>
              <a:gd name="T101" fmla="*/ 66 h 79"/>
              <a:gd name="T102" fmla="*/ 4 w 104"/>
              <a:gd name="T103" fmla="*/ 48 h 79"/>
              <a:gd name="T104" fmla="*/ 2 w 104"/>
              <a:gd name="T105" fmla="*/ 65 h 79"/>
              <a:gd name="T106" fmla="*/ 12 w 104"/>
              <a:gd name="T107" fmla="*/ 67 h 79"/>
              <a:gd name="T108" fmla="*/ 17 w 104"/>
              <a:gd name="T109" fmla="*/ 51 h 79"/>
              <a:gd name="T110" fmla="*/ 4 w 104"/>
              <a:gd name="T111" fmla="*/ 4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4" h="79">
                <a:moveTo>
                  <a:pt x="16" y="2"/>
                </a:moveTo>
                <a:cubicBezTo>
                  <a:pt x="21" y="0"/>
                  <a:pt x="24" y="1"/>
                  <a:pt x="27" y="4"/>
                </a:cubicBezTo>
                <a:cubicBezTo>
                  <a:pt x="26" y="20"/>
                  <a:pt x="23" y="35"/>
                  <a:pt x="19" y="48"/>
                </a:cubicBezTo>
                <a:cubicBezTo>
                  <a:pt x="14" y="47"/>
                  <a:pt x="9" y="46"/>
                  <a:pt x="4" y="45"/>
                </a:cubicBezTo>
                <a:cubicBezTo>
                  <a:pt x="6" y="29"/>
                  <a:pt x="10" y="15"/>
                  <a:pt x="16" y="2"/>
                </a:cubicBezTo>
                <a:close/>
                <a:moveTo>
                  <a:pt x="18" y="65"/>
                </a:moveTo>
                <a:cubicBezTo>
                  <a:pt x="16" y="72"/>
                  <a:pt x="16" y="72"/>
                  <a:pt x="16" y="72"/>
                </a:cubicBezTo>
                <a:cubicBezTo>
                  <a:pt x="69" y="72"/>
                  <a:pt x="74" y="72"/>
                  <a:pt x="101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90" y="10"/>
                  <a:pt x="90" y="10"/>
                  <a:pt x="90" y="10"/>
                </a:cubicBezTo>
                <a:cubicBezTo>
                  <a:pt x="89" y="9"/>
                  <a:pt x="89" y="9"/>
                  <a:pt x="89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4"/>
                  <a:pt x="31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30"/>
                  <a:pt x="83" y="30"/>
                  <a:pt x="83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97" y="29"/>
                  <a:pt x="97" y="29"/>
                  <a:pt x="97" y="29"/>
                </a:cubicBezTo>
                <a:cubicBezTo>
                  <a:pt x="97" y="65"/>
                  <a:pt x="97" y="65"/>
                  <a:pt x="97" y="65"/>
                </a:cubicBezTo>
                <a:cubicBezTo>
                  <a:pt x="79" y="65"/>
                  <a:pt x="57" y="65"/>
                  <a:pt x="18" y="65"/>
                </a:cubicBezTo>
                <a:close/>
                <a:moveTo>
                  <a:pt x="95" y="26"/>
                </a:moveTo>
                <a:cubicBezTo>
                  <a:pt x="86" y="26"/>
                  <a:pt x="86" y="26"/>
                  <a:pt x="86" y="26"/>
                </a:cubicBezTo>
                <a:cubicBezTo>
                  <a:pt x="87" y="18"/>
                  <a:pt x="87" y="18"/>
                  <a:pt x="87" y="18"/>
                </a:cubicBezTo>
                <a:cubicBezTo>
                  <a:pt x="95" y="26"/>
                  <a:pt x="95" y="26"/>
                  <a:pt x="95" y="26"/>
                </a:cubicBezTo>
                <a:close/>
                <a:moveTo>
                  <a:pt x="32" y="43"/>
                </a:moveTo>
                <a:cubicBezTo>
                  <a:pt x="74" y="43"/>
                  <a:pt x="74" y="43"/>
                  <a:pt x="74" y="43"/>
                </a:cubicBezTo>
                <a:cubicBezTo>
                  <a:pt x="74" y="45"/>
                  <a:pt x="74" y="45"/>
                  <a:pt x="74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3"/>
                  <a:pt x="32" y="43"/>
                  <a:pt x="32" y="43"/>
                </a:cubicBezTo>
                <a:close/>
                <a:moveTo>
                  <a:pt x="32" y="32"/>
                </a:moveTo>
                <a:cubicBezTo>
                  <a:pt x="71" y="32"/>
                  <a:pt x="71" y="32"/>
                  <a:pt x="71" y="32"/>
                </a:cubicBezTo>
                <a:cubicBezTo>
                  <a:pt x="71" y="35"/>
                  <a:pt x="71" y="35"/>
                  <a:pt x="71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2" y="22"/>
                </a:moveTo>
                <a:cubicBezTo>
                  <a:pt x="71" y="22"/>
                  <a:pt x="71" y="22"/>
                  <a:pt x="71" y="22"/>
                </a:cubicBezTo>
                <a:cubicBezTo>
                  <a:pt x="71" y="25"/>
                  <a:pt x="71" y="25"/>
                  <a:pt x="7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2"/>
                  <a:pt x="32" y="22"/>
                  <a:pt x="32" y="22"/>
                </a:cubicBezTo>
                <a:close/>
                <a:moveTo>
                  <a:pt x="3" y="66"/>
                </a:moveTo>
                <a:cubicBezTo>
                  <a:pt x="9" y="68"/>
                  <a:pt x="9" y="68"/>
                  <a:pt x="9" y="68"/>
                </a:cubicBezTo>
                <a:cubicBezTo>
                  <a:pt x="9" y="74"/>
                  <a:pt x="9" y="74"/>
                  <a:pt x="9" y="74"/>
                </a:cubicBezTo>
                <a:cubicBezTo>
                  <a:pt x="5" y="79"/>
                  <a:pt x="5" y="79"/>
                  <a:pt x="5" y="79"/>
                </a:cubicBezTo>
                <a:cubicBezTo>
                  <a:pt x="4" y="79"/>
                  <a:pt x="3" y="79"/>
                  <a:pt x="2" y="78"/>
                </a:cubicBezTo>
                <a:cubicBezTo>
                  <a:pt x="0" y="72"/>
                  <a:pt x="0" y="72"/>
                  <a:pt x="0" y="72"/>
                </a:cubicBezTo>
                <a:cubicBezTo>
                  <a:pt x="3" y="66"/>
                  <a:pt x="3" y="66"/>
                  <a:pt x="3" y="66"/>
                </a:cubicBezTo>
                <a:close/>
                <a:moveTo>
                  <a:pt x="4" y="48"/>
                </a:moveTo>
                <a:cubicBezTo>
                  <a:pt x="3" y="53"/>
                  <a:pt x="3" y="59"/>
                  <a:pt x="2" y="65"/>
                </a:cubicBezTo>
                <a:cubicBezTo>
                  <a:pt x="5" y="65"/>
                  <a:pt x="9" y="66"/>
                  <a:pt x="12" y="67"/>
                </a:cubicBezTo>
                <a:cubicBezTo>
                  <a:pt x="14" y="61"/>
                  <a:pt x="15" y="56"/>
                  <a:pt x="17" y="51"/>
                </a:cubicBezTo>
                <a:cubicBezTo>
                  <a:pt x="13" y="50"/>
                  <a:pt x="9" y="49"/>
                  <a:pt x="4" y="48"/>
                </a:cubicBez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lIns="91436" tIns="45718" rIns="91436" bIns="45718"/>
          <a:lstStyle/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  <a:cs typeface="+mn-cs"/>
              <a:sym typeface="方正宋刻本秀楷简体" panose="02000000000000000000" pitchFamily="2" charset="-122"/>
            </a:endParaRPr>
          </a:p>
        </p:txBody>
      </p:sp>
      <p:sp>
        <p:nvSpPr>
          <p:cNvPr id="60" name="Freeform 78"/>
          <p:cNvSpPr>
            <a:spLocks noEditPoints="1"/>
          </p:cNvSpPr>
          <p:nvPr/>
        </p:nvSpPr>
        <p:spPr bwMode="auto">
          <a:xfrm>
            <a:off x="5435600" y="2360930"/>
            <a:ext cx="372745" cy="327025"/>
          </a:xfrm>
          <a:custGeom>
            <a:avLst/>
            <a:gdLst>
              <a:gd name="T0" fmla="*/ 78 w 102"/>
              <a:gd name="T1" fmla="*/ 71 h 109"/>
              <a:gd name="T2" fmla="*/ 83 w 102"/>
              <a:gd name="T3" fmla="*/ 80 h 109"/>
              <a:gd name="T4" fmla="*/ 93 w 102"/>
              <a:gd name="T5" fmla="*/ 81 h 109"/>
              <a:gd name="T6" fmla="*/ 88 w 102"/>
              <a:gd name="T7" fmla="*/ 72 h 109"/>
              <a:gd name="T8" fmla="*/ 14 w 102"/>
              <a:gd name="T9" fmla="*/ 54 h 109"/>
              <a:gd name="T10" fmla="*/ 44 w 102"/>
              <a:gd name="T11" fmla="*/ 36 h 109"/>
              <a:gd name="T12" fmla="*/ 30 w 102"/>
              <a:gd name="T13" fmla="*/ 69 h 109"/>
              <a:gd name="T14" fmla="*/ 35 w 102"/>
              <a:gd name="T15" fmla="*/ 69 h 109"/>
              <a:gd name="T16" fmla="*/ 48 w 102"/>
              <a:gd name="T17" fmla="*/ 66 h 109"/>
              <a:gd name="T18" fmla="*/ 54 w 102"/>
              <a:gd name="T19" fmla="*/ 73 h 109"/>
              <a:gd name="T20" fmla="*/ 46 w 102"/>
              <a:gd name="T21" fmla="*/ 68 h 109"/>
              <a:gd name="T22" fmla="*/ 32 w 102"/>
              <a:gd name="T23" fmla="*/ 78 h 109"/>
              <a:gd name="T24" fmla="*/ 4 w 102"/>
              <a:gd name="T25" fmla="*/ 55 h 109"/>
              <a:gd name="T26" fmla="*/ 0 w 102"/>
              <a:gd name="T27" fmla="*/ 47 h 109"/>
              <a:gd name="T28" fmla="*/ 3 w 102"/>
              <a:gd name="T29" fmla="*/ 39 h 109"/>
              <a:gd name="T30" fmla="*/ 37 w 102"/>
              <a:gd name="T31" fmla="*/ 3 h 109"/>
              <a:gd name="T32" fmla="*/ 53 w 102"/>
              <a:gd name="T33" fmla="*/ 3 h 109"/>
              <a:gd name="T34" fmla="*/ 74 w 102"/>
              <a:gd name="T35" fmla="*/ 23 h 109"/>
              <a:gd name="T36" fmla="*/ 77 w 102"/>
              <a:gd name="T37" fmla="*/ 31 h 109"/>
              <a:gd name="T38" fmla="*/ 74 w 102"/>
              <a:gd name="T39" fmla="*/ 39 h 109"/>
              <a:gd name="T40" fmla="*/ 74 w 102"/>
              <a:gd name="T41" fmla="*/ 39 h 109"/>
              <a:gd name="T42" fmla="*/ 70 w 102"/>
              <a:gd name="T43" fmla="*/ 31 h 109"/>
              <a:gd name="T44" fmla="*/ 68 w 102"/>
              <a:gd name="T45" fmla="*/ 28 h 109"/>
              <a:gd name="T46" fmla="*/ 48 w 102"/>
              <a:gd name="T47" fmla="*/ 8 h 109"/>
              <a:gd name="T48" fmla="*/ 42 w 102"/>
              <a:gd name="T49" fmla="*/ 9 h 109"/>
              <a:gd name="T50" fmla="*/ 9 w 102"/>
              <a:gd name="T51" fmla="*/ 44 h 109"/>
              <a:gd name="T52" fmla="*/ 8 w 102"/>
              <a:gd name="T53" fmla="*/ 47 h 109"/>
              <a:gd name="T54" fmla="*/ 9 w 102"/>
              <a:gd name="T55" fmla="*/ 49 h 109"/>
              <a:gd name="T56" fmla="*/ 50 w 102"/>
              <a:gd name="T57" fmla="*/ 22 h 109"/>
              <a:gd name="T58" fmla="*/ 59 w 102"/>
              <a:gd name="T59" fmla="*/ 69 h 109"/>
              <a:gd name="T60" fmla="*/ 54 w 102"/>
              <a:gd name="T61" fmla="*/ 76 h 109"/>
              <a:gd name="T62" fmla="*/ 41 w 102"/>
              <a:gd name="T63" fmla="*/ 93 h 109"/>
              <a:gd name="T64" fmla="*/ 54 w 102"/>
              <a:gd name="T65" fmla="*/ 109 h 109"/>
              <a:gd name="T66" fmla="*/ 67 w 102"/>
              <a:gd name="T67" fmla="*/ 94 h 109"/>
              <a:gd name="T68" fmla="*/ 67 w 102"/>
              <a:gd name="T69" fmla="*/ 94 h 109"/>
              <a:gd name="T70" fmla="*/ 68 w 102"/>
              <a:gd name="T71" fmla="*/ 40 h 109"/>
              <a:gd name="T72" fmla="*/ 58 w 102"/>
              <a:gd name="T73" fmla="*/ 59 h 109"/>
              <a:gd name="T74" fmla="*/ 61 w 102"/>
              <a:gd name="T75" fmla="*/ 64 h 109"/>
              <a:gd name="T76" fmla="*/ 58 w 102"/>
              <a:gd name="T77" fmla="*/ 59 h 109"/>
              <a:gd name="T78" fmla="*/ 54 w 102"/>
              <a:gd name="T79" fmla="*/ 84 h 109"/>
              <a:gd name="T80" fmla="*/ 59 w 102"/>
              <a:gd name="T81" fmla="*/ 92 h 109"/>
              <a:gd name="T82" fmla="*/ 54 w 102"/>
              <a:gd name="T83" fmla="*/ 101 h 109"/>
              <a:gd name="T84" fmla="*/ 49 w 102"/>
              <a:gd name="T85" fmla="*/ 93 h 109"/>
              <a:gd name="T86" fmla="*/ 72 w 102"/>
              <a:gd name="T87" fmla="*/ 67 h 109"/>
              <a:gd name="T88" fmla="*/ 81 w 102"/>
              <a:gd name="T89" fmla="*/ 62 h 109"/>
              <a:gd name="T90" fmla="*/ 100 w 102"/>
              <a:gd name="T91" fmla="*/ 74 h 109"/>
              <a:gd name="T92" fmla="*/ 90 w 102"/>
              <a:gd name="T93" fmla="*/ 90 h 109"/>
              <a:gd name="T94" fmla="*/ 81 w 102"/>
              <a:gd name="T95" fmla="*/ 88 h 109"/>
              <a:gd name="T96" fmla="*/ 79 w 102"/>
              <a:gd name="T97" fmla="*/ 87 h 109"/>
              <a:gd name="T98" fmla="*/ 72 w 102"/>
              <a:gd name="T99" fmla="*/ 6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2" h="109">
                <a:moveTo>
                  <a:pt x="82" y="69"/>
                </a:moveTo>
                <a:cubicBezTo>
                  <a:pt x="80" y="70"/>
                  <a:pt x="79" y="70"/>
                  <a:pt x="78" y="71"/>
                </a:cubicBezTo>
                <a:cubicBezTo>
                  <a:pt x="78" y="72"/>
                  <a:pt x="78" y="73"/>
                  <a:pt x="78" y="75"/>
                </a:cubicBezTo>
                <a:cubicBezTo>
                  <a:pt x="79" y="77"/>
                  <a:pt x="81" y="79"/>
                  <a:pt x="83" y="80"/>
                </a:cubicBezTo>
                <a:cubicBezTo>
                  <a:pt x="85" y="82"/>
                  <a:pt x="88" y="82"/>
                  <a:pt x="90" y="82"/>
                </a:cubicBezTo>
                <a:cubicBezTo>
                  <a:pt x="91" y="82"/>
                  <a:pt x="93" y="82"/>
                  <a:pt x="93" y="81"/>
                </a:cubicBezTo>
                <a:cubicBezTo>
                  <a:pt x="94" y="80"/>
                  <a:pt x="94" y="78"/>
                  <a:pt x="93" y="77"/>
                </a:cubicBezTo>
                <a:cubicBezTo>
                  <a:pt x="92" y="75"/>
                  <a:pt x="91" y="73"/>
                  <a:pt x="88" y="72"/>
                </a:cubicBezTo>
                <a:cubicBezTo>
                  <a:pt x="86" y="70"/>
                  <a:pt x="84" y="69"/>
                  <a:pt x="82" y="69"/>
                </a:cubicBezTo>
                <a:close/>
                <a:moveTo>
                  <a:pt x="14" y="54"/>
                </a:moveTo>
                <a:cubicBezTo>
                  <a:pt x="44" y="23"/>
                  <a:pt x="44" y="23"/>
                  <a:pt x="44" y="23"/>
                </a:cubicBezTo>
                <a:cubicBezTo>
                  <a:pt x="44" y="36"/>
                  <a:pt x="44" y="36"/>
                  <a:pt x="44" y="36"/>
                </a:cubicBezTo>
                <a:cubicBezTo>
                  <a:pt x="21" y="60"/>
                  <a:pt x="21" y="60"/>
                  <a:pt x="21" y="60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1" y="70"/>
                  <a:pt x="32" y="70"/>
                </a:cubicBezTo>
                <a:cubicBezTo>
                  <a:pt x="33" y="70"/>
                  <a:pt x="34" y="70"/>
                  <a:pt x="35" y="69"/>
                </a:cubicBezTo>
                <a:cubicBezTo>
                  <a:pt x="46" y="57"/>
                  <a:pt x="46" y="57"/>
                  <a:pt x="46" y="57"/>
                </a:cubicBezTo>
                <a:cubicBezTo>
                  <a:pt x="48" y="66"/>
                  <a:pt x="48" y="66"/>
                  <a:pt x="48" y="66"/>
                </a:cubicBezTo>
                <a:cubicBezTo>
                  <a:pt x="50" y="67"/>
                  <a:pt x="52" y="69"/>
                  <a:pt x="54" y="71"/>
                </a:cubicBezTo>
                <a:cubicBezTo>
                  <a:pt x="54" y="72"/>
                  <a:pt x="54" y="72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46" y="68"/>
                  <a:pt x="46" y="68"/>
                  <a:pt x="46" y="68"/>
                </a:cubicBezTo>
                <a:cubicBezTo>
                  <a:pt x="41" y="74"/>
                  <a:pt x="41" y="74"/>
                  <a:pt x="41" y="74"/>
                </a:cubicBezTo>
                <a:cubicBezTo>
                  <a:pt x="38" y="76"/>
                  <a:pt x="35" y="78"/>
                  <a:pt x="32" y="78"/>
                </a:cubicBezTo>
                <a:cubicBezTo>
                  <a:pt x="30" y="78"/>
                  <a:pt x="27" y="77"/>
                  <a:pt x="24" y="7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3"/>
                  <a:pt x="0" y="50"/>
                  <a:pt x="0" y="47"/>
                </a:cubicBezTo>
                <a:cubicBezTo>
                  <a:pt x="0" y="44"/>
                  <a:pt x="1" y="41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7" y="3"/>
                  <a:pt x="37" y="3"/>
                  <a:pt x="37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74" y="22"/>
                  <a:pt x="74" y="22"/>
                  <a:pt x="74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6" y="25"/>
                  <a:pt x="77" y="28"/>
                  <a:pt x="77" y="31"/>
                </a:cubicBezTo>
                <a:cubicBezTo>
                  <a:pt x="77" y="33"/>
                  <a:pt x="76" y="36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69" y="32"/>
                  <a:pt x="69" y="32"/>
                  <a:pt x="69" y="32"/>
                </a:cubicBezTo>
                <a:cubicBezTo>
                  <a:pt x="70" y="32"/>
                  <a:pt x="70" y="31"/>
                  <a:pt x="70" y="31"/>
                </a:cubicBezTo>
                <a:cubicBezTo>
                  <a:pt x="70" y="30"/>
                  <a:pt x="69" y="29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48" y="8"/>
                  <a:pt x="48" y="8"/>
                  <a:pt x="48" y="8"/>
                </a:cubicBezTo>
                <a:cubicBezTo>
                  <a:pt x="47" y="8"/>
                  <a:pt x="46" y="7"/>
                  <a:pt x="45" y="7"/>
                </a:cubicBezTo>
                <a:cubicBezTo>
                  <a:pt x="44" y="7"/>
                  <a:pt x="43" y="8"/>
                  <a:pt x="42" y="9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8" y="45"/>
                  <a:pt x="8" y="46"/>
                  <a:pt x="8" y="47"/>
                </a:cubicBezTo>
                <a:cubicBezTo>
                  <a:pt x="8" y="48"/>
                  <a:pt x="8" y="49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50" y="22"/>
                </a:moveTo>
                <a:cubicBezTo>
                  <a:pt x="51" y="35"/>
                  <a:pt x="51" y="49"/>
                  <a:pt x="51" y="62"/>
                </a:cubicBezTo>
                <a:cubicBezTo>
                  <a:pt x="54" y="64"/>
                  <a:pt x="56" y="66"/>
                  <a:pt x="59" y="69"/>
                </a:cubicBezTo>
                <a:cubicBezTo>
                  <a:pt x="59" y="70"/>
                  <a:pt x="59" y="74"/>
                  <a:pt x="59" y="77"/>
                </a:cubicBezTo>
                <a:cubicBezTo>
                  <a:pt x="57" y="76"/>
                  <a:pt x="56" y="76"/>
                  <a:pt x="54" y="76"/>
                </a:cubicBezTo>
                <a:cubicBezTo>
                  <a:pt x="50" y="76"/>
                  <a:pt x="47" y="78"/>
                  <a:pt x="44" y="81"/>
                </a:cubicBezTo>
                <a:cubicBezTo>
                  <a:pt x="42" y="84"/>
                  <a:pt x="41" y="88"/>
                  <a:pt x="41" y="93"/>
                </a:cubicBezTo>
                <a:cubicBezTo>
                  <a:pt x="41" y="97"/>
                  <a:pt x="43" y="101"/>
                  <a:pt x="45" y="104"/>
                </a:cubicBezTo>
                <a:cubicBezTo>
                  <a:pt x="47" y="107"/>
                  <a:pt x="50" y="109"/>
                  <a:pt x="54" y="109"/>
                </a:cubicBezTo>
                <a:cubicBezTo>
                  <a:pt x="58" y="109"/>
                  <a:pt x="61" y="107"/>
                  <a:pt x="64" y="104"/>
                </a:cubicBezTo>
                <a:cubicBezTo>
                  <a:pt x="65" y="101"/>
                  <a:pt x="66" y="98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2"/>
                </a:cubicBezTo>
                <a:cubicBezTo>
                  <a:pt x="68" y="40"/>
                  <a:pt x="68" y="40"/>
                  <a:pt x="68" y="40"/>
                </a:cubicBezTo>
                <a:cubicBezTo>
                  <a:pt x="66" y="28"/>
                  <a:pt x="58" y="23"/>
                  <a:pt x="50" y="22"/>
                </a:cubicBezTo>
                <a:close/>
                <a:moveTo>
                  <a:pt x="58" y="59"/>
                </a:moveTo>
                <a:cubicBezTo>
                  <a:pt x="57" y="59"/>
                  <a:pt x="56" y="61"/>
                  <a:pt x="57" y="63"/>
                </a:cubicBezTo>
                <a:cubicBezTo>
                  <a:pt x="58" y="64"/>
                  <a:pt x="60" y="65"/>
                  <a:pt x="61" y="64"/>
                </a:cubicBezTo>
                <a:cubicBezTo>
                  <a:pt x="63" y="63"/>
                  <a:pt x="63" y="61"/>
                  <a:pt x="62" y="60"/>
                </a:cubicBezTo>
                <a:cubicBezTo>
                  <a:pt x="62" y="58"/>
                  <a:pt x="60" y="58"/>
                  <a:pt x="58" y="59"/>
                </a:cubicBezTo>
                <a:close/>
                <a:moveTo>
                  <a:pt x="51" y="86"/>
                </a:moveTo>
                <a:cubicBezTo>
                  <a:pt x="52" y="84"/>
                  <a:pt x="53" y="84"/>
                  <a:pt x="54" y="84"/>
                </a:cubicBezTo>
                <a:cubicBezTo>
                  <a:pt x="55" y="84"/>
                  <a:pt x="56" y="84"/>
                  <a:pt x="57" y="86"/>
                </a:cubicBezTo>
                <a:cubicBezTo>
                  <a:pt x="58" y="87"/>
                  <a:pt x="59" y="90"/>
                  <a:pt x="59" y="92"/>
                </a:cubicBezTo>
                <a:cubicBezTo>
                  <a:pt x="59" y="95"/>
                  <a:pt x="59" y="98"/>
                  <a:pt x="57" y="99"/>
                </a:cubicBezTo>
                <a:cubicBezTo>
                  <a:pt x="56" y="101"/>
                  <a:pt x="55" y="101"/>
                  <a:pt x="54" y="101"/>
                </a:cubicBezTo>
                <a:cubicBezTo>
                  <a:pt x="53" y="102"/>
                  <a:pt x="52" y="101"/>
                  <a:pt x="51" y="99"/>
                </a:cubicBezTo>
                <a:cubicBezTo>
                  <a:pt x="50" y="98"/>
                  <a:pt x="49" y="95"/>
                  <a:pt x="49" y="93"/>
                </a:cubicBezTo>
                <a:cubicBezTo>
                  <a:pt x="49" y="90"/>
                  <a:pt x="50" y="87"/>
                  <a:pt x="51" y="86"/>
                </a:cubicBezTo>
                <a:close/>
                <a:moveTo>
                  <a:pt x="72" y="67"/>
                </a:moveTo>
                <a:cubicBezTo>
                  <a:pt x="72" y="67"/>
                  <a:pt x="72" y="67"/>
                  <a:pt x="72" y="67"/>
                </a:cubicBezTo>
                <a:cubicBezTo>
                  <a:pt x="74" y="64"/>
                  <a:pt x="77" y="62"/>
                  <a:pt x="81" y="62"/>
                </a:cubicBezTo>
                <a:cubicBezTo>
                  <a:pt x="85" y="62"/>
                  <a:pt x="89" y="63"/>
                  <a:pt x="93" y="65"/>
                </a:cubicBezTo>
                <a:cubicBezTo>
                  <a:pt x="96" y="67"/>
                  <a:pt x="99" y="71"/>
                  <a:pt x="100" y="74"/>
                </a:cubicBezTo>
                <a:cubicBezTo>
                  <a:pt x="102" y="78"/>
                  <a:pt x="102" y="82"/>
                  <a:pt x="100" y="85"/>
                </a:cubicBezTo>
                <a:cubicBezTo>
                  <a:pt x="98" y="88"/>
                  <a:pt x="94" y="90"/>
                  <a:pt x="90" y="90"/>
                </a:cubicBezTo>
                <a:cubicBezTo>
                  <a:pt x="87" y="90"/>
                  <a:pt x="84" y="89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79" y="87"/>
                  <a:pt x="79" y="87"/>
                </a:cubicBezTo>
                <a:cubicBezTo>
                  <a:pt x="71" y="82"/>
                  <a:pt x="71" y="82"/>
                  <a:pt x="71" y="82"/>
                </a:cubicBezTo>
                <a:lnTo>
                  <a:pt x="72" y="67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lIns="91436" tIns="45718" rIns="91436" bIns="45718"/>
          <a:lstStyle/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  <a:cs typeface="+mn-cs"/>
              <a:sym typeface="方正宋刻本秀楷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29470" y="2085975"/>
            <a:ext cx="798830" cy="1098116"/>
            <a:chOff x="9385300" y="2120900"/>
            <a:chExt cx="1695450" cy="2331039"/>
          </a:xfrm>
        </p:grpSpPr>
        <p:sp>
          <p:nvSpPr>
            <p:cNvPr id="3" name="Arc 12"/>
            <p:cNvSpPr/>
            <p:nvPr/>
          </p:nvSpPr>
          <p:spPr bwMode="auto">
            <a:xfrm flipV="1">
              <a:off x="9385300" y="2120900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55943A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  <p:sp>
          <p:nvSpPr>
            <p:cNvPr id="4" name="TextBox 13"/>
            <p:cNvSpPr txBox="1">
              <a:spLocks noChangeArrowheads="1"/>
            </p:cNvSpPr>
            <p:nvPr/>
          </p:nvSpPr>
          <p:spPr bwMode="auto">
            <a:xfrm>
              <a:off x="10082991" y="3579813"/>
              <a:ext cx="298480" cy="872126"/>
            </a:xfrm>
            <a:prstGeom prst="rect">
              <a:avLst/>
            </a:prstGeom>
            <a:solidFill>
              <a:srgbClr val="55943A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方正宋刻本秀楷简体" panose="02000000000000000000" pitchFamily="2" charset="-122"/>
                  <a:cs typeface="+mn-cs"/>
                  <a:sym typeface="方正宋刻本秀楷简体" panose="02000000000000000000" pitchFamily="2" charset="-122"/>
                </a:rPr>
                <a:t>5</a:t>
              </a:r>
            </a:p>
          </p:txBody>
        </p:sp>
      </p:grpSp>
      <p:sp>
        <p:nvSpPr>
          <p:cNvPr id="28" name="Freeform 43"/>
          <p:cNvSpPr>
            <a:spLocks noEditPoints="1"/>
          </p:cNvSpPr>
          <p:nvPr/>
        </p:nvSpPr>
        <p:spPr bwMode="auto">
          <a:xfrm>
            <a:off x="10014585" y="2360295"/>
            <a:ext cx="227965" cy="226695"/>
          </a:xfrm>
          <a:custGeom>
            <a:avLst/>
            <a:gdLst>
              <a:gd name="T0" fmla="*/ 81 w 116"/>
              <a:gd name="T1" fmla="*/ 70 h 104"/>
              <a:gd name="T2" fmla="*/ 65 w 116"/>
              <a:gd name="T3" fmla="*/ 83 h 104"/>
              <a:gd name="T4" fmla="*/ 111 w 116"/>
              <a:gd name="T5" fmla="*/ 104 h 104"/>
              <a:gd name="T6" fmla="*/ 116 w 116"/>
              <a:gd name="T7" fmla="*/ 85 h 104"/>
              <a:gd name="T8" fmla="*/ 81 w 116"/>
              <a:gd name="T9" fmla="*/ 70 h 104"/>
              <a:gd name="T10" fmla="*/ 111 w 116"/>
              <a:gd name="T11" fmla="*/ 2 h 104"/>
              <a:gd name="T12" fmla="*/ 65 w 116"/>
              <a:gd name="T13" fmla="*/ 24 h 104"/>
              <a:gd name="T14" fmla="*/ 77 w 116"/>
              <a:gd name="T15" fmla="*/ 32 h 104"/>
              <a:gd name="T16" fmla="*/ 0 w 116"/>
              <a:gd name="T17" fmla="*/ 83 h 104"/>
              <a:gd name="T18" fmla="*/ 3 w 116"/>
              <a:gd name="T19" fmla="*/ 102 h 104"/>
              <a:gd name="T20" fmla="*/ 93 w 116"/>
              <a:gd name="T21" fmla="*/ 44 h 104"/>
              <a:gd name="T22" fmla="*/ 106 w 116"/>
              <a:gd name="T23" fmla="*/ 52 h 104"/>
              <a:gd name="T24" fmla="*/ 111 w 116"/>
              <a:gd name="T25" fmla="*/ 2 h 104"/>
              <a:gd name="T26" fmla="*/ 7 w 116"/>
              <a:gd name="T27" fmla="*/ 0 h 104"/>
              <a:gd name="T28" fmla="*/ 11 w 116"/>
              <a:gd name="T29" fmla="*/ 51 h 104"/>
              <a:gd name="T30" fmla="*/ 24 w 116"/>
              <a:gd name="T31" fmla="*/ 42 h 104"/>
              <a:gd name="T32" fmla="*/ 36 w 116"/>
              <a:gd name="T33" fmla="*/ 58 h 104"/>
              <a:gd name="T34" fmla="*/ 52 w 116"/>
              <a:gd name="T35" fmla="*/ 47 h 104"/>
              <a:gd name="T36" fmla="*/ 40 w 116"/>
              <a:gd name="T37" fmla="*/ 32 h 104"/>
              <a:gd name="T38" fmla="*/ 53 w 116"/>
              <a:gd name="T39" fmla="*/ 24 h 104"/>
              <a:gd name="T40" fmla="*/ 7 w 116"/>
              <a:gd name="T4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81" y="70"/>
                </a:moveTo>
                <a:cubicBezTo>
                  <a:pt x="76" y="75"/>
                  <a:pt x="70" y="79"/>
                  <a:pt x="65" y="83"/>
                </a:cubicBezTo>
                <a:cubicBezTo>
                  <a:pt x="88" y="99"/>
                  <a:pt x="110" y="104"/>
                  <a:pt x="111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5" y="85"/>
                  <a:pt x="100" y="81"/>
                  <a:pt x="81" y="70"/>
                </a:cubicBezTo>
                <a:moveTo>
                  <a:pt x="111" y="2"/>
                </a:moveTo>
                <a:cubicBezTo>
                  <a:pt x="65" y="24"/>
                  <a:pt x="65" y="24"/>
                  <a:pt x="65" y="24"/>
                </a:cubicBezTo>
                <a:cubicBezTo>
                  <a:pt x="77" y="32"/>
                  <a:pt x="77" y="32"/>
                  <a:pt x="77" y="32"/>
                </a:cubicBezTo>
                <a:cubicBezTo>
                  <a:pt x="49" y="72"/>
                  <a:pt x="0" y="83"/>
                  <a:pt x="0" y="83"/>
                </a:cubicBezTo>
                <a:cubicBezTo>
                  <a:pt x="3" y="102"/>
                  <a:pt x="3" y="102"/>
                  <a:pt x="3" y="102"/>
                </a:cubicBezTo>
                <a:cubicBezTo>
                  <a:pt x="6" y="102"/>
                  <a:pt x="60" y="90"/>
                  <a:pt x="93" y="44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11" y="2"/>
                  <a:pt x="111" y="2"/>
                  <a:pt x="111" y="2"/>
                </a:cubicBezTo>
                <a:moveTo>
                  <a:pt x="7" y="0"/>
                </a:moveTo>
                <a:cubicBezTo>
                  <a:pt x="11" y="51"/>
                  <a:pt x="11" y="51"/>
                  <a:pt x="11" y="51"/>
                </a:cubicBezTo>
                <a:cubicBezTo>
                  <a:pt x="24" y="42"/>
                  <a:pt x="24" y="42"/>
                  <a:pt x="24" y="42"/>
                </a:cubicBezTo>
                <a:cubicBezTo>
                  <a:pt x="28" y="48"/>
                  <a:pt x="32" y="54"/>
                  <a:pt x="36" y="58"/>
                </a:cubicBezTo>
                <a:cubicBezTo>
                  <a:pt x="41" y="55"/>
                  <a:pt x="47" y="51"/>
                  <a:pt x="52" y="47"/>
                </a:cubicBezTo>
                <a:cubicBezTo>
                  <a:pt x="48" y="42"/>
                  <a:pt x="44" y="37"/>
                  <a:pt x="40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55943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6550" y="469899"/>
            <a:ext cx="798258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Windows平台中MySQL的下载、安装和配置</a:t>
            </a:r>
          </a:p>
        </p:txBody>
      </p:sp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80" y="3804285"/>
            <a:ext cx="1830070" cy="1383665"/>
          </a:xfrm>
          <a:prstGeom prst="rect">
            <a:avLst/>
          </a:prstGeom>
        </p:spPr>
      </p:pic>
      <p:pic>
        <p:nvPicPr>
          <p:cNvPr id="12" name="图片 11" descr="C:\Users\xrdan\Desktop\图片1.png图片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736215" y="3804920"/>
            <a:ext cx="1830070" cy="1382395"/>
          </a:xfrm>
          <a:prstGeom prst="rect">
            <a:avLst/>
          </a:prstGeom>
        </p:spPr>
      </p:pic>
      <p:pic>
        <p:nvPicPr>
          <p:cNvPr id="13" name="图片 12" descr="C:\Users\xrdan\Desktop\图片1.png图片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44415" y="3805873"/>
            <a:ext cx="1830070" cy="1380490"/>
          </a:xfrm>
          <a:prstGeom prst="rect">
            <a:avLst/>
          </a:prstGeom>
        </p:spPr>
      </p:pic>
      <p:pic>
        <p:nvPicPr>
          <p:cNvPr id="17" name="图片 16" descr="C:\Users\xrdan\Desktop\图片1.png图片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037070" y="3766820"/>
            <a:ext cx="1830070" cy="1382395"/>
          </a:xfrm>
          <a:prstGeom prst="rect">
            <a:avLst/>
          </a:prstGeom>
        </p:spPr>
      </p:pic>
      <p:pic>
        <p:nvPicPr>
          <p:cNvPr id="19" name="图片 18" descr="C:\Users\xrdan\Desktop\图片1.png图片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9276715" y="3769043"/>
            <a:ext cx="1830070" cy="1377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1"/>
            <a:ext cx="5087257" cy="1130301"/>
            <a:chOff x="660400" y="-1"/>
            <a:chExt cx="5087257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606550" y="469899"/>
            <a:ext cx="798258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Windows平台中MySQL的下载、安装和配置</a:t>
            </a:r>
          </a:p>
        </p:txBody>
      </p:sp>
      <p:pic>
        <p:nvPicPr>
          <p:cNvPr id="6" name="图片 5" descr="C:\Users\xrdan\Desktop\图片1.png图片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37490" y="2100580"/>
            <a:ext cx="1550035" cy="1174115"/>
          </a:xfrm>
          <a:prstGeom prst="rect">
            <a:avLst/>
          </a:prstGeom>
        </p:spPr>
      </p:pic>
      <p:pic>
        <p:nvPicPr>
          <p:cNvPr id="12" name="图片 11" descr="C:\Users\xrdan\Desktop\图片1.png图片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942148" y="2105660"/>
            <a:ext cx="1541780" cy="1172845"/>
          </a:xfrm>
          <a:prstGeom prst="rect">
            <a:avLst/>
          </a:prstGeom>
        </p:spPr>
      </p:pic>
      <p:pic>
        <p:nvPicPr>
          <p:cNvPr id="13" name="图片 12" descr="C:\Users\xrdan\Desktop\图片1.png图片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1408" y="2105660"/>
            <a:ext cx="1542415" cy="1170940"/>
          </a:xfrm>
          <a:prstGeom prst="rect">
            <a:avLst/>
          </a:prstGeom>
        </p:spPr>
      </p:pic>
      <p:pic>
        <p:nvPicPr>
          <p:cNvPr id="17" name="图片 16" descr="C:\Users\xrdan\Desktop\图片1.png图片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341303" y="2105660"/>
            <a:ext cx="1541780" cy="1172845"/>
          </a:xfrm>
          <a:prstGeom prst="rect">
            <a:avLst/>
          </a:prstGeom>
        </p:spPr>
      </p:pic>
      <p:pic>
        <p:nvPicPr>
          <p:cNvPr id="19" name="图片 18" descr="C:\Users\xrdan\Desktop\图片1.png图片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041515" y="2105660"/>
            <a:ext cx="1541780" cy="11690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70100" y="1176654"/>
            <a:ext cx="59397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Windows平台下MySQL参数配置</a:t>
            </a:r>
          </a:p>
        </p:txBody>
      </p:sp>
      <p:pic>
        <p:nvPicPr>
          <p:cNvPr id="8" name="图片 7" descr="C:\Users\xrdan\Desktop\图片1.png图片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742363" y="2105660"/>
            <a:ext cx="1541145" cy="1169035"/>
          </a:xfrm>
          <a:prstGeom prst="rect">
            <a:avLst/>
          </a:prstGeom>
        </p:spPr>
      </p:pic>
      <p:pic>
        <p:nvPicPr>
          <p:cNvPr id="9" name="图片 8" descr="C:\Users\xrdan\Desktop\图片1.png图片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0444480" y="2109470"/>
            <a:ext cx="1537970" cy="1169035"/>
          </a:xfrm>
          <a:prstGeom prst="rect">
            <a:avLst/>
          </a:prstGeom>
        </p:spPr>
      </p:pic>
      <p:pic>
        <p:nvPicPr>
          <p:cNvPr id="10" name="图片 9" descr="C:\Users\xrdan\Desktop\图片1.png图片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301943" y="4067810"/>
            <a:ext cx="1549400" cy="1174115"/>
          </a:xfrm>
          <a:prstGeom prst="rect">
            <a:avLst/>
          </a:prstGeom>
        </p:spPr>
      </p:pic>
      <p:pic>
        <p:nvPicPr>
          <p:cNvPr id="11" name="图片 10" descr="C:\Users\xrdan\Desktop\图片1.png图片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2005965" y="4072890"/>
            <a:ext cx="1542415" cy="1172845"/>
          </a:xfrm>
          <a:prstGeom prst="rect">
            <a:avLst/>
          </a:prstGeom>
        </p:spPr>
      </p:pic>
      <p:pic>
        <p:nvPicPr>
          <p:cNvPr id="21" name="图片 20" descr="C:\Users\xrdan\Desktop\图片1.png图片1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3704590" y="4072890"/>
            <a:ext cx="1544320" cy="1170940"/>
          </a:xfrm>
          <a:prstGeom prst="rect">
            <a:avLst/>
          </a:prstGeom>
        </p:spPr>
      </p:pic>
      <p:pic>
        <p:nvPicPr>
          <p:cNvPr id="22" name="图片 21" descr="C:\Users\xrdan\Desktop\图片1.png图片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5400675" y="4073208"/>
            <a:ext cx="1551305" cy="1172210"/>
          </a:xfrm>
          <a:prstGeom prst="rect">
            <a:avLst/>
          </a:prstGeom>
        </p:spPr>
      </p:pic>
      <p:pic>
        <p:nvPicPr>
          <p:cNvPr id="23" name="图片 22" descr="C:\Users\xrdan\Desktop\图片1.png图片1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7107873" y="4072890"/>
            <a:ext cx="1537335" cy="1169035"/>
          </a:xfrm>
          <a:prstGeom prst="rect">
            <a:avLst/>
          </a:prstGeom>
        </p:spPr>
      </p:pic>
      <p:pic>
        <p:nvPicPr>
          <p:cNvPr id="24" name="图片 23" descr="C:\Users\xrdan\Desktop\图片1.png图片1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8804275" y="4072890"/>
            <a:ext cx="1545590" cy="1169035"/>
          </a:xfrm>
          <a:prstGeom prst="rect">
            <a:avLst/>
          </a:prstGeom>
        </p:spPr>
      </p:pic>
      <p:pic>
        <p:nvPicPr>
          <p:cNvPr id="25" name="图片 24" descr="C:\Users\xrdan\Desktop\图片1.png图片1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>
          <a:xfrm>
            <a:off x="10506075" y="4076700"/>
            <a:ext cx="1543050" cy="1169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21257522">
            <a:off x="3395275" y="1380699"/>
            <a:ext cx="5408712" cy="4625478"/>
            <a:chOff x="4446456" y="2431242"/>
            <a:chExt cx="3260630" cy="2788458"/>
          </a:xfrm>
        </p:grpSpPr>
        <p:sp>
          <p:nvSpPr>
            <p:cNvPr id="7" name="MH_Other_1"/>
            <p:cNvSpPr/>
            <p:nvPr/>
          </p:nvSpPr>
          <p:spPr>
            <a:xfrm rot="12359350" flipV="1">
              <a:off x="4446456" y="3726128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8" name="MH_Other_2"/>
            <p:cNvSpPr/>
            <p:nvPr/>
          </p:nvSpPr>
          <p:spPr>
            <a:xfrm rot="12359350" flipV="1">
              <a:off x="4686300" y="3706813"/>
              <a:ext cx="1112838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94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9" name="MH_Other_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6840000">
              <a:off x="5470526" y="3521076"/>
              <a:ext cx="176212" cy="93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MH_Other_4"/>
            <p:cNvSpPr/>
            <p:nvPr/>
          </p:nvSpPr>
          <p:spPr>
            <a:xfrm rot="15959350" flipV="1">
              <a:off x="4943687" y="2845610"/>
              <a:ext cx="1238295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1" name="MH_Other_5"/>
            <p:cNvSpPr/>
            <p:nvPr/>
          </p:nvSpPr>
          <p:spPr>
            <a:xfrm rot="15959350" flipV="1">
              <a:off x="5137944" y="3004344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94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12" name="MH_Other_6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3240000">
              <a:off x="5671345" y="3037682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MH_Other_7"/>
            <p:cNvSpPr/>
            <p:nvPr/>
          </p:nvSpPr>
          <p:spPr>
            <a:xfrm rot="19559350" flipV="1">
              <a:off x="5954853" y="2835963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4" name="MH_Other_8"/>
            <p:cNvSpPr/>
            <p:nvPr/>
          </p:nvSpPr>
          <p:spPr>
            <a:xfrm rot="19559350" flipV="1">
              <a:off x="5972175" y="3044825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94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15" name="MH_Other_9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360000">
              <a:off x="6189663" y="2970214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MH_Other_10"/>
            <p:cNvSpPr/>
            <p:nvPr/>
          </p:nvSpPr>
          <p:spPr>
            <a:xfrm rot="1559350" flipV="1">
              <a:off x="6468790" y="3706836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7" name="MH_Other_11"/>
            <p:cNvSpPr/>
            <p:nvPr/>
          </p:nvSpPr>
          <p:spPr>
            <a:xfrm rot="1559350" flipV="1">
              <a:off x="6354763" y="3787776"/>
              <a:ext cx="1111250" cy="347663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94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18" name="MH_Other_1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3960000">
              <a:off x="6507163" y="3386138"/>
              <a:ext cx="176213" cy="93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MH_Other_14"/>
            <p:cNvSpPr/>
            <p:nvPr/>
          </p:nvSpPr>
          <p:spPr>
            <a:xfrm rot="5159350" flipV="1">
              <a:off x="5902326" y="4489451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94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20" name="MH_Other_15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7560000">
              <a:off x="6306345" y="3867945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MH_Other_16"/>
            <p:cNvSpPr/>
            <p:nvPr/>
          </p:nvSpPr>
          <p:spPr>
            <a:xfrm rot="8759350" flipV="1">
              <a:off x="4960393" y="4597001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2" name="MH_Other_17"/>
            <p:cNvSpPr/>
            <p:nvPr/>
          </p:nvSpPr>
          <p:spPr>
            <a:xfrm rot="8759350" flipV="1">
              <a:off x="5068889" y="4449763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94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23" name="MH_Other_18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10440000">
              <a:off x="5788026" y="3935414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矩形 29"/>
          <p:cNvSpPr/>
          <p:nvPr/>
        </p:nvSpPr>
        <p:spPr>
          <a:xfrm>
            <a:off x="5071598" y="1886090"/>
            <a:ext cx="410690" cy="6806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1</a:t>
            </a:r>
          </a:p>
        </p:txBody>
      </p:sp>
      <p:sp>
        <p:nvSpPr>
          <p:cNvPr id="31" name="矩形 30"/>
          <p:cNvSpPr/>
          <p:nvPr/>
        </p:nvSpPr>
        <p:spPr>
          <a:xfrm>
            <a:off x="4043561" y="3423161"/>
            <a:ext cx="410690" cy="6806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6</a:t>
            </a:r>
          </a:p>
        </p:txBody>
      </p:sp>
      <p:sp>
        <p:nvSpPr>
          <p:cNvPr id="32" name="矩形 31"/>
          <p:cNvSpPr/>
          <p:nvPr/>
        </p:nvSpPr>
        <p:spPr>
          <a:xfrm>
            <a:off x="4900081" y="5077568"/>
            <a:ext cx="410690" cy="6806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5</a:t>
            </a:r>
          </a:p>
        </p:txBody>
      </p:sp>
      <p:sp>
        <p:nvSpPr>
          <p:cNvPr id="33" name="矩形 32"/>
          <p:cNvSpPr/>
          <p:nvPr/>
        </p:nvSpPr>
        <p:spPr>
          <a:xfrm>
            <a:off x="6754753" y="5169065"/>
            <a:ext cx="410690" cy="68063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4</a:t>
            </a:r>
          </a:p>
        </p:txBody>
      </p:sp>
      <p:sp>
        <p:nvSpPr>
          <p:cNvPr id="34" name="矩形 33"/>
          <p:cNvSpPr/>
          <p:nvPr/>
        </p:nvSpPr>
        <p:spPr>
          <a:xfrm>
            <a:off x="7765535" y="3629719"/>
            <a:ext cx="410690" cy="6806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3</a:t>
            </a:r>
          </a:p>
        </p:txBody>
      </p:sp>
      <p:sp>
        <p:nvSpPr>
          <p:cNvPr id="35" name="矩形 34"/>
          <p:cNvSpPr/>
          <p:nvPr/>
        </p:nvSpPr>
        <p:spPr>
          <a:xfrm>
            <a:off x="6962719" y="1962084"/>
            <a:ext cx="410690" cy="6806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2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17212" y="1648761"/>
            <a:ext cx="3960495" cy="1200785"/>
            <a:chOff x="717212" y="1648761"/>
            <a:chExt cx="3960495" cy="1200785"/>
          </a:xfrm>
        </p:grpSpPr>
        <p:sp>
          <p:nvSpPr>
            <p:cNvPr id="36" name="TextBox 53"/>
            <p:cNvSpPr txBox="1"/>
            <p:nvPr/>
          </p:nvSpPr>
          <p:spPr>
            <a:xfrm>
              <a:off x="2443045" y="1648761"/>
              <a:ext cx="2155224" cy="359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bin目录</a:t>
              </a:r>
            </a:p>
          </p:txBody>
        </p:sp>
        <p:sp>
          <p:nvSpPr>
            <p:cNvPr id="37" name="TextBox 47"/>
            <p:cNvSpPr txBox="1">
              <a:spLocks noChangeArrowheads="1"/>
            </p:cNvSpPr>
            <p:nvPr/>
          </p:nvSpPr>
          <p:spPr bwMode="auto">
            <a:xfrm>
              <a:off x="717212" y="1921176"/>
              <a:ext cx="3960495" cy="928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88" tIns="45694" rIns="91388" bIns="45694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1218565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kern="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用于放置一些可执行文件，如mysql.exe、mysqld.exe、mysqlshow.exe等。保存了MySQL常用的命令工具以及管理工具。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2354" y="3187174"/>
            <a:ext cx="2899079" cy="642070"/>
            <a:chOff x="1792580" y="1648761"/>
            <a:chExt cx="2899079" cy="642070"/>
          </a:xfrm>
        </p:grpSpPr>
        <p:sp>
          <p:nvSpPr>
            <p:cNvPr id="39" name="TextBox 53"/>
            <p:cNvSpPr txBox="1"/>
            <p:nvPr/>
          </p:nvSpPr>
          <p:spPr>
            <a:xfrm>
              <a:off x="2443045" y="1648761"/>
              <a:ext cx="2155224" cy="359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my.ini</a:t>
              </a:r>
            </a:p>
          </p:txBody>
        </p:sp>
        <p:sp>
          <p:nvSpPr>
            <p:cNvPr id="40" name="TextBox 47"/>
            <p:cNvSpPr txBox="1">
              <a:spLocks noChangeArrowheads="1"/>
            </p:cNvSpPr>
            <p:nvPr/>
          </p:nvSpPr>
          <p:spPr bwMode="auto">
            <a:xfrm>
              <a:off x="1792580" y="1921261"/>
              <a:ext cx="2899079" cy="369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88" tIns="45694" rIns="91388" bIns="45694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1218565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kern="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是MySQL数据库中使用的配置文件。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27550" y="5034171"/>
            <a:ext cx="2899079" cy="642070"/>
            <a:chOff x="1806228" y="1648761"/>
            <a:chExt cx="2899079" cy="642070"/>
          </a:xfrm>
        </p:grpSpPr>
        <p:sp>
          <p:nvSpPr>
            <p:cNvPr id="42" name="TextBox 53"/>
            <p:cNvSpPr txBox="1"/>
            <p:nvPr/>
          </p:nvSpPr>
          <p:spPr>
            <a:xfrm>
              <a:off x="2443045" y="1648761"/>
              <a:ext cx="2155224" cy="359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share目录</a:t>
              </a:r>
            </a:p>
          </p:txBody>
        </p:sp>
        <p:sp>
          <p:nvSpPr>
            <p:cNvPr id="43" name="TextBox 47"/>
            <p:cNvSpPr txBox="1">
              <a:spLocks noChangeArrowheads="1"/>
            </p:cNvSpPr>
            <p:nvPr/>
          </p:nvSpPr>
          <p:spPr bwMode="auto">
            <a:xfrm>
              <a:off x="1806228" y="1921261"/>
              <a:ext cx="2899079" cy="369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88" tIns="45694" rIns="91388" bIns="45694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1218565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kern="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用于存放字符集、语言等信息。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76109" y="5034171"/>
            <a:ext cx="2899079" cy="921470"/>
            <a:chOff x="7476109" y="5034171"/>
            <a:chExt cx="2899079" cy="921470"/>
          </a:xfrm>
        </p:grpSpPr>
        <p:sp>
          <p:nvSpPr>
            <p:cNvPr id="44" name="TextBox 53"/>
            <p:cNvSpPr txBox="1"/>
            <p:nvPr/>
          </p:nvSpPr>
          <p:spPr>
            <a:xfrm>
              <a:off x="7546529" y="5034171"/>
              <a:ext cx="2155224" cy="359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lib目录</a:t>
              </a:r>
            </a:p>
          </p:txBody>
        </p:sp>
        <p:sp>
          <p:nvSpPr>
            <p:cNvPr id="45" name="TextBox 47"/>
            <p:cNvSpPr txBox="1">
              <a:spLocks noChangeArrowheads="1"/>
            </p:cNvSpPr>
            <p:nvPr/>
          </p:nvSpPr>
          <p:spPr bwMode="auto">
            <a:xfrm>
              <a:off x="7476109" y="5306671"/>
              <a:ext cx="2899079" cy="648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88" tIns="45694" rIns="91388" bIns="45694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kern="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用于放置MySQL所依赖的一系列库文件。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78405" y="3629020"/>
            <a:ext cx="2899079" cy="921470"/>
            <a:chOff x="7476109" y="5034171"/>
            <a:chExt cx="2899079" cy="921470"/>
          </a:xfrm>
        </p:grpSpPr>
        <p:sp>
          <p:nvSpPr>
            <p:cNvPr id="47" name="TextBox 53"/>
            <p:cNvSpPr txBox="1"/>
            <p:nvPr/>
          </p:nvSpPr>
          <p:spPr>
            <a:xfrm>
              <a:off x="7546529" y="5034171"/>
              <a:ext cx="2155224" cy="359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include目录</a:t>
              </a:r>
            </a:p>
          </p:txBody>
        </p:sp>
        <p:sp>
          <p:nvSpPr>
            <p:cNvPr id="48" name="TextBox 47"/>
            <p:cNvSpPr txBox="1">
              <a:spLocks noChangeArrowheads="1"/>
            </p:cNvSpPr>
            <p:nvPr/>
          </p:nvSpPr>
          <p:spPr bwMode="auto">
            <a:xfrm>
              <a:off x="7476109" y="5306671"/>
              <a:ext cx="2899079" cy="648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88" tIns="45694" rIns="91388" bIns="45694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kern="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用于放置一些头文件，如mysql.h、mysqld_ername.h等。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79962" y="1878245"/>
            <a:ext cx="3639185" cy="1200785"/>
            <a:chOff x="7476109" y="5034171"/>
            <a:chExt cx="3639185" cy="1200785"/>
          </a:xfrm>
        </p:grpSpPr>
        <p:sp>
          <p:nvSpPr>
            <p:cNvPr id="50" name="TextBox 53"/>
            <p:cNvSpPr txBox="1"/>
            <p:nvPr/>
          </p:nvSpPr>
          <p:spPr>
            <a:xfrm>
              <a:off x="7546529" y="5034171"/>
              <a:ext cx="2155224" cy="359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data目录</a:t>
              </a:r>
            </a:p>
          </p:txBody>
        </p:sp>
        <p:sp>
          <p:nvSpPr>
            <p:cNvPr id="51" name="TextBox 47"/>
            <p:cNvSpPr txBox="1">
              <a:spLocks noChangeArrowheads="1"/>
            </p:cNvSpPr>
            <p:nvPr/>
          </p:nvSpPr>
          <p:spPr bwMode="auto">
            <a:xfrm>
              <a:off x="7476109" y="5306586"/>
              <a:ext cx="3639185" cy="928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88" tIns="45694" rIns="91388" bIns="45694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kern="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是MySQL默认用来保存数据库以及日志文件的地方（注意：刚安装还没有data文件夹，随着使用会出现此目录）。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0400" y="-1"/>
            <a:ext cx="8480425" cy="1130301"/>
            <a:chOff x="660400" y="-1"/>
            <a:chExt cx="8480425" cy="1130301"/>
          </a:xfrm>
        </p:grpSpPr>
        <p:sp>
          <p:nvSpPr>
            <p:cNvPr id="53" name="椭圆 52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468755" y="408304"/>
              <a:ext cx="767207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Windows平台中MySQL的下载、安装和配置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21840" y="94234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MySQL数据库的安装目录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21257522">
            <a:off x="3395275" y="1380699"/>
            <a:ext cx="5408712" cy="4625478"/>
            <a:chOff x="4446456" y="2431242"/>
            <a:chExt cx="3260630" cy="2788458"/>
          </a:xfrm>
        </p:grpSpPr>
        <p:sp>
          <p:nvSpPr>
            <p:cNvPr id="7" name="MH_Other_1"/>
            <p:cNvSpPr/>
            <p:nvPr/>
          </p:nvSpPr>
          <p:spPr>
            <a:xfrm rot="12359350" flipV="1">
              <a:off x="4446456" y="3726128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8" name="MH_Other_2"/>
            <p:cNvSpPr/>
            <p:nvPr/>
          </p:nvSpPr>
          <p:spPr>
            <a:xfrm rot="12359350" flipV="1">
              <a:off x="4686300" y="3706813"/>
              <a:ext cx="1112838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94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9" name="MH_Other_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6840000">
              <a:off x="5470526" y="3521076"/>
              <a:ext cx="176212" cy="93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MH_Other_4"/>
            <p:cNvSpPr/>
            <p:nvPr/>
          </p:nvSpPr>
          <p:spPr>
            <a:xfrm rot="15959350" flipV="1">
              <a:off x="4943687" y="2845610"/>
              <a:ext cx="1238295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1" name="MH_Other_5"/>
            <p:cNvSpPr/>
            <p:nvPr/>
          </p:nvSpPr>
          <p:spPr>
            <a:xfrm rot="15959350" flipV="1">
              <a:off x="5137944" y="3004344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94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12" name="MH_Other_6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3240000">
              <a:off x="5671345" y="3037682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MH_Other_7"/>
            <p:cNvSpPr/>
            <p:nvPr/>
          </p:nvSpPr>
          <p:spPr>
            <a:xfrm rot="19559350" flipV="1">
              <a:off x="5954853" y="2835963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4" name="MH_Other_8"/>
            <p:cNvSpPr/>
            <p:nvPr/>
          </p:nvSpPr>
          <p:spPr>
            <a:xfrm rot="19559350" flipV="1">
              <a:off x="5972175" y="3044825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94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15" name="MH_Other_9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360000">
              <a:off x="6189663" y="2970214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MH_Other_10"/>
            <p:cNvSpPr/>
            <p:nvPr/>
          </p:nvSpPr>
          <p:spPr>
            <a:xfrm rot="1559350" flipV="1">
              <a:off x="6468790" y="3706836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7" name="MH_Other_11"/>
            <p:cNvSpPr/>
            <p:nvPr/>
          </p:nvSpPr>
          <p:spPr>
            <a:xfrm rot="1559350" flipV="1">
              <a:off x="6354763" y="3787776"/>
              <a:ext cx="1111250" cy="347663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94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18" name="MH_Other_1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3960000">
              <a:off x="6507163" y="3386138"/>
              <a:ext cx="176213" cy="93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MH_Other_14"/>
            <p:cNvSpPr/>
            <p:nvPr/>
          </p:nvSpPr>
          <p:spPr>
            <a:xfrm rot="5159350" flipV="1">
              <a:off x="5902326" y="4489451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94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20" name="MH_Other_15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7560000">
              <a:off x="6306345" y="3867945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MH_Other_16"/>
            <p:cNvSpPr/>
            <p:nvPr/>
          </p:nvSpPr>
          <p:spPr>
            <a:xfrm rot="8759350" flipV="1">
              <a:off x="4960393" y="4597001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2" name="MH_Other_17"/>
            <p:cNvSpPr/>
            <p:nvPr/>
          </p:nvSpPr>
          <p:spPr>
            <a:xfrm rot="8759350" flipV="1">
              <a:off x="5068889" y="4449763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94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pic>
          <p:nvPicPr>
            <p:cNvPr id="23" name="MH_Other_18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10440000">
              <a:off x="5788026" y="3935414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矩形 29"/>
          <p:cNvSpPr/>
          <p:nvPr/>
        </p:nvSpPr>
        <p:spPr>
          <a:xfrm>
            <a:off x="5071598" y="1886090"/>
            <a:ext cx="410690" cy="6806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1</a:t>
            </a:r>
          </a:p>
        </p:txBody>
      </p:sp>
      <p:sp>
        <p:nvSpPr>
          <p:cNvPr id="31" name="矩形 30"/>
          <p:cNvSpPr/>
          <p:nvPr/>
        </p:nvSpPr>
        <p:spPr>
          <a:xfrm>
            <a:off x="4043561" y="3423161"/>
            <a:ext cx="410690" cy="6806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6</a:t>
            </a:r>
          </a:p>
        </p:txBody>
      </p:sp>
      <p:sp>
        <p:nvSpPr>
          <p:cNvPr id="32" name="矩形 31"/>
          <p:cNvSpPr/>
          <p:nvPr/>
        </p:nvSpPr>
        <p:spPr>
          <a:xfrm>
            <a:off x="4900081" y="5077568"/>
            <a:ext cx="410690" cy="6806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5</a:t>
            </a:r>
          </a:p>
        </p:txBody>
      </p:sp>
      <p:sp>
        <p:nvSpPr>
          <p:cNvPr id="33" name="矩形 32"/>
          <p:cNvSpPr/>
          <p:nvPr/>
        </p:nvSpPr>
        <p:spPr>
          <a:xfrm>
            <a:off x="6754753" y="5169065"/>
            <a:ext cx="410690" cy="68063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4</a:t>
            </a:r>
          </a:p>
        </p:txBody>
      </p:sp>
      <p:sp>
        <p:nvSpPr>
          <p:cNvPr id="34" name="矩形 33"/>
          <p:cNvSpPr/>
          <p:nvPr/>
        </p:nvSpPr>
        <p:spPr>
          <a:xfrm>
            <a:off x="7765535" y="3629719"/>
            <a:ext cx="410690" cy="6806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3</a:t>
            </a:r>
          </a:p>
        </p:txBody>
      </p:sp>
      <p:sp>
        <p:nvSpPr>
          <p:cNvPr id="35" name="矩形 34"/>
          <p:cNvSpPr/>
          <p:nvPr/>
        </p:nvSpPr>
        <p:spPr>
          <a:xfrm>
            <a:off x="6962719" y="1962084"/>
            <a:ext cx="410690" cy="6806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2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17212" y="1648761"/>
            <a:ext cx="3960495" cy="641985"/>
            <a:chOff x="717212" y="1648761"/>
            <a:chExt cx="3960495" cy="641985"/>
          </a:xfrm>
        </p:grpSpPr>
        <p:sp>
          <p:nvSpPr>
            <p:cNvPr id="36" name="TextBox 53"/>
            <p:cNvSpPr txBox="1"/>
            <p:nvPr/>
          </p:nvSpPr>
          <p:spPr>
            <a:xfrm>
              <a:off x="2443045" y="1648761"/>
              <a:ext cx="2155224" cy="359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my-huge.ini</a:t>
              </a:r>
            </a:p>
          </p:txBody>
        </p:sp>
        <p:sp>
          <p:nvSpPr>
            <p:cNvPr id="37" name="TextBox 47"/>
            <p:cNvSpPr txBox="1">
              <a:spLocks noChangeArrowheads="1"/>
            </p:cNvSpPr>
            <p:nvPr/>
          </p:nvSpPr>
          <p:spPr bwMode="auto">
            <a:xfrm>
              <a:off x="717212" y="1921176"/>
              <a:ext cx="3960495" cy="369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88" tIns="45694" rIns="91388" bIns="45694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1218565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kern="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适合超大型数据库的配置文件。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2354" y="3187174"/>
            <a:ext cx="2899079" cy="1200870"/>
            <a:chOff x="1792580" y="1648761"/>
            <a:chExt cx="2899079" cy="1200870"/>
          </a:xfrm>
        </p:grpSpPr>
        <p:sp>
          <p:nvSpPr>
            <p:cNvPr id="39" name="TextBox 53"/>
            <p:cNvSpPr txBox="1"/>
            <p:nvPr/>
          </p:nvSpPr>
          <p:spPr>
            <a:xfrm>
              <a:off x="2011655" y="1648761"/>
              <a:ext cx="2586355" cy="359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my-innodb-heavy-4G.ini</a:t>
              </a:r>
            </a:p>
          </p:txBody>
        </p:sp>
        <p:sp>
          <p:nvSpPr>
            <p:cNvPr id="40" name="TextBox 47"/>
            <p:cNvSpPr txBox="1">
              <a:spLocks noChangeArrowheads="1"/>
            </p:cNvSpPr>
            <p:nvPr/>
          </p:nvSpPr>
          <p:spPr bwMode="auto">
            <a:xfrm>
              <a:off x="1792580" y="1921261"/>
              <a:ext cx="2899079" cy="928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88" tIns="45694" rIns="91388" bIns="45694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1218565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kern="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表示该配置文件只对于InnoDB存储引擎有效，而且服务器的内存不能小于4GB。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27550" y="5034171"/>
            <a:ext cx="2899079" cy="1200870"/>
            <a:chOff x="1806228" y="1648761"/>
            <a:chExt cx="2899079" cy="1200870"/>
          </a:xfrm>
        </p:grpSpPr>
        <p:sp>
          <p:nvSpPr>
            <p:cNvPr id="42" name="TextBox 53"/>
            <p:cNvSpPr txBox="1"/>
            <p:nvPr/>
          </p:nvSpPr>
          <p:spPr>
            <a:xfrm>
              <a:off x="2443045" y="1648761"/>
              <a:ext cx="2155224" cy="359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my-template.ini</a:t>
              </a:r>
            </a:p>
          </p:txBody>
        </p:sp>
        <p:sp>
          <p:nvSpPr>
            <p:cNvPr id="43" name="TextBox 47"/>
            <p:cNvSpPr txBox="1">
              <a:spLocks noChangeArrowheads="1"/>
            </p:cNvSpPr>
            <p:nvPr/>
          </p:nvSpPr>
          <p:spPr bwMode="auto">
            <a:xfrm>
              <a:off x="1806228" y="1921261"/>
              <a:ext cx="2899079" cy="928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88" tIns="45694" rIns="91388" bIns="45694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1218565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kern="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是配置文件的模板，MySQL配置向导将该配置文件中选择项写入到my.ini文件。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76109" y="5034171"/>
            <a:ext cx="2899079" cy="642070"/>
            <a:chOff x="7476109" y="5034171"/>
            <a:chExt cx="2899079" cy="642070"/>
          </a:xfrm>
        </p:grpSpPr>
        <p:sp>
          <p:nvSpPr>
            <p:cNvPr id="44" name="TextBox 53"/>
            <p:cNvSpPr txBox="1"/>
            <p:nvPr/>
          </p:nvSpPr>
          <p:spPr>
            <a:xfrm>
              <a:off x="7546529" y="5034171"/>
              <a:ext cx="2155224" cy="359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 my-small.ini</a:t>
              </a:r>
            </a:p>
          </p:txBody>
        </p:sp>
        <p:sp>
          <p:nvSpPr>
            <p:cNvPr id="45" name="TextBox 47"/>
            <p:cNvSpPr txBox="1">
              <a:spLocks noChangeArrowheads="1"/>
            </p:cNvSpPr>
            <p:nvPr/>
          </p:nvSpPr>
          <p:spPr bwMode="auto">
            <a:xfrm>
              <a:off x="7476109" y="5306671"/>
              <a:ext cx="2899079" cy="369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88" tIns="45694" rIns="91388" bIns="45694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kern="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适合小型数据库的配置文件。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78405" y="3629020"/>
            <a:ext cx="2899079" cy="642070"/>
            <a:chOff x="7476109" y="5034171"/>
            <a:chExt cx="2899079" cy="642070"/>
          </a:xfrm>
        </p:grpSpPr>
        <p:sp>
          <p:nvSpPr>
            <p:cNvPr id="47" name="TextBox 53"/>
            <p:cNvSpPr txBox="1"/>
            <p:nvPr/>
          </p:nvSpPr>
          <p:spPr>
            <a:xfrm>
              <a:off x="7546529" y="5034171"/>
              <a:ext cx="2155224" cy="359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my-medium.ini</a:t>
              </a:r>
            </a:p>
          </p:txBody>
        </p:sp>
        <p:sp>
          <p:nvSpPr>
            <p:cNvPr id="48" name="TextBox 47"/>
            <p:cNvSpPr txBox="1">
              <a:spLocks noChangeArrowheads="1"/>
            </p:cNvSpPr>
            <p:nvPr/>
          </p:nvSpPr>
          <p:spPr bwMode="auto">
            <a:xfrm>
              <a:off x="7476109" y="5306671"/>
              <a:ext cx="2899079" cy="369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88" tIns="45694" rIns="91388" bIns="45694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kern="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适合中型数据库的配置文件。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79962" y="1878245"/>
            <a:ext cx="3639185" cy="641985"/>
            <a:chOff x="7476109" y="5034171"/>
            <a:chExt cx="3639185" cy="641985"/>
          </a:xfrm>
        </p:grpSpPr>
        <p:sp>
          <p:nvSpPr>
            <p:cNvPr id="50" name="TextBox 53"/>
            <p:cNvSpPr txBox="1"/>
            <p:nvPr/>
          </p:nvSpPr>
          <p:spPr>
            <a:xfrm>
              <a:off x="7546529" y="5034171"/>
              <a:ext cx="2155224" cy="3594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dmy-large.ini</a:t>
              </a:r>
            </a:p>
          </p:txBody>
        </p:sp>
        <p:sp>
          <p:nvSpPr>
            <p:cNvPr id="51" name="TextBox 47"/>
            <p:cNvSpPr txBox="1">
              <a:spLocks noChangeArrowheads="1"/>
            </p:cNvSpPr>
            <p:nvPr/>
          </p:nvSpPr>
          <p:spPr bwMode="auto">
            <a:xfrm>
              <a:off x="7476109" y="5306586"/>
              <a:ext cx="3639185" cy="369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88" tIns="45694" rIns="91388" bIns="45694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kern="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适合大型数据库的配置文件。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0400" y="-1"/>
            <a:ext cx="8480425" cy="1130301"/>
            <a:chOff x="660400" y="-1"/>
            <a:chExt cx="8480425" cy="1130301"/>
          </a:xfrm>
        </p:grpSpPr>
        <p:sp>
          <p:nvSpPr>
            <p:cNvPr id="53" name="椭圆 52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468755" y="408304"/>
              <a:ext cx="767207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Windows平台中MySQL的下载、安装和配置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43760" y="110680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MySQL数据库的安装目录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5826567" cy="6858000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77025" y="2451100"/>
            <a:ext cx="2351405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课堂小思政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714969" y="3478462"/>
            <a:ext cx="4843224" cy="709250"/>
            <a:chOff x="3916928" y="644847"/>
            <a:chExt cx="3807891" cy="709250"/>
          </a:xfrm>
        </p:grpSpPr>
        <p:sp>
          <p:nvSpPr>
            <p:cNvPr id="8" name="文本框 7"/>
            <p:cNvSpPr txBox="1"/>
            <p:nvPr/>
          </p:nvSpPr>
          <p:spPr>
            <a:xfrm>
              <a:off x="3916930" y="644847"/>
              <a:ext cx="1507754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</a:rPr>
                <a:t>教学目标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16928" y="1070887"/>
              <a:ext cx="3807891" cy="283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b="1" spc="600" dirty="0">
                  <a:solidFill>
                    <a:srgbClr val="414D59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Teaching </a:t>
              </a:r>
              <a:r>
                <a:rPr lang="en-US" altLang="zh-CN" sz="1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+mn-ea"/>
                </a:rPr>
                <a:t>O b j e c t i v e s</a:t>
              </a:r>
              <a:endPara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14970" y="4489378"/>
            <a:ext cx="4843225" cy="697185"/>
            <a:chOff x="3827562" y="696917"/>
            <a:chExt cx="3807891" cy="697185"/>
          </a:xfrm>
        </p:grpSpPr>
        <p:sp>
          <p:nvSpPr>
            <p:cNvPr id="11" name="文本框 10"/>
            <p:cNvSpPr txBox="1"/>
            <p:nvPr/>
          </p:nvSpPr>
          <p:spPr>
            <a:xfrm>
              <a:off x="3827563" y="696917"/>
              <a:ext cx="1507754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  <a:sym typeface="+mn-ea"/>
                </a:rPr>
                <a:t>教学任务</a:t>
              </a:r>
              <a:endPara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27562" y="1110892"/>
              <a:ext cx="3807891" cy="283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b="1" spc="600" dirty="0">
                  <a:solidFill>
                    <a:srgbClr val="414D59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+mn-ea"/>
                </a:rPr>
                <a:t>The teaching task</a:t>
              </a:r>
              <a:endPara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561079" y="0"/>
            <a:ext cx="556087" cy="1950636"/>
            <a:chOff x="5828385" y="175074"/>
            <a:chExt cx="556087" cy="1950636"/>
          </a:xfrm>
        </p:grpSpPr>
        <p:grpSp>
          <p:nvGrpSpPr>
            <p:cNvPr id="20" name="组合 19"/>
            <p:cNvGrpSpPr/>
            <p:nvPr/>
          </p:nvGrpSpPr>
          <p:grpSpPr>
            <a:xfrm flipV="1">
              <a:off x="5828385" y="175074"/>
              <a:ext cx="507600" cy="1950636"/>
              <a:chOff x="5971669" y="4722308"/>
              <a:chExt cx="507600" cy="1950636"/>
            </a:xfrm>
            <a:solidFill>
              <a:srgbClr val="55943A"/>
            </a:solidFill>
          </p:grpSpPr>
          <p:sp>
            <p:nvSpPr>
              <p:cNvPr id="21" name="椭圆 20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971669" y="4962422"/>
                <a:ext cx="507600" cy="17105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890528" y="1589171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61079" y="2459753"/>
            <a:ext cx="556087" cy="521970"/>
            <a:chOff x="5828385" y="2586753"/>
            <a:chExt cx="556087" cy="521970"/>
          </a:xfrm>
        </p:grpSpPr>
        <p:sp>
          <p:nvSpPr>
            <p:cNvPr id="17" name="椭圆 16"/>
            <p:cNvSpPr/>
            <p:nvPr/>
          </p:nvSpPr>
          <p:spPr>
            <a:xfrm>
              <a:off x="5828385" y="2591670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890528" y="2586753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61079" y="3415927"/>
            <a:ext cx="556087" cy="530709"/>
            <a:chOff x="5828385" y="3669927"/>
            <a:chExt cx="556087" cy="530709"/>
          </a:xfrm>
        </p:grpSpPr>
        <p:sp>
          <p:nvSpPr>
            <p:cNvPr id="18" name="椭圆 17"/>
            <p:cNvSpPr/>
            <p:nvPr/>
          </p:nvSpPr>
          <p:spPr>
            <a:xfrm>
              <a:off x="5828385" y="3669927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90528" y="36786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61079" y="5357308"/>
            <a:ext cx="556087" cy="1544250"/>
            <a:chOff x="5828385" y="4722308"/>
            <a:chExt cx="556087" cy="1544250"/>
          </a:xfrm>
        </p:grpSpPr>
        <p:grpSp>
          <p:nvGrpSpPr>
            <p:cNvPr id="19" name="组合 18"/>
            <p:cNvGrpSpPr/>
            <p:nvPr/>
          </p:nvGrpSpPr>
          <p:grpSpPr>
            <a:xfrm>
              <a:off x="5828385" y="4722308"/>
              <a:ext cx="507600" cy="1544250"/>
              <a:chOff x="5971669" y="4722308"/>
              <a:chExt cx="507600" cy="1544250"/>
            </a:xfrm>
            <a:solidFill>
              <a:srgbClr val="55943A"/>
            </a:solidFill>
          </p:grpSpPr>
          <p:sp>
            <p:nvSpPr>
              <p:cNvPr id="23" name="椭圆 22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971669" y="4962422"/>
                <a:ext cx="507600" cy="130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5890528" y="47658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TextBox 18"/>
          <p:cNvSpPr txBox="1"/>
          <p:nvPr/>
        </p:nvSpPr>
        <p:spPr>
          <a:xfrm>
            <a:off x="1078855" y="3605919"/>
            <a:ext cx="339495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单元导读</a:t>
            </a:r>
            <a:endParaRPr lang="zh-CN" altLang="en-US" dirty="0">
              <a:solidFill>
                <a:schemeClr val="bg1"/>
              </a:solidFill>
              <a:ea typeface="张海山锐谐体" panose="02000000000000000000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61079" y="4373021"/>
            <a:ext cx="556087" cy="530709"/>
            <a:chOff x="5828385" y="3669927"/>
            <a:chExt cx="556087" cy="530709"/>
          </a:xfrm>
        </p:grpSpPr>
        <p:sp>
          <p:nvSpPr>
            <p:cNvPr id="45" name="椭圆 44"/>
            <p:cNvSpPr/>
            <p:nvPr/>
          </p:nvSpPr>
          <p:spPr>
            <a:xfrm>
              <a:off x="5828385" y="3669927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890528" y="36786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715125" y="2854325"/>
            <a:ext cx="4151630" cy="2832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l">
              <a:lnSpc>
                <a:spcPct val="114000"/>
              </a:lnSpc>
              <a:buClrTx/>
              <a:buSzTx/>
              <a:buFontTx/>
            </a:pPr>
            <a:r>
              <a: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Ideological and political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660400" y="-9526"/>
            <a:ext cx="7240905" cy="1130301"/>
            <a:chOff x="660400" y="-1"/>
            <a:chExt cx="7240905" cy="1130301"/>
          </a:xfrm>
        </p:grpSpPr>
        <p:sp>
          <p:nvSpPr>
            <p:cNvPr id="41" name="椭圆 40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12570" y="375919"/>
              <a:ext cx="638873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启动、登录和退出MySQL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62134" y="827067"/>
            <a:ext cx="4279198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0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启动和关闭MySQL服务</a:t>
            </a:r>
            <a:endParaRPr lang="zh-CN" altLang="en-US" sz="20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6885" y="1538817"/>
            <a:ext cx="2722033" cy="2029883"/>
          </a:xfrm>
          <a:prstGeom prst="rect">
            <a:avLst/>
          </a:prstGeom>
          <a:solidFill>
            <a:srgbClr val="5594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585" y="3691467"/>
            <a:ext cx="2722033" cy="2027767"/>
          </a:xfrm>
          <a:prstGeom prst="rect">
            <a:avLst/>
          </a:prstGeom>
          <a:solidFill>
            <a:srgbClr val="5594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71518" y="1538817"/>
            <a:ext cx="2724149" cy="2029883"/>
          </a:xfrm>
          <a:prstGeom prst="rect">
            <a:avLst/>
          </a:prstGeom>
          <a:solidFill>
            <a:srgbClr val="5594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5551" y="3691467"/>
            <a:ext cx="2724149" cy="2027767"/>
          </a:xfrm>
          <a:prstGeom prst="rect">
            <a:avLst/>
          </a:prstGeom>
          <a:solidFill>
            <a:srgbClr val="5594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8585" y="1538817"/>
            <a:ext cx="2722033" cy="2029883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6885" y="3691467"/>
            <a:ext cx="2722033" cy="2027767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05551" y="1538817"/>
            <a:ext cx="2724149" cy="2029883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71518" y="3691467"/>
            <a:ext cx="2724149" cy="2027767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1273" name="文本框 10"/>
          <p:cNvSpPr txBox="1">
            <a:spLocks noChangeArrowheads="1"/>
          </p:cNvSpPr>
          <p:nvPr/>
        </p:nvSpPr>
        <p:spPr bwMode="auto">
          <a:xfrm>
            <a:off x="3553885" y="1648884"/>
            <a:ext cx="2482849" cy="105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09600" fontAlgn="base">
              <a:lnSpc>
                <a:spcPct val="13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Step2: 在【运行】对话框中输入【services.msc】</a:t>
            </a:r>
            <a:r>
              <a:rPr lang="zh-CN" altLang="en-US" sz="1335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。</a:t>
            </a:r>
          </a:p>
        </p:txBody>
      </p:sp>
      <p:sp>
        <p:nvSpPr>
          <p:cNvPr id="11274" name="文本框 11"/>
          <p:cNvSpPr txBox="1">
            <a:spLocks noChangeArrowheads="1"/>
          </p:cNvSpPr>
          <p:nvPr/>
        </p:nvSpPr>
        <p:spPr bwMode="auto">
          <a:xfrm>
            <a:off x="6409267" y="3778251"/>
            <a:ext cx="2482851" cy="1370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Step3: 在【服务管理器】中找到【Mysql】并双击打开，【可执行文件的路径】下就是bin的目录</a:t>
            </a:r>
          </a:p>
        </p:txBody>
      </p:sp>
      <p:sp>
        <p:nvSpPr>
          <p:cNvPr id="11275" name="文本框 12"/>
          <p:cNvSpPr txBox="1">
            <a:spLocks noChangeArrowheads="1"/>
          </p:cNvSpPr>
          <p:nvPr/>
        </p:nvSpPr>
        <p:spPr bwMode="auto">
          <a:xfrm>
            <a:off x="9298517" y="1538394"/>
            <a:ext cx="2482851" cy="204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Step4:启动CMD控制台，键入如下命令，</a:t>
            </a:r>
          </a:p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C:\Users\taotao&gt; CD C:\Program Files\MySQL\MySQL Server 8.0\bin\</a:t>
            </a:r>
          </a:p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输入回车键</a:t>
            </a:r>
          </a:p>
        </p:txBody>
      </p:sp>
      <p:sp>
        <p:nvSpPr>
          <p:cNvPr id="11276" name="文本框 13"/>
          <p:cNvSpPr txBox="1">
            <a:spLocks noChangeArrowheads="1"/>
          </p:cNvSpPr>
          <p:nvPr/>
        </p:nvSpPr>
        <p:spPr bwMode="auto">
          <a:xfrm>
            <a:off x="638175" y="3778251"/>
            <a:ext cx="2482851" cy="105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Step1:保证进入安装MySQL的目录下的bin目录进行操作。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18795" y="1225550"/>
            <a:ext cx="508000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l">
              <a:buClrTx/>
              <a:buSzTx/>
              <a:buFontTx/>
            </a:pPr>
            <a:r>
              <a:rPr lang="zh-CN" altLang="en-US" sz="16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1．DOS窗口启动MySQL服务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5832025" y="2211801"/>
            <a:ext cx="1269143" cy="1267256"/>
            <a:chOff x="4583706" y="1458598"/>
            <a:chExt cx="1255269" cy="1253402"/>
          </a:xfrm>
        </p:grpSpPr>
        <p:sp>
          <p:nvSpPr>
            <p:cNvPr id="21" name="Freeform 22"/>
            <p:cNvSpPr/>
            <p:nvPr/>
          </p:nvSpPr>
          <p:spPr bwMode="auto">
            <a:xfrm>
              <a:off x="4583706" y="1458598"/>
              <a:ext cx="1255269" cy="1253402"/>
            </a:xfrm>
            <a:custGeom>
              <a:avLst/>
              <a:gdLst/>
              <a:ahLst/>
              <a:cxnLst>
                <a:cxn ang="0">
                  <a:pos x="993" y="955"/>
                </a:cxn>
                <a:cxn ang="0">
                  <a:pos x="788" y="750"/>
                </a:cxn>
                <a:cxn ang="0">
                  <a:pos x="963" y="576"/>
                </a:cxn>
                <a:cxn ang="0">
                  <a:pos x="972" y="527"/>
                </a:cxn>
                <a:cxn ang="0">
                  <a:pos x="943" y="480"/>
                </a:cxn>
                <a:cxn ang="0">
                  <a:pos x="554" y="91"/>
                </a:cxn>
                <a:cxn ang="0">
                  <a:pos x="488" y="59"/>
                </a:cxn>
                <a:cxn ang="0">
                  <a:pos x="457" y="71"/>
                </a:cxn>
                <a:cxn ang="0">
                  <a:pos x="283" y="245"/>
                </a:cxn>
                <a:cxn ang="0">
                  <a:pos x="50" y="12"/>
                </a:cxn>
                <a:cxn ang="0">
                  <a:pos x="25" y="0"/>
                </a:cxn>
                <a:cxn ang="0">
                  <a:pos x="0" y="33"/>
                </a:cxn>
                <a:cxn ang="0">
                  <a:pos x="0" y="953"/>
                </a:cxn>
                <a:cxn ang="0">
                  <a:pos x="52" y="1005"/>
                </a:cxn>
                <a:cxn ang="0">
                  <a:pos x="972" y="1005"/>
                </a:cxn>
                <a:cxn ang="0">
                  <a:pos x="1003" y="988"/>
                </a:cxn>
                <a:cxn ang="0">
                  <a:pos x="993" y="955"/>
                </a:cxn>
              </a:cxnLst>
              <a:rect l="0" t="0" r="r" b="b"/>
              <a:pathLst>
                <a:path w="1008" h="1005">
                  <a:moveTo>
                    <a:pt x="993" y="955"/>
                  </a:moveTo>
                  <a:cubicBezTo>
                    <a:pt x="788" y="750"/>
                    <a:pt x="788" y="750"/>
                    <a:pt x="788" y="750"/>
                  </a:cubicBezTo>
                  <a:cubicBezTo>
                    <a:pt x="963" y="576"/>
                    <a:pt x="963" y="576"/>
                    <a:pt x="963" y="576"/>
                  </a:cubicBezTo>
                  <a:cubicBezTo>
                    <a:pt x="974" y="564"/>
                    <a:pt x="978" y="546"/>
                    <a:pt x="972" y="527"/>
                  </a:cubicBezTo>
                  <a:cubicBezTo>
                    <a:pt x="967" y="510"/>
                    <a:pt x="957" y="494"/>
                    <a:pt x="943" y="480"/>
                  </a:cubicBezTo>
                  <a:cubicBezTo>
                    <a:pt x="554" y="91"/>
                    <a:pt x="554" y="91"/>
                    <a:pt x="554" y="91"/>
                  </a:cubicBezTo>
                  <a:cubicBezTo>
                    <a:pt x="534" y="71"/>
                    <a:pt x="509" y="59"/>
                    <a:pt x="488" y="59"/>
                  </a:cubicBezTo>
                  <a:cubicBezTo>
                    <a:pt x="476" y="59"/>
                    <a:pt x="465" y="63"/>
                    <a:pt x="457" y="71"/>
                  </a:cubicBezTo>
                  <a:cubicBezTo>
                    <a:pt x="283" y="245"/>
                    <a:pt x="283" y="245"/>
                    <a:pt x="283" y="24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2" y="4"/>
                    <a:pt x="33" y="0"/>
                    <a:pt x="25" y="0"/>
                  </a:cubicBezTo>
                  <a:cubicBezTo>
                    <a:pt x="13" y="0"/>
                    <a:pt x="0" y="8"/>
                    <a:pt x="0" y="3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82"/>
                    <a:pt x="23" y="1005"/>
                    <a:pt x="52" y="1005"/>
                  </a:cubicBezTo>
                  <a:cubicBezTo>
                    <a:pt x="972" y="1005"/>
                    <a:pt x="972" y="1005"/>
                    <a:pt x="972" y="1005"/>
                  </a:cubicBezTo>
                  <a:cubicBezTo>
                    <a:pt x="993" y="1005"/>
                    <a:pt x="1001" y="995"/>
                    <a:pt x="1003" y="988"/>
                  </a:cubicBezTo>
                  <a:cubicBezTo>
                    <a:pt x="1006" y="982"/>
                    <a:pt x="1008" y="970"/>
                    <a:pt x="993" y="955"/>
                  </a:cubicBezTo>
                  <a:close/>
                </a:path>
              </a:pathLst>
            </a:custGeom>
            <a:solidFill>
              <a:srgbClr val="55943A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  <p:sp>
          <p:nvSpPr>
            <p:cNvPr id="22" name="Freeform 46"/>
            <p:cNvSpPr>
              <a:spLocks noEditPoints="1"/>
            </p:cNvSpPr>
            <p:nvPr/>
          </p:nvSpPr>
          <p:spPr bwMode="auto">
            <a:xfrm>
              <a:off x="4745710" y="1970457"/>
              <a:ext cx="508397" cy="507206"/>
            </a:xfrm>
            <a:custGeom>
              <a:avLst/>
              <a:gdLst>
                <a:gd name="T0" fmla="*/ 69 w 154"/>
                <a:gd name="T1" fmla="*/ 142 h 154"/>
                <a:gd name="T2" fmla="*/ 85 w 154"/>
                <a:gd name="T3" fmla="*/ 142 h 154"/>
                <a:gd name="T4" fmla="*/ 23 w 154"/>
                <a:gd name="T5" fmla="*/ 131 h 154"/>
                <a:gd name="T6" fmla="*/ 25 w 154"/>
                <a:gd name="T7" fmla="*/ 117 h 154"/>
                <a:gd name="T8" fmla="*/ 117 w 154"/>
                <a:gd name="T9" fmla="*/ 129 h 154"/>
                <a:gd name="T10" fmla="*/ 128 w 154"/>
                <a:gd name="T11" fmla="*/ 117 h 154"/>
                <a:gd name="T12" fmla="*/ 0 w 154"/>
                <a:gd name="T13" fmla="*/ 77 h 154"/>
                <a:gd name="T14" fmla="*/ 12 w 154"/>
                <a:gd name="T15" fmla="*/ 69 h 154"/>
                <a:gd name="T16" fmla="*/ 142 w 154"/>
                <a:gd name="T17" fmla="*/ 85 h 154"/>
                <a:gd name="T18" fmla="*/ 142 w 154"/>
                <a:gd name="T19" fmla="*/ 69 h 154"/>
                <a:gd name="T20" fmla="*/ 73 w 154"/>
                <a:gd name="T21" fmla="*/ 34 h 154"/>
                <a:gd name="T22" fmla="*/ 56 w 154"/>
                <a:gd name="T23" fmla="*/ 57 h 154"/>
                <a:gd name="T24" fmla="*/ 69 w 154"/>
                <a:gd name="T25" fmla="*/ 76 h 154"/>
                <a:gd name="T26" fmla="*/ 81 w 154"/>
                <a:gd name="T27" fmla="*/ 92 h 154"/>
                <a:gd name="T28" fmla="*/ 81 w 154"/>
                <a:gd name="T29" fmla="*/ 95 h 154"/>
                <a:gd name="T30" fmla="*/ 71 w 154"/>
                <a:gd name="T31" fmla="*/ 91 h 154"/>
                <a:gd name="T32" fmla="*/ 71 w 154"/>
                <a:gd name="T33" fmla="*/ 86 h 154"/>
                <a:gd name="T34" fmla="*/ 72 w 154"/>
                <a:gd name="T35" fmla="*/ 82 h 154"/>
                <a:gd name="T36" fmla="*/ 56 w 154"/>
                <a:gd name="T37" fmla="*/ 84 h 154"/>
                <a:gd name="T38" fmla="*/ 56 w 154"/>
                <a:gd name="T39" fmla="*/ 90 h 154"/>
                <a:gd name="T40" fmla="*/ 60 w 154"/>
                <a:gd name="T41" fmla="*/ 104 h 154"/>
                <a:gd name="T42" fmla="*/ 73 w 154"/>
                <a:gd name="T43" fmla="*/ 118 h 154"/>
                <a:gd name="T44" fmla="*/ 80 w 154"/>
                <a:gd name="T45" fmla="*/ 108 h 154"/>
                <a:gd name="T46" fmla="*/ 98 w 154"/>
                <a:gd name="T47" fmla="*/ 93 h 154"/>
                <a:gd name="T48" fmla="*/ 85 w 154"/>
                <a:gd name="T49" fmla="*/ 74 h 154"/>
                <a:gd name="T50" fmla="*/ 73 w 154"/>
                <a:gd name="T51" fmla="*/ 57 h 154"/>
                <a:gd name="T52" fmla="*/ 81 w 154"/>
                <a:gd name="T53" fmla="*/ 51 h 154"/>
                <a:gd name="T54" fmla="*/ 82 w 154"/>
                <a:gd name="T55" fmla="*/ 68 h 154"/>
                <a:gd name="T56" fmla="*/ 98 w 154"/>
                <a:gd name="T57" fmla="*/ 66 h 154"/>
                <a:gd name="T58" fmla="*/ 98 w 154"/>
                <a:gd name="T59" fmla="*/ 60 h 154"/>
                <a:gd name="T60" fmla="*/ 93 w 154"/>
                <a:gd name="T61" fmla="*/ 46 h 154"/>
                <a:gd name="T62" fmla="*/ 80 w 154"/>
                <a:gd name="T63" fmla="*/ 34 h 154"/>
                <a:gd name="T64" fmla="*/ 25 w 154"/>
                <a:gd name="T65" fmla="*/ 37 h 154"/>
                <a:gd name="T66" fmla="*/ 23 w 154"/>
                <a:gd name="T67" fmla="*/ 23 h 154"/>
                <a:gd name="T68" fmla="*/ 117 w 154"/>
                <a:gd name="T69" fmla="*/ 26 h 154"/>
                <a:gd name="T70" fmla="*/ 131 w 154"/>
                <a:gd name="T71" fmla="*/ 23 h 154"/>
                <a:gd name="T72" fmla="*/ 31 w 154"/>
                <a:gd name="T73" fmla="*/ 77 h 154"/>
                <a:gd name="T74" fmla="*/ 123 w 154"/>
                <a:gd name="T75" fmla="*/ 77 h 154"/>
                <a:gd name="T76" fmla="*/ 77 w 154"/>
                <a:gd name="T77" fmla="*/ 17 h 154"/>
                <a:gd name="T78" fmla="*/ 77 w 154"/>
                <a:gd name="T79" fmla="*/ 137 h 154"/>
                <a:gd name="T80" fmla="*/ 77 w 154"/>
                <a:gd name="T81" fmla="*/ 17 h 154"/>
                <a:gd name="T82" fmla="*/ 69 w 154"/>
                <a:gd name="T83" fmla="*/ 12 h 154"/>
                <a:gd name="T84" fmla="*/ 77 w 154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23083" y="2204469"/>
            <a:ext cx="1267884" cy="1267256"/>
            <a:chOff x="3183352" y="1213220"/>
            <a:chExt cx="1254024" cy="1253402"/>
          </a:xfrm>
        </p:grpSpPr>
        <p:sp>
          <p:nvSpPr>
            <p:cNvPr id="18" name="Freeform 20"/>
            <p:cNvSpPr/>
            <p:nvPr/>
          </p:nvSpPr>
          <p:spPr bwMode="auto">
            <a:xfrm>
              <a:off x="3183352" y="1213220"/>
              <a:ext cx="1254024" cy="1253402"/>
            </a:xfrm>
            <a:custGeom>
              <a:avLst/>
              <a:gdLst/>
              <a:ahLst/>
              <a:cxnLst>
                <a:cxn ang="0">
                  <a:pos x="982" y="0"/>
                </a:cxn>
                <a:cxn ang="0">
                  <a:pos x="957" y="12"/>
                </a:cxn>
                <a:cxn ang="0">
                  <a:pos x="719" y="251"/>
                </a:cxn>
                <a:cxn ang="0">
                  <a:pos x="534" y="67"/>
                </a:cxn>
                <a:cxn ang="0">
                  <a:pos x="504" y="55"/>
                </a:cxn>
                <a:cxn ang="0">
                  <a:pos x="438" y="87"/>
                </a:cxn>
                <a:cxn ang="0">
                  <a:pos x="49" y="476"/>
                </a:cxn>
                <a:cxn ang="0">
                  <a:pos x="20" y="523"/>
                </a:cxn>
                <a:cxn ang="0">
                  <a:pos x="29" y="572"/>
                </a:cxn>
                <a:cxn ang="0">
                  <a:pos x="213" y="756"/>
                </a:cxn>
                <a:cxn ang="0">
                  <a:pos x="15" y="955"/>
                </a:cxn>
                <a:cxn ang="0">
                  <a:pos x="4" y="989"/>
                </a:cxn>
                <a:cxn ang="0">
                  <a:pos x="36" y="1005"/>
                </a:cxn>
                <a:cxn ang="0">
                  <a:pos x="956" y="1005"/>
                </a:cxn>
                <a:cxn ang="0">
                  <a:pos x="1007" y="953"/>
                </a:cxn>
                <a:cxn ang="0">
                  <a:pos x="1007" y="33"/>
                </a:cxn>
                <a:cxn ang="0">
                  <a:pos x="982" y="0"/>
                </a:cxn>
              </a:cxnLst>
              <a:rect l="0" t="0" r="r" b="b"/>
              <a:pathLst>
                <a:path w="1007" h="1005">
                  <a:moveTo>
                    <a:pt x="982" y="0"/>
                  </a:moveTo>
                  <a:cubicBezTo>
                    <a:pt x="974" y="0"/>
                    <a:pt x="966" y="4"/>
                    <a:pt x="957" y="12"/>
                  </a:cubicBezTo>
                  <a:cubicBezTo>
                    <a:pt x="719" y="251"/>
                    <a:pt x="719" y="251"/>
                    <a:pt x="719" y="251"/>
                  </a:cubicBezTo>
                  <a:cubicBezTo>
                    <a:pt x="534" y="67"/>
                    <a:pt x="534" y="67"/>
                    <a:pt x="534" y="67"/>
                  </a:cubicBezTo>
                  <a:cubicBezTo>
                    <a:pt x="527" y="59"/>
                    <a:pt x="516" y="55"/>
                    <a:pt x="504" y="55"/>
                  </a:cubicBezTo>
                  <a:cubicBezTo>
                    <a:pt x="482" y="55"/>
                    <a:pt x="458" y="67"/>
                    <a:pt x="438" y="87"/>
                  </a:cubicBezTo>
                  <a:cubicBezTo>
                    <a:pt x="49" y="476"/>
                    <a:pt x="49" y="476"/>
                    <a:pt x="49" y="476"/>
                  </a:cubicBezTo>
                  <a:cubicBezTo>
                    <a:pt x="35" y="490"/>
                    <a:pt x="24" y="507"/>
                    <a:pt x="20" y="523"/>
                  </a:cubicBezTo>
                  <a:cubicBezTo>
                    <a:pt x="14" y="543"/>
                    <a:pt x="17" y="561"/>
                    <a:pt x="29" y="572"/>
                  </a:cubicBezTo>
                  <a:cubicBezTo>
                    <a:pt x="213" y="756"/>
                    <a:pt x="213" y="756"/>
                    <a:pt x="213" y="756"/>
                  </a:cubicBezTo>
                  <a:cubicBezTo>
                    <a:pt x="15" y="955"/>
                    <a:pt x="15" y="955"/>
                    <a:pt x="15" y="955"/>
                  </a:cubicBezTo>
                  <a:cubicBezTo>
                    <a:pt x="0" y="970"/>
                    <a:pt x="2" y="983"/>
                    <a:pt x="4" y="989"/>
                  </a:cubicBezTo>
                  <a:cubicBezTo>
                    <a:pt x="7" y="995"/>
                    <a:pt x="14" y="1005"/>
                    <a:pt x="36" y="1005"/>
                  </a:cubicBezTo>
                  <a:cubicBezTo>
                    <a:pt x="956" y="1005"/>
                    <a:pt x="956" y="1005"/>
                    <a:pt x="956" y="1005"/>
                  </a:cubicBezTo>
                  <a:cubicBezTo>
                    <a:pt x="984" y="1005"/>
                    <a:pt x="1007" y="982"/>
                    <a:pt x="1007" y="953"/>
                  </a:cubicBezTo>
                  <a:cubicBezTo>
                    <a:pt x="1007" y="33"/>
                    <a:pt x="1007" y="33"/>
                    <a:pt x="1007" y="33"/>
                  </a:cubicBezTo>
                  <a:cubicBezTo>
                    <a:pt x="1007" y="9"/>
                    <a:pt x="994" y="0"/>
                    <a:pt x="982" y="0"/>
                  </a:cubicBezTo>
                  <a:close/>
                </a:path>
              </a:pathLst>
            </a:custGeom>
            <a:solidFill>
              <a:srgbClr val="55943A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  <p:sp>
          <p:nvSpPr>
            <p:cNvPr id="19" name="Freeform 47"/>
            <p:cNvSpPr>
              <a:spLocks noEditPoints="1"/>
            </p:cNvSpPr>
            <p:nvPr/>
          </p:nvSpPr>
          <p:spPr bwMode="auto">
            <a:xfrm>
              <a:off x="3667957" y="1743764"/>
              <a:ext cx="616744" cy="370285"/>
            </a:xfrm>
            <a:custGeom>
              <a:avLst/>
              <a:gdLst>
                <a:gd name="T0" fmla="*/ 88 w 187"/>
                <a:gd name="T1" fmla="*/ 82 h 112"/>
                <a:gd name="T2" fmla="*/ 77 w 187"/>
                <a:gd name="T3" fmla="*/ 100 h 112"/>
                <a:gd name="T4" fmla="*/ 82 w 187"/>
                <a:gd name="T5" fmla="*/ 100 h 112"/>
                <a:gd name="T6" fmla="*/ 82 w 187"/>
                <a:gd name="T7" fmla="*/ 112 h 112"/>
                <a:gd name="T8" fmla="*/ 95 w 187"/>
                <a:gd name="T9" fmla="*/ 112 h 112"/>
                <a:gd name="T10" fmla="*/ 95 w 187"/>
                <a:gd name="T11" fmla="*/ 100 h 112"/>
                <a:gd name="T12" fmla="*/ 100 w 187"/>
                <a:gd name="T13" fmla="*/ 100 h 112"/>
                <a:gd name="T14" fmla="*/ 88 w 187"/>
                <a:gd name="T15" fmla="*/ 82 h 112"/>
                <a:gd name="T16" fmla="*/ 115 w 187"/>
                <a:gd name="T17" fmla="*/ 82 h 112"/>
                <a:gd name="T18" fmla="*/ 103 w 187"/>
                <a:gd name="T19" fmla="*/ 100 h 112"/>
                <a:gd name="T20" fmla="*/ 108 w 187"/>
                <a:gd name="T21" fmla="*/ 100 h 112"/>
                <a:gd name="T22" fmla="*/ 108 w 187"/>
                <a:gd name="T23" fmla="*/ 112 h 112"/>
                <a:gd name="T24" fmla="*/ 121 w 187"/>
                <a:gd name="T25" fmla="*/ 112 h 112"/>
                <a:gd name="T26" fmla="*/ 121 w 187"/>
                <a:gd name="T27" fmla="*/ 100 h 112"/>
                <a:gd name="T28" fmla="*/ 126 w 187"/>
                <a:gd name="T29" fmla="*/ 100 h 112"/>
                <a:gd name="T30" fmla="*/ 115 w 187"/>
                <a:gd name="T31" fmla="*/ 82 h 112"/>
                <a:gd name="T32" fmla="*/ 141 w 187"/>
                <a:gd name="T33" fmla="*/ 82 h 112"/>
                <a:gd name="T34" fmla="*/ 130 w 187"/>
                <a:gd name="T35" fmla="*/ 100 h 112"/>
                <a:gd name="T36" fmla="*/ 134 w 187"/>
                <a:gd name="T37" fmla="*/ 100 h 112"/>
                <a:gd name="T38" fmla="*/ 134 w 187"/>
                <a:gd name="T39" fmla="*/ 112 h 112"/>
                <a:gd name="T40" fmla="*/ 148 w 187"/>
                <a:gd name="T41" fmla="*/ 112 h 112"/>
                <a:gd name="T42" fmla="*/ 148 w 187"/>
                <a:gd name="T43" fmla="*/ 100 h 112"/>
                <a:gd name="T44" fmla="*/ 152 w 187"/>
                <a:gd name="T45" fmla="*/ 100 h 112"/>
                <a:gd name="T46" fmla="*/ 141 w 187"/>
                <a:gd name="T47" fmla="*/ 82 h 112"/>
                <a:gd name="T48" fmla="*/ 115 w 187"/>
                <a:gd name="T49" fmla="*/ 12 h 112"/>
                <a:gd name="T50" fmla="*/ 91 w 187"/>
                <a:gd name="T51" fmla="*/ 28 h 112"/>
                <a:gd name="T52" fmla="*/ 82 w 187"/>
                <a:gd name="T53" fmla="*/ 24 h 112"/>
                <a:gd name="T54" fmla="*/ 79 w 187"/>
                <a:gd name="T55" fmla="*/ 24 h 112"/>
                <a:gd name="T56" fmla="*/ 68 w 187"/>
                <a:gd name="T57" fmla="*/ 40 h 112"/>
                <a:gd name="T58" fmla="*/ 59 w 187"/>
                <a:gd name="T59" fmla="*/ 38 h 112"/>
                <a:gd name="T60" fmla="*/ 44 w 187"/>
                <a:gd name="T61" fmla="*/ 53 h 112"/>
                <a:gd name="T62" fmla="*/ 67 w 187"/>
                <a:gd name="T63" fmla="*/ 79 h 112"/>
                <a:gd name="T64" fmla="*/ 163 w 187"/>
                <a:gd name="T65" fmla="*/ 79 h 112"/>
                <a:gd name="T66" fmla="*/ 187 w 187"/>
                <a:gd name="T67" fmla="*/ 53 h 112"/>
                <a:gd name="T68" fmla="*/ 168 w 187"/>
                <a:gd name="T69" fmla="*/ 37 h 112"/>
                <a:gd name="T70" fmla="*/ 163 w 187"/>
                <a:gd name="T71" fmla="*/ 38 h 112"/>
                <a:gd name="T72" fmla="*/ 151 w 187"/>
                <a:gd name="T73" fmla="*/ 24 h 112"/>
                <a:gd name="T74" fmla="*/ 143 w 187"/>
                <a:gd name="T75" fmla="*/ 27 h 112"/>
                <a:gd name="T76" fmla="*/ 115 w 187"/>
                <a:gd name="T77" fmla="*/ 12 h 112"/>
                <a:gd name="T78" fmla="*/ 72 w 187"/>
                <a:gd name="T79" fmla="*/ 0 h 112"/>
                <a:gd name="T80" fmla="*/ 47 w 187"/>
                <a:gd name="T81" fmla="*/ 17 h 112"/>
                <a:gd name="T82" fmla="*/ 38 w 187"/>
                <a:gd name="T83" fmla="*/ 12 h 112"/>
                <a:gd name="T84" fmla="*/ 36 w 187"/>
                <a:gd name="T85" fmla="*/ 12 h 112"/>
                <a:gd name="T86" fmla="*/ 24 w 187"/>
                <a:gd name="T87" fmla="*/ 28 h 112"/>
                <a:gd name="T88" fmla="*/ 15 w 187"/>
                <a:gd name="T89" fmla="*/ 26 h 112"/>
                <a:gd name="T90" fmla="*/ 0 w 187"/>
                <a:gd name="T91" fmla="*/ 41 h 112"/>
                <a:gd name="T92" fmla="*/ 24 w 187"/>
                <a:gd name="T93" fmla="*/ 67 h 112"/>
                <a:gd name="T94" fmla="*/ 40 w 187"/>
                <a:gd name="T95" fmla="*/ 67 h 112"/>
                <a:gd name="T96" fmla="*/ 38 w 187"/>
                <a:gd name="T97" fmla="*/ 53 h 112"/>
                <a:gd name="T98" fmla="*/ 48 w 187"/>
                <a:gd name="T99" fmla="*/ 35 h 112"/>
                <a:gd name="T100" fmla="*/ 59 w 187"/>
                <a:gd name="T101" fmla="*/ 32 h 112"/>
                <a:gd name="T102" fmla="*/ 62 w 187"/>
                <a:gd name="T103" fmla="*/ 32 h 112"/>
                <a:gd name="T104" fmla="*/ 78 w 187"/>
                <a:gd name="T105" fmla="*/ 18 h 112"/>
                <a:gd name="T106" fmla="*/ 82 w 187"/>
                <a:gd name="T107" fmla="*/ 18 h 112"/>
                <a:gd name="T108" fmla="*/ 90 w 187"/>
                <a:gd name="T109" fmla="*/ 20 h 112"/>
                <a:gd name="T110" fmla="*/ 97 w 187"/>
                <a:gd name="T111" fmla="*/ 12 h 112"/>
                <a:gd name="T112" fmla="*/ 72 w 187"/>
                <a:gd name="T1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112">
                  <a:moveTo>
                    <a:pt x="88" y="82"/>
                  </a:moveTo>
                  <a:cubicBezTo>
                    <a:pt x="77" y="100"/>
                    <a:pt x="77" y="100"/>
                    <a:pt x="77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88" y="82"/>
                    <a:pt x="88" y="82"/>
                    <a:pt x="88" y="82"/>
                  </a:cubicBezTo>
                  <a:moveTo>
                    <a:pt x="115" y="82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15" y="82"/>
                    <a:pt x="115" y="82"/>
                    <a:pt x="115" y="82"/>
                  </a:cubicBezTo>
                  <a:moveTo>
                    <a:pt x="141" y="82"/>
                  </a:moveTo>
                  <a:cubicBezTo>
                    <a:pt x="130" y="100"/>
                    <a:pt x="130" y="100"/>
                    <a:pt x="130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41" y="82"/>
                    <a:pt x="141" y="82"/>
                    <a:pt x="141" y="82"/>
                  </a:cubicBezTo>
                  <a:moveTo>
                    <a:pt x="115" y="12"/>
                  </a:moveTo>
                  <a:cubicBezTo>
                    <a:pt x="101" y="12"/>
                    <a:pt x="97" y="20"/>
                    <a:pt x="91" y="28"/>
                  </a:cubicBezTo>
                  <a:cubicBezTo>
                    <a:pt x="90" y="26"/>
                    <a:pt x="86" y="24"/>
                    <a:pt x="82" y="24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0" y="27"/>
                    <a:pt x="66" y="33"/>
                    <a:pt x="68" y="40"/>
                  </a:cubicBezTo>
                  <a:cubicBezTo>
                    <a:pt x="65" y="39"/>
                    <a:pt x="62" y="38"/>
                    <a:pt x="59" y="38"/>
                  </a:cubicBezTo>
                  <a:cubicBezTo>
                    <a:pt x="50" y="38"/>
                    <a:pt x="44" y="46"/>
                    <a:pt x="44" y="53"/>
                  </a:cubicBezTo>
                  <a:cubicBezTo>
                    <a:pt x="43" y="66"/>
                    <a:pt x="50" y="79"/>
                    <a:pt x="67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81" y="79"/>
                    <a:pt x="187" y="66"/>
                    <a:pt x="187" y="53"/>
                  </a:cubicBezTo>
                  <a:cubicBezTo>
                    <a:pt x="186" y="45"/>
                    <a:pt x="177" y="37"/>
                    <a:pt x="168" y="37"/>
                  </a:cubicBezTo>
                  <a:cubicBezTo>
                    <a:pt x="166" y="37"/>
                    <a:pt x="164" y="37"/>
                    <a:pt x="163" y="38"/>
                  </a:cubicBezTo>
                  <a:cubicBezTo>
                    <a:pt x="165" y="32"/>
                    <a:pt x="158" y="24"/>
                    <a:pt x="151" y="24"/>
                  </a:cubicBezTo>
                  <a:cubicBezTo>
                    <a:pt x="148" y="24"/>
                    <a:pt x="145" y="25"/>
                    <a:pt x="143" y="27"/>
                  </a:cubicBezTo>
                  <a:cubicBezTo>
                    <a:pt x="138" y="19"/>
                    <a:pt x="130" y="12"/>
                    <a:pt x="115" y="12"/>
                  </a:cubicBezTo>
                  <a:moveTo>
                    <a:pt x="72" y="0"/>
                  </a:moveTo>
                  <a:cubicBezTo>
                    <a:pt x="57" y="0"/>
                    <a:pt x="53" y="8"/>
                    <a:pt x="47" y="17"/>
                  </a:cubicBezTo>
                  <a:cubicBezTo>
                    <a:pt x="46" y="15"/>
                    <a:pt x="42" y="12"/>
                    <a:pt x="38" y="12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26" y="15"/>
                    <a:pt x="22" y="21"/>
                    <a:pt x="24" y="28"/>
                  </a:cubicBezTo>
                  <a:cubicBezTo>
                    <a:pt x="21" y="27"/>
                    <a:pt x="18" y="26"/>
                    <a:pt x="15" y="26"/>
                  </a:cubicBezTo>
                  <a:cubicBezTo>
                    <a:pt x="6" y="26"/>
                    <a:pt x="1" y="34"/>
                    <a:pt x="0" y="41"/>
                  </a:cubicBezTo>
                  <a:cubicBezTo>
                    <a:pt x="0" y="54"/>
                    <a:pt x="6" y="67"/>
                    <a:pt x="24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3"/>
                    <a:pt x="38" y="58"/>
                    <a:pt x="38" y="53"/>
                  </a:cubicBezTo>
                  <a:cubicBezTo>
                    <a:pt x="39" y="45"/>
                    <a:pt x="42" y="39"/>
                    <a:pt x="48" y="35"/>
                  </a:cubicBezTo>
                  <a:cubicBezTo>
                    <a:pt x="52" y="33"/>
                    <a:pt x="55" y="32"/>
                    <a:pt x="59" y="32"/>
                  </a:cubicBezTo>
                  <a:cubicBezTo>
                    <a:pt x="60" y="32"/>
                    <a:pt x="61" y="32"/>
                    <a:pt x="62" y="32"/>
                  </a:cubicBezTo>
                  <a:cubicBezTo>
                    <a:pt x="64" y="26"/>
                    <a:pt x="69" y="21"/>
                    <a:pt x="78" y="18"/>
                  </a:cubicBezTo>
                  <a:cubicBezTo>
                    <a:pt x="79" y="18"/>
                    <a:pt x="81" y="18"/>
                    <a:pt x="82" y="18"/>
                  </a:cubicBezTo>
                  <a:cubicBezTo>
                    <a:pt x="85" y="18"/>
                    <a:pt x="87" y="19"/>
                    <a:pt x="90" y="20"/>
                  </a:cubicBezTo>
                  <a:cubicBezTo>
                    <a:pt x="92" y="17"/>
                    <a:pt x="94" y="14"/>
                    <a:pt x="97" y="12"/>
                  </a:cubicBezTo>
                  <a:cubicBezTo>
                    <a:pt x="92" y="5"/>
                    <a:pt x="84" y="0"/>
                    <a:pt x="7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870125" y="3604964"/>
            <a:ext cx="1269143" cy="1267256"/>
            <a:chOff x="4583706" y="2836530"/>
            <a:chExt cx="1255269" cy="1253402"/>
          </a:xfrm>
        </p:grpSpPr>
        <p:sp>
          <p:nvSpPr>
            <p:cNvPr id="27" name="Freeform 23"/>
            <p:cNvSpPr/>
            <p:nvPr/>
          </p:nvSpPr>
          <p:spPr bwMode="auto">
            <a:xfrm>
              <a:off x="4583706" y="2836530"/>
              <a:ext cx="1255269" cy="1253402"/>
            </a:xfrm>
            <a:custGeom>
              <a:avLst/>
              <a:gdLst/>
              <a:ahLst/>
              <a:cxnLst>
                <a:cxn ang="0">
                  <a:pos x="1003" y="16"/>
                </a:cxn>
                <a:cxn ang="0">
                  <a:pos x="972" y="0"/>
                </a:cxn>
                <a:cxn ang="0">
                  <a:pos x="52" y="0"/>
                </a:cxn>
                <a:cxn ang="0">
                  <a:pos x="0" y="52"/>
                </a:cxn>
                <a:cxn ang="0">
                  <a:pos x="0" y="972"/>
                </a:cxn>
                <a:cxn ang="0">
                  <a:pos x="25" y="1005"/>
                </a:cxn>
                <a:cxn ang="0">
                  <a:pos x="50" y="993"/>
                </a:cxn>
                <a:cxn ang="0">
                  <a:pos x="268" y="775"/>
                </a:cxn>
                <a:cxn ang="0">
                  <a:pos x="455" y="962"/>
                </a:cxn>
                <a:cxn ang="0">
                  <a:pos x="486" y="974"/>
                </a:cxn>
                <a:cxn ang="0">
                  <a:pos x="551" y="942"/>
                </a:cxn>
                <a:cxn ang="0">
                  <a:pos x="940" y="553"/>
                </a:cxn>
                <a:cxn ang="0">
                  <a:pos x="960" y="457"/>
                </a:cxn>
                <a:cxn ang="0">
                  <a:pos x="773" y="269"/>
                </a:cxn>
                <a:cxn ang="0">
                  <a:pos x="993" y="50"/>
                </a:cxn>
                <a:cxn ang="0">
                  <a:pos x="1003" y="16"/>
                </a:cxn>
              </a:cxnLst>
              <a:rect l="0" t="0" r="r" b="b"/>
              <a:pathLst>
                <a:path w="1008" h="1005">
                  <a:moveTo>
                    <a:pt x="1003" y="16"/>
                  </a:moveTo>
                  <a:cubicBezTo>
                    <a:pt x="1001" y="10"/>
                    <a:pt x="993" y="0"/>
                    <a:pt x="97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996"/>
                    <a:pt x="13" y="1005"/>
                    <a:pt x="25" y="1005"/>
                  </a:cubicBezTo>
                  <a:cubicBezTo>
                    <a:pt x="33" y="1005"/>
                    <a:pt x="42" y="1001"/>
                    <a:pt x="50" y="993"/>
                  </a:cubicBezTo>
                  <a:cubicBezTo>
                    <a:pt x="268" y="775"/>
                    <a:pt x="268" y="775"/>
                    <a:pt x="268" y="775"/>
                  </a:cubicBezTo>
                  <a:cubicBezTo>
                    <a:pt x="455" y="962"/>
                    <a:pt x="455" y="962"/>
                    <a:pt x="455" y="962"/>
                  </a:cubicBezTo>
                  <a:cubicBezTo>
                    <a:pt x="463" y="970"/>
                    <a:pt x="473" y="974"/>
                    <a:pt x="486" y="974"/>
                  </a:cubicBezTo>
                  <a:cubicBezTo>
                    <a:pt x="507" y="974"/>
                    <a:pt x="531" y="962"/>
                    <a:pt x="551" y="942"/>
                  </a:cubicBezTo>
                  <a:cubicBezTo>
                    <a:pt x="940" y="553"/>
                    <a:pt x="940" y="553"/>
                    <a:pt x="940" y="553"/>
                  </a:cubicBezTo>
                  <a:cubicBezTo>
                    <a:pt x="973" y="520"/>
                    <a:pt x="982" y="478"/>
                    <a:pt x="960" y="457"/>
                  </a:cubicBezTo>
                  <a:cubicBezTo>
                    <a:pt x="773" y="269"/>
                    <a:pt x="773" y="269"/>
                    <a:pt x="773" y="269"/>
                  </a:cubicBezTo>
                  <a:cubicBezTo>
                    <a:pt x="993" y="50"/>
                    <a:pt x="993" y="50"/>
                    <a:pt x="993" y="50"/>
                  </a:cubicBezTo>
                  <a:cubicBezTo>
                    <a:pt x="1008" y="35"/>
                    <a:pt x="1006" y="22"/>
                    <a:pt x="1003" y="16"/>
                  </a:cubicBezTo>
                  <a:close/>
                </a:path>
              </a:pathLst>
            </a:custGeom>
            <a:solidFill>
              <a:srgbClr val="55943A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  <p:sp>
          <p:nvSpPr>
            <p:cNvPr id="28" name="Freeform 43"/>
            <p:cNvSpPr>
              <a:spLocks noEditPoints="1"/>
            </p:cNvSpPr>
            <p:nvPr/>
          </p:nvSpPr>
          <p:spPr bwMode="auto">
            <a:xfrm>
              <a:off x="4820719" y="3113457"/>
              <a:ext cx="382191" cy="342900"/>
            </a:xfrm>
            <a:custGeom>
              <a:avLst/>
              <a:gdLst>
                <a:gd name="T0" fmla="*/ 81 w 116"/>
                <a:gd name="T1" fmla="*/ 70 h 104"/>
                <a:gd name="T2" fmla="*/ 65 w 116"/>
                <a:gd name="T3" fmla="*/ 83 h 104"/>
                <a:gd name="T4" fmla="*/ 111 w 116"/>
                <a:gd name="T5" fmla="*/ 104 h 104"/>
                <a:gd name="T6" fmla="*/ 116 w 116"/>
                <a:gd name="T7" fmla="*/ 85 h 104"/>
                <a:gd name="T8" fmla="*/ 81 w 116"/>
                <a:gd name="T9" fmla="*/ 70 h 104"/>
                <a:gd name="T10" fmla="*/ 111 w 116"/>
                <a:gd name="T11" fmla="*/ 2 h 104"/>
                <a:gd name="T12" fmla="*/ 65 w 116"/>
                <a:gd name="T13" fmla="*/ 24 h 104"/>
                <a:gd name="T14" fmla="*/ 77 w 116"/>
                <a:gd name="T15" fmla="*/ 32 h 104"/>
                <a:gd name="T16" fmla="*/ 0 w 116"/>
                <a:gd name="T17" fmla="*/ 83 h 104"/>
                <a:gd name="T18" fmla="*/ 3 w 116"/>
                <a:gd name="T19" fmla="*/ 102 h 104"/>
                <a:gd name="T20" fmla="*/ 93 w 116"/>
                <a:gd name="T21" fmla="*/ 44 h 104"/>
                <a:gd name="T22" fmla="*/ 106 w 116"/>
                <a:gd name="T23" fmla="*/ 52 h 104"/>
                <a:gd name="T24" fmla="*/ 111 w 116"/>
                <a:gd name="T25" fmla="*/ 2 h 104"/>
                <a:gd name="T26" fmla="*/ 7 w 116"/>
                <a:gd name="T27" fmla="*/ 0 h 104"/>
                <a:gd name="T28" fmla="*/ 11 w 116"/>
                <a:gd name="T29" fmla="*/ 51 h 104"/>
                <a:gd name="T30" fmla="*/ 24 w 116"/>
                <a:gd name="T31" fmla="*/ 42 h 104"/>
                <a:gd name="T32" fmla="*/ 36 w 116"/>
                <a:gd name="T33" fmla="*/ 58 h 104"/>
                <a:gd name="T34" fmla="*/ 52 w 116"/>
                <a:gd name="T35" fmla="*/ 47 h 104"/>
                <a:gd name="T36" fmla="*/ 40 w 116"/>
                <a:gd name="T37" fmla="*/ 32 h 104"/>
                <a:gd name="T38" fmla="*/ 53 w 116"/>
                <a:gd name="T39" fmla="*/ 24 h 104"/>
                <a:gd name="T40" fmla="*/ 7 w 116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</p:grpSp>
      <p:sp>
        <p:nvSpPr>
          <p:cNvPr id="31" name="矩形 27"/>
          <p:cNvSpPr/>
          <p:nvPr/>
        </p:nvSpPr>
        <p:spPr>
          <a:xfrm>
            <a:off x="7265752" y="2367969"/>
            <a:ext cx="1294309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30000"/>
              </a:lnSpc>
              <a:defRPr/>
            </a:pPr>
            <a:r>
              <a:rPr lang="zh-CN" alt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自动</a:t>
            </a:r>
          </a:p>
        </p:txBody>
      </p:sp>
      <p:sp>
        <p:nvSpPr>
          <p:cNvPr id="34" name="矩形 27"/>
          <p:cNvSpPr/>
          <p:nvPr/>
        </p:nvSpPr>
        <p:spPr>
          <a:xfrm>
            <a:off x="7277790" y="3724875"/>
            <a:ext cx="1679520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30000"/>
              </a:lnSpc>
              <a:defRPr/>
            </a:pPr>
            <a:r>
              <a:rPr lang="zh-CN" alt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手动</a:t>
            </a:r>
          </a:p>
        </p:txBody>
      </p:sp>
      <p:sp>
        <p:nvSpPr>
          <p:cNvPr id="37" name="矩形 27"/>
          <p:cNvSpPr/>
          <p:nvPr/>
        </p:nvSpPr>
        <p:spPr>
          <a:xfrm>
            <a:off x="1355090" y="2411730"/>
            <a:ext cx="3063875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自动（延迟启动）</a:t>
            </a:r>
          </a:p>
        </p:txBody>
      </p:sp>
      <p:sp>
        <p:nvSpPr>
          <p:cNvPr id="40" name="矩形 27"/>
          <p:cNvSpPr/>
          <p:nvPr/>
        </p:nvSpPr>
        <p:spPr>
          <a:xfrm>
            <a:off x="2741930" y="3716208"/>
            <a:ext cx="1679520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已禁用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53415" y="46354"/>
            <a:ext cx="6927850" cy="1544320"/>
            <a:chOff x="660400" y="-1"/>
            <a:chExt cx="6927850" cy="1544320"/>
          </a:xfrm>
        </p:grpSpPr>
        <p:sp>
          <p:nvSpPr>
            <p:cNvPr id="42" name="椭圆 41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648460" y="1083944"/>
              <a:ext cx="593979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</a:t>
              </a:r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启动和关闭MySQL服务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436736" y="3604964"/>
            <a:ext cx="1267884" cy="1267256"/>
            <a:chOff x="1897259" y="3169429"/>
            <a:chExt cx="1254024" cy="1253402"/>
          </a:xfrm>
        </p:grpSpPr>
        <p:sp>
          <p:nvSpPr>
            <p:cNvPr id="24" name="Freeform 21"/>
            <p:cNvSpPr/>
            <p:nvPr/>
          </p:nvSpPr>
          <p:spPr bwMode="auto">
            <a:xfrm>
              <a:off x="1897259" y="3169429"/>
              <a:ext cx="1254024" cy="1253402"/>
            </a:xfrm>
            <a:custGeom>
              <a:avLst/>
              <a:gdLst/>
              <a:ahLst/>
              <a:cxnLst>
                <a:cxn ang="0">
                  <a:pos x="956" y="0"/>
                </a:cxn>
                <a:cxn ang="0">
                  <a:pos x="36" y="0"/>
                </a:cxn>
                <a:cxn ang="0">
                  <a:pos x="4" y="16"/>
                </a:cxn>
                <a:cxn ang="0">
                  <a:pos x="15" y="50"/>
                </a:cxn>
                <a:cxn ang="0">
                  <a:pos x="237" y="272"/>
                </a:cxn>
                <a:cxn ang="0">
                  <a:pos x="47" y="462"/>
                </a:cxn>
                <a:cxn ang="0">
                  <a:pos x="68" y="559"/>
                </a:cxn>
                <a:cxn ang="0">
                  <a:pos x="456" y="948"/>
                </a:cxn>
                <a:cxn ang="0">
                  <a:pos x="522" y="980"/>
                </a:cxn>
                <a:cxn ang="0">
                  <a:pos x="522" y="980"/>
                </a:cxn>
                <a:cxn ang="0">
                  <a:pos x="553" y="968"/>
                </a:cxn>
                <a:cxn ang="0">
                  <a:pos x="743" y="778"/>
                </a:cxn>
                <a:cxn ang="0">
                  <a:pos x="957" y="993"/>
                </a:cxn>
                <a:cxn ang="0">
                  <a:pos x="982" y="1005"/>
                </a:cxn>
                <a:cxn ang="0">
                  <a:pos x="1002" y="994"/>
                </a:cxn>
                <a:cxn ang="0">
                  <a:pos x="1007" y="972"/>
                </a:cxn>
                <a:cxn ang="0">
                  <a:pos x="1007" y="52"/>
                </a:cxn>
                <a:cxn ang="0">
                  <a:pos x="956" y="0"/>
                </a:cxn>
              </a:cxnLst>
              <a:rect l="0" t="0" r="r" b="b"/>
              <a:pathLst>
                <a:path w="1007" h="1005">
                  <a:moveTo>
                    <a:pt x="95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0"/>
                    <a:pt x="7" y="10"/>
                    <a:pt x="4" y="16"/>
                  </a:cubicBezTo>
                  <a:cubicBezTo>
                    <a:pt x="2" y="22"/>
                    <a:pt x="0" y="35"/>
                    <a:pt x="15" y="50"/>
                  </a:cubicBezTo>
                  <a:cubicBezTo>
                    <a:pt x="237" y="272"/>
                    <a:pt x="237" y="272"/>
                    <a:pt x="237" y="272"/>
                  </a:cubicBezTo>
                  <a:cubicBezTo>
                    <a:pt x="47" y="462"/>
                    <a:pt x="47" y="462"/>
                    <a:pt x="47" y="462"/>
                  </a:cubicBezTo>
                  <a:cubicBezTo>
                    <a:pt x="26" y="484"/>
                    <a:pt x="34" y="526"/>
                    <a:pt x="68" y="559"/>
                  </a:cubicBezTo>
                  <a:cubicBezTo>
                    <a:pt x="456" y="948"/>
                    <a:pt x="456" y="948"/>
                    <a:pt x="456" y="948"/>
                  </a:cubicBezTo>
                  <a:cubicBezTo>
                    <a:pt x="476" y="968"/>
                    <a:pt x="501" y="980"/>
                    <a:pt x="522" y="980"/>
                  </a:cubicBezTo>
                  <a:cubicBezTo>
                    <a:pt x="522" y="980"/>
                    <a:pt x="522" y="980"/>
                    <a:pt x="522" y="980"/>
                  </a:cubicBezTo>
                  <a:cubicBezTo>
                    <a:pt x="534" y="980"/>
                    <a:pt x="545" y="976"/>
                    <a:pt x="553" y="968"/>
                  </a:cubicBezTo>
                  <a:cubicBezTo>
                    <a:pt x="743" y="778"/>
                    <a:pt x="743" y="778"/>
                    <a:pt x="743" y="778"/>
                  </a:cubicBezTo>
                  <a:cubicBezTo>
                    <a:pt x="957" y="993"/>
                    <a:pt x="957" y="993"/>
                    <a:pt x="957" y="993"/>
                  </a:cubicBezTo>
                  <a:cubicBezTo>
                    <a:pt x="966" y="1001"/>
                    <a:pt x="974" y="1005"/>
                    <a:pt x="982" y="1005"/>
                  </a:cubicBezTo>
                  <a:cubicBezTo>
                    <a:pt x="991" y="1005"/>
                    <a:pt x="998" y="1001"/>
                    <a:pt x="1002" y="994"/>
                  </a:cubicBezTo>
                  <a:cubicBezTo>
                    <a:pt x="1006" y="988"/>
                    <a:pt x="1007" y="981"/>
                    <a:pt x="1007" y="972"/>
                  </a:cubicBezTo>
                  <a:cubicBezTo>
                    <a:pt x="1007" y="52"/>
                    <a:pt x="1007" y="52"/>
                    <a:pt x="1007" y="52"/>
                  </a:cubicBezTo>
                  <a:cubicBezTo>
                    <a:pt x="1007" y="23"/>
                    <a:pt x="984" y="0"/>
                    <a:pt x="956" y="0"/>
                  </a:cubicBezTo>
                  <a:close/>
                </a:path>
              </a:pathLst>
            </a:custGeom>
            <a:solidFill>
              <a:srgbClr val="55943A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  <p:sp>
          <p:nvSpPr>
            <p:cNvPr id="25" name="Freeform 45"/>
            <p:cNvSpPr>
              <a:spLocks noEditPoints="1"/>
            </p:cNvSpPr>
            <p:nvPr/>
          </p:nvSpPr>
          <p:spPr bwMode="auto">
            <a:xfrm>
              <a:off x="2314930" y="3496361"/>
              <a:ext cx="721519" cy="370285"/>
            </a:xfrm>
            <a:custGeom>
              <a:avLst/>
              <a:gdLst>
                <a:gd name="T0" fmla="*/ 29 w 219"/>
                <a:gd name="T1" fmla="*/ 43 h 112"/>
                <a:gd name="T2" fmla="*/ 19 w 219"/>
                <a:gd name="T3" fmla="*/ 54 h 112"/>
                <a:gd name="T4" fmla="*/ 23 w 219"/>
                <a:gd name="T5" fmla="*/ 62 h 112"/>
                <a:gd name="T6" fmla="*/ 4 w 219"/>
                <a:gd name="T7" fmla="*/ 91 h 112"/>
                <a:gd name="T8" fmla="*/ 6 w 219"/>
                <a:gd name="T9" fmla="*/ 92 h 112"/>
                <a:gd name="T10" fmla="*/ 18 w 219"/>
                <a:gd name="T11" fmla="*/ 81 h 112"/>
                <a:gd name="T12" fmla="*/ 12 w 219"/>
                <a:gd name="T13" fmla="*/ 112 h 112"/>
                <a:gd name="T14" fmla="*/ 22 w 219"/>
                <a:gd name="T15" fmla="*/ 112 h 112"/>
                <a:gd name="T16" fmla="*/ 29 w 219"/>
                <a:gd name="T17" fmla="*/ 99 h 112"/>
                <a:gd name="T18" fmla="*/ 36 w 219"/>
                <a:gd name="T19" fmla="*/ 112 h 112"/>
                <a:gd name="T20" fmla="*/ 46 w 219"/>
                <a:gd name="T21" fmla="*/ 112 h 112"/>
                <a:gd name="T22" fmla="*/ 41 w 219"/>
                <a:gd name="T23" fmla="*/ 81 h 112"/>
                <a:gd name="T24" fmla="*/ 52 w 219"/>
                <a:gd name="T25" fmla="*/ 92 h 112"/>
                <a:gd name="T26" fmla="*/ 55 w 219"/>
                <a:gd name="T27" fmla="*/ 91 h 112"/>
                <a:gd name="T28" fmla="*/ 36 w 219"/>
                <a:gd name="T29" fmla="*/ 62 h 112"/>
                <a:gd name="T30" fmla="*/ 40 w 219"/>
                <a:gd name="T31" fmla="*/ 54 h 112"/>
                <a:gd name="T32" fmla="*/ 29 w 219"/>
                <a:gd name="T33" fmla="*/ 43 h 112"/>
                <a:gd name="T34" fmla="*/ 189 w 219"/>
                <a:gd name="T35" fmla="*/ 43 h 112"/>
                <a:gd name="T36" fmla="*/ 179 w 219"/>
                <a:gd name="T37" fmla="*/ 54 h 112"/>
                <a:gd name="T38" fmla="*/ 183 w 219"/>
                <a:gd name="T39" fmla="*/ 62 h 112"/>
                <a:gd name="T40" fmla="*/ 164 w 219"/>
                <a:gd name="T41" fmla="*/ 91 h 112"/>
                <a:gd name="T42" fmla="*/ 166 w 219"/>
                <a:gd name="T43" fmla="*/ 92 h 112"/>
                <a:gd name="T44" fmla="*/ 178 w 219"/>
                <a:gd name="T45" fmla="*/ 81 h 112"/>
                <a:gd name="T46" fmla="*/ 172 w 219"/>
                <a:gd name="T47" fmla="*/ 112 h 112"/>
                <a:gd name="T48" fmla="*/ 182 w 219"/>
                <a:gd name="T49" fmla="*/ 112 h 112"/>
                <a:gd name="T50" fmla="*/ 189 w 219"/>
                <a:gd name="T51" fmla="*/ 99 h 112"/>
                <a:gd name="T52" fmla="*/ 197 w 219"/>
                <a:gd name="T53" fmla="*/ 112 h 112"/>
                <a:gd name="T54" fmla="*/ 206 w 219"/>
                <a:gd name="T55" fmla="*/ 112 h 112"/>
                <a:gd name="T56" fmla="*/ 201 w 219"/>
                <a:gd name="T57" fmla="*/ 81 h 112"/>
                <a:gd name="T58" fmla="*/ 213 w 219"/>
                <a:gd name="T59" fmla="*/ 92 h 112"/>
                <a:gd name="T60" fmla="*/ 215 w 219"/>
                <a:gd name="T61" fmla="*/ 91 h 112"/>
                <a:gd name="T62" fmla="*/ 196 w 219"/>
                <a:gd name="T63" fmla="*/ 62 h 112"/>
                <a:gd name="T64" fmla="*/ 200 w 219"/>
                <a:gd name="T65" fmla="*/ 54 h 112"/>
                <a:gd name="T66" fmla="*/ 189 w 219"/>
                <a:gd name="T67" fmla="*/ 43 h 112"/>
                <a:gd name="T68" fmla="*/ 111 w 219"/>
                <a:gd name="T69" fmla="*/ 0 h 112"/>
                <a:gd name="T70" fmla="*/ 94 w 219"/>
                <a:gd name="T71" fmla="*/ 17 h 112"/>
                <a:gd name="T72" fmla="*/ 100 w 219"/>
                <a:gd name="T73" fmla="*/ 31 h 112"/>
                <a:gd name="T74" fmla="*/ 70 w 219"/>
                <a:gd name="T75" fmla="*/ 78 h 112"/>
                <a:gd name="T76" fmla="*/ 73 w 219"/>
                <a:gd name="T77" fmla="*/ 80 h 112"/>
                <a:gd name="T78" fmla="*/ 92 w 219"/>
                <a:gd name="T79" fmla="*/ 62 h 112"/>
                <a:gd name="T80" fmla="*/ 84 w 219"/>
                <a:gd name="T81" fmla="*/ 112 h 112"/>
                <a:gd name="T82" fmla="*/ 99 w 219"/>
                <a:gd name="T83" fmla="*/ 112 h 112"/>
                <a:gd name="T84" fmla="*/ 111 w 219"/>
                <a:gd name="T85" fmla="*/ 91 h 112"/>
                <a:gd name="T86" fmla="*/ 123 w 219"/>
                <a:gd name="T87" fmla="*/ 112 h 112"/>
                <a:gd name="T88" fmla="*/ 139 w 219"/>
                <a:gd name="T89" fmla="*/ 112 h 112"/>
                <a:gd name="T90" fmla="*/ 130 w 219"/>
                <a:gd name="T91" fmla="*/ 62 h 112"/>
                <a:gd name="T92" fmla="*/ 149 w 219"/>
                <a:gd name="T93" fmla="*/ 80 h 112"/>
                <a:gd name="T94" fmla="*/ 153 w 219"/>
                <a:gd name="T95" fmla="*/ 78 h 112"/>
                <a:gd name="T96" fmla="*/ 122 w 219"/>
                <a:gd name="T97" fmla="*/ 31 h 112"/>
                <a:gd name="T98" fmla="*/ 128 w 219"/>
                <a:gd name="T99" fmla="*/ 17 h 112"/>
                <a:gd name="T100" fmla="*/ 111 w 219"/>
                <a:gd name="T10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483995" y="476250"/>
            <a:ext cx="829183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启动、登录和退出MySQL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16430" y="1784350"/>
            <a:ext cx="5080000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2．手动启动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3865" y="5734685"/>
            <a:ext cx="7479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注：初学者可以根据实际需求进行选择，在此建议选择“自动”或者“手动”。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58573" y="1644441"/>
            <a:ext cx="4191756" cy="3493603"/>
          </a:xfrm>
          <a:prstGeom prst="rect">
            <a:avLst/>
          </a:prstGeom>
        </p:spPr>
      </p:pic>
      <p:pic>
        <p:nvPicPr>
          <p:cNvPr id="8" name="图片占位符 7" descr="C:\Users\xrdan\Desktop\图片1.png图片1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6685923" y="1885515"/>
            <a:ext cx="3744415" cy="2090420"/>
          </a:xfrm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52906" y="1739725"/>
            <a:ext cx="1602157" cy="1960224"/>
          </a:xfrm>
          <a:prstGeom prst="rect">
            <a:avLst/>
          </a:prstGeom>
        </p:spPr>
      </p:pic>
      <p:sp>
        <p:nvSpPr>
          <p:cNvPr id="12" name="TextBox 49"/>
          <p:cNvSpPr txBox="1"/>
          <p:nvPr/>
        </p:nvSpPr>
        <p:spPr>
          <a:xfrm>
            <a:off x="282679" y="2820850"/>
            <a:ext cx="6157270" cy="104902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如果想关闭MySQL服务，输入如下命令：net stop mysql80。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704476" cy="1130301"/>
            <a:chOff x="660400" y="-1"/>
            <a:chExt cx="704476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0400" y="-9526"/>
            <a:ext cx="7022465" cy="1130301"/>
            <a:chOff x="660400" y="-1"/>
            <a:chExt cx="7022465" cy="1130301"/>
          </a:xfrm>
        </p:grpSpPr>
        <p:sp>
          <p:nvSpPr>
            <p:cNvPr id="41" name="椭圆 40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12570" y="173354"/>
              <a:ext cx="617029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启动、登录和退出MySQL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433830" y="13716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3. 关闭MySQL服务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73225" y="7092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启动和关闭MySQL服务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15698" y="1644441"/>
            <a:ext cx="4191756" cy="3493603"/>
          </a:xfrm>
          <a:prstGeom prst="rect">
            <a:avLst/>
          </a:prstGeom>
        </p:spPr>
      </p:pic>
      <p:pic>
        <p:nvPicPr>
          <p:cNvPr id="8" name="图片占位符 7" descr="C:\Users\xrdan\Desktop\图片1.png图片1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6543048" y="1885515"/>
            <a:ext cx="3744415" cy="2090420"/>
          </a:xfrm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702081" y="1739725"/>
            <a:ext cx="1602157" cy="1960224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70788" y="2318372"/>
            <a:ext cx="3974549" cy="3811203"/>
          </a:xfrm>
          <a:prstGeom prst="rect">
            <a:avLst/>
          </a:prstGeom>
        </p:spPr>
      </p:pic>
      <p:pic>
        <p:nvPicPr>
          <p:cNvPr id="17" name="图片占位符 16" descr="C:\Users\xrdan\Desktop\图片2.png图片2"/>
          <p:cNvPicPr>
            <a:picLocks noGrp="1" noChangeAspect="1"/>
          </p:cNvPicPr>
          <p:nvPr>
            <p:ph type="pic" sz="quarter" idx="11"/>
          </p:nvPr>
        </p:nvPicPr>
        <p:blipFill>
          <a:blip r:embed="rId7"/>
          <a:srcRect/>
          <a:stretch>
            <a:fillRect/>
          </a:stretch>
        </p:blipFill>
        <p:spPr>
          <a:xfrm>
            <a:off x="9458819" y="3271225"/>
            <a:ext cx="2080728" cy="1161415"/>
          </a:xfrm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10416525" y="2402390"/>
            <a:ext cx="1220828" cy="2763089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765877" y="2318197"/>
            <a:ext cx="5515610" cy="569595"/>
          </a:xfrm>
          <a:prstGeom prst="rect">
            <a:avLst/>
          </a:prstGeom>
          <a:noFill/>
        </p:spPr>
        <p:txBody>
          <a:bodyPr wrap="none" lIns="91428" tIns="45713" rIns="91428" bIns="45713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mysql –h hostname –u username –p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6434159" cy="1130301"/>
            <a:chOff x="660400" y="-1"/>
            <a:chExt cx="6434159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562610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启动、登录和退出MySQL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578610" y="83185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登录MySQL数据库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68755" y="1292225"/>
            <a:ext cx="5732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1．使用DOS登录MySQL数据库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1835" y="324231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b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C:\Program Files\MySQL\MySQL Server 8.0\bin&gt;</a:t>
            </a:r>
            <a:r>
              <a:rPr lang="en-US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my</a:t>
            </a:r>
            <a:r>
              <a:rPr lang="en-US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sql –h localhost –u root –p</a:t>
            </a:r>
            <a:endParaRPr lang="en-US" altLang="en-US" b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5310" y="42418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en-US" b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mysql -u root -p123456</a:t>
            </a:r>
            <a:endParaRPr lang="en-US" altLang="en-US" b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7483" y="2273091"/>
            <a:ext cx="4191756" cy="3493603"/>
          </a:xfrm>
          <a:prstGeom prst="rect">
            <a:avLst/>
          </a:prstGeom>
        </p:spPr>
      </p:pic>
      <p:pic>
        <p:nvPicPr>
          <p:cNvPr id="8" name="图片占位符 7" descr="C:\Users\xrdan\Desktop\图片1.png图片1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3081663" y="2481145"/>
            <a:ext cx="3744415" cy="2090420"/>
          </a:xfrm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25720" y="2616835"/>
            <a:ext cx="1602105" cy="2041525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79633" y="2677147"/>
            <a:ext cx="3974549" cy="3811203"/>
          </a:xfrm>
          <a:prstGeom prst="rect">
            <a:avLst/>
          </a:prstGeom>
        </p:spPr>
      </p:pic>
      <p:pic>
        <p:nvPicPr>
          <p:cNvPr id="17" name="图片占位符 16" descr="C:\Users\xrdan\Desktop\图片2.png图片2"/>
          <p:cNvPicPr>
            <a:picLocks noGrp="1" noChangeAspect="1"/>
          </p:cNvPicPr>
          <p:nvPr>
            <p:ph type="pic" sz="quarter" idx="11"/>
          </p:nvPr>
        </p:nvPicPr>
        <p:blipFill>
          <a:blip r:embed="rId7"/>
          <a:srcRect/>
          <a:stretch>
            <a:fillRect/>
          </a:stretch>
        </p:blipFill>
        <p:spPr>
          <a:xfrm>
            <a:off x="6626084" y="3496650"/>
            <a:ext cx="2080728" cy="1161415"/>
          </a:xfrm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7501875" y="3003735"/>
            <a:ext cx="1220828" cy="276308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60400" y="-1"/>
            <a:ext cx="7697470" cy="1130301"/>
            <a:chOff x="660400" y="-1"/>
            <a:chExt cx="7697470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755" y="408304"/>
              <a:ext cx="68891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启动、登录和退出MySQL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560830" y="108394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登录MySQL数据库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95755" y="1631950"/>
            <a:ext cx="6426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</a:t>
            </a:r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．使用控制台登录MySQL数据库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53415" y="46354"/>
            <a:ext cx="6623050" cy="1833880"/>
            <a:chOff x="660400" y="-1"/>
            <a:chExt cx="6623050" cy="1833880"/>
          </a:xfrm>
        </p:grpSpPr>
        <p:sp>
          <p:nvSpPr>
            <p:cNvPr id="42" name="椭圆 41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259840" y="1373504"/>
              <a:ext cx="60236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1</a:t>
              </a:r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、通过DOS命令重新配置MySQL</a:t>
              </a:r>
              <a:endParaRPr lang="en-US" altLang="zh-CN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pic>
        <p:nvPicPr>
          <p:cNvPr id="2" name="图片 1" descr="C:\Users\xrdan\Desktop\图片1.png图片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91628" y="2123440"/>
            <a:ext cx="5345430" cy="38309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68459" y="408602"/>
            <a:ext cx="4279198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重新配置MySQL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96125" y="2614295"/>
            <a:ext cx="3718560" cy="184848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266700"/>
            <a:r>
              <a:rPr lang="zh-CN" sz="2000" b="1">
                <a:latin typeface="Arial" panose="020B0604020202020204" pitchFamily="34" charset="0"/>
                <a:ea typeface="宋体" panose="02010600030101010101" pitchFamily="2" charset="-122"/>
              </a:rPr>
              <a:t>在命令行窗口中配置</a:t>
            </a:r>
            <a:r>
              <a:rPr lang="en-US" sz="2000" b="1">
                <a:latin typeface="Arial" panose="020B0604020202020204" pitchFamily="34" charset="0"/>
                <a:ea typeface="宋体" panose="02010600030101010101" pitchFamily="2" charset="-122"/>
              </a:rPr>
              <a:t>MySQL</a:t>
            </a:r>
            <a:r>
              <a:rPr lang="zh-CN" sz="2000" b="1">
                <a:latin typeface="Arial" panose="020B0604020202020204" pitchFamily="34" charset="0"/>
                <a:ea typeface="宋体" panose="02010600030101010101" pitchFamily="2" charset="-122"/>
              </a:rPr>
              <a:t>是很简单的。用命令行的方式修改，只能是临时更改，当服务器重启后，又将恢复默认设置。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660400" y="-9526"/>
            <a:ext cx="5131072" cy="1130301"/>
            <a:chOff x="660400" y="-1"/>
            <a:chExt cx="5131072" cy="1130301"/>
          </a:xfrm>
        </p:grpSpPr>
        <p:sp>
          <p:nvSpPr>
            <p:cNvPr id="41" name="椭圆 40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12274" y="376217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重新配置MySQL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62430" y="826770"/>
            <a:ext cx="608330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0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 通过my.ini文件重新配置MySQL</a:t>
            </a:r>
          </a:p>
        </p:txBody>
      </p:sp>
      <p:sp>
        <p:nvSpPr>
          <p:cNvPr id="4" name="矩形 3"/>
          <p:cNvSpPr/>
          <p:nvPr/>
        </p:nvSpPr>
        <p:spPr>
          <a:xfrm>
            <a:off x="4432725" y="1538817"/>
            <a:ext cx="2722033" cy="2029883"/>
          </a:xfrm>
          <a:prstGeom prst="rect">
            <a:avLst/>
          </a:prstGeom>
          <a:solidFill>
            <a:srgbClr val="5594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425" y="3691467"/>
            <a:ext cx="2722033" cy="2027767"/>
          </a:xfrm>
          <a:prstGeom prst="rect">
            <a:avLst/>
          </a:prstGeom>
          <a:solidFill>
            <a:srgbClr val="5594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11391" y="3691467"/>
            <a:ext cx="2724149" cy="2027767"/>
          </a:xfrm>
          <a:prstGeom prst="rect">
            <a:avLst/>
          </a:prstGeom>
          <a:solidFill>
            <a:srgbClr val="5594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4425" y="1538817"/>
            <a:ext cx="2722033" cy="2029883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2725" y="3691467"/>
            <a:ext cx="2722033" cy="2027767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11391" y="1538817"/>
            <a:ext cx="2724149" cy="2029883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1273" name="文本框 10"/>
          <p:cNvSpPr txBox="1">
            <a:spLocks noChangeArrowheads="1"/>
          </p:cNvSpPr>
          <p:nvPr/>
        </p:nvSpPr>
        <p:spPr bwMode="auto">
          <a:xfrm>
            <a:off x="4559725" y="1648884"/>
            <a:ext cx="2482849" cy="14916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 defTabSz="609600" fontAlgn="base">
              <a:lnSpc>
                <a:spcPct val="130000"/>
              </a:lnSpc>
              <a:buClrTx/>
              <a:buSzTx/>
              <a:buFontTx/>
            </a:pPr>
            <a:r>
              <a:rPr lang="zh-CN" altLang="en-US" sz="10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打开my.ini文件，查找[mysql]键值，在下面加上一行“default-character-set=gbk”，在图2-60中，可以看到客户端的编码是通过“default-character-set=”语句配置的，如果想要修改客户端的编码，可以直接将该语句中值设置为：“default-character-set=gbk”，保存。</a:t>
            </a:r>
          </a:p>
        </p:txBody>
      </p:sp>
      <p:sp>
        <p:nvSpPr>
          <p:cNvPr id="11274" name="文本框 11"/>
          <p:cNvSpPr txBox="1">
            <a:spLocks noChangeArrowheads="1"/>
          </p:cNvSpPr>
          <p:nvPr/>
        </p:nvSpPr>
        <p:spPr bwMode="auto">
          <a:xfrm>
            <a:off x="7415107" y="3778251"/>
            <a:ext cx="2482851" cy="1431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5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关闭my.ini文件。然后重新开启一个命令行窗口登录MySQL，此时可以看到客户端的编码修改成功了，而且建立数据库连接的编码也被修改为gbk</a:t>
            </a:r>
          </a:p>
        </p:txBody>
      </p:sp>
      <p:sp>
        <p:nvSpPr>
          <p:cNvPr id="11276" name="文本框 13"/>
          <p:cNvSpPr txBox="1">
            <a:spLocks noChangeArrowheads="1"/>
          </p:cNvSpPr>
          <p:nvPr/>
        </p:nvSpPr>
        <p:spPr bwMode="auto">
          <a:xfrm>
            <a:off x="1644015" y="3778251"/>
            <a:ext cx="2482851" cy="176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Step1：找到my.ini文件，存放位置为C:\ProgramData\MySQL\MySQL Server 8.0中。并选中my.ini文件，鼠标右键单击，选择以“记事本”方式打开。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939642"/>
            <a:ext cx="12192000" cy="918358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60400" y="3146514"/>
            <a:ext cx="10883900" cy="1378418"/>
            <a:chOff x="628649" y="2496018"/>
            <a:chExt cx="10883900" cy="1378418"/>
          </a:xfrm>
        </p:grpSpPr>
        <p:sp>
          <p:nvSpPr>
            <p:cNvPr id="12" name="文本框 11"/>
            <p:cNvSpPr txBox="1"/>
            <p:nvPr/>
          </p:nvSpPr>
          <p:spPr>
            <a:xfrm>
              <a:off x="628649" y="2496018"/>
              <a:ext cx="1088390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spc="600" dirty="0">
                  <a:effectLst>
                    <a:innerShdw>
                      <a:schemeClr val="bg1">
                        <a:lumMod val="65000"/>
                      </a:schemeClr>
                    </a:inn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感谢观看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51896" y="3505104"/>
              <a:ext cx="3850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THANKS FOR WATCHING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16" name="任意多边形: 形状 15"/>
          <p:cNvSpPr/>
          <p:nvPr/>
        </p:nvSpPr>
        <p:spPr>
          <a:xfrm flipH="1">
            <a:off x="8984342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729715" y="3078601"/>
            <a:ext cx="3688573" cy="1123667"/>
            <a:chOff x="3797608" y="395292"/>
            <a:chExt cx="2900069" cy="1123667"/>
          </a:xfrm>
        </p:grpSpPr>
        <p:sp>
          <p:nvSpPr>
            <p:cNvPr id="29" name="文本框 28"/>
            <p:cNvSpPr txBox="1"/>
            <p:nvPr/>
          </p:nvSpPr>
          <p:spPr>
            <a:xfrm>
              <a:off x="3797608" y="395292"/>
              <a:ext cx="2900069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思政小课堂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843499" y="1147484"/>
              <a:ext cx="2759366" cy="3714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Ideological and political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113" y="1942256"/>
            <a:ext cx="4191756" cy="3493603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994477" y="1497142"/>
            <a:ext cx="4601210" cy="1049020"/>
          </a:xfrm>
          <a:prstGeom prst="rect">
            <a:avLst/>
          </a:prstGeom>
          <a:noFill/>
        </p:spPr>
        <p:txBody>
          <a:bodyPr wrap="none" lIns="91428" tIns="45713" rIns="91428" bIns="45713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赓续百年薪火 坚守立德树人初心</a:t>
            </a:r>
          </a:p>
          <a:p>
            <a:pPr algn="ctr">
              <a:lnSpc>
                <a:spcPct val="130000"/>
              </a:lnSpc>
              <a:defRPr/>
            </a:pPr>
            <a:endParaRPr lang="zh-CN" altLang="en-US" sz="2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613410" y="1942465"/>
            <a:ext cx="5133975" cy="484251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zh-CN" altLang="en-US" sz="1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    </a:t>
            </a: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《礼记》中写道：“师也者，教之以事而喻诸德也。”著名教育家陶行知先生说：“先生不应该专教书，他的责任是教人做人。”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    </a:t>
            </a: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2020年5月，教育部印发的《高等学校课程思政建设指导纲要》明确提出，全面推进课程思政建设，落实立德树人根本任务的战略举措，紧紧围绕政治认同、家国情怀、文化素养、宪法法治意识、道德修养等重点优化课程思政内容，进行中国特色社会主义教育、社会主义核心价值观等教育，切实提升立德树人的成效。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    </a:t>
            </a: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数据库技术及应用理论性和实操性都很强，数据库技术理论规则繁琐，技能操作同样有复杂的思维逻辑和操作熟练度。每名大学生应立志成为爱党爱国、拥有梦想、遵纪守法、具有良好道德品质和文明行为习惯的社会主义合格公民，成为敬业爱岗、诚信友善，具有社会责任担当、创新精神和实践能力的高素质劳动者和技术技能人才，成为中国特色社会主义事业合格建设者和可靠接班人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5232400" cy="1130301"/>
            <a:chOff x="660400" y="-1"/>
            <a:chExt cx="5232400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468459" y="408602"/>
              <a:ext cx="4424341" cy="693347"/>
              <a:chOff x="3797607" y="564703"/>
              <a:chExt cx="3478552" cy="693347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3797607" y="564703"/>
                <a:ext cx="3364436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思政小课堂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807593" y="995108"/>
                <a:ext cx="3468566" cy="262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b="1" spc="300" dirty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Ideological and political</a:t>
                </a:r>
              </a:p>
            </p:txBody>
          </p:sp>
        </p:grpSp>
      </p:grpSp>
      <p:pic>
        <p:nvPicPr>
          <p:cNvPr id="3" name="图片占位符 2" descr="捕获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tretch>
            <a:fillRect/>
          </a:stretch>
        </p:blipFill>
        <p:spPr>
          <a:xfrm>
            <a:off x="7592060" y="2228850"/>
            <a:ext cx="2418080" cy="2191385"/>
          </a:xfrm>
          <a:prstGeom prst="rect">
            <a:avLst/>
          </a:prstGeom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51001" y="2184860"/>
            <a:ext cx="1602157" cy="1960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729480" y="3078480"/>
            <a:ext cx="368871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教学目标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787900" y="4380230"/>
            <a:ext cx="3611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T e a c h i n g    O b j e c t i v e 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5116547" y="3824190"/>
            <a:ext cx="1958908" cy="1958908"/>
          </a:xfrm>
          <a:prstGeom prst="ellipse">
            <a:avLst/>
          </a:prstGeom>
          <a:solidFill>
            <a:srgbClr val="55943A"/>
          </a:solidFill>
          <a:ln w="317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39769" y="3947412"/>
            <a:ext cx="1712470" cy="1712469"/>
          </a:xfrm>
          <a:prstGeom prst="ellipse">
            <a:avLst/>
          </a:prstGeom>
          <a:solidFill>
            <a:schemeClr val="bg1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82550" h="317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64493" y="4463719"/>
            <a:ext cx="870347" cy="870347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87859" y="4463719"/>
            <a:ext cx="870347" cy="870347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57652" y="2575587"/>
            <a:ext cx="870347" cy="870347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4203460" y="3018342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6578853" y="3018342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093579" y="3657485"/>
            <a:ext cx="2475447" cy="2339843"/>
            <a:chOff x="2720663" y="4525702"/>
            <a:chExt cx="2475447" cy="2339843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20663" y="4855770"/>
              <a:ext cx="2475447" cy="2009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  </a:t>
              </a:r>
              <a:r>
                <a:rPr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进入MySQL数据库的世界，了解其工作流程，认识其内部架构。下载安装MySQL数据库，正确安装不同版本的数据库，启动数据库服务器进程，建立数据库与客户端连接，学习并熟练掌握多种方式实现启动和登录。了解可以用图形化管理工具操作管理MySQL数据库。</a:t>
              </a: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情感目标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8502" y="3657354"/>
            <a:ext cx="3101340" cy="1658620"/>
            <a:chOff x="595646" y="4614246"/>
            <a:chExt cx="3101339" cy="1658620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595646" y="4982546"/>
              <a:ext cx="3101339" cy="12903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2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理解MySQL数据库的工作流程</a:t>
              </a: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2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认识MySQL数据库的内部结构</a:t>
              </a: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2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尝试MySQL数据库的下载和安装操作</a:t>
              </a: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2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熟练MySQL数据库的启动和登录操作</a:t>
              </a: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2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掌握MySQL数据库的重新配置操作</a:t>
              </a: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4508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知识技能目标</a:t>
              </a:r>
              <a:endParaRPr lang="zh-CN" altLang="en-US" sz="1600" spc="1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5994664" y="4142569"/>
            <a:ext cx="202675" cy="353287"/>
          </a:xfrm>
          <a:prstGeom prst="roundRect">
            <a:avLst>
              <a:gd name="adj" fmla="val 50000"/>
            </a:avLst>
          </a:prstGeom>
          <a:solidFill>
            <a:srgbClr val="55943A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8" name="Freeform 40"/>
          <p:cNvSpPr/>
          <p:nvPr/>
        </p:nvSpPr>
        <p:spPr bwMode="auto">
          <a:xfrm>
            <a:off x="5931593" y="2862043"/>
            <a:ext cx="328817" cy="297715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052661" y="4748079"/>
            <a:ext cx="294011" cy="291789"/>
            <a:chOff x="7078908" y="5461438"/>
            <a:chExt cx="430461" cy="427208"/>
          </a:xfrm>
          <a:solidFill>
            <a:srgbClr val="55943A"/>
          </a:solidFill>
        </p:grpSpPr>
        <p:sp>
          <p:nvSpPr>
            <p:cNvPr id="30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54181" y="4713551"/>
            <a:ext cx="337705" cy="322153"/>
            <a:chOff x="8145843" y="5425657"/>
            <a:chExt cx="494435" cy="471664"/>
          </a:xfrm>
          <a:solidFill>
            <a:srgbClr val="55943A"/>
          </a:solidFill>
        </p:grpSpPr>
        <p:sp>
          <p:nvSpPr>
            <p:cNvPr id="33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4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8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60400" y="-1"/>
            <a:ext cx="5232400" cy="1130301"/>
            <a:chOff x="660400" y="-1"/>
            <a:chExt cx="5232400" cy="1130301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468459" y="408602"/>
              <a:ext cx="4424341" cy="683488"/>
              <a:chOff x="3797607" y="564703"/>
              <a:chExt cx="3478552" cy="683488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3797607" y="564703"/>
                <a:ext cx="33644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教学目标</a:t>
                </a: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3807593" y="995108"/>
                <a:ext cx="3468566" cy="253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b="1" spc="300" dirty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TEACHING OBJECTIVES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729715" y="3078601"/>
            <a:ext cx="3688573" cy="1123950"/>
            <a:chOff x="3797608" y="395292"/>
            <a:chExt cx="2900069" cy="1123950"/>
          </a:xfrm>
        </p:grpSpPr>
        <p:sp>
          <p:nvSpPr>
            <p:cNvPr id="29" name="文本框 28"/>
            <p:cNvSpPr txBox="1"/>
            <p:nvPr/>
          </p:nvSpPr>
          <p:spPr>
            <a:xfrm>
              <a:off x="3797608" y="395292"/>
              <a:ext cx="2900069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教学任务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843540" y="1147767"/>
              <a:ext cx="2759390" cy="3714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08733" y="3938743"/>
            <a:ext cx="3509614" cy="3714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</a:pP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 teaching task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49531"/>
            <a:ext cx="6715760" cy="1151891"/>
            <a:chOff x="660400" y="-21591"/>
            <a:chExt cx="6109335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755" y="408304"/>
              <a:ext cx="53009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了解MySQL数据库的工作流程</a:t>
              </a:r>
            </a:p>
          </p:txBody>
        </p:sp>
      </p:grpSp>
      <p:graphicFrame>
        <p:nvGraphicFramePr>
          <p:cNvPr id="5" name="图示 4"/>
          <p:cNvGraphicFramePr/>
          <p:nvPr/>
        </p:nvGraphicFramePr>
        <p:xfrm>
          <a:off x="2032000" y="71945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2617470" y="177038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3050" y="1409573"/>
            <a:ext cx="11664950" cy="5200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/>
              <a:t>工作流程步骤如下</a:t>
            </a:r>
            <a:r>
              <a:rPr lang="zh-CN" altLang="en-US" sz="2000" b="1" dirty="0" smtClean="0"/>
              <a:t>：</a:t>
            </a:r>
            <a:endParaRPr lang="zh-CN" altLang="en-US" sz="2000" b="1" dirty="0"/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（1）操作系统用户启动MySQL服务。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（2）MySQL服务启动期间，首先将配置文件中的参数信息读入服务器内存。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（3）根据MySQL配置文件的参数信息或者编译MySQL时参数的默认值生成一个服务实例进程Instance。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（4）MySQL服务实例进程派生出多个线程为多个客户机提供服务。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（5）数据库用户访问MySQL服务器的数据时，首先需要选择一台登录主机，然后在该登录主机上开启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 </a:t>
            </a:r>
            <a:r>
              <a:rPr lang="en-US" altLang="zh-CN" sz="2000" dirty="0"/>
              <a:t>        </a:t>
            </a:r>
            <a:r>
              <a:rPr lang="zh-CN" altLang="en-US" sz="2000" dirty="0"/>
              <a:t>客户机，输入正确的账户名、密码，建立一条客户机与服务器之间的“通信链路”。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（6）接着数据库用户就可以在MySQL客户机上输入MySQL命令或SQL语句，这些MySQL命令或SQL语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 </a:t>
            </a:r>
            <a:r>
              <a:rPr lang="en-US" altLang="zh-CN" sz="2000" dirty="0"/>
              <a:t>        </a:t>
            </a:r>
            <a:r>
              <a:rPr lang="zh-CN" altLang="en-US" sz="2000" dirty="0"/>
              <a:t>句沿着该通信链路传送给MySQL服务实例，这个过程称为客户机向MySQL服务器发送请求。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（7）MySQL服务实例负责解析这些MySQL命令或SQL语句，并选择一种执行计划运行这些MySQL命令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 </a:t>
            </a:r>
            <a:r>
              <a:rPr lang="en-US" altLang="zh-CN" sz="2000" dirty="0"/>
              <a:t>        </a:t>
            </a:r>
            <a:r>
              <a:rPr lang="zh-CN" altLang="en-US" sz="2000" dirty="0"/>
              <a:t>或SQL语句，然后将执行结果沿着通信链路返回给客户机，这个过程称为MySQL服务向MySQL客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 </a:t>
            </a:r>
            <a:r>
              <a:rPr lang="en-US" altLang="zh-CN" sz="2000" dirty="0"/>
              <a:t>        </a:t>
            </a:r>
            <a:r>
              <a:rPr lang="zh-CN" altLang="en-US" sz="2000" dirty="0"/>
              <a:t>户机返回响应。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（8）数据库用户关闭MySQL客户机，通信链路被断开，该客户机对应的MySQL会话结束。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49531"/>
            <a:ext cx="6740144" cy="1151891"/>
            <a:chOff x="660400" y="-21591"/>
            <a:chExt cx="6109335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755" y="408304"/>
              <a:ext cx="53009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了解MySQL数据库的工作流程</a:t>
              </a:r>
            </a:p>
          </p:txBody>
        </p:sp>
      </p:grpSp>
      <p:graphicFrame>
        <p:nvGraphicFramePr>
          <p:cNvPr id="5" name="图示 4"/>
          <p:cNvGraphicFramePr/>
          <p:nvPr/>
        </p:nvGraphicFramePr>
        <p:xfrm>
          <a:off x="2032000" y="71945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2617470" y="177038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766695" y="1056005"/>
            <a:ext cx="7929245" cy="5360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  <p:tag name="COMMONDATA" val="eyJjb3VudCI6MzgsImhkaWQiOiI3YmUxMWI2NDU4NzFiNzhiNGFjOTMyNzZhMDE3ODc3YyIsInVzZXJDb3VudCI6Mzh9"/>
  <p:tag name="KSO_WPP_MARK_KEY" val="99e1a6a3-f09d-4979-900b-9cd4025c52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088,&quot;width&quot;:1048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6255"/>
  <p:tag name="KSO_WM_UNIT_TYPE" val="f"/>
  <p:tag name="KSO_WM_UNIT_INDEX" val="1"/>
  <p:tag name="KSO_WM_UNIT_ID" val="diagram20186255_1*f*1"/>
  <p:tag name="KSO_WM_UNIT_LAYERLEVEL" val="1"/>
  <p:tag name="KSO_WM_UNIT_VALUE" val="10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Unified fonts make reading more fluent.&#10;Theme color makes PPT more convenient to change.&#10;Adjust the spacing to adapt to Chinese typesetting, use the reference line in PPT.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20186255_1*i*37"/>
  <p:tag name="KSO_WM_TEMPLATE_CATEGORY" val="diagram"/>
  <p:tag name="KSO_WM_TEMPLATE_INDEX" val="20186255"/>
  <p:tag name="KSO_WM_UNIT_INDEX" val="3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c857b92-7f50-416a-92d5-6955d28560e0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01.8944881889765,&quot;width&quot;:6259.132283464567}"/>
</p:tagLst>
</file>

<file path=ppt/theme/theme1.xml><?xml version="1.0" encoding="utf-8"?>
<a:theme xmlns:a="http://schemas.openxmlformats.org/drawingml/2006/main" name="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2210</Words>
  <Application>Microsoft Office PowerPoint</Application>
  <PresentationFormat>自定义</PresentationFormat>
  <Paragraphs>251</Paragraphs>
  <Slides>27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xinxi-2-teacher</cp:lastModifiedBy>
  <cp:revision>94</cp:revision>
  <dcterms:created xsi:type="dcterms:W3CDTF">2020-06-21T11:58:00Z</dcterms:created>
  <dcterms:modified xsi:type="dcterms:W3CDTF">2023-03-29T01:40:48Z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2AC81531B8BC49999A2817EBC17493CE</vt:lpwstr>
  </property>
  <property fmtid="{D5CDD505-2E9C-101B-9397-08002B2CF9AE}" pid="3" name="KSOProductBuildVer">
    <vt:lpwstr>2052-11.1.0.12763</vt:lpwstr>
  </property>
  <property fmtid="{D5CDD505-2E9C-101B-9397-08002B2CF9AE}" pid="4" name="KSOTemplateUUID">
    <vt:lpwstr>v1.0_mb_MjO9JsEqjjZpIoQE+WU9LQ==</vt:lpwstr>
  </property>
</Properties>
</file>