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1204" r:id="rId5"/>
    <p:sldId id="259" r:id="rId6"/>
    <p:sldId id="1171" r:id="rId7"/>
    <p:sldId id="1170" r:id="rId8"/>
    <p:sldId id="375" r:id="rId9"/>
    <p:sldId id="261" r:id="rId10"/>
    <p:sldId id="399" r:id="rId11"/>
    <p:sldId id="1323" r:id="rId12"/>
    <p:sldId id="1315" r:id="rId13"/>
    <p:sldId id="1324" r:id="rId14"/>
    <p:sldId id="1325" r:id="rId15"/>
    <p:sldId id="1326" r:id="rId16"/>
    <p:sldId id="1163" r:id="rId17"/>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rdan"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943A"/>
    <a:srgbClr val="8DD809"/>
    <a:srgbClr val="56943B"/>
    <a:srgbClr val="2728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32" autoAdjust="0"/>
    <p:restoredTop sz="94660"/>
  </p:normalViewPr>
  <p:slideViewPr>
    <p:cSldViewPr snapToGrid="0" showGuides="1">
      <p:cViewPr varScale="1">
        <p:scale>
          <a:sx n="70" d="100"/>
          <a:sy n="70" d="100"/>
        </p:scale>
        <p:origin x="438" y="54"/>
      </p:cViewPr>
      <p:guideLst>
        <p:guide orient="horz" pos="1998"/>
        <p:guide pos="3994"/>
        <p:guide pos="4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gs" Target="tags/tag87.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1B4DE1-53AC-45C6-AA8B-924E6FEA26D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5FBDD-4796-4424-B3E7-7A46137222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稻壳儿：耗崽设计1">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2667000" y="-2666999"/>
            <a:ext cx="6857999" cy="1219199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稻壳儿：耗崽设计2">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rot="16200000">
            <a:off x="2667000" y="-2666999"/>
            <a:ext cx="6857999" cy="12191998"/>
          </a:xfrm>
          <a:prstGeom prst="rect">
            <a:avLst/>
          </a:prstGeom>
        </p:spPr>
      </p:pic>
      <p:sp>
        <p:nvSpPr>
          <p:cNvPr id="2" name="图片占位符 1"/>
          <p:cNvSpPr>
            <a:spLocks noGrp="1"/>
          </p:cNvSpPr>
          <p:nvPr>
            <p:ph type="pic" sz="quarter" idx="10"/>
          </p:nvPr>
        </p:nvSpPr>
        <p:spPr>
          <a:xfrm>
            <a:off x="5615948" y="1835005"/>
            <a:ext cx="3744415" cy="2191440"/>
          </a:xfrm>
          <a:prstGeom prst="rect">
            <a:avLst/>
          </a:prstGeom>
          <a:noFill/>
          <a:effectLst>
            <a:innerShdw blurRad="63500" dist="25400" dir="13500000">
              <a:prstClr val="black">
                <a:alpha val="21000"/>
              </a:prstClr>
            </a:innerShdw>
          </a:effectLst>
        </p:spPr>
        <p:txBody>
          <a:bodyPr/>
          <a:lstStyle/>
          <a:p>
            <a:endParaRPr lang="zh-CN" altLang="en-US"/>
          </a:p>
        </p:txBody>
      </p:sp>
      <p:sp>
        <p:nvSpPr>
          <p:cNvPr id="3" name="图片占位符 2"/>
          <p:cNvSpPr>
            <a:spLocks noGrp="1"/>
          </p:cNvSpPr>
          <p:nvPr>
            <p:ph type="pic" sz="quarter" idx="11"/>
          </p:nvPr>
        </p:nvSpPr>
        <p:spPr>
          <a:xfrm>
            <a:off x="8652369" y="2565400"/>
            <a:ext cx="2080728" cy="2573065"/>
          </a:xfrm>
          <a:prstGeom prst="rect">
            <a:avLst/>
          </a:prstGeom>
          <a:effectLst>
            <a:innerShdw blurRad="63500" dist="25400" dir="13500000">
              <a:prstClr val="black">
                <a:alpha val="26000"/>
              </a:prstClr>
            </a:innerShdw>
          </a:effectLst>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0" Type="http://schemas.openxmlformats.org/officeDocument/2006/relationships/notesSlide" Target="../notesSlides/notesSlide10.xml"/><Relationship Id="rId3" Type="http://schemas.openxmlformats.org/officeDocument/2006/relationships/tags" Target="../tags/tag30.xml"/><Relationship Id="rId29" Type="http://schemas.openxmlformats.org/officeDocument/2006/relationships/slideLayout" Target="../slideLayouts/slideLayout1.xml"/><Relationship Id="rId28" Type="http://schemas.openxmlformats.org/officeDocument/2006/relationships/tags" Target="../tags/tag49.xml"/><Relationship Id="rId27" Type="http://schemas.openxmlformats.org/officeDocument/2006/relationships/tags" Target="../tags/tag48.xml"/><Relationship Id="rId26" Type="http://schemas.openxmlformats.org/officeDocument/2006/relationships/tags" Target="../tags/tag47.xml"/><Relationship Id="rId25" Type="http://schemas.openxmlformats.org/officeDocument/2006/relationships/tags" Target="../tags/tag46.xml"/><Relationship Id="rId24" Type="http://schemas.openxmlformats.org/officeDocument/2006/relationships/tags" Target="../tags/tag45.xml"/><Relationship Id="rId23" Type="http://schemas.openxmlformats.org/officeDocument/2006/relationships/tags" Target="../tags/tag44.xml"/><Relationship Id="rId22" Type="http://schemas.openxmlformats.org/officeDocument/2006/relationships/image" Target="../media/image12.svg"/><Relationship Id="rId21" Type="http://schemas.openxmlformats.org/officeDocument/2006/relationships/image" Target="../media/image11.png"/><Relationship Id="rId20" Type="http://schemas.openxmlformats.org/officeDocument/2006/relationships/tags" Target="../tags/tag43.xml"/><Relationship Id="rId2" Type="http://schemas.openxmlformats.org/officeDocument/2006/relationships/tags" Target="../tags/tag29.xml"/><Relationship Id="rId19" Type="http://schemas.openxmlformats.org/officeDocument/2006/relationships/tags" Target="../tags/tag42.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image" Target="../media/image10.svg"/><Relationship Id="rId15" Type="http://schemas.openxmlformats.org/officeDocument/2006/relationships/image" Target="../media/image9.png"/><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image" Target="../media/image8.svg"/><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4.png"/><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0" Type="http://schemas.openxmlformats.org/officeDocument/2006/relationships/notesSlide" Target="../notesSlides/notesSlide12.xml"/><Relationship Id="rId1" Type="http://schemas.openxmlformats.org/officeDocument/2006/relationships/tags" Target="../tags/tag54.xml"/></Relationships>
</file>

<file path=ppt/slides/_rels/slide13.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tags" Target="../tags/tag64.xml"/><Relationship Id="rId38" Type="http://schemas.openxmlformats.org/officeDocument/2006/relationships/notesSlide" Target="../notesSlides/notesSlide13.xml"/><Relationship Id="rId37" Type="http://schemas.openxmlformats.org/officeDocument/2006/relationships/slideLayout" Target="../slideLayouts/slideLayout1.xml"/><Relationship Id="rId36" Type="http://schemas.openxmlformats.org/officeDocument/2006/relationships/image" Target="../media/image24.svg"/><Relationship Id="rId35" Type="http://schemas.openxmlformats.org/officeDocument/2006/relationships/image" Target="../media/image23.png"/><Relationship Id="rId34" Type="http://schemas.openxmlformats.org/officeDocument/2006/relationships/tags" Target="../tags/tag86.xml"/><Relationship Id="rId33" Type="http://schemas.openxmlformats.org/officeDocument/2006/relationships/tags" Target="../tags/tag85.xml"/><Relationship Id="rId32" Type="http://schemas.openxmlformats.org/officeDocument/2006/relationships/tags" Target="../tags/tag84.xml"/><Relationship Id="rId31" Type="http://schemas.openxmlformats.org/officeDocument/2006/relationships/tags" Target="../tags/tag83.xml"/><Relationship Id="rId30" Type="http://schemas.openxmlformats.org/officeDocument/2006/relationships/tags" Target="../tags/tag82.xml"/><Relationship Id="rId3" Type="http://schemas.openxmlformats.org/officeDocument/2006/relationships/tags" Target="../tags/tag63.xml"/><Relationship Id="rId29" Type="http://schemas.openxmlformats.org/officeDocument/2006/relationships/tags" Target="../tags/tag81.xml"/><Relationship Id="rId28" Type="http://schemas.openxmlformats.org/officeDocument/2006/relationships/tags" Target="../tags/tag80.xml"/><Relationship Id="rId27" Type="http://schemas.openxmlformats.org/officeDocument/2006/relationships/tags" Target="../tags/tag79.xml"/><Relationship Id="rId26" Type="http://schemas.openxmlformats.org/officeDocument/2006/relationships/tags" Target="../tags/tag78.xml"/><Relationship Id="rId25" Type="http://schemas.openxmlformats.org/officeDocument/2006/relationships/tags" Target="../tags/tag77.xml"/><Relationship Id="rId24" Type="http://schemas.openxmlformats.org/officeDocument/2006/relationships/image" Target="../media/image22.svg"/><Relationship Id="rId23" Type="http://schemas.openxmlformats.org/officeDocument/2006/relationships/image" Target="../media/image21.png"/><Relationship Id="rId22" Type="http://schemas.openxmlformats.org/officeDocument/2006/relationships/tags" Target="../tags/tag76.xml"/><Relationship Id="rId21" Type="http://schemas.openxmlformats.org/officeDocument/2006/relationships/image" Target="../media/image20.svg"/><Relationship Id="rId20" Type="http://schemas.openxmlformats.org/officeDocument/2006/relationships/image" Target="../media/image19.png"/><Relationship Id="rId2" Type="http://schemas.openxmlformats.org/officeDocument/2006/relationships/tags" Target="../tags/tag62.xml"/><Relationship Id="rId19" Type="http://schemas.openxmlformats.org/officeDocument/2006/relationships/tags" Target="../tags/tag75.xml"/><Relationship Id="rId18" Type="http://schemas.openxmlformats.org/officeDocument/2006/relationships/image" Target="../media/image18.svg"/><Relationship Id="rId17" Type="http://schemas.openxmlformats.org/officeDocument/2006/relationships/image" Target="../media/image17.png"/><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6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2.xml"/><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5.png"/><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1" Type="http://schemas.openxmlformats.org/officeDocument/2006/relationships/notesSlide" Target="../notesSlides/notesSlide8.xml"/><Relationship Id="rId10" Type="http://schemas.openxmlformats.org/officeDocument/2006/relationships/slideLayout" Target="../slideLayouts/slideLayout1.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0" Type="http://schemas.openxmlformats.org/officeDocument/2006/relationships/notesSlide" Target="../notesSlides/notesSlide9.xml"/><Relationship Id="rId2" Type="http://schemas.openxmlformats.org/officeDocument/2006/relationships/tags" Target="../tags/tag11.xml"/><Relationship Id="rId19" Type="http://schemas.openxmlformats.org/officeDocument/2006/relationships/slideLayout" Target="../slideLayouts/slideLayout1.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0400" y="3146425"/>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MySQL数据备份与恢复</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9" name="任意多边形: 形状 8"/>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flipH="1">
            <a:off x="8984343"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505575" y="2804795"/>
            <a:ext cx="4064000" cy="368300"/>
          </a:xfrm>
          <a:prstGeom prst="rect">
            <a:avLst/>
          </a:prstGeom>
          <a:noFill/>
        </p:spPr>
        <p:txBody>
          <a:bodyPr wrap="square" rtlCol="0">
            <a:spAutoFit/>
          </a:bodyPr>
          <a:p>
            <a:endParaRPr lang="zh-CN" altLang="en-US"/>
          </a:p>
        </p:txBody>
      </p:sp>
      <p:sp>
        <p:nvSpPr>
          <p:cNvPr id="4" name="文本框 3"/>
          <p:cNvSpPr txBox="1"/>
          <p:nvPr/>
        </p:nvSpPr>
        <p:spPr>
          <a:xfrm>
            <a:off x="5988685" y="290830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物理备份</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2" name="燕尾形 1"/>
          <p:cNvSpPr/>
          <p:nvPr>
            <p:custDataLst>
              <p:tags r:id="rId1"/>
            </p:custDataLst>
          </p:nvPr>
        </p:nvSpPr>
        <p:spPr>
          <a:xfrm>
            <a:off x="618490" y="3053715"/>
            <a:ext cx="10924540" cy="1421130"/>
          </a:xfrm>
          <a:prstGeom prst="chevron">
            <a:avLst/>
          </a:prstGeom>
          <a:noFill/>
          <a:ln>
            <a:solidFill>
              <a:srgbClr val="4AC44A"/>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3" name="直接箭头连接符 2"/>
          <p:cNvCxnSpPr/>
          <p:nvPr>
            <p:custDataLst>
              <p:tags r:id="rId2"/>
            </p:custDataLst>
          </p:nvPr>
        </p:nvCxnSpPr>
        <p:spPr>
          <a:xfrm flipH="1" flipV="1">
            <a:off x="6129655" y="2680335"/>
            <a:ext cx="9525" cy="373380"/>
          </a:xfrm>
          <a:prstGeom prst="straightConnector1">
            <a:avLst/>
          </a:prstGeom>
          <a:ln>
            <a:tailEnd type="arrow"/>
          </a:ln>
        </p:spPr>
        <p:style>
          <a:lnRef idx="1">
            <a:srgbClr val="098902"/>
          </a:lnRef>
          <a:fillRef idx="0">
            <a:srgbClr val="098902"/>
          </a:fillRef>
          <a:effectRef idx="0">
            <a:srgbClr val="098902"/>
          </a:effectRef>
          <a:fontRef idx="minor">
            <a:srgbClr val="000000"/>
          </a:fontRef>
        </p:style>
      </p:cxnSp>
      <p:cxnSp>
        <p:nvCxnSpPr>
          <p:cNvPr id="43" name="直接箭头连接符 42"/>
          <p:cNvCxnSpPr/>
          <p:nvPr>
            <p:custDataLst>
              <p:tags r:id="rId3"/>
            </p:custDataLst>
          </p:nvPr>
        </p:nvCxnSpPr>
        <p:spPr>
          <a:xfrm>
            <a:off x="3527425" y="4474845"/>
            <a:ext cx="0" cy="375285"/>
          </a:xfrm>
          <a:prstGeom prst="straightConnector1">
            <a:avLst/>
          </a:prstGeom>
          <a:ln>
            <a:tailEnd type="arrow"/>
          </a:ln>
        </p:spPr>
        <p:style>
          <a:lnRef idx="1">
            <a:srgbClr val="098902"/>
          </a:lnRef>
          <a:fillRef idx="0">
            <a:srgbClr val="098902"/>
          </a:fillRef>
          <a:effectRef idx="0">
            <a:srgbClr val="098902"/>
          </a:effectRef>
          <a:fontRef idx="minor">
            <a:srgbClr val="000000"/>
          </a:fontRef>
        </p:style>
      </p:cxnSp>
      <p:cxnSp>
        <p:nvCxnSpPr>
          <p:cNvPr id="61" name="直接箭头连接符 60"/>
          <p:cNvCxnSpPr/>
          <p:nvPr>
            <p:custDataLst>
              <p:tags r:id="rId4"/>
            </p:custDataLst>
          </p:nvPr>
        </p:nvCxnSpPr>
        <p:spPr>
          <a:xfrm>
            <a:off x="8544560" y="4474210"/>
            <a:ext cx="0" cy="375285"/>
          </a:xfrm>
          <a:prstGeom prst="straightConnector1">
            <a:avLst/>
          </a:prstGeom>
          <a:ln>
            <a:tailEnd type="arrow"/>
          </a:ln>
        </p:spPr>
        <p:style>
          <a:lnRef idx="1">
            <a:srgbClr val="098902"/>
          </a:lnRef>
          <a:fillRef idx="0">
            <a:srgbClr val="098902"/>
          </a:fillRef>
          <a:effectRef idx="0">
            <a:srgbClr val="098902"/>
          </a:effectRef>
          <a:fontRef idx="minor">
            <a:srgbClr val="000000"/>
          </a:fontRef>
        </p:style>
      </p:cxnSp>
      <p:sp>
        <p:nvSpPr>
          <p:cNvPr id="8" name="燕尾形 7"/>
          <p:cNvSpPr/>
          <p:nvPr>
            <p:custDataLst>
              <p:tags r:id="rId5"/>
            </p:custDataLst>
          </p:nvPr>
        </p:nvSpPr>
        <p:spPr>
          <a:xfrm>
            <a:off x="2705100" y="3536315"/>
            <a:ext cx="1645285" cy="760730"/>
          </a:xfrm>
          <a:prstGeom prst="chevron">
            <a:avLst/>
          </a:prstGeom>
          <a:solidFill>
            <a:srgbClr val="78D390">
              <a:alpha val="26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9" name="燕尾形 8"/>
          <p:cNvSpPr/>
          <p:nvPr>
            <p:custDataLst>
              <p:tags r:id="rId6"/>
            </p:custDataLst>
          </p:nvPr>
        </p:nvSpPr>
        <p:spPr>
          <a:xfrm>
            <a:off x="2766695" y="3384550"/>
            <a:ext cx="1645285" cy="760730"/>
          </a:xfrm>
          <a:prstGeom prst="chevron">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9" name="椭圆 18"/>
          <p:cNvSpPr/>
          <p:nvPr>
            <p:custDataLst>
              <p:tags r:id="rId7"/>
            </p:custDataLst>
          </p:nvPr>
        </p:nvSpPr>
        <p:spPr>
          <a:xfrm>
            <a:off x="3318510" y="3493770"/>
            <a:ext cx="541655" cy="541655"/>
          </a:xfrm>
          <a:prstGeom prst="ellipse">
            <a:avLst/>
          </a:prstGeom>
          <a:solidFill>
            <a:srgbClr val="FFFFFF"/>
          </a:solidFill>
          <a:ln>
            <a:noFill/>
          </a:ln>
          <a:effectLst>
            <a:outerShdw blurRad="88900" dist="50800" dir="5400000" algn="ctr" rotWithShape="0">
              <a:srgbClr val="000000">
                <a:alpha val="19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63" name="图片 62" descr="343435383036303b343532343136343bcfeec4bfb7b6cea7"/>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445510" y="3620770"/>
            <a:ext cx="288290" cy="288290"/>
          </a:xfrm>
          <a:prstGeom prst="rect">
            <a:avLst/>
          </a:prstGeom>
        </p:spPr>
      </p:pic>
      <p:sp>
        <p:nvSpPr>
          <p:cNvPr id="11" name="燕尾形 10"/>
          <p:cNvSpPr/>
          <p:nvPr>
            <p:custDataLst>
              <p:tags r:id="rId11"/>
            </p:custDataLst>
          </p:nvPr>
        </p:nvSpPr>
        <p:spPr>
          <a:xfrm>
            <a:off x="5581015" y="3384550"/>
            <a:ext cx="1645285" cy="760730"/>
          </a:xfrm>
          <a:prstGeom prst="chevron">
            <a:avLst/>
          </a:prstGeom>
          <a:solidFill>
            <a:srgbClr val="78D390">
              <a:alpha val="26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0" name="燕尾形 19"/>
          <p:cNvSpPr/>
          <p:nvPr>
            <p:custDataLst>
              <p:tags r:id="rId12"/>
            </p:custDataLst>
          </p:nvPr>
        </p:nvSpPr>
        <p:spPr>
          <a:xfrm>
            <a:off x="5311775" y="3383915"/>
            <a:ext cx="1645285" cy="760730"/>
          </a:xfrm>
          <a:prstGeom prst="chevron">
            <a:avLst/>
          </a:prstGeom>
          <a:solidFill>
            <a:srgbClr val="0A9307"/>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1" name="椭圆 20"/>
          <p:cNvSpPr/>
          <p:nvPr>
            <p:custDataLst>
              <p:tags r:id="rId13"/>
            </p:custDataLst>
          </p:nvPr>
        </p:nvSpPr>
        <p:spPr>
          <a:xfrm>
            <a:off x="5863590" y="3493770"/>
            <a:ext cx="541655" cy="541655"/>
          </a:xfrm>
          <a:prstGeom prst="ellipse">
            <a:avLst/>
          </a:prstGeom>
          <a:solidFill>
            <a:srgbClr val="FFFFFF"/>
          </a:solidFill>
          <a:ln>
            <a:noFill/>
          </a:ln>
          <a:effectLst>
            <a:outerShdw blurRad="88900" dist="50800" dir="5400000" algn="ctr" rotWithShape="0">
              <a:srgbClr val="000000">
                <a:alpha val="19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64" name="图片 63" descr="343435383036303b343532343136363bcfeec4bfbdf8b6c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990590" y="3620770"/>
            <a:ext cx="288290" cy="288290"/>
          </a:xfrm>
          <a:prstGeom prst="rect">
            <a:avLst/>
          </a:prstGeom>
        </p:spPr>
      </p:pic>
      <p:sp>
        <p:nvSpPr>
          <p:cNvPr id="22" name="燕尾形 21"/>
          <p:cNvSpPr/>
          <p:nvPr>
            <p:custDataLst>
              <p:tags r:id="rId17"/>
            </p:custDataLst>
          </p:nvPr>
        </p:nvSpPr>
        <p:spPr>
          <a:xfrm>
            <a:off x="7808595" y="3536315"/>
            <a:ext cx="1645285" cy="760730"/>
          </a:xfrm>
          <a:prstGeom prst="chevron">
            <a:avLst/>
          </a:prstGeom>
          <a:solidFill>
            <a:srgbClr val="78D390">
              <a:alpha val="26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3" name="燕尾形 22"/>
          <p:cNvSpPr/>
          <p:nvPr>
            <p:custDataLst>
              <p:tags r:id="rId18"/>
            </p:custDataLst>
          </p:nvPr>
        </p:nvSpPr>
        <p:spPr>
          <a:xfrm>
            <a:off x="7843520" y="3383915"/>
            <a:ext cx="1645285" cy="760730"/>
          </a:xfrm>
          <a:prstGeom prst="chevron">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4" name="椭圆 23"/>
          <p:cNvSpPr/>
          <p:nvPr>
            <p:custDataLst>
              <p:tags r:id="rId19"/>
            </p:custDataLst>
          </p:nvPr>
        </p:nvSpPr>
        <p:spPr>
          <a:xfrm>
            <a:off x="8395335" y="3493770"/>
            <a:ext cx="541655" cy="541655"/>
          </a:xfrm>
          <a:prstGeom prst="ellipse">
            <a:avLst/>
          </a:prstGeom>
          <a:solidFill>
            <a:srgbClr val="FFFFFF"/>
          </a:solidFill>
          <a:ln>
            <a:noFill/>
          </a:ln>
          <a:effectLst>
            <a:outerShdw blurRad="88900" dist="50800" dir="5400000" algn="ctr" rotWithShape="0">
              <a:srgbClr val="000000">
                <a:alpha val="19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65" name="图片 64" descr="343435383036303b343532343136313bcfeec4bfb0d1bfd8"/>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8522335" y="3620770"/>
            <a:ext cx="288290" cy="288290"/>
          </a:xfrm>
          <a:prstGeom prst="rect">
            <a:avLst/>
          </a:prstGeom>
        </p:spPr>
      </p:pic>
      <p:sp>
        <p:nvSpPr>
          <p:cNvPr id="94" name="文本框 93"/>
          <p:cNvSpPr txBox="1"/>
          <p:nvPr>
            <p:custDataLst>
              <p:tags r:id="rId23"/>
            </p:custDataLst>
          </p:nvPr>
        </p:nvSpPr>
        <p:spPr>
          <a:xfrm>
            <a:off x="7600950" y="4933950"/>
            <a:ext cx="1887220" cy="353060"/>
          </a:xfrm>
          <a:prstGeom prst="rect">
            <a:avLst/>
          </a:prstGeom>
          <a:noFill/>
        </p:spPr>
        <p:txBody>
          <a:bodyPr wrap="square" bIns="0" rtlCol="0">
            <a:normAutofit/>
          </a:bodyPr>
          <a:p>
            <a:pPr algn="ctr"/>
            <a:r>
              <a:rPr lang="zh-CN" altLang="en-US" sz="2000" spc="300">
                <a:solidFill>
                  <a:srgbClr val="0A9307"/>
                </a:solidFill>
                <a:uFillTx/>
                <a:latin typeface="思源黑体 CN Bold" panose="020B0800000000000000" pitchFamily="34" charset="-122"/>
                <a:ea typeface="思源黑体 CN Bold" panose="020B0800000000000000" pitchFamily="34" charset="-122"/>
              </a:rPr>
              <a:t>启动数据库</a:t>
            </a:r>
            <a:endParaRPr lang="zh-CN" altLang="en-US" sz="2000" spc="300">
              <a:solidFill>
                <a:srgbClr val="0A9307"/>
              </a:solidFill>
              <a:uFillTx/>
              <a:latin typeface="思源黑体 CN Bold" panose="020B0800000000000000" pitchFamily="34" charset="-122"/>
              <a:ea typeface="思源黑体 CN Bold" panose="020B0800000000000000" pitchFamily="34" charset="-122"/>
            </a:endParaRPr>
          </a:p>
        </p:txBody>
      </p:sp>
      <p:sp>
        <p:nvSpPr>
          <p:cNvPr id="69" name="文本框 68"/>
          <p:cNvSpPr txBox="1"/>
          <p:nvPr>
            <p:custDataLst>
              <p:tags r:id="rId24"/>
            </p:custDataLst>
          </p:nvPr>
        </p:nvSpPr>
        <p:spPr>
          <a:xfrm>
            <a:off x="7078345" y="5486400"/>
            <a:ext cx="4415155" cy="1116330"/>
          </a:xfrm>
          <a:prstGeom prst="rect">
            <a:avLst/>
          </a:prstGeom>
          <a:noFill/>
        </p:spPr>
        <p:txBody>
          <a:bodyPr wrap="square" rtlCol="0">
            <a:normAutofit/>
          </a:bodyPr>
          <a:p>
            <a:pPr algn="ctr" fontAlgn="auto">
              <a:lnSpc>
                <a:spcPct val="130000"/>
              </a:lnSpc>
              <a:spcAft>
                <a:spcPts val="1000"/>
              </a:spcAft>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数据备份完成后，启动mysqld服务即可。</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ctr" fontAlgn="auto">
              <a:lnSpc>
                <a:spcPct val="130000"/>
              </a:lnSpc>
              <a:spcAft>
                <a:spcPts val="1000"/>
              </a:spcAft>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[root@mysql ~] # systemctl start mysqld;</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sp>
        <p:nvSpPr>
          <p:cNvPr id="70" name="文本框 69"/>
          <p:cNvSpPr txBox="1"/>
          <p:nvPr>
            <p:custDataLst>
              <p:tags r:id="rId25"/>
            </p:custDataLst>
          </p:nvPr>
        </p:nvSpPr>
        <p:spPr>
          <a:xfrm>
            <a:off x="2583815" y="4933950"/>
            <a:ext cx="1887220" cy="353060"/>
          </a:xfrm>
          <a:prstGeom prst="rect">
            <a:avLst/>
          </a:prstGeom>
          <a:noFill/>
        </p:spPr>
        <p:txBody>
          <a:bodyPr wrap="square" bIns="0" rtlCol="0">
            <a:normAutofit fontScale="90000" lnSpcReduction="10000"/>
          </a:bodyPr>
          <a:p>
            <a:pPr algn="ctr"/>
            <a:r>
              <a:rPr lang="zh-CN" altLang="en-US" sz="2000" spc="300">
                <a:solidFill>
                  <a:srgbClr val="0A9307"/>
                </a:solidFill>
                <a:uFillTx/>
                <a:latin typeface="思源黑体 CN Bold" panose="020B0800000000000000" pitchFamily="34" charset="-122"/>
                <a:ea typeface="思源黑体 CN Bold" panose="020B0800000000000000" pitchFamily="34" charset="-122"/>
              </a:rPr>
              <a:t>停止数据库</a:t>
            </a:r>
            <a:endParaRPr lang="zh-CN" altLang="en-US" sz="2000" spc="300">
              <a:solidFill>
                <a:srgbClr val="0A9307"/>
              </a:solidFill>
              <a:uFillTx/>
              <a:latin typeface="思源黑体 CN Bold" panose="020B0800000000000000" pitchFamily="34" charset="-122"/>
              <a:ea typeface="思源黑体 CN Bold" panose="020B0800000000000000" pitchFamily="34" charset="-122"/>
            </a:endParaRPr>
          </a:p>
        </p:txBody>
      </p:sp>
      <p:sp>
        <p:nvSpPr>
          <p:cNvPr id="71" name="文本框 70"/>
          <p:cNvSpPr txBox="1"/>
          <p:nvPr>
            <p:custDataLst>
              <p:tags r:id="rId26"/>
            </p:custDataLst>
          </p:nvPr>
        </p:nvSpPr>
        <p:spPr>
          <a:xfrm>
            <a:off x="1234440" y="5198110"/>
            <a:ext cx="3583940" cy="1728470"/>
          </a:xfrm>
          <a:prstGeom prst="rect">
            <a:avLst/>
          </a:prstGeom>
          <a:noFill/>
        </p:spPr>
        <p:txBody>
          <a:bodyPr wrap="square" rtlCol="0">
            <a:normAutofit fontScale="75000"/>
          </a:bodyPr>
          <a:p>
            <a:pPr algn="l" fontAlgn="auto">
              <a:lnSpc>
                <a:spcPct val="130000"/>
              </a:lnSpc>
              <a:spcAft>
                <a:spcPts val="1000"/>
              </a:spcAft>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首先需要停止mysqld服务，并创建相关的备份目录。</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[root@mysql ~] # systemctl stop mysqld;</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[root@mysql ~] # mkdir /backup;</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2022-02-15-mysql-all.tar</a:t>
            </a:r>
            <a:endParaRPr lang="zh-CN" altLang="en-US" sz="14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sp>
        <p:nvSpPr>
          <p:cNvPr id="82" name="文本框 81"/>
          <p:cNvSpPr txBox="1"/>
          <p:nvPr>
            <p:custDataLst>
              <p:tags r:id="rId27"/>
            </p:custDataLst>
          </p:nvPr>
        </p:nvSpPr>
        <p:spPr>
          <a:xfrm>
            <a:off x="4818380" y="1313180"/>
            <a:ext cx="2259965" cy="517525"/>
          </a:xfrm>
          <a:prstGeom prst="rect">
            <a:avLst/>
          </a:prstGeom>
          <a:noFill/>
        </p:spPr>
        <p:txBody>
          <a:bodyPr wrap="square" bIns="0" rtlCol="0">
            <a:normAutofit fontScale="90000"/>
          </a:bodyPr>
          <a:p>
            <a:pPr algn="ctr"/>
            <a:r>
              <a:rPr lang="zh-CN" altLang="en-US" sz="2000" spc="300">
                <a:solidFill>
                  <a:srgbClr val="0A9307"/>
                </a:solidFill>
                <a:uFillTx/>
                <a:latin typeface="思源黑体 CN Bold" panose="020B0800000000000000" pitchFamily="34" charset="-122"/>
                <a:ea typeface="思源黑体 CN Bold" panose="020B0800000000000000" pitchFamily="34" charset="-122"/>
              </a:rPr>
              <a:t>使用tar备份数据</a:t>
            </a:r>
            <a:endParaRPr lang="zh-CN" altLang="en-US" sz="2000" spc="300">
              <a:solidFill>
                <a:srgbClr val="0A9307"/>
              </a:solidFill>
              <a:uFillTx/>
              <a:latin typeface="思源黑体 CN Bold" panose="020B0800000000000000" pitchFamily="34" charset="-122"/>
              <a:ea typeface="思源黑体 CN Bold" panose="020B0800000000000000" pitchFamily="34" charset="-122"/>
            </a:endParaRPr>
          </a:p>
        </p:txBody>
      </p:sp>
      <p:sp>
        <p:nvSpPr>
          <p:cNvPr id="83" name="文本框 82"/>
          <p:cNvSpPr txBox="1"/>
          <p:nvPr>
            <p:custDataLst>
              <p:tags r:id="rId28"/>
            </p:custDataLst>
          </p:nvPr>
        </p:nvSpPr>
        <p:spPr>
          <a:xfrm>
            <a:off x="3527425" y="1633220"/>
            <a:ext cx="9752965" cy="1001395"/>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备份目录创建完成后，即可使用tar命令对数据文件进行备份。</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[root@mysql ~] #tar –cxpf /backup/’date+%F’ –mysql-all.tar /var/lib/mysql;</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[root@mysql ~] # ls /backup/;</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rPr>
              <a:t>2022-02-15-mysql-all.tar</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pitchFamily="34" charset="-122"/>
            </a:endParaRPr>
          </a:p>
        </p:txBody>
      </p:sp>
      <p:sp>
        <p:nvSpPr>
          <p:cNvPr id="27" name="文本框 26"/>
          <p:cNvSpPr txBox="1"/>
          <p:nvPr/>
        </p:nvSpPr>
        <p:spPr>
          <a:xfrm>
            <a:off x="1521460" y="996315"/>
            <a:ext cx="6096000" cy="368300"/>
          </a:xfrm>
          <a:prstGeom prst="rect">
            <a:avLst/>
          </a:prstGeom>
          <a:noFill/>
        </p:spPr>
        <p:txBody>
          <a:bodyPr wrap="square" rtlCol="0" anchor="t">
            <a:spAutoFit/>
          </a:bodyPr>
          <a:p>
            <a:r>
              <a:rPr lang="zh-CN" altLang="en-US" b="1"/>
              <a:t>一、Tar打包备份</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物理备份</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27" name="文本框 26"/>
          <p:cNvSpPr txBox="1"/>
          <p:nvPr/>
        </p:nvSpPr>
        <p:spPr>
          <a:xfrm>
            <a:off x="1521460" y="996315"/>
            <a:ext cx="6096000" cy="368300"/>
          </a:xfrm>
          <a:prstGeom prst="rect">
            <a:avLst/>
          </a:prstGeom>
          <a:noFill/>
        </p:spPr>
        <p:txBody>
          <a:bodyPr wrap="square" rtlCol="0" anchor="t">
            <a:spAutoFit/>
          </a:bodyPr>
          <a:p>
            <a:r>
              <a:rPr lang="zh-CN" altLang="en-US" b="1"/>
              <a:t>一、 LVM快照备份</a:t>
            </a:r>
            <a:endParaRPr lang="zh-CN" altLang="en-US" b="1"/>
          </a:p>
        </p:txBody>
      </p:sp>
      <p:sp>
        <p:nvSpPr>
          <p:cNvPr id="4" name="椭圆 1"/>
          <p:cNvSpPr>
            <a:spLocks noChangeArrowheads="1"/>
          </p:cNvSpPr>
          <p:nvPr>
            <p:custDataLst>
              <p:tags r:id="rId1"/>
            </p:custDataLst>
          </p:nvPr>
        </p:nvSpPr>
        <p:spPr bwMode="auto">
          <a:xfrm>
            <a:off x="4819650" y="1285875"/>
            <a:ext cx="1079500" cy="1079500"/>
          </a:xfrm>
          <a:prstGeom prst="ellipse">
            <a:avLst/>
          </a:prstGeom>
          <a:solidFill>
            <a:schemeClr val="accent6">
              <a:lumMod val="60000"/>
              <a:lumOff val="40000"/>
            </a:schemeClr>
          </a:solidFill>
          <a:ln w="57150" cmpd="sng">
            <a:solidFill>
              <a:sysClr val="window" lastClr="FFFFFF"/>
            </a:solidFill>
            <a:round/>
          </a:ln>
        </p:spPr>
        <p:txBody>
          <a:bodyPr anchor="ctr"/>
          <a:lstStyle>
            <a:lvl1pPr>
              <a:defRPr>
                <a:solidFill>
                  <a:sysClr val="windowText" lastClr="000000"/>
                </a:solidFill>
                <a:latin typeface="Calibri" panose="020F0502020204030204" pitchFamily="34" charset="0"/>
                <a:ea typeface="微软雅黑" panose="020B0503020204020204" pitchFamily="34" charset="-122"/>
              </a:defRPr>
            </a:lvl1pPr>
            <a:lvl2pPr marL="742950" indent="-285750">
              <a:defRPr>
                <a:solidFill>
                  <a:sysClr val="windowText" lastClr="000000"/>
                </a:solidFill>
                <a:latin typeface="Calibri" panose="020F0502020204030204" pitchFamily="34" charset="0"/>
                <a:ea typeface="微软雅黑" panose="020B0503020204020204" pitchFamily="34" charset="-122"/>
              </a:defRPr>
            </a:lvl2pPr>
            <a:lvl3pPr marL="1143000" indent="-228600">
              <a:defRPr>
                <a:solidFill>
                  <a:sysClr val="windowText" lastClr="000000"/>
                </a:solidFill>
                <a:latin typeface="Calibri" panose="020F0502020204030204" pitchFamily="34" charset="0"/>
                <a:ea typeface="微软雅黑" panose="020B0503020204020204" pitchFamily="34" charset="-122"/>
              </a:defRPr>
            </a:lvl3pPr>
            <a:lvl4pPr marL="1600200" indent="-228600">
              <a:defRPr>
                <a:solidFill>
                  <a:sysClr val="windowText" lastClr="000000"/>
                </a:solidFill>
                <a:latin typeface="Calibri" panose="020F0502020204030204" pitchFamily="34" charset="0"/>
                <a:ea typeface="微软雅黑" panose="020B0503020204020204" pitchFamily="34" charset="-122"/>
              </a:defRPr>
            </a:lvl4pPr>
            <a:lvl5pPr marL="2057400" indent="-228600">
              <a:defRPr>
                <a:solidFill>
                  <a:sysClr val="windowText" lastClr="000000"/>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9pPr>
          </a:lstStyle>
          <a:p>
            <a:pPr algn="ctr" eaLnBrk="1" hangingPunct="1"/>
            <a:endParaRPr lang="zh-CN" altLang="en-US" sz="3200">
              <a:solidFill>
                <a:sysClr val="window" lastClr="FFFFFF"/>
              </a:solidFill>
              <a:latin typeface="Arial" panose="020B0604020202020204" pitchFamily="34" charset="0"/>
              <a:ea typeface="黑体" panose="02010609060101010101" charset="-122"/>
            </a:endParaRPr>
          </a:p>
        </p:txBody>
      </p:sp>
      <p:sp>
        <p:nvSpPr>
          <p:cNvPr id="5" name="椭圆 2"/>
          <p:cNvSpPr>
            <a:spLocks noChangeArrowheads="1"/>
          </p:cNvSpPr>
          <p:nvPr>
            <p:custDataLst>
              <p:tags r:id="rId2"/>
            </p:custDataLst>
          </p:nvPr>
        </p:nvSpPr>
        <p:spPr bwMode="auto">
          <a:xfrm>
            <a:off x="1643063" y="2781300"/>
            <a:ext cx="2519362" cy="2519363"/>
          </a:xfrm>
          <a:prstGeom prst="ellipse">
            <a:avLst/>
          </a:prstGeom>
          <a:solidFill>
            <a:schemeClr val="accent6"/>
          </a:solidFill>
          <a:ln w="76200" cmpd="sng">
            <a:solidFill>
              <a:schemeClr val="accent6">
                <a:lumMod val="20000"/>
                <a:lumOff val="80000"/>
              </a:schemeClr>
            </a:solidFill>
            <a:round/>
          </a:ln>
        </p:spPr>
        <p:txBody>
          <a:bodyPr anchor="ctr">
            <a:normAutofit fontScale="30000"/>
          </a:bodyPr>
          <a:lstStyle>
            <a:lvl1pPr>
              <a:defRPr>
                <a:solidFill>
                  <a:sysClr val="windowText" lastClr="000000"/>
                </a:solidFill>
                <a:latin typeface="Calibri" panose="020F0502020204030204" pitchFamily="34" charset="0"/>
                <a:ea typeface="微软雅黑" panose="020B0503020204020204" pitchFamily="34" charset="-122"/>
              </a:defRPr>
            </a:lvl1pPr>
            <a:lvl2pPr marL="742950" indent="-285750">
              <a:defRPr>
                <a:solidFill>
                  <a:sysClr val="windowText" lastClr="000000"/>
                </a:solidFill>
                <a:latin typeface="Calibri" panose="020F0502020204030204" pitchFamily="34" charset="0"/>
                <a:ea typeface="微软雅黑" panose="020B0503020204020204" pitchFamily="34" charset="-122"/>
              </a:defRPr>
            </a:lvl2pPr>
            <a:lvl3pPr marL="1143000" indent="-228600">
              <a:defRPr>
                <a:solidFill>
                  <a:sysClr val="windowText" lastClr="000000"/>
                </a:solidFill>
                <a:latin typeface="Calibri" panose="020F0502020204030204" pitchFamily="34" charset="0"/>
                <a:ea typeface="微软雅黑" panose="020B0503020204020204" pitchFamily="34" charset="-122"/>
              </a:defRPr>
            </a:lvl3pPr>
            <a:lvl4pPr marL="1600200" indent="-228600">
              <a:defRPr>
                <a:solidFill>
                  <a:sysClr val="windowText" lastClr="000000"/>
                </a:solidFill>
                <a:latin typeface="Calibri" panose="020F0502020204030204" pitchFamily="34" charset="0"/>
                <a:ea typeface="微软雅黑" panose="020B0503020204020204" pitchFamily="34" charset="-122"/>
              </a:defRPr>
            </a:lvl4pPr>
            <a:lvl5pPr marL="2057400" indent="-228600">
              <a:defRPr>
                <a:solidFill>
                  <a:sysClr val="windowText" lastClr="000000"/>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9pPr>
          </a:lstStyle>
          <a:p>
            <a:pPr algn="ctr"/>
            <a:r>
              <a:rPr lang="zh-CN" altLang="en-US" sz="3200" dirty="0">
                <a:solidFill>
                  <a:sysClr val="window" lastClr="FFFFFF"/>
                </a:solidFill>
                <a:latin typeface="Arial" panose="020B0604020202020204" pitchFamily="34" charset="0"/>
                <a:ea typeface="黑体" panose="02010609060101010101" charset="-122"/>
                <a:cs typeface="+mn-ea"/>
              </a:rPr>
              <a:t>LVM（Logical Volume Manager，逻辑卷管理）不仅可以通过增减PE（Physical Exrent，物理扩展区）的数量来弹性调整文件系统的大小，还可以通过磁盘快照的形式对文件系统进行记录。当文件系统损坏时，用户可以利用先前的快照对损坏的文件进行恢复。</a:t>
            </a:r>
            <a:endParaRPr lang="zh-CN" altLang="en-US" sz="3200" dirty="0">
              <a:solidFill>
                <a:sysClr val="window" lastClr="FFFFFF"/>
              </a:solidFill>
              <a:latin typeface="Arial" panose="020B0604020202020204" pitchFamily="34" charset="0"/>
              <a:ea typeface="黑体" panose="02010609060101010101" charset="-122"/>
              <a:cs typeface="+mn-ea"/>
            </a:endParaRPr>
          </a:p>
        </p:txBody>
      </p:sp>
      <p:sp>
        <p:nvSpPr>
          <p:cNvPr id="6" name="矩形 9"/>
          <p:cNvSpPr>
            <a:spLocks noChangeArrowheads="1"/>
          </p:cNvSpPr>
          <p:nvPr>
            <p:custDataLst>
              <p:tags r:id="rId3"/>
            </p:custDataLst>
          </p:nvPr>
        </p:nvSpPr>
        <p:spPr bwMode="auto">
          <a:xfrm>
            <a:off x="6056630" y="1363980"/>
            <a:ext cx="537400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lnSpcReduction="20000"/>
          </a:bodyPr>
          <a:lstStyle>
            <a:lvl1pPr>
              <a:defRPr>
                <a:solidFill>
                  <a:sysClr val="windowText" lastClr="000000"/>
                </a:solidFill>
                <a:latin typeface="Calibri" panose="020F0502020204030204" pitchFamily="34" charset="0"/>
                <a:ea typeface="微软雅黑" panose="020B0503020204020204" pitchFamily="34" charset="-122"/>
              </a:defRPr>
            </a:lvl1pPr>
            <a:lvl2pPr marL="742950" indent="-285750">
              <a:defRPr>
                <a:solidFill>
                  <a:sysClr val="windowText" lastClr="000000"/>
                </a:solidFill>
                <a:latin typeface="Calibri" panose="020F0502020204030204" pitchFamily="34" charset="0"/>
                <a:ea typeface="微软雅黑" panose="020B0503020204020204" pitchFamily="34" charset="-122"/>
              </a:defRPr>
            </a:lvl2pPr>
            <a:lvl3pPr marL="1143000" indent="-228600">
              <a:defRPr>
                <a:solidFill>
                  <a:sysClr val="windowText" lastClr="000000"/>
                </a:solidFill>
                <a:latin typeface="Calibri" panose="020F0502020204030204" pitchFamily="34" charset="0"/>
                <a:ea typeface="微软雅黑" panose="020B0503020204020204" pitchFamily="34" charset="-122"/>
              </a:defRPr>
            </a:lvl3pPr>
            <a:lvl4pPr marL="1600200" indent="-228600">
              <a:defRPr>
                <a:solidFill>
                  <a:sysClr val="windowText" lastClr="000000"/>
                </a:solidFill>
                <a:latin typeface="Calibri" panose="020F0502020204030204" pitchFamily="34" charset="0"/>
                <a:ea typeface="微软雅黑" panose="020B0503020204020204" pitchFamily="34" charset="-122"/>
              </a:defRPr>
            </a:lvl4pPr>
            <a:lvl5pPr marL="2057400" indent="-228600">
              <a:defRPr>
                <a:solidFill>
                  <a:sysClr val="windowText" lastClr="000000"/>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9pPr>
          </a:lstStyle>
          <a:p>
            <a:pPr>
              <a:lnSpc>
                <a:spcPct val="150000"/>
              </a:lnSpc>
            </a:pPr>
            <a:r>
              <a:rPr lang="zh-CN" altLang="en-US" sz="2000" dirty="0">
                <a:latin typeface="Arial" panose="020B0604020202020204" pitchFamily="34" charset="0"/>
                <a:ea typeface="黑体" panose="02010609060101010101" charset="-122"/>
              </a:rPr>
              <a:t>使用LVM快照方式备份数据库文件的优点如下。</a:t>
            </a:r>
            <a:endParaRPr lang="zh-CN" altLang="en-US" sz="2000" dirty="0">
              <a:latin typeface="Arial" panose="020B0604020202020204" pitchFamily="34" charset="0"/>
              <a:ea typeface="黑体" panose="02010609060101010101" charset="-122"/>
            </a:endParaRPr>
          </a:p>
        </p:txBody>
      </p:sp>
      <p:sp>
        <p:nvSpPr>
          <p:cNvPr id="13" name="椭圆 12"/>
          <p:cNvSpPr/>
          <p:nvPr>
            <p:custDataLst>
              <p:tags r:id="rId4"/>
            </p:custDataLst>
          </p:nvPr>
        </p:nvSpPr>
        <p:spPr>
          <a:xfrm>
            <a:off x="5088890" y="1554480"/>
            <a:ext cx="541655" cy="541655"/>
          </a:xfrm>
          <a:prstGeom prst="ellipse">
            <a:avLst/>
          </a:prstGeom>
          <a:solidFill>
            <a:srgbClr val="FFFFFF"/>
          </a:solidFill>
          <a:ln>
            <a:noFill/>
          </a:ln>
          <a:effectLst>
            <a:outerShdw blurRad="88900" dist="50800" dir="5400000" algn="ctr" rotWithShape="0">
              <a:srgbClr val="000000">
                <a:alpha val="19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7" name="文本框 16" descr="7b0a202020202262756c6c6574223a20227b5c2263617465676f727949645c223a31303030392c5c2274656d706c61746549645c223a32303233313436317d220a7d0a"/>
          <p:cNvSpPr txBox="1"/>
          <p:nvPr/>
        </p:nvSpPr>
        <p:spPr>
          <a:xfrm>
            <a:off x="4921885" y="2885440"/>
            <a:ext cx="7098665" cy="3255645"/>
          </a:xfrm>
          <a:prstGeom prst="rect">
            <a:avLst/>
          </a:prstGeom>
          <a:noFill/>
        </p:spPr>
        <p:txBody>
          <a:bodyPr wrap="square" rtlCol="0">
            <a:noAutofit/>
          </a:bodyPr>
          <a:p>
            <a:pPr marL="285750" indent="-285750">
              <a:lnSpc>
                <a:spcPct val="220000"/>
              </a:lnSpc>
              <a:buFont typeface="Arial" panose="020B0604020202020204" pitchFamily="34" charset="0"/>
              <a:buBlip>
                <a:blip r:embed="rId5"/>
              </a:buBlip>
            </a:pPr>
            <a:r>
              <a:rPr lang="zh-CN" altLang="en-US"/>
              <a:t>因为备份过程需要加全局读锁，所以接近于热备份。</a:t>
            </a:r>
            <a:endParaRPr lang="zh-CN" altLang="en-US"/>
          </a:p>
          <a:p>
            <a:pPr marL="285750" indent="-285750">
              <a:lnSpc>
                <a:spcPct val="220000"/>
              </a:lnSpc>
              <a:buFont typeface="Arial" panose="020B0604020202020204" pitchFamily="34" charset="0"/>
              <a:buBlip>
                <a:blip r:embed="rId5"/>
              </a:buBlip>
            </a:pPr>
            <a:r>
              <a:rPr lang="zh-CN" altLang="en-US"/>
              <a:t>支持所有存储引擎。</a:t>
            </a:r>
            <a:endParaRPr lang="zh-CN" altLang="en-US"/>
          </a:p>
          <a:p>
            <a:pPr marL="285750" indent="-285750">
              <a:lnSpc>
                <a:spcPct val="220000"/>
              </a:lnSpc>
              <a:buFont typeface="Arial" panose="020B0604020202020204" pitchFamily="34" charset="0"/>
              <a:buBlip>
                <a:blip r:embed="rId5"/>
              </a:buBlip>
            </a:pPr>
            <a:r>
              <a:rPr lang="zh-CN" altLang="en-US"/>
              <a:t>备份速度快。</a:t>
            </a:r>
            <a:endParaRPr lang="zh-CN" altLang="en-US"/>
          </a:p>
          <a:p>
            <a:pPr marL="285750" indent="-285750">
              <a:lnSpc>
                <a:spcPct val="220000"/>
              </a:lnSpc>
              <a:buFont typeface="Arial" panose="020B0604020202020204" pitchFamily="34" charset="0"/>
              <a:buBlip>
                <a:blip r:embed="rId5"/>
              </a:buBlip>
            </a:pPr>
            <a:r>
              <a:rPr lang="zh-CN" altLang="en-US"/>
              <a:t>因为LVM属于操作系统级别的软件，因此无须使用昂贵的商业软件。</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物理备份</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3" name="任意多边形 2"/>
          <p:cNvSpPr/>
          <p:nvPr>
            <p:custDataLst>
              <p:tags r:id="rId1"/>
            </p:custDataLst>
          </p:nvPr>
        </p:nvSpPr>
        <p:spPr>
          <a:xfrm>
            <a:off x="264160" y="1453265"/>
            <a:ext cx="4789405" cy="4865620"/>
          </a:xfrm>
          <a:custGeom>
            <a:avLst/>
            <a:gdLst>
              <a:gd name="connsiteX0" fmla="*/ 140677 w 1784838"/>
              <a:gd name="connsiteY0" fmla="*/ 0 h 3288322"/>
              <a:gd name="connsiteX1" fmla="*/ 1784838 w 1784838"/>
              <a:gd name="connsiteY1" fmla="*/ 1644161 h 3288322"/>
              <a:gd name="connsiteX2" fmla="*/ 140677 w 1784838"/>
              <a:gd name="connsiteY2" fmla="*/ 3288322 h 3288322"/>
              <a:gd name="connsiteX3" fmla="*/ 0 w 1784838"/>
              <a:gd name="connsiteY3" fmla="*/ 3281219 h 3288322"/>
              <a:gd name="connsiteX4" fmla="*/ 27428 w 1784838"/>
              <a:gd name="connsiteY4" fmla="*/ 3279834 h 3288322"/>
              <a:gd name="connsiteX5" fmla="*/ 1503483 w 1784838"/>
              <a:gd name="connsiteY5" fmla="*/ 1644161 h 3288322"/>
              <a:gd name="connsiteX6" fmla="*/ 27428 w 1784838"/>
              <a:gd name="connsiteY6" fmla="*/ 8489 h 3288322"/>
              <a:gd name="connsiteX7" fmla="*/ 0 w 1784838"/>
              <a:gd name="connsiteY7" fmla="*/ 7104 h 32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4838" h="3288322">
                <a:moveTo>
                  <a:pt x="140677" y="0"/>
                </a:moveTo>
                <a:cubicBezTo>
                  <a:pt x="1048722" y="0"/>
                  <a:pt x="1784838" y="736116"/>
                  <a:pt x="1784838" y="1644161"/>
                </a:cubicBezTo>
                <a:cubicBezTo>
                  <a:pt x="1784838" y="2552206"/>
                  <a:pt x="1048722" y="3288322"/>
                  <a:pt x="140677" y="3288322"/>
                </a:cubicBezTo>
                <a:lnTo>
                  <a:pt x="0" y="3281219"/>
                </a:lnTo>
                <a:lnTo>
                  <a:pt x="27428" y="3279834"/>
                </a:lnTo>
                <a:cubicBezTo>
                  <a:pt x="856506" y="3195636"/>
                  <a:pt x="1503483" y="2495453"/>
                  <a:pt x="1503483" y="1644161"/>
                </a:cubicBezTo>
                <a:cubicBezTo>
                  <a:pt x="1503483" y="792869"/>
                  <a:pt x="856506" y="92686"/>
                  <a:pt x="27428" y="8489"/>
                </a:cubicBezTo>
                <a:lnTo>
                  <a:pt x="0" y="7104"/>
                </a:lnTo>
                <a:close/>
              </a:path>
            </a:pathLst>
          </a:custGeom>
          <a:solidFill>
            <a:srgbClr val="92D050"/>
          </a:solidFill>
        </p:spPr>
        <p:txBody>
          <a:bodyPr rot="0" spcFirstLastPara="0" vertOverflow="overflow" horzOverflow="overflow" vert="horz" wrap="square" lIns="91440" tIns="45720" rIns="432000" bIns="45720" numCol="1" spcCol="0" rtlCol="0" fromWordArt="0" anchor="ctr" anchorCtr="0" forceAA="0" compatLnSpc="1">
            <a:normAutofit/>
          </a:bodyPr>
          <a:p>
            <a:pPr algn="ctr">
              <a:lnSpc>
                <a:spcPct val="130000"/>
              </a:lnSpc>
            </a:pPr>
            <a:r>
              <a:rPr lang="da-DK" altLang="zh-CN" sz="3200" dirty="0">
                <a:sym typeface="Arial" panose="020B0604020202020204" pitchFamily="34" charset="0"/>
              </a:rPr>
              <a:t>三、Xtrabackup备份</a:t>
            </a:r>
            <a:endParaRPr lang="da-DK" altLang="zh-CN" sz="3200" dirty="0">
              <a:sym typeface="Arial" panose="020B0604020202020204" pitchFamily="34" charset="0"/>
            </a:endParaRPr>
          </a:p>
        </p:txBody>
      </p:sp>
      <p:grpSp>
        <p:nvGrpSpPr>
          <p:cNvPr id="7" name="组合 6"/>
          <p:cNvGrpSpPr/>
          <p:nvPr>
            <p:custDataLst>
              <p:tags r:id="rId2"/>
            </p:custDataLst>
          </p:nvPr>
        </p:nvGrpSpPr>
        <p:grpSpPr>
          <a:xfrm>
            <a:off x="4976836" y="1222547"/>
            <a:ext cx="4387641" cy="540947"/>
            <a:chOff x="3756887" y="1435798"/>
            <a:chExt cx="4350195" cy="536330"/>
          </a:xfrm>
        </p:grpSpPr>
        <p:sp>
          <p:nvSpPr>
            <p:cNvPr id="8" name="椭圆 7"/>
            <p:cNvSpPr/>
            <p:nvPr>
              <p:custDataLst>
                <p:tags r:id="rId3"/>
              </p:custDataLst>
            </p:nvPr>
          </p:nvSpPr>
          <p:spPr>
            <a:xfrm>
              <a:off x="3756887" y="1435798"/>
              <a:ext cx="536330" cy="536330"/>
            </a:xfrm>
            <a:prstGeom prst="ellipse">
              <a:avLst/>
            </a:prstGeom>
            <a:solidFill>
              <a:srgbClr val="92D050">
                <a:lumMod val="60000"/>
                <a:lumOff val="40000"/>
              </a:srgbClr>
            </a:solidFill>
          </p:spPr>
          <p:txBody>
            <a:bodyPr rot="0" spcFirstLastPara="0" vertOverflow="overflow" horzOverflow="overflow" vert="horz" wrap="square" lIns="91440" tIns="0" rIns="0" bIns="0" numCol="1" spcCol="0" rtlCol="0" fromWordArt="0" anchor="ctr" anchorCtr="0" forceAA="0" compatLnSpc="1">
              <a:normAutofit/>
            </a:bodyPr>
            <a:p>
              <a:pPr algn="just"/>
              <a:r>
                <a:rPr lang="en-US" altLang="zh-CN" b="1" dirty="0">
                  <a:solidFill>
                    <a:sysClr val="window" lastClr="FFFFFF"/>
                  </a:solidFill>
                  <a:sym typeface="Arial" panose="020B0604020202020204" pitchFamily="34" charset="0"/>
                </a:rPr>
                <a:t>01</a:t>
              </a:r>
              <a:endParaRPr lang="zh-CN" altLang="en-US" b="1" dirty="0" err="1">
                <a:solidFill>
                  <a:sysClr val="window" lastClr="FFFFFF"/>
                </a:solidFill>
                <a:sym typeface="Arial" panose="020B0604020202020204" pitchFamily="34" charset="0"/>
              </a:endParaRPr>
            </a:p>
          </p:txBody>
        </p:sp>
        <p:sp>
          <p:nvSpPr>
            <p:cNvPr id="9" name="矩形 8"/>
            <p:cNvSpPr/>
            <p:nvPr>
              <p:custDataLst>
                <p:tags r:id="rId4"/>
              </p:custDataLst>
            </p:nvPr>
          </p:nvSpPr>
          <p:spPr>
            <a:xfrm>
              <a:off x="4293217" y="1519297"/>
              <a:ext cx="3813865" cy="369332"/>
            </a:xfrm>
            <a:prstGeom prst="rect">
              <a:avLst/>
            </a:prstGeom>
          </p:spPr>
          <p:txBody>
            <a:bodyPr wrap="none" anchor="ctr" anchorCtr="0">
              <a:normAutofit/>
            </a:bodyPr>
            <a:p>
              <a:pPr algn="just"/>
              <a:r>
                <a:rPr lang="da-DK" altLang="zh-CN" kern="0" dirty="0">
                  <a:sym typeface="Arial" panose="020B0604020202020204" pitchFamily="34" charset="0"/>
                </a:rPr>
                <a:t>使用xtrabackup工具进行全量备份</a:t>
              </a:r>
              <a:endParaRPr lang="da-DK" altLang="zh-CN" kern="0" dirty="0">
                <a:sym typeface="Arial" panose="020B0604020202020204" pitchFamily="34" charset="0"/>
              </a:endParaRPr>
            </a:p>
          </p:txBody>
        </p:sp>
      </p:grpSp>
      <p:grpSp>
        <p:nvGrpSpPr>
          <p:cNvPr id="29" name="组合 28"/>
          <p:cNvGrpSpPr/>
          <p:nvPr>
            <p:custDataLst>
              <p:tags r:id="rId5"/>
            </p:custDataLst>
          </p:nvPr>
        </p:nvGrpSpPr>
        <p:grpSpPr>
          <a:xfrm>
            <a:off x="5120981" y="3714661"/>
            <a:ext cx="4503211" cy="548005"/>
            <a:chOff x="4181854" y="2573866"/>
            <a:chExt cx="4464779" cy="543328"/>
          </a:xfrm>
        </p:grpSpPr>
        <p:sp>
          <p:nvSpPr>
            <p:cNvPr id="14" name="椭圆 13"/>
            <p:cNvSpPr/>
            <p:nvPr>
              <p:custDataLst>
                <p:tags r:id="rId6"/>
              </p:custDataLst>
            </p:nvPr>
          </p:nvSpPr>
          <p:spPr>
            <a:xfrm>
              <a:off x="4181854" y="2573866"/>
              <a:ext cx="536403" cy="543328"/>
            </a:xfrm>
            <a:prstGeom prst="ellipse">
              <a:avLst/>
            </a:prstGeom>
            <a:solidFill>
              <a:srgbClr val="92D050">
                <a:lumMod val="60000"/>
                <a:lumOff val="40000"/>
              </a:srgbClr>
            </a:solidFill>
          </p:spPr>
          <p:txBody>
            <a:bodyPr rot="0" spcFirstLastPara="0" vertOverflow="overflow" horzOverflow="overflow" vert="horz" wrap="square" lIns="91440" tIns="0" rIns="0" bIns="0" numCol="1" spcCol="0" rtlCol="0" fromWordArt="0" anchor="ctr" anchorCtr="0" forceAA="0" compatLnSpc="1">
              <a:normAutofit/>
            </a:bodyPr>
            <a:p>
              <a:pPr algn="just"/>
              <a:r>
                <a:rPr lang="en-US" altLang="zh-CN" b="1" dirty="0">
                  <a:solidFill>
                    <a:sysClr val="window" lastClr="FFFFFF"/>
                  </a:solidFill>
                  <a:sym typeface="Arial" panose="020B0604020202020204" pitchFamily="34" charset="0"/>
                </a:rPr>
                <a:t>02</a:t>
              </a:r>
              <a:endParaRPr lang="zh-CN" altLang="en-US" b="1" dirty="0" err="1">
                <a:solidFill>
                  <a:sysClr val="window" lastClr="FFFFFF"/>
                </a:solidFill>
                <a:sym typeface="Arial" panose="020B0604020202020204" pitchFamily="34" charset="0"/>
              </a:endParaRPr>
            </a:p>
          </p:txBody>
        </p:sp>
        <p:sp>
          <p:nvSpPr>
            <p:cNvPr id="15" name="矩形 14"/>
            <p:cNvSpPr/>
            <p:nvPr>
              <p:custDataLst>
                <p:tags r:id="rId7"/>
              </p:custDataLst>
            </p:nvPr>
          </p:nvSpPr>
          <p:spPr>
            <a:xfrm>
              <a:off x="4832768" y="2684437"/>
              <a:ext cx="3813865" cy="369332"/>
            </a:xfrm>
            <a:prstGeom prst="rect">
              <a:avLst/>
            </a:prstGeom>
          </p:spPr>
          <p:txBody>
            <a:bodyPr wrap="none" anchor="ctr" anchorCtr="0">
              <a:normAutofit/>
            </a:bodyPr>
            <a:p>
              <a:pPr algn="just"/>
              <a:r>
                <a:rPr lang="da-DK" altLang="zh-CN" kern="0" dirty="0">
                  <a:sym typeface="Arial" panose="020B0604020202020204" pitchFamily="34" charset="0"/>
                </a:rPr>
                <a:t>使用xtrabackup工具进行增量备份</a:t>
              </a:r>
              <a:endParaRPr lang="da-DK" altLang="zh-CN" kern="0" dirty="0">
                <a:sym typeface="Arial" panose="020B0604020202020204" pitchFamily="34" charset="0"/>
              </a:endParaRPr>
            </a:p>
          </p:txBody>
        </p:sp>
      </p:grpSp>
      <p:sp>
        <p:nvSpPr>
          <p:cNvPr id="10" name="文本框 9" descr="7b0a202020202262756c6c6574223a20227b5c2263617465676f727949645c223a31303030352c5c2274656d706c61746549645c223a32303233313335357d220a7d0a"/>
          <p:cNvSpPr txBox="1"/>
          <p:nvPr/>
        </p:nvSpPr>
        <p:spPr>
          <a:xfrm>
            <a:off x="5709285" y="1679575"/>
            <a:ext cx="5041900" cy="2365375"/>
          </a:xfrm>
          <a:prstGeom prst="rect">
            <a:avLst/>
          </a:prstGeom>
          <a:noFill/>
        </p:spPr>
        <p:txBody>
          <a:bodyPr wrap="square" rtlCol="0" anchor="t">
            <a:noAutofit/>
          </a:bodyPr>
          <a:p>
            <a:r>
              <a:rPr lang="zh-CN" altLang="en-US" sz="1400"/>
              <a:t>xtrabackup还生成了另外一些文件，这些文件包含的信息如下。</a:t>
            </a:r>
            <a:endParaRPr lang="zh-CN" altLang="en-US" sz="1400"/>
          </a:p>
          <a:p>
            <a:pPr>
              <a:buBlip>
                <a:blip r:embed="rId8"/>
              </a:buBlip>
            </a:pPr>
            <a:r>
              <a:rPr lang="zh-CN" altLang="en-US" sz="1400"/>
              <a:t>backup-my.cnf：此文件中包含了备份时需要实用的my.cnf备份文件中的一些设置信息（并不是全部信息）。</a:t>
            </a:r>
            <a:endParaRPr lang="zh-CN" altLang="en-US" sz="1400"/>
          </a:p>
          <a:p>
            <a:pPr>
              <a:buBlip>
                <a:blip r:embed="rId8"/>
              </a:buBlip>
            </a:pPr>
            <a:r>
              <a:rPr lang="zh-CN" altLang="en-US" sz="1400"/>
              <a:t>xtrabackup_binlog_info：此文件中记录了备份开始时二进制日志文件的position（位置）。</a:t>
            </a:r>
            <a:endParaRPr lang="zh-CN" altLang="en-US" sz="1400"/>
          </a:p>
          <a:p>
            <a:pPr>
              <a:buBlip>
                <a:blip r:embed="rId8"/>
              </a:buBlip>
            </a:pPr>
            <a:r>
              <a:rPr lang="zh-CN" altLang="en-US" sz="1400"/>
              <a:t>xtrabackup_checkpoints：此文件中记录了此次备份的类型和起始/结束的LSN等消息。</a:t>
            </a:r>
            <a:endParaRPr lang="zh-CN" altLang="en-US" sz="1400"/>
          </a:p>
          <a:p>
            <a:pPr>
              <a:buBlip>
                <a:blip r:embed="rId8"/>
              </a:buBlip>
            </a:pPr>
            <a:r>
              <a:rPr lang="zh-CN" altLang="en-US" sz="1400"/>
              <a:t>xtrabackup_ info：此次备份的概要信息。</a:t>
            </a:r>
            <a:endParaRPr lang="zh-CN" altLang="en-US" sz="1400"/>
          </a:p>
          <a:p>
            <a:pPr>
              <a:buBlip>
                <a:blip r:embed="rId8"/>
              </a:buBlip>
            </a:pPr>
            <a:r>
              <a:rPr lang="zh-CN" altLang="en-US" sz="1400"/>
              <a:t>xtrabackup_logfile：此文件中记录了备份过程中的日志。</a:t>
            </a:r>
            <a:endParaRPr lang="zh-CN" altLang="en-US" sz="1400"/>
          </a:p>
        </p:txBody>
      </p:sp>
      <p:sp>
        <p:nvSpPr>
          <p:cNvPr id="11" name="文本框 10"/>
          <p:cNvSpPr txBox="1"/>
          <p:nvPr/>
        </p:nvSpPr>
        <p:spPr>
          <a:xfrm>
            <a:off x="5662295" y="4198620"/>
            <a:ext cx="5455285" cy="1788160"/>
          </a:xfrm>
          <a:prstGeom prst="rect">
            <a:avLst/>
          </a:prstGeom>
          <a:noFill/>
        </p:spPr>
        <p:txBody>
          <a:bodyPr wrap="square" rtlCol="0" anchor="t">
            <a:noAutofit/>
          </a:bodyPr>
          <a:p>
            <a:r>
              <a:rPr lang="zh-CN" altLang="en-US" sz="1400"/>
              <a:t>数据执行全量备份后，会在目录下产生 xtrabackup_checkpoints文件，里面记录了LSN和备份的方式，管理者可以基于本次的全量备份继续做增量备份。xtrabackup_checkpoints文件内容如下。</a:t>
            </a:r>
            <a:endParaRPr lang="zh-CN" altLang="en-US" sz="1400"/>
          </a:p>
          <a:p>
            <a:r>
              <a:rPr lang="zh-CN" altLang="en-US" sz="1400"/>
              <a:t>[root@mysql ~] # cat /backups/full/2020-05-14_09-31-30/xtrabackup_checkpoints</a:t>
            </a:r>
            <a:endParaRPr lang="zh-CN" altLang="en-US" sz="1400"/>
          </a:p>
          <a:p>
            <a:r>
              <a:rPr lang="zh-CN" altLang="en-US" sz="1400"/>
              <a:t>backup_type=full-backuped</a:t>
            </a:r>
            <a:endParaRPr lang="zh-CN" altLang="en-US" sz="1400"/>
          </a:p>
          <a:p>
            <a:r>
              <a:rPr lang="zh-CN" altLang="en-US" sz="1400"/>
              <a:t>From_lsn=0</a:t>
            </a:r>
            <a:endParaRPr lang="zh-CN" altLang="en-US" sz="1400"/>
          </a:p>
          <a:p>
            <a:r>
              <a:rPr lang="zh-CN" altLang="en-US" sz="1400"/>
              <a:t>To_lsn=2728503</a:t>
            </a:r>
            <a:endParaRPr lang="zh-CN" altLang="en-US" sz="1400"/>
          </a:p>
          <a:p>
            <a:r>
              <a:rPr lang="zh-CN" altLang="en-US" sz="1400"/>
              <a:t>Last_lsn=2728512</a:t>
            </a:r>
            <a:endParaRPr lang="zh-CN" altLang="en-US" sz="1400"/>
          </a:p>
          <a:p>
            <a:r>
              <a:rPr lang="zh-CN" altLang="en-US" sz="1400"/>
              <a:t>Compact=0</a:t>
            </a:r>
            <a:endParaRPr lang="zh-CN" altLang="en-US" sz="1400"/>
          </a:p>
          <a:p>
            <a:r>
              <a:rPr lang="zh-CN" altLang="en-US" sz="1400"/>
              <a:t>Recover_binlog_info=0</a:t>
            </a:r>
            <a:endParaRPr lang="zh-CN" altLang="en-US" sz="1400"/>
          </a:p>
          <a:p>
            <a:r>
              <a:rPr lang="zh-CN" altLang="en-US" sz="1400"/>
              <a:t>Flushed_lsn=2728512</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3</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逻辑备份</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60" name="任意多边形 59"/>
          <p:cNvSpPr/>
          <p:nvPr>
            <p:custDataLst>
              <p:tags r:id="rId1"/>
            </p:custDataLst>
          </p:nvPr>
        </p:nvSpPr>
        <p:spPr>
          <a:xfrm>
            <a:off x="5090795" y="1704340"/>
            <a:ext cx="5974715" cy="7346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409" h="1157">
                <a:moveTo>
                  <a:pt x="0" y="0"/>
                </a:moveTo>
                <a:lnTo>
                  <a:pt x="8831" y="0"/>
                </a:lnTo>
                <a:cubicBezTo>
                  <a:pt x="9150" y="0"/>
                  <a:pt x="9409" y="259"/>
                  <a:pt x="9409" y="579"/>
                </a:cubicBezTo>
                <a:cubicBezTo>
                  <a:pt x="9409" y="898"/>
                  <a:pt x="9150" y="1157"/>
                  <a:pt x="8831" y="1157"/>
                </a:cubicBezTo>
                <a:lnTo>
                  <a:pt x="2" y="1157"/>
                </a:lnTo>
                <a:lnTo>
                  <a:pt x="25" y="1143"/>
                </a:lnTo>
                <a:cubicBezTo>
                  <a:pt x="216" y="1028"/>
                  <a:pt x="343" y="818"/>
                  <a:pt x="343" y="579"/>
                </a:cubicBezTo>
                <a:cubicBezTo>
                  <a:pt x="343" y="340"/>
                  <a:pt x="216" y="130"/>
                  <a:pt x="25" y="15"/>
                </a:cubicBezTo>
                <a:lnTo>
                  <a:pt x="0" y="0"/>
                </a:lnTo>
                <a:close/>
              </a:path>
            </a:pathLst>
          </a:custGeom>
          <a:solidFill>
            <a:schemeClr val="accent6">
              <a:lumMod val="40000"/>
              <a:lumOff val="60000"/>
            </a:schemeClr>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noFill/>
              <a:cs typeface="MiSans" panose="00000500000000000000" charset="-122"/>
              <a:sym typeface="微软雅黑" panose="020B0503020204020204" pitchFamily="34" charset="-122"/>
            </a:endParaRPr>
          </a:p>
        </p:txBody>
      </p:sp>
      <p:sp>
        <p:nvSpPr>
          <p:cNvPr id="407" name="文本框 406"/>
          <p:cNvSpPr txBox="1"/>
          <p:nvPr>
            <p:custDataLst>
              <p:tags r:id="rId2"/>
            </p:custDataLst>
          </p:nvPr>
        </p:nvSpPr>
        <p:spPr>
          <a:xfrm>
            <a:off x="5394960" y="1854835"/>
            <a:ext cx="5473065" cy="337185"/>
          </a:xfrm>
          <a:prstGeom prst="rect">
            <a:avLst/>
          </a:prstGeom>
          <a:noFill/>
        </p:spPr>
        <p:txBody>
          <a:bodyPr vert="horz" wrap="square" rtlCol="0" anchor="t" anchorCtr="0">
            <a:spAutoFit/>
          </a:bodyPr>
          <a:p>
            <a:pPr fontAlgn="auto">
              <a:lnSpc>
                <a:spcPct val="100000"/>
              </a:lnSpc>
            </a:pPr>
            <a:r>
              <a:rPr lang="zh-CN" altLang="zh-CN" sz="1600" kern="0" spc="150" dirty="0">
                <a:solidFill>
                  <a:srgbClr val="000000">
                    <a:lumMod val="50000"/>
                    <a:lumOff val="50000"/>
                  </a:srgbClr>
                </a:solidFill>
                <a:uFillTx/>
                <a:latin typeface="MiSans" panose="00000500000000000000" charset="-122"/>
                <a:ea typeface="MiSans" panose="00000500000000000000" charset="-122"/>
                <a:cs typeface="MiSans" panose="00000500000000000000" charset="-122"/>
                <a:sym typeface="微软雅黑" panose="020B0503020204020204" pitchFamily="34" charset="-122"/>
              </a:rPr>
              <a:t>可以查看或编辑，也可以灵活地恢复先前的数据。</a:t>
            </a:r>
            <a:endParaRPr lang="zh-CN" altLang="zh-CN" sz="1600" kern="0" spc="150" dirty="0">
              <a:solidFill>
                <a:srgbClr val="000000">
                  <a:lumMod val="50000"/>
                  <a:lumOff val="50000"/>
                </a:srgbClr>
              </a:solidFill>
              <a:uFillTx/>
              <a:latin typeface="MiSans" panose="00000500000000000000" charset="-122"/>
              <a:ea typeface="MiSans" panose="00000500000000000000" charset="-122"/>
              <a:cs typeface="MiSans" panose="00000500000000000000" charset="-122"/>
              <a:sym typeface="微软雅黑" panose="020B0503020204020204" pitchFamily="34" charset="-122"/>
            </a:endParaRPr>
          </a:p>
        </p:txBody>
      </p:sp>
      <p:sp>
        <p:nvSpPr>
          <p:cNvPr id="52" name="圆角矩形 51"/>
          <p:cNvSpPr/>
          <p:nvPr>
            <p:custDataLst>
              <p:tags r:id="rId3"/>
            </p:custDataLst>
          </p:nvPr>
        </p:nvSpPr>
        <p:spPr>
          <a:xfrm>
            <a:off x="4486910" y="1717675"/>
            <a:ext cx="734695" cy="734695"/>
          </a:xfrm>
          <a:prstGeom prst="roundRect">
            <a:avLst>
              <a:gd name="adj" fmla="val 50000"/>
            </a:avLst>
          </a:prstGeom>
          <a:solidFill>
            <a:schemeClr val="accent6">
              <a:lumMod val="20000"/>
              <a:lumOff val="80000"/>
            </a:schemeClr>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noFill/>
              <a:cs typeface="MiSans" panose="00000500000000000000" charset="-122"/>
              <a:sym typeface="微软雅黑" panose="020B0503020204020204" pitchFamily="34" charset="-122"/>
            </a:endParaRPr>
          </a:p>
        </p:txBody>
      </p:sp>
      <p:pic>
        <p:nvPicPr>
          <p:cNvPr id="12" name="图片 11" descr="343439383331313b343532303032373bbfcdbba7b5b5b0b8"/>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4692015" y="1922780"/>
            <a:ext cx="323850" cy="323850"/>
          </a:xfrm>
          <a:prstGeom prst="rect">
            <a:avLst/>
          </a:prstGeom>
        </p:spPr>
      </p:pic>
      <p:sp>
        <p:nvSpPr>
          <p:cNvPr id="2" name="任意多边形 1"/>
          <p:cNvSpPr/>
          <p:nvPr>
            <p:custDataLst>
              <p:tags r:id="rId7"/>
            </p:custDataLst>
          </p:nvPr>
        </p:nvSpPr>
        <p:spPr>
          <a:xfrm>
            <a:off x="5090795" y="4406265"/>
            <a:ext cx="5974715" cy="7346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409" h="1157">
                <a:moveTo>
                  <a:pt x="0" y="0"/>
                </a:moveTo>
                <a:lnTo>
                  <a:pt x="8831" y="0"/>
                </a:lnTo>
                <a:cubicBezTo>
                  <a:pt x="9150" y="0"/>
                  <a:pt x="9409" y="259"/>
                  <a:pt x="9409" y="579"/>
                </a:cubicBezTo>
                <a:cubicBezTo>
                  <a:pt x="9409" y="898"/>
                  <a:pt x="9150" y="1157"/>
                  <a:pt x="8831" y="1157"/>
                </a:cubicBezTo>
                <a:lnTo>
                  <a:pt x="2" y="1157"/>
                </a:lnTo>
                <a:lnTo>
                  <a:pt x="25" y="1143"/>
                </a:lnTo>
                <a:cubicBezTo>
                  <a:pt x="216" y="1028"/>
                  <a:pt x="343" y="818"/>
                  <a:pt x="343" y="579"/>
                </a:cubicBezTo>
                <a:cubicBezTo>
                  <a:pt x="343" y="340"/>
                  <a:pt x="216" y="130"/>
                  <a:pt x="25" y="15"/>
                </a:cubicBezTo>
                <a:lnTo>
                  <a:pt x="0" y="0"/>
                </a:lnTo>
                <a:close/>
              </a:path>
            </a:pathLst>
          </a:custGeom>
          <a:solidFill>
            <a:schemeClr val="accent6">
              <a:lumMod val="20000"/>
              <a:lumOff val="80000"/>
            </a:schemeClr>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noFill/>
              <a:cs typeface="MiSans" panose="00000500000000000000" charset="-122"/>
              <a:sym typeface="微软雅黑" panose="020B0503020204020204" pitchFamily="34" charset="-122"/>
            </a:endParaRPr>
          </a:p>
        </p:txBody>
      </p:sp>
      <p:sp>
        <p:nvSpPr>
          <p:cNvPr id="4" name="文本框 3"/>
          <p:cNvSpPr txBox="1"/>
          <p:nvPr>
            <p:custDataLst>
              <p:tags r:id="rId8"/>
            </p:custDataLst>
          </p:nvPr>
        </p:nvSpPr>
        <p:spPr>
          <a:xfrm>
            <a:off x="5394960" y="4543425"/>
            <a:ext cx="5473065" cy="583565"/>
          </a:xfrm>
          <a:prstGeom prst="rect">
            <a:avLst/>
          </a:prstGeom>
          <a:noFill/>
        </p:spPr>
        <p:txBody>
          <a:bodyPr vert="horz" wrap="square" rtlCol="0" anchor="t" anchorCtr="0">
            <a:spAutoFit/>
          </a:bodyPr>
          <a:p>
            <a:pPr fontAlgn="auto">
              <a:lnSpc>
                <a:spcPct val="100000"/>
              </a:lnSpc>
            </a:pPr>
            <a:r>
              <a:rPr lang="zh-CN" altLang="zh-CN" sz="1600" kern="0" spc="150" dirty="0">
                <a:solidFill>
                  <a:srgbClr val="000000">
                    <a:lumMod val="50000"/>
                    <a:lumOff val="50000"/>
                  </a:srgbClr>
                </a:solidFill>
                <a:uFillTx/>
                <a:latin typeface="MiSans" panose="00000500000000000000" charset="-122"/>
                <a:ea typeface="MiSans" panose="00000500000000000000" charset="-122"/>
                <a:cs typeface="MiSans" panose="00000500000000000000" charset="-122"/>
                <a:sym typeface="微软雅黑" panose="020B0503020204020204" pitchFamily="34" charset="-122"/>
              </a:rPr>
              <a:t>因为涉及SQL语句的插入和创建索引等，所以会占用系统的磁盘I/O。</a:t>
            </a:r>
            <a:endParaRPr lang="zh-CN" altLang="zh-CN" sz="1600" kern="0" spc="150" dirty="0">
              <a:solidFill>
                <a:srgbClr val="000000">
                  <a:lumMod val="50000"/>
                  <a:lumOff val="50000"/>
                </a:srgbClr>
              </a:solidFill>
              <a:uFillTx/>
              <a:latin typeface="MiSans" panose="00000500000000000000" charset="-122"/>
              <a:ea typeface="MiSans" panose="00000500000000000000" charset="-122"/>
              <a:cs typeface="MiSans" panose="00000500000000000000" charset="-122"/>
              <a:sym typeface="微软雅黑" panose="020B0503020204020204" pitchFamily="34" charset="-122"/>
            </a:endParaRPr>
          </a:p>
        </p:txBody>
      </p:sp>
      <p:sp>
        <p:nvSpPr>
          <p:cNvPr id="5" name="圆角矩形 4"/>
          <p:cNvSpPr/>
          <p:nvPr>
            <p:custDataLst>
              <p:tags r:id="rId9"/>
            </p:custDataLst>
          </p:nvPr>
        </p:nvSpPr>
        <p:spPr>
          <a:xfrm>
            <a:off x="4486910" y="4406265"/>
            <a:ext cx="734695" cy="734695"/>
          </a:xfrm>
          <a:prstGeom prst="roundRect">
            <a:avLst>
              <a:gd name="adj" fmla="val 50000"/>
            </a:avLst>
          </a:prstGeom>
          <a:solidFill>
            <a:schemeClr val="accent6">
              <a:lumMod val="60000"/>
              <a:lumOff val="40000"/>
            </a:schemeClr>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noFill/>
              <a:cs typeface="MiSans" panose="00000500000000000000" charset="-122"/>
              <a:sym typeface="微软雅黑" panose="020B0503020204020204" pitchFamily="34" charset="-122"/>
            </a:endParaRPr>
          </a:p>
        </p:txBody>
      </p:sp>
      <p:sp>
        <p:nvSpPr>
          <p:cNvPr id="20" name="任意多边形 19"/>
          <p:cNvSpPr/>
          <p:nvPr>
            <p:custDataLst>
              <p:tags r:id="rId10"/>
            </p:custDataLst>
          </p:nvPr>
        </p:nvSpPr>
        <p:spPr>
          <a:xfrm>
            <a:off x="5359400" y="3509010"/>
            <a:ext cx="5974715" cy="7346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409" h="1157">
                <a:moveTo>
                  <a:pt x="0" y="0"/>
                </a:moveTo>
                <a:lnTo>
                  <a:pt x="8831" y="0"/>
                </a:lnTo>
                <a:cubicBezTo>
                  <a:pt x="9150" y="0"/>
                  <a:pt x="9409" y="259"/>
                  <a:pt x="9409" y="579"/>
                </a:cubicBezTo>
                <a:cubicBezTo>
                  <a:pt x="9409" y="898"/>
                  <a:pt x="9150" y="1157"/>
                  <a:pt x="8831" y="1157"/>
                </a:cubicBezTo>
                <a:lnTo>
                  <a:pt x="2" y="1157"/>
                </a:lnTo>
                <a:lnTo>
                  <a:pt x="25" y="1143"/>
                </a:lnTo>
                <a:cubicBezTo>
                  <a:pt x="216" y="1028"/>
                  <a:pt x="343" y="818"/>
                  <a:pt x="343" y="579"/>
                </a:cubicBezTo>
                <a:cubicBezTo>
                  <a:pt x="343" y="340"/>
                  <a:pt x="216" y="130"/>
                  <a:pt x="25" y="15"/>
                </a:cubicBezTo>
                <a:lnTo>
                  <a:pt x="0" y="0"/>
                </a:lnTo>
                <a:close/>
              </a:path>
            </a:pathLst>
          </a:custGeom>
          <a:solidFill>
            <a:schemeClr val="accent6">
              <a:lumMod val="40000"/>
              <a:lumOff val="60000"/>
            </a:schemeClr>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noFill/>
              <a:cs typeface="MiSans" panose="00000500000000000000" charset="-122"/>
              <a:sym typeface="微软雅黑" panose="020B0503020204020204" pitchFamily="34" charset="-122"/>
            </a:endParaRPr>
          </a:p>
        </p:txBody>
      </p:sp>
      <p:sp>
        <p:nvSpPr>
          <p:cNvPr id="21" name="文本框 20"/>
          <p:cNvSpPr txBox="1"/>
          <p:nvPr>
            <p:custDataLst>
              <p:tags r:id="rId11"/>
            </p:custDataLst>
          </p:nvPr>
        </p:nvSpPr>
        <p:spPr>
          <a:xfrm>
            <a:off x="5663565" y="3646170"/>
            <a:ext cx="5473065" cy="583565"/>
          </a:xfrm>
          <a:prstGeom prst="rect">
            <a:avLst/>
          </a:prstGeom>
          <a:noFill/>
        </p:spPr>
        <p:txBody>
          <a:bodyPr vert="horz" wrap="square" rtlCol="0" anchor="t" anchorCtr="0">
            <a:spAutoFit/>
          </a:bodyPr>
          <a:p>
            <a:pPr fontAlgn="auto">
              <a:lnSpc>
                <a:spcPct val="100000"/>
              </a:lnSpc>
            </a:pPr>
            <a:r>
              <a:rPr lang="zh-CN" altLang="zh-CN" sz="1600" kern="0" spc="150" dirty="0">
                <a:solidFill>
                  <a:srgbClr val="000000">
                    <a:lumMod val="50000"/>
                    <a:lumOff val="50000"/>
                  </a:srgbClr>
                </a:solidFill>
                <a:uFillTx/>
                <a:latin typeface="MiSans" panose="00000500000000000000" charset="-122"/>
                <a:ea typeface="MiSans" panose="00000500000000000000" charset="-122"/>
                <a:cs typeface="MiSans" panose="00000500000000000000" charset="-122"/>
                <a:sym typeface="微软雅黑" panose="020B0503020204020204" pitchFamily="34" charset="-122"/>
              </a:rPr>
              <a:t>不关系底层的存储引擎，即适用于支持事务的表，也适用于不支持事务的表。</a:t>
            </a:r>
            <a:endParaRPr lang="zh-CN" altLang="zh-CN" sz="1600" kern="0" spc="150" dirty="0">
              <a:solidFill>
                <a:srgbClr val="000000">
                  <a:lumMod val="50000"/>
                  <a:lumOff val="50000"/>
                </a:srgbClr>
              </a:solidFill>
              <a:uFillTx/>
              <a:latin typeface="MiSans" panose="00000500000000000000" charset="-122"/>
              <a:ea typeface="MiSans" panose="00000500000000000000" charset="-122"/>
              <a:cs typeface="MiSans" panose="00000500000000000000" charset="-122"/>
              <a:sym typeface="微软雅黑" panose="020B0503020204020204" pitchFamily="34" charset="-122"/>
            </a:endParaRPr>
          </a:p>
        </p:txBody>
      </p:sp>
      <p:sp>
        <p:nvSpPr>
          <p:cNvPr id="22" name="圆角矩形 21"/>
          <p:cNvSpPr/>
          <p:nvPr>
            <p:custDataLst>
              <p:tags r:id="rId12"/>
            </p:custDataLst>
          </p:nvPr>
        </p:nvSpPr>
        <p:spPr>
          <a:xfrm>
            <a:off x="4755515" y="3509010"/>
            <a:ext cx="734695" cy="734695"/>
          </a:xfrm>
          <a:prstGeom prst="roundRect">
            <a:avLst>
              <a:gd name="adj" fmla="val 50000"/>
            </a:avLst>
          </a:prstGeom>
          <a:solidFill>
            <a:schemeClr val="accent6">
              <a:lumMod val="20000"/>
              <a:lumOff val="80000"/>
            </a:schemeClr>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noFill/>
              <a:cs typeface="MiSans" panose="00000500000000000000" charset="-122"/>
              <a:sym typeface="微软雅黑" panose="020B0503020204020204" pitchFamily="34" charset="-122"/>
            </a:endParaRPr>
          </a:p>
        </p:txBody>
      </p:sp>
      <p:sp>
        <p:nvSpPr>
          <p:cNvPr id="6" name="任意多边形 5"/>
          <p:cNvSpPr/>
          <p:nvPr>
            <p:custDataLst>
              <p:tags r:id="rId13"/>
            </p:custDataLst>
          </p:nvPr>
        </p:nvSpPr>
        <p:spPr>
          <a:xfrm>
            <a:off x="5359400" y="2621280"/>
            <a:ext cx="5974715" cy="7346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409" h="1157">
                <a:moveTo>
                  <a:pt x="0" y="0"/>
                </a:moveTo>
                <a:lnTo>
                  <a:pt x="8831" y="0"/>
                </a:lnTo>
                <a:cubicBezTo>
                  <a:pt x="9150" y="0"/>
                  <a:pt x="9409" y="259"/>
                  <a:pt x="9409" y="579"/>
                </a:cubicBezTo>
                <a:cubicBezTo>
                  <a:pt x="9409" y="898"/>
                  <a:pt x="9150" y="1157"/>
                  <a:pt x="8831" y="1157"/>
                </a:cubicBezTo>
                <a:lnTo>
                  <a:pt x="2" y="1157"/>
                </a:lnTo>
                <a:lnTo>
                  <a:pt x="25" y="1143"/>
                </a:lnTo>
                <a:cubicBezTo>
                  <a:pt x="216" y="1028"/>
                  <a:pt x="343" y="818"/>
                  <a:pt x="343" y="579"/>
                </a:cubicBezTo>
                <a:cubicBezTo>
                  <a:pt x="343" y="340"/>
                  <a:pt x="216" y="130"/>
                  <a:pt x="25" y="15"/>
                </a:cubicBezTo>
                <a:lnTo>
                  <a:pt x="0" y="0"/>
                </a:lnTo>
                <a:close/>
              </a:path>
            </a:pathLst>
          </a:custGeom>
          <a:solidFill>
            <a:schemeClr val="accent6">
              <a:lumMod val="20000"/>
              <a:lumOff val="80000"/>
            </a:schemeClr>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noFill/>
              <a:cs typeface="MiSans" panose="00000500000000000000" charset="-122"/>
              <a:sym typeface="微软雅黑" panose="020B0503020204020204" pitchFamily="34" charset="-122"/>
            </a:endParaRPr>
          </a:p>
        </p:txBody>
      </p:sp>
      <p:sp>
        <p:nvSpPr>
          <p:cNvPr id="13" name="文本框 12"/>
          <p:cNvSpPr txBox="1"/>
          <p:nvPr>
            <p:custDataLst>
              <p:tags r:id="rId14"/>
            </p:custDataLst>
          </p:nvPr>
        </p:nvSpPr>
        <p:spPr>
          <a:xfrm>
            <a:off x="5663565" y="2758440"/>
            <a:ext cx="5473065" cy="337185"/>
          </a:xfrm>
          <a:prstGeom prst="rect">
            <a:avLst/>
          </a:prstGeom>
          <a:noFill/>
        </p:spPr>
        <p:txBody>
          <a:bodyPr vert="horz" wrap="square" rtlCol="0" anchor="t" anchorCtr="0">
            <a:spAutoFit/>
          </a:bodyPr>
          <a:p>
            <a:pPr fontAlgn="auto">
              <a:lnSpc>
                <a:spcPct val="100000"/>
              </a:lnSpc>
            </a:pPr>
            <a:r>
              <a:rPr lang="zh-CN" altLang="zh-CN" sz="1600" kern="0" spc="150" dirty="0">
                <a:solidFill>
                  <a:srgbClr val="000000">
                    <a:lumMod val="50000"/>
                    <a:lumOff val="50000"/>
                  </a:srgbClr>
                </a:solidFill>
                <a:uFillTx/>
                <a:latin typeface="MiSans" panose="00000500000000000000" charset="-122"/>
                <a:ea typeface="MiSans" panose="00000500000000000000" charset="-122"/>
                <a:cs typeface="MiSans" panose="00000500000000000000" charset="-122"/>
                <a:sym typeface="微软雅黑" panose="020B0503020204020204" pitchFamily="34" charset="-122"/>
              </a:rPr>
              <a:t>会自动记录position并进行锁表。</a:t>
            </a:r>
            <a:endParaRPr lang="zh-CN" altLang="zh-CN" sz="1600" kern="0" spc="150" dirty="0">
              <a:solidFill>
                <a:srgbClr val="000000">
                  <a:lumMod val="50000"/>
                  <a:lumOff val="50000"/>
                </a:srgbClr>
              </a:solidFill>
              <a:uFillTx/>
              <a:latin typeface="MiSans" panose="00000500000000000000" charset="-122"/>
              <a:ea typeface="MiSans" panose="00000500000000000000" charset="-122"/>
              <a:cs typeface="MiSans" panose="00000500000000000000" charset="-122"/>
              <a:sym typeface="微软雅黑" panose="020B0503020204020204" pitchFamily="34" charset="-122"/>
            </a:endParaRPr>
          </a:p>
        </p:txBody>
      </p:sp>
      <p:sp>
        <p:nvSpPr>
          <p:cNvPr id="16" name="圆角矩形 15"/>
          <p:cNvSpPr/>
          <p:nvPr>
            <p:custDataLst>
              <p:tags r:id="rId15"/>
            </p:custDataLst>
          </p:nvPr>
        </p:nvSpPr>
        <p:spPr>
          <a:xfrm>
            <a:off x="4755515" y="2621280"/>
            <a:ext cx="734695" cy="734695"/>
          </a:xfrm>
          <a:prstGeom prst="roundRect">
            <a:avLst>
              <a:gd name="adj" fmla="val 50000"/>
            </a:avLst>
          </a:prstGeom>
          <a:solidFill>
            <a:schemeClr val="accent6">
              <a:lumMod val="60000"/>
              <a:lumOff val="40000"/>
            </a:schemeClr>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noFill/>
              <a:cs typeface="MiSans" panose="00000500000000000000" charset="-122"/>
              <a:sym typeface="微软雅黑" panose="020B0503020204020204" pitchFamily="34" charset="-122"/>
            </a:endParaRPr>
          </a:p>
        </p:txBody>
      </p:sp>
      <p:pic>
        <p:nvPicPr>
          <p:cNvPr id="43" name="图片 42" descr="343439383331313b343532303033363bd3aad2b5ccfcc5e4d6c3"/>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960620" y="2826385"/>
            <a:ext cx="323850" cy="323850"/>
          </a:xfrm>
          <a:prstGeom prst="rect">
            <a:avLst/>
          </a:prstGeom>
        </p:spPr>
      </p:pic>
      <p:pic>
        <p:nvPicPr>
          <p:cNvPr id="17" name="图片 16" descr="343435383038363b343532323338393bbacfd7f7bbfad6c6"/>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960620" y="3714115"/>
            <a:ext cx="323850" cy="323850"/>
          </a:xfrm>
          <a:prstGeom prst="rect">
            <a:avLst/>
          </a:prstGeom>
        </p:spPr>
      </p:pic>
      <p:pic>
        <p:nvPicPr>
          <p:cNvPr id="45" name="图片 44" descr="343435383037343b343532333834323bbdb1b1a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692015" y="4611370"/>
            <a:ext cx="323850" cy="323850"/>
          </a:xfrm>
          <a:prstGeom prst="rect">
            <a:avLst/>
          </a:prstGeom>
        </p:spPr>
      </p:pic>
      <p:sp>
        <p:nvSpPr>
          <p:cNvPr id="18" name="弧形 17"/>
          <p:cNvSpPr/>
          <p:nvPr>
            <p:custDataLst>
              <p:tags r:id="rId25"/>
            </p:custDataLst>
          </p:nvPr>
        </p:nvSpPr>
        <p:spPr>
          <a:xfrm>
            <a:off x="221615" y="1497330"/>
            <a:ext cx="3863340" cy="3863340"/>
          </a:xfrm>
          <a:prstGeom prst="arc">
            <a:avLst>
              <a:gd name="adj1" fmla="val 16200000"/>
              <a:gd name="adj2" fmla="val 5350763"/>
            </a:avLst>
          </a:prstGeom>
          <a:ln w="25400">
            <a:solidFill>
              <a:schemeClr val="accent6">
                <a:lumMod val="60000"/>
                <a:lumOff val="40000"/>
              </a:schemeClr>
            </a:solidFill>
          </a:ln>
        </p:spPr>
        <p:style>
          <a:lnRef idx="1">
            <a:srgbClr val="376FFF"/>
          </a:lnRef>
          <a:fillRef idx="0">
            <a:srgbClr val="376FFF"/>
          </a:fillRef>
          <a:effectRef idx="0">
            <a:srgbClr val="376FFF"/>
          </a:effectRef>
          <a:fontRef idx="minor">
            <a:srgbClr val="000000"/>
          </a:fontRef>
        </p:style>
        <p:txBody>
          <a:bodyPr rtlCol="0" anchor="ctr"/>
          <a:p>
            <a:pPr algn="ctr"/>
            <a:endParaRPr lang="zh-CN" altLang="en-US">
              <a:cs typeface="MiSans" panose="00000500000000000000" charset="-122"/>
            </a:endParaRPr>
          </a:p>
        </p:txBody>
      </p:sp>
      <p:sp>
        <p:nvSpPr>
          <p:cNvPr id="408" name="椭圆 407"/>
          <p:cNvSpPr/>
          <p:nvPr>
            <p:custDataLst>
              <p:tags r:id="rId26"/>
            </p:custDataLst>
          </p:nvPr>
        </p:nvSpPr>
        <p:spPr>
          <a:xfrm>
            <a:off x="3634740" y="2220595"/>
            <a:ext cx="139700" cy="139700"/>
          </a:xfrm>
          <a:prstGeom prst="ellipse">
            <a:avLst/>
          </a:prstGeom>
          <a:solidFill>
            <a:schemeClr val="accent6">
              <a:lumMod val="75000"/>
            </a:schemeClr>
          </a:solidFill>
          <a:ln w="19050">
            <a:solidFill>
              <a:srgbClr val="FFFFFF"/>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cs typeface="MiSans" panose="00000500000000000000" charset="-122"/>
            </a:endParaRPr>
          </a:p>
        </p:txBody>
      </p:sp>
      <p:sp>
        <p:nvSpPr>
          <p:cNvPr id="409" name="椭圆 408"/>
          <p:cNvSpPr/>
          <p:nvPr>
            <p:custDataLst>
              <p:tags r:id="rId27"/>
            </p:custDataLst>
          </p:nvPr>
        </p:nvSpPr>
        <p:spPr>
          <a:xfrm>
            <a:off x="3977640" y="2984500"/>
            <a:ext cx="139700" cy="139700"/>
          </a:xfrm>
          <a:prstGeom prst="ellipse">
            <a:avLst/>
          </a:prstGeom>
          <a:solidFill>
            <a:schemeClr val="accent6">
              <a:lumMod val="20000"/>
              <a:lumOff val="80000"/>
            </a:schemeClr>
          </a:solidFill>
          <a:ln w="19050">
            <a:solidFill>
              <a:srgbClr val="FFFFFF"/>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cs typeface="MiSans" panose="00000500000000000000" charset="-122"/>
            </a:endParaRPr>
          </a:p>
        </p:txBody>
      </p:sp>
      <p:sp>
        <p:nvSpPr>
          <p:cNvPr id="410" name="椭圆 409"/>
          <p:cNvSpPr/>
          <p:nvPr>
            <p:custDataLst>
              <p:tags r:id="rId28"/>
            </p:custDataLst>
          </p:nvPr>
        </p:nvSpPr>
        <p:spPr>
          <a:xfrm>
            <a:off x="3977640" y="3748405"/>
            <a:ext cx="139700" cy="139700"/>
          </a:xfrm>
          <a:prstGeom prst="ellipse">
            <a:avLst/>
          </a:prstGeom>
          <a:solidFill>
            <a:schemeClr val="accent6">
              <a:lumMod val="75000"/>
            </a:schemeClr>
          </a:solidFill>
          <a:ln w="19050">
            <a:solidFill>
              <a:srgbClr val="FFFFFF"/>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cs typeface="MiSans" panose="00000500000000000000" charset="-122"/>
            </a:endParaRPr>
          </a:p>
        </p:txBody>
      </p:sp>
      <p:sp>
        <p:nvSpPr>
          <p:cNvPr id="411" name="椭圆 410"/>
          <p:cNvSpPr/>
          <p:nvPr>
            <p:custDataLst>
              <p:tags r:id="rId29"/>
            </p:custDataLst>
          </p:nvPr>
        </p:nvSpPr>
        <p:spPr>
          <a:xfrm>
            <a:off x="3634740" y="4512310"/>
            <a:ext cx="139700" cy="139700"/>
          </a:xfrm>
          <a:prstGeom prst="ellipse">
            <a:avLst/>
          </a:prstGeom>
          <a:solidFill>
            <a:schemeClr val="accent6">
              <a:lumMod val="20000"/>
              <a:lumOff val="80000"/>
            </a:schemeClr>
          </a:solidFill>
          <a:ln w="19050">
            <a:solidFill>
              <a:srgbClr val="FFFFFF"/>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cs typeface="MiSans" panose="00000500000000000000" charset="-122"/>
            </a:endParaRPr>
          </a:p>
        </p:txBody>
      </p:sp>
      <p:sp>
        <p:nvSpPr>
          <p:cNvPr id="19" name="流程图: 联系 18"/>
          <p:cNvSpPr/>
          <p:nvPr>
            <p:custDataLst>
              <p:tags r:id="rId30"/>
            </p:custDataLst>
          </p:nvPr>
        </p:nvSpPr>
        <p:spPr>
          <a:xfrm>
            <a:off x="542290" y="1889125"/>
            <a:ext cx="3079750" cy="3079750"/>
          </a:xfrm>
          <a:prstGeom prst="flowChartConnector">
            <a:avLst/>
          </a:prstGeom>
          <a:noFill/>
          <a:ln>
            <a:solidFill>
              <a:schemeClr val="accent6">
                <a:lumMod val="20000"/>
                <a:lumOff val="80000"/>
                <a:alpha val="60000"/>
              </a:schemeClr>
            </a:solid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p>
            <a:pPr algn="ctr"/>
            <a:endParaRPr lang="zh-CN" altLang="en-US"/>
          </a:p>
        </p:txBody>
      </p:sp>
      <p:sp>
        <p:nvSpPr>
          <p:cNvPr id="46" name="流程图: 联系 45"/>
          <p:cNvSpPr/>
          <p:nvPr>
            <p:custDataLst>
              <p:tags r:id="rId31"/>
            </p:custDataLst>
          </p:nvPr>
        </p:nvSpPr>
        <p:spPr>
          <a:xfrm>
            <a:off x="707390" y="2054225"/>
            <a:ext cx="2750185" cy="2750185"/>
          </a:xfrm>
          <a:prstGeom prst="flowChartConnector">
            <a:avLst/>
          </a:prstGeom>
          <a:solidFill>
            <a:schemeClr val="accent6"/>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微软雅黑" panose="020B0503020204020204" pitchFamily="34" charset="-122"/>
            </a:endParaRPr>
          </a:p>
        </p:txBody>
      </p:sp>
      <p:sp>
        <p:nvSpPr>
          <p:cNvPr id="413" name="文本框 412"/>
          <p:cNvSpPr txBox="1"/>
          <p:nvPr>
            <p:custDataLst>
              <p:tags r:id="rId32"/>
            </p:custDataLst>
          </p:nvPr>
        </p:nvSpPr>
        <p:spPr>
          <a:xfrm>
            <a:off x="880110" y="2621915"/>
            <a:ext cx="2390140" cy="1784350"/>
          </a:xfrm>
          <a:prstGeom prst="rect">
            <a:avLst/>
          </a:prstGeom>
          <a:noFill/>
        </p:spPr>
        <p:txBody>
          <a:bodyPr wrap="square" rtlCol="0" anchor="t">
            <a:noAutofit/>
          </a:bodyPr>
          <a:p>
            <a:pPr algn="ctr" fontAlgn="auto">
              <a:lnSpc>
                <a:spcPct val="130000"/>
              </a:lnSpc>
              <a:spcAft>
                <a:spcPts val="1000"/>
              </a:spcAft>
            </a:pPr>
            <a:r>
              <a:rPr lang="zh-CN" altLang="zh-CN" sz="1400" b="1" kern="100" spc="150" dirty="0">
                <a:solidFill>
                  <a:srgbClr val="FFFFFF">
                    <a:alpha val="80000"/>
                  </a:srgbClr>
                </a:solidFill>
                <a:effectLst/>
                <a:uFillTx/>
                <a:latin typeface="MiSans" panose="00000500000000000000" charset="-122"/>
                <a:ea typeface="MiSans" panose="00000500000000000000" charset="-122"/>
                <a:cs typeface="MiSans" panose="00000500000000000000" charset="-122"/>
                <a:sym typeface="微软雅黑" panose="020B0503020204020204" pitchFamily="34" charset="-122"/>
              </a:rPr>
              <a:t>物理备份主要备份的是真实的数据文件，而逻辑备份主要备份的是建表、建库、插入数据等操作所执行的SQL语句。</a:t>
            </a:r>
            <a:endParaRPr lang="zh-CN" altLang="zh-CN" sz="1400" b="1" kern="100" spc="150" dirty="0">
              <a:solidFill>
                <a:srgbClr val="FFFFFF">
                  <a:alpha val="80000"/>
                </a:srgbClr>
              </a:solidFill>
              <a:effectLst/>
              <a:uFillTx/>
              <a:latin typeface="MiSans" panose="00000500000000000000" charset="-122"/>
              <a:ea typeface="MiSans" panose="00000500000000000000" charset="-122"/>
              <a:cs typeface="MiSans" panose="00000500000000000000" charset="-122"/>
              <a:sym typeface="微软雅黑" panose="020B0503020204020204" pitchFamily="34" charset="-122"/>
            </a:endParaRPr>
          </a:p>
        </p:txBody>
      </p:sp>
      <p:sp>
        <p:nvSpPr>
          <p:cNvPr id="23" name="椭圆 22"/>
          <p:cNvSpPr/>
          <p:nvPr>
            <p:custDataLst>
              <p:tags r:id="rId33"/>
            </p:custDataLst>
          </p:nvPr>
        </p:nvSpPr>
        <p:spPr>
          <a:xfrm>
            <a:off x="688340" y="4051935"/>
            <a:ext cx="745490" cy="745490"/>
          </a:xfrm>
          <a:prstGeom prst="ellipse">
            <a:avLst/>
          </a:prstGeom>
          <a:solidFill>
            <a:schemeClr val="accent6">
              <a:lumMod val="20000"/>
              <a:lumOff val="80000"/>
            </a:schemeClr>
          </a:solidFill>
          <a:ln w="41275">
            <a:solidFill>
              <a:srgbClr val="FFFFFF"/>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pic>
        <p:nvPicPr>
          <p:cNvPr id="49" name="图片 48" descr="343435383036303b343532343136343bcfeec4bfb7b6cea7"/>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880110" y="4243705"/>
            <a:ext cx="361950" cy="361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60400" y="3146514"/>
            <a:ext cx="10883900" cy="1378418"/>
            <a:chOff x="628649" y="2496018"/>
            <a:chExt cx="10883900" cy="1378418"/>
          </a:xfrm>
        </p:grpSpPr>
        <p:sp>
          <p:nvSpPr>
            <p:cNvPr id="12" name="文本框 11"/>
            <p:cNvSpPr txBox="1"/>
            <p:nvPr/>
          </p:nvSpPr>
          <p:spPr>
            <a:xfrm>
              <a:off x="628649" y="2496018"/>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感谢</a:t>
              </a: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观看</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13" name="文本框 12"/>
            <p:cNvSpPr txBox="1"/>
            <p:nvPr/>
          </p:nvSpPr>
          <p:spPr>
            <a:xfrm>
              <a:off x="4151896" y="3505104"/>
              <a:ext cx="3850105" cy="369332"/>
            </a:xfrm>
            <a:prstGeom prst="rect">
              <a:avLst/>
            </a:prstGeom>
            <a:noFill/>
          </p:spPr>
          <p:txBody>
            <a:bodyPr wrap="square" rtlCol="0">
              <a:spAutoFit/>
            </a:bodyPr>
            <a:lstStyle/>
            <a:p>
              <a:pPr algn="dist"/>
              <a:r>
                <a:rPr lang="en-US" altLang="zh-CN" b="1" dirty="0">
                  <a:solidFill>
                    <a:schemeClr val="tx1">
                      <a:lumMod val="95000"/>
                      <a:lumOff val="5000"/>
                    </a:schemeClr>
                  </a:solidFill>
                  <a:latin typeface="Arial" panose="020B0604020202020204" pitchFamily="34" charset="0"/>
                  <a:cs typeface="Arial" panose="020B0604020202020204" pitchFamily="34" charset="0"/>
                  <a:sym typeface="+mn-lt"/>
                </a:rPr>
                <a:t>THANKS FOR WATCHING</a:t>
              </a:r>
              <a:endParaRPr lang="zh-CN" altLang="en-US" b="1" dirty="0">
                <a:solidFill>
                  <a:schemeClr val="tx1">
                    <a:lumMod val="95000"/>
                    <a:lumOff val="5000"/>
                  </a:schemeClr>
                </a:solidFill>
                <a:latin typeface="Arial" panose="020B0604020202020204" pitchFamily="34" charset="0"/>
                <a:cs typeface="Arial" panose="020B0604020202020204" pitchFamily="34" charset="0"/>
                <a:sym typeface="+mn-lt"/>
              </a:endParaRPr>
            </a:p>
          </p:txBody>
        </p:sp>
      </p:grpSp>
      <p:sp>
        <p:nvSpPr>
          <p:cNvPr id="16" name="任意多边形: 形状 15"/>
          <p:cNvSpPr/>
          <p:nvPr/>
        </p:nvSpPr>
        <p:spPr>
          <a:xfrm flipH="1">
            <a:off x="8984342"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5826567" cy="6858000"/>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77025" y="2451100"/>
            <a:ext cx="2351405"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rPr>
              <a:t>课堂</a:t>
            </a:r>
            <a:r>
              <a:rPr lang="zh-CN" altLang="en-US" sz="2800" b="1" spc="600" dirty="0">
                <a:latin typeface="思源黑体 CN Medium" panose="020B0600000000000000" pitchFamily="34" charset="-122"/>
                <a:ea typeface="思源黑体 CN Medium" panose="020B0600000000000000" pitchFamily="34" charset="-122"/>
              </a:rPr>
              <a:t>小思政</a:t>
            </a:r>
            <a:endParaRPr lang="zh-CN" altLang="en-US" sz="2800" b="1" spc="600" dirty="0">
              <a:latin typeface="思源黑体 CN Medium" panose="020B0600000000000000" pitchFamily="34" charset="-122"/>
              <a:ea typeface="思源黑体 CN Medium" panose="020B0600000000000000" pitchFamily="34" charset="-122"/>
            </a:endParaRPr>
          </a:p>
        </p:txBody>
      </p:sp>
      <p:grpSp>
        <p:nvGrpSpPr>
          <p:cNvPr id="7" name="组合 6"/>
          <p:cNvGrpSpPr/>
          <p:nvPr/>
        </p:nvGrpSpPr>
        <p:grpSpPr>
          <a:xfrm>
            <a:off x="6714969" y="3478462"/>
            <a:ext cx="4843224" cy="709250"/>
            <a:chOff x="3916928" y="644847"/>
            <a:chExt cx="3807891" cy="709250"/>
          </a:xfrm>
        </p:grpSpPr>
        <p:sp>
          <p:nvSpPr>
            <p:cNvPr id="8" name="文本框 7"/>
            <p:cNvSpPr txBox="1"/>
            <p:nvPr/>
          </p:nvSpPr>
          <p:spPr>
            <a:xfrm>
              <a:off x="3916930" y="644847"/>
              <a:ext cx="1507754"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教学</a:t>
              </a:r>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目标</a:t>
              </a:r>
              <a:endPar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endParaRPr>
            </a:p>
          </p:txBody>
        </p:sp>
        <p:sp>
          <p:nvSpPr>
            <p:cNvPr id="9" name="文本框 8"/>
            <p:cNvSpPr txBox="1"/>
            <p:nvPr/>
          </p:nvSpPr>
          <p:spPr>
            <a:xfrm>
              <a:off x="3916928" y="1070887"/>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rPr>
                <a:t>Teaching </a:t>
              </a:r>
              <a:r>
                <a:rPr lang="en-US" altLang="zh-CN" sz="1100" b="1" dirty="0">
                  <a:solidFill>
                    <a:schemeClr val="tx1">
                      <a:lumMod val="95000"/>
                      <a:lumOff val="5000"/>
                    </a:schemeClr>
                  </a:solidFill>
                  <a:latin typeface="Arial" panose="020B0604020202020204" pitchFamily="34" charset="0"/>
                  <a:ea typeface="+mj-ea"/>
                  <a:cs typeface="Arial" panose="020B0604020202020204" pitchFamily="34" charset="0"/>
                  <a:sym typeface="+mn-ea"/>
                </a:rPr>
                <a:t>O b j e c t i v e s</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10" name="组合 9"/>
          <p:cNvGrpSpPr/>
          <p:nvPr/>
        </p:nvGrpSpPr>
        <p:grpSpPr>
          <a:xfrm>
            <a:off x="6714970" y="4489378"/>
            <a:ext cx="4843225" cy="697185"/>
            <a:chOff x="3827562" y="696917"/>
            <a:chExt cx="3807891" cy="697185"/>
          </a:xfrm>
        </p:grpSpPr>
        <p:sp>
          <p:nvSpPr>
            <p:cNvPr id="11" name="文本框 10"/>
            <p:cNvSpPr txBox="1"/>
            <p:nvPr/>
          </p:nvSpPr>
          <p:spPr>
            <a:xfrm>
              <a:off x="3827563" y="696917"/>
              <a:ext cx="1507754" cy="521970"/>
            </a:xfrm>
            <a:prstGeom prst="rect">
              <a:avLst/>
            </a:prstGeom>
            <a:noFill/>
          </p:spPr>
          <p:txBody>
            <a:bodyPr wrap="none" rtlCol="0">
              <a:spAutoFit/>
              <a:scene3d>
                <a:camera prst="orthographicFront"/>
                <a:lightRig rig="threePt" dir="t"/>
              </a:scene3d>
              <a:sp3d contourW="12700"/>
            </a:bodyPr>
            <a:lstStyle/>
            <a:p>
              <a:pPr algn="l"/>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sym typeface="+mn-ea"/>
                </a:rPr>
                <a:t>教学任务</a:t>
              </a:r>
              <a:endParaRPr lang="zh-CN" altLang="en-US" sz="2800" b="1" spc="600" dirty="0">
                <a:latin typeface="思源黑体 CN Medium" panose="020B0600000000000000" pitchFamily="34" charset="-122"/>
                <a:ea typeface="思源黑体 CN Medium" panose="020B0600000000000000" pitchFamily="34" charset="-122"/>
              </a:endParaRPr>
            </a:p>
          </p:txBody>
        </p:sp>
        <p:sp>
          <p:nvSpPr>
            <p:cNvPr id="12" name="文本框 11"/>
            <p:cNvSpPr txBox="1"/>
            <p:nvPr/>
          </p:nvSpPr>
          <p:spPr>
            <a:xfrm>
              <a:off x="3827562" y="1110892"/>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The teaching task</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35" name="组合 34"/>
          <p:cNvGrpSpPr/>
          <p:nvPr/>
        </p:nvGrpSpPr>
        <p:grpSpPr>
          <a:xfrm>
            <a:off x="5561079" y="0"/>
            <a:ext cx="556087" cy="1950636"/>
            <a:chOff x="5828385" y="175074"/>
            <a:chExt cx="556087" cy="1950636"/>
          </a:xfrm>
        </p:grpSpPr>
        <p:grpSp>
          <p:nvGrpSpPr>
            <p:cNvPr id="20" name="组合 19"/>
            <p:cNvGrpSpPr/>
            <p:nvPr/>
          </p:nvGrpSpPr>
          <p:grpSpPr>
            <a:xfrm flipV="1">
              <a:off x="5828385" y="175074"/>
              <a:ext cx="507600" cy="1950636"/>
              <a:chOff x="5971669" y="4722308"/>
              <a:chExt cx="507600" cy="1950636"/>
            </a:xfrm>
            <a:solidFill>
              <a:srgbClr val="55943A"/>
            </a:solidFill>
          </p:grpSpPr>
          <p:sp>
            <p:nvSpPr>
              <p:cNvPr id="21" name="椭圆 20"/>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2" name="矩形 21"/>
              <p:cNvSpPr/>
              <p:nvPr/>
            </p:nvSpPr>
            <p:spPr>
              <a:xfrm>
                <a:off x="5971669" y="4962422"/>
                <a:ext cx="507600" cy="17105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5" name="文本框 24"/>
            <p:cNvSpPr txBox="1"/>
            <p:nvPr/>
          </p:nvSpPr>
          <p:spPr>
            <a:xfrm>
              <a:off x="5890528" y="1589171"/>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2" name="组合 41"/>
          <p:cNvGrpSpPr/>
          <p:nvPr/>
        </p:nvGrpSpPr>
        <p:grpSpPr>
          <a:xfrm>
            <a:off x="5561079" y="2459753"/>
            <a:ext cx="556087" cy="521970"/>
            <a:chOff x="5828385" y="2586753"/>
            <a:chExt cx="556087" cy="521970"/>
          </a:xfrm>
        </p:grpSpPr>
        <p:sp>
          <p:nvSpPr>
            <p:cNvPr id="17" name="椭圆 16"/>
            <p:cNvSpPr/>
            <p:nvPr/>
          </p:nvSpPr>
          <p:spPr>
            <a:xfrm>
              <a:off x="5828385" y="2591670"/>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6" name="文本框 25"/>
            <p:cNvSpPr txBox="1"/>
            <p:nvPr/>
          </p:nvSpPr>
          <p:spPr>
            <a:xfrm>
              <a:off x="5890528" y="2586753"/>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1</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3" name="组合 42"/>
          <p:cNvGrpSpPr/>
          <p:nvPr/>
        </p:nvGrpSpPr>
        <p:grpSpPr>
          <a:xfrm>
            <a:off x="5561079" y="3415927"/>
            <a:ext cx="556087" cy="530709"/>
            <a:chOff x="5828385" y="3669927"/>
            <a:chExt cx="556087" cy="530709"/>
          </a:xfrm>
        </p:grpSpPr>
        <p:sp>
          <p:nvSpPr>
            <p:cNvPr id="18" name="椭圆 17"/>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7" name="文本框 26"/>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2</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34" name="组合 33"/>
          <p:cNvGrpSpPr/>
          <p:nvPr/>
        </p:nvGrpSpPr>
        <p:grpSpPr>
          <a:xfrm>
            <a:off x="5561079" y="5357308"/>
            <a:ext cx="556087" cy="1544250"/>
            <a:chOff x="5828385" y="4722308"/>
            <a:chExt cx="556087" cy="1544250"/>
          </a:xfrm>
        </p:grpSpPr>
        <p:grpSp>
          <p:nvGrpSpPr>
            <p:cNvPr id="19" name="组合 18"/>
            <p:cNvGrpSpPr/>
            <p:nvPr/>
          </p:nvGrpSpPr>
          <p:grpSpPr>
            <a:xfrm>
              <a:off x="5828385" y="4722308"/>
              <a:ext cx="507600" cy="1544250"/>
              <a:chOff x="5971669" y="4722308"/>
              <a:chExt cx="507600" cy="1544250"/>
            </a:xfrm>
            <a:solidFill>
              <a:srgbClr val="55943A"/>
            </a:solidFill>
          </p:grpSpPr>
          <p:sp>
            <p:nvSpPr>
              <p:cNvPr id="23" name="椭圆 22"/>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4" name="矩形 23"/>
              <p:cNvSpPr/>
              <p:nvPr/>
            </p:nvSpPr>
            <p:spPr>
              <a:xfrm>
                <a:off x="5971669" y="4962422"/>
                <a:ext cx="507600" cy="130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8" name="文本框 27"/>
            <p:cNvSpPr txBox="1"/>
            <p:nvPr/>
          </p:nvSpPr>
          <p:spPr>
            <a:xfrm>
              <a:off x="5890528" y="4765866"/>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1" name="TextBox 18"/>
          <p:cNvSpPr txBox="1"/>
          <p:nvPr/>
        </p:nvSpPr>
        <p:spPr>
          <a:xfrm>
            <a:off x="1078855" y="3605919"/>
            <a:ext cx="3394953" cy="768350"/>
          </a:xfrm>
          <a:prstGeom prst="rect">
            <a:avLst/>
          </a:prstGeom>
          <a:noFill/>
        </p:spPr>
        <p:txBody>
          <a:bodyPr wrap="square" rtlCol="0">
            <a:spAutoFit/>
          </a:bodyPr>
          <a:lstStyle/>
          <a:p>
            <a:pPr algn="dist"/>
            <a:r>
              <a:rPr lang="zh-CN" altLang="en-US" sz="4400" b="1" dirty="0">
                <a:solidFill>
                  <a:schemeClr val="bg1"/>
                </a:solidFill>
                <a:latin typeface="微软雅黑" panose="020B0503020204020204" pitchFamily="34" charset="-122"/>
                <a:ea typeface="微软雅黑" panose="020B0503020204020204" pitchFamily="34" charset="-122"/>
              </a:rPr>
              <a:t>单元导读</a:t>
            </a:r>
            <a:endParaRPr lang="zh-CN" altLang="en-US" dirty="0">
              <a:solidFill>
                <a:schemeClr val="bg1"/>
              </a:solidFill>
              <a:ea typeface="张海山锐谐体" panose="02000000000000000000" pitchFamily="2" charset="-122"/>
            </a:endParaRPr>
          </a:p>
        </p:txBody>
      </p:sp>
      <p:grpSp>
        <p:nvGrpSpPr>
          <p:cNvPr id="44" name="组合 43"/>
          <p:cNvGrpSpPr/>
          <p:nvPr/>
        </p:nvGrpSpPr>
        <p:grpSpPr>
          <a:xfrm>
            <a:off x="5561079" y="4373021"/>
            <a:ext cx="556087" cy="530709"/>
            <a:chOff x="5828385" y="3669927"/>
            <a:chExt cx="556087" cy="530709"/>
          </a:xfrm>
        </p:grpSpPr>
        <p:sp>
          <p:nvSpPr>
            <p:cNvPr id="45" name="椭圆 44"/>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46" name="文本框 45"/>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3</a:t>
              </a:r>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0" name="文本框 29"/>
          <p:cNvSpPr txBox="1"/>
          <p:nvPr/>
        </p:nvSpPr>
        <p:spPr>
          <a:xfrm>
            <a:off x="6715125" y="2854325"/>
            <a:ext cx="4151630" cy="283210"/>
          </a:xfrm>
          <a:prstGeom prst="rect">
            <a:avLst/>
          </a:prstGeom>
          <a:noFill/>
        </p:spPr>
        <p:txBody>
          <a:bodyPr wrap="square" rtlCol="0">
            <a:spAutoFit/>
            <a:scene3d>
              <a:camera prst="orthographicFront"/>
              <a:lightRig rig="threePt" dir="t"/>
            </a:scene3d>
            <a:sp3d contourW="12700"/>
          </a:bodyPr>
          <a:lstStyle/>
          <a:p>
            <a:pPr lvl="0" algn="l">
              <a:lnSpc>
                <a:spcPct val="114000"/>
              </a:lnSpc>
              <a:buClrTx/>
              <a:buSzTx/>
              <a:buFontTx/>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Ideological and political</a:t>
            </a:r>
            <a:endParaRPr lang="en-US" altLang="zh-CN" sz="1100" b="1" spc="600" dirty="0">
              <a:solidFill>
                <a:srgbClr val="414D59"/>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667"/>
            <a:chOff x="3797608" y="395292"/>
            <a:chExt cx="2900069" cy="1123667"/>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思政小</a:t>
              </a:r>
              <a:r>
                <a:rPr lang="zh-CN" altLang="en-US" sz="4400" b="1" spc="600" dirty="0">
                  <a:latin typeface="思源黑体 CN Medium" panose="020B0600000000000000" pitchFamily="34" charset="-122"/>
                  <a:ea typeface="思源黑体 CN Medium" panose="020B0600000000000000" pitchFamily="34" charset="-122"/>
                </a:rPr>
                <a:t>课堂</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499" y="1147484"/>
              <a:ext cx="2759366" cy="37147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Ideological and political</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4729480" y="3078480"/>
            <a:ext cx="3688715"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目标</a:t>
            </a:r>
            <a:endParaRPr lang="zh-CN" altLang="en-US" sz="4400" b="1" spc="600" dirty="0">
              <a:latin typeface="思源黑体 CN Medium" panose="020B0600000000000000" pitchFamily="34" charset="-122"/>
              <a:ea typeface="思源黑体 CN Medium" panose="020B0600000000000000" pitchFamily="34" charset="-122"/>
            </a:endParaRPr>
          </a:p>
        </p:txBody>
      </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grpSp>
      <p:sp>
        <p:nvSpPr>
          <p:cNvPr id="4" name="文本框 3"/>
          <p:cNvSpPr txBox="1"/>
          <p:nvPr/>
        </p:nvSpPr>
        <p:spPr>
          <a:xfrm>
            <a:off x="4787900" y="4380230"/>
            <a:ext cx="3611880" cy="368300"/>
          </a:xfrm>
          <a:prstGeom prst="rect">
            <a:avLst/>
          </a:prstGeom>
          <a:noFill/>
        </p:spPr>
        <p:txBody>
          <a:bodyPr wrap="none" rtlCol="0" anchor="t">
            <a:spAutoFit/>
          </a:bodyPr>
          <a:p>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T e a c h i n g    O </a:t>
            </a:r>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b j e c t i v e s</a:t>
            </a:r>
            <a:endPar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onitor.png"/>
          <p:cNvPicPr>
            <a:picLocks noChangeAspect="1"/>
          </p:cNvPicPr>
          <p:nvPr/>
        </p:nvPicPr>
        <p:blipFill>
          <a:blip r:embed="rId1" cstate="print"/>
          <a:stretch>
            <a:fillRect/>
          </a:stretch>
        </p:blipFill>
        <p:spPr>
          <a:xfrm>
            <a:off x="7384415" y="1942465"/>
            <a:ext cx="4620260" cy="3851275"/>
          </a:xfrm>
          <a:prstGeom prst="rect">
            <a:avLst/>
          </a:prstGeom>
        </p:spPr>
      </p:pic>
      <p:sp>
        <p:nvSpPr>
          <p:cNvPr id="10" name="TextBox 46"/>
          <p:cNvSpPr txBox="1"/>
          <p:nvPr/>
        </p:nvSpPr>
        <p:spPr>
          <a:xfrm>
            <a:off x="2734377" y="1429197"/>
            <a:ext cx="1400810" cy="569595"/>
          </a:xfrm>
          <a:prstGeom prst="rect">
            <a:avLst/>
          </a:prstGeom>
          <a:noFill/>
        </p:spPr>
        <p:txBody>
          <a:bodyPr wrap="none" lIns="91428" tIns="45713" rIns="91428" bIns="45713" rtlCol="0">
            <a:spAutoFit/>
          </a:bodyPr>
          <a:lstStyle/>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杨辉三角</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12" name="TextBox 49"/>
          <p:cNvSpPr txBox="1"/>
          <p:nvPr/>
        </p:nvSpPr>
        <p:spPr>
          <a:xfrm>
            <a:off x="474345" y="1998980"/>
            <a:ext cx="6630670" cy="1747520"/>
          </a:xfrm>
          <a:prstGeom prst="rect">
            <a:avLst/>
          </a:prstGeom>
          <a:noFill/>
        </p:spPr>
        <p:txBody>
          <a:bodyPr wrap="square" lIns="91428" tIns="45713" rIns="91428" bIns="45713" rtlCol="0">
            <a:noAutofit/>
          </a:bodyPr>
          <a:lstStyle/>
          <a:p>
            <a:pPr>
              <a:lnSpc>
                <a:spcPct val="170000"/>
              </a:lnSpc>
              <a:defRPr/>
            </a:pPr>
            <a:r>
              <a:rPr lang="zh-CN" altLang="en-US" kern="0" dirty="0">
                <a:latin typeface="思源黑体 CN Normal" panose="020B0400000000000000" pitchFamily="34" charset="-122"/>
                <a:ea typeface="思源黑体 CN Normal" panose="020B0400000000000000" pitchFamily="34" charset="-122"/>
                <a:cs typeface="+mn-ea"/>
                <a:sym typeface="+mn-lt"/>
              </a:rPr>
              <a:t>南宋杰出数学家杨辉所著的《详解九章算法》出发，探究杨辉三角的历史故事和三角样式、分析模型特点，确定数组结构，再到发现递推规律，确定推演公式，核心代码生成。使学生知道杨辉是中国宋代著名的数学家，他整理杨辉三角领先于法国数学家帕斯卡近400年，这是我国数学史上伟大的成就。通过对杨辉三角起源认知，激发学生的爱国热情和民族自豪感。同时也让学生树立坚定的信念，向科学家学习，成长为思想政治可靠，专业技术优秀的建设人才。</a:t>
            </a:r>
            <a:endParaRPr lang="zh-CN" altLang="en-US" kern="0" dirty="0">
              <a:latin typeface="思源黑体 CN Normal" panose="020B0400000000000000" pitchFamily="34" charset="-122"/>
              <a:ea typeface="思源黑体 CN Normal" panose="020B0400000000000000" pitchFamily="34" charset="-122"/>
              <a:cs typeface="+mn-ea"/>
              <a:sym typeface="+mn-lt"/>
            </a:endParaRPr>
          </a:p>
        </p:txBody>
      </p:sp>
      <p:grpSp>
        <p:nvGrpSpPr>
          <p:cNvPr id="14" name="组合 13"/>
          <p:cNvGrpSpPr/>
          <p:nvPr/>
        </p:nvGrpSpPr>
        <p:grpSpPr>
          <a:xfrm>
            <a:off x="660400" y="-1"/>
            <a:ext cx="5232400" cy="1130301"/>
            <a:chOff x="660400" y="-1"/>
            <a:chExt cx="5232400"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19" name="组合 18"/>
            <p:cNvGrpSpPr/>
            <p:nvPr/>
          </p:nvGrpSpPr>
          <p:grpSpPr>
            <a:xfrm>
              <a:off x="1468459" y="408602"/>
              <a:ext cx="4424341" cy="693347"/>
              <a:chOff x="3797607" y="564703"/>
              <a:chExt cx="3478552" cy="693347"/>
            </a:xfrm>
          </p:grpSpPr>
          <p:sp>
            <p:nvSpPr>
              <p:cNvPr id="20" name="文本框 19"/>
              <p:cNvSpPr txBox="1"/>
              <p:nvPr/>
            </p:nvSpPr>
            <p:spPr>
              <a:xfrm>
                <a:off x="3797607" y="564703"/>
                <a:ext cx="3364436"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思政小</a:t>
                </a:r>
                <a:r>
                  <a:rPr lang="zh-CN" altLang="en-US" sz="2400" b="1" spc="600" dirty="0">
                    <a:latin typeface="思源黑体 CN Medium" panose="020B0600000000000000" pitchFamily="34" charset="-122"/>
                    <a:ea typeface="思源黑体 CN Medium" panose="020B0600000000000000" pitchFamily="34" charset="-122"/>
                  </a:rPr>
                  <a:t>课堂</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21" name="文本框 20"/>
              <p:cNvSpPr txBox="1"/>
              <p:nvPr/>
            </p:nvSpPr>
            <p:spPr>
              <a:xfrm>
                <a:off x="3807593" y="995108"/>
                <a:ext cx="3468566" cy="26294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Ideological and political</a:t>
                </a:r>
                <a:endParaRPr lang="en-US" altLang="zh-CN" sz="1000" b="1" spc="300" dirty="0">
                  <a:latin typeface="Arial" panose="020B0604020202020204" pitchFamily="34" charset="0"/>
                  <a:ea typeface="+mj-ea"/>
                  <a:cs typeface="Arial" panose="020B0604020202020204" pitchFamily="34" charset="0"/>
                </a:endParaRPr>
              </a:p>
            </p:txBody>
          </p:sp>
        </p:grpSp>
      </p:grpSp>
      <p:pic>
        <p:nvPicPr>
          <p:cNvPr id="3" name="图片占位符 2" descr="C:\Users\xrdan\Desktop\捕获.PNG捕获"/>
          <p:cNvPicPr>
            <a:picLocks noChangeAspect="1"/>
          </p:cNvPicPr>
          <p:nvPr>
            <p:ph type="pic" sz="quarter" idx="10"/>
            <p:custDataLst>
              <p:tags r:id="rId2"/>
            </p:custDataLst>
          </p:nvPr>
        </p:nvPicPr>
        <p:blipFill>
          <a:blip r:embed="rId3"/>
          <a:srcRect/>
          <a:stretch>
            <a:fillRect/>
          </a:stretch>
        </p:blipFill>
        <p:spPr>
          <a:xfrm>
            <a:off x="7989570" y="2163445"/>
            <a:ext cx="3409950" cy="2481580"/>
          </a:xfrm>
          <a:prstGeom prst="rect">
            <a:avLst/>
          </a:prstGeom>
        </p:spPr>
      </p:pic>
      <p:pic>
        <p:nvPicPr>
          <p:cNvPr id="6" name="Picture 4" descr="Monitor-Light.png"/>
          <p:cNvPicPr>
            <a:picLocks noChangeAspect="1"/>
          </p:cNvPicPr>
          <p:nvPr>
            <p:custDataLst>
              <p:tags r:id="rId4"/>
            </p:custDataLst>
          </p:nvPr>
        </p:nvPicPr>
        <p:blipFill>
          <a:blip r:embed="rId5" cstate="print"/>
          <a:stretch>
            <a:fillRect/>
          </a:stretch>
        </p:blipFill>
        <p:spPr>
          <a:xfrm>
            <a:off x="9541510" y="2163445"/>
            <a:ext cx="2282190" cy="2531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5116547" y="3824190"/>
            <a:ext cx="1958908" cy="1958908"/>
          </a:xfrm>
          <a:prstGeom prst="ellipse">
            <a:avLst/>
          </a:prstGeom>
          <a:solidFill>
            <a:srgbClr val="55943A"/>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6" name="椭圆 5"/>
          <p:cNvSpPr/>
          <p:nvPr/>
        </p:nvSpPr>
        <p:spPr>
          <a:xfrm>
            <a:off x="5239769" y="3947412"/>
            <a:ext cx="1712470" cy="1712469"/>
          </a:xfrm>
          <a:prstGeom prst="ellipse">
            <a:avLst/>
          </a:prstGeom>
          <a:solidFill>
            <a:schemeClr val="bg1"/>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7" name="组合 6"/>
          <p:cNvGrpSpPr/>
          <p:nvPr/>
        </p:nvGrpSpPr>
        <p:grpSpPr>
          <a:xfrm>
            <a:off x="3764493" y="4463719"/>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0" name="组合 9"/>
          <p:cNvGrpSpPr/>
          <p:nvPr/>
        </p:nvGrpSpPr>
        <p:grpSpPr>
          <a:xfrm>
            <a:off x="7587859" y="4463719"/>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3" name="组合 12"/>
          <p:cNvGrpSpPr/>
          <p:nvPr/>
        </p:nvGrpSpPr>
        <p:grpSpPr>
          <a:xfrm>
            <a:off x="5657652" y="2575587"/>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sp>
        <p:nvSpPr>
          <p:cNvPr id="16" name="饼形 18"/>
          <p:cNvSpPr/>
          <p:nvPr/>
        </p:nvSpPr>
        <p:spPr>
          <a:xfrm>
            <a:off x="4203460"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7" name="饼形 18"/>
          <p:cNvSpPr/>
          <p:nvPr/>
        </p:nvSpPr>
        <p:spPr>
          <a:xfrm flipH="1">
            <a:off x="6578853"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21" name="组合 20"/>
          <p:cNvGrpSpPr/>
          <p:nvPr/>
        </p:nvGrpSpPr>
        <p:grpSpPr>
          <a:xfrm>
            <a:off x="8953879" y="2004580"/>
            <a:ext cx="3044190" cy="3778250"/>
            <a:chOff x="2720663" y="4107237"/>
            <a:chExt cx="3044190" cy="3778250"/>
          </a:xfrm>
        </p:grpSpPr>
        <p:sp>
          <p:nvSpPr>
            <p:cNvPr id="22" name="文本框 21"/>
            <p:cNvSpPr txBox="1"/>
            <p:nvPr/>
          </p:nvSpPr>
          <p:spPr bwMode="auto">
            <a:xfrm>
              <a:off x="2720663" y="4846377"/>
              <a:ext cx="3044190" cy="3039110"/>
            </a:xfrm>
            <a:prstGeom prst="rect">
              <a:avLst/>
            </a:prstGeom>
            <a:noFill/>
          </p:spPr>
          <p:txBody>
            <a:bodyPr wrap="square">
              <a:noAutofit/>
            </a:bodyPr>
            <a:lstStyle/>
            <a:p>
              <a:pPr fontAlgn="base">
                <a:lnSpc>
                  <a:spcPct val="130000"/>
                </a:lnSpc>
                <a:spcBef>
                  <a:spcPct val="0"/>
                </a:spcBef>
                <a:spcAft>
                  <a:spcPct val="0"/>
                </a:spcAft>
              </a:pPr>
              <a:r>
                <a:rPr dirty="0">
                  <a:latin typeface="思源黑体 CN Normal" panose="020B0400000000000000" pitchFamily="34" charset="-122"/>
                  <a:ea typeface="思源黑体 CN Normal" panose="020B0400000000000000" pitchFamily="34" charset="-122"/>
                  <a:cs typeface="+mn-ea"/>
                  <a:sym typeface="+mn-lt"/>
                </a:rPr>
                <a:t>通过自我阅读“祖冲之-圆周率”的拓展资料，思政小课堂讲解杨辉三角的故事，让学生树立坚定的信念，向我国古代科学家学习，成长为思想政治可靠，专业技术优秀的国家需要的技能型人才。</a:t>
              </a:r>
              <a:endParaRPr dirty="0">
                <a:latin typeface="思源黑体 CN Normal" panose="020B0400000000000000" pitchFamily="34" charset="-122"/>
                <a:ea typeface="思源黑体 CN Normal" panose="020B0400000000000000" pitchFamily="34" charset="-122"/>
                <a:cs typeface="+mn-ea"/>
                <a:sym typeface="+mn-lt"/>
              </a:endParaRPr>
            </a:p>
          </p:txBody>
        </p:sp>
        <p:sp>
          <p:nvSpPr>
            <p:cNvPr id="23" name="文本框 22"/>
            <p:cNvSpPr txBox="1"/>
            <p:nvPr/>
          </p:nvSpPr>
          <p:spPr bwMode="auto">
            <a:xfrm>
              <a:off x="2773222" y="4107237"/>
              <a:ext cx="2349784" cy="583565"/>
            </a:xfrm>
            <a:prstGeom prst="rect">
              <a:avLst/>
            </a:prstGeom>
            <a:noFill/>
          </p:spPr>
          <p:txBody>
            <a:bodyPr wrap="square">
              <a:spAutoFit/>
            </a:bodyPr>
            <a:lstStyle/>
            <a:p>
              <a:r>
                <a:rPr lang="zh-CN" altLang="zh-CN" sz="3200" dirty="0">
                  <a:latin typeface="思源黑体 CN Normal" panose="020B0400000000000000" pitchFamily="34" charset="-122"/>
                  <a:ea typeface="思源黑体 CN Normal" panose="020B0400000000000000" pitchFamily="34" charset="-122"/>
                </a:rPr>
                <a:t>情感目标</a:t>
              </a:r>
              <a:endParaRPr lang="zh-CN" altLang="zh-CN" sz="3200" dirty="0">
                <a:latin typeface="思源黑体 CN Normal" panose="020B0400000000000000" pitchFamily="34" charset="-122"/>
                <a:ea typeface="思源黑体 CN Normal" panose="020B0400000000000000" pitchFamily="34" charset="-122"/>
              </a:endParaRPr>
            </a:p>
          </p:txBody>
        </p:sp>
      </p:grpSp>
      <p:grpSp>
        <p:nvGrpSpPr>
          <p:cNvPr id="24" name="组合 23"/>
          <p:cNvGrpSpPr/>
          <p:nvPr/>
        </p:nvGrpSpPr>
        <p:grpSpPr>
          <a:xfrm>
            <a:off x="65117" y="1930789"/>
            <a:ext cx="4452620" cy="3453130"/>
            <a:chOff x="182261" y="2887681"/>
            <a:chExt cx="4452618" cy="3453130"/>
          </a:xfrm>
        </p:grpSpPr>
        <p:sp>
          <p:nvSpPr>
            <p:cNvPr id="25" name="文本框 24"/>
            <p:cNvSpPr txBox="1"/>
            <p:nvPr/>
          </p:nvSpPr>
          <p:spPr bwMode="auto">
            <a:xfrm>
              <a:off x="182261" y="4116406"/>
              <a:ext cx="4452618" cy="2224405"/>
            </a:xfrm>
            <a:prstGeom prst="rect">
              <a:avLst/>
            </a:prstGeom>
            <a:noFill/>
          </p:spPr>
          <p:txBody>
            <a:bodyPr wrap="square">
              <a:noAutofit/>
            </a:bodyPr>
            <a:lstStyle/>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了解数据库备份的目的</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掌握数据库备份和恢复的方法</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掌握数据迁移的操作流程</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熟悉数据库的导入和导出方法</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p:txBody>
        </p:sp>
        <p:sp>
          <p:nvSpPr>
            <p:cNvPr id="26" name="文本框 25"/>
            <p:cNvSpPr txBox="1"/>
            <p:nvPr/>
          </p:nvSpPr>
          <p:spPr bwMode="auto">
            <a:xfrm>
              <a:off x="370856" y="2887681"/>
              <a:ext cx="3879213" cy="730885"/>
            </a:xfrm>
            <a:prstGeom prst="rect">
              <a:avLst/>
            </a:prstGeom>
            <a:noFill/>
          </p:spPr>
          <p:txBody>
            <a:bodyPr wrap="square">
              <a:spAutoFit/>
            </a:bodyPr>
            <a:lstStyle/>
            <a:p>
              <a:pPr algn="r" fontAlgn="base">
                <a:lnSpc>
                  <a:spcPct val="130000"/>
                </a:lnSpc>
                <a:spcBef>
                  <a:spcPct val="0"/>
                </a:spcBef>
                <a:spcAft>
                  <a:spcPct val="0"/>
                </a:spcAft>
                <a:defRPr/>
              </a:pPr>
              <a:r>
                <a:rPr lang="zh-CN" altLang="zh-CN" sz="3200" dirty="0">
                  <a:latin typeface="思源黑体 CN Normal" panose="020B0400000000000000" pitchFamily="34" charset="-122"/>
                  <a:ea typeface="思源黑体 CN Normal" panose="020B0400000000000000" pitchFamily="34" charset="-122"/>
                </a:rPr>
                <a:t>知识技能目标</a:t>
              </a:r>
              <a:endParaRPr lang="zh-CN" altLang="zh-CN" sz="3200" spc="100" dirty="0">
                <a:latin typeface="思源黑体 CN Normal" panose="020B0400000000000000" pitchFamily="34" charset="-122"/>
                <a:ea typeface="思源黑体 CN Normal" panose="020B0400000000000000" pitchFamily="34" charset="-122"/>
                <a:cs typeface="+mn-ea"/>
                <a:sym typeface="+mn-lt"/>
              </a:endParaRPr>
            </a:p>
          </p:txBody>
        </p:sp>
      </p:grpSp>
      <p:sp>
        <p:nvSpPr>
          <p:cNvPr id="27" name="圆角矩形 26"/>
          <p:cNvSpPr/>
          <p:nvPr/>
        </p:nvSpPr>
        <p:spPr>
          <a:xfrm>
            <a:off x="5994664" y="4142569"/>
            <a:ext cx="202675" cy="353287"/>
          </a:xfrm>
          <a:prstGeom prst="roundRect">
            <a:avLst>
              <a:gd name="adj" fmla="val 50000"/>
            </a:avLst>
          </a:prstGeom>
          <a:solidFill>
            <a:srgbClr val="55943A"/>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28" name="Freeform 40"/>
          <p:cNvSpPr/>
          <p:nvPr/>
        </p:nvSpPr>
        <p:spPr bwMode="auto">
          <a:xfrm>
            <a:off x="5931593" y="2862043"/>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55943A"/>
          </a:solidFill>
          <a:ln>
            <a:noFill/>
          </a:ln>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nvGrpSpPr>
          <p:cNvPr id="29" name="组合 28"/>
          <p:cNvGrpSpPr/>
          <p:nvPr/>
        </p:nvGrpSpPr>
        <p:grpSpPr>
          <a:xfrm>
            <a:off x="4052661" y="4748079"/>
            <a:ext cx="294011" cy="291789"/>
            <a:chOff x="7078908" y="5461438"/>
            <a:chExt cx="430461" cy="427208"/>
          </a:xfrm>
          <a:solidFill>
            <a:srgbClr val="55943A"/>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2" name="组合 31"/>
          <p:cNvGrpSpPr/>
          <p:nvPr/>
        </p:nvGrpSpPr>
        <p:grpSpPr>
          <a:xfrm>
            <a:off x="7854181" y="4713551"/>
            <a:ext cx="337705" cy="322153"/>
            <a:chOff x="8145843" y="5425657"/>
            <a:chExt cx="494435" cy="471664"/>
          </a:xfrm>
          <a:solidFill>
            <a:srgbClr val="55943A"/>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9" name="组合 38"/>
          <p:cNvGrpSpPr/>
          <p:nvPr/>
        </p:nvGrpSpPr>
        <p:grpSpPr>
          <a:xfrm>
            <a:off x="660400" y="-1"/>
            <a:ext cx="5232400" cy="1130301"/>
            <a:chOff x="660400" y="-1"/>
            <a:chExt cx="5232400" cy="1130301"/>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43" name="组合 42"/>
            <p:cNvGrpSpPr/>
            <p:nvPr/>
          </p:nvGrpSpPr>
          <p:grpSpPr>
            <a:xfrm>
              <a:off x="1468459" y="408602"/>
              <a:ext cx="4424341" cy="683488"/>
              <a:chOff x="3797607" y="564703"/>
              <a:chExt cx="3478552" cy="683488"/>
            </a:xfrm>
          </p:grpSpPr>
          <p:sp>
            <p:nvSpPr>
              <p:cNvPr id="44" name="文本框 43"/>
              <p:cNvSpPr txBox="1"/>
              <p:nvPr/>
            </p:nvSpPr>
            <p:spPr>
              <a:xfrm>
                <a:off x="3797607" y="564703"/>
                <a:ext cx="3364436" cy="46166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教学目标</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5" name="文本框 44"/>
              <p:cNvSpPr txBox="1"/>
              <p:nvPr/>
            </p:nvSpPr>
            <p:spPr>
              <a:xfrm>
                <a:off x="3807593" y="995108"/>
                <a:ext cx="3468566" cy="25308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TEACHING OBJECTIVES</a:t>
                </a:r>
                <a:endParaRPr lang="en-US" altLang="zh-CN" sz="1000" b="1" spc="300" dirty="0">
                  <a:latin typeface="Arial" panose="020B0604020202020204" pitchFamily="34" charset="0"/>
                  <a:ea typeface="+mj-ea"/>
                  <a:cs typeface="Arial" panose="020B0604020202020204" pitchFamily="34" charset="0"/>
                </a:endParaRPr>
              </a:p>
            </p:txBody>
          </p:sp>
        </p:grpSp>
      </p:grpSp>
      <p:sp>
        <p:nvSpPr>
          <p:cNvPr id="2" name="文本框 1"/>
          <p:cNvSpPr txBox="1"/>
          <p:nvPr/>
        </p:nvSpPr>
        <p:spPr>
          <a:xfrm>
            <a:off x="12176760" y="296735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950"/>
            <a:chOff x="3797608" y="395292"/>
            <a:chExt cx="2900069" cy="1123950"/>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任务</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540" y="1147767"/>
              <a:ext cx="2759390" cy="371475"/>
            </a:xfrm>
            <a:prstGeom prst="rect">
              <a:avLst/>
            </a:prstGeom>
            <a:noFill/>
          </p:spPr>
          <p:txBody>
            <a:bodyPr wrap="square" rtlCol="0">
              <a:spAutoFit/>
              <a:scene3d>
                <a:camera prst="orthographicFront"/>
                <a:lightRig rig="threePt" dir="t"/>
              </a:scene3d>
              <a:sp3d contourW="12700"/>
            </a:bodyPr>
            <a:lstStyle/>
            <a:p>
              <a:pPr algn="dist">
                <a:lnSpc>
                  <a:spcPct val="114000"/>
                </a:lnSpc>
              </a:pP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zh-CN" altLang="en-US" sz="4400" dirty="0">
                <a:solidFill>
                  <a:schemeClr val="bg1"/>
                </a:solidFill>
                <a:latin typeface="Arial" panose="020B0604020202020204" pitchFamily="34" charset="0"/>
                <a:cs typeface="Arial" panose="020B0604020202020204" pitchFamily="34" charset="0"/>
              </a:endParaRPr>
            </a:p>
          </p:txBody>
        </p:sp>
      </p:grpSp>
      <p:sp>
        <p:nvSpPr>
          <p:cNvPr id="5" name="文本框 4"/>
          <p:cNvSpPr txBox="1"/>
          <p:nvPr/>
        </p:nvSpPr>
        <p:spPr>
          <a:xfrm>
            <a:off x="4908733" y="3938743"/>
            <a:ext cx="3509614" cy="371475"/>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The teaching task</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数据备份概述</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5" name="文本框 4"/>
          <p:cNvSpPr txBox="1"/>
          <p:nvPr/>
        </p:nvSpPr>
        <p:spPr>
          <a:xfrm>
            <a:off x="5153025" y="1156970"/>
            <a:ext cx="6612255" cy="4772025"/>
          </a:xfrm>
          <a:prstGeom prst="rect">
            <a:avLst/>
          </a:prstGeom>
          <a:noFill/>
        </p:spPr>
        <p:txBody>
          <a:bodyPr wrap="square" rtlCol="0" anchor="t">
            <a:noAutofit/>
          </a:bodyPr>
          <a:p>
            <a:pPr indent="457200" fontAlgn="auto">
              <a:lnSpc>
                <a:spcPct val="160000"/>
              </a:lnSpc>
            </a:pPr>
            <a:r>
              <a:rPr lang="zh-CN" altLang="en-US" sz="1600"/>
              <a:t>数据对于企业而言是无价的，服务器在运行过程中可能会因以下原因造成数据的丢失：硬件故障、软件故障、自然灾害、黑客攻击或管理人员的误操作。</a:t>
            </a:r>
            <a:endParaRPr lang="zh-CN" altLang="en-US" sz="1600"/>
          </a:p>
          <a:p>
            <a:pPr indent="457200" fontAlgn="auto">
              <a:lnSpc>
                <a:spcPct val="160000"/>
              </a:lnSpc>
            </a:pPr>
            <a:r>
              <a:rPr lang="zh-CN" altLang="en-US" sz="1600"/>
              <a:t>企业中的数据管理人员具有很高的系统权限，在对数据进行调用或者管理时很容易因管理员的一个误操作而造成经济损失，这种因素在数据丢失中占比偏高。数据的定期备份可以满足后期的灾难恢复、审计、测试等需求，例如，将最新备份的数据更新到企业的测试环境中，不仅可以检验新软件或者系统对真实数据的处理能力，还可以避免上线后因软件兼容问题而引发异常。</a:t>
            </a:r>
            <a:endParaRPr lang="zh-CN" altLang="en-US" sz="1600"/>
          </a:p>
          <a:p>
            <a:pPr indent="457200" fontAlgn="auto">
              <a:lnSpc>
                <a:spcPct val="160000"/>
              </a:lnSpc>
            </a:pPr>
            <a:r>
              <a:rPr lang="zh-CN" altLang="en-US" sz="1600"/>
              <a:t>在对数据进行备份时，不仅需要考虑数据库的大小、存储引擎，还要考虑数据的重要性和数据变化的频繁性，从而决定使用何种备份方式和备份频率。另外，还要结合行业规范和公司规定。备份后的数据建议存放在指定的服务器上，最好不要存放在同一台主机上。</a:t>
            </a:r>
            <a:endParaRPr lang="zh-CN" altLang="en-US" sz="1600"/>
          </a:p>
        </p:txBody>
      </p:sp>
      <p:sp>
        <p:nvSpPr>
          <p:cNvPr id="12" name="椭圆 11"/>
          <p:cNvSpPr/>
          <p:nvPr>
            <p:custDataLst>
              <p:tags r:id="rId1"/>
            </p:custDataLst>
          </p:nvPr>
        </p:nvSpPr>
        <p:spPr>
          <a:xfrm>
            <a:off x="669290" y="2059305"/>
            <a:ext cx="2976245" cy="2976245"/>
          </a:xfrm>
          <a:prstGeom prst="ellipse">
            <a:avLst/>
          </a:prstGeom>
          <a:solidFill>
            <a:srgbClr val="519C2C"/>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13" name="椭圆 12"/>
          <p:cNvSpPr/>
          <p:nvPr>
            <p:custDataLst>
              <p:tags r:id="rId2"/>
            </p:custDataLst>
          </p:nvPr>
        </p:nvSpPr>
        <p:spPr>
          <a:xfrm>
            <a:off x="916940" y="2306955"/>
            <a:ext cx="2481580" cy="2481580"/>
          </a:xfrm>
          <a:prstGeom prst="ellipse">
            <a:avLst/>
          </a:prstGeom>
          <a:solidFill>
            <a:srgbClr val="FFFFFF"/>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14" name="椭圆 13"/>
          <p:cNvSpPr/>
          <p:nvPr>
            <p:custDataLst>
              <p:tags r:id="rId3"/>
            </p:custDataLst>
          </p:nvPr>
        </p:nvSpPr>
        <p:spPr>
          <a:xfrm>
            <a:off x="488315" y="1878330"/>
            <a:ext cx="3338195" cy="3338195"/>
          </a:xfrm>
          <a:prstGeom prst="ellipse">
            <a:avLst/>
          </a:prstGeom>
          <a:noFill/>
          <a:ln w="12700" cmpd="sng">
            <a:solidFill>
              <a:srgbClr val="157602">
                <a:shade val="50000"/>
              </a:srgbClr>
            </a:solidFill>
            <a:prstDash val="dashDot"/>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31" name="同心圆 30"/>
          <p:cNvSpPr/>
          <p:nvPr>
            <p:custDataLst>
              <p:tags r:id="rId4"/>
            </p:custDataLst>
          </p:nvPr>
        </p:nvSpPr>
        <p:spPr>
          <a:xfrm>
            <a:off x="3742055" y="3484880"/>
            <a:ext cx="125730" cy="125730"/>
          </a:xfrm>
          <a:prstGeom prst="donut">
            <a:avLst>
              <a:gd name="adj" fmla="val 8692"/>
            </a:avLst>
          </a:prstGeom>
          <a:solidFill>
            <a:srgbClr val="157602"/>
          </a:solidFill>
          <a:ln w="12700" cmpd="sng">
            <a:solidFill>
              <a:srgbClr val="157602">
                <a:shade val="50000"/>
              </a:srgbClr>
            </a:solidFill>
            <a:prstDash val="solid"/>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000000"/>
              </a:solidFill>
            </a:endParaRPr>
          </a:p>
        </p:txBody>
      </p:sp>
      <p:sp>
        <p:nvSpPr>
          <p:cNvPr id="6" name="文本框 5"/>
          <p:cNvSpPr txBox="1"/>
          <p:nvPr>
            <p:custDataLst>
              <p:tags r:id="rId5"/>
            </p:custDataLst>
          </p:nvPr>
        </p:nvSpPr>
        <p:spPr>
          <a:xfrm>
            <a:off x="1173480" y="3185160"/>
            <a:ext cx="1968500" cy="725170"/>
          </a:xfrm>
          <a:prstGeom prst="rect">
            <a:avLst/>
          </a:prstGeom>
          <a:noFill/>
        </p:spPr>
        <p:txBody>
          <a:bodyPr wrap="square" bIns="0" rtlCol="0">
            <a:normAutofit fontScale="70000"/>
          </a:bodyPr>
          <a:p>
            <a:pPr algn="ctr"/>
            <a:r>
              <a:rPr lang="zh-CN" altLang="en-US" sz="3200" b="1">
                <a:sym typeface="+mn-ea"/>
              </a:rPr>
              <a:t>一、数据备份原则</a:t>
            </a:r>
            <a:endParaRPr lang="zh-CN" altLang="en-US" sz="3200" spc="300">
              <a:solidFill>
                <a:srgbClr val="157602">
                  <a:lumMod val="75000"/>
                </a:srgbClr>
              </a:solidFill>
              <a:uFillTx/>
              <a:latin typeface="思源黑体 CN Bold" panose="020B0800000000000000" pitchFamily="34" charset="-122"/>
              <a:ea typeface="思源黑体 CN Bold" panose="020B0800000000000000" pitchFamily="34" charset="-122"/>
            </a:endParaRPr>
          </a:p>
        </p:txBody>
      </p:sp>
      <p:sp>
        <p:nvSpPr>
          <p:cNvPr id="7" name="泪滴形 6"/>
          <p:cNvSpPr/>
          <p:nvPr>
            <p:custDataLst>
              <p:tags r:id="rId6"/>
            </p:custDataLst>
          </p:nvPr>
        </p:nvSpPr>
        <p:spPr>
          <a:xfrm rot="19080000" flipH="1">
            <a:off x="4095115" y="3183890"/>
            <a:ext cx="789305" cy="789305"/>
          </a:xfrm>
          <a:prstGeom prst="teardrop">
            <a:avLst/>
          </a:prstGeom>
          <a:solidFill>
            <a:srgbClr val="AEEB00">
              <a:lumMod val="75000"/>
            </a:srgbClr>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pic>
        <p:nvPicPr>
          <p:cNvPr id="8" name="图片 7" descr="343439383331313b343532303032373bbfcdbba7b5b5b0b8"/>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321810" y="3389630"/>
            <a:ext cx="377825" cy="377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数据备份概述</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19" name="圆角矩形 18"/>
          <p:cNvSpPr/>
          <p:nvPr>
            <p:custDataLst>
              <p:tags r:id="rId1"/>
            </p:custDataLst>
          </p:nvPr>
        </p:nvSpPr>
        <p:spPr>
          <a:xfrm>
            <a:off x="3834765" y="2272030"/>
            <a:ext cx="3025775" cy="632460"/>
          </a:xfrm>
          <a:prstGeom prst="roundRect">
            <a:avLst>
              <a:gd name="adj" fmla="val 50000"/>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32" name="Straight Connector 21"/>
          <p:cNvCxnSpPr/>
          <p:nvPr>
            <p:custDataLst>
              <p:tags r:id="rId2"/>
            </p:custDataLst>
          </p:nvPr>
        </p:nvCxnSpPr>
        <p:spPr>
          <a:xfrm>
            <a:off x="6969760" y="2564130"/>
            <a:ext cx="717550" cy="0"/>
          </a:xfrm>
          <a:prstGeom prst="line">
            <a:avLst/>
          </a:prstGeom>
          <a:ln>
            <a:solidFill>
              <a:srgbClr val="FFFFFF">
                <a:lumMod val="75000"/>
                <a:alpha val="50000"/>
              </a:srgbClr>
            </a:solidFill>
            <a:prstDash val="sysDash"/>
            <a:tailEnd type="oval"/>
          </a:ln>
        </p:spPr>
        <p:style>
          <a:lnRef idx="1">
            <a:srgbClr val="098902"/>
          </a:lnRef>
          <a:fillRef idx="0">
            <a:srgbClr val="098902"/>
          </a:fillRef>
          <a:effectRef idx="0">
            <a:srgbClr val="098902"/>
          </a:effectRef>
          <a:fontRef idx="minor">
            <a:srgbClr val="000000"/>
          </a:fontRef>
        </p:style>
      </p:cxnSp>
      <p:sp>
        <p:nvSpPr>
          <p:cNvPr id="34" name="Teardrop 38"/>
          <p:cNvSpPr/>
          <p:nvPr>
            <p:custDataLst>
              <p:tags r:id="rId3"/>
            </p:custDataLst>
          </p:nvPr>
        </p:nvSpPr>
        <p:spPr>
          <a:xfrm rot="18900000" flipH="1">
            <a:off x="8075295" y="2313305"/>
            <a:ext cx="528955" cy="528955"/>
          </a:xfrm>
          <a:prstGeom prst="teardrop">
            <a:avLst>
              <a:gd name="adj" fmla="val 151300"/>
            </a:avLst>
          </a:prstGeom>
          <a:solidFill>
            <a:srgbClr val="098902">
              <a:alpha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id-ID">
              <a:latin typeface="思源黑体 CN Regular" panose="020B0500000000000000" charset="-122"/>
              <a:cs typeface="思源黑体 CN Regular" panose="020B0500000000000000" charset="-122"/>
            </a:endParaRPr>
          </a:p>
        </p:txBody>
      </p:sp>
      <p:sp>
        <p:nvSpPr>
          <p:cNvPr id="22" name="圆角矩形 21"/>
          <p:cNvSpPr/>
          <p:nvPr>
            <p:custDataLst>
              <p:tags r:id="rId4"/>
            </p:custDataLst>
          </p:nvPr>
        </p:nvSpPr>
        <p:spPr>
          <a:xfrm rot="10800000">
            <a:off x="5260340" y="3232150"/>
            <a:ext cx="3025775" cy="632460"/>
          </a:xfrm>
          <a:prstGeom prst="roundRect">
            <a:avLst>
              <a:gd name="adj" fmla="val 50000"/>
            </a:avLst>
          </a:prstGeom>
          <a:solidFill>
            <a:srgbClr val="0A9307"/>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45" name="Straight Connector 21"/>
          <p:cNvCxnSpPr/>
          <p:nvPr>
            <p:custDataLst>
              <p:tags r:id="rId5"/>
            </p:custDataLst>
          </p:nvPr>
        </p:nvCxnSpPr>
        <p:spPr>
          <a:xfrm rot="10800000">
            <a:off x="4433570" y="3572510"/>
            <a:ext cx="717550" cy="0"/>
          </a:xfrm>
          <a:prstGeom prst="line">
            <a:avLst/>
          </a:prstGeom>
          <a:ln>
            <a:solidFill>
              <a:srgbClr val="FFFFFF">
                <a:lumMod val="75000"/>
                <a:alpha val="50000"/>
              </a:srgbClr>
            </a:solidFill>
            <a:prstDash val="sysDash"/>
            <a:tailEnd type="oval"/>
          </a:ln>
        </p:spPr>
        <p:style>
          <a:lnRef idx="1">
            <a:srgbClr val="098902"/>
          </a:lnRef>
          <a:fillRef idx="0">
            <a:srgbClr val="098902"/>
          </a:fillRef>
          <a:effectRef idx="0">
            <a:srgbClr val="098902"/>
          </a:effectRef>
          <a:fontRef idx="minor">
            <a:srgbClr val="000000"/>
          </a:fontRef>
        </p:style>
      </p:cxnSp>
      <p:sp>
        <p:nvSpPr>
          <p:cNvPr id="46" name="Teardrop 38"/>
          <p:cNvSpPr/>
          <p:nvPr>
            <p:custDataLst>
              <p:tags r:id="rId6"/>
            </p:custDataLst>
          </p:nvPr>
        </p:nvSpPr>
        <p:spPr>
          <a:xfrm rot="8100000" flipH="1">
            <a:off x="3516630" y="3294380"/>
            <a:ext cx="528955" cy="528955"/>
          </a:xfrm>
          <a:prstGeom prst="teardrop">
            <a:avLst>
              <a:gd name="adj" fmla="val 151300"/>
            </a:avLst>
          </a:prstGeom>
          <a:solidFill>
            <a:srgbClr val="0A9307">
              <a:alpha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id-ID">
              <a:latin typeface="思源黑体 CN Regular" panose="020B0500000000000000" charset="-122"/>
              <a:cs typeface="思源黑体 CN Regular" panose="020B0500000000000000" charset="-122"/>
            </a:endParaRPr>
          </a:p>
        </p:txBody>
      </p:sp>
      <p:sp>
        <p:nvSpPr>
          <p:cNvPr id="51" name="圆角矩形 50"/>
          <p:cNvSpPr/>
          <p:nvPr>
            <p:custDataLst>
              <p:tags r:id="rId7"/>
            </p:custDataLst>
          </p:nvPr>
        </p:nvSpPr>
        <p:spPr>
          <a:xfrm>
            <a:off x="3834765" y="4042410"/>
            <a:ext cx="3025775" cy="632460"/>
          </a:xfrm>
          <a:prstGeom prst="roundRect">
            <a:avLst>
              <a:gd name="adj" fmla="val 50000"/>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4" name="Straight Connector 21"/>
          <p:cNvCxnSpPr/>
          <p:nvPr>
            <p:custDataLst>
              <p:tags r:id="rId8"/>
            </p:custDataLst>
          </p:nvPr>
        </p:nvCxnSpPr>
        <p:spPr>
          <a:xfrm>
            <a:off x="6969760" y="4334510"/>
            <a:ext cx="717550" cy="0"/>
          </a:xfrm>
          <a:prstGeom prst="line">
            <a:avLst/>
          </a:prstGeom>
          <a:ln>
            <a:solidFill>
              <a:srgbClr val="FFFFFF">
                <a:lumMod val="75000"/>
                <a:alpha val="50000"/>
              </a:srgbClr>
            </a:solidFill>
            <a:prstDash val="sysDash"/>
            <a:tailEnd type="oval"/>
          </a:ln>
        </p:spPr>
        <p:style>
          <a:lnRef idx="1">
            <a:srgbClr val="098902"/>
          </a:lnRef>
          <a:fillRef idx="0">
            <a:srgbClr val="098902"/>
          </a:fillRef>
          <a:effectRef idx="0">
            <a:srgbClr val="098902"/>
          </a:effectRef>
          <a:fontRef idx="minor">
            <a:srgbClr val="000000"/>
          </a:fontRef>
        </p:style>
      </p:cxnSp>
      <p:sp>
        <p:nvSpPr>
          <p:cNvPr id="57" name="Teardrop 38"/>
          <p:cNvSpPr/>
          <p:nvPr>
            <p:custDataLst>
              <p:tags r:id="rId9"/>
            </p:custDataLst>
          </p:nvPr>
        </p:nvSpPr>
        <p:spPr>
          <a:xfrm rot="18900000" flipH="1">
            <a:off x="8075295" y="4083685"/>
            <a:ext cx="528955" cy="528955"/>
          </a:xfrm>
          <a:prstGeom prst="teardrop">
            <a:avLst>
              <a:gd name="adj" fmla="val 151300"/>
            </a:avLst>
          </a:prstGeom>
          <a:solidFill>
            <a:srgbClr val="2BAF2B">
              <a:alpha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id-ID">
              <a:latin typeface="思源黑体 CN Regular" panose="020B0500000000000000" charset="-122"/>
              <a:cs typeface="思源黑体 CN Regular" panose="020B0500000000000000" charset="-122"/>
            </a:endParaRPr>
          </a:p>
        </p:txBody>
      </p:sp>
      <p:sp>
        <p:nvSpPr>
          <p:cNvPr id="76" name="Rectangle 7"/>
          <p:cNvSpPr/>
          <p:nvPr>
            <p:custDataLst>
              <p:tags r:id="rId10"/>
            </p:custDataLst>
          </p:nvPr>
        </p:nvSpPr>
        <p:spPr>
          <a:xfrm>
            <a:off x="5794375" y="2317115"/>
            <a:ext cx="828040" cy="521970"/>
          </a:xfrm>
          <a:prstGeom prst="rect">
            <a:avLst/>
          </a:prstGeom>
          <a:effectLst>
            <a:outerShdw blurRad="1270000" dist="38100" dir="2700000" algn="tl" rotWithShape="0">
              <a:srgbClr val="000000">
                <a:lumMod val="95000"/>
                <a:lumOff val="5000"/>
                <a:alpha val="40000"/>
              </a:srgbClr>
            </a:outerShdw>
          </a:effectLst>
        </p:spPr>
        <p:txBody>
          <a:bodyPr wrap="square">
            <a:normAutofit/>
          </a:bodyPr>
          <a:p>
            <a:pPr algn="ctr"/>
            <a:r>
              <a:rPr lang="en-US" sz="2800" dirty="0">
                <a:solidFill>
                  <a:srgbClr val="FFFFFF"/>
                </a:solidFill>
                <a:latin typeface="思源黑体 CN Bold" panose="020B0800000000000000" pitchFamily="34" charset="-122"/>
                <a:ea typeface="思源黑体 CN Bold" panose="020B0800000000000000" pitchFamily="34" charset="-122"/>
                <a:cs typeface="思源黑体 CN Regular" panose="020B0500000000000000" charset="-122"/>
              </a:rPr>
              <a:t>01</a:t>
            </a:r>
            <a:endParaRPr lang="en-US" sz="2800" dirty="0">
              <a:solidFill>
                <a:srgbClr val="FFFFFF"/>
              </a:solidFill>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77" name="Rectangle 8"/>
          <p:cNvSpPr/>
          <p:nvPr>
            <p:custDataLst>
              <p:tags r:id="rId11"/>
            </p:custDataLst>
          </p:nvPr>
        </p:nvSpPr>
        <p:spPr>
          <a:xfrm rot="10800000" flipV="1">
            <a:off x="4227195" y="2391410"/>
            <a:ext cx="1567180" cy="368300"/>
          </a:xfrm>
          <a:prstGeom prst="rect">
            <a:avLst/>
          </a:prstGeom>
        </p:spPr>
        <p:txBody>
          <a:bodyPr wrap="square">
            <a:spAutoFit/>
          </a:bodyPr>
          <a:p>
            <a:pPr lvl="0" algn="ctr">
              <a:buClrTx/>
              <a:buSzTx/>
              <a:buFontTx/>
            </a:pPr>
            <a:r>
              <a:rPr lang="zh-CN" altLang="en-US" spc="300">
                <a:solidFill>
                  <a:srgbClr val="FFFFFF"/>
                </a:solidFill>
                <a:uFillTx/>
                <a:latin typeface="思源黑体 CN Bold" panose="020B0800000000000000" pitchFamily="34" charset="-122"/>
                <a:ea typeface="思源黑体 CN Bold" panose="020B0800000000000000" pitchFamily="34" charset="-122"/>
                <a:sym typeface="微软雅黑" panose="020B0503020204020204" pitchFamily="34" charset="-122"/>
              </a:rPr>
              <a:t>全量备份</a:t>
            </a:r>
            <a:endParaRPr lang="zh-CN" altLang="en-US" spc="300">
              <a:solidFill>
                <a:srgbClr val="FFFFFF"/>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83" name="Rectangle 7"/>
          <p:cNvSpPr/>
          <p:nvPr>
            <p:custDataLst>
              <p:tags r:id="rId12"/>
            </p:custDataLst>
          </p:nvPr>
        </p:nvSpPr>
        <p:spPr>
          <a:xfrm>
            <a:off x="5794375" y="4097655"/>
            <a:ext cx="828040" cy="521970"/>
          </a:xfrm>
          <a:prstGeom prst="rect">
            <a:avLst/>
          </a:prstGeom>
          <a:effectLst>
            <a:outerShdw blurRad="1270000" dist="38100" dir="2700000" algn="tl" rotWithShape="0">
              <a:srgbClr val="000000">
                <a:lumMod val="95000"/>
                <a:lumOff val="5000"/>
                <a:alpha val="40000"/>
              </a:srgbClr>
            </a:outerShdw>
          </a:effectLst>
        </p:spPr>
        <p:txBody>
          <a:bodyPr wrap="square">
            <a:normAutofit/>
          </a:bodyPr>
          <a:p>
            <a:pPr algn="ctr"/>
            <a:r>
              <a:rPr lang="en-US" sz="2800" dirty="0">
                <a:solidFill>
                  <a:srgbClr val="FFFFFF"/>
                </a:solidFill>
                <a:latin typeface="思源黑体 CN Bold" panose="020B0800000000000000" pitchFamily="34" charset="-122"/>
                <a:ea typeface="思源黑体 CN Bold" panose="020B0800000000000000" pitchFamily="34" charset="-122"/>
                <a:cs typeface="思源黑体 CN Regular" panose="020B0500000000000000" charset="-122"/>
              </a:rPr>
              <a:t>03</a:t>
            </a:r>
            <a:endParaRPr lang="en-US" sz="2800" dirty="0">
              <a:solidFill>
                <a:srgbClr val="FFFFFF"/>
              </a:solidFill>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84" name="Rectangle 8"/>
          <p:cNvSpPr/>
          <p:nvPr>
            <p:custDataLst>
              <p:tags r:id="rId13"/>
            </p:custDataLst>
          </p:nvPr>
        </p:nvSpPr>
        <p:spPr>
          <a:xfrm rot="10800000" flipV="1">
            <a:off x="4227195" y="4164330"/>
            <a:ext cx="1567180" cy="368300"/>
          </a:xfrm>
          <a:prstGeom prst="rect">
            <a:avLst/>
          </a:prstGeom>
        </p:spPr>
        <p:txBody>
          <a:bodyPr wrap="square">
            <a:spAutoFit/>
          </a:bodyPr>
          <a:p>
            <a:pPr lvl="0" algn="ctr">
              <a:buClrTx/>
              <a:buSzTx/>
              <a:buFontTx/>
            </a:pPr>
            <a:r>
              <a:rPr lang="zh-CN" altLang="en-US" spc="300">
                <a:solidFill>
                  <a:srgbClr val="FFFFFF"/>
                </a:solidFill>
                <a:uFillTx/>
                <a:latin typeface="思源黑体 CN Bold" panose="020B0800000000000000" pitchFamily="34" charset="-122"/>
                <a:ea typeface="思源黑体 CN Bold" panose="020B0800000000000000" pitchFamily="34" charset="-122"/>
                <a:sym typeface="微软雅黑" panose="020B0503020204020204" pitchFamily="34" charset="-122"/>
              </a:rPr>
              <a:t>差异备份</a:t>
            </a:r>
            <a:endParaRPr lang="zh-CN" altLang="en-US" spc="300">
              <a:solidFill>
                <a:srgbClr val="FFFFFF"/>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86" name="Rectangle 7"/>
          <p:cNvSpPr/>
          <p:nvPr>
            <p:custDataLst>
              <p:tags r:id="rId14"/>
            </p:custDataLst>
          </p:nvPr>
        </p:nvSpPr>
        <p:spPr>
          <a:xfrm>
            <a:off x="7219950" y="3284220"/>
            <a:ext cx="828040" cy="521970"/>
          </a:xfrm>
          <a:prstGeom prst="rect">
            <a:avLst/>
          </a:prstGeom>
          <a:effectLst>
            <a:outerShdw blurRad="1270000" dist="38100" dir="2700000" algn="tl" rotWithShape="0">
              <a:srgbClr val="000000">
                <a:lumMod val="95000"/>
                <a:lumOff val="5000"/>
                <a:alpha val="40000"/>
              </a:srgbClr>
            </a:outerShdw>
          </a:effectLst>
        </p:spPr>
        <p:txBody>
          <a:bodyPr wrap="square">
            <a:normAutofit/>
          </a:bodyPr>
          <a:p>
            <a:pPr algn="ctr"/>
            <a:r>
              <a:rPr lang="en-US" sz="2800" dirty="0">
                <a:solidFill>
                  <a:srgbClr val="FFFFFF"/>
                </a:solidFill>
                <a:latin typeface="思源黑体 CN Bold" panose="020B0800000000000000" pitchFamily="34" charset="-122"/>
                <a:ea typeface="思源黑体 CN Bold" panose="020B0800000000000000" pitchFamily="34" charset="-122"/>
                <a:cs typeface="思源黑体 CN Regular" panose="020B0500000000000000" charset="-122"/>
              </a:rPr>
              <a:t>02</a:t>
            </a:r>
            <a:endParaRPr lang="en-US" sz="2800" dirty="0">
              <a:solidFill>
                <a:srgbClr val="FFFFFF"/>
              </a:solidFill>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87" name="Rectangle 8"/>
          <p:cNvSpPr/>
          <p:nvPr>
            <p:custDataLst>
              <p:tags r:id="rId15"/>
            </p:custDataLst>
          </p:nvPr>
        </p:nvSpPr>
        <p:spPr>
          <a:xfrm rot="10800000" flipV="1">
            <a:off x="5652770" y="3361055"/>
            <a:ext cx="1567180" cy="368300"/>
          </a:xfrm>
          <a:prstGeom prst="rect">
            <a:avLst/>
          </a:prstGeom>
        </p:spPr>
        <p:txBody>
          <a:bodyPr wrap="square">
            <a:spAutoFit/>
          </a:bodyPr>
          <a:p>
            <a:pPr lvl="0" algn="ctr">
              <a:buClrTx/>
              <a:buSzTx/>
              <a:buFontTx/>
            </a:pPr>
            <a:r>
              <a:rPr lang="zh-CN" altLang="en-US" spc="300">
                <a:solidFill>
                  <a:srgbClr val="FFFFFF"/>
                </a:solidFill>
                <a:uFillTx/>
                <a:latin typeface="思源黑体 CN Bold" panose="020B0800000000000000" pitchFamily="34" charset="-122"/>
                <a:ea typeface="思源黑体 CN Bold" panose="020B0800000000000000" pitchFamily="34" charset="-122"/>
                <a:sym typeface="微软雅黑" panose="020B0503020204020204" pitchFamily="34" charset="-122"/>
              </a:rPr>
              <a:t>增量备份</a:t>
            </a:r>
            <a:endParaRPr lang="zh-CN" altLang="en-US" spc="300">
              <a:solidFill>
                <a:srgbClr val="FFFFFF"/>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95" name="Rectangle 52"/>
          <p:cNvSpPr/>
          <p:nvPr>
            <p:custDataLst>
              <p:tags r:id="rId16"/>
            </p:custDataLst>
          </p:nvPr>
        </p:nvSpPr>
        <p:spPr>
          <a:xfrm>
            <a:off x="8862695" y="4046855"/>
            <a:ext cx="2753360" cy="2001520"/>
          </a:xfrm>
          <a:prstGeom prst="rect">
            <a:avLst/>
          </a:prstGeom>
          <a:ln w="12700">
            <a:miter lim="400000"/>
          </a:ln>
        </p:spPr>
        <p:txBody>
          <a:bodyPr wrap="square" lIns="90170" tIns="46990" rIns="90170" bIns="46990" rtlCol="0" anchor="t">
            <a:noAutofit/>
          </a:bodyPr>
          <a:lstStyle>
            <a:lvl1pPr>
              <a:lnSpc>
                <a:spcPct val="120000"/>
              </a:lnSpc>
              <a:defRPr>
                <a:latin typeface="Lato Regular"/>
                <a:ea typeface="Lato Regular"/>
                <a:cs typeface="Lato Regular"/>
                <a:sym typeface="Lato Regular"/>
              </a:defRPr>
            </a:lvl1pPr>
          </a:lstStyle>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差异备份的是第一次备份后到目前为止产生的数据。差异备份是一个积累变化的过程，占用空间比增量备份大，比全量备份小。</a:t>
            </a:r>
            <a:endParaRPr sz="1600" i="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00" name="Rectangle 52"/>
          <p:cNvSpPr/>
          <p:nvPr>
            <p:custDataLst>
              <p:tags r:id="rId17"/>
            </p:custDataLst>
          </p:nvPr>
        </p:nvSpPr>
        <p:spPr>
          <a:xfrm>
            <a:off x="8714105" y="2117090"/>
            <a:ext cx="2901315" cy="772795"/>
          </a:xfrm>
          <a:prstGeom prst="rect">
            <a:avLst/>
          </a:prstGeom>
          <a:ln w="12700">
            <a:miter lim="400000"/>
          </a:ln>
        </p:spPr>
        <p:txBody>
          <a:bodyPr wrap="square" lIns="90170" tIns="46990" rIns="90170" bIns="46990" rtlCol="0" anchor="t">
            <a:noAutofit/>
          </a:bodyPr>
          <a:lstStyle>
            <a:lvl1pPr>
              <a:lnSpc>
                <a:spcPct val="120000"/>
              </a:lnSpc>
              <a:defRPr>
                <a:latin typeface="Lato Regular"/>
                <a:ea typeface="Lato Regular"/>
                <a:cs typeface="Lato Regular"/>
                <a:sym typeface="Lato Regular"/>
              </a:defRPr>
            </a:lvl1pPr>
          </a:lstStyle>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全量备份又被成为完全备份，就是对全部数据进行备份。</a:t>
            </a:r>
            <a:endParaRPr sz="1600" i="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06" name="Rectangle 52"/>
          <p:cNvSpPr/>
          <p:nvPr>
            <p:custDataLst>
              <p:tags r:id="rId18"/>
            </p:custDataLst>
          </p:nvPr>
        </p:nvSpPr>
        <p:spPr>
          <a:xfrm>
            <a:off x="120015" y="3311525"/>
            <a:ext cx="3008630" cy="733425"/>
          </a:xfrm>
          <a:prstGeom prst="rect">
            <a:avLst/>
          </a:prstGeom>
          <a:ln w="12700">
            <a:miter lim="400000"/>
          </a:ln>
        </p:spPr>
        <p:txBody>
          <a:bodyPr wrap="square" lIns="90170" tIns="46990" rIns="90170" bIns="46990" rtlCol="0" anchor="t">
            <a:spAutoFit/>
          </a:bodyPr>
          <a:lstStyle>
            <a:lvl1pPr>
              <a:lnSpc>
                <a:spcPct val="120000"/>
              </a:lnSpc>
              <a:defRPr>
                <a:latin typeface="Lato Regular"/>
                <a:ea typeface="Lato Regular"/>
                <a:cs typeface="Lato Regular"/>
                <a:sym typeface="Lato Regular"/>
              </a:defRPr>
            </a:lvl1pPr>
          </a:lstStyle>
          <a:p>
            <a:pPr lvl="0" algn="r">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增量备份主要备份的是上次备份以后创建</a:t>
            </a:r>
            <a:r>
              <a:rPr sz="1600" i="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或更改的文件。</a:t>
            </a:r>
            <a:endParaRPr sz="1600" i="0" kern="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PLACING_PICTURE_USER_VIEWPORT" val="{&quot;height&quot;:3342,&quot;width&quot;:656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8_3*l_h_i*1_1_1"/>
  <p:tag name="KSO_WM_TEMPLATE_CATEGORY" val="diagram"/>
  <p:tag name="KSO_WM_TEMPLATE_INDEX" val="20227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78_3*l_h_i*1_1_2"/>
  <p:tag name="KSO_WM_TEMPLATE_CATEGORY" val="diagram"/>
  <p:tag name="KSO_WM_TEMPLATE_INDEX" val="20227678"/>
  <p:tag name="KSO_WM_UNIT_LAYERLEVEL" val="1_1_1"/>
  <p:tag name="KSO_WM_TAG_VERSION" val="1.0"/>
  <p:tag name="KSO_WM_BEAUTIFY_FLAG" val="#wm#"/>
  <p:tag name="KSO_WM_UNIT_LINE_FORE_SCHEMECOLOR_INDEX" val="14"/>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678_3*l_h_i*1_1_3"/>
  <p:tag name="KSO_WM_TEMPLATE_CATEGORY" val="diagram"/>
  <p:tag name="KSO_WM_TEMPLATE_INDEX" val="20227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8_3*l_h_i*1_2_1"/>
  <p:tag name="KSO_WM_TEMPLATE_CATEGORY" val="diagram"/>
  <p:tag name="KSO_WM_TEMPLATE_INDEX" val="2022767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678_3*l_h_i*1_2_2"/>
  <p:tag name="KSO_WM_TEMPLATE_CATEGORY" val="diagram"/>
  <p:tag name="KSO_WM_TEMPLATE_INDEX" val="20227678"/>
  <p:tag name="KSO_WM_UNIT_LAYERLEVEL" val="1_1_1"/>
  <p:tag name="KSO_WM_TAG_VERSION" val="1.0"/>
  <p:tag name="KSO_WM_BEAUTIFY_FLAG" val="#wm#"/>
  <p:tag name="KSO_WM_UNIT_LINE_FORE_SCHEMECOLOR_INDEX" val="14"/>
  <p:tag name="KSO_WM_UNIT_LINE_FILL_TYPE"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678_3*l_h_i*1_2_3"/>
  <p:tag name="KSO_WM_TEMPLATE_CATEGORY" val="diagram"/>
  <p:tag name="KSO_WM_TEMPLATE_INDEX" val="2022767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78_3*l_h_i*1_3_1"/>
  <p:tag name="KSO_WM_TEMPLATE_CATEGORY" val="diagram"/>
  <p:tag name="KSO_WM_TEMPLATE_INDEX" val="2022767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678_3*l_h_i*1_3_2"/>
  <p:tag name="KSO_WM_TEMPLATE_CATEGORY" val="diagram"/>
  <p:tag name="KSO_WM_TEMPLATE_INDEX" val="20227678"/>
  <p:tag name="KSO_WM_UNIT_LAYERLEVEL" val="1_1_1"/>
  <p:tag name="KSO_WM_TAG_VERSION" val="1.0"/>
  <p:tag name="KSO_WM_BEAUTIFY_FLAG" val="#wm#"/>
  <p:tag name="KSO_WM_UNIT_LINE_FORE_SCHEMECOLOR_INDEX" val="14"/>
  <p:tag name="KSO_WM_UNIT_LINE_FILL_TYPE"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78_3*l_h_i*1_3_3"/>
  <p:tag name="KSO_WM_TEMPLATE_CATEGORY" val="diagram"/>
  <p:tag name="KSO_WM_TEMPLATE_INDEX" val="2022767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678_3*l_h_i*1_1_1"/>
  <p:tag name="KSO_WM_TEMPLATE_CATEGORY" val="diagram"/>
  <p:tag name="KSO_WM_TEMPLATE_INDEX" val="20227678"/>
  <p:tag name="KSO_WM_UNIT_LAYERLEVEL" val="1_1_1"/>
  <p:tag name="KSO_WM_TAG_VERSION" val="1.0"/>
  <p:tag name="KSO_WM_BEAUTIFY_FLAG" val="#wm#"/>
  <p:tag name="KSO_WM_UNIT_SHADOW_SCHEMECOLOR_INDEX" val="13"/>
  <p:tag name="KSO_WM_UNIT_TEXT_FILL_FORE_SCHEMECOLOR_INDEX" val="14"/>
  <p:tag name="KSO_WM_UNIT_TEXT_FILL_TYPE" val="1"/>
</p:tagLst>
</file>

<file path=ppt/tags/tag2.xml><?xml version="1.0" encoding="utf-8"?>
<p:tagLst xmlns:p="http://schemas.openxmlformats.org/presentationml/2006/main">
  <p:tag name="KSO_WM_UNIT_PLACING_PICTURE_USER_VIEWPORT" val="{&quot;height&quot;:3466,&quot;width&quot;:3125}"/>
</p:tagLst>
</file>

<file path=ppt/tags/tag20.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678_3*l_h_a*1_1_1"/>
  <p:tag name="KSO_WM_TEMPLATE_CATEGORY" val="diagram"/>
  <p:tag name="KSO_WM_TEMPLATE_INDEX" val="20227678"/>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678_3*l_h_i*1_3_1"/>
  <p:tag name="KSO_WM_TEMPLATE_CATEGORY" val="diagram"/>
  <p:tag name="KSO_WM_TEMPLATE_INDEX" val="20227678"/>
  <p:tag name="KSO_WM_UNIT_LAYERLEVEL" val="1_1_1"/>
  <p:tag name="KSO_WM_TAG_VERSION" val="1.0"/>
  <p:tag name="KSO_WM_BEAUTIFY_FLAG" val="#wm#"/>
  <p:tag name="KSO_WM_UNIT_SHADOW_SCHEMECOLOR_INDEX" val="13"/>
  <p:tag name="KSO_WM_UNIT_TEXT_FILL_FORE_SCHEMECOLOR_INDEX" val="14"/>
  <p:tag name="KSO_WM_UNIT_TEXT_FILL_TYPE" val="1"/>
</p:tagLst>
</file>

<file path=ppt/tags/tag22.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78_3*l_h_a*1_3_1"/>
  <p:tag name="KSO_WM_TEMPLATE_CATEGORY" val="diagram"/>
  <p:tag name="KSO_WM_TEMPLATE_INDEX" val="20227678"/>
  <p:tag name="KSO_WM_UNIT_LAYERLEVEL" val="1_1_1"/>
  <p:tag name="KSO_WM_TAG_VERSION" val="1.0"/>
  <p:tag name="KSO_WM_BEAUTIFY_FLAG" val="#wm#"/>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678_3*l_h_i*1_2_1"/>
  <p:tag name="KSO_WM_TEMPLATE_CATEGORY" val="diagram"/>
  <p:tag name="KSO_WM_TEMPLATE_INDEX" val="20227678"/>
  <p:tag name="KSO_WM_UNIT_LAYERLEVEL" val="1_1_1"/>
  <p:tag name="KSO_WM_TAG_VERSION" val="1.0"/>
  <p:tag name="KSO_WM_BEAUTIFY_FLAG" val="#wm#"/>
  <p:tag name="KSO_WM_UNIT_SHADOW_SCHEMECOLOR_INDEX" val="13"/>
  <p:tag name="KSO_WM_UNIT_TEXT_FILL_FORE_SCHEMECOLOR_INDEX" val="14"/>
  <p:tag name="KSO_WM_UNIT_TEXT_FILL_TYPE" val="1"/>
</p:tagLst>
</file>

<file path=ppt/tags/tag24.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678_3*l_h_a*1_2_1"/>
  <p:tag name="KSO_WM_TEMPLATE_CATEGORY" val="diagram"/>
  <p:tag name="KSO_WM_TEMPLATE_INDEX" val="20227678"/>
  <p:tag name="KSO_WM_UNIT_LAYERLEVEL" val="1_1_1"/>
  <p:tag name="KSO_WM_TAG_VERSION" val="1.0"/>
  <p:tag name="KSO_WM_BEAUTIFY_FLAG" val="#wm#"/>
  <p:tag name="KSO_WM_UNIT_TEXT_FILL_FORE_SCHEMECOLOR_INDEX" val="14"/>
  <p:tag name="KSO_WM_UNIT_TEXT_FILL_TYPE" val="1"/>
</p:tagLst>
</file>

<file path=ppt/tags/tag25.xml><?xml version="1.0" encoding="utf-8"?>
<p:tagLst xmlns:p="http://schemas.openxmlformats.org/presentationml/2006/main">
  <p:tag name="KSO_WM_UNIT_SUBTYPE" val="a"/>
  <p:tag name="KSO_WM_UNIT_PRESET_TEXT" val="单击输入你的正文，文字是您思想的提炼，以便可以准确理解传达的信息。"/>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678_3*l_h_f*1_3_1"/>
  <p:tag name="KSO_WM_TEMPLATE_CATEGORY" val="diagram"/>
  <p:tag name="KSO_WM_TEMPLATE_INDEX" val="20227678"/>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SUBTYPE" val="a"/>
  <p:tag name="KSO_WM_UNIT_PRESET_TEXT" val="单击输入你的正文，文字是您思想的提炼，以便可以准确理解传达的信息。"/>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678_3*l_h_f*1_1_1"/>
  <p:tag name="KSO_WM_TEMPLATE_CATEGORY" val="diagram"/>
  <p:tag name="KSO_WM_TEMPLATE_INDEX" val="20227678"/>
  <p:tag name="KSO_WM_UNIT_LAYERLEVEL" val="1_1_1"/>
  <p:tag name="KSO_WM_TAG_VERSION" val="1.0"/>
  <p:tag name="KSO_WM_BEAUTIFY_FLAG" val="#wm#"/>
  <p:tag name="KSO_WM_UNIT_TEXT_FILL_FORE_SCHEMECOLOR_INDEX" val="13"/>
  <p:tag name="KSO_WM_UNIT_TEXT_FILL_TYPE" val="1"/>
</p:tagLst>
</file>

<file path=ppt/tags/tag27.xml><?xml version="1.0" encoding="utf-8"?>
<p:tagLst xmlns:p="http://schemas.openxmlformats.org/presentationml/2006/main">
  <p:tag name="KSO_WM_UNIT_SUBTYPE" val="a"/>
  <p:tag name="KSO_WM_UNIT_PRESET_TEXT" val="单击输入你的正文，文字是您思想的提炼，以便可以准确理解传达的信息。"/>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678_3*l_h_f*1_2_1"/>
  <p:tag name="KSO_WM_TEMPLATE_CATEGORY" val="diagram"/>
  <p:tag name="KSO_WM_TEMPLATE_INDEX" val="20227678"/>
  <p:tag name="KSO_WM_UNIT_LAYERLEVEL" val="1_1_1"/>
  <p:tag name="KSO_WM_TAG_VERSION" val="1.0"/>
  <p:tag name="KSO_WM_BEAUTIFY_FLAG" val="#wm#"/>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2_3*l_i*1_1"/>
  <p:tag name="KSO_WM_TEMPLATE_CATEGORY" val="diagram"/>
  <p:tag name="KSO_WM_TEMPLATE_INDEX" val="20228052"/>
  <p:tag name="KSO_WM_UNIT_LAYERLEVEL" val="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2_3*l_h_i*1_2_4"/>
  <p:tag name="KSO_WM_TEMPLATE_CATEGORY" val="diagram"/>
  <p:tag name="KSO_WM_TEMPLATE_INDEX" val="20228052"/>
  <p:tag name="KSO_WM_UNIT_LAYERLEVEL" val="1_1_1"/>
  <p:tag name="KSO_WM_TAG_VERSION" val="1.0"/>
  <p:tag name="KSO_WM_BEAUTIFY_FLAG" val="#wm#"/>
  <p:tag name="KSO_WM_UNIT_LINE_FORE_SCHEMECOLOR_INDEX" val="5"/>
  <p:tag name="KSO_WM_UNIT_LINE_FILL_TYPE" val="2"/>
</p:tagLst>
</file>

<file path=ppt/tags/tag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929_1*n_h_i*1_1_2"/>
  <p:tag name="KSO_WM_TEMPLATE_CATEGORY" val="diagram"/>
  <p:tag name="KSO_WM_TEMPLATE_INDEX" val="20227929"/>
  <p:tag name="KSO_WM_UNIT_LAYERLEVEL" val="1_1_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2_3*l_h_i*1_1_4"/>
  <p:tag name="KSO_WM_TEMPLATE_CATEGORY" val="diagram"/>
  <p:tag name="KSO_WM_TEMPLATE_INDEX" val="20228052"/>
  <p:tag name="KSO_WM_UNIT_LAYERLEVEL" val="1_1_1"/>
  <p:tag name="KSO_WM_TAG_VERSION" val="1.0"/>
  <p:tag name="KSO_WM_BEAUTIFY_FLAG" val="#wm#"/>
  <p:tag name="KSO_WM_UNIT_LINE_FORE_SCHEMECOLOR_INDEX" val="5"/>
  <p:tag name="KSO_WM_UNIT_LINE_FILL_TYPE"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2_3*l_h_i*1_3_4"/>
  <p:tag name="KSO_WM_TEMPLATE_CATEGORY" val="diagram"/>
  <p:tag name="KSO_WM_TEMPLATE_INDEX" val="20228052"/>
  <p:tag name="KSO_WM_UNIT_LAYERLEVEL" val="1_1_1"/>
  <p:tag name="KSO_WM_TAG_VERSION" val="1.0"/>
  <p:tag name="KSO_WM_BEAUTIFY_FLAG" val="#wm#"/>
  <p:tag name="KSO_WM_UNIT_LINE_FORE_SCHEMECOLOR_INDEX" val="5"/>
  <p:tag name="KSO_WM_UNIT_LINE_FILL_TYPE"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2_3*l_h_i*1_1_3"/>
  <p:tag name="KSO_WM_TEMPLATE_CATEGORY" val="diagram"/>
  <p:tag name="KSO_WM_TEMPLATE_INDEX" val="2022805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2_3*l_h_i*1_1_2"/>
  <p:tag name="KSO_WM_TEMPLATE_CATEGORY" val="diagram"/>
  <p:tag name="KSO_WM_TEMPLATE_INDEX" val="2022805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2_3*l_h_i*1_1_1"/>
  <p:tag name="KSO_WM_TEMPLATE_CATEGORY" val="diagram"/>
  <p:tag name="KSO_WM_TEMPLATE_INDEX" val="20228052"/>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3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2_3*l_h_x*1_1_1"/>
  <p:tag name="KSO_WM_TEMPLATE_CATEGORY" val="diagram"/>
  <p:tag name="KSO_WM_TEMPLATE_INDEX" val="20228052"/>
  <p:tag name="KSO_WM_UNIT_LAYERLEVEL" val="1_1_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2_3*l_h_i*1_2_3"/>
  <p:tag name="KSO_WM_TEMPLATE_CATEGORY" val="diagram"/>
  <p:tag name="KSO_WM_TEMPLATE_INDEX" val="2022805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2_3*l_h_i*1_2_2"/>
  <p:tag name="KSO_WM_TEMPLATE_CATEGORY" val="diagram"/>
  <p:tag name="KSO_WM_TEMPLATE_INDEX" val="2022805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2_3*l_h_i*1_2_1"/>
  <p:tag name="KSO_WM_TEMPLATE_CATEGORY" val="diagram"/>
  <p:tag name="KSO_WM_TEMPLATE_INDEX" val="20228052"/>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3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2_3*l_h_x*1_2_1"/>
  <p:tag name="KSO_WM_TEMPLATE_CATEGORY" val="diagram"/>
  <p:tag name="KSO_WM_TEMPLATE_INDEX" val="20228052"/>
  <p:tag name="KSO_WM_UNIT_LAYERLEVEL" val="1_1_1"/>
  <p:tag name="KSO_WM_TAG_VERSION" val="1.0"/>
  <p:tag name="KSO_WM_BEAUTIFY_FLAG" val="#wm#"/>
</p:tagLst>
</file>

<file path=ppt/tags/tag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929_1*n_h_i*1_1_1"/>
  <p:tag name="KSO_WM_TEMPLATE_CATEGORY" val="diagram"/>
  <p:tag name="KSO_WM_TEMPLATE_INDEX" val="20227929"/>
  <p:tag name="KSO_WM_UNIT_LAYERLEVEL" val="1_1_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2_3*l_h_i*1_3_3"/>
  <p:tag name="KSO_WM_TEMPLATE_CATEGORY" val="diagram"/>
  <p:tag name="KSO_WM_TEMPLATE_INDEX" val="2022805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2_3*l_h_i*1_3_2"/>
  <p:tag name="KSO_WM_TEMPLATE_CATEGORY" val="diagram"/>
  <p:tag name="KSO_WM_TEMPLATE_INDEX" val="2022805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2_3*l_h_i*1_3_1"/>
  <p:tag name="KSO_WM_TEMPLATE_CATEGORY" val="diagram"/>
  <p:tag name="KSO_WM_TEMPLATE_INDEX" val="20228052"/>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4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2_3*l_h_x*1_3_1"/>
  <p:tag name="KSO_WM_TEMPLATE_CATEGORY" val="diagram"/>
  <p:tag name="KSO_WM_TEMPLATE_INDEX" val="20228052"/>
  <p:tag name="KSO_WM_UNIT_LAYERLEVEL" val="1_1_1"/>
  <p:tag name="KSO_WM_TAG_VERSION" val="1.0"/>
  <p:tag name="KSO_WM_BEAUTIFY_FLAG" val="#wm#"/>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2_3*l_h_a*1_3_1"/>
  <p:tag name="KSO_WM_TEMPLATE_CATEGORY" val="diagram"/>
  <p:tag name="KSO_WM_TEMPLATE_INDEX" val="20228052"/>
  <p:tag name="KSO_WM_UNIT_LAYERLEVEL" val="1_1_1"/>
  <p:tag name="KSO_WM_TAG_VERSION" val="1.0"/>
  <p:tag name="KSO_WM_BEAUTIFY_FLAG" val="#wm#"/>
  <p:tag name="KSO_WM_UNIT_TEXT_FILL_FORE_SCHEMECOLOR_INDEX" val="6"/>
  <p:tag name="KSO_WM_UNIT_TEXT_FILL_TYPE" val="1"/>
</p:tagLst>
</file>

<file path=ppt/tags/tag4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2_3*l_h_f*1_3_1"/>
  <p:tag name="KSO_WM_TEMPLATE_CATEGORY" val="diagram"/>
  <p:tag name="KSO_WM_TEMPLATE_INDEX" val="20228052"/>
  <p:tag name="KSO_WM_UNIT_LAYERLEVEL" val="1_1_1"/>
  <p:tag name="KSO_WM_TAG_VERSION" val="1.0"/>
  <p:tag name="KSO_WM_BEAUTIFY_FLAG" val="#wm#"/>
  <p:tag name="KSO_WM_UNIT_TEXT_FILL_FORE_SCHEMECOLOR_INDEX" val="13"/>
  <p:tag name="KSO_WM_UNIT_TEXT_FILL_TYPE" val="1"/>
</p:tagLst>
</file>

<file path=ppt/tags/tag4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2_3*l_h_a*1_1_1"/>
  <p:tag name="KSO_WM_TEMPLATE_CATEGORY" val="diagram"/>
  <p:tag name="KSO_WM_TEMPLATE_INDEX" val="20228052"/>
  <p:tag name="KSO_WM_UNIT_LAYERLEVEL" val="1_1_1"/>
  <p:tag name="KSO_WM_TAG_VERSION" val="1.0"/>
  <p:tag name="KSO_WM_BEAUTIFY_FLAG" val="#wm#"/>
  <p:tag name="KSO_WM_UNIT_TEXT_FILL_FORE_SCHEMECOLOR_INDEX" val="6"/>
  <p:tag name="KSO_WM_UNIT_TEXT_FILL_TYPE" val="1"/>
</p:tagLst>
</file>

<file path=ppt/tags/tag4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2_3*l_h_f*1_1_1"/>
  <p:tag name="KSO_WM_TEMPLATE_CATEGORY" val="diagram"/>
  <p:tag name="KSO_WM_TEMPLATE_INDEX" val="20228052"/>
  <p:tag name="KSO_WM_UNIT_LAYERLEVEL" val="1_1_1"/>
  <p:tag name="KSO_WM_TAG_VERSION" val="1.0"/>
  <p:tag name="KSO_WM_BEAUTIFY_FLAG" val="#wm#"/>
  <p:tag name="KSO_WM_UNIT_TEXT_FILL_FORE_SCHEMECOLOR_INDEX" val="13"/>
  <p:tag name="KSO_WM_UNIT_TEXT_FILL_TYPE" val="1"/>
</p:tagLst>
</file>

<file path=ppt/tags/tag4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2_3*l_h_a*1_2_1"/>
  <p:tag name="KSO_WM_TEMPLATE_CATEGORY" val="diagram"/>
  <p:tag name="KSO_WM_TEMPLATE_INDEX" val="20228052"/>
  <p:tag name="KSO_WM_UNIT_LAYERLEVEL" val="1_1_1"/>
  <p:tag name="KSO_WM_TAG_VERSION" val="1.0"/>
  <p:tag name="KSO_WM_BEAUTIFY_FLAG" val="#wm#"/>
  <p:tag name="KSO_WM_UNIT_TEXT_FILL_FORE_SCHEMECOLOR_INDEX" val="6"/>
  <p:tag name="KSO_WM_UNIT_TEXT_FILL_TYPE" val="1"/>
</p:tagLst>
</file>

<file path=ppt/tags/tag4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2_3*l_h_f*1_2_1"/>
  <p:tag name="KSO_WM_TEMPLATE_CATEGORY" val="diagram"/>
  <p:tag name="KSO_WM_TEMPLATE_INDEX" val="20228052"/>
  <p:tag name="KSO_WM_UNIT_LAYERLEVEL" val="1_1_1"/>
  <p:tag name="KSO_WM_TAG_VERSION" val="1.0"/>
  <p:tag name="KSO_WM_BEAUTIFY_FLAG" val="#wm#"/>
  <p:tag name="KSO_WM_UNIT_TEXT_FILL_FORE_SCHEMECOLOR_INDEX" val="13"/>
  <p:tag name="KSO_WM_UNIT_TEXT_FILL_TYPE" val="1"/>
</p:tagLst>
</file>

<file path=ppt/tags/tag5.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929_1*n_h_i*1_1_3"/>
  <p:tag name="KSO_WM_TEMPLATE_CATEGORY" val="diagram"/>
  <p:tag name="KSO_WM_TEMPLATE_INDEX" val="20227929"/>
  <p:tag name="KSO_WM_UNIT_LAYERLEVEL" val="1_1_1"/>
  <p:tag name="KSO_WM_TAG_VERSION" val="1.0"/>
  <p:tag name="KSO_WM_BEAUTIFY_FLAG" val="#wm#"/>
</p:tagLst>
</file>

<file path=ppt/tags/tag50.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
  <p:tag name="KSO_WM_UNIT_ID" val="diagram20171553_1*n_h_i*1_2_1"/>
  <p:tag name="KSO_WM_UNIT_LAYERLEVEL" val="1_1_1"/>
  <p:tag name="KSO_WM_DIAGRAM_GROUP_CODE" val="n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51.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a"/>
  <p:tag name="KSO_WM_UNIT_INDEX" val="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n1-1"/>
  <p:tag name="KSO_WM_UNIT_ID" val="diagram20171553_1*n_h_a*1_1_1"/>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52.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1"/>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1*n_h_f*1_2_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2_3*l_h_i*1_3_1"/>
  <p:tag name="KSO_WM_TEMPLATE_CATEGORY" val="diagram"/>
  <p:tag name="KSO_WM_TEMPLATE_INDEX" val="20228052"/>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54.xml><?xml version="1.0" encoding="utf-8"?>
<p:tagLst xmlns:p="http://schemas.openxmlformats.org/presentationml/2006/main">
  <p:tag name="KSO_WM_TAG_VERSION" val="1.0"/>
  <p:tag name="KSO_WM_TEMPLATE_CATEGORY" val="diagram"/>
  <p:tag name="KSO_WM_TEMPLATE_INDEX" val="160524"/>
  <p:tag name="KSO_WM_UNIT_TYPE" val="n_h_f"/>
  <p:tag name="KSO_WM_UNIT_INDEX" val="1_1_1"/>
  <p:tag name="KSO_WM_UNIT_ID" val="260*n_h_f*1_1_1"/>
  <p:tag name="KSO_WM_UNIT_CLEAR" val="1"/>
  <p:tag name="KSO_WM_UNIT_LAYERLEVEL" val="1_1_1"/>
  <p:tag name="KSO_WM_UNIT_VALUE" val="35"/>
  <p:tag name="KSO_WM_UNIT_HIGHLIGHT" val="0"/>
  <p:tag name="KSO_WM_UNIT_COMPATIBLE" val="0"/>
  <p:tag name="KSO_WM_BEAUTIFY_FLAG" val="#wm#"/>
  <p:tag name="KSO_WM_DIAGRAM_GROUP_CODE" val="n1-1"/>
  <p:tag name="KSO_WM_UNIT_PRESET_TEXT" val="LOREM &#13;IPSUM "/>
  <p:tag name="KSO_WM_UNIT_FILL_FORE_SCHEMECOLOR_INDEX" val="5"/>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TAG_VERSION" val="1.0"/>
  <p:tag name="KSO_WM_BEAUTIFY_FLAG" val="#wm#"/>
  <p:tag name="KSO_WM_UNIT_TYPE" val="i"/>
  <p:tag name="KSO_WM_UNIT_ID" val="diagram160524_5*i*2"/>
  <p:tag name="KSO_WM_TEMPLATE_CATEGORY" val="diagram"/>
  <p:tag name="KSO_WM_TEMPLATE_INDEX" val="160524"/>
  <p:tag name="KSO_WM_UNIT_INDEX" val="2"/>
</p:tagLst>
</file>

<file path=ppt/tags/tag56.xml><?xml version="1.0" encoding="utf-8"?>
<p:tagLst xmlns:p="http://schemas.openxmlformats.org/presentationml/2006/main">
  <p:tag name="KSO_WM_TAG_VERSION" val="1.0"/>
  <p:tag name="KSO_WM_TEMPLATE_CATEGORY" val="diagram"/>
  <p:tag name="KSO_WM_TEMPLATE_INDEX" val="160524"/>
  <p:tag name="KSO_WM_UNIT_TYPE" val="n_i"/>
  <p:tag name="KSO_WM_UNIT_INDEX" val="1_1"/>
  <p:tag name="KSO_WM_UNIT_ID" val="260*n_i*1_1"/>
  <p:tag name="KSO_WM_UNIT_CLEAR" val="1"/>
  <p:tag name="KSO_WM_UNIT_LAYERLEVEL" val="1_1"/>
  <p:tag name="KSO_WM_BEAUTIFY_FLAG" val="#wm#"/>
  <p:tag name="KSO_WM_DIAGRAM_GROUP_CODE" val="n1-1"/>
  <p:tag name="KSO_WM_UNIT_FILL_FORE_SCHEMECOLOR_INDEX" val="5"/>
  <p:tag name="KSO_WM_UNIT_FILL_TYPE" val="1"/>
  <p:tag name="KSO_WM_UNIT_TEXT_FILL_FORE_SCHEMECOLOR_INDEX" val="14"/>
  <p:tag name="KSO_WM_UNIT_TEXT_FILL_TYPE" val="1"/>
</p:tagLst>
</file>

<file path=ppt/tags/tag57.xml><?xml version="1.0" encoding="utf-8"?>
<p:tagLst xmlns:p="http://schemas.openxmlformats.org/presentationml/2006/main">
  <p:tag name="KSO_WM_TAG_VERSION" val="1.0"/>
  <p:tag name="KSO_WM_TEMPLATE_CATEGORY" val="diagram"/>
  <p:tag name="KSO_WM_TEMPLATE_INDEX" val="160524"/>
  <p:tag name="KSO_WM_UNIT_TYPE" val="n_h_f"/>
  <p:tag name="KSO_WM_UNIT_INDEX" val="1_2_1"/>
  <p:tag name="KSO_WM_UNIT_ID" val="260*n_h_f*1_2_1"/>
  <p:tag name="KSO_WM_UNIT_CLEAR" val="1"/>
  <p:tag name="KSO_WM_UNIT_LAYERLEVEL" val="1_1_1"/>
  <p:tag name="KSO_WM_UNIT_VALUE" val="15"/>
  <p:tag name="KSO_WM_UNIT_HIGHLIGHT" val="0"/>
  <p:tag name="KSO_WM_UNIT_COMPATIBLE" val="0"/>
  <p:tag name="KSO_WM_BEAUTIFY_FLAG" val="#wm#"/>
  <p:tag name="KSO_WM_DIAGRAM_GROUP_CODE" val="n1-1"/>
  <p:tag name="KSO_WM_UNIT_PRESET_TEXT" val="LOREM IPSUM DOLOR SIT AMET"/>
  <p:tag name="KSO_WM_UNIT_TEXT_FILL_FORE_SCHEMECOLOR_INDEX" val="13"/>
  <p:tag name="KSO_WM_UNIT_TEXT_FILL_TYPE" val="1"/>
</p:tagLst>
</file>

<file path=ppt/tags/tag58.xml><?xml version="1.0" encoding="utf-8"?>
<p:tagLst xmlns:p="http://schemas.openxmlformats.org/presentationml/2006/main">
  <p:tag name="KSO_WM_TAG_VERSION" val="1.0"/>
  <p:tag name="KSO_WM_BEAUTIFY_FLAG" val="#wm#"/>
  <p:tag name="KSO_WM_UNIT_TYPE" val="i"/>
  <p:tag name="KSO_WM_UNIT_ID" val="diagram160524_5*i*7"/>
  <p:tag name="KSO_WM_TEMPLATE_CATEGORY" val="diagram"/>
  <p:tag name="KSO_WM_TEMPLATE_INDEX" val="160524"/>
  <p:tag name="KSO_WM_UNIT_INDEX" val="7"/>
</p:tagLst>
</file>

<file path=ppt/tags/tag59.xml><?xml version="1.0" encoding="utf-8"?>
<p:tagLst xmlns:p="http://schemas.openxmlformats.org/presentationml/2006/main">
  <p:tag name="KSO_WM_TAG_VERSION" val="1.0"/>
  <p:tag name="KSO_WM_TEMPLATE_CATEGORY" val="diagram"/>
  <p:tag name="KSO_WM_TEMPLATE_INDEX" val="160524"/>
  <p:tag name="KSO_WM_UNIT_TYPE" val="n_i"/>
  <p:tag name="KSO_WM_UNIT_INDEX" val="1_2"/>
  <p:tag name="KSO_WM_UNIT_ID" val="260*n_i*1_2"/>
  <p:tag name="KSO_WM_UNIT_CLEAR" val="1"/>
  <p:tag name="KSO_WM_UNIT_LAYERLEVEL" val="1_1"/>
  <p:tag name="KSO_WM_BEAUTIFY_FLAG" val="#wm#"/>
  <p:tag name="KSO_WM_DIAGRAM_GROUP_CODE" val="n1-1"/>
  <p:tag name="KSO_WM_UNIT_FILL_FORE_SCHEMECOLOR_INDEX" val="5"/>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929_1*n_h_h_i*1_2_1_1"/>
  <p:tag name="KSO_WM_TEMPLATE_CATEGORY" val="diagram"/>
  <p:tag name="KSO_WM_TEMPLATE_INDEX" val="20227929"/>
  <p:tag name="KSO_WM_UNIT_LAYERLEVEL" val="1_1_1_1"/>
  <p:tag name="KSO_WM_TAG_VERSION" val="1.0"/>
  <p:tag name="KSO_WM_BEAUTIFY_FLAG" val="#wm#"/>
</p:tagLst>
</file>

<file path=ppt/tags/tag60.xml><?xml version="1.0" encoding="utf-8"?>
<p:tagLst xmlns:p="http://schemas.openxmlformats.org/presentationml/2006/main">
  <p:tag name="KSO_WM_TAG_VERSION" val="1.0"/>
  <p:tag name="KSO_WM_TEMPLATE_CATEGORY" val="diagram"/>
  <p:tag name="KSO_WM_TEMPLATE_INDEX" val="160524"/>
  <p:tag name="KSO_WM_UNIT_TYPE" val="n_h_f"/>
  <p:tag name="KSO_WM_UNIT_INDEX" val="1_2_2"/>
  <p:tag name="KSO_WM_UNIT_ID" val="260*n_h_f*1_2_2"/>
  <p:tag name="KSO_WM_UNIT_CLEAR" val="1"/>
  <p:tag name="KSO_WM_UNIT_LAYERLEVEL" val="1_1_1"/>
  <p:tag name="KSO_WM_UNIT_VALUE" val="15"/>
  <p:tag name="KSO_WM_UNIT_HIGHLIGHT" val="0"/>
  <p:tag name="KSO_WM_UNIT_COMPATIBLE" val="0"/>
  <p:tag name="KSO_WM_BEAUTIFY_FLAG" val="#wm#"/>
  <p:tag name="KSO_WM_DIAGRAM_GROUP_CODE" val="n1-1"/>
  <p:tag name="KSO_WM_UNIT_PRESET_TEXT" val="LOREM IPSUM DOLOR SIT AMET"/>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678_4*n_h_h_i*1_2_1_1"/>
  <p:tag name="KSO_WM_TEMPLATE_CATEGORY" val="diagram"/>
  <p:tag name="KSO_WM_TEMPLATE_INDEX" val="20228678"/>
  <p:tag name="KSO_WM_UNIT_LAYERLEVEL" val="1_1_1_1"/>
  <p:tag name="KSO_WM_TAG_VERSION" val="1.0"/>
  <p:tag name="KSO_WM_BEAUTIFY_FLAG" val="#wm#"/>
  <p:tag name="KSO_WM_UNIT_FILL_FORE_SCHEMECOLOR_INDEX" val="5"/>
  <p:tag name="KSO_WM_UNIT_FILL_TYPE" val="1"/>
</p:tagLst>
</file>

<file path=ppt/tags/tag6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8678_4*n_h_h_f*1_2_1_1"/>
  <p:tag name="KSO_WM_TEMPLATE_CATEGORY" val="diagram"/>
  <p:tag name="KSO_WM_TEMPLATE_INDEX" val="20228678"/>
  <p:tag name="KSO_WM_UNIT_LAYERLEVEL" val="1_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678_4*n_h_h_i*1_2_1_3"/>
  <p:tag name="KSO_WM_TEMPLATE_CATEGORY" val="diagram"/>
  <p:tag name="KSO_WM_TEMPLATE_INDEX" val="20228678"/>
  <p:tag name="KSO_WM_UNIT_LAYERLEVEL" val="1_1_1_1"/>
  <p:tag name="KSO_WM_TAG_VERSION" val="1.0"/>
  <p:tag name="KSO_WM_BEAUTIFY_FLAG" val="#wm#"/>
  <p:tag name="KSO_WM_UNIT_FILL_FORE_SCHEMECOLOR_INDEX" val="5"/>
  <p:tag name="KSO_WM_UNIT_FILL_TYPE" val="1"/>
</p:tagLst>
</file>

<file path=ppt/tags/tag64.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678_4*n_h_h_x*1_2_1_1"/>
  <p:tag name="KSO_WM_TEMPLATE_CATEGORY" val="diagram"/>
  <p:tag name="KSO_WM_TEMPLATE_INDEX" val="20228678"/>
  <p:tag name="KSO_WM_UNIT_LAYERLEVEL" val="1_1_1_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678_4*n_h_h_i*1_2_4_1"/>
  <p:tag name="KSO_WM_TEMPLATE_CATEGORY" val="diagram"/>
  <p:tag name="KSO_WM_TEMPLATE_INDEX" val="20228678"/>
  <p:tag name="KSO_WM_UNIT_LAYERLEVEL" val="1_1_1_1"/>
  <p:tag name="KSO_WM_TAG_VERSION" val="1.0"/>
  <p:tag name="KSO_WM_BEAUTIFY_FLAG" val="#wm#"/>
  <p:tag name="KSO_WM_UNIT_FILL_FORE_SCHEMECOLOR_INDEX" val="7"/>
  <p:tag name="KSO_WM_UNIT_FILL_TYPE" val="1"/>
</p:tagLst>
</file>

<file path=ppt/tags/tag6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28678_4*n_h_h_f*1_2_4_1"/>
  <p:tag name="KSO_WM_TEMPLATE_CATEGORY" val="diagram"/>
  <p:tag name="KSO_WM_TEMPLATE_INDEX" val="20228678"/>
  <p:tag name="KSO_WM_UNIT_LAYERLEVEL" val="1_1_1_1"/>
  <p:tag name="KSO_WM_TAG_VERSION" val="1.0"/>
  <p:tag name="KSO_WM_BEAUTIFY_FLAG" val="#wm#"/>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678_4*n_h_h_i*1_2_4_2"/>
  <p:tag name="KSO_WM_TEMPLATE_CATEGORY" val="diagram"/>
  <p:tag name="KSO_WM_TEMPLATE_INDEX" val="20228678"/>
  <p:tag name="KSO_WM_UNIT_LAYERLEVEL" val="1_1_1_1"/>
  <p:tag name="KSO_WM_TAG_VERSION" val="1.0"/>
  <p:tag name="KSO_WM_BEAUTIFY_FLAG" val="#wm#"/>
  <p:tag name="KSO_WM_UNIT_FILL_FORE_SCHEMECOLOR_INDEX" val="7"/>
  <p:tag name="KSO_WM_UNI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678_4*n_h_h_i*1_2_3_1"/>
  <p:tag name="KSO_WM_TEMPLATE_CATEGORY" val="diagram"/>
  <p:tag name="KSO_WM_TEMPLATE_INDEX" val="20228678"/>
  <p:tag name="KSO_WM_UNIT_LAYERLEVEL" val="1_1_1_1"/>
  <p:tag name="KSO_WM_TAG_VERSION" val="1.0"/>
  <p:tag name="KSO_WM_BEAUTIFY_FLAG" val="#wm#"/>
  <p:tag name="KSO_WM_UNIT_FILL_FORE_SCHEMECOLOR_INDEX" val="5"/>
  <p:tag name="KSO_WM_UNIT_FILL_TYPE" val="1"/>
</p:tagLst>
</file>

<file path=ppt/tags/tag6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8678_4*n_h_h_f*1_2_3_1"/>
  <p:tag name="KSO_WM_TEMPLATE_CATEGORY" val="diagram"/>
  <p:tag name="KSO_WM_TEMPLATE_INDEX" val="20228678"/>
  <p:tag name="KSO_WM_UNIT_LAYERLEVEL" val="1_1_1_1"/>
  <p:tag name="KSO_WM_TAG_VERSION" val="1.0"/>
  <p:tag name="KSO_WM_BEAUTIFY_FLAG" val="#wm#"/>
  <p:tag name="KSO_WM_UNIT_TEXT_FILL_FORE_SCHEMECOLOR_INDEX" val="13"/>
  <p:tag name="KSO_WM_UNIT_TEXT_FILL_TYPE" val="1"/>
</p:tagLst>
</file>

<file path=ppt/tags/tag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929_1*n_h_a*1_1_1"/>
  <p:tag name="KSO_WM_TEMPLATE_CATEGORY" val="diagram"/>
  <p:tag name="KSO_WM_TEMPLATE_INDEX" val="20227929"/>
  <p:tag name="KSO_WM_UNIT_LAYERLEVEL" val="1_1_1"/>
  <p:tag name="KSO_WM_TAG_VERSION" val="1.0"/>
  <p:tag name="KSO_WM_BEAUTIFY_FLAG" val="#wm#"/>
  <p:tag name="KSO_WM_UNIT_TEXT_FILL_FORE_SCHEMECOLOR_INDEX" val="5"/>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678_4*n_h_h_i*1_2_3_2"/>
  <p:tag name="KSO_WM_TEMPLATE_CATEGORY" val="diagram"/>
  <p:tag name="KSO_WM_TEMPLATE_INDEX" val="20228678"/>
  <p:tag name="KSO_WM_UNIT_LAYERLEVEL" val="1_1_1_1"/>
  <p:tag name="KSO_WM_TAG_VERSION" val="1.0"/>
  <p:tag name="KSO_WM_BEAUTIFY_FLAG" val="#wm#"/>
  <p:tag name="KSO_WM_UNIT_FILL_FORE_SCHEMECOLOR_INDEX" val="5"/>
  <p:tag name="KSO_WM_UNI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678_4*n_h_h_i*1_2_2_1"/>
  <p:tag name="KSO_WM_TEMPLATE_CATEGORY" val="diagram"/>
  <p:tag name="KSO_WM_TEMPLATE_INDEX" val="20228678"/>
  <p:tag name="KSO_WM_UNIT_LAYERLEVEL" val="1_1_1_1"/>
  <p:tag name="KSO_WM_TAG_VERSION" val="1.0"/>
  <p:tag name="KSO_WM_BEAUTIFY_FLAG" val="#wm#"/>
  <p:tag name="KSO_WM_UNIT_FILL_FORE_SCHEMECOLOR_INDEX" val="7"/>
  <p:tag name="KSO_WM_UNIT_FILL_TYPE" val="1"/>
</p:tagLst>
</file>

<file path=ppt/tags/tag7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8678_4*n_h_h_f*1_2_2_1"/>
  <p:tag name="KSO_WM_TEMPLATE_CATEGORY" val="diagram"/>
  <p:tag name="KSO_WM_TEMPLATE_INDEX" val="20228678"/>
  <p:tag name="KSO_WM_UNIT_LAYERLEVEL" val="1_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678_4*n_h_h_i*1_2_2_2"/>
  <p:tag name="KSO_WM_TEMPLATE_CATEGORY" val="diagram"/>
  <p:tag name="KSO_WM_TEMPLATE_INDEX" val="20228678"/>
  <p:tag name="KSO_WM_UNIT_LAYERLEVEL" val="1_1_1_1"/>
  <p:tag name="KSO_WM_TAG_VERSION" val="1.0"/>
  <p:tag name="KSO_WM_BEAUTIFY_FLAG" val="#wm#"/>
  <p:tag name="KSO_WM_UNIT_FILL_FORE_SCHEMECOLOR_INDEX" val="7"/>
  <p:tag name="KSO_WM_UNIT_FILL_TYPE" val="1"/>
</p:tagLst>
</file>

<file path=ppt/tags/tag74.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678_4*n_h_h_x*1_2_2_1"/>
  <p:tag name="KSO_WM_TEMPLATE_CATEGORY" val="diagram"/>
  <p:tag name="KSO_WM_TEMPLATE_INDEX" val="20228678"/>
  <p:tag name="KSO_WM_UNIT_LAYERLEVEL" val="1_1_1_1"/>
  <p:tag name="KSO_WM_TAG_VERSION" val="1.0"/>
  <p:tag name="KSO_WM_BEAUTIFY_FLAG" val="#wm#"/>
</p:tagLst>
</file>

<file path=ppt/tags/tag75.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8678_4*n_h_h_x*1_2_3_1"/>
  <p:tag name="KSO_WM_TEMPLATE_CATEGORY" val="diagram"/>
  <p:tag name="KSO_WM_TEMPLATE_INDEX" val="20228678"/>
  <p:tag name="KSO_WM_UNIT_LAYERLEVEL" val="1_1_1_1"/>
  <p:tag name="KSO_WM_TAG_VERSION" val="1.0"/>
  <p:tag name="KSO_WM_BEAUTIFY_FLAG" val="#wm#"/>
</p:tagLst>
</file>

<file path=ppt/tags/tag76.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28678_4*n_h_h_x*1_2_4_1"/>
  <p:tag name="KSO_WM_TEMPLATE_CATEGORY" val="diagram"/>
  <p:tag name="KSO_WM_TEMPLATE_INDEX" val="20228678"/>
  <p:tag name="KSO_WM_UNIT_LAYERLEVEL" val="1_1_1_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678_4*n_h_i*1_1_1"/>
  <p:tag name="KSO_WM_TEMPLATE_CATEGORY" val="diagram"/>
  <p:tag name="KSO_WM_TEMPLATE_INDEX" val="20228678"/>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678_4*n_h_h_i*1_2_1_2"/>
  <p:tag name="KSO_WM_TEMPLATE_CATEGORY" val="diagram"/>
  <p:tag name="KSO_WM_TEMPLATE_INDEX" val="202286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678_4*n_h_h_i*1_2_2_3"/>
  <p:tag name="KSO_WM_TEMPLATE_CATEGORY" val="diagram"/>
  <p:tag name="KSO_WM_TEMPLATE_INDEX" val="20228678"/>
  <p:tag name="KSO_WM_UNIT_LAYERLEVEL" val="1_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8.xml><?xml version="1.0" encoding="utf-8"?>
<p:tagLst xmlns:p="http://schemas.openxmlformats.org/presentationml/2006/main">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929_1*n_h_h_i*1_2_1_2"/>
  <p:tag name="KSO_WM_TEMPLATE_CATEGORY" val="diagram"/>
  <p:tag name="KSO_WM_TEMPLATE_INDEX" val="20227929"/>
  <p:tag name="KSO_WM_UNIT_LAYERLEVEL" val="1_1_1_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678_4*n_h_h_i*1_2_3_3"/>
  <p:tag name="KSO_WM_TEMPLATE_CATEGORY" val="diagram"/>
  <p:tag name="KSO_WM_TEMPLATE_INDEX" val="202286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28678_4*n_h_h_i*1_2_4_3"/>
  <p:tag name="KSO_WM_TEMPLATE_CATEGORY" val="diagram"/>
  <p:tag name="KSO_WM_TEMPLATE_INDEX" val="20228678"/>
  <p:tag name="KSO_WM_UNIT_LAYERLEVEL" val="1_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678_4*n_h_i*1_1_2"/>
  <p:tag name="KSO_WM_TEMPLATE_CATEGORY" val="diagram"/>
  <p:tag name="KSO_WM_TEMPLATE_INDEX" val="2022867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678_4*n_h_i*1_1_3"/>
  <p:tag name="KSO_WM_TEMPLATE_CATEGORY" val="diagram"/>
  <p:tag name="KSO_WM_TEMPLATE_INDEX" val="20228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UNIT_SUBTYPE" val="a"/>
  <p:tag name="KSO_WM_UNIT_PRESET_TEXT" val="点击此处添加正文，文字是您思想的提炼，为了演示发布的良好效果。"/>
  <p:tag name="KSO_WM_UNIT_NOCLEAR" val="0"/>
  <p:tag name="KSO_WM_UNIT_VALUE" val="39"/>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228678_4*n_h_f*1_1_1"/>
  <p:tag name="KSO_WM_TEMPLATE_CATEGORY" val="diagram"/>
  <p:tag name="KSO_WM_TEMPLATE_INDEX" val="20228678"/>
  <p:tag name="KSO_WM_UNIT_LAYERLEVEL" val="1_1_1"/>
  <p:tag name="KSO_WM_TAG_VERSION" val="1.0"/>
  <p:tag name="KSO_WM_BEAUTIFY_FLAG" val="#wm#"/>
  <p:tag name="KSO_WM_UNIT_TEXT_FILL_FORE_SCHEMECOLOR_INDEX" val="14"/>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28678_4*n_h_i*1_1_4"/>
  <p:tag name="KSO_WM_TEMPLATE_CATEGORY" val="diagram"/>
  <p:tag name="KSO_WM_TEMPLATE_INDEX" val="20228678"/>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86.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8678_4*n_h_x*1_1_1"/>
  <p:tag name="KSO_WM_TEMPLATE_CATEGORY" val="diagram"/>
  <p:tag name="KSO_WM_TEMPLATE_INDEX" val="20228678"/>
  <p:tag name="KSO_WM_UNIT_LAYERLEVEL" val="1_1_1"/>
  <p:tag name="KSO_WM_TAG_VERSION" val="1.0"/>
  <p:tag name="KSO_WM_BEAUTIFY_FLAG" val="#wm#"/>
  <p:tag name="KSO_WM_UNIT_FILL_FORE_SCHEMECOLOR_INDEX" val="5"/>
  <p:tag name="KSO_WM_UNIT_FILL_TYPE" val="1"/>
</p:tagLst>
</file>

<file path=ppt/tags/tag87.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 name="COMMONDATA" val="eyJjb3VudCI6OTIsImhkaWQiOiI3YmUxMWI2NDU4NzFiNzhiNGFjOTMyNzZhMDE3ODc3YyIsInVzZXJDb3VudCI6OTJ9"/>
  <p:tag name="KSO_WPP_MARK_KEY" val="0f54c64d-c1e7-476d-85ba-36531b942cc0"/>
</p:tagLst>
</file>

<file path=ppt/tags/tag9.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929_1*n_h_h_x*1_2_1_1"/>
  <p:tag name="KSO_WM_TEMPLATE_CATEGORY" val="diagram"/>
  <p:tag name="KSO_WM_TEMPLATE_INDEX" val="20227929"/>
  <p:tag name="KSO_WM_UNIT_LAYERLEVEL" val="1_1_1_1"/>
  <p:tag name="KSO_WM_TAG_VERSION" val="1.0"/>
  <p:tag name="KSO_WM_BEAUTIFY_FLAG" val="#wm#"/>
</p:tagLst>
</file>

<file path=ppt/theme/theme1.xml><?xml version="1.0" encoding="utf-8"?>
<a:theme xmlns:a="http://schemas.openxmlformats.org/drawingml/2006/main" name="模板">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2534</Words>
  <Application>WPS 演示</Application>
  <PresentationFormat>宽屏</PresentationFormat>
  <Paragraphs>188</Paragraphs>
  <Slides>14</Slides>
  <Notes>18</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14</vt:i4>
      </vt:variant>
    </vt:vector>
  </HeadingPairs>
  <TitlesOfParts>
    <vt:vector size="38" baseType="lpstr">
      <vt:lpstr>Arial</vt:lpstr>
      <vt:lpstr>宋体</vt:lpstr>
      <vt:lpstr>Wingdings</vt:lpstr>
      <vt:lpstr>思源黑体 CN Bold</vt:lpstr>
      <vt:lpstr>黑体</vt:lpstr>
      <vt:lpstr>思源黑体 CN Medium</vt:lpstr>
      <vt:lpstr>经典综艺体简</vt:lpstr>
      <vt:lpstr>微软雅黑</vt:lpstr>
      <vt:lpstr>张海山锐谐体</vt:lpstr>
      <vt:lpstr>思源黑体 CN Normal</vt:lpstr>
      <vt:lpstr>Wingdings</vt:lpstr>
      <vt:lpstr>Calibri</vt:lpstr>
      <vt:lpstr>思源黑体 CN Regular</vt:lpstr>
      <vt:lpstr>Lato Regular</vt:lpstr>
      <vt:lpstr>Roboto Medium</vt:lpstr>
      <vt:lpstr>思源黑体 CN Light</vt:lpstr>
      <vt:lpstr>Calibri</vt:lpstr>
      <vt:lpstr>MiSans</vt:lpstr>
      <vt:lpstr>等线</vt:lpstr>
      <vt:lpstr>Arial Unicode MS</vt:lpstr>
      <vt:lpstr>等线 Light</vt:lpstr>
      <vt:lpstr>Segoe Print</vt:lpstr>
      <vt:lpstr>Wide Latin</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邢小败</cp:lastModifiedBy>
  <cp:revision>146</cp:revision>
  <dcterms:created xsi:type="dcterms:W3CDTF">2020-06-21T11:58:00Z</dcterms:created>
  <dcterms:modified xsi:type="dcterms:W3CDTF">2022-12-08T14:49:02Z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2AC81531B8BC49999A2817EBC17493CE</vt:lpwstr>
  </property>
  <property fmtid="{D5CDD505-2E9C-101B-9397-08002B2CF9AE}" pid="3" name="KSOProductBuildVer">
    <vt:lpwstr>2052-11.1.0.12763</vt:lpwstr>
  </property>
  <property fmtid="{D5CDD505-2E9C-101B-9397-08002B2CF9AE}" pid="4" name="KSOTemplateUUID">
    <vt:lpwstr>v1.0_mb_MjO9JsEqjjZpIoQE+WU9LQ==</vt:lpwstr>
  </property>
</Properties>
</file>