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media/image10.svg" ContentType="image/svg+xml"/>
  <Override PartName="/ppt/media/image12.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9" r:id="rId6"/>
    <p:sldId id="1170" r:id="rId7"/>
    <p:sldId id="1171" r:id="rId8"/>
    <p:sldId id="375" r:id="rId9"/>
    <p:sldId id="261" r:id="rId10"/>
    <p:sldId id="784" r:id="rId11"/>
    <p:sldId id="1241" r:id="rId12"/>
    <p:sldId id="1242" r:id="rId13"/>
    <p:sldId id="1262" r:id="rId14"/>
    <p:sldId id="1263" r:id="rId15"/>
    <p:sldId id="1264" r:id="rId16"/>
    <p:sldId id="1204" r:id="rId17"/>
    <p:sldId id="1284" r:id="rId18"/>
    <p:sldId id="1285" r:id="rId19"/>
    <p:sldId id="1286" r:id="rId20"/>
    <p:sldId id="1192" r:id="rId21"/>
    <p:sldId id="1287" r:id="rId22"/>
    <p:sldId id="1163" r:id="rId23"/>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rdan"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5943A"/>
    <a:srgbClr val="2728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32" autoAdjust="0"/>
    <p:restoredTop sz="94660"/>
  </p:normalViewPr>
  <p:slideViewPr>
    <p:cSldViewPr snapToGrid="0" showGuides="1">
      <p:cViewPr varScale="1">
        <p:scale>
          <a:sx n="70" d="100"/>
          <a:sy n="70" d="100"/>
        </p:scale>
        <p:origin x="438" y="54"/>
      </p:cViewPr>
      <p:guideLst>
        <p:guide orient="horz" pos="2380"/>
        <p:guide pos="3840"/>
        <p:guide pos="41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gs" Target="tags/tag74.xml"/><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6B84C11-07A7-41F5-8B9A-39D0ACB1BF53}" type="doc">
      <dgm:prSet loTypeId="urn:microsoft.com/office/officeart/2005/8/layout/vProcess5" loCatId="process" qsTypeId="urn:microsoft.com/office/officeart/2005/8/quickstyle/simple5" qsCatId="simple" csTypeId="urn:microsoft.com/office/officeart/2005/8/colors/accent1_4" csCatId="accent1" phldr="0"/>
      <dgm:spPr/>
      <dgm:t>
        <a:bodyPr/>
        <a:p>
          <a:endParaRPr lang="zh-CN" altLang="en-US"/>
        </a:p>
      </dgm:t>
    </dgm:pt>
    <dgm:pt modelId="{EBE81508-B149-4B3C-B231-97BF5F08472D}" type="pres">
      <dgm:prSet presAssocID="{46B84C11-07A7-41F5-8B9A-39D0ACB1BF53}" presName="outerComposite" presStyleCnt="0">
        <dgm:presLayoutVars>
          <dgm:chMax val="5"/>
          <dgm:dir/>
          <dgm:resizeHandles val="exact"/>
        </dgm:presLayoutVars>
      </dgm:prSet>
      <dgm:spPr/>
    </dgm:pt>
    <dgm:pt modelId="{526F08A7-0F36-4A10-9552-DD6C2051F03D}" type="pres">
      <dgm:prSet presAssocID="{46B84C11-07A7-41F5-8B9A-39D0ACB1BF53}" presName="dummyMaxCanvas" presStyleCnt="0">
        <dgm:presLayoutVars/>
      </dgm:prSet>
      <dgm:spPr/>
    </dgm:pt>
  </dgm:ptLst>
  <dgm:cxnLst>
    <dgm:cxn modelId="{2CC8DB88-605C-4FFA-BA06-E3088654C0AC}" type="presOf" srcId="{46B84C11-07A7-41F5-8B9A-39D0ACB1BF53}" destId="{EBE81508-B149-4B3C-B231-97BF5F08472D}" srcOrd="0" destOrd="0" presId="urn:microsoft.com/office/officeart/2005/8/layout/vProcess5"/>
    <dgm:cxn modelId="{42AAB06A-C891-47AD-AD5A-C690E457357F}" type="presParOf" srcId="{EBE81508-B149-4B3C-B231-97BF5F08472D}" destId="{526F08A7-0F36-4A10-9552-DD6C2051F03D}" srcOrd="0"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B84C11-07A7-41F5-8B9A-39D0ACB1BF53}" type="doc">
      <dgm:prSet loTypeId="urn:microsoft.com/office/officeart/2005/8/layout/vProcess5" loCatId="process" qsTypeId="urn:microsoft.com/office/officeart/2005/8/quickstyle/simple5" qsCatId="simple" csTypeId="urn:microsoft.com/office/officeart/2005/8/colors/accent1_4" csCatId="accent1" phldr="0"/>
      <dgm:spPr/>
      <dgm:t>
        <a:bodyPr/>
        <a:p>
          <a:endParaRPr lang="zh-CN" altLang="en-US"/>
        </a:p>
      </dgm:t>
    </dgm:pt>
    <dgm:pt modelId="{EBE81508-B149-4B3C-B231-97BF5F08472D}" type="pres">
      <dgm:prSet presAssocID="{46B84C11-07A7-41F5-8B9A-39D0ACB1BF53}" presName="outerComposite" presStyleCnt="0">
        <dgm:presLayoutVars>
          <dgm:chMax val="5"/>
          <dgm:dir/>
          <dgm:resizeHandles val="exact"/>
        </dgm:presLayoutVars>
      </dgm:prSet>
      <dgm:spPr/>
    </dgm:pt>
    <dgm:pt modelId="{526F08A7-0F36-4A10-9552-DD6C2051F03D}" type="pres">
      <dgm:prSet presAssocID="{46B84C11-07A7-41F5-8B9A-39D0ACB1BF53}" presName="dummyMaxCanvas" presStyleCnt="0">
        <dgm:presLayoutVars/>
      </dgm:prSet>
      <dgm:spPr/>
    </dgm:pt>
  </dgm:ptLst>
  <dgm:cxnLst>
    <dgm:cxn modelId="{2CC8DB88-605C-4FFA-BA06-E3088654C0AC}" type="presOf" srcId="{46B84C11-07A7-41F5-8B9A-39D0ACB1BF53}" destId="{EBE81508-B149-4B3C-B231-97BF5F08472D}" srcOrd="0" destOrd="0" presId="urn:microsoft.com/office/officeart/2005/8/layout/vProcess5"/>
    <dgm:cxn modelId="{42AAB06A-C891-47AD-AD5A-C690E457357F}" type="presParOf" srcId="{EBE81508-B149-4B3C-B231-97BF5F08472D}" destId="{526F08A7-0F36-4A10-9552-DD6C2051F03D}" srcOrd="0"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6B84C11-07A7-41F5-8B9A-39D0ACB1BF53}" type="doc">
      <dgm:prSet loTypeId="urn:microsoft.com/office/officeart/2005/8/layout/vProcess5" loCatId="process" qsTypeId="urn:microsoft.com/office/officeart/2005/8/quickstyle/simple5" qsCatId="simple" csTypeId="urn:microsoft.com/office/officeart/2005/8/colors/accent1_4" csCatId="accent1" phldr="0"/>
      <dgm:spPr/>
      <dgm:t>
        <a:bodyPr/>
        <a:p>
          <a:endParaRPr lang="zh-CN" altLang="en-US"/>
        </a:p>
      </dgm:t>
    </dgm:pt>
    <dgm:pt modelId="{EBE81508-B149-4B3C-B231-97BF5F08472D}" type="pres">
      <dgm:prSet presAssocID="{46B84C11-07A7-41F5-8B9A-39D0ACB1BF53}" presName="outerComposite" presStyleCnt="0">
        <dgm:presLayoutVars>
          <dgm:chMax val="5"/>
          <dgm:dir/>
          <dgm:resizeHandles val="exact"/>
        </dgm:presLayoutVars>
      </dgm:prSet>
      <dgm:spPr/>
    </dgm:pt>
    <dgm:pt modelId="{526F08A7-0F36-4A10-9552-DD6C2051F03D}" type="pres">
      <dgm:prSet presAssocID="{46B84C11-07A7-41F5-8B9A-39D0ACB1BF53}" presName="dummyMaxCanvas" presStyleCnt="0">
        <dgm:presLayoutVars/>
      </dgm:prSet>
      <dgm:spPr/>
    </dgm:pt>
  </dgm:ptLst>
  <dgm:cxnLst>
    <dgm:cxn modelId="{2CC8DB88-605C-4FFA-BA06-E3088654C0AC}" type="presOf" srcId="{46B84C11-07A7-41F5-8B9A-39D0ACB1BF53}" destId="{EBE81508-B149-4B3C-B231-97BF5F08472D}" srcOrd="0" destOrd="0" presId="urn:microsoft.com/office/officeart/2005/8/layout/vProcess5"/>
    <dgm:cxn modelId="{42AAB06A-C891-47AD-AD5A-C690E457357F}" type="presParOf" srcId="{EBE81508-B149-4B3C-B231-97BF5F08472D}" destId="{526F08A7-0F36-4A10-9552-DD6C2051F03D}" srcOrd="0"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6B84C11-07A7-41F5-8B9A-39D0ACB1BF53}" type="doc">
      <dgm:prSet loTypeId="urn:microsoft.com/office/officeart/2005/8/layout/vProcess5" loCatId="process" qsTypeId="urn:microsoft.com/office/officeart/2005/8/quickstyle/simple5" qsCatId="simple" csTypeId="urn:microsoft.com/office/officeart/2005/8/colors/accent1_4" csCatId="accent1" phldr="0"/>
      <dgm:spPr/>
      <dgm:t>
        <a:bodyPr/>
        <a:p>
          <a:endParaRPr lang="zh-CN" altLang="en-US"/>
        </a:p>
      </dgm:t>
    </dgm:pt>
    <dgm:pt modelId="{EBE81508-B149-4B3C-B231-97BF5F08472D}" type="pres">
      <dgm:prSet presAssocID="{46B84C11-07A7-41F5-8B9A-39D0ACB1BF53}" presName="outerComposite" presStyleCnt="0">
        <dgm:presLayoutVars>
          <dgm:chMax val="5"/>
          <dgm:dir/>
          <dgm:resizeHandles val="exact"/>
        </dgm:presLayoutVars>
      </dgm:prSet>
      <dgm:spPr/>
    </dgm:pt>
    <dgm:pt modelId="{526F08A7-0F36-4A10-9552-DD6C2051F03D}" type="pres">
      <dgm:prSet presAssocID="{46B84C11-07A7-41F5-8B9A-39D0ACB1BF53}" presName="dummyMaxCanvas" presStyleCnt="0">
        <dgm:presLayoutVars/>
      </dgm:prSet>
      <dgm:spPr/>
    </dgm:pt>
  </dgm:ptLst>
  <dgm:cxnLst>
    <dgm:cxn modelId="{2CC8DB88-605C-4FFA-BA06-E3088654C0AC}" type="presOf" srcId="{46B84C11-07A7-41F5-8B9A-39D0ACB1BF53}" destId="{EBE81508-B149-4B3C-B231-97BF5F08472D}" srcOrd="0" destOrd="0" presId="urn:microsoft.com/office/officeart/2005/8/layout/vProcess5"/>
    <dgm:cxn modelId="{42AAB06A-C891-47AD-AD5A-C690E457357F}" type="presParOf" srcId="{EBE81508-B149-4B3C-B231-97BF5F08472D}" destId="{526F08A7-0F36-4A10-9552-DD6C2051F03D}" srcOrd="0"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6B84C11-07A7-41F5-8B9A-39D0ACB1BF53}" type="doc">
      <dgm:prSet loTypeId="urn:microsoft.com/office/officeart/2005/8/layout/vProcess5" loCatId="process" qsTypeId="urn:microsoft.com/office/officeart/2005/8/quickstyle/simple5" qsCatId="simple" csTypeId="urn:microsoft.com/office/officeart/2005/8/colors/accent1_4" csCatId="accent1" phldr="0"/>
      <dgm:spPr/>
      <dgm:t>
        <a:bodyPr/>
        <a:p>
          <a:endParaRPr lang="zh-CN" altLang="en-US"/>
        </a:p>
      </dgm:t>
    </dgm:pt>
    <dgm:pt modelId="{EBE81508-B149-4B3C-B231-97BF5F08472D}" type="pres">
      <dgm:prSet presAssocID="{46B84C11-07A7-41F5-8B9A-39D0ACB1BF53}" presName="outerComposite" presStyleCnt="0">
        <dgm:presLayoutVars>
          <dgm:chMax val="5"/>
          <dgm:dir/>
          <dgm:resizeHandles val="exact"/>
        </dgm:presLayoutVars>
      </dgm:prSet>
      <dgm:spPr/>
    </dgm:pt>
    <dgm:pt modelId="{526F08A7-0F36-4A10-9552-DD6C2051F03D}" type="pres">
      <dgm:prSet presAssocID="{46B84C11-07A7-41F5-8B9A-39D0ACB1BF53}" presName="dummyMaxCanvas" presStyleCnt="0">
        <dgm:presLayoutVars/>
      </dgm:prSet>
      <dgm:spPr/>
    </dgm:pt>
  </dgm:ptLst>
  <dgm:cxnLst>
    <dgm:cxn modelId="{2CC8DB88-605C-4FFA-BA06-E3088654C0AC}" type="presOf" srcId="{46B84C11-07A7-41F5-8B9A-39D0ACB1BF53}" destId="{EBE81508-B149-4B3C-B231-97BF5F08472D}" srcOrd="0" destOrd="0" presId="urn:microsoft.com/office/officeart/2005/8/layout/vProcess5"/>
    <dgm:cxn modelId="{42AAB06A-C891-47AD-AD5A-C690E457357F}" type="presParOf" srcId="{EBE81508-B149-4B3C-B231-97BF5F08472D}" destId="{526F08A7-0F36-4A10-9552-DD6C2051F03D}" srcOrd="0"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6B84C11-07A7-41F5-8B9A-39D0ACB1BF53}" type="doc">
      <dgm:prSet loTypeId="urn:microsoft.com/office/officeart/2005/8/layout/vProcess5" loCatId="process" qsTypeId="urn:microsoft.com/office/officeart/2005/8/quickstyle/simple5" qsCatId="simple" csTypeId="urn:microsoft.com/office/officeart/2005/8/colors/accent1_4" csCatId="accent1" phldr="0"/>
      <dgm:spPr/>
      <dgm:t>
        <a:bodyPr/>
        <a:p>
          <a:endParaRPr lang="zh-CN" altLang="en-US"/>
        </a:p>
      </dgm:t>
    </dgm:pt>
    <dgm:pt modelId="{EBE81508-B149-4B3C-B231-97BF5F08472D}" type="pres">
      <dgm:prSet presAssocID="{46B84C11-07A7-41F5-8B9A-39D0ACB1BF53}" presName="outerComposite" presStyleCnt="0">
        <dgm:presLayoutVars>
          <dgm:chMax val="5"/>
          <dgm:dir/>
          <dgm:resizeHandles val="exact"/>
        </dgm:presLayoutVars>
      </dgm:prSet>
      <dgm:spPr/>
    </dgm:pt>
    <dgm:pt modelId="{526F08A7-0F36-4A10-9552-DD6C2051F03D}" type="pres">
      <dgm:prSet presAssocID="{46B84C11-07A7-41F5-8B9A-39D0ACB1BF53}" presName="dummyMaxCanvas" presStyleCnt="0">
        <dgm:presLayoutVars/>
      </dgm:prSet>
      <dgm:spPr/>
    </dgm:pt>
  </dgm:ptLst>
  <dgm:cxnLst>
    <dgm:cxn modelId="{2CC8DB88-605C-4FFA-BA06-E3088654C0AC}" type="presOf" srcId="{46B84C11-07A7-41F5-8B9A-39D0ACB1BF53}" destId="{EBE81508-B149-4B3C-B231-97BF5F08472D}" srcOrd="0" destOrd="0" presId="urn:microsoft.com/office/officeart/2005/8/layout/vProcess5"/>
    <dgm:cxn modelId="{42AAB06A-C891-47AD-AD5A-C690E457357F}" type="presParOf" srcId="{EBE81508-B149-4B3C-B231-97BF5F08472D}" destId="{526F08A7-0F36-4A10-9552-DD6C2051F03D}" srcOrd="0"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6B84C11-07A7-41F5-8B9A-39D0ACB1BF53}" type="doc">
      <dgm:prSet loTypeId="urn:microsoft.com/office/officeart/2005/8/layout/vProcess5" loCatId="process" qsTypeId="urn:microsoft.com/office/officeart/2005/8/quickstyle/simple5" qsCatId="simple" csTypeId="urn:microsoft.com/office/officeart/2005/8/colors/accent1_4" csCatId="accent1" phldr="0"/>
      <dgm:spPr/>
      <dgm:t>
        <a:bodyPr/>
        <a:p>
          <a:endParaRPr lang="zh-CN" altLang="en-US"/>
        </a:p>
      </dgm:t>
    </dgm:pt>
    <dgm:pt modelId="{EBE81508-B149-4B3C-B231-97BF5F08472D}" type="pres">
      <dgm:prSet presAssocID="{46B84C11-07A7-41F5-8B9A-39D0ACB1BF53}" presName="outerComposite" presStyleCnt="0">
        <dgm:presLayoutVars>
          <dgm:chMax val="5"/>
          <dgm:dir/>
          <dgm:resizeHandles val="exact"/>
        </dgm:presLayoutVars>
      </dgm:prSet>
      <dgm:spPr/>
    </dgm:pt>
    <dgm:pt modelId="{526F08A7-0F36-4A10-9552-DD6C2051F03D}" type="pres">
      <dgm:prSet presAssocID="{46B84C11-07A7-41F5-8B9A-39D0ACB1BF53}" presName="dummyMaxCanvas" presStyleCnt="0">
        <dgm:presLayoutVars/>
      </dgm:prSet>
      <dgm:spPr/>
    </dgm:pt>
  </dgm:ptLst>
  <dgm:cxnLst>
    <dgm:cxn modelId="{2CC8DB88-605C-4FFA-BA06-E3088654C0AC}" type="presOf" srcId="{46B84C11-07A7-41F5-8B9A-39D0ACB1BF53}" destId="{EBE81508-B149-4B3C-B231-97BF5F08472D}" srcOrd="0" destOrd="0" presId="urn:microsoft.com/office/officeart/2005/8/layout/vProcess5"/>
    <dgm:cxn modelId="{42AAB06A-C891-47AD-AD5A-C690E457357F}" type="presParOf" srcId="{EBE81508-B149-4B3C-B231-97BF5F08472D}" destId="{526F08A7-0F36-4A10-9552-DD6C2051F03D}" srcOrd="0"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6B84C11-07A7-41F5-8B9A-39D0ACB1BF53}" type="doc">
      <dgm:prSet loTypeId="urn:microsoft.com/office/officeart/2005/8/layout/vProcess5" loCatId="process" qsTypeId="urn:microsoft.com/office/officeart/2005/8/quickstyle/simple5" qsCatId="simple" csTypeId="urn:microsoft.com/office/officeart/2005/8/colors/accent1_4" csCatId="accent1" phldr="0"/>
      <dgm:spPr/>
      <dgm:t>
        <a:bodyPr/>
        <a:p>
          <a:endParaRPr lang="zh-CN" altLang="en-US"/>
        </a:p>
      </dgm:t>
    </dgm:pt>
    <dgm:pt modelId="{EBE81508-B149-4B3C-B231-97BF5F08472D}" type="pres">
      <dgm:prSet presAssocID="{46B84C11-07A7-41F5-8B9A-39D0ACB1BF53}" presName="outerComposite" presStyleCnt="0">
        <dgm:presLayoutVars>
          <dgm:chMax val="5"/>
          <dgm:dir/>
          <dgm:resizeHandles val="exact"/>
        </dgm:presLayoutVars>
      </dgm:prSet>
      <dgm:spPr/>
    </dgm:pt>
    <dgm:pt modelId="{526F08A7-0F36-4A10-9552-DD6C2051F03D}" type="pres">
      <dgm:prSet presAssocID="{46B84C11-07A7-41F5-8B9A-39D0ACB1BF53}" presName="dummyMaxCanvas" presStyleCnt="0">
        <dgm:presLayoutVars/>
      </dgm:prSet>
      <dgm:spPr/>
    </dgm:pt>
  </dgm:ptLst>
  <dgm:cxnLst>
    <dgm:cxn modelId="{2CC8DB88-605C-4FFA-BA06-E3088654C0AC}" type="presOf" srcId="{46B84C11-07A7-41F5-8B9A-39D0ACB1BF53}" destId="{EBE81508-B149-4B3C-B231-97BF5F08472D}" srcOrd="0" destOrd="0" presId="urn:microsoft.com/office/officeart/2005/8/layout/vProcess5"/>
    <dgm:cxn modelId="{42AAB06A-C891-47AD-AD5A-C690E457357F}" type="presParOf" srcId="{EBE81508-B149-4B3C-B231-97BF5F08472D}" destId="{526F08A7-0F36-4A10-9552-DD6C2051F03D}" srcOrd="0"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6B84C11-07A7-41F5-8B9A-39D0ACB1BF53}" type="doc">
      <dgm:prSet loTypeId="urn:microsoft.com/office/officeart/2005/8/layout/vProcess5" loCatId="process" qsTypeId="urn:microsoft.com/office/officeart/2005/8/quickstyle/simple5" qsCatId="simple" csTypeId="urn:microsoft.com/office/officeart/2005/8/colors/accent1_4" csCatId="accent1" phldr="0"/>
      <dgm:spPr/>
      <dgm:t>
        <a:bodyPr/>
        <a:p>
          <a:endParaRPr lang="zh-CN" altLang="en-US"/>
        </a:p>
      </dgm:t>
    </dgm:pt>
    <dgm:pt modelId="{EBE81508-B149-4B3C-B231-97BF5F08472D}" type="pres">
      <dgm:prSet presAssocID="{46B84C11-07A7-41F5-8B9A-39D0ACB1BF53}" presName="outerComposite" presStyleCnt="0">
        <dgm:presLayoutVars>
          <dgm:chMax val="5"/>
          <dgm:dir/>
          <dgm:resizeHandles val="exact"/>
        </dgm:presLayoutVars>
      </dgm:prSet>
      <dgm:spPr/>
    </dgm:pt>
    <dgm:pt modelId="{526F08A7-0F36-4A10-9552-DD6C2051F03D}" type="pres">
      <dgm:prSet presAssocID="{46B84C11-07A7-41F5-8B9A-39D0ACB1BF53}" presName="dummyMaxCanvas" presStyleCnt="0">
        <dgm:presLayoutVars/>
      </dgm:prSet>
      <dgm:spPr/>
    </dgm:pt>
  </dgm:ptLst>
  <dgm:cxnLst>
    <dgm:cxn modelId="{2CC8DB88-605C-4FFA-BA06-E3088654C0AC}" type="presOf" srcId="{46B84C11-07A7-41F5-8B9A-39D0ACB1BF53}" destId="{EBE81508-B149-4B3C-B231-97BF5F08472D}" srcOrd="0" destOrd="0" presId="urn:microsoft.com/office/officeart/2005/8/layout/vProcess5"/>
    <dgm:cxn modelId="{42AAB06A-C891-47AD-AD5A-C690E457357F}" type="presParOf" srcId="{EBE81508-B149-4B3C-B231-97BF5F08472D}" destId="{526F08A7-0F36-4A10-9552-DD6C2051F03D}" srcOrd="0"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7.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8.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1B4DE1-53AC-45C6-AA8B-924E6FEA26D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E5FBDD-4796-4424-B3E7-7A46137222F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稻壳儿：耗崽设计1">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rot="16200000">
            <a:off x="2667000" y="-2666999"/>
            <a:ext cx="6857999" cy="1219199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稻壳儿：耗崽设计2">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rot="16200000">
            <a:off x="2667000" y="-2666999"/>
            <a:ext cx="6857999" cy="12191998"/>
          </a:xfrm>
          <a:prstGeom prst="rect">
            <a:avLst/>
          </a:prstGeom>
        </p:spPr>
      </p:pic>
      <p:sp>
        <p:nvSpPr>
          <p:cNvPr id="2" name="图片占位符 1"/>
          <p:cNvSpPr>
            <a:spLocks noGrp="1"/>
          </p:cNvSpPr>
          <p:nvPr>
            <p:ph type="pic" sz="quarter" idx="10"/>
          </p:nvPr>
        </p:nvSpPr>
        <p:spPr>
          <a:xfrm>
            <a:off x="5615948" y="1835005"/>
            <a:ext cx="3744415" cy="2191440"/>
          </a:xfrm>
          <a:prstGeom prst="rect">
            <a:avLst/>
          </a:prstGeom>
          <a:noFill/>
          <a:effectLst>
            <a:innerShdw blurRad="63500" dist="25400" dir="13500000">
              <a:prstClr val="black">
                <a:alpha val="21000"/>
              </a:prstClr>
            </a:innerShdw>
          </a:effectLst>
        </p:spPr>
        <p:txBody>
          <a:bodyPr/>
          <a:lstStyle/>
          <a:p>
            <a:endParaRPr lang="zh-CN" altLang="en-US"/>
          </a:p>
        </p:txBody>
      </p:sp>
      <p:sp>
        <p:nvSpPr>
          <p:cNvPr id="3" name="图片占位符 2"/>
          <p:cNvSpPr>
            <a:spLocks noGrp="1"/>
          </p:cNvSpPr>
          <p:nvPr>
            <p:ph type="pic" sz="quarter" idx="11"/>
          </p:nvPr>
        </p:nvSpPr>
        <p:spPr>
          <a:xfrm>
            <a:off x="8652369" y="2565400"/>
            <a:ext cx="2080728" cy="2573065"/>
          </a:xfrm>
          <a:prstGeom prst="rect">
            <a:avLst/>
          </a:prstGeom>
          <a:effectLst>
            <a:innerShdw blurRad="63500" dist="25400" dir="13500000">
              <a:prstClr val="black">
                <a:alpha val="26000"/>
              </a:prstClr>
            </a:innerShdw>
          </a:effectLst>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microsoft.com/office/2007/relationships/diagramDrawing" Target="../diagrams/drawing3.xml"/><Relationship Id="rId4" Type="http://schemas.openxmlformats.org/officeDocument/2006/relationships/diagramColors" Target="../diagrams/colors3.xml"/><Relationship Id="rId38" Type="http://schemas.openxmlformats.org/officeDocument/2006/relationships/notesSlide" Target="../notesSlides/notesSlide10.xml"/><Relationship Id="rId37" Type="http://schemas.openxmlformats.org/officeDocument/2006/relationships/slideLayout" Target="../slideLayouts/slideLayout2.xml"/><Relationship Id="rId36" Type="http://schemas.openxmlformats.org/officeDocument/2006/relationships/tags" Target="../tags/tag46.xml"/><Relationship Id="rId35" Type="http://schemas.openxmlformats.org/officeDocument/2006/relationships/image" Target="../media/image12.svg"/><Relationship Id="rId34" Type="http://schemas.openxmlformats.org/officeDocument/2006/relationships/image" Target="../media/image11.png"/><Relationship Id="rId33" Type="http://schemas.openxmlformats.org/officeDocument/2006/relationships/tags" Target="../tags/tag45.xml"/><Relationship Id="rId32" Type="http://schemas.openxmlformats.org/officeDocument/2006/relationships/tags" Target="../tags/tag44.xml"/><Relationship Id="rId31" Type="http://schemas.openxmlformats.org/officeDocument/2006/relationships/tags" Target="../tags/tag43.xml"/><Relationship Id="rId30" Type="http://schemas.openxmlformats.org/officeDocument/2006/relationships/tags" Target="../tags/tag42.xml"/><Relationship Id="rId3" Type="http://schemas.openxmlformats.org/officeDocument/2006/relationships/diagramQuickStyle" Target="../diagrams/quickStyle3.xml"/><Relationship Id="rId29" Type="http://schemas.openxmlformats.org/officeDocument/2006/relationships/tags" Target="../tags/tag41.xml"/><Relationship Id="rId28" Type="http://schemas.openxmlformats.org/officeDocument/2006/relationships/tags" Target="../tags/tag40.xml"/><Relationship Id="rId27" Type="http://schemas.openxmlformats.org/officeDocument/2006/relationships/tags" Target="../tags/tag39.xml"/><Relationship Id="rId26" Type="http://schemas.openxmlformats.org/officeDocument/2006/relationships/tags" Target="../tags/tag38.xml"/><Relationship Id="rId25" Type="http://schemas.openxmlformats.org/officeDocument/2006/relationships/tags" Target="../tags/tag37.xml"/><Relationship Id="rId24" Type="http://schemas.openxmlformats.org/officeDocument/2006/relationships/tags" Target="../tags/tag36.xml"/><Relationship Id="rId23" Type="http://schemas.openxmlformats.org/officeDocument/2006/relationships/tags" Target="../tags/tag35.xml"/><Relationship Id="rId22" Type="http://schemas.openxmlformats.org/officeDocument/2006/relationships/tags" Target="../tags/tag34.xml"/><Relationship Id="rId21" Type="http://schemas.openxmlformats.org/officeDocument/2006/relationships/image" Target="../media/image10.svg"/><Relationship Id="rId20" Type="http://schemas.openxmlformats.org/officeDocument/2006/relationships/image" Target="../media/image9.png"/><Relationship Id="rId2" Type="http://schemas.openxmlformats.org/officeDocument/2006/relationships/diagramLayout" Target="../diagrams/layout3.xml"/><Relationship Id="rId19" Type="http://schemas.openxmlformats.org/officeDocument/2006/relationships/tags" Target="../tags/tag33.xml"/><Relationship Id="rId18" Type="http://schemas.openxmlformats.org/officeDocument/2006/relationships/tags" Target="../tags/tag32.xml"/><Relationship Id="rId17" Type="http://schemas.openxmlformats.org/officeDocument/2006/relationships/tags" Target="../tags/tag31.xml"/><Relationship Id="rId16" Type="http://schemas.openxmlformats.org/officeDocument/2006/relationships/tags" Target="../tags/tag30.xml"/><Relationship Id="rId15" Type="http://schemas.openxmlformats.org/officeDocument/2006/relationships/tags" Target="../tags/tag29.xml"/><Relationship Id="rId14" Type="http://schemas.openxmlformats.org/officeDocument/2006/relationships/tags" Target="../tags/tag28.xml"/><Relationship Id="rId13" Type="http://schemas.openxmlformats.org/officeDocument/2006/relationships/image" Target="../media/image8.svg"/><Relationship Id="rId12" Type="http://schemas.openxmlformats.org/officeDocument/2006/relationships/image" Target="../media/image7.png"/><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diagramData" Target="../diagrams/data3.xml"/></Relationships>
</file>

<file path=ppt/slides/_rels/slide11.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microsoft.com/office/2007/relationships/diagramDrawing" Target="../diagrams/drawing4.xml"/><Relationship Id="rId4" Type="http://schemas.openxmlformats.org/officeDocument/2006/relationships/diagramColors" Target="../diagrams/colors4.xml"/><Relationship Id="rId35" Type="http://schemas.openxmlformats.org/officeDocument/2006/relationships/notesSlide" Target="../notesSlides/notesSlide11.xml"/><Relationship Id="rId34" Type="http://schemas.openxmlformats.org/officeDocument/2006/relationships/slideLayout" Target="../slideLayouts/slideLayout2.xml"/><Relationship Id="rId33" Type="http://schemas.openxmlformats.org/officeDocument/2006/relationships/tags" Target="../tags/tag71.xml"/><Relationship Id="rId32" Type="http://schemas.openxmlformats.org/officeDocument/2006/relationships/image" Target="../media/image11.png"/><Relationship Id="rId31" Type="http://schemas.openxmlformats.org/officeDocument/2006/relationships/tags" Target="../tags/tag70.xml"/><Relationship Id="rId30" Type="http://schemas.openxmlformats.org/officeDocument/2006/relationships/tags" Target="../tags/tag69.xml"/><Relationship Id="rId3" Type="http://schemas.openxmlformats.org/officeDocument/2006/relationships/diagramQuickStyle" Target="../diagrams/quickStyle4.xml"/><Relationship Id="rId29" Type="http://schemas.openxmlformats.org/officeDocument/2006/relationships/tags" Target="../tags/tag68.xml"/><Relationship Id="rId28" Type="http://schemas.openxmlformats.org/officeDocument/2006/relationships/tags" Target="../tags/tag67.xml"/><Relationship Id="rId27" Type="http://schemas.openxmlformats.org/officeDocument/2006/relationships/tags" Target="../tags/tag66.xml"/><Relationship Id="rId26" Type="http://schemas.openxmlformats.org/officeDocument/2006/relationships/tags" Target="../tags/tag65.xml"/><Relationship Id="rId25" Type="http://schemas.openxmlformats.org/officeDocument/2006/relationships/tags" Target="../tags/tag64.xml"/><Relationship Id="rId24" Type="http://schemas.openxmlformats.org/officeDocument/2006/relationships/tags" Target="../tags/tag63.xml"/><Relationship Id="rId23" Type="http://schemas.openxmlformats.org/officeDocument/2006/relationships/tags" Target="../tags/tag62.xml"/><Relationship Id="rId22" Type="http://schemas.openxmlformats.org/officeDocument/2006/relationships/tags" Target="../tags/tag61.xml"/><Relationship Id="rId21" Type="http://schemas.openxmlformats.org/officeDocument/2006/relationships/tags" Target="../tags/tag60.xml"/><Relationship Id="rId20" Type="http://schemas.openxmlformats.org/officeDocument/2006/relationships/tags" Target="../tags/tag59.xml"/><Relationship Id="rId2" Type="http://schemas.openxmlformats.org/officeDocument/2006/relationships/diagramLayout" Target="../diagrams/layout4.xml"/><Relationship Id="rId19" Type="http://schemas.openxmlformats.org/officeDocument/2006/relationships/image" Target="../media/image9.png"/><Relationship Id="rId18" Type="http://schemas.openxmlformats.org/officeDocument/2006/relationships/tags" Target="../tags/tag58.xml"/><Relationship Id="rId17" Type="http://schemas.openxmlformats.org/officeDocument/2006/relationships/tags" Target="../tags/tag57.xml"/><Relationship Id="rId16" Type="http://schemas.openxmlformats.org/officeDocument/2006/relationships/tags" Target="../tags/tag56.xml"/><Relationship Id="rId15" Type="http://schemas.openxmlformats.org/officeDocument/2006/relationships/tags" Target="../tags/tag55.xml"/><Relationship Id="rId14" Type="http://schemas.openxmlformats.org/officeDocument/2006/relationships/tags" Target="../tags/tag54.xml"/><Relationship Id="rId13" Type="http://schemas.openxmlformats.org/officeDocument/2006/relationships/tags" Target="../tags/tag53.xml"/><Relationship Id="rId12" Type="http://schemas.openxmlformats.org/officeDocument/2006/relationships/image" Target="../media/image7.png"/><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diagramData" Target="../diagrams/data4.xml"/></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2.xml"/><Relationship Id="rId7" Type="http://schemas.openxmlformats.org/officeDocument/2006/relationships/tags" Target="../tags/tag73.xml"/><Relationship Id="rId6" Type="http://schemas.openxmlformats.org/officeDocument/2006/relationships/tags" Target="../tags/tag72.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2.xml"/><Relationship Id="rId6" Type="http://schemas.openxmlformats.org/officeDocument/2006/relationships/image" Target="../media/image13.emf"/><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2.xml"/><Relationship Id="rId6" Type="http://schemas.openxmlformats.org/officeDocument/2006/relationships/image" Target="../media/image14.emf"/><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2.xml"/><Relationship Id="rId6" Type="http://schemas.openxmlformats.org/officeDocument/2006/relationships/image" Target="../media/image15.emf"/><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2.xml"/><Relationship Id="rId6" Type="http://schemas.openxmlformats.org/officeDocument/2006/relationships/image" Target="../media/image16.emf"/><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 Type="http://schemas.openxmlformats.org/officeDocument/2006/relationships/diagramData" Target="../diagrams/data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7.emf"/></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image" Target="../media/image18.emf"/><Relationship Id="rId2" Type="http://schemas.openxmlformats.org/officeDocument/2006/relationships/image" Target="../media/image5.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2.xml"/><Relationship Id="rId7" Type="http://schemas.openxmlformats.org/officeDocument/2006/relationships/image" Target="../media/image6.jpeg"/><Relationship Id="rId6" Type="http://schemas.openxmlformats.org/officeDocument/2006/relationships/tags" Target="../tags/tag1.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tags" Target="../tags/tag3.xml"/><Relationship Id="rId6" Type="http://schemas.openxmlformats.org/officeDocument/2006/relationships/tags" Target="../tags/tag2.xml"/><Relationship Id="rId5" Type="http://schemas.microsoft.com/office/2007/relationships/diagramDrawing" Target="../diagrams/drawing2.xml"/><Relationship Id="rId4" Type="http://schemas.openxmlformats.org/officeDocument/2006/relationships/diagramColors" Target="../diagrams/colors2.xml"/><Relationship Id="rId33" Type="http://schemas.openxmlformats.org/officeDocument/2006/relationships/notesSlide" Target="../notesSlides/notesSlide9.xml"/><Relationship Id="rId32" Type="http://schemas.openxmlformats.org/officeDocument/2006/relationships/slideLayout" Target="../slideLayouts/slideLayout2.xml"/><Relationship Id="rId31" Type="http://schemas.openxmlformats.org/officeDocument/2006/relationships/tags" Target="../tags/tag21.xml"/><Relationship Id="rId30" Type="http://schemas.openxmlformats.org/officeDocument/2006/relationships/tags" Target="../tags/tag20.xml"/><Relationship Id="rId3" Type="http://schemas.openxmlformats.org/officeDocument/2006/relationships/diagramQuickStyle" Target="../diagrams/quickStyle2.xml"/><Relationship Id="rId29" Type="http://schemas.openxmlformats.org/officeDocument/2006/relationships/image" Target="../media/image12.svg"/><Relationship Id="rId28" Type="http://schemas.openxmlformats.org/officeDocument/2006/relationships/image" Target="../media/image11.png"/><Relationship Id="rId27" Type="http://schemas.openxmlformats.org/officeDocument/2006/relationships/tags" Target="../tags/tag19.xml"/><Relationship Id="rId26" Type="http://schemas.openxmlformats.org/officeDocument/2006/relationships/tags" Target="../tags/tag18.xml"/><Relationship Id="rId25" Type="http://schemas.openxmlformats.org/officeDocument/2006/relationships/tags" Target="../tags/tag17.xml"/><Relationship Id="rId24" Type="http://schemas.openxmlformats.org/officeDocument/2006/relationships/tags" Target="../tags/tag16.xml"/><Relationship Id="rId23" Type="http://schemas.openxmlformats.org/officeDocument/2006/relationships/tags" Target="../tags/tag15.xml"/><Relationship Id="rId22" Type="http://schemas.openxmlformats.org/officeDocument/2006/relationships/tags" Target="../tags/tag14.xml"/><Relationship Id="rId21" Type="http://schemas.openxmlformats.org/officeDocument/2006/relationships/image" Target="../media/image10.svg"/><Relationship Id="rId20" Type="http://schemas.openxmlformats.org/officeDocument/2006/relationships/image" Target="../media/image9.png"/><Relationship Id="rId2" Type="http://schemas.openxmlformats.org/officeDocument/2006/relationships/diagramLayout" Target="../diagrams/layout2.xml"/><Relationship Id="rId19" Type="http://schemas.openxmlformats.org/officeDocument/2006/relationships/tags" Target="../tags/tag13.xml"/><Relationship Id="rId18" Type="http://schemas.openxmlformats.org/officeDocument/2006/relationships/tags" Target="../tags/tag12.xml"/><Relationship Id="rId17" Type="http://schemas.openxmlformats.org/officeDocument/2006/relationships/tags" Target="../tags/tag11.xml"/><Relationship Id="rId16" Type="http://schemas.openxmlformats.org/officeDocument/2006/relationships/tags" Target="../tags/tag10.xml"/><Relationship Id="rId15" Type="http://schemas.openxmlformats.org/officeDocument/2006/relationships/tags" Target="../tags/tag9.xml"/><Relationship Id="rId14" Type="http://schemas.openxmlformats.org/officeDocument/2006/relationships/tags" Target="../tags/tag8.xml"/><Relationship Id="rId13" Type="http://schemas.openxmlformats.org/officeDocument/2006/relationships/image" Target="../media/image8.svg"/><Relationship Id="rId12" Type="http://schemas.openxmlformats.org/officeDocument/2006/relationships/image" Target="../media/image7.png"/><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939642"/>
            <a:ext cx="12192000" cy="918358"/>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60400" y="3146425"/>
            <a:ext cx="10883900" cy="922020"/>
          </a:xfrm>
          <a:prstGeom prst="rect">
            <a:avLst/>
          </a:prstGeom>
          <a:noFill/>
        </p:spPr>
        <p:txBody>
          <a:bodyPr wrap="square" rtlCol="0">
            <a:spAutoFit/>
          </a:bodyPr>
          <a:lstStyle/>
          <a:p>
            <a:pPr algn="ct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数据库之梦想启航</a:t>
            </a:r>
            <a:endPar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endParaRPr>
          </a:p>
        </p:txBody>
      </p:sp>
      <p:sp>
        <p:nvSpPr>
          <p:cNvPr id="9" name="任意多边形: 形状 8"/>
          <p:cNvSpPr/>
          <p:nvPr/>
        </p:nvSpPr>
        <p:spPr>
          <a:xfrm>
            <a:off x="0"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flipH="1">
            <a:off x="8984343"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49531"/>
            <a:ext cx="6109335" cy="1151891"/>
            <a:chOff x="660400" y="-21591"/>
            <a:chExt cx="6109335"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dirty="0">
                  <a:solidFill>
                    <a:schemeClr val="bg1"/>
                  </a:solidFill>
                  <a:latin typeface="Arial" panose="020B0604020202020204" pitchFamily="34" charset="0"/>
                  <a:cs typeface="Arial" panose="020B0604020202020204" pitchFamily="34" charset="0"/>
                </a:rPr>
                <a:t>1</a:t>
              </a:r>
              <a:endParaRPr lang="en-US" altLang="zh-CN" sz="4400" dirty="0">
                <a:solidFill>
                  <a:schemeClr val="bg1"/>
                </a:solidFill>
                <a:latin typeface="Arial" panose="020B0604020202020204" pitchFamily="34" charset="0"/>
                <a:cs typeface="Arial" panose="020B0604020202020204" pitchFamily="34" charset="0"/>
              </a:endParaRPr>
            </a:p>
          </p:txBody>
        </p:sp>
        <p:sp>
          <p:nvSpPr>
            <p:cNvPr id="20" name="文本框 19"/>
            <p:cNvSpPr txBox="1"/>
            <p:nvPr/>
          </p:nvSpPr>
          <p:spPr>
            <a:xfrm>
              <a:off x="1468755" y="408304"/>
              <a:ext cx="5300980"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sym typeface="+mn-ea"/>
                </a:rPr>
                <a:t>SQL语句</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graphicFrame>
        <p:nvGraphicFramePr>
          <p:cNvPr id="5" name="图示 4"/>
          <p:cNvGraphicFramePr/>
          <p:nvPr/>
        </p:nvGraphicFramePr>
        <p:xfrm>
          <a:off x="2032000" y="719455"/>
          <a:ext cx="8128000" cy="54184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6" name="文本框 25"/>
          <p:cNvSpPr txBox="1"/>
          <p:nvPr/>
        </p:nvSpPr>
        <p:spPr>
          <a:xfrm>
            <a:off x="2617470" y="1770380"/>
            <a:ext cx="309880" cy="368300"/>
          </a:xfrm>
          <a:prstGeom prst="rect">
            <a:avLst/>
          </a:prstGeom>
          <a:noFill/>
        </p:spPr>
        <p:txBody>
          <a:bodyPr wrap="none" rtlCol="0">
            <a:spAutoFit/>
          </a:bodyPr>
          <a:p>
            <a:endParaRPr lang="zh-CN" altLang="en-US"/>
          </a:p>
        </p:txBody>
      </p:sp>
      <p:sp>
        <p:nvSpPr>
          <p:cNvPr id="9" name="椭圆 8"/>
          <p:cNvSpPr/>
          <p:nvPr>
            <p:custDataLst>
              <p:tags r:id="rId6"/>
            </p:custDataLst>
          </p:nvPr>
        </p:nvSpPr>
        <p:spPr>
          <a:xfrm>
            <a:off x="1281543" y="2236549"/>
            <a:ext cx="764969" cy="764969"/>
          </a:xfrm>
          <a:prstGeom prst="ellipse">
            <a:avLst/>
          </a:prstGeom>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1" name="圆角矩形 10"/>
          <p:cNvSpPr/>
          <p:nvPr>
            <p:custDataLst>
              <p:tags r:id="rId7"/>
            </p:custDataLst>
          </p:nvPr>
        </p:nvSpPr>
        <p:spPr>
          <a:xfrm>
            <a:off x="2185710" y="3329956"/>
            <a:ext cx="3531054" cy="73910"/>
          </a:xfrm>
          <a:prstGeom prst="roundRect">
            <a:avLst>
              <a:gd name="adj" fmla="val 50000"/>
            </a:avLst>
          </a:prstGeom>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2" name="椭圆 11"/>
          <p:cNvSpPr/>
          <p:nvPr>
            <p:custDataLst>
              <p:tags r:id="rId8"/>
            </p:custDataLst>
          </p:nvPr>
        </p:nvSpPr>
        <p:spPr>
          <a:xfrm>
            <a:off x="1141730" y="2096736"/>
            <a:ext cx="1043980" cy="1043980"/>
          </a:xfrm>
          <a:prstGeom prst="ellipse">
            <a:avLst/>
          </a:prstGeom>
          <a:noFill/>
          <a:ln>
            <a:solidFill>
              <a:srgbClr val="77D65E"/>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3" name="文本框 12"/>
          <p:cNvSpPr txBox="1"/>
          <p:nvPr>
            <p:custDataLst>
              <p:tags r:id="rId9"/>
            </p:custDataLst>
          </p:nvPr>
        </p:nvSpPr>
        <p:spPr>
          <a:xfrm>
            <a:off x="2306596" y="1893450"/>
            <a:ext cx="3534134" cy="416976"/>
          </a:xfrm>
          <a:prstGeom prst="rect">
            <a:avLst/>
          </a:prstGeom>
          <a:noFill/>
        </p:spPr>
        <p:txBody>
          <a:bodyPr wrap="square" bIns="0" rtlCol="0">
            <a:noAutofit/>
          </a:bodyPr>
          <a:p>
            <a:pPr>
              <a:buClrTx/>
              <a:buSzTx/>
              <a:buFontTx/>
            </a:pPr>
            <a:r>
              <a:rPr lang="zh-CN" altLang="en-US" sz="1100" spc="300">
                <a:solidFill>
                  <a:srgbClr val="45BF55"/>
                </a:solidFill>
                <a:latin typeface="思源黑体 CN Bold" panose="020B0800000000000000" pitchFamily="34" charset="-122"/>
                <a:ea typeface="思源黑体 CN Bold" panose="020B0800000000000000" pitchFamily="34" charset="-122"/>
                <a:sym typeface="+mn-ea"/>
              </a:rPr>
              <a:t>（</a:t>
            </a:r>
            <a:r>
              <a:rPr lang="en-US" altLang="zh-CN" sz="1100" spc="300">
                <a:solidFill>
                  <a:srgbClr val="45BF55"/>
                </a:solidFill>
                <a:latin typeface="思源黑体 CN Bold" panose="020B0800000000000000" pitchFamily="34" charset="-122"/>
                <a:ea typeface="思源黑体 CN Bold" panose="020B0800000000000000" pitchFamily="34" charset="-122"/>
                <a:sym typeface="+mn-ea"/>
              </a:rPr>
              <a:t>1</a:t>
            </a:r>
            <a:r>
              <a:rPr lang="zh-CN" altLang="en-US" sz="1100" spc="300">
                <a:solidFill>
                  <a:srgbClr val="45BF55"/>
                </a:solidFill>
                <a:latin typeface="思源黑体 CN Bold" panose="020B0800000000000000" pitchFamily="34" charset="-122"/>
                <a:ea typeface="思源黑体 CN Bold" panose="020B0800000000000000" pitchFamily="34" charset="-122"/>
                <a:sym typeface="+mn-ea"/>
              </a:rPr>
              <a:t>）非过程化数据定义语言</a:t>
            </a:r>
            <a:endParaRPr lang="zh-CN" altLang="en-US" sz="1100" spc="300">
              <a:solidFill>
                <a:srgbClr val="45BF55"/>
              </a:solidFill>
              <a:latin typeface="思源黑体 CN Bold" panose="020B0800000000000000" pitchFamily="34" charset="-122"/>
              <a:ea typeface="思源黑体 CN Bold" panose="020B0800000000000000" pitchFamily="34" charset="-122"/>
              <a:sym typeface="+mn-ea"/>
            </a:endParaRPr>
          </a:p>
          <a:p>
            <a:pPr>
              <a:buClrTx/>
              <a:buSzTx/>
              <a:buFontTx/>
            </a:pPr>
            <a:r>
              <a:rPr lang="zh-CN" altLang="en-US" sz="1100" spc="300">
                <a:solidFill>
                  <a:srgbClr val="45BF55"/>
                </a:solidFill>
                <a:latin typeface="思源黑体 CN Bold" panose="020B0800000000000000" pitchFamily="34" charset="-122"/>
                <a:ea typeface="思源黑体 CN Bold" panose="020B0800000000000000" pitchFamily="34" charset="-122"/>
                <a:sym typeface="+mn-ea"/>
              </a:rPr>
              <a:t>（Data Definition Language，DDL）</a:t>
            </a:r>
            <a:endParaRPr lang="zh-CN" altLang="en-US" sz="1100" spc="300">
              <a:solidFill>
                <a:srgbClr val="45BF55"/>
              </a:solidFill>
              <a:latin typeface="思源黑体 CN Bold" panose="020B0800000000000000" pitchFamily="34" charset="-122"/>
              <a:ea typeface="思源黑体 CN Bold" panose="020B0800000000000000" pitchFamily="34" charset="-122"/>
              <a:sym typeface="+mn-ea"/>
            </a:endParaRPr>
          </a:p>
        </p:txBody>
      </p:sp>
      <p:sp>
        <p:nvSpPr>
          <p:cNvPr id="17" name="文本框 16"/>
          <p:cNvSpPr txBox="1"/>
          <p:nvPr>
            <p:custDataLst>
              <p:tags r:id="rId10"/>
            </p:custDataLst>
          </p:nvPr>
        </p:nvSpPr>
        <p:spPr>
          <a:xfrm>
            <a:off x="2237447" y="2294445"/>
            <a:ext cx="3341968" cy="849350"/>
          </a:xfrm>
          <a:prstGeom prst="rect">
            <a:avLst/>
          </a:prstGeom>
          <a:noFill/>
        </p:spPr>
        <p:txBody>
          <a:bodyPr wrap="square" rtlCol="0">
            <a:noAutofit/>
          </a:bodyPr>
          <a:p>
            <a:pPr fontAlgn="auto">
              <a:lnSpc>
                <a:spcPct val="130000"/>
              </a:lnSpc>
              <a:spcAft>
                <a:spcPts val="1000"/>
              </a:spcAft>
            </a:pPr>
            <a:r>
              <a:rPr lang="zh-CN" altLang="en-US" sz="1000" spc="150">
                <a:solidFill>
                  <a:srgbClr val="000000">
                    <a:lumMod val="75000"/>
                    <a:lumOff val="25000"/>
                  </a:srgbClr>
                </a:solidFill>
                <a:latin typeface="思源黑体 CN Light" panose="020B0300000000000000" charset="-122"/>
                <a:ea typeface="思源黑体 CN Light" panose="020B0300000000000000" charset="-122"/>
                <a:sym typeface="微软雅黑" panose="020B0503020204020204" pitchFamily="34" charset="-122"/>
              </a:rPr>
              <a:t>数据库定义语言主要用于定义数据库、表等，其中包括CREATE语句、ALTER语句和DROP语句。CREATE语句用于创建数据库、数据表等，ALTER语句用于修改标的定义等，DROP语句用于删除数据库、删除表等。</a:t>
            </a:r>
            <a:endParaRPr lang="zh-CN" altLang="en-US" sz="1000" spc="150">
              <a:solidFill>
                <a:srgbClr val="000000">
                  <a:lumMod val="75000"/>
                  <a:lumOff val="25000"/>
                </a:srgbClr>
              </a:solidFill>
              <a:latin typeface="思源黑体 CN Light" panose="020B0300000000000000" charset="-122"/>
              <a:ea typeface="思源黑体 CN Light" panose="020B0300000000000000" charset="-122"/>
              <a:sym typeface="微软雅黑" panose="020B0503020204020204" pitchFamily="34" charset="-122"/>
            </a:endParaRPr>
          </a:p>
        </p:txBody>
      </p:sp>
      <p:pic>
        <p:nvPicPr>
          <p:cNvPr id="19" name="图片 18" descr="343435383036303b343532343136343bcfeec4bfb7b6cea7"/>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1471862" y="2426868"/>
            <a:ext cx="384332" cy="384332"/>
          </a:xfrm>
          <a:prstGeom prst="rect">
            <a:avLst/>
          </a:prstGeom>
        </p:spPr>
      </p:pic>
      <p:sp>
        <p:nvSpPr>
          <p:cNvPr id="21" name="椭圆 20"/>
          <p:cNvSpPr/>
          <p:nvPr>
            <p:custDataLst>
              <p:tags r:id="rId14"/>
            </p:custDataLst>
          </p:nvPr>
        </p:nvSpPr>
        <p:spPr>
          <a:xfrm>
            <a:off x="1281543" y="4009159"/>
            <a:ext cx="764969" cy="764969"/>
          </a:xfrm>
          <a:prstGeom prst="ellipse">
            <a:avLst/>
          </a:prstGeom>
          <a:solidFill>
            <a:srgbClr val="45BF55"/>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22" name="圆角矩形 21"/>
          <p:cNvSpPr/>
          <p:nvPr>
            <p:custDataLst>
              <p:tags r:id="rId15"/>
            </p:custDataLst>
          </p:nvPr>
        </p:nvSpPr>
        <p:spPr>
          <a:xfrm>
            <a:off x="2185710" y="4894232"/>
            <a:ext cx="3531054" cy="73910"/>
          </a:xfrm>
          <a:prstGeom prst="roundRect">
            <a:avLst>
              <a:gd name="adj" fmla="val 50000"/>
            </a:avLst>
          </a:prstGeom>
          <a:solidFill>
            <a:srgbClr val="45BF55"/>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23" name="椭圆 22"/>
          <p:cNvSpPr/>
          <p:nvPr>
            <p:custDataLst>
              <p:tags r:id="rId16"/>
            </p:custDataLst>
          </p:nvPr>
        </p:nvSpPr>
        <p:spPr>
          <a:xfrm>
            <a:off x="1141730" y="3869346"/>
            <a:ext cx="1043980" cy="1043980"/>
          </a:xfrm>
          <a:prstGeom prst="ellipse">
            <a:avLst/>
          </a:prstGeom>
          <a:noFill/>
          <a:ln>
            <a:solidFill>
              <a:srgbClr val="45BF55"/>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24" name="文本框 23"/>
          <p:cNvSpPr txBox="1"/>
          <p:nvPr>
            <p:custDataLst>
              <p:tags r:id="rId17"/>
            </p:custDataLst>
          </p:nvPr>
        </p:nvSpPr>
        <p:spPr>
          <a:xfrm>
            <a:off x="2280285" y="3627755"/>
            <a:ext cx="3147695" cy="342265"/>
          </a:xfrm>
          <a:prstGeom prst="rect">
            <a:avLst/>
          </a:prstGeom>
          <a:noFill/>
        </p:spPr>
        <p:txBody>
          <a:bodyPr wrap="square" bIns="0" rtlCol="0">
            <a:noAutofit/>
          </a:bodyPr>
          <a:p>
            <a:pPr>
              <a:buClrTx/>
              <a:buSzTx/>
              <a:buFontTx/>
            </a:pPr>
            <a:r>
              <a:rPr lang="zh-CN" altLang="en-US" sz="1200" spc="300">
                <a:solidFill>
                  <a:srgbClr val="45BF55"/>
                </a:solidFill>
                <a:latin typeface="思源黑体 CN Bold" panose="020B0800000000000000" pitchFamily="34" charset="-122"/>
                <a:ea typeface="思源黑体 CN Bold" panose="020B0800000000000000" pitchFamily="34" charset="-122"/>
                <a:sym typeface="+mn-ea"/>
              </a:rPr>
              <a:t>（3）数据查询语言</a:t>
            </a:r>
            <a:endParaRPr lang="zh-CN" altLang="en-US" sz="1200" spc="300">
              <a:solidFill>
                <a:srgbClr val="45BF55"/>
              </a:solidFill>
              <a:latin typeface="思源黑体 CN Bold" panose="020B0800000000000000" pitchFamily="34" charset="-122"/>
              <a:ea typeface="思源黑体 CN Bold" panose="020B0800000000000000" pitchFamily="34" charset="-122"/>
              <a:sym typeface="+mn-ea"/>
            </a:endParaRPr>
          </a:p>
          <a:p>
            <a:pPr>
              <a:buClrTx/>
              <a:buSzTx/>
              <a:buFontTx/>
            </a:pPr>
            <a:r>
              <a:rPr lang="zh-CN" altLang="en-US" sz="1200" spc="300">
                <a:solidFill>
                  <a:srgbClr val="45BF55"/>
                </a:solidFill>
                <a:latin typeface="思源黑体 CN Bold" panose="020B0800000000000000" pitchFamily="34" charset="-122"/>
                <a:ea typeface="思源黑体 CN Bold" panose="020B0800000000000000" pitchFamily="34" charset="-122"/>
                <a:sym typeface="+mn-ea"/>
              </a:rPr>
              <a:t>（Data Query Language，DQL）</a:t>
            </a:r>
            <a:endParaRPr lang="zh-CN" altLang="en-US" sz="1200" spc="300">
              <a:solidFill>
                <a:srgbClr val="45BF55"/>
              </a:solidFill>
              <a:latin typeface="思源黑体 CN Bold" panose="020B0800000000000000" pitchFamily="34" charset="-122"/>
              <a:ea typeface="思源黑体 CN Bold" panose="020B0800000000000000" pitchFamily="34" charset="-122"/>
              <a:sym typeface="+mn-ea"/>
            </a:endParaRPr>
          </a:p>
        </p:txBody>
      </p:sp>
      <p:sp>
        <p:nvSpPr>
          <p:cNvPr id="27" name="文本框 26"/>
          <p:cNvSpPr txBox="1"/>
          <p:nvPr>
            <p:custDataLst>
              <p:tags r:id="rId18"/>
            </p:custDataLst>
          </p:nvPr>
        </p:nvSpPr>
        <p:spPr>
          <a:xfrm>
            <a:off x="2280561" y="4044882"/>
            <a:ext cx="3341968" cy="849350"/>
          </a:xfrm>
          <a:prstGeom prst="rect">
            <a:avLst/>
          </a:prstGeom>
          <a:noFill/>
        </p:spPr>
        <p:txBody>
          <a:bodyPr wrap="square" rtlCol="0">
            <a:normAutofit/>
          </a:bodyPr>
          <a:p>
            <a:pPr fontAlgn="auto">
              <a:lnSpc>
                <a:spcPct val="130000"/>
              </a:lnSpc>
              <a:spcAft>
                <a:spcPts val="1000"/>
              </a:spcAft>
            </a:pPr>
            <a:r>
              <a:rPr lang="zh-CN" altLang="en-US" sz="1200" spc="150">
                <a:solidFill>
                  <a:srgbClr val="000000">
                    <a:lumMod val="75000"/>
                    <a:lumOff val="25000"/>
                  </a:srgbClr>
                </a:solidFill>
                <a:latin typeface="思源黑体 CN Light" panose="020B0300000000000000" charset="-122"/>
                <a:ea typeface="思源黑体 CN Light" panose="020B0300000000000000" charset="-122"/>
                <a:sym typeface="微软雅黑" panose="020B0503020204020204" pitchFamily="34" charset="-122"/>
              </a:rPr>
              <a:t>数据查询语言主要用于查询数据，也就是指SELECT语句，使用SELECT语句可以查询数据库中的一条数据或多条数据。</a:t>
            </a:r>
            <a:endParaRPr lang="zh-CN" altLang="en-US" sz="1200" spc="150">
              <a:solidFill>
                <a:srgbClr val="000000">
                  <a:lumMod val="75000"/>
                  <a:lumOff val="25000"/>
                </a:srgbClr>
              </a:solidFill>
              <a:latin typeface="思源黑体 CN Light" panose="020B0300000000000000" charset="-122"/>
              <a:ea typeface="思源黑体 CN Light" panose="020B0300000000000000" charset="-122"/>
              <a:sym typeface="微软雅黑" panose="020B0503020204020204" pitchFamily="34" charset="-122"/>
            </a:endParaRPr>
          </a:p>
        </p:txBody>
      </p:sp>
      <p:pic>
        <p:nvPicPr>
          <p:cNvPr id="28" name="图片 27" descr="343435383036303b343532343136353bcfeec4bfc6c0c9f3"/>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1471862" y="4199478"/>
            <a:ext cx="384332" cy="384332"/>
          </a:xfrm>
          <a:prstGeom prst="rect">
            <a:avLst/>
          </a:prstGeom>
        </p:spPr>
      </p:pic>
      <p:sp>
        <p:nvSpPr>
          <p:cNvPr id="35" name="文本框 34"/>
          <p:cNvSpPr txBox="1"/>
          <p:nvPr>
            <p:custDataLst>
              <p:tags r:id="rId22"/>
            </p:custDataLst>
          </p:nvPr>
        </p:nvSpPr>
        <p:spPr>
          <a:xfrm>
            <a:off x="-523240" y="1049020"/>
            <a:ext cx="4862195" cy="460375"/>
          </a:xfrm>
          <a:prstGeom prst="rect">
            <a:avLst/>
          </a:prstGeom>
          <a:noFill/>
        </p:spPr>
        <p:txBody>
          <a:bodyPr wrap="square" bIns="0" rtlCol="0">
            <a:normAutofit/>
          </a:bodyPr>
          <a:p>
            <a:pPr algn="ctr"/>
            <a:r>
              <a:rPr lang="zh-CN" altLang="en-US" sz="2400" b="1" spc="600" dirty="0">
                <a:latin typeface="思源黑体 CN Medium" panose="020B0600000000000000" pitchFamily="34" charset="-122"/>
                <a:ea typeface="思源黑体 CN Medium" panose="020B0600000000000000" pitchFamily="34" charset="-122"/>
                <a:sym typeface="+mn-ea"/>
              </a:rPr>
              <a:t>二、 SQL分类</a:t>
            </a:r>
            <a:endParaRPr lang="zh-CN" altLang="en-US" sz="2400" b="1" spc="600" dirty="0">
              <a:latin typeface="思源黑体 CN Medium" panose="020B0600000000000000" pitchFamily="34" charset="-122"/>
              <a:ea typeface="思源黑体 CN Medium" panose="020B0600000000000000" pitchFamily="34" charset="-122"/>
              <a:sym typeface="+mn-ea"/>
            </a:endParaRPr>
          </a:p>
          <a:p>
            <a:pPr algn="ctr"/>
            <a:endParaRPr lang="zh-CN" altLang="en-US" sz="2400" b="1" spc="600" dirty="0">
              <a:solidFill>
                <a:srgbClr val="000000">
                  <a:lumMod val="85000"/>
                  <a:lumOff val="15000"/>
                </a:srgbClr>
              </a:solidFill>
              <a:latin typeface="思源黑体 CN Medium" panose="020B0600000000000000" pitchFamily="34" charset="-122"/>
              <a:ea typeface="思源黑体 CN Medium" panose="020B0600000000000000" pitchFamily="34" charset="-122"/>
              <a:sym typeface="+mn-ea"/>
            </a:endParaRPr>
          </a:p>
        </p:txBody>
      </p:sp>
      <p:cxnSp>
        <p:nvCxnSpPr>
          <p:cNvPr id="36" name="直接连接符 35"/>
          <p:cNvCxnSpPr/>
          <p:nvPr>
            <p:custDataLst>
              <p:tags r:id="rId23"/>
            </p:custDataLst>
          </p:nvPr>
        </p:nvCxnSpPr>
        <p:spPr>
          <a:xfrm>
            <a:off x="3879215" y="1509395"/>
            <a:ext cx="4164330" cy="0"/>
          </a:xfrm>
          <a:prstGeom prst="line">
            <a:avLst/>
          </a:prstGeom>
          <a:ln>
            <a:solidFill>
              <a:srgbClr val="77D65E"/>
            </a:solidFill>
            <a:headEnd type="oval"/>
            <a:tailEnd type="oval"/>
          </a:ln>
        </p:spPr>
        <p:style>
          <a:lnRef idx="1">
            <a:srgbClr val="77D65E"/>
          </a:lnRef>
          <a:fillRef idx="0">
            <a:srgbClr val="77D65E"/>
          </a:fillRef>
          <a:effectRef idx="0">
            <a:srgbClr val="77D65E"/>
          </a:effectRef>
          <a:fontRef idx="minor">
            <a:srgbClr val="000000"/>
          </a:fontRef>
        </p:style>
      </p:cxnSp>
      <p:sp>
        <p:nvSpPr>
          <p:cNvPr id="37" name="文本框 36"/>
          <p:cNvSpPr txBox="1"/>
          <p:nvPr/>
        </p:nvSpPr>
        <p:spPr>
          <a:xfrm>
            <a:off x="3929380" y="944880"/>
            <a:ext cx="4064000" cy="460375"/>
          </a:xfrm>
          <a:prstGeom prst="rect">
            <a:avLst/>
          </a:prstGeom>
          <a:noFill/>
        </p:spPr>
        <p:txBody>
          <a:bodyPr wrap="square" rtlCol="0">
            <a:spAutoFit/>
          </a:bodyPr>
          <a:p>
            <a:pPr>
              <a:buClrTx/>
              <a:buSzTx/>
              <a:buFontTx/>
            </a:pPr>
            <a:r>
              <a:rPr lang="en-US" altLang="zh-CN" sz="2400" spc="300">
                <a:solidFill>
                  <a:srgbClr val="45BF55"/>
                </a:solidFill>
                <a:latin typeface="思源黑体 CN Bold" panose="020B0800000000000000" pitchFamily="34" charset="-122"/>
                <a:ea typeface="思源黑体 CN Bold" panose="020B0800000000000000" pitchFamily="34" charset="-122"/>
                <a:sym typeface="+mn-ea"/>
              </a:rPr>
              <a:t>1</a:t>
            </a:r>
            <a:r>
              <a:rPr lang="zh-CN" altLang="en-US" sz="2400" spc="300">
                <a:solidFill>
                  <a:srgbClr val="45BF55"/>
                </a:solidFill>
                <a:latin typeface="思源黑体 CN Bold" panose="020B0800000000000000" pitchFamily="34" charset="-122"/>
                <a:ea typeface="思源黑体 CN Bold" panose="020B0800000000000000" pitchFamily="34" charset="-122"/>
                <a:sym typeface="+mn-ea"/>
              </a:rPr>
              <a:t>、SQL的组成与功能</a:t>
            </a:r>
            <a:endParaRPr lang="zh-CN" altLang="en-US" sz="2400" spc="300">
              <a:solidFill>
                <a:srgbClr val="45BF55"/>
              </a:solidFill>
              <a:latin typeface="思源黑体 CN Bold" panose="020B0800000000000000" pitchFamily="34" charset="-122"/>
              <a:ea typeface="思源黑体 CN Bold" panose="020B0800000000000000" pitchFamily="34" charset="-122"/>
              <a:sym typeface="+mn-ea"/>
            </a:endParaRPr>
          </a:p>
        </p:txBody>
      </p:sp>
      <p:sp>
        <p:nvSpPr>
          <p:cNvPr id="4" name="椭圆 3"/>
          <p:cNvSpPr/>
          <p:nvPr>
            <p:custDataLst>
              <p:tags r:id="rId24"/>
            </p:custDataLst>
          </p:nvPr>
        </p:nvSpPr>
        <p:spPr>
          <a:xfrm>
            <a:off x="6729208" y="2233064"/>
            <a:ext cx="764969" cy="764969"/>
          </a:xfrm>
          <a:prstGeom prst="ellipse">
            <a:avLst/>
          </a:prstGeom>
          <a:solidFill>
            <a:srgbClr val="45BF55"/>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6" name="圆角矩形 5"/>
          <p:cNvSpPr/>
          <p:nvPr>
            <p:custDataLst>
              <p:tags r:id="rId25"/>
            </p:custDataLst>
          </p:nvPr>
        </p:nvSpPr>
        <p:spPr>
          <a:xfrm>
            <a:off x="7633375" y="3226722"/>
            <a:ext cx="3531054" cy="73910"/>
          </a:xfrm>
          <a:prstGeom prst="roundRect">
            <a:avLst>
              <a:gd name="adj" fmla="val 50000"/>
            </a:avLst>
          </a:prstGeom>
          <a:solidFill>
            <a:srgbClr val="45BF55"/>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7" name="椭圆 6"/>
          <p:cNvSpPr/>
          <p:nvPr>
            <p:custDataLst>
              <p:tags r:id="rId26"/>
            </p:custDataLst>
          </p:nvPr>
        </p:nvSpPr>
        <p:spPr>
          <a:xfrm>
            <a:off x="6589395" y="2093251"/>
            <a:ext cx="1043980" cy="1043980"/>
          </a:xfrm>
          <a:prstGeom prst="ellipse">
            <a:avLst/>
          </a:prstGeom>
          <a:noFill/>
          <a:ln>
            <a:solidFill>
              <a:srgbClr val="45BF55"/>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8" name="文本框 7"/>
          <p:cNvSpPr txBox="1"/>
          <p:nvPr>
            <p:custDataLst>
              <p:tags r:id="rId27"/>
            </p:custDataLst>
          </p:nvPr>
        </p:nvSpPr>
        <p:spPr>
          <a:xfrm>
            <a:off x="7728226" y="2268787"/>
            <a:ext cx="3341968" cy="849350"/>
          </a:xfrm>
          <a:prstGeom prst="rect">
            <a:avLst/>
          </a:prstGeom>
          <a:noFill/>
        </p:spPr>
        <p:txBody>
          <a:bodyPr wrap="square" rtlCol="0">
            <a:normAutofit fontScale="90000"/>
          </a:bodyPr>
          <a:p>
            <a:pPr algn="l" fontAlgn="auto">
              <a:lnSpc>
                <a:spcPct val="130000"/>
              </a:lnSpc>
              <a:spcAft>
                <a:spcPts val="1000"/>
              </a:spcAft>
              <a:buClrTx/>
              <a:buSzTx/>
              <a:buFontTx/>
            </a:pPr>
            <a:r>
              <a:rPr lang="zh-CN" altLang="en-US" sz="1000" spc="150">
                <a:solidFill>
                  <a:srgbClr val="000000">
                    <a:lumMod val="75000"/>
                    <a:lumOff val="25000"/>
                  </a:srgbClr>
                </a:solidFill>
                <a:latin typeface="思源黑体 CN Light" panose="020B0300000000000000" charset="-122"/>
                <a:ea typeface="思源黑体 CN Light" panose="020B0300000000000000" charset="-122"/>
                <a:sym typeface="微软雅黑" panose="020B0503020204020204" pitchFamily="34" charset="-122"/>
              </a:rPr>
              <a:t>数据操作语言主要用于对数据库进行添加、修改和删除操作，其中包括INSERT语句、UPDATE语句和DELETE语句。INSERT语句用于插入数据，UPDATE语句用于修改数据，DELETE语句用于删除数据。</a:t>
            </a:r>
            <a:endParaRPr lang="zh-CN" altLang="en-US" sz="1000" spc="150">
              <a:solidFill>
                <a:srgbClr val="000000">
                  <a:lumMod val="75000"/>
                  <a:lumOff val="25000"/>
                </a:srgbClr>
              </a:solidFill>
              <a:latin typeface="思源黑体 CN Light" panose="020B0300000000000000" charset="-122"/>
              <a:ea typeface="思源黑体 CN Light" panose="020B0300000000000000" charset="-122"/>
              <a:sym typeface="微软雅黑" panose="020B0503020204020204" pitchFamily="34" charset="-122"/>
            </a:endParaRPr>
          </a:p>
        </p:txBody>
      </p:sp>
      <p:sp>
        <p:nvSpPr>
          <p:cNvPr id="25" name="椭圆 24"/>
          <p:cNvSpPr/>
          <p:nvPr>
            <p:custDataLst>
              <p:tags r:id="rId28"/>
            </p:custDataLst>
          </p:nvPr>
        </p:nvSpPr>
        <p:spPr>
          <a:xfrm>
            <a:off x="6729208" y="4005674"/>
            <a:ext cx="764969" cy="764969"/>
          </a:xfrm>
          <a:prstGeom prst="ellipse">
            <a:avLst/>
          </a:prstGeom>
          <a:solidFill>
            <a:srgbClr val="178039"/>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38" name="圆角矩形 37"/>
          <p:cNvSpPr/>
          <p:nvPr>
            <p:custDataLst>
              <p:tags r:id="rId29"/>
            </p:custDataLst>
          </p:nvPr>
        </p:nvSpPr>
        <p:spPr>
          <a:xfrm>
            <a:off x="7633375" y="4831004"/>
            <a:ext cx="3531054" cy="73910"/>
          </a:xfrm>
          <a:prstGeom prst="roundRect">
            <a:avLst>
              <a:gd name="adj" fmla="val 50000"/>
            </a:avLst>
          </a:prstGeom>
          <a:solidFill>
            <a:srgbClr val="178039"/>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39" name="椭圆 38"/>
          <p:cNvSpPr/>
          <p:nvPr>
            <p:custDataLst>
              <p:tags r:id="rId30"/>
            </p:custDataLst>
          </p:nvPr>
        </p:nvSpPr>
        <p:spPr>
          <a:xfrm>
            <a:off x="6589395" y="3865861"/>
            <a:ext cx="1043980" cy="1043980"/>
          </a:xfrm>
          <a:prstGeom prst="ellipse">
            <a:avLst/>
          </a:prstGeom>
          <a:noFill/>
          <a:ln>
            <a:solidFill>
              <a:srgbClr val="178039"/>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40" name="文本框 39"/>
          <p:cNvSpPr txBox="1"/>
          <p:nvPr>
            <p:custDataLst>
              <p:tags r:id="rId31"/>
            </p:custDataLst>
          </p:nvPr>
        </p:nvSpPr>
        <p:spPr>
          <a:xfrm>
            <a:off x="7727950" y="3564890"/>
            <a:ext cx="3342005" cy="533400"/>
          </a:xfrm>
          <a:prstGeom prst="rect">
            <a:avLst/>
          </a:prstGeom>
          <a:noFill/>
        </p:spPr>
        <p:txBody>
          <a:bodyPr wrap="square" bIns="0" rtlCol="0">
            <a:noAutofit/>
          </a:bodyPr>
          <a:p>
            <a:r>
              <a:rPr lang="zh-CN" altLang="en-US" sz="1100" spc="300">
                <a:solidFill>
                  <a:srgbClr val="45BF55"/>
                </a:solidFill>
                <a:latin typeface="思源黑体 CN Bold" panose="020B0800000000000000" pitchFamily="34" charset="-122"/>
                <a:ea typeface="思源黑体 CN Bold" panose="020B0800000000000000" pitchFamily="34" charset="-122"/>
              </a:rPr>
              <a:t>（4）数据控制语言</a:t>
            </a:r>
            <a:endParaRPr lang="zh-CN" altLang="en-US" sz="1100" spc="300">
              <a:solidFill>
                <a:srgbClr val="45BF55"/>
              </a:solidFill>
              <a:latin typeface="思源黑体 CN Bold" panose="020B0800000000000000" pitchFamily="34" charset="-122"/>
              <a:ea typeface="思源黑体 CN Bold" panose="020B0800000000000000" pitchFamily="34" charset="-122"/>
            </a:endParaRPr>
          </a:p>
          <a:p>
            <a:r>
              <a:rPr lang="zh-CN" altLang="en-US" sz="1100" spc="300">
                <a:solidFill>
                  <a:srgbClr val="45BF55"/>
                </a:solidFill>
                <a:latin typeface="思源黑体 CN Bold" panose="020B0800000000000000" pitchFamily="34" charset="-122"/>
                <a:ea typeface="思源黑体 CN Bold" panose="020B0800000000000000" pitchFamily="34" charset="-122"/>
              </a:rPr>
              <a:t>（Data Control Language，DCL）</a:t>
            </a:r>
            <a:endParaRPr lang="zh-CN" altLang="en-US" sz="1100" spc="300">
              <a:solidFill>
                <a:srgbClr val="45BF55"/>
              </a:solidFill>
              <a:latin typeface="思源黑体 CN Bold" panose="020B0800000000000000" pitchFamily="34" charset="-122"/>
              <a:ea typeface="思源黑体 CN Bold" panose="020B0800000000000000" pitchFamily="34" charset="-122"/>
            </a:endParaRPr>
          </a:p>
        </p:txBody>
      </p:sp>
      <p:sp>
        <p:nvSpPr>
          <p:cNvPr id="41" name="文本框 40"/>
          <p:cNvSpPr txBox="1"/>
          <p:nvPr>
            <p:custDataLst>
              <p:tags r:id="rId32"/>
            </p:custDataLst>
          </p:nvPr>
        </p:nvSpPr>
        <p:spPr>
          <a:xfrm>
            <a:off x="7786646" y="3981654"/>
            <a:ext cx="3341968" cy="849350"/>
          </a:xfrm>
          <a:prstGeom prst="rect">
            <a:avLst/>
          </a:prstGeom>
          <a:noFill/>
        </p:spPr>
        <p:txBody>
          <a:bodyPr wrap="square" rtlCol="0">
            <a:noAutofit/>
          </a:bodyPr>
          <a:p>
            <a:pPr fontAlgn="auto">
              <a:lnSpc>
                <a:spcPct val="130000"/>
              </a:lnSpc>
              <a:spcAft>
                <a:spcPts val="1000"/>
              </a:spcAft>
            </a:pPr>
            <a:r>
              <a:rPr lang="zh-CN" altLang="en-US" sz="800" spc="150">
                <a:solidFill>
                  <a:srgbClr val="000000">
                    <a:lumMod val="75000"/>
                    <a:lumOff val="25000"/>
                  </a:srgbClr>
                </a:solidFill>
                <a:latin typeface="思源黑体 CN Light" panose="020B0300000000000000" charset="-122"/>
                <a:ea typeface="思源黑体 CN Light" panose="020B0300000000000000" charset="-122"/>
                <a:sym typeface="微软雅黑" panose="020B0503020204020204" pitchFamily="34" charset="-122"/>
              </a:rPr>
              <a:t>数据控制语言主要用于控制用户的访问权限，其中包括GRANT语句,REVOKE语句、COMMIT语句和ROLLBACK语句。GRANT语句用于给用户增加权限，REVOKE语句用于收回用户的权限，COMMIT语句用于提交事务，ROLLBACK语句用于回滚事务。</a:t>
            </a:r>
            <a:endParaRPr lang="zh-CN" altLang="en-US" sz="800" spc="150">
              <a:solidFill>
                <a:srgbClr val="000000">
                  <a:lumMod val="75000"/>
                  <a:lumOff val="25000"/>
                </a:srgbClr>
              </a:solidFill>
              <a:latin typeface="思源黑体 CN Light" panose="020B0300000000000000" charset="-122"/>
              <a:ea typeface="思源黑体 CN Light" panose="020B0300000000000000" charset="-122"/>
              <a:sym typeface="微软雅黑" panose="020B0503020204020204" pitchFamily="34" charset="-122"/>
            </a:endParaRPr>
          </a:p>
          <a:p>
            <a:pPr fontAlgn="auto">
              <a:lnSpc>
                <a:spcPct val="130000"/>
              </a:lnSpc>
              <a:spcAft>
                <a:spcPts val="1000"/>
              </a:spcAft>
            </a:pPr>
            <a:endParaRPr lang="zh-CN" altLang="en-US" sz="400" spc="150">
              <a:solidFill>
                <a:srgbClr val="000000">
                  <a:lumMod val="75000"/>
                  <a:lumOff val="25000"/>
                </a:srgbClr>
              </a:solidFill>
              <a:latin typeface="思源黑体 CN Light" panose="020B0300000000000000" charset="-122"/>
              <a:ea typeface="思源黑体 CN Light" panose="020B0300000000000000" charset="-122"/>
              <a:sym typeface="微软雅黑" panose="020B0503020204020204" pitchFamily="34" charset="-122"/>
            </a:endParaRPr>
          </a:p>
        </p:txBody>
      </p:sp>
      <p:pic>
        <p:nvPicPr>
          <p:cNvPr id="42" name="图片 41" descr="343435383036303b343532343134363bbbe1d2e9bcc6bbae"/>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6919527" y="4195993"/>
            <a:ext cx="384332" cy="384332"/>
          </a:xfrm>
          <a:prstGeom prst="rect">
            <a:avLst/>
          </a:prstGeom>
        </p:spPr>
      </p:pic>
      <p:sp>
        <p:nvSpPr>
          <p:cNvPr id="43" name="文本框 42"/>
          <p:cNvSpPr txBox="1"/>
          <p:nvPr>
            <p:custDataLst>
              <p:tags r:id="rId36"/>
            </p:custDataLst>
          </p:nvPr>
        </p:nvSpPr>
        <p:spPr>
          <a:xfrm>
            <a:off x="7647940" y="1893570"/>
            <a:ext cx="3789680" cy="417195"/>
          </a:xfrm>
          <a:prstGeom prst="rect">
            <a:avLst/>
          </a:prstGeom>
          <a:noFill/>
        </p:spPr>
        <p:txBody>
          <a:bodyPr wrap="square" bIns="0" rtlCol="0">
            <a:noAutofit/>
          </a:bodyPr>
          <a:p>
            <a:pPr lvl="0" algn="l">
              <a:buClrTx/>
              <a:buSzTx/>
              <a:buFontTx/>
            </a:pPr>
            <a:r>
              <a:rPr lang="zh-CN" altLang="en-US" sz="1100" spc="300">
                <a:solidFill>
                  <a:srgbClr val="45BF55"/>
                </a:solidFill>
                <a:latin typeface="思源黑体 CN Bold" panose="020B0800000000000000" pitchFamily="34" charset="-122"/>
                <a:ea typeface="思源黑体 CN Bold" panose="020B0800000000000000" pitchFamily="34" charset="-122"/>
                <a:sym typeface="+mn-ea"/>
              </a:rPr>
              <a:t>（2）数据操作语言</a:t>
            </a:r>
            <a:endParaRPr lang="zh-CN" altLang="en-US" sz="1100" spc="300">
              <a:solidFill>
                <a:srgbClr val="45BF55"/>
              </a:solidFill>
              <a:latin typeface="思源黑体 CN Bold" panose="020B0800000000000000" pitchFamily="34" charset="-122"/>
              <a:ea typeface="思源黑体 CN Bold" panose="020B0800000000000000" pitchFamily="34" charset="-122"/>
              <a:sym typeface="+mn-ea"/>
            </a:endParaRPr>
          </a:p>
          <a:p>
            <a:pPr lvl="0" algn="l">
              <a:buClrTx/>
              <a:buSzTx/>
              <a:buFontTx/>
            </a:pPr>
            <a:r>
              <a:rPr lang="zh-CN" altLang="en-US" sz="1100" spc="300">
                <a:solidFill>
                  <a:srgbClr val="45BF55"/>
                </a:solidFill>
                <a:latin typeface="思源黑体 CN Bold" panose="020B0800000000000000" pitchFamily="34" charset="-122"/>
                <a:ea typeface="思源黑体 CN Bold" panose="020B0800000000000000" pitchFamily="34" charset="-122"/>
                <a:sym typeface="+mn-ea"/>
              </a:rPr>
              <a:t>（Data Manipulation Language，DML）</a:t>
            </a:r>
            <a:endParaRPr lang="zh-CN" altLang="en-US" sz="1100" spc="300">
              <a:solidFill>
                <a:srgbClr val="45BF55"/>
              </a:solidFill>
              <a:latin typeface="思源黑体 CN Bold" panose="020B0800000000000000" pitchFamily="34" charset="-122"/>
              <a:ea typeface="思源黑体 CN Bold" panose="020B0800000000000000" pitchFamily="34" charset="-122"/>
              <a:sym typeface="+mn-ea"/>
            </a:endParaRPr>
          </a:p>
        </p:txBody>
      </p:sp>
      <p:sp>
        <p:nvSpPr>
          <p:cNvPr id="44" name="Freeform 46"/>
          <p:cNvSpPr>
            <a:spLocks noEditPoints="1"/>
          </p:cNvSpPr>
          <p:nvPr/>
        </p:nvSpPr>
        <p:spPr bwMode="auto">
          <a:xfrm>
            <a:off x="6767671" y="2261516"/>
            <a:ext cx="677863" cy="676275"/>
          </a:xfrm>
          <a:custGeom>
            <a:avLst/>
            <a:gdLst>
              <a:gd name="T0" fmla="*/ 69 w 154"/>
              <a:gd name="T1" fmla="*/ 142 h 154"/>
              <a:gd name="T2" fmla="*/ 85 w 154"/>
              <a:gd name="T3" fmla="*/ 142 h 154"/>
              <a:gd name="T4" fmla="*/ 23 w 154"/>
              <a:gd name="T5" fmla="*/ 131 h 154"/>
              <a:gd name="T6" fmla="*/ 25 w 154"/>
              <a:gd name="T7" fmla="*/ 117 h 154"/>
              <a:gd name="T8" fmla="*/ 117 w 154"/>
              <a:gd name="T9" fmla="*/ 129 h 154"/>
              <a:gd name="T10" fmla="*/ 128 w 154"/>
              <a:gd name="T11" fmla="*/ 117 h 154"/>
              <a:gd name="T12" fmla="*/ 0 w 154"/>
              <a:gd name="T13" fmla="*/ 77 h 154"/>
              <a:gd name="T14" fmla="*/ 12 w 154"/>
              <a:gd name="T15" fmla="*/ 69 h 154"/>
              <a:gd name="T16" fmla="*/ 142 w 154"/>
              <a:gd name="T17" fmla="*/ 85 h 154"/>
              <a:gd name="T18" fmla="*/ 142 w 154"/>
              <a:gd name="T19" fmla="*/ 69 h 154"/>
              <a:gd name="T20" fmla="*/ 73 w 154"/>
              <a:gd name="T21" fmla="*/ 34 h 154"/>
              <a:gd name="T22" fmla="*/ 56 w 154"/>
              <a:gd name="T23" fmla="*/ 57 h 154"/>
              <a:gd name="T24" fmla="*/ 69 w 154"/>
              <a:gd name="T25" fmla="*/ 76 h 154"/>
              <a:gd name="T26" fmla="*/ 81 w 154"/>
              <a:gd name="T27" fmla="*/ 92 h 154"/>
              <a:gd name="T28" fmla="*/ 81 w 154"/>
              <a:gd name="T29" fmla="*/ 95 h 154"/>
              <a:gd name="T30" fmla="*/ 71 w 154"/>
              <a:gd name="T31" fmla="*/ 91 h 154"/>
              <a:gd name="T32" fmla="*/ 71 w 154"/>
              <a:gd name="T33" fmla="*/ 86 h 154"/>
              <a:gd name="T34" fmla="*/ 72 w 154"/>
              <a:gd name="T35" fmla="*/ 82 h 154"/>
              <a:gd name="T36" fmla="*/ 56 w 154"/>
              <a:gd name="T37" fmla="*/ 84 h 154"/>
              <a:gd name="T38" fmla="*/ 56 w 154"/>
              <a:gd name="T39" fmla="*/ 90 h 154"/>
              <a:gd name="T40" fmla="*/ 60 w 154"/>
              <a:gd name="T41" fmla="*/ 104 h 154"/>
              <a:gd name="T42" fmla="*/ 73 w 154"/>
              <a:gd name="T43" fmla="*/ 118 h 154"/>
              <a:gd name="T44" fmla="*/ 80 w 154"/>
              <a:gd name="T45" fmla="*/ 108 h 154"/>
              <a:gd name="T46" fmla="*/ 98 w 154"/>
              <a:gd name="T47" fmla="*/ 93 h 154"/>
              <a:gd name="T48" fmla="*/ 85 w 154"/>
              <a:gd name="T49" fmla="*/ 74 h 154"/>
              <a:gd name="T50" fmla="*/ 73 w 154"/>
              <a:gd name="T51" fmla="*/ 57 h 154"/>
              <a:gd name="T52" fmla="*/ 81 w 154"/>
              <a:gd name="T53" fmla="*/ 51 h 154"/>
              <a:gd name="T54" fmla="*/ 82 w 154"/>
              <a:gd name="T55" fmla="*/ 68 h 154"/>
              <a:gd name="T56" fmla="*/ 98 w 154"/>
              <a:gd name="T57" fmla="*/ 66 h 154"/>
              <a:gd name="T58" fmla="*/ 98 w 154"/>
              <a:gd name="T59" fmla="*/ 60 h 154"/>
              <a:gd name="T60" fmla="*/ 93 w 154"/>
              <a:gd name="T61" fmla="*/ 46 h 154"/>
              <a:gd name="T62" fmla="*/ 80 w 154"/>
              <a:gd name="T63" fmla="*/ 34 h 154"/>
              <a:gd name="T64" fmla="*/ 25 w 154"/>
              <a:gd name="T65" fmla="*/ 37 h 154"/>
              <a:gd name="T66" fmla="*/ 23 w 154"/>
              <a:gd name="T67" fmla="*/ 23 h 154"/>
              <a:gd name="T68" fmla="*/ 117 w 154"/>
              <a:gd name="T69" fmla="*/ 26 h 154"/>
              <a:gd name="T70" fmla="*/ 131 w 154"/>
              <a:gd name="T71" fmla="*/ 23 h 154"/>
              <a:gd name="T72" fmla="*/ 31 w 154"/>
              <a:gd name="T73" fmla="*/ 77 h 154"/>
              <a:gd name="T74" fmla="*/ 123 w 154"/>
              <a:gd name="T75" fmla="*/ 77 h 154"/>
              <a:gd name="T76" fmla="*/ 77 w 154"/>
              <a:gd name="T77" fmla="*/ 17 h 154"/>
              <a:gd name="T78" fmla="*/ 77 w 154"/>
              <a:gd name="T79" fmla="*/ 137 h 154"/>
              <a:gd name="T80" fmla="*/ 77 w 154"/>
              <a:gd name="T81" fmla="*/ 17 h 154"/>
              <a:gd name="T82" fmla="*/ 69 w 154"/>
              <a:gd name="T83" fmla="*/ 12 h 154"/>
              <a:gd name="T84" fmla="*/ 77 w 154"/>
              <a:gd name="T8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54">
                <a:moveTo>
                  <a:pt x="85" y="142"/>
                </a:moveTo>
                <a:cubicBezTo>
                  <a:pt x="69" y="142"/>
                  <a:pt x="69" y="142"/>
                  <a:pt x="69" y="142"/>
                </a:cubicBezTo>
                <a:cubicBezTo>
                  <a:pt x="77" y="154"/>
                  <a:pt x="77" y="154"/>
                  <a:pt x="77" y="154"/>
                </a:cubicBezTo>
                <a:cubicBezTo>
                  <a:pt x="85" y="142"/>
                  <a:pt x="85" y="142"/>
                  <a:pt x="85" y="142"/>
                </a:cubicBezTo>
                <a:moveTo>
                  <a:pt x="25" y="117"/>
                </a:moveTo>
                <a:cubicBezTo>
                  <a:pt x="23" y="131"/>
                  <a:pt x="23" y="131"/>
                  <a:pt x="23" y="131"/>
                </a:cubicBezTo>
                <a:cubicBezTo>
                  <a:pt x="37" y="129"/>
                  <a:pt x="37" y="129"/>
                  <a:pt x="37" y="129"/>
                </a:cubicBezTo>
                <a:cubicBezTo>
                  <a:pt x="25" y="117"/>
                  <a:pt x="25" y="117"/>
                  <a:pt x="25" y="117"/>
                </a:cubicBezTo>
                <a:moveTo>
                  <a:pt x="128" y="117"/>
                </a:moveTo>
                <a:cubicBezTo>
                  <a:pt x="117" y="129"/>
                  <a:pt x="117" y="129"/>
                  <a:pt x="117" y="129"/>
                </a:cubicBezTo>
                <a:cubicBezTo>
                  <a:pt x="131" y="131"/>
                  <a:pt x="131" y="131"/>
                  <a:pt x="131" y="131"/>
                </a:cubicBezTo>
                <a:cubicBezTo>
                  <a:pt x="128" y="117"/>
                  <a:pt x="128" y="117"/>
                  <a:pt x="128" y="117"/>
                </a:cubicBezTo>
                <a:moveTo>
                  <a:pt x="12" y="69"/>
                </a:moveTo>
                <a:cubicBezTo>
                  <a:pt x="0" y="77"/>
                  <a:pt x="0" y="77"/>
                  <a:pt x="0" y="77"/>
                </a:cubicBezTo>
                <a:cubicBezTo>
                  <a:pt x="12" y="85"/>
                  <a:pt x="12" y="85"/>
                  <a:pt x="12" y="85"/>
                </a:cubicBezTo>
                <a:cubicBezTo>
                  <a:pt x="12" y="69"/>
                  <a:pt x="12" y="69"/>
                  <a:pt x="12" y="69"/>
                </a:cubicBezTo>
                <a:moveTo>
                  <a:pt x="142" y="69"/>
                </a:moveTo>
                <a:cubicBezTo>
                  <a:pt x="142" y="85"/>
                  <a:pt x="142" y="85"/>
                  <a:pt x="142" y="85"/>
                </a:cubicBezTo>
                <a:cubicBezTo>
                  <a:pt x="154" y="77"/>
                  <a:pt x="154" y="77"/>
                  <a:pt x="154" y="77"/>
                </a:cubicBezTo>
                <a:cubicBezTo>
                  <a:pt x="142" y="69"/>
                  <a:pt x="142" y="69"/>
                  <a:pt x="142" y="69"/>
                </a:cubicBezTo>
                <a:moveTo>
                  <a:pt x="80" y="34"/>
                </a:moveTo>
                <a:cubicBezTo>
                  <a:pt x="73" y="34"/>
                  <a:pt x="73" y="34"/>
                  <a:pt x="73" y="34"/>
                </a:cubicBezTo>
                <a:cubicBezTo>
                  <a:pt x="73" y="42"/>
                  <a:pt x="73" y="42"/>
                  <a:pt x="73" y="42"/>
                </a:cubicBezTo>
                <a:cubicBezTo>
                  <a:pt x="62" y="43"/>
                  <a:pt x="56" y="48"/>
                  <a:pt x="56" y="57"/>
                </a:cubicBezTo>
                <a:cubicBezTo>
                  <a:pt x="56" y="61"/>
                  <a:pt x="58" y="66"/>
                  <a:pt x="63" y="71"/>
                </a:cubicBezTo>
                <a:cubicBezTo>
                  <a:pt x="65" y="72"/>
                  <a:pt x="67" y="74"/>
                  <a:pt x="69" y="76"/>
                </a:cubicBezTo>
                <a:cubicBezTo>
                  <a:pt x="71" y="78"/>
                  <a:pt x="73" y="80"/>
                  <a:pt x="75" y="81"/>
                </a:cubicBezTo>
                <a:cubicBezTo>
                  <a:pt x="79" y="85"/>
                  <a:pt x="81" y="89"/>
                  <a:pt x="81" y="92"/>
                </a:cubicBezTo>
                <a:cubicBezTo>
                  <a:pt x="81" y="92"/>
                  <a:pt x="81" y="93"/>
                  <a:pt x="81" y="93"/>
                </a:cubicBezTo>
                <a:cubicBezTo>
                  <a:pt x="81" y="94"/>
                  <a:pt x="81" y="95"/>
                  <a:pt x="81" y="95"/>
                </a:cubicBezTo>
                <a:cubicBezTo>
                  <a:pt x="81" y="98"/>
                  <a:pt x="80" y="100"/>
                  <a:pt x="76" y="100"/>
                </a:cubicBezTo>
                <a:cubicBezTo>
                  <a:pt x="73" y="100"/>
                  <a:pt x="71" y="97"/>
                  <a:pt x="71" y="91"/>
                </a:cubicBezTo>
                <a:cubicBezTo>
                  <a:pt x="71" y="90"/>
                  <a:pt x="71" y="90"/>
                  <a:pt x="71" y="89"/>
                </a:cubicBezTo>
                <a:cubicBezTo>
                  <a:pt x="71" y="88"/>
                  <a:pt x="71" y="87"/>
                  <a:pt x="71" y="86"/>
                </a:cubicBezTo>
                <a:cubicBezTo>
                  <a:pt x="71" y="85"/>
                  <a:pt x="72" y="84"/>
                  <a:pt x="72" y="84"/>
                </a:cubicBezTo>
                <a:cubicBezTo>
                  <a:pt x="72" y="83"/>
                  <a:pt x="72" y="82"/>
                  <a:pt x="72" y="82"/>
                </a:cubicBezTo>
                <a:cubicBezTo>
                  <a:pt x="56" y="82"/>
                  <a:pt x="56" y="82"/>
                  <a:pt x="56" y="82"/>
                </a:cubicBezTo>
                <a:cubicBezTo>
                  <a:pt x="56" y="83"/>
                  <a:pt x="56" y="83"/>
                  <a:pt x="56" y="84"/>
                </a:cubicBezTo>
                <a:cubicBezTo>
                  <a:pt x="56" y="85"/>
                  <a:pt x="56" y="86"/>
                  <a:pt x="56" y="87"/>
                </a:cubicBezTo>
                <a:cubicBezTo>
                  <a:pt x="56" y="88"/>
                  <a:pt x="56" y="89"/>
                  <a:pt x="56" y="90"/>
                </a:cubicBezTo>
                <a:cubicBezTo>
                  <a:pt x="56" y="91"/>
                  <a:pt x="56" y="92"/>
                  <a:pt x="56" y="92"/>
                </a:cubicBezTo>
                <a:cubicBezTo>
                  <a:pt x="56" y="98"/>
                  <a:pt x="57" y="102"/>
                  <a:pt x="60" y="104"/>
                </a:cubicBezTo>
                <a:cubicBezTo>
                  <a:pt x="63" y="106"/>
                  <a:pt x="67" y="108"/>
                  <a:pt x="73" y="108"/>
                </a:cubicBezTo>
                <a:cubicBezTo>
                  <a:pt x="73" y="118"/>
                  <a:pt x="73" y="118"/>
                  <a:pt x="73" y="118"/>
                </a:cubicBezTo>
                <a:cubicBezTo>
                  <a:pt x="80" y="118"/>
                  <a:pt x="80" y="118"/>
                  <a:pt x="80" y="118"/>
                </a:cubicBezTo>
                <a:cubicBezTo>
                  <a:pt x="80" y="108"/>
                  <a:pt x="80" y="108"/>
                  <a:pt x="80" y="108"/>
                </a:cubicBezTo>
                <a:cubicBezTo>
                  <a:pt x="86" y="108"/>
                  <a:pt x="90" y="106"/>
                  <a:pt x="93" y="104"/>
                </a:cubicBezTo>
                <a:cubicBezTo>
                  <a:pt x="96" y="102"/>
                  <a:pt x="98" y="98"/>
                  <a:pt x="98" y="93"/>
                </a:cubicBezTo>
                <a:cubicBezTo>
                  <a:pt x="98" y="88"/>
                  <a:pt x="96" y="84"/>
                  <a:pt x="91" y="79"/>
                </a:cubicBezTo>
                <a:cubicBezTo>
                  <a:pt x="89" y="77"/>
                  <a:pt x="87" y="76"/>
                  <a:pt x="85" y="74"/>
                </a:cubicBezTo>
                <a:cubicBezTo>
                  <a:pt x="83" y="72"/>
                  <a:pt x="81" y="70"/>
                  <a:pt x="79" y="68"/>
                </a:cubicBezTo>
                <a:cubicBezTo>
                  <a:pt x="75" y="64"/>
                  <a:pt x="73" y="61"/>
                  <a:pt x="73" y="57"/>
                </a:cubicBezTo>
                <a:cubicBezTo>
                  <a:pt x="73" y="52"/>
                  <a:pt x="74" y="50"/>
                  <a:pt x="78" y="50"/>
                </a:cubicBezTo>
                <a:cubicBezTo>
                  <a:pt x="79" y="50"/>
                  <a:pt x="80" y="50"/>
                  <a:pt x="81" y="51"/>
                </a:cubicBezTo>
                <a:cubicBezTo>
                  <a:pt x="82" y="52"/>
                  <a:pt x="82" y="54"/>
                  <a:pt x="82" y="55"/>
                </a:cubicBezTo>
                <a:cubicBezTo>
                  <a:pt x="82" y="68"/>
                  <a:pt x="82" y="68"/>
                  <a:pt x="82" y="68"/>
                </a:cubicBezTo>
                <a:cubicBezTo>
                  <a:pt x="98" y="68"/>
                  <a:pt x="98" y="68"/>
                  <a:pt x="98" y="68"/>
                </a:cubicBezTo>
                <a:cubicBezTo>
                  <a:pt x="98" y="67"/>
                  <a:pt x="98" y="67"/>
                  <a:pt x="98" y="66"/>
                </a:cubicBezTo>
                <a:cubicBezTo>
                  <a:pt x="98" y="65"/>
                  <a:pt x="98" y="64"/>
                  <a:pt x="98" y="63"/>
                </a:cubicBezTo>
                <a:cubicBezTo>
                  <a:pt x="98" y="62"/>
                  <a:pt x="98" y="61"/>
                  <a:pt x="98" y="60"/>
                </a:cubicBezTo>
                <a:cubicBezTo>
                  <a:pt x="98" y="59"/>
                  <a:pt x="98" y="58"/>
                  <a:pt x="98" y="58"/>
                </a:cubicBezTo>
                <a:cubicBezTo>
                  <a:pt x="98" y="52"/>
                  <a:pt x="97" y="48"/>
                  <a:pt x="93" y="46"/>
                </a:cubicBezTo>
                <a:cubicBezTo>
                  <a:pt x="91" y="44"/>
                  <a:pt x="86" y="42"/>
                  <a:pt x="80" y="42"/>
                </a:cubicBezTo>
                <a:cubicBezTo>
                  <a:pt x="80" y="34"/>
                  <a:pt x="80" y="34"/>
                  <a:pt x="80" y="34"/>
                </a:cubicBezTo>
                <a:moveTo>
                  <a:pt x="23" y="23"/>
                </a:moveTo>
                <a:cubicBezTo>
                  <a:pt x="25" y="37"/>
                  <a:pt x="25" y="37"/>
                  <a:pt x="25" y="37"/>
                </a:cubicBezTo>
                <a:cubicBezTo>
                  <a:pt x="37" y="26"/>
                  <a:pt x="37" y="26"/>
                  <a:pt x="37" y="26"/>
                </a:cubicBezTo>
                <a:cubicBezTo>
                  <a:pt x="23" y="23"/>
                  <a:pt x="23" y="23"/>
                  <a:pt x="23" y="23"/>
                </a:cubicBezTo>
                <a:moveTo>
                  <a:pt x="131" y="23"/>
                </a:moveTo>
                <a:cubicBezTo>
                  <a:pt x="117" y="26"/>
                  <a:pt x="117" y="26"/>
                  <a:pt x="117" y="26"/>
                </a:cubicBezTo>
                <a:cubicBezTo>
                  <a:pt x="128" y="37"/>
                  <a:pt x="128" y="37"/>
                  <a:pt x="128" y="37"/>
                </a:cubicBezTo>
                <a:cubicBezTo>
                  <a:pt x="131" y="23"/>
                  <a:pt x="131" y="23"/>
                  <a:pt x="131" y="23"/>
                </a:cubicBezTo>
                <a:moveTo>
                  <a:pt x="77" y="123"/>
                </a:moveTo>
                <a:cubicBezTo>
                  <a:pt x="51" y="123"/>
                  <a:pt x="31" y="103"/>
                  <a:pt x="31" y="77"/>
                </a:cubicBezTo>
                <a:cubicBezTo>
                  <a:pt x="31" y="52"/>
                  <a:pt x="51" y="31"/>
                  <a:pt x="77" y="31"/>
                </a:cubicBezTo>
                <a:cubicBezTo>
                  <a:pt x="102" y="31"/>
                  <a:pt x="123" y="52"/>
                  <a:pt x="123" y="77"/>
                </a:cubicBezTo>
                <a:cubicBezTo>
                  <a:pt x="123" y="103"/>
                  <a:pt x="102" y="123"/>
                  <a:pt x="77" y="123"/>
                </a:cubicBezTo>
                <a:moveTo>
                  <a:pt x="77" y="17"/>
                </a:moveTo>
                <a:cubicBezTo>
                  <a:pt x="44" y="17"/>
                  <a:pt x="17" y="44"/>
                  <a:pt x="17" y="77"/>
                </a:cubicBezTo>
                <a:cubicBezTo>
                  <a:pt x="17" y="110"/>
                  <a:pt x="44" y="137"/>
                  <a:pt x="77" y="137"/>
                </a:cubicBezTo>
                <a:cubicBezTo>
                  <a:pt x="110" y="137"/>
                  <a:pt x="137" y="110"/>
                  <a:pt x="137" y="77"/>
                </a:cubicBezTo>
                <a:cubicBezTo>
                  <a:pt x="137" y="44"/>
                  <a:pt x="110" y="17"/>
                  <a:pt x="77" y="17"/>
                </a:cubicBezTo>
                <a:moveTo>
                  <a:pt x="77" y="0"/>
                </a:moveTo>
                <a:cubicBezTo>
                  <a:pt x="69" y="12"/>
                  <a:pt x="69" y="12"/>
                  <a:pt x="69" y="12"/>
                </a:cubicBezTo>
                <a:cubicBezTo>
                  <a:pt x="85" y="12"/>
                  <a:pt x="85" y="12"/>
                  <a:pt x="85" y="12"/>
                </a:cubicBezTo>
                <a:cubicBezTo>
                  <a:pt x="77" y="0"/>
                  <a:pt x="77" y="0"/>
                  <a:pt x="77" y="0"/>
                </a:cubicBezTo>
              </a:path>
            </a:pathLst>
          </a:custGeom>
          <a:solidFill>
            <a:schemeClr val="bg1"/>
          </a:solidFill>
          <a:ln>
            <a:noFill/>
          </a:ln>
        </p:spPr>
        <p:txBody>
          <a:bodyPr vert="horz" wrap="square" lIns="121920" tIns="60960" rIns="121920" bIns="60960" numCol="1" anchor="t" anchorCtr="0" compatLnSpc="1"/>
          <a:p>
            <a:pPr marL="0" marR="0" lvl="0" indent="0" algn="l" defTabSz="914400" rtl="0" eaLnBrk="1" fontAlgn="auto" latinLnBrk="0" hangingPunct="1">
              <a:lnSpc>
                <a:spcPct val="130000"/>
              </a:lnSpc>
              <a:spcBef>
                <a:spcPts val="0"/>
              </a:spcBef>
              <a:spcAft>
                <a:spcPts val="0"/>
              </a:spcAft>
              <a:buClrTx/>
              <a:buSzTx/>
              <a:buFontTx/>
              <a:buNone/>
              <a:defRPr/>
            </a:pPr>
            <a:endParaRPr kumimoji="0" lang="zh-CN" altLang="en-US" sz="2800" b="0" i="0" u="none" strike="noStrike" kern="1200" cap="none" spc="0" normalizeH="0" baseline="0" noProof="0">
              <a:ln>
                <a:noFill/>
              </a:ln>
              <a:effectLst/>
              <a:uLnTx/>
              <a:uFillTx/>
              <a:latin typeface="思源黑体 CN Normal" panose="020B0400000000000000" pitchFamily="34" charset="-122"/>
              <a:ea typeface="思源黑体 CN Normal" panose="020B0400000000000000" pitchFamily="34" charset="-122"/>
              <a:sym typeface="方正宋刻本秀楷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49531"/>
            <a:ext cx="6109335" cy="1151891"/>
            <a:chOff x="660400" y="-21591"/>
            <a:chExt cx="6109335"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dirty="0">
                  <a:solidFill>
                    <a:schemeClr val="bg1"/>
                  </a:solidFill>
                  <a:latin typeface="Arial" panose="020B0604020202020204" pitchFamily="34" charset="0"/>
                  <a:cs typeface="Arial" panose="020B0604020202020204" pitchFamily="34" charset="0"/>
                </a:rPr>
                <a:t>1</a:t>
              </a:r>
              <a:endParaRPr lang="en-US" altLang="zh-CN" sz="4400" dirty="0">
                <a:solidFill>
                  <a:schemeClr val="bg1"/>
                </a:solidFill>
                <a:latin typeface="Arial" panose="020B0604020202020204" pitchFamily="34" charset="0"/>
                <a:cs typeface="Arial" panose="020B0604020202020204" pitchFamily="34" charset="0"/>
              </a:endParaRPr>
            </a:p>
          </p:txBody>
        </p:sp>
        <p:sp>
          <p:nvSpPr>
            <p:cNvPr id="20" name="文本框 19"/>
            <p:cNvSpPr txBox="1"/>
            <p:nvPr/>
          </p:nvSpPr>
          <p:spPr>
            <a:xfrm>
              <a:off x="1468755" y="408304"/>
              <a:ext cx="5300980"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sym typeface="+mn-ea"/>
                </a:rPr>
                <a:t>SQL语句</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graphicFrame>
        <p:nvGraphicFramePr>
          <p:cNvPr id="5" name="图示 4"/>
          <p:cNvGraphicFramePr/>
          <p:nvPr/>
        </p:nvGraphicFramePr>
        <p:xfrm>
          <a:off x="2032000" y="719455"/>
          <a:ext cx="8128000" cy="54184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6" name="文本框 25"/>
          <p:cNvSpPr txBox="1"/>
          <p:nvPr/>
        </p:nvSpPr>
        <p:spPr>
          <a:xfrm>
            <a:off x="2617470" y="1770380"/>
            <a:ext cx="309880" cy="368300"/>
          </a:xfrm>
          <a:prstGeom prst="rect">
            <a:avLst/>
          </a:prstGeom>
          <a:noFill/>
        </p:spPr>
        <p:txBody>
          <a:bodyPr wrap="none" rtlCol="0">
            <a:spAutoFit/>
          </a:bodyPr>
          <a:p>
            <a:endParaRPr lang="zh-CN" altLang="en-US"/>
          </a:p>
        </p:txBody>
      </p:sp>
      <p:sp>
        <p:nvSpPr>
          <p:cNvPr id="9" name="椭圆 8"/>
          <p:cNvSpPr/>
          <p:nvPr>
            <p:custDataLst>
              <p:tags r:id="rId6"/>
            </p:custDataLst>
          </p:nvPr>
        </p:nvSpPr>
        <p:spPr>
          <a:xfrm>
            <a:off x="1281543" y="2236549"/>
            <a:ext cx="764969" cy="764969"/>
          </a:xfrm>
          <a:prstGeom prst="ellipse">
            <a:avLst/>
          </a:prstGeom>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1" name="圆角矩形 10"/>
          <p:cNvSpPr/>
          <p:nvPr>
            <p:custDataLst>
              <p:tags r:id="rId7"/>
            </p:custDataLst>
          </p:nvPr>
        </p:nvSpPr>
        <p:spPr>
          <a:xfrm>
            <a:off x="2185710" y="3329956"/>
            <a:ext cx="3531054" cy="73910"/>
          </a:xfrm>
          <a:prstGeom prst="roundRect">
            <a:avLst>
              <a:gd name="adj" fmla="val 50000"/>
            </a:avLst>
          </a:prstGeom>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2" name="椭圆 11"/>
          <p:cNvSpPr/>
          <p:nvPr>
            <p:custDataLst>
              <p:tags r:id="rId8"/>
            </p:custDataLst>
          </p:nvPr>
        </p:nvSpPr>
        <p:spPr>
          <a:xfrm>
            <a:off x="1141730" y="2096736"/>
            <a:ext cx="1043980" cy="1043980"/>
          </a:xfrm>
          <a:prstGeom prst="ellipse">
            <a:avLst/>
          </a:prstGeom>
          <a:noFill/>
          <a:ln>
            <a:solidFill>
              <a:srgbClr val="77D65E"/>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3" name="文本框 12"/>
          <p:cNvSpPr txBox="1"/>
          <p:nvPr>
            <p:custDataLst>
              <p:tags r:id="rId9"/>
            </p:custDataLst>
          </p:nvPr>
        </p:nvSpPr>
        <p:spPr>
          <a:xfrm>
            <a:off x="2306596" y="1893450"/>
            <a:ext cx="3534134" cy="416976"/>
          </a:xfrm>
          <a:prstGeom prst="rect">
            <a:avLst/>
          </a:prstGeom>
          <a:noFill/>
        </p:spPr>
        <p:txBody>
          <a:bodyPr wrap="square" bIns="0" rtlCol="0">
            <a:noAutofit/>
          </a:bodyPr>
          <a:p>
            <a:pPr>
              <a:buClrTx/>
              <a:buSzTx/>
              <a:buFontTx/>
            </a:pPr>
            <a:r>
              <a:rPr lang="zh-CN" altLang="en-US" sz="1100" spc="300">
                <a:solidFill>
                  <a:srgbClr val="45BF55"/>
                </a:solidFill>
                <a:latin typeface="思源黑体 CN Bold" panose="020B0800000000000000" pitchFamily="34" charset="-122"/>
                <a:ea typeface="思源黑体 CN Bold" panose="020B0800000000000000" pitchFamily="34" charset="-122"/>
                <a:sym typeface="+mn-ea"/>
              </a:rPr>
              <a:t>（</a:t>
            </a:r>
            <a:r>
              <a:rPr lang="en-US" altLang="zh-CN" sz="1100" spc="300">
                <a:solidFill>
                  <a:srgbClr val="45BF55"/>
                </a:solidFill>
                <a:latin typeface="思源黑体 CN Bold" panose="020B0800000000000000" pitchFamily="34" charset="-122"/>
                <a:ea typeface="思源黑体 CN Bold" panose="020B0800000000000000" pitchFamily="34" charset="-122"/>
                <a:sym typeface="+mn-ea"/>
              </a:rPr>
              <a:t>1</a:t>
            </a:r>
            <a:r>
              <a:rPr lang="zh-CN" altLang="en-US" sz="1100" spc="300">
                <a:solidFill>
                  <a:srgbClr val="45BF55"/>
                </a:solidFill>
                <a:latin typeface="思源黑体 CN Bold" panose="020B0800000000000000" pitchFamily="34" charset="-122"/>
                <a:ea typeface="思源黑体 CN Bold" panose="020B0800000000000000" pitchFamily="34" charset="-122"/>
                <a:sym typeface="+mn-ea"/>
              </a:rPr>
              <a:t>）非过程化数据定义语言</a:t>
            </a:r>
            <a:endParaRPr lang="zh-CN" altLang="en-US" sz="1100" spc="300">
              <a:solidFill>
                <a:srgbClr val="45BF55"/>
              </a:solidFill>
              <a:latin typeface="思源黑体 CN Bold" panose="020B0800000000000000" pitchFamily="34" charset="-122"/>
              <a:ea typeface="思源黑体 CN Bold" panose="020B0800000000000000" pitchFamily="34" charset="-122"/>
              <a:sym typeface="+mn-ea"/>
            </a:endParaRPr>
          </a:p>
          <a:p>
            <a:pPr>
              <a:buClrTx/>
              <a:buSzTx/>
              <a:buFontTx/>
            </a:pPr>
            <a:r>
              <a:rPr lang="zh-CN" altLang="en-US" sz="1100" spc="300">
                <a:solidFill>
                  <a:srgbClr val="45BF55"/>
                </a:solidFill>
                <a:latin typeface="思源黑体 CN Bold" panose="020B0800000000000000" pitchFamily="34" charset="-122"/>
                <a:ea typeface="思源黑体 CN Bold" panose="020B0800000000000000" pitchFamily="34" charset="-122"/>
                <a:sym typeface="+mn-ea"/>
              </a:rPr>
              <a:t>（Data Definition Language，DDL）</a:t>
            </a:r>
            <a:endParaRPr lang="zh-CN" altLang="en-US" sz="1100" spc="300">
              <a:solidFill>
                <a:srgbClr val="45BF55"/>
              </a:solidFill>
              <a:latin typeface="思源黑体 CN Bold" panose="020B0800000000000000" pitchFamily="34" charset="-122"/>
              <a:ea typeface="思源黑体 CN Bold" panose="020B0800000000000000" pitchFamily="34" charset="-122"/>
              <a:sym typeface="+mn-ea"/>
            </a:endParaRPr>
          </a:p>
        </p:txBody>
      </p:sp>
      <p:sp>
        <p:nvSpPr>
          <p:cNvPr id="17" name="文本框 16"/>
          <p:cNvSpPr txBox="1"/>
          <p:nvPr>
            <p:custDataLst>
              <p:tags r:id="rId10"/>
            </p:custDataLst>
          </p:nvPr>
        </p:nvSpPr>
        <p:spPr>
          <a:xfrm>
            <a:off x="2237447" y="2294445"/>
            <a:ext cx="3341968" cy="849350"/>
          </a:xfrm>
          <a:prstGeom prst="rect">
            <a:avLst/>
          </a:prstGeom>
          <a:noFill/>
        </p:spPr>
        <p:txBody>
          <a:bodyPr wrap="square" rtlCol="0">
            <a:noAutofit/>
          </a:bodyPr>
          <a:p>
            <a:pPr fontAlgn="auto">
              <a:lnSpc>
                <a:spcPct val="130000"/>
              </a:lnSpc>
              <a:spcAft>
                <a:spcPts val="1000"/>
              </a:spcAft>
            </a:pPr>
            <a:r>
              <a:rPr lang="zh-CN" altLang="en-US" sz="1000" spc="150">
                <a:solidFill>
                  <a:srgbClr val="000000">
                    <a:lumMod val="75000"/>
                    <a:lumOff val="25000"/>
                  </a:srgbClr>
                </a:solidFill>
                <a:latin typeface="思源黑体 CN Light" panose="020B0300000000000000" charset="-122"/>
                <a:ea typeface="思源黑体 CN Light" panose="020B0300000000000000" charset="-122"/>
                <a:sym typeface="微软雅黑" panose="020B0503020204020204" pitchFamily="34" charset="-122"/>
              </a:rPr>
              <a:t>数据库定义语言主要用于定义数据库、表等，其中包括CREATE语句、ALTER语句和DROP语句。CREATE语句用于创建数据库、数据表等，ALTER语句用于修改标的定义等，DROP语句用于删除数据库、删除表等。</a:t>
            </a:r>
            <a:endParaRPr lang="zh-CN" altLang="en-US" sz="1000" spc="150">
              <a:solidFill>
                <a:srgbClr val="000000">
                  <a:lumMod val="75000"/>
                  <a:lumOff val="25000"/>
                </a:srgbClr>
              </a:solidFill>
              <a:latin typeface="思源黑体 CN Light" panose="020B0300000000000000" charset="-122"/>
              <a:ea typeface="思源黑体 CN Light" panose="020B0300000000000000" charset="-122"/>
              <a:sym typeface="微软雅黑" panose="020B0503020204020204" pitchFamily="34" charset="-122"/>
            </a:endParaRPr>
          </a:p>
        </p:txBody>
      </p:sp>
      <p:pic>
        <p:nvPicPr>
          <p:cNvPr id="19" name="图片 18" descr="343435383036303b343532343136343bcfeec4bfb7b6cea7"/>
          <p:cNvPicPr>
            <a:picLocks noChangeAspect="1"/>
          </p:cNvPicPr>
          <p:nvPr>
            <p:custDataLst>
              <p:tags r:id="rId11"/>
            </p:custDataLst>
          </p:nvPr>
        </p:nvPicPr>
        <p:blipFill>
          <a:blip r:embed="rId12"/>
          <a:stretch>
            <a:fillRect/>
          </a:stretch>
        </p:blipFill>
        <p:spPr>
          <a:xfrm>
            <a:off x="1471862" y="2426868"/>
            <a:ext cx="384332" cy="384332"/>
          </a:xfrm>
          <a:prstGeom prst="rect">
            <a:avLst/>
          </a:prstGeom>
        </p:spPr>
      </p:pic>
      <p:sp>
        <p:nvSpPr>
          <p:cNvPr id="21" name="椭圆 20"/>
          <p:cNvSpPr/>
          <p:nvPr>
            <p:custDataLst>
              <p:tags r:id="rId13"/>
            </p:custDataLst>
          </p:nvPr>
        </p:nvSpPr>
        <p:spPr>
          <a:xfrm>
            <a:off x="1281543" y="4009159"/>
            <a:ext cx="764969" cy="764969"/>
          </a:xfrm>
          <a:prstGeom prst="ellipse">
            <a:avLst/>
          </a:prstGeom>
          <a:solidFill>
            <a:srgbClr val="45BF55"/>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22" name="圆角矩形 21"/>
          <p:cNvSpPr/>
          <p:nvPr>
            <p:custDataLst>
              <p:tags r:id="rId14"/>
            </p:custDataLst>
          </p:nvPr>
        </p:nvSpPr>
        <p:spPr>
          <a:xfrm>
            <a:off x="2185710" y="4894232"/>
            <a:ext cx="3531054" cy="73910"/>
          </a:xfrm>
          <a:prstGeom prst="roundRect">
            <a:avLst>
              <a:gd name="adj" fmla="val 50000"/>
            </a:avLst>
          </a:prstGeom>
          <a:solidFill>
            <a:srgbClr val="45BF55"/>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23" name="椭圆 22"/>
          <p:cNvSpPr/>
          <p:nvPr>
            <p:custDataLst>
              <p:tags r:id="rId15"/>
            </p:custDataLst>
          </p:nvPr>
        </p:nvSpPr>
        <p:spPr>
          <a:xfrm>
            <a:off x="1141730" y="3869346"/>
            <a:ext cx="1043980" cy="1043980"/>
          </a:xfrm>
          <a:prstGeom prst="ellipse">
            <a:avLst/>
          </a:prstGeom>
          <a:noFill/>
          <a:ln>
            <a:solidFill>
              <a:srgbClr val="45BF55"/>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24" name="文本框 23"/>
          <p:cNvSpPr txBox="1"/>
          <p:nvPr>
            <p:custDataLst>
              <p:tags r:id="rId16"/>
            </p:custDataLst>
          </p:nvPr>
        </p:nvSpPr>
        <p:spPr>
          <a:xfrm>
            <a:off x="2280285" y="3627755"/>
            <a:ext cx="3147695" cy="342265"/>
          </a:xfrm>
          <a:prstGeom prst="rect">
            <a:avLst/>
          </a:prstGeom>
          <a:noFill/>
        </p:spPr>
        <p:txBody>
          <a:bodyPr wrap="square" bIns="0" rtlCol="0">
            <a:noAutofit/>
          </a:bodyPr>
          <a:p>
            <a:pPr>
              <a:buClrTx/>
              <a:buSzTx/>
              <a:buFontTx/>
            </a:pPr>
            <a:r>
              <a:rPr lang="zh-CN" altLang="en-US" sz="1200" spc="300">
                <a:solidFill>
                  <a:srgbClr val="45BF55"/>
                </a:solidFill>
                <a:latin typeface="思源黑体 CN Bold" panose="020B0800000000000000" pitchFamily="34" charset="-122"/>
                <a:ea typeface="思源黑体 CN Bold" panose="020B0800000000000000" pitchFamily="34" charset="-122"/>
                <a:sym typeface="+mn-ea"/>
              </a:rPr>
              <a:t>（3）数据查询语言</a:t>
            </a:r>
            <a:endParaRPr lang="zh-CN" altLang="en-US" sz="1200" spc="300">
              <a:solidFill>
                <a:srgbClr val="45BF55"/>
              </a:solidFill>
              <a:latin typeface="思源黑体 CN Bold" panose="020B0800000000000000" pitchFamily="34" charset="-122"/>
              <a:ea typeface="思源黑体 CN Bold" panose="020B0800000000000000" pitchFamily="34" charset="-122"/>
              <a:sym typeface="+mn-ea"/>
            </a:endParaRPr>
          </a:p>
          <a:p>
            <a:pPr>
              <a:buClrTx/>
              <a:buSzTx/>
              <a:buFontTx/>
            </a:pPr>
            <a:r>
              <a:rPr lang="zh-CN" altLang="en-US" sz="1200" spc="300">
                <a:solidFill>
                  <a:srgbClr val="45BF55"/>
                </a:solidFill>
                <a:latin typeface="思源黑体 CN Bold" panose="020B0800000000000000" pitchFamily="34" charset="-122"/>
                <a:ea typeface="思源黑体 CN Bold" panose="020B0800000000000000" pitchFamily="34" charset="-122"/>
                <a:sym typeface="+mn-ea"/>
              </a:rPr>
              <a:t>（Data Query Language，DQL）</a:t>
            </a:r>
            <a:endParaRPr lang="zh-CN" altLang="en-US" sz="1200" spc="300">
              <a:solidFill>
                <a:srgbClr val="45BF55"/>
              </a:solidFill>
              <a:latin typeface="思源黑体 CN Bold" panose="020B0800000000000000" pitchFamily="34" charset="-122"/>
              <a:ea typeface="思源黑体 CN Bold" panose="020B0800000000000000" pitchFamily="34" charset="-122"/>
              <a:sym typeface="+mn-ea"/>
            </a:endParaRPr>
          </a:p>
        </p:txBody>
      </p:sp>
      <p:sp>
        <p:nvSpPr>
          <p:cNvPr id="27" name="文本框 26"/>
          <p:cNvSpPr txBox="1"/>
          <p:nvPr>
            <p:custDataLst>
              <p:tags r:id="rId17"/>
            </p:custDataLst>
          </p:nvPr>
        </p:nvSpPr>
        <p:spPr>
          <a:xfrm>
            <a:off x="2280561" y="4044882"/>
            <a:ext cx="3341968" cy="849350"/>
          </a:xfrm>
          <a:prstGeom prst="rect">
            <a:avLst/>
          </a:prstGeom>
          <a:noFill/>
        </p:spPr>
        <p:txBody>
          <a:bodyPr wrap="square" rtlCol="0">
            <a:normAutofit/>
          </a:bodyPr>
          <a:p>
            <a:pPr fontAlgn="auto">
              <a:lnSpc>
                <a:spcPct val="130000"/>
              </a:lnSpc>
              <a:spcAft>
                <a:spcPts val="1000"/>
              </a:spcAft>
            </a:pPr>
            <a:r>
              <a:rPr lang="zh-CN" altLang="en-US" sz="1200" spc="150">
                <a:solidFill>
                  <a:srgbClr val="000000">
                    <a:lumMod val="75000"/>
                    <a:lumOff val="25000"/>
                  </a:srgbClr>
                </a:solidFill>
                <a:latin typeface="思源黑体 CN Light" panose="020B0300000000000000" charset="-122"/>
                <a:ea typeface="思源黑体 CN Light" panose="020B0300000000000000" charset="-122"/>
                <a:sym typeface="微软雅黑" panose="020B0503020204020204" pitchFamily="34" charset="-122"/>
              </a:rPr>
              <a:t>数据查询语言主要用于查询数据，也就是指SELECT语句，使用SELECT语句可以查询数据库中的一条数据或多条数据。</a:t>
            </a:r>
            <a:endParaRPr lang="zh-CN" altLang="en-US" sz="1200" spc="150">
              <a:solidFill>
                <a:srgbClr val="000000">
                  <a:lumMod val="75000"/>
                  <a:lumOff val="25000"/>
                </a:srgbClr>
              </a:solidFill>
              <a:latin typeface="思源黑体 CN Light" panose="020B0300000000000000" charset="-122"/>
              <a:ea typeface="思源黑体 CN Light" panose="020B0300000000000000" charset="-122"/>
              <a:sym typeface="微软雅黑" panose="020B0503020204020204" pitchFamily="34" charset="-122"/>
            </a:endParaRPr>
          </a:p>
        </p:txBody>
      </p:sp>
      <p:pic>
        <p:nvPicPr>
          <p:cNvPr id="28" name="图片 27" descr="343435383036303b343532343136353bcfeec4bfc6c0c9f3"/>
          <p:cNvPicPr>
            <a:picLocks noChangeAspect="1"/>
          </p:cNvPicPr>
          <p:nvPr>
            <p:custDataLst>
              <p:tags r:id="rId18"/>
            </p:custDataLst>
          </p:nvPr>
        </p:nvPicPr>
        <p:blipFill>
          <a:blip r:embed="rId19"/>
          <a:stretch>
            <a:fillRect/>
          </a:stretch>
        </p:blipFill>
        <p:spPr>
          <a:xfrm>
            <a:off x="1471862" y="4199478"/>
            <a:ext cx="384332" cy="384332"/>
          </a:xfrm>
          <a:prstGeom prst="rect">
            <a:avLst/>
          </a:prstGeom>
        </p:spPr>
      </p:pic>
      <p:sp>
        <p:nvSpPr>
          <p:cNvPr id="35" name="文本框 34"/>
          <p:cNvSpPr txBox="1"/>
          <p:nvPr>
            <p:custDataLst>
              <p:tags r:id="rId20"/>
            </p:custDataLst>
          </p:nvPr>
        </p:nvSpPr>
        <p:spPr>
          <a:xfrm>
            <a:off x="-523240" y="1049020"/>
            <a:ext cx="4862195" cy="460375"/>
          </a:xfrm>
          <a:prstGeom prst="rect">
            <a:avLst/>
          </a:prstGeom>
          <a:noFill/>
        </p:spPr>
        <p:txBody>
          <a:bodyPr wrap="square" bIns="0" rtlCol="0">
            <a:normAutofit/>
          </a:bodyPr>
          <a:p>
            <a:pPr algn="ctr"/>
            <a:r>
              <a:rPr lang="zh-CN" altLang="en-US" sz="2400" b="1" spc="600" dirty="0">
                <a:latin typeface="思源黑体 CN Medium" panose="020B0600000000000000" pitchFamily="34" charset="-122"/>
                <a:ea typeface="思源黑体 CN Medium" panose="020B0600000000000000" pitchFamily="34" charset="-122"/>
                <a:sym typeface="+mn-ea"/>
              </a:rPr>
              <a:t>二、 SQL分类</a:t>
            </a:r>
            <a:endParaRPr lang="zh-CN" altLang="en-US" sz="2400" b="1" spc="600" dirty="0">
              <a:latin typeface="思源黑体 CN Medium" panose="020B0600000000000000" pitchFamily="34" charset="-122"/>
              <a:ea typeface="思源黑体 CN Medium" panose="020B0600000000000000" pitchFamily="34" charset="-122"/>
              <a:sym typeface="+mn-ea"/>
            </a:endParaRPr>
          </a:p>
          <a:p>
            <a:pPr algn="ctr"/>
            <a:endParaRPr lang="zh-CN" altLang="en-US" sz="2400" b="1" spc="600" dirty="0">
              <a:solidFill>
                <a:srgbClr val="000000">
                  <a:lumMod val="85000"/>
                  <a:lumOff val="15000"/>
                </a:srgbClr>
              </a:solidFill>
              <a:latin typeface="思源黑体 CN Medium" panose="020B0600000000000000" pitchFamily="34" charset="-122"/>
              <a:ea typeface="思源黑体 CN Medium" panose="020B0600000000000000" pitchFamily="34" charset="-122"/>
              <a:sym typeface="+mn-ea"/>
            </a:endParaRPr>
          </a:p>
        </p:txBody>
      </p:sp>
      <p:cxnSp>
        <p:nvCxnSpPr>
          <p:cNvPr id="36" name="直接连接符 35"/>
          <p:cNvCxnSpPr/>
          <p:nvPr>
            <p:custDataLst>
              <p:tags r:id="rId21"/>
            </p:custDataLst>
          </p:nvPr>
        </p:nvCxnSpPr>
        <p:spPr>
          <a:xfrm>
            <a:off x="3879215" y="1509395"/>
            <a:ext cx="4164330" cy="0"/>
          </a:xfrm>
          <a:prstGeom prst="line">
            <a:avLst/>
          </a:prstGeom>
          <a:ln>
            <a:solidFill>
              <a:srgbClr val="77D65E"/>
            </a:solidFill>
            <a:headEnd type="oval"/>
            <a:tailEnd type="oval"/>
          </a:ln>
        </p:spPr>
        <p:style>
          <a:lnRef idx="1">
            <a:srgbClr val="77D65E"/>
          </a:lnRef>
          <a:fillRef idx="0">
            <a:srgbClr val="77D65E"/>
          </a:fillRef>
          <a:effectRef idx="0">
            <a:srgbClr val="77D65E"/>
          </a:effectRef>
          <a:fontRef idx="minor">
            <a:srgbClr val="000000"/>
          </a:fontRef>
        </p:style>
      </p:cxnSp>
      <p:sp>
        <p:nvSpPr>
          <p:cNvPr id="37" name="文本框 36"/>
          <p:cNvSpPr txBox="1"/>
          <p:nvPr/>
        </p:nvSpPr>
        <p:spPr>
          <a:xfrm>
            <a:off x="3929380" y="944880"/>
            <a:ext cx="4064000" cy="460375"/>
          </a:xfrm>
          <a:prstGeom prst="rect">
            <a:avLst/>
          </a:prstGeom>
          <a:noFill/>
        </p:spPr>
        <p:txBody>
          <a:bodyPr wrap="square" rtlCol="0">
            <a:spAutoFit/>
          </a:bodyPr>
          <a:p>
            <a:pPr>
              <a:buClrTx/>
              <a:buSzTx/>
              <a:buFontTx/>
            </a:pPr>
            <a:r>
              <a:rPr lang="en-US" altLang="zh-CN" sz="2400" spc="300">
                <a:solidFill>
                  <a:srgbClr val="45BF55"/>
                </a:solidFill>
                <a:latin typeface="思源黑体 CN Bold" panose="020B0800000000000000" pitchFamily="34" charset="-122"/>
                <a:ea typeface="思源黑体 CN Bold" panose="020B0800000000000000" pitchFamily="34" charset="-122"/>
                <a:sym typeface="+mn-ea"/>
              </a:rPr>
              <a:t>1</a:t>
            </a:r>
            <a:r>
              <a:rPr lang="zh-CN" altLang="en-US" sz="2400" spc="300">
                <a:solidFill>
                  <a:srgbClr val="45BF55"/>
                </a:solidFill>
                <a:latin typeface="思源黑体 CN Bold" panose="020B0800000000000000" pitchFamily="34" charset="-122"/>
                <a:ea typeface="思源黑体 CN Bold" panose="020B0800000000000000" pitchFamily="34" charset="-122"/>
                <a:sym typeface="+mn-ea"/>
              </a:rPr>
              <a:t>、SQL的组成与功能</a:t>
            </a:r>
            <a:endParaRPr lang="zh-CN" altLang="en-US" sz="2400" spc="300">
              <a:solidFill>
                <a:srgbClr val="45BF55"/>
              </a:solidFill>
              <a:latin typeface="思源黑体 CN Bold" panose="020B0800000000000000" pitchFamily="34" charset="-122"/>
              <a:ea typeface="思源黑体 CN Bold" panose="020B0800000000000000" pitchFamily="34" charset="-122"/>
              <a:sym typeface="+mn-ea"/>
            </a:endParaRPr>
          </a:p>
        </p:txBody>
      </p:sp>
      <p:sp>
        <p:nvSpPr>
          <p:cNvPr id="4" name="椭圆 3"/>
          <p:cNvSpPr/>
          <p:nvPr>
            <p:custDataLst>
              <p:tags r:id="rId22"/>
            </p:custDataLst>
          </p:nvPr>
        </p:nvSpPr>
        <p:spPr>
          <a:xfrm>
            <a:off x="6729208" y="2233064"/>
            <a:ext cx="764969" cy="764969"/>
          </a:xfrm>
          <a:prstGeom prst="ellipse">
            <a:avLst/>
          </a:prstGeom>
          <a:solidFill>
            <a:srgbClr val="45BF55"/>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6" name="圆角矩形 5"/>
          <p:cNvSpPr/>
          <p:nvPr>
            <p:custDataLst>
              <p:tags r:id="rId23"/>
            </p:custDataLst>
          </p:nvPr>
        </p:nvSpPr>
        <p:spPr>
          <a:xfrm>
            <a:off x="7633375" y="3226722"/>
            <a:ext cx="3531054" cy="73910"/>
          </a:xfrm>
          <a:prstGeom prst="roundRect">
            <a:avLst>
              <a:gd name="adj" fmla="val 50000"/>
            </a:avLst>
          </a:prstGeom>
          <a:solidFill>
            <a:srgbClr val="45BF55"/>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7" name="椭圆 6"/>
          <p:cNvSpPr/>
          <p:nvPr>
            <p:custDataLst>
              <p:tags r:id="rId24"/>
            </p:custDataLst>
          </p:nvPr>
        </p:nvSpPr>
        <p:spPr>
          <a:xfrm>
            <a:off x="6589395" y="2093251"/>
            <a:ext cx="1043980" cy="1043980"/>
          </a:xfrm>
          <a:prstGeom prst="ellipse">
            <a:avLst/>
          </a:prstGeom>
          <a:noFill/>
          <a:ln>
            <a:solidFill>
              <a:srgbClr val="45BF55"/>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8" name="文本框 7"/>
          <p:cNvSpPr txBox="1"/>
          <p:nvPr>
            <p:custDataLst>
              <p:tags r:id="rId25"/>
            </p:custDataLst>
          </p:nvPr>
        </p:nvSpPr>
        <p:spPr>
          <a:xfrm>
            <a:off x="7728226" y="2268787"/>
            <a:ext cx="3341968" cy="849350"/>
          </a:xfrm>
          <a:prstGeom prst="rect">
            <a:avLst/>
          </a:prstGeom>
          <a:noFill/>
        </p:spPr>
        <p:txBody>
          <a:bodyPr wrap="square" rtlCol="0">
            <a:normAutofit fontScale="90000"/>
          </a:bodyPr>
          <a:p>
            <a:pPr algn="l" fontAlgn="auto">
              <a:lnSpc>
                <a:spcPct val="130000"/>
              </a:lnSpc>
              <a:spcAft>
                <a:spcPts val="1000"/>
              </a:spcAft>
              <a:buClrTx/>
              <a:buSzTx/>
              <a:buFontTx/>
            </a:pPr>
            <a:r>
              <a:rPr lang="zh-CN" altLang="en-US" sz="1000" spc="150">
                <a:solidFill>
                  <a:srgbClr val="000000">
                    <a:lumMod val="75000"/>
                    <a:lumOff val="25000"/>
                  </a:srgbClr>
                </a:solidFill>
                <a:latin typeface="思源黑体 CN Light" panose="020B0300000000000000" charset="-122"/>
                <a:ea typeface="思源黑体 CN Light" panose="020B0300000000000000" charset="-122"/>
                <a:sym typeface="微软雅黑" panose="020B0503020204020204" pitchFamily="34" charset="-122"/>
              </a:rPr>
              <a:t>数据操作语言主要用于对数据库进行添加、修改和删除操作，其中包括INSERT语句、UPDATE语句和DELETE语句。INSERT语句用于插入数据，UPDATE语句用于修改数据，DELETE语句用于删除数据。</a:t>
            </a:r>
            <a:endParaRPr lang="zh-CN" altLang="en-US" sz="1000" spc="150">
              <a:solidFill>
                <a:srgbClr val="000000">
                  <a:lumMod val="75000"/>
                  <a:lumOff val="25000"/>
                </a:srgbClr>
              </a:solidFill>
              <a:latin typeface="思源黑体 CN Light" panose="020B0300000000000000" charset="-122"/>
              <a:ea typeface="思源黑体 CN Light" panose="020B0300000000000000" charset="-122"/>
              <a:sym typeface="微软雅黑" panose="020B0503020204020204" pitchFamily="34" charset="-122"/>
            </a:endParaRPr>
          </a:p>
        </p:txBody>
      </p:sp>
      <p:sp>
        <p:nvSpPr>
          <p:cNvPr id="25" name="椭圆 24"/>
          <p:cNvSpPr/>
          <p:nvPr>
            <p:custDataLst>
              <p:tags r:id="rId26"/>
            </p:custDataLst>
          </p:nvPr>
        </p:nvSpPr>
        <p:spPr>
          <a:xfrm>
            <a:off x="6729208" y="4005674"/>
            <a:ext cx="764969" cy="764969"/>
          </a:xfrm>
          <a:prstGeom prst="ellipse">
            <a:avLst/>
          </a:prstGeom>
          <a:solidFill>
            <a:srgbClr val="178039"/>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38" name="圆角矩形 37"/>
          <p:cNvSpPr/>
          <p:nvPr>
            <p:custDataLst>
              <p:tags r:id="rId27"/>
            </p:custDataLst>
          </p:nvPr>
        </p:nvSpPr>
        <p:spPr>
          <a:xfrm>
            <a:off x="7633375" y="4831004"/>
            <a:ext cx="3531054" cy="73910"/>
          </a:xfrm>
          <a:prstGeom prst="roundRect">
            <a:avLst>
              <a:gd name="adj" fmla="val 50000"/>
            </a:avLst>
          </a:prstGeom>
          <a:solidFill>
            <a:srgbClr val="178039"/>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39" name="椭圆 38"/>
          <p:cNvSpPr/>
          <p:nvPr>
            <p:custDataLst>
              <p:tags r:id="rId28"/>
            </p:custDataLst>
          </p:nvPr>
        </p:nvSpPr>
        <p:spPr>
          <a:xfrm>
            <a:off x="6589395" y="3865861"/>
            <a:ext cx="1043980" cy="1043980"/>
          </a:xfrm>
          <a:prstGeom prst="ellipse">
            <a:avLst/>
          </a:prstGeom>
          <a:noFill/>
          <a:ln>
            <a:solidFill>
              <a:srgbClr val="178039"/>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40" name="文本框 39"/>
          <p:cNvSpPr txBox="1"/>
          <p:nvPr>
            <p:custDataLst>
              <p:tags r:id="rId29"/>
            </p:custDataLst>
          </p:nvPr>
        </p:nvSpPr>
        <p:spPr>
          <a:xfrm>
            <a:off x="7727950" y="3564890"/>
            <a:ext cx="3342005" cy="533400"/>
          </a:xfrm>
          <a:prstGeom prst="rect">
            <a:avLst/>
          </a:prstGeom>
          <a:noFill/>
        </p:spPr>
        <p:txBody>
          <a:bodyPr wrap="square" bIns="0" rtlCol="0">
            <a:noAutofit/>
          </a:bodyPr>
          <a:p>
            <a:r>
              <a:rPr lang="zh-CN" altLang="en-US" sz="1100" spc="300">
                <a:solidFill>
                  <a:srgbClr val="45BF55"/>
                </a:solidFill>
                <a:latin typeface="思源黑体 CN Bold" panose="020B0800000000000000" pitchFamily="34" charset="-122"/>
                <a:ea typeface="思源黑体 CN Bold" panose="020B0800000000000000" pitchFamily="34" charset="-122"/>
              </a:rPr>
              <a:t>（4）数据控制语言</a:t>
            </a:r>
            <a:endParaRPr lang="zh-CN" altLang="en-US" sz="1100" spc="300">
              <a:solidFill>
                <a:srgbClr val="45BF55"/>
              </a:solidFill>
              <a:latin typeface="思源黑体 CN Bold" panose="020B0800000000000000" pitchFamily="34" charset="-122"/>
              <a:ea typeface="思源黑体 CN Bold" panose="020B0800000000000000" pitchFamily="34" charset="-122"/>
            </a:endParaRPr>
          </a:p>
          <a:p>
            <a:r>
              <a:rPr lang="zh-CN" altLang="en-US" sz="1100" spc="300">
                <a:solidFill>
                  <a:srgbClr val="45BF55"/>
                </a:solidFill>
                <a:latin typeface="思源黑体 CN Bold" panose="020B0800000000000000" pitchFamily="34" charset="-122"/>
                <a:ea typeface="思源黑体 CN Bold" panose="020B0800000000000000" pitchFamily="34" charset="-122"/>
              </a:rPr>
              <a:t>（Data Control Language，DCL）</a:t>
            </a:r>
            <a:endParaRPr lang="zh-CN" altLang="en-US" sz="1100" spc="300">
              <a:solidFill>
                <a:srgbClr val="45BF55"/>
              </a:solidFill>
              <a:latin typeface="思源黑体 CN Bold" panose="020B0800000000000000" pitchFamily="34" charset="-122"/>
              <a:ea typeface="思源黑体 CN Bold" panose="020B0800000000000000" pitchFamily="34" charset="-122"/>
            </a:endParaRPr>
          </a:p>
        </p:txBody>
      </p:sp>
      <p:sp>
        <p:nvSpPr>
          <p:cNvPr id="41" name="文本框 40"/>
          <p:cNvSpPr txBox="1"/>
          <p:nvPr>
            <p:custDataLst>
              <p:tags r:id="rId30"/>
            </p:custDataLst>
          </p:nvPr>
        </p:nvSpPr>
        <p:spPr>
          <a:xfrm>
            <a:off x="7786646" y="3981654"/>
            <a:ext cx="3341968" cy="849350"/>
          </a:xfrm>
          <a:prstGeom prst="rect">
            <a:avLst/>
          </a:prstGeom>
          <a:noFill/>
        </p:spPr>
        <p:txBody>
          <a:bodyPr wrap="square" rtlCol="0">
            <a:noAutofit/>
          </a:bodyPr>
          <a:p>
            <a:pPr fontAlgn="auto">
              <a:lnSpc>
                <a:spcPct val="130000"/>
              </a:lnSpc>
              <a:spcAft>
                <a:spcPts val="1000"/>
              </a:spcAft>
            </a:pPr>
            <a:r>
              <a:rPr lang="zh-CN" altLang="en-US" sz="800" spc="150">
                <a:solidFill>
                  <a:srgbClr val="000000">
                    <a:lumMod val="75000"/>
                    <a:lumOff val="25000"/>
                  </a:srgbClr>
                </a:solidFill>
                <a:latin typeface="思源黑体 CN Light" panose="020B0300000000000000" charset="-122"/>
                <a:ea typeface="思源黑体 CN Light" panose="020B0300000000000000" charset="-122"/>
                <a:sym typeface="微软雅黑" panose="020B0503020204020204" pitchFamily="34" charset="-122"/>
              </a:rPr>
              <a:t>数据控制语言主要用于控制用户的访问权限，其中包括GRANT语句,REVOKE语句、COMMIT语句和ROLLBACK语句。GRANT语句用于给用户增加权限，REVOKE语句用于收回用户的权限，COMMIT语句用于提交事务，ROLLBACK语句用于回滚事务。</a:t>
            </a:r>
            <a:endParaRPr lang="zh-CN" altLang="en-US" sz="800" spc="150">
              <a:solidFill>
                <a:srgbClr val="000000">
                  <a:lumMod val="75000"/>
                  <a:lumOff val="25000"/>
                </a:srgbClr>
              </a:solidFill>
              <a:latin typeface="思源黑体 CN Light" panose="020B0300000000000000" charset="-122"/>
              <a:ea typeface="思源黑体 CN Light" panose="020B0300000000000000" charset="-122"/>
              <a:sym typeface="微软雅黑" panose="020B0503020204020204" pitchFamily="34" charset="-122"/>
            </a:endParaRPr>
          </a:p>
          <a:p>
            <a:pPr fontAlgn="auto">
              <a:lnSpc>
                <a:spcPct val="130000"/>
              </a:lnSpc>
              <a:spcAft>
                <a:spcPts val="1000"/>
              </a:spcAft>
            </a:pPr>
            <a:endParaRPr lang="zh-CN" altLang="en-US" sz="400" spc="150">
              <a:solidFill>
                <a:srgbClr val="000000">
                  <a:lumMod val="75000"/>
                  <a:lumOff val="25000"/>
                </a:srgbClr>
              </a:solidFill>
              <a:latin typeface="思源黑体 CN Light" panose="020B0300000000000000" charset="-122"/>
              <a:ea typeface="思源黑体 CN Light" panose="020B0300000000000000" charset="-122"/>
              <a:sym typeface="微软雅黑" panose="020B0503020204020204" pitchFamily="34" charset="-122"/>
            </a:endParaRPr>
          </a:p>
        </p:txBody>
      </p:sp>
      <p:pic>
        <p:nvPicPr>
          <p:cNvPr id="42" name="图片 41" descr="343435383036303b343532343134363bbbe1d2e9bcc6bbae"/>
          <p:cNvPicPr>
            <a:picLocks noChangeAspect="1"/>
          </p:cNvPicPr>
          <p:nvPr>
            <p:custDataLst>
              <p:tags r:id="rId31"/>
            </p:custDataLst>
          </p:nvPr>
        </p:nvPicPr>
        <p:blipFill>
          <a:blip r:embed="rId32"/>
          <a:stretch>
            <a:fillRect/>
          </a:stretch>
        </p:blipFill>
        <p:spPr>
          <a:xfrm>
            <a:off x="6919527" y="4195993"/>
            <a:ext cx="384332" cy="384332"/>
          </a:xfrm>
          <a:prstGeom prst="rect">
            <a:avLst/>
          </a:prstGeom>
        </p:spPr>
      </p:pic>
      <p:sp>
        <p:nvSpPr>
          <p:cNvPr id="43" name="文本框 42"/>
          <p:cNvSpPr txBox="1"/>
          <p:nvPr>
            <p:custDataLst>
              <p:tags r:id="rId33"/>
            </p:custDataLst>
          </p:nvPr>
        </p:nvSpPr>
        <p:spPr>
          <a:xfrm>
            <a:off x="7647940" y="1893570"/>
            <a:ext cx="3789680" cy="417195"/>
          </a:xfrm>
          <a:prstGeom prst="rect">
            <a:avLst/>
          </a:prstGeom>
          <a:noFill/>
        </p:spPr>
        <p:txBody>
          <a:bodyPr wrap="square" bIns="0" rtlCol="0">
            <a:noAutofit/>
          </a:bodyPr>
          <a:p>
            <a:pPr lvl="0" algn="l">
              <a:buClrTx/>
              <a:buSzTx/>
              <a:buFontTx/>
            </a:pPr>
            <a:r>
              <a:rPr lang="zh-CN" altLang="en-US" sz="1100" spc="300">
                <a:solidFill>
                  <a:srgbClr val="45BF55"/>
                </a:solidFill>
                <a:latin typeface="思源黑体 CN Bold" panose="020B0800000000000000" pitchFamily="34" charset="-122"/>
                <a:ea typeface="思源黑体 CN Bold" panose="020B0800000000000000" pitchFamily="34" charset="-122"/>
                <a:sym typeface="+mn-ea"/>
              </a:rPr>
              <a:t>（2）数据操作语言</a:t>
            </a:r>
            <a:endParaRPr lang="zh-CN" altLang="en-US" sz="1100" spc="300">
              <a:solidFill>
                <a:srgbClr val="45BF55"/>
              </a:solidFill>
              <a:latin typeface="思源黑体 CN Bold" panose="020B0800000000000000" pitchFamily="34" charset="-122"/>
              <a:ea typeface="思源黑体 CN Bold" panose="020B0800000000000000" pitchFamily="34" charset="-122"/>
              <a:sym typeface="+mn-ea"/>
            </a:endParaRPr>
          </a:p>
          <a:p>
            <a:pPr lvl="0" algn="l">
              <a:buClrTx/>
              <a:buSzTx/>
              <a:buFontTx/>
            </a:pPr>
            <a:r>
              <a:rPr lang="zh-CN" altLang="en-US" sz="1100" spc="300">
                <a:solidFill>
                  <a:srgbClr val="45BF55"/>
                </a:solidFill>
                <a:latin typeface="思源黑体 CN Bold" panose="020B0800000000000000" pitchFamily="34" charset="-122"/>
                <a:ea typeface="思源黑体 CN Bold" panose="020B0800000000000000" pitchFamily="34" charset="-122"/>
                <a:sym typeface="+mn-ea"/>
              </a:rPr>
              <a:t>（Data Manipulation Language，DML）</a:t>
            </a:r>
            <a:endParaRPr lang="zh-CN" altLang="en-US" sz="1100" spc="300">
              <a:solidFill>
                <a:srgbClr val="45BF55"/>
              </a:solidFill>
              <a:latin typeface="思源黑体 CN Bold" panose="020B0800000000000000" pitchFamily="34" charset="-122"/>
              <a:ea typeface="思源黑体 CN Bold" panose="020B0800000000000000" pitchFamily="34" charset="-122"/>
              <a:sym typeface="+mn-ea"/>
            </a:endParaRPr>
          </a:p>
        </p:txBody>
      </p:sp>
      <p:sp>
        <p:nvSpPr>
          <p:cNvPr id="44" name="Freeform 46"/>
          <p:cNvSpPr>
            <a:spLocks noEditPoints="1"/>
          </p:cNvSpPr>
          <p:nvPr/>
        </p:nvSpPr>
        <p:spPr bwMode="auto">
          <a:xfrm>
            <a:off x="6767671" y="2261516"/>
            <a:ext cx="677863" cy="676275"/>
          </a:xfrm>
          <a:custGeom>
            <a:avLst/>
            <a:gdLst>
              <a:gd name="T0" fmla="*/ 69 w 154"/>
              <a:gd name="T1" fmla="*/ 142 h 154"/>
              <a:gd name="T2" fmla="*/ 85 w 154"/>
              <a:gd name="T3" fmla="*/ 142 h 154"/>
              <a:gd name="T4" fmla="*/ 23 w 154"/>
              <a:gd name="T5" fmla="*/ 131 h 154"/>
              <a:gd name="T6" fmla="*/ 25 w 154"/>
              <a:gd name="T7" fmla="*/ 117 h 154"/>
              <a:gd name="T8" fmla="*/ 117 w 154"/>
              <a:gd name="T9" fmla="*/ 129 h 154"/>
              <a:gd name="T10" fmla="*/ 128 w 154"/>
              <a:gd name="T11" fmla="*/ 117 h 154"/>
              <a:gd name="T12" fmla="*/ 0 w 154"/>
              <a:gd name="T13" fmla="*/ 77 h 154"/>
              <a:gd name="T14" fmla="*/ 12 w 154"/>
              <a:gd name="T15" fmla="*/ 69 h 154"/>
              <a:gd name="T16" fmla="*/ 142 w 154"/>
              <a:gd name="T17" fmla="*/ 85 h 154"/>
              <a:gd name="T18" fmla="*/ 142 w 154"/>
              <a:gd name="T19" fmla="*/ 69 h 154"/>
              <a:gd name="T20" fmla="*/ 73 w 154"/>
              <a:gd name="T21" fmla="*/ 34 h 154"/>
              <a:gd name="T22" fmla="*/ 56 w 154"/>
              <a:gd name="T23" fmla="*/ 57 h 154"/>
              <a:gd name="T24" fmla="*/ 69 w 154"/>
              <a:gd name="T25" fmla="*/ 76 h 154"/>
              <a:gd name="T26" fmla="*/ 81 w 154"/>
              <a:gd name="T27" fmla="*/ 92 h 154"/>
              <a:gd name="T28" fmla="*/ 81 w 154"/>
              <a:gd name="T29" fmla="*/ 95 h 154"/>
              <a:gd name="T30" fmla="*/ 71 w 154"/>
              <a:gd name="T31" fmla="*/ 91 h 154"/>
              <a:gd name="T32" fmla="*/ 71 w 154"/>
              <a:gd name="T33" fmla="*/ 86 h 154"/>
              <a:gd name="T34" fmla="*/ 72 w 154"/>
              <a:gd name="T35" fmla="*/ 82 h 154"/>
              <a:gd name="T36" fmla="*/ 56 w 154"/>
              <a:gd name="T37" fmla="*/ 84 h 154"/>
              <a:gd name="T38" fmla="*/ 56 w 154"/>
              <a:gd name="T39" fmla="*/ 90 h 154"/>
              <a:gd name="T40" fmla="*/ 60 w 154"/>
              <a:gd name="T41" fmla="*/ 104 h 154"/>
              <a:gd name="T42" fmla="*/ 73 w 154"/>
              <a:gd name="T43" fmla="*/ 118 h 154"/>
              <a:gd name="T44" fmla="*/ 80 w 154"/>
              <a:gd name="T45" fmla="*/ 108 h 154"/>
              <a:gd name="T46" fmla="*/ 98 w 154"/>
              <a:gd name="T47" fmla="*/ 93 h 154"/>
              <a:gd name="T48" fmla="*/ 85 w 154"/>
              <a:gd name="T49" fmla="*/ 74 h 154"/>
              <a:gd name="T50" fmla="*/ 73 w 154"/>
              <a:gd name="T51" fmla="*/ 57 h 154"/>
              <a:gd name="T52" fmla="*/ 81 w 154"/>
              <a:gd name="T53" fmla="*/ 51 h 154"/>
              <a:gd name="T54" fmla="*/ 82 w 154"/>
              <a:gd name="T55" fmla="*/ 68 h 154"/>
              <a:gd name="T56" fmla="*/ 98 w 154"/>
              <a:gd name="T57" fmla="*/ 66 h 154"/>
              <a:gd name="T58" fmla="*/ 98 w 154"/>
              <a:gd name="T59" fmla="*/ 60 h 154"/>
              <a:gd name="T60" fmla="*/ 93 w 154"/>
              <a:gd name="T61" fmla="*/ 46 h 154"/>
              <a:gd name="T62" fmla="*/ 80 w 154"/>
              <a:gd name="T63" fmla="*/ 34 h 154"/>
              <a:gd name="T64" fmla="*/ 25 w 154"/>
              <a:gd name="T65" fmla="*/ 37 h 154"/>
              <a:gd name="T66" fmla="*/ 23 w 154"/>
              <a:gd name="T67" fmla="*/ 23 h 154"/>
              <a:gd name="T68" fmla="*/ 117 w 154"/>
              <a:gd name="T69" fmla="*/ 26 h 154"/>
              <a:gd name="T70" fmla="*/ 131 w 154"/>
              <a:gd name="T71" fmla="*/ 23 h 154"/>
              <a:gd name="T72" fmla="*/ 31 w 154"/>
              <a:gd name="T73" fmla="*/ 77 h 154"/>
              <a:gd name="T74" fmla="*/ 123 w 154"/>
              <a:gd name="T75" fmla="*/ 77 h 154"/>
              <a:gd name="T76" fmla="*/ 77 w 154"/>
              <a:gd name="T77" fmla="*/ 17 h 154"/>
              <a:gd name="T78" fmla="*/ 77 w 154"/>
              <a:gd name="T79" fmla="*/ 137 h 154"/>
              <a:gd name="T80" fmla="*/ 77 w 154"/>
              <a:gd name="T81" fmla="*/ 17 h 154"/>
              <a:gd name="T82" fmla="*/ 69 w 154"/>
              <a:gd name="T83" fmla="*/ 12 h 154"/>
              <a:gd name="T84" fmla="*/ 77 w 154"/>
              <a:gd name="T8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54">
                <a:moveTo>
                  <a:pt x="85" y="142"/>
                </a:moveTo>
                <a:cubicBezTo>
                  <a:pt x="69" y="142"/>
                  <a:pt x="69" y="142"/>
                  <a:pt x="69" y="142"/>
                </a:cubicBezTo>
                <a:cubicBezTo>
                  <a:pt x="77" y="154"/>
                  <a:pt x="77" y="154"/>
                  <a:pt x="77" y="154"/>
                </a:cubicBezTo>
                <a:cubicBezTo>
                  <a:pt x="85" y="142"/>
                  <a:pt x="85" y="142"/>
                  <a:pt x="85" y="142"/>
                </a:cubicBezTo>
                <a:moveTo>
                  <a:pt x="25" y="117"/>
                </a:moveTo>
                <a:cubicBezTo>
                  <a:pt x="23" y="131"/>
                  <a:pt x="23" y="131"/>
                  <a:pt x="23" y="131"/>
                </a:cubicBezTo>
                <a:cubicBezTo>
                  <a:pt x="37" y="129"/>
                  <a:pt x="37" y="129"/>
                  <a:pt x="37" y="129"/>
                </a:cubicBezTo>
                <a:cubicBezTo>
                  <a:pt x="25" y="117"/>
                  <a:pt x="25" y="117"/>
                  <a:pt x="25" y="117"/>
                </a:cubicBezTo>
                <a:moveTo>
                  <a:pt x="128" y="117"/>
                </a:moveTo>
                <a:cubicBezTo>
                  <a:pt x="117" y="129"/>
                  <a:pt x="117" y="129"/>
                  <a:pt x="117" y="129"/>
                </a:cubicBezTo>
                <a:cubicBezTo>
                  <a:pt x="131" y="131"/>
                  <a:pt x="131" y="131"/>
                  <a:pt x="131" y="131"/>
                </a:cubicBezTo>
                <a:cubicBezTo>
                  <a:pt x="128" y="117"/>
                  <a:pt x="128" y="117"/>
                  <a:pt x="128" y="117"/>
                </a:cubicBezTo>
                <a:moveTo>
                  <a:pt x="12" y="69"/>
                </a:moveTo>
                <a:cubicBezTo>
                  <a:pt x="0" y="77"/>
                  <a:pt x="0" y="77"/>
                  <a:pt x="0" y="77"/>
                </a:cubicBezTo>
                <a:cubicBezTo>
                  <a:pt x="12" y="85"/>
                  <a:pt x="12" y="85"/>
                  <a:pt x="12" y="85"/>
                </a:cubicBezTo>
                <a:cubicBezTo>
                  <a:pt x="12" y="69"/>
                  <a:pt x="12" y="69"/>
                  <a:pt x="12" y="69"/>
                </a:cubicBezTo>
                <a:moveTo>
                  <a:pt x="142" y="69"/>
                </a:moveTo>
                <a:cubicBezTo>
                  <a:pt x="142" y="85"/>
                  <a:pt x="142" y="85"/>
                  <a:pt x="142" y="85"/>
                </a:cubicBezTo>
                <a:cubicBezTo>
                  <a:pt x="154" y="77"/>
                  <a:pt x="154" y="77"/>
                  <a:pt x="154" y="77"/>
                </a:cubicBezTo>
                <a:cubicBezTo>
                  <a:pt x="142" y="69"/>
                  <a:pt x="142" y="69"/>
                  <a:pt x="142" y="69"/>
                </a:cubicBezTo>
                <a:moveTo>
                  <a:pt x="80" y="34"/>
                </a:moveTo>
                <a:cubicBezTo>
                  <a:pt x="73" y="34"/>
                  <a:pt x="73" y="34"/>
                  <a:pt x="73" y="34"/>
                </a:cubicBezTo>
                <a:cubicBezTo>
                  <a:pt x="73" y="42"/>
                  <a:pt x="73" y="42"/>
                  <a:pt x="73" y="42"/>
                </a:cubicBezTo>
                <a:cubicBezTo>
                  <a:pt x="62" y="43"/>
                  <a:pt x="56" y="48"/>
                  <a:pt x="56" y="57"/>
                </a:cubicBezTo>
                <a:cubicBezTo>
                  <a:pt x="56" y="61"/>
                  <a:pt x="58" y="66"/>
                  <a:pt x="63" y="71"/>
                </a:cubicBezTo>
                <a:cubicBezTo>
                  <a:pt x="65" y="72"/>
                  <a:pt x="67" y="74"/>
                  <a:pt x="69" y="76"/>
                </a:cubicBezTo>
                <a:cubicBezTo>
                  <a:pt x="71" y="78"/>
                  <a:pt x="73" y="80"/>
                  <a:pt x="75" y="81"/>
                </a:cubicBezTo>
                <a:cubicBezTo>
                  <a:pt x="79" y="85"/>
                  <a:pt x="81" y="89"/>
                  <a:pt x="81" y="92"/>
                </a:cubicBezTo>
                <a:cubicBezTo>
                  <a:pt x="81" y="92"/>
                  <a:pt x="81" y="93"/>
                  <a:pt x="81" y="93"/>
                </a:cubicBezTo>
                <a:cubicBezTo>
                  <a:pt x="81" y="94"/>
                  <a:pt x="81" y="95"/>
                  <a:pt x="81" y="95"/>
                </a:cubicBezTo>
                <a:cubicBezTo>
                  <a:pt x="81" y="98"/>
                  <a:pt x="80" y="100"/>
                  <a:pt x="76" y="100"/>
                </a:cubicBezTo>
                <a:cubicBezTo>
                  <a:pt x="73" y="100"/>
                  <a:pt x="71" y="97"/>
                  <a:pt x="71" y="91"/>
                </a:cubicBezTo>
                <a:cubicBezTo>
                  <a:pt x="71" y="90"/>
                  <a:pt x="71" y="90"/>
                  <a:pt x="71" y="89"/>
                </a:cubicBezTo>
                <a:cubicBezTo>
                  <a:pt x="71" y="88"/>
                  <a:pt x="71" y="87"/>
                  <a:pt x="71" y="86"/>
                </a:cubicBezTo>
                <a:cubicBezTo>
                  <a:pt x="71" y="85"/>
                  <a:pt x="72" y="84"/>
                  <a:pt x="72" y="84"/>
                </a:cubicBezTo>
                <a:cubicBezTo>
                  <a:pt x="72" y="83"/>
                  <a:pt x="72" y="82"/>
                  <a:pt x="72" y="82"/>
                </a:cubicBezTo>
                <a:cubicBezTo>
                  <a:pt x="56" y="82"/>
                  <a:pt x="56" y="82"/>
                  <a:pt x="56" y="82"/>
                </a:cubicBezTo>
                <a:cubicBezTo>
                  <a:pt x="56" y="83"/>
                  <a:pt x="56" y="83"/>
                  <a:pt x="56" y="84"/>
                </a:cubicBezTo>
                <a:cubicBezTo>
                  <a:pt x="56" y="85"/>
                  <a:pt x="56" y="86"/>
                  <a:pt x="56" y="87"/>
                </a:cubicBezTo>
                <a:cubicBezTo>
                  <a:pt x="56" y="88"/>
                  <a:pt x="56" y="89"/>
                  <a:pt x="56" y="90"/>
                </a:cubicBezTo>
                <a:cubicBezTo>
                  <a:pt x="56" y="91"/>
                  <a:pt x="56" y="92"/>
                  <a:pt x="56" y="92"/>
                </a:cubicBezTo>
                <a:cubicBezTo>
                  <a:pt x="56" y="98"/>
                  <a:pt x="57" y="102"/>
                  <a:pt x="60" y="104"/>
                </a:cubicBezTo>
                <a:cubicBezTo>
                  <a:pt x="63" y="106"/>
                  <a:pt x="67" y="108"/>
                  <a:pt x="73" y="108"/>
                </a:cubicBezTo>
                <a:cubicBezTo>
                  <a:pt x="73" y="118"/>
                  <a:pt x="73" y="118"/>
                  <a:pt x="73" y="118"/>
                </a:cubicBezTo>
                <a:cubicBezTo>
                  <a:pt x="80" y="118"/>
                  <a:pt x="80" y="118"/>
                  <a:pt x="80" y="118"/>
                </a:cubicBezTo>
                <a:cubicBezTo>
                  <a:pt x="80" y="108"/>
                  <a:pt x="80" y="108"/>
                  <a:pt x="80" y="108"/>
                </a:cubicBezTo>
                <a:cubicBezTo>
                  <a:pt x="86" y="108"/>
                  <a:pt x="90" y="106"/>
                  <a:pt x="93" y="104"/>
                </a:cubicBezTo>
                <a:cubicBezTo>
                  <a:pt x="96" y="102"/>
                  <a:pt x="98" y="98"/>
                  <a:pt x="98" y="93"/>
                </a:cubicBezTo>
                <a:cubicBezTo>
                  <a:pt x="98" y="88"/>
                  <a:pt x="96" y="84"/>
                  <a:pt x="91" y="79"/>
                </a:cubicBezTo>
                <a:cubicBezTo>
                  <a:pt x="89" y="77"/>
                  <a:pt x="87" y="76"/>
                  <a:pt x="85" y="74"/>
                </a:cubicBezTo>
                <a:cubicBezTo>
                  <a:pt x="83" y="72"/>
                  <a:pt x="81" y="70"/>
                  <a:pt x="79" y="68"/>
                </a:cubicBezTo>
                <a:cubicBezTo>
                  <a:pt x="75" y="64"/>
                  <a:pt x="73" y="61"/>
                  <a:pt x="73" y="57"/>
                </a:cubicBezTo>
                <a:cubicBezTo>
                  <a:pt x="73" y="52"/>
                  <a:pt x="74" y="50"/>
                  <a:pt x="78" y="50"/>
                </a:cubicBezTo>
                <a:cubicBezTo>
                  <a:pt x="79" y="50"/>
                  <a:pt x="80" y="50"/>
                  <a:pt x="81" y="51"/>
                </a:cubicBezTo>
                <a:cubicBezTo>
                  <a:pt x="82" y="52"/>
                  <a:pt x="82" y="54"/>
                  <a:pt x="82" y="55"/>
                </a:cubicBezTo>
                <a:cubicBezTo>
                  <a:pt x="82" y="68"/>
                  <a:pt x="82" y="68"/>
                  <a:pt x="82" y="68"/>
                </a:cubicBezTo>
                <a:cubicBezTo>
                  <a:pt x="98" y="68"/>
                  <a:pt x="98" y="68"/>
                  <a:pt x="98" y="68"/>
                </a:cubicBezTo>
                <a:cubicBezTo>
                  <a:pt x="98" y="67"/>
                  <a:pt x="98" y="67"/>
                  <a:pt x="98" y="66"/>
                </a:cubicBezTo>
                <a:cubicBezTo>
                  <a:pt x="98" y="65"/>
                  <a:pt x="98" y="64"/>
                  <a:pt x="98" y="63"/>
                </a:cubicBezTo>
                <a:cubicBezTo>
                  <a:pt x="98" y="62"/>
                  <a:pt x="98" y="61"/>
                  <a:pt x="98" y="60"/>
                </a:cubicBezTo>
                <a:cubicBezTo>
                  <a:pt x="98" y="59"/>
                  <a:pt x="98" y="58"/>
                  <a:pt x="98" y="58"/>
                </a:cubicBezTo>
                <a:cubicBezTo>
                  <a:pt x="98" y="52"/>
                  <a:pt x="97" y="48"/>
                  <a:pt x="93" y="46"/>
                </a:cubicBezTo>
                <a:cubicBezTo>
                  <a:pt x="91" y="44"/>
                  <a:pt x="86" y="42"/>
                  <a:pt x="80" y="42"/>
                </a:cubicBezTo>
                <a:cubicBezTo>
                  <a:pt x="80" y="34"/>
                  <a:pt x="80" y="34"/>
                  <a:pt x="80" y="34"/>
                </a:cubicBezTo>
                <a:moveTo>
                  <a:pt x="23" y="23"/>
                </a:moveTo>
                <a:cubicBezTo>
                  <a:pt x="25" y="37"/>
                  <a:pt x="25" y="37"/>
                  <a:pt x="25" y="37"/>
                </a:cubicBezTo>
                <a:cubicBezTo>
                  <a:pt x="37" y="26"/>
                  <a:pt x="37" y="26"/>
                  <a:pt x="37" y="26"/>
                </a:cubicBezTo>
                <a:cubicBezTo>
                  <a:pt x="23" y="23"/>
                  <a:pt x="23" y="23"/>
                  <a:pt x="23" y="23"/>
                </a:cubicBezTo>
                <a:moveTo>
                  <a:pt x="131" y="23"/>
                </a:moveTo>
                <a:cubicBezTo>
                  <a:pt x="117" y="26"/>
                  <a:pt x="117" y="26"/>
                  <a:pt x="117" y="26"/>
                </a:cubicBezTo>
                <a:cubicBezTo>
                  <a:pt x="128" y="37"/>
                  <a:pt x="128" y="37"/>
                  <a:pt x="128" y="37"/>
                </a:cubicBezTo>
                <a:cubicBezTo>
                  <a:pt x="131" y="23"/>
                  <a:pt x="131" y="23"/>
                  <a:pt x="131" y="23"/>
                </a:cubicBezTo>
                <a:moveTo>
                  <a:pt x="77" y="123"/>
                </a:moveTo>
                <a:cubicBezTo>
                  <a:pt x="51" y="123"/>
                  <a:pt x="31" y="103"/>
                  <a:pt x="31" y="77"/>
                </a:cubicBezTo>
                <a:cubicBezTo>
                  <a:pt x="31" y="52"/>
                  <a:pt x="51" y="31"/>
                  <a:pt x="77" y="31"/>
                </a:cubicBezTo>
                <a:cubicBezTo>
                  <a:pt x="102" y="31"/>
                  <a:pt x="123" y="52"/>
                  <a:pt x="123" y="77"/>
                </a:cubicBezTo>
                <a:cubicBezTo>
                  <a:pt x="123" y="103"/>
                  <a:pt x="102" y="123"/>
                  <a:pt x="77" y="123"/>
                </a:cubicBezTo>
                <a:moveTo>
                  <a:pt x="77" y="17"/>
                </a:moveTo>
                <a:cubicBezTo>
                  <a:pt x="44" y="17"/>
                  <a:pt x="17" y="44"/>
                  <a:pt x="17" y="77"/>
                </a:cubicBezTo>
                <a:cubicBezTo>
                  <a:pt x="17" y="110"/>
                  <a:pt x="44" y="137"/>
                  <a:pt x="77" y="137"/>
                </a:cubicBezTo>
                <a:cubicBezTo>
                  <a:pt x="110" y="137"/>
                  <a:pt x="137" y="110"/>
                  <a:pt x="137" y="77"/>
                </a:cubicBezTo>
                <a:cubicBezTo>
                  <a:pt x="137" y="44"/>
                  <a:pt x="110" y="17"/>
                  <a:pt x="77" y="17"/>
                </a:cubicBezTo>
                <a:moveTo>
                  <a:pt x="77" y="0"/>
                </a:moveTo>
                <a:cubicBezTo>
                  <a:pt x="69" y="12"/>
                  <a:pt x="69" y="12"/>
                  <a:pt x="69" y="12"/>
                </a:cubicBezTo>
                <a:cubicBezTo>
                  <a:pt x="85" y="12"/>
                  <a:pt x="85" y="12"/>
                  <a:pt x="85" y="12"/>
                </a:cubicBezTo>
                <a:cubicBezTo>
                  <a:pt x="77" y="0"/>
                  <a:pt x="77" y="0"/>
                  <a:pt x="77" y="0"/>
                </a:cubicBezTo>
              </a:path>
            </a:pathLst>
          </a:custGeom>
          <a:solidFill>
            <a:schemeClr val="bg1"/>
          </a:solidFill>
          <a:ln>
            <a:noFill/>
          </a:ln>
        </p:spPr>
        <p:txBody>
          <a:bodyPr vert="horz" wrap="square" lIns="121920" tIns="60960" rIns="121920" bIns="60960" numCol="1" anchor="t" anchorCtr="0" compatLnSpc="1"/>
          <a:p>
            <a:pPr marL="0" marR="0" lvl="0" indent="0" algn="l" defTabSz="914400" rtl="0" eaLnBrk="1" fontAlgn="auto" latinLnBrk="0" hangingPunct="1">
              <a:lnSpc>
                <a:spcPct val="130000"/>
              </a:lnSpc>
              <a:spcBef>
                <a:spcPts val="0"/>
              </a:spcBef>
              <a:spcAft>
                <a:spcPts val="0"/>
              </a:spcAft>
              <a:buClrTx/>
              <a:buSzTx/>
              <a:buFontTx/>
              <a:buNone/>
              <a:defRPr/>
            </a:pPr>
            <a:endParaRPr kumimoji="0" lang="zh-CN" altLang="en-US" sz="2800" b="0" i="0" u="none" strike="noStrike" kern="1200" cap="none" spc="0" normalizeH="0" baseline="0" noProof="0">
              <a:ln>
                <a:noFill/>
              </a:ln>
              <a:effectLst/>
              <a:uLnTx/>
              <a:uFillTx/>
              <a:latin typeface="思源黑体 CN Normal" panose="020B0400000000000000" pitchFamily="34" charset="-122"/>
              <a:ea typeface="思源黑体 CN Normal" panose="020B0400000000000000" pitchFamily="34" charset="-122"/>
              <a:sym typeface="方正宋刻本秀楷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49531"/>
            <a:ext cx="6109335" cy="1151891"/>
            <a:chOff x="660400" y="-21591"/>
            <a:chExt cx="6109335"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dirty="0">
                  <a:solidFill>
                    <a:schemeClr val="bg1"/>
                  </a:solidFill>
                  <a:latin typeface="Arial" panose="020B0604020202020204" pitchFamily="34" charset="0"/>
                  <a:cs typeface="Arial" panose="020B0604020202020204" pitchFamily="34" charset="0"/>
                </a:rPr>
                <a:t>1</a:t>
              </a:r>
              <a:endParaRPr lang="en-US" altLang="zh-CN" sz="4400" dirty="0">
                <a:solidFill>
                  <a:schemeClr val="bg1"/>
                </a:solidFill>
                <a:latin typeface="Arial" panose="020B0604020202020204" pitchFamily="34" charset="0"/>
                <a:cs typeface="Arial" panose="020B0604020202020204" pitchFamily="34" charset="0"/>
              </a:endParaRPr>
            </a:p>
          </p:txBody>
        </p:sp>
        <p:sp>
          <p:nvSpPr>
            <p:cNvPr id="20" name="文本框 19"/>
            <p:cNvSpPr txBox="1"/>
            <p:nvPr/>
          </p:nvSpPr>
          <p:spPr>
            <a:xfrm>
              <a:off x="1468755" y="408304"/>
              <a:ext cx="5300980"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sym typeface="+mn-ea"/>
                </a:rPr>
                <a:t>SQL语句</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graphicFrame>
        <p:nvGraphicFramePr>
          <p:cNvPr id="5" name="图示 4"/>
          <p:cNvGraphicFramePr/>
          <p:nvPr/>
        </p:nvGraphicFramePr>
        <p:xfrm>
          <a:off x="2032000" y="719455"/>
          <a:ext cx="8128000" cy="54184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6" name="文本框 25"/>
          <p:cNvSpPr txBox="1"/>
          <p:nvPr/>
        </p:nvSpPr>
        <p:spPr>
          <a:xfrm>
            <a:off x="2617470" y="1770380"/>
            <a:ext cx="309880" cy="368300"/>
          </a:xfrm>
          <a:prstGeom prst="rect">
            <a:avLst/>
          </a:prstGeom>
          <a:noFill/>
        </p:spPr>
        <p:txBody>
          <a:bodyPr wrap="none" rtlCol="0">
            <a:spAutoFit/>
          </a:bodyPr>
          <a:p>
            <a:endParaRPr lang="zh-CN" altLang="en-US"/>
          </a:p>
        </p:txBody>
      </p:sp>
      <p:sp>
        <p:nvSpPr>
          <p:cNvPr id="35" name="文本框 34"/>
          <p:cNvSpPr txBox="1"/>
          <p:nvPr>
            <p:custDataLst>
              <p:tags r:id="rId6"/>
            </p:custDataLst>
          </p:nvPr>
        </p:nvSpPr>
        <p:spPr>
          <a:xfrm>
            <a:off x="1363980" y="1056005"/>
            <a:ext cx="4862195" cy="460375"/>
          </a:xfrm>
          <a:prstGeom prst="rect">
            <a:avLst/>
          </a:prstGeom>
          <a:noFill/>
        </p:spPr>
        <p:txBody>
          <a:bodyPr wrap="square" bIns="0" rtlCol="0">
            <a:normAutofit/>
          </a:bodyPr>
          <a:p>
            <a:pPr algn="ctr"/>
            <a:r>
              <a:rPr lang="zh-CN" altLang="en-US" sz="2400" b="1" spc="600" dirty="0">
                <a:latin typeface="思源黑体 CN Medium" panose="020B0600000000000000" pitchFamily="34" charset="-122"/>
                <a:ea typeface="思源黑体 CN Medium" panose="020B0600000000000000" pitchFamily="34" charset="-122"/>
                <a:sym typeface="+mn-ea"/>
              </a:rPr>
              <a:t>三、 SQL常用语句命令</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aphicFrame>
        <p:nvGraphicFramePr>
          <p:cNvPr id="2" name="表格 1"/>
          <p:cNvGraphicFramePr/>
          <p:nvPr>
            <p:custDataLst>
              <p:tags r:id="rId7"/>
            </p:custDataLst>
          </p:nvPr>
        </p:nvGraphicFramePr>
        <p:xfrm>
          <a:off x="2577465" y="1508760"/>
          <a:ext cx="7025640" cy="4787265"/>
        </p:xfrm>
        <a:graphic>
          <a:graphicData uri="http://schemas.openxmlformats.org/drawingml/2006/table">
            <a:tbl>
              <a:tblPr firstRow="1" bandRow="1">
                <a:tableStyleId>{5940675A-B579-460E-94D1-54222C63F5DA}</a:tableStyleId>
              </a:tblPr>
              <a:tblGrid>
                <a:gridCol w="1405255"/>
                <a:gridCol w="882650"/>
                <a:gridCol w="4737735"/>
              </a:tblGrid>
              <a:tr h="227965">
                <a:tc>
                  <a:txBody>
                    <a:bodyPr/>
                    <a:p>
                      <a:pPr indent="0" algn="ctr">
                        <a:buNone/>
                      </a:pPr>
                      <a:r>
                        <a:rPr lang="en-US" sz="1000" b="0">
                          <a:latin typeface="Arial" panose="020B0604020202020204" pitchFamily="34" charset="0"/>
                          <a:cs typeface="Arial" panose="020B0604020202020204" pitchFamily="34" charset="0"/>
                        </a:rPr>
                        <a:t>命令</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Arial" panose="020B0604020202020204" pitchFamily="34" charset="0"/>
                          <a:cs typeface="Arial" panose="020B0604020202020204" pitchFamily="34" charset="0"/>
                        </a:rPr>
                        <a:t>简写</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Arial" panose="020B0604020202020204" pitchFamily="34" charset="0"/>
                          <a:cs typeface="Arial" panose="020B0604020202020204" pitchFamily="34" charset="0"/>
                        </a:rPr>
                        <a:t>具体含义</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显示帮助信息</a:t>
                      </a:r>
                      <a:r>
                        <a:rPr lang="en-US" sz="1000" b="0">
                          <a:latin typeface="宋体" panose="02010600030101010101" pitchFamily="2" charset="-122"/>
                          <a:ea typeface="宋体" panose="02010600030101010101" pitchFamily="2" charset="-122"/>
                          <a:cs typeface="宋体" panose="02010600030101010101" pitchFamily="2" charset="-122"/>
                        </a:rPr>
                        <a:t>？</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clear</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(\c)</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清除当前输入语句</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connect</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(\r)</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连接到服务器</a:t>
                      </a:r>
                      <a:r>
                        <a:rPr lang="en-US" sz="1000" b="0">
                          <a:latin typeface="宋体" panose="02010600030101010101" pitchFamily="2" charset="-122"/>
                          <a:ea typeface="宋体" panose="02010600030101010101" pitchFamily="2" charset="-122"/>
                          <a:cs typeface="宋体" panose="02010600030101010101" pitchFamily="2" charset="-122"/>
                        </a:rPr>
                        <a:t>，</a:t>
                      </a:r>
                      <a:r>
                        <a:rPr lang="en-US" sz="1000" b="0">
                          <a:latin typeface="Arial" panose="020B0604020202020204" pitchFamily="34" charset="0"/>
                          <a:cs typeface="Arial" panose="020B0604020202020204" pitchFamily="34" charset="0"/>
                        </a:rPr>
                        <a:t>可选参数为数据库和主机</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delimiter</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(\d)</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设置语句分隔符</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ego</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(\G)</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发送命令到</a:t>
                      </a:r>
                      <a:r>
                        <a:rPr lang="en-US" sz="1000" b="0">
                          <a:latin typeface="宋体" panose="02010600030101010101" pitchFamily="2" charset="-122"/>
                          <a:ea typeface="宋体" panose="02010600030101010101" pitchFamily="2" charset="-122"/>
                          <a:cs typeface="宋体" panose="02010600030101010101" pitchFamily="2" charset="-122"/>
                        </a:rPr>
                        <a:t>MySQL服务器，并显示结果</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exit</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(\q)</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退出</a:t>
                      </a:r>
                      <a:r>
                        <a:rPr lang="en-US" sz="1000" b="0">
                          <a:latin typeface="宋体" panose="02010600030101010101" pitchFamily="2" charset="-122"/>
                          <a:ea typeface="宋体" panose="02010600030101010101" pitchFamily="2" charset="-122"/>
                          <a:cs typeface="宋体" panose="02010600030101010101" pitchFamily="2" charset="-122"/>
                        </a:rPr>
                        <a:t>MySQL</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go</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(\g)</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发送命令到</a:t>
                      </a:r>
                      <a:r>
                        <a:rPr lang="en-US" sz="1000" b="0">
                          <a:latin typeface="宋体" panose="02010600030101010101" pitchFamily="2" charset="-122"/>
                          <a:ea typeface="宋体" panose="02010600030101010101" pitchFamily="2" charset="-122"/>
                          <a:cs typeface="宋体" panose="02010600030101010101" pitchFamily="2" charset="-122"/>
                        </a:rPr>
                        <a:t>MySQL服务器</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help</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(\h)</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显示帮助信息</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note</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(\t)</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不写输出文件</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print</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(\p)</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打印当前命令</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prompt</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(\R)</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改变</a:t>
                      </a:r>
                      <a:r>
                        <a:rPr lang="en-US" sz="1000" b="0">
                          <a:latin typeface="宋体" panose="02010600030101010101" pitchFamily="2" charset="-122"/>
                          <a:ea typeface="宋体" panose="02010600030101010101" pitchFamily="2" charset="-122"/>
                          <a:cs typeface="宋体" panose="02010600030101010101" pitchFamily="2" charset="-122"/>
                        </a:rPr>
                        <a:t>MySQL提示信息</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quit</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(\q)</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退出</a:t>
                      </a:r>
                      <a:r>
                        <a:rPr lang="en-US" sz="1000" b="0">
                          <a:latin typeface="宋体" panose="02010600030101010101" pitchFamily="2" charset="-122"/>
                          <a:ea typeface="宋体" panose="02010600030101010101" pitchFamily="2" charset="-122"/>
                          <a:cs typeface="宋体" panose="02010600030101010101" pitchFamily="2" charset="-122"/>
                        </a:rPr>
                        <a:t>MySQL</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rehash</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重建完成散列</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source</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执行一个</a:t>
                      </a:r>
                      <a:r>
                        <a:rPr lang="en-US" sz="1000" b="0">
                          <a:latin typeface="宋体" panose="02010600030101010101" pitchFamily="2" charset="-122"/>
                          <a:ea typeface="宋体" panose="02010600030101010101" pitchFamily="2" charset="-122"/>
                          <a:cs typeface="宋体" panose="02010600030101010101" pitchFamily="2" charset="-122"/>
                        </a:rPr>
                        <a:t>SQL脚本文件，一个文件名作为参数</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status</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(\s)</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从服务器获取</a:t>
                      </a:r>
                      <a:r>
                        <a:rPr lang="en-US" sz="1000" b="0">
                          <a:latin typeface="宋体" panose="02010600030101010101" pitchFamily="2" charset="-122"/>
                          <a:ea typeface="宋体" panose="02010600030101010101" pitchFamily="2" charset="-122"/>
                          <a:cs typeface="宋体" panose="02010600030101010101" pitchFamily="2" charset="-122"/>
                        </a:rPr>
                        <a:t>MySQL的状态信息</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tee</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(\T)</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设置输出文件</a:t>
                      </a:r>
                      <a:r>
                        <a:rPr lang="en-US" sz="1000" b="0">
                          <a:latin typeface="宋体" panose="02010600030101010101" pitchFamily="2" charset="-122"/>
                          <a:ea typeface="宋体" panose="02010600030101010101" pitchFamily="2" charset="-122"/>
                          <a:cs typeface="宋体" panose="02010600030101010101" pitchFamily="2" charset="-122"/>
                        </a:rPr>
                        <a:t>,并将信息添加到所有给定的输出文件</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u</a:t>
                      </a:r>
                      <a:r>
                        <a:rPr lang="en-US" sz="1000" b="0">
                          <a:latin typeface="Arial" panose="020B0604020202020204" pitchFamily="34" charset="0"/>
                          <a:cs typeface="Arial" panose="020B0604020202020204" pitchFamily="34" charset="0"/>
                        </a:rPr>
                        <a:t>se</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(\u)</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用另一个数据库</a:t>
                      </a:r>
                      <a:r>
                        <a:rPr lang="en-US" sz="1000" b="0">
                          <a:latin typeface="宋体" panose="02010600030101010101" pitchFamily="2" charset="-122"/>
                          <a:ea typeface="宋体" panose="02010600030101010101" pitchFamily="2" charset="-122"/>
                          <a:cs typeface="宋体" panose="02010600030101010101" pitchFamily="2" charset="-122"/>
                        </a:rPr>
                        <a:t>，</a:t>
                      </a:r>
                      <a:r>
                        <a:rPr lang="en-US" sz="1000" b="0">
                          <a:latin typeface="Arial" panose="020B0604020202020204" pitchFamily="34" charset="0"/>
                          <a:cs typeface="Arial" panose="020B0604020202020204" pitchFamily="34" charset="0"/>
                        </a:rPr>
                        <a:t>数据库名称作为参数</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charset</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(\C)</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切换到另一个字符集</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warnings</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(\W)</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每一个语句之后显示警告</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965">
                <a:tc>
                  <a:txBody>
                    <a:bodyPr/>
                    <a:p>
                      <a:pPr indent="0" algn="ctr">
                        <a:buNone/>
                      </a:pPr>
                      <a:r>
                        <a:rPr lang="en-US" sz="1000" b="0">
                          <a:latin typeface="Arial" panose="020B0604020202020204" pitchFamily="34" charset="0"/>
                          <a:cs typeface="Arial" panose="020B0604020202020204" pitchFamily="34" charset="0"/>
                        </a:rPr>
                        <a:t>n</a:t>
                      </a:r>
                      <a:r>
                        <a:rPr lang="en-US" sz="1000" b="0">
                          <a:latin typeface="宋体" panose="02010600030101010101" pitchFamily="2" charset="-122"/>
                          <a:ea typeface="宋体" panose="02010600030101010101" pitchFamily="2" charset="-122"/>
                          <a:cs typeface="宋体" panose="02010600030101010101" pitchFamily="2" charset="-122"/>
                        </a:rPr>
                        <a:t>owarning</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(\w)</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Arial" panose="020B0604020202020204" pitchFamily="34" charset="0"/>
                          <a:cs typeface="Arial" panose="020B0604020202020204" pitchFamily="34" charset="0"/>
                        </a:rPr>
                        <a:t>每一个语句之后不显示警告</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8" name="组合 37"/>
          <p:cNvGrpSpPr/>
          <p:nvPr/>
        </p:nvGrpSpPr>
        <p:grpSpPr>
          <a:xfrm>
            <a:off x="660400" y="-9526"/>
            <a:ext cx="7240905" cy="1130301"/>
            <a:chOff x="660400" y="-1"/>
            <a:chExt cx="7240905" cy="1130301"/>
          </a:xfrm>
        </p:grpSpPr>
        <p:sp>
          <p:nvSpPr>
            <p:cNvPr id="41" name="椭圆 40"/>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矩形 45"/>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1" name="文本框 50"/>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1</a:t>
              </a:r>
              <a:endParaRPr lang="zh-CN" altLang="en-US" sz="4400" dirty="0">
                <a:solidFill>
                  <a:schemeClr val="bg1"/>
                </a:solidFill>
                <a:latin typeface="Arial" panose="020B0604020202020204" pitchFamily="34" charset="0"/>
                <a:cs typeface="Arial" panose="020B0604020202020204" pitchFamily="34" charset="0"/>
              </a:endParaRPr>
            </a:p>
          </p:txBody>
        </p:sp>
        <p:sp>
          <p:nvSpPr>
            <p:cNvPr id="61" name="文本框 60"/>
            <p:cNvSpPr txBox="1"/>
            <p:nvPr/>
          </p:nvSpPr>
          <p:spPr>
            <a:xfrm>
              <a:off x="1512570" y="375919"/>
              <a:ext cx="638873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SQL语句</a:t>
              </a:r>
              <a:endParaRPr lang="zh-CN" altLang="en-US" sz="2400" b="1" spc="600" dirty="0">
                <a:latin typeface="思源黑体 CN Medium" panose="020B0600000000000000" pitchFamily="34" charset="-122"/>
                <a:ea typeface="思源黑体 CN Medium" panose="020B0600000000000000" pitchFamily="34" charset="-122"/>
              </a:endParaRPr>
            </a:p>
          </p:txBody>
        </p:sp>
      </p:grpSp>
      <p:sp>
        <p:nvSpPr>
          <p:cNvPr id="3" name="文本框 2"/>
          <p:cNvSpPr txBox="1"/>
          <p:nvPr/>
        </p:nvSpPr>
        <p:spPr>
          <a:xfrm>
            <a:off x="1662134" y="827067"/>
            <a:ext cx="4279198" cy="398780"/>
          </a:xfrm>
          <a:prstGeom prst="rect">
            <a:avLst/>
          </a:prstGeom>
          <a:noFill/>
        </p:spPr>
        <p:txBody>
          <a:bodyPr wrap="square" rtlCol="0">
            <a:spAutoFit/>
            <a:scene3d>
              <a:camera prst="orthographicFront"/>
              <a:lightRig rig="threePt" dir="t"/>
            </a:scene3d>
            <a:sp3d contourW="12700"/>
          </a:bodyPr>
          <a:p>
            <a:r>
              <a:rPr lang="zh-CN" altLang="en-US" sz="2000" b="1" spc="600" dirty="0">
                <a:latin typeface="思源黑体 CN Medium" panose="020B0600000000000000" pitchFamily="34" charset="-122"/>
                <a:ea typeface="思源黑体 CN Medium" panose="020B0600000000000000" pitchFamily="34" charset="-122"/>
                <a:sym typeface="+mn-ea"/>
              </a:rPr>
              <a:t>四、MySQL字符集</a:t>
            </a:r>
            <a:endParaRPr lang="zh-CN" altLang="en-US" sz="2000" b="1" spc="600" dirty="0">
              <a:latin typeface="思源黑体 CN Medium" panose="020B0600000000000000" pitchFamily="34" charset="-122"/>
              <a:ea typeface="思源黑体 CN Medium" panose="020B0600000000000000" pitchFamily="34" charset="-122"/>
              <a:sym typeface="+mn-ea"/>
            </a:endParaRPr>
          </a:p>
        </p:txBody>
      </p:sp>
      <p:sp>
        <p:nvSpPr>
          <p:cNvPr id="4" name="矩形 3"/>
          <p:cNvSpPr/>
          <p:nvPr/>
        </p:nvSpPr>
        <p:spPr>
          <a:xfrm>
            <a:off x="528320" y="1268095"/>
            <a:ext cx="3436620" cy="2318385"/>
          </a:xfrm>
          <a:prstGeom prst="rect">
            <a:avLst/>
          </a:prstGeom>
          <a:solidFill>
            <a:srgbClr val="55943A"/>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defTabSz="609600">
              <a:lnSpc>
                <a:spcPct val="130000"/>
              </a:lnSpc>
              <a:defRPr/>
            </a:pPr>
            <a:endParaRPr kumimoji="1" lang="zh-CN" altLang="en-US" sz="2400">
              <a:solidFill>
                <a:prstClr val="white"/>
              </a:solidFill>
              <a:latin typeface="思源黑体 CN Normal" panose="020B0400000000000000" pitchFamily="34" charset="-122"/>
              <a:ea typeface="思源黑体 CN Normal" panose="020B0400000000000000" pitchFamily="34" charset="-122"/>
              <a:cs typeface="+mn-ea"/>
              <a:sym typeface="+mn-lt"/>
            </a:endParaRPr>
          </a:p>
        </p:txBody>
      </p:sp>
      <p:sp>
        <p:nvSpPr>
          <p:cNvPr id="5" name="矩形 4"/>
          <p:cNvSpPr/>
          <p:nvPr/>
        </p:nvSpPr>
        <p:spPr>
          <a:xfrm>
            <a:off x="528320" y="3780155"/>
            <a:ext cx="3436620" cy="239649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defTabSz="609600">
              <a:lnSpc>
                <a:spcPct val="130000"/>
              </a:lnSpc>
              <a:defRPr/>
            </a:pPr>
            <a:r>
              <a:rPr kumimoji="1" lang="zh-CN" altLang="en-US" sz="1600">
                <a:solidFill>
                  <a:schemeClr val="tx1"/>
                </a:solidFill>
                <a:latin typeface="思源黑体 CN Normal" panose="020B0400000000000000" pitchFamily="34" charset="-122"/>
                <a:ea typeface="思源黑体 CN Normal" panose="020B0400000000000000" pitchFamily="34" charset="-122"/>
                <a:cs typeface="+mn-ea"/>
                <a:sym typeface="+mn-lt"/>
              </a:rPr>
              <a:t>MySQL8.0能够支持41种字符集和127个校对规则。本书讲解latin1、UTF-8、GB2312字符集的用法。</a:t>
            </a:r>
            <a:endParaRPr kumimoji="1" lang="zh-CN" altLang="en-US" sz="160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7" name="矩形 6"/>
          <p:cNvSpPr/>
          <p:nvPr/>
        </p:nvSpPr>
        <p:spPr>
          <a:xfrm>
            <a:off x="4143375" y="3778250"/>
            <a:ext cx="3843020" cy="2398395"/>
          </a:xfrm>
          <a:prstGeom prst="rect">
            <a:avLst/>
          </a:prstGeom>
          <a:solidFill>
            <a:srgbClr val="55943A"/>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defTabSz="609600">
              <a:lnSpc>
                <a:spcPct val="130000"/>
              </a:lnSpc>
              <a:defRPr/>
            </a:pPr>
            <a:r>
              <a:rPr kumimoji="1" lang="zh-CN" altLang="en-US" sz="2400">
                <a:solidFill>
                  <a:prstClr val="white"/>
                </a:solidFill>
                <a:latin typeface="思源黑体 CN Normal" panose="020B0400000000000000" pitchFamily="34" charset="-122"/>
                <a:ea typeface="思源黑体 CN Normal" panose="020B0400000000000000" pitchFamily="34" charset="-122"/>
                <a:cs typeface="+mn-ea"/>
                <a:sym typeface="+mn-lt"/>
              </a:rPr>
              <a:t>字符集选择规则</a:t>
            </a:r>
            <a:endParaRPr kumimoji="1" lang="zh-CN" altLang="en-US" sz="2400">
              <a:solidFill>
                <a:prstClr val="white"/>
              </a:solidFill>
              <a:latin typeface="思源黑体 CN Normal" panose="020B0400000000000000" pitchFamily="34" charset="-122"/>
              <a:ea typeface="思源黑体 CN Normal" panose="020B0400000000000000" pitchFamily="34" charset="-122"/>
              <a:cs typeface="+mn-ea"/>
              <a:sym typeface="+mn-lt"/>
            </a:endParaRPr>
          </a:p>
        </p:txBody>
      </p:sp>
      <p:sp>
        <p:nvSpPr>
          <p:cNvPr id="11273" name="文本框 10"/>
          <p:cNvSpPr txBox="1">
            <a:spLocks noChangeArrowheads="1"/>
          </p:cNvSpPr>
          <p:nvPr/>
        </p:nvSpPr>
        <p:spPr bwMode="auto">
          <a:xfrm>
            <a:off x="715645" y="2261870"/>
            <a:ext cx="3017520" cy="570865"/>
          </a:xfrm>
          <a:prstGeom prst="rect">
            <a:avLst/>
          </a:prstGeom>
          <a:noFill/>
          <a:ln w="9525">
            <a:noFill/>
            <a:miter lim="800000"/>
          </a:ln>
        </p:spPr>
        <p:txBody>
          <a:bodyPr wrap="square">
            <a:spAutoFit/>
          </a:bodyPr>
          <a:p>
            <a:pPr defTabSz="609600" fontAlgn="base">
              <a:lnSpc>
                <a:spcPct val="130000"/>
              </a:lnSpc>
              <a:buClrTx/>
              <a:buSzTx/>
              <a:buFontTx/>
            </a:pPr>
            <a:r>
              <a:rPr lang="zh-CN" altLang="en-US" sz="2400" dirty="0">
                <a:solidFill>
                  <a:srgbClr val="FFFFFF"/>
                </a:solidFill>
                <a:latin typeface="思源黑体 CN Normal" panose="020B0400000000000000" pitchFamily="34" charset="-122"/>
                <a:ea typeface="思源黑体 CN Normal" panose="020B0400000000000000" pitchFamily="34" charset="-122"/>
                <a:cs typeface="+mn-ea"/>
                <a:sym typeface="+mn-lt"/>
              </a:rPr>
              <a:t>字符集和字符序概念</a:t>
            </a:r>
            <a:endParaRPr lang="zh-CN" altLang="en-US" sz="2400" dirty="0">
              <a:solidFill>
                <a:srgbClr val="FFFFFF"/>
              </a:solidFill>
              <a:latin typeface="思源黑体 CN Normal" panose="020B0400000000000000" pitchFamily="34" charset="-122"/>
              <a:ea typeface="思源黑体 CN Normal" panose="020B0400000000000000" pitchFamily="34" charset="-122"/>
              <a:cs typeface="+mn-ea"/>
              <a:sym typeface="+mn-lt"/>
            </a:endParaRPr>
          </a:p>
        </p:txBody>
      </p:sp>
      <p:sp>
        <p:nvSpPr>
          <p:cNvPr id="2" name="矩形 1"/>
          <p:cNvSpPr/>
          <p:nvPr/>
        </p:nvSpPr>
        <p:spPr>
          <a:xfrm>
            <a:off x="4149090" y="1270000"/>
            <a:ext cx="3769360" cy="231711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defTabSz="609600">
              <a:lnSpc>
                <a:spcPct val="130000"/>
              </a:lnSpc>
              <a:defRPr/>
            </a:pPr>
            <a:r>
              <a:rPr kumimoji="1" lang="zh-CN" altLang="en-US" sz="1600">
                <a:solidFill>
                  <a:schemeClr val="tx1"/>
                </a:solidFill>
                <a:latin typeface="思源黑体 CN Normal" panose="020B0400000000000000" pitchFamily="34" charset="-122"/>
                <a:ea typeface="思源黑体 CN Normal" panose="020B0400000000000000" pitchFamily="34" charset="-122"/>
                <a:cs typeface="+mn-ea"/>
                <a:sym typeface="+mn-lt"/>
              </a:rPr>
              <a:t>MySQL默认的字符集是latin1。MySQL的字符集支持可以细化到4个层次：服务器、数据库、数据表和连接层。</a:t>
            </a:r>
            <a:endParaRPr kumimoji="1" lang="zh-CN" altLang="en-US" sz="160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2" name="矩形 11"/>
          <p:cNvSpPr/>
          <p:nvPr/>
        </p:nvSpPr>
        <p:spPr>
          <a:xfrm>
            <a:off x="8171815" y="1270000"/>
            <a:ext cx="3843020" cy="2398395"/>
          </a:xfrm>
          <a:prstGeom prst="rect">
            <a:avLst/>
          </a:prstGeom>
          <a:solidFill>
            <a:srgbClr val="55943A"/>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defTabSz="609600">
              <a:lnSpc>
                <a:spcPct val="130000"/>
              </a:lnSpc>
              <a:defRPr/>
            </a:pPr>
            <a:r>
              <a:rPr kumimoji="1" lang="zh-CN" altLang="en-US" sz="2400">
                <a:solidFill>
                  <a:prstClr val="white"/>
                </a:solidFill>
                <a:latin typeface="思源黑体 CN Normal" panose="020B0400000000000000" pitchFamily="34" charset="-122"/>
                <a:ea typeface="思源黑体 CN Normal" panose="020B0400000000000000" pitchFamily="34" charset="-122"/>
                <a:cs typeface="+mn-ea"/>
                <a:sym typeface="+mn-lt"/>
              </a:rPr>
              <a:t>MySQL字符集的设置</a:t>
            </a:r>
            <a:endParaRPr kumimoji="1" lang="zh-CN" altLang="en-US" sz="2400">
              <a:solidFill>
                <a:prstClr val="white"/>
              </a:solidFill>
              <a:latin typeface="思源黑体 CN Normal" panose="020B0400000000000000" pitchFamily="34" charset="-122"/>
              <a:ea typeface="思源黑体 CN Normal" panose="020B0400000000000000" pitchFamily="34" charset="-122"/>
              <a:cs typeface="+mn-ea"/>
              <a:sym typeface="+mn-lt"/>
            </a:endParaRPr>
          </a:p>
        </p:txBody>
      </p:sp>
      <p:sp>
        <p:nvSpPr>
          <p:cNvPr id="14" name="矩形 13"/>
          <p:cNvSpPr/>
          <p:nvPr/>
        </p:nvSpPr>
        <p:spPr>
          <a:xfrm>
            <a:off x="8164830" y="3780155"/>
            <a:ext cx="3769360" cy="231711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defTabSz="609600">
              <a:lnSpc>
                <a:spcPct val="130000"/>
              </a:lnSpc>
              <a:defRPr/>
            </a:pPr>
            <a:r>
              <a:rPr kumimoji="1" lang="zh-CN" altLang="en-US" sz="1600">
                <a:solidFill>
                  <a:schemeClr val="tx1"/>
                </a:solidFill>
                <a:latin typeface="思源黑体 CN Normal" panose="020B0400000000000000" pitchFamily="34" charset="-122"/>
                <a:ea typeface="思源黑体 CN Normal" panose="020B0400000000000000" pitchFamily="34" charset="-122"/>
                <a:cs typeface="+mn-ea"/>
                <a:sym typeface="+mn-lt"/>
              </a:rPr>
              <a:t>MySQL的字符集通过show character set语句查看。在命令窗口中执行如下命令即可查看到MySQL8.0的41种字符集。</a:t>
            </a:r>
            <a:endParaRPr kumimoji="1" lang="zh-CN" altLang="en-US" sz="160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49531"/>
            <a:ext cx="6109335" cy="1151891"/>
            <a:chOff x="660400" y="-21591"/>
            <a:chExt cx="6109335"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dirty="0">
                  <a:solidFill>
                    <a:schemeClr val="bg1"/>
                  </a:solidFill>
                  <a:latin typeface="Arial" panose="020B0604020202020204" pitchFamily="34" charset="0"/>
                  <a:cs typeface="Arial" panose="020B0604020202020204" pitchFamily="34" charset="0"/>
                </a:rPr>
                <a:t>2</a:t>
              </a:r>
              <a:endParaRPr lang="en-US" altLang="zh-CN" sz="4400" dirty="0">
                <a:solidFill>
                  <a:schemeClr val="bg1"/>
                </a:solidFill>
                <a:latin typeface="Arial" panose="020B0604020202020204" pitchFamily="34" charset="0"/>
                <a:cs typeface="Arial" panose="020B0604020202020204" pitchFamily="34" charset="0"/>
              </a:endParaRPr>
            </a:p>
          </p:txBody>
        </p:sp>
        <p:sp>
          <p:nvSpPr>
            <p:cNvPr id="20" name="文本框 19"/>
            <p:cNvSpPr txBox="1"/>
            <p:nvPr/>
          </p:nvSpPr>
          <p:spPr>
            <a:xfrm>
              <a:off x="1468755" y="408304"/>
              <a:ext cx="5300980"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sym typeface="+mn-ea"/>
                </a:rPr>
                <a:t>数据类型</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graphicFrame>
        <p:nvGraphicFramePr>
          <p:cNvPr id="5" name="图示 4"/>
          <p:cNvGraphicFramePr/>
          <p:nvPr/>
        </p:nvGraphicFramePr>
        <p:xfrm>
          <a:off x="2032000" y="891540"/>
          <a:ext cx="8128000" cy="55562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6" name="文本框 25"/>
          <p:cNvSpPr txBox="1"/>
          <p:nvPr/>
        </p:nvSpPr>
        <p:spPr>
          <a:xfrm>
            <a:off x="2617470" y="1770380"/>
            <a:ext cx="309880" cy="368300"/>
          </a:xfrm>
          <a:prstGeom prst="rect">
            <a:avLst/>
          </a:prstGeom>
          <a:noFill/>
        </p:spPr>
        <p:txBody>
          <a:bodyPr wrap="none" rtlCol="0">
            <a:spAutoFit/>
          </a:bodyPr>
          <a:p>
            <a:endParaRPr lang="zh-CN" altLang="en-US"/>
          </a:p>
        </p:txBody>
      </p:sp>
      <p:sp>
        <p:nvSpPr>
          <p:cNvPr id="100" name="文本框 99"/>
          <p:cNvSpPr txBox="1"/>
          <p:nvPr/>
        </p:nvSpPr>
        <p:spPr>
          <a:xfrm>
            <a:off x="923925" y="1808480"/>
            <a:ext cx="5080000" cy="638175"/>
          </a:xfrm>
          <a:prstGeom prst="rect">
            <a:avLst/>
          </a:prstGeom>
          <a:noFill/>
          <a:ln w="9525">
            <a:noFill/>
          </a:ln>
        </p:spPr>
        <p:txBody>
          <a:bodyPr>
            <a:noAutofit/>
          </a:bodyPr>
          <a:p>
            <a:pPr indent="0"/>
            <a:r>
              <a:rPr lang="zh-CN" sz="2000" b="1">
                <a:ln/>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整数类型</a:t>
            </a:r>
            <a:endParaRPr lang="zh-CN" altLang="en-US" sz="2000" b="1">
              <a:ln/>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endParaRPr>
          </a:p>
        </p:txBody>
      </p:sp>
      <p:pic>
        <p:nvPicPr>
          <p:cNvPr id="4" name="图片 3"/>
          <p:cNvPicPr>
            <a:picLocks noChangeAspect="1"/>
          </p:cNvPicPr>
          <p:nvPr/>
        </p:nvPicPr>
        <p:blipFill>
          <a:blip r:embed="rId6"/>
          <a:stretch>
            <a:fillRect/>
          </a:stretch>
        </p:blipFill>
        <p:spPr>
          <a:xfrm>
            <a:off x="854075" y="2334260"/>
            <a:ext cx="11490960" cy="2272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49531"/>
            <a:ext cx="6109335" cy="1151891"/>
            <a:chOff x="660400" y="-21591"/>
            <a:chExt cx="6109335"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dirty="0">
                  <a:solidFill>
                    <a:schemeClr val="bg1"/>
                  </a:solidFill>
                  <a:latin typeface="Arial" panose="020B0604020202020204" pitchFamily="34" charset="0"/>
                  <a:cs typeface="Arial" panose="020B0604020202020204" pitchFamily="34" charset="0"/>
                </a:rPr>
                <a:t>2</a:t>
              </a:r>
              <a:endParaRPr lang="en-US" altLang="zh-CN" sz="4400" dirty="0">
                <a:solidFill>
                  <a:schemeClr val="bg1"/>
                </a:solidFill>
                <a:latin typeface="Arial" panose="020B0604020202020204" pitchFamily="34" charset="0"/>
                <a:cs typeface="Arial" panose="020B0604020202020204" pitchFamily="34" charset="0"/>
              </a:endParaRPr>
            </a:p>
          </p:txBody>
        </p:sp>
        <p:sp>
          <p:nvSpPr>
            <p:cNvPr id="20" name="文本框 19"/>
            <p:cNvSpPr txBox="1"/>
            <p:nvPr/>
          </p:nvSpPr>
          <p:spPr>
            <a:xfrm>
              <a:off x="1468755" y="408304"/>
              <a:ext cx="5300980"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sym typeface="+mn-ea"/>
                </a:rPr>
                <a:t>数据类型</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graphicFrame>
        <p:nvGraphicFramePr>
          <p:cNvPr id="5" name="图示 4"/>
          <p:cNvGraphicFramePr/>
          <p:nvPr/>
        </p:nvGraphicFramePr>
        <p:xfrm>
          <a:off x="2032000" y="891540"/>
          <a:ext cx="8128000" cy="55562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6" name="文本框 25"/>
          <p:cNvSpPr txBox="1"/>
          <p:nvPr/>
        </p:nvSpPr>
        <p:spPr>
          <a:xfrm>
            <a:off x="2617470" y="1770380"/>
            <a:ext cx="309880" cy="368300"/>
          </a:xfrm>
          <a:prstGeom prst="rect">
            <a:avLst/>
          </a:prstGeom>
          <a:noFill/>
        </p:spPr>
        <p:txBody>
          <a:bodyPr wrap="none" rtlCol="0">
            <a:spAutoFit/>
          </a:bodyPr>
          <a:p>
            <a:endParaRPr lang="zh-CN" altLang="en-US"/>
          </a:p>
        </p:txBody>
      </p:sp>
      <p:sp>
        <p:nvSpPr>
          <p:cNvPr id="100" name="文本框 99"/>
          <p:cNvSpPr txBox="1"/>
          <p:nvPr/>
        </p:nvSpPr>
        <p:spPr>
          <a:xfrm>
            <a:off x="923925" y="1808480"/>
            <a:ext cx="5080000" cy="638175"/>
          </a:xfrm>
          <a:prstGeom prst="rect">
            <a:avLst/>
          </a:prstGeom>
          <a:noFill/>
          <a:ln w="9525">
            <a:noFill/>
          </a:ln>
        </p:spPr>
        <p:txBody>
          <a:bodyPr>
            <a:noAutofit/>
          </a:bodyPr>
          <a:p>
            <a:pPr indent="0"/>
            <a:r>
              <a:rPr lang="zh-CN" sz="2000" b="1">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浮点数类型和定点数类型</a:t>
            </a:r>
            <a:endParaRPr lang="zh-CN" sz="2000" b="1">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endParaRPr>
          </a:p>
        </p:txBody>
      </p:sp>
      <p:pic>
        <p:nvPicPr>
          <p:cNvPr id="2" name="图片 1"/>
          <p:cNvPicPr>
            <a:picLocks noChangeAspect="1"/>
          </p:cNvPicPr>
          <p:nvPr/>
        </p:nvPicPr>
        <p:blipFill>
          <a:blip r:embed="rId6"/>
          <a:stretch>
            <a:fillRect/>
          </a:stretch>
        </p:blipFill>
        <p:spPr>
          <a:xfrm>
            <a:off x="1043305" y="2399030"/>
            <a:ext cx="11781790" cy="2517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49531"/>
            <a:ext cx="6109335" cy="1151891"/>
            <a:chOff x="660400" y="-21591"/>
            <a:chExt cx="6109335"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dirty="0">
                  <a:solidFill>
                    <a:schemeClr val="bg1"/>
                  </a:solidFill>
                  <a:latin typeface="Arial" panose="020B0604020202020204" pitchFamily="34" charset="0"/>
                  <a:cs typeface="Arial" panose="020B0604020202020204" pitchFamily="34" charset="0"/>
                </a:rPr>
                <a:t>2</a:t>
              </a:r>
              <a:endParaRPr lang="en-US" altLang="zh-CN" sz="4400" dirty="0">
                <a:solidFill>
                  <a:schemeClr val="bg1"/>
                </a:solidFill>
                <a:latin typeface="Arial" panose="020B0604020202020204" pitchFamily="34" charset="0"/>
                <a:cs typeface="Arial" panose="020B0604020202020204" pitchFamily="34" charset="0"/>
              </a:endParaRPr>
            </a:p>
          </p:txBody>
        </p:sp>
        <p:sp>
          <p:nvSpPr>
            <p:cNvPr id="20" name="文本框 19"/>
            <p:cNvSpPr txBox="1"/>
            <p:nvPr/>
          </p:nvSpPr>
          <p:spPr>
            <a:xfrm>
              <a:off x="1468755" y="408304"/>
              <a:ext cx="5300980"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sym typeface="+mn-ea"/>
                </a:rPr>
                <a:t>数据类型</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graphicFrame>
        <p:nvGraphicFramePr>
          <p:cNvPr id="5" name="图示 4"/>
          <p:cNvGraphicFramePr/>
          <p:nvPr/>
        </p:nvGraphicFramePr>
        <p:xfrm>
          <a:off x="2032000" y="891540"/>
          <a:ext cx="8128000" cy="55562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6" name="文本框 25"/>
          <p:cNvSpPr txBox="1"/>
          <p:nvPr/>
        </p:nvSpPr>
        <p:spPr>
          <a:xfrm>
            <a:off x="2617470" y="1770380"/>
            <a:ext cx="309880" cy="368300"/>
          </a:xfrm>
          <a:prstGeom prst="rect">
            <a:avLst/>
          </a:prstGeom>
          <a:noFill/>
        </p:spPr>
        <p:txBody>
          <a:bodyPr wrap="none" rtlCol="0">
            <a:spAutoFit/>
          </a:bodyPr>
          <a:p>
            <a:endParaRPr lang="zh-CN" altLang="en-US"/>
          </a:p>
        </p:txBody>
      </p:sp>
      <p:sp>
        <p:nvSpPr>
          <p:cNvPr id="100" name="文本框 99"/>
          <p:cNvSpPr txBox="1"/>
          <p:nvPr/>
        </p:nvSpPr>
        <p:spPr>
          <a:xfrm>
            <a:off x="923925" y="1808480"/>
            <a:ext cx="5080000" cy="638175"/>
          </a:xfrm>
          <a:prstGeom prst="rect">
            <a:avLst/>
          </a:prstGeom>
          <a:noFill/>
          <a:ln w="9525">
            <a:noFill/>
          </a:ln>
        </p:spPr>
        <p:txBody>
          <a:bodyPr>
            <a:noAutofit/>
          </a:bodyPr>
          <a:p>
            <a:pPr indent="0"/>
            <a:r>
              <a:rPr lang="zh-CN" sz="2000" b="1">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日期和时间类型</a:t>
            </a:r>
            <a:endParaRPr lang="zh-CN" sz="2000" b="1">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endParaRPr>
          </a:p>
        </p:txBody>
      </p:sp>
      <p:pic>
        <p:nvPicPr>
          <p:cNvPr id="3" name="图片 2"/>
          <p:cNvPicPr>
            <a:picLocks noChangeAspect="1"/>
          </p:cNvPicPr>
          <p:nvPr/>
        </p:nvPicPr>
        <p:blipFill>
          <a:blip r:embed="rId6"/>
          <a:stretch>
            <a:fillRect/>
          </a:stretch>
        </p:blipFill>
        <p:spPr>
          <a:xfrm>
            <a:off x="1139190" y="2698750"/>
            <a:ext cx="11159490" cy="3174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49531"/>
            <a:ext cx="6109335" cy="1151891"/>
            <a:chOff x="660400" y="-21591"/>
            <a:chExt cx="6109335"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dirty="0">
                  <a:solidFill>
                    <a:schemeClr val="bg1"/>
                  </a:solidFill>
                  <a:latin typeface="Arial" panose="020B0604020202020204" pitchFamily="34" charset="0"/>
                  <a:cs typeface="Arial" panose="020B0604020202020204" pitchFamily="34" charset="0"/>
                </a:rPr>
                <a:t>2</a:t>
              </a:r>
              <a:endParaRPr lang="en-US" altLang="zh-CN" sz="4400" dirty="0">
                <a:solidFill>
                  <a:schemeClr val="bg1"/>
                </a:solidFill>
                <a:latin typeface="Arial" panose="020B0604020202020204" pitchFamily="34" charset="0"/>
                <a:cs typeface="Arial" panose="020B0604020202020204" pitchFamily="34" charset="0"/>
              </a:endParaRPr>
            </a:p>
          </p:txBody>
        </p:sp>
        <p:sp>
          <p:nvSpPr>
            <p:cNvPr id="20" name="文本框 19"/>
            <p:cNvSpPr txBox="1"/>
            <p:nvPr/>
          </p:nvSpPr>
          <p:spPr>
            <a:xfrm>
              <a:off x="1468755" y="408304"/>
              <a:ext cx="5300980"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sym typeface="+mn-ea"/>
                </a:rPr>
                <a:t>数据类型</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graphicFrame>
        <p:nvGraphicFramePr>
          <p:cNvPr id="5" name="图示 4"/>
          <p:cNvGraphicFramePr/>
          <p:nvPr/>
        </p:nvGraphicFramePr>
        <p:xfrm>
          <a:off x="2032000" y="891540"/>
          <a:ext cx="8128000" cy="55562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6" name="文本框 25"/>
          <p:cNvSpPr txBox="1"/>
          <p:nvPr/>
        </p:nvSpPr>
        <p:spPr>
          <a:xfrm>
            <a:off x="2617470" y="1770380"/>
            <a:ext cx="309880" cy="368300"/>
          </a:xfrm>
          <a:prstGeom prst="rect">
            <a:avLst/>
          </a:prstGeom>
          <a:noFill/>
        </p:spPr>
        <p:txBody>
          <a:bodyPr wrap="none" rtlCol="0">
            <a:spAutoFit/>
          </a:bodyPr>
          <a:p>
            <a:endParaRPr lang="zh-CN" altLang="en-US"/>
          </a:p>
        </p:txBody>
      </p:sp>
      <p:sp>
        <p:nvSpPr>
          <p:cNvPr id="100" name="文本框 99"/>
          <p:cNvSpPr txBox="1"/>
          <p:nvPr/>
        </p:nvSpPr>
        <p:spPr>
          <a:xfrm>
            <a:off x="1030605" y="1132205"/>
            <a:ext cx="5080000" cy="638175"/>
          </a:xfrm>
          <a:prstGeom prst="rect">
            <a:avLst/>
          </a:prstGeom>
          <a:noFill/>
          <a:ln w="9525">
            <a:noFill/>
          </a:ln>
        </p:spPr>
        <p:txBody>
          <a:bodyPr>
            <a:noAutofit/>
          </a:bodyPr>
          <a:p>
            <a:pPr indent="0"/>
            <a:r>
              <a:rPr lang="zh-CN" sz="2000" b="1">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字符串类型和二进制类型</a:t>
            </a:r>
            <a:endParaRPr lang="zh-CN" sz="2000" b="1">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endParaRPr>
          </a:p>
        </p:txBody>
      </p:sp>
      <p:pic>
        <p:nvPicPr>
          <p:cNvPr id="2" name="图片 1"/>
          <p:cNvPicPr>
            <a:picLocks noChangeAspect="1"/>
          </p:cNvPicPr>
          <p:nvPr/>
        </p:nvPicPr>
        <p:blipFill>
          <a:blip r:embed="rId6"/>
          <a:stretch>
            <a:fillRect/>
          </a:stretch>
        </p:blipFill>
        <p:spPr>
          <a:xfrm>
            <a:off x="765810" y="1570355"/>
            <a:ext cx="10869930" cy="5234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560820" y="-635"/>
            <a:ext cx="5631180" cy="6858635"/>
          </a:xfrm>
          <a:prstGeom prst="rect">
            <a:avLst/>
          </a:prstGeom>
          <a:solidFill>
            <a:srgbClr val="55943A"/>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TextBox 49"/>
          <p:cNvSpPr txBox="1"/>
          <p:nvPr/>
        </p:nvSpPr>
        <p:spPr>
          <a:xfrm>
            <a:off x="233680" y="2100580"/>
            <a:ext cx="6156960" cy="2929890"/>
          </a:xfrm>
          <a:prstGeom prst="rect">
            <a:avLst/>
          </a:prstGeom>
          <a:noFill/>
        </p:spPr>
        <p:txBody>
          <a:bodyPr wrap="square" lIns="91428" tIns="45713" rIns="91428" bIns="45713" rtlCol="0">
            <a:noAutofit/>
          </a:bodyPr>
          <a:lstStyle/>
          <a:p>
            <a:pPr indent="457200" fontAlgn="auto">
              <a:lnSpc>
                <a:spcPct val="150000"/>
              </a:lnSpc>
              <a:buFont typeface="Wingdings" panose="05000000000000000000" charset="0"/>
              <a:buNone/>
              <a:defRPr/>
            </a:pPr>
            <a:r>
              <a:rPr lang="zh-CN" altLang="en-US" kern="0" dirty="0">
                <a:latin typeface="思源黑体 CN Normal" panose="020B0400000000000000" pitchFamily="34" charset="-122"/>
                <a:ea typeface="思源黑体 CN Normal" panose="020B0400000000000000" pitchFamily="34" charset="-122"/>
                <a:cs typeface="+mn-ea"/>
                <a:sym typeface="+mn-lt"/>
              </a:rPr>
              <a:t>MySQL支持多种不同的存储引擎，包括处理事务安全表的引擎和处理非事务安全表的引擎。在MySQL中不需要使用同样的引擎，根据对数据处理的不同需求而选择合适的存储引擎不仅可以提高数据存储和检索的效率，还可以降低高并发情况下的数据压力。</a:t>
            </a:r>
            <a:endParaRPr lang="zh-CN" altLang="en-US" kern="0" dirty="0">
              <a:latin typeface="思源黑体 CN Normal" panose="020B0400000000000000" pitchFamily="34" charset="-122"/>
              <a:ea typeface="思源黑体 CN Normal" panose="020B0400000000000000" pitchFamily="34" charset="-122"/>
              <a:cs typeface="+mn-ea"/>
              <a:sym typeface="+mn-lt"/>
            </a:endParaRPr>
          </a:p>
        </p:txBody>
      </p:sp>
      <p:grpSp>
        <p:nvGrpSpPr>
          <p:cNvPr id="14" name="组合 13"/>
          <p:cNvGrpSpPr/>
          <p:nvPr/>
        </p:nvGrpSpPr>
        <p:grpSpPr>
          <a:xfrm>
            <a:off x="660400" y="-1"/>
            <a:ext cx="704476" cy="1130301"/>
            <a:chOff x="660400" y="-1"/>
            <a:chExt cx="704476" cy="113030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3</a:t>
              </a:r>
              <a:endParaRPr lang="en-US" altLang="zh-CN" sz="4400" b="1" dirty="0">
                <a:solidFill>
                  <a:schemeClr val="bg1"/>
                </a:solidFill>
                <a:latin typeface="Arial" panose="020B0604020202020204" pitchFamily="34" charset="0"/>
                <a:cs typeface="Arial" panose="020B0604020202020204" pitchFamily="34" charset="0"/>
              </a:endParaRPr>
            </a:p>
          </p:txBody>
        </p:sp>
      </p:grpSp>
      <p:sp>
        <p:nvSpPr>
          <p:cNvPr id="2" name="文本框 1"/>
          <p:cNvSpPr txBox="1"/>
          <p:nvPr/>
        </p:nvSpPr>
        <p:spPr>
          <a:xfrm>
            <a:off x="1661160" y="469899"/>
            <a:ext cx="798258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rPr>
              <a:t>存储引擎</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4" name="文本框 3"/>
          <p:cNvSpPr txBox="1"/>
          <p:nvPr/>
        </p:nvSpPr>
        <p:spPr>
          <a:xfrm>
            <a:off x="660400" y="1635760"/>
            <a:ext cx="4064000" cy="398780"/>
          </a:xfrm>
          <a:prstGeom prst="rect">
            <a:avLst/>
          </a:prstGeom>
          <a:noFill/>
        </p:spPr>
        <p:txBody>
          <a:bodyPr wrap="square" rtlCol="0">
            <a:spAutoFit/>
          </a:bodyPr>
          <a:p>
            <a:r>
              <a:rPr lang="zh-CN" altLang="en-US" sz="2000" b="1"/>
              <a:t>一、MySQL的存储引擎</a:t>
            </a:r>
            <a:endParaRPr lang="zh-CN" altLang="en-US" sz="2000" b="1"/>
          </a:p>
        </p:txBody>
      </p:sp>
      <p:pic>
        <p:nvPicPr>
          <p:cNvPr id="5" name="图片 4"/>
          <p:cNvPicPr>
            <a:picLocks noChangeAspect="1"/>
          </p:cNvPicPr>
          <p:nvPr/>
        </p:nvPicPr>
        <p:blipFill>
          <a:blip r:embed="rId1"/>
          <a:stretch>
            <a:fillRect/>
          </a:stretch>
        </p:blipFill>
        <p:spPr>
          <a:xfrm>
            <a:off x="7251700" y="60325"/>
            <a:ext cx="4072255" cy="6737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onitor.png"/>
          <p:cNvPicPr>
            <a:picLocks noChangeAspect="1"/>
          </p:cNvPicPr>
          <p:nvPr/>
        </p:nvPicPr>
        <p:blipFill>
          <a:blip r:embed="rId1" cstate="print"/>
          <a:stretch>
            <a:fillRect/>
          </a:stretch>
        </p:blipFill>
        <p:spPr>
          <a:xfrm>
            <a:off x="1910715" y="2232660"/>
            <a:ext cx="5549265" cy="4625340"/>
          </a:xfrm>
          <a:prstGeom prst="rect">
            <a:avLst/>
          </a:prstGeom>
        </p:spPr>
      </p:pic>
      <p:pic>
        <p:nvPicPr>
          <p:cNvPr id="6" name="Picture 4" descr="Monitor-Light.png"/>
          <p:cNvPicPr>
            <a:picLocks noChangeAspect="1"/>
          </p:cNvPicPr>
          <p:nvPr/>
        </p:nvPicPr>
        <p:blipFill>
          <a:blip r:embed="rId2" cstate="print"/>
          <a:stretch>
            <a:fillRect/>
          </a:stretch>
        </p:blipFill>
        <p:spPr>
          <a:xfrm>
            <a:off x="4822190" y="2523490"/>
            <a:ext cx="2338070" cy="2861310"/>
          </a:xfrm>
          <a:prstGeom prst="rect">
            <a:avLst/>
          </a:prstGeom>
        </p:spPr>
      </p:pic>
      <p:grpSp>
        <p:nvGrpSpPr>
          <p:cNvPr id="14" name="组合 13"/>
          <p:cNvGrpSpPr/>
          <p:nvPr/>
        </p:nvGrpSpPr>
        <p:grpSpPr>
          <a:xfrm>
            <a:off x="660400" y="-1"/>
            <a:ext cx="704476" cy="1130301"/>
            <a:chOff x="660400" y="-1"/>
            <a:chExt cx="704476" cy="113030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3</a:t>
              </a:r>
              <a:endParaRPr lang="zh-CN" altLang="en-US" sz="4400" dirty="0">
                <a:solidFill>
                  <a:schemeClr val="bg1"/>
                </a:solidFill>
                <a:latin typeface="Arial" panose="020B0604020202020204" pitchFamily="34" charset="0"/>
                <a:cs typeface="Arial" panose="020B0604020202020204" pitchFamily="34" charset="0"/>
              </a:endParaRPr>
            </a:p>
          </p:txBody>
        </p:sp>
      </p:grpSp>
      <p:grpSp>
        <p:nvGrpSpPr>
          <p:cNvPr id="38" name="组合 37"/>
          <p:cNvGrpSpPr/>
          <p:nvPr/>
        </p:nvGrpSpPr>
        <p:grpSpPr>
          <a:xfrm>
            <a:off x="660400" y="-9526"/>
            <a:ext cx="704476" cy="1130301"/>
            <a:chOff x="660400" y="-1"/>
            <a:chExt cx="704476" cy="1130301"/>
          </a:xfrm>
        </p:grpSpPr>
        <p:sp>
          <p:nvSpPr>
            <p:cNvPr id="41" name="椭圆 40"/>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矩形 45"/>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1" name="文本框 50"/>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3</a:t>
              </a:r>
              <a:endParaRPr lang="zh-CN" altLang="en-US" sz="4400" dirty="0">
                <a:solidFill>
                  <a:schemeClr val="bg1"/>
                </a:solidFill>
                <a:latin typeface="Arial" panose="020B0604020202020204" pitchFamily="34" charset="0"/>
                <a:cs typeface="Arial" panose="020B0604020202020204" pitchFamily="34" charset="0"/>
              </a:endParaRPr>
            </a:p>
          </p:txBody>
        </p:sp>
      </p:grpSp>
      <p:sp>
        <p:nvSpPr>
          <p:cNvPr id="100" name="文本框 99"/>
          <p:cNvSpPr txBox="1"/>
          <p:nvPr/>
        </p:nvSpPr>
        <p:spPr>
          <a:xfrm>
            <a:off x="576580" y="1830070"/>
            <a:ext cx="5080000" cy="460375"/>
          </a:xfrm>
          <a:prstGeom prst="rect">
            <a:avLst/>
          </a:prstGeom>
          <a:noFill/>
          <a:ln w="9525">
            <a:noFill/>
          </a:ln>
        </p:spPr>
        <p:txBody>
          <a:bodyPr>
            <a:spAutoFit/>
          </a:bodyPr>
          <a:p>
            <a:pPr indent="0"/>
            <a:r>
              <a:rPr lang="zh-CN" altLang="en-US" sz="2400" b="1" spc="600" dirty="0">
                <a:latin typeface="思源黑体 CN Medium" panose="020B0600000000000000" pitchFamily="34" charset="-122"/>
                <a:ea typeface="思源黑体 CN Medium" panose="020B0600000000000000" pitchFamily="34" charset="-122"/>
              </a:rPr>
              <a:t>二、 存储引擎的选择</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3" name="文本框 2"/>
          <p:cNvSpPr txBox="1"/>
          <p:nvPr/>
        </p:nvSpPr>
        <p:spPr>
          <a:xfrm>
            <a:off x="1661160" y="469899"/>
            <a:ext cx="798258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rPr>
              <a:t>存储引擎</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9" name="矩形 8"/>
          <p:cNvSpPr/>
          <p:nvPr/>
        </p:nvSpPr>
        <p:spPr>
          <a:xfrm>
            <a:off x="2213610" y="2543175"/>
            <a:ext cx="4946650" cy="286131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3"/>
          <a:stretch>
            <a:fillRect/>
          </a:stretch>
        </p:blipFill>
        <p:spPr>
          <a:xfrm>
            <a:off x="2213610" y="2884805"/>
            <a:ext cx="6145530" cy="2178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5826567" cy="6858000"/>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677025" y="2451100"/>
            <a:ext cx="2351405" cy="521970"/>
          </a:xfrm>
          <a:prstGeom prst="rect">
            <a:avLst/>
          </a:prstGeom>
          <a:noFill/>
        </p:spPr>
        <p:txBody>
          <a:bodyPr wrap="none" rtlCol="0">
            <a:spAutoFit/>
            <a:scene3d>
              <a:camera prst="orthographicFront"/>
              <a:lightRig rig="threePt" dir="t"/>
            </a:scene3d>
            <a:sp3d contourW="12700"/>
          </a:bodyPr>
          <a:lstStyle/>
          <a:p>
            <a:r>
              <a:rPr lang="zh-CN" altLang="en-US" sz="2800" b="1" spc="600" dirty="0">
                <a:latin typeface="思源黑体 CN Medium" panose="020B0600000000000000" pitchFamily="34" charset="-122"/>
                <a:ea typeface="思源黑体 CN Medium" panose="020B0600000000000000" pitchFamily="34" charset="-122"/>
              </a:rPr>
              <a:t>课堂</a:t>
            </a:r>
            <a:r>
              <a:rPr lang="zh-CN" altLang="en-US" sz="2800" b="1" spc="600" dirty="0">
                <a:latin typeface="思源黑体 CN Medium" panose="020B0600000000000000" pitchFamily="34" charset="-122"/>
                <a:ea typeface="思源黑体 CN Medium" panose="020B0600000000000000" pitchFamily="34" charset="-122"/>
              </a:rPr>
              <a:t>小思政</a:t>
            </a:r>
            <a:endParaRPr lang="zh-CN" altLang="en-US" sz="2800" b="1" spc="600" dirty="0">
              <a:latin typeface="思源黑体 CN Medium" panose="020B0600000000000000" pitchFamily="34" charset="-122"/>
              <a:ea typeface="思源黑体 CN Medium" panose="020B0600000000000000" pitchFamily="34" charset="-122"/>
            </a:endParaRPr>
          </a:p>
        </p:txBody>
      </p:sp>
      <p:grpSp>
        <p:nvGrpSpPr>
          <p:cNvPr id="7" name="组合 6"/>
          <p:cNvGrpSpPr/>
          <p:nvPr/>
        </p:nvGrpSpPr>
        <p:grpSpPr>
          <a:xfrm>
            <a:off x="6714969" y="3478462"/>
            <a:ext cx="4843224" cy="709250"/>
            <a:chOff x="3916928" y="644847"/>
            <a:chExt cx="3807891" cy="709250"/>
          </a:xfrm>
        </p:grpSpPr>
        <p:sp>
          <p:nvSpPr>
            <p:cNvPr id="8" name="文本框 7"/>
            <p:cNvSpPr txBox="1"/>
            <p:nvPr/>
          </p:nvSpPr>
          <p:spPr>
            <a:xfrm>
              <a:off x="3916930" y="644847"/>
              <a:ext cx="1507754" cy="521970"/>
            </a:xfrm>
            <a:prstGeom prst="rect">
              <a:avLst/>
            </a:prstGeom>
            <a:noFill/>
          </p:spPr>
          <p:txBody>
            <a:bodyPr wrap="none" rtlCol="0">
              <a:spAutoFit/>
              <a:scene3d>
                <a:camera prst="orthographicFront"/>
                <a:lightRig rig="threePt" dir="t"/>
              </a:scene3d>
              <a:sp3d contourW="12700"/>
            </a:bodyPr>
            <a:lstStyle/>
            <a:p>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rPr>
                <a:t>教学</a:t>
              </a:r>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rPr>
                <a:t>目标</a:t>
              </a:r>
              <a:endPar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endParaRPr>
            </a:p>
          </p:txBody>
        </p:sp>
        <p:sp>
          <p:nvSpPr>
            <p:cNvPr id="9" name="文本框 8"/>
            <p:cNvSpPr txBox="1"/>
            <p:nvPr/>
          </p:nvSpPr>
          <p:spPr>
            <a:xfrm>
              <a:off x="3916928" y="1070887"/>
              <a:ext cx="3807891" cy="28321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b="1" spc="600" dirty="0">
                  <a:solidFill>
                    <a:srgbClr val="414D59"/>
                  </a:solidFill>
                  <a:latin typeface="Arial" panose="020B0604020202020204" pitchFamily="34" charset="0"/>
                  <a:ea typeface="+mj-ea"/>
                  <a:cs typeface="Arial" panose="020B0604020202020204" pitchFamily="34" charset="0"/>
                </a:rPr>
                <a:t>Teaching </a:t>
              </a:r>
              <a:r>
                <a:rPr lang="en-US" altLang="zh-CN" sz="1100" b="1" dirty="0">
                  <a:solidFill>
                    <a:schemeClr val="tx1">
                      <a:lumMod val="95000"/>
                      <a:lumOff val="5000"/>
                    </a:schemeClr>
                  </a:solidFill>
                  <a:latin typeface="Arial" panose="020B0604020202020204" pitchFamily="34" charset="0"/>
                  <a:ea typeface="+mj-ea"/>
                  <a:cs typeface="Arial" panose="020B0604020202020204" pitchFamily="34" charset="0"/>
                  <a:sym typeface="+mn-ea"/>
                </a:rPr>
                <a:t>O b j e c t i v e s</a:t>
              </a:r>
              <a:endParaRPr lang="en-US" altLang="zh-CN" sz="1100" b="1" spc="600" dirty="0">
                <a:solidFill>
                  <a:srgbClr val="414D59"/>
                </a:solidFill>
                <a:latin typeface="Arial" panose="020B0604020202020204" pitchFamily="34" charset="0"/>
                <a:ea typeface="+mj-ea"/>
                <a:cs typeface="Arial" panose="020B0604020202020204" pitchFamily="34" charset="0"/>
              </a:endParaRPr>
            </a:p>
          </p:txBody>
        </p:sp>
      </p:grpSp>
      <p:grpSp>
        <p:nvGrpSpPr>
          <p:cNvPr id="10" name="组合 9"/>
          <p:cNvGrpSpPr/>
          <p:nvPr/>
        </p:nvGrpSpPr>
        <p:grpSpPr>
          <a:xfrm>
            <a:off x="6714970" y="4489378"/>
            <a:ext cx="4843225" cy="697185"/>
            <a:chOff x="3827562" y="696917"/>
            <a:chExt cx="3807891" cy="697185"/>
          </a:xfrm>
        </p:grpSpPr>
        <p:sp>
          <p:nvSpPr>
            <p:cNvPr id="11" name="文本框 10"/>
            <p:cNvSpPr txBox="1"/>
            <p:nvPr/>
          </p:nvSpPr>
          <p:spPr>
            <a:xfrm>
              <a:off x="3827563" y="696917"/>
              <a:ext cx="1507754" cy="521970"/>
            </a:xfrm>
            <a:prstGeom prst="rect">
              <a:avLst/>
            </a:prstGeom>
            <a:noFill/>
          </p:spPr>
          <p:txBody>
            <a:bodyPr wrap="none" rtlCol="0">
              <a:spAutoFit/>
              <a:scene3d>
                <a:camera prst="orthographicFront"/>
                <a:lightRig rig="threePt" dir="t"/>
              </a:scene3d>
              <a:sp3d contourW="12700"/>
            </a:bodyPr>
            <a:lstStyle/>
            <a:p>
              <a:pPr algn="l"/>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sym typeface="+mn-ea"/>
                </a:rPr>
                <a:t>教学任务</a:t>
              </a:r>
              <a:endParaRPr lang="zh-CN" altLang="en-US" sz="2800" b="1" spc="600" dirty="0">
                <a:latin typeface="思源黑体 CN Medium" panose="020B0600000000000000" pitchFamily="34" charset="-122"/>
                <a:ea typeface="思源黑体 CN Medium" panose="020B0600000000000000" pitchFamily="34" charset="-122"/>
              </a:endParaRPr>
            </a:p>
          </p:txBody>
        </p:sp>
        <p:sp>
          <p:nvSpPr>
            <p:cNvPr id="12" name="文本框 11"/>
            <p:cNvSpPr txBox="1"/>
            <p:nvPr/>
          </p:nvSpPr>
          <p:spPr>
            <a:xfrm>
              <a:off x="3827562" y="1110892"/>
              <a:ext cx="3807891" cy="28321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b="1" spc="600" dirty="0">
                  <a:solidFill>
                    <a:srgbClr val="414D59"/>
                  </a:solidFill>
                  <a:latin typeface="Arial" panose="020B0604020202020204" pitchFamily="34" charset="0"/>
                  <a:ea typeface="+mj-ea"/>
                  <a:cs typeface="Arial" panose="020B0604020202020204" pitchFamily="34" charset="0"/>
                  <a:sym typeface="+mn-ea"/>
                </a:rPr>
                <a:t>The teaching task</a:t>
              </a:r>
              <a:endParaRPr lang="en-US" altLang="zh-CN" sz="1100" b="1" spc="600" dirty="0">
                <a:solidFill>
                  <a:srgbClr val="414D59"/>
                </a:solidFill>
                <a:latin typeface="Arial" panose="020B0604020202020204" pitchFamily="34" charset="0"/>
                <a:ea typeface="+mj-ea"/>
                <a:cs typeface="Arial" panose="020B0604020202020204" pitchFamily="34" charset="0"/>
              </a:endParaRPr>
            </a:p>
          </p:txBody>
        </p:sp>
      </p:grpSp>
      <p:grpSp>
        <p:nvGrpSpPr>
          <p:cNvPr id="35" name="组合 34"/>
          <p:cNvGrpSpPr/>
          <p:nvPr/>
        </p:nvGrpSpPr>
        <p:grpSpPr>
          <a:xfrm>
            <a:off x="5561079" y="0"/>
            <a:ext cx="556087" cy="1950636"/>
            <a:chOff x="5828385" y="175074"/>
            <a:chExt cx="556087" cy="1950636"/>
          </a:xfrm>
        </p:grpSpPr>
        <p:grpSp>
          <p:nvGrpSpPr>
            <p:cNvPr id="20" name="组合 19"/>
            <p:cNvGrpSpPr/>
            <p:nvPr/>
          </p:nvGrpSpPr>
          <p:grpSpPr>
            <a:xfrm flipV="1">
              <a:off x="5828385" y="175074"/>
              <a:ext cx="507600" cy="1950636"/>
              <a:chOff x="5971669" y="4722308"/>
              <a:chExt cx="507600" cy="1950636"/>
            </a:xfrm>
            <a:solidFill>
              <a:srgbClr val="55943A"/>
            </a:solidFill>
          </p:grpSpPr>
          <p:sp>
            <p:nvSpPr>
              <p:cNvPr id="21" name="椭圆 20"/>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2" name="矩形 21"/>
              <p:cNvSpPr/>
              <p:nvPr/>
            </p:nvSpPr>
            <p:spPr>
              <a:xfrm>
                <a:off x="5971669" y="4962422"/>
                <a:ext cx="507600" cy="17105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grpSp>
        <p:sp>
          <p:nvSpPr>
            <p:cNvPr id="25" name="文本框 24"/>
            <p:cNvSpPr txBox="1"/>
            <p:nvPr/>
          </p:nvSpPr>
          <p:spPr>
            <a:xfrm>
              <a:off x="5890528" y="1589171"/>
              <a:ext cx="493944" cy="521970"/>
            </a:xfrm>
            <a:prstGeom prst="rect">
              <a:avLst/>
            </a:prstGeom>
            <a:noFill/>
          </p:spPr>
          <p:txBody>
            <a:bodyPr wrap="square" rtlCol="0">
              <a:spAutoFit/>
            </a:bodyPr>
            <a:lstStyle/>
            <a:p>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42" name="组合 41"/>
          <p:cNvGrpSpPr/>
          <p:nvPr/>
        </p:nvGrpSpPr>
        <p:grpSpPr>
          <a:xfrm>
            <a:off x="5561079" y="2459753"/>
            <a:ext cx="556087" cy="521970"/>
            <a:chOff x="5828385" y="2586753"/>
            <a:chExt cx="556087" cy="521970"/>
          </a:xfrm>
        </p:grpSpPr>
        <p:sp>
          <p:nvSpPr>
            <p:cNvPr id="17" name="椭圆 16"/>
            <p:cNvSpPr/>
            <p:nvPr/>
          </p:nvSpPr>
          <p:spPr>
            <a:xfrm>
              <a:off x="5828385" y="2591670"/>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6" name="文本框 25"/>
            <p:cNvSpPr txBox="1"/>
            <p:nvPr/>
          </p:nvSpPr>
          <p:spPr>
            <a:xfrm>
              <a:off x="5890528" y="2586753"/>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1</a:t>
              </a:r>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43" name="组合 42"/>
          <p:cNvGrpSpPr/>
          <p:nvPr/>
        </p:nvGrpSpPr>
        <p:grpSpPr>
          <a:xfrm>
            <a:off x="5561079" y="3415927"/>
            <a:ext cx="556087" cy="530709"/>
            <a:chOff x="5828385" y="3669927"/>
            <a:chExt cx="556087" cy="530709"/>
          </a:xfrm>
        </p:grpSpPr>
        <p:sp>
          <p:nvSpPr>
            <p:cNvPr id="18" name="椭圆 17"/>
            <p:cNvSpPr/>
            <p:nvPr/>
          </p:nvSpPr>
          <p:spPr>
            <a:xfrm>
              <a:off x="5828385" y="3669927"/>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7" name="文本框 26"/>
            <p:cNvSpPr txBox="1"/>
            <p:nvPr/>
          </p:nvSpPr>
          <p:spPr>
            <a:xfrm>
              <a:off x="5890528" y="3678666"/>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2</a:t>
              </a:r>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34" name="组合 33"/>
          <p:cNvGrpSpPr/>
          <p:nvPr/>
        </p:nvGrpSpPr>
        <p:grpSpPr>
          <a:xfrm>
            <a:off x="5561079" y="5357308"/>
            <a:ext cx="556087" cy="1544250"/>
            <a:chOff x="5828385" y="4722308"/>
            <a:chExt cx="556087" cy="1544250"/>
          </a:xfrm>
        </p:grpSpPr>
        <p:grpSp>
          <p:nvGrpSpPr>
            <p:cNvPr id="19" name="组合 18"/>
            <p:cNvGrpSpPr/>
            <p:nvPr/>
          </p:nvGrpSpPr>
          <p:grpSpPr>
            <a:xfrm>
              <a:off x="5828385" y="4722308"/>
              <a:ext cx="507600" cy="1544250"/>
              <a:chOff x="5971669" y="4722308"/>
              <a:chExt cx="507600" cy="1544250"/>
            </a:xfrm>
            <a:solidFill>
              <a:srgbClr val="55943A"/>
            </a:solidFill>
          </p:grpSpPr>
          <p:sp>
            <p:nvSpPr>
              <p:cNvPr id="23" name="椭圆 22"/>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4" name="矩形 23"/>
              <p:cNvSpPr/>
              <p:nvPr/>
            </p:nvSpPr>
            <p:spPr>
              <a:xfrm>
                <a:off x="5971669" y="4962422"/>
                <a:ext cx="507600" cy="1304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grpSp>
        <p:sp>
          <p:nvSpPr>
            <p:cNvPr id="28" name="文本框 27"/>
            <p:cNvSpPr txBox="1"/>
            <p:nvPr/>
          </p:nvSpPr>
          <p:spPr>
            <a:xfrm>
              <a:off x="5890528" y="4765866"/>
              <a:ext cx="493944" cy="521970"/>
            </a:xfrm>
            <a:prstGeom prst="rect">
              <a:avLst/>
            </a:prstGeom>
            <a:noFill/>
          </p:spPr>
          <p:txBody>
            <a:bodyPr wrap="square" rtlCol="0">
              <a:spAutoFit/>
            </a:bodyPr>
            <a:lstStyle/>
            <a:p>
              <a:endParaRPr lang="zh-CN" altLang="en-US" sz="2800" dirty="0">
                <a:solidFill>
                  <a:schemeClr val="bg1"/>
                </a:solidFill>
                <a:latin typeface="Arial" panose="020B0604020202020204" pitchFamily="34" charset="0"/>
                <a:cs typeface="Arial" panose="020B0604020202020204" pitchFamily="34" charset="0"/>
              </a:endParaRPr>
            </a:p>
          </p:txBody>
        </p:sp>
      </p:grpSp>
      <p:sp>
        <p:nvSpPr>
          <p:cNvPr id="31" name="TextBox 18"/>
          <p:cNvSpPr txBox="1"/>
          <p:nvPr/>
        </p:nvSpPr>
        <p:spPr>
          <a:xfrm>
            <a:off x="1078855" y="3605919"/>
            <a:ext cx="3394953" cy="768350"/>
          </a:xfrm>
          <a:prstGeom prst="rect">
            <a:avLst/>
          </a:prstGeom>
          <a:noFill/>
        </p:spPr>
        <p:txBody>
          <a:bodyPr wrap="square" rtlCol="0">
            <a:spAutoFit/>
          </a:bodyPr>
          <a:lstStyle/>
          <a:p>
            <a:pPr algn="dist"/>
            <a:r>
              <a:rPr lang="zh-CN" altLang="en-US" sz="4400" b="1" dirty="0">
                <a:solidFill>
                  <a:schemeClr val="bg1"/>
                </a:solidFill>
                <a:latin typeface="微软雅黑" panose="020B0503020204020204" pitchFamily="34" charset="-122"/>
                <a:ea typeface="微软雅黑" panose="020B0503020204020204" pitchFamily="34" charset="-122"/>
              </a:rPr>
              <a:t>单元导读</a:t>
            </a:r>
            <a:endParaRPr lang="zh-CN" altLang="en-US" dirty="0">
              <a:solidFill>
                <a:schemeClr val="bg1"/>
              </a:solidFill>
              <a:ea typeface="张海山锐谐体" panose="02000000000000000000" pitchFamily="2" charset="-122"/>
            </a:endParaRPr>
          </a:p>
        </p:txBody>
      </p:sp>
      <p:grpSp>
        <p:nvGrpSpPr>
          <p:cNvPr id="44" name="组合 43"/>
          <p:cNvGrpSpPr/>
          <p:nvPr/>
        </p:nvGrpSpPr>
        <p:grpSpPr>
          <a:xfrm>
            <a:off x="5561079" y="4373021"/>
            <a:ext cx="556087" cy="530709"/>
            <a:chOff x="5828385" y="3669927"/>
            <a:chExt cx="556087" cy="530709"/>
          </a:xfrm>
        </p:grpSpPr>
        <p:sp>
          <p:nvSpPr>
            <p:cNvPr id="45" name="椭圆 44"/>
            <p:cNvSpPr/>
            <p:nvPr/>
          </p:nvSpPr>
          <p:spPr>
            <a:xfrm>
              <a:off x="5828385" y="3669927"/>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46" name="文本框 45"/>
            <p:cNvSpPr txBox="1"/>
            <p:nvPr/>
          </p:nvSpPr>
          <p:spPr>
            <a:xfrm>
              <a:off x="5890528" y="3678666"/>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3</a:t>
              </a:r>
              <a:endParaRPr lang="zh-CN" altLang="en-US" sz="2800" dirty="0">
                <a:solidFill>
                  <a:schemeClr val="bg1"/>
                </a:solidFill>
                <a:latin typeface="Arial" panose="020B0604020202020204" pitchFamily="34" charset="0"/>
                <a:cs typeface="Arial" panose="020B0604020202020204" pitchFamily="34" charset="0"/>
              </a:endParaRPr>
            </a:p>
          </p:txBody>
        </p:sp>
      </p:grpSp>
      <p:sp>
        <p:nvSpPr>
          <p:cNvPr id="30" name="文本框 29"/>
          <p:cNvSpPr txBox="1"/>
          <p:nvPr/>
        </p:nvSpPr>
        <p:spPr>
          <a:xfrm>
            <a:off x="6715125" y="2854325"/>
            <a:ext cx="4151630" cy="283210"/>
          </a:xfrm>
          <a:prstGeom prst="rect">
            <a:avLst/>
          </a:prstGeom>
          <a:noFill/>
        </p:spPr>
        <p:txBody>
          <a:bodyPr wrap="square" rtlCol="0">
            <a:spAutoFit/>
            <a:scene3d>
              <a:camera prst="orthographicFront"/>
              <a:lightRig rig="threePt" dir="t"/>
            </a:scene3d>
            <a:sp3d contourW="12700"/>
          </a:bodyPr>
          <a:lstStyle/>
          <a:p>
            <a:pPr lvl="0" algn="l">
              <a:lnSpc>
                <a:spcPct val="114000"/>
              </a:lnSpc>
              <a:buClrTx/>
              <a:buSzTx/>
              <a:buFontTx/>
            </a:pPr>
            <a:r>
              <a:rPr lang="en-US" altLang="zh-CN" sz="1100" b="1" spc="600" dirty="0">
                <a:solidFill>
                  <a:srgbClr val="414D59"/>
                </a:solidFill>
                <a:latin typeface="Arial" panose="020B0604020202020204" pitchFamily="34" charset="0"/>
                <a:ea typeface="+mj-ea"/>
                <a:cs typeface="Arial" panose="020B0604020202020204" pitchFamily="34" charset="0"/>
                <a:sym typeface="+mn-ea"/>
              </a:rPr>
              <a:t>Ideological and political</a:t>
            </a:r>
            <a:endParaRPr lang="en-US" altLang="zh-CN" sz="1100" b="1" spc="600" dirty="0">
              <a:solidFill>
                <a:srgbClr val="414D59"/>
              </a:solidFill>
              <a:latin typeface="Arial" panose="020B0604020202020204" pitchFamily="34" charset="0"/>
              <a:ea typeface="+mj-ea"/>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939642"/>
            <a:ext cx="12192000" cy="918358"/>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660400" y="3146514"/>
            <a:ext cx="10883900" cy="1378418"/>
            <a:chOff x="628649" y="2496018"/>
            <a:chExt cx="10883900" cy="1378418"/>
          </a:xfrm>
        </p:grpSpPr>
        <p:sp>
          <p:nvSpPr>
            <p:cNvPr id="12" name="文本框 11"/>
            <p:cNvSpPr txBox="1"/>
            <p:nvPr/>
          </p:nvSpPr>
          <p:spPr>
            <a:xfrm>
              <a:off x="628649" y="2496018"/>
              <a:ext cx="10883900" cy="922020"/>
            </a:xfrm>
            <a:prstGeom prst="rect">
              <a:avLst/>
            </a:prstGeom>
            <a:noFill/>
          </p:spPr>
          <p:txBody>
            <a:bodyPr wrap="square" rtlCol="0">
              <a:spAutoFit/>
            </a:bodyPr>
            <a:lstStyle/>
            <a:p>
              <a:pPr algn="ct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感谢</a:t>
              </a: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观看</a:t>
              </a:r>
              <a:endPar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endParaRPr>
            </a:p>
          </p:txBody>
        </p:sp>
        <p:sp>
          <p:nvSpPr>
            <p:cNvPr id="13" name="文本框 12"/>
            <p:cNvSpPr txBox="1"/>
            <p:nvPr/>
          </p:nvSpPr>
          <p:spPr>
            <a:xfrm>
              <a:off x="4151896" y="3505104"/>
              <a:ext cx="3850105" cy="369332"/>
            </a:xfrm>
            <a:prstGeom prst="rect">
              <a:avLst/>
            </a:prstGeom>
            <a:noFill/>
          </p:spPr>
          <p:txBody>
            <a:bodyPr wrap="square" rtlCol="0">
              <a:spAutoFit/>
            </a:bodyPr>
            <a:lstStyle/>
            <a:p>
              <a:pPr algn="dist"/>
              <a:r>
                <a:rPr lang="en-US" altLang="zh-CN" b="1" dirty="0">
                  <a:solidFill>
                    <a:schemeClr val="tx1">
                      <a:lumMod val="95000"/>
                      <a:lumOff val="5000"/>
                    </a:schemeClr>
                  </a:solidFill>
                  <a:latin typeface="Arial" panose="020B0604020202020204" pitchFamily="34" charset="0"/>
                  <a:cs typeface="Arial" panose="020B0604020202020204" pitchFamily="34" charset="0"/>
                  <a:sym typeface="+mn-lt"/>
                </a:rPr>
                <a:t>THANKS FOR WATCHING</a:t>
              </a:r>
              <a:endParaRPr lang="zh-CN" altLang="en-US" b="1" dirty="0">
                <a:solidFill>
                  <a:schemeClr val="tx1">
                    <a:lumMod val="95000"/>
                    <a:lumOff val="5000"/>
                  </a:schemeClr>
                </a:solidFill>
                <a:latin typeface="Arial" panose="020B0604020202020204" pitchFamily="34" charset="0"/>
                <a:cs typeface="Arial" panose="020B0604020202020204" pitchFamily="34" charset="0"/>
                <a:sym typeface="+mn-lt"/>
              </a:endParaRPr>
            </a:p>
          </p:txBody>
        </p:sp>
      </p:grpSp>
      <p:sp>
        <p:nvSpPr>
          <p:cNvPr id="16" name="任意多边形: 形状 15"/>
          <p:cNvSpPr/>
          <p:nvPr/>
        </p:nvSpPr>
        <p:spPr>
          <a:xfrm flipH="1">
            <a:off x="8984342"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729715" y="3078601"/>
            <a:ext cx="3688573" cy="1123667"/>
            <a:chOff x="3797608" y="395292"/>
            <a:chExt cx="2900069" cy="1123667"/>
          </a:xfrm>
        </p:grpSpPr>
        <p:sp>
          <p:nvSpPr>
            <p:cNvPr id="29" name="文本框 28"/>
            <p:cNvSpPr txBox="1"/>
            <p:nvPr/>
          </p:nvSpPr>
          <p:spPr>
            <a:xfrm>
              <a:off x="3797608" y="395292"/>
              <a:ext cx="2900069"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思政小</a:t>
              </a:r>
              <a:r>
                <a:rPr lang="zh-CN" altLang="en-US" sz="4400" b="1" spc="600" dirty="0">
                  <a:latin typeface="思源黑体 CN Medium" panose="020B0600000000000000" pitchFamily="34" charset="-122"/>
                  <a:ea typeface="思源黑体 CN Medium" panose="020B0600000000000000" pitchFamily="34" charset="-122"/>
                </a:rPr>
                <a:t>课堂</a:t>
              </a:r>
              <a:endParaRPr lang="zh-CN" altLang="en-US" sz="4400" b="1" spc="600" dirty="0">
                <a:latin typeface="思源黑体 CN Medium" panose="020B0600000000000000" pitchFamily="34" charset="-122"/>
                <a:ea typeface="思源黑体 CN Medium" panose="020B0600000000000000" pitchFamily="34" charset="-122"/>
              </a:endParaRPr>
            </a:p>
          </p:txBody>
        </p:sp>
        <p:sp>
          <p:nvSpPr>
            <p:cNvPr id="30" name="文本框 29"/>
            <p:cNvSpPr txBox="1"/>
            <p:nvPr/>
          </p:nvSpPr>
          <p:spPr>
            <a:xfrm>
              <a:off x="3843499" y="1147484"/>
              <a:ext cx="2759366" cy="37147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rPr>
                <a:t>Ideological and political</a:t>
              </a: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gr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1</a:t>
              </a:r>
              <a:endParaRPr lang="zh-CN" altLang="en-US" sz="4400" dirty="0">
                <a:solidFill>
                  <a:schemeClr val="bg1"/>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6"/>
          <p:cNvSpPr txBox="1"/>
          <p:nvPr/>
        </p:nvSpPr>
        <p:spPr>
          <a:xfrm>
            <a:off x="918277" y="1179642"/>
            <a:ext cx="4753610" cy="1049020"/>
          </a:xfrm>
          <a:prstGeom prst="rect">
            <a:avLst/>
          </a:prstGeom>
          <a:noFill/>
        </p:spPr>
        <p:txBody>
          <a:bodyPr wrap="none" lIns="91428" tIns="45713" rIns="91428" bIns="45713" rtlCol="0">
            <a:spAutoFit/>
          </a:bodyPr>
          <a:lstStyle/>
          <a:p>
            <a:pPr algn="ctr">
              <a:lnSpc>
                <a:spcPct val="130000"/>
              </a:lnSpc>
              <a:defRPr/>
            </a:pPr>
            <a:r>
              <a:rPr lang="zh-CN" altLang="en-US" sz="2400" kern="0" dirty="0">
                <a:latin typeface="思源黑体 CN Normal" panose="020B0400000000000000" pitchFamily="34" charset="-122"/>
                <a:ea typeface="思源黑体 CN Normal" panose="020B0400000000000000" pitchFamily="34" charset="-122"/>
                <a:cs typeface="+mn-ea"/>
                <a:sym typeface="+mn-lt"/>
              </a:rPr>
              <a:t>MySQL常用图形化管理工具Navicat</a:t>
            </a:r>
            <a:endParaRPr lang="zh-CN" altLang="en-US" sz="2400" kern="0" dirty="0">
              <a:latin typeface="思源黑体 CN Normal" panose="020B0400000000000000" pitchFamily="34" charset="-122"/>
              <a:ea typeface="思源黑体 CN Normal" panose="020B0400000000000000" pitchFamily="34" charset="-122"/>
              <a:cs typeface="+mn-ea"/>
              <a:sym typeface="+mn-lt"/>
            </a:endParaRPr>
          </a:p>
          <a:p>
            <a:pPr algn="ctr">
              <a:lnSpc>
                <a:spcPct val="130000"/>
              </a:lnSpc>
              <a:defRPr/>
            </a:pPr>
            <a:endParaRPr lang="zh-CN" altLang="en-US" sz="2400" kern="0" dirty="0">
              <a:latin typeface="思源黑体 CN Normal" panose="020B0400000000000000" pitchFamily="34" charset="-122"/>
              <a:ea typeface="思源黑体 CN Normal" panose="020B0400000000000000" pitchFamily="34" charset="-122"/>
              <a:cs typeface="+mn-ea"/>
              <a:sym typeface="+mn-lt"/>
            </a:endParaRPr>
          </a:p>
        </p:txBody>
      </p:sp>
      <p:sp>
        <p:nvSpPr>
          <p:cNvPr id="12" name="TextBox 49"/>
          <p:cNvSpPr txBox="1"/>
          <p:nvPr/>
        </p:nvSpPr>
        <p:spPr>
          <a:xfrm>
            <a:off x="556895" y="1775460"/>
            <a:ext cx="5974715" cy="5642610"/>
          </a:xfrm>
          <a:prstGeom prst="rect">
            <a:avLst/>
          </a:prstGeom>
          <a:noFill/>
        </p:spPr>
        <p:txBody>
          <a:bodyPr wrap="square" lIns="91428" tIns="45713" rIns="91428" bIns="45713" rtlCol="0">
            <a:noAutofit/>
          </a:bodyPr>
          <a:lstStyle/>
          <a:p>
            <a:pPr>
              <a:lnSpc>
                <a:spcPct val="130000"/>
              </a:lnSpc>
              <a:defRPr/>
            </a:pPr>
            <a:endParaRPr lang="zh-CN" altLang="en-US" sz="1400" kern="0" dirty="0">
              <a:latin typeface="思源黑体 CN Normal" panose="020B0400000000000000" pitchFamily="34" charset="-122"/>
              <a:ea typeface="思源黑体 CN Normal" panose="020B0400000000000000" pitchFamily="34" charset="-122"/>
              <a:cs typeface="+mn-ea"/>
              <a:sym typeface="+mn-lt"/>
            </a:endParaRPr>
          </a:p>
          <a:p>
            <a:pPr>
              <a:lnSpc>
                <a:spcPct val="130000"/>
              </a:lnSpc>
              <a:defRPr/>
            </a:pPr>
            <a:r>
              <a:rPr lang="en-US" altLang="zh-CN" sz="1400" kern="0" dirty="0">
                <a:latin typeface="思源黑体 CN Normal" panose="020B0400000000000000" pitchFamily="34" charset="-122"/>
                <a:ea typeface="思源黑体 CN Normal" panose="020B0400000000000000" pitchFamily="34" charset="-122"/>
                <a:cs typeface="+mn-ea"/>
                <a:sym typeface="+mn-lt"/>
              </a:rPr>
              <a:t>    </a:t>
            </a:r>
            <a:r>
              <a:rPr lang="zh-CN" altLang="en-US" kern="0" dirty="0">
                <a:latin typeface="思源黑体 CN Normal" panose="020B0400000000000000" pitchFamily="34" charset="-122"/>
                <a:ea typeface="思源黑体 CN Normal" panose="020B0400000000000000" pitchFamily="34" charset="-122"/>
                <a:cs typeface="+mn-ea"/>
                <a:sym typeface="+mn-lt"/>
              </a:rPr>
              <a:t>“Navicat”是一套可创建多个连接的数据库管理工具，用以方便管理 MySQL、Oracle、PostgreSQL、SQLite、SQL Server、MariaDB 和 MongoDB 等不同类型的数据库，它与阿里云、腾讯云、华为云、Amazon RDS、Amazon Aurora、Amazon Redshift、Microsoft Azure、Oracle Cloud 和 MongoDB Atlas等云数据库兼容。你可以创建、管理和维护数据库。Navicat 的功能足以满足专业开发人员的所有需求，但是对数据库服务器初学者来说又简单易操作。Navicat 的用户界面 (GUI) 设计良好，让你以安全且简单的方法创建、组织、访问和共享信息。</a:t>
            </a:r>
            <a:endParaRPr lang="zh-CN" altLang="en-US" kern="0" dirty="0">
              <a:latin typeface="思源黑体 CN Normal" panose="020B0400000000000000" pitchFamily="34" charset="-122"/>
              <a:ea typeface="思源黑体 CN Normal" panose="020B0400000000000000" pitchFamily="34" charset="-122"/>
              <a:cs typeface="+mn-ea"/>
              <a:sym typeface="+mn-lt"/>
            </a:endParaRPr>
          </a:p>
        </p:txBody>
      </p:sp>
      <p:grpSp>
        <p:nvGrpSpPr>
          <p:cNvPr id="14" name="组合 13"/>
          <p:cNvGrpSpPr/>
          <p:nvPr/>
        </p:nvGrpSpPr>
        <p:grpSpPr>
          <a:xfrm>
            <a:off x="660400" y="-1"/>
            <a:ext cx="5232400" cy="1130301"/>
            <a:chOff x="660400" y="-1"/>
            <a:chExt cx="5232400" cy="113030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1</a:t>
              </a:r>
              <a:endParaRPr lang="zh-CN" altLang="en-US" sz="4400" dirty="0">
                <a:solidFill>
                  <a:schemeClr val="bg1"/>
                </a:solidFill>
                <a:latin typeface="Arial" panose="020B0604020202020204" pitchFamily="34" charset="0"/>
                <a:cs typeface="Arial" panose="020B0604020202020204" pitchFamily="34" charset="0"/>
              </a:endParaRPr>
            </a:p>
          </p:txBody>
        </p:sp>
        <p:grpSp>
          <p:nvGrpSpPr>
            <p:cNvPr id="19" name="组合 18"/>
            <p:cNvGrpSpPr/>
            <p:nvPr/>
          </p:nvGrpSpPr>
          <p:grpSpPr>
            <a:xfrm>
              <a:off x="1468459" y="408602"/>
              <a:ext cx="4424341" cy="693347"/>
              <a:chOff x="3797607" y="564703"/>
              <a:chExt cx="3478552" cy="693347"/>
            </a:xfrm>
          </p:grpSpPr>
          <p:sp>
            <p:nvSpPr>
              <p:cNvPr id="20" name="文本框 19"/>
              <p:cNvSpPr txBox="1"/>
              <p:nvPr/>
            </p:nvSpPr>
            <p:spPr>
              <a:xfrm>
                <a:off x="3797607" y="564703"/>
                <a:ext cx="3364436"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思政小</a:t>
                </a:r>
                <a:r>
                  <a:rPr lang="zh-CN" altLang="en-US" sz="2400" b="1" spc="600" dirty="0">
                    <a:latin typeface="思源黑体 CN Medium" panose="020B0600000000000000" pitchFamily="34" charset="-122"/>
                    <a:ea typeface="思源黑体 CN Medium" panose="020B0600000000000000" pitchFamily="34" charset="-122"/>
                  </a:rPr>
                  <a:t>课堂</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21" name="文本框 20"/>
              <p:cNvSpPr txBox="1"/>
              <p:nvPr/>
            </p:nvSpPr>
            <p:spPr>
              <a:xfrm>
                <a:off x="3807593" y="995108"/>
                <a:ext cx="3468566" cy="26294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b="1" spc="300" dirty="0">
                    <a:latin typeface="Arial" panose="020B0604020202020204" pitchFamily="34" charset="0"/>
                    <a:ea typeface="+mj-ea"/>
                    <a:cs typeface="Arial" panose="020B0604020202020204" pitchFamily="34" charset="0"/>
                  </a:rPr>
                  <a:t>Ideological and political</a:t>
                </a:r>
                <a:endParaRPr lang="en-US" altLang="zh-CN" sz="1000" b="1" spc="300" dirty="0">
                  <a:latin typeface="Arial" panose="020B0604020202020204" pitchFamily="34" charset="0"/>
                  <a:ea typeface="+mj-ea"/>
                  <a:cs typeface="Arial" panose="020B0604020202020204" pitchFamily="34" charset="0"/>
                </a:endParaRPr>
              </a:p>
            </p:txBody>
          </p:sp>
        </p:grpSp>
      </p:grpSp>
      <p:pic>
        <p:nvPicPr>
          <p:cNvPr id="4" name="Picture 2" descr="Monitor.png"/>
          <p:cNvPicPr>
            <a:picLocks noChangeAspect="1"/>
          </p:cNvPicPr>
          <p:nvPr/>
        </p:nvPicPr>
        <p:blipFill>
          <a:blip r:embed="rId1" cstate="print"/>
          <a:stretch>
            <a:fillRect/>
          </a:stretch>
        </p:blipFill>
        <p:spPr>
          <a:xfrm>
            <a:off x="6681458" y="2228641"/>
            <a:ext cx="4191756" cy="3493603"/>
          </a:xfrm>
          <a:prstGeom prst="rect">
            <a:avLst/>
          </a:prstGeom>
        </p:spPr>
      </p:pic>
      <p:pic>
        <p:nvPicPr>
          <p:cNvPr id="5" name="图片占位符 4" descr="C:\Users\xrdan\Desktop\original_2d19c003121fc5d993e8e773b703a99e.jpgoriginal_2d19c003121fc5d993e8e773b703a99e"/>
          <p:cNvPicPr>
            <a:picLocks noChangeAspect="1"/>
          </p:cNvPicPr>
          <p:nvPr>
            <p:ph type="pic" sz="quarter" idx="10"/>
          </p:nvPr>
        </p:nvPicPr>
        <p:blipFill>
          <a:blip r:embed="rId2"/>
          <a:srcRect/>
          <a:stretch>
            <a:fillRect/>
          </a:stretch>
        </p:blipFill>
        <p:spPr>
          <a:xfrm>
            <a:off x="7699693" y="2440940"/>
            <a:ext cx="2153920" cy="2154555"/>
          </a:xfrm>
          <a:prstGeom prst="rect">
            <a:avLst/>
          </a:prstGeom>
          <a:blipFill rotWithShape="1">
            <a:blip r:embed="rId3"/>
            <a:stretch>
              <a:fillRect/>
            </a:stretch>
          </a:blipFill>
        </p:spPr>
      </p:pic>
      <p:pic>
        <p:nvPicPr>
          <p:cNvPr id="6" name="Picture 4" descr="Monitor-Light.png"/>
          <p:cNvPicPr>
            <a:picLocks noChangeAspect="1"/>
          </p:cNvPicPr>
          <p:nvPr/>
        </p:nvPicPr>
        <p:blipFill>
          <a:blip r:embed="rId4" cstate="print"/>
          <a:stretch>
            <a:fillRect/>
          </a:stretch>
        </p:blipFill>
        <p:spPr>
          <a:xfrm>
            <a:off x="9057640" y="2440940"/>
            <a:ext cx="1602105" cy="21126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4729480" y="3078480"/>
            <a:ext cx="3688715"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教学</a:t>
            </a:r>
            <a:r>
              <a:rPr lang="zh-CN" altLang="en-US" sz="4400" b="1" spc="600" dirty="0">
                <a:latin typeface="思源黑体 CN Medium" panose="020B0600000000000000" pitchFamily="34" charset="-122"/>
                <a:ea typeface="思源黑体 CN Medium" panose="020B0600000000000000" pitchFamily="34" charset="-122"/>
              </a:rPr>
              <a:t>目标</a:t>
            </a:r>
            <a:endParaRPr lang="zh-CN" altLang="en-US" sz="4400" b="1" spc="600" dirty="0">
              <a:latin typeface="思源黑体 CN Medium" panose="020B0600000000000000" pitchFamily="34" charset="-122"/>
              <a:ea typeface="思源黑体 CN Medium" panose="020B0600000000000000" pitchFamily="34" charset="-122"/>
            </a:endParaRPr>
          </a:p>
        </p:txBody>
      </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8350"/>
            </a:xfrm>
            <a:prstGeom prst="rect">
              <a:avLst/>
            </a:prstGeom>
            <a:noFill/>
          </p:spPr>
          <p:txBody>
            <a:bodyPr wrap="square" rtlCol="0">
              <a:spAutoFit/>
            </a:bodyPr>
            <a:lstStyle/>
            <a:p>
              <a:r>
                <a:rPr lang="en-US" altLang="zh-CN" sz="4400" dirty="0">
                  <a:solidFill>
                    <a:schemeClr val="bg1"/>
                  </a:solidFill>
                  <a:latin typeface="Arial" panose="020B0604020202020204" pitchFamily="34" charset="0"/>
                  <a:cs typeface="Arial" panose="020B0604020202020204" pitchFamily="34" charset="0"/>
                </a:rPr>
                <a:t>2</a:t>
              </a:r>
              <a:endParaRPr lang="en-US" altLang="zh-CN" sz="4400" dirty="0">
                <a:solidFill>
                  <a:schemeClr val="bg1"/>
                </a:solidFill>
                <a:latin typeface="Arial" panose="020B0604020202020204" pitchFamily="34" charset="0"/>
                <a:cs typeface="Arial" panose="020B0604020202020204" pitchFamily="34" charset="0"/>
              </a:endParaRPr>
            </a:p>
          </p:txBody>
        </p:sp>
      </p:grpSp>
      <p:sp>
        <p:nvSpPr>
          <p:cNvPr id="4" name="文本框 3"/>
          <p:cNvSpPr txBox="1"/>
          <p:nvPr/>
        </p:nvSpPr>
        <p:spPr>
          <a:xfrm>
            <a:off x="4787900" y="4380230"/>
            <a:ext cx="3611880" cy="368300"/>
          </a:xfrm>
          <a:prstGeom prst="rect">
            <a:avLst/>
          </a:prstGeom>
          <a:noFill/>
        </p:spPr>
        <p:txBody>
          <a:bodyPr wrap="none" rtlCol="0" anchor="t">
            <a:spAutoFit/>
          </a:bodyPr>
          <a:p>
            <a:r>
              <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rPr>
              <a:t>T e a c h i n g    O </a:t>
            </a:r>
            <a:r>
              <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rPr>
              <a:t>b j e c t i v e s</a:t>
            </a:r>
            <a:endPar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5116547" y="3824190"/>
            <a:ext cx="1958908" cy="1958908"/>
          </a:xfrm>
          <a:prstGeom prst="ellipse">
            <a:avLst/>
          </a:prstGeom>
          <a:solidFill>
            <a:srgbClr val="55943A"/>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defRPr/>
            </a:pPr>
            <a:endParaRPr lang="zh-CN" altLang="en-US" sz="2400" dirty="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6" name="椭圆 5"/>
          <p:cNvSpPr/>
          <p:nvPr/>
        </p:nvSpPr>
        <p:spPr>
          <a:xfrm>
            <a:off x="5239769" y="3947412"/>
            <a:ext cx="1712470" cy="1712469"/>
          </a:xfrm>
          <a:prstGeom prst="ellipse">
            <a:avLst/>
          </a:prstGeom>
          <a:solidFill>
            <a:schemeClr val="bg1"/>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defRPr/>
            </a:pPr>
            <a:endParaRPr lang="zh-CN" altLang="en-US" sz="2400" dirty="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nvGrpSpPr>
          <p:cNvPr id="7" name="组合 6"/>
          <p:cNvGrpSpPr/>
          <p:nvPr/>
        </p:nvGrpSpPr>
        <p:grpSpPr>
          <a:xfrm>
            <a:off x="3764493" y="4463719"/>
            <a:ext cx="870347" cy="870347"/>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10" name="组合 9"/>
          <p:cNvGrpSpPr/>
          <p:nvPr/>
        </p:nvGrpSpPr>
        <p:grpSpPr>
          <a:xfrm>
            <a:off x="7587859" y="4463719"/>
            <a:ext cx="870347" cy="870347"/>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13" name="组合 12"/>
          <p:cNvGrpSpPr/>
          <p:nvPr/>
        </p:nvGrpSpPr>
        <p:grpSpPr>
          <a:xfrm>
            <a:off x="5657652" y="2575587"/>
            <a:ext cx="870347" cy="870347"/>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sp>
        <p:nvSpPr>
          <p:cNvPr id="16" name="饼形 18"/>
          <p:cNvSpPr/>
          <p:nvPr/>
        </p:nvSpPr>
        <p:spPr>
          <a:xfrm>
            <a:off x="4203460" y="3018342"/>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prstDash val="sysDot"/>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7" name="饼形 18"/>
          <p:cNvSpPr/>
          <p:nvPr/>
        </p:nvSpPr>
        <p:spPr>
          <a:xfrm flipH="1">
            <a:off x="6578853" y="3018342"/>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nvGrpSpPr>
          <p:cNvPr id="21" name="组合 20"/>
          <p:cNvGrpSpPr/>
          <p:nvPr/>
        </p:nvGrpSpPr>
        <p:grpSpPr>
          <a:xfrm>
            <a:off x="9093579" y="3657485"/>
            <a:ext cx="2475447" cy="2099813"/>
            <a:chOff x="2720663" y="4525702"/>
            <a:chExt cx="2475447" cy="2099813"/>
          </a:xfrm>
        </p:grpSpPr>
        <p:sp>
          <p:nvSpPr>
            <p:cNvPr id="22" name="文本框 21"/>
            <p:cNvSpPr txBox="1"/>
            <p:nvPr/>
          </p:nvSpPr>
          <p:spPr bwMode="auto">
            <a:xfrm>
              <a:off x="2720663" y="4855770"/>
              <a:ext cx="2475447" cy="1769745"/>
            </a:xfrm>
            <a:prstGeom prst="rect">
              <a:avLst/>
            </a:prstGeom>
            <a:noFill/>
          </p:spPr>
          <p:txBody>
            <a:bodyPr wrap="square">
              <a:spAutoFit/>
            </a:bodyPr>
            <a:lstStyle/>
            <a:p>
              <a:pPr fontAlgn="base">
                <a:lnSpc>
                  <a:spcPct val="130000"/>
                </a:lnSpc>
                <a:spcBef>
                  <a:spcPct val="0"/>
                </a:spcBef>
                <a:spcAft>
                  <a:spcPct val="0"/>
                </a:spcAft>
              </a:pPr>
              <a:r>
                <a:rPr lang="en-US" altLang="zh-CN" sz="1200" dirty="0">
                  <a:latin typeface="思源黑体 CN Normal" panose="020B0400000000000000" pitchFamily="34" charset="-122"/>
                  <a:ea typeface="思源黑体 CN Normal" panose="020B0400000000000000" pitchFamily="34" charset="-122"/>
                  <a:cs typeface="+mn-ea"/>
                  <a:sym typeface="+mn-lt"/>
                </a:rPr>
                <a:t>    </a:t>
              </a:r>
              <a:r>
                <a:rPr sz="1200" dirty="0">
                  <a:latin typeface="思源黑体 CN Normal" panose="020B0400000000000000" pitchFamily="34" charset="-122"/>
                  <a:ea typeface="思源黑体 CN Normal" panose="020B0400000000000000" pitchFamily="34" charset="-122"/>
                  <a:cs typeface="+mn-ea"/>
                  <a:sym typeface="+mn-lt"/>
                </a:rPr>
                <a:t>初学者通过前两个单元学习基础上，进一步为学习数据库做好基础性知识准备。本单元学习掌握数据库基本操作规则，理解MySQL字符集选择依据和操作方法，体会SQL命令和各种数据类型，理解MySQL存储引擎选择与应用场景。</a:t>
              </a:r>
              <a:endParaRPr sz="1200" dirty="0">
                <a:latin typeface="思源黑体 CN Normal" panose="020B0400000000000000" pitchFamily="34" charset="-122"/>
                <a:ea typeface="思源黑体 CN Normal" panose="020B0400000000000000" pitchFamily="34" charset="-122"/>
                <a:cs typeface="+mn-ea"/>
                <a:sym typeface="+mn-lt"/>
              </a:endParaRPr>
            </a:p>
          </p:txBody>
        </p:sp>
        <p:sp>
          <p:nvSpPr>
            <p:cNvPr id="23" name="文本框 22"/>
            <p:cNvSpPr txBox="1"/>
            <p:nvPr/>
          </p:nvSpPr>
          <p:spPr bwMode="auto">
            <a:xfrm>
              <a:off x="2744012" y="4525702"/>
              <a:ext cx="2349784" cy="368300"/>
            </a:xfrm>
            <a:prstGeom prst="rect">
              <a:avLst/>
            </a:prstGeom>
            <a:noFill/>
          </p:spPr>
          <p:txBody>
            <a:bodyPr wrap="square">
              <a:spAutoFit/>
            </a:bodyPr>
            <a:lstStyle/>
            <a:p>
              <a:r>
                <a:rPr lang="zh-CN" altLang="zh-CN" dirty="0">
                  <a:latin typeface="思源黑体 CN Normal" panose="020B0400000000000000" pitchFamily="34" charset="-122"/>
                  <a:ea typeface="思源黑体 CN Normal" panose="020B0400000000000000" pitchFamily="34" charset="-122"/>
                </a:rPr>
                <a:t>情感目标</a:t>
              </a:r>
              <a:endParaRPr lang="zh-CN" altLang="zh-CN" dirty="0">
                <a:latin typeface="思源黑体 CN Normal" panose="020B0400000000000000" pitchFamily="34" charset="-122"/>
                <a:ea typeface="思源黑体 CN Normal" panose="020B0400000000000000" pitchFamily="34" charset="-122"/>
              </a:endParaRPr>
            </a:p>
          </p:txBody>
        </p:sp>
      </p:grpSp>
      <p:grpSp>
        <p:nvGrpSpPr>
          <p:cNvPr id="24" name="组合 23"/>
          <p:cNvGrpSpPr/>
          <p:nvPr/>
        </p:nvGrpSpPr>
        <p:grpSpPr>
          <a:xfrm>
            <a:off x="96304" y="3574804"/>
            <a:ext cx="3910893" cy="1858010"/>
            <a:chOff x="363943" y="4569796"/>
            <a:chExt cx="3910892" cy="1858010"/>
          </a:xfrm>
        </p:grpSpPr>
        <p:sp>
          <p:nvSpPr>
            <p:cNvPr id="25" name="文本框 24"/>
            <p:cNvSpPr txBox="1"/>
            <p:nvPr/>
          </p:nvSpPr>
          <p:spPr bwMode="auto">
            <a:xfrm>
              <a:off x="442611" y="5137486"/>
              <a:ext cx="3832224" cy="1290320"/>
            </a:xfrm>
            <a:prstGeom prst="rect">
              <a:avLst/>
            </a:prstGeom>
            <a:noFill/>
          </p:spPr>
          <p:txBody>
            <a:bodyPr wrap="square">
              <a:spAutoFit/>
            </a:bodyPr>
            <a:lstStyle/>
            <a:p>
              <a:pPr marL="342900" indent="-342900" algn="l">
                <a:lnSpc>
                  <a:spcPct val="130000"/>
                </a:lnSpc>
                <a:buFont typeface="Wingdings" panose="05000000000000000000" charset="0"/>
                <a:buChar char="l"/>
                <a:defRPr/>
              </a:pPr>
              <a:r>
                <a:rPr lang="zh-CN" altLang="en-US" sz="1200" kern="0" dirty="0">
                  <a:latin typeface="思源黑体 CN Normal" panose="020B0400000000000000" pitchFamily="34" charset="-122"/>
                  <a:ea typeface="思源黑体 CN Normal" panose="020B0400000000000000" pitchFamily="34" charset="-122"/>
                  <a:cs typeface="+mn-ea"/>
                  <a:sym typeface="+mn-lt"/>
                </a:rPr>
                <a:t>了解SQL语句的基本分类</a:t>
              </a:r>
              <a:endParaRPr lang="zh-CN" altLang="en-US" sz="1200"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sz="1200" kern="0" dirty="0">
                  <a:latin typeface="思源黑体 CN Normal" panose="020B0400000000000000" pitchFamily="34" charset="-122"/>
                  <a:ea typeface="思源黑体 CN Normal" panose="020B0400000000000000" pitchFamily="34" charset="-122"/>
                  <a:cs typeface="+mn-ea"/>
                  <a:sym typeface="+mn-lt"/>
                </a:rPr>
                <a:t>掌握数据库的数值类型</a:t>
              </a:r>
              <a:endParaRPr lang="zh-CN" altLang="en-US" sz="1200"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sz="1200" kern="0" dirty="0">
                  <a:latin typeface="思源黑体 CN Normal" panose="020B0400000000000000" pitchFamily="34" charset="-122"/>
                  <a:ea typeface="思源黑体 CN Normal" panose="020B0400000000000000" pitchFamily="34" charset="-122"/>
                  <a:cs typeface="+mn-ea"/>
                  <a:sym typeface="+mn-lt"/>
                </a:rPr>
                <a:t>理解数据库不同引擎的差异</a:t>
              </a:r>
              <a:endParaRPr lang="zh-CN" altLang="en-US" sz="1200"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sz="1200" kern="0" dirty="0">
                  <a:latin typeface="思源黑体 CN Normal" panose="020B0400000000000000" pitchFamily="34" charset="-122"/>
                  <a:ea typeface="思源黑体 CN Normal" panose="020B0400000000000000" pitchFamily="34" charset="-122"/>
                  <a:cs typeface="+mn-ea"/>
                  <a:sym typeface="+mn-lt"/>
                </a:rPr>
                <a:t>理解MySQL字符集</a:t>
              </a:r>
              <a:endParaRPr lang="zh-CN" altLang="en-US" sz="1200"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sz="1200" kern="0" dirty="0">
                  <a:latin typeface="思源黑体 CN Normal" panose="020B0400000000000000" pitchFamily="34" charset="-122"/>
                  <a:ea typeface="思源黑体 CN Normal" panose="020B0400000000000000" pitchFamily="34" charset="-122"/>
                  <a:cs typeface="+mn-ea"/>
                  <a:sym typeface="+mn-lt"/>
                </a:rPr>
                <a:t>掌握使用结构化查询语言进行数据操作的方法</a:t>
              </a:r>
              <a:endParaRPr lang="zh-CN" altLang="en-US" sz="1200" kern="0" dirty="0">
                <a:latin typeface="思源黑体 CN Normal" panose="020B0400000000000000" pitchFamily="34" charset="-122"/>
                <a:ea typeface="思源黑体 CN Normal" panose="020B0400000000000000" pitchFamily="34" charset="-122"/>
                <a:cs typeface="+mn-ea"/>
                <a:sym typeface="+mn-lt"/>
              </a:endParaRPr>
            </a:p>
          </p:txBody>
        </p:sp>
        <p:sp>
          <p:nvSpPr>
            <p:cNvPr id="26" name="文本框 25"/>
            <p:cNvSpPr txBox="1"/>
            <p:nvPr/>
          </p:nvSpPr>
          <p:spPr bwMode="auto">
            <a:xfrm>
              <a:off x="363943" y="4569796"/>
              <a:ext cx="2349783" cy="450850"/>
            </a:xfrm>
            <a:prstGeom prst="rect">
              <a:avLst/>
            </a:prstGeom>
            <a:noFill/>
          </p:spPr>
          <p:txBody>
            <a:bodyPr wrap="square">
              <a:spAutoFit/>
            </a:bodyPr>
            <a:lstStyle/>
            <a:p>
              <a:pPr algn="r" fontAlgn="base">
                <a:lnSpc>
                  <a:spcPct val="130000"/>
                </a:lnSpc>
                <a:spcBef>
                  <a:spcPct val="0"/>
                </a:spcBef>
                <a:spcAft>
                  <a:spcPct val="0"/>
                </a:spcAft>
                <a:defRPr/>
              </a:pPr>
              <a:r>
                <a:rPr lang="zh-CN" altLang="zh-CN" dirty="0">
                  <a:latin typeface="思源黑体 CN Normal" panose="020B0400000000000000" pitchFamily="34" charset="-122"/>
                  <a:ea typeface="思源黑体 CN Normal" panose="020B0400000000000000" pitchFamily="34" charset="-122"/>
                </a:rPr>
                <a:t>知识技能目标</a:t>
              </a:r>
              <a:endParaRPr lang="zh-CN" altLang="en-US" sz="1600" spc="100" dirty="0">
                <a:latin typeface="思源黑体 CN Normal" panose="020B0400000000000000" pitchFamily="34" charset="-122"/>
                <a:ea typeface="思源黑体 CN Normal" panose="020B0400000000000000" pitchFamily="34" charset="-122"/>
                <a:cs typeface="+mn-ea"/>
                <a:sym typeface="+mn-lt"/>
              </a:endParaRPr>
            </a:p>
          </p:txBody>
        </p:sp>
      </p:grpSp>
      <p:sp>
        <p:nvSpPr>
          <p:cNvPr id="27" name="圆角矩形 26"/>
          <p:cNvSpPr/>
          <p:nvPr/>
        </p:nvSpPr>
        <p:spPr>
          <a:xfrm>
            <a:off x="5994664" y="4142569"/>
            <a:ext cx="202675" cy="353287"/>
          </a:xfrm>
          <a:prstGeom prst="roundRect">
            <a:avLst>
              <a:gd name="adj" fmla="val 50000"/>
            </a:avLst>
          </a:prstGeom>
          <a:solidFill>
            <a:srgbClr val="55943A"/>
          </a:solidFill>
          <a:ln w="12700">
            <a:gradFill flip="none" rotWithShape="1">
              <a:gsLst>
                <a:gs pos="0">
                  <a:schemeClr val="bg1">
                    <a:lumMod val="85000"/>
                  </a:schemeClr>
                </a:gs>
                <a:gs pos="100000">
                  <a:schemeClr val="bg1"/>
                </a:gs>
              </a:gsLst>
              <a:lin ang="2700000" scaled="1"/>
              <a:tileRect/>
            </a:gradFill>
          </a:ln>
          <a:effectLst>
            <a:innerShdw blurRad="63500"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28" name="Freeform 40"/>
          <p:cNvSpPr/>
          <p:nvPr/>
        </p:nvSpPr>
        <p:spPr bwMode="auto">
          <a:xfrm>
            <a:off x="5931593" y="2862043"/>
            <a:ext cx="328817" cy="297715"/>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rgbClr val="55943A"/>
          </a:solidFill>
          <a:ln>
            <a:noFill/>
          </a:ln>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nvGrpSpPr>
          <p:cNvPr id="29" name="组合 28"/>
          <p:cNvGrpSpPr/>
          <p:nvPr/>
        </p:nvGrpSpPr>
        <p:grpSpPr>
          <a:xfrm>
            <a:off x="4052661" y="4748079"/>
            <a:ext cx="294011" cy="291789"/>
            <a:chOff x="7078908" y="5461438"/>
            <a:chExt cx="430461" cy="427208"/>
          </a:xfrm>
          <a:solidFill>
            <a:srgbClr val="55943A"/>
          </a:solidFill>
        </p:grpSpPr>
        <p:sp>
          <p:nvSpPr>
            <p:cNvPr id="30"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1"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grpSp>
        <p:nvGrpSpPr>
          <p:cNvPr id="32" name="组合 31"/>
          <p:cNvGrpSpPr/>
          <p:nvPr/>
        </p:nvGrpSpPr>
        <p:grpSpPr>
          <a:xfrm>
            <a:off x="7854181" y="4713551"/>
            <a:ext cx="337705" cy="322153"/>
            <a:chOff x="8145843" y="5425657"/>
            <a:chExt cx="494435" cy="471664"/>
          </a:xfrm>
          <a:solidFill>
            <a:srgbClr val="55943A"/>
          </a:solidFill>
        </p:grpSpPr>
        <p:sp>
          <p:nvSpPr>
            <p:cNvPr id="33"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4"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5"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6"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7"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8"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grpSp>
        <p:nvGrpSpPr>
          <p:cNvPr id="39" name="组合 38"/>
          <p:cNvGrpSpPr/>
          <p:nvPr/>
        </p:nvGrpSpPr>
        <p:grpSpPr>
          <a:xfrm>
            <a:off x="660400" y="-1"/>
            <a:ext cx="5232400" cy="1130301"/>
            <a:chOff x="660400" y="-1"/>
            <a:chExt cx="5232400" cy="1130301"/>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文本框 41"/>
            <p:cNvSpPr txBox="1"/>
            <p:nvPr/>
          </p:nvSpPr>
          <p:spPr>
            <a:xfrm>
              <a:off x="765666" y="315391"/>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2</a:t>
              </a:r>
              <a:endParaRPr lang="zh-CN" altLang="en-US" sz="4400" dirty="0">
                <a:solidFill>
                  <a:schemeClr val="bg1"/>
                </a:solidFill>
                <a:latin typeface="Arial" panose="020B0604020202020204" pitchFamily="34" charset="0"/>
                <a:cs typeface="Arial" panose="020B0604020202020204" pitchFamily="34" charset="0"/>
              </a:endParaRPr>
            </a:p>
          </p:txBody>
        </p:sp>
        <p:grpSp>
          <p:nvGrpSpPr>
            <p:cNvPr id="43" name="组合 42"/>
            <p:cNvGrpSpPr/>
            <p:nvPr/>
          </p:nvGrpSpPr>
          <p:grpSpPr>
            <a:xfrm>
              <a:off x="1468459" y="408602"/>
              <a:ext cx="4424341" cy="683488"/>
              <a:chOff x="3797607" y="564703"/>
              <a:chExt cx="3478552" cy="683488"/>
            </a:xfrm>
          </p:grpSpPr>
          <p:sp>
            <p:nvSpPr>
              <p:cNvPr id="44" name="文本框 43"/>
              <p:cNvSpPr txBox="1"/>
              <p:nvPr/>
            </p:nvSpPr>
            <p:spPr>
              <a:xfrm>
                <a:off x="3797607" y="564703"/>
                <a:ext cx="3364436" cy="46166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教学目标</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45" name="文本框 44"/>
              <p:cNvSpPr txBox="1"/>
              <p:nvPr/>
            </p:nvSpPr>
            <p:spPr>
              <a:xfrm>
                <a:off x="3807593" y="995108"/>
                <a:ext cx="3468566" cy="25308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b="1" spc="300" dirty="0">
                    <a:latin typeface="Arial" panose="020B0604020202020204" pitchFamily="34" charset="0"/>
                    <a:ea typeface="+mj-ea"/>
                    <a:cs typeface="Arial" panose="020B0604020202020204" pitchFamily="34" charset="0"/>
                  </a:rPr>
                  <a:t>TEACHING OBJECTIVES</a:t>
                </a:r>
                <a:endParaRPr lang="en-US" altLang="zh-CN" sz="1000" b="1" spc="300" dirty="0">
                  <a:latin typeface="Arial" panose="020B0604020202020204" pitchFamily="34" charset="0"/>
                  <a:ea typeface="+mj-ea"/>
                  <a:cs typeface="Arial" panose="020B0604020202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729715" y="3078601"/>
            <a:ext cx="3688573" cy="1123950"/>
            <a:chOff x="3797608" y="395292"/>
            <a:chExt cx="2900069" cy="1123950"/>
          </a:xfrm>
        </p:grpSpPr>
        <p:sp>
          <p:nvSpPr>
            <p:cNvPr id="29" name="文本框 28"/>
            <p:cNvSpPr txBox="1"/>
            <p:nvPr/>
          </p:nvSpPr>
          <p:spPr>
            <a:xfrm>
              <a:off x="3797608" y="395292"/>
              <a:ext cx="2900069"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教学</a:t>
              </a:r>
              <a:r>
                <a:rPr lang="zh-CN" altLang="en-US" sz="4400" b="1" spc="600" dirty="0">
                  <a:latin typeface="思源黑体 CN Medium" panose="020B0600000000000000" pitchFamily="34" charset="-122"/>
                  <a:ea typeface="思源黑体 CN Medium" panose="020B0600000000000000" pitchFamily="34" charset="-122"/>
                </a:rPr>
                <a:t>任务</a:t>
              </a:r>
              <a:endParaRPr lang="zh-CN" altLang="en-US" sz="4400" b="1" spc="600" dirty="0">
                <a:latin typeface="思源黑体 CN Medium" panose="020B0600000000000000" pitchFamily="34" charset="-122"/>
                <a:ea typeface="思源黑体 CN Medium" panose="020B0600000000000000" pitchFamily="34" charset="-122"/>
              </a:endParaRPr>
            </a:p>
          </p:txBody>
        </p:sp>
        <p:sp>
          <p:nvSpPr>
            <p:cNvPr id="30" name="文本框 29"/>
            <p:cNvSpPr txBox="1"/>
            <p:nvPr/>
          </p:nvSpPr>
          <p:spPr>
            <a:xfrm>
              <a:off x="3843540" y="1147767"/>
              <a:ext cx="2759390" cy="371475"/>
            </a:xfrm>
            <a:prstGeom prst="rect">
              <a:avLst/>
            </a:prstGeom>
            <a:noFill/>
          </p:spPr>
          <p:txBody>
            <a:bodyPr wrap="square" rtlCol="0">
              <a:spAutoFit/>
              <a:scene3d>
                <a:camera prst="orthographicFront"/>
                <a:lightRig rig="threePt" dir="t"/>
              </a:scene3d>
              <a:sp3d contourW="12700"/>
            </a:bodyPr>
            <a:lstStyle/>
            <a:p>
              <a:pPr algn="dist">
                <a:lnSpc>
                  <a:spcPct val="114000"/>
                </a:lnSpc>
              </a:pP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gr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3</a:t>
              </a:r>
              <a:endParaRPr lang="zh-CN" altLang="en-US" sz="4400" dirty="0">
                <a:solidFill>
                  <a:schemeClr val="bg1"/>
                </a:solidFill>
                <a:latin typeface="Arial" panose="020B0604020202020204" pitchFamily="34" charset="0"/>
                <a:cs typeface="Arial" panose="020B0604020202020204" pitchFamily="34" charset="0"/>
              </a:endParaRPr>
            </a:p>
          </p:txBody>
        </p:sp>
      </p:grpSp>
      <p:sp>
        <p:nvSpPr>
          <p:cNvPr id="5" name="文本框 4"/>
          <p:cNvSpPr txBox="1"/>
          <p:nvPr/>
        </p:nvSpPr>
        <p:spPr>
          <a:xfrm>
            <a:off x="4908733" y="3938743"/>
            <a:ext cx="3509614" cy="371475"/>
          </a:xfrm>
          <a:prstGeom prst="rect">
            <a:avLst/>
          </a:prstGeom>
          <a:noFill/>
        </p:spPr>
        <p:txBody>
          <a:bodyPr wrap="square" rtlCol="0">
            <a:spAutoFit/>
            <a:scene3d>
              <a:camera prst="orthographicFront"/>
              <a:lightRig rig="threePt" dir="t"/>
            </a:scene3d>
            <a:sp3d contourW="12700"/>
          </a:bodyPr>
          <a:p>
            <a:pPr algn="dist">
              <a:lnSpc>
                <a:spcPct val="114000"/>
              </a:lnSpc>
            </a:pPr>
            <a:r>
              <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rPr>
              <a:t>The teaching task</a:t>
            </a: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49531"/>
            <a:ext cx="6109335" cy="1151891"/>
            <a:chOff x="660400" y="-21591"/>
            <a:chExt cx="6109335"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dirty="0">
                  <a:solidFill>
                    <a:schemeClr val="bg1"/>
                  </a:solidFill>
                  <a:latin typeface="Arial" panose="020B0604020202020204" pitchFamily="34" charset="0"/>
                  <a:cs typeface="Arial" panose="020B0604020202020204" pitchFamily="34" charset="0"/>
                </a:rPr>
                <a:t>1</a:t>
              </a:r>
              <a:endParaRPr lang="en-US" altLang="zh-CN" sz="4400" dirty="0">
                <a:solidFill>
                  <a:schemeClr val="bg1"/>
                </a:solidFill>
                <a:latin typeface="Arial" panose="020B0604020202020204" pitchFamily="34" charset="0"/>
                <a:cs typeface="Arial" panose="020B0604020202020204" pitchFamily="34" charset="0"/>
              </a:endParaRPr>
            </a:p>
          </p:txBody>
        </p:sp>
        <p:sp>
          <p:nvSpPr>
            <p:cNvPr id="20" name="文本框 19"/>
            <p:cNvSpPr txBox="1"/>
            <p:nvPr/>
          </p:nvSpPr>
          <p:spPr>
            <a:xfrm>
              <a:off x="1468755" y="408304"/>
              <a:ext cx="5300980"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sym typeface="+mn-ea"/>
                </a:rPr>
                <a:t>SQL语句</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graphicFrame>
        <p:nvGraphicFramePr>
          <p:cNvPr id="5" name="图示 4"/>
          <p:cNvGraphicFramePr/>
          <p:nvPr/>
        </p:nvGraphicFramePr>
        <p:xfrm>
          <a:off x="2032000" y="719455"/>
          <a:ext cx="8128000" cy="54184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6" name="文本框 25"/>
          <p:cNvSpPr txBox="1"/>
          <p:nvPr/>
        </p:nvSpPr>
        <p:spPr>
          <a:xfrm>
            <a:off x="2617470" y="1770380"/>
            <a:ext cx="309880" cy="368300"/>
          </a:xfrm>
          <a:prstGeom prst="rect">
            <a:avLst/>
          </a:prstGeom>
          <a:noFill/>
        </p:spPr>
        <p:txBody>
          <a:bodyPr wrap="none" rtlCol="0">
            <a:spAutoFit/>
          </a:bodyPr>
          <a:p>
            <a:endParaRPr lang="zh-CN" altLang="en-US"/>
          </a:p>
        </p:txBody>
      </p:sp>
      <p:sp>
        <p:nvSpPr>
          <p:cNvPr id="2" name="文本框 1"/>
          <p:cNvSpPr txBox="1"/>
          <p:nvPr/>
        </p:nvSpPr>
        <p:spPr>
          <a:xfrm>
            <a:off x="433705" y="1882140"/>
            <a:ext cx="44357290" cy="6131560"/>
          </a:xfrm>
          <a:prstGeom prst="rect">
            <a:avLst/>
          </a:prstGeom>
          <a:noFill/>
        </p:spPr>
        <p:txBody>
          <a:bodyPr wrap="none" rtlCol="0">
            <a:noAutofit/>
          </a:bodyPr>
          <a:p>
            <a:pPr algn="l"/>
            <a:r>
              <a:rPr lang="en-US" altLang="zh-CN" sz="2400" b="1"/>
              <a:t>1</a:t>
            </a:r>
            <a:r>
              <a:rPr lang="zh-CN" altLang="en-US" sz="2400" b="1"/>
              <a:t>、SQL简介</a:t>
            </a:r>
            <a:endParaRPr lang="zh-CN" altLang="en-US" sz="2400" b="1"/>
          </a:p>
          <a:p>
            <a:pPr algn="l">
              <a:lnSpc>
                <a:spcPct val="130000"/>
              </a:lnSpc>
              <a:spcBef>
                <a:spcPts val="0"/>
              </a:spcBef>
              <a:spcAft>
                <a:spcPts val="0"/>
              </a:spcAft>
            </a:pPr>
            <a:r>
              <a:rPr lang="zh-CN" altLang="en-US" sz="2400"/>
              <a:t>关系型数据库通用的标准语言SQL（Structured Query Language，结构化查询语言）</a:t>
            </a:r>
            <a:endParaRPr lang="zh-CN" altLang="en-US" sz="2400"/>
          </a:p>
          <a:p>
            <a:pPr algn="l">
              <a:lnSpc>
                <a:spcPct val="130000"/>
              </a:lnSpc>
              <a:spcBef>
                <a:spcPts val="0"/>
              </a:spcBef>
              <a:spcAft>
                <a:spcPts val="0"/>
              </a:spcAft>
            </a:pPr>
            <a:r>
              <a:rPr lang="zh-CN" altLang="en-US" sz="2400"/>
              <a:t>是一种数据库查询语言和程序设计语言，主要用于管理数据库中的数据，</a:t>
            </a:r>
            <a:endParaRPr lang="zh-CN" altLang="en-US" sz="2400"/>
          </a:p>
          <a:p>
            <a:pPr algn="l">
              <a:lnSpc>
                <a:spcPct val="130000"/>
              </a:lnSpc>
              <a:spcBef>
                <a:spcPts val="0"/>
              </a:spcBef>
              <a:spcAft>
                <a:spcPts val="0"/>
              </a:spcAft>
            </a:pPr>
            <a:r>
              <a:rPr lang="zh-CN" altLang="en-US" sz="2400"/>
              <a:t>如存取数据、查询数据、更新数据等。</a:t>
            </a:r>
            <a:endParaRPr lang="zh-CN" altLang="en-US" sz="2400"/>
          </a:p>
          <a:p>
            <a:pPr algn="l">
              <a:lnSpc>
                <a:spcPct val="130000"/>
              </a:lnSpc>
              <a:spcBef>
                <a:spcPts val="0"/>
              </a:spcBef>
              <a:spcAft>
                <a:spcPts val="0"/>
              </a:spcAft>
            </a:pPr>
            <a:r>
              <a:rPr lang="zh-CN" altLang="en-US" sz="2400"/>
              <a:t>SQL是IBM公司于1975-1979年之间开发出来的，</a:t>
            </a:r>
            <a:endParaRPr lang="zh-CN" altLang="en-US" sz="2400"/>
          </a:p>
          <a:p>
            <a:pPr algn="l">
              <a:lnSpc>
                <a:spcPct val="130000"/>
              </a:lnSpc>
              <a:spcBef>
                <a:spcPts val="0"/>
              </a:spcBef>
              <a:spcAft>
                <a:spcPts val="0"/>
              </a:spcAft>
            </a:pPr>
            <a:r>
              <a:rPr lang="zh-CN" altLang="en-US" sz="2400"/>
              <a:t>在20世纪80年代，SQL被美国国家标准学会（</a:t>
            </a:r>
            <a:r>
              <a:rPr lang="zh-CN" altLang="en-US"/>
              <a:t>American National Standards Institute，ANSI</a:t>
            </a:r>
            <a:r>
              <a:rPr lang="zh-CN" altLang="en-US" sz="2400"/>
              <a:t>）</a:t>
            </a:r>
            <a:endParaRPr lang="zh-CN" altLang="en-US" sz="2400"/>
          </a:p>
          <a:p>
            <a:pPr algn="l">
              <a:lnSpc>
                <a:spcPct val="130000"/>
              </a:lnSpc>
              <a:spcBef>
                <a:spcPts val="0"/>
              </a:spcBef>
              <a:spcAft>
                <a:spcPts val="0"/>
              </a:spcAft>
            </a:pPr>
            <a:r>
              <a:rPr lang="zh-CN" altLang="en-US" sz="2400"/>
              <a:t>和国际标准化组织（</a:t>
            </a:r>
            <a:r>
              <a:rPr lang="zh-CN" altLang="en-US"/>
              <a:t>International Organization for Standardization，ISO</a:t>
            </a:r>
            <a:r>
              <a:rPr lang="zh-CN" altLang="en-US" sz="2400"/>
              <a:t>）</a:t>
            </a:r>
            <a:endParaRPr lang="zh-CN" altLang="en-US" sz="2400"/>
          </a:p>
          <a:p>
            <a:pPr algn="l">
              <a:lnSpc>
                <a:spcPct val="130000"/>
              </a:lnSpc>
              <a:spcBef>
                <a:spcPts val="0"/>
              </a:spcBef>
              <a:spcAft>
                <a:spcPts val="0"/>
              </a:spcAft>
            </a:pPr>
            <a:r>
              <a:rPr lang="zh-CN" altLang="en-US" sz="2400"/>
              <a:t>定义为关系型数据库语言的标准。</a:t>
            </a:r>
            <a:endParaRPr lang="zh-CN" altLang="en-US" sz="2400"/>
          </a:p>
        </p:txBody>
      </p:sp>
      <p:pic>
        <p:nvPicPr>
          <p:cNvPr id="3" name="图片 2" descr="3869d5b6e80fc58e81b52fc3b291b8cd"/>
          <p:cNvPicPr>
            <a:picLocks noChangeAspect="1"/>
          </p:cNvPicPr>
          <p:nvPr>
            <p:custDataLst>
              <p:tags r:id="rId6"/>
            </p:custDataLst>
          </p:nvPr>
        </p:nvPicPr>
        <p:blipFill>
          <a:blip r:embed="rId7"/>
          <a:stretch>
            <a:fillRect/>
          </a:stretch>
        </p:blipFill>
        <p:spPr>
          <a:xfrm>
            <a:off x="8649335" y="4968875"/>
            <a:ext cx="3091815" cy="1236980"/>
          </a:xfrm>
          <a:prstGeom prst="rect">
            <a:avLst/>
          </a:prstGeom>
        </p:spPr>
      </p:pic>
      <p:sp>
        <p:nvSpPr>
          <p:cNvPr id="4" name="文本框 3"/>
          <p:cNvSpPr txBox="1"/>
          <p:nvPr/>
        </p:nvSpPr>
        <p:spPr>
          <a:xfrm>
            <a:off x="1259840" y="1075690"/>
            <a:ext cx="4003040" cy="460375"/>
          </a:xfrm>
          <a:prstGeom prst="rect">
            <a:avLst/>
          </a:prstGeom>
          <a:noFill/>
        </p:spPr>
        <p:txBody>
          <a:bodyPr wrap="square" rtlCol="0">
            <a:spAutoFit/>
            <a:scene3d>
              <a:camera prst="orthographicFront"/>
              <a:lightRig rig="threePt" dir="t"/>
            </a:scene3d>
            <a:sp3d contourW="12700"/>
          </a:bodyPr>
          <a:lstStyle/>
          <a:p>
            <a:pPr lvl="0" algn="l">
              <a:buClrTx/>
              <a:buSzTx/>
              <a:buFontTx/>
            </a:pPr>
            <a:r>
              <a:rPr lang="zh-CN" altLang="en-US" sz="2400" b="1" spc="600" dirty="0">
                <a:latin typeface="思源黑体 CN Medium" panose="020B0600000000000000" pitchFamily="34" charset="-122"/>
                <a:ea typeface="思源黑体 CN Medium" panose="020B0600000000000000" pitchFamily="34" charset="-122"/>
                <a:sym typeface="+mn-ea"/>
              </a:rPr>
              <a:t>一、</a:t>
            </a:r>
            <a:r>
              <a:rPr lang="zh-CN" altLang="en-US" sz="2400" b="1" spc="600" dirty="0">
                <a:latin typeface="思源黑体 CN Medium" panose="020B0600000000000000" pitchFamily="34" charset="-122"/>
                <a:ea typeface="思源黑体 CN Medium" panose="020B0600000000000000" pitchFamily="34" charset="-122"/>
                <a:sym typeface="+mn-ea"/>
              </a:rPr>
              <a:t>SQL介绍</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49531"/>
            <a:ext cx="6109335" cy="1151891"/>
            <a:chOff x="660400" y="-21591"/>
            <a:chExt cx="6109335"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dirty="0">
                  <a:solidFill>
                    <a:schemeClr val="bg1"/>
                  </a:solidFill>
                  <a:latin typeface="Arial" panose="020B0604020202020204" pitchFamily="34" charset="0"/>
                  <a:cs typeface="Arial" panose="020B0604020202020204" pitchFamily="34" charset="0"/>
                </a:rPr>
                <a:t>1</a:t>
              </a:r>
              <a:endParaRPr lang="en-US" altLang="zh-CN" sz="4400" dirty="0">
                <a:solidFill>
                  <a:schemeClr val="bg1"/>
                </a:solidFill>
                <a:latin typeface="Arial" panose="020B0604020202020204" pitchFamily="34" charset="0"/>
                <a:cs typeface="Arial" panose="020B0604020202020204" pitchFamily="34" charset="0"/>
              </a:endParaRPr>
            </a:p>
          </p:txBody>
        </p:sp>
        <p:sp>
          <p:nvSpPr>
            <p:cNvPr id="20" name="文本框 19"/>
            <p:cNvSpPr txBox="1"/>
            <p:nvPr/>
          </p:nvSpPr>
          <p:spPr>
            <a:xfrm>
              <a:off x="1468755" y="408304"/>
              <a:ext cx="5300980"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sym typeface="+mn-ea"/>
                </a:rPr>
                <a:t>SQL语句</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graphicFrame>
        <p:nvGraphicFramePr>
          <p:cNvPr id="5" name="图示 4"/>
          <p:cNvGraphicFramePr/>
          <p:nvPr/>
        </p:nvGraphicFramePr>
        <p:xfrm>
          <a:off x="2032000" y="719455"/>
          <a:ext cx="8128000" cy="54184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6" name="文本框 25"/>
          <p:cNvSpPr txBox="1"/>
          <p:nvPr/>
        </p:nvSpPr>
        <p:spPr>
          <a:xfrm>
            <a:off x="2617470" y="1770380"/>
            <a:ext cx="309880" cy="368300"/>
          </a:xfrm>
          <a:prstGeom prst="rect">
            <a:avLst/>
          </a:prstGeom>
          <a:noFill/>
        </p:spPr>
        <p:txBody>
          <a:bodyPr wrap="none" rtlCol="0">
            <a:spAutoFit/>
          </a:bodyPr>
          <a:p>
            <a:endParaRPr lang="zh-CN" altLang="en-US"/>
          </a:p>
        </p:txBody>
      </p:sp>
      <p:sp>
        <p:nvSpPr>
          <p:cNvPr id="9" name="椭圆 8"/>
          <p:cNvSpPr/>
          <p:nvPr>
            <p:custDataLst>
              <p:tags r:id="rId6"/>
            </p:custDataLst>
          </p:nvPr>
        </p:nvSpPr>
        <p:spPr>
          <a:xfrm>
            <a:off x="3882390" y="1754505"/>
            <a:ext cx="788670" cy="788670"/>
          </a:xfrm>
          <a:prstGeom prst="ellipse">
            <a:avLst/>
          </a:prstGeom>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1" name="圆角矩形 10"/>
          <p:cNvSpPr/>
          <p:nvPr>
            <p:custDataLst>
              <p:tags r:id="rId7"/>
            </p:custDataLst>
          </p:nvPr>
        </p:nvSpPr>
        <p:spPr>
          <a:xfrm>
            <a:off x="4814570" y="2728595"/>
            <a:ext cx="3640455" cy="76200"/>
          </a:xfrm>
          <a:prstGeom prst="roundRect">
            <a:avLst>
              <a:gd name="adj" fmla="val 50000"/>
            </a:avLst>
          </a:prstGeom>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2" name="椭圆 11"/>
          <p:cNvSpPr/>
          <p:nvPr>
            <p:custDataLst>
              <p:tags r:id="rId8"/>
            </p:custDataLst>
          </p:nvPr>
        </p:nvSpPr>
        <p:spPr>
          <a:xfrm>
            <a:off x="3738245" y="1610360"/>
            <a:ext cx="1076325" cy="1076325"/>
          </a:xfrm>
          <a:prstGeom prst="ellipse">
            <a:avLst/>
          </a:prstGeom>
          <a:noFill/>
          <a:ln>
            <a:solidFill>
              <a:srgbClr val="77D65E"/>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3" name="文本框 12"/>
          <p:cNvSpPr txBox="1"/>
          <p:nvPr>
            <p:custDataLst>
              <p:tags r:id="rId9"/>
            </p:custDataLst>
          </p:nvPr>
        </p:nvSpPr>
        <p:spPr>
          <a:xfrm>
            <a:off x="4912360" y="1423035"/>
            <a:ext cx="1645285" cy="353060"/>
          </a:xfrm>
          <a:prstGeom prst="rect">
            <a:avLst/>
          </a:prstGeom>
          <a:noFill/>
        </p:spPr>
        <p:txBody>
          <a:bodyPr wrap="square" bIns="0" rtlCol="0">
            <a:normAutofit lnSpcReduction="10000"/>
          </a:bodyPr>
          <a:p>
            <a:pPr lvl="0" algn="l">
              <a:buClrTx/>
              <a:buSzTx/>
              <a:buFontTx/>
            </a:pPr>
            <a:r>
              <a:rPr lang="zh-CN" altLang="en-US" spc="300">
                <a:solidFill>
                  <a:srgbClr val="45BF55"/>
                </a:solidFill>
                <a:uFillTx/>
                <a:latin typeface="思源黑体 CN Bold" panose="020B0800000000000000" pitchFamily="34" charset="-122"/>
                <a:ea typeface="思源黑体 CN Bold" panose="020B0800000000000000" pitchFamily="34" charset="-122"/>
                <a:sym typeface="+mn-ea"/>
              </a:rPr>
              <a:t>非过程化</a:t>
            </a:r>
            <a:endParaRPr lang="zh-CN" altLang="en-US" spc="300">
              <a:solidFill>
                <a:srgbClr val="45BF55"/>
              </a:solidFill>
              <a:uFillTx/>
              <a:latin typeface="思源黑体 CN Bold" panose="020B0800000000000000" pitchFamily="34" charset="-122"/>
              <a:ea typeface="思源黑体 CN Bold" panose="020B0800000000000000" pitchFamily="34" charset="-122"/>
              <a:sym typeface="+mn-ea"/>
            </a:endParaRPr>
          </a:p>
        </p:txBody>
      </p:sp>
      <p:sp>
        <p:nvSpPr>
          <p:cNvPr id="17" name="文本框 16"/>
          <p:cNvSpPr txBox="1"/>
          <p:nvPr>
            <p:custDataLst>
              <p:tags r:id="rId10"/>
            </p:custDataLst>
          </p:nvPr>
        </p:nvSpPr>
        <p:spPr>
          <a:xfrm>
            <a:off x="4867910" y="1814195"/>
            <a:ext cx="3445510" cy="875665"/>
          </a:xfrm>
          <a:prstGeom prst="rect">
            <a:avLst/>
          </a:prstGeom>
          <a:noFill/>
        </p:spPr>
        <p:txBody>
          <a:bodyPr wrap="square" rtlCol="0">
            <a:normAutofit fontScale="70000"/>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SQL是一种非过程化编程语言，它允许使用者不关心数据的具体组织形式、存放方法和数据结构，这就是SQL可以作为数据库管理系统的“普通话”工作在不同数据库软件产品上的原因。</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p:txBody>
      </p:sp>
      <p:pic>
        <p:nvPicPr>
          <p:cNvPr id="19" name="图片 18" descr="343435383036303b343532343136343bcfeec4bfb7b6cea7"/>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4078605" y="1950720"/>
            <a:ext cx="396240" cy="396240"/>
          </a:xfrm>
          <a:prstGeom prst="rect">
            <a:avLst/>
          </a:prstGeom>
        </p:spPr>
      </p:pic>
      <p:sp>
        <p:nvSpPr>
          <p:cNvPr id="21" name="椭圆 20"/>
          <p:cNvSpPr/>
          <p:nvPr>
            <p:custDataLst>
              <p:tags r:id="rId14"/>
            </p:custDataLst>
          </p:nvPr>
        </p:nvSpPr>
        <p:spPr>
          <a:xfrm>
            <a:off x="3882390" y="3582035"/>
            <a:ext cx="788670" cy="788670"/>
          </a:xfrm>
          <a:prstGeom prst="ellipse">
            <a:avLst/>
          </a:prstGeom>
          <a:solidFill>
            <a:srgbClr val="45BF55"/>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22" name="圆角矩形 21"/>
          <p:cNvSpPr/>
          <p:nvPr>
            <p:custDataLst>
              <p:tags r:id="rId15"/>
            </p:custDataLst>
          </p:nvPr>
        </p:nvSpPr>
        <p:spPr>
          <a:xfrm>
            <a:off x="4814570" y="4494530"/>
            <a:ext cx="3640455" cy="76200"/>
          </a:xfrm>
          <a:prstGeom prst="roundRect">
            <a:avLst>
              <a:gd name="adj" fmla="val 50000"/>
            </a:avLst>
          </a:prstGeom>
          <a:solidFill>
            <a:srgbClr val="45BF55"/>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23" name="椭圆 22"/>
          <p:cNvSpPr/>
          <p:nvPr>
            <p:custDataLst>
              <p:tags r:id="rId16"/>
            </p:custDataLst>
          </p:nvPr>
        </p:nvSpPr>
        <p:spPr>
          <a:xfrm>
            <a:off x="3738245" y="3437890"/>
            <a:ext cx="1076325" cy="1076325"/>
          </a:xfrm>
          <a:prstGeom prst="ellipse">
            <a:avLst/>
          </a:prstGeom>
          <a:noFill/>
          <a:ln>
            <a:solidFill>
              <a:srgbClr val="45BF55"/>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24" name="文本框 23"/>
          <p:cNvSpPr txBox="1"/>
          <p:nvPr>
            <p:custDataLst>
              <p:tags r:id="rId17"/>
            </p:custDataLst>
          </p:nvPr>
        </p:nvSpPr>
        <p:spPr>
          <a:xfrm>
            <a:off x="4912360" y="3188970"/>
            <a:ext cx="1645285" cy="353060"/>
          </a:xfrm>
          <a:prstGeom prst="rect">
            <a:avLst/>
          </a:prstGeom>
          <a:noFill/>
        </p:spPr>
        <p:txBody>
          <a:bodyPr wrap="square" bIns="0" rtlCol="0">
            <a:normAutofit lnSpcReduction="10000"/>
          </a:bodyPr>
          <a:p>
            <a:pPr lvl="0" algn="l">
              <a:buClrTx/>
              <a:buSzTx/>
              <a:buFontTx/>
            </a:pPr>
            <a:r>
              <a:rPr lang="zh-CN" altLang="en-US" spc="300">
                <a:solidFill>
                  <a:srgbClr val="45BF55"/>
                </a:solidFill>
                <a:uFillTx/>
                <a:latin typeface="思源黑体 CN Bold" panose="020B0800000000000000" pitchFamily="34" charset="-122"/>
                <a:ea typeface="思源黑体 CN Bold" panose="020B0800000000000000" pitchFamily="34" charset="-122"/>
                <a:sym typeface="+mn-ea"/>
              </a:rPr>
              <a:t>面向集合</a:t>
            </a:r>
            <a:endParaRPr lang="zh-CN" altLang="en-US" spc="300">
              <a:solidFill>
                <a:srgbClr val="45BF55"/>
              </a:solidFill>
              <a:uFillTx/>
              <a:latin typeface="思源黑体 CN Bold" panose="020B0800000000000000" pitchFamily="34" charset="-122"/>
              <a:ea typeface="思源黑体 CN Bold" panose="020B0800000000000000" pitchFamily="34" charset="-122"/>
              <a:sym typeface="+mn-ea"/>
            </a:endParaRPr>
          </a:p>
        </p:txBody>
      </p:sp>
      <p:sp>
        <p:nvSpPr>
          <p:cNvPr id="27" name="文本框 26"/>
          <p:cNvSpPr txBox="1"/>
          <p:nvPr>
            <p:custDataLst>
              <p:tags r:id="rId18"/>
            </p:custDataLst>
          </p:nvPr>
        </p:nvSpPr>
        <p:spPr>
          <a:xfrm>
            <a:off x="4912360" y="3618865"/>
            <a:ext cx="3445510" cy="875665"/>
          </a:xfrm>
          <a:prstGeom prst="rect">
            <a:avLst/>
          </a:prstGeom>
          <a:noFill/>
        </p:spPr>
        <p:txBody>
          <a:bodyPr wrap="square" rtlCol="0">
            <a:norm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SQL是一种面向集合的数据库编程语言，集合也可以理解为关系数据库中的表。</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p:txBody>
      </p:sp>
      <p:pic>
        <p:nvPicPr>
          <p:cNvPr id="28" name="图片 27" descr="343435383036303b343532343136353bcfeec4bfc6c0c9f3"/>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4078605" y="3778250"/>
            <a:ext cx="396240" cy="396240"/>
          </a:xfrm>
          <a:prstGeom prst="rect">
            <a:avLst/>
          </a:prstGeom>
        </p:spPr>
      </p:pic>
      <p:sp>
        <p:nvSpPr>
          <p:cNvPr id="29" name="椭圆 28"/>
          <p:cNvSpPr/>
          <p:nvPr>
            <p:custDataLst>
              <p:tags r:id="rId22"/>
            </p:custDataLst>
          </p:nvPr>
        </p:nvSpPr>
        <p:spPr>
          <a:xfrm>
            <a:off x="3882390" y="5409565"/>
            <a:ext cx="788670" cy="788670"/>
          </a:xfrm>
          <a:prstGeom prst="ellipse">
            <a:avLst/>
          </a:prstGeom>
          <a:solidFill>
            <a:srgbClr val="178039"/>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30" name="圆角矩形 29"/>
          <p:cNvSpPr/>
          <p:nvPr>
            <p:custDataLst>
              <p:tags r:id="rId23"/>
            </p:custDataLst>
          </p:nvPr>
        </p:nvSpPr>
        <p:spPr>
          <a:xfrm>
            <a:off x="4814570" y="6260465"/>
            <a:ext cx="3640455" cy="76200"/>
          </a:xfrm>
          <a:prstGeom prst="roundRect">
            <a:avLst>
              <a:gd name="adj" fmla="val 50000"/>
            </a:avLst>
          </a:prstGeom>
          <a:solidFill>
            <a:srgbClr val="178039"/>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31" name="椭圆 30"/>
          <p:cNvSpPr/>
          <p:nvPr>
            <p:custDataLst>
              <p:tags r:id="rId24"/>
            </p:custDataLst>
          </p:nvPr>
        </p:nvSpPr>
        <p:spPr>
          <a:xfrm>
            <a:off x="3738245" y="5265420"/>
            <a:ext cx="1076325" cy="1076325"/>
          </a:xfrm>
          <a:prstGeom prst="ellipse">
            <a:avLst/>
          </a:prstGeom>
          <a:noFill/>
          <a:ln>
            <a:solidFill>
              <a:srgbClr val="178039"/>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32" name="文本框 31"/>
          <p:cNvSpPr txBox="1"/>
          <p:nvPr>
            <p:custDataLst>
              <p:tags r:id="rId25"/>
            </p:custDataLst>
          </p:nvPr>
        </p:nvSpPr>
        <p:spPr>
          <a:xfrm>
            <a:off x="4912360" y="4954905"/>
            <a:ext cx="1645285" cy="353060"/>
          </a:xfrm>
          <a:prstGeom prst="rect">
            <a:avLst/>
          </a:prstGeom>
          <a:noFill/>
        </p:spPr>
        <p:txBody>
          <a:bodyPr wrap="square" bIns="0" rtlCol="0">
            <a:normAutofit lnSpcReduction="10000"/>
          </a:bodyPr>
          <a:p>
            <a:pPr algn="l"/>
            <a:r>
              <a:rPr lang="zh-CN" altLang="en-US" spc="300">
                <a:solidFill>
                  <a:srgbClr val="45BF55"/>
                </a:solidFill>
                <a:uFillTx/>
                <a:latin typeface="思源黑体 CN Bold" panose="020B0800000000000000" pitchFamily="34" charset="-122"/>
                <a:ea typeface="思源黑体 CN Bold" panose="020B0800000000000000" pitchFamily="34" charset="-122"/>
              </a:rPr>
              <a:t>通用性强</a:t>
            </a:r>
            <a:endParaRPr lang="zh-CN" altLang="en-US" spc="300">
              <a:solidFill>
                <a:srgbClr val="45BF55"/>
              </a:solidFill>
              <a:uFillTx/>
              <a:latin typeface="思源黑体 CN Bold" panose="020B0800000000000000" pitchFamily="34" charset="-122"/>
              <a:ea typeface="思源黑体 CN Bold" panose="020B0800000000000000" pitchFamily="34" charset="-122"/>
            </a:endParaRPr>
          </a:p>
        </p:txBody>
      </p:sp>
      <p:sp>
        <p:nvSpPr>
          <p:cNvPr id="33" name="文本框 32"/>
          <p:cNvSpPr txBox="1"/>
          <p:nvPr>
            <p:custDataLst>
              <p:tags r:id="rId26"/>
            </p:custDataLst>
          </p:nvPr>
        </p:nvSpPr>
        <p:spPr>
          <a:xfrm>
            <a:off x="4912360" y="5384800"/>
            <a:ext cx="3445510" cy="875665"/>
          </a:xfrm>
          <a:prstGeom prst="rect">
            <a:avLst/>
          </a:prstGeom>
          <a:noFill/>
        </p:spPr>
        <p:txBody>
          <a:bodyPr wrap="square" rtlCol="0">
            <a:norm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SQL即是一种自含型的程序语言，又可以作为一种嵌入式语言嵌入其他语言中使用。</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pP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p:txBody>
      </p:sp>
      <p:pic>
        <p:nvPicPr>
          <p:cNvPr id="34" name="图片 33" descr="343435383036303b343532343134363bbbe1d2e9bcc6bbae"/>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4078605" y="5605780"/>
            <a:ext cx="396240" cy="396240"/>
          </a:xfrm>
          <a:prstGeom prst="rect">
            <a:avLst/>
          </a:prstGeom>
        </p:spPr>
      </p:pic>
      <p:sp>
        <p:nvSpPr>
          <p:cNvPr id="35" name="文本框 34"/>
          <p:cNvSpPr txBox="1"/>
          <p:nvPr>
            <p:custDataLst>
              <p:tags r:id="rId30"/>
            </p:custDataLst>
          </p:nvPr>
        </p:nvSpPr>
        <p:spPr>
          <a:xfrm>
            <a:off x="-523240" y="1049020"/>
            <a:ext cx="4862195" cy="460375"/>
          </a:xfrm>
          <a:prstGeom prst="rect">
            <a:avLst/>
          </a:prstGeom>
          <a:noFill/>
        </p:spPr>
        <p:txBody>
          <a:bodyPr wrap="square" bIns="0" rtlCol="0">
            <a:normAutofit/>
          </a:bodyPr>
          <a:p>
            <a:pPr algn="ctr"/>
            <a:r>
              <a:rPr lang="zh-CN" altLang="en-US" sz="2400" b="1" spc="600" dirty="0">
                <a:latin typeface="思源黑体 CN Medium" panose="020B0600000000000000" pitchFamily="34" charset="-122"/>
                <a:ea typeface="思源黑体 CN Medium" panose="020B0600000000000000" pitchFamily="34" charset="-122"/>
                <a:sym typeface="+mn-ea"/>
              </a:rPr>
              <a:t>一、SQL介绍</a:t>
            </a:r>
            <a:endParaRPr lang="zh-CN" altLang="en-US" sz="2400" b="1" spc="600" dirty="0">
              <a:latin typeface="思源黑体 CN Medium" panose="020B0600000000000000" pitchFamily="34" charset="-122"/>
              <a:ea typeface="思源黑体 CN Medium" panose="020B0600000000000000" pitchFamily="34" charset="-122"/>
              <a:sym typeface="+mn-ea"/>
            </a:endParaRPr>
          </a:p>
          <a:p>
            <a:pPr algn="ctr"/>
            <a:endParaRPr lang="zh-CN" altLang="en-US" sz="2400" b="1" spc="600" dirty="0">
              <a:solidFill>
                <a:srgbClr val="000000">
                  <a:lumMod val="85000"/>
                  <a:lumOff val="15000"/>
                </a:srgbClr>
              </a:solidFill>
              <a:uFillTx/>
              <a:latin typeface="思源黑体 CN Medium" panose="020B0600000000000000" pitchFamily="34" charset="-122"/>
              <a:ea typeface="思源黑体 CN Medium" panose="020B0600000000000000" pitchFamily="34" charset="-122"/>
              <a:sym typeface="+mn-ea"/>
            </a:endParaRPr>
          </a:p>
        </p:txBody>
      </p:sp>
      <p:cxnSp>
        <p:nvCxnSpPr>
          <p:cNvPr id="36" name="直接连接符 35"/>
          <p:cNvCxnSpPr/>
          <p:nvPr>
            <p:custDataLst>
              <p:tags r:id="rId31"/>
            </p:custDataLst>
          </p:nvPr>
        </p:nvCxnSpPr>
        <p:spPr>
          <a:xfrm>
            <a:off x="3948430" y="1225550"/>
            <a:ext cx="4164330" cy="0"/>
          </a:xfrm>
          <a:prstGeom prst="line">
            <a:avLst/>
          </a:prstGeom>
          <a:ln>
            <a:solidFill>
              <a:srgbClr val="77D65E"/>
            </a:solidFill>
            <a:headEnd type="oval"/>
            <a:tailEnd type="oval"/>
          </a:ln>
        </p:spPr>
        <p:style>
          <a:lnRef idx="1">
            <a:srgbClr val="77D65E"/>
          </a:lnRef>
          <a:fillRef idx="0">
            <a:srgbClr val="77D65E"/>
          </a:fillRef>
          <a:effectRef idx="0">
            <a:srgbClr val="77D65E"/>
          </a:effectRef>
          <a:fontRef idx="minor">
            <a:srgbClr val="000000"/>
          </a:fontRef>
        </p:style>
      </p:cxnSp>
      <p:sp>
        <p:nvSpPr>
          <p:cNvPr id="37" name="文本框 36"/>
          <p:cNvSpPr txBox="1"/>
          <p:nvPr/>
        </p:nvSpPr>
        <p:spPr>
          <a:xfrm>
            <a:off x="4293870" y="609600"/>
            <a:ext cx="4064000" cy="460375"/>
          </a:xfrm>
          <a:prstGeom prst="rect">
            <a:avLst/>
          </a:prstGeom>
          <a:noFill/>
        </p:spPr>
        <p:txBody>
          <a:bodyPr wrap="square" rtlCol="0">
            <a:spAutoFit/>
          </a:bodyPr>
          <a:p>
            <a:pPr algn="l">
              <a:buClrTx/>
              <a:buSzTx/>
              <a:buFontTx/>
            </a:pPr>
            <a:r>
              <a:rPr lang="zh-CN" altLang="en-US" sz="2400" spc="300">
                <a:solidFill>
                  <a:srgbClr val="45BF55"/>
                </a:solidFill>
                <a:uFillTx/>
                <a:latin typeface="思源黑体 CN Bold" panose="020B0800000000000000" pitchFamily="34" charset="-122"/>
                <a:ea typeface="思源黑体 CN Bold" panose="020B0800000000000000" pitchFamily="34" charset="-122"/>
                <a:sym typeface="+mn-ea"/>
              </a:rPr>
              <a:t>2、SQL特点</a:t>
            </a:r>
            <a:endParaRPr lang="zh-CN" altLang="en-US" sz="2400" spc="300">
              <a:solidFill>
                <a:srgbClr val="45BF55"/>
              </a:solidFill>
              <a:uFillTx/>
              <a:latin typeface="思源黑体 CN Bold" panose="020B0800000000000000" pitchFamily="34" charset="-122"/>
              <a:ea typeface="思源黑体 CN Bold" panose="020B0800000000000000"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PLACING_PICTURE_USER_VIEWPORT" val="{&quot;height&quot;:6400,&quot;width&quot;:16000}"/>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8_3*l_h_i*1_2_3"/>
  <p:tag name="KSO_WM_TEMPLATE_CATEGORY" val="diagram"/>
  <p:tag name="KSO_WM_TEMPLATE_INDEX" val="2022806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8_3*l_h_a*1_2_1"/>
  <p:tag name="KSO_WM_TEMPLATE_CATEGORY" val="diagram"/>
  <p:tag name="KSO_WM_TEMPLATE_INDEX" val="20228068"/>
  <p:tag name="KSO_WM_UNIT_LAYERLEVEL" val="1_1_1"/>
  <p:tag name="KSO_WM_TAG_VERSION" val="1.0"/>
  <p:tag name="KSO_WM_BEAUTIFY_FLAG" val="#wm#"/>
  <p:tag name="KSO_WM_UNIT_TEXT_FILL_FORE_SCHEMECOLOR_INDEX" val="6"/>
  <p:tag name="KSO_WM_UNIT_TEXT_FILL_TYPE" val="1"/>
</p:tagLst>
</file>

<file path=ppt/tags/tag1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8_3*l_h_f*1_2_1"/>
  <p:tag name="KSO_WM_TEMPLATE_CATEGORY" val="diagram"/>
  <p:tag name="KSO_WM_TEMPLATE_INDEX" val="20228068"/>
  <p:tag name="KSO_WM_UNIT_LAYERLEVEL" val="1_1_1"/>
  <p:tag name="KSO_WM_TAG_VERSION" val="1.0"/>
  <p:tag name="KSO_WM_BEAUTIFY_FLAG" val="#wm#"/>
  <p:tag name="KSO_WM_UNIT_TEXT_FILL_FORE_SCHEMECOLOR_INDEX" val="13"/>
  <p:tag name="KSO_WM_UNIT_TEXT_FILL_TYPE" val="1"/>
</p:tagLst>
</file>

<file path=ppt/tags/tag13.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8_3*l_h_x*1_2_1"/>
  <p:tag name="KSO_WM_TEMPLATE_CATEGORY" val="diagram"/>
  <p:tag name="KSO_WM_TEMPLATE_INDEX" val="20228068"/>
  <p:tag name="KSO_WM_UNIT_LAYERLEVEL" val="1_1_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8_3*l_h_i*1_3_1"/>
  <p:tag name="KSO_WM_TEMPLATE_CATEGORY" val="diagram"/>
  <p:tag name="KSO_WM_TEMPLATE_INDEX" val="2022806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8_3*l_h_i*1_3_2"/>
  <p:tag name="KSO_WM_TEMPLATE_CATEGORY" val="diagram"/>
  <p:tag name="KSO_WM_TEMPLATE_INDEX" val="2022806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8_3*l_h_i*1_3_3"/>
  <p:tag name="KSO_WM_TEMPLATE_CATEGORY" val="diagram"/>
  <p:tag name="KSO_WM_TEMPLATE_INDEX" val="20228068"/>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1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8_3*l_h_a*1_3_1"/>
  <p:tag name="KSO_WM_TEMPLATE_CATEGORY" val="diagram"/>
  <p:tag name="KSO_WM_TEMPLATE_INDEX" val="20228068"/>
  <p:tag name="KSO_WM_UNIT_LAYERLEVEL" val="1_1_1"/>
  <p:tag name="KSO_WM_TAG_VERSION" val="1.0"/>
  <p:tag name="KSO_WM_BEAUTIFY_FLAG" val="#wm#"/>
  <p:tag name="KSO_WM_UNIT_TEXT_FILL_FORE_SCHEMECOLOR_INDEX" val="6"/>
  <p:tag name="KSO_WM_UNIT_TEXT_FILL_TYPE" val="1"/>
</p:tagLst>
</file>

<file path=ppt/tags/tag1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8_3*l_h_f*1_3_1"/>
  <p:tag name="KSO_WM_TEMPLATE_CATEGORY" val="diagram"/>
  <p:tag name="KSO_WM_TEMPLATE_INDEX" val="20228068"/>
  <p:tag name="KSO_WM_UNIT_LAYERLEVEL" val="1_1_1"/>
  <p:tag name="KSO_WM_TAG_VERSION" val="1.0"/>
  <p:tag name="KSO_WM_BEAUTIFY_FLAG" val="#wm#"/>
  <p:tag name="KSO_WM_UNIT_TEXT_FILL_FORE_SCHEMECOLOR_INDEX" val="13"/>
  <p:tag name="KSO_WM_UNIT_TEXT_FILL_TYPE" val="1"/>
</p:tagLst>
</file>

<file path=ppt/tags/tag19.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8_3*l_h_x*1_3_1"/>
  <p:tag name="KSO_WM_TEMPLATE_CATEGORY" val="diagram"/>
  <p:tag name="KSO_WM_TEMPLATE_INDEX" val="20228068"/>
  <p:tag name="KSO_WM_UNIT_LAYERLEVEL" val="1_1_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8_3*l_h_i*1_1_1"/>
  <p:tag name="KSO_WM_TEMPLATE_CATEGORY" val="diagram"/>
  <p:tag name="KSO_WM_TEMPLATE_INDEX" val="2022806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0.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68_3*a*1"/>
  <p:tag name="KSO_WM_TEMPLATE_CATEGORY" val="diagram"/>
  <p:tag name="KSO_WM_TEMPLATE_INDEX" val="20228068"/>
  <p:tag name="KSO_WM_UNIT_LAYERLEVEL" val="1"/>
  <p:tag name="KSO_WM_TAG_VERSION" val="1.0"/>
  <p:tag name="KSO_WM_BEAUTIFY_FLAG" val="#wm#"/>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68_3*i*1"/>
  <p:tag name="KSO_WM_TEMPLATE_CATEGORY" val="diagram"/>
  <p:tag name="KSO_WM_TEMPLATE_INDEX" val="20228068"/>
  <p:tag name="KSO_WM_UNIT_LAYERLEVEL" val="1"/>
  <p:tag name="KSO_WM_TAG_VERSION" val="1.0"/>
  <p:tag name="KSO_WM_BEAUTIFY_FLAG" val="#wm#"/>
  <p:tag name="KSO_WM_UNIT_LINE_FORE_SCHEMECOLOR_INDEX" val="5"/>
  <p:tag name="KSO_WM_UNIT_LINE_FILL_TYPE"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8_3*l_h_i*1_1_1"/>
  <p:tag name="KSO_WM_TEMPLATE_CATEGORY" val="diagram"/>
  <p:tag name="KSO_WM_TEMPLATE_INDEX" val="2022806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8_3*l_h_i*1_1_2"/>
  <p:tag name="KSO_WM_TEMPLATE_CATEGORY" val="diagram"/>
  <p:tag name="KSO_WM_TEMPLATE_INDEX" val="2022806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8_3*l_h_i*1_1_3"/>
  <p:tag name="KSO_WM_TEMPLATE_CATEGORY" val="diagram"/>
  <p:tag name="KSO_WM_TEMPLATE_INDEX" val="2022806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2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8_3*l_h_a*1_1_1"/>
  <p:tag name="KSO_WM_TEMPLATE_CATEGORY" val="diagram"/>
  <p:tag name="KSO_WM_TEMPLATE_INDEX" val="20228068"/>
  <p:tag name="KSO_WM_UNIT_LAYERLEVEL" val="1_1_1"/>
  <p:tag name="KSO_WM_TAG_VERSION" val="1.0"/>
  <p:tag name="KSO_WM_BEAUTIFY_FLAG" val="#wm#"/>
  <p:tag name="KSO_WM_UNIT_TEXT_FILL_FORE_SCHEMECOLOR_INDEX" val="6"/>
  <p:tag name="KSO_WM_UNIT_TEXT_FILL_TYPE" val="1"/>
</p:tagLst>
</file>

<file path=ppt/tags/tag2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8_3*l_h_f*1_1_1"/>
  <p:tag name="KSO_WM_TEMPLATE_CATEGORY" val="diagram"/>
  <p:tag name="KSO_WM_TEMPLATE_INDEX" val="20228068"/>
  <p:tag name="KSO_WM_UNIT_LAYERLEVEL" val="1_1_1"/>
  <p:tag name="KSO_WM_TAG_VERSION" val="1.0"/>
  <p:tag name="KSO_WM_BEAUTIFY_FLAG" val="#wm#"/>
  <p:tag name="KSO_WM_UNIT_TEXT_FILL_FORE_SCHEMECOLOR_INDEX" val="13"/>
  <p:tag name="KSO_WM_UNIT_TEXT_FILL_TYPE" val="1"/>
</p:tagLst>
</file>

<file path=ppt/tags/tag27.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8_3*l_h_x*1_1_1"/>
  <p:tag name="KSO_WM_TEMPLATE_CATEGORY" val="diagram"/>
  <p:tag name="KSO_WM_TEMPLATE_INDEX" val="20228068"/>
  <p:tag name="KSO_WM_UNIT_LAYERLEVEL" val="1_1_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8_3*l_h_i*1_2_1"/>
  <p:tag name="KSO_WM_TEMPLATE_CATEGORY" val="diagram"/>
  <p:tag name="KSO_WM_TEMPLATE_INDEX" val="2022806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8_3*l_h_i*1_2_2"/>
  <p:tag name="KSO_WM_TEMPLATE_CATEGORY" val="diagram"/>
  <p:tag name="KSO_WM_TEMPLATE_INDEX" val="2022806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8_3*l_h_i*1_1_2"/>
  <p:tag name="KSO_WM_TEMPLATE_CATEGORY" val="diagram"/>
  <p:tag name="KSO_WM_TEMPLATE_INDEX" val="2022806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8_3*l_h_i*1_2_3"/>
  <p:tag name="KSO_WM_TEMPLATE_CATEGORY" val="diagram"/>
  <p:tag name="KSO_WM_TEMPLATE_INDEX" val="2022806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3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8_3*l_h_a*1_2_1"/>
  <p:tag name="KSO_WM_TEMPLATE_CATEGORY" val="diagram"/>
  <p:tag name="KSO_WM_TEMPLATE_INDEX" val="20228068"/>
  <p:tag name="KSO_WM_UNIT_LAYERLEVEL" val="1_1_1"/>
  <p:tag name="KSO_WM_TAG_VERSION" val="1.0"/>
  <p:tag name="KSO_WM_BEAUTIFY_FLAG" val="#wm#"/>
  <p:tag name="KSO_WM_UNIT_TEXT_FILL_FORE_SCHEMECOLOR_INDEX" val="6"/>
  <p:tag name="KSO_WM_UNIT_TEXT_FILL_TYPE" val="1"/>
</p:tagLst>
</file>

<file path=ppt/tags/tag3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8_3*l_h_f*1_2_1"/>
  <p:tag name="KSO_WM_TEMPLATE_CATEGORY" val="diagram"/>
  <p:tag name="KSO_WM_TEMPLATE_INDEX" val="20228068"/>
  <p:tag name="KSO_WM_UNIT_LAYERLEVEL" val="1_1_1"/>
  <p:tag name="KSO_WM_TAG_VERSION" val="1.0"/>
  <p:tag name="KSO_WM_BEAUTIFY_FLAG" val="#wm#"/>
  <p:tag name="KSO_WM_UNIT_TEXT_FILL_FORE_SCHEMECOLOR_INDEX" val="13"/>
  <p:tag name="KSO_WM_UNIT_TEXT_FILL_TYPE" val="1"/>
</p:tagLst>
</file>

<file path=ppt/tags/tag33.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8_3*l_h_x*1_2_1"/>
  <p:tag name="KSO_WM_TEMPLATE_CATEGORY" val="diagram"/>
  <p:tag name="KSO_WM_TEMPLATE_INDEX" val="20228068"/>
  <p:tag name="KSO_WM_UNIT_LAYERLEVEL" val="1_1_1"/>
  <p:tag name="KSO_WM_TAG_VERSION" val="1.0"/>
  <p:tag name="KSO_WM_BEAUTIFY_FLAG" val="#wm#"/>
</p:tagLst>
</file>

<file path=ppt/tags/tag34.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68_3*a*1"/>
  <p:tag name="KSO_WM_TEMPLATE_CATEGORY" val="diagram"/>
  <p:tag name="KSO_WM_TEMPLATE_INDEX" val="20228068"/>
  <p:tag name="KSO_WM_UNIT_LAYERLEVEL" val="1"/>
  <p:tag name="KSO_WM_TAG_VERSION" val="1.0"/>
  <p:tag name="KSO_WM_BEAUTIFY_FLAG" val="#wm#"/>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68_3*i*1"/>
  <p:tag name="KSO_WM_TEMPLATE_CATEGORY" val="diagram"/>
  <p:tag name="KSO_WM_TEMPLATE_INDEX" val="20228068"/>
  <p:tag name="KSO_WM_UNIT_LAYERLEVEL" val="1"/>
  <p:tag name="KSO_WM_TAG_VERSION" val="1.0"/>
  <p:tag name="KSO_WM_BEAUTIFY_FLAG" val="#wm#"/>
  <p:tag name="KSO_WM_UNIT_LINE_FORE_SCHEMECOLOR_INDEX" val="5"/>
  <p:tag name="KSO_WM_UNIT_LINE_FILL_TYPE"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8_3*l_h_i*1_2_1"/>
  <p:tag name="KSO_WM_TEMPLATE_CATEGORY" val="diagram"/>
  <p:tag name="KSO_WM_TEMPLATE_INDEX" val="2022806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8_3*l_h_i*1_2_2"/>
  <p:tag name="KSO_WM_TEMPLATE_CATEGORY" val="diagram"/>
  <p:tag name="KSO_WM_TEMPLATE_INDEX" val="2022806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8_3*l_h_i*1_2_3"/>
  <p:tag name="KSO_WM_TEMPLATE_CATEGORY" val="diagram"/>
  <p:tag name="KSO_WM_TEMPLATE_INDEX" val="2022806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3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8_3*l_h_f*1_2_1"/>
  <p:tag name="KSO_WM_TEMPLATE_CATEGORY" val="diagram"/>
  <p:tag name="KSO_WM_TEMPLATE_INDEX" val="20228068"/>
  <p:tag name="KSO_WM_UNIT_LAYERLEVEL" val="1_1_1"/>
  <p:tag name="KSO_WM_TAG_VERSION" val="1.0"/>
  <p:tag name="KSO_WM_BEAUTIFY_FLAG" val="#wm#"/>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8_3*l_h_i*1_1_3"/>
  <p:tag name="KSO_WM_TEMPLATE_CATEGORY" val="diagram"/>
  <p:tag name="KSO_WM_TEMPLATE_INDEX" val="2022806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8_3*l_h_i*1_3_1"/>
  <p:tag name="KSO_WM_TEMPLATE_CATEGORY" val="diagram"/>
  <p:tag name="KSO_WM_TEMPLATE_INDEX" val="2022806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8_3*l_h_i*1_3_2"/>
  <p:tag name="KSO_WM_TEMPLATE_CATEGORY" val="diagram"/>
  <p:tag name="KSO_WM_TEMPLATE_INDEX" val="2022806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8_3*l_h_i*1_3_3"/>
  <p:tag name="KSO_WM_TEMPLATE_CATEGORY" val="diagram"/>
  <p:tag name="KSO_WM_TEMPLATE_INDEX" val="20228068"/>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4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8_3*l_h_a*1_3_1"/>
  <p:tag name="KSO_WM_TEMPLATE_CATEGORY" val="diagram"/>
  <p:tag name="KSO_WM_TEMPLATE_INDEX" val="20228068"/>
  <p:tag name="KSO_WM_UNIT_LAYERLEVEL" val="1_1_1"/>
  <p:tag name="KSO_WM_TAG_VERSION" val="1.0"/>
  <p:tag name="KSO_WM_BEAUTIFY_FLAG" val="#wm#"/>
  <p:tag name="KSO_WM_UNIT_TEXT_FILL_FORE_SCHEMECOLOR_INDEX" val="6"/>
  <p:tag name="KSO_WM_UNIT_TEXT_FILL_TYPE" val="1"/>
</p:tagLst>
</file>

<file path=ppt/tags/tag4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8_3*l_h_f*1_3_1"/>
  <p:tag name="KSO_WM_TEMPLATE_CATEGORY" val="diagram"/>
  <p:tag name="KSO_WM_TEMPLATE_INDEX" val="20228068"/>
  <p:tag name="KSO_WM_UNIT_LAYERLEVEL" val="1_1_1"/>
  <p:tag name="KSO_WM_TAG_VERSION" val="1.0"/>
  <p:tag name="KSO_WM_BEAUTIFY_FLAG" val="#wm#"/>
  <p:tag name="KSO_WM_UNIT_TEXT_FILL_FORE_SCHEMECOLOR_INDEX" val="13"/>
  <p:tag name="KSO_WM_UNIT_TEXT_FILL_TYPE" val="1"/>
</p:tagLst>
</file>

<file path=ppt/tags/tag45.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8_3*l_h_x*1_3_1"/>
  <p:tag name="KSO_WM_TEMPLATE_CATEGORY" val="diagram"/>
  <p:tag name="KSO_WM_TEMPLATE_INDEX" val="20228068"/>
  <p:tag name="KSO_WM_UNIT_LAYERLEVEL" val="1_1_1"/>
  <p:tag name="KSO_WM_TAG_VERSION" val="1.0"/>
  <p:tag name="KSO_WM_BEAUTIFY_FLAG" val="#wm#"/>
</p:tagLst>
</file>

<file path=ppt/tags/tag4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8_3*l_h_a*1_1_1"/>
  <p:tag name="KSO_WM_TEMPLATE_CATEGORY" val="diagram"/>
  <p:tag name="KSO_WM_TEMPLATE_INDEX" val="20228068"/>
  <p:tag name="KSO_WM_UNIT_LAYERLEVEL" val="1_1_1"/>
  <p:tag name="KSO_WM_TAG_VERSION" val="1.0"/>
  <p:tag name="KSO_WM_BEAUTIFY_FLAG" val="#wm#"/>
  <p:tag name="KSO_WM_UNIT_TEXT_FILL_FORE_SCHEMECOLOR_INDEX" val="6"/>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8_3*l_h_i*1_1_1"/>
  <p:tag name="KSO_WM_TEMPLATE_CATEGORY" val="diagram"/>
  <p:tag name="KSO_WM_TEMPLATE_INDEX" val="2022806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8_3*l_h_i*1_1_2"/>
  <p:tag name="KSO_WM_TEMPLATE_CATEGORY" val="diagram"/>
  <p:tag name="KSO_WM_TEMPLATE_INDEX" val="2022806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8_3*l_h_i*1_1_3"/>
  <p:tag name="KSO_WM_TEMPLATE_CATEGORY" val="diagram"/>
  <p:tag name="KSO_WM_TEMPLATE_INDEX" val="2022806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8_3*l_h_a*1_1_1"/>
  <p:tag name="KSO_WM_TEMPLATE_CATEGORY" val="diagram"/>
  <p:tag name="KSO_WM_TEMPLATE_INDEX" val="20228068"/>
  <p:tag name="KSO_WM_UNIT_LAYERLEVEL" val="1_1_1"/>
  <p:tag name="KSO_WM_TAG_VERSION" val="1.0"/>
  <p:tag name="KSO_WM_BEAUTIFY_FLAG" val="#wm#"/>
  <p:tag name="KSO_WM_UNIT_TEXT_FILL_FORE_SCHEMECOLOR_INDEX" val="6"/>
  <p:tag name="KSO_WM_UNIT_TEXT_FILL_TYPE" val="1"/>
</p:tagLst>
</file>

<file path=ppt/tags/tag5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8_3*l_h_a*1_1_1"/>
  <p:tag name="KSO_WM_TEMPLATE_CATEGORY" val="diagram"/>
  <p:tag name="KSO_WM_TEMPLATE_INDEX" val="20228068"/>
  <p:tag name="KSO_WM_UNIT_LAYERLEVEL" val="1_1_1"/>
  <p:tag name="KSO_WM_TAG_VERSION" val="1.0"/>
  <p:tag name="KSO_WM_BEAUTIFY_FLAG" val="#wm#"/>
  <p:tag name="KSO_WM_UNIT_TEXT_FILL_FORE_SCHEMECOLOR_INDEX" val="6"/>
  <p:tag name="KSO_WM_UNIT_TEXT_FILL_TYPE" val="1"/>
</p:tagLst>
</file>

<file path=ppt/tags/tag5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8_3*l_h_f*1_1_1"/>
  <p:tag name="KSO_WM_TEMPLATE_CATEGORY" val="diagram"/>
  <p:tag name="KSO_WM_TEMPLATE_INDEX" val="20228068"/>
  <p:tag name="KSO_WM_UNIT_LAYERLEVEL" val="1_1_1"/>
  <p:tag name="KSO_WM_TAG_VERSION" val="1.0"/>
  <p:tag name="KSO_WM_BEAUTIFY_FLAG" val="#wm#"/>
  <p:tag name="KSO_WM_UNIT_TEXT_FILL_FORE_SCHEMECOLOR_INDEX" val="13"/>
  <p:tag name="KSO_WM_UNIT_TEXT_FILL_TYPE" val="1"/>
</p:tagLst>
</file>

<file path=ppt/tags/tag52.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8_3*l_h_x*1_1_1"/>
  <p:tag name="KSO_WM_TEMPLATE_CATEGORY" val="diagram"/>
  <p:tag name="KSO_WM_TEMPLATE_INDEX" val="20228068"/>
  <p:tag name="KSO_WM_UNIT_LAYERLEVEL" val="1_1_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8_3*l_h_i*1_2_1"/>
  <p:tag name="KSO_WM_TEMPLATE_CATEGORY" val="diagram"/>
  <p:tag name="KSO_WM_TEMPLATE_INDEX" val="2022806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8_3*l_h_i*1_2_2"/>
  <p:tag name="KSO_WM_TEMPLATE_CATEGORY" val="diagram"/>
  <p:tag name="KSO_WM_TEMPLATE_INDEX" val="2022806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8_3*l_h_i*1_2_3"/>
  <p:tag name="KSO_WM_TEMPLATE_CATEGORY" val="diagram"/>
  <p:tag name="KSO_WM_TEMPLATE_INDEX" val="2022806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5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8_3*l_h_a*1_2_1"/>
  <p:tag name="KSO_WM_TEMPLATE_CATEGORY" val="diagram"/>
  <p:tag name="KSO_WM_TEMPLATE_INDEX" val="20228068"/>
  <p:tag name="KSO_WM_UNIT_LAYERLEVEL" val="1_1_1"/>
  <p:tag name="KSO_WM_TAG_VERSION" val="1.0"/>
  <p:tag name="KSO_WM_BEAUTIFY_FLAG" val="#wm#"/>
  <p:tag name="KSO_WM_UNIT_TEXT_FILL_FORE_SCHEMECOLOR_INDEX" val="6"/>
  <p:tag name="KSO_WM_UNIT_TEXT_FILL_TYPE" val="1"/>
</p:tagLst>
</file>

<file path=ppt/tags/tag5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8_3*l_h_f*1_2_1"/>
  <p:tag name="KSO_WM_TEMPLATE_CATEGORY" val="diagram"/>
  <p:tag name="KSO_WM_TEMPLATE_INDEX" val="20228068"/>
  <p:tag name="KSO_WM_UNIT_LAYERLEVEL" val="1_1_1"/>
  <p:tag name="KSO_WM_TAG_VERSION" val="1.0"/>
  <p:tag name="KSO_WM_BEAUTIFY_FLAG" val="#wm#"/>
  <p:tag name="KSO_WM_UNIT_TEXT_FILL_FORE_SCHEMECOLOR_INDEX" val="13"/>
  <p:tag name="KSO_WM_UNIT_TEXT_FILL_TYPE" val="1"/>
</p:tagLst>
</file>

<file path=ppt/tags/tag58.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8_3*l_h_x*1_2_1"/>
  <p:tag name="KSO_WM_TEMPLATE_CATEGORY" val="diagram"/>
  <p:tag name="KSO_WM_TEMPLATE_INDEX" val="20228068"/>
  <p:tag name="KSO_WM_UNIT_LAYERLEVEL" val="1_1_1"/>
  <p:tag name="KSO_WM_TAG_VERSION" val="1.0"/>
  <p:tag name="KSO_WM_BEAUTIFY_FLAG" val="#wm#"/>
</p:tagLst>
</file>

<file path=ppt/tags/tag59.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68_3*a*1"/>
  <p:tag name="KSO_WM_TEMPLATE_CATEGORY" val="diagram"/>
  <p:tag name="KSO_WM_TEMPLATE_INDEX" val="20228068"/>
  <p:tag name="KSO_WM_UNIT_LAYERLEVEL" val="1"/>
  <p:tag name="KSO_WM_TAG_VERSION" val="1.0"/>
  <p:tag name="KSO_WM_BEAUTIFY_FLAG" val="#wm#"/>
  <p:tag name="KSO_WM_UNIT_TEXT_FILL_FORE_SCHEMECOLOR_INDEX" val="13"/>
  <p:tag name="KSO_WM_UNIT_TEXT_FILL_TYPE" val="1"/>
</p:tagLst>
</file>

<file path=ppt/tags/tag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8_3*l_h_f*1_1_1"/>
  <p:tag name="KSO_WM_TEMPLATE_CATEGORY" val="diagram"/>
  <p:tag name="KSO_WM_TEMPLATE_INDEX" val="20228068"/>
  <p:tag name="KSO_WM_UNIT_LAYERLEVEL" val="1_1_1"/>
  <p:tag name="KSO_WM_TAG_VERSION" val="1.0"/>
  <p:tag name="KSO_WM_BEAUTIFY_FLAG" val="#wm#"/>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68_3*i*1"/>
  <p:tag name="KSO_WM_TEMPLATE_CATEGORY" val="diagram"/>
  <p:tag name="KSO_WM_TEMPLATE_INDEX" val="20228068"/>
  <p:tag name="KSO_WM_UNIT_LAYERLEVEL" val="1"/>
  <p:tag name="KSO_WM_TAG_VERSION" val="1.0"/>
  <p:tag name="KSO_WM_BEAUTIFY_FLAG" val="#wm#"/>
  <p:tag name="KSO_WM_UNIT_LINE_FORE_SCHEMECOLOR_INDEX" val="5"/>
  <p:tag name="KSO_WM_UNIT_LINE_FILL_TYPE"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8_3*l_h_i*1_2_1"/>
  <p:tag name="KSO_WM_TEMPLATE_CATEGORY" val="diagram"/>
  <p:tag name="KSO_WM_TEMPLATE_INDEX" val="2022806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8_3*l_h_i*1_2_2"/>
  <p:tag name="KSO_WM_TEMPLATE_CATEGORY" val="diagram"/>
  <p:tag name="KSO_WM_TEMPLATE_INDEX" val="2022806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8_3*l_h_i*1_2_3"/>
  <p:tag name="KSO_WM_TEMPLATE_CATEGORY" val="diagram"/>
  <p:tag name="KSO_WM_TEMPLATE_INDEX" val="2022806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6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8_3*l_h_f*1_2_1"/>
  <p:tag name="KSO_WM_TEMPLATE_CATEGORY" val="diagram"/>
  <p:tag name="KSO_WM_TEMPLATE_INDEX" val="20228068"/>
  <p:tag name="KSO_WM_UNIT_LAYERLEVEL" val="1_1_1"/>
  <p:tag name="KSO_WM_TAG_VERSION" val="1.0"/>
  <p:tag name="KSO_WM_BEAUTIFY_FLAG" val="#wm#"/>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8_3*l_h_i*1_3_1"/>
  <p:tag name="KSO_WM_TEMPLATE_CATEGORY" val="diagram"/>
  <p:tag name="KSO_WM_TEMPLATE_INDEX" val="2022806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8_3*l_h_i*1_3_2"/>
  <p:tag name="KSO_WM_TEMPLATE_CATEGORY" val="diagram"/>
  <p:tag name="KSO_WM_TEMPLATE_INDEX" val="2022806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8_3*l_h_i*1_3_3"/>
  <p:tag name="KSO_WM_TEMPLATE_CATEGORY" val="diagram"/>
  <p:tag name="KSO_WM_TEMPLATE_INDEX" val="20228068"/>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6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8_3*l_h_a*1_3_1"/>
  <p:tag name="KSO_WM_TEMPLATE_CATEGORY" val="diagram"/>
  <p:tag name="KSO_WM_TEMPLATE_INDEX" val="20228068"/>
  <p:tag name="KSO_WM_UNIT_LAYERLEVEL" val="1_1_1"/>
  <p:tag name="KSO_WM_TAG_VERSION" val="1.0"/>
  <p:tag name="KSO_WM_BEAUTIFY_FLAG" val="#wm#"/>
  <p:tag name="KSO_WM_UNIT_TEXT_FILL_FORE_SCHEMECOLOR_INDEX" val="6"/>
  <p:tag name="KSO_WM_UNIT_TEXT_FILL_TYPE" val="1"/>
</p:tagLst>
</file>

<file path=ppt/tags/tag6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8_3*l_h_f*1_3_1"/>
  <p:tag name="KSO_WM_TEMPLATE_CATEGORY" val="diagram"/>
  <p:tag name="KSO_WM_TEMPLATE_INDEX" val="20228068"/>
  <p:tag name="KSO_WM_UNIT_LAYERLEVEL" val="1_1_1"/>
  <p:tag name="KSO_WM_TAG_VERSION" val="1.0"/>
  <p:tag name="KSO_WM_BEAUTIFY_FLAG" val="#wm#"/>
  <p:tag name="KSO_WM_UNIT_TEXT_FILL_FORE_SCHEMECOLOR_INDEX" val="13"/>
  <p:tag name="KSO_WM_UNIT_TEXT_FILL_TYPE" val="1"/>
</p:tagLst>
</file>

<file path=ppt/tags/tag7.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8_3*l_h_x*1_1_1"/>
  <p:tag name="KSO_WM_TEMPLATE_CATEGORY" val="diagram"/>
  <p:tag name="KSO_WM_TEMPLATE_INDEX" val="20228068"/>
  <p:tag name="KSO_WM_UNIT_LAYERLEVEL" val="1_1_1"/>
  <p:tag name="KSO_WM_TAG_VERSION" val="1.0"/>
  <p:tag name="KSO_WM_BEAUTIFY_FLAG" val="#wm#"/>
</p:tagLst>
</file>

<file path=ppt/tags/tag70.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8_3*l_h_x*1_3_1"/>
  <p:tag name="KSO_WM_TEMPLATE_CATEGORY" val="diagram"/>
  <p:tag name="KSO_WM_TEMPLATE_INDEX" val="20228068"/>
  <p:tag name="KSO_WM_UNIT_LAYERLEVEL" val="1_1_1"/>
  <p:tag name="KSO_WM_TAG_VERSION" val="1.0"/>
  <p:tag name="KSO_WM_BEAUTIFY_FLAG" val="#wm#"/>
</p:tagLst>
</file>

<file path=ppt/tags/tag7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8_3*l_h_a*1_1_1"/>
  <p:tag name="KSO_WM_TEMPLATE_CATEGORY" val="diagram"/>
  <p:tag name="KSO_WM_TEMPLATE_INDEX" val="20228068"/>
  <p:tag name="KSO_WM_UNIT_LAYERLEVEL" val="1_1_1"/>
  <p:tag name="KSO_WM_TAG_VERSION" val="1.0"/>
  <p:tag name="KSO_WM_BEAUTIFY_FLAG" val="#wm#"/>
  <p:tag name="KSO_WM_UNIT_TEXT_FILL_FORE_SCHEMECOLOR_INDEX" val="6"/>
  <p:tag name="KSO_WM_UNIT_TEXT_FILL_TYPE" val="1"/>
</p:tagLst>
</file>

<file path=ppt/tags/tag72.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68_3*a*1"/>
  <p:tag name="KSO_WM_TEMPLATE_CATEGORY" val="diagram"/>
  <p:tag name="KSO_WM_TEMPLATE_INDEX" val="20228068"/>
  <p:tag name="KSO_WM_UNIT_LAYERLEVEL" val="1"/>
  <p:tag name="KSO_WM_TAG_VERSION" val="1.0"/>
  <p:tag name="KSO_WM_BEAUTIFY_FLAG" val="#wm#"/>
  <p:tag name="KSO_WM_UNIT_TEXT_FILL_FORE_SCHEMECOLOR_INDEX" val="13"/>
  <p:tag name="KSO_WM_UNIT_TEXT_FILL_TYPE" val="1"/>
</p:tagLst>
</file>

<file path=ppt/tags/tag73.xml><?xml version="1.0" encoding="utf-8"?>
<p:tagLst xmlns:p="http://schemas.openxmlformats.org/presentationml/2006/main">
  <p:tag name="KSO_WM_UNIT_TABLE_BEAUTIFY" val="smartTable{4f7e795a-ae0c-48e6-9e4a-b91b048f725c}"/>
  <p:tag name="TABLE_ENDDRAG_ORIGIN_RECT" val="553*376"/>
  <p:tag name="TABLE_ENDDRAG_RECT" val="202*118*553*376"/>
</p:tagLst>
</file>

<file path=ppt/tags/tag74.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 name="COMMONDATA" val="eyJjb3VudCI6NDYsImhkaWQiOiI3YmUxMWI2NDU4NzFiNzhiNGFjOTMyNzZhMDE3ODc3YyIsInVzZXJDb3VudCI6NDZ9"/>
  <p:tag name="KSO_WPP_MARK_KEY" val="99e1a6a3-f09d-4979-900b-9cd4025c525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8_3*l_h_i*1_2_1"/>
  <p:tag name="KSO_WM_TEMPLATE_CATEGORY" val="diagram"/>
  <p:tag name="KSO_WM_TEMPLATE_INDEX" val="2022806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8_3*l_h_i*1_2_2"/>
  <p:tag name="KSO_WM_TEMPLATE_CATEGORY" val="diagram"/>
  <p:tag name="KSO_WM_TEMPLATE_INDEX" val="2022806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heme/theme1.xml><?xml version="1.0" encoding="utf-8"?>
<a:theme xmlns:a="http://schemas.openxmlformats.org/drawingml/2006/main" name="模板">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3299</Words>
  <Application>WPS 演示</Application>
  <PresentationFormat>宽屏</PresentationFormat>
  <Paragraphs>360</Paragraphs>
  <Slides>20</Slides>
  <Notes>18</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20</vt:i4>
      </vt:variant>
    </vt:vector>
  </HeadingPairs>
  <TitlesOfParts>
    <vt:vector size="42" baseType="lpstr">
      <vt:lpstr>Arial</vt:lpstr>
      <vt:lpstr>宋体</vt:lpstr>
      <vt:lpstr>Wingdings</vt:lpstr>
      <vt:lpstr>思源黑体 CN Bold</vt:lpstr>
      <vt:lpstr>黑体</vt:lpstr>
      <vt:lpstr>思源黑体 CN Medium</vt:lpstr>
      <vt:lpstr>经典综艺体简</vt:lpstr>
      <vt:lpstr>微软雅黑</vt:lpstr>
      <vt:lpstr>张海山锐谐体</vt:lpstr>
      <vt:lpstr>思源黑体 CN Normal</vt:lpstr>
      <vt:lpstr>Wingdings</vt:lpstr>
      <vt:lpstr>思源黑体 CN Light</vt:lpstr>
      <vt:lpstr>方正宋刻本秀楷简体</vt:lpstr>
      <vt:lpstr>等线</vt:lpstr>
      <vt:lpstr>Arial Unicode MS</vt:lpstr>
      <vt:lpstr>Calibri</vt:lpstr>
      <vt:lpstr>Times New Roman</vt:lpstr>
      <vt:lpstr>Calibri</vt:lpstr>
      <vt:lpstr>Impact</vt:lpstr>
      <vt:lpstr>仿宋_GB2312</vt:lpstr>
      <vt:lpstr>仿宋</vt:lpstr>
      <vt:lpstr>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邢小败</cp:lastModifiedBy>
  <cp:revision>99</cp:revision>
  <dcterms:created xsi:type="dcterms:W3CDTF">2020-06-21T11:58:00Z</dcterms:created>
  <dcterms:modified xsi:type="dcterms:W3CDTF">2022-12-06T08:25:36Z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2AC81531B8BC49999A2817EBC17493CE</vt:lpwstr>
  </property>
  <property fmtid="{D5CDD505-2E9C-101B-9397-08002B2CF9AE}" pid="3" name="KSOProductBuildVer">
    <vt:lpwstr>2052-11.1.0.12763</vt:lpwstr>
  </property>
  <property fmtid="{D5CDD505-2E9C-101B-9397-08002B2CF9AE}" pid="4" name="KSOTemplateUUID">
    <vt:lpwstr>v1.0_mb_MjO9JsEqjjZpIoQE+WU9LQ==</vt:lpwstr>
  </property>
</Properties>
</file>