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1204" r:id="rId5"/>
    <p:sldId id="259" r:id="rId6"/>
    <p:sldId id="1171" r:id="rId7"/>
    <p:sldId id="1170" r:id="rId8"/>
    <p:sldId id="375" r:id="rId9"/>
    <p:sldId id="261" r:id="rId10"/>
    <p:sldId id="399" r:id="rId11"/>
    <p:sldId id="1349" r:id="rId12"/>
    <p:sldId id="1350" r:id="rId13"/>
    <p:sldId id="1163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rdan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943A"/>
    <a:srgbClr val="8DD809"/>
    <a:srgbClr val="56943B"/>
    <a:srgbClr val="272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38" y="54"/>
      </p:cViewPr>
      <p:guideLst>
        <p:guide orient="horz" pos="2064"/>
        <p:guide pos="3918"/>
        <p:guide pos="4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3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B4DE1-53AC-45C6-AA8B-924E6FEA26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FBDD-4796-4424-B3E7-7A4613722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438F84-86D1-42B2-8C33-C0E71B7D2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8356B3-60DA-4B07-A2A8-EA7AF390C3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稻壳儿：耗崽设计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000" y="-2666999"/>
            <a:ext cx="6857999" cy="12191998"/>
          </a:xfrm>
          <a:prstGeom prst="rect">
            <a:avLst/>
          </a:prstGeom>
        </p:spPr>
      </p:pic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5615948" y="1835005"/>
            <a:ext cx="3744415" cy="2191440"/>
          </a:xfrm>
          <a:prstGeom prst="rect">
            <a:avLst/>
          </a:prstGeom>
          <a:noFill/>
          <a:effectLst>
            <a:innerShdw blurRad="63500" dist="25400" dir="13500000">
              <a:prstClr val="black">
                <a:alpha val="21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8652369" y="2565400"/>
            <a:ext cx="2080728" cy="2573065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6.emf"/><Relationship Id="rId12" Type="http://schemas.openxmlformats.org/officeDocument/2006/relationships/tags" Target="../tags/tag42.xml"/><Relationship Id="rId11" Type="http://schemas.openxmlformats.org/officeDocument/2006/relationships/image" Target="../media/image5.png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0" Type="http://schemas.openxmlformats.org/officeDocument/2006/relationships/notesSlide" Target="../notesSlides/notesSlide8.xml"/><Relationship Id="rId2" Type="http://schemas.openxmlformats.org/officeDocument/2006/relationships/tags" Target="../tags/tag4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6.emf"/><Relationship Id="rId12" Type="http://schemas.openxmlformats.org/officeDocument/2006/relationships/tags" Target="../tags/tag31.xml"/><Relationship Id="rId11" Type="http://schemas.openxmlformats.org/officeDocument/2006/relationships/image" Target="../media/image5.png"/><Relationship Id="rId10" Type="http://schemas.openxmlformats.org/officeDocument/2006/relationships/tags" Target="../tags/tag30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400" y="3146425"/>
            <a:ext cx="10883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日志管理和MySQL读写分离</a:t>
            </a:r>
            <a:endParaRPr lang="zh-CN" altLang="en-US" sz="5400" b="1" spc="600" dirty="0">
              <a:effectLst>
                <a:innerShdw>
                  <a:schemeClr val="bg1">
                    <a:lumMod val="65000"/>
                  </a:schemeClr>
                </a:inn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 flipH="1">
            <a:off x="8984343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05575" y="28047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88685" y="29083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6435725" cy="1163956"/>
            <a:chOff x="660400" y="-33656"/>
            <a:chExt cx="6435725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43685" y="181609"/>
              <a:ext cx="55524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MySQL读写分离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4788535" y="1868022"/>
            <a:ext cx="984250" cy="9842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L 形 37"/>
          <p:cNvSpPr/>
          <p:nvPr>
            <p:custDataLst>
              <p:tags r:id="rId2"/>
            </p:custDataLst>
          </p:nvPr>
        </p:nvSpPr>
        <p:spPr>
          <a:xfrm>
            <a:off x="4674235" y="173149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L 形 2"/>
          <p:cNvSpPr/>
          <p:nvPr>
            <p:custDataLst>
              <p:tags r:id="rId3"/>
            </p:custDataLst>
          </p:nvPr>
        </p:nvSpPr>
        <p:spPr>
          <a:xfrm flipH="1" flipV="1">
            <a:off x="5009515" y="173149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KSO_Shape"/>
          <p:cNvSpPr/>
          <p:nvPr>
            <p:custDataLst>
              <p:tags r:id="rId4"/>
            </p:custDataLst>
          </p:nvPr>
        </p:nvSpPr>
        <p:spPr bwMode="auto">
          <a:xfrm>
            <a:off x="5008880" y="2058522"/>
            <a:ext cx="543560" cy="603250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5"/>
            </p:custDataLst>
          </p:nvPr>
        </p:nvSpPr>
        <p:spPr>
          <a:xfrm>
            <a:off x="1064585" y="1914428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基本原理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 flipH="1" flipV="1">
            <a:off x="6419084" y="2644612"/>
            <a:ext cx="984107" cy="9841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L 形 15"/>
          <p:cNvSpPr/>
          <p:nvPr>
            <p:custDataLst>
              <p:tags r:id="rId7"/>
            </p:custDataLst>
          </p:nvPr>
        </p:nvSpPr>
        <p:spPr>
          <a:xfrm flipH="1" flipV="1">
            <a:off x="6639710" y="2508281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L 形 59"/>
          <p:cNvSpPr/>
          <p:nvPr>
            <p:custDataLst>
              <p:tags r:id="rId8"/>
            </p:custDataLst>
          </p:nvPr>
        </p:nvSpPr>
        <p:spPr>
          <a:xfrm>
            <a:off x="6304545" y="2508281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KSO_Shape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6670014" y="2835190"/>
            <a:ext cx="482784" cy="602948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文本框 92" descr="7b0a202020202262756c6c6574223a20227b5c2263617465676f727949645c223a31303031322c5c2274656d706c61746549645c223a32303233313239337d220a7d0a"/>
          <p:cNvSpPr txBox="1"/>
          <p:nvPr>
            <p:custDataLst>
              <p:tags r:id="rId10"/>
            </p:custDataLst>
          </p:nvPr>
        </p:nvSpPr>
        <p:spPr>
          <a:xfrm>
            <a:off x="7646035" y="3239135"/>
            <a:ext cx="4171950" cy="2552700"/>
          </a:xfrm>
          <a:prstGeom prst="rect">
            <a:avLst/>
          </a:prstGeom>
          <a:noFill/>
        </p:spPr>
        <p:txBody>
          <a:bodyPr wrap="square" tIns="0" rtlCol="0">
            <a:normAutofit fontScale="90000"/>
          </a:bodyPr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MySQL Proxy：MySQL官方提供的数据库中间件。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Atlas：奇虎360团队在MySQL Proxy的基础上进行的二次开发。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DBProxy：美团点评在Atlas的基础上进行的二次开发。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Amoeba：早期阿里巴巴使用的数据库中间件。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Cobar：有阿里巴巴团队进行维护和开发。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Mycat：有阿里巴巴团队进行维护和开发。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>
            <p:custDataLst>
              <p:tags r:id="rId12"/>
            </p:custDataLst>
          </p:nvPr>
        </p:nvSpPr>
        <p:spPr>
          <a:xfrm>
            <a:off x="7859766" y="2690985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常见的数据库中间件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98600" y="78867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一、数据库代理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6915" y="3194050"/>
            <a:ext cx="6435725" cy="2682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939642"/>
            <a:ext cx="12192000" cy="918358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60400" y="3146514"/>
            <a:ext cx="10883900" cy="1378418"/>
            <a:chOff x="628649" y="2496018"/>
            <a:chExt cx="10883900" cy="1378418"/>
          </a:xfrm>
        </p:grpSpPr>
        <p:sp>
          <p:nvSpPr>
            <p:cNvPr id="12" name="文本框 11"/>
            <p:cNvSpPr txBox="1"/>
            <p:nvPr/>
          </p:nvSpPr>
          <p:spPr>
            <a:xfrm>
              <a:off x="628649" y="2496018"/>
              <a:ext cx="1088390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感谢</a:t>
              </a:r>
              <a:r>
                <a:rPr lang="zh-CN" altLang="en-US" sz="5400" b="1" spc="600" dirty="0">
                  <a:effectLst>
                    <a:innerShdw>
                      <a:schemeClr val="bg1">
                        <a:lumMod val="65000"/>
                      </a:schemeClr>
                    </a:inn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观看</a:t>
              </a:r>
              <a:endParaRPr lang="zh-CN" altLang="en-US" sz="5400" b="1" spc="600" dirty="0">
                <a:effectLst>
                  <a:innerShdw>
                    <a:schemeClr val="bg1">
                      <a:lumMod val="65000"/>
                    </a:schemeClr>
                  </a:inn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1896" y="3505104"/>
              <a:ext cx="3850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THANKS FOR WATCHING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6" name="任意多边形: 形状 15"/>
          <p:cNvSpPr/>
          <p:nvPr/>
        </p:nvSpPr>
        <p:spPr>
          <a:xfrm flipH="1">
            <a:off x="8984342" y="5640902"/>
            <a:ext cx="3207657" cy="608446"/>
          </a:xfrm>
          <a:custGeom>
            <a:avLst/>
            <a:gdLst>
              <a:gd name="connsiteX0" fmla="*/ 0 w 3207657"/>
              <a:gd name="connsiteY0" fmla="*/ 0 h 759032"/>
              <a:gd name="connsiteX1" fmla="*/ 2828141 w 3207657"/>
              <a:gd name="connsiteY1" fmla="*/ 0 h 759032"/>
              <a:gd name="connsiteX2" fmla="*/ 3207657 w 3207657"/>
              <a:gd name="connsiteY2" fmla="*/ 379516 h 759032"/>
              <a:gd name="connsiteX3" fmla="*/ 2828141 w 3207657"/>
              <a:gd name="connsiteY3" fmla="*/ 759032 h 759032"/>
              <a:gd name="connsiteX4" fmla="*/ 0 w 3207657"/>
              <a:gd name="connsiteY4" fmla="*/ 759032 h 75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657" h="759032">
                <a:moveTo>
                  <a:pt x="0" y="0"/>
                </a:moveTo>
                <a:lnTo>
                  <a:pt x="2828141" y="0"/>
                </a:lnTo>
                <a:cubicBezTo>
                  <a:pt x="3037742" y="0"/>
                  <a:pt x="3207657" y="169915"/>
                  <a:pt x="3207657" y="379516"/>
                </a:cubicBezTo>
                <a:cubicBezTo>
                  <a:pt x="3207657" y="589117"/>
                  <a:pt x="3037742" y="759032"/>
                  <a:pt x="2828141" y="759032"/>
                </a:cubicBezTo>
                <a:lnTo>
                  <a:pt x="0" y="759032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5826567" cy="6858000"/>
          </a:xfrm>
          <a:prstGeom prst="rect">
            <a:avLst/>
          </a:prstGeom>
          <a:solidFill>
            <a:srgbClr val="27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77025" y="2451100"/>
            <a:ext cx="235140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课堂</a:t>
            </a:r>
            <a:r>
              <a: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小思政</a:t>
            </a:r>
            <a:endParaRPr lang="zh-CN" altLang="en-US" sz="28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14969" y="3478462"/>
            <a:ext cx="4843224" cy="709250"/>
            <a:chOff x="3916928" y="644847"/>
            <a:chExt cx="3807891" cy="709250"/>
          </a:xfrm>
        </p:grpSpPr>
        <p:sp>
          <p:nvSpPr>
            <p:cNvPr id="8" name="文本框 7"/>
            <p:cNvSpPr txBox="1"/>
            <p:nvPr/>
          </p:nvSpPr>
          <p:spPr>
            <a:xfrm>
              <a:off x="3916930" y="64484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教学</a:t>
              </a:r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</a:rPr>
                <a:t>目标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经典综艺体简" panose="0201060900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16928" y="1070887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Teaching </a:t>
              </a:r>
              <a:r>
                <a:rPr lang="en-US" altLang="zh-CN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O b j e c t i v e s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4970" y="4489378"/>
            <a:ext cx="4843225" cy="697185"/>
            <a:chOff x="3827562" y="696917"/>
            <a:chExt cx="3807891" cy="697185"/>
          </a:xfrm>
        </p:grpSpPr>
        <p:sp>
          <p:nvSpPr>
            <p:cNvPr id="11" name="文本框 10"/>
            <p:cNvSpPr txBox="1"/>
            <p:nvPr/>
          </p:nvSpPr>
          <p:spPr>
            <a:xfrm>
              <a:off x="3827563" y="696917"/>
              <a:ext cx="1507754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8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经典综艺体简" panose="02010609000101010101" pitchFamily="49" charset="-122"/>
                  <a:sym typeface="+mn-ea"/>
                </a:rPr>
                <a:t>教学任务</a:t>
              </a:r>
              <a:endParaRPr lang="zh-CN" altLang="en-US" sz="28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7562" y="1110892"/>
              <a:ext cx="3807891" cy="283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b="1" spc="600" dirty="0">
                  <a:solidFill>
                    <a:srgbClr val="414D5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+mn-ea"/>
                </a:rPr>
                <a:t>The teaching task</a:t>
              </a:r>
              <a:endPara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61079" y="0"/>
            <a:ext cx="556087" cy="1950636"/>
            <a:chOff x="5828385" y="175074"/>
            <a:chExt cx="556087" cy="1950636"/>
          </a:xfrm>
        </p:grpSpPr>
        <p:grpSp>
          <p:nvGrpSpPr>
            <p:cNvPr id="20" name="组合 19"/>
            <p:cNvGrpSpPr/>
            <p:nvPr/>
          </p:nvGrpSpPr>
          <p:grpSpPr>
            <a:xfrm flipV="1">
              <a:off x="5828385" y="175074"/>
              <a:ext cx="507600" cy="1950636"/>
              <a:chOff x="5971669" y="4722308"/>
              <a:chExt cx="507600" cy="1950636"/>
            </a:xfrm>
            <a:solidFill>
              <a:srgbClr val="55943A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971669" y="4962422"/>
                <a:ext cx="507600" cy="17105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890528" y="1589171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61079" y="2459753"/>
            <a:ext cx="556087" cy="521970"/>
            <a:chOff x="5828385" y="2586753"/>
            <a:chExt cx="556087" cy="521970"/>
          </a:xfrm>
        </p:grpSpPr>
        <p:sp>
          <p:nvSpPr>
            <p:cNvPr id="17" name="椭圆 16"/>
            <p:cNvSpPr/>
            <p:nvPr/>
          </p:nvSpPr>
          <p:spPr>
            <a:xfrm>
              <a:off x="5828385" y="2591670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90528" y="2586753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1079" y="3415927"/>
            <a:ext cx="556087" cy="530709"/>
            <a:chOff x="5828385" y="3669927"/>
            <a:chExt cx="556087" cy="530709"/>
          </a:xfrm>
        </p:grpSpPr>
        <p:sp>
          <p:nvSpPr>
            <p:cNvPr id="18" name="椭圆 17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61079" y="5357308"/>
            <a:ext cx="556087" cy="1544250"/>
            <a:chOff x="5828385" y="4722308"/>
            <a:chExt cx="556087" cy="1544250"/>
          </a:xfrm>
        </p:grpSpPr>
        <p:grpSp>
          <p:nvGrpSpPr>
            <p:cNvPr id="19" name="组合 18"/>
            <p:cNvGrpSpPr/>
            <p:nvPr/>
          </p:nvGrpSpPr>
          <p:grpSpPr>
            <a:xfrm>
              <a:off x="5828385" y="4722308"/>
              <a:ext cx="507600" cy="1544250"/>
              <a:chOff x="5971669" y="4722308"/>
              <a:chExt cx="507600" cy="1544250"/>
            </a:xfrm>
            <a:solidFill>
              <a:srgbClr val="55943A"/>
            </a:solidFill>
          </p:grpSpPr>
          <p:sp>
            <p:nvSpPr>
              <p:cNvPr id="23" name="椭圆 22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71669" y="4962422"/>
                <a:ext cx="507600" cy="130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90528" y="47658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18"/>
          <p:cNvSpPr txBox="1"/>
          <p:nvPr/>
        </p:nvSpPr>
        <p:spPr>
          <a:xfrm>
            <a:off x="1078855" y="3605919"/>
            <a:ext cx="339495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单元导读</a:t>
            </a:r>
            <a:endParaRPr lang="zh-CN" altLang="en-US" dirty="0">
              <a:solidFill>
                <a:schemeClr val="bg1"/>
              </a:solidFill>
              <a:ea typeface="张海山锐谐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61079" y="4373021"/>
            <a:ext cx="556087" cy="530709"/>
            <a:chOff x="5828385" y="3669927"/>
            <a:chExt cx="556087" cy="530709"/>
          </a:xfrm>
        </p:grpSpPr>
        <p:sp>
          <p:nvSpPr>
            <p:cNvPr id="45" name="椭圆 44"/>
            <p:cNvSpPr/>
            <p:nvPr/>
          </p:nvSpPr>
          <p:spPr>
            <a:xfrm>
              <a:off x="5828385" y="3669927"/>
              <a:ext cx="506388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90528" y="3678666"/>
              <a:ext cx="49394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15125" y="2854325"/>
            <a:ext cx="4151630" cy="283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>
              <a:lnSpc>
                <a:spcPct val="114000"/>
              </a:lnSpc>
              <a:buClrTx/>
              <a:buSzTx/>
              <a:buFontTx/>
            </a:pPr>
            <a:r>
              <a:rPr lang="en-US" altLang="zh-CN" sz="1100" b="1" spc="600" dirty="0">
                <a:solidFill>
                  <a:srgbClr val="414D5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Ideological and political</a:t>
            </a:r>
            <a:endParaRPr lang="en-US" altLang="zh-CN" sz="1100" b="1" spc="600" dirty="0">
              <a:solidFill>
                <a:srgbClr val="414D5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667"/>
            <a:chOff x="3797608" y="395292"/>
            <a:chExt cx="2900069" cy="1123667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思政小</a:t>
              </a:r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课堂</a:t>
              </a:r>
              <a:endPara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499" y="1147484"/>
              <a:ext cx="2759366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Ideological and political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729480" y="3078480"/>
            <a:ext cx="368871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</a:t>
            </a:r>
            <a:r>
              <a: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目标</a:t>
            </a:r>
            <a:endParaRPr lang="zh-CN" altLang="en-US" sz="4400" b="1" spc="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87900" y="4380230"/>
            <a:ext cx="361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T e a c h i n g    O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b j e c t i v e s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84415" y="1942465"/>
            <a:ext cx="4620260" cy="3851275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2602932" y="1130112"/>
            <a:ext cx="2010410" cy="569595"/>
          </a:xfrm>
          <a:prstGeom prst="rect">
            <a:avLst/>
          </a:prstGeom>
          <a:noFill/>
        </p:spPr>
        <p:txBody>
          <a:bodyPr wrap="none" lIns="91428" tIns="45713" rIns="91428" bIns="45713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遵守职业道德</a:t>
            </a:r>
            <a:endParaRPr lang="zh-CN" altLang="en-US" sz="2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540385" y="1728470"/>
            <a:ext cx="6616700" cy="1747520"/>
          </a:xfrm>
          <a:prstGeom prst="rect">
            <a:avLst/>
          </a:prstGeom>
          <a:noFill/>
        </p:spPr>
        <p:txBody>
          <a:bodyPr wrap="square" lIns="91428" tIns="45713" rIns="91428" bIns="45713" rtlCol="0">
            <a:no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职业道德是是社会道德的重要组成部分，是社会道德在全社会各行各业行为和职业关系中的具体体现。通过从事一定职业的个人，在工作和劳动过程中，所应遵循的、与其职业活动紧密联系的道德原则和规范的总和。它既是对本职业人员和职业活动中的行为要求，又是本职业应该对全社会所承担的道德责任与义务。由于人们在工作中各自职业的不同，便有了在职业活动中所形成的特殊职业关系、特殊的职业活动范围与方式、特殊的职业利益、特殊的职业业务，所以也就形成了特殊的职业行为规范和道德要求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职业道德是人们履行本职工作的时候，从思想到行动中应该遵守的准则和对社会所应承担的责任和义务。IT职业人员的职业道德是：从事IT职业的人员在完成工作以相关各项工作的过程中，从思想到工作行为所必须遵守的道德规范和行为准则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14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职业道德有利于推动社会主义物质文明和精神文明建设，职业道德有利于企业的自身建设和发展，职业道德有利于个人的提高和发展。因此各企业应定期举办职业道德讲座，培养员工职业道德意识。</a:t>
            </a:r>
            <a:endParaRPr lang="zh-CN" altLang="en-US" sz="1400" kern="0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15" name="椭圆 14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68459" y="408602"/>
              <a:ext cx="4424341" cy="693347"/>
              <a:chOff x="3797607" y="564703"/>
              <a:chExt cx="3478552" cy="69334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797607" y="564703"/>
                <a:ext cx="336443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思政小</a:t>
                </a:r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课堂</a:t>
                </a:r>
                <a:endPara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807593" y="995108"/>
                <a:ext cx="3468566" cy="262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Ideological and political</a:t>
                </a:r>
                <a:endParaRPr lang="en-US" altLang="zh-CN" sz="1000" b="1" spc="300" dirty="0">
                  <a:latin typeface="Arial" panose="020B0604020202020204" pitchFamily="34" charset="0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" name="图片占位符 2" descr="C:\Users\xrdan\Desktop\捕获.PNG捕获"/>
          <p:cNvPicPr>
            <a:picLocks noChangeAspect="1"/>
          </p:cNvPicPr>
          <p:nvPr>
            <p:ph type="pic" sz="quarter" idx="10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7560945" y="2162810"/>
            <a:ext cx="4262755" cy="2415540"/>
          </a:xfrm>
          <a:prstGeom prst="rect">
            <a:avLst/>
          </a:prstGeom>
        </p:spPr>
      </p:pic>
      <p:pic>
        <p:nvPicPr>
          <p:cNvPr id="6" name="Picture 4" descr="Monitor-Light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9541510" y="2163445"/>
            <a:ext cx="2282190" cy="253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116547" y="3824190"/>
            <a:ext cx="1958908" cy="1958908"/>
          </a:xfrm>
          <a:prstGeom prst="ellipse">
            <a:avLst/>
          </a:prstGeom>
          <a:solidFill>
            <a:srgbClr val="55943A"/>
          </a:solidFill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39769" y="3947412"/>
            <a:ext cx="1712470" cy="1712469"/>
          </a:xfrm>
          <a:prstGeom prst="ellipse">
            <a:avLst/>
          </a:prstGeom>
          <a:solidFill>
            <a:schemeClr val="bg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64493" y="4463719"/>
            <a:ext cx="870347" cy="870347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7859" y="4463719"/>
            <a:ext cx="870347" cy="870347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7652" y="2575587"/>
            <a:ext cx="870347" cy="870347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55943A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4203460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6578853" y="3018342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628759" y="2004580"/>
            <a:ext cx="3044190" cy="3778250"/>
            <a:chOff x="2395543" y="4107237"/>
            <a:chExt cx="3044190" cy="3778250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395543" y="4846377"/>
              <a:ext cx="3044190" cy="3039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160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通过自我阅读“读写分离”的拓展资料，思政小课堂讲解大学生应遵守职业道德的规范，引导大学生在数据库设计中如何在日志管理中遵守职业道德，实事求是。掌握读写分离配置流程，遵守IT领域职业道德规范。</a:t>
              </a:r>
              <a:endParaRPr sz="16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73222" y="4107237"/>
              <a:ext cx="2349784" cy="583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3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情感目标</a:t>
              </a:r>
              <a:endParaRPr lang="zh-CN" altLang="zh-CN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117" y="1930789"/>
            <a:ext cx="4452620" cy="3453130"/>
            <a:chOff x="182261" y="2887681"/>
            <a:chExt cx="4452618" cy="3453130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82261" y="4116406"/>
              <a:ext cx="4452618" cy="222440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了解数据库中常见的日志种类</a:t>
              </a:r>
              <a:endParaRPr lang="zh-CN" altLang="en-US" sz="16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掌握二进制日志和错误日志的操作方法</a:t>
              </a:r>
              <a:endParaRPr lang="zh-CN" altLang="en-US" sz="16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掌握数据代理的基本原理</a:t>
              </a:r>
              <a:endParaRPr lang="zh-CN" altLang="en-US" sz="16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marL="342900" indent="-342900" algn="l">
                <a:lnSpc>
                  <a:spcPct val="130000"/>
                </a:lnSpc>
                <a:buFont typeface="Wingdings" panose="05000000000000000000" charset="0"/>
                <a:buChar char="l"/>
                <a:defRPr/>
              </a:pPr>
              <a:r>
                <a:rPr lang="zh-CN" altLang="en-US" sz="1600" kern="0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掌握Mycat实现读写分离的配置流程</a:t>
              </a:r>
              <a:endParaRPr lang="zh-CN" altLang="en-US" sz="1600" kern="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370856" y="2887681"/>
              <a:ext cx="3879213" cy="730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sz="3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知识技能目标</a:t>
              </a:r>
              <a:endParaRPr lang="zh-CN" altLang="zh-CN" sz="3200" spc="1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994664" y="4142569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55943A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5931593" y="2862043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5594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52661" y="4748079"/>
            <a:ext cx="294011" cy="291789"/>
            <a:chOff x="7078908" y="5461438"/>
            <a:chExt cx="430461" cy="427208"/>
          </a:xfrm>
          <a:solidFill>
            <a:srgbClr val="55943A"/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54181" y="4713551"/>
            <a:ext cx="337705" cy="322153"/>
            <a:chOff x="8145843" y="5425657"/>
            <a:chExt cx="494435" cy="471664"/>
          </a:xfrm>
          <a:solidFill>
            <a:srgbClr val="55943A"/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0400" y="-1"/>
            <a:ext cx="5232400" cy="1130301"/>
            <a:chOff x="660400" y="-1"/>
            <a:chExt cx="5232400" cy="1130301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1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468459" y="408602"/>
              <a:ext cx="4424341" cy="683488"/>
              <a:chOff x="3797607" y="564703"/>
              <a:chExt cx="3478552" cy="68348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797607" y="564703"/>
                <a:ext cx="33644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spc="6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教学目标</a:t>
                </a:r>
                <a:endPara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807593" y="995108"/>
                <a:ext cx="3468566" cy="253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b="1" spc="300" dirty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TEACHING OBJECTIVES</a:t>
                </a:r>
                <a:endParaRPr lang="en-US" altLang="zh-CN" sz="1000" b="1" spc="300" dirty="0">
                  <a:latin typeface="Arial" panose="020B0604020202020204" pitchFamily="34" charset="0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2176760" y="29673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729715" y="3078601"/>
            <a:ext cx="3688573" cy="1123950"/>
            <a:chOff x="3797608" y="395292"/>
            <a:chExt cx="2900069" cy="1123950"/>
          </a:xfrm>
        </p:grpSpPr>
        <p:sp>
          <p:nvSpPr>
            <p:cNvPr id="29" name="文本框 28"/>
            <p:cNvSpPr txBox="1"/>
            <p:nvPr/>
          </p:nvSpPr>
          <p:spPr>
            <a:xfrm>
              <a:off x="3797608" y="395292"/>
              <a:ext cx="2900069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教学</a:t>
              </a:r>
              <a:r>
                <a:rPr lang="zh-CN" altLang="en-US" sz="4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任务</a:t>
              </a:r>
              <a:endParaRPr lang="zh-CN" altLang="en-US" sz="4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43540" y="1147767"/>
              <a:ext cx="2759390" cy="3714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71217" y="-1"/>
            <a:ext cx="704476" cy="4178902"/>
            <a:chOff x="3171217" y="-1"/>
            <a:chExt cx="704476" cy="417890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3171217" y="-1"/>
              <a:ext cx="704476" cy="4178902"/>
              <a:chOff x="5971669" y="4722308"/>
              <a:chExt cx="507600" cy="4178902"/>
            </a:xfrm>
            <a:solidFill>
              <a:srgbClr val="55943A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5972275" y="4722308"/>
                <a:ext cx="506388" cy="50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971669" y="4962423"/>
                <a:ext cx="507600" cy="39387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276483" y="3287792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08733" y="3938743"/>
            <a:ext cx="3509614" cy="3714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dist">
              <a:lnSpc>
                <a:spcPct val="1140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teaching task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6435725" cy="1163956"/>
            <a:chOff x="660400" y="-33656"/>
            <a:chExt cx="6435725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43685" y="181609"/>
              <a:ext cx="55524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日志管理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4847590" y="1351767"/>
            <a:ext cx="984250" cy="9842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L 形 37"/>
          <p:cNvSpPr/>
          <p:nvPr>
            <p:custDataLst>
              <p:tags r:id="rId2"/>
            </p:custDataLst>
          </p:nvPr>
        </p:nvSpPr>
        <p:spPr>
          <a:xfrm>
            <a:off x="4733290" y="1215242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L 形 2"/>
          <p:cNvSpPr/>
          <p:nvPr>
            <p:custDataLst>
              <p:tags r:id="rId3"/>
            </p:custDataLst>
          </p:nvPr>
        </p:nvSpPr>
        <p:spPr>
          <a:xfrm flipH="1" flipV="1">
            <a:off x="5068570" y="1215242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KSO_Shape"/>
          <p:cNvSpPr/>
          <p:nvPr>
            <p:custDataLst>
              <p:tags r:id="rId4"/>
            </p:custDataLst>
          </p:nvPr>
        </p:nvSpPr>
        <p:spPr bwMode="auto">
          <a:xfrm>
            <a:off x="5067935" y="1542267"/>
            <a:ext cx="543560" cy="603250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4847590" y="3026897"/>
            <a:ext cx="984250" cy="98425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L 形 42"/>
          <p:cNvSpPr/>
          <p:nvPr>
            <p:custDataLst>
              <p:tags r:id="rId6"/>
            </p:custDataLst>
          </p:nvPr>
        </p:nvSpPr>
        <p:spPr>
          <a:xfrm>
            <a:off x="4733290" y="289100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L 形 7"/>
          <p:cNvSpPr/>
          <p:nvPr>
            <p:custDataLst>
              <p:tags r:id="rId7"/>
            </p:custDataLst>
          </p:nvPr>
        </p:nvSpPr>
        <p:spPr>
          <a:xfrm flipH="1" flipV="1">
            <a:off x="5068570" y="289100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KSO_Shape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5038090" y="3218032"/>
            <a:ext cx="603250" cy="601980"/>
          </a:xfrm>
          <a:custGeom>
            <a:avLst/>
            <a:gdLst>
              <a:gd name="T0" fmla="*/ 1800397 w 3498"/>
              <a:gd name="T1" fmla="*/ 899110 h 3494"/>
              <a:gd name="T2" fmla="*/ 1536874 w 3498"/>
              <a:gd name="T3" fmla="*/ 1535229 h 3494"/>
              <a:gd name="T4" fmla="*/ 900199 w 3498"/>
              <a:gd name="T5" fmla="*/ 1798220 h 3494"/>
              <a:gd name="T6" fmla="*/ 263523 w 3498"/>
              <a:gd name="T7" fmla="*/ 1535229 h 3494"/>
              <a:gd name="T8" fmla="*/ 0 w 3498"/>
              <a:gd name="T9" fmla="*/ 899110 h 3494"/>
              <a:gd name="T10" fmla="*/ 263523 w 3498"/>
              <a:gd name="T11" fmla="*/ 262991 h 3494"/>
              <a:gd name="T12" fmla="*/ 900199 w 3498"/>
              <a:gd name="T13" fmla="*/ 0 h 3494"/>
              <a:gd name="T14" fmla="*/ 1536874 w 3498"/>
              <a:gd name="T15" fmla="*/ 262991 h 3494"/>
              <a:gd name="T16" fmla="*/ 1800397 w 3498"/>
              <a:gd name="T17" fmla="*/ 899110 h 3494"/>
              <a:gd name="T18" fmla="*/ 1732972 w 3498"/>
              <a:gd name="T19" fmla="*/ 898595 h 3494"/>
              <a:gd name="T20" fmla="*/ 1685620 w 3498"/>
              <a:gd name="T21" fmla="*/ 621709 h 3494"/>
              <a:gd name="T22" fmla="*/ 1350040 w 3498"/>
              <a:gd name="T23" fmla="*/ 1082843 h 3494"/>
              <a:gd name="T24" fmla="*/ 1361364 w 3498"/>
              <a:gd name="T25" fmla="*/ 1092107 h 3494"/>
              <a:gd name="T26" fmla="*/ 1305262 w 3498"/>
              <a:gd name="T27" fmla="*/ 1168792 h 3494"/>
              <a:gd name="T28" fmla="*/ 1274895 w 3498"/>
              <a:gd name="T29" fmla="*/ 1124531 h 3494"/>
              <a:gd name="T30" fmla="*/ 1221882 w 3498"/>
              <a:gd name="T31" fmla="*/ 1107547 h 3494"/>
              <a:gd name="T32" fmla="*/ 1278498 w 3498"/>
              <a:gd name="T33" fmla="*/ 1031377 h 3494"/>
              <a:gd name="T34" fmla="*/ 1296512 w 3498"/>
              <a:gd name="T35" fmla="*/ 1042700 h 3494"/>
              <a:gd name="T36" fmla="*/ 1656283 w 3498"/>
              <a:gd name="T37" fmla="*/ 547598 h 3494"/>
              <a:gd name="T38" fmla="*/ 1354673 w 3498"/>
              <a:gd name="T39" fmla="*/ 201232 h 3494"/>
              <a:gd name="T40" fmla="*/ 900199 w 3498"/>
              <a:gd name="T41" fmla="*/ 65876 h 3494"/>
              <a:gd name="T42" fmla="*/ 311904 w 3498"/>
              <a:gd name="T43" fmla="*/ 310340 h 3494"/>
              <a:gd name="T44" fmla="*/ 67940 w 3498"/>
              <a:gd name="T45" fmla="*/ 898595 h 3494"/>
              <a:gd name="T46" fmla="*/ 311904 w 3498"/>
              <a:gd name="T47" fmla="*/ 1486851 h 3494"/>
              <a:gd name="T48" fmla="*/ 900199 w 3498"/>
              <a:gd name="T49" fmla="*/ 1730800 h 3494"/>
              <a:gd name="T50" fmla="*/ 1488493 w 3498"/>
              <a:gd name="T51" fmla="*/ 1486851 h 3494"/>
              <a:gd name="T52" fmla="*/ 1732972 w 3498"/>
              <a:gd name="T53" fmla="*/ 898595 h 3494"/>
              <a:gd name="T54" fmla="*/ 1181736 w 3498"/>
              <a:gd name="T55" fmla="*/ 898595 h 3494"/>
              <a:gd name="T56" fmla="*/ 1099385 w 3498"/>
              <a:gd name="T57" fmla="*/ 1097769 h 3494"/>
              <a:gd name="T58" fmla="*/ 900199 w 3498"/>
              <a:gd name="T59" fmla="*/ 1179599 h 3494"/>
              <a:gd name="T60" fmla="*/ 701012 w 3498"/>
              <a:gd name="T61" fmla="*/ 1097769 h 3494"/>
              <a:gd name="T62" fmla="*/ 619176 w 3498"/>
              <a:gd name="T63" fmla="*/ 898595 h 3494"/>
              <a:gd name="T64" fmla="*/ 701012 w 3498"/>
              <a:gd name="T65" fmla="*/ 699422 h 3494"/>
              <a:gd name="T66" fmla="*/ 900199 w 3498"/>
              <a:gd name="T67" fmla="*/ 617077 h 3494"/>
              <a:gd name="T68" fmla="*/ 1099385 w 3498"/>
              <a:gd name="T69" fmla="*/ 699422 h 3494"/>
              <a:gd name="T70" fmla="*/ 1181736 w 3498"/>
              <a:gd name="T71" fmla="*/ 898595 h 3494"/>
              <a:gd name="T72" fmla="*/ 922845 w 3498"/>
              <a:gd name="T73" fmla="*/ 898595 h 3494"/>
              <a:gd name="T74" fmla="*/ 900199 w 3498"/>
              <a:gd name="T75" fmla="*/ 875950 h 3494"/>
              <a:gd name="T76" fmla="*/ 877552 w 3498"/>
              <a:gd name="T77" fmla="*/ 898595 h 3494"/>
              <a:gd name="T78" fmla="*/ 900199 w 3498"/>
              <a:gd name="T79" fmla="*/ 921240 h 3494"/>
              <a:gd name="T80" fmla="*/ 922845 w 3498"/>
              <a:gd name="T81" fmla="*/ 898595 h 3494"/>
              <a:gd name="T82" fmla="*/ 1289307 w 3498"/>
              <a:gd name="T83" fmla="*/ 1208935 h 3494"/>
              <a:gd name="T84" fmla="*/ 1177103 w 3498"/>
              <a:gd name="T85" fmla="*/ 1364362 h 3494"/>
              <a:gd name="T86" fmla="*/ 1172471 w 3498"/>
              <a:gd name="T87" fmla="*/ 1420460 h 3494"/>
              <a:gd name="T88" fmla="*/ 1105046 w 3498"/>
              <a:gd name="T89" fmla="*/ 1515157 h 3494"/>
              <a:gd name="T90" fmla="*/ 952183 w 3498"/>
              <a:gd name="T91" fmla="*/ 1404506 h 3494"/>
              <a:gd name="T92" fmla="*/ 1021666 w 3498"/>
              <a:gd name="T93" fmla="*/ 1310323 h 3494"/>
              <a:gd name="T94" fmla="*/ 1075709 w 3498"/>
              <a:gd name="T95" fmla="*/ 1287678 h 3494"/>
              <a:gd name="T96" fmla="*/ 1188427 w 3498"/>
              <a:gd name="T97" fmla="*/ 1134824 h 3494"/>
              <a:gd name="T98" fmla="*/ 1261513 w 3498"/>
              <a:gd name="T99" fmla="*/ 1140485 h 3494"/>
              <a:gd name="T100" fmla="*/ 1289307 w 3498"/>
              <a:gd name="T101" fmla="*/ 1208935 h 349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498" h="3494">
                <a:moveTo>
                  <a:pt x="3498" y="1747"/>
                </a:moveTo>
                <a:cubicBezTo>
                  <a:pt x="3498" y="2231"/>
                  <a:pt x="3327" y="2643"/>
                  <a:pt x="2986" y="2983"/>
                </a:cubicBezTo>
                <a:cubicBezTo>
                  <a:pt x="2645" y="3324"/>
                  <a:pt x="2233" y="3494"/>
                  <a:pt x="1749" y="3494"/>
                </a:cubicBezTo>
                <a:cubicBezTo>
                  <a:pt x="1265" y="3494"/>
                  <a:pt x="853" y="3324"/>
                  <a:pt x="512" y="2983"/>
                </a:cubicBezTo>
                <a:cubicBezTo>
                  <a:pt x="171" y="2643"/>
                  <a:pt x="0" y="2231"/>
                  <a:pt x="0" y="1747"/>
                </a:cubicBezTo>
                <a:cubicBezTo>
                  <a:pt x="0" y="1264"/>
                  <a:pt x="171" y="852"/>
                  <a:pt x="512" y="511"/>
                </a:cubicBezTo>
                <a:cubicBezTo>
                  <a:pt x="853" y="170"/>
                  <a:pt x="1265" y="0"/>
                  <a:pt x="1749" y="0"/>
                </a:cubicBezTo>
                <a:cubicBezTo>
                  <a:pt x="2233" y="0"/>
                  <a:pt x="2645" y="170"/>
                  <a:pt x="2986" y="511"/>
                </a:cubicBezTo>
                <a:cubicBezTo>
                  <a:pt x="3327" y="852"/>
                  <a:pt x="3498" y="1264"/>
                  <a:pt x="3498" y="1747"/>
                </a:cubicBezTo>
                <a:close/>
                <a:moveTo>
                  <a:pt x="3367" y="1746"/>
                </a:moveTo>
                <a:cubicBezTo>
                  <a:pt x="3367" y="1559"/>
                  <a:pt x="3336" y="1380"/>
                  <a:pt x="3275" y="1208"/>
                </a:cubicBezTo>
                <a:cubicBezTo>
                  <a:pt x="2623" y="2104"/>
                  <a:pt x="2623" y="2104"/>
                  <a:pt x="2623" y="2104"/>
                </a:cubicBezTo>
                <a:cubicBezTo>
                  <a:pt x="2645" y="2122"/>
                  <a:pt x="2645" y="2122"/>
                  <a:pt x="2645" y="2122"/>
                </a:cubicBezTo>
                <a:cubicBezTo>
                  <a:pt x="2536" y="2271"/>
                  <a:pt x="2536" y="2271"/>
                  <a:pt x="2536" y="2271"/>
                </a:cubicBezTo>
                <a:cubicBezTo>
                  <a:pt x="2530" y="2239"/>
                  <a:pt x="2511" y="2210"/>
                  <a:pt x="2477" y="2185"/>
                </a:cubicBezTo>
                <a:cubicBezTo>
                  <a:pt x="2444" y="2161"/>
                  <a:pt x="2409" y="2150"/>
                  <a:pt x="2374" y="2152"/>
                </a:cubicBezTo>
                <a:cubicBezTo>
                  <a:pt x="2484" y="2004"/>
                  <a:pt x="2484" y="2004"/>
                  <a:pt x="2484" y="2004"/>
                </a:cubicBezTo>
                <a:cubicBezTo>
                  <a:pt x="2519" y="2026"/>
                  <a:pt x="2519" y="2026"/>
                  <a:pt x="2519" y="2026"/>
                </a:cubicBezTo>
                <a:cubicBezTo>
                  <a:pt x="3218" y="1064"/>
                  <a:pt x="3218" y="1064"/>
                  <a:pt x="3218" y="1064"/>
                </a:cubicBezTo>
                <a:cubicBezTo>
                  <a:pt x="3087" y="784"/>
                  <a:pt x="2892" y="560"/>
                  <a:pt x="2632" y="391"/>
                </a:cubicBezTo>
                <a:cubicBezTo>
                  <a:pt x="2364" y="216"/>
                  <a:pt x="2070" y="128"/>
                  <a:pt x="1749" y="128"/>
                </a:cubicBezTo>
                <a:cubicBezTo>
                  <a:pt x="1303" y="128"/>
                  <a:pt x="922" y="286"/>
                  <a:pt x="606" y="603"/>
                </a:cubicBezTo>
                <a:cubicBezTo>
                  <a:pt x="290" y="919"/>
                  <a:pt x="132" y="1300"/>
                  <a:pt x="132" y="1746"/>
                </a:cubicBezTo>
                <a:cubicBezTo>
                  <a:pt x="132" y="2192"/>
                  <a:pt x="290" y="2573"/>
                  <a:pt x="606" y="2889"/>
                </a:cubicBezTo>
                <a:cubicBezTo>
                  <a:pt x="922" y="3205"/>
                  <a:pt x="1303" y="3363"/>
                  <a:pt x="1749" y="3363"/>
                </a:cubicBezTo>
                <a:cubicBezTo>
                  <a:pt x="2195" y="3363"/>
                  <a:pt x="2576" y="3205"/>
                  <a:pt x="2892" y="2889"/>
                </a:cubicBezTo>
                <a:cubicBezTo>
                  <a:pt x="3209" y="2573"/>
                  <a:pt x="3367" y="2192"/>
                  <a:pt x="3367" y="1746"/>
                </a:cubicBezTo>
                <a:close/>
                <a:moveTo>
                  <a:pt x="2296" y="1746"/>
                </a:moveTo>
                <a:cubicBezTo>
                  <a:pt x="2296" y="1897"/>
                  <a:pt x="2242" y="2026"/>
                  <a:pt x="2136" y="2133"/>
                </a:cubicBezTo>
                <a:cubicBezTo>
                  <a:pt x="2030" y="2239"/>
                  <a:pt x="1901" y="2292"/>
                  <a:pt x="1749" y="2292"/>
                </a:cubicBezTo>
                <a:cubicBezTo>
                  <a:pt x="1597" y="2292"/>
                  <a:pt x="1468" y="2239"/>
                  <a:pt x="1362" y="2133"/>
                </a:cubicBezTo>
                <a:cubicBezTo>
                  <a:pt x="1256" y="2026"/>
                  <a:pt x="1203" y="1897"/>
                  <a:pt x="1203" y="1746"/>
                </a:cubicBezTo>
                <a:cubicBezTo>
                  <a:pt x="1203" y="1594"/>
                  <a:pt x="1256" y="1465"/>
                  <a:pt x="1362" y="1359"/>
                </a:cubicBezTo>
                <a:cubicBezTo>
                  <a:pt x="1468" y="1253"/>
                  <a:pt x="1597" y="1199"/>
                  <a:pt x="1749" y="1199"/>
                </a:cubicBezTo>
                <a:cubicBezTo>
                  <a:pt x="1901" y="1199"/>
                  <a:pt x="2030" y="1253"/>
                  <a:pt x="2136" y="1359"/>
                </a:cubicBezTo>
                <a:cubicBezTo>
                  <a:pt x="2242" y="1465"/>
                  <a:pt x="2296" y="1594"/>
                  <a:pt x="2296" y="1746"/>
                </a:cubicBezTo>
                <a:close/>
                <a:moveTo>
                  <a:pt x="1793" y="1746"/>
                </a:moveTo>
                <a:cubicBezTo>
                  <a:pt x="1793" y="1717"/>
                  <a:pt x="1778" y="1702"/>
                  <a:pt x="1749" y="1702"/>
                </a:cubicBezTo>
                <a:cubicBezTo>
                  <a:pt x="1720" y="1702"/>
                  <a:pt x="1705" y="1717"/>
                  <a:pt x="1705" y="1746"/>
                </a:cubicBezTo>
                <a:cubicBezTo>
                  <a:pt x="1705" y="1775"/>
                  <a:pt x="1720" y="1790"/>
                  <a:pt x="1749" y="1790"/>
                </a:cubicBezTo>
                <a:cubicBezTo>
                  <a:pt x="1778" y="1790"/>
                  <a:pt x="1793" y="1775"/>
                  <a:pt x="1793" y="1746"/>
                </a:cubicBezTo>
                <a:close/>
                <a:moveTo>
                  <a:pt x="2505" y="2349"/>
                </a:moveTo>
                <a:cubicBezTo>
                  <a:pt x="2287" y="2651"/>
                  <a:pt x="2287" y="2651"/>
                  <a:pt x="2287" y="2651"/>
                </a:cubicBezTo>
                <a:cubicBezTo>
                  <a:pt x="2307" y="2689"/>
                  <a:pt x="2304" y="2725"/>
                  <a:pt x="2278" y="2760"/>
                </a:cubicBezTo>
                <a:cubicBezTo>
                  <a:pt x="2147" y="2944"/>
                  <a:pt x="2147" y="2944"/>
                  <a:pt x="2147" y="2944"/>
                </a:cubicBezTo>
                <a:cubicBezTo>
                  <a:pt x="1850" y="2729"/>
                  <a:pt x="1850" y="2729"/>
                  <a:pt x="1850" y="2729"/>
                </a:cubicBezTo>
                <a:cubicBezTo>
                  <a:pt x="1985" y="2546"/>
                  <a:pt x="1985" y="2546"/>
                  <a:pt x="1985" y="2546"/>
                </a:cubicBezTo>
                <a:cubicBezTo>
                  <a:pt x="2012" y="2508"/>
                  <a:pt x="2046" y="2493"/>
                  <a:pt x="2090" y="2502"/>
                </a:cubicBezTo>
                <a:cubicBezTo>
                  <a:pt x="2309" y="2205"/>
                  <a:pt x="2309" y="2205"/>
                  <a:pt x="2309" y="2205"/>
                </a:cubicBezTo>
                <a:cubicBezTo>
                  <a:pt x="2338" y="2164"/>
                  <a:pt x="2385" y="2168"/>
                  <a:pt x="2451" y="2216"/>
                </a:cubicBezTo>
                <a:cubicBezTo>
                  <a:pt x="2516" y="2264"/>
                  <a:pt x="2535" y="2308"/>
                  <a:pt x="2505" y="23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>
            <p:custDataLst>
              <p:tags r:id="rId9"/>
            </p:custDataLst>
          </p:nvPr>
        </p:nvSpPr>
        <p:spPr>
          <a:xfrm>
            <a:off x="998855" y="3469005"/>
            <a:ext cx="3426460" cy="12090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慢查询日志用于记录执行时间，超过指定时间的操作。用户可以通过日志中的内容，对相关语句进行优化。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>
            <p:custDataLst>
              <p:tags r:id="rId10"/>
            </p:custDataLst>
          </p:nvPr>
        </p:nvSpPr>
        <p:spPr>
          <a:xfrm>
            <a:off x="1123640" y="2921139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慢查询日志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>
            <p:custDataLst>
              <p:tags r:id="rId11"/>
            </p:custDataLst>
          </p:nvPr>
        </p:nvSpPr>
        <p:spPr>
          <a:xfrm>
            <a:off x="1123950" y="1946275"/>
            <a:ext cx="3301365" cy="902335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错误日志记录着MySQL服务器在启动、停止以及运行过程中发生故障和异常的相关信息。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12"/>
            </p:custDataLst>
          </p:nvPr>
        </p:nvSpPr>
        <p:spPr>
          <a:xfrm>
            <a:off x="1123640" y="1398173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错误日志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13"/>
            </p:custDataLst>
          </p:nvPr>
        </p:nvSpPr>
        <p:spPr>
          <a:xfrm flipH="1" flipV="1">
            <a:off x="6478139" y="2128357"/>
            <a:ext cx="984107" cy="9841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L 形 15"/>
          <p:cNvSpPr/>
          <p:nvPr>
            <p:custDataLst>
              <p:tags r:id="rId14"/>
            </p:custDataLst>
          </p:nvPr>
        </p:nvSpPr>
        <p:spPr>
          <a:xfrm flipH="1" flipV="1">
            <a:off x="6698765" y="1992026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L 形 59"/>
          <p:cNvSpPr/>
          <p:nvPr>
            <p:custDataLst>
              <p:tags r:id="rId15"/>
            </p:custDataLst>
          </p:nvPr>
        </p:nvSpPr>
        <p:spPr>
          <a:xfrm>
            <a:off x="6363600" y="1992026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KSO_Shape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6729069" y="2318935"/>
            <a:ext cx="482784" cy="602948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>
            <p:custDataLst>
              <p:tags r:id="rId17"/>
            </p:custDataLst>
          </p:nvPr>
        </p:nvSpPr>
        <p:spPr>
          <a:xfrm>
            <a:off x="7705090" y="2722880"/>
            <a:ext cx="3515360" cy="995045"/>
          </a:xfrm>
          <a:prstGeom prst="rect">
            <a:avLst/>
          </a:prstGeom>
          <a:noFill/>
        </p:spPr>
        <p:txBody>
          <a:bodyPr wrap="square" tIns="0" rtlCol="0">
            <a:normAutofit fontScale="80000"/>
          </a:bodyPr>
          <a:p>
            <a:pPr>
              <a:lnSpc>
                <a:spcPct val="120000"/>
              </a:lnSpc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二进制日志是日志中非常重要的一种日志，该日志主要对数据库中的数据的每一个变化进行分析，但要注意二进制日志，并不记录数据库中所执行的操作。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>
            <p:custDataLst>
              <p:tags r:id="rId18"/>
            </p:custDataLst>
          </p:nvPr>
        </p:nvSpPr>
        <p:spPr>
          <a:xfrm>
            <a:off x="7918821" y="2174730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二进制日志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01140" y="98361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一、日志分类</a:t>
            </a:r>
            <a:endParaRPr lang="zh-CN" altLang="en-US" b="1"/>
          </a:p>
        </p:txBody>
      </p:sp>
      <p:sp>
        <p:nvSpPr>
          <p:cNvPr id="20" name="文本框 19"/>
          <p:cNvSpPr txBox="1"/>
          <p:nvPr/>
        </p:nvSpPr>
        <p:spPr>
          <a:xfrm>
            <a:off x="1501140" y="5160645"/>
            <a:ext cx="76765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日志直接地反映了数据库的运行状况，通过二进制可以实现数据的恢复。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00200" y="479234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二、日志</a:t>
            </a:r>
            <a:r>
              <a:rPr lang="zh-CN" altLang="en-US" b="1"/>
              <a:t>应用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16915" y="-6986"/>
            <a:ext cx="6435725" cy="1163956"/>
            <a:chOff x="660400" y="-33656"/>
            <a:chExt cx="6435725" cy="1163956"/>
          </a:xfrm>
        </p:grpSpPr>
        <p:sp>
          <p:nvSpPr>
            <p:cNvPr id="40" name="椭圆 39"/>
            <p:cNvSpPr/>
            <p:nvPr/>
          </p:nvSpPr>
          <p:spPr>
            <a:xfrm flipV="1">
              <a:off x="661241" y="623912"/>
              <a:ext cx="702794" cy="506388"/>
            </a:xfrm>
            <a:prstGeom prst="ellipse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660400" y="-33656"/>
              <a:ext cx="704476" cy="890185"/>
            </a:xfrm>
            <a:prstGeom prst="rect">
              <a:avLst/>
            </a:prstGeom>
            <a:solidFill>
              <a:srgbClr val="559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5666" y="315391"/>
              <a:ext cx="493944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43685" y="181609"/>
              <a:ext cx="55524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sz="2400" b="1" spc="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MySQL读写分离</a:t>
              </a:r>
              <a:endParaRPr lang="zh-CN" altLang="en-US" sz="2400" b="1" spc="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4788535" y="1868022"/>
            <a:ext cx="984250" cy="9842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L 形 37"/>
          <p:cNvSpPr/>
          <p:nvPr>
            <p:custDataLst>
              <p:tags r:id="rId2"/>
            </p:custDataLst>
          </p:nvPr>
        </p:nvSpPr>
        <p:spPr>
          <a:xfrm>
            <a:off x="4674235" y="173149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L 形 2"/>
          <p:cNvSpPr/>
          <p:nvPr>
            <p:custDataLst>
              <p:tags r:id="rId3"/>
            </p:custDataLst>
          </p:nvPr>
        </p:nvSpPr>
        <p:spPr>
          <a:xfrm flipH="1" flipV="1">
            <a:off x="5009515" y="173149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KSO_Shape"/>
          <p:cNvSpPr/>
          <p:nvPr>
            <p:custDataLst>
              <p:tags r:id="rId4"/>
            </p:custDataLst>
          </p:nvPr>
        </p:nvSpPr>
        <p:spPr bwMode="auto">
          <a:xfrm>
            <a:off x="5008880" y="2058522"/>
            <a:ext cx="543560" cy="603250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5"/>
            </p:custDataLst>
          </p:nvPr>
        </p:nvSpPr>
        <p:spPr>
          <a:xfrm>
            <a:off x="1064585" y="1914428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基本原理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 flipH="1" flipV="1">
            <a:off x="6419084" y="2644612"/>
            <a:ext cx="984107" cy="9841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L 形 15"/>
          <p:cNvSpPr/>
          <p:nvPr>
            <p:custDataLst>
              <p:tags r:id="rId7"/>
            </p:custDataLst>
          </p:nvPr>
        </p:nvSpPr>
        <p:spPr>
          <a:xfrm flipH="1" flipV="1">
            <a:off x="6639710" y="2508281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L 形 59"/>
          <p:cNvSpPr/>
          <p:nvPr>
            <p:custDataLst>
              <p:tags r:id="rId8"/>
            </p:custDataLst>
          </p:nvPr>
        </p:nvSpPr>
        <p:spPr>
          <a:xfrm>
            <a:off x="6304545" y="2508281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KSO_Shape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6670014" y="2835190"/>
            <a:ext cx="482784" cy="602948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文本框 92" descr="7b0a202020202262756c6c6574223a20227b5c2263617465676f727949645c223a31303031322c5c2274656d706c61746549645c223a32303233313239337d220a7d0a"/>
          <p:cNvSpPr txBox="1"/>
          <p:nvPr>
            <p:custDataLst>
              <p:tags r:id="rId10"/>
            </p:custDataLst>
          </p:nvPr>
        </p:nvSpPr>
        <p:spPr>
          <a:xfrm>
            <a:off x="7646035" y="3239135"/>
            <a:ext cx="4171950" cy="2552700"/>
          </a:xfrm>
          <a:prstGeom prst="rect">
            <a:avLst/>
          </a:prstGeom>
          <a:noFill/>
        </p:spPr>
        <p:txBody>
          <a:bodyPr wrap="square" tIns="0" rtlCol="0">
            <a:normAutofit fontScale="90000"/>
          </a:bodyPr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MySQL Proxy：MySQL官方提供的数据库中间件。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Atlas：奇虎360团队在MySQL Proxy的基础上进行的二次开发。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DBProxy：美团点评在Atlas的基础上进行的二次开发。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Amoeba：早期阿里巴巴使用的数据库中间件。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Cobar：有阿里巴巴团队进行维护和开发。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Blip>
                <a:blip r:embed="rId11"/>
              </a:buBlip>
            </a:pPr>
            <a:r>
              <a:rPr lang="zh-CN" altLang="en-US" sz="1400" spc="1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Mycat：有阿里巴巴团队进行维护和开发。</a:t>
            </a:r>
            <a:endParaRPr lang="zh-CN" altLang="en-US" sz="1400" spc="1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>
            <p:custDataLst>
              <p:tags r:id="rId12"/>
            </p:custDataLst>
          </p:nvPr>
        </p:nvSpPr>
        <p:spPr>
          <a:xfrm>
            <a:off x="7859766" y="2690985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常见的数据库中间件</a:t>
            </a:r>
            <a:endParaRPr lang="zh-CN" altLang="en-US" sz="2000" b="1" spc="30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98600" y="78867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一、数据库代理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6915" y="3194050"/>
            <a:ext cx="6435725" cy="2682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3908,&quot;width&quot;:3023}"/>
</p:tagLst>
</file>

<file path=ppt/tags/tag10.xml><?xml version="1.0" encoding="utf-8"?>
<p:tagLst xmlns:p="http://schemas.openxmlformats.org/presentationml/2006/main">
  <p:tag name="KSO_WM_UNIT_VALUE" val="167*16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800_3*l_h_x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800_3*l_h_f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800_3*l_h_a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3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800_3*l_h_f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800_3*l_h_a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800_3*l_h_i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800_3*l_h_i*1_2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800_3*l_h_i*1_2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VALUE" val="167*1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800_3*l_h_x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800_3*l_h_f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PLACING_PICTURE_USER_VIEWPORT" val="{&quot;height&quot;:3466,&quot;width&quot;:3125}"/>
</p:tagLst>
</file>

<file path=ppt/tags/tag20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800_3*l_h_a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800_3*l_h_i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800_3*l_h_i*1_1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800_3*l_h_i*1_1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VALUE" val="167*1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800_3*l_h_x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800_3*l_h_a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800_3*l_h_i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800_3*l_h_i*1_2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800_3*l_h_i*1_2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VALUE" val="167*1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800_3*l_h_x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800_3*l_h_i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800_3*l_h_f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800_3*l_h_a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800_3*l_h_i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800_3*l_h_i*1_1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800_3*l_h_i*1_1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VALUE" val="167*1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800_3*l_h_x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800_3*l_h_a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800_3*l_h_i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800_3*l_h_i*1_2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800_3*l_h_i*1_2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800_3*l_h_i*1_1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VALUE" val="167*1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800_3*l_h_x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800_3*l_h_f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800_3*l_h_a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43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COMMONDATA" val="eyJjb3VudCI6MTA1LCJoZGlkIjoiN2JlMTFiNjQ1ODcxYjc4YjRhYzkzMjc2YTAxNzg3N2MiLCJ1c2VyQ291bnQiOjEwNX0="/>
  <p:tag name="KSO_WPP_MARK_KEY" val="0f54c64d-c1e7-476d-85ba-36531b942cc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800_3*l_h_i*1_1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VALUE" val="167*1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800_3*l_h_x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800_3*l_h_i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800_3*l_h_i*1_3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800_3*l_h_i*1_3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1487</Words>
  <Application>WPS 演示</Application>
  <PresentationFormat>宽屏</PresentationFormat>
  <Paragraphs>129</Paragraphs>
  <Slides>11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思源黑体 CN Bold</vt:lpstr>
      <vt:lpstr>黑体</vt:lpstr>
      <vt:lpstr>思源黑体 CN Medium</vt:lpstr>
      <vt:lpstr>经典综艺体简</vt:lpstr>
      <vt:lpstr>微软雅黑</vt:lpstr>
      <vt:lpstr>张海山锐谐体</vt:lpstr>
      <vt:lpstr>思源黑体 CN Normal</vt:lpstr>
      <vt:lpstr>Wingdings</vt:lpstr>
      <vt:lpstr>思源黑体 CN Regular</vt:lpstr>
      <vt:lpstr>Calibri</vt:lpstr>
      <vt:lpstr>等线</vt:lpstr>
      <vt:lpstr>Arial Unicode MS</vt:lpstr>
      <vt:lpstr>思源黑体 CN Light</vt:lpstr>
      <vt:lpstr>MiSans</vt:lpstr>
      <vt:lpstr>等线 Light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邢小败</cp:lastModifiedBy>
  <cp:revision>159</cp:revision>
  <dcterms:created xsi:type="dcterms:W3CDTF">2020-06-21T11:58:00Z</dcterms:created>
  <dcterms:modified xsi:type="dcterms:W3CDTF">2022-12-08T14:46:24Z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2AC81531B8BC49999A2817EBC17493CE</vt:lpwstr>
  </property>
  <property fmtid="{D5CDD505-2E9C-101B-9397-08002B2CF9AE}" pid="3" name="KSOProductBuildVer">
    <vt:lpwstr>2052-11.1.0.12763</vt:lpwstr>
  </property>
  <property fmtid="{D5CDD505-2E9C-101B-9397-08002B2CF9AE}" pid="4" name="KSOTemplateUUID">
    <vt:lpwstr>v1.0_mb_MjO9JsEqjjZpIoQE+WU9LQ==</vt:lpwstr>
  </property>
</Properties>
</file>