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0.xml" ContentType="application/vnd.openxmlformats-officedocument.presentationml.notesSlide+xml"/>
  <Override PartName="/ppt/tags/tag20.xml" ContentType="application/vnd.openxmlformats-officedocument.presentationml.tags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2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.xml" ContentType="application/vnd.openxmlformats-officedocument.themeOverr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17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1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1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1204" r:id="rId3"/>
    <p:sldId id="259" r:id="rId4"/>
    <p:sldId id="1170" r:id="rId5"/>
    <p:sldId id="1171" r:id="rId6"/>
    <p:sldId id="375" r:id="rId7"/>
    <p:sldId id="261" r:id="rId8"/>
    <p:sldId id="399" r:id="rId9"/>
    <p:sldId id="1245" r:id="rId10"/>
    <p:sldId id="1247" r:id="rId11"/>
    <p:sldId id="784" r:id="rId12"/>
    <p:sldId id="1244" r:id="rId13"/>
    <p:sldId id="1190" r:id="rId14"/>
    <p:sldId id="1250" r:id="rId15"/>
    <p:sldId id="1251" r:id="rId16"/>
    <p:sldId id="1252" r:id="rId17"/>
    <p:sldId id="1253" r:id="rId18"/>
    <p:sldId id="1255" r:id="rId19"/>
    <p:sldId id="1191" r:id="rId20"/>
    <p:sldId id="1189" r:id="rId21"/>
    <p:sldId id="1256" r:id="rId22"/>
    <p:sldId id="1163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943B"/>
    <a:srgbClr val="55943A"/>
    <a:srgbClr val="2728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32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-330" y="-90"/>
      </p:cViewPr>
      <p:guideLst>
        <p:guide orient="horz" pos="2233"/>
        <p:guide pos="3793"/>
        <p:guide pos="4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#21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#22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#23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B84C11-07A7-41F5-8B9A-39D0ACB1BF53}" type="doc">
      <dgm:prSet loTypeId="urn:microsoft.com/office/officeart/2005/8/layout/vProcess5" loCatId="process" qsTypeId="urn:microsoft.com/office/officeart/2005/8/quickstyle/simple5#21" qsCatId="simple" csTypeId="urn:microsoft.com/office/officeart/2005/8/colors/accent1_4#21" csCatId="accent1" phldr="0"/>
      <dgm:spPr/>
      <dgm:t>
        <a:bodyPr/>
        <a:lstStyle/>
        <a:p>
          <a:endParaRPr lang="zh-CN" altLang="en-US"/>
        </a:p>
      </dgm:t>
    </dgm:pt>
    <dgm:pt modelId="{EBE81508-B149-4B3C-B231-97BF5F08472D}" type="pres">
      <dgm:prSet presAssocID="{46B84C11-07A7-41F5-8B9A-39D0ACB1BF5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26F08A7-0F36-4A10-9552-DD6C2051F03D}" type="pres">
      <dgm:prSet presAssocID="{46B84C11-07A7-41F5-8B9A-39D0ACB1BF53}" presName="dummyMaxCanvas" presStyleCnt="0">
        <dgm:presLayoutVars/>
      </dgm:prSet>
      <dgm:spPr/>
    </dgm:pt>
  </dgm:ptLst>
  <dgm:cxnLst>
    <dgm:cxn modelId="{2CC8DB88-605C-4FFA-BA06-E3088654C0AC}" type="presOf" srcId="{46B84C11-07A7-41F5-8B9A-39D0ACB1BF53}" destId="{EBE81508-B149-4B3C-B231-97BF5F08472D}" srcOrd="0" destOrd="0" presId="urn:microsoft.com/office/officeart/2005/8/layout/vProcess5"/>
    <dgm:cxn modelId="{42AAB06A-C891-47AD-AD5A-C690E457357F}" type="presParOf" srcId="{EBE81508-B149-4B3C-B231-97BF5F08472D}" destId="{526F08A7-0F36-4A10-9552-DD6C2051F03D}" srcOrd="0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B84C11-07A7-41F5-8B9A-39D0ACB1BF53}" type="doc">
      <dgm:prSet loTypeId="urn:microsoft.com/office/officeart/2005/8/layout/vProcess5" loCatId="process" qsTypeId="urn:microsoft.com/office/officeart/2005/8/quickstyle/simple5#22" qsCatId="simple" csTypeId="urn:microsoft.com/office/officeart/2005/8/colors/accent1_4#22" csCatId="accent1" phldr="0"/>
      <dgm:spPr/>
      <dgm:t>
        <a:bodyPr/>
        <a:lstStyle/>
        <a:p>
          <a:endParaRPr lang="zh-CN" altLang="en-US"/>
        </a:p>
      </dgm:t>
    </dgm:pt>
    <dgm:pt modelId="{EBE81508-B149-4B3C-B231-97BF5F08472D}" type="pres">
      <dgm:prSet presAssocID="{46B84C11-07A7-41F5-8B9A-39D0ACB1BF5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26F08A7-0F36-4A10-9552-DD6C2051F03D}" type="pres">
      <dgm:prSet presAssocID="{46B84C11-07A7-41F5-8B9A-39D0ACB1BF53}" presName="dummyMaxCanvas" presStyleCnt="0">
        <dgm:presLayoutVars/>
      </dgm:prSet>
      <dgm:spPr/>
    </dgm:pt>
  </dgm:ptLst>
  <dgm:cxnLst>
    <dgm:cxn modelId="{2CC8DB88-605C-4FFA-BA06-E3088654C0AC}" type="presOf" srcId="{46B84C11-07A7-41F5-8B9A-39D0ACB1BF53}" destId="{EBE81508-B149-4B3C-B231-97BF5F08472D}" srcOrd="0" destOrd="0" presId="urn:microsoft.com/office/officeart/2005/8/layout/vProcess5"/>
    <dgm:cxn modelId="{42AAB06A-C891-47AD-AD5A-C690E457357F}" type="presParOf" srcId="{EBE81508-B149-4B3C-B231-97BF5F08472D}" destId="{526F08A7-0F36-4A10-9552-DD6C2051F03D}" srcOrd="0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B84C11-07A7-41F5-8B9A-39D0ACB1BF53}" type="doc">
      <dgm:prSet loTypeId="urn:microsoft.com/office/officeart/2005/8/layout/vProcess5" loCatId="process" qsTypeId="urn:microsoft.com/office/officeart/2005/8/quickstyle/simple5#23" qsCatId="simple" csTypeId="urn:microsoft.com/office/officeart/2005/8/colors/accent1_4#23" csCatId="accent1" phldr="0"/>
      <dgm:spPr/>
      <dgm:t>
        <a:bodyPr/>
        <a:lstStyle/>
        <a:p>
          <a:endParaRPr lang="zh-CN" altLang="en-US"/>
        </a:p>
      </dgm:t>
    </dgm:pt>
    <dgm:pt modelId="{EBE81508-B149-4B3C-B231-97BF5F08472D}" type="pres">
      <dgm:prSet presAssocID="{46B84C11-07A7-41F5-8B9A-39D0ACB1BF5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26F08A7-0F36-4A10-9552-DD6C2051F03D}" type="pres">
      <dgm:prSet presAssocID="{46B84C11-07A7-41F5-8B9A-39D0ACB1BF53}" presName="dummyMaxCanvas" presStyleCnt="0">
        <dgm:presLayoutVars/>
      </dgm:prSet>
      <dgm:spPr/>
    </dgm:pt>
  </dgm:ptLst>
  <dgm:cxnLst>
    <dgm:cxn modelId="{2CC8DB88-605C-4FFA-BA06-E3088654C0AC}" type="presOf" srcId="{46B84C11-07A7-41F5-8B9A-39D0ACB1BF53}" destId="{EBE81508-B149-4B3C-B231-97BF5F08472D}" srcOrd="0" destOrd="0" presId="urn:microsoft.com/office/officeart/2005/8/layout/vProcess5"/>
    <dgm:cxn modelId="{42AAB06A-C891-47AD-AD5A-C690E457357F}" type="presParOf" srcId="{EBE81508-B149-4B3C-B231-97BF5F08472D}" destId="{526F08A7-0F36-4A10-9552-DD6C2051F03D}" srcOrd="0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2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#22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#23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B4DE1-53AC-45C6-AA8B-924E6FEA26D3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E5FBDD-4796-4424-B3E7-7A46137222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874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My First Template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8356B3-60DA-4B07-A2A8-EA7AF390C3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My First Template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稻壳儿：耗崽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7000" y="-2666999"/>
            <a:ext cx="6857999" cy="1219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稻壳儿：耗崽设计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7000" y="-2666999"/>
            <a:ext cx="6857999" cy="12191998"/>
          </a:xfrm>
          <a:prstGeom prst="rect">
            <a:avLst/>
          </a:prstGeom>
        </p:spPr>
      </p:pic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5615948" y="1835005"/>
            <a:ext cx="3744415" cy="2191440"/>
          </a:xfrm>
          <a:prstGeom prst="rect">
            <a:avLst/>
          </a:prstGeom>
          <a:noFill/>
          <a:effectLst>
            <a:innerShdw blurRad="63500" dist="25400" dir="13500000">
              <a:prstClr val="black">
                <a:alpha val="21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8652369" y="2565400"/>
            <a:ext cx="2080728" cy="2573065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notesSlide" Target="../notesSlides/notesSlide1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11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notesSlide" Target="../notesSlides/notesSlide1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18" Type="http://schemas.openxmlformats.org/officeDocument/2006/relationships/tags" Target="../tags/tag48.xml"/><Relationship Id="rId26" Type="http://schemas.openxmlformats.org/officeDocument/2006/relationships/tags" Target="../tags/tag56.xml"/><Relationship Id="rId39" Type="http://schemas.openxmlformats.org/officeDocument/2006/relationships/tags" Target="../tags/tag69.xml"/><Relationship Id="rId3" Type="http://schemas.openxmlformats.org/officeDocument/2006/relationships/tags" Target="../tags/tag33.xml"/><Relationship Id="rId21" Type="http://schemas.openxmlformats.org/officeDocument/2006/relationships/tags" Target="../tags/tag51.xml"/><Relationship Id="rId34" Type="http://schemas.openxmlformats.org/officeDocument/2006/relationships/tags" Target="../tags/tag64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tags" Target="../tags/tag47.xml"/><Relationship Id="rId25" Type="http://schemas.openxmlformats.org/officeDocument/2006/relationships/tags" Target="../tags/tag55.xml"/><Relationship Id="rId33" Type="http://schemas.openxmlformats.org/officeDocument/2006/relationships/tags" Target="../tags/tag63.xml"/><Relationship Id="rId38" Type="http://schemas.openxmlformats.org/officeDocument/2006/relationships/tags" Target="../tags/tag68.xml"/><Relationship Id="rId2" Type="http://schemas.openxmlformats.org/officeDocument/2006/relationships/tags" Target="../tags/tag32.xml"/><Relationship Id="rId16" Type="http://schemas.openxmlformats.org/officeDocument/2006/relationships/tags" Target="../tags/tag46.xml"/><Relationship Id="rId20" Type="http://schemas.openxmlformats.org/officeDocument/2006/relationships/tags" Target="../tags/tag50.xml"/><Relationship Id="rId29" Type="http://schemas.openxmlformats.org/officeDocument/2006/relationships/tags" Target="../tags/tag59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24" Type="http://schemas.openxmlformats.org/officeDocument/2006/relationships/tags" Target="../tags/tag54.xml"/><Relationship Id="rId32" Type="http://schemas.openxmlformats.org/officeDocument/2006/relationships/tags" Target="../tags/tag62.xml"/><Relationship Id="rId37" Type="http://schemas.openxmlformats.org/officeDocument/2006/relationships/tags" Target="../tags/tag67.xml"/><Relationship Id="rId40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23" Type="http://schemas.openxmlformats.org/officeDocument/2006/relationships/tags" Target="../tags/tag53.xml"/><Relationship Id="rId28" Type="http://schemas.openxmlformats.org/officeDocument/2006/relationships/tags" Target="../tags/tag58.xml"/><Relationship Id="rId36" Type="http://schemas.openxmlformats.org/officeDocument/2006/relationships/tags" Target="../tags/tag66.xml"/><Relationship Id="rId10" Type="http://schemas.openxmlformats.org/officeDocument/2006/relationships/tags" Target="../tags/tag40.xml"/><Relationship Id="rId19" Type="http://schemas.openxmlformats.org/officeDocument/2006/relationships/tags" Target="../tags/tag49.xml"/><Relationship Id="rId31" Type="http://schemas.openxmlformats.org/officeDocument/2006/relationships/tags" Target="../tags/tag61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Relationship Id="rId22" Type="http://schemas.openxmlformats.org/officeDocument/2006/relationships/tags" Target="../tags/tag52.xml"/><Relationship Id="rId27" Type="http://schemas.openxmlformats.org/officeDocument/2006/relationships/tags" Target="../tags/tag57.xml"/><Relationship Id="rId30" Type="http://schemas.openxmlformats.org/officeDocument/2006/relationships/tags" Target="../tags/tag60.xml"/><Relationship Id="rId35" Type="http://schemas.openxmlformats.org/officeDocument/2006/relationships/tags" Target="../tags/tag6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18" Type="http://schemas.openxmlformats.org/officeDocument/2006/relationships/image" Target="../media/image11.png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17" Type="http://schemas.openxmlformats.org/officeDocument/2006/relationships/image" Target="../media/image11.svg"/><Relationship Id="rId2" Type="http://schemas.openxmlformats.org/officeDocument/2006/relationships/tags" Target="../tags/tag71.xml"/><Relationship Id="rId16" Type="http://schemas.openxmlformats.org/officeDocument/2006/relationships/image" Target="../media/image10.png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notesSlide" Target="../notesSlides/notesSlide16.xml"/><Relationship Id="rId10" Type="http://schemas.openxmlformats.org/officeDocument/2006/relationships/tags" Target="../tags/tag79.xml"/><Relationship Id="rId19" Type="http://schemas.openxmlformats.org/officeDocument/2006/relationships/image" Target="../media/image13.svg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83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8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86.xml"/><Relationship Id="rId10" Type="http://schemas.openxmlformats.org/officeDocument/2006/relationships/tags" Target="../tags/tag91.xml"/><Relationship Id="rId4" Type="http://schemas.openxmlformats.org/officeDocument/2006/relationships/tags" Target="../tags/tag85.xml"/><Relationship Id="rId9" Type="http://schemas.openxmlformats.org/officeDocument/2006/relationships/tags" Target="../tags/tag9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tags" Target="../tags/tag104.xml"/><Relationship Id="rId18" Type="http://schemas.openxmlformats.org/officeDocument/2006/relationships/tags" Target="../tags/tag109.xml"/><Relationship Id="rId26" Type="http://schemas.openxmlformats.org/officeDocument/2006/relationships/tags" Target="../tags/tag117.xml"/><Relationship Id="rId3" Type="http://schemas.openxmlformats.org/officeDocument/2006/relationships/tags" Target="../tags/tag94.xml"/><Relationship Id="rId21" Type="http://schemas.openxmlformats.org/officeDocument/2006/relationships/tags" Target="../tags/tag112.xml"/><Relationship Id="rId34" Type="http://schemas.openxmlformats.org/officeDocument/2006/relationships/tags" Target="../tags/tag125.xml"/><Relationship Id="rId7" Type="http://schemas.openxmlformats.org/officeDocument/2006/relationships/tags" Target="../tags/tag98.xml"/><Relationship Id="rId12" Type="http://schemas.openxmlformats.org/officeDocument/2006/relationships/tags" Target="../tags/tag103.xml"/><Relationship Id="rId17" Type="http://schemas.openxmlformats.org/officeDocument/2006/relationships/tags" Target="../tags/tag108.xml"/><Relationship Id="rId25" Type="http://schemas.openxmlformats.org/officeDocument/2006/relationships/tags" Target="../tags/tag116.xml"/><Relationship Id="rId33" Type="http://schemas.openxmlformats.org/officeDocument/2006/relationships/tags" Target="../tags/tag124.xml"/><Relationship Id="rId2" Type="http://schemas.openxmlformats.org/officeDocument/2006/relationships/tags" Target="../tags/tag93.xml"/><Relationship Id="rId16" Type="http://schemas.openxmlformats.org/officeDocument/2006/relationships/tags" Target="../tags/tag107.xml"/><Relationship Id="rId20" Type="http://schemas.openxmlformats.org/officeDocument/2006/relationships/tags" Target="../tags/tag111.xml"/><Relationship Id="rId29" Type="http://schemas.openxmlformats.org/officeDocument/2006/relationships/tags" Target="../tags/tag120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24" Type="http://schemas.openxmlformats.org/officeDocument/2006/relationships/tags" Target="../tags/tag115.xml"/><Relationship Id="rId32" Type="http://schemas.openxmlformats.org/officeDocument/2006/relationships/tags" Target="../tags/tag123.xml"/><Relationship Id="rId37" Type="http://schemas.openxmlformats.org/officeDocument/2006/relationships/slideLayout" Target="../slideLayouts/slideLayout1.xml"/><Relationship Id="rId5" Type="http://schemas.openxmlformats.org/officeDocument/2006/relationships/tags" Target="../tags/tag96.xml"/><Relationship Id="rId15" Type="http://schemas.openxmlformats.org/officeDocument/2006/relationships/tags" Target="../tags/tag106.xml"/><Relationship Id="rId23" Type="http://schemas.openxmlformats.org/officeDocument/2006/relationships/tags" Target="../tags/tag114.xml"/><Relationship Id="rId28" Type="http://schemas.openxmlformats.org/officeDocument/2006/relationships/tags" Target="../tags/tag119.xml"/><Relationship Id="rId36" Type="http://schemas.openxmlformats.org/officeDocument/2006/relationships/tags" Target="../tags/tag127.xml"/><Relationship Id="rId10" Type="http://schemas.openxmlformats.org/officeDocument/2006/relationships/tags" Target="../tags/tag101.xml"/><Relationship Id="rId19" Type="http://schemas.openxmlformats.org/officeDocument/2006/relationships/tags" Target="../tags/tag110.xml"/><Relationship Id="rId31" Type="http://schemas.openxmlformats.org/officeDocument/2006/relationships/tags" Target="../tags/tag122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tags" Target="../tags/tag105.xml"/><Relationship Id="rId22" Type="http://schemas.openxmlformats.org/officeDocument/2006/relationships/tags" Target="../tags/tag113.xml"/><Relationship Id="rId27" Type="http://schemas.openxmlformats.org/officeDocument/2006/relationships/tags" Target="../tags/tag118.xml"/><Relationship Id="rId30" Type="http://schemas.openxmlformats.org/officeDocument/2006/relationships/tags" Target="../tags/tag121.xml"/><Relationship Id="rId35" Type="http://schemas.openxmlformats.org/officeDocument/2006/relationships/tags" Target="../tags/tag1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slideLayout" Target="../slideLayouts/slideLayout2.xml"/><Relationship Id="rId18" Type="http://schemas.openxmlformats.org/officeDocument/2006/relationships/diagramColors" Target="../diagrams/colors2.xml"/><Relationship Id="rId3" Type="http://schemas.openxmlformats.org/officeDocument/2006/relationships/tags" Target="../tags/tag130.xml"/><Relationship Id="rId21" Type="http://schemas.openxmlformats.org/officeDocument/2006/relationships/image" Target="../media/image15.svg"/><Relationship Id="rId7" Type="http://schemas.openxmlformats.org/officeDocument/2006/relationships/tags" Target="../tags/tag134.xml"/><Relationship Id="rId12" Type="http://schemas.openxmlformats.org/officeDocument/2006/relationships/tags" Target="../tags/tag139.xml"/><Relationship Id="rId17" Type="http://schemas.openxmlformats.org/officeDocument/2006/relationships/diagramQuickStyle" Target="../diagrams/quickStyle2.xml"/><Relationship Id="rId2" Type="http://schemas.openxmlformats.org/officeDocument/2006/relationships/tags" Target="../tags/tag129.xml"/><Relationship Id="rId16" Type="http://schemas.openxmlformats.org/officeDocument/2006/relationships/diagramLayout" Target="../diagrams/layout2.xml"/><Relationship Id="rId20" Type="http://schemas.openxmlformats.org/officeDocument/2006/relationships/image" Target="../media/image12.png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5" Type="http://schemas.openxmlformats.org/officeDocument/2006/relationships/tags" Target="../tags/tag132.xml"/><Relationship Id="rId15" Type="http://schemas.openxmlformats.org/officeDocument/2006/relationships/diagramData" Target="../diagrams/data2.xml"/><Relationship Id="rId23" Type="http://schemas.openxmlformats.org/officeDocument/2006/relationships/image" Target="../media/image17.svg"/><Relationship Id="rId10" Type="http://schemas.openxmlformats.org/officeDocument/2006/relationships/tags" Target="../tags/tag137.xml"/><Relationship Id="rId19" Type="http://schemas.microsoft.com/office/2007/relationships/diagramDrawing" Target="../diagrams/drawing2.xml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notesSlide" Target="../notesSlides/notesSlide18.xml"/><Relationship Id="rId22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13" Type="http://schemas.openxmlformats.org/officeDocument/2006/relationships/diagramData" Target="../diagrams/data3.xml"/><Relationship Id="rId18" Type="http://schemas.openxmlformats.org/officeDocument/2006/relationships/image" Target="../media/image12.png"/><Relationship Id="rId3" Type="http://schemas.openxmlformats.org/officeDocument/2006/relationships/tags" Target="../tags/tag142.xml"/><Relationship Id="rId21" Type="http://schemas.openxmlformats.org/officeDocument/2006/relationships/image" Target="../media/image17.svg"/><Relationship Id="rId7" Type="http://schemas.openxmlformats.org/officeDocument/2006/relationships/tags" Target="../tags/tag146.xml"/><Relationship Id="rId12" Type="http://schemas.openxmlformats.org/officeDocument/2006/relationships/notesSlide" Target="../notesSlides/notesSlide19.xml"/><Relationship Id="rId17" Type="http://schemas.microsoft.com/office/2007/relationships/diagramDrawing" Target="../diagrams/drawing3.xml"/><Relationship Id="rId2" Type="http://schemas.openxmlformats.org/officeDocument/2006/relationships/tags" Target="../tags/tag141.xml"/><Relationship Id="rId16" Type="http://schemas.openxmlformats.org/officeDocument/2006/relationships/diagramColors" Target="../diagrams/colors3.xml"/><Relationship Id="rId20" Type="http://schemas.openxmlformats.org/officeDocument/2006/relationships/image" Target="../media/image13.png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44.xml"/><Relationship Id="rId15" Type="http://schemas.openxmlformats.org/officeDocument/2006/relationships/diagramQuickStyle" Target="../diagrams/quickStyle3.xml"/><Relationship Id="rId10" Type="http://schemas.openxmlformats.org/officeDocument/2006/relationships/tags" Target="../tags/tag149.xml"/><Relationship Id="rId19" Type="http://schemas.openxmlformats.org/officeDocument/2006/relationships/image" Target="../media/image15.svg"/><Relationship Id="rId4" Type="http://schemas.openxmlformats.org/officeDocument/2006/relationships/tags" Target="../tags/tag143.xml"/><Relationship Id="rId9" Type="http://schemas.openxmlformats.org/officeDocument/2006/relationships/tags" Target="../tags/tag148.xml"/><Relationship Id="rId1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939642"/>
            <a:ext cx="12192000" cy="918358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0400" y="3146425"/>
            <a:ext cx="108839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600" dirty="0">
                <a:effectLst>
                  <a:innerShdw>
                    <a:schemeClr val="bg1">
                      <a:lumMod val="65000"/>
                    </a:schemeClr>
                  </a:inn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数据库和数据表操作</a:t>
            </a:r>
          </a:p>
        </p:txBody>
      </p:sp>
      <p:sp>
        <p:nvSpPr>
          <p:cNvPr id="9" name="任意多边形: 形状 8"/>
          <p:cNvSpPr/>
          <p:nvPr/>
        </p:nvSpPr>
        <p:spPr>
          <a:xfrm>
            <a:off x="0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 flipH="1">
            <a:off x="8984343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660400" y="-1"/>
            <a:ext cx="5131072" cy="1130301"/>
            <a:chOff x="660400" y="-1"/>
            <a:chExt cx="5131072" cy="1130301"/>
          </a:xfrm>
        </p:grpSpPr>
        <p:sp>
          <p:nvSpPr>
            <p:cNvPr id="41" name="椭圆 40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12274" y="376217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数据表基础操作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10674" y="957242"/>
            <a:ext cx="4279198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0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二、查看数据表</a:t>
            </a:r>
          </a:p>
        </p:txBody>
      </p:sp>
      <p:sp>
        <p:nvSpPr>
          <p:cNvPr id="3" name="平行四边形 2"/>
          <p:cNvSpPr/>
          <p:nvPr>
            <p:custDataLst>
              <p:tags r:id="rId1"/>
            </p:custDataLst>
          </p:nvPr>
        </p:nvSpPr>
        <p:spPr>
          <a:xfrm>
            <a:off x="6496685" y="3115310"/>
            <a:ext cx="2928620" cy="362585"/>
          </a:xfrm>
          <a:prstGeom prst="parallelogram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21" name="平行四边形 20"/>
          <p:cNvSpPr/>
          <p:nvPr>
            <p:custDataLst>
              <p:tags r:id="rId2"/>
            </p:custDataLst>
          </p:nvPr>
        </p:nvSpPr>
        <p:spPr>
          <a:xfrm>
            <a:off x="6350635" y="3322955"/>
            <a:ext cx="5139055" cy="1589405"/>
          </a:xfrm>
          <a:prstGeom prst="parallelogram">
            <a:avLst>
              <a:gd name="adj" fmla="val 14222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83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26" name="平行四边形 25"/>
          <p:cNvSpPr/>
          <p:nvPr>
            <p:custDataLst>
              <p:tags r:id="rId3"/>
            </p:custDataLst>
          </p:nvPr>
        </p:nvSpPr>
        <p:spPr>
          <a:xfrm>
            <a:off x="6221730" y="2915285"/>
            <a:ext cx="3060065" cy="615315"/>
          </a:xfrm>
          <a:prstGeom prst="parallelogram">
            <a:avLst/>
          </a:prstGeom>
          <a:solidFill>
            <a:srgbClr val="55943A"/>
          </a:soli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"/>
            </p:custDataLst>
          </p:nvPr>
        </p:nvSpPr>
        <p:spPr>
          <a:xfrm>
            <a:off x="10424795" y="3030220"/>
            <a:ext cx="607695" cy="385445"/>
          </a:xfrm>
          <a:prstGeom prst="rect">
            <a:avLst/>
          </a:prstGeom>
          <a:noFill/>
        </p:spPr>
        <p:txBody>
          <a:bodyPr wrap="square" rtlCol="0" anchor="ctr" anchorCtr="0">
            <a:normAutofit fontScale="77500" lnSpcReduction="20000"/>
          </a:bodyPr>
          <a:lstStyle/>
          <a:p>
            <a:pPr algn="ctr"/>
            <a:r>
              <a:rPr lang="en-US" altLang="zh-CN" sz="2800">
                <a:ln>
                  <a:noFill/>
                </a:ln>
                <a:gradFill>
                  <a:gsLst>
                    <a:gs pos="15000">
                      <a:schemeClr val="accent6">
                        <a:lumMod val="75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  <a:sym typeface="微软雅黑" panose="020B0503020204020204" pitchFamily="34" charset="-122"/>
              </a:rPr>
              <a:t>03</a:t>
            </a: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6588125" y="3013075"/>
            <a:ext cx="2119630" cy="410845"/>
          </a:xfrm>
          <a:prstGeom prst="rect">
            <a:avLst/>
          </a:prstGeom>
          <a:noFill/>
        </p:spPr>
        <p:txBody>
          <a:bodyPr wrap="square" bIns="0" rtlCol="0" anchor="ctr" anchorCtr="0">
            <a:normAutofit/>
          </a:bodyPr>
          <a:lstStyle/>
          <a:p>
            <a:pPr algn="l"/>
            <a:r>
              <a:rPr lang="zh-CN" altLang="en-US" sz="2000" spc="300">
                <a:solidFill>
                  <a:srgbClr val="FF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显示表结构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928485" y="3752215"/>
            <a:ext cx="3790950" cy="1050290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微软雅黑" panose="020B0503020204020204" pitchFamily="34" charset="-122"/>
              </a:rPr>
              <a:t>如果只想查看表中列的相关信息，可以用DESCRIBE语句，其SQL语法格式如下所示。</a:t>
            </a: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微软雅黑" panose="020B0503020204020204" pitchFamily="34" charset="-122"/>
              </a:rPr>
              <a:t>DESCRIBE 表名;</a:t>
            </a:r>
          </a:p>
        </p:txBody>
      </p:sp>
      <p:sp>
        <p:nvSpPr>
          <p:cNvPr id="29" name="平行四边形 28"/>
          <p:cNvSpPr/>
          <p:nvPr>
            <p:custDataLst>
              <p:tags r:id="rId7"/>
            </p:custDataLst>
          </p:nvPr>
        </p:nvSpPr>
        <p:spPr>
          <a:xfrm>
            <a:off x="979170" y="1901190"/>
            <a:ext cx="2928620" cy="362585"/>
          </a:xfrm>
          <a:prstGeom prst="parallelogram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8" name="平行四边形 7"/>
          <p:cNvSpPr/>
          <p:nvPr>
            <p:custDataLst>
              <p:tags r:id="rId8"/>
            </p:custDataLst>
          </p:nvPr>
        </p:nvSpPr>
        <p:spPr>
          <a:xfrm>
            <a:off x="833120" y="2108835"/>
            <a:ext cx="5139055" cy="1589405"/>
          </a:xfrm>
          <a:prstGeom prst="parallelogram">
            <a:avLst>
              <a:gd name="adj" fmla="val 14222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83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10" name="平行四边形 9"/>
          <p:cNvSpPr/>
          <p:nvPr>
            <p:custDataLst>
              <p:tags r:id="rId9"/>
            </p:custDataLst>
          </p:nvPr>
        </p:nvSpPr>
        <p:spPr>
          <a:xfrm>
            <a:off x="704215" y="1701165"/>
            <a:ext cx="3060065" cy="615315"/>
          </a:xfrm>
          <a:prstGeom prst="parallelogram">
            <a:avLst/>
          </a:prstGeom>
          <a:solidFill>
            <a:srgbClr val="55943A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4907280" y="1816100"/>
            <a:ext cx="607695" cy="385445"/>
          </a:xfrm>
          <a:prstGeom prst="rect">
            <a:avLst/>
          </a:prstGeom>
          <a:noFill/>
        </p:spPr>
        <p:txBody>
          <a:bodyPr wrap="square" rtlCol="0" anchor="ctr" anchorCtr="0">
            <a:normAutofit fontScale="77500" lnSpcReduction="20000"/>
          </a:bodyPr>
          <a:lstStyle/>
          <a:p>
            <a:pPr algn="ctr"/>
            <a:r>
              <a:rPr lang="en-US" altLang="zh-CN" sz="2800" dirty="0">
                <a:ln>
                  <a:noFill/>
                </a:ln>
                <a:gradFill>
                  <a:gsLst>
                    <a:gs pos="15000">
                      <a:schemeClr val="accent6">
                        <a:lumMod val="75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  <a:sym typeface="微软雅黑" panose="020B0503020204020204" pitchFamily="34" charset="-122"/>
              </a:rPr>
              <a:t>01</a:t>
            </a: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1070610" y="1798955"/>
            <a:ext cx="2119630" cy="410845"/>
          </a:xfrm>
          <a:prstGeom prst="rect">
            <a:avLst/>
          </a:prstGeom>
          <a:noFill/>
        </p:spPr>
        <p:txBody>
          <a:bodyPr wrap="square" bIns="0" rtlCol="0" anchor="ctr" anchorCtr="0">
            <a:normAutofit fontScale="90000"/>
          </a:bodyPr>
          <a:lstStyle/>
          <a:p>
            <a:pPr algn="l"/>
            <a:r>
              <a:rPr lang="zh-CN" altLang="en-US" sz="2000" spc="300">
                <a:solidFill>
                  <a:srgbClr val="FF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简单查看数据表</a:t>
            </a: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1410970" y="2538095"/>
            <a:ext cx="3790950" cy="1050290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微软雅黑" panose="020B0503020204020204" pitchFamily="34" charset="-122"/>
              </a:rPr>
              <a:t>在创建数据表后，可以使用SHOW TABLES语句查看已创建的数据表。SQL语句如下所示。</a:t>
            </a: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微软雅黑" panose="020B0503020204020204" pitchFamily="34" charset="-122"/>
              </a:rPr>
              <a:t>mysql&gt;show tables;</a:t>
            </a:r>
          </a:p>
        </p:txBody>
      </p:sp>
      <p:sp>
        <p:nvSpPr>
          <p:cNvPr id="60" name="平行四边形 59"/>
          <p:cNvSpPr/>
          <p:nvPr>
            <p:custDataLst>
              <p:tags r:id="rId13"/>
            </p:custDataLst>
          </p:nvPr>
        </p:nvSpPr>
        <p:spPr>
          <a:xfrm>
            <a:off x="979170" y="4329430"/>
            <a:ext cx="2928620" cy="362585"/>
          </a:xfrm>
          <a:prstGeom prst="parallelogram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62" name="平行四边形 61"/>
          <p:cNvSpPr/>
          <p:nvPr>
            <p:custDataLst>
              <p:tags r:id="rId14"/>
            </p:custDataLst>
          </p:nvPr>
        </p:nvSpPr>
        <p:spPr>
          <a:xfrm>
            <a:off x="833120" y="4537075"/>
            <a:ext cx="5139055" cy="1589405"/>
          </a:xfrm>
          <a:prstGeom prst="parallelogram">
            <a:avLst>
              <a:gd name="adj" fmla="val 14222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83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63" name="平行四边形 62"/>
          <p:cNvSpPr/>
          <p:nvPr>
            <p:custDataLst>
              <p:tags r:id="rId15"/>
            </p:custDataLst>
          </p:nvPr>
        </p:nvSpPr>
        <p:spPr>
          <a:xfrm>
            <a:off x="704215" y="4129405"/>
            <a:ext cx="3060065" cy="615315"/>
          </a:xfrm>
          <a:prstGeom prst="parallelogram">
            <a:avLst/>
          </a:prstGeom>
          <a:solidFill>
            <a:srgbClr val="55943A"/>
          </a:soli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16"/>
            </p:custDataLst>
          </p:nvPr>
        </p:nvSpPr>
        <p:spPr>
          <a:xfrm>
            <a:off x="4907280" y="4244340"/>
            <a:ext cx="607695" cy="385445"/>
          </a:xfrm>
          <a:prstGeom prst="rect">
            <a:avLst/>
          </a:prstGeom>
          <a:noFill/>
        </p:spPr>
        <p:txBody>
          <a:bodyPr wrap="square" rtlCol="0" anchor="ctr" anchorCtr="0">
            <a:normAutofit fontScale="77500" lnSpcReduction="20000"/>
          </a:bodyPr>
          <a:lstStyle/>
          <a:p>
            <a:pPr algn="ctr"/>
            <a:r>
              <a:rPr lang="en-US" altLang="zh-CN" sz="2800">
                <a:ln>
                  <a:noFill/>
                </a:ln>
                <a:gradFill>
                  <a:gsLst>
                    <a:gs pos="15000">
                      <a:schemeClr val="accent6">
                        <a:lumMod val="75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  <a:sym typeface="微软雅黑" panose="020B0503020204020204" pitchFamily="34" charset="-122"/>
              </a:rPr>
              <a:t>02</a:t>
            </a:r>
          </a:p>
        </p:txBody>
      </p:sp>
      <p:sp>
        <p:nvSpPr>
          <p:cNvPr id="66" name="文本框 65"/>
          <p:cNvSpPr txBox="1"/>
          <p:nvPr>
            <p:custDataLst>
              <p:tags r:id="rId17"/>
            </p:custDataLst>
          </p:nvPr>
        </p:nvSpPr>
        <p:spPr>
          <a:xfrm>
            <a:off x="1070610" y="4227195"/>
            <a:ext cx="2119630" cy="410845"/>
          </a:xfrm>
          <a:prstGeom prst="rect">
            <a:avLst/>
          </a:prstGeom>
          <a:noFill/>
        </p:spPr>
        <p:txBody>
          <a:bodyPr wrap="square" bIns="0" rtlCol="0" anchor="ctr" anchorCtr="0">
            <a:normAutofit fontScale="90000"/>
          </a:bodyPr>
          <a:lstStyle/>
          <a:p>
            <a:pPr algn="l"/>
            <a:r>
              <a:rPr lang="zh-CN" altLang="en-US" sz="2000" spc="300">
                <a:solidFill>
                  <a:srgbClr val="FF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详细查看数据表</a:t>
            </a:r>
          </a:p>
        </p:txBody>
      </p:sp>
      <p:sp>
        <p:nvSpPr>
          <p:cNvPr id="67" name="文本框 66"/>
          <p:cNvSpPr txBox="1"/>
          <p:nvPr>
            <p:custDataLst>
              <p:tags r:id="rId18"/>
            </p:custDataLst>
          </p:nvPr>
        </p:nvSpPr>
        <p:spPr>
          <a:xfrm>
            <a:off x="1410970" y="4966335"/>
            <a:ext cx="3790950" cy="1050290"/>
          </a:xfrm>
          <a:prstGeom prst="rect">
            <a:avLst/>
          </a:prstGeom>
          <a:noFill/>
        </p:spPr>
        <p:txBody>
          <a:bodyPr wrap="square" rtlCol="0" anchor="t">
            <a:normAutofit lnSpcReduction="20000"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微软雅黑" panose="020B0503020204020204" pitchFamily="34" charset="-122"/>
              </a:rPr>
              <a:t>数据表创建完成后，可以使用show create table命令详细查看数据表的各项属性，其SQL语法格式如下所示。</a:t>
            </a: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微软雅黑" panose="020B0503020204020204" pitchFamily="34" charset="-122"/>
              </a:rPr>
              <a:t>SHOW CREATE TABLE 表名;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49531"/>
            <a:ext cx="5312047" cy="1151891"/>
            <a:chOff x="660400" y="-21591"/>
            <a:chExt cx="5312047" cy="115189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93249" y="413047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数据表基础操作</a:t>
              </a:r>
            </a:p>
          </p:txBody>
        </p:sp>
      </p:grpSp>
      <p:graphicFrame>
        <p:nvGraphicFramePr>
          <p:cNvPr id="5" name="图示 4"/>
          <p:cNvGraphicFramePr/>
          <p:nvPr/>
        </p:nvGraphicFramePr>
        <p:xfrm>
          <a:off x="2032000" y="71945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2617470" y="177038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263170" name="Picture 5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328" y="2006106"/>
            <a:ext cx="7170661" cy="420072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extBox 46"/>
          <p:cNvSpPr txBox="1"/>
          <p:nvPr/>
        </p:nvSpPr>
        <p:spPr>
          <a:xfrm>
            <a:off x="1320165" y="1103630"/>
            <a:ext cx="2743835" cy="408305"/>
          </a:xfrm>
          <a:prstGeom prst="rect">
            <a:avLst/>
          </a:prstGeom>
          <a:noFill/>
        </p:spPr>
        <p:txBody>
          <a:bodyPr wrap="square" lIns="91428" tIns="45713" rIns="91428" bIns="45713" rtlCol="0">
            <a:no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三、删除数据表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38880" y="2741295"/>
            <a:ext cx="4289425" cy="2694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在MySQL中，使用DROP TABLE语句删除数据表中的内容和表结构，这里可以理解为彻底删除表，其SQL语法格式如下：</a:t>
            </a:r>
          </a:p>
          <a:p>
            <a:r>
              <a:rPr lang="zh-CN" altLang="en-US" sz="2800" b="1">
                <a:solidFill>
                  <a:schemeClr val="bg1"/>
                </a:solidFill>
              </a:rPr>
              <a:t>DROP TABLE 表名;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3260" y="-18796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0400" y="-3425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>
            <p:custDataLst>
              <p:tags r:id="rId1"/>
            </p:custDataLst>
          </p:nvPr>
        </p:nvSpPr>
        <p:spPr>
          <a:xfrm>
            <a:off x="7027410" y="1813714"/>
            <a:ext cx="3966345" cy="1104885"/>
          </a:xfrm>
          <a:prstGeom prst="parallelogram">
            <a:avLst>
              <a:gd name="adj" fmla="val 14222"/>
            </a:avLst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427480" y="1863725"/>
            <a:ext cx="3122930" cy="4156710"/>
          </a:xfrm>
          <a:prstGeom prst="roundRect">
            <a:avLst/>
          </a:prstGeom>
          <a:solidFill>
            <a:srgbClr val="5594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/>
              <a:t>主键是用于唯一确定表中每一行数据的标识符，是表中某一列或者多列的组合，多个列组成的主键称为复合主键。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660400" y="-1"/>
            <a:ext cx="6414474" cy="1163956"/>
            <a:chOff x="660400" y="-33656"/>
            <a:chExt cx="6414474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468459" y="408602"/>
              <a:ext cx="560641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表的约束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364615" y="122523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一、主键与主键约束</a:t>
            </a:r>
          </a:p>
        </p:txBody>
      </p:sp>
      <p:graphicFrame>
        <p:nvGraphicFramePr>
          <p:cNvPr id="7" name="表格 6"/>
          <p:cNvGraphicFramePr/>
          <p:nvPr/>
        </p:nvGraphicFramePr>
        <p:xfrm>
          <a:off x="6096000" y="1502283"/>
          <a:ext cx="16256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"/>
              </a:tblGrid>
              <a:tr h="5842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5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Database </a:t>
                      </a:r>
                      <a:endParaRPr lang="en-US" altLang="en-US" sz="5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86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5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firstdatabase </a:t>
                      </a:r>
                      <a:endParaRPr lang="en-US" altLang="en-US" sz="5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44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5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information_schema </a:t>
                      </a:r>
                      <a:endParaRPr lang="en-US" altLang="en-US" sz="5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5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mysql </a:t>
                      </a:r>
                      <a:endParaRPr lang="en-US" altLang="en-US" sz="5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381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5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performance_schema </a:t>
                      </a:r>
                      <a:endParaRPr lang="en-US" altLang="en-US" sz="5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平行四边形 10"/>
          <p:cNvSpPr/>
          <p:nvPr>
            <p:custDataLst>
              <p:tags r:id="rId2"/>
            </p:custDataLst>
          </p:nvPr>
        </p:nvSpPr>
        <p:spPr>
          <a:xfrm>
            <a:off x="6900545" y="2270760"/>
            <a:ext cx="3966210" cy="536575"/>
          </a:xfrm>
          <a:prstGeom prst="parallelogram">
            <a:avLst>
              <a:gd name="adj" fmla="val 14222"/>
            </a:avLst>
          </a:prstGeom>
          <a:gradFill>
            <a:gsLst>
              <a:gs pos="0">
                <a:srgbClr val="F7B802">
                  <a:lumMod val="20000"/>
                  <a:lumOff val="80000"/>
                  <a:alpha val="2000"/>
                </a:srgbClr>
              </a:gs>
              <a:gs pos="0">
                <a:scrgbClr r="0" g="0" b="0"/>
              </a:gs>
            </a:gsLst>
            <a:lin ang="108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r>
              <a:rPr lang="zh-CN" altLang="en-US" sz="1000" spc="150">
                <a:solidFill>
                  <a:schemeClr val="tx1"/>
                </a:solidFill>
                <a:latin typeface="思源黑体 CN Light" panose="020B0300000000000000" charset="-122"/>
                <a:ea typeface="思源黑体 CN Light" panose="020B0300000000000000" charset="-122"/>
              </a:rPr>
              <a:t>每个表中只能存在一个主键，且主键的值能唯一标识表中的每一行，就像每个人的身份证号码是不同的，能唯一标识每一个人</a:t>
            </a:r>
            <a:r>
              <a:rPr lang="zh-CN" altLang="en-US" sz="1000">
                <a:solidFill>
                  <a:schemeClr val="tx1"/>
                </a:solidFill>
                <a:cs typeface="MiSans" panose="00000500000000000000" charset="-122"/>
              </a:rPr>
              <a:t>。</a:t>
            </a:r>
          </a:p>
        </p:txBody>
      </p:sp>
      <p:sp>
        <p:nvSpPr>
          <p:cNvPr id="28" name="平行四边形 27"/>
          <p:cNvSpPr/>
          <p:nvPr>
            <p:custDataLst>
              <p:tags r:id="rId3"/>
            </p:custDataLst>
          </p:nvPr>
        </p:nvSpPr>
        <p:spPr>
          <a:xfrm>
            <a:off x="6900410" y="3267864"/>
            <a:ext cx="3966345" cy="1104885"/>
          </a:xfrm>
          <a:prstGeom prst="parallelogram">
            <a:avLst>
              <a:gd name="adj" fmla="val 14222"/>
            </a:avLst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107" name="燕尾形 106"/>
          <p:cNvSpPr/>
          <p:nvPr>
            <p:custDataLst>
              <p:tags r:id="rId4"/>
            </p:custDataLst>
          </p:nvPr>
        </p:nvSpPr>
        <p:spPr>
          <a:xfrm>
            <a:off x="7034728" y="3138024"/>
            <a:ext cx="1970984" cy="416384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燕尾形 103"/>
          <p:cNvSpPr/>
          <p:nvPr>
            <p:custDataLst>
              <p:tags r:id="rId5"/>
            </p:custDataLst>
          </p:nvPr>
        </p:nvSpPr>
        <p:spPr>
          <a:xfrm>
            <a:off x="6749676" y="3053951"/>
            <a:ext cx="2116246" cy="447227"/>
          </a:xfrm>
          <a:prstGeom prst="chevron">
            <a:avLst/>
          </a:prstGeom>
          <a:solidFill>
            <a:srgbClr val="55943A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燕尾形 121"/>
          <p:cNvSpPr/>
          <p:nvPr>
            <p:custDataLst>
              <p:tags r:id="rId6"/>
            </p:custDataLst>
          </p:nvPr>
        </p:nvSpPr>
        <p:spPr>
          <a:xfrm>
            <a:off x="7034728" y="1694360"/>
            <a:ext cx="1970984" cy="416384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燕尾形 122"/>
          <p:cNvSpPr/>
          <p:nvPr>
            <p:custDataLst>
              <p:tags r:id="rId7"/>
            </p:custDataLst>
          </p:nvPr>
        </p:nvSpPr>
        <p:spPr>
          <a:xfrm>
            <a:off x="6749676" y="1610287"/>
            <a:ext cx="2116246" cy="447227"/>
          </a:xfrm>
          <a:prstGeom prst="chevron">
            <a:avLst/>
          </a:prstGeom>
          <a:solidFill>
            <a:srgbClr val="55943A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文本框 145"/>
          <p:cNvSpPr txBox="1"/>
          <p:nvPr>
            <p:custDataLst>
              <p:tags r:id="rId8"/>
            </p:custDataLst>
          </p:nvPr>
        </p:nvSpPr>
        <p:spPr>
          <a:xfrm>
            <a:off x="7163573" y="1695355"/>
            <a:ext cx="1288950" cy="276594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lstStyle/>
          <a:p>
            <a:pPr algn="ctr"/>
            <a:r>
              <a:rPr lang="zh-CN" altLang="en-US" spc="30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唯一性</a:t>
            </a:r>
          </a:p>
        </p:txBody>
      </p:sp>
      <p:sp>
        <p:nvSpPr>
          <p:cNvPr id="139" name="文本框 138"/>
          <p:cNvSpPr txBox="1"/>
          <p:nvPr>
            <p:custDataLst>
              <p:tags r:id="rId9"/>
            </p:custDataLst>
          </p:nvPr>
        </p:nvSpPr>
        <p:spPr>
          <a:xfrm>
            <a:off x="7163573" y="3139019"/>
            <a:ext cx="1288950" cy="276594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lstStyle/>
          <a:p>
            <a:pPr algn="ctr"/>
            <a:r>
              <a:rPr lang="zh-CN" altLang="en-US" spc="30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非空性</a:t>
            </a:r>
          </a:p>
        </p:txBody>
      </p:sp>
      <p:sp>
        <p:nvSpPr>
          <p:cNvPr id="144" name="文本框 143"/>
          <p:cNvSpPr txBox="1"/>
          <p:nvPr>
            <p:custDataLst>
              <p:tags r:id="rId10"/>
            </p:custDataLst>
          </p:nvPr>
        </p:nvSpPr>
        <p:spPr>
          <a:xfrm>
            <a:off x="7229475" y="3593465"/>
            <a:ext cx="3368675" cy="734060"/>
          </a:xfrm>
          <a:prstGeom prst="rect">
            <a:avLst/>
          </a:prstGeom>
          <a:noFill/>
        </p:spPr>
        <p:txBody>
          <a:bodyPr wrap="square" rtlCol="0">
            <a:normAutofit fontScale="30000"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500" spc="15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主键可以由多个字段组成，且不受数据类型的限制。另外，字段所在的列中不能存在空值（NULL）。需要注意的是，主键表示的是一个实体，而主键约束是针对这个实体所设定的规则或属性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352540" y="11639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b="0">
                <a:latin typeface="Calibri" panose="020F0502020204030204" pitchFamily="34" charset="0"/>
                <a:ea typeface="宋体" panose="02010600030101010101" pitchFamily="2" charset="-122"/>
              </a:rPr>
              <a:t>主键约束是对主键的约束规则，特征如下：</a:t>
            </a:r>
            <a:endParaRPr lang="zh-CN" altLang="en-US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544310" y="4583430"/>
            <a:ext cx="5218430" cy="2049780"/>
          </a:xfrm>
          <a:prstGeom prst="roundRect">
            <a:avLst/>
          </a:prstGeom>
          <a:gradFill>
            <a:gsLst>
              <a:gs pos="99000">
                <a:schemeClr val="accent6">
                  <a:lumMod val="20000"/>
                  <a:lumOff val="80000"/>
                </a:schemeClr>
              </a:gs>
              <a:gs pos="0">
                <a:schemeClr val="accent6">
                  <a:lumMod val="75000"/>
                </a:schemeClr>
              </a:gs>
            </a:gsLst>
            <a:lin ang="10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在MySQL中使用Primary Key 字段来定义数据表中的主键。在创建表时可以为字段添加主键约束，具体的语法格式如下所示。</a:t>
            </a:r>
          </a:p>
          <a:p>
            <a:pPr algn="l"/>
            <a:r>
              <a:rPr lang="zh-CN" altLang="en-US">
                <a:solidFill>
                  <a:schemeClr val="tx1"/>
                </a:solidFill>
              </a:rPr>
              <a:t>CREATE TABLE 表名(</a:t>
            </a:r>
          </a:p>
          <a:p>
            <a:pPr algn="ctr"/>
            <a:r>
              <a:rPr lang="zh-CN" altLang="en-US">
                <a:solidFill>
                  <a:schemeClr val="tx1"/>
                </a:solidFill>
              </a:rPr>
              <a:t>字段名 数据类型 primary key</a:t>
            </a:r>
          </a:p>
          <a:p>
            <a:pPr algn="ctr"/>
            <a:r>
              <a:rPr lang="zh-CN" altLang="en-US">
                <a:solidFill>
                  <a:schemeClr val="tx1"/>
                </a:solidFill>
              </a:rPr>
              <a:t>);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2837160" y="42583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68581"/>
            <a:ext cx="5087257" cy="1151891"/>
            <a:chOff x="660400" y="-21591"/>
            <a:chExt cx="5087257" cy="115189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表的约束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7" name="Freeform 5"/>
          <p:cNvSpPr/>
          <p:nvPr>
            <p:custDataLst>
              <p:tags r:id="rId1"/>
            </p:custDataLst>
          </p:nvPr>
        </p:nvSpPr>
        <p:spPr bwMode="auto">
          <a:xfrm>
            <a:off x="2460412" y="1614170"/>
            <a:ext cx="5407648" cy="3269468"/>
          </a:xfrm>
          <a:custGeom>
            <a:avLst/>
            <a:gdLst>
              <a:gd name="T0" fmla="*/ 2537 w 2537"/>
              <a:gd name="T1" fmla="*/ 1533 h 1533"/>
              <a:gd name="T2" fmla="*/ 2537 w 2537"/>
              <a:gd name="T3" fmla="*/ 71 h 1533"/>
              <a:gd name="T4" fmla="*/ 2467 w 2537"/>
              <a:gd name="T5" fmla="*/ 0 h 1533"/>
              <a:gd name="T6" fmla="*/ 71 w 2537"/>
              <a:gd name="T7" fmla="*/ 0 h 1533"/>
              <a:gd name="T8" fmla="*/ 0 w 2537"/>
              <a:gd name="T9" fmla="*/ 71 h 1533"/>
              <a:gd name="T10" fmla="*/ 0 w 2537"/>
              <a:gd name="T11" fmla="*/ 1533 h 1533"/>
              <a:gd name="T12" fmla="*/ 2537 w 2537"/>
              <a:gd name="T13" fmla="*/ 1533 h 1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37" h="1533">
                <a:moveTo>
                  <a:pt x="2537" y="1533"/>
                </a:moveTo>
                <a:cubicBezTo>
                  <a:pt x="2537" y="71"/>
                  <a:pt x="2537" y="71"/>
                  <a:pt x="2537" y="71"/>
                </a:cubicBezTo>
                <a:cubicBezTo>
                  <a:pt x="2537" y="32"/>
                  <a:pt x="2506" y="0"/>
                  <a:pt x="2467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32" y="0"/>
                  <a:pt x="0" y="32"/>
                  <a:pt x="0" y="71"/>
                </a:cubicBezTo>
                <a:cubicBezTo>
                  <a:pt x="0" y="1533"/>
                  <a:pt x="0" y="1533"/>
                  <a:pt x="0" y="1533"/>
                </a:cubicBezTo>
                <a:lnTo>
                  <a:pt x="2537" y="1533"/>
                </a:ln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669300" y="1837142"/>
            <a:ext cx="4987523" cy="2821177"/>
          </a:xfrm>
          <a:custGeom>
            <a:avLst/>
            <a:gdLst>
              <a:gd name="T0" fmla="*/ 2075 w 2085"/>
              <a:gd name="T1" fmla="*/ 10 h 1180"/>
              <a:gd name="T2" fmla="*/ 2075 w 2085"/>
              <a:gd name="T3" fmla="*/ 1170 h 1180"/>
              <a:gd name="T4" fmla="*/ 10 w 2085"/>
              <a:gd name="T5" fmla="*/ 1170 h 1180"/>
              <a:gd name="T6" fmla="*/ 10 w 2085"/>
              <a:gd name="T7" fmla="*/ 10 h 1180"/>
              <a:gd name="T8" fmla="*/ 2075 w 2085"/>
              <a:gd name="T9" fmla="*/ 10 h 1180"/>
              <a:gd name="T10" fmla="*/ 2085 w 2085"/>
              <a:gd name="T11" fmla="*/ 0 h 1180"/>
              <a:gd name="T12" fmla="*/ 2075 w 2085"/>
              <a:gd name="T13" fmla="*/ 0 h 1180"/>
              <a:gd name="T14" fmla="*/ 10 w 2085"/>
              <a:gd name="T15" fmla="*/ 0 h 1180"/>
              <a:gd name="T16" fmla="*/ 0 w 2085"/>
              <a:gd name="T17" fmla="*/ 0 h 1180"/>
              <a:gd name="T18" fmla="*/ 0 w 2085"/>
              <a:gd name="T19" fmla="*/ 10 h 1180"/>
              <a:gd name="T20" fmla="*/ 0 w 2085"/>
              <a:gd name="T21" fmla="*/ 1170 h 1180"/>
              <a:gd name="T22" fmla="*/ 0 w 2085"/>
              <a:gd name="T23" fmla="*/ 1180 h 1180"/>
              <a:gd name="T24" fmla="*/ 10 w 2085"/>
              <a:gd name="T25" fmla="*/ 1180 h 1180"/>
              <a:gd name="T26" fmla="*/ 2075 w 2085"/>
              <a:gd name="T27" fmla="*/ 1180 h 1180"/>
              <a:gd name="T28" fmla="*/ 2085 w 2085"/>
              <a:gd name="T29" fmla="*/ 1180 h 1180"/>
              <a:gd name="T30" fmla="*/ 2085 w 2085"/>
              <a:gd name="T31" fmla="*/ 1170 h 1180"/>
              <a:gd name="T32" fmla="*/ 2085 w 2085"/>
              <a:gd name="T33" fmla="*/ 10 h 1180"/>
              <a:gd name="T34" fmla="*/ 2085 w 2085"/>
              <a:gd name="T35" fmla="*/ 0 h 1180"/>
              <a:gd name="T36" fmla="*/ 2085 w 2085"/>
              <a:gd name="T37" fmla="*/ 0 h 1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5" h="1180">
                <a:moveTo>
                  <a:pt x="2075" y="10"/>
                </a:moveTo>
                <a:lnTo>
                  <a:pt x="2075" y="1170"/>
                </a:lnTo>
                <a:lnTo>
                  <a:pt x="10" y="1170"/>
                </a:lnTo>
                <a:lnTo>
                  <a:pt x="10" y="10"/>
                </a:lnTo>
                <a:lnTo>
                  <a:pt x="2075" y="10"/>
                </a:lnTo>
                <a:close/>
                <a:moveTo>
                  <a:pt x="2085" y="0"/>
                </a:moveTo>
                <a:lnTo>
                  <a:pt x="2075" y="0"/>
                </a:lnTo>
                <a:lnTo>
                  <a:pt x="10" y="0"/>
                </a:lnTo>
                <a:lnTo>
                  <a:pt x="0" y="0"/>
                </a:lnTo>
                <a:lnTo>
                  <a:pt x="0" y="10"/>
                </a:lnTo>
                <a:lnTo>
                  <a:pt x="0" y="1170"/>
                </a:lnTo>
                <a:lnTo>
                  <a:pt x="0" y="1180"/>
                </a:lnTo>
                <a:lnTo>
                  <a:pt x="10" y="1180"/>
                </a:lnTo>
                <a:lnTo>
                  <a:pt x="2075" y="1180"/>
                </a:lnTo>
                <a:lnTo>
                  <a:pt x="2085" y="1180"/>
                </a:lnTo>
                <a:lnTo>
                  <a:pt x="2085" y="1170"/>
                </a:lnTo>
                <a:lnTo>
                  <a:pt x="2085" y="10"/>
                </a:lnTo>
                <a:lnTo>
                  <a:pt x="2085" y="0"/>
                </a:lnTo>
                <a:lnTo>
                  <a:pt x="2085" y="0"/>
                </a:lnTo>
                <a:close/>
              </a:path>
            </a:pathLst>
          </a:custGeom>
          <a:solidFill>
            <a:srgbClr val="0C0D11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9" name="Freeform 7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2669300" y="1837142"/>
            <a:ext cx="4987523" cy="2821177"/>
          </a:xfrm>
          <a:custGeom>
            <a:avLst/>
            <a:gdLst>
              <a:gd name="T0" fmla="*/ 2075 w 2085"/>
              <a:gd name="T1" fmla="*/ 10 h 1180"/>
              <a:gd name="T2" fmla="*/ 2075 w 2085"/>
              <a:gd name="T3" fmla="*/ 1170 h 1180"/>
              <a:gd name="T4" fmla="*/ 10 w 2085"/>
              <a:gd name="T5" fmla="*/ 1170 h 1180"/>
              <a:gd name="T6" fmla="*/ 10 w 2085"/>
              <a:gd name="T7" fmla="*/ 10 h 1180"/>
              <a:gd name="T8" fmla="*/ 2075 w 2085"/>
              <a:gd name="T9" fmla="*/ 10 h 1180"/>
              <a:gd name="T10" fmla="*/ 2085 w 2085"/>
              <a:gd name="T11" fmla="*/ 0 h 1180"/>
              <a:gd name="T12" fmla="*/ 2075 w 2085"/>
              <a:gd name="T13" fmla="*/ 0 h 1180"/>
              <a:gd name="T14" fmla="*/ 10 w 2085"/>
              <a:gd name="T15" fmla="*/ 0 h 1180"/>
              <a:gd name="T16" fmla="*/ 0 w 2085"/>
              <a:gd name="T17" fmla="*/ 0 h 1180"/>
              <a:gd name="T18" fmla="*/ 0 w 2085"/>
              <a:gd name="T19" fmla="*/ 10 h 1180"/>
              <a:gd name="T20" fmla="*/ 0 w 2085"/>
              <a:gd name="T21" fmla="*/ 1170 h 1180"/>
              <a:gd name="T22" fmla="*/ 0 w 2085"/>
              <a:gd name="T23" fmla="*/ 1180 h 1180"/>
              <a:gd name="T24" fmla="*/ 10 w 2085"/>
              <a:gd name="T25" fmla="*/ 1180 h 1180"/>
              <a:gd name="T26" fmla="*/ 2075 w 2085"/>
              <a:gd name="T27" fmla="*/ 1180 h 1180"/>
              <a:gd name="T28" fmla="*/ 2085 w 2085"/>
              <a:gd name="T29" fmla="*/ 1180 h 1180"/>
              <a:gd name="T30" fmla="*/ 2085 w 2085"/>
              <a:gd name="T31" fmla="*/ 1170 h 1180"/>
              <a:gd name="T32" fmla="*/ 2085 w 2085"/>
              <a:gd name="T33" fmla="*/ 10 h 1180"/>
              <a:gd name="T34" fmla="*/ 2085 w 2085"/>
              <a:gd name="T35" fmla="*/ 0 h 1180"/>
              <a:gd name="T36" fmla="*/ 2085 w 2085"/>
              <a:gd name="T37" fmla="*/ 0 h 1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5" h="1180">
                <a:moveTo>
                  <a:pt x="2075" y="10"/>
                </a:moveTo>
                <a:lnTo>
                  <a:pt x="2075" y="1170"/>
                </a:lnTo>
                <a:lnTo>
                  <a:pt x="10" y="1170"/>
                </a:lnTo>
                <a:lnTo>
                  <a:pt x="10" y="10"/>
                </a:lnTo>
                <a:lnTo>
                  <a:pt x="2075" y="10"/>
                </a:lnTo>
                <a:moveTo>
                  <a:pt x="2085" y="0"/>
                </a:moveTo>
                <a:lnTo>
                  <a:pt x="2075" y="0"/>
                </a:lnTo>
                <a:lnTo>
                  <a:pt x="10" y="0"/>
                </a:lnTo>
                <a:lnTo>
                  <a:pt x="0" y="0"/>
                </a:lnTo>
                <a:lnTo>
                  <a:pt x="0" y="10"/>
                </a:lnTo>
                <a:lnTo>
                  <a:pt x="0" y="1170"/>
                </a:lnTo>
                <a:lnTo>
                  <a:pt x="0" y="1180"/>
                </a:lnTo>
                <a:lnTo>
                  <a:pt x="10" y="1180"/>
                </a:lnTo>
                <a:lnTo>
                  <a:pt x="2075" y="1180"/>
                </a:lnTo>
                <a:lnTo>
                  <a:pt x="2085" y="1180"/>
                </a:lnTo>
                <a:lnTo>
                  <a:pt x="2085" y="1170"/>
                </a:lnTo>
                <a:lnTo>
                  <a:pt x="2085" y="10"/>
                </a:lnTo>
                <a:lnTo>
                  <a:pt x="2085" y="0"/>
                </a:lnTo>
                <a:lnTo>
                  <a:pt x="2085" y="0"/>
                </a:lnTo>
              </a:path>
            </a:pathLst>
          </a:custGeom>
          <a:noFill/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2" name="TextBox 2"/>
          <p:cNvSpPr/>
          <p:nvPr>
            <p:custDataLst>
              <p:tags r:id="rId4"/>
            </p:custDataLst>
          </p:nvPr>
        </p:nvSpPr>
        <p:spPr>
          <a:xfrm>
            <a:off x="2695119" y="1860613"/>
            <a:ext cx="4938234" cy="2774236"/>
          </a:xfrm>
          <a:prstGeom prst="rect">
            <a:avLst/>
          </a:prstGeom>
          <a:solidFill>
            <a:srgbClr val="7E7E7E"/>
          </a:solidFill>
          <a:ln>
            <a:noFill/>
          </a:ln>
        </p:spPr>
        <p:txBody>
          <a:bodyPr lIns="45714" tIns="22857" rIns="45714" bIns="22857"/>
          <a:lstStyle/>
          <a:p>
            <a:pPr defTabSz="544195"/>
            <a:endParaRPr lang="zh-CN" altLang="en-US" sz="2150">
              <a:solidFill>
                <a:srgbClr val="000000"/>
              </a:solidFill>
            </a:endParaRPr>
          </a:p>
        </p:txBody>
      </p:sp>
      <p:sp>
        <p:nvSpPr>
          <p:cNvPr id="32" name="Freeform 10"/>
          <p:cNvSpPr/>
          <p:nvPr>
            <p:custDataLst>
              <p:tags r:id="rId5"/>
            </p:custDataLst>
          </p:nvPr>
        </p:nvSpPr>
        <p:spPr bwMode="auto">
          <a:xfrm>
            <a:off x="4234796" y="5322539"/>
            <a:ext cx="1835408" cy="629015"/>
          </a:xfrm>
          <a:custGeom>
            <a:avLst/>
            <a:gdLst>
              <a:gd name="T0" fmla="*/ 790 w 861"/>
              <a:gd name="T1" fmla="*/ 274 h 295"/>
              <a:gd name="T2" fmla="*/ 738 w 861"/>
              <a:gd name="T3" fmla="*/ 224 h 295"/>
              <a:gd name="T4" fmla="*/ 714 w 861"/>
              <a:gd name="T5" fmla="*/ 0 h 295"/>
              <a:gd name="T6" fmla="*/ 431 w 861"/>
              <a:gd name="T7" fmla="*/ 4 h 295"/>
              <a:gd name="T8" fmla="*/ 147 w 861"/>
              <a:gd name="T9" fmla="*/ 0 h 295"/>
              <a:gd name="T10" fmla="*/ 124 w 861"/>
              <a:gd name="T11" fmla="*/ 224 h 295"/>
              <a:gd name="T12" fmla="*/ 72 w 861"/>
              <a:gd name="T13" fmla="*/ 274 h 295"/>
              <a:gd name="T14" fmla="*/ 0 w 861"/>
              <a:gd name="T15" fmla="*/ 291 h 295"/>
              <a:gd name="T16" fmla="*/ 0 w 861"/>
              <a:gd name="T17" fmla="*/ 295 h 295"/>
              <a:gd name="T18" fmla="*/ 379 w 861"/>
              <a:gd name="T19" fmla="*/ 295 h 295"/>
              <a:gd name="T20" fmla="*/ 482 w 861"/>
              <a:gd name="T21" fmla="*/ 295 h 295"/>
              <a:gd name="T22" fmla="*/ 861 w 861"/>
              <a:gd name="T23" fmla="*/ 295 h 295"/>
              <a:gd name="T24" fmla="*/ 861 w 861"/>
              <a:gd name="T25" fmla="*/ 291 h 295"/>
              <a:gd name="T26" fmla="*/ 790 w 861"/>
              <a:gd name="T27" fmla="*/ 27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1" h="295">
                <a:moveTo>
                  <a:pt x="790" y="274"/>
                </a:moveTo>
                <a:cubicBezTo>
                  <a:pt x="760" y="268"/>
                  <a:pt x="744" y="271"/>
                  <a:pt x="738" y="224"/>
                </a:cubicBezTo>
                <a:cubicBezTo>
                  <a:pt x="731" y="177"/>
                  <a:pt x="714" y="0"/>
                  <a:pt x="714" y="0"/>
                </a:cubicBezTo>
                <a:cubicBezTo>
                  <a:pt x="431" y="4"/>
                  <a:pt x="431" y="4"/>
                  <a:pt x="431" y="4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30" y="177"/>
                  <a:pt x="124" y="224"/>
                </a:cubicBezTo>
                <a:cubicBezTo>
                  <a:pt x="117" y="271"/>
                  <a:pt x="102" y="268"/>
                  <a:pt x="72" y="274"/>
                </a:cubicBezTo>
                <a:cubicBezTo>
                  <a:pt x="42" y="280"/>
                  <a:pt x="0" y="287"/>
                  <a:pt x="0" y="291"/>
                </a:cubicBezTo>
                <a:cubicBezTo>
                  <a:pt x="0" y="295"/>
                  <a:pt x="0" y="295"/>
                  <a:pt x="0" y="295"/>
                </a:cubicBezTo>
                <a:cubicBezTo>
                  <a:pt x="379" y="295"/>
                  <a:pt x="379" y="295"/>
                  <a:pt x="379" y="295"/>
                </a:cubicBezTo>
                <a:cubicBezTo>
                  <a:pt x="482" y="295"/>
                  <a:pt x="482" y="295"/>
                  <a:pt x="482" y="295"/>
                </a:cubicBezTo>
                <a:cubicBezTo>
                  <a:pt x="861" y="295"/>
                  <a:pt x="861" y="295"/>
                  <a:pt x="861" y="295"/>
                </a:cubicBezTo>
                <a:cubicBezTo>
                  <a:pt x="861" y="295"/>
                  <a:pt x="861" y="295"/>
                  <a:pt x="861" y="291"/>
                </a:cubicBezTo>
                <a:cubicBezTo>
                  <a:pt x="861" y="287"/>
                  <a:pt x="820" y="280"/>
                  <a:pt x="790" y="274"/>
                </a:cubicBezTo>
                <a:close/>
              </a:path>
            </a:pathLst>
          </a:custGeom>
          <a:solidFill>
            <a:srgbClr val="D2D3D5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3" name="Oval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26683" y="1705706"/>
            <a:ext cx="75106" cy="72758"/>
          </a:xfrm>
          <a:prstGeom prst="ellipse">
            <a:avLst/>
          </a:prstGeom>
          <a:solidFill>
            <a:srgbClr val="2C2C2C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4" name="Oval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26683" y="1701012"/>
            <a:ext cx="75106" cy="72758"/>
          </a:xfrm>
          <a:prstGeom prst="ellipse">
            <a:avLst/>
          </a:prstGeom>
          <a:solidFill>
            <a:srgbClr val="0A0A0A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5" name="Oval 1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138417" y="1712747"/>
            <a:ext cx="49289" cy="46941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6" name="Oval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152500" y="1722135"/>
            <a:ext cx="23471" cy="28165"/>
          </a:xfrm>
          <a:prstGeom prst="ellipse">
            <a:avLst/>
          </a:prstGeom>
          <a:solidFill>
            <a:srgbClr val="2C99B4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7" name="Oval 1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159542" y="1733871"/>
            <a:ext cx="7040" cy="704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8" name="Freeform 16"/>
          <p:cNvSpPr/>
          <p:nvPr>
            <p:custDataLst>
              <p:tags r:id="rId11"/>
            </p:custDataLst>
          </p:nvPr>
        </p:nvSpPr>
        <p:spPr bwMode="auto">
          <a:xfrm>
            <a:off x="4234796" y="5322539"/>
            <a:ext cx="1485694" cy="629015"/>
          </a:xfrm>
          <a:custGeom>
            <a:avLst/>
            <a:gdLst>
              <a:gd name="T0" fmla="*/ 696 w 696"/>
              <a:gd name="T1" fmla="*/ 10 h 295"/>
              <a:gd name="T2" fmla="*/ 573 w 696"/>
              <a:gd name="T3" fmla="*/ 2 h 295"/>
              <a:gd name="T4" fmla="*/ 431 w 696"/>
              <a:gd name="T5" fmla="*/ 4 h 295"/>
              <a:gd name="T6" fmla="*/ 147 w 696"/>
              <a:gd name="T7" fmla="*/ 0 h 295"/>
              <a:gd name="T8" fmla="*/ 124 w 696"/>
              <a:gd name="T9" fmla="*/ 224 h 295"/>
              <a:gd name="T10" fmla="*/ 72 w 696"/>
              <a:gd name="T11" fmla="*/ 274 h 295"/>
              <a:gd name="T12" fmla="*/ 0 w 696"/>
              <a:gd name="T13" fmla="*/ 291 h 295"/>
              <a:gd name="T14" fmla="*/ 0 w 696"/>
              <a:gd name="T15" fmla="*/ 295 h 295"/>
              <a:gd name="T16" fmla="*/ 379 w 696"/>
              <a:gd name="T17" fmla="*/ 295 h 295"/>
              <a:gd name="T18" fmla="*/ 432 w 696"/>
              <a:gd name="T19" fmla="*/ 295 h 295"/>
              <a:gd name="T20" fmla="*/ 696 w 696"/>
              <a:gd name="T21" fmla="*/ 1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6" h="295">
                <a:moveTo>
                  <a:pt x="696" y="10"/>
                </a:moveTo>
                <a:cubicBezTo>
                  <a:pt x="573" y="2"/>
                  <a:pt x="573" y="2"/>
                  <a:pt x="573" y="2"/>
                </a:cubicBezTo>
                <a:cubicBezTo>
                  <a:pt x="431" y="4"/>
                  <a:pt x="431" y="4"/>
                  <a:pt x="431" y="4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30" y="177"/>
                  <a:pt x="124" y="224"/>
                </a:cubicBezTo>
                <a:cubicBezTo>
                  <a:pt x="117" y="271"/>
                  <a:pt x="102" y="268"/>
                  <a:pt x="72" y="274"/>
                </a:cubicBezTo>
                <a:cubicBezTo>
                  <a:pt x="42" y="280"/>
                  <a:pt x="0" y="287"/>
                  <a:pt x="0" y="291"/>
                </a:cubicBezTo>
                <a:cubicBezTo>
                  <a:pt x="0" y="295"/>
                  <a:pt x="0" y="295"/>
                  <a:pt x="0" y="295"/>
                </a:cubicBezTo>
                <a:cubicBezTo>
                  <a:pt x="379" y="295"/>
                  <a:pt x="379" y="295"/>
                  <a:pt x="379" y="295"/>
                </a:cubicBezTo>
                <a:cubicBezTo>
                  <a:pt x="432" y="295"/>
                  <a:pt x="432" y="295"/>
                  <a:pt x="432" y="295"/>
                </a:cubicBezTo>
                <a:lnTo>
                  <a:pt x="696" y="10"/>
                </a:lnTo>
                <a:close/>
              </a:path>
            </a:pathLst>
          </a:custGeom>
          <a:solidFill>
            <a:srgbClr val="A8A9AA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9" name="Freeform 17"/>
          <p:cNvSpPr/>
          <p:nvPr>
            <p:custDataLst>
              <p:tags r:id="rId12"/>
            </p:custDataLst>
          </p:nvPr>
        </p:nvSpPr>
        <p:spPr bwMode="auto">
          <a:xfrm>
            <a:off x="2460412" y="4883638"/>
            <a:ext cx="5407648" cy="514007"/>
          </a:xfrm>
          <a:custGeom>
            <a:avLst/>
            <a:gdLst>
              <a:gd name="T0" fmla="*/ 0 w 2537"/>
              <a:gd name="T1" fmla="*/ 0 h 241"/>
              <a:gd name="T2" fmla="*/ 0 w 2537"/>
              <a:gd name="T3" fmla="*/ 170 h 241"/>
              <a:gd name="T4" fmla="*/ 71 w 2537"/>
              <a:gd name="T5" fmla="*/ 241 h 241"/>
              <a:gd name="T6" fmla="*/ 2467 w 2537"/>
              <a:gd name="T7" fmla="*/ 241 h 241"/>
              <a:gd name="T8" fmla="*/ 2537 w 2537"/>
              <a:gd name="T9" fmla="*/ 170 h 241"/>
              <a:gd name="T10" fmla="*/ 2537 w 2537"/>
              <a:gd name="T11" fmla="*/ 0 h 241"/>
              <a:gd name="T12" fmla="*/ 0 w 2537"/>
              <a:gd name="T13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37" h="241">
                <a:moveTo>
                  <a:pt x="0" y="0"/>
                </a:moveTo>
                <a:cubicBezTo>
                  <a:pt x="0" y="170"/>
                  <a:pt x="0" y="170"/>
                  <a:pt x="0" y="170"/>
                </a:cubicBezTo>
                <a:cubicBezTo>
                  <a:pt x="0" y="209"/>
                  <a:pt x="32" y="241"/>
                  <a:pt x="71" y="241"/>
                </a:cubicBezTo>
                <a:cubicBezTo>
                  <a:pt x="2467" y="241"/>
                  <a:pt x="2467" y="241"/>
                  <a:pt x="2467" y="241"/>
                </a:cubicBezTo>
                <a:cubicBezTo>
                  <a:pt x="2506" y="241"/>
                  <a:pt x="2537" y="209"/>
                  <a:pt x="2537" y="170"/>
                </a:cubicBezTo>
                <a:cubicBezTo>
                  <a:pt x="2537" y="0"/>
                  <a:pt x="2537" y="0"/>
                  <a:pt x="25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D2D3D5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90" name="Freeform 33"/>
          <p:cNvSpPr/>
          <p:nvPr>
            <p:custDataLst>
              <p:tags r:id="rId13"/>
            </p:custDataLst>
          </p:nvPr>
        </p:nvSpPr>
        <p:spPr bwMode="auto">
          <a:xfrm>
            <a:off x="671945" y="3430802"/>
            <a:ext cx="1830714" cy="2598206"/>
          </a:xfrm>
          <a:custGeom>
            <a:avLst/>
            <a:gdLst>
              <a:gd name="T0" fmla="*/ 834 w 834"/>
              <a:gd name="T1" fmla="*/ 1133 h 1183"/>
              <a:gd name="T2" fmla="*/ 785 w 834"/>
              <a:gd name="T3" fmla="*/ 1183 h 1183"/>
              <a:gd name="T4" fmla="*/ 50 w 834"/>
              <a:gd name="T5" fmla="*/ 1183 h 1183"/>
              <a:gd name="T6" fmla="*/ 0 w 834"/>
              <a:gd name="T7" fmla="*/ 1133 h 1183"/>
              <a:gd name="T8" fmla="*/ 0 w 834"/>
              <a:gd name="T9" fmla="*/ 49 h 1183"/>
              <a:gd name="T10" fmla="*/ 50 w 834"/>
              <a:gd name="T11" fmla="*/ 0 h 1183"/>
              <a:gd name="T12" fmla="*/ 785 w 834"/>
              <a:gd name="T13" fmla="*/ 0 h 1183"/>
              <a:gd name="T14" fmla="*/ 834 w 834"/>
              <a:gd name="T15" fmla="*/ 49 h 1183"/>
              <a:gd name="T16" fmla="*/ 834 w 834"/>
              <a:gd name="T17" fmla="*/ 1133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4" h="1183">
                <a:moveTo>
                  <a:pt x="834" y="1133"/>
                </a:moveTo>
                <a:cubicBezTo>
                  <a:pt x="834" y="1160"/>
                  <a:pt x="812" y="1183"/>
                  <a:pt x="785" y="1183"/>
                </a:cubicBezTo>
                <a:cubicBezTo>
                  <a:pt x="50" y="1183"/>
                  <a:pt x="50" y="1183"/>
                  <a:pt x="50" y="1183"/>
                </a:cubicBezTo>
                <a:cubicBezTo>
                  <a:pt x="22" y="1183"/>
                  <a:pt x="0" y="1160"/>
                  <a:pt x="0" y="1133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22"/>
                  <a:pt x="22" y="0"/>
                  <a:pt x="50" y="0"/>
                </a:cubicBezTo>
                <a:cubicBezTo>
                  <a:pt x="785" y="0"/>
                  <a:pt x="785" y="0"/>
                  <a:pt x="785" y="0"/>
                </a:cubicBezTo>
                <a:cubicBezTo>
                  <a:pt x="812" y="0"/>
                  <a:pt x="834" y="22"/>
                  <a:pt x="834" y="49"/>
                </a:cubicBezTo>
                <a:cubicBezTo>
                  <a:pt x="834" y="1133"/>
                  <a:pt x="834" y="1133"/>
                  <a:pt x="834" y="1133"/>
                </a:cubicBezTo>
              </a:path>
            </a:pathLst>
          </a:custGeom>
          <a:solidFill>
            <a:srgbClr val="333333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91" name="Freeform 34"/>
          <p:cNvSpPr/>
          <p:nvPr>
            <p:custDataLst>
              <p:tags r:id="rId14"/>
            </p:custDataLst>
          </p:nvPr>
        </p:nvSpPr>
        <p:spPr bwMode="auto">
          <a:xfrm>
            <a:off x="683680" y="3440190"/>
            <a:ext cx="1809591" cy="2577082"/>
          </a:xfrm>
          <a:custGeom>
            <a:avLst/>
            <a:gdLst>
              <a:gd name="T0" fmla="*/ 45 w 825"/>
              <a:gd name="T1" fmla="*/ 1174 h 1174"/>
              <a:gd name="T2" fmla="*/ 0 w 825"/>
              <a:gd name="T3" fmla="*/ 1129 h 1174"/>
              <a:gd name="T4" fmla="*/ 0 w 825"/>
              <a:gd name="T5" fmla="*/ 45 h 1174"/>
              <a:gd name="T6" fmla="*/ 45 w 825"/>
              <a:gd name="T7" fmla="*/ 0 h 1174"/>
              <a:gd name="T8" fmla="*/ 780 w 825"/>
              <a:gd name="T9" fmla="*/ 0 h 1174"/>
              <a:gd name="T10" fmla="*/ 825 w 825"/>
              <a:gd name="T11" fmla="*/ 45 h 1174"/>
              <a:gd name="T12" fmla="*/ 825 w 825"/>
              <a:gd name="T13" fmla="*/ 1129 h 1174"/>
              <a:gd name="T14" fmla="*/ 780 w 825"/>
              <a:gd name="T15" fmla="*/ 1174 h 1174"/>
              <a:gd name="T16" fmla="*/ 45 w 825"/>
              <a:gd name="T17" fmla="*/ 1174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5" h="1174">
                <a:moveTo>
                  <a:pt x="45" y="1174"/>
                </a:moveTo>
                <a:cubicBezTo>
                  <a:pt x="20" y="1174"/>
                  <a:pt x="0" y="1154"/>
                  <a:pt x="0" y="1129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1"/>
                  <a:pt x="20" y="0"/>
                  <a:pt x="45" y="0"/>
                </a:cubicBezTo>
                <a:cubicBezTo>
                  <a:pt x="780" y="0"/>
                  <a:pt x="780" y="0"/>
                  <a:pt x="780" y="0"/>
                </a:cubicBezTo>
                <a:cubicBezTo>
                  <a:pt x="805" y="0"/>
                  <a:pt x="825" y="21"/>
                  <a:pt x="825" y="45"/>
                </a:cubicBezTo>
                <a:cubicBezTo>
                  <a:pt x="825" y="1129"/>
                  <a:pt x="825" y="1129"/>
                  <a:pt x="825" y="1129"/>
                </a:cubicBezTo>
                <a:cubicBezTo>
                  <a:pt x="825" y="1154"/>
                  <a:pt x="805" y="1174"/>
                  <a:pt x="780" y="1174"/>
                </a:cubicBezTo>
                <a:cubicBezTo>
                  <a:pt x="45" y="1174"/>
                  <a:pt x="45" y="1174"/>
                  <a:pt x="45" y="1174"/>
                </a:cubicBezTo>
              </a:path>
            </a:pathLst>
          </a:custGeom>
          <a:solidFill>
            <a:srgbClr val="181818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92" name="Oval 3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570872" y="3536420"/>
            <a:ext cx="32859" cy="32859"/>
          </a:xfrm>
          <a:prstGeom prst="ellipse">
            <a:avLst/>
          </a:prstGeom>
          <a:solidFill>
            <a:srgbClr val="2C2C2C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93" name="Oval 3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570872" y="3534073"/>
            <a:ext cx="32859" cy="32859"/>
          </a:xfrm>
          <a:prstGeom prst="ellipse">
            <a:avLst/>
          </a:prstGeom>
          <a:solidFill>
            <a:srgbClr val="0A0A0A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94" name="Oval 3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575566" y="3541115"/>
            <a:ext cx="21124" cy="18777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95" name="Oval 3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580260" y="3545809"/>
            <a:ext cx="11736" cy="9388"/>
          </a:xfrm>
          <a:prstGeom prst="ellipse">
            <a:avLst/>
          </a:prstGeom>
          <a:solidFill>
            <a:srgbClr val="2C99B4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96" name="Freeform 39"/>
          <p:cNvSpPr/>
          <p:nvPr>
            <p:custDataLst>
              <p:tags r:id="rId19"/>
            </p:custDataLst>
          </p:nvPr>
        </p:nvSpPr>
        <p:spPr bwMode="auto">
          <a:xfrm>
            <a:off x="1584954" y="3550503"/>
            <a:ext cx="2348" cy="2346"/>
          </a:xfrm>
          <a:custGeom>
            <a:avLst/>
            <a:gdLst>
              <a:gd name="T0" fmla="*/ 1 w 1"/>
              <a:gd name="T1" fmla="*/ 0 h 1"/>
              <a:gd name="T2" fmla="*/ 1 w 1"/>
              <a:gd name="T3" fmla="*/ 1 h 1"/>
              <a:gd name="T4" fmla="*/ 0 w 1"/>
              <a:gd name="T5" fmla="*/ 0 h 1"/>
              <a:gd name="T6" fmla="*/ 1 w 1"/>
              <a:gd name="T7" fmla="*/ 0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1"/>
                </a:ln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" name="TextBox 5"/>
          <p:cNvSpPr/>
          <p:nvPr>
            <p:custDataLst>
              <p:tags r:id="rId20"/>
            </p:custDataLst>
          </p:nvPr>
        </p:nvSpPr>
        <p:spPr>
          <a:xfrm>
            <a:off x="1535667" y="3545809"/>
            <a:ext cx="14082" cy="14082"/>
          </a:xfrm>
          <a:prstGeom prst="rect">
            <a:avLst/>
          </a:prstGeom>
          <a:solidFill>
            <a:srgbClr val="464646"/>
          </a:solidFill>
          <a:ln>
            <a:noFill/>
          </a:ln>
        </p:spPr>
        <p:txBody>
          <a:bodyPr lIns="45714" tIns="22857" rIns="45714" bIns="22857"/>
          <a:lstStyle/>
          <a:p>
            <a:pPr defTabSz="544195"/>
            <a:endParaRPr lang="zh-CN" altLang="en-US" sz="2150">
              <a:solidFill>
                <a:srgbClr val="000000"/>
              </a:solidFill>
            </a:endParaRPr>
          </a:p>
        </p:txBody>
      </p:sp>
      <p:sp>
        <p:nvSpPr>
          <p:cNvPr id="4" name="TextBox 6"/>
          <p:cNvSpPr/>
          <p:nvPr>
            <p:custDataLst>
              <p:tags r:id="rId21"/>
            </p:custDataLst>
          </p:nvPr>
        </p:nvSpPr>
        <p:spPr>
          <a:xfrm>
            <a:off x="782257" y="3649080"/>
            <a:ext cx="1612437" cy="2149915"/>
          </a:xfrm>
          <a:prstGeom prst="rect">
            <a:avLst/>
          </a:prstGeom>
          <a:solidFill>
            <a:srgbClr val="0C0D11"/>
          </a:solidFill>
          <a:ln>
            <a:noFill/>
          </a:ln>
        </p:spPr>
        <p:txBody>
          <a:bodyPr lIns="45714" tIns="22857" rIns="45714" bIns="22857"/>
          <a:lstStyle/>
          <a:p>
            <a:pPr defTabSz="544195"/>
            <a:endParaRPr lang="zh-CN" altLang="en-US" sz="2150">
              <a:solidFill>
                <a:srgbClr val="000000"/>
              </a:solidFill>
            </a:endParaRPr>
          </a:p>
        </p:txBody>
      </p:sp>
      <p:sp>
        <p:nvSpPr>
          <p:cNvPr id="17" name="TextBox 7"/>
          <p:cNvSpPr/>
          <p:nvPr>
            <p:custDataLst>
              <p:tags r:id="rId22"/>
            </p:custDataLst>
          </p:nvPr>
        </p:nvSpPr>
        <p:spPr>
          <a:xfrm>
            <a:off x="783196" y="3650487"/>
            <a:ext cx="1602579" cy="2139588"/>
          </a:xfrm>
          <a:prstGeom prst="rect">
            <a:avLst/>
          </a:prstGeom>
          <a:solidFill>
            <a:srgbClr val="7E7E7E"/>
          </a:solidFill>
          <a:ln>
            <a:noFill/>
          </a:ln>
        </p:spPr>
        <p:txBody>
          <a:bodyPr lIns="45714" tIns="22857" rIns="45714" bIns="22857"/>
          <a:lstStyle/>
          <a:p>
            <a:pPr defTabSz="544195"/>
            <a:r>
              <a:rPr lang="zh-CN" altLang="en-US" sz="1400" b="1">
                <a:solidFill>
                  <a:schemeClr val="bg1"/>
                </a:solidFill>
              </a:rPr>
              <a:t>也可以使用ALTER命令将唯一约束添加到已经创建完成的表中，具体语法格式如下所示。</a:t>
            </a:r>
          </a:p>
          <a:p>
            <a:pPr defTabSz="544195"/>
            <a:r>
              <a:rPr lang="zh-CN" altLang="en-US" sz="1400" b="1">
                <a:solidFill>
                  <a:schemeClr val="bg1"/>
                </a:solidFill>
              </a:rPr>
              <a:t>ALTER TABLE 表名 ADD UNIQUE(列名);</a:t>
            </a:r>
          </a:p>
        </p:txBody>
      </p:sp>
      <p:sp>
        <p:nvSpPr>
          <p:cNvPr id="103" name="Freeform 45"/>
          <p:cNvSpPr/>
          <p:nvPr>
            <p:custDataLst>
              <p:tags r:id="rId23"/>
            </p:custDataLst>
          </p:nvPr>
        </p:nvSpPr>
        <p:spPr bwMode="auto">
          <a:xfrm>
            <a:off x="7419769" y="5932777"/>
            <a:ext cx="2124098" cy="93883"/>
          </a:xfrm>
          <a:custGeom>
            <a:avLst/>
            <a:gdLst>
              <a:gd name="T0" fmla="*/ 0 w 885"/>
              <a:gd name="T1" fmla="*/ 16 h 39"/>
              <a:gd name="T2" fmla="*/ 78 w 885"/>
              <a:gd name="T3" fmla="*/ 39 h 39"/>
              <a:gd name="T4" fmla="*/ 885 w 885"/>
              <a:gd name="T5" fmla="*/ 39 h 39"/>
              <a:gd name="T6" fmla="*/ 885 w 885"/>
              <a:gd name="T7" fmla="*/ 0 h 39"/>
              <a:gd name="T8" fmla="*/ 0 w 885"/>
              <a:gd name="T9" fmla="*/ 0 h 39"/>
              <a:gd name="T10" fmla="*/ 0 w 885"/>
              <a:gd name="T11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5" h="39">
                <a:moveTo>
                  <a:pt x="0" y="16"/>
                </a:moveTo>
                <a:cubicBezTo>
                  <a:pt x="0" y="23"/>
                  <a:pt x="30" y="39"/>
                  <a:pt x="78" y="39"/>
                </a:cubicBezTo>
                <a:cubicBezTo>
                  <a:pt x="126" y="39"/>
                  <a:pt x="885" y="39"/>
                  <a:pt x="885" y="39"/>
                </a:cubicBezTo>
                <a:cubicBezTo>
                  <a:pt x="885" y="0"/>
                  <a:pt x="885" y="0"/>
                  <a:pt x="885" y="0"/>
                </a:cubicBezTo>
                <a:cubicBezTo>
                  <a:pt x="0" y="0"/>
                  <a:pt x="0" y="0"/>
                  <a:pt x="0" y="0"/>
                </a:cubicBezTo>
                <a:lnTo>
                  <a:pt x="0" y="16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04" name="Freeform 46"/>
          <p:cNvSpPr/>
          <p:nvPr>
            <p:custDataLst>
              <p:tags r:id="rId24"/>
            </p:custDataLst>
          </p:nvPr>
        </p:nvSpPr>
        <p:spPr bwMode="auto">
          <a:xfrm>
            <a:off x="9513354" y="5932777"/>
            <a:ext cx="2121751" cy="93883"/>
          </a:xfrm>
          <a:custGeom>
            <a:avLst/>
            <a:gdLst>
              <a:gd name="T0" fmla="*/ 884 w 884"/>
              <a:gd name="T1" fmla="*/ 16 h 39"/>
              <a:gd name="T2" fmla="*/ 806 w 884"/>
              <a:gd name="T3" fmla="*/ 39 h 39"/>
              <a:gd name="T4" fmla="*/ 0 w 884"/>
              <a:gd name="T5" fmla="*/ 39 h 39"/>
              <a:gd name="T6" fmla="*/ 0 w 884"/>
              <a:gd name="T7" fmla="*/ 0 h 39"/>
              <a:gd name="T8" fmla="*/ 884 w 884"/>
              <a:gd name="T9" fmla="*/ 0 h 39"/>
              <a:gd name="T10" fmla="*/ 884 w 884"/>
              <a:gd name="T11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4" h="39">
                <a:moveTo>
                  <a:pt x="884" y="16"/>
                </a:moveTo>
                <a:cubicBezTo>
                  <a:pt x="884" y="23"/>
                  <a:pt x="854" y="39"/>
                  <a:pt x="806" y="39"/>
                </a:cubicBezTo>
                <a:cubicBezTo>
                  <a:pt x="758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884" y="0"/>
                  <a:pt x="884" y="0"/>
                  <a:pt x="884" y="0"/>
                </a:cubicBezTo>
                <a:lnTo>
                  <a:pt x="884" y="16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05" name="Freeform 47"/>
          <p:cNvSpPr/>
          <p:nvPr>
            <p:custDataLst>
              <p:tags r:id="rId25"/>
            </p:custDataLst>
          </p:nvPr>
        </p:nvSpPr>
        <p:spPr bwMode="auto">
          <a:xfrm>
            <a:off x="7835201" y="3602138"/>
            <a:ext cx="3417333" cy="2337681"/>
          </a:xfrm>
          <a:custGeom>
            <a:avLst/>
            <a:gdLst>
              <a:gd name="T0" fmla="*/ 1378 w 1423"/>
              <a:gd name="T1" fmla="*/ 0 h 974"/>
              <a:gd name="T2" fmla="*/ 45 w 1423"/>
              <a:gd name="T3" fmla="*/ 0 h 974"/>
              <a:gd name="T4" fmla="*/ 0 w 1423"/>
              <a:gd name="T5" fmla="*/ 45 h 974"/>
              <a:gd name="T6" fmla="*/ 0 w 1423"/>
              <a:gd name="T7" fmla="*/ 218 h 974"/>
              <a:gd name="T8" fmla="*/ 0 w 1423"/>
              <a:gd name="T9" fmla="*/ 929 h 974"/>
              <a:gd name="T10" fmla="*/ 45 w 1423"/>
              <a:gd name="T11" fmla="*/ 974 h 974"/>
              <a:gd name="T12" fmla="*/ 1378 w 1423"/>
              <a:gd name="T13" fmla="*/ 974 h 974"/>
              <a:gd name="T14" fmla="*/ 1423 w 1423"/>
              <a:gd name="T15" fmla="*/ 929 h 974"/>
              <a:gd name="T16" fmla="*/ 1423 w 1423"/>
              <a:gd name="T17" fmla="*/ 45 h 974"/>
              <a:gd name="T18" fmla="*/ 1378 w 1423"/>
              <a:gd name="T19" fmla="*/ 0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3" h="974">
                <a:moveTo>
                  <a:pt x="1378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929"/>
                  <a:pt x="0" y="929"/>
                  <a:pt x="0" y="929"/>
                </a:cubicBezTo>
                <a:cubicBezTo>
                  <a:pt x="0" y="954"/>
                  <a:pt x="20" y="974"/>
                  <a:pt x="45" y="974"/>
                </a:cubicBezTo>
                <a:cubicBezTo>
                  <a:pt x="1378" y="974"/>
                  <a:pt x="1378" y="974"/>
                  <a:pt x="1378" y="974"/>
                </a:cubicBezTo>
                <a:cubicBezTo>
                  <a:pt x="1403" y="974"/>
                  <a:pt x="1423" y="954"/>
                  <a:pt x="1423" y="929"/>
                </a:cubicBezTo>
                <a:cubicBezTo>
                  <a:pt x="1423" y="45"/>
                  <a:pt x="1423" y="45"/>
                  <a:pt x="1423" y="45"/>
                </a:cubicBezTo>
                <a:cubicBezTo>
                  <a:pt x="1423" y="20"/>
                  <a:pt x="1403" y="0"/>
                  <a:pt x="1378" y="0"/>
                </a:cubicBezTo>
                <a:close/>
              </a:path>
            </a:pathLst>
          </a:custGeom>
          <a:solidFill>
            <a:srgbClr val="D2D3D5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06" name="Freeform 48"/>
          <p:cNvSpPr/>
          <p:nvPr>
            <p:custDataLst>
              <p:tags r:id="rId26"/>
            </p:custDataLst>
          </p:nvPr>
        </p:nvSpPr>
        <p:spPr bwMode="auto">
          <a:xfrm>
            <a:off x="7849283" y="3613873"/>
            <a:ext cx="3391514" cy="2314210"/>
          </a:xfrm>
          <a:custGeom>
            <a:avLst/>
            <a:gdLst>
              <a:gd name="T0" fmla="*/ 40 w 1414"/>
              <a:gd name="T1" fmla="*/ 964 h 964"/>
              <a:gd name="T2" fmla="*/ 0 w 1414"/>
              <a:gd name="T3" fmla="*/ 924 h 964"/>
              <a:gd name="T4" fmla="*/ 0 w 1414"/>
              <a:gd name="T5" fmla="*/ 40 h 964"/>
              <a:gd name="T6" fmla="*/ 40 w 1414"/>
              <a:gd name="T7" fmla="*/ 0 h 964"/>
              <a:gd name="T8" fmla="*/ 1373 w 1414"/>
              <a:gd name="T9" fmla="*/ 0 h 964"/>
              <a:gd name="T10" fmla="*/ 1414 w 1414"/>
              <a:gd name="T11" fmla="*/ 40 h 964"/>
              <a:gd name="T12" fmla="*/ 1414 w 1414"/>
              <a:gd name="T13" fmla="*/ 924 h 964"/>
              <a:gd name="T14" fmla="*/ 1373 w 1414"/>
              <a:gd name="T15" fmla="*/ 964 h 964"/>
              <a:gd name="T16" fmla="*/ 40 w 1414"/>
              <a:gd name="T17" fmla="*/ 964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4" h="964">
                <a:moveTo>
                  <a:pt x="40" y="964"/>
                </a:moveTo>
                <a:cubicBezTo>
                  <a:pt x="18" y="964"/>
                  <a:pt x="0" y="946"/>
                  <a:pt x="0" y="92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1373" y="0"/>
                  <a:pt x="1373" y="0"/>
                  <a:pt x="1373" y="0"/>
                </a:cubicBezTo>
                <a:cubicBezTo>
                  <a:pt x="1396" y="0"/>
                  <a:pt x="1414" y="18"/>
                  <a:pt x="1414" y="40"/>
                </a:cubicBezTo>
                <a:cubicBezTo>
                  <a:pt x="1414" y="924"/>
                  <a:pt x="1414" y="924"/>
                  <a:pt x="1414" y="924"/>
                </a:cubicBezTo>
                <a:cubicBezTo>
                  <a:pt x="1414" y="946"/>
                  <a:pt x="1396" y="964"/>
                  <a:pt x="1373" y="964"/>
                </a:cubicBezTo>
                <a:lnTo>
                  <a:pt x="40" y="964"/>
                </a:ln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07" name="Freeform 49"/>
          <p:cNvSpPr/>
          <p:nvPr>
            <p:custDataLst>
              <p:tags r:id="rId27"/>
            </p:custDataLst>
          </p:nvPr>
        </p:nvSpPr>
        <p:spPr bwMode="auto">
          <a:xfrm>
            <a:off x="7849283" y="5829506"/>
            <a:ext cx="3391514" cy="98577"/>
          </a:xfrm>
          <a:custGeom>
            <a:avLst/>
            <a:gdLst>
              <a:gd name="T0" fmla="*/ 1414 w 1414"/>
              <a:gd name="T1" fmla="*/ 0 h 41"/>
              <a:gd name="T2" fmla="*/ 1396 w 1414"/>
              <a:gd name="T3" fmla="*/ 9 h 41"/>
              <a:gd name="T4" fmla="*/ 18 w 1414"/>
              <a:gd name="T5" fmla="*/ 9 h 41"/>
              <a:gd name="T6" fmla="*/ 0 w 1414"/>
              <a:gd name="T7" fmla="*/ 0 h 41"/>
              <a:gd name="T8" fmla="*/ 0 w 1414"/>
              <a:gd name="T9" fmla="*/ 1 h 41"/>
              <a:gd name="T10" fmla="*/ 40 w 1414"/>
              <a:gd name="T11" fmla="*/ 41 h 41"/>
              <a:gd name="T12" fmla="*/ 1373 w 1414"/>
              <a:gd name="T13" fmla="*/ 41 h 41"/>
              <a:gd name="T14" fmla="*/ 1414 w 1414"/>
              <a:gd name="T15" fmla="*/ 1 h 41"/>
              <a:gd name="T16" fmla="*/ 1414 w 1414"/>
              <a:gd name="T1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4" h="41">
                <a:moveTo>
                  <a:pt x="1414" y="0"/>
                </a:moveTo>
                <a:cubicBezTo>
                  <a:pt x="1409" y="6"/>
                  <a:pt x="1403" y="9"/>
                  <a:pt x="1396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0" y="9"/>
                  <a:pt x="4" y="6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3"/>
                  <a:pt x="18" y="41"/>
                  <a:pt x="40" y="41"/>
                </a:cubicBezTo>
                <a:cubicBezTo>
                  <a:pt x="1373" y="41"/>
                  <a:pt x="1373" y="41"/>
                  <a:pt x="1373" y="41"/>
                </a:cubicBezTo>
                <a:cubicBezTo>
                  <a:pt x="1396" y="41"/>
                  <a:pt x="1414" y="23"/>
                  <a:pt x="1414" y="1"/>
                </a:cubicBezTo>
                <a:lnTo>
                  <a:pt x="1414" y="0"/>
                </a:lnTo>
                <a:close/>
              </a:path>
            </a:pathLst>
          </a:custGeom>
          <a:solidFill>
            <a:srgbClr val="0C0D11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09" name="Freeform 51"/>
          <p:cNvSpPr/>
          <p:nvPr>
            <p:custDataLst>
              <p:tags r:id="rId28"/>
            </p:custDataLst>
          </p:nvPr>
        </p:nvSpPr>
        <p:spPr bwMode="auto">
          <a:xfrm>
            <a:off x="9224666" y="5895224"/>
            <a:ext cx="605544" cy="42247"/>
          </a:xfrm>
          <a:custGeom>
            <a:avLst/>
            <a:gdLst>
              <a:gd name="T0" fmla="*/ 0 w 252"/>
              <a:gd name="T1" fmla="*/ 0 h 18"/>
              <a:gd name="T2" fmla="*/ 22 w 252"/>
              <a:gd name="T3" fmla="*/ 18 h 18"/>
              <a:gd name="T4" fmla="*/ 230 w 252"/>
              <a:gd name="T5" fmla="*/ 18 h 18"/>
              <a:gd name="T6" fmla="*/ 252 w 252"/>
              <a:gd name="T7" fmla="*/ 0 h 18"/>
              <a:gd name="T8" fmla="*/ 0 w 25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2" h="18">
                <a:moveTo>
                  <a:pt x="0" y="0"/>
                </a:moveTo>
                <a:cubicBezTo>
                  <a:pt x="2" y="10"/>
                  <a:pt x="11" y="18"/>
                  <a:pt x="22" y="18"/>
                </a:cubicBezTo>
                <a:cubicBezTo>
                  <a:pt x="230" y="18"/>
                  <a:pt x="230" y="18"/>
                  <a:pt x="230" y="18"/>
                </a:cubicBezTo>
                <a:cubicBezTo>
                  <a:pt x="241" y="18"/>
                  <a:pt x="250" y="10"/>
                  <a:pt x="25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" name="TextBox 8"/>
          <p:cNvSpPr/>
          <p:nvPr>
            <p:custDataLst>
              <p:tags r:id="rId29"/>
            </p:custDataLst>
          </p:nvPr>
        </p:nvSpPr>
        <p:spPr>
          <a:xfrm>
            <a:off x="7419769" y="5895224"/>
            <a:ext cx="4215336" cy="75106"/>
          </a:xfrm>
          <a:prstGeom prst="rect">
            <a:avLst/>
          </a:prstGeom>
          <a:solidFill>
            <a:srgbClr val="D2D6D7"/>
          </a:solidFill>
          <a:ln>
            <a:noFill/>
          </a:ln>
        </p:spPr>
        <p:txBody>
          <a:bodyPr lIns="45714" tIns="22857" rIns="45714" bIns="22857"/>
          <a:lstStyle/>
          <a:p>
            <a:pPr defTabSz="544195"/>
            <a:endParaRPr lang="zh-CN" altLang="en-US" sz="2150">
              <a:solidFill>
                <a:srgbClr val="000000"/>
              </a:solidFill>
            </a:endParaRPr>
          </a:p>
        </p:txBody>
      </p:sp>
      <p:sp>
        <p:nvSpPr>
          <p:cNvPr id="19" name="TextBox 9"/>
          <p:cNvSpPr/>
          <p:nvPr>
            <p:custDataLst>
              <p:tags r:id="rId30"/>
            </p:custDataLst>
          </p:nvPr>
        </p:nvSpPr>
        <p:spPr>
          <a:xfrm>
            <a:off x="7961942" y="3759391"/>
            <a:ext cx="3166196" cy="1999703"/>
          </a:xfrm>
          <a:prstGeom prst="rect">
            <a:avLst/>
          </a:prstGeom>
          <a:solidFill>
            <a:srgbClr val="0C0D11"/>
          </a:solidFill>
          <a:ln>
            <a:noFill/>
          </a:ln>
        </p:spPr>
        <p:txBody>
          <a:bodyPr lIns="45714" tIns="22857" rIns="45714" bIns="22857"/>
          <a:lstStyle/>
          <a:p>
            <a:pPr defTabSz="544195"/>
            <a:endParaRPr lang="zh-CN" altLang="en-US" sz="2150">
              <a:solidFill>
                <a:srgbClr val="000000"/>
              </a:solidFill>
            </a:endParaRPr>
          </a:p>
        </p:txBody>
      </p:sp>
      <p:sp>
        <p:nvSpPr>
          <p:cNvPr id="6" name="TextBox 10"/>
          <p:cNvSpPr/>
          <p:nvPr>
            <p:custDataLst>
              <p:tags r:id="rId31"/>
            </p:custDataLst>
          </p:nvPr>
        </p:nvSpPr>
        <p:spPr>
          <a:xfrm>
            <a:off x="7971331" y="3771127"/>
            <a:ext cx="3145073" cy="1978579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txBody>
          <a:bodyPr lIns="45714" tIns="22857" rIns="45714" bIns="22857"/>
          <a:lstStyle/>
          <a:p>
            <a:pPr defTabSz="544195"/>
            <a:endParaRPr lang="zh-CN" altLang="en-US" sz="2150">
              <a:solidFill>
                <a:srgbClr val="000000"/>
              </a:solidFill>
            </a:endParaRPr>
          </a:p>
        </p:txBody>
      </p:sp>
      <p:sp>
        <p:nvSpPr>
          <p:cNvPr id="112" name="Oval 54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9525090" y="3674897"/>
            <a:ext cx="35205" cy="37553"/>
          </a:xfrm>
          <a:prstGeom prst="ellipse">
            <a:avLst/>
          </a:prstGeom>
          <a:solidFill>
            <a:srgbClr val="2C2C2C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13" name="Oval 55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9525090" y="3672550"/>
            <a:ext cx="35205" cy="35205"/>
          </a:xfrm>
          <a:prstGeom prst="ellipse">
            <a:avLst/>
          </a:prstGeom>
          <a:solidFill>
            <a:srgbClr val="0A0A0A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14" name="Oval 56"/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9532131" y="3677245"/>
            <a:ext cx="21124" cy="23471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15" name="Oval 57"/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9536825" y="3684285"/>
            <a:ext cx="11736" cy="11736"/>
          </a:xfrm>
          <a:prstGeom prst="ellipse">
            <a:avLst/>
          </a:prstGeom>
          <a:solidFill>
            <a:srgbClr val="2C99B4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16" name="Freeform 58"/>
          <p:cNvSpPr/>
          <p:nvPr>
            <p:custDataLst>
              <p:tags r:id="rId36"/>
            </p:custDataLst>
          </p:nvPr>
        </p:nvSpPr>
        <p:spPr bwMode="auto">
          <a:xfrm>
            <a:off x="9541519" y="3686633"/>
            <a:ext cx="2348" cy="4694"/>
          </a:xfrm>
          <a:custGeom>
            <a:avLst/>
            <a:gdLst>
              <a:gd name="T0" fmla="*/ 1 w 1"/>
              <a:gd name="T1" fmla="*/ 1 h 2"/>
              <a:gd name="T2" fmla="*/ 1 w 1"/>
              <a:gd name="T3" fmla="*/ 2 h 2"/>
              <a:gd name="T4" fmla="*/ 0 w 1"/>
              <a:gd name="T5" fmla="*/ 1 h 2"/>
              <a:gd name="T6" fmla="*/ 1 w 1"/>
              <a:gd name="T7" fmla="*/ 0 h 2"/>
              <a:gd name="T8" fmla="*/ 1 w 1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1"/>
                </a:move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7" name="Oval 43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1519237" y="5845937"/>
            <a:ext cx="136130" cy="136130"/>
          </a:xfrm>
          <a:prstGeom prst="ellipse">
            <a:avLst/>
          </a:prstGeom>
          <a:solidFill>
            <a:srgbClr val="333333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01" name="Freeform 44"/>
          <p:cNvSpPr/>
          <p:nvPr>
            <p:custDataLst>
              <p:tags r:id="rId38"/>
            </p:custDataLst>
          </p:nvPr>
        </p:nvSpPr>
        <p:spPr bwMode="auto">
          <a:xfrm>
            <a:off x="1552095" y="5878796"/>
            <a:ext cx="70412" cy="70412"/>
          </a:xfrm>
          <a:custGeom>
            <a:avLst/>
            <a:gdLst>
              <a:gd name="T0" fmla="*/ 30 w 32"/>
              <a:gd name="T1" fmla="*/ 21 h 32"/>
              <a:gd name="T2" fmla="*/ 28 w 32"/>
              <a:gd name="T3" fmla="*/ 21 h 32"/>
              <a:gd name="T4" fmla="*/ 21 w 32"/>
              <a:gd name="T5" fmla="*/ 28 h 32"/>
              <a:gd name="T6" fmla="*/ 11 w 32"/>
              <a:gd name="T7" fmla="*/ 28 h 32"/>
              <a:gd name="T8" fmla="*/ 4 w 32"/>
              <a:gd name="T9" fmla="*/ 21 h 32"/>
              <a:gd name="T10" fmla="*/ 4 w 32"/>
              <a:gd name="T11" fmla="*/ 11 h 32"/>
              <a:gd name="T12" fmla="*/ 11 w 32"/>
              <a:gd name="T13" fmla="*/ 4 h 32"/>
              <a:gd name="T14" fmla="*/ 21 w 32"/>
              <a:gd name="T15" fmla="*/ 4 h 32"/>
              <a:gd name="T16" fmla="*/ 28 w 32"/>
              <a:gd name="T17" fmla="*/ 11 h 32"/>
              <a:gd name="T18" fmla="*/ 28 w 32"/>
              <a:gd name="T19" fmla="*/ 21 h 32"/>
              <a:gd name="T20" fmla="*/ 30 w 32"/>
              <a:gd name="T21" fmla="*/ 21 h 32"/>
              <a:gd name="T22" fmla="*/ 32 w 32"/>
              <a:gd name="T23" fmla="*/ 21 h 32"/>
              <a:gd name="T24" fmla="*/ 32 w 32"/>
              <a:gd name="T25" fmla="*/ 11 h 32"/>
              <a:gd name="T26" fmla="*/ 21 w 32"/>
              <a:gd name="T27" fmla="*/ 0 h 32"/>
              <a:gd name="T28" fmla="*/ 11 w 32"/>
              <a:gd name="T29" fmla="*/ 0 h 32"/>
              <a:gd name="T30" fmla="*/ 0 w 32"/>
              <a:gd name="T31" fmla="*/ 11 h 32"/>
              <a:gd name="T32" fmla="*/ 0 w 32"/>
              <a:gd name="T33" fmla="*/ 21 h 32"/>
              <a:gd name="T34" fmla="*/ 11 w 32"/>
              <a:gd name="T35" fmla="*/ 32 h 32"/>
              <a:gd name="T36" fmla="*/ 21 w 32"/>
              <a:gd name="T37" fmla="*/ 32 h 32"/>
              <a:gd name="T38" fmla="*/ 32 w 32"/>
              <a:gd name="T39" fmla="*/ 21 h 32"/>
              <a:gd name="T40" fmla="*/ 30 w 32"/>
              <a:gd name="T41" fmla="*/ 2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" h="32">
                <a:moveTo>
                  <a:pt x="30" y="21"/>
                </a:moveTo>
                <a:cubicBezTo>
                  <a:pt x="28" y="21"/>
                  <a:pt x="28" y="21"/>
                  <a:pt x="28" y="21"/>
                </a:cubicBezTo>
                <a:cubicBezTo>
                  <a:pt x="28" y="25"/>
                  <a:pt x="25" y="28"/>
                  <a:pt x="2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7" y="28"/>
                  <a:pt x="4" y="25"/>
                  <a:pt x="4" y="2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7"/>
                  <a:pt x="7" y="4"/>
                  <a:pt x="1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5" y="4"/>
                  <a:pt x="28" y="7"/>
                  <a:pt x="28" y="11"/>
                </a:cubicBezTo>
                <a:cubicBezTo>
                  <a:pt x="28" y="21"/>
                  <a:pt x="28" y="21"/>
                  <a:pt x="28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5"/>
                  <a:pt x="28" y="0"/>
                  <a:pt x="2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8"/>
                  <a:pt x="5" y="32"/>
                  <a:pt x="1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2"/>
                  <a:pt x="32" y="28"/>
                  <a:pt x="32" y="21"/>
                </a:cubicBezTo>
                <a:lnTo>
                  <a:pt x="30" y="21"/>
                </a:ln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1" name="Freeform 9"/>
          <p:cNvSpPr/>
          <p:nvPr>
            <p:custDataLst>
              <p:tags r:id="rId39"/>
            </p:custDataLst>
          </p:nvPr>
        </p:nvSpPr>
        <p:spPr bwMode="auto">
          <a:xfrm>
            <a:off x="4244185" y="5895224"/>
            <a:ext cx="1818978" cy="75106"/>
          </a:xfrm>
          <a:custGeom>
            <a:avLst/>
            <a:gdLst>
              <a:gd name="T0" fmla="*/ 852 w 854"/>
              <a:gd name="T1" fmla="*/ 24 h 35"/>
              <a:gd name="T2" fmla="*/ 478 w 854"/>
              <a:gd name="T3" fmla="*/ 5 h 35"/>
              <a:gd name="T4" fmla="*/ 478 w 854"/>
              <a:gd name="T5" fmla="*/ 0 h 35"/>
              <a:gd name="T6" fmla="*/ 427 w 854"/>
              <a:gd name="T7" fmla="*/ 3 h 35"/>
              <a:gd name="T8" fmla="*/ 375 w 854"/>
              <a:gd name="T9" fmla="*/ 0 h 35"/>
              <a:gd name="T10" fmla="*/ 375 w 854"/>
              <a:gd name="T11" fmla="*/ 5 h 35"/>
              <a:gd name="T12" fmla="*/ 1 w 854"/>
              <a:gd name="T13" fmla="*/ 24 h 35"/>
              <a:gd name="T14" fmla="*/ 24 w 854"/>
              <a:gd name="T15" fmla="*/ 35 h 35"/>
              <a:gd name="T16" fmla="*/ 375 w 854"/>
              <a:gd name="T17" fmla="*/ 35 h 35"/>
              <a:gd name="T18" fmla="*/ 478 w 854"/>
              <a:gd name="T19" fmla="*/ 35 h 35"/>
              <a:gd name="T20" fmla="*/ 829 w 854"/>
              <a:gd name="T21" fmla="*/ 35 h 35"/>
              <a:gd name="T22" fmla="*/ 852 w 854"/>
              <a:gd name="T23" fmla="*/ 2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4" h="35">
                <a:moveTo>
                  <a:pt x="852" y="24"/>
                </a:moveTo>
                <a:cubicBezTo>
                  <a:pt x="478" y="5"/>
                  <a:pt x="478" y="5"/>
                  <a:pt x="478" y="5"/>
                </a:cubicBezTo>
                <a:cubicBezTo>
                  <a:pt x="478" y="0"/>
                  <a:pt x="478" y="0"/>
                  <a:pt x="478" y="0"/>
                </a:cubicBezTo>
                <a:cubicBezTo>
                  <a:pt x="427" y="3"/>
                  <a:pt x="427" y="3"/>
                  <a:pt x="427" y="3"/>
                </a:cubicBezTo>
                <a:cubicBezTo>
                  <a:pt x="375" y="0"/>
                  <a:pt x="375" y="0"/>
                  <a:pt x="375" y="0"/>
                </a:cubicBezTo>
                <a:cubicBezTo>
                  <a:pt x="375" y="5"/>
                  <a:pt x="375" y="5"/>
                  <a:pt x="375" y="5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0" y="35"/>
                  <a:pt x="24" y="35"/>
                </a:cubicBezTo>
                <a:cubicBezTo>
                  <a:pt x="41" y="35"/>
                  <a:pt x="247" y="35"/>
                  <a:pt x="375" y="35"/>
                </a:cubicBezTo>
                <a:cubicBezTo>
                  <a:pt x="435" y="35"/>
                  <a:pt x="478" y="35"/>
                  <a:pt x="478" y="35"/>
                </a:cubicBezTo>
                <a:cubicBezTo>
                  <a:pt x="606" y="35"/>
                  <a:pt x="812" y="35"/>
                  <a:pt x="829" y="35"/>
                </a:cubicBezTo>
                <a:cubicBezTo>
                  <a:pt x="854" y="35"/>
                  <a:pt x="852" y="24"/>
                  <a:pt x="852" y="24"/>
                </a:cubicBez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lIns="45714" tIns="22857" rIns="45714" bIns="22857"/>
          <a:lstStyle/>
          <a:p>
            <a:pPr defTabSz="54419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83840" y="1997075"/>
            <a:ext cx="4775835" cy="23888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唯一约束用于限制不受主键约束的列上数据的唯一性，与主键约束不同的是，唯一约束可以为空值且一个表中可以放置多个唯一约束。MySQL中可以使用UNIQUE关键字添加唯一约束。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131175" y="3909060"/>
            <a:ext cx="2676525" cy="17697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语法格式如下所示。</a:t>
            </a: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CREATE TABLE 表名(</a:t>
            </a: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字段名 数据类型 unique,</a:t>
            </a: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</a:t>
            </a: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);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468755" y="93853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二、唯一约束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58573" y="1644441"/>
            <a:ext cx="4191756" cy="3493603"/>
          </a:xfrm>
          <a:prstGeom prst="rect">
            <a:avLst/>
          </a:prstGeo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685923" y="1835005"/>
            <a:ext cx="3744415" cy="2191440"/>
          </a:xfrm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52906" y="1739725"/>
            <a:ext cx="1602157" cy="1960224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834313" y="2327897"/>
            <a:ext cx="3974549" cy="3811203"/>
          </a:xfrm>
          <a:prstGeom prst="rect">
            <a:avLst/>
          </a:prstGeom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9722344" y="2565400"/>
            <a:ext cx="2080728" cy="2573065"/>
          </a:xfrm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10686400" y="2402390"/>
            <a:ext cx="1220828" cy="2763089"/>
          </a:xfrm>
          <a:prstGeom prst="rect">
            <a:avLst/>
          </a:prstGeom>
        </p:spPr>
      </p:pic>
      <p:sp>
        <p:nvSpPr>
          <p:cNvPr id="12" name="TextBox 49"/>
          <p:cNvSpPr txBox="1"/>
          <p:nvPr/>
        </p:nvSpPr>
        <p:spPr>
          <a:xfrm>
            <a:off x="282575" y="1881505"/>
            <a:ext cx="6156960" cy="1771015"/>
          </a:xfrm>
          <a:prstGeom prst="rect">
            <a:avLst/>
          </a:prstGeom>
          <a:noFill/>
        </p:spPr>
        <p:txBody>
          <a:bodyPr wrap="square" lIns="91428" tIns="45713" rIns="91428" bIns="45713" rtlCol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MySQL中可以使用AUTO_INCREMENT关键字设置表中字段值的自动增长，在创建表时将某个字段设置为自动增长列的语法格式如下所示。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CREATE TABLE 表名(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字段名 数据类型 AUTO_INCREMENT,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…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);</a:t>
            </a:r>
          </a:p>
        </p:txBody>
      </p:sp>
      <p:sp>
        <p:nvSpPr>
          <p:cNvPr id="13" name="TextBox 50"/>
          <p:cNvSpPr txBox="1"/>
          <p:nvPr/>
        </p:nvSpPr>
        <p:spPr>
          <a:xfrm>
            <a:off x="287759" y="4687178"/>
            <a:ext cx="6157270" cy="152844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将已经创建完成的表的字段设置成自动增长列，具体语法格式如下所示。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ALTER TABLE 表名 MODIFY 字段名 数据类型 AUTO_INCREMENT;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5087257" cy="1130301"/>
            <a:chOff x="660400" y="-1"/>
            <a:chExt cx="5087257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ea"/>
                </a:rPr>
                <a:t>表的约束</a:t>
              </a:r>
              <a:endParaRPr lang="zh-CN" altLang="en-US" sz="28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605915" y="1183958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0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rPr>
              <a:t>三、自动增长约束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49"/>
          <p:cNvSpPr txBox="1"/>
          <p:nvPr/>
        </p:nvSpPr>
        <p:spPr>
          <a:xfrm>
            <a:off x="1082040" y="1878330"/>
            <a:ext cx="8809990" cy="169037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非空约束用于保证数据表中的某个字段的值不为null，在MySQL总可以使用NOT NULL关键字为列添加非空约束。在创建表时，为某个字段添加非空约束的具体语法格式如下所示。</a:t>
            </a:r>
          </a:p>
          <a:p>
            <a:pPr>
              <a:lnSpc>
                <a:spcPct val="130000"/>
              </a:lnSpc>
              <a:defRPr/>
            </a:pPr>
            <a:endParaRPr lang="zh-CN" altLang="en-US" sz="20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5087257" cy="1130301"/>
            <a:chOff x="660400" y="-1"/>
            <a:chExt cx="5087257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ea"/>
                </a:rPr>
                <a:t>表的约束</a:t>
              </a:r>
              <a:endParaRPr lang="zh-CN" altLang="en-US" sz="28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48615" y="141763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rPr>
              <a:t>四、非空约束</a:t>
            </a:r>
          </a:p>
        </p:txBody>
      </p:sp>
      <p:sp>
        <p:nvSpPr>
          <p:cNvPr id="2" name="流程图: 可选过程 1"/>
          <p:cNvSpPr/>
          <p:nvPr/>
        </p:nvSpPr>
        <p:spPr>
          <a:xfrm flipH="1">
            <a:off x="2708910" y="3143250"/>
            <a:ext cx="5121275" cy="1496695"/>
          </a:xfrm>
          <a:prstGeom prst="flowChartAlternateProcess">
            <a:avLst/>
          </a:prstGeom>
          <a:gradFill>
            <a:gsLst>
              <a:gs pos="99000">
                <a:schemeClr val="accent6">
                  <a:lumMod val="20000"/>
                  <a:lumOff val="80000"/>
                </a:schemeClr>
              </a:gs>
              <a:gs pos="0">
                <a:schemeClr val="accent6">
                  <a:lumMod val="7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CREATE TABLE 表名(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字段名 数据类型 NOT NULL,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…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);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2040" y="4968240"/>
            <a:ext cx="8674100" cy="13976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rPr>
              <a:t>非空约束也可以添加到已经创建完成的表中，具体语法格式如下所示。</a:t>
            </a:r>
          </a:p>
          <a:p>
            <a:r>
              <a:rPr lang="zh-CN" altLang="en-US" sz="20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rPr>
              <a:t>ALTER TABLE 表名 MODIFY 字段名 数据类型 NOT NULL;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49"/>
          <p:cNvSpPr txBox="1"/>
          <p:nvPr/>
        </p:nvSpPr>
        <p:spPr>
          <a:xfrm>
            <a:off x="1082040" y="1878330"/>
            <a:ext cx="8809990" cy="89027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在MySQL中使用DEFAULT关键字设置默认值约束，创建表时，为某个字段添加默认值约束的具体语法如下。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5087257" cy="1130301"/>
            <a:chOff x="660400" y="-1"/>
            <a:chExt cx="5087257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ea"/>
                </a:rPr>
                <a:t>表的约束</a:t>
              </a:r>
              <a:endParaRPr lang="zh-CN" altLang="en-US" sz="28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48615" y="141763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rPr>
              <a:t>五、默认值约束</a:t>
            </a:r>
          </a:p>
        </p:txBody>
      </p:sp>
      <p:sp>
        <p:nvSpPr>
          <p:cNvPr id="2" name="流程图: 可选过程 1"/>
          <p:cNvSpPr/>
          <p:nvPr/>
        </p:nvSpPr>
        <p:spPr>
          <a:xfrm flipH="1">
            <a:off x="2708910" y="3143250"/>
            <a:ext cx="5121275" cy="1496695"/>
          </a:xfrm>
          <a:prstGeom prst="flowChartAlternateProcess">
            <a:avLst/>
          </a:prstGeom>
          <a:gradFill>
            <a:gsLst>
              <a:gs pos="99000">
                <a:schemeClr val="accent6">
                  <a:lumMod val="20000"/>
                  <a:lumOff val="80000"/>
                </a:schemeClr>
              </a:gs>
              <a:gs pos="0">
                <a:schemeClr val="accent6">
                  <a:lumMod val="7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CREATE TABLE 表名(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字段名 数据类型 DEFAULT 默认值,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…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);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2040" y="4968240"/>
            <a:ext cx="8674100" cy="13976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rPr>
              <a:t>默认值约束也可以添加到已经创建完成的表中，语法格式如下所示。</a:t>
            </a:r>
          </a:p>
          <a:p>
            <a:r>
              <a:rPr lang="zh-CN" altLang="en-US" sz="20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rPr>
              <a:t>ALTER TABLE 表名 MODIFY 字段名 数据类型 DEFAULT 默认值;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60400" y="-1"/>
            <a:ext cx="6414474" cy="1163956"/>
            <a:chOff x="660400" y="-33656"/>
            <a:chExt cx="6414474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468459" y="408602"/>
              <a:ext cx="560641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 数据表高级操作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580515" y="1158558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0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一、插入数据</a:t>
            </a:r>
          </a:p>
        </p:txBody>
      </p:sp>
      <p:sp>
        <p:nvSpPr>
          <p:cNvPr id="75" name="文本框 74"/>
          <p:cNvSpPr txBox="1"/>
          <p:nvPr>
            <p:custDataLst>
              <p:tags r:id="rId1"/>
            </p:custDataLst>
          </p:nvPr>
        </p:nvSpPr>
        <p:spPr>
          <a:xfrm>
            <a:off x="4521835" y="1590040"/>
            <a:ext cx="2707005" cy="40767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lstStyle/>
          <a:p>
            <a:pPr algn="r"/>
            <a:r>
              <a:rPr lang="en-US" altLang="zh-CN" sz="1500" spc="300">
                <a:solidFill>
                  <a:schemeClr val="accent6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表中的所有字段添加数据</a:t>
            </a:r>
          </a:p>
        </p:txBody>
      </p:sp>
      <p:sp>
        <p:nvSpPr>
          <p:cNvPr id="76" name="文本框 75"/>
          <p:cNvSpPr txBox="1"/>
          <p:nvPr>
            <p:custDataLst>
              <p:tags r:id="rId2"/>
            </p:custDataLst>
          </p:nvPr>
        </p:nvSpPr>
        <p:spPr>
          <a:xfrm>
            <a:off x="962025" y="1648460"/>
            <a:ext cx="6449060" cy="1923415"/>
          </a:xfrm>
          <a:prstGeom prst="rect">
            <a:avLst/>
          </a:prstGeom>
          <a:noFill/>
        </p:spPr>
        <p:txBody>
          <a:bodyPr wrap="square" rtlCol="0">
            <a:normAutofit fontScale="35000"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32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（1）INSERT语句中指定所有字段名</a:t>
            </a: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32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向表中添加新记录时，可以在INSERT语句中列出表的所有字段名，其语法格式如下所示：</a:t>
            </a: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32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INSERT INTO 表名(字段名1,字段名2,…) VALUES(值1,值2,…);</a:t>
            </a: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32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在上述语法格式中，“字段名1,字段名2,…”表示数据表中的字段名称，此处必须列出表中所有字段的名称；“值1,值2,…”表示每个字段的值，每个值的顺序、类型必须与对应的字段相匹配。</a:t>
            </a:r>
          </a:p>
        </p:txBody>
      </p:sp>
      <p:sp>
        <p:nvSpPr>
          <p:cNvPr id="49" name="文本框 48"/>
          <p:cNvSpPr txBox="1"/>
          <p:nvPr>
            <p:custDataLst>
              <p:tags r:id="rId3"/>
            </p:custDataLst>
          </p:nvPr>
        </p:nvSpPr>
        <p:spPr>
          <a:xfrm>
            <a:off x="4178935" y="5009515"/>
            <a:ext cx="2945130" cy="40767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lstStyle/>
          <a:p>
            <a:pPr algn="r"/>
            <a:r>
              <a:rPr lang="en-US" altLang="zh-CN" sz="1500" spc="300">
                <a:solidFill>
                  <a:schemeClr val="accent6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为表的指定字段添加数据</a:t>
            </a:r>
          </a:p>
        </p:txBody>
      </p:sp>
      <p:sp>
        <p:nvSpPr>
          <p:cNvPr id="50" name="文本框 49"/>
          <p:cNvSpPr txBox="1"/>
          <p:nvPr>
            <p:custDataLst>
              <p:tags r:id="rId4"/>
            </p:custDataLst>
          </p:nvPr>
        </p:nvSpPr>
        <p:spPr>
          <a:xfrm>
            <a:off x="1146810" y="5360035"/>
            <a:ext cx="6160770" cy="1420495"/>
          </a:xfrm>
          <a:prstGeom prst="rect">
            <a:avLst/>
          </a:prstGeom>
          <a:noFill/>
        </p:spPr>
        <p:txBody>
          <a:bodyPr wrap="square" rtlCol="0">
            <a:normAutofit fontScale="75000"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为表的指定字段添加数据，就是在INSERT语句中只向部分字段中添加值，而其他字段的值为表定义时的默认值。为表的指定字段添加数据的基本语法格式如下所示：</a:t>
            </a: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INSERT INTO 表名(字段1,字段3,…) VALUES(值1,值3,…);</a:t>
            </a: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在上述语法格式中，“字段1,字段3,…”表示数据表中的字段名称，此次只指定表中部分字段的名称。“值1,值3,…”表示指定字段的值，每个值得顺序、类型必须与对应的字段相匹配。</a:t>
            </a:r>
          </a:p>
        </p:txBody>
      </p:sp>
      <p:sp>
        <p:nvSpPr>
          <p:cNvPr id="95" name="六边形 94"/>
          <p:cNvSpPr/>
          <p:nvPr>
            <p:custDataLst>
              <p:tags r:id="rId5"/>
            </p:custDataLst>
          </p:nvPr>
        </p:nvSpPr>
        <p:spPr>
          <a:xfrm>
            <a:off x="7307665" y="4850662"/>
            <a:ext cx="1157494" cy="1020962"/>
          </a:xfrm>
          <a:prstGeom prst="hexagon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rgbClr val="636190">
              <a:shade val="50000"/>
            </a:srgbClr>
          </a:lnRef>
          <a:fillRef idx="1">
            <a:srgbClr val="636190"/>
          </a:fillRef>
          <a:effectRef idx="0">
            <a:srgbClr val="63619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六边形 95"/>
          <p:cNvSpPr/>
          <p:nvPr>
            <p:custDataLst>
              <p:tags r:id="rId6"/>
            </p:custDataLst>
          </p:nvPr>
        </p:nvSpPr>
        <p:spPr>
          <a:xfrm>
            <a:off x="7411241" y="4802909"/>
            <a:ext cx="1157494" cy="1020962"/>
          </a:xfrm>
          <a:prstGeom prst="hexagon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636190">
              <a:shade val="50000"/>
            </a:srgbClr>
          </a:lnRef>
          <a:fillRef idx="1">
            <a:srgbClr val="636190"/>
          </a:fillRef>
          <a:effectRef idx="0">
            <a:srgbClr val="63619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>
            <p:custDataLst>
              <p:tags r:id="rId7"/>
            </p:custDataLst>
          </p:nvPr>
        </p:nvSpPr>
        <p:spPr>
          <a:xfrm>
            <a:off x="7363489" y="1706395"/>
            <a:ext cx="1157494" cy="1020962"/>
          </a:xfrm>
          <a:prstGeom prst="hexagon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rgbClr val="636190">
              <a:shade val="50000"/>
            </a:srgbClr>
          </a:lnRef>
          <a:fillRef idx="1">
            <a:srgbClr val="636190"/>
          </a:fillRef>
          <a:effectRef idx="0">
            <a:srgbClr val="63619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六边形 100"/>
          <p:cNvSpPr/>
          <p:nvPr>
            <p:custDataLst>
              <p:tags r:id="rId8"/>
            </p:custDataLst>
          </p:nvPr>
        </p:nvSpPr>
        <p:spPr>
          <a:xfrm>
            <a:off x="7467064" y="1648554"/>
            <a:ext cx="1157494" cy="1020962"/>
          </a:xfrm>
          <a:prstGeom prst="hexagon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636190">
              <a:shade val="50000"/>
            </a:srgbClr>
          </a:lnRef>
          <a:fillRef idx="1">
            <a:srgbClr val="636190"/>
          </a:fillRef>
          <a:effectRef idx="0">
            <a:srgbClr val="63619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333639373138363b343435303739363bd2b5cef1bcbcc4dc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7736093" y="1855033"/>
            <a:ext cx="607331" cy="607331"/>
          </a:xfrm>
          <a:prstGeom prst="rect">
            <a:avLst/>
          </a:prstGeom>
        </p:spPr>
      </p:pic>
      <p:sp>
        <p:nvSpPr>
          <p:cNvPr id="10" name="六边形 9"/>
          <p:cNvSpPr/>
          <p:nvPr>
            <p:custDataLst>
              <p:tags r:id="rId10"/>
            </p:custDataLst>
          </p:nvPr>
        </p:nvSpPr>
        <p:spPr>
          <a:xfrm>
            <a:off x="8284238" y="2368204"/>
            <a:ext cx="3352764" cy="2833540"/>
          </a:xfrm>
          <a:prstGeom prst="hexagon">
            <a:avLst/>
          </a:prstGeom>
          <a:solidFill>
            <a:srgbClr val="56943B"/>
          </a:solidFill>
          <a:ln>
            <a:noFill/>
          </a:ln>
        </p:spPr>
        <p:style>
          <a:lnRef idx="2">
            <a:srgbClr val="636190">
              <a:shade val="50000"/>
            </a:srgbClr>
          </a:lnRef>
          <a:fillRef idx="1">
            <a:srgbClr val="636190"/>
          </a:fillRef>
          <a:effectRef idx="0">
            <a:srgbClr val="63619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六边形 85"/>
          <p:cNvSpPr/>
          <p:nvPr>
            <p:custDataLst>
              <p:tags r:id="rId11"/>
            </p:custDataLst>
          </p:nvPr>
        </p:nvSpPr>
        <p:spPr>
          <a:xfrm>
            <a:off x="8358931" y="2368091"/>
            <a:ext cx="3202108" cy="2835557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rgbClr val="636190">
              <a:shade val="50000"/>
            </a:srgbClr>
          </a:lnRef>
          <a:fillRef idx="1">
            <a:srgbClr val="636190"/>
          </a:fillRef>
          <a:effectRef idx="0">
            <a:srgbClr val="63619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8931540" y="2576484"/>
            <a:ext cx="2116579" cy="17056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500" spc="150">
                <a:solidFill>
                  <a:srgbClr val="000000">
                    <a:lumMod val="50000"/>
                    <a:lumOff val="50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MySQL使用INSERT语句向数据表中添加数据，并且根据添加方式的不同分为三种，分别是向表的所有字段添加数据、为表的指定字段添加数据、同时添加多条记录。</a:t>
            </a:r>
          </a:p>
        </p:txBody>
      </p:sp>
      <p:pic>
        <p:nvPicPr>
          <p:cNvPr id="79" name="图片 78" descr="333639373138363b343435303830393bc8d5b3a3cac2ceef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7681614" y="5009388"/>
            <a:ext cx="616747" cy="6080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58545" y="3388360"/>
            <a:ext cx="6623050" cy="1621790"/>
          </a:xfrm>
          <a:prstGeom prst="rect">
            <a:avLst/>
          </a:prstGeom>
          <a:noFill/>
        </p:spPr>
        <p:txBody>
          <a:bodyPr wrap="square" rtlCol="0" anchor="t">
            <a:normAutofit fontScale="35000"/>
          </a:bodyPr>
          <a:lstStyle/>
          <a:p>
            <a:pPr lvl="0" algn="l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32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+mn-ea"/>
              </a:rPr>
              <a:t>（2）INSERT语句中不指定字段名</a:t>
            </a:r>
          </a:p>
          <a:p>
            <a:pPr lvl="0" algn="l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32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+mn-ea"/>
              </a:rPr>
              <a:t>在MySQL中，可以通过不指定字段名的方式添加记录，其基本的语法格式如下所示：</a:t>
            </a:r>
          </a:p>
          <a:p>
            <a:pPr lvl="0" algn="l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32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+mn-ea"/>
              </a:rPr>
              <a:t>INSERT INTO 表名 VALUES(值1,值2,…);</a:t>
            </a:r>
          </a:p>
          <a:p>
            <a:pPr lvl="0" algn="l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32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+mn-ea"/>
              </a:rPr>
              <a:t>在上述格式中，“值1,值2,…”用于指定要添加的数据。需要注意的是，由于INSERT语句中没有指定字段名，添加的值得顺序必须和字段在表中定义的顺序相同。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60400" y="-1"/>
            <a:ext cx="704476" cy="1163956"/>
            <a:chOff x="660400" y="-33656"/>
            <a:chExt cx="704476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715770" y="764858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0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二、删除表内容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61804" y="349547"/>
            <a:ext cx="560641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 数据表高级操作</a:t>
            </a:r>
          </a:p>
        </p:txBody>
      </p:sp>
      <p:sp>
        <p:nvSpPr>
          <p:cNvPr id="68" name="手杖形箭头 67"/>
          <p:cNvSpPr/>
          <p:nvPr>
            <p:custDataLst>
              <p:tags r:id="rId2"/>
            </p:custDataLst>
          </p:nvPr>
        </p:nvSpPr>
        <p:spPr>
          <a:xfrm>
            <a:off x="7033449" y="2465705"/>
            <a:ext cx="2110422" cy="2001289"/>
          </a:xfrm>
          <a:prstGeom prst="uturnArrow">
            <a:avLst/>
          </a:prstGeom>
          <a:solidFill>
            <a:schemeClr val="accent3"/>
          </a:solidFill>
          <a:ln>
            <a:noFill/>
          </a:ln>
          <a:effectLst>
            <a:outerShdw blurRad="114300" dist="38100" dir="5400000" algn="ctr" rotWithShape="0">
              <a:srgbClr val="000000">
                <a:alpha val="32000"/>
              </a:srgbClr>
            </a:outerShdw>
          </a:effectLst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手杖形箭头 68"/>
          <p:cNvSpPr/>
          <p:nvPr>
            <p:custDataLst>
              <p:tags r:id="rId3"/>
            </p:custDataLst>
          </p:nvPr>
        </p:nvSpPr>
        <p:spPr>
          <a:xfrm flipV="1">
            <a:off x="5677932" y="3458446"/>
            <a:ext cx="2110422" cy="2001289"/>
          </a:xfrm>
          <a:prstGeom prst="uturnArrow">
            <a:avLst/>
          </a:prstGeom>
          <a:solidFill>
            <a:schemeClr val="accent2"/>
          </a:solidFill>
          <a:ln>
            <a:noFill/>
          </a:ln>
          <a:effectLst>
            <a:outerShdw blurRad="114300" dist="38100" dir="5400000" algn="ctr" rotWithShape="0">
              <a:srgbClr val="000000">
                <a:alpha val="32000"/>
              </a:srgbClr>
            </a:outerShdw>
          </a:effectLst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0" name="手杖形箭头 69"/>
          <p:cNvSpPr/>
          <p:nvPr>
            <p:custDataLst>
              <p:tags r:id="rId4"/>
            </p:custDataLst>
          </p:nvPr>
        </p:nvSpPr>
        <p:spPr>
          <a:xfrm>
            <a:off x="4322415" y="2465705"/>
            <a:ext cx="2110422" cy="2001289"/>
          </a:xfrm>
          <a:prstGeom prst="uturnArrow">
            <a:avLst/>
          </a:prstGeom>
          <a:solidFill>
            <a:schemeClr val="accent1"/>
          </a:solidFill>
          <a:ln>
            <a:noFill/>
          </a:ln>
          <a:effectLst>
            <a:outerShdw blurRad="114300" dist="38100" dir="5400000" algn="ctr" rotWithShape="0">
              <a:srgbClr val="000000">
                <a:alpha val="32000"/>
              </a:srgbClr>
            </a:outerShdw>
          </a:effectLst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3" name="文本框 82"/>
          <p:cNvSpPr txBox="1"/>
          <p:nvPr>
            <p:custDataLst>
              <p:tags r:id="rId5"/>
            </p:custDataLst>
          </p:nvPr>
        </p:nvSpPr>
        <p:spPr>
          <a:xfrm>
            <a:off x="5391785" y="5681980"/>
            <a:ext cx="2487930" cy="554355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r>
              <a:rPr lang="zh-CN" altLang="en-US" sz="1500" b="1" spc="300">
                <a:solidFill>
                  <a:schemeClr val="tx1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DELETE删除全部数据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948555" y="6073775"/>
            <a:ext cx="3569970" cy="119189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spc="150">
                <a:solidFill>
                  <a:schemeClr val="tx1"/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在DELETE语句中如果没有使用WHERE子句，则会将表中的所有记录都删除。</a:t>
            </a:r>
          </a:p>
        </p:txBody>
      </p:sp>
      <p:sp>
        <p:nvSpPr>
          <p:cNvPr id="89" name="文本框 88"/>
          <p:cNvSpPr txBox="1"/>
          <p:nvPr>
            <p:custDataLst>
              <p:tags r:id="rId7"/>
            </p:custDataLst>
          </p:nvPr>
        </p:nvSpPr>
        <p:spPr>
          <a:xfrm>
            <a:off x="9144635" y="2672080"/>
            <a:ext cx="3264535" cy="418465"/>
          </a:xfrm>
          <a:prstGeom prst="rect">
            <a:avLst/>
          </a:prstGeom>
          <a:noFill/>
        </p:spPr>
        <p:txBody>
          <a:bodyPr wrap="square" bIns="0" rtlCol="0">
            <a:normAutofit fontScale="90000"/>
          </a:bodyPr>
          <a:lstStyle/>
          <a:p>
            <a:r>
              <a:rPr lang="zh-CN" altLang="en-US" sz="1500" b="1" spc="300">
                <a:solidFill>
                  <a:schemeClr val="tx1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关键字TRUNCATE删除表中数据</a:t>
            </a:r>
            <a:endParaRPr lang="zh-CN" altLang="en-US" sz="2000" spc="300">
              <a:solidFill>
                <a:schemeClr val="tx1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1" name="文本框 90"/>
          <p:cNvSpPr txBox="1"/>
          <p:nvPr>
            <p:custDataLst>
              <p:tags r:id="rId8"/>
            </p:custDataLst>
          </p:nvPr>
        </p:nvSpPr>
        <p:spPr>
          <a:xfrm>
            <a:off x="9070340" y="3145790"/>
            <a:ext cx="3216275" cy="1885315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spc="150">
                <a:solidFill>
                  <a:schemeClr val="tx1"/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在MySQL数据库中，还有一种方式可以用来删除表中所有的记录，这种方式需要用到一个关键字TRUNCATE，其语法格式如下：</a:t>
            </a:r>
          </a:p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spc="150">
                <a:solidFill>
                  <a:schemeClr val="tx1"/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TRUNCATE [TABLE] 表名;</a:t>
            </a:r>
          </a:p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spc="150">
                <a:solidFill>
                  <a:schemeClr val="tx1"/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TRUNCATE的语法格式很简单，只需要通过“表名”指定要执行删除操作的表即可。</a:t>
            </a:r>
          </a:p>
        </p:txBody>
      </p:sp>
      <p:sp>
        <p:nvSpPr>
          <p:cNvPr id="92" name="文本框 91"/>
          <p:cNvSpPr txBox="1"/>
          <p:nvPr>
            <p:custDataLst>
              <p:tags r:id="rId9"/>
            </p:custDataLst>
          </p:nvPr>
        </p:nvSpPr>
        <p:spPr>
          <a:xfrm>
            <a:off x="212209" y="2727626"/>
            <a:ext cx="3158107" cy="418472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lstStyle/>
          <a:p>
            <a:pPr algn="r"/>
            <a:r>
              <a:rPr lang="zh-CN" altLang="en-US" sz="1500" b="1" spc="300">
                <a:solidFill>
                  <a:schemeClr val="tx1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DELETE删除部分数据</a:t>
            </a:r>
          </a:p>
        </p:txBody>
      </p:sp>
      <p:sp>
        <p:nvSpPr>
          <p:cNvPr id="94" name="文本框 93"/>
          <p:cNvSpPr txBox="1"/>
          <p:nvPr>
            <p:custDataLst>
              <p:tags r:id="rId10"/>
            </p:custDataLst>
          </p:nvPr>
        </p:nvSpPr>
        <p:spPr>
          <a:xfrm>
            <a:off x="521335" y="3201670"/>
            <a:ext cx="2985135" cy="119189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spc="150">
                <a:solidFill>
                  <a:schemeClr val="tx1"/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删除部分数据是指根据指定条件删除表中的某一条或者某几条记录，需要使用WHERE子句来指定删除记录的条件。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32305" y="1205865"/>
            <a:ext cx="7918450" cy="781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/>
              <a:t>MySQL中使用DELETE语句中来删除表中的记录，其语法格式如下所示：</a:t>
            </a:r>
          </a:p>
          <a:p>
            <a:r>
              <a:rPr lang="zh-CN" altLang="en-US"/>
              <a:t>DELETE FROM 表名 [WHERE 条件表达式];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60400" y="-1"/>
            <a:ext cx="6414474" cy="1163956"/>
            <a:chOff x="660400" y="-33656"/>
            <a:chExt cx="6414474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468459" y="408602"/>
              <a:ext cx="560641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数据表高级操作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468755" y="90233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zh-CN" altLang="en-US" sz="20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三、修改数据表</a:t>
            </a:r>
          </a:p>
        </p:txBody>
      </p:sp>
      <p:sp>
        <p:nvSpPr>
          <p:cNvPr id="20" name="圆角矩形 19"/>
          <p:cNvSpPr/>
          <p:nvPr>
            <p:custDataLst>
              <p:tags r:id="rId1"/>
            </p:custDataLst>
          </p:nvPr>
        </p:nvSpPr>
        <p:spPr>
          <a:xfrm rot="2700000">
            <a:off x="2784475" y="1917065"/>
            <a:ext cx="2032000" cy="2032000"/>
          </a:xfrm>
          <a:prstGeom prst="roundRect">
            <a:avLst/>
          </a:prstGeom>
          <a:noFill/>
          <a:ln>
            <a:solidFill>
              <a:schemeClr val="accent6"/>
            </a:solidFill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>
            <p:custDataLst>
              <p:tags r:id="rId2"/>
            </p:custDataLst>
          </p:nvPr>
        </p:nvSpPr>
        <p:spPr>
          <a:xfrm rot="2700000">
            <a:off x="1200150" y="3611245"/>
            <a:ext cx="2032000" cy="2032000"/>
          </a:xfrm>
          <a:prstGeom prst="roundRect">
            <a:avLst/>
          </a:prstGeom>
          <a:noFill/>
          <a:ln>
            <a:solidFill>
              <a:schemeClr val="accent6"/>
            </a:solidFill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>
            <p:custDataLst>
              <p:tags r:id="rId3"/>
            </p:custDataLst>
          </p:nvPr>
        </p:nvSpPr>
        <p:spPr>
          <a:xfrm rot="2700000">
            <a:off x="8960485" y="1917065"/>
            <a:ext cx="2032000" cy="2032000"/>
          </a:xfrm>
          <a:prstGeom prst="roundRect">
            <a:avLst/>
          </a:prstGeom>
          <a:noFill/>
          <a:ln>
            <a:solidFill>
              <a:schemeClr val="accent6"/>
            </a:solidFill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>
            <p:custDataLst>
              <p:tags r:id="rId4"/>
            </p:custDataLst>
          </p:nvPr>
        </p:nvSpPr>
        <p:spPr>
          <a:xfrm rot="2700000">
            <a:off x="5872480" y="1917065"/>
            <a:ext cx="2032000" cy="2032000"/>
          </a:xfrm>
          <a:prstGeom prst="roundRect">
            <a:avLst/>
          </a:prstGeom>
          <a:noFill/>
          <a:ln>
            <a:solidFill>
              <a:schemeClr val="accent6"/>
            </a:solidFill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>
            <p:custDataLst>
              <p:tags r:id="rId5"/>
            </p:custDataLst>
          </p:nvPr>
        </p:nvSpPr>
        <p:spPr>
          <a:xfrm rot="2700000">
            <a:off x="4297045" y="3611245"/>
            <a:ext cx="2032000" cy="2032000"/>
          </a:xfrm>
          <a:prstGeom prst="roundRect">
            <a:avLst/>
          </a:prstGeom>
          <a:noFill/>
          <a:ln>
            <a:solidFill>
              <a:schemeClr val="accent6"/>
            </a:solidFill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>
            <p:custDataLst>
              <p:tags r:id="rId6"/>
            </p:custDataLst>
          </p:nvPr>
        </p:nvSpPr>
        <p:spPr>
          <a:xfrm rot="2700000">
            <a:off x="7394575" y="3611880"/>
            <a:ext cx="2032000" cy="2032000"/>
          </a:xfrm>
          <a:prstGeom prst="roundRect">
            <a:avLst/>
          </a:prstGeom>
          <a:noFill/>
          <a:ln>
            <a:solidFill>
              <a:schemeClr val="accent6"/>
            </a:solidFill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 rot="2700000">
            <a:off x="1199515" y="3455035"/>
            <a:ext cx="2032000" cy="2032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>
            <p:custDataLst>
              <p:tags r:id="rId8"/>
            </p:custDataLst>
          </p:nvPr>
        </p:nvSpPr>
        <p:spPr>
          <a:xfrm rot="2700000">
            <a:off x="2783840" y="1760855"/>
            <a:ext cx="2032000" cy="2032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>
            <p:custDataLst>
              <p:tags r:id="rId9"/>
            </p:custDataLst>
          </p:nvPr>
        </p:nvSpPr>
        <p:spPr>
          <a:xfrm rot="2700000">
            <a:off x="5871845" y="1760855"/>
            <a:ext cx="2032000" cy="203200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>
            <p:custDataLst>
              <p:tags r:id="rId10"/>
            </p:custDataLst>
          </p:nvPr>
        </p:nvSpPr>
        <p:spPr>
          <a:xfrm rot="2700000">
            <a:off x="7392035" y="3455035"/>
            <a:ext cx="2032000" cy="203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11"/>
            </p:custDataLst>
          </p:nvPr>
        </p:nvSpPr>
        <p:spPr>
          <a:xfrm rot="2700000">
            <a:off x="8959850" y="1760855"/>
            <a:ext cx="2032000" cy="2032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>
            <p:custDataLst>
              <p:tags r:id="rId12"/>
            </p:custDataLst>
          </p:nvPr>
        </p:nvSpPr>
        <p:spPr>
          <a:xfrm rot="2700000">
            <a:off x="4296410" y="3455035"/>
            <a:ext cx="2032000" cy="203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>
            <p:custDataLst>
              <p:tags r:id="rId13"/>
            </p:custDataLst>
          </p:nvPr>
        </p:nvSpPr>
        <p:spPr>
          <a:xfrm rot="2700000">
            <a:off x="3518535" y="1235710"/>
            <a:ext cx="563245" cy="563245"/>
          </a:xfrm>
          <a:prstGeom prst="roundRect">
            <a:avLst>
              <a:gd name="adj" fmla="val 20982"/>
            </a:avLst>
          </a:prstGeom>
          <a:solidFill>
            <a:srgbClr val="FFFFFF"/>
          </a:solidFill>
          <a:ln>
            <a:noFill/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>
            <p:custDataLst>
              <p:tags r:id="rId14"/>
            </p:custDataLst>
          </p:nvPr>
        </p:nvSpPr>
        <p:spPr>
          <a:xfrm rot="2700000">
            <a:off x="1934210" y="5553710"/>
            <a:ext cx="563245" cy="563245"/>
          </a:xfrm>
          <a:prstGeom prst="roundRect">
            <a:avLst>
              <a:gd name="adj" fmla="val 20982"/>
            </a:avLst>
          </a:prstGeom>
          <a:solidFill>
            <a:srgbClr val="FFFFFF"/>
          </a:solidFill>
          <a:ln>
            <a:noFill/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>
            <p:custDataLst>
              <p:tags r:id="rId15"/>
            </p:custDataLst>
          </p:nvPr>
        </p:nvSpPr>
        <p:spPr>
          <a:xfrm rot="2700000">
            <a:off x="5031740" y="5553710"/>
            <a:ext cx="563245" cy="563245"/>
          </a:xfrm>
          <a:prstGeom prst="roundRect">
            <a:avLst>
              <a:gd name="adj" fmla="val 20982"/>
            </a:avLst>
          </a:prstGeom>
          <a:solidFill>
            <a:srgbClr val="FFFFFF"/>
          </a:solidFill>
          <a:ln>
            <a:noFill/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>
            <p:custDataLst>
              <p:tags r:id="rId16"/>
            </p:custDataLst>
          </p:nvPr>
        </p:nvSpPr>
        <p:spPr>
          <a:xfrm rot="2700000">
            <a:off x="8129270" y="5553710"/>
            <a:ext cx="563245" cy="563245"/>
          </a:xfrm>
          <a:prstGeom prst="roundRect">
            <a:avLst>
              <a:gd name="adj" fmla="val 20982"/>
            </a:avLst>
          </a:prstGeom>
          <a:solidFill>
            <a:srgbClr val="FFFFFF"/>
          </a:solidFill>
          <a:ln>
            <a:noFill/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>
            <p:custDataLst>
              <p:tags r:id="rId17"/>
            </p:custDataLst>
          </p:nvPr>
        </p:nvSpPr>
        <p:spPr>
          <a:xfrm rot="2700000">
            <a:off x="6607175" y="1235710"/>
            <a:ext cx="563245" cy="563245"/>
          </a:xfrm>
          <a:prstGeom prst="roundRect">
            <a:avLst>
              <a:gd name="adj" fmla="val 20982"/>
            </a:avLst>
          </a:prstGeom>
          <a:solidFill>
            <a:srgbClr val="FFFFFF"/>
          </a:solidFill>
          <a:ln>
            <a:noFill/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>
            <p:custDataLst>
              <p:tags r:id="rId18"/>
            </p:custDataLst>
          </p:nvPr>
        </p:nvSpPr>
        <p:spPr>
          <a:xfrm rot="2700000">
            <a:off x="9695815" y="1235710"/>
            <a:ext cx="563245" cy="563245"/>
          </a:xfrm>
          <a:prstGeom prst="roundRect">
            <a:avLst>
              <a:gd name="adj" fmla="val 20982"/>
            </a:avLst>
          </a:prstGeom>
          <a:solidFill>
            <a:srgbClr val="FFFFFF"/>
          </a:solidFill>
          <a:ln>
            <a:noFill/>
          </a:ln>
          <a:effectLst>
            <a:outerShdw blurRad="190500" dist="50800" dir="5400000" algn="ctr" rotWithShape="0">
              <a:srgbClr val="000000">
                <a:alpha val="29000"/>
              </a:srgbClr>
            </a:outerShdw>
          </a:effectLst>
        </p:spPr>
        <p:style>
          <a:lnRef idx="2">
            <a:srgbClr val="00D0FF">
              <a:shade val="50000"/>
            </a:srgbClr>
          </a:lnRef>
          <a:fillRef idx="1">
            <a:srgbClr val="00D0FF"/>
          </a:fillRef>
          <a:effectRef idx="0">
            <a:srgbClr val="00D0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19"/>
            </p:custDataLst>
          </p:nvPr>
        </p:nvSpPr>
        <p:spPr>
          <a:xfrm>
            <a:off x="3545840" y="1339850"/>
            <a:ext cx="508000" cy="322580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lstStyle/>
          <a:p>
            <a:pPr algn="ctr"/>
            <a:r>
              <a:rPr lang="en-US" altLang="zh-CN" sz="2000" spc="300">
                <a:solidFill>
                  <a:schemeClr val="accent6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02</a:t>
            </a:r>
          </a:p>
        </p:txBody>
      </p:sp>
      <p:sp>
        <p:nvSpPr>
          <p:cNvPr id="32" name="文本框 31"/>
          <p:cNvSpPr txBox="1"/>
          <p:nvPr>
            <p:custDataLst>
              <p:tags r:id="rId20"/>
            </p:custDataLst>
          </p:nvPr>
        </p:nvSpPr>
        <p:spPr>
          <a:xfrm>
            <a:off x="1962150" y="5674360"/>
            <a:ext cx="508000" cy="322580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lstStyle/>
          <a:p>
            <a:pPr algn="ctr"/>
            <a:r>
              <a:rPr lang="en-US" altLang="zh-CN" sz="2000" spc="300">
                <a:solidFill>
                  <a:schemeClr val="accent6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01</a:t>
            </a:r>
          </a:p>
        </p:txBody>
      </p:sp>
      <p:sp>
        <p:nvSpPr>
          <p:cNvPr id="33" name="文本框 32"/>
          <p:cNvSpPr txBox="1"/>
          <p:nvPr>
            <p:custDataLst>
              <p:tags r:id="rId21"/>
            </p:custDataLst>
          </p:nvPr>
        </p:nvSpPr>
        <p:spPr>
          <a:xfrm>
            <a:off x="5059680" y="5674360"/>
            <a:ext cx="508000" cy="322580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lstStyle/>
          <a:p>
            <a:pPr algn="ctr"/>
            <a:r>
              <a:rPr lang="en-US" altLang="zh-CN" sz="2000" spc="300">
                <a:solidFill>
                  <a:schemeClr val="accent6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03</a:t>
            </a:r>
          </a:p>
          <a:p>
            <a:pPr algn="ctr"/>
            <a:endParaRPr lang="en-US" altLang="zh-CN" sz="2000" spc="300">
              <a:solidFill>
                <a:schemeClr val="accent6"/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2"/>
            </p:custDataLst>
          </p:nvPr>
        </p:nvSpPr>
        <p:spPr>
          <a:xfrm>
            <a:off x="6634480" y="1356360"/>
            <a:ext cx="508000" cy="322580"/>
          </a:xfrm>
          <a:prstGeom prst="rect">
            <a:avLst/>
          </a:prstGeom>
          <a:noFill/>
        </p:spPr>
        <p:txBody>
          <a:bodyPr wrap="square" bIns="0" rtlCol="0">
            <a:normAutofit fontScale="90000"/>
          </a:bodyPr>
          <a:lstStyle/>
          <a:p>
            <a:pPr algn="ctr"/>
            <a:r>
              <a:rPr lang="en-US" altLang="zh-CN" sz="2000" spc="300">
                <a:solidFill>
                  <a:schemeClr val="accent6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04</a:t>
            </a:r>
          </a:p>
          <a:p>
            <a:pPr algn="ctr"/>
            <a:endParaRPr lang="en-US" altLang="zh-CN" sz="2000" spc="300">
              <a:solidFill>
                <a:schemeClr val="accent6"/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23"/>
            </p:custDataLst>
          </p:nvPr>
        </p:nvSpPr>
        <p:spPr>
          <a:xfrm>
            <a:off x="8157210" y="5674360"/>
            <a:ext cx="508000" cy="322580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lstStyle/>
          <a:p>
            <a:pPr algn="ctr"/>
            <a:r>
              <a:rPr lang="en-US" altLang="zh-CN" sz="2000" spc="300">
                <a:solidFill>
                  <a:schemeClr val="accent6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05</a:t>
            </a:r>
          </a:p>
          <a:p>
            <a:pPr algn="ctr"/>
            <a:endParaRPr lang="en-US" altLang="zh-CN" sz="2000" spc="300">
              <a:solidFill>
                <a:schemeClr val="accent6"/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24"/>
            </p:custDataLst>
          </p:nvPr>
        </p:nvSpPr>
        <p:spPr>
          <a:xfrm>
            <a:off x="9723755" y="1356360"/>
            <a:ext cx="508000" cy="322580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lstStyle/>
          <a:p>
            <a:pPr algn="ctr"/>
            <a:r>
              <a:rPr lang="en-US" altLang="zh-CN" sz="2000" spc="300">
                <a:solidFill>
                  <a:schemeClr val="accent6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06</a:t>
            </a:r>
          </a:p>
          <a:p>
            <a:pPr algn="ctr"/>
            <a:endParaRPr lang="en-US" altLang="zh-CN" sz="2000" spc="300">
              <a:solidFill>
                <a:schemeClr val="accent6"/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algn="ctr"/>
            <a:endParaRPr lang="en-US" altLang="zh-CN" sz="2000" spc="300">
              <a:solidFill>
                <a:schemeClr val="accent6"/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25"/>
            </p:custDataLst>
          </p:nvPr>
        </p:nvSpPr>
        <p:spPr>
          <a:xfrm>
            <a:off x="1214755" y="3582035"/>
            <a:ext cx="1887220" cy="35306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algn="ctr"/>
            <a:r>
              <a:rPr lang="zh-CN" altLang="en-US" sz="2000" spc="300">
                <a:solidFill>
                  <a:schemeClr val="tx1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修改表名</a:t>
            </a:r>
          </a:p>
        </p:txBody>
      </p:sp>
      <p:sp>
        <p:nvSpPr>
          <p:cNvPr id="65" name="文本框 64"/>
          <p:cNvSpPr txBox="1"/>
          <p:nvPr>
            <p:custDataLst>
              <p:tags r:id="rId26"/>
            </p:custDataLst>
          </p:nvPr>
        </p:nvSpPr>
        <p:spPr>
          <a:xfrm>
            <a:off x="1214755" y="3934460"/>
            <a:ext cx="2002155" cy="11696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chemeClr val="tx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在MySQL中，修改表名的语法格式如下所示。</a:t>
            </a: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chemeClr val="tx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ALTER TABLE 原表名 RENAME [TO] 新表名;</a:t>
            </a:r>
          </a:p>
        </p:txBody>
      </p:sp>
      <p:sp>
        <p:nvSpPr>
          <p:cNvPr id="37" name="文本框 36"/>
          <p:cNvSpPr txBox="1"/>
          <p:nvPr>
            <p:custDataLst>
              <p:tags r:id="rId27"/>
            </p:custDataLst>
          </p:nvPr>
        </p:nvSpPr>
        <p:spPr>
          <a:xfrm>
            <a:off x="4342765" y="3736975"/>
            <a:ext cx="1887220" cy="353060"/>
          </a:xfrm>
          <a:prstGeom prst="rect">
            <a:avLst/>
          </a:prstGeom>
          <a:noFill/>
        </p:spPr>
        <p:txBody>
          <a:bodyPr wrap="square" bIns="0" rtlCol="0">
            <a:normAutofit fontScale="90000"/>
          </a:bodyPr>
          <a:lstStyle/>
          <a:p>
            <a:pPr algn="ctr"/>
            <a:r>
              <a:rPr lang="zh-CN" altLang="en-US" sz="2000" spc="300">
                <a:solidFill>
                  <a:schemeClr val="tx1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修改字段类型</a:t>
            </a:r>
          </a:p>
        </p:txBody>
      </p:sp>
      <p:sp>
        <p:nvSpPr>
          <p:cNvPr id="38" name="文本框 37"/>
          <p:cNvSpPr txBox="1"/>
          <p:nvPr>
            <p:custDataLst>
              <p:tags r:id="rId28"/>
            </p:custDataLst>
          </p:nvPr>
        </p:nvSpPr>
        <p:spPr>
          <a:xfrm>
            <a:off x="4311015" y="4082415"/>
            <a:ext cx="2002155" cy="1021715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chemeClr val="tx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修改表中字段数据类型的SQL语法格式如下所示。</a:t>
            </a: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chemeClr val="tx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ALTER TABLE 表名 MODIFY 字段名 数据类型;</a:t>
            </a:r>
          </a:p>
        </p:txBody>
      </p:sp>
      <p:sp>
        <p:nvSpPr>
          <p:cNvPr id="4" name="文本框 3"/>
          <p:cNvSpPr txBox="1"/>
          <p:nvPr>
            <p:custDataLst>
              <p:tags r:id="rId29"/>
            </p:custDataLst>
          </p:nvPr>
        </p:nvSpPr>
        <p:spPr>
          <a:xfrm>
            <a:off x="2914650" y="1920240"/>
            <a:ext cx="1887220" cy="353060"/>
          </a:xfrm>
          <a:prstGeom prst="rect">
            <a:avLst/>
          </a:prstGeom>
          <a:noFill/>
        </p:spPr>
        <p:txBody>
          <a:bodyPr wrap="square" bIns="0" rtlCol="0">
            <a:normAutofit fontScale="90000" lnSpcReduction="10000"/>
          </a:bodyPr>
          <a:lstStyle/>
          <a:p>
            <a:pPr algn="ctr"/>
            <a:r>
              <a:rPr lang="zh-CN" altLang="en-US" sz="2000" spc="300">
                <a:solidFill>
                  <a:schemeClr val="tx1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修改字段名</a:t>
            </a:r>
          </a:p>
        </p:txBody>
      </p:sp>
      <p:sp>
        <p:nvSpPr>
          <p:cNvPr id="5" name="文本框 4"/>
          <p:cNvSpPr txBox="1"/>
          <p:nvPr>
            <p:custDataLst>
              <p:tags r:id="rId30"/>
            </p:custDataLst>
          </p:nvPr>
        </p:nvSpPr>
        <p:spPr>
          <a:xfrm>
            <a:off x="2853690" y="2253615"/>
            <a:ext cx="1947545" cy="1217930"/>
          </a:xfrm>
          <a:prstGeom prst="rect">
            <a:avLst/>
          </a:prstGeom>
          <a:noFill/>
        </p:spPr>
        <p:txBody>
          <a:bodyPr wrap="square" rtlCol="0">
            <a:normAutofit fontScale="70000"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chemeClr val="tx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数据表中的字段名有时需要重新命名，修改字段名的SQL语句语法格式如下：</a:t>
            </a: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chemeClr val="tx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ALTER TABLE 表名 CHANGE 原字段名 新字段名 新数据类型;</a:t>
            </a:r>
          </a:p>
        </p:txBody>
      </p:sp>
      <p:sp>
        <p:nvSpPr>
          <p:cNvPr id="6" name="文本框 5"/>
          <p:cNvSpPr txBox="1"/>
          <p:nvPr>
            <p:custDataLst>
              <p:tags r:id="rId31"/>
            </p:custDataLst>
          </p:nvPr>
        </p:nvSpPr>
        <p:spPr>
          <a:xfrm>
            <a:off x="5887085" y="1991360"/>
            <a:ext cx="1887220" cy="353060"/>
          </a:xfrm>
          <a:prstGeom prst="rect">
            <a:avLst/>
          </a:prstGeom>
          <a:noFill/>
        </p:spPr>
        <p:txBody>
          <a:bodyPr wrap="square" bIns="0" rtlCol="0">
            <a:normAutofit fontScale="90000" lnSpcReduction="10000"/>
          </a:bodyPr>
          <a:lstStyle/>
          <a:p>
            <a:pPr algn="ctr"/>
            <a:r>
              <a:rPr lang="zh-CN" altLang="en-US" sz="2000" spc="300">
                <a:solidFill>
                  <a:srgbClr val="FF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增加字段</a:t>
            </a:r>
          </a:p>
        </p:txBody>
      </p:sp>
      <p:sp>
        <p:nvSpPr>
          <p:cNvPr id="7" name="文本框 6"/>
          <p:cNvSpPr txBox="1"/>
          <p:nvPr>
            <p:custDataLst>
              <p:tags r:id="rId32"/>
            </p:custDataLst>
          </p:nvPr>
        </p:nvSpPr>
        <p:spPr>
          <a:xfrm>
            <a:off x="6010275" y="2296160"/>
            <a:ext cx="2002155" cy="112776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FFFFFF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增加字段，SQL语句语法格式如下：</a:t>
            </a: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FFFFFF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ALTER TABLE 表名 ADD 新字段名 数据类型;</a:t>
            </a:r>
          </a:p>
        </p:txBody>
      </p:sp>
      <p:sp>
        <p:nvSpPr>
          <p:cNvPr id="43" name="文本框 42"/>
          <p:cNvSpPr txBox="1"/>
          <p:nvPr>
            <p:custDataLst>
              <p:tags r:id="rId33"/>
            </p:custDataLst>
          </p:nvPr>
        </p:nvSpPr>
        <p:spPr>
          <a:xfrm>
            <a:off x="7409180" y="3581400"/>
            <a:ext cx="1887220" cy="353060"/>
          </a:xfrm>
          <a:prstGeom prst="rect">
            <a:avLst/>
          </a:prstGeom>
          <a:noFill/>
        </p:spPr>
        <p:txBody>
          <a:bodyPr wrap="square" bIns="0" rtlCol="0">
            <a:normAutofit fontScale="90000" lnSpcReduction="10000"/>
          </a:bodyPr>
          <a:lstStyle/>
          <a:p>
            <a:pPr algn="ctr"/>
            <a:r>
              <a:rPr lang="zh-CN" altLang="en-US" sz="2000" spc="300">
                <a:solidFill>
                  <a:srgbClr val="FF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删除字段</a:t>
            </a:r>
          </a:p>
        </p:txBody>
      </p:sp>
      <p:sp>
        <p:nvSpPr>
          <p:cNvPr id="8" name="文本框 7"/>
          <p:cNvSpPr txBox="1"/>
          <p:nvPr>
            <p:custDataLst>
              <p:tags r:id="rId34"/>
            </p:custDataLst>
          </p:nvPr>
        </p:nvSpPr>
        <p:spPr>
          <a:xfrm>
            <a:off x="7407275" y="3886835"/>
            <a:ext cx="2096770" cy="1264285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FFFFFF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删除表中某一字段也是修改表操作的一项需求，SQL语句语法格式如下：</a:t>
            </a: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FFFFFF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ALTER TABLE 表名 DROP 字段名;</a:t>
            </a:r>
          </a:p>
        </p:txBody>
      </p:sp>
      <p:sp>
        <p:nvSpPr>
          <p:cNvPr id="45" name="文本框 44"/>
          <p:cNvSpPr txBox="1"/>
          <p:nvPr>
            <p:custDataLst>
              <p:tags r:id="rId35"/>
            </p:custDataLst>
          </p:nvPr>
        </p:nvSpPr>
        <p:spPr>
          <a:xfrm>
            <a:off x="8736965" y="1858010"/>
            <a:ext cx="2419350" cy="553720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lstStyle/>
          <a:p>
            <a:pPr algn="ctr"/>
            <a:r>
              <a:rPr lang="zh-CN" altLang="en-US" sz="2000" spc="300">
                <a:solidFill>
                  <a:srgbClr val="FF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修改字段的</a:t>
            </a:r>
          </a:p>
          <a:p>
            <a:pPr algn="ctr"/>
            <a:r>
              <a:rPr lang="zh-CN" altLang="en-US" sz="2000" spc="300">
                <a:solidFill>
                  <a:srgbClr val="FF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排列顺序</a:t>
            </a:r>
          </a:p>
        </p:txBody>
      </p:sp>
      <p:sp>
        <p:nvSpPr>
          <p:cNvPr id="46" name="文本框 45"/>
          <p:cNvSpPr txBox="1"/>
          <p:nvPr>
            <p:custDataLst>
              <p:tags r:id="rId36"/>
            </p:custDataLst>
          </p:nvPr>
        </p:nvSpPr>
        <p:spPr>
          <a:xfrm>
            <a:off x="9076055" y="2412365"/>
            <a:ext cx="1845310" cy="1247775"/>
          </a:xfrm>
          <a:prstGeom prst="rect">
            <a:avLst/>
          </a:prstGeom>
          <a:noFill/>
        </p:spPr>
        <p:txBody>
          <a:bodyPr wrap="square" rtlCol="0">
            <a:normAutofit fontScale="50000"/>
          </a:bodyPr>
          <a:lstStyle/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FFFFFF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改变已建表中字段的排列顺序，可以使用如下SQL语句修改。</a:t>
            </a:r>
          </a:p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FFFFFF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ALTER TABLE 表名 MODIFY 字段名1 数据类型FIRST|AFTER 字段名2;</a:t>
            </a:r>
          </a:p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FFFFFF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sym typeface="微软雅黑" panose="020B0503020204020204" pitchFamily="34" charset="-122"/>
              </a:rPr>
              <a:t>“AFTER 字段名2”表示将字段名1插入到字段2的后面。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5826567" cy="6858000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77025" y="2451100"/>
            <a:ext cx="2351405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课堂小思政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714969" y="3478462"/>
            <a:ext cx="4843224" cy="709250"/>
            <a:chOff x="3916928" y="644847"/>
            <a:chExt cx="3807891" cy="709250"/>
          </a:xfrm>
        </p:grpSpPr>
        <p:sp>
          <p:nvSpPr>
            <p:cNvPr id="8" name="文本框 7"/>
            <p:cNvSpPr txBox="1"/>
            <p:nvPr/>
          </p:nvSpPr>
          <p:spPr>
            <a:xfrm>
              <a:off x="3916930" y="644847"/>
              <a:ext cx="1507754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经典综艺体简" panose="02010609000101010101" pitchFamily="49" charset="-122"/>
                </a:rPr>
                <a:t>教学目标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16928" y="1070887"/>
              <a:ext cx="3807891" cy="283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b="1" spc="600" dirty="0">
                  <a:solidFill>
                    <a:srgbClr val="414D59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Teaching </a:t>
              </a:r>
              <a:r>
                <a:rPr lang="en-US" altLang="zh-CN" sz="1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+mn-ea"/>
                </a:rPr>
                <a:t>O b j e c t i v e s</a:t>
              </a:r>
              <a:endPara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14970" y="4489378"/>
            <a:ext cx="4843225" cy="697185"/>
            <a:chOff x="3827562" y="696917"/>
            <a:chExt cx="3807891" cy="697185"/>
          </a:xfrm>
        </p:grpSpPr>
        <p:sp>
          <p:nvSpPr>
            <p:cNvPr id="11" name="文本框 10"/>
            <p:cNvSpPr txBox="1"/>
            <p:nvPr/>
          </p:nvSpPr>
          <p:spPr>
            <a:xfrm>
              <a:off x="3827563" y="696917"/>
              <a:ext cx="1507754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8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经典综艺体简" panose="02010609000101010101" pitchFamily="49" charset="-122"/>
                  <a:sym typeface="+mn-ea"/>
                </a:rPr>
                <a:t>教学任务</a:t>
              </a:r>
              <a:endPara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27562" y="1110892"/>
              <a:ext cx="3807891" cy="283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b="1" spc="600" dirty="0">
                  <a:solidFill>
                    <a:srgbClr val="414D59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+mn-ea"/>
                </a:rPr>
                <a:t>The teaching task</a:t>
              </a:r>
              <a:endPara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561079" y="0"/>
            <a:ext cx="556087" cy="1950636"/>
            <a:chOff x="5828385" y="175074"/>
            <a:chExt cx="556087" cy="1950636"/>
          </a:xfrm>
        </p:grpSpPr>
        <p:grpSp>
          <p:nvGrpSpPr>
            <p:cNvPr id="20" name="组合 19"/>
            <p:cNvGrpSpPr/>
            <p:nvPr/>
          </p:nvGrpSpPr>
          <p:grpSpPr>
            <a:xfrm flipV="1">
              <a:off x="5828385" y="175074"/>
              <a:ext cx="507600" cy="1950636"/>
              <a:chOff x="5971669" y="4722308"/>
              <a:chExt cx="507600" cy="1950636"/>
            </a:xfrm>
            <a:solidFill>
              <a:srgbClr val="55943A"/>
            </a:solidFill>
          </p:grpSpPr>
          <p:sp>
            <p:nvSpPr>
              <p:cNvPr id="21" name="椭圆 20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971669" y="4962422"/>
                <a:ext cx="507600" cy="17105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890528" y="1589171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61079" y="2459753"/>
            <a:ext cx="556087" cy="521970"/>
            <a:chOff x="5828385" y="2586753"/>
            <a:chExt cx="556087" cy="521970"/>
          </a:xfrm>
        </p:grpSpPr>
        <p:sp>
          <p:nvSpPr>
            <p:cNvPr id="17" name="椭圆 16"/>
            <p:cNvSpPr/>
            <p:nvPr/>
          </p:nvSpPr>
          <p:spPr>
            <a:xfrm>
              <a:off x="5828385" y="2591670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890528" y="2586753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61079" y="3415927"/>
            <a:ext cx="556087" cy="530709"/>
            <a:chOff x="5828385" y="3669927"/>
            <a:chExt cx="556087" cy="530709"/>
          </a:xfrm>
        </p:grpSpPr>
        <p:sp>
          <p:nvSpPr>
            <p:cNvPr id="18" name="椭圆 17"/>
            <p:cNvSpPr/>
            <p:nvPr/>
          </p:nvSpPr>
          <p:spPr>
            <a:xfrm>
              <a:off x="5828385" y="3669927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90528" y="36786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61079" y="5357308"/>
            <a:ext cx="556087" cy="1544250"/>
            <a:chOff x="5828385" y="4722308"/>
            <a:chExt cx="556087" cy="1544250"/>
          </a:xfrm>
        </p:grpSpPr>
        <p:grpSp>
          <p:nvGrpSpPr>
            <p:cNvPr id="19" name="组合 18"/>
            <p:cNvGrpSpPr/>
            <p:nvPr/>
          </p:nvGrpSpPr>
          <p:grpSpPr>
            <a:xfrm>
              <a:off x="5828385" y="4722308"/>
              <a:ext cx="507600" cy="1544250"/>
              <a:chOff x="5971669" y="4722308"/>
              <a:chExt cx="507600" cy="1544250"/>
            </a:xfrm>
            <a:solidFill>
              <a:srgbClr val="55943A"/>
            </a:solidFill>
          </p:grpSpPr>
          <p:sp>
            <p:nvSpPr>
              <p:cNvPr id="23" name="椭圆 22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971669" y="4962422"/>
                <a:ext cx="507600" cy="130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5890528" y="47658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TextBox 18"/>
          <p:cNvSpPr txBox="1"/>
          <p:nvPr/>
        </p:nvSpPr>
        <p:spPr>
          <a:xfrm>
            <a:off x="1078855" y="3605919"/>
            <a:ext cx="339495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单元导读</a:t>
            </a:r>
            <a:endParaRPr lang="zh-CN" altLang="en-US" dirty="0">
              <a:solidFill>
                <a:schemeClr val="bg1"/>
              </a:solidFill>
              <a:ea typeface="张海山锐谐体" panose="02000000000000000000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61079" y="4373021"/>
            <a:ext cx="556087" cy="530709"/>
            <a:chOff x="5828385" y="3669927"/>
            <a:chExt cx="556087" cy="530709"/>
          </a:xfrm>
        </p:grpSpPr>
        <p:sp>
          <p:nvSpPr>
            <p:cNvPr id="45" name="椭圆 44"/>
            <p:cNvSpPr/>
            <p:nvPr/>
          </p:nvSpPr>
          <p:spPr>
            <a:xfrm>
              <a:off x="5828385" y="3669927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890528" y="36786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715125" y="2854325"/>
            <a:ext cx="4151630" cy="2832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l">
              <a:lnSpc>
                <a:spcPct val="114000"/>
              </a:lnSpc>
              <a:buClrTx/>
              <a:buSzTx/>
              <a:buFontTx/>
            </a:pPr>
            <a:r>
              <a: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Ideological and political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68581"/>
            <a:ext cx="5087257" cy="1151891"/>
            <a:chOff x="660400" y="-21591"/>
            <a:chExt cx="5087257" cy="115189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数据表高级操作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aphicFrame>
        <p:nvGraphicFramePr>
          <p:cNvPr id="5" name="图示 4"/>
          <p:cNvGraphicFramePr/>
          <p:nvPr/>
        </p:nvGraphicFramePr>
        <p:xfrm>
          <a:off x="2032635" y="840740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2617470" y="177038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55725" y="90678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zh-CN" altLang="en-US" sz="20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四、更新数据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38655" y="1355090"/>
            <a:ext cx="8769985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/>
              <a:t>MySQL中使用UPDATE语句来更新表中的记录，其基本的语法格式如下所示：</a:t>
            </a:r>
          </a:p>
          <a:p>
            <a:pPr>
              <a:lnSpc>
                <a:spcPct val="140000"/>
              </a:lnSpc>
            </a:pPr>
            <a:r>
              <a:rPr lang="zh-CN" altLang="en-US"/>
              <a:t>UPDATE 表名 SET 字段名1=值1[,字段名2=值2,…] [WHERE 条件表达式]</a:t>
            </a:r>
          </a:p>
        </p:txBody>
      </p:sp>
      <p:sp>
        <p:nvSpPr>
          <p:cNvPr id="12" name="椭圆 11"/>
          <p:cNvSpPr/>
          <p:nvPr>
            <p:custDataLst>
              <p:tags r:id="rId1"/>
            </p:custDataLst>
          </p:nvPr>
        </p:nvSpPr>
        <p:spPr>
          <a:xfrm>
            <a:off x="1970382" y="2683642"/>
            <a:ext cx="861506" cy="861506"/>
          </a:xfrm>
          <a:prstGeom prst="ellipse">
            <a:avLst/>
          </a:prstGeom>
          <a:ln>
            <a:noFill/>
          </a:ln>
        </p:spPr>
        <p:style>
          <a:lnRef idx="2">
            <a:srgbClr val="77D65E">
              <a:shade val="50000"/>
            </a:srgbClr>
          </a:lnRef>
          <a:fillRef idx="1">
            <a:srgbClr val="77D65E"/>
          </a:fillRef>
          <a:effectRef idx="0">
            <a:srgbClr val="77D65E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>
            <p:custDataLst>
              <p:tags r:id="rId2"/>
            </p:custDataLst>
          </p:nvPr>
        </p:nvSpPr>
        <p:spPr>
          <a:xfrm>
            <a:off x="2988945" y="3747770"/>
            <a:ext cx="6078855" cy="762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rgbClr val="77D65E">
              <a:shade val="50000"/>
            </a:srgbClr>
          </a:lnRef>
          <a:fillRef idx="1">
            <a:srgbClr val="77D65E"/>
          </a:fillRef>
          <a:effectRef idx="0">
            <a:srgbClr val="77D65E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>
            <p:custDataLst>
              <p:tags r:id="rId3"/>
            </p:custDataLst>
          </p:nvPr>
        </p:nvSpPr>
        <p:spPr>
          <a:xfrm>
            <a:off x="1812925" y="2526185"/>
            <a:ext cx="1175727" cy="1175727"/>
          </a:xfrm>
          <a:prstGeom prst="ellipse">
            <a:avLst/>
          </a:prstGeom>
          <a:noFill/>
          <a:ln>
            <a:solidFill>
              <a:srgbClr val="77D65E"/>
            </a:solidFill>
          </a:ln>
        </p:spPr>
        <p:style>
          <a:lnRef idx="2">
            <a:srgbClr val="77D65E">
              <a:shade val="50000"/>
            </a:srgbClr>
          </a:lnRef>
          <a:fillRef idx="1">
            <a:srgbClr val="77D65E"/>
          </a:fillRef>
          <a:effectRef idx="0">
            <a:srgbClr val="77D65E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4"/>
            </p:custDataLst>
          </p:nvPr>
        </p:nvSpPr>
        <p:spPr>
          <a:xfrm>
            <a:off x="1970382" y="4965732"/>
            <a:ext cx="861506" cy="861506"/>
          </a:xfrm>
          <a:prstGeom prst="ellipse">
            <a:avLst/>
          </a:prstGeom>
          <a:solidFill>
            <a:srgbClr val="45BF55"/>
          </a:solidFill>
          <a:ln>
            <a:noFill/>
          </a:ln>
        </p:spPr>
        <p:style>
          <a:lnRef idx="2">
            <a:srgbClr val="77D65E">
              <a:shade val="50000"/>
            </a:srgbClr>
          </a:lnRef>
          <a:fillRef idx="1">
            <a:srgbClr val="77D65E"/>
          </a:fillRef>
          <a:effectRef idx="0">
            <a:srgbClr val="77D65E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>
            <p:custDataLst>
              <p:tags r:id="rId5"/>
            </p:custDataLst>
          </p:nvPr>
        </p:nvSpPr>
        <p:spPr>
          <a:xfrm>
            <a:off x="2988945" y="5961380"/>
            <a:ext cx="6078855" cy="84455"/>
          </a:xfrm>
          <a:prstGeom prst="roundRect">
            <a:avLst>
              <a:gd name="adj" fmla="val 50000"/>
            </a:avLst>
          </a:prstGeom>
          <a:solidFill>
            <a:srgbClr val="45BF55"/>
          </a:solidFill>
          <a:ln>
            <a:noFill/>
          </a:ln>
        </p:spPr>
        <p:style>
          <a:lnRef idx="2">
            <a:srgbClr val="77D65E">
              <a:shade val="50000"/>
            </a:srgbClr>
          </a:lnRef>
          <a:fillRef idx="1">
            <a:srgbClr val="77D65E"/>
          </a:fillRef>
          <a:effectRef idx="0">
            <a:srgbClr val="77D65E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>
            <p:custDataLst>
              <p:tags r:id="rId6"/>
            </p:custDataLst>
          </p:nvPr>
        </p:nvSpPr>
        <p:spPr>
          <a:xfrm>
            <a:off x="1812925" y="4808275"/>
            <a:ext cx="1175727" cy="1175727"/>
          </a:xfrm>
          <a:prstGeom prst="ellipse">
            <a:avLst/>
          </a:prstGeom>
          <a:noFill/>
          <a:ln>
            <a:solidFill>
              <a:srgbClr val="45BF55"/>
            </a:solidFill>
          </a:ln>
        </p:spPr>
        <p:style>
          <a:lnRef idx="2">
            <a:srgbClr val="77D65E">
              <a:shade val="50000"/>
            </a:srgbClr>
          </a:lnRef>
          <a:fillRef idx="1">
            <a:srgbClr val="77D65E"/>
          </a:fillRef>
          <a:effectRef idx="0">
            <a:srgbClr val="77D65E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文本框 145"/>
          <p:cNvSpPr txBox="1"/>
          <p:nvPr>
            <p:custDataLst>
              <p:tags r:id="rId7"/>
            </p:custDataLst>
          </p:nvPr>
        </p:nvSpPr>
        <p:spPr>
          <a:xfrm>
            <a:off x="3095625" y="2321560"/>
            <a:ext cx="3014345" cy="385445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algn="l"/>
            <a:r>
              <a:rPr lang="zh-CN" altLang="en-US" spc="300">
                <a:solidFill>
                  <a:srgbClr val="45BF55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UPDATE更新部分数据</a:t>
            </a:r>
          </a:p>
        </p:txBody>
      </p:sp>
      <p:sp>
        <p:nvSpPr>
          <p:cNvPr id="147" name="文本框 146"/>
          <p:cNvSpPr txBox="1"/>
          <p:nvPr>
            <p:custDataLst>
              <p:tags r:id="rId8"/>
            </p:custDataLst>
          </p:nvPr>
        </p:nvSpPr>
        <p:spPr>
          <a:xfrm>
            <a:off x="3095625" y="2791460"/>
            <a:ext cx="6104255" cy="9563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更新部分数据是指根据指定条件更新表中的某一条或者某几条记录，需要使用WHERE子句来指定更新记录的条件。</a:t>
            </a: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3095625" y="4536440"/>
            <a:ext cx="2837180" cy="385445"/>
          </a:xfrm>
          <a:prstGeom prst="rect">
            <a:avLst/>
          </a:prstGeom>
          <a:noFill/>
        </p:spPr>
        <p:txBody>
          <a:bodyPr wrap="square" bIns="0" rtlCol="0">
            <a:normAutofit fontScale="90000"/>
          </a:bodyPr>
          <a:lstStyle/>
          <a:p>
            <a:pPr algn="l"/>
            <a:r>
              <a:rPr lang="zh-CN" altLang="en-US" spc="300">
                <a:solidFill>
                  <a:srgbClr val="45BF55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UPDATE更新全部数据</a:t>
            </a:r>
          </a:p>
        </p:txBody>
      </p:sp>
      <p:sp>
        <p:nvSpPr>
          <p:cNvPr id="71" name="文本框 70"/>
          <p:cNvSpPr txBox="1"/>
          <p:nvPr>
            <p:custDataLst>
              <p:tags r:id="rId10"/>
            </p:custDataLst>
          </p:nvPr>
        </p:nvSpPr>
        <p:spPr>
          <a:xfrm>
            <a:off x="3095625" y="5005705"/>
            <a:ext cx="5852795" cy="9563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在UPDATE语句中如果没有使用WHERE子句，则会将表中所有记录的指定字段都进行更新。</a:t>
            </a:r>
          </a:p>
        </p:txBody>
      </p:sp>
      <p:pic>
        <p:nvPicPr>
          <p:cNvPr id="86" name="图片 85" descr="343435383036303b343532343136343bcfeec4bfb7b6cea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2184718" y="2897978"/>
            <a:ext cx="432834" cy="432834"/>
          </a:xfrm>
          <a:prstGeom prst="rect">
            <a:avLst/>
          </a:prstGeom>
        </p:spPr>
      </p:pic>
      <p:pic>
        <p:nvPicPr>
          <p:cNvPr id="87" name="图片 86" descr="343435383036303b343532343136353bcfeec4bfc6c0c9f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2184718" y="5180068"/>
            <a:ext cx="432834" cy="4328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68581"/>
            <a:ext cx="5087257" cy="1151891"/>
            <a:chOff x="660400" y="-21591"/>
            <a:chExt cx="5087257" cy="115189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数据表高级操作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aphicFrame>
        <p:nvGraphicFramePr>
          <p:cNvPr id="5" name="图示 4"/>
          <p:cNvGraphicFramePr/>
          <p:nvPr/>
        </p:nvGraphicFramePr>
        <p:xfrm>
          <a:off x="2032635" y="840740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2617470" y="177038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55725" y="90678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zh-CN" altLang="en-US" sz="20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四、复制数据表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38655" y="1355090"/>
            <a:ext cx="8769985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/>
              <a:t>通过CREATE TABLE命令完成表结构的复制。基本语法格式如下：</a:t>
            </a:r>
          </a:p>
          <a:p>
            <a:pPr>
              <a:lnSpc>
                <a:spcPct val="140000"/>
              </a:lnSpc>
            </a:pPr>
            <a:r>
              <a:rPr lang="zh-CN" altLang="en-US"/>
              <a:t>CREATE TABLE 表名 [LIKE 原表名] | [AS (SELECT 查询语句)];</a:t>
            </a:r>
          </a:p>
        </p:txBody>
      </p:sp>
      <p:sp>
        <p:nvSpPr>
          <p:cNvPr id="12" name="椭圆 11"/>
          <p:cNvSpPr/>
          <p:nvPr>
            <p:custDataLst>
              <p:tags r:id="rId1"/>
            </p:custDataLst>
          </p:nvPr>
        </p:nvSpPr>
        <p:spPr>
          <a:xfrm>
            <a:off x="1970382" y="2683642"/>
            <a:ext cx="861506" cy="861506"/>
          </a:xfrm>
          <a:prstGeom prst="ellipse">
            <a:avLst/>
          </a:prstGeom>
          <a:ln>
            <a:noFill/>
          </a:ln>
        </p:spPr>
        <p:style>
          <a:lnRef idx="2">
            <a:srgbClr val="77D65E">
              <a:shade val="50000"/>
            </a:srgbClr>
          </a:lnRef>
          <a:fillRef idx="1">
            <a:srgbClr val="77D65E"/>
          </a:fillRef>
          <a:effectRef idx="0">
            <a:srgbClr val="77D65E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>
            <p:custDataLst>
              <p:tags r:id="rId2"/>
            </p:custDataLst>
          </p:nvPr>
        </p:nvSpPr>
        <p:spPr>
          <a:xfrm flipV="1">
            <a:off x="2988945" y="3688080"/>
            <a:ext cx="2289175" cy="762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rgbClr val="77D65E">
              <a:shade val="50000"/>
            </a:srgbClr>
          </a:lnRef>
          <a:fillRef idx="1">
            <a:srgbClr val="77D65E"/>
          </a:fillRef>
          <a:effectRef idx="0">
            <a:srgbClr val="77D65E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>
            <p:custDataLst>
              <p:tags r:id="rId3"/>
            </p:custDataLst>
          </p:nvPr>
        </p:nvSpPr>
        <p:spPr>
          <a:xfrm>
            <a:off x="1812925" y="2526185"/>
            <a:ext cx="1175727" cy="1175727"/>
          </a:xfrm>
          <a:prstGeom prst="ellipse">
            <a:avLst/>
          </a:prstGeom>
          <a:noFill/>
          <a:ln>
            <a:solidFill>
              <a:srgbClr val="77D65E"/>
            </a:solidFill>
          </a:ln>
        </p:spPr>
        <p:style>
          <a:lnRef idx="2">
            <a:srgbClr val="77D65E">
              <a:shade val="50000"/>
            </a:srgbClr>
          </a:lnRef>
          <a:fillRef idx="1">
            <a:srgbClr val="77D65E"/>
          </a:fillRef>
          <a:effectRef idx="0">
            <a:srgbClr val="77D65E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4"/>
            </p:custDataLst>
          </p:nvPr>
        </p:nvSpPr>
        <p:spPr>
          <a:xfrm>
            <a:off x="1970382" y="4965732"/>
            <a:ext cx="861506" cy="861506"/>
          </a:xfrm>
          <a:prstGeom prst="ellipse">
            <a:avLst/>
          </a:prstGeom>
          <a:solidFill>
            <a:srgbClr val="45BF55"/>
          </a:solidFill>
          <a:ln>
            <a:noFill/>
          </a:ln>
        </p:spPr>
        <p:style>
          <a:lnRef idx="2">
            <a:srgbClr val="77D65E">
              <a:shade val="50000"/>
            </a:srgbClr>
          </a:lnRef>
          <a:fillRef idx="1">
            <a:srgbClr val="77D65E"/>
          </a:fillRef>
          <a:effectRef idx="0">
            <a:srgbClr val="77D65E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>
            <p:custDataLst>
              <p:tags r:id="rId5"/>
            </p:custDataLst>
          </p:nvPr>
        </p:nvSpPr>
        <p:spPr>
          <a:xfrm>
            <a:off x="2988945" y="5969635"/>
            <a:ext cx="2289175" cy="76200"/>
          </a:xfrm>
          <a:prstGeom prst="roundRect">
            <a:avLst>
              <a:gd name="adj" fmla="val 50000"/>
            </a:avLst>
          </a:prstGeom>
          <a:solidFill>
            <a:srgbClr val="45BF55"/>
          </a:solidFill>
          <a:ln>
            <a:noFill/>
          </a:ln>
        </p:spPr>
        <p:style>
          <a:lnRef idx="2">
            <a:srgbClr val="77D65E">
              <a:shade val="50000"/>
            </a:srgbClr>
          </a:lnRef>
          <a:fillRef idx="1">
            <a:srgbClr val="77D65E"/>
          </a:fillRef>
          <a:effectRef idx="0">
            <a:srgbClr val="77D65E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>
            <p:custDataLst>
              <p:tags r:id="rId6"/>
            </p:custDataLst>
          </p:nvPr>
        </p:nvSpPr>
        <p:spPr>
          <a:xfrm>
            <a:off x="1812925" y="4808275"/>
            <a:ext cx="1175727" cy="1175727"/>
          </a:xfrm>
          <a:prstGeom prst="ellipse">
            <a:avLst/>
          </a:prstGeom>
          <a:noFill/>
          <a:ln>
            <a:solidFill>
              <a:srgbClr val="45BF55"/>
            </a:solidFill>
          </a:ln>
        </p:spPr>
        <p:style>
          <a:lnRef idx="2">
            <a:srgbClr val="77D65E">
              <a:shade val="50000"/>
            </a:srgbClr>
          </a:lnRef>
          <a:fillRef idx="1">
            <a:srgbClr val="77D65E"/>
          </a:fillRef>
          <a:effectRef idx="0">
            <a:srgbClr val="77D65E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文本框 145"/>
          <p:cNvSpPr txBox="1"/>
          <p:nvPr>
            <p:custDataLst>
              <p:tags r:id="rId7"/>
            </p:custDataLst>
          </p:nvPr>
        </p:nvSpPr>
        <p:spPr>
          <a:xfrm>
            <a:off x="3095625" y="2842260"/>
            <a:ext cx="3014345" cy="385445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algn="l"/>
            <a:r>
              <a:rPr lang="zh-CN" altLang="en-US" spc="300">
                <a:solidFill>
                  <a:srgbClr val="45BF55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复制全部字段</a:t>
            </a:r>
          </a:p>
        </p:txBody>
      </p:sp>
      <p:sp>
        <p:nvSpPr>
          <p:cNvPr id="23" name="文本框 22"/>
          <p:cNvSpPr txBox="1"/>
          <p:nvPr>
            <p:custDataLst>
              <p:tags r:id="rId8"/>
            </p:custDataLst>
          </p:nvPr>
        </p:nvSpPr>
        <p:spPr>
          <a:xfrm>
            <a:off x="3095625" y="5107940"/>
            <a:ext cx="2837180" cy="385445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algn="l"/>
            <a:r>
              <a:rPr lang="zh-CN" altLang="en-US" spc="300">
                <a:solidFill>
                  <a:srgbClr val="45BF55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复制部分字段</a:t>
            </a:r>
          </a:p>
        </p:txBody>
      </p:sp>
      <p:pic>
        <p:nvPicPr>
          <p:cNvPr id="86" name="图片 85" descr="343435383036303b343532343136343bcfeec4bfb7b6cea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184718" y="2897978"/>
            <a:ext cx="432834" cy="432834"/>
          </a:xfrm>
          <a:prstGeom prst="rect">
            <a:avLst/>
          </a:prstGeom>
        </p:spPr>
      </p:pic>
      <p:pic>
        <p:nvPicPr>
          <p:cNvPr id="87" name="图片 86" descr="343435383036303b343532343136353bcfeec4bfc6c0c9f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2184718" y="5180068"/>
            <a:ext cx="432834" cy="4328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939642"/>
            <a:ext cx="12192000" cy="918358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60400" y="3146514"/>
            <a:ext cx="10883900" cy="1378418"/>
            <a:chOff x="628649" y="2496018"/>
            <a:chExt cx="10883900" cy="1378418"/>
          </a:xfrm>
        </p:grpSpPr>
        <p:sp>
          <p:nvSpPr>
            <p:cNvPr id="12" name="文本框 11"/>
            <p:cNvSpPr txBox="1"/>
            <p:nvPr/>
          </p:nvSpPr>
          <p:spPr>
            <a:xfrm>
              <a:off x="628649" y="2496018"/>
              <a:ext cx="1088390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spc="600" dirty="0">
                  <a:effectLst>
                    <a:innerShdw>
                      <a:schemeClr val="bg1">
                        <a:lumMod val="65000"/>
                      </a:schemeClr>
                    </a:inn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感谢观看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51896" y="3505104"/>
              <a:ext cx="3850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THANKS FOR WATCHING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16" name="任意多边形: 形状 15"/>
          <p:cNvSpPr/>
          <p:nvPr/>
        </p:nvSpPr>
        <p:spPr>
          <a:xfrm flipH="1">
            <a:off x="8984342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729715" y="3078601"/>
            <a:ext cx="3688573" cy="1123667"/>
            <a:chOff x="3797608" y="395292"/>
            <a:chExt cx="2900069" cy="1123667"/>
          </a:xfrm>
        </p:grpSpPr>
        <p:sp>
          <p:nvSpPr>
            <p:cNvPr id="29" name="文本框 28"/>
            <p:cNvSpPr txBox="1"/>
            <p:nvPr/>
          </p:nvSpPr>
          <p:spPr>
            <a:xfrm>
              <a:off x="3797608" y="395292"/>
              <a:ext cx="2900069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思政小课堂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843499" y="1147484"/>
              <a:ext cx="2759366" cy="3714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Ideological and political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113" y="1942256"/>
            <a:ext cx="4191756" cy="3493603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1604077" y="1497142"/>
            <a:ext cx="3382010" cy="1049020"/>
          </a:xfrm>
          <a:prstGeom prst="rect">
            <a:avLst/>
          </a:prstGeom>
          <a:noFill/>
        </p:spPr>
        <p:txBody>
          <a:bodyPr wrap="none" lIns="91428" tIns="45713" rIns="91428" bIns="45713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中国数据库大师-萨师煊</a:t>
            </a:r>
          </a:p>
          <a:p>
            <a:pPr algn="ctr">
              <a:lnSpc>
                <a:spcPct val="130000"/>
              </a:lnSpc>
              <a:defRPr/>
            </a:pPr>
            <a:endParaRPr lang="zh-CN" altLang="en-US" sz="2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613410" y="1942465"/>
            <a:ext cx="5133975" cy="360680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zh-CN" altLang="en-US" sz="1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    </a:t>
            </a:r>
            <a:r>
              <a:rPr lang="zh-CN" altLang="en-US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萨师煊（1922年12月27日—2010年7月11日）计算机科学家。是中国人民大学经济信息管理系的创建人，是我国数据库学科的奠基人之一，数据库学术活动的积极倡导者和组织者。原中国计算机学会常务理事、软件专业委员会常务委员兼数据库学组组长，中国计算机学会数据库专业委员会名誉主任委员，原中国人民大学经济信息管理系主任、名誉系主任。因病医治无效，于2010年7月11日在北京逝世，享年88岁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5232400" cy="1130301"/>
            <a:chOff x="660400" y="-1"/>
            <a:chExt cx="5232400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468459" y="408602"/>
              <a:ext cx="4424341" cy="693347"/>
              <a:chOff x="3797607" y="564703"/>
              <a:chExt cx="3478552" cy="693347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3797607" y="564703"/>
                <a:ext cx="3364436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spc="6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思政小课堂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807593" y="995108"/>
                <a:ext cx="3468566" cy="262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b="1" spc="300" dirty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Ideological and political</a:t>
                </a:r>
              </a:p>
            </p:txBody>
          </p:sp>
        </p:grpSp>
      </p:grpSp>
      <p:pic>
        <p:nvPicPr>
          <p:cNvPr id="3" name="图片占位符 2" descr="c83d70cf3bc79f3d6e0efa59baa1cd11738b29ef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b="13002"/>
          <a:stretch>
            <a:fillRect/>
          </a:stretch>
        </p:blipFill>
        <p:spPr>
          <a:xfrm>
            <a:off x="7681595" y="2185035"/>
            <a:ext cx="2121535" cy="2112645"/>
          </a:xfrm>
          <a:prstGeom prst="rect">
            <a:avLst/>
          </a:prstGeom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16620" y="2185035"/>
            <a:ext cx="1984375" cy="2200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729480" y="3078480"/>
            <a:ext cx="368871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教学目标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787900" y="4380230"/>
            <a:ext cx="3611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T e a c h i n g    O b j e c t i v e 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5116547" y="3824190"/>
            <a:ext cx="1958908" cy="1958908"/>
          </a:xfrm>
          <a:prstGeom prst="ellipse">
            <a:avLst/>
          </a:prstGeom>
          <a:solidFill>
            <a:srgbClr val="55943A"/>
          </a:solidFill>
          <a:ln w="3175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39769" y="3947412"/>
            <a:ext cx="1712470" cy="1712469"/>
          </a:xfrm>
          <a:prstGeom prst="ellipse">
            <a:avLst/>
          </a:prstGeom>
          <a:solidFill>
            <a:schemeClr val="bg1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82550" h="317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64493" y="4463719"/>
            <a:ext cx="870347" cy="870347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87859" y="4463719"/>
            <a:ext cx="870347" cy="870347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57652" y="2575587"/>
            <a:ext cx="870347" cy="870347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4203460" y="3018342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6578853" y="3018342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953879" y="2423045"/>
            <a:ext cx="2475447" cy="3298693"/>
            <a:chOff x="2720663" y="4525702"/>
            <a:chExt cx="2475447" cy="3298693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20663" y="4855770"/>
              <a:ext cx="2475447" cy="29686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    </a:t>
              </a: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通过引入的“删库”的案例事件、网络安全法和数据安全法等思政元素，在学习本单元知识结构中完成对数据库和数据表的基本操作。包含创建、查看、使用、修改、删除、数据库和数据表基本操作和数据表的更新、复制等高级操作。理解表的约束：包含主键约束、唯一约束、自动增长约束、非空约束和默认值约束。通过数据库和数据表的操作体会数据库管理员工作的责任和使命。</a:t>
              </a: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情感目标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-19338" y="2575314"/>
            <a:ext cx="4654550" cy="2889250"/>
            <a:chOff x="97806" y="3532206"/>
            <a:chExt cx="4654548" cy="2889250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97806" y="4189431"/>
              <a:ext cx="4654548" cy="223202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4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</a:t>
              </a:r>
              <a:r>
                <a:rPr lang="zh-CN" altLang="en-US" sz="16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理解数据库概念，掌握数据库的基本操作</a:t>
              </a: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6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理解数据表概念，掌握数据表的及基本操作</a:t>
              </a: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6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理解表的约束，会运用建表的约束</a:t>
              </a: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6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掌握数据表的高级操作</a:t>
              </a: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584288" y="3532206"/>
              <a:ext cx="2349783" cy="4508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知识技能目标</a:t>
              </a:r>
              <a:endParaRPr lang="zh-CN" altLang="en-US" sz="1600" spc="1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5994664" y="4142569"/>
            <a:ext cx="202675" cy="353287"/>
          </a:xfrm>
          <a:prstGeom prst="roundRect">
            <a:avLst>
              <a:gd name="adj" fmla="val 50000"/>
            </a:avLst>
          </a:prstGeom>
          <a:solidFill>
            <a:srgbClr val="55943A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8" name="Freeform 40"/>
          <p:cNvSpPr/>
          <p:nvPr/>
        </p:nvSpPr>
        <p:spPr bwMode="auto">
          <a:xfrm>
            <a:off x="5931593" y="2862043"/>
            <a:ext cx="328817" cy="297715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052661" y="4748079"/>
            <a:ext cx="294011" cy="291789"/>
            <a:chOff x="7078908" y="5461438"/>
            <a:chExt cx="430461" cy="427208"/>
          </a:xfrm>
          <a:solidFill>
            <a:srgbClr val="55943A"/>
          </a:solidFill>
        </p:grpSpPr>
        <p:sp>
          <p:nvSpPr>
            <p:cNvPr id="30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54181" y="4713551"/>
            <a:ext cx="337705" cy="322153"/>
            <a:chOff x="8145843" y="5425657"/>
            <a:chExt cx="494435" cy="471664"/>
          </a:xfrm>
          <a:solidFill>
            <a:srgbClr val="55943A"/>
          </a:solidFill>
        </p:grpSpPr>
        <p:sp>
          <p:nvSpPr>
            <p:cNvPr id="33" name="Freeform 850"/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4" name="Freeform 851"/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853"/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 854"/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8" name="Freeform 855"/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60400" y="-1"/>
            <a:ext cx="5232400" cy="1130301"/>
            <a:chOff x="660400" y="-1"/>
            <a:chExt cx="5232400" cy="1130301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468459" y="408602"/>
              <a:ext cx="4424341" cy="683488"/>
              <a:chOff x="3797607" y="564703"/>
              <a:chExt cx="3478552" cy="683488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3797607" y="564703"/>
                <a:ext cx="33644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spc="6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教学目标</a:t>
                </a: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3807593" y="995108"/>
                <a:ext cx="3468566" cy="253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b="1" spc="300" dirty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TEACHING OBJECTIVES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729715" y="3078601"/>
            <a:ext cx="3688573" cy="1123950"/>
            <a:chOff x="3797608" y="395292"/>
            <a:chExt cx="2900069" cy="1123950"/>
          </a:xfrm>
        </p:grpSpPr>
        <p:sp>
          <p:nvSpPr>
            <p:cNvPr id="29" name="文本框 28"/>
            <p:cNvSpPr txBox="1"/>
            <p:nvPr/>
          </p:nvSpPr>
          <p:spPr>
            <a:xfrm>
              <a:off x="3797608" y="395292"/>
              <a:ext cx="2900069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教学任务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843540" y="1147767"/>
              <a:ext cx="2759390" cy="3714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08733" y="3938743"/>
            <a:ext cx="3509614" cy="3714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</a:pP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 teaching task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矩形 7"/>
          <p:cNvSpPr>
            <a:spLocks noChangeArrowheads="1"/>
          </p:cNvSpPr>
          <p:nvPr/>
        </p:nvSpPr>
        <p:spPr bwMode="auto">
          <a:xfrm>
            <a:off x="304800" y="1563370"/>
            <a:ext cx="2075180" cy="4697730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03" name="Pentagon 2355_6"/>
          <p:cNvSpPr>
            <a:spLocks noChangeArrowheads="1"/>
          </p:cNvSpPr>
          <p:nvPr/>
        </p:nvSpPr>
        <p:spPr bwMode="auto">
          <a:xfrm rot="5400000">
            <a:off x="935355" y="934720"/>
            <a:ext cx="816610" cy="2073275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05" name="文本框 10"/>
          <p:cNvSpPr txBox="1">
            <a:spLocks noChangeArrowheads="1"/>
          </p:cNvSpPr>
          <p:nvPr/>
        </p:nvSpPr>
        <p:spPr bwMode="auto">
          <a:xfrm>
            <a:off x="496570" y="1605280"/>
            <a:ext cx="1626235" cy="55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创建数据库</a:t>
            </a:r>
          </a:p>
        </p:txBody>
      </p:sp>
      <p:sp>
        <p:nvSpPr>
          <p:cNvPr id="29706" name="矩形 11"/>
          <p:cNvSpPr>
            <a:spLocks noChangeArrowheads="1"/>
          </p:cNvSpPr>
          <p:nvPr/>
        </p:nvSpPr>
        <p:spPr bwMode="auto">
          <a:xfrm>
            <a:off x="2522855" y="1563370"/>
            <a:ext cx="1972945" cy="4697095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07" name="Pentagon 2355_10"/>
          <p:cNvSpPr>
            <a:spLocks noChangeArrowheads="1"/>
          </p:cNvSpPr>
          <p:nvPr/>
        </p:nvSpPr>
        <p:spPr bwMode="auto">
          <a:xfrm rot="5400000">
            <a:off x="3114040" y="972820"/>
            <a:ext cx="816610" cy="1997710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09" name="文本框 14"/>
          <p:cNvSpPr txBox="1">
            <a:spLocks noChangeArrowheads="1"/>
          </p:cNvSpPr>
          <p:nvPr/>
        </p:nvSpPr>
        <p:spPr bwMode="auto">
          <a:xfrm>
            <a:off x="2515235" y="1605280"/>
            <a:ext cx="196469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查看数据库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思源黑体 CN Normal" panose="020B04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9710" name="矩形 15"/>
          <p:cNvSpPr>
            <a:spLocks noChangeArrowheads="1"/>
          </p:cNvSpPr>
          <p:nvPr/>
        </p:nvSpPr>
        <p:spPr bwMode="auto">
          <a:xfrm>
            <a:off x="4721860" y="1563370"/>
            <a:ext cx="1992630" cy="4697095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11" name="Pentagon 2355"/>
          <p:cNvSpPr>
            <a:spLocks noChangeArrowheads="1"/>
          </p:cNvSpPr>
          <p:nvPr/>
        </p:nvSpPr>
        <p:spPr bwMode="auto">
          <a:xfrm rot="5400000">
            <a:off x="5308600" y="972185"/>
            <a:ext cx="816610" cy="1998980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13" name="文本框 18"/>
          <p:cNvSpPr txBox="1">
            <a:spLocks noChangeArrowheads="1"/>
          </p:cNvSpPr>
          <p:nvPr/>
        </p:nvSpPr>
        <p:spPr bwMode="auto">
          <a:xfrm>
            <a:off x="4774565" y="1605280"/>
            <a:ext cx="192532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使用数据库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思源黑体 CN Normal" panose="020B04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9714" name="矩形 19"/>
          <p:cNvSpPr>
            <a:spLocks noChangeArrowheads="1"/>
          </p:cNvSpPr>
          <p:nvPr/>
        </p:nvSpPr>
        <p:spPr bwMode="auto">
          <a:xfrm>
            <a:off x="6926580" y="1563370"/>
            <a:ext cx="2487295" cy="4697095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15" name="Pentagon 2355_18"/>
          <p:cNvSpPr>
            <a:spLocks noChangeArrowheads="1"/>
          </p:cNvSpPr>
          <p:nvPr/>
        </p:nvSpPr>
        <p:spPr bwMode="auto">
          <a:xfrm rot="5400000">
            <a:off x="7774305" y="721360"/>
            <a:ext cx="816610" cy="2501265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17" name="文本框 22"/>
          <p:cNvSpPr txBox="1">
            <a:spLocks noChangeArrowheads="1"/>
          </p:cNvSpPr>
          <p:nvPr/>
        </p:nvSpPr>
        <p:spPr bwMode="auto">
          <a:xfrm>
            <a:off x="6919595" y="1605280"/>
            <a:ext cx="249428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修改数据库名</a:t>
            </a:r>
          </a:p>
        </p:txBody>
      </p:sp>
      <p:sp>
        <p:nvSpPr>
          <p:cNvPr id="29718" name="TextBox 13"/>
          <p:cNvSpPr txBox="1">
            <a:spLocks noChangeArrowheads="1"/>
          </p:cNvSpPr>
          <p:nvPr/>
        </p:nvSpPr>
        <p:spPr bwMode="auto">
          <a:xfrm>
            <a:off x="496570" y="2667000"/>
            <a:ext cx="1884045" cy="159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在MySQL中，创建数据库的基本语法格式如下所示：</a:t>
            </a: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CREATE DATABASE &lt;数据库名称&gt;;</a:t>
            </a:r>
          </a:p>
        </p:txBody>
      </p:sp>
      <p:sp>
        <p:nvSpPr>
          <p:cNvPr id="29720" name="TextBox 13"/>
          <p:cNvSpPr txBox="1">
            <a:spLocks noChangeArrowheads="1"/>
          </p:cNvSpPr>
          <p:nvPr/>
        </p:nvSpPr>
        <p:spPr bwMode="auto">
          <a:xfrm>
            <a:off x="2607310" y="2667000"/>
            <a:ext cx="1822450" cy="223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为了验证数据库系统中是否创建了名称为firstdatabase的数据库，可以用SHOW DATABASES命令查看已经创建的数据库是否已存在。</a:t>
            </a:r>
          </a:p>
        </p:txBody>
      </p:sp>
      <p:sp>
        <p:nvSpPr>
          <p:cNvPr id="29722" name="TextBox 13"/>
          <p:cNvSpPr txBox="1">
            <a:spLocks noChangeArrowheads="1"/>
          </p:cNvSpPr>
          <p:nvPr/>
        </p:nvSpPr>
        <p:spPr bwMode="auto">
          <a:xfrm>
            <a:off x="4709795" y="2667000"/>
            <a:ext cx="200406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使用数据库需要通过SQL语句USE实现，其语法形式如下。</a:t>
            </a:r>
          </a:p>
          <a:p>
            <a:pPr lvl="0"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USE 数据库名;</a:t>
            </a:r>
          </a:p>
        </p:txBody>
      </p:sp>
      <p:sp>
        <p:nvSpPr>
          <p:cNvPr id="29724" name="TextBox 13"/>
          <p:cNvSpPr txBox="1">
            <a:spLocks noChangeArrowheads="1"/>
          </p:cNvSpPr>
          <p:nvPr/>
        </p:nvSpPr>
        <p:spPr bwMode="auto">
          <a:xfrm>
            <a:off x="6985000" y="2667000"/>
            <a:ext cx="2384425" cy="3519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MySQL数据库一旦安装成功，创建的数据库编码也就确定了。但如果想修改数据库的编码，可以使用ALTER DATABSE语句实现。修改数据库编码的基本语法格式如下所示：</a:t>
            </a:r>
          </a:p>
          <a:p>
            <a:pPr lvl="0"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ALTER DATABSE &lt;数据库名称&gt; DEFAULT CHARACTER SET &lt;编码方式&gt; COLLATE &lt;编码方式_bin&gt;;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716915" y="-6986"/>
            <a:ext cx="6414474" cy="1163956"/>
            <a:chOff x="660400" y="-33656"/>
            <a:chExt cx="6414474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468459" y="408602"/>
              <a:ext cx="560641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数据库操作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" name="Pentagon 2355_18"/>
          <p:cNvSpPr>
            <a:spLocks noChangeArrowheads="1"/>
          </p:cNvSpPr>
          <p:nvPr/>
        </p:nvSpPr>
        <p:spPr bwMode="auto">
          <a:xfrm rot="5400000">
            <a:off x="10348595" y="867410"/>
            <a:ext cx="807085" cy="2199005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4" name="文本框 22"/>
          <p:cNvSpPr txBox="1">
            <a:spLocks noChangeArrowheads="1"/>
          </p:cNvSpPr>
          <p:nvPr/>
        </p:nvSpPr>
        <p:spPr bwMode="auto">
          <a:xfrm>
            <a:off x="9691370" y="1605280"/>
            <a:ext cx="214376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删除数据库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思源黑体 CN Normal" panose="020B04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矩形 19"/>
          <p:cNvSpPr>
            <a:spLocks noChangeArrowheads="1"/>
          </p:cNvSpPr>
          <p:nvPr/>
        </p:nvSpPr>
        <p:spPr bwMode="auto">
          <a:xfrm>
            <a:off x="9652635" y="1563370"/>
            <a:ext cx="2200275" cy="4697095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9815830" y="2421890"/>
            <a:ext cx="1894840" cy="383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删除数据库是将数据库系统中已经存在的数据库删除。成功删除数据库后，数据库中的所有数据都将被清除，原来分配的空间也将被回收。在MySQL数据库中，删除数据库的基本语法格式如下所示：</a:t>
            </a:r>
          </a:p>
          <a:p>
            <a:pPr lvl="0"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DROP DATABSE &lt;数据库名称&gt;;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365338" y="2547633"/>
            <a:ext cx="3670102" cy="3670098"/>
          </a:xfrm>
          <a:prstGeom prst="ellipse">
            <a:avLst/>
          </a:prstGeom>
          <a:solidFill>
            <a:srgbClr val="55943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>
              <a:lnSpc>
                <a:spcPct val="130000"/>
              </a:lnSpc>
            </a:pPr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" name="Group 56"/>
          <p:cNvGrpSpPr/>
          <p:nvPr/>
        </p:nvGrpSpPr>
        <p:grpSpPr>
          <a:xfrm>
            <a:off x="673030" y="3225349"/>
            <a:ext cx="3261392" cy="2628633"/>
            <a:chOff x="421611" y="1363501"/>
            <a:chExt cx="1666788" cy="1343408"/>
          </a:xfrm>
        </p:grpSpPr>
        <p:sp>
          <p:nvSpPr>
            <p:cNvPr id="55" name="TextBox 54"/>
            <p:cNvSpPr txBox="1"/>
            <p:nvPr/>
          </p:nvSpPr>
          <p:spPr>
            <a:xfrm>
              <a:off x="664833" y="1611304"/>
              <a:ext cx="1314852" cy="10956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创建数据表的SQL语句格式如下：</a:t>
              </a:r>
            </a:p>
            <a:p>
              <a:pPr algn="l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CREATE TABLE 表名(</a:t>
              </a:r>
            </a:p>
            <a:p>
              <a:pPr algn="l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字段名1 数据类型,</a:t>
              </a:r>
            </a:p>
            <a:p>
              <a:pPr algn="l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字段名2 数据类型,</a:t>
              </a:r>
            </a:p>
            <a:p>
              <a:pPr algn="l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…</a:t>
              </a:r>
            </a:p>
            <a:p>
              <a:pPr algn="l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字段名n 数据类型,</a:t>
              </a:r>
            </a:p>
            <a:p>
              <a:pPr algn="l">
                <a:lnSpc>
                  <a:spcPct val="130000"/>
                </a:lnSpc>
                <a:spcBef>
                  <a:spcPct val="0"/>
                </a:spcBef>
                <a:defRPr/>
              </a:pPr>
              <a:endParaRPr lang="zh-CN" altLang="en-US" sz="1335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l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)表选项;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21611" y="1363501"/>
              <a:ext cx="1666788" cy="207455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algn="ctr" defTabSz="1375410"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1. 创建数据表的SQL语句格式</a:t>
              </a:r>
            </a:p>
          </p:txBody>
        </p:sp>
      </p:grpSp>
      <p:sp>
        <p:nvSpPr>
          <p:cNvPr id="36" name="Oval 35"/>
          <p:cNvSpPr/>
          <p:nvPr/>
        </p:nvSpPr>
        <p:spPr>
          <a:xfrm>
            <a:off x="3578245" y="2278062"/>
            <a:ext cx="4209240" cy="4209240"/>
          </a:xfrm>
          <a:prstGeom prst="ellipse">
            <a:avLst/>
          </a:prstGeom>
          <a:solidFill>
            <a:srgbClr val="55943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>
              <a:lnSpc>
                <a:spcPct val="130000"/>
              </a:lnSpc>
            </a:pPr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7" name="Group 56"/>
          <p:cNvGrpSpPr/>
          <p:nvPr/>
        </p:nvGrpSpPr>
        <p:grpSpPr>
          <a:xfrm>
            <a:off x="4456884" y="3225363"/>
            <a:ext cx="2572761" cy="2628635"/>
            <a:chOff x="664833" y="1363501"/>
            <a:chExt cx="1314852" cy="1343408"/>
          </a:xfrm>
        </p:grpSpPr>
        <p:sp>
          <p:nvSpPr>
            <p:cNvPr id="27" name="TextBox 26"/>
            <p:cNvSpPr txBox="1"/>
            <p:nvPr/>
          </p:nvSpPr>
          <p:spPr>
            <a:xfrm>
              <a:off x="664833" y="1611304"/>
              <a:ext cx="1314852" cy="10956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在表中设置列属性时，列可以指定默认值。在表中插入数据时如果未主动设置，则该列会自动添加默认值。基本用法如下。</a:t>
              </a: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create table t1(</a:t>
              </a: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id int not null,</a:t>
              </a: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age int not null default 20</a:t>
              </a: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);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95857" y="1363501"/>
              <a:ext cx="1182602" cy="1632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1375410">
                <a:lnSpc>
                  <a:spcPct val="130000"/>
                </a:lnSpc>
              </a:pPr>
              <a:r>
                <a:rPr lang="en-US" altLang="zh-CN" sz="16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2.</a:t>
              </a:r>
              <a:r>
                <a:rPr lang="zh-CN" altLang="en-US" sz="16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创建表指定默认值</a:t>
              </a:r>
            </a:p>
          </p:txBody>
        </p:sp>
      </p:grpSp>
      <p:sp>
        <p:nvSpPr>
          <p:cNvPr id="45" name="Oval 44"/>
          <p:cNvSpPr/>
          <p:nvPr/>
        </p:nvSpPr>
        <p:spPr>
          <a:xfrm>
            <a:off x="7212006" y="1949331"/>
            <a:ext cx="4866706" cy="4866702"/>
          </a:xfrm>
          <a:prstGeom prst="ellipse">
            <a:avLst/>
          </a:prstGeom>
          <a:solidFill>
            <a:srgbClr val="55943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>
              <a:lnSpc>
                <a:spcPct val="130000"/>
              </a:lnSpc>
            </a:pPr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9" name="Group 56"/>
          <p:cNvGrpSpPr/>
          <p:nvPr/>
        </p:nvGrpSpPr>
        <p:grpSpPr>
          <a:xfrm>
            <a:off x="8358632" y="3224894"/>
            <a:ext cx="2572761" cy="2628634"/>
            <a:chOff x="664833" y="1363501"/>
            <a:chExt cx="1314852" cy="1343408"/>
          </a:xfrm>
        </p:grpSpPr>
        <p:sp>
          <p:nvSpPr>
            <p:cNvPr id="30" name="TextBox 29"/>
            <p:cNvSpPr txBox="1"/>
            <p:nvPr/>
          </p:nvSpPr>
          <p:spPr>
            <a:xfrm>
              <a:off x="664833" y="1611304"/>
              <a:ext cx="1314852" cy="10956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如果设置某列为自增列，插入数据时无须设置此列的值，默认此列的数值自增。需要注意，一个表中只能存在一个自增列。使用方法如下。</a:t>
              </a: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create table t2(</a:t>
              </a: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id int auto_increment primary key</a:t>
              </a: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);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8914" y="1363501"/>
              <a:ext cx="1086970" cy="1632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1375410"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3. 创建表指定自增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577420" y="1622923"/>
            <a:ext cx="1507652" cy="1507652"/>
            <a:chOff x="2786183" y="1189182"/>
            <a:chExt cx="921712" cy="921712"/>
          </a:xfrm>
        </p:grpSpPr>
        <p:sp>
          <p:nvSpPr>
            <p:cNvPr id="34" name="Oval 33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>
                <a:lnSpc>
                  <a:spcPct val="130000"/>
                </a:lnSpc>
              </a:pPr>
              <a:endParaRPr lang="en-US" sz="2665" dirty="0">
                <a:solidFill>
                  <a:srgbClr val="55943A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>
                <a:lnSpc>
                  <a:spcPct val="130000"/>
                </a:lnSpc>
              </a:pPr>
              <a:r>
                <a:rPr lang="en-US" sz="2135" b="1" dirty="0">
                  <a:solidFill>
                    <a:srgbClr val="55943A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01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226737" y="1510204"/>
            <a:ext cx="1507652" cy="1507652"/>
            <a:chOff x="2786183" y="1189182"/>
            <a:chExt cx="921712" cy="921712"/>
          </a:xfrm>
        </p:grpSpPr>
        <p:sp>
          <p:nvSpPr>
            <p:cNvPr id="42" name="Oval 41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>
                <a:lnSpc>
                  <a:spcPct val="130000"/>
                </a:lnSpc>
              </a:pPr>
              <a:endParaRPr lang="en-US" sz="2665" dirty="0">
                <a:solidFill>
                  <a:srgbClr val="55943A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>
                <a:lnSpc>
                  <a:spcPct val="130000"/>
                </a:lnSpc>
              </a:pPr>
              <a:r>
                <a:rPr lang="en-US" sz="2135" b="1" dirty="0">
                  <a:solidFill>
                    <a:srgbClr val="55943A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02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0284628" y="1101629"/>
            <a:ext cx="1507652" cy="1507652"/>
            <a:chOff x="2786183" y="1189182"/>
            <a:chExt cx="921712" cy="921712"/>
          </a:xfrm>
        </p:grpSpPr>
        <p:sp>
          <p:nvSpPr>
            <p:cNvPr id="53" name="Oval 52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>
                <a:lnSpc>
                  <a:spcPct val="130000"/>
                </a:lnSpc>
              </a:pPr>
              <a:endParaRPr lang="en-US" sz="2665" dirty="0">
                <a:solidFill>
                  <a:srgbClr val="55943A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>
                <a:lnSpc>
                  <a:spcPct val="130000"/>
                </a:lnSpc>
              </a:pPr>
              <a:r>
                <a:rPr lang="en-US" sz="2135" b="1" dirty="0">
                  <a:solidFill>
                    <a:srgbClr val="55943A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03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0400" y="-1"/>
            <a:ext cx="5131072" cy="1130301"/>
            <a:chOff x="660400" y="-1"/>
            <a:chExt cx="5131072" cy="1130301"/>
          </a:xfrm>
        </p:grpSpPr>
        <p:sp>
          <p:nvSpPr>
            <p:cNvPr id="41" name="椭圆 40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12274" y="376217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数据表基础操作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52609" y="1242992"/>
            <a:ext cx="4279198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0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一、创建数据表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  <p:tag name="COMMONDATA" val="eyJjb3VudCI6MzAsImhkaWQiOiI3YmUxMWI2NDU4NzFiNzhiNGFjOTMyNzZhMDE3ODc3YyIsInVzZXJDb3VudCI6MzB9"/>
  <p:tag name="KSO_WPP_MARK_KEY" val="0f54c64d-c1e7-476d-85ba-36531b942cc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8083_3*l_h_i*1_1_4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46_6*l_h_i*1_4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SHADOW_SCHEMECOLOR_INDEX" val="13"/>
  <p:tag name="KSO_WM_UNIT_TEXT_FILL_FORE_SCHEMECOLOR_INDEX" val="2"/>
  <p:tag name="KSO_WM_UNIT_TEXT_FILL_TYPE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8046_6*l_h_i*1_5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SHADOW_SCHEMECOLOR_INDEX" val="13"/>
  <p:tag name="KSO_WM_UNIT_TEXT_FILL_FORE_SCHEMECOLOR_INDEX" val="2"/>
  <p:tag name="KSO_WM_UNIT_TEXT_FILL_TYPE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28046_6*l_h_i*1_6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SHADOW_SCHEMECOLOR_INDEX" val="13"/>
  <p:tag name="KSO_WM_UNIT_TEXT_FILL_FORE_SCHEMECOLOR_INDEX" val="2"/>
  <p:tag name="KSO_WM_UNIT_TEXT_FILL_TYPE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46_6*l_h_i*1_3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SHADOW_SCHEMECOLOR_INDEX" val="13"/>
  <p:tag name="KSO_WM_UNIT_TEXT_FILL_FORE_SCHEMECOLOR_INDEX" val="2"/>
  <p:tag name="KSO_WM_UNIT_TEXT_FILL_TYP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2_1"/>
  <p:tag name="KSO_WM_UNIT_ID" val="diagram20228046_6*l_h_i*1_2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1_1"/>
  <p:tag name="KSO_WM_UNIT_ID" val="diagram20228046_6*l_h_i*1_1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3_1"/>
  <p:tag name="KSO_WM_UNIT_ID" val="diagram20228046_6*l_h_i*1_3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5_1"/>
  <p:tag name="KSO_WM_UNIT_ID" val="diagram20228046_6*l_h_i*1_5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4_1"/>
  <p:tag name="KSO_WM_UNIT_ID" val="diagram20228046_6*l_h_i*1_4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6_1"/>
  <p:tag name="KSO_WM_UNIT_ID" val="diagram20228046_6*l_h_i*1_6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83_3*l_h_i*1_1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46_6*l_h_i*1_2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46_6*l_h_i*1_1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046_6*l_h_i*1_3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8046_6*l_h_i*1_4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20228046_6*l_h_i*1_5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9"/>
  <p:tag name="KSO_WM_UNIT_TEXT_FILL_TYPE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6_1"/>
  <p:tag name="KSO_WM_UNIT_ID" val="diagram20228046_6*l_h_i*1_6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46_6*l_h_a*1_1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46_6*l_h_f*1_1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46_6*l_h_a*1_3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046_6*l_h_f*1_3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83_3*l_h_a*1_1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46_6*l_h_a*1_2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46_6*l_h_f*1_2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46_6*l_h_a*1_4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046_6*l_h_f*1_4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28046_6*l_h_a*1_5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28046_6*l_h_f*1_5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6_1"/>
  <p:tag name="KSO_WM_UNIT_ID" val="diagram20228046_6*l_h_a*1_6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228046_6*l_h_f*1_6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68_2*l_h_i*1_1_1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68_2*l_h_i*1_1_2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83_3*l_h_f*1_1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68_2*l_h_i*1_1_3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68_2*l_h_i*1_2_1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68_2*l_h_i*1_2_2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68_2*l_h_i*1_2_3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68_2*l_h_a*1_1_1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68_2*l_h_f*1_1_1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68_2*l_h_a*1_2_1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68_2*l_h_f*1_2_1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0*1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8068_2*l_h_x*1_1_1"/>
  <p:tag name="KSO_WM_TEMPLATE_CATEGORY" val="diagram"/>
  <p:tag name="KSO_WM_TEMPLATE_INDEX" val="20228068"/>
  <p:tag name="KSO_WM_UNIT_LAYERLEVEL" val="1_1_1"/>
  <p:tag name="KSO_WM_TAG_VERSION" val="1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0*1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8068_2*l_h_x*1_2_1"/>
  <p:tag name="KSO_WM_TEMPLATE_CATEGORY" val="diagram"/>
  <p:tag name="KSO_WM_TEMPLATE_INDEX" val="20228068"/>
  <p:tag name="KSO_WM_UNIT_LAYERLEVEL" val="1_1_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83_3*l_h_i*1_2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68_2*l_h_i*1_1_1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68_2*l_h_i*1_1_2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68_2*l_h_i*1_1_3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68_2*l_h_i*1_2_1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68_2*l_h_i*1_2_2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68_2*l_h_i*1_2_3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68_2*l_h_a*1_1_1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68_2*l_h_a*1_2_1"/>
  <p:tag name="KSO_WM_TEMPLATE_CATEGORY" val="diagram"/>
  <p:tag name="KSO_WM_TEMPLATE_INDEX" val="20228068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0*1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8068_2*l_h_x*1_1_1"/>
  <p:tag name="KSO_WM_TEMPLATE_CATEGORY" val="diagram"/>
  <p:tag name="KSO_WM_TEMPLATE_INDEX" val="20228068"/>
  <p:tag name="KSO_WM_UNIT_LAYERLEVEL" val="1_1_1"/>
  <p:tag name="KSO_WM_TAG_VERSION" val="1.0"/>
  <p:tag name="KSO_WM_BEAUTIFY_FLAG" val="#wm#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0*1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8068_2*l_h_x*1_2_1"/>
  <p:tag name="KSO_WM_TEMPLATE_CATEGORY" val="diagram"/>
  <p:tag name="KSO_WM_TEMPLATE_INDEX" val="20228068"/>
  <p:tag name="KSO_WM_UNIT_LAYERLEVEL" val="1_1_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83_3*l_h_i*1_2_3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8083_3*l_h_i*1_2_4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83_3*l_h_i*1_2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83_3*l_h_a*1_2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83_3*l_h_f*1_2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83_3*l_h_i*1_3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70383_6*l_i*1_1"/>
  <p:tag name="KSO_WM_TEMPLATE_CATEGORY" val="diagram"/>
  <p:tag name="KSO_WM_TEMPLATE_INDEX" val="20170383"/>
  <p:tag name="KSO_WM_UNIT_LAYERLEVEL" val="1_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1_3*l_h_i*1_2_1"/>
  <p:tag name="KSO_WM_TEMPLATE_CATEGORY" val="diagram"/>
  <p:tag name="KSO_WM_TEMPLATE_INDEX" val="2022807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1_3*l_h_i*1_1_1"/>
  <p:tag name="KSO_WM_TEMPLATE_CATEGORY" val="diagram"/>
  <p:tag name="KSO_WM_TEMPLATE_INDEX" val="2022807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1_3*l_h_i*1_2_1"/>
  <p:tag name="KSO_WM_TEMPLATE_CATEGORY" val="diagram"/>
  <p:tag name="KSO_WM_TEMPLATE_INDEX" val="2022807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8071_3*l_h_i*1_2_4"/>
  <p:tag name="KSO_WM_TEMPLATE_CATEGORY" val="diagram"/>
  <p:tag name="KSO_WM_TEMPLATE_INDEX" val="20228071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28071_3*l_h_i*1_2_5"/>
  <p:tag name="KSO_WM_TEMPLATE_CATEGORY" val="diagram"/>
  <p:tag name="KSO_WM_TEMPLATE_INDEX" val="2022807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71_3*l_h_i*1_1_3"/>
  <p:tag name="KSO_WM_TEMPLATE_CATEGORY" val="diagram"/>
  <p:tag name="KSO_WM_TEMPLATE_INDEX" val="20228071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8071_3*l_h_i*1_1_4"/>
  <p:tag name="KSO_WM_TEMPLATE_CATEGORY" val="diagram"/>
  <p:tag name="KSO_WM_TEMPLATE_INDEX" val="2022807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71_3*l_h_a*1_1_1"/>
  <p:tag name="KSO_WM_TEMPLATE_CATEGORY" val="diagram"/>
  <p:tag name="KSO_WM_TEMPLATE_INDEX" val="2022807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71_3*l_h_a*1_2_1"/>
  <p:tag name="KSO_WM_TEMPLATE_CATEGORY" val="diagram"/>
  <p:tag name="KSO_WM_TEMPLATE_INDEX" val="2022807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083_3*l_h_i*1_3_3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71_3*l_h_f*1_2_1"/>
  <p:tag name="KSO_WM_TEMPLATE_CATEGORY" val="diagram"/>
  <p:tag name="KSO_WM_TEMPLATE_INDEX" val="2022807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1"/>
  <p:tag name="KSO_WM_UNIT_ID" val="diagram20168790_2*l_i*1_1"/>
  <p:tag name="KSO_WM_UNIT_LAYERLEVEL" val="1_1"/>
  <p:tag name="KSO_WM_DIAGRAM_GROUP_CODE" val="l1-1"/>
  <p:tag name="KSO_WM_UNIT_TEXT_FILL_FORE_SCHEMECOLOR_INDEX" val="14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2"/>
  <p:tag name="KSO_WM_UNIT_ID" val="diagram20168790_2*l_i*1_2"/>
  <p:tag name="KSO_WM_UNIT_LAYERLEVEL" val="1_1"/>
  <p:tag name="KSO_WM_DIAGRAM_GROUP_CODE" val="l1-1"/>
  <p:tag name="KSO_WM_UNIT_TEXT_FILL_FORE_SCHEMECOLOR_INDEX" val="14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3"/>
  <p:tag name="KSO_WM_UNIT_ID" val="diagram20168790_2*l_i*1_3"/>
  <p:tag name="KSO_WM_UNIT_LAYERLEVEL" val="1_1"/>
  <p:tag name="KSO_WM_DIAGRAM_GROUP_CODE" val="l1-1"/>
  <p:tag name="KSO_WM_UNIT_TEXT_FILL_FORE_SCHEMECOLOR_INDEX" val="14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4"/>
  <p:tag name="KSO_WM_UNIT_ID" val="diagram20168790_2*l_i*1_4"/>
  <p:tag name="KSO_WM_UNIT_LAYERLEVEL" val="1_1"/>
  <p:tag name="KSO_WM_DIAGRAM_GROUP_CODE" val="l1-1"/>
  <p:tag name="KSO_WM_UNIT_TEXT_FILL_FORE_SCHEMECOLOR_INDEX" val="14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5"/>
  <p:tag name="KSO_WM_UNIT_ID" val="diagram20168790_2*l_i*1_5"/>
  <p:tag name="KSO_WM_UNIT_LAYERLEVEL" val="1_1"/>
  <p:tag name="KSO_WM_DIAGRAM_GROUP_CODE" val="l1-1"/>
  <p:tag name="KSO_WM_UNIT_TEXT_FILL_FORE_SCHEMECOLOR_INDEX" val="14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6"/>
  <p:tag name="KSO_WM_UNIT_ID" val="diagram20168790_2*l_i*1_6"/>
  <p:tag name="KSO_WM_UNIT_LAYERLEVEL" val="1_1"/>
  <p:tag name="KSO_WM_DIAGRAM_GROUP_CODE" val="l1-1"/>
  <p:tag name="KSO_WM_UNIT_TEXT_FILL_FORE_SCHEMECOLOR_INDEX" val="14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7"/>
  <p:tag name="KSO_WM_UNIT_ID" val="diagram20168790_2*l_i*1_7"/>
  <p:tag name="KSO_WM_UNIT_LAYERLEVEL" val="1_1"/>
  <p:tag name="KSO_WM_DIAGRAM_GROUP_CODE" val="l1-1"/>
  <p:tag name="KSO_WM_UNIT_TEXT_FILL_FORE_SCHEMECOLOR_INDEX" val="14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8"/>
  <p:tag name="KSO_WM_UNIT_ID" val="diagram20168790_2*l_i*1_8"/>
  <p:tag name="KSO_WM_UNIT_LAYERLEVEL" val="1_1"/>
  <p:tag name="KSO_WM_DIAGRAM_GROUP_CODE" val="l1-1"/>
  <p:tag name="KSO_WM_UNIT_TEXT_FILL_FORE_SCHEMECOLOR_INDEX" val="14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9"/>
  <p:tag name="KSO_WM_UNIT_ID" val="diagram20168790_2*l_i*1_9"/>
  <p:tag name="KSO_WM_UNIT_LAYERLEVEL" val="1_1"/>
  <p:tag name="KSO_WM_DIAGRAM_GROUP_CODE" val="l1-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8083_3*l_h_i*1_3_4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10"/>
  <p:tag name="KSO_WM_UNIT_ID" val="diagram20168790_2*l_i*1_10"/>
  <p:tag name="KSO_WM_UNIT_LAYERLEVEL" val="1_1"/>
  <p:tag name="KSO_WM_DIAGRAM_GROUP_CODE" val="l1-1"/>
  <p:tag name="KSO_WM_UNIT_TEXT_FILL_FORE_SCHEMECOLOR_INDEX" val="14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11"/>
  <p:tag name="KSO_WM_UNIT_ID" val="diagram20168790_2*l_i*1_11"/>
  <p:tag name="KSO_WM_UNIT_LAYERLEVEL" val="1_1"/>
  <p:tag name="KSO_WM_DIAGRAM_GROUP_CODE" val="l1-1"/>
  <p:tag name="KSO_WM_UNIT_TEXT_FILL_FORE_SCHEMECOLOR_INDEX" val="14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12"/>
  <p:tag name="KSO_WM_UNIT_ID" val="diagram20168790_2*l_i*1_12"/>
  <p:tag name="KSO_WM_UNIT_LAYERLEVEL" val="1_1"/>
  <p:tag name="KSO_WM_DIAGRAM_GROUP_CODE" val="l1-1"/>
  <p:tag name="KSO_WM_UNIT_TEXT_FILL_FORE_SCHEMECOLOR_INDEX" val="14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31"/>
  <p:tag name="KSO_WM_UNIT_ID" val="diagram20168790_2*l_i*1_31"/>
  <p:tag name="KSO_WM_UNIT_LAYERLEVEL" val="1_1"/>
  <p:tag name="KSO_WM_DIAGRAM_GROUP_CODE" val="l1-1"/>
  <p:tag name="KSO_WM_UNIT_TEXT_FILL_FORE_SCHEMECOLOR_INDEX" val="14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32"/>
  <p:tag name="KSO_WM_UNIT_ID" val="diagram20168790_2*l_i*1_32"/>
  <p:tag name="KSO_WM_UNIT_LAYERLEVEL" val="1_1"/>
  <p:tag name="KSO_WM_DIAGRAM_GROUP_CODE" val="l1-1"/>
  <p:tag name="KSO_WM_UNIT_TEXT_FILL_FORE_SCHEMECOLOR_INDEX" val="14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33"/>
  <p:tag name="KSO_WM_UNIT_ID" val="diagram20168790_2*l_i*1_33"/>
  <p:tag name="KSO_WM_UNIT_LAYERLEVEL" val="1_1"/>
  <p:tag name="KSO_WM_DIAGRAM_GROUP_CODE" val="l1-1"/>
  <p:tag name="KSO_WM_UNIT_TEXT_FILL_FORE_SCHEMECOLOR_INDEX" val="14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34"/>
  <p:tag name="KSO_WM_UNIT_ID" val="diagram20168790_2*l_i*1_34"/>
  <p:tag name="KSO_WM_UNIT_LAYERLEVEL" val="1_1"/>
  <p:tag name="KSO_WM_DIAGRAM_GROUP_CODE" val="l1-1"/>
  <p:tag name="KSO_WM_UNIT_TEXT_FILL_FORE_SCHEMECOLOR_INDEX" val="14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35"/>
  <p:tag name="KSO_WM_UNIT_ID" val="diagram20168790_2*l_i*1_35"/>
  <p:tag name="KSO_WM_UNIT_LAYERLEVEL" val="1_1"/>
  <p:tag name="KSO_WM_DIAGRAM_GROUP_CODE" val="l1-1"/>
  <p:tag name="KSO_WM_UNIT_TEXT_FILL_FORE_SCHEMECOLOR_INDEX" val="14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36"/>
  <p:tag name="KSO_WM_UNIT_ID" val="diagram20168790_2*l_i*1_36"/>
  <p:tag name="KSO_WM_UNIT_LAYERLEVEL" val="1_1"/>
  <p:tag name="KSO_WM_DIAGRAM_GROUP_CODE" val="l1-1"/>
  <p:tag name="KSO_WM_UNIT_TEXT_FILL_FORE_SCHEMECOLOR_INDEX" val="14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37"/>
  <p:tag name="KSO_WM_UNIT_ID" val="diagram20168790_2*l_i*1_37"/>
  <p:tag name="KSO_WM_UNIT_LAYERLEVEL" val="1_1"/>
  <p:tag name="KSO_WM_DIAGRAM_GROUP_CODE" val="l1-1"/>
  <p:tag name="KSO_WM_UNIT_TEXT_FILL_FORE_SCHEMECOLOR_INDEX" val="14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083_3*l_h_i*1_3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38"/>
  <p:tag name="KSO_WM_UNIT_ID" val="diagram20168790_2*l_i*1_38"/>
  <p:tag name="KSO_WM_UNIT_LAYERLEVEL" val="1_1"/>
  <p:tag name="KSO_WM_DIAGRAM_GROUP_CODE" val="l1-1"/>
  <p:tag name="KSO_WM_UNIT_TEXT_FILL_FORE_SCHEMECOLOR_INDEX" val="14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39"/>
  <p:tag name="KSO_WM_UNIT_ID" val="diagram20168790_2*l_i*1_39"/>
  <p:tag name="KSO_WM_UNIT_LAYERLEVEL" val="1_1"/>
  <p:tag name="KSO_WM_DIAGRAM_GROUP_CODE" val="l1-1"/>
  <p:tag name="KSO_WM_UNIT_TEXT_FILL_FORE_SCHEMECOLOR_INDEX" val="14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40"/>
  <p:tag name="KSO_WM_UNIT_ID" val="diagram20168790_2*l_i*1_40"/>
  <p:tag name="KSO_WM_UNIT_LAYERLEVEL" val="1_1"/>
  <p:tag name="KSO_WM_DIAGRAM_GROUP_CODE" val="l1-1"/>
  <p:tag name="KSO_WM_UNIT_TEXT_FILL_FORE_SCHEMECOLOR_INDEX" val="14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42"/>
  <p:tag name="KSO_WM_UNIT_ID" val="diagram20168790_2*l_i*1_42"/>
  <p:tag name="KSO_WM_UNIT_LAYERLEVEL" val="1_1"/>
  <p:tag name="KSO_WM_DIAGRAM_GROUP_CODE" val="l1-1"/>
  <p:tag name="KSO_WM_UNIT_TEXT_FILL_FORE_SCHEMECOLOR_INDEX" val="14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43"/>
  <p:tag name="KSO_WM_UNIT_ID" val="diagram20168790_2*l_i*1_43"/>
  <p:tag name="KSO_WM_UNIT_LAYERLEVEL" val="1_1"/>
  <p:tag name="KSO_WM_DIAGRAM_GROUP_CODE" val="l1-1"/>
  <p:tag name="KSO_WM_UNIT_TEXT_FILL_FORE_SCHEMECOLOR_INDEX" val="14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44"/>
  <p:tag name="KSO_WM_UNIT_ID" val="diagram20168790_2*l_i*1_44"/>
  <p:tag name="KSO_WM_UNIT_LAYERLEVEL" val="1_1"/>
  <p:tag name="KSO_WM_DIAGRAM_GROUP_CODE" val="l1-1"/>
  <p:tag name="KSO_WM_UNIT_TEXT_FILL_FORE_SCHEMECOLOR_INDEX" val="14"/>
  <p:tag name="KSO_WM_UNIT_TEXT_FILL_TYPE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45"/>
  <p:tag name="KSO_WM_UNIT_ID" val="diagram20168790_2*l_i*1_45"/>
  <p:tag name="KSO_WM_UNIT_LAYERLEVEL" val="1_1"/>
  <p:tag name="KSO_WM_DIAGRAM_GROUP_CODE" val="l1-1"/>
  <p:tag name="KSO_WM_UNIT_TEXT_FILL_FORE_SCHEMECOLOR_INDEX" val="14"/>
  <p:tag name="KSO_WM_UNIT_TEX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46"/>
  <p:tag name="KSO_WM_UNIT_ID" val="diagram20168790_2*l_i*1_46"/>
  <p:tag name="KSO_WM_UNIT_LAYERLEVEL" val="1_1"/>
  <p:tag name="KSO_WM_DIAGRAM_GROUP_CODE" val="l1-1"/>
  <p:tag name="KSO_WM_UNIT_TEXT_FILL_FORE_SCHEMECOLOR_INDEX" val="14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47"/>
  <p:tag name="KSO_WM_UNIT_ID" val="diagram20168790_2*l_i*1_47"/>
  <p:tag name="KSO_WM_UNIT_LAYERLEVEL" val="1_1"/>
  <p:tag name="KSO_WM_DIAGRAM_GROUP_CODE" val="l1-1"/>
  <p:tag name="KSO_WM_UNIT_TEXT_FILL_FORE_SCHEMECOLOR_INDEX" val="14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48"/>
  <p:tag name="KSO_WM_UNIT_ID" val="diagram20168790_2*l_i*1_48"/>
  <p:tag name="KSO_WM_UNIT_LAYERLEVEL" val="1_1"/>
  <p:tag name="KSO_WM_DIAGRAM_GROUP_CODE" val="l1-1"/>
  <p:tag name="KSO_WM_UNIT_TEXT_FILL_FORE_SCHEMECOLOR_INDEX" val="14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83_3*l_h_a*1_3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49"/>
  <p:tag name="KSO_WM_UNIT_ID" val="diagram20168790_2*l_i*1_49"/>
  <p:tag name="KSO_WM_UNIT_LAYERLEVEL" val="1_1"/>
  <p:tag name="KSO_WM_DIAGRAM_GROUP_CODE" val="l1-1"/>
  <p:tag name="KSO_WM_UNIT_TEXT_FILL_FORE_SCHEMECOLOR_INDEX" val="14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50"/>
  <p:tag name="KSO_WM_UNIT_ID" val="diagram20168790_2*l_i*1_50"/>
  <p:tag name="KSO_WM_UNIT_LAYERLEVEL" val="1_1"/>
  <p:tag name="KSO_WM_DIAGRAM_GROUP_CODE" val="l1-1"/>
  <p:tag name="KSO_WM_UNIT_TEXT_FILL_FORE_SCHEMECOLOR_INDEX" val="14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51"/>
  <p:tag name="KSO_WM_UNIT_ID" val="diagram20168790_2*l_i*1_51"/>
  <p:tag name="KSO_WM_UNIT_LAYERLEVEL" val="1_1"/>
  <p:tag name="KSO_WM_DIAGRAM_GROUP_CODE" val="l1-1"/>
  <p:tag name="KSO_WM_UNIT_TEXT_FILL_FORE_SCHEMECOLOR_INDEX" val="14"/>
  <p:tag name="KSO_WM_UNIT_TEXT_FILL_TYPE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52"/>
  <p:tag name="KSO_WM_UNIT_ID" val="diagram20168790_2*l_i*1_52"/>
  <p:tag name="KSO_WM_UNIT_LAYERLEVEL" val="1_1"/>
  <p:tag name="KSO_WM_DIAGRAM_GROUP_CODE" val="l1-1"/>
  <p:tag name="KSO_WM_UNIT_TEXT_FILL_FORE_SCHEMECOLOR_INDEX" val="14"/>
  <p:tag name="KSO_WM_UNIT_TEXT_FILL_TYPE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53"/>
  <p:tag name="KSO_WM_UNIT_ID" val="diagram20168790_2*l_i*1_53"/>
  <p:tag name="KSO_WM_UNIT_LAYERLEVEL" val="1_1"/>
  <p:tag name="KSO_WM_DIAGRAM_GROUP_CODE" val="l1-1"/>
  <p:tag name="KSO_WM_UNIT_TEXT_FILL_FORE_SCHEMECOLOR_INDEX" val="14"/>
  <p:tag name="KSO_WM_UNIT_TEX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54"/>
  <p:tag name="KSO_WM_UNIT_ID" val="diagram20168790_2*l_i*1_54"/>
  <p:tag name="KSO_WM_UNIT_LAYERLEVEL" val="1_1"/>
  <p:tag name="KSO_WM_DIAGRAM_GROUP_CODE" val="l1-1"/>
  <p:tag name="KSO_WM_UNIT_TEXT_FILL_FORE_SCHEMECOLOR_INDEX" val="14"/>
  <p:tag name="KSO_WM_UNIT_TEX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55"/>
  <p:tag name="KSO_WM_UNIT_ID" val="diagram20168790_2*l_i*1_55"/>
  <p:tag name="KSO_WM_UNIT_LAYERLEVEL" val="1_1"/>
  <p:tag name="KSO_WM_DIAGRAM_GROUP_CODE" val="l1-1"/>
  <p:tag name="KSO_WM_UNIT_TEXT_FILL_FORE_SCHEMECOLOR_INDEX" val="14"/>
  <p:tag name="KSO_WM_UNIT_TEXT_FILL_TYPE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60"/>
  <p:tag name="KSO_WM_UNIT_ID" val="diagram20168790_2*l_i*1_60"/>
  <p:tag name="KSO_WM_UNIT_LAYERLEVEL" val="1_1"/>
  <p:tag name="KSO_WM_DIAGRAM_GROUP_CODE" val="l1-1"/>
  <p:tag name="KSO_WM_UNIT_TEXT_FILL_FORE_SCHEMECOLOR_INDEX" val="14"/>
  <p:tag name="KSO_WM_UNIT_TEXT_FILL_TYPE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61"/>
  <p:tag name="KSO_WM_UNIT_ID" val="diagram20168790_2*l_i*1_61"/>
  <p:tag name="KSO_WM_UNIT_LAYERLEVEL" val="1_1"/>
  <p:tag name="KSO_WM_DIAGRAM_GROUP_CODE" val="l1-1"/>
  <p:tag name="KSO_WM_UNIT_TEXT_FILL_FORE_SCHEMECOLOR_INDEX" val="14"/>
  <p:tag name="KSO_WM_UNIT_TEXT_FILL_TYPE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90"/>
  <p:tag name="KSO_WM_UNIT_TYPE" val="l_i"/>
  <p:tag name="KSO_WM_UNIT_INDEX" val="1_62"/>
  <p:tag name="KSO_WM_UNIT_ID" val="diagram20168790_2*l_i*1_62"/>
  <p:tag name="KSO_WM_UNIT_LAYERLEVEL" val="1_1"/>
  <p:tag name="KSO_WM_DIAGRAM_GROUP_CODE" val="l1-1"/>
  <p:tag name="KSO_WM_UNIT_TEXT_FILL_FORE_SCHEMECOLOR_INDEX" val="14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083_3*l_h_f*1_3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1_1"/>
  <p:tag name="KSO_WM_UNIT_ID" val="diagram20227684_2*n_h_h_a*1_2_1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" val="10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地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1_1"/>
  <p:tag name="KSO_WM_UNIT_ID" val="diagram20227684_2*n_h_h_f*1_2_1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" val="15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2_1"/>
  <p:tag name="KSO_WM_UNIT_ID" val="diagram20227684_2*n_h_h_a*1_2_2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" val="10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地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2_1"/>
  <p:tag name="KSO_WM_UNIT_ID" val="diagram20227684_2*n_h_h_f*1_2_2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" val="15"/>
  <p:tag name="KSO_WM_UNIT_TEXT_FILL_TYPE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227684_2*n_h_h_i*1_2_2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2"/>
  <p:tag name="KSO_WM_UNIT_ID" val="diagram20227684_2*n_h_h_i*1_2_2_2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227684_2*n_h_h_i*1_2_1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227684_2*n_h_h_i*1_2_1_2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59*159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1_1"/>
  <p:tag name="KSO_WM_UNIT_ID" val="diagram20227684_2*n_h_h_x*1_2_1_1"/>
  <p:tag name="KSO_WM_TEMPLATE_CATEGORY" val="diagram"/>
  <p:tag name="KSO_WM_TEMPLATE_INDEX" val="20227684"/>
  <p:tag name="KSO_WM_UNIT_LAYERLEVEL" val="1_1_1_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27684_2*n_h_i*1_1_1"/>
  <p:tag name="KSO_WM_TEMPLATE_CATEGORY" val="diagram"/>
  <p:tag name="KSO_WM_TEMPLATE_INDEX" val="202276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83_3*l_h_i*1_1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27684_2*n_h_i*1_1_2"/>
  <p:tag name="KSO_WM_TEMPLATE_CATEGORY" val="diagram"/>
  <p:tag name="KSO_WM_TEMPLATE_INDEX" val="20227684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添加文本具体内容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f"/>
  <p:tag name="KSO_WM_UNIT_INDEX" val="1_1_1"/>
  <p:tag name="KSO_WM_UNIT_ID" val="diagram20227684_2*n_h_f*1_1_1"/>
  <p:tag name="KSO_WM_TEMPLATE_CATEGORY" val="diagram"/>
  <p:tag name="KSO_WM_TEMPLATE_INDEX" val="2022768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59*16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2_1"/>
  <p:tag name="KSO_WM_UNIT_ID" val="diagram20227684_2*n_h_h_x*1_2_2_1"/>
  <p:tag name="KSO_WM_TEMPLATE_CATEGORY" val="diagram"/>
  <p:tag name="KSO_WM_TEMPLATE_INDEX" val="20227684"/>
  <p:tag name="KSO_WM_UNIT_LAYERLEVEL" val="1_1_1_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44_3*l_h_i*1_3_1"/>
  <p:tag name="KSO_WM_TEMPLATE_CATEGORY" val="diagram"/>
  <p:tag name="KSO_WM_TEMPLATE_INDEX" val="2022804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SHADOW_SCHEMECOLOR_INDEX" val="13"/>
  <p:tag name="KSO_WM_UNIT_TEXT_FILL_FORE_SCHEMECOLOR_INDEX" val="13"/>
  <p:tag name="KSO_WM_UNIT_TEXT_FILL_TYPE" val="1"/>
  <p:tag name="KSO_WM_UNIT_USESOURCEFORMAT_APPLY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44_3*l_h_i*1_2_3"/>
  <p:tag name="KSO_WM_TEMPLATE_CATEGORY" val="diagram"/>
  <p:tag name="KSO_WM_TEMPLATE_INDEX" val="2022804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SHADOW_SCHEMECOLOR_INDEX" val="13"/>
  <p:tag name="KSO_WM_UNIT_TEXT_FILL_FORE_SCHEMECOLOR_INDEX" val="13"/>
  <p:tag name="KSO_WM_UNIT_TEXT_FILL_TYPE" val="1"/>
  <p:tag name="KSO_WM_UNIT_USESOURCEFORMAT_APPLY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44_3*l_h_i*1_1_1"/>
  <p:tag name="KSO_WM_TEMPLATE_CATEGORY" val="diagram"/>
  <p:tag name="KSO_WM_TEMPLATE_INDEX" val="2022804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SHADOW_SCHEMECOLOR_INDEX" val="13"/>
  <p:tag name="KSO_WM_UNIT_TEXT_FILL_FORE_SCHEMECOLOR_INDEX" val="13"/>
  <p:tag name="KSO_WM_UNIT_TEXT_FILL_TYPE" val="1"/>
  <p:tag name="KSO_WM_UNIT_USESOURCEFORMAT_APPLY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44_3*l_h_a*1_2_1"/>
  <p:tag name="KSO_WM_TEMPLATE_CATEGORY" val="diagram"/>
  <p:tag name="KSO_WM_TEMPLATE_INDEX" val="20228044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44_3*l_h_f*1_2_1"/>
  <p:tag name="KSO_WM_TEMPLATE_CATEGORY" val="diagram"/>
  <p:tag name="KSO_WM_TEMPLATE_INDEX" val="2022804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44_3*l_h_a*1_3_1"/>
  <p:tag name="KSO_WM_TEMPLATE_CATEGORY" val="diagram"/>
  <p:tag name="KSO_WM_TEMPLATE_INDEX" val="20228044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044_3*l_h_f*1_3_1"/>
  <p:tag name="KSO_WM_TEMPLATE_CATEGORY" val="diagram"/>
  <p:tag name="KSO_WM_TEMPLATE_INDEX" val="2022804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83_3*l_h_i*1_1_3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44_3*l_h_a*1_1_1"/>
  <p:tag name="KSO_WM_TEMPLATE_CATEGORY" val="diagram"/>
  <p:tag name="KSO_WM_TEMPLATE_INDEX" val="20228044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44_3*l_h_f*1_1_1"/>
  <p:tag name="KSO_WM_TEMPLATE_CATEGORY" val="diagram"/>
  <p:tag name="KSO_WM_TEMPLATE_INDEX" val="2022804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46_6*l_h_i*1_2_2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46_6*l_h_i*1_1_2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228046_6*l_h_i*1_6_2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LINE_FORE_SCHEMECOLOR_INDEX" val="9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46_6*l_h_i*1_4_2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46_6*l_h_i*1_3_2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28046_6*l_h_i*1_5_2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LINE_FORE_SCHEMECOLOR_INDEX" val="9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46_6*l_h_i*1_1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SHADOW_SCHEMECOLOR_INDEX" val="13"/>
  <p:tag name="KSO_WM_UNIT_TEXT_FILL_FORE_SCHEMECOLOR_INDEX" val="2"/>
  <p:tag name="KSO_WM_UNIT_TEXT_FILL_TYPE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46_6*l_h_i*1_2_1"/>
  <p:tag name="KSO_WM_TEMPLATE_CATEGORY" val="diagram"/>
  <p:tag name="KSO_WM_TEMPLATE_INDEX" val="2022804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SHADOW_SCHEMECOLOR_INDEX" val="13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5490" g="7058" b="12941">
        <a:alpha val="100000"/>
      </a:scrgbClr>
    </a:dk2>
    <a:lt2>
      <a:scrgbClr r="100000" g="100000" b="100000">
        <a:alpha val="100000"/>
      </a:scrgbClr>
    </a:lt2>
    <a:accent1>
      <a:scrgbClr r="82352" g="79215" b="11764">
        <a:alpha val="100000"/>
      </a:scrgbClr>
    </a:accent1>
    <a:accent2>
      <a:scrgbClr r="66666" g="81960" b="32941">
        <a:alpha val="100000"/>
      </a:scrgbClr>
    </a:accent2>
    <a:accent3>
      <a:scrgbClr r="53333" g="84313" b="45098">
        <a:alpha val="100000"/>
      </a:scrgbClr>
    </a:accent3>
    <a:accent4>
      <a:scrgbClr r="40392" g="84705" b="57647">
        <a:alpha val="100000"/>
      </a:scrgbClr>
    </a:accent4>
    <a:accent5>
      <a:scrgbClr r="30588" g="84705" b="69411">
        <a:alpha val="100000"/>
      </a:scrgbClr>
    </a:accent5>
    <a:accent6>
      <a:scrgbClr r="27843" g="83529" b="78431">
        <a:alpha val="100000"/>
      </a:scrgbClr>
    </a:accent6>
    <a:hlink>
      <a:scrgbClr r="39607" g="54509" b="83529">
        <a:alpha val="100000"/>
      </a:scrgbClr>
    </a:hlink>
    <a:folHlink>
      <a:scrgbClr r="62352" g="40392" b="63921">
        <a:alpha val="100000"/>
      </a:scrgbClr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2415</Words>
  <Application>Microsoft Office PowerPoint</Application>
  <PresentationFormat>自定义</PresentationFormat>
  <Paragraphs>254</Paragraphs>
  <Slides>22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xinxi-2-teacher</cp:lastModifiedBy>
  <cp:revision>84</cp:revision>
  <dcterms:created xsi:type="dcterms:W3CDTF">2020-06-21T11:58:00Z</dcterms:created>
  <dcterms:modified xsi:type="dcterms:W3CDTF">2023-03-29T01:46:39Z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2AC81531B8BC49999A2817EBC17493CE</vt:lpwstr>
  </property>
  <property fmtid="{D5CDD505-2E9C-101B-9397-08002B2CF9AE}" pid="3" name="KSOProductBuildVer">
    <vt:lpwstr>2052-11.1.0.12763</vt:lpwstr>
  </property>
  <property fmtid="{D5CDD505-2E9C-101B-9397-08002B2CF9AE}" pid="4" name="KSOTemplateUUID">
    <vt:lpwstr>v1.0_mb_MjO9JsEqjjZpIoQE+WU9LQ==</vt:lpwstr>
  </property>
</Properties>
</file>