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media/image10.svg" ContentType="image/svg+xml"/>
  <Override PartName="/ppt/media/image12.svg" ContentType="image/svg+xml"/>
  <Override PartName="/ppt/media/image14.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0" r:id="rId7"/>
    <p:sldId id="1171" r:id="rId8"/>
    <p:sldId id="375" r:id="rId9"/>
    <p:sldId id="261" r:id="rId10"/>
    <p:sldId id="399" r:id="rId11"/>
    <p:sldId id="1260" r:id="rId12"/>
    <p:sldId id="1263" r:id="rId13"/>
    <p:sldId id="1264" r:id="rId14"/>
    <p:sldId id="1265" r:id="rId15"/>
    <p:sldId id="1266" r:id="rId16"/>
    <p:sldId id="1267" r:id="rId17"/>
    <p:sldId id="1262" r:id="rId18"/>
    <p:sldId id="1261" r:id="rId19"/>
    <p:sldId id="1268" r:id="rId20"/>
    <p:sldId id="1163"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159"/>
        <p:guide pos="3881"/>
        <p:guide pos="4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149.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B84C11-07A7-41F5-8B9A-39D0ACB1BF53}" type="doc">
      <dgm:prSet loTypeId="urn:microsoft.com/office/officeart/2005/8/layout/vProcess5" loCatId="process" qsTypeId="urn:microsoft.com/office/officeart/2005/8/quickstyle/simple5" qsCatId="simple" csTypeId="urn:microsoft.com/office/officeart/2005/8/colors/accent1_4" csCatId="accent1" phldr="0"/>
      <dgm:spPr/>
      <dgm:t>
        <a:bodyPr/>
        <a:p>
          <a:endParaRPr lang="zh-CN" altLang="en-US"/>
        </a:p>
      </dgm:t>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Lst>
  <dgm:cxnLst>
    <dgm:cxn modelId="{2CC8DB88-605C-4FFA-BA06-E3088654C0AC}" type="presOf" srcId="{46B84C11-07A7-41F5-8B9A-39D0ACB1BF53}" destId="{EBE81508-B149-4B3C-B231-97BF5F08472D}" srcOrd="0" destOrd="0" presId="urn:microsoft.com/office/officeart/2005/8/layout/vProcess5"/>
    <dgm:cxn modelId="{42AAB06A-C891-47AD-AD5A-C690E457357F}" type="presParOf" srcId="{EBE81508-B149-4B3C-B231-97BF5F08472D}" destId="{526F08A7-0F36-4A10-9552-DD6C2051F03D}" srcOrd="0"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image" Target="../media/image10.svg"/><Relationship Id="rId7" Type="http://schemas.openxmlformats.org/officeDocument/2006/relationships/image" Target="../media/image9.png"/><Relationship Id="rId6" Type="http://schemas.openxmlformats.org/officeDocument/2006/relationships/tags" Target="../tags/tag50.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8" Type="http://schemas.openxmlformats.org/officeDocument/2006/relationships/notesSlide" Target="../notesSlides/notesSlide10.xml"/><Relationship Id="rId17" Type="http://schemas.openxmlformats.org/officeDocument/2006/relationships/slideLayout" Target="../slideLayouts/slideLayout2.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5" Type="http://schemas.openxmlformats.org/officeDocument/2006/relationships/notesSlide" Target="../notesSlides/notesSlide11.xml"/><Relationship Id="rId14" Type="http://schemas.openxmlformats.org/officeDocument/2006/relationships/slideLayout" Target="../slideLayouts/slideLayout2.xml"/><Relationship Id="rId13" Type="http://schemas.openxmlformats.org/officeDocument/2006/relationships/tags" Target="../tags/tag62.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61.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15.emf"/><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image" Target="../media/image17.svg"/><Relationship Id="rId7" Type="http://schemas.openxmlformats.org/officeDocument/2006/relationships/image" Target="../media/image16.png"/><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6" Type="http://schemas.openxmlformats.org/officeDocument/2006/relationships/notesSlide" Target="../notesSlides/notesSlide13.xml"/><Relationship Id="rId25" Type="http://schemas.openxmlformats.org/officeDocument/2006/relationships/slideLayout" Target="../slideLayouts/slideLayout2.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image" Target="../media/image19.svg"/><Relationship Id="rId15" Type="http://schemas.openxmlformats.org/officeDocument/2006/relationships/image" Target="../media/image18.png"/><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7" Type="http://schemas.openxmlformats.org/officeDocument/2006/relationships/notesSlide" Target="../notesSlides/notesSlide14.xml"/><Relationship Id="rId26" Type="http://schemas.openxmlformats.org/officeDocument/2006/relationships/slideLayout" Target="../slideLayouts/slideLayout2.xml"/><Relationship Id="rId25" Type="http://schemas.openxmlformats.org/officeDocument/2006/relationships/tags" Target="../tags/tag105.xml"/><Relationship Id="rId24" Type="http://schemas.openxmlformats.org/officeDocument/2006/relationships/tags" Target="../tags/tag104.xml"/><Relationship Id="rId23" Type="http://schemas.openxmlformats.org/officeDocument/2006/relationships/tags" Target="../tags/tag103.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82.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15.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5" Type="http://schemas.openxmlformats.org/officeDocument/2006/relationships/notesSlide" Target="../notesSlides/notesSlide15.xml"/><Relationship Id="rId14" Type="http://schemas.openxmlformats.org/officeDocument/2006/relationships/slideLayout" Target="../slideLayouts/slideLayout2.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image" Target="../media/image23.svg"/><Relationship Id="rId6" Type="http://schemas.openxmlformats.org/officeDocument/2006/relationships/image" Target="../media/image22.png"/><Relationship Id="rId5" Type="http://schemas.openxmlformats.org/officeDocument/2006/relationships/tags" Target="../tags/tag118.xml"/><Relationship Id="rId4" Type="http://schemas.openxmlformats.org/officeDocument/2006/relationships/tags" Target="../tags/tag117.xml"/><Relationship Id="rId37" Type="http://schemas.openxmlformats.org/officeDocument/2006/relationships/notesSlide" Target="../notesSlides/notesSlide16.xml"/><Relationship Id="rId36" Type="http://schemas.openxmlformats.org/officeDocument/2006/relationships/slideLayout" Target="../slideLayouts/slideLayout2.xml"/><Relationship Id="rId35" Type="http://schemas.openxmlformats.org/officeDocument/2006/relationships/image" Target="../media/image31.svg"/><Relationship Id="rId34" Type="http://schemas.openxmlformats.org/officeDocument/2006/relationships/image" Target="../media/image30.png"/><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16.xml"/><Relationship Id="rId29" Type="http://schemas.openxmlformats.org/officeDocument/2006/relationships/tags" Target="../tags/tag134.xml"/><Relationship Id="rId28" Type="http://schemas.openxmlformats.org/officeDocument/2006/relationships/image" Target="../media/image29.svg"/><Relationship Id="rId27" Type="http://schemas.openxmlformats.org/officeDocument/2006/relationships/image" Target="../media/image28.png"/><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115.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image" Target="../media/image25.svg"/><Relationship Id="rId13" Type="http://schemas.openxmlformats.org/officeDocument/2006/relationships/image" Target="../media/image24.png"/><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4.xml"/></Relationships>
</file>

<file path=ppt/slides/_rels/slide17.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2" Type="http://schemas.openxmlformats.org/officeDocument/2006/relationships/notesSlide" Target="../notesSlides/notesSlide17.xml"/><Relationship Id="rId11" Type="http://schemas.openxmlformats.org/officeDocument/2006/relationships/slideLayout" Target="../slideLayouts/slideLayout2.xml"/><Relationship Id="rId10" Type="http://schemas.openxmlformats.org/officeDocument/2006/relationships/tags" Target="../tags/tag148.xml"/><Relationship Id="rId1" Type="http://schemas.openxmlformats.org/officeDocument/2006/relationships/tags" Target="../tags/tag1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8.emf"/><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slides/_rels/slide9.xml.rels><?xml version="1.0" encoding="UTF-8" standalone="yes"?>
<Relationships xmlns="http://schemas.openxmlformats.org/package/2006/relationships"><Relationship Id="rId9" Type="http://schemas.openxmlformats.org/officeDocument/2006/relationships/diagramQuickStyle" Target="../diagrams/quickStyle1.xml"/><Relationship Id="rId8" Type="http://schemas.openxmlformats.org/officeDocument/2006/relationships/diagramLayout" Target="../diagrams/layout1.xml"/><Relationship Id="rId7" Type="http://schemas.openxmlformats.org/officeDocument/2006/relationships/diagramData" Target="../diagrams/data1.xml"/><Relationship Id="rId6" Type="http://schemas.openxmlformats.org/officeDocument/2006/relationships/tags" Target="../tags/tag7.xml"/><Relationship Id="rId55" Type="http://schemas.openxmlformats.org/officeDocument/2006/relationships/notesSlide" Target="../notesSlides/notesSlide9.xml"/><Relationship Id="rId54" Type="http://schemas.openxmlformats.org/officeDocument/2006/relationships/slideLayout" Target="../slideLayouts/slideLayout2.xml"/><Relationship Id="rId53" Type="http://schemas.openxmlformats.org/officeDocument/2006/relationships/tags" Target="../tags/tag49.xml"/><Relationship Id="rId52" Type="http://schemas.openxmlformats.org/officeDocument/2006/relationships/tags" Target="../tags/tag48.xml"/><Relationship Id="rId51" Type="http://schemas.openxmlformats.org/officeDocument/2006/relationships/tags" Target="../tags/tag47.xml"/><Relationship Id="rId50" Type="http://schemas.openxmlformats.org/officeDocument/2006/relationships/tags" Target="../tags/tag46.xml"/><Relationship Id="rId5" Type="http://schemas.openxmlformats.org/officeDocument/2006/relationships/tags" Target="../tags/tag6.xml"/><Relationship Id="rId49" Type="http://schemas.openxmlformats.org/officeDocument/2006/relationships/tags" Target="../tags/tag45.xml"/><Relationship Id="rId48" Type="http://schemas.openxmlformats.org/officeDocument/2006/relationships/tags" Target="../tags/tag44.xml"/><Relationship Id="rId47" Type="http://schemas.openxmlformats.org/officeDocument/2006/relationships/tags" Target="../tags/tag43.xml"/><Relationship Id="rId46" Type="http://schemas.openxmlformats.org/officeDocument/2006/relationships/tags" Target="../tags/tag42.xml"/><Relationship Id="rId45" Type="http://schemas.openxmlformats.org/officeDocument/2006/relationships/tags" Target="../tags/tag41.xml"/><Relationship Id="rId44" Type="http://schemas.openxmlformats.org/officeDocument/2006/relationships/tags" Target="../tags/tag40.xml"/><Relationship Id="rId43" Type="http://schemas.openxmlformats.org/officeDocument/2006/relationships/tags" Target="../tags/tag39.xml"/><Relationship Id="rId42" Type="http://schemas.openxmlformats.org/officeDocument/2006/relationships/tags" Target="../tags/tag38.xml"/><Relationship Id="rId41" Type="http://schemas.openxmlformats.org/officeDocument/2006/relationships/tags" Target="../tags/tag37.xml"/><Relationship Id="rId40" Type="http://schemas.openxmlformats.org/officeDocument/2006/relationships/tags" Target="../tags/tag36.xml"/><Relationship Id="rId4" Type="http://schemas.openxmlformats.org/officeDocument/2006/relationships/tags" Target="../tags/tag5.xml"/><Relationship Id="rId39" Type="http://schemas.openxmlformats.org/officeDocument/2006/relationships/tags" Target="../tags/tag35.xml"/><Relationship Id="rId38" Type="http://schemas.openxmlformats.org/officeDocument/2006/relationships/tags" Target="../tags/tag34.xml"/><Relationship Id="rId37" Type="http://schemas.openxmlformats.org/officeDocument/2006/relationships/tags" Target="../tags/tag33.xml"/><Relationship Id="rId36" Type="http://schemas.openxmlformats.org/officeDocument/2006/relationships/tags" Target="../tags/tag32.xml"/><Relationship Id="rId35" Type="http://schemas.openxmlformats.org/officeDocument/2006/relationships/tags" Target="../tags/tag31.xml"/><Relationship Id="rId34" Type="http://schemas.openxmlformats.org/officeDocument/2006/relationships/tags" Target="../tags/tag30.xml"/><Relationship Id="rId33" Type="http://schemas.openxmlformats.org/officeDocument/2006/relationships/tags" Target="../tags/tag29.xml"/><Relationship Id="rId32" Type="http://schemas.openxmlformats.org/officeDocument/2006/relationships/tags" Target="../tags/tag28.xml"/><Relationship Id="rId31" Type="http://schemas.openxmlformats.org/officeDocument/2006/relationships/tags" Target="../tags/tag27.xml"/><Relationship Id="rId30" Type="http://schemas.openxmlformats.org/officeDocument/2006/relationships/tags" Target="../tags/tag26.xml"/><Relationship Id="rId3" Type="http://schemas.openxmlformats.org/officeDocument/2006/relationships/tags" Target="../tags/tag4.xml"/><Relationship Id="rId29" Type="http://schemas.openxmlformats.org/officeDocument/2006/relationships/tags" Target="../tags/tag25.xml"/><Relationship Id="rId28" Type="http://schemas.openxmlformats.org/officeDocument/2006/relationships/tags" Target="../tags/tag24.xml"/><Relationship Id="rId27" Type="http://schemas.openxmlformats.org/officeDocument/2006/relationships/tags" Target="../tags/tag23.xml"/><Relationship Id="rId26" Type="http://schemas.openxmlformats.org/officeDocument/2006/relationships/tags" Target="../tags/tag22.xml"/><Relationship Id="rId25" Type="http://schemas.openxmlformats.org/officeDocument/2006/relationships/tags" Target="../tags/tag21.xml"/><Relationship Id="rId24" Type="http://schemas.openxmlformats.org/officeDocument/2006/relationships/tags" Target="../tags/tag20.xml"/><Relationship Id="rId23" Type="http://schemas.openxmlformats.org/officeDocument/2006/relationships/tags" Target="../tags/tag19.xml"/><Relationship Id="rId22" Type="http://schemas.openxmlformats.org/officeDocument/2006/relationships/tags" Target="../tags/tag18.xml"/><Relationship Id="rId21" Type="http://schemas.openxmlformats.org/officeDocument/2006/relationships/tags" Target="../tags/tag17.xml"/><Relationship Id="rId20" Type="http://schemas.openxmlformats.org/officeDocument/2006/relationships/tags" Target="../tags/tag16.xml"/><Relationship Id="rId2" Type="http://schemas.openxmlformats.org/officeDocument/2006/relationships/tags" Target="../tags/tag3.xml"/><Relationship Id="rId19" Type="http://schemas.openxmlformats.org/officeDocument/2006/relationships/tags" Target="../tags/tag15.xml"/><Relationship Id="rId18" Type="http://schemas.openxmlformats.org/officeDocument/2006/relationships/tags" Target="../tags/tag14.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microsoft.com/office/2007/relationships/diagramDrawing" Target="../diagrams/drawing1.xml"/><Relationship Id="rId10" Type="http://schemas.openxmlformats.org/officeDocument/2006/relationships/diagramColors" Target="../diagrams/colors1.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开启单表查询</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简单查询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46" name="TextBox 46"/>
          <p:cNvSpPr txBox="1"/>
          <p:nvPr/>
        </p:nvSpPr>
        <p:spPr>
          <a:xfrm>
            <a:off x="1339850" y="694055"/>
            <a:ext cx="3357245"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二、SELECT查询语句</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3" name="文本框 22"/>
          <p:cNvSpPr txBox="1"/>
          <p:nvPr/>
        </p:nvSpPr>
        <p:spPr>
          <a:xfrm>
            <a:off x="1498600" y="1259840"/>
            <a:ext cx="6096000" cy="368300"/>
          </a:xfrm>
          <a:prstGeom prst="rect">
            <a:avLst/>
          </a:prstGeom>
          <a:noFill/>
        </p:spPr>
        <p:txBody>
          <a:bodyPr wrap="square" rtlCol="0" anchor="t">
            <a:spAutoFit/>
          </a:bodyPr>
          <a:p>
            <a:r>
              <a:rPr lang="zh-CN" altLang="en-US"/>
              <a:t> </a:t>
            </a:r>
            <a:r>
              <a:rPr lang="en-US" altLang="zh-CN"/>
              <a:t>2</a:t>
            </a:r>
            <a:r>
              <a:rPr lang="zh-CN" altLang="en-US"/>
              <a:t>、查询所有字段</a:t>
            </a:r>
            <a:endParaRPr lang="zh-CN" altLang="en-US"/>
          </a:p>
        </p:txBody>
      </p:sp>
      <p:pic>
        <p:nvPicPr>
          <p:cNvPr id="24" name="图片 23" descr="而我个人个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041300" y="1700530"/>
            <a:ext cx="4854817" cy="3011767"/>
          </a:xfrm>
          <a:prstGeom prst="rect">
            <a:avLst/>
          </a:prstGeom>
        </p:spPr>
      </p:pic>
      <p:pic>
        <p:nvPicPr>
          <p:cNvPr id="25" name="图片 24" descr="是个如果"/>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196840" y="3631565"/>
            <a:ext cx="4963160" cy="3191510"/>
          </a:xfrm>
          <a:prstGeom prst="rect">
            <a:avLst/>
          </a:prstGeom>
        </p:spPr>
      </p:pic>
      <p:sp>
        <p:nvSpPr>
          <p:cNvPr id="27" name="文本框 26"/>
          <p:cNvSpPr txBox="1"/>
          <p:nvPr>
            <p:custDataLst>
              <p:tags r:id="rId12"/>
            </p:custDataLst>
          </p:nvPr>
        </p:nvSpPr>
        <p:spPr>
          <a:xfrm>
            <a:off x="2294890" y="3195955"/>
            <a:ext cx="2491740" cy="1254760"/>
          </a:xfrm>
          <a:prstGeom prst="rect">
            <a:avLst/>
          </a:prstGeom>
          <a:noFill/>
        </p:spPr>
        <p:txBody>
          <a:bodyPr wrap="square" rtlCol="0">
            <a:normAutofit/>
          </a:bodyPr>
          <a:p>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在上述语法格式中，“字段名1,字段名2,…”表示查询的字段名，这里需要列出表中所有的字段名。</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29" name="文本框 28"/>
          <p:cNvSpPr txBox="1"/>
          <p:nvPr>
            <p:custDataLst>
              <p:tags r:id="rId13"/>
            </p:custDataLst>
          </p:nvPr>
        </p:nvSpPr>
        <p:spPr>
          <a:xfrm>
            <a:off x="1962150" y="1828165"/>
            <a:ext cx="4603750" cy="558800"/>
          </a:xfrm>
          <a:prstGeom prst="rect">
            <a:avLst/>
          </a:prstGeom>
          <a:noFill/>
        </p:spPr>
        <p:txBody>
          <a:bodyPr wrap="square" rtlCol="0">
            <a:noAutofit/>
          </a:bodyPr>
          <a:p>
            <a:pPr algn="ct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在SELECT语句中指定所有字段</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30" name="文本框 29"/>
          <p:cNvSpPr txBox="1"/>
          <p:nvPr>
            <p:custDataLst>
              <p:tags r:id="rId14"/>
            </p:custDataLst>
          </p:nvPr>
        </p:nvSpPr>
        <p:spPr>
          <a:xfrm>
            <a:off x="2294890" y="2221865"/>
            <a:ext cx="3829685" cy="1409700"/>
          </a:xfrm>
          <a:prstGeom prst="rect">
            <a:avLst/>
          </a:prstGeom>
          <a:noFill/>
        </p:spPr>
        <p:txBody>
          <a:bodyPr wrap="square" rtlCol="0">
            <a:spAutoFit/>
          </a:bodyPr>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在SELECT语句中列出所有字段名来查询表中的数据，其语法格式如下：</a:t>
            </a:r>
            <a:endPar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400" spc="150">
                <a:solidFill>
                  <a:srgbClr val="000000">
                    <a:lumMod val="85000"/>
                    <a:lumOff val="15000"/>
                  </a:srgbClr>
                </a:solidFill>
                <a:uFillTx/>
                <a:latin typeface="思源黑体 CN Regular" panose="020B0500000000000000" charset="-122"/>
                <a:ea typeface="思源黑体 CN Regular" panose="020B0500000000000000" charset="-122"/>
              </a:rPr>
              <a:t>SELECT 字段名1,字段名2,… FROM 表名;</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31" name="文本框 30"/>
          <p:cNvSpPr txBox="1"/>
          <p:nvPr>
            <p:custDataLst>
              <p:tags r:id="rId15"/>
            </p:custDataLst>
          </p:nvPr>
        </p:nvSpPr>
        <p:spPr>
          <a:xfrm>
            <a:off x="5765800" y="3905885"/>
            <a:ext cx="3394710" cy="1370965"/>
          </a:xfrm>
          <a:prstGeom prst="rect">
            <a:avLst/>
          </a:prstGeom>
          <a:noFill/>
        </p:spPr>
        <p:txBody>
          <a:bodyPr wrap="square" rtlCol="0">
            <a:spAutoFit/>
          </a:bodyPr>
          <a:p>
            <a:pPr algn="l" fontAlgn="auto">
              <a:lnSpc>
                <a:spcPct val="130000"/>
              </a:lnSpc>
            </a:pPr>
            <a:r>
              <a:rPr lang="zh-CN" altLang="en-US" sz="1600" spc="150">
                <a:solidFill>
                  <a:srgbClr val="000000">
                    <a:lumMod val="85000"/>
                    <a:lumOff val="15000"/>
                  </a:srgbClr>
                </a:solidFill>
                <a:uFillTx/>
                <a:latin typeface="思源黑体 CN Regular" panose="020B0500000000000000" charset="-122"/>
                <a:ea typeface="思源黑体 CN Regular" panose="020B0500000000000000" charset="-122"/>
              </a:rPr>
              <a:t>MySQL中可以使用星号（“*”）通配符来代替所有的字段名，其语法格式如下所示：</a:t>
            </a:r>
            <a:endParaRPr lang="zh-CN" altLang="en-US" sz="1600" spc="150">
              <a:solidFill>
                <a:srgbClr val="000000">
                  <a:lumMod val="85000"/>
                  <a:lumOff val="15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600" spc="150">
                <a:solidFill>
                  <a:srgbClr val="000000">
                    <a:lumMod val="85000"/>
                    <a:lumOff val="15000"/>
                  </a:srgbClr>
                </a:solidFill>
                <a:uFillTx/>
                <a:latin typeface="思源黑体 CN Regular" panose="020B0500000000000000" charset="-122"/>
                <a:ea typeface="思源黑体 CN Regular" panose="020B0500000000000000" charset="-122"/>
              </a:rPr>
              <a:t>SELECT * FROM 表名;</a:t>
            </a:r>
            <a:endParaRPr lang="zh-CN" altLang="en-US" sz="16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32" name="文本框 31"/>
          <p:cNvSpPr txBox="1"/>
          <p:nvPr>
            <p:custDataLst>
              <p:tags r:id="rId16"/>
            </p:custDataLst>
          </p:nvPr>
        </p:nvSpPr>
        <p:spPr>
          <a:xfrm>
            <a:off x="4943475" y="5726430"/>
            <a:ext cx="5507990" cy="645160"/>
          </a:xfrm>
          <a:prstGeom prst="rect">
            <a:avLst/>
          </a:prstGeom>
          <a:noFill/>
        </p:spPr>
        <p:txBody>
          <a:bodyPr wrap="square" rtlCol="0">
            <a:spAutoFit/>
          </a:bodyPr>
          <a:p>
            <a:pPr algn="ctr"/>
            <a:r>
              <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rPr>
              <a:t>在SELECT语句中使用星号（“*”）</a:t>
            </a:r>
            <a:endPar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endParaRPr>
          </a:p>
          <a:p>
            <a:pPr algn="ctr"/>
            <a:r>
              <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rPr>
              <a:t>通配符代替所有字段</a:t>
            </a:r>
            <a:endParaRPr lang="zh-CN" altLang="en-US"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简单查询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46" name="TextBox 46"/>
          <p:cNvSpPr txBox="1"/>
          <p:nvPr/>
        </p:nvSpPr>
        <p:spPr>
          <a:xfrm>
            <a:off x="1339850" y="694055"/>
            <a:ext cx="3357245"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二、SELECT查询语句</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3" name="文本框 22"/>
          <p:cNvSpPr txBox="1"/>
          <p:nvPr/>
        </p:nvSpPr>
        <p:spPr>
          <a:xfrm>
            <a:off x="2409190" y="2644775"/>
            <a:ext cx="6096000" cy="368300"/>
          </a:xfrm>
          <a:prstGeom prst="rect">
            <a:avLst/>
          </a:prstGeom>
          <a:noFill/>
        </p:spPr>
        <p:txBody>
          <a:bodyPr wrap="square" rtlCol="0" anchor="t">
            <a:spAutoFit/>
          </a:bodyPr>
          <a:p>
            <a:r>
              <a:rPr lang="zh-CN" altLang="en-US"/>
              <a:t> </a:t>
            </a:r>
            <a:r>
              <a:rPr lang="en-US" altLang="zh-CN"/>
              <a:t>3</a:t>
            </a:r>
            <a:r>
              <a:rPr lang="zh-CN" altLang="en-US"/>
              <a:t>、查询指定字段</a:t>
            </a:r>
            <a:endParaRPr lang="zh-CN" altLang="en-US"/>
          </a:p>
        </p:txBody>
      </p:sp>
      <p:sp>
        <p:nvSpPr>
          <p:cNvPr id="11" name="燕尾形 10"/>
          <p:cNvSpPr/>
          <p:nvPr>
            <p:custDataLst>
              <p:tags r:id="rId6"/>
            </p:custDataLst>
          </p:nvPr>
        </p:nvSpPr>
        <p:spPr>
          <a:xfrm flipH="1">
            <a:off x="1995805" y="2352975"/>
            <a:ext cx="5554172" cy="939705"/>
          </a:xfrm>
          <a:prstGeom prst="chevron">
            <a:avLst/>
          </a:prstGeom>
          <a:noFill/>
          <a:ln w="28575">
            <a:gradFill>
              <a:gsLst>
                <a:gs pos="0">
                  <a:srgbClr val="A0B7A5"/>
                </a:gs>
                <a:gs pos="94000">
                  <a:srgbClr val="6AA18E"/>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MiSans" panose="00000500000000000000" charset="-122"/>
              <a:sym typeface="微软雅黑" panose="020B0503020204020204" pitchFamily="34" charset="-122"/>
            </a:endParaRPr>
          </a:p>
        </p:txBody>
      </p:sp>
      <p:sp>
        <p:nvSpPr>
          <p:cNvPr id="2" name="椭圆 1"/>
          <p:cNvSpPr/>
          <p:nvPr>
            <p:custDataLst>
              <p:tags r:id="rId7"/>
            </p:custDataLst>
          </p:nvPr>
        </p:nvSpPr>
        <p:spPr>
          <a:xfrm>
            <a:off x="6806707" y="1497330"/>
            <a:ext cx="4110990" cy="4110990"/>
          </a:xfrm>
          <a:prstGeom prst="ellipse">
            <a:avLst/>
          </a:prstGeom>
        </p:spPr>
        <p:style>
          <a:lnRef idx="1">
            <a:schemeClr val="accent6"/>
          </a:lnRef>
          <a:fillRef idx="3">
            <a:schemeClr val="accent6"/>
          </a:fillRef>
          <a:effectRef idx="2">
            <a:schemeClr val="accent6"/>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cs typeface="MiSans" panose="00000500000000000000" charset="-122"/>
              <a:sym typeface="微软雅黑" panose="020B0503020204020204" pitchFamily="34" charset="-122"/>
            </a:endParaRPr>
          </a:p>
        </p:txBody>
      </p:sp>
      <p:sp>
        <p:nvSpPr>
          <p:cNvPr id="28" name="椭圆 27"/>
          <p:cNvSpPr/>
          <p:nvPr>
            <p:custDataLst>
              <p:tags r:id="rId8"/>
            </p:custDataLst>
          </p:nvPr>
        </p:nvSpPr>
        <p:spPr>
          <a:xfrm>
            <a:off x="7031458" y="1722081"/>
            <a:ext cx="3661489" cy="36614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cs typeface="MiSans" panose="00000500000000000000" charset="-122"/>
              <a:sym typeface="微软雅黑" panose="020B0503020204020204" pitchFamily="34" charset="-122"/>
            </a:endParaRPr>
          </a:p>
        </p:txBody>
      </p:sp>
      <p:sp>
        <p:nvSpPr>
          <p:cNvPr id="42" name="椭圆 41"/>
          <p:cNvSpPr/>
          <p:nvPr>
            <p:custDataLst>
              <p:tags r:id="rId9"/>
            </p:custDataLst>
          </p:nvPr>
        </p:nvSpPr>
        <p:spPr>
          <a:xfrm>
            <a:off x="7368584" y="2059207"/>
            <a:ext cx="2987237" cy="2987237"/>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7" name="图片 56" descr="343439383331313b343532303031393bd2b5bca8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225114" y="2915737"/>
            <a:ext cx="1274177" cy="1274177"/>
          </a:xfrm>
          <a:prstGeom prst="rect">
            <a:avLst/>
          </a:prstGeom>
        </p:spPr>
      </p:pic>
      <p:sp>
        <p:nvSpPr>
          <p:cNvPr id="147" name="文本框 146"/>
          <p:cNvSpPr txBox="1"/>
          <p:nvPr>
            <p:custDataLst>
              <p:tags r:id="rId13"/>
            </p:custDataLst>
          </p:nvPr>
        </p:nvSpPr>
        <p:spPr>
          <a:xfrm>
            <a:off x="2049145" y="3519170"/>
            <a:ext cx="4598670" cy="2145030"/>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查询数据时，可以在SELECT语句的字段列表中指定要查询的字段，这种方式只针对部分字段进行查询，不会查询所有字段，其语法格式如下所示：</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SELECT 字段名1,字段名2,… FROM 表名;</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在上面的语法格式中“字段名1,字段名2,…”表示表中的字段名称，这里只需指定的表中部分字段的名称。</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条件查询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6" name="TextBox 46"/>
          <p:cNvSpPr txBox="1"/>
          <p:nvPr/>
        </p:nvSpPr>
        <p:spPr>
          <a:xfrm>
            <a:off x="1322070" y="902335"/>
            <a:ext cx="4041140"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一、带关系运算符的查询</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6" name="文本框 5"/>
          <p:cNvSpPr txBox="1"/>
          <p:nvPr/>
        </p:nvSpPr>
        <p:spPr>
          <a:xfrm>
            <a:off x="765810" y="1723390"/>
            <a:ext cx="4237355" cy="3541395"/>
          </a:xfrm>
          <a:prstGeom prst="rect">
            <a:avLst/>
          </a:prstGeom>
          <a:noFill/>
        </p:spPr>
        <p:txBody>
          <a:bodyPr wrap="square" rtlCol="0" anchor="t">
            <a:noAutofit/>
          </a:bodyPr>
          <a:p>
            <a:pPr>
              <a:lnSpc>
                <a:spcPct val="140000"/>
              </a:lnSpc>
            </a:pPr>
            <a:r>
              <a:rPr lang="zh-CN" altLang="en-US"/>
              <a:t>在SELECT语句中，最常见的是使用WHERE子句指定查询条件对数据进行过滤，其语法格式如下：</a:t>
            </a:r>
            <a:endParaRPr lang="zh-CN" altLang="en-US"/>
          </a:p>
          <a:p>
            <a:pPr>
              <a:lnSpc>
                <a:spcPct val="140000"/>
              </a:lnSpc>
            </a:pPr>
            <a:r>
              <a:rPr lang="zh-CN" altLang="en-US"/>
              <a:t>SELECT 字段名1,字段名2,… </a:t>
            </a:r>
            <a:endParaRPr lang="zh-CN" altLang="en-US"/>
          </a:p>
          <a:p>
            <a:pPr>
              <a:lnSpc>
                <a:spcPct val="140000"/>
              </a:lnSpc>
            </a:pPr>
            <a:r>
              <a:rPr lang="zh-CN" altLang="en-US"/>
              <a:t>FROM 表名WHERE 条件表达式;</a:t>
            </a:r>
            <a:endParaRPr lang="zh-CN" altLang="en-US"/>
          </a:p>
          <a:p>
            <a:pPr>
              <a:lnSpc>
                <a:spcPct val="140000"/>
              </a:lnSpc>
            </a:pPr>
            <a:r>
              <a:rPr lang="zh-CN" altLang="en-US"/>
              <a:t>在上面的语法格式中，“条件表达式”是指SELECT语句的查询条件。在MySQL中，提供了一系列的关系运算符，在WHERE子句中可以使用关系运算符连接操作数作为查询条件对数据进行过滤。</a:t>
            </a:r>
            <a:endParaRPr lang="zh-CN" altLang="en-US"/>
          </a:p>
        </p:txBody>
      </p:sp>
      <p:pic>
        <p:nvPicPr>
          <p:cNvPr id="7" name="图片 6"/>
          <p:cNvPicPr>
            <a:picLocks noChangeAspect="1"/>
          </p:cNvPicPr>
          <p:nvPr/>
        </p:nvPicPr>
        <p:blipFill>
          <a:blip r:embed="rId6"/>
          <a:stretch>
            <a:fillRect/>
          </a:stretch>
        </p:blipFill>
        <p:spPr>
          <a:xfrm>
            <a:off x="5363210" y="2631440"/>
            <a:ext cx="8101330" cy="2368550"/>
          </a:xfrm>
          <a:prstGeom prst="rect">
            <a:avLst/>
          </a:prstGeom>
        </p:spPr>
      </p:pic>
      <p:sp>
        <p:nvSpPr>
          <p:cNvPr id="8" name="文本框 7"/>
          <p:cNvSpPr txBox="1"/>
          <p:nvPr/>
        </p:nvSpPr>
        <p:spPr>
          <a:xfrm>
            <a:off x="7798435" y="2148205"/>
            <a:ext cx="3702685" cy="368300"/>
          </a:xfrm>
          <a:prstGeom prst="rect">
            <a:avLst/>
          </a:prstGeom>
          <a:noFill/>
        </p:spPr>
        <p:txBody>
          <a:bodyPr wrap="square" rtlCol="0">
            <a:spAutoFit/>
          </a:bodyPr>
          <a:p>
            <a:r>
              <a:rPr lang="zh-CN" altLang="en-US"/>
              <a:t>关系运算符</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1"/>
            <a:ext cx="704476" cy="1130301"/>
            <a:chOff x="660400" y="-1"/>
            <a:chExt cx="704476"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661160" y="469899"/>
            <a:ext cx="798258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条件查询</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6" name="TextBox 46"/>
          <p:cNvSpPr txBox="1"/>
          <p:nvPr/>
        </p:nvSpPr>
        <p:spPr>
          <a:xfrm>
            <a:off x="1322070" y="902335"/>
            <a:ext cx="4041140"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二、带逻辑运算符的查询</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23" name="圆角矩形 22"/>
          <p:cNvSpPr/>
          <p:nvPr>
            <p:custDataLst>
              <p:tags r:id="rId1"/>
            </p:custDataLst>
          </p:nvPr>
        </p:nvSpPr>
        <p:spPr>
          <a:xfrm flipH="1">
            <a:off x="988060" y="1685290"/>
            <a:ext cx="6494780" cy="145097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zh-CN" altLang="en-US"/>
          </a:p>
        </p:txBody>
      </p:sp>
      <p:sp>
        <p:nvSpPr>
          <p:cNvPr id="4" name="椭圆 3"/>
          <p:cNvSpPr/>
          <p:nvPr>
            <p:custDataLst>
              <p:tags r:id="rId2"/>
            </p:custDataLst>
          </p:nvPr>
        </p:nvSpPr>
        <p:spPr>
          <a:xfrm flipH="1">
            <a:off x="456565" y="2143757"/>
            <a:ext cx="1016226" cy="1016226"/>
          </a:xfrm>
          <a:prstGeom prst="ellipse">
            <a:avLst/>
          </a:prstGeom>
          <a:solidFill>
            <a:srgbClr val="FFFFFF"/>
          </a:solidFill>
          <a:ln>
            <a:noFill/>
          </a:ln>
          <a:effectLst>
            <a:outerShdw blurRad="254000" dist="50800" dir="5400000" algn="ctr" rotWithShape="0">
              <a:srgbClr val="000000">
                <a:alpha val="30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3"/>
            </p:custDataLst>
          </p:nvPr>
        </p:nvSpPr>
        <p:spPr>
          <a:xfrm flipH="1">
            <a:off x="588343" y="2275536"/>
            <a:ext cx="752669" cy="753282"/>
          </a:xfrm>
          <a:prstGeom prst="ellipse">
            <a:avLst/>
          </a:prstGeom>
          <a:solidFill>
            <a:schemeClr val="accent6">
              <a:lumMod val="60000"/>
              <a:lumOff val="4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8" name="文本框 127"/>
          <p:cNvSpPr txBox="1"/>
          <p:nvPr>
            <p:custDataLst>
              <p:tags r:id="rId4"/>
            </p:custDataLst>
          </p:nvPr>
        </p:nvSpPr>
        <p:spPr>
          <a:xfrm flipH="1">
            <a:off x="1576375" y="1836683"/>
            <a:ext cx="1710667" cy="319946"/>
          </a:xfrm>
          <a:prstGeom prst="rect">
            <a:avLst/>
          </a:prstGeom>
          <a:noFill/>
        </p:spPr>
        <p:txBody>
          <a:bodyPr wrap="square" bIns="0" rtlCol="0">
            <a:normAutofit fontScale="90000"/>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rPr>
              <a:t>AND关键字</a:t>
            </a:r>
            <a:endParaRPr lang="zh-CN" altLang="en-US" sz="20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129" name="文本框 128"/>
          <p:cNvSpPr txBox="1"/>
          <p:nvPr>
            <p:custDataLst>
              <p:tags r:id="rId5"/>
            </p:custDataLst>
          </p:nvPr>
        </p:nvSpPr>
        <p:spPr>
          <a:xfrm flipH="1">
            <a:off x="1576070" y="2230120"/>
            <a:ext cx="5670550" cy="798195"/>
          </a:xfrm>
          <a:prstGeom prst="rect">
            <a:avLst/>
          </a:prstGeom>
          <a:noFill/>
        </p:spPr>
        <p:txBody>
          <a:bodyPr wrap="square" rtlCol="0">
            <a:normAutofit fontScale="60000"/>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在使用SELECT语句查询数据时，有时为了使查询结果更加精确，可以使用多个查询条件。语法格式如下所示：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SELECT 字段名1, 字段名2,…,字段名n,  FROM 表名 WHERE 查询条件1 and 查询条件2 and … and 查询条件n;</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10" name="图片 9" descr="32313538333935363b32313538333933383bcae9bcdc"/>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flipH="1">
            <a:off x="768543" y="2456348"/>
            <a:ext cx="391658" cy="391658"/>
          </a:xfrm>
          <a:prstGeom prst="rect">
            <a:avLst/>
          </a:prstGeom>
        </p:spPr>
      </p:pic>
      <p:sp>
        <p:nvSpPr>
          <p:cNvPr id="25" name="圆角矩形 24"/>
          <p:cNvSpPr/>
          <p:nvPr>
            <p:custDataLst>
              <p:tags r:id="rId9"/>
            </p:custDataLst>
          </p:nvPr>
        </p:nvSpPr>
        <p:spPr>
          <a:xfrm flipH="1">
            <a:off x="2426970" y="3375025"/>
            <a:ext cx="6536690" cy="1450975"/>
          </a:xfrm>
          <a:prstGeom prst="roundRect">
            <a:avLst/>
          </a:prstGeom>
          <a:solidFill>
            <a:schemeClr val="accent6">
              <a:lumMod val="75000"/>
            </a:schemeClr>
          </a:solidFill>
          <a:ln>
            <a:noFill/>
          </a:ln>
          <a:effectLst>
            <a:outerShdw blurRad="228600" dist="50800" dir="5400000" algn="ctr" rotWithShape="0">
              <a:srgbClr val="000000">
                <a:alpha val="2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6" name="椭圆 25"/>
          <p:cNvSpPr/>
          <p:nvPr>
            <p:custDataLst>
              <p:tags r:id="rId10"/>
            </p:custDataLst>
          </p:nvPr>
        </p:nvSpPr>
        <p:spPr>
          <a:xfrm flipH="1">
            <a:off x="2132295" y="3592706"/>
            <a:ext cx="1016226" cy="1016226"/>
          </a:xfrm>
          <a:prstGeom prst="ellipse">
            <a:avLst/>
          </a:prstGeom>
          <a:solidFill>
            <a:srgbClr val="FFFFFF"/>
          </a:solidFill>
          <a:ln>
            <a:noFill/>
          </a:ln>
          <a:effectLst>
            <a:outerShdw blurRad="254000" dist="50800" dir="5400000" algn="ctr" rotWithShape="0">
              <a:srgbClr val="000000">
                <a:alpha val="30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椭圆 26"/>
          <p:cNvSpPr/>
          <p:nvPr>
            <p:custDataLst>
              <p:tags r:id="rId11"/>
            </p:custDataLst>
          </p:nvPr>
        </p:nvSpPr>
        <p:spPr>
          <a:xfrm flipH="1">
            <a:off x="2264687" y="3723872"/>
            <a:ext cx="752669" cy="753282"/>
          </a:xfrm>
          <a:prstGeom prst="ellipse">
            <a:avLst/>
          </a:prstGeom>
          <a:solidFill>
            <a:schemeClr val="accent6">
              <a:lumMod val="40000"/>
              <a:lumOff val="6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 name="文本框 4"/>
          <p:cNvSpPr txBox="1"/>
          <p:nvPr>
            <p:custDataLst>
              <p:tags r:id="rId12"/>
            </p:custDataLst>
          </p:nvPr>
        </p:nvSpPr>
        <p:spPr>
          <a:xfrm flipH="1">
            <a:off x="3252105" y="3597610"/>
            <a:ext cx="1710667" cy="319946"/>
          </a:xfrm>
          <a:prstGeom prst="rect">
            <a:avLst/>
          </a:prstGeom>
          <a:noFill/>
        </p:spPr>
        <p:txBody>
          <a:bodyPr wrap="square" bIns="0" rtlCol="0">
            <a:normAutofit fontScale="90000"/>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rPr>
              <a:t>OR关键字</a:t>
            </a:r>
            <a:endParaRPr lang="zh-CN" altLang="en-US" sz="20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19" name="文本框 18"/>
          <p:cNvSpPr txBox="1"/>
          <p:nvPr>
            <p:custDataLst>
              <p:tags r:id="rId13"/>
            </p:custDataLst>
          </p:nvPr>
        </p:nvSpPr>
        <p:spPr>
          <a:xfrm flipH="1">
            <a:off x="3251835" y="3990975"/>
            <a:ext cx="5509895" cy="829945"/>
          </a:xfrm>
          <a:prstGeom prst="rect">
            <a:avLst/>
          </a:prstGeom>
          <a:noFill/>
        </p:spPr>
        <p:txBody>
          <a:bodyPr wrap="square" rtlCol="0">
            <a:normAutofit fontScale="70000"/>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在使用SELECT语句查询数据时，也可以使用OR关键字连接多个查询条件。语法格式如下所示：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SELECT *|字段名1,字段名2,… FROM 表名 WHERE 条件表达式1 OR 条件表达式2[… OR 条件表达式n];</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11" name="图片 10" descr="32313538333935363b32313538333935323bd3cabcf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2444886" y="3904684"/>
            <a:ext cx="391658" cy="391658"/>
          </a:xfrm>
          <a:prstGeom prst="rect">
            <a:avLst/>
          </a:prstGeom>
        </p:spPr>
      </p:pic>
      <p:sp>
        <p:nvSpPr>
          <p:cNvPr id="29" name="圆角矩形 28"/>
          <p:cNvSpPr/>
          <p:nvPr>
            <p:custDataLst>
              <p:tags r:id="rId17"/>
            </p:custDataLst>
          </p:nvPr>
        </p:nvSpPr>
        <p:spPr>
          <a:xfrm flipH="1">
            <a:off x="4311650" y="5135245"/>
            <a:ext cx="6863715" cy="1450975"/>
          </a:xfrm>
          <a:prstGeom prst="roundRect">
            <a:avLst/>
          </a:prstGeom>
          <a:solidFill>
            <a:schemeClr val="accent6">
              <a:lumMod val="50000"/>
            </a:schemeClr>
          </a:solidFill>
          <a:ln>
            <a:noFill/>
          </a:ln>
          <a:effectLst>
            <a:outerShdw blurRad="228600" dist="50800" dir="5400000" algn="ctr" rotWithShape="0">
              <a:srgbClr val="000000">
                <a:alpha val="2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0" name="椭圆 29"/>
          <p:cNvSpPr/>
          <p:nvPr>
            <p:custDataLst>
              <p:tags r:id="rId18"/>
            </p:custDataLst>
          </p:nvPr>
        </p:nvSpPr>
        <p:spPr>
          <a:xfrm flipH="1">
            <a:off x="4016419" y="5040429"/>
            <a:ext cx="1016226" cy="1016226"/>
          </a:xfrm>
          <a:prstGeom prst="ellipse">
            <a:avLst/>
          </a:prstGeom>
          <a:solidFill>
            <a:srgbClr val="FFFFFF"/>
          </a:solidFill>
          <a:ln>
            <a:noFill/>
          </a:ln>
          <a:effectLst>
            <a:outerShdw blurRad="254000" dist="50800" dir="5400000" algn="ctr" rotWithShape="0">
              <a:srgbClr val="000000">
                <a:alpha val="30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1" name="椭圆 30"/>
          <p:cNvSpPr/>
          <p:nvPr>
            <p:custDataLst>
              <p:tags r:id="rId19"/>
            </p:custDataLst>
          </p:nvPr>
        </p:nvSpPr>
        <p:spPr>
          <a:xfrm flipH="1">
            <a:off x="4148198" y="5172208"/>
            <a:ext cx="752669" cy="753282"/>
          </a:xfrm>
          <a:prstGeom prst="ellipse">
            <a:avLst/>
          </a:prstGeom>
          <a:solidFill>
            <a:schemeClr val="accent6">
              <a:lumMod val="60000"/>
              <a:lumOff val="4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文本框 19"/>
          <p:cNvSpPr txBox="1"/>
          <p:nvPr>
            <p:custDataLst>
              <p:tags r:id="rId20"/>
            </p:custDataLst>
          </p:nvPr>
        </p:nvSpPr>
        <p:spPr>
          <a:xfrm flipH="1">
            <a:off x="5136229" y="5370182"/>
            <a:ext cx="1710667" cy="319946"/>
          </a:xfrm>
          <a:prstGeom prst="rect">
            <a:avLst/>
          </a:prstGeom>
          <a:noFill/>
        </p:spPr>
        <p:txBody>
          <a:bodyPr wrap="square" bIns="0" rtlCol="0">
            <a:normAutofit fontScale="90000"/>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rPr>
              <a:t>NOT关键字</a:t>
            </a:r>
            <a:endParaRPr lang="zh-CN" altLang="en-US" sz="20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21" name="文本框 20"/>
          <p:cNvSpPr txBox="1"/>
          <p:nvPr>
            <p:custDataLst>
              <p:tags r:id="rId21"/>
            </p:custDataLst>
          </p:nvPr>
        </p:nvSpPr>
        <p:spPr>
          <a:xfrm flipH="1">
            <a:off x="5135880" y="5750560"/>
            <a:ext cx="4417060" cy="601345"/>
          </a:xfrm>
          <a:prstGeom prst="rect">
            <a:avLst/>
          </a:prstGeom>
          <a:noFill/>
        </p:spPr>
        <p:txBody>
          <a:bodyPr wrap="square" rtlCol="0">
            <a:normAutofit/>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WHERE子句中的NOT操作符有且只有一个功能，那就是否定它之后所跟的任何条件。</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6" name="图片 5" descr="32313538333935363b32313538333935303bb1cabcc7b1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4328397" y="5353020"/>
            <a:ext cx="391658" cy="391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1"/>
            <a:ext cx="704476" cy="1130301"/>
            <a:chOff x="660400" y="-1"/>
            <a:chExt cx="704476"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661160" y="469899"/>
            <a:ext cx="798258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条件查询</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6" name="TextBox 46"/>
          <p:cNvSpPr txBox="1"/>
          <p:nvPr/>
        </p:nvSpPr>
        <p:spPr>
          <a:xfrm>
            <a:off x="1322070" y="902335"/>
            <a:ext cx="4041140"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二、带关键字的查询</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66" name="矩形 65"/>
          <p:cNvSpPr/>
          <p:nvPr>
            <p:custDataLst>
              <p:tags r:id="rId1"/>
            </p:custDataLst>
          </p:nvPr>
        </p:nvSpPr>
        <p:spPr>
          <a:xfrm>
            <a:off x="5671820" y="1402080"/>
            <a:ext cx="785495" cy="784860"/>
          </a:xfrm>
          <a:prstGeom prst="rect">
            <a:avLst/>
          </a:prstGeom>
          <a:solidFill>
            <a:schemeClr val="accent6">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67" name="矩形 66"/>
          <p:cNvSpPr/>
          <p:nvPr>
            <p:custDataLst>
              <p:tags r:id="rId2"/>
            </p:custDataLst>
          </p:nvPr>
        </p:nvSpPr>
        <p:spPr>
          <a:xfrm>
            <a:off x="5747385" y="1467485"/>
            <a:ext cx="785495" cy="784860"/>
          </a:xfrm>
          <a:prstGeom prst="rect">
            <a:avLst/>
          </a:prstGeom>
          <a:solidFill>
            <a:schemeClr val="accent6">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69" name="文本框 68"/>
          <p:cNvSpPr txBox="1"/>
          <p:nvPr>
            <p:custDataLst>
              <p:tags r:id="rId3"/>
            </p:custDataLst>
          </p:nvPr>
        </p:nvSpPr>
        <p:spPr>
          <a:xfrm>
            <a:off x="5671820" y="1544320"/>
            <a:ext cx="981075" cy="642620"/>
          </a:xfrm>
          <a:prstGeom prst="rect">
            <a:avLst/>
          </a:prstGeom>
          <a:noFill/>
        </p:spPr>
        <p:txBody>
          <a:bodyPr wrap="square" bIns="0" rtlCol="0">
            <a:normAutofit/>
          </a:bodyPr>
          <a:p>
            <a:pPr algn="ctr"/>
            <a:r>
              <a:rPr lang="en-US" altLang="zh-CN" sz="3200" spc="300">
                <a:solidFill>
                  <a:srgbClr val="FFFFFF"/>
                </a:solidFill>
                <a:uFillTx/>
                <a:latin typeface="思源黑体 CN Bold" panose="020B0800000000000000" pitchFamily="34" charset="-122"/>
                <a:ea typeface="思源黑体 CN Bold" panose="020B0800000000000000" pitchFamily="34" charset="-122"/>
              </a:rPr>
              <a:t>01</a:t>
            </a:r>
            <a:endParaRPr lang="en-US" altLang="zh-CN" sz="32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70" name="文本框 69"/>
          <p:cNvSpPr txBox="1"/>
          <p:nvPr>
            <p:custDataLst>
              <p:tags r:id="rId4"/>
            </p:custDataLst>
          </p:nvPr>
        </p:nvSpPr>
        <p:spPr>
          <a:xfrm>
            <a:off x="6652895" y="1501775"/>
            <a:ext cx="4749165" cy="1218565"/>
          </a:xfrm>
          <a:prstGeom prst="rect">
            <a:avLst/>
          </a:prstGeom>
          <a:noFill/>
        </p:spPr>
        <p:txBody>
          <a:bodyPr wrap="square" rtlCol="0"/>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MySQL提供了IN关键字和NOT IN关键字,用于判断某个字段的值是否在指定集合中，如果字段的值在集合中，则满足条件，该字段所在的记录将被查询出来。如果不满足条件，数据则会被过滤掉，其语法格式如下所示：</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SELECT *|字段名1,字段名2,… FROM 表名WHERE [NOT] IN(元素1,元素2, …);</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71" name="文本框 70"/>
          <p:cNvSpPr txBox="1"/>
          <p:nvPr>
            <p:custDataLst>
              <p:tags r:id="rId5"/>
            </p:custDataLst>
          </p:nvPr>
        </p:nvSpPr>
        <p:spPr>
          <a:xfrm>
            <a:off x="6652895" y="1218565"/>
            <a:ext cx="2864485" cy="306070"/>
          </a:xfrm>
          <a:prstGeom prst="rect">
            <a:avLst/>
          </a:prstGeom>
          <a:noFill/>
        </p:spPr>
        <p:txBody>
          <a:bodyPr wrap="square" bIns="0" rtlCol="0"/>
          <a:p>
            <a:pPr algn="l"/>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带IN关键字的查询</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7" name="矩形 6"/>
          <p:cNvSpPr/>
          <p:nvPr>
            <p:custDataLst>
              <p:tags r:id="rId6"/>
            </p:custDataLst>
          </p:nvPr>
        </p:nvSpPr>
        <p:spPr>
          <a:xfrm>
            <a:off x="5672455" y="2447290"/>
            <a:ext cx="784860" cy="785495"/>
          </a:xfrm>
          <a:prstGeom prst="rect">
            <a:avLst/>
          </a:prstGeom>
          <a:solidFill>
            <a:schemeClr val="accent6">
              <a:lumMod val="40000"/>
              <a:lumOff val="6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8" name="矩形 7"/>
          <p:cNvSpPr/>
          <p:nvPr>
            <p:custDataLst>
              <p:tags r:id="rId7"/>
            </p:custDataLst>
          </p:nvPr>
        </p:nvSpPr>
        <p:spPr>
          <a:xfrm>
            <a:off x="5748020" y="2512695"/>
            <a:ext cx="784860" cy="785495"/>
          </a:xfrm>
          <a:prstGeom prst="rect">
            <a:avLst/>
          </a:prstGeom>
          <a:solidFill>
            <a:schemeClr val="accent6">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9" name="文本框 8"/>
          <p:cNvSpPr txBox="1"/>
          <p:nvPr>
            <p:custDataLst>
              <p:tags r:id="rId8"/>
            </p:custDataLst>
          </p:nvPr>
        </p:nvSpPr>
        <p:spPr>
          <a:xfrm>
            <a:off x="5672455" y="2589530"/>
            <a:ext cx="980440" cy="643255"/>
          </a:xfrm>
          <a:prstGeom prst="rect">
            <a:avLst/>
          </a:prstGeom>
          <a:noFill/>
        </p:spPr>
        <p:txBody>
          <a:bodyPr wrap="square" bIns="0" rtlCol="0">
            <a:normAutofit/>
          </a:bodyPr>
          <a:p>
            <a:pPr algn="ctr"/>
            <a:r>
              <a:rPr lang="en-US" altLang="zh-CN" sz="3200" spc="300">
                <a:solidFill>
                  <a:srgbClr val="FFFFFF"/>
                </a:solidFill>
                <a:uFillTx/>
                <a:latin typeface="思源黑体 CN Bold" panose="020B0800000000000000" pitchFamily="34" charset="-122"/>
                <a:ea typeface="思源黑体 CN Bold" panose="020B0800000000000000" pitchFamily="34" charset="-122"/>
              </a:rPr>
              <a:t>02</a:t>
            </a:r>
            <a:endParaRPr lang="en-US" altLang="zh-CN" sz="32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3" name="文本框 2"/>
          <p:cNvSpPr txBox="1"/>
          <p:nvPr>
            <p:custDataLst>
              <p:tags r:id="rId9"/>
            </p:custDataLst>
          </p:nvPr>
        </p:nvSpPr>
        <p:spPr>
          <a:xfrm>
            <a:off x="617855" y="2709545"/>
            <a:ext cx="4921250" cy="847725"/>
          </a:xfrm>
          <a:prstGeom prst="rect">
            <a:avLst/>
          </a:prstGeom>
          <a:noFill/>
        </p:spPr>
        <p:txBody>
          <a:bodyPr wrap="square" rtlCol="0"/>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BETWEEN AND用于判断某个字段的值是否在指定的范围之内，如果查询的值在指定范围内，则满足条件，该字段所在的记录将被查询出来，反之则不会被查询出来。其中语法格式如下所示：</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SELECT *|字段名1,字段名2,… FROM 表名 WHERE 字段名 [NOT] BETWEEN 值1 AND 值2;</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12" name="文本框 11"/>
          <p:cNvSpPr txBox="1"/>
          <p:nvPr>
            <p:custDataLst>
              <p:tags r:id="rId10"/>
            </p:custDataLst>
          </p:nvPr>
        </p:nvSpPr>
        <p:spPr>
          <a:xfrm>
            <a:off x="1259840" y="2334260"/>
            <a:ext cx="4279265" cy="306070"/>
          </a:xfrm>
          <a:prstGeom prst="rect">
            <a:avLst/>
          </a:prstGeom>
          <a:noFill/>
        </p:spPr>
        <p:txBody>
          <a:bodyPr wrap="square" bIns="0" rtlCol="0"/>
          <a:p>
            <a:pPr algn="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带BETWEEN AND关键字的查询</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13" name="矩形 12"/>
          <p:cNvSpPr/>
          <p:nvPr>
            <p:custDataLst>
              <p:tags r:id="rId11"/>
            </p:custDataLst>
          </p:nvPr>
        </p:nvSpPr>
        <p:spPr>
          <a:xfrm>
            <a:off x="5671820" y="3491865"/>
            <a:ext cx="785495" cy="784860"/>
          </a:xfrm>
          <a:prstGeom prst="rect">
            <a:avLst/>
          </a:prstGeom>
          <a:solidFill>
            <a:schemeClr val="accent6">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2" name="矩形 21"/>
          <p:cNvSpPr/>
          <p:nvPr>
            <p:custDataLst>
              <p:tags r:id="rId12"/>
            </p:custDataLst>
          </p:nvPr>
        </p:nvSpPr>
        <p:spPr>
          <a:xfrm>
            <a:off x="5747385" y="3557270"/>
            <a:ext cx="785495" cy="784860"/>
          </a:xfrm>
          <a:prstGeom prst="rect">
            <a:avLst/>
          </a:prstGeom>
          <a:solidFill>
            <a:schemeClr val="accent6">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24" name="文本框 23"/>
          <p:cNvSpPr txBox="1"/>
          <p:nvPr>
            <p:custDataLst>
              <p:tags r:id="rId13"/>
            </p:custDataLst>
          </p:nvPr>
        </p:nvSpPr>
        <p:spPr>
          <a:xfrm>
            <a:off x="5671820" y="3634105"/>
            <a:ext cx="981075" cy="642620"/>
          </a:xfrm>
          <a:prstGeom prst="rect">
            <a:avLst/>
          </a:prstGeom>
          <a:noFill/>
        </p:spPr>
        <p:txBody>
          <a:bodyPr wrap="square" bIns="0" rtlCol="0">
            <a:normAutofit/>
          </a:bodyPr>
          <a:p>
            <a:pPr algn="ctr"/>
            <a:r>
              <a:rPr lang="en-US" altLang="zh-CN" sz="3200" spc="300">
                <a:solidFill>
                  <a:srgbClr val="FFFFFF"/>
                </a:solidFill>
                <a:uFillTx/>
                <a:latin typeface="思源黑体 CN Bold" panose="020B0800000000000000" pitchFamily="34" charset="-122"/>
                <a:ea typeface="思源黑体 CN Bold" panose="020B0800000000000000" pitchFamily="34" charset="-122"/>
              </a:rPr>
              <a:t>03</a:t>
            </a:r>
            <a:endParaRPr lang="en-US" altLang="zh-CN" sz="32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28" name="文本框 27"/>
          <p:cNvSpPr txBox="1"/>
          <p:nvPr>
            <p:custDataLst>
              <p:tags r:id="rId14"/>
            </p:custDataLst>
          </p:nvPr>
        </p:nvSpPr>
        <p:spPr>
          <a:xfrm>
            <a:off x="6652895" y="3602355"/>
            <a:ext cx="5094605" cy="930910"/>
          </a:xfrm>
          <a:prstGeom prst="rect">
            <a:avLst/>
          </a:prstGeom>
          <a:noFill/>
        </p:spPr>
        <p:txBody>
          <a:bodyPr wrap="square" rtlCol="0"/>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在数据表中，某些列的值可能为空值（NULL），空值不同于0，也不同于空字符串。在MySQL中，使用IS NULL关键字来判断字段的值是否为空值，其语法格式如下所示：</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SELECT *|字段名1,字段名2,… FROM 表名 WHERE 字段名 IS [NOT] NULL;</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32" name="文本框 31"/>
          <p:cNvSpPr txBox="1"/>
          <p:nvPr>
            <p:custDataLst>
              <p:tags r:id="rId15"/>
            </p:custDataLst>
          </p:nvPr>
        </p:nvSpPr>
        <p:spPr>
          <a:xfrm>
            <a:off x="6652895" y="3308350"/>
            <a:ext cx="5257165" cy="306070"/>
          </a:xfrm>
          <a:prstGeom prst="rect">
            <a:avLst/>
          </a:prstGeom>
          <a:noFill/>
        </p:spPr>
        <p:txBody>
          <a:bodyPr wrap="square" bIns="0" rtlCol="0"/>
          <a:p>
            <a:pPr algn="l"/>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带IS NULL和IS NOT NULL关键字查询</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36" name="矩形 35"/>
          <p:cNvSpPr/>
          <p:nvPr>
            <p:custDataLst>
              <p:tags r:id="rId16"/>
            </p:custDataLst>
          </p:nvPr>
        </p:nvSpPr>
        <p:spPr>
          <a:xfrm>
            <a:off x="5672455" y="4537075"/>
            <a:ext cx="784860" cy="785495"/>
          </a:xfrm>
          <a:prstGeom prst="rect">
            <a:avLst/>
          </a:prstGeom>
          <a:solidFill>
            <a:schemeClr val="accent6">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7" name="矩形 36"/>
          <p:cNvSpPr/>
          <p:nvPr>
            <p:custDataLst>
              <p:tags r:id="rId17"/>
            </p:custDataLst>
          </p:nvPr>
        </p:nvSpPr>
        <p:spPr>
          <a:xfrm>
            <a:off x="5748020" y="4602480"/>
            <a:ext cx="784860" cy="785495"/>
          </a:xfrm>
          <a:prstGeom prst="rect">
            <a:avLst/>
          </a:prstGeom>
          <a:solidFill>
            <a:schemeClr val="accent6">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8" name="文本框 37"/>
          <p:cNvSpPr txBox="1"/>
          <p:nvPr>
            <p:custDataLst>
              <p:tags r:id="rId18"/>
            </p:custDataLst>
          </p:nvPr>
        </p:nvSpPr>
        <p:spPr>
          <a:xfrm>
            <a:off x="5672455" y="4679315"/>
            <a:ext cx="980440" cy="643255"/>
          </a:xfrm>
          <a:prstGeom prst="rect">
            <a:avLst/>
          </a:prstGeom>
          <a:noFill/>
        </p:spPr>
        <p:txBody>
          <a:bodyPr wrap="square" bIns="0" rtlCol="0">
            <a:normAutofit/>
          </a:bodyPr>
          <a:p>
            <a:pPr algn="ctr"/>
            <a:r>
              <a:rPr lang="en-US" altLang="zh-CN" sz="3200" spc="300">
                <a:solidFill>
                  <a:srgbClr val="FFFFFF"/>
                </a:solidFill>
                <a:uFillTx/>
                <a:latin typeface="思源黑体 CN Bold" panose="020B0800000000000000" pitchFamily="34" charset="-122"/>
                <a:ea typeface="思源黑体 CN Bold" panose="020B0800000000000000" pitchFamily="34" charset="-122"/>
              </a:rPr>
              <a:t>04</a:t>
            </a:r>
            <a:endParaRPr lang="en-US" altLang="zh-CN" sz="32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40" name="文本框 39"/>
          <p:cNvSpPr txBox="1"/>
          <p:nvPr>
            <p:custDataLst>
              <p:tags r:id="rId19"/>
            </p:custDataLst>
          </p:nvPr>
        </p:nvSpPr>
        <p:spPr>
          <a:xfrm>
            <a:off x="921385" y="4730115"/>
            <a:ext cx="4617720" cy="847725"/>
          </a:xfrm>
          <a:prstGeom prst="rect">
            <a:avLst/>
          </a:prstGeom>
          <a:noFill/>
        </p:spPr>
        <p:txBody>
          <a:bodyPr wrap="square" rtlCol="0"/>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出于对数据的分析需求，需要过滤掉查询记录中重复的值，在SELECT语句中，可以使用DISTINCT关键字来实现这种功能，使用DISTINCT关键字的SELECT语句其语法格式如下：</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SELECT DISTINCT 字段名 FROM 表名;</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41" name="文本框 40"/>
          <p:cNvSpPr txBox="1"/>
          <p:nvPr>
            <p:custDataLst>
              <p:tags r:id="rId20"/>
            </p:custDataLst>
          </p:nvPr>
        </p:nvSpPr>
        <p:spPr>
          <a:xfrm>
            <a:off x="1603375" y="4424045"/>
            <a:ext cx="3935730" cy="306070"/>
          </a:xfrm>
          <a:prstGeom prst="rect">
            <a:avLst/>
          </a:prstGeom>
          <a:noFill/>
        </p:spPr>
        <p:txBody>
          <a:bodyPr wrap="square" bIns="0" rtlCol="0"/>
          <a:p>
            <a:pPr algn="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带DISTINCT关键字的查询</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45" name="矩形 44"/>
          <p:cNvSpPr/>
          <p:nvPr>
            <p:custDataLst>
              <p:tags r:id="rId21"/>
            </p:custDataLst>
          </p:nvPr>
        </p:nvSpPr>
        <p:spPr>
          <a:xfrm>
            <a:off x="5671820" y="5593080"/>
            <a:ext cx="785495" cy="784860"/>
          </a:xfrm>
          <a:prstGeom prst="rect">
            <a:avLst/>
          </a:prstGeom>
          <a:solidFill>
            <a:schemeClr val="accent6">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33" name="矩形 32"/>
          <p:cNvSpPr/>
          <p:nvPr>
            <p:custDataLst>
              <p:tags r:id="rId22"/>
            </p:custDataLst>
          </p:nvPr>
        </p:nvSpPr>
        <p:spPr>
          <a:xfrm>
            <a:off x="5747385" y="5658485"/>
            <a:ext cx="785495" cy="784860"/>
          </a:xfrm>
          <a:prstGeom prst="rect">
            <a:avLst/>
          </a:prstGeom>
          <a:solidFill>
            <a:schemeClr val="accent6">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endParaRPr>
          </a:p>
        </p:txBody>
      </p:sp>
      <p:sp>
        <p:nvSpPr>
          <p:cNvPr id="47" name="文本框 46"/>
          <p:cNvSpPr txBox="1"/>
          <p:nvPr>
            <p:custDataLst>
              <p:tags r:id="rId23"/>
            </p:custDataLst>
          </p:nvPr>
        </p:nvSpPr>
        <p:spPr>
          <a:xfrm>
            <a:off x="5671820" y="5735320"/>
            <a:ext cx="981075" cy="642620"/>
          </a:xfrm>
          <a:prstGeom prst="rect">
            <a:avLst/>
          </a:prstGeom>
          <a:noFill/>
        </p:spPr>
        <p:txBody>
          <a:bodyPr wrap="square" bIns="0" rtlCol="0">
            <a:normAutofit/>
          </a:bodyPr>
          <a:p>
            <a:pPr algn="ctr"/>
            <a:r>
              <a:rPr lang="en-US" altLang="zh-CN" sz="3200" spc="300">
                <a:solidFill>
                  <a:srgbClr val="FFFFFF"/>
                </a:solidFill>
                <a:uFillTx/>
                <a:latin typeface="思源黑体 CN Bold" panose="020B0800000000000000" pitchFamily="34" charset="-122"/>
                <a:ea typeface="思源黑体 CN Bold" panose="020B0800000000000000" pitchFamily="34" charset="-122"/>
              </a:rPr>
              <a:t>05</a:t>
            </a:r>
            <a:endParaRPr lang="en-US" altLang="zh-CN" sz="32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49" name="文本框 48"/>
          <p:cNvSpPr txBox="1"/>
          <p:nvPr>
            <p:custDataLst>
              <p:tags r:id="rId24"/>
            </p:custDataLst>
          </p:nvPr>
        </p:nvSpPr>
        <p:spPr>
          <a:xfrm>
            <a:off x="6652895" y="5715635"/>
            <a:ext cx="5189220" cy="847090"/>
          </a:xfrm>
          <a:prstGeom prst="rect">
            <a:avLst/>
          </a:prstGeom>
          <a:noFill/>
        </p:spPr>
        <p:txBody>
          <a:bodyPr wrap="square" rtlCol="0"/>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MySQL中提供了LIKE关键字，LIKE关键字可以判断两个字符串是否相匹配。使用LIKE关键字的SELECT语句其语法格式如下所示：</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rPr>
              <a:t>SELECT *|字段名1,字段名2,… FROM 表名 WHERE 字段名 [NOT] LIKE ‘匹配字符串’;</a:t>
            </a:r>
            <a:endParaRPr lang="zh-CN" altLang="en-US" sz="10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50" name="文本框 49"/>
          <p:cNvSpPr txBox="1"/>
          <p:nvPr>
            <p:custDataLst>
              <p:tags r:id="rId25"/>
            </p:custDataLst>
          </p:nvPr>
        </p:nvSpPr>
        <p:spPr>
          <a:xfrm>
            <a:off x="6652895" y="5409565"/>
            <a:ext cx="3275330" cy="306070"/>
          </a:xfrm>
          <a:prstGeom prst="rect">
            <a:avLst/>
          </a:prstGeom>
          <a:noFill/>
        </p:spPr>
        <p:txBody>
          <a:bodyPr wrap="square" bIns="0" rtlCol="0"/>
          <a:p>
            <a:pPr algn="l"/>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带LIKE关键字的查询</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704476" cy="1151891"/>
            <a:chOff x="660400" y="-21591"/>
            <a:chExt cx="704476"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6" name="文本框 5"/>
          <p:cNvSpPr txBox="1"/>
          <p:nvPr/>
        </p:nvSpPr>
        <p:spPr>
          <a:xfrm>
            <a:off x="1588474" y="287952"/>
            <a:ext cx="4279198"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rPr>
              <a:t>排序和限量</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100" name="矩形: 圆角 10"/>
          <p:cNvSpPr/>
          <p:nvPr>
            <p:custDataLst>
              <p:tags r:id="rId6"/>
            </p:custDataLst>
          </p:nvPr>
        </p:nvSpPr>
        <p:spPr>
          <a:xfrm>
            <a:off x="1619250" y="2108798"/>
            <a:ext cx="3231521" cy="4450185"/>
          </a:xfrm>
          <a:prstGeom prst="roundRect">
            <a:avLst>
              <a:gd name="adj" fmla="val 9199"/>
            </a:avLst>
          </a:prstGeom>
          <a:gradFill>
            <a:gsLst>
              <a:gs pos="100000">
                <a:schemeClr val="bg1"/>
              </a:gs>
              <a:gs pos="0">
                <a:schemeClr val="accent6">
                  <a:lumMod val="60000"/>
                  <a:lumOff val="40000"/>
                </a:schemeClr>
              </a:gs>
            </a:gsLst>
            <a:lin ang="5400000" scaled="0"/>
          </a:gradFill>
          <a:ln w="19050">
            <a:solidFill>
              <a:schemeClr val="accent6"/>
            </a:soli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ln>
                <a:solidFill>
                  <a:schemeClr val="accent6"/>
                </a:solidFill>
              </a:ln>
              <a:latin typeface="微软雅黑" panose="020B0503020204020204" pitchFamily="34" charset="-122"/>
              <a:cs typeface="思源黑体 CN Bold" panose="020B0800000000000000" pitchFamily="34" charset="-122"/>
            </a:endParaRPr>
          </a:p>
        </p:txBody>
      </p:sp>
      <p:sp>
        <p:nvSpPr>
          <p:cNvPr id="101" name="圆角矩形 100"/>
          <p:cNvSpPr/>
          <p:nvPr>
            <p:custDataLst>
              <p:tags r:id="rId7"/>
            </p:custDataLst>
          </p:nvPr>
        </p:nvSpPr>
        <p:spPr>
          <a:xfrm>
            <a:off x="3689542" y="1637665"/>
            <a:ext cx="1433141" cy="939573"/>
          </a:xfrm>
          <a:prstGeom prst="roundRect">
            <a:avLst/>
          </a:prstGeom>
          <a:gradFill>
            <a:gsLst>
              <a:gs pos="21000">
                <a:schemeClr val="accent6">
                  <a:lumMod val="75000"/>
                </a:schemeClr>
              </a:gs>
              <a:gs pos="100000">
                <a:schemeClr val="accent6">
                  <a:lumMod val="40000"/>
                  <a:lumOff val="60000"/>
                </a:scheme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2" name="文本框 101"/>
          <p:cNvSpPr txBox="1"/>
          <p:nvPr>
            <p:custDataLst>
              <p:tags r:id="rId8"/>
            </p:custDataLst>
          </p:nvPr>
        </p:nvSpPr>
        <p:spPr>
          <a:xfrm>
            <a:off x="3851073" y="1813555"/>
            <a:ext cx="1111873" cy="585999"/>
          </a:xfrm>
          <a:prstGeom prst="rect">
            <a:avLst/>
          </a:prstGeom>
          <a:noFill/>
        </p:spPr>
        <p:txBody>
          <a:bodyPr wrap="square" bIns="0" anchor="ctr" anchorCtr="0">
            <a:normAutofit fontScale="60000"/>
          </a:bodyPr>
          <a:p>
            <a:pPr algn="ctr"/>
            <a:r>
              <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rPr>
              <a:t>限制查询结果数量</a:t>
            </a:r>
            <a:endPar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矩形: 圆角 12"/>
          <p:cNvSpPr/>
          <p:nvPr>
            <p:custDataLst>
              <p:tags r:id="rId9"/>
            </p:custDataLst>
          </p:nvPr>
        </p:nvSpPr>
        <p:spPr>
          <a:xfrm rot="10800000">
            <a:off x="6388907" y="2108798"/>
            <a:ext cx="3231521" cy="4450185"/>
          </a:xfrm>
          <a:prstGeom prst="roundRect">
            <a:avLst>
              <a:gd name="adj" fmla="val 8577"/>
            </a:avLst>
          </a:prstGeom>
          <a:gradFill>
            <a:gsLst>
              <a:gs pos="100000">
                <a:schemeClr val="bg1"/>
              </a:gs>
              <a:gs pos="5000">
                <a:schemeClr val="accent6">
                  <a:lumMod val="40000"/>
                  <a:lumOff val="60000"/>
                </a:schemeClr>
              </a:gs>
            </a:gsLst>
            <a:lin ang="5400000" scaled="0"/>
          </a:gradFill>
          <a:ln w="19050">
            <a:solidFill>
              <a:schemeClr val="accent6"/>
            </a:soli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latin typeface="微软雅黑" panose="020B0503020204020204" pitchFamily="34" charset="-122"/>
              <a:cs typeface="思源黑体 CN Bold" panose="020B0800000000000000" pitchFamily="34" charset="-122"/>
            </a:endParaRPr>
          </a:p>
        </p:txBody>
      </p:sp>
      <p:sp>
        <p:nvSpPr>
          <p:cNvPr id="108" name="圆角矩形 107"/>
          <p:cNvSpPr/>
          <p:nvPr>
            <p:custDataLst>
              <p:tags r:id="rId10"/>
            </p:custDataLst>
          </p:nvPr>
        </p:nvSpPr>
        <p:spPr>
          <a:xfrm>
            <a:off x="8412534" y="1637665"/>
            <a:ext cx="1433141" cy="939573"/>
          </a:xfrm>
          <a:prstGeom prst="roundRect">
            <a:avLst/>
          </a:prstGeom>
          <a:gradFill>
            <a:gsLst>
              <a:gs pos="36000">
                <a:schemeClr val="accent6">
                  <a:lumMod val="75000"/>
                </a:schemeClr>
              </a:gs>
              <a:gs pos="100000">
                <a:schemeClr val="accent6">
                  <a:lumMod val="40000"/>
                  <a:lumOff val="60000"/>
                </a:scheme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9" name="文本框 108"/>
          <p:cNvSpPr txBox="1"/>
          <p:nvPr>
            <p:custDataLst>
              <p:tags r:id="rId11"/>
            </p:custDataLst>
          </p:nvPr>
        </p:nvSpPr>
        <p:spPr>
          <a:xfrm>
            <a:off x="8572271" y="1813555"/>
            <a:ext cx="1111873" cy="585999"/>
          </a:xfrm>
          <a:prstGeom prst="rect">
            <a:avLst/>
          </a:prstGeom>
          <a:noFill/>
        </p:spPr>
        <p:txBody>
          <a:bodyPr wrap="square" bIns="0" anchor="ctr" anchorCtr="0">
            <a:normAutofit fontScale="60000"/>
          </a:bodyPr>
          <a:p>
            <a:pPr algn="ctr"/>
            <a:r>
              <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rPr>
              <a:t>对查询结果排序</a:t>
            </a:r>
            <a:endParaRPr lang="en-US" altLang="zh-CN" sz="2400" spc="300" dirty="0">
              <a:ln w="12700">
                <a:noFill/>
              </a:ln>
              <a:solidFill>
                <a:srgbClr val="FFFFFF"/>
              </a:solidFill>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1" name="文本框 110"/>
          <p:cNvSpPr txBox="1"/>
          <p:nvPr>
            <p:custDataLst>
              <p:tags r:id="rId12"/>
            </p:custDataLst>
          </p:nvPr>
        </p:nvSpPr>
        <p:spPr>
          <a:xfrm>
            <a:off x="1798320" y="2918460"/>
            <a:ext cx="2872740" cy="1990725"/>
          </a:xfrm>
          <a:prstGeom prst="rect">
            <a:avLst/>
          </a:prstGeom>
          <a:noFill/>
        </p:spPr>
        <p:txBody>
          <a:bodyPr wrap="square" lIns="144145" tIns="144145" rIns="144145" bIns="46990" rtlCol="0" anchor="ctr" anchorCtr="0">
            <a:noAutofit/>
          </a:bodyPr>
          <a:p>
            <a:pPr lvl="0" algn="ctr" fontAlgn="auto">
              <a:lnSpc>
                <a:spcPct val="13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LIMIT是用来限制查询结果的数量的子句。可以指定查询结果从那天记录开始显示。还可以指定一共显示多少条记录。LIMIT可以指定初始位置，也可以不指定初始位置。</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7" name="文本框 6"/>
          <p:cNvSpPr txBox="1"/>
          <p:nvPr>
            <p:custDataLst>
              <p:tags r:id="rId13"/>
            </p:custDataLst>
          </p:nvPr>
        </p:nvSpPr>
        <p:spPr>
          <a:xfrm>
            <a:off x="6569374" y="2614238"/>
            <a:ext cx="2871666" cy="3807460"/>
          </a:xfrm>
          <a:prstGeom prst="rect">
            <a:avLst/>
          </a:prstGeom>
          <a:noFill/>
        </p:spPr>
        <p:txBody>
          <a:bodyPr wrap="square" lIns="144145" tIns="144145" rIns="144145" bIns="46990" rtlCol="0" anchor="ctr" anchorCtr="0">
            <a:spAutoFit/>
          </a:bodyPr>
          <a:p>
            <a:pPr lvl="0" algn="ctr"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从表中查询出来的数据可能是无序的，或者其排列顺序不是用户期望的。为了使查询结果满足用户的要求，可以使用ORDER BY对查询结果进行排序，其语法格式如下所示：</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ctr"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SELECT 字段名1,字段名2… FROM 表名 ORDER BY </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ctr"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字段名1 [ASC|DESC],</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ctr" fontAlgn="auto">
              <a:lnSpc>
                <a:spcPct val="150000"/>
              </a:lnSpc>
              <a:spcAft>
                <a:spcPts val="1000"/>
              </a:spcAft>
              <a:buClrTx/>
              <a:buSzTx/>
              <a:buFontTx/>
            </a:pPr>
            <a:r>
              <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字段名2 [ASC|DESC];</a:t>
            </a:r>
            <a:endParaRPr lang="zh-CN" altLang="zh-CN" sz="140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4</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聚合函数和分组查询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46" name="TextBox 46"/>
          <p:cNvSpPr txBox="1"/>
          <p:nvPr/>
        </p:nvSpPr>
        <p:spPr>
          <a:xfrm>
            <a:off x="1320165" y="1103630"/>
            <a:ext cx="2743835"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一、聚合函数</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8" name="菱形 27"/>
          <p:cNvSpPr/>
          <p:nvPr>
            <p:custDataLst>
              <p:tags r:id="rId1"/>
            </p:custDataLst>
          </p:nvPr>
        </p:nvSpPr>
        <p:spPr>
          <a:xfrm>
            <a:off x="6120130" y="4225925"/>
            <a:ext cx="1102995" cy="1102995"/>
          </a:xfrm>
          <a:prstGeom prst="diamond">
            <a:avLst/>
          </a:prstGeom>
          <a:solidFill>
            <a:schemeClr val="accent6">
              <a:lumMod val="50000"/>
            </a:schemeClr>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a:p>
        </p:txBody>
      </p:sp>
      <p:sp>
        <p:nvSpPr>
          <p:cNvPr id="29" name="任意多边形 28"/>
          <p:cNvSpPr/>
          <p:nvPr>
            <p:custDataLst>
              <p:tags r:id="rId2"/>
            </p:custDataLst>
          </p:nvPr>
        </p:nvSpPr>
        <p:spPr>
          <a:xfrm>
            <a:off x="6978650" y="4298950"/>
            <a:ext cx="5129530" cy="975995"/>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chemeClr val="accent6">
              <a:lumMod val="50000"/>
            </a:schemeClr>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a:p>
        </p:txBody>
      </p:sp>
      <p:sp>
        <p:nvSpPr>
          <p:cNvPr id="30" name="文本框 29"/>
          <p:cNvSpPr txBox="1"/>
          <p:nvPr>
            <p:custDataLst>
              <p:tags r:id="rId3"/>
            </p:custDataLst>
          </p:nvPr>
        </p:nvSpPr>
        <p:spPr>
          <a:xfrm>
            <a:off x="7535545" y="4407535"/>
            <a:ext cx="1435100" cy="376555"/>
          </a:xfrm>
          <a:prstGeom prst="rect">
            <a:avLst/>
          </a:prstGeom>
          <a:noFill/>
        </p:spPr>
        <p:txBody>
          <a:bodyPr wrap="square" bIns="0" rtlCol="0">
            <a:normAutofit fontScale="50000"/>
          </a:bodyPr>
          <a:p>
            <a:r>
              <a:rPr lang="zh-CN" altLang="en-US" sz="2500" spc="300">
                <a:solidFill>
                  <a:srgbClr val="FFFFFF"/>
                </a:solidFill>
                <a:uFillTx/>
                <a:latin typeface="思源黑体 CN Bold" panose="020B0800000000000000" pitchFamily="34" charset="-122"/>
                <a:ea typeface="思源黑体 CN Bold" panose="020B0800000000000000" pitchFamily="34" charset="-122"/>
              </a:rPr>
              <a:t>MIN( )函数</a:t>
            </a:r>
            <a:endParaRPr lang="zh-CN" altLang="en-US" sz="25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31" name="文本框 30"/>
          <p:cNvSpPr txBox="1"/>
          <p:nvPr>
            <p:custDataLst>
              <p:tags r:id="rId4"/>
            </p:custDataLst>
          </p:nvPr>
        </p:nvSpPr>
        <p:spPr>
          <a:xfrm>
            <a:off x="7535545" y="4640580"/>
            <a:ext cx="5179695" cy="589280"/>
          </a:xfrm>
          <a:prstGeom prst="rect">
            <a:avLst/>
          </a:prstGeom>
          <a:noFill/>
        </p:spPr>
        <p:txBody>
          <a:bodyPr wrap="square" rtlCol="0">
            <a:normAutofit fontScale="70000"/>
          </a:bodyPr>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MIN( )函数是求最小值的函数，用于求出某个字段的最小值，其语法格式如下所示：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endParaRPr>
          </a:p>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SELECT MIN (字段) FROM 表名;</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pic>
        <p:nvPicPr>
          <p:cNvPr id="6" name="图片 5" descr="343538343130363b343538383331393bb8b4d6c6"/>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6472555" y="4610100"/>
            <a:ext cx="397510" cy="397510"/>
          </a:xfrm>
          <a:prstGeom prst="rect">
            <a:avLst/>
          </a:prstGeom>
        </p:spPr>
      </p:pic>
      <p:sp>
        <p:nvSpPr>
          <p:cNvPr id="22" name="菱形 21"/>
          <p:cNvSpPr/>
          <p:nvPr>
            <p:custDataLst>
              <p:tags r:id="rId8"/>
            </p:custDataLst>
          </p:nvPr>
        </p:nvSpPr>
        <p:spPr>
          <a:xfrm>
            <a:off x="6120130" y="2751455"/>
            <a:ext cx="1102995" cy="1102995"/>
          </a:xfrm>
          <a:prstGeom prst="diamond">
            <a:avLst/>
          </a:prstGeom>
          <a:solidFill>
            <a:schemeClr val="accent6"/>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a:p>
        </p:txBody>
      </p:sp>
      <p:sp>
        <p:nvSpPr>
          <p:cNvPr id="23" name="任意多边形 22"/>
          <p:cNvSpPr/>
          <p:nvPr>
            <p:custDataLst>
              <p:tags r:id="rId9"/>
            </p:custDataLst>
          </p:nvPr>
        </p:nvSpPr>
        <p:spPr>
          <a:xfrm>
            <a:off x="6986905" y="2824480"/>
            <a:ext cx="5129530" cy="975995"/>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chemeClr val="accent6"/>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a:p>
        </p:txBody>
      </p:sp>
      <p:sp>
        <p:nvSpPr>
          <p:cNvPr id="24" name="文本框 23"/>
          <p:cNvSpPr txBox="1"/>
          <p:nvPr>
            <p:custDataLst>
              <p:tags r:id="rId10"/>
            </p:custDataLst>
          </p:nvPr>
        </p:nvSpPr>
        <p:spPr>
          <a:xfrm>
            <a:off x="7535545" y="2879725"/>
            <a:ext cx="1426845" cy="376555"/>
          </a:xfrm>
          <a:prstGeom prst="rect">
            <a:avLst/>
          </a:prstGeom>
          <a:noFill/>
        </p:spPr>
        <p:txBody>
          <a:bodyPr wrap="square" bIns="0" rtlCol="0">
            <a:normAutofit fontScale="50000"/>
          </a:bodyPr>
          <a:p>
            <a:r>
              <a:rPr lang="zh-CN" altLang="en-US" sz="2500" spc="300">
                <a:solidFill>
                  <a:srgbClr val="FFFFFF"/>
                </a:solidFill>
                <a:uFillTx/>
                <a:latin typeface="思源黑体 CN Bold" panose="020B0800000000000000" pitchFamily="34" charset="-122"/>
                <a:ea typeface="思源黑体 CN Bold" panose="020B0800000000000000" pitchFamily="34" charset="-122"/>
              </a:rPr>
              <a:t>MAX( )函数</a:t>
            </a:r>
            <a:endParaRPr lang="zh-CN" altLang="en-US" sz="25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25" name="文本框 24"/>
          <p:cNvSpPr txBox="1"/>
          <p:nvPr>
            <p:custDataLst>
              <p:tags r:id="rId11"/>
            </p:custDataLst>
          </p:nvPr>
        </p:nvSpPr>
        <p:spPr>
          <a:xfrm>
            <a:off x="7535545" y="3129280"/>
            <a:ext cx="5891530" cy="698500"/>
          </a:xfrm>
          <a:prstGeom prst="rect">
            <a:avLst/>
          </a:prstGeom>
          <a:noFill/>
        </p:spPr>
        <p:txBody>
          <a:bodyPr wrap="square" rtlCol="0">
            <a:normAutofit fontScale="80000"/>
          </a:bodyPr>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MAX( )函数是求最大值的函数，用于求出某个字段的最大值，其语法格式如下所示：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endParaRPr>
          </a:p>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SELECT MAX(字段名) FROM 表名;</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pic>
        <p:nvPicPr>
          <p:cNvPr id="9" name="图片 8" descr="343538343130363b343538383333313bcfd4cabec6f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473190" y="3094990"/>
            <a:ext cx="397510" cy="397510"/>
          </a:xfrm>
          <a:prstGeom prst="rect">
            <a:avLst/>
          </a:prstGeom>
        </p:spPr>
      </p:pic>
      <p:sp>
        <p:nvSpPr>
          <p:cNvPr id="7" name="菱形 6"/>
          <p:cNvSpPr/>
          <p:nvPr>
            <p:custDataLst>
              <p:tags r:id="rId15"/>
            </p:custDataLst>
          </p:nvPr>
        </p:nvSpPr>
        <p:spPr>
          <a:xfrm>
            <a:off x="75565" y="4963160"/>
            <a:ext cx="1102995" cy="1102995"/>
          </a:xfrm>
          <a:prstGeom prst="diamond">
            <a:avLst/>
          </a:prstGeom>
          <a:solidFill>
            <a:schemeClr val="accent6">
              <a:lumMod val="75000"/>
            </a:schemeClr>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a:p>
        </p:txBody>
      </p:sp>
      <p:sp>
        <p:nvSpPr>
          <p:cNvPr id="8" name="任意多边形 7"/>
          <p:cNvSpPr/>
          <p:nvPr>
            <p:custDataLst>
              <p:tags r:id="rId16"/>
            </p:custDataLst>
          </p:nvPr>
        </p:nvSpPr>
        <p:spPr>
          <a:xfrm>
            <a:off x="942975" y="5036185"/>
            <a:ext cx="5129530" cy="975995"/>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chemeClr val="accent6">
              <a:lumMod val="75000"/>
            </a:schemeClr>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a:p>
        </p:txBody>
      </p:sp>
      <p:sp>
        <p:nvSpPr>
          <p:cNvPr id="10" name="文本框 9"/>
          <p:cNvSpPr txBox="1"/>
          <p:nvPr>
            <p:custDataLst>
              <p:tags r:id="rId17"/>
            </p:custDataLst>
          </p:nvPr>
        </p:nvSpPr>
        <p:spPr>
          <a:xfrm>
            <a:off x="1467485" y="5074920"/>
            <a:ext cx="1464310" cy="376555"/>
          </a:xfrm>
          <a:prstGeom prst="rect">
            <a:avLst/>
          </a:prstGeom>
          <a:noFill/>
        </p:spPr>
        <p:txBody>
          <a:bodyPr wrap="square" bIns="0" rtlCol="0">
            <a:normAutofit fontScale="60000"/>
          </a:bodyPr>
          <a:p>
            <a:r>
              <a:rPr lang="zh-CN" altLang="en-US" sz="2500" spc="300">
                <a:solidFill>
                  <a:srgbClr val="FFFFFF"/>
                </a:solidFill>
                <a:uFillTx/>
                <a:latin typeface="思源黑体 CN Bold" panose="020B0800000000000000" pitchFamily="34" charset="-122"/>
                <a:ea typeface="思源黑体 CN Bold" panose="020B0800000000000000" pitchFamily="34" charset="-122"/>
              </a:rPr>
              <a:t>AVG( )函数</a:t>
            </a:r>
            <a:endParaRPr lang="zh-CN" altLang="en-US" sz="25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11" name="文本框 10"/>
          <p:cNvSpPr txBox="1"/>
          <p:nvPr>
            <p:custDataLst>
              <p:tags r:id="rId18"/>
            </p:custDataLst>
          </p:nvPr>
        </p:nvSpPr>
        <p:spPr>
          <a:xfrm>
            <a:off x="1467485" y="5322570"/>
            <a:ext cx="5060950" cy="655320"/>
          </a:xfrm>
          <a:prstGeom prst="rect">
            <a:avLst/>
          </a:prstGeom>
          <a:noFill/>
        </p:spPr>
        <p:txBody>
          <a:bodyPr wrap="square" rtlCol="0">
            <a:normAutofit fontScale="80000"/>
          </a:bodyPr>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AVG( )函数用于求出某个字段所有值的平均值，其语法格式如下所示：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endParaRPr>
          </a:p>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SELECT AVG (字段名) FROM 表名;</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pic>
        <p:nvPicPr>
          <p:cNvPr id="43" name="图片 42" descr="343538343130363b343538383333343bcfe0bbf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20370" y="5322570"/>
            <a:ext cx="397510" cy="397510"/>
          </a:xfrm>
          <a:prstGeom prst="rect">
            <a:avLst/>
          </a:prstGeom>
        </p:spPr>
      </p:pic>
      <p:sp>
        <p:nvSpPr>
          <p:cNvPr id="12" name="菱形 11"/>
          <p:cNvSpPr/>
          <p:nvPr>
            <p:custDataLst>
              <p:tags r:id="rId22"/>
            </p:custDataLst>
          </p:nvPr>
        </p:nvSpPr>
        <p:spPr>
          <a:xfrm>
            <a:off x="75565" y="2014220"/>
            <a:ext cx="1102995" cy="1102995"/>
          </a:xfrm>
          <a:prstGeom prst="diamond">
            <a:avLst/>
          </a:prstGeom>
          <a:solidFill>
            <a:schemeClr val="accent6">
              <a:lumMod val="40000"/>
              <a:lumOff val="60000"/>
            </a:schemeClr>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a:p>
        </p:txBody>
      </p:sp>
      <p:sp>
        <p:nvSpPr>
          <p:cNvPr id="13" name="任意多边形 12"/>
          <p:cNvSpPr/>
          <p:nvPr>
            <p:custDataLst>
              <p:tags r:id="rId23"/>
            </p:custDataLst>
          </p:nvPr>
        </p:nvSpPr>
        <p:spPr>
          <a:xfrm>
            <a:off x="942975" y="2087245"/>
            <a:ext cx="5129530" cy="975995"/>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chemeClr val="accent6">
              <a:lumMod val="40000"/>
              <a:lumOff val="60000"/>
            </a:schemeClr>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a:p>
        </p:txBody>
      </p:sp>
      <p:sp>
        <p:nvSpPr>
          <p:cNvPr id="17" name="文本框 16"/>
          <p:cNvSpPr txBox="1"/>
          <p:nvPr>
            <p:custDataLst>
              <p:tags r:id="rId24"/>
            </p:custDataLst>
          </p:nvPr>
        </p:nvSpPr>
        <p:spPr>
          <a:xfrm>
            <a:off x="1502410" y="2124710"/>
            <a:ext cx="2426335" cy="376555"/>
          </a:xfrm>
          <a:prstGeom prst="rect">
            <a:avLst/>
          </a:prstGeom>
          <a:noFill/>
        </p:spPr>
        <p:txBody>
          <a:bodyPr wrap="square" bIns="0" rtlCol="0">
            <a:noAutofit/>
          </a:bodyPr>
          <a:p>
            <a:r>
              <a:rPr lang="zh-CN" altLang="en-US" sz="2000" spc="300">
                <a:solidFill>
                  <a:srgbClr val="FFFFFF"/>
                </a:solidFill>
                <a:uFillTx/>
                <a:latin typeface="思源黑体 CN Bold" panose="020B0800000000000000" pitchFamily="34" charset="-122"/>
                <a:ea typeface="思源黑体 CN Bold" panose="020B0800000000000000" pitchFamily="34" charset="-122"/>
              </a:rPr>
              <a:t> COUNT( )函数</a:t>
            </a:r>
            <a:endParaRPr lang="zh-CN" altLang="en-US" sz="20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19" name="文本框 18"/>
          <p:cNvSpPr txBox="1"/>
          <p:nvPr>
            <p:custDataLst>
              <p:tags r:id="rId25"/>
            </p:custDataLst>
          </p:nvPr>
        </p:nvSpPr>
        <p:spPr>
          <a:xfrm>
            <a:off x="1499235" y="2397125"/>
            <a:ext cx="4751070" cy="627380"/>
          </a:xfrm>
          <a:prstGeom prst="rect">
            <a:avLst/>
          </a:prstGeom>
          <a:noFill/>
        </p:spPr>
        <p:txBody>
          <a:bodyPr wrap="square" rtlCol="0">
            <a:normAutofit fontScale="80000"/>
          </a:bodyPr>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COUNT( )函数用来统计记录的条数，其语法格式如下所示：</a:t>
            </a:r>
            <a:endParaRPr lang="zh-CN" altLang="en-US" sz="1200" spc="150">
              <a:solidFill>
                <a:srgbClr val="FFFFFF"/>
              </a:solidFill>
              <a:uFillTx/>
              <a:latin typeface="思源黑体 CN Regular" panose="020B0500000000000000" charset="-122"/>
              <a:ea typeface="思源黑体 CN Regular" panose="020B0500000000000000" charset="-122"/>
            </a:endParaRPr>
          </a:p>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SELECT COUNT(*) FROM 表名;</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pic>
        <p:nvPicPr>
          <p:cNvPr id="47" name="图片 46" descr="343538343130363b343538383333393bb1cabcc7b1be"/>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27990" y="2376170"/>
            <a:ext cx="397510" cy="397510"/>
          </a:xfrm>
          <a:prstGeom prst="rect">
            <a:avLst/>
          </a:prstGeom>
        </p:spPr>
      </p:pic>
      <p:sp>
        <p:nvSpPr>
          <p:cNvPr id="21" name="菱形 20"/>
          <p:cNvSpPr/>
          <p:nvPr>
            <p:custDataLst>
              <p:tags r:id="rId29"/>
            </p:custDataLst>
          </p:nvPr>
        </p:nvSpPr>
        <p:spPr>
          <a:xfrm>
            <a:off x="75565" y="3488690"/>
            <a:ext cx="1102995" cy="1102995"/>
          </a:xfrm>
          <a:prstGeom prst="diamond">
            <a:avLst/>
          </a:prstGeom>
          <a:solidFill>
            <a:schemeClr val="accent6">
              <a:lumMod val="60000"/>
              <a:lumOff val="40000"/>
            </a:schemeClr>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a:p>
        </p:txBody>
      </p:sp>
      <p:sp>
        <p:nvSpPr>
          <p:cNvPr id="27" name="任意多边形 26"/>
          <p:cNvSpPr/>
          <p:nvPr>
            <p:custDataLst>
              <p:tags r:id="rId30"/>
            </p:custDataLst>
          </p:nvPr>
        </p:nvSpPr>
        <p:spPr>
          <a:xfrm>
            <a:off x="934085" y="3561715"/>
            <a:ext cx="5129530" cy="975995"/>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chemeClr val="accent6">
              <a:lumMod val="60000"/>
              <a:lumOff val="40000"/>
            </a:schemeClr>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a:p>
        </p:txBody>
      </p:sp>
      <p:sp>
        <p:nvSpPr>
          <p:cNvPr id="32" name="文本框 31"/>
          <p:cNvSpPr txBox="1"/>
          <p:nvPr>
            <p:custDataLst>
              <p:tags r:id="rId31"/>
            </p:custDataLst>
          </p:nvPr>
        </p:nvSpPr>
        <p:spPr>
          <a:xfrm>
            <a:off x="1467485" y="3599815"/>
            <a:ext cx="1530350" cy="376555"/>
          </a:xfrm>
          <a:prstGeom prst="rect">
            <a:avLst/>
          </a:prstGeom>
          <a:noFill/>
        </p:spPr>
        <p:txBody>
          <a:bodyPr wrap="square" bIns="0" rtlCol="0">
            <a:normAutofit fontScale="60000"/>
          </a:bodyPr>
          <a:p>
            <a:r>
              <a:rPr lang="zh-CN" altLang="en-US" sz="2500" spc="300">
                <a:solidFill>
                  <a:srgbClr val="FFFFFF"/>
                </a:solidFill>
                <a:uFillTx/>
                <a:latin typeface="思源黑体 CN Bold" panose="020B0800000000000000" pitchFamily="34" charset="-122"/>
                <a:ea typeface="思源黑体 CN Bold" panose="020B0800000000000000" pitchFamily="34" charset="-122"/>
              </a:rPr>
              <a:t>SUM( )函数</a:t>
            </a:r>
            <a:endParaRPr lang="zh-CN" altLang="en-US" sz="2500" spc="300">
              <a:solidFill>
                <a:srgbClr val="FFFFFF"/>
              </a:solidFill>
              <a:uFillTx/>
              <a:latin typeface="思源黑体 CN Bold" panose="020B0800000000000000" pitchFamily="34" charset="-122"/>
              <a:ea typeface="思源黑体 CN Bold" panose="020B0800000000000000" pitchFamily="34" charset="-122"/>
            </a:endParaRPr>
          </a:p>
        </p:txBody>
      </p:sp>
      <p:sp>
        <p:nvSpPr>
          <p:cNvPr id="33" name="文本框 32"/>
          <p:cNvSpPr txBox="1"/>
          <p:nvPr>
            <p:custDataLst>
              <p:tags r:id="rId32"/>
            </p:custDataLst>
          </p:nvPr>
        </p:nvSpPr>
        <p:spPr>
          <a:xfrm>
            <a:off x="1467485" y="3827780"/>
            <a:ext cx="5171440" cy="812800"/>
          </a:xfrm>
          <a:prstGeom prst="rect">
            <a:avLst/>
          </a:prstGeom>
          <a:noFill/>
        </p:spPr>
        <p:txBody>
          <a:bodyPr wrap="square" rtlCol="0">
            <a:normAutofit fontScale="80000"/>
          </a:bodyPr>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SUM( )是求和函数，用于求出表中某个字段所有值的总和，其语法格式如下：</a:t>
            </a:r>
            <a:endParaRPr lang="zh-CN" altLang="en-US" sz="1200" spc="150">
              <a:solidFill>
                <a:srgbClr val="FFFFFF"/>
              </a:solidFill>
              <a:uFillTx/>
              <a:latin typeface="思源黑体 CN Regular" panose="020B0500000000000000" charset="-122"/>
              <a:ea typeface="思源黑体 CN Regular" panose="020B0500000000000000" charset="-122"/>
            </a:endParaRPr>
          </a:p>
          <a:p>
            <a:pPr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SELECT SUM (字段名) FROM 表名;</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pic>
        <p:nvPicPr>
          <p:cNvPr id="51" name="图片 50" descr="343538343130363b343538383335333bcbf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20370" y="3828415"/>
            <a:ext cx="397510" cy="39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4</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聚合函数和分组查询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2" name="平行四边形 1"/>
          <p:cNvSpPr/>
          <p:nvPr>
            <p:custDataLst>
              <p:tags r:id="rId1"/>
            </p:custDataLst>
          </p:nvPr>
        </p:nvSpPr>
        <p:spPr>
          <a:xfrm>
            <a:off x="2446440" y="1487042"/>
            <a:ext cx="3541809" cy="438502"/>
          </a:xfrm>
          <a:prstGeom prst="parallelogram">
            <a:avLst/>
          </a:prstGeom>
          <a:solidFill>
            <a:schemeClr val="accent6">
              <a:lumMod val="40000"/>
              <a:lumOff val="6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5" name="平行四边形 4"/>
          <p:cNvSpPr/>
          <p:nvPr>
            <p:custDataLst>
              <p:tags r:id="rId2"/>
            </p:custDataLst>
          </p:nvPr>
        </p:nvSpPr>
        <p:spPr>
          <a:xfrm>
            <a:off x="2269810" y="1738163"/>
            <a:ext cx="6215060" cy="1922191"/>
          </a:xfrm>
          <a:prstGeom prst="parallelogram">
            <a:avLst>
              <a:gd name="adj" fmla="val 14222"/>
            </a:avLst>
          </a:prstGeom>
          <a:gradFill>
            <a:gsLst>
              <a:gs pos="0">
                <a:schemeClr val="accent6">
                  <a:lumMod val="20000"/>
                  <a:lumOff val="80000"/>
                </a:schemeClr>
              </a:gs>
              <a:gs pos="100000">
                <a:schemeClr val="accent6">
                  <a:lumMod val="75000"/>
                </a:scheme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42" name="平行四边形 41"/>
          <p:cNvSpPr/>
          <p:nvPr>
            <p:custDataLst>
              <p:tags r:id="rId3"/>
            </p:custDataLst>
          </p:nvPr>
        </p:nvSpPr>
        <p:spPr>
          <a:xfrm>
            <a:off x="2113915" y="1245136"/>
            <a:ext cx="3700775" cy="744148"/>
          </a:xfrm>
          <a:prstGeom prst="parallelogram">
            <a:avLst/>
          </a:prstGeom>
          <a:solidFill>
            <a:schemeClr val="accent6">
              <a:lumMod val="5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chemeClr val="accent6">
                  <a:lumMod val="75000"/>
                </a:schemeClr>
              </a:solidFill>
              <a:cs typeface="思源黑体 CN Regular" panose="020B0500000000000000" charset="-122"/>
            </a:endParaRPr>
          </a:p>
        </p:txBody>
      </p:sp>
      <p:sp>
        <p:nvSpPr>
          <p:cNvPr id="55" name="文本框 54"/>
          <p:cNvSpPr txBox="1"/>
          <p:nvPr>
            <p:custDataLst>
              <p:tags r:id="rId4"/>
            </p:custDataLst>
          </p:nvPr>
        </p:nvSpPr>
        <p:spPr>
          <a:xfrm>
            <a:off x="2557025" y="1363401"/>
            <a:ext cx="2563434" cy="496867"/>
          </a:xfrm>
          <a:prstGeom prst="rect">
            <a:avLst/>
          </a:prstGeom>
          <a:noFill/>
        </p:spPr>
        <p:txBody>
          <a:bodyPr wrap="square" bIns="0" rtlCol="0" anchor="ctr" anchorCtr="0">
            <a:normAutofit/>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rPr>
              <a:t>分组查询</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6" name="文本框 55"/>
          <p:cNvSpPr txBox="1"/>
          <p:nvPr>
            <p:custDataLst>
              <p:tags r:id="rId5"/>
            </p:custDataLst>
          </p:nvPr>
        </p:nvSpPr>
        <p:spPr>
          <a:xfrm>
            <a:off x="2968649" y="2257301"/>
            <a:ext cx="4584692" cy="1270198"/>
          </a:xfrm>
          <a:prstGeom prst="rect">
            <a:avLst/>
          </a:prstGeom>
          <a:noFill/>
        </p:spPr>
        <p:txBody>
          <a:bodyPr wrap="square" rtlCol="0" anchor="t">
            <a:normAutofit/>
          </a:bodyPr>
          <a:p>
            <a:pPr algn="l" fontAlgn="auto">
              <a:lnSpc>
                <a:spcPct val="130000"/>
              </a:lnSpc>
              <a:spcAft>
                <a:spcPts val="1000"/>
              </a:spcAft>
            </a:pPr>
            <a:r>
              <a:rPr lang="zh-CN" altLang="en-US" sz="16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经常需要对某些数据进行统计，例如统计某个字段的最大值、最小值、平均值等，为此MySQL提供了一些函数来实现这些功能。</a:t>
            </a:r>
            <a:endParaRPr lang="zh-CN" altLang="en-US" sz="16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60" name="平行四边形 59"/>
          <p:cNvSpPr/>
          <p:nvPr>
            <p:custDataLst>
              <p:tags r:id="rId6"/>
            </p:custDataLst>
          </p:nvPr>
        </p:nvSpPr>
        <p:spPr>
          <a:xfrm>
            <a:off x="2446440" y="4423702"/>
            <a:ext cx="3541809" cy="438502"/>
          </a:xfrm>
          <a:prstGeom prst="parallelogram">
            <a:avLst/>
          </a:prstGeom>
          <a:solidFill>
            <a:schemeClr val="accent6">
              <a:lumMod val="40000"/>
              <a:lumOff val="60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2" name="平行四边形 61"/>
          <p:cNvSpPr/>
          <p:nvPr>
            <p:custDataLst>
              <p:tags r:id="rId7"/>
            </p:custDataLst>
          </p:nvPr>
        </p:nvSpPr>
        <p:spPr>
          <a:xfrm>
            <a:off x="2269810" y="4674824"/>
            <a:ext cx="6215060" cy="1922191"/>
          </a:xfrm>
          <a:prstGeom prst="parallelogram">
            <a:avLst>
              <a:gd name="adj" fmla="val 14222"/>
            </a:avLst>
          </a:prstGeom>
          <a:gradFill>
            <a:gsLst>
              <a:gs pos="0">
                <a:schemeClr val="accent6">
                  <a:lumMod val="20000"/>
                  <a:lumOff val="80000"/>
                </a:schemeClr>
              </a:gs>
              <a:gs pos="100000">
                <a:schemeClr val="accent6">
                  <a:lumMod val="60000"/>
                  <a:lumOff val="40000"/>
                </a:scheme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3" name="平行四边形 62"/>
          <p:cNvSpPr/>
          <p:nvPr>
            <p:custDataLst>
              <p:tags r:id="rId8"/>
            </p:custDataLst>
          </p:nvPr>
        </p:nvSpPr>
        <p:spPr>
          <a:xfrm>
            <a:off x="2113915" y="4181796"/>
            <a:ext cx="3700775" cy="744148"/>
          </a:xfrm>
          <a:prstGeom prst="parallelogram">
            <a:avLst/>
          </a:prstGeom>
          <a:solidFill>
            <a:schemeClr val="accent6">
              <a:lumMod val="75000"/>
            </a:scheme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cs typeface="思源黑体 CN Regular" panose="020B0500000000000000" charset="-122"/>
            </a:endParaRPr>
          </a:p>
        </p:txBody>
      </p:sp>
      <p:sp>
        <p:nvSpPr>
          <p:cNvPr id="66" name="文本框 65"/>
          <p:cNvSpPr txBox="1"/>
          <p:nvPr>
            <p:custDataLst>
              <p:tags r:id="rId9"/>
            </p:custDataLst>
          </p:nvPr>
        </p:nvSpPr>
        <p:spPr>
          <a:xfrm>
            <a:off x="2557025" y="4300061"/>
            <a:ext cx="2563434" cy="496867"/>
          </a:xfrm>
          <a:prstGeom prst="rect">
            <a:avLst/>
          </a:prstGeom>
          <a:noFill/>
        </p:spPr>
        <p:txBody>
          <a:bodyPr wrap="square" bIns="0" rtlCol="0" anchor="ctr" anchorCtr="0">
            <a:normAutofit/>
          </a:bodyPr>
          <a:p>
            <a:pPr algn="l"/>
            <a:r>
              <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rPr>
              <a:t>HAVING子句</a:t>
            </a:r>
            <a:endParaRPr lang="zh-CN" altLang="en-US" sz="2000" spc="300">
              <a:solidFill>
                <a:srgbClr val="FF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67" name="文本框 66"/>
          <p:cNvSpPr txBox="1"/>
          <p:nvPr>
            <p:custDataLst>
              <p:tags r:id="rId10"/>
            </p:custDataLst>
          </p:nvPr>
        </p:nvSpPr>
        <p:spPr>
          <a:xfrm>
            <a:off x="2787015" y="5019040"/>
            <a:ext cx="5250180" cy="1444625"/>
          </a:xfrm>
          <a:prstGeom prst="rect">
            <a:avLst/>
          </a:prstGeom>
          <a:noFill/>
        </p:spPr>
        <p:txBody>
          <a:bodyPr wrap="square" rtlCol="0" anchor="t">
            <a:normAutofit fontScale="90000"/>
          </a:bodyPr>
          <a:p>
            <a:pPr algn="l" fontAlgn="auto">
              <a:lnSpc>
                <a:spcPct val="130000"/>
              </a:lnSpc>
              <a:spcAft>
                <a:spcPts val="1000"/>
              </a:spcAft>
            </a:pPr>
            <a:r>
              <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在某些情况下，对复杂的数据进行分组查询后，还需要进行数据过滤。MySQL提供了HAVING关键字，用于在分组后对数据进行过滤。需要注意，HAVING关键字后面可以使用聚合函数，其语法格式如下所示。</a:t>
            </a:r>
            <a:endPar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SELECT 字段名1,字段名2,… FROM 表名</a:t>
            </a:r>
            <a:endPar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GROUP BY字段名1,字段名2, … [HAVING 条件表达式];</a:t>
            </a:r>
            <a:endParaRPr lang="zh-CN" altLang="en-US" sz="1200"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1259907" y="1251397"/>
            <a:ext cx="41440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银河（中国系列巨型计算机）</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854710" y="1730375"/>
            <a:ext cx="6411595" cy="5291455"/>
          </a:xfrm>
          <a:prstGeom prst="rect">
            <a:avLst/>
          </a:prstGeom>
          <a:noFill/>
        </p:spPr>
        <p:txBody>
          <a:bodyPr wrap="square" lIns="91428" tIns="45713" rIns="91428" bIns="45713" rtlCol="0">
            <a:spAutoFit/>
          </a:bodyPr>
          <a:lstStyle/>
          <a:p>
            <a:pPr>
              <a:lnSpc>
                <a:spcPct val="130000"/>
              </a:lnSpc>
              <a:defRPr/>
            </a:pPr>
            <a:endParaRPr lang="zh-CN" altLang="en-US" sz="2000"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r>
              <a:rPr lang="en-US" altLang="zh-CN" sz="2000" kern="0" dirty="0">
                <a:latin typeface="思源黑体 CN Normal" panose="020B0400000000000000" pitchFamily="34" charset="-122"/>
                <a:ea typeface="思源黑体 CN Normal" panose="020B0400000000000000" pitchFamily="34" charset="-122"/>
                <a:cs typeface="+mn-ea"/>
                <a:sym typeface="+mn-lt"/>
              </a:rPr>
              <a:t>    </a:t>
            </a:r>
            <a:r>
              <a:rPr lang="zh-CN" altLang="en-US" sz="2000" kern="0" dirty="0">
                <a:latin typeface="思源黑体 CN Normal" panose="020B0400000000000000" pitchFamily="34" charset="-122"/>
                <a:ea typeface="思源黑体 CN Normal" panose="020B0400000000000000" pitchFamily="34" charset="-122"/>
                <a:cs typeface="+mn-ea"/>
                <a:sym typeface="+mn-lt"/>
              </a:rPr>
              <a:t>银河，即银河计算机，是由中国国防科技大学研制的巨型计算机系列之一；</a:t>
            </a:r>
            <a:r>
              <a:rPr lang="zh-CN" altLang="en-US" sz="2000" kern="0" dirty="0">
                <a:latin typeface="思源黑体 CN Normal" panose="020B0400000000000000" pitchFamily="34" charset="-122"/>
                <a:ea typeface="思源黑体 CN Normal" panose="020B0400000000000000" pitchFamily="34" charset="-122"/>
                <a:cs typeface="+mn-ea"/>
                <a:sym typeface="+mn-lt"/>
              </a:rPr>
              <a:t>1983年12月22日，中国第一台每秒钟运算达1亿次以上的计算机——“银河”在长沙研制成功。</a:t>
            </a:r>
            <a:endParaRPr lang="zh-CN" altLang="en-US" sz="2000"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r>
              <a:rPr lang="en-US" altLang="zh-CN" sz="2000" kern="0" dirty="0">
                <a:latin typeface="思源黑体 CN Normal" panose="020B0400000000000000" pitchFamily="34" charset="-122"/>
                <a:ea typeface="思源黑体 CN Normal" panose="020B0400000000000000" pitchFamily="34" charset="-122"/>
                <a:cs typeface="+mn-ea"/>
                <a:sym typeface="+mn-lt"/>
              </a:rPr>
              <a:t>   </a:t>
            </a:r>
            <a:r>
              <a:rPr lang="zh-CN" altLang="en-US" sz="2000" kern="0" dirty="0">
                <a:latin typeface="思源黑体 CN Normal" panose="020B0400000000000000" pitchFamily="34" charset="-122"/>
                <a:ea typeface="思源黑体 CN Normal" panose="020B0400000000000000" pitchFamily="34" charset="-122"/>
                <a:cs typeface="+mn-ea"/>
                <a:sym typeface="+mn-lt"/>
              </a:rPr>
              <a:t>“银河”系统是我国运算速度最快、存贮容量最大、功能最强的电子计算机。</a:t>
            </a:r>
            <a:r>
              <a:rPr lang="zh-CN" altLang="en-US" sz="2000" kern="0" dirty="0">
                <a:latin typeface="思源黑体 CN Normal" panose="020B0400000000000000" pitchFamily="34" charset="-122"/>
                <a:ea typeface="思源黑体 CN Normal" panose="020B0400000000000000" pitchFamily="34" charset="-122"/>
                <a:cs typeface="+mn-ea"/>
                <a:sym typeface="+mn-lt"/>
              </a:rPr>
              <a:t>它是石油、地质勘探、中长期数值预报、卫星图像处理、计算大型科研题目和国防建设的重要手段，对加快中国现代化建设有很重要的作用。</a:t>
            </a:r>
            <a:r>
              <a:rPr lang="zh-CN" altLang="en-US" sz="2000" kern="0" dirty="0">
                <a:latin typeface="思源黑体 CN Normal" panose="020B0400000000000000" pitchFamily="34" charset="-122"/>
                <a:ea typeface="思源黑体 CN Normal" panose="020B0400000000000000" pitchFamily="34" charset="-122"/>
                <a:cs typeface="+mn-ea"/>
                <a:sym typeface="+mn-lt"/>
              </a:rPr>
              <a:t>主要事件包括：1983年银河计算机秒算次数上亿；1993年银河全数字仿真—Ⅱ型计算机；1997年“银 河-III”百亿次巨型计算机系统。</a:t>
            </a:r>
            <a:endParaRPr lang="zh-CN" altLang="en-US" sz="2000" kern="0" dirty="0">
              <a:latin typeface="思源黑体 CN Normal" panose="020B0400000000000000" pitchFamily="34" charset="-122"/>
              <a:ea typeface="思源黑体 CN Normal" panose="020B0400000000000000" pitchFamily="34" charset="-122"/>
              <a:cs typeface="+mn-ea"/>
              <a:sym typeface="+mn-lt"/>
            </a:endParaRPr>
          </a:p>
          <a:p>
            <a:pPr>
              <a:lnSpc>
                <a:spcPct val="130000"/>
              </a:lnSpc>
              <a:defRPr/>
            </a:pPr>
            <a:endParaRPr lang="zh-CN" altLang="en-US" sz="2000"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捕获.PNG捕获"/>
          <p:cNvPicPr>
            <a:picLocks noChangeAspect="1"/>
          </p:cNvPicPr>
          <p:nvPr>
            <p:ph type="pic" sz="quarter" idx="10"/>
          </p:nvPr>
        </p:nvPicPr>
        <p:blipFill>
          <a:blip r:embed="rId2"/>
          <a:srcRect/>
          <a:stretch>
            <a:fillRect/>
          </a:stretch>
        </p:blipFill>
        <p:spPr>
          <a:xfrm>
            <a:off x="7844155" y="2152650"/>
            <a:ext cx="3750310" cy="2446020"/>
          </a:xfrm>
          <a:prstGeom prst="rect">
            <a:avLst/>
          </a:prstGeom>
        </p:spPr>
      </p:pic>
      <p:pic>
        <p:nvPicPr>
          <p:cNvPr id="6" name="Picture 4" descr="Monitor-Light.png"/>
          <p:cNvPicPr>
            <a:picLocks noChangeAspect="1"/>
          </p:cNvPicPr>
          <p:nvPr>
            <p:custDataLst>
              <p:tags r:id="rId3"/>
            </p:custDataLst>
          </p:nvPr>
        </p:nvPicPr>
        <p:blipFill>
          <a:blip r:embed="rId4" cstate="print"/>
          <a:stretch>
            <a:fillRect/>
          </a:stretch>
        </p:blipFill>
        <p:spPr>
          <a:xfrm>
            <a:off x="9312910" y="207962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800209" y="2423045"/>
            <a:ext cx="2628900" cy="3236595"/>
            <a:chOff x="2566993" y="4525702"/>
            <a:chExt cx="2628900" cy="3236595"/>
          </a:xfrm>
        </p:grpSpPr>
        <p:sp>
          <p:nvSpPr>
            <p:cNvPr id="22" name="文本框 21"/>
            <p:cNvSpPr txBox="1"/>
            <p:nvPr/>
          </p:nvSpPr>
          <p:spPr bwMode="auto">
            <a:xfrm>
              <a:off x="2566993" y="4855902"/>
              <a:ext cx="2628900" cy="2906395"/>
            </a:xfrm>
            <a:prstGeom prst="rect">
              <a:avLst/>
            </a:prstGeom>
            <a:noFill/>
          </p:spPr>
          <p:txBody>
            <a:bodyPr wrap="square">
              <a:noAutofit/>
            </a:bodyPr>
            <a:lstStyle/>
            <a:p>
              <a:pPr fontAlgn="base">
                <a:lnSpc>
                  <a:spcPct val="130000"/>
                </a:lnSpc>
                <a:spcBef>
                  <a:spcPct val="0"/>
                </a:spcBef>
                <a:spcAft>
                  <a:spcPct val="0"/>
                </a:spcAft>
              </a:pPr>
              <a:r>
                <a:rPr lang="en-US" altLang="zh-CN" sz="1200" dirty="0">
                  <a:latin typeface="思源黑体 CN Normal" panose="020B0400000000000000" pitchFamily="34" charset="-122"/>
                  <a:ea typeface="思源黑体 CN Normal" panose="020B0400000000000000" pitchFamily="34" charset="-122"/>
                  <a:cs typeface="+mn-ea"/>
                  <a:sym typeface="+mn-lt"/>
                </a:rPr>
                <a:t>   </a:t>
              </a:r>
              <a:r>
                <a:rPr sz="1200" dirty="0">
                  <a:latin typeface="思源黑体 CN Normal" panose="020B0400000000000000" pitchFamily="34" charset="-122"/>
                  <a:ea typeface="思源黑体 CN Normal" panose="020B0400000000000000" pitchFamily="34" charset="-122"/>
                  <a:cs typeface="+mn-ea"/>
                  <a:sym typeface="+mn-lt"/>
                </a:rPr>
                <a:t>通过阅读“工匠精神”和“中国银河巨型计算机”拓展资料，对加快中国现代化建设有重要作用以及大国担当责任。科技人员用工匠精神和青春撰写中国新的历史。通过自我阅读，教师思政导引，大学生认识到目前我国紧缺数据库技术人员，投身数据库技术领域为我国信息化强国添砖加瓦，感受工匠精神的传承使命。</a:t>
              </a:r>
              <a:endParaRPr sz="1200"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44012" y="4525702"/>
              <a:ext cx="2349784" cy="368300"/>
            </a:xfrm>
            <a:prstGeom prst="rect">
              <a:avLst/>
            </a:prstGeom>
            <a:noFill/>
          </p:spPr>
          <p:txBody>
            <a:bodyPr wrap="square">
              <a:spAutoFit/>
            </a:bodyPr>
            <a:lstStyle/>
            <a:p>
              <a:r>
                <a:rPr lang="zh-CN" altLang="zh-CN" dirty="0">
                  <a:latin typeface="思源黑体 CN Normal" panose="020B0400000000000000" pitchFamily="34" charset="-122"/>
                  <a:ea typeface="思源黑体 CN Normal" panose="020B0400000000000000" pitchFamily="34" charset="-122"/>
                </a:rPr>
                <a:t>情感目标</a:t>
              </a:r>
              <a:endParaRPr lang="zh-CN" altLang="zh-CN"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19338" y="2575314"/>
            <a:ext cx="4829810" cy="2896870"/>
            <a:chOff x="97806" y="3532206"/>
            <a:chExt cx="4829808" cy="2896870"/>
          </a:xfrm>
        </p:grpSpPr>
        <p:sp>
          <p:nvSpPr>
            <p:cNvPr id="25" name="文本框 24"/>
            <p:cNvSpPr txBox="1"/>
            <p:nvPr/>
          </p:nvSpPr>
          <p:spPr bwMode="auto">
            <a:xfrm>
              <a:off x="97806" y="4189431"/>
              <a:ext cx="4829808" cy="2239645"/>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掌握使用SQL语句对数据库进行基础查询</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掌握SQL语句中不同条件的表达方式</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熟练使用高级的查询方式对数据进行查询分析</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584288" y="3532206"/>
              <a:ext cx="2349783" cy="450850"/>
            </a:xfrm>
            <a:prstGeom prst="rect">
              <a:avLst/>
            </a:prstGeom>
            <a:noFill/>
          </p:spPr>
          <p:txBody>
            <a:bodyPr wrap="square">
              <a:spAutoFit/>
            </a:bodyPr>
            <a:lstStyle/>
            <a:p>
              <a:pPr algn="r" fontAlgn="base">
                <a:lnSpc>
                  <a:spcPct val="130000"/>
                </a:lnSpc>
                <a:spcBef>
                  <a:spcPct val="0"/>
                </a:spcBef>
                <a:spcAft>
                  <a:spcPct val="0"/>
                </a:spcAft>
                <a:defRPr/>
              </a:pPr>
              <a:r>
                <a:rPr lang="zh-CN" altLang="zh-CN" dirty="0">
                  <a:latin typeface="思源黑体 CN Normal" panose="020B0400000000000000" pitchFamily="34" charset="-122"/>
                  <a:ea typeface="思源黑体 CN Normal" panose="020B0400000000000000" pitchFamily="34" charset="-122"/>
                </a:rPr>
                <a:t>知识技能目标</a:t>
              </a:r>
              <a:endParaRPr lang="zh-CN" altLang="en-US" sz="16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4474" cy="1163956"/>
            <a:chOff x="660400" y="-33656"/>
            <a:chExt cx="641447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dirty="0">
                  <a:solidFill>
                    <a:schemeClr val="bg1"/>
                  </a:solidFill>
                  <a:latin typeface="Arial" panose="020B0604020202020204" pitchFamily="34" charset="0"/>
                  <a:cs typeface="Arial" panose="020B0604020202020204" pitchFamily="34" charset="0"/>
                </a:rPr>
                <a:t>1</a:t>
              </a:r>
              <a:endParaRPr lang="en-US" altLang="zh-CN" sz="4400"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8459" y="40860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简单查询</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525270" y="988060"/>
            <a:ext cx="6096000" cy="368300"/>
          </a:xfrm>
          <a:prstGeom prst="rect">
            <a:avLst/>
          </a:prstGeom>
          <a:noFill/>
        </p:spPr>
        <p:txBody>
          <a:bodyPr wrap="square" rtlCol="0" anchor="t">
            <a:spAutoFit/>
          </a:bodyPr>
          <a:p>
            <a:r>
              <a:rPr lang="zh-CN" altLang="en-US" b="1"/>
              <a:t>一、创建基本查询的数据表环境</a:t>
            </a:r>
            <a:endParaRPr lang="zh-CN" altLang="en-US" b="1"/>
          </a:p>
        </p:txBody>
      </p:sp>
      <p:pic>
        <p:nvPicPr>
          <p:cNvPr id="6" name="图片 5"/>
          <p:cNvPicPr>
            <a:picLocks noChangeAspect="1"/>
          </p:cNvPicPr>
          <p:nvPr/>
        </p:nvPicPr>
        <p:blipFill>
          <a:blip r:embed="rId1"/>
          <a:stretch>
            <a:fillRect/>
          </a:stretch>
        </p:blipFill>
        <p:spPr>
          <a:xfrm>
            <a:off x="456565" y="1685925"/>
            <a:ext cx="6236335" cy="2441575"/>
          </a:xfrm>
          <a:prstGeom prst="rect">
            <a:avLst/>
          </a:prstGeom>
        </p:spPr>
      </p:pic>
      <p:sp>
        <p:nvSpPr>
          <p:cNvPr id="100" name="文本框 99"/>
          <p:cNvSpPr txBox="1"/>
          <p:nvPr/>
        </p:nvSpPr>
        <p:spPr>
          <a:xfrm>
            <a:off x="456565" y="1356360"/>
            <a:ext cx="5080000" cy="368300"/>
          </a:xfrm>
          <a:prstGeom prst="rect">
            <a:avLst/>
          </a:prstGeom>
          <a:noFill/>
          <a:ln w="9525">
            <a:noFill/>
          </a:ln>
        </p:spPr>
        <p:txBody>
          <a:bodyPr>
            <a:spAutoFit/>
          </a:bodyPr>
          <a:p>
            <a:pPr indent="0"/>
            <a:r>
              <a:rPr lang="en-US" b="0">
                <a:latin typeface="Arial" panose="020B0604020202020204" pitchFamily="34" charset="0"/>
                <a:ea typeface="宋体" panose="02010600030101010101" pitchFamily="2" charset="-122"/>
              </a:rPr>
              <a:t>s</a:t>
            </a:r>
            <a:r>
              <a:rPr lang="en-US" b="0">
                <a:latin typeface="Arial" panose="020B0604020202020204" pitchFamily="34" charset="0"/>
                <a:ea typeface="宋体" panose="02010600030101010101" pitchFamily="2" charset="-122"/>
                <a:cs typeface="Times New Roman" panose="02020603050405020304" charset="0"/>
              </a:rPr>
              <a:t>tudent</a:t>
            </a:r>
            <a:r>
              <a:rPr lang="zh-CN" b="0">
                <a:latin typeface="Arial" panose="020B0604020202020204" pitchFamily="34" charset="0"/>
                <a:ea typeface="宋体" panose="02010600030101010101" pitchFamily="2" charset="-122"/>
              </a:rPr>
              <a:t>学生表结构</a:t>
            </a:r>
            <a:endParaRPr lang="zh-CN" altLang="en-US" b="0">
              <a:latin typeface="Arial" panose="020B0604020202020204" pitchFamily="34" charset="0"/>
              <a:ea typeface="宋体" panose="02010600030101010101" pitchFamily="2" charset="-122"/>
            </a:endParaRPr>
          </a:p>
        </p:txBody>
      </p:sp>
      <p:sp>
        <p:nvSpPr>
          <p:cNvPr id="7" name="文本框 6"/>
          <p:cNvSpPr txBox="1"/>
          <p:nvPr/>
        </p:nvSpPr>
        <p:spPr>
          <a:xfrm>
            <a:off x="5904230" y="1356360"/>
            <a:ext cx="6096000" cy="368300"/>
          </a:xfrm>
          <a:prstGeom prst="rect">
            <a:avLst/>
          </a:prstGeom>
          <a:noFill/>
        </p:spPr>
        <p:txBody>
          <a:bodyPr wrap="square" rtlCol="0" anchor="t">
            <a:spAutoFit/>
          </a:bodyPr>
          <a:p>
            <a:r>
              <a:rPr lang="zh-CN" altLang="en-US"/>
              <a:t> course课程表结构</a:t>
            </a:r>
            <a:endParaRPr lang="zh-CN" altLang="en-US"/>
          </a:p>
        </p:txBody>
      </p:sp>
      <p:pic>
        <p:nvPicPr>
          <p:cNvPr id="9" name="图片 8"/>
          <p:cNvPicPr>
            <a:picLocks noChangeAspect="1"/>
          </p:cNvPicPr>
          <p:nvPr/>
        </p:nvPicPr>
        <p:blipFill>
          <a:blip r:embed="rId2"/>
          <a:stretch>
            <a:fillRect/>
          </a:stretch>
        </p:blipFill>
        <p:spPr>
          <a:xfrm>
            <a:off x="5789295" y="1724660"/>
            <a:ext cx="6734175" cy="1224280"/>
          </a:xfrm>
          <a:prstGeom prst="rect">
            <a:avLst/>
          </a:prstGeom>
        </p:spPr>
      </p:pic>
      <p:sp>
        <p:nvSpPr>
          <p:cNvPr id="10" name="文本框 9"/>
          <p:cNvSpPr txBox="1"/>
          <p:nvPr/>
        </p:nvSpPr>
        <p:spPr>
          <a:xfrm>
            <a:off x="456565" y="4172585"/>
            <a:ext cx="6096000" cy="368300"/>
          </a:xfrm>
          <a:prstGeom prst="rect">
            <a:avLst/>
          </a:prstGeom>
          <a:noFill/>
        </p:spPr>
        <p:txBody>
          <a:bodyPr wrap="square" rtlCol="0" anchor="t">
            <a:spAutoFit/>
          </a:bodyPr>
          <a:p>
            <a:r>
              <a:rPr lang="zh-CN" altLang="en-US"/>
              <a:t>score成绩表结构</a:t>
            </a:r>
            <a:endParaRPr lang="zh-CN" altLang="en-US"/>
          </a:p>
        </p:txBody>
      </p:sp>
      <p:pic>
        <p:nvPicPr>
          <p:cNvPr id="11" name="图片 10"/>
          <p:cNvPicPr>
            <a:picLocks noChangeAspect="1"/>
          </p:cNvPicPr>
          <p:nvPr/>
        </p:nvPicPr>
        <p:blipFill>
          <a:blip r:embed="rId3"/>
          <a:stretch>
            <a:fillRect/>
          </a:stretch>
        </p:blipFill>
        <p:spPr>
          <a:xfrm>
            <a:off x="513080" y="4702810"/>
            <a:ext cx="5847080" cy="1277620"/>
          </a:xfrm>
          <a:prstGeom prst="rect">
            <a:avLst/>
          </a:prstGeom>
        </p:spPr>
      </p:pic>
      <p:sp>
        <p:nvSpPr>
          <p:cNvPr id="12" name="文本框 11"/>
          <p:cNvSpPr txBox="1"/>
          <p:nvPr/>
        </p:nvSpPr>
        <p:spPr>
          <a:xfrm>
            <a:off x="5853430" y="4127500"/>
            <a:ext cx="6096000" cy="368300"/>
          </a:xfrm>
          <a:prstGeom prst="rect">
            <a:avLst/>
          </a:prstGeom>
          <a:noFill/>
        </p:spPr>
        <p:txBody>
          <a:bodyPr wrap="square" rtlCol="0" anchor="t">
            <a:spAutoFit/>
          </a:bodyPr>
          <a:p>
            <a:r>
              <a:rPr lang="zh-CN" altLang="en-US"/>
              <a:t>teacher教师表结构</a:t>
            </a:r>
            <a:endParaRPr lang="zh-CN" altLang="en-US"/>
          </a:p>
        </p:txBody>
      </p:sp>
      <p:pic>
        <p:nvPicPr>
          <p:cNvPr id="13" name="图片 12"/>
          <p:cNvPicPr>
            <a:picLocks noChangeAspect="1"/>
          </p:cNvPicPr>
          <p:nvPr/>
        </p:nvPicPr>
        <p:blipFill>
          <a:blip r:embed="rId4"/>
          <a:stretch>
            <a:fillRect/>
          </a:stretch>
        </p:blipFill>
        <p:spPr>
          <a:xfrm>
            <a:off x="5789295" y="4702810"/>
            <a:ext cx="6739255" cy="1119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custDataLst>
              <p:tags r:id="rId1"/>
            </p:custDataLst>
          </p:nvPr>
        </p:nvSpPr>
        <p:spPr>
          <a:xfrm rot="10800000">
            <a:off x="9427094" y="3463464"/>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8" name="圆角矩形 77"/>
          <p:cNvSpPr/>
          <p:nvPr>
            <p:custDataLst>
              <p:tags r:id="rId2"/>
            </p:custDataLst>
          </p:nvPr>
        </p:nvSpPr>
        <p:spPr>
          <a:xfrm>
            <a:off x="7578264" y="3463464"/>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9" name="圆角矩形 68"/>
          <p:cNvSpPr/>
          <p:nvPr>
            <p:custDataLst>
              <p:tags r:id="rId3"/>
            </p:custDataLst>
          </p:nvPr>
        </p:nvSpPr>
        <p:spPr>
          <a:xfrm rot="10800000">
            <a:off x="5882020" y="3462828"/>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2" name="圆角矩形 61"/>
          <p:cNvSpPr/>
          <p:nvPr>
            <p:custDataLst>
              <p:tags r:id="rId4"/>
            </p:custDataLst>
          </p:nvPr>
        </p:nvSpPr>
        <p:spPr>
          <a:xfrm>
            <a:off x="4007759" y="3463464"/>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55" name="圆角矩形 54"/>
          <p:cNvSpPr/>
          <p:nvPr>
            <p:custDataLst>
              <p:tags r:id="rId5"/>
            </p:custDataLst>
          </p:nvPr>
        </p:nvSpPr>
        <p:spPr>
          <a:xfrm rot="10800000">
            <a:off x="2261289" y="3464100"/>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 name="圆角矩形 5"/>
          <p:cNvSpPr/>
          <p:nvPr>
            <p:custDataLst>
              <p:tags r:id="rId6"/>
            </p:custDataLst>
          </p:nvPr>
        </p:nvSpPr>
        <p:spPr>
          <a:xfrm>
            <a:off x="388936" y="3462828"/>
            <a:ext cx="1007065" cy="1007701"/>
          </a:xfrm>
          <a:prstGeom prst="roundRect">
            <a:avLst>
              <a:gd name="adj" fmla="val 8627"/>
            </a:avLst>
          </a:prstGeom>
          <a:extLst>
            <a:ext uri="{909E8E84-426E-40DD-AFC4-6F175D3DCCD1}">
              <a14:hiddenFill xmlns:a14="http://schemas.microsoft.com/office/drawing/2010/main">
                <a:solidFill>
                  <a:srgbClr val="FA8024"/>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grpSp>
        <p:nvGrpSpPr>
          <p:cNvPr id="14" name="组合 13"/>
          <p:cNvGrpSpPr/>
          <p:nvPr/>
        </p:nvGrpSpPr>
        <p:grpSpPr>
          <a:xfrm>
            <a:off x="660400" y="-49531"/>
            <a:ext cx="5312047" cy="1151891"/>
            <a:chOff x="660400" y="-21591"/>
            <a:chExt cx="5312047" cy="115189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2159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20" name="文本框 19"/>
            <p:cNvSpPr txBox="1"/>
            <p:nvPr/>
          </p:nvSpPr>
          <p:spPr>
            <a:xfrm>
              <a:off x="1693249" y="413047"/>
              <a:ext cx="4279198"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简单查询</a:t>
              </a:r>
              <a:endParaRPr lang="zh-CN" altLang="en-US" sz="2400" b="1" spc="600" dirty="0">
                <a:latin typeface="思源黑体 CN Medium" panose="020B0600000000000000" pitchFamily="34" charset="-122"/>
                <a:ea typeface="思源黑体 CN Medium" panose="020B0600000000000000" pitchFamily="34" charset="-122"/>
              </a:endParaRPr>
            </a:p>
          </p:txBody>
        </p:sp>
      </p:grpSp>
      <p:graphicFrame>
        <p:nvGraphicFramePr>
          <p:cNvPr id="5" name="图示 4"/>
          <p:cNvGraphicFramePr/>
          <p:nvPr/>
        </p:nvGraphicFramePr>
        <p:xfrm>
          <a:off x="2032000" y="719455"/>
          <a:ext cx="8128000" cy="54184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6" name="文本框 25"/>
          <p:cNvSpPr txBox="1"/>
          <p:nvPr/>
        </p:nvSpPr>
        <p:spPr>
          <a:xfrm>
            <a:off x="2617470" y="1770380"/>
            <a:ext cx="309880" cy="368300"/>
          </a:xfrm>
          <a:prstGeom prst="rect">
            <a:avLst/>
          </a:prstGeom>
          <a:noFill/>
        </p:spPr>
        <p:txBody>
          <a:bodyPr wrap="none" rtlCol="0">
            <a:spAutoFit/>
          </a:bodyPr>
          <a:p>
            <a:endParaRPr lang="zh-CN" altLang="en-US"/>
          </a:p>
        </p:txBody>
      </p:sp>
      <p:sp>
        <p:nvSpPr>
          <p:cNvPr id="46" name="TextBox 46"/>
          <p:cNvSpPr txBox="1"/>
          <p:nvPr/>
        </p:nvSpPr>
        <p:spPr>
          <a:xfrm>
            <a:off x="1339850" y="694055"/>
            <a:ext cx="3357245" cy="408305"/>
          </a:xfrm>
          <a:prstGeom prst="rect">
            <a:avLst/>
          </a:prstGeom>
          <a:noFill/>
        </p:spPr>
        <p:txBody>
          <a:bodyPr wrap="square" lIns="91428" tIns="45713" rIns="91428" bIns="45713" rtlCol="0">
            <a:noAutofit/>
          </a:bodyPr>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 </a:t>
            </a:r>
            <a:r>
              <a:rPr lang="zh-CN" altLang="en-US" sz="2400" kern="0" dirty="0">
                <a:latin typeface="思源黑体 CN Normal" panose="020B0400000000000000" pitchFamily="34" charset="-122"/>
                <a:ea typeface="思源黑体 CN Normal" panose="020B0400000000000000" pitchFamily="34" charset="-122"/>
                <a:cs typeface="+mn-ea"/>
                <a:sym typeface="+mn-lt"/>
              </a:rPr>
              <a:t>二、SELECT查询语句</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3" name="文本框 2"/>
          <p:cNvSpPr txBox="1"/>
          <p:nvPr/>
        </p:nvSpPr>
        <p:spPr>
          <a:xfrm>
            <a:off x="683260" y="-1879600"/>
            <a:ext cx="4064000" cy="368300"/>
          </a:xfrm>
          <a:prstGeom prst="rect">
            <a:avLst/>
          </a:prstGeom>
          <a:noFill/>
        </p:spPr>
        <p:txBody>
          <a:bodyPr wrap="square" rtlCol="0">
            <a:spAutoFit/>
          </a:bodyPr>
          <a:p>
            <a:endParaRPr lang="zh-CN" altLang="en-US"/>
          </a:p>
        </p:txBody>
      </p:sp>
      <p:sp>
        <p:nvSpPr>
          <p:cNvPr id="4" name="文本框 3"/>
          <p:cNvSpPr txBox="1"/>
          <p:nvPr/>
        </p:nvSpPr>
        <p:spPr>
          <a:xfrm>
            <a:off x="660400" y="-3425825"/>
            <a:ext cx="4064000" cy="368300"/>
          </a:xfrm>
          <a:prstGeom prst="rect">
            <a:avLst/>
          </a:prstGeom>
          <a:noFill/>
        </p:spPr>
        <p:txBody>
          <a:bodyPr wrap="square" rtlCol="0">
            <a:spAutoFit/>
          </a:bodyPr>
          <a:p>
            <a:endParaRPr lang="zh-CN" altLang="en-US"/>
          </a:p>
        </p:txBody>
      </p:sp>
      <p:sp>
        <p:nvSpPr>
          <p:cNvPr id="104" name="文本框 103"/>
          <p:cNvSpPr txBox="1"/>
          <p:nvPr>
            <p:custDataLst>
              <p:tags r:id="rId12"/>
            </p:custDataLst>
          </p:nvPr>
        </p:nvSpPr>
        <p:spPr>
          <a:xfrm>
            <a:off x="7978166" y="1782478"/>
            <a:ext cx="3137543" cy="403080"/>
          </a:xfrm>
          <a:prstGeom prst="rect">
            <a:avLst/>
          </a:prstGeom>
          <a:noFill/>
        </p:spPr>
        <p:txBody>
          <a:bodyPr wrap="square" bIns="0" rtlCol="0">
            <a:normAutofit fontScale="60000"/>
          </a:bodyPr>
          <a:p>
            <a:pPr algn="ctr"/>
            <a:r>
              <a:rPr lang="zh-CN" altLang="en-US" sz="2000" spc="300">
                <a:solidFill>
                  <a:schemeClr val="tx1"/>
                </a:solidFill>
                <a:uFillTx/>
                <a:latin typeface="思源黑体 CN Bold" panose="020B0800000000000000" pitchFamily="34" charset="-122"/>
                <a:ea typeface="思源黑体 CN Bold" panose="020B0800000000000000" pitchFamily="34" charset="-122"/>
              </a:rPr>
              <a:t>ORDER BY 字段名 [ASC|DESC]</a:t>
            </a:r>
            <a:endParaRPr lang="zh-CN" altLang="en-US" sz="2000" spc="300">
              <a:solidFill>
                <a:schemeClr val="tx1"/>
              </a:solidFill>
              <a:uFillTx/>
              <a:latin typeface="思源黑体 CN Bold" panose="020B0800000000000000" pitchFamily="34" charset="-122"/>
              <a:ea typeface="思源黑体 CN Bold" panose="020B0800000000000000" pitchFamily="34" charset="-122"/>
            </a:endParaRPr>
          </a:p>
        </p:txBody>
      </p:sp>
      <p:sp>
        <p:nvSpPr>
          <p:cNvPr id="8" name="圆角矩形 7"/>
          <p:cNvSpPr/>
          <p:nvPr>
            <p:custDataLst>
              <p:tags r:id="rId13"/>
            </p:custDataLst>
          </p:nvPr>
        </p:nvSpPr>
        <p:spPr>
          <a:xfrm>
            <a:off x="482394" y="3556287"/>
            <a:ext cx="819512" cy="820148"/>
          </a:xfrm>
          <a:prstGeom prst="roundRect">
            <a:avLst>
              <a:gd name="adj" fmla="val 8627"/>
            </a:avLst>
          </a:prstGeom>
          <a:solidFill>
            <a:schemeClr val="accent6">
              <a:lumMod val="20000"/>
              <a:lumOff val="80000"/>
            </a:schemeClr>
          </a:solidFill>
          <a:ln>
            <a:solidFill>
              <a:schemeClr val="accent6">
                <a:lumMod val="20000"/>
                <a:lumOff val="80000"/>
              </a:schemeClr>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9" name="椭圆 8"/>
          <p:cNvSpPr/>
          <p:nvPr>
            <p:custDataLst>
              <p:tags r:id="rId14"/>
            </p:custDataLst>
          </p:nvPr>
        </p:nvSpPr>
        <p:spPr>
          <a:xfrm>
            <a:off x="405466" y="4275347"/>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 name="椭圆 6"/>
          <p:cNvSpPr/>
          <p:nvPr>
            <p:custDataLst>
              <p:tags r:id="rId15"/>
            </p:custDataLst>
          </p:nvPr>
        </p:nvSpPr>
        <p:spPr>
          <a:xfrm>
            <a:off x="1272661" y="3402430"/>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7" name="文本框 46"/>
          <p:cNvSpPr txBox="1"/>
          <p:nvPr>
            <p:custDataLst>
              <p:tags r:id="rId16"/>
            </p:custDataLst>
          </p:nvPr>
        </p:nvSpPr>
        <p:spPr>
          <a:xfrm>
            <a:off x="589204" y="3731760"/>
            <a:ext cx="605892" cy="437412"/>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pitchFamily="34" charset="-122"/>
                <a:ea typeface="思源黑体 CN Bold" panose="020B0800000000000000" pitchFamily="34" charset="-122"/>
              </a:rPr>
              <a:t>01</a:t>
            </a:r>
            <a:endParaRPr lang="en-US" altLang="zh-CN" sz="3200" spc="300">
              <a:solidFill>
                <a:srgbClr val="FEFFFF"/>
              </a:solidFill>
              <a:uFillTx/>
              <a:latin typeface="思源黑体 CN Bold" panose="020B0800000000000000" pitchFamily="34" charset="-122"/>
              <a:ea typeface="思源黑体 CN Bold" panose="020B0800000000000000" pitchFamily="34" charset="-122"/>
            </a:endParaRPr>
          </a:p>
        </p:txBody>
      </p:sp>
      <p:cxnSp>
        <p:nvCxnSpPr>
          <p:cNvPr id="50" name="直接箭头连接符 49"/>
          <p:cNvCxnSpPr/>
          <p:nvPr>
            <p:custDataLst>
              <p:tags r:id="rId17"/>
            </p:custDataLst>
          </p:nvPr>
        </p:nvCxnSpPr>
        <p:spPr>
          <a:xfrm flipV="1">
            <a:off x="892468" y="1879752"/>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100" name="文本框 99"/>
          <p:cNvSpPr txBox="1"/>
          <p:nvPr>
            <p:custDataLst>
              <p:tags r:id="rId18"/>
            </p:custDataLst>
          </p:nvPr>
        </p:nvSpPr>
        <p:spPr>
          <a:xfrm>
            <a:off x="742426" y="1786929"/>
            <a:ext cx="3915730" cy="962561"/>
          </a:xfrm>
          <a:prstGeom prst="rect">
            <a:avLst/>
          </a:prstGeom>
          <a:noFill/>
        </p:spPr>
        <p:txBody>
          <a:bodyPr wrap="square" bIns="0" rtlCol="0">
            <a:noAutofit/>
          </a:bodyPr>
          <a:p>
            <a:pPr algn="ctr"/>
            <a:r>
              <a:rPr lang="zh-CN" altLang="en-US" sz="900" b="1" spc="300">
                <a:solidFill>
                  <a:schemeClr val="tx1"/>
                </a:solidFill>
                <a:uFillTx/>
                <a:latin typeface="思源黑体 CN Bold" panose="020B0800000000000000" pitchFamily="34" charset="-122"/>
                <a:ea typeface="思源黑体 CN Bold" panose="020B0800000000000000" pitchFamily="34" charset="-122"/>
              </a:rPr>
              <a:t>SELECT [DISTINCT] * |字段名1,字段名2,…</a:t>
            </a:r>
            <a:r>
              <a:rPr lang="zh-CN" altLang="en-US" sz="700" b="1" spc="300">
                <a:solidFill>
                  <a:schemeClr val="tx1"/>
                </a:solidFill>
                <a:uFillTx/>
                <a:latin typeface="思源黑体 CN Bold" panose="020B0800000000000000" pitchFamily="34" charset="-122"/>
                <a:ea typeface="思源黑体 CN Bold" panose="020B0800000000000000" pitchFamily="34" charset="-122"/>
              </a:rPr>
              <a:t> </a:t>
            </a:r>
            <a:endParaRPr lang="zh-CN" altLang="en-US" sz="700" b="1" spc="300">
              <a:solidFill>
                <a:schemeClr val="tx1"/>
              </a:solidFill>
              <a:uFillTx/>
              <a:latin typeface="思源黑体 CN Bold" panose="020B0800000000000000" pitchFamily="34" charset="-122"/>
              <a:ea typeface="思源黑体 CN Bold" panose="020B0800000000000000" pitchFamily="34" charset="-122"/>
            </a:endParaRPr>
          </a:p>
        </p:txBody>
      </p:sp>
      <p:sp>
        <p:nvSpPr>
          <p:cNvPr id="10" name="文本框 9"/>
          <p:cNvSpPr txBox="1"/>
          <p:nvPr>
            <p:custDataLst>
              <p:tags r:id="rId19"/>
            </p:custDataLst>
          </p:nvPr>
        </p:nvSpPr>
        <p:spPr>
          <a:xfrm>
            <a:off x="1272661" y="2158220"/>
            <a:ext cx="2735098" cy="1213056"/>
          </a:xfrm>
          <a:prstGeom prst="rect">
            <a:avLst/>
          </a:prstGeom>
          <a:noFill/>
        </p:spPr>
        <p:txBody>
          <a:bodyPr wrap="square" rtlCol="0">
            <a:normAutofit/>
          </a:bodyPr>
          <a:p>
            <a:pPr algn="ctr"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表示从表中查询的指定字段，星号（*）通配符表示表中所有字段，二者为互斥关系，任选其一。</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53" name="圆角矩形 52"/>
          <p:cNvSpPr/>
          <p:nvPr>
            <p:custDataLst>
              <p:tags r:id="rId20"/>
            </p:custDataLst>
          </p:nvPr>
        </p:nvSpPr>
        <p:spPr>
          <a:xfrm rot="10800000">
            <a:off x="2354748" y="3557558"/>
            <a:ext cx="819512" cy="820148"/>
          </a:xfrm>
          <a:prstGeom prst="roundRect">
            <a:avLst>
              <a:gd name="adj" fmla="val 8627"/>
            </a:avLst>
          </a:prstGeom>
          <a:solidFill>
            <a:schemeClr val="accent6">
              <a:lumMod val="40000"/>
              <a:lumOff val="60000"/>
            </a:schemeClr>
          </a:solidFill>
          <a:ln>
            <a:solidFill>
              <a:schemeClr val="accent6">
                <a:lumMod val="40000"/>
                <a:lumOff val="60000"/>
              </a:schemeClr>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4" name="椭圆 53"/>
          <p:cNvSpPr/>
          <p:nvPr>
            <p:custDataLst>
              <p:tags r:id="rId21"/>
            </p:custDataLst>
          </p:nvPr>
        </p:nvSpPr>
        <p:spPr>
          <a:xfrm rot="10800000">
            <a:off x="3033118" y="3453291"/>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6" name="椭圆 55"/>
          <p:cNvSpPr/>
          <p:nvPr>
            <p:custDataLst>
              <p:tags r:id="rId22"/>
            </p:custDataLst>
          </p:nvPr>
        </p:nvSpPr>
        <p:spPr>
          <a:xfrm rot="10800000">
            <a:off x="2165923" y="4326209"/>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7" name="文本框 56"/>
          <p:cNvSpPr txBox="1"/>
          <p:nvPr>
            <p:custDataLst>
              <p:tags r:id="rId23"/>
            </p:custDataLst>
          </p:nvPr>
        </p:nvSpPr>
        <p:spPr>
          <a:xfrm>
            <a:off x="2461558" y="3733032"/>
            <a:ext cx="605892" cy="437412"/>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pitchFamily="34" charset="-122"/>
                <a:ea typeface="思源黑体 CN Bold" panose="020B0800000000000000" pitchFamily="34" charset="-122"/>
              </a:rPr>
              <a:t>02</a:t>
            </a:r>
            <a:endParaRPr lang="en-US" altLang="zh-CN" sz="3200" spc="300">
              <a:solidFill>
                <a:srgbClr val="FEFFFF"/>
              </a:solidFill>
              <a:uFillTx/>
              <a:latin typeface="思源黑体 CN Bold" panose="020B0800000000000000" pitchFamily="34" charset="-122"/>
              <a:ea typeface="思源黑体 CN Bold" panose="020B0800000000000000" pitchFamily="34" charset="-122"/>
            </a:endParaRPr>
          </a:p>
        </p:txBody>
      </p:sp>
      <p:cxnSp>
        <p:nvCxnSpPr>
          <p:cNvPr id="58" name="直接箭头连接符 57"/>
          <p:cNvCxnSpPr/>
          <p:nvPr>
            <p:custDataLst>
              <p:tags r:id="rId24"/>
            </p:custDataLst>
          </p:nvPr>
        </p:nvCxnSpPr>
        <p:spPr>
          <a:xfrm rot="10800000" flipV="1">
            <a:off x="2752106" y="4471801"/>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96" name="文本框 95"/>
          <p:cNvSpPr txBox="1"/>
          <p:nvPr>
            <p:custDataLst>
              <p:tags r:id="rId25"/>
            </p:custDataLst>
          </p:nvPr>
        </p:nvSpPr>
        <p:spPr>
          <a:xfrm>
            <a:off x="2333767" y="4803039"/>
            <a:ext cx="1673992" cy="403080"/>
          </a:xfrm>
          <a:prstGeom prst="rect">
            <a:avLst/>
          </a:prstGeom>
          <a:noFill/>
        </p:spPr>
        <p:txBody>
          <a:bodyPr wrap="square" bIns="0" rtlCol="0">
            <a:normAutofit/>
          </a:bodyPr>
          <a:p>
            <a:pPr algn="ctr"/>
            <a:r>
              <a:rPr lang="zh-CN" altLang="en-US" sz="2000" spc="300">
                <a:solidFill>
                  <a:srgbClr val="885EFB">
                    <a:lumMod val="50000"/>
                  </a:srgbClr>
                </a:solidFill>
                <a:uFillTx/>
                <a:latin typeface="思源黑体 CN Bold" panose="020B0800000000000000" pitchFamily="34" charset="-122"/>
                <a:ea typeface="思源黑体 CN Bold" panose="020B0800000000000000" pitchFamily="34" charset="-122"/>
              </a:rPr>
              <a:t></a:t>
            </a:r>
            <a:r>
              <a:rPr lang="zh-CN" altLang="en-US" sz="1200" b="1" spc="300">
                <a:uFillTx/>
                <a:latin typeface="思源黑体 CN Bold" panose="020B0800000000000000" pitchFamily="34" charset="-122"/>
                <a:ea typeface="思源黑体 CN Bold" panose="020B0800000000000000" pitchFamily="34" charset="-122"/>
              </a:rPr>
              <a:t>FROM 表名</a:t>
            </a:r>
            <a:endParaRPr lang="zh-CN" altLang="en-US" sz="1200" b="1" spc="300">
              <a:solidFill>
                <a:srgbClr val="885EFB">
                  <a:lumMod val="50000"/>
                </a:srgbClr>
              </a:solidFill>
              <a:uFillTx/>
              <a:latin typeface="思源黑体 CN Bold" panose="020B0800000000000000" pitchFamily="34" charset="-122"/>
              <a:ea typeface="思源黑体 CN Bold" panose="020B0800000000000000" pitchFamily="34" charset="-122"/>
            </a:endParaRPr>
          </a:p>
        </p:txBody>
      </p:sp>
      <p:sp>
        <p:nvSpPr>
          <p:cNvPr id="11" name="文本框 10"/>
          <p:cNvSpPr txBox="1"/>
          <p:nvPr>
            <p:custDataLst>
              <p:tags r:id="rId26"/>
            </p:custDataLst>
          </p:nvPr>
        </p:nvSpPr>
        <p:spPr>
          <a:xfrm>
            <a:off x="2937752" y="5238544"/>
            <a:ext cx="1468001" cy="1213056"/>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表示从指定的表中查询数据。</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60" name="圆角矩形 59"/>
          <p:cNvSpPr/>
          <p:nvPr>
            <p:custDataLst>
              <p:tags r:id="rId27"/>
            </p:custDataLst>
          </p:nvPr>
        </p:nvSpPr>
        <p:spPr>
          <a:xfrm>
            <a:off x="4101854" y="3556923"/>
            <a:ext cx="819512" cy="820148"/>
          </a:xfrm>
          <a:prstGeom prst="roundRect">
            <a:avLst>
              <a:gd name="adj" fmla="val 8627"/>
            </a:avLst>
          </a:prstGeom>
          <a:solidFill>
            <a:schemeClr val="accent6">
              <a:lumMod val="60000"/>
              <a:lumOff val="40000"/>
            </a:schemeClr>
          </a:solidFill>
          <a:ln>
            <a:solidFill>
              <a:schemeClr val="accent6">
                <a:lumMod val="60000"/>
                <a:lumOff val="40000"/>
              </a:schemeClr>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1" name="椭圆 60"/>
          <p:cNvSpPr/>
          <p:nvPr>
            <p:custDataLst>
              <p:tags r:id="rId28"/>
            </p:custDataLst>
          </p:nvPr>
        </p:nvSpPr>
        <p:spPr>
          <a:xfrm>
            <a:off x="4024289" y="4275347"/>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3" name="椭圆 62"/>
          <p:cNvSpPr/>
          <p:nvPr>
            <p:custDataLst>
              <p:tags r:id="rId29"/>
            </p:custDataLst>
          </p:nvPr>
        </p:nvSpPr>
        <p:spPr>
          <a:xfrm>
            <a:off x="4891485" y="3402430"/>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4" name="文本框 63"/>
          <p:cNvSpPr txBox="1"/>
          <p:nvPr>
            <p:custDataLst>
              <p:tags r:id="rId30"/>
            </p:custDataLst>
          </p:nvPr>
        </p:nvSpPr>
        <p:spPr>
          <a:xfrm>
            <a:off x="4208028" y="3732396"/>
            <a:ext cx="605892" cy="437412"/>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pitchFamily="34" charset="-122"/>
                <a:ea typeface="思源黑体 CN Bold" panose="020B0800000000000000" pitchFamily="34" charset="-122"/>
              </a:rPr>
              <a:t>03</a:t>
            </a:r>
            <a:endParaRPr lang="en-US" altLang="zh-CN" sz="3200" spc="300">
              <a:solidFill>
                <a:srgbClr val="FEFFFF"/>
              </a:solidFill>
              <a:uFillTx/>
              <a:latin typeface="思源黑体 CN Bold" panose="020B0800000000000000" pitchFamily="34" charset="-122"/>
              <a:ea typeface="思源黑体 CN Bold" panose="020B0800000000000000" pitchFamily="34" charset="-122"/>
            </a:endParaRPr>
          </a:p>
        </p:txBody>
      </p:sp>
      <p:cxnSp>
        <p:nvCxnSpPr>
          <p:cNvPr id="65" name="直接箭头连接符 64"/>
          <p:cNvCxnSpPr/>
          <p:nvPr>
            <p:custDataLst>
              <p:tags r:id="rId31"/>
            </p:custDataLst>
          </p:nvPr>
        </p:nvCxnSpPr>
        <p:spPr>
          <a:xfrm flipV="1">
            <a:off x="4511292" y="1880387"/>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98" name="文本框 97"/>
          <p:cNvSpPr txBox="1"/>
          <p:nvPr>
            <p:custDataLst>
              <p:tags r:id="rId32"/>
            </p:custDataLst>
          </p:nvPr>
        </p:nvSpPr>
        <p:spPr>
          <a:xfrm>
            <a:off x="4556432" y="1755140"/>
            <a:ext cx="2174346" cy="403080"/>
          </a:xfrm>
          <a:prstGeom prst="rect">
            <a:avLst/>
          </a:prstGeom>
          <a:noFill/>
        </p:spPr>
        <p:txBody>
          <a:bodyPr wrap="square" bIns="0" rtlCol="0">
            <a:normAutofit fontScale="50000"/>
          </a:bodyPr>
          <a:p>
            <a:pPr algn="ctr"/>
            <a:r>
              <a:rPr lang="zh-CN" altLang="en-US" sz="2000" spc="300">
                <a:solidFill>
                  <a:srgbClr val="00D6D6">
                    <a:lumMod val="75000"/>
                  </a:srgbClr>
                </a:solidFill>
                <a:uFillTx/>
                <a:latin typeface="思源黑体 CN Bold" panose="020B0800000000000000" pitchFamily="34" charset="-122"/>
                <a:ea typeface="思源黑体 CN Bold" panose="020B0800000000000000" pitchFamily="34" charset="-122"/>
              </a:rPr>
              <a:t></a:t>
            </a:r>
            <a:r>
              <a:rPr lang="zh-CN" altLang="en-US" sz="2285" b="1" spc="300">
                <a:uFillTx/>
                <a:latin typeface="思源黑体 CN Bold" panose="020B0800000000000000" pitchFamily="34" charset="-122"/>
                <a:ea typeface="思源黑体 CN Bold" panose="020B0800000000000000" pitchFamily="34" charset="-122"/>
              </a:rPr>
              <a:t>WHERE [条件表达式1</a:t>
            </a:r>
            <a:endParaRPr lang="zh-CN" altLang="en-US" sz="2285" b="1" spc="300">
              <a:uFillTx/>
              <a:latin typeface="思源黑体 CN Bold" panose="020B0800000000000000" pitchFamily="34" charset="-122"/>
              <a:ea typeface="思源黑体 CN Bold" panose="020B0800000000000000" pitchFamily="34" charset="-122"/>
            </a:endParaRPr>
          </a:p>
        </p:txBody>
      </p:sp>
      <p:sp>
        <p:nvSpPr>
          <p:cNvPr id="12" name="文本框 11"/>
          <p:cNvSpPr txBox="1"/>
          <p:nvPr>
            <p:custDataLst>
              <p:tags r:id="rId33"/>
            </p:custDataLst>
          </p:nvPr>
        </p:nvSpPr>
        <p:spPr>
          <a:xfrm>
            <a:off x="4916916" y="2158220"/>
            <a:ext cx="1920672" cy="1213056"/>
          </a:xfrm>
          <a:prstGeom prst="rect">
            <a:avLst/>
          </a:prstGeom>
          <a:noFill/>
        </p:spPr>
        <p:txBody>
          <a:bodyPr wrap="square" rtlCol="0">
            <a:normAutofit/>
          </a:bodyPr>
          <a:p>
            <a:pPr algn="ctr"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“WHERE”是可选参数，用于指定查询条件。</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67" name="圆角矩形 66"/>
          <p:cNvSpPr/>
          <p:nvPr>
            <p:custDataLst>
              <p:tags r:id="rId34"/>
            </p:custDataLst>
          </p:nvPr>
        </p:nvSpPr>
        <p:spPr>
          <a:xfrm rot="10800000">
            <a:off x="5976114" y="3556923"/>
            <a:ext cx="819512" cy="820148"/>
          </a:xfrm>
          <a:prstGeom prst="roundRect">
            <a:avLst>
              <a:gd name="adj" fmla="val 8627"/>
            </a:avLst>
          </a:prstGeom>
          <a:solidFill>
            <a:srgbClr val="55943A"/>
          </a:solidFill>
          <a:ln>
            <a:solidFill>
              <a:srgbClr val="55943A"/>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8" name="椭圆 67"/>
          <p:cNvSpPr/>
          <p:nvPr>
            <p:custDataLst>
              <p:tags r:id="rId35"/>
            </p:custDataLst>
          </p:nvPr>
        </p:nvSpPr>
        <p:spPr>
          <a:xfrm rot="10800000">
            <a:off x="6677373" y="3463464"/>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0" name="椭圆 69"/>
          <p:cNvSpPr/>
          <p:nvPr>
            <p:custDataLst>
              <p:tags r:id="rId36"/>
            </p:custDataLst>
          </p:nvPr>
        </p:nvSpPr>
        <p:spPr>
          <a:xfrm rot="10800000">
            <a:off x="5810178" y="4336381"/>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1" name="文本框 70"/>
          <p:cNvSpPr txBox="1"/>
          <p:nvPr>
            <p:custDataLst>
              <p:tags r:id="rId37"/>
            </p:custDataLst>
          </p:nvPr>
        </p:nvSpPr>
        <p:spPr>
          <a:xfrm>
            <a:off x="6082924" y="3732396"/>
            <a:ext cx="605892" cy="437412"/>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pitchFamily="34" charset="-122"/>
                <a:ea typeface="思源黑体 CN Bold" panose="020B0800000000000000" pitchFamily="34" charset="-122"/>
              </a:rPr>
              <a:t>04</a:t>
            </a:r>
            <a:endParaRPr lang="en-US" altLang="zh-CN" sz="3200" spc="300">
              <a:solidFill>
                <a:srgbClr val="FEFFFF"/>
              </a:solidFill>
              <a:uFillTx/>
              <a:latin typeface="思源黑体 CN Bold" panose="020B0800000000000000" pitchFamily="34" charset="-122"/>
              <a:ea typeface="思源黑体 CN Bold" panose="020B0800000000000000" pitchFamily="34" charset="-122"/>
            </a:endParaRPr>
          </a:p>
        </p:txBody>
      </p:sp>
      <p:cxnSp>
        <p:nvCxnSpPr>
          <p:cNvPr id="72" name="直接箭头连接符 71"/>
          <p:cNvCxnSpPr/>
          <p:nvPr>
            <p:custDataLst>
              <p:tags r:id="rId38"/>
            </p:custDataLst>
          </p:nvPr>
        </p:nvCxnSpPr>
        <p:spPr>
          <a:xfrm rot="10800000" flipV="1">
            <a:off x="6385553" y="4470529"/>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102" name="文本框 101"/>
          <p:cNvSpPr txBox="1"/>
          <p:nvPr>
            <p:custDataLst>
              <p:tags r:id="rId39"/>
            </p:custDataLst>
          </p:nvPr>
        </p:nvSpPr>
        <p:spPr>
          <a:xfrm>
            <a:off x="6385553" y="4769979"/>
            <a:ext cx="2231566" cy="403080"/>
          </a:xfrm>
          <a:prstGeom prst="rect">
            <a:avLst/>
          </a:prstGeom>
          <a:noFill/>
        </p:spPr>
        <p:txBody>
          <a:bodyPr wrap="square" bIns="0" rtlCol="0">
            <a:normAutofit fontScale="50000"/>
          </a:bodyPr>
          <a:p>
            <a:pPr algn="l"/>
            <a:r>
              <a:rPr lang="zh-CN" altLang="en-US" sz="2000" spc="300">
                <a:solidFill>
                  <a:schemeClr val="tx1"/>
                </a:solidFill>
                <a:uFillTx/>
                <a:latin typeface="思源黑体 CN Bold" panose="020B0800000000000000" pitchFamily="34" charset="-122"/>
                <a:ea typeface="思源黑体 CN Bold" panose="020B0800000000000000" pitchFamily="34" charset="-122"/>
              </a:rPr>
              <a:t>GROUP BY 字段名 [HAVING 条件表达式2]</a:t>
            </a:r>
            <a:endParaRPr lang="zh-CN" altLang="en-US" sz="2000" spc="300">
              <a:solidFill>
                <a:schemeClr val="tx1"/>
              </a:solidFill>
              <a:uFillTx/>
              <a:latin typeface="思源黑体 CN Bold" panose="020B0800000000000000" pitchFamily="34" charset="-122"/>
              <a:ea typeface="思源黑体 CN Bold" panose="020B0800000000000000" pitchFamily="34" charset="-122"/>
            </a:endParaRPr>
          </a:p>
        </p:txBody>
      </p:sp>
      <p:sp>
        <p:nvSpPr>
          <p:cNvPr id="13" name="文本框 12"/>
          <p:cNvSpPr txBox="1"/>
          <p:nvPr>
            <p:custDataLst>
              <p:tags r:id="rId40"/>
            </p:custDataLst>
          </p:nvPr>
        </p:nvSpPr>
        <p:spPr>
          <a:xfrm>
            <a:off x="6685002" y="5238544"/>
            <a:ext cx="2035111" cy="1213056"/>
          </a:xfrm>
          <a:prstGeom prst="rect">
            <a:avLst/>
          </a:prstGeom>
          <a:noFill/>
        </p:spPr>
        <p:txBody>
          <a:bodyPr wrap="square" rtlCol="0">
            <a:normAutofit fontScale="80000"/>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“GROUP BY”是可选参数，用于将查询结果按照指定字段进行分组，“HAVING”也是可选参数，用于对分组后的结果进行过滤。</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76" name="圆角矩形 75"/>
          <p:cNvSpPr/>
          <p:nvPr>
            <p:custDataLst>
              <p:tags r:id="rId41"/>
            </p:custDataLst>
          </p:nvPr>
        </p:nvSpPr>
        <p:spPr>
          <a:xfrm>
            <a:off x="7671723" y="3556923"/>
            <a:ext cx="819512" cy="820148"/>
          </a:xfrm>
          <a:prstGeom prst="roundRect">
            <a:avLst>
              <a:gd name="adj" fmla="val 8627"/>
            </a:avLst>
          </a:prstGeom>
          <a:solidFill>
            <a:schemeClr val="accent6">
              <a:lumMod val="75000"/>
            </a:schemeClr>
          </a:solidFill>
          <a:ln>
            <a:solidFill>
              <a:schemeClr val="accent6">
                <a:lumMod val="75000"/>
              </a:schemeClr>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7" name="椭圆 76"/>
          <p:cNvSpPr/>
          <p:nvPr>
            <p:custDataLst>
              <p:tags r:id="rId42"/>
            </p:custDataLst>
          </p:nvPr>
        </p:nvSpPr>
        <p:spPr>
          <a:xfrm>
            <a:off x="7594794" y="4275347"/>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9" name="椭圆 78"/>
          <p:cNvSpPr/>
          <p:nvPr>
            <p:custDataLst>
              <p:tags r:id="rId43"/>
            </p:custDataLst>
          </p:nvPr>
        </p:nvSpPr>
        <p:spPr>
          <a:xfrm>
            <a:off x="8461989" y="3402430"/>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0" name="文本框 79"/>
          <p:cNvSpPr txBox="1"/>
          <p:nvPr>
            <p:custDataLst>
              <p:tags r:id="rId44"/>
            </p:custDataLst>
          </p:nvPr>
        </p:nvSpPr>
        <p:spPr>
          <a:xfrm>
            <a:off x="7778533" y="3732396"/>
            <a:ext cx="605892" cy="437412"/>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pitchFamily="34" charset="-122"/>
                <a:ea typeface="思源黑体 CN Bold" panose="020B0800000000000000" pitchFamily="34" charset="-122"/>
              </a:rPr>
              <a:t>05</a:t>
            </a:r>
            <a:endParaRPr lang="en-US" altLang="zh-CN" sz="3200" spc="300">
              <a:solidFill>
                <a:srgbClr val="FEFFFF"/>
              </a:solidFill>
              <a:uFillTx/>
              <a:latin typeface="思源黑体 CN Bold" panose="020B0800000000000000" pitchFamily="34" charset="-122"/>
              <a:ea typeface="思源黑体 CN Bold" panose="020B0800000000000000" pitchFamily="34" charset="-122"/>
            </a:endParaRPr>
          </a:p>
        </p:txBody>
      </p:sp>
      <p:cxnSp>
        <p:nvCxnSpPr>
          <p:cNvPr id="81" name="直接箭头连接符 80"/>
          <p:cNvCxnSpPr/>
          <p:nvPr>
            <p:custDataLst>
              <p:tags r:id="rId45"/>
            </p:custDataLst>
          </p:nvPr>
        </p:nvCxnSpPr>
        <p:spPr>
          <a:xfrm flipV="1">
            <a:off x="8081797" y="1881023"/>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17" name="文本框 16"/>
          <p:cNvSpPr txBox="1"/>
          <p:nvPr>
            <p:custDataLst>
              <p:tags r:id="rId46"/>
            </p:custDataLst>
          </p:nvPr>
        </p:nvSpPr>
        <p:spPr>
          <a:xfrm>
            <a:off x="8144103" y="2158220"/>
            <a:ext cx="2616844" cy="1213056"/>
          </a:xfrm>
          <a:prstGeom prst="rect">
            <a:avLst/>
          </a:prstGeom>
          <a:noFill/>
        </p:spPr>
        <p:txBody>
          <a:bodyPr wrap="square" rtlCol="0">
            <a:normAutofit fontScale="70000"/>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“ORDER BY”是可选参数，用于将查询结果按照指定字段进行排序。如果不指定参数。默认为升序排序。排序方式也可以通过参数ASC或DESC控制，其中ASC表示按升序进行排序，DESC表示按降序进行排序。</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83" name="圆角矩形 82"/>
          <p:cNvSpPr/>
          <p:nvPr>
            <p:custDataLst>
              <p:tags r:id="rId47"/>
            </p:custDataLst>
          </p:nvPr>
        </p:nvSpPr>
        <p:spPr>
          <a:xfrm rot="10800000">
            <a:off x="9521188" y="3557558"/>
            <a:ext cx="819512" cy="820148"/>
          </a:xfrm>
          <a:prstGeom prst="roundRect">
            <a:avLst>
              <a:gd name="adj" fmla="val 8627"/>
            </a:avLst>
          </a:prstGeom>
          <a:solidFill>
            <a:schemeClr val="accent6">
              <a:lumMod val="50000"/>
            </a:schemeClr>
          </a:solidFill>
          <a:ln>
            <a:solidFill>
              <a:srgbClr val="44BCDA"/>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4" name="椭圆 83"/>
          <p:cNvSpPr/>
          <p:nvPr>
            <p:custDataLst>
              <p:tags r:id="rId48"/>
            </p:custDataLst>
          </p:nvPr>
        </p:nvSpPr>
        <p:spPr>
          <a:xfrm rot="10800000">
            <a:off x="10222447" y="3464100"/>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6" name="椭圆 85"/>
          <p:cNvSpPr/>
          <p:nvPr>
            <p:custDataLst>
              <p:tags r:id="rId49"/>
            </p:custDataLst>
          </p:nvPr>
        </p:nvSpPr>
        <p:spPr>
          <a:xfrm rot="10800000">
            <a:off x="9355251" y="4337017"/>
            <a:ext cx="195183" cy="195183"/>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7" name="文本框 86"/>
          <p:cNvSpPr txBox="1"/>
          <p:nvPr>
            <p:custDataLst>
              <p:tags r:id="rId50"/>
            </p:custDataLst>
          </p:nvPr>
        </p:nvSpPr>
        <p:spPr>
          <a:xfrm>
            <a:off x="9627998" y="3748926"/>
            <a:ext cx="605892" cy="437412"/>
          </a:xfrm>
          <a:prstGeom prst="rect">
            <a:avLst/>
          </a:prstGeom>
          <a:noFill/>
        </p:spPr>
        <p:txBody>
          <a:bodyPr wrap="square" bIns="0" rtlCol="0">
            <a:normAutofit fontScale="70000"/>
          </a:bodyPr>
          <a:p>
            <a:pPr algn="ctr"/>
            <a:r>
              <a:rPr lang="en-US" altLang="zh-CN" sz="3200" spc="300">
                <a:solidFill>
                  <a:srgbClr val="FEFFFF"/>
                </a:solidFill>
                <a:effectLst/>
                <a:uFillTx/>
                <a:latin typeface="思源黑体 CN Bold" panose="020B0800000000000000" pitchFamily="34" charset="-122"/>
                <a:ea typeface="思源黑体 CN Bold" panose="020B0800000000000000" pitchFamily="34" charset="-122"/>
              </a:rPr>
              <a:t>06</a:t>
            </a:r>
            <a:endParaRPr lang="en-US" altLang="zh-CN" sz="3200" spc="300">
              <a:solidFill>
                <a:srgbClr val="FEFFFF"/>
              </a:solidFill>
              <a:effectLst/>
              <a:uFillTx/>
              <a:latin typeface="思源黑体 CN Bold" panose="020B0800000000000000" pitchFamily="34" charset="-122"/>
              <a:ea typeface="思源黑体 CN Bold" panose="020B0800000000000000" pitchFamily="34" charset="-122"/>
            </a:endParaRPr>
          </a:p>
        </p:txBody>
      </p:sp>
      <p:cxnSp>
        <p:nvCxnSpPr>
          <p:cNvPr id="88" name="直接箭头连接符 87"/>
          <p:cNvCxnSpPr/>
          <p:nvPr>
            <p:custDataLst>
              <p:tags r:id="rId51"/>
            </p:custDataLst>
          </p:nvPr>
        </p:nvCxnSpPr>
        <p:spPr>
          <a:xfrm rot="10800000" flipV="1">
            <a:off x="9930627" y="4471165"/>
            <a:ext cx="0" cy="1583076"/>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106" name="文本框 105"/>
          <p:cNvSpPr txBox="1"/>
          <p:nvPr>
            <p:custDataLst>
              <p:tags r:id="rId52"/>
            </p:custDataLst>
          </p:nvPr>
        </p:nvSpPr>
        <p:spPr>
          <a:xfrm>
            <a:off x="9877857" y="4646003"/>
            <a:ext cx="2253818" cy="403080"/>
          </a:xfrm>
          <a:prstGeom prst="rect">
            <a:avLst/>
          </a:prstGeom>
          <a:noFill/>
        </p:spPr>
        <p:txBody>
          <a:bodyPr wrap="square" bIns="0" rtlCol="0">
            <a:normAutofit fontScale="50000"/>
          </a:bodyPr>
          <a:p>
            <a:pPr algn="ctr"/>
            <a:r>
              <a:rPr lang="zh-CN" altLang="en-US" sz="2000" spc="300">
                <a:solidFill>
                  <a:schemeClr val="tx1"/>
                </a:solidFill>
                <a:uFillTx/>
                <a:latin typeface="思源黑体 CN Bold" panose="020B0800000000000000" pitchFamily="34" charset="-122"/>
                <a:ea typeface="思源黑体 CN Bold" panose="020B0800000000000000" pitchFamily="34" charset="-122"/>
              </a:rPr>
              <a:t>LIMIT [OFFSET] 记录数</a:t>
            </a:r>
            <a:endParaRPr lang="zh-CN" altLang="en-US" sz="2000" spc="300">
              <a:solidFill>
                <a:schemeClr val="tx1"/>
              </a:solidFill>
              <a:uFillTx/>
              <a:latin typeface="思源黑体 CN Bold" panose="020B0800000000000000" pitchFamily="34" charset="-122"/>
              <a:ea typeface="思源黑体 CN Bold" panose="020B0800000000000000" pitchFamily="34" charset="-122"/>
            </a:endParaRPr>
          </a:p>
        </p:txBody>
      </p:sp>
      <p:sp>
        <p:nvSpPr>
          <p:cNvPr id="19" name="文本框 18"/>
          <p:cNvSpPr txBox="1"/>
          <p:nvPr>
            <p:custDataLst>
              <p:tags r:id="rId53"/>
            </p:custDataLst>
          </p:nvPr>
        </p:nvSpPr>
        <p:spPr>
          <a:xfrm>
            <a:off x="10081305" y="4937823"/>
            <a:ext cx="1953732" cy="1513777"/>
          </a:xfrm>
          <a:prstGeom prst="rect">
            <a:avLst/>
          </a:prstGeom>
          <a:noFill/>
        </p:spPr>
        <p:txBody>
          <a:bodyPr wrap="square" rtlCol="0">
            <a:normAutofit fontScale="70000"/>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rPr>
              <a:t>“LIMIT”是可选参数，用于限制查询结果的数量，LIMIT后面可以跟两个参数，第一个参数“OFFSET”表示偏移量，如果偏移量为0则从查询结果的第一条记录开始，偏移量为1则从查询结果中的第二条记录开始，以此类推。</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endParaRPr>
          </a:p>
        </p:txBody>
      </p:sp>
      <p:sp>
        <p:nvSpPr>
          <p:cNvPr id="23" name="文本框 22"/>
          <p:cNvSpPr txBox="1"/>
          <p:nvPr/>
        </p:nvSpPr>
        <p:spPr>
          <a:xfrm>
            <a:off x="1498600" y="1259840"/>
            <a:ext cx="6096000" cy="368300"/>
          </a:xfrm>
          <a:prstGeom prst="rect">
            <a:avLst/>
          </a:prstGeom>
          <a:noFill/>
        </p:spPr>
        <p:txBody>
          <a:bodyPr wrap="square" rtlCol="0" anchor="t">
            <a:spAutoFit/>
          </a:bodyPr>
          <a:p>
            <a:r>
              <a:rPr lang="zh-CN" altLang="en-US"/>
              <a:t> </a:t>
            </a:r>
            <a:r>
              <a:rPr lang="en-US" altLang="zh-CN"/>
              <a:t>1</a:t>
            </a:r>
            <a:r>
              <a:rPr lang="zh-CN" altLang="en-US"/>
              <a:t>、SELECT语句</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466,&quot;width&quot;:3125}"/>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6*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77_5*l_h_a*1_4_1"/>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677_5*l_h_i*1_5_1"/>
  <p:tag name="KSO_WM_TEMPLATE_CATEGORY" val="diagram"/>
  <p:tag name="KSO_WM_TEMPLATE_INDEX" val="2022767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677_5*l_h_i*1_5_3"/>
  <p:tag name="KSO_WM_TEMPLATE_CATEGORY" val="diagram"/>
  <p:tag name="KSO_WM_TEMPLATE_INDEX" val="20227677"/>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7677_5*l_h_i*1_5_2"/>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5"/>
  <p:tag name="KSO_WM_UNIT_TEXT_FILL_TYPE" val="1"/>
</p:tagLst>
</file>

<file path=ppt/tags/tag10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677_5*l_h_f*1_5_1"/>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Lst>
</file>

<file path=ppt/tags/tag10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677_5*l_h_a*1_5_1"/>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2*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2*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76_2*l_h_i*1_1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6_2*l_h_i*1_2_1"/>
  <p:tag name="KSO_WM_TEMPLATE_CATEGORY" val="diagram"/>
  <p:tag name="KSO_WM_TEMPLATE_INDEX" val="20227676"/>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6*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6_2*l_h_i*1_2_2"/>
  <p:tag name="KSO_WM_TEMPLATE_CATEGORY" val="diagram"/>
  <p:tag name="KSO_WM_TEMPLATE_INDEX" val="20227676"/>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76_2*l_h_i*1_2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6_2*l_h_f*1_2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6_2*l_h_f*1_1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87_5*l_h_i*1_5_1"/>
  <p:tag name="KSO_WM_TEMPLATE_CATEGORY" val="diagram"/>
  <p:tag name="KSO_WM_TEMPLATE_INDEX" val="202280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87_5*l_h_i*1_5_2"/>
  <p:tag name="KSO_WM_TEMPLATE_CATEGORY" val="diagram"/>
  <p:tag name="KSO_WM_TEMPLATE_INDEX" val="202280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87_5*l_h_a*1_5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1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87_5*l_h_f*1_5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1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87_5*l_h_x*1_5_1"/>
  <p:tag name="KSO_WM_TEMPLATE_CATEGORY" val="diagram"/>
  <p:tag name="KSO_WM_TEMPLATE_INDEX" val="20228087"/>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87_5*l_h_i*1_4_1"/>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6*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87_5*l_h_i*1_4_2"/>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87_5*l_h_a*1_4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2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87_5*l_h_f*1_4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2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87_5*l_h_x*1_1_1"/>
  <p:tag name="KSO_WM_TEMPLATE_CATEGORY" val="diagram"/>
  <p:tag name="KSO_WM_TEMPLATE_INDEX" val="20228087"/>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87_5*l_h_i*1_3_1"/>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87_5*l_h_i*1_3_2"/>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87_5*l_h_a*1_3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2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87_5*l_h_f*1_3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2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87_5*l_h_x*1_2_1"/>
  <p:tag name="KSO_WM_TEMPLATE_CATEGORY" val="diagram"/>
  <p:tag name="KSO_WM_TEMPLATE_INDEX" val="20228087"/>
  <p:tag name="KSO_WM_UNIT_LAYERLEVEL" val="1_1_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7_5*l_h_i*1_1_1"/>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6*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87_5*l_h_i*1_1_2"/>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7_5*l_h_a*1_1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3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7_5*l_h_f*1_1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3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87_5*l_h_x*1_3_1"/>
  <p:tag name="KSO_WM_TEMPLATE_CATEGORY" val="diagram"/>
  <p:tag name="KSO_WM_TEMPLATE_INDEX" val="20228087"/>
  <p:tag name="KSO_WM_UNIT_LAYERLEVEL" val="1_1_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7_5*l_h_i*1_2_1"/>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87_5*l_h_i*1_2_2"/>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7_5*l_h_a*1_2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3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87_5*l_h_f*1_2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13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87_5*l_h_x*1_4_1"/>
  <p:tag name="KSO_WM_TEMPLATE_CATEGORY" val="diagram"/>
  <p:tag name="KSO_WM_TEMPLATE_INDEX" val="20228087"/>
  <p:tag name="KSO_WM_UNIT_LAYERLEVEL" val="1_1_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6*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2*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2*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2*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14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3_2*l_h_i*1_2_1"/>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83_2*l_h_i*1_2_3"/>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83_2*l_h_i*1_2_4"/>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3_2*l_h_a*1_2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14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83_2*l_h_f*1_2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149.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MzUsImhkaWQiOiI3YmUxMWI2NDU4NzFiNzhiNGFjOTMyNzZhMDE3ODc3YyIsInVzZXJDb3VudCI6MzV9"/>
  <p:tag name="KSO_WPP_MARK_KEY" val="0f54c64d-c1e7-476d-85ba-36531b942cc0"/>
</p:tagLst>
</file>

<file path=ppt/tags/tag15.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40_6*l_h_f*1_1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6*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6*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6*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6*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7940_6*l_h_i*1_6_3"/>
  <p:tag name="KSO_WM_TEMPLATE_CATEGORY" val="diagram"/>
  <p:tag name="KSO_WM_TEMPLATE_INDEX" val="20227940"/>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6*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Lst>
</file>

<file path=ppt/tags/tag21.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6*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Lst>
</file>

<file path=ppt/tags/tag22.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40_6*l_h_f*1_2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6*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6*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6*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6*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6*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Lst>
</file>

<file path=ppt/tags/tag2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6*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Lst>
</file>

<file path=ppt/tags/tag29.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40_6*l_h_f*1_3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6*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6*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6*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6*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6*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6*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Lst>
</file>

<file path=ppt/tags/tag3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6*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Lst>
</file>

<file path=ppt/tags/tag36.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40_6*l_h_f*1_4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6*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6*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6*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6*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6*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6*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Lst>
</file>

<file path=ppt/tags/tag42.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40_6*l_h_f*1_5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7940_6*l_h_i*1_6_1"/>
  <p:tag name="KSO_WM_TEMPLATE_CATEGORY" val="diagram"/>
  <p:tag name="KSO_WM_TEMPLATE_INDEX" val="20227940"/>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7940_6*l_h_i*1_6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7940_6*l_h_i*1_6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7940_6*l_h_i*1_6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7940_6*l_h_i*1_6_5"/>
  <p:tag name="KSO_WM_TEMPLATE_CATEGORY" val="diagram"/>
  <p:tag name="KSO_WM_TEMPLATE_INDEX" val="20227940"/>
  <p:tag name="KSO_WM_UNIT_LAYERLEVEL" val="1_1_1"/>
  <p:tag name="KSO_WM_TAG_VERSION" val="1.0"/>
  <p:tag name="KSO_WM_BEAUTIFY_FLAG" val="#wm#"/>
  <p:tag name="KSO_WM_UNIT_LINE_FORE_SCHEMECOLOR_INDEX" val="10"/>
  <p:tag name="KSO_WM_UNIT_LINE_FILL_TYPE" val="2"/>
</p:tagLst>
</file>

<file path=ppt/tags/tag4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7940_6*l_h_a*1_6_1"/>
  <p:tag name="KSO_WM_TEMPLATE_CATEGORY" val="diagram"/>
  <p:tag name="KSO_WM_TEMPLATE_INDEX" val="20227940"/>
  <p:tag name="KSO_WM_UNIT_LAYERLEVEL" val="1_1_1"/>
  <p:tag name="KSO_WM_TAG_VERSION" val="1.0"/>
  <p:tag name="KSO_WM_BEAUTIFY_FLAG" val="#wm#"/>
  <p:tag name="KSO_WM_UNIT_TEXT_FILL_FORE_SCHEMECOLOR_INDEX" val="10"/>
  <p:tag name="KSO_WM_UNIT_TEXT_FILL_TYPE" val="1"/>
</p:tagLst>
</file>

<file path=ppt/tags/tag49.xml><?xml version="1.0" encoding="utf-8"?>
<p:tagLst xmlns:p="http://schemas.openxmlformats.org/presentationml/2006/main">
  <p:tag name="KSO_WM_UNIT_SUBTYPE" val="a"/>
  <p:tag name="KSO_WM_UNIT_PRESET_TEXT" val="您的正文已经简明扼要，字字珠玑，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7940_6*l_h_f*1_6_1"/>
  <p:tag name="KSO_WM_TEMPLATE_CATEGORY" val="diagram"/>
  <p:tag name="KSO_WM_TEMPLATE_INDEX" val="20227940"/>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6*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2_2*l_h_i*1_1_1"/>
  <p:tag name="KSO_WM_TEMPLATE_CATEGORY" val="diagram"/>
  <p:tag name="KSO_WM_TEMPLATE_INDEX" val="20228012"/>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12_2*l_h_i*1_2_1"/>
  <p:tag name="KSO_WM_TEMPLATE_CATEGORY" val="diagram"/>
  <p:tag name="KSO_WM_TEMPLATE_INDEX" val="20228012"/>
  <p:tag name="KSO_WM_UNIT_LAYERLEVEL" val="1_1_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12_2*l_h_i*1_1_2"/>
  <p:tag name="KSO_WM_TEMPLATE_CATEGORY" val="diagram"/>
  <p:tag name="KSO_WM_TEMPLATE_INDEX" val="20228012"/>
  <p:tag name="KSO_WM_UNIT_LAYERLEVEL" val="1_1_1"/>
  <p:tag name="KSO_WM_TAG_VERSION" val="1.0"/>
  <p:tag name="KSO_WM_BEAUTIFY_FLAG" val="#wm#"/>
  <p:tag name="KSO_WM_UNIT_TEXT_FILL_FORE_SCHEMECOLOR_INDEX" val="5"/>
  <p:tag name="KSO_WM_UNIT_TEXT_FILL_TYPE" val="1"/>
</p:tagLst>
</file>

<file path=ppt/tags/tag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12_2*l_h_a*1_1_1"/>
  <p:tag name="KSO_WM_TEMPLATE_CATEGORY" val="diagram"/>
  <p:tag name="KSO_WM_TEMPLATE_INDEX" val="20228012"/>
  <p:tag name="KSO_WM_UNIT_LAYERLEVEL" val="1_1_1"/>
  <p:tag name="KSO_WM_TAG_VERSION" val="1.0"/>
  <p:tag name="KSO_WM_BEAUTIFY_FLAG" val="#wm#"/>
  <p:tag name="KSO_WM_UNIT_TEXT_FILL_FORE_SCHEMECOLOR_INDEX" val="5"/>
  <p:tag name="KSO_WM_UNIT_TEXT_FILL_TYPE" val="1"/>
</p:tagLst>
</file>

<file path=ppt/tags/tag54.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2_2*l_h_f*1_1_1"/>
  <p:tag name="KSO_WM_TEMPLATE_CATEGORY" val="diagram"/>
  <p:tag name="KSO_WM_TEMPLATE_INDEX" val="20228012"/>
  <p:tag name="KSO_WM_UNIT_LAYERLEVEL" val="1_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12_2*l_h_f*1_2_1"/>
  <p:tag name="KSO_WM_TEMPLATE_CATEGORY" val="diagram"/>
  <p:tag name="KSO_WM_TEMPLATE_INDEX" val="20228012"/>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12_2*l_h_a*1_2_1"/>
  <p:tag name="KSO_WM_TEMPLATE_CATEGORY" val="diagram"/>
  <p:tag name="KSO_WM_TEMPLATE_INDEX" val="20228012"/>
  <p:tag name="KSO_WM_UNIT_LAYERLEVEL" val="1_1_1"/>
  <p:tag name="KSO_WM_TAG_VERSION" val="1.0"/>
  <p:tag name="KSO_WM_BEAUTIFY_FLAG" val="#wm#"/>
  <p:tag name="KSO_WM_UNIT_TEXT_FILL_FORE_SCHEMECOLOR_INDEX" val="7"/>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1*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1*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1*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6*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1*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3_1*l_x*1_1"/>
  <p:tag name="KSO_WM_TEMPLATE_CATEGORY" val="diagram"/>
  <p:tag name="KSO_WM_TEMPLATE_INDEX" val="20228073"/>
  <p:tag name="KSO_WM_UNIT_LAYERLEVEL" val="1_1"/>
  <p:tag name="KSO_WM_TAG_VERSION" val="1.0"/>
  <p:tag name="KSO_WM_BEAUTIFY_FLAG" val="#wm#"/>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1*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3_3*l_h_i*1_1_1"/>
  <p:tag name="KSO_WM_TEMPLATE_CATEGORY" val="diagram"/>
  <p:tag name="KSO_WM_TEMPLATE_INDEX" val="20228053"/>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3_3*l_h_i*1_1_2"/>
  <p:tag name="KSO_WM_TEMPLATE_CATEGORY" val="diagram"/>
  <p:tag name="KSO_WM_TEMPLATE_INDEX" val="2022805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3_3*l_h_i*1_1_3"/>
  <p:tag name="KSO_WM_TEMPLATE_CATEGORY" val="diagram"/>
  <p:tag name="KSO_WM_TEMPLATE_INDEX" val="2022805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3_3*l_h_a*1_1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6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3_3*l_h_f*1_1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3_3*l_h_x*1_1_1"/>
  <p:tag name="KSO_WM_TEMPLATE_CATEGORY" val="diagram"/>
  <p:tag name="KSO_WM_TEMPLATE_INDEX" val="20228053"/>
  <p:tag name="KSO_WM_UNIT_LAYERLEVEL" val="1_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3_3*l_h_i*1_2_1"/>
  <p:tag name="KSO_WM_TEMPLATE_CATEGORY" val="diagram"/>
  <p:tag name="KSO_WM_TEMPLATE_INDEX" val="20228053"/>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6*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3_3*l_h_i*1_2_2"/>
  <p:tag name="KSO_WM_TEMPLATE_CATEGORY" val="diagram"/>
  <p:tag name="KSO_WM_TEMPLATE_INDEX" val="2022805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3_3*l_h_i*1_2_3"/>
  <p:tag name="KSO_WM_TEMPLATE_CATEGORY" val="diagram"/>
  <p:tag name="KSO_WM_TEMPLATE_INDEX" val="2022805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3_3*l_h_a*1_2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7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3_3*l_h_f*1_2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3_3*l_h_x*1_2_1"/>
  <p:tag name="KSO_WM_TEMPLATE_CATEGORY" val="diagram"/>
  <p:tag name="KSO_WM_TEMPLATE_INDEX" val="20228053"/>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3_3*l_h_i*1_3_1"/>
  <p:tag name="KSO_WM_TEMPLATE_CATEGORY" val="diagram"/>
  <p:tag name="KSO_WM_TEMPLATE_INDEX" val="20228053"/>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3_3*l_h_i*1_3_2"/>
  <p:tag name="KSO_WM_TEMPLATE_CATEGORY" val="diagram"/>
  <p:tag name="KSO_WM_TEMPLATE_INDEX" val="2022805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3_3*l_h_i*1_3_3"/>
  <p:tag name="KSO_WM_TEMPLATE_CATEGORY" val="diagram"/>
  <p:tag name="KSO_WM_TEMPLATE_INDEX" val="2022805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3_3*l_h_a*1_3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7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3_3*l_h_f*1_3_1"/>
  <p:tag name="KSO_WM_TEMPLATE_CATEGORY" val="diagram"/>
  <p:tag name="KSO_WM_TEMPLATE_INDEX" val="20228053"/>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6*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Lst>
</file>

<file path=ppt/tags/tag80.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3_3*l_h_x*1_3_1"/>
  <p:tag name="KSO_WM_TEMPLATE_CATEGORY" val="diagram"/>
  <p:tag name="KSO_WM_TEMPLATE_INDEX" val="20228053"/>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7_5*l_h_i*1_1_1"/>
  <p:tag name="KSO_WM_TEMPLATE_CATEGORY" val="diagram"/>
  <p:tag name="KSO_WM_TEMPLATE_INDEX" val="2022767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7_5*l_h_i*1_1_3"/>
  <p:tag name="KSO_WM_TEMPLATE_CATEGORY" val="diagram"/>
  <p:tag name="KSO_WM_TEMPLATE_INDEX" val="20227677"/>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677_5*l_h_i*1_1_2"/>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5"/>
  <p:tag name="KSO_WM_UNIT_TEXT_FILL_TYPE" val="1"/>
</p:tagLst>
</file>

<file path=ppt/tags/tag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7_5*l_h_f*1_1_1"/>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Lst>
</file>

<file path=ppt/tags/tag8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77_5*l_h_a*1_1_1"/>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7_5*l_h_i*1_2_1"/>
  <p:tag name="KSO_WM_TEMPLATE_CATEGORY" val="diagram"/>
  <p:tag name="KSO_WM_TEMPLATE_INDEX" val="2022767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7_5*l_h_i*1_2_3"/>
  <p:tag name="KSO_WM_TEMPLATE_CATEGORY" val="diagram"/>
  <p:tag name="KSO_WM_TEMPLATE_INDEX" val="20227677"/>
  <p:tag name="KSO_WM_UNIT_LAYERLEVEL" val="1_1_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677_5*l_h_i*1_2_2"/>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Lst>
</file>

<file path=ppt/tags/tag8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7_5*l_h_f*1_2_1"/>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6*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9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77_5*l_h_a*1_2_1"/>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7_5*l_h_i*1_3_1"/>
  <p:tag name="KSO_WM_TEMPLATE_CATEGORY" val="diagram"/>
  <p:tag name="KSO_WM_TEMPLATE_INDEX" val="2022767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77_5*l_h_i*1_3_3"/>
  <p:tag name="KSO_WM_TEMPLATE_CATEGORY" val="diagram"/>
  <p:tag name="KSO_WM_TEMPLATE_INDEX" val="20227677"/>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677_5*l_h_i*1_3_2"/>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5"/>
  <p:tag name="KSO_WM_UNIT_TEXT_FILL_TYPE" val="1"/>
</p:tagLst>
</file>

<file path=ppt/tags/tag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677_5*l_h_f*1_3_1"/>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77_5*l_h_a*1_3_1"/>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7_5*l_h_i*1_4_1"/>
  <p:tag name="KSO_WM_TEMPLATE_CATEGORY" val="diagram"/>
  <p:tag name="KSO_WM_TEMPLATE_INDEX" val="2022767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77_5*l_h_i*1_4_3"/>
  <p:tag name="KSO_WM_TEMPLATE_CATEGORY" val="diagram"/>
  <p:tag name="KSO_WM_TEMPLATE_INDEX" val="20227677"/>
  <p:tag name="KSO_WM_UNIT_LAYERLEVEL" val="1_1_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677_5*l_h_i*1_4_2"/>
  <p:tag name="KSO_WM_TEMPLATE_CATEGORY" val="diagram"/>
  <p:tag name="KSO_WM_TEMPLATE_INDEX" val="20227677"/>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Lst>
</file>

<file path=ppt/tags/tag9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677_5*l_h_f*1_4_1"/>
  <p:tag name="KSO_WM_TEMPLATE_CATEGORY" val="diagram"/>
  <p:tag name="KSO_WM_TEMPLATE_INDEX" val="20227677"/>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3876</Words>
  <Application>WPS 演示</Application>
  <PresentationFormat>宽屏</PresentationFormat>
  <Paragraphs>301</Paragraphs>
  <Slides>18</Slides>
  <Notes>18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18</vt:i4>
      </vt:variant>
    </vt:vector>
  </HeadingPairs>
  <TitlesOfParts>
    <vt:vector size="39"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Calibri</vt:lpstr>
      <vt:lpstr>Calibri</vt:lpstr>
      <vt:lpstr>思源黑体 CN Regular</vt:lpstr>
      <vt:lpstr>等线</vt:lpstr>
      <vt:lpstr>Arial Unicode MS</vt:lpstr>
      <vt:lpstr>MiSans</vt:lpstr>
      <vt:lpstr>Times New Roman</vt:lpstr>
      <vt:lpstr>思源黑体 CN Light</vt:lpstr>
      <vt:lpstr>等线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89</cp:revision>
  <dcterms:created xsi:type="dcterms:W3CDTF">2020-06-21T11:58:00Z</dcterms:created>
  <dcterms:modified xsi:type="dcterms:W3CDTF">2022-12-06T15:37:05Z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