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6.svg" ContentType="image/svg+xml"/>
  <Override PartName="/ppt/media/image18.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1204" r:id="rId5"/>
    <p:sldId id="259" r:id="rId6"/>
    <p:sldId id="1170" r:id="rId7"/>
    <p:sldId id="1171" r:id="rId8"/>
    <p:sldId id="375" r:id="rId9"/>
    <p:sldId id="261" r:id="rId10"/>
    <p:sldId id="399" r:id="rId11"/>
    <p:sldId id="1297" r:id="rId12"/>
    <p:sldId id="1298" r:id="rId13"/>
    <p:sldId id="1299" r:id="rId14"/>
    <p:sldId id="1300" r:id="rId15"/>
    <p:sldId id="1272" r:id="rId16"/>
    <p:sldId id="1310" r:id="rId17"/>
    <p:sldId id="1312" r:id="rId18"/>
    <p:sldId id="1163"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rdan"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943A"/>
    <a:srgbClr val="8DD809"/>
    <a:srgbClr val="56943B"/>
    <a:srgbClr val="2728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32" autoAdjust="0"/>
    <p:restoredTop sz="94660"/>
  </p:normalViewPr>
  <p:slideViewPr>
    <p:cSldViewPr snapToGrid="0" showGuides="1">
      <p:cViewPr varScale="1">
        <p:scale>
          <a:sx n="70" d="100"/>
          <a:sy n="70" d="100"/>
        </p:scale>
        <p:origin x="438" y="54"/>
      </p:cViewPr>
      <p:guideLst>
        <p:guide orient="horz" pos="2086"/>
        <p:guide pos="3994"/>
        <p:guide pos="4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gs" Target="tags/tag134.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1B4DE1-53AC-45C6-AA8B-924E6FEA26D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5FBDD-4796-4424-B3E7-7A46137222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E5FBDD-4796-4424-B3E7-7A46137222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438F84-86D1-42B2-8C33-C0E71B7D239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8356B3-60DA-4B07-A2A8-EA7AF390C37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稻壳儿：耗崽设计1">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2667000" y="-2666999"/>
            <a:ext cx="6857999" cy="1219199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稻壳儿：耗崽设计2">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rot="16200000">
            <a:off x="2667000" y="-2666999"/>
            <a:ext cx="6857999" cy="12191998"/>
          </a:xfrm>
          <a:prstGeom prst="rect">
            <a:avLst/>
          </a:prstGeom>
        </p:spPr>
      </p:pic>
      <p:sp>
        <p:nvSpPr>
          <p:cNvPr id="2" name="图片占位符 1"/>
          <p:cNvSpPr>
            <a:spLocks noGrp="1"/>
          </p:cNvSpPr>
          <p:nvPr>
            <p:ph type="pic" sz="quarter" idx="10"/>
          </p:nvPr>
        </p:nvSpPr>
        <p:spPr>
          <a:xfrm>
            <a:off x="5615948" y="1835005"/>
            <a:ext cx="3744415" cy="2191440"/>
          </a:xfrm>
          <a:prstGeom prst="rect">
            <a:avLst/>
          </a:prstGeom>
          <a:noFill/>
          <a:effectLst>
            <a:innerShdw blurRad="63500" dist="25400" dir="13500000">
              <a:prstClr val="black">
                <a:alpha val="21000"/>
              </a:prstClr>
            </a:innerShdw>
          </a:effectLst>
        </p:spPr>
        <p:txBody>
          <a:bodyPr/>
          <a:lstStyle/>
          <a:p>
            <a:endParaRPr lang="zh-CN" altLang="en-US"/>
          </a:p>
        </p:txBody>
      </p:sp>
      <p:sp>
        <p:nvSpPr>
          <p:cNvPr id="3" name="图片占位符 2"/>
          <p:cNvSpPr>
            <a:spLocks noGrp="1"/>
          </p:cNvSpPr>
          <p:nvPr>
            <p:ph type="pic" sz="quarter" idx="11"/>
          </p:nvPr>
        </p:nvSpPr>
        <p:spPr>
          <a:xfrm>
            <a:off x="8652369" y="2565400"/>
            <a:ext cx="2080728" cy="2573065"/>
          </a:xfrm>
          <a:prstGeom prst="rect">
            <a:avLst/>
          </a:prstGeom>
          <a:effectLst>
            <a:innerShdw blurRad="63500" dist="25400" dir="13500000">
              <a:prstClr val="black">
                <a:alpha val="26000"/>
              </a:prstClr>
            </a:innerShdw>
          </a:effectLst>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emf"/><Relationship Id="rId7" Type="http://schemas.openxmlformats.org/officeDocument/2006/relationships/image" Target="../media/image7.emf"/><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0" Type="http://schemas.openxmlformats.org/officeDocument/2006/relationships/notesSlide" Target="../notesSlides/notesSlide10.xml"/><Relationship Id="rId1" Type="http://schemas.openxmlformats.org/officeDocument/2006/relationships/tags" Target="../tags/tag51.xml"/></Relationships>
</file>

<file path=ppt/slides/_rels/slide11.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5" Type="http://schemas.openxmlformats.org/officeDocument/2006/relationships/notesSlide" Target="../notesSlides/notesSlide11.xml"/><Relationship Id="rId44" Type="http://schemas.openxmlformats.org/officeDocument/2006/relationships/slideLayout" Target="../slideLayouts/slideLayout1.xml"/><Relationship Id="rId43" Type="http://schemas.openxmlformats.org/officeDocument/2006/relationships/tags" Target="../tags/tag97.xml"/><Relationship Id="rId42" Type="http://schemas.openxmlformats.org/officeDocument/2006/relationships/tags" Target="../tags/tag96.xml"/><Relationship Id="rId41" Type="http://schemas.openxmlformats.org/officeDocument/2006/relationships/tags" Target="../tags/tag95.xml"/><Relationship Id="rId40" Type="http://schemas.openxmlformats.org/officeDocument/2006/relationships/tags" Target="../tags/tag94.xml"/><Relationship Id="rId4" Type="http://schemas.openxmlformats.org/officeDocument/2006/relationships/tags" Target="../tags/tag58.xml"/><Relationship Id="rId39" Type="http://schemas.openxmlformats.org/officeDocument/2006/relationships/tags" Target="../tags/tag93.xml"/><Relationship Id="rId38" Type="http://schemas.openxmlformats.org/officeDocument/2006/relationships/tags" Target="../tags/tag92.xml"/><Relationship Id="rId37" Type="http://schemas.openxmlformats.org/officeDocument/2006/relationships/tags" Target="../tags/tag91.xml"/><Relationship Id="rId36" Type="http://schemas.openxmlformats.org/officeDocument/2006/relationships/tags" Target="../tags/tag90.xml"/><Relationship Id="rId35" Type="http://schemas.openxmlformats.org/officeDocument/2006/relationships/tags" Target="../tags/tag89.xml"/><Relationship Id="rId34" Type="http://schemas.openxmlformats.org/officeDocument/2006/relationships/tags" Target="../tags/tag88.xml"/><Relationship Id="rId33" Type="http://schemas.openxmlformats.org/officeDocument/2006/relationships/tags" Target="../tags/tag87.xml"/><Relationship Id="rId32" Type="http://schemas.openxmlformats.org/officeDocument/2006/relationships/tags" Target="../tags/tag86.xml"/><Relationship Id="rId31" Type="http://schemas.openxmlformats.org/officeDocument/2006/relationships/tags" Target="../tags/tag85.xml"/><Relationship Id="rId30" Type="http://schemas.openxmlformats.org/officeDocument/2006/relationships/tags" Target="../tags/tag84.xml"/><Relationship Id="rId3" Type="http://schemas.openxmlformats.org/officeDocument/2006/relationships/tags" Target="../tags/tag57.xml"/><Relationship Id="rId29" Type="http://schemas.openxmlformats.org/officeDocument/2006/relationships/tags" Target="../tags/tag83.xml"/><Relationship Id="rId28" Type="http://schemas.openxmlformats.org/officeDocument/2006/relationships/tags" Target="../tags/tag82.xml"/><Relationship Id="rId27" Type="http://schemas.openxmlformats.org/officeDocument/2006/relationships/tags" Target="../tags/tag81.xml"/><Relationship Id="rId26" Type="http://schemas.openxmlformats.org/officeDocument/2006/relationships/tags" Target="../tags/tag80.xml"/><Relationship Id="rId25" Type="http://schemas.openxmlformats.org/officeDocument/2006/relationships/tags" Target="../tags/tag79.xml"/><Relationship Id="rId24" Type="http://schemas.openxmlformats.org/officeDocument/2006/relationships/tags" Target="../tags/tag78.xml"/><Relationship Id="rId23" Type="http://schemas.openxmlformats.org/officeDocument/2006/relationships/tags" Target="../tags/tag77.xml"/><Relationship Id="rId22" Type="http://schemas.openxmlformats.org/officeDocument/2006/relationships/tags" Target="../tags/tag76.xml"/><Relationship Id="rId21" Type="http://schemas.openxmlformats.org/officeDocument/2006/relationships/tags" Target="../tags/tag75.xml"/><Relationship Id="rId20" Type="http://schemas.openxmlformats.org/officeDocument/2006/relationships/tags" Target="../tags/tag74.xml"/><Relationship Id="rId2" Type="http://schemas.openxmlformats.org/officeDocument/2006/relationships/tags" Target="../tags/tag56.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1.xml"/><Relationship Id="rId7" Type="http://schemas.openxmlformats.org/officeDocument/2006/relationships/image" Target="../media/image12.svg"/><Relationship Id="rId6" Type="http://schemas.openxmlformats.org/officeDocument/2006/relationships/image" Target="../media/image11.png"/><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tags" Target="../tags/tag98.xml"/></Relationships>
</file>

<file path=ppt/slides/_rels/slide13.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3" Type="http://schemas.openxmlformats.org/officeDocument/2006/relationships/notesSlide" Target="../notesSlides/notesSlide13.xml"/><Relationship Id="rId12" Type="http://schemas.openxmlformats.org/officeDocument/2006/relationships/slideLayout" Target="../slideLayouts/slideLayout1.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tags" Target="../tags/tag101.xml"/></Relationships>
</file>

<file path=ppt/slides/_rels/slide14.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image" Target="../media/image13.jpeg"/><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6" Type="http://schemas.openxmlformats.org/officeDocument/2006/relationships/notesSlide" Target="../notesSlides/notesSlide14.xml"/><Relationship Id="rId15" Type="http://schemas.openxmlformats.org/officeDocument/2006/relationships/slideLayout" Target="../slideLayouts/slideLayout1.xml"/><Relationship Id="rId14" Type="http://schemas.openxmlformats.org/officeDocument/2006/relationships/image" Target="../media/image14.emf"/><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2.xml"/></Relationships>
</file>

<file path=ppt/slides/_rels/slide15.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6" Type="http://schemas.openxmlformats.org/officeDocument/2006/relationships/notesSlide" Target="../notesSlides/notesSlide15.xml"/><Relationship Id="rId15" Type="http://schemas.openxmlformats.org/officeDocument/2006/relationships/slideLayout" Target="../slideLayouts/slideLayout1.xml"/><Relationship Id="rId14" Type="http://schemas.openxmlformats.org/officeDocument/2006/relationships/image" Target="../media/image18.svg"/><Relationship Id="rId13" Type="http://schemas.openxmlformats.org/officeDocument/2006/relationships/image" Target="../media/image17.png"/><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tags" Target="../tags/tag2.xml"/><Relationship Id="rId3" Type="http://schemas.openxmlformats.org/officeDocument/2006/relationships/image" Target="../media/image3.png"/><Relationship Id="rId2" Type="http://schemas.openxmlformats.org/officeDocument/2006/relationships/tags" Target="../tags/tag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5" Type="http://schemas.openxmlformats.org/officeDocument/2006/relationships/notesSlide" Target="../notesSlides/notesSlide9.xml"/><Relationship Id="rId44" Type="http://schemas.openxmlformats.org/officeDocument/2006/relationships/slideLayout" Target="../slideLayouts/slideLayout1.xml"/><Relationship Id="rId43" Type="http://schemas.openxmlformats.org/officeDocument/2006/relationships/tags" Target="../tags/tag50.xml"/><Relationship Id="rId42" Type="http://schemas.openxmlformats.org/officeDocument/2006/relationships/tags" Target="../tags/tag49.xml"/><Relationship Id="rId41" Type="http://schemas.openxmlformats.org/officeDocument/2006/relationships/tags" Target="../tags/tag48.xml"/><Relationship Id="rId40" Type="http://schemas.openxmlformats.org/officeDocument/2006/relationships/tags" Target="../tags/tag47.xml"/><Relationship Id="rId4" Type="http://schemas.openxmlformats.org/officeDocument/2006/relationships/tags" Target="../tags/tag11.xml"/><Relationship Id="rId39" Type="http://schemas.openxmlformats.org/officeDocument/2006/relationships/tags" Target="../tags/tag46.xml"/><Relationship Id="rId38" Type="http://schemas.openxmlformats.org/officeDocument/2006/relationships/tags" Target="../tags/tag45.xml"/><Relationship Id="rId37" Type="http://schemas.openxmlformats.org/officeDocument/2006/relationships/tags" Target="../tags/tag44.xml"/><Relationship Id="rId36" Type="http://schemas.openxmlformats.org/officeDocument/2006/relationships/tags" Target="../tags/tag43.xml"/><Relationship Id="rId35" Type="http://schemas.openxmlformats.org/officeDocument/2006/relationships/tags" Target="../tags/tag42.xml"/><Relationship Id="rId34" Type="http://schemas.openxmlformats.org/officeDocument/2006/relationships/tags" Target="../tags/tag41.xml"/><Relationship Id="rId33" Type="http://schemas.openxmlformats.org/officeDocument/2006/relationships/tags" Target="../tags/tag40.xml"/><Relationship Id="rId32" Type="http://schemas.openxmlformats.org/officeDocument/2006/relationships/tags" Target="../tags/tag39.xml"/><Relationship Id="rId31" Type="http://schemas.openxmlformats.org/officeDocument/2006/relationships/tags" Target="../tags/tag38.xml"/><Relationship Id="rId30" Type="http://schemas.openxmlformats.org/officeDocument/2006/relationships/tags" Target="../tags/tag37.xml"/><Relationship Id="rId3" Type="http://schemas.openxmlformats.org/officeDocument/2006/relationships/tags" Target="../tags/tag10.xml"/><Relationship Id="rId29" Type="http://schemas.openxmlformats.org/officeDocument/2006/relationships/tags" Target="../tags/tag36.xml"/><Relationship Id="rId28" Type="http://schemas.openxmlformats.org/officeDocument/2006/relationships/tags" Target="../tags/tag35.xml"/><Relationship Id="rId27" Type="http://schemas.openxmlformats.org/officeDocument/2006/relationships/tags" Target="../tags/tag34.xml"/><Relationship Id="rId26" Type="http://schemas.openxmlformats.org/officeDocument/2006/relationships/tags" Target="../tags/tag33.xml"/><Relationship Id="rId25" Type="http://schemas.openxmlformats.org/officeDocument/2006/relationships/tags" Target="../tags/tag32.xml"/><Relationship Id="rId24" Type="http://schemas.openxmlformats.org/officeDocument/2006/relationships/tags" Target="../tags/tag31.xml"/><Relationship Id="rId23" Type="http://schemas.openxmlformats.org/officeDocument/2006/relationships/tags" Target="../tags/tag30.xml"/><Relationship Id="rId22" Type="http://schemas.openxmlformats.org/officeDocument/2006/relationships/tags" Target="../tags/tag29.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tags" Target="../tags/tag9.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60400" y="3146425"/>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存储过程与触发器</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9" name="任意多边形: 形状 8"/>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flipH="1">
            <a:off x="8984343"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存储过程</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3" name="文本框 2"/>
          <p:cNvSpPr txBox="1"/>
          <p:nvPr/>
        </p:nvSpPr>
        <p:spPr>
          <a:xfrm>
            <a:off x="1421130" y="1000125"/>
            <a:ext cx="6096000" cy="368300"/>
          </a:xfrm>
          <a:prstGeom prst="rect">
            <a:avLst/>
          </a:prstGeom>
          <a:noFill/>
        </p:spPr>
        <p:txBody>
          <a:bodyPr wrap="square" rtlCol="0" anchor="t">
            <a:spAutoFit/>
          </a:bodyPr>
          <a:p>
            <a:r>
              <a:rPr lang="zh-CN" altLang="en-US" b="1"/>
              <a:t>三、创建存储过程</a:t>
            </a:r>
            <a:endParaRPr lang="zh-CN" altLang="en-US" b="1"/>
          </a:p>
        </p:txBody>
      </p:sp>
      <p:sp>
        <p:nvSpPr>
          <p:cNvPr id="81" name="文本框 80"/>
          <p:cNvSpPr txBox="1"/>
          <p:nvPr>
            <p:custDataLst>
              <p:tags r:id="rId1"/>
            </p:custDataLst>
          </p:nvPr>
        </p:nvSpPr>
        <p:spPr>
          <a:xfrm flipH="1">
            <a:off x="1316355" y="1353820"/>
            <a:ext cx="4401820" cy="5325745"/>
          </a:xfrm>
          <a:prstGeom prst="rect">
            <a:avLst/>
          </a:prstGeom>
          <a:noFill/>
        </p:spPr>
        <p:txBody>
          <a:bodyPr wrap="square" rtlCol="0">
            <a:normAutofit fontScale="90000"/>
          </a:bodyPr>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MySQL中创建存储过程的语法格式如下所示。</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CREATE PROCEDURE sp_name(proc_parameter) [characteristic] routine_body</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参数说明如下：</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CREATE PROCEDURE:创建存储过程的关键字。</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sp_name：存储过程的名称。</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proc_parameter：存储过程的参数列表。</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characteristic：用于指定存储过程的特性。</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routine_body:表示存储过程的主体部分，包含了在过程调用的时候必须执行的SQL语句，以BEGIN开始，以END结束。如果存储过程主体中只有一条SQL语句，可以省略BEGIN-END标志。</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proc_parameter：参数列表的具体形式如下</a:t>
            </a:r>
            <a:r>
              <a:rPr lang="zh-CN" altLang="en-US" sz="1400" spc="150">
                <a:solidFill>
                  <a:srgbClr val="000000">
                    <a:lumMod val="65000"/>
                    <a:lumOff val="35000"/>
                  </a:srgbClr>
                </a:solidFill>
                <a:uFillTx/>
                <a:latin typeface="思源黑体 CN Regular" panose="020B0500000000000000" charset="-122"/>
                <a:ea typeface="思源黑体 CN Regular" panose="020B0500000000000000" charset="-122"/>
              </a:rPr>
              <a:t>。</a:t>
            </a:r>
            <a:endParaRPr lang="zh-CN" altLang="en-US" sz="1400" spc="150">
              <a:solidFill>
                <a:srgbClr val="000000">
                  <a:lumMod val="65000"/>
                  <a:lumOff val="35000"/>
                </a:srgbClr>
              </a:solidFill>
              <a:uFillTx/>
              <a:latin typeface="思源黑体 CN Regular" panose="020B0500000000000000" charset="-122"/>
              <a:ea typeface="思源黑体 CN Regular" panose="020B0500000000000000" charset="-122"/>
            </a:endParaRPr>
          </a:p>
        </p:txBody>
      </p:sp>
      <p:sp>
        <p:nvSpPr>
          <p:cNvPr id="4" name="矩形 3"/>
          <p:cNvSpPr/>
          <p:nvPr>
            <p:custDataLst>
              <p:tags r:id="rId2"/>
            </p:custDataLst>
          </p:nvPr>
        </p:nvSpPr>
        <p:spPr>
          <a:xfrm rot="2700000">
            <a:off x="9183555" y="2223355"/>
            <a:ext cx="2227395" cy="2227395"/>
          </a:xfrm>
          <a:prstGeom prst="rect">
            <a:avLst/>
          </a:prstGeom>
          <a:solidFill>
            <a:schemeClr val="accent6"/>
          </a:solidFill>
          <a:ln>
            <a:noFill/>
          </a:ln>
        </p:spPr>
        <p:style>
          <a:lnRef idx="2">
            <a:srgbClr val="FFAFAB">
              <a:shade val="50000"/>
            </a:srgbClr>
          </a:lnRef>
          <a:fillRef idx="1">
            <a:srgbClr val="FFAFAB"/>
          </a:fillRef>
          <a:effectRef idx="0">
            <a:srgbClr val="FFAFAB"/>
          </a:effectRef>
          <a:fontRef idx="minor">
            <a:srgbClr val="FFFFFF"/>
          </a:fontRef>
        </p:style>
        <p:txBody>
          <a:bodyPr rtlCol="0" anchor="ctr"/>
          <a:p>
            <a:pPr algn="ctr"/>
            <a:endParaRPr lang="zh-CN" altLang="en-US"/>
          </a:p>
        </p:txBody>
      </p:sp>
      <p:sp>
        <p:nvSpPr>
          <p:cNvPr id="54" name="矩形 53"/>
          <p:cNvSpPr/>
          <p:nvPr>
            <p:custDataLst>
              <p:tags r:id="rId3"/>
            </p:custDataLst>
          </p:nvPr>
        </p:nvSpPr>
        <p:spPr>
          <a:xfrm rot="2700000">
            <a:off x="9998629" y="4182499"/>
            <a:ext cx="604867" cy="604867"/>
          </a:xfrm>
          <a:prstGeom prst="rect">
            <a:avLst/>
          </a:prstGeom>
          <a:solidFill>
            <a:schemeClr val="accent6">
              <a:lumMod val="60000"/>
              <a:lumOff val="40000"/>
            </a:schemeClr>
          </a:solidFill>
          <a:ln w="25400">
            <a:solidFill>
              <a:srgbClr val="FFFFFF"/>
            </a:solidFill>
          </a:ln>
          <a:effectLst/>
        </p:spPr>
        <p:style>
          <a:lnRef idx="2">
            <a:srgbClr val="FFAFAB">
              <a:shade val="50000"/>
            </a:srgbClr>
          </a:lnRef>
          <a:fillRef idx="1">
            <a:srgbClr val="FFAFAB"/>
          </a:fillRef>
          <a:effectRef idx="0">
            <a:srgbClr val="FFAFAB"/>
          </a:effectRef>
          <a:fontRef idx="minor">
            <a:srgbClr val="FFFFFF"/>
          </a:fontRef>
        </p:style>
        <p:txBody>
          <a:bodyPr rtlCol="0" anchor="ctr"/>
          <a:p>
            <a:pPr algn="ctr"/>
            <a:endParaRPr lang="zh-CN" altLang="en-US"/>
          </a:p>
        </p:txBody>
      </p:sp>
      <p:pic>
        <p:nvPicPr>
          <p:cNvPr id="96" name="图片 95" descr="343435383038363b343532323337393bc9cfcad0cdcbb3f6"/>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866256" y="2778987"/>
            <a:ext cx="862701" cy="862701"/>
          </a:xfrm>
          <a:prstGeom prst="rect">
            <a:avLst/>
          </a:prstGeom>
        </p:spPr>
      </p:pic>
      <p:pic>
        <p:nvPicPr>
          <p:cNvPr id="5" name="图片 4"/>
          <p:cNvPicPr>
            <a:picLocks noChangeAspect="1"/>
          </p:cNvPicPr>
          <p:nvPr/>
        </p:nvPicPr>
        <p:blipFill>
          <a:blip r:embed="rId7"/>
          <a:stretch>
            <a:fillRect/>
          </a:stretch>
        </p:blipFill>
        <p:spPr>
          <a:xfrm>
            <a:off x="5548630" y="1294130"/>
            <a:ext cx="4737735" cy="1668145"/>
          </a:xfrm>
          <a:prstGeom prst="rect">
            <a:avLst/>
          </a:prstGeom>
        </p:spPr>
      </p:pic>
      <p:pic>
        <p:nvPicPr>
          <p:cNvPr id="10" name="图片 9"/>
          <p:cNvPicPr>
            <a:picLocks noChangeAspect="1"/>
          </p:cNvPicPr>
          <p:nvPr/>
        </p:nvPicPr>
        <p:blipFill>
          <a:blip r:embed="rId8"/>
          <a:stretch>
            <a:fillRect/>
          </a:stretch>
        </p:blipFill>
        <p:spPr>
          <a:xfrm>
            <a:off x="5962015" y="4124960"/>
            <a:ext cx="4434205" cy="1964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存储过程</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3" name="文本框 2"/>
          <p:cNvSpPr txBox="1"/>
          <p:nvPr/>
        </p:nvSpPr>
        <p:spPr>
          <a:xfrm>
            <a:off x="1421130" y="1000125"/>
            <a:ext cx="6096000" cy="368300"/>
          </a:xfrm>
          <a:prstGeom prst="rect">
            <a:avLst/>
          </a:prstGeom>
          <a:noFill/>
        </p:spPr>
        <p:txBody>
          <a:bodyPr wrap="square" rtlCol="0" anchor="t">
            <a:spAutoFit/>
          </a:bodyPr>
          <a:p>
            <a:r>
              <a:rPr lang="zh-CN" altLang="en-US" b="1"/>
              <a:t>四、查看存储过程</a:t>
            </a:r>
            <a:endParaRPr lang="zh-CN" altLang="en-US" b="1"/>
          </a:p>
        </p:txBody>
      </p:sp>
      <p:cxnSp>
        <p:nvCxnSpPr>
          <p:cNvPr id="49" name="直接连接符 48"/>
          <p:cNvCxnSpPr/>
          <p:nvPr>
            <p:custDataLst>
              <p:tags r:id="rId1"/>
            </p:custDataLst>
          </p:nvPr>
        </p:nvCxnSpPr>
        <p:spPr>
          <a:xfrm>
            <a:off x="327343" y="3524250"/>
            <a:ext cx="11588115"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183" name="直接连接符 182"/>
          <p:cNvCxnSpPr/>
          <p:nvPr>
            <p:custDataLst>
              <p:tags r:id="rId2"/>
            </p:custDataLst>
          </p:nvPr>
        </p:nvCxnSpPr>
        <p:spPr>
          <a:xfrm flipH="1">
            <a:off x="5417185" y="326072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184" name="直接连接符 183"/>
          <p:cNvCxnSpPr/>
          <p:nvPr>
            <p:custDataLst>
              <p:tags r:id="rId3"/>
            </p:custDataLst>
          </p:nvPr>
        </p:nvCxnSpPr>
        <p:spPr>
          <a:xfrm flipH="1" flipV="1">
            <a:off x="5417185" y="3524250"/>
            <a:ext cx="137160"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185" name="椭圆 184"/>
          <p:cNvSpPr/>
          <p:nvPr>
            <p:custDataLst>
              <p:tags r:id="rId4"/>
            </p:custDataLst>
          </p:nvPr>
        </p:nvSpPr>
        <p:spPr>
          <a:xfrm>
            <a:off x="5532755" y="322770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86" name="椭圆 185"/>
          <p:cNvSpPr/>
          <p:nvPr>
            <p:custDataLst>
              <p:tags r:id="rId5"/>
            </p:custDataLst>
          </p:nvPr>
        </p:nvSpPr>
        <p:spPr>
          <a:xfrm>
            <a:off x="5532755" y="3782060"/>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187" name="直接连接符 186"/>
          <p:cNvCxnSpPr/>
          <p:nvPr>
            <p:custDataLst>
              <p:tags r:id="rId6"/>
            </p:custDataLst>
          </p:nvPr>
        </p:nvCxnSpPr>
        <p:spPr>
          <a:xfrm>
            <a:off x="6733540" y="326072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188" name="直接连接符 187"/>
          <p:cNvCxnSpPr/>
          <p:nvPr>
            <p:custDataLst>
              <p:tags r:id="rId7"/>
            </p:custDataLst>
          </p:nvPr>
        </p:nvCxnSpPr>
        <p:spPr>
          <a:xfrm flipV="1">
            <a:off x="6727190" y="3524250"/>
            <a:ext cx="137795"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189" name="椭圆 188"/>
          <p:cNvSpPr/>
          <p:nvPr>
            <p:custDataLst>
              <p:tags r:id="rId8"/>
            </p:custDataLst>
          </p:nvPr>
        </p:nvSpPr>
        <p:spPr>
          <a:xfrm flipH="1">
            <a:off x="6703695" y="322770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90" name="椭圆 189"/>
          <p:cNvSpPr/>
          <p:nvPr>
            <p:custDataLst>
              <p:tags r:id="rId9"/>
            </p:custDataLst>
          </p:nvPr>
        </p:nvSpPr>
        <p:spPr>
          <a:xfrm flipH="1">
            <a:off x="6703695" y="378269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82" name="六边形 181"/>
          <p:cNvSpPr/>
          <p:nvPr>
            <p:custDataLst>
              <p:tags r:id="rId10"/>
            </p:custDataLst>
          </p:nvPr>
        </p:nvSpPr>
        <p:spPr>
          <a:xfrm>
            <a:off x="5488305" y="3025775"/>
            <a:ext cx="1311910" cy="989965"/>
          </a:xfrm>
          <a:prstGeom prst="hexagon">
            <a:avLst/>
          </a:prstGeom>
          <a:extLst>
            <a:ext uri="{909E8E84-426E-40DD-AFC4-6F175D3DCCD1}">
              <a14:hiddenFill xmlns:a14="http://schemas.microsoft.com/office/drawing/2010/main">
                <a:solidFill>
                  <a:srgbClr val="00E9DB"/>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91" name="六边形 190"/>
          <p:cNvSpPr/>
          <p:nvPr>
            <p:custDataLst>
              <p:tags r:id="rId11"/>
            </p:custDataLst>
          </p:nvPr>
        </p:nvSpPr>
        <p:spPr>
          <a:xfrm>
            <a:off x="5598795" y="3126105"/>
            <a:ext cx="1090295" cy="788670"/>
          </a:xfrm>
          <a:prstGeom prst="hexagon">
            <a:avLst/>
          </a:prstGeom>
          <a:solidFill>
            <a:schemeClr val="accent6"/>
          </a:solidFill>
          <a:ln w="38100">
            <a:noFill/>
          </a:ln>
          <a:effectLst>
            <a:glow rad="63500">
              <a:schemeClr val="accent6">
                <a:lumMod val="75000"/>
                <a:alpha val="20000"/>
              </a:schemeClr>
            </a:glow>
          </a:effectLst>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192" name="直接连接符 191"/>
          <p:cNvCxnSpPr/>
          <p:nvPr>
            <p:custDataLst>
              <p:tags r:id="rId12"/>
            </p:custDataLst>
          </p:nvPr>
        </p:nvCxnSpPr>
        <p:spPr>
          <a:xfrm>
            <a:off x="6144260" y="2502535"/>
            <a:ext cx="0" cy="438150"/>
          </a:xfrm>
          <a:prstGeom prst="line">
            <a:avLst/>
          </a:prstGeom>
        </p:spPr>
        <p:style>
          <a:lnRef idx="1">
            <a:schemeClr val="accent6"/>
          </a:lnRef>
          <a:fillRef idx="0">
            <a:schemeClr val="accent6"/>
          </a:fillRef>
          <a:effectRef idx="0">
            <a:schemeClr val="accent6"/>
          </a:effectRef>
          <a:fontRef idx="minor">
            <a:schemeClr val="tx1"/>
          </a:fontRef>
        </p:style>
      </p:cxnSp>
      <p:sp>
        <p:nvSpPr>
          <p:cNvPr id="193" name="文本框 192"/>
          <p:cNvSpPr txBox="1"/>
          <p:nvPr>
            <p:custDataLst>
              <p:tags r:id="rId13"/>
            </p:custDataLst>
          </p:nvPr>
        </p:nvSpPr>
        <p:spPr>
          <a:xfrm>
            <a:off x="5751195" y="3208020"/>
            <a:ext cx="785495" cy="624840"/>
          </a:xfrm>
          <a:prstGeom prst="rect">
            <a:avLst/>
          </a:prstGeom>
          <a:noFill/>
        </p:spPr>
        <p:txBody>
          <a:bodyPr wrap="square" bIns="0" rtlCol="0">
            <a:normAutofit/>
          </a:bodyPr>
          <a:p>
            <a:pPr algn="ctr"/>
            <a:r>
              <a:rPr lang="en-US" altLang="zh-CN" sz="3600" spc="300">
                <a:solidFill>
                  <a:srgbClr val="FEFFFF"/>
                </a:solidFill>
                <a:effectLst/>
                <a:uFillTx/>
                <a:latin typeface="思源黑体 CN Bold" panose="020B0800000000000000" pitchFamily="34" charset="-122"/>
                <a:ea typeface="思源黑体 CN Bold" panose="020B0800000000000000" pitchFamily="34" charset="-122"/>
              </a:rPr>
              <a:t>2</a:t>
            </a:r>
            <a:endParaRPr lang="en-US" altLang="zh-CN" sz="3600" spc="300">
              <a:solidFill>
                <a:srgbClr val="FEFFFF"/>
              </a:solidFill>
              <a:effectLst/>
              <a:uFillTx/>
              <a:latin typeface="思源黑体 CN Bold" panose="020B0800000000000000" pitchFamily="34" charset="-122"/>
              <a:ea typeface="思源黑体 CN Bold" panose="020B0800000000000000" pitchFamily="34" charset="-122"/>
            </a:endParaRPr>
          </a:p>
        </p:txBody>
      </p:sp>
      <p:sp>
        <p:nvSpPr>
          <p:cNvPr id="246" name="文本框 245"/>
          <p:cNvSpPr txBox="1"/>
          <p:nvPr>
            <p:custDataLst>
              <p:tags r:id="rId14"/>
            </p:custDataLst>
          </p:nvPr>
        </p:nvSpPr>
        <p:spPr>
          <a:xfrm>
            <a:off x="4126865" y="706755"/>
            <a:ext cx="5109845" cy="661670"/>
          </a:xfrm>
          <a:prstGeom prst="rect">
            <a:avLst/>
          </a:prstGeom>
          <a:noFill/>
        </p:spPr>
        <p:txBody>
          <a:bodyPr wrap="square" bIns="0" rtlCol="0">
            <a:normAutofit/>
          </a:bodyPr>
          <a:p>
            <a:pPr algn="ctr"/>
            <a:r>
              <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rPr>
              <a:t>使用SHOW CREATE语句查看存储过程</a:t>
            </a:r>
            <a:endPar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
        <p:nvSpPr>
          <p:cNvPr id="2" name="文本框 1"/>
          <p:cNvSpPr txBox="1"/>
          <p:nvPr>
            <p:custDataLst>
              <p:tags r:id="rId15"/>
            </p:custDataLst>
          </p:nvPr>
        </p:nvSpPr>
        <p:spPr>
          <a:xfrm>
            <a:off x="869950" y="4601845"/>
            <a:ext cx="4808855" cy="419100"/>
          </a:xfrm>
          <a:prstGeom prst="rect">
            <a:avLst/>
          </a:prstGeom>
          <a:noFill/>
        </p:spPr>
        <p:txBody>
          <a:bodyPr wrap="square" bIns="0" rtlCol="0">
            <a:noAutofit/>
          </a:bodyPr>
          <a:p>
            <a:pPr algn="ctr"/>
            <a:r>
              <a:rPr lang="zh-CN" altLang="en-US" sz="1700" spc="300">
                <a:solidFill>
                  <a:schemeClr val="accent6">
                    <a:lumMod val="75000"/>
                  </a:schemeClr>
                </a:solidFill>
                <a:uFillTx/>
                <a:latin typeface="思源黑体 CN Bold" panose="020B0800000000000000" pitchFamily="34" charset="-122"/>
                <a:ea typeface="思源黑体 CN Bold" panose="020B0800000000000000" pitchFamily="34" charset="-122"/>
              </a:rPr>
              <a:t>用SHOW STATUS语句查看存储过程</a:t>
            </a:r>
            <a:endParaRPr lang="zh-CN" altLang="en-US" sz="17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cxnSp>
        <p:nvCxnSpPr>
          <p:cNvPr id="6" name="直接连接符 5"/>
          <p:cNvCxnSpPr/>
          <p:nvPr>
            <p:custDataLst>
              <p:tags r:id="rId16"/>
            </p:custDataLst>
          </p:nvPr>
        </p:nvCxnSpPr>
        <p:spPr>
          <a:xfrm flipH="1">
            <a:off x="3491230" y="326072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custDataLst>
              <p:tags r:id="rId17"/>
            </p:custDataLst>
          </p:nvPr>
        </p:nvCxnSpPr>
        <p:spPr>
          <a:xfrm flipH="1" flipV="1">
            <a:off x="3491230" y="3524250"/>
            <a:ext cx="137160"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8" name="椭圆 7"/>
          <p:cNvSpPr/>
          <p:nvPr>
            <p:custDataLst>
              <p:tags r:id="rId18"/>
            </p:custDataLst>
          </p:nvPr>
        </p:nvSpPr>
        <p:spPr>
          <a:xfrm>
            <a:off x="3606800" y="322770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9" name="椭圆 8"/>
          <p:cNvSpPr/>
          <p:nvPr>
            <p:custDataLst>
              <p:tags r:id="rId19"/>
            </p:custDataLst>
          </p:nvPr>
        </p:nvSpPr>
        <p:spPr>
          <a:xfrm>
            <a:off x="3606800" y="3782060"/>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11" name="直接连接符 10"/>
          <p:cNvCxnSpPr/>
          <p:nvPr>
            <p:custDataLst>
              <p:tags r:id="rId20"/>
            </p:custDataLst>
          </p:nvPr>
        </p:nvCxnSpPr>
        <p:spPr>
          <a:xfrm>
            <a:off x="4822190" y="326580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custDataLst>
              <p:tags r:id="rId21"/>
            </p:custDataLst>
          </p:nvPr>
        </p:nvCxnSpPr>
        <p:spPr>
          <a:xfrm flipV="1">
            <a:off x="4815840" y="3529330"/>
            <a:ext cx="137795"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13" name="椭圆 12"/>
          <p:cNvSpPr/>
          <p:nvPr>
            <p:custDataLst>
              <p:tags r:id="rId22"/>
            </p:custDataLst>
          </p:nvPr>
        </p:nvSpPr>
        <p:spPr>
          <a:xfrm flipH="1">
            <a:off x="4792345" y="323278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6" name="椭圆 15"/>
          <p:cNvSpPr/>
          <p:nvPr>
            <p:custDataLst>
              <p:tags r:id="rId23"/>
            </p:custDataLst>
          </p:nvPr>
        </p:nvSpPr>
        <p:spPr>
          <a:xfrm flipH="1">
            <a:off x="4792345" y="378777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5" name="六边形 14"/>
          <p:cNvSpPr/>
          <p:nvPr>
            <p:custDataLst>
              <p:tags r:id="rId24"/>
            </p:custDataLst>
          </p:nvPr>
        </p:nvSpPr>
        <p:spPr>
          <a:xfrm>
            <a:off x="3573780" y="3037840"/>
            <a:ext cx="1311910" cy="989965"/>
          </a:xfrm>
          <a:prstGeom prst="hexagon">
            <a:avLst/>
          </a:prstGeom>
          <a:extLst>
            <a:ext uri="{909E8E84-426E-40DD-AFC4-6F175D3DCCD1}">
              <a14:hiddenFill xmlns:a14="http://schemas.microsoft.com/office/drawing/2010/main">
                <a:solidFill>
                  <a:srgbClr val="00E9DB"/>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8" name="六边形 17"/>
          <p:cNvSpPr/>
          <p:nvPr>
            <p:custDataLst>
              <p:tags r:id="rId25"/>
            </p:custDataLst>
          </p:nvPr>
        </p:nvSpPr>
        <p:spPr>
          <a:xfrm>
            <a:off x="3684270" y="3138805"/>
            <a:ext cx="1090295" cy="788670"/>
          </a:xfrm>
          <a:prstGeom prst="hexagon">
            <a:avLst/>
          </a:prstGeom>
          <a:solidFill>
            <a:schemeClr val="accent6"/>
          </a:solidFill>
          <a:ln w="38100">
            <a:noFill/>
          </a:ln>
          <a:effectLst>
            <a:glow rad="63500">
              <a:schemeClr val="accent6">
                <a:lumMod val="75000"/>
                <a:alpha val="20000"/>
              </a:schemeClr>
            </a:glow>
          </a:effectLst>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23" name="直接连接符 22"/>
          <p:cNvCxnSpPr/>
          <p:nvPr>
            <p:custDataLst>
              <p:tags r:id="rId26"/>
            </p:custDataLst>
          </p:nvPr>
        </p:nvCxnSpPr>
        <p:spPr>
          <a:xfrm>
            <a:off x="4229735" y="4085590"/>
            <a:ext cx="0" cy="438150"/>
          </a:xfrm>
          <a:prstGeom prst="line">
            <a:avLst/>
          </a:prstGeom>
        </p:spPr>
        <p:style>
          <a:lnRef idx="1">
            <a:schemeClr val="accent6"/>
          </a:lnRef>
          <a:fillRef idx="0">
            <a:schemeClr val="accent6"/>
          </a:fillRef>
          <a:effectRef idx="0">
            <a:schemeClr val="accent6"/>
          </a:effectRef>
          <a:fontRef idx="minor">
            <a:schemeClr val="tx1"/>
          </a:fontRef>
        </p:style>
      </p:cxnSp>
      <p:sp>
        <p:nvSpPr>
          <p:cNvPr id="24" name="文本框 23"/>
          <p:cNvSpPr txBox="1"/>
          <p:nvPr>
            <p:custDataLst>
              <p:tags r:id="rId27"/>
            </p:custDataLst>
          </p:nvPr>
        </p:nvSpPr>
        <p:spPr>
          <a:xfrm>
            <a:off x="3836670" y="3232150"/>
            <a:ext cx="785495" cy="601345"/>
          </a:xfrm>
          <a:prstGeom prst="rect">
            <a:avLst/>
          </a:prstGeom>
          <a:noFill/>
        </p:spPr>
        <p:txBody>
          <a:bodyPr wrap="square" bIns="0" rtlCol="0">
            <a:normAutofit/>
          </a:bodyPr>
          <a:p>
            <a:pPr algn="ctr"/>
            <a:r>
              <a:rPr lang="en-US" altLang="zh-CN" sz="3600" spc="300">
                <a:solidFill>
                  <a:srgbClr val="FEFFFF"/>
                </a:solidFill>
                <a:effectLst/>
                <a:uFillTx/>
                <a:latin typeface="思源黑体 CN Bold" panose="020B0800000000000000" pitchFamily="34" charset="-122"/>
                <a:ea typeface="思源黑体 CN Bold" panose="020B0800000000000000" pitchFamily="34" charset="-122"/>
              </a:rPr>
              <a:t>1</a:t>
            </a:r>
            <a:endParaRPr lang="en-US" altLang="zh-CN" sz="3600" spc="300">
              <a:solidFill>
                <a:srgbClr val="FEFFFF"/>
              </a:solidFill>
              <a:effectLst/>
              <a:uFillTx/>
              <a:latin typeface="思源黑体 CN Bold" panose="020B0800000000000000" pitchFamily="34" charset="-122"/>
              <a:ea typeface="思源黑体 CN Bold" panose="020B0800000000000000" pitchFamily="34" charset="-122"/>
            </a:endParaRPr>
          </a:p>
        </p:txBody>
      </p:sp>
      <p:cxnSp>
        <p:nvCxnSpPr>
          <p:cNvPr id="59" name="直接连接符 58"/>
          <p:cNvCxnSpPr/>
          <p:nvPr>
            <p:custDataLst>
              <p:tags r:id="rId28"/>
            </p:custDataLst>
          </p:nvPr>
        </p:nvCxnSpPr>
        <p:spPr>
          <a:xfrm flipH="1">
            <a:off x="7320280" y="326453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60" name="直接连接符 59"/>
          <p:cNvCxnSpPr/>
          <p:nvPr>
            <p:custDataLst>
              <p:tags r:id="rId29"/>
            </p:custDataLst>
          </p:nvPr>
        </p:nvCxnSpPr>
        <p:spPr>
          <a:xfrm flipH="1" flipV="1">
            <a:off x="7320280" y="3528060"/>
            <a:ext cx="137160"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61" name="椭圆 60"/>
          <p:cNvSpPr/>
          <p:nvPr>
            <p:custDataLst>
              <p:tags r:id="rId30"/>
            </p:custDataLst>
          </p:nvPr>
        </p:nvSpPr>
        <p:spPr>
          <a:xfrm>
            <a:off x="7435850" y="323151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62" name="椭圆 61"/>
          <p:cNvSpPr/>
          <p:nvPr>
            <p:custDataLst>
              <p:tags r:id="rId31"/>
            </p:custDataLst>
          </p:nvPr>
        </p:nvSpPr>
        <p:spPr>
          <a:xfrm>
            <a:off x="7435850" y="3785870"/>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64" name="直接连接符 63"/>
          <p:cNvCxnSpPr/>
          <p:nvPr>
            <p:custDataLst>
              <p:tags r:id="rId32"/>
            </p:custDataLst>
          </p:nvPr>
        </p:nvCxnSpPr>
        <p:spPr>
          <a:xfrm>
            <a:off x="8651240" y="326961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custDataLst>
              <p:tags r:id="rId33"/>
            </p:custDataLst>
          </p:nvPr>
        </p:nvCxnSpPr>
        <p:spPr>
          <a:xfrm flipV="1">
            <a:off x="8644890" y="3533140"/>
            <a:ext cx="137795"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66" name="椭圆 65"/>
          <p:cNvSpPr/>
          <p:nvPr>
            <p:custDataLst>
              <p:tags r:id="rId34"/>
            </p:custDataLst>
          </p:nvPr>
        </p:nvSpPr>
        <p:spPr>
          <a:xfrm flipH="1">
            <a:off x="8621395" y="323659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67" name="椭圆 66"/>
          <p:cNvSpPr/>
          <p:nvPr>
            <p:custDataLst>
              <p:tags r:id="rId35"/>
            </p:custDataLst>
          </p:nvPr>
        </p:nvSpPr>
        <p:spPr>
          <a:xfrm flipH="1">
            <a:off x="8621395" y="379158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69" name="文本框 68"/>
          <p:cNvSpPr txBox="1"/>
          <p:nvPr>
            <p:custDataLst>
              <p:tags r:id="rId36"/>
            </p:custDataLst>
          </p:nvPr>
        </p:nvSpPr>
        <p:spPr>
          <a:xfrm>
            <a:off x="5885815" y="4657725"/>
            <a:ext cx="6512560" cy="466090"/>
          </a:xfrm>
          <a:prstGeom prst="rect">
            <a:avLst/>
          </a:prstGeom>
          <a:noFill/>
        </p:spPr>
        <p:txBody>
          <a:bodyPr wrap="square" bIns="0" rtlCol="0">
            <a:normAutofit fontScale="80000"/>
          </a:bodyPr>
          <a:p>
            <a:pPr algn="ctr"/>
            <a:r>
              <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rPr>
              <a:t>通过information_schema.Routines表查看存储过程</a:t>
            </a:r>
            <a:endPar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
        <p:nvSpPr>
          <p:cNvPr id="71" name="六边形 70"/>
          <p:cNvSpPr/>
          <p:nvPr>
            <p:custDataLst>
              <p:tags r:id="rId37"/>
            </p:custDataLst>
          </p:nvPr>
        </p:nvSpPr>
        <p:spPr>
          <a:xfrm>
            <a:off x="7402830" y="3041650"/>
            <a:ext cx="1311910" cy="989965"/>
          </a:xfrm>
          <a:prstGeom prst="hexagon">
            <a:avLst/>
          </a:prstGeom>
          <a:extLst>
            <a:ext uri="{909E8E84-426E-40DD-AFC4-6F175D3DCCD1}">
              <a14:hiddenFill xmlns:a14="http://schemas.microsoft.com/office/drawing/2010/main">
                <a:solidFill>
                  <a:srgbClr val="00E9DB"/>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72" name="六边形 71"/>
          <p:cNvSpPr/>
          <p:nvPr>
            <p:custDataLst>
              <p:tags r:id="rId38"/>
            </p:custDataLst>
          </p:nvPr>
        </p:nvSpPr>
        <p:spPr>
          <a:xfrm>
            <a:off x="7513320" y="3142615"/>
            <a:ext cx="1090295" cy="788670"/>
          </a:xfrm>
          <a:prstGeom prst="hexagon">
            <a:avLst/>
          </a:prstGeom>
          <a:solidFill>
            <a:schemeClr val="accent6"/>
          </a:solidFill>
          <a:ln w="38100">
            <a:noFill/>
          </a:ln>
          <a:effectLst>
            <a:glow rad="63500">
              <a:schemeClr val="accent6">
                <a:lumMod val="75000"/>
                <a:alpha val="20000"/>
              </a:schemeClr>
            </a:glow>
          </a:effectLst>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73" name="直接连接符 72"/>
          <p:cNvCxnSpPr/>
          <p:nvPr>
            <p:custDataLst>
              <p:tags r:id="rId39"/>
            </p:custDataLst>
          </p:nvPr>
        </p:nvCxnSpPr>
        <p:spPr>
          <a:xfrm>
            <a:off x="8058785" y="4089400"/>
            <a:ext cx="0" cy="438150"/>
          </a:xfrm>
          <a:prstGeom prst="line">
            <a:avLst/>
          </a:prstGeom>
        </p:spPr>
        <p:style>
          <a:lnRef idx="1">
            <a:schemeClr val="accent6"/>
          </a:lnRef>
          <a:fillRef idx="0">
            <a:schemeClr val="accent6"/>
          </a:fillRef>
          <a:effectRef idx="0">
            <a:schemeClr val="accent6"/>
          </a:effectRef>
          <a:fontRef idx="minor">
            <a:schemeClr val="tx1"/>
          </a:fontRef>
        </p:style>
      </p:cxnSp>
      <p:sp>
        <p:nvSpPr>
          <p:cNvPr id="74" name="文本框 73"/>
          <p:cNvSpPr txBox="1"/>
          <p:nvPr>
            <p:custDataLst>
              <p:tags r:id="rId40"/>
            </p:custDataLst>
          </p:nvPr>
        </p:nvSpPr>
        <p:spPr>
          <a:xfrm>
            <a:off x="7665720" y="3235960"/>
            <a:ext cx="785495" cy="601345"/>
          </a:xfrm>
          <a:prstGeom prst="rect">
            <a:avLst/>
          </a:prstGeom>
          <a:noFill/>
        </p:spPr>
        <p:txBody>
          <a:bodyPr wrap="square" bIns="0" rtlCol="0">
            <a:normAutofit/>
          </a:bodyPr>
          <a:p>
            <a:pPr algn="ctr"/>
            <a:r>
              <a:rPr lang="en-US" altLang="zh-CN" sz="3600" spc="300">
                <a:solidFill>
                  <a:srgbClr val="FEFFFF"/>
                </a:solidFill>
                <a:effectLst/>
                <a:uFillTx/>
                <a:latin typeface="思源黑体 CN Bold" panose="020B0800000000000000" pitchFamily="34" charset="-122"/>
                <a:ea typeface="思源黑体 CN Bold" panose="020B0800000000000000" pitchFamily="34" charset="-122"/>
              </a:rPr>
              <a:t>3</a:t>
            </a:r>
            <a:endParaRPr lang="en-US" altLang="zh-CN" sz="3600" spc="300">
              <a:solidFill>
                <a:srgbClr val="FEFFFF"/>
              </a:solidFill>
              <a:effectLst/>
              <a:uFillTx/>
              <a:latin typeface="思源黑体 CN Bold" panose="020B0800000000000000" pitchFamily="34" charset="-122"/>
              <a:ea typeface="思源黑体 CN Bold" panose="020B0800000000000000" pitchFamily="34" charset="-122"/>
            </a:endParaRPr>
          </a:p>
        </p:txBody>
      </p:sp>
      <p:sp>
        <p:nvSpPr>
          <p:cNvPr id="17" name="文本框 16"/>
          <p:cNvSpPr txBox="1"/>
          <p:nvPr>
            <p:custDataLst>
              <p:tags r:id="rId41"/>
            </p:custDataLst>
          </p:nvPr>
        </p:nvSpPr>
        <p:spPr>
          <a:xfrm>
            <a:off x="4178300" y="1292860"/>
            <a:ext cx="5401310" cy="1393190"/>
          </a:xfrm>
          <a:prstGeom prst="rect">
            <a:avLst/>
          </a:prstGeom>
          <a:noFill/>
        </p:spPr>
        <p:txBody>
          <a:bodyPr wrap="square" rtlCol="0">
            <a:normAutofit/>
          </a:bodyPr>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使用SHOW CREATE语句可以查看存储过程的详细创建信息。例如，查询名为sp_serach2的存储过程。</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mysql&gt;SHOW CREATE PROCEDURE sp_search2\G;</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p:txBody>
      </p:sp>
      <p:sp>
        <p:nvSpPr>
          <p:cNvPr id="19" name="文本框 18"/>
          <p:cNvSpPr txBox="1"/>
          <p:nvPr>
            <p:custDataLst>
              <p:tags r:id="rId42"/>
            </p:custDataLst>
          </p:nvPr>
        </p:nvSpPr>
        <p:spPr>
          <a:xfrm>
            <a:off x="1159510" y="5032375"/>
            <a:ext cx="4229735" cy="1289685"/>
          </a:xfrm>
          <a:prstGeom prst="rect">
            <a:avLst/>
          </a:prstGeom>
          <a:noFill/>
        </p:spPr>
        <p:txBody>
          <a:bodyPr wrap="square" rtlCol="0">
            <a:noAutofit/>
          </a:bodyPr>
          <a:p>
            <a:pPr algn="l" fontAlgn="auto">
              <a:lnSpc>
                <a:spcPct val="130000"/>
              </a:lnSpc>
              <a:spcAft>
                <a:spcPts val="1000"/>
              </a:spcAft>
            </a:pPr>
            <a:r>
              <a:rPr lang="zh-CN" altLang="en-US" sz="1100" spc="150">
                <a:solidFill>
                  <a:srgbClr val="000000">
                    <a:lumMod val="65000"/>
                    <a:lumOff val="35000"/>
                  </a:srgbClr>
                </a:solidFill>
                <a:uFillTx/>
                <a:latin typeface="思源黑体 CN Regular" panose="020B0500000000000000" charset="-122"/>
                <a:ea typeface="思源黑体 CN Regular" panose="020B0500000000000000" charset="-122"/>
              </a:rPr>
              <a:t>MySQL中使用SHOW STATUS语句可以查询存储过程的状态。例如，查看名称以sp_开头的存储过程的状态。</a:t>
            </a:r>
            <a:endParaRPr lang="zh-CN" altLang="en-US" sz="1100" spc="150">
              <a:solidFill>
                <a:srgbClr val="000000">
                  <a:lumMod val="65000"/>
                  <a:lumOff val="3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100" spc="150">
                <a:solidFill>
                  <a:srgbClr val="000000">
                    <a:lumMod val="65000"/>
                    <a:lumOff val="35000"/>
                  </a:srgbClr>
                </a:solidFill>
                <a:uFillTx/>
                <a:latin typeface="思源黑体 CN Regular" panose="020B0500000000000000" charset="-122"/>
                <a:ea typeface="思源黑体 CN Regular" panose="020B0500000000000000" charset="-122"/>
              </a:rPr>
              <a:t>mysql&gt;SHOW PROCEDURE status LIKE ‘sp_%’\G;</a:t>
            </a:r>
            <a:endParaRPr lang="zh-CN" altLang="en-US" sz="1100" spc="150">
              <a:solidFill>
                <a:srgbClr val="000000">
                  <a:lumMod val="65000"/>
                  <a:lumOff val="35000"/>
                </a:srgbClr>
              </a:solidFill>
              <a:uFillTx/>
              <a:latin typeface="思源黑体 CN Regular" panose="020B0500000000000000" charset="-122"/>
              <a:ea typeface="思源黑体 CN Regular" panose="020B0500000000000000" charset="-122"/>
            </a:endParaRPr>
          </a:p>
        </p:txBody>
      </p:sp>
      <p:sp>
        <p:nvSpPr>
          <p:cNvPr id="20" name="文本框 19"/>
          <p:cNvSpPr txBox="1"/>
          <p:nvPr>
            <p:custDataLst>
              <p:tags r:id="rId43"/>
            </p:custDataLst>
          </p:nvPr>
        </p:nvSpPr>
        <p:spPr>
          <a:xfrm>
            <a:off x="6703695" y="4933315"/>
            <a:ext cx="4707890" cy="1313180"/>
          </a:xfrm>
          <a:prstGeom prst="rect">
            <a:avLst/>
          </a:prstGeom>
          <a:noFill/>
        </p:spPr>
        <p:txBody>
          <a:bodyPr wrap="square" rtlCol="0">
            <a:normAutofit fontScale="70000"/>
          </a:bodyPr>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通过使用SHOW CREATE语句查看到了存储过程的CREATE PROCEDURE等信息。</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mysql&gt;SELECT * FROM information_schema.Routines WHERE routine_name=’sp_seach’ and routine_type=’procedure’\G;</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存储过程</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3" name="文本框 2"/>
          <p:cNvSpPr txBox="1"/>
          <p:nvPr/>
        </p:nvSpPr>
        <p:spPr>
          <a:xfrm>
            <a:off x="1421130" y="1000125"/>
            <a:ext cx="6096000" cy="368300"/>
          </a:xfrm>
          <a:prstGeom prst="rect">
            <a:avLst/>
          </a:prstGeom>
          <a:noFill/>
        </p:spPr>
        <p:txBody>
          <a:bodyPr wrap="square" rtlCol="0" anchor="t">
            <a:spAutoFit/>
          </a:bodyPr>
          <a:p>
            <a:r>
              <a:rPr lang="zh-CN" altLang="en-US" b="1"/>
              <a:t>五、删除存储过程</a:t>
            </a:r>
            <a:endParaRPr lang="zh-CN" altLang="en-US" b="1"/>
          </a:p>
        </p:txBody>
      </p:sp>
      <p:pic>
        <p:nvPicPr>
          <p:cNvPr id="4" name="图片 3" descr="qwfredgdfg"/>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200000" flipV="1">
            <a:off x="1419860" y="2747645"/>
            <a:ext cx="1877060" cy="1876425"/>
          </a:xfrm>
          <a:prstGeom prst="rect">
            <a:avLst/>
          </a:prstGeom>
          <a:effectLst>
            <a:outerShdw blurRad="190500" dir="5400000" sx="99000" sy="99000" algn="ctr" rotWithShape="0">
              <a:srgbClr val="000000">
                <a:alpha val="23000"/>
              </a:srgbClr>
            </a:outerShdw>
          </a:effectLst>
        </p:spPr>
      </p:pic>
      <p:sp>
        <p:nvSpPr>
          <p:cNvPr id="14" name="文本框 13"/>
          <p:cNvSpPr txBox="1"/>
          <p:nvPr>
            <p:custDataLst>
              <p:tags r:id="rId4"/>
            </p:custDataLst>
          </p:nvPr>
        </p:nvSpPr>
        <p:spPr>
          <a:xfrm>
            <a:off x="4040505" y="2211705"/>
            <a:ext cx="6835775" cy="2948940"/>
          </a:xfrm>
          <a:prstGeom prst="rect">
            <a:avLst/>
          </a:prstGeom>
          <a:noFill/>
        </p:spPr>
        <p:txBody>
          <a:bodyPr wrap="square" rtlCol="0">
            <a:noAutofit/>
          </a:bodyPr>
          <a:p>
            <a:pPr algn="l"/>
            <a:r>
              <a:rPr lang="zh-CN" altLang="en-US" sz="2800" spc="50">
                <a:solidFill>
                  <a:srgbClr val="000000"/>
                </a:solidFill>
                <a:uFillTx/>
                <a:latin typeface="思源黑体 CN Light" panose="020B0300000000000000" charset="-122"/>
                <a:ea typeface="思源黑体 CN Light" panose="020B0300000000000000" charset="-122"/>
              </a:rPr>
              <a:t>MySQL中使用DROP语句即可删除存储过程。例如，将存储过程sp_search删除的SQL语句如下所示。</a:t>
            </a:r>
            <a:endParaRPr lang="zh-CN" altLang="en-US" sz="2800" spc="50">
              <a:solidFill>
                <a:srgbClr val="000000"/>
              </a:solidFill>
              <a:uFillTx/>
              <a:latin typeface="思源黑体 CN Light" panose="020B0300000000000000" charset="-122"/>
              <a:ea typeface="思源黑体 CN Light" panose="020B0300000000000000" charset="-122"/>
            </a:endParaRPr>
          </a:p>
          <a:p>
            <a:pPr algn="l"/>
            <a:r>
              <a:rPr lang="zh-CN" altLang="en-US" sz="2800" spc="50">
                <a:solidFill>
                  <a:srgbClr val="000000"/>
                </a:solidFill>
                <a:uFillTx/>
                <a:latin typeface="思源黑体 CN Light" panose="020B0300000000000000" charset="-122"/>
                <a:ea typeface="思源黑体 CN Light" panose="020B0300000000000000" charset="-122"/>
              </a:rPr>
              <a:t>mysql&gt;DROP PROCEDURE sp_search;</a:t>
            </a:r>
            <a:endParaRPr lang="zh-CN" altLang="en-US" sz="2800" spc="50">
              <a:solidFill>
                <a:srgbClr val="000000"/>
              </a:solidFill>
              <a:uFillTx/>
              <a:latin typeface="思源黑体 CN Light" panose="020B0300000000000000" charset="-122"/>
              <a:ea typeface="思源黑体 CN Light" panose="020B0300000000000000" charset="-122"/>
            </a:endParaRPr>
          </a:p>
          <a:p>
            <a:pPr algn="l"/>
            <a:r>
              <a:rPr lang="zh-CN" altLang="en-US" sz="2800" spc="50">
                <a:solidFill>
                  <a:srgbClr val="000000"/>
                </a:solidFill>
                <a:uFillTx/>
                <a:latin typeface="思源黑体 CN Light" panose="020B0300000000000000" charset="-122"/>
                <a:ea typeface="思源黑体 CN Light" panose="020B0300000000000000" charset="-122"/>
              </a:rPr>
              <a:t>Query OK,0 rows affected (0.01sec)</a:t>
            </a:r>
            <a:endParaRPr lang="zh-CN" altLang="en-US" sz="2800" spc="50">
              <a:solidFill>
                <a:srgbClr val="000000"/>
              </a:solidFill>
              <a:uFillTx/>
              <a:latin typeface="思源黑体 CN Light" panose="020B0300000000000000" charset="-122"/>
              <a:ea typeface="思源黑体 CN Light" panose="020B0300000000000000" charset="-122"/>
            </a:endParaRPr>
          </a:p>
          <a:p>
            <a:pPr algn="l"/>
            <a:r>
              <a:rPr lang="zh-CN" altLang="en-US" sz="2800" spc="50">
                <a:solidFill>
                  <a:srgbClr val="000000"/>
                </a:solidFill>
                <a:uFillTx/>
                <a:latin typeface="思源黑体 CN Light" panose="020B0300000000000000" charset="-122"/>
                <a:ea typeface="思源黑体 CN Light" panose="020B0300000000000000" charset="-122"/>
              </a:rPr>
              <a:t>从执行结果可以看出，存储过程删除成功。</a:t>
            </a:r>
            <a:endParaRPr lang="zh-CN" altLang="en-US" sz="2800" spc="50">
              <a:solidFill>
                <a:srgbClr val="000000"/>
              </a:solidFill>
              <a:uFillTx/>
              <a:latin typeface="思源黑体 CN Light" panose="020B0300000000000000" charset="-122"/>
              <a:ea typeface="思源黑体 CN Light" panose="020B0300000000000000" charset="-122"/>
            </a:endParaRPr>
          </a:p>
        </p:txBody>
      </p:sp>
      <p:pic>
        <p:nvPicPr>
          <p:cNvPr id="25" name="图片 24" descr="343435383036303b343532343134393bcdb7c4d4b7e7b1a9"/>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1942465" y="3571240"/>
            <a:ext cx="530225" cy="530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2" name="文本框 1"/>
          <p:cNvSpPr txBox="1"/>
          <p:nvPr/>
        </p:nvSpPr>
        <p:spPr>
          <a:xfrm>
            <a:off x="1734185" y="788670"/>
            <a:ext cx="6096000" cy="368300"/>
          </a:xfrm>
          <a:prstGeom prst="rect">
            <a:avLst/>
          </a:prstGeom>
          <a:noFill/>
        </p:spPr>
        <p:txBody>
          <a:bodyPr wrap="square" rtlCol="0" anchor="t">
            <a:spAutoFit/>
          </a:bodyPr>
          <a:p>
            <a:r>
              <a:rPr lang="zh-CN" altLang="en-US" b="1"/>
              <a:t>一、触发器概述</a:t>
            </a:r>
            <a:endParaRPr lang="zh-CN" altLang="en-US" b="1"/>
          </a:p>
        </p:txBody>
      </p:sp>
      <p:sp>
        <p:nvSpPr>
          <p:cNvPr id="3" name="文本框 2"/>
          <p:cNvSpPr txBox="1"/>
          <p:nvPr/>
        </p:nvSpPr>
        <p:spPr>
          <a:xfrm>
            <a:off x="1524974" y="25493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 触发器</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sp>
        <p:nvSpPr>
          <p:cNvPr id="16" name="波形 15"/>
          <p:cNvSpPr/>
          <p:nvPr>
            <p:custDataLst>
              <p:tags r:id="rId1"/>
            </p:custDataLst>
          </p:nvPr>
        </p:nvSpPr>
        <p:spPr>
          <a:xfrm>
            <a:off x="5323205" y="2714625"/>
            <a:ext cx="1205865" cy="740410"/>
          </a:xfrm>
          <a:prstGeom prst="wave">
            <a:avLst/>
          </a:prstGeom>
          <a:solidFill>
            <a:schemeClr val="accent6">
              <a:lumMod val="75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7" name="等腰三角形 16"/>
          <p:cNvSpPr/>
          <p:nvPr>
            <p:custDataLst>
              <p:tags r:id="rId2"/>
            </p:custDataLst>
          </p:nvPr>
        </p:nvSpPr>
        <p:spPr>
          <a:xfrm rot="16200000">
            <a:off x="4673600" y="2891155"/>
            <a:ext cx="911225" cy="387350"/>
          </a:xfrm>
          <a:prstGeom prst="triangle">
            <a:avLst/>
          </a:prstGeom>
          <a:solidFill>
            <a:schemeClr val="accent6">
              <a:lumMod val="75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20" name="波形 19"/>
          <p:cNvSpPr/>
          <p:nvPr>
            <p:custDataLst>
              <p:tags r:id="rId3"/>
            </p:custDataLst>
          </p:nvPr>
        </p:nvSpPr>
        <p:spPr>
          <a:xfrm>
            <a:off x="5323205" y="4180205"/>
            <a:ext cx="1205865" cy="740410"/>
          </a:xfrm>
          <a:prstGeom prst="wav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22" name="等腰三角形 21"/>
          <p:cNvSpPr/>
          <p:nvPr>
            <p:custDataLst>
              <p:tags r:id="rId4"/>
            </p:custDataLst>
          </p:nvPr>
        </p:nvSpPr>
        <p:spPr>
          <a:xfrm rot="5400000" flipH="1">
            <a:off x="6265545" y="4356735"/>
            <a:ext cx="911225" cy="387350"/>
          </a:xfrm>
          <a:prstGeom prst="triangl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23" name="文本框 22"/>
          <p:cNvSpPr txBox="1"/>
          <p:nvPr>
            <p:custDataLst>
              <p:tags r:id="rId5"/>
            </p:custDataLst>
          </p:nvPr>
        </p:nvSpPr>
        <p:spPr>
          <a:xfrm>
            <a:off x="1734185" y="2337435"/>
            <a:ext cx="2830195" cy="888365"/>
          </a:xfrm>
          <a:prstGeom prst="rect">
            <a:avLst/>
          </a:prstGeom>
          <a:noFill/>
        </p:spPr>
        <p:txBody>
          <a:bodyPr wrap="square" bIns="0" rtlCol="0">
            <a:normAutofit/>
          </a:bodyPr>
          <a:p>
            <a:pPr algn="r"/>
            <a:r>
              <a:rPr lang="zh-CN" altLang="en-US" sz="2000" spc="300">
                <a:solidFill>
                  <a:schemeClr val="accent6"/>
                </a:solidFill>
                <a:uFillTx/>
                <a:latin typeface="思源黑体 CN Bold" panose="020B0800000000000000" pitchFamily="34" charset="-122"/>
                <a:ea typeface="思源黑体 CN Bold" panose="020B0800000000000000" pitchFamily="34" charset="-122"/>
              </a:rPr>
              <a:t>触发器概念和优点</a:t>
            </a:r>
            <a:endParaRPr lang="zh-CN" altLang="en-US" sz="2000" spc="300">
              <a:solidFill>
                <a:schemeClr val="accent6"/>
              </a:solidFill>
              <a:uFillTx/>
              <a:latin typeface="思源黑体 CN Bold" panose="020B0800000000000000" pitchFamily="34" charset="-122"/>
              <a:ea typeface="思源黑体 CN Bold" panose="020B0800000000000000" pitchFamily="34" charset="-122"/>
            </a:endParaRPr>
          </a:p>
        </p:txBody>
      </p:sp>
      <p:sp>
        <p:nvSpPr>
          <p:cNvPr id="24" name="文本框 23"/>
          <p:cNvSpPr txBox="1"/>
          <p:nvPr>
            <p:custDataLst>
              <p:tags r:id="rId6"/>
            </p:custDataLst>
          </p:nvPr>
        </p:nvSpPr>
        <p:spPr>
          <a:xfrm>
            <a:off x="2124075" y="2835910"/>
            <a:ext cx="2553970" cy="1722120"/>
          </a:xfrm>
          <a:prstGeom prst="rect">
            <a:avLst/>
          </a:prstGeom>
          <a:noFill/>
        </p:spPr>
        <p:txBody>
          <a:bodyPr wrap="square" bIns="46990" rtlCol="0">
            <a:noAutofit/>
          </a:bodyPr>
          <a:p>
            <a:pPr indent="-457200" algn="l" fontAlgn="auto">
              <a:lnSpc>
                <a:spcPct val="130000"/>
              </a:lnSpc>
              <a:spcAft>
                <a:spcPts val="1000"/>
              </a:spcAft>
            </a:pPr>
            <a:r>
              <a:rPr lang="zh-CN" altLang="en-US" spc="150">
                <a:solidFill>
                  <a:srgbClr val="000000">
                    <a:lumMod val="50000"/>
                    <a:lumOff val="50000"/>
                  </a:srgbClr>
                </a:solidFill>
                <a:uFillTx/>
                <a:latin typeface="思源黑体 CN Regular" panose="020B0500000000000000" charset="-122"/>
                <a:ea typeface="思源黑体 CN Regular" panose="020B0500000000000000" charset="-122"/>
              </a:rPr>
              <a:t>（1）自动执行</a:t>
            </a:r>
            <a:endParaRPr lang="zh-CN" altLang="en-US" spc="150">
              <a:solidFill>
                <a:srgbClr val="000000">
                  <a:lumMod val="50000"/>
                  <a:lumOff val="50000"/>
                </a:srgbClr>
              </a:solidFill>
              <a:uFillTx/>
              <a:latin typeface="思源黑体 CN Regular" panose="020B0500000000000000" charset="-122"/>
              <a:ea typeface="思源黑体 CN Regular" panose="020B0500000000000000" charset="-122"/>
            </a:endParaRPr>
          </a:p>
          <a:p>
            <a:pPr indent="-457200" algn="l" fontAlgn="auto">
              <a:lnSpc>
                <a:spcPct val="130000"/>
              </a:lnSpc>
              <a:spcAft>
                <a:spcPts val="1000"/>
              </a:spcAft>
            </a:pPr>
            <a:r>
              <a:rPr lang="zh-CN" altLang="en-US" spc="150">
                <a:solidFill>
                  <a:srgbClr val="000000">
                    <a:lumMod val="50000"/>
                    <a:lumOff val="50000"/>
                  </a:srgbClr>
                </a:solidFill>
                <a:uFillTx/>
                <a:latin typeface="思源黑体 CN Regular" panose="020B0500000000000000" charset="-122"/>
                <a:ea typeface="思源黑体 CN Regular" panose="020B0500000000000000" charset="-122"/>
              </a:rPr>
              <a:t>（2）级联更新</a:t>
            </a:r>
            <a:endParaRPr lang="zh-CN" altLang="en-US" spc="150">
              <a:solidFill>
                <a:srgbClr val="000000">
                  <a:lumMod val="50000"/>
                  <a:lumOff val="50000"/>
                </a:srgbClr>
              </a:solidFill>
              <a:uFillTx/>
              <a:latin typeface="思源黑体 CN Regular" panose="020B0500000000000000" charset="-122"/>
              <a:ea typeface="思源黑体 CN Regular" panose="020B0500000000000000" charset="-122"/>
            </a:endParaRPr>
          </a:p>
          <a:p>
            <a:pPr indent="-457200" algn="l" fontAlgn="auto">
              <a:lnSpc>
                <a:spcPct val="130000"/>
              </a:lnSpc>
              <a:spcAft>
                <a:spcPts val="1000"/>
              </a:spcAft>
            </a:pPr>
            <a:r>
              <a:rPr lang="zh-CN" altLang="en-US" spc="150">
                <a:solidFill>
                  <a:srgbClr val="000000">
                    <a:lumMod val="50000"/>
                    <a:lumOff val="50000"/>
                  </a:srgbClr>
                </a:solidFill>
                <a:uFillTx/>
                <a:latin typeface="思源黑体 CN Regular" panose="020B0500000000000000" charset="-122"/>
                <a:ea typeface="思源黑体 CN Regular" panose="020B0500000000000000" charset="-122"/>
              </a:rPr>
              <a:t>（3）强化约束</a:t>
            </a:r>
            <a:endParaRPr lang="zh-CN" altLang="en-US" spc="150">
              <a:solidFill>
                <a:srgbClr val="000000">
                  <a:lumMod val="50000"/>
                  <a:lumOff val="50000"/>
                </a:srgbClr>
              </a:solidFill>
              <a:uFillTx/>
              <a:latin typeface="思源黑体 CN Regular" panose="020B0500000000000000" charset="-122"/>
              <a:ea typeface="思源黑体 CN Regular" panose="020B0500000000000000" charset="-122"/>
            </a:endParaRPr>
          </a:p>
          <a:p>
            <a:pPr indent="-457200" algn="l" fontAlgn="auto">
              <a:lnSpc>
                <a:spcPct val="130000"/>
              </a:lnSpc>
              <a:spcAft>
                <a:spcPts val="1000"/>
              </a:spcAft>
            </a:pPr>
            <a:r>
              <a:rPr lang="zh-CN" altLang="en-US" spc="150">
                <a:solidFill>
                  <a:srgbClr val="000000">
                    <a:lumMod val="50000"/>
                    <a:lumOff val="50000"/>
                  </a:srgbClr>
                </a:solidFill>
                <a:uFillTx/>
                <a:latin typeface="思源黑体 CN Regular" panose="020B0500000000000000" charset="-122"/>
                <a:ea typeface="思源黑体 CN Regular" panose="020B0500000000000000" charset="-122"/>
              </a:rPr>
              <a:t>（4）跟踪变化</a:t>
            </a:r>
            <a:endParaRPr lang="zh-CN" altLang="en-US" spc="15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26" name="文本框 25"/>
          <p:cNvSpPr txBox="1"/>
          <p:nvPr>
            <p:custDataLst>
              <p:tags r:id="rId7"/>
            </p:custDataLst>
          </p:nvPr>
        </p:nvSpPr>
        <p:spPr>
          <a:xfrm flipH="1">
            <a:off x="7459345" y="4009390"/>
            <a:ext cx="2259330" cy="548640"/>
          </a:xfrm>
          <a:prstGeom prst="rect">
            <a:avLst/>
          </a:prstGeom>
          <a:noFill/>
        </p:spPr>
        <p:txBody>
          <a:bodyPr wrap="square" bIns="0" rtlCol="0">
            <a:normAutofit/>
          </a:bodyPr>
          <a:p>
            <a:pPr algn="r"/>
            <a:r>
              <a:rPr lang="zh-CN" altLang="en-US" sz="2000" spc="300">
                <a:solidFill>
                  <a:schemeClr val="accent6"/>
                </a:solidFill>
                <a:uFillTx/>
                <a:latin typeface="思源黑体 CN Bold" panose="020B0800000000000000" pitchFamily="34" charset="-122"/>
                <a:ea typeface="思源黑体 CN Bold" panose="020B0800000000000000" pitchFamily="34" charset="-122"/>
              </a:rPr>
              <a:t>触发器应用场景</a:t>
            </a:r>
            <a:endParaRPr lang="zh-CN" altLang="en-US" sz="2000" spc="300">
              <a:solidFill>
                <a:schemeClr val="accent6"/>
              </a:solidFill>
              <a:uFillTx/>
              <a:latin typeface="思源黑体 CN Bold" panose="020B0800000000000000" pitchFamily="34" charset="-122"/>
              <a:ea typeface="思源黑体 CN Bold" panose="020B0800000000000000" pitchFamily="34" charset="-122"/>
            </a:endParaRPr>
          </a:p>
        </p:txBody>
      </p:sp>
      <p:sp>
        <p:nvSpPr>
          <p:cNvPr id="27" name="文本框 26"/>
          <p:cNvSpPr txBox="1"/>
          <p:nvPr>
            <p:custDataLst>
              <p:tags r:id="rId8"/>
            </p:custDataLst>
          </p:nvPr>
        </p:nvSpPr>
        <p:spPr>
          <a:xfrm flipH="1">
            <a:off x="7087870" y="4442460"/>
            <a:ext cx="5147945" cy="906780"/>
          </a:xfrm>
          <a:prstGeom prst="rect">
            <a:avLst/>
          </a:prstGeom>
          <a:noFill/>
        </p:spPr>
        <p:txBody>
          <a:bodyPr wrap="square" bIns="46990" rtlCol="0">
            <a:noAutofit/>
          </a:bodyPr>
          <a:p>
            <a:pPr indent="-457200" algn="l" fontAlgn="auto">
              <a:lnSpc>
                <a:spcPct val="130000"/>
              </a:lnSpc>
              <a:spcAft>
                <a:spcPts val="1000"/>
              </a:spcAft>
            </a:pPr>
            <a:r>
              <a:rPr lang="zh-CN" altLang="en-US" spc="150">
                <a:solidFill>
                  <a:srgbClr val="000000">
                    <a:lumMod val="50000"/>
                    <a:lumOff val="50000"/>
                  </a:srgbClr>
                </a:solidFill>
                <a:uFillTx/>
                <a:latin typeface="思源黑体 CN Regular" panose="020B0500000000000000" charset="-122"/>
                <a:ea typeface="思源黑体 CN Regular" panose="020B0500000000000000" charset="-122"/>
              </a:rPr>
              <a:t>（1）提高安全性</a:t>
            </a:r>
            <a:endParaRPr lang="zh-CN" altLang="en-US" spc="150">
              <a:solidFill>
                <a:srgbClr val="000000">
                  <a:lumMod val="50000"/>
                  <a:lumOff val="50000"/>
                </a:srgbClr>
              </a:solidFill>
              <a:uFillTx/>
              <a:latin typeface="思源黑体 CN Regular" panose="020B0500000000000000" charset="-122"/>
              <a:ea typeface="思源黑体 CN Regular" panose="020B0500000000000000" charset="-122"/>
            </a:endParaRPr>
          </a:p>
          <a:p>
            <a:pPr indent="-457200" algn="l" fontAlgn="auto">
              <a:lnSpc>
                <a:spcPct val="130000"/>
              </a:lnSpc>
              <a:spcAft>
                <a:spcPts val="1000"/>
              </a:spcAft>
            </a:pPr>
            <a:r>
              <a:rPr lang="zh-CN" altLang="en-US" spc="150">
                <a:solidFill>
                  <a:srgbClr val="000000">
                    <a:lumMod val="50000"/>
                    <a:lumOff val="50000"/>
                  </a:srgbClr>
                </a:solidFill>
                <a:uFillTx/>
                <a:latin typeface="思源黑体 CN Regular" panose="020B0500000000000000" charset="-122"/>
                <a:ea typeface="思源黑体 CN Regular" panose="020B0500000000000000" charset="-122"/>
              </a:rPr>
              <a:t>（2）操作审计。</a:t>
            </a:r>
            <a:endParaRPr lang="zh-CN" altLang="en-US" spc="150">
              <a:solidFill>
                <a:srgbClr val="000000">
                  <a:lumMod val="50000"/>
                  <a:lumOff val="50000"/>
                </a:srgbClr>
              </a:solidFill>
              <a:uFillTx/>
              <a:latin typeface="思源黑体 CN Regular" panose="020B0500000000000000" charset="-122"/>
              <a:ea typeface="思源黑体 CN Regular" panose="020B0500000000000000" charset="-122"/>
            </a:endParaRPr>
          </a:p>
          <a:p>
            <a:pPr indent="-457200" algn="l" fontAlgn="auto">
              <a:lnSpc>
                <a:spcPct val="130000"/>
              </a:lnSpc>
              <a:spcAft>
                <a:spcPts val="1000"/>
              </a:spcAft>
            </a:pPr>
            <a:r>
              <a:rPr lang="zh-CN" altLang="en-US" spc="150">
                <a:solidFill>
                  <a:srgbClr val="000000">
                    <a:lumMod val="50000"/>
                    <a:lumOff val="50000"/>
                  </a:srgbClr>
                </a:solidFill>
                <a:uFillTx/>
                <a:latin typeface="思源黑体 CN Regular" panose="020B0500000000000000" charset="-122"/>
                <a:ea typeface="思源黑体 CN Regular" panose="020B0500000000000000" charset="-122"/>
              </a:rPr>
              <a:t>（3）实现复杂的数据修改和数据完整性规则</a:t>
            </a:r>
            <a:endParaRPr lang="zh-CN" altLang="en-US" spc="15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28" name="文本框 27"/>
          <p:cNvSpPr txBox="1"/>
          <p:nvPr>
            <p:custDataLst>
              <p:tags r:id="rId9"/>
            </p:custDataLst>
          </p:nvPr>
        </p:nvSpPr>
        <p:spPr>
          <a:xfrm>
            <a:off x="5323205" y="2885440"/>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pitchFamily="34" charset="-122"/>
                <a:ea typeface="思源黑体 CN Bold" panose="020B0800000000000000" pitchFamily="34" charset="-122"/>
              </a:rPr>
              <a:t>1</a:t>
            </a:r>
            <a:endParaRPr lang="en-US" altLang="zh-CN" sz="2000" dirty="0">
              <a:solidFill>
                <a:srgbClr val="FFFAFB"/>
              </a:solidFill>
              <a:latin typeface="思源黑体 CN Bold" panose="020B0800000000000000" pitchFamily="34" charset="-122"/>
              <a:ea typeface="思源黑体 CN Bold" panose="020B0800000000000000" pitchFamily="34" charset="-122"/>
            </a:endParaRPr>
          </a:p>
        </p:txBody>
      </p:sp>
      <p:sp>
        <p:nvSpPr>
          <p:cNvPr id="29" name="文本框 28"/>
          <p:cNvSpPr txBox="1"/>
          <p:nvPr>
            <p:custDataLst>
              <p:tags r:id="rId10"/>
            </p:custDataLst>
          </p:nvPr>
        </p:nvSpPr>
        <p:spPr>
          <a:xfrm>
            <a:off x="6155055" y="4351020"/>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pitchFamily="34" charset="-122"/>
                <a:ea typeface="思源黑体 CN Bold" panose="020B0800000000000000" pitchFamily="34" charset="-122"/>
              </a:rPr>
              <a:t>2</a:t>
            </a:r>
            <a:endParaRPr lang="en-US" altLang="zh-CN" sz="2000">
              <a:solidFill>
                <a:srgbClr val="FFFAFB"/>
              </a:solidFill>
              <a:latin typeface="思源黑体 CN Bold" panose="020B0800000000000000" pitchFamily="34" charset="-122"/>
              <a:ea typeface="思源黑体 CN Bold" panose="020B0800000000000000" pitchFamily="34" charset="-122"/>
            </a:endParaRPr>
          </a:p>
        </p:txBody>
      </p:sp>
      <p:sp>
        <p:nvSpPr>
          <p:cNvPr id="31" name="文本框 30"/>
          <p:cNvSpPr txBox="1"/>
          <p:nvPr>
            <p:custDataLst>
              <p:tags r:id="rId11"/>
            </p:custDataLst>
          </p:nvPr>
        </p:nvSpPr>
        <p:spPr>
          <a:xfrm>
            <a:off x="5323205" y="5767070"/>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pitchFamily="34" charset="-122"/>
                <a:ea typeface="思源黑体 CN Bold" panose="020B0800000000000000" pitchFamily="34" charset="-122"/>
              </a:rPr>
              <a:t>3</a:t>
            </a:r>
            <a:endParaRPr lang="en-US" altLang="zh-CN" sz="2000">
              <a:solidFill>
                <a:srgbClr val="FFFAFB"/>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3" name="文本框 2"/>
          <p:cNvSpPr txBox="1"/>
          <p:nvPr/>
        </p:nvSpPr>
        <p:spPr>
          <a:xfrm>
            <a:off x="1524974" y="25493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 触发器</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sp>
        <p:nvSpPr>
          <p:cNvPr id="33" name="矩形: 圆角 32"/>
          <p:cNvSpPr/>
          <p:nvPr>
            <p:custDataLst>
              <p:tags r:id="rId1"/>
            </p:custDataLst>
          </p:nvPr>
        </p:nvSpPr>
        <p:spPr>
          <a:xfrm>
            <a:off x="2209800" y="1395108"/>
            <a:ext cx="552450" cy="191782"/>
          </a:xfrm>
          <a:prstGeom prst="roundRect">
            <a:avLst>
              <a:gd name="adj" fmla="val 50000"/>
            </a:avLst>
          </a:prstGeom>
          <a:solidFill>
            <a:schemeClr val="accent6">
              <a:lumMod val="20000"/>
              <a:lumOff val="80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圆角 11"/>
          <p:cNvSpPr/>
          <p:nvPr>
            <p:custDataLst>
              <p:tags r:id="rId2"/>
            </p:custDataLst>
          </p:nvPr>
        </p:nvSpPr>
        <p:spPr>
          <a:xfrm>
            <a:off x="2209800" y="5188942"/>
            <a:ext cx="552450" cy="191782"/>
          </a:xfrm>
          <a:prstGeom prst="roundRect">
            <a:avLst>
              <a:gd name="adj" fmla="val 50000"/>
            </a:avLst>
          </a:prstGeom>
          <a:solidFill>
            <a:schemeClr val="accent6">
              <a:lumMod val="20000"/>
              <a:lumOff val="80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7"/>
          <p:cNvSpPr>
            <a:spLocks noEditPoints="1"/>
          </p:cNvSpPr>
          <p:nvPr>
            <p:custDataLst>
              <p:tags r:id="rId3"/>
            </p:custDataLst>
          </p:nvPr>
        </p:nvSpPr>
        <p:spPr bwMode="auto">
          <a:xfrm>
            <a:off x="1420274" y="1395068"/>
            <a:ext cx="2180811" cy="4119935"/>
          </a:xfrm>
          <a:custGeom>
            <a:avLst/>
            <a:gdLst>
              <a:gd name="T0" fmla="*/ 464 w 464"/>
              <a:gd name="T1" fmla="*/ 74 h 876"/>
              <a:gd name="T2" fmla="*/ 390 w 464"/>
              <a:gd name="T3" fmla="*/ 0 h 876"/>
              <a:gd name="T4" fmla="*/ 74 w 464"/>
              <a:gd name="T5" fmla="*/ 0 h 876"/>
              <a:gd name="T6" fmla="*/ 0 w 464"/>
              <a:gd name="T7" fmla="*/ 74 h 876"/>
              <a:gd name="T8" fmla="*/ 0 w 464"/>
              <a:gd name="T9" fmla="*/ 802 h 876"/>
              <a:gd name="T10" fmla="*/ 74 w 464"/>
              <a:gd name="T11" fmla="*/ 876 h 876"/>
              <a:gd name="T12" fmla="*/ 390 w 464"/>
              <a:gd name="T13" fmla="*/ 876 h 876"/>
              <a:gd name="T14" fmla="*/ 464 w 464"/>
              <a:gd name="T15" fmla="*/ 802 h 876"/>
              <a:gd name="T16" fmla="*/ 464 w 464"/>
              <a:gd name="T17" fmla="*/ 74 h 876"/>
              <a:gd name="T18" fmla="*/ 193 w 464"/>
              <a:gd name="T19" fmla="*/ 20 h 876"/>
              <a:gd name="T20" fmla="*/ 276 w 464"/>
              <a:gd name="T21" fmla="*/ 20 h 876"/>
              <a:gd name="T22" fmla="*/ 282 w 464"/>
              <a:gd name="T23" fmla="*/ 26 h 876"/>
              <a:gd name="T24" fmla="*/ 276 w 464"/>
              <a:gd name="T25" fmla="*/ 32 h 876"/>
              <a:gd name="T26" fmla="*/ 193 w 464"/>
              <a:gd name="T27" fmla="*/ 32 h 876"/>
              <a:gd name="T28" fmla="*/ 188 w 464"/>
              <a:gd name="T29" fmla="*/ 26 h 876"/>
              <a:gd name="T30" fmla="*/ 193 w 464"/>
              <a:gd name="T31" fmla="*/ 20 h 876"/>
              <a:gd name="T32" fmla="*/ 267 w 464"/>
              <a:gd name="T33" fmla="*/ 848 h 876"/>
              <a:gd name="T34" fmla="*/ 201 w 464"/>
              <a:gd name="T35" fmla="*/ 848 h 876"/>
              <a:gd name="T36" fmla="*/ 184 w 464"/>
              <a:gd name="T37" fmla="*/ 832 h 876"/>
              <a:gd name="T38" fmla="*/ 201 w 464"/>
              <a:gd name="T39" fmla="*/ 816 h 876"/>
              <a:gd name="T40" fmla="*/ 267 w 464"/>
              <a:gd name="T41" fmla="*/ 816 h 876"/>
              <a:gd name="T42" fmla="*/ 285 w 464"/>
              <a:gd name="T43" fmla="*/ 832 h 876"/>
              <a:gd name="T44" fmla="*/ 267 w 464"/>
              <a:gd name="T45" fmla="*/ 848 h 876"/>
              <a:gd name="T46" fmla="*/ 440 w 464"/>
              <a:gd name="T47" fmla="*/ 800 h 876"/>
              <a:gd name="T48" fmla="*/ 28 w 464"/>
              <a:gd name="T49" fmla="*/ 800 h 876"/>
              <a:gd name="T50" fmla="*/ 28 w 464"/>
              <a:gd name="T51" fmla="*/ 76 h 876"/>
              <a:gd name="T52" fmla="*/ 440 w 464"/>
              <a:gd name="T53" fmla="*/ 76 h 876"/>
              <a:gd name="T54" fmla="*/ 440 w 464"/>
              <a:gd name="T55" fmla="*/ 80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4" h="876">
                <a:moveTo>
                  <a:pt x="464" y="74"/>
                </a:moveTo>
                <a:cubicBezTo>
                  <a:pt x="464" y="33"/>
                  <a:pt x="431" y="0"/>
                  <a:pt x="390" y="0"/>
                </a:cubicBezTo>
                <a:cubicBezTo>
                  <a:pt x="74" y="0"/>
                  <a:pt x="74" y="0"/>
                  <a:pt x="74" y="0"/>
                </a:cubicBezTo>
                <a:cubicBezTo>
                  <a:pt x="33" y="0"/>
                  <a:pt x="0" y="33"/>
                  <a:pt x="0" y="74"/>
                </a:cubicBezTo>
                <a:cubicBezTo>
                  <a:pt x="0" y="802"/>
                  <a:pt x="0" y="802"/>
                  <a:pt x="0" y="802"/>
                </a:cubicBezTo>
                <a:cubicBezTo>
                  <a:pt x="0" y="843"/>
                  <a:pt x="33" y="876"/>
                  <a:pt x="74" y="876"/>
                </a:cubicBezTo>
                <a:cubicBezTo>
                  <a:pt x="390" y="876"/>
                  <a:pt x="390" y="876"/>
                  <a:pt x="390" y="876"/>
                </a:cubicBezTo>
                <a:cubicBezTo>
                  <a:pt x="431" y="876"/>
                  <a:pt x="464" y="843"/>
                  <a:pt x="464" y="802"/>
                </a:cubicBezTo>
                <a:lnTo>
                  <a:pt x="464" y="74"/>
                </a:lnTo>
                <a:close/>
                <a:moveTo>
                  <a:pt x="193" y="20"/>
                </a:moveTo>
                <a:cubicBezTo>
                  <a:pt x="276" y="20"/>
                  <a:pt x="276" y="20"/>
                  <a:pt x="276" y="20"/>
                </a:cubicBezTo>
                <a:cubicBezTo>
                  <a:pt x="279" y="20"/>
                  <a:pt x="282" y="23"/>
                  <a:pt x="282" y="26"/>
                </a:cubicBezTo>
                <a:cubicBezTo>
                  <a:pt x="282" y="29"/>
                  <a:pt x="279" y="32"/>
                  <a:pt x="276" y="32"/>
                </a:cubicBezTo>
                <a:cubicBezTo>
                  <a:pt x="193" y="32"/>
                  <a:pt x="193" y="32"/>
                  <a:pt x="193" y="32"/>
                </a:cubicBezTo>
                <a:cubicBezTo>
                  <a:pt x="190" y="32"/>
                  <a:pt x="188" y="29"/>
                  <a:pt x="188" y="26"/>
                </a:cubicBezTo>
                <a:cubicBezTo>
                  <a:pt x="188" y="23"/>
                  <a:pt x="190" y="20"/>
                  <a:pt x="193" y="20"/>
                </a:cubicBezTo>
                <a:close/>
                <a:moveTo>
                  <a:pt x="267" y="848"/>
                </a:moveTo>
                <a:cubicBezTo>
                  <a:pt x="201" y="848"/>
                  <a:pt x="201" y="848"/>
                  <a:pt x="201" y="848"/>
                </a:cubicBezTo>
                <a:cubicBezTo>
                  <a:pt x="191" y="848"/>
                  <a:pt x="184" y="842"/>
                  <a:pt x="184" y="832"/>
                </a:cubicBezTo>
                <a:cubicBezTo>
                  <a:pt x="184" y="822"/>
                  <a:pt x="191" y="816"/>
                  <a:pt x="201" y="816"/>
                </a:cubicBezTo>
                <a:cubicBezTo>
                  <a:pt x="267" y="816"/>
                  <a:pt x="267" y="816"/>
                  <a:pt x="267" y="816"/>
                </a:cubicBezTo>
                <a:cubicBezTo>
                  <a:pt x="277" y="816"/>
                  <a:pt x="285" y="822"/>
                  <a:pt x="285" y="832"/>
                </a:cubicBezTo>
                <a:cubicBezTo>
                  <a:pt x="285" y="842"/>
                  <a:pt x="277" y="848"/>
                  <a:pt x="267" y="848"/>
                </a:cubicBezTo>
                <a:close/>
                <a:moveTo>
                  <a:pt x="440" y="800"/>
                </a:moveTo>
                <a:cubicBezTo>
                  <a:pt x="28" y="800"/>
                  <a:pt x="28" y="800"/>
                  <a:pt x="28" y="800"/>
                </a:cubicBezTo>
                <a:cubicBezTo>
                  <a:pt x="28" y="76"/>
                  <a:pt x="28" y="76"/>
                  <a:pt x="28" y="76"/>
                </a:cubicBezTo>
                <a:cubicBezTo>
                  <a:pt x="440" y="76"/>
                  <a:pt x="440" y="76"/>
                  <a:pt x="440" y="76"/>
                </a:cubicBezTo>
                <a:lnTo>
                  <a:pt x="440" y="800"/>
                </a:lnTo>
                <a:close/>
              </a:path>
            </a:pathLst>
          </a:custGeom>
          <a:solidFill>
            <a:schemeClr val="accent6"/>
          </a:solidFill>
          <a:ln>
            <a:noFill/>
          </a:ln>
        </p:spPr>
        <p:txBody>
          <a:bodyPr vert="horz" wrap="square" lIns="90000" tIns="46800" rIns="90000" bIns="46800" numCol="1" anchor="ctr" anchorCtr="0" compatLnSpc="1">
            <a:normAutofit/>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custDataLst>
              <p:tags r:id="rId4"/>
            </p:custDataLst>
          </p:nvPr>
        </p:nvSpPr>
        <p:spPr>
          <a:xfrm>
            <a:off x="1857950" y="2828835"/>
            <a:ext cx="1228150" cy="1081963"/>
          </a:xfrm>
          <a:prstGeom prst="rect">
            <a:avLst/>
          </a:prstGeom>
          <a:blipFill dpi="0" rotWithShape="1">
            <a:blip r:embed="rId5">
              <a:alphaModFix amt="0"/>
            </a:blip>
            <a:srcRect/>
            <a:stretch>
              <a:fillRect/>
            </a:stretch>
          </a:blipFill>
        </p:spPr>
        <p:txBody>
          <a:bodyPr wrap="square" rtlCol="0">
            <a:normAutofit fontScale="60000"/>
          </a:bodyPr>
          <a:lstStyle>
            <a:defPPr>
              <a:defRPr lang="zh-CN"/>
            </a:defPPr>
            <a:lvl1pPr algn="ctr">
              <a:lnSpc>
                <a:spcPct val="120000"/>
              </a:lnSpc>
              <a:defRPr sz="2800" b="1" spc="300">
                <a:solidFill>
                  <a:srgbClr val="1D6DC2"/>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r>
              <a:rPr lang="zh-CN" altLang="en-US">
                <a:solidFill>
                  <a:schemeClr val="accent6"/>
                </a:solidFill>
                <a:sym typeface="+mn-ea"/>
              </a:rPr>
              <a:t>二、创建</a:t>
            </a:r>
            <a:endParaRPr lang="zh-CN" altLang="en-US">
              <a:solidFill>
                <a:schemeClr val="accent6"/>
              </a:solidFill>
              <a:sym typeface="+mn-ea"/>
            </a:endParaRPr>
          </a:p>
          <a:p>
            <a:r>
              <a:rPr lang="zh-CN" altLang="en-US">
                <a:solidFill>
                  <a:schemeClr val="accent6"/>
                </a:solidFill>
                <a:sym typeface="+mn-ea"/>
              </a:rPr>
              <a:t>触发器</a:t>
            </a:r>
            <a:endParaRPr lang="zh-CN" altLang="en-US">
              <a:solidFill>
                <a:schemeClr val="accent6"/>
              </a:solidFill>
              <a:sym typeface="+mn-ea"/>
            </a:endParaRPr>
          </a:p>
        </p:txBody>
      </p:sp>
      <p:sp>
        <p:nvSpPr>
          <p:cNvPr id="14" name="椭圆 13"/>
          <p:cNvSpPr/>
          <p:nvPr>
            <p:custDataLst>
              <p:tags r:id="rId6"/>
            </p:custDataLst>
          </p:nvPr>
        </p:nvSpPr>
        <p:spPr>
          <a:xfrm>
            <a:off x="4025079" y="2031413"/>
            <a:ext cx="173859" cy="178438"/>
          </a:xfrm>
          <a:prstGeom prst="ellipse">
            <a:avLst/>
          </a:prstGeom>
          <a:solidFill>
            <a:schemeClr val="accent6"/>
          </a:solidFill>
          <a:ln w="50800">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8" name="直接连接符 17"/>
          <p:cNvCxnSpPr/>
          <p:nvPr>
            <p:custDataLst>
              <p:tags r:id="rId7"/>
            </p:custDataLst>
          </p:nvPr>
        </p:nvCxnSpPr>
        <p:spPr>
          <a:xfrm>
            <a:off x="3555999" y="2124761"/>
            <a:ext cx="411955" cy="0"/>
          </a:xfrm>
          <a:prstGeom prst="line">
            <a:avLst/>
          </a:prstGeom>
          <a:ln w="25400">
            <a:solidFill>
              <a:srgbClr val="FFFFFF">
                <a:lumMod val="85000"/>
              </a:srgbClr>
            </a:solidFill>
            <a:prstDash val="dash"/>
          </a:ln>
        </p:spPr>
        <p:style>
          <a:lnRef idx="1">
            <a:srgbClr val="1D6DC2"/>
          </a:lnRef>
          <a:fillRef idx="0">
            <a:srgbClr val="1D6DC2"/>
          </a:fillRef>
          <a:effectRef idx="0">
            <a:srgbClr val="1D6DC2"/>
          </a:effectRef>
          <a:fontRef idx="minor">
            <a:srgbClr val="000000"/>
          </a:fontRef>
        </p:style>
      </p:cxnSp>
      <p:sp>
        <p:nvSpPr>
          <p:cNvPr id="19" name="文本框 18"/>
          <p:cNvSpPr txBox="1"/>
          <p:nvPr>
            <p:custDataLst>
              <p:tags r:id="rId8"/>
            </p:custDataLst>
          </p:nvPr>
        </p:nvSpPr>
        <p:spPr>
          <a:xfrm>
            <a:off x="4358909" y="1671727"/>
            <a:ext cx="6080441" cy="1033700"/>
          </a:xfrm>
          <a:prstGeom prst="rect">
            <a:avLst/>
          </a:prstGeom>
          <a:noFill/>
        </p:spPr>
        <p:txBody>
          <a:bodyPr wrap="square" rtlCol="0">
            <a:normAutofit/>
          </a:bodyPr>
          <a:lstStyle>
            <a:defPPr>
              <a:defRPr lang="zh-CN"/>
            </a:defPPr>
            <a:lvl1pP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MySQL中创建触发器的语法格式如下所示。</a:t>
            </a:r>
            <a:endParaRPr lang="zh-CN" altLang="en-US" dirty="0">
              <a:sym typeface="Arial" panose="020B0604020202020204" pitchFamily="34" charset="0"/>
            </a:endParaRPr>
          </a:p>
          <a:p>
            <a:r>
              <a:rPr lang="zh-CN" altLang="en-US" dirty="0">
                <a:sym typeface="Arial" panose="020B0604020202020204" pitchFamily="34" charset="0"/>
              </a:rPr>
              <a:t>CREATE TRIGGER trigger_name trigger_time trigger_event on tb_name for each row trigger_stmt;</a:t>
            </a:r>
            <a:endParaRPr lang="zh-CN" altLang="en-US" dirty="0">
              <a:sym typeface="Arial" panose="020B0604020202020204" pitchFamily="34" charset="0"/>
            </a:endParaRPr>
          </a:p>
        </p:txBody>
      </p:sp>
      <p:sp>
        <p:nvSpPr>
          <p:cNvPr id="32" name="文本框 31"/>
          <p:cNvSpPr txBox="1"/>
          <p:nvPr>
            <p:custDataLst>
              <p:tags r:id="rId9"/>
            </p:custDataLst>
          </p:nvPr>
        </p:nvSpPr>
        <p:spPr>
          <a:xfrm>
            <a:off x="4358640" y="4768215"/>
            <a:ext cx="6579235" cy="1771650"/>
          </a:xfrm>
          <a:prstGeom prst="rect">
            <a:avLst/>
          </a:prstGeom>
          <a:noFill/>
        </p:spPr>
        <p:txBody>
          <a:bodyPr wrap="square" rtlCol="0">
            <a:normAutofit fontScale="90000"/>
          </a:bodyPr>
          <a:lstStyle>
            <a:defPPr>
              <a:defRPr lang="zh-CN"/>
            </a:defPPr>
            <a:lvl1pP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MySQL中与之相对的关键字为OLD，两者在不同类型触发器中代表的含义如下。</a:t>
            </a:r>
            <a:endParaRPr lang="zh-CN" altLang="en-US" dirty="0">
              <a:sym typeface="Arial" panose="020B0604020202020204" pitchFamily="34" charset="0"/>
            </a:endParaRPr>
          </a:p>
          <a:p>
            <a:pPr marL="171450" indent="-171450">
              <a:buFont typeface="Arial" panose="020B0604020202020204" pitchFamily="34" charset="0"/>
              <a:buChar char="•"/>
            </a:pPr>
            <a:r>
              <a:rPr lang="zh-CN" altLang="en-US" dirty="0">
                <a:sym typeface="Arial" panose="020B0604020202020204" pitchFamily="34" charset="0"/>
              </a:rPr>
              <a:t>在INSERT型触发器中，NEW用来表示将要（BEFORE）或已经（AFTER）插入的新数据。</a:t>
            </a:r>
            <a:endParaRPr lang="zh-CN" altLang="en-US" dirty="0">
              <a:sym typeface="Arial" panose="020B0604020202020204" pitchFamily="34" charset="0"/>
            </a:endParaRPr>
          </a:p>
          <a:p>
            <a:pPr marL="171450" indent="-171450">
              <a:buFont typeface="Arial" panose="020B0604020202020204" pitchFamily="34" charset="0"/>
              <a:buChar char="•"/>
            </a:pPr>
            <a:r>
              <a:rPr lang="zh-CN" altLang="en-US" dirty="0">
                <a:sym typeface="Arial" panose="020B0604020202020204" pitchFamily="34" charset="0"/>
              </a:rPr>
              <a:t>在UPDATE型触发器中，NEW用来表示将要或已经修改为新数据，OLD用来表示将要或已经被修改的原数据。</a:t>
            </a:r>
            <a:endParaRPr lang="zh-CN" altLang="en-US" dirty="0">
              <a:sym typeface="Arial" panose="020B0604020202020204" pitchFamily="34" charset="0"/>
            </a:endParaRPr>
          </a:p>
          <a:p>
            <a:pPr marL="171450" indent="-171450">
              <a:buFont typeface="Arial" panose="020B0604020202020204" pitchFamily="34" charset="0"/>
              <a:buChar char="•"/>
            </a:pPr>
            <a:r>
              <a:rPr lang="zh-CN" altLang="en-US" dirty="0">
                <a:sym typeface="Arial" panose="020B0604020202020204" pitchFamily="34" charset="0"/>
              </a:rPr>
              <a:t>在DELETE型触发器中，OLD用来表示将要或已经被删除的原数据。</a:t>
            </a:r>
            <a:endParaRPr lang="zh-CN" altLang="en-US" dirty="0">
              <a:sym typeface="Arial" panose="020B0604020202020204" pitchFamily="34" charset="0"/>
            </a:endParaRPr>
          </a:p>
        </p:txBody>
      </p:sp>
      <p:sp>
        <p:nvSpPr>
          <p:cNvPr id="34" name="椭圆 33"/>
          <p:cNvSpPr/>
          <p:nvPr>
            <p:custDataLst>
              <p:tags r:id="rId10"/>
            </p:custDataLst>
          </p:nvPr>
        </p:nvSpPr>
        <p:spPr>
          <a:xfrm>
            <a:off x="4025080" y="3312734"/>
            <a:ext cx="173859" cy="178438"/>
          </a:xfrm>
          <a:prstGeom prst="ellipse">
            <a:avLst/>
          </a:prstGeom>
          <a:solidFill>
            <a:schemeClr val="accent6"/>
          </a:solidFill>
          <a:ln w="50800">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35" name="直接连接符 34"/>
          <p:cNvCxnSpPr/>
          <p:nvPr>
            <p:custDataLst>
              <p:tags r:id="rId11"/>
            </p:custDataLst>
          </p:nvPr>
        </p:nvCxnSpPr>
        <p:spPr>
          <a:xfrm>
            <a:off x="3555999" y="3406082"/>
            <a:ext cx="411956" cy="0"/>
          </a:xfrm>
          <a:prstGeom prst="line">
            <a:avLst/>
          </a:prstGeom>
          <a:ln w="25400">
            <a:solidFill>
              <a:srgbClr val="FFFFFF">
                <a:lumMod val="85000"/>
              </a:srgbClr>
            </a:solidFill>
            <a:prstDash val="dash"/>
          </a:ln>
        </p:spPr>
        <p:style>
          <a:lnRef idx="1">
            <a:srgbClr val="1D6DC2"/>
          </a:lnRef>
          <a:fillRef idx="0">
            <a:srgbClr val="1D6DC2"/>
          </a:fillRef>
          <a:effectRef idx="0">
            <a:srgbClr val="1D6DC2"/>
          </a:effectRef>
          <a:fontRef idx="minor">
            <a:srgbClr val="000000"/>
          </a:fontRef>
        </p:style>
      </p:cxnSp>
      <p:sp>
        <p:nvSpPr>
          <p:cNvPr id="36" name="椭圆 35"/>
          <p:cNvSpPr/>
          <p:nvPr>
            <p:custDataLst>
              <p:tags r:id="rId12"/>
            </p:custDataLst>
          </p:nvPr>
        </p:nvSpPr>
        <p:spPr>
          <a:xfrm>
            <a:off x="4036376" y="4969355"/>
            <a:ext cx="178438" cy="178438"/>
          </a:xfrm>
          <a:prstGeom prst="ellipse">
            <a:avLst/>
          </a:prstGeom>
          <a:solidFill>
            <a:schemeClr val="accent6"/>
          </a:solidFill>
          <a:ln w="50800">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37" name="直接连接符 36"/>
          <p:cNvCxnSpPr/>
          <p:nvPr>
            <p:custDataLst>
              <p:tags r:id="rId13"/>
            </p:custDataLst>
          </p:nvPr>
        </p:nvCxnSpPr>
        <p:spPr>
          <a:xfrm>
            <a:off x="3601084" y="5058893"/>
            <a:ext cx="405873" cy="0"/>
          </a:xfrm>
          <a:prstGeom prst="line">
            <a:avLst/>
          </a:prstGeom>
          <a:ln w="25400">
            <a:solidFill>
              <a:srgbClr val="FFFFFF">
                <a:lumMod val="85000"/>
              </a:srgbClr>
            </a:solidFill>
            <a:prstDash val="dash"/>
          </a:ln>
        </p:spPr>
        <p:style>
          <a:lnRef idx="1">
            <a:srgbClr val="1D6DC2"/>
          </a:lnRef>
          <a:fillRef idx="0">
            <a:srgbClr val="1D6DC2"/>
          </a:fillRef>
          <a:effectRef idx="0">
            <a:srgbClr val="1D6DC2"/>
          </a:effectRef>
          <a:fontRef idx="minor">
            <a:srgbClr val="000000"/>
          </a:fontRef>
        </p:style>
      </p:cxnSp>
      <p:pic>
        <p:nvPicPr>
          <p:cNvPr id="38" name="图片 37"/>
          <p:cNvPicPr>
            <a:picLocks noChangeAspect="1"/>
          </p:cNvPicPr>
          <p:nvPr/>
        </p:nvPicPr>
        <p:blipFill>
          <a:blip r:embed="rId14"/>
          <a:stretch>
            <a:fillRect/>
          </a:stretch>
        </p:blipFill>
        <p:spPr>
          <a:xfrm>
            <a:off x="4735830" y="2705735"/>
            <a:ext cx="5544185" cy="1956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704476" cy="1163956"/>
            <a:chOff x="660400" y="-33656"/>
            <a:chExt cx="704476"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2</a:t>
              </a:r>
              <a:endParaRPr lang="en-US" altLang="zh-CN" sz="4400" b="1" dirty="0">
                <a:solidFill>
                  <a:schemeClr val="bg1"/>
                </a:solidFill>
                <a:latin typeface="Arial" panose="020B0604020202020204" pitchFamily="34" charset="0"/>
                <a:cs typeface="Arial" panose="020B0604020202020204" pitchFamily="34" charset="0"/>
              </a:endParaRPr>
            </a:p>
          </p:txBody>
        </p:sp>
      </p:grpSp>
      <p:sp>
        <p:nvSpPr>
          <p:cNvPr id="3" name="文本框 2"/>
          <p:cNvSpPr txBox="1"/>
          <p:nvPr/>
        </p:nvSpPr>
        <p:spPr>
          <a:xfrm>
            <a:off x="1524974" y="254932"/>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 触发器</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sp>
        <p:nvSpPr>
          <p:cNvPr id="106" name="文本框 105"/>
          <p:cNvSpPr txBox="1"/>
          <p:nvPr>
            <p:custDataLst>
              <p:tags r:id="rId1"/>
            </p:custDataLst>
          </p:nvPr>
        </p:nvSpPr>
        <p:spPr>
          <a:xfrm>
            <a:off x="1573530" y="4226150"/>
            <a:ext cx="4543929" cy="2457519"/>
          </a:xfrm>
          <a:prstGeom prst="rect">
            <a:avLst/>
          </a:prstGeom>
          <a:noFill/>
        </p:spPr>
        <p:txBody>
          <a:bodyPr wrap="square" rtlCol="0">
            <a:normAutofit/>
          </a:bodyPr>
          <a:p>
            <a:pPr lvl="0" algn="l">
              <a:lnSpc>
                <a:spcPct val="130000"/>
              </a:lnSpc>
              <a:spcAft>
                <a:spcPts val="1000"/>
              </a:spcAft>
              <a:buClrTx/>
              <a:buSzTx/>
              <a:buFontTx/>
            </a:pPr>
            <a:r>
              <a:rPr lang="zh-CN" altLang="en-US"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MySQL中使用SHOW TRIGGERS语句查看触发器，SQL语句如下所示。</a:t>
            </a:r>
            <a:endParaRPr lang="zh-CN" altLang="en-US"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algn="l">
              <a:lnSpc>
                <a:spcPct val="130000"/>
              </a:lnSpc>
              <a:spcAft>
                <a:spcPts val="1000"/>
              </a:spcAft>
              <a:buClrTx/>
              <a:buSzTx/>
              <a:buFontTx/>
            </a:pPr>
            <a:r>
              <a:rPr lang="zh-CN" altLang="en-US"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mysql&gt;SHOW TRIGGER\G;</a:t>
            </a:r>
            <a:endParaRPr lang="zh-CN" altLang="en-US"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07" name="文本框 106"/>
          <p:cNvSpPr txBox="1"/>
          <p:nvPr>
            <p:custDataLst>
              <p:tags r:id="rId2"/>
            </p:custDataLst>
          </p:nvPr>
        </p:nvSpPr>
        <p:spPr>
          <a:xfrm>
            <a:off x="3813084" y="3566047"/>
            <a:ext cx="2305666" cy="588313"/>
          </a:xfrm>
          <a:prstGeom prst="rect">
            <a:avLst/>
          </a:prstGeom>
          <a:noFill/>
        </p:spPr>
        <p:txBody>
          <a:bodyPr wrap="square" bIns="0" rtlCol="0" anchor="ctr" anchorCtr="0">
            <a:normAutofit/>
          </a:bodyPr>
          <a:p>
            <a:pPr lvl="0" algn="ctr">
              <a:buClrTx/>
              <a:buSzTx/>
              <a:buFontTx/>
            </a:pPr>
            <a:r>
              <a:rPr lang="zh-CN" altLang="en-US" b="1" spc="300">
                <a:solidFill>
                  <a:srgbClr val="000000">
                    <a:lumMod val="75000"/>
                    <a:lumOff val="25000"/>
                  </a:srgbClr>
                </a:solidFill>
                <a:uFillTx/>
                <a:latin typeface="思源黑体 CN Bold" panose="020B0800000000000000" pitchFamily="34" charset="-122"/>
                <a:ea typeface="思源黑体 CN Bold" panose="020B0800000000000000" pitchFamily="34" charset="-122"/>
                <a:cs typeface="思源黑体 CN Regular" panose="020B0500000000000000" charset="-122"/>
                <a:sym typeface="微软雅黑" panose="020B0503020204020204" pitchFamily="34" charset="-122"/>
              </a:rPr>
              <a:t>三、查看触发器</a:t>
            </a:r>
            <a:endParaRPr lang="zh-CN" altLang="en-US" b="1" spc="300">
              <a:solidFill>
                <a:srgbClr val="000000">
                  <a:lumMod val="75000"/>
                  <a:lumOff val="25000"/>
                </a:srgbClr>
              </a:solidFill>
              <a:uFillTx/>
              <a:latin typeface="思源黑体 CN Bold" panose="020B0800000000000000" pitchFamily="34" charset="-122"/>
              <a:ea typeface="思源黑体 CN Bold" panose="020B0800000000000000" pitchFamily="34" charset="-122"/>
              <a:cs typeface="思源黑体 CN Regular" panose="020B0500000000000000" charset="-122"/>
              <a:sym typeface="微软雅黑" panose="020B0503020204020204" pitchFamily="34" charset="-122"/>
            </a:endParaRPr>
          </a:p>
        </p:txBody>
      </p:sp>
      <p:sp>
        <p:nvSpPr>
          <p:cNvPr id="98" name="任意多边形 97"/>
          <p:cNvSpPr/>
          <p:nvPr>
            <p:custDataLst>
              <p:tags r:id="rId3"/>
            </p:custDataLst>
          </p:nvPr>
        </p:nvSpPr>
        <p:spPr>
          <a:xfrm>
            <a:off x="6102857" y="762823"/>
            <a:ext cx="2759878" cy="1366096"/>
          </a:xfrm>
          <a:custGeom>
            <a:avLst/>
            <a:gdLst>
              <a:gd name="adj" fmla="val 1341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010" h="1984">
                <a:moveTo>
                  <a:pt x="2005" y="0"/>
                </a:moveTo>
                <a:cubicBezTo>
                  <a:pt x="3112" y="0"/>
                  <a:pt x="4010" y="888"/>
                  <a:pt x="4010" y="1984"/>
                </a:cubicBezTo>
                <a:lnTo>
                  <a:pt x="3478" y="1984"/>
                </a:lnTo>
                <a:cubicBezTo>
                  <a:pt x="3478" y="1182"/>
                  <a:pt x="2818" y="532"/>
                  <a:pt x="2005" y="532"/>
                </a:cubicBezTo>
                <a:cubicBezTo>
                  <a:pt x="1192" y="532"/>
                  <a:pt x="532" y="1182"/>
                  <a:pt x="532" y="1984"/>
                </a:cubicBezTo>
                <a:lnTo>
                  <a:pt x="0" y="1984"/>
                </a:lnTo>
                <a:cubicBezTo>
                  <a:pt x="0" y="888"/>
                  <a:pt x="898" y="0"/>
                  <a:pt x="2005" y="0"/>
                </a:cubicBezTo>
                <a:close/>
              </a:path>
            </a:pathLst>
          </a:custGeom>
          <a:solidFill>
            <a:srgbClr val="FFFFFF">
              <a:lumMod val="95000"/>
            </a:srgbClr>
          </a:solidFill>
          <a:ln>
            <a:noFill/>
          </a:ln>
        </p:spPr>
        <p:style>
          <a:lnRef idx="2">
            <a:srgbClr val="FCC30C">
              <a:shade val="50000"/>
            </a:srgbClr>
          </a:lnRef>
          <a:fillRef idx="1">
            <a:srgbClr val="FCC30C"/>
          </a:fillRef>
          <a:effectRef idx="0">
            <a:srgbClr val="FCC30C"/>
          </a:effectRef>
          <a:fontRef idx="minor">
            <a:srgbClr val="FFFFFF"/>
          </a:fontRef>
        </p:style>
        <p:txBody>
          <a:bodyPr wrap="square" rtlCol="0" anchor="ctr">
            <a:noAutofit/>
          </a:bodyPr>
          <a:p>
            <a:pPr algn="ctr"/>
            <a:endParaRPr lang="zh-CN" altLang="en-US">
              <a:solidFill>
                <a:srgbClr val="000000"/>
              </a:solidFill>
              <a:cs typeface="思源黑体 CN Regular" panose="020B0500000000000000" charset="-122"/>
            </a:endParaRPr>
          </a:p>
        </p:txBody>
      </p:sp>
      <p:sp>
        <p:nvSpPr>
          <p:cNvPr id="99" name="任意多边形 98"/>
          <p:cNvSpPr/>
          <p:nvPr>
            <p:custDataLst>
              <p:tags r:id="rId4"/>
            </p:custDataLst>
          </p:nvPr>
        </p:nvSpPr>
        <p:spPr>
          <a:xfrm flipV="1">
            <a:off x="3700292" y="2127189"/>
            <a:ext cx="2759878" cy="1366096"/>
          </a:xfrm>
          <a:custGeom>
            <a:avLst/>
            <a:gdLst>
              <a:gd name="adj" fmla="val 1341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010" h="1984">
                <a:moveTo>
                  <a:pt x="2005" y="0"/>
                </a:moveTo>
                <a:cubicBezTo>
                  <a:pt x="3112" y="0"/>
                  <a:pt x="4010" y="888"/>
                  <a:pt x="4010" y="1984"/>
                </a:cubicBezTo>
                <a:lnTo>
                  <a:pt x="3478" y="1984"/>
                </a:lnTo>
                <a:cubicBezTo>
                  <a:pt x="3478" y="1182"/>
                  <a:pt x="2818" y="532"/>
                  <a:pt x="2005" y="532"/>
                </a:cubicBezTo>
                <a:cubicBezTo>
                  <a:pt x="1192" y="532"/>
                  <a:pt x="532" y="1182"/>
                  <a:pt x="532" y="1984"/>
                </a:cubicBezTo>
                <a:lnTo>
                  <a:pt x="0" y="1984"/>
                </a:lnTo>
                <a:cubicBezTo>
                  <a:pt x="0" y="888"/>
                  <a:pt x="898" y="0"/>
                  <a:pt x="2005" y="0"/>
                </a:cubicBezTo>
                <a:close/>
              </a:path>
            </a:pathLst>
          </a:custGeom>
          <a:solidFill>
            <a:srgbClr val="FFFFFF">
              <a:lumMod val="95000"/>
            </a:srgbClr>
          </a:solidFill>
          <a:ln>
            <a:noFill/>
          </a:ln>
        </p:spPr>
        <p:style>
          <a:lnRef idx="2">
            <a:srgbClr val="FCC30C">
              <a:shade val="50000"/>
            </a:srgbClr>
          </a:lnRef>
          <a:fillRef idx="1">
            <a:srgbClr val="FCC30C"/>
          </a:fillRef>
          <a:effectRef idx="0">
            <a:srgbClr val="FCC30C"/>
          </a:effectRef>
          <a:fontRef idx="minor">
            <a:srgbClr val="FFFFFF"/>
          </a:fontRef>
        </p:style>
        <p:txBody>
          <a:bodyPr wrap="square" rtlCol="0" anchor="ctr">
            <a:noAutofit/>
          </a:bodyPr>
          <a:p>
            <a:pPr algn="ctr"/>
            <a:endParaRPr lang="zh-CN" altLang="en-US">
              <a:solidFill>
                <a:srgbClr val="000000"/>
              </a:solidFill>
              <a:cs typeface="思源黑体 CN Regular" panose="020B0500000000000000" charset="-122"/>
            </a:endParaRPr>
          </a:p>
        </p:txBody>
      </p:sp>
      <p:sp>
        <p:nvSpPr>
          <p:cNvPr id="100" name="任意多边形 99"/>
          <p:cNvSpPr/>
          <p:nvPr>
            <p:custDataLst>
              <p:tags r:id="rId5"/>
            </p:custDataLst>
          </p:nvPr>
        </p:nvSpPr>
        <p:spPr>
          <a:xfrm>
            <a:off x="3700292" y="750711"/>
            <a:ext cx="2768530" cy="1378209"/>
          </a:xfrm>
          <a:custGeom>
            <a:avLst/>
            <a:gdLst>
              <a:gd name="adj" fmla="val 1341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010" h="1984">
                <a:moveTo>
                  <a:pt x="2005" y="0"/>
                </a:moveTo>
                <a:cubicBezTo>
                  <a:pt x="3112" y="0"/>
                  <a:pt x="4010" y="888"/>
                  <a:pt x="4010" y="1984"/>
                </a:cubicBezTo>
                <a:lnTo>
                  <a:pt x="3478" y="1984"/>
                </a:lnTo>
                <a:cubicBezTo>
                  <a:pt x="3478" y="1182"/>
                  <a:pt x="2818" y="532"/>
                  <a:pt x="2005" y="532"/>
                </a:cubicBezTo>
                <a:cubicBezTo>
                  <a:pt x="1192" y="532"/>
                  <a:pt x="532" y="1182"/>
                  <a:pt x="532" y="1984"/>
                </a:cubicBezTo>
                <a:lnTo>
                  <a:pt x="0" y="1984"/>
                </a:lnTo>
                <a:cubicBezTo>
                  <a:pt x="0" y="888"/>
                  <a:pt x="898" y="0"/>
                  <a:pt x="2005" y="0"/>
                </a:cubicBezTo>
                <a:close/>
              </a:path>
            </a:pathLst>
          </a:custGeom>
          <a:solidFill>
            <a:schemeClr val="accent6"/>
          </a:solidFill>
          <a:ln>
            <a:noFill/>
          </a:ln>
        </p:spPr>
        <p:style>
          <a:lnRef idx="2">
            <a:srgbClr val="FCC30C">
              <a:shade val="50000"/>
            </a:srgbClr>
          </a:lnRef>
          <a:fillRef idx="1">
            <a:srgbClr val="FCC30C"/>
          </a:fillRef>
          <a:effectRef idx="0">
            <a:srgbClr val="FCC30C"/>
          </a:effectRef>
          <a:fontRef idx="minor">
            <a:srgbClr val="FFFFFF"/>
          </a:fontRef>
        </p:style>
        <p:txBody>
          <a:bodyPr wrap="square" rtlCol="0" anchor="ctr">
            <a:noAutofit/>
          </a:bodyPr>
          <a:p>
            <a:pPr algn="ctr"/>
            <a:endParaRPr lang="zh-CN" altLang="en-US" dirty="0">
              <a:solidFill>
                <a:srgbClr val="000000"/>
              </a:solidFill>
              <a:cs typeface="思源黑体 CN Regular" panose="020B0500000000000000" charset="-122"/>
            </a:endParaRPr>
          </a:p>
        </p:txBody>
      </p:sp>
      <p:pic>
        <p:nvPicPr>
          <p:cNvPr id="105" name="图片 104" descr="32313538333630393b32313538333731353bd1a7cfb0d6facad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781749" y="1769011"/>
            <a:ext cx="596099" cy="596099"/>
          </a:xfrm>
          <a:prstGeom prst="rect">
            <a:avLst/>
          </a:prstGeom>
        </p:spPr>
      </p:pic>
      <p:sp>
        <p:nvSpPr>
          <p:cNvPr id="129" name="文本框 128"/>
          <p:cNvSpPr txBox="1"/>
          <p:nvPr>
            <p:custDataLst>
              <p:tags r:id="rId9"/>
            </p:custDataLst>
          </p:nvPr>
        </p:nvSpPr>
        <p:spPr>
          <a:xfrm>
            <a:off x="6491875" y="4226812"/>
            <a:ext cx="4793980" cy="2206805"/>
          </a:xfrm>
          <a:prstGeom prst="rect">
            <a:avLst/>
          </a:prstGeom>
          <a:noFill/>
        </p:spPr>
        <p:txBody>
          <a:bodyPr wrap="square" rtlCol="0">
            <a:normAutofit/>
          </a:bodyPr>
          <a:p>
            <a:pPr lvl="0" algn="l">
              <a:lnSpc>
                <a:spcPct val="130000"/>
              </a:lnSpc>
              <a:spcAft>
                <a:spcPts val="1000"/>
              </a:spcAft>
              <a:buClrTx/>
              <a:buSzTx/>
              <a:buFontTx/>
            </a:pPr>
            <a:r>
              <a:rPr lang="zh-CN" altLang="en-US"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MySQL中删除触发器的语法格式如下。</a:t>
            </a:r>
            <a:endParaRPr lang="zh-CN" altLang="en-US"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algn="ctr">
              <a:lnSpc>
                <a:spcPct val="130000"/>
              </a:lnSpc>
              <a:spcAft>
                <a:spcPts val="1000"/>
              </a:spcAft>
              <a:buClrTx/>
              <a:buSzTx/>
              <a:buFontTx/>
            </a:pPr>
            <a:r>
              <a:rPr lang="zh-CN" altLang="en-US"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DROP TRIGGER [IF EXISTS] [schema_name.]trigger_name;</a:t>
            </a:r>
            <a:endParaRPr lang="zh-CN" altLang="en-US"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30" name="文本框 129"/>
          <p:cNvSpPr txBox="1"/>
          <p:nvPr>
            <p:custDataLst>
              <p:tags r:id="rId10"/>
            </p:custDataLst>
          </p:nvPr>
        </p:nvSpPr>
        <p:spPr>
          <a:xfrm>
            <a:off x="6331057" y="3566047"/>
            <a:ext cx="2305666" cy="588313"/>
          </a:xfrm>
          <a:prstGeom prst="rect">
            <a:avLst/>
          </a:prstGeom>
          <a:noFill/>
        </p:spPr>
        <p:txBody>
          <a:bodyPr wrap="square" bIns="0" rtlCol="0" anchor="ctr" anchorCtr="0">
            <a:normAutofit/>
          </a:bodyPr>
          <a:p>
            <a:pPr lvl="0" algn="ctr">
              <a:buClrTx/>
              <a:buSzTx/>
              <a:buFontTx/>
            </a:pPr>
            <a:r>
              <a:rPr lang="zh-CN" altLang="en-US" b="1" spc="300">
                <a:solidFill>
                  <a:srgbClr val="000000">
                    <a:lumMod val="75000"/>
                    <a:lumOff val="25000"/>
                  </a:srgbClr>
                </a:solidFill>
                <a:uFillTx/>
                <a:latin typeface="思源黑体 CN Bold" panose="020B0800000000000000" pitchFamily="34" charset="-122"/>
                <a:ea typeface="思源黑体 CN Bold" panose="020B0800000000000000" pitchFamily="34" charset="-122"/>
                <a:cs typeface="思源黑体 CN Regular" panose="020B0500000000000000" charset="-122"/>
                <a:sym typeface="微软雅黑" panose="020B0503020204020204" pitchFamily="34" charset="-122"/>
              </a:rPr>
              <a:t>四、删除触发器</a:t>
            </a:r>
            <a:endParaRPr lang="zh-CN" altLang="en-US" b="1" spc="300">
              <a:solidFill>
                <a:srgbClr val="000000">
                  <a:lumMod val="75000"/>
                  <a:lumOff val="25000"/>
                </a:srgbClr>
              </a:solidFill>
              <a:uFillTx/>
              <a:latin typeface="思源黑体 CN Bold" panose="020B0800000000000000" pitchFamily="34" charset="-122"/>
              <a:ea typeface="思源黑体 CN Bold" panose="020B0800000000000000" pitchFamily="34" charset="-122"/>
              <a:cs typeface="思源黑体 CN Regular" panose="020B0500000000000000" charset="-122"/>
              <a:sym typeface="微软雅黑" panose="020B0503020204020204" pitchFamily="34" charset="-122"/>
            </a:endParaRPr>
          </a:p>
        </p:txBody>
      </p:sp>
      <p:sp>
        <p:nvSpPr>
          <p:cNvPr id="102" name="任意多边形 101"/>
          <p:cNvSpPr/>
          <p:nvPr>
            <p:custDataLst>
              <p:tags r:id="rId11"/>
            </p:custDataLst>
          </p:nvPr>
        </p:nvSpPr>
        <p:spPr>
          <a:xfrm flipV="1">
            <a:off x="6102857" y="2127189"/>
            <a:ext cx="2759878" cy="1366096"/>
          </a:xfrm>
          <a:custGeom>
            <a:avLst/>
            <a:gdLst>
              <a:gd name="adj" fmla="val 1341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010" h="1984">
                <a:moveTo>
                  <a:pt x="2005" y="0"/>
                </a:moveTo>
                <a:cubicBezTo>
                  <a:pt x="3112" y="0"/>
                  <a:pt x="4010" y="888"/>
                  <a:pt x="4010" y="1984"/>
                </a:cubicBezTo>
                <a:lnTo>
                  <a:pt x="3478" y="1984"/>
                </a:lnTo>
                <a:cubicBezTo>
                  <a:pt x="3478" y="1182"/>
                  <a:pt x="2818" y="532"/>
                  <a:pt x="2005" y="532"/>
                </a:cubicBezTo>
                <a:cubicBezTo>
                  <a:pt x="1192" y="532"/>
                  <a:pt x="532" y="1182"/>
                  <a:pt x="532" y="1984"/>
                </a:cubicBezTo>
                <a:lnTo>
                  <a:pt x="0" y="1984"/>
                </a:lnTo>
                <a:cubicBezTo>
                  <a:pt x="0" y="888"/>
                  <a:pt x="898" y="0"/>
                  <a:pt x="2005" y="0"/>
                </a:cubicBezTo>
                <a:close/>
              </a:path>
            </a:pathLst>
          </a:custGeom>
          <a:solidFill>
            <a:schemeClr val="accent6">
              <a:lumMod val="60000"/>
              <a:lumOff val="40000"/>
            </a:schemeClr>
          </a:solidFill>
          <a:ln>
            <a:noFill/>
          </a:ln>
        </p:spPr>
        <p:style>
          <a:lnRef idx="2">
            <a:srgbClr val="FCC30C">
              <a:shade val="50000"/>
            </a:srgbClr>
          </a:lnRef>
          <a:fillRef idx="1">
            <a:srgbClr val="FCC30C"/>
          </a:fillRef>
          <a:effectRef idx="0">
            <a:srgbClr val="FCC30C"/>
          </a:effectRef>
          <a:fontRef idx="minor">
            <a:srgbClr val="FFFFFF"/>
          </a:fontRef>
        </p:style>
        <p:txBody>
          <a:bodyPr wrap="square" rtlCol="0" anchor="ctr">
            <a:noAutofit/>
          </a:bodyPr>
          <a:p>
            <a:pPr algn="ctr"/>
            <a:endParaRPr lang="zh-CN" altLang="en-US">
              <a:solidFill>
                <a:srgbClr val="000000"/>
              </a:solidFill>
              <a:cs typeface="思源黑体 CN Regular" panose="020B0500000000000000" charset="-122"/>
            </a:endParaRPr>
          </a:p>
        </p:txBody>
      </p:sp>
      <p:pic>
        <p:nvPicPr>
          <p:cNvPr id="140" name="图片 139" descr="32313538333630393b32313538333732303bcad5b2d8bfceb3cc"/>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7238819" y="1793235"/>
            <a:ext cx="571874" cy="57187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939642"/>
            <a:ext cx="12192000" cy="918358"/>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60400" y="3146514"/>
            <a:ext cx="10883900" cy="1378418"/>
            <a:chOff x="628649" y="2496018"/>
            <a:chExt cx="10883900" cy="1378418"/>
          </a:xfrm>
        </p:grpSpPr>
        <p:sp>
          <p:nvSpPr>
            <p:cNvPr id="12" name="文本框 11"/>
            <p:cNvSpPr txBox="1"/>
            <p:nvPr/>
          </p:nvSpPr>
          <p:spPr>
            <a:xfrm>
              <a:off x="628649" y="2496018"/>
              <a:ext cx="10883900" cy="922020"/>
            </a:xfrm>
            <a:prstGeom prst="rect">
              <a:avLst/>
            </a:prstGeom>
            <a:noFill/>
          </p:spPr>
          <p:txBody>
            <a:bodyPr wrap="square" rtlCol="0">
              <a:spAutoFit/>
            </a:bodyPr>
            <a:lstStyle/>
            <a:p>
              <a:pPr algn="ct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感谢</a:t>
              </a:r>
              <a:r>
                <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rPr>
                <a:t>观看</a:t>
              </a:r>
              <a:endParaRPr lang="zh-CN" altLang="en-US" sz="5400" b="1" spc="600" dirty="0">
                <a:effectLst>
                  <a:innerShdw>
                    <a:schemeClr val="bg1">
                      <a:lumMod val="65000"/>
                    </a:schemeClr>
                  </a:innerShdw>
                </a:effectLst>
                <a:latin typeface="思源黑体 CN Bold" panose="020B0800000000000000" pitchFamily="34" charset="-122"/>
                <a:ea typeface="思源黑体 CN Bold" panose="020B0800000000000000" pitchFamily="34" charset="-122"/>
                <a:cs typeface="+mn-ea"/>
                <a:sym typeface="+mn-lt"/>
              </a:endParaRPr>
            </a:p>
          </p:txBody>
        </p:sp>
        <p:sp>
          <p:nvSpPr>
            <p:cNvPr id="13" name="文本框 12"/>
            <p:cNvSpPr txBox="1"/>
            <p:nvPr/>
          </p:nvSpPr>
          <p:spPr>
            <a:xfrm>
              <a:off x="4151896" y="3505104"/>
              <a:ext cx="3850105" cy="369332"/>
            </a:xfrm>
            <a:prstGeom prst="rect">
              <a:avLst/>
            </a:prstGeom>
            <a:noFill/>
          </p:spPr>
          <p:txBody>
            <a:bodyPr wrap="square" rtlCol="0">
              <a:spAutoFit/>
            </a:bodyPr>
            <a:lstStyle/>
            <a:p>
              <a:pPr algn="dist"/>
              <a:r>
                <a:rPr lang="en-US" altLang="zh-CN" b="1" dirty="0">
                  <a:solidFill>
                    <a:schemeClr val="tx1">
                      <a:lumMod val="95000"/>
                      <a:lumOff val="5000"/>
                    </a:schemeClr>
                  </a:solidFill>
                  <a:latin typeface="Arial" panose="020B0604020202020204" pitchFamily="34" charset="0"/>
                  <a:cs typeface="Arial" panose="020B0604020202020204" pitchFamily="34" charset="0"/>
                  <a:sym typeface="+mn-lt"/>
                </a:rPr>
                <a:t>THANKS FOR WATCHING</a:t>
              </a:r>
              <a:endParaRPr lang="zh-CN" altLang="en-US" b="1" dirty="0">
                <a:solidFill>
                  <a:schemeClr val="tx1">
                    <a:lumMod val="95000"/>
                    <a:lumOff val="5000"/>
                  </a:schemeClr>
                </a:solidFill>
                <a:latin typeface="Arial" panose="020B0604020202020204" pitchFamily="34" charset="0"/>
                <a:cs typeface="Arial" panose="020B0604020202020204" pitchFamily="34" charset="0"/>
                <a:sym typeface="+mn-lt"/>
              </a:endParaRPr>
            </a:p>
          </p:txBody>
        </p:sp>
      </p:grpSp>
      <p:sp>
        <p:nvSpPr>
          <p:cNvPr id="16" name="任意多边形: 形状 15"/>
          <p:cNvSpPr/>
          <p:nvPr/>
        </p:nvSpPr>
        <p:spPr>
          <a:xfrm flipH="1">
            <a:off x="8984342" y="5640902"/>
            <a:ext cx="3207657" cy="608446"/>
          </a:xfrm>
          <a:custGeom>
            <a:avLst/>
            <a:gdLst>
              <a:gd name="connsiteX0" fmla="*/ 0 w 3207657"/>
              <a:gd name="connsiteY0" fmla="*/ 0 h 759032"/>
              <a:gd name="connsiteX1" fmla="*/ 2828141 w 3207657"/>
              <a:gd name="connsiteY1" fmla="*/ 0 h 759032"/>
              <a:gd name="connsiteX2" fmla="*/ 3207657 w 3207657"/>
              <a:gd name="connsiteY2" fmla="*/ 379516 h 759032"/>
              <a:gd name="connsiteX3" fmla="*/ 2828141 w 3207657"/>
              <a:gd name="connsiteY3" fmla="*/ 759032 h 759032"/>
              <a:gd name="connsiteX4" fmla="*/ 0 w 3207657"/>
              <a:gd name="connsiteY4" fmla="*/ 759032 h 75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7657" h="759032">
                <a:moveTo>
                  <a:pt x="0" y="0"/>
                </a:moveTo>
                <a:lnTo>
                  <a:pt x="2828141" y="0"/>
                </a:lnTo>
                <a:cubicBezTo>
                  <a:pt x="3037742" y="0"/>
                  <a:pt x="3207657" y="169915"/>
                  <a:pt x="3207657" y="379516"/>
                </a:cubicBezTo>
                <a:cubicBezTo>
                  <a:pt x="3207657" y="589117"/>
                  <a:pt x="3037742" y="759032"/>
                  <a:pt x="2828141" y="759032"/>
                </a:cubicBezTo>
                <a:lnTo>
                  <a:pt x="0" y="759032"/>
                </a:lnTo>
                <a:close/>
              </a:path>
            </a:pathLst>
          </a:cu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5826567" cy="6858000"/>
          </a:xfrm>
          <a:prstGeom prst="rect">
            <a:avLst/>
          </a:prstGeom>
          <a:solidFill>
            <a:srgbClr val="272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77025" y="2451100"/>
            <a:ext cx="2351405"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rPr>
              <a:t>课堂</a:t>
            </a:r>
            <a:r>
              <a:rPr lang="zh-CN" altLang="en-US" sz="2800" b="1" spc="600" dirty="0">
                <a:latin typeface="思源黑体 CN Medium" panose="020B0600000000000000" pitchFamily="34" charset="-122"/>
                <a:ea typeface="思源黑体 CN Medium" panose="020B0600000000000000" pitchFamily="34" charset="-122"/>
              </a:rPr>
              <a:t>小思政</a:t>
            </a:r>
            <a:endParaRPr lang="zh-CN" altLang="en-US" sz="2800" b="1" spc="600" dirty="0">
              <a:latin typeface="思源黑体 CN Medium" panose="020B0600000000000000" pitchFamily="34" charset="-122"/>
              <a:ea typeface="思源黑体 CN Medium" panose="020B0600000000000000" pitchFamily="34" charset="-122"/>
            </a:endParaRPr>
          </a:p>
        </p:txBody>
      </p:sp>
      <p:grpSp>
        <p:nvGrpSpPr>
          <p:cNvPr id="7" name="组合 6"/>
          <p:cNvGrpSpPr/>
          <p:nvPr/>
        </p:nvGrpSpPr>
        <p:grpSpPr>
          <a:xfrm>
            <a:off x="6714969" y="3478462"/>
            <a:ext cx="4843224" cy="709250"/>
            <a:chOff x="3916928" y="644847"/>
            <a:chExt cx="3807891" cy="709250"/>
          </a:xfrm>
        </p:grpSpPr>
        <p:sp>
          <p:nvSpPr>
            <p:cNvPr id="8" name="文本框 7"/>
            <p:cNvSpPr txBox="1"/>
            <p:nvPr/>
          </p:nvSpPr>
          <p:spPr>
            <a:xfrm>
              <a:off x="3916930" y="644847"/>
              <a:ext cx="1507754" cy="521970"/>
            </a:xfrm>
            <a:prstGeom prst="rect">
              <a:avLst/>
            </a:prstGeom>
            <a:noFill/>
          </p:spPr>
          <p:txBody>
            <a:bodyPr wrap="none" rtlCol="0">
              <a:spAutoFit/>
              <a:scene3d>
                <a:camera prst="orthographicFront"/>
                <a:lightRig rig="threePt" dir="t"/>
              </a:scene3d>
              <a:sp3d contourW="12700"/>
            </a:bodyPr>
            <a:lstStyle/>
            <a:p>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教学</a:t>
              </a:r>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rPr>
                <a:t>目标</a:t>
              </a:r>
              <a:endPar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endParaRPr>
            </a:p>
          </p:txBody>
        </p:sp>
        <p:sp>
          <p:nvSpPr>
            <p:cNvPr id="9" name="文本框 8"/>
            <p:cNvSpPr txBox="1"/>
            <p:nvPr/>
          </p:nvSpPr>
          <p:spPr>
            <a:xfrm>
              <a:off x="3916928" y="1070887"/>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rPr>
                <a:t>Teaching </a:t>
              </a:r>
              <a:r>
                <a:rPr lang="en-US" altLang="zh-CN" sz="1100" b="1" dirty="0">
                  <a:solidFill>
                    <a:schemeClr val="tx1">
                      <a:lumMod val="95000"/>
                      <a:lumOff val="5000"/>
                    </a:schemeClr>
                  </a:solidFill>
                  <a:latin typeface="Arial" panose="020B0604020202020204" pitchFamily="34" charset="0"/>
                  <a:ea typeface="+mj-ea"/>
                  <a:cs typeface="Arial" panose="020B0604020202020204" pitchFamily="34" charset="0"/>
                  <a:sym typeface="+mn-ea"/>
                </a:rPr>
                <a:t>O b j e c t i v e s</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10" name="组合 9"/>
          <p:cNvGrpSpPr/>
          <p:nvPr/>
        </p:nvGrpSpPr>
        <p:grpSpPr>
          <a:xfrm>
            <a:off x="6714970" y="4489378"/>
            <a:ext cx="4843225" cy="697185"/>
            <a:chOff x="3827562" y="696917"/>
            <a:chExt cx="3807891" cy="697185"/>
          </a:xfrm>
        </p:grpSpPr>
        <p:sp>
          <p:nvSpPr>
            <p:cNvPr id="11" name="文本框 10"/>
            <p:cNvSpPr txBox="1"/>
            <p:nvPr/>
          </p:nvSpPr>
          <p:spPr>
            <a:xfrm>
              <a:off x="3827563" y="696917"/>
              <a:ext cx="1507754" cy="521970"/>
            </a:xfrm>
            <a:prstGeom prst="rect">
              <a:avLst/>
            </a:prstGeom>
            <a:noFill/>
          </p:spPr>
          <p:txBody>
            <a:bodyPr wrap="none" rtlCol="0">
              <a:spAutoFit/>
              <a:scene3d>
                <a:camera prst="orthographicFront"/>
                <a:lightRig rig="threePt" dir="t"/>
              </a:scene3d>
              <a:sp3d contourW="12700"/>
            </a:bodyPr>
            <a:lstStyle/>
            <a:p>
              <a:pPr algn="l"/>
              <a:r>
                <a:rPr lang="zh-CN" altLang="en-US" sz="2800" b="1" spc="600" dirty="0">
                  <a:latin typeface="思源黑体 CN Medium" panose="020B0600000000000000" pitchFamily="34" charset="-122"/>
                  <a:ea typeface="思源黑体 CN Medium" panose="020B0600000000000000" pitchFamily="34" charset="-122"/>
                  <a:cs typeface="经典综艺体简" panose="02010609000101010101" pitchFamily="49" charset="-122"/>
                  <a:sym typeface="+mn-ea"/>
                </a:rPr>
                <a:t>教学任务</a:t>
              </a:r>
              <a:endParaRPr lang="zh-CN" altLang="en-US" sz="2800" b="1" spc="600" dirty="0">
                <a:latin typeface="思源黑体 CN Medium" panose="020B0600000000000000" pitchFamily="34" charset="-122"/>
                <a:ea typeface="思源黑体 CN Medium" panose="020B0600000000000000" pitchFamily="34" charset="-122"/>
              </a:endParaRPr>
            </a:p>
          </p:txBody>
        </p:sp>
        <p:sp>
          <p:nvSpPr>
            <p:cNvPr id="12" name="文本框 11"/>
            <p:cNvSpPr txBox="1"/>
            <p:nvPr/>
          </p:nvSpPr>
          <p:spPr>
            <a:xfrm>
              <a:off x="3827562" y="1110892"/>
              <a:ext cx="3807891" cy="28321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The teaching task</a:t>
              </a:r>
              <a:endParaRPr lang="en-US" altLang="zh-CN" sz="1100" b="1" spc="600" dirty="0">
                <a:solidFill>
                  <a:srgbClr val="414D59"/>
                </a:solidFill>
                <a:latin typeface="Arial" panose="020B0604020202020204" pitchFamily="34" charset="0"/>
                <a:ea typeface="+mj-ea"/>
                <a:cs typeface="Arial" panose="020B0604020202020204" pitchFamily="34" charset="0"/>
              </a:endParaRPr>
            </a:p>
          </p:txBody>
        </p:sp>
      </p:grpSp>
      <p:grpSp>
        <p:nvGrpSpPr>
          <p:cNvPr id="35" name="组合 34"/>
          <p:cNvGrpSpPr/>
          <p:nvPr/>
        </p:nvGrpSpPr>
        <p:grpSpPr>
          <a:xfrm>
            <a:off x="5561079" y="0"/>
            <a:ext cx="556087" cy="1950636"/>
            <a:chOff x="5828385" y="175074"/>
            <a:chExt cx="556087" cy="1950636"/>
          </a:xfrm>
        </p:grpSpPr>
        <p:grpSp>
          <p:nvGrpSpPr>
            <p:cNvPr id="20" name="组合 19"/>
            <p:cNvGrpSpPr/>
            <p:nvPr/>
          </p:nvGrpSpPr>
          <p:grpSpPr>
            <a:xfrm flipV="1">
              <a:off x="5828385" y="175074"/>
              <a:ext cx="507600" cy="1950636"/>
              <a:chOff x="5971669" y="4722308"/>
              <a:chExt cx="507600" cy="1950636"/>
            </a:xfrm>
            <a:solidFill>
              <a:srgbClr val="55943A"/>
            </a:solidFill>
          </p:grpSpPr>
          <p:sp>
            <p:nvSpPr>
              <p:cNvPr id="21" name="椭圆 20"/>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2" name="矩形 21"/>
              <p:cNvSpPr/>
              <p:nvPr/>
            </p:nvSpPr>
            <p:spPr>
              <a:xfrm>
                <a:off x="5971669" y="4962422"/>
                <a:ext cx="507600" cy="17105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5" name="文本框 24"/>
            <p:cNvSpPr txBox="1"/>
            <p:nvPr/>
          </p:nvSpPr>
          <p:spPr>
            <a:xfrm>
              <a:off x="5890528" y="1589171"/>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2" name="组合 41"/>
          <p:cNvGrpSpPr/>
          <p:nvPr/>
        </p:nvGrpSpPr>
        <p:grpSpPr>
          <a:xfrm>
            <a:off x="5561079" y="2459753"/>
            <a:ext cx="556087" cy="521970"/>
            <a:chOff x="5828385" y="2586753"/>
            <a:chExt cx="556087" cy="521970"/>
          </a:xfrm>
        </p:grpSpPr>
        <p:sp>
          <p:nvSpPr>
            <p:cNvPr id="17" name="椭圆 16"/>
            <p:cNvSpPr/>
            <p:nvPr/>
          </p:nvSpPr>
          <p:spPr>
            <a:xfrm>
              <a:off x="5828385" y="2591670"/>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6" name="文本框 25"/>
            <p:cNvSpPr txBox="1"/>
            <p:nvPr/>
          </p:nvSpPr>
          <p:spPr>
            <a:xfrm>
              <a:off x="5890528" y="2586753"/>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1</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43" name="组合 42"/>
          <p:cNvGrpSpPr/>
          <p:nvPr/>
        </p:nvGrpSpPr>
        <p:grpSpPr>
          <a:xfrm>
            <a:off x="5561079" y="3415927"/>
            <a:ext cx="556087" cy="530709"/>
            <a:chOff x="5828385" y="3669927"/>
            <a:chExt cx="556087" cy="530709"/>
          </a:xfrm>
        </p:grpSpPr>
        <p:sp>
          <p:nvSpPr>
            <p:cNvPr id="18" name="椭圆 17"/>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7" name="文本框 26"/>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2</a:t>
              </a:r>
              <a:endParaRPr lang="zh-CN" altLang="en-US" sz="2800" dirty="0">
                <a:solidFill>
                  <a:schemeClr val="bg1"/>
                </a:solidFill>
                <a:latin typeface="Arial" panose="020B0604020202020204" pitchFamily="34" charset="0"/>
                <a:cs typeface="Arial" panose="020B0604020202020204" pitchFamily="34" charset="0"/>
              </a:endParaRPr>
            </a:p>
          </p:txBody>
        </p:sp>
      </p:grpSp>
      <p:grpSp>
        <p:nvGrpSpPr>
          <p:cNvPr id="34" name="组合 33"/>
          <p:cNvGrpSpPr/>
          <p:nvPr/>
        </p:nvGrpSpPr>
        <p:grpSpPr>
          <a:xfrm>
            <a:off x="5561079" y="5357308"/>
            <a:ext cx="556087" cy="1544250"/>
            <a:chOff x="5828385" y="4722308"/>
            <a:chExt cx="556087" cy="1544250"/>
          </a:xfrm>
        </p:grpSpPr>
        <p:grpSp>
          <p:nvGrpSpPr>
            <p:cNvPr id="19" name="组合 18"/>
            <p:cNvGrpSpPr/>
            <p:nvPr/>
          </p:nvGrpSpPr>
          <p:grpSpPr>
            <a:xfrm>
              <a:off x="5828385" y="4722308"/>
              <a:ext cx="507600" cy="1544250"/>
              <a:chOff x="5971669" y="4722308"/>
              <a:chExt cx="507600" cy="1544250"/>
            </a:xfrm>
            <a:solidFill>
              <a:srgbClr val="55943A"/>
            </a:solidFill>
          </p:grpSpPr>
          <p:sp>
            <p:nvSpPr>
              <p:cNvPr id="23" name="椭圆 22"/>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24" name="矩形 23"/>
              <p:cNvSpPr/>
              <p:nvPr/>
            </p:nvSpPr>
            <p:spPr>
              <a:xfrm>
                <a:off x="5971669" y="4962422"/>
                <a:ext cx="507600" cy="1304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grpSp>
        <p:sp>
          <p:nvSpPr>
            <p:cNvPr id="28" name="文本框 27"/>
            <p:cNvSpPr txBox="1"/>
            <p:nvPr/>
          </p:nvSpPr>
          <p:spPr>
            <a:xfrm>
              <a:off x="5890528" y="4765866"/>
              <a:ext cx="493944" cy="521970"/>
            </a:xfrm>
            <a:prstGeom prst="rect">
              <a:avLst/>
            </a:prstGeom>
            <a:noFill/>
          </p:spPr>
          <p:txBody>
            <a:bodyPr wrap="square" rtlCol="0">
              <a:spAutoFit/>
            </a:bodyPr>
            <a:lstStyle/>
            <a:p>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1" name="TextBox 18"/>
          <p:cNvSpPr txBox="1"/>
          <p:nvPr/>
        </p:nvSpPr>
        <p:spPr>
          <a:xfrm>
            <a:off x="1078855" y="3605919"/>
            <a:ext cx="3394953" cy="768350"/>
          </a:xfrm>
          <a:prstGeom prst="rect">
            <a:avLst/>
          </a:prstGeom>
          <a:noFill/>
        </p:spPr>
        <p:txBody>
          <a:bodyPr wrap="square" rtlCol="0">
            <a:spAutoFit/>
          </a:bodyPr>
          <a:lstStyle/>
          <a:p>
            <a:pPr algn="dist"/>
            <a:r>
              <a:rPr lang="zh-CN" altLang="en-US" sz="4400" b="1" dirty="0">
                <a:solidFill>
                  <a:schemeClr val="bg1"/>
                </a:solidFill>
                <a:latin typeface="微软雅黑" panose="020B0503020204020204" pitchFamily="34" charset="-122"/>
                <a:ea typeface="微软雅黑" panose="020B0503020204020204" pitchFamily="34" charset="-122"/>
              </a:rPr>
              <a:t>单元导读</a:t>
            </a:r>
            <a:endParaRPr lang="zh-CN" altLang="en-US" dirty="0">
              <a:solidFill>
                <a:schemeClr val="bg1"/>
              </a:solidFill>
              <a:ea typeface="张海山锐谐体" panose="02000000000000000000" pitchFamily="2" charset="-122"/>
            </a:endParaRPr>
          </a:p>
        </p:txBody>
      </p:sp>
      <p:grpSp>
        <p:nvGrpSpPr>
          <p:cNvPr id="44" name="组合 43"/>
          <p:cNvGrpSpPr/>
          <p:nvPr/>
        </p:nvGrpSpPr>
        <p:grpSpPr>
          <a:xfrm>
            <a:off x="5561079" y="4373021"/>
            <a:ext cx="556087" cy="530709"/>
            <a:chOff x="5828385" y="3669927"/>
            <a:chExt cx="556087" cy="530709"/>
          </a:xfrm>
        </p:grpSpPr>
        <p:sp>
          <p:nvSpPr>
            <p:cNvPr id="45" name="椭圆 44"/>
            <p:cNvSpPr/>
            <p:nvPr/>
          </p:nvSpPr>
          <p:spPr>
            <a:xfrm>
              <a:off x="5828385" y="3669927"/>
              <a:ext cx="506388"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cs typeface="Arial" panose="020B0604020202020204" pitchFamily="34" charset="0"/>
              </a:endParaRPr>
            </a:p>
          </p:txBody>
        </p:sp>
        <p:sp>
          <p:nvSpPr>
            <p:cNvPr id="46" name="文本框 45"/>
            <p:cNvSpPr txBox="1"/>
            <p:nvPr/>
          </p:nvSpPr>
          <p:spPr>
            <a:xfrm>
              <a:off x="5890528" y="3678666"/>
              <a:ext cx="493944" cy="521970"/>
            </a:xfrm>
            <a:prstGeom prst="rect">
              <a:avLst/>
            </a:prstGeom>
            <a:noFill/>
          </p:spPr>
          <p:txBody>
            <a:bodyPr wrap="square" rtlCol="0">
              <a:spAutoFit/>
            </a:bodyPr>
            <a:lstStyle/>
            <a:p>
              <a:r>
                <a:rPr lang="en-US" altLang="zh-CN" sz="2800" b="1" dirty="0">
                  <a:solidFill>
                    <a:schemeClr val="bg1"/>
                  </a:solidFill>
                  <a:latin typeface="Arial" panose="020B0604020202020204" pitchFamily="34" charset="0"/>
                  <a:cs typeface="Arial" panose="020B0604020202020204" pitchFamily="34" charset="0"/>
                </a:rPr>
                <a:t>3</a:t>
              </a:r>
              <a:endParaRPr lang="zh-CN" altLang="en-US" sz="2800" dirty="0">
                <a:solidFill>
                  <a:schemeClr val="bg1"/>
                </a:solidFill>
                <a:latin typeface="Arial" panose="020B0604020202020204" pitchFamily="34" charset="0"/>
                <a:cs typeface="Arial" panose="020B0604020202020204" pitchFamily="34" charset="0"/>
              </a:endParaRPr>
            </a:p>
          </p:txBody>
        </p:sp>
      </p:grpSp>
      <p:sp>
        <p:nvSpPr>
          <p:cNvPr id="30" name="文本框 29"/>
          <p:cNvSpPr txBox="1"/>
          <p:nvPr/>
        </p:nvSpPr>
        <p:spPr>
          <a:xfrm>
            <a:off x="6715125" y="2854325"/>
            <a:ext cx="4151630" cy="283210"/>
          </a:xfrm>
          <a:prstGeom prst="rect">
            <a:avLst/>
          </a:prstGeom>
          <a:noFill/>
        </p:spPr>
        <p:txBody>
          <a:bodyPr wrap="square" rtlCol="0">
            <a:spAutoFit/>
            <a:scene3d>
              <a:camera prst="orthographicFront"/>
              <a:lightRig rig="threePt" dir="t"/>
            </a:scene3d>
            <a:sp3d contourW="12700"/>
          </a:bodyPr>
          <a:lstStyle/>
          <a:p>
            <a:pPr lvl="0" algn="l">
              <a:lnSpc>
                <a:spcPct val="114000"/>
              </a:lnSpc>
              <a:buClrTx/>
              <a:buSzTx/>
              <a:buFontTx/>
            </a:pPr>
            <a:r>
              <a:rPr lang="en-US" altLang="zh-CN" sz="1100" b="1" spc="600" dirty="0">
                <a:solidFill>
                  <a:srgbClr val="414D59"/>
                </a:solidFill>
                <a:latin typeface="Arial" panose="020B0604020202020204" pitchFamily="34" charset="0"/>
                <a:ea typeface="+mj-ea"/>
                <a:cs typeface="Arial" panose="020B0604020202020204" pitchFamily="34" charset="0"/>
                <a:sym typeface="+mn-ea"/>
              </a:rPr>
              <a:t>Ideological and political</a:t>
            </a:r>
            <a:endParaRPr lang="en-US" altLang="zh-CN" sz="1100" b="1" spc="600" dirty="0">
              <a:solidFill>
                <a:srgbClr val="414D59"/>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667"/>
            <a:chOff x="3797608" y="395292"/>
            <a:chExt cx="2900069" cy="1123667"/>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思政小</a:t>
              </a:r>
              <a:r>
                <a:rPr lang="zh-CN" altLang="en-US" sz="4400" b="1" spc="600" dirty="0">
                  <a:latin typeface="思源黑体 CN Medium" panose="020B0600000000000000" pitchFamily="34" charset="-122"/>
                  <a:ea typeface="思源黑体 CN Medium" panose="020B0600000000000000" pitchFamily="34" charset="-122"/>
                </a:rPr>
                <a:t>课堂</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499" y="1147484"/>
              <a:ext cx="2759366" cy="37147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Ideological and political</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onitor.png"/>
          <p:cNvPicPr>
            <a:picLocks noChangeAspect="1"/>
          </p:cNvPicPr>
          <p:nvPr/>
        </p:nvPicPr>
        <p:blipFill>
          <a:blip r:embed="rId1" cstate="print"/>
          <a:stretch>
            <a:fillRect/>
          </a:stretch>
        </p:blipFill>
        <p:spPr>
          <a:xfrm>
            <a:off x="7384415" y="1942465"/>
            <a:ext cx="4620260" cy="3851275"/>
          </a:xfrm>
          <a:prstGeom prst="rect">
            <a:avLst/>
          </a:prstGeom>
        </p:spPr>
      </p:pic>
      <p:sp>
        <p:nvSpPr>
          <p:cNvPr id="10" name="TextBox 46"/>
          <p:cNvSpPr txBox="1"/>
          <p:nvPr/>
        </p:nvSpPr>
        <p:spPr>
          <a:xfrm>
            <a:off x="1137352" y="1458407"/>
            <a:ext cx="4448810" cy="569595"/>
          </a:xfrm>
          <a:prstGeom prst="rect">
            <a:avLst/>
          </a:prstGeom>
          <a:noFill/>
        </p:spPr>
        <p:txBody>
          <a:bodyPr wrap="none" lIns="91428" tIns="45713" rIns="91428" bIns="45713" rtlCol="0">
            <a:spAutoFit/>
          </a:bodyPr>
          <a:lstStyle/>
          <a:p>
            <a:pPr algn="ctr">
              <a:lnSpc>
                <a:spcPct val="130000"/>
              </a:lnSpc>
              <a:defRPr/>
            </a:pPr>
            <a:r>
              <a:rPr lang="zh-CN" altLang="en-US" sz="2400" kern="0" dirty="0">
                <a:latin typeface="思源黑体 CN Normal" panose="020B0400000000000000" pitchFamily="34" charset="-122"/>
                <a:ea typeface="思源黑体 CN Normal" panose="020B0400000000000000" pitchFamily="34" charset="-122"/>
                <a:cs typeface="+mn-ea"/>
                <a:sym typeface="+mn-lt"/>
              </a:rPr>
              <a:t>向奋战在疫情下的“雷锋”学习</a:t>
            </a:r>
            <a:endParaRPr lang="zh-CN" altLang="en-US" sz="2400" kern="0" dirty="0">
              <a:latin typeface="思源黑体 CN Normal" panose="020B0400000000000000" pitchFamily="34" charset="-122"/>
              <a:ea typeface="思源黑体 CN Normal" panose="020B0400000000000000" pitchFamily="34" charset="-122"/>
              <a:cs typeface="+mn-ea"/>
              <a:sym typeface="+mn-lt"/>
            </a:endParaRPr>
          </a:p>
        </p:txBody>
      </p:sp>
      <p:sp>
        <p:nvSpPr>
          <p:cNvPr id="12" name="TextBox 49"/>
          <p:cNvSpPr txBox="1"/>
          <p:nvPr/>
        </p:nvSpPr>
        <p:spPr>
          <a:xfrm>
            <a:off x="339090" y="1961515"/>
            <a:ext cx="6630670" cy="4288155"/>
          </a:xfrm>
          <a:prstGeom prst="rect">
            <a:avLst/>
          </a:prstGeom>
          <a:noFill/>
        </p:spPr>
        <p:txBody>
          <a:bodyPr wrap="square" lIns="91428" tIns="45713" rIns="91428" bIns="45713" rtlCol="0">
            <a:noAutofit/>
          </a:bodyPr>
          <a:lstStyle/>
          <a:p>
            <a:pPr>
              <a:lnSpc>
                <a:spcPct val="130000"/>
              </a:lnSpc>
              <a:defRPr/>
            </a:pPr>
            <a:endParaRPr lang="zh-CN" altLang="en-US" sz="10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lang="en-US" altLang="zh-CN" sz="1000" kern="0" dirty="0">
                <a:latin typeface="思源黑体 CN Normal" panose="020B0400000000000000" pitchFamily="34" charset="-122"/>
                <a:ea typeface="思源黑体 CN Normal" panose="020B0400000000000000" pitchFamily="34" charset="-122"/>
                <a:cs typeface="+mn-ea"/>
                <a:sym typeface="+mn-lt"/>
              </a:rPr>
              <a:t>    </a:t>
            </a:r>
            <a:r>
              <a:rPr sz="1200" kern="0" dirty="0">
                <a:latin typeface="思源黑体 CN Normal" panose="020B0400000000000000" pitchFamily="34" charset="-122"/>
                <a:ea typeface="思源黑体 CN Normal" panose="020B0400000000000000" pitchFamily="34" charset="-122"/>
                <a:cs typeface="+mn-ea"/>
                <a:sym typeface="+mn-lt"/>
              </a:rPr>
              <a:t>河南退伍老兵：除夕驱车500公里为武汉送去5吨急需蔬菜。“武汉加油，你的老兵送菜来了！”1月24日，大年三十晚上，一辆满载冬瓜、香菜、芹菜的货车驶入武汉火神山医院工地。来自河南沈丘白集镇田营行政村的王国辉不顾驾车疲劳，帮着工地后勤部门的负责人把车上的5吨蔬菜卸下。王国辉曾在武汉服役17年，听说疫情后，赶紧装上自家的蔬菜，驾车连夜“逆行”送往武汉。</a:t>
            </a:r>
            <a:endParaRPr sz="12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sz="1200" kern="0" dirty="0">
                <a:latin typeface="思源黑体 CN Normal" panose="020B0400000000000000" pitchFamily="34" charset="-122"/>
                <a:ea typeface="思源黑体 CN Normal" panose="020B0400000000000000" pitchFamily="34" charset="-122"/>
                <a:cs typeface="+mn-ea"/>
                <a:sym typeface="+mn-lt"/>
              </a:rPr>
              <a:t>一群美丽的姑娘，一群帅气的小伙，发誓：“疫情不除，头发不留”。四川资阳儿科“90后”未婚单身男医师钟凌，变身超级“奶爸”。援持武汉的医疗救援队中，有一只138名队员的特殊队伍-汶川医疗救援队除了医务者的天然使命，他们内心还有一个深埋的情结：2008年汶川地震全国各地的救援队来支援我们四川的时候，义无反顾，这次的疫情也是一样，所有成都医院都愿意派出自己的救援队。报名的人太多了，全是自愿的。也算一个报恩吧。</a:t>
            </a:r>
            <a:endParaRPr sz="1200" kern="0" dirty="0">
              <a:latin typeface="思源黑体 CN Normal" panose="020B0400000000000000" pitchFamily="34" charset="-122"/>
              <a:ea typeface="思源黑体 CN Normal" panose="020B0400000000000000" pitchFamily="34" charset="-122"/>
              <a:cs typeface="+mn-ea"/>
              <a:sym typeface="+mn-lt"/>
            </a:endParaRPr>
          </a:p>
          <a:p>
            <a:pPr>
              <a:lnSpc>
                <a:spcPct val="190000"/>
              </a:lnSpc>
              <a:defRPr/>
            </a:pPr>
            <a:r>
              <a:rPr sz="1200" kern="0" dirty="0">
                <a:latin typeface="思源黑体 CN Normal" panose="020B0400000000000000" pitchFamily="34" charset="-122"/>
                <a:ea typeface="思源黑体 CN Normal" panose="020B0400000000000000" pitchFamily="34" charset="-122"/>
                <a:cs typeface="+mn-ea"/>
                <a:sym typeface="+mn-lt"/>
              </a:rPr>
              <a:t>守住一道卡，护住一座城，阵地在，职责在，心亦在！向奋战在疫情下的“雷锋”致敬！</a:t>
            </a:r>
            <a:endParaRPr sz="1200" kern="0" dirty="0">
              <a:latin typeface="思源黑体 CN Normal" panose="020B0400000000000000" pitchFamily="34" charset="-122"/>
              <a:ea typeface="思源黑体 CN Normal" panose="020B0400000000000000" pitchFamily="34" charset="-122"/>
              <a:cs typeface="+mn-ea"/>
              <a:sym typeface="+mn-lt"/>
            </a:endParaRPr>
          </a:p>
        </p:txBody>
      </p:sp>
      <p:grpSp>
        <p:nvGrpSpPr>
          <p:cNvPr id="14" name="组合 13"/>
          <p:cNvGrpSpPr/>
          <p:nvPr/>
        </p:nvGrpSpPr>
        <p:grpSpPr>
          <a:xfrm>
            <a:off x="660400" y="-1"/>
            <a:ext cx="5232400" cy="1130301"/>
            <a:chOff x="660400" y="-1"/>
            <a:chExt cx="5232400" cy="1130301"/>
          </a:xfrm>
        </p:grpSpPr>
        <p:sp>
          <p:nvSpPr>
            <p:cNvPr id="15" name="椭圆 14"/>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1</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19" name="组合 18"/>
            <p:cNvGrpSpPr/>
            <p:nvPr/>
          </p:nvGrpSpPr>
          <p:grpSpPr>
            <a:xfrm>
              <a:off x="1468459" y="408602"/>
              <a:ext cx="4424341" cy="693347"/>
              <a:chOff x="3797607" y="564703"/>
              <a:chExt cx="3478552" cy="693347"/>
            </a:xfrm>
          </p:grpSpPr>
          <p:sp>
            <p:nvSpPr>
              <p:cNvPr id="20" name="文本框 19"/>
              <p:cNvSpPr txBox="1"/>
              <p:nvPr/>
            </p:nvSpPr>
            <p:spPr>
              <a:xfrm>
                <a:off x="3797607" y="564703"/>
                <a:ext cx="3364436" cy="46037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思政小</a:t>
                </a:r>
                <a:r>
                  <a:rPr lang="zh-CN" altLang="en-US" sz="2400" b="1" spc="600" dirty="0">
                    <a:latin typeface="思源黑体 CN Medium" panose="020B0600000000000000" pitchFamily="34" charset="-122"/>
                    <a:ea typeface="思源黑体 CN Medium" panose="020B0600000000000000" pitchFamily="34" charset="-122"/>
                  </a:rPr>
                  <a:t>课堂</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21" name="文本框 20"/>
              <p:cNvSpPr txBox="1"/>
              <p:nvPr/>
            </p:nvSpPr>
            <p:spPr>
              <a:xfrm>
                <a:off x="3807593" y="995108"/>
                <a:ext cx="3468566" cy="26294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Ideological and political</a:t>
                </a:r>
                <a:endParaRPr lang="en-US" altLang="zh-CN" sz="1000" b="1" spc="300" dirty="0">
                  <a:latin typeface="Arial" panose="020B0604020202020204" pitchFamily="34" charset="0"/>
                  <a:ea typeface="+mj-ea"/>
                  <a:cs typeface="Arial" panose="020B0604020202020204" pitchFamily="34" charset="0"/>
                </a:endParaRPr>
              </a:p>
            </p:txBody>
          </p:sp>
        </p:grpSp>
      </p:grpSp>
      <p:pic>
        <p:nvPicPr>
          <p:cNvPr id="3" name="图片占位符 2" descr="C:\Users\xrdan\Desktop\0eb30f2442a7d933da76a84cd6e9321472f00158.png0eb30f2442a7d933da76a84cd6e9321472f00158"/>
          <p:cNvPicPr>
            <a:picLocks noChangeAspect="1"/>
          </p:cNvPicPr>
          <p:nvPr>
            <p:ph type="pic" sz="quarter" idx="10"/>
            <p:custDataLst>
              <p:tags r:id="rId2"/>
            </p:custDataLst>
          </p:nvPr>
        </p:nvPicPr>
        <p:blipFill>
          <a:blip r:embed="rId3"/>
          <a:srcRect/>
          <a:stretch>
            <a:fillRect/>
          </a:stretch>
        </p:blipFill>
        <p:spPr>
          <a:xfrm>
            <a:off x="7609205" y="2164715"/>
            <a:ext cx="4170045" cy="2447290"/>
          </a:xfrm>
          <a:prstGeom prst="rect">
            <a:avLst/>
          </a:prstGeom>
        </p:spPr>
      </p:pic>
      <p:pic>
        <p:nvPicPr>
          <p:cNvPr id="6" name="Picture 4" descr="Monitor-Light.png"/>
          <p:cNvPicPr>
            <a:picLocks noChangeAspect="1"/>
          </p:cNvPicPr>
          <p:nvPr>
            <p:custDataLst>
              <p:tags r:id="rId4"/>
            </p:custDataLst>
          </p:nvPr>
        </p:nvPicPr>
        <p:blipFill>
          <a:blip r:embed="rId5" cstate="print"/>
          <a:stretch>
            <a:fillRect/>
          </a:stretch>
        </p:blipFill>
        <p:spPr>
          <a:xfrm>
            <a:off x="9497060" y="2164715"/>
            <a:ext cx="2282190" cy="2531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4729480" y="3078480"/>
            <a:ext cx="3688715"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目标</a:t>
            </a:r>
            <a:endParaRPr lang="zh-CN" altLang="en-US" sz="4400" b="1" spc="600" dirty="0">
              <a:latin typeface="思源黑体 CN Medium" panose="020B0600000000000000" pitchFamily="34" charset="-122"/>
              <a:ea typeface="思源黑体 CN Medium" panose="020B0600000000000000" pitchFamily="34" charset="-122"/>
            </a:endParaRPr>
          </a:p>
        </p:txBody>
      </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dirty="0">
                  <a:solidFill>
                    <a:schemeClr val="bg1"/>
                  </a:solidFill>
                  <a:latin typeface="Arial" panose="020B0604020202020204" pitchFamily="34" charset="0"/>
                  <a:cs typeface="Arial" panose="020B0604020202020204" pitchFamily="34" charset="0"/>
                </a:rPr>
                <a:t>2</a:t>
              </a:r>
              <a:endParaRPr lang="en-US" altLang="zh-CN" sz="4400" dirty="0">
                <a:solidFill>
                  <a:schemeClr val="bg1"/>
                </a:solidFill>
                <a:latin typeface="Arial" panose="020B0604020202020204" pitchFamily="34" charset="0"/>
                <a:cs typeface="Arial" panose="020B0604020202020204" pitchFamily="34" charset="0"/>
              </a:endParaRPr>
            </a:p>
          </p:txBody>
        </p:sp>
      </p:grpSp>
      <p:sp>
        <p:nvSpPr>
          <p:cNvPr id="4" name="文本框 3"/>
          <p:cNvSpPr txBox="1"/>
          <p:nvPr/>
        </p:nvSpPr>
        <p:spPr>
          <a:xfrm>
            <a:off x="4787900" y="4380230"/>
            <a:ext cx="3611880" cy="368300"/>
          </a:xfrm>
          <a:prstGeom prst="rect">
            <a:avLst/>
          </a:prstGeom>
          <a:noFill/>
        </p:spPr>
        <p:txBody>
          <a:bodyPr wrap="none" rtlCol="0" anchor="t">
            <a:spAutoFit/>
          </a:bodyPr>
          <a:p>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T e a c h i n g    O </a:t>
            </a:r>
            <a:r>
              <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rPr>
              <a:t>b j e c t i v e s</a:t>
            </a:r>
            <a:endParaRPr lang="en-US" altLang="zh-CN" b="1" dirty="0">
              <a:solidFill>
                <a:schemeClr val="tx1">
                  <a:lumMod val="95000"/>
                  <a:lumOff val="5000"/>
                </a:schemeClr>
              </a:solidFill>
              <a:latin typeface="Arial" panose="020B0604020202020204" pitchFamily="34" charset="0"/>
              <a:ea typeface="+mj-ea"/>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5116547" y="3824190"/>
            <a:ext cx="1958908" cy="1958908"/>
          </a:xfrm>
          <a:prstGeom prst="ellipse">
            <a:avLst/>
          </a:prstGeom>
          <a:solidFill>
            <a:srgbClr val="55943A"/>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6" name="椭圆 5"/>
          <p:cNvSpPr/>
          <p:nvPr/>
        </p:nvSpPr>
        <p:spPr>
          <a:xfrm>
            <a:off x="5239769" y="3947412"/>
            <a:ext cx="1712470" cy="1712469"/>
          </a:xfrm>
          <a:prstGeom prst="ellipse">
            <a:avLst/>
          </a:prstGeom>
          <a:solidFill>
            <a:schemeClr val="bg1"/>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defRPr/>
            </a:pPr>
            <a:endParaRPr lang="zh-CN" altLang="en-US" sz="2400" dirty="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7" name="组合 6"/>
          <p:cNvGrpSpPr/>
          <p:nvPr/>
        </p:nvGrpSpPr>
        <p:grpSpPr>
          <a:xfrm>
            <a:off x="3764493" y="4463719"/>
            <a:ext cx="870347" cy="87034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0" name="组合 9"/>
          <p:cNvGrpSpPr/>
          <p:nvPr/>
        </p:nvGrpSpPr>
        <p:grpSpPr>
          <a:xfrm>
            <a:off x="7587859" y="4463719"/>
            <a:ext cx="870347" cy="87034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3" name="组合 12"/>
          <p:cNvGrpSpPr/>
          <p:nvPr/>
        </p:nvGrpSpPr>
        <p:grpSpPr>
          <a:xfrm>
            <a:off x="5657652" y="2575587"/>
            <a:ext cx="870347" cy="870347"/>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rgbClr val="55943A"/>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sp>
        <p:nvSpPr>
          <p:cNvPr id="16" name="饼形 18"/>
          <p:cNvSpPr/>
          <p:nvPr/>
        </p:nvSpPr>
        <p:spPr>
          <a:xfrm>
            <a:off x="4203460"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17" name="饼形 18"/>
          <p:cNvSpPr/>
          <p:nvPr/>
        </p:nvSpPr>
        <p:spPr>
          <a:xfrm flipH="1">
            <a:off x="6578853" y="3018342"/>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grpSp>
        <p:nvGrpSpPr>
          <p:cNvPr id="21" name="组合 20"/>
          <p:cNvGrpSpPr/>
          <p:nvPr/>
        </p:nvGrpSpPr>
        <p:grpSpPr>
          <a:xfrm>
            <a:off x="8953879" y="2004580"/>
            <a:ext cx="3044190" cy="3778250"/>
            <a:chOff x="2720663" y="4107237"/>
            <a:chExt cx="3044190" cy="3778250"/>
          </a:xfrm>
        </p:grpSpPr>
        <p:sp>
          <p:nvSpPr>
            <p:cNvPr id="22" name="文本框 21"/>
            <p:cNvSpPr txBox="1"/>
            <p:nvPr/>
          </p:nvSpPr>
          <p:spPr bwMode="auto">
            <a:xfrm>
              <a:off x="2720663" y="4846377"/>
              <a:ext cx="3044190" cy="3039110"/>
            </a:xfrm>
            <a:prstGeom prst="rect">
              <a:avLst/>
            </a:prstGeom>
            <a:noFill/>
          </p:spPr>
          <p:txBody>
            <a:bodyPr wrap="square">
              <a:noAutofit/>
            </a:bodyPr>
            <a:lstStyle/>
            <a:p>
              <a:pPr fontAlgn="base">
                <a:lnSpc>
                  <a:spcPct val="130000"/>
                </a:lnSpc>
                <a:spcBef>
                  <a:spcPct val="0"/>
                </a:spcBef>
                <a:spcAft>
                  <a:spcPct val="0"/>
                </a:spcAft>
              </a:pPr>
              <a:r>
                <a:rPr lang="en-US" altLang="zh-CN" dirty="0">
                  <a:latin typeface="思源黑体 CN Normal" panose="020B0400000000000000" pitchFamily="34" charset="-122"/>
                  <a:ea typeface="思源黑体 CN Normal" panose="020B0400000000000000" pitchFamily="34" charset="-122"/>
                  <a:cs typeface="+mn-ea"/>
                  <a:sym typeface="+mn-lt"/>
                </a:rPr>
                <a:t>  </a:t>
              </a:r>
              <a:r>
                <a:rPr dirty="0">
                  <a:latin typeface="思源黑体 CN Normal" panose="020B0400000000000000" pitchFamily="34" charset="-122"/>
                  <a:ea typeface="思源黑体 CN Normal" panose="020B0400000000000000" pitchFamily="34" charset="-122"/>
                  <a:cs typeface="+mn-ea"/>
                  <a:sym typeface="+mn-lt"/>
                </a:rPr>
                <a:t>通过自我阅读“数据库管理员”的拓展资料，思政小课堂讲解疫情下的“雷锋”，让学生懂得雷锋精神的发扬和传承。在数据库项目开发中，同样会遇到为了提高SQL语句的重用性，帮助用户减少重复操作的问题，可以采取存储过程和触发器来实现。</a:t>
              </a:r>
              <a:endParaRPr dirty="0">
                <a:latin typeface="思源黑体 CN Normal" panose="020B0400000000000000" pitchFamily="34" charset="-122"/>
                <a:ea typeface="思源黑体 CN Normal" panose="020B0400000000000000" pitchFamily="34" charset="-122"/>
                <a:cs typeface="+mn-ea"/>
                <a:sym typeface="+mn-lt"/>
              </a:endParaRPr>
            </a:p>
          </p:txBody>
        </p:sp>
        <p:sp>
          <p:nvSpPr>
            <p:cNvPr id="23" name="文本框 22"/>
            <p:cNvSpPr txBox="1"/>
            <p:nvPr/>
          </p:nvSpPr>
          <p:spPr bwMode="auto">
            <a:xfrm>
              <a:off x="2773222" y="4107237"/>
              <a:ext cx="2349784" cy="583565"/>
            </a:xfrm>
            <a:prstGeom prst="rect">
              <a:avLst/>
            </a:prstGeom>
            <a:noFill/>
          </p:spPr>
          <p:txBody>
            <a:bodyPr wrap="square">
              <a:spAutoFit/>
            </a:bodyPr>
            <a:lstStyle/>
            <a:p>
              <a:r>
                <a:rPr lang="zh-CN" altLang="zh-CN" sz="3200" dirty="0">
                  <a:latin typeface="思源黑体 CN Normal" panose="020B0400000000000000" pitchFamily="34" charset="-122"/>
                  <a:ea typeface="思源黑体 CN Normal" panose="020B0400000000000000" pitchFamily="34" charset="-122"/>
                </a:rPr>
                <a:t>情感目标</a:t>
              </a:r>
              <a:endParaRPr lang="zh-CN" altLang="zh-CN" sz="3200" dirty="0">
                <a:latin typeface="思源黑体 CN Normal" panose="020B0400000000000000" pitchFamily="34" charset="-122"/>
                <a:ea typeface="思源黑体 CN Normal" panose="020B0400000000000000" pitchFamily="34" charset="-122"/>
              </a:endParaRPr>
            </a:p>
          </p:txBody>
        </p:sp>
      </p:grpSp>
      <p:grpSp>
        <p:nvGrpSpPr>
          <p:cNvPr id="24" name="组合 23"/>
          <p:cNvGrpSpPr/>
          <p:nvPr/>
        </p:nvGrpSpPr>
        <p:grpSpPr>
          <a:xfrm>
            <a:off x="253712" y="1930789"/>
            <a:ext cx="4452620" cy="3453765"/>
            <a:chOff x="370856" y="2887681"/>
            <a:chExt cx="4452618" cy="3453765"/>
          </a:xfrm>
        </p:grpSpPr>
        <p:sp>
          <p:nvSpPr>
            <p:cNvPr id="25" name="文本框 24"/>
            <p:cNvSpPr txBox="1"/>
            <p:nvPr/>
          </p:nvSpPr>
          <p:spPr bwMode="auto">
            <a:xfrm>
              <a:off x="370856" y="4116406"/>
              <a:ext cx="4452618" cy="2225040"/>
            </a:xfrm>
            <a:prstGeom prst="rect">
              <a:avLst/>
            </a:prstGeom>
            <a:noFill/>
          </p:spPr>
          <p:txBody>
            <a:bodyPr wrap="square">
              <a:noAutofit/>
            </a:bodyPr>
            <a:lstStyle/>
            <a:p>
              <a:pPr marL="342900" indent="-342900" algn="l">
                <a:lnSpc>
                  <a:spcPct val="130000"/>
                </a:lnSpc>
                <a:buFont typeface="Wingdings" panose="05000000000000000000" charset="0"/>
                <a:buChar char="l"/>
                <a:defRPr/>
              </a:pPr>
              <a:r>
                <a:rPr lang="zh-CN" altLang="en-US" kern="0" dirty="0">
                  <a:latin typeface="思源黑体 CN Normal" panose="020B0400000000000000" pitchFamily="34" charset="-122"/>
                  <a:ea typeface="思源黑体 CN Normal" panose="020B0400000000000000" pitchFamily="34" charset="-122"/>
                  <a:cs typeface="+mn-ea"/>
                  <a:sym typeface="+mn-lt"/>
                </a:rPr>
                <a:t>了解什么是存储过程</a:t>
              </a:r>
              <a:endParaRPr lang="zh-CN" altLang="en-US"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kern="0" dirty="0">
                  <a:latin typeface="思源黑体 CN Normal" panose="020B0400000000000000" pitchFamily="34" charset="-122"/>
                  <a:ea typeface="思源黑体 CN Normal" panose="020B0400000000000000" pitchFamily="34" charset="-122"/>
                  <a:cs typeface="+mn-ea"/>
                  <a:sym typeface="+mn-lt"/>
                </a:rPr>
                <a:t>掌握存储过程的相关操作方法</a:t>
              </a:r>
              <a:endParaRPr lang="zh-CN" altLang="en-US"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kern="0" dirty="0">
                  <a:latin typeface="思源黑体 CN Normal" panose="020B0400000000000000" pitchFamily="34" charset="-122"/>
                  <a:ea typeface="思源黑体 CN Normal" panose="020B0400000000000000" pitchFamily="34" charset="-122"/>
                  <a:cs typeface="+mn-ea"/>
                  <a:sym typeface="+mn-lt"/>
                </a:rPr>
                <a:t>熟悉触发器的基本概念</a:t>
              </a:r>
              <a:endParaRPr lang="zh-CN" altLang="en-US" kern="0" dirty="0">
                <a:latin typeface="思源黑体 CN Normal" panose="020B0400000000000000" pitchFamily="34" charset="-122"/>
                <a:ea typeface="思源黑体 CN Normal" panose="020B0400000000000000" pitchFamily="34" charset="-122"/>
                <a:cs typeface="+mn-ea"/>
                <a:sym typeface="+mn-lt"/>
              </a:endParaRPr>
            </a:p>
            <a:p>
              <a:pPr marL="342900" indent="-342900" algn="l">
                <a:lnSpc>
                  <a:spcPct val="130000"/>
                </a:lnSpc>
                <a:buFont typeface="Wingdings" panose="05000000000000000000" charset="0"/>
                <a:buChar char="l"/>
                <a:defRPr/>
              </a:pPr>
              <a:r>
                <a:rPr lang="zh-CN" altLang="en-US" kern="0" dirty="0">
                  <a:latin typeface="思源黑体 CN Normal" panose="020B0400000000000000" pitchFamily="34" charset="-122"/>
                  <a:ea typeface="思源黑体 CN Normal" panose="020B0400000000000000" pitchFamily="34" charset="-122"/>
                  <a:cs typeface="+mn-ea"/>
                  <a:sym typeface="+mn-lt"/>
                </a:rPr>
                <a:t>掌握触发器的使用方法和应用场景</a:t>
              </a:r>
              <a:endParaRPr lang="zh-CN" altLang="en-US" kern="0" dirty="0">
                <a:latin typeface="思源黑体 CN Normal" panose="020B0400000000000000" pitchFamily="34" charset="-122"/>
                <a:ea typeface="思源黑体 CN Normal" panose="020B0400000000000000" pitchFamily="34" charset="-122"/>
                <a:cs typeface="+mn-ea"/>
                <a:sym typeface="+mn-lt"/>
              </a:endParaRPr>
            </a:p>
          </p:txBody>
        </p:sp>
        <p:sp>
          <p:nvSpPr>
            <p:cNvPr id="26" name="文本框 25"/>
            <p:cNvSpPr txBox="1"/>
            <p:nvPr/>
          </p:nvSpPr>
          <p:spPr bwMode="auto">
            <a:xfrm>
              <a:off x="370856" y="2887681"/>
              <a:ext cx="3879213" cy="730885"/>
            </a:xfrm>
            <a:prstGeom prst="rect">
              <a:avLst/>
            </a:prstGeom>
            <a:noFill/>
          </p:spPr>
          <p:txBody>
            <a:bodyPr wrap="square">
              <a:spAutoFit/>
            </a:bodyPr>
            <a:lstStyle/>
            <a:p>
              <a:pPr algn="r" fontAlgn="base">
                <a:lnSpc>
                  <a:spcPct val="130000"/>
                </a:lnSpc>
                <a:spcBef>
                  <a:spcPct val="0"/>
                </a:spcBef>
                <a:spcAft>
                  <a:spcPct val="0"/>
                </a:spcAft>
                <a:defRPr/>
              </a:pPr>
              <a:r>
                <a:rPr lang="zh-CN" altLang="zh-CN" sz="3200" dirty="0">
                  <a:latin typeface="思源黑体 CN Normal" panose="020B0400000000000000" pitchFamily="34" charset="-122"/>
                  <a:ea typeface="思源黑体 CN Normal" panose="020B0400000000000000" pitchFamily="34" charset="-122"/>
                </a:rPr>
                <a:t>知识技能目标</a:t>
              </a:r>
              <a:endParaRPr lang="zh-CN" altLang="zh-CN" sz="3200" spc="100" dirty="0">
                <a:latin typeface="思源黑体 CN Normal" panose="020B0400000000000000" pitchFamily="34" charset="-122"/>
                <a:ea typeface="思源黑体 CN Normal" panose="020B0400000000000000" pitchFamily="34" charset="-122"/>
                <a:cs typeface="+mn-ea"/>
                <a:sym typeface="+mn-lt"/>
              </a:endParaRPr>
            </a:p>
          </p:txBody>
        </p:sp>
      </p:grpSp>
      <p:sp>
        <p:nvSpPr>
          <p:cNvPr id="27" name="圆角矩形 26"/>
          <p:cNvSpPr/>
          <p:nvPr/>
        </p:nvSpPr>
        <p:spPr>
          <a:xfrm>
            <a:off x="5994664" y="4142569"/>
            <a:ext cx="202675" cy="353287"/>
          </a:xfrm>
          <a:prstGeom prst="roundRect">
            <a:avLst>
              <a:gd name="adj" fmla="val 50000"/>
            </a:avLst>
          </a:prstGeom>
          <a:solidFill>
            <a:srgbClr val="55943A"/>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30000"/>
              </a:lnSpc>
              <a:spcBef>
                <a:spcPct val="0"/>
              </a:spcBef>
              <a:spcAft>
                <a:spcPct val="0"/>
              </a:spcAft>
            </a:pPr>
            <a:endParaRPr lang="zh-CN" altLang="en-US" sz="1350">
              <a:solidFill>
                <a:schemeClr val="tx1"/>
              </a:solidFill>
              <a:latin typeface="思源黑体 CN Normal" panose="020B0400000000000000" pitchFamily="34" charset="-122"/>
              <a:ea typeface="思源黑体 CN Normal" panose="020B0400000000000000" pitchFamily="34" charset="-122"/>
              <a:cs typeface="+mn-ea"/>
              <a:sym typeface="+mn-lt"/>
            </a:endParaRPr>
          </a:p>
        </p:txBody>
      </p:sp>
      <p:sp>
        <p:nvSpPr>
          <p:cNvPr id="28" name="Freeform 40"/>
          <p:cNvSpPr/>
          <p:nvPr/>
        </p:nvSpPr>
        <p:spPr bwMode="auto">
          <a:xfrm>
            <a:off x="5931593" y="2862043"/>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55943A"/>
          </a:solidFill>
          <a:ln>
            <a:noFill/>
          </a:ln>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nvGrpSpPr>
          <p:cNvPr id="29" name="组合 28"/>
          <p:cNvGrpSpPr/>
          <p:nvPr/>
        </p:nvGrpSpPr>
        <p:grpSpPr>
          <a:xfrm>
            <a:off x="4052661" y="4748079"/>
            <a:ext cx="294011" cy="291789"/>
            <a:chOff x="7078908" y="5461438"/>
            <a:chExt cx="430461" cy="427208"/>
          </a:xfrm>
          <a:solidFill>
            <a:srgbClr val="55943A"/>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2" name="组合 31"/>
          <p:cNvGrpSpPr/>
          <p:nvPr/>
        </p:nvGrpSpPr>
        <p:grpSpPr>
          <a:xfrm>
            <a:off x="7854181" y="4713551"/>
            <a:ext cx="337705" cy="322153"/>
            <a:chOff x="8145843" y="5425657"/>
            <a:chExt cx="494435" cy="471664"/>
          </a:xfrm>
          <a:solidFill>
            <a:srgbClr val="55943A"/>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lnSpc>
                  <a:spcPct val="130000"/>
                </a:lnSpc>
                <a:spcBef>
                  <a:spcPct val="0"/>
                </a:spcBef>
                <a:spcAft>
                  <a:spcPct val="0"/>
                </a:spcAft>
              </a:pPr>
              <a:endParaRPr lang="zh-CN" altLang="en-US" sz="1350">
                <a:latin typeface="思源黑体 CN Normal" panose="020B0400000000000000" pitchFamily="34" charset="-122"/>
                <a:ea typeface="思源黑体 CN Normal" panose="020B0400000000000000" pitchFamily="34" charset="-122"/>
                <a:cs typeface="+mn-ea"/>
                <a:sym typeface="+mn-lt"/>
              </a:endParaRPr>
            </a:p>
          </p:txBody>
        </p:sp>
      </p:grpSp>
      <p:grpSp>
        <p:nvGrpSpPr>
          <p:cNvPr id="39" name="组合 38"/>
          <p:cNvGrpSpPr/>
          <p:nvPr/>
        </p:nvGrpSpPr>
        <p:grpSpPr>
          <a:xfrm>
            <a:off x="660400" y="-1"/>
            <a:ext cx="5232400" cy="1130301"/>
            <a:chOff x="660400" y="-1"/>
            <a:chExt cx="5232400" cy="1130301"/>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V="1">
              <a:off x="660400" y="-1"/>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p:cNvSpPr txBox="1"/>
            <p:nvPr/>
          </p:nvSpPr>
          <p:spPr>
            <a:xfrm>
              <a:off x="765666" y="315391"/>
              <a:ext cx="493944" cy="769441"/>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2</a:t>
              </a:r>
              <a:endParaRPr lang="zh-CN" altLang="en-US" sz="4400" dirty="0">
                <a:solidFill>
                  <a:schemeClr val="bg1"/>
                </a:solidFill>
                <a:latin typeface="Arial" panose="020B0604020202020204" pitchFamily="34" charset="0"/>
                <a:cs typeface="Arial" panose="020B0604020202020204" pitchFamily="34" charset="0"/>
              </a:endParaRPr>
            </a:p>
          </p:txBody>
        </p:sp>
        <p:grpSp>
          <p:nvGrpSpPr>
            <p:cNvPr id="43" name="组合 42"/>
            <p:cNvGrpSpPr/>
            <p:nvPr/>
          </p:nvGrpSpPr>
          <p:grpSpPr>
            <a:xfrm>
              <a:off x="1468459" y="408602"/>
              <a:ext cx="4424341" cy="683488"/>
              <a:chOff x="3797607" y="564703"/>
              <a:chExt cx="3478552" cy="683488"/>
            </a:xfrm>
          </p:grpSpPr>
          <p:sp>
            <p:nvSpPr>
              <p:cNvPr id="44" name="文本框 43"/>
              <p:cNvSpPr txBox="1"/>
              <p:nvPr/>
            </p:nvSpPr>
            <p:spPr>
              <a:xfrm>
                <a:off x="3797607" y="564703"/>
                <a:ext cx="3364436" cy="461665"/>
              </a:xfrm>
              <a:prstGeom prst="rect">
                <a:avLst/>
              </a:prstGeom>
              <a:noFill/>
            </p:spPr>
            <p:txBody>
              <a:bodyPr wrap="square" rtlCol="0">
                <a:spAutoFit/>
                <a:scene3d>
                  <a:camera prst="orthographicFront"/>
                  <a:lightRig rig="threePt" dir="t"/>
                </a:scene3d>
                <a:sp3d contourW="12700"/>
              </a:bodyPr>
              <a:lstStyle/>
              <a:p>
                <a:r>
                  <a:rPr lang="zh-CN" altLang="en-US" sz="2400" b="1" spc="600" dirty="0">
                    <a:latin typeface="思源黑体 CN Medium" panose="020B0600000000000000" pitchFamily="34" charset="-122"/>
                    <a:ea typeface="思源黑体 CN Medium" panose="020B0600000000000000" pitchFamily="34" charset="-122"/>
                  </a:rPr>
                  <a:t>教学目标</a:t>
                </a:r>
                <a:endParaRPr lang="zh-CN" altLang="en-US" sz="2400" b="1" spc="600" dirty="0">
                  <a:latin typeface="思源黑体 CN Medium" panose="020B0600000000000000" pitchFamily="34" charset="-122"/>
                  <a:ea typeface="思源黑体 CN Medium" panose="020B0600000000000000" pitchFamily="34" charset="-122"/>
                </a:endParaRPr>
              </a:p>
            </p:txBody>
          </p:sp>
          <p:sp>
            <p:nvSpPr>
              <p:cNvPr id="45" name="文本框 44"/>
              <p:cNvSpPr txBox="1"/>
              <p:nvPr/>
            </p:nvSpPr>
            <p:spPr>
              <a:xfrm>
                <a:off x="3807593" y="995108"/>
                <a:ext cx="3468566" cy="25308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b="1" spc="300" dirty="0">
                    <a:latin typeface="Arial" panose="020B0604020202020204" pitchFamily="34" charset="0"/>
                    <a:ea typeface="+mj-ea"/>
                    <a:cs typeface="Arial" panose="020B0604020202020204" pitchFamily="34" charset="0"/>
                  </a:rPr>
                  <a:t>TEACHING OBJECTIVES</a:t>
                </a:r>
                <a:endParaRPr lang="en-US" altLang="zh-CN" sz="1000" b="1" spc="300" dirty="0">
                  <a:latin typeface="Arial" panose="020B0604020202020204" pitchFamily="34" charset="0"/>
                  <a:ea typeface="+mj-ea"/>
                  <a:cs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729715" y="3078601"/>
            <a:ext cx="3688573" cy="1123950"/>
            <a:chOff x="3797608" y="395292"/>
            <a:chExt cx="2900069" cy="1123950"/>
          </a:xfrm>
        </p:grpSpPr>
        <p:sp>
          <p:nvSpPr>
            <p:cNvPr id="29" name="文本框 28"/>
            <p:cNvSpPr txBox="1"/>
            <p:nvPr/>
          </p:nvSpPr>
          <p:spPr>
            <a:xfrm>
              <a:off x="3797608" y="395292"/>
              <a:ext cx="2900069" cy="768350"/>
            </a:xfrm>
            <a:prstGeom prst="rect">
              <a:avLst/>
            </a:prstGeom>
            <a:noFill/>
          </p:spPr>
          <p:txBody>
            <a:bodyPr wrap="square" rtlCol="0">
              <a:spAutoFit/>
              <a:scene3d>
                <a:camera prst="orthographicFront"/>
                <a:lightRig rig="threePt" dir="t"/>
              </a:scene3d>
              <a:sp3d contourW="12700"/>
            </a:bodyPr>
            <a:lstStyle/>
            <a:p>
              <a:pPr algn="dist"/>
              <a:r>
                <a:rPr lang="zh-CN" altLang="en-US" sz="4400" b="1" spc="600" dirty="0">
                  <a:latin typeface="思源黑体 CN Medium" panose="020B0600000000000000" pitchFamily="34" charset="-122"/>
                  <a:ea typeface="思源黑体 CN Medium" panose="020B0600000000000000" pitchFamily="34" charset="-122"/>
                </a:rPr>
                <a:t>教学</a:t>
              </a:r>
              <a:r>
                <a:rPr lang="zh-CN" altLang="en-US" sz="4400" b="1" spc="600" dirty="0">
                  <a:latin typeface="思源黑体 CN Medium" panose="020B0600000000000000" pitchFamily="34" charset="-122"/>
                  <a:ea typeface="思源黑体 CN Medium" panose="020B0600000000000000" pitchFamily="34" charset="-122"/>
                </a:rPr>
                <a:t>任务</a:t>
              </a:r>
              <a:endParaRPr lang="zh-CN" altLang="en-US" sz="4400" b="1" spc="600" dirty="0">
                <a:latin typeface="思源黑体 CN Medium" panose="020B0600000000000000" pitchFamily="34" charset="-122"/>
                <a:ea typeface="思源黑体 CN Medium" panose="020B0600000000000000" pitchFamily="34" charset="-122"/>
              </a:endParaRPr>
            </a:p>
          </p:txBody>
        </p:sp>
        <p:sp>
          <p:nvSpPr>
            <p:cNvPr id="30" name="文本框 29"/>
            <p:cNvSpPr txBox="1"/>
            <p:nvPr/>
          </p:nvSpPr>
          <p:spPr>
            <a:xfrm>
              <a:off x="3843540" y="1147767"/>
              <a:ext cx="2759390" cy="371475"/>
            </a:xfrm>
            <a:prstGeom prst="rect">
              <a:avLst/>
            </a:prstGeom>
            <a:noFill/>
          </p:spPr>
          <p:txBody>
            <a:bodyPr wrap="square" rtlCol="0">
              <a:spAutoFit/>
              <a:scene3d>
                <a:camera prst="orthographicFront"/>
                <a:lightRig rig="threePt" dir="t"/>
              </a:scene3d>
              <a:sp3d contourW="12700"/>
            </a:bodyPr>
            <a:lstStyle/>
            <a:p>
              <a:pPr algn="dist">
                <a:lnSpc>
                  <a:spcPct val="114000"/>
                </a:lnSpc>
              </a:pP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pSp>
      <p:grpSp>
        <p:nvGrpSpPr>
          <p:cNvPr id="3" name="组合 2"/>
          <p:cNvGrpSpPr/>
          <p:nvPr/>
        </p:nvGrpSpPr>
        <p:grpSpPr>
          <a:xfrm>
            <a:off x="3171217" y="-1"/>
            <a:ext cx="704476" cy="4178902"/>
            <a:chOff x="3171217" y="-1"/>
            <a:chExt cx="704476" cy="4178902"/>
          </a:xfrm>
        </p:grpSpPr>
        <p:grpSp>
          <p:nvGrpSpPr>
            <p:cNvPr id="35" name="组合 34"/>
            <p:cNvGrpSpPr/>
            <p:nvPr/>
          </p:nvGrpSpPr>
          <p:grpSpPr>
            <a:xfrm flipV="1">
              <a:off x="3171217" y="-1"/>
              <a:ext cx="704476" cy="4178902"/>
              <a:chOff x="5971669" y="4722308"/>
              <a:chExt cx="507600" cy="4178902"/>
            </a:xfrm>
            <a:solidFill>
              <a:srgbClr val="55943A"/>
            </a:solidFill>
          </p:grpSpPr>
          <p:sp>
            <p:nvSpPr>
              <p:cNvPr id="36" name="椭圆 35"/>
              <p:cNvSpPr/>
              <p:nvPr/>
            </p:nvSpPr>
            <p:spPr>
              <a:xfrm>
                <a:off x="5972275" y="4722308"/>
                <a:ext cx="506388" cy="50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71669" y="4962423"/>
                <a:ext cx="507600" cy="3938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3276483" y="3287792"/>
              <a:ext cx="493944" cy="768350"/>
            </a:xfrm>
            <a:prstGeom prst="rect">
              <a:avLst/>
            </a:prstGeom>
            <a:noFill/>
          </p:spPr>
          <p:txBody>
            <a:bodyPr wrap="square" rtlCol="0">
              <a:spAutoFit/>
            </a:bodyPr>
            <a:lstStyle/>
            <a:p>
              <a:r>
                <a:rPr lang="en-US" altLang="zh-CN" sz="4400" b="1" dirty="0">
                  <a:solidFill>
                    <a:schemeClr val="bg1"/>
                  </a:solidFill>
                  <a:latin typeface="Arial" panose="020B0604020202020204" pitchFamily="34" charset="0"/>
                  <a:cs typeface="Arial" panose="020B0604020202020204" pitchFamily="34" charset="0"/>
                </a:rPr>
                <a:t>3</a:t>
              </a:r>
              <a:endParaRPr lang="zh-CN" altLang="en-US" sz="4400" dirty="0">
                <a:solidFill>
                  <a:schemeClr val="bg1"/>
                </a:solidFill>
                <a:latin typeface="Arial" panose="020B0604020202020204" pitchFamily="34" charset="0"/>
                <a:cs typeface="Arial" panose="020B0604020202020204" pitchFamily="34" charset="0"/>
              </a:endParaRPr>
            </a:p>
          </p:txBody>
        </p:sp>
      </p:grpSp>
      <p:sp>
        <p:nvSpPr>
          <p:cNvPr id="5" name="文本框 4"/>
          <p:cNvSpPr txBox="1"/>
          <p:nvPr/>
        </p:nvSpPr>
        <p:spPr>
          <a:xfrm>
            <a:off x="4908733" y="3938743"/>
            <a:ext cx="3509614" cy="371475"/>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rPr>
              <a:t>The teaching task</a:t>
            </a:r>
            <a:endParaRPr lang="en-US" altLang="zh-CN" sz="16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存储过程</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3" name="文本框 2"/>
          <p:cNvSpPr txBox="1"/>
          <p:nvPr/>
        </p:nvSpPr>
        <p:spPr>
          <a:xfrm>
            <a:off x="1421130" y="1000125"/>
            <a:ext cx="6096000" cy="368300"/>
          </a:xfrm>
          <a:prstGeom prst="rect">
            <a:avLst/>
          </a:prstGeom>
          <a:noFill/>
        </p:spPr>
        <p:txBody>
          <a:bodyPr wrap="square" rtlCol="0" anchor="t">
            <a:spAutoFit/>
          </a:bodyPr>
          <a:p>
            <a:r>
              <a:rPr lang="zh-CN" altLang="en-US" b="1"/>
              <a:t>一、存储过程概述</a:t>
            </a:r>
            <a:endParaRPr lang="zh-CN" altLang="en-US" b="1"/>
          </a:p>
        </p:txBody>
      </p:sp>
      <p:grpSp>
        <p:nvGrpSpPr>
          <p:cNvPr id="27" name="组合 26"/>
          <p:cNvGrpSpPr/>
          <p:nvPr>
            <p:custDataLst>
              <p:tags r:id="rId1"/>
            </p:custDataLst>
          </p:nvPr>
        </p:nvGrpSpPr>
        <p:grpSpPr>
          <a:xfrm>
            <a:off x="3038637" y="883267"/>
            <a:ext cx="6114092" cy="5525602"/>
            <a:chOff x="1238376" y="2140621"/>
            <a:chExt cx="2680959" cy="2422913"/>
          </a:xfrm>
        </p:grpSpPr>
        <p:sp>
          <p:nvSpPr>
            <p:cNvPr id="4" name="任意多边形 3"/>
            <p:cNvSpPr/>
            <p:nvPr>
              <p:custDataLst>
                <p:tags r:id="rId2"/>
              </p:custDataLst>
            </p:nvPr>
          </p:nvSpPr>
          <p:spPr>
            <a:xfrm>
              <a:off x="1436421" y="2140621"/>
              <a:ext cx="2284868" cy="1872577"/>
            </a:xfrm>
            <a:custGeom>
              <a:avLst/>
              <a:gdLst>
                <a:gd name="connsiteX0" fmla="*/ 1036790 w 2073580"/>
                <a:gd name="connsiteY0" fmla="*/ 0 h 1699415"/>
                <a:gd name="connsiteX1" fmla="*/ 2073580 w 2073580"/>
                <a:gd name="connsiteY1" fmla="*/ 1036790 h 1699415"/>
                <a:gd name="connsiteX2" fmla="*/ 1896513 w 2073580"/>
                <a:gd name="connsiteY2" fmla="*/ 1616469 h 1699415"/>
                <a:gd name="connsiteX3" fmla="*/ 1828076 w 2073580"/>
                <a:gd name="connsiteY3" fmla="*/ 1699415 h 1699415"/>
                <a:gd name="connsiteX4" fmla="*/ 1748116 w 2073580"/>
                <a:gd name="connsiteY4" fmla="*/ 1699415 h 1699415"/>
                <a:gd name="connsiteX5" fmla="*/ 1845135 w 2073580"/>
                <a:gd name="connsiteY5" fmla="*/ 1581827 h 1699415"/>
                <a:gd name="connsiteX6" fmla="*/ 2011621 w 2073580"/>
                <a:gd name="connsiteY6" fmla="*/ 1036790 h 1699415"/>
                <a:gd name="connsiteX7" fmla="*/ 1036790 w 2073580"/>
                <a:gd name="connsiteY7" fmla="*/ 61959 h 1699415"/>
                <a:gd name="connsiteX8" fmla="*/ 61959 w 2073580"/>
                <a:gd name="connsiteY8" fmla="*/ 1036790 h 1699415"/>
                <a:gd name="connsiteX9" fmla="*/ 228445 w 2073580"/>
                <a:gd name="connsiteY9" fmla="*/ 1581827 h 1699415"/>
                <a:gd name="connsiteX10" fmla="*/ 325464 w 2073580"/>
                <a:gd name="connsiteY10" fmla="*/ 1699415 h 1699415"/>
                <a:gd name="connsiteX11" fmla="*/ 245504 w 2073580"/>
                <a:gd name="connsiteY11" fmla="*/ 1699415 h 1699415"/>
                <a:gd name="connsiteX12" fmla="*/ 177068 w 2073580"/>
                <a:gd name="connsiteY12" fmla="*/ 1616469 h 1699415"/>
                <a:gd name="connsiteX13" fmla="*/ 0 w 2073580"/>
                <a:gd name="connsiteY13" fmla="*/ 1036790 h 1699415"/>
                <a:gd name="connsiteX14" fmla="*/ 1036790 w 2073580"/>
                <a:gd name="connsiteY14" fmla="*/ 0 h 169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73580" h="1699415">
                  <a:moveTo>
                    <a:pt x="1036790" y="0"/>
                  </a:moveTo>
                  <a:cubicBezTo>
                    <a:pt x="1609393" y="0"/>
                    <a:pt x="2073580" y="464187"/>
                    <a:pt x="2073580" y="1036790"/>
                  </a:cubicBezTo>
                  <a:cubicBezTo>
                    <a:pt x="2073580" y="1251516"/>
                    <a:pt x="2008304" y="1450996"/>
                    <a:pt x="1896513" y="1616469"/>
                  </a:cubicBezTo>
                  <a:lnTo>
                    <a:pt x="1828076" y="1699415"/>
                  </a:lnTo>
                  <a:lnTo>
                    <a:pt x="1748116" y="1699415"/>
                  </a:lnTo>
                  <a:lnTo>
                    <a:pt x="1845135" y="1581827"/>
                  </a:lnTo>
                  <a:cubicBezTo>
                    <a:pt x="1950246" y="1426243"/>
                    <a:pt x="2011621" y="1238684"/>
                    <a:pt x="2011621" y="1036790"/>
                  </a:cubicBezTo>
                  <a:cubicBezTo>
                    <a:pt x="2011621" y="498406"/>
                    <a:pt x="1575174" y="61959"/>
                    <a:pt x="1036790" y="61959"/>
                  </a:cubicBezTo>
                  <a:cubicBezTo>
                    <a:pt x="498406" y="61959"/>
                    <a:pt x="61959" y="498406"/>
                    <a:pt x="61959" y="1036790"/>
                  </a:cubicBezTo>
                  <a:cubicBezTo>
                    <a:pt x="61959" y="1238684"/>
                    <a:pt x="123334" y="1426243"/>
                    <a:pt x="228445" y="1581827"/>
                  </a:cubicBezTo>
                  <a:lnTo>
                    <a:pt x="325464" y="1699415"/>
                  </a:lnTo>
                  <a:lnTo>
                    <a:pt x="245504" y="1699415"/>
                  </a:lnTo>
                  <a:lnTo>
                    <a:pt x="177068" y="1616469"/>
                  </a:lnTo>
                  <a:cubicBezTo>
                    <a:pt x="65276" y="1450996"/>
                    <a:pt x="0" y="1251516"/>
                    <a:pt x="0" y="1036790"/>
                  </a:cubicBezTo>
                  <a:cubicBezTo>
                    <a:pt x="0" y="464187"/>
                    <a:pt x="464187" y="0"/>
                    <a:pt x="1036790" y="0"/>
                  </a:cubicBezTo>
                  <a:close/>
                </a:path>
              </a:pathLst>
            </a:custGeom>
          </p:spPr>
          <p:style>
            <a:lnRef idx="2">
              <a:schemeClr val="accent6">
                <a:shade val="50000"/>
              </a:schemeClr>
            </a:lnRef>
            <a:fillRef idx="1">
              <a:schemeClr val="accent6"/>
            </a:fillRef>
            <a:effectRef idx="0">
              <a:schemeClr val="accent6"/>
            </a:effectRef>
            <a:fontRef idx="minor">
              <a:schemeClr val="lt1"/>
            </a:fontRef>
          </p:style>
          <p:txBody>
            <a:bodyPr lIns="180000" tIns="360000" rIns="180000" bIns="108000" rtlCol="0" anchor="ctr">
              <a:normAutofit/>
            </a:bodyPr>
            <a:lstStyle/>
            <a:p>
              <a:pPr algn="ctr">
                <a:lnSpc>
                  <a:spcPct val="150000"/>
                </a:lnSpc>
              </a:pPr>
              <a:endParaRPr lang="zh-CN" altLang="en-US" dirty="0">
                <a:solidFill>
                  <a:srgbClr val="47B6E7"/>
                </a:solidFill>
              </a:endParaRPr>
            </a:p>
          </p:txBody>
        </p:sp>
        <p:sp>
          <p:nvSpPr>
            <p:cNvPr id="5" name="梯形 4"/>
            <p:cNvSpPr/>
            <p:nvPr>
              <p:custDataLst>
                <p:tags r:id="rId3"/>
              </p:custDataLst>
            </p:nvPr>
          </p:nvSpPr>
          <p:spPr>
            <a:xfrm>
              <a:off x="1238376" y="4005895"/>
              <a:ext cx="2680959" cy="515586"/>
            </a:xfrm>
            <a:prstGeom prst="trapezoid">
              <a:avLst>
                <a:gd name="adj" fmla="val 43399"/>
              </a:avLst>
            </a:prstGeom>
            <a:solidFill>
              <a:schemeClr val="accent6"/>
            </a:solidFill>
            <a:ln>
              <a:noFill/>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sp>
          <p:nvSpPr>
            <p:cNvPr id="10" name="任意多边形 9"/>
            <p:cNvSpPr/>
            <p:nvPr>
              <p:custDataLst>
                <p:tags r:id="rId4"/>
              </p:custDataLst>
            </p:nvPr>
          </p:nvSpPr>
          <p:spPr>
            <a:xfrm>
              <a:off x="1458214" y="4005895"/>
              <a:ext cx="2241282" cy="557639"/>
            </a:xfrm>
            <a:custGeom>
              <a:avLst/>
              <a:gdLst>
                <a:gd name="connsiteX0" fmla="*/ 1126105 w 1564941"/>
                <a:gd name="connsiteY0" fmla="*/ 194508 h 389363"/>
                <a:gd name="connsiteX1" fmla="*/ 1108605 w 1564941"/>
                <a:gd name="connsiteY1" fmla="*/ 251142 h 389363"/>
                <a:gd name="connsiteX2" fmla="*/ 1051971 w 1564941"/>
                <a:gd name="connsiteY2" fmla="*/ 251141 h 389363"/>
                <a:gd name="connsiteX3" fmla="*/ 1097789 w 1564941"/>
                <a:gd name="connsiteY3" fmla="*/ 286142 h 389363"/>
                <a:gd name="connsiteX4" fmla="*/ 1080288 w 1564941"/>
                <a:gd name="connsiteY4" fmla="*/ 342776 h 389363"/>
                <a:gd name="connsiteX5" fmla="*/ 1126105 w 1564941"/>
                <a:gd name="connsiteY5" fmla="*/ 307774 h 389363"/>
                <a:gd name="connsiteX6" fmla="*/ 1171922 w 1564941"/>
                <a:gd name="connsiteY6" fmla="*/ 342776 h 389363"/>
                <a:gd name="connsiteX7" fmla="*/ 1154421 w 1564941"/>
                <a:gd name="connsiteY7" fmla="*/ 286142 h 389363"/>
                <a:gd name="connsiteX8" fmla="*/ 1200239 w 1564941"/>
                <a:gd name="connsiteY8" fmla="*/ 251141 h 389363"/>
                <a:gd name="connsiteX9" fmla="*/ 1143605 w 1564941"/>
                <a:gd name="connsiteY9" fmla="*/ 251142 h 389363"/>
                <a:gd name="connsiteX10" fmla="*/ 438835 w 1564941"/>
                <a:gd name="connsiteY10" fmla="*/ 194508 h 389363"/>
                <a:gd name="connsiteX11" fmla="*/ 421335 w 1564941"/>
                <a:gd name="connsiteY11" fmla="*/ 251142 h 389363"/>
                <a:gd name="connsiteX12" fmla="*/ 364701 w 1564941"/>
                <a:gd name="connsiteY12" fmla="*/ 251141 h 389363"/>
                <a:gd name="connsiteX13" fmla="*/ 410519 w 1564941"/>
                <a:gd name="connsiteY13" fmla="*/ 286142 h 389363"/>
                <a:gd name="connsiteX14" fmla="*/ 393018 w 1564941"/>
                <a:gd name="connsiteY14" fmla="*/ 342776 h 389363"/>
                <a:gd name="connsiteX15" fmla="*/ 438835 w 1564941"/>
                <a:gd name="connsiteY15" fmla="*/ 307774 h 389363"/>
                <a:gd name="connsiteX16" fmla="*/ 484652 w 1564941"/>
                <a:gd name="connsiteY16" fmla="*/ 342776 h 389363"/>
                <a:gd name="connsiteX17" fmla="*/ 467151 w 1564941"/>
                <a:gd name="connsiteY17" fmla="*/ 286142 h 389363"/>
                <a:gd name="connsiteX18" fmla="*/ 512969 w 1564941"/>
                <a:gd name="connsiteY18" fmla="*/ 251141 h 389363"/>
                <a:gd name="connsiteX19" fmla="*/ 456335 w 1564941"/>
                <a:gd name="connsiteY19" fmla="*/ 251142 h 389363"/>
                <a:gd name="connsiteX20" fmla="*/ 913727 w 1564941"/>
                <a:gd name="connsiteY20" fmla="*/ 40206 h 389363"/>
                <a:gd name="connsiteX21" fmla="*/ 896227 w 1564941"/>
                <a:gd name="connsiteY21" fmla="*/ 96840 h 389363"/>
                <a:gd name="connsiteX22" fmla="*/ 839593 w 1564941"/>
                <a:gd name="connsiteY22" fmla="*/ 96839 h 389363"/>
                <a:gd name="connsiteX23" fmla="*/ 885411 w 1564941"/>
                <a:gd name="connsiteY23" fmla="*/ 131840 h 389363"/>
                <a:gd name="connsiteX24" fmla="*/ 867910 w 1564941"/>
                <a:gd name="connsiteY24" fmla="*/ 188474 h 389363"/>
                <a:gd name="connsiteX25" fmla="*/ 913727 w 1564941"/>
                <a:gd name="connsiteY25" fmla="*/ 153472 h 389363"/>
                <a:gd name="connsiteX26" fmla="*/ 959544 w 1564941"/>
                <a:gd name="connsiteY26" fmla="*/ 188474 h 389363"/>
                <a:gd name="connsiteX27" fmla="*/ 942043 w 1564941"/>
                <a:gd name="connsiteY27" fmla="*/ 131840 h 389363"/>
                <a:gd name="connsiteX28" fmla="*/ 987861 w 1564941"/>
                <a:gd name="connsiteY28" fmla="*/ 96839 h 389363"/>
                <a:gd name="connsiteX29" fmla="*/ 931227 w 1564941"/>
                <a:gd name="connsiteY29" fmla="*/ 96840 h 389363"/>
                <a:gd name="connsiteX30" fmla="*/ 651212 w 1564941"/>
                <a:gd name="connsiteY30" fmla="*/ 40206 h 389363"/>
                <a:gd name="connsiteX31" fmla="*/ 633712 w 1564941"/>
                <a:gd name="connsiteY31" fmla="*/ 96840 h 389363"/>
                <a:gd name="connsiteX32" fmla="*/ 577078 w 1564941"/>
                <a:gd name="connsiteY32" fmla="*/ 96839 h 389363"/>
                <a:gd name="connsiteX33" fmla="*/ 622896 w 1564941"/>
                <a:gd name="connsiteY33" fmla="*/ 131840 h 389363"/>
                <a:gd name="connsiteX34" fmla="*/ 605395 w 1564941"/>
                <a:gd name="connsiteY34" fmla="*/ 188474 h 389363"/>
                <a:gd name="connsiteX35" fmla="*/ 651212 w 1564941"/>
                <a:gd name="connsiteY35" fmla="*/ 153472 h 389363"/>
                <a:gd name="connsiteX36" fmla="*/ 697029 w 1564941"/>
                <a:gd name="connsiteY36" fmla="*/ 188474 h 389363"/>
                <a:gd name="connsiteX37" fmla="*/ 679528 w 1564941"/>
                <a:gd name="connsiteY37" fmla="*/ 131840 h 389363"/>
                <a:gd name="connsiteX38" fmla="*/ 725346 w 1564941"/>
                <a:gd name="connsiteY38" fmla="*/ 96839 h 389363"/>
                <a:gd name="connsiteX39" fmla="*/ 668712 w 1564941"/>
                <a:gd name="connsiteY39" fmla="*/ 96840 h 389363"/>
                <a:gd name="connsiteX40" fmla="*/ 0 w 1564941"/>
                <a:gd name="connsiteY40" fmla="*/ 0 h 389363"/>
                <a:gd name="connsiteX41" fmla="*/ 1564941 w 1564941"/>
                <a:gd name="connsiteY41" fmla="*/ 0 h 389363"/>
                <a:gd name="connsiteX42" fmla="*/ 1413751 w 1564941"/>
                <a:gd name="connsiteY42" fmla="*/ 389363 h 389363"/>
                <a:gd name="connsiteX43" fmla="*/ 151190 w 1564941"/>
                <a:gd name="connsiteY43" fmla="*/ 389363 h 38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64941" h="389363">
                  <a:moveTo>
                    <a:pt x="1126105" y="194508"/>
                  </a:moveTo>
                  <a:lnTo>
                    <a:pt x="1108605" y="251142"/>
                  </a:lnTo>
                  <a:lnTo>
                    <a:pt x="1051971" y="251141"/>
                  </a:lnTo>
                  <a:lnTo>
                    <a:pt x="1097789" y="286142"/>
                  </a:lnTo>
                  <a:lnTo>
                    <a:pt x="1080288" y="342776"/>
                  </a:lnTo>
                  <a:lnTo>
                    <a:pt x="1126105" y="307774"/>
                  </a:lnTo>
                  <a:lnTo>
                    <a:pt x="1171922" y="342776"/>
                  </a:lnTo>
                  <a:lnTo>
                    <a:pt x="1154421" y="286142"/>
                  </a:lnTo>
                  <a:lnTo>
                    <a:pt x="1200239" y="251141"/>
                  </a:lnTo>
                  <a:lnTo>
                    <a:pt x="1143605" y="251142"/>
                  </a:lnTo>
                  <a:close/>
                  <a:moveTo>
                    <a:pt x="438835" y="194508"/>
                  </a:moveTo>
                  <a:lnTo>
                    <a:pt x="421335" y="251142"/>
                  </a:lnTo>
                  <a:lnTo>
                    <a:pt x="364701" y="251141"/>
                  </a:lnTo>
                  <a:lnTo>
                    <a:pt x="410519" y="286142"/>
                  </a:lnTo>
                  <a:lnTo>
                    <a:pt x="393018" y="342776"/>
                  </a:lnTo>
                  <a:lnTo>
                    <a:pt x="438835" y="307774"/>
                  </a:lnTo>
                  <a:lnTo>
                    <a:pt x="484652" y="342776"/>
                  </a:lnTo>
                  <a:lnTo>
                    <a:pt x="467151" y="286142"/>
                  </a:lnTo>
                  <a:lnTo>
                    <a:pt x="512969" y="251141"/>
                  </a:lnTo>
                  <a:lnTo>
                    <a:pt x="456335" y="251142"/>
                  </a:lnTo>
                  <a:close/>
                  <a:moveTo>
                    <a:pt x="913727" y="40206"/>
                  </a:moveTo>
                  <a:lnTo>
                    <a:pt x="896227" y="96840"/>
                  </a:lnTo>
                  <a:lnTo>
                    <a:pt x="839593" y="96839"/>
                  </a:lnTo>
                  <a:lnTo>
                    <a:pt x="885411" y="131840"/>
                  </a:lnTo>
                  <a:lnTo>
                    <a:pt x="867910" y="188474"/>
                  </a:lnTo>
                  <a:lnTo>
                    <a:pt x="913727" y="153472"/>
                  </a:lnTo>
                  <a:lnTo>
                    <a:pt x="959544" y="188474"/>
                  </a:lnTo>
                  <a:lnTo>
                    <a:pt x="942043" y="131840"/>
                  </a:lnTo>
                  <a:lnTo>
                    <a:pt x="987861" y="96839"/>
                  </a:lnTo>
                  <a:lnTo>
                    <a:pt x="931227" y="96840"/>
                  </a:lnTo>
                  <a:close/>
                  <a:moveTo>
                    <a:pt x="651212" y="40206"/>
                  </a:moveTo>
                  <a:lnTo>
                    <a:pt x="633712" y="96840"/>
                  </a:lnTo>
                  <a:lnTo>
                    <a:pt x="577078" y="96839"/>
                  </a:lnTo>
                  <a:lnTo>
                    <a:pt x="622896" y="131840"/>
                  </a:lnTo>
                  <a:lnTo>
                    <a:pt x="605395" y="188474"/>
                  </a:lnTo>
                  <a:lnTo>
                    <a:pt x="651212" y="153472"/>
                  </a:lnTo>
                  <a:lnTo>
                    <a:pt x="697029" y="188474"/>
                  </a:lnTo>
                  <a:lnTo>
                    <a:pt x="679528" y="131840"/>
                  </a:lnTo>
                  <a:lnTo>
                    <a:pt x="725346" y="96839"/>
                  </a:lnTo>
                  <a:lnTo>
                    <a:pt x="668712" y="96840"/>
                  </a:lnTo>
                  <a:close/>
                  <a:moveTo>
                    <a:pt x="0" y="0"/>
                  </a:moveTo>
                  <a:lnTo>
                    <a:pt x="1564941" y="0"/>
                  </a:lnTo>
                  <a:lnTo>
                    <a:pt x="1413751" y="389363"/>
                  </a:lnTo>
                  <a:lnTo>
                    <a:pt x="151190" y="389363"/>
                  </a:lnTo>
                  <a:close/>
                </a:path>
              </a:pathLst>
            </a:custGeom>
            <a:solidFill>
              <a:schemeClr val="accent6">
                <a:lumMod val="20000"/>
                <a:lumOff val="80000"/>
              </a:schemeClr>
            </a:solidFill>
            <a:ln>
              <a:noFill/>
            </a:ln>
            <a:effectLst>
              <a:outerShdw blurRad="50800" dist="38100" dir="5400000" algn="t" rotWithShape="0">
                <a:prstClr val="black">
                  <a:alpha val="40000"/>
                </a:prstClr>
              </a:outerShdw>
            </a:effectLst>
          </p:spPr>
          <p:style>
            <a:lnRef idx="2">
              <a:srgbClr val="47B6E7">
                <a:shade val="50000"/>
              </a:srgbClr>
            </a:lnRef>
            <a:fillRef idx="1">
              <a:srgbClr val="47B6E7"/>
            </a:fillRef>
            <a:effectRef idx="0">
              <a:srgbClr val="47B6E7"/>
            </a:effectRef>
            <a:fontRef idx="minor">
              <a:srgbClr val="FFFFFF"/>
            </a:fontRef>
          </p:style>
          <p:txBody>
            <a:bodyPr tIns="216000" bIns="0" rtlCol="0" anchor="ctr">
              <a:normAutofit/>
            </a:bodyPr>
            <a:lstStyle/>
            <a:p>
              <a:pPr algn="ctr"/>
              <a:endParaRPr lang="zh-CN" altLang="en-US" dirty="0">
                <a:solidFill>
                  <a:srgbClr val="628EE3"/>
                </a:solidFill>
              </a:endParaRPr>
            </a:p>
          </p:txBody>
        </p:sp>
      </p:grpSp>
      <p:sp>
        <p:nvSpPr>
          <p:cNvPr id="14" name="文本框 13"/>
          <p:cNvSpPr txBox="1"/>
          <p:nvPr>
            <p:custDataLst>
              <p:tags r:id="rId5"/>
            </p:custDataLst>
          </p:nvPr>
        </p:nvSpPr>
        <p:spPr>
          <a:xfrm>
            <a:off x="4045585" y="1913890"/>
            <a:ext cx="4048760" cy="3100070"/>
          </a:xfrm>
          <a:prstGeom prst="rect">
            <a:avLst/>
          </a:prstGeom>
          <a:noFill/>
        </p:spPr>
        <p:txBody>
          <a:bodyPr wrap="square" rtlCol="0">
            <a:normAutofit/>
          </a:bodyPr>
          <a:lstStyle/>
          <a:p>
            <a:pPr algn="l">
              <a:lnSpc>
                <a:spcPct val="120000"/>
              </a:lnSpc>
            </a:pPr>
            <a:r>
              <a:rPr lang="zh-CN" altLang="en-US" sz="1400" spc="150">
                <a:solidFill>
                  <a:schemeClr val="tx1"/>
                </a:solidFill>
                <a:latin typeface="微软雅黑" panose="020B0503020204020204" pitchFamily="34" charset="-122"/>
                <a:ea typeface="微软雅黑" panose="020B0503020204020204" pitchFamily="34" charset="-122"/>
              </a:rPr>
              <a:t>存储过程是一组可以实现特定功能的SQL语句的集合。在大型数据库系统中，为了避免开发人员重复地编写相同的SQL语句，可以事先将常用或者复杂的工作用SQL语句写好并指定一个名称，然后经过编译和优化后存储在数据库服务器中。当用户需要数据库提供与已经定义好的存储过程功能相同的服务时，可以直接使用CALL语句在内部调用。这样一来，不仅提高了代码的精简度和运行效率，还可以减少数据在数据库和应用服务器之间的传输，从而提高数据处理的效率。</a:t>
            </a:r>
            <a:endParaRPr lang="zh-CN" altLang="en-US" sz="1400" spc="15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716915" y="-6986"/>
            <a:ext cx="6410664" cy="1163956"/>
            <a:chOff x="660400" y="-33656"/>
            <a:chExt cx="6410664" cy="1163956"/>
          </a:xfrm>
        </p:grpSpPr>
        <p:sp>
          <p:nvSpPr>
            <p:cNvPr id="40" name="椭圆 39"/>
            <p:cNvSpPr/>
            <p:nvPr/>
          </p:nvSpPr>
          <p:spPr>
            <a:xfrm flipV="1">
              <a:off x="661241" y="623912"/>
              <a:ext cx="702794" cy="506388"/>
            </a:xfrm>
            <a:prstGeom prst="ellipse">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flipV="1">
              <a:off x="660400" y="-33656"/>
              <a:ext cx="704476" cy="890185"/>
            </a:xfrm>
            <a:prstGeom prst="rect">
              <a:avLst/>
            </a:prstGeom>
            <a:solidFill>
              <a:srgbClr val="559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2" name="文本框 41"/>
            <p:cNvSpPr txBox="1"/>
            <p:nvPr/>
          </p:nvSpPr>
          <p:spPr>
            <a:xfrm>
              <a:off x="765666" y="315391"/>
              <a:ext cx="493944" cy="768350"/>
            </a:xfrm>
            <a:prstGeom prst="rect">
              <a:avLst/>
            </a:prstGeom>
            <a:noFill/>
          </p:spPr>
          <p:txBody>
            <a:bodyPr wrap="square" rtlCol="0">
              <a:spAutoFit/>
            </a:bodyPr>
            <a:p>
              <a:r>
                <a:rPr lang="en-US" altLang="zh-CN" sz="4400" b="1" dirty="0">
                  <a:solidFill>
                    <a:schemeClr val="bg1"/>
                  </a:solidFill>
                  <a:latin typeface="Arial" panose="020B0604020202020204" pitchFamily="34" charset="0"/>
                  <a:cs typeface="Arial" panose="020B0604020202020204" pitchFamily="34" charset="0"/>
                </a:rPr>
                <a:t>1</a:t>
              </a:r>
              <a:endParaRPr lang="en-US" altLang="zh-CN" sz="4400" b="1" dirty="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a:off x="1464649" y="396537"/>
              <a:ext cx="5606415" cy="460375"/>
            </a:xfrm>
            <a:prstGeom prst="rect">
              <a:avLst/>
            </a:prstGeom>
            <a:noFill/>
          </p:spPr>
          <p:txBody>
            <a:bodyPr wrap="square" rtlCol="0">
              <a:spAutoFit/>
              <a:scene3d>
                <a:camera prst="orthographicFront"/>
                <a:lightRig rig="threePt" dir="t"/>
              </a:scene3d>
              <a:sp3d contourW="12700"/>
            </a:bodyPr>
            <a:p>
              <a:r>
                <a:rPr lang="zh-CN" altLang="en-US" sz="2400" b="1" spc="600" dirty="0">
                  <a:latin typeface="思源黑体 CN Medium" panose="020B0600000000000000" pitchFamily="34" charset="-122"/>
                  <a:ea typeface="思源黑体 CN Medium" panose="020B0600000000000000" pitchFamily="34" charset="-122"/>
                  <a:sym typeface="+mn-ea"/>
                </a:rPr>
                <a:t>存储过程</a:t>
              </a:r>
              <a:endParaRPr lang="zh-CN" altLang="en-US" sz="2400" b="1" spc="600" dirty="0">
                <a:latin typeface="思源黑体 CN Medium" panose="020B0600000000000000" pitchFamily="34" charset="-122"/>
                <a:ea typeface="思源黑体 CN Medium" panose="020B0600000000000000" pitchFamily="34" charset="-122"/>
                <a:sym typeface="+mn-ea"/>
              </a:endParaRPr>
            </a:p>
          </p:txBody>
        </p:sp>
      </p:grpSp>
      <p:sp>
        <p:nvSpPr>
          <p:cNvPr id="3" name="文本框 2"/>
          <p:cNvSpPr txBox="1"/>
          <p:nvPr/>
        </p:nvSpPr>
        <p:spPr>
          <a:xfrm>
            <a:off x="1421130" y="1000125"/>
            <a:ext cx="6096000" cy="368300"/>
          </a:xfrm>
          <a:prstGeom prst="rect">
            <a:avLst/>
          </a:prstGeom>
          <a:noFill/>
        </p:spPr>
        <p:txBody>
          <a:bodyPr wrap="square" rtlCol="0" anchor="t">
            <a:spAutoFit/>
          </a:bodyPr>
          <a:p>
            <a:r>
              <a:rPr lang="zh-CN" altLang="en-US" b="1"/>
              <a:t>二、存储过程的优缺点</a:t>
            </a:r>
            <a:endParaRPr lang="zh-CN" altLang="en-US" b="1"/>
          </a:p>
        </p:txBody>
      </p:sp>
      <p:cxnSp>
        <p:nvCxnSpPr>
          <p:cNvPr id="49" name="直接连接符 48"/>
          <p:cNvCxnSpPr/>
          <p:nvPr>
            <p:custDataLst>
              <p:tags r:id="rId1"/>
            </p:custDataLst>
          </p:nvPr>
        </p:nvCxnSpPr>
        <p:spPr>
          <a:xfrm>
            <a:off x="327343" y="3524250"/>
            <a:ext cx="11588115"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183" name="直接连接符 182"/>
          <p:cNvCxnSpPr/>
          <p:nvPr>
            <p:custDataLst>
              <p:tags r:id="rId2"/>
            </p:custDataLst>
          </p:nvPr>
        </p:nvCxnSpPr>
        <p:spPr>
          <a:xfrm flipH="1">
            <a:off x="5417185" y="326072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184" name="直接连接符 183"/>
          <p:cNvCxnSpPr/>
          <p:nvPr>
            <p:custDataLst>
              <p:tags r:id="rId3"/>
            </p:custDataLst>
          </p:nvPr>
        </p:nvCxnSpPr>
        <p:spPr>
          <a:xfrm flipH="1" flipV="1">
            <a:off x="5417185" y="3524250"/>
            <a:ext cx="137160"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185" name="椭圆 184"/>
          <p:cNvSpPr/>
          <p:nvPr>
            <p:custDataLst>
              <p:tags r:id="rId4"/>
            </p:custDataLst>
          </p:nvPr>
        </p:nvSpPr>
        <p:spPr>
          <a:xfrm>
            <a:off x="5532755" y="322770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86" name="椭圆 185"/>
          <p:cNvSpPr/>
          <p:nvPr>
            <p:custDataLst>
              <p:tags r:id="rId5"/>
            </p:custDataLst>
          </p:nvPr>
        </p:nvSpPr>
        <p:spPr>
          <a:xfrm>
            <a:off x="5532755" y="3782060"/>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187" name="直接连接符 186"/>
          <p:cNvCxnSpPr/>
          <p:nvPr>
            <p:custDataLst>
              <p:tags r:id="rId6"/>
            </p:custDataLst>
          </p:nvPr>
        </p:nvCxnSpPr>
        <p:spPr>
          <a:xfrm>
            <a:off x="6733540" y="326072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188" name="直接连接符 187"/>
          <p:cNvCxnSpPr/>
          <p:nvPr>
            <p:custDataLst>
              <p:tags r:id="rId7"/>
            </p:custDataLst>
          </p:nvPr>
        </p:nvCxnSpPr>
        <p:spPr>
          <a:xfrm flipV="1">
            <a:off x="6727190" y="3524250"/>
            <a:ext cx="137795"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189" name="椭圆 188"/>
          <p:cNvSpPr/>
          <p:nvPr>
            <p:custDataLst>
              <p:tags r:id="rId8"/>
            </p:custDataLst>
          </p:nvPr>
        </p:nvSpPr>
        <p:spPr>
          <a:xfrm flipH="1">
            <a:off x="6703695" y="322770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90" name="椭圆 189"/>
          <p:cNvSpPr/>
          <p:nvPr>
            <p:custDataLst>
              <p:tags r:id="rId9"/>
            </p:custDataLst>
          </p:nvPr>
        </p:nvSpPr>
        <p:spPr>
          <a:xfrm flipH="1">
            <a:off x="6703695" y="378269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82" name="六边形 181"/>
          <p:cNvSpPr/>
          <p:nvPr>
            <p:custDataLst>
              <p:tags r:id="rId10"/>
            </p:custDataLst>
          </p:nvPr>
        </p:nvSpPr>
        <p:spPr>
          <a:xfrm>
            <a:off x="5488305" y="3025775"/>
            <a:ext cx="1311910" cy="989965"/>
          </a:xfrm>
          <a:prstGeom prst="hexagon">
            <a:avLst/>
          </a:prstGeom>
          <a:extLst>
            <a:ext uri="{909E8E84-426E-40DD-AFC4-6F175D3DCCD1}">
              <a14:hiddenFill xmlns:a14="http://schemas.microsoft.com/office/drawing/2010/main">
                <a:solidFill>
                  <a:srgbClr val="00E9DB"/>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91" name="六边形 190"/>
          <p:cNvSpPr/>
          <p:nvPr>
            <p:custDataLst>
              <p:tags r:id="rId11"/>
            </p:custDataLst>
          </p:nvPr>
        </p:nvSpPr>
        <p:spPr>
          <a:xfrm>
            <a:off x="5598795" y="3126105"/>
            <a:ext cx="1090295" cy="788670"/>
          </a:xfrm>
          <a:prstGeom prst="hexagon">
            <a:avLst/>
          </a:prstGeom>
          <a:solidFill>
            <a:schemeClr val="accent6"/>
          </a:solidFill>
          <a:ln w="38100">
            <a:noFill/>
          </a:ln>
          <a:effectLst>
            <a:glow rad="63500">
              <a:schemeClr val="accent6">
                <a:lumMod val="75000"/>
                <a:alpha val="20000"/>
              </a:schemeClr>
            </a:glow>
          </a:effectLst>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192" name="直接连接符 191"/>
          <p:cNvCxnSpPr/>
          <p:nvPr>
            <p:custDataLst>
              <p:tags r:id="rId12"/>
            </p:custDataLst>
          </p:nvPr>
        </p:nvCxnSpPr>
        <p:spPr>
          <a:xfrm>
            <a:off x="6144260" y="2502535"/>
            <a:ext cx="0" cy="438150"/>
          </a:xfrm>
          <a:prstGeom prst="line">
            <a:avLst/>
          </a:prstGeom>
        </p:spPr>
        <p:style>
          <a:lnRef idx="1">
            <a:schemeClr val="accent6"/>
          </a:lnRef>
          <a:fillRef idx="0">
            <a:schemeClr val="accent6"/>
          </a:fillRef>
          <a:effectRef idx="0">
            <a:schemeClr val="accent6"/>
          </a:effectRef>
          <a:fontRef idx="minor">
            <a:schemeClr val="tx1"/>
          </a:fontRef>
        </p:style>
      </p:cxnSp>
      <p:sp>
        <p:nvSpPr>
          <p:cNvPr id="193" name="文本框 192"/>
          <p:cNvSpPr txBox="1"/>
          <p:nvPr>
            <p:custDataLst>
              <p:tags r:id="rId13"/>
            </p:custDataLst>
          </p:nvPr>
        </p:nvSpPr>
        <p:spPr>
          <a:xfrm>
            <a:off x="5751195" y="3208020"/>
            <a:ext cx="785495" cy="624840"/>
          </a:xfrm>
          <a:prstGeom prst="rect">
            <a:avLst/>
          </a:prstGeom>
          <a:noFill/>
        </p:spPr>
        <p:txBody>
          <a:bodyPr wrap="square" bIns="0" rtlCol="0">
            <a:normAutofit/>
          </a:bodyPr>
          <a:p>
            <a:pPr algn="ctr"/>
            <a:r>
              <a:rPr lang="en-US" altLang="zh-CN" sz="3600" spc="300">
                <a:solidFill>
                  <a:srgbClr val="FEFFFF"/>
                </a:solidFill>
                <a:effectLst/>
                <a:uFillTx/>
                <a:latin typeface="思源黑体 CN Bold" panose="020B0800000000000000" pitchFamily="34" charset="-122"/>
                <a:ea typeface="思源黑体 CN Bold" panose="020B0800000000000000" pitchFamily="34" charset="-122"/>
              </a:rPr>
              <a:t>2</a:t>
            </a:r>
            <a:endParaRPr lang="en-US" altLang="zh-CN" sz="3600" spc="300">
              <a:solidFill>
                <a:srgbClr val="FEFFFF"/>
              </a:solidFill>
              <a:effectLst/>
              <a:uFillTx/>
              <a:latin typeface="思源黑体 CN Bold" panose="020B0800000000000000" pitchFamily="34" charset="-122"/>
              <a:ea typeface="思源黑体 CN Bold" panose="020B0800000000000000" pitchFamily="34" charset="-122"/>
            </a:endParaRPr>
          </a:p>
        </p:txBody>
      </p:sp>
      <p:sp>
        <p:nvSpPr>
          <p:cNvPr id="246" name="文本框 245"/>
          <p:cNvSpPr txBox="1"/>
          <p:nvPr>
            <p:custDataLst>
              <p:tags r:id="rId14"/>
            </p:custDataLst>
          </p:nvPr>
        </p:nvSpPr>
        <p:spPr>
          <a:xfrm>
            <a:off x="5142865" y="706755"/>
            <a:ext cx="2474595" cy="661670"/>
          </a:xfrm>
          <a:prstGeom prst="rect">
            <a:avLst/>
          </a:prstGeom>
          <a:noFill/>
        </p:spPr>
        <p:txBody>
          <a:bodyPr wrap="square" bIns="0" rtlCol="0">
            <a:normAutofit/>
          </a:bodyPr>
          <a:p>
            <a:pPr algn="ctr"/>
            <a:r>
              <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rPr>
              <a:t>允许组件式编程</a:t>
            </a:r>
            <a:endPar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
        <p:nvSpPr>
          <p:cNvPr id="2" name="文本框 1"/>
          <p:cNvSpPr txBox="1"/>
          <p:nvPr>
            <p:custDataLst>
              <p:tags r:id="rId15"/>
            </p:custDataLst>
          </p:nvPr>
        </p:nvSpPr>
        <p:spPr>
          <a:xfrm>
            <a:off x="869950" y="4601845"/>
            <a:ext cx="4808855" cy="419100"/>
          </a:xfrm>
          <a:prstGeom prst="rect">
            <a:avLst/>
          </a:prstGeom>
          <a:noFill/>
        </p:spPr>
        <p:txBody>
          <a:bodyPr wrap="square" bIns="0" rtlCol="0">
            <a:noAutofit/>
          </a:bodyPr>
          <a:p>
            <a:pPr algn="ctr"/>
            <a:r>
              <a:rPr lang="zh-CN" altLang="en-US" sz="1700" spc="300">
                <a:solidFill>
                  <a:schemeClr val="accent6">
                    <a:lumMod val="75000"/>
                  </a:schemeClr>
                </a:solidFill>
                <a:uFillTx/>
                <a:latin typeface="思源黑体 CN Bold" panose="020B0800000000000000" pitchFamily="34" charset="-122"/>
                <a:ea typeface="思源黑体 CN Bold" panose="020B0800000000000000" pitchFamily="34" charset="-122"/>
              </a:rPr>
              <a:t>减少应用程序和数据库服务器之间的流量</a:t>
            </a:r>
            <a:endParaRPr lang="zh-CN" altLang="en-US" sz="17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cxnSp>
        <p:nvCxnSpPr>
          <p:cNvPr id="6" name="直接连接符 5"/>
          <p:cNvCxnSpPr/>
          <p:nvPr>
            <p:custDataLst>
              <p:tags r:id="rId16"/>
            </p:custDataLst>
          </p:nvPr>
        </p:nvCxnSpPr>
        <p:spPr>
          <a:xfrm flipH="1">
            <a:off x="3491230" y="326072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custDataLst>
              <p:tags r:id="rId17"/>
            </p:custDataLst>
          </p:nvPr>
        </p:nvCxnSpPr>
        <p:spPr>
          <a:xfrm flipH="1" flipV="1">
            <a:off x="3491230" y="3524250"/>
            <a:ext cx="137160"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8" name="椭圆 7"/>
          <p:cNvSpPr/>
          <p:nvPr>
            <p:custDataLst>
              <p:tags r:id="rId18"/>
            </p:custDataLst>
          </p:nvPr>
        </p:nvSpPr>
        <p:spPr>
          <a:xfrm>
            <a:off x="3606800" y="322770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9" name="椭圆 8"/>
          <p:cNvSpPr/>
          <p:nvPr>
            <p:custDataLst>
              <p:tags r:id="rId19"/>
            </p:custDataLst>
          </p:nvPr>
        </p:nvSpPr>
        <p:spPr>
          <a:xfrm>
            <a:off x="3606800" y="3782060"/>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11" name="直接连接符 10"/>
          <p:cNvCxnSpPr/>
          <p:nvPr>
            <p:custDataLst>
              <p:tags r:id="rId20"/>
            </p:custDataLst>
          </p:nvPr>
        </p:nvCxnSpPr>
        <p:spPr>
          <a:xfrm>
            <a:off x="4822190" y="326580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custDataLst>
              <p:tags r:id="rId21"/>
            </p:custDataLst>
          </p:nvPr>
        </p:nvCxnSpPr>
        <p:spPr>
          <a:xfrm flipV="1">
            <a:off x="4815840" y="3529330"/>
            <a:ext cx="137795"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13" name="椭圆 12"/>
          <p:cNvSpPr/>
          <p:nvPr>
            <p:custDataLst>
              <p:tags r:id="rId22"/>
            </p:custDataLst>
          </p:nvPr>
        </p:nvSpPr>
        <p:spPr>
          <a:xfrm flipH="1">
            <a:off x="4792345" y="323278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6" name="椭圆 15"/>
          <p:cNvSpPr/>
          <p:nvPr>
            <p:custDataLst>
              <p:tags r:id="rId23"/>
            </p:custDataLst>
          </p:nvPr>
        </p:nvSpPr>
        <p:spPr>
          <a:xfrm flipH="1">
            <a:off x="4792345" y="378777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5" name="六边形 14"/>
          <p:cNvSpPr/>
          <p:nvPr>
            <p:custDataLst>
              <p:tags r:id="rId24"/>
            </p:custDataLst>
          </p:nvPr>
        </p:nvSpPr>
        <p:spPr>
          <a:xfrm>
            <a:off x="3573780" y="3037840"/>
            <a:ext cx="1311910" cy="989965"/>
          </a:xfrm>
          <a:prstGeom prst="hexagon">
            <a:avLst/>
          </a:prstGeom>
          <a:extLst>
            <a:ext uri="{909E8E84-426E-40DD-AFC4-6F175D3DCCD1}">
              <a14:hiddenFill xmlns:a14="http://schemas.microsoft.com/office/drawing/2010/main">
                <a:solidFill>
                  <a:srgbClr val="00E9DB"/>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8" name="六边形 17"/>
          <p:cNvSpPr/>
          <p:nvPr>
            <p:custDataLst>
              <p:tags r:id="rId25"/>
            </p:custDataLst>
          </p:nvPr>
        </p:nvSpPr>
        <p:spPr>
          <a:xfrm>
            <a:off x="3684270" y="3138805"/>
            <a:ext cx="1090295" cy="788670"/>
          </a:xfrm>
          <a:prstGeom prst="hexagon">
            <a:avLst/>
          </a:prstGeom>
          <a:solidFill>
            <a:schemeClr val="accent6"/>
          </a:solidFill>
          <a:ln w="38100">
            <a:noFill/>
          </a:ln>
          <a:effectLst>
            <a:glow rad="63500">
              <a:schemeClr val="accent6">
                <a:lumMod val="75000"/>
                <a:alpha val="20000"/>
              </a:schemeClr>
            </a:glow>
          </a:effectLst>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23" name="直接连接符 22"/>
          <p:cNvCxnSpPr/>
          <p:nvPr>
            <p:custDataLst>
              <p:tags r:id="rId26"/>
            </p:custDataLst>
          </p:nvPr>
        </p:nvCxnSpPr>
        <p:spPr>
          <a:xfrm>
            <a:off x="4229735" y="4085590"/>
            <a:ext cx="0" cy="438150"/>
          </a:xfrm>
          <a:prstGeom prst="line">
            <a:avLst/>
          </a:prstGeom>
        </p:spPr>
        <p:style>
          <a:lnRef idx="1">
            <a:schemeClr val="accent6"/>
          </a:lnRef>
          <a:fillRef idx="0">
            <a:schemeClr val="accent6"/>
          </a:fillRef>
          <a:effectRef idx="0">
            <a:schemeClr val="accent6"/>
          </a:effectRef>
          <a:fontRef idx="minor">
            <a:schemeClr val="tx1"/>
          </a:fontRef>
        </p:style>
      </p:cxnSp>
      <p:sp>
        <p:nvSpPr>
          <p:cNvPr id="24" name="文本框 23"/>
          <p:cNvSpPr txBox="1"/>
          <p:nvPr>
            <p:custDataLst>
              <p:tags r:id="rId27"/>
            </p:custDataLst>
          </p:nvPr>
        </p:nvSpPr>
        <p:spPr>
          <a:xfrm>
            <a:off x="3836670" y="3232150"/>
            <a:ext cx="785495" cy="601345"/>
          </a:xfrm>
          <a:prstGeom prst="rect">
            <a:avLst/>
          </a:prstGeom>
          <a:noFill/>
        </p:spPr>
        <p:txBody>
          <a:bodyPr wrap="square" bIns="0" rtlCol="0">
            <a:normAutofit/>
          </a:bodyPr>
          <a:p>
            <a:pPr algn="ctr"/>
            <a:r>
              <a:rPr lang="en-US" altLang="zh-CN" sz="3600" spc="300">
                <a:solidFill>
                  <a:srgbClr val="FEFFFF"/>
                </a:solidFill>
                <a:effectLst/>
                <a:uFillTx/>
                <a:latin typeface="思源黑体 CN Bold" panose="020B0800000000000000" pitchFamily="34" charset="-122"/>
                <a:ea typeface="思源黑体 CN Bold" panose="020B0800000000000000" pitchFamily="34" charset="-122"/>
              </a:rPr>
              <a:t>1</a:t>
            </a:r>
            <a:endParaRPr lang="en-US" altLang="zh-CN" sz="3600" spc="300">
              <a:solidFill>
                <a:srgbClr val="FEFFFF"/>
              </a:solidFill>
              <a:effectLst/>
              <a:uFillTx/>
              <a:latin typeface="思源黑体 CN Bold" panose="020B0800000000000000" pitchFamily="34" charset="-122"/>
              <a:ea typeface="思源黑体 CN Bold" panose="020B0800000000000000" pitchFamily="34" charset="-122"/>
            </a:endParaRPr>
          </a:p>
        </p:txBody>
      </p:sp>
      <p:cxnSp>
        <p:nvCxnSpPr>
          <p:cNvPr id="59" name="直接连接符 58"/>
          <p:cNvCxnSpPr/>
          <p:nvPr>
            <p:custDataLst>
              <p:tags r:id="rId28"/>
            </p:custDataLst>
          </p:nvPr>
        </p:nvCxnSpPr>
        <p:spPr>
          <a:xfrm flipH="1">
            <a:off x="7320280" y="326453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60" name="直接连接符 59"/>
          <p:cNvCxnSpPr/>
          <p:nvPr>
            <p:custDataLst>
              <p:tags r:id="rId29"/>
            </p:custDataLst>
          </p:nvPr>
        </p:nvCxnSpPr>
        <p:spPr>
          <a:xfrm flipH="1" flipV="1">
            <a:off x="7320280" y="3528060"/>
            <a:ext cx="137160"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61" name="椭圆 60"/>
          <p:cNvSpPr/>
          <p:nvPr>
            <p:custDataLst>
              <p:tags r:id="rId30"/>
            </p:custDataLst>
          </p:nvPr>
        </p:nvSpPr>
        <p:spPr>
          <a:xfrm>
            <a:off x="7435850" y="323151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62" name="椭圆 61"/>
          <p:cNvSpPr/>
          <p:nvPr>
            <p:custDataLst>
              <p:tags r:id="rId31"/>
            </p:custDataLst>
          </p:nvPr>
        </p:nvSpPr>
        <p:spPr>
          <a:xfrm>
            <a:off x="7435850" y="3785870"/>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64" name="直接连接符 63"/>
          <p:cNvCxnSpPr/>
          <p:nvPr>
            <p:custDataLst>
              <p:tags r:id="rId32"/>
            </p:custDataLst>
          </p:nvPr>
        </p:nvCxnSpPr>
        <p:spPr>
          <a:xfrm>
            <a:off x="8651240" y="3269615"/>
            <a:ext cx="131445" cy="263525"/>
          </a:xfrm>
          <a:prstGeom prst="line">
            <a:avLst/>
          </a:prstGeom>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custDataLst>
              <p:tags r:id="rId33"/>
            </p:custDataLst>
          </p:nvPr>
        </p:nvCxnSpPr>
        <p:spPr>
          <a:xfrm flipV="1">
            <a:off x="8644890" y="3533140"/>
            <a:ext cx="137795" cy="277495"/>
          </a:xfrm>
          <a:prstGeom prst="line">
            <a:avLst/>
          </a:prstGeom>
        </p:spPr>
        <p:style>
          <a:lnRef idx="1">
            <a:schemeClr val="accent6"/>
          </a:lnRef>
          <a:fillRef idx="0">
            <a:schemeClr val="accent6"/>
          </a:fillRef>
          <a:effectRef idx="0">
            <a:schemeClr val="accent6"/>
          </a:effectRef>
          <a:fontRef idx="minor">
            <a:schemeClr val="tx1"/>
          </a:fontRef>
        </p:style>
      </p:cxnSp>
      <p:sp>
        <p:nvSpPr>
          <p:cNvPr id="66" name="椭圆 65"/>
          <p:cNvSpPr/>
          <p:nvPr>
            <p:custDataLst>
              <p:tags r:id="rId34"/>
            </p:custDataLst>
          </p:nvPr>
        </p:nvSpPr>
        <p:spPr>
          <a:xfrm flipH="1">
            <a:off x="8621395" y="323659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67" name="椭圆 66"/>
          <p:cNvSpPr/>
          <p:nvPr>
            <p:custDataLst>
              <p:tags r:id="rId35"/>
            </p:custDataLst>
          </p:nvPr>
        </p:nvSpPr>
        <p:spPr>
          <a:xfrm flipH="1">
            <a:off x="8621395" y="3791585"/>
            <a:ext cx="45720" cy="45720"/>
          </a:xfrm>
          <a:prstGeom prst="ellipse">
            <a:avLst/>
          </a:prstGeom>
          <a:solidFill>
            <a:schemeClr val="accent6"/>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69" name="文本框 68"/>
          <p:cNvSpPr txBox="1"/>
          <p:nvPr>
            <p:custDataLst>
              <p:tags r:id="rId36"/>
            </p:custDataLst>
          </p:nvPr>
        </p:nvSpPr>
        <p:spPr>
          <a:xfrm>
            <a:off x="7237730" y="4625975"/>
            <a:ext cx="2712720" cy="497205"/>
          </a:xfrm>
          <a:prstGeom prst="rect">
            <a:avLst/>
          </a:prstGeom>
          <a:noFill/>
        </p:spPr>
        <p:txBody>
          <a:bodyPr wrap="square" bIns="0" rtlCol="0">
            <a:normAutofit fontScale="90000"/>
          </a:bodyPr>
          <a:p>
            <a:pPr algn="ctr"/>
            <a:r>
              <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rPr>
              <a:t>存储的程序安全性高</a:t>
            </a:r>
            <a:endParaRPr lang="zh-CN" altLang="en-US" sz="2000" spc="300">
              <a:solidFill>
                <a:schemeClr val="accent6">
                  <a:lumMod val="75000"/>
                </a:schemeClr>
              </a:solidFill>
              <a:uFillTx/>
              <a:latin typeface="思源黑体 CN Bold" panose="020B0800000000000000" pitchFamily="34" charset="-122"/>
              <a:ea typeface="思源黑体 CN Bold" panose="020B0800000000000000" pitchFamily="34" charset="-122"/>
            </a:endParaRPr>
          </a:p>
        </p:txBody>
      </p:sp>
      <p:sp>
        <p:nvSpPr>
          <p:cNvPr id="71" name="六边形 70"/>
          <p:cNvSpPr/>
          <p:nvPr>
            <p:custDataLst>
              <p:tags r:id="rId37"/>
            </p:custDataLst>
          </p:nvPr>
        </p:nvSpPr>
        <p:spPr>
          <a:xfrm>
            <a:off x="7402830" y="3041650"/>
            <a:ext cx="1311910" cy="989965"/>
          </a:xfrm>
          <a:prstGeom prst="hexagon">
            <a:avLst/>
          </a:prstGeom>
          <a:extLst>
            <a:ext uri="{909E8E84-426E-40DD-AFC4-6F175D3DCCD1}">
              <a14:hiddenFill xmlns:a14="http://schemas.microsoft.com/office/drawing/2010/main">
                <a:solidFill>
                  <a:srgbClr val="00E9DB"/>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72" name="六边形 71"/>
          <p:cNvSpPr/>
          <p:nvPr>
            <p:custDataLst>
              <p:tags r:id="rId38"/>
            </p:custDataLst>
          </p:nvPr>
        </p:nvSpPr>
        <p:spPr>
          <a:xfrm>
            <a:off x="7513320" y="3142615"/>
            <a:ext cx="1090295" cy="788670"/>
          </a:xfrm>
          <a:prstGeom prst="hexagon">
            <a:avLst/>
          </a:prstGeom>
          <a:solidFill>
            <a:schemeClr val="accent6"/>
          </a:solidFill>
          <a:ln w="38100">
            <a:noFill/>
          </a:ln>
          <a:effectLst>
            <a:glow rad="63500">
              <a:schemeClr val="accent6">
                <a:lumMod val="75000"/>
                <a:alpha val="20000"/>
              </a:schemeClr>
            </a:glow>
          </a:effectLst>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73" name="直接连接符 72"/>
          <p:cNvCxnSpPr/>
          <p:nvPr>
            <p:custDataLst>
              <p:tags r:id="rId39"/>
            </p:custDataLst>
          </p:nvPr>
        </p:nvCxnSpPr>
        <p:spPr>
          <a:xfrm>
            <a:off x="8058785" y="4089400"/>
            <a:ext cx="0" cy="438150"/>
          </a:xfrm>
          <a:prstGeom prst="line">
            <a:avLst/>
          </a:prstGeom>
        </p:spPr>
        <p:style>
          <a:lnRef idx="1">
            <a:schemeClr val="accent6"/>
          </a:lnRef>
          <a:fillRef idx="0">
            <a:schemeClr val="accent6"/>
          </a:fillRef>
          <a:effectRef idx="0">
            <a:schemeClr val="accent6"/>
          </a:effectRef>
          <a:fontRef idx="minor">
            <a:schemeClr val="tx1"/>
          </a:fontRef>
        </p:style>
      </p:cxnSp>
      <p:sp>
        <p:nvSpPr>
          <p:cNvPr id="74" name="文本框 73"/>
          <p:cNvSpPr txBox="1"/>
          <p:nvPr>
            <p:custDataLst>
              <p:tags r:id="rId40"/>
            </p:custDataLst>
          </p:nvPr>
        </p:nvSpPr>
        <p:spPr>
          <a:xfrm>
            <a:off x="7665720" y="3235960"/>
            <a:ext cx="785495" cy="601345"/>
          </a:xfrm>
          <a:prstGeom prst="rect">
            <a:avLst/>
          </a:prstGeom>
          <a:noFill/>
        </p:spPr>
        <p:txBody>
          <a:bodyPr wrap="square" bIns="0" rtlCol="0">
            <a:normAutofit/>
          </a:bodyPr>
          <a:p>
            <a:pPr algn="ctr"/>
            <a:r>
              <a:rPr lang="en-US" altLang="zh-CN" sz="3600" spc="300">
                <a:solidFill>
                  <a:srgbClr val="FEFFFF"/>
                </a:solidFill>
                <a:effectLst/>
                <a:uFillTx/>
                <a:latin typeface="思源黑体 CN Bold" panose="020B0800000000000000" pitchFamily="34" charset="-122"/>
                <a:ea typeface="思源黑体 CN Bold" panose="020B0800000000000000" pitchFamily="34" charset="-122"/>
              </a:rPr>
              <a:t>3</a:t>
            </a:r>
            <a:endParaRPr lang="en-US" altLang="zh-CN" sz="3600" spc="300">
              <a:solidFill>
                <a:srgbClr val="FEFFFF"/>
              </a:solidFill>
              <a:effectLst/>
              <a:uFillTx/>
              <a:latin typeface="思源黑体 CN Bold" panose="020B0800000000000000" pitchFamily="34" charset="-122"/>
              <a:ea typeface="思源黑体 CN Bold" panose="020B0800000000000000" pitchFamily="34" charset="-122"/>
            </a:endParaRPr>
          </a:p>
        </p:txBody>
      </p:sp>
      <p:sp>
        <p:nvSpPr>
          <p:cNvPr id="17" name="文本框 16"/>
          <p:cNvSpPr txBox="1"/>
          <p:nvPr>
            <p:custDataLst>
              <p:tags r:id="rId41"/>
            </p:custDataLst>
          </p:nvPr>
        </p:nvSpPr>
        <p:spPr>
          <a:xfrm>
            <a:off x="4178300" y="1292860"/>
            <a:ext cx="4488815" cy="1393190"/>
          </a:xfrm>
          <a:prstGeom prst="rect">
            <a:avLst/>
          </a:prstGeom>
          <a:noFill/>
        </p:spPr>
        <p:txBody>
          <a:bodyPr wrap="square" rtlCol="0">
            <a:normAutofit fontScale="90000"/>
          </a:bodyPr>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存储过程允许组件式编程，可以提高SQL语句的重用性、共享性和可移植性。另外，也可以将数据库接口暴露给所有应用程序，使开发人员不必重复实现存储过程中已支持的功能。</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p:txBody>
      </p:sp>
      <p:sp>
        <p:nvSpPr>
          <p:cNvPr id="19" name="文本框 18"/>
          <p:cNvSpPr txBox="1"/>
          <p:nvPr>
            <p:custDataLst>
              <p:tags r:id="rId42"/>
            </p:custDataLst>
          </p:nvPr>
        </p:nvSpPr>
        <p:spPr>
          <a:xfrm>
            <a:off x="1844675" y="4885690"/>
            <a:ext cx="3176905" cy="1289685"/>
          </a:xfrm>
          <a:prstGeom prst="rect">
            <a:avLst/>
          </a:prstGeom>
          <a:noFill/>
        </p:spPr>
        <p:txBody>
          <a:bodyPr wrap="square" rtlCol="0">
            <a:normAutofit fontScale="80000"/>
          </a:bodyPr>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存储过程有助于减少应用程序和数据库服务器之间的流量，应用程序不必发送多个冗长的SQL语句，只需要发送存储过程的名称和参数即可。</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p:txBody>
      </p:sp>
      <p:sp>
        <p:nvSpPr>
          <p:cNvPr id="20" name="文本框 19"/>
          <p:cNvSpPr txBox="1"/>
          <p:nvPr>
            <p:custDataLst>
              <p:tags r:id="rId43"/>
            </p:custDataLst>
          </p:nvPr>
        </p:nvSpPr>
        <p:spPr>
          <a:xfrm>
            <a:off x="7289800" y="5107940"/>
            <a:ext cx="4121785" cy="1138555"/>
          </a:xfrm>
          <a:prstGeom prst="rect">
            <a:avLst/>
          </a:prstGeom>
          <a:noFill/>
        </p:spPr>
        <p:txBody>
          <a:bodyPr wrap="square" rtlCol="0">
            <a:normAutofit fontScale="90000"/>
          </a:bodyPr>
          <a:p>
            <a:pPr algn="l" fontAlgn="auto">
              <a:lnSpc>
                <a:spcPct val="130000"/>
              </a:lnSpc>
              <a:spcAft>
                <a:spcPts val="100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存储的程序是安全的。数据库管理员可以向访问数据库的存储过程应用程序授予适当的权限，而不用再为数据库或表设置复杂的权限。</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PLACING_PICTURE_USER_VIEWPORT" val="{&quot;height&quot;:3324,&quot;width&quot;:5906}"/>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1_3*l_h_i*1_1_4"/>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00.xml><?xml version="1.0" encoding="utf-8"?>
<p:tagLst xmlns:p="http://schemas.openxmlformats.org/presentationml/2006/main">
  <p:tag name="KSO_WM_UNIT_VALUE" val="147*14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16_1*l_h_x*1_1_1"/>
  <p:tag name="KSO_WM_TEMPLATE_CATEGORY" val="diagram"/>
  <p:tag name="KSO_WM_TEMPLATE_INDEX" val="20228016"/>
  <p:tag name="KSO_WM_UNIT_LAYERLEVEL" val="1_1_1"/>
  <p:tag name="KSO_WM_TAG_VERSION" val="1.0"/>
  <p:tag name="KSO_WM_BEAUTIFY_FLAG" val="#wm#"/>
</p:tagLst>
</file>

<file path=ppt/tags/tag10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3*l_h_i*1_1_1"/>
  <p:tag name="KSO_WM_TEMPLATE_CATEGORY" val="diagram"/>
  <p:tag name="KSO_WM_TEMPLATE_INDEX" val="20228040"/>
  <p:tag name="KSO_WM_UNIT_LAYERLEVEL" val="1_1_1"/>
  <p:tag name="KSO_WM_TAG_VERSION" val="1.0"/>
  <p:tag name="KSO_WM_BEAUTIFY_FLAG" val="#wm#"/>
</p:tagLst>
</file>

<file path=ppt/tags/tag10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3*l_h_i*1_1_2"/>
  <p:tag name="KSO_WM_TEMPLATE_CATEGORY" val="diagram"/>
  <p:tag name="KSO_WM_TEMPLATE_INDEX" val="20228040"/>
  <p:tag name="KSO_WM_UNIT_LAYERLEVEL" val="1_1_1"/>
  <p:tag name="KSO_WM_TAG_VERSION" val="1.0"/>
  <p:tag name="KSO_WM_BEAUTIFY_FLAG" val="#wm#"/>
</p:tagLst>
</file>

<file path=ppt/tags/tag10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3*l_h_i*1_2_1"/>
  <p:tag name="KSO_WM_TEMPLATE_CATEGORY" val="diagram"/>
  <p:tag name="KSO_WM_TEMPLATE_INDEX" val="20228040"/>
  <p:tag name="KSO_WM_UNIT_LAYERLEVEL" val="1_1_1"/>
  <p:tag name="KSO_WM_TAG_VERSION" val="1.0"/>
  <p:tag name="KSO_WM_BEAUTIFY_FLAG" val="#wm#"/>
</p:tagLst>
</file>

<file path=ppt/tags/tag10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3*l_h_i*1_2_2"/>
  <p:tag name="KSO_WM_TEMPLATE_CATEGORY" val="diagram"/>
  <p:tag name="KSO_WM_TEMPLATE_INDEX" val="20228040"/>
  <p:tag name="KSO_WM_UNIT_LAYERLEVEL" val="1_1_1"/>
  <p:tag name="KSO_WM_TAG_VERSION" val="1.0"/>
  <p:tag name="KSO_WM_BEAUTIFY_FLAG" val="#wm#"/>
</p:tagLst>
</file>

<file path=ppt/tags/tag105.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3*l_h_a*1_1_1"/>
  <p:tag name="KSO_WM_TEMPLATE_CATEGORY" val="diagram"/>
  <p:tag name="KSO_WM_TEMPLATE_INDEX" val="20228040"/>
  <p:tag name="KSO_WM_UNIT_LAYERLEVEL" val="1_1_1"/>
  <p:tag name="KSO_WM_TAG_VERSION" val="1.0"/>
  <p:tag name="KSO_WM_BEAUTIFY_FLAG" val="#wm#"/>
</p:tagLst>
</file>

<file path=ppt/tags/tag106.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0_3*l_h_f*1_1_1"/>
  <p:tag name="KSO_WM_TEMPLATE_CATEGORY" val="diagram"/>
  <p:tag name="KSO_WM_TEMPLATE_INDEX" val="20228040"/>
  <p:tag name="KSO_WM_UNIT_LAYERLEVEL" val="1_1_1"/>
  <p:tag name="KSO_WM_TAG_VERSION" val="1.0"/>
  <p:tag name="KSO_WM_BEAUTIFY_FLAG" val="#wm#"/>
</p:tagLst>
</file>

<file path=ppt/tags/tag107.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3*l_h_a*1_2_1"/>
  <p:tag name="KSO_WM_TEMPLATE_CATEGORY" val="diagram"/>
  <p:tag name="KSO_WM_TEMPLATE_INDEX" val="20228040"/>
  <p:tag name="KSO_WM_UNIT_LAYERLEVEL" val="1_1_1"/>
  <p:tag name="KSO_WM_TAG_VERSION" val="1.0"/>
  <p:tag name="KSO_WM_BEAUTIFY_FLAG" val="#wm#"/>
</p:tagLst>
</file>

<file path=ppt/tags/tag10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0_3*l_h_f*1_2_1"/>
  <p:tag name="KSO_WM_TEMPLATE_CATEGORY" val="diagram"/>
  <p:tag name="KSO_WM_TEMPLATE_INDEX" val="20228040"/>
  <p:tag name="KSO_WM_UNIT_LAYERLEVEL" val="1_1_1"/>
  <p:tag name="KSO_WM_TAG_VERSION" val="1.0"/>
  <p:tag name="KSO_WM_BEAUTIFY_FLAG" val="#wm#"/>
</p:tagLst>
</file>

<file path=ppt/tags/tag10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3*l_h_i*1_1_1"/>
  <p:tag name="KSO_WM_TEMPLATE_CATEGORY" val="diagram"/>
  <p:tag name="KSO_WM_TEMPLATE_INDEX" val="20228040"/>
  <p:tag name="KSO_WM_UNIT_LAYERLEVEL" val="1_1_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31_3*l_h_i*1_1_5"/>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1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3*l_h_i*1_2_1"/>
  <p:tag name="KSO_WM_TEMPLATE_CATEGORY" val="diagram"/>
  <p:tag name="KSO_WM_TEMPLATE_INDEX" val="20228040"/>
  <p:tag name="KSO_WM_UNIT_LAYERLEVEL" val="1_1_1"/>
  <p:tag name="KSO_WM_TAG_VERSION" val="1.0"/>
  <p:tag name="KSO_WM_BEAUTIFY_FLAG" val="#wm#"/>
</p:tagLst>
</file>

<file path=ppt/tags/tag11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3*l_h_i*1_3_1"/>
  <p:tag name="KSO_WM_TEMPLATE_CATEGORY" val="diagram"/>
  <p:tag name="KSO_WM_TEMPLATE_INDEX" val="20228040"/>
  <p:tag name="KSO_WM_UNIT_LAYERLEVEL" val="1_1_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69874_2*n_h_i*1_1_2"/>
  <p:tag name="KSO_WM_TEMPLATE_CATEGORY" val="diagram"/>
  <p:tag name="KSO_WM_TEMPLATE_INDEX" val="201698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169874_2*n_h_i*1_1_3"/>
  <p:tag name="KSO_WM_TEMPLATE_CATEGORY" val="diagram"/>
  <p:tag name="KSO_WM_TEMPLATE_INDEX" val="201698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69874_2*n_h_i*1_1_1"/>
  <p:tag name="KSO_WM_TEMPLATE_CATEGORY" val="diagram"/>
  <p:tag name="KSO_WM_TEMPLATE_INDEX" val="2016987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69874_2*n_h_a*1_1_1"/>
  <p:tag name="KSO_WM_TEMPLATE_CATEGORY" val="diagram"/>
  <p:tag name="KSO_WM_TEMPLATE_INDEX" val="20169874"/>
  <p:tag name="KSO_WM_UNIT_LAYERLEVEL" val="1_1_1"/>
  <p:tag name="KSO_WM_TAG_VERSION" val="1.0"/>
  <p:tag name="KSO_WM_BEAUTIFY_FLAG" val="#wm#"/>
  <p:tag name="KSO_WM_UNIT_PRESET_TEXT" val="输入标题"/>
  <p:tag name="KSO_WM_UNIT_TEXT_FILL_FORE_SCHEMECOLOR_INDEX" val="5"/>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69874_2*n_h_h_i*1_2_1_2"/>
  <p:tag name="KSO_WM_TEMPLATE_CATEGORY" val="diagram"/>
  <p:tag name="KSO_WM_TEMPLATE_INDEX" val="2016987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169874_2*n_h_h_i*1_2_1_3"/>
  <p:tag name="KSO_WM_TEMPLATE_CATEGORY" val="diagram"/>
  <p:tag name="KSO_WM_TEMPLATE_INDEX" val="20169874"/>
  <p:tag name="KSO_WM_UNIT_LAYERLEVEL" val="1_1_1_1"/>
  <p:tag name="KSO_WM_TAG_VERSION" val="1.0"/>
  <p:tag name="KSO_WM_BEAUTIFY_FLAG" val="#wm#"/>
  <p:tag name="KSO_WM_UNIT_LINE_FORE_SCHEMECOLOR_INDEX" val="14"/>
  <p:tag name="KSO_WM_UNIT_LINE_FILL_TYPE" val="2"/>
</p:tagLst>
</file>

<file path=ppt/tags/tag118.xml><?xml version="1.0" encoding="utf-8"?>
<p:tagLst xmlns:p="http://schemas.openxmlformats.org/presentationml/2006/main">
  <p:tag name="KSO_WM_UNIT_SUBTYPE" val="a"/>
  <p:tag name="KSO_WM_UNIT_NOCLEAR" val="0"/>
  <p:tag name="KSO_WM_UNIT_VALUE" val="99"/>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69874_2*n_h_h_f*1_2_1_1"/>
  <p:tag name="KSO_WM_TEMPLATE_CATEGORY" val="diagram"/>
  <p:tag name="KSO_WM_TEMPLATE_INDEX" val="20169874"/>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
  <p:tag name="KSO_WM_UNIT_TEXT_FILL_FORE_SCHEMECOLOR_INDEX" val="13"/>
  <p:tag name="KSO_WM_UNIT_TEXT_FILL_TYPE" val="1"/>
</p:tagLst>
</file>

<file path=ppt/tags/tag119.xml><?xml version="1.0" encoding="utf-8"?>
<p:tagLst xmlns:p="http://schemas.openxmlformats.org/presentationml/2006/main">
  <p:tag name="KSO_WM_UNIT_SUBTYPE" val="a"/>
  <p:tag name="KSO_WM_UNIT_NOCLEAR" val="0"/>
  <p:tag name="KSO_WM_UNIT_VALUE" val="99"/>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69874_2*n_h_h_f*1_2_3_1"/>
  <p:tag name="KSO_WM_TEMPLATE_CATEGORY" val="diagram"/>
  <p:tag name="KSO_WM_TEMPLATE_INDEX" val="20169874"/>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7931_3*l_h_i*1_1_6"/>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169874_2*n_h_h_i*1_2_2_2"/>
  <p:tag name="KSO_WM_TEMPLATE_CATEGORY" val="diagram"/>
  <p:tag name="KSO_WM_TEMPLATE_INDEX" val="2016987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169874_2*n_h_h_i*1_2_2_3"/>
  <p:tag name="KSO_WM_TEMPLATE_CATEGORY" val="diagram"/>
  <p:tag name="KSO_WM_TEMPLATE_INDEX" val="20169874"/>
  <p:tag name="KSO_WM_UNIT_LAYERLEVEL" val="1_1_1_1"/>
  <p:tag name="KSO_WM_TAG_VERSION" val="1.0"/>
  <p:tag name="KSO_WM_BEAUTIFY_FLAG" val="#wm#"/>
  <p:tag name="KSO_WM_UNIT_LINE_FORE_SCHEMECOLOR_INDEX" val="14"/>
  <p:tag name="KSO_WM_UNIT_LINE_FILL_TYPE"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169874_2*n_h_h_i*1_2_3_2"/>
  <p:tag name="KSO_WM_TEMPLATE_CATEGORY" val="diagram"/>
  <p:tag name="KSO_WM_TEMPLATE_INDEX" val="2016987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69874_2*n_h_h_i*1_2_3_3"/>
  <p:tag name="KSO_WM_TEMPLATE_CATEGORY" val="diagram"/>
  <p:tag name="KSO_WM_TEMPLATE_INDEX" val="20169874"/>
  <p:tag name="KSO_WM_UNIT_LAYERLEVEL" val="1_1_1_1"/>
  <p:tag name="KSO_WM_TAG_VERSION" val="1.0"/>
  <p:tag name="KSO_WM_BEAUTIFY_FLAG" val="#wm#"/>
  <p:tag name="KSO_WM_UNIT_LINE_FORE_SCHEMECOLOR_INDEX" val="14"/>
  <p:tag name="KSO_WM_UNIT_LINE_FILL_TYPE" val="2"/>
</p:tagLst>
</file>

<file path=ppt/tags/tag124.xml><?xml version="1.0" encoding="utf-8"?>
<p:tagLst xmlns:p="http://schemas.openxmlformats.org/presentationml/2006/main">
  <p:tag name="KSO_WM_UNIT_SUBTYPE" val="a"/>
  <p:tag name="KSO_WM_UNIT_PRESET_TEXT" val="单击此处输入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3_2*l_h_f*1_1_1"/>
  <p:tag name="KSO_WM_TEMPLATE_CATEGORY" val="diagram"/>
  <p:tag name="KSO_WM_TEMPLATE_INDEX" val="20227933"/>
  <p:tag name="KSO_WM_UNIT_LAYERLEVEL" val="1_1_1"/>
  <p:tag name="KSO_WM_TAG_VERSION" val="1.0"/>
  <p:tag name="KSO_WM_BEAUTIFY_FLAG" val="#wm#"/>
  <p:tag name="KSO_WM_UNIT_TEXT_FILL_FORE_SCHEMECOLOR_INDEX" val="1"/>
  <p:tag name="KSO_WM_UNIT_TEXT_FILL_TYPE" val="1"/>
</p:tagLst>
</file>

<file path=ppt/tags/tag12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3_2*l_h_a*1_1_1"/>
  <p:tag name="KSO_WM_TEMPLATE_CATEGORY" val="diagram"/>
  <p:tag name="KSO_WM_TEMPLATE_INDEX" val="20227933"/>
  <p:tag name="KSO_WM_UNIT_LAYERLEVEL" val="1_1_1"/>
  <p:tag name="KSO_WM_TAG_VERSION" val="1.0"/>
  <p:tag name="KSO_WM_BEAUTIFY_FLAG" val="#wm#"/>
  <p:tag name="KSO_WM_UNIT_TEXT_FILL_FORE_SCHEMECOLOR_INDEX" val="1"/>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3_2*l_h_i*1_2_2"/>
  <p:tag name="KSO_WM_TEMPLATE_CATEGORY" val="diagram"/>
  <p:tag name="KSO_WM_TEMPLATE_INDEX" val="20227933"/>
  <p:tag name="KSO_WM_UNIT_LAYERLEVEL" val="1_1_1"/>
  <p:tag name="KSO_WM_TAG_VERSION" val="1.0"/>
  <p:tag name="KSO_WM_BEAUTIFY_FLAG" val="#wm#"/>
  <p:tag name="KSO_WM_UNIT_FILL_FORE_SCHEMECOLOR_INDEX" val="2"/>
  <p:tag name="KSO_WM_UNIT_FILL_TYPE" val="1"/>
  <p:tag name="KSO_WM_UNIT_TEXT_FILL_FORE_SCHEMECOLOR_INDEX" val="1"/>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3_2*l_h_i*1_1_2"/>
  <p:tag name="KSO_WM_TEMPLATE_CATEGORY" val="diagram"/>
  <p:tag name="KSO_WM_TEMPLATE_INDEX" val="20227933"/>
  <p:tag name="KSO_WM_UNIT_LAYERLEVEL" val="1_1_1"/>
  <p:tag name="KSO_WM_TAG_VERSION" val="1.0"/>
  <p:tag name="KSO_WM_BEAUTIFY_FLAG" val="#wm#"/>
  <p:tag name="KSO_WM_UNIT_FILL_FORE_SCHEMECOLOR_INDEX" val="2"/>
  <p:tag name="KSO_WM_UNIT_FILL_TYPE" val="1"/>
  <p:tag name="KSO_WM_UNIT_TEXT_FILL_FORE_SCHEMECOLOR_INDEX" val="1"/>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3_2*l_h_i*1_1_1"/>
  <p:tag name="KSO_WM_TEMPLATE_CATEGORY" val="diagram"/>
  <p:tag name="KSO_WM_TEMPLATE_INDEX" val="20227933"/>
  <p:tag name="KSO_WM_UNIT_LAYERLEVEL" val="1_1_1"/>
  <p:tag name="KSO_WM_TAG_VERSION" val="1.0"/>
  <p:tag name="KSO_WM_BEAUTIFY_FLAG" val="#wm#"/>
  <p:tag name="KSO_WM_UNIT_FILL_FORE_SCHEMECOLOR_INDEX" val="5"/>
  <p:tag name="KSO_WM_UNIT_FILL_TYPE" val="1"/>
  <p:tag name="KSO_WM_UNIT_TEXT_FILL_FORE_SCHEMECOLOR_INDEX" val="1"/>
  <p:tag name="KSO_WM_UNIT_TEXT_FILL_TYPE" val="1"/>
</p:tagLst>
</file>

<file path=ppt/tags/tag129.xml><?xml version="1.0" encoding="utf-8"?>
<p:tagLst xmlns:p="http://schemas.openxmlformats.org/presentationml/2006/main">
  <p:tag name="KSO_WM_UNIT_VALUE" val="121*12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33_2*l_h_x*1_1_1"/>
  <p:tag name="KSO_WM_TEMPLATE_CATEGORY" val="diagram"/>
  <p:tag name="KSO_WM_TEMPLATE_INDEX" val="20227933"/>
  <p:tag name="KSO_WM_UNIT_LAYERLEVEL" val="1_1_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7931_3*l_h_i*1_1_7"/>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30.xml><?xml version="1.0" encoding="utf-8"?>
<p:tagLst xmlns:p="http://schemas.openxmlformats.org/presentationml/2006/main">
  <p:tag name="KSO_WM_UNIT_SUBTYPE" val="a"/>
  <p:tag name="KSO_WM_UNIT_PRESET_TEXT" val="单击此处输入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3_2*l_h_f*1_2_1"/>
  <p:tag name="KSO_WM_TEMPLATE_CATEGORY" val="diagram"/>
  <p:tag name="KSO_WM_TEMPLATE_INDEX" val="20227933"/>
  <p:tag name="KSO_WM_UNIT_LAYERLEVEL" val="1_1_1"/>
  <p:tag name="KSO_WM_TAG_VERSION" val="1.0"/>
  <p:tag name="KSO_WM_BEAUTIFY_FLAG" val="#wm#"/>
  <p:tag name="KSO_WM_UNIT_TEXT_FILL_FORE_SCHEMECOLOR_INDEX" val="1"/>
  <p:tag name="KSO_WM_UNIT_TEXT_FILL_TYPE" val="1"/>
</p:tagLst>
</file>

<file path=ppt/tags/tag13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33_2*l_h_a*1_2_1"/>
  <p:tag name="KSO_WM_TEMPLATE_CATEGORY" val="diagram"/>
  <p:tag name="KSO_WM_TEMPLATE_INDEX" val="20227933"/>
  <p:tag name="KSO_WM_UNIT_LAYERLEVEL" val="1_1_1"/>
  <p:tag name="KSO_WM_TAG_VERSION" val="1.0"/>
  <p:tag name="KSO_WM_BEAUTIFY_FLAG" val="#wm#"/>
  <p:tag name="KSO_WM_UNIT_TEXT_FILL_FORE_SCHEMECOLOR_INDEX" val="1"/>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3_2*l_h_i*1_2_1"/>
  <p:tag name="KSO_WM_TEMPLATE_CATEGORY" val="diagram"/>
  <p:tag name="KSO_WM_TEMPLATE_INDEX" val="20227933"/>
  <p:tag name="KSO_WM_UNIT_LAYERLEVEL" val="1_1_1"/>
  <p:tag name="KSO_WM_TAG_VERSION" val="1.0"/>
  <p:tag name="KSO_WM_BEAUTIFY_FLAG" val="#wm#"/>
  <p:tag name="KSO_WM_UNIT_FILL_FORE_SCHEMECOLOR_INDEX" val="6"/>
  <p:tag name="KSO_WM_UNIT_FILL_TYPE" val="1"/>
  <p:tag name="KSO_WM_UNIT_TEXT_FILL_FORE_SCHEMECOLOR_INDEX" val="1"/>
  <p:tag name="KSO_WM_UNIT_TEXT_FILL_TYPE" val="1"/>
</p:tagLst>
</file>

<file path=ppt/tags/tag133.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33_2*l_h_x*1_2_1"/>
  <p:tag name="KSO_WM_TEMPLATE_CATEGORY" val="diagram"/>
  <p:tag name="KSO_WM_TEMPLATE_INDEX" val="20227933"/>
  <p:tag name="KSO_WM_UNIT_LAYERLEVEL" val="1_1_1"/>
  <p:tag name="KSO_WM_TAG_VERSION" val="1.0"/>
  <p:tag name="KSO_WM_BEAUTIFY_FLAG" val="#wm#"/>
</p:tagLst>
</file>

<file path=ppt/tags/tag134.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 name="COMMONDATA" val="eyJjb3VudCI6NzEsImhkaWQiOiI3YmUxMWI2NDU4NzFiNzhiNGFjOTMyNzZhMDE3ODc3YyIsInVzZXJDb3VudCI6NzF9"/>
  <p:tag name="KSO_WPP_MARK_KEY" val="0f54c64d-c1e7-476d-85ba-36531b942cc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7931_3*l_h_i*1_1_8"/>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27931_3*l_h_i*1_1_9"/>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0"/>
  <p:tag name="KSO_WM_UNIT_ID" val="diagram20227931_3*l_h_i*1_1_10"/>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1"/>
  <p:tag name="KSO_WM_UNIT_ID" val="diagram20227931_3*l_h_i*1_1_11"/>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1_3*l_h_i*1_1_3"/>
  <p:tag name="KSO_WM_TEMPLATE_CATEGORY" val="diagram"/>
  <p:tag name="KSO_WM_TEMPLATE_INDEX" val="20227931"/>
  <p:tag name="KSO_WM_UNIT_LAYERLEVEL" val="1_1_1"/>
  <p:tag name="KSO_WM_TAG_VERSION" val="1.0"/>
  <p:tag name="KSO_WM_BEAUTIFY_FLAG" val="#wm#"/>
  <p:tag name="KSO_WM_UNIT_FILL_FORE_SCHEMECOLOR_INDEX" val="8"/>
  <p:tag name="KSO_WM_UNIT_FILL_TYPE" val="1"/>
  <p:tag name="KSO_WM_UNIT_GLOW_SCHEMECOLOR_INDEX" val="9"/>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1_3*l_h_i*1_2_1"/>
  <p:tag name="KSO_WM_TEMPLATE_CATEGORY" val="diagram"/>
  <p:tag name="KSO_WM_TEMPLATE_INDEX" val="20227931"/>
  <p:tag name="KSO_WM_UNIT_LAYERLEVEL" val="1_1_1"/>
  <p:tag name="KSO_WM_TAG_VERSION" val="1.0"/>
  <p:tag name="KSO_WM_BEAUTIFY_FLAG" val="#wm#"/>
  <p:tag name="KSO_WM_UNIT_LINE_FORE_SCHEMECOLOR_INDEX" val="8"/>
  <p:tag name="KSO_WM_UNIT_LINE_FILL_TYPE" val="2"/>
</p:tagLst>
</file>

<file path=ppt/tags/tag2.xml><?xml version="1.0" encoding="utf-8"?>
<p:tagLst xmlns:p="http://schemas.openxmlformats.org/presentationml/2006/main">
  <p:tag name="KSO_WM_UNIT_PLACING_PICTURE_USER_VIEWPORT" val="{&quot;height&quot;:3466,&quot;width&quot;:3125}"/>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31_3*l_h_i*1_2_1"/>
  <p:tag name="KSO_WM_TEMPLATE_CATEGORY" val="diagram"/>
  <p:tag name="KSO_WM_TEMPLATE_INDEX" val="20227931"/>
  <p:tag name="KSO_WM_UNIT_LAYERLEVEL" val="1_1_1"/>
  <p:tag name="KSO_WM_TAG_VERSION" val="1.0"/>
  <p:tag name="KSO_WM_BEAUTIFY_FLAG" val="#wm#"/>
  <p:tag name="KSO_WM_UNIT_TEXT_FILL_FORE_SCHEMECOLOR_INDEX" val="16"/>
  <p:tag name="KSO_WM_UNIT_TEXT_FILL_TYPE" val="1"/>
</p:tagLst>
</file>

<file path=ppt/tags/tag2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31_3*l_h_a*1_2_1"/>
  <p:tag name="KSO_WM_TEMPLATE_CATEGORY" val="diagram"/>
  <p:tag name="KSO_WM_TEMPLATE_INDEX" val="20227931"/>
  <p:tag name="KSO_WM_UNIT_LAYERLEVEL" val="1_1_1"/>
  <p:tag name="KSO_WM_TAG_VERSION" val="1.0"/>
  <p:tag name="KSO_WM_BEAUTIFY_FLAG" val="#wm#"/>
  <p:tag name="KSO_WM_UNIT_TEXT_FILL_FORE_SCHEMECOLOR_INDEX" val="8"/>
  <p:tag name="KSO_WM_UNIT_TEXT_FILL_TYPE" val="1"/>
</p:tagLst>
</file>

<file path=ppt/tags/tag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1_3*l_h_a*1_1_1"/>
  <p:tag name="KSO_WM_TEMPLATE_CATEGORY" val="diagram"/>
  <p:tag name="KSO_WM_TEMPLATE_INDEX" val="20227931"/>
  <p:tag name="KSO_WM_UNIT_LAYERLEVEL" val="1_1_1"/>
  <p:tag name="KSO_WM_TAG_VERSION" val="1.0"/>
  <p:tag name="KSO_WM_BEAUTIFY_FLAG" val="#wm#"/>
  <p:tag name="KSO_WM_UNIT_TEXT_FILL_FORE_SCHEMECOLOR_INDEX" val="8"/>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1_3*l_h_i*1_2_2"/>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1_3*l_h_i*1_2_3"/>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1_3*l_h_i*1_2_4"/>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31_3*l_h_i*1_2_5"/>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7931_3*l_h_i*1_2_6"/>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7931_3*l_h_i*1_2_7"/>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7931_3*l_h_i*1_2_8"/>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TAG_VERSION" val="1.0"/>
  <p:tag name="KSO_WM_BEAUTIFY_FLAG" val="#wm#"/>
  <p:tag name="KSO_WM_UNIT_TYPE" val="i"/>
  <p:tag name="KSO_WM_UNIT_ID" val="diagram730_1*i*0"/>
  <p:tag name="KSO_WM_TEMPLATE_CATEGORY" val="diagram"/>
  <p:tag name="KSO_WM_TEMPLATE_INDEX" val="730"/>
  <p:tag name="KSO_WM_UNIT_INDEX" val="0"/>
  <p:tag name="KSO_WM_UNIT_HIGHLIGHT" val="0"/>
  <p:tag name="KSO_WM_UNIT_COMPATIBLE" val="0"/>
  <p:tag name="KSO_WM_UNIT_DIAGRAM_ISNUMVISUAL" val="0"/>
  <p:tag name="KSO_WM_UNIT_DIAGRAM_ISREFERUNIT" val="0"/>
  <p:tag name="KSO_WM_DIAGRAM_GROUP_CODE" val="l1-1"/>
  <p:tag name="KSO_WM_UNIT_LAYERLEVEL"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27931_3*l_h_i*1_2_9"/>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27931_3*l_h_i*1_2_10"/>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1"/>
  <p:tag name="KSO_WM_UNIT_ID" val="diagram20227931_3*l_h_i*1_2_11"/>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GLOW_SCHEMECOLOR_INDEX" val="9"/>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1_3*l_h_i*1_1_1"/>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31_3*l_h_i*1_1_1"/>
  <p:tag name="KSO_WM_TEMPLATE_CATEGORY" val="diagram"/>
  <p:tag name="KSO_WM_TEMPLATE_INDEX" val="20227931"/>
  <p:tag name="KSO_WM_UNIT_LAYERLEVEL" val="1_1_1"/>
  <p:tag name="KSO_WM_TAG_VERSION" val="1.0"/>
  <p:tag name="KSO_WM_BEAUTIFY_FLAG" val="#wm#"/>
  <p:tag name="KSO_WM_UNIT_TEXT_FILL_FORE_SCHEMECOLOR_INDEX" val="16"/>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1_3*l_h_i*1_3_2"/>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1_3*l_h_i*1_3_3"/>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1_3*l_h_i*1_3_4"/>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31_3*l_h_i*1_3_5"/>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7931_3*l_h_i*1_3_6"/>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4.xml><?xml version="1.0" encoding="utf-8"?>
<p:tagLst xmlns:p="http://schemas.openxmlformats.org/presentationml/2006/main">
  <p:tag name="KSO_WM_TAG_VERSION" val="1.0"/>
  <p:tag name="KSO_WM_BEAUTIFY_FLAG" val="#wm#"/>
  <p:tag name="KSO_WM_TEMPLATE_CATEGORY" val="diagram"/>
  <p:tag name="KSO_WM_TEMPLATE_INDEX" val="730"/>
  <p:tag name="KSO_WM_UNIT_TYPE" val="l_h_i"/>
  <p:tag name="KSO_WM_UNIT_INDEX" val="1_1_1"/>
  <p:tag name="KSO_WM_UNIT_ID" val="diagram730_1*l_h_i*1_1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7931_3*l_h_i*1_3_7"/>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7931_3*l_h_i*1_3_8"/>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27931_3*l_h_i*1_3_9"/>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31_3*l_h_a*1_3_1"/>
  <p:tag name="KSO_WM_TEMPLATE_CATEGORY" val="diagram"/>
  <p:tag name="KSO_WM_TEMPLATE_INDEX" val="20227931"/>
  <p:tag name="KSO_WM_UNIT_LAYERLEVEL" val="1_1_1"/>
  <p:tag name="KSO_WM_TAG_VERSION" val="1.0"/>
  <p:tag name="KSO_WM_BEAUTIFY_FLAG" val="#wm#"/>
  <p:tag name="KSO_WM_UNIT_TEXT_FILL_FORE_SCHEMECOLOR_INDEX" val="8"/>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27931_3*l_h_i*1_3_10"/>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1"/>
  <p:tag name="KSO_WM_UNIT_ID" val="diagram20227931_3*l_h_i*1_3_11"/>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GLOW_SCHEMECOLOR_INDEX" val="9"/>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1_3*l_h_i*1_3_1"/>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31_3*l_h_i*1_3_1"/>
  <p:tag name="KSO_WM_TEMPLATE_CATEGORY" val="diagram"/>
  <p:tag name="KSO_WM_TEMPLATE_INDEX" val="20227931"/>
  <p:tag name="KSO_WM_UNIT_LAYERLEVEL" val="1_1_1"/>
  <p:tag name="KSO_WM_TAG_VERSION" val="1.0"/>
  <p:tag name="KSO_WM_BEAUTIFY_FLAG" val="#wm#"/>
  <p:tag name="KSO_WM_UNIT_TEXT_FILL_FORE_SCHEMECOLOR_INDEX" val="16"/>
  <p:tag name="KSO_WM_UNIT_TEXT_FILL_TYPE" val="1"/>
</p:tagLst>
</file>

<file path=ppt/tags/tag4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1_3*l_h_f*1_2_1"/>
  <p:tag name="KSO_WM_TEMPLATE_CATEGORY" val="diagram"/>
  <p:tag name="KSO_WM_TEMPLATE_INDEX" val="20227931"/>
  <p:tag name="KSO_WM_UNIT_LAYERLEVEL" val="1_1_1"/>
  <p:tag name="KSO_WM_TAG_VERSION" val="1.0"/>
  <p:tag name="KSO_WM_BEAUTIFY_FLAG" val="#wm#"/>
  <p:tag name="KSO_WM_UNIT_TEXT_FILL_FORE_SCHEMECOLOR_INDEX" val="13"/>
  <p:tag name="KSO_WM_UNIT_TEXT_FILL_TYPE" val="1"/>
</p:tagLst>
</file>

<file path=ppt/tags/tag4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1_3*l_h_f*1_1_1"/>
  <p:tag name="KSO_WM_TEMPLATE_CATEGORY" val="diagram"/>
  <p:tag name="KSO_WM_TEMPLATE_INDEX" val="20227931"/>
  <p:tag name="KSO_WM_UNIT_LAYERLEVEL" val="1_1_1"/>
  <p:tag name="KSO_WM_TAG_VERSION" val="1.0"/>
  <p:tag name="KSO_WM_BEAUTIFY_FLAG" val="#wm#"/>
  <p:tag name="KSO_WM_UNIT_TEXT_FILL_FORE_SCHEMECOLOR_INDEX" val="13"/>
  <p:tag name="KSO_WM_UNIT_TEXT_FILL_TYPE"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730"/>
  <p:tag name="KSO_WM_UNIT_TYPE" val="l_h_i"/>
  <p:tag name="KSO_WM_UNIT_INDEX" val="1_1_2"/>
  <p:tag name="KSO_WM_UNIT_ID" val="diagram730_1*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1_3*l_h_f*1_3_1"/>
  <p:tag name="KSO_WM_TEMPLATE_CATEGORY" val="diagram"/>
  <p:tag name="KSO_WM_TEMPLATE_INDEX" val="20227931"/>
  <p:tag name="KSO_WM_UNIT_LAYERLEVEL" val="1_1_1"/>
  <p:tag name="KSO_WM_TAG_VERSION" val="1.0"/>
  <p:tag name="KSO_WM_BEAUTIFY_FLAG" val="#wm#"/>
  <p:tag name="KSO_WM_UNIT_TEXT_FILL_FORE_SCHEMECOLOR_INDEX" val="13"/>
  <p:tag name="KSO_WM_UNIT_TEXT_FILL_TYPE" val="1"/>
</p:tagLst>
</file>

<file path=ppt/tags/tag51.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96_1*l_h_f*1_1_1"/>
  <p:tag name="KSO_WM_TEMPLATE_CATEGORY" val="diagram"/>
  <p:tag name="KSO_WM_TEMPLATE_INDEX" val="20227996"/>
  <p:tag name="KSO_WM_UNIT_LAYERLEVEL" val="1_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96_1*l_h_i*1_1_1"/>
  <p:tag name="KSO_WM_TEMPLATE_CATEGORY" val="diagram"/>
  <p:tag name="KSO_WM_TEMPLATE_INDEX" val="2022799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96_1*l_h_i*1_1_2"/>
  <p:tag name="KSO_WM_TEMPLATE_CATEGORY" val="diagram"/>
  <p:tag name="KSO_WM_TEMPLATE_INDEX" val="20227996"/>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54.xml><?xml version="1.0" encoding="utf-8"?>
<p:tagLst xmlns:p="http://schemas.openxmlformats.org/presentationml/2006/main">
  <p:tag name="KSO_WM_UNIT_VALUE" val="234*23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96_1*l_h_x*1_1_1"/>
  <p:tag name="KSO_WM_TEMPLATE_CATEGORY" val="diagram"/>
  <p:tag name="KSO_WM_TEMPLATE_INDEX" val="20227996"/>
  <p:tag name="KSO_WM_UNIT_LAYERLEVEL" val="1_1_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31_3*l_i*1_1"/>
  <p:tag name="KSO_WM_TEMPLATE_CATEGORY" val="diagram"/>
  <p:tag name="KSO_WM_TEMPLATE_INDEX" val="20227931"/>
  <p:tag name="KSO_WM_UNIT_LAYERLEVEL" val="1_1"/>
  <p:tag name="KSO_WM_TAG_VERSION" val="1.0"/>
  <p:tag name="KSO_WM_BEAUTIFY_FLAG" val="#wm#"/>
  <p:tag name="KSO_WM_UNIT_LINE_FORE_SCHEMECOLOR_INDEX" val="7"/>
  <p:tag name="KSO_WM_UNIT_LINE_FILL_TYPE"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1_3*l_h_i*1_1_2"/>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1_3*l_h_i*1_1_4"/>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31_3*l_h_i*1_1_5"/>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7931_3*l_h_i*1_1_6"/>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730"/>
  <p:tag name="KSO_WM_UNIT_TYPE" val="l_h_i"/>
  <p:tag name="KSO_WM_UNIT_INDEX" val="1_1_3"/>
  <p:tag name="KSO_WM_UNIT_ID" val="diagram730_1*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6"/>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7931_3*l_h_i*1_1_7"/>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7931_3*l_h_i*1_1_8"/>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27931_3*l_h_i*1_1_9"/>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0"/>
  <p:tag name="KSO_WM_UNIT_ID" val="diagram20227931_3*l_h_i*1_1_10"/>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1"/>
  <p:tag name="KSO_WM_UNIT_ID" val="diagram20227931_3*l_h_i*1_1_11"/>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1_3*l_h_i*1_1_3"/>
  <p:tag name="KSO_WM_TEMPLATE_CATEGORY" val="diagram"/>
  <p:tag name="KSO_WM_TEMPLATE_INDEX" val="20227931"/>
  <p:tag name="KSO_WM_UNIT_LAYERLEVEL" val="1_1_1"/>
  <p:tag name="KSO_WM_TAG_VERSION" val="1.0"/>
  <p:tag name="KSO_WM_BEAUTIFY_FLAG" val="#wm#"/>
  <p:tag name="KSO_WM_UNIT_FILL_FORE_SCHEMECOLOR_INDEX" val="8"/>
  <p:tag name="KSO_WM_UNIT_FILL_TYPE" val="1"/>
  <p:tag name="KSO_WM_UNIT_GLOW_SCHEMECOLOR_INDEX" val="9"/>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1_3*l_h_i*1_2_1"/>
  <p:tag name="KSO_WM_TEMPLATE_CATEGORY" val="diagram"/>
  <p:tag name="KSO_WM_TEMPLATE_INDEX" val="20227931"/>
  <p:tag name="KSO_WM_UNIT_LAYERLEVEL" val="1_1_1"/>
  <p:tag name="KSO_WM_TAG_VERSION" val="1.0"/>
  <p:tag name="KSO_WM_BEAUTIFY_FLAG" val="#wm#"/>
  <p:tag name="KSO_WM_UNIT_LINE_FORE_SCHEMECOLOR_INDEX" val="8"/>
  <p:tag name="KSO_WM_UNIT_LINE_FILL_TYPE"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31_3*l_h_i*1_2_1"/>
  <p:tag name="KSO_WM_TEMPLATE_CATEGORY" val="diagram"/>
  <p:tag name="KSO_WM_TEMPLATE_INDEX" val="20227931"/>
  <p:tag name="KSO_WM_UNIT_LAYERLEVEL" val="1_1_1"/>
  <p:tag name="KSO_WM_TAG_VERSION" val="1.0"/>
  <p:tag name="KSO_WM_BEAUTIFY_FLAG" val="#wm#"/>
  <p:tag name="KSO_WM_UNIT_TEXT_FILL_FORE_SCHEMECOLOR_INDEX" val="16"/>
  <p:tag name="KSO_WM_UNIT_TEXT_FILL_TYPE" val="1"/>
</p:tagLst>
</file>

<file path=ppt/tags/tag6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31_3*l_h_a*1_2_1"/>
  <p:tag name="KSO_WM_TEMPLATE_CATEGORY" val="diagram"/>
  <p:tag name="KSO_WM_TEMPLATE_INDEX" val="20227931"/>
  <p:tag name="KSO_WM_UNIT_LAYERLEVEL" val="1_1_1"/>
  <p:tag name="KSO_WM_TAG_VERSION" val="1.0"/>
  <p:tag name="KSO_WM_BEAUTIFY_FLAG" val="#wm#"/>
  <p:tag name="KSO_WM_UNIT_TEXT_FILL_FORE_SCHEMECOLOR_INDEX" val="8"/>
  <p:tag name="KSO_WM_UNIT_TEXT_FILL_TYPE" val="1"/>
</p:tagLst>
</file>

<file path=ppt/tags/tag6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1_3*l_h_a*1_1_1"/>
  <p:tag name="KSO_WM_TEMPLATE_CATEGORY" val="diagram"/>
  <p:tag name="KSO_WM_TEMPLATE_INDEX" val="20227931"/>
  <p:tag name="KSO_WM_UNIT_LAYERLEVEL" val="1_1_1"/>
  <p:tag name="KSO_WM_TAG_VERSION" val="1.0"/>
  <p:tag name="KSO_WM_BEAUTIFY_FLAG" val="#wm#"/>
  <p:tag name="KSO_WM_UNIT_TEXT_FILL_FORE_SCHEMECOLOR_INDEX" val="8"/>
  <p:tag name="KSO_WM_UNIT_TEXT_FILL_TYPE" val="1"/>
</p:tagLst>
</file>

<file path=ppt/tags/tag7.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0_1*l_h_f*1_1_1"/>
  <p:tag name="KSO_WM_TEMPLATE_CATEGORY" val="diagram"/>
  <p:tag name="KSO_WM_TEMPLATE_INDEX" val="730"/>
  <p:tag name="KSO_WM_UNIT_LAYERLEVEL" val="1_1_1"/>
  <p:tag name="KSO_WM_TAG_VERSION" val="1.0"/>
  <p:tag name="KSO_WM_BEAUTIFY_FLAG" val="#wm#"/>
  <p:tag name="KSO_WM_UNIT_PRESET_TEXT" val="单击此处添加&#13;文本具体内容"/>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1_3*l_h_i*1_2_2"/>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1_3*l_h_i*1_2_3"/>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1_3*l_h_i*1_2_4"/>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31_3*l_h_i*1_2_5"/>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7931_3*l_h_i*1_2_6"/>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7931_3*l_h_i*1_2_7"/>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7931_3*l_h_i*1_2_8"/>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27931_3*l_h_i*1_2_9"/>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27931_3*l_h_i*1_2_10"/>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1"/>
  <p:tag name="KSO_WM_UNIT_ID" val="diagram20227931_3*l_h_i*1_2_11"/>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GLOW_SCHEMECOLOR_INDEX" val="9"/>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31_3*l_i*1_1"/>
  <p:tag name="KSO_WM_TEMPLATE_CATEGORY" val="diagram"/>
  <p:tag name="KSO_WM_TEMPLATE_INDEX" val="20227931"/>
  <p:tag name="KSO_WM_UNIT_LAYERLEVEL" val="1_1"/>
  <p:tag name="KSO_WM_TAG_VERSION" val="1.0"/>
  <p:tag name="KSO_WM_BEAUTIFY_FLAG" val="#wm#"/>
  <p:tag name="KSO_WM_UNIT_LINE_FORE_SCHEMECOLOR_INDEX" val="7"/>
  <p:tag name="KSO_WM_UNIT_LINE_FILL_TYPE" val="2"/>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1_3*l_h_i*1_1_1"/>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31_3*l_h_i*1_1_1"/>
  <p:tag name="KSO_WM_TEMPLATE_CATEGORY" val="diagram"/>
  <p:tag name="KSO_WM_TEMPLATE_INDEX" val="20227931"/>
  <p:tag name="KSO_WM_UNIT_LAYERLEVEL" val="1_1_1"/>
  <p:tag name="KSO_WM_TAG_VERSION" val="1.0"/>
  <p:tag name="KSO_WM_BEAUTIFY_FLAG" val="#wm#"/>
  <p:tag name="KSO_WM_UNIT_TEXT_FILL_FORE_SCHEMECOLOR_INDEX" val="16"/>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1_3*l_h_i*1_3_2"/>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1_3*l_h_i*1_3_3"/>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1_3*l_h_i*1_3_4"/>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31_3*l_h_i*1_3_5"/>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7931_3*l_h_i*1_3_6"/>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7931_3*l_h_i*1_3_7"/>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7931_3*l_h_i*1_3_8"/>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27931_3*l_h_i*1_3_9"/>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1_3*l_h_i*1_1_2"/>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9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31_3*l_h_a*1_3_1"/>
  <p:tag name="KSO_WM_TEMPLATE_CATEGORY" val="diagram"/>
  <p:tag name="KSO_WM_TEMPLATE_INDEX" val="20227931"/>
  <p:tag name="KSO_WM_UNIT_LAYERLEVEL" val="1_1_1"/>
  <p:tag name="KSO_WM_TAG_VERSION" val="1.0"/>
  <p:tag name="KSO_WM_BEAUTIFY_FLAG" val="#wm#"/>
  <p:tag name="KSO_WM_UNIT_TEXT_FILL_FORE_SCHEMECOLOR_INDEX" val="8"/>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27931_3*l_h_i*1_3_10"/>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1"/>
  <p:tag name="KSO_WM_UNIT_ID" val="diagram20227931_3*l_h_i*1_3_11"/>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GLOW_SCHEMECOLOR_INDEX" val="9"/>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1_3*l_h_i*1_3_1"/>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31_3*l_h_i*1_3_1"/>
  <p:tag name="KSO_WM_TEMPLATE_CATEGORY" val="diagram"/>
  <p:tag name="KSO_WM_TEMPLATE_INDEX" val="20227931"/>
  <p:tag name="KSO_WM_UNIT_LAYERLEVEL" val="1_1_1"/>
  <p:tag name="KSO_WM_TAG_VERSION" val="1.0"/>
  <p:tag name="KSO_WM_BEAUTIFY_FLAG" val="#wm#"/>
  <p:tag name="KSO_WM_UNIT_TEXT_FILL_FORE_SCHEMECOLOR_INDEX" val="16"/>
  <p:tag name="KSO_WM_UNIT_TEXT_FILL_TYPE" val="1"/>
</p:tagLst>
</file>

<file path=ppt/tags/tag9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1_3*l_h_f*1_2_1"/>
  <p:tag name="KSO_WM_TEMPLATE_CATEGORY" val="diagram"/>
  <p:tag name="KSO_WM_TEMPLATE_INDEX" val="20227931"/>
  <p:tag name="KSO_WM_UNIT_LAYERLEVEL" val="1_1_1"/>
  <p:tag name="KSO_WM_TAG_VERSION" val="1.0"/>
  <p:tag name="KSO_WM_BEAUTIFY_FLAG" val="#wm#"/>
  <p:tag name="KSO_WM_UNIT_TEXT_FILL_FORE_SCHEMECOLOR_INDEX" val="13"/>
  <p:tag name="KSO_WM_UNIT_TEXT_FILL_TYPE" val="1"/>
</p:tagLst>
</file>

<file path=ppt/tags/tag9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1_3*l_h_f*1_1_1"/>
  <p:tag name="KSO_WM_TEMPLATE_CATEGORY" val="diagram"/>
  <p:tag name="KSO_WM_TEMPLATE_INDEX" val="20227931"/>
  <p:tag name="KSO_WM_UNIT_LAYERLEVEL" val="1_1_1"/>
  <p:tag name="KSO_WM_TAG_VERSION" val="1.0"/>
  <p:tag name="KSO_WM_BEAUTIFY_FLAG" val="#wm#"/>
  <p:tag name="KSO_WM_UNIT_TEXT_FILL_FORE_SCHEMECOLOR_INDEX" val="13"/>
  <p:tag name="KSO_WM_UNIT_TEXT_FILL_TYPE" val="1"/>
</p:tagLst>
</file>

<file path=ppt/tags/tag9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1_3*l_h_f*1_3_1"/>
  <p:tag name="KSO_WM_TEMPLATE_CATEGORY" val="diagram"/>
  <p:tag name="KSO_WM_TEMPLATE_INDEX" val="20227931"/>
  <p:tag name="KSO_WM_UNIT_LAYERLEVEL" val="1_1_1"/>
  <p:tag name="KSO_WM_TAG_VERSION" val="1.0"/>
  <p:tag name="KSO_WM_BEAUTIFY_FLAG" val="#wm#"/>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16_1*l_h_i*1_1_1"/>
  <p:tag name="KSO_WM_TEMPLATE_CATEGORY" val="diagram"/>
  <p:tag name="KSO_WM_TEMPLATE_INDEX" val="20228016"/>
  <p:tag name="KSO_WM_UNIT_LAYERLEVEL" val="1_1_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16_1*l_h_i*1_1_2"/>
  <p:tag name="KSO_WM_TEMPLATE_CATEGORY" val="diagram"/>
  <p:tag name="KSO_WM_TEMPLATE_INDEX" val="20228016"/>
  <p:tag name="KSO_WM_UNIT_LAYERLEVEL" val="1_1_1"/>
  <p:tag name="KSO_WM_TAG_VERSION" val="1.0"/>
  <p:tag name="KSO_WM_BEAUTIFY_FLAG" val="#wm#"/>
  <p:tag name="KSO_WM_UNIT_TEXT_FILL_FORE_SCHEMECOLOR_INDEX" val="13"/>
  <p:tag name="KSO_WM_UNIT_TEXT_FILL_TYPE" val="1"/>
</p:tagLst>
</file>

<file path=ppt/theme/theme1.xml><?xml version="1.0" encoding="utf-8"?>
<a:theme xmlns:a="http://schemas.openxmlformats.org/drawingml/2006/main" name="模板">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2832</Words>
  <Application>WPS 演示</Application>
  <PresentationFormat>宽屏</PresentationFormat>
  <Paragraphs>213</Paragraphs>
  <Slides>16</Slides>
  <Notes>18</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16</vt:i4>
      </vt:variant>
    </vt:vector>
  </HeadingPairs>
  <TitlesOfParts>
    <vt:vector size="37" baseType="lpstr">
      <vt:lpstr>Arial</vt:lpstr>
      <vt:lpstr>宋体</vt:lpstr>
      <vt:lpstr>Wingdings</vt:lpstr>
      <vt:lpstr>思源黑体 CN Bold</vt:lpstr>
      <vt:lpstr>黑体</vt:lpstr>
      <vt:lpstr>思源黑体 CN Medium</vt:lpstr>
      <vt:lpstr>经典综艺体简</vt:lpstr>
      <vt:lpstr>微软雅黑</vt:lpstr>
      <vt:lpstr>张海山锐谐体</vt:lpstr>
      <vt:lpstr>思源黑体 CN Normal</vt:lpstr>
      <vt:lpstr>Wingdings</vt:lpstr>
      <vt:lpstr>Calibri</vt:lpstr>
      <vt:lpstr>思源黑体 CN Regular</vt:lpstr>
      <vt:lpstr>等线</vt:lpstr>
      <vt:lpstr>Arial Unicode MS</vt:lpstr>
      <vt:lpstr>思源黑体 CN Light</vt:lpstr>
      <vt:lpstr>仓耳舒圆体 W01</vt:lpstr>
      <vt:lpstr>思源黑体 CN Heavy</vt:lpstr>
      <vt:lpstr>Calibri Light</vt:lpstr>
      <vt:lpstr>等线 Light</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邢小败</cp:lastModifiedBy>
  <cp:revision>125</cp:revision>
  <dcterms:created xsi:type="dcterms:W3CDTF">2020-06-21T11:58:00Z</dcterms:created>
  <dcterms:modified xsi:type="dcterms:W3CDTF">2022-12-08T01:46:57Z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2AC81531B8BC49999A2817EBC17493CE</vt:lpwstr>
  </property>
  <property fmtid="{D5CDD505-2E9C-101B-9397-08002B2CF9AE}" pid="3" name="KSOProductBuildVer">
    <vt:lpwstr>2052-11.1.0.12763</vt:lpwstr>
  </property>
  <property fmtid="{D5CDD505-2E9C-101B-9397-08002B2CF9AE}" pid="4" name="KSOTemplateUUID">
    <vt:lpwstr>v1.0_mb_MjO9JsEqjjZpIoQE+WU9LQ==</vt:lpwstr>
  </property>
</Properties>
</file>