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7.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0" r:id="rId7"/>
    <p:sldId id="1171" r:id="rId8"/>
    <p:sldId id="375" r:id="rId9"/>
    <p:sldId id="261" r:id="rId10"/>
    <p:sldId id="399" r:id="rId11"/>
    <p:sldId id="1272" r:id="rId12"/>
    <p:sldId id="1289" r:id="rId13"/>
    <p:sldId id="1290" r:id="rId14"/>
    <p:sldId id="1291" r:id="rId15"/>
    <p:sldId id="1293" r:id="rId16"/>
    <p:sldId id="1292" r:id="rId17"/>
    <p:sldId id="1295" r:id="rId18"/>
    <p:sldId id="1163"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8DD809"/>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160"/>
        <p:guide pos="3965"/>
        <p:guide pos="4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33.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18.svg"/><Relationship Id="rId8" Type="http://schemas.openxmlformats.org/officeDocument/2006/relationships/image" Target="../media/image17.png"/><Relationship Id="rId7" Type="http://schemas.openxmlformats.org/officeDocument/2006/relationships/tags" Target="../tags/tag53.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tags" Target="../tags/tag52.xml"/><Relationship Id="rId38" Type="http://schemas.openxmlformats.org/officeDocument/2006/relationships/notesSlide" Target="../notesSlides/notesSlide10.xml"/><Relationship Id="rId37" Type="http://schemas.openxmlformats.org/officeDocument/2006/relationships/slideLayout" Target="../slideLayouts/slideLayout1.xml"/><Relationship Id="rId36" Type="http://schemas.openxmlformats.org/officeDocument/2006/relationships/image" Target="../media/image28.svg"/><Relationship Id="rId35" Type="http://schemas.openxmlformats.org/officeDocument/2006/relationships/tags" Target="../tags/tag70.xml"/><Relationship Id="rId34" Type="http://schemas.openxmlformats.org/officeDocument/2006/relationships/image" Target="../media/image27.svg"/><Relationship Id="rId33" Type="http://schemas.openxmlformats.org/officeDocument/2006/relationships/tags" Target="../tags/tag69.xml"/><Relationship Id="rId32" Type="http://schemas.openxmlformats.org/officeDocument/2006/relationships/tags" Target="../tags/tag68.xml"/><Relationship Id="rId31" Type="http://schemas.openxmlformats.org/officeDocument/2006/relationships/tags" Target="../tags/tag67.xml"/><Relationship Id="rId30" Type="http://schemas.openxmlformats.org/officeDocument/2006/relationships/tags" Target="../tags/tag66.xml"/><Relationship Id="rId3" Type="http://schemas.openxmlformats.org/officeDocument/2006/relationships/image" Target="../media/image14.svg"/><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image" Target="../media/image26.svg"/><Relationship Id="rId26" Type="http://schemas.openxmlformats.org/officeDocument/2006/relationships/image" Target="../media/image25.png"/><Relationship Id="rId25" Type="http://schemas.openxmlformats.org/officeDocument/2006/relationships/tags" Target="../tags/tag63.xml"/><Relationship Id="rId24" Type="http://schemas.openxmlformats.org/officeDocument/2006/relationships/image" Target="../media/image24.svg"/><Relationship Id="rId23" Type="http://schemas.openxmlformats.org/officeDocument/2006/relationships/image" Target="../media/image23.png"/><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image" Target="../media/image13.png"/><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56.xml"/><Relationship Id="rId13" Type="http://schemas.openxmlformats.org/officeDocument/2006/relationships/image" Target="../media/image20.svg"/><Relationship Id="rId12" Type="http://schemas.openxmlformats.org/officeDocument/2006/relationships/image" Target="../media/image19.png"/><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51.xml"/></Relationships>
</file>

<file path=ppt/slides/_rels/slide1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7" Type="http://schemas.openxmlformats.org/officeDocument/2006/relationships/notesSlide" Target="../notesSlides/notesSlide11.xml"/><Relationship Id="rId26" Type="http://schemas.openxmlformats.org/officeDocument/2006/relationships/slideLayout" Target="../slideLayouts/slideLayout1.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6" Type="http://schemas.openxmlformats.org/officeDocument/2006/relationships/notesSlide" Target="../notesSlides/notesSlide12.xml"/><Relationship Id="rId15" Type="http://schemas.openxmlformats.org/officeDocument/2006/relationships/slideLayout" Target="../slideLayouts/slideLayout1.xml"/><Relationship Id="rId14" Type="http://schemas.openxmlformats.org/officeDocument/2006/relationships/image" Target="../media/image32.svg"/><Relationship Id="rId13" Type="http://schemas.openxmlformats.org/officeDocument/2006/relationships/image" Target="../media/image31.png"/><Relationship Id="rId12" Type="http://schemas.openxmlformats.org/officeDocument/2006/relationships/tags" Target="../tags/tag105.xml"/><Relationship Id="rId11" Type="http://schemas.openxmlformats.org/officeDocument/2006/relationships/image" Target="../media/image30.svg"/><Relationship Id="rId10" Type="http://schemas.openxmlformats.org/officeDocument/2006/relationships/image" Target="../media/image29.png"/><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image" Target="../media/image34.svg"/><Relationship Id="rId4" Type="http://schemas.openxmlformats.org/officeDocument/2006/relationships/image" Target="../media/image33.png"/><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14.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notesSlide" Target="../notesSlides/notesSlide14.xml"/><Relationship Id="rId13" Type="http://schemas.openxmlformats.org/officeDocument/2006/relationships/slideLayout" Target="../slideLayouts/slideLayout1.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15.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2" Type="http://schemas.openxmlformats.org/officeDocument/2006/relationships/notesSlide" Target="../notesSlides/notesSlide15.xml"/><Relationship Id="rId11" Type="http://schemas.openxmlformats.org/officeDocument/2006/relationships/slideLayout" Target="../slideLayouts/slideLayout1.xml"/><Relationship Id="rId10" Type="http://schemas.openxmlformats.org/officeDocument/2006/relationships/tags" Target="../tags/tag132.xml"/><Relationship Id="rId1" Type="http://schemas.openxmlformats.org/officeDocument/2006/relationships/tags" Target="../tags/tag1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jpeg"/><Relationship Id="rId2" Type="http://schemas.openxmlformats.org/officeDocument/2006/relationships/tags" Target="../tags/tag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xml"/><Relationship Id="rId4" Type="http://schemas.openxmlformats.org/officeDocument/2006/relationships/tags" Target="../tags/tag6.xml"/><Relationship Id="rId38" Type="http://schemas.openxmlformats.org/officeDocument/2006/relationships/notesSlide" Target="../notesSlides/notesSlide8.xml"/><Relationship Id="rId37" Type="http://schemas.openxmlformats.org/officeDocument/2006/relationships/slideLayout" Target="../slideLayouts/slideLayout1.xml"/><Relationship Id="rId36" Type="http://schemas.openxmlformats.org/officeDocument/2006/relationships/tags" Target="../tags/tag30.xml"/><Relationship Id="rId35" Type="http://schemas.openxmlformats.org/officeDocument/2006/relationships/tags" Target="../tags/tag29.xml"/><Relationship Id="rId34" Type="http://schemas.openxmlformats.org/officeDocument/2006/relationships/tags" Target="../tags/tag28.xml"/><Relationship Id="rId33" Type="http://schemas.openxmlformats.org/officeDocument/2006/relationships/tags" Target="../tags/tag27.xml"/><Relationship Id="rId32" Type="http://schemas.openxmlformats.org/officeDocument/2006/relationships/tags" Target="../tags/tag26.xml"/><Relationship Id="rId31" Type="http://schemas.openxmlformats.org/officeDocument/2006/relationships/tags" Target="../tags/tag25.xml"/><Relationship Id="rId30" Type="http://schemas.openxmlformats.org/officeDocument/2006/relationships/tags" Target="../tags/tag24.xml"/><Relationship Id="rId3" Type="http://schemas.openxmlformats.org/officeDocument/2006/relationships/tags" Target="../tags/tag5.xml"/><Relationship Id="rId29" Type="http://schemas.openxmlformats.org/officeDocument/2006/relationships/tags" Target="../tags/tag23.xml"/><Relationship Id="rId28" Type="http://schemas.openxmlformats.org/officeDocument/2006/relationships/tags" Target="../tags/tag22.xml"/><Relationship Id="rId27" Type="http://schemas.openxmlformats.org/officeDocument/2006/relationships/tags" Target="../tags/tag21.xml"/><Relationship Id="rId26" Type="http://schemas.openxmlformats.org/officeDocument/2006/relationships/tags" Target="../tags/tag20.xml"/><Relationship Id="rId25" Type="http://schemas.openxmlformats.org/officeDocument/2006/relationships/tags" Target="../tags/tag19.xml"/><Relationship Id="rId24" Type="http://schemas.openxmlformats.org/officeDocument/2006/relationships/tags" Target="../tags/tag18.xml"/><Relationship Id="rId23" Type="http://schemas.openxmlformats.org/officeDocument/2006/relationships/tags" Target="../tags/tag17.xml"/><Relationship Id="rId22" Type="http://schemas.openxmlformats.org/officeDocument/2006/relationships/tags" Target="../tags/tag16.xml"/><Relationship Id="rId21" Type="http://schemas.openxmlformats.org/officeDocument/2006/relationships/tags" Target="../tags/tag15.xml"/><Relationship Id="rId20" Type="http://schemas.openxmlformats.org/officeDocument/2006/relationships/tags" Target="../tags/tag14.xml"/><Relationship Id="rId2" Type="http://schemas.openxmlformats.org/officeDocument/2006/relationships/tags" Target="../tags/tag4.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12.svg"/><Relationship Id="rId15" Type="http://schemas.openxmlformats.org/officeDocument/2006/relationships/image" Target="../media/image11.png"/><Relationship Id="rId14" Type="http://schemas.openxmlformats.org/officeDocument/2006/relationships/tags" Target="../tags/tag10.xml"/><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tags" Target="../tags/tag9.xml"/><Relationship Id="rId10" Type="http://schemas.openxmlformats.org/officeDocument/2006/relationships/image" Target="../media/image8.sv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image" Target="../media/image18.svg"/><Relationship Id="rId8" Type="http://schemas.openxmlformats.org/officeDocument/2006/relationships/image" Target="../media/image17.png"/><Relationship Id="rId7" Type="http://schemas.openxmlformats.org/officeDocument/2006/relationships/tags" Target="../tags/tag33.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tags" Target="../tags/tag32.xml"/><Relationship Id="rId38" Type="http://schemas.openxmlformats.org/officeDocument/2006/relationships/notesSlide" Target="../notesSlides/notesSlide9.xml"/><Relationship Id="rId37" Type="http://schemas.openxmlformats.org/officeDocument/2006/relationships/slideLayout" Target="../slideLayouts/slideLayout1.xml"/><Relationship Id="rId36" Type="http://schemas.openxmlformats.org/officeDocument/2006/relationships/image" Target="../media/image28.svg"/><Relationship Id="rId35" Type="http://schemas.openxmlformats.org/officeDocument/2006/relationships/tags" Target="../tags/tag50.xml"/><Relationship Id="rId34" Type="http://schemas.openxmlformats.org/officeDocument/2006/relationships/image" Target="../media/image27.svg"/><Relationship Id="rId33" Type="http://schemas.openxmlformats.org/officeDocument/2006/relationships/tags" Target="../tags/tag49.xml"/><Relationship Id="rId32" Type="http://schemas.openxmlformats.org/officeDocument/2006/relationships/tags" Target="../tags/tag48.xml"/><Relationship Id="rId31" Type="http://schemas.openxmlformats.org/officeDocument/2006/relationships/tags" Target="../tags/tag47.xml"/><Relationship Id="rId30" Type="http://schemas.openxmlformats.org/officeDocument/2006/relationships/tags" Target="../tags/tag46.xml"/><Relationship Id="rId3" Type="http://schemas.openxmlformats.org/officeDocument/2006/relationships/image" Target="../media/image14.svg"/><Relationship Id="rId29" Type="http://schemas.openxmlformats.org/officeDocument/2006/relationships/tags" Target="../tags/tag45.xml"/><Relationship Id="rId28" Type="http://schemas.openxmlformats.org/officeDocument/2006/relationships/tags" Target="../tags/tag44.xml"/><Relationship Id="rId27" Type="http://schemas.openxmlformats.org/officeDocument/2006/relationships/image" Target="../media/image26.svg"/><Relationship Id="rId26" Type="http://schemas.openxmlformats.org/officeDocument/2006/relationships/image" Target="../media/image25.png"/><Relationship Id="rId25" Type="http://schemas.openxmlformats.org/officeDocument/2006/relationships/tags" Target="../tags/tag43.xml"/><Relationship Id="rId24" Type="http://schemas.openxmlformats.org/officeDocument/2006/relationships/image" Target="../media/image24.svg"/><Relationship Id="rId23" Type="http://schemas.openxmlformats.org/officeDocument/2006/relationships/image" Target="../media/image23.png"/><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image" Target="../media/image13.png"/><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36.xml"/><Relationship Id="rId13" Type="http://schemas.openxmlformats.org/officeDocument/2006/relationships/image" Target="../media/image20.svg"/><Relationship Id="rId12" Type="http://schemas.openxmlformats.org/officeDocument/2006/relationships/image" Target="../media/image19.pn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权限与账户管理</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一、创建与删除用户</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账户管理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pic>
        <p:nvPicPr>
          <p:cNvPr id="35" name="图片 34" descr="wtfregre"/>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643755" y="2322195"/>
            <a:ext cx="1283335" cy="687705"/>
          </a:xfrm>
          <a:prstGeom prst="rect">
            <a:avLst/>
          </a:prstGeom>
        </p:spPr>
      </p:pic>
      <p:pic>
        <p:nvPicPr>
          <p:cNvPr id="36" name="图片 35" descr="trhtrh"/>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43525" y="2783205"/>
            <a:ext cx="619760" cy="1162050"/>
          </a:xfrm>
          <a:prstGeom prst="rect">
            <a:avLst/>
          </a:prstGeom>
        </p:spPr>
      </p:pic>
      <p:pic>
        <p:nvPicPr>
          <p:cNvPr id="37" name="图片 36" descr="trhtrh"/>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4596765" y="2783205"/>
            <a:ext cx="619760" cy="1162050"/>
          </a:xfrm>
          <a:prstGeom prst="rect">
            <a:avLst/>
          </a:prstGeom>
        </p:spPr>
      </p:pic>
      <p:pic>
        <p:nvPicPr>
          <p:cNvPr id="4" name="图片 3" descr="wtfregre"/>
          <p:cNvPicPr>
            <a:picLocks noChangeAspect="1"/>
          </p:cNvPicPr>
          <p:nvPr>
            <p:custDataLst>
              <p:tags r:id="rId10"/>
            </p:custDataLst>
          </p:nvPr>
        </p:nvPicPr>
        <p:blipFill>
          <a:blip r:embed="rId2">
            <a:extLst>
              <a:ext uri="{96DAC541-7B7A-43D3-8B79-37D633B846F1}">
                <asvg:svgBlip xmlns:asvg="http://schemas.microsoft.com/office/drawing/2016/SVG/main" r:embed="rId3"/>
              </a:ext>
            </a:extLst>
          </a:blip>
          <a:stretch>
            <a:fillRect/>
          </a:stretch>
        </p:blipFill>
        <p:spPr>
          <a:xfrm>
            <a:off x="6125210" y="2322195"/>
            <a:ext cx="1283335" cy="687705"/>
          </a:xfrm>
          <a:prstGeom prst="rect">
            <a:avLst/>
          </a:prstGeom>
        </p:spPr>
      </p:pic>
      <p:pic>
        <p:nvPicPr>
          <p:cNvPr id="5" name="图片 4" descr="trhtrh"/>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824345" y="2783205"/>
            <a:ext cx="619760" cy="1162050"/>
          </a:xfrm>
          <a:prstGeom prst="rect">
            <a:avLst/>
          </a:prstGeom>
        </p:spPr>
      </p:pic>
      <p:pic>
        <p:nvPicPr>
          <p:cNvPr id="10" name="图片 9" descr="trhtrh"/>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6078220" y="2783205"/>
            <a:ext cx="619760" cy="1162050"/>
          </a:xfrm>
          <a:prstGeom prst="rect">
            <a:avLst/>
          </a:prstGeom>
        </p:spPr>
      </p:pic>
      <p:sp>
        <p:nvSpPr>
          <p:cNvPr id="56" name="文本框 55"/>
          <p:cNvSpPr txBox="1"/>
          <p:nvPr>
            <p:custDataLst>
              <p:tags r:id="rId17"/>
            </p:custDataLst>
          </p:nvPr>
        </p:nvSpPr>
        <p:spPr>
          <a:xfrm>
            <a:off x="2027555" y="2587625"/>
            <a:ext cx="1198880" cy="398780"/>
          </a:xfrm>
          <a:prstGeom prst="rect">
            <a:avLst/>
          </a:prstGeom>
          <a:noFill/>
        </p:spPr>
        <p:txBody>
          <a:bodyPr wrap="square" rtlCol="0">
            <a:spAutoFit/>
          </a:bodyPr>
          <a:p>
            <a:pPr algn="l"/>
            <a:r>
              <a:rPr lang="zh-CN" altLang="en-US" sz="2000">
                <a:solidFill>
                  <a:srgbClr val="6F8356"/>
                </a:solidFill>
                <a:latin typeface="思源黑体 CN Bold" panose="020B0800000000000000" pitchFamily="34" charset="-122"/>
                <a:ea typeface="思源黑体 CN Bold" panose="020B0800000000000000" pitchFamily="34" charset="-122"/>
              </a:rPr>
              <a:t>创建用户</a:t>
            </a:r>
            <a:endParaRPr lang="zh-CN" altLang="en-US" sz="2000">
              <a:solidFill>
                <a:srgbClr val="6F8356"/>
              </a:solidFill>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18"/>
            </p:custDataLst>
          </p:nvPr>
        </p:nvSpPr>
        <p:spPr>
          <a:xfrm>
            <a:off x="1148715" y="2985770"/>
            <a:ext cx="2325370" cy="1918335"/>
          </a:xfrm>
          <a:prstGeom prst="rect">
            <a:avLst/>
          </a:prstGeom>
          <a:noFill/>
        </p:spPr>
        <p:txBody>
          <a:bodyPr wrap="square" rtlCol="0">
            <a:noAutofit/>
          </a:bodyPr>
          <a:p>
            <a:pPr algn="r" fontAlgn="auto">
              <a:lnSpc>
                <a:spcPts val="1540"/>
              </a:lnSpc>
            </a:pPr>
            <a:r>
              <a:rPr lang="zh-CN" altLang="en-US" sz="1200">
                <a:latin typeface="思源黑体 CN Light" panose="020B0300000000000000" charset="-122"/>
                <a:ea typeface="思源黑体 CN Light" panose="020B0300000000000000" charset="-122"/>
              </a:rPr>
              <a:t>MySQL中使用CREATE USER命令可以创建一个或者多个MySQL用户，并设置相应的登录口令，其语法格式如下所示：</a:t>
            </a:r>
            <a:endParaRPr lang="zh-CN" altLang="en-US" sz="1200">
              <a:latin typeface="思源黑体 CN Light" panose="020B0300000000000000" charset="-122"/>
              <a:ea typeface="思源黑体 CN Light" panose="020B0300000000000000" charset="-122"/>
            </a:endParaRPr>
          </a:p>
          <a:p>
            <a:pPr algn="r" fontAlgn="auto">
              <a:lnSpc>
                <a:spcPts val="1540"/>
              </a:lnSpc>
            </a:pPr>
            <a:r>
              <a:rPr lang="zh-CN" altLang="en-US" sz="1200">
                <a:latin typeface="思源黑体 CN Light" panose="020B0300000000000000" charset="-122"/>
                <a:ea typeface="思源黑体 CN Light" panose="020B0300000000000000" charset="-122"/>
              </a:rPr>
              <a:t>CREATE USER &lt;用户名与登录主机&gt;IDENTIFIED BY [PASSWORD]</a:t>
            </a:r>
            <a:endParaRPr lang="zh-CN" altLang="en-US" sz="1200">
              <a:latin typeface="思源黑体 CN Light" panose="020B0300000000000000" charset="-122"/>
              <a:ea typeface="思源黑体 CN Light" panose="020B0300000000000000" charset="-122"/>
            </a:endParaRPr>
          </a:p>
        </p:txBody>
      </p:sp>
      <p:grpSp>
        <p:nvGrpSpPr>
          <p:cNvPr id="82" name="组合 81"/>
          <p:cNvGrpSpPr/>
          <p:nvPr>
            <p:custDataLst>
              <p:tags r:id="rId19"/>
            </p:custDataLst>
          </p:nvPr>
        </p:nvGrpSpPr>
        <p:grpSpPr>
          <a:xfrm rot="0">
            <a:off x="3657600" y="3035935"/>
            <a:ext cx="948690" cy="149860"/>
            <a:chOff x="7097" y="3977"/>
            <a:chExt cx="1494" cy="236"/>
          </a:xfrm>
          <a:solidFill>
            <a:srgbClr val="55943A"/>
          </a:solidFill>
        </p:grpSpPr>
        <p:cxnSp>
          <p:nvCxnSpPr>
            <p:cNvPr id="83" name="直接连接符 82"/>
            <p:cNvCxnSpPr/>
            <p:nvPr>
              <p:custDataLst>
                <p:tags r:id="rId20"/>
              </p:custDataLst>
            </p:nvPr>
          </p:nvCxnSpPr>
          <p:spPr>
            <a:xfrm flipH="1">
              <a:off x="7097" y="4096"/>
              <a:ext cx="1495" cy="0"/>
            </a:xfrm>
            <a:prstGeom prst="line">
              <a:avLst/>
            </a:prstGeom>
            <a:grpFill/>
            <a:ln w="19050">
              <a:solidFill>
                <a:srgbClr val="6F8356"/>
              </a:solidFill>
            </a:ln>
          </p:spPr>
          <p:style>
            <a:lnRef idx="1">
              <a:srgbClr val="6F8356"/>
            </a:lnRef>
            <a:fillRef idx="0">
              <a:srgbClr val="6F8356"/>
            </a:fillRef>
            <a:effectRef idx="0">
              <a:srgbClr val="6F8356"/>
            </a:effectRef>
            <a:fontRef idx="minor">
              <a:srgbClr val="000000"/>
            </a:fontRef>
          </p:style>
        </p:cxnSp>
        <p:sp>
          <p:nvSpPr>
            <p:cNvPr id="84" name="椭圆 83"/>
            <p:cNvSpPr/>
            <p:nvPr>
              <p:custDataLst>
                <p:tags r:id="rId21"/>
              </p:custDataLst>
            </p:nvPr>
          </p:nvSpPr>
          <p:spPr>
            <a:xfrm>
              <a:off x="7097" y="3977"/>
              <a:ext cx="237" cy="237"/>
            </a:xfrm>
            <a:prstGeom prst="ellipse">
              <a:avLst/>
            </a:prstGeom>
            <a:grpFill/>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a:p>
          </p:txBody>
        </p:sp>
      </p:grpSp>
      <p:pic>
        <p:nvPicPr>
          <p:cNvPr id="110" name="图片 109" descr="333639373138363b343435303830363bb1a8b1edb1e0d6c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10024745" y="2599055"/>
            <a:ext cx="333375" cy="333375"/>
          </a:xfrm>
          <a:prstGeom prst="rect">
            <a:avLst/>
          </a:prstGeom>
        </p:spPr>
      </p:pic>
      <p:pic>
        <p:nvPicPr>
          <p:cNvPr id="113" name="图片 112" descr="343435383036303b343532343135313bbfaab7a2bbb7beb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727835" y="2637155"/>
            <a:ext cx="299720" cy="299720"/>
          </a:xfrm>
          <a:prstGeom prst="rect">
            <a:avLst/>
          </a:prstGeom>
        </p:spPr>
      </p:pic>
      <p:grpSp>
        <p:nvGrpSpPr>
          <p:cNvPr id="146" name="组合 145"/>
          <p:cNvGrpSpPr/>
          <p:nvPr>
            <p:custDataLst>
              <p:tags r:id="rId28"/>
            </p:custDataLst>
          </p:nvPr>
        </p:nvGrpSpPr>
        <p:grpSpPr>
          <a:xfrm rot="10800000">
            <a:off x="7417435" y="3020060"/>
            <a:ext cx="948690" cy="149860"/>
            <a:chOff x="7097" y="3977"/>
            <a:chExt cx="1494" cy="236"/>
          </a:xfrm>
          <a:solidFill>
            <a:srgbClr val="55943A"/>
          </a:solidFill>
        </p:grpSpPr>
        <p:cxnSp>
          <p:nvCxnSpPr>
            <p:cNvPr id="147" name="直接连接符 146"/>
            <p:cNvCxnSpPr/>
            <p:nvPr>
              <p:custDataLst>
                <p:tags r:id="rId29"/>
              </p:custDataLst>
            </p:nvPr>
          </p:nvCxnSpPr>
          <p:spPr>
            <a:xfrm flipH="1">
              <a:off x="7097" y="4096"/>
              <a:ext cx="1495" cy="0"/>
            </a:xfrm>
            <a:prstGeom prst="line">
              <a:avLst/>
            </a:prstGeom>
            <a:grpFill/>
            <a:ln w="19050">
              <a:solidFill>
                <a:srgbClr val="6F8356"/>
              </a:solidFill>
            </a:ln>
          </p:spPr>
          <p:style>
            <a:lnRef idx="1">
              <a:srgbClr val="6F8356"/>
            </a:lnRef>
            <a:fillRef idx="0">
              <a:srgbClr val="6F8356"/>
            </a:fillRef>
            <a:effectRef idx="0">
              <a:srgbClr val="6F8356"/>
            </a:effectRef>
            <a:fontRef idx="minor">
              <a:srgbClr val="000000"/>
            </a:fontRef>
          </p:style>
        </p:cxnSp>
        <p:sp>
          <p:nvSpPr>
            <p:cNvPr id="148" name="椭圆 147"/>
            <p:cNvSpPr/>
            <p:nvPr>
              <p:custDataLst>
                <p:tags r:id="rId30"/>
              </p:custDataLst>
            </p:nvPr>
          </p:nvSpPr>
          <p:spPr>
            <a:xfrm>
              <a:off x="7097" y="3977"/>
              <a:ext cx="237" cy="237"/>
            </a:xfrm>
            <a:prstGeom prst="ellipse">
              <a:avLst/>
            </a:prstGeom>
            <a:grpFill/>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a:p>
          </p:txBody>
        </p:sp>
      </p:grpSp>
      <p:sp>
        <p:nvSpPr>
          <p:cNvPr id="150" name="文本框 149"/>
          <p:cNvSpPr txBox="1"/>
          <p:nvPr>
            <p:custDataLst>
              <p:tags r:id="rId31"/>
            </p:custDataLst>
          </p:nvPr>
        </p:nvSpPr>
        <p:spPr>
          <a:xfrm>
            <a:off x="8571865" y="2566670"/>
            <a:ext cx="1198880" cy="398780"/>
          </a:xfrm>
          <a:prstGeom prst="rect">
            <a:avLst/>
          </a:prstGeom>
          <a:noFill/>
        </p:spPr>
        <p:txBody>
          <a:bodyPr wrap="square" rtlCol="0">
            <a:spAutoFit/>
          </a:bodyPr>
          <a:p>
            <a:pPr algn="l"/>
            <a:r>
              <a:rPr lang="zh-CN" altLang="en-US" sz="2000">
                <a:solidFill>
                  <a:srgbClr val="6F8356"/>
                </a:solidFill>
                <a:latin typeface="思源黑体 CN Bold" panose="020B0800000000000000" pitchFamily="34" charset="-122"/>
                <a:ea typeface="思源黑体 CN Bold" panose="020B0800000000000000" pitchFamily="34" charset="-122"/>
              </a:rPr>
              <a:t>删除用户</a:t>
            </a:r>
            <a:endParaRPr lang="zh-CN" altLang="en-US" sz="2000">
              <a:solidFill>
                <a:srgbClr val="6F8356"/>
              </a:solidFill>
              <a:latin typeface="思源黑体 CN Bold" panose="020B0800000000000000" pitchFamily="34" charset="-122"/>
              <a:ea typeface="思源黑体 CN Bold" panose="020B0800000000000000" pitchFamily="34" charset="-122"/>
            </a:endParaRPr>
          </a:p>
        </p:txBody>
      </p:sp>
      <p:sp>
        <p:nvSpPr>
          <p:cNvPr id="151" name="文本框 150"/>
          <p:cNvSpPr txBox="1"/>
          <p:nvPr>
            <p:custDataLst>
              <p:tags r:id="rId32"/>
            </p:custDataLst>
          </p:nvPr>
        </p:nvSpPr>
        <p:spPr>
          <a:xfrm>
            <a:off x="8571865" y="2977515"/>
            <a:ext cx="3223895" cy="2856230"/>
          </a:xfrm>
          <a:prstGeom prst="rect">
            <a:avLst/>
          </a:prstGeom>
          <a:noFill/>
        </p:spPr>
        <p:txBody>
          <a:bodyPr wrap="square" rtlCol="0">
            <a:spAutoFit/>
          </a:bodyPr>
          <a:p>
            <a:pPr fontAlgn="auto">
              <a:lnSpc>
                <a:spcPts val="1540"/>
              </a:lnSpc>
            </a:pPr>
            <a:r>
              <a:rPr lang="zh-CN" altLang="en-US" sz="1200">
                <a:latin typeface="思源黑体 CN Light" panose="020B0300000000000000" charset="-122"/>
                <a:ea typeface="思源黑体 CN Light" panose="020B0300000000000000" charset="-122"/>
              </a:rPr>
              <a:t>MySQL中可以直接使用DROP命令删除用户，也可以通过删除mysql.user表中的用户信息来达到删除用户的目的。两种方式的SQL语句格式如下。</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方式一：</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DROP USER ‘用户名@主机地址’</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方式二：</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DELETE FROM mysql.user WHERE host=’主机地址’ and user=’用户名’</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使用DROP语句删除Brown用户的语句如下。</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mysql&gt;DROP USER ‘tom’ @’192.168.2.%’;</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Query OK, 0 rows affected(0.01 sec)</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mysql&gt;SELECT USER,HOST FROM mysql.user;</a:t>
            </a:r>
            <a:endParaRPr lang="zh-CN" altLang="en-US" sz="1200">
              <a:latin typeface="思源黑体 CN Light" panose="020B0300000000000000" charset="-122"/>
              <a:ea typeface="思源黑体 CN Light" panose="020B0300000000000000" charset="-122"/>
            </a:endParaRPr>
          </a:p>
        </p:txBody>
      </p:sp>
      <p:pic>
        <p:nvPicPr>
          <p:cNvPr id="11" name="图片 10" descr="343435383036303b343532343135313bbfaab7a2bbb7beb3"/>
          <p:cNvPicPr>
            <a:picLocks noChangeAspect="1"/>
          </p:cNvPicPr>
          <p:nvPr>
            <p:custDataLst>
              <p:tags r:id="rId33"/>
            </p:custDataLst>
          </p:nvPr>
        </p:nvPicPr>
        <p:blipFill>
          <a:blip r:embed="rId26">
            <a:extLst>
              <a:ext uri="{96DAC541-7B7A-43D3-8B79-37D633B846F1}">
                <asvg:svgBlip xmlns:asvg="http://schemas.microsoft.com/office/drawing/2016/SVG/main" r:embed="rId34"/>
              </a:ext>
            </a:extLst>
          </a:blip>
          <a:stretch>
            <a:fillRect/>
          </a:stretch>
        </p:blipFill>
        <p:spPr>
          <a:xfrm>
            <a:off x="5065395" y="2346325"/>
            <a:ext cx="407670" cy="407670"/>
          </a:xfrm>
          <a:prstGeom prst="rect">
            <a:avLst/>
          </a:prstGeom>
        </p:spPr>
      </p:pic>
      <p:pic>
        <p:nvPicPr>
          <p:cNvPr id="21" name="图片 20" descr="333639373138363b343435303830363bb1a8b1edb1e0d6c6"/>
          <p:cNvPicPr>
            <a:picLocks noChangeAspect="1"/>
          </p:cNvPicPr>
          <p:nvPr>
            <p:custDataLst>
              <p:tags r:id="rId35"/>
            </p:custDataLst>
          </p:nvPr>
        </p:nvPicPr>
        <p:blipFill>
          <a:blip r:embed="rId23">
            <a:extLst>
              <a:ext uri="{96DAC541-7B7A-43D3-8B79-37D633B846F1}">
                <asvg:svgBlip xmlns:asvg="http://schemas.microsoft.com/office/drawing/2016/SVG/main" r:embed="rId36"/>
              </a:ext>
            </a:extLst>
          </a:blip>
          <a:stretch>
            <a:fillRect/>
          </a:stretch>
        </p:blipFill>
        <p:spPr>
          <a:xfrm>
            <a:off x="6522720" y="2322195"/>
            <a:ext cx="488315" cy="488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二、修改账户密码</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账户管理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54" name="任意多边形 53"/>
          <p:cNvSpPr/>
          <p:nvPr>
            <p:custDataLst>
              <p:tags r:id="rId1"/>
            </p:custDataLst>
          </p:nvPr>
        </p:nvSpPr>
        <p:spPr>
          <a:xfrm>
            <a:off x="2774315" y="1490254"/>
            <a:ext cx="4243865" cy="1499987"/>
          </a:xfrm>
          <a:custGeom>
            <a:avLst/>
            <a:gdLst>
              <a:gd name="adj" fmla="val 39321"/>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6562" h="2327">
                <a:moveTo>
                  <a:pt x="915" y="0"/>
                </a:moveTo>
                <a:lnTo>
                  <a:pt x="3281" y="0"/>
                </a:lnTo>
                <a:lnTo>
                  <a:pt x="5647" y="0"/>
                </a:lnTo>
                <a:lnTo>
                  <a:pt x="6562" y="1164"/>
                </a:lnTo>
                <a:lnTo>
                  <a:pt x="5647" y="2327"/>
                </a:lnTo>
                <a:lnTo>
                  <a:pt x="3281" y="2327"/>
                </a:lnTo>
                <a:lnTo>
                  <a:pt x="915" y="2327"/>
                </a:lnTo>
                <a:lnTo>
                  <a:pt x="0" y="1164"/>
                </a:lnTo>
                <a:lnTo>
                  <a:pt x="915" y="0"/>
                </a:lnTo>
                <a:close/>
              </a:path>
            </a:pathLst>
          </a:custGeom>
        </p:spPr>
        <p:style>
          <a:lnRef idx="2">
            <a:schemeClr val="accent6"/>
          </a:lnRef>
          <a:fillRef idx="1">
            <a:schemeClr val="lt1"/>
          </a:fillRef>
          <a:effectRef idx="0">
            <a:schemeClr val="accent6"/>
          </a:effectRef>
          <a:fontRef idx="minor">
            <a:schemeClr val="dk1"/>
          </a:fontRef>
        </p:style>
        <p:txBody>
          <a:bodyPr wrap="square" rtlCol="0" anchor="ctr">
            <a:noAutofit/>
          </a:bodyPr>
          <a:p>
            <a:pPr algn="ctr"/>
            <a:endParaRPr lang="zh-CN" altLang="en-US">
              <a:cs typeface="仓耳舒圆体 W01" panose="02020400000000000000" charset="-122"/>
            </a:endParaRPr>
          </a:p>
        </p:txBody>
      </p:sp>
      <p:sp>
        <p:nvSpPr>
          <p:cNvPr id="55" name="矩形 54"/>
          <p:cNvSpPr/>
          <p:nvPr>
            <p:custDataLst>
              <p:tags r:id="rId2"/>
            </p:custDataLst>
          </p:nvPr>
        </p:nvSpPr>
        <p:spPr>
          <a:xfrm>
            <a:off x="3613700" y="1286621"/>
            <a:ext cx="2564405" cy="414861"/>
          </a:xfrm>
          <a:prstGeom prst="rect">
            <a:avLst/>
          </a:prstGeom>
          <a:solidFill>
            <a:schemeClr val="accent6">
              <a:lumMod val="75000"/>
            </a:scheme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cs typeface="仓耳舒圆体 W01" panose="02020400000000000000" charset="-122"/>
            </a:endParaRPr>
          </a:p>
        </p:txBody>
      </p:sp>
      <p:sp>
        <p:nvSpPr>
          <p:cNvPr id="6" name="文本框 5"/>
          <p:cNvSpPr txBox="1"/>
          <p:nvPr>
            <p:custDataLst>
              <p:tags r:id="rId3"/>
            </p:custDataLst>
          </p:nvPr>
        </p:nvSpPr>
        <p:spPr>
          <a:xfrm>
            <a:off x="3479095" y="1885097"/>
            <a:ext cx="898750" cy="835244"/>
          </a:xfrm>
          <a:prstGeom prst="rect">
            <a:avLst/>
          </a:prstGeom>
          <a:noFill/>
        </p:spPr>
        <p:txBody>
          <a:bodyPr wrap="none" rtlCol="0">
            <a:normAutofit/>
          </a:bodyPr>
          <a:p>
            <a:r>
              <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rPr>
              <a:t>01</a:t>
            </a:r>
            <a:endPar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7" name="文本框 6"/>
          <p:cNvSpPr txBox="1"/>
          <p:nvPr>
            <p:custDataLst>
              <p:tags r:id="rId4"/>
            </p:custDataLst>
          </p:nvPr>
        </p:nvSpPr>
        <p:spPr>
          <a:xfrm>
            <a:off x="4066540" y="1779270"/>
            <a:ext cx="2787015" cy="877570"/>
          </a:xfrm>
          <a:prstGeom prst="rect">
            <a:avLst/>
          </a:prstGeom>
          <a:noFill/>
        </p:spPr>
        <p:txBody>
          <a:bodyPr wrap="square" rtlCol="0">
            <a:noAutofit/>
          </a:bodyPr>
          <a:p>
            <a:pPr fontAlgn="auto">
              <a:lnSpc>
                <a:spcPct val="130000"/>
              </a:lnSpc>
              <a:spcAft>
                <a:spcPts val="1000"/>
              </a:spcAft>
            </a:pPr>
            <a:r>
              <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mysqladmin命令的基本语法格式如下所示。</a:t>
            </a:r>
            <a:endPar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a:p>
            <a:pPr fontAlgn="auto">
              <a:lnSpc>
                <a:spcPct val="130000"/>
              </a:lnSpc>
              <a:spcAft>
                <a:spcPts val="1000"/>
              </a:spcAft>
            </a:pPr>
            <a:r>
              <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MYSQLADMIN -u username -h localhost -p “当前密码” PASSWORD “新密码”</a:t>
            </a:r>
            <a:endPar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p:txBody>
      </p:sp>
      <p:sp>
        <p:nvSpPr>
          <p:cNvPr id="58" name="文本框 57"/>
          <p:cNvSpPr txBox="1"/>
          <p:nvPr>
            <p:custDataLst>
              <p:tags r:id="rId5"/>
            </p:custDataLst>
          </p:nvPr>
        </p:nvSpPr>
        <p:spPr>
          <a:xfrm>
            <a:off x="3719195" y="1341120"/>
            <a:ext cx="2673350" cy="229870"/>
          </a:xfrm>
          <a:prstGeom prst="rect">
            <a:avLst/>
          </a:prstGeom>
          <a:noFill/>
        </p:spPr>
        <p:txBody>
          <a:bodyPr wrap="square" bIns="0" rtlCol="0">
            <a:spAutoFit/>
          </a:bodyPr>
          <a:p>
            <a:pPr algn="l"/>
            <a:r>
              <a:rPr lang="zh-CN" altLang="en-US" sz="12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rPr>
              <a:t>通过mysqladmin命令修改</a:t>
            </a:r>
            <a:endParaRPr lang="zh-CN" altLang="en-US" sz="12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60" name="任意多边形 59"/>
          <p:cNvSpPr/>
          <p:nvPr>
            <p:custDataLst>
              <p:tags r:id="rId6"/>
            </p:custDataLst>
          </p:nvPr>
        </p:nvSpPr>
        <p:spPr>
          <a:xfrm>
            <a:off x="6554310" y="2364154"/>
            <a:ext cx="4243865" cy="1499987"/>
          </a:xfrm>
          <a:custGeom>
            <a:avLst/>
            <a:gdLst>
              <a:gd name="adj" fmla="val 39321"/>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6562" h="2327">
                <a:moveTo>
                  <a:pt x="915" y="0"/>
                </a:moveTo>
                <a:lnTo>
                  <a:pt x="3281" y="0"/>
                </a:lnTo>
                <a:lnTo>
                  <a:pt x="5647" y="0"/>
                </a:lnTo>
                <a:lnTo>
                  <a:pt x="6562" y="1164"/>
                </a:lnTo>
                <a:lnTo>
                  <a:pt x="5647" y="2327"/>
                </a:lnTo>
                <a:lnTo>
                  <a:pt x="3281" y="2327"/>
                </a:lnTo>
                <a:lnTo>
                  <a:pt x="915" y="2327"/>
                </a:lnTo>
                <a:lnTo>
                  <a:pt x="0" y="1164"/>
                </a:lnTo>
                <a:lnTo>
                  <a:pt x="915" y="0"/>
                </a:lnTo>
                <a:close/>
              </a:path>
            </a:pathLst>
          </a:custGeom>
        </p:spPr>
        <p:style>
          <a:lnRef idx="2">
            <a:schemeClr val="accent6"/>
          </a:lnRef>
          <a:fillRef idx="1">
            <a:schemeClr val="lt1"/>
          </a:fillRef>
          <a:effectRef idx="0">
            <a:schemeClr val="accent6"/>
          </a:effectRef>
          <a:fontRef idx="minor">
            <a:schemeClr val="dk1"/>
          </a:fontRef>
        </p:style>
        <p:txBody>
          <a:bodyPr wrap="square" rtlCol="0" anchor="ctr">
            <a:noAutofit/>
          </a:bodyPr>
          <a:p>
            <a:pPr algn="ctr"/>
            <a:endParaRPr lang="zh-CN" altLang="en-US">
              <a:cs typeface="仓耳舒圆体 W01" panose="02020400000000000000" charset="-122"/>
            </a:endParaRPr>
          </a:p>
        </p:txBody>
      </p:sp>
      <p:sp>
        <p:nvSpPr>
          <p:cNvPr id="61" name="矩形 60"/>
          <p:cNvSpPr/>
          <p:nvPr>
            <p:custDataLst>
              <p:tags r:id="rId7"/>
            </p:custDataLst>
          </p:nvPr>
        </p:nvSpPr>
        <p:spPr>
          <a:xfrm>
            <a:off x="7393695" y="2160520"/>
            <a:ext cx="2564405" cy="414861"/>
          </a:xfrm>
          <a:prstGeom prst="rect">
            <a:avLst/>
          </a:prstGeom>
          <a:solidFill>
            <a:schemeClr val="accent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cs typeface="仓耳舒圆体 W01" panose="02020400000000000000" charset="-122"/>
            </a:endParaRPr>
          </a:p>
        </p:txBody>
      </p:sp>
      <p:sp>
        <p:nvSpPr>
          <p:cNvPr id="62" name="文本框 61"/>
          <p:cNvSpPr txBox="1"/>
          <p:nvPr>
            <p:custDataLst>
              <p:tags r:id="rId8"/>
            </p:custDataLst>
          </p:nvPr>
        </p:nvSpPr>
        <p:spPr>
          <a:xfrm>
            <a:off x="6900949" y="2720261"/>
            <a:ext cx="978132" cy="835244"/>
          </a:xfrm>
          <a:prstGeom prst="rect">
            <a:avLst/>
          </a:prstGeom>
          <a:noFill/>
        </p:spPr>
        <p:txBody>
          <a:bodyPr wrap="none" rtlCol="0">
            <a:normAutofit/>
          </a:bodyPr>
          <a:p>
            <a:r>
              <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rPr>
              <a:t>02</a:t>
            </a:r>
            <a:endPar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63" name="文本框 62"/>
          <p:cNvSpPr txBox="1"/>
          <p:nvPr>
            <p:custDataLst>
              <p:tags r:id="rId9"/>
            </p:custDataLst>
          </p:nvPr>
        </p:nvSpPr>
        <p:spPr>
          <a:xfrm>
            <a:off x="7581265" y="2575560"/>
            <a:ext cx="2971800" cy="2684780"/>
          </a:xfrm>
          <a:prstGeom prst="rect">
            <a:avLst/>
          </a:prstGeom>
          <a:noFill/>
        </p:spPr>
        <p:txBody>
          <a:bodyPr wrap="square" rtlCol="0">
            <a:noAutofit/>
          </a:bodyPr>
          <a:p>
            <a:pPr fontAlgn="auto">
              <a:lnSpc>
                <a:spcPct val="130000"/>
              </a:lnSpc>
              <a:spcAft>
                <a:spcPts val="1000"/>
              </a:spcAft>
            </a:pPr>
            <a:r>
              <a:rPr lang="zh-CN" altLang="en-US" sz="10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Root用户通过SET语句修改普通用户密码的语句格式如下所示。</a:t>
            </a:r>
            <a:endParaRPr lang="zh-CN" altLang="en-US" sz="10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a:p>
            <a:pPr fontAlgn="auto">
              <a:lnSpc>
                <a:spcPct val="130000"/>
              </a:lnSpc>
              <a:spcAft>
                <a:spcPts val="1000"/>
              </a:spcAft>
            </a:pPr>
            <a:r>
              <a:rPr lang="zh-CN" altLang="en-US" sz="10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SET PASSWORD FOR ‘用户名’@’IP地址=password(‘新密码’)’;</a:t>
            </a:r>
            <a:endParaRPr lang="zh-CN" altLang="en-US" sz="10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p:txBody>
      </p:sp>
      <p:sp>
        <p:nvSpPr>
          <p:cNvPr id="64" name="文本框 63"/>
          <p:cNvSpPr txBox="1"/>
          <p:nvPr>
            <p:custDataLst>
              <p:tags r:id="rId10"/>
            </p:custDataLst>
          </p:nvPr>
        </p:nvSpPr>
        <p:spPr>
          <a:xfrm>
            <a:off x="7393940" y="2143125"/>
            <a:ext cx="2486660" cy="353060"/>
          </a:xfrm>
          <a:prstGeom prst="rect">
            <a:avLst/>
          </a:prstGeom>
          <a:noFill/>
        </p:spPr>
        <p:txBody>
          <a:bodyPr wrap="square" bIns="0" rtlCol="0">
            <a:spAutoFit/>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rPr>
              <a:t>通过set命令修改</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65" name="任意多边形 64"/>
          <p:cNvSpPr/>
          <p:nvPr>
            <p:custDataLst>
              <p:tags r:id="rId11"/>
            </p:custDataLst>
          </p:nvPr>
        </p:nvSpPr>
        <p:spPr>
          <a:xfrm>
            <a:off x="6552929" y="4177530"/>
            <a:ext cx="4243865" cy="1499987"/>
          </a:xfrm>
          <a:custGeom>
            <a:avLst/>
            <a:gdLst>
              <a:gd name="adj" fmla="val 39321"/>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6562" h="2327">
                <a:moveTo>
                  <a:pt x="915" y="0"/>
                </a:moveTo>
                <a:lnTo>
                  <a:pt x="3281" y="0"/>
                </a:lnTo>
                <a:lnTo>
                  <a:pt x="5647" y="0"/>
                </a:lnTo>
                <a:lnTo>
                  <a:pt x="6562" y="1164"/>
                </a:lnTo>
                <a:lnTo>
                  <a:pt x="5647" y="2327"/>
                </a:lnTo>
                <a:lnTo>
                  <a:pt x="3281" y="2327"/>
                </a:lnTo>
                <a:lnTo>
                  <a:pt x="915" y="2327"/>
                </a:lnTo>
                <a:lnTo>
                  <a:pt x="0" y="1164"/>
                </a:lnTo>
                <a:lnTo>
                  <a:pt x="915" y="0"/>
                </a:lnTo>
                <a:close/>
              </a:path>
            </a:pathLst>
          </a:custGeom>
          <a:extLst>
            <a:ext uri="{909E8E84-426E-40DD-AFC4-6F175D3DCCD1}">
              <a14:hiddenFill xmlns:a14="http://schemas.microsoft.com/office/drawing/2010/main">
                <a:solidFill>
                  <a:srgbClr val="DA4767">
                    <a:lumMod val="20000"/>
                    <a:lumOff val="80000"/>
                  </a:srgbClr>
                </a:solidFill>
              </a14:hiddenFill>
            </a:ext>
          </a:extLst>
        </p:spPr>
        <p:style>
          <a:lnRef idx="2">
            <a:schemeClr val="accent6"/>
          </a:lnRef>
          <a:fillRef idx="1">
            <a:schemeClr val="lt1"/>
          </a:fillRef>
          <a:effectRef idx="0">
            <a:schemeClr val="accent6"/>
          </a:effectRef>
          <a:fontRef idx="minor">
            <a:schemeClr val="dk1"/>
          </a:fontRef>
        </p:style>
        <p:txBody>
          <a:bodyPr wrap="square" rtlCol="0" anchor="ctr">
            <a:noAutofit/>
          </a:bodyPr>
          <a:p>
            <a:pPr algn="ctr"/>
            <a:endParaRPr lang="zh-CN" altLang="en-US">
              <a:cs typeface="仓耳舒圆体 W01" panose="02020400000000000000" charset="-122"/>
            </a:endParaRPr>
          </a:p>
        </p:txBody>
      </p:sp>
      <p:sp>
        <p:nvSpPr>
          <p:cNvPr id="66" name="矩形 65"/>
          <p:cNvSpPr/>
          <p:nvPr>
            <p:custDataLst>
              <p:tags r:id="rId12"/>
            </p:custDataLst>
          </p:nvPr>
        </p:nvSpPr>
        <p:spPr>
          <a:xfrm>
            <a:off x="7392314" y="3973896"/>
            <a:ext cx="2564405" cy="414861"/>
          </a:xfrm>
          <a:prstGeom prst="rect">
            <a:avLst/>
          </a:prstGeom>
          <a:solidFill>
            <a:schemeClr val="accent6">
              <a:lumMod val="60000"/>
              <a:lumOff val="40000"/>
            </a:scheme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cs typeface="仓耳舒圆体 W01" panose="02020400000000000000" charset="-122"/>
            </a:endParaRPr>
          </a:p>
        </p:txBody>
      </p:sp>
      <p:sp>
        <p:nvSpPr>
          <p:cNvPr id="68" name="文本框 67"/>
          <p:cNvSpPr txBox="1"/>
          <p:nvPr>
            <p:custDataLst>
              <p:tags r:id="rId13"/>
            </p:custDataLst>
          </p:nvPr>
        </p:nvSpPr>
        <p:spPr>
          <a:xfrm>
            <a:off x="6901180" y="4577080"/>
            <a:ext cx="992505" cy="835025"/>
          </a:xfrm>
          <a:prstGeom prst="rect">
            <a:avLst/>
          </a:prstGeom>
          <a:noFill/>
        </p:spPr>
        <p:txBody>
          <a:bodyPr wrap="none" rtlCol="0">
            <a:normAutofit/>
          </a:bodyPr>
          <a:p>
            <a:r>
              <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rPr>
              <a:t>04</a:t>
            </a:r>
            <a:endPar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69" name="文本框 68"/>
          <p:cNvSpPr txBox="1"/>
          <p:nvPr>
            <p:custDataLst>
              <p:tags r:id="rId14"/>
            </p:custDataLst>
          </p:nvPr>
        </p:nvSpPr>
        <p:spPr>
          <a:xfrm>
            <a:off x="7581900" y="4423410"/>
            <a:ext cx="2874645" cy="1240155"/>
          </a:xfrm>
          <a:prstGeom prst="rect">
            <a:avLst/>
          </a:prstGeom>
          <a:noFill/>
        </p:spPr>
        <p:txBody>
          <a:bodyPr wrap="square" rtlCol="0">
            <a:noAutofit/>
          </a:bodyPr>
          <a:p>
            <a:pPr fontAlgn="auto">
              <a:lnSpc>
                <a:spcPct val="130000"/>
              </a:lnSpc>
              <a:spcAft>
                <a:spcPts val="1000"/>
              </a:spcAft>
            </a:pPr>
            <a:r>
              <a:rPr lang="zh-CN" altLang="en-US" sz="8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MySQL中使用UPDATE命令可以直接修改user权限表中的信息，所以可以使用该命令达到修改密码的目的，具体的语句格式如下。UPDATE mysql.user SET authentication_string=password(‘新密码’) WHERE user=’用户名’ and host=’主机地址’;</a:t>
            </a:r>
            <a:endParaRPr lang="zh-CN" altLang="en-US" sz="8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p:txBody>
      </p:sp>
      <p:sp>
        <p:nvSpPr>
          <p:cNvPr id="70" name="文本框 69"/>
          <p:cNvSpPr txBox="1"/>
          <p:nvPr>
            <p:custDataLst>
              <p:tags r:id="rId15"/>
            </p:custDataLst>
          </p:nvPr>
        </p:nvSpPr>
        <p:spPr>
          <a:xfrm>
            <a:off x="7475855" y="4028440"/>
            <a:ext cx="2480945" cy="229870"/>
          </a:xfrm>
          <a:prstGeom prst="rect">
            <a:avLst/>
          </a:prstGeom>
          <a:noFill/>
        </p:spPr>
        <p:txBody>
          <a:bodyPr wrap="square" bIns="0" rtlCol="0">
            <a:spAutoFit/>
          </a:bodyPr>
          <a:p>
            <a:pPr algn="l"/>
            <a:r>
              <a:rPr lang="zh-CN" altLang="en-US" sz="12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rPr>
              <a:t>使用UPDATE命令修改密码</a:t>
            </a:r>
            <a:endParaRPr lang="zh-CN" altLang="en-US" sz="12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8" name="任意多边形 7"/>
          <p:cNvSpPr/>
          <p:nvPr>
            <p:custDataLst>
              <p:tags r:id="rId16"/>
            </p:custDataLst>
          </p:nvPr>
        </p:nvSpPr>
        <p:spPr>
          <a:xfrm>
            <a:off x="2795714" y="5056261"/>
            <a:ext cx="4243865" cy="1499987"/>
          </a:xfrm>
          <a:custGeom>
            <a:avLst/>
            <a:gdLst>
              <a:gd name="adj" fmla="val 39321"/>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6562" h="2327">
                <a:moveTo>
                  <a:pt x="915" y="0"/>
                </a:moveTo>
                <a:lnTo>
                  <a:pt x="3281" y="0"/>
                </a:lnTo>
                <a:lnTo>
                  <a:pt x="5647" y="0"/>
                </a:lnTo>
                <a:lnTo>
                  <a:pt x="6562" y="1164"/>
                </a:lnTo>
                <a:lnTo>
                  <a:pt x="5647" y="2327"/>
                </a:lnTo>
                <a:lnTo>
                  <a:pt x="3281" y="2327"/>
                </a:lnTo>
                <a:lnTo>
                  <a:pt x="915" y="2327"/>
                </a:lnTo>
                <a:lnTo>
                  <a:pt x="0" y="1164"/>
                </a:lnTo>
                <a:lnTo>
                  <a:pt x="915" y="0"/>
                </a:lnTo>
                <a:close/>
              </a:path>
            </a:pathLst>
          </a:custGeom>
        </p:spPr>
        <p:style>
          <a:lnRef idx="2">
            <a:schemeClr val="accent6"/>
          </a:lnRef>
          <a:fillRef idx="1">
            <a:schemeClr val="lt1"/>
          </a:fillRef>
          <a:effectRef idx="0">
            <a:schemeClr val="accent6"/>
          </a:effectRef>
          <a:fontRef idx="minor">
            <a:schemeClr val="dk1"/>
          </a:fontRef>
        </p:style>
        <p:txBody>
          <a:bodyPr wrap="square" rtlCol="0" anchor="ctr">
            <a:noAutofit/>
          </a:bodyPr>
          <a:p>
            <a:pPr algn="ctr"/>
            <a:endParaRPr lang="zh-CN" altLang="en-US">
              <a:cs typeface="仓耳舒圆体 W01" panose="02020400000000000000" charset="-122"/>
            </a:endParaRPr>
          </a:p>
        </p:txBody>
      </p:sp>
      <p:sp>
        <p:nvSpPr>
          <p:cNvPr id="9" name="矩形 8"/>
          <p:cNvSpPr/>
          <p:nvPr>
            <p:custDataLst>
              <p:tags r:id="rId17"/>
            </p:custDataLst>
          </p:nvPr>
        </p:nvSpPr>
        <p:spPr>
          <a:xfrm>
            <a:off x="3635099" y="4852627"/>
            <a:ext cx="2564405" cy="414861"/>
          </a:xfrm>
          <a:prstGeom prst="rect">
            <a:avLst/>
          </a:prstGeom>
          <a:solidFill>
            <a:schemeClr val="accent6">
              <a:lumMod val="75000"/>
            </a:scheme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cs typeface="仓耳舒圆体 W01" panose="02020400000000000000" charset="-122"/>
            </a:endParaRPr>
          </a:p>
        </p:txBody>
      </p:sp>
      <p:sp>
        <p:nvSpPr>
          <p:cNvPr id="12" name="文本框 11"/>
          <p:cNvSpPr txBox="1"/>
          <p:nvPr>
            <p:custDataLst>
              <p:tags r:id="rId18"/>
            </p:custDataLst>
          </p:nvPr>
        </p:nvSpPr>
        <p:spPr>
          <a:xfrm>
            <a:off x="3500494" y="5451103"/>
            <a:ext cx="989177" cy="835244"/>
          </a:xfrm>
          <a:prstGeom prst="rect">
            <a:avLst/>
          </a:prstGeom>
          <a:noFill/>
        </p:spPr>
        <p:txBody>
          <a:bodyPr wrap="none" rtlCol="0">
            <a:normAutofit/>
          </a:bodyPr>
          <a:p>
            <a:r>
              <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rPr>
              <a:t>05</a:t>
            </a:r>
            <a:endPar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85" name="文本框 84"/>
          <p:cNvSpPr txBox="1"/>
          <p:nvPr>
            <p:custDataLst>
              <p:tags r:id="rId19"/>
            </p:custDataLst>
          </p:nvPr>
        </p:nvSpPr>
        <p:spPr>
          <a:xfrm>
            <a:off x="4066540" y="5396230"/>
            <a:ext cx="2486660" cy="960120"/>
          </a:xfrm>
          <a:prstGeom prst="rect">
            <a:avLst/>
          </a:prstGeom>
          <a:noFill/>
        </p:spPr>
        <p:txBody>
          <a:bodyPr wrap="square" rtlCol="0">
            <a:noAutofit/>
          </a:bodyPr>
          <a:p>
            <a:pPr fontAlgn="auto">
              <a:lnSpc>
                <a:spcPct val="130000"/>
              </a:lnSpc>
              <a:spcAft>
                <a:spcPts val="1000"/>
              </a:spcAft>
            </a:pPr>
            <a:r>
              <a:rPr lang="zh-CN" altLang="en-US" sz="8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MySQL5.6之后增加了密码强度验证插件validate_password，该插件要求密码包含至少一个大写字母，一个小写字母，一个数字和一个特殊字符，并且密码总长度至少为8个字符。</a:t>
            </a:r>
            <a:endParaRPr lang="zh-CN" altLang="en-US" sz="8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p:txBody>
      </p:sp>
      <p:sp>
        <p:nvSpPr>
          <p:cNvPr id="86" name="文本框 85"/>
          <p:cNvSpPr txBox="1"/>
          <p:nvPr>
            <p:custDataLst>
              <p:tags r:id="rId20"/>
            </p:custDataLst>
          </p:nvPr>
        </p:nvSpPr>
        <p:spPr>
          <a:xfrm>
            <a:off x="3718560" y="4851400"/>
            <a:ext cx="2377440" cy="353060"/>
          </a:xfrm>
          <a:prstGeom prst="rect">
            <a:avLst/>
          </a:prstGeom>
          <a:noFill/>
        </p:spPr>
        <p:txBody>
          <a:bodyPr wrap="square" bIns="0" rtlCol="0">
            <a:spAutoFit/>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rPr>
              <a:t>关于密码复杂度</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72" name="任意多边形 71"/>
          <p:cNvSpPr/>
          <p:nvPr>
            <p:custDataLst>
              <p:tags r:id="rId21"/>
            </p:custDataLst>
          </p:nvPr>
        </p:nvSpPr>
        <p:spPr>
          <a:xfrm>
            <a:off x="2795714" y="3273258"/>
            <a:ext cx="4243865" cy="1499987"/>
          </a:xfrm>
          <a:custGeom>
            <a:avLst/>
            <a:gdLst>
              <a:gd name="adj" fmla="val 39321"/>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6562" h="2327">
                <a:moveTo>
                  <a:pt x="915" y="0"/>
                </a:moveTo>
                <a:lnTo>
                  <a:pt x="3281" y="0"/>
                </a:lnTo>
                <a:lnTo>
                  <a:pt x="5647" y="0"/>
                </a:lnTo>
                <a:lnTo>
                  <a:pt x="6562" y="1164"/>
                </a:lnTo>
                <a:lnTo>
                  <a:pt x="5647" y="2327"/>
                </a:lnTo>
                <a:lnTo>
                  <a:pt x="3281" y="2327"/>
                </a:lnTo>
                <a:lnTo>
                  <a:pt x="915" y="2327"/>
                </a:lnTo>
                <a:lnTo>
                  <a:pt x="0" y="1164"/>
                </a:lnTo>
                <a:lnTo>
                  <a:pt x="915" y="0"/>
                </a:lnTo>
                <a:close/>
              </a:path>
            </a:pathLst>
          </a:custGeom>
        </p:spPr>
        <p:style>
          <a:lnRef idx="2">
            <a:schemeClr val="accent6"/>
          </a:lnRef>
          <a:fillRef idx="1">
            <a:schemeClr val="lt1"/>
          </a:fillRef>
          <a:effectRef idx="0">
            <a:schemeClr val="accent6"/>
          </a:effectRef>
          <a:fontRef idx="minor">
            <a:schemeClr val="dk1"/>
          </a:fontRef>
        </p:style>
        <p:txBody>
          <a:bodyPr wrap="square" rtlCol="0" anchor="ctr">
            <a:noAutofit/>
          </a:bodyPr>
          <a:p>
            <a:pPr algn="ctr"/>
            <a:endParaRPr lang="zh-CN" altLang="en-US">
              <a:cs typeface="仓耳舒圆体 W01" panose="02020400000000000000" charset="-122"/>
            </a:endParaRPr>
          </a:p>
        </p:txBody>
      </p:sp>
      <p:sp>
        <p:nvSpPr>
          <p:cNvPr id="73" name="矩形 72"/>
          <p:cNvSpPr/>
          <p:nvPr>
            <p:custDataLst>
              <p:tags r:id="rId22"/>
            </p:custDataLst>
          </p:nvPr>
        </p:nvSpPr>
        <p:spPr>
          <a:xfrm>
            <a:off x="3635099" y="3069624"/>
            <a:ext cx="2564405" cy="414861"/>
          </a:xfrm>
          <a:prstGeom prst="rect">
            <a:avLst/>
          </a:prstGeom>
          <a:solidFill>
            <a:schemeClr val="accent6">
              <a:lumMod val="60000"/>
              <a:lumOff val="40000"/>
            </a:scheme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cs typeface="仓耳舒圆体 W01" panose="02020400000000000000" charset="-122"/>
            </a:endParaRPr>
          </a:p>
        </p:txBody>
      </p:sp>
      <p:sp>
        <p:nvSpPr>
          <p:cNvPr id="74" name="文本框 73"/>
          <p:cNvSpPr txBox="1"/>
          <p:nvPr>
            <p:custDataLst>
              <p:tags r:id="rId23"/>
            </p:custDataLst>
          </p:nvPr>
        </p:nvSpPr>
        <p:spPr>
          <a:xfrm>
            <a:off x="3500494" y="3668100"/>
            <a:ext cx="984345" cy="835244"/>
          </a:xfrm>
          <a:prstGeom prst="rect">
            <a:avLst/>
          </a:prstGeom>
          <a:noFill/>
        </p:spPr>
        <p:txBody>
          <a:bodyPr wrap="none" rtlCol="0">
            <a:normAutofit/>
          </a:bodyPr>
          <a:p>
            <a:r>
              <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rPr>
              <a:t>03</a:t>
            </a:r>
            <a:endParaRPr lang="en-US" altLang="zh-CN" sz="4400">
              <a:solidFill>
                <a:schemeClr val="accent6"/>
              </a:solidFill>
              <a:latin typeface="思源黑体 CN Bold" panose="020B0800000000000000" pitchFamily="34" charset="-122"/>
              <a:ea typeface="思源黑体 CN Bold" panose="020B0800000000000000" pitchFamily="34" charset="-122"/>
              <a:cs typeface="仓耳舒圆体 W01" panose="02020400000000000000" charset="-122"/>
            </a:endParaRPr>
          </a:p>
        </p:txBody>
      </p:sp>
      <p:sp>
        <p:nvSpPr>
          <p:cNvPr id="75" name="文本框 74"/>
          <p:cNvSpPr txBox="1"/>
          <p:nvPr>
            <p:custDataLst>
              <p:tags r:id="rId24"/>
            </p:custDataLst>
          </p:nvPr>
        </p:nvSpPr>
        <p:spPr>
          <a:xfrm>
            <a:off x="4066540" y="3639820"/>
            <a:ext cx="2603500" cy="937260"/>
          </a:xfrm>
          <a:prstGeom prst="rect">
            <a:avLst/>
          </a:prstGeom>
          <a:noFill/>
        </p:spPr>
        <p:txBody>
          <a:bodyPr wrap="square" rtlCol="0">
            <a:spAutoFit/>
          </a:bodyPr>
          <a:p>
            <a:pPr fontAlgn="auto">
              <a:lnSpc>
                <a:spcPct val="130000"/>
              </a:lnSpc>
              <a:spcAft>
                <a:spcPts val="1000"/>
              </a:spcAft>
            </a:pPr>
            <a:r>
              <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在MySQL中，也可以使用ALTER语句修改用户名密码，语句的具体格式如下所示。</a:t>
            </a:r>
            <a:endPar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a:p>
            <a:pPr fontAlgn="auto">
              <a:lnSpc>
                <a:spcPct val="130000"/>
              </a:lnSpc>
              <a:spcAft>
                <a:spcPts val="1000"/>
              </a:spcAft>
            </a:pPr>
            <a:r>
              <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rPr>
              <a:t>ALTER USER ‘用户名’@’客户端来源IP地址’ identified by ‘新密码’;</a:t>
            </a:r>
            <a:endParaRPr lang="zh-CN" altLang="en-US" sz="900" spc="150">
              <a:solidFill>
                <a:srgbClr val="FFFFFF">
                  <a:lumMod val="50000"/>
                </a:srgbClr>
              </a:solidFill>
              <a:uFillTx/>
              <a:latin typeface="思源黑体 CN Regular" panose="020B0500000000000000" charset="-122"/>
              <a:ea typeface="思源黑体 CN Regular" panose="020B0500000000000000" charset="-122"/>
              <a:cs typeface="仓耳舒圆体 W01" panose="02020400000000000000" charset="-122"/>
            </a:endParaRPr>
          </a:p>
        </p:txBody>
      </p:sp>
      <p:sp>
        <p:nvSpPr>
          <p:cNvPr id="76" name="文本框 75"/>
          <p:cNvSpPr txBox="1"/>
          <p:nvPr>
            <p:custDataLst>
              <p:tags r:id="rId25"/>
            </p:custDataLst>
          </p:nvPr>
        </p:nvSpPr>
        <p:spPr>
          <a:xfrm>
            <a:off x="3651885" y="3110865"/>
            <a:ext cx="2664460" cy="260985"/>
          </a:xfrm>
          <a:prstGeom prst="rect">
            <a:avLst/>
          </a:prstGeom>
          <a:noFill/>
        </p:spPr>
        <p:txBody>
          <a:bodyPr wrap="square" bIns="0" rtlCol="0">
            <a:spAutoFit/>
          </a:bodyPr>
          <a:p>
            <a:pPr algn="l"/>
            <a:r>
              <a:rPr lang="zh-CN" altLang="en-US" sz="14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rPr>
              <a:t>使用ALTER命令修改密码</a:t>
            </a:r>
            <a:endParaRPr lang="zh-CN" altLang="en-US" sz="1400" spc="300">
              <a:solidFill>
                <a:srgbClr val="FFFFFF"/>
              </a:solidFill>
              <a:uFillTx/>
              <a:latin typeface="思源黑体 CN Bold" panose="020B0800000000000000" pitchFamily="34" charset="-122"/>
              <a:ea typeface="思源黑体 CN Bold" panose="020B0800000000000000" pitchFamily="34" charset="-122"/>
              <a:cs typeface="仓耳舒圆体 W01" panose="020204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三、删除与修改用户名</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账户管理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28" name="任意多边形 27"/>
          <p:cNvSpPr/>
          <p:nvPr>
            <p:custDataLst>
              <p:tags r:id="rId1"/>
            </p:custDataLst>
          </p:nvPr>
        </p:nvSpPr>
        <p:spPr>
          <a:xfrm>
            <a:off x="3121660" y="2043430"/>
            <a:ext cx="3213735" cy="15093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426" h="3116">
                <a:moveTo>
                  <a:pt x="1558" y="0"/>
                </a:moveTo>
                <a:cubicBezTo>
                  <a:pt x="1598" y="0"/>
                  <a:pt x="1638" y="2"/>
                  <a:pt x="1678" y="5"/>
                </a:cubicBezTo>
                <a:lnTo>
                  <a:pt x="1716" y="8"/>
                </a:lnTo>
                <a:lnTo>
                  <a:pt x="1727" y="6"/>
                </a:lnTo>
                <a:cubicBezTo>
                  <a:pt x="1760" y="2"/>
                  <a:pt x="1794" y="0"/>
                  <a:pt x="1828" y="0"/>
                </a:cubicBezTo>
                <a:lnTo>
                  <a:pt x="5633" y="0"/>
                </a:lnTo>
                <a:cubicBezTo>
                  <a:pt x="6071" y="0"/>
                  <a:pt x="6426" y="355"/>
                  <a:pt x="6426" y="793"/>
                </a:cubicBezTo>
                <a:cubicBezTo>
                  <a:pt x="6426" y="1231"/>
                  <a:pt x="6071" y="1586"/>
                  <a:pt x="5633" y="1586"/>
                </a:cubicBezTo>
                <a:lnTo>
                  <a:pt x="3116" y="1586"/>
                </a:lnTo>
                <a:lnTo>
                  <a:pt x="3115" y="1598"/>
                </a:lnTo>
                <a:cubicBezTo>
                  <a:pt x="3094" y="2440"/>
                  <a:pt x="2405" y="3116"/>
                  <a:pt x="1558" y="3116"/>
                </a:cubicBezTo>
                <a:cubicBezTo>
                  <a:pt x="698" y="3116"/>
                  <a:pt x="0" y="2418"/>
                  <a:pt x="0" y="1558"/>
                </a:cubicBezTo>
                <a:cubicBezTo>
                  <a:pt x="0" y="698"/>
                  <a:pt x="698" y="0"/>
                  <a:pt x="1558" y="0"/>
                </a:cubicBezTo>
                <a:close/>
              </a:path>
            </a:pathLst>
          </a:custGeom>
          <a:solidFill>
            <a:srgbClr val="FFFFFF">
              <a:lumMod val="95000"/>
            </a:srgbClr>
          </a:solidFill>
          <a:ln>
            <a:noFill/>
          </a:ln>
          <a:effectLst>
            <a:outerShdw blurRad="50800" dist="38100" algn="l" rotWithShape="0">
              <a:srgbClr val="FFFFFF">
                <a:lumMod val="50000"/>
                <a:alpha val="40000"/>
              </a:srgbClr>
            </a:outerShdw>
          </a:effectLst>
        </p:spPr>
        <p:style>
          <a:lnRef idx="2">
            <a:srgbClr val="FFAFAB">
              <a:shade val="50000"/>
            </a:srgbClr>
          </a:lnRef>
          <a:fillRef idx="1">
            <a:srgbClr val="FFAFAB"/>
          </a:fillRef>
          <a:effectRef idx="0">
            <a:srgbClr val="FFAFAB"/>
          </a:effectRef>
          <a:fontRef idx="minor">
            <a:srgbClr val="FFFFFF"/>
          </a:fontRef>
        </p:style>
        <p:txBody>
          <a:bodyPr wrap="square" rtlCol="0" anchor="ctr">
            <a:noAutofit/>
          </a:bodyPr>
          <a:p>
            <a:pPr algn="ctr"/>
            <a:endParaRPr lang="zh-CN" altLang="en-US"/>
          </a:p>
        </p:txBody>
      </p:sp>
      <p:sp>
        <p:nvSpPr>
          <p:cNvPr id="30" name="椭圆 29"/>
          <p:cNvSpPr/>
          <p:nvPr>
            <p:custDataLst>
              <p:tags r:id="rId2"/>
            </p:custDataLst>
          </p:nvPr>
        </p:nvSpPr>
        <p:spPr>
          <a:xfrm>
            <a:off x="3302635" y="2219325"/>
            <a:ext cx="1195705" cy="1158240"/>
          </a:xfrm>
          <a:prstGeom prst="ellipse">
            <a:avLst/>
          </a:prstGeom>
          <a:solidFill>
            <a:schemeClr val="accent6"/>
          </a:solidFill>
          <a:ln>
            <a:noFill/>
          </a:ln>
          <a:effectLst>
            <a:outerShdw blurRad="50800" dist="38100" algn="l" rotWithShape="0">
              <a:srgbClr val="FFFFFF">
                <a:lumMod val="65000"/>
                <a:alpha val="40000"/>
              </a:srgbClr>
            </a:outerShdw>
          </a:effectLst>
        </p:spPr>
        <p:style>
          <a:lnRef idx="2">
            <a:srgbClr val="FFAFAB">
              <a:shade val="50000"/>
            </a:srgbClr>
          </a:lnRef>
          <a:fillRef idx="1">
            <a:srgbClr val="FFAFAB"/>
          </a:fillRef>
          <a:effectRef idx="0">
            <a:srgbClr val="FFAFAB"/>
          </a:effectRef>
          <a:fontRef idx="minor">
            <a:srgbClr val="FFFFFF"/>
          </a:fontRef>
        </p:style>
        <p:txBody>
          <a:bodyPr rtlCol="0" anchor="ctr"/>
          <a:p>
            <a:pPr algn="ctr"/>
            <a:endParaRPr lang="zh-CN" altLang="en-US"/>
          </a:p>
        </p:txBody>
      </p:sp>
      <p:sp>
        <p:nvSpPr>
          <p:cNvPr id="32" name="文本框 31"/>
          <p:cNvSpPr txBox="1"/>
          <p:nvPr>
            <p:custDataLst>
              <p:tags r:id="rId3"/>
            </p:custDataLst>
          </p:nvPr>
        </p:nvSpPr>
        <p:spPr>
          <a:xfrm>
            <a:off x="295275" y="2393315"/>
            <a:ext cx="3006725" cy="3450590"/>
          </a:xfrm>
          <a:prstGeom prst="rect">
            <a:avLst/>
          </a:prstGeom>
          <a:noFill/>
        </p:spPr>
        <p:txBody>
          <a:bodyPr wrap="square" rtlCol="0">
            <a:normAutofit/>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在MySQL中可以使用DROP USER语句删除用户，也可以直接使用DELETE语句删除mysql.user表中对应的用于信息，从而达到删除用户的目的。</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使用DROP USER语句删除用户语法格式如下。</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DROP USER ‘用户名’@’IP地址’</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使用DELETE语句删除用户语法格式如下。</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DELETE FROM mysql.user WHERE host=’主机地址’ and user=’用户名’</a:t>
            </a:r>
            <a:endParaRPr lang="zh-CN" altLang="en-US" sz="1200" spc="150">
              <a:solidFill>
                <a:srgbClr val="FFFFFF">
                  <a:lumMod val="50000"/>
                </a:srgbClr>
              </a:solidFill>
              <a:effectLst/>
              <a:uFillTx/>
              <a:latin typeface="思源黑体 CN Regular" panose="020B0500000000000000" charset="-122"/>
            </a:endParaRPr>
          </a:p>
        </p:txBody>
      </p:sp>
      <p:sp>
        <p:nvSpPr>
          <p:cNvPr id="59" name="任意多边形 58"/>
          <p:cNvSpPr/>
          <p:nvPr>
            <p:custDataLst>
              <p:tags r:id="rId4"/>
            </p:custDataLst>
          </p:nvPr>
        </p:nvSpPr>
        <p:spPr>
          <a:xfrm flipH="1" flipV="1">
            <a:off x="5709285" y="2195830"/>
            <a:ext cx="3213735" cy="15093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426" h="3116">
                <a:moveTo>
                  <a:pt x="1558" y="0"/>
                </a:moveTo>
                <a:cubicBezTo>
                  <a:pt x="1598" y="0"/>
                  <a:pt x="1638" y="2"/>
                  <a:pt x="1678" y="5"/>
                </a:cubicBezTo>
                <a:lnTo>
                  <a:pt x="1716" y="8"/>
                </a:lnTo>
                <a:lnTo>
                  <a:pt x="1727" y="6"/>
                </a:lnTo>
                <a:cubicBezTo>
                  <a:pt x="1760" y="2"/>
                  <a:pt x="1794" y="0"/>
                  <a:pt x="1828" y="0"/>
                </a:cubicBezTo>
                <a:lnTo>
                  <a:pt x="5633" y="0"/>
                </a:lnTo>
                <a:cubicBezTo>
                  <a:pt x="6071" y="0"/>
                  <a:pt x="6426" y="355"/>
                  <a:pt x="6426" y="793"/>
                </a:cubicBezTo>
                <a:cubicBezTo>
                  <a:pt x="6426" y="1231"/>
                  <a:pt x="6071" y="1586"/>
                  <a:pt x="5633" y="1586"/>
                </a:cubicBezTo>
                <a:lnTo>
                  <a:pt x="3116" y="1586"/>
                </a:lnTo>
                <a:lnTo>
                  <a:pt x="3115" y="1598"/>
                </a:lnTo>
                <a:cubicBezTo>
                  <a:pt x="3094" y="2440"/>
                  <a:pt x="2405" y="3116"/>
                  <a:pt x="1558" y="3116"/>
                </a:cubicBezTo>
                <a:cubicBezTo>
                  <a:pt x="698" y="3116"/>
                  <a:pt x="0" y="2418"/>
                  <a:pt x="0" y="1558"/>
                </a:cubicBezTo>
                <a:cubicBezTo>
                  <a:pt x="0" y="698"/>
                  <a:pt x="698" y="0"/>
                  <a:pt x="1558" y="0"/>
                </a:cubicBezTo>
                <a:close/>
              </a:path>
            </a:pathLst>
          </a:custGeom>
          <a:solidFill>
            <a:srgbClr val="FFFFFF">
              <a:lumMod val="95000"/>
            </a:srgbClr>
          </a:solidFill>
          <a:ln>
            <a:noFill/>
          </a:ln>
          <a:effectLst>
            <a:outerShdw blurRad="50800" dist="38100" algn="l" rotWithShape="0">
              <a:srgbClr val="FFFFFF">
                <a:lumMod val="50000"/>
                <a:alpha val="40000"/>
              </a:srgbClr>
            </a:outerShdw>
          </a:effectLst>
        </p:spPr>
        <p:style>
          <a:lnRef idx="2">
            <a:srgbClr val="FFAFAB">
              <a:shade val="50000"/>
            </a:srgbClr>
          </a:lnRef>
          <a:fillRef idx="1">
            <a:srgbClr val="FFAFAB"/>
          </a:fillRef>
          <a:effectRef idx="0">
            <a:srgbClr val="FFAFAB"/>
          </a:effectRef>
          <a:fontRef idx="minor">
            <a:srgbClr val="FFFFFF"/>
          </a:fontRef>
        </p:style>
        <p:txBody>
          <a:bodyPr wrap="square" rtlCol="0" anchor="ctr">
            <a:noAutofit/>
          </a:bodyPr>
          <a:p>
            <a:pPr algn="ctr"/>
            <a:endParaRPr lang="zh-CN" altLang="en-US"/>
          </a:p>
        </p:txBody>
      </p:sp>
      <p:sp>
        <p:nvSpPr>
          <p:cNvPr id="5" name="椭圆 4"/>
          <p:cNvSpPr/>
          <p:nvPr>
            <p:custDataLst>
              <p:tags r:id="rId5"/>
            </p:custDataLst>
          </p:nvPr>
        </p:nvSpPr>
        <p:spPr>
          <a:xfrm flipH="1" flipV="1">
            <a:off x="7545705" y="2371090"/>
            <a:ext cx="1195705" cy="1158240"/>
          </a:xfrm>
          <a:prstGeom prst="ellipse">
            <a:avLst/>
          </a:prstGeom>
          <a:solidFill>
            <a:schemeClr val="accent6">
              <a:lumMod val="75000"/>
            </a:schemeClr>
          </a:solidFill>
          <a:ln>
            <a:noFill/>
          </a:ln>
          <a:effectLst>
            <a:outerShdw blurRad="50800" dist="38100" algn="l" rotWithShape="0">
              <a:srgbClr val="FFFFFF">
                <a:lumMod val="65000"/>
                <a:alpha val="40000"/>
              </a:srgbClr>
            </a:outerShdw>
          </a:effectLst>
        </p:spPr>
        <p:style>
          <a:lnRef idx="2">
            <a:srgbClr val="FFAFAB">
              <a:shade val="50000"/>
            </a:srgbClr>
          </a:lnRef>
          <a:fillRef idx="1">
            <a:srgbClr val="FFAFAB"/>
          </a:fillRef>
          <a:effectRef idx="0">
            <a:srgbClr val="FFAFAB"/>
          </a:effectRef>
          <a:fontRef idx="minor">
            <a:srgbClr val="FFFFFF"/>
          </a:fontRef>
        </p:style>
        <p:txBody>
          <a:bodyPr rtlCol="0" anchor="ctr"/>
          <a:p>
            <a:pPr algn="ctr"/>
            <a:endParaRPr lang="zh-CN" altLang="en-US"/>
          </a:p>
        </p:txBody>
      </p:sp>
      <p:sp>
        <p:nvSpPr>
          <p:cNvPr id="10" name="文本框 9"/>
          <p:cNvSpPr txBox="1"/>
          <p:nvPr>
            <p:custDataLst>
              <p:tags r:id="rId6"/>
            </p:custDataLst>
          </p:nvPr>
        </p:nvSpPr>
        <p:spPr>
          <a:xfrm>
            <a:off x="4319905" y="2195830"/>
            <a:ext cx="2015490" cy="485775"/>
          </a:xfrm>
          <a:prstGeom prst="rect">
            <a:avLst/>
          </a:prstGeom>
          <a:noFill/>
        </p:spPr>
        <p:txBody>
          <a:bodyPr wrap="square" bIns="0" rtlCol="0">
            <a:normAutofit fontScale="80000"/>
            <a:scene3d>
              <a:camera prst="orthographicFront"/>
              <a:lightRig rig="threePt" dir="t"/>
            </a:scene3d>
          </a:bodyPr>
          <a:p>
            <a:pPr algn="ctr"/>
            <a:r>
              <a:rPr lang="zh-CN" altLang="en-US" sz="2000" b="1" spc="300">
                <a:solidFill>
                  <a:schemeClr val="accent6"/>
                </a:solidFill>
                <a:effectLst/>
                <a:uFillTx/>
                <a:latin typeface="思源黑体 CN Heavy" panose="020B0A00000000000000" charset="-122"/>
                <a:ea typeface="思源黑体 CN Heavy" panose="020B0A00000000000000" charset="-122"/>
              </a:rPr>
              <a:t>DROP USER语句</a:t>
            </a:r>
            <a:endParaRPr lang="zh-CN" altLang="en-US" sz="2000" b="1" spc="300">
              <a:solidFill>
                <a:schemeClr val="accent6"/>
              </a:solidFill>
              <a:effectLst/>
              <a:uFillTx/>
              <a:latin typeface="思源黑体 CN Heavy" panose="020B0A00000000000000" charset="-122"/>
              <a:ea typeface="思源黑体 CN Heavy" panose="020B0A00000000000000" charset="-122"/>
            </a:endParaRPr>
          </a:p>
        </p:txBody>
      </p:sp>
      <p:sp>
        <p:nvSpPr>
          <p:cNvPr id="11" name="文本框 10"/>
          <p:cNvSpPr txBox="1"/>
          <p:nvPr>
            <p:custDataLst>
              <p:tags r:id="rId7"/>
            </p:custDataLst>
          </p:nvPr>
        </p:nvSpPr>
        <p:spPr>
          <a:xfrm>
            <a:off x="5784215" y="3073400"/>
            <a:ext cx="1761490" cy="485775"/>
          </a:xfrm>
          <a:prstGeom prst="rect">
            <a:avLst/>
          </a:prstGeom>
          <a:noFill/>
        </p:spPr>
        <p:txBody>
          <a:bodyPr wrap="square" bIns="0" rtlCol="0">
            <a:normAutofit fontScale="90000" lnSpcReduction="10000"/>
            <a:scene3d>
              <a:camera prst="orthographicFront"/>
              <a:lightRig rig="threePt" dir="t"/>
            </a:scene3d>
          </a:bodyPr>
          <a:p>
            <a:pPr algn="ctr"/>
            <a:r>
              <a:rPr lang="zh-CN" altLang="en-US" sz="1715" b="1" spc="300">
                <a:solidFill>
                  <a:schemeClr val="accent6"/>
                </a:solidFill>
                <a:effectLst/>
                <a:uFillTx/>
                <a:latin typeface="思源黑体 CN Heavy" panose="020B0A00000000000000" charset="-122"/>
                <a:ea typeface="思源黑体 CN Heavy" panose="020B0A00000000000000" charset="-122"/>
              </a:rPr>
              <a:t>RENAME USER</a:t>
            </a:r>
            <a:r>
              <a:rPr lang="zh-CN" altLang="en-US" sz="1710" b="1" spc="300">
                <a:solidFill>
                  <a:schemeClr val="accent6"/>
                </a:solidFill>
                <a:effectLst/>
                <a:uFillTx/>
                <a:latin typeface="思源黑体 CN Heavy" panose="020B0A00000000000000" charset="-122"/>
                <a:ea typeface="思源黑体 CN Heavy" panose="020B0A00000000000000" charset="-122"/>
                <a:sym typeface="+mn-ea"/>
              </a:rPr>
              <a:t>语句</a:t>
            </a:r>
            <a:endParaRPr lang="zh-CN" altLang="en-US" sz="1710" b="1" spc="300">
              <a:solidFill>
                <a:schemeClr val="accent6"/>
              </a:solidFill>
              <a:effectLst/>
              <a:uFillTx/>
              <a:latin typeface="思源黑体 CN Heavy" panose="020B0A00000000000000" charset="-122"/>
              <a:ea typeface="思源黑体 CN Heavy" panose="020B0A00000000000000" charset="-122"/>
              <a:sym typeface="+mn-ea"/>
            </a:endParaRPr>
          </a:p>
        </p:txBody>
      </p:sp>
      <p:sp>
        <p:nvSpPr>
          <p:cNvPr id="71" name="文本框 70"/>
          <p:cNvSpPr txBox="1"/>
          <p:nvPr>
            <p:custDataLst>
              <p:tags r:id="rId8"/>
            </p:custDataLst>
          </p:nvPr>
        </p:nvSpPr>
        <p:spPr>
          <a:xfrm>
            <a:off x="8923020" y="2265045"/>
            <a:ext cx="3086100" cy="3871595"/>
          </a:xfrm>
          <a:prstGeom prst="rect">
            <a:avLst/>
          </a:prstGeom>
          <a:noFill/>
        </p:spPr>
        <p:txBody>
          <a:bodyPr wrap="square" rtlCol="0">
            <a:normAutofit fontScale="85000"/>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用户已经登录到数据库服务器，删除用户的操作并不会阻止此用户当前的操作，命令要到用户对话被关闭后才生效。另外，也可以对已经创建的用户重新命名，语法格式如下所示。</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RENAME USER ‘用户名’@’主机地址’ TO ‘新用户名’@’IP地址’;</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将Rose用户的用户名修改为Jane后删除该用户，具体的操作流程如下。</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mysql&gt;RENAME USER ‘Rose’@ to ‘Jane’@;</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Query OK, 0 rows affected (0.00 sec)</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mysql&gt;DROP USER ‘Jane’@;</a:t>
            </a:r>
            <a:endParaRPr lang="zh-CN" altLang="en-US" sz="1200" spc="150">
              <a:solidFill>
                <a:srgbClr val="FFFFFF">
                  <a:lumMod val="50000"/>
                </a:srgbClr>
              </a:solidFill>
              <a:effectLst/>
              <a:uFillTx/>
              <a:latin typeface="思源黑体 CN Regular" panose="020B0500000000000000" charset="-122"/>
            </a:endParaRPr>
          </a:p>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rPr>
              <a:t>Query OK, 0 rows affected (0.00 sec)</a:t>
            </a:r>
            <a:endParaRPr lang="zh-CN" altLang="en-US" sz="1200" spc="150">
              <a:solidFill>
                <a:srgbClr val="FFFFFF">
                  <a:lumMod val="50000"/>
                </a:srgbClr>
              </a:solidFill>
              <a:effectLst/>
              <a:uFillTx/>
              <a:latin typeface="思源黑体 CN Regular" panose="020B0500000000000000" charset="-122"/>
            </a:endParaRPr>
          </a:p>
        </p:txBody>
      </p:sp>
      <p:pic>
        <p:nvPicPr>
          <p:cNvPr id="13" name="图片 12" descr="32313538383938393b32313538373837303bb9abcec4b0fc"/>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594100" y="2491740"/>
            <a:ext cx="613410" cy="613410"/>
          </a:xfrm>
          <a:prstGeom prst="rect">
            <a:avLst/>
          </a:prstGeom>
        </p:spPr>
      </p:pic>
      <p:pic>
        <p:nvPicPr>
          <p:cNvPr id="77" name="图片 76" descr="32313538383938393b32313538373837313bbbe1d2e9c5c4c9e3"/>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837170" y="2643505"/>
            <a:ext cx="613410" cy="613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一、</a:t>
            </a:r>
            <a:r>
              <a:rPr lang="zh-CN" altLang="en-US" b="1">
                <a:sym typeface="+mn-ea"/>
              </a:rPr>
              <a:t>MySQL的权限</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权限管理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29" name="文本框 28"/>
          <p:cNvSpPr txBox="1"/>
          <p:nvPr>
            <p:custDataLst>
              <p:tags r:id="rId1"/>
            </p:custDataLst>
          </p:nvPr>
        </p:nvSpPr>
        <p:spPr>
          <a:xfrm>
            <a:off x="1671955" y="2602865"/>
            <a:ext cx="4842510" cy="1349375"/>
          </a:xfrm>
          <a:prstGeom prst="rect">
            <a:avLst/>
          </a:prstGeom>
          <a:noFill/>
        </p:spPr>
        <p:txBody>
          <a:bodyPr wrap="square" rtlCol="0">
            <a:noAutofit/>
          </a:bodyPr>
          <a:p>
            <a:pPr algn="l" fontAlgn="auto">
              <a:lnSpc>
                <a:spcPct val="130000"/>
              </a:lnSpc>
              <a:spcAft>
                <a:spcPts val="1000"/>
              </a:spcAft>
            </a:pPr>
            <a:r>
              <a:rPr lang="zh-CN" altLang="en-US" sz="1400" spc="150">
                <a:solidFill>
                  <a:srgbClr val="000000">
                    <a:lumMod val="75000"/>
                    <a:lumOff val="25000"/>
                  </a:srgbClr>
                </a:solidFill>
                <a:uFillTx/>
                <a:latin typeface="思源黑体 CN Regular" panose="020B0500000000000000" charset="-122"/>
                <a:ea typeface="思源黑体 CN Regular" panose="020B0500000000000000" charset="-122"/>
              </a:rPr>
              <a:t>MySQL的用户和权限信息会被存储到数据库的权限表中，MySQL启动时会自动加载这些权限信息，并将这些信息读取到内存。用户的相关权限在user表中也存在对应的列（拥有权限为Y,不拥有为N），</a:t>
            </a:r>
            <a:endParaRPr lang="zh-CN" altLang="en-US" sz="14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31" name="文本框 30"/>
          <p:cNvSpPr txBox="1"/>
          <p:nvPr>
            <p:custDataLst>
              <p:tags r:id="rId2"/>
            </p:custDataLst>
          </p:nvPr>
        </p:nvSpPr>
        <p:spPr>
          <a:xfrm>
            <a:off x="3931959" y="1994700"/>
            <a:ext cx="2582447" cy="608090"/>
          </a:xfrm>
          <a:prstGeom prst="rect">
            <a:avLst/>
          </a:prstGeom>
          <a:noFill/>
        </p:spPr>
        <p:txBody>
          <a:bodyPr wrap="square" bIns="0" rtlCol="0">
            <a:normAutofit/>
          </a:bodyPr>
          <a:p>
            <a:pPr algn="r"/>
            <a:r>
              <a:rPr lang="en-US" altLang="zh-CN" sz="2000" spc="300">
                <a:solidFill>
                  <a:schemeClr val="accent6"/>
                </a:solidFill>
                <a:latin typeface="思源黑体 CN Heavy" panose="020B0A00000000000000" charset="-122"/>
                <a:ea typeface="思源黑体 CN Heavy" panose="020B0A00000000000000" charset="-122"/>
              </a:rPr>
              <a:t>MySQL的权限</a:t>
            </a:r>
            <a:endParaRPr lang="en-US" altLang="zh-CN" sz="2000" spc="300">
              <a:solidFill>
                <a:schemeClr val="accent6"/>
              </a:solidFill>
              <a:latin typeface="思源黑体 CN Heavy" panose="020B0A00000000000000" charset="-122"/>
              <a:ea typeface="思源黑体 CN Heavy" panose="020B0A00000000000000" charset="-122"/>
            </a:endParaRPr>
          </a:p>
        </p:txBody>
      </p:sp>
      <p:pic>
        <p:nvPicPr>
          <p:cNvPr id="33" name="图片 32" descr="343435383038363b343532323339343bcde2bbe3"/>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6514406" y="2493372"/>
            <a:ext cx="623583" cy="623583"/>
          </a:xfrm>
          <a:prstGeom prst="rect">
            <a:avLst/>
          </a:prstGeom>
        </p:spPr>
      </p:pic>
      <p:sp>
        <p:nvSpPr>
          <p:cNvPr id="38" name="任意多边形 37"/>
          <p:cNvSpPr/>
          <p:nvPr>
            <p:custDataLst>
              <p:tags r:id="rId6"/>
            </p:custDataLst>
          </p:nvPr>
        </p:nvSpPr>
        <p:spPr>
          <a:xfrm>
            <a:off x="7687014" y="2850674"/>
            <a:ext cx="3647573" cy="982821"/>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chemeClr val="accent6"/>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43" name="椭圆 42"/>
          <p:cNvSpPr/>
          <p:nvPr>
            <p:custDataLst>
              <p:tags r:id="rId7"/>
            </p:custDataLst>
          </p:nvPr>
        </p:nvSpPr>
        <p:spPr>
          <a:xfrm>
            <a:off x="7687014" y="2451736"/>
            <a:ext cx="3645637" cy="779479"/>
          </a:xfrm>
          <a:prstGeom prst="ellipse">
            <a:avLst/>
          </a:prstGeom>
          <a:solidFill>
            <a:schemeClr val="accent6">
              <a:lumMod val="40000"/>
              <a:lumOff val="6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4" name="文本框 43"/>
          <p:cNvSpPr txBox="1"/>
          <p:nvPr/>
        </p:nvSpPr>
        <p:spPr>
          <a:xfrm>
            <a:off x="1584325" y="4349115"/>
            <a:ext cx="6096000" cy="1168400"/>
          </a:xfrm>
          <a:prstGeom prst="rect">
            <a:avLst/>
          </a:prstGeom>
          <a:noFill/>
        </p:spPr>
        <p:txBody>
          <a:bodyPr wrap="square" rtlCol="0" anchor="t">
            <a:spAutoFit/>
          </a:bodyPr>
          <a:p>
            <a:r>
              <a:rPr lang="zh-CN" altLang="en-US" sz="1400"/>
              <a:t>权限列的字段决定了用户的权限，用来描述在全局范围内允许对数据和数据库进行的操作。权限大致分为高级管理权限和普通权限。</a:t>
            </a:r>
            <a:endParaRPr lang="zh-CN" altLang="en-US" sz="1400"/>
          </a:p>
          <a:p>
            <a:r>
              <a:rPr lang="zh-CN" altLang="en-US" sz="1400"/>
              <a:t>高级管理权限主要对数据库进行管理，例如关闭服务的权限、超级权限和加载用户等；</a:t>
            </a:r>
            <a:endParaRPr lang="zh-CN" altLang="en-US" sz="1400"/>
          </a:p>
          <a:p>
            <a:r>
              <a:rPr lang="zh-CN" altLang="en-US" sz="1400"/>
              <a:t>普通权限主要操作数据库，例如查询权限、修改权限等。</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一、授予权限</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权限管理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29" name="文本框 28"/>
          <p:cNvSpPr txBox="1"/>
          <p:nvPr>
            <p:custDataLst>
              <p:tags r:id="rId1"/>
            </p:custDataLst>
          </p:nvPr>
        </p:nvSpPr>
        <p:spPr>
          <a:xfrm>
            <a:off x="1417320" y="1748155"/>
            <a:ext cx="5061585" cy="4133850"/>
          </a:xfrm>
          <a:prstGeom prst="rect">
            <a:avLst/>
          </a:prstGeom>
          <a:noFill/>
        </p:spPr>
        <p:txBody>
          <a:bodyPr wrap="square" rtlCol="0">
            <a:noAutofit/>
          </a:bodyPr>
          <a:p>
            <a:pPr algn="l" fontAlgn="auto">
              <a:lnSpc>
                <a:spcPct val="130000"/>
              </a:lnSpc>
              <a:spcAft>
                <a:spcPts val="1000"/>
              </a:spcAft>
            </a:pPr>
            <a:r>
              <a:rPr lang="zh-CN" altLang="en-US" spc="150">
                <a:solidFill>
                  <a:srgbClr val="000000">
                    <a:lumMod val="75000"/>
                    <a:lumOff val="25000"/>
                  </a:srgbClr>
                </a:solidFill>
                <a:uFillTx/>
                <a:latin typeface="思源黑体 CN Regular" panose="020B0500000000000000" charset="-122"/>
                <a:ea typeface="思源黑体 CN Regular" panose="020B0500000000000000" charset="-122"/>
              </a:rPr>
              <a:t>MySQL中可以使用GRANT语句来授予用户相关权限，授予权限并设置相关密码的GRANT语法格式如下所示。</a:t>
            </a:r>
            <a:endParaRPr lang="zh-CN" altLang="en-US"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pc="150">
                <a:solidFill>
                  <a:srgbClr val="000000">
                    <a:lumMod val="75000"/>
                    <a:lumOff val="25000"/>
                  </a:srgbClr>
                </a:solidFill>
                <a:uFillTx/>
                <a:latin typeface="思源黑体 CN Regular" panose="020B0500000000000000" charset="-122"/>
                <a:ea typeface="思源黑体 CN Regular" panose="020B0500000000000000" charset="-122"/>
              </a:rPr>
              <a:t>GRANT &lt;privileges&gt; ON &lt;数据库名.表名&gt; to &lt;’username’@’hostname’&gt; [identified by] [‘password’] [WITH GRANT OPTION];</a:t>
            </a:r>
            <a:endParaRPr lang="zh-CN" altLang="en-US"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46" name="矩形 45"/>
          <p:cNvSpPr/>
          <p:nvPr>
            <p:custDataLst>
              <p:tags r:id="rId2"/>
            </p:custDataLst>
          </p:nvPr>
        </p:nvSpPr>
        <p:spPr>
          <a:xfrm>
            <a:off x="1849069" y="594408"/>
            <a:ext cx="8493860" cy="639369"/>
          </a:xfrm>
          <a:prstGeom prst="rect">
            <a:avLst/>
          </a:prstGeom>
        </p:spPr>
        <p:txBody>
          <a:bodyPr wrap="square">
            <a:normAutofit/>
          </a:bodyPr>
          <a:p>
            <a:pPr algn="ctr"/>
            <a:r>
              <a:rPr lang="da-DK" altLang="zh-CN" sz="3200" kern="0">
                <a:latin typeface="Calibri Light" panose="020F0302020204030204" charset="0"/>
                <a:ea typeface="+mn-ea"/>
                <a:cs typeface="+mn-ea"/>
              </a:rPr>
              <a:t>LOREM IPSUM DOLOR LOREM</a:t>
            </a:r>
            <a:endParaRPr lang="zh-CN" altLang="en-US" sz="3200" dirty="0">
              <a:latin typeface="Calibri Light" panose="020F0302020204030204" charset="0"/>
              <a:ea typeface="宋体" panose="02010600030101010101" pitchFamily="2" charset="-122"/>
              <a:cs typeface="+mn-ea"/>
            </a:endParaRPr>
          </a:p>
        </p:txBody>
      </p:sp>
      <p:sp>
        <p:nvSpPr>
          <p:cNvPr id="114" name="TextBox 105"/>
          <p:cNvSpPr txBox="1">
            <a:spLocks noChangeArrowheads="1"/>
          </p:cNvSpPr>
          <p:nvPr>
            <p:custDataLst>
              <p:tags r:id="rId3"/>
            </p:custDataLst>
          </p:nvPr>
        </p:nvSpPr>
        <p:spPr bwMode="auto">
          <a:xfrm>
            <a:off x="7731665" y="1734504"/>
            <a:ext cx="360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80000"/>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l" eaLnBrk="1" hangingPunct="1"/>
            <a:r>
              <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rPr>
              <a:t>Privileges：表示权限类型。</a:t>
            </a:r>
            <a:endPar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endParaRPr>
          </a:p>
        </p:txBody>
      </p:sp>
      <p:sp>
        <p:nvSpPr>
          <p:cNvPr id="115" name="文本框 114"/>
          <p:cNvSpPr txBox="1"/>
          <p:nvPr>
            <p:custDataLst>
              <p:tags r:id="rId4"/>
            </p:custDataLst>
          </p:nvPr>
        </p:nvSpPr>
        <p:spPr>
          <a:xfrm>
            <a:off x="7047347" y="1734504"/>
            <a:ext cx="527709" cy="461665"/>
          </a:xfrm>
          <a:prstGeom prst="rect">
            <a:avLst/>
          </a:prstGeom>
          <a:solidFill>
            <a:schemeClr val="accent6"/>
          </a:solidFill>
          <a:ln>
            <a:noFill/>
          </a:ln>
        </p:spPr>
        <p:txBody>
          <a:bodyPr wrap="square" lIns="90000" tIns="46800" rIns="90000" bIns="46800" rtlCol="0" anchor="ctr" anchorCtr="0">
            <a:normAutofit/>
          </a:bodyPr>
          <a:lstStyle/>
          <a:p>
            <a:r>
              <a:rPr lang="en-US" altLang="zh-CN" sz="2400" dirty="0">
                <a:solidFill>
                  <a:srgbClr val="FFFFFF"/>
                </a:solidFill>
                <a:sym typeface="Arial" panose="020B0604020202020204" pitchFamily="34" charset="0"/>
              </a:rPr>
              <a:t>01</a:t>
            </a:r>
            <a:endParaRPr lang="zh-CN" altLang="en-US" sz="2400" dirty="0">
              <a:solidFill>
                <a:srgbClr val="FFFFFF"/>
              </a:solidFill>
              <a:sym typeface="Arial" panose="020B0604020202020204" pitchFamily="34" charset="0"/>
            </a:endParaRPr>
          </a:p>
        </p:txBody>
      </p:sp>
      <p:sp>
        <p:nvSpPr>
          <p:cNvPr id="116" name="TextBox 105"/>
          <p:cNvSpPr txBox="1">
            <a:spLocks noChangeArrowheads="1"/>
          </p:cNvSpPr>
          <p:nvPr>
            <p:custDataLst>
              <p:tags r:id="rId5"/>
            </p:custDataLst>
          </p:nvPr>
        </p:nvSpPr>
        <p:spPr bwMode="auto">
          <a:xfrm>
            <a:off x="7731665" y="2570496"/>
            <a:ext cx="360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lnSpcReduction="10000"/>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eaLnBrk="1" hangingPunct="1"/>
            <a:r>
              <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rPr>
              <a:t>username：表示用户名。</a:t>
            </a:r>
            <a:endPar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endParaRPr>
          </a:p>
        </p:txBody>
      </p:sp>
      <p:sp>
        <p:nvSpPr>
          <p:cNvPr id="117" name="文本框 116"/>
          <p:cNvSpPr txBox="1"/>
          <p:nvPr>
            <p:custDataLst>
              <p:tags r:id="rId6"/>
            </p:custDataLst>
          </p:nvPr>
        </p:nvSpPr>
        <p:spPr>
          <a:xfrm>
            <a:off x="7047347" y="2570496"/>
            <a:ext cx="527709" cy="461665"/>
          </a:xfrm>
          <a:prstGeom prst="rect">
            <a:avLst/>
          </a:prstGeom>
          <a:solidFill>
            <a:schemeClr val="accent6"/>
          </a:solidFill>
          <a:ln>
            <a:noFill/>
          </a:ln>
        </p:spPr>
        <p:txBody>
          <a:bodyPr wrap="square" lIns="90000" tIns="46800" rIns="90000" bIns="46800" rtlCol="0" anchor="ctr" anchorCtr="0">
            <a:normAutofit/>
          </a:bodyPr>
          <a:lstStyle/>
          <a:p>
            <a:r>
              <a:rPr lang="en-US" altLang="zh-CN" sz="2400" dirty="0">
                <a:solidFill>
                  <a:srgbClr val="FFFFFF"/>
                </a:solidFill>
                <a:sym typeface="Arial" panose="020B0604020202020204" pitchFamily="34" charset="0"/>
              </a:rPr>
              <a:t>02</a:t>
            </a:r>
            <a:endParaRPr lang="zh-CN" altLang="en-US" sz="2400" dirty="0">
              <a:solidFill>
                <a:srgbClr val="FFFFFF"/>
              </a:solidFill>
              <a:sym typeface="Arial" panose="020B0604020202020204" pitchFamily="34" charset="0"/>
            </a:endParaRPr>
          </a:p>
        </p:txBody>
      </p:sp>
      <p:sp>
        <p:nvSpPr>
          <p:cNvPr id="118" name="TextBox 105"/>
          <p:cNvSpPr txBox="1">
            <a:spLocks noChangeArrowheads="1"/>
          </p:cNvSpPr>
          <p:nvPr>
            <p:custDataLst>
              <p:tags r:id="rId7"/>
            </p:custDataLst>
          </p:nvPr>
        </p:nvSpPr>
        <p:spPr bwMode="auto">
          <a:xfrm>
            <a:off x="7731665" y="3406488"/>
            <a:ext cx="360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60000"/>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eaLnBrk="1" hangingPunct="1"/>
            <a:r>
              <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rPr>
              <a:t>hostname：表示客户端来源IP地址。</a:t>
            </a:r>
            <a:endPar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endParaRPr>
          </a:p>
        </p:txBody>
      </p:sp>
      <p:sp>
        <p:nvSpPr>
          <p:cNvPr id="119" name="文本框 118"/>
          <p:cNvSpPr txBox="1"/>
          <p:nvPr>
            <p:custDataLst>
              <p:tags r:id="rId8"/>
            </p:custDataLst>
          </p:nvPr>
        </p:nvSpPr>
        <p:spPr>
          <a:xfrm>
            <a:off x="7047347" y="3406488"/>
            <a:ext cx="527709" cy="461665"/>
          </a:xfrm>
          <a:prstGeom prst="rect">
            <a:avLst/>
          </a:prstGeom>
          <a:solidFill>
            <a:schemeClr val="accent6"/>
          </a:solidFill>
          <a:ln>
            <a:noFill/>
          </a:ln>
        </p:spPr>
        <p:txBody>
          <a:bodyPr wrap="square" lIns="90000" tIns="46800" rIns="90000" bIns="46800" rtlCol="0" anchor="ctr" anchorCtr="0">
            <a:normAutofit/>
          </a:bodyPr>
          <a:lstStyle/>
          <a:p>
            <a:r>
              <a:rPr lang="en-US" altLang="zh-CN" sz="2400" dirty="0">
                <a:solidFill>
                  <a:srgbClr val="FFFFFF"/>
                </a:solidFill>
                <a:sym typeface="Arial" panose="020B0604020202020204" pitchFamily="34" charset="0"/>
              </a:rPr>
              <a:t>03</a:t>
            </a:r>
            <a:endParaRPr lang="zh-CN" altLang="en-US" sz="2400" dirty="0">
              <a:solidFill>
                <a:srgbClr val="FFFFFF"/>
              </a:solidFill>
              <a:sym typeface="Arial" panose="020B0604020202020204" pitchFamily="34" charset="0"/>
            </a:endParaRPr>
          </a:p>
        </p:txBody>
      </p:sp>
      <p:sp>
        <p:nvSpPr>
          <p:cNvPr id="120" name="TextBox 105"/>
          <p:cNvSpPr txBox="1">
            <a:spLocks noChangeArrowheads="1"/>
          </p:cNvSpPr>
          <p:nvPr>
            <p:custDataLst>
              <p:tags r:id="rId9"/>
            </p:custDataLst>
          </p:nvPr>
        </p:nvSpPr>
        <p:spPr bwMode="auto">
          <a:xfrm>
            <a:off x="7731665" y="4242480"/>
            <a:ext cx="360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50000"/>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eaLnBrk="1" hangingPunct="1"/>
            <a:r>
              <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rPr>
              <a:t>password：表示用户的新密码，一般与identified by参数搭配使用。</a:t>
            </a:r>
            <a:endPar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endParaRPr>
          </a:p>
        </p:txBody>
      </p:sp>
      <p:sp>
        <p:nvSpPr>
          <p:cNvPr id="121" name="文本框 120"/>
          <p:cNvSpPr txBox="1"/>
          <p:nvPr>
            <p:custDataLst>
              <p:tags r:id="rId10"/>
            </p:custDataLst>
          </p:nvPr>
        </p:nvSpPr>
        <p:spPr>
          <a:xfrm>
            <a:off x="7047347" y="4249312"/>
            <a:ext cx="527709" cy="461665"/>
          </a:xfrm>
          <a:prstGeom prst="rect">
            <a:avLst/>
          </a:prstGeom>
          <a:solidFill>
            <a:schemeClr val="accent6"/>
          </a:solidFill>
          <a:ln>
            <a:noFill/>
          </a:ln>
        </p:spPr>
        <p:txBody>
          <a:bodyPr wrap="square" lIns="90000" tIns="46800" rIns="90000" bIns="46800" rtlCol="0" anchor="ctr" anchorCtr="0">
            <a:normAutofit/>
          </a:bodyPr>
          <a:lstStyle/>
          <a:p>
            <a:r>
              <a:rPr lang="en-US" altLang="zh-CN" sz="2400" dirty="0">
                <a:solidFill>
                  <a:srgbClr val="FFFFFF"/>
                </a:solidFill>
                <a:sym typeface="Arial" panose="020B0604020202020204" pitchFamily="34" charset="0"/>
              </a:rPr>
              <a:t>04</a:t>
            </a:r>
            <a:endParaRPr lang="zh-CN" altLang="en-US" sz="2400" dirty="0">
              <a:solidFill>
                <a:srgbClr val="FFFFFF"/>
              </a:solidFill>
              <a:sym typeface="Arial" panose="020B0604020202020204" pitchFamily="34" charset="0"/>
            </a:endParaRPr>
          </a:p>
        </p:txBody>
      </p:sp>
      <p:sp>
        <p:nvSpPr>
          <p:cNvPr id="122" name="TextBox 105"/>
          <p:cNvSpPr txBox="1">
            <a:spLocks noChangeArrowheads="1"/>
          </p:cNvSpPr>
          <p:nvPr>
            <p:custDataLst>
              <p:tags r:id="rId11"/>
            </p:custDataLst>
          </p:nvPr>
        </p:nvSpPr>
        <p:spPr bwMode="auto">
          <a:xfrm>
            <a:off x="7731665" y="5085304"/>
            <a:ext cx="360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50000"/>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eaLnBrk="1" hangingPunct="1"/>
            <a:r>
              <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rPr>
              <a:t>WITH GRANT OPTION：可选项，表示跟随的权限选项。</a:t>
            </a:r>
            <a:endParaRPr lang="zh-CN" altLang="en-US" sz="2400" dirty="0">
              <a:solidFill>
                <a:schemeClr val="accent6"/>
              </a:solidFill>
              <a:latin typeface="Arial" panose="020B0604020202020204" pitchFamily="34" charset="0"/>
              <a:ea typeface="黑体" panose="02010609060101010101" charset="-122"/>
              <a:sym typeface="Arial" panose="020B0604020202020204" pitchFamily="34" charset="0"/>
            </a:endParaRPr>
          </a:p>
        </p:txBody>
      </p:sp>
      <p:sp>
        <p:nvSpPr>
          <p:cNvPr id="123" name="文本框 122"/>
          <p:cNvSpPr txBox="1"/>
          <p:nvPr>
            <p:custDataLst>
              <p:tags r:id="rId12"/>
            </p:custDataLst>
          </p:nvPr>
        </p:nvSpPr>
        <p:spPr>
          <a:xfrm>
            <a:off x="7047347" y="5092136"/>
            <a:ext cx="527709" cy="461665"/>
          </a:xfrm>
          <a:prstGeom prst="rect">
            <a:avLst/>
          </a:prstGeom>
          <a:solidFill>
            <a:schemeClr val="accent6"/>
          </a:solidFill>
          <a:ln>
            <a:noFill/>
          </a:ln>
        </p:spPr>
        <p:txBody>
          <a:bodyPr wrap="square" lIns="90000" tIns="46800" rIns="90000" bIns="46800" rtlCol="0" anchor="ctr" anchorCtr="0">
            <a:normAutofit/>
          </a:bodyPr>
          <a:lstStyle/>
          <a:p>
            <a:r>
              <a:rPr lang="en-US" altLang="zh-CN" sz="2400" dirty="0">
                <a:solidFill>
                  <a:srgbClr val="FFFFFF"/>
                </a:solidFill>
                <a:sym typeface="Arial" panose="020B0604020202020204" pitchFamily="34" charset="0"/>
              </a:rPr>
              <a:t>05</a:t>
            </a:r>
            <a:endParaRPr lang="zh-CN" altLang="en-US" sz="2400" dirty="0">
              <a:solidFill>
                <a:srgbClr val="FFFFFF"/>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权限管理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4" name="波形 3"/>
          <p:cNvSpPr/>
          <p:nvPr>
            <p:custDataLst>
              <p:tags r:id="rId1"/>
            </p:custDataLst>
          </p:nvPr>
        </p:nvSpPr>
        <p:spPr>
          <a:xfrm>
            <a:off x="5662930" y="2214880"/>
            <a:ext cx="1205865"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5013325" y="2391410"/>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3"/>
            </p:custDataLst>
          </p:nvPr>
        </p:nvSpPr>
        <p:spPr>
          <a:xfrm>
            <a:off x="5276850" y="3710940"/>
            <a:ext cx="1205865" cy="740410"/>
          </a:xfrm>
          <a:prstGeom prst="wave">
            <a:avLst/>
          </a:prstGeom>
          <a:solidFill>
            <a:schemeClr val="accent6">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4"/>
            </p:custDataLst>
          </p:nvPr>
        </p:nvSpPr>
        <p:spPr>
          <a:xfrm rot="5400000" flipH="1">
            <a:off x="6219190" y="3887470"/>
            <a:ext cx="911225" cy="387350"/>
          </a:xfrm>
          <a:prstGeom prst="triangle">
            <a:avLst/>
          </a:prstGeom>
          <a:solidFill>
            <a:schemeClr val="accent6">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5"/>
            </p:custDataLst>
          </p:nvPr>
        </p:nvSpPr>
        <p:spPr>
          <a:xfrm>
            <a:off x="2651760" y="2044065"/>
            <a:ext cx="1670050" cy="438785"/>
          </a:xfrm>
          <a:prstGeom prst="rect">
            <a:avLst/>
          </a:prstGeom>
          <a:noFill/>
        </p:spPr>
        <p:txBody>
          <a:bodyPr wrap="square" bIns="0" rtlCol="0">
            <a:normAutofit/>
          </a:bodyPr>
          <a:p>
            <a:pPr algn="r"/>
            <a:r>
              <a:rPr lang="zh-CN" altLang="en-US" sz="2000" spc="300">
                <a:solidFill>
                  <a:schemeClr val="accent6"/>
                </a:solidFill>
                <a:uFillTx/>
                <a:latin typeface="思源黑体 CN Bold" panose="020B0800000000000000" pitchFamily="34" charset="-122"/>
                <a:ea typeface="思源黑体 CN Bold" panose="020B0800000000000000" pitchFamily="34" charset="-122"/>
              </a:rPr>
              <a:t>查看权限</a:t>
            </a:r>
            <a:endParaRPr lang="zh-CN" altLang="en-US" sz="2000" spc="300">
              <a:solidFill>
                <a:schemeClr val="accent6"/>
              </a:solidFill>
              <a:uFillTx/>
              <a:latin typeface="思源黑体 CN Bold" panose="020B0800000000000000" pitchFamily="34" charset="-122"/>
              <a:ea typeface="思源黑体 CN Bold" panose="020B0800000000000000" pitchFamily="34" charset="-122"/>
            </a:endParaRPr>
          </a:p>
        </p:txBody>
      </p:sp>
      <p:sp>
        <p:nvSpPr>
          <p:cNvPr id="22" name="文本框 21"/>
          <p:cNvSpPr txBox="1"/>
          <p:nvPr>
            <p:custDataLst>
              <p:tags r:id="rId6"/>
            </p:custDataLst>
          </p:nvPr>
        </p:nvSpPr>
        <p:spPr>
          <a:xfrm>
            <a:off x="1673860" y="2506345"/>
            <a:ext cx="3152140" cy="2089150"/>
          </a:xfrm>
          <a:prstGeom prst="rect">
            <a:avLst/>
          </a:prstGeom>
          <a:noFill/>
        </p:spPr>
        <p:txBody>
          <a:bodyPr wrap="square" bIns="46990" rtlCol="0">
            <a:normAutofit/>
          </a:bodyPr>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MySQL提供了SHOW GRANTS语句来代替SELECT语句，其语法格式如下所示。</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SHOW GRANTS FOR ‘username’@’hostname’;</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SHOW GRANTS语句只需要指定用户名和主机名即可。接下来通过具体实例演示SHOW GRANTS语句的用法。</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6" name="文本框 5"/>
          <p:cNvSpPr txBox="1"/>
          <p:nvPr>
            <p:custDataLst>
              <p:tags r:id="rId7"/>
            </p:custDataLst>
          </p:nvPr>
        </p:nvSpPr>
        <p:spPr>
          <a:xfrm flipH="1">
            <a:off x="7870825" y="3540125"/>
            <a:ext cx="1670050" cy="438785"/>
          </a:xfrm>
          <a:prstGeom prst="rect">
            <a:avLst/>
          </a:prstGeom>
          <a:noFill/>
        </p:spPr>
        <p:txBody>
          <a:bodyPr wrap="square" bIns="0" rtlCol="0">
            <a:normAutofit/>
          </a:bodyPr>
          <a:p>
            <a:pPr algn="r"/>
            <a:r>
              <a:rPr lang="zh-CN" altLang="en-US" sz="2000" spc="300">
                <a:solidFill>
                  <a:schemeClr val="accent6"/>
                </a:solidFill>
                <a:uFillTx/>
                <a:latin typeface="思源黑体 CN Bold" panose="020B0800000000000000" pitchFamily="34" charset="-122"/>
                <a:ea typeface="思源黑体 CN Bold" panose="020B0800000000000000" pitchFamily="34" charset="-122"/>
              </a:rPr>
              <a:t>收回权限</a:t>
            </a:r>
            <a:endParaRPr lang="zh-CN" altLang="en-US" sz="2000" spc="300">
              <a:solidFill>
                <a:schemeClr val="accent6"/>
              </a:solidFill>
              <a:uFillTx/>
              <a:latin typeface="思源黑体 CN Bold" panose="020B0800000000000000" pitchFamily="34" charset="-122"/>
              <a:ea typeface="思源黑体 CN Bold" panose="020B0800000000000000" pitchFamily="34" charset="-122"/>
            </a:endParaRPr>
          </a:p>
        </p:txBody>
      </p:sp>
      <p:sp>
        <p:nvSpPr>
          <p:cNvPr id="45" name="文本框 44"/>
          <p:cNvSpPr txBox="1"/>
          <p:nvPr>
            <p:custDataLst>
              <p:tags r:id="rId8"/>
            </p:custDataLst>
          </p:nvPr>
        </p:nvSpPr>
        <p:spPr>
          <a:xfrm flipH="1">
            <a:off x="7870825" y="4002405"/>
            <a:ext cx="3232785" cy="1833245"/>
          </a:xfrm>
          <a:prstGeom prst="rect">
            <a:avLst/>
          </a:prstGeom>
          <a:noFill/>
        </p:spPr>
        <p:txBody>
          <a:bodyPr wrap="square" bIns="46990" rtlCol="0">
            <a:normAutofit/>
          </a:bodyPr>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MySQL提REVOKE语句用于收回权限，语法格式如下所示。</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REVOKE &lt;privileges&gt;</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 ON &lt;数据库.表&gt; </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rPr>
              <a:t>FROM &lt;’username’@’hostname’&gt;;</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54" name="文本框 53"/>
          <p:cNvSpPr txBox="1"/>
          <p:nvPr>
            <p:custDataLst>
              <p:tags r:id="rId9"/>
            </p:custDataLst>
          </p:nvPr>
        </p:nvSpPr>
        <p:spPr>
          <a:xfrm>
            <a:off x="5662930" y="238569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pitchFamily="34" charset="-122"/>
                <a:ea typeface="思源黑体 CN Bold" panose="020B0800000000000000" pitchFamily="34" charset="-122"/>
              </a:rPr>
              <a:t>1</a:t>
            </a:r>
            <a:endParaRPr lang="en-US" altLang="zh-CN" sz="2000" dirty="0">
              <a:solidFill>
                <a:srgbClr val="FFFAFB"/>
              </a:solidFill>
              <a:latin typeface="思源黑体 CN Bold" panose="020B0800000000000000" pitchFamily="34" charset="-122"/>
              <a:ea typeface="思源黑体 CN Bold" panose="020B0800000000000000" pitchFamily="34" charset="-122"/>
            </a:endParaRPr>
          </a:p>
        </p:txBody>
      </p:sp>
      <p:sp>
        <p:nvSpPr>
          <p:cNvPr id="19" name="文本框 18"/>
          <p:cNvSpPr txBox="1"/>
          <p:nvPr>
            <p:custDataLst>
              <p:tags r:id="rId10"/>
            </p:custDataLst>
          </p:nvPr>
        </p:nvSpPr>
        <p:spPr>
          <a:xfrm>
            <a:off x="6108700" y="388175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pitchFamily="34" charset="-122"/>
                <a:ea typeface="思源黑体 CN Bold" panose="020B0800000000000000" pitchFamily="34" charset="-122"/>
              </a:rPr>
              <a:t>2</a:t>
            </a:r>
            <a:endParaRPr lang="en-US" altLang="zh-CN" sz="2000">
              <a:solidFill>
                <a:srgbClr val="FFFAFB"/>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2341947" y="1130112"/>
            <a:ext cx="20104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数据库管理</a:t>
            </a:r>
            <a:r>
              <a:rPr lang="zh-CN" altLang="en-US" sz="2400" kern="0" dirty="0">
                <a:latin typeface="思源黑体 CN Normal" panose="020B0400000000000000" pitchFamily="34" charset="-122"/>
                <a:ea typeface="思源黑体 CN Normal" panose="020B0400000000000000" pitchFamily="34" charset="-122"/>
                <a:cs typeface="+mn-ea"/>
                <a:sym typeface="+mn-lt"/>
              </a:rPr>
              <a:t>员</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109220" y="1130300"/>
            <a:ext cx="6696075" cy="5551805"/>
          </a:xfrm>
          <a:prstGeom prst="rect">
            <a:avLst/>
          </a:prstGeom>
          <a:noFill/>
        </p:spPr>
        <p:txBody>
          <a:bodyPr wrap="square" lIns="91428" tIns="45713" rIns="91428" bIns="45713" rtlCol="0">
            <a:spAutoFit/>
          </a:bodyPr>
          <a:lstStyle/>
          <a:p>
            <a:pPr>
              <a:lnSpc>
                <a:spcPct val="130000"/>
              </a:lnSpc>
              <a:defRPr/>
            </a:pP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lang="en-US" altLang="zh-CN" sz="1600" kern="0" dirty="0">
                <a:latin typeface="思源黑体 CN Normal" panose="020B0400000000000000" pitchFamily="34" charset="-122"/>
                <a:ea typeface="思源黑体 CN Normal" panose="020B0400000000000000" pitchFamily="34" charset="-122"/>
                <a:cs typeface="+mn-ea"/>
                <a:sym typeface="+mn-lt"/>
              </a:rPr>
              <a:t>     </a:t>
            </a:r>
            <a:r>
              <a:rPr sz="1600" kern="0" dirty="0">
                <a:latin typeface="思源黑体 CN Normal" panose="020B0400000000000000" pitchFamily="34" charset="-122"/>
                <a:ea typeface="思源黑体 CN Normal" panose="020B0400000000000000" pitchFamily="34" charset="-122"/>
                <a:cs typeface="+mn-ea"/>
                <a:sym typeface="+mn-lt"/>
              </a:rPr>
              <a:t>（Database Administrator，简称DBA），是从事管理和维护数据库管理系统(DBMS)的相关工作人员的统称，属于运维工程师的一个分支，主要负责业务数据库从设计、测试到部署交付的全生命周期管理。</a:t>
            </a:r>
            <a:endParaRPr sz="16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600" kern="0" dirty="0">
                <a:latin typeface="思源黑体 CN Normal" panose="020B0400000000000000" pitchFamily="34" charset="-122"/>
                <a:ea typeface="思源黑体 CN Normal" panose="020B0400000000000000" pitchFamily="34" charset="-122"/>
                <a:cs typeface="+mn-ea"/>
                <a:sym typeface="+mn-lt"/>
              </a:rPr>
              <a:t>DBA的核心目标是保证数据库管理系统的稳定性、安全性、完整性和高性能。</a:t>
            </a:r>
            <a:endParaRPr sz="16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600" kern="0" dirty="0">
                <a:latin typeface="思源黑体 CN Normal" panose="020B0400000000000000" pitchFamily="34" charset="-122"/>
                <a:ea typeface="思源黑体 CN Normal" panose="020B0400000000000000" pitchFamily="34" charset="-122"/>
                <a:cs typeface="+mn-ea"/>
                <a:sym typeface="+mn-lt"/>
              </a:rPr>
              <a:t>在国外，也有公司把DBA称作数据库工程师(Database Engineer)，两者的工作内容基本相同，都是保证数据库服务7*24小时的稳定高效运转，但是需要区分一下DBA和数据库开发工程师(Database Developer)：</a:t>
            </a:r>
            <a:endParaRPr sz="16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600" kern="0" dirty="0">
                <a:latin typeface="思源黑体 CN Normal" panose="020B0400000000000000" pitchFamily="34" charset="-122"/>
                <a:ea typeface="思源黑体 CN Normal" panose="020B0400000000000000" pitchFamily="34" charset="-122"/>
                <a:cs typeface="+mn-ea"/>
                <a:sym typeface="+mn-lt"/>
              </a:rPr>
              <a:t>1) 数据库开发工程师的主要职责是设计和开发数据库管理系统和数据库应用软件系统，侧重于软件研发；</a:t>
            </a:r>
            <a:endParaRPr sz="16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600" kern="0" dirty="0">
                <a:latin typeface="思源黑体 CN Normal" panose="020B0400000000000000" pitchFamily="34" charset="-122"/>
                <a:ea typeface="思源黑体 CN Normal" panose="020B0400000000000000" pitchFamily="34" charset="-122"/>
                <a:cs typeface="+mn-ea"/>
                <a:sym typeface="+mn-lt"/>
              </a:rPr>
              <a:t>2) DBA的主要职责是运维和管理数据库管理系统，侧重于运维管理。 </a:t>
            </a:r>
            <a:endParaRPr sz="1600"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v2-c90015f1cf117bab4c57609fe0b8dc24_qhd.jpgv2-c90015f1cf117bab4c57609fe0b8dc24_qhd"/>
          <p:cNvPicPr>
            <a:picLocks noChangeAspect="1"/>
          </p:cNvPicPr>
          <p:nvPr>
            <p:ph type="pic" sz="quarter" idx="10"/>
            <p:custDataLst>
              <p:tags r:id="rId2"/>
            </p:custDataLst>
          </p:nvPr>
        </p:nvPicPr>
        <p:blipFill>
          <a:blip r:embed="rId3"/>
          <a:srcRect/>
          <a:stretch>
            <a:fillRect/>
          </a:stretch>
        </p:blipFill>
        <p:spPr>
          <a:xfrm>
            <a:off x="7844155" y="2371408"/>
            <a:ext cx="3750310" cy="2008505"/>
          </a:xfrm>
          <a:prstGeom prst="rect">
            <a:avLst/>
          </a:prstGeom>
        </p:spPr>
      </p:pic>
      <p:pic>
        <p:nvPicPr>
          <p:cNvPr id="6" name="Picture 4" descr="Monitor-Light.png"/>
          <p:cNvPicPr>
            <a:picLocks noChangeAspect="1"/>
          </p:cNvPicPr>
          <p:nvPr>
            <p:custDataLst>
              <p:tags r:id="rId4"/>
            </p:custDataLst>
          </p:nvPr>
        </p:nvPicPr>
        <p:blipFill>
          <a:blip r:embed="rId5" cstate="print"/>
          <a:stretch>
            <a:fillRect/>
          </a:stretch>
        </p:blipFill>
        <p:spPr>
          <a:xfrm>
            <a:off x="9312910" y="207962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953879" y="2004580"/>
            <a:ext cx="3044190" cy="3778250"/>
            <a:chOff x="2720663" y="4107237"/>
            <a:chExt cx="3044190" cy="3778250"/>
          </a:xfrm>
        </p:grpSpPr>
        <p:sp>
          <p:nvSpPr>
            <p:cNvPr id="22" name="文本框 21"/>
            <p:cNvSpPr txBox="1"/>
            <p:nvPr/>
          </p:nvSpPr>
          <p:spPr bwMode="auto">
            <a:xfrm>
              <a:off x="2720663" y="4846377"/>
              <a:ext cx="3044190" cy="3039110"/>
            </a:xfrm>
            <a:prstGeom prst="rect">
              <a:avLst/>
            </a:prstGeom>
            <a:noFill/>
          </p:spPr>
          <p:txBody>
            <a:bodyPr wrap="square">
              <a:noAutofit/>
            </a:bodyPr>
            <a:lstStyle/>
            <a:p>
              <a:pPr fontAlgn="base">
                <a:lnSpc>
                  <a:spcPct val="130000"/>
                </a:lnSpc>
                <a:spcBef>
                  <a:spcPct val="0"/>
                </a:spcBef>
                <a:spcAft>
                  <a:spcPct val="0"/>
                </a:spcAft>
              </a:pPr>
              <a:r>
                <a:rPr lang="en-US" altLang="zh-CN" dirty="0">
                  <a:latin typeface="思源黑体 CN Normal" panose="020B0400000000000000" pitchFamily="34" charset="-122"/>
                  <a:ea typeface="思源黑体 CN Normal" panose="020B0400000000000000" pitchFamily="34" charset="-122"/>
                  <a:cs typeface="+mn-ea"/>
                  <a:sym typeface="+mn-lt"/>
                </a:rPr>
                <a:t>  </a:t>
              </a:r>
              <a:r>
                <a:rPr dirty="0">
                  <a:latin typeface="思源黑体 CN Normal" panose="020B0400000000000000" pitchFamily="34" charset="-122"/>
                  <a:ea typeface="思源黑体 CN Normal" panose="020B0400000000000000" pitchFamily="34" charset="-122"/>
                  <a:cs typeface="+mn-ea"/>
                  <a:sym typeface="+mn-lt"/>
                </a:rPr>
                <a:t>通过自我阅读“数据库管理员”的拓展资料，思政小课堂讲解疫情下的“全民动员”，让学生懂得命运共同体的深刻内涵。在数据库项目开发中，会遇到查看数据库中的权限表及语句功能，可以采取账户管理、访问控制来实现。</a:t>
              </a:r>
              <a:endParaRPr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73222" y="4107237"/>
              <a:ext cx="2349784" cy="583565"/>
            </a:xfrm>
            <a:prstGeom prst="rect">
              <a:avLst/>
            </a:prstGeom>
            <a:noFill/>
          </p:spPr>
          <p:txBody>
            <a:bodyPr wrap="square">
              <a:spAutoFit/>
            </a:bodyPr>
            <a:lstStyle/>
            <a:p>
              <a:r>
                <a:rPr lang="zh-CN" altLang="zh-CN" sz="3200" dirty="0">
                  <a:latin typeface="思源黑体 CN Normal" panose="020B0400000000000000" pitchFamily="34" charset="-122"/>
                  <a:ea typeface="思源黑体 CN Normal" panose="020B0400000000000000" pitchFamily="34" charset="-122"/>
                </a:rPr>
                <a:t>情感目标</a:t>
              </a:r>
              <a:endParaRPr lang="zh-CN" altLang="zh-CN" sz="3200"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253712" y="1930789"/>
            <a:ext cx="4452620" cy="3453765"/>
            <a:chOff x="370856" y="2887681"/>
            <a:chExt cx="4452618" cy="3453765"/>
          </a:xfrm>
        </p:grpSpPr>
        <p:sp>
          <p:nvSpPr>
            <p:cNvPr id="25" name="文本框 24"/>
            <p:cNvSpPr txBox="1"/>
            <p:nvPr/>
          </p:nvSpPr>
          <p:spPr bwMode="auto">
            <a:xfrm>
              <a:off x="370856" y="4116406"/>
              <a:ext cx="4452618" cy="2225040"/>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了解权限表的概念</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掌握数据库用户权限设置方法</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熟悉数据库配置文件的基本设置</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掌握MySQL访问控制的方法</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70856" y="2887681"/>
              <a:ext cx="3879213" cy="730885"/>
            </a:xfrm>
            <a:prstGeom prst="rect">
              <a:avLst/>
            </a:prstGeom>
            <a:noFill/>
          </p:spPr>
          <p:txBody>
            <a:bodyPr wrap="square">
              <a:spAutoFit/>
            </a:bodyPr>
            <a:lstStyle/>
            <a:p>
              <a:pPr algn="r" fontAlgn="base">
                <a:lnSpc>
                  <a:spcPct val="130000"/>
                </a:lnSpc>
                <a:spcBef>
                  <a:spcPct val="0"/>
                </a:spcBef>
                <a:spcAft>
                  <a:spcPct val="0"/>
                </a:spcAft>
                <a:defRPr/>
              </a:pPr>
              <a:r>
                <a:rPr lang="zh-CN" altLang="zh-CN" sz="3200" dirty="0">
                  <a:latin typeface="思源黑体 CN Normal" panose="020B0400000000000000" pitchFamily="34" charset="-122"/>
                  <a:ea typeface="思源黑体 CN Normal" panose="020B0400000000000000" pitchFamily="34" charset="-122"/>
                </a:rPr>
                <a:t>知识技能目标</a:t>
              </a:r>
              <a:endParaRPr lang="zh-CN" altLang="zh-CN" sz="32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权限表</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 name="任意多边形: 形状 9"/>
          <p:cNvSpPr/>
          <p:nvPr>
            <p:custDataLst>
              <p:tags r:id="rId1"/>
            </p:custDataLst>
          </p:nvPr>
        </p:nvSpPr>
        <p:spPr>
          <a:xfrm rot="18900000">
            <a:off x="707390" y="1433195"/>
            <a:ext cx="3798570" cy="1841500"/>
          </a:xfrm>
          <a:custGeom>
            <a:avLst/>
            <a:gdLst>
              <a:gd name="connsiteX0" fmla="*/ 4584069 w 5576010"/>
              <a:gd name="connsiteY0" fmla="*/ 0 h 1983883"/>
              <a:gd name="connsiteX1" fmla="*/ 5576010 w 5576010"/>
              <a:gd name="connsiteY1" fmla="*/ 991942 h 1983883"/>
              <a:gd name="connsiteX2" fmla="*/ 4584069 w 5576010"/>
              <a:gd name="connsiteY2" fmla="*/ 1983883 h 1983883"/>
              <a:gd name="connsiteX3" fmla="*/ 4584069 w 5576010"/>
              <a:gd name="connsiteY3" fmla="*/ 1564599 h 1983883"/>
              <a:gd name="connsiteX4" fmla="*/ 0 w 5576010"/>
              <a:gd name="connsiteY4" fmla="*/ 1564599 h 1983883"/>
              <a:gd name="connsiteX5" fmla="*/ 1145314 w 5576010"/>
              <a:gd name="connsiteY5" fmla="*/ 419284 h 1983883"/>
              <a:gd name="connsiteX6" fmla="*/ 4584069 w 5576010"/>
              <a:gd name="connsiteY6" fmla="*/ 419284 h 198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1" h="3124">
                <a:moveTo>
                  <a:pt x="4949" y="0"/>
                </a:moveTo>
                <a:lnTo>
                  <a:pt x="6511" y="1562"/>
                </a:lnTo>
                <a:lnTo>
                  <a:pt x="4949" y="3124"/>
                </a:lnTo>
                <a:lnTo>
                  <a:pt x="4949" y="2464"/>
                </a:lnTo>
                <a:lnTo>
                  <a:pt x="0" y="2464"/>
                </a:lnTo>
                <a:lnTo>
                  <a:pt x="1804" y="660"/>
                </a:lnTo>
                <a:lnTo>
                  <a:pt x="4949" y="660"/>
                </a:lnTo>
                <a:lnTo>
                  <a:pt x="4949" y="0"/>
                </a:lnTo>
                <a:close/>
              </a:path>
            </a:pathLst>
          </a:custGeom>
          <a:solidFill>
            <a:schemeClr val="accent6">
              <a:lumMod val="60000"/>
              <a:lumOff val="40000"/>
            </a:schemeClr>
          </a:solidFill>
          <a:ln>
            <a:noFill/>
          </a:ln>
          <a:effec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Bold" panose="00000800000000000000" charset="-122"/>
            </a:endParaRPr>
          </a:p>
        </p:txBody>
      </p:sp>
      <p:sp>
        <p:nvSpPr>
          <p:cNvPr id="12" name="任意多边形: 形状 11"/>
          <p:cNvSpPr/>
          <p:nvPr>
            <p:custDataLst>
              <p:tags r:id="rId2"/>
            </p:custDataLst>
          </p:nvPr>
        </p:nvSpPr>
        <p:spPr>
          <a:xfrm rot="18900000">
            <a:off x="706242" y="2683510"/>
            <a:ext cx="3805555" cy="1841500"/>
          </a:xfrm>
          <a:custGeom>
            <a:avLst/>
            <a:gdLst>
              <a:gd name="connsiteX0" fmla="*/ 4584069 w 5576010"/>
              <a:gd name="connsiteY0" fmla="*/ 0 h 1983883"/>
              <a:gd name="connsiteX1" fmla="*/ 5576010 w 5576010"/>
              <a:gd name="connsiteY1" fmla="*/ 991942 h 1983883"/>
              <a:gd name="connsiteX2" fmla="*/ 4584069 w 5576010"/>
              <a:gd name="connsiteY2" fmla="*/ 1983883 h 1983883"/>
              <a:gd name="connsiteX3" fmla="*/ 4584069 w 5576010"/>
              <a:gd name="connsiteY3" fmla="*/ 1564599 h 1983883"/>
              <a:gd name="connsiteX4" fmla="*/ 0 w 5576010"/>
              <a:gd name="connsiteY4" fmla="*/ 1564599 h 1983883"/>
              <a:gd name="connsiteX5" fmla="*/ 1145314 w 5576010"/>
              <a:gd name="connsiteY5" fmla="*/ 419284 h 1983883"/>
              <a:gd name="connsiteX6" fmla="*/ 4584069 w 5576010"/>
              <a:gd name="connsiteY6" fmla="*/ 419284 h 198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40" h="3124">
                <a:moveTo>
                  <a:pt x="4978" y="0"/>
                </a:moveTo>
                <a:lnTo>
                  <a:pt x="6540" y="1562"/>
                </a:lnTo>
                <a:lnTo>
                  <a:pt x="4978" y="3124"/>
                </a:lnTo>
                <a:lnTo>
                  <a:pt x="4978" y="2464"/>
                </a:lnTo>
                <a:lnTo>
                  <a:pt x="0" y="2464"/>
                </a:lnTo>
                <a:lnTo>
                  <a:pt x="1804" y="660"/>
                </a:lnTo>
                <a:lnTo>
                  <a:pt x="4978" y="660"/>
                </a:lnTo>
                <a:lnTo>
                  <a:pt x="4978" y="0"/>
                </a:lnTo>
                <a:close/>
              </a:path>
            </a:pathLst>
          </a:custGeom>
          <a:solidFill>
            <a:schemeClr val="accent6"/>
          </a:solidFill>
          <a:ln>
            <a:noFill/>
          </a:ln>
          <a:effec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Bold" panose="00000800000000000000" charset="-122"/>
            </a:endParaRPr>
          </a:p>
        </p:txBody>
      </p:sp>
      <p:sp>
        <p:nvSpPr>
          <p:cNvPr id="6" name="任意多边形: 形状 13"/>
          <p:cNvSpPr/>
          <p:nvPr>
            <p:custDataLst>
              <p:tags r:id="rId3"/>
            </p:custDataLst>
          </p:nvPr>
        </p:nvSpPr>
        <p:spPr>
          <a:xfrm rot="18900000">
            <a:off x="705485" y="3985895"/>
            <a:ext cx="3811905" cy="1841500"/>
          </a:xfrm>
          <a:custGeom>
            <a:avLst/>
            <a:gdLst>
              <a:gd name="connsiteX0" fmla="*/ 4025342 w 5017283"/>
              <a:gd name="connsiteY0" fmla="*/ 0 h 1983883"/>
              <a:gd name="connsiteX1" fmla="*/ 5017283 w 5017283"/>
              <a:gd name="connsiteY1" fmla="*/ 991942 h 1983883"/>
              <a:gd name="connsiteX2" fmla="*/ 4025342 w 5017283"/>
              <a:gd name="connsiteY2" fmla="*/ 1983883 h 1983883"/>
              <a:gd name="connsiteX3" fmla="*/ 4025342 w 5017283"/>
              <a:gd name="connsiteY3" fmla="*/ 1564599 h 1983883"/>
              <a:gd name="connsiteX4" fmla="*/ 558728 w 5017283"/>
              <a:gd name="connsiteY4" fmla="*/ 1564599 h 1983883"/>
              <a:gd name="connsiteX5" fmla="*/ 0 w 5017283"/>
              <a:gd name="connsiteY5" fmla="*/ 1005871 h 1983883"/>
              <a:gd name="connsiteX6" fmla="*/ 586588 w 5017283"/>
              <a:gd name="connsiteY6" fmla="*/ 419284 h 1983883"/>
              <a:gd name="connsiteX7" fmla="*/ 4025342 w 5017283"/>
              <a:gd name="connsiteY7" fmla="*/ 419284 h 198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1" h="3124">
                <a:moveTo>
                  <a:pt x="4949" y="0"/>
                </a:moveTo>
                <a:lnTo>
                  <a:pt x="6511" y="1562"/>
                </a:lnTo>
                <a:lnTo>
                  <a:pt x="4949" y="3124"/>
                </a:lnTo>
                <a:lnTo>
                  <a:pt x="4949" y="2464"/>
                </a:lnTo>
                <a:lnTo>
                  <a:pt x="0" y="2464"/>
                </a:lnTo>
                <a:lnTo>
                  <a:pt x="1804" y="660"/>
                </a:lnTo>
                <a:lnTo>
                  <a:pt x="4949" y="660"/>
                </a:lnTo>
                <a:lnTo>
                  <a:pt x="4949" y="0"/>
                </a:lnTo>
                <a:close/>
              </a:path>
            </a:pathLst>
          </a:custGeom>
          <a:solidFill>
            <a:schemeClr val="accent6">
              <a:lumMod val="75000"/>
            </a:schemeClr>
          </a:solidFill>
          <a:ln>
            <a:noFill/>
          </a:ln>
          <a:effec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Bold" panose="00000800000000000000" charset="-122"/>
            </a:endParaRPr>
          </a:p>
        </p:txBody>
      </p:sp>
      <p:sp>
        <p:nvSpPr>
          <p:cNvPr id="7" name="任意多边形: 形状 15"/>
          <p:cNvSpPr/>
          <p:nvPr>
            <p:custDataLst>
              <p:tags r:id="rId4"/>
            </p:custDataLst>
          </p:nvPr>
        </p:nvSpPr>
        <p:spPr>
          <a:xfrm rot="18900000">
            <a:off x="1329690" y="4994275"/>
            <a:ext cx="3096260" cy="1841500"/>
          </a:xfrm>
          <a:custGeom>
            <a:avLst/>
            <a:gdLst>
              <a:gd name="connsiteX0" fmla="*/ 3075189 w 4067130"/>
              <a:gd name="connsiteY0" fmla="*/ 0 h 1983883"/>
              <a:gd name="connsiteX1" fmla="*/ 4067130 w 4067130"/>
              <a:gd name="connsiteY1" fmla="*/ 991942 h 1983883"/>
              <a:gd name="connsiteX2" fmla="*/ 3075189 w 4067130"/>
              <a:gd name="connsiteY2" fmla="*/ 1983883 h 1983883"/>
              <a:gd name="connsiteX3" fmla="*/ 3075189 w 4067130"/>
              <a:gd name="connsiteY3" fmla="*/ 1564599 h 1983883"/>
              <a:gd name="connsiteX4" fmla="*/ 1145315 w 4067130"/>
              <a:gd name="connsiteY4" fmla="*/ 1564599 h 1983883"/>
              <a:gd name="connsiteX5" fmla="*/ 0 w 4067130"/>
              <a:gd name="connsiteY5" fmla="*/ 419284 h 1983883"/>
              <a:gd name="connsiteX6" fmla="*/ 3075189 w 4067130"/>
              <a:gd name="connsiteY6" fmla="*/ 419284 h 198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0" h="3124">
                <a:moveTo>
                  <a:pt x="3728" y="0"/>
                </a:moveTo>
                <a:lnTo>
                  <a:pt x="5290" y="1562"/>
                </a:lnTo>
                <a:lnTo>
                  <a:pt x="3728" y="3124"/>
                </a:lnTo>
                <a:lnTo>
                  <a:pt x="3728" y="2464"/>
                </a:lnTo>
                <a:lnTo>
                  <a:pt x="1251" y="2464"/>
                </a:lnTo>
                <a:lnTo>
                  <a:pt x="0" y="1213"/>
                </a:lnTo>
                <a:lnTo>
                  <a:pt x="553" y="660"/>
                </a:lnTo>
                <a:lnTo>
                  <a:pt x="3728" y="660"/>
                </a:lnTo>
                <a:lnTo>
                  <a:pt x="3728" y="0"/>
                </a:lnTo>
                <a:close/>
              </a:path>
            </a:pathLst>
          </a:custGeom>
          <a:solidFill>
            <a:schemeClr val="accent6">
              <a:lumMod val="50000"/>
            </a:schemeClr>
          </a:solidFill>
          <a:ln>
            <a:noFill/>
          </a:ln>
          <a:effectLst/>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Bold" panose="00000800000000000000" charset="-122"/>
            </a:endParaRPr>
          </a:p>
        </p:txBody>
      </p:sp>
      <p:pic>
        <p:nvPicPr>
          <p:cNvPr id="8" name="图片 7" descr="333438303937363b333438313035353bb2fac6b7c4a3d0c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157220" y="1218565"/>
            <a:ext cx="504000" cy="504000"/>
          </a:xfrm>
          <a:prstGeom prst="rect">
            <a:avLst/>
          </a:prstGeom>
        </p:spPr>
      </p:pic>
      <p:pic>
        <p:nvPicPr>
          <p:cNvPr id="9" name="图片 8" descr="333438303937363b333438313035373bb9abcbbed3c5cac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157220" y="2509965"/>
            <a:ext cx="504000" cy="503555"/>
          </a:xfrm>
          <a:prstGeom prst="rect">
            <a:avLst/>
          </a:prstGeom>
        </p:spPr>
      </p:pic>
      <p:pic>
        <p:nvPicPr>
          <p:cNvPr id="11" name="图片 10" descr="333438303937363b333438313036343bb9abcbbed5bdc2d4"/>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204845" y="5072190"/>
            <a:ext cx="504000" cy="503555"/>
          </a:xfrm>
          <a:prstGeom prst="rect">
            <a:avLst/>
          </a:prstGeom>
        </p:spPr>
      </p:pic>
      <p:pic>
        <p:nvPicPr>
          <p:cNvPr id="13" name="图片 12" descr="333438303937363b333438313038383bcfeec4bfd0a7c2c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157220" y="3816795"/>
            <a:ext cx="504000" cy="503555"/>
          </a:xfrm>
          <a:prstGeom prst="rect">
            <a:avLst/>
          </a:prstGeom>
        </p:spPr>
      </p:pic>
      <p:sp>
        <p:nvSpPr>
          <p:cNvPr id="32" name="文本框 31"/>
          <p:cNvSpPr txBox="1"/>
          <p:nvPr>
            <p:custDataLst>
              <p:tags r:id="rId17"/>
            </p:custDataLst>
          </p:nvPr>
        </p:nvSpPr>
        <p:spPr>
          <a:xfrm>
            <a:off x="4498975" y="1126490"/>
            <a:ext cx="5392420" cy="676910"/>
          </a:xfrm>
          <a:prstGeom prst="rect">
            <a:avLst/>
          </a:prstGeom>
          <a:noFill/>
        </p:spPr>
        <p:txBody>
          <a:bodyPr wrap="square" rtlCol="0">
            <a:normAutofit fontScale="70000"/>
          </a:bodyPr>
          <a:p>
            <a:pPr algn="l" fontAlgn="auto">
              <a:lnSpc>
                <a:spcPct val="130000"/>
              </a:lnSpc>
              <a:spcAft>
                <a:spcPts val="1000"/>
              </a:spcAft>
            </a:pPr>
            <a:r>
              <a:rPr lang="zh-CN" altLang="en-US" sz="1300" spc="150">
                <a:solidFill>
                  <a:srgbClr val="000000">
                    <a:lumMod val="65000"/>
                    <a:lumOff val="35000"/>
                  </a:srgbClr>
                </a:solidFill>
                <a:latin typeface="思源黑体 CN Regular" panose="020B0500000000000000" charset="-122"/>
                <a:ea typeface="思源黑体 CN Regular" panose="020B0500000000000000" charset="-122"/>
              </a:rPr>
              <a:t>information_schema数据库被称为“系统目录”和“数据字典”，每个用户都有权访问这些表，但只能看到表中与用户访问权限相应的行，其他的信息则会显示为NULL。</a:t>
            </a:r>
            <a:endParaRPr lang="zh-CN" altLang="en-US" sz="1300" spc="15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33" name="文本框 32"/>
          <p:cNvSpPr txBox="1"/>
          <p:nvPr>
            <p:custDataLst>
              <p:tags r:id="rId18"/>
            </p:custDataLst>
          </p:nvPr>
        </p:nvSpPr>
        <p:spPr>
          <a:xfrm>
            <a:off x="4397375" y="841375"/>
            <a:ext cx="3812540" cy="327660"/>
          </a:xfrm>
          <a:prstGeom prst="rect">
            <a:avLst/>
          </a:prstGeom>
          <a:noFill/>
        </p:spPr>
        <p:txBody>
          <a:bodyPr wrap="square" bIns="0" rtlCol="0">
            <a:noAutofit/>
          </a:bodyPr>
          <a:p>
            <a:pPr algn="l"/>
            <a:r>
              <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rPr>
              <a:t>information_schema</a:t>
            </a:r>
            <a:endPar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34" name="矩形 33"/>
          <p:cNvSpPr/>
          <p:nvPr>
            <p:custDataLst>
              <p:tags r:id="rId19"/>
            </p:custDataLst>
          </p:nvPr>
        </p:nvSpPr>
        <p:spPr>
          <a:xfrm>
            <a:off x="4398010" y="1169035"/>
            <a:ext cx="5492750" cy="475615"/>
          </a:xfrm>
          <a:prstGeom prst="rect">
            <a:avLst/>
          </a:prstGeom>
          <a:noFill/>
          <a:ln>
            <a:solidFill>
              <a:schemeClr val="accent6">
                <a:lumMod val="40000"/>
                <a:lumOff val="60000"/>
              </a:scheme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5" name="矩形 34"/>
          <p:cNvSpPr/>
          <p:nvPr>
            <p:custDataLst>
              <p:tags r:id="rId20"/>
            </p:custDataLst>
          </p:nvPr>
        </p:nvSpPr>
        <p:spPr>
          <a:xfrm>
            <a:off x="9888855" y="1161415"/>
            <a:ext cx="482600" cy="490220"/>
          </a:xfrm>
          <a:prstGeom prst="rect">
            <a:avLst/>
          </a:prstGeom>
          <a:solidFill>
            <a:schemeClr val="accent6">
              <a:lumMod val="40000"/>
              <a:lumOff val="6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6" name="文本框 35"/>
          <p:cNvSpPr txBox="1"/>
          <p:nvPr>
            <p:custDataLst>
              <p:tags r:id="rId21"/>
            </p:custDataLst>
          </p:nvPr>
        </p:nvSpPr>
        <p:spPr>
          <a:xfrm>
            <a:off x="9941560" y="1126490"/>
            <a:ext cx="422910" cy="518160"/>
          </a:xfrm>
          <a:prstGeom prst="rect">
            <a:avLst/>
          </a:prstGeom>
          <a:noFill/>
        </p:spPr>
        <p:txBody>
          <a:bodyPr wrap="square" bIns="0" rtlCol="0">
            <a:normAutofit/>
          </a:bodyPr>
          <a:p>
            <a:pPr algn="ctr"/>
            <a:r>
              <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rPr>
              <a:t>1</a:t>
            </a:r>
            <a:endPar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28" name="文本框 27"/>
          <p:cNvSpPr txBox="1"/>
          <p:nvPr>
            <p:custDataLst>
              <p:tags r:id="rId22"/>
            </p:custDataLst>
          </p:nvPr>
        </p:nvSpPr>
        <p:spPr>
          <a:xfrm>
            <a:off x="4498340" y="2501900"/>
            <a:ext cx="5393055" cy="457835"/>
          </a:xfrm>
          <a:prstGeom prst="rect">
            <a:avLst/>
          </a:prstGeom>
          <a:noFill/>
        </p:spPr>
        <p:txBody>
          <a:bodyPr wrap="square" rtlCol="0">
            <a:normAutofit fontScale="70000"/>
          </a:bodyPr>
          <a:p>
            <a:pPr algn="l" fontAlgn="auto">
              <a:lnSpc>
                <a:spcPct val="130000"/>
              </a:lnSpc>
              <a:spcAft>
                <a:spcPts val="1000"/>
              </a:spcAft>
            </a:pPr>
            <a:r>
              <a:rPr lang="zh-CN" altLang="en-US" sz="1300" spc="150">
                <a:solidFill>
                  <a:srgbClr val="000000">
                    <a:lumMod val="65000"/>
                    <a:lumOff val="35000"/>
                  </a:srgbClr>
                </a:solidFill>
                <a:latin typeface="思源黑体 CN Regular" panose="020B0500000000000000" charset="-122"/>
                <a:ea typeface="思源黑体 CN Regular" panose="020B0500000000000000" charset="-122"/>
              </a:rPr>
              <a:t>MySQL数据库是系统的核心数据库，主要负责存储数据库的用户、权限设置、关键字等MySQL自己需要使用的控制和管理信息。需要注意，此表不可以删除。</a:t>
            </a:r>
            <a:endParaRPr lang="zh-CN" altLang="en-US" sz="1300" spc="15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29" name="文本框 28"/>
          <p:cNvSpPr txBox="1"/>
          <p:nvPr>
            <p:custDataLst>
              <p:tags r:id="rId23"/>
            </p:custDataLst>
          </p:nvPr>
        </p:nvSpPr>
        <p:spPr>
          <a:xfrm>
            <a:off x="4399915" y="2180590"/>
            <a:ext cx="1483360" cy="327660"/>
          </a:xfrm>
          <a:prstGeom prst="rect">
            <a:avLst/>
          </a:prstGeom>
          <a:noFill/>
        </p:spPr>
        <p:txBody>
          <a:bodyPr wrap="square" bIns="0" rtlCol="0">
            <a:noAutofit/>
          </a:bodyPr>
          <a:p>
            <a:pPr lvl="0" algn="l">
              <a:buClrTx/>
              <a:buSzTx/>
              <a:buFontTx/>
            </a:pPr>
            <a:r>
              <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rPr>
              <a:t>mysql</a:t>
            </a:r>
            <a:endPar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30" name="矩形 29"/>
          <p:cNvSpPr/>
          <p:nvPr>
            <p:custDataLst>
              <p:tags r:id="rId24"/>
            </p:custDataLst>
          </p:nvPr>
        </p:nvSpPr>
        <p:spPr>
          <a:xfrm>
            <a:off x="4399280" y="2515870"/>
            <a:ext cx="5491480" cy="475615"/>
          </a:xfrm>
          <a:prstGeom prst="rect">
            <a:avLst/>
          </a:prstGeom>
          <a:noFill/>
          <a:ln>
            <a:solidFill>
              <a:schemeClr val="accent6">
                <a:lumMod val="40000"/>
                <a:lumOff val="60000"/>
              </a:scheme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7" name="矩形 36"/>
          <p:cNvSpPr/>
          <p:nvPr>
            <p:custDataLst>
              <p:tags r:id="rId25"/>
            </p:custDataLst>
          </p:nvPr>
        </p:nvSpPr>
        <p:spPr>
          <a:xfrm>
            <a:off x="9886315" y="2508250"/>
            <a:ext cx="482600" cy="490220"/>
          </a:xfrm>
          <a:prstGeom prst="rect">
            <a:avLst/>
          </a:prstGeom>
          <a:solidFill>
            <a:srgbClr val="58B6E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8" name="文本框 37"/>
          <p:cNvSpPr txBox="1"/>
          <p:nvPr>
            <p:custDataLst>
              <p:tags r:id="rId26"/>
            </p:custDataLst>
          </p:nvPr>
        </p:nvSpPr>
        <p:spPr>
          <a:xfrm>
            <a:off x="9893935" y="2475230"/>
            <a:ext cx="474980" cy="518160"/>
          </a:xfrm>
          <a:prstGeom prst="rect">
            <a:avLst/>
          </a:prstGeom>
          <a:solidFill>
            <a:schemeClr val="accent6"/>
          </a:solidFill>
        </p:spPr>
        <p:txBody>
          <a:bodyPr wrap="square" bIns="0" rtlCol="0">
            <a:normAutofit/>
          </a:bodyPr>
          <a:p>
            <a:pPr algn="ctr"/>
            <a:r>
              <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rPr>
              <a:t>2</a:t>
            </a:r>
            <a:endPar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24" name="文本框 23"/>
          <p:cNvSpPr txBox="1"/>
          <p:nvPr>
            <p:custDataLst>
              <p:tags r:id="rId27"/>
            </p:custDataLst>
          </p:nvPr>
        </p:nvSpPr>
        <p:spPr>
          <a:xfrm>
            <a:off x="4498975" y="3837305"/>
            <a:ext cx="5392420" cy="607695"/>
          </a:xfrm>
          <a:prstGeom prst="rect">
            <a:avLst/>
          </a:prstGeom>
          <a:noFill/>
        </p:spPr>
        <p:txBody>
          <a:bodyPr wrap="square" rtlCol="0">
            <a:normAutofit fontScale="60000"/>
          </a:bodyPr>
          <a:p>
            <a:pPr algn="l" fontAlgn="auto">
              <a:lnSpc>
                <a:spcPct val="130000"/>
              </a:lnSpc>
              <a:spcAft>
                <a:spcPts val="1000"/>
              </a:spcAft>
            </a:pPr>
            <a:r>
              <a:rPr lang="zh-CN" altLang="en-US" sz="1300" spc="150">
                <a:solidFill>
                  <a:srgbClr val="000000">
                    <a:lumMod val="65000"/>
                    <a:lumOff val="35000"/>
                  </a:srgbClr>
                </a:solidFill>
                <a:latin typeface="思源黑体 CN Regular" panose="020B0500000000000000" charset="-122"/>
                <a:ea typeface="思源黑体 CN Regular" panose="020B0500000000000000" charset="-122"/>
              </a:rPr>
              <a:t>performance_schema是MySQL5中的一个优化引擎，主要用于收集数据库服务器性能参数，在MySQL8.0中默认开启状态，在部分版本中默认关闭状态，如果需要开启该引擎，需要在MySQL配置文件my.cnf中设置静态参数performance_schema。</a:t>
            </a:r>
            <a:endParaRPr lang="zh-CN" altLang="en-US" sz="1300" spc="15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25" name="文本框 24"/>
          <p:cNvSpPr txBox="1"/>
          <p:nvPr>
            <p:custDataLst>
              <p:tags r:id="rId28"/>
            </p:custDataLst>
          </p:nvPr>
        </p:nvSpPr>
        <p:spPr>
          <a:xfrm>
            <a:off x="4397375" y="3484245"/>
            <a:ext cx="3403600" cy="327660"/>
          </a:xfrm>
          <a:prstGeom prst="rect">
            <a:avLst/>
          </a:prstGeom>
          <a:noFill/>
        </p:spPr>
        <p:txBody>
          <a:bodyPr wrap="square" bIns="0" rtlCol="0">
            <a:noAutofit/>
          </a:bodyPr>
          <a:p>
            <a:pPr lvl="0" algn="l">
              <a:buClrTx/>
              <a:buSzTx/>
              <a:buFontTx/>
            </a:pPr>
            <a:r>
              <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rPr>
              <a:t>performance_schema</a:t>
            </a:r>
            <a:endPar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26" name="矩形 25"/>
          <p:cNvSpPr/>
          <p:nvPr>
            <p:custDataLst>
              <p:tags r:id="rId29"/>
            </p:custDataLst>
          </p:nvPr>
        </p:nvSpPr>
        <p:spPr>
          <a:xfrm>
            <a:off x="4399280" y="3862070"/>
            <a:ext cx="5491480" cy="475615"/>
          </a:xfrm>
          <a:prstGeom prst="rect">
            <a:avLst/>
          </a:prstGeom>
          <a:noFill/>
          <a:ln>
            <a:solidFill>
              <a:schemeClr val="accent6">
                <a:lumMod val="40000"/>
                <a:lumOff val="60000"/>
              </a:scheme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矩形 14"/>
          <p:cNvSpPr/>
          <p:nvPr>
            <p:custDataLst>
              <p:tags r:id="rId30"/>
            </p:custDataLst>
          </p:nvPr>
        </p:nvSpPr>
        <p:spPr>
          <a:xfrm>
            <a:off x="9885680" y="3855085"/>
            <a:ext cx="482600" cy="490220"/>
          </a:xfrm>
          <a:prstGeom prst="rect">
            <a:avLst/>
          </a:prstGeom>
          <a:solidFill>
            <a:schemeClr val="accent6">
              <a:lumMod val="75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文本框 15"/>
          <p:cNvSpPr txBox="1"/>
          <p:nvPr>
            <p:custDataLst>
              <p:tags r:id="rId31"/>
            </p:custDataLst>
          </p:nvPr>
        </p:nvSpPr>
        <p:spPr>
          <a:xfrm>
            <a:off x="9945370" y="3822065"/>
            <a:ext cx="422910" cy="518160"/>
          </a:xfrm>
          <a:prstGeom prst="rect">
            <a:avLst/>
          </a:prstGeom>
          <a:noFill/>
        </p:spPr>
        <p:txBody>
          <a:bodyPr wrap="square" bIns="0" rtlCol="0">
            <a:normAutofit/>
          </a:bodyPr>
          <a:p>
            <a:pPr algn="ctr"/>
            <a:r>
              <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rPr>
              <a:t>3</a:t>
            </a:r>
            <a:endPar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19" name="文本框 18"/>
          <p:cNvSpPr txBox="1"/>
          <p:nvPr>
            <p:custDataLst>
              <p:tags r:id="rId32"/>
            </p:custDataLst>
          </p:nvPr>
        </p:nvSpPr>
        <p:spPr>
          <a:xfrm>
            <a:off x="4499610" y="5208270"/>
            <a:ext cx="5394325" cy="461010"/>
          </a:xfrm>
          <a:prstGeom prst="rect">
            <a:avLst/>
          </a:prstGeom>
          <a:noFill/>
        </p:spPr>
        <p:txBody>
          <a:bodyPr wrap="square" rtlCol="0">
            <a:normAutofit fontScale="60000"/>
          </a:bodyPr>
          <a:p>
            <a:pPr algn="l" fontAlgn="auto">
              <a:lnSpc>
                <a:spcPct val="130000"/>
              </a:lnSpc>
              <a:spcAft>
                <a:spcPts val="1000"/>
              </a:spcAft>
            </a:pPr>
            <a:r>
              <a:rPr lang="zh-CN" altLang="en-US" sz="1300" spc="150">
                <a:solidFill>
                  <a:srgbClr val="000000">
                    <a:lumMod val="65000"/>
                    <a:lumOff val="35000"/>
                  </a:srgbClr>
                </a:solidFill>
                <a:latin typeface="思源黑体 CN Regular" panose="020B0500000000000000" charset="-122"/>
                <a:ea typeface="思源黑体 CN Regular" panose="020B0500000000000000" charset="-122"/>
              </a:rPr>
              <a:t>sys数据库所有的数据来自performance_schema数据库，主要是为了将performance_schema数据库的复杂度降低，让数据库管理员能更好地阅读库中的内容并了解库的运行情况。</a:t>
            </a:r>
            <a:endParaRPr lang="zh-CN" altLang="en-US" sz="1300" spc="15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21" name="文本框 20"/>
          <p:cNvSpPr txBox="1"/>
          <p:nvPr>
            <p:custDataLst>
              <p:tags r:id="rId33"/>
            </p:custDataLst>
          </p:nvPr>
        </p:nvSpPr>
        <p:spPr>
          <a:xfrm>
            <a:off x="4499610" y="4787900"/>
            <a:ext cx="1483360" cy="327660"/>
          </a:xfrm>
          <a:prstGeom prst="rect">
            <a:avLst/>
          </a:prstGeom>
          <a:noFill/>
        </p:spPr>
        <p:txBody>
          <a:bodyPr wrap="square" bIns="0" rtlCol="0">
            <a:noAutofit/>
          </a:bodyPr>
          <a:p>
            <a:pPr lvl="0" algn="l">
              <a:buClrTx/>
              <a:buSzTx/>
              <a:buFontTx/>
            </a:pPr>
            <a:r>
              <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rPr>
              <a:t>sys</a:t>
            </a:r>
            <a:endParaRPr lang="zh-CN" altLang="en-US" sz="2200" spc="300">
              <a:solidFill>
                <a:schemeClr val="accent6"/>
              </a:solidFill>
              <a:latin typeface="思源黑体 CN Heavy" panose="020B0A00000000000000" charset="-122"/>
              <a:ea typeface="思源黑体 CN Heavy" panose="020B0A00000000000000" charset="-122"/>
              <a:sym typeface="微软雅黑" panose="020B0503020204020204" pitchFamily="34" charset="-122"/>
            </a:endParaRPr>
          </a:p>
        </p:txBody>
      </p:sp>
      <p:sp>
        <p:nvSpPr>
          <p:cNvPr id="22" name="矩形 21"/>
          <p:cNvSpPr/>
          <p:nvPr>
            <p:custDataLst>
              <p:tags r:id="rId34"/>
            </p:custDataLst>
          </p:nvPr>
        </p:nvSpPr>
        <p:spPr>
          <a:xfrm>
            <a:off x="4399915" y="5201920"/>
            <a:ext cx="5493385" cy="475615"/>
          </a:xfrm>
          <a:prstGeom prst="rect">
            <a:avLst/>
          </a:prstGeom>
          <a:noFill/>
          <a:ln>
            <a:solidFill>
              <a:schemeClr val="accent6">
                <a:lumMod val="40000"/>
                <a:lumOff val="60000"/>
              </a:scheme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5"/>
            </p:custDataLst>
          </p:nvPr>
        </p:nvSpPr>
        <p:spPr>
          <a:xfrm>
            <a:off x="9888855" y="5201920"/>
            <a:ext cx="482600" cy="490220"/>
          </a:xfrm>
          <a:prstGeom prst="rect">
            <a:avLst/>
          </a:prstGeom>
          <a:solidFill>
            <a:schemeClr val="accent6">
              <a:lumMod val="5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文本框 17"/>
          <p:cNvSpPr txBox="1"/>
          <p:nvPr>
            <p:custDataLst>
              <p:tags r:id="rId36"/>
            </p:custDataLst>
          </p:nvPr>
        </p:nvSpPr>
        <p:spPr>
          <a:xfrm>
            <a:off x="9948545" y="5168900"/>
            <a:ext cx="422910" cy="518160"/>
          </a:xfrm>
          <a:prstGeom prst="rect">
            <a:avLst/>
          </a:prstGeom>
          <a:noFill/>
        </p:spPr>
        <p:txBody>
          <a:bodyPr wrap="square" bIns="0" rtlCol="0">
            <a:normAutofit/>
          </a:bodyPr>
          <a:p>
            <a:pPr algn="ctr"/>
            <a:r>
              <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rPr>
              <a:t>4</a:t>
            </a:r>
            <a:endParaRPr lang="en-US" altLang="zh-CN" sz="2800" spc="300">
              <a:solidFill>
                <a:srgbClr val="FFFFFF"/>
              </a:solidFill>
              <a:latin typeface="思源黑体 CN Heavy" panose="020B0A00000000000000" charset="-122"/>
              <a:ea typeface="思源黑体 CN Heavy" panose="020B0A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一、创建与删除用户</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账户管理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pic>
        <p:nvPicPr>
          <p:cNvPr id="35" name="图片 34" descr="wtfregre"/>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643755" y="2322195"/>
            <a:ext cx="1283335" cy="687705"/>
          </a:xfrm>
          <a:prstGeom prst="rect">
            <a:avLst/>
          </a:prstGeom>
        </p:spPr>
      </p:pic>
      <p:pic>
        <p:nvPicPr>
          <p:cNvPr id="36" name="图片 35" descr="trhtrh"/>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343525" y="2783205"/>
            <a:ext cx="619760" cy="1162050"/>
          </a:xfrm>
          <a:prstGeom prst="rect">
            <a:avLst/>
          </a:prstGeom>
        </p:spPr>
      </p:pic>
      <p:pic>
        <p:nvPicPr>
          <p:cNvPr id="37" name="图片 36" descr="trhtrh"/>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4596765" y="2783205"/>
            <a:ext cx="619760" cy="1162050"/>
          </a:xfrm>
          <a:prstGeom prst="rect">
            <a:avLst/>
          </a:prstGeom>
        </p:spPr>
      </p:pic>
      <p:pic>
        <p:nvPicPr>
          <p:cNvPr id="4" name="图片 3" descr="wtfregre"/>
          <p:cNvPicPr>
            <a:picLocks noChangeAspect="1"/>
          </p:cNvPicPr>
          <p:nvPr>
            <p:custDataLst>
              <p:tags r:id="rId10"/>
            </p:custDataLst>
          </p:nvPr>
        </p:nvPicPr>
        <p:blipFill>
          <a:blip r:embed="rId2">
            <a:extLst>
              <a:ext uri="{96DAC541-7B7A-43D3-8B79-37D633B846F1}">
                <asvg:svgBlip xmlns:asvg="http://schemas.microsoft.com/office/drawing/2016/SVG/main" r:embed="rId3"/>
              </a:ext>
            </a:extLst>
          </a:blip>
          <a:stretch>
            <a:fillRect/>
          </a:stretch>
        </p:blipFill>
        <p:spPr>
          <a:xfrm>
            <a:off x="6125210" y="2322195"/>
            <a:ext cx="1283335" cy="687705"/>
          </a:xfrm>
          <a:prstGeom prst="rect">
            <a:avLst/>
          </a:prstGeom>
        </p:spPr>
      </p:pic>
      <p:pic>
        <p:nvPicPr>
          <p:cNvPr id="5" name="图片 4" descr="trhtrh"/>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824345" y="2783205"/>
            <a:ext cx="619760" cy="1162050"/>
          </a:xfrm>
          <a:prstGeom prst="rect">
            <a:avLst/>
          </a:prstGeom>
        </p:spPr>
      </p:pic>
      <p:pic>
        <p:nvPicPr>
          <p:cNvPr id="10" name="图片 9" descr="trhtrh"/>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6078220" y="2783205"/>
            <a:ext cx="619760" cy="1162050"/>
          </a:xfrm>
          <a:prstGeom prst="rect">
            <a:avLst/>
          </a:prstGeom>
        </p:spPr>
      </p:pic>
      <p:sp>
        <p:nvSpPr>
          <p:cNvPr id="56" name="文本框 55"/>
          <p:cNvSpPr txBox="1"/>
          <p:nvPr>
            <p:custDataLst>
              <p:tags r:id="rId17"/>
            </p:custDataLst>
          </p:nvPr>
        </p:nvSpPr>
        <p:spPr>
          <a:xfrm>
            <a:off x="2027555" y="2587625"/>
            <a:ext cx="1198880" cy="398780"/>
          </a:xfrm>
          <a:prstGeom prst="rect">
            <a:avLst/>
          </a:prstGeom>
          <a:noFill/>
        </p:spPr>
        <p:txBody>
          <a:bodyPr wrap="square" rtlCol="0">
            <a:spAutoFit/>
          </a:bodyPr>
          <a:p>
            <a:pPr algn="l"/>
            <a:r>
              <a:rPr lang="zh-CN" altLang="en-US" sz="2000">
                <a:solidFill>
                  <a:srgbClr val="6F8356"/>
                </a:solidFill>
                <a:latin typeface="思源黑体 CN Bold" panose="020B0800000000000000" pitchFamily="34" charset="-122"/>
                <a:ea typeface="思源黑体 CN Bold" panose="020B0800000000000000" pitchFamily="34" charset="-122"/>
              </a:rPr>
              <a:t>创建用户</a:t>
            </a:r>
            <a:endParaRPr lang="zh-CN" altLang="en-US" sz="2000">
              <a:solidFill>
                <a:srgbClr val="6F8356"/>
              </a:solidFill>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18"/>
            </p:custDataLst>
          </p:nvPr>
        </p:nvSpPr>
        <p:spPr>
          <a:xfrm>
            <a:off x="1148715" y="2985770"/>
            <a:ext cx="2325370" cy="1918335"/>
          </a:xfrm>
          <a:prstGeom prst="rect">
            <a:avLst/>
          </a:prstGeom>
          <a:noFill/>
        </p:spPr>
        <p:txBody>
          <a:bodyPr wrap="square" rtlCol="0">
            <a:noAutofit/>
          </a:bodyPr>
          <a:p>
            <a:pPr algn="r" fontAlgn="auto">
              <a:lnSpc>
                <a:spcPts val="1540"/>
              </a:lnSpc>
            </a:pPr>
            <a:r>
              <a:rPr lang="zh-CN" altLang="en-US" sz="1200">
                <a:latin typeface="思源黑体 CN Light" panose="020B0300000000000000" charset="-122"/>
                <a:ea typeface="思源黑体 CN Light" panose="020B0300000000000000" charset="-122"/>
              </a:rPr>
              <a:t>MySQL中使用CREATE USER命令可以创建一个或者多个MySQL用户，并设置相应的登录口令，其语法格式如下所示：</a:t>
            </a:r>
            <a:endParaRPr lang="zh-CN" altLang="en-US" sz="1200">
              <a:latin typeface="思源黑体 CN Light" panose="020B0300000000000000" charset="-122"/>
              <a:ea typeface="思源黑体 CN Light" panose="020B0300000000000000" charset="-122"/>
            </a:endParaRPr>
          </a:p>
          <a:p>
            <a:pPr algn="r" fontAlgn="auto">
              <a:lnSpc>
                <a:spcPts val="1540"/>
              </a:lnSpc>
            </a:pPr>
            <a:r>
              <a:rPr lang="zh-CN" altLang="en-US" sz="1200">
                <a:latin typeface="思源黑体 CN Light" panose="020B0300000000000000" charset="-122"/>
                <a:ea typeface="思源黑体 CN Light" panose="020B0300000000000000" charset="-122"/>
              </a:rPr>
              <a:t>CREATE USER &lt;用户名与登录主机&gt;IDENTIFIED BY [PASSWORD]</a:t>
            </a:r>
            <a:endParaRPr lang="zh-CN" altLang="en-US" sz="1200">
              <a:latin typeface="思源黑体 CN Light" panose="020B0300000000000000" charset="-122"/>
              <a:ea typeface="思源黑体 CN Light" panose="020B0300000000000000" charset="-122"/>
            </a:endParaRPr>
          </a:p>
        </p:txBody>
      </p:sp>
      <p:grpSp>
        <p:nvGrpSpPr>
          <p:cNvPr id="82" name="组合 81"/>
          <p:cNvGrpSpPr/>
          <p:nvPr>
            <p:custDataLst>
              <p:tags r:id="rId19"/>
            </p:custDataLst>
          </p:nvPr>
        </p:nvGrpSpPr>
        <p:grpSpPr>
          <a:xfrm rot="0">
            <a:off x="3657600" y="3035935"/>
            <a:ext cx="948690" cy="149860"/>
            <a:chOff x="7097" y="3977"/>
            <a:chExt cx="1494" cy="236"/>
          </a:xfrm>
          <a:solidFill>
            <a:srgbClr val="55943A"/>
          </a:solidFill>
        </p:grpSpPr>
        <p:cxnSp>
          <p:nvCxnSpPr>
            <p:cNvPr id="83" name="直接连接符 82"/>
            <p:cNvCxnSpPr/>
            <p:nvPr>
              <p:custDataLst>
                <p:tags r:id="rId20"/>
              </p:custDataLst>
            </p:nvPr>
          </p:nvCxnSpPr>
          <p:spPr>
            <a:xfrm flipH="1">
              <a:off x="7097" y="4096"/>
              <a:ext cx="1495" cy="0"/>
            </a:xfrm>
            <a:prstGeom prst="line">
              <a:avLst/>
            </a:prstGeom>
            <a:grpFill/>
            <a:ln w="19050">
              <a:solidFill>
                <a:srgbClr val="6F8356"/>
              </a:solidFill>
            </a:ln>
          </p:spPr>
          <p:style>
            <a:lnRef idx="1">
              <a:srgbClr val="6F8356"/>
            </a:lnRef>
            <a:fillRef idx="0">
              <a:srgbClr val="6F8356"/>
            </a:fillRef>
            <a:effectRef idx="0">
              <a:srgbClr val="6F8356"/>
            </a:effectRef>
            <a:fontRef idx="minor">
              <a:srgbClr val="000000"/>
            </a:fontRef>
          </p:style>
        </p:cxnSp>
        <p:sp>
          <p:nvSpPr>
            <p:cNvPr id="84" name="椭圆 83"/>
            <p:cNvSpPr/>
            <p:nvPr>
              <p:custDataLst>
                <p:tags r:id="rId21"/>
              </p:custDataLst>
            </p:nvPr>
          </p:nvSpPr>
          <p:spPr>
            <a:xfrm>
              <a:off x="7097" y="3977"/>
              <a:ext cx="237" cy="237"/>
            </a:xfrm>
            <a:prstGeom prst="ellipse">
              <a:avLst/>
            </a:prstGeom>
            <a:grpFill/>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a:p>
          </p:txBody>
        </p:sp>
      </p:grpSp>
      <p:pic>
        <p:nvPicPr>
          <p:cNvPr id="110" name="图片 109" descr="333639373138363b343435303830363bb1a8b1edb1e0d6c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10024745" y="2599055"/>
            <a:ext cx="333375" cy="333375"/>
          </a:xfrm>
          <a:prstGeom prst="rect">
            <a:avLst/>
          </a:prstGeom>
        </p:spPr>
      </p:pic>
      <p:pic>
        <p:nvPicPr>
          <p:cNvPr id="113" name="图片 112" descr="343435383036303b343532343135313bbfaab7a2bbb7beb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727835" y="2637155"/>
            <a:ext cx="299720" cy="299720"/>
          </a:xfrm>
          <a:prstGeom prst="rect">
            <a:avLst/>
          </a:prstGeom>
        </p:spPr>
      </p:pic>
      <p:grpSp>
        <p:nvGrpSpPr>
          <p:cNvPr id="146" name="组合 145"/>
          <p:cNvGrpSpPr/>
          <p:nvPr>
            <p:custDataLst>
              <p:tags r:id="rId28"/>
            </p:custDataLst>
          </p:nvPr>
        </p:nvGrpSpPr>
        <p:grpSpPr>
          <a:xfrm rot="10800000">
            <a:off x="7417435" y="3020060"/>
            <a:ext cx="948690" cy="149860"/>
            <a:chOff x="7097" y="3977"/>
            <a:chExt cx="1494" cy="236"/>
          </a:xfrm>
          <a:solidFill>
            <a:srgbClr val="55943A"/>
          </a:solidFill>
        </p:grpSpPr>
        <p:cxnSp>
          <p:nvCxnSpPr>
            <p:cNvPr id="147" name="直接连接符 146"/>
            <p:cNvCxnSpPr/>
            <p:nvPr>
              <p:custDataLst>
                <p:tags r:id="rId29"/>
              </p:custDataLst>
            </p:nvPr>
          </p:nvCxnSpPr>
          <p:spPr>
            <a:xfrm flipH="1">
              <a:off x="7097" y="4096"/>
              <a:ext cx="1495" cy="0"/>
            </a:xfrm>
            <a:prstGeom prst="line">
              <a:avLst/>
            </a:prstGeom>
            <a:grpFill/>
            <a:ln w="19050">
              <a:solidFill>
                <a:srgbClr val="6F8356"/>
              </a:solidFill>
            </a:ln>
          </p:spPr>
          <p:style>
            <a:lnRef idx="1">
              <a:srgbClr val="6F8356"/>
            </a:lnRef>
            <a:fillRef idx="0">
              <a:srgbClr val="6F8356"/>
            </a:fillRef>
            <a:effectRef idx="0">
              <a:srgbClr val="6F8356"/>
            </a:effectRef>
            <a:fontRef idx="minor">
              <a:srgbClr val="000000"/>
            </a:fontRef>
          </p:style>
        </p:cxnSp>
        <p:sp>
          <p:nvSpPr>
            <p:cNvPr id="148" name="椭圆 147"/>
            <p:cNvSpPr/>
            <p:nvPr>
              <p:custDataLst>
                <p:tags r:id="rId30"/>
              </p:custDataLst>
            </p:nvPr>
          </p:nvSpPr>
          <p:spPr>
            <a:xfrm>
              <a:off x="7097" y="3977"/>
              <a:ext cx="237" cy="237"/>
            </a:xfrm>
            <a:prstGeom prst="ellipse">
              <a:avLst/>
            </a:prstGeom>
            <a:grpFill/>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a:p>
          </p:txBody>
        </p:sp>
      </p:grpSp>
      <p:sp>
        <p:nvSpPr>
          <p:cNvPr id="150" name="文本框 149"/>
          <p:cNvSpPr txBox="1"/>
          <p:nvPr>
            <p:custDataLst>
              <p:tags r:id="rId31"/>
            </p:custDataLst>
          </p:nvPr>
        </p:nvSpPr>
        <p:spPr>
          <a:xfrm>
            <a:off x="8571865" y="2566670"/>
            <a:ext cx="1198880" cy="398780"/>
          </a:xfrm>
          <a:prstGeom prst="rect">
            <a:avLst/>
          </a:prstGeom>
          <a:noFill/>
        </p:spPr>
        <p:txBody>
          <a:bodyPr wrap="square" rtlCol="0">
            <a:spAutoFit/>
          </a:bodyPr>
          <a:p>
            <a:pPr algn="l"/>
            <a:r>
              <a:rPr lang="zh-CN" altLang="en-US" sz="2000">
                <a:solidFill>
                  <a:srgbClr val="6F8356"/>
                </a:solidFill>
                <a:latin typeface="思源黑体 CN Bold" panose="020B0800000000000000" pitchFamily="34" charset="-122"/>
                <a:ea typeface="思源黑体 CN Bold" panose="020B0800000000000000" pitchFamily="34" charset="-122"/>
              </a:rPr>
              <a:t>删除用户</a:t>
            </a:r>
            <a:endParaRPr lang="zh-CN" altLang="en-US" sz="2000">
              <a:solidFill>
                <a:srgbClr val="6F8356"/>
              </a:solidFill>
              <a:latin typeface="思源黑体 CN Bold" panose="020B0800000000000000" pitchFamily="34" charset="-122"/>
              <a:ea typeface="思源黑体 CN Bold" panose="020B0800000000000000" pitchFamily="34" charset="-122"/>
            </a:endParaRPr>
          </a:p>
        </p:txBody>
      </p:sp>
      <p:sp>
        <p:nvSpPr>
          <p:cNvPr id="151" name="文本框 150"/>
          <p:cNvSpPr txBox="1"/>
          <p:nvPr>
            <p:custDataLst>
              <p:tags r:id="rId32"/>
            </p:custDataLst>
          </p:nvPr>
        </p:nvSpPr>
        <p:spPr>
          <a:xfrm>
            <a:off x="8571865" y="2977515"/>
            <a:ext cx="3223895" cy="2856230"/>
          </a:xfrm>
          <a:prstGeom prst="rect">
            <a:avLst/>
          </a:prstGeom>
          <a:noFill/>
        </p:spPr>
        <p:txBody>
          <a:bodyPr wrap="square" rtlCol="0">
            <a:spAutoFit/>
          </a:bodyPr>
          <a:p>
            <a:pPr fontAlgn="auto">
              <a:lnSpc>
                <a:spcPts val="1540"/>
              </a:lnSpc>
            </a:pPr>
            <a:r>
              <a:rPr lang="zh-CN" altLang="en-US" sz="1200">
                <a:latin typeface="思源黑体 CN Light" panose="020B0300000000000000" charset="-122"/>
                <a:ea typeface="思源黑体 CN Light" panose="020B0300000000000000" charset="-122"/>
              </a:rPr>
              <a:t>MySQL中可以直接使用DROP命令删除用户，也可以通过删除mysql.user表中的用户信息来达到删除用户的目的。两种方式的SQL语句格式如下。</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方式一：</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DROP USER ‘用户名@主机地址’</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方式二：</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DELETE FROM mysql.user WHERE host=’主机地址’ and user=’用户名’</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使用DROP语句删除Brown用户的语句如下。</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mysql&gt;DROP USER ‘tom’ @’192.168.2.%’;</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Query OK, 0 rows affected(0.01 sec)</a:t>
            </a:r>
            <a:endParaRPr lang="zh-CN" altLang="en-US" sz="1200">
              <a:latin typeface="思源黑体 CN Light" panose="020B0300000000000000" charset="-122"/>
              <a:ea typeface="思源黑体 CN Light" panose="020B0300000000000000" charset="-122"/>
            </a:endParaRPr>
          </a:p>
          <a:p>
            <a:pPr fontAlgn="auto">
              <a:lnSpc>
                <a:spcPts val="1540"/>
              </a:lnSpc>
            </a:pPr>
            <a:r>
              <a:rPr lang="zh-CN" altLang="en-US" sz="1200">
                <a:latin typeface="思源黑体 CN Light" panose="020B0300000000000000" charset="-122"/>
                <a:ea typeface="思源黑体 CN Light" panose="020B0300000000000000" charset="-122"/>
              </a:rPr>
              <a:t>mysql&gt;SELECT USER,HOST FROM mysql.user;</a:t>
            </a:r>
            <a:endParaRPr lang="zh-CN" altLang="en-US" sz="1200">
              <a:latin typeface="思源黑体 CN Light" panose="020B0300000000000000" charset="-122"/>
              <a:ea typeface="思源黑体 CN Light" panose="020B0300000000000000" charset="-122"/>
            </a:endParaRPr>
          </a:p>
        </p:txBody>
      </p:sp>
      <p:pic>
        <p:nvPicPr>
          <p:cNvPr id="11" name="图片 10" descr="343435383036303b343532343135313bbfaab7a2bbb7beb3"/>
          <p:cNvPicPr>
            <a:picLocks noChangeAspect="1"/>
          </p:cNvPicPr>
          <p:nvPr>
            <p:custDataLst>
              <p:tags r:id="rId33"/>
            </p:custDataLst>
          </p:nvPr>
        </p:nvPicPr>
        <p:blipFill>
          <a:blip r:embed="rId26">
            <a:extLst>
              <a:ext uri="{96DAC541-7B7A-43D3-8B79-37D633B846F1}">
                <asvg:svgBlip xmlns:asvg="http://schemas.microsoft.com/office/drawing/2016/SVG/main" r:embed="rId34"/>
              </a:ext>
            </a:extLst>
          </a:blip>
          <a:stretch>
            <a:fillRect/>
          </a:stretch>
        </p:blipFill>
        <p:spPr>
          <a:xfrm>
            <a:off x="5065395" y="2346325"/>
            <a:ext cx="407670" cy="407670"/>
          </a:xfrm>
          <a:prstGeom prst="rect">
            <a:avLst/>
          </a:prstGeom>
        </p:spPr>
      </p:pic>
      <p:pic>
        <p:nvPicPr>
          <p:cNvPr id="21" name="图片 20" descr="333639373138363b343435303830363bb1a8b1edb1e0d6c6"/>
          <p:cNvPicPr>
            <a:picLocks noChangeAspect="1"/>
          </p:cNvPicPr>
          <p:nvPr>
            <p:custDataLst>
              <p:tags r:id="rId35"/>
            </p:custDataLst>
          </p:nvPr>
        </p:nvPicPr>
        <p:blipFill>
          <a:blip r:embed="rId23">
            <a:extLst>
              <a:ext uri="{96DAC541-7B7A-43D3-8B79-37D633B846F1}">
                <asvg:svgBlip xmlns:asvg="http://schemas.microsoft.com/office/drawing/2016/SVG/main" r:embed="rId36"/>
              </a:ext>
            </a:extLst>
          </a:blip>
          <a:stretch>
            <a:fillRect/>
          </a:stretch>
        </p:blipFill>
        <p:spPr>
          <a:xfrm>
            <a:off x="6522720" y="2322195"/>
            <a:ext cx="488315" cy="488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324,&quot;width&quot;:5906}"/>
</p:tagLst>
</file>

<file path=ppt/tags/tag1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3_4*l_h_x*1_3_1"/>
  <p:tag name="KSO_WM_TEMPLATE_CATEGORY" val="diagram"/>
  <p:tag name="KSO_WM_TEMPLATE_INDEX" val="20227973"/>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1_2*l_h_i*1_2_1"/>
  <p:tag name="KSO_WM_TEMPLATE_CATEGORY" val="diagram"/>
  <p:tag name="KSO_WM_TEMPLATE_INDEX" val="20227961"/>
  <p:tag name="KSO_WM_UNIT_LAYERLEVEL" val="1_1_1"/>
  <p:tag name="KSO_WM_TAG_VERSION" val="1.0"/>
  <p:tag name="KSO_WM_BEAUTIFY_FLAG" val="#wm#"/>
  <p:tag name="KSO_WM_UNIT_FILL_FORE_SCHEMECOLOR_INDEX" val="6"/>
  <p:tag name="KSO_WM_UNIT_FILL_TYPE" val="1"/>
  <p:tag name="KSO_WM_UNIT_SHADOW_SCHEMECOLOR_INDEX" val="14"/>
  <p:tag name="KSO_WM_UNIT_TEXT_FILL_FORE_SCHEMECOLOR_INDEX" val="2"/>
  <p:tag name="KSO_WM_UNIT_TEXT_FILL_TYPE" val="1"/>
</p:tagLst>
</file>

<file path=ppt/tags/tag1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1_2*l_h_a*1_1_1"/>
  <p:tag name="KSO_WM_TEMPLATE_CATEGORY" val="diagram"/>
  <p:tag name="KSO_WM_TEMPLATE_INDEX" val="20227961"/>
  <p:tag name="KSO_WM_UNIT_LAYERLEVEL" val="1_1_1"/>
  <p:tag name="KSO_WM_TAG_VERSION" val="1.0"/>
  <p:tag name="KSO_WM_BEAUTIFY_FLAG" val="#wm#"/>
  <p:tag name="KSO_WM_UNIT_TEXT_FILL_FORE_SCHEMECOLOR_INDEX" val="5"/>
  <p:tag name="KSO_WM_UNIT_TEXT_FILL_TYPE" val="1"/>
</p:tagLst>
</file>

<file path=ppt/tags/tag1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1_2*l_h_a*1_2_1"/>
  <p:tag name="KSO_WM_TEMPLATE_CATEGORY" val="diagram"/>
  <p:tag name="KSO_WM_TEMPLATE_INDEX" val="20227961"/>
  <p:tag name="KSO_WM_UNIT_LAYERLEVEL" val="1_1_1"/>
  <p:tag name="KSO_WM_TAG_VERSION" val="1.0"/>
  <p:tag name="KSO_WM_BEAUTIFY_FLAG" val="#wm#"/>
  <p:tag name="KSO_WM_UNIT_TEXT_FILL_FORE_SCHEMECOLOR_INDEX" val="6"/>
  <p:tag name="KSO_WM_UNIT_TEXT_FILL_TYPE" val="1"/>
</p:tagLst>
</file>

<file path=ppt/tags/tag10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1_2*l_h_f*1_2_1"/>
  <p:tag name="KSO_WM_TEMPLATE_CATEGORY" val="diagram"/>
  <p:tag name="KSO_WM_TEMPLATE_INDEX" val="20227961"/>
  <p:tag name="KSO_WM_UNIT_LAYERLEVEL" val="1_1_1"/>
  <p:tag name="KSO_WM_TAG_VERSION" val="1.0"/>
  <p:tag name="KSO_WM_BEAUTIFY_FLAG" val="#wm#"/>
  <p:tag name="KSO_WM_UNIT_TEXT_FILL_FORE_SCHEMECOLOR_INDEX" val="14"/>
  <p:tag name="KSO_WM_UNIT_TEXT_FILL_TYPE" val="1"/>
</p:tagLst>
</file>

<file path=ppt/tags/tag104.xml><?xml version="1.0" encoding="utf-8"?>
<p:tagLst xmlns:p="http://schemas.openxmlformats.org/presentationml/2006/main">
  <p:tag name="KSO_WM_UNIT_VALUE" val="170*1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1_2*l_h_x*1_1_1"/>
  <p:tag name="KSO_WM_TEMPLATE_CATEGORY" val="diagram"/>
  <p:tag name="KSO_WM_TEMPLATE_INDEX" val="20227961"/>
  <p:tag name="KSO_WM_UNIT_LAYERLEVEL" val="1_1_1"/>
  <p:tag name="KSO_WM_TAG_VERSION" val="1.0"/>
  <p:tag name="KSO_WM_BEAUTIFY_FLAG" val="#wm#"/>
</p:tagLst>
</file>

<file path=ppt/tags/tag105.xml><?xml version="1.0" encoding="utf-8"?>
<p:tagLst xmlns:p="http://schemas.openxmlformats.org/presentationml/2006/main">
  <p:tag name="KSO_WM_UNIT_VALUE" val="170*17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1_2*l_h_x*1_2_1"/>
  <p:tag name="KSO_WM_TEMPLATE_CATEGORY" val="diagram"/>
  <p:tag name="KSO_WM_TEMPLATE_INDEX" val="20227961"/>
  <p:tag name="KSO_WM_UNIT_LAYERLEVEL" val="1_1_1"/>
  <p:tag name="KSO_WM_TAG_VERSION" val="1.0"/>
  <p:tag name="KSO_WM_BEAUTIFY_FLAG" val="#wm#"/>
</p:tagLst>
</file>

<file path=ppt/tags/tag106.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1*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1*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Lst>
</file>

<file path=ppt/tags/tag108.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7_1*l_h_x*1_1_1"/>
  <p:tag name="KSO_WM_TEMPLATE_CATEGORY" val="diagram"/>
  <p:tag name="KSO_WM_TEMPLATE_INDEX" val="20227977"/>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7_1*l_h_i*1_1_1"/>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3_4*l_h_f*1_1_1"/>
  <p:tag name="KSO_WM_TEMPLATE_CATEGORY" val="diagram"/>
  <p:tag name="KSO_WM_TEMPLATE_INDEX" val="20227973"/>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7_1*l_h_i*1_1_2"/>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1*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160215"/>
  <p:tag name="KSO_WM_UNIT_TYPE" val="a"/>
  <p:tag name="KSO_WM_UNIT_INDEX" val="1"/>
  <p:tag name="KSO_WM_UNIT_ID" val="257*a*1"/>
  <p:tag name="KSO_WM_UNIT_CLEAR" val="1"/>
  <p:tag name="KSO_WM_UNIT_LAYERLEVEL" val="1"/>
  <p:tag name="KSO_WM_UNIT_VALUE" val="21"/>
  <p:tag name="KSO_WM_UNIT_ISCONTENTSTITLE" val="0"/>
  <p:tag name="KSO_WM_UNIT_HIGHLIGHT" val="0"/>
  <p:tag name="KSO_WM_UNIT_COMPATIBLE" val="1"/>
  <p:tag name="KSO_WM_BEAUTIFY_FLAG" val="#wm#"/>
  <p:tag name="KSO_WM_UNIT_PRESET_TEXT_INDEX" val="3"/>
  <p:tag name="KSO_WM_UNIT_PRESET_TEXT_LEN" val="23"/>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f"/>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7"/>
  <p:tag name="KSO_WM_DIAGRAM_GROUP_CODE" val="l1-1"/>
  <p:tag name="KSO_WM_UNIT_ID" val="diagram20169954_5*l_h_f*1_1_1"/>
  <p:tag name="KSO_WM_UNIT_TEXT_FILL_FORE_SCHEMECOLOR_INDEX" val="5"/>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i"/>
  <p:tag name="KSO_WM_UNIT_INDEX" val="1_1_1"/>
  <p:tag name="KSO_WM_UNIT_ID" val="diagram20169954_5*l_h_i*1_1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f"/>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7"/>
  <p:tag name="KSO_WM_DIAGRAM_GROUP_CODE" val="l1-1"/>
  <p:tag name="KSO_WM_UNIT_ID" val="diagram20169954_5*l_h_f*1_2_1"/>
  <p:tag name="KSO_WM_UNIT_TEXT_FILL_FORE_SCHEMECOLOR_INDEX" val="5"/>
  <p:tag name="KSO_WM_UNIT_TEXT_FILL_TYPE"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i"/>
  <p:tag name="KSO_WM_UNIT_INDEX" val="1_2_1"/>
  <p:tag name="KSO_WM_UNIT_ID" val="diagram20169954_5*l_h_i*1_2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f"/>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7"/>
  <p:tag name="KSO_WM_DIAGRAM_GROUP_CODE" val="l1-1"/>
  <p:tag name="KSO_WM_UNIT_ID" val="diagram20169954_5*l_h_f*1_3_1"/>
  <p:tag name="KSO_WM_UNIT_TEXT_FILL_FORE_SCHEMECOLOR_INDEX" val="5"/>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i"/>
  <p:tag name="KSO_WM_UNIT_INDEX" val="1_3_1"/>
  <p:tag name="KSO_WM_UNIT_ID" val="diagram20169954_5*l_h_i*1_3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f"/>
  <p:tag name="KSO_WM_UNIT_INDEX" val="1_4_1"/>
  <p:tag name="KSO_WM_UNIT_LAYERLEVEL" val="1_1_1"/>
  <p:tag name="KSO_WM_UNIT_VALUE" val="11"/>
  <p:tag name="KSO_WM_UNIT_HIGHLIGHT" val="0"/>
  <p:tag name="KSO_WM_UNIT_COMPATIBLE" val="0"/>
  <p:tag name="KSO_WM_UNIT_CLEAR" val="0"/>
  <p:tag name="KSO_WM_UNIT_PRESET_TEXT_INDEX" val="3"/>
  <p:tag name="KSO_WM_UNIT_PRESET_TEXT_LEN" val="17"/>
  <p:tag name="KSO_WM_DIAGRAM_GROUP_CODE" val="l1-1"/>
  <p:tag name="KSO_WM_UNIT_ID" val="diagram20169954_5*l_h_f*1_4_1"/>
  <p:tag name="KSO_WM_UNIT_TEXT_FILL_FORE_SCHEMECOLOR_INDEX" val="5"/>
  <p:tag name="KSO_WM_UNIT_TEXT_FILL_TYPE" val="1"/>
</p:tagLst>
</file>

<file path=ppt/tags/tag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3_4*l_h_a*1_1_1"/>
  <p:tag name="KSO_WM_TEMPLATE_CATEGORY" val="diagram"/>
  <p:tag name="KSO_WM_TEMPLATE_INDEX" val="20227973"/>
  <p:tag name="KSO_WM_UNIT_LAYERLEVEL" val="1_1_1"/>
  <p:tag name="KSO_WM_TAG_VERSION" val="1.0"/>
  <p:tag name="KSO_WM_BEAUTIFY_FLAG" val="#wm#"/>
  <p:tag name="KSO_WM_UNIT_TEXT_FILL_FORE_SCHEMECOLOR_INDEX" val="5"/>
  <p:tag name="KSO_WM_UNIT_TEXT_FILL_TYPE"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i"/>
  <p:tag name="KSO_WM_UNIT_INDEX" val="1_4_1"/>
  <p:tag name="KSO_WM_UNIT_ID" val="diagram20169954_5*l_h_i*1_4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f"/>
  <p:tag name="KSO_WM_UNIT_INDEX" val="1_5_1"/>
  <p:tag name="KSO_WM_UNIT_LAYERLEVEL" val="1_1_1"/>
  <p:tag name="KSO_WM_UNIT_VALUE" val="11"/>
  <p:tag name="KSO_WM_UNIT_HIGHLIGHT" val="0"/>
  <p:tag name="KSO_WM_UNIT_COMPATIBLE" val="0"/>
  <p:tag name="KSO_WM_UNIT_CLEAR" val="0"/>
  <p:tag name="KSO_WM_UNIT_PRESET_TEXT_INDEX" val="3"/>
  <p:tag name="KSO_WM_UNIT_PRESET_TEXT_LEN" val="17"/>
  <p:tag name="KSO_WM_DIAGRAM_GROUP_CODE" val="l1-1"/>
  <p:tag name="KSO_WM_UNIT_ID" val="diagram20169954_5*l_h_f*1_5_1"/>
  <p:tag name="KSO_WM_UNIT_TEXT_FILL_FORE_SCHEMECOLOR_INDEX" val="5"/>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69954"/>
  <p:tag name="KSO_WM_UNIT_TYPE" val="l_h_i"/>
  <p:tag name="KSO_WM_UNIT_INDEX" val="1_5_1"/>
  <p:tag name="KSO_WM_UNIT_ID" val="diagram20169954_5*l_h_i*1_5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2*l_h_i*1_1_1"/>
  <p:tag name="KSO_WM_TEMPLATE_CATEGORY" val="diagram"/>
  <p:tag name="KSO_WM_TEMPLATE_INDEX" val="20228040"/>
  <p:tag name="KSO_WM_UNIT_LAYERLEVEL" val="1_1_1"/>
  <p:tag name="KSO_WM_TAG_VERSION" val="1.0"/>
  <p:tag name="KSO_WM_BEAUTIFY_FLAG" val="#wm#"/>
</p:tagLst>
</file>

<file path=ppt/tags/tag12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2*l_h_i*1_1_2"/>
  <p:tag name="KSO_WM_TEMPLATE_CATEGORY" val="diagram"/>
  <p:tag name="KSO_WM_TEMPLATE_INDEX" val="20228040"/>
  <p:tag name="KSO_WM_UNIT_LAYERLEVEL" val="1_1_1"/>
  <p:tag name="KSO_WM_TAG_VERSION" val="1.0"/>
  <p:tag name="KSO_WM_BEAUTIFY_FLAG" val="#wm#"/>
</p:tagLst>
</file>

<file path=ppt/tags/tag12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2*l_h_i*1_2_1"/>
  <p:tag name="KSO_WM_TEMPLATE_CATEGORY" val="diagram"/>
  <p:tag name="KSO_WM_TEMPLATE_INDEX" val="20228040"/>
  <p:tag name="KSO_WM_UNIT_LAYERLEVEL" val="1_1_1"/>
  <p:tag name="KSO_WM_TAG_VERSION" val="1.0"/>
  <p:tag name="KSO_WM_BEAUTIFY_FLAG" val="#wm#"/>
</p:tagLst>
</file>

<file path=ppt/tags/tag12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2*l_h_i*1_2_2"/>
  <p:tag name="KSO_WM_TEMPLATE_CATEGORY" val="diagram"/>
  <p:tag name="KSO_WM_TEMPLATE_INDEX" val="20228040"/>
  <p:tag name="KSO_WM_UNIT_LAYERLEVEL" val="1_1_1"/>
  <p:tag name="KSO_WM_TAG_VERSION" val="1.0"/>
  <p:tag name="KSO_WM_BEAUTIFY_FLAG" val="#wm#"/>
</p:tagLst>
</file>

<file path=ppt/tags/tag127.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2*l_h_a*1_1_1"/>
  <p:tag name="KSO_WM_TEMPLATE_CATEGORY" val="diagram"/>
  <p:tag name="KSO_WM_TEMPLATE_INDEX" val="20228040"/>
  <p:tag name="KSO_WM_UNIT_LAYERLEVEL" val="1_1_1"/>
  <p:tag name="KSO_WM_TAG_VERSION" val="1.0"/>
  <p:tag name="KSO_WM_BEAUTIFY_FLAG" val="#wm#"/>
</p:tagLst>
</file>

<file path=ppt/tags/tag12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2*l_h_f*1_1_1"/>
  <p:tag name="KSO_WM_TEMPLATE_CATEGORY" val="diagram"/>
  <p:tag name="KSO_WM_TEMPLATE_INDEX" val="20228040"/>
  <p:tag name="KSO_WM_UNIT_LAYERLEVEL" val="1_1_1"/>
  <p:tag name="KSO_WM_TAG_VERSION" val="1.0"/>
  <p:tag name="KSO_WM_BEAUTIFY_FLAG" val="#wm#"/>
</p:tagLst>
</file>

<file path=ppt/tags/tag129.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2*l_h_a*1_2_1"/>
  <p:tag name="KSO_WM_TEMPLATE_CATEGORY" val="diagram"/>
  <p:tag name="KSO_WM_TEMPLATE_INDEX" val="20228040"/>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73_4*l_h_i*1_1_3"/>
  <p:tag name="KSO_WM_TEMPLATE_CATEGORY" val="diagram"/>
  <p:tag name="KSO_WM_TEMPLATE_INDEX" val="202279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2*l_h_f*1_2_1"/>
  <p:tag name="KSO_WM_TEMPLATE_CATEGORY" val="diagram"/>
  <p:tag name="KSO_WM_TEMPLATE_INDEX" val="20228040"/>
  <p:tag name="KSO_WM_UNIT_LAYERLEVEL" val="1_1_1"/>
  <p:tag name="KSO_WM_TAG_VERSION" val="1.0"/>
  <p:tag name="KSO_WM_BEAUTIFY_FLAG" val="#wm#"/>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2*l_h_i*1_1_1"/>
  <p:tag name="KSO_WM_TEMPLATE_CATEGORY" val="diagram"/>
  <p:tag name="KSO_WM_TEMPLATE_INDEX" val="20228040"/>
  <p:tag name="KSO_WM_UNIT_LAYERLEVEL" val="1_1_1"/>
  <p:tag name="KSO_WM_TAG_VERSION" val="1.0"/>
  <p:tag name="KSO_WM_BEAUTIFY_FLAG" val="#wm#"/>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2*l_h_i*1_2_1"/>
  <p:tag name="KSO_WM_TEMPLATE_CATEGORY" val="diagram"/>
  <p:tag name="KSO_WM_TEMPLATE_INDEX" val="20228040"/>
  <p:tag name="KSO_WM_UNIT_LAYERLEVEL" val="1_1_1"/>
  <p:tag name="KSO_WM_TAG_VERSION" val="1.0"/>
  <p:tag name="KSO_WM_BEAUTIFY_FLAG" val="#wm#"/>
</p:tagLst>
</file>

<file path=ppt/tags/tag133.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NTgsImhkaWQiOiI3YmUxMWI2NDU4NzFiNzhiNGFjOTMyNzZhMDE3ODc3YyIsInVzZXJDb3VudCI6NTh9"/>
  <p:tag name="KSO_WPP_MARK_KEY" val="0f54c64d-c1e7-476d-85ba-36531b942cc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73_4*l_h_i*1_1_4"/>
  <p:tag name="KSO_WM_TEMPLATE_CATEGORY" val="diagram"/>
  <p:tag name="KSO_WM_TEMPLATE_INDEX" val="202279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3_4*l_h_i*1_1_2"/>
  <p:tag name="KSO_WM_TEMPLATE_CATEGORY" val="diagram"/>
  <p:tag name="KSO_WM_TEMPLATE_INDEX" val="20227973"/>
  <p:tag name="KSO_WM_UNIT_LAYERLEVEL" val="1_1_1"/>
  <p:tag name="KSO_WM_TAG_VERSION" val="1.0"/>
  <p:tag name="KSO_WM_BEAUTIFY_FLAG" val="#wm#"/>
  <p:tag name="KSO_WM_UNIT_TEXT_FILL_FORE_SCHEMECOLOR_INDEX" val="14"/>
  <p:tag name="KSO_WM_UNIT_TEXT_FILL_TYPE" val="1"/>
</p:tagLst>
</file>

<file path=ppt/tags/tag1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3_4*l_h_f*1_2_1"/>
  <p:tag name="KSO_WM_TEMPLATE_CATEGORY" val="diagram"/>
  <p:tag name="KSO_WM_TEMPLATE_INDEX" val="20227973"/>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3_4*l_h_a*1_2_1"/>
  <p:tag name="KSO_WM_TEMPLATE_CATEGORY" val="diagram"/>
  <p:tag name="KSO_WM_TEMPLATE_INDEX" val="20227973"/>
  <p:tag name="KSO_WM_UNIT_LAYERLEVEL" val="1_1_1"/>
  <p:tag name="KSO_WM_TAG_VERSION" val="1.0"/>
  <p:tag name="KSO_WM_BEAUTIFY_FLAG" val="#wm#"/>
  <p:tag name="KSO_WM_UNIT_TEXT_FILL_FORE_SCHEMECOLOR_INDEX" val="6"/>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73_4*l_h_i*1_2_3"/>
  <p:tag name="KSO_WM_TEMPLATE_CATEGORY" val="diagram"/>
  <p:tag name="KSO_WM_TEMPLATE_INDEX" val="202279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73_4*l_h_i*1_2_4"/>
  <p:tag name="KSO_WM_TEMPLATE_CATEGORY" val="diagram"/>
  <p:tag name="KSO_WM_TEMPLATE_INDEX" val="2022797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PLACING_PICTURE_USER_VIEWPORT" val="{&quot;height&quot;:3466,&quot;width&quot;:3125}"/>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3_4*l_h_i*1_2_2"/>
  <p:tag name="KSO_WM_TEMPLATE_CATEGORY" val="diagram"/>
  <p:tag name="KSO_WM_TEMPLATE_INDEX" val="20227973"/>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3_4*l_h_f*1_3_1"/>
  <p:tag name="KSO_WM_TEMPLATE_CATEGORY" val="diagram"/>
  <p:tag name="KSO_WM_TEMPLATE_INDEX" val="20227973"/>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3_4*l_h_a*1_3_1"/>
  <p:tag name="KSO_WM_TEMPLATE_CATEGORY" val="diagram"/>
  <p:tag name="KSO_WM_TEMPLATE_INDEX" val="20227973"/>
  <p:tag name="KSO_WM_UNIT_LAYERLEVEL" val="1_1_1"/>
  <p:tag name="KSO_WM_TAG_VERSION" val="1.0"/>
  <p:tag name="KSO_WM_BEAUTIFY_FLAG" val="#wm#"/>
  <p:tag name="KSO_WM_UNIT_TEXT_FILL_FORE_SCHEMECOLOR_INDEX" val="7"/>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73_4*l_h_i*1_3_3"/>
  <p:tag name="KSO_WM_TEMPLATE_CATEGORY" val="diagram"/>
  <p:tag name="KSO_WM_TEMPLATE_INDEX" val="202279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73_4*l_h_i*1_3_4"/>
  <p:tag name="KSO_WM_TEMPLATE_CATEGORY" val="diagram"/>
  <p:tag name="KSO_WM_TEMPLATE_INDEX" val="202279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3_4*l_h_i*1_3_2"/>
  <p:tag name="KSO_WM_TEMPLATE_CATEGORY" val="diagram"/>
  <p:tag name="KSO_WM_TEMPLATE_INDEX" val="20227973"/>
  <p:tag name="KSO_WM_UNIT_LAYERLEVEL" val="1_1_1"/>
  <p:tag name="KSO_WM_TAG_VERSION" val="1.0"/>
  <p:tag name="KSO_WM_BEAUTIFY_FLAG" val="#wm#"/>
  <p:tag name="KSO_WM_UNIT_TEXT_FILL_FORE_SCHEMECOLOR_INDEX" val="14"/>
  <p:tag name="KSO_WM_UNIT_TEXT_FILL_TYPE" val="1"/>
</p:tagLst>
</file>

<file path=ppt/tags/tag2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3_4*l_h_f*1_4_1"/>
  <p:tag name="KSO_WM_TEMPLATE_CATEGORY" val="diagram"/>
  <p:tag name="KSO_WM_TEMPLATE_INDEX" val="20227973"/>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3_4*l_h_a*1_4_1"/>
  <p:tag name="KSO_WM_TEMPLATE_CATEGORY" val="diagram"/>
  <p:tag name="KSO_WM_TEMPLATE_INDEX" val="20227973"/>
  <p:tag name="KSO_WM_UNIT_LAYERLEVEL" val="1_1_1"/>
  <p:tag name="KSO_WM_TAG_VERSION" val="1.0"/>
  <p:tag name="KSO_WM_BEAUTIFY_FLAG" val="#wm#"/>
  <p:tag name="KSO_WM_UNIT_TEXT_FILL_FORE_SCHEMECOLOR_INDEX" val="8"/>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73_4*l_h_i*1_4_3"/>
  <p:tag name="KSO_WM_TEMPLATE_CATEGORY" val="diagram"/>
  <p:tag name="KSO_WM_TEMPLATE_INDEX" val="202279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73_4*l_h_i*1_4_4"/>
  <p:tag name="KSO_WM_TEMPLATE_CATEGORY" val="diagram"/>
  <p:tag name="KSO_WM_TEMPLATE_INDEX" val="2022797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3_4*l_h_i*1_1_1"/>
  <p:tag name="KSO_WM_TEMPLATE_CATEGORY" val="diagram"/>
  <p:tag name="KSO_WM_TEMPLATE_INDEX" val="202279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3_4*l_h_i*1_4_2"/>
  <p:tag name="KSO_WM_TEMPLATE_CATEGORY" val="diagram"/>
  <p:tag name="KSO_WM_TEMPLATE_INDEX" val="20227973"/>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21_2*l_h_i*1_2_4"/>
  <p:tag name="KSO_WM_TEMPLATE_CATEGORY" val="diagram"/>
  <p:tag name="KSO_WM_TEMPLATE_INDEX" val="20228021"/>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21_2*l_h_i*1_2_5"/>
  <p:tag name="KSO_WM_TEMPLATE_CATEGORY" val="diagram"/>
  <p:tag name="KSO_WM_TEMPLATE_INDEX" val="20228021"/>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21_2*l_h_i*1_2_6"/>
  <p:tag name="KSO_WM_TEMPLATE_CATEGORY" val="diagram"/>
  <p:tag name="KSO_WM_TEMPLATE_INDEX" val="20228021"/>
  <p:tag name="KSO_WM_UNIT_LAYERLEVEL" val="1_1_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21_2*l_h_i*1_1_1"/>
  <p:tag name="KSO_WM_TEMPLATE_CATEGORY" val="diagram"/>
  <p:tag name="KSO_WM_TEMPLATE_INDEX" val="20228021"/>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21_2*l_h_i*1_1_2"/>
  <p:tag name="KSO_WM_TEMPLATE_CATEGORY" val="diagram"/>
  <p:tag name="KSO_WM_TEMPLATE_INDEX" val="20228021"/>
  <p:tag name="KSO_WM_UNIT_LAYERLEVEL" val="1_1_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21_2*l_h_i*1_1_3"/>
  <p:tag name="KSO_WM_TEMPLATE_CATEGORY" val="diagram"/>
  <p:tag name="KSO_WM_TEMPLATE_INDEX" val="20228021"/>
  <p:tag name="KSO_WM_UNIT_LAYERLEVEL" val="1_1_1"/>
  <p:tag name="KSO_WM_TAG_VERSION" val="1.0"/>
  <p:tag name="KSO_WM_BEAUTIFY_FLAG" val="#wm#"/>
</p:tagLst>
</file>

<file path=ppt/tags/tag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21_2*l_h_a*1_2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3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21_2*l_h_f*1_2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21_2*l_h_i*1_2_1"/>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3_4*l_h_i*1_2_1"/>
  <p:tag name="KSO_WM_TEMPLATE_CATEGORY" val="diagram"/>
  <p:tag name="KSO_WM_TEMPLATE_INDEX" val="2022797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21_2*l_h_i*1_2_2"/>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21_2*l_h_i*1_2_3"/>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l1-1"/>
  <p:tag name="KSO_WM_UNIT_TYPE" val="l_h_x"/>
  <p:tag name="KSO_WM_UNIT_INDEX" val="1_1_2"/>
  <p:tag name="KSO_WM_UNIT_ID" val="diagram20228021_2*l_h_x*1_1_2"/>
  <p:tag name="KSO_WM_TEMPLATE_CATEGORY" val="diagram"/>
  <p:tag name="KSO_WM_TEMPLATE_INDEX" val="20228021"/>
  <p:tag name="KSO_WM_UNIT_LAYERLEVEL" val="1_1_1"/>
  <p:tag name="KSO_WM_TAG_VERSION" val="1.0"/>
  <p:tag name="KSO_WM_BEAUTIFY_FLAG" val="#wm#"/>
</p:tagLst>
</file>

<file path=ppt/tags/tag43.xml><?xml version="1.0" encoding="utf-8"?>
<p:tagLst xmlns:p="http://schemas.openxmlformats.org/presentationml/2006/main">
  <p:tag name="KSO_WM_UNIT_VALUE" val="83*83"/>
  <p:tag name="KSO_WM_UNIT_HIGHLIGHT" val="0"/>
  <p:tag name="KSO_WM_UNIT_COMPATIBLE" val="0"/>
  <p:tag name="KSO_WM_UNIT_DIAGRAM_ISNUMVISUAL" val="0"/>
  <p:tag name="KSO_WM_UNIT_DIAGRAM_ISREFERUNIT" val="0"/>
  <p:tag name="KSO_WM_DIAGRAM_GROUP_CODE" val="l1-1"/>
  <p:tag name="KSO_WM_UNIT_TYPE" val="l_h_x"/>
  <p:tag name="KSO_WM_UNIT_INDEX" val="1_2_2"/>
  <p:tag name="KSO_WM_UNIT_ID" val="diagram20228021_2*l_h_x*1_2_2"/>
  <p:tag name="KSO_WM_TEMPLATE_CATEGORY" val="diagram"/>
  <p:tag name="KSO_WM_TEMPLATE_INDEX" val="20228021"/>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21_2*l_h_i*1_1_4"/>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21_2*l_h_i*1_1_5"/>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21_2*l_h_i*1_1_6"/>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1_2*l_h_a*1_1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4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21_2*l_h_f*1_1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21_2*l_h_x*1_2_1"/>
  <p:tag name="KSO_WM_TEMPLATE_CATEGORY" val="diagram"/>
  <p:tag name="KSO_WM_TEMPLATE_INDEX" val="20228021"/>
  <p:tag name="KSO_WM_UNIT_LAYERLEVEL" val="1_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3_4*l_h_i*1_3_1"/>
  <p:tag name="KSO_WM_TEMPLATE_CATEGORY" val="diagram"/>
  <p:tag name="KSO_WM_TEMPLATE_INDEX" val="202279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21_2*l_h_x*1_1_1"/>
  <p:tag name="KSO_WM_TEMPLATE_CATEGORY" val="diagram"/>
  <p:tag name="KSO_WM_TEMPLATE_INDEX" val="20228021"/>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21_2*l_h_i*1_2_4"/>
  <p:tag name="KSO_WM_TEMPLATE_CATEGORY" val="diagram"/>
  <p:tag name="KSO_WM_TEMPLATE_INDEX" val="20228021"/>
  <p:tag name="KSO_WM_UNIT_LAYERLEVEL" val="1_1_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21_2*l_h_i*1_2_5"/>
  <p:tag name="KSO_WM_TEMPLATE_CATEGORY" val="diagram"/>
  <p:tag name="KSO_WM_TEMPLATE_INDEX" val="20228021"/>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21_2*l_h_i*1_2_6"/>
  <p:tag name="KSO_WM_TEMPLATE_CATEGORY" val="diagram"/>
  <p:tag name="KSO_WM_TEMPLATE_INDEX" val="20228021"/>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21_2*l_h_i*1_1_1"/>
  <p:tag name="KSO_WM_TEMPLATE_CATEGORY" val="diagram"/>
  <p:tag name="KSO_WM_TEMPLATE_INDEX" val="20228021"/>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21_2*l_h_i*1_1_2"/>
  <p:tag name="KSO_WM_TEMPLATE_CATEGORY" val="diagram"/>
  <p:tag name="KSO_WM_TEMPLATE_INDEX" val="20228021"/>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21_2*l_h_i*1_1_3"/>
  <p:tag name="KSO_WM_TEMPLATE_CATEGORY" val="diagram"/>
  <p:tag name="KSO_WM_TEMPLATE_INDEX" val="20228021"/>
  <p:tag name="KSO_WM_UNIT_LAYERLEVEL" val="1_1_1"/>
  <p:tag name="KSO_WM_TAG_VERSION" val="1.0"/>
  <p:tag name="KSO_WM_BEAUTIFY_FLAG" val="#wm#"/>
</p:tagLst>
</file>

<file path=ppt/tags/tag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21_2*l_h_a*1_2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21_2*l_h_f*1_2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21_2*l_h_i*1_2_1"/>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3_4*l_h_i*1_4_1"/>
  <p:tag name="KSO_WM_TEMPLATE_CATEGORY" val="diagram"/>
  <p:tag name="KSO_WM_TEMPLATE_INDEX" val="2022797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21_2*l_h_i*1_2_2"/>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21_2*l_h_i*1_2_3"/>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l1-1"/>
  <p:tag name="KSO_WM_UNIT_TYPE" val="l_h_x"/>
  <p:tag name="KSO_WM_UNIT_INDEX" val="1_1_2"/>
  <p:tag name="KSO_WM_UNIT_ID" val="diagram20228021_2*l_h_x*1_1_2"/>
  <p:tag name="KSO_WM_TEMPLATE_CATEGORY" val="diagram"/>
  <p:tag name="KSO_WM_TEMPLATE_INDEX" val="20228021"/>
  <p:tag name="KSO_WM_UNIT_LAYERLEVEL" val="1_1_1"/>
  <p:tag name="KSO_WM_TAG_VERSION" val="1.0"/>
  <p:tag name="KSO_WM_BEAUTIFY_FLAG" val="#wm#"/>
</p:tagLst>
</file>

<file path=ppt/tags/tag63.xml><?xml version="1.0" encoding="utf-8"?>
<p:tagLst xmlns:p="http://schemas.openxmlformats.org/presentationml/2006/main">
  <p:tag name="KSO_WM_UNIT_VALUE" val="83*83"/>
  <p:tag name="KSO_WM_UNIT_HIGHLIGHT" val="0"/>
  <p:tag name="KSO_WM_UNIT_COMPATIBLE" val="0"/>
  <p:tag name="KSO_WM_UNIT_DIAGRAM_ISNUMVISUAL" val="0"/>
  <p:tag name="KSO_WM_UNIT_DIAGRAM_ISREFERUNIT" val="0"/>
  <p:tag name="KSO_WM_DIAGRAM_GROUP_CODE" val="l1-1"/>
  <p:tag name="KSO_WM_UNIT_TYPE" val="l_h_x"/>
  <p:tag name="KSO_WM_UNIT_INDEX" val="1_2_2"/>
  <p:tag name="KSO_WM_UNIT_ID" val="diagram20228021_2*l_h_x*1_2_2"/>
  <p:tag name="KSO_WM_TEMPLATE_CATEGORY" val="diagram"/>
  <p:tag name="KSO_WM_TEMPLATE_INDEX" val="20228021"/>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21_2*l_h_i*1_1_4"/>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21_2*l_h_i*1_1_5"/>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21_2*l_h_i*1_1_6"/>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1_2*l_h_a*1_1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6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21_2*l_h_f*1_1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21_2*l_h_x*1_2_1"/>
  <p:tag name="KSO_WM_TEMPLATE_CATEGORY" val="diagram"/>
  <p:tag name="KSO_WM_TEMPLATE_INDEX" val="20228021"/>
  <p:tag name="KSO_WM_UNIT_LAYERLEVEL" val="1_1_1"/>
  <p:tag name="KSO_WM_TAG_VERSION" val="1.0"/>
  <p:tag name="KSO_WM_BEAUTIFY_FLAG" val="#wm#"/>
</p:tagLst>
</file>

<file path=ppt/tags/tag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3_4*l_h_x*1_1_1"/>
  <p:tag name="KSO_WM_TEMPLATE_CATEGORY" val="diagram"/>
  <p:tag name="KSO_WM_TEMPLATE_INDEX" val="20227973"/>
  <p:tag name="KSO_WM_UNIT_LAYERLEVEL" val="1_1_1"/>
  <p:tag name="KSO_WM_TAG_VERSION" val="1.0"/>
  <p:tag name="KSO_WM_BEAUTIFY_FLAG" val="#wm#"/>
</p:tagLst>
</file>

<file path=ppt/tags/tag7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21_2*l_h_x*1_1_1"/>
  <p:tag name="KSO_WM_TEMPLATE_CATEGORY" val="diagram"/>
  <p:tag name="KSO_WM_TEMPLATE_INDEX" val="20228021"/>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99_5*l_h_i*1_1_1"/>
  <p:tag name="KSO_WM_TEMPLATE_CATEGORY" val="diagram"/>
  <p:tag name="KSO_WM_TEMPLATE_INDEX" val="2022799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99_5*l_h_i*1_1_3"/>
  <p:tag name="KSO_WM_TEMPLATE_CATEGORY" val="diagram"/>
  <p:tag name="KSO_WM_TEMPLATE_INDEX" val="2022799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99_5*l_h_i*1_1_2"/>
  <p:tag name="KSO_WM_TEMPLATE_CATEGORY" val="diagram"/>
  <p:tag name="KSO_WM_TEMPLATE_INDEX" val="20227999"/>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SUBTYPE" val="a"/>
  <p:tag name="KSO_WM_UNIT_PRESET_TEXT" val="单机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99_5*l_h_f*1_1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99_5*l_h_a*1_1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99_5*l_h_i*1_2_1"/>
  <p:tag name="KSO_WM_TEMPLATE_CATEGORY" val="diagram"/>
  <p:tag name="KSO_WM_TEMPLATE_INDEX" val="2022799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99_5*l_h_i*1_2_3"/>
  <p:tag name="KSO_WM_TEMPLATE_CATEGORY" val="diagram"/>
  <p:tag name="KSO_WM_TEMPLATE_INDEX" val="2022799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99_5*l_h_i*1_2_2"/>
  <p:tag name="KSO_WM_TEMPLATE_CATEGORY" val="diagram"/>
  <p:tag name="KSO_WM_TEMPLATE_INDEX" val="20227999"/>
  <p:tag name="KSO_WM_UNIT_LAYERLEVEL" val="1_1_1"/>
  <p:tag name="KSO_WM_TAG_VERSION" val="1.0"/>
  <p:tag name="KSO_WM_BEAUTIFY_FLAG" val="#wm#"/>
  <p:tag name="KSO_WM_UNIT_TEXT_FILL_FORE_SCHEMECOLOR_INDEX" val="6"/>
  <p:tag name="KSO_WM_UNIT_TEXT_FILL_TYPE" val="1"/>
</p:tagLst>
</file>

<file path=ppt/tags/tag79.xml><?xml version="1.0" encoding="utf-8"?>
<p:tagLst xmlns:p="http://schemas.openxmlformats.org/presentationml/2006/main">
  <p:tag name="KSO_WM_UNIT_SUBTYPE" val="a"/>
  <p:tag name="KSO_WM_UNIT_PRESET_TEXT" val="单机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99_5*l_h_f*1_2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3_4*l_h_x*1_2_1"/>
  <p:tag name="KSO_WM_TEMPLATE_CATEGORY" val="diagram"/>
  <p:tag name="KSO_WM_TEMPLATE_INDEX" val="20227973"/>
  <p:tag name="KSO_WM_UNIT_LAYERLEVEL" val="1_1_1"/>
  <p:tag name="KSO_WM_TAG_VERSION" val="1.0"/>
  <p:tag name="KSO_WM_BEAUTIFY_FLAG" val="#wm#"/>
</p:tagLst>
</file>

<file path=ppt/tags/tag80.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99_5*l_h_a*1_2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99_5*l_h_i*1_4_1"/>
  <p:tag name="KSO_WM_TEMPLATE_CATEGORY" val="diagram"/>
  <p:tag name="KSO_WM_TEMPLATE_INDEX" val="20227999"/>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99_5*l_h_i*1_4_3"/>
  <p:tag name="KSO_WM_TEMPLATE_CATEGORY" val="diagram"/>
  <p:tag name="KSO_WM_TEMPLATE_INDEX" val="2022799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99_5*l_h_i*1_4_2"/>
  <p:tag name="KSO_WM_TEMPLATE_CATEGORY" val="diagram"/>
  <p:tag name="KSO_WM_TEMPLATE_INDEX" val="20227999"/>
  <p:tag name="KSO_WM_UNIT_LAYERLEVEL" val="1_1_1"/>
  <p:tag name="KSO_WM_TAG_VERSION" val="1.0"/>
  <p:tag name="KSO_WM_BEAUTIFY_FLAG" val="#wm#"/>
  <p:tag name="KSO_WM_UNIT_TEXT_FILL_FORE_SCHEMECOLOR_INDEX" val="8"/>
  <p:tag name="KSO_WM_UNIT_TEXT_FILL_TYPE" val="1"/>
</p:tagLst>
</file>

<file path=ppt/tags/tag84.xml><?xml version="1.0" encoding="utf-8"?>
<p:tagLst xmlns:p="http://schemas.openxmlformats.org/presentationml/2006/main">
  <p:tag name="KSO_WM_UNIT_SUBTYPE" val="a"/>
  <p:tag name="KSO_WM_UNIT_PRESET_TEXT" val="单机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99_5*l_h_f*1_4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99_5*l_h_a*1_4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99_5*l_h_i*1_5_1"/>
  <p:tag name="KSO_WM_TEMPLATE_CATEGORY" val="diagram"/>
  <p:tag name="KSO_WM_TEMPLATE_INDEX" val="20227999"/>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99_5*l_h_i*1_5_3"/>
  <p:tag name="KSO_WM_TEMPLATE_CATEGORY" val="diagram"/>
  <p:tag name="KSO_WM_TEMPLATE_INDEX" val="2022799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7999_5*l_h_i*1_5_2"/>
  <p:tag name="KSO_WM_TEMPLATE_CATEGORY" val="diagram"/>
  <p:tag name="KSO_WM_TEMPLATE_INDEX" val="20227999"/>
  <p:tag name="KSO_WM_UNIT_LAYERLEVEL" val="1_1_1"/>
  <p:tag name="KSO_WM_TAG_VERSION" val="1.0"/>
  <p:tag name="KSO_WM_BEAUTIFY_FLAG" val="#wm#"/>
  <p:tag name="KSO_WM_UNIT_TEXT_FILL_FORE_SCHEMECOLOR_INDEX" val="9"/>
  <p:tag name="KSO_WM_UNIT_TEXT_FILL_TYPE" val="1"/>
</p:tagLst>
</file>

<file path=ppt/tags/tag89.xml><?xml version="1.0" encoding="utf-8"?>
<p:tagLst xmlns:p="http://schemas.openxmlformats.org/presentationml/2006/main">
  <p:tag name="KSO_WM_UNIT_SUBTYPE" val="a"/>
  <p:tag name="KSO_WM_UNIT_PRESET_TEXT" val="单机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99_5*l_h_f*1_5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3_4*l_h_x*1_4_1"/>
  <p:tag name="KSO_WM_TEMPLATE_CATEGORY" val="diagram"/>
  <p:tag name="KSO_WM_TEMPLATE_INDEX" val="20227973"/>
  <p:tag name="KSO_WM_UNIT_LAYERLEVEL" val="1_1_1"/>
  <p:tag name="KSO_WM_TAG_VERSION" val="1.0"/>
  <p:tag name="KSO_WM_BEAUTIFY_FLAG" val="#wm#"/>
</p:tagLst>
</file>

<file path=ppt/tags/tag90.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99_5*l_h_a*1_5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99_5*l_h_i*1_3_1"/>
  <p:tag name="KSO_WM_TEMPLATE_CATEGORY" val="diagram"/>
  <p:tag name="KSO_WM_TEMPLATE_INDEX" val="2022799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99_5*l_h_i*1_3_3"/>
  <p:tag name="KSO_WM_TEMPLATE_CATEGORY" val="diagram"/>
  <p:tag name="KSO_WM_TEMPLATE_INDEX" val="2022799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99_5*l_h_i*1_3_2"/>
  <p:tag name="KSO_WM_TEMPLATE_CATEGORY" val="diagram"/>
  <p:tag name="KSO_WM_TEMPLATE_INDEX" val="20227999"/>
  <p:tag name="KSO_WM_UNIT_LAYERLEVEL" val="1_1_1"/>
  <p:tag name="KSO_WM_TAG_VERSION" val="1.0"/>
  <p:tag name="KSO_WM_BEAUTIFY_FLAG" val="#wm#"/>
  <p:tag name="KSO_WM_UNIT_TEXT_FILL_FORE_SCHEMECOLOR_INDEX" val="7"/>
  <p:tag name="KSO_WM_UNIT_TEXT_FILL_TYPE" val="1"/>
</p:tagLst>
</file>

<file path=ppt/tags/tag94.xml><?xml version="1.0" encoding="utf-8"?>
<p:tagLst xmlns:p="http://schemas.openxmlformats.org/presentationml/2006/main">
  <p:tag name="KSO_WM_UNIT_SUBTYPE" val="a"/>
  <p:tag name="KSO_WM_UNIT_PRESET_TEXT" val="单机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99_5*l_h_f*1_3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99_5*l_h_a*1_3_1"/>
  <p:tag name="KSO_WM_TEMPLATE_CATEGORY" val="diagram"/>
  <p:tag name="KSO_WM_TEMPLATE_INDEX" val="20227999"/>
  <p:tag name="KSO_WM_UNIT_LAYERLEVEL" val="1_1_1"/>
  <p:tag name="KSO_WM_TAG_VERSION" val="1.0"/>
  <p:tag name="KSO_WM_BEAUTIFY_FLAG" val="#wm#"/>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1_2*l_h_i*1_1_2"/>
  <p:tag name="KSO_WM_TEMPLATE_CATEGORY" val="diagram"/>
  <p:tag name="KSO_WM_TEMPLATE_INDEX" val="20227961"/>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1_2*l_h_i*1_1_1"/>
  <p:tag name="KSO_WM_TEMPLATE_CATEGORY" val="diagram"/>
  <p:tag name="KSO_WM_TEMPLATE_INDEX" val="20227961"/>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2"/>
  <p:tag name="KSO_WM_UNIT_TEXT_FILL_TYPE" val="1"/>
</p:tagLst>
</file>

<file path=ppt/tags/tag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1_2*l_h_f*1_1_1"/>
  <p:tag name="KSO_WM_TEMPLATE_CATEGORY" val="diagram"/>
  <p:tag name="KSO_WM_TEMPLATE_INDEX" val="20227961"/>
  <p:tag name="KSO_WM_UNIT_LAYERLEVEL" val="1_1_1"/>
  <p:tag name="KSO_WM_TAG_VERSION" val="1.0"/>
  <p:tag name="KSO_WM_BEAUTIFY_FLAG" val="#wm#"/>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1_2*l_h_i*1_2_2"/>
  <p:tag name="KSO_WM_TEMPLATE_CATEGORY" val="diagram"/>
  <p:tag name="KSO_WM_TEMPLATE_INDEX" val="20227961"/>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3993</Words>
  <Application>WPS 演示</Application>
  <PresentationFormat>宽屏</PresentationFormat>
  <Paragraphs>278</Paragraphs>
  <Slides>16</Slides>
  <Notes>18</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16</vt:i4>
      </vt:variant>
    </vt:vector>
  </HeadingPairs>
  <TitlesOfParts>
    <vt:vector size="39"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思源黑体 CN Regular</vt:lpstr>
      <vt:lpstr>Calibri</vt:lpstr>
      <vt:lpstr>MiSans</vt:lpstr>
      <vt:lpstr>思源黑体 CN Light</vt:lpstr>
      <vt:lpstr>思源黑体 CN Heavy</vt:lpstr>
      <vt:lpstr>等线</vt:lpstr>
      <vt:lpstr>Arial Unicode MS</vt:lpstr>
      <vt:lpstr>等线 Light</vt:lpstr>
      <vt:lpstr>MiSans Bold</vt:lpstr>
      <vt:lpstr>仓耳舒圆体 W01</vt:lpstr>
      <vt:lpstr>Calibri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112</cp:revision>
  <dcterms:created xsi:type="dcterms:W3CDTF">2020-06-21T11:58:00Z</dcterms:created>
  <dcterms:modified xsi:type="dcterms:W3CDTF">2022-12-07T09:06:29Z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