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1204" r:id="rId5"/>
    <p:sldId id="259" r:id="rId6"/>
    <p:sldId id="1170" r:id="rId7"/>
    <p:sldId id="1171" r:id="rId8"/>
    <p:sldId id="375" r:id="rId9"/>
    <p:sldId id="261" r:id="rId10"/>
    <p:sldId id="784" r:id="rId11"/>
    <p:sldId id="1189" r:id="rId12"/>
    <p:sldId id="1190" r:id="rId13"/>
    <p:sldId id="1172" r:id="rId14"/>
    <p:sldId id="1191" r:id="rId15"/>
    <p:sldId id="399" r:id="rId16"/>
    <p:sldId id="1188" r:id="rId17"/>
    <p:sldId id="1192" r:id="rId18"/>
    <p:sldId id="1193" r:id="rId19"/>
    <p:sldId id="1162" r:id="rId20"/>
    <p:sldId id="1194" r:id="rId21"/>
    <p:sldId id="932" r:id="rId22"/>
    <p:sldId id="1195" r:id="rId23"/>
    <p:sldId id="1196" r:id="rId24"/>
    <p:sldId id="1197" r:id="rId25"/>
    <p:sldId id="1163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943A"/>
    <a:srgbClr val="272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32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438" y="54"/>
      </p:cViewPr>
      <p:guideLst>
        <p:guide orient="horz" pos="2383"/>
        <p:guide pos="3802"/>
        <p:guide pos="4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6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" qsCatId="simple" csTypeId="urn:microsoft.com/office/officeart/2005/8/colors/accent1_4" csCatId="accent1" phldr="0"/>
      <dgm:spPr/>
      <dgm:t>
        <a:bodyPr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" qsCatId="simple" csTypeId="urn:microsoft.com/office/officeart/2005/8/colors/accent1_4" csCatId="accent1" phldr="0"/>
      <dgm:spPr/>
      <dgm:t>
        <a:bodyPr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B4DE1-53AC-45C6-AA8B-924E6FEA26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My First Template</a:t>
            </a:r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稻壳儿：耗崽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稻壳儿：耗崽设计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5615948" y="1835005"/>
            <a:ext cx="3744415" cy="2191440"/>
          </a:xfrm>
          <a:prstGeom prst="rect">
            <a:avLst/>
          </a:prstGeom>
          <a:noFill/>
          <a:effectLst>
            <a:innerShdw blurRad="63500" dist="25400" dir="13500000">
              <a:prstClr val="black">
                <a:alpha val="21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8652369" y="2565400"/>
            <a:ext cx="2080728" cy="2573065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tags" Target="../tags/tag5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tags" Target="../tags/tag2.xml"/><Relationship Id="rId7" Type="http://schemas.openxmlformats.org/officeDocument/2006/relationships/image" Target="../media/image5.png"/><Relationship Id="rId6" Type="http://schemas.openxmlformats.org/officeDocument/2006/relationships/tags" Target="../tags/tag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5" Type="http://schemas.openxmlformats.org/officeDocument/2006/relationships/notesSlide" Target="../notesSlides/notesSlide8.xml"/><Relationship Id="rId34" Type="http://schemas.openxmlformats.org/officeDocument/2006/relationships/slideLayout" Target="../slideLayouts/slideLayout2.xml"/><Relationship Id="rId33" Type="http://schemas.openxmlformats.org/officeDocument/2006/relationships/tags" Target="../tags/tag26.xml"/><Relationship Id="rId32" Type="http://schemas.openxmlformats.org/officeDocument/2006/relationships/tags" Target="../tags/tag25.xml"/><Relationship Id="rId31" Type="http://schemas.openxmlformats.org/officeDocument/2006/relationships/tags" Target="../tags/tag24.xml"/><Relationship Id="rId30" Type="http://schemas.openxmlformats.org/officeDocument/2006/relationships/tags" Target="../tags/tag23.xml"/><Relationship Id="rId3" Type="http://schemas.openxmlformats.org/officeDocument/2006/relationships/diagramQuickStyle" Target="../diagrams/quickStyle1.xml"/><Relationship Id="rId29" Type="http://schemas.openxmlformats.org/officeDocument/2006/relationships/tags" Target="../tags/tag22.xml"/><Relationship Id="rId28" Type="http://schemas.openxmlformats.org/officeDocument/2006/relationships/tags" Target="../tags/tag21.xml"/><Relationship Id="rId27" Type="http://schemas.openxmlformats.org/officeDocument/2006/relationships/tags" Target="../tags/tag20.xml"/><Relationship Id="rId26" Type="http://schemas.openxmlformats.org/officeDocument/2006/relationships/tags" Target="../tags/tag19.xml"/><Relationship Id="rId25" Type="http://schemas.openxmlformats.org/officeDocument/2006/relationships/tags" Target="../tags/tag18.xml"/><Relationship Id="rId24" Type="http://schemas.openxmlformats.org/officeDocument/2006/relationships/tags" Target="../tags/tag17.xml"/><Relationship Id="rId23" Type="http://schemas.openxmlformats.org/officeDocument/2006/relationships/tags" Target="../tags/tag16.xml"/><Relationship Id="rId22" Type="http://schemas.openxmlformats.org/officeDocument/2006/relationships/tags" Target="../tags/tag15.xml"/><Relationship Id="rId21" Type="http://schemas.openxmlformats.org/officeDocument/2006/relationships/tags" Target="../tags/tag14.xml"/><Relationship Id="rId20" Type="http://schemas.openxmlformats.org/officeDocument/2006/relationships/tags" Target="../tags/tag13.xml"/><Relationship Id="rId2" Type="http://schemas.openxmlformats.org/officeDocument/2006/relationships/diagramLayout" Target="../diagrams/layout1.xml"/><Relationship Id="rId19" Type="http://schemas.openxmlformats.org/officeDocument/2006/relationships/tags" Target="../tags/tag12.xml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image" Target="../media/image6.png"/><Relationship Id="rId14" Type="http://schemas.openxmlformats.org/officeDocument/2006/relationships/tags" Target="../tags/tag8.xml"/><Relationship Id="rId13" Type="http://schemas.openxmlformats.org/officeDocument/2006/relationships/tags" Target="../tags/tag7.xml"/><Relationship Id="rId12" Type="http://schemas.openxmlformats.org/officeDocument/2006/relationships/tags" Target="../tags/tag6.xml"/><Relationship Id="rId11" Type="http://schemas.openxmlformats.org/officeDocument/2006/relationships/tags" Target="../tags/tag5.xml"/><Relationship Id="rId10" Type="http://schemas.openxmlformats.org/officeDocument/2006/relationships/tags" Target="../tags/tag4.xml"/><Relationship Id="rId1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8" Type="http://schemas.openxmlformats.org/officeDocument/2006/relationships/notesSlide" Target="../notesSlides/notesSlide9.xml"/><Relationship Id="rId37" Type="http://schemas.openxmlformats.org/officeDocument/2006/relationships/slideLayout" Target="../slideLayouts/slideLayout2.xml"/><Relationship Id="rId36" Type="http://schemas.openxmlformats.org/officeDocument/2006/relationships/tags" Target="../tags/tag57.xml"/><Relationship Id="rId35" Type="http://schemas.openxmlformats.org/officeDocument/2006/relationships/tags" Target="../tags/tag56.xml"/><Relationship Id="rId34" Type="http://schemas.openxmlformats.org/officeDocument/2006/relationships/tags" Target="../tags/tag55.xml"/><Relationship Id="rId33" Type="http://schemas.openxmlformats.org/officeDocument/2006/relationships/tags" Target="../tags/tag54.xml"/><Relationship Id="rId32" Type="http://schemas.openxmlformats.org/officeDocument/2006/relationships/tags" Target="../tags/tag53.xml"/><Relationship Id="rId31" Type="http://schemas.openxmlformats.org/officeDocument/2006/relationships/tags" Target="../tags/tag52.xml"/><Relationship Id="rId30" Type="http://schemas.openxmlformats.org/officeDocument/2006/relationships/tags" Target="../tags/tag51.xml"/><Relationship Id="rId3" Type="http://schemas.openxmlformats.org/officeDocument/2006/relationships/diagramQuickStyle" Target="../diagrams/quickStyle2.xml"/><Relationship Id="rId29" Type="http://schemas.openxmlformats.org/officeDocument/2006/relationships/tags" Target="../tags/tag50.xml"/><Relationship Id="rId28" Type="http://schemas.openxmlformats.org/officeDocument/2006/relationships/tags" Target="../tags/tag49.xml"/><Relationship Id="rId27" Type="http://schemas.openxmlformats.org/officeDocument/2006/relationships/tags" Target="../tags/tag48.xml"/><Relationship Id="rId26" Type="http://schemas.openxmlformats.org/officeDocument/2006/relationships/tags" Target="../tags/tag47.xml"/><Relationship Id="rId25" Type="http://schemas.openxmlformats.org/officeDocument/2006/relationships/tags" Target="../tags/tag46.xml"/><Relationship Id="rId24" Type="http://schemas.openxmlformats.org/officeDocument/2006/relationships/tags" Target="../tags/tag45.xml"/><Relationship Id="rId23" Type="http://schemas.openxmlformats.org/officeDocument/2006/relationships/tags" Target="../tags/tag44.xml"/><Relationship Id="rId22" Type="http://schemas.openxmlformats.org/officeDocument/2006/relationships/tags" Target="../tags/tag43.xml"/><Relationship Id="rId21" Type="http://schemas.openxmlformats.org/officeDocument/2006/relationships/tags" Target="../tags/tag42.xml"/><Relationship Id="rId20" Type="http://schemas.openxmlformats.org/officeDocument/2006/relationships/tags" Target="../tags/tag41.xml"/><Relationship Id="rId2" Type="http://schemas.openxmlformats.org/officeDocument/2006/relationships/diagramLayout" Target="../diagrams/layout2.xml"/><Relationship Id="rId19" Type="http://schemas.openxmlformats.org/officeDocument/2006/relationships/tags" Target="../tags/tag40.xml"/><Relationship Id="rId18" Type="http://schemas.openxmlformats.org/officeDocument/2006/relationships/tags" Target="../tags/tag39.xml"/><Relationship Id="rId17" Type="http://schemas.openxmlformats.org/officeDocument/2006/relationships/tags" Target="../tags/tag38.xml"/><Relationship Id="rId16" Type="http://schemas.openxmlformats.org/officeDocument/2006/relationships/tags" Target="../tags/tag3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0400" y="3146425"/>
            <a:ext cx="108839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>
                <a:effectLst>
                  <a:innerShdw>
                    <a:schemeClr val="bg1">
                      <a:lumMod val="65000"/>
                    </a:schemeClr>
                  </a:inn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数据库的</a:t>
            </a:r>
            <a:r>
              <a:rPr lang="zh-CN" altLang="en-US" sz="5400" b="1" spc="600" dirty="0">
                <a:effectLst>
                  <a:innerShdw>
                    <a:schemeClr val="bg1">
                      <a:lumMod val="65000"/>
                    </a:schemeClr>
                  </a:inn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魔力</a:t>
            </a:r>
            <a:endParaRPr lang="zh-CN" altLang="en-US" sz="5400" b="1" spc="600" dirty="0">
              <a:effectLst>
                <a:innerShdw>
                  <a:schemeClr val="bg1">
                    <a:lumMod val="65000"/>
                  </a:schemeClr>
                </a:inn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 flipH="1">
            <a:off x="8984343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9" name="图片 2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050" y="2230120"/>
            <a:ext cx="8479155" cy="312293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60400" y="-68581"/>
            <a:ext cx="5087257" cy="1151891"/>
            <a:chOff x="660400" y="-21591"/>
            <a:chExt cx="5087257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认识生活中的数据库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556000" y="571246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数据库市场占有率调研</a:t>
            </a: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60400" y="-1"/>
            <a:ext cx="6414474" cy="1163956"/>
            <a:chOff x="660400" y="-33656"/>
            <a:chExt cx="641447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68459" y="408602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数据库技术人才职业发展规划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138045" y="1252538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0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DBA</a:t>
            </a:r>
            <a:r>
              <a:rPr 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人才需求高速发展</a:t>
            </a:r>
            <a:endParaRPr lang="zh-CN" altLang="en-US" sz="20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60" name="图片 2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845" y="1814830"/>
            <a:ext cx="6598920" cy="40398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60975" y="6264910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16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DBA</a:t>
            </a:r>
            <a:r>
              <a:rPr lang="zh-CN" sz="16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历年薪资对比图（</a:t>
            </a:r>
            <a:r>
              <a:rPr lang="en-US" sz="16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2014-2022</a:t>
            </a:r>
            <a:r>
              <a:rPr lang="zh-CN" sz="16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年）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013075" y="2014855"/>
          <a:ext cx="7736840" cy="3771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80005"/>
                <a:gridCol w="5156835"/>
              </a:tblGrid>
              <a:tr h="419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人员分类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主要职责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系统分析员和数据库设计人员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负责应用系统的需求分析和规范说明,确定系统的硬件配置,并参与数据库系统的概要设计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应用程序员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负责编写使用数据库的应用程序,这些应用程序可以对数据进行检索、建立、删除或修改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数据库管理员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负责数据库的总体信息控制，管理数据库中的信息内容和结构，决定数据库的存储结构和存取策略，定义数据库的安全性要求和完整性约束条件，监控数据库的使用和运行，负责数据库的性能改进、数据库的重组和重构，以提高系统的性能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660400" y="-1"/>
            <a:ext cx="6414474" cy="1163956"/>
            <a:chOff x="660400" y="-33656"/>
            <a:chExt cx="641447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68459" y="408602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数据库技术人才职业发展规划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089400" y="14547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数据库系统人员分类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矩形 7"/>
          <p:cNvSpPr>
            <a:spLocks noChangeArrowheads="1"/>
          </p:cNvSpPr>
          <p:nvPr/>
        </p:nvSpPr>
        <p:spPr bwMode="auto">
          <a:xfrm>
            <a:off x="439820" y="1563057"/>
            <a:ext cx="1738612" cy="2731861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3" name="Pentagon 2355_6"/>
          <p:cNvSpPr>
            <a:spLocks noChangeArrowheads="1"/>
          </p:cNvSpPr>
          <p:nvPr/>
        </p:nvSpPr>
        <p:spPr bwMode="auto">
          <a:xfrm rot="5400000">
            <a:off x="900834" y="1098357"/>
            <a:ext cx="816585" cy="1745988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5" name="文本框 10"/>
          <p:cNvSpPr txBox="1">
            <a:spLocks noChangeArrowheads="1"/>
          </p:cNvSpPr>
          <p:nvPr/>
        </p:nvSpPr>
        <p:spPr bwMode="auto">
          <a:xfrm>
            <a:off x="822160" y="1605174"/>
            <a:ext cx="973933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01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9706" name="矩形 11"/>
          <p:cNvSpPr>
            <a:spLocks noChangeArrowheads="1"/>
          </p:cNvSpPr>
          <p:nvPr/>
        </p:nvSpPr>
        <p:spPr bwMode="auto">
          <a:xfrm>
            <a:off x="2383982" y="1563057"/>
            <a:ext cx="1738612" cy="2731861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7" name="Pentagon 2355_10"/>
          <p:cNvSpPr>
            <a:spLocks noChangeArrowheads="1"/>
          </p:cNvSpPr>
          <p:nvPr/>
        </p:nvSpPr>
        <p:spPr bwMode="auto">
          <a:xfrm rot="5400000">
            <a:off x="2844996" y="1098356"/>
            <a:ext cx="816585" cy="1745988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09" name="文本框 14"/>
          <p:cNvSpPr txBox="1">
            <a:spLocks noChangeArrowheads="1"/>
          </p:cNvSpPr>
          <p:nvPr/>
        </p:nvSpPr>
        <p:spPr bwMode="auto">
          <a:xfrm>
            <a:off x="2766322" y="1605174"/>
            <a:ext cx="973933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02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9710" name="矩形 15"/>
          <p:cNvSpPr>
            <a:spLocks noChangeArrowheads="1"/>
          </p:cNvSpPr>
          <p:nvPr/>
        </p:nvSpPr>
        <p:spPr bwMode="auto">
          <a:xfrm>
            <a:off x="4326667" y="1563057"/>
            <a:ext cx="1739904" cy="2731861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1" name="Pentagon 2355"/>
          <p:cNvSpPr>
            <a:spLocks noChangeArrowheads="1"/>
          </p:cNvSpPr>
          <p:nvPr/>
        </p:nvSpPr>
        <p:spPr bwMode="auto">
          <a:xfrm rot="5400000">
            <a:off x="4788328" y="1099186"/>
            <a:ext cx="816584" cy="1744326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3" name="文本框 18"/>
          <p:cNvSpPr txBox="1">
            <a:spLocks noChangeArrowheads="1"/>
          </p:cNvSpPr>
          <p:nvPr/>
        </p:nvSpPr>
        <p:spPr bwMode="auto">
          <a:xfrm>
            <a:off x="4709007" y="1605174"/>
            <a:ext cx="975224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03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9714" name="矩形 19"/>
          <p:cNvSpPr>
            <a:spLocks noChangeArrowheads="1"/>
          </p:cNvSpPr>
          <p:nvPr/>
        </p:nvSpPr>
        <p:spPr bwMode="auto">
          <a:xfrm>
            <a:off x="6266956" y="1563057"/>
            <a:ext cx="1738612" cy="2731861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lstStyle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5" name="Pentagon 2355_18"/>
          <p:cNvSpPr>
            <a:spLocks noChangeArrowheads="1"/>
          </p:cNvSpPr>
          <p:nvPr/>
        </p:nvSpPr>
        <p:spPr bwMode="auto">
          <a:xfrm rot="5400000">
            <a:off x="6727970" y="1106675"/>
            <a:ext cx="816584" cy="1729349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17" name="文本框 22"/>
          <p:cNvSpPr txBox="1">
            <a:spLocks noChangeArrowheads="1"/>
          </p:cNvSpPr>
          <p:nvPr/>
        </p:nvSpPr>
        <p:spPr bwMode="auto">
          <a:xfrm>
            <a:off x="6649296" y="1605174"/>
            <a:ext cx="973933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04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9718" name="TextBox 13"/>
          <p:cNvSpPr txBox="1">
            <a:spLocks noChangeArrowheads="1"/>
          </p:cNvSpPr>
          <p:nvPr/>
        </p:nvSpPr>
        <p:spPr bwMode="auto">
          <a:xfrm>
            <a:off x="496327" y="2666722"/>
            <a:ext cx="1625600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数据库的安装及日常维护、性能优化等工作</a:t>
            </a:r>
            <a:endParaRPr lang="zh-CN" altLang="en-US" sz="16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20" name="TextBox 13"/>
          <p:cNvSpPr txBox="1">
            <a:spLocks noChangeArrowheads="1"/>
          </p:cNvSpPr>
          <p:nvPr/>
        </p:nvSpPr>
        <p:spPr bwMode="auto">
          <a:xfrm>
            <a:off x="2436996" y="2666722"/>
            <a:ext cx="1632585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RAC、Dataguard的安装、配置及后续维护</a:t>
            </a:r>
            <a:endParaRPr lang="zh-CN" altLang="en-US" sz="16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4327039" y="2666722"/>
            <a:ext cx="1739162" cy="63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数据库故障分析、处理以及后续改善</a:t>
            </a:r>
            <a:endParaRPr lang="zh-CN" altLang="en-US" sz="16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9724" name="TextBox 13"/>
          <p:cNvSpPr txBox="1">
            <a:spLocks noChangeArrowheads="1"/>
          </p:cNvSpPr>
          <p:nvPr/>
        </p:nvSpPr>
        <p:spPr bwMode="auto">
          <a:xfrm>
            <a:off x="6320922" y="2666722"/>
            <a:ext cx="163068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制定数据库的容灾、监控方案并实施，确保数据安全和业务稳定</a:t>
            </a:r>
            <a:endParaRPr lang="zh-CN" altLang="en-US" sz="16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60400" y="-1"/>
            <a:ext cx="6414474" cy="1163956"/>
            <a:chOff x="660400" y="-33656"/>
            <a:chExt cx="641447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68459" y="408602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数据库技术人才职业发展规划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" name="Pentagon 2355_18"/>
          <p:cNvSpPr>
            <a:spLocks noChangeArrowheads="1"/>
          </p:cNvSpPr>
          <p:nvPr/>
        </p:nvSpPr>
        <p:spPr bwMode="auto">
          <a:xfrm rot="5400000">
            <a:off x="8669621" y="1112115"/>
            <a:ext cx="806851" cy="1708737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4" name="文本框 22"/>
          <p:cNvSpPr txBox="1">
            <a:spLocks noChangeArrowheads="1"/>
          </p:cNvSpPr>
          <p:nvPr/>
        </p:nvSpPr>
        <p:spPr bwMode="auto">
          <a:xfrm>
            <a:off x="8591885" y="1605174"/>
            <a:ext cx="962324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05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矩形 19"/>
          <p:cNvSpPr>
            <a:spLocks noChangeArrowheads="1"/>
          </p:cNvSpPr>
          <p:nvPr/>
        </p:nvSpPr>
        <p:spPr bwMode="auto">
          <a:xfrm>
            <a:off x="8203741" y="1563057"/>
            <a:ext cx="1738612" cy="2731861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8377404" y="2666722"/>
            <a:ext cx="1391285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编写数据库相关操作手册及维护技术文档</a:t>
            </a:r>
            <a:endParaRPr lang="zh-CN" altLang="en-US" sz="16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9" name="Pentagon 2355_18"/>
          <p:cNvSpPr>
            <a:spLocks noChangeArrowheads="1"/>
          </p:cNvSpPr>
          <p:nvPr/>
        </p:nvSpPr>
        <p:spPr bwMode="auto">
          <a:xfrm rot="5400000">
            <a:off x="10606405" y="1112115"/>
            <a:ext cx="806851" cy="1708737"/>
          </a:xfrm>
          <a:prstGeom prst="homePlate">
            <a:avLst>
              <a:gd name="adj" fmla="val 8079"/>
            </a:avLst>
          </a:prstGeom>
          <a:solidFill>
            <a:srgbClr val="55943A"/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10528669" y="1605174"/>
            <a:ext cx="962324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  <a:sym typeface="+mn-lt"/>
              </a:rPr>
              <a:t>06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10140525" y="1563057"/>
            <a:ext cx="1738612" cy="2731861"/>
          </a:xfrm>
          <a:prstGeom prst="rect">
            <a:avLst/>
          </a:prstGeom>
          <a:noFill/>
          <a:ln w="25400">
            <a:solidFill>
              <a:srgbClr val="55943A"/>
            </a:solidFill>
            <a:miter lim="800000"/>
          </a:ln>
        </p:spPr>
        <p:txBody>
          <a:bodyPr anchor="ctr"/>
          <a:p>
            <a:pPr marL="0" marR="0" lvl="0" indent="0" algn="ctr" defTabSz="12160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0147740" y="2666722"/>
            <a:ext cx="1724183" cy="159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负责数据库备份及恢复策略方案的制定实施，保障数据安全，提升数据服务质量</a:t>
            </a:r>
            <a:endParaRPr lang="zh-CN" altLang="en-US" sz="16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58573" y="1644441"/>
            <a:ext cx="4191756" cy="3493603"/>
          </a:xfrm>
          <a:prstGeom prst="rect">
            <a:avLst/>
          </a:prstGeo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85923" y="1835005"/>
            <a:ext cx="3744415" cy="2191440"/>
          </a:xfr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52906" y="1739725"/>
            <a:ext cx="1602157" cy="1960224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34313" y="2327897"/>
            <a:ext cx="3974549" cy="3811203"/>
          </a:xfrm>
          <a:prstGeom prst="rect">
            <a:avLst/>
          </a:prstGeo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722344" y="2565400"/>
            <a:ext cx="2080728" cy="2573065"/>
          </a:xfrm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0686400" y="2402390"/>
            <a:ext cx="1220828" cy="2763089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698532" y="2177862"/>
            <a:ext cx="1108631" cy="56959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数据</a:t>
            </a: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698799" y="4452418"/>
            <a:ext cx="1108631" cy="56959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信息</a:t>
            </a: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282679" y="2820850"/>
            <a:ext cx="6157270" cy="148780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数据是指对客观事件进行记录并可以鉴别的符号，是对客观事物的性质、状态以及相互关系等进行记载的物理符号或这些物理符号的组合。它不仅指狭义上的数字，还可以是具有一定意义的文字、字母、数字符号的组合、图形、图像、视频、音频等，也是客观事物的属性、数量、位置及其相互关系的抽象表示。</a:t>
            </a: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254104" y="4962133"/>
            <a:ext cx="6157270" cy="92837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信息(Information)：是数据经过加工后，具有特定意义的数据。信息是用一定的规则或算法筛选的数据集合。信息不仅具有能够感知、存储、加工、传播和再生等自然属性，同时也是具有重要价值的社会资源。</a:t>
            </a: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087257" cy="1130301"/>
            <a:chOff x="660400" y="-1"/>
            <a:chExt cx="5087257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数据库学习什么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05915" y="118395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8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数据和信息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9"/>
          <p:cNvSpPr txBox="1"/>
          <p:nvPr/>
        </p:nvSpPr>
        <p:spPr>
          <a:xfrm>
            <a:off x="265534" y="2029005"/>
            <a:ext cx="6157270" cy="316738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数据库(Database，DB)是按照数据结构来组织、存储和管理数据的仓库，其本身可看作电子化的文件柜。数据库提供了一个存储空间用来存储各种数据，可以将数据库视为一个存储数据的容器。</a:t>
            </a:r>
            <a:endParaRPr lang="zh-CN" altLang="en-US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18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数据库的基本存储单位是数据表（Table）。一个表是由若干字段构成的。用户可以对文件中的数据进行增加、删除、修改、查找等操作。</a:t>
            </a:r>
            <a:endParaRPr lang="zh-CN" altLang="en-US" sz="18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087257" cy="1130301"/>
            <a:chOff x="660400" y="-1"/>
            <a:chExt cx="5087257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数据库学习什么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48615" y="141763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8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数据库</a:t>
            </a:r>
            <a:endParaRPr lang="zh-CN" altLang="en-US" sz="2800" b="1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694805" y="2057400"/>
          <a:ext cx="5035550" cy="284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6075"/>
                <a:gridCol w="3419475"/>
              </a:tblGrid>
              <a:tr h="109220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89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数据库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二维表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" name="图片 18"/>
          <p:cNvPicPr/>
          <p:nvPr/>
        </p:nvPicPr>
        <p:blipFill>
          <a:blip r:embed="rId2"/>
          <a:stretch>
            <a:fillRect/>
          </a:stretch>
        </p:blipFill>
        <p:spPr>
          <a:xfrm>
            <a:off x="7378700" y="3382645"/>
            <a:ext cx="290195" cy="194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/>
          <p:nvPr/>
        </p:nvPicPr>
        <p:blipFill>
          <a:blip r:embed="rId2"/>
          <a:stretch>
            <a:fillRect/>
          </a:stretch>
        </p:blipFill>
        <p:spPr>
          <a:xfrm>
            <a:off x="7378700" y="2844800"/>
            <a:ext cx="290195" cy="194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/>
          <p:nvPr/>
        </p:nvPicPr>
        <p:blipFill>
          <a:blip r:embed="rId3"/>
          <a:stretch>
            <a:fillRect/>
          </a:stretch>
        </p:blipFill>
        <p:spPr>
          <a:xfrm>
            <a:off x="9414510" y="2425700"/>
            <a:ext cx="1833245" cy="614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/>
          <p:nvPr/>
        </p:nvPicPr>
        <p:blipFill>
          <a:blip r:embed="rId4"/>
          <a:stretch>
            <a:fillRect/>
          </a:stretch>
        </p:blipFill>
        <p:spPr>
          <a:xfrm>
            <a:off x="9571355" y="3313430"/>
            <a:ext cx="16764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8247380" y="5299710"/>
            <a:ext cx="20891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数据库和二维表</a:t>
            </a: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1"/>
            <a:ext cx="5087257" cy="1130301"/>
            <a:chOff x="660400" y="-1"/>
            <a:chExt cx="5087257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数据库学习什么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51610" y="112934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8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rPr>
              <a:t>数据库管理系统</a:t>
            </a:r>
            <a:endParaRPr lang="zh-CN" altLang="en-US" sz="2800" b="1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297305" y="2085975"/>
            <a:ext cx="798195" cy="1098104"/>
            <a:chOff x="1296988" y="2135188"/>
            <a:chExt cx="1695450" cy="2331052"/>
          </a:xfrm>
        </p:grpSpPr>
        <p:sp>
          <p:nvSpPr>
            <p:cNvPr id="37" name="Arc 2"/>
            <p:cNvSpPr/>
            <p:nvPr/>
          </p:nvSpPr>
          <p:spPr bwMode="auto">
            <a:xfrm flipV="1">
              <a:off x="1296988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38" name="TextBox 4"/>
            <p:cNvSpPr txBox="1">
              <a:spLocks noChangeArrowheads="1"/>
            </p:cNvSpPr>
            <p:nvPr/>
          </p:nvSpPr>
          <p:spPr bwMode="auto">
            <a:xfrm>
              <a:off x="2011519" y="3594100"/>
              <a:ext cx="263214" cy="872140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1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029109" y="2085975"/>
            <a:ext cx="798830" cy="1098116"/>
            <a:chOff x="3995738" y="2135188"/>
            <a:chExt cx="1695450" cy="2331038"/>
          </a:xfrm>
        </p:grpSpPr>
        <p:sp>
          <p:nvSpPr>
            <p:cNvPr id="40" name="Arc 20"/>
            <p:cNvSpPr/>
            <p:nvPr/>
          </p:nvSpPr>
          <p:spPr bwMode="auto">
            <a:xfrm flipV="1">
              <a:off x="3995738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42" name="TextBox 21"/>
            <p:cNvSpPr txBox="1">
              <a:spLocks noChangeArrowheads="1"/>
            </p:cNvSpPr>
            <p:nvPr/>
          </p:nvSpPr>
          <p:spPr bwMode="auto">
            <a:xfrm>
              <a:off x="4693429" y="3594100"/>
              <a:ext cx="298480" cy="872126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2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13972" y="2085975"/>
            <a:ext cx="798830" cy="1098116"/>
            <a:chOff x="6689725" y="2135188"/>
            <a:chExt cx="1695450" cy="2331038"/>
          </a:xfrm>
        </p:grpSpPr>
        <p:sp>
          <p:nvSpPr>
            <p:cNvPr id="44" name="Arc 16"/>
            <p:cNvSpPr/>
            <p:nvPr/>
          </p:nvSpPr>
          <p:spPr bwMode="auto">
            <a:xfrm flipV="1">
              <a:off x="6689725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45" name="TextBox 17"/>
            <p:cNvSpPr txBox="1">
              <a:spLocks noChangeArrowheads="1"/>
            </p:cNvSpPr>
            <p:nvPr/>
          </p:nvSpPr>
          <p:spPr bwMode="auto">
            <a:xfrm>
              <a:off x="7386623" y="3594100"/>
              <a:ext cx="298480" cy="872126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3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79811" y="2085975"/>
            <a:ext cx="798830" cy="1098116"/>
            <a:chOff x="9385300" y="2120900"/>
            <a:chExt cx="1695450" cy="2331039"/>
          </a:xfrm>
        </p:grpSpPr>
        <p:sp>
          <p:nvSpPr>
            <p:cNvPr id="47" name="Arc 12"/>
            <p:cNvSpPr/>
            <p:nvPr/>
          </p:nvSpPr>
          <p:spPr bwMode="auto">
            <a:xfrm flipV="1">
              <a:off x="9385300" y="2120900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48" name="TextBox 13"/>
            <p:cNvSpPr txBox="1">
              <a:spLocks noChangeArrowheads="1"/>
            </p:cNvSpPr>
            <p:nvPr/>
          </p:nvSpPr>
          <p:spPr bwMode="auto">
            <a:xfrm>
              <a:off x="10082991" y="3579813"/>
              <a:ext cx="298480" cy="872126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4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</p:grpSp>
      <p:sp>
        <p:nvSpPr>
          <p:cNvPr id="49" name="矩形 24"/>
          <p:cNvSpPr>
            <a:spLocks noChangeArrowheads="1"/>
          </p:cNvSpPr>
          <p:nvPr/>
        </p:nvSpPr>
        <p:spPr bwMode="auto">
          <a:xfrm>
            <a:off x="990600" y="4356735"/>
            <a:ext cx="1272540" cy="2236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121602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DBMS提供数据定义语言（Data Definition Language,DDL）。用户通过DDL可以对数据库中的数据对象进行定义。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50" name="TextBox 13"/>
          <p:cNvSpPr txBox="1">
            <a:spLocks noChangeArrowheads="1"/>
          </p:cNvSpPr>
          <p:nvPr/>
        </p:nvSpPr>
        <p:spPr bwMode="auto">
          <a:xfrm>
            <a:off x="1005840" y="3524250"/>
            <a:ext cx="1381125" cy="35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00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数据定义</a:t>
            </a:r>
            <a:endParaRPr lang="zh-CN" altLang="en-US" b="1" dirty="0">
              <a:solidFill>
                <a:srgbClr val="000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828290" y="4314825"/>
            <a:ext cx="1558925" cy="251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121602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DBMS提供数据操作语言（Data Manipulation Language,DML）。使用DML，能够操纵数据，实现对数据库的基本操作，例如数据的查询、插入、删除和修改等。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2898140" y="3479800"/>
            <a:ext cx="1270000" cy="35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00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数据操纵</a:t>
            </a:r>
            <a:endParaRPr lang="zh-CN" altLang="en-US" b="1" dirty="0">
              <a:solidFill>
                <a:srgbClr val="000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664710" y="4305300"/>
            <a:ext cx="1866900" cy="2236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121602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数据库的建立、运用和维护功能主要包括数据库中数据的输入、转换、数据库的转储、恢复、数据库的重组织功能和性能监视、分析等。这些功能通常是由一些实用程序来完成的。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54" name="TextBox 13"/>
          <p:cNvSpPr txBox="1">
            <a:spLocks noChangeArrowheads="1"/>
          </p:cNvSpPr>
          <p:nvPr/>
        </p:nvSpPr>
        <p:spPr bwMode="auto">
          <a:xfrm>
            <a:off x="4432935" y="3479800"/>
            <a:ext cx="2114550" cy="35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00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数据库的建立和维护</a:t>
            </a:r>
            <a:endParaRPr lang="zh-CN" altLang="en-US" b="1" dirty="0">
              <a:solidFill>
                <a:srgbClr val="000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6952932" y="4305300"/>
            <a:ext cx="2033905" cy="1677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121602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数据库的建立、运用和维护等功能由DBMS统一管理、统一控制，以保证数据的安全性、完整性、多用户对数据的并发使用及发生故障后的系统恢复。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56" name="TextBox 13"/>
          <p:cNvSpPr txBox="1">
            <a:spLocks noChangeArrowheads="1"/>
          </p:cNvSpPr>
          <p:nvPr/>
        </p:nvSpPr>
        <p:spPr bwMode="auto">
          <a:xfrm>
            <a:off x="6795135" y="3479800"/>
            <a:ext cx="2028825" cy="35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00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数据库的运行管理</a:t>
            </a:r>
            <a:endParaRPr lang="zh-CN" altLang="en-US" b="1" dirty="0">
              <a:solidFill>
                <a:srgbClr val="000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57" name="Freeform 73"/>
          <p:cNvSpPr>
            <a:spLocks noEditPoints="1"/>
          </p:cNvSpPr>
          <p:nvPr/>
        </p:nvSpPr>
        <p:spPr bwMode="auto">
          <a:xfrm>
            <a:off x="1526540" y="2360930"/>
            <a:ext cx="339725" cy="320040"/>
          </a:xfrm>
          <a:custGeom>
            <a:avLst/>
            <a:gdLst>
              <a:gd name="T0" fmla="*/ 92 w 104"/>
              <a:gd name="T1" fmla="*/ 9 h 98"/>
              <a:gd name="T2" fmla="*/ 104 w 104"/>
              <a:gd name="T3" fmla="*/ 87 h 98"/>
              <a:gd name="T4" fmla="*/ 53 w 104"/>
              <a:gd name="T5" fmla="*/ 98 h 98"/>
              <a:gd name="T6" fmla="*/ 41 w 104"/>
              <a:gd name="T7" fmla="*/ 90 h 98"/>
              <a:gd name="T8" fmla="*/ 7 w 104"/>
              <a:gd name="T9" fmla="*/ 58 h 98"/>
              <a:gd name="T10" fmla="*/ 11 w 104"/>
              <a:gd name="T11" fmla="*/ 45 h 98"/>
              <a:gd name="T12" fmla="*/ 8 w 104"/>
              <a:gd name="T13" fmla="*/ 15 h 98"/>
              <a:gd name="T14" fmla="*/ 27 w 104"/>
              <a:gd name="T15" fmla="*/ 1 h 98"/>
              <a:gd name="T16" fmla="*/ 23 w 104"/>
              <a:gd name="T17" fmla="*/ 17 h 98"/>
              <a:gd name="T18" fmla="*/ 15 w 104"/>
              <a:gd name="T19" fmla="*/ 20 h 98"/>
              <a:gd name="T20" fmla="*/ 14 w 104"/>
              <a:gd name="T21" fmla="*/ 39 h 98"/>
              <a:gd name="T22" fmla="*/ 23 w 104"/>
              <a:gd name="T23" fmla="*/ 23 h 98"/>
              <a:gd name="T24" fmla="*/ 26 w 104"/>
              <a:gd name="T25" fmla="*/ 17 h 98"/>
              <a:gd name="T26" fmla="*/ 32 w 104"/>
              <a:gd name="T27" fmla="*/ 15 h 98"/>
              <a:gd name="T28" fmla="*/ 38 w 104"/>
              <a:gd name="T29" fmla="*/ 17 h 98"/>
              <a:gd name="T30" fmla="*/ 38 w 104"/>
              <a:gd name="T31" fmla="*/ 29 h 98"/>
              <a:gd name="T32" fmla="*/ 29 w 104"/>
              <a:gd name="T33" fmla="*/ 31 h 98"/>
              <a:gd name="T34" fmla="*/ 19 w 104"/>
              <a:gd name="T35" fmla="*/ 43 h 98"/>
              <a:gd name="T36" fmla="*/ 28 w 104"/>
              <a:gd name="T37" fmla="*/ 48 h 98"/>
              <a:gd name="T38" fmla="*/ 41 w 104"/>
              <a:gd name="T39" fmla="*/ 21 h 98"/>
              <a:gd name="T40" fmla="*/ 34 w 104"/>
              <a:gd name="T41" fmla="*/ 21 h 98"/>
              <a:gd name="T42" fmla="*/ 29 w 104"/>
              <a:gd name="T43" fmla="*/ 21 h 98"/>
              <a:gd name="T44" fmla="*/ 28 w 104"/>
              <a:gd name="T45" fmla="*/ 23 h 98"/>
              <a:gd name="T46" fmla="*/ 29 w 104"/>
              <a:gd name="T47" fmla="*/ 26 h 98"/>
              <a:gd name="T48" fmla="*/ 34 w 104"/>
              <a:gd name="T49" fmla="*/ 26 h 98"/>
              <a:gd name="T50" fmla="*/ 34 w 104"/>
              <a:gd name="T51" fmla="*/ 21 h 98"/>
              <a:gd name="T52" fmla="*/ 41 w 104"/>
              <a:gd name="T53" fmla="*/ 83 h 98"/>
              <a:gd name="T54" fmla="*/ 24 w 104"/>
              <a:gd name="T55" fmla="*/ 54 h 98"/>
              <a:gd name="T56" fmla="*/ 14 w 104"/>
              <a:gd name="T57" fmla="*/ 57 h 98"/>
              <a:gd name="T58" fmla="*/ 21 w 104"/>
              <a:gd name="T59" fmla="*/ 75 h 98"/>
              <a:gd name="T60" fmla="*/ 52 w 104"/>
              <a:gd name="T61" fmla="*/ 21 h 98"/>
              <a:gd name="T62" fmla="*/ 93 w 104"/>
              <a:gd name="T63" fmla="*/ 59 h 98"/>
              <a:gd name="T64" fmla="*/ 52 w 104"/>
              <a:gd name="T65" fmla="*/ 21 h 98"/>
              <a:gd name="T66" fmla="*/ 65 w 104"/>
              <a:gd name="T67" fmla="*/ 67 h 98"/>
              <a:gd name="T68" fmla="*/ 80 w 104"/>
              <a:gd name="T69" fmla="*/ 68 h 98"/>
              <a:gd name="T70" fmla="*/ 83 w 104"/>
              <a:gd name="T71" fmla="*/ 71 h 98"/>
              <a:gd name="T72" fmla="*/ 83 w 104"/>
              <a:gd name="T73" fmla="*/ 85 h 98"/>
              <a:gd name="T74" fmla="*/ 83 w 104"/>
              <a:gd name="T75" fmla="*/ 71 h 98"/>
              <a:gd name="T76" fmla="*/ 73 w 104"/>
              <a:gd name="T77" fmla="*/ 81 h 98"/>
              <a:gd name="T78" fmla="*/ 72 w 104"/>
              <a:gd name="T79" fmla="*/ 91 h 98"/>
              <a:gd name="T80" fmla="*/ 62 w 104"/>
              <a:gd name="T81" fmla="*/ 86 h 98"/>
              <a:gd name="T82" fmla="*/ 62 w 104"/>
              <a:gd name="T83" fmla="*/ 70 h 98"/>
              <a:gd name="T84" fmla="*/ 62 w 104"/>
              <a:gd name="T85" fmla="*/ 8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4" h="98">
                <a:moveTo>
                  <a:pt x="53" y="9"/>
                </a:moveTo>
                <a:cubicBezTo>
                  <a:pt x="92" y="9"/>
                  <a:pt x="92" y="9"/>
                  <a:pt x="92" y="9"/>
                </a:cubicBezTo>
                <a:cubicBezTo>
                  <a:pt x="99" y="9"/>
                  <a:pt x="104" y="14"/>
                  <a:pt x="104" y="21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4" y="93"/>
                  <a:pt x="99" y="98"/>
                  <a:pt x="92" y="98"/>
                </a:cubicBezTo>
                <a:cubicBezTo>
                  <a:pt x="53" y="98"/>
                  <a:pt x="53" y="98"/>
                  <a:pt x="53" y="98"/>
                </a:cubicBezTo>
                <a:cubicBezTo>
                  <a:pt x="47" y="98"/>
                  <a:pt x="43" y="95"/>
                  <a:pt x="42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32" y="89"/>
                  <a:pt x="23" y="85"/>
                  <a:pt x="17" y="80"/>
                </a:cubicBezTo>
                <a:cubicBezTo>
                  <a:pt x="10" y="74"/>
                  <a:pt x="6" y="67"/>
                  <a:pt x="7" y="58"/>
                </a:cubicBezTo>
                <a:cubicBezTo>
                  <a:pt x="7" y="57"/>
                  <a:pt x="7" y="57"/>
                  <a:pt x="7" y="56"/>
                </a:cubicBezTo>
                <a:cubicBezTo>
                  <a:pt x="8" y="53"/>
                  <a:pt x="9" y="49"/>
                  <a:pt x="11" y="45"/>
                </a:cubicBezTo>
                <a:cubicBezTo>
                  <a:pt x="4" y="38"/>
                  <a:pt x="0" y="30"/>
                  <a:pt x="9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4" y="0"/>
                  <a:pt x="27" y="1"/>
                </a:cubicBezTo>
                <a:cubicBezTo>
                  <a:pt x="30" y="3"/>
                  <a:pt x="32" y="6"/>
                  <a:pt x="32" y="6"/>
                </a:cubicBezTo>
                <a:cubicBezTo>
                  <a:pt x="23" y="17"/>
                  <a:pt x="23" y="17"/>
                  <a:pt x="23" y="17"/>
                </a:cubicBezTo>
                <a:cubicBezTo>
                  <a:pt x="20" y="14"/>
                  <a:pt x="20" y="14"/>
                  <a:pt x="20" y="14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9" y="28"/>
                  <a:pt x="10" y="34"/>
                  <a:pt x="14" y="39"/>
                </a:cubicBezTo>
                <a:cubicBezTo>
                  <a:pt x="17" y="35"/>
                  <a:pt x="20" y="31"/>
                  <a:pt x="24" y="27"/>
                </a:cubicBezTo>
                <a:cubicBezTo>
                  <a:pt x="24" y="26"/>
                  <a:pt x="23" y="25"/>
                  <a:pt x="23" y="23"/>
                </a:cubicBezTo>
                <a:cubicBezTo>
                  <a:pt x="23" y="21"/>
                  <a:pt x="24" y="19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8" y="16"/>
                  <a:pt x="30" y="15"/>
                  <a:pt x="32" y="15"/>
                </a:cubicBezTo>
                <a:cubicBezTo>
                  <a:pt x="34" y="15"/>
                  <a:pt x="36" y="16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40" y="19"/>
                  <a:pt x="40" y="21"/>
                  <a:pt x="40" y="23"/>
                </a:cubicBezTo>
                <a:cubicBezTo>
                  <a:pt x="40" y="26"/>
                  <a:pt x="40" y="28"/>
                  <a:pt x="38" y="29"/>
                </a:cubicBezTo>
                <a:cubicBezTo>
                  <a:pt x="36" y="31"/>
                  <a:pt x="34" y="32"/>
                  <a:pt x="32" y="32"/>
                </a:cubicBezTo>
                <a:cubicBezTo>
                  <a:pt x="31" y="32"/>
                  <a:pt x="30" y="32"/>
                  <a:pt x="29" y="31"/>
                </a:cubicBezTo>
                <a:cubicBezTo>
                  <a:pt x="25" y="35"/>
                  <a:pt x="22" y="39"/>
                  <a:pt x="20" y="42"/>
                </a:cubicBezTo>
                <a:cubicBezTo>
                  <a:pt x="20" y="43"/>
                  <a:pt x="20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22" y="45"/>
                  <a:pt x="25" y="47"/>
                  <a:pt x="28" y="48"/>
                </a:cubicBezTo>
                <a:cubicBezTo>
                  <a:pt x="32" y="51"/>
                  <a:pt x="37" y="54"/>
                  <a:pt x="41" y="57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4"/>
                  <a:pt x="46" y="9"/>
                  <a:pt x="53" y="9"/>
                </a:cubicBezTo>
                <a:close/>
                <a:moveTo>
                  <a:pt x="34" y="21"/>
                </a:moveTo>
                <a:cubicBezTo>
                  <a:pt x="34" y="20"/>
                  <a:pt x="33" y="20"/>
                  <a:pt x="32" y="20"/>
                </a:cubicBezTo>
                <a:cubicBezTo>
                  <a:pt x="31" y="20"/>
                  <a:pt x="30" y="20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3"/>
                </a:cubicBezTo>
                <a:cubicBezTo>
                  <a:pt x="28" y="24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0" y="26"/>
                  <a:pt x="31" y="27"/>
                  <a:pt x="32" y="27"/>
                </a:cubicBezTo>
                <a:cubicBezTo>
                  <a:pt x="33" y="27"/>
                  <a:pt x="34" y="26"/>
                  <a:pt x="34" y="26"/>
                </a:cubicBezTo>
                <a:cubicBezTo>
                  <a:pt x="35" y="25"/>
                  <a:pt x="36" y="24"/>
                  <a:pt x="36" y="23"/>
                </a:cubicBezTo>
                <a:cubicBezTo>
                  <a:pt x="36" y="22"/>
                  <a:pt x="35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lose/>
                <a:moveTo>
                  <a:pt x="41" y="83"/>
                </a:moveTo>
                <a:cubicBezTo>
                  <a:pt x="41" y="66"/>
                  <a:pt x="41" y="66"/>
                  <a:pt x="41" y="66"/>
                </a:cubicBezTo>
                <a:cubicBezTo>
                  <a:pt x="37" y="61"/>
                  <a:pt x="30" y="58"/>
                  <a:pt x="24" y="54"/>
                </a:cubicBezTo>
                <a:cubicBezTo>
                  <a:pt x="22" y="52"/>
                  <a:pt x="19" y="51"/>
                  <a:pt x="16" y="49"/>
                </a:cubicBezTo>
                <a:cubicBezTo>
                  <a:pt x="15" y="52"/>
                  <a:pt x="14" y="54"/>
                  <a:pt x="14" y="57"/>
                </a:cubicBezTo>
                <a:cubicBezTo>
                  <a:pt x="14" y="57"/>
                  <a:pt x="14" y="58"/>
                  <a:pt x="14" y="58"/>
                </a:cubicBezTo>
                <a:cubicBezTo>
                  <a:pt x="13" y="65"/>
                  <a:pt x="16" y="71"/>
                  <a:pt x="21" y="75"/>
                </a:cubicBezTo>
                <a:cubicBezTo>
                  <a:pt x="26" y="79"/>
                  <a:pt x="33" y="82"/>
                  <a:pt x="41" y="83"/>
                </a:cubicBezTo>
                <a:close/>
                <a:moveTo>
                  <a:pt x="52" y="21"/>
                </a:moveTo>
                <a:cubicBezTo>
                  <a:pt x="52" y="59"/>
                  <a:pt x="52" y="59"/>
                  <a:pt x="52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21"/>
                  <a:pt x="93" y="21"/>
                  <a:pt x="93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72" y="65"/>
                </a:moveTo>
                <a:cubicBezTo>
                  <a:pt x="70" y="65"/>
                  <a:pt x="67" y="66"/>
                  <a:pt x="65" y="67"/>
                </a:cubicBezTo>
                <a:cubicBezTo>
                  <a:pt x="73" y="75"/>
                  <a:pt x="73" y="75"/>
                  <a:pt x="73" y="75"/>
                </a:cubicBezTo>
                <a:cubicBezTo>
                  <a:pt x="80" y="68"/>
                  <a:pt x="80" y="68"/>
                  <a:pt x="80" y="68"/>
                </a:cubicBezTo>
                <a:cubicBezTo>
                  <a:pt x="78" y="66"/>
                  <a:pt x="75" y="65"/>
                  <a:pt x="72" y="65"/>
                </a:cubicBezTo>
                <a:close/>
                <a:moveTo>
                  <a:pt x="83" y="71"/>
                </a:moveTo>
                <a:cubicBezTo>
                  <a:pt x="76" y="78"/>
                  <a:pt x="76" y="78"/>
                  <a:pt x="76" y="78"/>
                </a:cubicBezTo>
                <a:cubicBezTo>
                  <a:pt x="83" y="85"/>
                  <a:pt x="83" y="85"/>
                  <a:pt x="83" y="85"/>
                </a:cubicBezTo>
                <a:cubicBezTo>
                  <a:pt x="84" y="83"/>
                  <a:pt x="85" y="81"/>
                  <a:pt x="85" y="78"/>
                </a:cubicBezTo>
                <a:cubicBezTo>
                  <a:pt x="85" y="75"/>
                  <a:pt x="84" y="73"/>
                  <a:pt x="83" y="71"/>
                </a:cubicBezTo>
                <a:close/>
                <a:moveTo>
                  <a:pt x="80" y="88"/>
                </a:moveTo>
                <a:cubicBezTo>
                  <a:pt x="73" y="81"/>
                  <a:pt x="73" y="81"/>
                  <a:pt x="73" y="81"/>
                </a:cubicBezTo>
                <a:cubicBezTo>
                  <a:pt x="65" y="89"/>
                  <a:pt x="65" y="89"/>
                  <a:pt x="65" y="89"/>
                </a:cubicBezTo>
                <a:cubicBezTo>
                  <a:pt x="67" y="90"/>
                  <a:pt x="70" y="91"/>
                  <a:pt x="72" y="91"/>
                </a:cubicBezTo>
                <a:cubicBezTo>
                  <a:pt x="75" y="91"/>
                  <a:pt x="78" y="90"/>
                  <a:pt x="80" y="88"/>
                </a:cubicBezTo>
                <a:close/>
                <a:moveTo>
                  <a:pt x="62" y="86"/>
                </a:moveTo>
                <a:cubicBezTo>
                  <a:pt x="70" y="78"/>
                  <a:pt x="70" y="78"/>
                  <a:pt x="70" y="78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3"/>
                  <a:pt x="60" y="75"/>
                  <a:pt x="60" y="78"/>
                </a:cubicBezTo>
                <a:cubicBezTo>
                  <a:pt x="60" y="81"/>
                  <a:pt x="60" y="83"/>
                  <a:pt x="62" y="86"/>
                </a:cubicBez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vert="horz" wrap="square" lIns="68577" tIns="34289" rIns="68577" bIns="34289" numCol="1" anchor="t" anchorCtr="0" compatLnSpc="1"/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  <a:sym typeface="方正宋刻本秀楷简体" panose="02000000000000000000" pitchFamily="2" charset="-122"/>
            </a:endParaRPr>
          </a:p>
        </p:txBody>
      </p:sp>
      <p:sp>
        <p:nvSpPr>
          <p:cNvPr id="58" name="Freeform 96"/>
          <p:cNvSpPr>
            <a:spLocks noEditPoints="1"/>
          </p:cNvSpPr>
          <p:nvPr/>
        </p:nvSpPr>
        <p:spPr bwMode="auto">
          <a:xfrm>
            <a:off x="3276759" y="2360930"/>
            <a:ext cx="303530" cy="318770"/>
          </a:xfrm>
          <a:custGeom>
            <a:avLst/>
            <a:gdLst>
              <a:gd name="T0" fmla="*/ 73 w 90"/>
              <a:gd name="T1" fmla="*/ 13 h 114"/>
              <a:gd name="T2" fmla="*/ 78 w 90"/>
              <a:gd name="T3" fmla="*/ 67 h 114"/>
              <a:gd name="T4" fmla="*/ 72 w 90"/>
              <a:gd name="T5" fmla="*/ 45 h 114"/>
              <a:gd name="T6" fmla="*/ 64 w 90"/>
              <a:gd name="T7" fmla="*/ 22 h 114"/>
              <a:gd name="T8" fmla="*/ 21 w 90"/>
              <a:gd name="T9" fmla="*/ 22 h 114"/>
              <a:gd name="T10" fmla="*/ 21 w 90"/>
              <a:gd name="T11" fmla="*/ 64 h 114"/>
              <a:gd name="T12" fmla="*/ 45 w 90"/>
              <a:gd name="T13" fmla="*/ 73 h 114"/>
              <a:gd name="T14" fmla="*/ 45 w 90"/>
              <a:gd name="T15" fmla="*/ 86 h 114"/>
              <a:gd name="T16" fmla="*/ 12 w 90"/>
              <a:gd name="T17" fmla="*/ 73 h 114"/>
              <a:gd name="T18" fmla="*/ 12 w 90"/>
              <a:gd name="T19" fmla="*/ 13 h 114"/>
              <a:gd name="T20" fmla="*/ 58 w 90"/>
              <a:gd name="T21" fmla="*/ 47 h 114"/>
              <a:gd name="T22" fmla="*/ 54 w 90"/>
              <a:gd name="T23" fmla="*/ 75 h 114"/>
              <a:gd name="T24" fmla="*/ 49 w 90"/>
              <a:gd name="T25" fmla="*/ 80 h 114"/>
              <a:gd name="T26" fmla="*/ 60 w 90"/>
              <a:gd name="T27" fmla="*/ 114 h 114"/>
              <a:gd name="T28" fmla="*/ 83 w 90"/>
              <a:gd name="T29" fmla="*/ 104 h 114"/>
              <a:gd name="T30" fmla="*/ 88 w 90"/>
              <a:gd name="T31" fmla="*/ 75 h 114"/>
              <a:gd name="T32" fmla="*/ 81 w 90"/>
              <a:gd name="T33" fmla="*/ 76 h 114"/>
              <a:gd name="T34" fmla="*/ 75 w 90"/>
              <a:gd name="T35" fmla="*/ 73 h 114"/>
              <a:gd name="T36" fmla="*/ 73 w 90"/>
              <a:gd name="T37" fmla="*/ 72 h 114"/>
              <a:gd name="T38" fmla="*/ 66 w 90"/>
              <a:gd name="T39" fmla="*/ 46 h 114"/>
              <a:gd name="T40" fmla="*/ 37 w 90"/>
              <a:gd name="T41" fmla="*/ 25 h 114"/>
              <a:gd name="T42" fmla="*/ 43 w 90"/>
              <a:gd name="T43" fmla="*/ 31 h 114"/>
              <a:gd name="T44" fmla="*/ 49 w 90"/>
              <a:gd name="T45" fmla="*/ 25 h 114"/>
              <a:gd name="T46" fmla="*/ 43 w 90"/>
              <a:gd name="T47" fmla="*/ 20 h 114"/>
              <a:gd name="T48" fmla="*/ 37 w 90"/>
              <a:gd name="T49" fmla="*/ 25 h 114"/>
              <a:gd name="T50" fmla="*/ 50 w 90"/>
              <a:gd name="T51" fmla="*/ 34 h 114"/>
              <a:gd name="T52" fmla="*/ 33 w 90"/>
              <a:gd name="T53" fmla="*/ 40 h 114"/>
              <a:gd name="T54" fmla="*/ 37 w 90"/>
              <a:gd name="T55" fmla="*/ 40 h 114"/>
              <a:gd name="T56" fmla="*/ 37 w 90"/>
              <a:gd name="T57" fmla="*/ 56 h 114"/>
              <a:gd name="T58" fmla="*/ 34 w 90"/>
              <a:gd name="T59" fmla="*/ 59 h 114"/>
              <a:gd name="T60" fmla="*/ 33 w 90"/>
              <a:gd name="T61" fmla="*/ 65 h 114"/>
              <a:gd name="T62" fmla="*/ 51 w 90"/>
              <a:gd name="T63" fmla="*/ 58 h 114"/>
              <a:gd name="T64" fmla="*/ 50 w 90"/>
              <a:gd name="T65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lIns="91436" tIns="45718" rIns="91436" bIns="45718"/>
          <a:lstStyle/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  <a:sym typeface="方正宋刻本秀楷简体" panose="02000000000000000000" pitchFamily="2" charset="-122"/>
            </a:endParaRPr>
          </a:p>
        </p:txBody>
      </p:sp>
      <p:sp>
        <p:nvSpPr>
          <p:cNvPr id="59" name="Freeform 35"/>
          <p:cNvSpPr>
            <a:spLocks noEditPoints="1"/>
          </p:cNvSpPr>
          <p:nvPr/>
        </p:nvSpPr>
        <p:spPr bwMode="auto">
          <a:xfrm>
            <a:off x="7636668" y="2360930"/>
            <a:ext cx="361315" cy="226060"/>
          </a:xfrm>
          <a:custGeom>
            <a:avLst/>
            <a:gdLst>
              <a:gd name="T0" fmla="*/ 16 w 104"/>
              <a:gd name="T1" fmla="*/ 2 h 79"/>
              <a:gd name="T2" fmla="*/ 27 w 104"/>
              <a:gd name="T3" fmla="*/ 4 h 79"/>
              <a:gd name="T4" fmla="*/ 19 w 104"/>
              <a:gd name="T5" fmla="*/ 48 h 79"/>
              <a:gd name="T6" fmla="*/ 4 w 104"/>
              <a:gd name="T7" fmla="*/ 45 h 79"/>
              <a:gd name="T8" fmla="*/ 16 w 104"/>
              <a:gd name="T9" fmla="*/ 2 h 79"/>
              <a:gd name="T10" fmla="*/ 18 w 104"/>
              <a:gd name="T11" fmla="*/ 65 h 79"/>
              <a:gd name="T12" fmla="*/ 16 w 104"/>
              <a:gd name="T13" fmla="*/ 72 h 79"/>
              <a:gd name="T14" fmla="*/ 101 w 104"/>
              <a:gd name="T15" fmla="*/ 72 h 79"/>
              <a:gd name="T16" fmla="*/ 104 w 104"/>
              <a:gd name="T17" fmla="*/ 72 h 79"/>
              <a:gd name="T18" fmla="*/ 104 w 104"/>
              <a:gd name="T19" fmla="*/ 68 h 79"/>
              <a:gd name="T20" fmla="*/ 104 w 104"/>
              <a:gd name="T21" fmla="*/ 26 h 79"/>
              <a:gd name="T22" fmla="*/ 104 w 104"/>
              <a:gd name="T23" fmla="*/ 24 h 79"/>
              <a:gd name="T24" fmla="*/ 103 w 104"/>
              <a:gd name="T25" fmla="*/ 23 h 79"/>
              <a:gd name="T26" fmla="*/ 90 w 104"/>
              <a:gd name="T27" fmla="*/ 10 h 79"/>
              <a:gd name="T28" fmla="*/ 89 w 104"/>
              <a:gd name="T29" fmla="*/ 9 h 79"/>
              <a:gd name="T30" fmla="*/ 87 w 104"/>
              <a:gd name="T31" fmla="*/ 9 h 79"/>
              <a:gd name="T32" fmla="*/ 31 w 104"/>
              <a:gd name="T33" fmla="*/ 9 h 79"/>
              <a:gd name="T34" fmla="*/ 31 w 104"/>
              <a:gd name="T35" fmla="*/ 17 h 79"/>
              <a:gd name="T36" fmla="*/ 84 w 104"/>
              <a:gd name="T37" fmla="*/ 17 h 79"/>
              <a:gd name="T38" fmla="*/ 83 w 104"/>
              <a:gd name="T39" fmla="*/ 28 h 79"/>
              <a:gd name="T40" fmla="*/ 83 w 104"/>
              <a:gd name="T41" fmla="*/ 30 h 79"/>
              <a:gd name="T42" fmla="*/ 85 w 104"/>
              <a:gd name="T43" fmla="*/ 30 h 79"/>
              <a:gd name="T44" fmla="*/ 97 w 104"/>
              <a:gd name="T45" fmla="*/ 29 h 79"/>
              <a:gd name="T46" fmla="*/ 97 w 104"/>
              <a:gd name="T47" fmla="*/ 65 h 79"/>
              <a:gd name="T48" fmla="*/ 18 w 104"/>
              <a:gd name="T49" fmla="*/ 65 h 79"/>
              <a:gd name="T50" fmla="*/ 95 w 104"/>
              <a:gd name="T51" fmla="*/ 26 h 79"/>
              <a:gd name="T52" fmla="*/ 86 w 104"/>
              <a:gd name="T53" fmla="*/ 26 h 79"/>
              <a:gd name="T54" fmla="*/ 87 w 104"/>
              <a:gd name="T55" fmla="*/ 18 h 79"/>
              <a:gd name="T56" fmla="*/ 95 w 104"/>
              <a:gd name="T57" fmla="*/ 26 h 79"/>
              <a:gd name="T58" fmla="*/ 32 w 104"/>
              <a:gd name="T59" fmla="*/ 43 h 79"/>
              <a:gd name="T60" fmla="*/ 74 w 104"/>
              <a:gd name="T61" fmla="*/ 43 h 79"/>
              <a:gd name="T62" fmla="*/ 74 w 104"/>
              <a:gd name="T63" fmla="*/ 45 h 79"/>
              <a:gd name="T64" fmla="*/ 32 w 104"/>
              <a:gd name="T65" fmla="*/ 45 h 79"/>
              <a:gd name="T66" fmla="*/ 32 w 104"/>
              <a:gd name="T67" fmla="*/ 43 h 79"/>
              <a:gd name="T68" fmla="*/ 32 w 104"/>
              <a:gd name="T69" fmla="*/ 32 h 79"/>
              <a:gd name="T70" fmla="*/ 71 w 104"/>
              <a:gd name="T71" fmla="*/ 32 h 79"/>
              <a:gd name="T72" fmla="*/ 71 w 104"/>
              <a:gd name="T73" fmla="*/ 35 h 79"/>
              <a:gd name="T74" fmla="*/ 32 w 104"/>
              <a:gd name="T75" fmla="*/ 35 h 79"/>
              <a:gd name="T76" fmla="*/ 32 w 104"/>
              <a:gd name="T77" fmla="*/ 32 h 79"/>
              <a:gd name="T78" fmla="*/ 32 w 104"/>
              <a:gd name="T79" fmla="*/ 22 h 79"/>
              <a:gd name="T80" fmla="*/ 71 w 104"/>
              <a:gd name="T81" fmla="*/ 22 h 79"/>
              <a:gd name="T82" fmla="*/ 71 w 104"/>
              <a:gd name="T83" fmla="*/ 25 h 79"/>
              <a:gd name="T84" fmla="*/ 32 w 104"/>
              <a:gd name="T85" fmla="*/ 25 h 79"/>
              <a:gd name="T86" fmla="*/ 32 w 104"/>
              <a:gd name="T87" fmla="*/ 22 h 79"/>
              <a:gd name="T88" fmla="*/ 3 w 104"/>
              <a:gd name="T89" fmla="*/ 66 h 79"/>
              <a:gd name="T90" fmla="*/ 9 w 104"/>
              <a:gd name="T91" fmla="*/ 68 h 79"/>
              <a:gd name="T92" fmla="*/ 9 w 104"/>
              <a:gd name="T93" fmla="*/ 74 h 79"/>
              <a:gd name="T94" fmla="*/ 5 w 104"/>
              <a:gd name="T95" fmla="*/ 79 h 79"/>
              <a:gd name="T96" fmla="*/ 2 w 104"/>
              <a:gd name="T97" fmla="*/ 78 h 79"/>
              <a:gd name="T98" fmla="*/ 0 w 104"/>
              <a:gd name="T99" fmla="*/ 72 h 79"/>
              <a:gd name="T100" fmla="*/ 3 w 104"/>
              <a:gd name="T101" fmla="*/ 66 h 79"/>
              <a:gd name="T102" fmla="*/ 4 w 104"/>
              <a:gd name="T103" fmla="*/ 48 h 79"/>
              <a:gd name="T104" fmla="*/ 2 w 104"/>
              <a:gd name="T105" fmla="*/ 65 h 79"/>
              <a:gd name="T106" fmla="*/ 12 w 104"/>
              <a:gd name="T107" fmla="*/ 67 h 79"/>
              <a:gd name="T108" fmla="*/ 17 w 104"/>
              <a:gd name="T109" fmla="*/ 51 h 79"/>
              <a:gd name="T110" fmla="*/ 4 w 104"/>
              <a:gd name="T111" fmla="*/ 4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4" h="79">
                <a:moveTo>
                  <a:pt x="16" y="2"/>
                </a:moveTo>
                <a:cubicBezTo>
                  <a:pt x="21" y="0"/>
                  <a:pt x="24" y="1"/>
                  <a:pt x="27" y="4"/>
                </a:cubicBezTo>
                <a:cubicBezTo>
                  <a:pt x="26" y="20"/>
                  <a:pt x="23" y="35"/>
                  <a:pt x="19" y="48"/>
                </a:cubicBezTo>
                <a:cubicBezTo>
                  <a:pt x="14" y="47"/>
                  <a:pt x="9" y="46"/>
                  <a:pt x="4" y="45"/>
                </a:cubicBezTo>
                <a:cubicBezTo>
                  <a:pt x="6" y="29"/>
                  <a:pt x="10" y="15"/>
                  <a:pt x="16" y="2"/>
                </a:cubicBezTo>
                <a:close/>
                <a:moveTo>
                  <a:pt x="18" y="65"/>
                </a:moveTo>
                <a:cubicBezTo>
                  <a:pt x="16" y="72"/>
                  <a:pt x="16" y="72"/>
                  <a:pt x="16" y="72"/>
                </a:cubicBezTo>
                <a:cubicBezTo>
                  <a:pt x="69" y="72"/>
                  <a:pt x="74" y="72"/>
                  <a:pt x="101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4"/>
                  <a:pt x="31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65"/>
                  <a:pt x="97" y="65"/>
                  <a:pt x="97" y="65"/>
                </a:cubicBezTo>
                <a:cubicBezTo>
                  <a:pt x="79" y="65"/>
                  <a:pt x="57" y="65"/>
                  <a:pt x="18" y="65"/>
                </a:cubicBezTo>
                <a:close/>
                <a:moveTo>
                  <a:pt x="95" y="26"/>
                </a:moveTo>
                <a:cubicBezTo>
                  <a:pt x="86" y="26"/>
                  <a:pt x="86" y="26"/>
                  <a:pt x="86" y="26"/>
                </a:cubicBezTo>
                <a:cubicBezTo>
                  <a:pt x="87" y="18"/>
                  <a:pt x="87" y="18"/>
                  <a:pt x="87" y="18"/>
                </a:cubicBezTo>
                <a:cubicBezTo>
                  <a:pt x="95" y="26"/>
                  <a:pt x="95" y="26"/>
                  <a:pt x="95" y="26"/>
                </a:cubicBezTo>
                <a:close/>
                <a:moveTo>
                  <a:pt x="32" y="43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5"/>
                  <a:pt x="74" y="45"/>
                  <a:pt x="7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3"/>
                  <a:pt x="32" y="43"/>
                  <a:pt x="32" y="43"/>
                </a:cubicBezTo>
                <a:close/>
                <a:moveTo>
                  <a:pt x="32" y="32"/>
                </a:moveTo>
                <a:cubicBezTo>
                  <a:pt x="71" y="32"/>
                  <a:pt x="71" y="32"/>
                  <a:pt x="71" y="32"/>
                </a:cubicBezTo>
                <a:cubicBezTo>
                  <a:pt x="71" y="35"/>
                  <a:pt x="71" y="35"/>
                  <a:pt x="7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2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5"/>
                  <a:pt x="71" y="25"/>
                  <a:pt x="7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lose/>
                <a:moveTo>
                  <a:pt x="3" y="66"/>
                </a:moveTo>
                <a:cubicBezTo>
                  <a:pt x="9" y="68"/>
                  <a:pt x="9" y="68"/>
                  <a:pt x="9" y="68"/>
                </a:cubicBezTo>
                <a:cubicBezTo>
                  <a:pt x="9" y="74"/>
                  <a:pt x="9" y="74"/>
                  <a:pt x="9" y="74"/>
                </a:cubicBez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9"/>
                  <a:pt x="2" y="78"/>
                </a:cubicBezTo>
                <a:cubicBezTo>
                  <a:pt x="0" y="72"/>
                  <a:pt x="0" y="72"/>
                  <a:pt x="0" y="72"/>
                </a:cubicBezTo>
                <a:cubicBezTo>
                  <a:pt x="3" y="66"/>
                  <a:pt x="3" y="66"/>
                  <a:pt x="3" y="66"/>
                </a:cubicBezTo>
                <a:close/>
                <a:moveTo>
                  <a:pt x="4" y="48"/>
                </a:moveTo>
                <a:cubicBezTo>
                  <a:pt x="3" y="53"/>
                  <a:pt x="3" y="59"/>
                  <a:pt x="2" y="65"/>
                </a:cubicBezTo>
                <a:cubicBezTo>
                  <a:pt x="5" y="65"/>
                  <a:pt x="9" y="66"/>
                  <a:pt x="12" y="67"/>
                </a:cubicBezTo>
                <a:cubicBezTo>
                  <a:pt x="14" y="61"/>
                  <a:pt x="15" y="56"/>
                  <a:pt x="17" y="51"/>
                </a:cubicBezTo>
                <a:cubicBezTo>
                  <a:pt x="13" y="50"/>
                  <a:pt x="9" y="49"/>
                  <a:pt x="4" y="48"/>
                </a:cubicBez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lIns="91436" tIns="45718" rIns="91436" bIns="45718"/>
          <a:lstStyle/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  <a:sym typeface="方正宋刻本秀楷简体" panose="02000000000000000000" pitchFamily="2" charset="-122"/>
            </a:endParaRPr>
          </a:p>
        </p:txBody>
      </p:sp>
      <p:sp>
        <p:nvSpPr>
          <p:cNvPr id="60" name="Freeform 78"/>
          <p:cNvSpPr>
            <a:spLocks noEditPoints="1"/>
          </p:cNvSpPr>
          <p:nvPr/>
        </p:nvSpPr>
        <p:spPr bwMode="auto">
          <a:xfrm>
            <a:off x="5327015" y="2360930"/>
            <a:ext cx="372745" cy="327025"/>
          </a:xfrm>
          <a:custGeom>
            <a:avLst/>
            <a:gdLst>
              <a:gd name="T0" fmla="*/ 78 w 102"/>
              <a:gd name="T1" fmla="*/ 71 h 109"/>
              <a:gd name="T2" fmla="*/ 83 w 102"/>
              <a:gd name="T3" fmla="*/ 80 h 109"/>
              <a:gd name="T4" fmla="*/ 93 w 102"/>
              <a:gd name="T5" fmla="*/ 81 h 109"/>
              <a:gd name="T6" fmla="*/ 88 w 102"/>
              <a:gd name="T7" fmla="*/ 72 h 109"/>
              <a:gd name="T8" fmla="*/ 14 w 102"/>
              <a:gd name="T9" fmla="*/ 54 h 109"/>
              <a:gd name="T10" fmla="*/ 44 w 102"/>
              <a:gd name="T11" fmla="*/ 36 h 109"/>
              <a:gd name="T12" fmla="*/ 30 w 102"/>
              <a:gd name="T13" fmla="*/ 69 h 109"/>
              <a:gd name="T14" fmla="*/ 35 w 102"/>
              <a:gd name="T15" fmla="*/ 69 h 109"/>
              <a:gd name="T16" fmla="*/ 48 w 102"/>
              <a:gd name="T17" fmla="*/ 66 h 109"/>
              <a:gd name="T18" fmla="*/ 54 w 102"/>
              <a:gd name="T19" fmla="*/ 73 h 109"/>
              <a:gd name="T20" fmla="*/ 46 w 102"/>
              <a:gd name="T21" fmla="*/ 68 h 109"/>
              <a:gd name="T22" fmla="*/ 32 w 102"/>
              <a:gd name="T23" fmla="*/ 78 h 109"/>
              <a:gd name="T24" fmla="*/ 4 w 102"/>
              <a:gd name="T25" fmla="*/ 55 h 109"/>
              <a:gd name="T26" fmla="*/ 0 w 102"/>
              <a:gd name="T27" fmla="*/ 47 h 109"/>
              <a:gd name="T28" fmla="*/ 3 w 102"/>
              <a:gd name="T29" fmla="*/ 39 h 109"/>
              <a:gd name="T30" fmla="*/ 37 w 102"/>
              <a:gd name="T31" fmla="*/ 3 h 109"/>
              <a:gd name="T32" fmla="*/ 53 w 102"/>
              <a:gd name="T33" fmla="*/ 3 h 109"/>
              <a:gd name="T34" fmla="*/ 74 w 102"/>
              <a:gd name="T35" fmla="*/ 23 h 109"/>
              <a:gd name="T36" fmla="*/ 77 w 102"/>
              <a:gd name="T37" fmla="*/ 31 h 109"/>
              <a:gd name="T38" fmla="*/ 74 w 102"/>
              <a:gd name="T39" fmla="*/ 39 h 109"/>
              <a:gd name="T40" fmla="*/ 74 w 102"/>
              <a:gd name="T41" fmla="*/ 39 h 109"/>
              <a:gd name="T42" fmla="*/ 70 w 102"/>
              <a:gd name="T43" fmla="*/ 31 h 109"/>
              <a:gd name="T44" fmla="*/ 68 w 102"/>
              <a:gd name="T45" fmla="*/ 28 h 109"/>
              <a:gd name="T46" fmla="*/ 48 w 102"/>
              <a:gd name="T47" fmla="*/ 8 h 109"/>
              <a:gd name="T48" fmla="*/ 42 w 102"/>
              <a:gd name="T49" fmla="*/ 9 h 109"/>
              <a:gd name="T50" fmla="*/ 9 w 102"/>
              <a:gd name="T51" fmla="*/ 44 h 109"/>
              <a:gd name="T52" fmla="*/ 8 w 102"/>
              <a:gd name="T53" fmla="*/ 47 h 109"/>
              <a:gd name="T54" fmla="*/ 9 w 102"/>
              <a:gd name="T55" fmla="*/ 49 h 109"/>
              <a:gd name="T56" fmla="*/ 50 w 102"/>
              <a:gd name="T57" fmla="*/ 22 h 109"/>
              <a:gd name="T58" fmla="*/ 59 w 102"/>
              <a:gd name="T59" fmla="*/ 69 h 109"/>
              <a:gd name="T60" fmla="*/ 54 w 102"/>
              <a:gd name="T61" fmla="*/ 76 h 109"/>
              <a:gd name="T62" fmla="*/ 41 w 102"/>
              <a:gd name="T63" fmla="*/ 93 h 109"/>
              <a:gd name="T64" fmla="*/ 54 w 102"/>
              <a:gd name="T65" fmla="*/ 109 h 109"/>
              <a:gd name="T66" fmla="*/ 67 w 102"/>
              <a:gd name="T67" fmla="*/ 94 h 109"/>
              <a:gd name="T68" fmla="*/ 67 w 102"/>
              <a:gd name="T69" fmla="*/ 94 h 109"/>
              <a:gd name="T70" fmla="*/ 68 w 102"/>
              <a:gd name="T71" fmla="*/ 40 h 109"/>
              <a:gd name="T72" fmla="*/ 58 w 102"/>
              <a:gd name="T73" fmla="*/ 59 h 109"/>
              <a:gd name="T74" fmla="*/ 61 w 102"/>
              <a:gd name="T75" fmla="*/ 64 h 109"/>
              <a:gd name="T76" fmla="*/ 58 w 102"/>
              <a:gd name="T77" fmla="*/ 59 h 109"/>
              <a:gd name="T78" fmla="*/ 54 w 102"/>
              <a:gd name="T79" fmla="*/ 84 h 109"/>
              <a:gd name="T80" fmla="*/ 59 w 102"/>
              <a:gd name="T81" fmla="*/ 92 h 109"/>
              <a:gd name="T82" fmla="*/ 54 w 102"/>
              <a:gd name="T83" fmla="*/ 101 h 109"/>
              <a:gd name="T84" fmla="*/ 49 w 102"/>
              <a:gd name="T85" fmla="*/ 93 h 109"/>
              <a:gd name="T86" fmla="*/ 72 w 102"/>
              <a:gd name="T87" fmla="*/ 67 h 109"/>
              <a:gd name="T88" fmla="*/ 81 w 102"/>
              <a:gd name="T89" fmla="*/ 62 h 109"/>
              <a:gd name="T90" fmla="*/ 100 w 102"/>
              <a:gd name="T91" fmla="*/ 74 h 109"/>
              <a:gd name="T92" fmla="*/ 90 w 102"/>
              <a:gd name="T93" fmla="*/ 90 h 109"/>
              <a:gd name="T94" fmla="*/ 81 w 102"/>
              <a:gd name="T95" fmla="*/ 88 h 109"/>
              <a:gd name="T96" fmla="*/ 79 w 102"/>
              <a:gd name="T97" fmla="*/ 87 h 109"/>
              <a:gd name="T98" fmla="*/ 72 w 102"/>
              <a:gd name="T99" fmla="*/ 6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" h="109">
                <a:moveTo>
                  <a:pt x="82" y="69"/>
                </a:moveTo>
                <a:cubicBezTo>
                  <a:pt x="80" y="70"/>
                  <a:pt x="79" y="70"/>
                  <a:pt x="78" y="71"/>
                </a:cubicBezTo>
                <a:cubicBezTo>
                  <a:pt x="78" y="72"/>
                  <a:pt x="78" y="73"/>
                  <a:pt x="78" y="75"/>
                </a:cubicBezTo>
                <a:cubicBezTo>
                  <a:pt x="79" y="77"/>
                  <a:pt x="81" y="79"/>
                  <a:pt x="83" y="80"/>
                </a:cubicBezTo>
                <a:cubicBezTo>
                  <a:pt x="85" y="82"/>
                  <a:pt x="88" y="82"/>
                  <a:pt x="90" y="82"/>
                </a:cubicBezTo>
                <a:cubicBezTo>
                  <a:pt x="91" y="82"/>
                  <a:pt x="93" y="82"/>
                  <a:pt x="93" y="81"/>
                </a:cubicBezTo>
                <a:cubicBezTo>
                  <a:pt x="94" y="80"/>
                  <a:pt x="94" y="78"/>
                  <a:pt x="93" y="77"/>
                </a:cubicBezTo>
                <a:cubicBezTo>
                  <a:pt x="92" y="75"/>
                  <a:pt x="91" y="73"/>
                  <a:pt x="88" y="72"/>
                </a:cubicBezTo>
                <a:cubicBezTo>
                  <a:pt x="86" y="70"/>
                  <a:pt x="84" y="69"/>
                  <a:pt x="82" y="69"/>
                </a:cubicBezTo>
                <a:close/>
                <a:moveTo>
                  <a:pt x="14" y="5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21" y="60"/>
                  <a:pt x="21" y="60"/>
                  <a:pt x="21" y="60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1" y="70"/>
                  <a:pt x="32" y="70"/>
                </a:cubicBezTo>
                <a:cubicBezTo>
                  <a:pt x="33" y="70"/>
                  <a:pt x="34" y="70"/>
                  <a:pt x="35" y="69"/>
                </a:cubicBezTo>
                <a:cubicBezTo>
                  <a:pt x="46" y="57"/>
                  <a:pt x="46" y="57"/>
                  <a:pt x="46" y="57"/>
                </a:cubicBezTo>
                <a:cubicBezTo>
                  <a:pt x="48" y="66"/>
                  <a:pt x="48" y="66"/>
                  <a:pt x="48" y="66"/>
                </a:cubicBezTo>
                <a:cubicBezTo>
                  <a:pt x="50" y="67"/>
                  <a:pt x="52" y="69"/>
                  <a:pt x="54" y="71"/>
                </a:cubicBezTo>
                <a:cubicBezTo>
                  <a:pt x="54" y="72"/>
                  <a:pt x="54" y="72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46" y="68"/>
                  <a:pt x="46" y="68"/>
                  <a:pt x="46" y="68"/>
                </a:cubicBezTo>
                <a:cubicBezTo>
                  <a:pt x="41" y="74"/>
                  <a:pt x="41" y="74"/>
                  <a:pt x="41" y="74"/>
                </a:cubicBezTo>
                <a:cubicBezTo>
                  <a:pt x="38" y="76"/>
                  <a:pt x="35" y="78"/>
                  <a:pt x="32" y="78"/>
                </a:cubicBezTo>
                <a:cubicBezTo>
                  <a:pt x="30" y="78"/>
                  <a:pt x="27" y="77"/>
                  <a:pt x="24" y="7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3"/>
                  <a:pt x="0" y="50"/>
                  <a:pt x="0" y="47"/>
                </a:cubicBezTo>
                <a:cubicBezTo>
                  <a:pt x="0" y="44"/>
                  <a:pt x="1" y="41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6" y="25"/>
                  <a:pt x="77" y="28"/>
                  <a:pt x="77" y="31"/>
                </a:cubicBezTo>
                <a:cubicBezTo>
                  <a:pt x="77" y="33"/>
                  <a:pt x="76" y="36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69" y="29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6" y="7"/>
                  <a:pt x="45" y="7"/>
                </a:cubicBezTo>
                <a:cubicBezTo>
                  <a:pt x="44" y="7"/>
                  <a:pt x="43" y="8"/>
                  <a:pt x="42" y="9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8" y="46"/>
                  <a:pt x="8" y="47"/>
                </a:cubicBezTo>
                <a:cubicBezTo>
                  <a:pt x="8" y="48"/>
                  <a:pt x="8" y="49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50" y="22"/>
                </a:moveTo>
                <a:cubicBezTo>
                  <a:pt x="51" y="35"/>
                  <a:pt x="51" y="49"/>
                  <a:pt x="51" y="62"/>
                </a:cubicBezTo>
                <a:cubicBezTo>
                  <a:pt x="54" y="64"/>
                  <a:pt x="56" y="66"/>
                  <a:pt x="59" y="69"/>
                </a:cubicBezTo>
                <a:cubicBezTo>
                  <a:pt x="59" y="70"/>
                  <a:pt x="59" y="74"/>
                  <a:pt x="59" y="77"/>
                </a:cubicBezTo>
                <a:cubicBezTo>
                  <a:pt x="57" y="76"/>
                  <a:pt x="56" y="76"/>
                  <a:pt x="54" y="76"/>
                </a:cubicBezTo>
                <a:cubicBezTo>
                  <a:pt x="50" y="76"/>
                  <a:pt x="47" y="78"/>
                  <a:pt x="44" y="81"/>
                </a:cubicBezTo>
                <a:cubicBezTo>
                  <a:pt x="42" y="84"/>
                  <a:pt x="41" y="88"/>
                  <a:pt x="41" y="93"/>
                </a:cubicBezTo>
                <a:cubicBezTo>
                  <a:pt x="41" y="97"/>
                  <a:pt x="43" y="101"/>
                  <a:pt x="45" y="104"/>
                </a:cubicBezTo>
                <a:cubicBezTo>
                  <a:pt x="47" y="107"/>
                  <a:pt x="50" y="109"/>
                  <a:pt x="54" y="109"/>
                </a:cubicBezTo>
                <a:cubicBezTo>
                  <a:pt x="58" y="109"/>
                  <a:pt x="61" y="107"/>
                  <a:pt x="64" y="104"/>
                </a:cubicBezTo>
                <a:cubicBezTo>
                  <a:pt x="65" y="101"/>
                  <a:pt x="66" y="98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2"/>
                </a:cubicBezTo>
                <a:cubicBezTo>
                  <a:pt x="68" y="40"/>
                  <a:pt x="68" y="40"/>
                  <a:pt x="68" y="40"/>
                </a:cubicBezTo>
                <a:cubicBezTo>
                  <a:pt x="66" y="28"/>
                  <a:pt x="58" y="23"/>
                  <a:pt x="50" y="22"/>
                </a:cubicBezTo>
                <a:close/>
                <a:moveTo>
                  <a:pt x="58" y="59"/>
                </a:moveTo>
                <a:cubicBezTo>
                  <a:pt x="57" y="59"/>
                  <a:pt x="56" y="61"/>
                  <a:pt x="57" y="63"/>
                </a:cubicBezTo>
                <a:cubicBezTo>
                  <a:pt x="58" y="64"/>
                  <a:pt x="60" y="65"/>
                  <a:pt x="61" y="64"/>
                </a:cubicBezTo>
                <a:cubicBezTo>
                  <a:pt x="63" y="63"/>
                  <a:pt x="63" y="61"/>
                  <a:pt x="62" y="60"/>
                </a:cubicBezTo>
                <a:cubicBezTo>
                  <a:pt x="62" y="58"/>
                  <a:pt x="60" y="58"/>
                  <a:pt x="58" y="59"/>
                </a:cubicBezTo>
                <a:close/>
                <a:moveTo>
                  <a:pt x="51" y="86"/>
                </a:moveTo>
                <a:cubicBezTo>
                  <a:pt x="52" y="84"/>
                  <a:pt x="53" y="84"/>
                  <a:pt x="54" y="84"/>
                </a:cubicBezTo>
                <a:cubicBezTo>
                  <a:pt x="55" y="84"/>
                  <a:pt x="56" y="84"/>
                  <a:pt x="57" y="86"/>
                </a:cubicBezTo>
                <a:cubicBezTo>
                  <a:pt x="58" y="87"/>
                  <a:pt x="59" y="90"/>
                  <a:pt x="59" y="92"/>
                </a:cubicBezTo>
                <a:cubicBezTo>
                  <a:pt x="59" y="95"/>
                  <a:pt x="59" y="98"/>
                  <a:pt x="57" y="99"/>
                </a:cubicBezTo>
                <a:cubicBezTo>
                  <a:pt x="56" y="101"/>
                  <a:pt x="55" y="101"/>
                  <a:pt x="54" y="101"/>
                </a:cubicBezTo>
                <a:cubicBezTo>
                  <a:pt x="53" y="102"/>
                  <a:pt x="52" y="101"/>
                  <a:pt x="51" y="99"/>
                </a:cubicBezTo>
                <a:cubicBezTo>
                  <a:pt x="50" y="98"/>
                  <a:pt x="49" y="95"/>
                  <a:pt x="49" y="93"/>
                </a:cubicBezTo>
                <a:cubicBezTo>
                  <a:pt x="49" y="90"/>
                  <a:pt x="50" y="87"/>
                  <a:pt x="51" y="86"/>
                </a:cubicBezTo>
                <a:close/>
                <a:moveTo>
                  <a:pt x="72" y="67"/>
                </a:moveTo>
                <a:cubicBezTo>
                  <a:pt x="72" y="67"/>
                  <a:pt x="72" y="67"/>
                  <a:pt x="72" y="67"/>
                </a:cubicBezTo>
                <a:cubicBezTo>
                  <a:pt x="74" y="64"/>
                  <a:pt x="77" y="62"/>
                  <a:pt x="81" y="62"/>
                </a:cubicBezTo>
                <a:cubicBezTo>
                  <a:pt x="85" y="62"/>
                  <a:pt x="89" y="63"/>
                  <a:pt x="93" y="65"/>
                </a:cubicBezTo>
                <a:cubicBezTo>
                  <a:pt x="96" y="67"/>
                  <a:pt x="99" y="71"/>
                  <a:pt x="100" y="74"/>
                </a:cubicBezTo>
                <a:cubicBezTo>
                  <a:pt x="102" y="78"/>
                  <a:pt x="102" y="82"/>
                  <a:pt x="100" y="85"/>
                </a:cubicBezTo>
                <a:cubicBezTo>
                  <a:pt x="98" y="88"/>
                  <a:pt x="94" y="90"/>
                  <a:pt x="90" y="90"/>
                </a:cubicBezTo>
                <a:cubicBezTo>
                  <a:pt x="87" y="90"/>
                  <a:pt x="84" y="89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79" y="87"/>
                  <a:pt x="79" y="87"/>
                </a:cubicBezTo>
                <a:cubicBezTo>
                  <a:pt x="71" y="82"/>
                  <a:pt x="71" y="82"/>
                  <a:pt x="71" y="82"/>
                </a:cubicBezTo>
                <a:lnTo>
                  <a:pt x="72" y="67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lIns="91436" tIns="45718" rIns="91436" bIns="45718"/>
          <a:lstStyle/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  <a:sym typeface="方正宋刻本秀楷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940925" y="2085975"/>
            <a:ext cx="798830" cy="1098116"/>
            <a:chOff x="9385300" y="2120900"/>
            <a:chExt cx="1695450" cy="2331039"/>
          </a:xfrm>
        </p:grpSpPr>
        <p:sp>
          <p:nvSpPr>
            <p:cNvPr id="3" name="Arc 12"/>
            <p:cNvSpPr/>
            <p:nvPr/>
          </p:nvSpPr>
          <p:spPr bwMode="auto">
            <a:xfrm flipV="1">
              <a:off x="9385300" y="2120900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55943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  <p:sp>
          <p:nvSpPr>
            <p:cNvPr id="4" name="TextBox 13"/>
            <p:cNvSpPr txBox="1">
              <a:spLocks noChangeArrowheads="1"/>
            </p:cNvSpPr>
            <p:nvPr/>
          </p:nvSpPr>
          <p:spPr bwMode="auto">
            <a:xfrm>
              <a:off x="10082991" y="3579813"/>
              <a:ext cx="298480" cy="872126"/>
            </a:xfrm>
            <a:prstGeom prst="rect">
              <a:avLst/>
            </a:prstGeom>
            <a:solidFill>
              <a:srgbClr val="55943A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方正宋刻本秀楷简体" panose="02000000000000000000" pitchFamily="2" charset="-122"/>
                  <a:cs typeface="+mn-cs"/>
                  <a:sym typeface="方正宋刻本秀楷简体" panose="02000000000000000000" pitchFamily="2" charset="-122"/>
                </a:rPr>
                <a:t>5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方正宋刻本秀楷简体" panose="02000000000000000000" pitchFamily="2" charset="-122"/>
                <a:cs typeface="+mn-cs"/>
                <a:sym typeface="方正宋刻本秀楷简体" panose="02000000000000000000" pitchFamily="2" charset="-122"/>
              </a:endParaRPr>
            </a:p>
          </p:txBody>
        </p:sp>
      </p:grp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8874760" y="3473450"/>
            <a:ext cx="2829560" cy="71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00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提供方便、有效存取数据库信息的接口和工具</a:t>
            </a:r>
            <a:endParaRPr lang="zh-CN" altLang="en-US" b="1" dirty="0">
              <a:solidFill>
                <a:srgbClr val="000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28" name="Freeform 43"/>
          <p:cNvSpPr>
            <a:spLocks noEditPoints="1"/>
          </p:cNvSpPr>
          <p:nvPr/>
        </p:nvSpPr>
        <p:spPr bwMode="auto">
          <a:xfrm>
            <a:off x="10226040" y="2360295"/>
            <a:ext cx="227965" cy="226695"/>
          </a:xfrm>
          <a:custGeom>
            <a:avLst/>
            <a:gdLst>
              <a:gd name="T0" fmla="*/ 81 w 116"/>
              <a:gd name="T1" fmla="*/ 70 h 104"/>
              <a:gd name="T2" fmla="*/ 65 w 116"/>
              <a:gd name="T3" fmla="*/ 83 h 104"/>
              <a:gd name="T4" fmla="*/ 111 w 116"/>
              <a:gd name="T5" fmla="*/ 104 h 104"/>
              <a:gd name="T6" fmla="*/ 116 w 116"/>
              <a:gd name="T7" fmla="*/ 85 h 104"/>
              <a:gd name="T8" fmla="*/ 81 w 116"/>
              <a:gd name="T9" fmla="*/ 70 h 104"/>
              <a:gd name="T10" fmla="*/ 111 w 116"/>
              <a:gd name="T11" fmla="*/ 2 h 104"/>
              <a:gd name="T12" fmla="*/ 65 w 116"/>
              <a:gd name="T13" fmla="*/ 24 h 104"/>
              <a:gd name="T14" fmla="*/ 77 w 116"/>
              <a:gd name="T15" fmla="*/ 32 h 104"/>
              <a:gd name="T16" fmla="*/ 0 w 116"/>
              <a:gd name="T17" fmla="*/ 83 h 104"/>
              <a:gd name="T18" fmla="*/ 3 w 116"/>
              <a:gd name="T19" fmla="*/ 102 h 104"/>
              <a:gd name="T20" fmla="*/ 93 w 116"/>
              <a:gd name="T21" fmla="*/ 44 h 104"/>
              <a:gd name="T22" fmla="*/ 106 w 116"/>
              <a:gd name="T23" fmla="*/ 52 h 104"/>
              <a:gd name="T24" fmla="*/ 111 w 116"/>
              <a:gd name="T25" fmla="*/ 2 h 104"/>
              <a:gd name="T26" fmla="*/ 7 w 116"/>
              <a:gd name="T27" fmla="*/ 0 h 104"/>
              <a:gd name="T28" fmla="*/ 11 w 116"/>
              <a:gd name="T29" fmla="*/ 51 h 104"/>
              <a:gd name="T30" fmla="*/ 24 w 116"/>
              <a:gd name="T31" fmla="*/ 42 h 104"/>
              <a:gd name="T32" fmla="*/ 36 w 116"/>
              <a:gd name="T33" fmla="*/ 58 h 104"/>
              <a:gd name="T34" fmla="*/ 52 w 116"/>
              <a:gd name="T35" fmla="*/ 47 h 104"/>
              <a:gd name="T36" fmla="*/ 40 w 116"/>
              <a:gd name="T37" fmla="*/ 32 h 104"/>
              <a:gd name="T38" fmla="*/ 53 w 116"/>
              <a:gd name="T39" fmla="*/ 24 h 104"/>
              <a:gd name="T40" fmla="*/ 7 w 116"/>
              <a:gd name="T4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81" y="70"/>
                </a:moveTo>
                <a:cubicBezTo>
                  <a:pt x="76" y="75"/>
                  <a:pt x="70" y="79"/>
                  <a:pt x="65" y="83"/>
                </a:cubicBezTo>
                <a:cubicBezTo>
                  <a:pt x="88" y="99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moveTo>
                  <a:pt x="111" y="2"/>
                </a:move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3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4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11" y="2"/>
                  <a:pt x="111" y="2"/>
                  <a:pt x="111" y="2"/>
                </a:cubicBezTo>
                <a:moveTo>
                  <a:pt x="7" y="0"/>
                </a:moveTo>
                <a:cubicBezTo>
                  <a:pt x="11" y="51"/>
                  <a:pt x="11" y="51"/>
                  <a:pt x="11" y="51"/>
                </a:cubicBezTo>
                <a:cubicBezTo>
                  <a:pt x="24" y="42"/>
                  <a:pt x="24" y="42"/>
                  <a:pt x="24" y="42"/>
                </a:cubicBezTo>
                <a:cubicBezTo>
                  <a:pt x="28" y="48"/>
                  <a:pt x="32" y="54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55943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9408160" y="4305300"/>
            <a:ext cx="1783080" cy="195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defTabSz="1216025">
              <a:lnSpc>
                <a:spcPct val="130000"/>
              </a:lnSpc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编程人员可通过程序开发工具</a:t>
            </a:r>
            <a:r>
              <a:rPr lang="zh-CN" altLang="en-US" sz="1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与数据库</a:t>
            </a:r>
            <a:r>
              <a:rPr lang="zh-CN" altLang="en-US" sz="1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接口编写数据库应用程序。数据库管理员（DataBase Adiministrator,DBA）可通过相应的软件工具对数据库进行管理。</a:t>
            </a:r>
            <a:r>
              <a:rPr lang="zh-CN" altLang="en-US" sz="1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。</a:t>
            </a:r>
            <a:endParaRPr lang="zh-CN" altLang="en-US" sz="14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10" name="矩形 24"/>
          <p:cNvSpPr>
            <a:spLocks noChangeArrowheads="1"/>
          </p:cNvSpPr>
          <p:nvPr/>
        </p:nvSpPr>
        <p:spPr bwMode="auto">
          <a:xfrm>
            <a:off x="990600" y="4356735"/>
            <a:ext cx="1272540" cy="2236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marL="0" marR="0" lvl="0" indent="0" algn="ctr" defTabSz="121602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DBMS提供数据定义语言（Data Definition Language,DDL）。用户通过DDL可以对数据库中的数据对象进行定义。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190425" y="2211801"/>
            <a:ext cx="1269143" cy="1267256"/>
            <a:chOff x="4583706" y="1458598"/>
            <a:chExt cx="1255269" cy="1253402"/>
          </a:xfrm>
        </p:grpSpPr>
        <p:sp>
          <p:nvSpPr>
            <p:cNvPr id="21" name="Freeform 22"/>
            <p:cNvSpPr/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22" name="Freeform 46"/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838633" y="2204469"/>
            <a:ext cx="1267884" cy="1267256"/>
            <a:chOff x="3183352" y="1213220"/>
            <a:chExt cx="1254024" cy="1253402"/>
          </a:xfrm>
        </p:grpSpPr>
        <p:sp>
          <p:nvSpPr>
            <p:cNvPr id="18" name="Freeform 20"/>
            <p:cNvSpPr/>
            <p:nvPr/>
          </p:nvSpPr>
          <p:spPr bwMode="auto">
            <a:xfrm>
              <a:off x="3183352" y="1213220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19" name="Freeform 47"/>
            <p:cNvSpPr>
              <a:spLocks noEditPoints="1"/>
            </p:cNvSpPr>
            <p:nvPr/>
          </p:nvSpPr>
          <p:spPr bwMode="auto">
            <a:xfrm>
              <a:off x="3667957" y="1743764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190425" y="3604964"/>
            <a:ext cx="1269143" cy="1267256"/>
            <a:chOff x="4583706" y="2836530"/>
            <a:chExt cx="1255269" cy="1253402"/>
          </a:xfrm>
        </p:grpSpPr>
        <p:sp>
          <p:nvSpPr>
            <p:cNvPr id="27" name="Freeform 23"/>
            <p:cNvSpPr/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28" name="Freeform 43"/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sp>
        <p:nvSpPr>
          <p:cNvPr id="31" name="矩形 27"/>
          <p:cNvSpPr/>
          <p:nvPr/>
        </p:nvSpPr>
        <p:spPr>
          <a:xfrm>
            <a:off x="4586052" y="2367969"/>
            <a:ext cx="1294309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  <a:defRPr/>
            </a:pP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数据（Data）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34" name="矩形 27"/>
          <p:cNvSpPr/>
          <p:nvPr/>
        </p:nvSpPr>
        <p:spPr>
          <a:xfrm>
            <a:off x="4598090" y="3724875"/>
            <a:ext cx="1679520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  <a:defRPr/>
            </a:pP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硬件（Hardware）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37" name="矩形 27"/>
          <p:cNvSpPr/>
          <p:nvPr/>
        </p:nvSpPr>
        <p:spPr>
          <a:xfrm>
            <a:off x="348731" y="2411787"/>
            <a:ext cx="1390612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用户（Users）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sp>
        <p:nvSpPr>
          <p:cNvPr id="40" name="矩形 27"/>
          <p:cNvSpPr/>
          <p:nvPr/>
        </p:nvSpPr>
        <p:spPr>
          <a:xfrm>
            <a:off x="62230" y="3716208"/>
            <a:ext cx="1679520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rPr>
              <a:t>软件（Software）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方正宋刻本秀楷简体" panose="020000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53415" y="46354"/>
            <a:ext cx="5804807" cy="1856403"/>
            <a:chOff x="660400" y="-1"/>
            <a:chExt cx="5804807" cy="1856403"/>
          </a:xfrm>
        </p:grpSpPr>
        <p:sp>
          <p:nvSpPr>
            <p:cNvPr id="42" name="椭圆 41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186009" y="1396027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数据库系统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757036" y="3604964"/>
            <a:ext cx="1267884" cy="1267256"/>
            <a:chOff x="1897259" y="3169429"/>
            <a:chExt cx="1254024" cy="1253402"/>
          </a:xfrm>
        </p:grpSpPr>
        <p:sp>
          <p:nvSpPr>
            <p:cNvPr id="24" name="Freeform 21"/>
            <p:cNvSpPr/>
            <p:nvPr/>
          </p:nvSpPr>
          <p:spPr bwMode="auto">
            <a:xfrm>
              <a:off x="1897259" y="3169429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solidFill>
              <a:srgbClr val="55943A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2314930" y="3496361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宋刻本秀楷简体" panose="02000000000000000000" pitchFamily="2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2910" y="2719705"/>
            <a:ext cx="5578475" cy="2195830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8623300" y="5112385"/>
            <a:ext cx="3384550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200" b="1">
                <a:latin typeface="Arial" panose="020B0604020202020204" pitchFamily="34" charset="0"/>
                <a:ea typeface="宋体" panose="02010600030101010101" pitchFamily="2" charset="-122"/>
              </a:rPr>
              <a:t>数据库系统</a:t>
            </a:r>
            <a:endParaRPr lang="zh-CN" altLang="en-US" sz="1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483699" y="362247"/>
            <a:ext cx="4279198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数据库学习什么</a:t>
            </a:r>
            <a:endParaRPr lang="zh-CN" altLang="en-US" sz="2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53415" y="46354"/>
            <a:ext cx="4878342" cy="1834178"/>
            <a:chOff x="660400" y="-1"/>
            <a:chExt cx="4878342" cy="1834178"/>
          </a:xfrm>
        </p:grpSpPr>
        <p:sp>
          <p:nvSpPr>
            <p:cNvPr id="42" name="椭圆 41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59544" y="13738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数据库系统的结构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380" y="2128520"/>
            <a:ext cx="5882005" cy="3830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910" y="2128520"/>
            <a:ext cx="6596380" cy="38309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58825" y="620776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1200" b="1">
                <a:solidFill>
                  <a:srgbClr val="000000"/>
                </a:solidFill>
                <a:ea typeface="宋体" panose="02010600030101010101" pitchFamily="2" charset="-122"/>
              </a:rPr>
              <a:t>客户/服务器（C</a:t>
            </a:r>
            <a:r>
              <a:rPr lang="en-US" sz="1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/S</a:t>
            </a:r>
            <a:r>
              <a:rPr lang="zh-CN" sz="1200" b="1">
                <a:solidFill>
                  <a:srgbClr val="000000"/>
                </a:solidFill>
                <a:ea typeface="宋体" panose="02010600030101010101" pitchFamily="2" charset="-122"/>
              </a:rPr>
              <a:t>）模式的一般处理流程</a:t>
            </a:r>
            <a:endParaRPr lang="zh-CN" altLang="en-US" sz="1200" b="1"/>
          </a:p>
        </p:txBody>
      </p:sp>
      <p:sp>
        <p:nvSpPr>
          <p:cNvPr id="4" name="文本框 3"/>
          <p:cNvSpPr txBox="1"/>
          <p:nvPr/>
        </p:nvSpPr>
        <p:spPr>
          <a:xfrm>
            <a:off x="6080125" y="6303645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1200" b="1">
                <a:solidFill>
                  <a:srgbClr val="000000"/>
                </a:solidFill>
                <a:ea typeface="宋体" panose="02010600030101010101" pitchFamily="2" charset="-122"/>
              </a:rPr>
              <a:t>浏览器/服务器（B</a:t>
            </a:r>
            <a:r>
              <a:rPr lang="en-US" sz="1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/S</a:t>
            </a:r>
            <a:r>
              <a:rPr lang="zh-CN" sz="1200" b="1">
                <a:solidFill>
                  <a:srgbClr val="000000"/>
                </a:solidFill>
                <a:ea typeface="宋体" panose="02010600030101010101" pitchFamily="2" charset="-122"/>
              </a:rPr>
              <a:t>）模式的一般处理流程</a:t>
            </a:r>
            <a:endParaRPr lang="zh-CN" altLang="en-US" sz="1200" b="1"/>
          </a:p>
        </p:txBody>
      </p:sp>
      <p:sp>
        <p:nvSpPr>
          <p:cNvPr id="5" name="文本框 4"/>
          <p:cNvSpPr txBox="1"/>
          <p:nvPr/>
        </p:nvSpPr>
        <p:spPr>
          <a:xfrm>
            <a:off x="1468459" y="408602"/>
            <a:ext cx="4279198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数据库学习什么</a:t>
            </a:r>
            <a:endParaRPr lang="zh-CN" altLang="en-US" sz="2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880053" y="2776632"/>
            <a:ext cx="3163431" cy="3163427"/>
          </a:xfrm>
          <a:prstGeom prst="ellipse">
            <a:avLst/>
          </a:prstGeom>
          <a:solidFill>
            <a:srgbClr val="55943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>
              <a:lnSpc>
                <a:spcPct val="130000"/>
              </a:lnSpc>
            </a:pPr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" name="Group 56"/>
          <p:cNvGrpSpPr/>
          <p:nvPr/>
        </p:nvGrpSpPr>
        <p:grpSpPr>
          <a:xfrm>
            <a:off x="1328879" y="3882398"/>
            <a:ext cx="2217582" cy="1221845"/>
            <a:chOff x="664833" y="1363501"/>
            <a:chExt cx="1314852" cy="724459"/>
          </a:xfrm>
        </p:grpSpPr>
        <p:sp>
          <p:nvSpPr>
            <p:cNvPr id="55" name="TextBox 54"/>
            <p:cNvSpPr txBox="1"/>
            <p:nvPr/>
          </p:nvSpPr>
          <p:spPr>
            <a:xfrm>
              <a:off x="664833" y="1611304"/>
              <a:ext cx="1314852" cy="4766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实体集A中一个实体最多与实体集B中一个实体相关联，反之亦然。</a:t>
              </a:r>
              <a:endPara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84185" y="1363501"/>
              <a:ext cx="1022211" cy="18938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1375410"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一对一联系（1:1）</a:t>
              </a:r>
              <a:endPara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6" name="Oval 35"/>
          <p:cNvSpPr/>
          <p:nvPr/>
        </p:nvSpPr>
        <p:spPr>
          <a:xfrm>
            <a:off x="3649406" y="2544276"/>
            <a:ext cx="3628139" cy="3628139"/>
          </a:xfrm>
          <a:prstGeom prst="ellipse">
            <a:avLst/>
          </a:prstGeom>
          <a:solidFill>
            <a:srgbClr val="55943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>
              <a:lnSpc>
                <a:spcPct val="130000"/>
              </a:lnSpc>
            </a:pPr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" name="Group 56"/>
          <p:cNvGrpSpPr/>
          <p:nvPr/>
        </p:nvGrpSpPr>
        <p:grpSpPr>
          <a:xfrm>
            <a:off x="4342160" y="3870368"/>
            <a:ext cx="2217582" cy="1489815"/>
            <a:chOff x="664833" y="1363501"/>
            <a:chExt cx="1314852" cy="883344"/>
          </a:xfrm>
        </p:grpSpPr>
        <p:sp>
          <p:nvSpPr>
            <p:cNvPr id="27" name="TextBox 26"/>
            <p:cNvSpPr txBox="1"/>
            <p:nvPr/>
          </p:nvSpPr>
          <p:spPr>
            <a:xfrm>
              <a:off x="664833" y="1611304"/>
              <a:ext cx="1314852" cy="6355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实体集A中的一个实体与实体集B中的多个实体相关联，但实体集B中的一个实体至多与实体集A中一个实体相关联。</a:t>
              </a:r>
              <a:endPara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95857" y="1363501"/>
              <a:ext cx="1182602" cy="18938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1375410"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一对多联系（1：N）</a:t>
              </a:r>
              <a:endPara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5" name="Oval 44"/>
          <p:cNvSpPr/>
          <p:nvPr/>
        </p:nvSpPr>
        <p:spPr>
          <a:xfrm>
            <a:off x="6781513" y="2260928"/>
            <a:ext cx="4194839" cy="4194836"/>
          </a:xfrm>
          <a:prstGeom prst="ellipse">
            <a:avLst/>
          </a:prstGeom>
          <a:solidFill>
            <a:srgbClr val="55943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>
              <a:lnSpc>
                <a:spcPct val="130000"/>
              </a:lnSpc>
            </a:pPr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Group 56"/>
          <p:cNvGrpSpPr/>
          <p:nvPr/>
        </p:nvGrpSpPr>
        <p:grpSpPr>
          <a:xfrm>
            <a:off x="7674059" y="3829461"/>
            <a:ext cx="2217582" cy="1757786"/>
            <a:chOff x="664833" y="1363501"/>
            <a:chExt cx="1314852" cy="1042230"/>
          </a:xfrm>
        </p:grpSpPr>
        <p:sp>
          <p:nvSpPr>
            <p:cNvPr id="30" name="TextBox 29"/>
            <p:cNvSpPr txBox="1"/>
            <p:nvPr/>
          </p:nvSpPr>
          <p:spPr>
            <a:xfrm>
              <a:off x="664833" y="1611304"/>
              <a:ext cx="1314852" cy="7944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sz="1335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实体集A中的一个实体与实体集B中的多个实体相关联，而实体集B中的一个实体也可以与实体集A中的多个实体相关联。</a:t>
              </a:r>
              <a:endPara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8914" y="1363501"/>
              <a:ext cx="1086970" cy="18938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1375410"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多对多联系（M:N）</a:t>
              </a:r>
              <a:endPara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2" name="Freeform 245"/>
          <p:cNvSpPr/>
          <p:nvPr/>
        </p:nvSpPr>
        <p:spPr bwMode="auto">
          <a:xfrm>
            <a:off x="2097769" y="3068105"/>
            <a:ext cx="742005" cy="74200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>
              <a:lnSpc>
                <a:spcPct val="130000"/>
              </a:lnSpc>
            </a:pPr>
            <a:endParaRPr lang="en-US" sz="2665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8472835" y="3063180"/>
            <a:ext cx="680105" cy="507683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>
              <a:lnSpc>
                <a:spcPct val="130000"/>
              </a:lnSpc>
            </a:pPr>
            <a:endParaRPr lang="en-US" sz="2665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58" name="Freeform 105"/>
          <p:cNvSpPr>
            <a:spLocks noEditPoints="1"/>
          </p:cNvSpPr>
          <p:nvPr/>
        </p:nvSpPr>
        <p:spPr bwMode="auto">
          <a:xfrm>
            <a:off x="5146171" y="3031297"/>
            <a:ext cx="645739" cy="63638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>
              <a:lnSpc>
                <a:spcPct val="130000"/>
              </a:lnSpc>
            </a:pPr>
            <a:endParaRPr lang="en-US" sz="2665" dirty="0">
              <a:solidFill>
                <a:srgbClr val="F09C2A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786749" y="1979581"/>
            <a:ext cx="1299515" cy="1299515"/>
            <a:chOff x="2786183" y="1189182"/>
            <a:chExt cx="921712" cy="921712"/>
          </a:xfrm>
        </p:grpSpPr>
        <p:sp>
          <p:nvSpPr>
            <p:cNvPr id="34" name="Oval 33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endParaRPr lang="en-US" sz="2665" dirty="0">
                <a:solidFill>
                  <a:srgbClr val="55943A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r>
                <a:rPr lang="en-US" sz="2135" b="1" dirty="0">
                  <a:solidFill>
                    <a:srgbClr val="55943A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01</a:t>
              </a:r>
              <a:endParaRPr lang="en-US" sz="2135" b="1" dirty="0">
                <a:solidFill>
                  <a:srgbClr val="55943A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932264" y="1882424"/>
            <a:ext cx="1299515" cy="1299515"/>
            <a:chOff x="2786183" y="1189182"/>
            <a:chExt cx="921712" cy="921712"/>
          </a:xfrm>
        </p:grpSpPr>
        <p:sp>
          <p:nvSpPr>
            <p:cNvPr id="42" name="Oval 41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endParaRPr lang="en-US" sz="2665" dirty="0">
                <a:solidFill>
                  <a:srgbClr val="55943A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r>
                <a:rPr lang="en-US" sz="2135" b="1" dirty="0">
                  <a:solidFill>
                    <a:srgbClr val="55943A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en-US" sz="2135" b="1" dirty="0">
                <a:solidFill>
                  <a:srgbClr val="55943A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429948" y="1530254"/>
            <a:ext cx="1299515" cy="1299515"/>
            <a:chOff x="2786183" y="1189182"/>
            <a:chExt cx="921712" cy="921712"/>
          </a:xfrm>
        </p:grpSpPr>
        <p:sp>
          <p:nvSpPr>
            <p:cNvPr id="53" name="Oval 52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endParaRPr lang="en-US" sz="2665" dirty="0">
                <a:solidFill>
                  <a:srgbClr val="55943A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>
                <a:lnSpc>
                  <a:spcPct val="130000"/>
                </a:lnSpc>
              </a:pPr>
              <a:r>
                <a:rPr lang="en-US" sz="2135" b="1" dirty="0">
                  <a:solidFill>
                    <a:srgbClr val="55943A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03</a:t>
              </a:r>
              <a:endParaRPr lang="en-US" sz="2135" b="1" dirty="0">
                <a:solidFill>
                  <a:srgbClr val="55943A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0400" y="-1"/>
            <a:ext cx="5131072" cy="1130301"/>
            <a:chOff x="660400" y="-1"/>
            <a:chExt cx="5131072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274" y="376217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数据模型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52609" y="1242992"/>
            <a:ext cx="4279198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0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概念模型</a:t>
            </a:r>
            <a:endParaRPr lang="zh-CN" altLang="en-US" sz="20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5826567" cy="6858000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77025" y="2451100"/>
            <a:ext cx="235140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课堂</a:t>
            </a:r>
            <a:r>
              <a: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小思政</a:t>
            </a:r>
            <a:endParaRPr lang="zh-CN" altLang="en-US" sz="28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14969" y="3478462"/>
            <a:ext cx="4843224" cy="709250"/>
            <a:chOff x="3916928" y="644847"/>
            <a:chExt cx="3807891" cy="709250"/>
          </a:xfrm>
        </p:grpSpPr>
        <p:sp>
          <p:nvSpPr>
            <p:cNvPr id="8" name="文本框 7"/>
            <p:cNvSpPr txBox="1"/>
            <p:nvPr/>
          </p:nvSpPr>
          <p:spPr>
            <a:xfrm>
              <a:off x="3916930" y="64484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</a:rPr>
                <a:t>教学</a:t>
              </a:r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</a:rPr>
                <a:t>目标</a:t>
              </a:r>
              <a:endPara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经典综艺体简" panose="0201060900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16928" y="1070887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Teaching </a:t>
              </a:r>
              <a:r>
                <a:rPr lang="en-US" altLang="zh-CN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O b j e c t i v e s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14970" y="4489378"/>
            <a:ext cx="4843225" cy="697185"/>
            <a:chOff x="3827562" y="696917"/>
            <a:chExt cx="3807891" cy="697185"/>
          </a:xfrm>
        </p:grpSpPr>
        <p:sp>
          <p:nvSpPr>
            <p:cNvPr id="11" name="文本框 10"/>
            <p:cNvSpPr txBox="1"/>
            <p:nvPr/>
          </p:nvSpPr>
          <p:spPr>
            <a:xfrm>
              <a:off x="3827563" y="69691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  <a:sym typeface="+mn-ea"/>
                </a:rPr>
                <a:t>教学任务</a:t>
              </a:r>
              <a:endPara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27562" y="1110892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The teaching task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561079" y="0"/>
            <a:ext cx="556087" cy="1950636"/>
            <a:chOff x="5828385" y="175074"/>
            <a:chExt cx="556087" cy="1950636"/>
          </a:xfrm>
        </p:grpSpPr>
        <p:grpSp>
          <p:nvGrpSpPr>
            <p:cNvPr id="20" name="组合 19"/>
            <p:cNvGrpSpPr/>
            <p:nvPr/>
          </p:nvGrpSpPr>
          <p:grpSpPr>
            <a:xfrm flipV="1">
              <a:off x="5828385" y="175074"/>
              <a:ext cx="507600" cy="1950636"/>
              <a:chOff x="5971669" y="4722308"/>
              <a:chExt cx="507600" cy="1950636"/>
            </a:xfrm>
            <a:solidFill>
              <a:srgbClr val="55943A"/>
            </a:solidFill>
          </p:grpSpPr>
          <p:sp>
            <p:nvSpPr>
              <p:cNvPr id="21" name="椭圆 20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971669" y="4962422"/>
                <a:ext cx="507600" cy="17105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890528" y="1589171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61079" y="2459753"/>
            <a:ext cx="556087" cy="521970"/>
            <a:chOff x="5828385" y="2586753"/>
            <a:chExt cx="556087" cy="521970"/>
          </a:xfrm>
        </p:grpSpPr>
        <p:sp>
          <p:nvSpPr>
            <p:cNvPr id="17" name="椭圆 16"/>
            <p:cNvSpPr/>
            <p:nvPr/>
          </p:nvSpPr>
          <p:spPr>
            <a:xfrm>
              <a:off x="5828385" y="2591670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90528" y="2586753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61079" y="3415927"/>
            <a:ext cx="556087" cy="530709"/>
            <a:chOff x="5828385" y="3669927"/>
            <a:chExt cx="556087" cy="530709"/>
          </a:xfrm>
        </p:grpSpPr>
        <p:sp>
          <p:nvSpPr>
            <p:cNvPr id="18" name="椭圆 17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61079" y="5357308"/>
            <a:ext cx="556087" cy="1544250"/>
            <a:chOff x="5828385" y="4722308"/>
            <a:chExt cx="556087" cy="1544250"/>
          </a:xfrm>
        </p:grpSpPr>
        <p:grpSp>
          <p:nvGrpSpPr>
            <p:cNvPr id="19" name="组合 18"/>
            <p:cNvGrpSpPr/>
            <p:nvPr/>
          </p:nvGrpSpPr>
          <p:grpSpPr>
            <a:xfrm>
              <a:off x="5828385" y="4722308"/>
              <a:ext cx="507600" cy="1544250"/>
              <a:chOff x="5971669" y="4722308"/>
              <a:chExt cx="507600" cy="1544250"/>
            </a:xfrm>
            <a:solidFill>
              <a:srgbClr val="55943A"/>
            </a:solidFill>
          </p:grpSpPr>
          <p:sp>
            <p:nvSpPr>
              <p:cNvPr id="23" name="椭圆 22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971669" y="4962422"/>
                <a:ext cx="507600" cy="130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5890528" y="47658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TextBox 18"/>
          <p:cNvSpPr txBox="1"/>
          <p:nvPr/>
        </p:nvSpPr>
        <p:spPr>
          <a:xfrm>
            <a:off x="1078855" y="3605919"/>
            <a:ext cx="339495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单元导读</a:t>
            </a:r>
            <a:endParaRPr lang="zh-CN" altLang="en-US" dirty="0">
              <a:solidFill>
                <a:schemeClr val="bg1"/>
              </a:solidFill>
              <a:ea typeface="张海山锐谐体" panose="020000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61079" y="4373021"/>
            <a:ext cx="556087" cy="530709"/>
            <a:chOff x="5828385" y="3669927"/>
            <a:chExt cx="556087" cy="530709"/>
          </a:xfrm>
        </p:grpSpPr>
        <p:sp>
          <p:nvSpPr>
            <p:cNvPr id="45" name="椭圆 44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715125" y="2854325"/>
            <a:ext cx="4151630" cy="283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>
              <a:lnSpc>
                <a:spcPct val="114000"/>
              </a:lnSpc>
              <a:buClrTx/>
              <a:buSzTx/>
              <a:buFontTx/>
            </a:pPr>
            <a:r>
              <a: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Ideological and political</a:t>
            </a:r>
            <a:endParaRPr lang="en-US" altLang="zh-CN" sz="1100" b="1" spc="600" dirty="0">
              <a:solidFill>
                <a:srgbClr val="414D5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0330" y="1506855"/>
            <a:ext cx="7904480" cy="549148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660400" y="-1"/>
            <a:ext cx="5131072" cy="1130301"/>
            <a:chOff x="660400" y="-1"/>
            <a:chExt cx="5131072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274" y="376217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数据模型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833959" y="1146472"/>
            <a:ext cx="4279198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0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E-R图三要素</a:t>
            </a:r>
            <a:endParaRPr lang="zh-CN" altLang="en-US" sz="20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" name="组合 37"/>
          <p:cNvGrpSpPr/>
          <p:nvPr/>
        </p:nvGrpSpPr>
        <p:grpSpPr>
          <a:xfrm>
            <a:off x="660400" y="-9526"/>
            <a:ext cx="5131072" cy="1130301"/>
            <a:chOff x="660400" y="-1"/>
            <a:chExt cx="5131072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274" y="376217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数据模型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62134" y="827067"/>
            <a:ext cx="4279198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0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逻辑模型</a:t>
            </a:r>
            <a:endParaRPr lang="zh-CN" altLang="en-US" sz="20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6885" y="1538817"/>
            <a:ext cx="2722033" cy="2029883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585" y="3691467"/>
            <a:ext cx="2722033" cy="2027767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71518" y="1538817"/>
            <a:ext cx="2724149" cy="2029883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5551" y="3691467"/>
            <a:ext cx="2724149" cy="2027767"/>
          </a:xfrm>
          <a:prstGeom prst="rect">
            <a:avLst/>
          </a:prstGeom>
          <a:solidFill>
            <a:srgbClr val="5594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585" y="1538817"/>
            <a:ext cx="2722033" cy="2029883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6885" y="3691467"/>
            <a:ext cx="2722033" cy="2027767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5551" y="1538817"/>
            <a:ext cx="2724149" cy="2029883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71518" y="3691467"/>
            <a:ext cx="2724149" cy="2027767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609600">
              <a:lnSpc>
                <a:spcPct val="130000"/>
              </a:lnSpc>
              <a:defRPr/>
            </a:pPr>
            <a:endParaRPr kumimoji="1" lang="zh-CN" altLang="en-US" sz="240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273" name="文本框 10"/>
          <p:cNvSpPr txBox="1">
            <a:spLocks noChangeArrowheads="1"/>
          </p:cNvSpPr>
          <p:nvPr/>
        </p:nvSpPr>
        <p:spPr bwMode="auto">
          <a:xfrm>
            <a:off x="3553885" y="1648884"/>
            <a:ext cx="2482849" cy="148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l" defTabSz="609600" fontAlgn="base">
              <a:lnSpc>
                <a:spcPct val="13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网状模型</a:t>
            </a:r>
            <a:endParaRPr lang="zh-CN" altLang="en-US" sz="16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网状模型是层次模型的扩展，允许结点有多于一个父结点，并可以有一个以上的结点没有父结点。</a:t>
            </a:r>
            <a:endParaRPr lang="zh-CN" altLang="en-US" sz="1335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274" name="文本框 11"/>
          <p:cNvSpPr txBox="1">
            <a:spLocks noChangeArrowheads="1"/>
          </p:cNvSpPr>
          <p:nvPr/>
        </p:nvSpPr>
        <p:spPr bwMode="auto">
          <a:xfrm>
            <a:off x="6409267" y="3778251"/>
            <a:ext cx="2482851" cy="148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关系模型</a:t>
            </a:r>
            <a:endParaRPr lang="zh-CN" altLang="en-US" sz="16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关系模型是用二维表结构来表示实体集实体间联系的模型，并以二维表格的形式组织数据库中的数据</a:t>
            </a:r>
            <a:endParaRPr lang="zh-CN" altLang="en-US" sz="1335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275" name="文本框 12"/>
          <p:cNvSpPr txBox="1">
            <a:spLocks noChangeArrowheads="1"/>
          </p:cNvSpPr>
          <p:nvPr/>
        </p:nvSpPr>
        <p:spPr bwMode="auto">
          <a:xfrm>
            <a:off x="9279467" y="1648884"/>
            <a:ext cx="2482851" cy="121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面向对象模型</a:t>
            </a:r>
            <a:endParaRPr lang="zh-CN" altLang="en-US" sz="16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35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面向对象模型既是概念模型有时逻辑模型</a:t>
            </a:r>
            <a:endParaRPr sz="1335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1276" name="文本框 13"/>
          <p:cNvSpPr txBox="1">
            <a:spLocks noChangeArrowheads="1"/>
          </p:cNvSpPr>
          <p:nvPr/>
        </p:nvSpPr>
        <p:spPr bwMode="auto">
          <a:xfrm>
            <a:off x="638175" y="3778251"/>
            <a:ext cx="2482851" cy="1751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层次模型</a:t>
            </a:r>
            <a:endParaRPr lang="zh-CN" altLang="en-US" sz="16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 defTabSz="609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5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有且仅有一个结点没有父结点，它称作根节点；其他结点有且仅有一个父节点。我们所熟悉的组织机构就是典型的层次结构。</a:t>
            </a:r>
            <a:endParaRPr lang="zh-CN" altLang="en-US" sz="1335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58573" y="1644441"/>
            <a:ext cx="4191756" cy="3493603"/>
          </a:xfrm>
          <a:prstGeom prst="rect">
            <a:avLst/>
          </a:prstGeo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85923" y="1835005"/>
            <a:ext cx="3744415" cy="2191440"/>
          </a:xfr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52906" y="1739725"/>
            <a:ext cx="1602157" cy="1960224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34313" y="2327897"/>
            <a:ext cx="3974549" cy="3811203"/>
          </a:xfrm>
          <a:prstGeom prst="rect">
            <a:avLst/>
          </a:prstGeo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722344" y="2565400"/>
            <a:ext cx="2080728" cy="2573065"/>
          </a:xfrm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0686400" y="2402390"/>
            <a:ext cx="1220828" cy="2763089"/>
          </a:xfrm>
          <a:prstGeom prst="rect">
            <a:avLst/>
          </a:prstGeom>
        </p:spPr>
      </p:pic>
      <p:sp>
        <p:nvSpPr>
          <p:cNvPr id="12" name="TextBox 49"/>
          <p:cNvSpPr txBox="1"/>
          <p:nvPr/>
        </p:nvSpPr>
        <p:spPr>
          <a:xfrm>
            <a:off x="282679" y="2820850"/>
            <a:ext cx="6157270" cy="296735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物理模型用于描述数据在存储介质上的组织结构。每一种逻辑数据模型在实现时都有与其相对应的物理数据模型。物理数据模型不但有DBMS的设计决定，而且与操作系统、计算机硬件密切相关。物理数据结果一般都向用户屏蔽，用户不必了解其细节。</a:t>
            </a: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704476" cy="1130301"/>
            <a:chOff x="660400" y="-1"/>
            <a:chExt cx="704476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0400" y="-9526"/>
            <a:ext cx="5131072" cy="1130301"/>
            <a:chOff x="660400" y="-1"/>
            <a:chExt cx="5131072" cy="1130301"/>
          </a:xfrm>
        </p:grpSpPr>
        <p:sp>
          <p:nvSpPr>
            <p:cNvPr id="41" name="椭圆 40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12274" y="17365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数据模型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85859" y="1942127"/>
            <a:ext cx="4279198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ea"/>
              </a:rPr>
              <a:t>物</a:t>
            </a:r>
            <a:r>
              <a:rPr lang="en-US" altLang="zh-CN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ea"/>
              </a:rPr>
              <a:t> </a:t>
            </a:r>
            <a:r>
              <a:rPr lang="zh-CN" altLang="en-US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ea"/>
              </a:rPr>
              <a:t>理</a:t>
            </a:r>
            <a:r>
              <a:rPr lang="en-US" altLang="zh-CN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ea"/>
              </a:rPr>
              <a:t> </a:t>
            </a:r>
            <a:r>
              <a:rPr lang="zh-CN" altLang="en-US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ea"/>
              </a:rPr>
              <a:t>模</a:t>
            </a:r>
            <a:r>
              <a:rPr lang="en-US" altLang="zh-CN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ea"/>
              </a:rPr>
              <a:t> </a:t>
            </a:r>
            <a:r>
              <a:rPr lang="zh-CN" altLang="en-US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ea"/>
              </a:rPr>
              <a:t>型</a:t>
            </a:r>
            <a:endParaRPr lang="zh-CN" altLang="en-US" sz="2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60400" y="3146514"/>
            <a:ext cx="10883900" cy="1378418"/>
            <a:chOff x="628649" y="2496018"/>
            <a:chExt cx="10883900" cy="1378418"/>
          </a:xfrm>
        </p:grpSpPr>
        <p:sp>
          <p:nvSpPr>
            <p:cNvPr id="12" name="文本框 11"/>
            <p:cNvSpPr txBox="1"/>
            <p:nvPr/>
          </p:nvSpPr>
          <p:spPr>
            <a:xfrm>
              <a:off x="628649" y="2496018"/>
              <a:ext cx="108839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600" dirty="0">
                  <a:effectLst>
                    <a:innerShdw>
                      <a:schemeClr val="bg1">
                        <a:lumMod val="65000"/>
                      </a:schemeClr>
                    </a:inn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感谢</a:t>
              </a:r>
              <a:r>
                <a:rPr lang="zh-CN" altLang="en-US" sz="5400" b="1" spc="600" dirty="0">
                  <a:effectLst>
                    <a:innerShdw>
                      <a:schemeClr val="bg1">
                        <a:lumMod val="65000"/>
                      </a:schemeClr>
                    </a:inn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观看</a:t>
              </a:r>
              <a:endParaRPr lang="zh-CN" altLang="en-US" sz="5400" b="1" spc="600" dirty="0">
                <a:effectLst>
                  <a:innerShdw>
                    <a:schemeClr val="bg1">
                      <a:lumMod val="65000"/>
                    </a:schemeClr>
                  </a:inn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51896" y="3505104"/>
              <a:ext cx="3850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THANKS FOR WATCHING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6" name="任意多边形: 形状 15"/>
          <p:cNvSpPr/>
          <p:nvPr/>
        </p:nvSpPr>
        <p:spPr>
          <a:xfrm flipH="1">
            <a:off x="8984342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667"/>
            <a:chOff x="3797608" y="395292"/>
            <a:chExt cx="2900069" cy="1123667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思政小</a:t>
              </a:r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课堂</a:t>
              </a:r>
              <a:endPara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499" y="1147484"/>
              <a:ext cx="2759366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Ideological and political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88113" y="1942256"/>
            <a:ext cx="4191756" cy="3493603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613477" y="1497142"/>
            <a:ext cx="5363210" cy="1049020"/>
          </a:xfrm>
          <a:prstGeom prst="rect">
            <a:avLst/>
          </a:prstGeom>
          <a:noFill/>
        </p:spPr>
        <p:txBody>
          <a:bodyPr wrap="none" lIns="91428" tIns="45713" rIns="91428" bIns="45713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助力疫情防控，数据库技术服务全世界</a:t>
            </a: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pic>
        <p:nvPicPr>
          <p:cNvPr id="22" name="图片占位符 21" descr="664afa009b08d867210cb2786fa1aeaa"/>
          <p:cNvPicPr>
            <a:picLocks noChangeAspect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>
          <a:xfrm>
            <a:off x="6768465" y="2254250"/>
            <a:ext cx="3696970" cy="2078355"/>
          </a:xfrm>
          <a:prstGeom prst="rect">
            <a:avLst/>
          </a:prstGeom>
        </p:spPr>
      </p:pic>
      <p:sp>
        <p:nvSpPr>
          <p:cNvPr id="12" name="TextBox 49"/>
          <p:cNvSpPr txBox="1"/>
          <p:nvPr/>
        </p:nvSpPr>
        <p:spPr>
          <a:xfrm>
            <a:off x="613410" y="1942465"/>
            <a:ext cx="5133975" cy="428371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   </a:t>
            </a: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2020年，突如其来的新冠肺炎疫情给全世界上了一堂课，病毒传播速度之快、影响范围之广、防控难度之大，这是一次任何国家都无法置身事外的全球“大考”。一方面彰显人类社会之间联系的紧密性，交往之便利、融合之深入、关联之紧密前所未有；另一方面也集中凸显了人类社应对公共危机的脆弱性。</a:t>
            </a: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在显微镜下才能看见的病毒，在极短时间内竟然搅起波及全世界的巨大“浪潮”。在这场全球性的疫情中，我国科学家仅花了14天就确认了病毒全基因组序列，第一时间向世界卫生组织共享，为全球科学家展开新冠肺炎的诊断研究提供了重要基础。然而时钟倒拨至2003年，当年为了确定非典病毒的全基因组序列花了几个月的时间。从几个月到14天，中间发生了什么？原来数据库技术助力疫情防控全基因组序列，数据库技术服务全世界。</a:t>
            </a: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468459" y="408602"/>
              <a:ext cx="4424341" cy="693347"/>
              <a:chOff x="3797607" y="564703"/>
              <a:chExt cx="3478552" cy="69334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797607" y="564703"/>
                <a:ext cx="3364436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思政小</a:t>
                </a:r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课堂</a:t>
                </a:r>
                <a:endPara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807593" y="995108"/>
                <a:ext cx="3468566" cy="262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Ideological and political</a:t>
                </a:r>
                <a:endParaRPr lang="en-US" altLang="zh-CN" sz="1000" b="1" spc="300" dirty="0">
                  <a:latin typeface="Arial" panose="020B0604020202020204" pitchFamily="34" charset="0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51001" y="2184860"/>
            <a:ext cx="1602157" cy="1960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729480" y="3078480"/>
            <a:ext cx="368871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</a:t>
            </a:r>
            <a:r>
              <a: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目标</a:t>
            </a:r>
            <a:endParaRPr lang="zh-CN" altLang="en-US" sz="4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787900" y="4380230"/>
            <a:ext cx="361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T e a c h i n g    O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b j e c t i v e s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116547" y="3824190"/>
            <a:ext cx="1958908" cy="1958908"/>
          </a:xfrm>
          <a:prstGeom prst="ellipse">
            <a:avLst/>
          </a:prstGeom>
          <a:solidFill>
            <a:srgbClr val="55943A"/>
          </a:solidFill>
          <a:ln w="317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39769" y="3947412"/>
            <a:ext cx="1712470" cy="1712469"/>
          </a:xfrm>
          <a:prstGeom prst="ellipse">
            <a:avLst/>
          </a:prstGeom>
          <a:solidFill>
            <a:schemeClr val="bg1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82550" h="31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64493" y="4463719"/>
            <a:ext cx="870347" cy="870347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87859" y="4463719"/>
            <a:ext cx="870347" cy="870347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57652" y="2575587"/>
            <a:ext cx="870347" cy="870347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4203460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6578853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93579" y="3657485"/>
            <a:ext cx="2475447" cy="2099813"/>
            <a:chOff x="2720663" y="4525702"/>
            <a:chExt cx="2475447" cy="2099813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20663" y="4855770"/>
              <a:ext cx="2475447" cy="1769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    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感受使用数据库进行信息管理的魔力，激发学习探索学习数据库的热情和愿望，通过学习习近平总书记在抗击疫情表彰大会上的讲话，引导教育学生学习知识和技能，不负韶华，激发学生民族自豪感，为中华民族伟大复兴事业勤奋学习。</a:t>
              </a:r>
              <a:endPara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情感目标</a:t>
              </a:r>
              <a:endParaRPr lang="zh-CN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0747" y="3657354"/>
            <a:ext cx="2919095" cy="2378075"/>
            <a:chOff x="777891" y="4614246"/>
            <a:chExt cx="2919094" cy="2378075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777891" y="4982546"/>
              <a:ext cx="2919094" cy="2009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感知生活中数据库的魔力</a:t>
              </a:r>
              <a:endParaRPr lang="zh-CN" altLang="en-US" sz="12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认知数据库应用领域和应用现状</a:t>
              </a:r>
              <a:endParaRPr lang="zh-CN" altLang="en-US" sz="12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了解数据库技术人才职业发展规划及能力要求</a:t>
              </a:r>
              <a:endParaRPr lang="zh-CN" altLang="en-US" sz="12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掌握数据库的学习内容</a:t>
              </a:r>
              <a:endParaRPr lang="zh-CN" altLang="en-US" sz="12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尝试运用互联网等媒介查询数据库最新消息，撰写“人人有数”</a:t>
              </a:r>
              <a:r>
                <a:rPr lang="en-US" altLang="zh-CN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     </a:t>
              </a:r>
              <a:r>
                <a:rPr lang="zh-CN" altLang="en-US" sz="12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调研报告</a:t>
              </a:r>
              <a:endPara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4508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知识技能目标</a:t>
              </a:r>
              <a:endParaRPr lang="zh-CN" altLang="en-US" sz="1600" spc="1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5994664" y="4142569"/>
            <a:ext cx="202675" cy="353287"/>
          </a:xfrm>
          <a:prstGeom prst="roundRect">
            <a:avLst>
              <a:gd name="adj" fmla="val 50000"/>
            </a:avLst>
          </a:prstGeom>
          <a:solidFill>
            <a:srgbClr val="55943A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8" name="Freeform 40"/>
          <p:cNvSpPr/>
          <p:nvPr/>
        </p:nvSpPr>
        <p:spPr bwMode="auto">
          <a:xfrm>
            <a:off x="5931593" y="2862043"/>
            <a:ext cx="328817" cy="297715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52661" y="4748079"/>
            <a:ext cx="294011" cy="291789"/>
            <a:chOff x="7078908" y="5461438"/>
            <a:chExt cx="430461" cy="427208"/>
          </a:xfrm>
          <a:solidFill>
            <a:srgbClr val="55943A"/>
          </a:solidFill>
        </p:grpSpPr>
        <p:sp>
          <p:nvSpPr>
            <p:cNvPr id="30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54181" y="4713551"/>
            <a:ext cx="337705" cy="322153"/>
            <a:chOff x="8145843" y="5425657"/>
            <a:chExt cx="494435" cy="471664"/>
          </a:xfrm>
          <a:solidFill>
            <a:srgbClr val="55943A"/>
          </a:solidFill>
        </p:grpSpPr>
        <p:sp>
          <p:nvSpPr>
            <p:cNvPr id="33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468459" y="408602"/>
              <a:ext cx="4424341" cy="683488"/>
              <a:chOff x="3797607" y="564703"/>
              <a:chExt cx="3478552" cy="683488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3797607" y="564703"/>
                <a:ext cx="33644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教学目标</a:t>
                </a:r>
                <a:endPara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3807593" y="995108"/>
                <a:ext cx="3468566" cy="253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TEACHING OBJECTIVES</a:t>
                </a:r>
                <a:endParaRPr lang="en-US" altLang="zh-CN" sz="1000" b="1" spc="300" dirty="0">
                  <a:latin typeface="Arial" panose="020B0604020202020204" pitchFamily="34" charset="0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950"/>
            <a:chOff x="3797608" y="395292"/>
            <a:chExt cx="2900069" cy="1123950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教学</a:t>
              </a:r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任务</a:t>
              </a:r>
              <a:endPara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540" y="1147767"/>
              <a:ext cx="2759390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08733" y="3938743"/>
            <a:ext cx="3509614" cy="3714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dist">
              <a:lnSpc>
                <a:spcPct val="114000"/>
              </a:lnSpc>
            </a:pP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teaching task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49531"/>
            <a:ext cx="5087257" cy="1151891"/>
            <a:chOff x="660400" y="-21591"/>
            <a:chExt cx="5087257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认识生活中的数据库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617470" y="17703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263170" name="Picture 5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492" y="2877326"/>
            <a:ext cx="5394067" cy="3159955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TextBox 147"/>
          <p:cNvSpPr txBox="1"/>
          <p:nvPr>
            <p:custDataLst>
              <p:tags r:id="rId8"/>
            </p:custDataLst>
          </p:nvPr>
        </p:nvSpPr>
        <p:spPr>
          <a:xfrm>
            <a:off x="9687634" y="5545360"/>
            <a:ext cx="2159202" cy="39631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专家决策</a:t>
            </a: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系统</a:t>
            </a:r>
            <a:endParaRPr lang="zh-CN" altLang="en-US" b="1" cap="all" spc="27"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147"/>
          <p:cNvSpPr txBox="1"/>
          <p:nvPr>
            <p:custDataLst>
              <p:tags r:id="rId9"/>
            </p:custDataLst>
          </p:nvPr>
        </p:nvSpPr>
        <p:spPr>
          <a:xfrm>
            <a:off x="9758754" y="4262959"/>
            <a:ext cx="2159202" cy="39631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分布式</a:t>
            </a: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数据库</a:t>
            </a:r>
            <a:endParaRPr lang="zh-CN" altLang="en-US" b="1" cap="all" spc="27"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47"/>
          <p:cNvSpPr txBox="1"/>
          <p:nvPr>
            <p:custDataLst>
              <p:tags r:id="rId10"/>
            </p:custDataLst>
          </p:nvPr>
        </p:nvSpPr>
        <p:spPr>
          <a:xfrm>
            <a:off x="9801934" y="3001513"/>
            <a:ext cx="2159202" cy="39631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信息检索</a:t>
            </a: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系统</a:t>
            </a:r>
            <a:endParaRPr lang="zh-CN" altLang="en-US" b="1" cap="all" spc="27"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147"/>
          <p:cNvSpPr txBox="1"/>
          <p:nvPr>
            <p:custDataLst>
              <p:tags r:id="rId11"/>
            </p:custDataLst>
          </p:nvPr>
        </p:nvSpPr>
        <p:spPr>
          <a:xfrm>
            <a:off x="314049" y="5507260"/>
            <a:ext cx="2159202" cy="39631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r">
              <a:lnSpc>
                <a:spcPct val="120000"/>
              </a:lnSpc>
              <a:spcAft>
                <a:spcPts val="800"/>
              </a:spcAft>
            </a:pP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空间</a:t>
            </a: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数据库</a:t>
            </a:r>
            <a:endParaRPr lang="zh-CN" altLang="en-US" b="1" cap="all" spc="27"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147"/>
          <p:cNvSpPr txBox="1"/>
          <p:nvPr>
            <p:custDataLst>
              <p:tags r:id="rId12"/>
            </p:custDataLst>
          </p:nvPr>
        </p:nvSpPr>
        <p:spPr>
          <a:xfrm>
            <a:off x="364214" y="4200094"/>
            <a:ext cx="2159202" cy="39631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r">
              <a:lnSpc>
                <a:spcPct val="120000"/>
              </a:lnSpc>
              <a:spcAft>
                <a:spcPts val="800"/>
              </a:spcAft>
            </a:pP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移动</a:t>
            </a: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数据库</a:t>
            </a:r>
            <a:endParaRPr lang="zh-CN" altLang="en-US" b="1" cap="all" spc="27"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147"/>
          <p:cNvSpPr txBox="1"/>
          <p:nvPr>
            <p:custDataLst>
              <p:tags r:id="rId13"/>
            </p:custDataLst>
          </p:nvPr>
        </p:nvSpPr>
        <p:spPr>
          <a:xfrm>
            <a:off x="364214" y="2991353"/>
            <a:ext cx="2159202" cy="39631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r">
              <a:lnSpc>
                <a:spcPct val="120000"/>
              </a:lnSpc>
              <a:spcAft>
                <a:spcPts val="800"/>
              </a:spcAft>
            </a:pP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多媒体</a:t>
            </a:r>
            <a:r>
              <a:rPr lang="zh-CN" altLang="en-US" b="1" cap="all" spc="27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数据库</a:t>
            </a:r>
            <a:endParaRPr lang="zh-CN" altLang="en-US" b="1" cap="all" spc="27"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940" y="3139169"/>
            <a:ext cx="4109060" cy="2542252"/>
          </a:xfrm>
          <a:prstGeom prst="rect">
            <a:avLst/>
          </a:prstGeom>
        </p:spPr>
      </p:pic>
      <p:grpSp>
        <p:nvGrpSpPr>
          <p:cNvPr id="9" name="组合 8"/>
          <p:cNvGrpSpPr/>
          <p:nvPr>
            <p:custDataLst>
              <p:tags r:id="rId16"/>
            </p:custDataLst>
          </p:nvPr>
        </p:nvGrpSpPr>
        <p:grpSpPr>
          <a:xfrm>
            <a:off x="9025573" y="5488929"/>
            <a:ext cx="509799" cy="510382"/>
            <a:chOff x="9047798" y="5355579"/>
            <a:chExt cx="509799" cy="510382"/>
          </a:xfrm>
        </p:grpSpPr>
        <p:sp>
          <p:nvSpPr>
            <p:cNvPr id="11" name="Oval 67"/>
            <p:cNvSpPr/>
            <p:nvPr>
              <p:custDataLst>
                <p:tags r:id="rId17"/>
              </p:custDataLst>
            </p:nvPr>
          </p:nvSpPr>
          <p:spPr bwMode="auto">
            <a:xfrm>
              <a:off x="9047798" y="5355579"/>
              <a:ext cx="509799" cy="510382"/>
            </a:xfrm>
            <a:prstGeom prst="ellipse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rgbClr val="20AF86">
                <a:shade val="50000"/>
              </a:srgbClr>
            </a:lnRef>
            <a:fillRef idx="1">
              <a:srgbClr val="20AF86"/>
            </a:fillRef>
            <a:effectRef idx="0">
              <a:srgbClr val="20AF86"/>
            </a:effectRef>
            <a:fontRef idx="minor">
              <a:srgbClr val="FFFFFF"/>
            </a:fontRef>
          </p:style>
          <p:txBody>
            <a:bodyPr wrap="square" lIns="90000" tIns="46800" rIns="90000" bIns="46800" anchor="ctr">
              <a:normAutofit/>
            </a:bodyPr>
            <a:lstStyle/>
            <a:p>
              <a:pPr algn="ctr" defTabSz="913765">
                <a:defRPr/>
              </a:pPr>
              <a:endParaRPr lang="id-ID" sz="900">
                <a:sym typeface="Arial" panose="020B0604020202020204" pitchFamily="34" charset="0"/>
              </a:endParaRPr>
            </a:p>
          </p:txBody>
        </p:sp>
        <p:sp>
          <p:nvSpPr>
            <p:cNvPr id="12" name="Freeform 10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9203091" y="5503539"/>
              <a:ext cx="218861" cy="147386"/>
            </a:xfrm>
            <a:custGeom>
              <a:avLst/>
              <a:gdLst>
                <a:gd name="T0" fmla="*/ 243449 w 497"/>
                <a:gd name="T1" fmla="*/ 305707 h 337"/>
                <a:gd name="T2" fmla="*/ 243449 w 497"/>
                <a:gd name="T3" fmla="*/ 305707 h 337"/>
                <a:gd name="T4" fmla="*/ 265036 w 497"/>
                <a:gd name="T5" fmla="*/ 388974 h 337"/>
                <a:gd name="T6" fmla="*/ 339390 w 497"/>
                <a:gd name="T7" fmla="*/ 368752 h 337"/>
                <a:gd name="T8" fmla="*/ 477305 w 497"/>
                <a:gd name="T9" fmla="*/ 10706 h 337"/>
                <a:gd name="T10" fmla="*/ 243449 w 497"/>
                <a:gd name="T11" fmla="*/ 305707 h 337"/>
                <a:gd name="T12" fmla="*/ 297416 w 497"/>
                <a:gd name="T13" fmla="*/ 84456 h 337"/>
                <a:gd name="T14" fmla="*/ 297416 w 497"/>
                <a:gd name="T15" fmla="*/ 84456 h 337"/>
                <a:gd name="T16" fmla="*/ 328597 w 497"/>
                <a:gd name="T17" fmla="*/ 84456 h 337"/>
                <a:gd name="T18" fmla="*/ 371770 w 497"/>
                <a:gd name="T19" fmla="*/ 30928 h 337"/>
                <a:gd name="T20" fmla="*/ 297416 w 497"/>
                <a:gd name="T21" fmla="*/ 20222 h 337"/>
                <a:gd name="T22" fmla="*/ 0 w 497"/>
                <a:gd name="T23" fmla="*/ 336635 h 337"/>
                <a:gd name="T24" fmla="*/ 0 w 497"/>
                <a:gd name="T25" fmla="*/ 368752 h 337"/>
                <a:gd name="T26" fmla="*/ 31181 w 497"/>
                <a:gd name="T27" fmla="*/ 399679 h 337"/>
                <a:gd name="T28" fmla="*/ 63561 w 497"/>
                <a:gd name="T29" fmla="*/ 368752 h 337"/>
                <a:gd name="T30" fmla="*/ 63561 w 497"/>
                <a:gd name="T31" fmla="*/ 336635 h 337"/>
                <a:gd name="T32" fmla="*/ 297416 w 497"/>
                <a:gd name="T33" fmla="*/ 84456 h 337"/>
                <a:gd name="T34" fmla="*/ 509684 w 497"/>
                <a:gd name="T35" fmla="*/ 116573 h 337"/>
                <a:gd name="T36" fmla="*/ 509684 w 497"/>
                <a:gd name="T37" fmla="*/ 116573 h 337"/>
                <a:gd name="T38" fmla="*/ 488098 w 497"/>
                <a:gd name="T39" fmla="*/ 179618 h 337"/>
                <a:gd name="T40" fmla="*/ 530072 w 497"/>
                <a:gd name="T41" fmla="*/ 336635 h 337"/>
                <a:gd name="T42" fmla="*/ 530072 w 497"/>
                <a:gd name="T43" fmla="*/ 368752 h 337"/>
                <a:gd name="T44" fmla="*/ 562452 w 497"/>
                <a:gd name="T45" fmla="*/ 399679 h 337"/>
                <a:gd name="T46" fmla="*/ 562452 w 497"/>
                <a:gd name="T47" fmla="*/ 399679 h 337"/>
                <a:gd name="T48" fmla="*/ 594832 w 497"/>
                <a:gd name="T49" fmla="*/ 368752 h 337"/>
                <a:gd name="T50" fmla="*/ 594832 w 497"/>
                <a:gd name="T51" fmla="*/ 336635 h 337"/>
                <a:gd name="T52" fmla="*/ 509684 w 497"/>
                <a:gd name="T53" fmla="*/ 116573 h 3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0000" tIns="46800" rIns="90000" bIns="46800" anchor="ctr">
              <a:normAutofit fontScale="47500" lnSpcReduction="20000"/>
            </a:bodyPr>
            <a:lstStyle/>
            <a:p>
              <a:endParaRPr lang="en-US" sz="900"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19"/>
            </p:custDataLst>
          </p:nvPr>
        </p:nvGrpSpPr>
        <p:grpSpPr>
          <a:xfrm>
            <a:off x="9025573" y="4215849"/>
            <a:ext cx="509799" cy="510382"/>
            <a:chOff x="9047798" y="4082499"/>
            <a:chExt cx="509799" cy="510382"/>
          </a:xfrm>
        </p:grpSpPr>
        <p:sp>
          <p:nvSpPr>
            <p:cNvPr id="23" name="Oval 64"/>
            <p:cNvSpPr/>
            <p:nvPr>
              <p:custDataLst>
                <p:tags r:id="rId20"/>
              </p:custDataLst>
            </p:nvPr>
          </p:nvSpPr>
          <p:spPr bwMode="auto">
            <a:xfrm>
              <a:off x="9047798" y="4082499"/>
              <a:ext cx="509799" cy="510382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rgbClr val="20AF86">
                <a:shade val="50000"/>
              </a:srgbClr>
            </a:lnRef>
            <a:fillRef idx="1">
              <a:srgbClr val="20AF86"/>
            </a:fillRef>
            <a:effectRef idx="0">
              <a:srgbClr val="20AF86"/>
            </a:effectRef>
            <a:fontRef idx="minor">
              <a:srgbClr val="FFFFFF"/>
            </a:fontRef>
          </p:style>
          <p:txBody>
            <a:bodyPr wrap="square" lIns="90000" tIns="46800" rIns="90000" bIns="46800" anchor="ctr">
              <a:normAutofit/>
            </a:bodyPr>
            <a:lstStyle/>
            <a:p>
              <a:pPr algn="ctr" defTabSz="913765">
                <a:defRPr/>
              </a:pPr>
              <a:endParaRPr lang="id-ID" sz="900">
                <a:sym typeface="Arial" panose="020B0604020202020204" pitchFamily="34" charset="0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9187836" y="4197474"/>
              <a:ext cx="255448" cy="265159"/>
            </a:xfrm>
            <a:custGeom>
              <a:avLst/>
              <a:gdLst>
                <a:gd name="T0" fmla="*/ 193160 w 479"/>
                <a:gd name="T1" fmla="*/ 719749 h 498"/>
                <a:gd name="T2" fmla="*/ 193160 w 479"/>
                <a:gd name="T3" fmla="*/ 719749 h 498"/>
                <a:gd name="T4" fmla="*/ 76974 w 479"/>
                <a:gd name="T5" fmla="*/ 666166 h 498"/>
                <a:gd name="T6" fmla="*/ 76974 w 479"/>
                <a:gd name="T7" fmla="*/ 411285 h 498"/>
                <a:gd name="T8" fmla="*/ 437153 w 479"/>
                <a:gd name="T9" fmla="*/ 50687 h 498"/>
                <a:gd name="T10" fmla="*/ 566410 w 479"/>
                <a:gd name="T11" fmla="*/ 13034 h 498"/>
                <a:gd name="T12" fmla="*/ 656455 w 479"/>
                <a:gd name="T13" fmla="*/ 102821 h 498"/>
                <a:gd name="T14" fmla="*/ 617242 w 479"/>
                <a:gd name="T15" fmla="*/ 230262 h 498"/>
                <a:gd name="T16" fmla="*/ 283205 w 479"/>
                <a:gd name="T17" fmla="*/ 564793 h 498"/>
                <a:gd name="T18" fmla="*/ 217850 w 479"/>
                <a:gd name="T19" fmla="*/ 602446 h 498"/>
                <a:gd name="T20" fmla="*/ 153947 w 479"/>
                <a:gd name="T21" fmla="*/ 577827 h 498"/>
                <a:gd name="T22" fmla="*/ 167018 w 479"/>
                <a:gd name="T23" fmla="*/ 461972 h 498"/>
                <a:gd name="T24" fmla="*/ 412463 w 479"/>
                <a:gd name="T25" fmla="*/ 217228 h 498"/>
                <a:gd name="T26" fmla="*/ 448771 w 479"/>
                <a:gd name="T27" fmla="*/ 217228 h 498"/>
                <a:gd name="T28" fmla="*/ 448771 w 479"/>
                <a:gd name="T29" fmla="*/ 257777 h 498"/>
                <a:gd name="T30" fmla="*/ 206231 w 479"/>
                <a:gd name="T31" fmla="*/ 499624 h 498"/>
                <a:gd name="T32" fmla="*/ 193160 w 479"/>
                <a:gd name="T33" fmla="*/ 551759 h 498"/>
                <a:gd name="T34" fmla="*/ 206231 w 479"/>
                <a:gd name="T35" fmla="*/ 551759 h 498"/>
                <a:gd name="T36" fmla="*/ 243992 w 479"/>
                <a:gd name="T37" fmla="*/ 538725 h 498"/>
                <a:gd name="T38" fmla="*/ 579481 w 479"/>
                <a:gd name="T39" fmla="*/ 192609 h 498"/>
                <a:gd name="T40" fmla="*/ 604171 w 479"/>
                <a:gd name="T41" fmla="*/ 115855 h 498"/>
                <a:gd name="T42" fmla="*/ 553339 w 479"/>
                <a:gd name="T43" fmla="*/ 63720 h 498"/>
                <a:gd name="T44" fmla="*/ 476366 w 479"/>
                <a:gd name="T45" fmla="*/ 89788 h 498"/>
                <a:gd name="T46" fmla="*/ 116187 w 479"/>
                <a:gd name="T47" fmla="*/ 435904 h 498"/>
                <a:gd name="T48" fmla="*/ 116187 w 479"/>
                <a:gd name="T49" fmla="*/ 628513 h 498"/>
                <a:gd name="T50" fmla="*/ 294824 w 479"/>
                <a:gd name="T51" fmla="*/ 615479 h 498"/>
                <a:gd name="T52" fmla="*/ 656455 w 479"/>
                <a:gd name="T53" fmla="*/ 269363 h 498"/>
                <a:gd name="T54" fmla="*/ 694216 w 479"/>
                <a:gd name="T55" fmla="*/ 269363 h 498"/>
                <a:gd name="T56" fmla="*/ 694216 w 479"/>
                <a:gd name="T57" fmla="*/ 293982 h 498"/>
                <a:gd name="T58" fmla="*/ 334037 w 479"/>
                <a:gd name="T59" fmla="*/ 654580 h 498"/>
                <a:gd name="T60" fmla="*/ 193160 w 479"/>
                <a:gd name="T61" fmla="*/ 719749 h 49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79" h="498">
                  <a:moveTo>
                    <a:pt x="133" y="497"/>
                  </a:moveTo>
                  <a:lnTo>
                    <a:pt x="133" y="497"/>
                  </a:lnTo>
                  <a:cubicBezTo>
                    <a:pt x="106" y="497"/>
                    <a:pt x="71" y="478"/>
                    <a:pt x="53" y="460"/>
                  </a:cubicBezTo>
                  <a:cubicBezTo>
                    <a:pt x="9" y="416"/>
                    <a:pt x="0" y="337"/>
                    <a:pt x="53" y="284"/>
                  </a:cubicBezTo>
                  <a:cubicBezTo>
                    <a:pt x="89" y="248"/>
                    <a:pt x="230" y="106"/>
                    <a:pt x="301" y="35"/>
                  </a:cubicBezTo>
                  <a:cubicBezTo>
                    <a:pt x="328" y="9"/>
                    <a:pt x="363" y="0"/>
                    <a:pt x="390" y="9"/>
                  </a:cubicBezTo>
                  <a:cubicBezTo>
                    <a:pt x="416" y="18"/>
                    <a:pt x="443" y="44"/>
                    <a:pt x="452" y="71"/>
                  </a:cubicBezTo>
                  <a:cubicBezTo>
                    <a:pt x="461" y="97"/>
                    <a:pt x="452" y="133"/>
                    <a:pt x="425" y="159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177" y="407"/>
                    <a:pt x="159" y="416"/>
                    <a:pt x="150" y="416"/>
                  </a:cubicBezTo>
                  <a:cubicBezTo>
                    <a:pt x="133" y="416"/>
                    <a:pt x="115" y="416"/>
                    <a:pt x="106" y="399"/>
                  </a:cubicBezTo>
                  <a:cubicBezTo>
                    <a:pt x="89" y="381"/>
                    <a:pt x="89" y="354"/>
                    <a:pt x="115" y="319"/>
                  </a:cubicBezTo>
                  <a:cubicBezTo>
                    <a:pt x="284" y="150"/>
                    <a:pt x="284" y="150"/>
                    <a:pt x="284" y="150"/>
                  </a:cubicBezTo>
                  <a:cubicBezTo>
                    <a:pt x="293" y="150"/>
                    <a:pt x="301" y="150"/>
                    <a:pt x="309" y="150"/>
                  </a:cubicBezTo>
                  <a:cubicBezTo>
                    <a:pt x="309" y="159"/>
                    <a:pt x="309" y="168"/>
                    <a:pt x="309" y="178"/>
                  </a:cubicBezTo>
                  <a:cubicBezTo>
                    <a:pt x="142" y="345"/>
                    <a:pt x="142" y="345"/>
                    <a:pt x="142" y="345"/>
                  </a:cubicBezTo>
                  <a:cubicBezTo>
                    <a:pt x="124" y="354"/>
                    <a:pt x="124" y="372"/>
                    <a:pt x="133" y="381"/>
                  </a:cubicBezTo>
                  <a:lnTo>
                    <a:pt x="142" y="381"/>
                  </a:lnTo>
                  <a:cubicBezTo>
                    <a:pt x="150" y="381"/>
                    <a:pt x="159" y="372"/>
                    <a:pt x="168" y="372"/>
                  </a:cubicBezTo>
                  <a:cubicBezTo>
                    <a:pt x="399" y="133"/>
                    <a:pt x="399" y="133"/>
                    <a:pt x="399" y="133"/>
                  </a:cubicBezTo>
                  <a:cubicBezTo>
                    <a:pt x="416" y="115"/>
                    <a:pt x="425" y="97"/>
                    <a:pt x="416" y="80"/>
                  </a:cubicBezTo>
                  <a:cubicBezTo>
                    <a:pt x="416" y="62"/>
                    <a:pt x="399" y="44"/>
                    <a:pt x="381" y="44"/>
                  </a:cubicBezTo>
                  <a:cubicBezTo>
                    <a:pt x="363" y="35"/>
                    <a:pt x="346" y="44"/>
                    <a:pt x="328" y="62"/>
                  </a:cubicBezTo>
                  <a:cubicBezTo>
                    <a:pt x="256" y="133"/>
                    <a:pt x="115" y="275"/>
                    <a:pt x="80" y="301"/>
                  </a:cubicBezTo>
                  <a:cubicBezTo>
                    <a:pt x="36" y="354"/>
                    <a:pt x="44" y="407"/>
                    <a:pt x="80" y="434"/>
                  </a:cubicBezTo>
                  <a:cubicBezTo>
                    <a:pt x="106" y="460"/>
                    <a:pt x="159" y="478"/>
                    <a:pt x="203" y="42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61" y="178"/>
                    <a:pt x="469" y="178"/>
                    <a:pt x="478" y="186"/>
                  </a:cubicBezTo>
                  <a:lnTo>
                    <a:pt x="478" y="203"/>
                  </a:lnTo>
                  <a:cubicBezTo>
                    <a:pt x="230" y="452"/>
                    <a:pt x="230" y="452"/>
                    <a:pt x="230" y="452"/>
                  </a:cubicBezTo>
                  <a:cubicBezTo>
                    <a:pt x="203" y="478"/>
                    <a:pt x="168" y="497"/>
                    <a:pt x="133" y="4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0000" tIns="46800" rIns="90000" bIns="46800" anchor="ctr">
              <a:normAutofit/>
            </a:bodyPr>
            <a:lstStyle/>
            <a:p>
              <a:endParaRPr lang="en-US" sz="900"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22"/>
            </p:custDataLst>
          </p:nvPr>
        </p:nvGrpSpPr>
        <p:grpSpPr>
          <a:xfrm>
            <a:off x="9008216" y="2943265"/>
            <a:ext cx="510382" cy="509799"/>
            <a:chOff x="9030441" y="2809915"/>
            <a:chExt cx="510382" cy="509799"/>
          </a:xfrm>
        </p:grpSpPr>
        <p:sp>
          <p:nvSpPr>
            <p:cNvPr id="13" name="Oval 61"/>
            <p:cNvSpPr/>
            <p:nvPr>
              <p:custDataLst>
                <p:tags r:id="rId23"/>
              </p:custDataLst>
            </p:nvPr>
          </p:nvSpPr>
          <p:spPr bwMode="auto">
            <a:xfrm>
              <a:off x="9030441" y="2809915"/>
              <a:ext cx="510382" cy="509799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rgbClr val="20AF86">
                <a:shade val="50000"/>
              </a:srgbClr>
            </a:lnRef>
            <a:fillRef idx="1">
              <a:srgbClr val="20AF86"/>
            </a:fillRef>
            <a:effectRef idx="0">
              <a:srgbClr val="20AF86"/>
            </a:effectRef>
            <a:fontRef idx="minor">
              <a:srgbClr val="FFFFFF"/>
            </a:fontRef>
          </p:style>
          <p:txBody>
            <a:bodyPr wrap="square" lIns="90000" tIns="46800" rIns="90000" bIns="46800" anchor="ctr">
              <a:normAutofit/>
            </a:bodyPr>
            <a:lstStyle/>
            <a:p>
              <a:pPr algn="ctr" defTabSz="913765">
                <a:defRPr/>
              </a:pPr>
              <a:endParaRPr lang="id-ID" sz="900">
                <a:sym typeface="Arial" panose="020B0604020202020204" pitchFamily="34" charset="0"/>
              </a:endParaRPr>
            </a:p>
          </p:txBody>
        </p:sp>
        <p:sp>
          <p:nvSpPr>
            <p:cNvPr id="27" name="Freeform 6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9155956" y="2938611"/>
              <a:ext cx="260665" cy="255245"/>
            </a:xfrm>
            <a:custGeom>
              <a:avLst/>
              <a:gdLst>
                <a:gd name="T0" fmla="*/ 678724 w 444"/>
                <a:gd name="T1" fmla="*/ 27162 h 435"/>
                <a:gd name="T2" fmla="*/ 678724 w 444"/>
                <a:gd name="T3" fmla="*/ 27162 h 435"/>
                <a:gd name="T4" fmla="*/ 550964 w 444"/>
                <a:gd name="T5" fmla="*/ 55922 h 435"/>
                <a:gd name="T6" fmla="*/ 0 w 444"/>
                <a:gd name="T7" fmla="*/ 354702 h 435"/>
                <a:gd name="T8" fmla="*/ 311415 w 444"/>
                <a:gd name="T9" fmla="*/ 396244 h 435"/>
                <a:gd name="T10" fmla="*/ 352937 w 444"/>
                <a:gd name="T11" fmla="*/ 693427 h 435"/>
                <a:gd name="T12" fmla="*/ 637202 w 444"/>
                <a:gd name="T13" fmla="*/ 142201 h 435"/>
                <a:gd name="T14" fmla="*/ 678724 w 444"/>
                <a:gd name="T15" fmla="*/ 27162 h 435"/>
                <a:gd name="T16" fmla="*/ 608456 w 444"/>
                <a:gd name="T17" fmla="*/ 99061 h 435"/>
                <a:gd name="T18" fmla="*/ 608456 w 444"/>
                <a:gd name="T19" fmla="*/ 99061 h 435"/>
                <a:gd name="T20" fmla="*/ 381682 w 444"/>
                <a:gd name="T21" fmla="*/ 509685 h 435"/>
                <a:gd name="T22" fmla="*/ 367309 w 444"/>
                <a:gd name="T23" fmla="*/ 325943 h 435"/>
                <a:gd name="T24" fmla="*/ 608456 w 444"/>
                <a:gd name="T25" fmla="*/ 99061 h 4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4" h="435">
                  <a:moveTo>
                    <a:pt x="425" y="17"/>
                  </a:moveTo>
                  <a:lnTo>
                    <a:pt x="425" y="17"/>
                  </a:lnTo>
                  <a:cubicBezTo>
                    <a:pt x="408" y="0"/>
                    <a:pt x="399" y="17"/>
                    <a:pt x="345" y="35"/>
                  </a:cubicBezTo>
                  <a:cubicBezTo>
                    <a:pt x="221" y="97"/>
                    <a:pt x="0" y="222"/>
                    <a:pt x="0" y="222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221" y="434"/>
                    <a:pt x="221" y="434"/>
                    <a:pt x="221" y="434"/>
                  </a:cubicBezTo>
                  <a:cubicBezTo>
                    <a:pt x="221" y="434"/>
                    <a:pt x="345" y="222"/>
                    <a:pt x="399" y="89"/>
                  </a:cubicBezTo>
                  <a:cubicBezTo>
                    <a:pt x="425" y="44"/>
                    <a:pt x="443" y="26"/>
                    <a:pt x="425" y="17"/>
                  </a:cubicBezTo>
                  <a:close/>
                  <a:moveTo>
                    <a:pt x="381" y="62"/>
                  </a:moveTo>
                  <a:lnTo>
                    <a:pt x="381" y="62"/>
                  </a:lnTo>
                  <a:cubicBezTo>
                    <a:pt x="239" y="319"/>
                    <a:pt x="239" y="319"/>
                    <a:pt x="239" y="319"/>
                  </a:cubicBezTo>
                  <a:cubicBezTo>
                    <a:pt x="230" y="204"/>
                    <a:pt x="230" y="204"/>
                    <a:pt x="230" y="204"/>
                  </a:cubicBezTo>
                  <a:lnTo>
                    <a:pt x="38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0000" tIns="46800" rIns="90000" bIns="46800" anchor="ctr">
              <a:normAutofit/>
            </a:bodyPr>
            <a:lstStyle/>
            <a:p>
              <a:endParaRPr lang="en-US" sz="900"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54"/>
          <p:cNvGrpSpPr/>
          <p:nvPr>
            <p:custDataLst>
              <p:tags r:id="rId25"/>
            </p:custDataLst>
          </p:nvPr>
        </p:nvGrpSpPr>
        <p:grpSpPr bwMode="auto">
          <a:xfrm>
            <a:off x="2673524" y="5489017"/>
            <a:ext cx="510381" cy="509798"/>
            <a:chOff x="16824081" y="9350022"/>
            <a:chExt cx="1847895" cy="1847653"/>
          </a:xfrm>
        </p:grpSpPr>
        <p:sp>
          <p:nvSpPr>
            <p:cNvPr id="29" name="Oval 55"/>
            <p:cNvSpPr/>
            <p:nvPr>
              <p:custDataLst>
                <p:tags r:id="rId26"/>
              </p:custDataLst>
            </p:nvPr>
          </p:nvSpPr>
          <p:spPr>
            <a:xfrm>
              <a:off x="16824081" y="9350022"/>
              <a:ext cx="1847895" cy="184765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rgbClr val="20AF86">
                <a:shade val="50000"/>
              </a:srgbClr>
            </a:lnRef>
            <a:fillRef idx="1">
              <a:srgbClr val="20AF86"/>
            </a:fillRef>
            <a:effectRef idx="0">
              <a:srgbClr val="20AF86"/>
            </a:effectRef>
            <a:fontRef idx="minor">
              <a:srgbClr val="FFFFFF"/>
            </a:fontRef>
          </p:style>
          <p:txBody>
            <a:bodyPr wrap="square" lIns="90000" tIns="46800" rIns="90000" bIns="46800" anchor="ctr">
              <a:normAutofit/>
            </a:bodyPr>
            <a:lstStyle/>
            <a:p>
              <a:pPr algn="ctr" defTabSz="913765">
                <a:defRPr/>
              </a:pPr>
              <a:endParaRPr lang="id-ID" sz="900">
                <a:sym typeface="Arial" panose="020B0604020202020204" pitchFamily="34" charset="0"/>
              </a:endParaRPr>
            </a:p>
          </p:txBody>
        </p:sp>
        <p:sp>
          <p:nvSpPr>
            <p:cNvPr id="33" name="Freeform 10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17263735" y="9814690"/>
              <a:ext cx="1055898" cy="812947"/>
            </a:xfrm>
            <a:custGeom>
              <a:avLst/>
              <a:gdLst>
                <a:gd name="T0" fmla="*/ 169963 w 497"/>
                <a:gd name="T1" fmla="*/ 527777 h 382"/>
                <a:gd name="T2" fmla="*/ 169963 w 497"/>
                <a:gd name="T3" fmla="*/ 527777 h 382"/>
                <a:gd name="T4" fmla="*/ 337802 w 497"/>
                <a:gd name="T5" fmla="*/ 698028 h 382"/>
                <a:gd name="T6" fmla="*/ 526887 w 497"/>
                <a:gd name="T7" fmla="*/ 810819 h 382"/>
                <a:gd name="T8" fmla="*/ 715971 w 497"/>
                <a:gd name="T9" fmla="*/ 717181 h 382"/>
                <a:gd name="T10" fmla="*/ 828572 w 497"/>
                <a:gd name="T11" fmla="*/ 549058 h 382"/>
                <a:gd name="T12" fmla="*/ 526887 w 497"/>
                <a:gd name="T13" fmla="*/ 698028 h 382"/>
                <a:gd name="T14" fmla="*/ 169963 w 497"/>
                <a:gd name="T15" fmla="*/ 527777 h 382"/>
                <a:gd name="T16" fmla="*/ 1034653 w 497"/>
                <a:gd name="T17" fmla="*/ 263889 h 382"/>
                <a:gd name="T18" fmla="*/ 1034653 w 497"/>
                <a:gd name="T19" fmla="*/ 263889 h 382"/>
                <a:gd name="T20" fmla="*/ 582125 w 497"/>
                <a:gd name="T21" fmla="*/ 19153 h 382"/>
                <a:gd name="T22" fmla="*/ 469524 w 497"/>
                <a:gd name="T23" fmla="*/ 19153 h 382"/>
                <a:gd name="T24" fmla="*/ 19121 w 497"/>
                <a:gd name="T25" fmla="*/ 263889 h 382"/>
                <a:gd name="T26" fmla="*/ 19121 w 497"/>
                <a:gd name="T27" fmla="*/ 340501 h 382"/>
                <a:gd name="T28" fmla="*/ 469524 w 497"/>
                <a:gd name="T29" fmla="*/ 585237 h 382"/>
                <a:gd name="T30" fmla="*/ 582125 w 497"/>
                <a:gd name="T31" fmla="*/ 585237 h 382"/>
                <a:gd name="T32" fmla="*/ 866814 w 497"/>
                <a:gd name="T33" fmla="*/ 414986 h 382"/>
                <a:gd name="T34" fmla="*/ 565129 w 497"/>
                <a:gd name="T35" fmla="*/ 340501 h 382"/>
                <a:gd name="T36" fmla="*/ 526887 w 497"/>
                <a:gd name="T37" fmla="*/ 357526 h 382"/>
                <a:gd name="T38" fmla="*/ 431282 w 497"/>
                <a:gd name="T39" fmla="*/ 283042 h 382"/>
                <a:gd name="T40" fmla="*/ 526887 w 497"/>
                <a:gd name="T41" fmla="*/ 227710 h 382"/>
                <a:gd name="T42" fmla="*/ 622491 w 497"/>
                <a:gd name="T43" fmla="*/ 263889 h 382"/>
                <a:gd name="T44" fmla="*/ 941173 w 497"/>
                <a:gd name="T45" fmla="*/ 376680 h 382"/>
                <a:gd name="T46" fmla="*/ 1034653 w 497"/>
                <a:gd name="T47" fmla="*/ 340501 h 382"/>
                <a:gd name="T48" fmla="*/ 1034653 w 497"/>
                <a:gd name="T49" fmla="*/ 263889 h 382"/>
                <a:gd name="T50" fmla="*/ 902931 w 497"/>
                <a:gd name="T51" fmla="*/ 736334 h 382"/>
                <a:gd name="T52" fmla="*/ 902931 w 497"/>
                <a:gd name="T53" fmla="*/ 736334 h 382"/>
                <a:gd name="T54" fmla="*/ 979414 w 497"/>
                <a:gd name="T55" fmla="*/ 717181 h 382"/>
                <a:gd name="T56" fmla="*/ 941173 w 497"/>
                <a:gd name="T57" fmla="*/ 376680 h 382"/>
                <a:gd name="T58" fmla="*/ 866814 w 497"/>
                <a:gd name="T59" fmla="*/ 414986 h 382"/>
                <a:gd name="T60" fmla="*/ 902931 w 497"/>
                <a:gd name="T61" fmla="*/ 736334 h 38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0000" tIns="46800" rIns="90000" bIns="46800" anchor="ctr">
              <a:normAutofit lnSpcReduction="10000"/>
            </a:bodyPr>
            <a:lstStyle/>
            <a:p>
              <a:endParaRPr lang="en-US" sz="900"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51"/>
          <p:cNvGrpSpPr/>
          <p:nvPr>
            <p:custDataLst>
              <p:tags r:id="rId28"/>
            </p:custDataLst>
          </p:nvPr>
        </p:nvGrpSpPr>
        <p:grpSpPr bwMode="auto">
          <a:xfrm>
            <a:off x="2673524" y="4216141"/>
            <a:ext cx="510381" cy="509798"/>
            <a:chOff x="16824091" y="6737343"/>
            <a:chExt cx="1847896" cy="1847654"/>
          </a:xfrm>
        </p:grpSpPr>
        <p:sp>
          <p:nvSpPr>
            <p:cNvPr id="17" name="Oval 52"/>
            <p:cNvSpPr/>
            <p:nvPr>
              <p:custDataLst>
                <p:tags r:id="rId29"/>
              </p:custDataLst>
            </p:nvPr>
          </p:nvSpPr>
          <p:spPr>
            <a:xfrm>
              <a:off x="16824091" y="6737343"/>
              <a:ext cx="1847896" cy="184765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rgbClr val="20AF86">
                <a:shade val="50000"/>
              </a:srgbClr>
            </a:lnRef>
            <a:fillRef idx="1">
              <a:srgbClr val="20AF86"/>
            </a:fillRef>
            <a:effectRef idx="0">
              <a:srgbClr val="20AF86"/>
            </a:effectRef>
            <a:fontRef idx="minor">
              <a:srgbClr val="FFFFFF"/>
            </a:fontRef>
          </p:style>
          <p:txBody>
            <a:bodyPr wrap="square" lIns="90000" tIns="46800" rIns="90000" bIns="46800" anchor="ctr">
              <a:normAutofit/>
            </a:bodyPr>
            <a:lstStyle/>
            <a:p>
              <a:pPr algn="ctr" defTabSz="913765">
                <a:defRPr/>
              </a:pPr>
              <a:endParaRPr lang="id-ID" sz="900" dirty="0">
                <a:sym typeface="Arial" panose="020B0604020202020204" pitchFamily="34" charset="0"/>
              </a:endParaRPr>
            </a:p>
          </p:txBody>
        </p:sp>
        <p:sp>
          <p:nvSpPr>
            <p:cNvPr id="36" name="Freeform 68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17385637" y="7182021"/>
              <a:ext cx="906390" cy="981151"/>
            </a:xfrm>
            <a:custGeom>
              <a:avLst/>
              <a:gdLst>
                <a:gd name="T0" fmla="*/ 695750 w 426"/>
                <a:gd name="T1" fmla="*/ 395009 h 462"/>
                <a:gd name="T2" fmla="*/ 695750 w 426"/>
                <a:gd name="T3" fmla="*/ 395009 h 462"/>
                <a:gd name="T4" fmla="*/ 319151 w 426"/>
                <a:gd name="T5" fmla="*/ 38227 h 462"/>
                <a:gd name="T6" fmla="*/ 206385 w 426"/>
                <a:gd name="T7" fmla="*/ 21237 h 462"/>
                <a:gd name="T8" fmla="*/ 148937 w 426"/>
                <a:gd name="T9" fmla="*/ 114680 h 462"/>
                <a:gd name="T10" fmla="*/ 74469 w 426"/>
                <a:gd name="T11" fmla="*/ 622245 h 462"/>
                <a:gd name="T12" fmla="*/ 55320 w 426"/>
                <a:gd name="T13" fmla="*/ 866471 h 462"/>
                <a:gd name="T14" fmla="*/ 527664 w 426"/>
                <a:gd name="T15" fmla="*/ 885584 h 462"/>
                <a:gd name="T16" fmla="*/ 865964 w 426"/>
                <a:gd name="T17" fmla="*/ 564905 h 462"/>
                <a:gd name="T18" fmla="*/ 695750 w 426"/>
                <a:gd name="T19" fmla="*/ 395009 h 462"/>
                <a:gd name="T20" fmla="*/ 506387 w 426"/>
                <a:gd name="T21" fmla="*/ 830368 h 462"/>
                <a:gd name="T22" fmla="*/ 506387 w 426"/>
                <a:gd name="T23" fmla="*/ 830368 h 462"/>
                <a:gd name="T24" fmla="*/ 112767 w 426"/>
                <a:gd name="T25" fmla="*/ 830368 h 462"/>
                <a:gd name="T26" fmla="*/ 412769 w 426"/>
                <a:gd name="T27" fmla="*/ 603132 h 462"/>
                <a:gd name="T28" fmla="*/ 791495 w 426"/>
                <a:gd name="T29" fmla="*/ 584018 h 462"/>
                <a:gd name="T30" fmla="*/ 506387 w 426"/>
                <a:gd name="T31" fmla="*/ 830368 h 462"/>
                <a:gd name="T32" fmla="*/ 431918 w 426"/>
                <a:gd name="T33" fmla="*/ 639235 h 462"/>
                <a:gd name="T34" fmla="*/ 431918 w 426"/>
                <a:gd name="T35" fmla="*/ 639235 h 462"/>
                <a:gd name="T36" fmla="*/ 206385 w 426"/>
                <a:gd name="T37" fmla="*/ 770904 h 462"/>
                <a:gd name="T38" fmla="*/ 355322 w 426"/>
                <a:gd name="T39" fmla="*/ 770904 h 462"/>
                <a:gd name="T40" fmla="*/ 470216 w 426"/>
                <a:gd name="T41" fmla="*/ 622245 h 462"/>
                <a:gd name="T42" fmla="*/ 470216 w 426"/>
                <a:gd name="T43" fmla="*/ 622245 h 462"/>
                <a:gd name="T44" fmla="*/ 431918 w 426"/>
                <a:gd name="T45" fmla="*/ 639235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26" h="462">
                  <a:moveTo>
                    <a:pt x="327" y="186"/>
                  </a:moveTo>
                  <a:lnTo>
                    <a:pt x="327" y="186"/>
                  </a:lnTo>
                  <a:cubicBezTo>
                    <a:pt x="274" y="63"/>
                    <a:pt x="238" y="18"/>
                    <a:pt x="150" y="18"/>
                  </a:cubicBezTo>
                  <a:cubicBezTo>
                    <a:pt x="114" y="18"/>
                    <a:pt x="123" y="0"/>
                    <a:pt x="97" y="10"/>
                  </a:cubicBezTo>
                  <a:cubicBezTo>
                    <a:pt x="70" y="18"/>
                    <a:pt x="97" y="27"/>
                    <a:pt x="70" y="54"/>
                  </a:cubicBezTo>
                  <a:cubicBezTo>
                    <a:pt x="0" y="107"/>
                    <a:pt x="8" y="169"/>
                    <a:pt x="35" y="293"/>
                  </a:cubicBezTo>
                  <a:cubicBezTo>
                    <a:pt x="53" y="346"/>
                    <a:pt x="8" y="354"/>
                    <a:pt x="26" y="408"/>
                  </a:cubicBezTo>
                  <a:cubicBezTo>
                    <a:pt x="35" y="444"/>
                    <a:pt x="141" y="461"/>
                    <a:pt x="248" y="417"/>
                  </a:cubicBezTo>
                  <a:cubicBezTo>
                    <a:pt x="354" y="382"/>
                    <a:pt x="425" y="301"/>
                    <a:pt x="407" y="266"/>
                  </a:cubicBezTo>
                  <a:cubicBezTo>
                    <a:pt x="389" y="213"/>
                    <a:pt x="354" y="239"/>
                    <a:pt x="327" y="186"/>
                  </a:cubicBezTo>
                  <a:close/>
                  <a:moveTo>
                    <a:pt x="238" y="391"/>
                  </a:moveTo>
                  <a:lnTo>
                    <a:pt x="238" y="391"/>
                  </a:lnTo>
                  <a:cubicBezTo>
                    <a:pt x="141" y="426"/>
                    <a:pt x="61" y="399"/>
                    <a:pt x="53" y="391"/>
                  </a:cubicBezTo>
                  <a:cubicBezTo>
                    <a:pt x="53" y="382"/>
                    <a:pt x="88" y="319"/>
                    <a:pt x="194" y="284"/>
                  </a:cubicBezTo>
                  <a:cubicBezTo>
                    <a:pt x="310" y="239"/>
                    <a:pt x="372" y="257"/>
                    <a:pt x="372" y="275"/>
                  </a:cubicBezTo>
                  <a:cubicBezTo>
                    <a:pt x="380" y="284"/>
                    <a:pt x="336" y="354"/>
                    <a:pt x="238" y="391"/>
                  </a:cubicBezTo>
                  <a:close/>
                  <a:moveTo>
                    <a:pt x="203" y="301"/>
                  </a:moveTo>
                  <a:lnTo>
                    <a:pt x="203" y="301"/>
                  </a:lnTo>
                  <a:cubicBezTo>
                    <a:pt x="150" y="319"/>
                    <a:pt x="123" y="337"/>
                    <a:pt x="97" y="363"/>
                  </a:cubicBezTo>
                  <a:cubicBezTo>
                    <a:pt x="114" y="373"/>
                    <a:pt x="141" y="382"/>
                    <a:pt x="167" y="363"/>
                  </a:cubicBezTo>
                  <a:cubicBezTo>
                    <a:pt x="212" y="354"/>
                    <a:pt x="230" y="319"/>
                    <a:pt x="221" y="293"/>
                  </a:cubicBezTo>
                  <a:cubicBezTo>
                    <a:pt x="221" y="293"/>
                    <a:pt x="212" y="301"/>
                    <a:pt x="203" y="3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0000" tIns="46800" rIns="90000" bIns="46800" anchor="ctr">
              <a:normAutofit/>
            </a:bodyPr>
            <a:lstStyle/>
            <a:p>
              <a:endParaRPr lang="en-US" sz="900"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47"/>
          <p:cNvGrpSpPr/>
          <p:nvPr>
            <p:custDataLst>
              <p:tags r:id="rId31"/>
            </p:custDataLst>
          </p:nvPr>
        </p:nvGrpSpPr>
        <p:grpSpPr bwMode="auto">
          <a:xfrm>
            <a:off x="2673815" y="2942973"/>
            <a:ext cx="509799" cy="510382"/>
            <a:chOff x="16780480" y="4122069"/>
            <a:chExt cx="1847895" cy="1847653"/>
          </a:xfrm>
        </p:grpSpPr>
        <p:sp>
          <p:nvSpPr>
            <p:cNvPr id="40" name="Oval 48"/>
            <p:cNvSpPr/>
            <p:nvPr>
              <p:custDataLst>
                <p:tags r:id="rId32"/>
              </p:custDataLst>
            </p:nvPr>
          </p:nvSpPr>
          <p:spPr>
            <a:xfrm>
              <a:off x="16780480" y="4122069"/>
              <a:ext cx="1847895" cy="1847653"/>
            </a:xfrm>
            <a:prstGeom prst="ellipse">
              <a:avLst/>
            </a:prstGeom>
            <a:solidFill>
              <a:srgbClr val="20AF86"/>
            </a:solidFill>
            <a:ln>
              <a:noFill/>
            </a:ln>
          </p:spPr>
          <p:style>
            <a:lnRef idx="2">
              <a:srgbClr val="20AF86">
                <a:shade val="50000"/>
              </a:srgbClr>
            </a:lnRef>
            <a:fillRef idx="1">
              <a:srgbClr val="20AF86"/>
            </a:fillRef>
            <a:effectRef idx="0">
              <a:srgbClr val="20AF86"/>
            </a:effectRef>
            <a:fontRef idx="minor">
              <a:srgbClr val="FFFFFF"/>
            </a:fontRef>
          </p:style>
          <p:txBody>
            <a:bodyPr wrap="square" lIns="90000" tIns="46800" rIns="90000" bIns="46800" anchor="ctr">
              <a:normAutofit/>
            </a:bodyPr>
            <a:lstStyle/>
            <a:p>
              <a:pPr algn="ctr" defTabSz="913765">
                <a:defRPr/>
              </a:pPr>
              <a:endParaRPr lang="id-ID" sz="900">
                <a:sym typeface="Arial" panose="020B0604020202020204" pitchFamily="34" charset="0"/>
              </a:endParaRPr>
            </a:p>
          </p:txBody>
        </p:sp>
        <p:sp>
          <p:nvSpPr>
            <p:cNvPr id="45" name="Freeform 28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17241122" y="4572000"/>
              <a:ext cx="1055898" cy="887700"/>
            </a:xfrm>
            <a:custGeom>
              <a:avLst/>
              <a:gdLst>
                <a:gd name="T0" fmla="*/ 262914 w 498"/>
                <a:gd name="T1" fmla="*/ 172018 h 418"/>
                <a:gd name="T2" fmla="*/ 262914 w 498"/>
                <a:gd name="T3" fmla="*/ 172018 h 418"/>
                <a:gd name="T4" fmla="*/ 76330 w 498"/>
                <a:gd name="T5" fmla="*/ 547911 h 418"/>
                <a:gd name="T6" fmla="*/ 733616 w 498"/>
                <a:gd name="T7" fmla="*/ 246347 h 418"/>
                <a:gd name="T8" fmla="*/ 19082 w 498"/>
                <a:gd name="T9" fmla="*/ 811247 h 418"/>
                <a:gd name="T10" fmla="*/ 93292 w 498"/>
                <a:gd name="T11" fmla="*/ 849474 h 418"/>
                <a:gd name="T12" fmla="*/ 205667 w 498"/>
                <a:gd name="T13" fmla="*/ 660466 h 418"/>
                <a:gd name="T14" fmla="*/ 621241 w 498"/>
                <a:gd name="T15" fmla="*/ 660466 h 418"/>
                <a:gd name="T16" fmla="*/ 994410 w 498"/>
                <a:gd name="T17" fmla="*/ 152905 h 418"/>
                <a:gd name="T18" fmla="*/ 262914 w 498"/>
                <a:gd name="T19" fmla="*/ 172018 h 4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0000" tIns="46800" rIns="90000" bIns="46800" anchor="ctr">
              <a:normAutofit/>
            </a:bodyPr>
            <a:lstStyle/>
            <a:p>
              <a:endParaRPr lang="en-US" sz="900"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46"/>
          <p:cNvSpPr txBox="1"/>
          <p:nvPr/>
        </p:nvSpPr>
        <p:spPr>
          <a:xfrm>
            <a:off x="4730750" y="1670050"/>
            <a:ext cx="2893695" cy="56959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数据库应用领域</a:t>
            </a: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68581"/>
            <a:ext cx="5087257" cy="1151891"/>
            <a:chOff x="660400" y="-21591"/>
            <a:chExt cx="5087257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8459" y="408602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认识生活中的数据库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635" y="840740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617470" y="17703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75" name="任意多边形 74"/>
          <p:cNvSpPr/>
          <p:nvPr>
            <p:custDataLst>
              <p:tags r:id="rId6"/>
            </p:custDataLst>
          </p:nvPr>
        </p:nvSpPr>
        <p:spPr bwMode="auto">
          <a:xfrm>
            <a:off x="2607545" y="5833584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sp>
        <p:nvSpPr>
          <p:cNvPr id="3" name="任意多边形 2"/>
          <p:cNvSpPr/>
          <p:nvPr>
            <p:custDataLst>
              <p:tags r:id="rId7"/>
            </p:custDataLst>
          </p:nvPr>
        </p:nvSpPr>
        <p:spPr bwMode="auto">
          <a:xfrm>
            <a:off x="4019473" y="5736534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sp>
        <p:nvSpPr>
          <p:cNvPr id="4" name="任意多边形 3"/>
          <p:cNvSpPr/>
          <p:nvPr>
            <p:custDataLst>
              <p:tags r:id="rId8"/>
            </p:custDataLst>
          </p:nvPr>
        </p:nvSpPr>
        <p:spPr bwMode="auto">
          <a:xfrm>
            <a:off x="4626975" y="5886217"/>
            <a:ext cx="373344" cy="96973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sp>
        <p:nvSpPr>
          <p:cNvPr id="72" name="椭圆 71"/>
          <p:cNvSpPr/>
          <p:nvPr>
            <p:custDataLst>
              <p:tags r:id="rId9"/>
            </p:custDataLst>
          </p:nvPr>
        </p:nvSpPr>
        <p:spPr bwMode="auto">
          <a:xfrm>
            <a:off x="4736959" y="5919432"/>
            <a:ext cx="153377" cy="30543"/>
          </a:xfrm>
          <a:prstGeom prst="ellipse">
            <a:avLst/>
          </a:pr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sp>
        <p:nvSpPr>
          <p:cNvPr id="69" name="任意多边形 68"/>
          <p:cNvSpPr/>
          <p:nvPr>
            <p:custDataLst>
              <p:tags r:id="rId10"/>
            </p:custDataLst>
          </p:nvPr>
        </p:nvSpPr>
        <p:spPr bwMode="auto">
          <a:xfrm>
            <a:off x="5303017" y="5750766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sp>
        <p:nvSpPr>
          <p:cNvPr id="70" name="椭圆 69"/>
          <p:cNvSpPr/>
          <p:nvPr>
            <p:custDataLst>
              <p:tags r:id="rId11"/>
            </p:custDataLst>
          </p:nvPr>
        </p:nvSpPr>
        <p:spPr bwMode="auto">
          <a:xfrm>
            <a:off x="5397288" y="5779236"/>
            <a:ext cx="131464" cy="26179"/>
          </a:xfrm>
          <a:prstGeom prst="ellipse">
            <a:avLst/>
          </a:pr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sp>
        <p:nvSpPr>
          <p:cNvPr id="6" name="任意多边形 5"/>
          <p:cNvSpPr/>
          <p:nvPr>
            <p:custDataLst>
              <p:tags r:id="rId12"/>
            </p:custDataLst>
          </p:nvPr>
        </p:nvSpPr>
        <p:spPr bwMode="auto">
          <a:xfrm>
            <a:off x="8944991" y="5637543"/>
            <a:ext cx="482960" cy="1254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sp>
        <p:nvSpPr>
          <p:cNvPr id="65" name="任意多边形 64"/>
          <p:cNvSpPr/>
          <p:nvPr>
            <p:custDataLst>
              <p:tags r:id="rId13"/>
            </p:custDataLst>
          </p:nvPr>
        </p:nvSpPr>
        <p:spPr bwMode="auto">
          <a:xfrm>
            <a:off x="6649178" y="5837890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sp>
        <p:nvSpPr>
          <p:cNvPr id="63" name="任意多边形 62"/>
          <p:cNvSpPr/>
          <p:nvPr>
            <p:custDataLst>
              <p:tags r:id="rId14"/>
            </p:custDataLst>
          </p:nvPr>
        </p:nvSpPr>
        <p:spPr bwMode="auto">
          <a:xfrm>
            <a:off x="7638250" y="5377945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cxnSp>
        <p:nvCxnSpPr>
          <p:cNvPr id="10" name="直接连接符 9"/>
          <p:cNvCxnSpPr>
            <a:cxnSpLocks noChangeShapeType="1"/>
            <a:stCxn id="75" idx="6"/>
            <a:endCxn id="3" idx="2"/>
          </p:cNvCxnSpPr>
          <p:nvPr>
            <p:custDataLst>
              <p:tags r:id="rId15"/>
            </p:custDataLst>
          </p:nvPr>
        </p:nvCxnSpPr>
        <p:spPr bwMode="auto">
          <a:xfrm flipV="1">
            <a:off x="2927551" y="5778623"/>
            <a:ext cx="1092200" cy="97155"/>
          </a:xfrm>
          <a:prstGeom prst="line">
            <a:avLst/>
          </a:prstGeom>
          <a:noFill/>
          <a:ln w="12700" cap="flat" cmpd="sng">
            <a:solidFill>
              <a:srgbClr val="4276AA"/>
            </a:solidFill>
            <a:bevel/>
          </a:ln>
        </p:spPr>
      </p:cxnSp>
      <p:cxnSp>
        <p:nvCxnSpPr>
          <p:cNvPr id="7" name="直接连接符 6"/>
          <p:cNvCxnSpPr>
            <a:cxnSpLocks noChangeShapeType="1"/>
            <a:stCxn id="3" idx="5"/>
            <a:endCxn id="4" idx="1"/>
          </p:cNvCxnSpPr>
          <p:nvPr>
            <p:custDataLst>
              <p:tags r:id="rId16"/>
            </p:custDataLst>
          </p:nvPr>
        </p:nvCxnSpPr>
        <p:spPr bwMode="auto">
          <a:xfrm>
            <a:off x="4292614" y="5807479"/>
            <a:ext cx="389255" cy="92710"/>
          </a:xfrm>
          <a:prstGeom prst="line">
            <a:avLst/>
          </a:prstGeom>
          <a:noFill/>
          <a:ln w="12700" cap="flat" cmpd="sng">
            <a:solidFill>
              <a:srgbClr val="4276AA"/>
            </a:solidFill>
            <a:bevel/>
          </a:ln>
        </p:spPr>
      </p:cxnSp>
      <p:sp>
        <p:nvSpPr>
          <p:cNvPr id="8" name="直接连接符 7"/>
          <p:cNvSpPr/>
          <p:nvPr>
            <p:custDataLst>
              <p:tags r:id="rId17"/>
            </p:custDataLst>
          </p:nvPr>
        </p:nvSpPr>
        <p:spPr bwMode="auto">
          <a:xfrm flipV="1">
            <a:off x="4943503" y="5821711"/>
            <a:ext cx="406377" cy="78705"/>
          </a:xfrm>
          <a:prstGeom prst="line">
            <a:avLst/>
          </a:pr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sp>
        <p:nvSpPr>
          <p:cNvPr id="19" name="直接连接符 18"/>
          <p:cNvSpPr/>
          <p:nvPr>
            <p:custDataLst>
              <p:tags r:id="rId18"/>
            </p:custDataLst>
          </p:nvPr>
        </p:nvSpPr>
        <p:spPr bwMode="auto">
          <a:xfrm>
            <a:off x="5499735" y="5841365"/>
            <a:ext cx="1182370" cy="13970"/>
          </a:xfrm>
          <a:prstGeom prst="line">
            <a:avLst/>
          </a:prstGeom>
          <a:noFill/>
          <a:ln w="12700" cap="flat" cmpd="sng">
            <a:solidFill>
              <a:srgbClr val="4276AA"/>
            </a:solidFill>
            <a:bevel/>
          </a:ln>
        </p:spPr>
        <p:txBody>
          <a:bodyPr anchor="ctr"/>
          <a:lstStyle/>
          <a:p>
            <a:pPr algn="ctr"/>
          </a:p>
        </p:txBody>
      </p:sp>
      <p:cxnSp>
        <p:nvCxnSpPr>
          <p:cNvPr id="21" name="直接连接符 20"/>
          <p:cNvCxnSpPr>
            <a:cxnSpLocks noChangeShapeType="1"/>
            <a:stCxn id="6" idx="2"/>
          </p:cNvCxnSpPr>
          <p:nvPr>
            <p:custDataLst>
              <p:tags r:id="rId19"/>
            </p:custDataLst>
          </p:nvPr>
        </p:nvCxnSpPr>
        <p:spPr bwMode="auto">
          <a:xfrm flipH="1" flipV="1">
            <a:off x="7969113" y="5440647"/>
            <a:ext cx="975995" cy="259715"/>
          </a:xfrm>
          <a:prstGeom prst="line">
            <a:avLst/>
          </a:prstGeom>
          <a:noFill/>
          <a:ln w="12700" cap="flat" cmpd="sng">
            <a:solidFill>
              <a:srgbClr val="4276AA"/>
            </a:solidFill>
            <a:bevel/>
          </a:ln>
        </p:spPr>
      </p:cxnSp>
      <p:cxnSp>
        <p:nvCxnSpPr>
          <p:cNvPr id="31" name="直接连接符 30"/>
          <p:cNvCxnSpPr>
            <a:cxnSpLocks noChangeShapeType="1"/>
            <a:stCxn id="63" idx="1"/>
            <a:endCxn id="65" idx="5"/>
          </p:cNvCxnSpPr>
          <p:nvPr>
            <p:custDataLst>
              <p:tags r:id="rId20"/>
            </p:custDataLst>
          </p:nvPr>
        </p:nvCxnSpPr>
        <p:spPr bwMode="auto">
          <a:xfrm flipH="1">
            <a:off x="6921843" y="5390117"/>
            <a:ext cx="763270" cy="519430"/>
          </a:xfrm>
          <a:prstGeom prst="line">
            <a:avLst/>
          </a:prstGeom>
          <a:noFill/>
          <a:ln w="12700" cap="flat" cmpd="sng">
            <a:solidFill>
              <a:srgbClr val="4276AA"/>
            </a:solidFill>
            <a:bevel/>
          </a:ln>
        </p:spPr>
      </p:cxnSp>
      <p:sp>
        <p:nvSpPr>
          <p:cNvPr id="37" name="直接连接符 36"/>
          <p:cNvSpPr/>
          <p:nvPr>
            <p:custDataLst>
              <p:tags r:id="rId21"/>
            </p:custDataLst>
          </p:nvPr>
        </p:nvSpPr>
        <p:spPr bwMode="auto">
          <a:xfrm flipV="1">
            <a:off x="4179500" y="4864391"/>
            <a:ext cx="1" cy="863133"/>
          </a:xfrm>
          <a:prstGeom prst="line">
            <a:avLst/>
          </a:prstGeom>
          <a:ln>
            <a:solidFill>
              <a:srgbClr val="4276AA"/>
            </a:solidFill>
          </a:ln>
        </p:spPr>
        <p:style>
          <a:lnRef idx="2">
            <a:srgbClr val="000000"/>
          </a:lnRef>
          <a:fillRef idx="0">
            <a:srgbClr val="000000"/>
          </a:fillRef>
          <a:effectRef idx="1">
            <a:srgbClr val="000000"/>
          </a:effectRef>
          <a:fontRef idx="minor">
            <a:srgbClr val="000000"/>
          </a:fontRef>
        </p:style>
        <p:txBody>
          <a:bodyPr anchor="ctr"/>
          <a:lstStyle/>
          <a:p>
            <a:pPr algn="ctr"/>
          </a:p>
        </p:txBody>
      </p:sp>
      <p:sp>
        <p:nvSpPr>
          <p:cNvPr id="39" name="椭圆 38"/>
          <p:cNvSpPr/>
          <p:nvPr>
            <p:custDataLst>
              <p:tags r:id="rId22"/>
            </p:custDataLst>
          </p:nvPr>
        </p:nvSpPr>
        <p:spPr bwMode="auto">
          <a:xfrm>
            <a:off x="3739515" y="4304030"/>
            <a:ext cx="880110" cy="944880"/>
          </a:xfrm>
          <a:prstGeom prst="ellipse">
            <a:avLst/>
          </a:prstGeom>
          <a:solidFill>
            <a:srgbClr val="40A693"/>
          </a:solidFill>
          <a:ln w="38100" cap="flat" cmpd="sng">
            <a:noFill/>
            <a:bevel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50" b="1" smtClean="0">
                <a:solidFill>
                  <a:srgbClr val="FFFFFF">
                    <a:lumMod val="100000"/>
                  </a:srgbClr>
                </a:solidFill>
              </a:rPr>
              <a:t>Oracle数据库</a:t>
            </a:r>
            <a:endParaRPr lang="en-US" altLang="zh-CN" sz="1050" b="1" smtClean="0">
              <a:solidFill>
                <a:srgbClr val="FFFFFF">
                  <a:lumMod val="100000"/>
                </a:srgbClr>
              </a:solidFill>
            </a:endParaRPr>
          </a:p>
        </p:txBody>
      </p:sp>
      <p:sp>
        <p:nvSpPr>
          <p:cNvPr id="41" name="直接连接符 40"/>
          <p:cNvSpPr/>
          <p:nvPr>
            <p:custDataLst>
              <p:tags r:id="rId23"/>
            </p:custDataLst>
          </p:nvPr>
        </p:nvSpPr>
        <p:spPr bwMode="auto">
          <a:xfrm flipV="1">
            <a:off x="2772647" y="4980407"/>
            <a:ext cx="1" cy="863870"/>
          </a:xfrm>
          <a:prstGeom prst="line">
            <a:avLst/>
          </a:prstGeom>
          <a:ln>
            <a:solidFill>
              <a:srgbClr val="4276AA"/>
            </a:solidFill>
          </a:ln>
        </p:spPr>
        <p:style>
          <a:lnRef idx="2">
            <a:srgbClr val="000000"/>
          </a:lnRef>
          <a:fillRef idx="0">
            <a:srgbClr val="000000"/>
          </a:fillRef>
          <a:effectRef idx="1">
            <a:srgbClr val="000000"/>
          </a:effectRef>
          <a:fontRef idx="minor">
            <a:srgbClr val="000000"/>
          </a:fontRef>
        </p:style>
        <p:txBody>
          <a:bodyPr anchor="ctr"/>
          <a:lstStyle/>
          <a:p>
            <a:pPr algn="ctr"/>
          </a:p>
        </p:txBody>
      </p:sp>
      <p:sp>
        <p:nvSpPr>
          <p:cNvPr id="42" name="椭圆 41"/>
          <p:cNvSpPr/>
          <p:nvPr>
            <p:custDataLst>
              <p:tags r:id="rId24"/>
            </p:custDataLst>
          </p:nvPr>
        </p:nvSpPr>
        <p:spPr bwMode="auto">
          <a:xfrm>
            <a:off x="2032635" y="3293745"/>
            <a:ext cx="1706245" cy="1686560"/>
          </a:xfrm>
          <a:prstGeom prst="ellipse">
            <a:avLst/>
          </a:prstGeom>
          <a:solidFill>
            <a:srgbClr val="178AA1"/>
          </a:solidFill>
          <a:ln w="38100" cap="flat" cmpd="sng">
            <a:noFill/>
            <a:bevel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50" b="1" smtClean="0">
                <a:solidFill>
                  <a:srgbClr val="FFFFFF">
                    <a:lumMod val="100000"/>
                  </a:srgbClr>
                </a:solidFill>
              </a:rPr>
              <a:t>Microsoft Access数据库</a:t>
            </a:r>
            <a:endParaRPr lang="en-US" altLang="zh-CN" sz="1050" b="1" smtClean="0">
              <a:solidFill>
                <a:srgbClr val="FFFFFF">
                  <a:lumMod val="100000"/>
                </a:srgbClr>
              </a:solidFill>
            </a:endParaRPr>
          </a:p>
        </p:txBody>
      </p:sp>
      <p:sp>
        <p:nvSpPr>
          <p:cNvPr id="43" name="直接连接符 42"/>
          <p:cNvSpPr/>
          <p:nvPr>
            <p:custDataLst>
              <p:tags r:id="rId25"/>
            </p:custDataLst>
          </p:nvPr>
        </p:nvSpPr>
        <p:spPr bwMode="auto">
          <a:xfrm flipV="1">
            <a:off x="5460554" y="4490718"/>
            <a:ext cx="1" cy="1282448"/>
          </a:xfrm>
          <a:prstGeom prst="line">
            <a:avLst/>
          </a:prstGeom>
          <a:ln>
            <a:solidFill>
              <a:srgbClr val="4276AA"/>
            </a:solidFill>
          </a:ln>
        </p:spPr>
        <p:style>
          <a:lnRef idx="2">
            <a:srgbClr val="000000"/>
          </a:lnRef>
          <a:fillRef idx="0">
            <a:srgbClr val="000000"/>
          </a:fillRef>
          <a:effectRef idx="1">
            <a:srgbClr val="000000"/>
          </a:effectRef>
          <a:fontRef idx="minor">
            <a:srgbClr val="000000"/>
          </a:fontRef>
        </p:style>
        <p:txBody>
          <a:bodyPr anchor="ctr"/>
          <a:lstStyle/>
          <a:p>
            <a:pPr algn="ctr"/>
          </a:p>
        </p:txBody>
      </p:sp>
      <p:sp>
        <p:nvSpPr>
          <p:cNvPr id="47" name="椭圆 46"/>
          <p:cNvSpPr/>
          <p:nvPr>
            <p:custDataLst>
              <p:tags r:id="rId26"/>
            </p:custDataLst>
          </p:nvPr>
        </p:nvSpPr>
        <p:spPr bwMode="auto">
          <a:xfrm>
            <a:off x="5025390" y="4169410"/>
            <a:ext cx="922655" cy="918210"/>
          </a:xfrm>
          <a:prstGeom prst="ellipse">
            <a:avLst/>
          </a:prstGeom>
          <a:solidFill>
            <a:srgbClr val="40A693"/>
          </a:solidFill>
          <a:ln w="38100" cap="flat" cmpd="sng">
            <a:noFill/>
            <a:bevel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50" b="1" smtClean="0">
                <a:solidFill>
                  <a:srgbClr val="FFFFFF">
                    <a:lumMod val="100000"/>
                  </a:srgbClr>
                </a:solidFill>
              </a:rPr>
              <a:t>DB2数据库</a:t>
            </a:r>
            <a:endParaRPr lang="en-US" altLang="zh-CN" sz="1050" b="1" smtClean="0">
              <a:solidFill>
                <a:srgbClr val="FFFFFF">
                  <a:lumMod val="100000"/>
                </a:srgbClr>
              </a:solidFill>
            </a:endParaRPr>
          </a:p>
        </p:txBody>
      </p:sp>
      <p:sp>
        <p:nvSpPr>
          <p:cNvPr id="48" name="直接连接符 47"/>
          <p:cNvSpPr/>
          <p:nvPr>
            <p:custDataLst>
              <p:tags r:id="rId27"/>
            </p:custDataLst>
          </p:nvPr>
        </p:nvSpPr>
        <p:spPr bwMode="auto">
          <a:xfrm flipH="1" flipV="1">
            <a:off x="7793990" y="4451350"/>
            <a:ext cx="8890" cy="926465"/>
          </a:xfrm>
          <a:prstGeom prst="line">
            <a:avLst/>
          </a:prstGeom>
          <a:ln>
            <a:solidFill>
              <a:srgbClr val="4276AA"/>
            </a:solidFill>
          </a:ln>
        </p:spPr>
        <p:style>
          <a:lnRef idx="2">
            <a:srgbClr val="000000"/>
          </a:lnRef>
          <a:fillRef idx="0">
            <a:srgbClr val="000000"/>
          </a:fillRef>
          <a:effectRef idx="1">
            <a:srgbClr val="000000"/>
          </a:effectRef>
          <a:fontRef idx="minor">
            <a:srgbClr val="000000"/>
          </a:fontRef>
        </p:style>
        <p:txBody>
          <a:bodyPr anchor="ctr"/>
          <a:lstStyle/>
          <a:p>
            <a:pPr algn="ctr"/>
          </a:p>
        </p:txBody>
      </p:sp>
      <p:sp>
        <p:nvSpPr>
          <p:cNvPr id="49" name="椭圆 48"/>
          <p:cNvSpPr/>
          <p:nvPr>
            <p:custDataLst>
              <p:tags r:id="rId28"/>
            </p:custDataLst>
          </p:nvPr>
        </p:nvSpPr>
        <p:spPr bwMode="auto">
          <a:xfrm>
            <a:off x="7451725" y="3704590"/>
            <a:ext cx="868680" cy="864870"/>
          </a:xfrm>
          <a:prstGeom prst="ellipse">
            <a:avLst/>
          </a:prstGeom>
          <a:solidFill>
            <a:srgbClr val="178AA1"/>
          </a:solidFill>
          <a:ln w="38100" cap="flat" cmpd="sng">
            <a:noFill/>
            <a:bevel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50" b="1" smtClean="0">
                <a:solidFill>
                  <a:srgbClr val="FFFFFF">
                    <a:lumMod val="100000"/>
                  </a:srgbClr>
                </a:solidFill>
              </a:rPr>
              <a:t>MySQL数据库</a:t>
            </a:r>
            <a:endParaRPr lang="en-US" altLang="zh-CN" sz="1050" b="1" smtClean="0">
              <a:solidFill>
                <a:srgbClr val="FFFFFF">
                  <a:lumMod val="100000"/>
                </a:srgbClr>
              </a:solidFill>
            </a:endParaRPr>
          </a:p>
        </p:txBody>
      </p:sp>
      <p:sp>
        <p:nvSpPr>
          <p:cNvPr id="50" name="直接连接符 49"/>
          <p:cNvSpPr/>
          <p:nvPr>
            <p:custDataLst>
              <p:tags r:id="rId29"/>
            </p:custDataLst>
          </p:nvPr>
        </p:nvSpPr>
        <p:spPr bwMode="auto">
          <a:xfrm flipH="1" flipV="1">
            <a:off x="6774815" y="3851910"/>
            <a:ext cx="15240" cy="2005330"/>
          </a:xfrm>
          <a:prstGeom prst="line">
            <a:avLst/>
          </a:prstGeom>
          <a:ln>
            <a:solidFill>
              <a:srgbClr val="4276AA"/>
            </a:solidFill>
          </a:ln>
        </p:spPr>
        <p:style>
          <a:lnRef idx="2">
            <a:srgbClr val="000000"/>
          </a:lnRef>
          <a:fillRef idx="0">
            <a:srgbClr val="000000"/>
          </a:fillRef>
          <a:effectRef idx="1">
            <a:srgbClr val="000000"/>
          </a:effectRef>
          <a:fontRef idx="minor">
            <a:srgbClr val="000000"/>
          </a:fontRef>
        </p:style>
        <p:txBody>
          <a:bodyPr anchor="ctr"/>
          <a:lstStyle/>
          <a:p>
            <a:pPr algn="ctr"/>
          </a:p>
        </p:txBody>
      </p:sp>
      <p:sp>
        <p:nvSpPr>
          <p:cNvPr id="51" name="椭圆 50"/>
          <p:cNvSpPr/>
          <p:nvPr>
            <p:custDataLst>
              <p:tags r:id="rId30"/>
            </p:custDataLst>
          </p:nvPr>
        </p:nvSpPr>
        <p:spPr bwMode="auto">
          <a:xfrm>
            <a:off x="6095365" y="2505075"/>
            <a:ext cx="1343025" cy="1336675"/>
          </a:xfrm>
          <a:prstGeom prst="ellipse">
            <a:avLst/>
          </a:prstGeom>
          <a:solidFill>
            <a:srgbClr val="4276AA"/>
          </a:solidFill>
          <a:ln w="38100" cap="flat" cmpd="sng">
            <a:noFill/>
            <a:bevel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50" b="1" smtClean="0">
                <a:solidFill>
                  <a:srgbClr val="FFFFFF">
                    <a:lumMod val="100000"/>
                  </a:srgbClr>
                </a:solidFill>
              </a:rPr>
              <a:t>MongoDB数据库</a:t>
            </a:r>
            <a:endParaRPr lang="en-US" altLang="zh-CN" sz="1050" b="1" smtClean="0">
              <a:solidFill>
                <a:srgbClr val="FFFFFF">
                  <a:lumMod val="100000"/>
                </a:srgbClr>
              </a:solidFill>
            </a:endParaRPr>
          </a:p>
        </p:txBody>
      </p:sp>
      <p:sp>
        <p:nvSpPr>
          <p:cNvPr id="52" name="直接连接符 51"/>
          <p:cNvSpPr/>
          <p:nvPr>
            <p:custDataLst>
              <p:tags r:id="rId31"/>
            </p:custDataLst>
          </p:nvPr>
        </p:nvSpPr>
        <p:spPr bwMode="auto">
          <a:xfrm flipV="1">
            <a:off x="4813796" y="3830343"/>
            <a:ext cx="1" cy="2092852"/>
          </a:xfrm>
          <a:prstGeom prst="line">
            <a:avLst/>
          </a:prstGeom>
          <a:ln>
            <a:solidFill>
              <a:srgbClr val="4276AA"/>
            </a:solidFill>
          </a:ln>
        </p:spPr>
        <p:style>
          <a:lnRef idx="2">
            <a:srgbClr val="000000"/>
          </a:lnRef>
          <a:fillRef idx="0">
            <a:srgbClr val="000000"/>
          </a:fillRef>
          <a:effectRef idx="1">
            <a:srgbClr val="000000"/>
          </a:effectRef>
          <a:fontRef idx="minor">
            <a:srgbClr val="000000"/>
          </a:fontRef>
        </p:style>
        <p:txBody>
          <a:bodyPr anchor="ctr"/>
          <a:lstStyle/>
          <a:p>
            <a:pPr algn="ctr"/>
          </a:p>
        </p:txBody>
      </p:sp>
      <p:sp>
        <p:nvSpPr>
          <p:cNvPr id="53" name="椭圆 52"/>
          <p:cNvSpPr/>
          <p:nvPr>
            <p:custDataLst>
              <p:tags r:id="rId32"/>
            </p:custDataLst>
          </p:nvPr>
        </p:nvSpPr>
        <p:spPr bwMode="auto">
          <a:xfrm>
            <a:off x="4084320" y="2846705"/>
            <a:ext cx="1511300" cy="1457325"/>
          </a:xfrm>
          <a:prstGeom prst="ellipse">
            <a:avLst/>
          </a:prstGeom>
          <a:solidFill>
            <a:srgbClr val="178AA1"/>
          </a:solidFill>
          <a:ln w="38100" cap="flat" cmpd="sng">
            <a:noFill/>
            <a:bevel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50" b="1" smtClean="0">
                <a:solidFill>
                  <a:srgbClr val="FFFFFF">
                    <a:lumMod val="100000"/>
                  </a:srgbClr>
                </a:solidFill>
              </a:rPr>
              <a:t>SQL Server数据库</a:t>
            </a:r>
            <a:endParaRPr lang="en-US" altLang="zh-CN" sz="1050" b="1" smtClean="0">
              <a:solidFill>
                <a:srgbClr val="FFFFFF">
                  <a:lumMod val="100000"/>
                </a:srgbClr>
              </a:solidFill>
            </a:endParaRPr>
          </a:p>
        </p:txBody>
      </p:sp>
      <p:sp>
        <p:nvSpPr>
          <p:cNvPr id="54" name="直接连接符 53"/>
          <p:cNvSpPr/>
          <p:nvPr>
            <p:custDataLst>
              <p:tags r:id="rId33"/>
            </p:custDataLst>
          </p:nvPr>
        </p:nvSpPr>
        <p:spPr bwMode="auto">
          <a:xfrm flipV="1">
            <a:off x="9147175" y="4797425"/>
            <a:ext cx="1905" cy="839470"/>
          </a:xfrm>
          <a:prstGeom prst="line">
            <a:avLst/>
          </a:prstGeom>
          <a:ln>
            <a:solidFill>
              <a:srgbClr val="4276AA"/>
            </a:solidFill>
          </a:ln>
        </p:spPr>
        <p:style>
          <a:lnRef idx="2">
            <a:srgbClr val="000000"/>
          </a:lnRef>
          <a:fillRef idx="0">
            <a:srgbClr val="000000"/>
          </a:fillRef>
          <a:effectRef idx="1">
            <a:srgbClr val="000000"/>
          </a:effectRef>
          <a:fontRef idx="minor">
            <a:srgbClr val="000000"/>
          </a:fontRef>
        </p:style>
        <p:txBody>
          <a:bodyPr anchor="ctr"/>
          <a:lstStyle/>
          <a:p>
            <a:pPr algn="ctr"/>
          </a:p>
        </p:txBody>
      </p:sp>
      <p:sp>
        <p:nvSpPr>
          <p:cNvPr id="55" name="椭圆 54"/>
          <p:cNvSpPr/>
          <p:nvPr>
            <p:custDataLst>
              <p:tags r:id="rId34"/>
            </p:custDataLst>
          </p:nvPr>
        </p:nvSpPr>
        <p:spPr bwMode="auto">
          <a:xfrm>
            <a:off x="8599170" y="3703955"/>
            <a:ext cx="1097915" cy="1092835"/>
          </a:xfrm>
          <a:prstGeom prst="ellipse">
            <a:avLst/>
          </a:prstGeom>
          <a:solidFill>
            <a:srgbClr val="40A693"/>
          </a:solidFill>
          <a:ln w="38100" cap="flat" cmpd="sng">
            <a:noFill/>
            <a:bevel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50" b="1" smtClean="0">
                <a:solidFill>
                  <a:srgbClr val="FFFFFF">
                    <a:lumMod val="100000"/>
                  </a:srgbClr>
                </a:solidFill>
              </a:rPr>
              <a:t>NoSQL数据库</a:t>
            </a:r>
            <a:endParaRPr lang="en-US" altLang="zh-CN" sz="1050" b="1" smtClean="0">
              <a:solidFill>
                <a:srgbClr val="FFFFFF">
                  <a:lumMod val="100000"/>
                </a:srgbClr>
              </a:solidFill>
            </a:endParaRPr>
          </a:p>
        </p:txBody>
      </p:sp>
      <p:sp>
        <p:nvSpPr>
          <p:cNvPr id="56" name="文本框 55"/>
          <p:cNvSpPr txBox="1"/>
          <p:nvPr>
            <p:custDataLst>
              <p:tags r:id="rId35"/>
            </p:custDataLst>
          </p:nvPr>
        </p:nvSpPr>
        <p:spPr>
          <a:xfrm>
            <a:off x="4178935" y="1391285"/>
            <a:ext cx="4256405" cy="74739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IT行业中数据库应用现状</a:t>
            </a:r>
            <a:endParaRPr lang="zh-CN" altLang="en-US" sz="2400" b="1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sz="2400" b="1" smtClean="0"/>
          </a:p>
        </p:txBody>
      </p:sp>
      <p:cxnSp>
        <p:nvCxnSpPr>
          <p:cNvPr id="57" name="直接连接符 56"/>
          <p:cNvCxnSpPr/>
          <p:nvPr>
            <p:custDataLst>
              <p:tags r:id="rId36"/>
            </p:custDataLst>
          </p:nvPr>
        </p:nvCxnSpPr>
        <p:spPr>
          <a:xfrm>
            <a:off x="2880728" y="2286430"/>
            <a:ext cx="6353175" cy="2540"/>
          </a:xfrm>
          <a:prstGeom prst="line">
            <a:avLst/>
          </a:prstGeom>
          <a:ln w="9525" cap="rnd">
            <a:solidFill>
              <a:srgbClr val="000000">
                <a:lumMod val="50000"/>
                <a:lumOff val="50000"/>
              </a:srgbClr>
            </a:solidFill>
            <a:round/>
            <a:headEnd type="none"/>
            <a:tailEnd type="none" w="med" len="med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70383_6*l_i*1_1"/>
  <p:tag name="KSO_WM_TEMPLATE_CATEGORY" val="diagram"/>
  <p:tag name="KSO_WM_TEMPLATE_INDEX" val="20170383"/>
  <p:tag name="KSO_WM_UNIT_LAYERLEVEL" val="1_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170383_6*l_h_i*1_6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170383_6*l_h_i*1_6_2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170383_6*i*2"/>
  <p:tag name="KSO_WM_TEMPLATE_CATEGORY" val="diagram"/>
  <p:tag name="KSO_WM_TEMPLATE_INDEX" val="20170383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70383_6*l_h_i*1_4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170383_6*l_h_i*1_4_2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170383_6*i*3"/>
  <p:tag name="KSO_WM_TEMPLATE_CATEGORY" val="diagram"/>
  <p:tag name="KSO_WM_TEMPLATE_INDEX" val="20170383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70383_6*l_h_i*1_2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70383_6*l_h_i*1_2_2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20170383_6*i*4"/>
  <p:tag name="KSO_WM_TEMPLATE_CATEGORY" val="diagram"/>
  <p:tag name="KSO_WM_TEMPLATE_INDEX" val="20170383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170383_6*l_h_i*1_5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170383_6*l_h_a*1_6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PRESET_TEXT" val="LOREM IPSUM"/>
  <p:tag name="KSO_WM_UNIT_TEXT_FILL_FORE_SCHEMECOLOR_INDEX" val="13"/>
  <p:tag name="KSO_WM_UNIT_TEXT_FILL_TYPE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170383_6*l_h_i*1_5_2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20170383_6*i*5"/>
  <p:tag name="KSO_WM_TEMPLATE_CATEGORY" val="diagram"/>
  <p:tag name="KSO_WM_TEMPLATE_INDEX" val="20170383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70383_6*l_h_i*1_3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170383_6*l_h_i*1_3_2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diagram20170383_6*i*6"/>
  <p:tag name="KSO_WM_TEMPLATE_CATEGORY" val="diagram"/>
  <p:tag name="KSO_WM_TEMPLATE_INDEX" val="20170383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383_6*l_h_i*1_1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70383_6*l_h_i*1_1_2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1"/>
  <p:tag name="KSO_WM_UNIT_ID" val="diagram20186255_1*h_i*1_1"/>
  <p:tag name="KSO_WM_UNIT_LAYERLEVEL" val="1_1"/>
  <p:tag name="KSO_WM_BEAUTIFY_FLAG" val="#wm#"/>
  <p:tag name="KSO_WM_TAG_VERSION" val="1.0"/>
</p:tagLst>
</file>

<file path=ppt/tags/tag28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3"/>
  <p:tag name="KSO_WM_UNIT_ID" val="diagram20186255_1*h_i*1_3"/>
  <p:tag name="KSO_WM_UNIT_LAYERLEVEL" val="1_1"/>
  <p:tag name="KSO_WM_BEAUTIFY_FLAG" val="#wm#"/>
  <p:tag name="KSO_WM_TAG_VERSION" val="1.0"/>
</p:tagLst>
</file>

<file path=ppt/tags/tag29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5"/>
  <p:tag name="KSO_WM_UNIT_ID" val="diagram20186255_1*h_i*1_5"/>
  <p:tag name="KSO_WM_UNIT_LAYERLEVEL" val="1_1"/>
  <p:tag name="KSO_WM_BEAUTIFY_FLAG" val="#wm#"/>
  <p:tag name="KSO_WM_TAG_VERSION" val="1.0"/>
</p:tagLst>
</file>

<file path=ppt/tags/tag3.xml><?xml version="1.0" encoding="utf-8"?>
<p:tagLst xmlns:p="http://schemas.openxmlformats.org/presentationml/2006/main"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170383_6*l_h_a*1_4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PRESET_TEXT" val="LOREM IPSUM"/>
  <p:tag name="KSO_WM_UNIT_TEXT_FILL_FORE_SCHEMECOLOR_INDEX" val="13"/>
  <p:tag name="KSO_WM_UNIT_TEXT_FILL_TYPE" val="1"/>
</p:tagLst>
</file>

<file path=ppt/tags/tag30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6"/>
  <p:tag name="KSO_WM_UNIT_ID" val="diagram20186255_1*h_i*1_6"/>
  <p:tag name="KSO_WM_UNIT_LAYERLEVEL" val="1_1"/>
  <p:tag name="KSO_WM_BEAUTIFY_FLAG" val="#wm#"/>
  <p:tag name="KSO_WM_TAG_VERSION" val="1.0"/>
</p:tagLst>
</file>

<file path=ppt/tags/tag31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7"/>
  <p:tag name="KSO_WM_UNIT_ID" val="diagram20186255_1*h_i*1_7"/>
  <p:tag name="KSO_WM_UNIT_LAYERLEVEL" val="1_1"/>
  <p:tag name="KSO_WM_BEAUTIFY_FLAG" val="#wm#"/>
  <p:tag name="KSO_WM_TAG_VERSION" val="1.0"/>
</p:tagLst>
</file>

<file path=ppt/tags/tag32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8"/>
  <p:tag name="KSO_WM_UNIT_ID" val="diagram20186255_1*h_i*1_8"/>
  <p:tag name="KSO_WM_UNIT_LAYERLEVEL" val="1_1"/>
  <p:tag name="KSO_WM_BEAUTIFY_FLAG" val="#wm#"/>
  <p:tag name="KSO_WM_TAG_VERSION" val="1.0"/>
</p:tagLst>
</file>

<file path=ppt/tags/tag33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9"/>
  <p:tag name="KSO_WM_UNIT_ID" val="diagram20186255_1*h_i*1_9"/>
  <p:tag name="KSO_WM_UNIT_LAYERLEVEL" val="1_1"/>
  <p:tag name="KSO_WM_BEAUTIFY_FLAG" val="#wm#"/>
  <p:tag name="KSO_WM_TAG_VERSION" val="1.0"/>
</p:tagLst>
</file>

<file path=ppt/tags/tag34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11"/>
  <p:tag name="KSO_WM_UNIT_ID" val="diagram20186255_1*h_i*1_11"/>
  <p:tag name="KSO_WM_UNIT_LAYERLEVEL" val="1_1"/>
  <p:tag name="KSO_WM_BEAUTIFY_FLAG" val="#wm#"/>
  <p:tag name="KSO_WM_TAG_VERSION" val="1.0"/>
</p:tagLst>
</file>

<file path=ppt/tags/tag35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13"/>
  <p:tag name="KSO_WM_UNIT_ID" val="diagram20186255_1*h_i*1_13"/>
  <p:tag name="KSO_WM_UNIT_LAYERLEVEL" val="1_1"/>
  <p:tag name="KSO_WM_BEAUTIFY_FLAG" val="#wm#"/>
  <p:tag name="KSO_WM_TAG_VERSION" val="1.0"/>
</p:tagLst>
</file>

<file path=ppt/tags/tag36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15"/>
  <p:tag name="KSO_WM_UNIT_ID" val="diagram20186255_1*h_i*1_15"/>
  <p:tag name="KSO_WM_UNIT_LAYERLEVEL" val="1_1"/>
  <p:tag name="KSO_WM_BEAUTIFY_FLAG" val="#wm#"/>
  <p:tag name="KSO_WM_TAG_VERSION" val="1.0"/>
</p:tagLst>
</file>

<file path=ppt/tags/tag37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16"/>
  <p:tag name="KSO_WM_UNIT_ID" val="diagram20186255_1*h_i*1_16"/>
  <p:tag name="KSO_WM_UNIT_LAYERLEVEL" val="1_1"/>
  <p:tag name="KSO_WM_BEAUTIFY_FLAG" val="#wm#"/>
  <p:tag name="KSO_WM_TAG_VERSION" val="1.0"/>
</p:tagLst>
</file>

<file path=ppt/tags/tag38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17"/>
  <p:tag name="KSO_WM_UNIT_ID" val="diagram20186255_1*h_i*1_17"/>
  <p:tag name="KSO_WM_UNIT_LAYERLEVEL" val="1_1"/>
  <p:tag name="KSO_WM_BEAUTIFY_FLAG" val="#wm#"/>
  <p:tag name="KSO_WM_TAG_VERSION" val="1.0"/>
</p:tagLst>
</file>

<file path=ppt/tags/tag39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18"/>
  <p:tag name="KSO_WM_UNIT_ID" val="diagram20186255_1*h_i*1_18"/>
  <p:tag name="KSO_WM_UNIT_LAYERLEVEL" val="1_1"/>
  <p:tag name="KSO_WM_BEAUTIFY_FLAG" val="#wm#"/>
  <p:tag name="KSO_WM_TAG_VERSION" val="1.0"/>
</p:tagLst>
</file>

<file path=ppt/tags/tag4.xml><?xml version="1.0" encoding="utf-8"?>
<p:tagLst xmlns:p="http://schemas.openxmlformats.org/presentationml/2006/main"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70383_6*l_h_a*1_2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PRESET_TEXT" val="LOREM IPSUM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19"/>
  <p:tag name="KSO_WM_UNIT_ID" val="diagram20186255_1*h_i*1_19"/>
  <p:tag name="KSO_WM_UNIT_LAYERLEVEL" val="1_1"/>
  <p:tag name="KSO_WM_BEAUTIFY_FLAG" val="#wm#"/>
  <p:tag name="KSO_WM_TAG_VERSION" val="1.0"/>
</p:tagLst>
</file>

<file path=ppt/tags/tag41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20"/>
  <p:tag name="KSO_WM_UNIT_ID" val="diagram20186255_1*h_i*1_20"/>
  <p:tag name="KSO_WM_UNIT_LAYERLEVEL" val="1_1"/>
  <p:tag name="KSO_WM_BEAUTIFY_FLAG" val="#wm#"/>
  <p:tag name="KSO_WM_TAG_VERSION" val="1.0"/>
</p:tagLst>
</file>

<file path=ppt/tags/tag42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23"/>
  <p:tag name="KSO_WM_UNIT_ID" val="diagram20186255_1*h_i*1_23"/>
  <p:tag name="KSO_WM_UNIT_LAYERLEVEL" val="1_1"/>
  <p:tag name="KSO_WM_BEAUTIFY_FLAG" val="#wm#"/>
  <p:tag name="KSO_WM_TAG_VERSION" val="1.0"/>
</p:tagLst>
</file>

<file path=ppt/tags/tag43.xml><?xml version="1.0" encoding="utf-8"?>
<p:tagLst xmlns:p="http://schemas.openxmlformats.org/presentationml/2006/main">
  <p:tag name="KSO_WM_TEMPLATE_CATEGORY" val="diagram"/>
  <p:tag name="KSO_WM_TEMPLATE_INDEX" val="20186255"/>
  <p:tag name="KSO_WM_UNIT_TYPE" val="h_f"/>
  <p:tag name="KSO_WM_UNIT_INDEX" val="1_2"/>
  <p:tag name="KSO_WM_UNIT_ID" val="diagram20186255_1*h_f*1_2"/>
  <p:tag name="KSO_WM_UNIT_LAYERLEVEL" val="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key words"/>
</p:tagLst>
</file>

<file path=ppt/tags/tag44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24"/>
  <p:tag name="KSO_WM_UNIT_ID" val="diagram20186255_1*h_i*1_24"/>
  <p:tag name="KSO_WM_UNIT_LAYERLEVEL" val="1_1"/>
  <p:tag name="KSO_WM_BEAUTIFY_FLAG" val="#wm#"/>
  <p:tag name="KSO_WM_TAG_VERSION" val="1.0"/>
</p:tagLst>
</file>

<file path=ppt/tags/tag45.xml><?xml version="1.0" encoding="utf-8"?>
<p:tagLst xmlns:p="http://schemas.openxmlformats.org/presentationml/2006/main">
  <p:tag name="KSO_WM_TEMPLATE_CATEGORY" val="diagram"/>
  <p:tag name="KSO_WM_TEMPLATE_INDEX" val="20186255"/>
  <p:tag name="KSO_WM_UNIT_TYPE" val="h_f"/>
  <p:tag name="KSO_WM_UNIT_INDEX" val="1_1"/>
  <p:tag name="KSO_WM_UNIT_ID" val="diagram20186255_1*h_f*1_1"/>
  <p:tag name="KSO_WM_UNIT_LAYERLEVEL" val="1_1"/>
  <p:tag name="KSO_WM_UNIT_VALUE" val="9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key words"/>
</p:tagLst>
</file>

<file path=ppt/tags/tag46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25"/>
  <p:tag name="KSO_WM_UNIT_ID" val="diagram20186255_1*h_i*1_25"/>
  <p:tag name="KSO_WM_UNIT_LAYERLEVEL" val="1_1"/>
  <p:tag name="KSO_WM_BEAUTIFY_FLAG" val="#wm#"/>
  <p:tag name="KSO_WM_TAG_VERSION" val="1.0"/>
</p:tagLst>
</file>

<file path=ppt/tags/tag47.xml><?xml version="1.0" encoding="utf-8"?>
<p:tagLst xmlns:p="http://schemas.openxmlformats.org/presentationml/2006/main">
  <p:tag name="KSO_WM_TEMPLATE_CATEGORY" val="diagram"/>
  <p:tag name="KSO_WM_TEMPLATE_INDEX" val="20186255"/>
  <p:tag name="KSO_WM_UNIT_TYPE" val="h_f"/>
  <p:tag name="KSO_WM_UNIT_INDEX" val="1_4"/>
  <p:tag name="KSO_WM_UNIT_ID" val="diagram20186255_1*h_f*1_4"/>
  <p:tag name="KSO_WM_UNIT_LAYERLEVEL" val="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key words"/>
</p:tagLst>
</file>

<file path=ppt/tags/tag48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26"/>
  <p:tag name="KSO_WM_UNIT_ID" val="diagram20186255_1*h_i*1_26"/>
  <p:tag name="KSO_WM_UNIT_LAYERLEVEL" val="1_1"/>
  <p:tag name="KSO_WM_BEAUTIFY_FLAG" val="#wm#"/>
  <p:tag name="KSO_WM_TAG_VERSION" val="1.0"/>
</p:tagLst>
</file>

<file path=ppt/tags/tag49.xml><?xml version="1.0" encoding="utf-8"?>
<p:tagLst xmlns:p="http://schemas.openxmlformats.org/presentationml/2006/main">
  <p:tag name="KSO_WM_TEMPLATE_CATEGORY" val="diagram"/>
  <p:tag name="KSO_WM_TEMPLATE_INDEX" val="20186255"/>
  <p:tag name="KSO_WM_UNIT_TYPE" val="h_f"/>
  <p:tag name="KSO_WM_UNIT_INDEX" val="1_7"/>
  <p:tag name="KSO_WM_UNIT_ID" val="diagram20186255_1*h_f*1_7"/>
  <p:tag name="KSO_WM_UNIT_LAYERLEVEL" val="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key words"/>
</p:tagLst>
</file>

<file path=ppt/tags/tag5.xml><?xml version="1.0" encoding="utf-8"?>
<p:tagLst xmlns:p="http://schemas.openxmlformats.org/presentationml/2006/main"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170383_6*l_h_a*1_5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PRESET_TEXT" val="LOREM IPSUM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27"/>
  <p:tag name="KSO_WM_UNIT_ID" val="diagram20186255_1*h_i*1_27"/>
  <p:tag name="KSO_WM_UNIT_LAYERLEVEL" val="1_1"/>
  <p:tag name="KSO_WM_BEAUTIFY_FLAG" val="#wm#"/>
  <p:tag name="KSO_WM_TAG_VERSION" val="1.0"/>
</p:tagLst>
</file>

<file path=ppt/tags/tag51.xml><?xml version="1.0" encoding="utf-8"?>
<p:tagLst xmlns:p="http://schemas.openxmlformats.org/presentationml/2006/main">
  <p:tag name="KSO_WM_TEMPLATE_CATEGORY" val="diagram"/>
  <p:tag name="KSO_WM_TEMPLATE_INDEX" val="20186255"/>
  <p:tag name="KSO_WM_UNIT_TYPE" val="h_f"/>
  <p:tag name="KSO_WM_UNIT_INDEX" val="1_5"/>
  <p:tag name="KSO_WM_UNIT_ID" val="diagram20186255_1*h_f*1_5"/>
  <p:tag name="KSO_WM_UNIT_LAYERLEVEL" val="1_1"/>
  <p:tag name="KSO_WM_UNIT_VALUE" val="16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key words"/>
</p:tagLst>
</file>

<file path=ppt/tags/tag52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28"/>
  <p:tag name="KSO_WM_UNIT_ID" val="diagram20186255_1*h_i*1_28"/>
  <p:tag name="KSO_WM_UNIT_LAYERLEVEL" val="1_1"/>
  <p:tag name="KSO_WM_BEAUTIFY_FLAG" val="#wm#"/>
  <p:tag name="KSO_WM_TAG_VERSION" val="1.0"/>
</p:tagLst>
</file>

<file path=ppt/tags/tag53.xml><?xml version="1.0" encoding="utf-8"?>
<p:tagLst xmlns:p="http://schemas.openxmlformats.org/presentationml/2006/main">
  <p:tag name="KSO_WM_TEMPLATE_CATEGORY" val="diagram"/>
  <p:tag name="KSO_WM_TEMPLATE_INDEX" val="20186255"/>
  <p:tag name="KSO_WM_UNIT_TYPE" val="h_f"/>
  <p:tag name="KSO_WM_UNIT_INDEX" val="1_3"/>
  <p:tag name="KSO_WM_UNIT_ID" val="diagram20186255_1*h_f*1_3"/>
  <p:tag name="KSO_WM_UNIT_LAYERLEVEL" val="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key words"/>
</p:tagLst>
</file>

<file path=ppt/tags/tag54.xml><?xml version="1.0" encoding="utf-8"?>
<p:tagLst xmlns:p="http://schemas.openxmlformats.org/presentationml/2006/main">
  <p:tag name="KSO_WM_TEMPLATE_CATEGORY" val="diagram"/>
  <p:tag name="KSO_WM_TEMPLATE_INDEX" val="20186255"/>
  <p:tag name="KSO_WM_UNIT_TYPE" val="h_i"/>
  <p:tag name="KSO_WM_UNIT_INDEX" val="1_29"/>
  <p:tag name="KSO_WM_UNIT_ID" val="diagram20186255_1*h_i*1_29"/>
  <p:tag name="KSO_WM_UNIT_LAYERLEVEL" val="1_1"/>
  <p:tag name="KSO_WM_BEAUTIFY_FLAG" val="#wm#"/>
  <p:tag name="KSO_WM_TAG_VERSION" val="1.0"/>
</p:tagLst>
</file>

<file path=ppt/tags/tag55.xml><?xml version="1.0" encoding="utf-8"?>
<p:tagLst xmlns:p="http://schemas.openxmlformats.org/presentationml/2006/main">
  <p:tag name="KSO_WM_TEMPLATE_CATEGORY" val="diagram"/>
  <p:tag name="KSO_WM_TEMPLATE_INDEX" val="20186255"/>
  <p:tag name="KSO_WM_UNIT_TYPE" val="h_f"/>
  <p:tag name="KSO_WM_UNIT_INDEX" val="1_6"/>
  <p:tag name="KSO_WM_UNIT_ID" val="diagram20186255_1*h_f*1_6"/>
  <p:tag name="KSO_WM_UNIT_LAYERLEVEL" val="1_1"/>
  <p:tag name="KSO_WM_UNIT_VALUE" val="16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key words"/>
</p:tagLst>
</file>

<file path=ppt/tags/tag56.xml><?xml version="1.0" encoding="utf-8"?>
<p:tagLst xmlns:p="http://schemas.openxmlformats.org/presentationml/2006/main">
  <p:tag name="KSO_WM_TEMPLATE_CATEGORY" val="diagram"/>
  <p:tag name="KSO_WM_TEMPLATE_INDEX" val="20186255"/>
  <p:tag name="KSO_WM_UNIT_TYPE" val="f"/>
  <p:tag name="KSO_WM_UNIT_INDEX" val="1"/>
  <p:tag name="KSO_WM_UNIT_ID" val="diagram20186255_1*f*1"/>
  <p:tag name="KSO_WM_UNIT_LAYERLEVEL" val="1"/>
  <p:tag name="KSO_WM_UNIT_VALUE" val="10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Unified fonts make reading more fluent.&#13;Theme color makes PPT more convenient to change.&#13;Adjust the spacing to adapt to Chinese typesetting, use the reference line in PPT.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6255_1*i*37"/>
  <p:tag name="KSO_WM_TEMPLATE_CATEGORY" val="diagram"/>
  <p:tag name="KSO_WM_TEMPLATE_INDEX" val="20186255"/>
  <p:tag name="KSO_WM_UNIT_INDEX" val="37"/>
</p:tagLst>
</file>

<file path=ppt/tags/tag58.xml><?xml version="1.0" encoding="utf-8"?>
<p:tagLst xmlns:p="http://schemas.openxmlformats.org/presentationml/2006/main">
  <p:tag name="KSO_WM_UNIT_PLACING_PICTURE_USER_VIEWPORT" val="{&quot;height&quot;:5085,&quot;width&quot;:8306}"/>
</p:tagLst>
</file>

<file path=ppt/tags/tag59.xml><?xml version="1.0" encoding="utf-8"?>
<p:tagLst xmlns:p="http://schemas.openxmlformats.org/presentationml/2006/main">
  <p:tag name="KSO_WM_UNIT_TABLE_BEAUTIFY" val="smartTable{b05c7b5f-0d5a-4b5e-a741-e58540e9924e}"/>
  <p:tag name="TABLE_ENDDRAG_ORIGIN_RECT" val="609*297"/>
  <p:tag name="TABLE_ENDDRAG_RECT" val="237*158*609*297"/>
</p:tagLst>
</file>

<file path=ppt/tags/tag6.xml><?xml version="1.0" encoding="utf-8"?>
<p:tagLst xmlns:p="http://schemas.openxmlformats.org/presentationml/2006/main"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70383_6*l_h_a*1_3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PRESET_TEXT" val="LOREM IPSUM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ABLE_BEAUTIFY" val="smartTable{7bd8e4bb-60fc-4f64-ac03-8d35d97dbe7b}"/>
</p:tagLst>
</file>

<file path=ppt/tags/tag6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COMMONDATA" val="eyJjb3VudCI6MTMsImhkaWQiOiI3YmUxMWI2NDU4NzFiNzhiNGFjOTMyNzZhMDE3ODc3YyIsInVzZXJDb3VudCI6MTN9"/>
</p:tagLst>
</file>

<file path=ppt/tags/tag7.xml><?xml version="1.0" encoding="utf-8"?>
<p:tagLst xmlns:p="http://schemas.openxmlformats.org/presentationml/2006/main"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70383_6*l_h_a*1_1_1"/>
  <p:tag name="KSO_WM_TEMPLATE_CATEGORY" val="diagram"/>
  <p:tag name="KSO_WM_TEMPLATE_INDEX" val="20170383"/>
  <p:tag name="KSO_WM_UNIT_LAYERLEVEL" val="1_1_1"/>
  <p:tag name="KSO_WM_TAG_VERSION" val="1.0"/>
  <p:tag name="KSO_WM_BEAUTIFY_FLAG" val="#wm#"/>
  <p:tag name="KSO_WM_UNIT_PRESET_TEXT" val="LOREM IPSUM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70383_6*l_i*1_2"/>
  <p:tag name="KSO_WM_TEMPLATE_CATEGORY" val="diagram"/>
  <p:tag name="KSO_WM_TEMPLATE_INDEX" val="20170383"/>
  <p:tag name="KSO_WM_UNIT_LAYERLEVEL" val="1_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170383_6*i*1"/>
  <p:tag name="KSO_WM_TEMPLATE_CATEGORY" val="diagram"/>
  <p:tag name="KSO_WM_TEMPLATE_INDEX" val="20170383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3027</Words>
  <Application>WPS 演示</Application>
  <PresentationFormat>宽屏</PresentationFormat>
  <Paragraphs>339</Paragraphs>
  <Slides>23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Wingdings</vt:lpstr>
      <vt:lpstr>思源黑体 CN Bold</vt:lpstr>
      <vt:lpstr>黑体</vt:lpstr>
      <vt:lpstr>思源黑体 CN Medium</vt:lpstr>
      <vt:lpstr>经典综艺体简</vt:lpstr>
      <vt:lpstr>微软雅黑</vt:lpstr>
      <vt:lpstr>张海山锐谐体</vt:lpstr>
      <vt:lpstr>思源黑体 CN Normal</vt:lpstr>
      <vt:lpstr>Wingdings</vt:lpstr>
      <vt:lpstr>等线</vt:lpstr>
      <vt:lpstr>Arial Unicode MS</vt:lpstr>
      <vt:lpstr>Calibri</vt:lpstr>
      <vt:lpstr>Times New Roman</vt:lpstr>
      <vt:lpstr>Calibri</vt:lpstr>
      <vt:lpstr>方正宋刻本秀楷简体</vt:lpstr>
      <vt:lpstr>Impact</vt:lpstr>
      <vt:lpstr>等线 Light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邢小败</cp:lastModifiedBy>
  <cp:revision>67</cp:revision>
  <dcterms:created xsi:type="dcterms:W3CDTF">2020-06-21T11:58:00Z</dcterms:created>
  <dcterms:modified xsi:type="dcterms:W3CDTF">2022-10-12T06:09:05Z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2AC81531B8BC49999A2817EBC17493CE</vt:lpwstr>
  </property>
  <property fmtid="{D5CDD505-2E9C-101B-9397-08002B2CF9AE}" pid="3" name="KSOProductBuildVer">
    <vt:lpwstr>2052-11.1.0.12358</vt:lpwstr>
  </property>
  <property fmtid="{D5CDD505-2E9C-101B-9397-08002B2CF9AE}" pid="4" name="KSOTemplateUUID">
    <vt:lpwstr>v1.0_mb_MjO9JsEqjjZpIoQE+WU9LQ==</vt:lpwstr>
  </property>
</Properties>
</file>